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5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BE24905-DE3C-5C4D-832E-D65B121A0D29}"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178403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BE24905-DE3C-5C4D-832E-D65B121A0D29}"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327697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BE24905-DE3C-5C4D-832E-D65B121A0D29}"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327628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BE24905-DE3C-5C4D-832E-D65B121A0D29}"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210593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BE24905-DE3C-5C4D-832E-D65B121A0D29}"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75885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BE24905-DE3C-5C4D-832E-D65B121A0D29}"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192683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BE24905-DE3C-5C4D-832E-D65B121A0D29}" type="datetimeFigureOut">
              <a:rPr lang="en-US" smtClean="0"/>
              <a:t>6.11.20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194761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BE24905-DE3C-5C4D-832E-D65B121A0D29}" type="datetimeFigureOut">
              <a:rPr lang="en-US" smtClean="0"/>
              <a:t>6.11.20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320092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24905-DE3C-5C4D-832E-D65B121A0D29}" type="datetimeFigureOut">
              <a:rPr lang="en-US" smtClean="0"/>
              <a:t>6.11.20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55545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BE24905-DE3C-5C4D-832E-D65B121A0D29}"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364510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BE24905-DE3C-5C4D-832E-D65B121A0D29}"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559E1-63D0-F54A-8009-32379A6C23AE}" type="slidenum">
              <a:rPr lang="en-US" smtClean="0"/>
              <a:t>‹#›</a:t>
            </a:fld>
            <a:endParaRPr lang="en-US"/>
          </a:p>
        </p:txBody>
      </p:sp>
    </p:spTree>
    <p:extLst>
      <p:ext uri="{BB962C8B-B14F-4D97-AF65-F5344CB8AC3E}">
        <p14:creationId xmlns:p14="http://schemas.microsoft.com/office/powerpoint/2010/main" val="7273174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24905-DE3C-5C4D-832E-D65B121A0D29}" type="datetimeFigureOut">
              <a:rPr lang="en-US" smtClean="0"/>
              <a:t>6.11.20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559E1-63D0-F54A-8009-32379A6C23AE}" type="slidenum">
              <a:rPr lang="en-US" smtClean="0"/>
              <a:t>‹#›</a:t>
            </a:fld>
            <a:endParaRPr lang="en-US"/>
          </a:p>
        </p:txBody>
      </p:sp>
    </p:spTree>
    <p:extLst>
      <p:ext uri="{BB962C8B-B14F-4D97-AF65-F5344CB8AC3E}">
        <p14:creationId xmlns:p14="http://schemas.microsoft.com/office/powerpoint/2010/main" val="205416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TYTD </a:t>
            </a:r>
            <a:r>
              <a:rPr lang="mr-IN" dirty="0" smtClean="0"/>
              <a:t>–</a:t>
            </a:r>
            <a:r>
              <a:rPr lang="en-US" dirty="0" smtClean="0"/>
              <a:t> 6 </a:t>
            </a:r>
            <a:r>
              <a:rPr lang="en-US" dirty="0" err="1" smtClean="0"/>
              <a:t>Kasım</a:t>
            </a:r>
            <a:r>
              <a:rPr lang="en-US" dirty="0" smtClean="0"/>
              <a:t> 2020 (11 </a:t>
            </a:r>
            <a:r>
              <a:rPr lang="en-US" dirty="0" err="1" smtClean="0"/>
              <a:t>Kasım</a:t>
            </a:r>
            <a:r>
              <a:rPr lang="en-US" dirty="0" smtClean="0"/>
              <a:t> 2020)</a:t>
            </a:r>
            <a:endParaRPr lang="en-US" dirty="0"/>
          </a:p>
        </p:txBody>
      </p:sp>
      <p:sp>
        <p:nvSpPr>
          <p:cNvPr id="3" name="Subtitle 2"/>
          <p:cNvSpPr>
            <a:spLocks noGrp="1"/>
          </p:cNvSpPr>
          <p:nvPr>
            <p:ph type="subTitle" idx="1"/>
          </p:nvPr>
        </p:nvSpPr>
        <p:spPr/>
        <p:txBody>
          <a:bodyPr/>
          <a:lstStyle/>
          <a:p>
            <a:r>
              <a:rPr lang="en-US" dirty="0" err="1" smtClean="0"/>
              <a:t>Doç</a:t>
            </a:r>
            <a:r>
              <a:rPr lang="en-US" dirty="0" smtClean="0"/>
              <a:t>. Dr. Setenay Nil </a:t>
            </a:r>
            <a:r>
              <a:rPr lang="en-US" dirty="0" err="1" smtClean="0"/>
              <a:t>Doğan</a:t>
            </a:r>
            <a:endParaRPr lang="en-US" dirty="0" smtClean="0"/>
          </a:p>
          <a:p>
            <a:r>
              <a:rPr lang="en-US" dirty="0" smtClean="0"/>
              <a:t>Reform </a:t>
            </a:r>
            <a:r>
              <a:rPr lang="en-US" dirty="0" err="1" smtClean="0"/>
              <a:t>ve</a:t>
            </a:r>
            <a:r>
              <a:rPr lang="en-US" dirty="0" smtClean="0"/>
              <a:t> </a:t>
            </a:r>
            <a:r>
              <a:rPr lang="en-US" dirty="0" err="1" smtClean="0"/>
              <a:t>Bilimsel</a:t>
            </a:r>
            <a:r>
              <a:rPr lang="en-US" dirty="0" smtClean="0"/>
              <a:t> </a:t>
            </a:r>
            <a:r>
              <a:rPr lang="en-US" dirty="0" err="1" smtClean="0"/>
              <a:t>Devrimler</a:t>
            </a:r>
            <a:r>
              <a:rPr lang="en-US" dirty="0" smtClean="0"/>
              <a:t> </a:t>
            </a:r>
            <a:endParaRPr lang="en-US" dirty="0"/>
          </a:p>
        </p:txBody>
      </p:sp>
    </p:spTree>
    <p:extLst>
      <p:ext uri="{BB962C8B-B14F-4D97-AF65-F5344CB8AC3E}">
        <p14:creationId xmlns:p14="http://schemas.microsoft.com/office/powerpoint/2010/main" val="1629589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Sonuçlar</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Katolik</a:t>
            </a:r>
            <a:r>
              <a:rPr lang="en-US" dirty="0" smtClean="0"/>
              <a:t> </a:t>
            </a:r>
            <a:r>
              <a:rPr lang="en-US" dirty="0" err="1" smtClean="0"/>
              <a:t>Kilisesi</a:t>
            </a:r>
            <a:r>
              <a:rPr lang="en-US" dirty="0" smtClean="0"/>
              <a:t> </a:t>
            </a:r>
            <a:r>
              <a:rPr lang="en-US" dirty="0" err="1" smtClean="0"/>
              <a:t>parçalandı</a:t>
            </a:r>
            <a:r>
              <a:rPr lang="en-US" dirty="0" smtClean="0"/>
              <a:t>. </a:t>
            </a:r>
          </a:p>
          <a:p>
            <a:r>
              <a:rPr lang="en-US" dirty="0" err="1" smtClean="0"/>
              <a:t>Laikleşme</a:t>
            </a:r>
            <a:r>
              <a:rPr lang="en-US" dirty="0"/>
              <a:t> </a:t>
            </a:r>
            <a:r>
              <a:rPr lang="en-US" dirty="0" err="1" smtClean="0"/>
              <a:t>ve</a:t>
            </a:r>
            <a:r>
              <a:rPr lang="en-US" dirty="0" smtClean="0"/>
              <a:t> </a:t>
            </a:r>
            <a:r>
              <a:rPr lang="en-US" dirty="0" err="1" smtClean="0"/>
              <a:t>bireyselleşme</a:t>
            </a:r>
            <a:r>
              <a:rPr lang="en-US" dirty="0" smtClean="0"/>
              <a:t> </a:t>
            </a:r>
            <a:r>
              <a:rPr lang="en-US" dirty="0" err="1" smtClean="0"/>
              <a:t>yönünde</a:t>
            </a:r>
            <a:r>
              <a:rPr lang="en-US" dirty="0" smtClean="0"/>
              <a:t> </a:t>
            </a:r>
            <a:r>
              <a:rPr lang="en-US" dirty="0" err="1" smtClean="0"/>
              <a:t>atılan</a:t>
            </a:r>
            <a:r>
              <a:rPr lang="en-US" dirty="0" smtClean="0"/>
              <a:t> </a:t>
            </a:r>
            <a:r>
              <a:rPr lang="en-US" dirty="0" err="1" smtClean="0"/>
              <a:t>adımlar</a:t>
            </a:r>
            <a:r>
              <a:rPr lang="en-US" dirty="0" smtClean="0"/>
              <a:t>. (</a:t>
            </a:r>
            <a:r>
              <a:rPr lang="en-US" dirty="0" err="1" smtClean="0"/>
              <a:t>Dikkat</a:t>
            </a:r>
            <a:r>
              <a:rPr lang="en-US" dirty="0" smtClean="0"/>
              <a:t>: </a:t>
            </a:r>
            <a:r>
              <a:rPr lang="en-US" dirty="0" err="1" smtClean="0"/>
              <a:t>Amaç</a:t>
            </a:r>
            <a:r>
              <a:rPr lang="en-US" dirty="0" smtClean="0"/>
              <a:t> </a:t>
            </a:r>
            <a:r>
              <a:rPr lang="en-US" dirty="0" err="1" smtClean="0"/>
              <a:t>özgürlük</a:t>
            </a:r>
            <a:r>
              <a:rPr lang="en-US" dirty="0" smtClean="0"/>
              <a:t> </a:t>
            </a:r>
            <a:r>
              <a:rPr lang="en-US" dirty="0" err="1" smtClean="0"/>
              <a:t>değildi</a:t>
            </a:r>
            <a:r>
              <a:rPr lang="en-US" dirty="0" smtClean="0"/>
              <a:t>. Luther </a:t>
            </a:r>
            <a:r>
              <a:rPr lang="en-US" dirty="0" err="1" smtClean="0"/>
              <a:t>ve</a:t>
            </a:r>
            <a:r>
              <a:rPr lang="en-US" dirty="0" smtClean="0"/>
              <a:t> </a:t>
            </a:r>
            <a:r>
              <a:rPr lang="en-US" dirty="0" err="1" smtClean="0"/>
              <a:t>Calvin’in</a:t>
            </a:r>
            <a:r>
              <a:rPr lang="en-US" dirty="0" smtClean="0"/>
              <a:t> </a:t>
            </a:r>
            <a:r>
              <a:rPr lang="en-US" dirty="0" err="1" smtClean="0"/>
              <a:t>özellikle</a:t>
            </a:r>
            <a:r>
              <a:rPr lang="en-US" dirty="0" smtClean="0"/>
              <a:t> </a:t>
            </a:r>
            <a:r>
              <a:rPr lang="en-US" dirty="0" err="1" smtClean="0"/>
              <a:t>bireysellikten</a:t>
            </a:r>
            <a:r>
              <a:rPr lang="en-US" dirty="0" smtClean="0"/>
              <a:t> </a:t>
            </a:r>
            <a:r>
              <a:rPr lang="en-US" dirty="0" err="1" smtClean="0"/>
              <a:t>kaçındığı</a:t>
            </a:r>
            <a:r>
              <a:rPr lang="en-US" dirty="0" smtClean="0"/>
              <a:t> </a:t>
            </a:r>
            <a:r>
              <a:rPr lang="en-US" dirty="0" err="1" smtClean="0"/>
              <a:t>ve</a:t>
            </a:r>
            <a:r>
              <a:rPr lang="en-US" dirty="0" smtClean="0"/>
              <a:t> </a:t>
            </a:r>
            <a:r>
              <a:rPr lang="en-US" dirty="0" err="1" smtClean="0"/>
              <a:t>bazı</a:t>
            </a:r>
            <a:r>
              <a:rPr lang="en-US" dirty="0" smtClean="0"/>
              <a:t> </a:t>
            </a:r>
            <a:r>
              <a:rPr lang="en-US" dirty="0" err="1" smtClean="0"/>
              <a:t>açılardan</a:t>
            </a:r>
            <a:r>
              <a:rPr lang="en-US" dirty="0" smtClean="0"/>
              <a:t> </a:t>
            </a:r>
            <a:r>
              <a:rPr lang="en-US" dirty="0" err="1" smtClean="0"/>
              <a:t>Katoliklerden</a:t>
            </a:r>
            <a:r>
              <a:rPr lang="en-US" dirty="0" smtClean="0"/>
              <a:t> </a:t>
            </a:r>
            <a:r>
              <a:rPr lang="en-US" dirty="0" err="1" smtClean="0"/>
              <a:t>daha</a:t>
            </a:r>
            <a:r>
              <a:rPr lang="en-US" dirty="0" smtClean="0"/>
              <a:t> </a:t>
            </a:r>
            <a:r>
              <a:rPr lang="en-US" dirty="0" err="1" smtClean="0"/>
              <a:t>baskıcı</a:t>
            </a:r>
            <a:r>
              <a:rPr lang="en-US" dirty="0" smtClean="0"/>
              <a:t> </a:t>
            </a:r>
            <a:r>
              <a:rPr lang="en-US" dirty="0" err="1" smtClean="0"/>
              <a:t>olduğunu</a:t>
            </a:r>
            <a:r>
              <a:rPr lang="en-US" dirty="0" smtClean="0"/>
              <a:t> </a:t>
            </a:r>
            <a:r>
              <a:rPr lang="en-US" dirty="0" err="1" smtClean="0"/>
              <a:t>söylemeliyiz</a:t>
            </a:r>
            <a:r>
              <a:rPr lang="en-US" dirty="0" smtClean="0"/>
              <a:t>.) </a:t>
            </a:r>
          </a:p>
          <a:p>
            <a:r>
              <a:rPr lang="en-US" dirty="0" err="1" smtClean="0"/>
              <a:t>Aslında</a:t>
            </a:r>
            <a:r>
              <a:rPr lang="en-US" dirty="0" smtClean="0"/>
              <a:t> </a:t>
            </a:r>
            <a:r>
              <a:rPr lang="en-US" dirty="0" err="1" smtClean="0"/>
              <a:t>olan</a:t>
            </a:r>
            <a:r>
              <a:rPr lang="en-US" dirty="0" smtClean="0"/>
              <a:t> </a:t>
            </a:r>
            <a:r>
              <a:rPr lang="en-US" dirty="0" err="1" smtClean="0"/>
              <a:t>laikleşme</a:t>
            </a:r>
            <a:r>
              <a:rPr lang="en-US" dirty="0" smtClean="0"/>
              <a:t> </a:t>
            </a:r>
            <a:r>
              <a:rPr lang="en-US" dirty="0" err="1" smtClean="0"/>
              <a:t>değil</a:t>
            </a:r>
            <a:r>
              <a:rPr lang="en-US" dirty="0" smtClean="0"/>
              <a:t>, </a:t>
            </a:r>
            <a:r>
              <a:rPr lang="en-US" dirty="0" err="1" smtClean="0"/>
              <a:t>dünyevileşme</a:t>
            </a:r>
            <a:r>
              <a:rPr lang="en-US" dirty="0" smtClean="0"/>
              <a:t>. (</a:t>
            </a:r>
            <a:r>
              <a:rPr lang="en-US" dirty="0" err="1" smtClean="0"/>
              <a:t>Dinselin</a:t>
            </a:r>
            <a:r>
              <a:rPr lang="en-US" dirty="0" smtClean="0"/>
              <a:t> </a:t>
            </a:r>
            <a:r>
              <a:rPr lang="en-US" dirty="0" err="1" smtClean="0"/>
              <a:t>dünyeviye</a:t>
            </a:r>
            <a:r>
              <a:rPr lang="en-US" dirty="0" smtClean="0"/>
              <a:t> </a:t>
            </a:r>
            <a:r>
              <a:rPr lang="en-US" dirty="0" err="1" smtClean="0"/>
              <a:t>bağlanması</a:t>
            </a:r>
            <a:r>
              <a:rPr lang="en-US" dirty="0" smtClean="0"/>
              <a:t>) </a:t>
            </a:r>
          </a:p>
          <a:p>
            <a:r>
              <a:rPr lang="en-US" dirty="0" smtClean="0"/>
              <a:t>(100 </a:t>
            </a:r>
            <a:r>
              <a:rPr lang="en-US" dirty="0" err="1" smtClean="0"/>
              <a:t>yıl</a:t>
            </a:r>
            <a:r>
              <a:rPr lang="en-US" dirty="0" smtClean="0"/>
              <a:t> </a:t>
            </a:r>
            <a:r>
              <a:rPr lang="en-US" dirty="0" err="1" smtClean="0"/>
              <a:t>kadar</a:t>
            </a:r>
            <a:r>
              <a:rPr lang="en-US" dirty="0" smtClean="0"/>
              <a:t> </a:t>
            </a:r>
            <a:r>
              <a:rPr lang="en-US" dirty="0" err="1" smtClean="0"/>
              <a:t>süren</a:t>
            </a:r>
            <a:r>
              <a:rPr lang="en-US" dirty="0" smtClean="0"/>
              <a:t> din </a:t>
            </a:r>
            <a:r>
              <a:rPr lang="en-US" dirty="0" err="1" smtClean="0"/>
              <a:t>savaşları</a:t>
            </a:r>
            <a:r>
              <a:rPr lang="en-US" dirty="0" smtClean="0"/>
              <a:t>, </a:t>
            </a:r>
            <a:r>
              <a:rPr lang="en-US" dirty="0" err="1" smtClean="0"/>
              <a:t>Avrupa’nın</a:t>
            </a:r>
            <a:r>
              <a:rPr lang="en-US" dirty="0" smtClean="0"/>
              <a:t> </a:t>
            </a:r>
            <a:r>
              <a:rPr lang="en-US" dirty="0" err="1" smtClean="0"/>
              <a:t>kendi</a:t>
            </a:r>
            <a:r>
              <a:rPr lang="en-US" dirty="0" smtClean="0"/>
              <a:t> </a:t>
            </a:r>
            <a:r>
              <a:rPr lang="en-US" dirty="0" err="1" smtClean="0"/>
              <a:t>içinde</a:t>
            </a:r>
            <a:r>
              <a:rPr lang="en-US" dirty="0" smtClean="0"/>
              <a:t> </a:t>
            </a:r>
            <a:r>
              <a:rPr lang="en-US" dirty="0" err="1" smtClean="0"/>
              <a:t>yaptığı</a:t>
            </a:r>
            <a:r>
              <a:rPr lang="en-US" dirty="0" smtClean="0"/>
              <a:t> en </a:t>
            </a:r>
            <a:r>
              <a:rPr lang="en-US" dirty="0" err="1" smtClean="0"/>
              <a:t>kanlı</a:t>
            </a:r>
            <a:r>
              <a:rPr lang="en-US" dirty="0" smtClean="0"/>
              <a:t> </a:t>
            </a:r>
            <a:r>
              <a:rPr lang="en-US" dirty="0" err="1" smtClean="0"/>
              <a:t>savaşlar</a:t>
            </a:r>
            <a:r>
              <a:rPr lang="en-US" dirty="0" smtClean="0"/>
              <a:t>) 1660’da son </a:t>
            </a:r>
            <a:r>
              <a:rPr lang="en-US" dirty="0" err="1" smtClean="0"/>
              <a:t>bulacak</a:t>
            </a:r>
            <a:r>
              <a:rPr lang="en-US" dirty="0" smtClean="0"/>
              <a:t> -- </a:t>
            </a:r>
            <a:r>
              <a:rPr lang="en-US" dirty="0" err="1" smtClean="0"/>
              <a:t>Hoşgörü</a:t>
            </a:r>
            <a:r>
              <a:rPr lang="en-US" dirty="0" smtClean="0"/>
              <a:t>- </a:t>
            </a:r>
            <a:r>
              <a:rPr lang="en-US" dirty="0" err="1"/>
              <a:t>T</a:t>
            </a:r>
            <a:r>
              <a:rPr lang="en-US" dirty="0" err="1" smtClean="0"/>
              <a:t>olerans</a:t>
            </a:r>
            <a:r>
              <a:rPr lang="en-US" dirty="0" smtClean="0"/>
              <a:t> </a:t>
            </a:r>
            <a:r>
              <a:rPr lang="mr-IN" dirty="0" smtClean="0"/>
              <a:t>–</a:t>
            </a:r>
            <a:r>
              <a:rPr lang="en-US" dirty="0" smtClean="0"/>
              <a:t> </a:t>
            </a:r>
            <a:r>
              <a:rPr lang="en-US" dirty="0" err="1" smtClean="0"/>
              <a:t>Mezhepsel</a:t>
            </a:r>
            <a:r>
              <a:rPr lang="en-US" dirty="0" smtClean="0"/>
              <a:t> </a:t>
            </a:r>
            <a:r>
              <a:rPr lang="en-US" dirty="0" err="1" smtClean="0"/>
              <a:t>tolerans</a:t>
            </a:r>
            <a:r>
              <a:rPr lang="en-US" dirty="0" smtClean="0"/>
              <a:t>  </a:t>
            </a:r>
            <a:endParaRPr lang="en-US" dirty="0"/>
          </a:p>
        </p:txBody>
      </p:sp>
    </p:spTree>
    <p:extLst>
      <p:ext uri="{BB962C8B-B14F-4D97-AF65-F5344CB8AC3E}">
        <p14:creationId xmlns:p14="http://schemas.microsoft.com/office/powerpoint/2010/main" val="358213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20-11-06 at 13.12.08.png"/>
          <p:cNvPicPr>
            <a:picLocks noGrp="1" noChangeAspect="1"/>
          </p:cNvPicPr>
          <p:nvPr>
            <p:ph idx="1"/>
          </p:nvPr>
        </p:nvPicPr>
        <p:blipFill>
          <a:blip r:embed="rId2">
            <a:extLst>
              <a:ext uri="{28A0092B-C50C-407E-A947-70E740481C1C}">
                <a14:useLocalDpi xmlns:a14="http://schemas.microsoft.com/office/drawing/2010/main" val="0"/>
              </a:ext>
            </a:extLst>
          </a:blip>
          <a:srcRect t="-7754" b="-7754"/>
          <a:stretch>
            <a:fillRect/>
          </a:stretch>
        </p:blipFill>
        <p:spPr>
          <a:xfrm>
            <a:off x="-141378" y="1126087"/>
            <a:ext cx="9285378" cy="5329271"/>
          </a:xfrm>
        </p:spPr>
      </p:pic>
    </p:spTree>
    <p:extLst>
      <p:ext uri="{BB962C8B-B14F-4D97-AF65-F5344CB8AC3E}">
        <p14:creationId xmlns:p14="http://schemas.microsoft.com/office/powerpoint/2010/main" val="75391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Bilimsel</a:t>
            </a:r>
            <a:r>
              <a:rPr lang="en-US" dirty="0" smtClean="0"/>
              <a:t> </a:t>
            </a:r>
            <a:r>
              <a:rPr lang="en-US" dirty="0" err="1" smtClean="0"/>
              <a:t>Devrimler</a:t>
            </a:r>
            <a:r>
              <a:rPr lang="en-US" dirty="0" smtClean="0"/>
              <a:t> (</a:t>
            </a:r>
            <a:r>
              <a:rPr lang="en-US" dirty="0" err="1" smtClean="0"/>
              <a:t>Bilim</a:t>
            </a:r>
            <a:r>
              <a:rPr lang="en-US" dirty="0" smtClean="0"/>
              <a:t> </a:t>
            </a:r>
            <a:r>
              <a:rPr lang="en-US" dirty="0" err="1" smtClean="0"/>
              <a:t>Devrimi</a:t>
            </a:r>
            <a:r>
              <a:rPr lang="en-US" dirty="0" smtClean="0"/>
              <a:t>) </a:t>
            </a:r>
            <a:r>
              <a:rPr lang="mr-IN" dirty="0" smtClean="0"/>
              <a:t>–</a:t>
            </a:r>
            <a:r>
              <a:rPr lang="en-US" dirty="0" smtClean="0"/>
              <a:t> 16.-17.yüzyıllar  </a:t>
            </a:r>
            <a:endParaRPr lang="en-US" dirty="0"/>
          </a:p>
        </p:txBody>
      </p:sp>
      <p:sp>
        <p:nvSpPr>
          <p:cNvPr id="3" name="Content Placeholder 2"/>
          <p:cNvSpPr>
            <a:spLocks noGrp="1"/>
          </p:cNvSpPr>
          <p:nvPr>
            <p:ph idx="1"/>
          </p:nvPr>
        </p:nvSpPr>
        <p:spPr/>
        <p:txBody>
          <a:bodyPr/>
          <a:lstStyle/>
          <a:p>
            <a:r>
              <a:rPr lang="en-US" dirty="0" err="1" smtClean="0"/>
              <a:t>Bugün</a:t>
            </a:r>
            <a:r>
              <a:rPr lang="en-US" dirty="0" smtClean="0"/>
              <a:t> </a:t>
            </a:r>
            <a:r>
              <a:rPr lang="en-US" dirty="0" err="1" smtClean="0"/>
              <a:t>bildiğimiz</a:t>
            </a:r>
            <a:r>
              <a:rPr lang="en-US" dirty="0" smtClean="0"/>
              <a:t> </a:t>
            </a:r>
            <a:r>
              <a:rPr lang="en-US" dirty="0" err="1" smtClean="0"/>
              <a:t>şekliyle</a:t>
            </a:r>
            <a:r>
              <a:rPr lang="en-US" dirty="0" smtClean="0"/>
              <a:t> </a:t>
            </a:r>
            <a:r>
              <a:rPr lang="en-US" dirty="0" err="1" smtClean="0"/>
              <a:t>bilimin</a:t>
            </a:r>
            <a:r>
              <a:rPr lang="en-US" dirty="0" smtClean="0"/>
              <a:t> </a:t>
            </a:r>
            <a:r>
              <a:rPr lang="en-US" dirty="0" err="1" smtClean="0"/>
              <a:t>ortaya</a:t>
            </a:r>
            <a:r>
              <a:rPr lang="en-US" dirty="0" smtClean="0"/>
              <a:t> </a:t>
            </a:r>
            <a:r>
              <a:rPr lang="en-US" dirty="0" err="1" smtClean="0"/>
              <a:t>çıkışı</a:t>
            </a:r>
            <a:endParaRPr lang="en-US" dirty="0"/>
          </a:p>
          <a:p>
            <a:pPr lvl="1"/>
            <a:r>
              <a:rPr lang="en-US" dirty="0" err="1" smtClean="0"/>
              <a:t>Özel</a:t>
            </a:r>
            <a:r>
              <a:rPr lang="en-US" dirty="0" smtClean="0"/>
              <a:t> </a:t>
            </a:r>
            <a:r>
              <a:rPr lang="en-US" dirty="0" err="1" smtClean="0"/>
              <a:t>insanlar</a:t>
            </a:r>
            <a:r>
              <a:rPr lang="en-US" dirty="0" smtClean="0"/>
              <a:t> </a:t>
            </a:r>
            <a:r>
              <a:rPr lang="en-US" dirty="0" err="1" smtClean="0"/>
              <a:t>tarafından</a:t>
            </a:r>
            <a:r>
              <a:rPr lang="en-US" dirty="0" smtClean="0"/>
              <a:t>, </a:t>
            </a:r>
            <a:r>
              <a:rPr lang="en-US" dirty="0" err="1" smtClean="0"/>
              <a:t>özel</a:t>
            </a:r>
            <a:r>
              <a:rPr lang="en-US" dirty="0" smtClean="0"/>
              <a:t> </a:t>
            </a:r>
            <a:r>
              <a:rPr lang="en-US" dirty="0" err="1" smtClean="0"/>
              <a:t>bir</a:t>
            </a:r>
            <a:r>
              <a:rPr lang="en-US" dirty="0" smtClean="0"/>
              <a:t> </a:t>
            </a:r>
            <a:r>
              <a:rPr lang="en-US" dirty="0" err="1" smtClean="0"/>
              <a:t>dünya</a:t>
            </a:r>
            <a:r>
              <a:rPr lang="en-US" dirty="0" smtClean="0"/>
              <a:t> </a:t>
            </a:r>
            <a:r>
              <a:rPr lang="en-US" dirty="0" err="1" smtClean="0"/>
              <a:t>görüşüyle</a:t>
            </a:r>
            <a:r>
              <a:rPr lang="en-US" dirty="0" smtClean="0"/>
              <a:t> </a:t>
            </a:r>
            <a:r>
              <a:rPr lang="tr-TR" dirty="0"/>
              <a:t>(</a:t>
            </a:r>
            <a:r>
              <a:rPr lang="en-US" dirty="0" err="1" smtClean="0"/>
              <a:t>objektif</a:t>
            </a:r>
            <a:r>
              <a:rPr lang="en-US" dirty="0" smtClean="0"/>
              <a:t> </a:t>
            </a:r>
            <a:r>
              <a:rPr lang="en-US" dirty="0" err="1" smtClean="0"/>
              <a:t>olarak</a:t>
            </a:r>
            <a:r>
              <a:rPr lang="en-US" dirty="0" smtClean="0"/>
              <a:t> </a:t>
            </a:r>
            <a:r>
              <a:rPr lang="en-US" dirty="0" err="1" smtClean="0"/>
              <a:t>ve</a:t>
            </a:r>
            <a:r>
              <a:rPr lang="en-US" dirty="0" smtClean="0"/>
              <a:t> </a:t>
            </a:r>
            <a:r>
              <a:rPr lang="en-US" dirty="0" err="1" smtClean="0"/>
              <a:t>duygusal</a:t>
            </a:r>
            <a:r>
              <a:rPr lang="en-US" dirty="0" smtClean="0"/>
              <a:t> </a:t>
            </a:r>
            <a:r>
              <a:rPr lang="en-US" dirty="0" err="1" smtClean="0"/>
              <a:t>olmayarak</a:t>
            </a:r>
            <a:r>
              <a:rPr lang="en-US" dirty="0"/>
              <a:t> </a:t>
            </a:r>
            <a:r>
              <a:rPr lang="en-US" dirty="0" smtClean="0"/>
              <a:t>vs.) </a:t>
            </a:r>
            <a:r>
              <a:rPr lang="en-US" dirty="0" err="1" smtClean="0"/>
              <a:t>yapılan</a:t>
            </a:r>
            <a:endParaRPr lang="en-US" dirty="0" smtClean="0"/>
          </a:p>
          <a:p>
            <a:pPr lvl="1"/>
            <a:r>
              <a:rPr lang="en-US" dirty="0" smtClean="0"/>
              <a:t> </a:t>
            </a:r>
            <a:r>
              <a:rPr lang="en-US" dirty="0" err="1" smtClean="0"/>
              <a:t>Şeylerle</a:t>
            </a:r>
            <a:r>
              <a:rPr lang="en-US" dirty="0" smtClean="0"/>
              <a:t> (</a:t>
            </a:r>
            <a:r>
              <a:rPr lang="en-US" dirty="0" err="1" smtClean="0"/>
              <a:t>dış</a:t>
            </a:r>
            <a:r>
              <a:rPr lang="en-US" dirty="0" smtClean="0"/>
              <a:t> </a:t>
            </a:r>
            <a:r>
              <a:rPr lang="en-US" dirty="0" err="1" smtClean="0"/>
              <a:t>dünyayla</a:t>
            </a:r>
            <a:r>
              <a:rPr lang="en-US" dirty="0" smtClean="0"/>
              <a:t> </a:t>
            </a:r>
            <a:r>
              <a:rPr lang="en-US" dirty="0" err="1" smtClean="0"/>
              <a:t>ve</a:t>
            </a:r>
            <a:r>
              <a:rPr lang="en-US" dirty="0" smtClean="0"/>
              <a:t> </a:t>
            </a:r>
            <a:r>
              <a:rPr lang="en-US" dirty="0" err="1" smtClean="0"/>
              <a:t>onun</a:t>
            </a:r>
            <a:r>
              <a:rPr lang="en-US" dirty="0" smtClean="0"/>
              <a:t> </a:t>
            </a:r>
            <a:r>
              <a:rPr lang="en-US" dirty="0" err="1" smtClean="0"/>
              <a:t>özellikleriyle</a:t>
            </a:r>
            <a:r>
              <a:rPr lang="en-US" dirty="0" smtClean="0"/>
              <a:t>) </a:t>
            </a:r>
            <a:r>
              <a:rPr lang="en-US" dirty="0" err="1" smtClean="0"/>
              <a:t>ilgilenen</a:t>
            </a:r>
            <a:r>
              <a:rPr lang="en-US" dirty="0" smtClean="0"/>
              <a:t> </a:t>
            </a:r>
          </a:p>
          <a:p>
            <a:pPr lvl="1"/>
            <a:r>
              <a:rPr lang="en-US" dirty="0" err="1" smtClean="0"/>
              <a:t>Özel</a:t>
            </a:r>
            <a:r>
              <a:rPr lang="en-US" dirty="0" smtClean="0"/>
              <a:t> </a:t>
            </a:r>
            <a:r>
              <a:rPr lang="en-US" dirty="0" err="1" smtClean="0"/>
              <a:t>yöntemler</a:t>
            </a:r>
            <a:r>
              <a:rPr lang="en-US" dirty="0" smtClean="0"/>
              <a:t> </a:t>
            </a:r>
            <a:r>
              <a:rPr lang="en-US" dirty="0" err="1" smtClean="0"/>
              <a:t>ve</a:t>
            </a:r>
            <a:r>
              <a:rPr lang="en-US" dirty="0" smtClean="0"/>
              <a:t> </a:t>
            </a:r>
            <a:r>
              <a:rPr lang="en-US" dirty="0" err="1" smtClean="0"/>
              <a:t>kendine</a:t>
            </a:r>
            <a:r>
              <a:rPr lang="en-US" dirty="0" smtClean="0"/>
              <a:t> has </a:t>
            </a:r>
            <a:r>
              <a:rPr lang="en-US" dirty="0" err="1" smtClean="0"/>
              <a:t>bir</a:t>
            </a:r>
            <a:r>
              <a:rPr lang="en-US" dirty="0" smtClean="0"/>
              <a:t> </a:t>
            </a:r>
            <a:r>
              <a:rPr lang="en-US" dirty="0" err="1" smtClean="0"/>
              <a:t>dil</a:t>
            </a:r>
            <a:r>
              <a:rPr lang="en-US" dirty="0" smtClean="0"/>
              <a:t> (</a:t>
            </a:r>
            <a:r>
              <a:rPr lang="en-US" dirty="0" err="1" smtClean="0"/>
              <a:t>terminoloji</a:t>
            </a:r>
            <a:r>
              <a:rPr lang="en-US" dirty="0" smtClean="0"/>
              <a:t>) </a:t>
            </a:r>
            <a:r>
              <a:rPr lang="en-US" dirty="0" err="1" smtClean="0"/>
              <a:t>kullanan</a:t>
            </a:r>
            <a:r>
              <a:rPr lang="en-US" dirty="0" smtClean="0"/>
              <a:t> </a:t>
            </a:r>
            <a:r>
              <a:rPr lang="en-US" dirty="0" err="1" smtClean="0"/>
              <a:t>insan</a:t>
            </a:r>
            <a:r>
              <a:rPr lang="en-US" dirty="0" smtClean="0"/>
              <a:t> </a:t>
            </a:r>
            <a:r>
              <a:rPr lang="en-US" dirty="0" err="1" smtClean="0"/>
              <a:t>faaliyeti</a:t>
            </a:r>
            <a:r>
              <a:rPr lang="en-US" dirty="0" smtClean="0"/>
              <a:t>. </a:t>
            </a:r>
          </a:p>
          <a:p>
            <a:pPr marL="457200" lvl="1" indent="0">
              <a:buNone/>
            </a:pPr>
            <a:endParaRPr lang="en-US" dirty="0" smtClean="0"/>
          </a:p>
        </p:txBody>
      </p:sp>
    </p:spTree>
    <p:extLst>
      <p:ext uri="{BB962C8B-B14F-4D97-AF65-F5344CB8AC3E}">
        <p14:creationId xmlns:p14="http://schemas.microsoft.com/office/powerpoint/2010/main" val="292906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Mümkün</a:t>
            </a:r>
            <a:r>
              <a:rPr lang="en-US" dirty="0" smtClean="0"/>
              <a:t> </a:t>
            </a:r>
            <a:r>
              <a:rPr lang="en-US" dirty="0" err="1" smtClean="0"/>
              <a:t>kılan</a:t>
            </a:r>
            <a:r>
              <a:rPr lang="en-US" dirty="0" smtClean="0"/>
              <a:t> ne?</a:t>
            </a:r>
            <a:endParaRPr lang="en-US" dirty="0"/>
          </a:p>
        </p:txBody>
      </p:sp>
      <p:sp>
        <p:nvSpPr>
          <p:cNvPr id="3" name="Content Placeholder 2"/>
          <p:cNvSpPr>
            <a:spLocks noGrp="1"/>
          </p:cNvSpPr>
          <p:nvPr>
            <p:ph idx="1"/>
          </p:nvPr>
        </p:nvSpPr>
        <p:spPr/>
        <p:txBody>
          <a:bodyPr/>
          <a:lstStyle/>
          <a:p>
            <a:r>
              <a:rPr lang="en-US" dirty="0" err="1" smtClean="0"/>
              <a:t>Rönesans</a:t>
            </a:r>
            <a:endParaRPr lang="en-US" dirty="0" smtClean="0"/>
          </a:p>
          <a:p>
            <a:r>
              <a:rPr lang="en-US" dirty="0" smtClean="0"/>
              <a:t>Reform </a:t>
            </a:r>
          </a:p>
          <a:p>
            <a:r>
              <a:rPr lang="en-US" dirty="0" err="1" smtClean="0"/>
              <a:t>Ticari</a:t>
            </a:r>
            <a:r>
              <a:rPr lang="en-US" dirty="0" smtClean="0"/>
              <a:t> </a:t>
            </a:r>
            <a:r>
              <a:rPr lang="en-US" dirty="0" err="1" smtClean="0"/>
              <a:t>kapitalizm</a:t>
            </a:r>
            <a:r>
              <a:rPr lang="en-US" dirty="0" smtClean="0"/>
              <a:t> </a:t>
            </a:r>
          </a:p>
          <a:p>
            <a:pPr marL="0" indent="0">
              <a:buNone/>
            </a:pPr>
            <a:endParaRPr lang="en-US" dirty="0"/>
          </a:p>
          <a:p>
            <a:pPr marL="0" indent="0">
              <a:buNone/>
            </a:pPr>
            <a:r>
              <a:rPr lang="en-US" dirty="0" smtClean="0"/>
              <a:t>Olan ne? </a:t>
            </a:r>
            <a:r>
              <a:rPr lang="en-US" dirty="0" err="1" smtClean="0"/>
              <a:t>Gökyüzü</a:t>
            </a:r>
            <a:r>
              <a:rPr lang="en-US" dirty="0" smtClean="0"/>
              <a:t> </a:t>
            </a:r>
            <a:r>
              <a:rPr lang="en-US" dirty="0" err="1" smtClean="0"/>
              <a:t>cisimlerinin</a:t>
            </a:r>
            <a:r>
              <a:rPr lang="en-US" dirty="0" smtClean="0"/>
              <a:t> </a:t>
            </a:r>
            <a:r>
              <a:rPr lang="en-US" dirty="0" err="1" smtClean="0"/>
              <a:t>hareketlerini</a:t>
            </a:r>
            <a:r>
              <a:rPr lang="en-US" dirty="0" smtClean="0"/>
              <a:t> </a:t>
            </a:r>
            <a:r>
              <a:rPr lang="en-US" dirty="0" err="1" smtClean="0"/>
              <a:t>açıklayan</a:t>
            </a:r>
            <a:r>
              <a:rPr lang="en-US" dirty="0" smtClean="0"/>
              <a:t> </a:t>
            </a:r>
            <a:r>
              <a:rPr lang="en-US" dirty="0" err="1" smtClean="0"/>
              <a:t>yeni</a:t>
            </a:r>
            <a:r>
              <a:rPr lang="en-US" dirty="0" smtClean="0"/>
              <a:t> </a:t>
            </a:r>
            <a:r>
              <a:rPr lang="en-US" dirty="0" err="1" smtClean="0"/>
              <a:t>teoriler</a:t>
            </a:r>
            <a:r>
              <a:rPr lang="en-US" dirty="0" smtClean="0"/>
              <a:t>. + </a:t>
            </a:r>
            <a:r>
              <a:rPr lang="en-US" dirty="0" err="1" smtClean="0"/>
              <a:t>Rönesans</a:t>
            </a:r>
            <a:r>
              <a:rPr lang="en-US" dirty="0" smtClean="0"/>
              <a:t> </a:t>
            </a:r>
            <a:r>
              <a:rPr lang="en-US" dirty="0" err="1" smtClean="0"/>
              <a:t>gibi</a:t>
            </a:r>
            <a:r>
              <a:rPr lang="en-US" dirty="0" smtClean="0"/>
              <a:t> </a:t>
            </a:r>
            <a:r>
              <a:rPr lang="en-US" dirty="0" err="1" smtClean="0"/>
              <a:t>bir</a:t>
            </a:r>
            <a:r>
              <a:rPr lang="en-US" dirty="0" smtClean="0"/>
              <a:t> </a:t>
            </a:r>
            <a:r>
              <a:rPr lang="en-US" dirty="0" err="1" smtClean="0"/>
              <a:t>yetenek</a:t>
            </a:r>
            <a:r>
              <a:rPr lang="en-US" dirty="0" smtClean="0"/>
              <a:t> </a:t>
            </a:r>
            <a:r>
              <a:rPr lang="en-US" dirty="0" err="1" smtClean="0"/>
              <a:t>konsantrasyonu</a:t>
            </a:r>
            <a:r>
              <a:rPr lang="en-US" dirty="0" smtClean="0"/>
              <a:t> (</a:t>
            </a:r>
            <a:r>
              <a:rPr lang="en-US" dirty="0" err="1" smtClean="0"/>
              <a:t>Kopernik</a:t>
            </a:r>
            <a:r>
              <a:rPr lang="en-US" dirty="0" smtClean="0"/>
              <a:t>, Galileo, </a:t>
            </a:r>
            <a:r>
              <a:rPr lang="en-US" dirty="0" err="1" smtClean="0"/>
              <a:t>Kepler</a:t>
            </a:r>
            <a:r>
              <a:rPr lang="en-US" dirty="0" smtClean="0"/>
              <a:t>, Newton, Descartes, Bacon vb.) </a:t>
            </a:r>
            <a:endParaRPr lang="en-US" dirty="0"/>
          </a:p>
        </p:txBody>
      </p:sp>
    </p:spTree>
    <p:extLst>
      <p:ext uri="{BB962C8B-B14F-4D97-AF65-F5344CB8AC3E}">
        <p14:creationId xmlns:p14="http://schemas.microsoft.com/office/powerpoint/2010/main" val="103477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Olan ne?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Güneş-sistemi</a:t>
            </a:r>
            <a:r>
              <a:rPr lang="en-US" dirty="0" smtClean="0"/>
              <a:t> </a:t>
            </a:r>
            <a:r>
              <a:rPr lang="en-US" dirty="0" err="1" smtClean="0"/>
              <a:t>teorisinin</a:t>
            </a:r>
            <a:r>
              <a:rPr lang="en-US" dirty="0" smtClean="0"/>
              <a:t> </a:t>
            </a:r>
            <a:r>
              <a:rPr lang="en-US" dirty="0" err="1" smtClean="0"/>
              <a:t>oluşturulması</a:t>
            </a:r>
            <a:r>
              <a:rPr lang="en-US" dirty="0" smtClean="0"/>
              <a:t> </a:t>
            </a:r>
          </a:p>
          <a:p>
            <a:r>
              <a:rPr lang="en-US" dirty="0" err="1" smtClean="0"/>
              <a:t>Yeni</a:t>
            </a:r>
            <a:r>
              <a:rPr lang="en-US" dirty="0" smtClean="0"/>
              <a:t> </a:t>
            </a:r>
            <a:r>
              <a:rPr lang="en-US" dirty="0" err="1" smtClean="0"/>
              <a:t>disiplinler</a:t>
            </a:r>
            <a:r>
              <a:rPr lang="en-US" dirty="0" smtClean="0"/>
              <a:t>. </a:t>
            </a:r>
            <a:r>
              <a:rPr lang="en-US" dirty="0" err="1" smtClean="0"/>
              <a:t>Fizik</a:t>
            </a:r>
            <a:r>
              <a:rPr lang="en-US" dirty="0" smtClean="0"/>
              <a:t> </a:t>
            </a:r>
            <a:r>
              <a:rPr lang="en-US" dirty="0" err="1" smtClean="0"/>
              <a:t>ve</a:t>
            </a:r>
            <a:r>
              <a:rPr lang="en-US" dirty="0" smtClean="0"/>
              <a:t> </a:t>
            </a:r>
            <a:r>
              <a:rPr lang="en-US" dirty="0" err="1" smtClean="0"/>
              <a:t>mekanik</a:t>
            </a:r>
            <a:r>
              <a:rPr lang="en-US" dirty="0" smtClean="0"/>
              <a:t>. </a:t>
            </a:r>
          </a:p>
          <a:p>
            <a:r>
              <a:rPr lang="en-US" dirty="0" err="1" smtClean="0"/>
              <a:t>Bilimsel</a:t>
            </a:r>
            <a:r>
              <a:rPr lang="en-US" dirty="0" smtClean="0"/>
              <a:t> </a:t>
            </a:r>
            <a:r>
              <a:rPr lang="en-US" dirty="0" err="1" smtClean="0"/>
              <a:t>yöntemin</a:t>
            </a:r>
            <a:r>
              <a:rPr lang="en-US" dirty="0" smtClean="0"/>
              <a:t> </a:t>
            </a:r>
            <a:r>
              <a:rPr lang="en-US" dirty="0" err="1" smtClean="0"/>
              <a:t>keşfi</a:t>
            </a:r>
            <a:r>
              <a:rPr lang="en-US" dirty="0" smtClean="0"/>
              <a:t>. </a:t>
            </a:r>
          </a:p>
          <a:p>
            <a:r>
              <a:rPr lang="en-US" dirty="0" err="1" smtClean="0"/>
              <a:t>Epistemolojide</a:t>
            </a:r>
            <a:r>
              <a:rPr lang="en-US" dirty="0" smtClean="0"/>
              <a:t> </a:t>
            </a:r>
            <a:r>
              <a:rPr lang="en-US" dirty="0" err="1" smtClean="0"/>
              <a:t>bir</a:t>
            </a:r>
            <a:r>
              <a:rPr lang="en-US" dirty="0" smtClean="0"/>
              <a:t> </a:t>
            </a:r>
            <a:r>
              <a:rPr lang="en-US" dirty="0" err="1" smtClean="0"/>
              <a:t>değişim</a:t>
            </a:r>
            <a:r>
              <a:rPr lang="en-US" dirty="0" smtClean="0"/>
              <a:t>. </a:t>
            </a:r>
            <a:r>
              <a:rPr lang="en-US" dirty="0" err="1" smtClean="0"/>
              <a:t>Nasıl</a:t>
            </a:r>
            <a:r>
              <a:rPr lang="en-US" dirty="0" smtClean="0"/>
              <a:t> </a:t>
            </a:r>
            <a:r>
              <a:rPr lang="en-US" dirty="0" err="1" smtClean="0"/>
              <a:t>biliyoruz</a:t>
            </a:r>
            <a:r>
              <a:rPr lang="en-US" dirty="0" smtClean="0"/>
              <a:t>? </a:t>
            </a:r>
            <a:r>
              <a:rPr lang="en-US" dirty="0" err="1" smtClean="0"/>
              <a:t>Bireyin</a:t>
            </a:r>
            <a:r>
              <a:rPr lang="en-US" dirty="0" smtClean="0"/>
              <a:t> </a:t>
            </a:r>
            <a:r>
              <a:rPr lang="en-US" dirty="0" err="1" smtClean="0"/>
              <a:t>dünya</a:t>
            </a:r>
            <a:r>
              <a:rPr lang="en-US" dirty="0" smtClean="0"/>
              <a:t> </a:t>
            </a:r>
            <a:r>
              <a:rPr lang="en-US" dirty="0" err="1" smtClean="0"/>
              <a:t>ile</a:t>
            </a:r>
            <a:r>
              <a:rPr lang="en-US" dirty="0" smtClean="0"/>
              <a:t> </a:t>
            </a:r>
            <a:r>
              <a:rPr lang="en-US" dirty="0" err="1" smtClean="0"/>
              <a:t>kurduğu</a:t>
            </a:r>
            <a:r>
              <a:rPr lang="en-US" dirty="0" smtClean="0"/>
              <a:t> </a:t>
            </a:r>
            <a:r>
              <a:rPr lang="en-US" dirty="0" err="1" smtClean="0"/>
              <a:t>ilişkinin</a:t>
            </a:r>
            <a:r>
              <a:rPr lang="en-US" dirty="0" smtClean="0"/>
              <a:t> </a:t>
            </a:r>
            <a:r>
              <a:rPr lang="en-US" dirty="0" err="1" smtClean="0"/>
              <a:t>değişimi</a:t>
            </a:r>
            <a:r>
              <a:rPr lang="en-US" dirty="0" smtClean="0"/>
              <a:t>. </a:t>
            </a:r>
            <a:r>
              <a:rPr lang="en-US" dirty="0" err="1" smtClean="0"/>
              <a:t>Bireycilik</a:t>
            </a:r>
            <a:r>
              <a:rPr lang="en-US" dirty="0" smtClean="0"/>
              <a:t>. </a:t>
            </a:r>
          </a:p>
          <a:p>
            <a:pPr marL="0" indent="0">
              <a:buNone/>
            </a:pPr>
            <a:endParaRPr lang="en-US" dirty="0" smtClean="0"/>
          </a:p>
          <a:p>
            <a:pPr marL="0" indent="0">
              <a:buNone/>
            </a:pPr>
            <a:r>
              <a:rPr lang="en-US" dirty="0" err="1" smtClean="0"/>
              <a:t>Daha</a:t>
            </a:r>
            <a:r>
              <a:rPr lang="en-US" dirty="0" smtClean="0"/>
              <a:t> </a:t>
            </a:r>
            <a:r>
              <a:rPr lang="en-US" dirty="0" err="1" smtClean="0"/>
              <a:t>büyük</a:t>
            </a:r>
            <a:r>
              <a:rPr lang="en-US" dirty="0" smtClean="0"/>
              <a:t> </a:t>
            </a:r>
            <a:r>
              <a:rPr lang="en-US" dirty="0" err="1" smtClean="0"/>
              <a:t>tablo</a:t>
            </a:r>
            <a:r>
              <a:rPr lang="en-US" dirty="0" smtClean="0"/>
              <a:t> </a:t>
            </a:r>
            <a:endParaRPr lang="en-US" dirty="0"/>
          </a:p>
          <a:p>
            <a:pPr lvl="1"/>
            <a:r>
              <a:rPr lang="en-US" dirty="0" err="1" smtClean="0"/>
              <a:t>Batı’nın</a:t>
            </a:r>
            <a:r>
              <a:rPr lang="en-US" dirty="0" smtClean="0"/>
              <a:t> </a:t>
            </a:r>
            <a:r>
              <a:rPr lang="en-US" dirty="0" err="1" smtClean="0"/>
              <a:t>Coğrafi</a:t>
            </a:r>
            <a:r>
              <a:rPr lang="en-US" dirty="0" smtClean="0"/>
              <a:t> </a:t>
            </a:r>
            <a:r>
              <a:rPr lang="en-US" dirty="0" err="1" smtClean="0"/>
              <a:t>Yayılması</a:t>
            </a:r>
            <a:r>
              <a:rPr lang="en-US" dirty="0" smtClean="0"/>
              <a:t> </a:t>
            </a:r>
          </a:p>
          <a:p>
            <a:pPr lvl="1"/>
            <a:r>
              <a:rPr lang="en-US" dirty="0" err="1" smtClean="0"/>
              <a:t>Matbaa</a:t>
            </a:r>
            <a:r>
              <a:rPr lang="en-US" dirty="0" smtClean="0"/>
              <a:t> </a:t>
            </a:r>
          </a:p>
          <a:p>
            <a:endParaRPr lang="en-US" dirty="0"/>
          </a:p>
        </p:txBody>
      </p:sp>
    </p:spTree>
    <p:extLst>
      <p:ext uri="{BB962C8B-B14F-4D97-AF65-F5344CB8AC3E}">
        <p14:creationId xmlns:p14="http://schemas.microsoft.com/office/powerpoint/2010/main" val="238590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These drawings of Galileo's observations of the phases of the </a:t>
            </a:r>
            <a:r>
              <a:rPr lang="en-US" sz="2000" dirty="0"/>
              <a:t>moon accompanied the first draft of his major work, </a:t>
            </a:r>
            <a:r>
              <a:rPr lang="en-US" sz="2000" i="1" dirty="0"/>
              <a:t>The Starry Messenger. </a:t>
            </a:r>
            <a:r>
              <a:rPr lang="en-US" sz="2000" dirty="0" smtClean="0"/>
              <a:t>In </a:t>
            </a:r>
            <a:r>
              <a:rPr lang="en-US" sz="2000" dirty="0"/>
              <a:t>addition to understanding the moon's phases, Galileo also accurately described the topography of the moon; for example, he recognized the bright spots on its face as mountain peaks. </a:t>
            </a:r>
            <a:r>
              <a:rPr lang="en-US" sz="2000" dirty="0" smtClean="0"/>
              <a:t/>
            </a:r>
            <a:br>
              <a:rPr lang="en-US" sz="2000" dirty="0" smtClean="0"/>
            </a:br>
            <a:endParaRPr lang="en-US" sz="2000" dirty="0"/>
          </a:p>
        </p:txBody>
      </p:sp>
      <p:pic>
        <p:nvPicPr>
          <p:cNvPr id="4" name="Content Placeholder 3" descr="Screen Shot 2020-11-06 at 13.33.23.png"/>
          <p:cNvPicPr>
            <a:picLocks noGrp="1" noChangeAspect="1"/>
          </p:cNvPicPr>
          <p:nvPr>
            <p:ph idx="1"/>
          </p:nvPr>
        </p:nvPicPr>
        <p:blipFill>
          <a:blip r:embed="rId2">
            <a:extLst>
              <a:ext uri="{28A0092B-C50C-407E-A947-70E740481C1C}">
                <a14:useLocalDpi xmlns:a14="http://schemas.microsoft.com/office/drawing/2010/main" val="0"/>
              </a:ext>
            </a:extLst>
          </a:blip>
          <a:srcRect l="-74906" r="-74906"/>
          <a:stretch>
            <a:fillRect/>
          </a:stretch>
        </p:blipFill>
        <p:spPr>
          <a:xfrm>
            <a:off x="104746" y="1365261"/>
            <a:ext cx="9728020" cy="5539461"/>
          </a:xfrm>
        </p:spPr>
      </p:pic>
    </p:spTree>
    <p:extLst>
      <p:ext uri="{BB962C8B-B14F-4D97-AF65-F5344CB8AC3E}">
        <p14:creationId xmlns:p14="http://schemas.microsoft.com/office/powerpoint/2010/main" val="333005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Sonuçlar</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Ortaçağa</a:t>
            </a:r>
            <a:r>
              <a:rPr lang="en-US" dirty="0" smtClean="0"/>
              <a:t> </a:t>
            </a:r>
            <a:r>
              <a:rPr lang="en-US" dirty="0" err="1" smtClean="0"/>
              <a:t>ait</a:t>
            </a:r>
            <a:r>
              <a:rPr lang="en-US" dirty="0" smtClean="0"/>
              <a:t> </a:t>
            </a:r>
            <a:r>
              <a:rPr lang="en-US" dirty="0" err="1" smtClean="0"/>
              <a:t>evren</a:t>
            </a:r>
            <a:r>
              <a:rPr lang="en-US" dirty="0" smtClean="0"/>
              <a:t> </a:t>
            </a:r>
            <a:r>
              <a:rPr lang="en-US" dirty="0" err="1" smtClean="0"/>
              <a:t>anlayışının</a:t>
            </a:r>
            <a:r>
              <a:rPr lang="en-US" dirty="0" smtClean="0"/>
              <a:t> </a:t>
            </a:r>
            <a:r>
              <a:rPr lang="en-US" dirty="0" err="1" smtClean="0"/>
              <a:t>parçalanması</a:t>
            </a:r>
            <a:r>
              <a:rPr lang="en-US" dirty="0" smtClean="0"/>
              <a:t> </a:t>
            </a:r>
          </a:p>
          <a:p>
            <a:r>
              <a:rPr lang="en-US" dirty="0" err="1" smtClean="0"/>
              <a:t>Evrenin</a:t>
            </a:r>
            <a:r>
              <a:rPr lang="en-US" dirty="0" smtClean="0"/>
              <a:t> </a:t>
            </a:r>
            <a:r>
              <a:rPr lang="en-US" dirty="0" err="1" smtClean="0"/>
              <a:t>dünyevi</a:t>
            </a:r>
            <a:r>
              <a:rPr lang="en-US" dirty="0" smtClean="0"/>
              <a:t> </a:t>
            </a:r>
            <a:r>
              <a:rPr lang="en-US" dirty="0" err="1" smtClean="0"/>
              <a:t>ve</a:t>
            </a:r>
            <a:r>
              <a:rPr lang="en-US" dirty="0" smtClean="0"/>
              <a:t> </a:t>
            </a:r>
            <a:r>
              <a:rPr lang="en-US" dirty="0" err="1" smtClean="0"/>
              <a:t>uhrevi</a:t>
            </a:r>
            <a:r>
              <a:rPr lang="en-US" dirty="0" smtClean="0"/>
              <a:t> </a:t>
            </a:r>
            <a:r>
              <a:rPr lang="en-US" dirty="0" err="1" smtClean="0"/>
              <a:t>alanlara</a:t>
            </a:r>
            <a:r>
              <a:rPr lang="en-US" dirty="0" smtClean="0"/>
              <a:t> </a:t>
            </a:r>
            <a:r>
              <a:rPr lang="en-US" dirty="0" err="1" smtClean="0"/>
              <a:t>bölündüğü</a:t>
            </a:r>
            <a:r>
              <a:rPr lang="en-US" dirty="0" smtClean="0"/>
              <a:t> </a:t>
            </a:r>
            <a:r>
              <a:rPr lang="en-US" dirty="0" err="1" smtClean="0"/>
              <a:t>inancı</a:t>
            </a:r>
            <a:r>
              <a:rPr lang="en-US" dirty="0" smtClean="0"/>
              <a:t> </a:t>
            </a:r>
            <a:r>
              <a:rPr lang="en-US" dirty="0" err="1" smtClean="0"/>
              <a:t>sarsıldı</a:t>
            </a:r>
            <a:r>
              <a:rPr lang="en-US" dirty="0" smtClean="0"/>
              <a:t>. </a:t>
            </a:r>
          </a:p>
          <a:p>
            <a:r>
              <a:rPr lang="en-US" dirty="0" err="1" smtClean="0"/>
              <a:t>Evren</a:t>
            </a:r>
            <a:r>
              <a:rPr lang="en-US" dirty="0" smtClean="0"/>
              <a:t> </a:t>
            </a:r>
            <a:r>
              <a:rPr lang="en-US" dirty="0" err="1" smtClean="0"/>
              <a:t>ve</a:t>
            </a:r>
            <a:r>
              <a:rPr lang="en-US" dirty="0" smtClean="0"/>
              <a:t> </a:t>
            </a:r>
            <a:r>
              <a:rPr lang="en-US" dirty="0" err="1" smtClean="0"/>
              <a:t>yasaları</a:t>
            </a:r>
            <a:r>
              <a:rPr lang="en-US" dirty="0" smtClean="0"/>
              <a:t> </a:t>
            </a:r>
          </a:p>
          <a:p>
            <a:r>
              <a:rPr lang="en-US" dirty="0" smtClean="0"/>
              <a:t>“</a:t>
            </a:r>
            <a:r>
              <a:rPr lang="en-US" dirty="0" err="1" smtClean="0"/>
              <a:t>Doğa</a:t>
            </a:r>
            <a:r>
              <a:rPr lang="en-US" dirty="0" smtClean="0"/>
              <a:t> </a:t>
            </a:r>
            <a:r>
              <a:rPr lang="en-US" dirty="0" err="1" smtClean="0"/>
              <a:t>kontrol</a:t>
            </a:r>
            <a:r>
              <a:rPr lang="en-US" dirty="0" smtClean="0"/>
              <a:t> </a:t>
            </a:r>
            <a:r>
              <a:rPr lang="en-US" dirty="0" err="1" smtClean="0"/>
              <a:t>edilebilir</a:t>
            </a:r>
            <a:r>
              <a:rPr lang="en-US" dirty="0" smtClean="0"/>
              <a:t>” </a:t>
            </a:r>
            <a:r>
              <a:rPr lang="en-US" dirty="0" err="1" smtClean="0"/>
              <a:t>anlayışı</a:t>
            </a:r>
            <a:r>
              <a:rPr lang="en-US" dirty="0" smtClean="0"/>
              <a:t> (“</a:t>
            </a:r>
            <a:r>
              <a:rPr lang="en-US" dirty="0" err="1" smtClean="0"/>
              <a:t>İnsan</a:t>
            </a:r>
            <a:r>
              <a:rPr lang="en-US" dirty="0" smtClean="0"/>
              <a:t> </a:t>
            </a:r>
            <a:r>
              <a:rPr lang="en-US" dirty="0" err="1" smtClean="0"/>
              <a:t>doğanın</a:t>
            </a:r>
            <a:r>
              <a:rPr lang="en-US" dirty="0" smtClean="0"/>
              <a:t> </a:t>
            </a:r>
            <a:r>
              <a:rPr lang="en-US" dirty="0" err="1" smtClean="0"/>
              <a:t>efendisi</a:t>
            </a:r>
            <a:r>
              <a:rPr lang="en-US" dirty="0" smtClean="0"/>
              <a:t> </a:t>
            </a:r>
            <a:r>
              <a:rPr lang="en-US" dirty="0" err="1" smtClean="0"/>
              <a:t>olabilir</a:t>
            </a:r>
            <a:r>
              <a:rPr lang="en-US" dirty="0" smtClean="0"/>
              <a:t>.”) </a:t>
            </a:r>
          </a:p>
          <a:p>
            <a:r>
              <a:rPr lang="en-US" dirty="0" err="1" smtClean="0"/>
              <a:t>Batı</a:t>
            </a:r>
            <a:r>
              <a:rPr lang="en-US" dirty="0" smtClean="0"/>
              <a:t> </a:t>
            </a:r>
            <a:r>
              <a:rPr lang="en-US" dirty="0" err="1" smtClean="0"/>
              <a:t>düşüncesinin</a:t>
            </a:r>
            <a:r>
              <a:rPr lang="en-US" dirty="0" smtClean="0"/>
              <a:t> </a:t>
            </a:r>
            <a:r>
              <a:rPr lang="en-US" dirty="0" err="1"/>
              <a:t>t</a:t>
            </a:r>
            <a:r>
              <a:rPr lang="en-US" dirty="0" err="1" smtClean="0"/>
              <a:t>eolojiden</a:t>
            </a:r>
            <a:r>
              <a:rPr lang="en-US" dirty="0" smtClean="0"/>
              <a:t> </a:t>
            </a:r>
            <a:r>
              <a:rPr lang="en-US" dirty="0" err="1" smtClean="0"/>
              <a:t>ve</a:t>
            </a:r>
            <a:r>
              <a:rPr lang="en-US" dirty="0" smtClean="0"/>
              <a:t> </a:t>
            </a:r>
            <a:r>
              <a:rPr lang="en-US" dirty="0" err="1" smtClean="0"/>
              <a:t>metafizikten</a:t>
            </a:r>
            <a:r>
              <a:rPr lang="en-US" dirty="0" smtClean="0"/>
              <a:t> </a:t>
            </a:r>
            <a:r>
              <a:rPr lang="en-US" dirty="0" err="1" smtClean="0"/>
              <a:t>fiziksel</a:t>
            </a:r>
            <a:r>
              <a:rPr lang="en-US" dirty="0" smtClean="0"/>
              <a:t> </a:t>
            </a:r>
            <a:r>
              <a:rPr lang="en-US" dirty="0" err="1" smtClean="0"/>
              <a:t>ve</a:t>
            </a:r>
            <a:r>
              <a:rPr lang="en-US" dirty="0" smtClean="0"/>
              <a:t> </a:t>
            </a:r>
            <a:r>
              <a:rPr lang="en-US" dirty="0" err="1" smtClean="0"/>
              <a:t>insani</a:t>
            </a:r>
            <a:r>
              <a:rPr lang="en-US" dirty="0" smtClean="0"/>
              <a:t> </a:t>
            </a:r>
            <a:r>
              <a:rPr lang="en-US" dirty="0" err="1" smtClean="0"/>
              <a:t>problemlere</a:t>
            </a:r>
            <a:r>
              <a:rPr lang="en-US" dirty="0" smtClean="0"/>
              <a:t> </a:t>
            </a:r>
            <a:r>
              <a:rPr lang="en-US" dirty="0" err="1" smtClean="0"/>
              <a:t>kayışı</a:t>
            </a:r>
            <a:endParaRPr lang="en-US" dirty="0" smtClean="0"/>
          </a:p>
          <a:p>
            <a:r>
              <a:rPr lang="en-US" dirty="0" err="1" smtClean="0"/>
              <a:t>Yepyeni</a:t>
            </a:r>
            <a:r>
              <a:rPr lang="en-US" dirty="0" smtClean="0"/>
              <a:t> </a:t>
            </a:r>
            <a:r>
              <a:rPr lang="en-US" dirty="0" err="1" smtClean="0"/>
              <a:t>bir</a:t>
            </a:r>
            <a:r>
              <a:rPr lang="en-US" dirty="0" smtClean="0"/>
              <a:t> </a:t>
            </a:r>
            <a:r>
              <a:rPr lang="en-US" dirty="0" err="1" smtClean="0"/>
              <a:t>metod</a:t>
            </a:r>
            <a:r>
              <a:rPr lang="en-US" dirty="0" smtClean="0"/>
              <a:t>. </a:t>
            </a:r>
          </a:p>
          <a:p>
            <a:r>
              <a:rPr lang="en-US" dirty="0" err="1" smtClean="0"/>
              <a:t>Hiç</a:t>
            </a:r>
            <a:r>
              <a:rPr lang="en-US" dirty="0" smtClean="0"/>
              <a:t> </a:t>
            </a:r>
            <a:r>
              <a:rPr lang="en-US" dirty="0" err="1" smtClean="0"/>
              <a:t>bir</a:t>
            </a:r>
            <a:r>
              <a:rPr lang="en-US" dirty="0" smtClean="0"/>
              <a:t> </a:t>
            </a:r>
            <a:r>
              <a:rPr lang="en-US" dirty="0" err="1" smtClean="0"/>
              <a:t>kurum</a:t>
            </a:r>
            <a:r>
              <a:rPr lang="en-US" dirty="0" smtClean="0"/>
              <a:t> </a:t>
            </a:r>
            <a:r>
              <a:rPr lang="en-US" dirty="0" err="1" smtClean="0"/>
              <a:t>ve</a:t>
            </a:r>
            <a:r>
              <a:rPr lang="en-US" dirty="0" smtClean="0"/>
              <a:t> </a:t>
            </a:r>
            <a:r>
              <a:rPr lang="en-US" dirty="0" err="1" smtClean="0"/>
              <a:t>dogmanın</a:t>
            </a:r>
            <a:r>
              <a:rPr lang="en-US" dirty="0"/>
              <a:t> </a:t>
            </a:r>
            <a:r>
              <a:rPr lang="en-US" dirty="0" err="1" smtClean="0"/>
              <a:t>gerçek</a:t>
            </a:r>
            <a:r>
              <a:rPr lang="en-US" dirty="0" smtClean="0"/>
              <a:t> </a:t>
            </a:r>
            <a:r>
              <a:rPr lang="en-US" dirty="0" err="1" smtClean="0"/>
              <a:t>üzerinde</a:t>
            </a:r>
            <a:r>
              <a:rPr lang="en-US" dirty="0" smtClean="0"/>
              <a:t> </a:t>
            </a:r>
            <a:r>
              <a:rPr lang="en-US" dirty="0" err="1" smtClean="0"/>
              <a:t>tekeli</a:t>
            </a:r>
            <a:r>
              <a:rPr lang="en-US" dirty="0" smtClean="0"/>
              <a:t> </a:t>
            </a:r>
            <a:r>
              <a:rPr lang="en-US" dirty="0" err="1" smtClean="0"/>
              <a:t>olamaz</a:t>
            </a:r>
            <a:r>
              <a:rPr lang="en-US" dirty="0" smtClean="0"/>
              <a:t>. </a:t>
            </a:r>
          </a:p>
          <a:p>
            <a:r>
              <a:rPr lang="en-US" dirty="0" err="1" smtClean="0"/>
              <a:t>İnsan</a:t>
            </a:r>
            <a:r>
              <a:rPr lang="en-US" dirty="0" smtClean="0"/>
              <a:t> </a:t>
            </a:r>
            <a:r>
              <a:rPr lang="en-US" dirty="0" err="1" smtClean="0"/>
              <a:t>beynine</a:t>
            </a:r>
            <a:r>
              <a:rPr lang="en-US" dirty="0" smtClean="0"/>
              <a:t>, </a:t>
            </a:r>
            <a:r>
              <a:rPr lang="en-US" dirty="0" err="1" smtClean="0"/>
              <a:t>aklına</a:t>
            </a:r>
            <a:r>
              <a:rPr lang="en-US" dirty="0" smtClean="0"/>
              <a:t> </a:t>
            </a:r>
            <a:r>
              <a:rPr lang="en-US" dirty="0" err="1" smtClean="0"/>
              <a:t>güven</a:t>
            </a:r>
            <a:r>
              <a:rPr lang="en-US" dirty="0" smtClean="0"/>
              <a:t>. </a:t>
            </a:r>
          </a:p>
          <a:p>
            <a:r>
              <a:rPr lang="en-US" dirty="0" err="1" smtClean="0"/>
              <a:t>Geleneksel</a:t>
            </a:r>
            <a:r>
              <a:rPr lang="en-US" dirty="0" smtClean="0"/>
              <a:t> </a:t>
            </a:r>
            <a:r>
              <a:rPr lang="en-US" dirty="0" err="1" smtClean="0"/>
              <a:t>Hristiyanlığın</a:t>
            </a:r>
            <a:r>
              <a:rPr lang="en-US" dirty="0" smtClean="0"/>
              <a:t> </a:t>
            </a:r>
            <a:r>
              <a:rPr lang="en-US" dirty="0" err="1" smtClean="0"/>
              <a:t>zayıflaması</a:t>
            </a:r>
            <a:r>
              <a:rPr lang="en-US" dirty="0" smtClean="0"/>
              <a:t>.</a:t>
            </a:r>
          </a:p>
          <a:p>
            <a:r>
              <a:rPr lang="en-US" dirty="0" err="1" smtClean="0"/>
              <a:t>Elit</a:t>
            </a:r>
            <a:r>
              <a:rPr lang="en-US" dirty="0" smtClean="0"/>
              <a:t> (</a:t>
            </a:r>
            <a:r>
              <a:rPr lang="en-US" dirty="0" err="1" smtClean="0"/>
              <a:t>seçkin</a:t>
            </a:r>
            <a:r>
              <a:rPr lang="en-US" dirty="0" smtClean="0"/>
              <a:t>) </a:t>
            </a:r>
            <a:r>
              <a:rPr lang="en-US" dirty="0" err="1" smtClean="0"/>
              <a:t>kültürü</a:t>
            </a:r>
            <a:r>
              <a:rPr lang="en-US" dirty="0" smtClean="0"/>
              <a:t> </a:t>
            </a:r>
            <a:r>
              <a:rPr lang="en-US" dirty="0" err="1" smtClean="0"/>
              <a:t>ile</a:t>
            </a:r>
            <a:r>
              <a:rPr lang="en-US" dirty="0" smtClean="0"/>
              <a:t> </a:t>
            </a:r>
            <a:r>
              <a:rPr lang="en-US" dirty="0" err="1" smtClean="0"/>
              <a:t>kitle</a:t>
            </a:r>
            <a:r>
              <a:rPr lang="en-US" dirty="0" smtClean="0"/>
              <a:t> </a:t>
            </a:r>
            <a:r>
              <a:rPr lang="en-US" dirty="0" err="1" smtClean="0"/>
              <a:t>kültürü</a:t>
            </a:r>
            <a:r>
              <a:rPr lang="en-US" dirty="0" smtClean="0"/>
              <a:t> </a:t>
            </a:r>
            <a:r>
              <a:rPr lang="en-US" dirty="0" err="1" smtClean="0"/>
              <a:t>uçurumunun</a:t>
            </a:r>
            <a:r>
              <a:rPr lang="en-US" dirty="0" smtClean="0"/>
              <a:t> </a:t>
            </a:r>
            <a:r>
              <a:rPr lang="en-US" dirty="0" err="1" smtClean="0"/>
              <a:t>derinleşmesi</a:t>
            </a:r>
            <a:endParaRPr lang="en-US" dirty="0" smtClean="0"/>
          </a:p>
          <a:p>
            <a:r>
              <a:rPr lang="en-US" dirty="0" err="1" smtClean="0"/>
              <a:t>Bir</a:t>
            </a:r>
            <a:r>
              <a:rPr lang="en-US" dirty="0" smtClean="0"/>
              <a:t> </a:t>
            </a:r>
            <a:r>
              <a:rPr lang="en-US" dirty="0" err="1" smtClean="0"/>
              <a:t>Prostestan</a:t>
            </a:r>
            <a:r>
              <a:rPr lang="en-US" dirty="0" smtClean="0"/>
              <a:t> </a:t>
            </a:r>
            <a:r>
              <a:rPr lang="en-US" dirty="0" err="1" smtClean="0"/>
              <a:t>faaliyeti</a:t>
            </a:r>
            <a:r>
              <a:rPr lang="en-US" dirty="0" smtClean="0"/>
              <a:t> </a:t>
            </a:r>
            <a:r>
              <a:rPr lang="en-US" dirty="0" err="1" smtClean="0"/>
              <a:t>olarak</a:t>
            </a:r>
            <a:r>
              <a:rPr lang="en-US" dirty="0" smtClean="0"/>
              <a:t> </a:t>
            </a:r>
            <a:r>
              <a:rPr lang="en-US" dirty="0" err="1" smtClean="0"/>
              <a:t>başlayacak</a:t>
            </a:r>
            <a:r>
              <a:rPr lang="en-US" dirty="0" smtClean="0"/>
              <a:t> </a:t>
            </a:r>
            <a:r>
              <a:rPr lang="en-US" dirty="0" err="1" smtClean="0"/>
              <a:t>bilim</a:t>
            </a:r>
            <a:r>
              <a:rPr lang="en-US" dirty="0" smtClean="0"/>
              <a:t>. </a:t>
            </a:r>
          </a:p>
          <a:p>
            <a:r>
              <a:rPr lang="en-US" dirty="0" err="1" smtClean="0"/>
              <a:t>Fizik</a:t>
            </a:r>
            <a:r>
              <a:rPr lang="en-US" dirty="0" smtClean="0"/>
              <a:t> </a:t>
            </a:r>
            <a:r>
              <a:rPr lang="en-US" dirty="0" err="1" smtClean="0"/>
              <a:t>ve</a:t>
            </a:r>
            <a:r>
              <a:rPr lang="en-US" dirty="0" smtClean="0"/>
              <a:t> </a:t>
            </a:r>
            <a:r>
              <a:rPr lang="en-US" dirty="0" err="1" smtClean="0"/>
              <a:t>mekanik</a:t>
            </a:r>
            <a:r>
              <a:rPr lang="en-US" dirty="0" smtClean="0"/>
              <a:t> </a:t>
            </a:r>
            <a:r>
              <a:rPr lang="en-US" dirty="0" err="1"/>
              <a:t>s</a:t>
            </a:r>
            <a:r>
              <a:rPr lang="en-US" dirty="0" err="1" smtClean="0"/>
              <a:t>anayinin</a:t>
            </a:r>
            <a:r>
              <a:rPr lang="en-US" dirty="0" smtClean="0"/>
              <a:t> </a:t>
            </a:r>
            <a:r>
              <a:rPr lang="en-US" dirty="0" err="1" smtClean="0"/>
              <a:t>bilimi</a:t>
            </a:r>
            <a:r>
              <a:rPr lang="en-US" dirty="0" smtClean="0"/>
              <a:t> </a:t>
            </a:r>
            <a:r>
              <a:rPr lang="en-US" dirty="0" err="1" smtClean="0"/>
              <a:t>olacak</a:t>
            </a:r>
            <a:r>
              <a:rPr lang="en-US" dirty="0" smtClean="0"/>
              <a:t>. </a:t>
            </a:r>
            <a:endParaRPr lang="en-US" dirty="0"/>
          </a:p>
        </p:txBody>
      </p:sp>
    </p:spTree>
    <p:extLst>
      <p:ext uri="{BB962C8B-B14F-4D97-AF65-F5344CB8AC3E}">
        <p14:creationId xmlns:p14="http://schemas.microsoft.com/office/powerpoint/2010/main" val="191052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(1517-1555) </a:t>
            </a:r>
            <a:endParaRPr lang="en-US" dirty="0"/>
          </a:p>
        </p:txBody>
      </p:sp>
      <p:sp>
        <p:nvSpPr>
          <p:cNvPr id="3" name="Content Placeholder 2"/>
          <p:cNvSpPr>
            <a:spLocks noGrp="1"/>
          </p:cNvSpPr>
          <p:nvPr>
            <p:ph idx="1"/>
          </p:nvPr>
        </p:nvSpPr>
        <p:spPr/>
        <p:txBody>
          <a:bodyPr/>
          <a:lstStyle/>
          <a:p>
            <a:r>
              <a:rPr lang="en-US" dirty="0" smtClean="0"/>
              <a:t>(</a:t>
            </a:r>
            <a:r>
              <a:rPr lang="en-US" dirty="0" err="1" smtClean="0"/>
              <a:t>Başlangıçta</a:t>
            </a:r>
            <a:r>
              <a:rPr lang="en-US" dirty="0" smtClean="0"/>
              <a:t>) </a:t>
            </a:r>
            <a:r>
              <a:rPr lang="en-US" dirty="0" err="1" smtClean="0"/>
              <a:t>Katolik</a:t>
            </a:r>
            <a:r>
              <a:rPr lang="en-US" dirty="0" smtClean="0"/>
              <a:t> </a:t>
            </a:r>
            <a:r>
              <a:rPr lang="en-US" dirty="0" err="1" smtClean="0"/>
              <a:t>Kilisesi’ne</a:t>
            </a:r>
            <a:r>
              <a:rPr lang="en-US" dirty="0" smtClean="0"/>
              <a:t> </a:t>
            </a:r>
            <a:r>
              <a:rPr lang="en-US" dirty="0" err="1" smtClean="0"/>
              <a:t>muhalefet</a:t>
            </a:r>
            <a:r>
              <a:rPr lang="en-US" dirty="0" smtClean="0"/>
              <a:t>, </a:t>
            </a:r>
            <a:r>
              <a:rPr lang="en-US" dirty="0" err="1" smtClean="0"/>
              <a:t>kilisenin</a:t>
            </a:r>
            <a:r>
              <a:rPr lang="en-US" dirty="0" smtClean="0"/>
              <a:t> </a:t>
            </a:r>
            <a:r>
              <a:rPr lang="en-US" dirty="0" err="1" smtClean="0"/>
              <a:t>düzeltilmesi</a:t>
            </a:r>
            <a:r>
              <a:rPr lang="en-US" dirty="0" smtClean="0"/>
              <a:t>, </a:t>
            </a:r>
            <a:r>
              <a:rPr lang="en-US" dirty="0" err="1" smtClean="0"/>
              <a:t>Hristiyan</a:t>
            </a:r>
            <a:r>
              <a:rPr lang="en-US" dirty="0" smtClean="0"/>
              <a:t> </a:t>
            </a:r>
            <a:r>
              <a:rPr lang="en-US" dirty="0" err="1" smtClean="0"/>
              <a:t>ahlakının</a:t>
            </a:r>
            <a:r>
              <a:rPr lang="en-US" dirty="0" smtClean="0"/>
              <a:t> </a:t>
            </a:r>
            <a:r>
              <a:rPr lang="en-US" dirty="0" err="1" smtClean="0"/>
              <a:t>yenilenmesini</a:t>
            </a:r>
            <a:r>
              <a:rPr lang="en-US" dirty="0" smtClean="0"/>
              <a:t> </a:t>
            </a:r>
            <a:r>
              <a:rPr lang="en-US" dirty="0" err="1" smtClean="0"/>
              <a:t>isteyen</a:t>
            </a:r>
            <a:r>
              <a:rPr lang="en-US" dirty="0" smtClean="0"/>
              <a:t> </a:t>
            </a:r>
            <a:r>
              <a:rPr lang="en-US" dirty="0" err="1" smtClean="0"/>
              <a:t>bir</a:t>
            </a:r>
            <a:r>
              <a:rPr lang="en-US" dirty="0" smtClean="0"/>
              <a:t> </a:t>
            </a:r>
            <a:r>
              <a:rPr lang="en-US" dirty="0" err="1" smtClean="0"/>
              <a:t>hareket</a:t>
            </a:r>
            <a:r>
              <a:rPr lang="en-US" dirty="0" smtClean="0"/>
              <a:t>. </a:t>
            </a:r>
          </a:p>
          <a:p>
            <a:r>
              <a:rPr lang="en-US" dirty="0" smtClean="0"/>
              <a:t>(</a:t>
            </a:r>
            <a:r>
              <a:rPr lang="en-US" dirty="0" err="1" smtClean="0"/>
              <a:t>Sonra</a:t>
            </a:r>
            <a:r>
              <a:rPr lang="en-US" dirty="0" smtClean="0"/>
              <a:t>) </a:t>
            </a:r>
            <a:r>
              <a:rPr lang="en-US" dirty="0" err="1" smtClean="0"/>
              <a:t>etkisi</a:t>
            </a:r>
            <a:r>
              <a:rPr lang="en-US" dirty="0" smtClean="0"/>
              <a:t> </a:t>
            </a:r>
            <a:r>
              <a:rPr lang="en-US" dirty="0" err="1" smtClean="0"/>
              <a:t>geniş</a:t>
            </a:r>
            <a:r>
              <a:rPr lang="en-US" dirty="0" smtClean="0"/>
              <a:t> </a:t>
            </a:r>
            <a:r>
              <a:rPr lang="en-US" dirty="0" err="1" smtClean="0"/>
              <a:t>oldu</a:t>
            </a:r>
            <a:r>
              <a:rPr lang="en-US" dirty="0" smtClean="0"/>
              <a:t>. </a:t>
            </a:r>
            <a:r>
              <a:rPr lang="en-US" dirty="0" err="1" smtClean="0"/>
              <a:t>Siyaset</a:t>
            </a:r>
            <a:r>
              <a:rPr lang="en-US" dirty="0" smtClean="0"/>
              <a:t>, </a:t>
            </a:r>
            <a:r>
              <a:rPr lang="en-US" dirty="0" err="1" smtClean="0"/>
              <a:t>sosyal</a:t>
            </a:r>
            <a:r>
              <a:rPr lang="en-US" dirty="0" smtClean="0"/>
              <a:t> </a:t>
            </a:r>
            <a:r>
              <a:rPr lang="en-US" dirty="0" err="1" smtClean="0"/>
              <a:t>ilişkiler</a:t>
            </a:r>
            <a:r>
              <a:rPr lang="en-US" dirty="0" smtClean="0"/>
              <a:t>, </a:t>
            </a:r>
            <a:r>
              <a:rPr lang="en-US" dirty="0" err="1" smtClean="0"/>
              <a:t>bilim</a:t>
            </a:r>
            <a:r>
              <a:rPr lang="en-US" dirty="0" smtClean="0"/>
              <a:t>, </a:t>
            </a:r>
            <a:r>
              <a:rPr lang="en-US" dirty="0" err="1" smtClean="0"/>
              <a:t>sanat</a:t>
            </a:r>
            <a:r>
              <a:rPr lang="en-US" dirty="0" smtClean="0"/>
              <a:t>, </a:t>
            </a:r>
            <a:r>
              <a:rPr lang="en-US" dirty="0" err="1" smtClean="0"/>
              <a:t>ekonomik</a:t>
            </a:r>
            <a:r>
              <a:rPr lang="en-US" dirty="0" smtClean="0"/>
              <a:t> </a:t>
            </a:r>
            <a:r>
              <a:rPr lang="en-US" dirty="0" err="1" smtClean="0"/>
              <a:t>alan</a:t>
            </a:r>
            <a:r>
              <a:rPr lang="en-US" dirty="0" smtClean="0"/>
              <a:t> vs. </a:t>
            </a:r>
            <a:endParaRPr lang="en-US" dirty="0"/>
          </a:p>
        </p:txBody>
      </p:sp>
    </p:spTree>
    <p:extLst>
      <p:ext uri="{BB962C8B-B14F-4D97-AF65-F5344CB8AC3E}">
        <p14:creationId xmlns:p14="http://schemas.microsoft.com/office/powerpoint/2010/main" val="252718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smtClean="0"/>
              <a:t>Arka</a:t>
            </a:r>
            <a:r>
              <a:rPr lang="en-US" dirty="0" smtClean="0"/>
              <a:t> plan</a:t>
            </a:r>
          </a:p>
          <a:p>
            <a:pPr lvl="1"/>
            <a:r>
              <a:rPr lang="en-US" dirty="0" err="1" smtClean="0"/>
              <a:t>Kilisenin</a:t>
            </a:r>
            <a:r>
              <a:rPr lang="en-US" dirty="0" smtClean="0"/>
              <a:t> 15. </a:t>
            </a:r>
            <a:r>
              <a:rPr lang="en-US" dirty="0" err="1" smtClean="0"/>
              <a:t>yy</a:t>
            </a:r>
            <a:r>
              <a:rPr lang="en-US" dirty="0" smtClean="0"/>
              <a:t> </a:t>
            </a:r>
            <a:r>
              <a:rPr lang="en-US" dirty="0" err="1" smtClean="0"/>
              <a:t>sonunda</a:t>
            </a:r>
            <a:r>
              <a:rPr lang="en-US" dirty="0" smtClean="0"/>
              <a:t> </a:t>
            </a:r>
            <a:r>
              <a:rPr lang="en-US" dirty="0" err="1" smtClean="0"/>
              <a:t>saygınlığını</a:t>
            </a:r>
            <a:r>
              <a:rPr lang="en-US" dirty="0" smtClean="0"/>
              <a:t> </a:t>
            </a:r>
            <a:r>
              <a:rPr lang="en-US" dirty="0" err="1" smtClean="0"/>
              <a:t>kaybetmesi</a:t>
            </a:r>
            <a:endParaRPr lang="en-US" dirty="0" smtClean="0"/>
          </a:p>
          <a:p>
            <a:pPr lvl="1"/>
            <a:r>
              <a:rPr lang="en-US" dirty="0" err="1" smtClean="0"/>
              <a:t>Rönesansın</a:t>
            </a:r>
            <a:r>
              <a:rPr lang="en-US" dirty="0" smtClean="0"/>
              <a:t> </a:t>
            </a:r>
            <a:r>
              <a:rPr lang="en-US" dirty="0" err="1" smtClean="0"/>
              <a:t>eleştiriye</a:t>
            </a:r>
            <a:r>
              <a:rPr lang="en-US" dirty="0" smtClean="0"/>
              <a:t> </a:t>
            </a:r>
            <a:r>
              <a:rPr lang="en-US" dirty="0" err="1" smtClean="0"/>
              <a:t>yol</a:t>
            </a:r>
            <a:r>
              <a:rPr lang="en-US" dirty="0" smtClean="0"/>
              <a:t> </a:t>
            </a:r>
            <a:r>
              <a:rPr lang="en-US" dirty="0" err="1" smtClean="0"/>
              <a:t>vermesi</a:t>
            </a:r>
            <a:r>
              <a:rPr lang="en-US" dirty="0"/>
              <a:t> </a:t>
            </a:r>
            <a:r>
              <a:rPr lang="en-US" dirty="0" smtClean="0"/>
              <a:t>+ </a:t>
            </a:r>
            <a:r>
              <a:rPr lang="en-US" dirty="0" err="1" smtClean="0"/>
              <a:t>matbaa</a:t>
            </a:r>
            <a:r>
              <a:rPr lang="en-US" dirty="0" smtClean="0"/>
              <a:t> (15. </a:t>
            </a:r>
            <a:r>
              <a:rPr lang="en-US" dirty="0" err="1" smtClean="0"/>
              <a:t>yyın</a:t>
            </a:r>
            <a:r>
              <a:rPr lang="en-US" dirty="0" smtClean="0"/>
              <a:t> </a:t>
            </a:r>
            <a:r>
              <a:rPr lang="en-US" dirty="0" err="1" smtClean="0"/>
              <a:t>sonunda</a:t>
            </a:r>
            <a:r>
              <a:rPr lang="en-US" dirty="0" smtClean="0"/>
              <a:t>, 16. </a:t>
            </a:r>
            <a:r>
              <a:rPr lang="en-US" dirty="0" err="1" smtClean="0"/>
              <a:t>yyın</a:t>
            </a:r>
            <a:r>
              <a:rPr lang="en-US" dirty="0" smtClean="0"/>
              <a:t> </a:t>
            </a:r>
            <a:r>
              <a:rPr lang="en-US" dirty="0" err="1" smtClean="0"/>
              <a:t>başında</a:t>
            </a:r>
            <a:r>
              <a:rPr lang="en-US" dirty="0" smtClean="0"/>
              <a:t> </a:t>
            </a:r>
            <a:r>
              <a:rPr lang="en-US" dirty="0" err="1" smtClean="0"/>
              <a:t>Almanya’da</a:t>
            </a:r>
            <a:r>
              <a:rPr lang="en-US" dirty="0" smtClean="0"/>
              <a:t> </a:t>
            </a:r>
            <a:r>
              <a:rPr lang="en-US" dirty="0" err="1" smtClean="0"/>
              <a:t>ortaya</a:t>
            </a:r>
            <a:r>
              <a:rPr lang="en-US" dirty="0" smtClean="0"/>
              <a:t> </a:t>
            </a:r>
            <a:r>
              <a:rPr lang="en-US" dirty="0" err="1" smtClean="0"/>
              <a:t>çıkıyor</a:t>
            </a:r>
            <a:r>
              <a:rPr lang="en-US" dirty="0" smtClean="0"/>
              <a:t>.) </a:t>
            </a:r>
          </a:p>
          <a:p>
            <a:pPr lvl="1"/>
            <a:r>
              <a:rPr lang="en-US" dirty="0" err="1" smtClean="0"/>
              <a:t>Kilisenin</a:t>
            </a:r>
            <a:r>
              <a:rPr lang="en-US" dirty="0" smtClean="0"/>
              <a:t> </a:t>
            </a:r>
            <a:r>
              <a:rPr lang="en-US" dirty="0" err="1" smtClean="0"/>
              <a:t>evrensel</a:t>
            </a:r>
            <a:r>
              <a:rPr lang="en-US" dirty="0" smtClean="0"/>
              <a:t> </a:t>
            </a:r>
            <a:r>
              <a:rPr lang="en-US" dirty="0" err="1" smtClean="0"/>
              <a:t>olma</a:t>
            </a:r>
            <a:r>
              <a:rPr lang="en-US" dirty="0" smtClean="0"/>
              <a:t> </a:t>
            </a:r>
            <a:r>
              <a:rPr lang="en-US" dirty="0" err="1" smtClean="0"/>
              <a:t>iddiasını</a:t>
            </a:r>
            <a:r>
              <a:rPr lang="en-US" dirty="0" smtClean="0"/>
              <a:t> </a:t>
            </a:r>
            <a:r>
              <a:rPr lang="en-US" dirty="0" err="1" smtClean="0"/>
              <a:t>koruyamaması</a:t>
            </a:r>
            <a:r>
              <a:rPr lang="en-US" dirty="0" smtClean="0"/>
              <a:t> (</a:t>
            </a:r>
            <a:r>
              <a:rPr lang="en-US" dirty="0" err="1" smtClean="0"/>
              <a:t>merkezileşme</a:t>
            </a:r>
            <a:r>
              <a:rPr lang="en-US" dirty="0" smtClean="0"/>
              <a:t> </a:t>
            </a:r>
            <a:r>
              <a:rPr lang="en-US" dirty="0" err="1" smtClean="0"/>
              <a:t>süreçleri</a:t>
            </a:r>
            <a:r>
              <a:rPr lang="en-US" dirty="0" smtClean="0"/>
              <a:t> </a:t>
            </a:r>
            <a:r>
              <a:rPr lang="en-US" dirty="0" err="1" smtClean="0"/>
              <a:t>karşısında</a:t>
            </a:r>
            <a:r>
              <a:rPr lang="en-US" dirty="0" smtClean="0"/>
              <a:t>) </a:t>
            </a:r>
          </a:p>
          <a:p>
            <a:pPr lvl="1"/>
            <a:r>
              <a:rPr lang="en-US" dirty="0" err="1" smtClean="0"/>
              <a:t>Hristiyan</a:t>
            </a:r>
            <a:r>
              <a:rPr lang="en-US" dirty="0" smtClean="0"/>
              <a:t> </a:t>
            </a:r>
            <a:r>
              <a:rPr lang="en-US" dirty="0" err="1" smtClean="0"/>
              <a:t>mistisizmi</a:t>
            </a:r>
            <a:r>
              <a:rPr lang="en-US" dirty="0" smtClean="0"/>
              <a:t> (</a:t>
            </a:r>
            <a:r>
              <a:rPr lang="en-US" dirty="0" err="1" smtClean="0"/>
              <a:t>gizemciliği</a:t>
            </a:r>
            <a:r>
              <a:rPr lang="en-US" dirty="0" smtClean="0"/>
              <a:t>) </a:t>
            </a:r>
            <a:r>
              <a:rPr lang="mr-IN" dirty="0" smtClean="0"/>
              <a:t>–</a:t>
            </a:r>
            <a:r>
              <a:rPr lang="en-US" dirty="0" smtClean="0"/>
              <a:t> </a:t>
            </a:r>
            <a:r>
              <a:rPr lang="en-US" dirty="0" err="1" smtClean="0"/>
              <a:t>Bireyin</a:t>
            </a:r>
            <a:r>
              <a:rPr lang="en-US" dirty="0" smtClean="0"/>
              <a:t> </a:t>
            </a:r>
            <a:r>
              <a:rPr lang="en-US" dirty="0" err="1" smtClean="0"/>
              <a:t>tanrıyla</a:t>
            </a:r>
            <a:r>
              <a:rPr lang="en-US" dirty="0" smtClean="0"/>
              <a:t> </a:t>
            </a:r>
            <a:r>
              <a:rPr lang="en-US" dirty="0" err="1" smtClean="0"/>
              <a:t>doğrudan</a:t>
            </a:r>
            <a:r>
              <a:rPr lang="en-US" dirty="0" smtClean="0"/>
              <a:t> </a:t>
            </a:r>
            <a:r>
              <a:rPr lang="en-US" dirty="0" err="1" smtClean="0"/>
              <a:t>ilişki</a:t>
            </a:r>
            <a:r>
              <a:rPr lang="en-US" dirty="0" smtClean="0"/>
              <a:t> </a:t>
            </a:r>
            <a:r>
              <a:rPr lang="en-US" dirty="0" err="1" smtClean="0"/>
              <a:t>kurabileceği</a:t>
            </a:r>
            <a:r>
              <a:rPr lang="en-US" dirty="0" smtClean="0"/>
              <a:t>, </a:t>
            </a:r>
            <a:r>
              <a:rPr lang="en-US" dirty="0" err="1" smtClean="0"/>
              <a:t>bunun</a:t>
            </a:r>
            <a:r>
              <a:rPr lang="en-US" dirty="0" smtClean="0"/>
              <a:t> </a:t>
            </a:r>
            <a:r>
              <a:rPr lang="en-US" dirty="0" err="1" smtClean="0"/>
              <a:t>için</a:t>
            </a:r>
            <a:r>
              <a:rPr lang="en-US" dirty="0" smtClean="0"/>
              <a:t> </a:t>
            </a:r>
            <a:r>
              <a:rPr lang="en-US" dirty="0" err="1" smtClean="0"/>
              <a:t>kiliseye</a:t>
            </a:r>
            <a:r>
              <a:rPr lang="en-US" dirty="0" smtClean="0"/>
              <a:t> </a:t>
            </a:r>
            <a:r>
              <a:rPr lang="en-US" dirty="0" err="1" smtClean="0"/>
              <a:t>ve</a:t>
            </a:r>
            <a:r>
              <a:rPr lang="en-US" dirty="0" smtClean="0"/>
              <a:t> </a:t>
            </a:r>
            <a:r>
              <a:rPr lang="en-US" dirty="0" err="1" smtClean="0"/>
              <a:t>onun</a:t>
            </a:r>
            <a:r>
              <a:rPr lang="en-US" dirty="0" smtClean="0"/>
              <a:t> </a:t>
            </a:r>
            <a:r>
              <a:rPr lang="en-US" dirty="0" err="1" smtClean="0"/>
              <a:t>kurallarına</a:t>
            </a:r>
            <a:r>
              <a:rPr lang="en-US" dirty="0" smtClean="0"/>
              <a:t> </a:t>
            </a:r>
            <a:r>
              <a:rPr lang="en-US" dirty="0" err="1" smtClean="0"/>
              <a:t>ihtiyacı</a:t>
            </a:r>
            <a:r>
              <a:rPr lang="en-US" dirty="0" smtClean="0"/>
              <a:t> </a:t>
            </a:r>
            <a:r>
              <a:rPr lang="en-US" dirty="0" err="1" smtClean="0"/>
              <a:t>olmadığı</a:t>
            </a:r>
            <a:r>
              <a:rPr lang="en-US" dirty="0" smtClean="0"/>
              <a:t> </a:t>
            </a:r>
            <a:r>
              <a:rPr lang="en-US" dirty="0" err="1" smtClean="0"/>
              <a:t>görüşü</a:t>
            </a:r>
            <a:r>
              <a:rPr lang="en-US" dirty="0" smtClean="0"/>
              <a:t> </a:t>
            </a:r>
          </a:p>
          <a:p>
            <a:pPr marL="457200" lvl="1" indent="0">
              <a:buNone/>
            </a:pPr>
            <a:endParaRPr lang="en-US" dirty="0"/>
          </a:p>
        </p:txBody>
      </p:sp>
    </p:spTree>
    <p:extLst>
      <p:ext uri="{BB962C8B-B14F-4D97-AF65-F5344CB8AC3E}">
        <p14:creationId xmlns:p14="http://schemas.microsoft.com/office/powerpoint/2010/main" val="27432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1-06 at 05.49.21.png"/>
          <p:cNvPicPr>
            <a:picLocks noGrp="1" noChangeAspect="1"/>
          </p:cNvPicPr>
          <p:nvPr>
            <p:ph idx="1"/>
          </p:nvPr>
        </p:nvPicPr>
        <p:blipFill>
          <a:blip r:embed="rId2">
            <a:extLst>
              <a:ext uri="{28A0092B-C50C-407E-A947-70E740481C1C}">
                <a14:useLocalDpi xmlns:a14="http://schemas.microsoft.com/office/drawing/2010/main" val="0"/>
              </a:ext>
            </a:extLst>
          </a:blip>
          <a:srcRect l="-33617" r="-33617"/>
          <a:stretch>
            <a:fillRect/>
          </a:stretch>
        </p:blipFill>
        <p:spPr>
          <a:xfrm>
            <a:off x="755832" y="274638"/>
            <a:ext cx="9995769" cy="6900891"/>
          </a:xfrm>
        </p:spPr>
      </p:pic>
    </p:spTree>
    <p:extLst>
      <p:ext uri="{BB962C8B-B14F-4D97-AF65-F5344CB8AC3E}">
        <p14:creationId xmlns:p14="http://schemas.microsoft.com/office/powerpoint/2010/main" val="393484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Luther’in</a:t>
            </a:r>
            <a:r>
              <a:rPr lang="en-US" dirty="0" smtClean="0"/>
              <a:t> </a:t>
            </a:r>
            <a:r>
              <a:rPr lang="en-US" dirty="0" err="1" smtClean="0"/>
              <a:t>fikirlerinin</a:t>
            </a:r>
            <a:r>
              <a:rPr lang="en-US" dirty="0" smtClean="0"/>
              <a:t> </a:t>
            </a:r>
            <a:r>
              <a:rPr lang="en-US" dirty="0" err="1" smtClean="0"/>
              <a:t>yayılmasının</a:t>
            </a:r>
            <a:r>
              <a:rPr lang="en-US" dirty="0" smtClean="0"/>
              <a:t> </a:t>
            </a:r>
            <a:r>
              <a:rPr lang="en-US" dirty="0" err="1" smtClean="0"/>
              <a:t>arkasındaki</a:t>
            </a:r>
            <a:r>
              <a:rPr lang="en-US" dirty="0" smtClean="0"/>
              <a:t> </a:t>
            </a:r>
            <a:r>
              <a:rPr lang="en-US" dirty="0" err="1" smtClean="0"/>
              <a:t>faktörler</a:t>
            </a:r>
            <a:r>
              <a:rPr lang="en-US" dirty="0" smtClean="0"/>
              <a:t> </a:t>
            </a:r>
          </a:p>
          <a:p>
            <a:pPr lvl="1"/>
            <a:r>
              <a:rPr lang="en-US" dirty="0" err="1" smtClean="0"/>
              <a:t>Matbaa</a:t>
            </a:r>
            <a:endParaRPr lang="en-US" dirty="0" smtClean="0"/>
          </a:p>
          <a:p>
            <a:pPr lvl="1"/>
            <a:r>
              <a:rPr lang="en-US" dirty="0" err="1" smtClean="0"/>
              <a:t>Siyasi</a:t>
            </a:r>
            <a:r>
              <a:rPr lang="en-US" dirty="0" smtClean="0"/>
              <a:t> </a:t>
            </a:r>
            <a:r>
              <a:rPr lang="en-US" dirty="0" err="1" smtClean="0"/>
              <a:t>bağımsızlık</a:t>
            </a:r>
            <a:r>
              <a:rPr lang="en-US" dirty="0" smtClean="0"/>
              <a:t> (</a:t>
            </a:r>
            <a:r>
              <a:rPr lang="en-US" dirty="0" err="1" smtClean="0"/>
              <a:t>Alman</a:t>
            </a:r>
            <a:r>
              <a:rPr lang="en-US" dirty="0" smtClean="0"/>
              <a:t> </a:t>
            </a:r>
            <a:r>
              <a:rPr lang="en-US" dirty="0" err="1" smtClean="0"/>
              <a:t>prenslikleri</a:t>
            </a:r>
            <a:r>
              <a:rPr lang="en-US" dirty="0" smtClean="0"/>
              <a:t>) </a:t>
            </a:r>
            <a:r>
              <a:rPr lang="mr-IN" dirty="0" smtClean="0"/>
              <a:t>–</a:t>
            </a:r>
            <a:r>
              <a:rPr lang="en-US" dirty="0" smtClean="0"/>
              <a:t> </a:t>
            </a:r>
            <a:r>
              <a:rPr lang="en-US" dirty="0" err="1" smtClean="0"/>
              <a:t>Ulusal</a:t>
            </a:r>
            <a:r>
              <a:rPr lang="en-US" dirty="0" smtClean="0"/>
              <a:t> </a:t>
            </a:r>
            <a:r>
              <a:rPr lang="en-US" dirty="0" err="1" smtClean="0"/>
              <a:t>kiliselerin</a:t>
            </a:r>
            <a:r>
              <a:rPr lang="en-US" dirty="0" smtClean="0"/>
              <a:t> </a:t>
            </a:r>
            <a:r>
              <a:rPr lang="en-US" dirty="0" err="1" smtClean="0"/>
              <a:t>kurulması</a:t>
            </a:r>
            <a:r>
              <a:rPr lang="en-US" dirty="0" smtClean="0"/>
              <a:t> </a:t>
            </a:r>
          </a:p>
          <a:p>
            <a:pPr lvl="1"/>
            <a:r>
              <a:rPr lang="en-US" dirty="0" err="1" smtClean="0"/>
              <a:t>Var</a:t>
            </a:r>
            <a:r>
              <a:rPr lang="en-US" dirty="0" smtClean="0"/>
              <a:t> </a:t>
            </a:r>
            <a:r>
              <a:rPr lang="en-US" dirty="0" err="1" smtClean="0"/>
              <a:t>olan</a:t>
            </a:r>
            <a:r>
              <a:rPr lang="en-US" dirty="0" smtClean="0"/>
              <a:t> </a:t>
            </a:r>
            <a:r>
              <a:rPr lang="en-US" dirty="0" err="1" smtClean="0"/>
              <a:t>savaşlardan</a:t>
            </a:r>
            <a:r>
              <a:rPr lang="en-US" dirty="0" smtClean="0"/>
              <a:t> </a:t>
            </a:r>
            <a:r>
              <a:rPr lang="en-US" dirty="0" err="1" smtClean="0"/>
              <a:t>ötürü</a:t>
            </a:r>
            <a:r>
              <a:rPr lang="en-US" dirty="0" smtClean="0"/>
              <a:t> </a:t>
            </a:r>
            <a:r>
              <a:rPr lang="en-US" dirty="0" err="1" smtClean="0"/>
              <a:t>müdahale</a:t>
            </a:r>
            <a:r>
              <a:rPr lang="en-US" dirty="0" smtClean="0"/>
              <a:t> </a:t>
            </a:r>
            <a:r>
              <a:rPr lang="en-US" dirty="0" err="1" smtClean="0"/>
              <a:t>edememe</a:t>
            </a:r>
            <a:r>
              <a:rPr lang="en-US" dirty="0" smtClean="0"/>
              <a:t> </a:t>
            </a:r>
          </a:p>
          <a:p>
            <a:pPr lvl="1"/>
            <a:endParaRPr lang="en-US" dirty="0"/>
          </a:p>
          <a:p>
            <a:pPr marL="457200" lvl="1" indent="0">
              <a:buNone/>
            </a:pPr>
            <a:endParaRPr lang="en-US" dirty="0"/>
          </a:p>
        </p:txBody>
      </p:sp>
    </p:spTree>
    <p:extLst>
      <p:ext uri="{BB962C8B-B14F-4D97-AF65-F5344CB8AC3E}">
        <p14:creationId xmlns:p14="http://schemas.microsoft.com/office/powerpoint/2010/main" val="396174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Luther’in</a:t>
            </a:r>
            <a:r>
              <a:rPr lang="en-US" dirty="0" smtClean="0"/>
              <a:t> (1483-1546) 1521 </a:t>
            </a:r>
            <a:r>
              <a:rPr lang="en-US" dirty="0" err="1" smtClean="0"/>
              <a:t>savunması</a:t>
            </a:r>
            <a:r>
              <a:rPr lang="en-US" dirty="0" smtClean="0"/>
              <a:t> </a:t>
            </a:r>
          </a:p>
          <a:p>
            <a:pPr lvl="1"/>
            <a:r>
              <a:rPr lang="en-US" dirty="0" err="1" smtClean="0"/>
              <a:t>Almanya’ya</a:t>
            </a:r>
            <a:r>
              <a:rPr lang="en-US" dirty="0" smtClean="0"/>
              <a:t> </a:t>
            </a:r>
            <a:r>
              <a:rPr lang="en-US" dirty="0" err="1" smtClean="0"/>
              <a:t>olan</a:t>
            </a:r>
            <a:r>
              <a:rPr lang="en-US" dirty="0" smtClean="0"/>
              <a:t> </a:t>
            </a:r>
            <a:r>
              <a:rPr lang="en-US" dirty="0" err="1" smtClean="0"/>
              <a:t>sadakati</a:t>
            </a:r>
            <a:r>
              <a:rPr lang="en-US" dirty="0" smtClean="0"/>
              <a:t> </a:t>
            </a:r>
          </a:p>
          <a:p>
            <a:pPr lvl="1"/>
            <a:r>
              <a:rPr lang="en-US" dirty="0" err="1" smtClean="0"/>
              <a:t>Almanya’nın</a:t>
            </a:r>
            <a:r>
              <a:rPr lang="en-US" dirty="0" smtClean="0"/>
              <a:t> </a:t>
            </a:r>
            <a:r>
              <a:rPr lang="en-US" dirty="0" err="1" smtClean="0"/>
              <a:t>zenginlik</a:t>
            </a:r>
            <a:r>
              <a:rPr lang="en-US" dirty="0" smtClean="0"/>
              <a:t> </a:t>
            </a:r>
            <a:r>
              <a:rPr lang="en-US" dirty="0" err="1" smtClean="0"/>
              <a:t>ve</a:t>
            </a:r>
            <a:r>
              <a:rPr lang="en-US" dirty="0" smtClean="0"/>
              <a:t> </a:t>
            </a:r>
            <a:r>
              <a:rPr lang="en-US" dirty="0" err="1" smtClean="0"/>
              <a:t>mallarının</a:t>
            </a:r>
            <a:r>
              <a:rPr lang="en-US" dirty="0" smtClean="0"/>
              <a:t> </a:t>
            </a:r>
            <a:r>
              <a:rPr lang="en-US" dirty="0" err="1" smtClean="0"/>
              <a:t>bir</a:t>
            </a:r>
            <a:r>
              <a:rPr lang="en-US" dirty="0" smtClean="0"/>
              <a:t> </a:t>
            </a:r>
            <a:r>
              <a:rPr lang="en-US" dirty="0" err="1" smtClean="0"/>
              <a:t>tirani</a:t>
            </a:r>
            <a:r>
              <a:rPr lang="en-US" dirty="0" smtClean="0"/>
              <a:t> </a:t>
            </a:r>
            <a:r>
              <a:rPr lang="en-US" dirty="0" err="1" smtClean="0"/>
              <a:t>altında</a:t>
            </a:r>
            <a:r>
              <a:rPr lang="en-US" dirty="0" smtClean="0"/>
              <a:t> </a:t>
            </a:r>
            <a:r>
              <a:rPr lang="en-US" dirty="0" err="1" smtClean="0"/>
              <a:t>olduğu</a:t>
            </a:r>
            <a:r>
              <a:rPr lang="en-US" dirty="0" smtClean="0"/>
              <a:t> </a:t>
            </a:r>
            <a:r>
              <a:rPr lang="en-US" dirty="0" err="1" smtClean="0"/>
              <a:t>ve</a:t>
            </a:r>
            <a:r>
              <a:rPr lang="en-US" dirty="0" smtClean="0"/>
              <a:t> </a:t>
            </a:r>
            <a:r>
              <a:rPr lang="en-US" dirty="0" err="1" smtClean="0"/>
              <a:t>gereksiz</a:t>
            </a:r>
            <a:r>
              <a:rPr lang="en-US" dirty="0" smtClean="0"/>
              <a:t> </a:t>
            </a:r>
            <a:r>
              <a:rPr lang="en-US" dirty="0" err="1" smtClean="0"/>
              <a:t>şekilde</a:t>
            </a:r>
            <a:r>
              <a:rPr lang="en-US" dirty="0" smtClean="0"/>
              <a:t> </a:t>
            </a:r>
            <a:r>
              <a:rPr lang="en-US" dirty="0" err="1" smtClean="0"/>
              <a:t>tüketildiği</a:t>
            </a:r>
            <a:r>
              <a:rPr lang="mr-IN" dirty="0" smtClean="0"/>
              <a:t>…</a:t>
            </a:r>
            <a:endParaRPr lang="tr-TR" dirty="0" smtClean="0"/>
          </a:p>
          <a:p>
            <a:pPr lvl="1"/>
            <a:r>
              <a:rPr lang="tr-TR" dirty="0" smtClean="0"/>
              <a:t>“...Sözümü geri alamam ve almayacağım çünkü vicdana aykırı etmek hem güvenli değil hem de doğru değil. Başka türlü yapamam, işte burada duruyorum, Tanrı bana yardım etsin, </a:t>
            </a:r>
            <a:r>
              <a:rPr lang="tr-TR" dirty="0" err="1" smtClean="0"/>
              <a:t>Amen</a:t>
            </a:r>
            <a:r>
              <a:rPr lang="tr-TR" dirty="0" smtClean="0"/>
              <a:t>.” </a:t>
            </a:r>
            <a:endParaRPr lang="en-US" dirty="0" smtClean="0"/>
          </a:p>
          <a:p>
            <a:pPr lvl="1"/>
            <a:endParaRPr lang="en-US" dirty="0"/>
          </a:p>
        </p:txBody>
      </p:sp>
    </p:spTree>
    <p:extLst>
      <p:ext uri="{BB962C8B-B14F-4D97-AF65-F5344CB8AC3E}">
        <p14:creationId xmlns:p14="http://schemas.microsoft.com/office/powerpoint/2010/main" val="261923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Beyin</a:t>
            </a:r>
            <a:r>
              <a:rPr lang="en-US" dirty="0" smtClean="0"/>
              <a:t> </a:t>
            </a:r>
            <a:r>
              <a:rPr lang="en-US" dirty="0" err="1" smtClean="0"/>
              <a:t>yakan</a:t>
            </a:r>
            <a:r>
              <a:rPr lang="en-US" dirty="0" smtClean="0"/>
              <a:t> </a:t>
            </a:r>
            <a:r>
              <a:rPr lang="en-US" dirty="0" err="1" smtClean="0"/>
              <a:t>sorumuz</a:t>
            </a:r>
            <a:r>
              <a:rPr lang="en-US" dirty="0" smtClean="0"/>
              <a:t>: </a:t>
            </a:r>
            <a:r>
              <a:rPr lang="en-US" dirty="0" err="1" smtClean="0"/>
              <a:t>Neden</a:t>
            </a:r>
            <a:r>
              <a:rPr lang="en-US" dirty="0" smtClean="0"/>
              <a:t> </a:t>
            </a:r>
            <a:r>
              <a:rPr lang="en-US" dirty="0" err="1" smtClean="0"/>
              <a:t>böyle</a:t>
            </a:r>
            <a:r>
              <a:rPr lang="en-US" dirty="0" smtClean="0"/>
              <a:t> </a:t>
            </a:r>
            <a:r>
              <a:rPr lang="en-US" dirty="0" err="1" smtClean="0"/>
              <a:t>bir</a:t>
            </a:r>
            <a:r>
              <a:rPr lang="en-US" dirty="0" smtClean="0"/>
              <a:t> </a:t>
            </a:r>
            <a:r>
              <a:rPr lang="en-US" dirty="0" err="1" smtClean="0"/>
              <a:t>reformu</a:t>
            </a:r>
            <a:r>
              <a:rPr lang="en-US" dirty="0" smtClean="0"/>
              <a:t> </a:t>
            </a:r>
            <a:r>
              <a:rPr lang="en-US" dirty="0" err="1" smtClean="0"/>
              <a:t>Hristiyanlıkta</a:t>
            </a:r>
            <a:r>
              <a:rPr lang="en-US" dirty="0" smtClean="0"/>
              <a:t> </a:t>
            </a:r>
            <a:r>
              <a:rPr lang="en-US" dirty="0" err="1" smtClean="0"/>
              <a:t>görüyoruz</a:t>
            </a:r>
            <a:r>
              <a:rPr lang="en-US" dirty="0" smtClean="0"/>
              <a:t>? </a:t>
            </a:r>
            <a:r>
              <a:rPr lang="en-US" dirty="0" err="1" smtClean="0"/>
              <a:t>Neden</a:t>
            </a:r>
            <a:r>
              <a:rPr lang="en-US" dirty="0" smtClean="0"/>
              <a:t> </a:t>
            </a:r>
            <a:r>
              <a:rPr lang="en-US" dirty="0" err="1" smtClean="0"/>
              <a:t>İslam’da</a:t>
            </a:r>
            <a:r>
              <a:rPr lang="en-US" dirty="0" smtClean="0"/>
              <a:t> </a:t>
            </a:r>
            <a:r>
              <a:rPr lang="en-US" dirty="0" err="1" smtClean="0"/>
              <a:t>değil</a:t>
            </a:r>
            <a:r>
              <a:rPr lang="en-US" dirty="0" smtClean="0"/>
              <a:t>? </a:t>
            </a:r>
          </a:p>
          <a:p>
            <a:pPr lvl="1"/>
            <a:r>
              <a:rPr lang="en-US" dirty="0" err="1"/>
              <a:t>İ</a:t>
            </a:r>
            <a:r>
              <a:rPr lang="en-US" dirty="0" err="1" smtClean="0"/>
              <a:t>pucu</a:t>
            </a:r>
            <a:r>
              <a:rPr lang="en-US" dirty="0" smtClean="0"/>
              <a:t>: -</a:t>
            </a:r>
            <a:r>
              <a:rPr lang="en-US" dirty="0" err="1" smtClean="0"/>
              <a:t>soru</a:t>
            </a:r>
            <a:r>
              <a:rPr lang="en-US" dirty="0" smtClean="0"/>
              <a:t>: “</a:t>
            </a:r>
            <a:r>
              <a:rPr lang="en-US" dirty="0" err="1" smtClean="0"/>
              <a:t>Göklerdeki</a:t>
            </a:r>
            <a:r>
              <a:rPr lang="en-US" dirty="0" smtClean="0"/>
              <a:t> </a:t>
            </a:r>
            <a:r>
              <a:rPr lang="en-US" dirty="0" err="1" smtClean="0"/>
              <a:t>babamız</a:t>
            </a:r>
            <a:r>
              <a:rPr lang="en-US" dirty="0" smtClean="0"/>
              <a:t> </a:t>
            </a:r>
            <a:r>
              <a:rPr lang="en-US" dirty="0" err="1" smtClean="0"/>
              <a:t>dururken</a:t>
            </a:r>
            <a:r>
              <a:rPr lang="en-US" dirty="0" smtClean="0"/>
              <a:t> </a:t>
            </a:r>
            <a:r>
              <a:rPr lang="en-US" dirty="0" err="1" smtClean="0"/>
              <a:t>yeryüzünün</a:t>
            </a:r>
            <a:r>
              <a:rPr lang="en-US" dirty="0" smtClean="0"/>
              <a:t> </a:t>
            </a:r>
            <a:r>
              <a:rPr lang="en-US" dirty="0" err="1" smtClean="0"/>
              <a:t>kralı</a:t>
            </a:r>
            <a:r>
              <a:rPr lang="en-US" dirty="0" smtClean="0"/>
              <a:t> Roma </a:t>
            </a:r>
            <a:r>
              <a:rPr lang="en-US" dirty="0" err="1" smtClean="0"/>
              <a:t>imparatoruna</a:t>
            </a:r>
            <a:r>
              <a:rPr lang="en-US" dirty="0" smtClean="0"/>
              <a:t> </a:t>
            </a:r>
            <a:r>
              <a:rPr lang="en-US" dirty="0" err="1" smtClean="0"/>
              <a:t>mı</a:t>
            </a:r>
            <a:r>
              <a:rPr lang="en-US" dirty="0" smtClean="0"/>
              <a:t> </a:t>
            </a:r>
            <a:r>
              <a:rPr lang="en-US" dirty="0" err="1" smtClean="0"/>
              <a:t>vergi</a:t>
            </a:r>
            <a:r>
              <a:rPr lang="en-US" dirty="0" smtClean="0"/>
              <a:t> </a:t>
            </a:r>
            <a:r>
              <a:rPr lang="en-US" dirty="0" err="1" smtClean="0"/>
              <a:t>vereceğiz</a:t>
            </a:r>
            <a:r>
              <a:rPr lang="en-US" dirty="0" smtClean="0"/>
              <a:t>?” </a:t>
            </a:r>
            <a:r>
              <a:rPr lang="mr-IN" dirty="0" smtClean="0"/>
              <a:t>–</a:t>
            </a:r>
            <a:r>
              <a:rPr lang="en-US" dirty="0" err="1" smtClean="0"/>
              <a:t>cevap</a:t>
            </a:r>
            <a:r>
              <a:rPr lang="en-US" dirty="0" smtClean="0"/>
              <a:t> (</a:t>
            </a:r>
            <a:r>
              <a:rPr lang="en-US" dirty="0" err="1" smtClean="0"/>
              <a:t>Hz.İsa’dan</a:t>
            </a:r>
            <a:r>
              <a:rPr lang="en-US" dirty="0" smtClean="0"/>
              <a:t>): “</a:t>
            </a:r>
            <a:r>
              <a:rPr lang="en-US" dirty="0" err="1" smtClean="0"/>
              <a:t>Tanrının</a:t>
            </a:r>
            <a:r>
              <a:rPr lang="en-US" dirty="0" smtClean="0"/>
              <a:t> </a:t>
            </a:r>
            <a:r>
              <a:rPr lang="en-US" dirty="0" err="1" smtClean="0"/>
              <a:t>hakkı</a:t>
            </a:r>
            <a:r>
              <a:rPr lang="en-US" dirty="0" smtClean="0"/>
              <a:t> </a:t>
            </a:r>
            <a:r>
              <a:rPr lang="en-US" dirty="0" err="1" smtClean="0"/>
              <a:t>tanrıya</a:t>
            </a:r>
            <a:r>
              <a:rPr lang="en-US" dirty="0" smtClean="0"/>
              <a:t>, </a:t>
            </a:r>
            <a:r>
              <a:rPr lang="en-US" dirty="0" err="1" smtClean="0"/>
              <a:t>Sezarın</a:t>
            </a:r>
            <a:r>
              <a:rPr lang="en-US" dirty="0" smtClean="0"/>
              <a:t> </a:t>
            </a:r>
            <a:r>
              <a:rPr lang="en-US" dirty="0" err="1" smtClean="0"/>
              <a:t>hakkı</a:t>
            </a:r>
            <a:r>
              <a:rPr lang="en-US" dirty="0" smtClean="0"/>
              <a:t> </a:t>
            </a:r>
            <a:r>
              <a:rPr lang="en-US" dirty="0" err="1" smtClean="0"/>
              <a:t>Sezara</a:t>
            </a:r>
            <a:r>
              <a:rPr lang="en-US" dirty="0" smtClean="0"/>
              <a:t>.”</a:t>
            </a:r>
            <a:endParaRPr lang="en-US" dirty="0"/>
          </a:p>
        </p:txBody>
      </p:sp>
    </p:spTree>
    <p:extLst>
      <p:ext uri="{BB962C8B-B14F-4D97-AF65-F5344CB8AC3E}">
        <p14:creationId xmlns:p14="http://schemas.microsoft.com/office/powerpoint/2010/main" val="256459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1-06 at 06.12.34.png"/>
          <p:cNvPicPr>
            <a:picLocks noGrp="1" noChangeAspect="1"/>
          </p:cNvPicPr>
          <p:nvPr>
            <p:ph idx="1"/>
          </p:nvPr>
        </p:nvPicPr>
        <p:blipFill>
          <a:blip r:embed="rId2">
            <a:extLst>
              <a:ext uri="{28A0092B-C50C-407E-A947-70E740481C1C}">
                <a14:useLocalDpi xmlns:a14="http://schemas.microsoft.com/office/drawing/2010/main" val="0"/>
              </a:ext>
            </a:extLst>
          </a:blip>
          <a:srcRect l="-31094" r="-31094"/>
          <a:stretch>
            <a:fillRect/>
          </a:stretch>
        </p:blipFill>
        <p:spPr>
          <a:xfrm>
            <a:off x="-873506" y="274638"/>
            <a:ext cx="10525330" cy="6583362"/>
          </a:xfrm>
        </p:spPr>
      </p:pic>
    </p:spTree>
    <p:extLst>
      <p:ext uri="{BB962C8B-B14F-4D97-AF65-F5344CB8AC3E}">
        <p14:creationId xmlns:p14="http://schemas.microsoft.com/office/powerpoint/2010/main" val="30424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Çok</a:t>
            </a:r>
            <a:r>
              <a:rPr lang="en-US" dirty="0" smtClean="0"/>
              <a:t> </a:t>
            </a:r>
            <a:r>
              <a:rPr lang="en-US" dirty="0" err="1" smtClean="0"/>
              <a:t>farklı</a:t>
            </a:r>
            <a:r>
              <a:rPr lang="en-US" dirty="0" smtClean="0"/>
              <a:t> </a:t>
            </a:r>
            <a:r>
              <a:rPr lang="en-US" dirty="0" err="1" smtClean="0"/>
              <a:t>ülkelerde</a:t>
            </a:r>
            <a:r>
              <a:rPr lang="en-US" dirty="0" smtClean="0"/>
              <a:t> (</a:t>
            </a:r>
            <a:r>
              <a:rPr lang="en-US" dirty="0" err="1" smtClean="0"/>
              <a:t>Fransa</a:t>
            </a:r>
            <a:r>
              <a:rPr lang="en-US" dirty="0" smtClean="0"/>
              <a:t>, </a:t>
            </a:r>
            <a:r>
              <a:rPr lang="en-US" dirty="0" err="1" smtClean="0"/>
              <a:t>İngiltere</a:t>
            </a:r>
            <a:r>
              <a:rPr lang="en-US" dirty="0" smtClean="0"/>
              <a:t>, </a:t>
            </a:r>
            <a:r>
              <a:rPr lang="en-US" dirty="0" err="1" smtClean="0"/>
              <a:t>Macaristan</a:t>
            </a:r>
            <a:r>
              <a:rPr lang="en-US" dirty="0" smtClean="0"/>
              <a:t>, </a:t>
            </a:r>
            <a:r>
              <a:rPr lang="en-US" dirty="0" err="1" smtClean="0"/>
              <a:t>Çekoslovakya</a:t>
            </a:r>
            <a:r>
              <a:rPr lang="en-US" dirty="0" smtClean="0"/>
              <a:t>, </a:t>
            </a:r>
            <a:r>
              <a:rPr lang="en-US" dirty="0" err="1" smtClean="0"/>
              <a:t>İsviçre</a:t>
            </a:r>
            <a:r>
              <a:rPr lang="en-US" dirty="0" smtClean="0"/>
              <a:t> vs.) </a:t>
            </a:r>
            <a:r>
              <a:rPr lang="en-US" dirty="0" err="1" smtClean="0"/>
              <a:t>gerçekleşen</a:t>
            </a:r>
            <a:r>
              <a:rPr lang="en-US" dirty="0" smtClean="0"/>
              <a:t> </a:t>
            </a:r>
            <a:r>
              <a:rPr lang="en-US" dirty="0" err="1" smtClean="0"/>
              <a:t>yenileşme</a:t>
            </a:r>
            <a:r>
              <a:rPr lang="en-US" dirty="0" smtClean="0"/>
              <a:t> </a:t>
            </a:r>
            <a:r>
              <a:rPr lang="en-US" dirty="0" err="1" smtClean="0"/>
              <a:t>hareketlerine</a:t>
            </a:r>
            <a:r>
              <a:rPr lang="en-US" dirty="0" smtClean="0"/>
              <a:t> </a:t>
            </a:r>
            <a:r>
              <a:rPr lang="en-US" dirty="0" err="1" smtClean="0"/>
              <a:t>nasıl</a:t>
            </a:r>
            <a:r>
              <a:rPr lang="en-US" dirty="0" smtClean="0"/>
              <a:t> “Reform </a:t>
            </a:r>
            <a:r>
              <a:rPr lang="en-US" dirty="0" err="1" smtClean="0"/>
              <a:t>Hareketi</a:t>
            </a:r>
            <a:r>
              <a:rPr lang="en-US" dirty="0" smtClean="0"/>
              <a:t>”, </a:t>
            </a:r>
            <a:r>
              <a:rPr lang="en-US" dirty="0" err="1" smtClean="0"/>
              <a:t>Reformasyon</a:t>
            </a:r>
            <a:r>
              <a:rPr lang="en-US" dirty="0" smtClean="0"/>
              <a:t> </a:t>
            </a:r>
            <a:r>
              <a:rPr lang="en-US" dirty="0" err="1" smtClean="0"/>
              <a:t>dönemi</a:t>
            </a:r>
            <a:r>
              <a:rPr lang="en-US" dirty="0" smtClean="0"/>
              <a:t> </a:t>
            </a:r>
            <a:r>
              <a:rPr lang="en-US" dirty="0" err="1" smtClean="0"/>
              <a:t>diyoruz</a:t>
            </a:r>
            <a:r>
              <a:rPr lang="en-US" dirty="0" smtClean="0"/>
              <a:t>? </a:t>
            </a:r>
            <a:r>
              <a:rPr lang="en-US" dirty="0" err="1" smtClean="0"/>
              <a:t>Ortak</a:t>
            </a:r>
            <a:r>
              <a:rPr lang="en-US" dirty="0" smtClean="0"/>
              <a:t> </a:t>
            </a:r>
            <a:r>
              <a:rPr lang="en-US" dirty="0" err="1" smtClean="0"/>
              <a:t>özellikleri</a:t>
            </a:r>
            <a:r>
              <a:rPr lang="en-US" dirty="0" smtClean="0"/>
              <a:t> </a:t>
            </a:r>
            <a:r>
              <a:rPr lang="en-US" dirty="0" err="1" smtClean="0"/>
              <a:t>ortaya</a:t>
            </a:r>
            <a:r>
              <a:rPr lang="en-US" dirty="0" smtClean="0"/>
              <a:t> </a:t>
            </a:r>
            <a:r>
              <a:rPr lang="en-US" dirty="0" err="1" smtClean="0"/>
              <a:t>çıkan</a:t>
            </a:r>
            <a:r>
              <a:rPr lang="en-US" dirty="0" smtClean="0"/>
              <a:t>, </a:t>
            </a:r>
            <a:r>
              <a:rPr lang="en-US" dirty="0" err="1" smtClean="0"/>
              <a:t>ortak</a:t>
            </a:r>
            <a:r>
              <a:rPr lang="en-US" dirty="0" smtClean="0"/>
              <a:t> </a:t>
            </a:r>
            <a:r>
              <a:rPr lang="en-US" dirty="0" err="1" smtClean="0"/>
              <a:t>kültürel</a:t>
            </a:r>
            <a:r>
              <a:rPr lang="en-US" dirty="0" smtClean="0"/>
              <a:t>, </a:t>
            </a:r>
            <a:r>
              <a:rPr lang="en-US" dirty="0" err="1" smtClean="0"/>
              <a:t>siyasi</a:t>
            </a:r>
            <a:r>
              <a:rPr lang="en-US" dirty="0" smtClean="0"/>
              <a:t>, </a:t>
            </a:r>
            <a:r>
              <a:rPr lang="en-US" dirty="0" err="1" smtClean="0"/>
              <a:t>ekonomik</a:t>
            </a:r>
            <a:r>
              <a:rPr lang="en-US" dirty="0" smtClean="0"/>
              <a:t> </a:t>
            </a:r>
            <a:r>
              <a:rPr lang="en-US" dirty="0" err="1" smtClean="0"/>
              <a:t>sonuçlar</a:t>
            </a:r>
            <a:r>
              <a:rPr lang="en-US" dirty="0" smtClean="0"/>
              <a:t> </a:t>
            </a:r>
            <a:r>
              <a:rPr lang="en-US" dirty="0" err="1" smtClean="0"/>
              <a:t>veren</a:t>
            </a:r>
            <a:r>
              <a:rPr lang="en-US" dirty="0" smtClean="0"/>
              <a:t> </a:t>
            </a:r>
            <a:r>
              <a:rPr lang="en-US" dirty="0" err="1" smtClean="0"/>
              <a:t>bir</a:t>
            </a:r>
            <a:r>
              <a:rPr lang="en-US" dirty="0" smtClean="0"/>
              <a:t> </a:t>
            </a:r>
            <a:r>
              <a:rPr lang="en-US" dirty="0" err="1" smtClean="0"/>
              <a:t>hareket</a:t>
            </a:r>
            <a:r>
              <a:rPr lang="en-US" dirty="0" smtClean="0"/>
              <a:t>. </a:t>
            </a:r>
            <a:endParaRPr lang="en-US" dirty="0"/>
          </a:p>
        </p:txBody>
      </p:sp>
    </p:spTree>
    <p:extLst>
      <p:ext uri="{BB962C8B-B14F-4D97-AF65-F5344CB8AC3E}">
        <p14:creationId xmlns:p14="http://schemas.microsoft.com/office/powerpoint/2010/main" val="2036850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7329</TotalTime>
  <Words>668</Words>
  <Application>Microsoft Macintosh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TYTD – 6 Kasım 2020 (11 Kasım 2020)</vt:lpstr>
      <vt:lpstr>Reform (1517-1555)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Sonuçlar </vt:lpstr>
      <vt:lpstr>PowerPoint Presentation</vt:lpstr>
      <vt:lpstr>Bilimsel Devrimler (Bilim Devrimi) – 16.-17.yüzyıllar  </vt:lpstr>
      <vt:lpstr>Mümkün kılan ne?</vt:lpstr>
      <vt:lpstr>Olan ne?</vt:lpstr>
      <vt:lpstr>These drawings of Galileo's observations of the phases of the moon accompanied the first draft of his major work, The Starry Messenger. In addition to understanding the moon's phases, Galileo also accurately described the topography of the moon; for example, he recognized the bright spots on its face as mountain peaks.  </vt:lpstr>
      <vt:lpstr>Sonuçlar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TYTD – 6 Kasım 2020 </dc:title>
  <dc:creator>setenay nil dogan</dc:creator>
  <cp:lastModifiedBy>setenay nil dogan</cp:lastModifiedBy>
  <cp:revision>15</cp:revision>
  <dcterms:created xsi:type="dcterms:W3CDTF">2020-11-06T09:32:43Z</dcterms:created>
  <dcterms:modified xsi:type="dcterms:W3CDTF">2020-11-11T11:42:03Z</dcterms:modified>
</cp:coreProperties>
</file>