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4B85-E959-7B41-90E4-8C736B3E3995}" type="datetimeFigureOut">
              <a:rPr lang="en-US" smtClean="0"/>
              <a:t>17.12.20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6D1B11-61D3-5943-901F-E8D7CFB0C62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4B85-E959-7B41-90E4-8C736B3E3995}" type="datetimeFigureOut">
              <a:rPr lang="en-US" smtClean="0"/>
              <a:t>17.12.20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1B11-61D3-5943-901F-E8D7CFB0C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4B85-E959-7B41-90E4-8C736B3E3995}" type="datetimeFigureOut">
              <a:rPr lang="en-US" smtClean="0"/>
              <a:t>17.12.20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1B11-61D3-5943-901F-E8D7CFB0C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4B85-E959-7B41-90E4-8C736B3E3995}" type="datetimeFigureOut">
              <a:rPr lang="en-US" smtClean="0"/>
              <a:t>17.12.20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6D1B11-61D3-5943-901F-E8D7CFB0C62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4B85-E959-7B41-90E4-8C736B3E3995}" type="datetimeFigureOut">
              <a:rPr lang="en-US" smtClean="0"/>
              <a:t>17.12.20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6D1B11-61D3-5943-901F-E8D7CFB0C62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4B85-E959-7B41-90E4-8C736B3E3995}" type="datetimeFigureOut">
              <a:rPr lang="en-US" smtClean="0"/>
              <a:t>17.12.20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6D1B11-61D3-5943-901F-E8D7CFB0C62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4B85-E959-7B41-90E4-8C736B3E3995}" type="datetimeFigureOut">
              <a:rPr lang="en-US" smtClean="0"/>
              <a:t>17.12.20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6D1B11-61D3-5943-901F-E8D7CFB0C62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4B85-E959-7B41-90E4-8C736B3E3995}" type="datetimeFigureOut">
              <a:rPr lang="en-US" smtClean="0"/>
              <a:t>17.12.20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6D1B11-61D3-5943-901F-E8D7CFB0C6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4B85-E959-7B41-90E4-8C736B3E3995}" type="datetimeFigureOut">
              <a:rPr lang="en-US" smtClean="0"/>
              <a:t>17.12.20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6D1B11-61D3-5943-901F-E8D7CFB0C62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4B85-E959-7B41-90E4-8C736B3E3995}" type="datetimeFigureOut">
              <a:rPr lang="en-US" smtClean="0"/>
              <a:t>17.12.20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6D1B11-61D3-5943-901F-E8D7CFB0C62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4B85-E959-7B41-90E4-8C736B3E3995}" type="datetimeFigureOut">
              <a:rPr lang="en-US" smtClean="0"/>
              <a:t>17.12.20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6D1B11-61D3-5943-901F-E8D7CFB0C62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02C4B85-E959-7B41-90E4-8C736B3E3995}" type="datetimeFigureOut">
              <a:rPr lang="en-US" smtClean="0"/>
              <a:t>17.12.20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36D1B11-61D3-5943-901F-E8D7CFB0C62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Politics and social movements in the 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5937" y="3371850"/>
            <a:ext cx="6400800" cy="2656015"/>
          </a:xfrm>
        </p:spPr>
        <p:txBody>
          <a:bodyPr>
            <a:normAutofit/>
          </a:bodyPr>
          <a:lstStyle/>
          <a:p>
            <a:r>
              <a:rPr lang="en-US" dirty="0"/>
              <a:t> </a:t>
            </a:r>
          </a:p>
          <a:p>
            <a:r>
              <a:rPr lang="en-US" u="sng" dirty="0"/>
              <a:t>Week 10: Republic of Turkey </a:t>
            </a:r>
            <a:endParaRPr lang="en-US" dirty="0"/>
          </a:p>
          <a:p>
            <a:r>
              <a:rPr lang="en-US" dirty="0"/>
              <a:t>Erik </a:t>
            </a:r>
            <a:r>
              <a:rPr lang="en-US" dirty="0" err="1"/>
              <a:t>Zürcher</a:t>
            </a:r>
            <a:r>
              <a:rPr lang="en-US" dirty="0"/>
              <a:t>, “Turkey in 1923,” “The RPP’s Totalitarian Tendencies,” “Reform Policies 1925-1935: secularism and nationalism,” “Turkey in the Second World War,” p.164- 166, 181- 184, 187-196, 205-207.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970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Depopulation, impoverishment</a:t>
            </a:r>
          </a:p>
          <a:p>
            <a:r>
              <a:rPr lang="en-US" dirty="0" smtClean="0"/>
              <a:t>Effects of large-scale migration and mortality </a:t>
            </a:r>
          </a:p>
          <a:p>
            <a:r>
              <a:rPr lang="en-US" dirty="0" smtClean="0"/>
              <a:t>Since 1915, Eastern Anatolia as a war theater</a:t>
            </a:r>
          </a:p>
          <a:p>
            <a:r>
              <a:rPr lang="en-US" dirty="0" smtClean="0"/>
              <a:t>Deportation and partial extermination of the Armenian community</a:t>
            </a:r>
          </a:p>
          <a:p>
            <a:r>
              <a:rPr lang="en-US" dirty="0" smtClean="0"/>
              <a:t>Independence War and afterwards</a:t>
            </a:r>
          </a:p>
          <a:p>
            <a:r>
              <a:rPr lang="en-US" dirty="0" smtClean="0"/>
              <a:t>2,5 million Anatolian Muslims, 600.000-800.000 Armenians, up to 300.000 Greeks ---- Population declined by 20% through mortality </a:t>
            </a:r>
          </a:p>
          <a:p>
            <a:r>
              <a:rPr lang="en-US" dirty="0" smtClean="0"/>
              <a:t>Migrations </a:t>
            </a:r>
            <a:r>
              <a:rPr lang="tr-TR" dirty="0"/>
              <a:t>+</a:t>
            </a:r>
            <a:r>
              <a:rPr lang="en-US" dirty="0" smtClean="0"/>
              <a:t> Population exchange with Greece </a:t>
            </a:r>
            <a:r>
              <a:rPr lang="mr-IN" dirty="0" smtClean="0"/>
              <a:t>–</a:t>
            </a:r>
            <a:r>
              <a:rPr lang="en-US" dirty="0" smtClean="0"/>
              <a:t> a net loss of 10% through migratory movements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Turkey in 1923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178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80% Muslim --- 98% Muslim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31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Suppression of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Ocakları</a:t>
            </a:r>
            <a:r>
              <a:rPr lang="en-US" dirty="0" smtClean="0"/>
              <a:t> (Turkish Hearths),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Kadınlar</a:t>
            </a:r>
            <a:r>
              <a:rPr lang="en-US" dirty="0" smtClean="0"/>
              <a:t> </a:t>
            </a:r>
            <a:r>
              <a:rPr lang="en-US" dirty="0" err="1" smtClean="0"/>
              <a:t>Birliği</a:t>
            </a:r>
            <a:r>
              <a:rPr lang="en-US" dirty="0" smtClean="0"/>
              <a:t> etc.</a:t>
            </a:r>
          </a:p>
          <a:p>
            <a:r>
              <a:rPr lang="en-US" dirty="0" smtClean="0"/>
              <a:t>A new press law -  “that published anything contradicting the ‘general policies of the country’.”  </a:t>
            </a:r>
          </a:p>
          <a:p>
            <a:r>
              <a:rPr lang="en-US" dirty="0" smtClean="0"/>
              <a:t>Purge in </a:t>
            </a:r>
            <a:r>
              <a:rPr lang="en-US" dirty="0" err="1" smtClean="0"/>
              <a:t>Darülfünun</a:t>
            </a:r>
            <a:r>
              <a:rPr lang="en-US" dirty="0" smtClean="0"/>
              <a:t> </a:t>
            </a:r>
          </a:p>
          <a:p>
            <a:r>
              <a:rPr lang="en-US" dirty="0" smtClean="0"/>
              <a:t>Mobilization of press and educational institutions to spread the </a:t>
            </a:r>
            <a:r>
              <a:rPr lang="en-US" dirty="0" err="1" smtClean="0"/>
              <a:t>Kemalist</a:t>
            </a:r>
            <a:r>
              <a:rPr lang="en-US" dirty="0" smtClean="0"/>
              <a:t> message</a:t>
            </a:r>
          </a:p>
          <a:p>
            <a:r>
              <a:rPr lang="en-US" dirty="0" smtClean="0"/>
              <a:t>An elite with a ‘noblesse oblige’ attitude </a:t>
            </a:r>
            <a:r>
              <a:rPr lang="mr-IN" dirty="0" smtClean="0"/>
              <a:t>–</a:t>
            </a:r>
            <a:r>
              <a:rPr lang="en-US" dirty="0" smtClean="0"/>
              <a:t> Republican ethics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RPP’s Totalitarian Tendencies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462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Secularization in three areas:</a:t>
            </a:r>
          </a:p>
          <a:p>
            <a:pPr marL="18288" indent="0">
              <a:buNone/>
            </a:pPr>
            <a:endParaRPr lang="en-US" dirty="0" smtClean="0"/>
          </a:p>
          <a:p>
            <a:pPr marL="475488" indent="-457200">
              <a:buAutoNum type="arabicPeriod"/>
            </a:pPr>
            <a:r>
              <a:rPr lang="en-US" dirty="0" smtClean="0"/>
              <a:t>Secularization of state, education and law</a:t>
            </a:r>
          </a:p>
          <a:p>
            <a:pPr marL="18288" indent="0">
              <a:buNone/>
            </a:pPr>
            <a:r>
              <a:rPr lang="en-US" dirty="0" smtClean="0"/>
              <a:t>-abolition of the the sultanate and caliphate</a:t>
            </a:r>
          </a:p>
          <a:p>
            <a:pPr marL="18288" indent="0">
              <a:buNone/>
            </a:pPr>
            <a:r>
              <a:rPr lang="en-US" dirty="0" smtClean="0"/>
              <a:t>-abolition of the clauses that made Islam the state religion </a:t>
            </a:r>
          </a:p>
          <a:p>
            <a:pPr marL="18288" indent="0">
              <a:buNone/>
            </a:pPr>
            <a:r>
              <a:rPr lang="en-US" dirty="0" smtClean="0"/>
              <a:t>-Civil code and penalty code </a:t>
            </a:r>
          </a:p>
          <a:p>
            <a:pPr>
              <a:buFontTx/>
              <a:buChar char="-"/>
            </a:pPr>
            <a:r>
              <a:rPr lang="en-US" dirty="0" smtClean="0"/>
              <a:t>Law on the Unification of Education </a:t>
            </a:r>
          </a:p>
          <a:p>
            <a:pPr marL="18288" indent="0">
              <a:buNone/>
            </a:pPr>
            <a:r>
              <a:rPr lang="en-US" dirty="0" smtClean="0"/>
              <a:t>- Directorate for Religious Affairs </a:t>
            </a:r>
          </a:p>
          <a:p>
            <a:pPr>
              <a:buFontTx/>
              <a:buChar char="-"/>
            </a:pPr>
            <a:endParaRPr lang="en-US" dirty="0" smtClean="0"/>
          </a:p>
          <a:p>
            <a:pPr marL="18288" indent="0">
              <a:buNone/>
            </a:pPr>
            <a:r>
              <a:rPr lang="en-US" dirty="0" smtClean="0"/>
              <a:t>2. The attack on religious symbols and their replacement by European symbols</a:t>
            </a:r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r>
              <a:rPr lang="en-US" dirty="0" smtClean="0"/>
              <a:t>3. Secularization of social life and the attack on popular Islam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5069238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Reform Policies: secularism and nationalism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533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Turkish History </a:t>
            </a:r>
            <a:r>
              <a:rPr lang="en-US" dirty="0"/>
              <a:t>T</a:t>
            </a:r>
            <a:r>
              <a:rPr lang="en-US" dirty="0" smtClean="0"/>
              <a:t>hesis</a:t>
            </a:r>
          </a:p>
          <a:p>
            <a:r>
              <a:rPr lang="en-US" dirty="0" smtClean="0"/>
              <a:t>Sun-Language Theory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75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emir_Kıra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2388" r="-82388"/>
          <a:stretch>
            <a:fillRect/>
          </a:stretch>
        </p:blipFill>
        <p:spPr>
          <a:xfrm>
            <a:off x="1558472" y="340725"/>
            <a:ext cx="7560128" cy="453607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Suggestion: </a:t>
            </a:r>
            <a:br>
              <a:rPr lang="en-US" sz="2400" dirty="0" smtClean="0"/>
            </a:br>
            <a:r>
              <a:rPr lang="en-US" sz="2400" dirty="0" smtClean="0"/>
              <a:t>watch </a:t>
            </a:r>
            <a:r>
              <a:rPr lang="en-US" sz="2400" dirty="0" err="1" smtClean="0"/>
              <a:t>Demirkırat</a:t>
            </a:r>
            <a:r>
              <a:rPr lang="en-US" sz="2400" dirty="0" smtClean="0"/>
              <a:t> on </a:t>
            </a:r>
            <a:r>
              <a:rPr lang="en-US" sz="2400" dirty="0" err="1" smtClean="0"/>
              <a:t>youtube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33719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793</TotalTime>
  <Words>244</Words>
  <Application>Microsoft Macintosh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Elemental</vt:lpstr>
      <vt:lpstr>Politics and social movements in the 20th century</vt:lpstr>
      <vt:lpstr>Turkey in 1923 </vt:lpstr>
      <vt:lpstr>PowerPoint Presentation</vt:lpstr>
      <vt:lpstr>RPP’s Totalitarian Tendencies </vt:lpstr>
      <vt:lpstr>Reform Policies: secularism and nationalism </vt:lpstr>
      <vt:lpstr>PowerPoint Presentation</vt:lpstr>
      <vt:lpstr>Suggestion:  watch Demirkırat on youtube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Politics and social movements in the 20th century</dc:title>
  <dc:creator>setenay nil dogan</dc:creator>
  <cp:lastModifiedBy>setenay nil dogan</cp:lastModifiedBy>
  <cp:revision>10</cp:revision>
  <dcterms:created xsi:type="dcterms:W3CDTF">2020-04-09T12:24:49Z</dcterms:created>
  <dcterms:modified xsi:type="dcterms:W3CDTF">2020-12-17T11:37:42Z</dcterms:modified>
</cp:coreProperties>
</file>