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7" r:id="rId8"/>
    <p:sldId id="262" r:id="rId9"/>
    <p:sldId id="263" r:id="rId10"/>
    <p:sldId id="264" r:id="rId11"/>
    <p:sldId id="265" r:id="rId12"/>
    <p:sldId id="266"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9" d="100"/>
          <a:sy n="89" d="100"/>
        </p:scale>
        <p:origin x="-120" y="-2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10479AC9-3B0B-D745-9DC1-A8DCBC285262}" type="datetimeFigureOut">
              <a:rPr lang="en-US" smtClean="0"/>
              <a:t>26.03.20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5FB38-3212-F147-838C-FD4C173E7B51}" type="slidenum">
              <a:rPr lang="en-US" smtClean="0"/>
              <a:t>‹#›</a:t>
            </a:fld>
            <a:endParaRPr lang="en-US"/>
          </a:p>
        </p:txBody>
      </p:sp>
    </p:spTree>
    <p:extLst>
      <p:ext uri="{BB962C8B-B14F-4D97-AF65-F5344CB8AC3E}">
        <p14:creationId xmlns:p14="http://schemas.microsoft.com/office/powerpoint/2010/main" val="125187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10479AC9-3B0B-D745-9DC1-A8DCBC285262}" type="datetimeFigureOut">
              <a:rPr lang="en-US" smtClean="0"/>
              <a:t>26.03.20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5FB38-3212-F147-838C-FD4C173E7B51}" type="slidenum">
              <a:rPr lang="en-US" smtClean="0"/>
              <a:t>‹#›</a:t>
            </a:fld>
            <a:endParaRPr lang="en-US"/>
          </a:p>
        </p:txBody>
      </p:sp>
    </p:spTree>
    <p:extLst>
      <p:ext uri="{BB962C8B-B14F-4D97-AF65-F5344CB8AC3E}">
        <p14:creationId xmlns:p14="http://schemas.microsoft.com/office/powerpoint/2010/main" val="340275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10479AC9-3B0B-D745-9DC1-A8DCBC285262}" type="datetimeFigureOut">
              <a:rPr lang="en-US" smtClean="0"/>
              <a:t>26.03.20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5FB38-3212-F147-838C-FD4C173E7B51}" type="slidenum">
              <a:rPr lang="en-US" smtClean="0"/>
              <a:t>‹#›</a:t>
            </a:fld>
            <a:endParaRPr lang="en-US"/>
          </a:p>
        </p:txBody>
      </p:sp>
    </p:spTree>
    <p:extLst>
      <p:ext uri="{BB962C8B-B14F-4D97-AF65-F5344CB8AC3E}">
        <p14:creationId xmlns:p14="http://schemas.microsoft.com/office/powerpoint/2010/main" val="224234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10479AC9-3B0B-D745-9DC1-A8DCBC285262}" type="datetimeFigureOut">
              <a:rPr lang="en-US" smtClean="0"/>
              <a:t>26.03.20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5FB38-3212-F147-838C-FD4C173E7B51}" type="slidenum">
              <a:rPr lang="en-US" smtClean="0"/>
              <a:t>‹#›</a:t>
            </a:fld>
            <a:endParaRPr lang="en-US"/>
          </a:p>
        </p:txBody>
      </p:sp>
    </p:spTree>
    <p:extLst>
      <p:ext uri="{BB962C8B-B14F-4D97-AF65-F5344CB8AC3E}">
        <p14:creationId xmlns:p14="http://schemas.microsoft.com/office/powerpoint/2010/main" val="58100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10479AC9-3B0B-D745-9DC1-A8DCBC285262}" type="datetimeFigureOut">
              <a:rPr lang="en-US" smtClean="0"/>
              <a:t>26.03.20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5FB38-3212-F147-838C-FD4C173E7B51}" type="slidenum">
              <a:rPr lang="en-US" smtClean="0"/>
              <a:t>‹#›</a:t>
            </a:fld>
            <a:endParaRPr lang="en-US"/>
          </a:p>
        </p:txBody>
      </p:sp>
    </p:spTree>
    <p:extLst>
      <p:ext uri="{BB962C8B-B14F-4D97-AF65-F5344CB8AC3E}">
        <p14:creationId xmlns:p14="http://schemas.microsoft.com/office/powerpoint/2010/main" val="73077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10479AC9-3B0B-D745-9DC1-A8DCBC285262}" type="datetimeFigureOut">
              <a:rPr lang="en-US" smtClean="0"/>
              <a:t>26.03.20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5FB38-3212-F147-838C-FD4C173E7B51}" type="slidenum">
              <a:rPr lang="en-US" smtClean="0"/>
              <a:t>‹#›</a:t>
            </a:fld>
            <a:endParaRPr lang="en-US"/>
          </a:p>
        </p:txBody>
      </p:sp>
    </p:spTree>
    <p:extLst>
      <p:ext uri="{BB962C8B-B14F-4D97-AF65-F5344CB8AC3E}">
        <p14:creationId xmlns:p14="http://schemas.microsoft.com/office/powerpoint/2010/main" val="2581749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10479AC9-3B0B-D745-9DC1-A8DCBC285262}" type="datetimeFigureOut">
              <a:rPr lang="en-US" smtClean="0"/>
              <a:t>26.03.20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C5FB38-3212-F147-838C-FD4C173E7B51}" type="slidenum">
              <a:rPr lang="en-US" smtClean="0"/>
              <a:t>‹#›</a:t>
            </a:fld>
            <a:endParaRPr lang="en-US"/>
          </a:p>
        </p:txBody>
      </p:sp>
    </p:spTree>
    <p:extLst>
      <p:ext uri="{BB962C8B-B14F-4D97-AF65-F5344CB8AC3E}">
        <p14:creationId xmlns:p14="http://schemas.microsoft.com/office/powerpoint/2010/main" val="3758420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10479AC9-3B0B-D745-9DC1-A8DCBC285262}" type="datetimeFigureOut">
              <a:rPr lang="en-US" smtClean="0"/>
              <a:t>26.03.20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C5FB38-3212-F147-838C-FD4C173E7B51}" type="slidenum">
              <a:rPr lang="en-US" smtClean="0"/>
              <a:t>‹#›</a:t>
            </a:fld>
            <a:endParaRPr lang="en-US"/>
          </a:p>
        </p:txBody>
      </p:sp>
    </p:spTree>
    <p:extLst>
      <p:ext uri="{BB962C8B-B14F-4D97-AF65-F5344CB8AC3E}">
        <p14:creationId xmlns:p14="http://schemas.microsoft.com/office/powerpoint/2010/main" val="220065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79AC9-3B0B-D745-9DC1-A8DCBC285262}" type="datetimeFigureOut">
              <a:rPr lang="en-US" smtClean="0"/>
              <a:t>26.03.20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C5FB38-3212-F147-838C-FD4C173E7B51}" type="slidenum">
              <a:rPr lang="en-US" smtClean="0"/>
              <a:t>‹#›</a:t>
            </a:fld>
            <a:endParaRPr lang="en-US"/>
          </a:p>
        </p:txBody>
      </p:sp>
    </p:spTree>
    <p:extLst>
      <p:ext uri="{BB962C8B-B14F-4D97-AF65-F5344CB8AC3E}">
        <p14:creationId xmlns:p14="http://schemas.microsoft.com/office/powerpoint/2010/main" val="563641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10479AC9-3B0B-D745-9DC1-A8DCBC285262}" type="datetimeFigureOut">
              <a:rPr lang="en-US" smtClean="0"/>
              <a:t>26.03.20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5FB38-3212-F147-838C-FD4C173E7B51}" type="slidenum">
              <a:rPr lang="en-US" smtClean="0"/>
              <a:t>‹#›</a:t>
            </a:fld>
            <a:endParaRPr lang="en-US"/>
          </a:p>
        </p:txBody>
      </p:sp>
    </p:spTree>
    <p:extLst>
      <p:ext uri="{BB962C8B-B14F-4D97-AF65-F5344CB8AC3E}">
        <p14:creationId xmlns:p14="http://schemas.microsoft.com/office/powerpoint/2010/main" val="2064141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10479AC9-3B0B-D745-9DC1-A8DCBC285262}" type="datetimeFigureOut">
              <a:rPr lang="en-US" smtClean="0"/>
              <a:t>26.03.20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5FB38-3212-F147-838C-FD4C173E7B51}" type="slidenum">
              <a:rPr lang="en-US" smtClean="0"/>
              <a:t>‹#›</a:t>
            </a:fld>
            <a:endParaRPr lang="en-US"/>
          </a:p>
        </p:txBody>
      </p:sp>
    </p:spTree>
    <p:extLst>
      <p:ext uri="{BB962C8B-B14F-4D97-AF65-F5344CB8AC3E}">
        <p14:creationId xmlns:p14="http://schemas.microsoft.com/office/powerpoint/2010/main" val="35373148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79AC9-3B0B-D745-9DC1-A8DCBC285262}" type="datetimeFigureOut">
              <a:rPr lang="en-US" smtClean="0"/>
              <a:t>26.03.20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5FB38-3212-F147-838C-FD4C173E7B51}" type="slidenum">
              <a:rPr lang="en-US" smtClean="0"/>
              <a:t>‹#›</a:t>
            </a:fld>
            <a:endParaRPr lang="en-US"/>
          </a:p>
        </p:txBody>
      </p:sp>
    </p:spTree>
    <p:extLst>
      <p:ext uri="{BB962C8B-B14F-4D97-AF65-F5344CB8AC3E}">
        <p14:creationId xmlns:p14="http://schemas.microsoft.com/office/powerpoint/2010/main" val="1179005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qGaoXAwl9k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etenayd.wordpress.com/gorsel/toplumsal-yapilar/fasiz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1600" u="sng" dirty="0"/>
              <a:t>Week 6: Interwar Years and World War II </a:t>
            </a:r>
            <a:r>
              <a:rPr lang="en-US" sz="1600" dirty="0"/>
              <a:t/>
            </a:r>
            <a:br>
              <a:rPr lang="en-US" sz="1600" dirty="0"/>
            </a:br>
            <a:r>
              <a:rPr lang="en-US" sz="1600" dirty="0"/>
              <a:t>CW, Great Depression, “The Rise of Fascist Dictatorship in Italy,” “Hitler and the Third Reich,” “</a:t>
            </a:r>
            <a:r>
              <a:rPr lang="en-US" sz="1600" dirty="0" err="1"/>
              <a:t>Agression</a:t>
            </a:r>
            <a:r>
              <a:rPr lang="en-US" sz="1600" dirty="0"/>
              <a:t> and Conquest,” “Racism and Destruction,” “Allied Victory”, “Chronology,” Conclusion </a:t>
            </a:r>
            <a:br>
              <a:rPr lang="en-US" sz="1600" dirty="0"/>
            </a:br>
            <a:r>
              <a:rPr lang="en-US" sz="1600" dirty="0"/>
              <a:t>p. 814-820, 823-25, 826-831, 836, 842-851, 853-857, 863. </a:t>
            </a:r>
            <a:br>
              <a:rPr lang="en-US" sz="1600" dirty="0"/>
            </a:br>
            <a:r>
              <a:rPr lang="en-US" sz="1600" dirty="0"/>
              <a:t> </a:t>
            </a:r>
            <a:br>
              <a:rPr lang="en-US" sz="1600" dirty="0"/>
            </a:br>
            <a:r>
              <a:rPr lang="en-US" sz="1600" u="sng" dirty="0"/>
              <a:t>Week 7: Cold War </a:t>
            </a:r>
            <a:r>
              <a:rPr lang="en-US" sz="1600" dirty="0"/>
              <a:t/>
            </a:r>
            <a:br>
              <a:rPr lang="en-US" sz="1600" dirty="0"/>
            </a:br>
            <a:r>
              <a:rPr lang="en-US" sz="1600" dirty="0"/>
              <a:t>CW, “Regulating the Cold War,” p. 872-876. 877-881, 891-897.</a:t>
            </a:r>
            <a:br>
              <a:rPr lang="en-US" sz="1600" dirty="0"/>
            </a:br>
            <a:endParaRPr lang="en-US" sz="1600" dirty="0"/>
          </a:p>
        </p:txBody>
      </p:sp>
      <p:sp>
        <p:nvSpPr>
          <p:cNvPr id="3" name="Subtitle 2"/>
          <p:cNvSpPr>
            <a:spLocks noGrp="1"/>
          </p:cNvSpPr>
          <p:nvPr>
            <p:ph type="subTitle" idx="1"/>
          </p:nvPr>
        </p:nvSpPr>
        <p:spPr/>
        <p:txBody>
          <a:bodyPr>
            <a:normAutofit/>
          </a:bodyPr>
          <a:lstStyle/>
          <a:p>
            <a:endParaRPr lang="en-US" sz="1600" dirty="0"/>
          </a:p>
        </p:txBody>
      </p:sp>
    </p:spTree>
    <p:extLst>
      <p:ext uri="{BB962C8B-B14F-4D97-AF65-F5344CB8AC3E}">
        <p14:creationId xmlns:p14="http://schemas.microsoft.com/office/powerpoint/2010/main" val="109426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War</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 </a:t>
            </a:r>
          </a:p>
          <a:p>
            <a:pPr marL="0" indent="0">
              <a:buNone/>
            </a:pPr>
            <a:r>
              <a:rPr lang="en-US" dirty="0"/>
              <a:t>A question in international relations </a:t>
            </a:r>
          </a:p>
          <a:p>
            <a:pPr marL="0" indent="0">
              <a:buNone/>
            </a:pPr>
            <a:r>
              <a:rPr lang="en-US" dirty="0"/>
              <a:t> </a:t>
            </a:r>
          </a:p>
          <a:p>
            <a:pPr lvl="0"/>
            <a:r>
              <a:rPr lang="en-US" dirty="0"/>
              <a:t>bipolarity – example: Cold War </a:t>
            </a:r>
          </a:p>
          <a:p>
            <a:pPr lvl="0"/>
            <a:r>
              <a:rPr lang="en-US" dirty="0" err="1"/>
              <a:t>multipolarity</a:t>
            </a:r>
            <a:r>
              <a:rPr lang="en-US" dirty="0"/>
              <a:t> example: 19</a:t>
            </a:r>
            <a:r>
              <a:rPr lang="en-US" baseline="30000" dirty="0"/>
              <a:t>th</a:t>
            </a:r>
            <a:r>
              <a:rPr lang="en-US" dirty="0"/>
              <a:t> century and first half of 20</a:t>
            </a:r>
            <a:r>
              <a:rPr lang="en-US" baseline="30000" dirty="0"/>
              <a:t>th</a:t>
            </a:r>
            <a:r>
              <a:rPr lang="en-US" dirty="0"/>
              <a:t> century) </a:t>
            </a:r>
          </a:p>
          <a:p>
            <a:pPr lvl="0"/>
            <a:r>
              <a:rPr lang="en-US" dirty="0" err="1"/>
              <a:t>unipolarity</a:t>
            </a:r>
            <a:r>
              <a:rPr lang="en-US" dirty="0"/>
              <a:t> (hegemony) example: After 1990 </a:t>
            </a:r>
          </a:p>
          <a:p>
            <a:pPr marL="0" indent="0">
              <a:buNone/>
            </a:pPr>
            <a:endParaRPr lang="en-US" dirty="0" smtClean="0"/>
          </a:p>
          <a:p>
            <a:pPr marL="0" indent="0">
              <a:buNone/>
            </a:pPr>
            <a:endParaRPr lang="en-US" dirty="0"/>
          </a:p>
          <a:p>
            <a:pPr marL="0" indent="0">
              <a:buNone/>
            </a:pPr>
            <a:r>
              <a:rPr lang="en-US" dirty="0" smtClean="0"/>
              <a:t>Question</a:t>
            </a:r>
            <a:r>
              <a:rPr lang="en-US" dirty="0"/>
              <a:t>: which one leads to more wars? Which one is more conducive to peace? </a:t>
            </a:r>
          </a:p>
          <a:p>
            <a:pPr marL="0" indent="0">
              <a:buNone/>
            </a:pPr>
            <a:endParaRPr lang="en-US" dirty="0"/>
          </a:p>
        </p:txBody>
      </p:sp>
    </p:spTree>
    <p:extLst>
      <p:ext uri="{BB962C8B-B14F-4D97-AF65-F5344CB8AC3E}">
        <p14:creationId xmlns:p14="http://schemas.microsoft.com/office/powerpoint/2010/main" val="1989537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decolonization - Instability and acute poverty continued to characterize former colonies after emancipation, regardless of whether the new leaders joined the communist or democratic camps. </a:t>
            </a:r>
            <a:endParaRPr lang="en-US" dirty="0" smtClean="0"/>
          </a:p>
          <a:p>
            <a:endParaRPr lang="en-US" dirty="0"/>
          </a:p>
        </p:txBody>
      </p:sp>
    </p:spTree>
    <p:extLst>
      <p:ext uri="{BB962C8B-B14F-4D97-AF65-F5344CB8AC3E}">
        <p14:creationId xmlns:p14="http://schemas.microsoft.com/office/powerpoint/2010/main" val="395611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3-26 at 15.57.58.pn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47503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1960s – The beginnings of women’s protest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dirty="0" smtClean="0"/>
          </a:p>
          <a:p>
            <a:r>
              <a:rPr lang="en-US" dirty="0" smtClean="0"/>
              <a:t>In </a:t>
            </a:r>
            <a:r>
              <a:rPr lang="en-US" dirty="0"/>
              <a:t>Europe and America, protests against U.S. involvement in Vietnam began, emulating patterns of activism established in the movement for black civil right </a:t>
            </a:r>
          </a:p>
          <a:p>
            <a:pPr marL="0" indent="0">
              <a:buNone/>
            </a:pPr>
            <a:endParaRPr lang="en-US" dirty="0"/>
          </a:p>
          <a:p>
            <a:r>
              <a:rPr lang="en-US" i="1" dirty="0"/>
              <a:t>Tile Second Sex </a:t>
            </a:r>
            <a:r>
              <a:rPr lang="en-US" dirty="0"/>
              <a:t>(l949), written by Simone de Beauvoir (1908- 1986), a leading French intellectual, analyzed women's place in the context of Western culture. </a:t>
            </a:r>
            <a:r>
              <a:rPr lang="en-US" i="1" dirty="0"/>
              <a:t>The Second Sex </a:t>
            </a:r>
            <a:r>
              <a:rPr lang="en-US" dirty="0"/>
              <a:t>became the handbook o f the </a:t>
            </a:r>
            <a:r>
              <a:rPr lang="en-US" dirty="0" err="1"/>
              <a:t>wo</a:t>
            </a:r>
            <a:r>
              <a:rPr lang="en-US" dirty="0"/>
              <a:t> men's movement in the 1960s. </a:t>
            </a:r>
          </a:p>
          <a:p>
            <a:pPr marL="0" indent="0">
              <a:buNone/>
            </a:pPr>
            <a:endParaRPr lang="en-US" dirty="0" smtClean="0"/>
          </a:p>
          <a:p>
            <a:pPr marL="0" indent="0">
              <a:buNone/>
            </a:pPr>
            <a:r>
              <a:rPr lang="en-US" dirty="0"/>
              <a:t> </a:t>
            </a:r>
          </a:p>
          <a:p>
            <a:r>
              <a:rPr lang="en-US" dirty="0"/>
              <a:t>The Feminine Mystique by Betty Friedan in 1963 - Friedan found women suffering from the "sickness with no name" and the "nameless desperation" of a profound crisis in identity. </a:t>
            </a:r>
          </a:p>
          <a:p>
            <a:endParaRPr lang="en-US" dirty="0"/>
          </a:p>
        </p:txBody>
      </p:sp>
    </p:spTree>
    <p:extLst>
      <p:ext uri="{BB962C8B-B14F-4D97-AF65-F5344CB8AC3E}">
        <p14:creationId xmlns:p14="http://schemas.microsoft.com/office/powerpoint/2010/main" val="1439429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Youth culture and dissent </a:t>
            </a:r>
            <a:br>
              <a:rPr lang="en-US" smtClean="0"/>
            </a:br>
            <a:r>
              <a:rPr lang="en-US" smtClean="0"/>
              <a:t>1960s</a:t>
            </a:r>
            <a:endParaRPr lang="en-US"/>
          </a:p>
        </p:txBody>
      </p:sp>
      <p:sp>
        <p:nvSpPr>
          <p:cNvPr id="3" name="Content Placeholder 2"/>
          <p:cNvSpPr>
            <a:spLocks noGrp="1"/>
          </p:cNvSpPr>
          <p:nvPr>
            <p:ph idx="1"/>
          </p:nvPr>
        </p:nvSpPr>
        <p:spPr/>
        <p:txBody>
          <a:bodyPr>
            <a:normAutofit fontScale="40000" lnSpcReduction="20000"/>
          </a:bodyPr>
          <a:lstStyle/>
          <a:p>
            <a:pPr marL="0" indent="0">
              <a:buNone/>
            </a:pPr>
            <a:endParaRPr lang="en-US" dirty="0" smtClean="0"/>
          </a:p>
          <a:p>
            <a:r>
              <a:rPr lang="en-US" dirty="0" smtClean="0"/>
              <a:t>Boomers when they were young </a:t>
            </a:r>
            <a:r>
              <a:rPr lang="en-US" dirty="0" smtClean="0">
                <a:sym typeface="Wingdings"/>
              </a:rPr>
              <a:t></a:t>
            </a:r>
            <a:r>
              <a:rPr lang="en-US" dirty="0" smtClean="0"/>
              <a:t> </a:t>
            </a:r>
          </a:p>
          <a:p>
            <a:pPr marL="0" indent="0">
              <a:buNone/>
            </a:pPr>
            <a:r>
              <a:rPr lang="en-US" dirty="0" smtClean="0"/>
              <a:t>The combination of the security of affluence and the insecurity of Cold War politics created a widening gap between the world of decision-making adults and the idealistic universe of the young. To the criticisms of parents, politicians, and teachers, the new generation responded that no one over 30 could be trusted. </a:t>
            </a:r>
          </a:p>
          <a:p>
            <a:endParaRPr lang="en-US" b="1" dirty="0" smtClean="0"/>
          </a:p>
          <a:p>
            <a:r>
              <a:rPr lang="en-US" b="1" dirty="0" smtClean="0"/>
              <a:t>The Sexual Revolution. </a:t>
            </a:r>
            <a:r>
              <a:rPr lang="en-US" dirty="0" smtClean="0"/>
              <a:t>Increased emphasis on fulfillment through sexual pleasure was one consequence of the technological revolution in birth control devices, and it led to what has been called a revolution in sexual values in Western societies in the 1960s. </a:t>
            </a:r>
          </a:p>
          <a:p>
            <a:pPr marL="0" indent="0">
              <a:buNone/>
            </a:pPr>
            <a:r>
              <a:rPr lang="en-US" dirty="0" smtClean="0"/>
              <a:t> </a:t>
            </a:r>
          </a:p>
          <a:p>
            <a:r>
              <a:rPr lang="en-US" b="1" dirty="0" smtClean="0"/>
              <a:t>The Anti-War Movement and Social Protest. </a:t>
            </a:r>
            <a:endParaRPr lang="en-US" dirty="0" smtClean="0"/>
          </a:p>
          <a:p>
            <a:pPr marL="0" indent="0">
              <a:buNone/>
            </a:pPr>
            <a:endParaRPr lang="en-US" dirty="0" smtClean="0"/>
          </a:p>
          <a:p>
            <a:pPr marL="0" indent="0">
              <a:buNone/>
            </a:pPr>
            <a:r>
              <a:rPr lang="en-US" dirty="0" smtClean="0"/>
              <a:t>Student protesters shared other concerns in addition to opposition to the war in southeast Asia. The growing activism on American campuses was aimed at social reform, student self-governance, and a recognition of the responsibilities of the university in the wider community. </a:t>
            </a:r>
          </a:p>
          <a:p>
            <a:pPr marL="0" indent="0">
              <a:buNone/>
            </a:pPr>
            <a:endParaRPr lang="en-US" dirty="0"/>
          </a:p>
          <a:p>
            <a:pPr marL="0" indent="0">
              <a:buNone/>
            </a:pPr>
            <a:endParaRPr lang="en-US" dirty="0" smtClean="0"/>
          </a:p>
          <a:p>
            <a:pPr marL="0" indent="0">
              <a:buNone/>
            </a:pPr>
            <a:r>
              <a:rPr lang="en-US" dirty="0" smtClean="0"/>
              <a:t>Open-air music festivals were a popular feature of the sixties-the era of pacifism, when young people experimented with sexual liberation, the drug culture, and Eastern mysticism. </a:t>
            </a:r>
          </a:p>
          <a:p>
            <a:pPr marL="0" indent="0">
              <a:buNone/>
            </a:pPr>
            <a:endParaRPr lang="en-US" dirty="0"/>
          </a:p>
          <a:p>
            <a:pPr marL="0" indent="0">
              <a:buNone/>
            </a:pPr>
            <a:r>
              <a:rPr lang="en-US" dirty="0" smtClean="0"/>
              <a:t>Bonus: </a:t>
            </a:r>
            <a:r>
              <a:rPr lang="en-US" dirty="0" smtClean="0">
                <a:hlinkClick r:id="rId2"/>
              </a:rPr>
              <a:t>https://www.youtube.com/watch?v=qGaoXAwl9kw</a:t>
            </a:r>
            <a:endParaRPr lang="en-US" dirty="0" smtClean="0"/>
          </a:p>
          <a:p>
            <a:endParaRPr lang="en-US" dirty="0"/>
          </a:p>
        </p:txBody>
      </p:sp>
    </p:spTree>
    <p:extLst>
      <p:ext uri="{BB962C8B-B14F-4D97-AF65-F5344CB8AC3E}">
        <p14:creationId xmlns:p14="http://schemas.microsoft.com/office/powerpoint/2010/main" val="40181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buNone/>
            </a:pPr>
            <a:r>
              <a:rPr lang="en-US" dirty="0"/>
              <a:t>The Interwar Years</a:t>
            </a:r>
          </a:p>
          <a:p>
            <a:pPr marL="0" indent="0">
              <a:buNone/>
            </a:pPr>
            <a:r>
              <a:rPr lang="en-US" dirty="0"/>
              <a:t> </a:t>
            </a:r>
          </a:p>
          <a:p>
            <a:pPr lvl="0"/>
            <a:r>
              <a:rPr lang="en-US" dirty="0"/>
              <a:t>The Great Depression </a:t>
            </a:r>
          </a:p>
          <a:p>
            <a:pPr marL="0" indent="0">
              <a:buNone/>
            </a:pPr>
            <a:r>
              <a:rPr lang="en-US" dirty="0"/>
              <a:t> </a:t>
            </a:r>
          </a:p>
          <a:p>
            <a:pPr lvl="0"/>
            <a:r>
              <a:rPr lang="en-US" dirty="0"/>
              <a:t>The rise of fascism</a:t>
            </a:r>
          </a:p>
          <a:p>
            <a:pPr marL="0" indent="0">
              <a:buNone/>
            </a:pPr>
            <a:r>
              <a:rPr lang="en-US" dirty="0"/>
              <a:t> </a:t>
            </a:r>
          </a:p>
          <a:p>
            <a:pPr marL="0" indent="0">
              <a:buNone/>
            </a:pPr>
            <a:r>
              <a:rPr lang="en-US" dirty="0">
                <a:hlinkClick r:id="rId2"/>
              </a:rPr>
              <a:t>https://setenayd.wordpress.com/gorsel/toplumsal-yapilar/fasizm/</a:t>
            </a:r>
            <a:endParaRPr lang="en-US" dirty="0"/>
          </a:p>
          <a:p>
            <a:pPr marL="0" indent="0">
              <a:buNone/>
            </a:pPr>
            <a:endParaRPr lang="en-US" dirty="0" smtClean="0"/>
          </a:p>
          <a:p>
            <a:pPr marL="0" indent="0">
              <a:buNone/>
            </a:pPr>
            <a:r>
              <a:rPr lang="en-US" dirty="0" smtClean="0"/>
              <a:t>Suggested</a:t>
            </a:r>
            <a:r>
              <a:rPr lang="en-US" dirty="0"/>
              <a:t>: Hitler’s Children + Triumph of the Will </a:t>
            </a:r>
          </a:p>
          <a:p>
            <a:pPr marL="0" indent="0">
              <a:buNone/>
            </a:pPr>
            <a:r>
              <a:rPr lang="en-US" dirty="0"/>
              <a:t> </a:t>
            </a:r>
          </a:p>
          <a:p>
            <a:pPr lvl="0"/>
            <a:r>
              <a:rPr lang="en-US" dirty="0"/>
              <a:t>The withdrawal of democracy </a:t>
            </a:r>
          </a:p>
          <a:p>
            <a:endParaRPr lang="en-US" dirty="0"/>
          </a:p>
        </p:txBody>
      </p:sp>
    </p:spTree>
    <p:extLst>
      <p:ext uri="{BB962C8B-B14F-4D97-AF65-F5344CB8AC3E}">
        <p14:creationId xmlns:p14="http://schemas.microsoft.com/office/powerpoint/2010/main" val="2751475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The International Context</a:t>
            </a:r>
          </a:p>
          <a:p>
            <a:pPr marL="0" indent="0">
              <a:buNone/>
            </a:pPr>
            <a:endParaRPr lang="en-US" dirty="0"/>
          </a:p>
          <a:p>
            <a:pPr lvl="0"/>
            <a:r>
              <a:rPr lang="en-US" dirty="0"/>
              <a:t>League of Nations </a:t>
            </a:r>
          </a:p>
          <a:p>
            <a:pPr lvl="0"/>
            <a:r>
              <a:rPr lang="en-US" dirty="0"/>
              <a:t>Appeasement policy </a:t>
            </a:r>
          </a:p>
          <a:p>
            <a:endParaRPr lang="en-US" dirty="0"/>
          </a:p>
        </p:txBody>
      </p:sp>
    </p:spTree>
    <p:extLst>
      <p:ext uri="{BB962C8B-B14F-4D97-AF65-F5344CB8AC3E}">
        <p14:creationId xmlns:p14="http://schemas.microsoft.com/office/powerpoint/2010/main" val="138590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WWII</a:t>
            </a:r>
            <a:endParaRPr lang="en-US" dirty="0"/>
          </a:p>
        </p:txBody>
      </p:sp>
      <p:pic>
        <p:nvPicPr>
          <p:cNvPr id="4" name="Content Placeholder 3" descr="Screen Shot 2020-03-22 at 15.47.02.pn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49057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3-22 at 15.47.23.pn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1677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Cold War </a:t>
            </a:r>
            <a:br>
              <a:rPr lang="en-US" dirty="0" smtClean="0"/>
            </a:b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 </a:t>
            </a:r>
          </a:p>
          <a:p>
            <a:pPr lvl="0"/>
            <a:r>
              <a:rPr lang="en-US" dirty="0"/>
              <a:t>Political disorganization reigned in Berlin, which was divided into sectors, in Germany, which was divided into zones, and in the former European empires, which were in the process of being dismantled. Even the winners were losers as survivors faced a level of human and material destruction un- known in the history of warfare.  </a:t>
            </a:r>
          </a:p>
          <a:p>
            <a:pPr lvl="0"/>
            <a:r>
              <a:rPr lang="en-US" dirty="0"/>
              <a:t>Tensions initially developed because of differing Russian and American notions regarding the economic reconstruction of Europe. </a:t>
            </a:r>
          </a:p>
          <a:p>
            <a:pPr marL="0" lvl="0" indent="0">
              <a:buNone/>
            </a:pPr>
            <a:r>
              <a:rPr lang="en-US" dirty="0"/>
              <a:t> </a:t>
            </a:r>
          </a:p>
          <a:p>
            <a:pPr lvl="0"/>
            <a:r>
              <a:rPr lang="en-US" dirty="0"/>
              <a:t>leaving the United States and the Soviet Union as indisputably the two richest and strongest </a:t>
            </a:r>
            <a:r>
              <a:rPr lang="en-US" dirty="0" err="1"/>
              <a:t>na</a:t>
            </a:r>
            <a:r>
              <a:rPr lang="en-US" dirty="0"/>
              <a:t>- </a:t>
            </a:r>
            <a:r>
              <a:rPr lang="en-US" dirty="0" err="1"/>
              <a:t>tions</a:t>
            </a:r>
            <a:r>
              <a:rPr lang="en-US" dirty="0"/>
              <a:t> in the world. </a:t>
            </a:r>
          </a:p>
          <a:p>
            <a:pPr marL="0" indent="0">
              <a:buNone/>
            </a:pPr>
            <a:r>
              <a:rPr lang="en-US" dirty="0"/>
              <a:t> </a:t>
            </a:r>
          </a:p>
          <a:p>
            <a:r>
              <a:rPr lang="en-US" dirty="0"/>
              <a:t> 1946 – iron curtain in Churchill’s speech (p. 873) "From Stettin in the Baltic to Trieste in the Adriatic, an iron curtain has descended across the continent." </a:t>
            </a:r>
          </a:p>
          <a:p>
            <a:endParaRPr lang="en-US" dirty="0"/>
          </a:p>
        </p:txBody>
      </p:sp>
    </p:spTree>
    <p:extLst>
      <p:ext uri="{BB962C8B-B14F-4D97-AF65-F5344CB8AC3E}">
        <p14:creationId xmlns:p14="http://schemas.microsoft.com/office/powerpoint/2010/main" val="3835258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Screen Shot 2020-03-26 at 15.20.59.png"/>
          <p:cNvPicPr>
            <a:picLocks noGrp="1" noChangeAspect="1"/>
          </p:cNvPicPr>
          <p:nvPr>
            <p:ph idx="1"/>
          </p:nvPr>
        </p:nvPicPr>
        <p:blipFill rotWithShape="1">
          <a:blip r:embed="rId2">
            <a:extLst>
              <a:ext uri="{28A0092B-C50C-407E-A947-70E740481C1C}">
                <a14:useLocalDpi xmlns:a14="http://schemas.microsoft.com/office/drawing/2010/main" val="0"/>
              </a:ext>
            </a:extLst>
          </a:blip>
          <a:srcRect l="-85766" r="-85766"/>
          <a:stretch/>
        </p:blipFill>
        <p:spPr/>
      </p:pic>
    </p:spTree>
    <p:extLst>
      <p:ext uri="{BB962C8B-B14F-4D97-AF65-F5344CB8AC3E}">
        <p14:creationId xmlns:p14="http://schemas.microsoft.com/office/powerpoint/2010/main" val="237108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Tensions initially developed because of differing Russian and American notions regarding the economic reconstruction of Europe. </a:t>
            </a:r>
            <a:endParaRPr lang="en-US" dirty="0" smtClean="0"/>
          </a:p>
          <a:p>
            <a:pPr marL="0" indent="0">
              <a:buNone/>
            </a:pPr>
            <a:endParaRPr lang="en-US" dirty="0"/>
          </a:p>
          <a:p>
            <a:r>
              <a:rPr lang="en-US" dirty="0"/>
              <a:t>The Cold War was rooted in the </a:t>
            </a:r>
            <a:r>
              <a:rPr lang="en-US" dirty="0" smtClean="0"/>
              <a:t>ideological </a:t>
            </a:r>
            <a:r>
              <a:rPr lang="en-US" dirty="0"/>
              <a:t>opposition </a:t>
            </a:r>
            <a:r>
              <a:rPr lang="en-US" dirty="0" smtClean="0"/>
              <a:t>between </a:t>
            </a:r>
            <a:r>
              <a:rPr lang="en-US" dirty="0"/>
              <a:t>communism and capitalist democracies, dominated by the two superpowers, the Soviet Union and the United States. </a:t>
            </a:r>
          </a:p>
          <a:p>
            <a:pPr marL="0" indent="0">
              <a:buNone/>
            </a:pPr>
            <a:r>
              <a:rPr lang="en-US" dirty="0"/>
              <a:t> </a:t>
            </a:r>
          </a:p>
          <a:p>
            <a:r>
              <a:rPr lang="en-US" dirty="0"/>
              <a:t>Berlin Blockade - The two new states came into existence in 1949, their founding separated by less than a month. </a:t>
            </a:r>
          </a:p>
          <a:p>
            <a:endParaRPr lang="en-US" dirty="0" smtClean="0"/>
          </a:p>
          <a:p>
            <a:r>
              <a:rPr lang="en-US" dirty="0" smtClean="0"/>
              <a:t>NATO </a:t>
            </a:r>
            <a:r>
              <a:rPr lang="en-US" dirty="0"/>
              <a:t>(19949) </a:t>
            </a:r>
            <a:r>
              <a:rPr lang="en-US" dirty="0" err="1"/>
              <a:t>vs</a:t>
            </a:r>
            <a:r>
              <a:rPr lang="en-US" dirty="0"/>
              <a:t> Warsaw Pact (1955) </a:t>
            </a:r>
          </a:p>
          <a:p>
            <a:endParaRPr lang="en-US" dirty="0"/>
          </a:p>
        </p:txBody>
      </p:sp>
    </p:spTree>
    <p:extLst>
      <p:ext uri="{BB962C8B-B14F-4D97-AF65-F5344CB8AC3E}">
        <p14:creationId xmlns:p14="http://schemas.microsoft.com/office/powerpoint/2010/main" val="2115444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pPr marL="0" indent="0">
              <a:buNone/>
            </a:pPr>
            <a:r>
              <a:rPr lang="en-US" dirty="0"/>
              <a:t>Cold War is an escalation and rivalry between superpowers and their blocs on several levels: </a:t>
            </a:r>
          </a:p>
          <a:p>
            <a:pPr marL="0" indent="0">
              <a:buNone/>
            </a:pPr>
            <a:endParaRPr lang="en-US" dirty="0"/>
          </a:p>
          <a:p>
            <a:pPr lvl="0"/>
            <a:r>
              <a:rPr lang="en-US" dirty="0"/>
              <a:t>economics </a:t>
            </a:r>
          </a:p>
          <a:p>
            <a:pPr lvl="0"/>
            <a:r>
              <a:rPr lang="en-US" dirty="0"/>
              <a:t>politics</a:t>
            </a:r>
          </a:p>
          <a:p>
            <a:pPr lvl="0"/>
            <a:r>
              <a:rPr lang="en-US" dirty="0"/>
              <a:t>science and technology (going to the moon and space etc.) </a:t>
            </a:r>
          </a:p>
          <a:p>
            <a:pPr lvl="0"/>
            <a:r>
              <a:rPr lang="en-US" dirty="0"/>
              <a:t>cultural achievements (sports)</a:t>
            </a:r>
          </a:p>
          <a:p>
            <a:pPr lvl="0"/>
            <a:r>
              <a:rPr lang="en-US" dirty="0"/>
              <a:t>information gathering</a:t>
            </a:r>
          </a:p>
          <a:p>
            <a:pPr lvl="0"/>
            <a:r>
              <a:rPr lang="en-US" dirty="0" err="1"/>
              <a:t>propoganda</a:t>
            </a:r>
            <a:r>
              <a:rPr lang="en-US" dirty="0"/>
              <a:t> (see for instance Cold War propaganda movies  </a:t>
            </a:r>
          </a:p>
          <a:p>
            <a:pPr marL="0" indent="0">
              <a:buNone/>
            </a:pPr>
            <a:endParaRPr lang="en-US" dirty="0" smtClean="0"/>
          </a:p>
          <a:p>
            <a:pPr marL="0" indent="0">
              <a:buNone/>
            </a:pPr>
            <a:endParaRPr lang="en-US" dirty="0"/>
          </a:p>
          <a:p>
            <a:pPr marL="0" indent="0">
              <a:buNone/>
            </a:pPr>
            <a:r>
              <a:rPr lang="en-US" dirty="0" smtClean="0"/>
              <a:t>Why </a:t>
            </a:r>
            <a:r>
              <a:rPr lang="en-US" dirty="0"/>
              <a:t>“cold”?</a:t>
            </a:r>
          </a:p>
          <a:p>
            <a:pPr marL="0" indent="0">
              <a:buNone/>
            </a:pPr>
            <a:endParaRPr lang="en-US" dirty="0" smtClean="0"/>
          </a:p>
          <a:p>
            <a:pPr marL="0" indent="0">
              <a:buNone/>
            </a:pPr>
            <a:r>
              <a:rPr lang="en-US" dirty="0" smtClean="0"/>
              <a:t>A </a:t>
            </a:r>
            <a:r>
              <a:rPr lang="en-US" dirty="0"/>
              <a:t>New Terminology: Superpowers, blocs, </a:t>
            </a:r>
            <a:r>
              <a:rPr lang="en-US" dirty="0" smtClean="0"/>
              <a:t>orbits</a:t>
            </a:r>
          </a:p>
          <a:p>
            <a:pPr marL="0" indent="0">
              <a:buNone/>
            </a:pPr>
            <a:endParaRPr lang="en-US" dirty="0"/>
          </a:p>
          <a:p>
            <a:pPr marL="0" indent="0">
              <a:buNone/>
            </a:pPr>
            <a:r>
              <a:rPr lang="en-US" dirty="0" smtClean="0"/>
              <a:t>Independent </a:t>
            </a:r>
            <a:r>
              <a:rPr lang="en-US" dirty="0"/>
              <a:t>states </a:t>
            </a:r>
            <a:r>
              <a:rPr lang="en-US" dirty="0" err="1">
                <a:latin typeface="Wingdings"/>
              </a:rPr>
              <a:t>è</a:t>
            </a:r>
            <a:r>
              <a:rPr lang="en-US" dirty="0">
                <a:latin typeface="Wingdings"/>
              </a:rPr>
              <a:t>  </a:t>
            </a:r>
            <a:r>
              <a:rPr lang="en-US" dirty="0"/>
              <a:t> Orbits </a:t>
            </a:r>
            <a:endParaRPr lang="en-US" dirty="0" smtClean="0"/>
          </a:p>
          <a:p>
            <a:pPr marL="0" indent="0">
              <a:buNone/>
            </a:pPr>
            <a:endParaRPr lang="en-US" dirty="0"/>
          </a:p>
          <a:p>
            <a:pPr marL="0" indent="0">
              <a:buNone/>
            </a:pPr>
            <a:r>
              <a:rPr lang="en-US" dirty="0" smtClean="0"/>
              <a:t>Alliances </a:t>
            </a:r>
            <a:r>
              <a:rPr lang="en-US" dirty="0"/>
              <a:t>between independent states  </a:t>
            </a:r>
            <a:r>
              <a:rPr lang="en-US" dirty="0" err="1">
                <a:latin typeface="Wingdings"/>
              </a:rPr>
              <a:t>è</a:t>
            </a:r>
            <a:r>
              <a:rPr lang="en-US" dirty="0">
                <a:latin typeface="Wingdings"/>
              </a:rPr>
              <a:t>  </a:t>
            </a:r>
            <a:r>
              <a:rPr lang="en-US" dirty="0"/>
              <a:t> Blocs </a:t>
            </a:r>
          </a:p>
        </p:txBody>
      </p:sp>
    </p:spTree>
    <p:extLst>
      <p:ext uri="{BB962C8B-B14F-4D97-AF65-F5344CB8AC3E}">
        <p14:creationId xmlns:p14="http://schemas.microsoft.com/office/powerpoint/2010/main" val="967578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TotalTime>
  <Words>362</Words>
  <Application>Microsoft Macintosh PowerPoint</Application>
  <PresentationFormat>On-screen Show (4:3)</PresentationFormat>
  <Paragraphs>83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Week 6: Interwar Years and World War II  CW, Great Depression, “The Rise of Fascist Dictatorship in Italy,” “Hitler and the Third Reich,” “Agression and Conquest,” “Racism and Destruction,” “Allied Victory”, “Chronology,” Conclusion  p. 814-820, 823-25, 826-831, 836, 842-851, 853-857, 863.    Week 7: Cold War  CW, “Regulating the Cold War,” p. 872-876. 877-881, 891-897. </vt:lpstr>
      <vt:lpstr>PowerPoint Presentation</vt:lpstr>
      <vt:lpstr>PowerPoint Presentation</vt:lpstr>
      <vt:lpstr>WWII</vt:lpstr>
      <vt:lpstr>PowerPoint Presentation</vt:lpstr>
      <vt:lpstr>Cold War  </vt:lpstr>
      <vt:lpstr>PowerPoint Presentation</vt:lpstr>
      <vt:lpstr>PowerPoint Presentation</vt:lpstr>
      <vt:lpstr>PowerPoint Presentation</vt:lpstr>
      <vt:lpstr>Cold War</vt:lpstr>
      <vt:lpstr>PowerPoint Presentation</vt:lpstr>
      <vt:lpstr>PowerPoint Presentation</vt:lpstr>
      <vt:lpstr>1960s – The beginnings of women’s protest  </vt:lpstr>
      <vt:lpstr>Youth culture and dissent  1960s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6: Interwar Years and World War II  CW, Great Depression, “The Rise of Fascist Dictatorship in Italy,” “Hitler and the Third Reich,” “Agression and Conquest,” “Racism and Destruction,” “Allied Victory”, “Chronology,” Conclusion  p. 814-820, 823-25, 826-831, 836, 842-851, 853-857, 863.    Week 7: Cold War  CW, “Regulating the Cold War,” p. 872-876. 877-881, 891-897. </dc:title>
  <dc:creator>setenay nil dogan</dc:creator>
  <cp:lastModifiedBy>setenay nil dogan</cp:lastModifiedBy>
  <cp:revision>2</cp:revision>
  <dcterms:created xsi:type="dcterms:W3CDTF">2020-03-26T13:10:21Z</dcterms:created>
  <dcterms:modified xsi:type="dcterms:W3CDTF">2020-03-26T13:23:28Z</dcterms:modified>
</cp:coreProperties>
</file>