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6" r:id="rId2"/>
    <p:sldId id="267" r:id="rId3"/>
    <p:sldId id="258" r:id="rId4"/>
    <p:sldId id="260" r:id="rId5"/>
    <p:sldId id="261" r:id="rId6"/>
    <p:sldId id="262" r:id="rId7"/>
    <p:sldId id="272" r:id="rId8"/>
    <p:sldId id="269" r:id="rId9"/>
    <p:sldId id="264" r:id="rId10"/>
    <p:sldId id="270" r:id="rId11"/>
    <p:sldId id="263" r:id="rId12"/>
    <p:sldId id="268"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4" d="100"/>
          <a:sy n="44" d="100"/>
        </p:scale>
        <p:origin x="-104"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7" name="Date Placeholder 6"/>
          <p:cNvSpPr>
            <a:spLocks noGrp="1"/>
          </p:cNvSpPr>
          <p:nvPr>
            <p:ph type="dt" sz="half" idx="10"/>
          </p:nvPr>
        </p:nvSpPr>
        <p:spPr/>
        <p:txBody>
          <a:bodyPr/>
          <a:lstStyle/>
          <a:p>
            <a:fld id="{94BB6AE8-282A-B247-90BC-BDAEFF6AF0B2}" type="datetimeFigureOut">
              <a:rPr lang="en-US" smtClean="0"/>
              <a:t>14.05.20</a:t>
            </a:fld>
            <a:endParaRPr lang="en-US"/>
          </a:p>
        </p:txBody>
      </p:sp>
      <p:sp>
        <p:nvSpPr>
          <p:cNvPr id="8" name="Slide Number Placeholder 7"/>
          <p:cNvSpPr>
            <a:spLocks noGrp="1"/>
          </p:cNvSpPr>
          <p:nvPr>
            <p:ph type="sldNum" sz="quarter" idx="11"/>
          </p:nvPr>
        </p:nvSpPr>
        <p:spPr/>
        <p:txBody>
          <a:bodyPr/>
          <a:lstStyle/>
          <a:p>
            <a:fld id="{0AF803BF-F4C4-5A4D-9129-E617CE77B96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4BB6AE8-282A-B247-90BC-BDAEFF6AF0B2}" type="datetimeFigureOut">
              <a:rPr lang="en-US" smtClean="0"/>
              <a:t>14.05.20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803BF-F4C4-5A4D-9129-E617CE77B9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4BB6AE8-282A-B247-90BC-BDAEFF6AF0B2}" type="datetimeFigureOut">
              <a:rPr lang="en-US" smtClean="0"/>
              <a:t>14.05.20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803BF-F4C4-5A4D-9129-E617CE77B9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smtClean="0"/>
          </a:p>
        </p:txBody>
      </p:sp>
      <p:sp>
        <p:nvSpPr>
          <p:cNvPr id="4" name="Date Placeholder 3"/>
          <p:cNvSpPr>
            <a:spLocks noGrp="1"/>
          </p:cNvSpPr>
          <p:nvPr>
            <p:ph type="dt" sz="half" idx="10"/>
          </p:nvPr>
        </p:nvSpPr>
        <p:spPr/>
        <p:txBody>
          <a:bodyPr/>
          <a:lstStyle/>
          <a:p>
            <a:fld id="{94BB6AE8-282A-B247-90BC-BDAEFF6AF0B2}" type="datetimeFigureOut">
              <a:rPr lang="en-US" smtClean="0"/>
              <a:t>14.05.20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803BF-F4C4-5A4D-9129-E617CE77B9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94BB6AE8-282A-B247-90BC-BDAEFF6AF0B2}" type="datetimeFigureOut">
              <a:rPr lang="en-US" smtClean="0"/>
              <a:t>14.05.20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803BF-F4C4-5A4D-9129-E617CE77B96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smtClean="0"/>
          </a:p>
        </p:txBody>
      </p:sp>
      <p:sp>
        <p:nvSpPr>
          <p:cNvPr id="5" name="Date Placeholder 4"/>
          <p:cNvSpPr>
            <a:spLocks noGrp="1"/>
          </p:cNvSpPr>
          <p:nvPr>
            <p:ph type="dt" sz="half" idx="10"/>
          </p:nvPr>
        </p:nvSpPr>
        <p:spPr/>
        <p:txBody>
          <a:bodyPr/>
          <a:lstStyle/>
          <a:p>
            <a:fld id="{94BB6AE8-282A-B247-90BC-BDAEFF6AF0B2}" type="datetimeFigureOut">
              <a:rPr lang="en-US" smtClean="0"/>
              <a:t>14.05.20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803BF-F4C4-5A4D-9129-E617CE77B96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7" name="Date Placeholder 6"/>
          <p:cNvSpPr>
            <a:spLocks noGrp="1"/>
          </p:cNvSpPr>
          <p:nvPr>
            <p:ph type="dt" sz="half" idx="10"/>
          </p:nvPr>
        </p:nvSpPr>
        <p:spPr/>
        <p:txBody>
          <a:bodyPr/>
          <a:lstStyle/>
          <a:p>
            <a:fld id="{94BB6AE8-282A-B247-90BC-BDAEFF6AF0B2}" type="datetimeFigureOut">
              <a:rPr lang="en-US" smtClean="0"/>
              <a:t>14.05.20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803BF-F4C4-5A4D-9129-E617CE77B96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94BB6AE8-282A-B247-90BC-BDAEFF6AF0B2}" type="datetimeFigureOut">
              <a:rPr lang="en-US" smtClean="0"/>
              <a:t>14.05.20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803BF-F4C4-5A4D-9129-E617CE77B9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B6AE8-282A-B247-90BC-BDAEFF6AF0B2}" type="datetimeFigureOut">
              <a:rPr lang="en-US" smtClean="0"/>
              <a:t>14.05.20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803BF-F4C4-5A4D-9129-E617CE77B9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4BB6AE8-282A-B247-90BC-BDAEFF6AF0B2}" type="datetimeFigureOut">
              <a:rPr lang="en-US" smtClean="0"/>
              <a:t>14.05.20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803BF-F4C4-5A4D-9129-E617CE77B9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4BB6AE8-282A-B247-90BC-BDAEFF6AF0B2}" type="datetimeFigureOut">
              <a:rPr lang="en-US" smtClean="0"/>
              <a:t>14.05.20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803BF-F4C4-5A4D-9129-E617CE77B9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4BB6AE8-282A-B247-90BC-BDAEFF6AF0B2}" type="datetimeFigureOut">
              <a:rPr lang="en-US" smtClean="0"/>
              <a:t>14.05.20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AF803BF-F4C4-5A4D-9129-E617CE77B96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tenayd.wordpress.com/gorsel/toplumsal-yapilar/kuresellesme/" TargetMode="Externa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and Political Movements</a:t>
            </a:r>
            <a:endParaRPr lang="en-US" dirty="0"/>
          </a:p>
        </p:txBody>
      </p:sp>
      <p:sp>
        <p:nvSpPr>
          <p:cNvPr id="3" name="Subtitle 2"/>
          <p:cNvSpPr>
            <a:spLocks noGrp="1"/>
          </p:cNvSpPr>
          <p:nvPr>
            <p:ph type="subTitle" idx="1"/>
          </p:nvPr>
        </p:nvSpPr>
        <p:spPr/>
        <p:txBody>
          <a:bodyPr>
            <a:normAutofit lnSpcReduction="10000"/>
          </a:bodyPr>
          <a:lstStyle/>
          <a:p>
            <a:r>
              <a:rPr lang="en-US" dirty="0" smtClean="0"/>
              <a:t>Pacifism + </a:t>
            </a:r>
          </a:p>
          <a:p>
            <a:r>
              <a:rPr lang="en-US" dirty="0" smtClean="0"/>
              <a:t>Globalization and Social Movements (Week 14)</a:t>
            </a:r>
            <a:endParaRPr lang="en-US" dirty="0"/>
          </a:p>
        </p:txBody>
      </p:sp>
    </p:spTree>
    <p:extLst>
      <p:ext uri="{BB962C8B-B14F-4D97-AF65-F5344CB8AC3E}">
        <p14:creationId xmlns:p14="http://schemas.microsoft.com/office/powerpoint/2010/main" val="237413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200" b="1" dirty="0"/>
              <a:t>Cultural realm of globalization </a:t>
            </a:r>
            <a:endParaRPr lang="en-US" sz="2200" dirty="0"/>
          </a:p>
          <a:p>
            <a:r>
              <a:rPr lang="en-US" sz="2200" dirty="0" err="1" smtClean="0"/>
              <a:t>McDonaldization</a:t>
            </a:r>
            <a:r>
              <a:rPr lang="en-US" sz="2200" dirty="0" smtClean="0"/>
              <a:t> or </a:t>
            </a:r>
            <a:r>
              <a:rPr lang="en-US" sz="2200" dirty="0" err="1" smtClean="0"/>
              <a:t>Glocalization</a:t>
            </a:r>
            <a:r>
              <a:rPr lang="en-US" sz="2200" dirty="0" smtClean="0"/>
              <a:t> / hybridity? </a:t>
            </a:r>
            <a:endParaRPr lang="en-US" sz="2200" dirty="0"/>
          </a:p>
          <a:p>
            <a:r>
              <a:rPr lang="en-US" sz="2200" dirty="0" smtClean="0"/>
              <a:t>Think global, act local? </a:t>
            </a:r>
          </a:p>
          <a:p>
            <a:endParaRPr lang="en-US" sz="2200" dirty="0"/>
          </a:p>
          <a:p>
            <a:r>
              <a:rPr lang="en-US" sz="2200" dirty="0">
                <a:solidFill>
                  <a:srgbClr val="000000"/>
                </a:solidFill>
                <a:latin typeface="Lucida Grande"/>
                <a:ea typeface="Lucida Grande"/>
                <a:cs typeface="Lucida Grande"/>
                <a:hlinkClick r:id="rId2"/>
              </a:rPr>
              <a:t>https://setenayd.wordpress.com/gorsel/toplumsal-yapilar/kuresellesme/</a:t>
            </a:r>
            <a:endParaRPr lang="en-US" sz="2200" dirty="0">
              <a:solidFill>
                <a:srgbClr val="000000"/>
              </a:solidFill>
              <a:latin typeface="Lucida Grande"/>
              <a:ea typeface="Lucida Grande"/>
              <a:cs typeface="Lucida Grande"/>
            </a:endParaRPr>
          </a:p>
          <a:p>
            <a:endParaRPr lang="en-US" dirty="0" smtClean="0"/>
          </a:p>
          <a:p>
            <a:endParaRPr lang="en-US" dirty="0"/>
          </a:p>
          <a:p>
            <a:endParaRPr lang="en-US" dirty="0" smtClean="0"/>
          </a:p>
          <a:p>
            <a:pPr marL="0" indent="0">
              <a:buNone/>
            </a:pPr>
            <a:r>
              <a:rPr lang="en-US" dirty="0" smtClean="0"/>
              <a:t> </a:t>
            </a:r>
          </a:p>
          <a:p>
            <a:pPr marL="0" indent="0">
              <a:buNone/>
            </a:pPr>
            <a:endParaRPr lang="en-US" dirty="0">
              <a:solidFill>
                <a:srgbClr val="000000"/>
              </a:solidFill>
              <a:latin typeface="Lucida Grande"/>
              <a:ea typeface="Lucida Grande"/>
              <a:cs typeface="Lucida Grande"/>
              <a:hlinkClick r:id="rId2"/>
            </a:endParaRPr>
          </a:p>
          <a:p>
            <a:pPr marL="0" indent="0">
              <a:buNone/>
            </a:pPr>
            <a:endParaRPr lang="en-US" dirty="0" smtClean="0">
              <a:solidFill>
                <a:srgbClr val="000000"/>
              </a:solidFill>
              <a:latin typeface="Lucida Grande"/>
              <a:ea typeface="Lucida Grande"/>
              <a:cs typeface="Lucida Grande"/>
              <a:hlinkClick r:id="rId2"/>
            </a:endParaRPr>
          </a:p>
          <a:p>
            <a:pPr marL="0" indent="0">
              <a:buNone/>
            </a:pPr>
            <a:endParaRPr lang="en-US" dirty="0">
              <a:solidFill>
                <a:srgbClr val="000000"/>
              </a:solidFill>
              <a:latin typeface="Lucida Grande"/>
              <a:ea typeface="Lucida Grande"/>
              <a:cs typeface="Lucida Grande"/>
              <a:hlinkClick r:id="rId2"/>
            </a:endParaRPr>
          </a:p>
          <a:p>
            <a:pPr marL="0" indent="0">
              <a:buNone/>
            </a:pPr>
            <a:endParaRPr lang="en-US" dirty="0" smtClean="0">
              <a:solidFill>
                <a:srgbClr val="000000"/>
              </a:solidFill>
              <a:latin typeface="Lucida Grande"/>
              <a:ea typeface="Lucida Grande"/>
              <a:cs typeface="Lucida Grande"/>
              <a:hlinkClick r:id="rId2"/>
            </a:endParaRPr>
          </a:p>
          <a:p>
            <a:pPr marL="0" indent="0">
              <a:buNone/>
            </a:pPr>
            <a:endParaRPr lang="en-US" dirty="0" smtClean="0">
              <a:solidFill>
                <a:srgbClr val="000000"/>
              </a:solidFill>
              <a:latin typeface="Lucida Grande"/>
              <a:ea typeface="Lucida Grande"/>
              <a:cs typeface="Lucida Grande"/>
              <a:hlinkClick r:id="rId2"/>
            </a:endParaRPr>
          </a:p>
          <a:p>
            <a:endParaRPr lang="en-US" dirty="0"/>
          </a:p>
        </p:txBody>
      </p:sp>
      <p:pic>
        <p:nvPicPr>
          <p:cNvPr id="4" name="Picture 3" descr="simitdunya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07" y="3806851"/>
            <a:ext cx="3618021" cy="2713516"/>
          </a:xfrm>
          <a:prstGeom prst="rect">
            <a:avLst/>
          </a:prstGeom>
        </p:spPr>
      </p:pic>
    </p:spTree>
    <p:extLst>
      <p:ext uri="{BB962C8B-B14F-4D97-AF65-F5344CB8AC3E}">
        <p14:creationId xmlns:p14="http://schemas.microsoft.com/office/powerpoint/2010/main" val="321305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err="1"/>
              <a:t>neoanarchists</a:t>
            </a:r>
            <a:r>
              <a:rPr lang="en-US" dirty="0"/>
              <a:t> of the globalization movements</a:t>
            </a:r>
          </a:p>
          <a:p>
            <a:endParaRPr lang="en-US" dirty="0"/>
          </a:p>
          <a:p>
            <a:pPr marL="114300" indent="0">
              <a:buNone/>
            </a:pPr>
            <a:endParaRPr lang="en-US" dirty="0"/>
          </a:p>
          <a:p>
            <a:pPr marL="114300" indent="0">
              <a:buNone/>
            </a:pPr>
            <a:r>
              <a:rPr lang="en-US" dirty="0"/>
              <a:t>“What can we do? We can hone our memory, we can learn from our history. We can continue to build public opinion until it becomes a deafening roar. We can turn the war on Iraq into a fishbowl of the US government’s excesses. We can expose George Bush and Tony Blair–and their allies–for the cowardly baby killers, water poisoners and pusillanimous long-distance bombers that they are. We can reinvent civil disobedience in a million different ways. In other words, we can come up with a million ways of becoming a collective pain in the ass. When George Bush says “Either you are with us, or you are with the terrorists,” we can say “No thank you.” We can let him know that the people of the world do not need to choose between a Malevolent Mickey Mouse and the Mad Mullahs.</a:t>
            </a:r>
            <a:br>
              <a:rPr lang="en-US" dirty="0"/>
            </a:br>
            <a:r>
              <a:rPr lang="en-US" dirty="0"/>
              <a:t/>
            </a:r>
            <a:br>
              <a:rPr lang="en-US" dirty="0"/>
            </a:br>
            <a:r>
              <a:rPr lang="en-US" dirty="0"/>
              <a:t>Our strategy should be not only to confront empire but to lay siege to it. To deprive it of oxygen. To shame it. To mock it. With our art, our music, our literature, our stubbornness, our joy, our brilliance, our sheer relentlessness–and our ability to tell our own stories. Stories that are different from the ones we’re being brainwashed to believe. The corporate revolution will collapse if we refuse to buy what they are selling–their ideas, their version of history, their wars, their weapons, their notion of inevitability.</a:t>
            </a:r>
            <a:br>
              <a:rPr lang="en-US" dirty="0"/>
            </a:br>
            <a:r>
              <a:rPr lang="en-US" dirty="0"/>
              <a:t/>
            </a:r>
            <a:br>
              <a:rPr lang="en-US" dirty="0"/>
            </a:br>
            <a:r>
              <a:rPr lang="en-US" dirty="0"/>
              <a:t>Remember this: We be many and they be few. They need us more than we need them.” </a:t>
            </a:r>
          </a:p>
          <a:p>
            <a:endParaRPr lang="en-US" dirty="0"/>
          </a:p>
          <a:p>
            <a:pPr marL="0" indent="0">
              <a:buNone/>
            </a:pPr>
            <a:r>
              <a:rPr lang="en-US" dirty="0" err="1"/>
              <a:t>Arundhati</a:t>
            </a:r>
            <a:r>
              <a:rPr lang="en-US" dirty="0"/>
              <a:t> Roy, Confronting Empire, World Social Forum, 2003 </a:t>
            </a:r>
          </a:p>
          <a:p>
            <a:pPr marL="0" indent="0">
              <a:buNone/>
            </a:pPr>
            <a:r>
              <a:rPr lang="en-US" dirty="0">
                <a:solidFill>
                  <a:srgbClr val="000000"/>
                </a:solidFill>
                <a:latin typeface="Lucida Grande"/>
                <a:ea typeface="Lucida Grande"/>
                <a:cs typeface="Lucida Grande"/>
              </a:rPr>
              <a:t>https://</a:t>
            </a:r>
            <a:r>
              <a:rPr lang="en-US" dirty="0" err="1">
                <a:solidFill>
                  <a:srgbClr val="000000"/>
                </a:solidFill>
                <a:latin typeface="Lucida Grande"/>
                <a:ea typeface="Lucida Grande"/>
                <a:cs typeface="Lucida Grande"/>
              </a:rPr>
              <a:t>www.thenation.com</a:t>
            </a:r>
            <a:r>
              <a:rPr lang="en-US" dirty="0">
                <a:solidFill>
                  <a:srgbClr val="000000"/>
                </a:solidFill>
                <a:latin typeface="Lucida Grande"/>
                <a:ea typeface="Lucida Grande"/>
                <a:cs typeface="Lucida Grande"/>
              </a:rPr>
              <a:t>/article/archive/confronting-empire/</a:t>
            </a:r>
            <a:endParaRPr lang="en-US" dirty="0"/>
          </a:p>
          <a:p>
            <a:endParaRPr lang="en-US" dirty="0"/>
          </a:p>
        </p:txBody>
      </p:sp>
    </p:spTree>
    <p:extLst>
      <p:ext uri="{BB962C8B-B14F-4D97-AF65-F5344CB8AC3E}">
        <p14:creationId xmlns:p14="http://schemas.microsoft.com/office/powerpoint/2010/main" val="40035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James </a:t>
            </a:r>
            <a:r>
              <a:rPr lang="en-US" b="1" dirty="0" err="1"/>
              <a:t>Sloam</a:t>
            </a:r>
            <a:r>
              <a:rPr lang="en-US" b="1" dirty="0"/>
              <a:t> (2014) ‘The outraged young’: young Europeans, civic engagement and the new media in a time of </a:t>
            </a:r>
            <a:r>
              <a:rPr lang="en-US" b="1" dirty="0" smtClean="0"/>
              <a:t>crisis</a:t>
            </a:r>
            <a:endParaRPr lang="en-US" b="1" dirty="0"/>
          </a:p>
          <a:p>
            <a:endParaRPr lang="en-US" b="1" dirty="0" smtClean="0"/>
          </a:p>
          <a:p>
            <a:r>
              <a:rPr lang="en-US" dirty="0" smtClean="0"/>
              <a:t>youth </a:t>
            </a:r>
            <a:r>
              <a:rPr lang="en-US" dirty="0"/>
              <a:t>activism </a:t>
            </a:r>
            <a:r>
              <a:rPr lang="en-US" dirty="0" smtClean="0"/>
              <a:t>as </a:t>
            </a:r>
            <a:r>
              <a:rPr lang="en-US" dirty="0"/>
              <a:t>a major feature of the European political landscape: from mass demonstrations of the ‘outraged young’ against political corruption and youth unemployment, to the Occupy movement against the excesses of global capitalism, to the emergence of new political parties. </a:t>
            </a:r>
            <a:endParaRPr lang="en-US" dirty="0" smtClean="0"/>
          </a:p>
          <a:p>
            <a:endParaRPr lang="en-US" dirty="0"/>
          </a:p>
          <a:p>
            <a:endParaRPr lang="en-US" dirty="0" smtClean="0"/>
          </a:p>
          <a:p>
            <a:r>
              <a:rPr lang="en-US" dirty="0" smtClean="0"/>
              <a:t>A crisis in citizenship 	or 	‘digitally </a:t>
            </a:r>
            <a:r>
              <a:rPr lang="en-US" dirty="0"/>
              <a:t>networked action’ has enabled a ‘quickening’ of youth participation – an intensification of political </a:t>
            </a:r>
            <a:r>
              <a:rPr lang="en-US" dirty="0" smtClean="0"/>
              <a:t>participation</a:t>
            </a:r>
          </a:p>
          <a:p>
            <a:endParaRPr lang="en-US" dirty="0"/>
          </a:p>
          <a:p>
            <a:r>
              <a:rPr lang="en-US" dirty="0" smtClean="0"/>
              <a:t>“Three </a:t>
            </a:r>
            <a:r>
              <a:rPr lang="en-US" dirty="0"/>
              <a:t>common features of the M15M, the M12M, the 5SM and the </a:t>
            </a:r>
            <a:r>
              <a:rPr lang="en-US" dirty="0" err="1"/>
              <a:t>Piratenpartei</a:t>
            </a:r>
            <a:r>
              <a:rPr lang="en-US" dirty="0"/>
              <a:t> are their prominent use of the Internet and new media, their attractive- ness to highly educated young people and their issue-based (rather than programmatic) appeal</a:t>
            </a:r>
            <a:r>
              <a:rPr lang="en-US" dirty="0" smtClean="0"/>
              <a:t>.”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7616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16 at 15.50.32.png"/>
          <p:cNvPicPr>
            <a:picLocks noGrp="1" noChangeAspect="1"/>
          </p:cNvPicPr>
          <p:nvPr>
            <p:ph idx="1"/>
          </p:nvPr>
        </p:nvPicPr>
        <p:blipFill>
          <a:blip r:embed="rId2">
            <a:extLst>
              <a:ext uri="{28A0092B-C50C-407E-A947-70E740481C1C}">
                <a14:useLocalDpi xmlns:a14="http://schemas.microsoft.com/office/drawing/2010/main" val="0"/>
              </a:ext>
            </a:extLst>
          </a:blip>
          <a:srcRect l="-27608" r="-27608"/>
          <a:stretch>
            <a:fillRect/>
          </a:stretch>
        </p:blipFill>
        <p:spPr/>
      </p:pic>
    </p:spTree>
    <p:extLst>
      <p:ext uri="{BB962C8B-B14F-4D97-AF65-F5344CB8AC3E}">
        <p14:creationId xmlns:p14="http://schemas.microsoft.com/office/powerpoint/2010/main" val="127996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Pacifism </a:t>
            </a:r>
          </a:p>
          <a:p>
            <a:pPr marL="0" indent="0">
              <a:buNone/>
            </a:pPr>
            <a:r>
              <a:rPr lang="en-US" dirty="0" smtClean="0"/>
              <a:t>19</a:t>
            </a:r>
            <a:r>
              <a:rPr lang="en-US" baseline="30000" dirty="0" smtClean="0"/>
              <a:t>th</a:t>
            </a:r>
            <a:r>
              <a:rPr lang="en-US" dirty="0" smtClean="0"/>
              <a:t> century </a:t>
            </a:r>
            <a:r>
              <a:rPr lang="mr-IN" dirty="0" smtClean="0"/>
              <a:t>–</a:t>
            </a:r>
            <a:r>
              <a:rPr lang="en-US" dirty="0" smtClean="0"/>
              <a:t> </a:t>
            </a:r>
          </a:p>
          <a:p>
            <a:pPr marL="0" indent="0">
              <a:buNone/>
            </a:pPr>
            <a:r>
              <a:rPr lang="en-US" dirty="0" smtClean="0"/>
              <a:t>Some </a:t>
            </a:r>
            <a:r>
              <a:rPr lang="en-US" dirty="0"/>
              <a:t>of these </a:t>
            </a:r>
            <a:r>
              <a:rPr lang="en-US" dirty="0" smtClean="0"/>
              <a:t>ideas </a:t>
            </a:r>
            <a:r>
              <a:rPr lang="en-US" dirty="0"/>
              <a:t>later realized in the Court of Arbitration in The Hague, the League of Nations, the UN, and temporary disarmament </a:t>
            </a:r>
            <a:r>
              <a:rPr lang="en-US" dirty="0" smtClean="0"/>
              <a:t>conferences</a:t>
            </a:r>
          </a:p>
          <a:p>
            <a:pPr marL="0" indent="0">
              <a:buNone/>
            </a:pPr>
            <a:endParaRPr lang="en-US" dirty="0"/>
          </a:p>
          <a:p>
            <a:pPr marL="0" indent="0">
              <a:buNone/>
            </a:pPr>
            <a:r>
              <a:rPr lang="en-US" dirty="0" smtClean="0"/>
              <a:t>National pacifism </a:t>
            </a:r>
            <a:r>
              <a:rPr lang="mr-IN" dirty="0" smtClean="0"/>
              <a:t>–</a:t>
            </a:r>
            <a:r>
              <a:rPr lang="en-US" dirty="0" smtClean="0"/>
              <a:t> personal pacifism</a:t>
            </a:r>
          </a:p>
          <a:p>
            <a:pPr marL="0" indent="0">
              <a:buNone/>
            </a:pPr>
            <a:r>
              <a:rPr lang="en-US" dirty="0"/>
              <a:t>conscientious </a:t>
            </a:r>
            <a:r>
              <a:rPr lang="en-US" dirty="0" smtClean="0"/>
              <a:t>objection </a:t>
            </a:r>
          </a:p>
          <a:p>
            <a:pPr marL="0" indent="0">
              <a:buNone/>
            </a:pPr>
            <a:r>
              <a:rPr lang="en-US" dirty="0"/>
              <a:t>different approaches to antiwar activism </a:t>
            </a:r>
            <a:endParaRPr lang="en-US" dirty="0" smtClean="0"/>
          </a:p>
          <a:p>
            <a:pPr marL="0" indent="0">
              <a:buNone/>
            </a:pPr>
            <a:endParaRPr lang="en-US" dirty="0" smtClean="0"/>
          </a:p>
          <a:p>
            <a:pPr marL="0" indent="0">
              <a:buNone/>
            </a:pPr>
            <a:r>
              <a:rPr lang="en-US" dirty="0" smtClean="0"/>
              <a:t>the </a:t>
            </a:r>
            <a:r>
              <a:rPr lang="en-US" dirty="0"/>
              <a:t>Women’s International League for Peace and Freedom (WILPF) </a:t>
            </a:r>
            <a:r>
              <a:rPr lang="mr-IN" dirty="0" smtClean="0"/>
              <a:t>–</a:t>
            </a:r>
            <a:r>
              <a:rPr lang="en-US" dirty="0" smtClean="0"/>
              <a:t> 1915 </a:t>
            </a:r>
            <a:r>
              <a:rPr lang="mr-IN" dirty="0" smtClean="0"/>
              <a:t>–</a:t>
            </a:r>
            <a:r>
              <a:rPr lang="en-US" dirty="0" smtClean="0"/>
              <a:t> Jane Addams</a:t>
            </a: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02142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06 at 03.29.29.png"/>
          <p:cNvPicPr>
            <a:picLocks noGrp="1" noChangeAspect="1"/>
          </p:cNvPicPr>
          <p:nvPr>
            <p:ph idx="1"/>
          </p:nvPr>
        </p:nvPicPr>
        <p:blipFill>
          <a:blip r:embed="rId2">
            <a:extLst>
              <a:ext uri="{28A0092B-C50C-407E-A947-70E740481C1C}">
                <a14:useLocalDpi xmlns:a14="http://schemas.microsoft.com/office/drawing/2010/main" val="0"/>
              </a:ext>
            </a:extLst>
          </a:blip>
          <a:srcRect t="8020" b="8020"/>
          <a:stretch>
            <a:fillRect/>
          </a:stretch>
        </p:blipFill>
        <p:spPr/>
      </p:pic>
    </p:spTree>
    <p:extLst>
      <p:ext uri="{BB962C8B-B14F-4D97-AF65-F5344CB8AC3E}">
        <p14:creationId xmlns:p14="http://schemas.microsoft.com/office/powerpoint/2010/main" val="43261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Globalization </a:t>
            </a:r>
          </a:p>
          <a:p>
            <a:pPr lvl="1"/>
            <a:r>
              <a:rPr lang="en-US" dirty="0" smtClean="0"/>
              <a:t> Interconnectedness</a:t>
            </a:r>
          </a:p>
          <a:p>
            <a:pPr lvl="1"/>
            <a:r>
              <a:rPr lang="en-US" dirty="0" smtClean="0"/>
              <a:t> Global village </a:t>
            </a:r>
          </a:p>
          <a:p>
            <a:pPr lvl="1"/>
            <a:r>
              <a:rPr lang="en-US" dirty="0"/>
              <a:t> </a:t>
            </a:r>
            <a:r>
              <a:rPr lang="en-US" dirty="0" smtClean="0"/>
              <a:t>Flows </a:t>
            </a:r>
            <a:r>
              <a:rPr lang="mr-IN" dirty="0" smtClean="0"/>
              <a:t>–</a:t>
            </a:r>
            <a:r>
              <a:rPr lang="en-US" dirty="0" smtClean="0"/>
              <a:t> of what? </a:t>
            </a:r>
          </a:p>
          <a:p>
            <a:pPr lvl="1"/>
            <a:endParaRPr lang="en-US" dirty="0"/>
          </a:p>
          <a:p>
            <a:pPr lvl="1"/>
            <a:r>
              <a:rPr lang="en-US" dirty="0" smtClean="0"/>
              <a:t> 1990s </a:t>
            </a:r>
            <a:r>
              <a:rPr lang="mr-IN" dirty="0" smtClean="0"/>
              <a:t>–</a:t>
            </a:r>
            <a:r>
              <a:rPr lang="en-US" dirty="0" smtClean="0"/>
              <a:t> technological changes in communication and </a:t>
            </a:r>
            <a:r>
              <a:rPr lang="en-US" dirty="0" smtClean="0"/>
              <a:t>transportation</a:t>
            </a:r>
          </a:p>
          <a:p>
            <a:pPr marL="457200" lvl="1" indent="0">
              <a:buNone/>
            </a:pPr>
            <a:endParaRPr lang="en-US" dirty="0" smtClean="0"/>
          </a:p>
          <a:p>
            <a:pPr lvl="1"/>
            <a:r>
              <a:rPr lang="en-US" dirty="0" smtClean="0"/>
              <a:t>Economic, cultural and political realms of globalization </a:t>
            </a:r>
            <a:endParaRPr lang="en-US" dirty="0"/>
          </a:p>
          <a:p>
            <a:pPr lvl="1"/>
            <a:endParaRPr lang="en-US" dirty="0" smtClean="0"/>
          </a:p>
          <a:p>
            <a:r>
              <a:rPr lang="en-US" dirty="0" smtClean="0"/>
              <a:t>Are </a:t>
            </a:r>
            <a:r>
              <a:rPr lang="en-US" dirty="0"/>
              <a:t>these flows (of capital, humans, </a:t>
            </a:r>
            <a:r>
              <a:rPr lang="en-US" dirty="0" smtClean="0"/>
              <a:t>ideas etc.) neutral?</a:t>
            </a:r>
            <a:endParaRPr lang="en-US" dirty="0" smtClean="0"/>
          </a:p>
        </p:txBody>
      </p:sp>
    </p:spTree>
    <p:extLst>
      <p:ext uri="{BB962C8B-B14F-4D97-AF65-F5344CB8AC3E}">
        <p14:creationId xmlns:p14="http://schemas.microsoft.com/office/powerpoint/2010/main" val="50312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Are these </a:t>
            </a:r>
            <a:r>
              <a:rPr lang="en-US" dirty="0" smtClean="0"/>
              <a:t>flows neutral</a:t>
            </a:r>
            <a:r>
              <a:rPr lang="en-US" dirty="0"/>
              <a:t>? </a:t>
            </a:r>
            <a:br>
              <a:rPr lang="en-US" dirty="0"/>
            </a:br>
            <a:endParaRPr lang="en-US" dirty="0"/>
          </a:p>
        </p:txBody>
      </p:sp>
      <p:pic>
        <p:nvPicPr>
          <p:cNvPr id="4" name="Content Placeholder 3" descr="1703.jpg"/>
          <p:cNvPicPr>
            <a:picLocks noGrp="1" noChangeAspect="1"/>
          </p:cNvPicPr>
          <p:nvPr>
            <p:ph idx="1"/>
          </p:nvPr>
        </p:nvPicPr>
        <p:blipFill>
          <a:blip r:embed="rId2">
            <a:extLst>
              <a:ext uri="{28A0092B-C50C-407E-A947-70E740481C1C}">
                <a14:useLocalDpi xmlns:a14="http://schemas.microsoft.com/office/drawing/2010/main" val="0"/>
              </a:ext>
            </a:extLst>
          </a:blip>
          <a:srcRect l="-6836" r="-6836"/>
          <a:stretch>
            <a:fillRect/>
          </a:stretch>
        </p:blipFill>
        <p:spPr/>
      </p:pic>
    </p:spTree>
    <p:extLst>
      <p:ext uri="{BB962C8B-B14F-4D97-AF65-F5344CB8AC3E}">
        <p14:creationId xmlns:p14="http://schemas.microsoft.com/office/powerpoint/2010/main" val="275574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Economic </a:t>
            </a:r>
            <a:r>
              <a:rPr lang="en-US" b="1" dirty="0"/>
              <a:t>realm of globalization </a:t>
            </a:r>
            <a:endParaRPr lang="en-US" b="1" dirty="0" smtClean="0"/>
          </a:p>
          <a:p>
            <a:pPr>
              <a:buFontTx/>
              <a:buChar char="-"/>
            </a:pPr>
            <a:endParaRPr lang="en-US" dirty="0" smtClean="0"/>
          </a:p>
          <a:p>
            <a:pPr>
              <a:buFontTx/>
              <a:buChar char="-"/>
            </a:pPr>
            <a:r>
              <a:rPr lang="en-US" dirty="0" smtClean="0"/>
              <a:t>Transnational companies </a:t>
            </a:r>
          </a:p>
          <a:p>
            <a:pPr>
              <a:buFontTx/>
              <a:buChar char="-"/>
            </a:pPr>
            <a:r>
              <a:rPr lang="en-US" dirty="0" smtClean="0"/>
              <a:t>Post-</a:t>
            </a:r>
            <a:r>
              <a:rPr lang="en-US" dirty="0" err="1" smtClean="0"/>
              <a:t>fordism</a:t>
            </a:r>
            <a:r>
              <a:rPr lang="en-US" dirty="0" smtClean="0"/>
              <a:t> based on flexible forms of production and employment </a:t>
            </a:r>
          </a:p>
          <a:p>
            <a:pPr>
              <a:buFontTx/>
              <a:buChar char="-"/>
            </a:pPr>
            <a:r>
              <a:rPr lang="en-US" dirty="0" smtClean="0"/>
              <a:t>Neoliberal policies such as gentrification, privatization, urban transformations etc. </a:t>
            </a:r>
          </a:p>
          <a:p>
            <a:pPr>
              <a:buFontTx/>
              <a:buChar char="-"/>
            </a:pPr>
            <a:r>
              <a:rPr lang="en-US" dirty="0" smtClean="0"/>
              <a:t>Increasing inequalities in the distribution of wealth (next slide) (please explore the interactive webpage  </a:t>
            </a:r>
            <a:r>
              <a:rPr lang="en-US" dirty="0" err="1" smtClean="0"/>
              <a:t>wid.world</a:t>
            </a:r>
            <a:r>
              <a:rPr lang="en-US" dirty="0" smtClean="0"/>
              <a:t> ) </a:t>
            </a:r>
          </a:p>
          <a:p>
            <a:pPr marL="0" indent="0">
              <a:buNone/>
            </a:pPr>
            <a:r>
              <a:rPr lang="en-US" dirty="0" smtClean="0"/>
              <a:t> </a:t>
            </a:r>
          </a:p>
          <a:p>
            <a:pPr>
              <a:buFontTx/>
              <a:buChar char="-"/>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43982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ph_dl.jpg"/>
          <p:cNvPicPr>
            <a:picLocks noGrp="1" noChangeAspect="1"/>
          </p:cNvPicPr>
          <p:nvPr>
            <p:ph idx="1"/>
          </p:nvPr>
        </p:nvPicPr>
        <p:blipFill>
          <a:blip r:embed="rId2">
            <a:extLst>
              <a:ext uri="{28A0092B-C50C-407E-A947-70E740481C1C}">
                <a14:useLocalDpi xmlns:a14="http://schemas.microsoft.com/office/drawing/2010/main" val="0"/>
              </a:ext>
            </a:extLst>
          </a:blip>
          <a:srcRect l="-9036" r="-9036"/>
          <a:stretch>
            <a:fillRect/>
          </a:stretch>
        </p:blipFill>
        <p:spPr>
          <a:xfrm>
            <a:off x="-218770" y="759889"/>
            <a:ext cx="9362770" cy="5149163"/>
          </a:xfrm>
        </p:spPr>
      </p:pic>
    </p:spTree>
    <p:extLst>
      <p:ext uri="{BB962C8B-B14F-4D97-AF65-F5344CB8AC3E}">
        <p14:creationId xmlns:p14="http://schemas.microsoft.com/office/powerpoint/2010/main" val="400667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solidFill>
                  <a:srgbClr val="000000"/>
                </a:solidFill>
                <a:latin typeface="Lucida Grande"/>
                <a:ea typeface="Lucida Grande"/>
                <a:cs typeface="Lucida Grande"/>
              </a:rPr>
              <a:t/>
            </a:r>
            <a:br>
              <a:rPr lang="en-US" sz="1200" dirty="0" smtClean="0">
                <a:solidFill>
                  <a:srgbClr val="000000"/>
                </a:solidFill>
                <a:latin typeface="Lucida Grande"/>
                <a:ea typeface="Lucida Grande"/>
                <a:cs typeface="Lucida Grande"/>
              </a:rPr>
            </a:br>
            <a:r>
              <a:rPr lang="en-US" sz="1200" dirty="0" smtClean="0">
                <a:solidFill>
                  <a:srgbClr val="000000"/>
                </a:solidFill>
                <a:latin typeface="Lucida Grande"/>
                <a:ea typeface="Lucida Grande"/>
                <a:cs typeface="Lucida Grande"/>
              </a:rPr>
              <a:t>https</a:t>
            </a:r>
            <a:r>
              <a:rPr lang="en-US" sz="1200" dirty="0">
                <a:solidFill>
                  <a:srgbClr val="000000"/>
                </a:solidFill>
                <a:latin typeface="Lucida Grande"/>
                <a:ea typeface="Lucida Grande"/>
                <a:cs typeface="Lucida Grande"/>
              </a:rPr>
              <a:t>://</a:t>
            </a:r>
            <a:r>
              <a:rPr lang="en-US" sz="1200" dirty="0" err="1">
                <a:solidFill>
                  <a:srgbClr val="000000"/>
                </a:solidFill>
                <a:latin typeface="Lucida Grande"/>
                <a:ea typeface="Lucida Grande"/>
                <a:cs typeface="Lucida Grande"/>
              </a:rPr>
              <a:t>www.gazeteduvar.com.tr</a:t>
            </a:r>
            <a:r>
              <a:rPr lang="en-US" sz="1200" dirty="0">
                <a:solidFill>
                  <a:srgbClr val="000000"/>
                </a:solidFill>
                <a:latin typeface="Lucida Grande"/>
                <a:ea typeface="Lucida Grande"/>
                <a:cs typeface="Lucida Grande"/>
              </a:rPr>
              <a:t>/forum/2019/11/19/</a:t>
            </a:r>
            <a:r>
              <a:rPr lang="en-US" sz="1200" dirty="0" err="1">
                <a:solidFill>
                  <a:srgbClr val="000000"/>
                </a:solidFill>
                <a:latin typeface="Lucida Grande"/>
                <a:ea typeface="Lucida Grande"/>
                <a:cs typeface="Lucida Grande"/>
              </a:rPr>
              <a:t>insaata-dayali-buyume-modeli-ve-servet-dagilimi-adaletsizligi</a:t>
            </a:r>
            <a:r>
              <a:rPr lang="en-US" sz="1200" dirty="0">
                <a:solidFill>
                  <a:srgbClr val="000000"/>
                </a:solidFill>
                <a:latin typeface="Lucida Grande"/>
                <a:ea typeface="Lucida Grande"/>
                <a:cs typeface="Lucida Grande"/>
              </a:rPr>
              <a:t>/</a:t>
            </a:r>
            <a:endParaRPr lang="en-US" sz="1200" dirty="0"/>
          </a:p>
        </p:txBody>
      </p:sp>
      <p:pic>
        <p:nvPicPr>
          <p:cNvPr id="4" name="Content Placeholder 3" descr="Screen Shot 2020-05-16 at 15.56.06.png"/>
          <p:cNvPicPr>
            <a:picLocks noGrp="1" noChangeAspect="1"/>
          </p:cNvPicPr>
          <p:nvPr>
            <p:ph idx="1"/>
          </p:nvPr>
        </p:nvPicPr>
        <p:blipFill>
          <a:blip r:embed="rId2">
            <a:extLst>
              <a:ext uri="{28A0092B-C50C-407E-A947-70E740481C1C}">
                <a14:useLocalDpi xmlns:a14="http://schemas.microsoft.com/office/drawing/2010/main" val="0"/>
              </a:ext>
            </a:extLst>
          </a:blip>
          <a:srcRect l="-15874" r="-15874"/>
          <a:stretch>
            <a:fillRect/>
          </a:stretch>
        </p:blipFill>
        <p:spPr>
          <a:xfrm>
            <a:off x="-498044" y="1208087"/>
            <a:ext cx="10273289" cy="5649913"/>
          </a:xfrm>
        </p:spPr>
      </p:pic>
    </p:spTree>
    <p:extLst>
      <p:ext uri="{BB962C8B-B14F-4D97-AF65-F5344CB8AC3E}">
        <p14:creationId xmlns:p14="http://schemas.microsoft.com/office/powerpoint/2010/main" val="352469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114300" indent="0">
              <a:buNone/>
            </a:pPr>
            <a:r>
              <a:rPr lang="en-US" b="1" dirty="0"/>
              <a:t>Political </a:t>
            </a:r>
            <a:r>
              <a:rPr lang="en-US" b="1" dirty="0" smtClean="0"/>
              <a:t>realm of globalization </a:t>
            </a:r>
          </a:p>
          <a:p>
            <a:pPr marL="114300" indent="0">
              <a:buNone/>
            </a:pPr>
            <a:endParaRPr lang="en-US" b="1" dirty="0"/>
          </a:p>
          <a:p>
            <a:pPr marL="114300" indent="0">
              <a:buNone/>
            </a:pPr>
            <a:r>
              <a:rPr lang="en-US" dirty="0" smtClean="0"/>
              <a:t>- </a:t>
            </a:r>
            <a:r>
              <a:rPr lang="tr-TR" dirty="0" err="1" smtClean="0"/>
              <a:t>Nationalism</a:t>
            </a:r>
            <a:r>
              <a:rPr lang="tr-TR" dirty="0" smtClean="0"/>
              <a:t> in a global </a:t>
            </a:r>
            <a:r>
              <a:rPr lang="tr-TR" dirty="0" err="1" smtClean="0"/>
              <a:t>age</a:t>
            </a:r>
            <a:endParaRPr lang="tr-TR" dirty="0" smtClean="0"/>
          </a:p>
          <a:p>
            <a:pPr>
              <a:buFontTx/>
              <a:buChar char="-"/>
            </a:pPr>
            <a:r>
              <a:rPr lang="tr-TR" dirty="0" err="1" smtClean="0"/>
              <a:t>The</a:t>
            </a:r>
            <a:r>
              <a:rPr lang="tr-TR" dirty="0" smtClean="0"/>
              <a:t> </a:t>
            </a:r>
            <a:r>
              <a:rPr lang="tr-TR" dirty="0" err="1"/>
              <a:t>crisis</a:t>
            </a:r>
            <a:r>
              <a:rPr lang="tr-TR" dirty="0"/>
              <a:t> of </a:t>
            </a:r>
            <a:r>
              <a:rPr lang="tr-TR" dirty="0" err="1"/>
              <a:t>the</a:t>
            </a:r>
            <a:r>
              <a:rPr lang="tr-TR" dirty="0"/>
              <a:t> </a:t>
            </a:r>
            <a:r>
              <a:rPr lang="tr-TR" dirty="0" err="1"/>
              <a:t>nation-state</a:t>
            </a:r>
            <a:r>
              <a:rPr lang="tr-TR" dirty="0"/>
              <a:t>, </a:t>
            </a:r>
            <a:r>
              <a:rPr lang="tr-TR" dirty="0" err="1"/>
              <a:t>the</a:t>
            </a:r>
            <a:r>
              <a:rPr lang="tr-TR" dirty="0"/>
              <a:t> </a:t>
            </a:r>
            <a:r>
              <a:rPr lang="tr-TR" dirty="0" err="1"/>
              <a:t>capacity</a:t>
            </a:r>
            <a:r>
              <a:rPr lang="tr-TR" dirty="0"/>
              <a:t> of </a:t>
            </a:r>
            <a:r>
              <a:rPr lang="tr-TR" dirty="0" err="1"/>
              <a:t>the</a:t>
            </a:r>
            <a:r>
              <a:rPr lang="tr-TR" dirty="0"/>
              <a:t> </a:t>
            </a:r>
            <a:r>
              <a:rPr lang="tr-TR" dirty="0" err="1"/>
              <a:t>nation-states</a:t>
            </a:r>
            <a:r>
              <a:rPr lang="tr-TR" dirty="0"/>
              <a:t> </a:t>
            </a:r>
            <a:r>
              <a:rPr lang="tr-TR" dirty="0" err="1"/>
              <a:t>diminished</a:t>
            </a:r>
            <a:r>
              <a:rPr lang="tr-TR" dirty="0"/>
              <a:t>? </a:t>
            </a:r>
            <a:r>
              <a:rPr lang="tr-TR" dirty="0" err="1"/>
              <a:t>Cosmopolitanism</a:t>
            </a:r>
            <a:r>
              <a:rPr lang="tr-TR" dirty="0"/>
              <a:t> </a:t>
            </a:r>
            <a:r>
              <a:rPr lang="tr-TR" dirty="0" err="1"/>
              <a:t>superceding</a:t>
            </a:r>
            <a:r>
              <a:rPr lang="tr-TR" dirty="0"/>
              <a:t> </a:t>
            </a:r>
            <a:r>
              <a:rPr lang="tr-TR" dirty="0" err="1"/>
              <a:t>nationalism</a:t>
            </a:r>
            <a:r>
              <a:rPr lang="tr-TR" dirty="0"/>
              <a:t>? a </a:t>
            </a:r>
            <a:r>
              <a:rPr lang="tr-TR" dirty="0" err="1"/>
              <a:t>shift</a:t>
            </a:r>
            <a:r>
              <a:rPr lang="tr-TR" dirty="0"/>
              <a:t> </a:t>
            </a:r>
            <a:r>
              <a:rPr lang="tr-TR" dirty="0" err="1"/>
              <a:t>from</a:t>
            </a:r>
            <a:r>
              <a:rPr lang="tr-TR" dirty="0"/>
              <a:t> </a:t>
            </a:r>
            <a:r>
              <a:rPr lang="tr-TR" dirty="0" err="1"/>
              <a:t>nationalism</a:t>
            </a:r>
            <a:r>
              <a:rPr lang="tr-TR" dirty="0"/>
              <a:t> </a:t>
            </a:r>
            <a:r>
              <a:rPr lang="tr-TR" dirty="0" err="1"/>
              <a:t>to</a:t>
            </a:r>
            <a:r>
              <a:rPr lang="tr-TR" dirty="0"/>
              <a:t> </a:t>
            </a:r>
            <a:r>
              <a:rPr lang="tr-TR" dirty="0" err="1"/>
              <a:t>multiculturalism</a:t>
            </a:r>
            <a:r>
              <a:rPr lang="tr-TR" dirty="0"/>
              <a:t>? A </a:t>
            </a:r>
            <a:r>
              <a:rPr lang="tr-TR" dirty="0" err="1"/>
              <a:t>world</a:t>
            </a:r>
            <a:r>
              <a:rPr lang="tr-TR" dirty="0"/>
              <a:t> </a:t>
            </a:r>
            <a:r>
              <a:rPr lang="tr-TR" dirty="0" err="1"/>
              <a:t>composed</a:t>
            </a:r>
            <a:r>
              <a:rPr lang="tr-TR" dirty="0"/>
              <a:t> of </a:t>
            </a:r>
            <a:r>
              <a:rPr lang="tr-TR" dirty="0" err="1"/>
              <a:t>transnational</a:t>
            </a:r>
            <a:r>
              <a:rPr lang="tr-TR" dirty="0"/>
              <a:t> </a:t>
            </a:r>
            <a:r>
              <a:rPr lang="tr-TR" dirty="0" err="1" smtClean="0"/>
              <a:t>communities</a:t>
            </a:r>
            <a:r>
              <a:rPr lang="tr-TR" dirty="0" smtClean="0"/>
              <a:t>?</a:t>
            </a:r>
          </a:p>
          <a:p>
            <a:pPr>
              <a:buFontTx/>
              <a:buChar char="-"/>
            </a:pPr>
            <a:r>
              <a:rPr lang="tr-TR" dirty="0" smtClean="0"/>
              <a:t>YET --- a </a:t>
            </a:r>
            <a:r>
              <a:rPr lang="tr-TR" dirty="0" err="1"/>
              <a:t>revival</a:t>
            </a:r>
            <a:r>
              <a:rPr lang="tr-TR" dirty="0"/>
              <a:t>, </a:t>
            </a:r>
            <a:r>
              <a:rPr lang="tr-TR" dirty="0" err="1"/>
              <a:t>rather</a:t>
            </a:r>
            <a:r>
              <a:rPr lang="tr-TR" dirty="0"/>
              <a:t> </a:t>
            </a:r>
            <a:r>
              <a:rPr lang="tr-TR" dirty="0" err="1"/>
              <a:t>than</a:t>
            </a:r>
            <a:r>
              <a:rPr lang="tr-TR" dirty="0"/>
              <a:t> a </a:t>
            </a:r>
            <a:r>
              <a:rPr lang="tr-TR" dirty="0" err="1"/>
              <a:t>decline</a:t>
            </a:r>
            <a:r>
              <a:rPr lang="tr-TR" dirty="0"/>
              <a:t>, of </a:t>
            </a:r>
            <a:r>
              <a:rPr lang="tr-TR" dirty="0" err="1" smtClean="0"/>
              <a:t>nationalism</a:t>
            </a:r>
            <a:r>
              <a:rPr lang="tr-TR" dirty="0" smtClean="0"/>
              <a:t>.  Since </a:t>
            </a:r>
            <a:r>
              <a:rPr lang="tr-TR" dirty="0" err="1"/>
              <a:t>the</a:t>
            </a:r>
            <a:r>
              <a:rPr lang="tr-TR" dirty="0"/>
              <a:t> 1990s </a:t>
            </a:r>
            <a:r>
              <a:rPr lang="tr-TR" dirty="0" err="1"/>
              <a:t>rise</a:t>
            </a:r>
            <a:r>
              <a:rPr lang="tr-TR" dirty="0"/>
              <a:t> of </a:t>
            </a:r>
            <a:r>
              <a:rPr lang="tr-TR" dirty="0" err="1"/>
              <a:t>ethnonationalism</a:t>
            </a:r>
            <a:r>
              <a:rPr lang="tr-TR" dirty="0"/>
              <a:t>, </a:t>
            </a:r>
            <a:r>
              <a:rPr lang="tr-TR" dirty="0" err="1"/>
              <a:t>even</a:t>
            </a:r>
            <a:r>
              <a:rPr lang="tr-TR" dirty="0"/>
              <a:t> </a:t>
            </a:r>
            <a:r>
              <a:rPr lang="tr-TR" dirty="0" err="1"/>
              <a:t>instances</a:t>
            </a:r>
            <a:r>
              <a:rPr lang="tr-TR" dirty="0"/>
              <a:t> of </a:t>
            </a:r>
            <a:r>
              <a:rPr lang="tr-TR" dirty="0" err="1"/>
              <a:t>ethnic</a:t>
            </a:r>
            <a:r>
              <a:rPr lang="tr-TR" dirty="0"/>
              <a:t> </a:t>
            </a:r>
            <a:r>
              <a:rPr lang="tr-TR" dirty="0" err="1" smtClean="0"/>
              <a:t>cleansing</a:t>
            </a:r>
            <a:endParaRPr lang="tr-TR" dirty="0" smtClean="0"/>
          </a:p>
          <a:p>
            <a:r>
              <a:rPr lang="en-US" dirty="0"/>
              <a:t>What about boundaries? Are they disappearing? </a:t>
            </a:r>
          </a:p>
          <a:p>
            <a:r>
              <a:rPr lang="en-US" dirty="0"/>
              <a:t> What about states? Crisis of the nation-state as a result of supranational organizations and/or </a:t>
            </a:r>
            <a:r>
              <a:rPr lang="en-US" dirty="0" err="1"/>
              <a:t>micronationalisms</a:t>
            </a:r>
            <a:r>
              <a:rPr lang="en-US" dirty="0"/>
              <a:t>?</a:t>
            </a:r>
          </a:p>
          <a:p>
            <a:r>
              <a:rPr lang="en-US" dirty="0"/>
              <a:t> What about the problem solving capacity of the states? </a:t>
            </a:r>
          </a:p>
          <a:p>
            <a:pPr>
              <a:buFontTx/>
              <a:buChar char="-"/>
            </a:pPr>
            <a:endParaRPr lang="tr-TR" dirty="0" smtClean="0"/>
          </a:p>
          <a:p>
            <a:pPr>
              <a:buFontTx/>
              <a:buChar char="-"/>
            </a:pPr>
            <a:endParaRPr lang="tr-TR" dirty="0"/>
          </a:p>
        </p:txBody>
      </p:sp>
    </p:spTree>
    <p:extLst>
      <p:ext uri="{BB962C8B-B14F-4D97-AF65-F5344CB8AC3E}">
        <p14:creationId xmlns:p14="http://schemas.microsoft.com/office/powerpoint/2010/main" val="3500594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2953</TotalTime>
  <Words>565</Words>
  <Application>Microsoft Macintosh PowerPoint</Application>
  <PresentationFormat>On-screen Show (4:3)</PresentationFormat>
  <Paragraphs>70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Executive</vt:lpstr>
      <vt:lpstr>Social and Political Movements</vt:lpstr>
      <vt:lpstr>PowerPoint Presentation</vt:lpstr>
      <vt:lpstr>PowerPoint Presentation</vt:lpstr>
      <vt:lpstr>PowerPoint Presentation</vt:lpstr>
      <vt:lpstr> Are these flows neutral?  </vt:lpstr>
      <vt:lpstr>PowerPoint Presentation</vt:lpstr>
      <vt:lpstr>PowerPoint Presentation</vt:lpstr>
      <vt:lpstr> https://www.gazeteduvar.com.tr/forum/2019/11/19/insaata-dayali-buyume-modeli-ve-servet-dagilimi-adaletsizligi/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and Social Movements in the 20th century </dc:title>
  <dc:creator>setenay nil dogan</dc:creator>
  <cp:lastModifiedBy>setenay nil dogan</cp:lastModifiedBy>
  <cp:revision>13</cp:revision>
  <dcterms:created xsi:type="dcterms:W3CDTF">2020-05-14T12:46:26Z</dcterms:created>
  <dcterms:modified xsi:type="dcterms:W3CDTF">2020-05-16T13:59:56Z</dcterms:modified>
</cp:coreProperties>
</file>