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4B8EE-38B9-6D4E-9AE0-36652CDB2CD7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2BD59-9E01-7D4D-832D-42AE02BC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4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BD59-9E01-7D4D-832D-42AE02BC45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3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2BD59-9E01-7D4D-832D-42AE02BC45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5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13.11.20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Dönüşüm</a:t>
            </a:r>
            <a:r>
              <a:rPr lang="en-US" dirty="0"/>
              <a:t> - 16. </a:t>
            </a:r>
            <a:r>
              <a:rPr lang="en-US" dirty="0" err="1"/>
              <a:t>Yüzyıl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TYTD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1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2. </a:t>
            </a:r>
            <a:r>
              <a:rPr lang="en-US" dirty="0" err="1"/>
              <a:t>Feodalizm</a:t>
            </a:r>
            <a:r>
              <a:rPr lang="en-US" dirty="0"/>
              <a:t> (8.-14.yy) </a:t>
            </a:r>
          </a:p>
          <a:p>
            <a:endParaRPr lang="en-US" dirty="0"/>
          </a:p>
          <a:p>
            <a:r>
              <a:rPr lang="en-US" dirty="0" err="1"/>
              <a:t>birbirini</a:t>
            </a:r>
            <a:r>
              <a:rPr lang="en-US" dirty="0"/>
              <a:t> </a:t>
            </a:r>
            <a:r>
              <a:rPr lang="en-US" dirty="0" err="1"/>
              <a:t>kesen</a:t>
            </a:r>
            <a:r>
              <a:rPr lang="en-US" dirty="0"/>
              <a:t> (</a:t>
            </a:r>
            <a:r>
              <a:rPr lang="en-US" dirty="0" err="1"/>
              <a:t>karşılıklı</a:t>
            </a:r>
            <a:r>
              <a:rPr lang="en-US" dirty="0"/>
              <a:t>) </a:t>
            </a:r>
            <a:r>
              <a:rPr lang="en-US" dirty="0" err="1"/>
              <a:t>yükümlülükler</a:t>
            </a:r>
            <a:r>
              <a:rPr lang="en-US" dirty="0"/>
              <a:t> </a:t>
            </a:r>
            <a:r>
              <a:rPr lang="en-US" dirty="0" err="1"/>
              <a:t>ağı</a:t>
            </a:r>
            <a:endParaRPr lang="en-US" dirty="0"/>
          </a:p>
          <a:p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ufak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birimlere</a:t>
            </a:r>
            <a:r>
              <a:rPr lang="en-US" dirty="0"/>
              <a:t> </a:t>
            </a:r>
            <a:r>
              <a:rPr lang="en-US" dirty="0" err="1"/>
              <a:t>bölünmüş</a:t>
            </a:r>
            <a:r>
              <a:rPr lang="en-US" dirty="0"/>
              <a:t> </a:t>
            </a:r>
            <a:r>
              <a:rPr lang="en-US" dirty="0" err="1"/>
              <a:t>durumda</a:t>
            </a:r>
            <a:endParaRPr lang="en-US" dirty="0"/>
          </a:p>
          <a:p>
            <a:r>
              <a:rPr lang="en-US" dirty="0" err="1"/>
              <a:t>Kişisel</a:t>
            </a:r>
            <a:r>
              <a:rPr lang="en-US" dirty="0"/>
              <a:t>, </a:t>
            </a:r>
            <a:r>
              <a:rPr lang="en-US" dirty="0" err="1"/>
              <a:t>yerel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</a:p>
          <a:p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sık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</a:p>
          <a:p>
            <a:r>
              <a:rPr lang="en-US" dirty="0" err="1"/>
              <a:t>Tarım</a:t>
            </a:r>
            <a:r>
              <a:rPr lang="en-US" dirty="0"/>
              <a:t> </a:t>
            </a:r>
            <a:r>
              <a:rPr lang="en-US" dirty="0" err="1"/>
              <a:t>ekonomisi</a:t>
            </a:r>
            <a:r>
              <a:rPr lang="en-US" dirty="0"/>
              <a:t> </a:t>
            </a:r>
          </a:p>
          <a:p>
            <a:r>
              <a:rPr lang="en-US" dirty="0" err="1"/>
              <a:t>Krallıklar</a:t>
            </a:r>
            <a:r>
              <a:rPr lang="en-US" dirty="0"/>
              <a:t>, </a:t>
            </a:r>
            <a:r>
              <a:rPr lang="en-US" dirty="0" err="1"/>
              <a:t>prenslikler</a:t>
            </a:r>
            <a:r>
              <a:rPr lang="en-US" dirty="0"/>
              <a:t>, </a:t>
            </a:r>
            <a:r>
              <a:rPr lang="en-US" dirty="0" err="1"/>
              <a:t>dükalıklar</a:t>
            </a:r>
            <a:r>
              <a:rPr lang="en-US" dirty="0"/>
              <a:t> </a:t>
            </a:r>
            <a:r>
              <a:rPr lang="en-US" dirty="0" err="1"/>
              <a:t>ağı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6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3. Estates (14.-16. </a:t>
            </a:r>
            <a:r>
              <a:rPr lang="en-US" dirty="0" err="1"/>
              <a:t>yy</a:t>
            </a:r>
            <a:r>
              <a:rPr lang="en-US" dirty="0"/>
              <a:t>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Aristokratların</a:t>
            </a:r>
            <a:r>
              <a:rPr lang="en-US" dirty="0"/>
              <a:t> </a:t>
            </a:r>
            <a:r>
              <a:rPr lang="en-US" dirty="0" err="1"/>
              <a:t>yerel</a:t>
            </a:r>
            <a:r>
              <a:rPr lang="en-US" dirty="0"/>
              <a:t> </a:t>
            </a:r>
            <a:r>
              <a:rPr lang="en-US" dirty="0" err="1"/>
              <a:t>meclisler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yönettiği</a:t>
            </a:r>
            <a:r>
              <a:rPr lang="en-US" dirty="0"/>
              <a:t> </a:t>
            </a:r>
            <a:r>
              <a:rPr lang="en-US" dirty="0" err="1"/>
              <a:t>şehir</a:t>
            </a:r>
            <a:r>
              <a:rPr lang="en-US" dirty="0"/>
              <a:t> </a:t>
            </a:r>
            <a:r>
              <a:rPr lang="en-US" dirty="0" err="1"/>
              <a:t>devleti</a:t>
            </a:r>
            <a:r>
              <a:rPr lang="en-US" dirty="0"/>
              <a:t> </a:t>
            </a:r>
            <a:r>
              <a:rPr lang="en-US" dirty="0" err="1"/>
              <a:t>büyüklüğünde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.  </a:t>
            </a:r>
            <a:r>
              <a:rPr lang="en-US" dirty="0" err="1"/>
              <a:t>Feodalizmin</a:t>
            </a:r>
            <a:r>
              <a:rPr lang="en-US" dirty="0"/>
              <a:t> </a:t>
            </a:r>
            <a:r>
              <a:rPr lang="en-US" dirty="0" err="1"/>
              <a:t>uzantısı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değiştirmesiyle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çıkmış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64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Mutlakiyetçi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(</a:t>
            </a:r>
            <a:r>
              <a:rPr lang="en-US" dirty="0" err="1"/>
              <a:t>monarşiler</a:t>
            </a:r>
            <a:r>
              <a:rPr lang="en-US" dirty="0"/>
              <a:t>) (16.yy-18.yy)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güçsüz</a:t>
            </a:r>
            <a:r>
              <a:rPr lang="en-US" dirty="0"/>
              <a:t> </a:t>
            </a:r>
            <a:r>
              <a:rPr lang="en-US" dirty="0" err="1"/>
              <a:t>birimlerin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yutulması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birleştirilmiş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toprak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artan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, </a:t>
            </a:r>
            <a:r>
              <a:rPr lang="en-US" dirty="0" err="1"/>
              <a:t>yönetme</a:t>
            </a:r>
            <a:r>
              <a:rPr lang="en-US" dirty="0"/>
              <a:t> </a:t>
            </a:r>
            <a:r>
              <a:rPr lang="en-US" dirty="0" err="1" smtClean="0"/>
              <a:t>becerisi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yürütülen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,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verimli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5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15. Louis (1714-1774): “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 </a:t>
            </a:r>
            <a:r>
              <a:rPr lang="en-US" dirty="0" err="1"/>
              <a:t>kişiliğimde</a:t>
            </a:r>
            <a:r>
              <a:rPr lang="en-US" dirty="0"/>
              <a:t> </a:t>
            </a:r>
            <a:r>
              <a:rPr lang="en-US" dirty="0" err="1"/>
              <a:t>mevcuttur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mahkemeler</a:t>
            </a:r>
            <a:r>
              <a:rPr lang="en-US" dirty="0"/>
              <a:t> </a:t>
            </a:r>
            <a:r>
              <a:rPr lang="en-US" dirty="0" err="1"/>
              <a:t>otoritelerini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varlıklarını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benden</a:t>
            </a:r>
            <a:r>
              <a:rPr lang="en-US" dirty="0"/>
              <a:t> </a:t>
            </a:r>
            <a:r>
              <a:rPr lang="en-US" dirty="0" err="1"/>
              <a:t>alırlar</a:t>
            </a:r>
            <a:r>
              <a:rPr lang="en-US" dirty="0"/>
              <a:t>. Bu </a:t>
            </a:r>
            <a:r>
              <a:rPr lang="en-US" dirty="0" err="1"/>
              <a:t>otorite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 </a:t>
            </a:r>
            <a:r>
              <a:rPr lang="en-US" dirty="0" err="1"/>
              <a:t>adıma</a:t>
            </a:r>
            <a:r>
              <a:rPr lang="en-US" dirty="0"/>
              <a:t> </a:t>
            </a:r>
            <a:r>
              <a:rPr lang="en-US" dirty="0" err="1"/>
              <a:t>uygulanabilir</a:t>
            </a:r>
            <a:r>
              <a:rPr lang="en-US" dirty="0"/>
              <a:t>. </a:t>
            </a:r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yasa</a:t>
            </a:r>
            <a:r>
              <a:rPr lang="en-US" dirty="0"/>
              <a:t> </a:t>
            </a:r>
            <a:r>
              <a:rPr lang="en-US" dirty="0" err="1"/>
              <a:t>koyucu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bana</a:t>
            </a:r>
            <a:r>
              <a:rPr lang="en-US" dirty="0"/>
              <a:t> </a:t>
            </a:r>
            <a:r>
              <a:rPr lang="en-US" dirty="0" err="1"/>
              <a:t>aittir</a:t>
            </a:r>
            <a:r>
              <a:rPr lang="en-US" dirty="0"/>
              <a:t>. Ben en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koruyucu</a:t>
            </a:r>
            <a:r>
              <a:rPr lang="en-US" dirty="0"/>
              <a:t> </a:t>
            </a:r>
            <a:r>
              <a:rPr lang="en-US" dirty="0" err="1"/>
              <a:t>olduğumdan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düzeni</a:t>
            </a:r>
            <a:r>
              <a:rPr lang="en-US" dirty="0"/>
              <a:t> </a:t>
            </a:r>
            <a:r>
              <a:rPr lang="en-US" dirty="0" err="1"/>
              <a:t>benden</a:t>
            </a:r>
            <a:r>
              <a:rPr lang="en-US" dirty="0"/>
              <a:t> </a:t>
            </a:r>
            <a:r>
              <a:rPr lang="en-US" dirty="0" err="1"/>
              <a:t>doğar</a:t>
            </a:r>
            <a:r>
              <a:rPr lang="en-US" dirty="0"/>
              <a:t>. </a:t>
            </a:r>
            <a:r>
              <a:rPr lang="en-US" dirty="0" err="1"/>
              <a:t>Milletin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çıkarları</a:t>
            </a:r>
            <a:r>
              <a:rPr lang="en-US" dirty="0"/>
              <a:t> </a:t>
            </a:r>
            <a:r>
              <a:rPr lang="en-US" dirty="0" err="1"/>
              <a:t>benimkilerle</a:t>
            </a:r>
            <a:r>
              <a:rPr lang="en-US" dirty="0"/>
              <a:t> </a:t>
            </a:r>
            <a:r>
              <a:rPr lang="en-US" dirty="0" err="1"/>
              <a:t>kaçınılmaz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çıkarlar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benim</a:t>
            </a:r>
            <a:r>
              <a:rPr lang="en-US" dirty="0"/>
              <a:t> </a:t>
            </a:r>
            <a:r>
              <a:rPr lang="en-US" dirty="0" err="1"/>
              <a:t>elimde</a:t>
            </a:r>
            <a:r>
              <a:rPr lang="en-US" dirty="0"/>
              <a:t> </a:t>
            </a:r>
            <a:r>
              <a:rPr lang="en-US" dirty="0" err="1"/>
              <a:t>bulunabilir</a:t>
            </a:r>
            <a:r>
              <a:rPr lang="en-US" dirty="0"/>
              <a:t>. </a:t>
            </a:r>
            <a:r>
              <a:rPr lang="en-US" b="1" dirty="0" err="1"/>
              <a:t>Devlet</a:t>
            </a:r>
            <a:r>
              <a:rPr lang="en-US" b="1" dirty="0"/>
              <a:t> </a:t>
            </a:r>
            <a:r>
              <a:rPr lang="en-US" b="1" dirty="0" err="1"/>
              <a:t>benim</a:t>
            </a:r>
            <a:r>
              <a:rPr lang="en-US" b="1" dirty="0"/>
              <a:t>.” (“</a:t>
            </a:r>
            <a:r>
              <a:rPr lang="en-US" b="1" dirty="0" err="1"/>
              <a:t>L’éta</a:t>
            </a:r>
            <a:r>
              <a:rPr lang="en-US" b="1" dirty="0"/>
              <a:t>, </a:t>
            </a:r>
            <a:r>
              <a:rPr lang="en-US" b="1" dirty="0" err="1"/>
              <a:t>c’est</a:t>
            </a:r>
            <a:r>
              <a:rPr lang="en-US" b="1" dirty="0"/>
              <a:t> </a:t>
            </a:r>
            <a:r>
              <a:rPr lang="en-US" b="1" dirty="0" err="1"/>
              <a:t>moi</a:t>
            </a:r>
            <a:r>
              <a:rPr lang="en-US" b="1" dirty="0"/>
              <a:t>.”)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2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800px-Louis_XV_by_Maurice-Quentin_de_La_Tou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341" t="-30612" r="-50098" b="5832"/>
          <a:stretch/>
        </p:blipFill>
        <p:spPr>
          <a:xfrm>
            <a:off x="228332" y="1013094"/>
            <a:ext cx="10532546" cy="5583944"/>
          </a:xfrm>
        </p:spPr>
      </p:pic>
      <p:sp>
        <p:nvSpPr>
          <p:cNvPr id="5" name="Rectangle 4"/>
          <p:cNvSpPr/>
          <p:nvPr/>
        </p:nvSpPr>
        <p:spPr>
          <a:xfrm>
            <a:off x="656456" y="1726540"/>
            <a:ext cx="6201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monark</a:t>
            </a:r>
            <a:r>
              <a:rPr lang="en-US" dirty="0"/>
              <a:t> (</a:t>
            </a:r>
            <a:r>
              <a:rPr lang="en-US" dirty="0" err="1"/>
              <a:t>kral</a:t>
            </a:r>
            <a:r>
              <a:rPr lang="en-US" dirty="0"/>
              <a:t>) </a:t>
            </a:r>
            <a:r>
              <a:rPr lang="en-US" dirty="0" err="1"/>
              <a:t>merkezileştirilmiş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başındaydı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bölünmez</a:t>
            </a:r>
            <a:r>
              <a:rPr lang="en-US" dirty="0"/>
              <a:t>,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ediyordu</a:t>
            </a:r>
            <a:r>
              <a:rPr lang="en-US" dirty="0"/>
              <a:t>: </a:t>
            </a:r>
            <a:r>
              <a:rPr lang="en-US" dirty="0" err="1"/>
              <a:t>egemen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Louis XV</a:t>
            </a:r>
            <a:r>
              <a:rPr lang="en-US" dirty="0"/>
              <a:t> (1714-1774)</a:t>
            </a:r>
            <a:r>
              <a:rPr lang="en-US" dirty="0" smtClean="0"/>
              <a:t> 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60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Bu </a:t>
            </a:r>
            <a:r>
              <a:rPr lang="en-US" dirty="0" err="1"/>
              <a:t>dönemdeki</a:t>
            </a:r>
            <a:r>
              <a:rPr lang="en-US" dirty="0"/>
              <a:t> </a:t>
            </a:r>
            <a:r>
              <a:rPr lang="en-US" dirty="0" err="1"/>
              <a:t>altı</a:t>
            </a:r>
            <a:r>
              <a:rPr lang="en-US" dirty="0"/>
              <a:t> </a:t>
            </a:r>
            <a:r>
              <a:rPr lang="en-US" dirty="0" err="1"/>
              <a:t>gelişme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tarihinde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:</a:t>
            </a:r>
          </a:p>
          <a:p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Topraksal</a:t>
            </a:r>
            <a:r>
              <a:rPr lang="en-US" dirty="0"/>
              <a:t> </a:t>
            </a:r>
            <a:r>
              <a:rPr lang="en-US" dirty="0" err="1"/>
              <a:t>sınırların</a:t>
            </a:r>
            <a:r>
              <a:rPr lang="en-US" dirty="0"/>
              <a:t> </a:t>
            </a:r>
            <a:r>
              <a:rPr lang="en-US" dirty="0" err="1" smtClean="0"/>
              <a:t>merkezileştilmiş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sistemiyle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üste</a:t>
            </a:r>
            <a:r>
              <a:rPr lang="en-US" dirty="0"/>
              <a:t> </a:t>
            </a:r>
            <a:r>
              <a:rPr lang="en-US" dirty="0" err="1"/>
              <a:t>gelmesi</a:t>
            </a: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Yasa</a:t>
            </a:r>
            <a:r>
              <a:rPr lang="en-US" dirty="0"/>
              <a:t> </a:t>
            </a:r>
            <a:r>
              <a:rPr lang="en-US" dirty="0" err="1"/>
              <a:t>koyucu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uygulayıcı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mekanizmaların</a:t>
            </a:r>
            <a:r>
              <a:rPr lang="en-US" dirty="0"/>
              <a:t> </a:t>
            </a:r>
            <a:r>
              <a:rPr lang="en-US" dirty="0" err="1"/>
              <a:t>yaratılması</a:t>
            </a:r>
            <a:r>
              <a:rPr lang="en-US" dirty="0"/>
              <a:t> 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İdari</a:t>
            </a:r>
            <a:r>
              <a:rPr lang="en-US" dirty="0"/>
              <a:t> </a:t>
            </a:r>
            <a:r>
              <a:rPr lang="en-US" dirty="0" err="1"/>
              <a:t>gücün</a:t>
            </a:r>
            <a:r>
              <a:rPr lang="en-US" dirty="0"/>
              <a:t> </a:t>
            </a:r>
            <a:r>
              <a:rPr lang="en-US" dirty="0" err="1"/>
              <a:t>merkezileşmesi</a:t>
            </a: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Mali </a:t>
            </a:r>
            <a:r>
              <a:rPr lang="en-US" dirty="0" err="1"/>
              <a:t>yönetimin</a:t>
            </a:r>
            <a:r>
              <a:rPr lang="en-US" dirty="0"/>
              <a:t> </a:t>
            </a:r>
            <a:r>
              <a:rPr lang="en-US" dirty="0" err="1"/>
              <a:t>değiştirilmesi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genişletilmesi</a:t>
            </a:r>
            <a:r>
              <a:rPr lang="en-US" dirty="0"/>
              <a:t> 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Diplomasi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ilişkilerin</a:t>
            </a:r>
            <a:r>
              <a:rPr lang="en-US" dirty="0"/>
              <a:t> </a:t>
            </a:r>
            <a:r>
              <a:rPr lang="en-US" dirty="0" err="1"/>
              <a:t>gelişmesiyle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ilişkilerin</a:t>
            </a:r>
            <a:r>
              <a:rPr lang="en-US" dirty="0"/>
              <a:t> </a:t>
            </a:r>
            <a:r>
              <a:rPr lang="en-US" dirty="0" err="1"/>
              <a:t>resmileştirilmesi</a:t>
            </a: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orduların</a:t>
            </a:r>
            <a:r>
              <a:rPr lang="en-US" dirty="0"/>
              <a:t> </a:t>
            </a:r>
            <a:r>
              <a:rPr lang="en-US" dirty="0" err="1"/>
              <a:t>kurulması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5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5. </a:t>
            </a:r>
            <a:r>
              <a:rPr lang="en-US" dirty="0" err="1"/>
              <a:t>Ulus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(18.yy-…)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yöneten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yönetilenden</a:t>
            </a:r>
            <a:r>
              <a:rPr lang="en-US" dirty="0" smtClean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araçlar</a:t>
            </a:r>
            <a:r>
              <a:rPr lang="en-US" dirty="0"/>
              <a:t> </a:t>
            </a:r>
          </a:p>
          <a:p>
            <a:r>
              <a:rPr lang="en-US" dirty="0" err="1"/>
              <a:t>sınırlanmış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toprakta</a:t>
            </a:r>
            <a:r>
              <a:rPr lang="en-US" dirty="0"/>
              <a:t> en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yetkiye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(</a:t>
            </a:r>
            <a:r>
              <a:rPr lang="en-US" dirty="0" err="1"/>
              <a:t>topraksallık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egemenlik</a:t>
            </a:r>
            <a:r>
              <a:rPr lang="en-US" dirty="0"/>
              <a:t>) </a:t>
            </a:r>
          </a:p>
          <a:p>
            <a:r>
              <a:rPr lang="en-US" dirty="0" err="1"/>
              <a:t>Şiddet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tekeli</a:t>
            </a:r>
            <a:r>
              <a:rPr lang="en-US" dirty="0"/>
              <a:t> </a:t>
            </a:r>
            <a:r>
              <a:rPr lang="en-US" dirty="0" err="1"/>
              <a:t>iddiasına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</a:p>
          <a:p>
            <a:r>
              <a:rPr lang="en-US" dirty="0" err="1"/>
              <a:t>Vatandaşlarından</a:t>
            </a:r>
            <a:r>
              <a:rPr lang="en-US" dirty="0"/>
              <a:t> minimum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desteğe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sadakata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(</a:t>
            </a:r>
            <a:r>
              <a:rPr lang="en-US" dirty="0" err="1"/>
              <a:t>meşruiyet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42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Ulus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varlığını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ettiriyor</a:t>
            </a:r>
            <a:r>
              <a:rPr lang="en-US" dirty="0" smtClean="0"/>
              <a:t>?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ihtiyacı</a:t>
            </a:r>
            <a:r>
              <a:rPr lang="en-US" dirty="0" smtClean="0"/>
              <a:t> </a:t>
            </a:r>
            <a:r>
              <a:rPr lang="en-US" dirty="0" err="1" smtClean="0"/>
              <a:t>karşılıyorlar</a:t>
            </a:r>
            <a:r>
              <a:rPr lang="en-US" dirty="0" smtClean="0"/>
              <a:t>? 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militarizm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Kapitalizm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işbirlikleri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merkantalizm</a:t>
            </a:r>
            <a:r>
              <a:rPr lang="en-US" dirty="0" smtClean="0"/>
              <a:t>)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dirty="0" err="1"/>
              <a:t>G</a:t>
            </a:r>
            <a:r>
              <a:rPr lang="en-US" dirty="0" err="1" smtClean="0"/>
              <a:t>encay</a:t>
            </a:r>
            <a:r>
              <a:rPr lang="en-US" dirty="0" smtClean="0"/>
              <a:t> </a:t>
            </a:r>
            <a:r>
              <a:rPr lang="en-US" dirty="0" err="1" smtClean="0"/>
              <a:t>Şaylan</a:t>
            </a:r>
            <a:r>
              <a:rPr lang="en-US" dirty="0" smtClean="0"/>
              <a:t> </a:t>
            </a:r>
            <a:r>
              <a:rPr lang="en-US" dirty="0" err="1" smtClean="0"/>
              <a:t>makalesi</a:t>
            </a:r>
            <a:r>
              <a:rPr lang="en-US" dirty="0" smtClean="0"/>
              <a:t>)</a:t>
            </a:r>
            <a:r>
              <a:rPr lang="en-US" dirty="0" err="1" smtClean="0"/>
              <a:t>Ulusallık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modern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vurgusu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866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Sİyasİ</a:t>
            </a:r>
            <a:r>
              <a:rPr lang="en-US" dirty="0" smtClean="0"/>
              <a:t> </a:t>
            </a:r>
            <a:r>
              <a:rPr lang="en-US" dirty="0" err="1"/>
              <a:t>Dönüşüm</a:t>
            </a:r>
            <a:r>
              <a:rPr lang="en-US" dirty="0"/>
              <a:t> - 16. </a:t>
            </a:r>
            <a:r>
              <a:rPr lang="en-US" dirty="0" err="1" smtClean="0"/>
              <a:t>YüzyIl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/>
              <a:t>birbiriyle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dönüşüm</a:t>
            </a:r>
            <a:r>
              <a:rPr lang="en-US" dirty="0"/>
              <a:t>: </a:t>
            </a:r>
          </a:p>
          <a:p>
            <a:endParaRPr lang="en-US" dirty="0"/>
          </a:p>
          <a:p>
            <a:pPr marL="114300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  <a:endParaRPr lang="en-US" dirty="0" smtClean="0"/>
          </a:p>
          <a:p>
            <a:pPr marL="114300" lvl="0" indent="0">
              <a:buNone/>
            </a:pPr>
            <a:r>
              <a:rPr lang="en-US" dirty="0" smtClean="0"/>
              <a:t>2. Modern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doğuşu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1. </a:t>
            </a:r>
            <a:r>
              <a:rPr lang="en-US" b="1" dirty="0" err="1" smtClean="0"/>
              <a:t>Askerİ</a:t>
            </a:r>
            <a:r>
              <a:rPr lang="en-US" b="1" dirty="0" smtClean="0"/>
              <a:t> </a:t>
            </a:r>
            <a:r>
              <a:rPr lang="en-US" b="1" dirty="0" err="1" smtClean="0"/>
              <a:t>Devrİm</a:t>
            </a:r>
            <a:r>
              <a:rPr lang="en-US" b="1" dirty="0" smtClean="0"/>
              <a:t> </a:t>
            </a:r>
            <a:r>
              <a:rPr lang="en-US" b="1" dirty="0"/>
              <a:t>– 16. </a:t>
            </a:r>
            <a:r>
              <a:rPr lang="en-US" b="1" dirty="0" err="1"/>
              <a:t>Ve</a:t>
            </a:r>
            <a:r>
              <a:rPr lang="en-US" b="1" dirty="0"/>
              <a:t> 17. </a:t>
            </a:r>
            <a:r>
              <a:rPr lang="en-US" b="1" dirty="0" err="1"/>
              <a:t>yüzyıllar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582"/>
            <a:ext cx="8362140" cy="4979854"/>
          </a:xfrm>
        </p:spPr>
        <p:txBody>
          <a:bodyPr>
            <a:normAutofit fontScale="62500" lnSpcReduction="20000"/>
          </a:bodyPr>
          <a:lstStyle/>
          <a:p>
            <a:pPr marL="114300" indent="0" algn="ctr">
              <a:buNone/>
            </a:pPr>
            <a:r>
              <a:rPr lang="en-US" dirty="0"/>
              <a:t>3 </a:t>
            </a:r>
            <a:r>
              <a:rPr lang="en-US" dirty="0" err="1"/>
              <a:t>alanda</a:t>
            </a:r>
            <a:r>
              <a:rPr lang="en-US" dirty="0"/>
              <a:t> – </a:t>
            </a:r>
            <a:r>
              <a:rPr lang="en-US" dirty="0" err="1"/>
              <a:t>Piyade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 –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eğitilen</a:t>
            </a:r>
            <a:r>
              <a:rPr lang="en-US" dirty="0"/>
              <a:t> </a:t>
            </a:r>
            <a:r>
              <a:rPr lang="en-US" dirty="0" err="1"/>
              <a:t>ordular</a:t>
            </a:r>
            <a:r>
              <a:rPr lang="en-US" dirty="0"/>
              <a:t>, 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askerler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	</a:t>
            </a:r>
            <a:r>
              <a:rPr lang="en-US" dirty="0" err="1"/>
              <a:t>Deniz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 – </a:t>
            </a:r>
            <a:r>
              <a:rPr lang="en-US" dirty="0" err="1"/>
              <a:t>Kalyonlar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kalyon</a:t>
            </a:r>
            <a:r>
              <a:rPr lang="en-US" dirty="0"/>
              <a:t> </a:t>
            </a:r>
            <a:r>
              <a:rPr lang="en-US" dirty="0" err="1"/>
              <a:t>filoları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	</a:t>
            </a:r>
            <a:r>
              <a:rPr lang="en-US" dirty="0" err="1"/>
              <a:t>Kuşatma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 – </a:t>
            </a:r>
            <a:r>
              <a:rPr lang="en-US" dirty="0" err="1"/>
              <a:t>eskiye</a:t>
            </a:r>
            <a:r>
              <a:rPr lang="en-US" dirty="0"/>
              <a:t> gore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 smtClean="0">
                <a:latin typeface="Wingdings"/>
              </a:rPr>
              <a:t>êêêê</a:t>
            </a:r>
            <a:endParaRPr lang="en-US" dirty="0"/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 </a:t>
            </a:r>
            <a:endParaRPr lang="en-US" dirty="0"/>
          </a:p>
          <a:p>
            <a:pPr marL="114300" indent="0" algn="ctr">
              <a:buNone/>
            </a:pPr>
            <a:r>
              <a:rPr lang="en-US" dirty="0"/>
              <a:t>(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)</a:t>
            </a:r>
          </a:p>
          <a:p>
            <a:pPr marL="114300" indent="0" algn="ctr">
              <a:buNone/>
            </a:pPr>
            <a:r>
              <a:rPr lang="en-US" dirty="0" err="1"/>
              <a:t>Finansman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 </a:t>
            </a:r>
            <a:endParaRPr lang="en-US" dirty="0" smtClean="0"/>
          </a:p>
          <a:p>
            <a:pPr marL="114300" indent="0" algn="ctr">
              <a:buNone/>
            </a:pPr>
            <a:endParaRPr lang="en-US" dirty="0">
              <a:latin typeface="Wingdings"/>
            </a:endParaRPr>
          </a:p>
          <a:p>
            <a:pPr marL="114300" indent="0" algn="ctr">
              <a:buNone/>
            </a:pPr>
            <a:r>
              <a:rPr lang="en-US" dirty="0" err="1" smtClean="0">
                <a:latin typeface="Wingdings"/>
              </a:rPr>
              <a:t>êêê</a:t>
            </a: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politikalar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>
                <a:latin typeface="Wingdings"/>
              </a:rPr>
              <a:t>í</a:t>
            </a:r>
            <a:r>
              <a:rPr lang="en-US" dirty="0">
                <a:latin typeface="Wingdings"/>
              </a:rPr>
              <a:t>	 </a:t>
            </a:r>
            <a:r>
              <a:rPr lang="en-US" dirty="0" err="1">
                <a:latin typeface="Wingdings"/>
              </a:rPr>
              <a:t>î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kaynaklar</a:t>
            </a:r>
            <a:r>
              <a:rPr lang="en-US" dirty="0"/>
              <a:t> 	</a:t>
            </a:r>
            <a:r>
              <a:rPr lang="en-US" dirty="0" err="1"/>
              <a:t>İç</a:t>
            </a:r>
            <a:r>
              <a:rPr lang="en-US" dirty="0"/>
              <a:t> </a:t>
            </a:r>
            <a:r>
              <a:rPr lang="en-US" dirty="0" err="1"/>
              <a:t>kaynaklar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Borçlanma</a:t>
            </a:r>
            <a:r>
              <a:rPr lang="en-US" dirty="0"/>
              <a:t>		</a:t>
            </a:r>
            <a:r>
              <a:rPr lang="en-US" dirty="0" err="1"/>
              <a:t>Vergi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err="1" smtClean="0">
                <a:latin typeface="Wingdings"/>
              </a:rPr>
              <a:t>êêêê</a:t>
            </a:r>
            <a:r>
              <a:rPr lang="en-US" dirty="0"/>
              <a:t>		</a:t>
            </a:r>
          </a:p>
          <a:p>
            <a:pPr marL="114300" indent="0" algn="ctr">
              <a:buNone/>
            </a:pPr>
            <a:r>
              <a:rPr lang="en-US" dirty="0"/>
              <a:t>			 </a:t>
            </a:r>
          </a:p>
          <a:p>
            <a:pPr marL="114300" indent="0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Verginin</a:t>
            </a:r>
            <a:r>
              <a:rPr lang="en-US" dirty="0" smtClean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toplanması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dağıtılması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) 	</a:t>
            </a:r>
          </a:p>
          <a:p>
            <a:pPr marL="114300" indent="0" algn="ctr">
              <a:buNone/>
            </a:pPr>
            <a:r>
              <a:rPr lang="en-US" dirty="0" err="1"/>
              <a:t>Bürokrasi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90681" cy="4739759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charset="0"/>
              <a:buChar char="¤"/>
            </a:pP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örgütlenmesi</a:t>
            </a:r>
            <a:r>
              <a:rPr lang="en-US" dirty="0"/>
              <a:t> (</a:t>
            </a:r>
            <a:r>
              <a:rPr lang="en-US" dirty="0" err="1"/>
              <a:t>vergi</a:t>
            </a:r>
            <a:r>
              <a:rPr lang="en-US" dirty="0"/>
              <a:t>, </a:t>
            </a:r>
            <a:r>
              <a:rPr lang="en-US" dirty="0" err="1"/>
              <a:t>maliye</a:t>
            </a:r>
            <a:r>
              <a:rPr lang="en-US" dirty="0"/>
              <a:t>, </a:t>
            </a:r>
            <a:r>
              <a:rPr lang="en-US" dirty="0" err="1"/>
              <a:t>bütçe</a:t>
            </a:r>
            <a:r>
              <a:rPr lang="en-US" dirty="0"/>
              <a:t>, </a:t>
            </a:r>
            <a:r>
              <a:rPr lang="en-US" dirty="0" err="1"/>
              <a:t>bürokrasi</a:t>
            </a:r>
            <a:r>
              <a:rPr lang="en-US" dirty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</a:t>
            </a:r>
            <a:endParaRPr lang="en-US" dirty="0" smtClean="0"/>
          </a:p>
          <a:p>
            <a:pPr algn="ctr">
              <a:buFont typeface="Wingdings" charset="0"/>
              <a:buChar char="¤"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Savaşçı</a:t>
            </a:r>
            <a:r>
              <a:rPr lang="en-US" dirty="0"/>
              <a:t> </a:t>
            </a:r>
            <a:r>
              <a:rPr lang="en-US" dirty="0" err="1"/>
              <a:t>grubun</a:t>
            </a:r>
            <a:r>
              <a:rPr lang="en-US" dirty="0"/>
              <a:t> </a:t>
            </a:r>
            <a:r>
              <a:rPr lang="en-US" dirty="0" err="1"/>
              <a:t>değişimi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/>
              <a:t>Kesici</a:t>
            </a:r>
            <a:r>
              <a:rPr lang="en-US" dirty="0"/>
              <a:t> </a:t>
            </a:r>
            <a:r>
              <a:rPr lang="en-US" dirty="0" err="1"/>
              <a:t>delici</a:t>
            </a:r>
            <a:r>
              <a:rPr lang="en-US" dirty="0"/>
              <a:t> </a:t>
            </a:r>
            <a:r>
              <a:rPr lang="en-US" dirty="0" err="1"/>
              <a:t>silahlar</a:t>
            </a:r>
            <a:r>
              <a:rPr lang="en-US" dirty="0"/>
              <a:t>  </a:t>
            </a:r>
            <a:r>
              <a:rPr lang="en-US" dirty="0" err="1">
                <a:latin typeface="Wingdings"/>
              </a:rPr>
              <a:t>è</a:t>
            </a:r>
            <a:r>
              <a:rPr lang="en-US" dirty="0">
                <a:latin typeface="Wingdings"/>
              </a:rPr>
              <a:t> </a:t>
            </a:r>
            <a:r>
              <a:rPr lang="en-US" dirty="0"/>
              <a:t> </a:t>
            </a:r>
            <a:r>
              <a:rPr lang="en-US" dirty="0" err="1"/>
              <a:t>ateşli</a:t>
            </a:r>
            <a:r>
              <a:rPr lang="en-US" dirty="0"/>
              <a:t> </a:t>
            </a:r>
            <a:r>
              <a:rPr lang="en-US" dirty="0" err="1"/>
              <a:t>silahlar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 </a:t>
            </a:r>
          </a:p>
          <a:p>
            <a:pPr marL="114300" indent="0" algn="ctr">
              <a:buNone/>
            </a:pPr>
            <a:r>
              <a:rPr lang="en-US" dirty="0" err="1"/>
              <a:t>Kullanıcının</a:t>
            </a:r>
            <a:r>
              <a:rPr lang="en-US" dirty="0"/>
              <a:t> </a:t>
            </a:r>
            <a:r>
              <a:rPr lang="en-US" dirty="0" err="1"/>
              <a:t>becerisine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eğitimler</a:t>
            </a:r>
            <a:r>
              <a:rPr lang="en-US" dirty="0"/>
              <a:t> </a:t>
            </a:r>
            <a:r>
              <a:rPr lang="en-US" dirty="0" err="1">
                <a:latin typeface="Wingdings"/>
              </a:rPr>
              <a:t>è</a:t>
            </a:r>
            <a:r>
              <a:rPr lang="en-US" dirty="0"/>
              <a:t> </a:t>
            </a:r>
            <a:r>
              <a:rPr lang="en-US" dirty="0" err="1"/>
              <a:t>ateşli</a:t>
            </a:r>
            <a:r>
              <a:rPr lang="en-US" dirty="0"/>
              <a:t> </a:t>
            </a:r>
            <a:r>
              <a:rPr lang="en-US" dirty="0" err="1"/>
              <a:t>silahlar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2-3 </a:t>
            </a:r>
            <a:r>
              <a:rPr lang="en-US" dirty="0" err="1"/>
              <a:t>ayda</a:t>
            </a:r>
            <a:r>
              <a:rPr lang="en-US" dirty="0"/>
              <a:t>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 err="1"/>
              <a:t>Savaşçı</a:t>
            </a:r>
            <a:r>
              <a:rPr lang="en-US" dirty="0"/>
              <a:t> </a:t>
            </a:r>
            <a:r>
              <a:rPr lang="en-US" dirty="0" err="1"/>
              <a:t>aristokratlar</a:t>
            </a:r>
            <a:r>
              <a:rPr lang="en-US" dirty="0"/>
              <a:t> </a:t>
            </a:r>
            <a:r>
              <a:rPr lang="en-US" dirty="0" err="1">
                <a:latin typeface="Wingdings"/>
              </a:rPr>
              <a:t>è</a:t>
            </a:r>
            <a:r>
              <a:rPr lang="en-US" dirty="0"/>
              <a:t> </a:t>
            </a:r>
            <a:r>
              <a:rPr lang="en-US" dirty="0" err="1"/>
              <a:t>Sıradan</a:t>
            </a:r>
            <a:r>
              <a:rPr lang="en-US" dirty="0"/>
              <a:t> asker (</a:t>
            </a:r>
            <a:r>
              <a:rPr lang="en-US" dirty="0" err="1"/>
              <a:t>maaşlı</a:t>
            </a:r>
            <a:r>
              <a:rPr lang="en-US" dirty="0"/>
              <a:t>, </a:t>
            </a:r>
            <a:r>
              <a:rPr lang="en-US" dirty="0" err="1"/>
              <a:t>profesyonel</a:t>
            </a:r>
            <a:r>
              <a:rPr lang="en-US" dirty="0"/>
              <a:t>) </a:t>
            </a:r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 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 smtClean="0"/>
              <a:t>Aristokratik</a:t>
            </a:r>
            <a:r>
              <a:rPr lang="en-US" dirty="0" smtClean="0"/>
              <a:t> </a:t>
            </a:r>
            <a:r>
              <a:rPr lang="en-US" dirty="0" err="1"/>
              <a:t>kodlar</a:t>
            </a:r>
            <a:r>
              <a:rPr lang="en-US" dirty="0"/>
              <a:t> (</a:t>
            </a:r>
            <a:r>
              <a:rPr lang="en-US" dirty="0" err="1"/>
              <a:t>onur</a:t>
            </a:r>
            <a:r>
              <a:rPr lang="en-US" dirty="0"/>
              <a:t>, </a:t>
            </a:r>
            <a:r>
              <a:rPr lang="en-US" dirty="0" err="1"/>
              <a:t>şan</a:t>
            </a:r>
            <a:r>
              <a:rPr lang="en-US" dirty="0"/>
              <a:t> vs.)  </a:t>
            </a:r>
            <a:r>
              <a:rPr lang="en-US" dirty="0" err="1">
                <a:latin typeface="Wingdings"/>
              </a:rPr>
              <a:t>è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, </a:t>
            </a:r>
            <a:r>
              <a:rPr lang="en-US" dirty="0" err="1"/>
              <a:t>hiyerarşi</a:t>
            </a:r>
            <a:r>
              <a:rPr lang="en-US" dirty="0"/>
              <a:t>, </a:t>
            </a:r>
            <a:r>
              <a:rPr lang="en-US" dirty="0" err="1"/>
              <a:t>emre</a:t>
            </a:r>
            <a:r>
              <a:rPr lang="en-US" dirty="0"/>
              <a:t> </a:t>
            </a:r>
            <a:r>
              <a:rPr lang="en-US" dirty="0" err="1"/>
              <a:t>uyabilme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 err="1"/>
              <a:t>ötekilerle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edebilme</a:t>
            </a:r>
            <a:r>
              <a:rPr lang="en-US" dirty="0"/>
              <a:t> </a:t>
            </a:r>
            <a:r>
              <a:rPr lang="en-US" dirty="0" err="1"/>
              <a:t>becerisi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>
                <a:latin typeface="Wingdings"/>
              </a:rPr>
              <a:t> 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>
                <a:latin typeface="Wingdings"/>
              </a:rPr>
              <a:t>êêêêêêê</a:t>
            </a:r>
            <a:endParaRPr lang="en-US" dirty="0"/>
          </a:p>
          <a:p>
            <a:pPr marL="114300" indent="0" algn="ctr">
              <a:buNone/>
            </a:pPr>
            <a:r>
              <a:rPr lang="en-US" dirty="0" err="1"/>
              <a:t>Aristokrasinin</a:t>
            </a:r>
            <a:r>
              <a:rPr lang="en-US" dirty="0"/>
              <a:t> </a:t>
            </a:r>
            <a:r>
              <a:rPr lang="en-US" dirty="0" err="1"/>
              <a:t>savaşçılık</a:t>
            </a:r>
            <a:r>
              <a:rPr lang="en-US" dirty="0"/>
              <a:t> </a:t>
            </a:r>
            <a:r>
              <a:rPr lang="en-US" dirty="0" err="1"/>
              <a:t>işlevini</a:t>
            </a:r>
            <a:r>
              <a:rPr lang="en-US" dirty="0"/>
              <a:t> </a:t>
            </a:r>
            <a:r>
              <a:rPr lang="en-US" dirty="0" err="1"/>
              <a:t>yitirmesi</a:t>
            </a:r>
            <a:r>
              <a:rPr lang="en-US" dirty="0"/>
              <a:t> </a:t>
            </a: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err="1">
                <a:latin typeface="Wingdings"/>
              </a:rPr>
              <a:t>í</a:t>
            </a:r>
            <a:r>
              <a:rPr lang="en-US" dirty="0">
                <a:latin typeface="Wingdings"/>
              </a:rPr>
              <a:t>	</a:t>
            </a:r>
            <a:r>
              <a:rPr lang="en-US" dirty="0" err="1">
                <a:latin typeface="Wingdings"/>
              </a:rPr>
              <a:t>î</a:t>
            </a: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			</a:t>
            </a:r>
            <a:r>
              <a:rPr lang="en-US" dirty="0" err="1" smtClean="0"/>
              <a:t>Sembolikleşme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US" dirty="0" err="1"/>
              <a:t>sahnesinden</a:t>
            </a:r>
            <a:r>
              <a:rPr lang="en-US" dirty="0"/>
              <a:t> 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/>
              <a:t>	</a:t>
            </a:r>
            <a:r>
              <a:rPr lang="en-US" dirty="0" smtClean="0"/>
              <a:t>											(</a:t>
            </a:r>
            <a:r>
              <a:rPr lang="en-US" dirty="0" err="1"/>
              <a:t>devrimler</a:t>
            </a:r>
            <a:r>
              <a:rPr lang="en-US" dirty="0"/>
              <a:t> vs. </a:t>
            </a:r>
            <a:r>
              <a:rPr lang="en-US" dirty="0" err="1"/>
              <a:t>yoluyla</a:t>
            </a:r>
            <a:r>
              <a:rPr lang="en-US" dirty="0"/>
              <a:t>) </a:t>
            </a:r>
            <a:r>
              <a:rPr lang="en-US" dirty="0" err="1"/>
              <a:t>silinme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849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sonuçlar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yönetimlerin</a:t>
            </a:r>
            <a:r>
              <a:rPr lang="en-US" dirty="0"/>
              <a:t>, </a:t>
            </a:r>
            <a:r>
              <a:rPr lang="en-US" dirty="0" err="1"/>
              <a:t>bürokrasilerin</a:t>
            </a:r>
            <a:r>
              <a:rPr lang="en-US" dirty="0"/>
              <a:t> </a:t>
            </a:r>
            <a:r>
              <a:rPr lang="en-US" dirty="0" err="1"/>
              <a:t>kurulduğu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yönettikleriyle</a:t>
            </a:r>
            <a:r>
              <a:rPr lang="en-US" dirty="0"/>
              <a:t> (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bürokratikleşme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)  </a:t>
            </a:r>
            <a:r>
              <a:rPr lang="en-US" dirty="0" err="1"/>
              <a:t>daha</a:t>
            </a:r>
            <a:r>
              <a:rPr lang="en-US" dirty="0"/>
              <a:t> 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kurmaktadırlar</a:t>
            </a:r>
            <a:r>
              <a:rPr lang="en-US" dirty="0"/>
              <a:t>. (Bu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modern </a:t>
            </a:r>
            <a:r>
              <a:rPr lang="en-US" dirty="0" err="1"/>
              <a:t>devletlerin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sınırlar</a:t>
            </a:r>
            <a:r>
              <a:rPr lang="en-US" dirty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egemenlik</a:t>
            </a:r>
            <a:r>
              <a:rPr lang="en-US" dirty="0"/>
              <a:t> </a:t>
            </a:r>
            <a:r>
              <a:rPr lang="en-US" dirty="0" err="1"/>
              <a:t>iddiası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de </a:t>
            </a:r>
            <a:r>
              <a:rPr lang="en-US" dirty="0" err="1"/>
              <a:t>uyumludur</a:t>
            </a:r>
            <a:r>
              <a:rPr lang="en-US" dirty="0"/>
              <a:t>.)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/>
              <a:t>biçimindeki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değişiklikler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modern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çıkışı</a:t>
            </a:r>
            <a:r>
              <a:rPr lang="en-US" dirty="0"/>
              <a:t> parallel </a:t>
            </a:r>
            <a:r>
              <a:rPr lang="en-US" dirty="0" err="1"/>
              <a:t>süreçlerdir</a:t>
            </a:r>
            <a:r>
              <a:rPr lang="en-US" dirty="0"/>
              <a:t>. Bu </a:t>
            </a:r>
            <a:r>
              <a:rPr lang="en-US" dirty="0" err="1"/>
              <a:t>dönüşümler</a:t>
            </a:r>
            <a:r>
              <a:rPr lang="en-US" dirty="0"/>
              <a:t>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kurumsallaşmasını</a:t>
            </a:r>
            <a:r>
              <a:rPr lang="en-US" dirty="0"/>
              <a:t> </a:t>
            </a:r>
            <a:r>
              <a:rPr lang="en-US" dirty="0" err="1"/>
              <a:t>arttırmış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mekanizmasını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hale </a:t>
            </a:r>
            <a:r>
              <a:rPr lang="en-US" dirty="0" err="1"/>
              <a:t>getirmiştir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monarşiler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krallara</a:t>
            </a:r>
            <a:r>
              <a:rPr lang="en-US" dirty="0"/>
              <a:t> </a:t>
            </a:r>
            <a:r>
              <a:rPr lang="en-US" dirty="0" err="1"/>
              <a:t>kraliçelere</a:t>
            </a:r>
            <a:r>
              <a:rPr lang="en-US" dirty="0"/>
              <a:t> </a:t>
            </a:r>
            <a:r>
              <a:rPr lang="en-US" dirty="0" err="1"/>
              <a:t>rakip</a:t>
            </a:r>
            <a:r>
              <a:rPr lang="en-US" dirty="0"/>
              <a:t> </a:t>
            </a:r>
            <a:r>
              <a:rPr lang="en-US" dirty="0" err="1"/>
              <a:t>olabilecek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odakları</a:t>
            </a:r>
            <a:r>
              <a:rPr lang="en-US" dirty="0"/>
              <a:t> (</a:t>
            </a:r>
            <a:r>
              <a:rPr lang="en-US" dirty="0" err="1"/>
              <a:t>aristokratlar</a:t>
            </a:r>
            <a:r>
              <a:rPr lang="en-US" dirty="0"/>
              <a:t>) </a:t>
            </a:r>
            <a:r>
              <a:rPr lang="en-US" dirty="0" err="1"/>
              <a:t>sembolikleşmiş</a:t>
            </a:r>
            <a:r>
              <a:rPr lang="en-US" dirty="0"/>
              <a:t>,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monarşiler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ulus-devletler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ordular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ordular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korunmaya</a:t>
            </a:r>
            <a:r>
              <a:rPr lang="en-US" dirty="0"/>
              <a:t> </a:t>
            </a:r>
            <a:r>
              <a:rPr lang="en-US" dirty="0" err="1"/>
              <a:t>başlamıştır</a:t>
            </a:r>
            <a:r>
              <a:rPr lang="en-US" dirty="0"/>
              <a:t>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>
                <a:latin typeface="Wingdings"/>
              </a:rPr>
              <a:t>¤ </a:t>
            </a:r>
            <a:r>
              <a:rPr lang="en-US" dirty="0"/>
              <a:t> 16. </a:t>
            </a:r>
            <a:r>
              <a:rPr lang="en-US" dirty="0" err="1"/>
              <a:t>yüzyılda</a:t>
            </a:r>
            <a:r>
              <a:rPr lang="en-US" dirty="0"/>
              <a:t> </a:t>
            </a:r>
            <a:r>
              <a:rPr lang="en-US" dirty="0" err="1"/>
              <a:t>giderek</a:t>
            </a:r>
            <a:r>
              <a:rPr lang="en-US" dirty="0"/>
              <a:t> </a:t>
            </a:r>
            <a:r>
              <a:rPr lang="en-US" dirty="0" err="1"/>
              <a:t>büyüyen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güçlenen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? (</a:t>
            </a:r>
            <a:r>
              <a:rPr lang="en-US" dirty="0" err="1"/>
              <a:t>Hobbes’un</a:t>
            </a:r>
            <a:r>
              <a:rPr lang="en-US" dirty="0"/>
              <a:t> </a:t>
            </a:r>
            <a:r>
              <a:rPr lang="en-US" dirty="0" err="1"/>
              <a:t>İncil’deki</a:t>
            </a:r>
            <a:r>
              <a:rPr lang="en-US" dirty="0"/>
              <a:t> </a:t>
            </a:r>
            <a:r>
              <a:rPr lang="en-US" dirty="0" err="1"/>
              <a:t>deniz</a:t>
            </a:r>
            <a:r>
              <a:rPr lang="en-US" dirty="0"/>
              <a:t> </a:t>
            </a:r>
            <a:r>
              <a:rPr lang="en-US" dirty="0" err="1"/>
              <a:t>canavarına</a:t>
            </a:r>
            <a:r>
              <a:rPr lang="en-US" dirty="0"/>
              <a:t> (</a:t>
            </a:r>
            <a:r>
              <a:rPr lang="en-US" dirty="0" err="1"/>
              <a:t>Leviathan’a</a:t>
            </a:r>
            <a:r>
              <a:rPr lang="en-US" dirty="0"/>
              <a:t>) </a:t>
            </a:r>
            <a:r>
              <a:rPr lang="en-US" dirty="0" err="1"/>
              <a:t>benzettiği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3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2. Modern </a:t>
            </a:r>
            <a:r>
              <a:rPr lang="en-US" b="1" dirty="0" err="1"/>
              <a:t>Devletin</a:t>
            </a:r>
            <a:r>
              <a:rPr lang="en-US" b="1" dirty="0"/>
              <a:t> </a:t>
            </a:r>
            <a:r>
              <a:rPr lang="en-US" b="1" dirty="0" err="1"/>
              <a:t>doğuşu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447800"/>
            <a:ext cx="8260672" cy="4678364"/>
          </a:xfrm>
        </p:spPr>
        <p:txBody>
          <a:bodyPr>
            <a:normAutofit/>
          </a:bodyPr>
          <a:lstStyle/>
          <a:p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 </a:t>
            </a:r>
            <a:r>
              <a:rPr lang="en-US" dirty="0" err="1"/>
              <a:t>Hep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olagelmiştir</a:t>
            </a:r>
            <a:r>
              <a:rPr lang="en-US" dirty="0"/>
              <a:t>? </a:t>
            </a:r>
          </a:p>
          <a:p>
            <a:pPr lvl="0"/>
            <a:r>
              <a:rPr lang="en-US" dirty="0" err="1"/>
              <a:t>Hayır</a:t>
            </a:r>
            <a:r>
              <a:rPr lang="en-US" dirty="0"/>
              <a:t>,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yapılardır</a:t>
            </a:r>
            <a:r>
              <a:rPr lang="en-US" dirty="0"/>
              <a:t>,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koşullar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kurulurlar</a:t>
            </a:r>
            <a:r>
              <a:rPr lang="en-US" dirty="0"/>
              <a:t>, </a:t>
            </a:r>
            <a:r>
              <a:rPr lang="en-US" dirty="0" err="1" smtClean="0"/>
              <a:t>doğal</a:t>
            </a:r>
            <a:r>
              <a:rPr lang="en-US" dirty="0" smtClean="0"/>
              <a:t>, </a:t>
            </a:r>
            <a:r>
              <a:rPr lang="en-US" dirty="0" err="1"/>
              <a:t>sabit</a:t>
            </a:r>
            <a:r>
              <a:rPr lang="en-US" dirty="0"/>
              <a:t> </a:t>
            </a:r>
            <a:r>
              <a:rPr lang="en-US" dirty="0" err="1"/>
              <a:t>yapılar</a:t>
            </a:r>
            <a:r>
              <a:rPr lang="en-US" dirty="0"/>
              <a:t> </a:t>
            </a:r>
            <a:r>
              <a:rPr lang="en-US" dirty="0" err="1"/>
              <a:t>değildirler</a:t>
            </a:r>
            <a:r>
              <a:rPr lang="en-US" dirty="0"/>
              <a:t>. </a:t>
            </a:r>
            <a:r>
              <a:rPr lang="en-US" dirty="0" err="1"/>
              <a:t>Tarihte</a:t>
            </a:r>
            <a:r>
              <a:rPr lang="en-US" dirty="0"/>
              <a:t> </a:t>
            </a:r>
            <a:r>
              <a:rPr lang="en-US" dirty="0" err="1"/>
              <a:t>devletsiz</a:t>
            </a:r>
            <a:r>
              <a:rPr lang="en-US" dirty="0"/>
              <a:t> </a:t>
            </a:r>
            <a:r>
              <a:rPr lang="en-US" dirty="0" err="1"/>
              <a:t>toplumlar</a:t>
            </a:r>
            <a:r>
              <a:rPr lang="en-US" dirty="0"/>
              <a:t> da </a:t>
            </a:r>
            <a:r>
              <a:rPr lang="en-US" dirty="0" err="1"/>
              <a:t>vardır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7124"/>
              </p:ext>
            </p:extLst>
          </p:nvPr>
        </p:nvGraphicFramePr>
        <p:xfrm>
          <a:off x="313957" y="3424540"/>
          <a:ext cx="8605278" cy="314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639"/>
                <a:gridCol w="4302639"/>
              </a:tblGrid>
              <a:tr h="449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Devletsiz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toplumlar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Devlet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toplumları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Wingdings"/>
                          <a:ea typeface="ＭＳ 明朝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485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informal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yönetim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mekanizmaları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aile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din,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gelenek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klan</a:t>
                      </a:r>
                      <a:r>
                        <a:rPr lang="en-U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içinde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bulanık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sınırlar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Cambria"/>
                        <a:buNone/>
                      </a:pP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	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anlaşmazlıklar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kararlar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aile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da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sülale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da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kabile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yapıları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tarafından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çözülebilir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Cambria"/>
                        <a:buNone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-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ilişkiler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gelenekle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tanımlanmıştır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	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toplumdaki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diğer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organizasyonlardan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farklılaştırılmış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siyasi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mekanizma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kurumlar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belirli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nüfusun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toprağın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üzerinde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yönetim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endParaRPr lang="en-US" sz="14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Yasal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sistem</a:t>
                      </a:r>
                      <a:r>
                        <a:rPr lang="en-U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güç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kullanma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kapasitesiyle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desteklenen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yasalar</a:t>
                      </a:r>
                      <a:r>
                        <a:rPr lang="en-US" sz="14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/>
                        <a:buChar char="–"/>
                      </a:pP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hükümet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içindeki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kurumsal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ayrımlar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ordu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bürokrasi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yürütme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resmi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olarak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koordine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edilmiştir</a:t>
                      </a:r>
                      <a:r>
                        <a:rPr lang="en-US" sz="14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86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/>
              <a:t>Dolayısıyla</a:t>
            </a:r>
            <a:r>
              <a:rPr lang="en-US" dirty="0"/>
              <a:t> </a:t>
            </a:r>
            <a:r>
              <a:rPr lang="en-US" dirty="0" err="1"/>
              <a:t>devletsiz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≠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karar</a:t>
            </a: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dirty="0" err="1" smtClean="0"/>
              <a:t>mekanizmalarının</a:t>
            </a:r>
            <a:r>
              <a:rPr lang="en-US" dirty="0" smtClean="0"/>
              <a:t> </a:t>
            </a:r>
            <a:r>
              <a:rPr lang="en-US" dirty="0" err="1"/>
              <a:t>yokluğu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/>
              <a:t>Modern </a:t>
            </a:r>
            <a:r>
              <a:rPr lang="en-US" dirty="0" err="1"/>
              <a:t>devlet</a:t>
            </a:r>
            <a:r>
              <a:rPr lang="en-US" dirty="0"/>
              <a:t>: </a:t>
            </a:r>
            <a:r>
              <a:rPr lang="en-US" dirty="0" err="1"/>
              <a:t>Avrupa’da</a:t>
            </a:r>
            <a:r>
              <a:rPr lang="en-US" dirty="0"/>
              <a:t> 16. </a:t>
            </a:r>
            <a:r>
              <a:rPr lang="en-US" dirty="0" err="1"/>
              <a:t>Yüzyıldan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tipi. </a:t>
            </a:r>
          </a:p>
          <a:p>
            <a:pPr marL="114300" indent="0">
              <a:buNone/>
            </a:pPr>
            <a:r>
              <a:rPr lang="en-US" dirty="0"/>
              <a:t> </a:t>
            </a:r>
          </a:p>
          <a:p>
            <a:pPr marL="114300" indent="0">
              <a:buNone/>
            </a:pPr>
            <a:r>
              <a:rPr lang="en-US" dirty="0"/>
              <a:t>Modern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tarihte</a:t>
            </a:r>
            <a:r>
              <a:rPr lang="en-US" dirty="0"/>
              <a:t> </a:t>
            </a:r>
            <a:r>
              <a:rPr lang="en-US" dirty="0" err="1"/>
              <a:t>gördüğümüz</a:t>
            </a:r>
            <a:r>
              <a:rPr lang="en-US" dirty="0"/>
              <a:t> ilk </a:t>
            </a:r>
            <a:r>
              <a:rPr lang="en-US" dirty="0" err="1"/>
              <a:t>devlet</a:t>
            </a:r>
            <a:r>
              <a:rPr lang="en-US" dirty="0"/>
              <a:t> tipi mi? </a:t>
            </a:r>
          </a:p>
          <a:p>
            <a:pPr marL="114300" lv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Hayır</a:t>
            </a:r>
            <a:r>
              <a:rPr lang="en-US" dirty="0"/>
              <a:t>. </a:t>
            </a:r>
            <a:r>
              <a:rPr lang="en-US" dirty="0" err="1"/>
              <a:t>Devletsiz</a:t>
            </a:r>
            <a:r>
              <a:rPr lang="en-US" dirty="0"/>
              <a:t> </a:t>
            </a:r>
            <a:r>
              <a:rPr lang="en-US" dirty="0" err="1"/>
              <a:t>toplumlar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tiplerinin</a:t>
            </a:r>
            <a:r>
              <a:rPr lang="en-US" dirty="0"/>
              <a:t> de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görürüz</a:t>
            </a:r>
            <a:r>
              <a:rPr lang="en-US" dirty="0"/>
              <a:t>. (</a:t>
            </a:r>
            <a:r>
              <a:rPr lang="en-US" dirty="0" err="1"/>
              <a:t>İmparatorluklar</a:t>
            </a:r>
            <a:r>
              <a:rPr lang="en-US" dirty="0"/>
              <a:t>, </a:t>
            </a:r>
            <a:r>
              <a:rPr lang="en-US" dirty="0" err="1"/>
              <a:t>feodalizm</a:t>
            </a:r>
            <a:r>
              <a:rPr lang="en-US" dirty="0"/>
              <a:t>, estates)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TANIM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Modern </a:t>
            </a:r>
            <a:r>
              <a:rPr lang="en-US" dirty="0" err="1"/>
              <a:t>devlet</a:t>
            </a:r>
            <a:r>
              <a:rPr lang="en-US" dirty="0"/>
              <a:t>,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sınırlar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, </a:t>
            </a:r>
            <a:r>
              <a:rPr lang="en-US" dirty="0" err="1"/>
              <a:t>yöneten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yönetilenden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otoritesi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gücünün</a:t>
            </a:r>
            <a:r>
              <a:rPr lang="en-US" dirty="0"/>
              <a:t> </a:t>
            </a:r>
            <a:r>
              <a:rPr lang="en-US" dirty="0" err="1"/>
              <a:t>kurumsallaşmış</a:t>
            </a:r>
            <a:r>
              <a:rPr lang="en-US" dirty="0"/>
              <a:t> </a:t>
            </a:r>
            <a:r>
              <a:rPr lang="en-US" dirty="0" err="1"/>
              <a:t>biçimidir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1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1. </a:t>
            </a:r>
            <a:r>
              <a:rPr lang="en-US" dirty="0" err="1"/>
              <a:t>İmparatorluklar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örnek</a:t>
            </a:r>
            <a:r>
              <a:rPr lang="en-US" dirty="0"/>
              <a:t> Roma)</a:t>
            </a:r>
          </a:p>
          <a:p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yöntemlerinin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</a:t>
            </a:r>
          </a:p>
          <a:p>
            <a:r>
              <a:rPr lang="en-US" dirty="0" err="1"/>
              <a:t>Yayılma</a:t>
            </a:r>
            <a:endParaRPr lang="en-US" dirty="0"/>
          </a:p>
          <a:p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/>
              <a:t>kapasitesi</a:t>
            </a:r>
            <a:endParaRPr lang="en-US" dirty="0"/>
          </a:p>
          <a:p>
            <a:r>
              <a:rPr lang="en-US" dirty="0" err="1"/>
              <a:t>Kısıtlı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coğrafi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kurmak</a:t>
            </a:r>
            <a:r>
              <a:rPr lang="en-US" dirty="0"/>
              <a:t> </a:t>
            </a:r>
          </a:p>
          <a:p>
            <a:r>
              <a:rPr lang="en-US" dirty="0" err="1"/>
              <a:t>Silahlı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 (</a:t>
            </a:r>
            <a:r>
              <a:rPr lang="en-US" dirty="0" err="1"/>
              <a:t>değişik</a:t>
            </a:r>
            <a:r>
              <a:rPr lang="en-US" dirty="0"/>
              <a:t> </a:t>
            </a:r>
            <a:r>
              <a:rPr lang="en-US" dirty="0" err="1"/>
              <a:t>nüfus</a:t>
            </a:r>
            <a:r>
              <a:rPr lang="en-US" dirty="0"/>
              <a:t> </a:t>
            </a:r>
            <a:r>
              <a:rPr lang="en-US" dirty="0" err="1"/>
              <a:t>gruplarını</a:t>
            </a:r>
            <a:r>
              <a:rPr lang="en-US" dirty="0"/>
              <a:t> </a:t>
            </a:r>
            <a:r>
              <a:rPr lang="en-US" dirty="0" err="1"/>
              <a:t>entegre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) </a:t>
            </a:r>
          </a:p>
          <a:p>
            <a:r>
              <a:rPr lang="en-US" dirty="0" err="1"/>
              <a:t>Ticaret</a:t>
            </a:r>
            <a:r>
              <a:rPr lang="en-US" dirty="0"/>
              <a:t>, </a:t>
            </a:r>
            <a:r>
              <a:rPr lang="en-US" dirty="0" err="1"/>
              <a:t>tarım</a:t>
            </a:r>
            <a:r>
              <a:rPr lang="en-US" dirty="0"/>
              <a:t>, </a:t>
            </a:r>
            <a:r>
              <a:rPr lang="en-US" dirty="0" err="1"/>
              <a:t>köleye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44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7452</TotalTime>
  <Words>579</Words>
  <Application>Microsoft Macintosh PowerPoint</Application>
  <PresentationFormat>On-screen Show (4:3)</PresentationFormat>
  <Paragraphs>147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TYTD </vt:lpstr>
      <vt:lpstr>Sİyasİ Dönüşüm - 16. YüzyIl  </vt:lpstr>
      <vt:lpstr>  1. Askerİ Devrİm – 16. Ve 17. yüzyıllar   </vt:lpstr>
      <vt:lpstr>Askeri devrim – sonuçlar </vt:lpstr>
      <vt:lpstr>Askeri devrim – sonuçlar </vt:lpstr>
      <vt:lpstr>2. Modern Devletin doğuşu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TYTD </dc:title>
  <dc:creator>setenay nil dogan</dc:creator>
  <cp:lastModifiedBy>setenay nil dogan</cp:lastModifiedBy>
  <cp:revision>14</cp:revision>
  <dcterms:created xsi:type="dcterms:W3CDTF">2020-03-26T02:25:14Z</dcterms:created>
  <dcterms:modified xsi:type="dcterms:W3CDTF">2020-11-18T13:08:37Z</dcterms:modified>
</cp:coreProperties>
</file>