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60" r:id="rId4"/>
    <p:sldId id="261" r:id="rId5"/>
    <p:sldId id="262" r:id="rId6"/>
    <p:sldId id="264"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0" d="100"/>
          <a:sy n="120" d="100"/>
        </p:scale>
        <p:origin x="-13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tr-TR"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7" name="Date Placeholder 6"/>
          <p:cNvSpPr>
            <a:spLocks noGrp="1"/>
          </p:cNvSpPr>
          <p:nvPr>
            <p:ph type="dt" sz="half" idx="10"/>
          </p:nvPr>
        </p:nvSpPr>
        <p:spPr/>
        <p:txBody>
          <a:bodyPr/>
          <a:lstStyle/>
          <a:p>
            <a:fld id="{94BB6AE8-282A-B247-90BC-BDAEFF6AF0B2}" type="datetimeFigureOut">
              <a:rPr lang="en-US" smtClean="0"/>
              <a:t>14.05.20</a:t>
            </a:fld>
            <a:endParaRPr lang="en-US"/>
          </a:p>
        </p:txBody>
      </p:sp>
      <p:sp>
        <p:nvSpPr>
          <p:cNvPr id="8" name="Slide Number Placeholder 7"/>
          <p:cNvSpPr>
            <a:spLocks noGrp="1"/>
          </p:cNvSpPr>
          <p:nvPr>
            <p:ph type="sldNum" sz="quarter" idx="11"/>
          </p:nvPr>
        </p:nvSpPr>
        <p:spPr/>
        <p:txBody>
          <a:bodyPr/>
          <a:lstStyle/>
          <a:p>
            <a:fld id="{0AF803BF-F4C4-5A4D-9129-E617CE77B96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4BB6AE8-282A-B247-90BC-BDAEFF6AF0B2}" type="datetimeFigureOut">
              <a:rPr lang="en-US" smtClean="0"/>
              <a:t>14.05.20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803BF-F4C4-5A4D-9129-E617CE77B9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4BB6AE8-282A-B247-90BC-BDAEFF6AF0B2}" type="datetimeFigureOut">
              <a:rPr lang="en-US" smtClean="0"/>
              <a:t>14.05.20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803BF-F4C4-5A4D-9129-E617CE77B96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smtClean="0"/>
          </a:p>
        </p:txBody>
      </p:sp>
      <p:sp>
        <p:nvSpPr>
          <p:cNvPr id="4" name="Date Placeholder 3"/>
          <p:cNvSpPr>
            <a:spLocks noGrp="1"/>
          </p:cNvSpPr>
          <p:nvPr>
            <p:ph type="dt" sz="half" idx="10"/>
          </p:nvPr>
        </p:nvSpPr>
        <p:spPr/>
        <p:txBody>
          <a:bodyPr/>
          <a:lstStyle/>
          <a:p>
            <a:fld id="{94BB6AE8-282A-B247-90BC-BDAEFF6AF0B2}" type="datetimeFigureOut">
              <a:rPr lang="en-US" smtClean="0"/>
              <a:t>14.05.20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803BF-F4C4-5A4D-9129-E617CE77B96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tr-TR"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94BB6AE8-282A-B247-90BC-BDAEFF6AF0B2}" type="datetimeFigureOut">
              <a:rPr lang="en-US" smtClean="0"/>
              <a:t>14.05.20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F803BF-F4C4-5A4D-9129-E617CE77B96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smtClean="0"/>
          </a:p>
        </p:txBody>
      </p:sp>
      <p:sp>
        <p:nvSpPr>
          <p:cNvPr id="5" name="Date Placeholder 4"/>
          <p:cNvSpPr>
            <a:spLocks noGrp="1"/>
          </p:cNvSpPr>
          <p:nvPr>
            <p:ph type="dt" sz="half" idx="10"/>
          </p:nvPr>
        </p:nvSpPr>
        <p:spPr/>
        <p:txBody>
          <a:bodyPr/>
          <a:lstStyle/>
          <a:p>
            <a:fld id="{94BB6AE8-282A-B247-90BC-BDAEFF6AF0B2}" type="datetimeFigureOut">
              <a:rPr lang="en-US" smtClean="0"/>
              <a:t>14.05.20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803BF-F4C4-5A4D-9129-E617CE77B96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7" name="Date Placeholder 6"/>
          <p:cNvSpPr>
            <a:spLocks noGrp="1"/>
          </p:cNvSpPr>
          <p:nvPr>
            <p:ph type="dt" sz="half" idx="10"/>
          </p:nvPr>
        </p:nvSpPr>
        <p:spPr/>
        <p:txBody>
          <a:bodyPr/>
          <a:lstStyle/>
          <a:p>
            <a:fld id="{94BB6AE8-282A-B247-90BC-BDAEFF6AF0B2}" type="datetimeFigureOut">
              <a:rPr lang="en-US" smtClean="0"/>
              <a:t>14.05.20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F803BF-F4C4-5A4D-9129-E617CE77B96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94BB6AE8-282A-B247-90BC-BDAEFF6AF0B2}" type="datetimeFigureOut">
              <a:rPr lang="en-US" smtClean="0"/>
              <a:t>14.05.20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F803BF-F4C4-5A4D-9129-E617CE77B96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B6AE8-282A-B247-90BC-BDAEFF6AF0B2}" type="datetimeFigureOut">
              <a:rPr lang="en-US" smtClean="0"/>
              <a:t>14.05.20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F803BF-F4C4-5A4D-9129-E617CE77B9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tr-TR"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94BB6AE8-282A-B247-90BC-BDAEFF6AF0B2}" type="datetimeFigureOut">
              <a:rPr lang="en-US" smtClean="0"/>
              <a:t>14.05.20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803BF-F4C4-5A4D-9129-E617CE77B96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tr-TR"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94BB6AE8-282A-B247-90BC-BDAEFF6AF0B2}" type="datetimeFigureOut">
              <a:rPr lang="en-US" smtClean="0"/>
              <a:t>14.05.20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F803BF-F4C4-5A4D-9129-E617CE77B96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tr-TR"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4BB6AE8-282A-B247-90BC-BDAEFF6AF0B2}" type="datetimeFigureOut">
              <a:rPr lang="en-US" smtClean="0"/>
              <a:t>14.05.20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AF803BF-F4C4-5A4D-9129-E617CE77B96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etenayd.wordpress.com/gorsel/toplumsal-yapilar/kuresellesm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Politics and Social Movements in the 20</a:t>
            </a:r>
            <a:r>
              <a:rPr lang="en-US" sz="4000" baseline="30000" dirty="0" smtClean="0"/>
              <a:t>th</a:t>
            </a:r>
            <a:r>
              <a:rPr lang="en-US" sz="4000" dirty="0" smtClean="0"/>
              <a:t> century </a:t>
            </a:r>
            <a:endParaRPr lang="en-US" sz="4000" dirty="0"/>
          </a:p>
        </p:txBody>
      </p:sp>
      <p:sp>
        <p:nvSpPr>
          <p:cNvPr id="3" name="Subtitle 2"/>
          <p:cNvSpPr>
            <a:spLocks noGrp="1"/>
          </p:cNvSpPr>
          <p:nvPr>
            <p:ph type="subTitle" idx="1"/>
          </p:nvPr>
        </p:nvSpPr>
        <p:spPr/>
        <p:txBody>
          <a:bodyPr>
            <a:normAutofit fontScale="70000" lnSpcReduction="20000"/>
          </a:bodyPr>
          <a:lstStyle/>
          <a:p>
            <a:endParaRPr lang="en-US" dirty="0" smtClean="0"/>
          </a:p>
          <a:p>
            <a:r>
              <a:rPr lang="en-US" dirty="0" smtClean="0"/>
              <a:t>Globalization</a:t>
            </a:r>
          </a:p>
          <a:p>
            <a:r>
              <a:rPr lang="en-US" dirty="0" smtClean="0"/>
              <a:t> </a:t>
            </a:r>
          </a:p>
          <a:p>
            <a:r>
              <a:rPr lang="en-US" dirty="0" smtClean="0"/>
              <a:t>(Please check my </a:t>
            </a:r>
            <a:r>
              <a:rPr lang="en-US" dirty="0" err="1" smtClean="0"/>
              <a:t>avesis</a:t>
            </a:r>
            <a:r>
              <a:rPr lang="en-US" dirty="0" smtClean="0"/>
              <a:t> page for this week’s reading)</a:t>
            </a:r>
            <a:endParaRPr lang="en-US" dirty="0"/>
          </a:p>
        </p:txBody>
      </p:sp>
    </p:spTree>
    <p:extLst>
      <p:ext uri="{BB962C8B-B14F-4D97-AF65-F5344CB8AC3E}">
        <p14:creationId xmlns:p14="http://schemas.microsoft.com/office/powerpoint/2010/main" val="777825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20-05-06 at 03.29.29.png"/>
          <p:cNvPicPr>
            <a:picLocks noGrp="1" noChangeAspect="1"/>
          </p:cNvPicPr>
          <p:nvPr>
            <p:ph idx="1"/>
          </p:nvPr>
        </p:nvPicPr>
        <p:blipFill>
          <a:blip r:embed="rId2">
            <a:extLst>
              <a:ext uri="{28A0092B-C50C-407E-A947-70E740481C1C}">
                <a14:useLocalDpi xmlns:a14="http://schemas.microsoft.com/office/drawing/2010/main" val="0"/>
              </a:ext>
            </a:extLst>
          </a:blip>
          <a:srcRect t="8020" b="8020"/>
          <a:stretch>
            <a:fillRect/>
          </a:stretch>
        </p:blipFill>
        <p:spPr/>
      </p:pic>
    </p:spTree>
    <p:extLst>
      <p:ext uri="{BB962C8B-B14F-4D97-AF65-F5344CB8AC3E}">
        <p14:creationId xmlns:p14="http://schemas.microsoft.com/office/powerpoint/2010/main" val="432619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 Globalization </a:t>
            </a:r>
          </a:p>
          <a:p>
            <a:pPr lvl="1"/>
            <a:r>
              <a:rPr lang="en-US" dirty="0" smtClean="0"/>
              <a:t> Interconnectedness</a:t>
            </a:r>
          </a:p>
          <a:p>
            <a:pPr lvl="1"/>
            <a:r>
              <a:rPr lang="en-US" dirty="0" smtClean="0"/>
              <a:t> Global village </a:t>
            </a:r>
          </a:p>
          <a:p>
            <a:pPr lvl="1"/>
            <a:r>
              <a:rPr lang="en-US" dirty="0"/>
              <a:t> </a:t>
            </a:r>
            <a:r>
              <a:rPr lang="en-US" dirty="0" smtClean="0"/>
              <a:t>Flows </a:t>
            </a:r>
            <a:r>
              <a:rPr lang="mr-IN" dirty="0" smtClean="0"/>
              <a:t>–</a:t>
            </a:r>
            <a:r>
              <a:rPr lang="en-US" dirty="0" smtClean="0"/>
              <a:t> of what? </a:t>
            </a:r>
          </a:p>
          <a:p>
            <a:pPr lvl="1"/>
            <a:endParaRPr lang="en-US" dirty="0"/>
          </a:p>
          <a:p>
            <a:pPr lvl="1"/>
            <a:r>
              <a:rPr lang="en-US" dirty="0" smtClean="0"/>
              <a:t> 1990s </a:t>
            </a:r>
            <a:r>
              <a:rPr lang="mr-IN" dirty="0" smtClean="0"/>
              <a:t>–</a:t>
            </a:r>
            <a:r>
              <a:rPr lang="en-US" dirty="0" smtClean="0"/>
              <a:t> technological changes in communication and </a:t>
            </a:r>
            <a:r>
              <a:rPr lang="en-US" dirty="0" smtClean="0"/>
              <a:t>transportation</a:t>
            </a:r>
          </a:p>
          <a:p>
            <a:pPr lvl="1"/>
            <a:endParaRPr lang="en-US" dirty="0"/>
          </a:p>
          <a:p>
            <a:pPr lvl="1"/>
            <a:endParaRPr lang="en-US" dirty="0" smtClean="0"/>
          </a:p>
          <a:p>
            <a:r>
              <a:rPr lang="en-US" dirty="0"/>
              <a:t> What about boundaries? Are they disappearing? </a:t>
            </a:r>
          </a:p>
          <a:p>
            <a:r>
              <a:rPr lang="en-US" dirty="0"/>
              <a:t> What about states? Crisis of the nation-state as a result of supranational organizations and/or </a:t>
            </a:r>
            <a:r>
              <a:rPr lang="en-US" dirty="0" err="1"/>
              <a:t>micronationalisms</a:t>
            </a:r>
            <a:r>
              <a:rPr lang="en-US" dirty="0"/>
              <a:t>?</a:t>
            </a:r>
          </a:p>
          <a:p>
            <a:r>
              <a:rPr lang="en-US" dirty="0"/>
              <a:t> What about the problem solving capacity of the states? </a:t>
            </a:r>
          </a:p>
          <a:p>
            <a:r>
              <a:rPr lang="en-US" dirty="0"/>
              <a:t> Are these flows (of capital, humans, </a:t>
            </a:r>
            <a:r>
              <a:rPr lang="en-US" dirty="0" smtClean="0"/>
              <a:t>ideas etc.) neutral?</a:t>
            </a:r>
            <a:endParaRPr lang="en-US" dirty="0" smtClean="0"/>
          </a:p>
        </p:txBody>
      </p:sp>
    </p:spTree>
    <p:extLst>
      <p:ext uri="{BB962C8B-B14F-4D97-AF65-F5344CB8AC3E}">
        <p14:creationId xmlns:p14="http://schemas.microsoft.com/office/powerpoint/2010/main" val="503120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Are these </a:t>
            </a:r>
            <a:r>
              <a:rPr lang="en-US" dirty="0" smtClean="0"/>
              <a:t>flows neutral</a:t>
            </a:r>
            <a:r>
              <a:rPr lang="en-US" dirty="0"/>
              <a:t>? </a:t>
            </a:r>
            <a:br>
              <a:rPr lang="en-US" dirty="0"/>
            </a:br>
            <a:endParaRPr lang="en-US" dirty="0"/>
          </a:p>
        </p:txBody>
      </p:sp>
      <p:pic>
        <p:nvPicPr>
          <p:cNvPr id="4" name="Content Placeholder 3" descr="1703.jpg"/>
          <p:cNvPicPr>
            <a:picLocks noGrp="1" noChangeAspect="1"/>
          </p:cNvPicPr>
          <p:nvPr>
            <p:ph idx="1"/>
          </p:nvPr>
        </p:nvPicPr>
        <p:blipFill>
          <a:blip r:embed="rId2">
            <a:extLst>
              <a:ext uri="{28A0092B-C50C-407E-A947-70E740481C1C}">
                <a14:useLocalDpi xmlns:a14="http://schemas.microsoft.com/office/drawing/2010/main" val="0"/>
              </a:ext>
            </a:extLst>
          </a:blip>
          <a:srcRect l="-6836" r="-6836"/>
          <a:stretch>
            <a:fillRect/>
          </a:stretch>
        </p:blipFill>
        <p:spPr/>
      </p:pic>
    </p:spTree>
    <p:extLst>
      <p:ext uri="{BB962C8B-B14F-4D97-AF65-F5344CB8AC3E}">
        <p14:creationId xmlns:p14="http://schemas.microsoft.com/office/powerpoint/2010/main" val="2755744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Economic realm of globalization </a:t>
            </a:r>
          </a:p>
          <a:p>
            <a:r>
              <a:rPr lang="en-US" dirty="0"/>
              <a:t> Political realm </a:t>
            </a:r>
          </a:p>
          <a:p>
            <a:r>
              <a:rPr lang="en-US" dirty="0"/>
              <a:t> Cultural realm </a:t>
            </a:r>
          </a:p>
          <a:p>
            <a:r>
              <a:rPr lang="en-US" dirty="0"/>
              <a:t> </a:t>
            </a:r>
            <a:r>
              <a:rPr lang="en-US" dirty="0">
                <a:solidFill>
                  <a:srgbClr val="000000"/>
                </a:solidFill>
                <a:latin typeface="Lucida Grande"/>
                <a:ea typeface="Lucida Grande"/>
                <a:cs typeface="Lucida Grande"/>
                <a:hlinkClick r:id="rId2"/>
              </a:rPr>
              <a:t>https://setenayd.wordpress.com/gorsel/toplumsal-yapilar/kuresellesme/</a:t>
            </a:r>
            <a:endParaRPr lang="en-US" dirty="0">
              <a:solidFill>
                <a:srgbClr val="000000"/>
              </a:solidFill>
              <a:latin typeface="Lucida Grande"/>
              <a:ea typeface="Lucida Grande"/>
              <a:cs typeface="Lucida Grande"/>
            </a:endParaRPr>
          </a:p>
          <a:p>
            <a:endParaRPr lang="en-US" dirty="0"/>
          </a:p>
        </p:txBody>
      </p:sp>
    </p:spTree>
    <p:extLst>
      <p:ext uri="{BB962C8B-B14F-4D97-AF65-F5344CB8AC3E}">
        <p14:creationId xmlns:p14="http://schemas.microsoft.com/office/powerpoint/2010/main" val="3439825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4300" indent="0">
              <a:buNone/>
            </a:pPr>
            <a:endParaRPr lang="tr-TR" b="1" dirty="0"/>
          </a:p>
          <a:p>
            <a:pPr marL="114300" indent="0">
              <a:buNone/>
            </a:pPr>
            <a:r>
              <a:rPr lang="tr-TR" b="1" dirty="0" err="1"/>
              <a:t>Nationalism</a:t>
            </a:r>
            <a:r>
              <a:rPr lang="tr-TR" b="1" dirty="0"/>
              <a:t> in a global </a:t>
            </a:r>
            <a:r>
              <a:rPr lang="tr-TR" b="1" dirty="0" err="1" smtClean="0"/>
              <a:t>age</a:t>
            </a:r>
            <a:endParaRPr lang="tr-TR" b="1" dirty="0" smtClean="0"/>
          </a:p>
          <a:p>
            <a:pPr marL="114300" indent="0">
              <a:buNone/>
            </a:pPr>
            <a:endParaRPr lang="tr-TR" b="1" dirty="0"/>
          </a:p>
          <a:p>
            <a:r>
              <a:rPr lang="tr-TR" dirty="0" err="1"/>
              <a:t>The</a:t>
            </a:r>
            <a:r>
              <a:rPr lang="tr-TR" dirty="0"/>
              <a:t> </a:t>
            </a:r>
            <a:r>
              <a:rPr lang="tr-TR" dirty="0" err="1"/>
              <a:t>crisis</a:t>
            </a:r>
            <a:r>
              <a:rPr lang="tr-TR" dirty="0"/>
              <a:t> of </a:t>
            </a:r>
            <a:r>
              <a:rPr lang="tr-TR" dirty="0" err="1"/>
              <a:t>the</a:t>
            </a:r>
            <a:r>
              <a:rPr lang="tr-TR" dirty="0"/>
              <a:t> </a:t>
            </a:r>
            <a:r>
              <a:rPr lang="tr-TR" dirty="0" err="1"/>
              <a:t>nation-state</a:t>
            </a:r>
            <a:r>
              <a:rPr lang="tr-TR" dirty="0"/>
              <a:t>, </a:t>
            </a:r>
            <a:r>
              <a:rPr lang="tr-TR" dirty="0" err="1"/>
              <a:t>the</a:t>
            </a:r>
            <a:r>
              <a:rPr lang="tr-TR" dirty="0"/>
              <a:t> </a:t>
            </a:r>
            <a:r>
              <a:rPr lang="tr-TR" dirty="0" err="1"/>
              <a:t>capacity</a:t>
            </a:r>
            <a:r>
              <a:rPr lang="tr-TR" dirty="0"/>
              <a:t> of </a:t>
            </a:r>
            <a:r>
              <a:rPr lang="tr-TR" dirty="0" err="1"/>
              <a:t>the</a:t>
            </a:r>
            <a:r>
              <a:rPr lang="tr-TR" dirty="0"/>
              <a:t> </a:t>
            </a:r>
            <a:r>
              <a:rPr lang="tr-TR" dirty="0" err="1"/>
              <a:t>nation-states</a:t>
            </a:r>
            <a:r>
              <a:rPr lang="tr-TR" dirty="0"/>
              <a:t> </a:t>
            </a:r>
            <a:r>
              <a:rPr lang="tr-TR" dirty="0" err="1"/>
              <a:t>diminished</a:t>
            </a:r>
            <a:r>
              <a:rPr lang="tr-TR" dirty="0"/>
              <a:t>? </a:t>
            </a:r>
            <a:r>
              <a:rPr lang="tr-TR" dirty="0" err="1"/>
              <a:t>Cosmopolitanism</a:t>
            </a:r>
            <a:r>
              <a:rPr lang="tr-TR" dirty="0"/>
              <a:t> </a:t>
            </a:r>
            <a:r>
              <a:rPr lang="tr-TR" dirty="0" err="1"/>
              <a:t>superceding</a:t>
            </a:r>
            <a:r>
              <a:rPr lang="tr-TR" dirty="0"/>
              <a:t> </a:t>
            </a:r>
            <a:r>
              <a:rPr lang="tr-TR" dirty="0" err="1"/>
              <a:t>nationalism</a:t>
            </a:r>
            <a:r>
              <a:rPr lang="tr-TR" dirty="0"/>
              <a:t>? a </a:t>
            </a:r>
            <a:r>
              <a:rPr lang="tr-TR" dirty="0" err="1"/>
              <a:t>shift</a:t>
            </a:r>
            <a:r>
              <a:rPr lang="tr-TR" dirty="0"/>
              <a:t> </a:t>
            </a:r>
            <a:r>
              <a:rPr lang="tr-TR" dirty="0" err="1"/>
              <a:t>from</a:t>
            </a:r>
            <a:r>
              <a:rPr lang="tr-TR" dirty="0"/>
              <a:t> </a:t>
            </a:r>
            <a:r>
              <a:rPr lang="tr-TR" dirty="0" err="1"/>
              <a:t>nationalism</a:t>
            </a:r>
            <a:r>
              <a:rPr lang="tr-TR" dirty="0"/>
              <a:t> </a:t>
            </a:r>
            <a:r>
              <a:rPr lang="tr-TR" dirty="0" err="1"/>
              <a:t>to</a:t>
            </a:r>
            <a:r>
              <a:rPr lang="tr-TR" dirty="0"/>
              <a:t> </a:t>
            </a:r>
            <a:r>
              <a:rPr lang="tr-TR" dirty="0" err="1"/>
              <a:t>multiculturalism</a:t>
            </a:r>
            <a:r>
              <a:rPr lang="tr-TR" dirty="0"/>
              <a:t>? A </a:t>
            </a:r>
            <a:r>
              <a:rPr lang="tr-TR" dirty="0" err="1"/>
              <a:t>world</a:t>
            </a:r>
            <a:r>
              <a:rPr lang="tr-TR" dirty="0"/>
              <a:t> </a:t>
            </a:r>
            <a:r>
              <a:rPr lang="tr-TR" dirty="0" err="1"/>
              <a:t>composed</a:t>
            </a:r>
            <a:r>
              <a:rPr lang="tr-TR" dirty="0"/>
              <a:t> of </a:t>
            </a:r>
            <a:r>
              <a:rPr lang="tr-TR" dirty="0" err="1"/>
              <a:t>transnational</a:t>
            </a:r>
            <a:r>
              <a:rPr lang="tr-TR" dirty="0"/>
              <a:t> </a:t>
            </a:r>
            <a:r>
              <a:rPr lang="tr-TR" dirty="0" err="1"/>
              <a:t>communities</a:t>
            </a:r>
            <a:r>
              <a:rPr lang="tr-TR" dirty="0"/>
              <a:t>?</a:t>
            </a:r>
          </a:p>
          <a:p>
            <a:pPr>
              <a:buFontTx/>
              <a:buChar char="-"/>
            </a:pPr>
            <a:r>
              <a:rPr lang="tr-TR" dirty="0" smtClean="0"/>
              <a:t>A </a:t>
            </a:r>
            <a:r>
              <a:rPr lang="tr-TR" dirty="0" err="1"/>
              <a:t>revival</a:t>
            </a:r>
            <a:r>
              <a:rPr lang="tr-TR" dirty="0"/>
              <a:t>, </a:t>
            </a:r>
            <a:r>
              <a:rPr lang="tr-TR" dirty="0" err="1"/>
              <a:t>rather</a:t>
            </a:r>
            <a:r>
              <a:rPr lang="tr-TR" dirty="0"/>
              <a:t> </a:t>
            </a:r>
            <a:r>
              <a:rPr lang="tr-TR" dirty="0" err="1"/>
              <a:t>than</a:t>
            </a:r>
            <a:r>
              <a:rPr lang="tr-TR" dirty="0"/>
              <a:t> a </a:t>
            </a:r>
            <a:r>
              <a:rPr lang="tr-TR" dirty="0" err="1"/>
              <a:t>decline</a:t>
            </a:r>
            <a:r>
              <a:rPr lang="tr-TR" dirty="0"/>
              <a:t>, of </a:t>
            </a:r>
            <a:r>
              <a:rPr lang="tr-TR" dirty="0" err="1"/>
              <a:t>nationalism</a:t>
            </a:r>
            <a:r>
              <a:rPr lang="tr-TR" dirty="0"/>
              <a:t>  </a:t>
            </a:r>
          </a:p>
          <a:p>
            <a:pPr>
              <a:buFontTx/>
              <a:buChar char="-"/>
            </a:pPr>
            <a:r>
              <a:rPr lang="tr-TR" dirty="0"/>
              <a:t>Since </a:t>
            </a:r>
            <a:r>
              <a:rPr lang="tr-TR" dirty="0" err="1"/>
              <a:t>the</a:t>
            </a:r>
            <a:r>
              <a:rPr lang="tr-TR" dirty="0"/>
              <a:t> 1990s </a:t>
            </a:r>
            <a:r>
              <a:rPr lang="tr-TR" dirty="0" err="1"/>
              <a:t>rise</a:t>
            </a:r>
            <a:r>
              <a:rPr lang="tr-TR" dirty="0"/>
              <a:t> of </a:t>
            </a:r>
            <a:r>
              <a:rPr lang="tr-TR" dirty="0" err="1"/>
              <a:t>ethnonationalism</a:t>
            </a:r>
            <a:r>
              <a:rPr lang="tr-TR" dirty="0"/>
              <a:t>, </a:t>
            </a:r>
            <a:r>
              <a:rPr lang="tr-TR" dirty="0" err="1"/>
              <a:t>even</a:t>
            </a:r>
            <a:r>
              <a:rPr lang="tr-TR" dirty="0"/>
              <a:t> </a:t>
            </a:r>
            <a:r>
              <a:rPr lang="tr-TR" dirty="0" err="1"/>
              <a:t>instances</a:t>
            </a:r>
            <a:r>
              <a:rPr lang="tr-TR" dirty="0"/>
              <a:t> of </a:t>
            </a:r>
            <a:r>
              <a:rPr lang="tr-TR" dirty="0" err="1"/>
              <a:t>ethnic</a:t>
            </a:r>
            <a:r>
              <a:rPr lang="tr-TR" dirty="0"/>
              <a:t> </a:t>
            </a:r>
            <a:r>
              <a:rPr lang="tr-TR" dirty="0" err="1"/>
              <a:t>cleansing</a:t>
            </a:r>
            <a:r>
              <a:rPr lang="tr-TR" dirty="0"/>
              <a:t> </a:t>
            </a:r>
          </a:p>
        </p:txBody>
      </p:sp>
    </p:spTree>
    <p:extLst>
      <p:ext uri="{BB962C8B-B14F-4D97-AF65-F5344CB8AC3E}">
        <p14:creationId xmlns:p14="http://schemas.microsoft.com/office/powerpoint/2010/main" val="3500594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err="1"/>
              <a:t>neoanarchists</a:t>
            </a:r>
            <a:r>
              <a:rPr lang="en-US" dirty="0"/>
              <a:t> of the globalization movements</a:t>
            </a:r>
          </a:p>
          <a:p>
            <a:endParaRPr lang="en-US" dirty="0"/>
          </a:p>
          <a:p>
            <a:pPr marL="114300" indent="0">
              <a:buNone/>
            </a:pPr>
            <a:endParaRPr lang="en-US" dirty="0"/>
          </a:p>
          <a:p>
            <a:pPr marL="114300" indent="0">
              <a:buNone/>
            </a:pPr>
            <a:r>
              <a:rPr lang="en-US" dirty="0"/>
              <a:t>“What can we do? We can hone our memory, we can learn from our history. We can continue to build public opinion until it becomes a deafening roar. We can turn the war on Iraq into a fishbowl of the US government’s excesses. We can expose George Bush and Tony Blair–and their allies–for the cowardly baby killers, water poisoners and pusillanimous long-distance bombers that they are. We can reinvent civil disobedience in a million different ways. In other words, we can come up with a million ways of becoming a collective pain in the ass. When George Bush says “Either you are with us, or you are with the terrorists,” we can say “No thank you.” We can let him know that the people of the world do not need to choose between a Malevolent Mickey Mouse and the Mad Mullahs.</a:t>
            </a:r>
            <a:br>
              <a:rPr lang="en-US" dirty="0"/>
            </a:br>
            <a:r>
              <a:rPr lang="en-US" dirty="0"/>
              <a:t/>
            </a:r>
            <a:br>
              <a:rPr lang="en-US" dirty="0"/>
            </a:br>
            <a:r>
              <a:rPr lang="en-US" dirty="0"/>
              <a:t>Our strategy should be not only to confront empire but to lay siege to it. To deprive it of oxygen. To shame it. To mock it. With our art, our music, our literature, our stubbornness, our joy, our brilliance, our sheer relentlessness–and our ability to tell our own stories. Stories that are different from the ones we’re being brainwashed to believe. The corporate revolution will collapse if we refuse to buy what they are selling–their ideas, their version of history, their wars, their weapons, their notion of inevitability.</a:t>
            </a:r>
            <a:br>
              <a:rPr lang="en-US" dirty="0"/>
            </a:br>
            <a:r>
              <a:rPr lang="en-US" dirty="0"/>
              <a:t/>
            </a:r>
            <a:br>
              <a:rPr lang="en-US" dirty="0"/>
            </a:br>
            <a:r>
              <a:rPr lang="en-US" dirty="0"/>
              <a:t>Remember this: We be many and they be few. They need us more than we need them.” </a:t>
            </a:r>
          </a:p>
          <a:p>
            <a:endParaRPr lang="en-US" dirty="0"/>
          </a:p>
          <a:p>
            <a:pPr marL="0" indent="0">
              <a:buNone/>
            </a:pPr>
            <a:r>
              <a:rPr lang="en-US" dirty="0" err="1"/>
              <a:t>Arundhati</a:t>
            </a:r>
            <a:r>
              <a:rPr lang="en-US" dirty="0"/>
              <a:t> Roy, Confronting Empire, World Social Forum, 2003 </a:t>
            </a:r>
          </a:p>
          <a:p>
            <a:pPr marL="0" indent="0">
              <a:buNone/>
            </a:pPr>
            <a:r>
              <a:rPr lang="en-US" dirty="0">
                <a:solidFill>
                  <a:srgbClr val="000000"/>
                </a:solidFill>
                <a:latin typeface="Lucida Grande"/>
                <a:ea typeface="Lucida Grande"/>
                <a:cs typeface="Lucida Grande"/>
              </a:rPr>
              <a:t>https://</a:t>
            </a:r>
            <a:r>
              <a:rPr lang="en-US" dirty="0" err="1">
                <a:solidFill>
                  <a:srgbClr val="000000"/>
                </a:solidFill>
                <a:latin typeface="Lucida Grande"/>
                <a:ea typeface="Lucida Grande"/>
                <a:cs typeface="Lucida Grande"/>
              </a:rPr>
              <a:t>www.thenation.com</a:t>
            </a:r>
            <a:r>
              <a:rPr lang="en-US" dirty="0">
                <a:solidFill>
                  <a:srgbClr val="000000"/>
                </a:solidFill>
                <a:latin typeface="Lucida Grande"/>
                <a:ea typeface="Lucida Grande"/>
                <a:cs typeface="Lucida Grande"/>
              </a:rPr>
              <a:t>/article/archive/confronting-empire/</a:t>
            </a:r>
            <a:endParaRPr lang="en-US" dirty="0"/>
          </a:p>
          <a:p>
            <a:endParaRPr lang="en-US" dirty="0"/>
          </a:p>
        </p:txBody>
      </p:sp>
    </p:spTree>
    <p:extLst>
      <p:ext uri="{BB962C8B-B14F-4D97-AF65-F5344CB8AC3E}">
        <p14:creationId xmlns:p14="http://schemas.microsoft.com/office/powerpoint/2010/main" val="400354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2850</TotalTime>
  <Words>366</Words>
  <Application>Microsoft Macintosh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Executive</vt:lpstr>
      <vt:lpstr>Politics and Social Movements in the 20th century </vt:lpstr>
      <vt:lpstr>PowerPoint Presentation</vt:lpstr>
      <vt:lpstr>PowerPoint Presentation</vt:lpstr>
      <vt:lpstr> Are these flows neutral?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Politics and Social Movements in the 20th century </dc:title>
  <dc:creator>setenay nil dogan</dc:creator>
  <cp:lastModifiedBy>setenay nil dogan</cp:lastModifiedBy>
  <cp:revision>3</cp:revision>
  <dcterms:created xsi:type="dcterms:W3CDTF">2020-05-14T12:46:26Z</dcterms:created>
  <dcterms:modified xsi:type="dcterms:W3CDTF">2020-05-16T12:17:19Z</dcterms:modified>
</cp:coreProperties>
</file>