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4" name="Date Placeholder 3"/>
          <p:cNvSpPr>
            <a:spLocks noGrp="1"/>
          </p:cNvSpPr>
          <p:nvPr>
            <p:ph type="dt" sz="half" idx="10"/>
          </p:nvPr>
        </p:nvSpPr>
        <p:spPr/>
        <p:txBody>
          <a:bodyPr/>
          <a:lstStyle/>
          <a:p>
            <a:fld id="{3FF2033C-4573-C040-BE85-62ED3493B2DE}" type="datetimeFigureOut">
              <a:rPr lang="en-US" smtClean="0"/>
              <a:t>13.05.20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F2033C-4573-C040-BE85-62ED3493B2DE}" type="datetimeFigureOut">
              <a:rPr lang="en-US" smtClean="0"/>
              <a:t>13.05.20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F2033C-4573-C040-BE85-62ED3493B2DE}" type="datetimeFigureOut">
              <a:rPr lang="en-US" smtClean="0"/>
              <a:t>13.05.20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FF2033C-4573-C040-BE85-62ED3493B2DE}" type="datetimeFigureOut">
              <a:rPr lang="en-US" smtClean="0"/>
              <a:t>13.05.20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FF2033C-4573-C040-BE85-62ED3493B2DE}" type="datetimeFigureOut">
              <a:rPr lang="en-US" smtClean="0"/>
              <a:t>13.05.20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3FF2033C-4573-C040-BE85-62ED3493B2DE}" type="datetimeFigureOut">
              <a:rPr lang="en-US" smtClean="0"/>
              <a:t>13.05.20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FF2033C-4573-C040-BE85-62ED3493B2DE}" type="datetimeFigureOut">
              <a:rPr lang="en-US" smtClean="0"/>
              <a:t>13.05.20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FF2033C-4573-C040-BE85-62ED3493B2DE}" type="datetimeFigureOut">
              <a:rPr lang="en-US" smtClean="0"/>
              <a:t>13.05.20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2033C-4573-C040-BE85-62ED3493B2DE}" type="datetimeFigureOut">
              <a:rPr lang="en-US" smtClean="0"/>
              <a:t>13.05.20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73295-F980-804B-BEF3-FE869EB6AD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FF2033C-4573-C040-BE85-62ED3493B2DE}" type="datetimeFigureOut">
              <a:rPr lang="en-US" smtClean="0"/>
              <a:t>13.05.20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73295-F980-804B-BEF3-FE869EB6AD7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Date Placeholder 7"/>
          <p:cNvSpPr>
            <a:spLocks noGrp="1"/>
          </p:cNvSpPr>
          <p:nvPr>
            <p:ph type="dt" sz="half" idx="10"/>
          </p:nvPr>
        </p:nvSpPr>
        <p:spPr/>
        <p:txBody>
          <a:bodyPr/>
          <a:lstStyle/>
          <a:p>
            <a:fld id="{3FF2033C-4573-C040-BE85-62ED3493B2DE}" type="datetimeFigureOut">
              <a:rPr lang="en-US" smtClean="0"/>
              <a:t>13.05.20</a:t>
            </a:fld>
            <a:endParaRPr lang="en-US"/>
          </a:p>
        </p:txBody>
      </p:sp>
      <p:sp>
        <p:nvSpPr>
          <p:cNvPr id="9" name="Slide Number Placeholder 8"/>
          <p:cNvSpPr>
            <a:spLocks noGrp="1"/>
          </p:cNvSpPr>
          <p:nvPr>
            <p:ph type="sldNum" sz="quarter" idx="11"/>
          </p:nvPr>
        </p:nvSpPr>
        <p:spPr/>
        <p:txBody>
          <a:bodyPr/>
          <a:lstStyle/>
          <a:p>
            <a:fld id="{82573295-F980-804B-BEF3-FE869EB6AD7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573295-F980-804B-BEF3-FE869EB6AD7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FF2033C-4573-C040-BE85-62ED3493B2DE}" type="datetimeFigureOut">
              <a:rPr lang="en-US" smtClean="0"/>
              <a:t>13.05.20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98770"/>
            <a:ext cx="7543800" cy="2593975"/>
          </a:xfrm>
        </p:spPr>
        <p:txBody>
          <a:bodyPr/>
          <a:lstStyle/>
          <a:p>
            <a:r>
              <a:rPr lang="en-US" dirty="0" smtClean="0"/>
              <a:t>Political Ideologies</a:t>
            </a:r>
            <a:endParaRPr lang="en-US" dirty="0"/>
          </a:p>
        </p:txBody>
      </p:sp>
      <p:sp>
        <p:nvSpPr>
          <p:cNvPr id="3" name="Subtitle 2"/>
          <p:cNvSpPr>
            <a:spLocks noGrp="1"/>
          </p:cNvSpPr>
          <p:nvPr>
            <p:ph type="subTitle" idx="1"/>
          </p:nvPr>
        </p:nvSpPr>
        <p:spPr>
          <a:xfrm>
            <a:off x="685800" y="4212555"/>
            <a:ext cx="7543800" cy="2317913"/>
          </a:xfrm>
        </p:spPr>
        <p:txBody>
          <a:bodyPr>
            <a:normAutofit fontScale="92500" lnSpcReduction="10000"/>
          </a:bodyPr>
          <a:lstStyle/>
          <a:p>
            <a:r>
              <a:rPr lang="en-US" dirty="0" smtClean="0"/>
              <a:t>Chapter 1, Globalization, p. 21</a:t>
            </a:r>
          </a:p>
          <a:p>
            <a:r>
              <a:rPr lang="en-US" dirty="0" smtClean="0"/>
              <a:t>Chapter 2, Liberalism in a Global Age, p. 59-63.</a:t>
            </a:r>
          </a:p>
          <a:p>
            <a:r>
              <a:rPr lang="en-US" dirty="0" smtClean="0"/>
              <a:t>Chapter 3, New Right, p. 86-93. </a:t>
            </a:r>
          </a:p>
          <a:p>
            <a:r>
              <a:rPr lang="en-US" dirty="0" smtClean="0"/>
              <a:t>Chapter 4, Socialism in a Global Age, p. 136-138.</a:t>
            </a:r>
          </a:p>
          <a:p>
            <a:endParaRPr lang="en-US" dirty="0"/>
          </a:p>
          <a:p>
            <a:r>
              <a:rPr lang="en-US" dirty="0" smtClean="0">
                <a:solidFill>
                  <a:srgbClr val="FF0000"/>
                </a:solidFill>
              </a:rPr>
              <a:t>FOR announcements about the midterm, please check </a:t>
            </a:r>
            <a:r>
              <a:rPr lang="en-US" dirty="0">
                <a:solidFill>
                  <a:srgbClr val="FF0000"/>
                </a:solidFill>
                <a:latin typeface="Lucida Grande"/>
                <a:ea typeface="Lucida Grande"/>
                <a:cs typeface="Lucida Grande"/>
              </a:rPr>
              <a:t>https://</a:t>
            </a:r>
            <a:r>
              <a:rPr lang="en-US" dirty="0" err="1">
                <a:solidFill>
                  <a:srgbClr val="FF0000"/>
                </a:solidFill>
                <a:latin typeface="Lucida Grande"/>
                <a:ea typeface="Lucida Grande"/>
                <a:cs typeface="Lucida Grande"/>
              </a:rPr>
              <a:t>avesis.yildiz.edu.tr</a:t>
            </a:r>
            <a:r>
              <a:rPr lang="en-US" dirty="0">
                <a:solidFill>
                  <a:srgbClr val="FF0000"/>
                </a:solidFill>
                <a:latin typeface="Lucida Grande"/>
                <a:ea typeface="Lucida Grande"/>
                <a:cs typeface="Lucida Grande"/>
              </a:rPr>
              <a:t>/</a:t>
            </a:r>
            <a:r>
              <a:rPr lang="en-US" dirty="0" err="1">
                <a:solidFill>
                  <a:srgbClr val="FF0000"/>
                </a:solidFill>
                <a:latin typeface="Lucida Grande"/>
                <a:ea typeface="Lucida Grande"/>
                <a:cs typeface="Lucida Grande"/>
              </a:rPr>
              <a:t>sdogan</a:t>
            </a:r>
            <a:r>
              <a:rPr lang="en-US" dirty="0">
                <a:solidFill>
                  <a:srgbClr val="FF0000"/>
                </a:solidFill>
                <a:latin typeface="Lucida Grande"/>
                <a:ea typeface="Lucida Grande"/>
                <a:cs typeface="Lucida Grande"/>
              </a:rPr>
              <a:t>/</a:t>
            </a:r>
            <a:r>
              <a:rPr lang="en-US" dirty="0" err="1">
                <a:solidFill>
                  <a:srgbClr val="FF0000"/>
                </a:solidFill>
                <a:latin typeface="Lucida Grande"/>
                <a:ea typeface="Lucida Grande"/>
                <a:cs typeface="Lucida Grande"/>
              </a:rPr>
              <a:t>dokumanlar</a:t>
            </a:r>
            <a:endParaRPr lang="en-US" dirty="0" smtClean="0">
              <a:solidFill>
                <a:srgbClr val="FF0000"/>
              </a:solidFill>
            </a:endParaRPr>
          </a:p>
          <a:p>
            <a:endParaRPr lang="en-US" dirty="0"/>
          </a:p>
        </p:txBody>
      </p:sp>
    </p:spTree>
    <p:extLst>
      <p:ext uri="{BB962C8B-B14F-4D97-AF65-F5344CB8AC3E}">
        <p14:creationId xmlns:p14="http://schemas.microsoft.com/office/powerpoint/2010/main" val="113617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05-06 at 03.29.29.png"/>
          <p:cNvPicPr>
            <a:picLocks noGrp="1" noChangeAspect="1"/>
          </p:cNvPicPr>
          <p:nvPr>
            <p:ph idx="1"/>
          </p:nvPr>
        </p:nvPicPr>
        <p:blipFill>
          <a:blip r:embed="rId2">
            <a:extLst>
              <a:ext uri="{28A0092B-C50C-407E-A947-70E740481C1C}">
                <a14:useLocalDpi xmlns:a14="http://schemas.microsoft.com/office/drawing/2010/main" val="0"/>
              </a:ext>
            </a:extLst>
          </a:blip>
          <a:srcRect t="1910" b="1910"/>
          <a:stretch>
            <a:fillRect/>
          </a:stretch>
        </p:blipFill>
        <p:spPr>
          <a:xfrm>
            <a:off x="338317" y="515900"/>
            <a:ext cx="8805683" cy="5547580"/>
          </a:xfrm>
        </p:spPr>
      </p:pic>
    </p:spTree>
    <p:extLst>
      <p:ext uri="{BB962C8B-B14F-4D97-AF65-F5344CB8AC3E}">
        <p14:creationId xmlns:p14="http://schemas.microsoft.com/office/powerpoint/2010/main" val="115355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Globalization </a:t>
            </a:r>
          </a:p>
          <a:p>
            <a:pPr lvl="1"/>
            <a:r>
              <a:rPr lang="en-US" dirty="0" smtClean="0"/>
              <a:t>Political dimension - </a:t>
            </a:r>
          </a:p>
          <a:p>
            <a:pPr lvl="1"/>
            <a:r>
              <a:rPr lang="en-US" dirty="0" smtClean="0"/>
              <a:t>Cultural dimension -</a:t>
            </a:r>
          </a:p>
          <a:p>
            <a:pPr lvl="1"/>
            <a:r>
              <a:rPr lang="en-US" dirty="0" smtClean="0"/>
              <a:t>Economic dimension </a:t>
            </a:r>
            <a:r>
              <a:rPr lang="mr-IN" dirty="0" smtClean="0"/>
              <a:t>–</a:t>
            </a:r>
            <a:endParaRPr lang="en-US" dirty="0" smtClean="0"/>
          </a:p>
          <a:p>
            <a:pPr marL="114300" indent="0">
              <a:buNone/>
            </a:pPr>
            <a:endParaRPr lang="en-US" dirty="0" smtClean="0"/>
          </a:p>
          <a:p>
            <a:pPr marL="114300" indent="0">
              <a:buNone/>
            </a:pPr>
            <a:endParaRPr lang="en-US" dirty="0"/>
          </a:p>
          <a:p>
            <a:pPr marL="114300" indent="0">
              <a:buNone/>
            </a:pPr>
            <a:r>
              <a:rPr lang="en-US" dirty="0" smtClean="0"/>
              <a:t>Future of Liberalism </a:t>
            </a:r>
            <a:r>
              <a:rPr lang="mr-IN" dirty="0" smtClean="0"/>
              <a:t>–</a:t>
            </a:r>
            <a:r>
              <a:rPr lang="en-US" dirty="0" smtClean="0"/>
              <a:t> liberal democracy? </a:t>
            </a:r>
            <a:endParaRPr lang="en-US" dirty="0"/>
          </a:p>
          <a:p>
            <a:pPr marL="114300" indent="0">
              <a:buNone/>
            </a:pPr>
            <a:r>
              <a:rPr lang="en-US" dirty="0" smtClean="0"/>
              <a:t>			neoliberal globalization</a:t>
            </a:r>
          </a:p>
          <a:p>
            <a:pPr marL="114300" indent="0">
              <a:buNone/>
            </a:pPr>
            <a:r>
              <a:rPr lang="en-US" dirty="0" smtClean="0"/>
              <a:t>			so a kind of liberal triumphalism</a:t>
            </a:r>
          </a:p>
          <a:p>
            <a:pPr marL="114300" indent="0">
              <a:buNone/>
            </a:pPr>
            <a:r>
              <a:rPr lang="en-US" dirty="0"/>
              <a:t>	</a:t>
            </a:r>
            <a:r>
              <a:rPr lang="en-US" dirty="0" smtClean="0"/>
              <a:t>		BUT 		</a:t>
            </a:r>
          </a:p>
          <a:p>
            <a:pPr marL="114300" indent="0">
              <a:buNone/>
            </a:pPr>
            <a:r>
              <a:rPr lang="en-US" dirty="0"/>
              <a:t>	</a:t>
            </a:r>
            <a:r>
              <a:rPr lang="en-US" dirty="0" smtClean="0"/>
              <a:t>		what about the inequalities of 					globalization? </a:t>
            </a:r>
          </a:p>
          <a:p>
            <a:endParaRPr lang="en-US" dirty="0"/>
          </a:p>
        </p:txBody>
      </p:sp>
    </p:spTree>
    <p:extLst>
      <p:ext uri="{BB962C8B-B14F-4D97-AF65-F5344CB8AC3E}">
        <p14:creationId xmlns:p14="http://schemas.microsoft.com/office/powerpoint/2010/main" val="163523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Right </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new right is a marriage </a:t>
            </a:r>
            <a:r>
              <a:rPr lang="en-US" dirty="0" smtClean="0"/>
              <a:t>between two apparently </a:t>
            </a:r>
            <a:r>
              <a:rPr lang="en-US" dirty="0"/>
              <a:t>contrasting ideological traditions: </a:t>
            </a:r>
            <a:endParaRPr lang="en-US" dirty="0" smtClean="0"/>
          </a:p>
          <a:p>
            <a:endParaRPr lang="en-US" dirty="0"/>
          </a:p>
          <a:p>
            <a:pPr lvl="2"/>
            <a:r>
              <a:rPr lang="en-US" dirty="0"/>
              <a:t>The first of these is classical liberal economics, particularly the free -market theories of Adam Smith, </a:t>
            </a:r>
            <a:r>
              <a:rPr lang="en-US" dirty="0" smtClean="0"/>
              <a:t>which</a:t>
            </a:r>
            <a:r>
              <a:rPr lang="en-US" dirty="0"/>
              <a:t> </a:t>
            </a:r>
            <a:r>
              <a:rPr lang="en-US" dirty="0" smtClean="0"/>
              <a:t>were revived </a:t>
            </a:r>
            <a:r>
              <a:rPr lang="en-US" dirty="0"/>
              <a:t>in </a:t>
            </a:r>
            <a:r>
              <a:rPr lang="en-US" dirty="0" smtClean="0"/>
              <a:t>the second half of the twentieth </a:t>
            </a:r>
            <a:r>
              <a:rPr lang="en-US" dirty="0"/>
              <a:t>century as a critique of 'big' government and economic and social intervention. This is called the liberal </a:t>
            </a:r>
            <a:r>
              <a:rPr lang="en-US" dirty="0" smtClean="0"/>
              <a:t>new </a:t>
            </a:r>
            <a:r>
              <a:rPr lang="en-US" dirty="0"/>
              <a:t>right, or </a:t>
            </a:r>
            <a:r>
              <a:rPr lang="en-US" b="1" dirty="0"/>
              <a:t>neoliberalism. </a:t>
            </a:r>
            <a:endParaRPr lang="en-US" dirty="0"/>
          </a:p>
          <a:p>
            <a:pPr lvl="2"/>
            <a:endParaRPr lang="en-US" dirty="0" smtClean="0"/>
          </a:p>
          <a:p>
            <a:pPr lvl="2"/>
            <a:r>
              <a:rPr lang="en-US" dirty="0" smtClean="0"/>
              <a:t>The </a:t>
            </a:r>
            <a:r>
              <a:rPr lang="en-US" dirty="0"/>
              <a:t>second element in the new right is traditional </a:t>
            </a:r>
            <a:r>
              <a:rPr lang="en-US" dirty="0" smtClean="0"/>
              <a:t>conservative </a:t>
            </a:r>
            <a:r>
              <a:rPr lang="en-US" dirty="0"/>
              <a:t>social </a:t>
            </a:r>
            <a:r>
              <a:rPr lang="en-US" dirty="0" smtClean="0"/>
              <a:t>theory</a:t>
            </a:r>
            <a:r>
              <a:rPr lang="en-US" dirty="0"/>
              <a:t>, especially its </a:t>
            </a:r>
            <a:r>
              <a:rPr lang="en-US" dirty="0" err="1"/>
              <a:t>defence</a:t>
            </a:r>
            <a:r>
              <a:rPr lang="en-US" dirty="0"/>
              <a:t> of order, authority and discipline. This is called the conservative new right, or </a:t>
            </a:r>
            <a:r>
              <a:rPr lang="en-US" b="1" dirty="0" err="1"/>
              <a:t>neoconservatism</a:t>
            </a:r>
            <a:r>
              <a:rPr lang="en-US" b="1" dirty="0"/>
              <a:t>. </a:t>
            </a:r>
            <a:endParaRPr lang="en-US" dirty="0"/>
          </a:p>
          <a:p>
            <a:endParaRPr lang="en-US" dirty="0" smtClean="0"/>
          </a:p>
          <a:p>
            <a:r>
              <a:rPr lang="en-US" dirty="0"/>
              <a:t>The liberal new right is not only anti-statist on grounds of economic efficiency and responsiveness, but also because of its political principles, notably its commitment to individual liberty. The new right claims to be defending freedom against 'creeping </a:t>
            </a:r>
            <a:r>
              <a:rPr lang="en-US" dirty="0" smtClean="0"/>
              <a:t>collectivism.’</a:t>
            </a:r>
          </a:p>
          <a:p>
            <a:endParaRPr lang="en-US" dirty="0" smtClean="0"/>
          </a:p>
          <a:p>
            <a:r>
              <a:rPr lang="en-US" dirty="0" smtClean="0"/>
              <a:t>Anti-welfare: because, they argue, 1. welfare creates a culture of dependency </a:t>
            </a:r>
          </a:p>
          <a:p>
            <a:endParaRPr lang="en-US" dirty="0"/>
          </a:p>
          <a:p>
            <a:r>
              <a:rPr lang="en-US" dirty="0"/>
              <a:t>The conservative </a:t>
            </a:r>
            <a:r>
              <a:rPr lang="en-US" dirty="0" smtClean="0"/>
              <a:t>ne</a:t>
            </a:r>
            <a:r>
              <a:rPr lang="en-US" dirty="0"/>
              <a:t>w</a:t>
            </a:r>
            <a:r>
              <a:rPr lang="en-US" dirty="0" smtClean="0"/>
              <a:t> </a:t>
            </a:r>
            <a:r>
              <a:rPr lang="en-US" dirty="0"/>
              <a:t>right, or </a:t>
            </a:r>
            <a:r>
              <a:rPr lang="en-US" dirty="0" err="1"/>
              <a:t>neoconservatism</a:t>
            </a:r>
            <a:r>
              <a:rPr lang="en-US" dirty="0"/>
              <a:t>, emerged in the USA in the 1970s as a backlash against the ideas and values of the 1960s. It ,.vas defined by a fear of social fragn1entation or </a:t>
            </a:r>
            <a:r>
              <a:rPr lang="en-US" dirty="0" smtClean="0"/>
              <a:t>breakdown </a:t>
            </a:r>
            <a:r>
              <a:rPr lang="en-US" dirty="0"/>
              <a:t>w</a:t>
            </a:r>
            <a:r>
              <a:rPr lang="en-US" dirty="0" smtClean="0"/>
              <a:t>hich was </a:t>
            </a:r>
            <a:r>
              <a:rPr lang="en-US" dirty="0"/>
              <a:t>seen as a product of liberal reform </a:t>
            </a:r>
            <a:r>
              <a:rPr lang="en-US" dirty="0" smtClean="0"/>
              <a:t>and permissiveness. </a:t>
            </a:r>
            <a:endParaRPr lang="en-US" dirty="0"/>
          </a:p>
          <a:p>
            <a:pPr marL="114300" indent="0">
              <a:buNone/>
            </a:pPr>
            <a:endParaRPr lang="en-US" dirty="0" smtClean="0"/>
          </a:p>
          <a:p>
            <a:pPr marL="114300" indent="0">
              <a:buNone/>
            </a:pPr>
            <a:r>
              <a:rPr lang="en-US" dirty="0" smtClean="0"/>
              <a:t>Family, church, company </a:t>
            </a:r>
          </a:p>
          <a:p>
            <a:pPr marL="114300" indent="0">
              <a:buNone/>
            </a:pPr>
            <a:endParaRPr lang="en-US" dirty="0" smtClean="0"/>
          </a:p>
          <a:p>
            <a:pPr marL="114300" indent="0">
              <a:buNone/>
            </a:pPr>
            <a:r>
              <a:rPr lang="en-US" dirty="0"/>
              <a:t>C</a:t>
            </a:r>
            <a:r>
              <a:rPr lang="en-US" dirty="0" smtClean="0"/>
              <a:t>alls for </a:t>
            </a:r>
            <a:r>
              <a:rPr lang="en-US" dirty="0"/>
              <a:t>a strengthening of social disciplines and authority at every </a:t>
            </a:r>
            <a:r>
              <a:rPr lang="en-US" dirty="0" smtClean="0"/>
              <a:t>level</a:t>
            </a:r>
            <a:endParaRPr lang="en-US" dirty="0"/>
          </a:p>
          <a:p>
            <a:pPr marL="114300" indent="0">
              <a:buNone/>
            </a:pPr>
            <a:endParaRPr lang="en-US" dirty="0" smtClean="0"/>
          </a:p>
        </p:txBody>
      </p:sp>
    </p:spTree>
    <p:extLst>
      <p:ext uri="{BB962C8B-B14F-4D97-AF65-F5344CB8AC3E}">
        <p14:creationId xmlns:p14="http://schemas.microsoft.com/office/powerpoint/2010/main" val="225709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of Socialism</a:t>
            </a:r>
            <a:endParaRPr lang="en-US" dirty="0"/>
          </a:p>
        </p:txBody>
      </p:sp>
      <p:sp>
        <p:nvSpPr>
          <p:cNvPr id="3" name="Content Placeholder 2"/>
          <p:cNvSpPr>
            <a:spLocks noGrp="1"/>
          </p:cNvSpPr>
          <p:nvPr>
            <p:ph idx="1"/>
          </p:nvPr>
        </p:nvSpPr>
        <p:spPr/>
        <p:txBody>
          <a:bodyPr/>
          <a:lstStyle/>
          <a:p>
            <a:r>
              <a:rPr lang="en-US" dirty="0"/>
              <a:t>In the case of social democracy, 'accelerated' globalization undermined its economic viability in a variety of ways. </a:t>
            </a:r>
            <a:endParaRPr lang="en-US" dirty="0" smtClean="0"/>
          </a:p>
          <a:p>
            <a:pPr marL="114300" indent="0">
              <a:buNone/>
            </a:pPr>
            <a:endParaRPr lang="en-US" dirty="0" smtClean="0"/>
          </a:p>
          <a:p>
            <a:r>
              <a:rPr lang="en-US" dirty="0"/>
              <a:t>Hopes for the survival </a:t>
            </a:r>
            <a:r>
              <a:rPr lang="en-US" dirty="0" smtClean="0"/>
              <a:t>of socialism </a:t>
            </a:r>
            <a:r>
              <a:rPr lang="en-US" dirty="0"/>
              <a:t>largely rest on the enduring, and perhaps intrinsic, </a:t>
            </a:r>
            <a:r>
              <a:rPr lang="en-US" dirty="0" smtClean="0"/>
              <a:t>imperfections </a:t>
            </a:r>
            <a:r>
              <a:rPr lang="en-US" dirty="0"/>
              <a:t>of the capitalist system. </a:t>
            </a:r>
            <a:endParaRPr lang="en-US" dirty="0" smtClean="0"/>
          </a:p>
          <a:p>
            <a:pPr marL="114300" indent="0">
              <a:buNone/>
            </a:pPr>
            <a:endParaRPr lang="en-US" dirty="0"/>
          </a:p>
          <a:p>
            <a:r>
              <a:rPr lang="en-US" dirty="0"/>
              <a:t>T</a:t>
            </a:r>
            <a:r>
              <a:rPr lang="en-US" dirty="0" smtClean="0"/>
              <a:t>hinking </a:t>
            </a:r>
            <a:r>
              <a:rPr lang="en-US" dirty="0"/>
              <a:t>about the inherent inequalities and injustices of global capitalism has been one of the key influences on the anti-globalization, or 'anti-</a:t>
            </a:r>
            <a:r>
              <a:rPr lang="en-US" dirty="0" smtClean="0"/>
              <a:t>capitalist’ </a:t>
            </a:r>
            <a:r>
              <a:rPr lang="en-US" dirty="0"/>
              <a:t>movement that emerged during the 1990s. In </a:t>
            </a:r>
            <a:r>
              <a:rPr lang="en-US" dirty="0" smtClean="0"/>
              <a:t>these ways, socialis</a:t>
            </a:r>
            <a:r>
              <a:rPr lang="en-US" dirty="0"/>
              <a:t>m</a:t>
            </a:r>
            <a:r>
              <a:rPr lang="en-US" dirty="0" smtClean="0"/>
              <a:t> </a:t>
            </a:r>
            <a:r>
              <a:rPr lang="en-US" dirty="0"/>
              <a:t>in the </a:t>
            </a:r>
            <a:r>
              <a:rPr lang="en-US" dirty="0" smtClean="0"/>
              <a:t>t</a:t>
            </a:r>
            <a:r>
              <a:rPr lang="en-US" dirty="0"/>
              <a:t>w</a:t>
            </a:r>
            <a:r>
              <a:rPr lang="en-US" dirty="0" smtClean="0"/>
              <a:t>enty</a:t>
            </a:r>
            <a:r>
              <a:rPr lang="en-US" dirty="0"/>
              <a:t>-first century may be reborn as global anti-</a:t>
            </a:r>
            <a:r>
              <a:rPr lang="en-US" dirty="0" smtClean="0"/>
              <a:t>capitalism. </a:t>
            </a:r>
            <a:endParaRPr lang="en-US" dirty="0"/>
          </a:p>
          <a:p>
            <a:endParaRPr lang="en-US" dirty="0"/>
          </a:p>
          <a:p>
            <a:endParaRPr lang="en-US" dirty="0"/>
          </a:p>
        </p:txBody>
      </p:sp>
    </p:spTree>
    <p:extLst>
      <p:ext uri="{BB962C8B-B14F-4D97-AF65-F5344CB8AC3E}">
        <p14:creationId xmlns:p14="http://schemas.microsoft.com/office/powerpoint/2010/main" val="342071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endParaRPr lang="en-US" u="sng" dirty="0" smtClean="0"/>
          </a:p>
          <a:p>
            <a:pPr marL="114300" indent="0">
              <a:buNone/>
            </a:pPr>
            <a:endParaRPr lang="en-US" u="sng" dirty="0"/>
          </a:p>
          <a:p>
            <a:pPr marL="114300" indent="0">
              <a:buNone/>
            </a:pPr>
            <a:endParaRPr lang="en-US" u="sng" dirty="0" smtClean="0"/>
          </a:p>
          <a:p>
            <a:pPr marL="114300" indent="0">
              <a:buNone/>
            </a:pPr>
            <a:endParaRPr lang="en-US" u="sng" dirty="0"/>
          </a:p>
          <a:p>
            <a:pPr marL="114300" indent="0">
              <a:buNone/>
            </a:pPr>
            <a:r>
              <a:rPr lang="en-US" u="sng" dirty="0" smtClean="0"/>
              <a:t>Week </a:t>
            </a:r>
            <a:r>
              <a:rPr lang="en-US" u="sng" dirty="0"/>
              <a:t>14: Globalization and Ideologies II</a:t>
            </a:r>
            <a:endParaRPr lang="en-US" dirty="0"/>
          </a:p>
          <a:p>
            <a:pPr marL="114300" indent="0">
              <a:buNone/>
            </a:pPr>
            <a:r>
              <a:rPr lang="en-US" dirty="0"/>
              <a:t> </a:t>
            </a:r>
          </a:p>
          <a:p>
            <a:pPr marL="114300" indent="0">
              <a:buNone/>
            </a:pPr>
            <a:r>
              <a:rPr lang="en-US" dirty="0"/>
              <a:t>Chapter 5, Anarchism in a Global Age, p. 164-166.</a:t>
            </a:r>
          </a:p>
          <a:p>
            <a:pPr marL="114300" indent="0">
              <a:buNone/>
            </a:pPr>
            <a:r>
              <a:rPr lang="en-US" dirty="0"/>
              <a:t>Chapter 6, Nationalism in a Global Age, p. 194-197.</a:t>
            </a:r>
          </a:p>
          <a:p>
            <a:pPr marL="114300" indent="0">
              <a:buNone/>
            </a:pPr>
            <a:r>
              <a:rPr lang="en-US" dirty="0"/>
              <a:t>Chapter 7, Fascism in a Global Age, p. 222-224.</a:t>
            </a:r>
          </a:p>
          <a:p>
            <a:pPr marL="114300" indent="0">
              <a:buNone/>
            </a:pPr>
            <a:endParaRPr lang="en-US" dirty="0"/>
          </a:p>
        </p:txBody>
      </p:sp>
    </p:spTree>
    <p:extLst>
      <p:ext uri="{BB962C8B-B14F-4D97-AF65-F5344CB8AC3E}">
        <p14:creationId xmlns:p14="http://schemas.microsoft.com/office/powerpoint/2010/main" val="4716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Anarchism in a global age </a:t>
            </a:r>
            <a:r>
              <a:rPr lang="mr-IN" dirty="0" smtClean="0"/>
              <a:t>–</a:t>
            </a:r>
            <a:r>
              <a:rPr lang="en-US" dirty="0" smtClean="0"/>
              <a:t> </a:t>
            </a:r>
            <a:r>
              <a:rPr lang="en-US" dirty="0" err="1" smtClean="0"/>
              <a:t>neoanarchists</a:t>
            </a:r>
            <a:r>
              <a:rPr lang="en-US" dirty="0" smtClean="0"/>
              <a:t> of the globalization movements</a:t>
            </a:r>
          </a:p>
          <a:p>
            <a:endParaRPr lang="en-US" dirty="0" smtClean="0"/>
          </a:p>
          <a:p>
            <a:pPr marL="114300" indent="0">
              <a:buNone/>
            </a:pPr>
            <a:endParaRPr lang="en-US" dirty="0" smtClean="0"/>
          </a:p>
          <a:p>
            <a:pPr marL="114300" indent="0">
              <a:buNone/>
            </a:pPr>
            <a:r>
              <a:rPr lang="en-US" dirty="0" smtClean="0"/>
              <a:t>“</a:t>
            </a:r>
            <a:r>
              <a:rPr lang="en-US" dirty="0"/>
              <a:t>What can we do? We can hone our memory, we can learn from our history. We can continue to build public opinion until it becomes a deafening roar. We can turn the war on Iraq into a fishbowl of the US government’s excesses. We can expose George Bush and Tony Blair–and their allies–for the cowardly baby killers, water poisoners and pusillanimous long-distance bombers that they are. We can reinvent civil disobedience in a million different ways. In other words, we can come up with a million ways of becoming a collective pain in the ass. When George Bush says “Either you are with us, or you are with the terrorists,” we can say “No thank you.” We can let him know that the people of the world do not need to choose between a Malevolent Mickey Mouse and the Mad Mullahs.</a:t>
            </a:r>
            <a:br>
              <a:rPr lang="en-US" dirty="0"/>
            </a:br>
            <a:r>
              <a:rPr lang="en-US" dirty="0"/>
              <a:t/>
            </a:r>
            <a:br>
              <a:rPr lang="en-US" dirty="0"/>
            </a:br>
            <a:r>
              <a:rPr lang="en-US" dirty="0"/>
              <a:t>Our strategy should be not only to confront empire but to lay siege to it. To deprive it of oxygen. To shame it. To mock it. With our art, our music, our literature, our stubbornness, our joy, our brilliance, our sheer relentlessness–and our ability to tell our own stories. Stories that are different from the ones we’re being brainwashed to believe. The corporate revolution will collapse if we refuse to buy what they are selling–their ideas, their version of history, their wars, their weapons, their notion of inevitability.</a:t>
            </a:r>
            <a:br>
              <a:rPr lang="en-US" dirty="0"/>
            </a:br>
            <a:r>
              <a:rPr lang="en-US" dirty="0"/>
              <a:t/>
            </a:r>
            <a:br>
              <a:rPr lang="en-US" dirty="0"/>
            </a:br>
            <a:r>
              <a:rPr lang="en-US" dirty="0"/>
              <a:t>Remember this: We be many and they be few. They need us more than we need them.” </a:t>
            </a:r>
          </a:p>
          <a:p>
            <a:endParaRPr lang="en-US" dirty="0"/>
          </a:p>
          <a:p>
            <a:pPr marL="0" indent="0">
              <a:buNone/>
            </a:pPr>
            <a:r>
              <a:rPr lang="en-US" dirty="0" err="1"/>
              <a:t>Arundhati</a:t>
            </a:r>
            <a:r>
              <a:rPr lang="en-US" dirty="0"/>
              <a:t> Roy, Confronting Empire, World Social Forum, 2003 </a:t>
            </a:r>
          </a:p>
          <a:p>
            <a:pPr marL="0" indent="0">
              <a:buNone/>
            </a:pPr>
            <a:r>
              <a:rPr lang="en-US" dirty="0">
                <a:solidFill>
                  <a:srgbClr val="000000"/>
                </a:solidFill>
                <a:latin typeface="Lucida Grande"/>
                <a:ea typeface="Lucida Grande"/>
                <a:cs typeface="Lucida Grande"/>
              </a:rPr>
              <a:t>https://</a:t>
            </a:r>
            <a:r>
              <a:rPr lang="en-US" dirty="0" err="1">
                <a:solidFill>
                  <a:srgbClr val="000000"/>
                </a:solidFill>
                <a:latin typeface="Lucida Grande"/>
                <a:ea typeface="Lucida Grande"/>
                <a:cs typeface="Lucida Grande"/>
              </a:rPr>
              <a:t>www.thenation.com</a:t>
            </a:r>
            <a:r>
              <a:rPr lang="en-US" dirty="0">
                <a:solidFill>
                  <a:srgbClr val="000000"/>
                </a:solidFill>
                <a:latin typeface="Lucida Grande"/>
                <a:ea typeface="Lucida Grande"/>
                <a:cs typeface="Lucida Grande"/>
              </a:rPr>
              <a:t>/article/archive/confronting-empire/</a:t>
            </a:r>
            <a:endParaRPr lang="en-US" dirty="0"/>
          </a:p>
          <a:p>
            <a:pPr marL="114300" indent="0">
              <a:buNone/>
            </a:pPr>
            <a:endParaRPr lang="en-US" dirty="0" smtClean="0"/>
          </a:p>
          <a:p>
            <a:pPr marL="114300" indent="0">
              <a:buNone/>
            </a:pPr>
            <a:endParaRPr lang="en-US" b="1" dirty="0" smtClean="0"/>
          </a:p>
          <a:p>
            <a:pPr>
              <a:buFontTx/>
              <a:buChar char="-"/>
            </a:pPr>
            <a:endParaRPr lang="tr-TR" dirty="0"/>
          </a:p>
          <a:p>
            <a:endParaRPr lang="tr-TR" dirty="0" smtClean="0"/>
          </a:p>
          <a:p>
            <a:endParaRPr lang="tr-TR" dirty="0" smtClean="0"/>
          </a:p>
        </p:txBody>
      </p:sp>
    </p:spTree>
    <p:extLst>
      <p:ext uri="{BB962C8B-B14F-4D97-AF65-F5344CB8AC3E}">
        <p14:creationId xmlns:p14="http://schemas.microsoft.com/office/powerpoint/2010/main" val="8094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114300" indent="0">
              <a:buNone/>
            </a:pPr>
            <a:r>
              <a:rPr lang="en-US" b="1" dirty="0"/>
              <a:t>Fascism</a:t>
            </a:r>
            <a:r>
              <a:rPr lang="en-US" dirty="0"/>
              <a:t> in a global age</a:t>
            </a:r>
            <a:r>
              <a:rPr lang="mr-IN" dirty="0"/>
              <a:t>–</a:t>
            </a:r>
            <a:r>
              <a:rPr lang="en-US" dirty="0"/>
              <a:t> neo-fascism </a:t>
            </a:r>
            <a:r>
              <a:rPr lang="mr-IN" dirty="0"/>
              <a:t>–</a:t>
            </a:r>
            <a:r>
              <a:rPr lang="en-US" dirty="0"/>
              <a:t> </a:t>
            </a:r>
            <a:r>
              <a:rPr lang="en-US" sz="2400" dirty="0">
                <a:solidFill>
                  <a:srgbClr val="000000"/>
                </a:solidFill>
                <a:latin typeface="Lucida Grande"/>
                <a:ea typeface="Lucida Grande"/>
                <a:cs typeface="Lucida Grande"/>
              </a:rPr>
              <a:t> </a:t>
            </a:r>
          </a:p>
          <a:p>
            <a:endParaRPr lang="en-US" sz="2400" dirty="0">
              <a:solidFill>
                <a:srgbClr val="000000"/>
              </a:solidFill>
              <a:latin typeface="Lucida Grande"/>
              <a:ea typeface="Lucida Grande"/>
              <a:cs typeface="Lucida Grande"/>
            </a:endParaRPr>
          </a:p>
          <a:p>
            <a:r>
              <a:rPr lang="en-US" sz="2400" dirty="0">
                <a:solidFill>
                  <a:srgbClr val="000000"/>
                </a:solidFill>
                <a:latin typeface="Lucida Grande"/>
                <a:ea typeface="Lucida Grande"/>
                <a:cs typeface="Lucida Grande"/>
              </a:rPr>
              <a:t>Uncertainty in the world economy and growing disillusionment with the capacity of established parties to tackle political and social problems </a:t>
            </a:r>
          </a:p>
          <a:p>
            <a:r>
              <a:rPr lang="en-US" sz="2400" dirty="0">
                <a:solidFill>
                  <a:srgbClr val="000000"/>
                </a:solidFill>
                <a:latin typeface="Lucida Grande"/>
                <a:ea typeface="Lucida Grande"/>
                <a:cs typeface="Lucida Grande"/>
              </a:rPr>
              <a:t>'democratic fascism' is fascism divorced from principles such as absolute leadership, totalitarianism and overt racialism.</a:t>
            </a:r>
          </a:p>
          <a:p>
            <a:endParaRPr lang="en-US" sz="2400" dirty="0">
              <a:solidFill>
                <a:srgbClr val="000000"/>
              </a:solidFill>
              <a:latin typeface="Lucida Grande"/>
              <a:ea typeface="Lucida Grande"/>
              <a:cs typeface="Lucida Grande"/>
            </a:endParaRPr>
          </a:p>
          <a:p>
            <a:r>
              <a:rPr lang="en-US" dirty="0"/>
              <a:t>The circumstances that have shaped them and the challenges which they confront are very different from those found during the post-World War I period. </a:t>
            </a:r>
          </a:p>
          <a:p>
            <a:r>
              <a:rPr lang="en-US" dirty="0"/>
              <a:t>+ Multiculturalism + Economic globalization</a:t>
            </a:r>
          </a:p>
          <a:p>
            <a:pPr marL="114300" indent="0">
              <a:buNone/>
            </a:pPr>
            <a:endParaRPr lang="en-US" dirty="0"/>
          </a:p>
          <a:p>
            <a:r>
              <a:rPr lang="en-US" dirty="0"/>
              <a:t>After 1990 -- rise of forms of extreme national- ism that have exhibited fascist-type features. </a:t>
            </a:r>
          </a:p>
          <a:p>
            <a:endParaRPr lang="en-US" dirty="0"/>
          </a:p>
        </p:txBody>
      </p:sp>
    </p:spTree>
    <p:extLst>
      <p:ext uri="{BB962C8B-B14F-4D97-AF65-F5344CB8AC3E}">
        <p14:creationId xmlns:p14="http://schemas.microsoft.com/office/powerpoint/2010/main" val="368541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endParaRPr lang="tr-TR" b="1" dirty="0"/>
          </a:p>
          <a:p>
            <a:pPr marL="114300" indent="0">
              <a:buNone/>
            </a:pPr>
            <a:r>
              <a:rPr lang="tr-TR" b="1" dirty="0" err="1"/>
              <a:t>Nationalism</a:t>
            </a:r>
            <a:r>
              <a:rPr lang="tr-TR" b="1" dirty="0"/>
              <a:t> in a global </a:t>
            </a:r>
            <a:r>
              <a:rPr lang="tr-TR" b="1" dirty="0" err="1"/>
              <a:t>age</a:t>
            </a:r>
            <a:endParaRPr lang="tr-TR" b="1" dirty="0"/>
          </a:p>
          <a:p>
            <a:r>
              <a:rPr lang="tr-TR" dirty="0" err="1"/>
              <a:t>The</a:t>
            </a:r>
            <a:r>
              <a:rPr lang="tr-TR" dirty="0"/>
              <a:t> </a:t>
            </a:r>
            <a:r>
              <a:rPr lang="tr-TR" dirty="0" err="1"/>
              <a:t>crisis</a:t>
            </a:r>
            <a:r>
              <a:rPr lang="tr-TR" dirty="0"/>
              <a:t> of </a:t>
            </a:r>
            <a:r>
              <a:rPr lang="tr-TR" dirty="0" err="1"/>
              <a:t>the</a:t>
            </a:r>
            <a:r>
              <a:rPr lang="tr-TR" dirty="0"/>
              <a:t> </a:t>
            </a:r>
            <a:r>
              <a:rPr lang="tr-TR" dirty="0" err="1"/>
              <a:t>nation-state</a:t>
            </a:r>
            <a:r>
              <a:rPr lang="tr-TR" dirty="0"/>
              <a:t>, </a:t>
            </a:r>
            <a:r>
              <a:rPr lang="tr-TR" dirty="0" err="1"/>
              <a:t>the</a:t>
            </a:r>
            <a:r>
              <a:rPr lang="tr-TR" dirty="0"/>
              <a:t> </a:t>
            </a:r>
            <a:r>
              <a:rPr lang="tr-TR" dirty="0" err="1"/>
              <a:t>capacity</a:t>
            </a:r>
            <a:r>
              <a:rPr lang="tr-TR" dirty="0"/>
              <a:t> of </a:t>
            </a:r>
            <a:r>
              <a:rPr lang="tr-TR" dirty="0" err="1"/>
              <a:t>the</a:t>
            </a:r>
            <a:r>
              <a:rPr lang="tr-TR" dirty="0"/>
              <a:t> </a:t>
            </a:r>
            <a:r>
              <a:rPr lang="tr-TR" dirty="0" err="1"/>
              <a:t>nation-states</a:t>
            </a:r>
            <a:r>
              <a:rPr lang="tr-TR" dirty="0"/>
              <a:t> </a:t>
            </a:r>
            <a:r>
              <a:rPr lang="tr-TR" dirty="0" err="1"/>
              <a:t>diminished</a:t>
            </a:r>
            <a:r>
              <a:rPr lang="tr-TR" dirty="0"/>
              <a:t>? </a:t>
            </a:r>
            <a:r>
              <a:rPr lang="tr-TR" dirty="0" err="1"/>
              <a:t>Cosmopolitanism</a:t>
            </a:r>
            <a:r>
              <a:rPr lang="tr-TR" dirty="0"/>
              <a:t> </a:t>
            </a:r>
            <a:r>
              <a:rPr lang="tr-TR" dirty="0" err="1"/>
              <a:t>superceding</a:t>
            </a:r>
            <a:r>
              <a:rPr lang="tr-TR" dirty="0"/>
              <a:t> </a:t>
            </a:r>
            <a:r>
              <a:rPr lang="tr-TR" dirty="0" err="1"/>
              <a:t>nationalism</a:t>
            </a:r>
            <a:r>
              <a:rPr lang="tr-TR" dirty="0"/>
              <a:t>? a </a:t>
            </a:r>
            <a:r>
              <a:rPr lang="tr-TR" dirty="0" err="1"/>
              <a:t>shift</a:t>
            </a:r>
            <a:r>
              <a:rPr lang="tr-TR" dirty="0"/>
              <a:t> </a:t>
            </a:r>
            <a:r>
              <a:rPr lang="tr-TR" dirty="0" err="1"/>
              <a:t>from</a:t>
            </a:r>
            <a:r>
              <a:rPr lang="tr-TR" dirty="0"/>
              <a:t> </a:t>
            </a:r>
            <a:r>
              <a:rPr lang="tr-TR" dirty="0" err="1"/>
              <a:t>nationalism</a:t>
            </a:r>
            <a:r>
              <a:rPr lang="tr-TR" dirty="0"/>
              <a:t> </a:t>
            </a:r>
            <a:r>
              <a:rPr lang="tr-TR" dirty="0" err="1"/>
              <a:t>to</a:t>
            </a:r>
            <a:r>
              <a:rPr lang="tr-TR" dirty="0"/>
              <a:t> </a:t>
            </a:r>
            <a:r>
              <a:rPr lang="tr-TR" dirty="0" err="1"/>
              <a:t>multiculturalism</a:t>
            </a:r>
            <a:r>
              <a:rPr lang="tr-TR" dirty="0" smtClean="0"/>
              <a:t>? A </a:t>
            </a:r>
            <a:r>
              <a:rPr lang="tr-TR" dirty="0" err="1" smtClean="0"/>
              <a:t>world</a:t>
            </a:r>
            <a:r>
              <a:rPr lang="tr-TR" dirty="0" smtClean="0"/>
              <a:t> </a:t>
            </a:r>
            <a:r>
              <a:rPr lang="tr-TR" dirty="0" err="1" smtClean="0"/>
              <a:t>composed</a:t>
            </a:r>
            <a:r>
              <a:rPr lang="tr-TR" dirty="0" smtClean="0"/>
              <a:t> of </a:t>
            </a:r>
            <a:r>
              <a:rPr lang="tr-TR" dirty="0" err="1"/>
              <a:t>t</a:t>
            </a:r>
            <a:r>
              <a:rPr lang="tr-TR" dirty="0" err="1" smtClean="0"/>
              <a:t>ransnational</a:t>
            </a:r>
            <a:r>
              <a:rPr lang="tr-TR" dirty="0" smtClean="0"/>
              <a:t> </a:t>
            </a:r>
            <a:r>
              <a:rPr lang="tr-TR" dirty="0" err="1"/>
              <a:t>communities</a:t>
            </a:r>
            <a:r>
              <a:rPr lang="tr-TR" dirty="0"/>
              <a:t>?</a:t>
            </a:r>
          </a:p>
          <a:p>
            <a:pPr>
              <a:buFontTx/>
              <a:buChar char="-"/>
            </a:pPr>
            <a:r>
              <a:rPr lang="tr-TR" dirty="0"/>
              <a:t>a </a:t>
            </a:r>
            <a:r>
              <a:rPr lang="tr-TR" dirty="0" err="1"/>
              <a:t>revival</a:t>
            </a:r>
            <a:r>
              <a:rPr lang="tr-TR" dirty="0"/>
              <a:t>, </a:t>
            </a:r>
            <a:r>
              <a:rPr lang="tr-TR" dirty="0" err="1"/>
              <a:t>rather</a:t>
            </a:r>
            <a:r>
              <a:rPr lang="tr-TR" dirty="0"/>
              <a:t> </a:t>
            </a:r>
            <a:r>
              <a:rPr lang="tr-TR" dirty="0" err="1"/>
              <a:t>than</a:t>
            </a:r>
            <a:r>
              <a:rPr lang="tr-TR" dirty="0"/>
              <a:t> a </a:t>
            </a:r>
            <a:r>
              <a:rPr lang="tr-TR" dirty="0" err="1"/>
              <a:t>decline</a:t>
            </a:r>
            <a:r>
              <a:rPr lang="tr-TR" dirty="0"/>
              <a:t>, of </a:t>
            </a:r>
            <a:r>
              <a:rPr lang="tr-TR" dirty="0" err="1"/>
              <a:t>nationalism</a:t>
            </a:r>
            <a:r>
              <a:rPr lang="tr-TR" dirty="0"/>
              <a:t>  </a:t>
            </a:r>
          </a:p>
          <a:p>
            <a:pPr>
              <a:buFontTx/>
              <a:buChar char="-"/>
            </a:pPr>
            <a:r>
              <a:rPr lang="tr-TR" dirty="0"/>
              <a:t>Since </a:t>
            </a:r>
            <a:r>
              <a:rPr lang="tr-TR" dirty="0" err="1"/>
              <a:t>the</a:t>
            </a:r>
            <a:r>
              <a:rPr lang="tr-TR" dirty="0"/>
              <a:t> 1990s </a:t>
            </a:r>
            <a:r>
              <a:rPr lang="tr-TR" dirty="0" err="1"/>
              <a:t>rise</a:t>
            </a:r>
            <a:r>
              <a:rPr lang="tr-TR" dirty="0"/>
              <a:t> of </a:t>
            </a:r>
            <a:r>
              <a:rPr lang="tr-TR" dirty="0" err="1"/>
              <a:t>ethnonationalism</a:t>
            </a:r>
            <a:r>
              <a:rPr lang="tr-TR" dirty="0"/>
              <a:t>, </a:t>
            </a:r>
            <a:r>
              <a:rPr lang="tr-TR" dirty="0" err="1"/>
              <a:t>even</a:t>
            </a:r>
            <a:r>
              <a:rPr lang="tr-TR" dirty="0"/>
              <a:t> </a:t>
            </a:r>
            <a:r>
              <a:rPr lang="tr-TR" dirty="0" err="1"/>
              <a:t>instances</a:t>
            </a:r>
            <a:r>
              <a:rPr lang="tr-TR" dirty="0"/>
              <a:t> of </a:t>
            </a:r>
            <a:r>
              <a:rPr lang="tr-TR" dirty="0" err="1"/>
              <a:t>ethnic</a:t>
            </a:r>
            <a:r>
              <a:rPr lang="tr-TR" dirty="0"/>
              <a:t> </a:t>
            </a:r>
            <a:r>
              <a:rPr lang="tr-TR" dirty="0" err="1"/>
              <a:t>cleansing</a:t>
            </a:r>
            <a:r>
              <a:rPr lang="tr-TR" dirty="0"/>
              <a:t> </a:t>
            </a:r>
          </a:p>
          <a:p>
            <a:pPr marL="114300" indent="0">
              <a:buNone/>
            </a:pPr>
            <a:endParaRPr lang="tr-TR" dirty="0"/>
          </a:p>
        </p:txBody>
      </p:sp>
    </p:spTree>
    <p:extLst>
      <p:ext uri="{BB962C8B-B14F-4D97-AF65-F5344CB8AC3E}">
        <p14:creationId xmlns:p14="http://schemas.microsoft.com/office/powerpoint/2010/main" val="549756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245</TotalTime>
  <Words>773</Words>
  <Application>Microsoft Macintosh PowerPoint</Application>
  <PresentationFormat>On-screen Show (4:3)</PresentationFormat>
  <Paragraphs>73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Political Ideologies</vt:lpstr>
      <vt:lpstr>PowerPoint Presentation</vt:lpstr>
      <vt:lpstr>PowerPoint Presentation</vt:lpstr>
      <vt:lpstr>The New Right </vt:lpstr>
      <vt:lpstr>Future of Socialism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Ideologies</dc:title>
  <dc:creator>setenay nil dogan</dc:creator>
  <cp:lastModifiedBy>setenay nil dogan</cp:lastModifiedBy>
  <cp:revision>14</cp:revision>
  <dcterms:created xsi:type="dcterms:W3CDTF">2020-05-06T08:41:25Z</dcterms:created>
  <dcterms:modified xsi:type="dcterms:W3CDTF">2020-05-13T10:18:30Z</dcterms:modified>
</cp:coreProperties>
</file>