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6" r:id="rId20"/>
    <p:sldId id="275" r:id="rId21"/>
    <p:sldId id="271" r:id="rId22"/>
    <p:sldId id="277" r:id="rId23"/>
    <p:sldId id="278" r:id="rId24"/>
    <p:sldId id="279" r:id="rId25"/>
    <p:sldId id="280" r:id="rId26"/>
    <p:sldId id="281" r:id="rId27"/>
    <p:sldId id="282" r:id="rId28"/>
    <p:sldId id="284" r:id="rId29"/>
    <p:sldId id="285" r:id="rId30"/>
    <p:sldId id="286" r:id="rId31"/>
    <p:sldId id="288" r:id="rId32"/>
    <p:sldId id="283" r:id="rId33"/>
    <p:sldId id="287" r:id="rId34"/>
    <p:sldId id="293" r:id="rId35"/>
    <p:sldId id="291" r:id="rId36"/>
    <p:sldId id="294" r:id="rId37"/>
    <p:sldId id="295" r:id="rId38"/>
    <p:sldId id="296" r:id="rId39"/>
    <p:sldId id="297" r:id="rId40"/>
    <p:sldId id="292"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p:cViewPr varScale="1">
        <p:scale>
          <a:sx n="111" d="100"/>
          <a:sy n="111" d="100"/>
        </p:scale>
        <p:origin x="16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FD2860A-65BF-4EF5-B5F4-7A6996286822}" type="datetimeFigureOut">
              <a:rPr lang="en-GB" smtClean="0"/>
              <a:t>20/03/2024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343570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D2860A-65BF-4EF5-B5F4-7A6996286822}" type="datetimeFigureOut">
              <a:rPr lang="en-GB" smtClean="0"/>
              <a:t>20/03/2024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35544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D2860A-65BF-4EF5-B5F4-7A6996286822}" type="datetimeFigureOut">
              <a:rPr lang="en-GB" smtClean="0"/>
              <a:t>20/03/2024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357980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D2860A-65BF-4EF5-B5F4-7A6996286822}" type="datetimeFigureOut">
              <a:rPr lang="en-GB" smtClean="0"/>
              <a:t>20/03/2024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112157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FD2860A-65BF-4EF5-B5F4-7A6996286822}" type="datetimeFigureOut">
              <a:rPr lang="en-GB" smtClean="0"/>
              <a:t>20/03/2024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274200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FD2860A-65BF-4EF5-B5F4-7A6996286822}" type="datetimeFigureOut">
              <a:rPr lang="en-GB" smtClean="0"/>
              <a:t>20/03/2024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100875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FD2860A-65BF-4EF5-B5F4-7A6996286822}" type="datetimeFigureOut">
              <a:rPr lang="en-GB" smtClean="0"/>
              <a:t>20/03/2024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263448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FD2860A-65BF-4EF5-B5F4-7A6996286822}" type="datetimeFigureOut">
              <a:rPr lang="en-GB" smtClean="0"/>
              <a:t>20/03/2024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17790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2860A-65BF-4EF5-B5F4-7A6996286822}" type="datetimeFigureOut">
              <a:rPr lang="en-GB" smtClean="0"/>
              <a:t>20/03/2024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28440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FD2860A-65BF-4EF5-B5F4-7A6996286822}" type="datetimeFigureOut">
              <a:rPr lang="en-GB" smtClean="0"/>
              <a:t>20/03/2024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303652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FD2860A-65BF-4EF5-B5F4-7A6996286822}" type="datetimeFigureOut">
              <a:rPr lang="en-GB" smtClean="0"/>
              <a:t>20/03/2024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75834-2670-4F58-9A33-E7A88781937D}" type="slidenum">
              <a:rPr lang="en-GB" smtClean="0"/>
              <a:t>‹#›</a:t>
            </a:fld>
            <a:endParaRPr lang="en-GB"/>
          </a:p>
        </p:txBody>
      </p:sp>
    </p:spTree>
    <p:extLst>
      <p:ext uri="{BB962C8B-B14F-4D97-AF65-F5344CB8AC3E}">
        <p14:creationId xmlns:p14="http://schemas.microsoft.com/office/powerpoint/2010/main" val="62146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2860A-65BF-4EF5-B5F4-7A6996286822}" type="datetimeFigureOut">
              <a:rPr lang="en-GB" smtClean="0"/>
              <a:t>20/03/2024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75834-2670-4F58-9A33-E7A88781937D}" type="slidenum">
              <a:rPr lang="en-GB" smtClean="0"/>
              <a:t>‹#›</a:t>
            </a:fld>
            <a:endParaRPr lang="en-GB"/>
          </a:p>
        </p:txBody>
      </p:sp>
    </p:spTree>
    <p:extLst>
      <p:ext uri="{BB962C8B-B14F-4D97-AF65-F5344CB8AC3E}">
        <p14:creationId xmlns:p14="http://schemas.microsoft.com/office/powerpoint/2010/main" val="1598355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watch?v=GWVli5iY8BI" TargetMode="External"/><Relationship Id="rId3" Type="http://schemas.openxmlformats.org/officeDocument/2006/relationships/hyperlink" Target="https://www.youtube.com/watch?v=cptlGzWYFEk" TargetMode="External"/><Relationship Id="rId7" Type="http://schemas.openxmlformats.org/officeDocument/2006/relationships/hyperlink" Target="https://www.youtube.com/watch?v=WXFRRg8YMT0" TargetMode="External"/><Relationship Id="rId2" Type="http://schemas.openxmlformats.org/officeDocument/2006/relationships/hyperlink" Target="https://www.youtube.com/watch?v=npHQPXGGkgI" TargetMode="External"/><Relationship Id="rId1" Type="http://schemas.openxmlformats.org/officeDocument/2006/relationships/slideLayout" Target="../slideLayouts/slideLayout2.xml"/><Relationship Id="rId6" Type="http://schemas.openxmlformats.org/officeDocument/2006/relationships/hyperlink" Target="https://www.youtube.com/watch?v=9w8QvO5UQ6Q" TargetMode="External"/><Relationship Id="rId11" Type="http://schemas.openxmlformats.org/officeDocument/2006/relationships/hyperlink" Target="https://www.youtube.com/watch?v=gmR8-zjBsik" TargetMode="External"/><Relationship Id="rId5" Type="http://schemas.openxmlformats.org/officeDocument/2006/relationships/hyperlink" Target="https://www.youtube.com/watch?v=HtidZOsmFXg" TargetMode="External"/><Relationship Id="rId10" Type="http://schemas.openxmlformats.org/officeDocument/2006/relationships/hyperlink" Target="https://www.youtube.com/watch?v=13NwPMDpdAU" TargetMode="External"/><Relationship Id="rId4" Type="http://schemas.openxmlformats.org/officeDocument/2006/relationships/hyperlink" Target="https://www.youtube.com/watch?v=FS0uM3OC76I" TargetMode="External"/><Relationship Id="rId9" Type="http://schemas.openxmlformats.org/officeDocument/2006/relationships/hyperlink" Target="https://www.youtube.com/watch?v=ifwcOsclBHw"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517055"/>
            <a:ext cx="7981682" cy="2387600"/>
          </a:xfrm>
        </p:spPr>
        <p:txBody>
          <a:bodyPr>
            <a:normAutofit/>
          </a:bodyPr>
          <a:lstStyle/>
          <a:p>
            <a:r>
              <a:rPr lang="tr-TR" sz="4000" b="1" dirty="0" err="1">
                <a:latin typeface="+mn-lt"/>
              </a:rPr>
              <a:t>Investment</a:t>
            </a:r>
            <a:r>
              <a:rPr lang="tr-TR" sz="4000" b="1" dirty="0">
                <a:latin typeface="+mn-lt"/>
              </a:rPr>
              <a:t> </a:t>
            </a:r>
            <a:r>
              <a:rPr lang="tr-TR" sz="4000" b="1" dirty="0" err="1">
                <a:latin typeface="+mn-lt"/>
              </a:rPr>
              <a:t>Casting</a:t>
            </a:r>
            <a:br>
              <a:rPr lang="tr-TR" sz="4000" b="1" dirty="0">
                <a:latin typeface="+mn-lt"/>
              </a:rPr>
            </a:br>
            <a:r>
              <a:rPr lang="tr-TR" sz="4000" b="1" dirty="0">
                <a:latin typeface="+mn-lt"/>
              </a:rPr>
              <a:t>(</a:t>
            </a:r>
            <a:r>
              <a:rPr lang="tr-TR" sz="4000" b="1" dirty="0" err="1">
                <a:latin typeface="+mn-lt"/>
              </a:rPr>
              <a:t>Lost</a:t>
            </a:r>
            <a:r>
              <a:rPr lang="tr-TR" sz="4000" b="1" dirty="0">
                <a:latin typeface="+mn-lt"/>
              </a:rPr>
              <a:t> </a:t>
            </a:r>
            <a:r>
              <a:rPr lang="tr-TR" sz="4000" b="1" dirty="0" err="1">
                <a:latin typeface="+mn-lt"/>
              </a:rPr>
              <a:t>Wax</a:t>
            </a:r>
            <a:r>
              <a:rPr lang="tr-TR" sz="4000" b="1" dirty="0">
                <a:latin typeface="+mn-lt"/>
              </a:rPr>
              <a:t> </a:t>
            </a:r>
            <a:r>
              <a:rPr lang="tr-TR" sz="4000" b="1" dirty="0" err="1">
                <a:latin typeface="+mn-lt"/>
              </a:rPr>
              <a:t>Casting</a:t>
            </a:r>
            <a:r>
              <a:rPr lang="tr-TR" sz="4000" b="1" dirty="0">
                <a:latin typeface="+mn-lt"/>
              </a:rPr>
              <a:t>, Precision </a:t>
            </a:r>
            <a:r>
              <a:rPr lang="tr-TR" sz="4000" b="1" dirty="0" err="1">
                <a:latin typeface="+mn-lt"/>
              </a:rPr>
              <a:t>Casting</a:t>
            </a:r>
            <a:r>
              <a:rPr lang="tr-TR" sz="4000" b="1" dirty="0">
                <a:latin typeface="+mn-lt"/>
              </a:rPr>
              <a:t>)</a:t>
            </a:r>
            <a:endParaRPr lang="en-GB" sz="4000" b="1" dirty="0">
              <a:latin typeface="+mn-lt"/>
            </a:endParaRPr>
          </a:p>
        </p:txBody>
      </p:sp>
      <p:sp>
        <p:nvSpPr>
          <p:cNvPr id="3" name="Alt Başlık 2"/>
          <p:cNvSpPr>
            <a:spLocks noGrp="1"/>
          </p:cNvSpPr>
          <p:nvPr>
            <p:ph type="subTitle" idx="1"/>
          </p:nvPr>
        </p:nvSpPr>
        <p:spPr>
          <a:xfrm>
            <a:off x="1143000" y="4014162"/>
            <a:ext cx="6858000" cy="1655762"/>
          </a:xfrm>
        </p:spPr>
        <p:txBody>
          <a:bodyPr>
            <a:normAutofit/>
          </a:bodyPr>
          <a:lstStyle/>
          <a:p>
            <a:r>
              <a:rPr lang="tr-TR" sz="3200" b="1" dirty="0"/>
              <a:t>Dr. </a:t>
            </a:r>
            <a:r>
              <a:rPr lang="tr-TR" sz="3200" b="1"/>
              <a:t>Serhat ACAR</a:t>
            </a:r>
            <a:endParaRPr lang="en-GB" sz="3200" b="1" dirty="0"/>
          </a:p>
        </p:txBody>
      </p:sp>
    </p:spTree>
    <p:extLst>
      <p:ext uri="{BB962C8B-B14F-4D97-AF65-F5344CB8AC3E}">
        <p14:creationId xmlns:p14="http://schemas.microsoft.com/office/powerpoint/2010/main" val="288174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742280" y="1146220"/>
            <a:ext cx="7798736" cy="4680585"/>
          </a:xfrm>
          <a:prstGeom prst="rect">
            <a:avLst/>
          </a:prstGeom>
        </p:spPr>
      </p:pic>
    </p:spTree>
    <p:extLst>
      <p:ext uri="{BB962C8B-B14F-4D97-AF65-F5344CB8AC3E}">
        <p14:creationId xmlns:p14="http://schemas.microsoft.com/office/powerpoint/2010/main" val="375782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359628" y="1171979"/>
            <a:ext cx="8348905" cy="4531974"/>
          </a:xfrm>
          <a:prstGeom prst="rect">
            <a:avLst/>
          </a:prstGeom>
        </p:spPr>
      </p:pic>
    </p:spTree>
    <p:extLst>
      <p:ext uri="{BB962C8B-B14F-4D97-AF65-F5344CB8AC3E}">
        <p14:creationId xmlns:p14="http://schemas.microsoft.com/office/powerpoint/2010/main" val="266670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2275" y="274975"/>
            <a:ext cx="7886700" cy="935640"/>
          </a:xfrm>
        </p:spPr>
        <p:txBody>
          <a:bodyPr>
            <a:normAutofit/>
          </a:bodyPr>
          <a:lstStyle/>
          <a:p>
            <a:r>
              <a:rPr lang="tr-TR" sz="2800" b="1" dirty="0" err="1">
                <a:latin typeface="+mn-lt"/>
              </a:rPr>
              <a:t>Ceramic</a:t>
            </a:r>
            <a:r>
              <a:rPr lang="tr-TR" sz="2800" b="1" dirty="0">
                <a:latin typeface="+mn-lt"/>
              </a:rPr>
              <a:t> Shell </a:t>
            </a:r>
            <a:r>
              <a:rPr lang="tr-TR" sz="2800" b="1" dirty="0" err="1">
                <a:latin typeface="+mn-lt"/>
              </a:rPr>
              <a:t>Investment</a:t>
            </a:r>
            <a:r>
              <a:rPr lang="tr-TR" sz="2800" b="1" dirty="0">
                <a:latin typeface="+mn-lt"/>
              </a:rPr>
              <a:t> </a:t>
            </a:r>
            <a:r>
              <a:rPr lang="tr-TR" sz="2800" b="1" dirty="0" err="1">
                <a:latin typeface="+mn-lt"/>
              </a:rPr>
              <a:t>Casting</a:t>
            </a:r>
            <a:endParaRPr lang="en-GB" sz="2800" b="1" dirty="0">
              <a:latin typeface="+mn-lt"/>
            </a:endParaRPr>
          </a:p>
        </p:txBody>
      </p:sp>
      <p:sp>
        <p:nvSpPr>
          <p:cNvPr id="3" name="İçerik Yer Tutucusu 2"/>
          <p:cNvSpPr>
            <a:spLocks noGrp="1"/>
          </p:cNvSpPr>
          <p:nvPr>
            <p:ph idx="1"/>
          </p:nvPr>
        </p:nvSpPr>
        <p:spPr>
          <a:xfrm>
            <a:off x="502275" y="1455313"/>
            <a:ext cx="8242479" cy="4721650"/>
          </a:xfrm>
        </p:spPr>
        <p:txBody>
          <a:bodyPr/>
          <a:lstStyle/>
          <a:p>
            <a:pPr marL="0" indent="0" algn="just">
              <a:buNone/>
            </a:pPr>
            <a:r>
              <a:rPr lang="en-US" dirty="0"/>
              <a:t>Ceramic shell </a:t>
            </a:r>
            <a:r>
              <a:rPr lang="en-US" dirty="0" err="1"/>
              <a:t>mo</a:t>
            </a:r>
            <a:r>
              <a:rPr lang="tr-TR" dirty="0"/>
              <a:t>u</a:t>
            </a:r>
            <a:r>
              <a:rPr lang="en-US" dirty="0" err="1"/>
              <a:t>lds</a:t>
            </a:r>
            <a:r>
              <a:rPr lang="en-US" dirty="0"/>
              <a:t> are widely used for casting carbon and alloy steels, stainless steels, heat resistant alloys and other alloys with a melting temperature above 1000 ° C. It is also used in casting non-ferrous alloys with low melting temperatures. The ceramic shell method is preferred in the casting of titanium based reactive alloys by using different materials than the </a:t>
            </a:r>
            <a:r>
              <a:rPr lang="tr-TR" dirty="0" err="1"/>
              <a:t>conventional</a:t>
            </a:r>
            <a:r>
              <a:rPr lang="en-US" dirty="0"/>
              <a:t> ones in the formation of the first surface layer that comes into contact with the wax </a:t>
            </a:r>
            <a:r>
              <a:rPr lang="tr-TR" dirty="0" err="1"/>
              <a:t>pattern</a:t>
            </a:r>
            <a:r>
              <a:rPr lang="en-US" dirty="0"/>
              <a:t> in ceramic shell production.</a:t>
            </a:r>
            <a:endParaRPr lang="en-GB" dirty="0"/>
          </a:p>
        </p:txBody>
      </p:sp>
    </p:spTree>
    <p:extLst>
      <p:ext uri="{BB962C8B-B14F-4D97-AF65-F5344CB8AC3E}">
        <p14:creationId xmlns:p14="http://schemas.microsoft.com/office/powerpoint/2010/main" val="412207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731" y="197700"/>
            <a:ext cx="7886700" cy="587911"/>
          </a:xfrm>
        </p:spPr>
        <p:txBody>
          <a:bodyPr>
            <a:normAutofit/>
          </a:bodyPr>
          <a:lstStyle/>
          <a:p>
            <a:r>
              <a:rPr lang="tr-TR" sz="2800" b="1" dirty="0" err="1">
                <a:latin typeface="+mn-lt"/>
              </a:rPr>
              <a:t>Process</a:t>
            </a:r>
            <a:r>
              <a:rPr lang="tr-TR" sz="2800" b="1" dirty="0">
                <a:latin typeface="+mn-lt"/>
              </a:rPr>
              <a:t> </a:t>
            </a:r>
            <a:r>
              <a:rPr lang="tr-TR" sz="2800" b="1" dirty="0" err="1">
                <a:latin typeface="+mn-lt"/>
              </a:rPr>
              <a:t>Stages</a:t>
            </a:r>
            <a:endParaRPr lang="en-GB" sz="2800" b="1" dirty="0">
              <a:latin typeface="+mn-lt"/>
            </a:endParaRPr>
          </a:p>
        </p:txBody>
      </p:sp>
      <p:sp>
        <p:nvSpPr>
          <p:cNvPr id="3" name="İçerik Yer Tutucusu 2"/>
          <p:cNvSpPr>
            <a:spLocks noGrp="1"/>
          </p:cNvSpPr>
          <p:nvPr>
            <p:ph idx="1"/>
          </p:nvPr>
        </p:nvSpPr>
        <p:spPr>
          <a:xfrm>
            <a:off x="347731" y="1120462"/>
            <a:ext cx="8525812" cy="5344732"/>
          </a:xfrm>
        </p:spPr>
        <p:txBody>
          <a:bodyPr>
            <a:normAutofit lnSpcReduction="10000"/>
          </a:bodyPr>
          <a:lstStyle/>
          <a:p>
            <a:pPr algn="just"/>
            <a:r>
              <a:rPr lang="en-US" dirty="0"/>
              <a:t>Design and manufacture of metal wax </a:t>
            </a:r>
            <a:r>
              <a:rPr lang="tr-TR" dirty="0" err="1"/>
              <a:t>pattern</a:t>
            </a:r>
            <a:r>
              <a:rPr lang="en-US" dirty="0"/>
              <a:t> injection </a:t>
            </a:r>
            <a:r>
              <a:rPr lang="en-US" dirty="0" err="1"/>
              <a:t>mo</a:t>
            </a:r>
            <a:r>
              <a:rPr lang="tr-TR" dirty="0"/>
              <a:t>u</a:t>
            </a:r>
            <a:r>
              <a:rPr lang="en-US" dirty="0" err="1"/>
              <a:t>ld</a:t>
            </a:r>
            <a:r>
              <a:rPr lang="tr-TR" dirty="0"/>
              <a:t> (</a:t>
            </a:r>
            <a:r>
              <a:rPr lang="tr-TR" dirty="0" err="1"/>
              <a:t>die</a:t>
            </a:r>
            <a:r>
              <a:rPr lang="tr-TR" dirty="0"/>
              <a:t>)</a:t>
            </a:r>
            <a:r>
              <a:rPr lang="en-US" dirty="0"/>
              <a:t>. (</a:t>
            </a:r>
            <a:r>
              <a:rPr lang="tr-TR" dirty="0" err="1"/>
              <a:t>These</a:t>
            </a:r>
            <a:r>
              <a:rPr lang="tr-TR" dirty="0"/>
              <a:t> m</a:t>
            </a:r>
            <a:r>
              <a:rPr lang="en-US" dirty="0"/>
              <a:t>o</a:t>
            </a:r>
            <a:r>
              <a:rPr lang="tr-TR" dirty="0"/>
              <a:t>u</a:t>
            </a:r>
            <a:r>
              <a:rPr lang="en-US" dirty="0" err="1"/>
              <a:t>lds</a:t>
            </a:r>
            <a:r>
              <a:rPr lang="en-US" dirty="0"/>
              <a:t> are generally made of Al 6061 alloy.)</a:t>
            </a:r>
            <a:endParaRPr lang="tr-TR" dirty="0"/>
          </a:p>
          <a:p>
            <a:pPr algn="just"/>
            <a:r>
              <a:rPr lang="en-US" dirty="0"/>
              <a:t>Wax </a:t>
            </a:r>
            <a:r>
              <a:rPr lang="tr-TR" dirty="0" err="1"/>
              <a:t>pattern</a:t>
            </a:r>
            <a:r>
              <a:rPr lang="en-US" dirty="0"/>
              <a:t> production by injection.</a:t>
            </a:r>
            <a:endParaRPr lang="tr-TR" dirty="0"/>
          </a:p>
          <a:p>
            <a:pPr algn="just"/>
            <a:r>
              <a:rPr lang="tr-TR" dirty="0" err="1"/>
              <a:t>Wax</a:t>
            </a:r>
            <a:r>
              <a:rPr lang="en-US" dirty="0"/>
              <a:t>/Pattern tree making: Combining </a:t>
            </a:r>
            <a:r>
              <a:rPr lang="tr-TR" dirty="0" err="1"/>
              <a:t>patterns</a:t>
            </a:r>
            <a:r>
              <a:rPr lang="en-US" dirty="0"/>
              <a:t> with wax </a:t>
            </a:r>
            <a:r>
              <a:rPr lang="en-US" dirty="0" err="1"/>
              <a:t>runne</a:t>
            </a:r>
            <a:r>
              <a:rPr lang="tr-TR" dirty="0"/>
              <a:t>r(s)</a:t>
            </a:r>
          </a:p>
          <a:p>
            <a:pPr algn="just"/>
            <a:r>
              <a:rPr lang="en-US" dirty="0"/>
              <a:t>Ceramic shell making: A layered coating by </a:t>
            </a:r>
            <a:r>
              <a:rPr lang="tr-TR" dirty="0" err="1"/>
              <a:t>deeping</a:t>
            </a:r>
            <a:r>
              <a:rPr lang="en-US" dirty="0"/>
              <a:t> the </a:t>
            </a:r>
            <a:r>
              <a:rPr lang="tr-TR" dirty="0" err="1"/>
              <a:t>pattern</a:t>
            </a:r>
            <a:r>
              <a:rPr lang="en-US" dirty="0"/>
              <a:t> tree in ceramic </a:t>
            </a:r>
            <a:r>
              <a:rPr lang="tr-TR" dirty="0" err="1"/>
              <a:t>slurry</a:t>
            </a:r>
            <a:r>
              <a:rPr lang="tr-TR" dirty="0"/>
              <a:t> </a:t>
            </a:r>
            <a:r>
              <a:rPr lang="en-US" dirty="0"/>
              <a:t>and then applying powder ceramic</a:t>
            </a:r>
            <a:r>
              <a:rPr lang="tr-TR" dirty="0"/>
              <a:t> (</a:t>
            </a:r>
            <a:r>
              <a:rPr lang="tr-TR" dirty="0" err="1"/>
              <a:t>stucco</a:t>
            </a:r>
            <a:r>
              <a:rPr lang="tr-TR" dirty="0"/>
              <a:t>)</a:t>
            </a:r>
            <a:r>
              <a:rPr lang="en-US" dirty="0"/>
              <a:t> on it. </a:t>
            </a:r>
            <a:r>
              <a:rPr lang="tr-TR" dirty="0" err="1"/>
              <a:t>Stucco</a:t>
            </a:r>
            <a:r>
              <a:rPr lang="tr-TR" dirty="0"/>
              <a:t> </a:t>
            </a:r>
            <a:r>
              <a:rPr lang="en-US" dirty="0"/>
              <a:t>coating is performed by sprinkler or fluidized bed techniques. This process is repeated 6-9 times with different powder sizes and each coating is done after the previous one is completely dry. The shell thickness obtained is between 5-15 mm.</a:t>
            </a:r>
            <a:endParaRPr lang="en-GB" dirty="0"/>
          </a:p>
        </p:txBody>
      </p:sp>
    </p:spTree>
    <p:extLst>
      <p:ext uri="{BB962C8B-B14F-4D97-AF65-F5344CB8AC3E}">
        <p14:creationId xmlns:p14="http://schemas.microsoft.com/office/powerpoint/2010/main" val="53763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7731" y="759855"/>
            <a:ext cx="8296408" cy="5339836"/>
          </a:xfrm>
        </p:spPr>
        <p:txBody>
          <a:bodyPr>
            <a:normAutofit lnSpcReduction="10000"/>
          </a:bodyPr>
          <a:lstStyle/>
          <a:p>
            <a:pPr algn="just"/>
            <a:r>
              <a:rPr lang="tr-TR" dirty="0" err="1"/>
              <a:t>Dew</a:t>
            </a:r>
            <a:r>
              <a:rPr lang="en-US" dirty="0"/>
              <a:t>axing: The common method is to melt the wax with steam pressure in an autoclave. Temperature 120-130°C pressure is between 6-9 bar. While the high temperature enables the wax to melt, the vapor pressure balances the internal pressure caused by the expansion of the wax, preventing the ceramic shell </a:t>
            </a:r>
            <a:r>
              <a:rPr lang="en-US" dirty="0" err="1"/>
              <a:t>mo</a:t>
            </a:r>
            <a:r>
              <a:rPr lang="tr-TR" dirty="0"/>
              <a:t>u</a:t>
            </a:r>
            <a:r>
              <a:rPr lang="en-US" dirty="0" err="1"/>
              <a:t>ld</a:t>
            </a:r>
            <a:r>
              <a:rPr lang="en-US" dirty="0"/>
              <a:t> from </a:t>
            </a:r>
            <a:r>
              <a:rPr lang="tr-TR" dirty="0" err="1"/>
              <a:t>crac</a:t>
            </a:r>
            <a:r>
              <a:rPr lang="en-US" dirty="0"/>
              <a:t>king.</a:t>
            </a:r>
            <a:endParaRPr lang="tr-TR" dirty="0"/>
          </a:p>
          <a:p>
            <a:pPr algn="just"/>
            <a:r>
              <a:rPr lang="en-US" dirty="0"/>
              <a:t>Mo</a:t>
            </a:r>
            <a:r>
              <a:rPr lang="tr-TR" dirty="0"/>
              <a:t>u</a:t>
            </a:r>
            <a:r>
              <a:rPr lang="en-US" dirty="0" err="1"/>
              <a:t>ld</a:t>
            </a:r>
            <a:r>
              <a:rPr lang="en-US" dirty="0"/>
              <a:t> </a:t>
            </a:r>
            <a:r>
              <a:rPr lang="tr-TR" dirty="0" err="1"/>
              <a:t>firing</a:t>
            </a:r>
            <a:r>
              <a:rPr lang="en-US" dirty="0"/>
              <a:t>: Ceramic shell </a:t>
            </a:r>
            <a:r>
              <a:rPr lang="en-US" dirty="0" err="1"/>
              <a:t>mo</a:t>
            </a:r>
            <a:r>
              <a:rPr lang="tr-TR" dirty="0"/>
              <a:t>u</a:t>
            </a:r>
            <a:r>
              <a:rPr lang="en-US" dirty="0" err="1"/>
              <a:t>lds</a:t>
            </a:r>
            <a:r>
              <a:rPr lang="en-US" dirty="0"/>
              <a:t> are </a:t>
            </a:r>
            <a:r>
              <a:rPr lang="tr-TR" dirty="0" err="1"/>
              <a:t>fired</a:t>
            </a:r>
            <a:r>
              <a:rPr lang="en-US" dirty="0"/>
              <a:t> in an </a:t>
            </a:r>
            <a:r>
              <a:rPr lang="tr-TR" dirty="0" err="1"/>
              <a:t>furnace</a:t>
            </a:r>
            <a:r>
              <a:rPr lang="en-US" dirty="0"/>
              <a:t> at 900-1000°C before casting. This process increases the strength of the </a:t>
            </a:r>
            <a:r>
              <a:rPr lang="en-US" dirty="0" err="1"/>
              <a:t>mo</a:t>
            </a:r>
            <a:r>
              <a:rPr lang="tr-TR" dirty="0"/>
              <a:t>u</a:t>
            </a:r>
            <a:r>
              <a:rPr lang="en-US" dirty="0" err="1"/>
              <a:t>ld</a:t>
            </a:r>
            <a:r>
              <a:rPr lang="en-US" dirty="0"/>
              <a:t> with the effect of sintering, allows the wax residue ashes to burn away, and increases the thermal shock resistance of the </a:t>
            </a:r>
            <a:r>
              <a:rPr lang="en-US" dirty="0" err="1"/>
              <a:t>mo</a:t>
            </a:r>
            <a:r>
              <a:rPr lang="tr-TR" dirty="0"/>
              <a:t>u</a:t>
            </a:r>
            <a:r>
              <a:rPr lang="en-US" dirty="0"/>
              <a:t>ld. It makes it easy for liquid metal to flow easily through gates and thin sections and to fill the </a:t>
            </a:r>
            <a:r>
              <a:rPr lang="en-US" dirty="0" err="1"/>
              <a:t>mo</a:t>
            </a:r>
            <a:r>
              <a:rPr lang="tr-TR" dirty="0"/>
              <a:t>u</a:t>
            </a:r>
            <a:r>
              <a:rPr lang="en-US" dirty="0"/>
              <a:t>ld.</a:t>
            </a:r>
            <a:endParaRPr lang="en-GB" dirty="0"/>
          </a:p>
        </p:txBody>
      </p:sp>
    </p:spTree>
    <p:extLst>
      <p:ext uri="{BB962C8B-B14F-4D97-AF65-F5344CB8AC3E}">
        <p14:creationId xmlns:p14="http://schemas.microsoft.com/office/powerpoint/2010/main" val="146104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7883" y="695460"/>
            <a:ext cx="8270652" cy="5125792"/>
          </a:xfrm>
        </p:spPr>
        <p:txBody>
          <a:bodyPr>
            <a:normAutofit/>
          </a:bodyPr>
          <a:lstStyle/>
          <a:p>
            <a:pPr algn="just"/>
            <a:r>
              <a:rPr lang="en-US" dirty="0"/>
              <a:t>Casting: Hot </a:t>
            </a:r>
            <a:r>
              <a:rPr lang="en-US" dirty="0" err="1"/>
              <a:t>mo</a:t>
            </a:r>
            <a:r>
              <a:rPr lang="tr-TR" dirty="0"/>
              <a:t>u</a:t>
            </a:r>
            <a:r>
              <a:rPr lang="en-US" dirty="0" err="1"/>
              <a:t>lds</a:t>
            </a:r>
            <a:r>
              <a:rPr lang="en-US" dirty="0"/>
              <a:t> removed from the furnace are placed on a sand bed or a suitable ground where they can stand properly and filled with </a:t>
            </a:r>
            <a:r>
              <a:rPr lang="tr-TR" dirty="0" err="1"/>
              <a:t>crucible</a:t>
            </a:r>
            <a:r>
              <a:rPr lang="tr-TR" dirty="0"/>
              <a:t>(</a:t>
            </a:r>
            <a:r>
              <a:rPr lang="tr-TR" dirty="0" err="1"/>
              <a:t>ladle</a:t>
            </a:r>
            <a:r>
              <a:rPr lang="tr-TR" dirty="0"/>
              <a:t>)</a:t>
            </a:r>
            <a:r>
              <a:rPr lang="en-US" dirty="0"/>
              <a:t>. It is also possible to fill the </a:t>
            </a:r>
            <a:r>
              <a:rPr lang="en-US" dirty="0" err="1"/>
              <a:t>mo</a:t>
            </a:r>
            <a:r>
              <a:rPr lang="tr-TR" dirty="0"/>
              <a:t>u</a:t>
            </a:r>
            <a:r>
              <a:rPr lang="en-US" dirty="0" err="1"/>
              <a:t>lds</a:t>
            </a:r>
            <a:r>
              <a:rPr lang="en-US" dirty="0"/>
              <a:t> directly from the furnace and place them on a suitable floor.</a:t>
            </a:r>
            <a:endParaRPr lang="tr-TR" dirty="0"/>
          </a:p>
          <a:p>
            <a:pPr algn="just"/>
            <a:r>
              <a:rPr lang="tr-TR" dirty="0" err="1"/>
              <a:t>Knock</a:t>
            </a:r>
            <a:r>
              <a:rPr lang="tr-TR" dirty="0"/>
              <a:t> </a:t>
            </a:r>
            <a:r>
              <a:rPr lang="tr-TR" dirty="0" err="1"/>
              <a:t>out</a:t>
            </a:r>
            <a:r>
              <a:rPr lang="tr-TR" dirty="0"/>
              <a:t> </a:t>
            </a:r>
            <a:r>
              <a:rPr lang="en-US" dirty="0"/>
              <a:t>and finishing processes: Following solidification, the </a:t>
            </a:r>
            <a:r>
              <a:rPr lang="en-US" dirty="0" err="1"/>
              <a:t>mo</a:t>
            </a:r>
            <a:r>
              <a:rPr lang="tr-TR" dirty="0"/>
              <a:t>u</a:t>
            </a:r>
            <a:r>
              <a:rPr lang="en-US" dirty="0" err="1"/>
              <a:t>ld</a:t>
            </a:r>
            <a:r>
              <a:rPr lang="en-US" dirty="0"/>
              <a:t> starts to crack when it cools down to room temperature. Then the</a:t>
            </a:r>
            <a:r>
              <a:rPr lang="tr-TR" dirty="0"/>
              <a:t> </a:t>
            </a:r>
            <a:r>
              <a:rPr lang="tr-TR" dirty="0" err="1"/>
              <a:t>ceramic</a:t>
            </a:r>
            <a:r>
              <a:rPr lang="tr-TR" dirty="0"/>
              <a:t> </a:t>
            </a:r>
            <a:r>
              <a:rPr lang="tr-TR" dirty="0" err="1"/>
              <a:t>shell</a:t>
            </a:r>
            <a:r>
              <a:rPr lang="tr-TR" dirty="0"/>
              <a:t> is</a:t>
            </a:r>
            <a:r>
              <a:rPr lang="en-US" dirty="0"/>
              <a:t> completely removed from the cast part by vibration and spraying systems. Then operations such as </a:t>
            </a:r>
            <a:r>
              <a:rPr lang="tr-TR" dirty="0" err="1"/>
              <a:t>degating</a:t>
            </a:r>
            <a:r>
              <a:rPr lang="tr-TR" dirty="0"/>
              <a:t> </a:t>
            </a:r>
            <a:r>
              <a:rPr lang="en-US" dirty="0"/>
              <a:t>and</a:t>
            </a:r>
            <a:r>
              <a:rPr lang="tr-TR" dirty="0"/>
              <a:t> </a:t>
            </a:r>
            <a:r>
              <a:rPr lang="tr-TR" dirty="0" err="1"/>
              <a:t>deburring</a:t>
            </a:r>
            <a:r>
              <a:rPr lang="en-US" dirty="0"/>
              <a:t> sandblasting and polishing are performed if necessary.</a:t>
            </a:r>
            <a:endParaRPr lang="en-GB" dirty="0"/>
          </a:p>
        </p:txBody>
      </p:sp>
    </p:spTree>
    <p:extLst>
      <p:ext uri="{BB962C8B-B14F-4D97-AF65-F5344CB8AC3E}">
        <p14:creationId xmlns:p14="http://schemas.microsoft.com/office/powerpoint/2010/main" val="96257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vestment casting die and clu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815340" cy="340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10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67544" y="1556792"/>
            <a:ext cx="8469727" cy="4065469"/>
          </a:xfrm>
          <a:prstGeom prst="rect">
            <a:avLst/>
          </a:prstGeom>
        </p:spPr>
      </p:pic>
    </p:spTree>
    <p:extLst>
      <p:ext uri="{BB962C8B-B14F-4D97-AF65-F5344CB8AC3E}">
        <p14:creationId xmlns:p14="http://schemas.microsoft.com/office/powerpoint/2010/main" val="230138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6407" y="402315"/>
            <a:ext cx="8640960" cy="6192688"/>
          </a:xfrm>
        </p:spPr>
        <p:txBody>
          <a:bodyPr>
            <a:normAutofit/>
          </a:bodyPr>
          <a:lstStyle/>
          <a:p>
            <a:pPr marL="0" indent="0">
              <a:buNone/>
            </a:pPr>
            <a:r>
              <a:rPr lang="tr-TR" sz="2800" b="1" dirty="0" err="1"/>
              <a:t>Moulding</a:t>
            </a:r>
            <a:r>
              <a:rPr lang="tr-TR" sz="2800" b="1" dirty="0"/>
              <a:t> </a:t>
            </a:r>
            <a:r>
              <a:rPr lang="tr-TR" sz="2800" b="1" dirty="0" err="1"/>
              <a:t>ceramic</a:t>
            </a:r>
            <a:r>
              <a:rPr lang="tr-TR" sz="2800" b="1" dirty="0"/>
              <a:t> </a:t>
            </a:r>
            <a:r>
              <a:rPr lang="tr-TR" sz="2800" b="1" dirty="0" err="1"/>
              <a:t>materials</a:t>
            </a:r>
            <a:endParaRPr lang="tr-TR" sz="2800" b="1" dirty="0"/>
          </a:p>
          <a:p>
            <a:pPr marL="0" indent="0">
              <a:buNone/>
            </a:pPr>
            <a:endParaRPr lang="tr-TR" sz="2800" b="1" dirty="0"/>
          </a:p>
          <a:p>
            <a:r>
              <a:rPr lang="tr-TR" dirty="0"/>
              <a:t> </a:t>
            </a:r>
            <a:r>
              <a:rPr lang="tr-TR" sz="2800" dirty="0" err="1"/>
              <a:t>Face</a:t>
            </a:r>
            <a:r>
              <a:rPr lang="tr-TR" sz="2800" dirty="0"/>
              <a:t> </a:t>
            </a:r>
            <a:r>
              <a:rPr lang="tr-TR" sz="2800" dirty="0" err="1"/>
              <a:t>coat</a:t>
            </a:r>
            <a:r>
              <a:rPr lang="tr-TR" sz="2800" dirty="0"/>
              <a:t>(s</a:t>
            </a:r>
            <a:r>
              <a:rPr lang="tr-TR" dirty="0"/>
              <a:t>)</a:t>
            </a:r>
            <a:endParaRPr lang="tr-TR" sz="2800" dirty="0"/>
          </a:p>
          <a:p>
            <a:pPr marL="0" indent="0">
              <a:buNone/>
            </a:pPr>
            <a:r>
              <a:rPr lang="tr-TR" sz="2800" dirty="0"/>
              <a:t>     - </a:t>
            </a:r>
            <a:r>
              <a:rPr lang="tr-TR" dirty="0" err="1"/>
              <a:t>S</a:t>
            </a:r>
            <a:r>
              <a:rPr lang="tr-TR" sz="2800" dirty="0" err="1"/>
              <a:t>lurry</a:t>
            </a:r>
            <a:r>
              <a:rPr lang="tr-TR" sz="2800" dirty="0"/>
              <a:t> </a:t>
            </a:r>
            <a:r>
              <a:rPr lang="tr-TR" sz="2800" dirty="0">
                <a:sym typeface="Wingdings" panose="05000000000000000000" pitchFamily="2" charset="2"/>
              </a:rPr>
              <a:t> </a:t>
            </a:r>
            <a:r>
              <a:rPr lang="tr-TR" sz="2800" dirty="0" err="1">
                <a:sym typeface="Wingdings" panose="05000000000000000000" pitchFamily="2" charset="2"/>
              </a:rPr>
              <a:t>Binder</a:t>
            </a:r>
            <a:r>
              <a:rPr lang="tr-TR" sz="2800" dirty="0">
                <a:sym typeface="Wingdings" panose="05000000000000000000" pitchFamily="2" charset="2"/>
              </a:rPr>
              <a:t>: Colloidal </a:t>
            </a:r>
            <a:r>
              <a:rPr lang="tr-TR" sz="2800" dirty="0" err="1">
                <a:sym typeface="Wingdings" panose="05000000000000000000" pitchFamily="2" charset="2"/>
              </a:rPr>
              <a:t>silica</a:t>
            </a:r>
            <a:r>
              <a:rPr lang="tr-TR" dirty="0">
                <a:sym typeface="Wingdings" panose="05000000000000000000" pitchFamily="2" charset="2"/>
              </a:rPr>
              <a:t> – </a:t>
            </a:r>
            <a:r>
              <a:rPr lang="tr-TR" dirty="0" err="1">
                <a:sym typeface="Wingdings" panose="05000000000000000000" pitchFamily="2" charset="2"/>
              </a:rPr>
              <a:t>Silica</a:t>
            </a:r>
            <a:r>
              <a:rPr lang="tr-TR" dirty="0">
                <a:sym typeface="Wingdings" panose="05000000000000000000" pitchFamily="2" charset="2"/>
              </a:rPr>
              <a:t> Sol </a:t>
            </a:r>
            <a:r>
              <a:rPr lang="tr-TR" sz="2800" dirty="0">
                <a:sym typeface="Wingdings" panose="05000000000000000000" pitchFamily="2" charset="2"/>
              </a:rPr>
              <a:t>(</a:t>
            </a:r>
            <a:r>
              <a:rPr lang="tr-TR" sz="2800" dirty="0" err="1">
                <a:sym typeface="Wingdings" panose="05000000000000000000" pitchFamily="2" charset="2"/>
              </a:rPr>
              <a:t>liquid</a:t>
            </a:r>
            <a:r>
              <a:rPr lang="tr-TR" sz="2800" dirty="0">
                <a:sym typeface="Wingdings" panose="05000000000000000000" pitchFamily="2" charset="2"/>
              </a:rPr>
              <a:t>)</a:t>
            </a:r>
          </a:p>
          <a:p>
            <a:pPr marL="0" indent="0">
              <a:buNone/>
            </a:pPr>
            <a:r>
              <a:rPr lang="tr-TR" sz="2800" dirty="0">
                <a:sym typeface="Wingdings" panose="05000000000000000000" pitchFamily="2" charset="2"/>
              </a:rPr>
              <a:t>                                       </a:t>
            </a:r>
            <a:r>
              <a:rPr lang="tr-TR" sz="2800" dirty="0" err="1">
                <a:sym typeface="Wingdings" panose="05000000000000000000" pitchFamily="2" charset="2"/>
              </a:rPr>
              <a:t>Aggregate</a:t>
            </a:r>
            <a:r>
              <a:rPr lang="tr-TR" sz="2800" dirty="0">
                <a:sym typeface="Wingdings" panose="05000000000000000000" pitchFamily="2" charset="2"/>
              </a:rPr>
              <a:t>: </a:t>
            </a:r>
            <a:r>
              <a:rPr lang="tr-TR" sz="2800" dirty="0" err="1">
                <a:sym typeface="Wingdings" panose="05000000000000000000" pitchFamily="2" charset="2"/>
              </a:rPr>
              <a:t>Fuse</a:t>
            </a:r>
            <a:r>
              <a:rPr lang="tr-TR" dirty="0" err="1">
                <a:sym typeface="Wingdings" panose="05000000000000000000" pitchFamily="2" charset="2"/>
              </a:rPr>
              <a:t>d</a:t>
            </a:r>
            <a:r>
              <a:rPr lang="tr-TR" dirty="0">
                <a:sym typeface="Wingdings" panose="05000000000000000000" pitchFamily="2" charset="2"/>
              </a:rPr>
              <a:t> </a:t>
            </a:r>
            <a:r>
              <a:rPr lang="tr-TR" sz="2800" dirty="0" err="1">
                <a:sym typeface="Wingdings" panose="05000000000000000000" pitchFamily="2" charset="2"/>
              </a:rPr>
              <a:t>silica</a:t>
            </a:r>
            <a:endParaRPr lang="tr-TR" sz="2800" dirty="0">
              <a:sym typeface="Wingdings" panose="05000000000000000000" pitchFamily="2" charset="2"/>
            </a:endParaRPr>
          </a:p>
          <a:p>
            <a:pPr marL="0" indent="0">
              <a:buNone/>
            </a:pPr>
            <a:r>
              <a:rPr lang="tr-TR" sz="2800" dirty="0">
                <a:sym typeface="Wingdings" panose="05000000000000000000" pitchFamily="2" charset="2"/>
              </a:rPr>
              <a:t>     - </a:t>
            </a:r>
            <a:r>
              <a:rPr lang="tr-TR" sz="2800" dirty="0" err="1">
                <a:sym typeface="Wingdings" panose="05000000000000000000" pitchFamily="2" charset="2"/>
              </a:rPr>
              <a:t>Stucco</a:t>
            </a:r>
            <a:r>
              <a:rPr lang="tr-TR" sz="2800" dirty="0">
                <a:sym typeface="Wingdings" panose="05000000000000000000" pitchFamily="2" charset="2"/>
              </a:rPr>
              <a:t>  </a:t>
            </a:r>
            <a:r>
              <a:rPr lang="tr-TR" sz="2800" dirty="0" err="1">
                <a:sym typeface="Wingdings" panose="05000000000000000000" pitchFamily="2" charset="2"/>
              </a:rPr>
              <a:t>Fused</a:t>
            </a:r>
            <a:r>
              <a:rPr lang="tr-TR" sz="2800" dirty="0">
                <a:sym typeface="Wingdings" panose="05000000000000000000" pitchFamily="2" charset="2"/>
              </a:rPr>
              <a:t> </a:t>
            </a:r>
            <a:r>
              <a:rPr lang="tr-TR" sz="2800" dirty="0" err="1">
                <a:sym typeface="Wingdings" panose="05000000000000000000" pitchFamily="2" charset="2"/>
              </a:rPr>
              <a:t>silica</a:t>
            </a:r>
            <a:r>
              <a:rPr lang="tr-TR" sz="2800" dirty="0">
                <a:sym typeface="Wingdings" panose="05000000000000000000" pitchFamily="2" charset="2"/>
              </a:rPr>
              <a:t> / </a:t>
            </a:r>
            <a:r>
              <a:rPr lang="tr-TR" sz="2800" dirty="0" err="1">
                <a:sym typeface="Wingdings" panose="05000000000000000000" pitchFamily="2" charset="2"/>
              </a:rPr>
              <a:t>Zircon</a:t>
            </a:r>
            <a:r>
              <a:rPr lang="tr-TR" sz="2800" dirty="0">
                <a:sym typeface="Wingdings" panose="05000000000000000000" pitchFamily="2" charset="2"/>
              </a:rPr>
              <a:t> (ZrSiO</a:t>
            </a:r>
            <a:r>
              <a:rPr lang="tr-TR" sz="2800" baseline="-25000" dirty="0">
                <a:sym typeface="Wingdings" panose="05000000000000000000" pitchFamily="2" charset="2"/>
              </a:rPr>
              <a:t>4</a:t>
            </a:r>
            <a:r>
              <a:rPr lang="tr-TR" sz="2800" dirty="0">
                <a:sym typeface="Wingdings" panose="05000000000000000000" pitchFamily="2" charset="2"/>
              </a:rPr>
              <a:t>) </a:t>
            </a:r>
          </a:p>
          <a:p>
            <a:pPr marL="0" indent="0">
              <a:buNone/>
            </a:pPr>
            <a:endParaRPr lang="tr-TR" sz="2800" dirty="0">
              <a:sym typeface="Wingdings" panose="05000000000000000000" pitchFamily="2" charset="2"/>
            </a:endParaRPr>
          </a:p>
          <a:p>
            <a:r>
              <a:rPr lang="tr-TR" sz="2800" dirty="0" err="1"/>
              <a:t>Back</a:t>
            </a:r>
            <a:r>
              <a:rPr lang="tr-TR" sz="2800" dirty="0"/>
              <a:t> </a:t>
            </a:r>
            <a:r>
              <a:rPr lang="tr-TR" sz="2800" dirty="0" err="1"/>
              <a:t>up</a:t>
            </a:r>
            <a:r>
              <a:rPr lang="tr-TR" sz="2800" dirty="0"/>
              <a:t> </a:t>
            </a:r>
            <a:r>
              <a:rPr lang="tr-TR" sz="2800" dirty="0" err="1"/>
              <a:t>layers</a:t>
            </a:r>
            <a:endParaRPr lang="tr-TR" sz="2800" dirty="0"/>
          </a:p>
          <a:p>
            <a:pPr marL="0" indent="0">
              <a:buNone/>
            </a:pPr>
            <a:r>
              <a:rPr lang="tr-TR" sz="2800" dirty="0">
                <a:sym typeface="Wingdings" panose="05000000000000000000" pitchFamily="2" charset="2"/>
              </a:rPr>
              <a:t>      - </a:t>
            </a:r>
            <a:r>
              <a:rPr lang="tr-TR" dirty="0" err="1">
                <a:sym typeface="Wingdings" panose="05000000000000000000" pitchFamily="2" charset="2"/>
              </a:rPr>
              <a:t>S</a:t>
            </a:r>
            <a:r>
              <a:rPr lang="tr-TR" sz="2800" dirty="0" err="1">
                <a:sym typeface="Wingdings" panose="05000000000000000000" pitchFamily="2" charset="2"/>
              </a:rPr>
              <a:t>lurry</a:t>
            </a:r>
            <a:r>
              <a:rPr lang="tr-TR" sz="2800" dirty="0">
                <a:sym typeface="Wingdings" panose="05000000000000000000" pitchFamily="2" charset="2"/>
              </a:rPr>
              <a:t>  </a:t>
            </a:r>
            <a:r>
              <a:rPr lang="tr-TR" sz="2800" dirty="0" err="1">
                <a:sym typeface="Wingdings" panose="05000000000000000000" pitchFamily="2" charset="2"/>
              </a:rPr>
              <a:t>Binder</a:t>
            </a:r>
            <a:r>
              <a:rPr lang="tr-TR" dirty="0">
                <a:sym typeface="Wingdings" panose="05000000000000000000" pitchFamily="2" charset="2"/>
              </a:rPr>
              <a:t>: Colloidal </a:t>
            </a:r>
            <a:r>
              <a:rPr lang="tr-TR" dirty="0" err="1">
                <a:sym typeface="Wingdings" panose="05000000000000000000" pitchFamily="2" charset="2"/>
              </a:rPr>
              <a:t>silica</a:t>
            </a:r>
            <a:r>
              <a:rPr lang="tr-TR" dirty="0">
                <a:sym typeface="Wingdings" panose="05000000000000000000" pitchFamily="2" charset="2"/>
              </a:rPr>
              <a:t> – </a:t>
            </a:r>
            <a:r>
              <a:rPr lang="tr-TR" dirty="0" err="1">
                <a:sym typeface="Wingdings" panose="05000000000000000000" pitchFamily="2" charset="2"/>
              </a:rPr>
              <a:t>Silica</a:t>
            </a:r>
            <a:r>
              <a:rPr lang="tr-TR" dirty="0">
                <a:sym typeface="Wingdings" panose="05000000000000000000" pitchFamily="2" charset="2"/>
              </a:rPr>
              <a:t> Sol (</a:t>
            </a:r>
            <a:r>
              <a:rPr lang="tr-TR" dirty="0" err="1">
                <a:sym typeface="Wingdings" panose="05000000000000000000" pitchFamily="2" charset="2"/>
              </a:rPr>
              <a:t>liquid</a:t>
            </a:r>
            <a:r>
              <a:rPr lang="tr-TR" dirty="0">
                <a:sym typeface="Wingdings" panose="05000000000000000000" pitchFamily="2" charset="2"/>
              </a:rPr>
              <a:t>)</a:t>
            </a:r>
          </a:p>
          <a:p>
            <a:pPr marL="0" indent="0">
              <a:buNone/>
            </a:pPr>
            <a:r>
              <a:rPr lang="tr-TR" sz="2800" dirty="0">
                <a:sym typeface="Wingdings" panose="05000000000000000000" pitchFamily="2" charset="2"/>
              </a:rPr>
              <a:t>                                        </a:t>
            </a:r>
            <a:r>
              <a:rPr lang="tr-TR" sz="2800" dirty="0" err="1">
                <a:sym typeface="Wingdings" panose="05000000000000000000" pitchFamily="2" charset="2"/>
              </a:rPr>
              <a:t>Aggregta</a:t>
            </a:r>
            <a:r>
              <a:rPr lang="tr-TR" sz="2800" dirty="0">
                <a:sym typeface="Wingdings" panose="05000000000000000000" pitchFamily="2" charset="2"/>
              </a:rPr>
              <a:t>: </a:t>
            </a:r>
            <a:r>
              <a:rPr lang="tr-TR" sz="2800" dirty="0" err="1">
                <a:sym typeface="Wingdings" panose="05000000000000000000" pitchFamily="2" charset="2"/>
              </a:rPr>
              <a:t>Zircon</a:t>
            </a:r>
            <a:r>
              <a:rPr lang="tr-TR" sz="2800" dirty="0">
                <a:sym typeface="Wingdings" panose="05000000000000000000" pitchFamily="2" charset="2"/>
              </a:rPr>
              <a:t> </a:t>
            </a:r>
          </a:p>
          <a:p>
            <a:pPr marL="0" indent="0">
              <a:buNone/>
            </a:pPr>
            <a:r>
              <a:rPr lang="tr-TR" dirty="0">
                <a:sym typeface="Wingdings" panose="05000000000000000000" pitchFamily="2" charset="2"/>
              </a:rPr>
              <a:t>     </a:t>
            </a:r>
            <a:r>
              <a:rPr lang="tr-TR" sz="2800" dirty="0">
                <a:sym typeface="Wingdings" panose="05000000000000000000" pitchFamily="2" charset="2"/>
              </a:rPr>
              <a:t>- </a:t>
            </a:r>
            <a:r>
              <a:rPr lang="tr-TR" dirty="0" err="1">
                <a:sym typeface="Wingdings" panose="05000000000000000000" pitchFamily="2" charset="2"/>
              </a:rPr>
              <a:t>S</a:t>
            </a:r>
            <a:r>
              <a:rPr lang="tr-TR" sz="2800" dirty="0" err="1">
                <a:sym typeface="Wingdings" panose="05000000000000000000" pitchFamily="2" charset="2"/>
              </a:rPr>
              <a:t>tucco</a:t>
            </a:r>
            <a:r>
              <a:rPr lang="tr-TR" sz="2800" dirty="0">
                <a:sym typeface="Wingdings" panose="05000000000000000000" pitchFamily="2" charset="2"/>
              </a:rPr>
              <a:t> </a:t>
            </a:r>
            <a:r>
              <a:rPr lang="tr-TR" dirty="0" err="1">
                <a:sym typeface="Wingdings" panose="05000000000000000000" pitchFamily="2" charset="2"/>
              </a:rPr>
              <a:t>M</a:t>
            </a:r>
            <a:r>
              <a:rPr lang="tr-TR" sz="2800" dirty="0" err="1">
                <a:sym typeface="Wingdings" panose="05000000000000000000" pitchFamily="2" charset="2"/>
              </a:rPr>
              <a:t>olochite</a:t>
            </a:r>
            <a:r>
              <a:rPr lang="tr-TR" sz="2800" dirty="0">
                <a:sym typeface="Wingdings" panose="05000000000000000000" pitchFamily="2" charset="2"/>
              </a:rPr>
              <a:t> </a:t>
            </a:r>
            <a:r>
              <a:rPr lang="tr-TR" dirty="0">
                <a:sym typeface="Wingdings" panose="05000000000000000000" pitchFamily="2" charset="2"/>
              </a:rPr>
              <a:t>(</a:t>
            </a:r>
            <a:r>
              <a:rPr lang="tr-TR" dirty="0" err="1">
                <a:sym typeface="Wingdings" panose="05000000000000000000" pitchFamily="2" charset="2"/>
              </a:rPr>
              <a:t>Aluminium</a:t>
            </a:r>
            <a:r>
              <a:rPr lang="tr-TR" dirty="0">
                <a:sym typeface="Wingdings" panose="05000000000000000000" pitchFamily="2" charset="2"/>
              </a:rPr>
              <a:t> </a:t>
            </a:r>
            <a:r>
              <a:rPr lang="tr-TR" dirty="0" err="1">
                <a:sym typeface="Wingdings" panose="05000000000000000000" pitchFamily="2" charset="2"/>
              </a:rPr>
              <a:t>silicate</a:t>
            </a:r>
            <a:r>
              <a:rPr lang="tr-TR" dirty="0">
                <a:sym typeface="Wingdings" panose="05000000000000000000" pitchFamily="2" charset="2"/>
              </a:rPr>
              <a:t>) </a:t>
            </a:r>
            <a:endParaRPr lang="tr-TR" sz="2800" dirty="0">
              <a:sym typeface="Wingdings" panose="05000000000000000000" pitchFamily="2" charset="2"/>
            </a:endParaRPr>
          </a:p>
          <a:p>
            <a:pPr marL="0" indent="0">
              <a:buNone/>
            </a:pPr>
            <a:r>
              <a:rPr lang="tr-TR" dirty="0">
                <a:sym typeface="Wingdings" panose="05000000000000000000" pitchFamily="2" charset="2"/>
              </a:rPr>
              <a:t>                                               (</a:t>
            </a:r>
            <a:r>
              <a:rPr lang="tr-TR" dirty="0" err="1">
                <a:sym typeface="Wingdings" panose="05000000000000000000" pitchFamily="2" charset="2"/>
              </a:rPr>
              <a:t>increased</a:t>
            </a:r>
            <a:r>
              <a:rPr lang="tr-TR" dirty="0">
                <a:sym typeface="Wingdings" panose="05000000000000000000" pitchFamily="2" charset="2"/>
              </a:rPr>
              <a:t> </a:t>
            </a:r>
            <a:r>
              <a:rPr lang="tr-TR" dirty="0" err="1">
                <a:sym typeface="Wingdings" panose="05000000000000000000" pitchFamily="2" charset="2"/>
              </a:rPr>
              <a:t>sizes</a:t>
            </a:r>
            <a:r>
              <a:rPr lang="tr-TR" dirty="0">
                <a:sym typeface="Wingdings" panose="05000000000000000000" pitchFamily="2" charset="2"/>
              </a:rPr>
              <a:t>)</a:t>
            </a:r>
          </a:p>
          <a:p>
            <a:pPr marL="0" indent="0">
              <a:buNone/>
            </a:pPr>
            <a:endParaRPr lang="en-GB" sz="2800" dirty="0"/>
          </a:p>
        </p:txBody>
      </p:sp>
    </p:spTree>
    <p:extLst>
      <p:ext uri="{BB962C8B-B14F-4D97-AF65-F5344CB8AC3E}">
        <p14:creationId xmlns:p14="http://schemas.microsoft.com/office/powerpoint/2010/main" val="3943430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2390" y="692696"/>
            <a:ext cx="8712968" cy="5184576"/>
          </a:xfrm>
        </p:spPr>
        <p:txBody>
          <a:bodyPr>
            <a:normAutofit lnSpcReduction="10000"/>
          </a:bodyPr>
          <a:lstStyle/>
          <a:p>
            <a:r>
              <a:rPr lang="tr-TR" sz="2800" u="sng" dirty="0" err="1">
                <a:sym typeface="Wingdings" panose="05000000000000000000" pitchFamily="2" charset="2"/>
              </a:rPr>
              <a:t>Face</a:t>
            </a:r>
            <a:r>
              <a:rPr lang="tr-TR" sz="2800" u="sng" dirty="0">
                <a:sym typeface="Wingdings" panose="05000000000000000000" pitchFamily="2" charset="2"/>
              </a:rPr>
              <a:t> </a:t>
            </a:r>
            <a:r>
              <a:rPr lang="tr-TR" sz="2800" u="sng" dirty="0" err="1">
                <a:sym typeface="Wingdings" panose="05000000000000000000" pitchFamily="2" charset="2"/>
              </a:rPr>
              <a:t>coat</a:t>
            </a:r>
            <a:r>
              <a:rPr lang="tr-TR" sz="2800" u="sng" dirty="0">
                <a:sym typeface="Wingdings" panose="05000000000000000000" pitchFamily="2" charset="2"/>
              </a:rPr>
              <a:t>(s) </a:t>
            </a:r>
            <a:r>
              <a:rPr lang="tr-TR" sz="2800" u="sng" dirty="0" err="1">
                <a:sym typeface="Wingdings" panose="05000000000000000000" pitchFamily="2" charset="2"/>
              </a:rPr>
              <a:t>for</a:t>
            </a:r>
            <a:r>
              <a:rPr lang="tr-TR" sz="2800" u="sng" dirty="0">
                <a:sym typeface="Wingdings" panose="05000000000000000000" pitchFamily="2" charset="2"/>
              </a:rPr>
              <a:t> </a:t>
            </a:r>
            <a:r>
              <a:rPr lang="tr-TR" sz="2800" u="sng" dirty="0" err="1">
                <a:sym typeface="Wingdings" panose="05000000000000000000" pitchFamily="2" charset="2"/>
              </a:rPr>
              <a:t>titanium</a:t>
            </a:r>
            <a:r>
              <a:rPr lang="tr-TR" sz="2800" u="sng" dirty="0">
                <a:sym typeface="Wingdings" panose="05000000000000000000" pitchFamily="2" charset="2"/>
              </a:rPr>
              <a:t> </a:t>
            </a:r>
            <a:r>
              <a:rPr lang="tr-TR" sz="2800" u="sng" dirty="0" err="1">
                <a:sym typeface="Wingdings" panose="05000000000000000000" pitchFamily="2" charset="2"/>
              </a:rPr>
              <a:t>alloys</a:t>
            </a:r>
            <a:endParaRPr lang="tr-TR" sz="2800" u="sng" dirty="0">
              <a:sym typeface="Wingdings" panose="05000000000000000000" pitchFamily="2" charset="2"/>
            </a:endParaRPr>
          </a:p>
          <a:p>
            <a:pPr marL="0" indent="0">
              <a:buNone/>
            </a:pPr>
            <a:endParaRPr lang="tr-TR" sz="2800" dirty="0">
              <a:sym typeface="Wingdings" panose="05000000000000000000" pitchFamily="2" charset="2"/>
            </a:endParaRPr>
          </a:p>
          <a:p>
            <a:pPr marL="0" indent="0">
              <a:buNone/>
            </a:pPr>
            <a:r>
              <a:rPr lang="tr-TR" sz="2800" dirty="0"/>
              <a:t>    - </a:t>
            </a:r>
            <a:r>
              <a:rPr lang="tr-TR" dirty="0" err="1"/>
              <a:t>S</a:t>
            </a:r>
            <a:r>
              <a:rPr lang="tr-TR" sz="2800" dirty="0" err="1"/>
              <a:t>lurry</a:t>
            </a:r>
            <a:r>
              <a:rPr lang="tr-TR" sz="2800" dirty="0"/>
              <a:t> </a:t>
            </a:r>
            <a:r>
              <a:rPr lang="tr-TR" sz="2800" dirty="0">
                <a:sym typeface="Wingdings" panose="05000000000000000000" pitchFamily="2" charset="2"/>
              </a:rPr>
              <a:t> </a:t>
            </a:r>
            <a:r>
              <a:rPr lang="tr-TR" sz="2800" dirty="0" err="1">
                <a:sym typeface="Wingdings" panose="05000000000000000000" pitchFamily="2" charset="2"/>
              </a:rPr>
              <a:t>Binder</a:t>
            </a:r>
            <a:r>
              <a:rPr lang="tr-TR" sz="2800" dirty="0">
                <a:sym typeface="Wingdings" panose="05000000000000000000" pitchFamily="2" charset="2"/>
              </a:rPr>
              <a:t>: Colloidal </a:t>
            </a:r>
            <a:r>
              <a:rPr lang="tr-TR" sz="2800" dirty="0" err="1">
                <a:sym typeface="Wingdings" panose="05000000000000000000" pitchFamily="2" charset="2"/>
              </a:rPr>
              <a:t>zirconia</a:t>
            </a:r>
            <a:r>
              <a:rPr lang="tr-TR" sz="2800" dirty="0">
                <a:sym typeface="Wingdings" panose="05000000000000000000" pitchFamily="2" charset="2"/>
              </a:rPr>
              <a:t> (ZrO</a:t>
            </a:r>
            <a:r>
              <a:rPr lang="tr-TR" sz="2800" baseline="-25000" dirty="0">
                <a:sym typeface="Wingdings" panose="05000000000000000000" pitchFamily="2" charset="2"/>
              </a:rPr>
              <a:t>2</a:t>
            </a:r>
            <a:r>
              <a:rPr lang="tr-TR" sz="2800" dirty="0">
                <a:sym typeface="Wingdings" panose="05000000000000000000" pitchFamily="2" charset="2"/>
              </a:rPr>
              <a:t>)</a:t>
            </a:r>
          </a:p>
          <a:p>
            <a:pPr marL="0" indent="0">
              <a:buNone/>
            </a:pPr>
            <a:r>
              <a:rPr lang="tr-TR" sz="2800" dirty="0">
                <a:sym typeface="Wingdings" panose="05000000000000000000" pitchFamily="2" charset="2"/>
              </a:rPr>
              <a:t>                                       </a:t>
            </a:r>
            <a:r>
              <a:rPr lang="tr-TR" sz="2800" dirty="0" err="1">
                <a:sym typeface="Wingdings" panose="05000000000000000000" pitchFamily="2" charset="2"/>
              </a:rPr>
              <a:t>Aggregate</a:t>
            </a:r>
            <a:r>
              <a:rPr lang="tr-TR" sz="2800" dirty="0">
                <a:sym typeface="Wingdings" panose="05000000000000000000" pitchFamily="2" charset="2"/>
              </a:rPr>
              <a:t>: Zirconia </a:t>
            </a:r>
            <a:r>
              <a:rPr lang="tr-TR" sz="2800" dirty="0" err="1">
                <a:sym typeface="Wingdings" panose="05000000000000000000" pitchFamily="2" charset="2"/>
              </a:rPr>
              <a:t>powder</a:t>
            </a:r>
            <a:endParaRPr lang="tr-TR" sz="2800" dirty="0">
              <a:sym typeface="Wingdings" panose="05000000000000000000" pitchFamily="2" charset="2"/>
            </a:endParaRPr>
          </a:p>
          <a:p>
            <a:pPr marL="0" indent="0">
              <a:buNone/>
            </a:pPr>
            <a:r>
              <a:rPr lang="tr-TR" sz="2800" dirty="0">
                <a:sym typeface="Wingdings" panose="05000000000000000000" pitchFamily="2" charset="2"/>
              </a:rPr>
              <a:t>     - </a:t>
            </a:r>
            <a:r>
              <a:rPr lang="tr-TR" dirty="0" err="1">
                <a:sym typeface="Wingdings" panose="05000000000000000000" pitchFamily="2" charset="2"/>
              </a:rPr>
              <a:t>S</a:t>
            </a:r>
            <a:r>
              <a:rPr lang="tr-TR" sz="2800" dirty="0" err="1">
                <a:sym typeface="Wingdings" panose="05000000000000000000" pitchFamily="2" charset="2"/>
              </a:rPr>
              <a:t>tucco</a:t>
            </a:r>
            <a:r>
              <a:rPr lang="tr-TR" sz="2800" dirty="0">
                <a:sym typeface="Wingdings" panose="05000000000000000000" pitchFamily="2" charset="2"/>
              </a:rPr>
              <a:t>)  </a:t>
            </a:r>
            <a:r>
              <a:rPr lang="tr-TR" dirty="0">
                <a:sym typeface="Wingdings" panose="05000000000000000000" pitchFamily="2" charset="2"/>
              </a:rPr>
              <a:t>Zirconia </a:t>
            </a:r>
            <a:r>
              <a:rPr lang="tr-TR" dirty="0" err="1">
                <a:sym typeface="Wingdings" panose="05000000000000000000" pitchFamily="2" charset="2"/>
              </a:rPr>
              <a:t>powder</a:t>
            </a:r>
            <a:endParaRPr lang="tr-TR" dirty="0">
              <a:sym typeface="Wingdings" panose="05000000000000000000" pitchFamily="2" charset="2"/>
            </a:endParaRPr>
          </a:p>
          <a:p>
            <a:pPr marL="0" indent="0">
              <a:buNone/>
            </a:pPr>
            <a:endParaRPr lang="tr-TR" dirty="0">
              <a:sym typeface="Wingdings" panose="05000000000000000000" pitchFamily="2" charset="2"/>
            </a:endParaRPr>
          </a:p>
          <a:p>
            <a:pPr marL="0" indent="0">
              <a:buNone/>
            </a:pPr>
            <a:r>
              <a:rPr lang="tr-TR" sz="2800" dirty="0">
                <a:sym typeface="Wingdings" panose="05000000000000000000" pitchFamily="2" charset="2"/>
              </a:rPr>
              <a:t>   - </a:t>
            </a:r>
            <a:r>
              <a:rPr lang="tr-TR" sz="2800" dirty="0" err="1">
                <a:sym typeface="Wingdings" panose="05000000000000000000" pitchFamily="2" charset="2"/>
              </a:rPr>
              <a:t>Alternate</a:t>
            </a:r>
            <a:r>
              <a:rPr lang="tr-TR" sz="2800" dirty="0">
                <a:sym typeface="Wingdings" panose="05000000000000000000" pitchFamily="2" charset="2"/>
              </a:rPr>
              <a:t> </a:t>
            </a:r>
            <a:r>
              <a:rPr lang="tr-TR" sz="2800" dirty="0" err="1">
                <a:sym typeface="Wingdings" panose="05000000000000000000" pitchFamily="2" charset="2"/>
              </a:rPr>
              <a:t>materials</a:t>
            </a:r>
            <a:r>
              <a:rPr lang="tr-TR" sz="2800" dirty="0">
                <a:sym typeface="Wingdings" panose="05000000000000000000" pitchFamily="2" charset="2"/>
              </a:rPr>
              <a:t>: </a:t>
            </a:r>
            <a:r>
              <a:rPr lang="tr-TR" sz="2800" dirty="0" err="1">
                <a:sym typeface="Wingdings" panose="05000000000000000000" pitchFamily="2" charset="2"/>
              </a:rPr>
              <a:t>Ytrria</a:t>
            </a:r>
            <a:r>
              <a:rPr lang="tr-TR" sz="2800" dirty="0">
                <a:sym typeface="Wingdings" panose="05000000000000000000" pitchFamily="2" charset="2"/>
              </a:rPr>
              <a:t> (Y</a:t>
            </a:r>
            <a:r>
              <a:rPr lang="tr-TR" sz="2800" baseline="-25000" dirty="0">
                <a:sym typeface="Wingdings" panose="05000000000000000000" pitchFamily="2" charset="2"/>
              </a:rPr>
              <a:t>2</a:t>
            </a:r>
            <a:r>
              <a:rPr lang="tr-TR" sz="2800" dirty="0">
                <a:sym typeface="Wingdings" panose="05000000000000000000" pitchFamily="2" charset="2"/>
              </a:rPr>
              <a:t>O</a:t>
            </a:r>
            <a:r>
              <a:rPr lang="tr-TR" sz="2800" baseline="-25000" dirty="0">
                <a:sym typeface="Wingdings" panose="05000000000000000000" pitchFamily="2" charset="2"/>
              </a:rPr>
              <a:t>3</a:t>
            </a:r>
            <a:r>
              <a:rPr lang="tr-TR" sz="2800" dirty="0">
                <a:sym typeface="Wingdings" panose="05000000000000000000" pitchFamily="2" charset="2"/>
              </a:rPr>
              <a:t>), </a:t>
            </a:r>
            <a:r>
              <a:rPr lang="tr-TR" sz="2800" dirty="0" err="1">
                <a:sym typeface="Wingdings" panose="05000000000000000000" pitchFamily="2" charset="2"/>
              </a:rPr>
              <a:t>Alumina</a:t>
            </a:r>
            <a:r>
              <a:rPr lang="tr-TR" sz="2800" dirty="0">
                <a:sym typeface="Wingdings" panose="05000000000000000000" pitchFamily="2" charset="2"/>
              </a:rPr>
              <a:t> (Al</a:t>
            </a:r>
            <a:r>
              <a:rPr lang="tr-TR" sz="2800" baseline="-25000" dirty="0">
                <a:sym typeface="Wingdings" panose="05000000000000000000" pitchFamily="2" charset="2"/>
              </a:rPr>
              <a:t>2</a:t>
            </a:r>
            <a:r>
              <a:rPr lang="tr-TR" sz="2800" dirty="0">
                <a:sym typeface="Wingdings" panose="05000000000000000000" pitchFamily="2" charset="2"/>
              </a:rPr>
              <a:t>O</a:t>
            </a:r>
            <a:r>
              <a:rPr lang="tr-TR" sz="2800" baseline="-25000" dirty="0">
                <a:sym typeface="Wingdings" panose="05000000000000000000" pitchFamily="2" charset="2"/>
              </a:rPr>
              <a:t>3</a:t>
            </a:r>
            <a:r>
              <a:rPr lang="tr-TR" sz="2800" dirty="0">
                <a:sym typeface="Wingdings" panose="05000000000000000000" pitchFamily="2" charset="2"/>
              </a:rPr>
              <a:t>), </a:t>
            </a:r>
            <a:r>
              <a:rPr lang="tr-TR" sz="2800" dirty="0" err="1">
                <a:sym typeface="Wingdings" panose="05000000000000000000" pitchFamily="2" charset="2"/>
              </a:rPr>
              <a:t>Magnesia</a:t>
            </a:r>
            <a:r>
              <a:rPr lang="tr-TR" sz="2800" dirty="0">
                <a:sym typeface="Wingdings" panose="05000000000000000000" pitchFamily="2" charset="2"/>
              </a:rPr>
              <a:t> (</a:t>
            </a:r>
            <a:r>
              <a:rPr lang="tr-TR" sz="2800" dirty="0" err="1">
                <a:sym typeface="Wingdings" panose="05000000000000000000" pitchFamily="2" charset="2"/>
              </a:rPr>
              <a:t>MgO</a:t>
            </a:r>
            <a:r>
              <a:rPr lang="tr-TR" sz="2800" dirty="0">
                <a:sym typeface="Wingdings" panose="05000000000000000000" pitchFamily="2" charset="2"/>
              </a:rPr>
              <a:t>) </a:t>
            </a:r>
            <a:r>
              <a:rPr lang="tr-TR" sz="2800" dirty="0" err="1">
                <a:sym typeface="Wingdings" panose="05000000000000000000" pitchFamily="2" charset="2"/>
              </a:rPr>
              <a:t>or</a:t>
            </a:r>
            <a:r>
              <a:rPr lang="tr-TR" sz="2800" dirty="0">
                <a:sym typeface="Wingdings" panose="05000000000000000000" pitchFamily="2" charset="2"/>
              </a:rPr>
              <a:t> </a:t>
            </a:r>
            <a:r>
              <a:rPr lang="tr-TR" sz="2800" dirty="0" err="1">
                <a:sym typeface="Wingdings" panose="05000000000000000000" pitchFamily="2" charset="2"/>
              </a:rPr>
              <a:t>Calcia</a:t>
            </a:r>
            <a:r>
              <a:rPr lang="tr-TR" sz="2800" dirty="0">
                <a:sym typeface="Wingdings" panose="05000000000000000000" pitchFamily="2" charset="2"/>
              </a:rPr>
              <a:t> (</a:t>
            </a:r>
            <a:r>
              <a:rPr lang="tr-TR" sz="2800" dirty="0" err="1">
                <a:sym typeface="Wingdings" panose="05000000000000000000" pitchFamily="2" charset="2"/>
              </a:rPr>
              <a:t>CaO</a:t>
            </a:r>
            <a:r>
              <a:rPr lang="tr-TR" sz="2800" dirty="0">
                <a:sym typeface="Wingdings" panose="05000000000000000000" pitchFamily="2" charset="2"/>
              </a:rPr>
              <a:t>)</a:t>
            </a:r>
          </a:p>
          <a:p>
            <a:pPr marL="0" indent="0">
              <a:buNone/>
            </a:pPr>
            <a:endParaRPr lang="tr-TR" sz="2800" dirty="0">
              <a:sym typeface="Wingdings" panose="05000000000000000000" pitchFamily="2" charset="2"/>
            </a:endParaRPr>
          </a:p>
          <a:p>
            <a:pPr marL="0" indent="0">
              <a:buNone/>
            </a:pPr>
            <a:r>
              <a:rPr lang="tr-TR" sz="2800" dirty="0">
                <a:sym typeface="Wingdings" panose="05000000000000000000" pitchFamily="2" charset="2"/>
              </a:rPr>
              <a:t>    - </a:t>
            </a:r>
            <a:r>
              <a:rPr lang="tr-TR" dirty="0" err="1">
                <a:sym typeface="Wingdings" panose="05000000000000000000" pitchFamily="2" charset="2"/>
              </a:rPr>
              <a:t>Back</a:t>
            </a:r>
            <a:r>
              <a:rPr lang="tr-TR" dirty="0">
                <a:sym typeface="Wingdings" panose="05000000000000000000" pitchFamily="2" charset="2"/>
              </a:rPr>
              <a:t> </a:t>
            </a:r>
            <a:r>
              <a:rPr lang="tr-TR" dirty="0" err="1">
                <a:sym typeface="Wingdings" panose="05000000000000000000" pitchFamily="2" charset="2"/>
              </a:rPr>
              <a:t>up</a:t>
            </a:r>
            <a:r>
              <a:rPr lang="en-US" dirty="0">
                <a:sym typeface="Wingdings" panose="05000000000000000000" pitchFamily="2" charset="2"/>
              </a:rPr>
              <a:t> layers consist of the same materials as conventional </a:t>
            </a:r>
            <a:r>
              <a:rPr lang="en-US" dirty="0" err="1">
                <a:sym typeface="Wingdings" panose="05000000000000000000" pitchFamily="2" charset="2"/>
              </a:rPr>
              <a:t>mo</a:t>
            </a:r>
            <a:r>
              <a:rPr lang="tr-TR" dirty="0">
                <a:sym typeface="Wingdings" panose="05000000000000000000" pitchFamily="2" charset="2"/>
              </a:rPr>
              <a:t>u</a:t>
            </a:r>
            <a:r>
              <a:rPr lang="en-US" dirty="0" err="1">
                <a:sym typeface="Wingdings" panose="05000000000000000000" pitchFamily="2" charset="2"/>
              </a:rPr>
              <a:t>lds</a:t>
            </a:r>
            <a:r>
              <a:rPr lang="en-US" dirty="0">
                <a:sym typeface="Wingdings" panose="05000000000000000000" pitchFamily="2" charset="2"/>
              </a:rPr>
              <a:t>.</a:t>
            </a:r>
            <a:endParaRPr lang="tr-TR" sz="2800" dirty="0">
              <a:sym typeface="Wingdings" panose="05000000000000000000" pitchFamily="2" charset="2"/>
            </a:endParaRPr>
          </a:p>
        </p:txBody>
      </p:sp>
    </p:spTree>
    <p:extLst>
      <p:ext uri="{BB962C8B-B14F-4D97-AF65-F5344CB8AC3E}">
        <p14:creationId xmlns:p14="http://schemas.microsoft.com/office/powerpoint/2010/main" val="89851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49" y="262096"/>
            <a:ext cx="7886700" cy="1025792"/>
          </a:xfrm>
        </p:spPr>
        <p:txBody>
          <a:bodyPr>
            <a:normAutofit/>
          </a:bodyPr>
          <a:lstStyle/>
          <a:p>
            <a:r>
              <a:rPr lang="tr-TR" sz="2800" b="1" dirty="0" err="1">
                <a:latin typeface="+mn-lt"/>
              </a:rPr>
              <a:t>Introduction</a:t>
            </a:r>
            <a:r>
              <a:rPr lang="tr-TR" sz="2800" b="1" dirty="0">
                <a:latin typeface="+mn-lt"/>
              </a:rPr>
              <a:t>/</a:t>
            </a:r>
            <a:r>
              <a:rPr lang="tr-TR" sz="2800" b="1" dirty="0" err="1">
                <a:latin typeface="+mn-lt"/>
              </a:rPr>
              <a:t>Historical</a:t>
            </a:r>
            <a:r>
              <a:rPr lang="tr-TR" sz="2800" b="1" dirty="0">
                <a:latin typeface="+mn-lt"/>
              </a:rPr>
              <a:t> </a:t>
            </a:r>
            <a:r>
              <a:rPr lang="tr-TR" sz="2800" b="1" dirty="0" err="1">
                <a:latin typeface="+mn-lt"/>
              </a:rPr>
              <a:t>Aspect</a:t>
            </a:r>
            <a:endParaRPr lang="en-GB" sz="2800" b="1" dirty="0">
              <a:latin typeface="+mn-lt"/>
            </a:endParaRPr>
          </a:p>
        </p:txBody>
      </p:sp>
      <p:sp>
        <p:nvSpPr>
          <p:cNvPr id="3" name="İçerik Yer Tutucusu 2"/>
          <p:cNvSpPr>
            <a:spLocks noGrp="1"/>
          </p:cNvSpPr>
          <p:nvPr>
            <p:ph idx="1"/>
          </p:nvPr>
        </p:nvSpPr>
        <p:spPr>
          <a:xfrm>
            <a:off x="431441" y="1622740"/>
            <a:ext cx="8281115" cy="4786044"/>
          </a:xfrm>
        </p:spPr>
        <p:txBody>
          <a:bodyPr/>
          <a:lstStyle/>
          <a:p>
            <a:pPr marL="0" indent="0" algn="just">
              <a:buNone/>
            </a:pPr>
            <a:r>
              <a:rPr lang="en-US" dirty="0"/>
              <a:t>B.C. In the mid-4th millennium, at an unknown date and place, possibly independently in more than one district, a potter or metalworker, possibly both, came up with a brilliant idea. They covered a </a:t>
            </a:r>
            <a:r>
              <a:rPr lang="tr-TR" dirty="0" err="1"/>
              <a:t>pattern</a:t>
            </a:r>
            <a:r>
              <a:rPr lang="en-US" dirty="0"/>
              <a:t> made of wax with clay, then heated the composite structure and hardened the clay; the wax melted away, and using the </a:t>
            </a:r>
            <a:r>
              <a:rPr lang="en-US" dirty="0" err="1"/>
              <a:t>mo</a:t>
            </a:r>
            <a:r>
              <a:rPr lang="tr-TR" dirty="0"/>
              <a:t>u</a:t>
            </a:r>
            <a:r>
              <a:rPr lang="en-US" dirty="0" err="1"/>
              <a:t>ld</a:t>
            </a:r>
            <a:r>
              <a:rPr lang="en-US" dirty="0"/>
              <a:t> thus obtained, they cast all the details in the wax. This innovation must have been greeted with great enthusiasm. With many advantages over previous techniques, objects of any shape could be produced in much more detail.</a:t>
            </a:r>
            <a:endParaRPr lang="en-GB" dirty="0"/>
          </a:p>
        </p:txBody>
      </p:sp>
    </p:spTree>
    <p:extLst>
      <p:ext uri="{BB962C8B-B14F-4D97-AF65-F5344CB8AC3E}">
        <p14:creationId xmlns:p14="http://schemas.microsoft.com/office/powerpoint/2010/main" val="190611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87341" y="224613"/>
            <a:ext cx="6056647" cy="4249772"/>
          </a:xfrm>
          <a:prstGeom prst="rect">
            <a:avLst/>
          </a:prstGeom>
        </p:spPr>
      </p:pic>
      <p:pic>
        <p:nvPicPr>
          <p:cNvPr id="5" name="Resim 4"/>
          <p:cNvPicPr>
            <a:picLocks noChangeAspect="1"/>
          </p:cNvPicPr>
          <p:nvPr/>
        </p:nvPicPr>
        <p:blipFill>
          <a:blip r:embed="rId3"/>
          <a:stretch>
            <a:fillRect/>
          </a:stretch>
        </p:blipFill>
        <p:spPr>
          <a:xfrm>
            <a:off x="550466" y="4647383"/>
            <a:ext cx="7730398" cy="1993565"/>
          </a:xfrm>
          <a:prstGeom prst="rect">
            <a:avLst/>
          </a:prstGeom>
        </p:spPr>
      </p:pic>
    </p:spTree>
    <p:extLst>
      <p:ext uri="{BB962C8B-B14F-4D97-AF65-F5344CB8AC3E}">
        <p14:creationId xmlns:p14="http://schemas.microsoft.com/office/powerpoint/2010/main" val="285552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69702" y="0"/>
            <a:ext cx="4424324" cy="6701263"/>
          </a:xfrm>
          <a:prstGeom prst="rect">
            <a:avLst/>
          </a:prstGeom>
        </p:spPr>
      </p:pic>
      <p:sp>
        <p:nvSpPr>
          <p:cNvPr id="5" name="Metin kutusu 4"/>
          <p:cNvSpPr txBox="1"/>
          <p:nvPr/>
        </p:nvSpPr>
        <p:spPr>
          <a:xfrm>
            <a:off x="5537916" y="1339403"/>
            <a:ext cx="2936382" cy="1569660"/>
          </a:xfrm>
          <a:prstGeom prst="rect">
            <a:avLst/>
          </a:prstGeom>
          <a:noFill/>
        </p:spPr>
        <p:txBody>
          <a:bodyPr wrap="square" rtlCol="0">
            <a:spAutoFit/>
          </a:bodyPr>
          <a:lstStyle/>
          <a:p>
            <a:r>
              <a:rPr lang="en-US" sz="2400" dirty="0"/>
              <a:t>Linear thermal expansion of some refractories common to investment casting</a:t>
            </a:r>
            <a:endParaRPr lang="en-GB" sz="2400" dirty="0"/>
          </a:p>
        </p:txBody>
      </p:sp>
    </p:spTree>
    <p:extLst>
      <p:ext uri="{BB962C8B-B14F-4D97-AF65-F5344CB8AC3E}">
        <p14:creationId xmlns:p14="http://schemas.microsoft.com/office/powerpoint/2010/main" val="406091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1077308"/>
          </a:xfrm>
        </p:spPr>
        <p:txBody>
          <a:bodyPr>
            <a:normAutofit/>
          </a:bodyPr>
          <a:lstStyle/>
          <a:p>
            <a:r>
              <a:rPr lang="tr-TR" sz="2800" b="1" dirty="0" err="1">
                <a:latin typeface="+mn-lt"/>
              </a:rPr>
              <a:t>Investment</a:t>
            </a:r>
            <a:r>
              <a:rPr lang="tr-TR" sz="2800" b="1" dirty="0">
                <a:latin typeface="+mn-lt"/>
              </a:rPr>
              <a:t> </a:t>
            </a:r>
            <a:r>
              <a:rPr lang="tr-TR" sz="2800" b="1" dirty="0" err="1">
                <a:latin typeface="+mn-lt"/>
              </a:rPr>
              <a:t>Flask</a:t>
            </a:r>
            <a:r>
              <a:rPr lang="tr-TR" sz="2800" b="1" dirty="0">
                <a:latin typeface="+mn-lt"/>
              </a:rPr>
              <a:t> </a:t>
            </a:r>
            <a:r>
              <a:rPr lang="tr-TR" sz="2800" b="1" dirty="0" err="1">
                <a:latin typeface="+mn-lt"/>
              </a:rPr>
              <a:t>Casting</a:t>
            </a:r>
            <a:endParaRPr lang="en-GB" sz="2800" b="1" dirty="0">
              <a:latin typeface="+mn-lt"/>
            </a:endParaRPr>
          </a:p>
        </p:txBody>
      </p:sp>
      <p:sp>
        <p:nvSpPr>
          <p:cNvPr id="3" name="İçerik Yer Tutucusu 2"/>
          <p:cNvSpPr>
            <a:spLocks noGrp="1"/>
          </p:cNvSpPr>
          <p:nvPr>
            <p:ph idx="1"/>
          </p:nvPr>
        </p:nvSpPr>
        <p:spPr>
          <a:xfrm>
            <a:off x="628650" y="1442435"/>
            <a:ext cx="7886700" cy="4489831"/>
          </a:xfrm>
        </p:spPr>
        <p:txBody>
          <a:bodyPr/>
          <a:lstStyle/>
          <a:p>
            <a:pPr marL="0" indent="0" algn="just">
              <a:buNone/>
            </a:pPr>
            <a:r>
              <a:rPr lang="en-US" dirty="0"/>
              <a:t>At the beginning of the modern history of ceramic shell investment casting, it was common practice to use the </a:t>
            </a:r>
            <a:r>
              <a:rPr lang="tr-TR" dirty="0" err="1"/>
              <a:t>flask</a:t>
            </a:r>
            <a:r>
              <a:rPr lang="en-US" dirty="0"/>
              <a:t> method. </a:t>
            </a:r>
            <a:r>
              <a:rPr lang="tr-TR" dirty="0" err="1"/>
              <a:t>Pattern</a:t>
            </a:r>
            <a:r>
              <a:rPr lang="tr-TR" dirty="0"/>
              <a:t> </a:t>
            </a:r>
            <a:r>
              <a:rPr lang="en-US" dirty="0"/>
              <a:t>trees, the first layers of which were made with ceramic shell method, were then placed in a metal and usually a cylindrical </a:t>
            </a:r>
            <a:r>
              <a:rPr lang="tr-TR" dirty="0" err="1"/>
              <a:t>flask</a:t>
            </a:r>
            <a:r>
              <a:rPr lang="tr-TR" dirty="0"/>
              <a:t> </a:t>
            </a:r>
            <a:r>
              <a:rPr lang="en-US" dirty="0"/>
              <a:t>, and the </a:t>
            </a:r>
            <a:r>
              <a:rPr lang="tr-TR" dirty="0" err="1"/>
              <a:t>back</a:t>
            </a:r>
            <a:r>
              <a:rPr lang="tr-TR" dirty="0"/>
              <a:t> </a:t>
            </a:r>
            <a:r>
              <a:rPr lang="tr-TR" dirty="0" err="1"/>
              <a:t>up</a:t>
            </a:r>
            <a:r>
              <a:rPr lang="en-US" dirty="0"/>
              <a:t> layer was formed in one step with a ceramic </a:t>
            </a:r>
            <a:r>
              <a:rPr lang="tr-TR" dirty="0" err="1"/>
              <a:t>slurry</a:t>
            </a:r>
            <a:r>
              <a:rPr lang="tr-TR" dirty="0"/>
              <a:t> </a:t>
            </a:r>
            <a:r>
              <a:rPr lang="en-US" dirty="0"/>
              <a:t>filled </a:t>
            </a:r>
            <a:r>
              <a:rPr lang="tr-TR" dirty="0"/>
              <a:t>in </a:t>
            </a:r>
            <a:r>
              <a:rPr lang="tr-TR" dirty="0" err="1"/>
              <a:t>the</a:t>
            </a:r>
            <a:r>
              <a:rPr lang="tr-TR" dirty="0"/>
              <a:t> </a:t>
            </a:r>
            <a:r>
              <a:rPr lang="tr-TR" dirty="0" err="1"/>
              <a:t>flasks</a:t>
            </a:r>
            <a:r>
              <a:rPr lang="en-US" dirty="0"/>
              <a:t>. However, for a long time, the sectors they address have largely been separated by specializing in the</a:t>
            </a:r>
            <a:r>
              <a:rPr lang="tr-TR" dirty="0"/>
              <a:t> </a:t>
            </a:r>
            <a:r>
              <a:rPr lang="tr-TR" dirty="0" err="1"/>
              <a:t>flask</a:t>
            </a:r>
            <a:r>
              <a:rPr lang="en-US" dirty="0"/>
              <a:t> method with the ceramic shell method and on parts of different sizes and types.</a:t>
            </a:r>
            <a:endParaRPr lang="en-GB" dirty="0"/>
          </a:p>
        </p:txBody>
      </p:sp>
    </p:spTree>
    <p:extLst>
      <p:ext uri="{BB962C8B-B14F-4D97-AF65-F5344CB8AC3E}">
        <p14:creationId xmlns:p14="http://schemas.microsoft.com/office/powerpoint/2010/main" val="314208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913" y="656823"/>
            <a:ext cx="8141862" cy="5545898"/>
          </a:xfrm>
        </p:spPr>
        <p:txBody>
          <a:bodyPr>
            <a:normAutofit/>
          </a:bodyPr>
          <a:lstStyle/>
          <a:p>
            <a:pPr marL="0" indent="0" algn="just">
              <a:buNone/>
            </a:pPr>
            <a:r>
              <a:rPr lang="en-US" dirty="0"/>
              <a:t>Ceramic shell precision casting appeals to a wide range of sectors, especially aviation, defense, automotive, general machinery industry and medical equipment and prosthesis manufacturing. The dimensions of the </a:t>
            </a:r>
            <a:r>
              <a:rPr lang="en-US" dirty="0" err="1"/>
              <a:t>mo</a:t>
            </a:r>
            <a:r>
              <a:rPr lang="tr-TR" dirty="0"/>
              <a:t>u</a:t>
            </a:r>
            <a:r>
              <a:rPr lang="en-US" dirty="0" err="1"/>
              <a:t>lds</a:t>
            </a:r>
            <a:r>
              <a:rPr lang="en-US" dirty="0"/>
              <a:t> and cast parts are larger than the </a:t>
            </a:r>
            <a:r>
              <a:rPr lang="tr-TR" dirty="0" err="1"/>
              <a:t>flask</a:t>
            </a:r>
            <a:r>
              <a:rPr lang="en-US" dirty="0"/>
              <a:t> method. </a:t>
            </a:r>
            <a:r>
              <a:rPr lang="tr-TR" dirty="0" err="1"/>
              <a:t>Investment</a:t>
            </a:r>
            <a:r>
              <a:rPr lang="tr-TR" dirty="0"/>
              <a:t> </a:t>
            </a:r>
            <a:r>
              <a:rPr lang="tr-TR" dirty="0" err="1"/>
              <a:t>flask</a:t>
            </a:r>
            <a:r>
              <a:rPr lang="tr-TR" dirty="0"/>
              <a:t> </a:t>
            </a:r>
            <a:r>
              <a:rPr lang="en-US" dirty="0"/>
              <a:t>casting method is specialized in the production of </a:t>
            </a:r>
            <a:r>
              <a:rPr lang="tr-TR" dirty="0" err="1"/>
              <a:t>dental</a:t>
            </a:r>
            <a:r>
              <a:rPr lang="en-US" dirty="0"/>
              <a:t> prostheses, </a:t>
            </a:r>
            <a:r>
              <a:rPr lang="en-US" dirty="0" err="1"/>
              <a:t>jewelery</a:t>
            </a:r>
            <a:r>
              <a:rPr lang="en-US" dirty="0"/>
              <a:t> and various special accessories. Production of metal dental prostheses with precision casting started at the end of the 19th century and the method was transferred to jewelry production since the 1930s. As one of the basic manufacturing techniques in this field, it has developed quite a lot until today.</a:t>
            </a:r>
            <a:endParaRPr lang="en-GB" dirty="0"/>
          </a:p>
        </p:txBody>
      </p:sp>
    </p:spTree>
    <p:extLst>
      <p:ext uri="{BB962C8B-B14F-4D97-AF65-F5344CB8AC3E}">
        <p14:creationId xmlns:p14="http://schemas.microsoft.com/office/powerpoint/2010/main" val="27115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9709" y="115909"/>
            <a:ext cx="7886700" cy="1020988"/>
          </a:xfrm>
        </p:spPr>
        <p:txBody>
          <a:bodyPr>
            <a:normAutofit/>
          </a:bodyPr>
          <a:lstStyle/>
          <a:p>
            <a:r>
              <a:rPr lang="tr-TR" sz="2800" b="1" dirty="0" err="1">
                <a:latin typeface="+mn-lt"/>
              </a:rPr>
              <a:t>Process</a:t>
            </a:r>
            <a:r>
              <a:rPr lang="tr-TR" sz="2800" b="1" dirty="0">
                <a:latin typeface="+mn-lt"/>
              </a:rPr>
              <a:t> </a:t>
            </a:r>
            <a:r>
              <a:rPr lang="tr-TR" sz="2800" b="1" dirty="0" err="1">
                <a:latin typeface="+mn-lt"/>
              </a:rPr>
              <a:t>Stages</a:t>
            </a:r>
            <a:endParaRPr lang="en-GB" sz="2800" b="1" dirty="0">
              <a:latin typeface="+mn-lt"/>
            </a:endParaRPr>
          </a:p>
        </p:txBody>
      </p:sp>
      <p:sp>
        <p:nvSpPr>
          <p:cNvPr id="3" name="İçerik Yer Tutucusu 2"/>
          <p:cNvSpPr>
            <a:spLocks noGrp="1"/>
          </p:cNvSpPr>
          <p:nvPr>
            <p:ph idx="1"/>
          </p:nvPr>
        </p:nvSpPr>
        <p:spPr>
          <a:xfrm>
            <a:off x="283335" y="1136897"/>
            <a:ext cx="8538693" cy="5112913"/>
          </a:xfrm>
        </p:spPr>
        <p:txBody>
          <a:bodyPr>
            <a:normAutofit lnSpcReduction="10000"/>
          </a:bodyPr>
          <a:lstStyle/>
          <a:p>
            <a:pPr algn="just"/>
            <a:r>
              <a:rPr lang="en-US" dirty="0"/>
              <a:t>Design and manufacture of wax pattern </a:t>
            </a:r>
            <a:r>
              <a:rPr lang="en-US" dirty="0" err="1"/>
              <a:t>mo</a:t>
            </a:r>
            <a:r>
              <a:rPr lang="tr-TR" dirty="0"/>
              <a:t>u</a:t>
            </a:r>
            <a:r>
              <a:rPr lang="en-US" dirty="0" err="1"/>
              <a:t>ld</a:t>
            </a:r>
            <a:r>
              <a:rPr lang="en-US" dirty="0"/>
              <a:t>: In the </a:t>
            </a:r>
            <a:r>
              <a:rPr lang="tr-TR" dirty="0" err="1"/>
              <a:t>flask</a:t>
            </a:r>
            <a:r>
              <a:rPr lang="en-US" dirty="0"/>
              <a:t> method, metal wax injection </a:t>
            </a:r>
            <a:r>
              <a:rPr lang="en-US" dirty="0" err="1"/>
              <a:t>mo</a:t>
            </a:r>
            <a:r>
              <a:rPr lang="tr-TR" dirty="0"/>
              <a:t>u</a:t>
            </a:r>
            <a:r>
              <a:rPr lang="en-US" dirty="0" err="1"/>
              <a:t>lds</a:t>
            </a:r>
            <a:r>
              <a:rPr lang="en-US" dirty="0"/>
              <a:t> are used only for fixed-size and simple-shaped parts such as the main runner. Flexible rubber </a:t>
            </a:r>
            <a:r>
              <a:rPr lang="en-US" dirty="0" err="1"/>
              <a:t>mo</a:t>
            </a:r>
            <a:r>
              <a:rPr lang="tr-TR" dirty="0"/>
              <a:t>u</a:t>
            </a:r>
            <a:r>
              <a:rPr lang="en-US" dirty="0" err="1"/>
              <a:t>lds</a:t>
            </a:r>
            <a:r>
              <a:rPr lang="en-US" dirty="0"/>
              <a:t> are used in jewelry production because it is not practical to extract relatively complex shaped and small </a:t>
            </a:r>
            <a:r>
              <a:rPr lang="tr-TR" dirty="0" err="1"/>
              <a:t>pattern</a:t>
            </a:r>
            <a:r>
              <a:rPr lang="en-US" dirty="0"/>
              <a:t>s from a metal </a:t>
            </a:r>
            <a:r>
              <a:rPr lang="en-US" dirty="0" err="1"/>
              <a:t>mo</a:t>
            </a:r>
            <a:r>
              <a:rPr lang="tr-TR" dirty="0"/>
              <a:t>u</a:t>
            </a:r>
            <a:r>
              <a:rPr lang="en-US" dirty="0"/>
              <a:t>ld. These </a:t>
            </a:r>
            <a:r>
              <a:rPr lang="en-US" dirty="0" err="1"/>
              <a:t>mo</a:t>
            </a:r>
            <a:r>
              <a:rPr lang="tr-TR" dirty="0"/>
              <a:t>u</a:t>
            </a:r>
            <a:r>
              <a:rPr lang="en-US" dirty="0" err="1"/>
              <a:t>lds</a:t>
            </a:r>
            <a:r>
              <a:rPr lang="en-US" dirty="0"/>
              <a:t> are produced by placing a master </a:t>
            </a:r>
            <a:r>
              <a:rPr lang="tr-TR" dirty="0" err="1"/>
              <a:t>pattern</a:t>
            </a:r>
            <a:r>
              <a:rPr lang="en-US" dirty="0"/>
              <a:t> between the layers of raw rubber and curing it by compressing it in a special screw press</a:t>
            </a:r>
            <a:r>
              <a:rPr lang="tr-TR" dirty="0"/>
              <a:t> (</a:t>
            </a:r>
            <a:r>
              <a:rPr lang="en-US" dirty="0" err="1"/>
              <a:t>vulc</a:t>
            </a:r>
            <a:r>
              <a:rPr lang="tr-TR" dirty="0"/>
              <a:t>a</a:t>
            </a:r>
            <a:r>
              <a:rPr lang="en-US" dirty="0" err="1"/>
              <a:t>nizer</a:t>
            </a:r>
            <a:r>
              <a:rPr lang="tr-TR" dirty="0"/>
              <a:t>)</a:t>
            </a:r>
            <a:r>
              <a:rPr lang="en-US" dirty="0"/>
              <a:t> and heating</a:t>
            </a:r>
            <a:r>
              <a:rPr lang="tr-TR" dirty="0"/>
              <a:t> (</a:t>
            </a:r>
            <a:r>
              <a:rPr lang="en-US" dirty="0"/>
              <a:t>vulcanization</a:t>
            </a:r>
            <a:r>
              <a:rPr lang="tr-TR" dirty="0"/>
              <a:t>)</a:t>
            </a:r>
            <a:r>
              <a:rPr lang="en-US" dirty="0"/>
              <a:t>. An alternative method is to produce polymer-based </a:t>
            </a:r>
            <a:r>
              <a:rPr lang="tr-TR" dirty="0" err="1"/>
              <a:t>patterns</a:t>
            </a:r>
            <a:r>
              <a:rPr lang="en-US" dirty="0"/>
              <a:t> with </a:t>
            </a:r>
            <a:r>
              <a:rPr lang="tr-TR" dirty="0"/>
              <a:t>3D </a:t>
            </a:r>
            <a:r>
              <a:rPr lang="en-US" dirty="0"/>
              <a:t>printers. For dental prostheses, </a:t>
            </a:r>
            <a:r>
              <a:rPr lang="tr-TR" dirty="0" err="1"/>
              <a:t>patterns</a:t>
            </a:r>
            <a:r>
              <a:rPr lang="en-US" dirty="0"/>
              <a:t> are produced by using templates taken from the patient's jaw since there are personal productions.</a:t>
            </a:r>
            <a:endParaRPr lang="en-GB" dirty="0"/>
          </a:p>
        </p:txBody>
      </p:sp>
    </p:spTree>
    <p:extLst>
      <p:ext uri="{BB962C8B-B14F-4D97-AF65-F5344CB8AC3E}">
        <p14:creationId xmlns:p14="http://schemas.microsoft.com/office/powerpoint/2010/main" val="3638421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1972" y="399244"/>
            <a:ext cx="8193377" cy="6458755"/>
          </a:xfrm>
        </p:spPr>
        <p:txBody>
          <a:bodyPr>
            <a:normAutofit fontScale="92500" lnSpcReduction="10000"/>
          </a:bodyPr>
          <a:lstStyle/>
          <a:p>
            <a:pPr algn="just"/>
            <a:r>
              <a:rPr lang="tr-TR" dirty="0" err="1"/>
              <a:t>Wax</a:t>
            </a:r>
            <a:r>
              <a:rPr lang="en-US" dirty="0"/>
              <a:t>/Pattern tree making: Many identical or different wax </a:t>
            </a:r>
            <a:r>
              <a:rPr lang="tr-TR" dirty="0" err="1"/>
              <a:t>patterns</a:t>
            </a:r>
            <a:r>
              <a:rPr lang="en-US" dirty="0"/>
              <a:t> are joined to a central runner with </a:t>
            </a:r>
            <a:r>
              <a:rPr lang="tr-TR" dirty="0"/>
              <a:t>a </a:t>
            </a:r>
            <a:r>
              <a:rPr lang="tr-TR" dirty="0" err="1"/>
              <a:t>gating</a:t>
            </a:r>
            <a:r>
              <a:rPr lang="tr-TR" dirty="0"/>
              <a:t> </a:t>
            </a:r>
            <a:r>
              <a:rPr lang="en-US" dirty="0"/>
              <a:t>piece, usually at an angle of 45°.</a:t>
            </a:r>
            <a:endParaRPr lang="tr-TR" dirty="0"/>
          </a:p>
          <a:p>
            <a:pPr algn="just"/>
            <a:r>
              <a:rPr lang="en-US" dirty="0"/>
              <a:t>Mo</a:t>
            </a:r>
            <a:r>
              <a:rPr lang="tr-TR" dirty="0"/>
              <a:t>u</a:t>
            </a:r>
            <a:r>
              <a:rPr lang="en-US" dirty="0" err="1"/>
              <a:t>ld</a:t>
            </a:r>
            <a:r>
              <a:rPr lang="en-US" dirty="0"/>
              <a:t> making: A ceramic powder consisting of binder, aggregate and a small amount of special additives is mixed with water in the appropriate ratio. This </a:t>
            </a:r>
            <a:r>
              <a:rPr lang="en-US" dirty="0" err="1"/>
              <a:t>mo</a:t>
            </a:r>
            <a:r>
              <a:rPr lang="tr-TR" dirty="0"/>
              <a:t>u</a:t>
            </a:r>
            <a:r>
              <a:rPr lang="en-US" dirty="0" err="1"/>
              <a:t>ld</a:t>
            </a:r>
            <a:r>
              <a:rPr lang="en-US" dirty="0"/>
              <a:t> powder is usually supplied ready-made. The resulting </a:t>
            </a:r>
            <a:r>
              <a:rPr lang="tr-TR" dirty="0" err="1"/>
              <a:t>slurry</a:t>
            </a:r>
            <a:r>
              <a:rPr lang="en-US" dirty="0"/>
              <a:t> is filled into </a:t>
            </a:r>
            <a:r>
              <a:rPr lang="tr-TR" dirty="0" err="1"/>
              <a:t>flasks</a:t>
            </a:r>
            <a:r>
              <a:rPr lang="en-US" dirty="0"/>
              <a:t>. Vacuum is applied to remove air </a:t>
            </a:r>
            <a:r>
              <a:rPr lang="tr-TR" dirty="0" err="1"/>
              <a:t>bubbles</a:t>
            </a:r>
            <a:r>
              <a:rPr lang="en-US" dirty="0"/>
              <a:t> in </a:t>
            </a:r>
            <a:r>
              <a:rPr lang="tr-TR" dirty="0" err="1"/>
              <a:t>slurry</a:t>
            </a:r>
            <a:r>
              <a:rPr lang="en-US" dirty="0"/>
              <a:t> mixing and filling processes. Before these operations, the </a:t>
            </a:r>
            <a:r>
              <a:rPr lang="tr-TR" dirty="0" err="1"/>
              <a:t>pattern</a:t>
            </a:r>
            <a:r>
              <a:rPr lang="en-US" dirty="0"/>
              <a:t> tree was placed inside the </a:t>
            </a:r>
            <a:r>
              <a:rPr lang="tr-TR" dirty="0" err="1"/>
              <a:t>flask</a:t>
            </a:r>
            <a:r>
              <a:rPr lang="en-US" dirty="0"/>
              <a:t>. There is a rubber base that holds the</a:t>
            </a:r>
            <a:r>
              <a:rPr lang="tr-TR" dirty="0"/>
              <a:t> </a:t>
            </a:r>
            <a:r>
              <a:rPr lang="tr-TR" dirty="0" err="1"/>
              <a:t>pattern</a:t>
            </a:r>
            <a:r>
              <a:rPr lang="en-US" dirty="0"/>
              <a:t> tree and </a:t>
            </a:r>
            <a:r>
              <a:rPr lang="tr-TR" dirty="0" err="1"/>
              <a:t>flask</a:t>
            </a:r>
            <a:r>
              <a:rPr lang="en-US" dirty="0"/>
              <a:t> together. This base also shapes the </a:t>
            </a:r>
            <a:r>
              <a:rPr lang="tr-TR" dirty="0" err="1"/>
              <a:t>pouring</a:t>
            </a:r>
            <a:r>
              <a:rPr lang="tr-TR" dirty="0"/>
              <a:t> </a:t>
            </a:r>
            <a:r>
              <a:rPr lang="tr-TR" dirty="0" err="1"/>
              <a:t>basin</a:t>
            </a:r>
            <a:r>
              <a:rPr lang="tr-TR" dirty="0"/>
              <a:t> </a:t>
            </a:r>
            <a:r>
              <a:rPr lang="en-US" dirty="0"/>
              <a:t>and is removed after the </a:t>
            </a:r>
            <a:r>
              <a:rPr lang="en-US" dirty="0" err="1"/>
              <a:t>mo</a:t>
            </a:r>
            <a:r>
              <a:rPr lang="tr-TR" dirty="0"/>
              <a:t>u</a:t>
            </a:r>
            <a:r>
              <a:rPr lang="en-US" dirty="0" err="1"/>
              <a:t>ld</a:t>
            </a:r>
            <a:r>
              <a:rPr lang="en-US" dirty="0"/>
              <a:t> has </a:t>
            </a:r>
            <a:r>
              <a:rPr lang="tr-TR" dirty="0"/>
              <a:t>set</a:t>
            </a:r>
            <a:r>
              <a:rPr lang="en-US" dirty="0"/>
              <a:t>. </a:t>
            </a:r>
            <a:r>
              <a:rPr lang="tr-TR" dirty="0" err="1"/>
              <a:t>Flasks</a:t>
            </a:r>
            <a:r>
              <a:rPr lang="en-US" dirty="0"/>
              <a:t> are cylindrical and mostly made of stainless steel. If vacuum support will be applied during casting, </a:t>
            </a:r>
            <a:r>
              <a:rPr lang="tr-TR" dirty="0" err="1"/>
              <a:t>perforated</a:t>
            </a:r>
            <a:r>
              <a:rPr lang="tr-TR" dirty="0"/>
              <a:t> </a:t>
            </a:r>
            <a:r>
              <a:rPr lang="tr-TR" dirty="0" err="1"/>
              <a:t>flasks</a:t>
            </a:r>
            <a:r>
              <a:rPr lang="tr-TR" dirty="0"/>
              <a:t> </a:t>
            </a:r>
            <a:r>
              <a:rPr lang="tr-TR" dirty="0" err="1"/>
              <a:t>are</a:t>
            </a:r>
            <a:r>
              <a:rPr lang="tr-TR" dirty="0"/>
              <a:t> </a:t>
            </a:r>
            <a:r>
              <a:rPr lang="tr-TR" dirty="0" err="1"/>
              <a:t>used</a:t>
            </a:r>
            <a:r>
              <a:rPr lang="en-US" dirty="0"/>
              <a:t>. Before filling the </a:t>
            </a:r>
            <a:r>
              <a:rPr lang="tr-TR" dirty="0" err="1"/>
              <a:t>slurry</a:t>
            </a:r>
            <a:r>
              <a:rPr lang="en-US" dirty="0"/>
              <a:t>, the holes are covered with adhesive tape, and this tape is removed when the </a:t>
            </a:r>
            <a:r>
              <a:rPr lang="tr-TR" dirty="0" err="1"/>
              <a:t>slurry</a:t>
            </a:r>
            <a:r>
              <a:rPr lang="en-US" dirty="0"/>
              <a:t> </a:t>
            </a:r>
            <a:r>
              <a:rPr lang="tr-TR" dirty="0"/>
              <a:t>set</a:t>
            </a:r>
            <a:r>
              <a:rPr lang="en-US" dirty="0"/>
              <a:t>.</a:t>
            </a:r>
            <a:endParaRPr lang="en-GB" dirty="0"/>
          </a:p>
        </p:txBody>
      </p:sp>
    </p:spTree>
    <p:extLst>
      <p:ext uri="{BB962C8B-B14F-4D97-AF65-F5344CB8AC3E}">
        <p14:creationId xmlns:p14="http://schemas.microsoft.com/office/powerpoint/2010/main" val="1299848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941" y="437882"/>
            <a:ext cx="8512935" cy="5739082"/>
          </a:xfrm>
        </p:spPr>
        <p:txBody>
          <a:bodyPr>
            <a:normAutofit lnSpcReduction="10000"/>
          </a:bodyPr>
          <a:lstStyle/>
          <a:p>
            <a:pPr algn="just"/>
            <a:r>
              <a:rPr lang="tr-TR" dirty="0" err="1"/>
              <a:t>Dew</a:t>
            </a:r>
            <a:r>
              <a:rPr lang="en-US" dirty="0"/>
              <a:t>axing: An autoclave is not used for wax removal in the </a:t>
            </a:r>
            <a:r>
              <a:rPr lang="tr-TR" dirty="0" err="1"/>
              <a:t>flask</a:t>
            </a:r>
            <a:r>
              <a:rPr lang="en-US" dirty="0"/>
              <a:t> method. Since the </a:t>
            </a:r>
            <a:r>
              <a:rPr lang="en-US" dirty="0" err="1"/>
              <a:t>mo</a:t>
            </a:r>
            <a:r>
              <a:rPr lang="tr-TR" dirty="0"/>
              <a:t>u</a:t>
            </a:r>
            <a:r>
              <a:rPr lang="en-US" dirty="0" err="1"/>
              <a:t>ld</a:t>
            </a:r>
            <a:r>
              <a:rPr lang="en-US" dirty="0"/>
              <a:t> is not in the form of a shell, it is not possible to break with the expansion of the wax. The dewaxing process is usually carried out as the first step of the </a:t>
            </a:r>
            <a:r>
              <a:rPr lang="tr-TR" dirty="0" err="1"/>
              <a:t>burn</a:t>
            </a:r>
            <a:r>
              <a:rPr lang="tr-TR" dirty="0"/>
              <a:t> </a:t>
            </a:r>
            <a:r>
              <a:rPr lang="tr-TR" dirty="0" err="1"/>
              <a:t>out</a:t>
            </a:r>
            <a:r>
              <a:rPr lang="en-US" dirty="0"/>
              <a:t> process where the </a:t>
            </a:r>
            <a:r>
              <a:rPr lang="en-US" dirty="0" err="1"/>
              <a:t>mo</a:t>
            </a:r>
            <a:r>
              <a:rPr lang="tr-TR" dirty="0"/>
              <a:t>u</a:t>
            </a:r>
            <a:r>
              <a:rPr lang="en-US" dirty="0" err="1"/>
              <a:t>lds</a:t>
            </a:r>
            <a:r>
              <a:rPr lang="en-US" dirty="0"/>
              <a:t> are fired.</a:t>
            </a:r>
            <a:endParaRPr lang="tr-TR" dirty="0"/>
          </a:p>
          <a:p>
            <a:pPr algn="just"/>
            <a:r>
              <a:rPr lang="tr-TR" dirty="0" err="1"/>
              <a:t>Mould</a:t>
            </a:r>
            <a:r>
              <a:rPr lang="tr-TR" dirty="0"/>
              <a:t> </a:t>
            </a:r>
            <a:r>
              <a:rPr lang="tr-TR" dirty="0" err="1"/>
              <a:t>firing</a:t>
            </a:r>
            <a:r>
              <a:rPr lang="tr-TR" dirty="0"/>
              <a:t> (</a:t>
            </a:r>
            <a:r>
              <a:rPr lang="tr-TR" dirty="0" err="1"/>
              <a:t>Burn</a:t>
            </a:r>
            <a:r>
              <a:rPr lang="tr-TR" dirty="0"/>
              <a:t> </a:t>
            </a:r>
            <a:r>
              <a:rPr lang="tr-TR" dirty="0" err="1"/>
              <a:t>out</a:t>
            </a:r>
            <a:r>
              <a:rPr lang="tr-TR" dirty="0"/>
              <a:t>)</a:t>
            </a:r>
            <a:r>
              <a:rPr lang="en-US" dirty="0"/>
              <a:t>: The </a:t>
            </a:r>
            <a:r>
              <a:rPr lang="tr-TR" dirty="0" err="1"/>
              <a:t>firing</a:t>
            </a:r>
            <a:r>
              <a:rPr lang="en-US" dirty="0"/>
              <a:t> regime is generally determined by the recommendations of the </a:t>
            </a:r>
            <a:r>
              <a:rPr lang="en-US" dirty="0" err="1"/>
              <a:t>mo</a:t>
            </a:r>
            <a:r>
              <a:rPr lang="tr-TR" dirty="0"/>
              <a:t>u</a:t>
            </a:r>
            <a:r>
              <a:rPr lang="en-US" dirty="0" err="1"/>
              <a:t>ld</a:t>
            </a:r>
            <a:r>
              <a:rPr lang="en-US" dirty="0"/>
              <a:t> material</a:t>
            </a:r>
            <a:r>
              <a:rPr lang="tr-TR" dirty="0"/>
              <a:t> (</a:t>
            </a:r>
            <a:r>
              <a:rPr lang="tr-TR" dirty="0" err="1"/>
              <a:t>powder</a:t>
            </a:r>
            <a:r>
              <a:rPr lang="tr-TR" dirty="0"/>
              <a:t>)</a:t>
            </a:r>
            <a:r>
              <a:rPr lang="en-US" dirty="0"/>
              <a:t> manufacturer. The polymorphic changes that the </a:t>
            </a:r>
            <a:r>
              <a:rPr lang="en-US" dirty="0" err="1"/>
              <a:t>mo</a:t>
            </a:r>
            <a:r>
              <a:rPr lang="tr-TR" dirty="0"/>
              <a:t>u</a:t>
            </a:r>
            <a:r>
              <a:rPr lang="en-US" dirty="0" err="1"/>
              <a:t>ld</a:t>
            </a:r>
            <a:r>
              <a:rPr lang="en-US" dirty="0"/>
              <a:t> components will undergo with increasing temperature are taken into consideration, and a gradual </a:t>
            </a:r>
            <a:r>
              <a:rPr lang="tr-TR" dirty="0" err="1"/>
              <a:t>firing</a:t>
            </a:r>
            <a:r>
              <a:rPr lang="en-US" dirty="0"/>
              <a:t> process is applied by waiting certain times depending on the size of the </a:t>
            </a:r>
            <a:r>
              <a:rPr lang="en-US" dirty="0" err="1"/>
              <a:t>mo</a:t>
            </a:r>
            <a:r>
              <a:rPr lang="tr-TR" dirty="0"/>
              <a:t>u</a:t>
            </a:r>
            <a:r>
              <a:rPr lang="en-US" dirty="0" err="1"/>
              <a:t>ld</a:t>
            </a:r>
            <a:r>
              <a:rPr lang="en-US" dirty="0"/>
              <a:t> at critical temperatures where these changes occur. In jewelry production, this process usually takes one night (overnight).</a:t>
            </a:r>
            <a:endParaRPr lang="en-GB" dirty="0"/>
          </a:p>
        </p:txBody>
      </p:sp>
    </p:spTree>
    <p:extLst>
      <p:ext uri="{BB962C8B-B14F-4D97-AF65-F5344CB8AC3E}">
        <p14:creationId xmlns:p14="http://schemas.microsoft.com/office/powerpoint/2010/main" val="81951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6367" y="540912"/>
            <a:ext cx="8358388" cy="5898524"/>
          </a:xfrm>
        </p:spPr>
        <p:txBody>
          <a:bodyPr>
            <a:normAutofit lnSpcReduction="10000"/>
          </a:bodyPr>
          <a:lstStyle/>
          <a:p>
            <a:pPr marL="0" indent="0" algn="just">
              <a:buNone/>
            </a:pPr>
            <a:r>
              <a:rPr lang="en-US" dirty="0"/>
              <a:t>Casting: At the end of the</a:t>
            </a:r>
            <a:r>
              <a:rPr lang="tr-TR" dirty="0"/>
              <a:t> </a:t>
            </a:r>
            <a:r>
              <a:rPr lang="tr-TR" dirty="0" err="1"/>
              <a:t>burn</a:t>
            </a:r>
            <a:r>
              <a:rPr lang="tr-TR" dirty="0"/>
              <a:t> </a:t>
            </a:r>
            <a:r>
              <a:rPr lang="tr-TR" dirty="0" err="1"/>
              <a:t>out</a:t>
            </a:r>
            <a:r>
              <a:rPr lang="en-US" dirty="0"/>
              <a:t> process, metal is poured into </a:t>
            </a:r>
            <a:r>
              <a:rPr lang="en-US" dirty="0" err="1"/>
              <a:t>mo</a:t>
            </a:r>
            <a:r>
              <a:rPr lang="tr-TR" dirty="0"/>
              <a:t>u</a:t>
            </a:r>
            <a:r>
              <a:rPr lang="en-US" dirty="0" err="1"/>
              <a:t>lds</a:t>
            </a:r>
            <a:r>
              <a:rPr lang="en-US" dirty="0"/>
              <a:t> that have been brought to the right temperature, depending on the alloy to be cast. Gravity casting can be done for relatively large parts, but often requires overpressure, vacuum or centrifugal support to fill thin sections. The casting process is carried out with a machine suitable for the production quantity and speed. Mostly, bottom discharge induction type vacuum and pressure</a:t>
            </a:r>
            <a:r>
              <a:rPr lang="tr-TR" dirty="0"/>
              <a:t> </a:t>
            </a:r>
            <a:r>
              <a:rPr lang="tr-TR" dirty="0" err="1"/>
              <a:t>assisted</a:t>
            </a:r>
            <a:r>
              <a:rPr lang="en-US" dirty="0"/>
              <a:t> furnaces are used in jewelry production. Since precious metals are mostly cast, a single and separate charge melting is performed for each </a:t>
            </a:r>
            <a:r>
              <a:rPr lang="en-US" dirty="0" err="1"/>
              <a:t>mo</a:t>
            </a:r>
            <a:r>
              <a:rPr lang="tr-TR" dirty="0"/>
              <a:t>u</a:t>
            </a:r>
            <a:r>
              <a:rPr lang="en-US" dirty="0"/>
              <a:t>ld.</a:t>
            </a:r>
            <a:r>
              <a:rPr lang="tr-TR" dirty="0"/>
              <a:t> </a:t>
            </a:r>
          </a:p>
          <a:p>
            <a:pPr marL="0" indent="0" algn="just">
              <a:buNone/>
            </a:pPr>
            <a:r>
              <a:rPr lang="tr-TR" dirty="0" err="1"/>
              <a:t>Knock</a:t>
            </a:r>
            <a:r>
              <a:rPr lang="tr-TR" dirty="0"/>
              <a:t> </a:t>
            </a:r>
            <a:r>
              <a:rPr lang="tr-TR" dirty="0" err="1"/>
              <a:t>out</a:t>
            </a:r>
            <a:r>
              <a:rPr lang="tr-TR" dirty="0"/>
              <a:t> </a:t>
            </a:r>
            <a:r>
              <a:rPr lang="en-US" dirty="0"/>
              <a:t>and finishing: After solidification, </a:t>
            </a:r>
            <a:r>
              <a:rPr lang="en-US" dirty="0" err="1"/>
              <a:t>mo</a:t>
            </a:r>
            <a:r>
              <a:rPr lang="tr-TR" dirty="0"/>
              <a:t>u</a:t>
            </a:r>
            <a:r>
              <a:rPr lang="en-US" dirty="0" err="1"/>
              <a:t>lds</a:t>
            </a:r>
            <a:r>
              <a:rPr lang="en-US" dirty="0"/>
              <a:t> are generally </a:t>
            </a:r>
            <a:r>
              <a:rPr lang="tr-TR" dirty="0" err="1"/>
              <a:t>removed</a:t>
            </a:r>
            <a:r>
              <a:rPr lang="en-US" dirty="0"/>
              <a:t> by </a:t>
            </a:r>
            <a:r>
              <a:rPr lang="tr-TR" dirty="0" err="1"/>
              <a:t>deeping</a:t>
            </a:r>
            <a:r>
              <a:rPr lang="en-US" dirty="0"/>
              <a:t> in water. The casting trees are cleaned in an acid bath and then subjected to </a:t>
            </a:r>
            <a:r>
              <a:rPr lang="tr-TR" dirty="0" err="1"/>
              <a:t>degating</a:t>
            </a:r>
            <a:r>
              <a:rPr lang="tr-TR" dirty="0"/>
              <a:t> </a:t>
            </a:r>
            <a:r>
              <a:rPr lang="en-US" dirty="0"/>
              <a:t>and polishing.</a:t>
            </a:r>
            <a:endParaRPr lang="en-GB" dirty="0"/>
          </a:p>
        </p:txBody>
      </p:sp>
    </p:spTree>
    <p:extLst>
      <p:ext uri="{BB962C8B-B14F-4D97-AF65-F5344CB8AC3E}">
        <p14:creationId xmlns:p14="http://schemas.microsoft.com/office/powerpoint/2010/main" val="2545841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48768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80728"/>
            <a:ext cx="26765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86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11560" y="620688"/>
            <a:ext cx="3242912" cy="2413194"/>
          </a:xfrm>
          <a:prstGeom prst="rect">
            <a:avLst/>
          </a:prstGeom>
        </p:spPr>
      </p:pic>
      <p:pic>
        <p:nvPicPr>
          <p:cNvPr id="5" name="Resim 4"/>
          <p:cNvPicPr>
            <a:picLocks noChangeAspect="1"/>
          </p:cNvPicPr>
          <p:nvPr/>
        </p:nvPicPr>
        <p:blipFill>
          <a:blip r:embed="rId3"/>
          <a:stretch>
            <a:fillRect/>
          </a:stretch>
        </p:blipFill>
        <p:spPr>
          <a:xfrm>
            <a:off x="5148064" y="188640"/>
            <a:ext cx="3023878" cy="3011685"/>
          </a:xfrm>
          <a:prstGeom prst="rect">
            <a:avLst/>
          </a:prstGeom>
        </p:spPr>
      </p:pic>
      <p:pic>
        <p:nvPicPr>
          <p:cNvPr id="6" name="Resim 5"/>
          <p:cNvPicPr>
            <a:picLocks noChangeAspect="1"/>
          </p:cNvPicPr>
          <p:nvPr/>
        </p:nvPicPr>
        <p:blipFill>
          <a:blip r:embed="rId4"/>
          <a:stretch>
            <a:fillRect/>
          </a:stretch>
        </p:blipFill>
        <p:spPr>
          <a:xfrm>
            <a:off x="1474227" y="3553448"/>
            <a:ext cx="2380245" cy="3280275"/>
          </a:xfrm>
          <a:prstGeom prst="rect">
            <a:avLst/>
          </a:prstGeom>
        </p:spPr>
      </p:pic>
      <p:pic>
        <p:nvPicPr>
          <p:cNvPr id="7" name="Resim 6"/>
          <p:cNvPicPr>
            <a:picLocks noChangeAspect="1"/>
          </p:cNvPicPr>
          <p:nvPr/>
        </p:nvPicPr>
        <p:blipFill>
          <a:blip r:embed="rId5"/>
          <a:stretch>
            <a:fillRect/>
          </a:stretch>
        </p:blipFill>
        <p:spPr>
          <a:xfrm>
            <a:off x="5388877" y="3763949"/>
            <a:ext cx="2542252" cy="2859272"/>
          </a:xfrm>
          <a:prstGeom prst="rect">
            <a:avLst/>
          </a:prstGeom>
        </p:spPr>
      </p:pic>
    </p:spTree>
    <p:extLst>
      <p:ext uri="{BB962C8B-B14F-4D97-AF65-F5344CB8AC3E}">
        <p14:creationId xmlns:p14="http://schemas.microsoft.com/office/powerpoint/2010/main" val="402610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9549" y="695459"/>
            <a:ext cx="8139447" cy="5731098"/>
          </a:xfrm>
        </p:spPr>
        <p:txBody>
          <a:bodyPr>
            <a:normAutofit/>
          </a:bodyPr>
          <a:lstStyle/>
          <a:p>
            <a:pPr marL="0" indent="0" algn="just">
              <a:buNone/>
            </a:pPr>
            <a:r>
              <a:rPr lang="en-US" dirty="0"/>
              <a:t>Compared to stone, human arms and legs, animal feet and horns can be processed much more easily and the durability obtained when compared with clay is very high. Wax could be obtained from wild bees and was already a commercial product used for different purposes, while beekeeping was also started early in West Asia.</a:t>
            </a:r>
            <a:r>
              <a:rPr lang="tr-TR" dirty="0"/>
              <a:t> </a:t>
            </a:r>
            <a:r>
              <a:rPr lang="en-US" dirty="0"/>
              <a:t>This beginning of the lost wax casting technique (precision casting) is called by archaeologists "</a:t>
            </a:r>
            <a:r>
              <a:rPr lang="en-US" dirty="0" err="1"/>
              <a:t>cire</a:t>
            </a:r>
            <a:r>
              <a:rPr lang="en-US" dirty="0"/>
              <a:t> </a:t>
            </a:r>
            <a:r>
              <a:rPr lang="en-US" dirty="0" err="1"/>
              <a:t>perdue</a:t>
            </a:r>
            <a:r>
              <a:rPr lang="en-US" dirty="0"/>
              <a:t>", which is the French for the name of the technique. The first castings were made with pure copper, followed by arsenic copper and tin bronze castings, shortly thereafter by gold castings.</a:t>
            </a:r>
            <a:endParaRPr lang="en-GB" dirty="0"/>
          </a:p>
        </p:txBody>
      </p:sp>
    </p:spTree>
    <p:extLst>
      <p:ext uri="{BB962C8B-B14F-4D97-AF65-F5344CB8AC3E}">
        <p14:creationId xmlns:p14="http://schemas.microsoft.com/office/powerpoint/2010/main" val="1750095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Resim" descr="dereceli proses 1.jpg"/>
          <p:cNvPicPr>
            <a:picLocks noGrp="1"/>
          </p:cNvPicPr>
          <p:nvPr>
            <p:ph idx="1"/>
          </p:nvPr>
        </p:nvPicPr>
        <p:blipFill>
          <a:blip r:embed="rId2" cstate="print"/>
          <a:srcRect/>
          <a:stretch>
            <a:fillRect/>
          </a:stretch>
        </p:blipFill>
        <p:spPr bwMode="auto">
          <a:xfrm>
            <a:off x="904857" y="301359"/>
            <a:ext cx="7241262" cy="6297563"/>
          </a:xfrm>
          <a:prstGeom prst="rect">
            <a:avLst/>
          </a:prstGeom>
          <a:noFill/>
          <a:ln w="9525">
            <a:noFill/>
            <a:miter lim="800000"/>
            <a:headEnd/>
            <a:tailEnd/>
          </a:ln>
        </p:spPr>
      </p:pic>
    </p:spTree>
    <p:extLst>
      <p:ext uri="{BB962C8B-B14F-4D97-AF65-F5344CB8AC3E}">
        <p14:creationId xmlns:p14="http://schemas.microsoft.com/office/powerpoint/2010/main" val="2054230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eknikdokum.com/inc/thumb.php?p=../uploads/VD-6V-Vakum-Dokum-Makinesi-Tezgah-Ustu_1334213538.jpg&amp;w=2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7560" y="1660448"/>
            <a:ext cx="4017346" cy="3069252"/>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418786" y="1481999"/>
            <a:ext cx="4230487" cy="3247701"/>
          </a:xfrm>
          <a:prstGeom prst="rect">
            <a:avLst/>
          </a:prstGeom>
        </p:spPr>
      </p:pic>
      <p:pic>
        <p:nvPicPr>
          <p:cNvPr id="5" name="Resim 4"/>
          <p:cNvPicPr>
            <a:picLocks noChangeAspect="1"/>
          </p:cNvPicPr>
          <p:nvPr/>
        </p:nvPicPr>
        <p:blipFill>
          <a:blip r:embed="rId4"/>
          <a:stretch>
            <a:fillRect/>
          </a:stretch>
        </p:blipFill>
        <p:spPr>
          <a:xfrm>
            <a:off x="2756933" y="5218324"/>
            <a:ext cx="4121253" cy="542591"/>
          </a:xfrm>
          <a:prstGeom prst="rect">
            <a:avLst/>
          </a:prstGeom>
        </p:spPr>
      </p:pic>
    </p:spTree>
    <p:extLst>
      <p:ext uri="{BB962C8B-B14F-4D97-AF65-F5344CB8AC3E}">
        <p14:creationId xmlns:p14="http://schemas.microsoft.com/office/powerpoint/2010/main" val="874803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37882" y="717475"/>
            <a:ext cx="4349601" cy="5184393"/>
          </a:xfrm>
          <a:prstGeom prst="rect">
            <a:avLst/>
          </a:prstGeom>
        </p:spPr>
      </p:pic>
      <p:pic>
        <p:nvPicPr>
          <p:cNvPr id="5" name="Resim 4"/>
          <p:cNvPicPr>
            <a:picLocks noChangeAspect="1"/>
          </p:cNvPicPr>
          <p:nvPr/>
        </p:nvPicPr>
        <p:blipFill>
          <a:blip r:embed="rId3"/>
          <a:stretch>
            <a:fillRect/>
          </a:stretch>
        </p:blipFill>
        <p:spPr>
          <a:xfrm>
            <a:off x="5030556" y="717475"/>
            <a:ext cx="3570698" cy="4908736"/>
          </a:xfrm>
          <a:prstGeom prst="rect">
            <a:avLst/>
          </a:prstGeom>
        </p:spPr>
      </p:pic>
      <p:sp>
        <p:nvSpPr>
          <p:cNvPr id="6" name="Metin kutusu 5"/>
          <p:cNvSpPr txBox="1"/>
          <p:nvPr/>
        </p:nvSpPr>
        <p:spPr>
          <a:xfrm>
            <a:off x="2176530" y="6027312"/>
            <a:ext cx="5463623" cy="400110"/>
          </a:xfrm>
          <a:prstGeom prst="rect">
            <a:avLst/>
          </a:prstGeom>
          <a:noFill/>
        </p:spPr>
        <p:txBody>
          <a:bodyPr wrap="square" rtlCol="0">
            <a:spAutoFit/>
          </a:bodyPr>
          <a:lstStyle/>
          <a:p>
            <a:r>
              <a:rPr lang="en-GB" sz="2000" dirty="0"/>
              <a:t>Vacuum and pressure assisted casting machine</a:t>
            </a:r>
          </a:p>
        </p:txBody>
      </p:sp>
    </p:spTree>
    <p:extLst>
      <p:ext uri="{BB962C8B-B14F-4D97-AF65-F5344CB8AC3E}">
        <p14:creationId xmlns:p14="http://schemas.microsoft.com/office/powerpoint/2010/main" val="3886305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80496" y="136849"/>
            <a:ext cx="6743043" cy="3846893"/>
          </a:xfrm>
          <a:prstGeom prst="rect">
            <a:avLst/>
          </a:prstGeom>
        </p:spPr>
      </p:pic>
      <p:pic>
        <p:nvPicPr>
          <p:cNvPr id="5" name="Resim 4"/>
          <p:cNvPicPr>
            <a:picLocks noChangeAspect="1"/>
          </p:cNvPicPr>
          <p:nvPr/>
        </p:nvPicPr>
        <p:blipFill>
          <a:blip r:embed="rId3"/>
          <a:stretch>
            <a:fillRect/>
          </a:stretch>
        </p:blipFill>
        <p:spPr>
          <a:xfrm>
            <a:off x="1009349" y="3983742"/>
            <a:ext cx="3473189" cy="2604891"/>
          </a:xfrm>
          <a:prstGeom prst="rect">
            <a:avLst/>
          </a:prstGeom>
        </p:spPr>
      </p:pic>
      <p:sp>
        <p:nvSpPr>
          <p:cNvPr id="6" name="Metin kutusu 5"/>
          <p:cNvSpPr txBox="1"/>
          <p:nvPr/>
        </p:nvSpPr>
        <p:spPr>
          <a:xfrm>
            <a:off x="4652017" y="4365938"/>
            <a:ext cx="3696237" cy="369332"/>
          </a:xfrm>
          <a:prstGeom prst="rect">
            <a:avLst/>
          </a:prstGeom>
          <a:noFill/>
        </p:spPr>
        <p:txBody>
          <a:bodyPr wrap="square" rtlCol="0">
            <a:spAutoFit/>
          </a:bodyPr>
          <a:lstStyle/>
          <a:p>
            <a:r>
              <a:rPr lang="tr-TR" dirty="0" err="1"/>
              <a:t>Centrifugal</a:t>
            </a:r>
            <a:r>
              <a:rPr lang="tr-TR" dirty="0"/>
              <a:t> </a:t>
            </a:r>
            <a:r>
              <a:rPr lang="tr-TR" dirty="0" err="1"/>
              <a:t>assisted</a:t>
            </a:r>
            <a:r>
              <a:rPr lang="tr-TR" dirty="0"/>
              <a:t> </a:t>
            </a:r>
            <a:r>
              <a:rPr lang="tr-TR" dirty="0" err="1"/>
              <a:t>casting</a:t>
            </a:r>
            <a:r>
              <a:rPr lang="tr-TR" dirty="0"/>
              <a:t> </a:t>
            </a:r>
            <a:r>
              <a:rPr lang="tr-TR" dirty="0" err="1"/>
              <a:t>machine</a:t>
            </a:r>
            <a:endParaRPr lang="en-GB" dirty="0"/>
          </a:p>
        </p:txBody>
      </p:sp>
    </p:spTree>
    <p:extLst>
      <p:ext uri="{BB962C8B-B14F-4D97-AF65-F5344CB8AC3E}">
        <p14:creationId xmlns:p14="http://schemas.microsoft.com/office/powerpoint/2010/main" val="138172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40156"/>
            <a:ext cx="8881950" cy="6381328"/>
          </a:xfrm>
        </p:spPr>
        <p:txBody>
          <a:bodyPr>
            <a:normAutofit fontScale="92500" lnSpcReduction="10000"/>
          </a:bodyPr>
          <a:lstStyle/>
          <a:p>
            <a:pPr marL="0" indent="0">
              <a:buNone/>
            </a:pPr>
            <a:r>
              <a:rPr lang="tr-TR" sz="2800" b="1" dirty="0" err="1"/>
              <a:t>Mould</a:t>
            </a:r>
            <a:r>
              <a:rPr lang="tr-TR" sz="2800" b="1" dirty="0"/>
              <a:t> </a:t>
            </a:r>
            <a:r>
              <a:rPr lang="tr-TR" sz="2800" b="1" dirty="0" err="1"/>
              <a:t>materials</a:t>
            </a:r>
            <a:endParaRPr lang="tr-TR" sz="2800" b="1" dirty="0"/>
          </a:p>
          <a:p>
            <a:r>
              <a:rPr lang="tr-TR" sz="2800" dirty="0" err="1"/>
              <a:t>For</a:t>
            </a:r>
            <a:r>
              <a:rPr lang="tr-TR" sz="2800" dirty="0"/>
              <a:t> </a:t>
            </a:r>
            <a:r>
              <a:rPr lang="tr-TR" sz="2800" dirty="0" err="1"/>
              <a:t>alloys</a:t>
            </a:r>
            <a:r>
              <a:rPr lang="tr-TR" sz="2800" dirty="0"/>
              <a:t> </a:t>
            </a:r>
            <a:r>
              <a:rPr lang="tr-TR" sz="2800" dirty="0" err="1"/>
              <a:t>T</a:t>
            </a:r>
            <a:r>
              <a:rPr lang="tr-TR" baseline="-25000" dirty="0" err="1"/>
              <a:t>m</a:t>
            </a:r>
            <a:r>
              <a:rPr lang="tr-TR" sz="2800" dirty="0"/>
              <a:t> &lt; 1200 °C  (</a:t>
            </a:r>
            <a:r>
              <a:rPr lang="tr-TR" sz="2800" dirty="0" err="1"/>
              <a:t>gold</a:t>
            </a:r>
            <a:r>
              <a:rPr lang="tr-TR" sz="2800" dirty="0"/>
              <a:t>, </a:t>
            </a:r>
            <a:r>
              <a:rPr lang="tr-TR" sz="2800" dirty="0" err="1"/>
              <a:t>silver</a:t>
            </a:r>
            <a:r>
              <a:rPr lang="tr-TR" sz="2800" dirty="0"/>
              <a:t> </a:t>
            </a:r>
            <a:r>
              <a:rPr lang="tr-TR" sz="2800" dirty="0" err="1"/>
              <a:t>and</a:t>
            </a:r>
            <a:r>
              <a:rPr lang="tr-TR" sz="2800" dirty="0"/>
              <a:t> </a:t>
            </a:r>
            <a:r>
              <a:rPr lang="tr-TR" sz="2800" dirty="0" err="1"/>
              <a:t>some</a:t>
            </a:r>
            <a:r>
              <a:rPr lang="tr-TR" sz="2800" dirty="0"/>
              <a:t> </a:t>
            </a:r>
            <a:r>
              <a:rPr lang="tr-TR" sz="2800" dirty="0" err="1"/>
              <a:t>copper</a:t>
            </a:r>
            <a:r>
              <a:rPr lang="tr-TR" sz="2800" dirty="0"/>
              <a:t> </a:t>
            </a:r>
            <a:r>
              <a:rPr lang="tr-TR" sz="2800" dirty="0" err="1"/>
              <a:t>alloys</a:t>
            </a:r>
            <a:r>
              <a:rPr lang="tr-TR" sz="2800" dirty="0"/>
              <a:t>) </a:t>
            </a:r>
            <a:r>
              <a:rPr lang="tr-TR" sz="2800" dirty="0" err="1"/>
              <a:t>gypsum</a:t>
            </a:r>
            <a:r>
              <a:rPr lang="tr-TR" sz="2800" dirty="0"/>
              <a:t> </a:t>
            </a:r>
            <a:r>
              <a:rPr lang="tr-TR" sz="2800" dirty="0" err="1"/>
              <a:t>bonded</a:t>
            </a:r>
            <a:r>
              <a:rPr lang="tr-TR" sz="2800" dirty="0"/>
              <a:t> </a:t>
            </a:r>
            <a:r>
              <a:rPr lang="tr-TR" sz="2800" dirty="0" err="1"/>
              <a:t>investment</a:t>
            </a:r>
            <a:r>
              <a:rPr lang="tr-TR" sz="2800" dirty="0"/>
              <a:t> </a:t>
            </a:r>
            <a:r>
              <a:rPr lang="tr-TR" sz="2800" dirty="0" err="1"/>
              <a:t>powders</a:t>
            </a:r>
            <a:r>
              <a:rPr lang="tr-TR" sz="2800" dirty="0"/>
              <a:t> </a:t>
            </a:r>
            <a:r>
              <a:rPr lang="tr-TR" sz="2800" dirty="0" err="1"/>
              <a:t>are</a:t>
            </a:r>
            <a:r>
              <a:rPr lang="tr-TR" sz="2800" dirty="0"/>
              <a:t> </a:t>
            </a:r>
            <a:r>
              <a:rPr lang="tr-TR" sz="2800" dirty="0" err="1"/>
              <a:t>used</a:t>
            </a:r>
            <a:r>
              <a:rPr lang="tr-TR" sz="2800" dirty="0"/>
              <a:t>.</a:t>
            </a:r>
          </a:p>
          <a:p>
            <a:pPr marL="0" indent="0">
              <a:buNone/>
            </a:pPr>
            <a:r>
              <a:rPr lang="tr-TR" sz="2800" dirty="0"/>
              <a:t>    </a:t>
            </a:r>
            <a:r>
              <a:rPr lang="tr-TR" sz="2800" b="1" dirty="0"/>
              <a:t>- </a:t>
            </a:r>
            <a:r>
              <a:rPr lang="tr-TR" sz="2800" dirty="0"/>
              <a:t> </a:t>
            </a:r>
            <a:r>
              <a:rPr lang="tr-TR" sz="2800" dirty="0" err="1"/>
              <a:t>Binder</a:t>
            </a:r>
            <a:r>
              <a:rPr lang="tr-TR" sz="2800" dirty="0"/>
              <a:t> </a:t>
            </a:r>
            <a:r>
              <a:rPr lang="el-GR" sz="2800" dirty="0"/>
              <a:t>α</a:t>
            </a:r>
            <a:r>
              <a:rPr lang="tr-TR" dirty="0"/>
              <a:t>-plaster </a:t>
            </a:r>
            <a:r>
              <a:rPr lang="tr-TR" sz="2800" dirty="0"/>
              <a:t>(% 25-27) </a:t>
            </a:r>
          </a:p>
          <a:p>
            <a:pPr marL="0" indent="0">
              <a:buNone/>
            </a:pPr>
            <a:r>
              <a:rPr lang="tr-TR" sz="2800" dirty="0"/>
              <a:t>      + </a:t>
            </a:r>
            <a:r>
              <a:rPr lang="tr-TR" sz="2800" dirty="0" err="1"/>
              <a:t>Silica</a:t>
            </a:r>
            <a:r>
              <a:rPr lang="tr-TR" sz="2800" dirty="0"/>
              <a:t> </a:t>
            </a:r>
            <a:r>
              <a:rPr lang="tr-TR" sz="2800" dirty="0" err="1"/>
              <a:t>aggregate</a:t>
            </a:r>
            <a:r>
              <a:rPr lang="tr-TR" sz="2800" dirty="0"/>
              <a:t> (</a:t>
            </a:r>
            <a:r>
              <a:rPr lang="tr-TR" dirty="0" err="1"/>
              <a:t>q</a:t>
            </a:r>
            <a:r>
              <a:rPr lang="tr-TR" sz="2800" dirty="0" err="1"/>
              <a:t>uartz</a:t>
            </a:r>
            <a:r>
              <a:rPr lang="tr-TR" sz="2800" dirty="0"/>
              <a:t> </a:t>
            </a:r>
            <a:r>
              <a:rPr lang="tr-TR" sz="2800" dirty="0" err="1"/>
              <a:t>and</a:t>
            </a:r>
            <a:r>
              <a:rPr lang="tr-TR" dirty="0"/>
              <a:t> </a:t>
            </a:r>
            <a:r>
              <a:rPr lang="tr-TR" dirty="0" err="1"/>
              <a:t>cristobalite</a:t>
            </a:r>
            <a:r>
              <a:rPr lang="tr-TR" sz="2800" dirty="0"/>
              <a:t>)</a:t>
            </a:r>
          </a:p>
          <a:p>
            <a:pPr marL="0" indent="0">
              <a:buNone/>
            </a:pPr>
            <a:r>
              <a:rPr lang="tr-TR" sz="2800" dirty="0"/>
              <a:t>      + Control </a:t>
            </a:r>
            <a:r>
              <a:rPr lang="tr-TR" sz="2800" dirty="0" err="1"/>
              <a:t>additives</a:t>
            </a:r>
            <a:r>
              <a:rPr lang="tr-TR" sz="2800" dirty="0"/>
              <a:t>(~% 1) </a:t>
            </a:r>
          </a:p>
          <a:p>
            <a:pPr marL="0" indent="0">
              <a:buNone/>
            </a:pPr>
            <a:endParaRPr lang="tr-TR" sz="2800" dirty="0"/>
          </a:p>
          <a:p>
            <a:r>
              <a:rPr lang="tr-TR" sz="2800" dirty="0" err="1"/>
              <a:t>For</a:t>
            </a:r>
            <a:r>
              <a:rPr lang="tr-TR" sz="2800" dirty="0"/>
              <a:t> </a:t>
            </a:r>
            <a:r>
              <a:rPr lang="tr-TR" sz="2800" dirty="0" err="1"/>
              <a:t>alloys</a:t>
            </a:r>
            <a:r>
              <a:rPr lang="tr-TR" sz="2800" dirty="0"/>
              <a:t> </a:t>
            </a:r>
            <a:r>
              <a:rPr lang="tr-TR" sz="2800" dirty="0" err="1"/>
              <a:t>T</a:t>
            </a:r>
            <a:r>
              <a:rPr lang="tr-TR" sz="2800" baseline="-25000" dirty="0" err="1"/>
              <a:t>m</a:t>
            </a:r>
            <a:r>
              <a:rPr lang="tr-TR" sz="2800" dirty="0"/>
              <a:t> &gt; 1200 °C (</a:t>
            </a:r>
            <a:r>
              <a:rPr lang="tr-TR" sz="2800" dirty="0" err="1"/>
              <a:t>platinium</a:t>
            </a:r>
            <a:r>
              <a:rPr lang="tr-TR" sz="2800" dirty="0"/>
              <a:t>, </a:t>
            </a:r>
            <a:r>
              <a:rPr lang="tr-TR" sz="2800" dirty="0" err="1"/>
              <a:t>stainless</a:t>
            </a:r>
            <a:r>
              <a:rPr lang="tr-TR" sz="2800" dirty="0"/>
              <a:t> </a:t>
            </a:r>
            <a:r>
              <a:rPr lang="tr-TR" sz="2800" dirty="0" err="1"/>
              <a:t>steels</a:t>
            </a:r>
            <a:r>
              <a:rPr lang="tr-TR" sz="2800" dirty="0"/>
              <a:t>, Cr-</a:t>
            </a:r>
            <a:r>
              <a:rPr lang="tr-TR" sz="2800" dirty="0" err="1"/>
              <a:t>Co</a:t>
            </a:r>
            <a:r>
              <a:rPr lang="tr-TR" sz="2800" dirty="0"/>
              <a:t> </a:t>
            </a:r>
            <a:r>
              <a:rPr lang="tr-TR" sz="2800" dirty="0" err="1"/>
              <a:t>and</a:t>
            </a:r>
            <a:r>
              <a:rPr lang="tr-TR" sz="2800" dirty="0"/>
              <a:t> </a:t>
            </a:r>
            <a:r>
              <a:rPr lang="tr-TR" sz="2800" dirty="0" err="1"/>
              <a:t>some</a:t>
            </a:r>
            <a:r>
              <a:rPr lang="tr-TR" sz="2800" dirty="0"/>
              <a:t> </a:t>
            </a:r>
            <a:r>
              <a:rPr lang="tr-TR" sz="2800" dirty="0" err="1"/>
              <a:t>white</a:t>
            </a:r>
            <a:r>
              <a:rPr lang="tr-TR" sz="2800" dirty="0"/>
              <a:t> </a:t>
            </a:r>
            <a:r>
              <a:rPr lang="tr-TR" sz="2800" dirty="0" err="1"/>
              <a:t>gold</a:t>
            </a:r>
            <a:r>
              <a:rPr lang="tr-TR" sz="2800" dirty="0"/>
              <a:t> </a:t>
            </a:r>
            <a:r>
              <a:rPr lang="tr-TR" sz="2800" dirty="0" err="1"/>
              <a:t>alloys</a:t>
            </a:r>
            <a:r>
              <a:rPr lang="tr-TR" sz="2800" dirty="0"/>
              <a:t>) </a:t>
            </a:r>
            <a:r>
              <a:rPr lang="tr-TR" sz="2800" dirty="0" err="1"/>
              <a:t>phosphate</a:t>
            </a:r>
            <a:r>
              <a:rPr lang="tr-TR" sz="2800" dirty="0"/>
              <a:t> </a:t>
            </a:r>
            <a:r>
              <a:rPr lang="tr-TR" sz="2800" dirty="0" err="1"/>
              <a:t>bonded</a:t>
            </a:r>
            <a:r>
              <a:rPr lang="tr-TR" sz="2800" dirty="0"/>
              <a:t> </a:t>
            </a:r>
            <a:r>
              <a:rPr lang="tr-TR" sz="2800" dirty="0" err="1"/>
              <a:t>investment</a:t>
            </a:r>
            <a:r>
              <a:rPr lang="tr-TR" sz="2800" dirty="0"/>
              <a:t> </a:t>
            </a:r>
            <a:r>
              <a:rPr lang="tr-TR" sz="2800" dirty="0" err="1"/>
              <a:t>powders</a:t>
            </a:r>
            <a:r>
              <a:rPr lang="tr-TR" sz="2800" dirty="0"/>
              <a:t> </a:t>
            </a:r>
            <a:r>
              <a:rPr lang="tr-TR" sz="2800" dirty="0" err="1"/>
              <a:t>are</a:t>
            </a:r>
            <a:r>
              <a:rPr lang="tr-TR" sz="2800" dirty="0"/>
              <a:t> </a:t>
            </a:r>
            <a:r>
              <a:rPr lang="tr-TR" sz="2800" dirty="0" err="1"/>
              <a:t>used</a:t>
            </a:r>
            <a:r>
              <a:rPr lang="tr-TR" sz="2800" dirty="0"/>
              <a:t>. </a:t>
            </a:r>
            <a:r>
              <a:rPr lang="tr-TR" sz="2800" dirty="0" err="1"/>
              <a:t>Also</a:t>
            </a:r>
            <a:r>
              <a:rPr lang="tr-TR" sz="2800" dirty="0"/>
              <a:t> </a:t>
            </a:r>
            <a:r>
              <a:rPr lang="tr-TR" sz="2800" dirty="0" err="1"/>
              <a:t>high</a:t>
            </a:r>
            <a:r>
              <a:rPr lang="tr-TR" sz="2800" dirty="0"/>
              <a:t> </a:t>
            </a:r>
            <a:r>
              <a:rPr lang="tr-TR" sz="2800" dirty="0" err="1"/>
              <a:t>alumina</a:t>
            </a:r>
            <a:r>
              <a:rPr lang="tr-TR" sz="2800" dirty="0"/>
              <a:t> </a:t>
            </a:r>
            <a:r>
              <a:rPr lang="tr-TR" sz="2800" dirty="0" err="1"/>
              <a:t>cements</a:t>
            </a:r>
            <a:r>
              <a:rPr lang="tr-TR" sz="2800" dirty="0"/>
              <a:t> can be </a:t>
            </a:r>
            <a:r>
              <a:rPr lang="tr-TR" sz="2800" dirty="0" err="1"/>
              <a:t>used</a:t>
            </a:r>
            <a:r>
              <a:rPr lang="tr-TR" dirty="0"/>
              <a:t> as </a:t>
            </a:r>
            <a:r>
              <a:rPr lang="tr-TR" dirty="0" err="1"/>
              <a:t>binder</a:t>
            </a:r>
            <a:r>
              <a:rPr lang="tr-TR" dirty="0"/>
              <a:t>.</a:t>
            </a:r>
            <a:endParaRPr lang="tr-TR" sz="2800" dirty="0"/>
          </a:p>
          <a:p>
            <a:pPr marL="0" indent="0">
              <a:buNone/>
            </a:pPr>
            <a:r>
              <a:rPr lang="tr-TR" sz="2800" dirty="0"/>
              <a:t>  </a:t>
            </a:r>
            <a:r>
              <a:rPr lang="tr-TR" sz="2800" b="1" dirty="0"/>
              <a:t>- </a:t>
            </a:r>
            <a:r>
              <a:rPr lang="tr-TR" sz="2800" dirty="0" err="1"/>
              <a:t>Binder</a:t>
            </a:r>
            <a:r>
              <a:rPr lang="tr-TR" sz="2800" dirty="0"/>
              <a:t> </a:t>
            </a:r>
            <a:r>
              <a:rPr lang="tr-TR" sz="2800" dirty="0" err="1"/>
              <a:t>phosphate</a:t>
            </a:r>
            <a:r>
              <a:rPr lang="tr-TR" sz="2800" dirty="0"/>
              <a:t> </a:t>
            </a:r>
            <a:r>
              <a:rPr lang="tr-TR" sz="2800" dirty="0" err="1"/>
              <a:t>cement</a:t>
            </a:r>
            <a:r>
              <a:rPr lang="tr-TR" sz="2800" dirty="0"/>
              <a:t>(~% 20-25)</a:t>
            </a:r>
            <a:r>
              <a:rPr lang="tr-TR" sz="2800" dirty="0">
                <a:sym typeface="Wingdings" panose="05000000000000000000" pitchFamily="2" charset="2"/>
              </a:rPr>
              <a:t> </a:t>
            </a:r>
            <a:r>
              <a:rPr lang="tr-TR" sz="2800" dirty="0" err="1">
                <a:sym typeface="Wingdings" panose="05000000000000000000" pitchFamily="2" charset="2"/>
              </a:rPr>
              <a:t>Monoammonium</a:t>
            </a:r>
            <a:r>
              <a:rPr lang="tr-TR" sz="2800" dirty="0">
                <a:sym typeface="Wingdings" panose="05000000000000000000" pitchFamily="2" charset="2"/>
              </a:rPr>
              <a:t> </a:t>
            </a:r>
            <a:r>
              <a:rPr lang="tr-TR" sz="2800" dirty="0" err="1">
                <a:sym typeface="Wingdings" panose="05000000000000000000" pitchFamily="2" charset="2"/>
              </a:rPr>
              <a:t>phosphate</a:t>
            </a:r>
            <a:r>
              <a:rPr lang="tr-TR" sz="2800" dirty="0">
                <a:sym typeface="Wingdings" panose="05000000000000000000" pitchFamily="2" charset="2"/>
              </a:rPr>
              <a:t>(MAP)/</a:t>
            </a:r>
            <a:r>
              <a:rPr lang="tr-TR" sz="2800" dirty="0" err="1">
                <a:sym typeface="Wingdings" panose="05000000000000000000" pitchFamily="2" charset="2"/>
              </a:rPr>
              <a:t>Diammonium</a:t>
            </a:r>
            <a:r>
              <a:rPr lang="tr-TR" sz="2800" dirty="0">
                <a:sym typeface="Wingdings" panose="05000000000000000000" pitchFamily="2" charset="2"/>
              </a:rPr>
              <a:t> </a:t>
            </a:r>
            <a:r>
              <a:rPr lang="tr-TR" sz="2800" dirty="0" err="1">
                <a:sym typeface="Wingdings" panose="05000000000000000000" pitchFamily="2" charset="2"/>
              </a:rPr>
              <a:t>phosphate</a:t>
            </a:r>
            <a:r>
              <a:rPr lang="tr-TR" sz="2800" dirty="0">
                <a:sym typeface="Wingdings" panose="05000000000000000000" pitchFamily="2" charset="2"/>
              </a:rPr>
              <a:t> (DAP) + </a:t>
            </a:r>
            <a:r>
              <a:rPr lang="tr-TR" dirty="0" err="1">
                <a:sym typeface="Wingdings" panose="05000000000000000000" pitchFamily="2" charset="2"/>
              </a:rPr>
              <a:t>Magnesium</a:t>
            </a:r>
            <a:r>
              <a:rPr lang="tr-TR" dirty="0">
                <a:sym typeface="Wingdings" panose="05000000000000000000" pitchFamily="2" charset="2"/>
              </a:rPr>
              <a:t> </a:t>
            </a:r>
            <a:r>
              <a:rPr lang="tr-TR" dirty="0" err="1">
                <a:sym typeface="Wingdings" panose="05000000000000000000" pitchFamily="2" charset="2"/>
              </a:rPr>
              <a:t>oxide</a:t>
            </a:r>
            <a:r>
              <a:rPr lang="tr-TR" dirty="0">
                <a:sym typeface="Wingdings" panose="05000000000000000000" pitchFamily="2" charset="2"/>
              </a:rPr>
              <a:t> </a:t>
            </a:r>
            <a:r>
              <a:rPr lang="tr-TR" sz="2800" dirty="0">
                <a:sym typeface="Wingdings" panose="05000000000000000000" pitchFamily="2" charset="2"/>
              </a:rPr>
              <a:t>(</a:t>
            </a:r>
            <a:r>
              <a:rPr lang="tr-TR" sz="2800" dirty="0" err="1">
                <a:sym typeface="Wingdings" panose="05000000000000000000" pitchFamily="2" charset="2"/>
              </a:rPr>
              <a:t>MgO</a:t>
            </a:r>
            <a:r>
              <a:rPr lang="tr-TR" sz="2800" dirty="0">
                <a:sym typeface="Wingdings" panose="05000000000000000000" pitchFamily="2" charset="2"/>
              </a:rPr>
              <a:t>)</a:t>
            </a:r>
          </a:p>
          <a:p>
            <a:pPr marL="0" indent="0">
              <a:buNone/>
            </a:pPr>
            <a:r>
              <a:rPr lang="tr-TR" dirty="0"/>
              <a:t>      + </a:t>
            </a:r>
            <a:r>
              <a:rPr lang="tr-TR" dirty="0" err="1"/>
              <a:t>Silica</a:t>
            </a:r>
            <a:r>
              <a:rPr lang="tr-TR" dirty="0"/>
              <a:t> </a:t>
            </a:r>
            <a:r>
              <a:rPr lang="tr-TR" dirty="0" err="1"/>
              <a:t>aggregate</a:t>
            </a:r>
            <a:r>
              <a:rPr lang="tr-TR" dirty="0"/>
              <a:t> (</a:t>
            </a:r>
            <a:r>
              <a:rPr lang="tr-TR" dirty="0" err="1"/>
              <a:t>quartz</a:t>
            </a:r>
            <a:r>
              <a:rPr lang="tr-TR" dirty="0"/>
              <a:t> </a:t>
            </a:r>
            <a:r>
              <a:rPr lang="tr-TR" dirty="0" err="1"/>
              <a:t>and</a:t>
            </a:r>
            <a:r>
              <a:rPr lang="tr-TR" dirty="0"/>
              <a:t> </a:t>
            </a:r>
            <a:r>
              <a:rPr lang="tr-TR" dirty="0" err="1"/>
              <a:t>cristobalite</a:t>
            </a:r>
            <a:r>
              <a:rPr lang="tr-TR" dirty="0"/>
              <a:t>)</a:t>
            </a:r>
          </a:p>
          <a:p>
            <a:pPr marL="0" indent="0">
              <a:buNone/>
            </a:pPr>
            <a:r>
              <a:rPr lang="tr-TR" dirty="0"/>
              <a:t>      + Control </a:t>
            </a:r>
            <a:r>
              <a:rPr lang="tr-TR" dirty="0" err="1"/>
              <a:t>additives</a:t>
            </a:r>
            <a:r>
              <a:rPr lang="tr-TR" dirty="0"/>
              <a:t>(~%1) </a:t>
            </a:r>
          </a:p>
          <a:p>
            <a:pPr marL="0" indent="0">
              <a:buNone/>
            </a:pPr>
            <a:endParaRPr lang="tr-TR" sz="2800" dirty="0"/>
          </a:p>
        </p:txBody>
      </p:sp>
    </p:spTree>
    <p:extLst>
      <p:ext uri="{BB962C8B-B14F-4D97-AF65-F5344CB8AC3E}">
        <p14:creationId xmlns:p14="http://schemas.microsoft.com/office/powerpoint/2010/main" val="4240455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403648" y="908720"/>
            <a:ext cx="5994750" cy="4816958"/>
          </a:xfrm>
          <a:prstGeom prst="rect">
            <a:avLst/>
          </a:prstGeom>
        </p:spPr>
      </p:pic>
      <p:sp>
        <p:nvSpPr>
          <p:cNvPr id="6" name="Metin kutusu 5"/>
          <p:cNvSpPr txBox="1"/>
          <p:nvPr/>
        </p:nvSpPr>
        <p:spPr>
          <a:xfrm>
            <a:off x="732736" y="5997879"/>
            <a:ext cx="8280920" cy="400110"/>
          </a:xfrm>
          <a:prstGeom prst="rect">
            <a:avLst/>
          </a:prstGeom>
          <a:noFill/>
        </p:spPr>
        <p:txBody>
          <a:bodyPr wrap="square" rtlCol="0">
            <a:spAutoFit/>
          </a:bodyPr>
          <a:lstStyle/>
          <a:p>
            <a:r>
              <a:rPr lang="tr-TR" sz="2000" dirty="0"/>
              <a:t>A </a:t>
            </a:r>
            <a:r>
              <a:rPr lang="tr-TR" sz="2000" dirty="0" err="1"/>
              <a:t>typical</a:t>
            </a:r>
            <a:r>
              <a:rPr lang="tr-TR" sz="2000" dirty="0"/>
              <a:t> </a:t>
            </a:r>
            <a:r>
              <a:rPr lang="tr-TR" sz="2000" dirty="0" err="1"/>
              <a:t>firing</a:t>
            </a:r>
            <a:r>
              <a:rPr lang="tr-TR" sz="2000" dirty="0"/>
              <a:t> </a:t>
            </a:r>
            <a:r>
              <a:rPr lang="tr-TR" sz="2000" dirty="0" err="1"/>
              <a:t>regime</a:t>
            </a:r>
            <a:r>
              <a:rPr lang="tr-TR" sz="2000" dirty="0"/>
              <a:t> </a:t>
            </a:r>
            <a:r>
              <a:rPr lang="tr-TR" sz="2000" dirty="0" err="1"/>
              <a:t>for</a:t>
            </a:r>
            <a:r>
              <a:rPr lang="tr-TR" sz="2000" dirty="0"/>
              <a:t> </a:t>
            </a:r>
            <a:r>
              <a:rPr lang="tr-TR" sz="2000" dirty="0" err="1"/>
              <a:t>gypsum</a:t>
            </a:r>
            <a:r>
              <a:rPr lang="tr-TR" sz="2000" dirty="0"/>
              <a:t> </a:t>
            </a:r>
            <a:r>
              <a:rPr lang="tr-TR" sz="2000" dirty="0" err="1"/>
              <a:t>bonded</a:t>
            </a:r>
            <a:r>
              <a:rPr lang="tr-TR" sz="2000" dirty="0"/>
              <a:t> </a:t>
            </a:r>
            <a:r>
              <a:rPr lang="tr-TR" sz="2000" dirty="0" err="1"/>
              <a:t>investment</a:t>
            </a:r>
            <a:r>
              <a:rPr lang="tr-TR" sz="2000" dirty="0"/>
              <a:t> </a:t>
            </a:r>
            <a:r>
              <a:rPr lang="tr-TR" sz="2000" dirty="0" err="1"/>
              <a:t>flask</a:t>
            </a:r>
            <a:r>
              <a:rPr lang="tr-TR" sz="2000" dirty="0"/>
              <a:t> </a:t>
            </a:r>
            <a:r>
              <a:rPr lang="tr-TR" sz="2000" dirty="0" err="1"/>
              <a:t>casting</a:t>
            </a:r>
            <a:r>
              <a:rPr lang="tr-TR" sz="2000" dirty="0"/>
              <a:t> </a:t>
            </a:r>
            <a:r>
              <a:rPr lang="tr-TR" sz="2000" dirty="0" err="1"/>
              <a:t>moulds</a:t>
            </a:r>
            <a:endParaRPr lang="en-GB" sz="2000" dirty="0"/>
          </a:p>
        </p:txBody>
      </p:sp>
    </p:spTree>
    <p:extLst>
      <p:ext uri="{BB962C8B-B14F-4D97-AF65-F5344CB8AC3E}">
        <p14:creationId xmlns:p14="http://schemas.microsoft.com/office/powerpoint/2010/main" val="3091398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2338" y="335561"/>
            <a:ext cx="8363823" cy="6149130"/>
          </a:xfrm>
        </p:spPr>
        <p:txBody>
          <a:bodyPr>
            <a:normAutofit fontScale="92500" lnSpcReduction="20000"/>
          </a:bodyPr>
          <a:lstStyle/>
          <a:p>
            <a:pPr marL="0" indent="0">
              <a:buNone/>
            </a:pPr>
            <a:r>
              <a:rPr lang="tr-TR" sz="3300" b="1" dirty="0" err="1"/>
              <a:t>Wax</a:t>
            </a:r>
            <a:r>
              <a:rPr lang="tr-TR" sz="3300" b="1" dirty="0"/>
              <a:t> </a:t>
            </a:r>
            <a:r>
              <a:rPr lang="tr-TR" sz="3300" b="1" dirty="0" err="1"/>
              <a:t>Types</a:t>
            </a:r>
            <a:endParaRPr lang="tr-TR" sz="3300" b="1" dirty="0"/>
          </a:p>
          <a:p>
            <a:pPr marL="0" indent="0" algn="just">
              <a:buNone/>
            </a:pPr>
            <a:r>
              <a:rPr lang="en-US" b="1" dirty="0"/>
              <a:t>Filled pattern waxes </a:t>
            </a:r>
            <a:r>
              <a:rPr lang="en-US" dirty="0"/>
              <a:t>are a type of investment casting wax that has fillers added. These fillers can provide certain properties to the casting to ensure strength, dimensional stability, lower thermal expansion and minimal shrinkage. The types of fillers that are found in filled pattern waxes will vary based on the supplier, yet some common fillers may include </a:t>
            </a:r>
            <a:r>
              <a:rPr lang="en-US" dirty="0" err="1"/>
              <a:t>bisphenol</a:t>
            </a:r>
            <a:r>
              <a:rPr lang="en-US" dirty="0"/>
              <a:t>-A (BPA), organic fillers, </a:t>
            </a:r>
            <a:r>
              <a:rPr lang="en-US" dirty="0" err="1"/>
              <a:t>terephthalic</a:t>
            </a:r>
            <a:r>
              <a:rPr lang="en-US" dirty="0"/>
              <a:t> acid, and cross-linked polystyrene.</a:t>
            </a:r>
            <a:r>
              <a:rPr lang="tr-TR" dirty="0"/>
              <a:t> </a:t>
            </a:r>
            <a:r>
              <a:rPr lang="en-US" dirty="0"/>
              <a:t>Both small and large wax pattern productions can use filled pattern waxes. Two major advantages to these waxes are that they have </a:t>
            </a:r>
            <a:r>
              <a:rPr lang="en-US" u="sng" dirty="0"/>
              <a:t>low thermal expansion and minimal shrinkage</a:t>
            </a:r>
            <a:r>
              <a:rPr lang="en-US" dirty="0"/>
              <a:t>. They don’t require wax chills to be placed into the cavity of the patterns to prevent shrinkage as the wax solidifies.</a:t>
            </a:r>
            <a:r>
              <a:rPr lang="tr-TR" dirty="0"/>
              <a:t> </a:t>
            </a:r>
            <a:r>
              <a:rPr lang="en-US" dirty="0"/>
              <a:t>This wax is often used when you are looking for more dimensional control of the created part or component and when using a wide range of injection temperatures. Due to the filler added, some wax may remain in the ceramic shell after the dewaxing process as it takes longer for the wax to be burnt out. Filler pattern waxes can be difficult to reclaim and recycle depending on the density of the filler material.</a:t>
            </a:r>
            <a:endParaRPr lang="tr-TR" b="1" dirty="0"/>
          </a:p>
          <a:p>
            <a:pPr marL="0" indent="0">
              <a:buNone/>
            </a:pPr>
            <a:endParaRPr lang="tr-TR" b="1" dirty="0"/>
          </a:p>
        </p:txBody>
      </p:sp>
    </p:spTree>
    <p:extLst>
      <p:ext uri="{BB962C8B-B14F-4D97-AF65-F5344CB8AC3E}">
        <p14:creationId xmlns:p14="http://schemas.microsoft.com/office/powerpoint/2010/main" val="3927890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7504" y="729842"/>
            <a:ext cx="8347045" cy="5002505"/>
          </a:xfrm>
        </p:spPr>
        <p:txBody>
          <a:bodyPr>
            <a:normAutofit fontScale="92500" lnSpcReduction="20000"/>
          </a:bodyPr>
          <a:lstStyle/>
          <a:p>
            <a:pPr marL="0" indent="0" algn="just">
              <a:buNone/>
            </a:pPr>
            <a:r>
              <a:rPr lang="en-US" b="1" dirty="0"/>
              <a:t>Non-filled, or unfilled, pattern wax </a:t>
            </a:r>
            <a:r>
              <a:rPr lang="en-US" dirty="0"/>
              <a:t>blends contain less filler materials. This type of wax offers consistent mechanical performance and thermal performance. They are typically used for small and medium wax patterns when there are complex geometries and very defined patterns. Non-filled waxes have exceptional flow properties.</a:t>
            </a:r>
            <a:r>
              <a:rPr lang="tr-TR" dirty="0"/>
              <a:t> </a:t>
            </a:r>
            <a:r>
              <a:rPr lang="en-US" dirty="0"/>
              <a:t>A main advantage to non-filled waxes is that they provide a high surface quality. So the ceramic mold will have fewer cracks and defects. It also completely dewaxes from the ceramic shell as it can be reclaimed and recycled.</a:t>
            </a:r>
            <a:r>
              <a:rPr lang="tr-TR" dirty="0"/>
              <a:t> </a:t>
            </a:r>
            <a:r>
              <a:rPr lang="en-US" dirty="0"/>
              <a:t>Care must be taken when using non-filled waxes in investment casting processes. Due to a slower solidification, the surface of the pattern can sink. There may also be unwanted shrinkage along cross sections of the pattern depending on the wax temperature. Depending on the part configuration, the use of wax chills may be necessary with non-filled pattern waxes to avoid material shrinkage.</a:t>
            </a:r>
            <a:endParaRPr lang="tr-TR" dirty="0"/>
          </a:p>
        </p:txBody>
      </p:sp>
    </p:spTree>
    <p:extLst>
      <p:ext uri="{BB962C8B-B14F-4D97-AF65-F5344CB8AC3E}">
        <p14:creationId xmlns:p14="http://schemas.microsoft.com/office/powerpoint/2010/main" val="1883109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2004" y="553674"/>
            <a:ext cx="8539991" cy="5119950"/>
          </a:xfrm>
        </p:spPr>
        <p:txBody>
          <a:bodyPr>
            <a:normAutofit/>
          </a:bodyPr>
          <a:lstStyle/>
          <a:p>
            <a:pPr marL="0" indent="0" algn="just">
              <a:buNone/>
            </a:pPr>
            <a:r>
              <a:rPr lang="en-US" b="1" dirty="0"/>
              <a:t>Runner</a:t>
            </a:r>
            <a:r>
              <a:rPr lang="tr-TR" b="1" dirty="0"/>
              <a:t> </a:t>
            </a:r>
            <a:r>
              <a:rPr lang="en-US" b="1" dirty="0"/>
              <a:t>wax </a:t>
            </a:r>
            <a:r>
              <a:rPr lang="en-US" dirty="0"/>
              <a:t>blends are used by investment casting companies when desiring exceptional mechanical strength and lower viscosity. This type of wax has a lower melting point than pattern waxes. So it will drain completely out of the ceramic mold during the dewaxing process without the need to use higher temperatures.</a:t>
            </a:r>
            <a:r>
              <a:rPr lang="tr-TR" dirty="0"/>
              <a:t> </a:t>
            </a:r>
            <a:r>
              <a:rPr lang="en-US" dirty="0"/>
              <a:t>Advantages to runner wax is that it has good soldering strength and minimum thermal expansion. The workers can handle the wax without worrying about the part breaking in the ceramic mold. The wax pattern will need to be immersed in water and stored there until it completely solidifies.</a:t>
            </a:r>
            <a:endParaRPr lang="tr-TR" dirty="0"/>
          </a:p>
        </p:txBody>
      </p:sp>
    </p:spTree>
    <p:extLst>
      <p:ext uri="{BB962C8B-B14F-4D97-AF65-F5344CB8AC3E}">
        <p14:creationId xmlns:p14="http://schemas.microsoft.com/office/powerpoint/2010/main" val="1792792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5894" y="453007"/>
            <a:ext cx="8196043" cy="5503176"/>
          </a:xfrm>
        </p:spPr>
        <p:txBody>
          <a:bodyPr>
            <a:normAutofit lnSpcReduction="10000"/>
          </a:bodyPr>
          <a:lstStyle/>
          <a:p>
            <a:pPr marL="0" indent="0" algn="just">
              <a:buNone/>
            </a:pPr>
            <a:r>
              <a:rPr lang="en-US" b="1" dirty="0"/>
              <a:t>Water-Soluble</a:t>
            </a:r>
            <a:r>
              <a:rPr lang="tr-TR" b="1" dirty="0"/>
              <a:t> </a:t>
            </a:r>
            <a:r>
              <a:rPr lang="en-US" b="1" dirty="0"/>
              <a:t>Waxes</a:t>
            </a:r>
            <a:r>
              <a:rPr lang="tr-TR" b="1" dirty="0"/>
              <a:t>.</a:t>
            </a:r>
            <a:r>
              <a:rPr lang="tr-TR" dirty="0"/>
              <a:t> </a:t>
            </a:r>
            <a:r>
              <a:rPr lang="en-US" dirty="0"/>
              <a:t>Some parts and components will require complex and intricate internal designs. So the wax pattern must have intricate cores placed inside. To create these cores, a water-soluble wax is used. Once the core is completed, it is placed into the wax pattern die and then the pattern wax is injected into the die. When the wax pattern is cooled, the water-soluble cores are dissolved inside by placing the pattern into a water and acid bath.</a:t>
            </a:r>
            <a:endParaRPr lang="tr-TR" dirty="0"/>
          </a:p>
          <a:p>
            <a:pPr marL="0" indent="0" algn="just">
              <a:buNone/>
            </a:pPr>
            <a:r>
              <a:rPr lang="en-US" b="1" dirty="0"/>
              <a:t>Sticky waxes </a:t>
            </a:r>
            <a:r>
              <a:rPr lang="en-US" dirty="0"/>
              <a:t>are commonly used during mounting and finishing processes. These waxes help bond different pattern waxes together or when constructing a sprue assembly. The wax helps to create a strong adhesion with the parts so that they will stand up to being handled by workers when creating the ceramic shell.</a:t>
            </a:r>
          </a:p>
          <a:p>
            <a:pPr marL="0" indent="0">
              <a:buNone/>
            </a:pPr>
            <a:endParaRPr lang="tr-TR" dirty="0"/>
          </a:p>
        </p:txBody>
      </p:sp>
    </p:spTree>
    <p:extLst>
      <p:ext uri="{BB962C8B-B14F-4D97-AF65-F5344CB8AC3E}">
        <p14:creationId xmlns:p14="http://schemas.microsoft.com/office/powerpoint/2010/main" val="317182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276" y="1004552"/>
            <a:ext cx="8165206" cy="4605741"/>
          </a:xfrm>
        </p:spPr>
        <p:txBody>
          <a:bodyPr/>
          <a:lstStyle/>
          <a:p>
            <a:pPr marL="0" indent="0" algn="just">
              <a:buNone/>
            </a:pPr>
            <a:r>
              <a:rPr lang="en-US" dirty="0"/>
              <a:t>Some of the first copper samples of precision casting are seen in animal figures mounted on the back of seals carved in limestone or magnesite, used before the invention of writing in Mesopotamia around 3500 BC. Similar specimens from the same time period were found in Elam (South West Iran) in the form of bowed mountain goats and large clothes pins in different animal figures and are now exhibited in the Louvre Museum. A few centuries later, similar examples are encountered again, this time in Troy and in various Greek cities.</a:t>
            </a:r>
            <a:endParaRPr lang="en-GB" dirty="0"/>
          </a:p>
        </p:txBody>
      </p:sp>
    </p:spTree>
    <p:extLst>
      <p:ext uri="{BB962C8B-B14F-4D97-AF65-F5344CB8AC3E}">
        <p14:creationId xmlns:p14="http://schemas.microsoft.com/office/powerpoint/2010/main" val="3611800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197768"/>
            <a:ext cx="8229600" cy="1143000"/>
          </a:xfrm>
        </p:spPr>
        <p:txBody>
          <a:bodyPr>
            <a:normAutofit/>
          </a:bodyPr>
          <a:lstStyle/>
          <a:p>
            <a:pPr algn="l"/>
            <a:r>
              <a:rPr lang="tr-TR" sz="2800" b="1" dirty="0">
                <a:latin typeface="+mn-lt"/>
              </a:rPr>
              <a:t>Video </a:t>
            </a:r>
            <a:r>
              <a:rPr lang="tr-TR" sz="2800" b="1" dirty="0" err="1">
                <a:latin typeface="+mn-lt"/>
              </a:rPr>
              <a:t>links</a:t>
            </a:r>
            <a:endParaRPr lang="en-GB" sz="2800" b="1" dirty="0">
              <a:latin typeface="+mn-lt"/>
            </a:endParaRPr>
          </a:p>
        </p:txBody>
      </p:sp>
      <p:sp>
        <p:nvSpPr>
          <p:cNvPr id="3" name="İçerik Yer Tutucusu 2"/>
          <p:cNvSpPr>
            <a:spLocks noGrp="1"/>
          </p:cNvSpPr>
          <p:nvPr>
            <p:ph idx="1"/>
          </p:nvPr>
        </p:nvSpPr>
        <p:spPr>
          <a:xfrm>
            <a:off x="323528" y="1393649"/>
            <a:ext cx="8363272" cy="4708525"/>
          </a:xfrm>
        </p:spPr>
        <p:txBody>
          <a:bodyPr>
            <a:normAutofit lnSpcReduction="10000"/>
          </a:bodyPr>
          <a:lstStyle/>
          <a:p>
            <a:r>
              <a:rPr lang="en-GB" sz="2800" dirty="0">
                <a:hlinkClick r:id="rId2"/>
              </a:rPr>
              <a:t>https://www.youtube.com/watch?v=npHQPXGGkgI</a:t>
            </a:r>
            <a:endParaRPr lang="tr-TR" sz="2800" dirty="0"/>
          </a:p>
          <a:p>
            <a:r>
              <a:rPr lang="en-GB" sz="2800" dirty="0">
                <a:hlinkClick r:id="rId3"/>
              </a:rPr>
              <a:t>https://www.youtube.com/watch?v=cptlGzWYFEk</a:t>
            </a:r>
            <a:endParaRPr lang="tr-TR" sz="2800" dirty="0"/>
          </a:p>
          <a:p>
            <a:r>
              <a:rPr lang="en-GB" sz="2800" dirty="0">
                <a:hlinkClick r:id="rId4"/>
              </a:rPr>
              <a:t>https://www.youtube.com/watch?v=FS0uM3OC76I</a:t>
            </a:r>
            <a:endParaRPr lang="tr-TR" sz="2800" dirty="0"/>
          </a:p>
          <a:p>
            <a:r>
              <a:rPr lang="en-GB" sz="2800" dirty="0">
                <a:hlinkClick r:id="rId5"/>
              </a:rPr>
              <a:t>https://www.youtube.com/watch?v=HtidZOsmFXg</a:t>
            </a:r>
            <a:endParaRPr lang="tr-TR" sz="2800" dirty="0"/>
          </a:p>
          <a:p>
            <a:r>
              <a:rPr lang="en-GB" sz="2800" dirty="0">
                <a:hlinkClick r:id="rId6"/>
              </a:rPr>
              <a:t>https://www.youtube.com/watch?v=9w8QvO5UQ6Q</a:t>
            </a:r>
            <a:endParaRPr lang="tr-TR" sz="2800" dirty="0"/>
          </a:p>
          <a:p>
            <a:r>
              <a:rPr lang="tr-TR" sz="2800" dirty="0">
                <a:hlinkClick r:id="rId7"/>
              </a:rPr>
              <a:t>https://www.youtube.com/watch?v=WXFRRg8YMT0</a:t>
            </a:r>
            <a:endParaRPr lang="tr-TR" sz="2800" dirty="0"/>
          </a:p>
          <a:p>
            <a:r>
              <a:rPr lang="en-GB" sz="2800" dirty="0">
                <a:hlinkClick r:id="rId8"/>
              </a:rPr>
              <a:t>https://www.youtube.com/watch?v=GWVli5iY8BI</a:t>
            </a:r>
            <a:endParaRPr lang="tr-TR" sz="2800" dirty="0"/>
          </a:p>
          <a:p>
            <a:r>
              <a:rPr lang="tr-TR" sz="2800" dirty="0">
                <a:hlinkClick r:id="rId9"/>
              </a:rPr>
              <a:t>https://www.youtube.com/watch?v=ifwcOsclBHw</a:t>
            </a:r>
            <a:endParaRPr lang="tr-TR" sz="2800" dirty="0"/>
          </a:p>
          <a:p>
            <a:r>
              <a:rPr lang="tr-TR" sz="2800" dirty="0">
                <a:hlinkClick r:id="rId10"/>
              </a:rPr>
              <a:t>https://www.youtube.com/watch?v=13NwPMDpdAU</a:t>
            </a:r>
            <a:endParaRPr lang="tr-TR" sz="2800" dirty="0"/>
          </a:p>
          <a:p>
            <a:r>
              <a:rPr lang="tr-TR" sz="2800" dirty="0">
                <a:hlinkClick r:id="rId11"/>
              </a:rPr>
              <a:t>https://www.youtube.com/watch?v=gmR8-zjBsik</a:t>
            </a:r>
            <a:endParaRPr lang="tr-TR" sz="2800" dirty="0"/>
          </a:p>
          <a:p>
            <a:pPr marL="0" indent="0">
              <a:buNone/>
            </a:pPr>
            <a:endParaRPr lang="tr-TR" sz="2800" dirty="0"/>
          </a:p>
          <a:p>
            <a:endParaRPr lang="en-GB" sz="2800" dirty="0"/>
          </a:p>
        </p:txBody>
      </p:sp>
    </p:spTree>
    <p:extLst>
      <p:ext uri="{BB962C8B-B14F-4D97-AF65-F5344CB8AC3E}">
        <p14:creationId xmlns:p14="http://schemas.microsoft.com/office/powerpoint/2010/main" val="4212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02915" y="975620"/>
            <a:ext cx="4690325" cy="5064572"/>
          </a:xfrm>
        </p:spPr>
        <p:txBody>
          <a:bodyPr>
            <a:normAutofit fontScale="92500" lnSpcReduction="10000"/>
          </a:bodyPr>
          <a:lstStyle/>
          <a:p>
            <a:pPr marL="0" indent="0" algn="just">
              <a:buNone/>
            </a:pPr>
            <a:r>
              <a:rPr lang="en-US" dirty="0"/>
              <a:t>In the figure, located in </a:t>
            </a:r>
            <a:r>
              <a:rPr lang="en-US" dirty="0" err="1"/>
              <a:t>Alaca</a:t>
            </a:r>
            <a:r>
              <a:rPr lang="en-US" dirty="0"/>
              <a:t> </a:t>
            </a:r>
            <a:r>
              <a:rPr lang="en-US" dirty="0" err="1"/>
              <a:t>Höyük</a:t>
            </a:r>
            <a:r>
              <a:rPr lang="en-US" dirty="0"/>
              <a:t> near </a:t>
            </a:r>
            <a:r>
              <a:rPr lang="tr-TR" dirty="0" err="1"/>
              <a:t>C</a:t>
            </a:r>
            <a:r>
              <a:rPr lang="en-US" dirty="0" err="1"/>
              <a:t>orum</a:t>
            </a:r>
            <a:r>
              <a:rPr lang="en-US" dirty="0"/>
              <a:t> and determined to belong to the Hittite civilization; The famous bronze deer statue, which was later used in the </a:t>
            </a:r>
            <a:r>
              <a:rPr lang="tr-TR" dirty="0" err="1"/>
              <a:t>emblem</a:t>
            </a:r>
            <a:r>
              <a:rPr lang="tr-TR" dirty="0"/>
              <a:t> </a:t>
            </a:r>
            <a:r>
              <a:rPr lang="en-US" dirty="0"/>
              <a:t>of </a:t>
            </a:r>
            <a:r>
              <a:rPr lang="en-US" dirty="0" err="1"/>
              <a:t>Anadol</a:t>
            </a:r>
            <a:r>
              <a:rPr lang="en-US" dirty="0"/>
              <a:t> automobiles, is seen. The presence of this statue, which is dated to 2400 BC, on runner pieces indicates that the statue was cast by precision casting. This historical artifact is exhibited in </a:t>
            </a:r>
            <a:r>
              <a:rPr lang="tr-TR" dirty="0" err="1"/>
              <a:t>Museum</a:t>
            </a:r>
            <a:r>
              <a:rPr lang="tr-TR" dirty="0"/>
              <a:t> of </a:t>
            </a:r>
            <a:r>
              <a:rPr lang="en-US" dirty="0"/>
              <a:t>Anatolian Civilizations</a:t>
            </a:r>
            <a:r>
              <a:rPr lang="tr-TR" dirty="0"/>
              <a:t> (Ankara)</a:t>
            </a:r>
            <a:endParaRPr lang="en-GB" dirty="0"/>
          </a:p>
        </p:txBody>
      </p:sp>
      <p:pic>
        <p:nvPicPr>
          <p:cNvPr id="4" name="Resim 3"/>
          <p:cNvPicPr>
            <a:picLocks noChangeAspect="1"/>
          </p:cNvPicPr>
          <p:nvPr/>
        </p:nvPicPr>
        <p:blipFill>
          <a:blip r:embed="rId2"/>
          <a:stretch>
            <a:fillRect/>
          </a:stretch>
        </p:blipFill>
        <p:spPr>
          <a:xfrm>
            <a:off x="649655" y="975620"/>
            <a:ext cx="2950720" cy="4517528"/>
          </a:xfrm>
          <a:prstGeom prst="rect">
            <a:avLst/>
          </a:prstGeom>
        </p:spPr>
      </p:pic>
    </p:spTree>
    <p:extLst>
      <p:ext uri="{BB962C8B-B14F-4D97-AF65-F5344CB8AC3E}">
        <p14:creationId xmlns:p14="http://schemas.microsoft.com/office/powerpoint/2010/main" val="25568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1529" y="1104407"/>
            <a:ext cx="7886700" cy="4351338"/>
          </a:xfrm>
        </p:spPr>
        <p:txBody>
          <a:bodyPr/>
          <a:lstStyle/>
          <a:p>
            <a:pPr marL="0" indent="0" algn="just">
              <a:buNone/>
            </a:pPr>
            <a:r>
              <a:rPr lang="en-US" dirty="0"/>
              <a:t>In the investment casting method, a </a:t>
            </a:r>
            <a:r>
              <a:rPr lang="en-US" dirty="0" err="1"/>
              <a:t>mo</a:t>
            </a:r>
            <a:r>
              <a:rPr lang="tr-TR" dirty="0"/>
              <a:t>u</a:t>
            </a:r>
            <a:r>
              <a:rPr lang="en-US" dirty="0" err="1"/>
              <a:t>ld</a:t>
            </a:r>
            <a:r>
              <a:rPr lang="en-US" dirty="0"/>
              <a:t> prepared by covering an expendable </a:t>
            </a:r>
            <a:r>
              <a:rPr lang="tr-TR" dirty="0" err="1"/>
              <a:t>pattern</a:t>
            </a:r>
            <a:r>
              <a:rPr lang="en-US" dirty="0"/>
              <a:t> with a refractory </a:t>
            </a:r>
            <a:r>
              <a:rPr lang="tr-TR" dirty="0" err="1"/>
              <a:t>slurry</a:t>
            </a:r>
            <a:r>
              <a:rPr lang="en-US" dirty="0"/>
              <a:t> that hardens at room temperature is used. Generally, the </a:t>
            </a:r>
            <a:r>
              <a:rPr lang="tr-TR" dirty="0" err="1"/>
              <a:t>pattern</a:t>
            </a:r>
            <a:r>
              <a:rPr lang="en-US" dirty="0"/>
              <a:t> prepared from wax or similar plastic is then melted or burned to create a </a:t>
            </a:r>
            <a:r>
              <a:rPr lang="en-US" dirty="0" err="1"/>
              <a:t>mo</a:t>
            </a:r>
            <a:r>
              <a:rPr lang="tr-TR" dirty="0"/>
              <a:t>u</a:t>
            </a:r>
            <a:r>
              <a:rPr lang="en-US" dirty="0" err="1"/>
              <a:t>ld</a:t>
            </a:r>
            <a:r>
              <a:rPr lang="en-US" dirty="0"/>
              <a:t> cavity. For this reason, the </a:t>
            </a:r>
            <a:r>
              <a:rPr lang="tr-TR" dirty="0" err="1"/>
              <a:t>investment</a:t>
            </a:r>
            <a:r>
              <a:rPr lang="en-US" dirty="0"/>
              <a:t> casting method is also called the </a:t>
            </a:r>
            <a:r>
              <a:rPr lang="tr-TR" dirty="0"/>
              <a:t>«</a:t>
            </a:r>
            <a:r>
              <a:rPr lang="tr-TR" dirty="0" err="1"/>
              <a:t>expendable</a:t>
            </a:r>
            <a:r>
              <a:rPr lang="en-US" dirty="0"/>
              <a:t> (lost) wax method</a:t>
            </a:r>
            <a:r>
              <a:rPr lang="tr-TR" dirty="0"/>
              <a:t>»</a:t>
            </a:r>
            <a:r>
              <a:rPr lang="en-US" dirty="0"/>
              <a:t>.</a:t>
            </a:r>
            <a:endParaRPr lang="en-GB" dirty="0"/>
          </a:p>
        </p:txBody>
      </p:sp>
    </p:spTree>
    <p:extLst>
      <p:ext uri="{BB962C8B-B14F-4D97-AF65-F5344CB8AC3E}">
        <p14:creationId xmlns:p14="http://schemas.microsoft.com/office/powerpoint/2010/main" val="161980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935640"/>
          </a:xfrm>
        </p:spPr>
        <p:txBody>
          <a:bodyPr>
            <a:normAutofit/>
          </a:bodyPr>
          <a:lstStyle/>
          <a:p>
            <a:r>
              <a:rPr lang="en-GB" sz="2800" b="1" dirty="0">
                <a:latin typeface="+mn-lt"/>
              </a:rPr>
              <a:t>Advantages of investment casting</a:t>
            </a:r>
          </a:p>
        </p:txBody>
      </p:sp>
      <p:sp>
        <p:nvSpPr>
          <p:cNvPr id="3" name="İçerik Yer Tutucusu 2"/>
          <p:cNvSpPr>
            <a:spLocks noGrp="1"/>
          </p:cNvSpPr>
          <p:nvPr>
            <p:ph idx="1"/>
          </p:nvPr>
        </p:nvSpPr>
        <p:spPr>
          <a:xfrm>
            <a:off x="628650" y="1477895"/>
            <a:ext cx="7886700" cy="4351338"/>
          </a:xfrm>
        </p:spPr>
        <p:txBody>
          <a:bodyPr>
            <a:normAutofit lnSpcReduction="10000"/>
          </a:bodyPr>
          <a:lstStyle/>
          <a:p>
            <a:r>
              <a:rPr lang="en-US" dirty="0"/>
              <a:t>Mass production of complex shaped parts, which are difficult or sometimes impossible to manufacture using traditional casting methods and machining, is possible with this method.</a:t>
            </a:r>
            <a:endParaRPr lang="tr-TR" dirty="0"/>
          </a:p>
          <a:p>
            <a:r>
              <a:rPr lang="en-US" dirty="0"/>
              <a:t>Compared to other casting methods, it provides higher dimensional </a:t>
            </a:r>
            <a:r>
              <a:rPr lang="tr-TR" dirty="0" err="1"/>
              <a:t>accuracy</a:t>
            </a:r>
            <a:r>
              <a:rPr lang="en-US" dirty="0"/>
              <a:t>, smoother surface and fine detail parts more precisely.  </a:t>
            </a:r>
            <a:endParaRPr lang="tr-TR" dirty="0"/>
          </a:p>
          <a:p>
            <a:r>
              <a:rPr lang="en-US" dirty="0"/>
              <a:t>The method can be applied to all metals that can be melted and cast.</a:t>
            </a:r>
            <a:endParaRPr lang="tr-TR" dirty="0"/>
          </a:p>
          <a:p>
            <a:r>
              <a:rPr lang="en-US" dirty="0"/>
              <a:t>Castings up to 25 kg and sometimes (rarely) parts up to 400 kg can be produced by this method.</a:t>
            </a:r>
            <a:endParaRPr lang="en-GB" dirty="0"/>
          </a:p>
        </p:txBody>
      </p:sp>
    </p:spTree>
    <p:extLst>
      <p:ext uri="{BB962C8B-B14F-4D97-AF65-F5344CB8AC3E}">
        <p14:creationId xmlns:p14="http://schemas.microsoft.com/office/powerpoint/2010/main" val="331923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672" y="618185"/>
            <a:ext cx="8116104" cy="5610293"/>
          </a:xfrm>
        </p:spPr>
        <p:txBody>
          <a:bodyPr>
            <a:normAutofit lnSpcReduction="10000"/>
          </a:bodyPr>
          <a:lstStyle/>
          <a:p>
            <a:r>
              <a:rPr lang="en-US" dirty="0"/>
              <a:t>The fact that the parts obtained by precision casting do not require almost any additional processing, eliminates the "easily </a:t>
            </a:r>
            <a:r>
              <a:rPr lang="en-US" dirty="0" err="1"/>
              <a:t>machinable</a:t>
            </a:r>
            <a:r>
              <a:rPr lang="en-US" dirty="0"/>
              <a:t> metal selection" factor.</a:t>
            </a:r>
            <a:endParaRPr lang="tr-TR" dirty="0"/>
          </a:p>
          <a:p>
            <a:r>
              <a:rPr lang="en-US" dirty="0"/>
              <a:t>With this method, metallurgical factors such as grain size, grain orientation and directed solidification can be closely controlled and thus the mechanical properties can be kept under control.</a:t>
            </a:r>
            <a:endParaRPr lang="tr-TR" dirty="0"/>
          </a:p>
          <a:p>
            <a:r>
              <a:rPr lang="en-US" dirty="0"/>
              <a:t>The method can be easily applied to metals or alloys that need to be poured under vacuum or protective atmosphere.</a:t>
            </a:r>
            <a:endParaRPr lang="tr-TR" dirty="0"/>
          </a:p>
          <a:p>
            <a:r>
              <a:rPr lang="en-US" dirty="0"/>
              <a:t>Since a single piece </a:t>
            </a:r>
            <a:r>
              <a:rPr lang="en-US" dirty="0" err="1"/>
              <a:t>mo</a:t>
            </a:r>
            <a:r>
              <a:rPr lang="tr-TR" dirty="0"/>
              <a:t>u</a:t>
            </a:r>
            <a:r>
              <a:rPr lang="en-US" dirty="0" err="1"/>
              <a:t>ld</a:t>
            </a:r>
            <a:r>
              <a:rPr lang="en-US" dirty="0"/>
              <a:t> is used in the investment casting method, there is no </a:t>
            </a:r>
            <a:r>
              <a:rPr lang="tr-TR" dirty="0" err="1"/>
              <a:t>parting</a:t>
            </a:r>
            <a:r>
              <a:rPr lang="tr-TR" dirty="0"/>
              <a:t> </a:t>
            </a:r>
            <a:r>
              <a:rPr lang="tr-TR" dirty="0" err="1"/>
              <a:t>line</a:t>
            </a:r>
            <a:r>
              <a:rPr lang="tr-TR" dirty="0"/>
              <a:t>. </a:t>
            </a:r>
            <a:r>
              <a:rPr lang="en-US" dirty="0"/>
              <a:t>And there is no trace of this surface on the part, like the products of other casting methods.</a:t>
            </a:r>
            <a:endParaRPr lang="en-GB" dirty="0"/>
          </a:p>
        </p:txBody>
      </p:sp>
    </p:spTree>
    <p:extLst>
      <p:ext uri="{BB962C8B-B14F-4D97-AF65-F5344CB8AC3E}">
        <p14:creationId xmlns:p14="http://schemas.microsoft.com/office/powerpoint/2010/main" val="296801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913" y="1056068"/>
            <a:ext cx="8000195" cy="4670135"/>
          </a:xfrm>
        </p:spPr>
        <p:txBody>
          <a:bodyPr/>
          <a:lstStyle/>
          <a:p>
            <a:r>
              <a:rPr lang="en-US" dirty="0"/>
              <a:t>There are two different </a:t>
            </a:r>
            <a:r>
              <a:rPr lang="tr-TR" dirty="0" err="1"/>
              <a:t>investment</a:t>
            </a:r>
            <a:r>
              <a:rPr lang="en-US" dirty="0"/>
              <a:t> casting methods in terms of </a:t>
            </a:r>
            <a:r>
              <a:rPr lang="en-US" dirty="0" err="1"/>
              <a:t>mo</a:t>
            </a:r>
            <a:r>
              <a:rPr lang="tr-TR" dirty="0"/>
              <a:t>u</a:t>
            </a:r>
            <a:r>
              <a:rPr lang="en-US" dirty="0" err="1"/>
              <a:t>ld</a:t>
            </a:r>
            <a:r>
              <a:rPr lang="en-US" dirty="0"/>
              <a:t> preparation.</a:t>
            </a:r>
            <a:endParaRPr lang="tr-TR" dirty="0"/>
          </a:p>
          <a:p>
            <a:pPr marL="0" indent="0">
              <a:buNone/>
            </a:pPr>
            <a:endParaRPr lang="tr-TR" dirty="0"/>
          </a:p>
          <a:p>
            <a:r>
              <a:rPr lang="tr-TR" dirty="0"/>
              <a:t>(</a:t>
            </a:r>
            <a:r>
              <a:rPr lang="tr-TR" dirty="0" err="1"/>
              <a:t>Ceramic</a:t>
            </a:r>
            <a:r>
              <a:rPr lang="tr-TR" dirty="0"/>
              <a:t>) </a:t>
            </a:r>
            <a:r>
              <a:rPr lang="en-US" dirty="0"/>
              <a:t>Shell Investment Casting</a:t>
            </a:r>
            <a:endParaRPr lang="tr-TR" dirty="0"/>
          </a:p>
          <a:p>
            <a:pPr marL="0" indent="0">
              <a:buNone/>
            </a:pPr>
            <a:endParaRPr lang="tr-TR" dirty="0"/>
          </a:p>
          <a:p>
            <a:r>
              <a:rPr lang="tr-TR" dirty="0" err="1"/>
              <a:t>Investment</a:t>
            </a:r>
            <a:r>
              <a:rPr lang="tr-TR" dirty="0"/>
              <a:t> </a:t>
            </a:r>
            <a:r>
              <a:rPr lang="tr-TR" dirty="0" err="1"/>
              <a:t>Flask</a:t>
            </a:r>
            <a:r>
              <a:rPr lang="tr-TR" dirty="0"/>
              <a:t> C</a:t>
            </a:r>
            <a:r>
              <a:rPr lang="en-US" dirty="0" err="1"/>
              <a:t>asting</a:t>
            </a:r>
            <a:r>
              <a:rPr lang="en-US" dirty="0"/>
              <a:t> (Solid/Block</a:t>
            </a:r>
            <a:r>
              <a:rPr lang="tr-TR" dirty="0"/>
              <a:t> </a:t>
            </a:r>
            <a:r>
              <a:rPr lang="tr-TR" dirty="0" err="1"/>
              <a:t>Mould</a:t>
            </a:r>
            <a:r>
              <a:rPr lang="en-US" dirty="0"/>
              <a:t> Investment</a:t>
            </a:r>
            <a:r>
              <a:rPr lang="tr-TR" dirty="0"/>
              <a:t> </a:t>
            </a:r>
            <a:r>
              <a:rPr lang="tr-TR" dirty="0" err="1"/>
              <a:t>Casting</a:t>
            </a:r>
            <a:r>
              <a:rPr lang="en-US" dirty="0"/>
              <a:t>)</a:t>
            </a:r>
            <a:endParaRPr lang="en-GB" dirty="0"/>
          </a:p>
        </p:txBody>
      </p:sp>
    </p:spTree>
    <p:extLst>
      <p:ext uri="{BB962C8B-B14F-4D97-AF65-F5344CB8AC3E}">
        <p14:creationId xmlns:p14="http://schemas.microsoft.com/office/powerpoint/2010/main" val="336592225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TotalTime>
  <Words>3102</Words>
  <Application>Microsoft Office PowerPoint</Application>
  <PresentationFormat>Ekran Gösterisi (4:3)</PresentationFormat>
  <Paragraphs>96</Paragraphs>
  <Slides>40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Calibri</vt:lpstr>
      <vt:lpstr>Calibri Light</vt:lpstr>
      <vt:lpstr>Wingdings</vt:lpstr>
      <vt:lpstr>Office Teması</vt:lpstr>
      <vt:lpstr>Investment Casting (Lost Wax Casting, Precision Casting)</vt:lpstr>
      <vt:lpstr>Introduction/Historical Aspect</vt:lpstr>
      <vt:lpstr>PowerPoint Sunusu</vt:lpstr>
      <vt:lpstr>PowerPoint Sunusu</vt:lpstr>
      <vt:lpstr>PowerPoint Sunusu</vt:lpstr>
      <vt:lpstr>PowerPoint Sunusu</vt:lpstr>
      <vt:lpstr>Advantages of investment casting</vt:lpstr>
      <vt:lpstr>PowerPoint Sunusu</vt:lpstr>
      <vt:lpstr>PowerPoint Sunusu</vt:lpstr>
      <vt:lpstr>PowerPoint Sunusu</vt:lpstr>
      <vt:lpstr>PowerPoint Sunusu</vt:lpstr>
      <vt:lpstr>Ceramic Shell Investment Casting</vt:lpstr>
      <vt:lpstr>Process Stages</vt:lpstr>
      <vt:lpstr>PowerPoint Sunusu</vt:lpstr>
      <vt:lpstr>PowerPoint Sunusu</vt:lpstr>
      <vt:lpstr>PowerPoint Sunusu</vt:lpstr>
      <vt:lpstr>PowerPoint Sunusu</vt:lpstr>
      <vt:lpstr>PowerPoint Sunusu</vt:lpstr>
      <vt:lpstr>PowerPoint Sunusu</vt:lpstr>
      <vt:lpstr>PowerPoint Sunusu</vt:lpstr>
      <vt:lpstr>PowerPoint Sunusu</vt:lpstr>
      <vt:lpstr>Investment Flask Casting</vt:lpstr>
      <vt:lpstr>PowerPoint Sunusu</vt:lpstr>
      <vt:lpstr>Process Stages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Video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Casting (Lost Wax Casting)</dc:title>
  <dc:creator>Kerem</dc:creator>
  <cp:lastModifiedBy>serhat acar</cp:lastModifiedBy>
  <cp:revision>51</cp:revision>
  <dcterms:created xsi:type="dcterms:W3CDTF">2021-04-01T09:31:04Z</dcterms:created>
  <dcterms:modified xsi:type="dcterms:W3CDTF">2024-03-20T17:22:45Z</dcterms:modified>
</cp:coreProperties>
</file>