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29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97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10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9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6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89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00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60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6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23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97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9AC6C-0C26-487D-AB6C-67E3902A8398}" type="datetimeFigureOut">
              <a:rPr lang="tr-TR" smtClean="0"/>
              <a:t>29.11.2020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72B2D-6D20-429E-A77A-DACDDE154F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1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519668" y="411061"/>
            <a:ext cx="5181600" cy="576590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dirty="0">
                <a:solidFill>
                  <a:srgbClr val="FF0000"/>
                </a:solidFill>
              </a:rPr>
              <a:t>Rotation of a Rigid </a:t>
            </a:r>
            <a:r>
              <a:rPr lang="en-US" sz="1800" dirty="0" smtClean="0">
                <a:solidFill>
                  <a:srgbClr val="FF0000"/>
                </a:solidFill>
              </a:rPr>
              <a:t>Object</a:t>
            </a:r>
            <a:r>
              <a:rPr lang="tr-TR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About </a:t>
            </a:r>
            <a:r>
              <a:rPr lang="en-US" sz="1800" dirty="0">
                <a:solidFill>
                  <a:srgbClr val="FF0000"/>
                </a:solidFill>
              </a:rPr>
              <a:t>a Fixed Axis</a:t>
            </a:r>
            <a:endParaRPr lang="tr-TR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A rigid object is one that is </a:t>
            </a:r>
            <a:r>
              <a:rPr lang="en-US" sz="1800" dirty="0" err="1"/>
              <a:t>nondeformable</a:t>
            </a:r>
            <a:r>
              <a:rPr lang="en-US" sz="1800" dirty="0"/>
              <a:t>—that is, the relative </a:t>
            </a:r>
            <a:r>
              <a:rPr lang="en-US" sz="1800" dirty="0" smtClean="0"/>
              <a:t>locations</a:t>
            </a:r>
            <a:r>
              <a:rPr lang="tr-TR" sz="1800" dirty="0" smtClean="0"/>
              <a:t> </a:t>
            </a:r>
            <a:r>
              <a:rPr lang="en-US" sz="1800" dirty="0" smtClean="0"/>
              <a:t>of </a:t>
            </a:r>
            <a:r>
              <a:rPr lang="en-US" sz="1800" dirty="0"/>
              <a:t>all particles of which the </a:t>
            </a:r>
            <a:r>
              <a:rPr lang="tr-TR" sz="1800" dirty="0" smtClean="0"/>
              <a:t>o</a:t>
            </a:r>
            <a:r>
              <a:rPr lang="en-US" sz="1800" dirty="0" err="1" smtClean="0"/>
              <a:t>bject</a:t>
            </a:r>
            <a:r>
              <a:rPr lang="en-US" sz="1800" dirty="0" smtClean="0"/>
              <a:t> </a:t>
            </a:r>
            <a:r>
              <a:rPr lang="en-US" sz="1800" dirty="0"/>
              <a:t>is composed remain </a:t>
            </a:r>
            <a:r>
              <a:rPr lang="en-US" sz="1800" dirty="0" smtClean="0"/>
              <a:t>constant</a:t>
            </a:r>
            <a:r>
              <a:rPr lang="tr-TR" sz="1800" dirty="0" smtClean="0"/>
              <a:t>.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1"/>
                </a:solidFill>
              </a:rPr>
              <a:t>Angular Position, Velocity, and </a:t>
            </a:r>
            <a:r>
              <a:rPr lang="en-US" sz="1800" b="1" dirty="0" smtClean="0">
                <a:solidFill>
                  <a:schemeClr val="accent1"/>
                </a:solidFill>
              </a:rPr>
              <a:t>Acceleration</a:t>
            </a:r>
            <a:endParaRPr lang="tr-TR" sz="1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800" dirty="0" smtClean="0"/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041606" y="441521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instantaneous angular speed</a:t>
            </a:r>
            <a:endParaRPr lang="tr-TR" sz="16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r>
              <a:rPr lang="en-US" sz="1600" dirty="0"/>
              <a:t>instantaneous angular acceleration</a:t>
            </a:r>
            <a:endParaRPr lang="tr-TR" sz="16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25" y="2143206"/>
            <a:ext cx="2320156" cy="23625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990" y="2545356"/>
            <a:ext cx="1236141" cy="380351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443640" y="2206194"/>
            <a:ext cx="21323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NewBaskervilleITCbyBT-Black"/>
              </a:rPr>
              <a:t>angular displacement</a:t>
            </a:r>
            <a:endParaRPr lang="en-US" sz="1600" dirty="0"/>
          </a:p>
        </p:txBody>
      </p:sp>
      <p:sp>
        <p:nvSpPr>
          <p:cNvPr id="7" name="Dikdörtgen 6"/>
          <p:cNvSpPr/>
          <p:nvPr/>
        </p:nvSpPr>
        <p:spPr>
          <a:xfrm>
            <a:off x="3547481" y="3461178"/>
            <a:ext cx="22813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NewBaskervilleITCbyBT-Black"/>
              </a:rPr>
              <a:t>average angular speed</a:t>
            </a:r>
            <a:endParaRPr lang="en-US" sz="1600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1038" y="3710173"/>
            <a:ext cx="1720677" cy="545870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493" y="5430205"/>
            <a:ext cx="1765730" cy="4806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0000" y="1969312"/>
            <a:ext cx="1037249" cy="1728748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0230" y="923808"/>
            <a:ext cx="1677920" cy="563218"/>
          </a:xfrm>
          <a:prstGeom prst="rect">
            <a:avLst/>
          </a:prstGeom>
        </p:spPr>
      </p:pic>
      <p:sp>
        <p:nvSpPr>
          <p:cNvPr id="22" name="Dikdörtgen 21"/>
          <p:cNvSpPr/>
          <p:nvPr/>
        </p:nvSpPr>
        <p:spPr>
          <a:xfrm>
            <a:off x="6220230" y="1977302"/>
            <a:ext cx="28280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NewBaskervilleITCbyBT-Black"/>
              </a:rPr>
              <a:t>average angular acceleration</a:t>
            </a:r>
            <a:endParaRPr lang="en-US" sz="1600" dirty="0"/>
          </a:p>
        </p:txBody>
      </p:sp>
      <p:pic>
        <p:nvPicPr>
          <p:cNvPr id="26" name="Resim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44558" y="2325834"/>
            <a:ext cx="2087848" cy="658583"/>
          </a:xfrm>
          <a:prstGeom prst="rect">
            <a:avLst/>
          </a:prstGeom>
        </p:spPr>
      </p:pic>
      <p:pic>
        <p:nvPicPr>
          <p:cNvPr id="27" name="Resim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93849" y="3775851"/>
            <a:ext cx="1958363" cy="492833"/>
          </a:xfrm>
          <a:prstGeom prst="rect">
            <a:avLst/>
          </a:prstGeom>
        </p:spPr>
      </p:pic>
      <p:pic>
        <p:nvPicPr>
          <p:cNvPr id="28" name="Resim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51274" y="1165605"/>
            <a:ext cx="29241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cxnSp>
        <p:nvCxnSpPr>
          <p:cNvPr id="18" name="Düz Bağlayıcı 17"/>
          <p:cNvCxnSpPr/>
          <p:nvPr/>
        </p:nvCxnSpPr>
        <p:spPr>
          <a:xfrm>
            <a:off x="6196351" y="230604"/>
            <a:ext cx="0" cy="614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15" y="356687"/>
            <a:ext cx="4418746" cy="126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0" y="251020"/>
            <a:ext cx="541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1"/>
                </a:solidFill>
              </a:rPr>
              <a:t>Ex</a:t>
            </a:r>
            <a:r>
              <a:rPr lang="tr-TR" dirty="0" smtClean="0">
                <a:solidFill>
                  <a:schemeClr val="accent1"/>
                </a:solidFill>
              </a:rPr>
              <a:t>/</a:t>
            </a:r>
            <a:endParaRPr lang="tr-TR" dirty="0">
              <a:solidFill>
                <a:schemeClr val="accent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15" y="1691438"/>
            <a:ext cx="26860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56" y="3102143"/>
            <a:ext cx="3437053" cy="166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66" y="4836698"/>
            <a:ext cx="716129" cy="29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285" y="4851089"/>
            <a:ext cx="670509" cy="28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04" y="5161511"/>
            <a:ext cx="1937782" cy="75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4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cxnSp>
        <p:nvCxnSpPr>
          <p:cNvPr id="18" name="Düz Bağlayıcı 17"/>
          <p:cNvCxnSpPr/>
          <p:nvPr/>
        </p:nvCxnSpPr>
        <p:spPr>
          <a:xfrm>
            <a:off x="6196351" y="230604"/>
            <a:ext cx="0" cy="614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0" y="251020"/>
            <a:ext cx="541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1"/>
                </a:solidFill>
              </a:rPr>
              <a:t>Ex</a:t>
            </a:r>
            <a:r>
              <a:rPr lang="tr-TR" dirty="0" smtClean="0">
                <a:solidFill>
                  <a:schemeClr val="accent1"/>
                </a:solidFill>
              </a:rPr>
              <a:t>/</a:t>
            </a:r>
            <a:endParaRPr lang="tr-TR" dirty="0">
              <a:solidFill>
                <a:schemeClr val="accent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4" y="265057"/>
            <a:ext cx="4392665" cy="104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9" y="1600451"/>
            <a:ext cx="26193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44" y="1319072"/>
            <a:ext cx="1285875" cy="98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847" y="2325076"/>
            <a:ext cx="1786133" cy="99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55" y="3324311"/>
            <a:ext cx="2448921" cy="138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53" y="4743472"/>
            <a:ext cx="2260127" cy="143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5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cxnSp>
        <p:nvCxnSpPr>
          <p:cNvPr id="18" name="Düz Bağlayıcı 17"/>
          <p:cNvCxnSpPr/>
          <p:nvPr/>
        </p:nvCxnSpPr>
        <p:spPr>
          <a:xfrm>
            <a:off x="5534614" y="256514"/>
            <a:ext cx="0" cy="614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0" y="251020"/>
            <a:ext cx="541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1"/>
                </a:solidFill>
              </a:rPr>
              <a:t>Ex</a:t>
            </a:r>
            <a:r>
              <a:rPr lang="tr-TR" dirty="0" smtClean="0">
                <a:solidFill>
                  <a:schemeClr val="accent1"/>
                </a:solidFill>
              </a:rPr>
              <a:t>/</a:t>
            </a:r>
            <a:endParaRPr lang="tr-TR" dirty="0">
              <a:solidFill>
                <a:schemeClr val="accent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8" y="348915"/>
            <a:ext cx="4152247" cy="11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43" y="1528008"/>
            <a:ext cx="2633692" cy="151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71" y="2908195"/>
            <a:ext cx="1321719" cy="157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9" y="4843712"/>
            <a:ext cx="258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89" y="3329581"/>
            <a:ext cx="1612510" cy="82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338" y="5074693"/>
            <a:ext cx="14513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252" y="464317"/>
            <a:ext cx="842211" cy="27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949" y="392546"/>
            <a:ext cx="1583890" cy="41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538" y="944478"/>
            <a:ext cx="3446028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87" y="1562967"/>
            <a:ext cx="3198819" cy="555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162" y="2167062"/>
            <a:ext cx="925301" cy="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942" y="2118694"/>
            <a:ext cx="2761017" cy="120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161" y="3400108"/>
            <a:ext cx="3882345" cy="2709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566" y="4345185"/>
            <a:ext cx="2807517" cy="18992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cxnSp>
        <p:nvCxnSpPr>
          <p:cNvPr id="18" name="Düz Bağlayıcı 17"/>
          <p:cNvCxnSpPr/>
          <p:nvPr/>
        </p:nvCxnSpPr>
        <p:spPr>
          <a:xfrm>
            <a:off x="5678993" y="256513"/>
            <a:ext cx="0" cy="614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7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838200" y="411061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7EA6"/>
                </a:solidFill>
                <a:latin typeface="AkzidenzGroteskBE-Bold"/>
              </a:rPr>
              <a:t>Rotational Kinematics: Rotational </a:t>
            </a:r>
            <a:r>
              <a:rPr lang="en-US" sz="1800" b="1" dirty="0" smtClean="0">
                <a:solidFill>
                  <a:srgbClr val="007EA6"/>
                </a:solidFill>
                <a:latin typeface="AkzidenzGroteskBE-Bold"/>
              </a:rPr>
              <a:t>Motion</a:t>
            </a:r>
            <a:r>
              <a:rPr lang="tr-TR" sz="1800" b="1" dirty="0" smtClean="0">
                <a:solidFill>
                  <a:srgbClr val="007EA6"/>
                </a:solidFill>
                <a:latin typeface="AkzidenzGroteskBE-Bold"/>
              </a:rPr>
              <a:t> </a:t>
            </a:r>
            <a:r>
              <a:rPr lang="en-US" sz="1800" b="1" dirty="0" smtClean="0">
                <a:solidFill>
                  <a:srgbClr val="007EA6"/>
                </a:solidFill>
                <a:latin typeface="AkzidenzGroteskBE-Bold"/>
              </a:rPr>
              <a:t>with </a:t>
            </a:r>
            <a:r>
              <a:rPr lang="en-US" sz="1800" b="1" dirty="0">
                <a:solidFill>
                  <a:srgbClr val="007EA6"/>
                </a:solidFill>
                <a:latin typeface="AkzidenzGroteskBE-Bold"/>
              </a:rPr>
              <a:t>Constant Angular </a:t>
            </a:r>
            <a:r>
              <a:rPr lang="en-US" sz="1800" b="1" dirty="0" smtClean="0">
                <a:solidFill>
                  <a:srgbClr val="007EA6"/>
                </a:solidFill>
                <a:latin typeface="AkzidenzGroteskBE-Bold"/>
              </a:rPr>
              <a:t>Acceleration</a:t>
            </a:r>
            <a:endParaRPr lang="tr-TR" sz="1800" b="1" dirty="0"/>
          </a:p>
          <a:p>
            <a:pPr marL="0" indent="0" algn="just">
              <a:buNone/>
            </a:pPr>
            <a:r>
              <a:rPr lang="tr-TR" sz="1800" dirty="0" smtClean="0"/>
              <a:t>Under </a:t>
            </a:r>
            <a:r>
              <a:rPr lang="tr-TR" sz="1800" dirty="0" err="1" smtClean="0"/>
              <a:t>constant</a:t>
            </a:r>
            <a:r>
              <a:rPr lang="tr-TR" sz="1800" dirty="0" smtClean="0"/>
              <a:t> </a:t>
            </a:r>
            <a:r>
              <a:rPr lang="tr-TR" sz="1800" dirty="0" err="1" smtClean="0"/>
              <a:t>acceleration</a:t>
            </a:r>
            <a:endParaRPr lang="tr-TR" sz="1800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endParaRPr lang="tr-TR" sz="1800" b="1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endParaRPr lang="tr-TR" sz="1800" b="1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r>
              <a:rPr lang="en-US" sz="1800" b="1" dirty="0">
                <a:solidFill>
                  <a:srgbClr val="007EA6"/>
                </a:solidFill>
                <a:latin typeface="AkzidenzGroteskBE-Bold"/>
              </a:rPr>
              <a:t>Angular and Linear </a:t>
            </a:r>
            <a:r>
              <a:rPr lang="en-US" sz="1800" b="1" dirty="0" smtClean="0">
                <a:solidFill>
                  <a:srgbClr val="007EA6"/>
                </a:solidFill>
                <a:latin typeface="AkzidenzGroteskBE-Bold"/>
              </a:rPr>
              <a:t>Quantities</a:t>
            </a:r>
            <a:endParaRPr lang="tr-TR" sz="1800" b="1" dirty="0" smtClean="0">
              <a:solidFill>
                <a:srgbClr val="007EA6"/>
              </a:solidFill>
              <a:latin typeface="AkzidenzGroteskBE-Bold"/>
            </a:endParaRPr>
          </a:p>
          <a:p>
            <a:pPr marL="0" indent="0" algn="just">
              <a:buNone/>
            </a:pPr>
            <a:endParaRPr lang="tr-TR" sz="1800" dirty="0" smtClean="0"/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267275" y="411061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11" y="1475201"/>
            <a:ext cx="4211913" cy="163041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3" y="3599847"/>
            <a:ext cx="2404052" cy="258819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700" y="795751"/>
            <a:ext cx="636726" cy="32437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230" y="1191211"/>
            <a:ext cx="1634391" cy="567980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6437" y="1267947"/>
            <a:ext cx="1115586" cy="388575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5491" y="1869909"/>
            <a:ext cx="1061356" cy="456786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55491" y="2737372"/>
            <a:ext cx="2104700" cy="115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838200" y="411061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b="1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endParaRPr lang="tr-TR" sz="1800" b="1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endParaRPr lang="tr-TR" sz="1800" b="1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endParaRPr lang="tr-TR" sz="1800" b="1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endParaRPr lang="tr-TR" sz="1800" b="1" dirty="0" smtClean="0"/>
          </a:p>
          <a:p>
            <a:pPr marL="0" indent="0" algn="just">
              <a:buNone/>
            </a:pPr>
            <a:endParaRPr lang="tr-TR" sz="1800" b="1" dirty="0"/>
          </a:p>
          <a:p>
            <a:pPr marL="0" indent="0" algn="just">
              <a:buNone/>
            </a:pPr>
            <a:r>
              <a:rPr lang="tr-TR" sz="1800" i="1" dirty="0" smtClean="0"/>
              <a:t>since</a:t>
            </a:r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670901"/>
            <a:ext cx="2657475" cy="248602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6981" y="3873646"/>
            <a:ext cx="1648701" cy="76461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682567" y="335608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latin typeface="NewBaskerville-Roman"/>
              </a:rPr>
              <a:t>Radial</a:t>
            </a:r>
            <a:r>
              <a:rPr lang="tr-TR" sz="1600" dirty="0" smtClean="0">
                <a:latin typeface="NewBaskerville-Roman"/>
              </a:rPr>
              <a:t> </a:t>
            </a:r>
            <a:r>
              <a:rPr lang="en-US" sz="1600" dirty="0" smtClean="0">
                <a:latin typeface="NewBaskerville-Roman"/>
              </a:rPr>
              <a:t>acceleration </a:t>
            </a:r>
            <a:r>
              <a:rPr lang="en-US" sz="1600" i="1" dirty="0" smtClean="0">
                <a:latin typeface="NewBaskerville-Italic"/>
              </a:rPr>
              <a:t>a</a:t>
            </a:r>
            <a:r>
              <a:rPr lang="tr-TR" sz="1600" baseline="-25000" dirty="0" smtClean="0">
                <a:latin typeface="NewBaskerville-Roman"/>
              </a:rPr>
              <a:t>r</a:t>
            </a:r>
            <a:r>
              <a:rPr lang="tr-TR" sz="1600" dirty="0" smtClean="0">
                <a:latin typeface="NewBaskerville-Roman"/>
              </a:rPr>
              <a:t> o</a:t>
            </a:r>
            <a:r>
              <a:rPr lang="en-US" sz="1600" dirty="0" smtClean="0">
                <a:latin typeface="NewBaskerville-Roman"/>
              </a:rPr>
              <a:t>f </a:t>
            </a:r>
            <a:r>
              <a:rPr lang="en-US" sz="1600" dirty="0">
                <a:latin typeface="NewBaskerville-Roman"/>
              </a:rPr>
              <a:t>magnitude </a:t>
            </a:r>
            <a:r>
              <a:rPr lang="en-US" sz="1600" i="1" dirty="0" smtClean="0">
                <a:latin typeface="NewBaskerville-Italic"/>
              </a:rPr>
              <a:t>v</a:t>
            </a:r>
            <a:r>
              <a:rPr lang="tr-TR" sz="1600" baseline="30000" dirty="0" smtClean="0">
                <a:latin typeface="NewBaskerville-Roman"/>
              </a:rPr>
              <a:t>2</a:t>
            </a:r>
            <a:r>
              <a:rPr lang="tr-TR" sz="1600" dirty="0" smtClean="0">
                <a:latin typeface="NewBaskerville-Roman"/>
              </a:rPr>
              <a:t>/</a:t>
            </a:r>
            <a:r>
              <a:rPr lang="en-US" sz="1600" i="1" dirty="0" smtClean="0">
                <a:latin typeface="NewBaskerville-Italic"/>
              </a:rPr>
              <a:t>r </a:t>
            </a:r>
            <a:r>
              <a:rPr lang="en-US" sz="1600" dirty="0">
                <a:latin typeface="NewBaskerville-Roman"/>
              </a:rPr>
              <a:t>directed toward the center of </a:t>
            </a:r>
            <a:r>
              <a:rPr lang="en-US" sz="1600" dirty="0" smtClean="0">
                <a:latin typeface="NewBaskerville-Roman"/>
              </a:rPr>
              <a:t>rotation</a:t>
            </a:r>
            <a:endParaRPr lang="tr-TR" sz="1600" dirty="0" smtClean="0">
              <a:latin typeface="NewBaskerville-Roman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8129" y="4140017"/>
            <a:ext cx="1004266" cy="334755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784" y="4865974"/>
            <a:ext cx="4849440" cy="716109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6335481" y="670901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EA6"/>
                </a:solidFill>
                <a:latin typeface="AkzidenzGroteskBE-Bold"/>
              </a:rPr>
              <a:t>Rotational Kinetic Energy</a:t>
            </a:r>
            <a:endParaRPr lang="en-US" dirty="0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1058" y="1102409"/>
            <a:ext cx="2124075" cy="2838450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09505" y="2850900"/>
            <a:ext cx="1441721" cy="612052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11955" y="3534643"/>
            <a:ext cx="3724337" cy="540440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03740" y="4255953"/>
            <a:ext cx="1927180" cy="605045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45526" y="4803258"/>
            <a:ext cx="1238256" cy="648610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46106" y="5013558"/>
            <a:ext cx="1647825" cy="285750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00934" y="5660392"/>
            <a:ext cx="1138168" cy="563217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86835" y="4919228"/>
            <a:ext cx="150495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838200" y="411061"/>
            <a:ext cx="5181600" cy="576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dirty="0" err="1" smtClean="0">
                <a:solidFill>
                  <a:schemeClr val="accent1"/>
                </a:solidFill>
              </a:rPr>
              <a:t>Ex</a:t>
            </a:r>
            <a:r>
              <a:rPr lang="tr-TR" sz="1600" b="1" dirty="0" smtClean="0">
                <a:solidFill>
                  <a:schemeClr val="accent1"/>
                </a:solidFill>
              </a:rPr>
              <a:t>/ </a:t>
            </a:r>
            <a:r>
              <a:rPr lang="en-US" sz="1600" dirty="0"/>
              <a:t>Four tiny spheres are fastened to the ends of two rods </a:t>
            </a:r>
            <a:r>
              <a:rPr lang="en-US" sz="1600" dirty="0" smtClean="0"/>
              <a:t>of</a:t>
            </a:r>
            <a:r>
              <a:rPr lang="tr-TR" sz="1600" dirty="0" smtClean="0"/>
              <a:t> </a:t>
            </a:r>
            <a:r>
              <a:rPr lang="en-US" sz="1600" dirty="0" smtClean="0"/>
              <a:t>negligible </a:t>
            </a:r>
            <a:r>
              <a:rPr lang="en-US" sz="1600" dirty="0"/>
              <a:t>mass lying in the </a:t>
            </a:r>
            <a:r>
              <a:rPr lang="en-US" sz="1600" i="1" dirty="0" err="1"/>
              <a:t>xy</a:t>
            </a:r>
            <a:r>
              <a:rPr lang="en-US" sz="1600" i="1" dirty="0"/>
              <a:t> </a:t>
            </a:r>
            <a:r>
              <a:rPr lang="en-US" sz="1600" dirty="0" smtClean="0"/>
              <a:t>plane. </a:t>
            </a:r>
            <a:r>
              <a:rPr lang="en-US" sz="1600" dirty="0"/>
              <a:t>We shall </a:t>
            </a:r>
            <a:r>
              <a:rPr lang="en-US" sz="1600" dirty="0" smtClean="0"/>
              <a:t>assume</a:t>
            </a:r>
            <a:r>
              <a:rPr lang="tr-TR" sz="1600" dirty="0" smtClean="0"/>
              <a:t> </a:t>
            </a:r>
            <a:r>
              <a:rPr lang="en-US" sz="1600" dirty="0" smtClean="0"/>
              <a:t>that </a:t>
            </a:r>
            <a:r>
              <a:rPr lang="en-US" sz="1600" dirty="0"/>
              <a:t>the radii of the spheres are small compared </a:t>
            </a:r>
            <a:r>
              <a:rPr lang="en-US" sz="1600" dirty="0" smtClean="0"/>
              <a:t>with</a:t>
            </a:r>
            <a:r>
              <a:rPr lang="tr-TR" sz="1600" dirty="0" smtClean="0"/>
              <a:t> </a:t>
            </a:r>
            <a:r>
              <a:rPr lang="en-US" sz="1600" dirty="0" smtClean="0"/>
              <a:t>the </a:t>
            </a:r>
            <a:r>
              <a:rPr lang="en-US" sz="1600" dirty="0"/>
              <a:t>dimensions of the rods</a:t>
            </a:r>
            <a:r>
              <a:rPr lang="en-US" sz="1600" dirty="0" smtClean="0"/>
              <a:t>.</a:t>
            </a:r>
            <a:endParaRPr lang="tr-TR" sz="1600" dirty="0" smtClean="0"/>
          </a:p>
          <a:p>
            <a:pPr marL="0" indent="0">
              <a:buNone/>
            </a:pPr>
            <a:r>
              <a:rPr lang="tr-TR" sz="1600" b="1" dirty="0" smtClean="0"/>
              <a:t>a)</a:t>
            </a:r>
            <a:r>
              <a:rPr lang="tr-TR" sz="1600" dirty="0" smtClean="0"/>
              <a:t> </a:t>
            </a:r>
            <a:r>
              <a:rPr lang="en-US" sz="1600" dirty="0" smtClean="0"/>
              <a:t>If </a:t>
            </a:r>
            <a:r>
              <a:rPr lang="en-US" sz="1600" dirty="0"/>
              <a:t>the system rotates about the </a:t>
            </a:r>
            <a:r>
              <a:rPr lang="en-US" sz="1600" i="1" dirty="0"/>
              <a:t>y </a:t>
            </a:r>
            <a:r>
              <a:rPr lang="en-US" sz="1600" dirty="0"/>
              <a:t>axis </a:t>
            </a:r>
            <a:r>
              <a:rPr lang="en-US" sz="1600" dirty="0" smtClean="0"/>
              <a:t>with an</a:t>
            </a:r>
            <a:r>
              <a:rPr lang="tr-TR" sz="1600" dirty="0" smtClean="0"/>
              <a:t> </a:t>
            </a:r>
            <a:r>
              <a:rPr lang="en-US" sz="1600" dirty="0" smtClean="0"/>
              <a:t>angular </a:t>
            </a:r>
            <a:r>
              <a:rPr lang="en-US" sz="1600" dirty="0"/>
              <a:t>speed </a:t>
            </a:r>
            <a:r>
              <a:rPr lang="en-US" sz="1600" dirty="0" smtClean="0">
                <a:sym typeface="Symbol" panose="05050102010706020507" pitchFamily="18" charset="2"/>
              </a:rPr>
              <a:t></a:t>
            </a:r>
            <a:r>
              <a:rPr lang="en-US" sz="1600" dirty="0" smtClean="0"/>
              <a:t>, </a:t>
            </a:r>
            <a:r>
              <a:rPr lang="en-US" sz="1600" dirty="0"/>
              <a:t>find the moment of inertia and the </a:t>
            </a:r>
            <a:r>
              <a:rPr lang="tr-TR" sz="1600" dirty="0" smtClean="0"/>
              <a:t>r</a:t>
            </a:r>
            <a:r>
              <a:rPr lang="en-US" sz="1600" dirty="0" err="1" smtClean="0"/>
              <a:t>otational</a:t>
            </a:r>
            <a:r>
              <a:rPr lang="tr-TR" sz="1600" dirty="0" smtClean="0"/>
              <a:t> </a:t>
            </a:r>
            <a:r>
              <a:rPr lang="en-US" sz="1600" dirty="0" smtClean="0"/>
              <a:t>kinetic </a:t>
            </a:r>
            <a:r>
              <a:rPr lang="en-US" sz="1600" dirty="0"/>
              <a:t>energy about this axis</a:t>
            </a:r>
            <a:r>
              <a:rPr lang="en-US" sz="1600" dirty="0" smtClean="0"/>
              <a:t>.</a:t>
            </a:r>
            <a:endParaRPr lang="tr-TR" sz="1600" dirty="0" smtClean="0"/>
          </a:p>
          <a:p>
            <a:pPr marL="0" indent="0">
              <a:buNone/>
            </a:pPr>
            <a:r>
              <a:rPr lang="tr-TR" sz="1600" b="1" dirty="0" smtClean="0"/>
              <a:t>b)</a:t>
            </a:r>
            <a:r>
              <a:rPr lang="tr-TR" sz="1600" dirty="0" smtClean="0"/>
              <a:t> </a:t>
            </a:r>
            <a:r>
              <a:rPr lang="en-US" sz="1600" dirty="0" smtClean="0"/>
              <a:t>Suppose </a:t>
            </a:r>
            <a:r>
              <a:rPr lang="en-US" sz="1600" dirty="0"/>
              <a:t>the system rotates in the </a:t>
            </a:r>
            <a:r>
              <a:rPr lang="en-US" sz="1600" i="1" dirty="0" err="1"/>
              <a:t>xy</a:t>
            </a:r>
            <a:r>
              <a:rPr lang="en-US" sz="1600" i="1" dirty="0"/>
              <a:t> </a:t>
            </a:r>
            <a:r>
              <a:rPr lang="en-US" sz="1600" dirty="0"/>
              <a:t>plane about </a:t>
            </a:r>
            <a:r>
              <a:rPr lang="en-US" sz="1600" dirty="0" smtClean="0"/>
              <a:t>an</a:t>
            </a:r>
            <a:r>
              <a:rPr lang="tr-TR" sz="1600" dirty="0" smtClean="0"/>
              <a:t> </a:t>
            </a:r>
            <a:r>
              <a:rPr lang="en-US" sz="1600" dirty="0" smtClean="0"/>
              <a:t>axis </a:t>
            </a:r>
            <a:r>
              <a:rPr lang="en-US" sz="1600" dirty="0"/>
              <a:t>(the </a:t>
            </a:r>
            <a:r>
              <a:rPr lang="en-US" sz="1600" i="1" dirty="0"/>
              <a:t>z </a:t>
            </a:r>
            <a:r>
              <a:rPr lang="en-US" sz="1600" dirty="0"/>
              <a:t>axis) through </a:t>
            </a:r>
            <a:r>
              <a:rPr lang="en-US" sz="1600" i="1" dirty="0" smtClean="0"/>
              <a:t>O</a:t>
            </a:r>
            <a:r>
              <a:rPr lang="en-US" sz="1600" dirty="0" smtClean="0"/>
              <a:t>. </a:t>
            </a:r>
            <a:r>
              <a:rPr lang="en-US" sz="1600" dirty="0"/>
              <a:t>Calculate the </a:t>
            </a:r>
            <a:r>
              <a:rPr lang="en-US" sz="1600" dirty="0" smtClean="0"/>
              <a:t>moment</a:t>
            </a:r>
            <a:r>
              <a:rPr lang="tr-TR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/>
              <a:t>inertia and rotational kinetic energy about </a:t>
            </a:r>
            <a:r>
              <a:rPr lang="en-US" sz="1600" dirty="0" smtClean="0"/>
              <a:t>this</a:t>
            </a:r>
            <a:r>
              <a:rPr lang="tr-TR" sz="1600" dirty="0" smtClean="0"/>
              <a:t> </a:t>
            </a:r>
            <a:r>
              <a:rPr lang="en-US" sz="1600" dirty="0" smtClean="0"/>
              <a:t>axis</a:t>
            </a:r>
            <a:r>
              <a:rPr lang="en-US" sz="1600" dirty="0"/>
              <a:t>.</a:t>
            </a:r>
            <a:endParaRPr lang="tr-TR" sz="1600" b="1" dirty="0" smtClean="0"/>
          </a:p>
          <a:p>
            <a:pPr marL="0" indent="0" algn="just">
              <a:buNone/>
            </a:pPr>
            <a:endParaRPr lang="tr-TR" sz="1600" b="1" dirty="0"/>
          </a:p>
          <a:p>
            <a:pPr marL="0" indent="0" algn="just">
              <a:buNone/>
            </a:pPr>
            <a:endParaRPr lang="tr-TR" sz="1600" b="1" dirty="0" smtClean="0"/>
          </a:p>
          <a:p>
            <a:pPr marL="0" indent="0" algn="just">
              <a:buNone/>
            </a:pPr>
            <a:endParaRPr lang="tr-TR" sz="1600" b="1" dirty="0"/>
          </a:p>
          <a:p>
            <a:pPr marL="0" indent="0" algn="just">
              <a:buNone/>
            </a:pPr>
            <a:endParaRPr lang="tr-TR" sz="1600" b="1" dirty="0" smtClean="0"/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 smtClean="0"/>
              <a:t>a)</a:t>
            </a:r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tr-TR" sz="1800" b="1" dirty="0" smtClean="0"/>
              <a:t>b) </a:t>
            </a:r>
            <a:endParaRPr lang="tr-TR" sz="1800" b="1" dirty="0"/>
          </a:p>
          <a:p>
            <a:pPr marL="0" indent="0">
              <a:buNone/>
            </a:pPr>
            <a:endParaRPr lang="tr-TR" sz="1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618" y="3159788"/>
            <a:ext cx="3352800" cy="24479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952" y="207262"/>
            <a:ext cx="3160331" cy="521608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3512" y="798445"/>
            <a:ext cx="3208771" cy="55100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4387" y="2200068"/>
            <a:ext cx="5414361" cy="50337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3889" y="2900956"/>
            <a:ext cx="4964859" cy="51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838200" y="411061"/>
            <a:ext cx="5181600" cy="576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1"/>
                </a:solidFill>
              </a:rPr>
              <a:t>Calculation of Moments of </a:t>
            </a:r>
            <a:r>
              <a:rPr lang="en-US" sz="1600" b="1" dirty="0" smtClean="0">
                <a:solidFill>
                  <a:schemeClr val="accent1"/>
                </a:solidFill>
              </a:rPr>
              <a:t>Inertia</a:t>
            </a: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moment </a:t>
            </a:r>
            <a:r>
              <a:rPr lang="en-US" sz="1600" dirty="0"/>
              <a:t>of inertia of an extended rigid object by imagining </a:t>
            </a:r>
            <a:r>
              <a:rPr lang="en-US" sz="1600" dirty="0" smtClean="0"/>
              <a:t>the</a:t>
            </a:r>
            <a:r>
              <a:rPr lang="tr-TR" sz="1600" dirty="0" smtClean="0"/>
              <a:t> </a:t>
            </a:r>
            <a:r>
              <a:rPr lang="en-US" sz="1600" dirty="0" smtClean="0"/>
              <a:t>object </a:t>
            </a:r>
            <a:r>
              <a:rPr lang="tr-TR" sz="1600" dirty="0" smtClean="0"/>
              <a:t>is</a:t>
            </a:r>
            <a:r>
              <a:rPr lang="en-US" sz="1600" dirty="0" smtClean="0"/>
              <a:t> </a:t>
            </a:r>
            <a:r>
              <a:rPr lang="en-US" sz="1600" dirty="0"/>
              <a:t>divided into many small volume elements, each </a:t>
            </a:r>
            <a:r>
              <a:rPr lang="en-US" sz="1600" dirty="0" smtClean="0"/>
              <a:t> </a:t>
            </a:r>
            <a:r>
              <a:rPr lang="en-US" sz="1600" dirty="0"/>
              <a:t>has mass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𝛥</a:t>
            </a:r>
            <a:r>
              <a:rPr lang="en-US" sz="1600" i="1" dirty="0" smtClean="0"/>
              <a:t>m</a:t>
            </a:r>
            <a:r>
              <a:rPr lang="en-US" sz="1600" i="1" baseline="-25000" dirty="0" smtClean="0"/>
              <a:t>i</a:t>
            </a:r>
            <a:endParaRPr lang="tr-TR" sz="1600" b="1" baseline="-25000" dirty="0" smtClean="0"/>
          </a:p>
          <a:p>
            <a:pPr marL="0" indent="0" algn="just">
              <a:buNone/>
            </a:pPr>
            <a:endParaRPr lang="tr-TR" sz="1600" b="1" dirty="0"/>
          </a:p>
          <a:p>
            <a:pPr marL="0" indent="0" algn="just">
              <a:buNone/>
            </a:pPr>
            <a:endParaRPr lang="tr-TR" sz="1600" b="1" dirty="0" smtClean="0"/>
          </a:p>
          <a:p>
            <a:pPr marL="0" indent="0" algn="just">
              <a:buNone/>
            </a:pPr>
            <a:endParaRPr lang="tr-TR" sz="1600" b="1" dirty="0"/>
          </a:p>
          <a:p>
            <a:pPr marL="0" indent="0" algn="just">
              <a:buNone/>
            </a:pPr>
            <a:endParaRPr lang="tr-TR" sz="1600" b="1" dirty="0" smtClean="0"/>
          </a:p>
          <a:p>
            <a:pPr marL="0" indent="0" algn="just">
              <a:buNone/>
            </a:pPr>
            <a:endParaRPr lang="tr-TR" sz="1600" b="1" dirty="0"/>
          </a:p>
          <a:p>
            <a:pPr marL="0" indent="0">
              <a:buNone/>
            </a:pPr>
            <a:r>
              <a:rPr lang="tr-TR" sz="1600" dirty="0" err="1" smtClean="0">
                <a:solidFill>
                  <a:schemeClr val="accent1"/>
                </a:solidFill>
              </a:rPr>
              <a:t>Ex</a:t>
            </a:r>
            <a:r>
              <a:rPr lang="tr-TR" sz="1600" dirty="0" smtClean="0">
                <a:solidFill>
                  <a:schemeClr val="accent1"/>
                </a:solidFill>
              </a:rPr>
              <a:t>/</a:t>
            </a:r>
            <a:r>
              <a:rPr lang="tr-TR" sz="1600" dirty="0" smtClean="0"/>
              <a:t> </a:t>
            </a:r>
            <a:r>
              <a:rPr lang="en-US" sz="1600" dirty="0" smtClean="0"/>
              <a:t>Find </a:t>
            </a:r>
            <a:r>
              <a:rPr lang="en-US" sz="1600" dirty="0"/>
              <a:t>the moment of inertia of a uniform thin hoop of </a:t>
            </a:r>
            <a:r>
              <a:rPr lang="en-US" sz="1600" dirty="0" smtClean="0"/>
              <a:t>mass</a:t>
            </a:r>
            <a:r>
              <a:rPr lang="tr-TR" sz="1600" dirty="0" smtClean="0"/>
              <a:t> </a:t>
            </a:r>
            <a:r>
              <a:rPr lang="en-US" sz="1600" i="1" dirty="0" smtClean="0"/>
              <a:t>M </a:t>
            </a:r>
            <a:r>
              <a:rPr lang="en-US" sz="1600" dirty="0"/>
              <a:t>and radius </a:t>
            </a:r>
            <a:r>
              <a:rPr lang="en-US" sz="1600" i="1" dirty="0"/>
              <a:t>R </a:t>
            </a:r>
            <a:r>
              <a:rPr lang="en-US" sz="1600" dirty="0"/>
              <a:t>about an axis perpendicular to the plane </a:t>
            </a:r>
            <a:r>
              <a:rPr lang="en-US" sz="1600" dirty="0" smtClean="0"/>
              <a:t>of</a:t>
            </a:r>
            <a:r>
              <a:rPr lang="tr-TR" sz="1600" dirty="0" smtClean="0"/>
              <a:t> </a:t>
            </a:r>
            <a:r>
              <a:rPr lang="en-US" sz="1600" dirty="0" smtClean="0"/>
              <a:t>the </a:t>
            </a:r>
            <a:r>
              <a:rPr lang="en-US" sz="1600" dirty="0"/>
              <a:t>hoop and passing through its </a:t>
            </a:r>
            <a:r>
              <a:rPr lang="en-US" sz="1600" dirty="0" smtClean="0"/>
              <a:t>center</a:t>
            </a:r>
            <a:r>
              <a:rPr lang="tr-TR" sz="1600" dirty="0" smtClean="0"/>
              <a:t>.</a:t>
            </a:r>
          </a:p>
          <a:p>
            <a:pPr marL="0" indent="0">
              <a:buNone/>
            </a:pPr>
            <a:endParaRPr lang="tr-TR" sz="1600" b="1" dirty="0" smtClean="0"/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 err="1" smtClean="0">
                <a:solidFill>
                  <a:schemeClr val="accent1"/>
                </a:solidFill>
              </a:rPr>
              <a:t>Ex</a:t>
            </a:r>
            <a:r>
              <a:rPr lang="tr-TR" sz="1800" b="1" dirty="0" smtClean="0">
                <a:solidFill>
                  <a:schemeClr val="accent1"/>
                </a:solidFill>
              </a:rPr>
              <a:t>/ </a:t>
            </a:r>
            <a:r>
              <a:rPr lang="en-US" sz="1800" dirty="0"/>
              <a:t>Calculate the moment of inertia of a uniform rigid rod </a:t>
            </a:r>
            <a:r>
              <a:rPr lang="en-US" sz="1800" dirty="0" smtClean="0"/>
              <a:t>of</a:t>
            </a:r>
            <a:r>
              <a:rPr lang="tr-TR" sz="1800" dirty="0" smtClean="0"/>
              <a:t> </a:t>
            </a:r>
            <a:r>
              <a:rPr lang="en-US" sz="1800" dirty="0" smtClean="0"/>
              <a:t>length </a:t>
            </a:r>
            <a:r>
              <a:rPr lang="en-US" sz="1800" i="1" dirty="0"/>
              <a:t>L </a:t>
            </a:r>
            <a:r>
              <a:rPr lang="en-US" sz="1800" dirty="0"/>
              <a:t>and mass </a:t>
            </a:r>
            <a:r>
              <a:rPr lang="en-US" sz="1800" i="1" dirty="0"/>
              <a:t>M </a:t>
            </a:r>
            <a:r>
              <a:rPr lang="en-US" sz="1800" dirty="0"/>
              <a:t>(Fig. 10.10) about an axis </a:t>
            </a:r>
            <a:r>
              <a:rPr lang="en-US" sz="1800" dirty="0" smtClean="0"/>
              <a:t>perpendicular</a:t>
            </a:r>
            <a:r>
              <a:rPr lang="tr-TR" sz="1800" dirty="0" smtClean="0"/>
              <a:t> </a:t>
            </a:r>
            <a:r>
              <a:rPr lang="en-US" sz="1800" dirty="0" smtClean="0"/>
              <a:t>to </a:t>
            </a:r>
            <a:r>
              <a:rPr lang="en-US" sz="1800" dirty="0"/>
              <a:t>the rod (the </a:t>
            </a:r>
            <a:r>
              <a:rPr lang="en-US" sz="1800" i="1" dirty="0"/>
              <a:t>y </a:t>
            </a:r>
            <a:r>
              <a:rPr lang="en-US" sz="1800" dirty="0"/>
              <a:t>axis) and passing through its center of mass.</a:t>
            </a:r>
            <a:r>
              <a:rPr lang="tr-TR" sz="1800" dirty="0" smtClean="0"/>
              <a:t> </a:t>
            </a: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68" y="1620649"/>
            <a:ext cx="990265" cy="3671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868" y="2159069"/>
            <a:ext cx="998001" cy="25282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652" y="2701921"/>
            <a:ext cx="2432922" cy="5340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319" y="4014787"/>
            <a:ext cx="2220890" cy="218757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6948" y="4323801"/>
            <a:ext cx="2958843" cy="659015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0160" y="1426058"/>
            <a:ext cx="1966446" cy="216518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26606" y="1535027"/>
            <a:ext cx="1808540" cy="538420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76935" y="2159069"/>
            <a:ext cx="716297" cy="329497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26374" y="3865161"/>
            <a:ext cx="3513904" cy="118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838200" y="411061"/>
            <a:ext cx="5181600" cy="576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dirty="0" err="1" smtClean="0">
                <a:solidFill>
                  <a:schemeClr val="accent1"/>
                </a:solidFill>
              </a:rPr>
              <a:t>Ex</a:t>
            </a:r>
            <a:r>
              <a:rPr lang="tr-TR" sz="1600" dirty="0" smtClean="0">
                <a:solidFill>
                  <a:schemeClr val="accent1"/>
                </a:solidFill>
              </a:rPr>
              <a:t>/</a:t>
            </a:r>
            <a:r>
              <a:rPr lang="tr-TR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/>
              <a:t>uniform solid cylinder has a radius </a:t>
            </a:r>
            <a:r>
              <a:rPr lang="en-US" sz="1600" i="1" dirty="0"/>
              <a:t>R</a:t>
            </a:r>
            <a:r>
              <a:rPr lang="en-US" sz="1600" dirty="0"/>
              <a:t>, mass </a:t>
            </a:r>
            <a:r>
              <a:rPr lang="en-US" sz="1600" i="1" dirty="0"/>
              <a:t>M</a:t>
            </a:r>
            <a:r>
              <a:rPr lang="en-US" sz="1600" dirty="0"/>
              <a:t>, and </a:t>
            </a:r>
            <a:r>
              <a:rPr lang="en-US" sz="1600" dirty="0" smtClean="0"/>
              <a:t>length</a:t>
            </a:r>
            <a:r>
              <a:rPr lang="tr-TR" sz="1600" dirty="0" smtClean="0"/>
              <a:t> </a:t>
            </a:r>
            <a:r>
              <a:rPr lang="en-US" sz="1600" i="1" dirty="0" smtClean="0"/>
              <a:t>L</a:t>
            </a:r>
            <a:r>
              <a:rPr lang="en-US" sz="1600" dirty="0"/>
              <a:t>. Calculate its moment of inertia about its central axis (</a:t>
            </a:r>
            <a:r>
              <a:rPr lang="en-US" sz="1600" dirty="0" smtClean="0"/>
              <a:t>the</a:t>
            </a:r>
            <a:r>
              <a:rPr lang="tr-TR" sz="1600" dirty="0" smtClean="0"/>
              <a:t> </a:t>
            </a:r>
            <a:r>
              <a:rPr lang="en-US" sz="1600" i="1" dirty="0" smtClean="0"/>
              <a:t>z </a:t>
            </a:r>
            <a:r>
              <a:rPr lang="en-US" sz="1600" dirty="0"/>
              <a:t>axis in Fig</a:t>
            </a:r>
            <a:r>
              <a:rPr lang="en-US" sz="1600" dirty="0" smtClean="0"/>
              <a:t>.</a:t>
            </a:r>
            <a:r>
              <a:rPr lang="tr-TR" sz="1600" dirty="0" smtClean="0"/>
              <a:t>)</a:t>
            </a:r>
            <a:r>
              <a:rPr lang="en-US" sz="1600" dirty="0" smtClean="0"/>
              <a:t>.</a:t>
            </a:r>
            <a:endParaRPr lang="tr-TR" sz="1600" b="1" dirty="0" smtClean="0"/>
          </a:p>
          <a:p>
            <a:pPr marL="0" indent="0" algn="just">
              <a:buNone/>
            </a:pPr>
            <a:endParaRPr lang="tr-TR" sz="1600" b="1" dirty="0"/>
          </a:p>
          <a:p>
            <a:pPr marL="0" indent="0" algn="just">
              <a:buNone/>
            </a:pPr>
            <a:endParaRPr lang="tr-TR" sz="1600" b="1" dirty="0" smtClean="0"/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10" y="1150887"/>
            <a:ext cx="1959073" cy="284381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304" y="4128927"/>
            <a:ext cx="4913711" cy="63796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5209" y="4901119"/>
            <a:ext cx="998137" cy="51186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7183" y="1478446"/>
            <a:ext cx="663893" cy="323850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1555" y="1360106"/>
            <a:ext cx="644860" cy="442190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4650" y="1960786"/>
            <a:ext cx="2043530" cy="338138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6334387" y="458290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  <a:latin typeface="NewBaskervilleITCbyBT-Black"/>
              </a:rPr>
              <a:t>parallel-axis theorem</a:t>
            </a:r>
            <a:endParaRPr lang="en-US" i="1" dirty="0">
              <a:solidFill>
                <a:schemeClr val="accent1"/>
              </a:solidFill>
            </a:endParaRPr>
          </a:p>
        </p:txBody>
      </p:sp>
      <p:pic>
        <p:nvPicPr>
          <p:cNvPr id="19" name="Resim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1635" y="874851"/>
            <a:ext cx="1439621" cy="447261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16126" y="1436129"/>
            <a:ext cx="2940194" cy="3096113"/>
          </a:xfrm>
          <a:prstGeom prst="rect">
            <a:avLst/>
          </a:prstGeom>
        </p:spPr>
      </p:pic>
      <p:cxnSp>
        <p:nvCxnSpPr>
          <p:cNvPr id="22" name="Düz Ok Bağlayıcısı 21"/>
          <p:cNvCxnSpPr/>
          <p:nvPr/>
        </p:nvCxnSpPr>
        <p:spPr>
          <a:xfrm>
            <a:off x="7772400" y="3133725"/>
            <a:ext cx="726339" cy="600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8154201" y="2881182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6179890" y="460131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latin typeface="NewBaskerville-Roman"/>
              </a:rPr>
              <a:t>The</a:t>
            </a:r>
            <a:r>
              <a:rPr lang="tr-TR" sz="1600" dirty="0" smtClean="0">
                <a:latin typeface="NewBaskerville-Roman"/>
              </a:rPr>
              <a:t> </a:t>
            </a:r>
            <a:r>
              <a:rPr lang="en-US" sz="1600" dirty="0" smtClean="0">
                <a:latin typeface="NewBaskerville-Roman"/>
              </a:rPr>
              <a:t>parallel-axis </a:t>
            </a:r>
            <a:r>
              <a:rPr lang="en-US" sz="1600" dirty="0">
                <a:latin typeface="NewBaskerville-Roman"/>
              </a:rPr>
              <a:t>theorem states that the moment of inertia </a:t>
            </a:r>
            <a:endParaRPr lang="tr-TR" sz="1600" dirty="0" smtClean="0">
              <a:latin typeface="NewBaskerville-Roman"/>
            </a:endParaRPr>
          </a:p>
          <a:p>
            <a:r>
              <a:rPr lang="en-US" sz="1600" dirty="0" smtClean="0">
                <a:latin typeface="NewBaskerville-Roman"/>
              </a:rPr>
              <a:t>about </a:t>
            </a:r>
            <a:r>
              <a:rPr lang="en-US" sz="1600" dirty="0">
                <a:latin typeface="NewBaskerville-Roman"/>
              </a:rPr>
              <a:t>any axis parallel to </a:t>
            </a:r>
            <a:r>
              <a:rPr lang="en-US" sz="1600" dirty="0" smtClean="0">
                <a:latin typeface="NewBaskerville-Roman"/>
              </a:rPr>
              <a:t>and</a:t>
            </a:r>
            <a:r>
              <a:rPr lang="tr-TR" sz="1600" dirty="0" smtClean="0">
                <a:latin typeface="NewBaskerville-Roman"/>
              </a:rPr>
              <a:t> </a:t>
            </a:r>
            <a:r>
              <a:rPr lang="en-US" sz="1600" dirty="0" smtClean="0">
                <a:latin typeface="NewBaskerville-Roman"/>
              </a:rPr>
              <a:t>a </a:t>
            </a:r>
            <a:r>
              <a:rPr lang="en-US" sz="1600" dirty="0">
                <a:latin typeface="NewBaskerville-Roman"/>
              </a:rPr>
              <a:t>distance </a:t>
            </a:r>
            <a:r>
              <a:rPr lang="en-US" sz="1600" i="1" dirty="0">
                <a:latin typeface="NewBaskerville-Italic"/>
              </a:rPr>
              <a:t>D </a:t>
            </a:r>
            <a:r>
              <a:rPr lang="en-US" sz="1600" dirty="0">
                <a:latin typeface="NewBaskerville-Roman"/>
              </a:rPr>
              <a:t>away from </a:t>
            </a:r>
            <a:endParaRPr lang="tr-TR" sz="1600" dirty="0" smtClean="0">
              <a:latin typeface="NewBaskerville-Roman"/>
            </a:endParaRPr>
          </a:p>
          <a:p>
            <a:r>
              <a:rPr lang="en-US" sz="1600" dirty="0" smtClean="0">
                <a:latin typeface="NewBaskerville-Roman"/>
              </a:rPr>
              <a:t>this </a:t>
            </a:r>
            <a:r>
              <a:rPr lang="en-US" sz="1600" dirty="0">
                <a:latin typeface="NewBaskerville-Roman"/>
              </a:rPr>
              <a:t>axis 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363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838200" y="411061"/>
            <a:ext cx="5181600" cy="576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dirty="0" err="1" smtClean="0">
                <a:solidFill>
                  <a:schemeClr val="accent1"/>
                </a:solidFill>
              </a:rPr>
              <a:t>Ex</a:t>
            </a:r>
            <a:r>
              <a:rPr lang="tr-TR" sz="1600" dirty="0" smtClean="0">
                <a:solidFill>
                  <a:schemeClr val="accent1"/>
                </a:solidFill>
              </a:rPr>
              <a:t>/ </a:t>
            </a:r>
            <a:r>
              <a:rPr lang="en-US" sz="1600" dirty="0" smtClean="0"/>
              <a:t>Consider </a:t>
            </a:r>
            <a:r>
              <a:rPr lang="tr-TR" sz="1600" dirty="0" smtClean="0"/>
              <a:t>a</a:t>
            </a:r>
            <a:r>
              <a:rPr lang="en-US" sz="1600" dirty="0" smtClean="0"/>
              <a:t> </a:t>
            </a:r>
            <a:r>
              <a:rPr lang="en-US" sz="1600" dirty="0"/>
              <a:t>uniform rigid rod of mass </a:t>
            </a:r>
            <a:r>
              <a:rPr lang="en-US" sz="1600" i="1" dirty="0"/>
              <a:t>M </a:t>
            </a:r>
            <a:r>
              <a:rPr lang="en-US" sz="1600" dirty="0" smtClean="0"/>
              <a:t>and</a:t>
            </a:r>
            <a:r>
              <a:rPr lang="tr-TR" sz="1600" dirty="0" smtClean="0"/>
              <a:t> </a:t>
            </a:r>
            <a:r>
              <a:rPr lang="en-US" sz="1600" dirty="0" smtClean="0"/>
              <a:t>length </a:t>
            </a:r>
            <a:r>
              <a:rPr lang="en-US" sz="1600" i="1" dirty="0"/>
              <a:t>L </a:t>
            </a:r>
            <a:r>
              <a:rPr lang="en-US" sz="1600" dirty="0"/>
              <a:t>shown in </a:t>
            </a:r>
            <a:r>
              <a:rPr lang="en-US" sz="1600" dirty="0" smtClean="0"/>
              <a:t>Figure. </a:t>
            </a:r>
            <a:r>
              <a:rPr lang="en-US" sz="1600" dirty="0"/>
              <a:t>Find the moment of </a:t>
            </a:r>
            <a:r>
              <a:rPr lang="en-US" sz="1600" dirty="0" smtClean="0"/>
              <a:t>inertia</a:t>
            </a:r>
            <a:r>
              <a:rPr lang="tr-TR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/>
              <a:t>the rod about an axis perpendicular to the rod </a:t>
            </a:r>
            <a:r>
              <a:rPr lang="en-US" sz="1600" dirty="0" smtClean="0"/>
              <a:t>through</a:t>
            </a:r>
            <a:r>
              <a:rPr lang="tr-TR" sz="1600" dirty="0" smtClean="0"/>
              <a:t> </a:t>
            </a:r>
            <a:r>
              <a:rPr lang="en-US" sz="1600" dirty="0" smtClean="0"/>
              <a:t>one </a:t>
            </a:r>
            <a:r>
              <a:rPr lang="en-US" sz="1600" dirty="0"/>
              <a:t>end (the </a:t>
            </a:r>
            <a:r>
              <a:rPr lang="en-US" sz="1600" i="1" dirty="0" smtClean="0"/>
              <a:t>y</a:t>
            </a:r>
            <a:r>
              <a:rPr lang="tr-TR" sz="1600" dirty="0" smtClean="0"/>
              <a:t>’</a:t>
            </a:r>
            <a:r>
              <a:rPr lang="en-US" sz="1600" dirty="0" smtClean="0"/>
              <a:t> </a:t>
            </a:r>
            <a:r>
              <a:rPr lang="en-US" sz="1600" dirty="0"/>
              <a:t>axis in Fig</a:t>
            </a:r>
            <a:r>
              <a:rPr lang="en-US" sz="1600" dirty="0" smtClean="0"/>
              <a:t>.).</a:t>
            </a: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91" y="1480649"/>
            <a:ext cx="1966446" cy="216518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866" y="3728612"/>
            <a:ext cx="3769758" cy="1268905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724" y="2936157"/>
            <a:ext cx="1439621" cy="447261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056" y="4997517"/>
            <a:ext cx="871619" cy="38228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613" y="5388146"/>
            <a:ext cx="4637284" cy="61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838200" y="411061"/>
            <a:ext cx="5181600" cy="576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dirty="0" err="1" smtClean="0">
                <a:solidFill>
                  <a:schemeClr val="accent1"/>
                </a:solidFill>
              </a:rPr>
              <a:t>Torque</a:t>
            </a:r>
            <a:endParaRPr lang="tr-TR" sz="1600" dirty="0" smtClean="0"/>
          </a:p>
          <a:p>
            <a:pPr marL="0" indent="0">
              <a:buNone/>
            </a:pPr>
            <a:r>
              <a:rPr lang="en-US" sz="1600" dirty="0"/>
              <a:t>When a force is exerted on a rigid object pivoted about an axis, the object tends </a:t>
            </a:r>
            <a:r>
              <a:rPr lang="en-US" sz="1600" dirty="0" smtClean="0"/>
              <a:t>to</a:t>
            </a:r>
            <a:r>
              <a:rPr lang="tr-TR" sz="1600" dirty="0" smtClean="0"/>
              <a:t> </a:t>
            </a:r>
            <a:r>
              <a:rPr lang="en-US" sz="1600" dirty="0" smtClean="0"/>
              <a:t>rotate </a:t>
            </a:r>
            <a:r>
              <a:rPr lang="en-US" sz="1600" dirty="0"/>
              <a:t>about that axis. The </a:t>
            </a:r>
            <a:r>
              <a:rPr lang="tr-TR" sz="1600" dirty="0" smtClean="0"/>
              <a:t>t</a:t>
            </a:r>
            <a:r>
              <a:rPr lang="en-US" sz="1600" dirty="0" err="1" smtClean="0"/>
              <a:t>endency</a:t>
            </a:r>
            <a:r>
              <a:rPr lang="en-US" sz="1600" dirty="0" smtClean="0"/>
              <a:t> </a:t>
            </a:r>
            <a:r>
              <a:rPr lang="en-US" sz="1600" dirty="0"/>
              <a:t>of a force to rotate an object about some axis </a:t>
            </a:r>
            <a:r>
              <a:rPr lang="en-US" sz="1600" dirty="0" smtClean="0"/>
              <a:t>is</a:t>
            </a:r>
            <a:r>
              <a:rPr lang="tr-TR" sz="1600" dirty="0" smtClean="0"/>
              <a:t> </a:t>
            </a:r>
            <a:r>
              <a:rPr lang="en-US" sz="1600" dirty="0" smtClean="0"/>
              <a:t>measured </a:t>
            </a:r>
            <a:r>
              <a:rPr lang="en-US" sz="1600" dirty="0"/>
              <a:t>by a vector quantity called torque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𝜏</a:t>
            </a:r>
            <a:r>
              <a:rPr lang="tr-TR" sz="1600" dirty="0" smtClean="0"/>
              <a:t>.</a:t>
            </a: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</p:txBody>
      </p:sp>
      <p:sp>
        <p:nvSpPr>
          <p:cNvPr id="9" name="İçerik Yer Tutucusu 9"/>
          <p:cNvSpPr>
            <a:spLocks noGrp="1"/>
          </p:cNvSpPr>
          <p:nvPr>
            <p:ph sz="half" idx="1"/>
          </p:nvPr>
        </p:nvSpPr>
        <p:spPr>
          <a:xfrm>
            <a:off x="5780015" y="411061"/>
            <a:ext cx="534169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b="1" dirty="0">
              <a:solidFill>
                <a:schemeClr val="accent1"/>
              </a:solidFill>
            </a:endParaRPr>
          </a:p>
        </p:txBody>
      </p:sp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sp>
        <p:nvSpPr>
          <p:cNvPr id="14" name="İçerik Yer Tutucusu 9"/>
          <p:cNvSpPr>
            <a:spLocks noGrp="1"/>
          </p:cNvSpPr>
          <p:nvPr>
            <p:ph sz="half" idx="1"/>
          </p:nvPr>
        </p:nvSpPr>
        <p:spPr>
          <a:xfrm>
            <a:off x="6494477" y="411061"/>
            <a:ext cx="5181600" cy="5765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 one-piece cylinder is shaped as shown in Figure 10.15</a:t>
            </a:r>
            <a:r>
              <a:rPr lang="en-US" sz="1600" dirty="0" smtClean="0"/>
              <a:t>,</a:t>
            </a:r>
            <a:r>
              <a:rPr lang="tr-TR" sz="1600" dirty="0" smtClean="0"/>
              <a:t> </a:t>
            </a:r>
            <a:r>
              <a:rPr lang="en-US" sz="1600" dirty="0" smtClean="0"/>
              <a:t>with </a:t>
            </a:r>
            <a:r>
              <a:rPr lang="en-US" sz="1600" dirty="0"/>
              <a:t>a core section protruding from the larger drum. </a:t>
            </a:r>
            <a:r>
              <a:rPr lang="en-US" sz="1600" dirty="0" smtClean="0"/>
              <a:t>The</a:t>
            </a:r>
            <a:r>
              <a:rPr lang="tr-TR" sz="1600" dirty="0" smtClean="0"/>
              <a:t> </a:t>
            </a:r>
            <a:r>
              <a:rPr lang="en-US" sz="1600" dirty="0" smtClean="0"/>
              <a:t>cylinder </a:t>
            </a:r>
            <a:r>
              <a:rPr lang="en-US" sz="1600" dirty="0"/>
              <a:t>is free to rotate about the central axis shown in </a:t>
            </a:r>
            <a:r>
              <a:rPr lang="en-US" sz="1600" dirty="0" smtClean="0"/>
              <a:t>the</a:t>
            </a:r>
            <a:r>
              <a:rPr lang="tr-TR" sz="1600" dirty="0" smtClean="0"/>
              <a:t> </a:t>
            </a:r>
            <a:r>
              <a:rPr lang="en-US" sz="1600" dirty="0" smtClean="0"/>
              <a:t>drawing</a:t>
            </a:r>
            <a:r>
              <a:rPr lang="en-US" sz="1600" dirty="0"/>
              <a:t>. A rope wrapped around the drum, which has </a:t>
            </a:r>
            <a:r>
              <a:rPr lang="en-US" sz="1600" dirty="0" smtClean="0"/>
              <a:t>Radius</a:t>
            </a:r>
            <a:r>
              <a:rPr lang="tr-TR" sz="1600" dirty="0" smtClean="0"/>
              <a:t> </a:t>
            </a:r>
            <a:r>
              <a:rPr lang="en-US" sz="1600" i="1" dirty="0" smtClean="0"/>
              <a:t>R</a:t>
            </a:r>
            <a:r>
              <a:rPr lang="en-US" sz="1600" dirty="0" smtClean="0"/>
              <a:t>1</a:t>
            </a:r>
            <a:r>
              <a:rPr lang="en-US" sz="1600" dirty="0"/>
              <a:t>, exerts a force T1 to the right on the cylinder. A </a:t>
            </a:r>
            <a:r>
              <a:rPr lang="en-US" sz="1600" dirty="0" smtClean="0"/>
              <a:t>rope</a:t>
            </a:r>
            <a:r>
              <a:rPr lang="tr-TR" sz="1600" dirty="0" smtClean="0"/>
              <a:t> </a:t>
            </a:r>
            <a:r>
              <a:rPr lang="en-US" sz="1600" dirty="0" smtClean="0"/>
              <a:t>wrapped </a:t>
            </a:r>
            <a:r>
              <a:rPr lang="en-US" sz="1600" dirty="0"/>
              <a:t>around the core, which has radius </a:t>
            </a:r>
            <a:r>
              <a:rPr lang="en-US" sz="1600" i="1" dirty="0"/>
              <a:t>R</a:t>
            </a:r>
            <a:r>
              <a:rPr lang="en-US" sz="1600" dirty="0"/>
              <a:t>2, exerts </a:t>
            </a:r>
            <a:r>
              <a:rPr lang="en-US" sz="1600" dirty="0" smtClean="0"/>
              <a:t>a</a:t>
            </a:r>
            <a:r>
              <a:rPr lang="tr-TR" sz="1600" dirty="0" smtClean="0"/>
              <a:t> </a:t>
            </a:r>
            <a:r>
              <a:rPr lang="en-US" sz="1600" dirty="0" smtClean="0"/>
              <a:t>force </a:t>
            </a:r>
            <a:r>
              <a:rPr lang="en-US" sz="1600" dirty="0"/>
              <a:t>T2 downward on the cylinder.</a:t>
            </a: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sz="1600" b="1" dirty="0"/>
              <a:t>(B) </a:t>
            </a:r>
            <a:r>
              <a:rPr lang="fr-FR" sz="1600" dirty="0"/>
              <a:t>Suppose </a:t>
            </a:r>
            <a:r>
              <a:rPr lang="fr-FR" sz="1600" i="1" dirty="0" smtClean="0"/>
              <a:t>T</a:t>
            </a:r>
            <a:r>
              <a:rPr lang="fr-FR" sz="1600" dirty="0" smtClean="0"/>
              <a:t>1</a:t>
            </a:r>
            <a:r>
              <a:rPr lang="tr-TR" sz="1600" dirty="0" smtClean="0"/>
              <a:t>=</a:t>
            </a:r>
            <a:r>
              <a:rPr lang="fr-FR" sz="1600" dirty="0" smtClean="0"/>
              <a:t>5.0 </a:t>
            </a:r>
            <a:r>
              <a:rPr lang="fr-FR" sz="1600" dirty="0"/>
              <a:t>N, </a:t>
            </a:r>
            <a:r>
              <a:rPr lang="fr-FR" sz="1600" i="1" dirty="0" smtClean="0"/>
              <a:t>R</a:t>
            </a:r>
            <a:r>
              <a:rPr lang="fr-FR" sz="1600" dirty="0" smtClean="0"/>
              <a:t>1</a:t>
            </a:r>
            <a:r>
              <a:rPr lang="tr-TR" sz="1600" dirty="0" smtClean="0"/>
              <a:t>=</a:t>
            </a:r>
            <a:r>
              <a:rPr lang="fr-FR" sz="1600" dirty="0" smtClean="0"/>
              <a:t>1.0 </a:t>
            </a:r>
            <a:r>
              <a:rPr lang="fr-FR" sz="1600" dirty="0"/>
              <a:t>m, </a:t>
            </a:r>
            <a:r>
              <a:rPr lang="fr-FR" sz="1600" i="1" dirty="0" smtClean="0"/>
              <a:t>T</a:t>
            </a:r>
            <a:r>
              <a:rPr lang="fr-FR" sz="1600" dirty="0" smtClean="0"/>
              <a:t>2</a:t>
            </a:r>
            <a:r>
              <a:rPr lang="tr-TR" sz="1600" dirty="0" smtClean="0"/>
              <a:t>=</a:t>
            </a:r>
            <a:r>
              <a:rPr lang="fr-FR" sz="1600" dirty="0" smtClean="0"/>
              <a:t>15.0 </a:t>
            </a:r>
            <a:r>
              <a:rPr lang="fr-FR" sz="1600" dirty="0"/>
              <a:t>N, and</a:t>
            </a:r>
          </a:p>
          <a:p>
            <a:pPr marL="0" indent="0">
              <a:buNone/>
            </a:pPr>
            <a:r>
              <a:rPr lang="en-US" sz="1600" i="1" dirty="0" smtClean="0"/>
              <a:t>R</a:t>
            </a:r>
            <a:r>
              <a:rPr lang="en-US" sz="1600" dirty="0" smtClean="0"/>
              <a:t>2</a:t>
            </a:r>
            <a:r>
              <a:rPr lang="tr-TR" sz="1600" dirty="0" smtClean="0"/>
              <a:t>=</a:t>
            </a:r>
            <a:r>
              <a:rPr lang="en-US" sz="1600" dirty="0" smtClean="0"/>
              <a:t>0.50 </a:t>
            </a:r>
            <a:r>
              <a:rPr lang="en-US" sz="1600" dirty="0"/>
              <a:t>m. What is the net torque about the rotation axis,</a:t>
            </a:r>
          </a:p>
          <a:p>
            <a:pPr marL="0" indent="0">
              <a:buNone/>
            </a:pPr>
            <a:r>
              <a:rPr lang="en-US" sz="1600" dirty="0"/>
              <a:t>and which way does the cylinder rotate starting from rest?</a:t>
            </a: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sz="1600" b="1" dirty="0" smtClean="0">
              <a:solidFill>
                <a:schemeClr val="accent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13644"/>
            <a:ext cx="2434744" cy="17584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469" y="2084007"/>
            <a:ext cx="1635423" cy="43877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152" y="3472070"/>
            <a:ext cx="1033124" cy="32012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4383" y="3505718"/>
            <a:ext cx="1264135" cy="252827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398" y="4128214"/>
            <a:ext cx="2057400" cy="1914525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21480" y="5245961"/>
            <a:ext cx="2388338" cy="46572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6681537" y="2005853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(A) </a:t>
            </a:r>
            <a:r>
              <a:rPr lang="en-US" sz="1600" dirty="0"/>
              <a:t>What is the net torque acting on the cylinder about the</a:t>
            </a:r>
          </a:p>
          <a:p>
            <a:r>
              <a:rPr lang="en-US" sz="1600" dirty="0"/>
              <a:t>rotation axis (which is the </a:t>
            </a:r>
            <a:r>
              <a:rPr lang="en-US" sz="1600" i="1" dirty="0"/>
              <a:t>z </a:t>
            </a:r>
            <a:r>
              <a:rPr lang="en-US" sz="1600" dirty="0"/>
              <a:t>axis in </a:t>
            </a:r>
            <a:r>
              <a:rPr lang="en-US" sz="1600" dirty="0" smtClean="0"/>
              <a:t>Figure</a:t>
            </a:r>
            <a:r>
              <a:rPr lang="tr-TR" sz="1600" dirty="0" smtClean="0"/>
              <a:t>) </a:t>
            </a:r>
            <a:r>
              <a:rPr lang="en-US" sz="1600" dirty="0" smtClean="0"/>
              <a:t>?</a:t>
            </a:r>
            <a:endParaRPr lang="tr-T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212" y="3796885"/>
            <a:ext cx="21526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768" y="3894851"/>
            <a:ext cx="2710528" cy="5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297" y="4550635"/>
            <a:ext cx="4780809" cy="92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1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İçerik Yer Tutucusu 9"/>
          <p:cNvSpPr>
            <a:spLocks noGrp="1"/>
          </p:cNvSpPr>
          <p:nvPr>
            <p:ph sz="half" idx="1"/>
          </p:nvPr>
        </p:nvSpPr>
        <p:spPr>
          <a:xfrm>
            <a:off x="6334387" y="276837"/>
            <a:ext cx="5181600" cy="5765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i="1" dirty="0"/>
          </a:p>
          <a:p>
            <a:pPr marL="0" indent="0">
              <a:buNone/>
            </a:pPr>
            <a:endParaRPr lang="tr-TR" sz="1800" i="1" dirty="0" smtClean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sp>
        <p:nvSpPr>
          <p:cNvPr id="11" name="Dikdörtgen 10"/>
          <p:cNvSpPr/>
          <p:nvPr/>
        </p:nvSpPr>
        <p:spPr>
          <a:xfrm>
            <a:off x="364958" y="326540"/>
            <a:ext cx="3485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>
                <a:solidFill>
                  <a:schemeClr val="accent1"/>
                </a:solidFill>
              </a:rPr>
              <a:t>Relationship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Between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Torque</a:t>
            </a:r>
            <a:endParaRPr lang="tr-TR" b="1" dirty="0">
              <a:solidFill>
                <a:schemeClr val="accent1"/>
              </a:solidFill>
            </a:endParaRPr>
          </a:p>
          <a:p>
            <a:r>
              <a:rPr lang="tr-TR" b="1" dirty="0" err="1">
                <a:solidFill>
                  <a:schemeClr val="accent1"/>
                </a:solidFill>
              </a:rPr>
              <a:t>and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b="1" dirty="0" err="1">
                <a:solidFill>
                  <a:schemeClr val="accent1"/>
                </a:solidFill>
              </a:rPr>
              <a:t>Angular</a:t>
            </a:r>
            <a:r>
              <a:rPr lang="tr-TR" b="1" dirty="0">
                <a:solidFill>
                  <a:schemeClr val="accent1"/>
                </a:solidFill>
              </a:rPr>
              <a:t> Acceleration</a:t>
            </a:r>
            <a:endParaRPr lang="tr-TR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230604"/>
            <a:ext cx="1801449" cy="1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6817"/>
            <a:ext cx="6232358" cy="321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704" y="230604"/>
            <a:ext cx="20097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191" y="1782928"/>
            <a:ext cx="6019063" cy="4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Düz Bağlayıcı 17"/>
          <p:cNvCxnSpPr/>
          <p:nvPr/>
        </p:nvCxnSpPr>
        <p:spPr>
          <a:xfrm>
            <a:off x="6196351" y="230604"/>
            <a:ext cx="0" cy="614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2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3416</TotalTime>
  <Words>625</Words>
  <Application>Microsoft Office PowerPoint</Application>
  <PresentationFormat>Özel</PresentationFormat>
  <Paragraphs>216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lenovo</cp:lastModifiedBy>
  <cp:revision>424</cp:revision>
  <dcterms:created xsi:type="dcterms:W3CDTF">2020-07-23T14:09:40Z</dcterms:created>
  <dcterms:modified xsi:type="dcterms:W3CDTF">2020-11-30T08:57:22Z</dcterms:modified>
</cp:coreProperties>
</file>