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Centrifuge and sedimentation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Centrifugation can thus provide solid–liquid and</a:t>
            </a:r>
            <a:r>
              <a:rPr lang="tr-TR" dirty="0" smtClean="0"/>
              <a:t> </a:t>
            </a:r>
            <a:r>
              <a:rPr lang="en-US" dirty="0" smtClean="0"/>
              <a:t>liquid–liquid separations, such as in milk processing, </a:t>
            </a:r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which milk fat (i.e. cream) removal and clarification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occur</a:t>
            </a:r>
            <a:r>
              <a:rPr lang="tr-TR" dirty="0" smtClean="0"/>
              <a:t> </a:t>
            </a:r>
            <a:r>
              <a:rPr lang="en-US" dirty="0" smtClean="0"/>
              <a:t>simultaneously.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76490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Centrifugal clarification is also used</a:t>
            </a:r>
            <a:r>
              <a:rPr lang="tr-TR" dirty="0" smtClean="0"/>
              <a:t> </a:t>
            </a:r>
            <a:r>
              <a:rPr lang="en-US" dirty="0" smtClean="0"/>
              <a:t>to treat oils, juices, and beers. Industrial centrifugation</a:t>
            </a:r>
            <a:r>
              <a:rPr lang="tr-TR" dirty="0" smtClean="0"/>
              <a:t> </a:t>
            </a:r>
            <a:r>
              <a:rPr lang="en-US" dirty="0" smtClean="0"/>
              <a:t>equipment used in food processing plants is mainly of</a:t>
            </a:r>
            <a:r>
              <a:rPr lang="tr-TR" dirty="0" smtClean="0"/>
              <a:t> </a:t>
            </a:r>
            <a:r>
              <a:rPr lang="en-US" dirty="0" smtClean="0"/>
              <a:t>the disk-bowl type,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recent</a:t>
            </a:r>
            <a:r>
              <a:rPr lang="tr-TR" dirty="0" smtClean="0"/>
              <a:t> </a:t>
            </a:r>
            <a:r>
              <a:rPr lang="en-US" dirty="0" smtClean="0"/>
              <a:t>years, high-speed centrifugation has been used to reduce</a:t>
            </a:r>
            <a:r>
              <a:rPr lang="tr-TR" dirty="0" smtClean="0"/>
              <a:t> </a:t>
            </a:r>
            <a:r>
              <a:rPr lang="en-US" dirty="0" smtClean="0"/>
              <a:t>bacterial counts in raw milk (i.e. so-called </a:t>
            </a:r>
            <a:r>
              <a:rPr lang="en-US" dirty="0" err="1" smtClean="0"/>
              <a:t>bactofugation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  <a:r>
              <a:rPr lang="en-US" dirty="0" smtClean="0"/>
              <a:t>and thus, allow for the production of extended-shelf life</a:t>
            </a:r>
          </a:p>
          <a:p>
            <a:pPr>
              <a:buNone/>
            </a:pPr>
            <a:r>
              <a:rPr lang="en-US" dirty="0" smtClean="0"/>
              <a:t>(ESL) milk.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6238"/>
            <a:ext cx="8229600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isc bowl centrifuge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6700"/>
            <a:ext cx="4752975" cy="6042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three phase olive oil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6486525" cy="6093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Centrifugation (separators,</a:t>
            </a:r>
            <a:r>
              <a:rPr lang="tr-TR" sz="4000" dirty="0" smtClean="0"/>
              <a:t> </a:t>
            </a:r>
            <a:r>
              <a:rPr lang="en-US" sz="4000" dirty="0" smtClean="0"/>
              <a:t>clarifiers)</a:t>
            </a:r>
            <a:endParaRPr lang="en-US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3196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centrifuge is a device that separates</a:t>
            </a:r>
            <a:r>
              <a:rPr lang="tr-TR" dirty="0" smtClean="0"/>
              <a:t> </a:t>
            </a:r>
            <a:r>
              <a:rPr lang="en-US" dirty="0" smtClean="0"/>
              <a:t>particles from</a:t>
            </a:r>
            <a:r>
              <a:rPr lang="tr-TR" dirty="0" smtClean="0"/>
              <a:t> </a:t>
            </a:r>
            <a:r>
              <a:rPr lang="en-US" dirty="0" smtClean="0"/>
              <a:t>suspensions,</a:t>
            </a:r>
            <a:r>
              <a:rPr lang="tr-TR" dirty="0" smtClean="0"/>
              <a:t> </a:t>
            </a:r>
            <a:r>
              <a:rPr lang="en-US" dirty="0" smtClean="0"/>
              <a:t>or even macromolecules from solutions, according</a:t>
            </a:r>
            <a:r>
              <a:rPr lang="tr-TR" dirty="0" smtClean="0"/>
              <a:t> </a:t>
            </a:r>
            <a:r>
              <a:rPr lang="en-US" dirty="0" smtClean="0"/>
              <a:t>to their size, shape, and density.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Centrifugation can also be used for the separations of</a:t>
            </a:r>
            <a:r>
              <a:rPr lang="tr-TR" dirty="0" smtClean="0"/>
              <a:t> </a:t>
            </a:r>
            <a:r>
              <a:rPr lang="en-US" dirty="0" smtClean="0"/>
              <a:t>immiscible liquids. Industrial centrifugation can be divided</a:t>
            </a:r>
            <a:r>
              <a:rPr lang="tr-TR" dirty="0" smtClean="0"/>
              <a:t> </a:t>
            </a:r>
            <a:r>
              <a:rPr lang="en-US" dirty="0" smtClean="0"/>
              <a:t>into two different classes: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 (1) </a:t>
            </a:r>
            <a:r>
              <a:rPr lang="en-US" dirty="0" err="1" smtClean="0"/>
              <a:t>sedimenting</a:t>
            </a:r>
            <a:r>
              <a:rPr lang="en-US" dirty="0" smtClean="0"/>
              <a:t> and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en-US" dirty="0" smtClean="0"/>
              <a:t>(2) filtering.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sedimenting</a:t>
            </a:r>
            <a:r>
              <a:rPr lang="en-US" dirty="0" smtClean="0"/>
              <a:t> type of centrifuge relies on density</a:t>
            </a:r>
            <a:r>
              <a:rPr lang="tr-TR" dirty="0" smtClean="0"/>
              <a:t> </a:t>
            </a:r>
            <a:r>
              <a:rPr lang="en-US" dirty="0" smtClean="0"/>
              <a:t>(i.e. specific gravity) differences as a driving force to separate</a:t>
            </a:r>
            <a:r>
              <a:rPr lang="tr-TR" dirty="0" smtClean="0"/>
              <a:t> </a:t>
            </a:r>
            <a:r>
              <a:rPr lang="en-US" dirty="0" smtClean="0"/>
              <a:t>the components of a mixture.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Indeed, the rotation of</a:t>
            </a:r>
            <a:r>
              <a:rPr lang="tr-TR" dirty="0" smtClean="0"/>
              <a:t> </a:t>
            </a:r>
            <a:r>
              <a:rPr lang="en-US" dirty="0" smtClean="0"/>
              <a:t>materials around a fixed axis generates a centrifugal force</a:t>
            </a:r>
            <a:r>
              <a:rPr lang="tr-TR" dirty="0" smtClean="0"/>
              <a:t> </a:t>
            </a:r>
            <a:r>
              <a:rPr lang="en-US" dirty="0" smtClean="0"/>
              <a:t>as much as 10,000 times greater than gravity, which acts</a:t>
            </a:r>
            <a:r>
              <a:rPr lang="tr-TR" dirty="0" smtClean="0"/>
              <a:t> </a:t>
            </a:r>
            <a:r>
              <a:rPr lang="en-US" dirty="0" smtClean="0"/>
              <a:t>differently on components depending on their specific</a:t>
            </a:r>
            <a:r>
              <a:rPr lang="tr-TR" dirty="0" smtClean="0"/>
              <a:t> </a:t>
            </a:r>
            <a:r>
              <a:rPr lang="en-US" dirty="0" smtClean="0"/>
              <a:t>gravity.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7163"/>
            <a:ext cx="4267200" cy="6368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Because denser particles require a greater force</a:t>
            </a:r>
            <a:r>
              <a:rPr lang="tr-TR" dirty="0" smtClean="0"/>
              <a:t> </a:t>
            </a:r>
            <a:r>
              <a:rPr lang="en-US" dirty="0" smtClean="0"/>
              <a:t>to stay close to the rotation axis than lighter particles,</a:t>
            </a:r>
            <a:r>
              <a:rPr lang="tr-TR" dirty="0" smtClean="0"/>
              <a:t> </a:t>
            </a:r>
            <a:r>
              <a:rPr lang="en-US" dirty="0" smtClean="0"/>
              <a:t>the denser constituents are forced to the periphery of</a:t>
            </a:r>
            <a:r>
              <a:rPr lang="tr-TR" dirty="0" smtClean="0"/>
              <a:t> </a:t>
            </a:r>
            <a:r>
              <a:rPr lang="en-US" dirty="0" smtClean="0"/>
              <a:t>the centrifuge bowl.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564903"/>
            <a:ext cx="8229600" cy="2952329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This type of centrifuge is suitable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 err="1" smtClean="0"/>
              <a:t>th</a:t>
            </a:r>
            <a:r>
              <a:rPr lang="tr-TR" dirty="0" smtClean="0"/>
              <a:t>e </a:t>
            </a:r>
            <a:r>
              <a:rPr lang="en-US" dirty="0" smtClean="0"/>
              <a:t>separation of </a:t>
            </a:r>
            <a:r>
              <a:rPr lang="en-US" dirty="0" smtClean="0">
                <a:solidFill>
                  <a:srgbClr val="FF0000"/>
                </a:solidFill>
              </a:rPr>
              <a:t>solid–liquid and liquid–liquid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mixtures with very small gravity differences</a:t>
            </a:r>
            <a:r>
              <a:rPr lang="en-US" dirty="0" smtClean="0"/>
              <a:t>, as low as</a:t>
            </a:r>
            <a:r>
              <a:rPr lang="tr-TR" dirty="0" smtClean="0"/>
              <a:t> </a:t>
            </a:r>
            <a:r>
              <a:rPr lang="en-US" dirty="0" smtClean="0"/>
              <a:t>100 kg/m3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Filtration centrifuge, in contrast to sedimentation</a:t>
            </a:r>
            <a:r>
              <a:rPr lang="tr-TR" dirty="0" smtClean="0"/>
              <a:t> </a:t>
            </a:r>
            <a:r>
              <a:rPr lang="en-US" dirty="0" smtClean="0"/>
              <a:t>centrifuge, uses perforated bowls and is restricted to the</a:t>
            </a:r>
            <a:r>
              <a:rPr lang="tr-TR" dirty="0" smtClean="0"/>
              <a:t> </a:t>
            </a:r>
            <a:r>
              <a:rPr lang="en-US" dirty="0" smtClean="0"/>
              <a:t>separation </a:t>
            </a:r>
            <a:r>
              <a:rPr lang="en-US" dirty="0" err="1" smtClean="0"/>
              <a:t>ofsolid</a:t>
            </a:r>
            <a:r>
              <a:rPr lang="en-US" dirty="0" smtClean="0"/>
              <a:t>–liquid mixtures. </a:t>
            </a:r>
            <a:endParaRPr lang="tr-TR" dirty="0" smtClean="0"/>
          </a:p>
          <a:p>
            <a:pPr algn="just">
              <a:buNone/>
            </a:pPr>
            <a:r>
              <a:rPr lang="en-US" dirty="0" smtClean="0"/>
              <a:t>This type of centrifugal</a:t>
            </a:r>
            <a:r>
              <a:rPr lang="tr-TR" dirty="0" smtClean="0"/>
              <a:t> </a:t>
            </a:r>
            <a:r>
              <a:rPr lang="en-US" dirty="0" smtClean="0"/>
              <a:t>separation allows the liquid phase to permeate</a:t>
            </a:r>
            <a:r>
              <a:rPr lang="tr-TR" dirty="0" smtClean="0"/>
              <a:t> </a:t>
            </a:r>
            <a:r>
              <a:rPr lang="en-US" dirty="0" smtClean="0"/>
              <a:t>through the porous wall on which solids are retained.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Unlike the </a:t>
            </a:r>
            <a:r>
              <a:rPr lang="en-US" dirty="0" err="1" smtClean="0"/>
              <a:t>sedimenting</a:t>
            </a:r>
            <a:r>
              <a:rPr lang="en-US" dirty="0" smtClean="0"/>
              <a:t> centrifuge, the filtering type of</a:t>
            </a:r>
            <a:r>
              <a:rPr lang="tr-TR" dirty="0" smtClean="0"/>
              <a:t> </a:t>
            </a:r>
            <a:r>
              <a:rPr lang="en-US" dirty="0" smtClean="0"/>
              <a:t>centrifuge has the advantage of allowing the separation</a:t>
            </a:r>
            <a:r>
              <a:rPr lang="tr-TR" dirty="0" smtClean="0"/>
              <a:t> </a:t>
            </a:r>
            <a:r>
              <a:rPr lang="en-US" dirty="0" smtClean="0"/>
              <a:t>of soluble solids without relying on density differences.</a:t>
            </a:r>
          </a:p>
          <a:p>
            <a:pPr>
              <a:buNone/>
            </a:pPr>
            <a:r>
              <a:rPr lang="en-US" dirty="0" smtClean="0"/>
              <a:t>Although particles must be at least greater than</a:t>
            </a:r>
            <a:r>
              <a:rPr lang="tr-TR" dirty="0" smtClean="0"/>
              <a:t> </a:t>
            </a:r>
            <a:r>
              <a:rPr lang="en-US" dirty="0" smtClean="0"/>
              <a:t>10 microns for filtration to be practicable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369</Words>
  <Application>Microsoft Office PowerPoint</Application>
  <PresentationFormat>Ekran Gösterisi (4:3)</PresentationFormat>
  <Paragraphs>18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8" baseType="lpstr">
      <vt:lpstr>Arial</vt:lpstr>
      <vt:lpstr>Calibri</vt:lpstr>
      <vt:lpstr>Ofis Teması</vt:lpstr>
      <vt:lpstr>Centrifuge and sedimentation</vt:lpstr>
      <vt:lpstr>Centrifugation (separators, clarifiers)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Centrifuge and sedimentation</dc:title>
  <dc:creator>salih karasu 66</dc:creator>
  <cp:lastModifiedBy>PENCERE-PC</cp:lastModifiedBy>
  <cp:revision>2</cp:revision>
  <dcterms:created xsi:type="dcterms:W3CDTF">2018-03-26T07:44:15Z</dcterms:created>
  <dcterms:modified xsi:type="dcterms:W3CDTF">2018-03-26T12:06:16Z</dcterms:modified>
</cp:coreProperties>
</file>