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3" r:id="rId20"/>
    <p:sldId id="264" r:id="rId21"/>
    <p:sldId id="279" r:id="rId22"/>
    <p:sldId id="276" r:id="rId23"/>
    <p:sldId id="277" r:id="rId24"/>
    <p:sldId id="278" r:id="rId25"/>
    <p:sldId id="280" r:id="rId26"/>
    <p:sldId id="281" r:id="rId27"/>
    <p:sldId id="282" r:id="rId28"/>
    <p:sldId id="286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033E-3C98-46B8-A822-9E42D032D8C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61FC5-327A-4D97-93AA-82CAEB26CF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F3D710-B2AA-4906-9DC2-56AE117B5AB5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53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7A3D34-8F0E-44E0-A0A0-E0B865824CC8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63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11E777-F1C0-492F-A87B-895B1B456238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Solvent extraction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Salih KARASU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 efficiency of solvent extraction strongly </a:t>
            </a:r>
            <a:r>
              <a:rPr lang="en-US" b="1" u="sng" dirty="0" err="1" smtClean="0">
                <a:solidFill>
                  <a:srgbClr val="FF0000"/>
                </a:solidFill>
              </a:rPr>
              <a:t>depends</a:t>
            </a:r>
            <a:r>
              <a:rPr lang="en-US" dirty="0" err="1" smtClean="0"/>
              <a:t>on</a:t>
            </a:r>
            <a:r>
              <a:rPr lang="en-US" dirty="0" smtClean="0"/>
              <a:t> </a:t>
            </a:r>
            <a:r>
              <a:rPr lang="tr-TR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solid material condition, the diffusion rate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solid,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liquid-to-solid ratio,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temperature,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solvent</a:t>
            </a:r>
            <a:r>
              <a:rPr lang="tr-TR" dirty="0" smtClean="0"/>
              <a:t> </a:t>
            </a:r>
            <a:r>
              <a:rPr lang="en-US" dirty="0" smtClean="0"/>
              <a:t>selection </a:t>
            </a:r>
            <a:r>
              <a:rPr lang="en-US" dirty="0" smtClean="0"/>
              <a:t>(i.e. type, viscosity, and flow rate),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solid’s </a:t>
            </a:r>
            <a:r>
              <a:rPr lang="en-US" dirty="0" smtClean="0"/>
              <a:t>water content,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and </a:t>
            </a:r>
            <a:r>
              <a:rPr lang="en-US" dirty="0" smtClean="0"/>
              <a:t>the presence of </a:t>
            </a:r>
            <a:r>
              <a:rPr lang="en-US" dirty="0" smtClean="0"/>
              <a:t>competing</a:t>
            </a:r>
            <a:r>
              <a:rPr lang="tr-TR" dirty="0" smtClean="0"/>
              <a:t> </a:t>
            </a:r>
            <a:r>
              <a:rPr lang="en-US" dirty="0" smtClean="0"/>
              <a:t>extractable </a:t>
            </a:r>
            <a:r>
              <a:rPr lang="en-US" dirty="0" smtClean="0"/>
              <a:t>components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extraction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8369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pretreatment step </a:t>
            </a:r>
            <a:r>
              <a:rPr lang="en-US" dirty="0" smtClean="0"/>
              <a:t>like</a:t>
            </a:r>
            <a:r>
              <a:rPr lang="tr-TR" dirty="0" smtClean="0"/>
              <a:t> </a:t>
            </a:r>
            <a:r>
              <a:rPr lang="en-US" dirty="0" smtClean="0"/>
              <a:t>grinding </a:t>
            </a:r>
            <a:r>
              <a:rPr lang="en-US" dirty="0" smtClean="0"/>
              <a:t>or flaking, prior to extraction, enhances </a:t>
            </a:r>
            <a:r>
              <a:rPr lang="en-US" dirty="0" smtClean="0"/>
              <a:t>surface</a:t>
            </a:r>
            <a:r>
              <a:rPr lang="tr-TR" dirty="0" smtClean="0"/>
              <a:t> </a:t>
            </a:r>
            <a:r>
              <a:rPr lang="en-US" dirty="0" smtClean="0"/>
              <a:t>contact </a:t>
            </a:r>
            <a:r>
              <a:rPr lang="en-US" dirty="0" smtClean="0"/>
              <a:t>between the solvent and the solid matrix and </a:t>
            </a:r>
            <a:r>
              <a:rPr lang="en-US" dirty="0" smtClean="0"/>
              <a:t>thus</a:t>
            </a:r>
            <a:r>
              <a:rPr lang="tr-TR" dirty="0" smtClean="0"/>
              <a:t> </a:t>
            </a:r>
            <a:r>
              <a:rPr lang="en-US" dirty="0" smtClean="0"/>
              <a:t>extraction </a:t>
            </a:r>
            <a:r>
              <a:rPr lang="en-US" dirty="0" smtClean="0"/>
              <a:t>efficacy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Also, a higher liquid-to-solid </a:t>
            </a:r>
            <a:r>
              <a:rPr lang="en-US" dirty="0" smtClean="0"/>
              <a:t>ratio</a:t>
            </a:r>
            <a:r>
              <a:rPr lang="tr-TR" dirty="0" smtClean="0"/>
              <a:t> </a:t>
            </a:r>
            <a:r>
              <a:rPr lang="en-US" dirty="0" smtClean="0"/>
              <a:t>provides </a:t>
            </a:r>
            <a:r>
              <a:rPr lang="en-US" dirty="0" smtClean="0"/>
              <a:t>an increased gradient which facilitates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solute’s </a:t>
            </a:r>
            <a:r>
              <a:rPr lang="en-US" dirty="0" smtClean="0"/>
              <a:t>diffusion.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High </a:t>
            </a:r>
            <a:r>
              <a:rPr lang="en-US" dirty="0" smtClean="0"/>
              <a:t>temperatures increase the </a:t>
            </a:r>
            <a:r>
              <a:rPr lang="en-US" dirty="0" smtClean="0"/>
              <a:t>solute’s</a:t>
            </a:r>
            <a:r>
              <a:rPr lang="tr-TR" dirty="0" smtClean="0"/>
              <a:t> </a:t>
            </a:r>
            <a:r>
              <a:rPr lang="en-US" dirty="0" smtClean="0"/>
              <a:t>solubility </a:t>
            </a:r>
            <a:r>
              <a:rPr lang="en-US" dirty="0" smtClean="0"/>
              <a:t>and diffusion rate and result in a higher </a:t>
            </a:r>
            <a:r>
              <a:rPr lang="en-US" dirty="0" smtClean="0"/>
              <a:t>mass</a:t>
            </a:r>
            <a:r>
              <a:rPr lang="tr-TR" dirty="0" smtClean="0"/>
              <a:t> </a:t>
            </a:r>
            <a:r>
              <a:rPr lang="en-US" dirty="0" smtClean="0"/>
              <a:t>transfer </a:t>
            </a:r>
            <a:r>
              <a:rPr lang="en-US" dirty="0" smtClean="0"/>
              <a:t>rate. Residual water in solid material can </a:t>
            </a:r>
            <a:r>
              <a:rPr lang="en-US" dirty="0" smtClean="0"/>
              <a:t>negatively</a:t>
            </a:r>
            <a:r>
              <a:rPr lang="tr-TR" dirty="0" smtClean="0"/>
              <a:t> </a:t>
            </a:r>
            <a:r>
              <a:rPr lang="en-US" dirty="0" smtClean="0"/>
              <a:t>affect </a:t>
            </a:r>
            <a:r>
              <a:rPr lang="en-US" dirty="0" smtClean="0"/>
              <a:t>the solvent’s capacity to dissolve </a:t>
            </a:r>
            <a:r>
              <a:rPr lang="en-US" dirty="0" smtClean="0"/>
              <a:t>solutes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thus, affect the mass transfer.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However, the major factor</a:t>
            </a:r>
            <a:r>
              <a:rPr lang="tr-TR" dirty="0" smtClean="0"/>
              <a:t> </a:t>
            </a:r>
            <a:r>
              <a:rPr lang="en-US" dirty="0" smtClean="0"/>
              <a:t>influencing the efficiency of solvent extraction is the</a:t>
            </a:r>
            <a:r>
              <a:rPr lang="tr-TR" dirty="0" smtClean="0"/>
              <a:t> </a:t>
            </a:r>
            <a:r>
              <a:rPr lang="en-US" dirty="0" smtClean="0"/>
              <a:t>nature of the solvent used.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this reason, most extraction</a:t>
            </a:r>
            <a:r>
              <a:rPr lang="tr-TR" dirty="0" smtClean="0"/>
              <a:t> </a:t>
            </a:r>
            <a:r>
              <a:rPr lang="en-US" dirty="0" smtClean="0"/>
              <a:t>techniques manipulate the physical properties of solvents</a:t>
            </a:r>
            <a:r>
              <a:rPr lang="tr-TR" dirty="0" smtClean="0"/>
              <a:t> </a:t>
            </a:r>
            <a:r>
              <a:rPr lang="en-US" dirty="0" smtClean="0"/>
              <a:t>in order to reduce the surface tension, increase the</a:t>
            </a:r>
            <a:r>
              <a:rPr lang="tr-TR" dirty="0" smtClean="0"/>
              <a:t> </a:t>
            </a:r>
            <a:r>
              <a:rPr lang="en-US" dirty="0" smtClean="0"/>
              <a:t>solute’s solubility, and promote a higher diffusion rate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Solvents range from polar, meaning miscible with </a:t>
            </a:r>
            <a:r>
              <a:rPr lang="en-US" dirty="0" smtClean="0"/>
              <a:t>water</a:t>
            </a:r>
            <a:r>
              <a:rPr lang="tr-TR" dirty="0" smtClean="0"/>
              <a:t> </a:t>
            </a:r>
            <a:r>
              <a:rPr lang="en-US" dirty="0" smtClean="0"/>
              <a:t>(e.g</a:t>
            </a:r>
            <a:r>
              <a:rPr lang="en-US" dirty="0" smtClean="0"/>
              <a:t>. ethanol, methanol), to non-polar, which means </a:t>
            </a:r>
            <a:r>
              <a:rPr lang="en-US" dirty="0" smtClean="0"/>
              <a:t>completely</a:t>
            </a:r>
            <a:r>
              <a:rPr lang="tr-TR" dirty="0" smtClean="0"/>
              <a:t> </a:t>
            </a:r>
            <a:r>
              <a:rPr lang="en-US" dirty="0" smtClean="0"/>
              <a:t>immiscible </a:t>
            </a:r>
            <a:r>
              <a:rPr lang="en-US" dirty="0" smtClean="0"/>
              <a:t>with water (e.g. hexane).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Thus</a:t>
            </a:r>
            <a:r>
              <a:rPr lang="en-US" dirty="0" smtClean="0"/>
              <a:t>, </a:t>
            </a:r>
            <a:r>
              <a:rPr lang="en-US" dirty="0" smtClean="0"/>
              <a:t>polar</a:t>
            </a:r>
            <a:r>
              <a:rPr lang="tr-TR" dirty="0" smtClean="0"/>
              <a:t> </a:t>
            </a:r>
            <a:r>
              <a:rPr lang="en-US" dirty="0" smtClean="0"/>
              <a:t>compounds </a:t>
            </a:r>
            <a:r>
              <a:rPr lang="en-US" dirty="0" smtClean="0"/>
              <a:t>are more soluble in polar solvents </a:t>
            </a:r>
            <a:r>
              <a:rPr lang="en-US" dirty="0" smtClean="0"/>
              <a:t>whereas</a:t>
            </a:r>
            <a:r>
              <a:rPr lang="tr-TR" dirty="0" smtClean="0"/>
              <a:t> </a:t>
            </a:r>
            <a:r>
              <a:rPr lang="en-US" dirty="0" smtClean="0"/>
              <a:t>non-polar </a:t>
            </a:r>
            <a:r>
              <a:rPr lang="en-US" dirty="0" smtClean="0"/>
              <a:t>compounds are more readily dissolved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non-polar </a:t>
            </a:r>
            <a:r>
              <a:rPr lang="en-US" dirty="0" smtClean="0"/>
              <a:t>ones.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Selection </a:t>
            </a:r>
            <a:r>
              <a:rPr lang="en-US" dirty="0" smtClean="0"/>
              <a:t>of the solvent is therefore </a:t>
            </a:r>
            <a:r>
              <a:rPr lang="en-US" dirty="0" smtClean="0"/>
              <a:t>based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the chemistry of the compound of interest as well as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cost </a:t>
            </a:r>
            <a:r>
              <a:rPr lang="en-US" dirty="0" smtClean="0"/>
              <a:t>and toxicity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Solvent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example, water is used to extract sugar, </a:t>
            </a:r>
            <a:r>
              <a:rPr lang="en-US" dirty="0" smtClean="0"/>
              <a:t>coffee</a:t>
            </a:r>
            <a:r>
              <a:rPr lang="tr-TR" dirty="0" smtClean="0"/>
              <a:t> </a:t>
            </a:r>
            <a:r>
              <a:rPr lang="en-US" dirty="0" smtClean="0"/>
              <a:t>and tea solutes, but oil and fat extractions require a </a:t>
            </a:r>
            <a:r>
              <a:rPr lang="en-US" dirty="0" smtClean="0"/>
              <a:t>less</a:t>
            </a:r>
            <a:r>
              <a:rPr lang="tr-TR" dirty="0" smtClean="0"/>
              <a:t> </a:t>
            </a:r>
            <a:r>
              <a:rPr lang="en-US" dirty="0" smtClean="0"/>
              <a:t>polar </a:t>
            </a:r>
            <a:r>
              <a:rPr lang="en-US" dirty="0" smtClean="0"/>
              <a:t>solvent, generally </a:t>
            </a:r>
            <a:r>
              <a:rPr lang="en-US" dirty="0" smtClean="0"/>
              <a:t>hexane</a:t>
            </a:r>
            <a:r>
              <a:rPr lang="tr-TR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Extraction</a:t>
            </a:r>
            <a:r>
              <a:rPr lang="tr-TR" dirty="0" smtClean="0"/>
              <a:t> </a:t>
            </a:r>
            <a:r>
              <a:rPr lang="tr-TR" dirty="0" err="1" smtClean="0"/>
              <a:t>stages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Another important factor influencing the </a:t>
            </a:r>
            <a:r>
              <a:rPr lang="en-US" dirty="0" smtClean="0"/>
              <a:t>extraction</a:t>
            </a:r>
            <a:r>
              <a:rPr lang="tr-TR" dirty="0" smtClean="0"/>
              <a:t> </a:t>
            </a:r>
            <a:r>
              <a:rPr lang="en-US" dirty="0" smtClean="0"/>
              <a:t>quality </a:t>
            </a:r>
            <a:r>
              <a:rPr lang="en-US" dirty="0" smtClean="0"/>
              <a:t>is the number of extraction steps or stages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Indeed,</a:t>
            </a:r>
            <a:r>
              <a:rPr lang="tr-TR" dirty="0" smtClean="0"/>
              <a:t> </a:t>
            </a:r>
            <a:r>
              <a:rPr lang="en-US" dirty="0" smtClean="0"/>
              <a:t>efficiency </a:t>
            </a:r>
            <a:r>
              <a:rPr lang="en-US" dirty="0" smtClean="0"/>
              <a:t>of the extraction increases along with </a:t>
            </a:r>
            <a:r>
              <a:rPr lang="en-US" dirty="0" smtClean="0"/>
              <a:t>their</a:t>
            </a:r>
            <a:r>
              <a:rPr lang="tr-TR" dirty="0" smtClean="0"/>
              <a:t> </a:t>
            </a:r>
            <a:r>
              <a:rPr lang="en-US" dirty="0" smtClean="0"/>
              <a:t>numbers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Although </a:t>
            </a:r>
            <a:r>
              <a:rPr lang="en-US" dirty="0" smtClean="0"/>
              <a:t>single stages have low operating </a:t>
            </a:r>
            <a:r>
              <a:rPr lang="en-US" dirty="0" smtClean="0"/>
              <a:t>costs,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 smtClean="0"/>
              <a:t>type of extractor produces diluted solutions </a:t>
            </a:r>
            <a:r>
              <a:rPr lang="en-US" dirty="0" smtClean="0"/>
              <a:t>involving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use of expensive solvent recovery </a:t>
            </a:r>
            <a:r>
              <a:rPr lang="en-US" dirty="0" smtClean="0"/>
              <a:t>systems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en-US" dirty="0" smtClean="0"/>
              <a:t>They are rarely used commercially and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restrained </a:t>
            </a:r>
            <a:r>
              <a:rPr lang="en-US" dirty="0" smtClean="0"/>
              <a:t>to the extraction of specialty oils or to the </a:t>
            </a:r>
            <a:r>
              <a:rPr lang="en-US" dirty="0" smtClean="0"/>
              <a:t>production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coffee and tea extracts.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Multistages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Multistage </a:t>
            </a:r>
            <a:r>
              <a:rPr lang="en-US" dirty="0" smtClean="0"/>
              <a:t>apparatus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 smtClean="0"/>
              <a:t>be viewed as single-stage extractors linked </a:t>
            </a:r>
            <a:r>
              <a:rPr lang="en-US" dirty="0" smtClean="0"/>
              <a:t>together,</a:t>
            </a:r>
            <a:r>
              <a:rPr lang="tr-TR" dirty="0" smtClean="0"/>
              <a:t> </a:t>
            </a:r>
            <a:r>
              <a:rPr lang="en-US" dirty="0" smtClean="0"/>
              <a:t>allowing </a:t>
            </a:r>
            <a:r>
              <a:rPr lang="en-US" dirty="0" smtClean="0"/>
              <a:t>the solvent emerging from an extractor’s </a:t>
            </a:r>
            <a:r>
              <a:rPr lang="en-US" dirty="0" smtClean="0"/>
              <a:t>bases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be pumped cross-currently or counter-currently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next </a:t>
            </a:r>
            <a:r>
              <a:rPr lang="en-US" dirty="0" smtClean="0"/>
              <a:t>one</a:t>
            </a:r>
            <a:r>
              <a:rPr lang="tr-TR" dirty="0" smtClean="0"/>
              <a:t>. </a:t>
            </a:r>
            <a:r>
              <a:rPr lang="en-US" dirty="0" smtClean="0"/>
              <a:t>Multistage apparatus </a:t>
            </a:r>
            <a:r>
              <a:rPr lang="en-US" dirty="0" smtClean="0"/>
              <a:t>offers</a:t>
            </a:r>
            <a:r>
              <a:rPr lang="tr-TR" dirty="0" smtClean="0"/>
              <a:t> </a:t>
            </a:r>
            <a:r>
              <a:rPr lang="en-US" dirty="0" smtClean="0"/>
              <a:t>significant </a:t>
            </a:r>
            <a:r>
              <a:rPr lang="en-US" dirty="0" smtClean="0"/>
              <a:t>advantages such as higher recovery and purity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Counter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cross-current </a:t>
            </a:r>
            <a:r>
              <a:rPr lang="en-US" dirty="0" smtClean="0"/>
              <a:t>mode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feed, and thereafter the </a:t>
            </a:r>
            <a:r>
              <a:rPr lang="en-US" dirty="0" err="1" smtClean="0"/>
              <a:t>raffinate</a:t>
            </a:r>
            <a:r>
              <a:rPr lang="en-US" dirty="0" smtClean="0"/>
              <a:t> or </a:t>
            </a:r>
            <a:r>
              <a:rPr lang="en-US" dirty="0" smtClean="0"/>
              <a:t>residue,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treated in successive stages with fresh </a:t>
            </a:r>
            <a:r>
              <a:rPr lang="en-US" dirty="0" smtClean="0"/>
              <a:t>solvent.</a:t>
            </a:r>
            <a:endParaRPr lang="tr-TR" dirty="0" smtClean="0"/>
          </a:p>
          <a:p>
            <a:r>
              <a:rPr lang="en-US" dirty="0" smtClean="0"/>
              <a:t>Though </a:t>
            </a:r>
            <a:r>
              <a:rPr lang="en-US" dirty="0" smtClean="0"/>
              <a:t>operation in cross-current mode offers </a:t>
            </a:r>
            <a:r>
              <a:rPr lang="en-US" dirty="0" err="1" smtClean="0"/>
              <a:t>mor</a:t>
            </a:r>
            <a:r>
              <a:rPr lang="tr-TR" dirty="0" smtClean="0"/>
              <a:t>e </a:t>
            </a:r>
            <a:r>
              <a:rPr lang="en-US" dirty="0" smtClean="0"/>
              <a:t>flexibility</a:t>
            </a:r>
            <a:r>
              <a:rPr lang="en-US" dirty="0" smtClean="0"/>
              <a:t>, it is not very desirable due to the high </a:t>
            </a:r>
            <a:r>
              <a:rPr lang="en-US" dirty="0" smtClean="0"/>
              <a:t>solvent</a:t>
            </a:r>
            <a:r>
              <a:rPr lang="tr-TR" dirty="0" smtClean="0"/>
              <a:t> </a:t>
            </a:r>
            <a:r>
              <a:rPr lang="en-US" dirty="0" smtClean="0"/>
              <a:t>requirements </a:t>
            </a:r>
            <a:r>
              <a:rPr lang="en-US" dirty="0" smtClean="0"/>
              <a:t>and low extraction </a:t>
            </a:r>
            <a:r>
              <a:rPr lang="en-US" dirty="0" smtClean="0"/>
              <a:t>yields</a:t>
            </a:r>
            <a:r>
              <a:rPr lang="tr-TR" dirty="0" smtClean="0"/>
              <a:t> </a:t>
            </a:r>
            <a:r>
              <a:rPr lang="en-US" dirty="0" smtClean="0"/>
              <a:t>For larger volume operations and more efficient uses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solvent</a:t>
            </a:r>
            <a:r>
              <a:rPr lang="en-US" dirty="0" smtClean="0"/>
              <a:t>, a counter-current mode is employed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Single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Stage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Leaching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357563" y="2428875"/>
            <a:ext cx="3071812" cy="2000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2500313" y="4357688"/>
            <a:ext cx="85725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6429375" y="4357688"/>
            <a:ext cx="85725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rot="10800000">
            <a:off x="2500313" y="2500313"/>
            <a:ext cx="85725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 rot="10800000">
            <a:off x="6429375" y="2500313"/>
            <a:ext cx="85725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11 Metin kutusu"/>
          <p:cNvSpPr txBox="1">
            <a:spLocks noChangeArrowheads="1"/>
          </p:cNvSpPr>
          <p:nvPr/>
        </p:nvSpPr>
        <p:spPr bwMode="auto">
          <a:xfrm>
            <a:off x="1714500" y="2130425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V</a:t>
            </a:r>
            <a:r>
              <a:rPr lang="tr-TR" baseline="-25000">
                <a:latin typeface="Gill Sans MT" pitchFamily="34" charset="0"/>
              </a:rPr>
              <a:t>1</a:t>
            </a:r>
            <a:r>
              <a:rPr lang="tr-TR">
                <a:latin typeface="Gill Sans MT" pitchFamily="34" charset="0"/>
              </a:rPr>
              <a:t>, x</a:t>
            </a:r>
            <a:r>
              <a:rPr lang="tr-TR" baseline="-25000">
                <a:latin typeface="Gill Sans MT" pitchFamily="34" charset="0"/>
              </a:rPr>
              <a:t>1</a:t>
            </a:r>
          </a:p>
        </p:txBody>
      </p:sp>
      <p:sp>
        <p:nvSpPr>
          <p:cNvPr id="12297" name="12 Metin kutusu"/>
          <p:cNvSpPr txBox="1">
            <a:spLocks noChangeArrowheads="1"/>
          </p:cNvSpPr>
          <p:nvPr/>
        </p:nvSpPr>
        <p:spPr bwMode="auto">
          <a:xfrm>
            <a:off x="1071563" y="434498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L</a:t>
            </a:r>
            <a:r>
              <a:rPr lang="tr-TR" baseline="-25000">
                <a:latin typeface="Gill Sans MT" pitchFamily="34" charset="0"/>
              </a:rPr>
              <a:t>0</a:t>
            </a:r>
            <a:r>
              <a:rPr lang="tr-TR">
                <a:latin typeface="Gill Sans MT" pitchFamily="34" charset="0"/>
              </a:rPr>
              <a:t>, N</a:t>
            </a:r>
            <a:r>
              <a:rPr lang="tr-TR" baseline="-25000">
                <a:latin typeface="Gill Sans MT" pitchFamily="34" charset="0"/>
              </a:rPr>
              <a:t>0</a:t>
            </a:r>
            <a:r>
              <a:rPr lang="tr-TR">
                <a:latin typeface="Gill Sans MT" pitchFamily="34" charset="0"/>
              </a:rPr>
              <a:t>,</a:t>
            </a:r>
            <a:r>
              <a:rPr lang="tr-TR" baseline="-25000">
                <a:latin typeface="Gill Sans MT" pitchFamily="34" charset="0"/>
              </a:rPr>
              <a:t>  </a:t>
            </a:r>
            <a:r>
              <a:rPr lang="tr-TR">
                <a:latin typeface="Gill Sans MT" pitchFamily="34" charset="0"/>
              </a:rPr>
              <a:t>y</a:t>
            </a:r>
            <a:r>
              <a:rPr lang="tr-TR" baseline="-25000">
                <a:latin typeface="Gill Sans MT" pitchFamily="34" charset="0"/>
              </a:rPr>
              <a:t>0</a:t>
            </a:r>
            <a:r>
              <a:rPr lang="tr-TR">
                <a:latin typeface="Gill Sans MT" pitchFamily="34" charset="0"/>
              </a:rPr>
              <a:t>, B</a:t>
            </a:r>
            <a:endParaRPr lang="tr-TR" baseline="-25000">
              <a:latin typeface="Gill Sans MT" pitchFamily="34" charset="0"/>
            </a:endParaRPr>
          </a:p>
        </p:txBody>
      </p:sp>
      <p:sp>
        <p:nvSpPr>
          <p:cNvPr id="12298" name="13 Metin kutusu"/>
          <p:cNvSpPr txBox="1">
            <a:spLocks noChangeArrowheads="1"/>
          </p:cNvSpPr>
          <p:nvPr/>
        </p:nvSpPr>
        <p:spPr bwMode="auto">
          <a:xfrm>
            <a:off x="7286625" y="4344988"/>
            <a:ext cx="1357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L</a:t>
            </a:r>
            <a:r>
              <a:rPr lang="tr-TR" baseline="-25000">
                <a:latin typeface="Gill Sans MT" pitchFamily="34" charset="0"/>
              </a:rPr>
              <a:t>1, </a:t>
            </a:r>
            <a:r>
              <a:rPr lang="tr-TR">
                <a:latin typeface="Gill Sans MT" pitchFamily="34" charset="0"/>
              </a:rPr>
              <a:t>N</a:t>
            </a:r>
            <a:r>
              <a:rPr lang="tr-TR" baseline="-25000">
                <a:latin typeface="Gill Sans MT" pitchFamily="34" charset="0"/>
              </a:rPr>
              <a:t>1</a:t>
            </a:r>
            <a:r>
              <a:rPr lang="tr-TR">
                <a:latin typeface="Gill Sans MT" pitchFamily="34" charset="0"/>
              </a:rPr>
              <a:t>, y</a:t>
            </a:r>
            <a:r>
              <a:rPr lang="tr-TR" baseline="-25000">
                <a:latin typeface="Gill Sans MT" pitchFamily="34" charset="0"/>
              </a:rPr>
              <a:t>1</a:t>
            </a:r>
            <a:r>
              <a:rPr lang="tr-TR">
                <a:latin typeface="Gill Sans MT" pitchFamily="34" charset="0"/>
              </a:rPr>
              <a:t>, B</a:t>
            </a:r>
          </a:p>
        </p:txBody>
      </p:sp>
      <p:sp>
        <p:nvSpPr>
          <p:cNvPr id="12299" name="14 Metin kutusu"/>
          <p:cNvSpPr txBox="1">
            <a:spLocks noChangeArrowheads="1"/>
          </p:cNvSpPr>
          <p:nvPr/>
        </p:nvSpPr>
        <p:spPr bwMode="auto">
          <a:xfrm>
            <a:off x="7286625" y="2143125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V</a:t>
            </a:r>
            <a:r>
              <a:rPr lang="tr-TR" baseline="-25000">
                <a:latin typeface="Gill Sans MT" pitchFamily="34" charset="0"/>
              </a:rPr>
              <a:t>2</a:t>
            </a:r>
            <a:r>
              <a:rPr lang="tr-TR">
                <a:latin typeface="Gill Sans MT" pitchFamily="34" charset="0"/>
              </a:rPr>
              <a:t>, x</a:t>
            </a:r>
            <a:r>
              <a:rPr lang="tr-TR" baseline="-25000">
                <a:latin typeface="Gill Sans MT" pitchFamily="34" charset="0"/>
              </a:rPr>
              <a:t>2</a:t>
            </a:r>
          </a:p>
        </p:txBody>
      </p:sp>
      <p:sp>
        <p:nvSpPr>
          <p:cNvPr id="12300" name="15 Metin kutusu"/>
          <p:cNvSpPr txBox="1">
            <a:spLocks noChangeArrowheads="1"/>
          </p:cNvSpPr>
          <p:nvPr/>
        </p:nvSpPr>
        <p:spPr bwMode="auto">
          <a:xfrm>
            <a:off x="4071938" y="3181350"/>
            <a:ext cx="1928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Gill Sans MT" pitchFamily="34" charset="0"/>
              </a:rPr>
              <a:t>Equilibrium</a:t>
            </a:r>
          </a:p>
        </p:txBody>
      </p:sp>
      <p:sp>
        <p:nvSpPr>
          <p:cNvPr id="12301" name="16 Metin kutusu"/>
          <p:cNvSpPr txBox="1">
            <a:spLocks noChangeArrowheads="1"/>
          </p:cNvSpPr>
          <p:nvPr/>
        </p:nvSpPr>
        <p:spPr bwMode="auto">
          <a:xfrm>
            <a:off x="4286250" y="4500563"/>
            <a:ext cx="1357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underflow</a:t>
            </a:r>
          </a:p>
        </p:txBody>
      </p:sp>
      <p:sp>
        <p:nvSpPr>
          <p:cNvPr id="12302" name="17 Metin kutusu"/>
          <p:cNvSpPr txBox="1">
            <a:spLocks noChangeArrowheads="1"/>
          </p:cNvSpPr>
          <p:nvPr/>
        </p:nvSpPr>
        <p:spPr bwMode="auto">
          <a:xfrm>
            <a:off x="4357688" y="2071688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overflow</a:t>
            </a:r>
          </a:p>
        </p:txBody>
      </p:sp>
      <p:sp>
        <p:nvSpPr>
          <p:cNvPr id="123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Gill Sans MT" pitchFamily="34" charset="0"/>
            </a:endParaRPr>
          </a:p>
        </p:txBody>
      </p:sp>
      <p:pic>
        <p:nvPicPr>
          <p:cNvPr id="1230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5457825"/>
            <a:ext cx="11430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Gill Sans MT" pitchFamily="34" charset="0"/>
            </a:endParaRPr>
          </a:p>
        </p:txBody>
      </p:sp>
      <p:sp>
        <p:nvSpPr>
          <p:cNvPr id="123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Gill Sans MT" pitchFamily="34" charset="0"/>
            </a:endParaRPr>
          </a:p>
        </p:txBody>
      </p:sp>
      <p:pic>
        <p:nvPicPr>
          <p:cNvPr id="1230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5429250"/>
            <a:ext cx="1111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Solvent extraction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26928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Solvent extraction is the separation of a </a:t>
            </a:r>
            <a:r>
              <a:rPr lang="en-US" u="sng" dirty="0" smtClean="0">
                <a:solidFill>
                  <a:srgbClr val="FF0000"/>
                </a:solidFill>
              </a:rPr>
              <a:t>soluble </a:t>
            </a:r>
            <a:r>
              <a:rPr lang="en-US" u="sng" dirty="0" smtClean="0">
                <a:solidFill>
                  <a:srgbClr val="FF0000"/>
                </a:solidFill>
              </a:rPr>
              <a:t>compound,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solute, </a:t>
            </a:r>
            <a:r>
              <a:rPr lang="en-US" dirty="0" smtClean="0"/>
              <a:t>by diffusion from a solid (e.g. plant material)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liquid </a:t>
            </a:r>
            <a:r>
              <a:rPr lang="en-US" dirty="0" smtClean="0"/>
              <a:t>(e.g. oil) matrix using </a:t>
            </a:r>
            <a:r>
              <a:rPr lang="en-US" b="1" u="sng" dirty="0" smtClean="0">
                <a:solidFill>
                  <a:srgbClr val="FF0000"/>
                </a:solidFill>
              </a:rPr>
              <a:t>a volatile solvent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Multiple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Stage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Leaching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2643188" y="2428875"/>
            <a:ext cx="1571625" cy="9286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1785938" y="3298825"/>
            <a:ext cx="85725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7000875" y="3298825"/>
            <a:ext cx="85725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rot="10800000">
            <a:off x="1785938" y="2500313"/>
            <a:ext cx="85725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rot="10800000">
            <a:off x="7000875" y="2500313"/>
            <a:ext cx="85725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8 Metin kutusu"/>
          <p:cNvSpPr txBox="1">
            <a:spLocks noChangeArrowheads="1"/>
          </p:cNvSpPr>
          <p:nvPr/>
        </p:nvSpPr>
        <p:spPr bwMode="auto">
          <a:xfrm>
            <a:off x="1000125" y="2130425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V</a:t>
            </a:r>
            <a:r>
              <a:rPr lang="tr-TR" baseline="-25000">
                <a:latin typeface="Gill Sans MT" pitchFamily="34" charset="0"/>
              </a:rPr>
              <a:t>1</a:t>
            </a:r>
            <a:r>
              <a:rPr lang="tr-TR">
                <a:latin typeface="Gill Sans MT" pitchFamily="34" charset="0"/>
              </a:rPr>
              <a:t>, x</a:t>
            </a:r>
            <a:r>
              <a:rPr lang="tr-TR" baseline="-25000">
                <a:latin typeface="Gill Sans MT" pitchFamily="34" charset="0"/>
              </a:rPr>
              <a:t>1</a:t>
            </a:r>
          </a:p>
        </p:txBody>
      </p:sp>
      <p:sp>
        <p:nvSpPr>
          <p:cNvPr id="13321" name="9 Metin kutusu"/>
          <p:cNvSpPr txBox="1">
            <a:spLocks noChangeArrowheads="1"/>
          </p:cNvSpPr>
          <p:nvPr/>
        </p:nvSpPr>
        <p:spPr bwMode="auto">
          <a:xfrm>
            <a:off x="357188" y="3286125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L</a:t>
            </a:r>
            <a:r>
              <a:rPr lang="tr-TR" baseline="-25000">
                <a:latin typeface="Gill Sans MT" pitchFamily="34" charset="0"/>
              </a:rPr>
              <a:t>0</a:t>
            </a:r>
            <a:r>
              <a:rPr lang="tr-TR">
                <a:latin typeface="Gill Sans MT" pitchFamily="34" charset="0"/>
              </a:rPr>
              <a:t>, N</a:t>
            </a:r>
            <a:r>
              <a:rPr lang="tr-TR" baseline="-25000">
                <a:latin typeface="Gill Sans MT" pitchFamily="34" charset="0"/>
              </a:rPr>
              <a:t>0</a:t>
            </a:r>
            <a:r>
              <a:rPr lang="tr-TR">
                <a:latin typeface="Gill Sans MT" pitchFamily="34" charset="0"/>
              </a:rPr>
              <a:t>,</a:t>
            </a:r>
            <a:r>
              <a:rPr lang="tr-TR" baseline="-25000">
                <a:latin typeface="Gill Sans MT" pitchFamily="34" charset="0"/>
              </a:rPr>
              <a:t>  </a:t>
            </a:r>
            <a:r>
              <a:rPr lang="tr-TR">
                <a:latin typeface="Gill Sans MT" pitchFamily="34" charset="0"/>
              </a:rPr>
              <a:t>y</a:t>
            </a:r>
            <a:r>
              <a:rPr lang="tr-TR" baseline="-25000">
                <a:latin typeface="Gill Sans MT" pitchFamily="34" charset="0"/>
              </a:rPr>
              <a:t>0</a:t>
            </a:r>
            <a:r>
              <a:rPr lang="tr-TR">
                <a:latin typeface="Gill Sans MT" pitchFamily="34" charset="0"/>
              </a:rPr>
              <a:t>, B</a:t>
            </a:r>
            <a:endParaRPr lang="tr-TR" baseline="-25000">
              <a:latin typeface="Gill Sans MT" pitchFamily="34" charset="0"/>
            </a:endParaRPr>
          </a:p>
        </p:txBody>
      </p:sp>
      <p:sp>
        <p:nvSpPr>
          <p:cNvPr id="13322" name="10 Metin kutusu"/>
          <p:cNvSpPr txBox="1">
            <a:spLocks noChangeArrowheads="1"/>
          </p:cNvSpPr>
          <p:nvPr/>
        </p:nvSpPr>
        <p:spPr bwMode="auto">
          <a:xfrm>
            <a:off x="7929563" y="3286125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L</a:t>
            </a:r>
            <a:r>
              <a:rPr lang="tr-TR" baseline="-25000">
                <a:latin typeface="Gill Sans MT" pitchFamily="34" charset="0"/>
              </a:rPr>
              <a:t>n, </a:t>
            </a:r>
            <a:r>
              <a:rPr lang="tr-TR">
                <a:latin typeface="Gill Sans MT" pitchFamily="34" charset="0"/>
              </a:rPr>
              <a:t>N</a:t>
            </a:r>
            <a:r>
              <a:rPr lang="tr-TR" baseline="-25000">
                <a:latin typeface="Gill Sans MT" pitchFamily="34" charset="0"/>
              </a:rPr>
              <a:t>n</a:t>
            </a:r>
            <a:r>
              <a:rPr lang="tr-TR">
                <a:latin typeface="Gill Sans MT" pitchFamily="34" charset="0"/>
              </a:rPr>
              <a:t>, </a:t>
            </a:r>
          </a:p>
          <a:p>
            <a:r>
              <a:rPr lang="tr-TR">
                <a:latin typeface="Gill Sans MT" pitchFamily="34" charset="0"/>
              </a:rPr>
              <a:t>y</a:t>
            </a:r>
            <a:r>
              <a:rPr lang="tr-TR" baseline="-25000">
                <a:latin typeface="Gill Sans MT" pitchFamily="34" charset="0"/>
              </a:rPr>
              <a:t>n</a:t>
            </a:r>
            <a:r>
              <a:rPr lang="tr-TR">
                <a:latin typeface="Gill Sans MT" pitchFamily="34" charset="0"/>
              </a:rPr>
              <a:t>, B</a:t>
            </a:r>
          </a:p>
        </p:txBody>
      </p:sp>
      <p:sp>
        <p:nvSpPr>
          <p:cNvPr id="13323" name="11 Metin kutusu"/>
          <p:cNvSpPr txBox="1">
            <a:spLocks noChangeArrowheads="1"/>
          </p:cNvSpPr>
          <p:nvPr/>
        </p:nvSpPr>
        <p:spPr bwMode="auto">
          <a:xfrm>
            <a:off x="7715250" y="2143125"/>
            <a:ext cx="121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V</a:t>
            </a:r>
            <a:r>
              <a:rPr lang="tr-TR" baseline="-25000">
                <a:latin typeface="Gill Sans MT" pitchFamily="34" charset="0"/>
              </a:rPr>
              <a:t>n+1</a:t>
            </a:r>
            <a:r>
              <a:rPr lang="tr-TR">
                <a:latin typeface="Gill Sans MT" pitchFamily="34" charset="0"/>
              </a:rPr>
              <a:t>, x</a:t>
            </a:r>
            <a:r>
              <a:rPr lang="tr-TR" baseline="-25000">
                <a:latin typeface="Gill Sans MT" pitchFamily="34" charset="0"/>
              </a:rPr>
              <a:t>n+1</a:t>
            </a:r>
          </a:p>
        </p:txBody>
      </p:sp>
      <p:sp>
        <p:nvSpPr>
          <p:cNvPr id="13324" name="13 Metin kutusu"/>
          <p:cNvSpPr txBox="1">
            <a:spLocks noChangeArrowheads="1"/>
          </p:cNvSpPr>
          <p:nvPr/>
        </p:nvSpPr>
        <p:spPr bwMode="auto">
          <a:xfrm>
            <a:off x="4214813" y="3786188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underflow</a:t>
            </a:r>
          </a:p>
        </p:txBody>
      </p:sp>
      <p:sp>
        <p:nvSpPr>
          <p:cNvPr id="13325" name="14 Metin kutusu"/>
          <p:cNvSpPr txBox="1">
            <a:spLocks noChangeArrowheads="1"/>
          </p:cNvSpPr>
          <p:nvPr/>
        </p:nvSpPr>
        <p:spPr bwMode="auto">
          <a:xfrm>
            <a:off x="4357688" y="1714500"/>
            <a:ext cx="1357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Gill Sans MT" pitchFamily="34" charset="0"/>
              </a:rPr>
              <a:t>overflow</a:t>
            </a:r>
          </a:p>
        </p:txBody>
      </p:sp>
      <p:pic>
        <p:nvPicPr>
          <p:cNvPr id="1332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5457825"/>
            <a:ext cx="11430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5429250"/>
            <a:ext cx="1111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17 Dikdörtgen"/>
          <p:cNvSpPr/>
          <p:nvPr/>
        </p:nvSpPr>
        <p:spPr>
          <a:xfrm>
            <a:off x="5429250" y="2428875"/>
            <a:ext cx="1571625" cy="9286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3" name="22 Serbest Form"/>
          <p:cNvSpPr/>
          <p:nvPr/>
        </p:nvSpPr>
        <p:spPr>
          <a:xfrm>
            <a:off x="4421188" y="2279650"/>
            <a:ext cx="403225" cy="1363663"/>
          </a:xfrm>
          <a:custGeom>
            <a:avLst/>
            <a:gdLst>
              <a:gd name="connsiteX0" fmla="*/ 0 w 402609"/>
              <a:gd name="connsiteY0" fmla="*/ 0 h 1364776"/>
              <a:gd name="connsiteX1" fmla="*/ 395785 w 402609"/>
              <a:gd name="connsiteY1" fmla="*/ 464024 h 1364776"/>
              <a:gd name="connsiteX2" fmla="*/ 40943 w 402609"/>
              <a:gd name="connsiteY2" fmla="*/ 914400 h 1364776"/>
              <a:gd name="connsiteX3" fmla="*/ 354841 w 402609"/>
              <a:gd name="connsiteY3" fmla="*/ 1364776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609" h="1364776">
                <a:moveTo>
                  <a:pt x="0" y="0"/>
                </a:moveTo>
                <a:cubicBezTo>
                  <a:pt x="194480" y="155812"/>
                  <a:pt x="388961" y="311624"/>
                  <a:pt x="395785" y="464024"/>
                </a:cubicBezTo>
                <a:cubicBezTo>
                  <a:pt x="402609" y="616424"/>
                  <a:pt x="47767" y="764275"/>
                  <a:pt x="40943" y="914400"/>
                </a:cubicBezTo>
                <a:cubicBezTo>
                  <a:pt x="34119" y="1064525"/>
                  <a:pt x="194480" y="1214650"/>
                  <a:pt x="354841" y="1364776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4" name="23 Serbest Form"/>
          <p:cNvSpPr/>
          <p:nvPr/>
        </p:nvSpPr>
        <p:spPr>
          <a:xfrm>
            <a:off x="4714875" y="2286000"/>
            <a:ext cx="403225" cy="1365250"/>
          </a:xfrm>
          <a:custGeom>
            <a:avLst/>
            <a:gdLst>
              <a:gd name="connsiteX0" fmla="*/ 0 w 402609"/>
              <a:gd name="connsiteY0" fmla="*/ 0 h 1364776"/>
              <a:gd name="connsiteX1" fmla="*/ 395785 w 402609"/>
              <a:gd name="connsiteY1" fmla="*/ 464024 h 1364776"/>
              <a:gd name="connsiteX2" fmla="*/ 40943 w 402609"/>
              <a:gd name="connsiteY2" fmla="*/ 914400 h 1364776"/>
              <a:gd name="connsiteX3" fmla="*/ 354841 w 402609"/>
              <a:gd name="connsiteY3" fmla="*/ 1364776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609" h="1364776">
                <a:moveTo>
                  <a:pt x="0" y="0"/>
                </a:moveTo>
                <a:cubicBezTo>
                  <a:pt x="194480" y="155812"/>
                  <a:pt x="388961" y="311624"/>
                  <a:pt x="395785" y="464024"/>
                </a:cubicBezTo>
                <a:cubicBezTo>
                  <a:pt x="402609" y="616424"/>
                  <a:pt x="47767" y="764275"/>
                  <a:pt x="40943" y="914400"/>
                </a:cubicBezTo>
                <a:cubicBezTo>
                  <a:pt x="34119" y="1064525"/>
                  <a:pt x="194480" y="1214650"/>
                  <a:pt x="354841" y="1364776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26" name="25 Düz Bağlayıcı"/>
          <p:cNvCxnSpPr/>
          <p:nvPr/>
        </p:nvCxnSpPr>
        <p:spPr>
          <a:xfrm rot="10800000">
            <a:off x="4929188" y="2455863"/>
            <a:ext cx="5000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Bağlayıcı"/>
          <p:cNvCxnSpPr/>
          <p:nvPr/>
        </p:nvCxnSpPr>
        <p:spPr>
          <a:xfrm>
            <a:off x="4214813" y="2455863"/>
            <a:ext cx="357187" cy="0"/>
          </a:xfrm>
          <a:prstGeom prst="line">
            <a:avLst/>
          </a:prstGeom>
          <a:ln w="381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Bağlayıcı"/>
          <p:cNvCxnSpPr/>
          <p:nvPr/>
        </p:nvCxnSpPr>
        <p:spPr>
          <a:xfrm>
            <a:off x="4214813" y="3313113"/>
            <a:ext cx="2857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Bağlayıcı"/>
          <p:cNvCxnSpPr/>
          <p:nvPr/>
        </p:nvCxnSpPr>
        <p:spPr>
          <a:xfrm rot="10800000">
            <a:off x="4786313" y="3313113"/>
            <a:ext cx="642937" cy="0"/>
          </a:xfrm>
          <a:prstGeom prst="line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4" y="1196753"/>
            <a:ext cx="8295675" cy="420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Counter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counter-current operation, the feed enters the </a:t>
            </a:r>
            <a:r>
              <a:rPr lang="en-US" dirty="0" smtClean="0"/>
              <a:t>first</a:t>
            </a:r>
            <a:r>
              <a:rPr lang="tr-TR" dirty="0" smtClean="0"/>
              <a:t> </a:t>
            </a:r>
            <a:r>
              <a:rPr lang="en-US" dirty="0" smtClean="0"/>
              <a:t>stage </a:t>
            </a:r>
            <a:r>
              <a:rPr lang="en-US" dirty="0" smtClean="0"/>
              <a:t>as the final extract leaves. The last stage </a:t>
            </a:r>
            <a:r>
              <a:rPr lang="en-US" dirty="0" smtClean="0"/>
              <a:t>receive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fresh solvent as the final </a:t>
            </a:r>
            <a:r>
              <a:rPr lang="en-US" dirty="0" err="1" smtClean="0"/>
              <a:t>raffinate</a:t>
            </a:r>
            <a:r>
              <a:rPr lang="en-US" dirty="0" smtClean="0"/>
              <a:t> leaves.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counter-current </a:t>
            </a:r>
            <a:r>
              <a:rPr lang="en-US" dirty="0" smtClean="0"/>
              <a:t>operation provides a higher driving </a:t>
            </a:r>
            <a:r>
              <a:rPr lang="en-US" dirty="0" smtClean="0"/>
              <a:t>force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solute’s mass transfer and thus, gives an optimal </a:t>
            </a:r>
            <a:r>
              <a:rPr lang="en-US" dirty="0" smtClean="0"/>
              <a:t>performance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is the preferred set-up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5"/>
            <a:ext cx="8363272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Despite </a:t>
            </a:r>
            <a:r>
              <a:rPr lang="en-US" dirty="0" smtClean="0"/>
              <a:t>its widespread use in food processing, </a:t>
            </a:r>
            <a:r>
              <a:rPr lang="en-US" dirty="0" smtClean="0"/>
              <a:t>solvent</a:t>
            </a:r>
            <a:r>
              <a:rPr lang="tr-TR" dirty="0" smtClean="0"/>
              <a:t> </a:t>
            </a:r>
            <a:r>
              <a:rPr lang="en-US" dirty="0" smtClean="0"/>
              <a:t>extraction </a:t>
            </a:r>
            <a:r>
              <a:rPr lang="en-US" dirty="0" smtClean="0"/>
              <a:t>has considerable drawbacks related to </a:t>
            </a:r>
            <a:r>
              <a:rPr lang="en-US" b="1" u="sng" dirty="0" smtClean="0">
                <a:solidFill>
                  <a:srgbClr val="FF0000"/>
                </a:solidFill>
              </a:rPr>
              <a:t>solvent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costs</a:t>
            </a:r>
            <a:r>
              <a:rPr lang="en-US" b="1" u="sng" dirty="0" smtClean="0">
                <a:solidFill>
                  <a:srgbClr val="FF0000"/>
                </a:solidFill>
              </a:rPr>
              <a:t>, toxicity and reactivity</a:t>
            </a:r>
            <a:r>
              <a:rPr lang="en-US" dirty="0" smtClean="0"/>
              <a:t>. Also, potential </a:t>
            </a:r>
            <a:r>
              <a:rPr lang="en-US" dirty="0" smtClean="0"/>
              <a:t>environmental</a:t>
            </a:r>
            <a:r>
              <a:rPr lang="tr-TR" dirty="0" smtClean="0"/>
              <a:t> </a:t>
            </a:r>
            <a:r>
              <a:rPr lang="en-US" dirty="0" smtClean="0"/>
              <a:t>problems </a:t>
            </a:r>
            <a:r>
              <a:rPr lang="en-US" dirty="0" smtClean="0"/>
              <a:t>are associated with their use, storage, and disposal.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these latter reasons, </a:t>
            </a:r>
            <a:r>
              <a:rPr lang="en-US" dirty="0" smtClean="0"/>
              <a:t>modern</a:t>
            </a:r>
            <a:r>
              <a:rPr lang="tr-TR" dirty="0" smtClean="0"/>
              <a:t> </a:t>
            </a:r>
            <a:r>
              <a:rPr lang="en-US" dirty="0" smtClean="0"/>
              <a:t>environmentally</a:t>
            </a:r>
            <a:r>
              <a:rPr lang="tr-TR" dirty="0" smtClean="0"/>
              <a:t> </a:t>
            </a:r>
            <a:r>
              <a:rPr lang="en-US" dirty="0" smtClean="0"/>
              <a:t>safe </a:t>
            </a:r>
            <a:r>
              <a:rPr lang="en-US" dirty="0" smtClean="0"/>
              <a:t>and </a:t>
            </a:r>
            <a:r>
              <a:rPr lang="en-US" dirty="0" smtClean="0"/>
              <a:t>cost-effective</a:t>
            </a:r>
            <a:r>
              <a:rPr lang="tr-TR" dirty="0" smtClean="0"/>
              <a:t> </a:t>
            </a:r>
            <a:r>
              <a:rPr lang="en-US" dirty="0" smtClean="0"/>
              <a:t>extraction </a:t>
            </a:r>
            <a:r>
              <a:rPr lang="en-US" dirty="0" smtClean="0"/>
              <a:t>techniques are emerging.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Amongst these, supercritical fluid extraction (SFE), </a:t>
            </a:r>
            <a:r>
              <a:rPr lang="en-US" dirty="0" smtClean="0"/>
              <a:t>pressurized</a:t>
            </a:r>
            <a:r>
              <a:rPr lang="tr-TR" dirty="0" smtClean="0"/>
              <a:t> </a:t>
            </a:r>
            <a:r>
              <a:rPr lang="en-US" dirty="0" smtClean="0"/>
              <a:t>liquid </a:t>
            </a:r>
            <a:r>
              <a:rPr lang="en-US" dirty="0" smtClean="0"/>
              <a:t>extraction, pressurized hot water </a:t>
            </a:r>
            <a:r>
              <a:rPr lang="en-US" dirty="0" smtClean="0"/>
              <a:t>extraction</a:t>
            </a:r>
            <a:r>
              <a:rPr lang="tr-TR" dirty="0" smtClean="0"/>
              <a:t> </a:t>
            </a:r>
            <a:r>
              <a:rPr lang="en-US" dirty="0" smtClean="0"/>
              <a:t>(i.e</a:t>
            </a:r>
            <a:r>
              <a:rPr lang="en-US" dirty="0" smtClean="0"/>
              <a:t>. subcritical water extraction (SWE)), </a:t>
            </a:r>
            <a:r>
              <a:rPr lang="en-US" dirty="0" smtClean="0"/>
              <a:t>microwave</a:t>
            </a:r>
            <a:r>
              <a:rPr lang="tr-TR" dirty="0" smtClean="0"/>
              <a:t> </a:t>
            </a:r>
            <a:r>
              <a:rPr lang="en-US" dirty="0" smtClean="0"/>
              <a:t>assisted</a:t>
            </a:r>
            <a:r>
              <a:rPr lang="tr-TR" dirty="0" smtClean="0"/>
              <a:t> </a:t>
            </a:r>
            <a:r>
              <a:rPr lang="en-US" dirty="0" smtClean="0"/>
              <a:t>extraction</a:t>
            </a:r>
            <a:r>
              <a:rPr lang="en-US" dirty="0" smtClean="0"/>
              <a:t>, and membrane-assisted solvent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been </a:t>
            </a:r>
            <a:r>
              <a:rPr lang="en-US" dirty="0" smtClean="0"/>
              <a:t>proposed 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Even </a:t>
            </a:r>
            <a:r>
              <a:rPr lang="en-US" dirty="0" smtClean="0"/>
              <a:t>if water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most environmentally friendly solvent possible, </a:t>
            </a:r>
            <a:r>
              <a:rPr lang="en-US" dirty="0" smtClean="0"/>
              <a:t>extraction</a:t>
            </a:r>
            <a:r>
              <a:rPr lang="tr-TR" dirty="0" smtClean="0"/>
              <a:t> </a:t>
            </a:r>
            <a:r>
              <a:rPr lang="en-US" dirty="0" smtClean="0"/>
              <a:t>methods </a:t>
            </a:r>
            <a:r>
              <a:rPr lang="en-US" dirty="0" smtClean="0"/>
              <a:t>using water (e.g. SWE) still give lower </a:t>
            </a:r>
            <a:r>
              <a:rPr lang="en-US" dirty="0" smtClean="0"/>
              <a:t>yields,</a:t>
            </a:r>
            <a:r>
              <a:rPr lang="tr-TR" dirty="0" smtClean="0"/>
              <a:t> </a:t>
            </a:r>
            <a:r>
              <a:rPr lang="en-US" dirty="0" smtClean="0"/>
              <a:t>require </a:t>
            </a:r>
            <a:r>
              <a:rPr lang="en-US" dirty="0" smtClean="0"/>
              <a:t>high energy for water removal, and generate </a:t>
            </a:r>
            <a:r>
              <a:rPr lang="en-US" dirty="0" smtClean="0"/>
              <a:t>large</a:t>
            </a:r>
            <a:r>
              <a:rPr lang="tr-TR" dirty="0" smtClean="0"/>
              <a:t> </a:t>
            </a:r>
            <a:r>
              <a:rPr lang="en-US" dirty="0" smtClean="0"/>
              <a:t>amounts </a:t>
            </a:r>
            <a:r>
              <a:rPr lang="en-US" dirty="0" smtClean="0"/>
              <a:t>of </a:t>
            </a:r>
            <a:r>
              <a:rPr lang="en-US" dirty="0" smtClean="0"/>
              <a:t>effluents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Extractor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in </a:t>
            </a:r>
            <a:r>
              <a:rPr lang="tr-TR" dirty="0" err="1" smtClean="0"/>
              <a:t>edible</a:t>
            </a:r>
            <a:r>
              <a:rPr lang="tr-TR" dirty="0" smtClean="0"/>
              <a:t> </a:t>
            </a:r>
            <a:r>
              <a:rPr lang="tr-TR" dirty="0" err="1" smtClean="0"/>
              <a:t>technology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7408867" cy="519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476250"/>
            <a:ext cx="8497887" cy="6121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b="1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>
                <a:effectLst/>
              </a:rPr>
              <a:t>Two different methods can be used to bring the solvent to intimate contact with the oilseed material: </a:t>
            </a:r>
          </a:p>
          <a:p>
            <a:pPr>
              <a:buFont typeface="Wingdings" pitchFamily="2" charset="2"/>
              <a:buNone/>
            </a:pPr>
            <a:endParaRPr lang="tr-TR" b="1" dirty="0">
              <a:effectLst/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effectLst/>
              </a:rPr>
              <a:t>percolation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effectLst/>
              </a:rPr>
              <a:t>immersion</a:t>
            </a:r>
            <a:endParaRPr lang="en-US" sz="3600" b="1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immersion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112" y="2060848"/>
            <a:ext cx="732073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</a:t>
            </a:r>
            <a:r>
              <a:rPr lang="tr-TR" dirty="0" err="1" smtClean="0"/>
              <a:t>ercolation</a:t>
            </a:r>
            <a:endParaRPr lang="en-US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9501" y="1988840"/>
            <a:ext cx="634421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</a:t>
            </a:r>
            <a:r>
              <a:rPr lang="tr-TR" dirty="0" err="1" smtClean="0"/>
              <a:t>ercolation</a:t>
            </a:r>
            <a:endParaRPr lang="en-US" dirty="0"/>
          </a:p>
        </p:txBody>
      </p:sp>
      <p:pic>
        <p:nvPicPr>
          <p:cNvPr id="5122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458075" cy="4791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Solvent extraction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66429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dirty="0" err="1" smtClean="0"/>
              <a:t>Extraction</a:t>
            </a:r>
            <a:r>
              <a:rPr lang="tr-TR" dirty="0" smtClean="0"/>
              <a:t> </a:t>
            </a:r>
            <a:r>
              <a:rPr lang="en-US" dirty="0" smtClean="0"/>
              <a:t>process involves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 smtClean="0"/>
              <a:t>stages: </a:t>
            </a:r>
            <a:endParaRPr lang="tr-TR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an </a:t>
            </a:r>
            <a:r>
              <a:rPr lang="en-US" dirty="0" smtClean="0"/>
              <a:t>initiation </a:t>
            </a:r>
            <a:r>
              <a:rPr lang="en-US" dirty="0" smtClean="0"/>
              <a:t>stage</a:t>
            </a:r>
            <a:endParaRPr lang="tr-TR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a </a:t>
            </a:r>
            <a:r>
              <a:rPr lang="en-US" dirty="0" smtClean="0"/>
              <a:t>diffusion stage.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percolation extractor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291207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Solvent extraction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26208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the initiation stage, solid fragments swell as </a:t>
            </a:r>
            <a:r>
              <a:rPr lang="en-US" b="1" u="sng" dirty="0" smtClean="0">
                <a:solidFill>
                  <a:srgbClr val="FF0000"/>
                </a:solidFill>
              </a:rPr>
              <a:t>they </a:t>
            </a:r>
            <a:r>
              <a:rPr lang="en-US" b="1" u="sng" dirty="0" smtClean="0">
                <a:solidFill>
                  <a:srgbClr val="FF0000"/>
                </a:solidFill>
              </a:rPr>
              <a:t>absorb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solvent </a:t>
            </a:r>
            <a:r>
              <a:rPr lang="en-US" b="1" u="sng" dirty="0" smtClean="0">
                <a:solidFill>
                  <a:srgbClr val="FF0000"/>
                </a:solidFill>
              </a:rPr>
              <a:t>and the soluble components are </a:t>
            </a:r>
            <a:r>
              <a:rPr lang="en-US" b="1" i="1" dirty="0" smtClean="0">
                <a:solidFill>
                  <a:srgbClr val="FF0000"/>
                </a:solidFill>
              </a:rPr>
              <a:t>dissolved</a:t>
            </a:r>
            <a:r>
              <a:rPr lang="en-US" dirty="0" smtClean="0"/>
              <a:t>. </a:t>
            </a:r>
            <a:r>
              <a:rPr lang="en-US" dirty="0" smtClean="0"/>
              <a:t>Then,</a:t>
            </a:r>
            <a:r>
              <a:rPr lang="tr-TR" dirty="0" smtClean="0"/>
              <a:t> </a:t>
            </a:r>
            <a:r>
              <a:rPr lang="en-US" dirty="0" smtClean="0"/>
              <a:t>diffusion </a:t>
            </a:r>
            <a:r>
              <a:rPr lang="en-US" dirty="0" smtClean="0"/>
              <a:t>occurs within </a:t>
            </a:r>
            <a:r>
              <a:rPr lang="en-US" dirty="0" smtClean="0"/>
              <a:t>the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fragments outward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tr-TR" sz="2800" dirty="0" err="1" smtClean="0"/>
              <a:t>Solution</a:t>
            </a:r>
            <a:r>
              <a:rPr lang="tr-TR" sz="2800" dirty="0" smtClean="0"/>
              <a:t> </a:t>
            </a:r>
            <a:r>
              <a:rPr lang="tr-TR" sz="2800" dirty="0" err="1" smtClean="0"/>
              <a:t>Extraction</a:t>
            </a:r>
            <a:r>
              <a:rPr lang="tr-TR" sz="2800" dirty="0" smtClean="0"/>
              <a:t> – </a:t>
            </a:r>
            <a:r>
              <a:rPr lang="tr-TR" sz="2800" dirty="0" err="1" smtClean="0"/>
              <a:t>Diffusion</a:t>
            </a:r>
            <a:r>
              <a:rPr lang="tr-TR" sz="2800" dirty="0" smtClean="0"/>
              <a:t> </a:t>
            </a:r>
            <a:r>
              <a:rPr lang="tr-TR" sz="2800" dirty="0" err="1" smtClean="0"/>
              <a:t>Extraction</a:t>
            </a:r>
            <a:endParaRPr lang="tr-TR" sz="2800" dirty="0"/>
          </a:p>
        </p:txBody>
      </p:sp>
      <p:pic>
        <p:nvPicPr>
          <p:cNvPr id="10243" name="10 Resim" descr="t0532e1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412776"/>
            <a:ext cx="40005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Düz Bağlayıcı"/>
          <p:cNvCxnSpPr/>
          <p:nvPr/>
        </p:nvCxnSpPr>
        <p:spPr>
          <a:xfrm rot="5400000" flipH="1" flipV="1">
            <a:off x="3893344" y="2821782"/>
            <a:ext cx="2071687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>
            <a:off x="3786188" y="2500313"/>
            <a:ext cx="1000125" cy="158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>
            <a:off x="5000625" y="2500313"/>
            <a:ext cx="1643063" cy="158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18 Metin kutusu"/>
          <p:cNvSpPr txBox="1">
            <a:spLocks noChangeArrowheads="1"/>
          </p:cNvSpPr>
          <p:nvPr/>
        </p:nvSpPr>
        <p:spPr bwMode="auto">
          <a:xfrm>
            <a:off x="5072063" y="1785938"/>
            <a:ext cx="1571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 dirty="0" err="1" smtClean="0"/>
              <a:t>Diffusion</a:t>
            </a:r>
            <a:endParaRPr lang="tr-TR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1828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 </a:t>
            </a:r>
            <a:r>
              <a:rPr lang="en-US" b="1" u="sng" dirty="0" smtClean="0">
                <a:solidFill>
                  <a:srgbClr val="FF0000"/>
                </a:solidFill>
              </a:rPr>
              <a:t>holding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time </a:t>
            </a:r>
            <a:r>
              <a:rPr lang="en-US" b="1" u="sng" dirty="0" smtClean="0">
                <a:solidFill>
                  <a:srgbClr val="FF0000"/>
                </a:solidFill>
              </a:rPr>
              <a:t>must be sufficient for solutes to dissolve in </a:t>
            </a:r>
            <a:r>
              <a:rPr lang="en-US" b="1" u="sng" dirty="0" smtClean="0">
                <a:solidFill>
                  <a:srgbClr val="FF0000"/>
                </a:solidFill>
              </a:rPr>
              <a:t>the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solvent</a:t>
            </a:r>
            <a:r>
              <a:rPr lang="tr-TR" b="1" u="sng" dirty="0" smtClean="0">
                <a:solidFill>
                  <a:srgbClr val="FF0000"/>
                </a:solidFill>
              </a:rPr>
              <a:t>. 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29089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Solvent extraction can be performed in batch, </a:t>
            </a:r>
            <a:r>
              <a:rPr lang="en-US" dirty="0" smtClean="0"/>
              <a:t>semi-batch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continuous mode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A continuous solvent </a:t>
            </a:r>
            <a:r>
              <a:rPr lang="en-US" dirty="0" smtClean="0"/>
              <a:t>extraction</a:t>
            </a:r>
            <a:r>
              <a:rPr lang="tr-TR" dirty="0" smtClean="0"/>
              <a:t> </a:t>
            </a:r>
            <a:r>
              <a:rPr lang="en-US" dirty="0" smtClean="0"/>
              <a:t>process </a:t>
            </a:r>
            <a:r>
              <a:rPr lang="en-US" dirty="0" smtClean="0"/>
              <a:t>is presented in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en-US" dirty="0" smtClean="0"/>
              <a:t>Figure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559" y="980728"/>
            <a:ext cx="78398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solvent is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passed </a:t>
            </a:r>
            <a:r>
              <a:rPr lang="en-US" dirty="0" smtClean="0"/>
              <a:t>into a vessel (i.e. separator) in which the </a:t>
            </a:r>
            <a:r>
              <a:rPr lang="en-US" dirty="0" smtClean="0"/>
              <a:t>solvent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the extracted compounds are separated, generally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evaporation </a:t>
            </a:r>
            <a:r>
              <a:rPr lang="en-US" u="sng" dirty="0" smtClean="0">
                <a:solidFill>
                  <a:srgbClr val="FF0000"/>
                </a:solidFill>
              </a:rPr>
              <a:t>and finally vacuum distillation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The solvent</a:t>
            </a:r>
            <a:r>
              <a:rPr lang="tr-TR" dirty="0" smtClean="0"/>
              <a:t> </a:t>
            </a:r>
            <a:r>
              <a:rPr lang="en-US" dirty="0" smtClean="0"/>
              <a:t>vapor </a:t>
            </a:r>
            <a:r>
              <a:rPr lang="en-US" dirty="0" smtClean="0"/>
              <a:t>is then sent to a </a:t>
            </a:r>
            <a:r>
              <a:rPr lang="en-US" b="1" u="sng" dirty="0" smtClean="0">
                <a:solidFill>
                  <a:srgbClr val="FF0000"/>
                </a:solidFill>
              </a:rPr>
              <a:t>condenser to be recycled</a:t>
            </a:r>
            <a:r>
              <a:rPr lang="en-US" dirty="0" smtClean="0"/>
              <a:t> and </a:t>
            </a:r>
            <a:r>
              <a:rPr lang="en-US" dirty="0" smtClean="0"/>
              <a:t>crude</a:t>
            </a:r>
            <a:r>
              <a:rPr lang="tr-TR" dirty="0" smtClean="0"/>
              <a:t> </a:t>
            </a:r>
            <a:r>
              <a:rPr lang="en-US" dirty="0" smtClean="0"/>
              <a:t>oil </a:t>
            </a:r>
            <a:r>
              <a:rPr lang="en-US" dirty="0" smtClean="0"/>
              <a:t>is submitted to a refining process (i.e. degumming, </a:t>
            </a:r>
            <a:r>
              <a:rPr lang="en-US" dirty="0" smtClean="0"/>
              <a:t>alkali</a:t>
            </a:r>
            <a:r>
              <a:rPr lang="tr-TR" dirty="0" smtClean="0"/>
              <a:t> </a:t>
            </a:r>
            <a:r>
              <a:rPr lang="en-US" dirty="0" smtClean="0"/>
              <a:t>refining</a:t>
            </a:r>
            <a:r>
              <a:rPr lang="en-US" dirty="0" smtClean="0"/>
              <a:t>, bleaching, and deodorization)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944</Words>
  <Application>Microsoft Office PowerPoint</Application>
  <PresentationFormat>Ekran Gösterisi (4:3)</PresentationFormat>
  <Paragraphs>81</Paragraphs>
  <Slides>31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Solvent extraction</vt:lpstr>
      <vt:lpstr>Solvent extraction</vt:lpstr>
      <vt:lpstr>Solvent extraction </vt:lpstr>
      <vt:lpstr>Solvent extraction</vt:lpstr>
      <vt:lpstr>Solution Extraction – Diffusion Extraction</vt:lpstr>
      <vt:lpstr>Slayt 6</vt:lpstr>
      <vt:lpstr>Slayt 7</vt:lpstr>
      <vt:lpstr>Slayt 8</vt:lpstr>
      <vt:lpstr>Slayt 9</vt:lpstr>
      <vt:lpstr>Slayt 10</vt:lpstr>
      <vt:lpstr>Pre-extraction process</vt:lpstr>
      <vt:lpstr>Slayt 12</vt:lpstr>
      <vt:lpstr>Slayt 13</vt:lpstr>
      <vt:lpstr>Slayt 14</vt:lpstr>
      <vt:lpstr>Solvent type</vt:lpstr>
      <vt:lpstr>Extraction stages</vt:lpstr>
      <vt:lpstr>Multistages</vt:lpstr>
      <vt:lpstr>Counter current</vt:lpstr>
      <vt:lpstr>Single Stage Leaching</vt:lpstr>
      <vt:lpstr>Multiple Stage Leaching</vt:lpstr>
      <vt:lpstr>Slayt 21</vt:lpstr>
      <vt:lpstr>Counter current </vt:lpstr>
      <vt:lpstr>Slayt 23</vt:lpstr>
      <vt:lpstr>Slayt 24</vt:lpstr>
      <vt:lpstr>Extractor types in edible technology</vt:lpstr>
      <vt:lpstr>Slayt 26</vt:lpstr>
      <vt:lpstr>immersion</vt:lpstr>
      <vt:lpstr>Percolation</vt:lpstr>
      <vt:lpstr>Percolation</vt:lpstr>
      <vt:lpstr>Slayt 30</vt:lpstr>
      <vt:lpstr>Slayt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Solvent extraction</dc:title>
  <dc:creator>salih karasu 66</dc:creator>
  <cp:lastModifiedBy>salih karasu 66</cp:lastModifiedBy>
  <cp:revision>2</cp:revision>
  <dcterms:created xsi:type="dcterms:W3CDTF">2018-04-30T07:45:27Z</dcterms:created>
  <dcterms:modified xsi:type="dcterms:W3CDTF">2018-04-30T11:05:21Z</dcterms:modified>
</cp:coreProperties>
</file>