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31"/>
  </p:notesMasterIdLst>
  <p:sldIdLst>
    <p:sldId id="25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70" r:id="rId11"/>
    <p:sldId id="268" r:id="rId12"/>
    <p:sldId id="303" r:id="rId13"/>
    <p:sldId id="304" r:id="rId14"/>
    <p:sldId id="305" r:id="rId15"/>
    <p:sldId id="271" r:id="rId16"/>
    <p:sldId id="283" r:id="rId17"/>
    <p:sldId id="293" r:id="rId18"/>
    <p:sldId id="281" r:id="rId19"/>
    <p:sldId id="263" r:id="rId20"/>
    <p:sldId id="313" r:id="rId21"/>
    <p:sldId id="265" r:id="rId22"/>
    <p:sldId id="306" r:id="rId23"/>
    <p:sldId id="307" r:id="rId24"/>
    <p:sldId id="308" r:id="rId25"/>
    <p:sldId id="309" r:id="rId26"/>
    <p:sldId id="287" r:id="rId27"/>
    <p:sldId id="310" r:id="rId28"/>
    <p:sldId id="311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Welcome" id="{E75E278A-FF0E-49A4-B170-79828D63BBAD}">
          <p14:sldIdLst>
            <p14:sldId id="256"/>
            <p14:sldId id="269"/>
            <p14:sldId id="279"/>
            <p14:sldId id="287"/>
            <p14:sldId id="270"/>
            <p14:sldId id="268"/>
            <p14:sldId id="280"/>
            <p14:sldId id="271"/>
            <p14:sldId id="292"/>
            <p14:sldId id="283"/>
            <p14:sldId id="272"/>
            <p14:sldId id="258"/>
            <p14:sldId id="294"/>
            <p14:sldId id="274"/>
            <p14:sldId id="267"/>
            <p14:sldId id="293"/>
            <p14:sldId id="289"/>
            <p14:sldId id="281"/>
            <p14:sldId id="290"/>
            <p14:sldId id="261"/>
            <p14:sldId id="263"/>
            <p14:sldId id="291"/>
            <p14:sldId id="264"/>
            <p14:sldId id="265"/>
            <p14:sldId id="286"/>
            <p14:sldId id="259"/>
            <p14:sldId id="276"/>
            <p14:sldId id="277"/>
            <p14:sldId id="278"/>
            <p14:sldId id="295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farhan alfin" initials="fa" lastIdx="2" clrIdx="2">
    <p:extLst>
      <p:ext uri="{19B8F6BF-5375-455C-9EA6-DF929625EA0E}">
        <p15:presenceInfo xmlns="" xmlns:p15="http://schemas.microsoft.com/office/powerpoint/2012/main" userId="91dc2095d250db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-17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6000" dirty="0" smtClean="0"/>
              <a:t>Size reduction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altLang="ar-SY" i="1" dirty="0" err="1" smtClean="0"/>
              <a:t>Hammer</a:t>
            </a:r>
            <a:r>
              <a:rPr lang="tr-TR" altLang="ar-SY" i="1" dirty="0" smtClean="0"/>
              <a:t> </a:t>
            </a:r>
            <a:r>
              <a:rPr lang="tr-TR" altLang="ar-SY" i="1" dirty="0" err="1" smtClean="0"/>
              <a:t>Mills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49163" t="13318"/>
          <a:stretch/>
        </p:blipFill>
        <p:spPr>
          <a:xfrm>
            <a:off x="5830171" y="1874949"/>
            <a:ext cx="2866624" cy="345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802" y="2019700"/>
            <a:ext cx="2857500" cy="311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06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Pressure mills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One of the most widespread types of this family is the </a:t>
            </a:r>
            <a:r>
              <a:rPr lang="en-US" i="1" dirty="0" smtClean="0"/>
              <a:t>roller </a:t>
            </a:r>
            <a:r>
              <a:rPr lang="en-US" i="1" dirty="0" smtClean="0"/>
              <a:t>mill</a:t>
            </a:r>
            <a:r>
              <a:rPr lang="tr-TR" i="1" dirty="0" smtClean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material is compressed between a pair of counter-rotating heavy rollers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hardened </a:t>
            </a:r>
            <a:r>
              <a:rPr lang="en-US" dirty="0" smtClean="0"/>
              <a:t>surfaces to the point of </a:t>
            </a:r>
            <a:r>
              <a:rPr lang="en-US" dirty="0" smtClean="0"/>
              <a:t>fracture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mill may consist of several </a:t>
            </a:r>
            <a:r>
              <a:rPr lang="en-US" dirty="0" smtClean="0"/>
              <a:t>rollers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smtClean="0"/>
              <a:t>gradually decreasing clearance between the </a:t>
            </a:r>
            <a:r>
              <a:rPr lang="en-US" dirty="0" smtClean="0"/>
              <a:t>rollers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Roller mills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extensively used in the </a:t>
            </a:r>
            <a:r>
              <a:rPr lang="en-US" u="sng" dirty="0" smtClean="0">
                <a:solidFill>
                  <a:srgbClr val="FF0000"/>
                </a:solidFill>
              </a:rPr>
              <a:t>grain milling industry. </a:t>
            </a:r>
            <a:r>
              <a:rPr lang="en-US" dirty="0" smtClean="0"/>
              <a:t>Mills equipped with </a:t>
            </a:r>
            <a:r>
              <a:rPr lang="en-US" u="sng" dirty="0" smtClean="0">
                <a:solidFill>
                  <a:srgbClr val="FF0000"/>
                </a:solidFill>
              </a:rPr>
              <a:t>corrugated </a:t>
            </a:r>
            <a:r>
              <a:rPr lang="en-US" u="sng" dirty="0" smtClean="0">
                <a:solidFill>
                  <a:srgbClr val="FF0000"/>
                </a:solidFill>
              </a:rPr>
              <a:t>rollers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smtClean="0"/>
              <a:t>used in the initial stages of wheat milling. They are called ‘ breaks’ because </a:t>
            </a:r>
            <a:r>
              <a:rPr lang="en-US" dirty="0" smtClean="0"/>
              <a:t>they</a:t>
            </a:r>
            <a:r>
              <a:rPr lang="tr-TR" dirty="0" smtClean="0"/>
              <a:t> </a:t>
            </a:r>
            <a:r>
              <a:rPr lang="en-US" dirty="0" smtClean="0"/>
              <a:t>serve </a:t>
            </a:r>
            <a:r>
              <a:rPr lang="en-US" dirty="0" smtClean="0"/>
              <a:t>to ‘ break ’ the grain and to separate the feed into the main fractions</a:t>
            </a: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Roller </a:t>
            </a:r>
            <a:r>
              <a:rPr lang="tr-TR" dirty="0" err="1" smtClean="0"/>
              <a:t>mills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Breakers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also used in the dry milling of corn and for fracturing soybeans prior to </a:t>
            </a:r>
            <a:r>
              <a:rPr lang="en-US" dirty="0" smtClean="0"/>
              <a:t>flaking for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production of </a:t>
            </a:r>
            <a:r>
              <a:rPr lang="en-US" dirty="0" smtClean="0"/>
              <a:t>oil.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 </a:t>
            </a:r>
            <a:r>
              <a:rPr lang="en-US" dirty="0" smtClean="0"/>
              <a:t>wheat </a:t>
            </a:r>
            <a:r>
              <a:rPr lang="en-US" dirty="0" smtClean="0"/>
              <a:t>flour </a:t>
            </a:r>
            <a:r>
              <a:rPr lang="en-US" dirty="0" smtClean="0"/>
              <a:t>mills, units with smooth rollers are used 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further </a:t>
            </a:r>
            <a:r>
              <a:rPr lang="en-US" dirty="0" smtClean="0"/>
              <a:t>step of size reduction and are called ‘ </a:t>
            </a:r>
            <a:r>
              <a:rPr lang="en-US" dirty="0" smtClean="0"/>
              <a:t>refiners </a:t>
            </a:r>
            <a:r>
              <a:rPr lang="en-US" dirty="0" smtClean="0"/>
              <a:t>’ as they serve to </a:t>
            </a:r>
            <a:r>
              <a:rPr lang="en-US" dirty="0" smtClean="0"/>
              <a:t>refine further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fractions to produce the different </a:t>
            </a:r>
            <a:r>
              <a:rPr lang="en-US" dirty="0" smtClean="0"/>
              <a:t>flours </a:t>
            </a:r>
            <a:r>
              <a:rPr lang="en-US" dirty="0" smtClean="0"/>
              <a:t>and other </a:t>
            </a:r>
            <a:r>
              <a:rPr lang="en-US" dirty="0" smtClean="0"/>
              <a:t>products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Mills </a:t>
            </a:r>
            <a:r>
              <a:rPr lang="en-US" dirty="0" smtClean="0"/>
              <a:t>consisting of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series </a:t>
            </a:r>
            <a:r>
              <a:rPr lang="en-US" dirty="0" smtClean="0"/>
              <a:t>of smooth rollers are standard equipment for </a:t>
            </a:r>
            <a:r>
              <a:rPr lang="en-US" dirty="0" err="1" smtClean="0"/>
              <a:t>refi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chocolate mass.</a:t>
            </a: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921" y="1287576"/>
            <a:ext cx="8293204" cy="38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altLang="ar-SY" i="1" dirty="0" smtClean="0"/>
              <a:t>Roller  </a:t>
            </a:r>
            <a:r>
              <a:rPr lang="tr-TR" altLang="ar-SY" i="1" dirty="0" err="1" smtClean="0"/>
              <a:t>Mills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58" y="1743075"/>
            <a:ext cx="4351741" cy="39909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890" y="1254884"/>
            <a:ext cx="2628860" cy="5106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125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altLang="ar-SY" i="1" dirty="0" smtClean="0"/>
              <a:t>Roller</a:t>
            </a:r>
            <a:r>
              <a:rPr lang="tr-TR" altLang="ar-SY" i="1" dirty="0" smtClean="0"/>
              <a:t> </a:t>
            </a:r>
            <a:r>
              <a:rPr lang="tr-TR" altLang="ar-SY" i="1" dirty="0" err="1" smtClean="0"/>
              <a:t>Mills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838700" y="1514475"/>
            <a:ext cx="2781552" cy="4615127"/>
            <a:chOff x="1837" y="164"/>
            <a:chExt cx="2276" cy="4641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837" y="164"/>
              <a:ext cx="2268" cy="4013"/>
              <a:chOff x="1837" y="164"/>
              <a:chExt cx="2268" cy="4013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837" y="164"/>
                <a:ext cx="2268" cy="1496"/>
              </a:xfrm>
              <a:prstGeom prst="downArrowCallout">
                <a:avLst>
                  <a:gd name="adj1" fmla="val 15876"/>
                  <a:gd name="adj2" fmla="val 26861"/>
                  <a:gd name="adj3" fmla="val 16060"/>
                  <a:gd name="adj4" fmla="val 74269"/>
                </a:avLst>
              </a:prstGeom>
              <a:blipFill dpi="0" rotWithShape="1">
                <a:blip r:embed="rId3" cstate="print"/>
                <a:srcRect/>
                <a:stretch>
                  <a:fillRect b="-38357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95263" indent="-195263" algn="ctr" eaLnBrk="0" hangingPunct="0">
                  <a:defRPr/>
                </a:pPr>
                <a:endParaRPr kumimoji="1" lang="ar-LB" sz="1600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2608" y="2478"/>
                <a:ext cx="726" cy="586"/>
              </a:xfrm>
              <a:prstGeom prst="downArrow">
                <a:avLst>
                  <a:gd name="adj1" fmla="val 29870"/>
                  <a:gd name="adj2" fmla="val 38407"/>
                </a:avLst>
              </a:prstGeom>
              <a:blipFill dpi="0" rotWithShape="1">
                <a:blip r:embed="rId4" cstate="print"/>
                <a:srcRect/>
                <a:stretch>
                  <a:fillRect r="-924"/>
                </a:stretch>
              </a:blip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LB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839" y="3067"/>
                <a:ext cx="2266" cy="1110"/>
              </a:xfrm>
              <a:prstGeom prst="rect">
                <a:avLst/>
              </a:prstGeom>
              <a:blipFill dpi="0" rotWithShape="1">
                <a:blip r:embed="rId5" cstate="print"/>
                <a:srcRect/>
                <a:stretch>
                  <a:fillRect b="-6326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95263" indent="-195263" algn="ctr" eaLnBrk="0" hangingPunct="0">
                  <a:defRPr/>
                </a:pPr>
                <a:endParaRPr kumimoji="1" lang="ar-LB" sz="1600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 flipH="1">
                <a:off x="1989" y="1566"/>
                <a:ext cx="1952" cy="1094"/>
                <a:chOff x="2238" y="1836"/>
                <a:chExt cx="2196" cy="1094"/>
              </a:xfrm>
            </p:grpSpPr>
            <p:sp>
              <p:nvSpPr>
                <p:cNvPr id="15" name="AutoShape 10"/>
                <p:cNvSpPr>
                  <a:spLocks noChangeArrowheads="1"/>
                </p:cNvSpPr>
                <p:nvPr/>
              </p:nvSpPr>
              <p:spPr bwMode="auto">
                <a:xfrm>
                  <a:off x="2238" y="1836"/>
                  <a:ext cx="1095" cy="1094"/>
                </a:xfrm>
                <a:prstGeom prst="star32">
                  <a:avLst>
                    <a:gd name="adj" fmla="val 43556"/>
                  </a:avLst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LB" altLang="ar-SY"/>
                </a:p>
              </p:txBody>
            </p:sp>
            <p:sp>
              <p:nvSpPr>
                <p:cNvPr id="16" name="AutoShape 11"/>
                <p:cNvSpPr>
                  <a:spLocks noChangeArrowheads="1"/>
                </p:cNvSpPr>
                <p:nvPr/>
              </p:nvSpPr>
              <p:spPr bwMode="auto">
                <a:xfrm>
                  <a:off x="3340" y="1836"/>
                  <a:ext cx="1094" cy="1094"/>
                </a:xfrm>
                <a:prstGeom prst="star32">
                  <a:avLst>
                    <a:gd name="adj" fmla="val 43556"/>
                  </a:avLst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LB" altLang="ar-SY"/>
                </a:p>
              </p:txBody>
            </p:sp>
            <p:sp>
              <p:nvSpPr>
                <p:cNvPr id="17" name="Arc 12"/>
                <p:cNvSpPr>
                  <a:spLocks/>
                </p:cNvSpPr>
                <p:nvPr/>
              </p:nvSpPr>
              <p:spPr bwMode="auto">
                <a:xfrm flipH="1">
                  <a:off x="3472" y="1972"/>
                  <a:ext cx="427" cy="378"/>
                </a:xfrm>
                <a:custGeom>
                  <a:avLst/>
                  <a:gdLst>
                    <a:gd name="T0" fmla="*/ 0 w 22045"/>
                    <a:gd name="T1" fmla="*/ 0 h 21600"/>
                    <a:gd name="T2" fmla="*/ 0 w 22045"/>
                    <a:gd name="T3" fmla="*/ 0 h 21600"/>
                    <a:gd name="T4" fmla="*/ 0 w 220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045"/>
                    <a:gd name="T10" fmla="*/ 0 h 21600"/>
                    <a:gd name="T11" fmla="*/ 22045 w 220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45" h="21600" fill="none" extrusionOk="0">
                      <a:moveTo>
                        <a:pt x="-1" y="4"/>
                      </a:moveTo>
                      <a:cubicBezTo>
                        <a:pt x="148" y="1"/>
                        <a:pt x="296" y="-1"/>
                        <a:pt x="445" y="0"/>
                      </a:cubicBezTo>
                      <a:cubicBezTo>
                        <a:pt x="12374" y="0"/>
                        <a:pt x="22045" y="9670"/>
                        <a:pt x="22045" y="21600"/>
                      </a:cubicBezTo>
                    </a:path>
                    <a:path w="22045" h="21600" stroke="0" extrusionOk="0">
                      <a:moveTo>
                        <a:pt x="-1" y="4"/>
                      </a:moveTo>
                      <a:cubicBezTo>
                        <a:pt x="148" y="1"/>
                        <a:pt x="296" y="-1"/>
                        <a:pt x="445" y="0"/>
                      </a:cubicBezTo>
                      <a:cubicBezTo>
                        <a:pt x="12374" y="0"/>
                        <a:pt x="22045" y="9670"/>
                        <a:pt x="22045" y="21600"/>
                      </a:cubicBezTo>
                      <a:lnTo>
                        <a:pt x="445" y="21600"/>
                      </a:lnTo>
                      <a:lnTo>
                        <a:pt x="-1" y="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" name="Arc 13"/>
                <p:cNvSpPr>
                  <a:spLocks/>
                </p:cNvSpPr>
                <p:nvPr/>
              </p:nvSpPr>
              <p:spPr bwMode="auto">
                <a:xfrm>
                  <a:off x="2755" y="2027"/>
                  <a:ext cx="397" cy="325"/>
                </a:xfrm>
                <a:custGeom>
                  <a:avLst/>
                  <a:gdLst>
                    <a:gd name="T0" fmla="*/ 0 w 20513"/>
                    <a:gd name="T1" fmla="*/ 0 h 18538"/>
                    <a:gd name="T2" fmla="*/ 0 w 20513"/>
                    <a:gd name="T3" fmla="*/ 0 h 18538"/>
                    <a:gd name="T4" fmla="*/ 0 w 20513"/>
                    <a:gd name="T5" fmla="*/ 0 h 18538"/>
                    <a:gd name="T6" fmla="*/ 0 60000 65536"/>
                    <a:gd name="T7" fmla="*/ 0 60000 65536"/>
                    <a:gd name="T8" fmla="*/ 0 60000 65536"/>
                    <a:gd name="T9" fmla="*/ 0 w 20513"/>
                    <a:gd name="T10" fmla="*/ 0 h 18538"/>
                    <a:gd name="T11" fmla="*/ 20513 w 20513"/>
                    <a:gd name="T12" fmla="*/ 18538 h 185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13" h="18538" fill="none" extrusionOk="0">
                      <a:moveTo>
                        <a:pt x="11086" y="-1"/>
                      </a:moveTo>
                      <a:cubicBezTo>
                        <a:pt x="15540" y="2663"/>
                        <a:pt x="18887" y="6842"/>
                        <a:pt x="20512" y="11772"/>
                      </a:cubicBezTo>
                    </a:path>
                    <a:path w="20513" h="18538" stroke="0" extrusionOk="0">
                      <a:moveTo>
                        <a:pt x="11086" y="-1"/>
                      </a:moveTo>
                      <a:cubicBezTo>
                        <a:pt x="15540" y="2663"/>
                        <a:pt x="18887" y="6842"/>
                        <a:pt x="20512" y="11772"/>
                      </a:cubicBezTo>
                      <a:lnTo>
                        <a:pt x="0" y="18538"/>
                      </a:lnTo>
                      <a:lnTo>
                        <a:pt x="11086" y="-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1845" y="4464"/>
            <a:ext cx="2268" cy="341"/>
          </p:xfrm>
          <a:graphic>
            <a:graphicData uri="http://schemas.openxmlformats.org/presentationml/2006/ole">
              <p:oleObj spid="_x0000_s1064" name="Equation" r:id="rId6" imgW="2197100" imgH="3302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68166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dirty="0" err="1"/>
              <a:t>Valsli</a:t>
            </a:r>
            <a:r>
              <a:rPr lang="tr-TR" dirty="0"/>
              <a:t> Değirmen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1300765"/>
            <a:ext cx="10535791" cy="5357611"/>
          </a:xfrm>
        </p:spPr>
        <p:txBody>
          <a:bodyPr>
            <a:normAutofit/>
          </a:bodyPr>
          <a:lstStyle/>
          <a:p>
            <a:pPr algn="l" rtl="0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533399"/>
            <a:ext cx="4338638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تطور آلة الطح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38" y="533399"/>
            <a:ext cx="5718220" cy="47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844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dirty="0" err="1"/>
              <a:t>Valsli</a:t>
            </a:r>
            <a:r>
              <a:rPr lang="tr-TR" dirty="0"/>
              <a:t> Değirmen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00765"/>
            <a:ext cx="10302024" cy="5357611"/>
          </a:xfrm>
        </p:spPr>
        <p:txBody>
          <a:bodyPr>
            <a:normAutofit/>
          </a:bodyPr>
          <a:lstStyle/>
          <a:p>
            <a:pPr algn="l" rtl="0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F:\vals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00764"/>
            <a:ext cx="6568579" cy="4728160"/>
          </a:xfrm>
          <a:prstGeom prst="rect">
            <a:avLst/>
          </a:prstGeom>
          <a:noFill/>
        </p:spPr>
      </p:pic>
      <p:sp>
        <p:nvSpPr>
          <p:cNvPr id="8" name="3 Metin kutusu"/>
          <p:cNvSpPr txBox="1">
            <a:spLocks noChangeArrowheads="1"/>
          </p:cNvSpPr>
          <p:nvPr/>
        </p:nvSpPr>
        <p:spPr bwMode="auto">
          <a:xfrm>
            <a:off x="3000375" y="6143625"/>
            <a:ext cx="492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ar-SY" sz="2000" dirty="0" smtClean="0">
                <a:latin typeface="Verdana" panose="020B0604030504040204" pitchFamily="34" charset="0"/>
              </a:rPr>
              <a:t>Bir </a:t>
            </a:r>
            <a:r>
              <a:rPr lang="tr-TR" altLang="ar-SY" sz="2000" dirty="0">
                <a:latin typeface="Verdana" panose="020B0604030504040204" pitchFamily="34" charset="0"/>
              </a:rPr>
              <a:t>dizi </a:t>
            </a:r>
            <a:r>
              <a:rPr lang="tr-TR" altLang="ar-SY" sz="2000" dirty="0" err="1">
                <a:latin typeface="Verdana" panose="020B0604030504040204" pitchFamily="34" charset="0"/>
              </a:rPr>
              <a:t>valsli</a:t>
            </a:r>
            <a:r>
              <a:rPr lang="tr-TR" altLang="ar-SY" sz="2000" dirty="0">
                <a:latin typeface="Verdana" panose="020B0604030504040204" pitchFamily="34" charset="0"/>
              </a:rPr>
              <a:t> değirmen</a:t>
            </a:r>
          </a:p>
        </p:txBody>
      </p:sp>
    </p:spTree>
    <p:extLst>
      <p:ext uri="{BB962C8B-B14F-4D97-AF65-F5344CB8AC3E}">
        <p14:creationId xmlns="" xmlns:p14="http://schemas.microsoft.com/office/powerpoint/2010/main" val="121263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2741" y="1300764"/>
            <a:ext cx="1232472" cy="5357612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endParaRPr lang="tr-TR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595213" y="901521"/>
            <a:ext cx="3508375" cy="5756855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SY" sz="2400" i="1" dirty="0">
                <a:solidFill>
                  <a:schemeClr val="bg1"/>
                </a:solidFill>
                <a:latin typeface="Albertus Medium" pitchFamily="34" charset="0"/>
              </a:rPr>
              <a:t>Reduction System</a:t>
            </a:r>
            <a:r>
              <a:rPr lang="en-US" altLang="ar-SY" sz="2400" i="1" dirty="0">
                <a:latin typeface="Albertus Medium" pitchFamily="34" charset="0"/>
              </a:rPr>
              <a:t> 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23313" y="901521"/>
            <a:ext cx="2544762" cy="5756855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SY" sz="2400" i="1">
                <a:solidFill>
                  <a:schemeClr val="bg1"/>
                </a:solidFill>
                <a:latin typeface="Albertus Medium" pitchFamily="34" charset="0"/>
              </a:rPr>
              <a:t>Break System</a:t>
            </a:r>
            <a:r>
              <a:rPr lang="en-US" altLang="ar-SY" sz="2400" i="1">
                <a:latin typeface="Albertus Medium" pitchFamily="34" charset="0"/>
              </a:rPr>
              <a:t> 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13" y="1495826"/>
            <a:ext cx="75501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93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eat endosper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657225"/>
            <a:ext cx="6638925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</a:t>
            </a:r>
            <a:r>
              <a:rPr lang="en-US" b="1" dirty="0" err="1" smtClean="0"/>
              <a:t>ntroduction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the food industry, raw materials and intermediate products must often be </a:t>
            </a:r>
            <a:r>
              <a:rPr lang="en-US" dirty="0" smtClean="0"/>
              <a:t>submitted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i="1" dirty="0" smtClean="0"/>
              <a:t>size reduction operations such as </a:t>
            </a:r>
            <a:r>
              <a:rPr lang="en-US" i="1" u="sng" dirty="0" smtClean="0">
                <a:solidFill>
                  <a:srgbClr val="FF0000"/>
                </a:solidFill>
              </a:rPr>
              <a:t>cutting , chopping , grinding , milling </a:t>
            </a:r>
            <a:r>
              <a:rPr lang="en-US" i="1" dirty="0" smtClean="0"/>
              <a:t>and so </a:t>
            </a:r>
            <a:r>
              <a:rPr lang="en-US" i="1" dirty="0" smtClean="0"/>
              <a:t>on.</a:t>
            </a:r>
            <a:endParaRPr lang="tr-TR" i="1" dirty="0" smtClean="0"/>
          </a:p>
          <a:p>
            <a:pPr>
              <a:buNone/>
            </a:pPr>
            <a:r>
              <a:rPr lang="tr-TR" i="1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the case of liquids and semi-solids, size reduction operations include </a:t>
            </a:r>
            <a:r>
              <a:rPr lang="en-US" i="1" u="sng" dirty="0" smtClean="0">
                <a:solidFill>
                  <a:srgbClr val="FF0000"/>
                </a:solidFill>
              </a:rPr>
              <a:t>mashing </a:t>
            </a:r>
            <a:r>
              <a:rPr lang="en-US" i="1" u="sng" dirty="0" smtClean="0">
                <a:solidFill>
                  <a:srgbClr val="FF0000"/>
                </a:solidFill>
              </a:rPr>
              <a:t>,</a:t>
            </a:r>
            <a:r>
              <a:rPr lang="tr-TR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atomizing </a:t>
            </a:r>
            <a:r>
              <a:rPr lang="en-US" i="1" u="sng" dirty="0" smtClean="0">
                <a:solidFill>
                  <a:srgbClr val="FF0000"/>
                </a:solidFill>
              </a:rPr>
              <a:t>, homogenizing etc.</a:t>
            </a:r>
            <a:endParaRPr lang="en-US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dirty="0" err="1" smtClean="0"/>
              <a:t>Grinding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00765"/>
            <a:ext cx="10302024" cy="5357611"/>
          </a:xfrm>
        </p:spPr>
        <p:txBody>
          <a:bodyPr>
            <a:normAutofit/>
          </a:bodyPr>
          <a:lstStyle/>
          <a:p>
            <a:pPr algn="l" rtl="0"/>
            <a:r>
              <a:rPr lang="tr-TR" sz="2400" dirty="0" smtClean="0">
                <a:solidFill>
                  <a:schemeClr val="tx1"/>
                </a:solidFill>
              </a:rPr>
              <a:t>Pasajlarda </a:t>
            </a:r>
            <a:r>
              <a:rPr lang="tr-TR" sz="2400" dirty="0">
                <a:solidFill>
                  <a:schemeClr val="tx1"/>
                </a:solidFill>
              </a:rPr>
              <a:t>kırma ve inceltme işlemlerinde 4 farklı ürün elde edilmektedir;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1143000" lvl="1" indent="-457200" algn="l" rtl="0">
              <a:buFont typeface="+mj-lt"/>
              <a:buAutoNum type="arabicPeriod"/>
            </a:pPr>
            <a:r>
              <a:rPr lang="tr-TR" sz="2200" dirty="0" err="1" smtClean="0">
                <a:solidFill>
                  <a:schemeClr val="tx1"/>
                </a:solidFill>
              </a:rPr>
              <a:t>Endospermin</a:t>
            </a:r>
            <a:r>
              <a:rPr lang="tr-TR" sz="2200" dirty="0" smtClean="0">
                <a:solidFill>
                  <a:schemeClr val="tx1"/>
                </a:solidFill>
              </a:rPr>
              <a:t> </a:t>
            </a:r>
            <a:r>
              <a:rPr lang="tr-TR" sz="2200" dirty="0">
                <a:solidFill>
                  <a:schemeClr val="tx1"/>
                </a:solidFill>
              </a:rPr>
              <a:t>yapışık olduğu iri kabuk parçaları </a:t>
            </a:r>
            <a:endParaRPr lang="tr-TR" sz="2200" dirty="0" smtClean="0">
              <a:solidFill>
                <a:schemeClr val="tx1"/>
              </a:solidFill>
            </a:endParaRPr>
          </a:p>
          <a:p>
            <a:pPr marL="1143000" lvl="1" indent="-457200" algn="l" rtl="0">
              <a:buFont typeface="+mj-lt"/>
              <a:buAutoNum type="arabicPeriod"/>
            </a:pPr>
            <a:r>
              <a:rPr lang="tr-TR" sz="2200" dirty="0" smtClean="0">
                <a:solidFill>
                  <a:schemeClr val="tx1"/>
                </a:solidFill>
              </a:rPr>
              <a:t>İri </a:t>
            </a:r>
            <a:r>
              <a:rPr lang="tr-TR" sz="2200" dirty="0" err="1">
                <a:solidFill>
                  <a:schemeClr val="tx1"/>
                </a:solidFill>
              </a:rPr>
              <a:t>endosperm</a:t>
            </a:r>
            <a:r>
              <a:rPr lang="tr-TR" sz="2200" dirty="0">
                <a:solidFill>
                  <a:schemeClr val="tx1"/>
                </a:solidFill>
              </a:rPr>
              <a:t> parçaları (irmik) </a:t>
            </a:r>
            <a:endParaRPr lang="tr-TR" sz="2200" dirty="0" smtClean="0">
              <a:solidFill>
                <a:schemeClr val="tx1"/>
              </a:solidFill>
            </a:endParaRPr>
          </a:p>
          <a:p>
            <a:pPr marL="1143000" lvl="1" indent="-457200" algn="l" rtl="0">
              <a:buFont typeface="+mj-lt"/>
              <a:buAutoNum type="arabicPeriod"/>
            </a:pPr>
            <a:r>
              <a:rPr lang="tr-TR" sz="2200" dirty="0" smtClean="0">
                <a:solidFill>
                  <a:schemeClr val="tx1"/>
                </a:solidFill>
              </a:rPr>
              <a:t>İnce </a:t>
            </a:r>
            <a:r>
              <a:rPr lang="tr-TR" sz="2200" dirty="0" err="1">
                <a:solidFill>
                  <a:schemeClr val="tx1"/>
                </a:solidFill>
              </a:rPr>
              <a:t>endosperm</a:t>
            </a:r>
            <a:r>
              <a:rPr lang="tr-TR" sz="2200" dirty="0">
                <a:solidFill>
                  <a:schemeClr val="tx1"/>
                </a:solidFill>
              </a:rPr>
              <a:t> parçaları (</a:t>
            </a:r>
            <a:r>
              <a:rPr lang="tr-TR" sz="2200" dirty="0" err="1">
                <a:solidFill>
                  <a:schemeClr val="tx1"/>
                </a:solidFill>
              </a:rPr>
              <a:t>dunst</a:t>
            </a:r>
            <a:r>
              <a:rPr lang="tr-TR" sz="2200" dirty="0">
                <a:solidFill>
                  <a:schemeClr val="tx1"/>
                </a:solidFill>
              </a:rPr>
              <a:t>) </a:t>
            </a:r>
            <a:endParaRPr lang="tr-TR" sz="2200" dirty="0" smtClean="0">
              <a:solidFill>
                <a:schemeClr val="tx1"/>
              </a:solidFill>
            </a:endParaRPr>
          </a:p>
          <a:p>
            <a:pPr marL="1143000" lvl="1" indent="-457200" algn="l" rtl="0">
              <a:buFont typeface="+mj-lt"/>
              <a:buAutoNum type="arabicPeriod"/>
            </a:pPr>
            <a:r>
              <a:rPr lang="tr-TR" sz="2200" dirty="0" smtClean="0">
                <a:solidFill>
                  <a:schemeClr val="tx1"/>
                </a:solidFill>
              </a:rPr>
              <a:t>En </a:t>
            </a:r>
            <a:r>
              <a:rPr lang="tr-TR" sz="2200" dirty="0">
                <a:solidFill>
                  <a:schemeClr val="tx1"/>
                </a:solidFill>
              </a:rPr>
              <a:t>ince </a:t>
            </a:r>
            <a:r>
              <a:rPr lang="tr-TR" sz="2200" dirty="0" err="1">
                <a:solidFill>
                  <a:schemeClr val="tx1"/>
                </a:solidFill>
              </a:rPr>
              <a:t>endosperm</a:t>
            </a:r>
            <a:r>
              <a:rPr lang="tr-TR" sz="2200" dirty="0">
                <a:solidFill>
                  <a:schemeClr val="tx1"/>
                </a:solidFill>
              </a:rPr>
              <a:t> parçaları (un, 1-150).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00764"/>
            <a:ext cx="10515600" cy="495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7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Attrition mills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This is a very large group of mills. In many of the types belonging to this class,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material </a:t>
            </a:r>
            <a:r>
              <a:rPr lang="en-US" dirty="0" smtClean="0"/>
              <a:t>is ground between two corrugated surfaces moving with respect to each </a:t>
            </a:r>
            <a:r>
              <a:rPr lang="en-US" dirty="0" smtClean="0"/>
              <a:t>other.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prehistoric </a:t>
            </a:r>
            <a:r>
              <a:rPr lang="en-US" i="1" dirty="0" smtClean="0"/>
              <a:t>stone mill and the familiar household coffee grinder are examples </a:t>
            </a:r>
            <a:r>
              <a:rPr lang="en-US" i="1" dirty="0" smtClean="0"/>
              <a:t>of</a:t>
            </a:r>
            <a:r>
              <a:rPr lang="tr-TR" i="1" dirty="0" smtClean="0"/>
              <a:t> </a:t>
            </a:r>
            <a:r>
              <a:rPr lang="en-US" dirty="0" smtClean="0"/>
              <a:t>this </a:t>
            </a:r>
            <a:r>
              <a:rPr lang="en-US" dirty="0" smtClean="0"/>
              <a:t>kind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Usually one of the surfaces rotates and the other is </a:t>
            </a:r>
            <a:r>
              <a:rPr lang="en-US" dirty="0" smtClean="0"/>
              <a:t>stationary.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Mills </a:t>
            </a:r>
            <a:r>
              <a:rPr lang="en-US" dirty="0" smtClean="0"/>
              <a:t>with circular grinding surfaces are also known as </a:t>
            </a:r>
            <a:r>
              <a:rPr lang="en-US" i="1" dirty="0" smtClean="0"/>
              <a:t>disc mills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Attrition mills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grinding surfaces may be made of hardened metal or of coarse </a:t>
            </a:r>
            <a:r>
              <a:rPr lang="en-US" dirty="0" smtClean="0"/>
              <a:t>corundum.</a:t>
            </a:r>
            <a:r>
              <a:rPr lang="tr-TR" dirty="0" smtClean="0"/>
              <a:t> </a:t>
            </a:r>
            <a:r>
              <a:rPr lang="en-US" dirty="0" smtClean="0"/>
              <a:t>Corundum </a:t>
            </a:r>
            <a:r>
              <a:rPr lang="en-US" dirty="0" smtClean="0"/>
              <a:t>mills are used for reducing the size of particles in suspension down to </a:t>
            </a:r>
            <a:r>
              <a:rPr lang="en-US" dirty="0" smtClean="0"/>
              <a:t>colloidal</a:t>
            </a:r>
            <a:r>
              <a:rPr lang="tr-TR" dirty="0" smtClean="0"/>
              <a:t> </a:t>
            </a:r>
            <a:r>
              <a:rPr lang="en-US" dirty="0" smtClean="0"/>
              <a:t>range </a:t>
            </a:r>
            <a:r>
              <a:rPr lang="en-US" dirty="0" smtClean="0"/>
              <a:t>(micrometer range) and are therefore named </a:t>
            </a:r>
            <a:r>
              <a:rPr lang="en-US" i="1" dirty="0" smtClean="0"/>
              <a:t>colloid </a:t>
            </a:r>
            <a:r>
              <a:rPr lang="en-US" i="1" dirty="0" smtClean="0"/>
              <a:t>mills</a:t>
            </a:r>
            <a:r>
              <a:rPr lang="tr-TR" i="1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are used in the preparation of </a:t>
            </a:r>
            <a:r>
              <a:rPr lang="en-US" dirty="0" smtClean="0"/>
              <a:t>fine </a:t>
            </a:r>
            <a:r>
              <a:rPr lang="en-US" dirty="0" smtClean="0"/>
              <a:t>suspensions such as homogenized </a:t>
            </a:r>
            <a:r>
              <a:rPr lang="en-US" dirty="0" smtClean="0"/>
              <a:t>strained</a:t>
            </a:r>
            <a:r>
              <a:rPr lang="tr-TR" dirty="0" smtClean="0"/>
              <a:t> </a:t>
            </a:r>
            <a:r>
              <a:rPr lang="en-US" dirty="0" smtClean="0"/>
              <a:t>infant </a:t>
            </a:r>
            <a:r>
              <a:rPr lang="en-US" dirty="0" smtClean="0"/>
              <a:t>food, comminuted fruit pastes and mustard.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Attrition mills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main mechanism of action in attrition mills is shear, due to friction </a:t>
            </a:r>
            <a:r>
              <a:rPr lang="en-US" dirty="0" smtClean="0"/>
              <a:t>between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particle and the pair of grinding surfaces. 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Unless </a:t>
            </a:r>
            <a:r>
              <a:rPr lang="en-US" dirty="0" smtClean="0"/>
              <a:t>the mill is cooled, the </a:t>
            </a:r>
            <a:r>
              <a:rPr lang="en-US" dirty="0" smtClean="0"/>
              <a:t>temperature</a:t>
            </a:r>
            <a:r>
              <a:rPr lang="tr-TR" dirty="0" smtClean="0"/>
              <a:t> </a:t>
            </a:r>
            <a:r>
              <a:rPr lang="en-US" dirty="0" smtClean="0"/>
              <a:t>rise </a:t>
            </a:r>
            <a:r>
              <a:rPr lang="en-US" dirty="0" smtClean="0"/>
              <a:t>may be considerable, particularly in the case of dry milling. A different </a:t>
            </a:r>
            <a:r>
              <a:rPr lang="en-US" dirty="0" smtClean="0"/>
              <a:t>kind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attrition mill makes use of free ‘ grinding media ’ instead of </a:t>
            </a:r>
            <a:r>
              <a:rPr lang="en-US" dirty="0" smtClean="0"/>
              <a:t>fixed </a:t>
            </a:r>
            <a:r>
              <a:rPr lang="en-US" dirty="0" smtClean="0"/>
              <a:t>grinding </a:t>
            </a:r>
            <a:r>
              <a:rPr lang="en-US" dirty="0" smtClean="0"/>
              <a:t>surfaces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Ball</a:t>
            </a:r>
            <a:r>
              <a:rPr lang="tr-TR" dirty="0" smtClean="0"/>
              <a:t> </a:t>
            </a:r>
            <a:r>
              <a:rPr lang="tr-TR" dirty="0" err="1" smtClean="0"/>
              <a:t>Mill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representatives of this kind is the </a:t>
            </a:r>
            <a:r>
              <a:rPr lang="en-US" i="1" dirty="0" smtClean="0"/>
              <a:t>ball mill whereby the feed is </a:t>
            </a:r>
            <a:r>
              <a:rPr lang="en-US" i="1" dirty="0" smtClean="0"/>
              <a:t>vigorously</a:t>
            </a:r>
            <a:r>
              <a:rPr lang="tr-TR" i="1" dirty="0" smtClean="0"/>
              <a:t> </a:t>
            </a:r>
            <a:r>
              <a:rPr lang="en-US" dirty="0" smtClean="0"/>
              <a:t>mixed </a:t>
            </a:r>
            <a:r>
              <a:rPr lang="en-US" dirty="0" smtClean="0"/>
              <a:t>in a vessel containing free spherical bodies (balls) made of materials with </a:t>
            </a:r>
            <a:r>
              <a:rPr lang="en-US" dirty="0" smtClean="0"/>
              <a:t>different</a:t>
            </a:r>
            <a:r>
              <a:rPr lang="tr-TR" dirty="0" smtClean="0"/>
              <a:t> </a:t>
            </a:r>
            <a:r>
              <a:rPr lang="en-US" dirty="0" smtClean="0"/>
              <a:t>degrees </a:t>
            </a:r>
            <a:r>
              <a:rPr lang="en-US" dirty="0" smtClean="0"/>
              <a:t>of hardness, from plastic to metal, according to the hardness </a:t>
            </a:r>
            <a:r>
              <a:rPr lang="en-US" dirty="0" smtClean="0"/>
              <a:t>of the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.</a:t>
            </a:r>
          </a:p>
          <a:p>
            <a:r>
              <a:rPr lang="en-US" dirty="0" smtClean="0"/>
              <a:t>Dry ball-milling </a:t>
            </a:r>
            <a:r>
              <a:rPr lang="en-US" dirty="0" smtClean="0"/>
              <a:t> </a:t>
            </a:r>
            <a:r>
              <a:rPr lang="en-US" dirty="0" smtClean="0"/>
              <a:t>is used for </a:t>
            </a:r>
            <a:r>
              <a:rPr lang="en-US" dirty="0" err="1" smtClean="0"/>
              <a:t>fi</a:t>
            </a:r>
            <a:r>
              <a:rPr lang="en-US" dirty="0" smtClean="0"/>
              <a:t> ne </a:t>
            </a:r>
            <a:r>
              <a:rPr lang="en-US" dirty="0" smtClean="0"/>
              <a:t>grinding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pigments</a:t>
            </a:r>
            <a:r>
              <a:rPr lang="en-US" dirty="0" smtClean="0"/>
              <a:t>. </a:t>
            </a:r>
            <a:r>
              <a:rPr lang="en-US" dirty="0" smtClean="0"/>
              <a:t>Wet </a:t>
            </a:r>
            <a:r>
              <a:rPr lang="en-US" dirty="0" smtClean="0"/>
              <a:t>ball-milling </a:t>
            </a:r>
            <a:r>
              <a:rPr lang="en-US" dirty="0" smtClean="0"/>
              <a:t>is one of the methods </a:t>
            </a:r>
            <a:r>
              <a:rPr lang="en-US" dirty="0" smtClean="0"/>
              <a:t>used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the disintegration of cells in suspension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altLang="ar-SY" i="1" dirty="0" err="1" smtClean="0"/>
              <a:t>Ball</a:t>
            </a:r>
            <a:r>
              <a:rPr lang="tr-TR" altLang="ar-SY" i="1" dirty="0" smtClean="0"/>
              <a:t> </a:t>
            </a:r>
            <a:r>
              <a:rPr lang="tr-TR" altLang="ar-SY" i="1" dirty="0" err="1" smtClean="0"/>
              <a:t>mills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00765"/>
            <a:ext cx="10302024" cy="5357611"/>
          </a:xfrm>
        </p:spPr>
        <p:txBody>
          <a:bodyPr>
            <a:normAutofit/>
          </a:bodyPr>
          <a:lstStyle/>
          <a:p>
            <a:pPr algn="l" rtl="0"/>
            <a:r>
              <a:rPr lang="tr-TR" altLang="ar-SY" sz="2400" dirty="0" smtClean="0"/>
              <a:t>.</a:t>
            </a:r>
            <a:endParaRPr lang="tr-TR" altLang="ar-S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535" y="1880316"/>
            <a:ext cx="4588411" cy="4422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11821"/>
          <a:stretch/>
        </p:blipFill>
        <p:spPr>
          <a:xfrm>
            <a:off x="5921212" y="3562350"/>
            <a:ext cx="4856731" cy="3554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4492" y="-40005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56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Cutters and choppers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/>
              <a:t>Cutting and chopping are size reduction operations based on shearing through </a:t>
            </a:r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dirty="0" smtClean="0"/>
              <a:t>use </a:t>
            </a:r>
            <a:r>
              <a:rPr lang="en-US" dirty="0" smtClean="0"/>
              <a:t>of sharp-edged moving elements (knives, blades</a:t>
            </a:r>
            <a:r>
              <a:rPr lang="en-US" dirty="0" smtClean="0"/>
              <a:t>).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term ‘ cutting ’ is </a:t>
            </a:r>
            <a:r>
              <a:rPr lang="en-US" dirty="0" smtClean="0"/>
              <a:t>usually</a:t>
            </a:r>
            <a:r>
              <a:rPr lang="tr-TR" dirty="0" smtClean="0"/>
              <a:t> </a:t>
            </a:r>
            <a:r>
              <a:rPr lang="en-US" dirty="0" smtClean="0"/>
              <a:t>reserved </a:t>
            </a:r>
            <a:r>
              <a:rPr lang="en-US" dirty="0" smtClean="0"/>
              <a:t>for operations resulting in particles with fairly regular geometric </a:t>
            </a:r>
            <a:r>
              <a:rPr lang="en-US" dirty="0" smtClean="0"/>
              <a:t>forms</a:t>
            </a:r>
            <a:r>
              <a:rPr lang="tr-TR" dirty="0" smtClean="0"/>
              <a:t> </a:t>
            </a:r>
            <a:r>
              <a:rPr lang="en-US" dirty="0" smtClean="0"/>
              <a:t>(cubes</a:t>
            </a:r>
            <a:r>
              <a:rPr lang="en-US" dirty="0" smtClean="0"/>
              <a:t>, juliennes, slices), while the term ‘ </a:t>
            </a:r>
            <a:r>
              <a:rPr lang="en-US" u="sng" dirty="0" smtClean="0">
                <a:solidFill>
                  <a:srgbClr val="FF0000"/>
                </a:solidFill>
              </a:rPr>
              <a:t>chopping</a:t>
            </a:r>
            <a:r>
              <a:rPr lang="en-US" dirty="0" smtClean="0"/>
              <a:t> ’ is applied mainly to </a:t>
            </a:r>
            <a:r>
              <a:rPr lang="en-US" dirty="0" smtClean="0"/>
              <a:t>random</a:t>
            </a:r>
            <a:r>
              <a:rPr lang="tr-TR" dirty="0" smtClean="0"/>
              <a:t> </a:t>
            </a:r>
            <a:r>
              <a:rPr lang="en-US" dirty="0" smtClean="0"/>
              <a:t>cutting.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The </a:t>
            </a:r>
            <a:r>
              <a:rPr lang="en-US" dirty="0" smtClean="0"/>
              <a:t>variety of cutting machines used in the food industry is vast.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silent cutter </a:t>
            </a:r>
            <a:r>
              <a:rPr lang="en-US" i="1" dirty="0" smtClean="0"/>
              <a:t> </a:t>
            </a:r>
            <a:r>
              <a:rPr lang="en-US" i="1" dirty="0" smtClean="0"/>
              <a:t>is widely used in the meat industry for </a:t>
            </a:r>
            <a:r>
              <a:rPr lang="en-US" i="1" dirty="0" smtClean="0"/>
              <a:t>simultaneous</a:t>
            </a:r>
            <a:r>
              <a:rPr lang="tr-TR" i="1" dirty="0" smtClean="0"/>
              <a:t> </a:t>
            </a:r>
            <a:r>
              <a:rPr lang="en-US" dirty="0" smtClean="0"/>
              <a:t>chopping </a:t>
            </a:r>
            <a:r>
              <a:rPr lang="en-US" dirty="0" smtClean="0"/>
              <a:t>and mixing. A batch of the material to be processed is placed in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horizontal </a:t>
            </a:r>
            <a:r>
              <a:rPr lang="en-US" dirty="0" smtClean="0"/>
              <a:t>revolving dish. The dish circulated the material through a set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horizontal </a:t>
            </a:r>
            <a:r>
              <a:rPr lang="en-US" dirty="0" smtClean="0"/>
              <a:t>revolving knives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smtClean="0"/>
              <a:t>Another related type of machine is the </a:t>
            </a:r>
            <a:r>
              <a:rPr lang="en-US" i="1" dirty="0" smtClean="0"/>
              <a:t>bowl </a:t>
            </a:r>
            <a:r>
              <a:rPr lang="en-US" i="1" dirty="0" smtClean="0"/>
              <a:t>mixer</a:t>
            </a:r>
            <a:r>
              <a:rPr lang="tr-TR" i="1" dirty="0" smtClean="0"/>
              <a:t> </a:t>
            </a:r>
            <a:r>
              <a:rPr lang="en-US" i="1" dirty="0" smtClean="0"/>
              <a:t>cutter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Cutter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259" y="1762126"/>
            <a:ext cx="677681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following are some important applications of </a:t>
            </a:r>
            <a:r>
              <a:rPr lang="en-US" dirty="0" smtClean="0"/>
              <a:t>size</a:t>
            </a:r>
            <a:r>
              <a:rPr lang="tr-TR" dirty="0" smtClean="0"/>
              <a:t> </a:t>
            </a:r>
            <a:r>
              <a:rPr lang="en-US" dirty="0" smtClean="0"/>
              <a:t>reduction </a:t>
            </a:r>
            <a:r>
              <a:rPr lang="en-US" dirty="0" smtClean="0"/>
              <a:t>in the food industry</a:t>
            </a:r>
            <a:r>
              <a:rPr lang="en-US" dirty="0" smtClean="0"/>
              <a:t>: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Milling of cereal grains to obtain </a:t>
            </a:r>
            <a:r>
              <a:rPr lang="en-US" dirty="0" smtClean="0"/>
              <a:t>flour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Fine </a:t>
            </a:r>
            <a:r>
              <a:rPr lang="en-US" dirty="0" smtClean="0"/>
              <a:t>grinding (</a:t>
            </a:r>
            <a:r>
              <a:rPr lang="en-US" dirty="0" smtClean="0"/>
              <a:t>refining</a:t>
            </a:r>
            <a:r>
              <a:rPr lang="en-US" dirty="0" smtClean="0"/>
              <a:t>) of chocolate </a:t>
            </a:r>
            <a:r>
              <a:rPr lang="en-US" dirty="0" smtClean="0"/>
              <a:t>mass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Flaking </a:t>
            </a:r>
            <a:r>
              <a:rPr lang="en-US" dirty="0" smtClean="0"/>
              <a:t>of soybeans prior to solvent </a:t>
            </a:r>
            <a:r>
              <a:rPr lang="en-US" dirty="0" smtClean="0"/>
              <a:t>extraction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Cutting </a:t>
            </a:r>
            <a:r>
              <a:rPr lang="en-US" dirty="0" smtClean="0"/>
              <a:t>of vegetables and fruits to desired shapes (cubes, strips, slices</a:t>
            </a:r>
            <a:r>
              <a:rPr lang="en-US" dirty="0" smtClean="0"/>
              <a:t>…)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Fine </a:t>
            </a:r>
            <a:r>
              <a:rPr lang="en-US" dirty="0" smtClean="0"/>
              <a:t>mashing of baby </a:t>
            </a:r>
            <a:r>
              <a:rPr lang="en-US" dirty="0" smtClean="0"/>
              <a:t>food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Homogenization </a:t>
            </a:r>
            <a:r>
              <a:rPr lang="en-US" dirty="0" smtClean="0"/>
              <a:t>of milk and cream.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6028" y="735725"/>
            <a:ext cx="10972800" cy="5339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Size reduction is a widespread, multipurpose operation. Its may </a:t>
            </a:r>
            <a:r>
              <a:rPr lang="en-US" sz="2800" b="1" u="sng" dirty="0" smtClean="0">
                <a:solidFill>
                  <a:srgbClr val="FF0000"/>
                </a:solidFill>
              </a:rPr>
              <a:t>serve a number of</a:t>
            </a:r>
            <a:r>
              <a:rPr lang="tr-TR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different objectives, such as</a:t>
            </a:r>
            <a:r>
              <a:rPr lang="en-US" sz="2800" u="sng" dirty="0" smtClean="0">
                <a:solidFill>
                  <a:srgbClr val="FF0000"/>
                </a:solidFill>
              </a:rPr>
              <a:t>:</a:t>
            </a:r>
            <a:endParaRPr lang="tr-TR" sz="28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Accelerating heat and mass transfer (</a:t>
            </a:r>
            <a:r>
              <a:rPr lang="en-US" sz="2800" dirty="0" smtClean="0"/>
              <a:t>flaking </a:t>
            </a:r>
            <a:r>
              <a:rPr lang="en-US" sz="2800" dirty="0" smtClean="0"/>
              <a:t>of soybeans or grinding </a:t>
            </a:r>
            <a:r>
              <a:rPr lang="en-US" sz="2800" dirty="0" smtClean="0"/>
              <a:t>coffee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 smtClean="0"/>
              <a:t>preparation to extraction, atomization of milk as a </a:t>
            </a:r>
            <a:r>
              <a:rPr lang="en-US" sz="2800" dirty="0" err="1" smtClean="0"/>
              <a:t>fi</a:t>
            </a:r>
            <a:r>
              <a:rPr lang="en-US" sz="2800" dirty="0" smtClean="0"/>
              <a:t> ne spray into hot air </a:t>
            </a: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en-US" sz="2800" dirty="0" smtClean="0"/>
              <a:t>spray-drying)</a:t>
            </a:r>
            <a:r>
              <a:rPr lang="tr-TR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Facilitating </a:t>
            </a:r>
            <a:r>
              <a:rPr lang="en-US" sz="2800" dirty="0" smtClean="0"/>
              <a:t>separation of different parts of a material (milling wheat to </a:t>
            </a:r>
            <a:r>
              <a:rPr lang="en-US" sz="2800" dirty="0" smtClean="0"/>
              <a:t>obtain</a:t>
            </a:r>
            <a:r>
              <a:rPr lang="tr-TR" sz="2800" dirty="0" smtClean="0"/>
              <a:t> </a:t>
            </a:r>
            <a:r>
              <a:rPr lang="en-US" sz="2800" dirty="0" smtClean="0"/>
              <a:t>flour </a:t>
            </a:r>
            <a:r>
              <a:rPr lang="en-US" sz="2800" dirty="0" smtClean="0"/>
              <a:t>and bran separately, </a:t>
            </a:r>
            <a:r>
              <a:rPr lang="en-US" sz="2800" dirty="0" smtClean="0"/>
              <a:t>filleting </a:t>
            </a:r>
            <a:r>
              <a:rPr lang="en-US" sz="2800" dirty="0" smtClean="0"/>
              <a:t>of </a:t>
            </a:r>
            <a:r>
              <a:rPr lang="en-US" sz="2800" dirty="0" smtClean="0"/>
              <a:t>fish)</a:t>
            </a:r>
            <a:r>
              <a:rPr lang="tr-TR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Obtaining </a:t>
            </a:r>
            <a:r>
              <a:rPr lang="en-US" sz="2800" dirty="0" smtClean="0"/>
              <a:t>a desirable product texture (</a:t>
            </a:r>
            <a:r>
              <a:rPr lang="en-US" sz="2800" dirty="0" smtClean="0"/>
              <a:t>refining </a:t>
            </a:r>
            <a:r>
              <a:rPr lang="en-US" sz="2800" dirty="0" smtClean="0"/>
              <a:t>of chocolate mass, </a:t>
            </a:r>
            <a:r>
              <a:rPr lang="en-US" sz="2800" dirty="0" smtClean="0"/>
              <a:t>meat</a:t>
            </a:r>
            <a:r>
              <a:rPr lang="tr-TR" sz="2800" dirty="0" smtClean="0"/>
              <a:t> </a:t>
            </a:r>
            <a:r>
              <a:rPr lang="en-US" sz="2800" dirty="0" smtClean="0"/>
              <a:t>grinding)</a:t>
            </a:r>
            <a:r>
              <a:rPr lang="tr-T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Facilitating mixing and dispersion (milling or crushing ingredients for </a:t>
            </a:r>
            <a:r>
              <a:rPr lang="en-US" sz="2800" dirty="0" err="1" smtClean="0"/>
              <a:t>drymixing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homogenization </a:t>
            </a:r>
            <a:r>
              <a:rPr lang="en-US" sz="2800" dirty="0" smtClean="0"/>
              <a:t>of liquids to obtain stable </a:t>
            </a:r>
            <a:r>
              <a:rPr lang="en-US" sz="2800" dirty="0" smtClean="0"/>
              <a:t>emulsions)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Portion </a:t>
            </a:r>
            <a:r>
              <a:rPr lang="en-US" sz="2800" dirty="0" smtClean="0"/>
              <a:t>control (slicing cold-cuts, bread, </a:t>
            </a:r>
            <a:r>
              <a:rPr lang="en-US" sz="2800" dirty="0" smtClean="0"/>
              <a:t>cakes)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Obtaining </a:t>
            </a:r>
            <a:r>
              <a:rPr lang="en-US" sz="2800" dirty="0" smtClean="0"/>
              <a:t>pieces and particles of </a:t>
            </a:r>
            <a:r>
              <a:rPr lang="en-US" sz="2800" dirty="0" err="1" smtClean="0"/>
              <a:t>defi</a:t>
            </a:r>
            <a:r>
              <a:rPr lang="en-US" sz="2800" dirty="0" smtClean="0"/>
              <a:t> </a:t>
            </a:r>
            <a:r>
              <a:rPr lang="en-US" sz="2800" dirty="0" err="1" smtClean="0"/>
              <a:t>ned</a:t>
            </a:r>
            <a:r>
              <a:rPr lang="en-US" sz="2800" dirty="0" smtClean="0"/>
              <a:t> shapes (cubing meat for stew, </a:t>
            </a:r>
            <a:r>
              <a:rPr lang="en-US" sz="2800" dirty="0" smtClean="0"/>
              <a:t>cutting</a:t>
            </a:r>
            <a:r>
              <a:rPr lang="tr-TR" sz="2800" dirty="0" smtClean="0"/>
              <a:t> </a:t>
            </a:r>
            <a:r>
              <a:rPr lang="en-US" sz="2800" dirty="0" smtClean="0"/>
              <a:t>pineapple </a:t>
            </a:r>
            <a:r>
              <a:rPr lang="en-US" sz="2800" dirty="0" smtClean="0"/>
              <a:t>to obtain the familiar wheel-shaped slices, cutting dough to </a:t>
            </a:r>
            <a:r>
              <a:rPr lang="en-US" sz="2800" dirty="0" smtClean="0"/>
              <a:t>make</a:t>
            </a:r>
            <a:r>
              <a:rPr lang="tr-TR" sz="2800" dirty="0" smtClean="0"/>
              <a:t> </a:t>
            </a:r>
            <a:r>
              <a:rPr lang="en-US" sz="2800" dirty="0" smtClean="0"/>
              <a:t>cookies)</a:t>
            </a:r>
            <a:r>
              <a:rPr lang="tr-T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Reduction of Solids, Basic Principles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7675" y="1600201"/>
            <a:ext cx="11134725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Mechanism of size reduction in </a:t>
            </a:r>
            <a:r>
              <a:rPr lang="en-US" b="1" dirty="0" smtClean="0"/>
              <a:t>solids</a:t>
            </a:r>
            <a:endParaRPr lang="tr-TR" b="1" dirty="0" smtClean="0"/>
          </a:p>
          <a:p>
            <a:pPr>
              <a:buFont typeface="Wingdings" pitchFamily="2" charset="2"/>
              <a:buChar char="q"/>
            </a:pPr>
            <a:r>
              <a:rPr lang="en-US" sz="2600" u="sng" dirty="0" smtClean="0">
                <a:solidFill>
                  <a:srgbClr val="FF0000"/>
                </a:solidFill>
              </a:rPr>
              <a:t>Compression and she</a:t>
            </a:r>
            <a:r>
              <a:rPr lang="en-US" sz="2600" dirty="0" smtClean="0">
                <a:solidFill>
                  <a:srgbClr val="FF0000"/>
                </a:solidFill>
              </a:rPr>
              <a:t>ar</a:t>
            </a:r>
            <a:r>
              <a:rPr lang="en-US" sz="2600" dirty="0" smtClean="0"/>
              <a:t> are the two types of force involved in size reduction of </a:t>
            </a:r>
            <a:r>
              <a:rPr lang="en-US" sz="2600" dirty="0" smtClean="0"/>
              <a:t>solids.</a:t>
            </a:r>
            <a:endParaRPr lang="tr-TR" sz="2600" dirty="0" smtClean="0"/>
          </a:p>
          <a:p>
            <a:pPr>
              <a:buFont typeface="Wingdings" pitchFamily="2" charset="2"/>
              <a:buChar char="q"/>
            </a:pPr>
            <a:endParaRPr lang="tr-TR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u="sng" dirty="0" smtClean="0">
                <a:solidFill>
                  <a:srgbClr val="FF0000"/>
                </a:solidFill>
              </a:rPr>
              <a:t>Impact</a:t>
            </a:r>
            <a:r>
              <a:rPr lang="en-US" sz="2600" dirty="0" smtClean="0"/>
              <a:t> </a:t>
            </a:r>
            <a:r>
              <a:rPr lang="en-US" sz="2600" dirty="0" smtClean="0"/>
              <a:t>, sometimes given as a third type is, in fact, strong compression applied for </a:t>
            </a:r>
            <a:r>
              <a:rPr lang="en-US" sz="2600" dirty="0" smtClean="0"/>
              <a:t>a</a:t>
            </a:r>
            <a:r>
              <a:rPr lang="tr-TR" sz="2600" dirty="0" smtClean="0"/>
              <a:t> </a:t>
            </a:r>
            <a:r>
              <a:rPr lang="en-US" sz="2600" dirty="0" smtClean="0"/>
              <a:t>very </a:t>
            </a:r>
            <a:r>
              <a:rPr lang="en-US" sz="2600" dirty="0" smtClean="0"/>
              <a:t>short time. When such forces act on a solid particle, elastic or plastic </a:t>
            </a:r>
            <a:r>
              <a:rPr lang="en-US" sz="2600" dirty="0" smtClean="0"/>
              <a:t>deformation</a:t>
            </a:r>
            <a:r>
              <a:rPr lang="tr-TR" sz="2600" dirty="0" smtClean="0"/>
              <a:t> </a:t>
            </a:r>
            <a:r>
              <a:rPr lang="en-US" sz="2600" dirty="0" smtClean="0"/>
              <a:t>occurs</a:t>
            </a:r>
            <a:r>
              <a:rPr lang="en-US" sz="2600" dirty="0" smtClean="0"/>
              <a:t>, depending on the </a:t>
            </a:r>
            <a:r>
              <a:rPr lang="en-US" sz="2600" dirty="0" smtClean="0"/>
              <a:t>material.</a:t>
            </a:r>
            <a:endParaRPr lang="tr-TR" sz="2600" dirty="0" smtClean="0"/>
          </a:p>
          <a:p>
            <a:pPr>
              <a:buFont typeface="Wingdings" pitchFamily="2" charset="2"/>
              <a:buChar char="q"/>
            </a:pPr>
            <a:endParaRPr lang="tr-TR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As </a:t>
            </a:r>
            <a:r>
              <a:rPr lang="en-US" sz="2600" dirty="0" smtClean="0"/>
              <a:t>the deformation reaches a certain limit </a:t>
            </a:r>
            <a:r>
              <a:rPr lang="en-US" sz="2600" dirty="0" smtClean="0"/>
              <a:t>value</a:t>
            </a:r>
            <a:r>
              <a:rPr lang="tr-TR" sz="2600" dirty="0" smtClean="0"/>
              <a:t> </a:t>
            </a:r>
            <a:r>
              <a:rPr lang="en-US" sz="2600" dirty="0" smtClean="0"/>
              <a:t>determined </a:t>
            </a:r>
            <a:r>
              <a:rPr lang="en-US" sz="2600" dirty="0" smtClean="0"/>
              <a:t>by the nature and structure of the solid ( mechanical strength ), the </a:t>
            </a:r>
            <a:r>
              <a:rPr lang="en-US" sz="2600" dirty="0" smtClean="0"/>
              <a:t>particle</a:t>
            </a:r>
            <a:r>
              <a:rPr lang="tr-TR" sz="2600" dirty="0" smtClean="0"/>
              <a:t> </a:t>
            </a:r>
            <a:r>
              <a:rPr lang="en-US" sz="2600" dirty="0" smtClean="0"/>
              <a:t>breaks </a:t>
            </a:r>
            <a:r>
              <a:rPr lang="en-US" sz="2600" dirty="0" smtClean="0"/>
              <a:t>along certain planes ( planes of failure ). </a:t>
            </a:r>
            <a:endParaRPr lang="tr-TR" sz="2600" dirty="0" smtClean="0"/>
          </a:p>
          <a:p>
            <a:pPr>
              <a:buFont typeface="Wingdings" pitchFamily="2" charset="2"/>
              <a:buChar char="q"/>
            </a:pPr>
            <a:endParaRPr lang="tr-TR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In </a:t>
            </a:r>
            <a:r>
              <a:rPr lang="en-US" sz="2600" dirty="0" smtClean="0"/>
              <a:t>any size reduction operation, </a:t>
            </a:r>
            <a:r>
              <a:rPr lang="en-US" sz="2600" dirty="0" smtClean="0"/>
              <a:t>all</a:t>
            </a:r>
            <a:r>
              <a:rPr lang="tr-TR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 smtClean="0"/>
              <a:t>types of force are usually involved, to different extent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Size Reduction of Solids, Equipment and</a:t>
            </a:r>
            <a:br>
              <a:rPr lang="en-US" b="1" dirty="0" smtClean="0"/>
            </a:br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Impact </a:t>
            </a:r>
            <a:r>
              <a:rPr lang="en-US" b="1" dirty="0" smtClean="0"/>
              <a:t>mills</a:t>
            </a:r>
            <a:endParaRPr lang="tr-TR" b="1" dirty="0" smtClean="0"/>
          </a:p>
          <a:p>
            <a:pPr>
              <a:buNone/>
            </a:pPr>
            <a:r>
              <a:rPr lang="en-US" dirty="0" smtClean="0"/>
              <a:t>The principal representative of this class is the </a:t>
            </a:r>
            <a:r>
              <a:rPr lang="en-US" i="1" dirty="0" smtClean="0"/>
              <a:t>hammer mill</a:t>
            </a:r>
            <a:endParaRPr lang="tr-TR" b="1" dirty="0" smtClean="0"/>
          </a:p>
          <a:p>
            <a:pPr>
              <a:buNone/>
            </a:pPr>
            <a:r>
              <a:rPr lang="en-US" dirty="0" smtClean="0"/>
              <a:t>The crushing elements are hammers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tted</a:t>
            </a:r>
            <a:r>
              <a:rPr lang="en-US" dirty="0" smtClean="0"/>
              <a:t> on a high-speed rotor inside a </a:t>
            </a:r>
            <a:r>
              <a:rPr lang="en-US" dirty="0" smtClean="0"/>
              <a:t>cylindrical</a:t>
            </a:r>
            <a:r>
              <a:rPr lang="tr-TR" dirty="0" smtClean="0"/>
              <a:t> </a:t>
            </a:r>
            <a:r>
              <a:rPr lang="en-US" dirty="0" smtClean="0"/>
              <a:t>chamber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chamber walls may be smooth or lined with corrugated breaker plates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Hammer</a:t>
            </a:r>
            <a:r>
              <a:rPr lang="tr-TR" dirty="0" smtClean="0"/>
              <a:t> </a:t>
            </a:r>
            <a:r>
              <a:rPr lang="tr-TR" dirty="0" err="1" smtClean="0"/>
              <a:t>mills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hammers may be fixed or swinging. Swinging hammers are used when it is necessary</a:t>
            </a:r>
            <a:r>
              <a:rPr lang="tr-TR" dirty="0" smtClean="0"/>
              <a:t> </a:t>
            </a:r>
            <a:r>
              <a:rPr lang="en-US" dirty="0" smtClean="0"/>
              <a:t>to reduce the risk of damage in the case of encounter between the hammer and large,</a:t>
            </a:r>
            <a:r>
              <a:rPr lang="tr-TR" dirty="0" smtClean="0"/>
              <a:t> </a:t>
            </a:r>
            <a:r>
              <a:rPr lang="en-US" dirty="0" smtClean="0"/>
              <a:t>hard chunks.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principal crushing action takes place as a result of the collision</a:t>
            </a:r>
            <a:r>
              <a:rPr lang="tr-TR" dirty="0" smtClean="0"/>
              <a:t> </a:t>
            </a:r>
            <a:r>
              <a:rPr lang="en-US" dirty="0" smtClean="0"/>
              <a:t>between the particles and the hammers and chamber walls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300766"/>
          </a:xfrm>
        </p:spPr>
        <p:txBody>
          <a:bodyPr/>
          <a:lstStyle/>
          <a:p>
            <a:pPr rtl="0"/>
            <a:r>
              <a:rPr lang="tr-TR" altLang="ar-SY" i="1" dirty="0" err="1" smtClean="0"/>
              <a:t>Hammer</a:t>
            </a:r>
            <a:r>
              <a:rPr lang="tr-TR" altLang="ar-SY" i="1" dirty="0" smtClean="0"/>
              <a:t> </a:t>
            </a:r>
            <a:r>
              <a:rPr lang="tr-TR" altLang="ar-SY" i="1" dirty="0" err="1" smtClean="0"/>
              <a:t>Mills</a:t>
            </a:r>
            <a:r>
              <a:rPr lang="tr-TR" altLang="ar-SY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758" y="1957151"/>
            <a:ext cx="5447092" cy="4085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37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1163</Words>
  <Application>Microsoft Office PowerPoint</Application>
  <PresentationFormat>Özel</PresentationFormat>
  <Paragraphs>84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0" baseType="lpstr">
      <vt:lpstr>Ofis Teması</vt:lpstr>
      <vt:lpstr>Equation</vt:lpstr>
      <vt:lpstr>Size reduction </vt:lpstr>
      <vt:lpstr>Introduction</vt:lpstr>
      <vt:lpstr>Slayt 3</vt:lpstr>
      <vt:lpstr>Slayt 4</vt:lpstr>
      <vt:lpstr>Slayt 5</vt:lpstr>
      <vt:lpstr>Size Reduction of Solids, Basic Principles</vt:lpstr>
      <vt:lpstr>Size Reduction of Solids, Equipment and Methods</vt:lpstr>
      <vt:lpstr>Hammer mills</vt:lpstr>
      <vt:lpstr>Hammer Mills </vt:lpstr>
      <vt:lpstr>Hammer Mills</vt:lpstr>
      <vt:lpstr>Pressure mills</vt:lpstr>
      <vt:lpstr>Roller mills</vt:lpstr>
      <vt:lpstr>Slayt 13</vt:lpstr>
      <vt:lpstr>Roller  Mills</vt:lpstr>
      <vt:lpstr>Roller Mills</vt:lpstr>
      <vt:lpstr>Valsli Değirmen</vt:lpstr>
      <vt:lpstr>Valsli Değirmen</vt:lpstr>
      <vt:lpstr>Slayt 18</vt:lpstr>
      <vt:lpstr>Slayt 19</vt:lpstr>
      <vt:lpstr>Grinding</vt:lpstr>
      <vt:lpstr>Attrition mills</vt:lpstr>
      <vt:lpstr>Attrition mills</vt:lpstr>
      <vt:lpstr>Attrition mills</vt:lpstr>
      <vt:lpstr>Ball Mill</vt:lpstr>
      <vt:lpstr>Ball mills</vt:lpstr>
      <vt:lpstr>Cutters and choppers</vt:lpstr>
      <vt:lpstr>Slayt 27</vt:lpstr>
      <vt:lpstr>Cutter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farhan alfin</dc:creator>
  <cp:keywords/>
  <cp:lastModifiedBy>salih karasu 66</cp:lastModifiedBy>
  <cp:revision>107</cp:revision>
  <dcterms:created xsi:type="dcterms:W3CDTF">2015-08-29T01:16:41Z</dcterms:created>
  <dcterms:modified xsi:type="dcterms:W3CDTF">2018-02-26T11:11:27Z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