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2" r:id="rId13"/>
    <p:sldId id="273" r:id="rId14"/>
    <p:sldId id="266" r:id="rId15"/>
    <p:sldId id="267" r:id="rId16"/>
    <p:sldId id="268" r:id="rId17"/>
    <p:sldId id="275" r:id="rId18"/>
    <p:sldId id="271" r:id="rId19"/>
    <p:sldId id="270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974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74F59-C816-4297-82F8-8686CCB5550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6EA5F8C1-FE6E-4D1B-868E-E1109A0F55BE}">
      <dgm:prSet phldrT="[Metin]" custT="1"/>
      <dgm:spPr/>
      <dgm:t>
        <a:bodyPr/>
        <a:lstStyle/>
        <a:p>
          <a:r>
            <a:rPr lang="tr-TR" sz="4800" dirty="0" err="1" smtClean="0"/>
            <a:t>pH</a:t>
          </a:r>
          <a:r>
            <a:rPr lang="tr-TR" sz="4800" dirty="0" smtClean="0"/>
            <a:t>=4.6</a:t>
          </a:r>
          <a:endParaRPr lang="tr-TR" sz="4800" dirty="0"/>
        </a:p>
      </dgm:t>
    </dgm:pt>
    <dgm:pt modelId="{76A9C723-5A0B-40E8-876F-581EB6DF8E35}" type="parTrans" cxnId="{DD790B44-A62F-42D6-83E9-6EF8E696146B}">
      <dgm:prSet/>
      <dgm:spPr/>
      <dgm:t>
        <a:bodyPr/>
        <a:lstStyle/>
        <a:p>
          <a:endParaRPr lang="tr-TR"/>
        </a:p>
      </dgm:t>
    </dgm:pt>
    <dgm:pt modelId="{E256ECC0-0E91-488D-A33D-7BE7907987A4}" type="sibTrans" cxnId="{DD790B44-A62F-42D6-83E9-6EF8E696146B}">
      <dgm:prSet/>
      <dgm:spPr/>
      <dgm:t>
        <a:bodyPr/>
        <a:lstStyle/>
        <a:p>
          <a:endParaRPr lang="tr-TR"/>
        </a:p>
      </dgm:t>
    </dgm:pt>
    <dgm:pt modelId="{12DF1AEE-7F1E-4AB6-B559-7248851EF7EB}">
      <dgm:prSet phldrT="[Metin]" custT="1"/>
      <dgm:spPr/>
      <dgm:t>
        <a:bodyPr/>
        <a:lstStyle/>
        <a:p>
          <a:r>
            <a:rPr lang="tr-TR" sz="5400" dirty="0" err="1" smtClean="0"/>
            <a:t>Nonacid</a:t>
          </a:r>
          <a:r>
            <a:rPr lang="tr-TR" sz="5400" dirty="0" smtClean="0"/>
            <a:t> </a:t>
          </a:r>
          <a:r>
            <a:rPr lang="tr-TR" sz="5400" dirty="0" err="1" smtClean="0"/>
            <a:t>or</a:t>
          </a:r>
          <a:r>
            <a:rPr lang="tr-TR" sz="5400" dirty="0" smtClean="0"/>
            <a:t> </a:t>
          </a:r>
          <a:r>
            <a:rPr lang="tr-TR" sz="5400" dirty="0" err="1" smtClean="0"/>
            <a:t>low</a:t>
          </a:r>
          <a:r>
            <a:rPr lang="tr-TR" sz="5400" dirty="0" smtClean="0"/>
            <a:t> </a:t>
          </a:r>
          <a:r>
            <a:rPr lang="tr-TR" sz="5400" dirty="0" err="1" smtClean="0"/>
            <a:t>acid</a:t>
          </a:r>
          <a:endParaRPr lang="tr-TR" sz="5400" dirty="0"/>
        </a:p>
      </dgm:t>
    </dgm:pt>
    <dgm:pt modelId="{9815488F-E478-48CF-81DB-B6AD65152F48}" type="parTrans" cxnId="{E11BD211-4EEC-4986-B530-AB1DC83D970E}">
      <dgm:prSet/>
      <dgm:spPr/>
      <dgm:t>
        <a:bodyPr/>
        <a:lstStyle/>
        <a:p>
          <a:endParaRPr lang="tr-TR"/>
        </a:p>
      </dgm:t>
    </dgm:pt>
    <dgm:pt modelId="{B835C1F7-46BE-496C-9C88-D750B69687ED}" type="sibTrans" cxnId="{E11BD211-4EEC-4986-B530-AB1DC83D970E}">
      <dgm:prSet/>
      <dgm:spPr/>
      <dgm:t>
        <a:bodyPr/>
        <a:lstStyle/>
        <a:p>
          <a:endParaRPr lang="tr-TR"/>
        </a:p>
      </dgm:t>
    </dgm:pt>
    <dgm:pt modelId="{A85A76F6-E325-4B6D-B422-40D68CFE41D0}">
      <dgm:prSet phldrT="[Metin]" custT="1"/>
      <dgm:spPr/>
      <dgm:t>
        <a:bodyPr/>
        <a:lstStyle/>
        <a:p>
          <a:r>
            <a:rPr lang="tr-TR" sz="6000" dirty="0" err="1" smtClean="0"/>
            <a:t>Acid</a:t>
          </a:r>
          <a:endParaRPr lang="tr-TR" sz="6000" dirty="0"/>
        </a:p>
      </dgm:t>
    </dgm:pt>
    <dgm:pt modelId="{07F1A44A-0C56-444A-B8E8-68BE24E912E2}" type="parTrans" cxnId="{1EF1A91E-7BCB-4BEA-9DBF-37743E201B25}">
      <dgm:prSet/>
      <dgm:spPr/>
      <dgm:t>
        <a:bodyPr/>
        <a:lstStyle/>
        <a:p>
          <a:endParaRPr lang="tr-TR"/>
        </a:p>
      </dgm:t>
    </dgm:pt>
    <dgm:pt modelId="{991CAC64-0B85-44FA-A6C2-65F4560CED2D}" type="sibTrans" cxnId="{1EF1A91E-7BCB-4BEA-9DBF-37743E201B25}">
      <dgm:prSet/>
      <dgm:spPr/>
      <dgm:t>
        <a:bodyPr/>
        <a:lstStyle/>
        <a:p>
          <a:endParaRPr lang="tr-TR"/>
        </a:p>
      </dgm:t>
    </dgm:pt>
    <dgm:pt modelId="{D0ED0392-734E-44D0-88C8-16EB211EE897}" type="pres">
      <dgm:prSet presAssocID="{DC274F59-C816-4297-82F8-8686CCB55501}" presName="Name0" presStyleCnt="0">
        <dgm:presLayoutVars>
          <dgm:dir/>
          <dgm:resizeHandles val="exact"/>
        </dgm:presLayoutVars>
      </dgm:prSet>
      <dgm:spPr/>
    </dgm:pt>
    <dgm:pt modelId="{40232C96-FC2B-492F-B7FD-9FCCD55E5CEF}" type="pres">
      <dgm:prSet presAssocID="{DC274F59-C816-4297-82F8-8686CCB55501}" presName="arrow" presStyleLbl="bgShp" presStyleIdx="0" presStyleCnt="1"/>
      <dgm:spPr/>
    </dgm:pt>
    <dgm:pt modelId="{06E9BFF4-DB54-4D26-9633-DFC35DB7D094}" type="pres">
      <dgm:prSet presAssocID="{DC274F59-C816-4297-82F8-8686CCB55501}" presName="points" presStyleCnt="0"/>
      <dgm:spPr/>
    </dgm:pt>
    <dgm:pt modelId="{2FE0D42B-CE18-4964-AC59-F86CF422BF8C}" type="pres">
      <dgm:prSet presAssocID="{6EA5F8C1-FE6E-4D1B-868E-E1109A0F55BE}" presName="compositeA" presStyleCnt="0"/>
      <dgm:spPr/>
    </dgm:pt>
    <dgm:pt modelId="{7A166044-DF24-4A84-B1FE-9A40C78C7D85}" type="pres">
      <dgm:prSet presAssocID="{6EA5F8C1-FE6E-4D1B-868E-E1109A0F55BE}" presName="textA" presStyleLbl="revTx" presStyleIdx="0" presStyleCnt="3" custScaleX="472245" custLinFactX="471908" custLinFactNeighborX="500000" custLinFactNeighborY="782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CDF6CB-A808-4EC2-9E0C-E1B86A8622E7}" type="pres">
      <dgm:prSet presAssocID="{6EA5F8C1-FE6E-4D1B-868E-E1109A0F55BE}" presName="circleA" presStyleLbl="node1" presStyleIdx="0" presStyleCnt="3"/>
      <dgm:spPr/>
    </dgm:pt>
    <dgm:pt modelId="{9B83BD70-48D3-436E-BC42-59AD3275DDDB}" type="pres">
      <dgm:prSet presAssocID="{6EA5F8C1-FE6E-4D1B-868E-E1109A0F55BE}" presName="spaceA" presStyleCnt="0"/>
      <dgm:spPr/>
    </dgm:pt>
    <dgm:pt modelId="{DA6505F7-3080-48DC-8505-059784986C28}" type="pres">
      <dgm:prSet presAssocID="{E256ECC0-0E91-488D-A33D-7BE7907987A4}" presName="space" presStyleCnt="0"/>
      <dgm:spPr/>
    </dgm:pt>
    <dgm:pt modelId="{AD4164EA-E128-4428-9E36-F636ED75D669}" type="pres">
      <dgm:prSet presAssocID="{12DF1AEE-7F1E-4AB6-B559-7248851EF7EB}" presName="compositeB" presStyleCnt="0"/>
      <dgm:spPr/>
    </dgm:pt>
    <dgm:pt modelId="{FF088F0F-9885-4A9C-8944-CC7599E3C877}" type="pres">
      <dgm:prSet presAssocID="{12DF1AEE-7F1E-4AB6-B559-7248851EF7EB}" presName="textB" presStyleLbl="revTx" presStyleIdx="1" presStyleCnt="3" custScaleX="813353" custLinFactX="400000" custLinFactNeighborX="416694" custLinFactNeighborY="-17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B3AEFA-D5E6-40A0-A212-755072165CDE}" type="pres">
      <dgm:prSet presAssocID="{12DF1AEE-7F1E-4AB6-B559-7248851EF7EB}" presName="circleB" presStyleLbl="node1" presStyleIdx="1" presStyleCnt="3" custScaleX="276563" custScaleY="126563"/>
      <dgm:spPr/>
    </dgm:pt>
    <dgm:pt modelId="{22816212-DE16-4C84-89ED-379E8D7648AF}" type="pres">
      <dgm:prSet presAssocID="{12DF1AEE-7F1E-4AB6-B559-7248851EF7EB}" presName="spaceB" presStyleCnt="0"/>
      <dgm:spPr/>
    </dgm:pt>
    <dgm:pt modelId="{C46C10A0-6E97-41FD-8151-7B1A8BF40A9F}" type="pres">
      <dgm:prSet presAssocID="{B835C1F7-46BE-496C-9C88-D750B69687ED}" presName="space" presStyleCnt="0"/>
      <dgm:spPr/>
    </dgm:pt>
    <dgm:pt modelId="{0560399F-3BAD-4246-8FA0-D2F2DAE4AE5C}" type="pres">
      <dgm:prSet presAssocID="{A85A76F6-E325-4B6D-B422-40D68CFE41D0}" presName="compositeA" presStyleCnt="0"/>
      <dgm:spPr/>
    </dgm:pt>
    <dgm:pt modelId="{448DD533-4941-47B1-8C89-6CF347DE0A1F}" type="pres">
      <dgm:prSet presAssocID="{A85A76F6-E325-4B6D-B422-40D68CFE41D0}" presName="textA" presStyleLbl="revTx" presStyleIdx="2" presStyleCnt="3" custScaleX="703465" custLinFactX="-700000" custLinFactNeighborX="-787146" custLinFactNeighborY="8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855FD2-961C-492B-A923-10E7E4DEC405}" type="pres">
      <dgm:prSet presAssocID="{A85A76F6-E325-4B6D-B422-40D68CFE41D0}" presName="circleA" presStyleLbl="node1" presStyleIdx="2" presStyleCnt="3"/>
      <dgm:spPr/>
    </dgm:pt>
    <dgm:pt modelId="{96409175-7FFC-4D06-82FF-DDF3474C9825}" type="pres">
      <dgm:prSet presAssocID="{A85A76F6-E325-4B6D-B422-40D68CFE41D0}" presName="spaceA" presStyleCnt="0"/>
      <dgm:spPr/>
    </dgm:pt>
  </dgm:ptLst>
  <dgm:cxnLst>
    <dgm:cxn modelId="{BB0F36E3-F749-4DC8-AB9C-B928FFD39BB2}" type="presOf" srcId="{6EA5F8C1-FE6E-4D1B-868E-E1109A0F55BE}" destId="{7A166044-DF24-4A84-B1FE-9A40C78C7D85}" srcOrd="0" destOrd="0" presId="urn:microsoft.com/office/officeart/2005/8/layout/hProcess11"/>
    <dgm:cxn modelId="{E11BD211-4EEC-4986-B530-AB1DC83D970E}" srcId="{DC274F59-C816-4297-82F8-8686CCB55501}" destId="{12DF1AEE-7F1E-4AB6-B559-7248851EF7EB}" srcOrd="1" destOrd="0" parTransId="{9815488F-E478-48CF-81DB-B6AD65152F48}" sibTransId="{B835C1F7-46BE-496C-9C88-D750B69687ED}"/>
    <dgm:cxn modelId="{63D18BF8-6EA9-4A7A-878B-D2C1B33CFEB6}" type="presOf" srcId="{A85A76F6-E325-4B6D-B422-40D68CFE41D0}" destId="{448DD533-4941-47B1-8C89-6CF347DE0A1F}" srcOrd="0" destOrd="0" presId="urn:microsoft.com/office/officeart/2005/8/layout/hProcess11"/>
    <dgm:cxn modelId="{1EF1A91E-7BCB-4BEA-9DBF-37743E201B25}" srcId="{DC274F59-C816-4297-82F8-8686CCB55501}" destId="{A85A76F6-E325-4B6D-B422-40D68CFE41D0}" srcOrd="2" destOrd="0" parTransId="{07F1A44A-0C56-444A-B8E8-68BE24E912E2}" sibTransId="{991CAC64-0B85-44FA-A6C2-65F4560CED2D}"/>
    <dgm:cxn modelId="{5364A249-9CC9-447C-8DA0-2DCB01C72C8E}" type="presOf" srcId="{DC274F59-C816-4297-82F8-8686CCB55501}" destId="{D0ED0392-734E-44D0-88C8-16EB211EE897}" srcOrd="0" destOrd="0" presId="urn:microsoft.com/office/officeart/2005/8/layout/hProcess11"/>
    <dgm:cxn modelId="{DD790B44-A62F-42D6-83E9-6EF8E696146B}" srcId="{DC274F59-C816-4297-82F8-8686CCB55501}" destId="{6EA5F8C1-FE6E-4D1B-868E-E1109A0F55BE}" srcOrd="0" destOrd="0" parTransId="{76A9C723-5A0B-40E8-876F-581EB6DF8E35}" sibTransId="{E256ECC0-0E91-488D-A33D-7BE7907987A4}"/>
    <dgm:cxn modelId="{B7CDC416-6804-4919-AEF0-C918B666E056}" type="presOf" srcId="{12DF1AEE-7F1E-4AB6-B559-7248851EF7EB}" destId="{FF088F0F-9885-4A9C-8944-CC7599E3C877}" srcOrd="0" destOrd="0" presId="urn:microsoft.com/office/officeart/2005/8/layout/hProcess11"/>
    <dgm:cxn modelId="{B81029CC-A9C8-41FE-8222-FB4A5359121C}" type="presParOf" srcId="{D0ED0392-734E-44D0-88C8-16EB211EE897}" destId="{40232C96-FC2B-492F-B7FD-9FCCD55E5CEF}" srcOrd="0" destOrd="0" presId="urn:microsoft.com/office/officeart/2005/8/layout/hProcess11"/>
    <dgm:cxn modelId="{4BC9EF16-E89F-4201-A928-838728D9A651}" type="presParOf" srcId="{D0ED0392-734E-44D0-88C8-16EB211EE897}" destId="{06E9BFF4-DB54-4D26-9633-DFC35DB7D094}" srcOrd="1" destOrd="0" presId="urn:microsoft.com/office/officeart/2005/8/layout/hProcess11"/>
    <dgm:cxn modelId="{0C6CAC6E-8F78-4938-BA81-A5EB4E9AE6F7}" type="presParOf" srcId="{06E9BFF4-DB54-4D26-9633-DFC35DB7D094}" destId="{2FE0D42B-CE18-4964-AC59-F86CF422BF8C}" srcOrd="0" destOrd="0" presId="urn:microsoft.com/office/officeart/2005/8/layout/hProcess11"/>
    <dgm:cxn modelId="{FF14A97E-7382-45DC-B058-94ADD9EB0D92}" type="presParOf" srcId="{2FE0D42B-CE18-4964-AC59-F86CF422BF8C}" destId="{7A166044-DF24-4A84-B1FE-9A40C78C7D85}" srcOrd="0" destOrd="0" presId="urn:microsoft.com/office/officeart/2005/8/layout/hProcess11"/>
    <dgm:cxn modelId="{6EF917C0-0EDE-4DA7-BA0B-AC6514EA54E0}" type="presParOf" srcId="{2FE0D42B-CE18-4964-AC59-F86CF422BF8C}" destId="{15CDF6CB-A808-4EC2-9E0C-E1B86A8622E7}" srcOrd="1" destOrd="0" presId="urn:microsoft.com/office/officeart/2005/8/layout/hProcess11"/>
    <dgm:cxn modelId="{AC37966F-08BB-482F-BC7A-88BF27F5730C}" type="presParOf" srcId="{2FE0D42B-CE18-4964-AC59-F86CF422BF8C}" destId="{9B83BD70-48D3-436E-BC42-59AD3275DDDB}" srcOrd="2" destOrd="0" presId="urn:microsoft.com/office/officeart/2005/8/layout/hProcess11"/>
    <dgm:cxn modelId="{AC1175D3-156F-4DD0-B247-5137E9471BF0}" type="presParOf" srcId="{06E9BFF4-DB54-4D26-9633-DFC35DB7D094}" destId="{DA6505F7-3080-48DC-8505-059784986C28}" srcOrd="1" destOrd="0" presId="urn:microsoft.com/office/officeart/2005/8/layout/hProcess11"/>
    <dgm:cxn modelId="{AB31B27C-D9ED-40A3-A394-06A4EC025A43}" type="presParOf" srcId="{06E9BFF4-DB54-4D26-9633-DFC35DB7D094}" destId="{AD4164EA-E128-4428-9E36-F636ED75D669}" srcOrd="2" destOrd="0" presId="urn:microsoft.com/office/officeart/2005/8/layout/hProcess11"/>
    <dgm:cxn modelId="{CBA1232E-E6F2-41BB-A38F-85E395C4724E}" type="presParOf" srcId="{AD4164EA-E128-4428-9E36-F636ED75D669}" destId="{FF088F0F-9885-4A9C-8944-CC7599E3C877}" srcOrd="0" destOrd="0" presId="urn:microsoft.com/office/officeart/2005/8/layout/hProcess11"/>
    <dgm:cxn modelId="{4C8E56CF-1238-41FE-8077-3AE415093024}" type="presParOf" srcId="{AD4164EA-E128-4428-9E36-F636ED75D669}" destId="{1FB3AEFA-D5E6-40A0-A212-755072165CDE}" srcOrd="1" destOrd="0" presId="urn:microsoft.com/office/officeart/2005/8/layout/hProcess11"/>
    <dgm:cxn modelId="{59F63019-7278-476D-80C7-66E6F2B52074}" type="presParOf" srcId="{AD4164EA-E128-4428-9E36-F636ED75D669}" destId="{22816212-DE16-4C84-89ED-379E8D7648AF}" srcOrd="2" destOrd="0" presId="urn:microsoft.com/office/officeart/2005/8/layout/hProcess11"/>
    <dgm:cxn modelId="{B41008AE-4AE8-4D4A-A806-82730E23465E}" type="presParOf" srcId="{06E9BFF4-DB54-4D26-9633-DFC35DB7D094}" destId="{C46C10A0-6E97-41FD-8151-7B1A8BF40A9F}" srcOrd="3" destOrd="0" presId="urn:microsoft.com/office/officeart/2005/8/layout/hProcess11"/>
    <dgm:cxn modelId="{1C02B528-3BA4-4A51-A8FA-1CC242537A22}" type="presParOf" srcId="{06E9BFF4-DB54-4D26-9633-DFC35DB7D094}" destId="{0560399F-3BAD-4246-8FA0-D2F2DAE4AE5C}" srcOrd="4" destOrd="0" presId="urn:microsoft.com/office/officeart/2005/8/layout/hProcess11"/>
    <dgm:cxn modelId="{BA39F033-404F-499E-8093-D03555CED815}" type="presParOf" srcId="{0560399F-3BAD-4246-8FA0-D2F2DAE4AE5C}" destId="{448DD533-4941-47B1-8C89-6CF347DE0A1F}" srcOrd="0" destOrd="0" presId="urn:microsoft.com/office/officeart/2005/8/layout/hProcess11"/>
    <dgm:cxn modelId="{4A9995E1-51AE-4437-8E3B-DF112F7F2B68}" type="presParOf" srcId="{0560399F-3BAD-4246-8FA0-D2F2DAE4AE5C}" destId="{4C855FD2-961C-492B-A923-10E7E4DEC405}" srcOrd="1" destOrd="0" presId="urn:microsoft.com/office/officeart/2005/8/layout/hProcess11"/>
    <dgm:cxn modelId="{3CF341F8-1EC4-4C5F-9C5F-31919CC8A9CA}" type="presParOf" srcId="{0560399F-3BAD-4246-8FA0-D2F2DAE4AE5C}" destId="{96409175-7FFC-4D06-82FF-DDF3474C982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28C4A-2D23-4880-A632-EC8797F0E7B2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0CB73-6A20-464B-9C9E-F4D973A8AC6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0CB73-6A20-464B-9C9E-F4D973A8AC66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0CB73-6A20-464B-9C9E-F4D973A8AC66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0CB73-6A20-464B-9C9E-F4D973A8AC66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7484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8505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59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1307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8515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0894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2009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4112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0298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9831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1735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7C04-714F-444F-823C-1CC2814EA89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DDF0-5306-4BF6-B8F6-BEF40C3C7B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5129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Food Preservation Method </a:t>
            </a:r>
            <a:endParaRPr lang="en-US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Dr. Salih KARASU</a:t>
            </a:r>
            <a:endParaRPr lang="tr-TR" sz="4000" dirty="0"/>
          </a:p>
        </p:txBody>
      </p:sp>
    </p:spTree>
    <p:extLst>
      <p:ext uri="{BB962C8B-B14F-4D97-AF65-F5344CB8AC3E}">
        <p14:creationId xmlns="" xmlns:p14="http://schemas.microsoft.com/office/powerpoint/2010/main" val="160874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327816" y="267324"/>
            <a:ext cx="5606322" cy="13041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 err="1" smtClean="0">
                <a:solidFill>
                  <a:schemeClr val="tx1"/>
                </a:solidFill>
              </a:rPr>
              <a:t>Antimicrobial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3090471"/>
            <a:ext cx="5606322" cy="2793167"/>
          </a:xfrm>
          <a:prstGeom prst="rect">
            <a:avLst/>
          </a:prstGeom>
          <a:ln w="1270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4000" b="1" dirty="0" smtClean="0">
              <a:solidFill>
                <a:schemeClr val="tx1"/>
              </a:solidFill>
            </a:endParaRPr>
          </a:p>
          <a:p>
            <a:pPr algn="ctr"/>
            <a:endParaRPr lang="tr-TR" sz="4000" b="1" dirty="0">
              <a:solidFill>
                <a:schemeClr val="tx1"/>
              </a:solidFill>
            </a:endParaRPr>
          </a:p>
          <a:p>
            <a:pPr algn="ctr"/>
            <a:endParaRPr lang="tr-TR" sz="4000" b="1" dirty="0" smtClean="0">
              <a:solidFill>
                <a:schemeClr val="tx1"/>
              </a:solidFill>
            </a:endParaRPr>
          </a:p>
          <a:p>
            <a:pPr algn="ctr"/>
            <a:r>
              <a:rPr lang="tr-TR" sz="4000" b="1" dirty="0" err="1" smtClean="0">
                <a:solidFill>
                  <a:schemeClr val="tx1"/>
                </a:solidFill>
              </a:rPr>
              <a:t>Plant</a:t>
            </a:r>
            <a:r>
              <a:rPr lang="tr-TR" sz="4000" b="1" dirty="0" smtClean="0">
                <a:solidFill>
                  <a:schemeClr val="tx1"/>
                </a:solidFill>
              </a:rPr>
              <a:t> </a:t>
            </a:r>
            <a:r>
              <a:rPr lang="tr-TR" sz="4000" b="1" dirty="0" err="1" smtClean="0">
                <a:solidFill>
                  <a:schemeClr val="tx1"/>
                </a:solidFill>
              </a:rPr>
              <a:t>Origin</a:t>
            </a:r>
            <a:endParaRPr lang="tr-TR" sz="4000" b="1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err="1" smtClean="0">
                <a:solidFill>
                  <a:schemeClr val="tx1"/>
                </a:solidFill>
              </a:rPr>
              <a:t>Phytoalexins</a:t>
            </a:r>
            <a:endParaRPr lang="tr-TR" sz="2800" dirty="0">
              <a:solidFill>
                <a:schemeClr val="tx1"/>
              </a:solidFill>
            </a:endParaRPr>
          </a:p>
          <a:p>
            <a:pPr algn="ctr"/>
            <a:r>
              <a:rPr lang="tr-TR" sz="2800" dirty="0" err="1">
                <a:solidFill>
                  <a:schemeClr val="tx1"/>
                </a:solidFill>
              </a:rPr>
              <a:t>Organic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Acids</a:t>
            </a:r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err="1">
                <a:solidFill>
                  <a:schemeClr val="tx1"/>
                </a:solidFill>
              </a:rPr>
              <a:t>Phenolic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Compounds</a:t>
            </a:r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Essential Oils and Their Components</a:t>
            </a:r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endParaRPr lang="tr-TR" sz="4000" b="1" dirty="0" smtClean="0">
              <a:solidFill>
                <a:schemeClr val="tx1"/>
              </a:solidFill>
            </a:endParaRPr>
          </a:p>
          <a:p>
            <a:pPr algn="ctr"/>
            <a:endParaRPr lang="tr-TR" sz="4000" b="1" dirty="0" smtClean="0">
              <a:solidFill>
                <a:schemeClr val="tx1"/>
              </a:solidFill>
            </a:endParaRPr>
          </a:p>
          <a:p>
            <a:pPr algn="ctr"/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40708" y="3090471"/>
            <a:ext cx="5606322" cy="2425909"/>
          </a:xfrm>
          <a:prstGeom prst="rect">
            <a:avLst/>
          </a:prstGeom>
          <a:ln w="857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 err="1" smtClean="0">
                <a:solidFill>
                  <a:schemeClr val="tx1"/>
                </a:solidFill>
              </a:rPr>
              <a:t>Microbial</a:t>
            </a:r>
            <a:r>
              <a:rPr lang="tr-TR" sz="4000" b="1" dirty="0" smtClean="0">
                <a:solidFill>
                  <a:schemeClr val="tx1"/>
                </a:solidFill>
              </a:rPr>
              <a:t> </a:t>
            </a:r>
            <a:r>
              <a:rPr lang="tr-TR" sz="4000" b="1" dirty="0" err="1" smtClean="0">
                <a:solidFill>
                  <a:schemeClr val="tx1"/>
                </a:solidFill>
              </a:rPr>
              <a:t>Origin</a:t>
            </a:r>
            <a:endParaRPr lang="tr-TR" sz="4000" b="1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err="1" smtClean="0">
                <a:solidFill>
                  <a:schemeClr val="tx1"/>
                </a:solidFill>
              </a:rPr>
              <a:t>Bacteriocin</a:t>
            </a:r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err="1" smtClean="0">
                <a:solidFill>
                  <a:schemeClr val="tx1"/>
                </a:solidFill>
              </a:rPr>
              <a:t>Nisin</a:t>
            </a:r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err="1" smtClean="0">
                <a:solidFill>
                  <a:schemeClr val="tx1"/>
                </a:solidFill>
              </a:rPr>
              <a:t>Pediocin</a:t>
            </a:r>
            <a:r>
              <a:rPr lang="tr-TR" sz="2800" dirty="0" smtClean="0">
                <a:solidFill>
                  <a:schemeClr val="tx1"/>
                </a:solidFill>
              </a:rPr>
              <a:t>..</a:t>
            </a:r>
          </a:p>
          <a:p>
            <a:pPr algn="ctr"/>
            <a:endParaRPr lang="tr-TR" sz="4000" b="1" dirty="0">
              <a:solidFill>
                <a:schemeClr val="tx1"/>
              </a:solidFill>
            </a:endParaRPr>
          </a:p>
        </p:txBody>
      </p:sp>
      <p:cxnSp>
        <p:nvCxnSpPr>
          <p:cNvPr id="11" name="Düz Ok Bağlayıcısı 10"/>
          <p:cNvCxnSpPr>
            <a:stCxn id="4" idx="2"/>
          </p:cNvCxnSpPr>
          <p:nvPr/>
        </p:nvCxnSpPr>
        <p:spPr>
          <a:xfrm flipH="1">
            <a:off x="2353458" y="1571469"/>
            <a:ext cx="3777519" cy="158396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>
            <a:stCxn id="4" idx="2"/>
          </p:cNvCxnSpPr>
          <p:nvPr/>
        </p:nvCxnSpPr>
        <p:spPr>
          <a:xfrm>
            <a:off x="6130977" y="1571469"/>
            <a:ext cx="3372787" cy="15190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2842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Antioxidant</a:t>
            </a:r>
            <a:endParaRPr lang="en-US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68626" y="1616304"/>
            <a:ext cx="7050797" cy="381501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Rancidity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Rancidity is an objectionable defect in food quality. 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Fats, oils, or fatty foods are deemed rancid if a significant</a:t>
            </a:r>
            <a:r>
              <a:rPr lang="tr-TR" sz="2400" dirty="0" smtClean="0"/>
              <a:t> </a:t>
            </a:r>
            <a:r>
              <a:rPr lang="en-US" sz="2400" dirty="0" smtClean="0"/>
              <a:t>deterioration of the sensory quality is perceived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5411" y="0"/>
            <a:ext cx="3506589" cy="191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41065"/>
            <a:ext cx="3506589" cy="191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4306" y="1"/>
            <a:ext cx="10515600" cy="1090670"/>
          </a:xfrm>
        </p:spPr>
        <p:txBody>
          <a:bodyPr/>
          <a:lstStyle/>
          <a:p>
            <a:r>
              <a:rPr lang="en-US" b="1" dirty="0" smtClean="0"/>
              <a:t>Types of rancidity</a:t>
            </a:r>
            <a:endParaRPr lang="en-US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443210"/>
            <a:ext cx="10515600" cy="473375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err="1" smtClean="0"/>
              <a:t>Lipolytic</a:t>
            </a:r>
            <a:r>
              <a:rPr lang="en-US" b="1" dirty="0" smtClean="0"/>
              <a:t> rancidity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	</a:t>
            </a:r>
            <a:r>
              <a:rPr lang="en-US" sz="2400" dirty="0" smtClean="0"/>
              <a:t>Short chain fatty acid in Milk fats (butyric acid), </a:t>
            </a:r>
          </a:p>
          <a:p>
            <a:pPr>
              <a:buFont typeface="Wingdings" pitchFamily="2" charset="2"/>
              <a:buChar char="q"/>
            </a:pPr>
            <a:r>
              <a:rPr lang="tr-TR" sz="2400" dirty="0" smtClean="0"/>
              <a:t>	</a:t>
            </a:r>
            <a:r>
              <a:rPr lang="en-US" sz="2400" dirty="0" smtClean="0"/>
              <a:t>Coconut or palm kernel oils (6–10 carbon atoms fatty acid</a:t>
            </a:r>
            <a:r>
              <a:rPr lang="tr-TR" sz="2400" dirty="0" smtClean="0"/>
              <a:t>, </a:t>
            </a:r>
            <a:r>
              <a:rPr lang="en-US" sz="2400" dirty="0" smtClean="0"/>
              <a:t>soapy off-flavor)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Oxidative rancidity</a:t>
            </a:r>
            <a:r>
              <a:rPr lang="tr-TR" b="1" dirty="0" smtClean="0"/>
              <a:t> (</a:t>
            </a:r>
            <a:r>
              <a:rPr lang="en-US" b="1" dirty="0" smtClean="0"/>
              <a:t>oxidation</a:t>
            </a:r>
            <a:r>
              <a:rPr lang="tr-TR" b="1" dirty="0" smtClean="0"/>
              <a:t>)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Flavor reversion</a:t>
            </a:r>
            <a:r>
              <a:rPr lang="tr-TR" b="1" dirty="0" smtClean="0"/>
              <a:t> (</a:t>
            </a:r>
            <a:r>
              <a:rPr lang="en-US" dirty="0" smtClean="0"/>
              <a:t>absorption of oxygen</a:t>
            </a:r>
            <a:r>
              <a:rPr lang="en-US" b="1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is connected with minute absorption of</a:t>
            </a:r>
            <a:r>
              <a:rPr lang="tr-TR" sz="2400" dirty="0" smtClean="0"/>
              <a:t> </a:t>
            </a:r>
            <a:r>
              <a:rPr lang="tr-TR" sz="2400" dirty="0" err="1" smtClean="0"/>
              <a:t>oxygen</a:t>
            </a:r>
            <a:endParaRPr lang="tr-TR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Appears during storage of fully refined, bland soybean oils, and imparts a “</a:t>
            </a:r>
            <a:r>
              <a:rPr lang="en-US" sz="2400" dirty="0" err="1" smtClean="0"/>
              <a:t>beany</a:t>
            </a:r>
            <a:r>
              <a:rPr lang="en-US" sz="2400" dirty="0" smtClean="0"/>
              <a:t>” off-flavor. </a:t>
            </a:r>
            <a:endParaRPr 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Oxidative Rancidity</a:t>
            </a:r>
            <a:endParaRPr lang="en-US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432193"/>
            <a:ext cx="10515600" cy="52109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Initiation Reactions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RH ⇒R*  H*,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CH</a:t>
            </a:r>
            <a:r>
              <a:rPr lang="tr-TR" baseline="-25000" dirty="0" smtClean="0"/>
              <a:t>2</a:t>
            </a:r>
            <a:r>
              <a:rPr lang="tr-TR" dirty="0" smtClean="0"/>
              <a:t>-CH=CH-CH</a:t>
            </a:r>
            <a:r>
              <a:rPr lang="tr-TR" baseline="-25000" dirty="0" smtClean="0"/>
              <a:t>2</a:t>
            </a:r>
            <a:r>
              <a:rPr lang="tr-TR" dirty="0" smtClean="0"/>
              <a:t> ⇒ C*H-HC=HC-CH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CH</a:t>
            </a:r>
            <a:r>
              <a:rPr lang="tr-TR" baseline="-25000" dirty="0" smtClean="0"/>
              <a:t>2</a:t>
            </a:r>
            <a:r>
              <a:rPr lang="tr-TR" dirty="0" smtClean="0"/>
              <a:t>-CH-CH-C*H,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Propagation Reactions (Primary Reactions)</a:t>
            </a:r>
          </a:p>
          <a:p>
            <a:pPr>
              <a:buNone/>
            </a:pPr>
            <a:r>
              <a:rPr lang="en-US" dirty="0" smtClean="0"/>
              <a:t>The p</a:t>
            </a:r>
            <a:r>
              <a:rPr lang="tr-TR" dirty="0" smtClean="0"/>
              <a:t>e</a:t>
            </a:r>
            <a:r>
              <a:rPr lang="en-US" dirty="0" err="1" smtClean="0"/>
              <a:t>roxy</a:t>
            </a:r>
            <a:r>
              <a:rPr lang="en-US" dirty="0" smtClean="0"/>
              <a:t> radical</a:t>
            </a:r>
            <a:r>
              <a:rPr lang="tr-TR" dirty="0" smtClean="0"/>
              <a:t>			H</a:t>
            </a:r>
            <a:r>
              <a:rPr lang="en-US" dirty="0" err="1" smtClean="0"/>
              <a:t>ydroperoxide</a:t>
            </a:r>
            <a:r>
              <a:rPr lang="en-US" dirty="0" smtClean="0"/>
              <a:t> and an alkyl free radical</a:t>
            </a:r>
            <a:endParaRPr lang="tr-TR" dirty="0" smtClean="0"/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Termination Reactions</a:t>
            </a:r>
            <a:r>
              <a:rPr lang="tr-TR" b="1" dirty="0" smtClean="0"/>
              <a:t>,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err="1" smtClean="0"/>
              <a:t>aldehydes</a:t>
            </a:r>
            <a:r>
              <a:rPr lang="tr-TR" dirty="0" smtClean="0"/>
              <a:t>, </a:t>
            </a:r>
            <a:r>
              <a:rPr lang="tr-TR" dirty="0" err="1" smtClean="0"/>
              <a:t>ketones</a:t>
            </a:r>
            <a:r>
              <a:rPr lang="tr-TR" dirty="0" smtClean="0"/>
              <a:t>, </a:t>
            </a:r>
            <a:r>
              <a:rPr lang="tr-TR" dirty="0" err="1" smtClean="0"/>
              <a:t>alcohols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hydrocarbons</a:t>
            </a:r>
            <a:endParaRPr lang="en-US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712684" y="4208444"/>
            <a:ext cx="1509312" cy="1101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Antioxidant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Why Antioxidants Are </a:t>
            </a:r>
            <a:r>
              <a:rPr lang="en-US" b="1" dirty="0" smtClean="0"/>
              <a:t>Necessary</a:t>
            </a:r>
            <a:endParaRPr lang="tr-TR" b="1" dirty="0" smtClean="0"/>
          </a:p>
          <a:p>
            <a:r>
              <a:rPr lang="en-US" dirty="0"/>
              <a:t>The autoxidation of lipids is initiated by free radicals; </a:t>
            </a:r>
            <a:r>
              <a:rPr lang="en-US" dirty="0" err="1"/>
              <a:t>hydroperoxides</a:t>
            </a:r>
            <a:r>
              <a:rPr lang="en-US" dirty="0"/>
              <a:t> produced by autoxidation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decomposed</a:t>
            </a:r>
            <a:r>
              <a:rPr lang="en-US" dirty="0"/>
              <a:t>, producing free radicals, which initiate further oxidation reactions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In the beginning,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concentration </a:t>
            </a:r>
            <a:r>
              <a:rPr lang="en-US" dirty="0"/>
              <a:t>of free radicals is very low, and oxidation is </a:t>
            </a:r>
            <a:r>
              <a:rPr lang="en-US" dirty="0" smtClean="0"/>
              <a:t>slow</a:t>
            </a:r>
            <a:r>
              <a:rPr lang="tr-TR" dirty="0" smtClean="0"/>
              <a:t>. </a:t>
            </a:r>
            <a:r>
              <a:rPr lang="en-US" dirty="0"/>
              <a:t>The stage of very slow oxidation in the beginning of </a:t>
            </a:r>
            <a:r>
              <a:rPr lang="en-US" dirty="0" smtClean="0"/>
              <a:t>storage</a:t>
            </a:r>
            <a:r>
              <a:rPr lang="tr-T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>
                <a:solidFill>
                  <a:srgbClr val="FF0000"/>
                </a:solidFill>
              </a:rPr>
              <a:t>called the induction </a:t>
            </a:r>
            <a:r>
              <a:rPr lang="en-US" dirty="0" smtClean="0">
                <a:solidFill>
                  <a:srgbClr val="FF0000"/>
                </a:solidFill>
              </a:rPr>
              <a:t>period</a:t>
            </a:r>
            <a:r>
              <a:rPr lang="tr-TR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induction period, and thus the shelf life, may be prolonged by </a:t>
            </a:r>
            <a:r>
              <a:rPr lang="en-US" dirty="0" smtClean="0"/>
              <a:t>addition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antioxidants, which are not able to entirely eliminate the oxidation reactions even when they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active </a:t>
            </a:r>
            <a:r>
              <a:rPr lang="en-US" dirty="0"/>
              <a:t>in prolonging the storage time.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5008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Definitions of Antioxidants and Antioxidant Types</a:t>
            </a:r>
            <a:endParaRPr lang="en-US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</a:t>
            </a:r>
            <a:r>
              <a:rPr lang="en-US" dirty="0" err="1" smtClean="0"/>
              <a:t>uch</a:t>
            </a:r>
            <a:r>
              <a:rPr lang="en-US" dirty="0" smtClean="0"/>
              <a:t> </a:t>
            </a:r>
            <a:r>
              <a:rPr lang="en-US" dirty="0"/>
              <a:t>compounds should be called </a:t>
            </a:r>
            <a:r>
              <a:rPr lang="en-US" dirty="0" smtClean="0"/>
              <a:t>oxidation</a:t>
            </a:r>
            <a:r>
              <a:rPr lang="tr-TR" dirty="0" smtClean="0"/>
              <a:t> </a:t>
            </a:r>
            <a:r>
              <a:rPr lang="en-US" dirty="0" smtClean="0"/>
              <a:t>inhibitors</a:t>
            </a:r>
            <a:r>
              <a:rPr lang="en-US" dirty="0"/>
              <a:t>, and only those substances that inhibit oxidation by reaction with free radicals </a:t>
            </a:r>
            <a:r>
              <a:rPr lang="en-US" dirty="0">
                <a:solidFill>
                  <a:srgbClr val="FF0000"/>
                </a:solidFill>
              </a:rPr>
              <a:t>should </a:t>
            </a:r>
            <a:r>
              <a:rPr lang="en-US" dirty="0" smtClean="0">
                <a:solidFill>
                  <a:srgbClr val="FF0000"/>
                </a:solidFill>
              </a:rPr>
              <a:t>be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called antioxidants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The free radical scavenging potential </a:t>
            </a:r>
            <a:r>
              <a:rPr lang="en-US" dirty="0"/>
              <a:t>is an important method for </a:t>
            </a:r>
            <a:r>
              <a:rPr lang="en-US" dirty="0" smtClean="0"/>
              <a:t>determination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antioxidant activity. Antioxidant may </a:t>
            </a:r>
            <a:r>
              <a:rPr lang="en-US" dirty="0" smtClean="0"/>
              <a:t>also </a:t>
            </a:r>
            <a:r>
              <a:rPr lang="en-US" dirty="0" smtClean="0">
                <a:solidFill>
                  <a:srgbClr val="FF0000"/>
                </a:solidFill>
              </a:rPr>
              <a:t>inhibit the decomposition of lipid </a:t>
            </a:r>
            <a:r>
              <a:rPr lang="en-US" dirty="0" err="1" smtClean="0">
                <a:solidFill>
                  <a:srgbClr val="FF0000"/>
                </a:solidFill>
              </a:rPr>
              <a:t>hydroperoxides</a:t>
            </a:r>
            <a:r>
              <a:rPr lang="en-US" dirty="0" smtClean="0"/>
              <a:t>, which</a:t>
            </a:r>
            <a:r>
              <a:rPr lang="tr-TR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otherwise form free </a:t>
            </a:r>
            <a:r>
              <a:rPr lang="en-US" dirty="0" smtClean="0"/>
              <a:t>radicals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3829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4886326"/>
              </p:ext>
            </p:extLst>
          </p:nvPr>
        </p:nvGraphicFramePr>
        <p:xfrm>
          <a:off x="838200" y="495296"/>
          <a:ext cx="10515600" cy="545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952977">
                <a:tc>
                  <a:txBody>
                    <a:bodyPr/>
                    <a:lstStyle/>
                    <a:p>
                      <a:r>
                        <a:rPr lang="en-US" sz="2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Group of Compounds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Mechanism of Action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 of Inhibitor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952977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Antioxidants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with free radicals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Propyl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gallate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tocopherols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552122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Hydroperoxide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deactivators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with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hydroperoxides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Cysteine,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selenometathione</a:t>
                      </a:r>
                      <a:endParaRPr lang="en-US" sz="2400" dirty="0"/>
                    </a:p>
                  </a:txBody>
                  <a:tcPr/>
                </a:tc>
              </a:tr>
              <a:tr h="552122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Synergists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Regeneration of an antioxidant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Ascorbyl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palmitate</a:t>
                      </a:r>
                      <a:endParaRPr lang="en-US" sz="2400" dirty="0"/>
                    </a:p>
                  </a:txBody>
                  <a:tcPr/>
                </a:tc>
              </a:tr>
              <a:tr h="952977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Singlet oxygen quenchers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 of singlet oxygen into triplet oxygen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Carotenes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952977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Chelating agent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Binding heavy metals into inactive</a:t>
                      </a:r>
                      <a:r>
                        <a:rPr lang="tr-TR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complexes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Polyphosphates, citric acid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5879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9950"/>
          </a:xfrm>
        </p:spPr>
        <p:txBody>
          <a:bodyPr/>
          <a:lstStyle/>
          <a:p>
            <a:r>
              <a:rPr lang="tr-TR" dirty="0" smtClean="0"/>
              <a:t> </a:t>
            </a:r>
            <a:r>
              <a:rPr lang="en-US" dirty="0" smtClean="0"/>
              <a:t>Mechanism of antioxidant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311007"/>
            <a:ext cx="10515600" cy="4865956"/>
          </a:xfrm>
        </p:spPr>
        <p:txBody>
          <a:bodyPr/>
          <a:lstStyle/>
          <a:p>
            <a:r>
              <a:rPr lang="en-US" dirty="0" smtClean="0"/>
              <a:t>Antioxidants react with </a:t>
            </a:r>
            <a:r>
              <a:rPr lang="en-US" dirty="0" err="1" smtClean="0"/>
              <a:t>peroxy</a:t>
            </a:r>
            <a:r>
              <a:rPr lang="en-US" dirty="0" smtClean="0"/>
              <a:t> radicals produced in oxidized lipids forming a</a:t>
            </a:r>
            <a:r>
              <a:rPr lang="tr-TR" dirty="0" smtClean="0"/>
              <a:t> </a:t>
            </a:r>
            <a:r>
              <a:rPr lang="en-US" dirty="0" err="1" smtClean="0"/>
              <a:t>hydroperoxide</a:t>
            </a:r>
            <a:r>
              <a:rPr lang="en-US" dirty="0" smtClean="0"/>
              <a:t> molecule and a free radical of the antioxidant</a:t>
            </a:r>
            <a:r>
              <a:rPr lang="tr-TR" dirty="0" smtClean="0"/>
              <a:t>. </a:t>
            </a:r>
            <a:r>
              <a:rPr lang="en-US" dirty="0" smtClean="0"/>
              <a:t>Free antioxidant radicals are relatively</a:t>
            </a:r>
            <a:r>
              <a:rPr lang="tr-TR" dirty="0" smtClean="0"/>
              <a:t> </a:t>
            </a:r>
            <a:r>
              <a:rPr lang="en-US" dirty="0" smtClean="0"/>
              <a:t>stable so that the back reaction is extremely slow. They</a:t>
            </a:r>
            <a:r>
              <a:rPr lang="tr-TR" dirty="0" smtClean="0"/>
              <a:t> </a:t>
            </a:r>
            <a:r>
              <a:rPr lang="en-US" dirty="0" smtClean="0"/>
              <a:t>do not initiate a chain </a:t>
            </a:r>
            <a:r>
              <a:rPr lang="en-US" dirty="0" err="1" smtClean="0"/>
              <a:t>autoxidation</a:t>
            </a:r>
            <a:r>
              <a:rPr lang="en-US" dirty="0" smtClean="0"/>
              <a:t> reaction unless present</a:t>
            </a:r>
            <a:r>
              <a:rPr lang="tr-TR" dirty="0" smtClean="0"/>
              <a:t> in </a:t>
            </a:r>
            <a:r>
              <a:rPr lang="tr-TR" dirty="0" err="1" smtClean="0"/>
              <a:t>excess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antioxidant</a:t>
            </a:r>
            <a:r>
              <a:rPr lang="tr-TR" dirty="0" smtClean="0"/>
              <a:t> </a:t>
            </a:r>
            <a:r>
              <a:rPr lang="en-US" dirty="0" smtClean="0"/>
              <a:t>radicals may react with another lipid </a:t>
            </a:r>
            <a:r>
              <a:rPr lang="en-US" dirty="0" err="1" smtClean="0"/>
              <a:t>hydroperoxide</a:t>
            </a:r>
            <a:r>
              <a:rPr lang="tr-TR" dirty="0" smtClean="0"/>
              <a:t> </a:t>
            </a:r>
            <a:r>
              <a:rPr lang="en-US" dirty="0" smtClean="0"/>
              <a:t>with formation of a </a:t>
            </a:r>
            <a:r>
              <a:rPr lang="en-US" dirty="0" err="1" smtClean="0"/>
              <a:t>quinone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Antioxidants</a:t>
            </a:r>
            <a:r>
              <a:rPr lang="tr-TR" dirty="0" smtClean="0">
                <a:solidFill>
                  <a:srgbClr val="FF0000"/>
                </a:solidFill>
              </a:rPr>
              <a:t> form </a:t>
            </a:r>
            <a:r>
              <a:rPr lang="en-US" dirty="0" smtClean="0">
                <a:solidFill>
                  <a:srgbClr val="FF0000"/>
                </a:solidFill>
              </a:rPr>
              <a:t>physical bonds with lipid </a:t>
            </a:r>
            <a:r>
              <a:rPr lang="en-US" dirty="0" err="1" smtClean="0">
                <a:solidFill>
                  <a:srgbClr val="FF0000"/>
                </a:solidFill>
              </a:rPr>
              <a:t>hydroperoxides</a:t>
            </a:r>
            <a:r>
              <a:rPr lang="en-US" dirty="0" smtClean="0">
                <a:solidFill>
                  <a:srgbClr val="FF0000"/>
                </a:solidFill>
              </a:rPr>
              <a:t>, inhibiting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thus their decomposition into free radicals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Mechanism</a:t>
            </a:r>
            <a:endParaRPr lang="tr-TR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570" y="2263198"/>
            <a:ext cx="8396537" cy="367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Antioxidant mechanism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74" y="2544896"/>
            <a:ext cx="10058650" cy="309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AutoShape 5" descr="antioxidant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Preservation Chemicals and Microorganism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Fermantation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Fermentation could be described as a process in which microorganisms change the sensory (flavor, </a:t>
            </a:r>
            <a:r>
              <a:rPr lang="en-US" dirty="0" smtClean="0"/>
              <a:t>odor,</a:t>
            </a:r>
            <a:r>
              <a:rPr lang="tr-TR" dirty="0" smtClean="0"/>
              <a:t> </a:t>
            </a:r>
            <a:r>
              <a:rPr lang="en-US" dirty="0" smtClean="0"/>
              <a:t>etc</a:t>
            </a:r>
            <a:r>
              <a:rPr lang="en-US" dirty="0"/>
              <a:t>.) and functional properties of a food to produce an end product that is desirable to the consumer. 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Fermentation, along with salting, cooking, smoking, and sun drying, is one of the earliest ancient </a:t>
            </a:r>
            <a:r>
              <a:rPr lang="en-US" dirty="0" smtClean="0"/>
              <a:t>traditions</a:t>
            </a:r>
            <a:r>
              <a:rPr lang="tr-TR" dirty="0" smtClean="0"/>
              <a:t> </a:t>
            </a:r>
            <a:r>
              <a:rPr lang="en-US" dirty="0" smtClean="0"/>
              <a:t>developed </a:t>
            </a:r>
            <a:r>
              <a:rPr lang="en-US" dirty="0"/>
              <a:t>by cultures all around the world to extend the possible storage time of foods.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71146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Antioxidant type</a:t>
            </a:r>
            <a:r>
              <a:rPr lang="tr-TR" dirty="0" smtClean="0"/>
              <a:t>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i="1" dirty="0" err="1" smtClean="0"/>
              <a:t>Synthetic</a:t>
            </a:r>
            <a:r>
              <a:rPr lang="tr-TR" i="1" dirty="0" smtClean="0"/>
              <a:t> </a:t>
            </a:r>
            <a:r>
              <a:rPr lang="tr-TR" i="1" dirty="0" err="1" smtClean="0"/>
              <a:t>Antioxidants</a:t>
            </a:r>
            <a:endParaRPr lang="tr-TR" i="1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062" y="2721166"/>
            <a:ext cx="9613389" cy="28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tr-TR" i="1" dirty="0" err="1" smtClean="0"/>
              <a:t>Natural</a:t>
            </a:r>
            <a:r>
              <a:rPr lang="tr-TR" i="1" dirty="0" smtClean="0"/>
              <a:t> </a:t>
            </a:r>
            <a:r>
              <a:rPr lang="tr-TR" i="1" dirty="0" err="1" smtClean="0"/>
              <a:t>Antioxidants</a:t>
            </a:r>
            <a:r>
              <a:rPr lang="tr-TR" i="1" dirty="0" smtClean="0"/>
              <a:t>,</a:t>
            </a:r>
          </a:p>
          <a:p>
            <a:pPr>
              <a:buNone/>
            </a:pPr>
            <a:r>
              <a:rPr lang="tr-TR" i="1" dirty="0" err="1" smtClean="0"/>
              <a:t>Tocopherols</a:t>
            </a:r>
            <a:r>
              <a:rPr lang="tr-TR" i="1" dirty="0" smtClean="0"/>
              <a:t>, </a:t>
            </a:r>
            <a:r>
              <a:rPr lang="tr-TR" dirty="0" err="1" smtClean="0"/>
              <a:t>Oleoeuropein</a:t>
            </a:r>
            <a:r>
              <a:rPr lang="tr-TR" dirty="0" smtClean="0"/>
              <a:t>, </a:t>
            </a:r>
            <a:r>
              <a:rPr lang="tr-TR" dirty="0" err="1" smtClean="0"/>
              <a:t>Hydroxytyrosol</a:t>
            </a:r>
            <a:r>
              <a:rPr lang="tr-TR" dirty="0" smtClean="0"/>
              <a:t>, Δ5-</a:t>
            </a:r>
            <a:r>
              <a:rPr lang="tr-TR" dirty="0" err="1" smtClean="0"/>
              <a:t>Avensaterol</a:t>
            </a:r>
            <a:r>
              <a:rPr lang="tr-TR" dirty="0" smtClean="0"/>
              <a:t>, </a:t>
            </a:r>
            <a:r>
              <a:rPr lang="tr-TR" dirty="0" err="1" smtClean="0"/>
              <a:t>Flavonoids</a:t>
            </a:r>
            <a:r>
              <a:rPr lang="tr-TR" dirty="0" smtClean="0"/>
              <a:t>, </a:t>
            </a:r>
            <a:r>
              <a:rPr lang="tr-TR" dirty="0" err="1" smtClean="0"/>
              <a:t>Phenolic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r>
              <a:rPr lang="tr-TR" dirty="0" smtClean="0"/>
              <a:t>, </a:t>
            </a:r>
            <a:r>
              <a:rPr lang="tr-TR" dirty="0" err="1" smtClean="0"/>
              <a:t>Sulfides</a:t>
            </a:r>
            <a:r>
              <a:rPr lang="tr-TR" dirty="0" smtClean="0"/>
              <a:t>, </a:t>
            </a:r>
            <a:r>
              <a:rPr lang="tr-TR" dirty="0" err="1" smtClean="0"/>
              <a:t>disulfides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806" y="638979"/>
            <a:ext cx="11061719" cy="582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tocopherols</a:t>
            </a:r>
            <a:endParaRPr lang="tr-TR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990" y="1994052"/>
            <a:ext cx="10754585" cy="385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of Antioxidants in Foods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Stabilization of Fats and Oils</a:t>
            </a:r>
            <a:r>
              <a:rPr lang="tr-TR" dirty="0" smtClean="0"/>
              <a:t>,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Applications of Antioxidants in Fat Emulsions</a:t>
            </a:r>
            <a:r>
              <a:rPr lang="tr-TR" dirty="0" smtClean="0"/>
              <a:t>,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Applications of Antioxidants in Foods</a:t>
            </a:r>
            <a:r>
              <a:rPr lang="tr-TR" dirty="0" smtClean="0"/>
              <a:t>,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Applications of Antioxidants in Packaging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Controlling</a:t>
            </a:r>
            <a:r>
              <a:rPr lang="tr-TR" b="1" dirty="0" smtClean="0"/>
              <a:t> </a:t>
            </a:r>
            <a:r>
              <a:rPr lang="tr-TR" b="1" dirty="0" err="1" smtClean="0"/>
              <a:t>pH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 </a:t>
            </a:r>
            <a:r>
              <a:rPr lang="tr-TR" dirty="0" err="1" smtClean="0"/>
              <a:t>Hydrogen</a:t>
            </a:r>
            <a:r>
              <a:rPr lang="tr-TR" dirty="0" smtClean="0"/>
              <a:t>-</a:t>
            </a:r>
            <a:r>
              <a:rPr lang="tr-TR" dirty="0" err="1" smtClean="0"/>
              <a:t>ion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is </a:t>
            </a:r>
            <a:r>
              <a:rPr lang="en-US" dirty="0" smtClean="0"/>
              <a:t>expressed in moles and pH is the negative log ion concentration. The pH scale ranges from 0 to 14.</a:t>
            </a: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neutral solution has a pH of 7.0.</a:t>
            </a: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lower scale reading indicates an acid solution, and a value above</a:t>
            </a:r>
            <a:r>
              <a:rPr lang="tr-TR" dirty="0" smtClean="0"/>
              <a:t> </a:t>
            </a:r>
            <a:r>
              <a:rPr lang="en-US" dirty="0" smtClean="0"/>
              <a:t>7.0 indicates an alkaline solution. </a:t>
            </a: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pH scale is logarithmic rather than linear in character. Therefore,</a:t>
            </a:r>
            <a:r>
              <a:rPr lang="tr-TR" dirty="0" smtClean="0"/>
              <a:t> </a:t>
            </a:r>
            <a:r>
              <a:rPr lang="en-US" dirty="0" smtClean="0"/>
              <a:t>a pH of 3.0 is 10 times as acidic as a pH of 4.0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</a:t>
            </a:r>
            <a:r>
              <a:rPr lang="tr-TR" dirty="0" smtClean="0"/>
              <a:t> limit of </a:t>
            </a:r>
            <a:r>
              <a:rPr lang="tr-TR" dirty="0" err="1" smtClean="0"/>
              <a:t>microorgnism</a:t>
            </a:r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07886" y="1912713"/>
          <a:ext cx="8345714" cy="421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57"/>
                <a:gridCol w="4172857"/>
              </a:tblGrid>
              <a:tr h="461584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solidFill>
                            <a:schemeClr val="tx1"/>
                          </a:solidFill>
                        </a:rPr>
                        <a:t>Microorganisms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err="1" smtClean="0">
                          <a:solidFill>
                            <a:schemeClr val="tx1"/>
                          </a:solidFill>
                        </a:rPr>
                        <a:t>pH</a:t>
                      </a:r>
                      <a:endParaRPr lang="tr-T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584">
                <a:tc>
                  <a:txBody>
                    <a:bodyPr/>
                    <a:lstStyle/>
                    <a:p>
                      <a:r>
                        <a:rPr lang="tr-TR" sz="2400" b="1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Acetobacterium</a:t>
                      </a:r>
                      <a:r>
                        <a:rPr lang="tr-TR" sz="2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tr-TR" sz="2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2.8–4.3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584">
                <a:tc>
                  <a:txBody>
                    <a:bodyPr/>
                    <a:lstStyle/>
                    <a:p>
                      <a:r>
                        <a:rPr lang="tr-TR" sz="2400" b="1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Bacillus</a:t>
                      </a:r>
                      <a:r>
                        <a:rPr lang="tr-TR" sz="2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acidocaldarius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2.0–5.0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584">
                <a:tc>
                  <a:txBody>
                    <a:bodyPr/>
                    <a:lstStyle/>
                    <a:p>
                      <a:r>
                        <a:rPr lang="tr-TR" sz="2400" b="1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Clostridium</a:t>
                      </a:r>
                      <a:r>
                        <a:rPr lang="tr-TR" sz="24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botulinum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  <a:endParaRPr lang="tr-TR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584">
                <a:tc>
                  <a:txBody>
                    <a:bodyPr/>
                    <a:lstStyle/>
                    <a:p>
                      <a:r>
                        <a:rPr lang="tr-TR" sz="2400" b="1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Clostridium</a:t>
                      </a:r>
                      <a:r>
                        <a:rPr lang="tr-TR" sz="2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perfringens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584">
                <a:tc>
                  <a:txBody>
                    <a:bodyPr/>
                    <a:lstStyle/>
                    <a:p>
                      <a:r>
                        <a:rPr lang="tr-TR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Lactic</a:t>
                      </a: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bacteria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584">
                <a:tc>
                  <a:txBody>
                    <a:bodyPr/>
                    <a:lstStyle/>
                    <a:p>
                      <a:r>
                        <a:rPr lang="tr-TR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Listeria</a:t>
                      </a: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monocytogenes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4.3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584">
                <a:tc>
                  <a:txBody>
                    <a:bodyPr/>
                    <a:lstStyle/>
                    <a:p>
                      <a:r>
                        <a:rPr lang="tr-TR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Most</a:t>
                      </a: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yeasts</a:t>
                      </a: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molds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2.0–3.0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584">
                <a:tc>
                  <a:txBody>
                    <a:bodyPr/>
                    <a:lstStyle/>
                    <a:p>
                      <a:r>
                        <a:rPr lang="tr-TR" sz="2400" b="1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Salmonella</a:t>
                      </a:r>
                      <a:r>
                        <a:rPr lang="tr-TR" sz="2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1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serovars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1114" y="0"/>
            <a:ext cx="10515600" cy="1325563"/>
          </a:xfrm>
        </p:spPr>
        <p:txBody>
          <a:bodyPr/>
          <a:lstStyle/>
          <a:p>
            <a:r>
              <a:rPr lang="en-US" b="1" dirty="0" smtClean="0"/>
              <a:t>Mode of Action of pH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740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Strong acids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 not themselves permeate through the cell</a:t>
            </a:r>
            <a:r>
              <a:rPr lang="tr-TR" dirty="0" smtClean="0"/>
              <a:t> </a:t>
            </a:r>
            <a:r>
              <a:rPr lang="en-US" dirty="0" smtClean="0"/>
              <a:t>membrane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en-US" dirty="0" smtClean="0"/>
              <a:t> may </a:t>
            </a:r>
            <a:r>
              <a:rPr lang="tr-TR" dirty="0" err="1" smtClean="0"/>
              <a:t>shows</a:t>
            </a:r>
            <a:r>
              <a:rPr lang="en-US" dirty="0" smtClean="0"/>
              <a:t> their influence by the denaturing effect of low pH on</a:t>
            </a:r>
            <a:r>
              <a:rPr lang="tr-TR" dirty="0" smtClean="0"/>
              <a:t> </a:t>
            </a:r>
            <a:r>
              <a:rPr lang="en-US" dirty="0" smtClean="0"/>
              <a:t>enzymes present on the cell surface and by lowering of the </a:t>
            </a:r>
            <a:r>
              <a:rPr lang="en-US" dirty="0" err="1" smtClean="0"/>
              <a:t>cytoplasmic</a:t>
            </a:r>
            <a:r>
              <a:rPr lang="en-US" dirty="0" smtClean="0"/>
              <a:t> pH due to increased</a:t>
            </a:r>
            <a:r>
              <a:rPr lang="tr-TR" dirty="0" smtClean="0"/>
              <a:t> </a:t>
            </a:r>
            <a:r>
              <a:rPr lang="en-US" dirty="0" smtClean="0"/>
              <a:t>proton permeability when the pH gradient is very large.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Weak acids</a:t>
            </a:r>
            <a:r>
              <a:rPr lang="en-US" dirty="0" smtClean="0"/>
              <a:t>, which are </a:t>
            </a:r>
            <a:r>
              <a:rPr lang="en-US" dirty="0" err="1" smtClean="0"/>
              <a:t>lipophilic</a:t>
            </a:r>
            <a:r>
              <a:rPr lang="en-US" dirty="0" smtClean="0"/>
              <a:t> and permeate through the membrane. The primary effect of</a:t>
            </a:r>
            <a:r>
              <a:rPr lang="tr-TR" dirty="0" smtClean="0"/>
              <a:t> </a:t>
            </a:r>
            <a:r>
              <a:rPr lang="en-US" dirty="0" smtClean="0"/>
              <a:t>such acids is to lower </a:t>
            </a:r>
            <a:r>
              <a:rPr lang="en-US" dirty="0" err="1" smtClean="0"/>
              <a:t>cytoplasmic</a:t>
            </a:r>
            <a:r>
              <a:rPr lang="en-US" dirty="0" smtClean="0"/>
              <a:t> pH, and the </a:t>
            </a:r>
            <a:r>
              <a:rPr lang="en-US" dirty="0" err="1" smtClean="0"/>
              <a:t>undissociated</a:t>
            </a:r>
            <a:r>
              <a:rPr lang="en-US" dirty="0" smtClean="0"/>
              <a:t> acid may have specific effects</a:t>
            </a:r>
            <a:r>
              <a:rPr lang="tr-TR" dirty="0" smtClean="0"/>
              <a:t> </a:t>
            </a:r>
            <a:r>
              <a:rPr lang="en-US" dirty="0" smtClean="0"/>
              <a:t>on the metabolism, which amplify the effects of the weak acid.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Acid-potentiated ions </a:t>
            </a:r>
            <a:r>
              <a:rPr lang="en-US" dirty="0" smtClean="0"/>
              <a:t>such as carbonate, sulfate, and nitrate, which are more potent inhibitors</a:t>
            </a:r>
            <a:r>
              <a:rPr lang="tr-TR" dirty="0" smtClean="0"/>
              <a:t> at </a:t>
            </a: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pH on Heat Stability of Microorganisms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In the canning of foods, one of the most important factors affecting the sterilization times and temperatures</a:t>
            </a:r>
            <a:r>
              <a:rPr lang="tr-TR" dirty="0" smtClean="0"/>
              <a:t> </a:t>
            </a:r>
            <a:r>
              <a:rPr lang="en-US" dirty="0" smtClean="0"/>
              <a:t>is the actual pH value in the food. </a:t>
            </a:r>
            <a:endParaRPr lang="tr-TR" dirty="0" smtClean="0"/>
          </a:p>
          <a:p>
            <a:r>
              <a:rPr lang="en-US" dirty="0" smtClean="0"/>
              <a:t>The lower the pH values, the lower the degree of heat required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sterilization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952500" y="738716"/>
          <a:ext cx="10160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Fermentation</a:t>
            </a:r>
            <a:r>
              <a:rPr lang="tr-TR" b="1" dirty="0"/>
              <a:t> as a </a:t>
            </a:r>
            <a:r>
              <a:rPr lang="tr-TR" b="1" dirty="0" err="1"/>
              <a:t>Preservation</a:t>
            </a:r>
            <a:r>
              <a:rPr lang="tr-TR" b="1" dirty="0"/>
              <a:t> </a:t>
            </a:r>
            <a:r>
              <a:rPr lang="tr-TR" b="1" dirty="0" err="1"/>
              <a:t>Method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new preservation techniques have been developed, the importance of fermentation processes for </a:t>
            </a:r>
            <a:r>
              <a:rPr lang="en-US" dirty="0" smtClean="0"/>
              <a:t>food</a:t>
            </a:r>
            <a:r>
              <a:rPr lang="tr-TR" dirty="0" smtClean="0"/>
              <a:t> </a:t>
            </a:r>
            <a:r>
              <a:rPr lang="en-US" dirty="0" smtClean="0"/>
              <a:t>preservation </a:t>
            </a:r>
            <a:r>
              <a:rPr lang="en-US" dirty="0"/>
              <a:t>has declined. Yet fermentation can be effective at extending the shelf life of foods and can </a:t>
            </a:r>
            <a:r>
              <a:rPr lang="en-US" dirty="0" err="1" smtClean="0"/>
              <a:t>ofte</a:t>
            </a:r>
            <a:r>
              <a:rPr lang="tr-TR" dirty="0" smtClean="0"/>
              <a:t>n </a:t>
            </a:r>
            <a:r>
              <a:rPr lang="en-US" dirty="0" smtClean="0"/>
              <a:t>be </a:t>
            </a:r>
            <a:r>
              <a:rPr lang="en-US" dirty="0"/>
              <a:t>carried out with relatively inexpensive, basic </a:t>
            </a:r>
            <a:r>
              <a:rPr lang="en-US" dirty="0" smtClean="0"/>
              <a:t>equipment</a:t>
            </a:r>
            <a:r>
              <a:rPr lang="tr-TR" dirty="0" smtClean="0"/>
              <a:t>.</a:t>
            </a:r>
          </a:p>
          <a:p>
            <a:r>
              <a:rPr lang="en-US" dirty="0"/>
              <a:t>The chemical composition of most foods is relatively stable; therefore, generally preservation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based </a:t>
            </a:r>
            <a:r>
              <a:rPr lang="en-US" dirty="0"/>
              <a:t>on eliminating microorganisms or controlling their growth and the overall composition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microflora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12726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Enzyme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Lipoxygenase</a:t>
            </a:r>
            <a:r>
              <a:rPr lang="en-US" dirty="0" smtClean="0"/>
              <a:t> catalyzed the oxidation of unsaturated fatty acids resulting in off-flavor</a:t>
            </a:r>
            <a:r>
              <a:rPr lang="tr-TR" dirty="0" smtClean="0"/>
              <a:t>. </a:t>
            </a:r>
            <a:r>
              <a:rPr lang="en-US" dirty="0" smtClean="0"/>
              <a:t>Complete inactivation of </a:t>
            </a:r>
            <a:r>
              <a:rPr lang="en-US" dirty="0" err="1" smtClean="0"/>
              <a:t>lipoxygenase</a:t>
            </a:r>
            <a:r>
              <a:rPr lang="en-US" dirty="0" smtClean="0"/>
              <a:t> was irreversible when treated at pH 3.0 and below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Pectinesterase</a:t>
            </a:r>
            <a:r>
              <a:rPr lang="en-US" dirty="0" smtClean="0"/>
              <a:t> </a:t>
            </a:r>
            <a:r>
              <a:rPr lang="en-US" dirty="0" err="1" smtClean="0"/>
              <a:t>deesterifies</a:t>
            </a:r>
            <a:r>
              <a:rPr lang="en-US" dirty="0" smtClean="0"/>
              <a:t> pectin, which leads to cloud loss in citrus juice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thermal</a:t>
            </a:r>
            <a:r>
              <a:rPr lang="tr-TR" dirty="0" smtClean="0"/>
              <a:t> </a:t>
            </a:r>
            <a:r>
              <a:rPr lang="tr-TR" dirty="0" err="1" smtClean="0"/>
              <a:t>inactivation</a:t>
            </a:r>
            <a:r>
              <a:rPr lang="tr-TR" dirty="0" smtClean="0"/>
              <a:t> </a:t>
            </a:r>
            <a:r>
              <a:rPr lang="en-US" dirty="0" smtClean="0"/>
              <a:t>rates of </a:t>
            </a:r>
            <a:r>
              <a:rPr lang="en-US" dirty="0" err="1" smtClean="0"/>
              <a:t>pectinesterase</a:t>
            </a:r>
            <a:r>
              <a:rPr lang="en-US" dirty="0" smtClean="0"/>
              <a:t> in citrus juices increased at lower pH values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Lysozyme</a:t>
            </a:r>
            <a:r>
              <a:rPr lang="en-US" dirty="0" smtClean="0"/>
              <a:t> was most stable at pH 5.2, and thermal stability decreased sharply as the pH</a:t>
            </a:r>
            <a:r>
              <a:rPr lang="tr-TR" dirty="0" smtClean="0"/>
              <a:t> </a:t>
            </a:r>
            <a:r>
              <a:rPr lang="en-US" dirty="0" smtClean="0"/>
              <a:t>increased to 9.0. At pH 7.2 and 9.0, sodium chloride had a clear stabilizing effect against heat inactivation</a:t>
            </a:r>
            <a:r>
              <a:rPr lang="tr-TR" dirty="0" smtClean="0"/>
              <a:t> of </a:t>
            </a:r>
            <a:r>
              <a:rPr lang="tr-TR" dirty="0" err="1" smtClean="0"/>
              <a:t>lysozyme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characteristic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Gel </a:t>
            </a:r>
            <a:r>
              <a:rPr lang="tr-TR" dirty="0" err="1" smtClean="0"/>
              <a:t>F</a:t>
            </a:r>
            <a:r>
              <a:rPr lang="tr-TR" smtClean="0"/>
              <a:t>ormation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Protein </a:t>
            </a:r>
            <a:r>
              <a:rPr lang="tr-TR" dirty="0" err="1" smtClean="0"/>
              <a:t>Stability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Vitamine </a:t>
            </a:r>
            <a:r>
              <a:rPr lang="tr-TR" dirty="0" err="1" smtClean="0"/>
              <a:t>Stability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reduce or prevent microbial spoilage of food, four basic principles can be applied:</a:t>
            </a:r>
          </a:p>
          <a:p>
            <a:pPr marL="0" indent="0">
              <a:buNone/>
            </a:pPr>
            <a:r>
              <a:rPr lang="en-US" dirty="0"/>
              <a:t>1. Minimize the level of microbial contamination onto the food, particularly from “</a:t>
            </a:r>
            <a:r>
              <a:rPr lang="en-US" dirty="0" smtClean="0"/>
              <a:t>high-risk”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asepsis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en-US" dirty="0"/>
              <a:t>2. Inhibit the growth of the contaminating microflora</a:t>
            </a:r>
          </a:p>
          <a:p>
            <a:pPr marL="0" indent="0">
              <a:buNone/>
            </a:pPr>
            <a:r>
              <a:rPr lang="en-US" dirty="0"/>
              <a:t>3. Kill the contaminating microorganisms</a:t>
            </a:r>
          </a:p>
          <a:p>
            <a:pPr marL="0" indent="0">
              <a:buNone/>
            </a:pPr>
            <a:r>
              <a:rPr lang="en-US" dirty="0"/>
              <a:t>4. Remove the contaminating </a:t>
            </a:r>
            <a:r>
              <a:rPr lang="en-US" dirty="0" smtClean="0"/>
              <a:t>microorganisms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Fermentations use a combination of the first three principles. Fermentations should not be expected to sterilize</a:t>
            </a:r>
            <a:r>
              <a:rPr lang="tr-TR" dirty="0" smtClean="0"/>
              <a:t> </a:t>
            </a:r>
            <a:r>
              <a:rPr lang="en-US" dirty="0" smtClean="0"/>
              <a:t>substandard raw products, but rather should use high-quality substrates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3430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3609" y="1143237"/>
            <a:ext cx="10515600" cy="4351338"/>
          </a:xfrm>
        </p:spPr>
        <p:txBody>
          <a:bodyPr/>
          <a:lstStyle/>
          <a:p>
            <a:r>
              <a:rPr lang="tr-TR" dirty="0" err="1"/>
              <a:t>Microorganisms</a:t>
            </a:r>
            <a:r>
              <a:rPr lang="tr-TR" dirty="0"/>
              <a:t> can </a:t>
            </a:r>
            <a:r>
              <a:rPr lang="tr-TR" dirty="0" err="1" smtClean="0"/>
              <a:t>improve</a:t>
            </a:r>
            <a:r>
              <a:rPr lang="tr-TR" dirty="0" smtClean="0"/>
              <a:t> </a:t>
            </a:r>
            <a:r>
              <a:rPr lang="en-US" dirty="0" smtClean="0"/>
              <a:t>their </a:t>
            </a:r>
            <a:r>
              <a:rPr lang="en-US" dirty="0"/>
              <a:t>own competitiveness by changing the environment so that it becomes inhibitory or lethal to other </a:t>
            </a:r>
            <a:r>
              <a:rPr lang="en-US" dirty="0" smtClean="0"/>
              <a:t>organisms</a:t>
            </a:r>
            <a:r>
              <a:rPr lang="tr-TR" dirty="0" smtClean="0"/>
              <a:t> </a:t>
            </a:r>
            <a:r>
              <a:rPr lang="en-US" dirty="0" smtClean="0"/>
              <a:t>while </a:t>
            </a:r>
            <a:r>
              <a:rPr lang="en-US" dirty="0"/>
              <a:t>stimulating their own growth, and this selection is the basis for preservation by </a:t>
            </a:r>
            <a:r>
              <a:rPr lang="en-US" dirty="0" smtClean="0"/>
              <a:t>fermentation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A </a:t>
            </a:r>
            <a:r>
              <a:rPr lang="en-US" dirty="0" smtClean="0"/>
              <a:t>number </a:t>
            </a:r>
            <a:r>
              <a:rPr lang="en-US" dirty="0"/>
              <a:t>of different </a:t>
            </a:r>
            <a:r>
              <a:rPr lang="en-US" dirty="0" err="1"/>
              <a:t>bacteriocidal</a:t>
            </a:r>
            <a:r>
              <a:rPr lang="en-US" dirty="0"/>
              <a:t> and bacteriostatic factors that can be produced by lactic acid bacteria (LAB</a:t>
            </a:r>
            <a:r>
              <a:rPr lang="en-US" dirty="0" smtClean="0"/>
              <a:t>)</a:t>
            </a:r>
            <a:r>
              <a:rPr lang="tr-TR" dirty="0" smtClean="0"/>
              <a:t>, </a:t>
            </a:r>
            <a:r>
              <a:rPr lang="tr-TR" dirty="0" err="1" smtClean="0"/>
              <a:t>acetik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bacteria</a:t>
            </a:r>
            <a:r>
              <a:rPr lang="tr-TR" dirty="0" smtClean="0"/>
              <a:t>, </a:t>
            </a:r>
            <a:r>
              <a:rPr lang="tr-TR" dirty="0" err="1" smtClean="0"/>
              <a:t>yeast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moulds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3968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5426336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 err="1" smtClean="0"/>
              <a:t>Preservation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agent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produced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by</a:t>
            </a:r>
            <a:r>
              <a:rPr lang="tr-TR" sz="3200" b="1" dirty="0" smtClean="0"/>
              <a:t> LAB</a:t>
            </a:r>
          </a:p>
          <a:p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/>
              <a:t>pH</a:t>
            </a:r>
            <a:endParaRPr lang="tr-TR" dirty="0"/>
          </a:p>
          <a:p>
            <a:r>
              <a:rPr lang="en-US" dirty="0"/>
              <a:t>Organic acids, e.g., lactic acid, acetic acid, and formic acid</a:t>
            </a:r>
          </a:p>
          <a:p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redox</a:t>
            </a:r>
            <a:r>
              <a:rPr lang="tr-TR" dirty="0"/>
              <a:t> </a:t>
            </a:r>
            <a:r>
              <a:rPr lang="tr-TR" dirty="0" err="1"/>
              <a:t>potential</a:t>
            </a:r>
            <a:endParaRPr lang="tr-TR" dirty="0"/>
          </a:p>
          <a:p>
            <a:r>
              <a:rPr lang="tr-TR" dirty="0" err="1"/>
              <a:t>Nutrient</a:t>
            </a:r>
            <a:r>
              <a:rPr lang="tr-TR" dirty="0"/>
              <a:t> </a:t>
            </a:r>
            <a:r>
              <a:rPr lang="tr-TR" dirty="0" err="1" smtClean="0"/>
              <a:t>depletion</a:t>
            </a:r>
            <a:endParaRPr lang="tr-TR" dirty="0"/>
          </a:p>
          <a:p>
            <a:r>
              <a:rPr lang="en-US" dirty="0"/>
              <a:t>Accumulation of inhibitors, e.g., toxins, </a:t>
            </a:r>
            <a:r>
              <a:rPr lang="en-US" dirty="0" err="1"/>
              <a:t>bacteriocins</a:t>
            </a:r>
            <a:r>
              <a:rPr lang="en-US" dirty="0"/>
              <a:t> </a:t>
            </a:r>
            <a:r>
              <a:rPr lang="en-US" dirty="0" smtClean="0"/>
              <a:t>,</a:t>
            </a:r>
            <a:endParaRPr lang="en-US" dirty="0"/>
          </a:p>
          <a:p>
            <a:r>
              <a:rPr lang="tr-TR" dirty="0" err="1"/>
              <a:t>antibiotics</a:t>
            </a:r>
            <a:r>
              <a:rPr lang="tr-TR" dirty="0"/>
              <a:t>, </a:t>
            </a:r>
            <a:r>
              <a:rPr lang="tr-TR" dirty="0" err="1"/>
              <a:t>lactococcins</a:t>
            </a:r>
            <a:r>
              <a:rPr lang="tr-TR" dirty="0"/>
              <a:t>, </a:t>
            </a:r>
            <a:r>
              <a:rPr lang="tr-TR" dirty="0" err="1"/>
              <a:t>nisin</a:t>
            </a:r>
            <a:r>
              <a:rPr lang="tr-TR" dirty="0"/>
              <a:t>, </a:t>
            </a:r>
            <a:r>
              <a:rPr lang="tr-TR" dirty="0" err="1"/>
              <a:t>natamycin</a:t>
            </a:r>
            <a:r>
              <a:rPr lang="tr-TR" dirty="0"/>
              <a:t>, </a:t>
            </a:r>
            <a:r>
              <a:rPr lang="tr-TR" dirty="0" err="1"/>
              <a:t>hydrogen</a:t>
            </a:r>
            <a:r>
              <a:rPr lang="tr-TR" dirty="0"/>
              <a:t> </a:t>
            </a:r>
            <a:r>
              <a:rPr lang="tr-TR" dirty="0" err="1"/>
              <a:t>peroxide</a:t>
            </a:r>
            <a:endParaRPr lang="tr-TR" dirty="0"/>
          </a:p>
          <a:p>
            <a:r>
              <a:rPr lang="tr-TR" dirty="0" err="1"/>
              <a:t>Ethanol</a:t>
            </a:r>
            <a:endParaRPr lang="tr-TR" dirty="0"/>
          </a:p>
          <a:p>
            <a:r>
              <a:rPr lang="tr-TR" dirty="0" err="1"/>
              <a:t>Diacetyl</a:t>
            </a:r>
            <a:endParaRPr lang="tr-TR" dirty="0"/>
          </a:p>
          <a:p>
            <a:r>
              <a:rPr lang="tr-TR" dirty="0" err="1"/>
              <a:t>Carbon</a:t>
            </a:r>
            <a:r>
              <a:rPr lang="tr-TR" dirty="0"/>
              <a:t> </a:t>
            </a:r>
            <a:r>
              <a:rPr lang="tr-TR" dirty="0" err="1"/>
              <a:t>dioxide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5033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68740"/>
            <a:ext cx="10515600" cy="550822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Microorganisms Used in Food </a:t>
            </a:r>
            <a:r>
              <a:rPr lang="en-US" sz="3600" b="1" dirty="0" smtClean="0"/>
              <a:t>Fermentations</a:t>
            </a:r>
            <a:endParaRPr lang="tr-TR" sz="3600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Lactic Acid Bacteria			</a:t>
            </a:r>
            <a:r>
              <a:rPr lang="en-US" dirty="0" smtClean="0">
                <a:solidFill>
                  <a:srgbClr val="FF0000"/>
                </a:solidFill>
              </a:rPr>
              <a:t>Lactic acid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Acetic acid bacteria			</a:t>
            </a:r>
            <a:r>
              <a:rPr lang="en-US" dirty="0" smtClean="0">
                <a:solidFill>
                  <a:srgbClr val="FF0000"/>
                </a:solidFill>
              </a:rPr>
              <a:t>Acetic acid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Yeast						</a:t>
            </a:r>
            <a:r>
              <a:rPr lang="en-US" dirty="0" smtClean="0">
                <a:solidFill>
                  <a:srgbClr val="FF0000"/>
                </a:solidFill>
              </a:rPr>
              <a:t>Alcohol and CO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Molds	</a:t>
            </a:r>
            <a:r>
              <a:rPr lang="tr-TR" dirty="0" smtClean="0"/>
              <a:t> </a:t>
            </a:r>
            <a:r>
              <a:rPr lang="en-US" dirty="0" smtClean="0"/>
              <a:t>				</a:t>
            </a:r>
            <a:r>
              <a:rPr lang="tr-TR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Enzyme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3971499" y="2039557"/>
            <a:ext cx="222458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3971499" y="3046396"/>
            <a:ext cx="222458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3971499" y="4023256"/>
            <a:ext cx="222458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3971499" y="5102546"/>
            <a:ext cx="222458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9261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Natural Antimicrobials for Food Preservation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</a:t>
            </a:r>
            <a:r>
              <a:rPr lang="en-US" dirty="0" smtClean="0"/>
              <a:t>here </a:t>
            </a:r>
            <a:r>
              <a:rPr lang="en-US" dirty="0"/>
              <a:t>is a rapidly growing demand for environment-friendly, safe </a:t>
            </a:r>
            <a:r>
              <a:rPr lang="en-US" dirty="0" smtClean="0"/>
              <a:t>preservatives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used for mild food </a:t>
            </a:r>
            <a:r>
              <a:rPr lang="en-US" dirty="0" smtClean="0"/>
              <a:t>preservation</a:t>
            </a:r>
            <a:r>
              <a:rPr lang="tr-TR" dirty="0" smtClean="0"/>
              <a:t>. </a:t>
            </a:r>
            <a:r>
              <a:rPr lang="en-US" dirty="0"/>
              <a:t>For a long time, chemical preservatives such as sorbate and benzoate have been used as </a:t>
            </a:r>
            <a:r>
              <a:rPr lang="en-US" dirty="0" smtClean="0"/>
              <a:t>reliable</a:t>
            </a:r>
            <a:r>
              <a:rPr lang="tr-TR" dirty="0" smtClean="0"/>
              <a:t> </a:t>
            </a:r>
            <a:r>
              <a:rPr lang="en-US" dirty="0" smtClean="0"/>
              <a:t>preservative </a:t>
            </a:r>
            <a:r>
              <a:rPr lang="en-US" dirty="0"/>
              <a:t>factors to control a number of microbial hazards. </a:t>
            </a:r>
            <a:endParaRPr lang="tr-TR" dirty="0" smtClean="0"/>
          </a:p>
          <a:p>
            <a:r>
              <a:rPr lang="en-US" dirty="0" smtClean="0"/>
              <a:t>However</a:t>
            </a:r>
            <a:r>
              <a:rPr lang="en-US" dirty="0"/>
              <a:t>, such compounds do not </a:t>
            </a:r>
            <a:r>
              <a:rPr lang="en-US" dirty="0" smtClean="0"/>
              <a:t>satisfy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concept of </a:t>
            </a:r>
            <a:r>
              <a:rPr lang="en-US" dirty="0">
                <a:solidFill>
                  <a:srgbClr val="FF0000"/>
                </a:solidFill>
              </a:rPr>
              <a:t>“natural” and “healthy</a:t>
            </a:r>
            <a:r>
              <a:rPr lang="en-US" dirty="0"/>
              <a:t>” food that consumers prefer and that the food industry, </a:t>
            </a:r>
            <a:r>
              <a:rPr lang="en-US" dirty="0" smtClean="0"/>
              <a:t>consequently,</a:t>
            </a:r>
            <a:r>
              <a:rPr lang="tr-TR" dirty="0" smtClean="0"/>
              <a:t> </a:t>
            </a:r>
            <a:r>
              <a:rPr lang="tr-TR" dirty="0" err="1" smtClean="0"/>
              <a:t>needs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manufacture</a:t>
            </a:r>
            <a:r>
              <a:rPr lang="tr-TR" dirty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20821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9843"/>
            <a:ext cx="10515600" cy="593712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 smtClean="0"/>
              <a:t>Nature </a:t>
            </a:r>
            <a:r>
              <a:rPr lang="en-US" dirty="0"/>
              <a:t>is well known to contain many different types of antimicrobial compounds that play an </a:t>
            </a:r>
            <a:r>
              <a:rPr lang="en-US" dirty="0" smtClean="0"/>
              <a:t>important</a:t>
            </a:r>
            <a:r>
              <a:rPr lang="tr-TR" dirty="0" smtClean="0"/>
              <a:t> </a:t>
            </a:r>
            <a:r>
              <a:rPr lang="en-US" dirty="0" smtClean="0"/>
              <a:t>role </a:t>
            </a:r>
            <a:r>
              <a:rPr lang="en-US" dirty="0"/>
              <a:t>in the natural defense or competition systems of all kinds of living organisms, ranging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microorganisms </a:t>
            </a:r>
            <a:r>
              <a:rPr lang="en-US" dirty="0"/>
              <a:t>to insects, animals, and </a:t>
            </a:r>
            <a:r>
              <a:rPr lang="en-US" dirty="0" smtClean="0"/>
              <a:t>plants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0427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1346</Words>
  <Application>Microsoft Office PowerPoint</Application>
  <PresentationFormat>Özel</PresentationFormat>
  <Paragraphs>187</Paragraphs>
  <Slides>31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Office Teması</vt:lpstr>
      <vt:lpstr>Food Preservation Method </vt:lpstr>
      <vt:lpstr>Preservation Chemicals and Microorganism</vt:lpstr>
      <vt:lpstr>Fermentation as a Preservation Method</vt:lpstr>
      <vt:lpstr>Slayt 4</vt:lpstr>
      <vt:lpstr>Slayt 5</vt:lpstr>
      <vt:lpstr>Slayt 6</vt:lpstr>
      <vt:lpstr>Slayt 7</vt:lpstr>
      <vt:lpstr>Natural Antimicrobials for Food Preservation</vt:lpstr>
      <vt:lpstr>Slayt 9</vt:lpstr>
      <vt:lpstr>Slayt 10</vt:lpstr>
      <vt:lpstr>Antioxidant</vt:lpstr>
      <vt:lpstr>Types of rancidity</vt:lpstr>
      <vt:lpstr>Oxidative Rancidity</vt:lpstr>
      <vt:lpstr>Antioxidant</vt:lpstr>
      <vt:lpstr>Definitions of Antioxidants and Antioxidant Types</vt:lpstr>
      <vt:lpstr>Slayt 16</vt:lpstr>
      <vt:lpstr> Mechanism of antioxidant</vt:lpstr>
      <vt:lpstr>Mechanism</vt:lpstr>
      <vt:lpstr>Antioxidant mechanism</vt:lpstr>
      <vt:lpstr>Antioxidant types</vt:lpstr>
      <vt:lpstr>Slayt 21</vt:lpstr>
      <vt:lpstr>Slayt 22</vt:lpstr>
      <vt:lpstr>tocopherols</vt:lpstr>
      <vt:lpstr>Application of Antioxidants in Foods</vt:lpstr>
      <vt:lpstr>Controlling pH</vt:lpstr>
      <vt:lpstr>pH limit of microorgnism </vt:lpstr>
      <vt:lpstr>Mode of Action of pH</vt:lpstr>
      <vt:lpstr>Effects of pH on Heat Stability of Microorganisms</vt:lpstr>
      <vt:lpstr>Slayt 29</vt:lpstr>
      <vt:lpstr>Enzyme</vt:lpstr>
      <vt:lpstr>Other characteristic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Preservation Method</dc:title>
  <dc:creator>PENCERE-PC</dc:creator>
  <cp:lastModifiedBy>salih karasu 66</cp:lastModifiedBy>
  <cp:revision>59</cp:revision>
  <dcterms:created xsi:type="dcterms:W3CDTF">2017-02-27T19:04:25Z</dcterms:created>
  <dcterms:modified xsi:type="dcterms:W3CDTF">2018-05-23T14:55:12Z</dcterms:modified>
</cp:coreProperties>
</file>