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2" r:id="rId3"/>
    <p:sldId id="257" r:id="rId4"/>
    <p:sldId id="259" r:id="rId5"/>
    <p:sldId id="258" r:id="rId6"/>
    <p:sldId id="283" r:id="rId7"/>
    <p:sldId id="261" r:id="rId8"/>
    <p:sldId id="263" r:id="rId9"/>
    <p:sldId id="262" r:id="rId10"/>
    <p:sldId id="264" r:id="rId11"/>
    <p:sldId id="267" r:id="rId12"/>
    <p:sldId id="271" r:id="rId13"/>
    <p:sldId id="265" r:id="rId14"/>
    <p:sldId id="274" r:id="rId15"/>
    <p:sldId id="268" r:id="rId16"/>
    <p:sldId id="285" r:id="rId17"/>
    <p:sldId id="284" r:id="rId18"/>
    <p:sldId id="269" r:id="rId19"/>
    <p:sldId id="270" r:id="rId20"/>
    <p:sldId id="272" r:id="rId21"/>
    <p:sldId id="273" r:id="rId22"/>
    <p:sldId id="276" r:id="rId23"/>
    <p:sldId id="286" r:id="rId24"/>
    <p:sldId id="275" r:id="rId25"/>
    <p:sldId id="277" r:id="rId26"/>
    <p:sldId id="278" r:id="rId27"/>
    <p:sldId id="287" r:id="rId28"/>
    <p:sldId id="288" r:id="rId29"/>
    <p:sldId id="289" r:id="rId30"/>
    <p:sldId id="279" r:id="rId31"/>
    <p:sldId id="280" r:id="rId32"/>
    <p:sldId id="290" r:id="rId33"/>
    <p:sldId id="282" r:id="rId34"/>
    <p:sldId id="281" r:id="rId35"/>
    <p:sldId id="291"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6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30202-C16E-4D6D-BF97-6BD3F2E42ADA}" type="datetimeFigureOut">
              <a:rPr lang="tr-TR" smtClean="0"/>
              <a:t>19.02.2018</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EF6A8-749A-41B3-ADFF-E7582806062F}"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27EF6A8-749A-41B3-ADFF-E7582806062F}" type="slidenum">
              <a:rPr lang="tr-TR" smtClean="0"/>
              <a:t>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27EF6A8-749A-41B3-ADFF-E7582806062F}" type="slidenum">
              <a:rPr lang="tr-TR" smtClean="0"/>
              <a:t>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27EF6A8-749A-41B3-ADFF-E7582806062F}" type="slidenum">
              <a:rPr lang="tr-TR" smtClean="0"/>
              <a:t>24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75E461DD-144B-41FF-ACDA-286C781ECCD8}" type="datetimeFigureOut">
              <a:rPr lang="en-US" smtClean="0"/>
              <a:pPr/>
              <a:t>2/19/2018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267807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75E461DD-144B-41FF-ACDA-286C781ECCD8}" type="datetimeFigureOut">
              <a:rPr lang="en-US" smtClean="0"/>
              <a:pPr/>
              <a:t>2/19/2018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36213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75E461DD-144B-41FF-ACDA-286C781ECCD8}" type="datetimeFigureOut">
              <a:rPr lang="en-US" smtClean="0"/>
              <a:pPr/>
              <a:t>2/19/2018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154604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75E461DD-144B-41FF-ACDA-286C781ECCD8}" type="datetimeFigureOut">
              <a:rPr lang="en-US" smtClean="0"/>
              <a:pPr/>
              <a:t>2/19/2018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249419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5E461DD-144B-41FF-ACDA-286C781ECCD8}" type="datetimeFigureOut">
              <a:rPr lang="en-US" smtClean="0"/>
              <a:pPr/>
              <a:t>2/19/2018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417602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75E461DD-144B-41FF-ACDA-286C781ECCD8}" type="datetimeFigureOut">
              <a:rPr lang="en-US" smtClean="0"/>
              <a:pPr/>
              <a:t>2/19/2018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81253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75E461DD-144B-41FF-ACDA-286C781ECCD8}" type="datetimeFigureOut">
              <a:rPr lang="en-US" smtClean="0"/>
              <a:pPr/>
              <a:t>2/19/2018</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51811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75E461DD-144B-41FF-ACDA-286C781ECCD8}" type="datetimeFigureOut">
              <a:rPr lang="en-US" smtClean="0"/>
              <a:pPr/>
              <a:t>2/19/2018</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406543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5E461DD-144B-41FF-ACDA-286C781ECCD8}" type="datetimeFigureOut">
              <a:rPr lang="en-US" smtClean="0"/>
              <a:pPr/>
              <a:t>2/19/2018</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352486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5E461DD-144B-41FF-ACDA-286C781ECCD8}" type="datetimeFigureOut">
              <a:rPr lang="en-US" smtClean="0"/>
              <a:pPr/>
              <a:t>2/19/2018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377735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5E461DD-144B-41FF-ACDA-286C781ECCD8}" type="datetimeFigureOut">
              <a:rPr lang="en-US" smtClean="0"/>
              <a:pPr/>
              <a:t>2/19/2018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100310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461DD-144B-41FF-ACDA-286C781ECCD8}" type="datetimeFigureOut">
              <a:rPr lang="en-US" smtClean="0"/>
              <a:pPr/>
              <a:t>2/19/2018</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CBEB7-4CC1-4F25-AE3C-7E43668C4F54}" type="slidenum">
              <a:rPr lang="en-US" smtClean="0"/>
              <a:pPr/>
              <a:t>‹#›</a:t>
            </a:fld>
            <a:endParaRPr lang="en-US"/>
          </a:p>
        </p:txBody>
      </p:sp>
    </p:spTree>
    <p:extLst>
      <p:ext uri="{BB962C8B-B14F-4D97-AF65-F5344CB8AC3E}">
        <p14:creationId xmlns:p14="http://schemas.microsoft.com/office/powerpoint/2010/main" xmlns="" val="2805968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87522" y="1160058"/>
            <a:ext cx="9144000" cy="1774211"/>
          </a:xfrm>
        </p:spPr>
        <p:txBody>
          <a:bodyPr>
            <a:normAutofit/>
          </a:bodyPr>
          <a:lstStyle/>
          <a:p>
            <a:r>
              <a:rPr lang="en-US" sz="4000" dirty="0" smtClean="0"/>
              <a:t>Food Processing Machine and Equipment Cleaning and </a:t>
            </a:r>
            <a:r>
              <a:rPr lang="en-US" sz="4000" dirty="0" smtClean="0"/>
              <a:t>S</a:t>
            </a:r>
            <a:r>
              <a:rPr lang="en-US" sz="4000" dirty="0" smtClean="0"/>
              <a:t>orting</a:t>
            </a:r>
            <a:endParaRPr lang="en-US" sz="4000" dirty="0"/>
          </a:p>
        </p:txBody>
      </p:sp>
      <p:sp>
        <p:nvSpPr>
          <p:cNvPr id="3" name="Alt Başlık 2"/>
          <p:cNvSpPr>
            <a:spLocks noGrp="1"/>
          </p:cNvSpPr>
          <p:nvPr>
            <p:ph type="subTitle" idx="1"/>
          </p:nvPr>
        </p:nvSpPr>
        <p:spPr/>
        <p:txBody>
          <a:bodyPr>
            <a:normAutofit/>
          </a:bodyPr>
          <a:lstStyle/>
          <a:p>
            <a:r>
              <a:rPr lang="tr-TR" sz="4800" dirty="0" smtClean="0"/>
              <a:t>Dr. Salih KARASU</a:t>
            </a:r>
            <a:endParaRPr lang="en-US" sz="4800" dirty="0"/>
          </a:p>
        </p:txBody>
      </p:sp>
    </p:spTree>
    <p:extLst>
      <p:ext uri="{BB962C8B-B14F-4D97-AF65-F5344CB8AC3E}">
        <p14:creationId xmlns:p14="http://schemas.microsoft.com/office/powerpoint/2010/main" xmlns="" val="1044102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Screens</a:t>
            </a:r>
            <a:endParaRPr lang="en-US" dirty="0"/>
          </a:p>
        </p:txBody>
      </p:sp>
      <p:sp>
        <p:nvSpPr>
          <p:cNvPr id="3" name="İçerik Yer Tutucusu 2"/>
          <p:cNvSpPr>
            <a:spLocks noGrp="1"/>
          </p:cNvSpPr>
          <p:nvPr>
            <p:ph idx="1"/>
          </p:nvPr>
        </p:nvSpPr>
        <p:spPr/>
        <p:txBody>
          <a:bodyPr>
            <a:normAutofit/>
          </a:bodyPr>
          <a:lstStyle/>
          <a:p>
            <a:pPr marL="0" indent="0">
              <a:buNone/>
            </a:pPr>
            <a:r>
              <a:rPr lang="en-US" dirty="0" smtClean="0"/>
              <a:t>Screens remove contaminants that have sizes different from the product. </a:t>
            </a:r>
            <a:endParaRPr lang="tr-TR" dirty="0" smtClean="0"/>
          </a:p>
          <a:p>
            <a:pPr marL="0" indent="0">
              <a:buNone/>
            </a:pPr>
            <a:r>
              <a:rPr lang="en-US" dirty="0" smtClean="0"/>
              <a:t>A </a:t>
            </a:r>
            <a:r>
              <a:rPr lang="en-US" dirty="0" smtClean="0"/>
              <a:t>screen in a frame is the simplest form used which has now been largely replaced by continuous types, </a:t>
            </a:r>
            <a:endParaRPr lang="tr-TR" dirty="0" smtClean="0"/>
          </a:p>
          <a:p>
            <a:pPr marL="0" indent="0">
              <a:buNone/>
            </a:pPr>
            <a:r>
              <a:rPr lang="en-US" dirty="0" smtClean="0"/>
              <a:t>such </a:t>
            </a:r>
            <a:r>
              <a:rPr lang="en-US" dirty="0" smtClean="0"/>
              <a:t>as centrifugal </a:t>
            </a:r>
            <a:r>
              <a:rPr lang="en-US" dirty="0" smtClean="0"/>
              <a:t>screens</a:t>
            </a:r>
            <a:r>
              <a:rPr lang="tr-TR" dirty="0" smtClean="0"/>
              <a:t>,</a:t>
            </a:r>
          </a:p>
          <a:p>
            <a:pPr marL="0" indent="0">
              <a:buNone/>
            </a:pPr>
            <a:r>
              <a:rPr lang="tr-TR" dirty="0" smtClean="0"/>
              <a:t> </a:t>
            </a:r>
            <a:r>
              <a:rPr lang="en-US" dirty="0" smtClean="0"/>
              <a:t>vibrate</a:t>
            </a:r>
            <a:r>
              <a:rPr lang="tr-TR" dirty="0" smtClean="0"/>
              <a:t>,</a:t>
            </a:r>
            <a:r>
              <a:rPr lang="en-US" dirty="0" smtClean="0"/>
              <a:t> </a:t>
            </a:r>
            <a:endParaRPr lang="tr-TR" dirty="0" smtClean="0"/>
          </a:p>
          <a:p>
            <a:pPr marL="0" indent="0">
              <a:buNone/>
            </a:pPr>
            <a:r>
              <a:rPr lang="en-US" dirty="0" smtClean="0"/>
              <a:t>and </a:t>
            </a:r>
            <a:r>
              <a:rPr lang="en-US" dirty="0" smtClean="0"/>
              <a:t>the flat bed screens. </a:t>
            </a:r>
            <a:endParaRPr lang="tr-TR" dirty="0" smtClean="0"/>
          </a:p>
        </p:txBody>
      </p:sp>
    </p:spTree>
    <p:extLst>
      <p:ext uri="{BB962C8B-B14F-4D97-AF65-F5344CB8AC3E}">
        <p14:creationId xmlns:p14="http://schemas.microsoft.com/office/powerpoint/2010/main" xmlns="" val="2197708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2088107" y="400261"/>
            <a:ext cx="8366077" cy="6322192"/>
          </a:xfrm>
          <a:prstGeom prst="rect">
            <a:avLst/>
          </a:prstGeom>
        </p:spPr>
      </p:pic>
    </p:spTree>
    <p:extLst>
      <p:ext uri="{BB962C8B-B14F-4D97-AF65-F5344CB8AC3E}">
        <p14:creationId xmlns:p14="http://schemas.microsoft.com/office/powerpoint/2010/main" xmlns="" val="2707427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2336801" y="482600"/>
            <a:ext cx="8117040" cy="5943600"/>
          </a:xfrm>
          <a:prstGeom prst="rect">
            <a:avLst/>
          </a:prstGeom>
        </p:spPr>
      </p:pic>
    </p:spTree>
    <p:extLst>
      <p:ext uri="{BB962C8B-B14F-4D97-AF65-F5344CB8AC3E}">
        <p14:creationId xmlns:p14="http://schemas.microsoft.com/office/powerpoint/2010/main" xmlns="" val="4202783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gili resim"/>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7835" y="955343"/>
            <a:ext cx="8236792" cy="56529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9888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akyurekltd.com/teknik/drum-sieve-technic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38120" y="92973"/>
            <a:ext cx="5836247" cy="58891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Metin kutusu 3"/>
          <p:cNvSpPr txBox="1"/>
          <p:nvPr/>
        </p:nvSpPr>
        <p:spPr>
          <a:xfrm>
            <a:off x="8569385" y="1145755"/>
            <a:ext cx="2469516" cy="2585323"/>
          </a:xfrm>
          <a:prstGeom prst="rect">
            <a:avLst/>
          </a:prstGeom>
          <a:noFill/>
        </p:spPr>
        <p:txBody>
          <a:bodyPr wrap="square" rtlCol="0">
            <a:spAutoFit/>
          </a:bodyPr>
          <a:lstStyle/>
          <a:p>
            <a:r>
              <a:rPr lang="tr-TR" dirty="0" smtClean="0"/>
              <a:t/>
            </a:r>
            <a:br>
              <a:rPr lang="tr-TR" dirty="0" smtClean="0"/>
            </a:br>
            <a:r>
              <a:rPr lang="tr-TR" b="1" dirty="0"/>
              <a:t>1)</a:t>
            </a:r>
            <a:r>
              <a:rPr lang="tr-TR" dirty="0"/>
              <a:t> </a:t>
            </a:r>
            <a:r>
              <a:rPr lang="en-US" dirty="0" smtClean="0"/>
              <a:t>Feed</a:t>
            </a:r>
            <a:r>
              <a:rPr lang="en-US" dirty="0" smtClean="0"/>
              <a:t/>
            </a:r>
            <a:br>
              <a:rPr lang="en-US" dirty="0" smtClean="0"/>
            </a:br>
            <a:r>
              <a:rPr lang="en-US" b="1" dirty="0" smtClean="0"/>
              <a:t>2)</a:t>
            </a:r>
            <a:r>
              <a:rPr lang="en-US" dirty="0" smtClean="0"/>
              <a:t> </a:t>
            </a:r>
            <a:r>
              <a:rPr lang="tr-TR" dirty="0" smtClean="0"/>
              <a:t>A</a:t>
            </a:r>
            <a:r>
              <a:rPr lang="en-US" dirty="0" err="1" smtClean="0"/>
              <a:t>ir</a:t>
            </a:r>
            <a:r>
              <a:rPr lang="en-US" dirty="0" smtClean="0"/>
              <a:t/>
            </a:r>
            <a:br>
              <a:rPr lang="en-US" dirty="0" smtClean="0"/>
            </a:br>
            <a:r>
              <a:rPr lang="en-US" b="1" dirty="0" smtClean="0"/>
              <a:t>3)</a:t>
            </a:r>
            <a:r>
              <a:rPr lang="en-US" dirty="0" smtClean="0"/>
              <a:t> </a:t>
            </a:r>
            <a:r>
              <a:rPr lang="tr-TR" dirty="0" smtClean="0"/>
              <a:t>I</a:t>
            </a:r>
            <a:r>
              <a:rPr lang="en-US" dirty="0" err="1" smtClean="0"/>
              <a:t>nternal</a:t>
            </a:r>
            <a:r>
              <a:rPr lang="en-US" dirty="0" smtClean="0"/>
              <a:t> </a:t>
            </a:r>
            <a:r>
              <a:rPr lang="en-US" dirty="0" smtClean="0"/>
              <a:t>cylinder</a:t>
            </a:r>
            <a:r>
              <a:rPr lang="en-US" dirty="0" smtClean="0"/>
              <a:t/>
            </a:r>
            <a:br>
              <a:rPr lang="en-US" dirty="0" smtClean="0"/>
            </a:br>
            <a:r>
              <a:rPr lang="en-US" b="1" dirty="0" smtClean="0"/>
              <a:t>4)</a:t>
            </a:r>
            <a:r>
              <a:rPr lang="en-US" dirty="0" smtClean="0"/>
              <a:t> </a:t>
            </a:r>
            <a:r>
              <a:rPr lang="tr-TR" dirty="0" smtClean="0"/>
              <a:t>O</a:t>
            </a:r>
            <a:r>
              <a:rPr lang="en-US" dirty="0" err="1" smtClean="0"/>
              <a:t>uter</a:t>
            </a:r>
            <a:r>
              <a:rPr lang="en-US" dirty="0" smtClean="0"/>
              <a:t> cylinder</a:t>
            </a:r>
            <a:r>
              <a:rPr lang="en-US" dirty="0" smtClean="0"/>
              <a:t/>
            </a:r>
            <a:br>
              <a:rPr lang="en-US" dirty="0" smtClean="0"/>
            </a:br>
            <a:r>
              <a:rPr lang="en-US" b="1" dirty="0" smtClean="0"/>
              <a:t>5)</a:t>
            </a:r>
            <a:r>
              <a:rPr lang="en-US" dirty="0" smtClean="0"/>
              <a:t> Motor</a:t>
            </a:r>
            <a:br>
              <a:rPr lang="en-US" dirty="0" smtClean="0"/>
            </a:br>
            <a:r>
              <a:rPr lang="en-US" dirty="0" smtClean="0"/>
              <a:t/>
            </a:r>
            <a:br>
              <a:rPr lang="en-US" dirty="0" smtClean="0"/>
            </a:br>
            <a:r>
              <a:rPr lang="en-US" b="1" dirty="0" smtClean="0"/>
              <a:t>A)</a:t>
            </a:r>
            <a:r>
              <a:rPr lang="en-US" dirty="0" smtClean="0"/>
              <a:t> Final product</a:t>
            </a:r>
            <a:br>
              <a:rPr lang="en-US" dirty="0" smtClean="0"/>
            </a:br>
            <a:r>
              <a:rPr lang="en-US" b="1" dirty="0" smtClean="0"/>
              <a:t>B)</a:t>
            </a:r>
            <a:r>
              <a:rPr lang="en-US" dirty="0" smtClean="0"/>
              <a:t> </a:t>
            </a:r>
            <a:r>
              <a:rPr lang="tr-TR" dirty="0" smtClean="0"/>
              <a:t>I</a:t>
            </a:r>
            <a:r>
              <a:rPr lang="en-US" dirty="0" err="1" smtClean="0"/>
              <a:t>mpurities</a:t>
            </a:r>
            <a:endParaRPr lang="en-US" dirty="0"/>
          </a:p>
        </p:txBody>
      </p:sp>
    </p:spTree>
    <p:extLst>
      <p:ext uri="{BB962C8B-B14F-4D97-AF65-F5344CB8AC3E}">
        <p14:creationId xmlns:p14="http://schemas.microsoft.com/office/powerpoint/2010/main" xmlns="" val="161652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ibration screening machine ile ilgili görsel sonucu"/>
          <p:cNvPicPr>
            <a:picLocks noChangeAspect="1" noChangeArrowheads="1"/>
          </p:cNvPicPr>
          <p:nvPr/>
        </p:nvPicPr>
        <p:blipFill>
          <a:blip r:embed="rId2" cstate="print"/>
          <a:srcRect/>
          <a:stretch>
            <a:fillRect/>
          </a:stretch>
        </p:blipFill>
        <p:spPr bwMode="auto">
          <a:xfrm>
            <a:off x="2369965" y="480018"/>
            <a:ext cx="7159625" cy="5345854"/>
          </a:xfrm>
          <a:prstGeom prst="rect">
            <a:avLst/>
          </a:prstGeom>
          <a:noFill/>
        </p:spPr>
      </p:pic>
    </p:spTree>
    <p:extLst>
      <p:ext uri="{BB962C8B-B14F-4D97-AF65-F5344CB8AC3E}">
        <p14:creationId xmlns:p14="http://schemas.microsoft.com/office/powerpoint/2010/main" xmlns="" val="3506347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vibrating sieve-stainless steel sieving machine-Gaofu vibrating separator"/>
          <p:cNvPicPr>
            <a:picLocks noChangeAspect="1" noChangeArrowheads="1"/>
          </p:cNvPicPr>
          <p:nvPr/>
        </p:nvPicPr>
        <p:blipFill>
          <a:blip r:embed="rId2" cstate="print"/>
          <a:srcRect/>
          <a:stretch>
            <a:fillRect/>
          </a:stretch>
        </p:blipFill>
        <p:spPr bwMode="auto">
          <a:xfrm>
            <a:off x="3251774" y="542925"/>
            <a:ext cx="6095425" cy="54863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entrifugal Screener cutaway"/>
          <p:cNvPicPr>
            <a:picLocks noChangeAspect="1" noChangeArrowheads="1"/>
          </p:cNvPicPr>
          <p:nvPr/>
        </p:nvPicPr>
        <p:blipFill>
          <a:blip r:embed="rId2" cstate="print"/>
          <a:srcRect/>
          <a:stretch>
            <a:fillRect/>
          </a:stretch>
        </p:blipFill>
        <p:spPr bwMode="auto">
          <a:xfrm>
            <a:off x="2052979" y="187455"/>
            <a:ext cx="7179156" cy="608792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en-US" dirty="0" smtClean="0"/>
              <a:t>A</a:t>
            </a:r>
            <a:r>
              <a:rPr lang="en-US" dirty="0" smtClean="0"/>
              <a:t>ir separators</a:t>
            </a:r>
            <a:endParaRPr lang="en-US" dirty="0"/>
          </a:p>
        </p:txBody>
      </p:sp>
      <p:sp>
        <p:nvSpPr>
          <p:cNvPr id="3" name="İçerik Yer Tutucusu 2"/>
          <p:cNvSpPr>
            <a:spLocks noGrp="1"/>
          </p:cNvSpPr>
          <p:nvPr>
            <p:ph idx="1"/>
          </p:nvPr>
        </p:nvSpPr>
        <p:spPr>
          <a:xfrm>
            <a:off x="783116" y="1384949"/>
            <a:ext cx="10515600" cy="4696361"/>
          </a:xfrm>
        </p:spPr>
        <p:txBody>
          <a:bodyPr>
            <a:normAutofit fontScale="70000" lnSpcReduction="20000"/>
          </a:bodyPr>
          <a:lstStyle/>
          <a:p>
            <a:pPr marL="0" indent="0">
              <a:buFont typeface="Wingdings" pitchFamily="2" charset="2"/>
              <a:buChar char="v"/>
            </a:pPr>
            <a:endParaRPr lang="tr-TR" dirty="0" smtClean="0"/>
          </a:p>
          <a:p>
            <a:pPr marL="0" indent="0" algn="just">
              <a:lnSpc>
                <a:spcPct val="150000"/>
              </a:lnSpc>
              <a:buFont typeface="Wingdings" pitchFamily="2" charset="2"/>
              <a:buChar char="v"/>
            </a:pPr>
            <a:r>
              <a:rPr lang="en-US" sz="3600" dirty="0" smtClean="0"/>
              <a:t>This method is used for the cleaning of  grains and oily seed</a:t>
            </a:r>
          </a:p>
          <a:p>
            <a:pPr marL="0" indent="0" algn="just">
              <a:lnSpc>
                <a:spcPct val="150000"/>
              </a:lnSpc>
              <a:buFont typeface="Wingdings" pitchFamily="2" charset="2"/>
              <a:buChar char="v"/>
            </a:pPr>
            <a:r>
              <a:rPr lang="en-US" sz="3600" dirty="0" smtClean="0"/>
              <a:t>Forced </a:t>
            </a:r>
            <a:r>
              <a:rPr lang="en-US" sz="3600" dirty="0" smtClean="0"/>
              <a:t>air separators or aspirators use large quantities of low-pressure air and consume considerable energy. </a:t>
            </a:r>
            <a:endParaRPr lang="tr-TR" sz="3600" dirty="0" smtClean="0"/>
          </a:p>
          <a:p>
            <a:pPr marL="0" indent="0" algn="just">
              <a:lnSpc>
                <a:spcPct val="150000"/>
              </a:lnSpc>
              <a:buFont typeface="Wingdings" pitchFamily="2" charset="2"/>
              <a:buChar char="v"/>
            </a:pPr>
            <a:r>
              <a:rPr lang="en-US" sz="3600" dirty="0" smtClean="0"/>
              <a:t>Control </a:t>
            </a:r>
            <a:r>
              <a:rPr lang="en-US" sz="3600" dirty="0" smtClean="0"/>
              <a:t>of dust is necessary for safety and health reasons and to prevent the spread of contaminants. </a:t>
            </a:r>
            <a:endParaRPr lang="tr-TR" sz="3600" dirty="0" smtClean="0"/>
          </a:p>
          <a:p>
            <a:pPr marL="0" indent="0" algn="just">
              <a:lnSpc>
                <a:spcPct val="150000"/>
              </a:lnSpc>
              <a:buFont typeface="Wingdings" pitchFamily="2" charset="2"/>
              <a:buChar char="v"/>
            </a:pPr>
            <a:r>
              <a:rPr lang="en-US" sz="3600" dirty="0" smtClean="0"/>
              <a:t>This </a:t>
            </a:r>
            <a:r>
              <a:rPr lang="en-US" sz="3600" dirty="0" smtClean="0"/>
              <a:t>method should not be used for products, which are sensitive to oxidation</a:t>
            </a:r>
            <a:r>
              <a:rPr lang="en-US" sz="3600" dirty="0" smtClean="0"/>
              <a:t>.</a:t>
            </a:r>
            <a:endParaRPr lang="tr-TR" sz="3600" dirty="0" smtClean="0"/>
          </a:p>
        </p:txBody>
      </p:sp>
    </p:spTree>
    <p:extLst>
      <p:ext uri="{BB962C8B-B14F-4D97-AF65-F5344CB8AC3E}">
        <p14:creationId xmlns:p14="http://schemas.microsoft.com/office/powerpoint/2010/main" xmlns="" val="3809044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stretch>
            <a:fillRect/>
          </a:stretch>
        </p:blipFill>
        <p:spPr>
          <a:xfrm>
            <a:off x="2768600" y="552804"/>
            <a:ext cx="5359400" cy="5624136"/>
          </a:xfrm>
          <a:prstGeom prst="rect">
            <a:avLst/>
          </a:prstGeom>
        </p:spPr>
      </p:pic>
    </p:spTree>
    <p:extLst>
      <p:ext uri="{BB962C8B-B14F-4D97-AF65-F5344CB8AC3E}">
        <p14:creationId xmlns:p14="http://schemas.microsoft.com/office/powerpoint/2010/main" xmlns="" val="4125247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smtClean="0"/>
              <a:t>Pretreatment </a:t>
            </a:r>
            <a:r>
              <a:rPr lang="en-US" dirty="0" err="1" smtClean="0"/>
              <a:t>proces</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pPr>
              <a:buNone/>
            </a:pPr>
            <a:endParaRPr lang="tr-TR" dirty="0" smtClean="0"/>
          </a:p>
          <a:p>
            <a:pPr>
              <a:buNone/>
            </a:pPr>
            <a:r>
              <a:rPr lang="en-US" dirty="0" smtClean="0"/>
              <a:t>The raw materials represent a major cost factor. Hence, it is very important to procure the raw materials that comply with the specifications laid down by the manufacturer of the plant so as to minimize the defect </a:t>
            </a:r>
            <a:r>
              <a:rPr lang="en-US" dirty="0" smtClean="0"/>
              <a:t>levels</a:t>
            </a:r>
            <a:endParaRPr lang="tr-TR" dirty="0" smtClean="0"/>
          </a:p>
          <a:p>
            <a:pPr>
              <a:buNone/>
            </a:pPr>
            <a:r>
              <a:rPr lang="en-US" dirty="0" smtClean="0"/>
              <a:t>The </a:t>
            </a:r>
            <a:r>
              <a:rPr lang="en-US" dirty="0" smtClean="0"/>
              <a:t>selection of raw materials as well as selection of preparatory operations should be done in such a way so as to minimize the waste and to maximize the product yield</a:t>
            </a:r>
            <a:r>
              <a:rPr lang="en-US" dirty="0" smtClean="0"/>
              <a:t>.</a:t>
            </a:r>
            <a:endParaRPr lang="tr-TR" dirty="0" smtClean="0"/>
          </a:p>
          <a:p>
            <a:pPr>
              <a:buNone/>
            </a:pP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Manyetik temizleme</a:t>
            </a:r>
            <a:endParaRPr lang="en-US" dirty="0"/>
          </a:p>
        </p:txBody>
      </p:sp>
      <p:sp>
        <p:nvSpPr>
          <p:cNvPr id="3" name="İçerik Yer Tutucusu 2"/>
          <p:cNvSpPr>
            <a:spLocks noGrp="1"/>
          </p:cNvSpPr>
          <p:nvPr>
            <p:ph idx="1"/>
          </p:nvPr>
        </p:nvSpPr>
        <p:spPr/>
        <p:txBody>
          <a:bodyPr/>
          <a:lstStyle/>
          <a:p>
            <a:pPr algn="just">
              <a:buNone/>
            </a:pPr>
            <a:r>
              <a:rPr lang="en-US" dirty="0" smtClean="0"/>
              <a:t>Magnetic cleaning is generally used to remove magnetic contaminants that can </a:t>
            </a:r>
            <a:r>
              <a:rPr lang="en-US" u="sng" dirty="0" smtClean="0">
                <a:solidFill>
                  <a:srgbClr val="FF0000"/>
                </a:solidFill>
              </a:rPr>
              <a:t>damage preparatory equipment </a:t>
            </a:r>
            <a:r>
              <a:rPr lang="en-US" dirty="0" smtClean="0"/>
              <a:t>from the raw </a:t>
            </a:r>
            <a:r>
              <a:rPr lang="en-US" dirty="0" smtClean="0"/>
              <a:t>materials.</a:t>
            </a:r>
            <a:endParaRPr lang="tr-TR" dirty="0" smtClean="0"/>
          </a:p>
          <a:p>
            <a:pPr algn="just">
              <a:buNone/>
            </a:pPr>
            <a:r>
              <a:rPr lang="en-US" dirty="0" smtClean="0"/>
              <a:t>Rotating </a:t>
            </a:r>
            <a:r>
              <a:rPr lang="en-US" dirty="0" smtClean="0"/>
              <a:t>or stationary magnetic drums, magnetic belts, magnets located over belts carrying the food, through which the food is passed, are used involving permanent and electromagnets. </a:t>
            </a:r>
            <a:endParaRPr lang="tr-TR" dirty="0" smtClean="0"/>
          </a:p>
          <a:p>
            <a:pPr algn="just">
              <a:buNone/>
            </a:pPr>
            <a:r>
              <a:rPr lang="en-US" dirty="0" smtClean="0"/>
              <a:t>The </a:t>
            </a:r>
            <a:r>
              <a:rPr lang="en-US" dirty="0" smtClean="0"/>
              <a:t>contaminants that adhere to the magnets </a:t>
            </a:r>
            <a:r>
              <a:rPr lang="en-US" u="sng" dirty="0" smtClean="0">
                <a:solidFill>
                  <a:srgbClr val="FF0000"/>
                </a:solidFill>
              </a:rPr>
              <a:t>should be frequently removed</a:t>
            </a:r>
            <a:r>
              <a:rPr lang="en-US" dirty="0" smtClean="0"/>
              <a:t> to prevent a buildup that can be swept into the product stream, which results in a gross localized recontamination.</a:t>
            </a:r>
            <a:endParaRPr lang="tr-TR" dirty="0" smtClean="0"/>
          </a:p>
        </p:txBody>
      </p:sp>
    </p:spTree>
    <p:extLst>
      <p:ext uri="{BB962C8B-B14F-4D97-AF65-F5344CB8AC3E}">
        <p14:creationId xmlns:p14="http://schemas.microsoft.com/office/powerpoint/2010/main" xmlns="" val="3797021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lgili resi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21167" y="719142"/>
            <a:ext cx="7145041" cy="5623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3587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Rot="1" noChangeArrowheads="1"/>
          </p:cNvSpPr>
          <p:nvPr>
            <p:ph type="body" idx="1"/>
          </p:nvPr>
        </p:nvSpPr>
        <p:spPr>
          <a:xfrm>
            <a:off x="3100388" y="214574"/>
            <a:ext cx="8439150" cy="5835650"/>
          </a:xfrm>
        </p:spPr>
        <p:txBody>
          <a:bodyPr/>
          <a:lstStyle/>
          <a:p>
            <a:pPr algn="ctr">
              <a:buFont typeface="Wingdings" panose="05000000000000000000" pitchFamily="2" charset="2"/>
              <a:buNone/>
            </a:pPr>
            <a:r>
              <a:rPr lang="tr-TR" altLang="tr-TR" b="1" dirty="0">
                <a:solidFill>
                  <a:srgbClr val="FF0000"/>
                </a:solidFill>
              </a:rPr>
              <a:t>Self </a:t>
            </a:r>
            <a:r>
              <a:rPr lang="tr-TR" altLang="tr-TR" b="1" dirty="0" err="1">
                <a:solidFill>
                  <a:srgbClr val="FF0000"/>
                </a:solidFill>
              </a:rPr>
              <a:t>cleaning</a:t>
            </a:r>
            <a:r>
              <a:rPr lang="tr-TR" altLang="tr-TR" b="1" dirty="0">
                <a:solidFill>
                  <a:srgbClr val="FF0000"/>
                </a:solidFill>
              </a:rPr>
              <a:t> </a:t>
            </a:r>
            <a:r>
              <a:rPr lang="tr-TR" altLang="tr-TR" b="1" dirty="0" err="1">
                <a:solidFill>
                  <a:srgbClr val="FF0000"/>
                </a:solidFill>
              </a:rPr>
              <a:t>rotary</a:t>
            </a:r>
            <a:r>
              <a:rPr lang="tr-TR" altLang="tr-TR" b="1" dirty="0">
                <a:solidFill>
                  <a:srgbClr val="FF0000"/>
                </a:solidFill>
              </a:rPr>
              <a:t> </a:t>
            </a:r>
            <a:r>
              <a:rPr lang="tr-TR" altLang="tr-TR" b="1" dirty="0" err="1">
                <a:solidFill>
                  <a:srgbClr val="FF0000"/>
                </a:solidFill>
              </a:rPr>
              <a:t>magnets</a:t>
            </a:r>
            <a:endParaRPr lang="en-US" altLang="tr-TR" b="1" dirty="0">
              <a:solidFill>
                <a:srgbClr val="FF0000"/>
              </a:solidFill>
            </a:endParaRPr>
          </a:p>
        </p:txBody>
      </p:sp>
      <p:sp>
        <p:nvSpPr>
          <p:cNvPr id="24580" name="Line 4"/>
          <p:cNvSpPr>
            <a:spLocks noChangeShapeType="1"/>
          </p:cNvSpPr>
          <p:nvPr/>
        </p:nvSpPr>
        <p:spPr bwMode="auto">
          <a:xfrm>
            <a:off x="3935413" y="1773239"/>
            <a:ext cx="0" cy="3527425"/>
          </a:xfrm>
          <a:prstGeom prst="line">
            <a:avLst/>
          </a:prstGeom>
          <a:noFill/>
          <a:ln w="571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81" name="Line 5"/>
          <p:cNvSpPr>
            <a:spLocks noChangeShapeType="1"/>
          </p:cNvSpPr>
          <p:nvPr/>
        </p:nvSpPr>
        <p:spPr bwMode="auto">
          <a:xfrm>
            <a:off x="3935414" y="1773238"/>
            <a:ext cx="1800225" cy="0"/>
          </a:xfrm>
          <a:prstGeom prst="line">
            <a:avLst/>
          </a:prstGeom>
          <a:noFill/>
          <a:ln w="571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82" name="Line 6"/>
          <p:cNvSpPr>
            <a:spLocks noChangeShapeType="1"/>
          </p:cNvSpPr>
          <p:nvPr/>
        </p:nvSpPr>
        <p:spPr bwMode="auto">
          <a:xfrm>
            <a:off x="7032626" y="1773238"/>
            <a:ext cx="1223963" cy="0"/>
          </a:xfrm>
          <a:prstGeom prst="line">
            <a:avLst/>
          </a:prstGeom>
          <a:noFill/>
          <a:ln w="571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83" name="Line 7"/>
          <p:cNvSpPr>
            <a:spLocks noChangeShapeType="1"/>
          </p:cNvSpPr>
          <p:nvPr/>
        </p:nvSpPr>
        <p:spPr bwMode="auto">
          <a:xfrm>
            <a:off x="8256588" y="1773238"/>
            <a:ext cx="0" cy="3384550"/>
          </a:xfrm>
          <a:prstGeom prst="line">
            <a:avLst/>
          </a:prstGeom>
          <a:noFill/>
          <a:ln w="571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84" name="Oval 8"/>
          <p:cNvSpPr>
            <a:spLocks noChangeArrowheads="1"/>
          </p:cNvSpPr>
          <p:nvPr/>
        </p:nvSpPr>
        <p:spPr bwMode="auto">
          <a:xfrm>
            <a:off x="5880101" y="2636838"/>
            <a:ext cx="1223963" cy="1439862"/>
          </a:xfrm>
          <a:prstGeom prst="ellipse">
            <a:avLst/>
          </a:prstGeom>
          <a:solidFill>
            <a:srgbClr val="996633"/>
          </a:solid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585" name="AutoShape 9"/>
          <p:cNvSpPr>
            <a:spLocks noChangeArrowheads="1"/>
          </p:cNvSpPr>
          <p:nvPr/>
        </p:nvSpPr>
        <p:spPr bwMode="auto">
          <a:xfrm>
            <a:off x="5951539" y="2781301"/>
            <a:ext cx="1081087" cy="1223963"/>
          </a:xfrm>
          <a:custGeom>
            <a:avLst/>
            <a:gdLst>
              <a:gd name="G0" fmla="+- 7629 0 0"/>
              <a:gd name="G1" fmla="+- 8312773 0 0"/>
              <a:gd name="G2" fmla="+- 0 0 8312773"/>
              <a:gd name="T0" fmla="*/ 0 256 1"/>
              <a:gd name="T1" fmla="*/ 180 256 1"/>
              <a:gd name="G3" fmla="+- 8312773 T0 T1"/>
              <a:gd name="T2" fmla="*/ 0 256 1"/>
              <a:gd name="T3" fmla="*/ 90 256 1"/>
              <a:gd name="G4" fmla="+- 8312773 T2 T3"/>
              <a:gd name="G5" fmla="*/ G4 2 1"/>
              <a:gd name="T4" fmla="*/ 90 256 1"/>
              <a:gd name="T5" fmla="*/ 0 256 1"/>
              <a:gd name="G6" fmla="+- 8312773 T4 T5"/>
              <a:gd name="G7" fmla="*/ G6 2 1"/>
              <a:gd name="G8" fmla="abs 831277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629"/>
              <a:gd name="G18" fmla="*/ 7629 1 2"/>
              <a:gd name="G19" fmla="+- G18 5400 0"/>
              <a:gd name="G20" fmla="cos G19 8312773"/>
              <a:gd name="G21" fmla="sin G19 8312773"/>
              <a:gd name="G22" fmla="+- G20 10800 0"/>
              <a:gd name="G23" fmla="+- G21 10800 0"/>
              <a:gd name="G24" fmla="+- 10800 0 G20"/>
              <a:gd name="G25" fmla="+- 7629 10800 0"/>
              <a:gd name="G26" fmla="?: G9 G17 G25"/>
              <a:gd name="G27" fmla="?: G9 0 21600"/>
              <a:gd name="G28" fmla="cos 10800 8312773"/>
              <a:gd name="G29" fmla="sin 10800 8312773"/>
              <a:gd name="G30" fmla="sin 7629 8312773"/>
              <a:gd name="G31" fmla="+- G28 10800 0"/>
              <a:gd name="G32" fmla="+- G29 10800 0"/>
              <a:gd name="G33" fmla="+- G30 10800 0"/>
              <a:gd name="G34" fmla="?: G4 0 G31"/>
              <a:gd name="G35" fmla="?: 8312773 G34 0"/>
              <a:gd name="G36" fmla="?: G6 G35 G31"/>
              <a:gd name="G37" fmla="+- 21600 0 G36"/>
              <a:gd name="G38" fmla="?: G4 0 G33"/>
              <a:gd name="G39" fmla="?: 8312773 G38 G32"/>
              <a:gd name="G40" fmla="?: G6 G39 0"/>
              <a:gd name="G41" fmla="?: G4 G32 21600"/>
              <a:gd name="G42" fmla="?: G6 G41 G33"/>
              <a:gd name="T12" fmla="*/ 10800 w 21600"/>
              <a:gd name="T13" fmla="*/ 0 h 21600"/>
              <a:gd name="T14" fmla="*/ 5274 w 21600"/>
              <a:gd name="T15" fmla="*/ 18174 h 21600"/>
              <a:gd name="T16" fmla="*/ 10800 w 21600"/>
              <a:gd name="T17" fmla="*/ 3171 h 21600"/>
              <a:gd name="T18" fmla="*/ 16326 w 21600"/>
              <a:gd name="T19" fmla="*/ 1817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225" y="16905"/>
                </a:moveTo>
                <a:cubicBezTo>
                  <a:pt x="4302" y="15464"/>
                  <a:pt x="3171" y="13202"/>
                  <a:pt x="3171" y="10800"/>
                </a:cubicBezTo>
                <a:cubicBezTo>
                  <a:pt x="3171" y="6586"/>
                  <a:pt x="6586" y="3171"/>
                  <a:pt x="10800" y="3171"/>
                </a:cubicBezTo>
                <a:cubicBezTo>
                  <a:pt x="15013" y="3171"/>
                  <a:pt x="18429" y="6586"/>
                  <a:pt x="18429" y="10800"/>
                </a:cubicBezTo>
                <a:cubicBezTo>
                  <a:pt x="18429" y="13202"/>
                  <a:pt x="17297" y="15464"/>
                  <a:pt x="15374" y="16905"/>
                </a:cubicBezTo>
                <a:lnTo>
                  <a:pt x="17275" y="19443"/>
                </a:lnTo>
                <a:cubicBezTo>
                  <a:pt x="19997" y="17403"/>
                  <a:pt x="21600" y="14201"/>
                  <a:pt x="21600" y="10800"/>
                </a:cubicBezTo>
                <a:cubicBezTo>
                  <a:pt x="21600" y="4835"/>
                  <a:pt x="16764" y="0"/>
                  <a:pt x="10800" y="0"/>
                </a:cubicBezTo>
                <a:cubicBezTo>
                  <a:pt x="4835" y="0"/>
                  <a:pt x="0" y="4835"/>
                  <a:pt x="0" y="10800"/>
                </a:cubicBezTo>
                <a:cubicBezTo>
                  <a:pt x="0" y="14201"/>
                  <a:pt x="1602" y="17403"/>
                  <a:pt x="4324" y="19443"/>
                </a:cubicBez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586" name="Line 10"/>
          <p:cNvSpPr>
            <a:spLocks noChangeShapeType="1"/>
          </p:cNvSpPr>
          <p:nvPr/>
        </p:nvSpPr>
        <p:spPr bwMode="auto">
          <a:xfrm flipV="1">
            <a:off x="6743701" y="1773238"/>
            <a:ext cx="288925" cy="863600"/>
          </a:xfrm>
          <a:prstGeom prst="line">
            <a:avLst/>
          </a:prstGeom>
          <a:noFill/>
          <a:ln w="571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87" name="Line 11"/>
          <p:cNvSpPr>
            <a:spLocks noChangeShapeType="1"/>
          </p:cNvSpPr>
          <p:nvPr/>
        </p:nvSpPr>
        <p:spPr bwMode="auto">
          <a:xfrm>
            <a:off x="6888163" y="3860800"/>
            <a:ext cx="1439862" cy="0"/>
          </a:xfrm>
          <a:prstGeom prst="line">
            <a:avLst/>
          </a:prstGeom>
          <a:noFill/>
          <a:ln w="571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88" name="Line 12"/>
          <p:cNvSpPr>
            <a:spLocks noChangeShapeType="1"/>
          </p:cNvSpPr>
          <p:nvPr/>
        </p:nvSpPr>
        <p:spPr bwMode="auto">
          <a:xfrm>
            <a:off x="6167438" y="4365625"/>
            <a:ext cx="0" cy="647700"/>
          </a:xfrm>
          <a:prstGeom prst="line">
            <a:avLst/>
          </a:prstGeom>
          <a:noFill/>
          <a:ln w="571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89" name="AutoShape 13"/>
          <p:cNvSpPr>
            <a:spLocks noChangeArrowheads="1"/>
          </p:cNvSpPr>
          <p:nvPr/>
        </p:nvSpPr>
        <p:spPr bwMode="auto">
          <a:xfrm>
            <a:off x="4800600" y="2060576"/>
            <a:ext cx="935038" cy="358775"/>
          </a:xfrm>
          <a:prstGeom prst="flowChartOnlineStorage">
            <a:avLst/>
          </a:prstGeom>
          <a:solidFill>
            <a:srgbClr val="800000"/>
          </a:solidFill>
          <a:ln w="952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591" name="Freeform 15"/>
          <p:cNvSpPr>
            <a:spLocks/>
          </p:cNvSpPr>
          <p:nvPr/>
        </p:nvSpPr>
        <p:spPr bwMode="auto">
          <a:xfrm>
            <a:off x="5210175" y="2017713"/>
            <a:ext cx="1481138" cy="2590800"/>
          </a:xfrm>
          <a:custGeom>
            <a:avLst/>
            <a:gdLst>
              <a:gd name="T0" fmla="*/ 933 w 933"/>
              <a:gd name="T1" fmla="*/ 0 h 1632"/>
              <a:gd name="T2" fmla="*/ 924 w 933"/>
              <a:gd name="T3" fmla="*/ 128 h 1632"/>
              <a:gd name="T4" fmla="*/ 905 w 933"/>
              <a:gd name="T5" fmla="*/ 146 h 1632"/>
              <a:gd name="T6" fmla="*/ 887 w 933"/>
              <a:gd name="T7" fmla="*/ 183 h 1632"/>
              <a:gd name="T8" fmla="*/ 841 w 933"/>
              <a:gd name="T9" fmla="*/ 219 h 1632"/>
              <a:gd name="T10" fmla="*/ 777 w 933"/>
              <a:gd name="T11" fmla="*/ 274 h 1632"/>
              <a:gd name="T12" fmla="*/ 723 w 933"/>
              <a:gd name="T13" fmla="*/ 292 h 1632"/>
              <a:gd name="T14" fmla="*/ 631 w 933"/>
              <a:gd name="T15" fmla="*/ 329 h 1632"/>
              <a:gd name="T16" fmla="*/ 576 w 933"/>
              <a:gd name="T17" fmla="*/ 347 h 1632"/>
              <a:gd name="T18" fmla="*/ 549 w 933"/>
              <a:gd name="T19" fmla="*/ 356 h 1632"/>
              <a:gd name="T20" fmla="*/ 467 w 933"/>
              <a:gd name="T21" fmla="*/ 411 h 1632"/>
              <a:gd name="T22" fmla="*/ 439 w 933"/>
              <a:gd name="T23" fmla="*/ 430 h 1632"/>
              <a:gd name="T24" fmla="*/ 366 w 933"/>
              <a:gd name="T25" fmla="*/ 494 h 1632"/>
              <a:gd name="T26" fmla="*/ 348 w 933"/>
              <a:gd name="T27" fmla="*/ 658 h 1632"/>
              <a:gd name="T28" fmla="*/ 293 w 933"/>
              <a:gd name="T29" fmla="*/ 777 h 1632"/>
              <a:gd name="T30" fmla="*/ 302 w 933"/>
              <a:gd name="T31" fmla="*/ 996 h 1632"/>
              <a:gd name="T32" fmla="*/ 339 w 933"/>
              <a:gd name="T33" fmla="*/ 1006 h 1632"/>
              <a:gd name="T34" fmla="*/ 348 w 933"/>
              <a:gd name="T35" fmla="*/ 1033 h 1632"/>
              <a:gd name="T36" fmla="*/ 339 w 933"/>
              <a:gd name="T37" fmla="*/ 1097 h 1632"/>
              <a:gd name="T38" fmla="*/ 320 w 933"/>
              <a:gd name="T39" fmla="*/ 1115 h 1632"/>
              <a:gd name="T40" fmla="*/ 275 w 933"/>
              <a:gd name="T41" fmla="*/ 1161 h 1632"/>
              <a:gd name="T42" fmla="*/ 147 w 933"/>
              <a:gd name="T43" fmla="*/ 1289 h 1632"/>
              <a:gd name="T44" fmla="*/ 92 w 933"/>
              <a:gd name="T45" fmla="*/ 1371 h 1632"/>
              <a:gd name="T46" fmla="*/ 64 w 933"/>
              <a:gd name="T47" fmla="*/ 1426 h 1632"/>
              <a:gd name="T48" fmla="*/ 46 w 933"/>
              <a:gd name="T49" fmla="*/ 1490 h 1632"/>
              <a:gd name="T50" fmla="*/ 28 w 933"/>
              <a:gd name="T51" fmla="*/ 1600 h 1632"/>
              <a:gd name="T52" fmla="*/ 0 w 933"/>
              <a:gd name="T53" fmla="*/ 160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3" h="1632">
                <a:moveTo>
                  <a:pt x="933" y="0"/>
                </a:moveTo>
                <a:cubicBezTo>
                  <a:pt x="930" y="43"/>
                  <a:pt x="932" y="86"/>
                  <a:pt x="924" y="128"/>
                </a:cubicBezTo>
                <a:cubicBezTo>
                  <a:pt x="922" y="137"/>
                  <a:pt x="910" y="139"/>
                  <a:pt x="905" y="146"/>
                </a:cubicBezTo>
                <a:cubicBezTo>
                  <a:pt x="897" y="157"/>
                  <a:pt x="896" y="172"/>
                  <a:pt x="887" y="183"/>
                </a:cubicBezTo>
                <a:cubicBezTo>
                  <a:pt x="875" y="198"/>
                  <a:pt x="855" y="205"/>
                  <a:pt x="841" y="219"/>
                </a:cubicBezTo>
                <a:cubicBezTo>
                  <a:pt x="824" y="236"/>
                  <a:pt x="799" y="263"/>
                  <a:pt x="777" y="274"/>
                </a:cubicBezTo>
                <a:cubicBezTo>
                  <a:pt x="760" y="282"/>
                  <a:pt x="723" y="292"/>
                  <a:pt x="723" y="292"/>
                </a:cubicBezTo>
                <a:cubicBezTo>
                  <a:pt x="691" y="314"/>
                  <a:pt x="668" y="318"/>
                  <a:pt x="631" y="329"/>
                </a:cubicBezTo>
                <a:cubicBezTo>
                  <a:pt x="612" y="334"/>
                  <a:pt x="594" y="341"/>
                  <a:pt x="576" y="347"/>
                </a:cubicBezTo>
                <a:cubicBezTo>
                  <a:pt x="567" y="350"/>
                  <a:pt x="549" y="356"/>
                  <a:pt x="549" y="356"/>
                </a:cubicBezTo>
                <a:cubicBezTo>
                  <a:pt x="522" y="374"/>
                  <a:pt x="494" y="393"/>
                  <a:pt x="467" y="411"/>
                </a:cubicBezTo>
                <a:cubicBezTo>
                  <a:pt x="458" y="417"/>
                  <a:pt x="439" y="430"/>
                  <a:pt x="439" y="430"/>
                </a:cubicBezTo>
                <a:cubicBezTo>
                  <a:pt x="418" y="462"/>
                  <a:pt x="391" y="467"/>
                  <a:pt x="366" y="494"/>
                </a:cubicBezTo>
                <a:cubicBezTo>
                  <a:pt x="341" y="570"/>
                  <a:pt x="367" y="483"/>
                  <a:pt x="348" y="658"/>
                </a:cubicBezTo>
                <a:cubicBezTo>
                  <a:pt x="343" y="701"/>
                  <a:pt x="311" y="740"/>
                  <a:pt x="293" y="777"/>
                </a:cubicBezTo>
                <a:cubicBezTo>
                  <a:pt x="296" y="850"/>
                  <a:pt x="288" y="924"/>
                  <a:pt x="302" y="996"/>
                </a:cubicBezTo>
                <a:cubicBezTo>
                  <a:pt x="305" y="1009"/>
                  <a:pt x="329" y="998"/>
                  <a:pt x="339" y="1006"/>
                </a:cubicBezTo>
                <a:cubicBezTo>
                  <a:pt x="346" y="1012"/>
                  <a:pt x="345" y="1024"/>
                  <a:pt x="348" y="1033"/>
                </a:cubicBezTo>
                <a:cubicBezTo>
                  <a:pt x="345" y="1054"/>
                  <a:pt x="346" y="1077"/>
                  <a:pt x="339" y="1097"/>
                </a:cubicBezTo>
                <a:cubicBezTo>
                  <a:pt x="336" y="1105"/>
                  <a:pt x="326" y="1109"/>
                  <a:pt x="320" y="1115"/>
                </a:cubicBezTo>
                <a:cubicBezTo>
                  <a:pt x="305" y="1130"/>
                  <a:pt x="290" y="1146"/>
                  <a:pt x="275" y="1161"/>
                </a:cubicBezTo>
                <a:cubicBezTo>
                  <a:pt x="231" y="1205"/>
                  <a:pt x="197" y="1251"/>
                  <a:pt x="147" y="1289"/>
                </a:cubicBezTo>
                <a:cubicBezTo>
                  <a:pt x="128" y="1326"/>
                  <a:pt x="127" y="1348"/>
                  <a:pt x="92" y="1371"/>
                </a:cubicBezTo>
                <a:cubicBezTo>
                  <a:pt x="69" y="1464"/>
                  <a:pt x="100" y="1367"/>
                  <a:pt x="64" y="1426"/>
                </a:cubicBezTo>
                <a:cubicBezTo>
                  <a:pt x="59" y="1434"/>
                  <a:pt x="47" y="1485"/>
                  <a:pt x="46" y="1490"/>
                </a:cubicBezTo>
                <a:cubicBezTo>
                  <a:pt x="46" y="1494"/>
                  <a:pt x="42" y="1577"/>
                  <a:pt x="28" y="1600"/>
                </a:cubicBezTo>
                <a:cubicBezTo>
                  <a:pt x="9" y="1632"/>
                  <a:pt x="9" y="1619"/>
                  <a:pt x="0" y="1600"/>
                </a:cubicBezTo>
              </a:path>
            </a:pathLst>
          </a:custGeom>
          <a:noFill/>
          <a:ln w="76200" cmpd="sng">
            <a:solidFill>
              <a:srgbClr val="FF9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92" name="Line 16"/>
          <p:cNvSpPr>
            <a:spLocks noChangeShapeType="1"/>
          </p:cNvSpPr>
          <p:nvPr/>
        </p:nvSpPr>
        <p:spPr bwMode="auto">
          <a:xfrm flipH="1">
            <a:off x="3143251" y="5300663"/>
            <a:ext cx="792163" cy="0"/>
          </a:xfrm>
          <a:prstGeom prst="line">
            <a:avLst/>
          </a:prstGeom>
          <a:noFill/>
          <a:ln w="571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93" name="Line 17"/>
          <p:cNvSpPr>
            <a:spLocks noChangeShapeType="1"/>
          </p:cNvSpPr>
          <p:nvPr/>
        </p:nvSpPr>
        <p:spPr bwMode="auto">
          <a:xfrm>
            <a:off x="8256588" y="5157788"/>
            <a:ext cx="863600" cy="0"/>
          </a:xfrm>
          <a:prstGeom prst="line">
            <a:avLst/>
          </a:prstGeom>
          <a:noFill/>
          <a:ln w="571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94" name="Text Box 18"/>
          <p:cNvSpPr txBox="1">
            <a:spLocks noChangeArrowheads="1"/>
          </p:cNvSpPr>
          <p:nvPr/>
        </p:nvSpPr>
        <p:spPr bwMode="auto">
          <a:xfrm>
            <a:off x="5735639" y="1268413"/>
            <a:ext cx="15843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tr-TR" altLang="tr-TR"/>
              <a:t>Seed inlet</a:t>
            </a:r>
            <a:endParaRPr lang="en-US" altLang="tr-TR"/>
          </a:p>
        </p:txBody>
      </p:sp>
      <p:sp>
        <p:nvSpPr>
          <p:cNvPr id="24595" name="Line 19"/>
          <p:cNvSpPr>
            <a:spLocks noChangeShapeType="1"/>
          </p:cNvSpPr>
          <p:nvPr/>
        </p:nvSpPr>
        <p:spPr bwMode="auto">
          <a:xfrm>
            <a:off x="6383338" y="1700214"/>
            <a:ext cx="0"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96" name="Line 20"/>
          <p:cNvSpPr>
            <a:spLocks noChangeShapeType="1"/>
          </p:cNvSpPr>
          <p:nvPr/>
        </p:nvSpPr>
        <p:spPr bwMode="auto">
          <a:xfrm flipV="1">
            <a:off x="4440238" y="1557339"/>
            <a:ext cx="0"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597" name="Text Box 21"/>
          <p:cNvSpPr txBox="1">
            <a:spLocks noChangeArrowheads="1"/>
          </p:cNvSpPr>
          <p:nvPr/>
        </p:nvSpPr>
        <p:spPr bwMode="auto">
          <a:xfrm>
            <a:off x="3792538" y="1125538"/>
            <a:ext cx="1295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tr-TR" altLang="tr-TR"/>
              <a:t>aspirator</a:t>
            </a:r>
            <a:endParaRPr lang="en-US" altLang="tr-TR"/>
          </a:p>
        </p:txBody>
      </p:sp>
      <p:sp>
        <p:nvSpPr>
          <p:cNvPr id="24599" name="Line 23"/>
          <p:cNvSpPr>
            <a:spLocks noChangeShapeType="1"/>
          </p:cNvSpPr>
          <p:nvPr/>
        </p:nvSpPr>
        <p:spPr bwMode="auto">
          <a:xfrm flipH="1">
            <a:off x="7032626" y="2133600"/>
            <a:ext cx="1655763"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600" name="Text Box 24"/>
          <p:cNvSpPr txBox="1">
            <a:spLocks noChangeArrowheads="1"/>
          </p:cNvSpPr>
          <p:nvPr/>
        </p:nvSpPr>
        <p:spPr bwMode="auto">
          <a:xfrm>
            <a:off x="8832850" y="2133601"/>
            <a:ext cx="1835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tr-TR" altLang="tr-TR"/>
              <a:t>Rotating drum</a:t>
            </a:r>
            <a:endParaRPr lang="en-US" altLang="tr-TR"/>
          </a:p>
        </p:txBody>
      </p:sp>
      <p:sp>
        <p:nvSpPr>
          <p:cNvPr id="24601" name="Line 25"/>
          <p:cNvSpPr>
            <a:spLocks noChangeShapeType="1"/>
          </p:cNvSpPr>
          <p:nvPr/>
        </p:nvSpPr>
        <p:spPr bwMode="auto">
          <a:xfrm flipH="1">
            <a:off x="6959601" y="3429000"/>
            <a:ext cx="2449513"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602" name="Text Box 26"/>
          <p:cNvSpPr txBox="1">
            <a:spLocks noChangeArrowheads="1"/>
          </p:cNvSpPr>
          <p:nvPr/>
        </p:nvSpPr>
        <p:spPr bwMode="auto">
          <a:xfrm>
            <a:off x="8688389" y="3789363"/>
            <a:ext cx="18002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tr-TR" altLang="tr-TR"/>
              <a:t>Stationary magnet</a:t>
            </a:r>
            <a:endParaRPr lang="en-US" altLang="tr-TR"/>
          </a:p>
        </p:txBody>
      </p:sp>
      <p:sp>
        <p:nvSpPr>
          <p:cNvPr id="24603" name="AutoShape 27"/>
          <p:cNvSpPr>
            <a:spLocks noChangeArrowheads="1"/>
          </p:cNvSpPr>
          <p:nvPr/>
        </p:nvSpPr>
        <p:spPr bwMode="auto">
          <a:xfrm flipH="1">
            <a:off x="6096000" y="3860800"/>
            <a:ext cx="71438" cy="215900"/>
          </a:xfrm>
          <a:prstGeom prst="irregularSeal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604" name="AutoShape 28"/>
          <p:cNvSpPr>
            <a:spLocks noChangeArrowheads="1"/>
          </p:cNvSpPr>
          <p:nvPr/>
        </p:nvSpPr>
        <p:spPr bwMode="auto">
          <a:xfrm>
            <a:off x="5951539" y="3644900"/>
            <a:ext cx="73025" cy="215900"/>
          </a:xfrm>
          <a:prstGeom prst="irregularSeal1">
            <a:avLst/>
          </a:prstGeom>
          <a:solidFill>
            <a:srgbClr val="CC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605" name="AutoShape 29"/>
          <p:cNvSpPr>
            <a:spLocks noChangeArrowheads="1"/>
          </p:cNvSpPr>
          <p:nvPr/>
        </p:nvSpPr>
        <p:spPr bwMode="auto">
          <a:xfrm>
            <a:off x="5808664" y="3357563"/>
            <a:ext cx="73025" cy="215900"/>
          </a:xfrm>
          <a:prstGeom prst="irregularSeal1">
            <a:avLst/>
          </a:prstGeom>
          <a:solidFill>
            <a:srgbClr val="CC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606" name="AutoShape 30"/>
          <p:cNvSpPr>
            <a:spLocks noChangeArrowheads="1"/>
          </p:cNvSpPr>
          <p:nvPr/>
        </p:nvSpPr>
        <p:spPr bwMode="auto">
          <a:xfrm>
            <a:off x="6096001" y="3860800"/>
            <a:ext cx="73025" cy="215900"/>
          </a:xfrm>
          <a:prstGeom prst="irregularSeal1">
            <a:avLst/>
          </a:prstGeom>
          <a:solidFill>
            <a:srgbClr val="CC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607" name="AutoShape 31"/>
          <p:cNvSpPr>
            <a:spLocks noChangeArrowheads="1"/>
          </p:cNvSpPr>
          <p:nvPr/>
        </p:nvSpPr>
        <p:spPr bwMode="auto">
          <a:xfrm>
            <a:off x="6311901" y="4076700"/>
            <a:ext cx="73025" cy="215900"/>
          </a:xfrm>
          <a:prstGeom prst="irregularSeal1">
            <a:avLst/>
          </a:prstGeom>
          <a:solidFill>
            <a:srgbClr val="CC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608" name="AutoShape 32"/>
          <p:cNvSpPr>
            <a:spLocks noChangeArrowheads="1"/>
          </p:cNvSpPr>
          <p:nvPr/>
        </p:nvSpPr>
        <p:spPr bwMode="auto">
          <a:xfrm>
            <a:off x="6456364" y="4365625"/>
            <a:ext cx="73025" cy="215900"/>
          </a:xfrm>
          <a:prstGeom prst="irregularSeal1">
            <a:avLst/>
          </a:prstGeom>
          <a:solidFill>
            <a:srgbClr val="CC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609" name="AutoShape 33"/>
          <p:cNvSpPr>
            <a:spLocks noChangeArrowheads="1"/>
          </p:cNvSpPr>
          <p:nvPr/>
        </p:nvSpPr>
        <p:spPr bwMode="auto">
          <a:xfrm>
            <a:off x="6456364" y="4797425"/>
            <a:ext cx="73025" cy="215900"/>
          </a:xfrm>
          <a:prstGeom prst="irregularSeal1">
            <a:avLst/>
          </a:prstGeom>
          <a:solidFill>
            <a:srgbClr val="CC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610" name="Line 34"/>
          <p:cNvSpPr>
            <a:spLocks noChangeShapeType="1"/>
          </p:cNvSpPr>
          <p:nvPr/>
        </p:nvSpPr>
        <p:spPr bwMode="auto">
          <a:xfrm>
            <a:off x="6672263" y="4941888"/>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611" name="Text Box 35"/>
          <p:cNvSpPr txBox="1">
            <a:spLocks noChangeArrowheads="1"/>
          </p:cNvSpPr>
          <p:nvPr/>
        </p:nvSpPr>
        <p:spPr bwMode="auto">
          <a:xfrm>
            <a:off x="6959600" y="5229225"/>
            <a:ext cx="108108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tr-TR" altLang="tr-TR"/>
              <a:t>İron parts</a:t>
            </a:r>
            <a:endParaRPr lang="en-US" altLang="tr-TR"/>
          </a:p>
        </p:txBody>
      </p:sp>
      <p:sp>
        <p:nvSpPr>
          <p:cNvPr id="24612" name="Line 36"/>
          <p:cNvSpPr>
            <a:spLocks noChangeShapeType="1"/>
          </p:cNvSpPr>
          <p:nvPr/>
        </p:nvSpPr>
        <p:spPr bwMode="auto">
          <a:xfrm>
            <a:off x="5016500" y="4508501"/>
            <a:ext cx="0"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613" name="Text Box 37"/>
          <p:cNvSpPr txBox="1">
            <a:spLocks noChangeArrowheads="1"/>
          </p:cNvSpPr>
          <p:nvPr/>
        </p:nvSpPr>
        <p:spPr bwMode="auto">
          <a:xfrm>
            <a:off x="4224339" y="5661026"/>
            <a:ext cx="18002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tr-TR" altLang="tr-TR"/>
              <a:t>Cleaned seed</a:t>
            </a:r>
            <a:endParaRPr lang="en-US" altLang="tr-TR"/>
          </a:p>
        </p:txBody>
      </p:sp>
      <p:sp>
        <p:nvSpPr>
          <p:cNvPr id="24614" name="Line 38"/>
          <p:cNvSpPr>
            <a:spLocks noChangeShapeType="1"/>
          </p:cNvSpPr>
          <p:nvPr/>
        </p:nvSpPr>
        <p:spPr bwMode="auto">
          <a:xfrm flipH="1">
            <a:off x="3143251" y="4652963"/>
            <a:ext cx="792163" cy="576262"/>
          </a:xfrm>
          <a:prstGeom prst="line">
            <a:avLst/>
          </a:prstGeom>
          <a:noFill/>
          <a:ln w="571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615" name="Line 39"/>
          <p:cNvSpPr>
            <a:spLocks noChangeShapeType="1"/>
          </p:cNvSpPr>
          <p:nvPr/>
        </p:nvSpPr>
        <p:spPr bwMode="auto">
          <a:xfrm>
            <a:off x="8256588" y="4581526"/>
            <a:ext cx="863600" cy="576263"/>
          </a:xfrm>
          <a:prstGeom prst="line">
            <a:avLst/>
          </a:prstGeom>
          <a:noFill/>
          <a:ln w="571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616" name="Freeform 40"/>
          <p:cNvSpPr>
            <a:spLocks/>
          </p:cNvSpPr>
          <p:nvPr/>
        </p:nvSpPr>
        <p:spPr bwMode="auto">
          <a:xfrm>
            <a:off x="5087939" y="1989138"/>
            <a:ext cx="1481137" cy="2590800"/>
          </a:xfrm>
          <a:custGeom>
            <a:avLst/>
            <a:gdLst>
              <a:gd name="T0" fmla="*/ 933 w 933"/>
              <a:gd name="T1" fmla="*/ 0 h 1632"/>
              <a:gd name="T2" fmla="*/ 924 w 933"/>
              <a:gd name="T3" fmla="*/ 128 h 1632"/>
              <a:gd name="T4" fmla="*/ 905 w 933"/>
              <a:gd name="T5" fmla="*/ 146 h 1632"/>
              <a:gd name="T6" fmla="*/ 887 w 933"/>
              <a:gd name="T7" fmla="*/ 183 h 1632"/>
              <a:gd name="T8" fmla="*/ 841 w 933"/>
              <a:gd name="T9" fmla="*/ 219 h 1632"/>
              <a:gd name="T10" fmla="*/ 777 w 933"/>
              <a:gd name="T11" fmla="*/ 274 h 1632"/>
              <a:gd name="T12" fmla="*/ 723 w 933"/>
              <a:gd name="T13" fmla="*/ 292 h 1632"/>
              <a:gd name="T14" fmla="*/ 631 w 933"/>
              <a:gd name="T15" fmla="*/ 329 h 1632"/>
              <a:gd name="T16" fmla="*/ 576 w 933"/>
              <a:gd name="T17" fmla="*/ 347 h 1632"/>
              <a:gd name="T18" fmla="*/ 549 w 933"/>
              <a:gd name="T19" fmla="*/ 356 h 1632"/>
              <a:gd name="T20" fmla="*/ 467 w 933"/>
              <a:gd name="T21" fmla="*/ 411 h 1632"/>
              <a:gd name="T22" fmla="*/ 439 w 933"/>
              <a:gd name="T23" fmla="*/ 430 h 1632"/>
              <a:gd name="T24" fmla="*/ 366 w 933"/>
              <a:gd name="T25" fmla="*/ 494 h 1632"/>
              <a:gd name="T26" fmla="*/ 348 w 933"/>
              <a:gd name="T27" fmla="*/ 658 h 1632"/>
              <a:gd name="T28" fmla="*/ 293 w 933"/>
              <a:gd name="T29" fmla="*/ 777 h 1632"/>
              <a:gd name="T30" fmla="*/ 302 w 933"/>
              <a:gd name="T31" fmla="*/ 996 h 1632"/>
              <a:gd name="T32" fmla="*/ 339 w 933"/>
              <a:gd name="T33" fmla="*/ 1006 h 1632"/>
              <a:gd name="T34" fmla="*/ 348 w 933"/>
              <a:gd name="T35" fmla="*/ 1033 h 1632"/>
              <a:gd name="T36" fmla="*/ 339 w 933"/>
              <a:gd name="T37" fmla="*/ 1097 h 1632"/>
              <a:gd name="T38" fmla="*/ 320 w 933"/>
              <a:gd name="T39" fmla="*/ 1115 h 1632"/>
              <a:gd name="T40" fmla="*/ 275 w 933"/>
              <a:gd name="T41" fmla="*/ 1161 h 1632"/>
              <a:gd name="T42" fmla="*/ 147 w 933"/>
              <a:gd name="T43" fmla="*/ 1289 h 1632"/>
              <a:gd name="T44" fmla="*/ 92 w 933"/>
              <a:gd name="T45" fmla="*/ 1371 h 1632"/>
              <a:gd name="T46" fmla="*/ 64 w 933"/>
              <a:gd name="T47" fmla="*/ 1426 h 1632"/>
              <a:gd name="T48" fmla="*/ 46 w 933"/>
              <a:gd name="T49" fmla="*/ 1490 h 1632"/>
              <a:gd name="T50" fmla="*/ 28 w 933"/>
              <a:gd name="T51" fmla="*/ 1600 h 1632"/>
              <a:gd name="T52" fmla="*/ 0 w 933"/>
              <a:gd name="T53" fmla="*/ 160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3" h="1632">
                <a:moveTo>
                  <a:pt x="933" y="0"/>
                </a:moveTo>
                <a:cubicBezTo>
                  <a:pt x="930" y="43"/>
                  <a:pt x="932" y="86"/>
                  <a:pt x="924" y="128"/>
                </a:cubicBezTo>
                <a:cubicBezTo>
                  <a:pt x="922" y="137"/>
                  <a:pt x="910" y="139"/>
                  <a:pt x="905" y="146"/>
                </a:cubicBezTo>
                <a:cubicBezTo>
                  <a:pt x="897" y="157"/>
                  <a:pt x="896" y="172"/>
                  <a:pt x="887" y="183"/>
                </a:cubicBezTo>
                <a:cubicBezTo>
                  <a:pt x="875" y="198"/>
                  <a:pt x="855" y="205"/>
                  <a:pt x="841" y="219"/>
                </a:cubicBezTo>
                <a:cubicBezTo>
                  <a:pt x="824" y="236"/>
                  <a:pt x="799" y="263"/>
                  <a:pt x="777" y="274"/>
                </a:cubicBezTo>
                <a:cubicBezTo>
                  <a:pt x="760" y="282"/>
                  <a:pt x="723" y="292"/>
                  <a:pt x="723" y="292"/>
                </a:cubicBezTo>
                <a:cubicBezTo>
                  <a:pt x="691" y="314"/>
                  <a:pt x="668" y="318"/>
                  <a:pt x="631" y="329"/>
                </a:cubicBezTo>
                <a:cubicBezTo>
                  <a:pt x="612" y="334"/>
                  <a:pt x="594" y="341"/>
                  <a:pt x="576" y="347"/>
                </a:cubicBezTo>
                <a:cubicBezTo>
                  <a:pt x="567" y="350"/>
                  <a:pt x="549" y="356"/>
                  <a:pt x="549" y="356"/>
                </a:cubicBezTo>
                <a:cubicBezTo>
                  <a:pt x="522" y="374"/>
                  <a:pt x="494" y="393"/>
                  <a:pt x="467" y="411"/>
                </a:cubicBezTo>
                <a:cubicBezTo>
                  <a:pt x="458" y="417"/>
                  <a:pt x="439" y="430"/>
                  <a:pt x="439" y="430"/>
                </a:cubicBezTo>
                <a:cubicBezTo>
                  <a:pt x="418" y="462"/>
                  <a:pt x="391" y="467"/>
                  <a:pt x="366" y="494"/>
                </a:cubicBezTo>
                <a:cubicBezTo>
                  <a:pt x="341" y="570"/>
                  <a:pt x="367" y="483"/>
                  <a:pt x="348" y="658"/>
                </a:cubicBezTo>
                <a:cubicBezTo>
                  <a:pt x="343" y="701"/>
                  <a:pt x="311" y="740"/>
                  <a:pt x="293" y="777"/>
                </a:cubicBezTo>
                <a:cubicBezTo>
                  <a:pt x="296" y="850"/>
                  <a:pt x="288" y="924"/>
                  <a:pt x="302" y="996"/>
                </a:cubicBezTo>
                <a:cubicBezTo>
                  <a:pt x="305" y="1009"/>
                  <a:pt x="329" y="998"/>
                  <a:pt x="339" y="1006"/>
                </a:cubicBezTo>
                <a:cubicBezTo>
                  <a:pt x="346" y="1012"/>
                  <a:pt x="345" y="1024"/>
                  <a:pt x="348" y="1033"/>
                </a:cubicBezTo>
                <a:cubicBezTo>
                  <a:pt x="345" y="1054"/>
                  <a:pt x="346" y="1077"/>
                  <a:pt x="339" y="1097"/>
                </a:cubicBezTo>
                <a:cubicBezTo>
                  <a:pt x="336" y="1105"/>
                  <a:pt x="326" y="1109"/>
                  <a:pt x="320" y="1115"/>
                </a:cubicBezTo>
                <a:cubicBezTo>
                  <a:pt x="305" y="1130"/>
                  <a:pt x="290" y="1146"/>
                  <a:pt x="275" y="1161"/>
                </a:cubicBezTo>
                <a:cubicBezTo>
                  <a:pt x="231" y="1205"/>
                  <a:pt x="197" y="1251"/>
                  <a:pt x="147" y="1289"/>
                </a:cubicBezTo>
                <a:cubicBezTo>
                  <a:pt x="128" y="1326"/>
                  <a:pt x="127" y="1348"/>
                  <a:pt x="92" y="1371"/>
                </a:cubicBezTo>
                <a:cubicBezTo>
                  <a:pt x="69" y="1464"/>
                  <a:pt x="100" y="1367"/>
                  <a:pt x="64" y="1426"/>
                </a:cubicBezTo>
                <a:cubicBezTo>
                  <a:pt x="59" y="1434"/>
                  <a:pt x="47" y="1485"/>
                  <a:pt x="46" y="1490"/>
                </a:cubicBezTo>
                <a:cubicBezTo>
                  <a:pt x="46" y="1494"/>
                  <a:pt x="42" y="1577"/>
                  <a:pt x="28" y="1600"/>
                </a:cubicBezTo>
                <a:cubicBezTo>
                  <a:pt x="9" y="1632"/>
                  <a:pt x="9" y="1619"/>
                  <a:pt x="0" y="1600"/>
                </a:cubicBezTo>
              </a:path>
            </a:pathLst>
          </a:custGeom>
          <a:noFill/>
          <a:ln w="76200" cmpd="sng">
            <a:solidFill>
              <a:srgbClr val="FF9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617" name="Freeform 41"/>
          <p:cNvSpPr>
            <a:spLocks/>
          </p:cNvSpPr>
          <p:nvPr/>
        </p:nvSpPr>
        <p:spPr bwMode="auto">
          <a:xfrm>
            <a:off x="5232400" y="2060575"/>
            <a:ext cx="1481138" cy="2590800"/>
          </a:xfrm>
          <a:custGeom>
            <a:avLst/>
            <a:gdLst>
              <a:gd name="T0" fmla="*/ 933 w 933"/>
              <a:gd name="T1" fmla="*/ 0 h 1632"/>
              <a:gd name="T2" fmla="*/ 924 w 933"/>
              <a:gd name="T3" fmla="*/ 128 h 1632"/>
              <a:gd name="T4" fmla="*/ 905 w 933"/>
              <a:gd name="T5" fmla="*/ 146 h 1632"/>
              <a:gd name="T6" fmla="*/ 887 w 933"/>
              <a:gd name="T7" fmla="*/ 183 h 1632"/>
              <a:gd name="T8" fmla="*/ 841 w 933"/>
              <a:gd name="T9" fmla="*/ 219 h 1632"/>
              <a:gd name="T10" fmla="*/ 777 w 933"/>
              <a:gd name="T11" fmla="*/ 274 h 1632"/>
              <a:gd name="T12" fmla="*/ 723 w 933"/>
              <a:gd name="T13" fmla="*/ 292 h 1632"/>
              <a:gd name="T14" fmla="*/ 631 w 933"/>
              <a:gd name="T15" fmla="*/ 329 h 1632"/>
              <a:gd name="T16" fmla="*/ 576 w 933"/>
              <a:gd name="T17" fmla="*/ 347 h 1632"/>
              <a:gd name="T18" fmla="*/ 549 w 933"/>
              <a:gd name="T19" fmla="*/ 356 h 1632"/>
              <a:gd name="T20" fmla="*/ 467 w 933"/>
              <a:gd name="T21" fmla="*/ 411 h 1632"/>
              <a:gd name="T22" fmla="*/ 439 w 933"/>
              <a:gd name="T23" fmla="*/ 430 h 1632"/>
              <a:gd name="T24" fmla="*/ 366 w 933"/>
              <a:gd name="T25" fmla="*/ 494 h 1632"/>
              <a:gd name="T26" fmla="*/ 348 w 933"/>
              <a:gd name="T27" fmla="*/ 658 h 1632"/>
              <a:gd name="T28" fmla="*/ 293 w 933"/>
              <a:gd name="T29" fmla="*/ 777 h 1632"/>
              <a:gd name="T30" fmla="*/ 302 w 933"/>
              <a:gd name="T31" fmla="*/ 996 h 1632"/>
              <a:gd name="T32" fmla="*/ 339 w 933"/>
              <a:gd name="T33" fmla="*/ 1006 h 1632"/>
              <a:gd name="T34" fmla="*/ 348 w 933"/>
              <a:gd name="T35" fmla="*/ 1033 h 1632"/>
              <a:gd name="T36" fmla="*/ 339 w 933"/>
              <a:gd name="T37" fmla="*/ 1097 h 1632"/>
              <a:gd name="T38" fmla="*/ 320 w 933"/>
              <a:gd name="T39" fmla="*/ 1115 h 1632"/>
              <a:gd name="T40" fmla="*/ 275 w 933"/>
              <a:gd name="T41" fmla="*/ 1161 h 1632"/>
              <a:gd name="T42" fmla="*/ 147 w 933"/>
              <a:gd name="T43" fmla="*/ 1289 h 1632"/>
              <a:gd name="T44" fmla="*/ 92 w 933"/>
              <a:gd name="T45" fmla="*/ 1371 h 1632"/>
              <a:gd name="T46" fmla="*/ 64 w 933"/>
              <a:gd name="T47" fmla="*/ 1426 h 1632"/>
              <a:gd name="T48" fmla="*/ 46 w 933"/>
              <a:gd name="T49" fmla="*/ 1490 h 1632"/>
              <a:gd name="T50" fmla="*/ 28 w 933"/>
              <a:gd name="T51" fmla="*/ 1600 h 1632"/>
              <a:gd name="T52" fmla="*/ 0 w 933"/>
              <a:gd name="T53" fmla="*/ 160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3" h="1632">
                <a:moveTo>
                  <a:pt x="933" y="0"/>
                </a:moveTo>
                <a:cubicBezTo>
                  <a:pt x="930" y="43"/>
                  <a:pt x="932" y="86"/>
                  <a:pt x="924" y="128"/>
                </a:cubicBezTo>
                <a:cubicBezTo>
                  <a:pt x="922" y="137"/>
                  <a:pt x="910" y="139"/>
                  <a:pt x="905" y="146"/>
                </a:cubicBezTo>
                <a:cubicBezTo>
                  <a:pt x="897" y="157"/>
                  <a:pt x="896" y="172"/>
                  <a:pt x="887" y="183"/>
                </a:cubicBezTo>
                <a:cubicBezTo>
                  <a:pt x="875" y="198"/>
                  <a:pt x="855" y="205"/>
                  <a:pt x="841" y="219"/>
                </a:cubicBezTo>
                <a:cubicBezTo>
                  <a:pt x="824" y="236"/>
                  <a:pt x="799" y="263"/>
                  <a:pt x="777" y="274"/>
                </a:cubicBezTo>
                <a:cubicBezTo>
                  <a:pt x="760" y="282"/>
                  <a:pt x="723" y="292"/>
                  <a:pt x="723" y="292"/>
                </a:cubicBezTo>
                <a:cubicBezTo>
                  <a:pt x="691" y="314"/>
                  <a:pt x="668" y="318"/>
                  <a:pt x="631" y="329"/>
                </a:cubicBezTo>
                <a:cubicBezTo>
                  <a:pt x="612" y="334"/>
                  <a:pt x="594" y="341"/>
                  <a:pt x="576" y="347"/>
                </a:cubicBezTo>
                <a:cubicBezTo>
                  <a:pt x="567" y="350"/>
                  <a:pt x="549" y="356"/>
                  <a:pt x="549" y="356"/>
                </a:cubicBezTo>
                <a:cubicBezTo>
                  <a:pt x="522" y="374"/>
                  <a:pt x="494" y="393"/>
                  <a:pt x="467" y="411"/>
                </a:cubicBezTo>
                <a:cubicBezTo>
                  <a:pt x="458" y="417"/>
                  <a:pt x="439" y="430"/>
                  <a:pt x="439" y="430"/>
                </a:cubicBezTo>
                <a:cubicBezTo>
                  <a:pt x="418" y="462"/>
                  <a:pt x="391" y="467"/>
                  <a:pt x="366" y="494"/>
                </a:cubicBezTo>
                <a:cubicBezTo>
                  <a:pt x="341" y="570"/>
                  <a:pt x="367" y="483"/>
                  <a:pt x="348" y="658"/>
                </a:cubicBezTo>
                <a:cubicBezTo>
                  <a:pt x="343" y="701"/>
                  <a:pt x="311" y="740"/>
                  <a:pt x="293" y="777"/>
                </a:cubicBezTo>
                <a:cubicBezTo>
                  <a:pt x="296" y="850"/>
                  <a:pt x="288" y="924"/>
                  <a:pt x="302" y="996"/>
                </a:cubicBezTo>
                <a:cubicBezTo>
                  <a:pt x="305" y="1009"/>
                  <a:pt x="329" y="998"/>
                  <a:pt x="339" y="1006"/>
                </a:cubicBezTo>
                <a:cubicBezTo>
                  <a:pt x="346" y="1012"/>
                  <a:pt x="345" y="1024"/>
                  <a:pt x="348" y="1033"/>
                </a:cubicBezTo>
                <a:cubicBezTo>
                  <a:pt x="345" y="1054"/>
                  <a:pt x="346" y="1077"/>
                  <a:pt x="339" y="1097"/>
                </a:cubicBezTo>
                <a:cubicBezTo>
                  <a:pt x="336" y="1105"/>
                  <a:pt x="326" y="1109"/>
                  <a:pt x="320" y="1115"/>
                </a:cubicBezTo>
                <a:cubicBezTo>
                  <a:pt x="305" y="1130"/>
                  <a:pt x="290" y="1146"/>
                  <a:pt x="275" y="1161"/>
                </a:cubicBezTo>
                <a:cubicBezTo>
                  <a:pt x="231" y="1205"/>
                  <a:pt x="197" y="1251"/>
                  <a:pt x="147" y="1289"/>
                </a:cubicBezTo>
                <a:cubicBezTo>
                  <a:pt x="128" y="1326"/>
                  <a:pt x="127" y="1348"/>
                  <a:pt x="92" y="1371"/>
                </a:cubicBezTo>
                <a:cubicBezTo>
                  <a:pt x="69" y="1464"/>
                  <a:pt x="100" y="1367"/>
                  <a:pt x="64" y="1426"/>
                </a:cubicBezTo>
                <a:cubicBezTo>
                  <a:pt x="59" y="1434"/>
                  <a:pt x="47" y="1485"/>
                  <a:pt x="46" y="1490"/>
                </a:cubicBezTo>
                <a:cubicBezTo>
                  <a:pt x="46" y="1494"/>
                  <a:pt x="42" y="1577"/>
                  <a:pt x="28" y="1600"/>
                </a:cubicBezTo>
                <a:cubicBezTo>
                  <a:pt x="9" y="1632"/>
                  <a:pt x="9" y="1619"/>
                  <a:pt x="0" y="1600"/>
                </a:cubicBezTo>
              </a:path>
            </a:pathLst>
          </a:custGeom>
          <a:noFill/>
          <a:ln w="76200" cmpd="sng">
            <a:solidFill>
              <a:srgbClr val="FF9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4618" name="AutoShape 42"/>
          <p:cNvSpPr>
            <a:spLocks noChangeArrowheads="1"/>
          </p:cNvSpPr>
          <p:nvPr/>
        </p:nvSpPr>
        <p:spPr bwMode="auto">
          <a:xfrm>
            <a:off x="6240463" y="3213100"/>
            <a:ext cx="215900" cy="431800"/>
          </a:xfrm>
          <a:prstGeom prst="curvedRightArrow">
            <a:avLst>
              <a:gd name="adj1" fmla="val 40000"/>
              <a:gd name="adj2" fmla="val 80000"/>
              <a:gd name="adj3"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621" name="Freeform 45"/>
          <p:cNvSpPr>
            <a:spLocks/>
          </p:cNvSpPr>
          <p:nvPr/>
        </p:nvSpPr>
        <p:spPr bwMode="auto">
          <a:xfrm>
            <a:off x="4943475" y="1844675"/>
            <a:ext cx="1481138" cy="2590800"/>
          </a:xfrm>
          <a:custGeom>
            <a:avLst/>
            <a:gdLst>
              <a:gd name="T0" fmla="*/ 933 w 933"/>
              <a:gd name="T1" fmla="*/ 0 h 1632"/>
              <a:gd name="T2" fmla="*/ 924 w 933"/>
              <a:gd name="T3" fmla="*/ 128 h 1632"/>
              <a:gd name="T4" fmla="*/ 905 w 933"/>
              <a:gd name="T5" fmla="*/ 146 h 1632"/>
              <a:gd name="T6" fmla="*/ 887 w 933"/>
              <a:gd name="T7" fmla="*/ 183 h 1632"/>
              <a:gd name="T8" fmla="*/ 841 w 933"/>
              <a:gd name="T9" fmla="*/ 219 h 1632"/>
              <a:gd name="T10" fmla="*/ 777 w 933"/>
              <a:gd name="T11" fmla="*/ 274 h 1632"/>
              <a:gd name="T12" fmla="*/ 723 w 933"/>
              <a:gd name="T13" fmla="*/ 292 h 1632"/>
              <a:gd name="T14" fmla="*/ 631 w 933"/>
              <a:gd name="T15" fmla="*/ 329 h 1632"/>
              <a:gd name="T16" fmla="*/ 576 w 933"/>
              <a:gd name="T17" fmla="*/ 347 h 1632"/>
              <a:gd name="T18" fmla="*/ 549 w 933"/>
              <a:gd name="T19" fmla="*/ 356 h 1632"/>
              <a:gd name="T20" fmla="*/ 467 w 933"/>
              <a:gd name="T21" fmla="*/ 411 h 1632"/>
              <a:gd name="T22" fmla="*/ 439 w 933"/>
              <a:gd name="T23" fmla="*/ 430 h 1632"/>
              <a:gd name="T24" fmla="*/ 366 w 933"/>
              <a:gd name="T25" fmla="*/ 494 h 1632"/>
              <a:gd name="T26" fmla="*/ 348 w 933"/>
              <a:gd name="T27" fmla="*/ 658 h 1632"/>
              <a:gd name="T28" fmla="*/ 293 w 933"/>
              <a:gd name="T29" fmla="*/ 777 h 1632"/>
              <a:gd name="T30" fmla="*/ 302 w 933"/>
              <a:gd name="T31" fmla="*/ 996 h 1632"/>
              <a:gd name="T32" fmla="*/ 339 w 933"/>
              <a:gd name="T33" fmla="*/ 1006 h 1632"/>
              <a:gd name="T34" fmla="*/ 348 w 933"/>
              <a:gd name="T35" fmla="*/ 1033 h 1632"/>
              <a:gd name="T36" fmla="*/ 339 w 933"/>
              <a:gd name="T37" fmla="*/ 1097 h 1632"/>
              <a:gd name="T38" fmla="*/ 320 w 933"/>
              <a:gd name="T39" fmla="*/ 1115 h 1632"/>
              <a:gd name="T40" fmla="*/ 275 w 933"/>
              <a:gd name="T41" fmla="*/ 1161 h 1632"/>
              <a:gd name="T42" fmla="*/ 147 w 933"/>
              <a:gd name="T43" fmla="*/ 1289 h 1632"/>
              <a:gd name="T44" fmla="*/ 92 w 933"/>
              <a:gd name="T45" fmla="*/ 1371 h 1632"/>
              <a:gd name="T46" fmla="*/ 64 w 933"/>
              <a:gd name="T47" fmla="*/ 1426 h 1632"/>
              <a:gd name="T48" fmla="*/ 46 w 933"/>
              <a:gd name="T49" fmla="*/ 1490 h 1632"/>
              <a:gd name="T50" fmla="*/ 28 w 933"/>
              <a:gd name="T51" fmla="*/ 1600 h 1632"/>
              <a:gd name="T52" fmla="*/ 0 w 933"/>
              <a:gd name="T53" fmla="*/ 1600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3" h="1632">
                <a:moveTo>
                  <a:pt x="933" y="0"/>
                </a:moveTo>
                <a:cubicBezTo>
                  <a:pt x="930" y="43"/>
                  <a:pt x="932" y="86"/>
                  <a:pt x="924" y="128"/>
                </a:cubicBezTo>
                <a:cubicBezTo>
                  <a:pt x="922" y="137"/>
                  <a:pt x="910" y="139"/>
                  <a:pt x="905" y="146"/>
                </a:cubicBezTo>
                <a:cubicBezTo>
                  <a:pt x="897" y="157"/>
                  <a:pt x="896" y="172"/>
                  <a:pt x="887" y="183"/>
                </a:cubicBezTo>
                <a:cubicBezTo>
                  <a:pt x="875" y="198"/>
                  <a:pt x="855" y="205"/>
                  <a:pt x="841" y="219"/>
                </a:cubicBezTo>
                <a:cubicBezTo>
                  <a:pt x="824" y="236"/>
                  <a:pt x="799" y="263"/>
                  <a:pt x="777" y="274"/>
                </a:cubicBezTo>
                <a:cubicBezTo>
                  <a:pt x="760" y="282"/>
                  <a:pt x="723" y="292"/>
                  <a:pt x="723" y="292"/>
                </a:cubicBezTo>
                <a:cubicBezTo>
                  <a:pt x="691" y="314"/>
                  <a:pt x="668" y="318"/>
                  <a:pt x="631" y="329"/>
                </a:cubicBezTo>
                <a:cubicBezTo>
                  <a:pt x="612" y="334"/>
                  <a:pt x="594" y="341"/>
                  <a:pt x="576" y="347"/>
                </a:cubicBezTo>
                <a:cubicBezTo>
                  <a:pt x="567" y="350"/>
                  <a:pt x="549" y="356"/>
                  <a:pt x="549" y="356"/>
                </a:cubicBezTo>
                <a:cubicBezTo>
                  <a:pt x="522" y="374"/>
                  <a:pt x="494" y="393"/>
                  <a:pt x="467" y="411"/>
                </a:cubicBezTo>
                <a:cubicBezTo>
                  <a:pt x="458" y="417"/>
                  <a:pt x="439" y="430"/>
                  <a:pt x="439" y="430"/>
                </a:cubicBezTo>
                <a:cubicBezTo>
                  <a:pt x="418" y="462"/>
                  <a:pt x="391" y="467"/>
                  <a:pt x="366" y="494"/>
                </a:cubicBezTo>
                <a:cubicBezTo>
                  <a:pt x="341" y="570"/>
                  <a:pt x="367" y="483"/>
                  <a:pt x="348" y="658"/>
                </a:cubicBezTo>
                <a:cubicBezTo>
                  <a:pt x="343" y="701"/>
                  <a:pt x="311" y="740"/>
                  <a:pt x="293" y="777"/>
                </a:cubicBezTo>
                <a:cubicBezTo>
                  <a:pt x="296" y="850"/>
                  <a:pt x="288" y="924"/>
                  <a:pt x="302" y="996"/>
                </a:cubicBezTo>
                <a:cubicBezTo>
                  <a:pt x="305" y="1009"/>
                  <a:pt x="329" y="998"/>
                  <a:pt x="339" y="1006"/>
                </a:cubicBezTo>
                <a:cubicBezTo>
                  <a:pt x="346" y="1012"/>
                  <a:pt x="345" y="1024"/>
                  <a:pt x="348" y="1033"/>
                </a:cubicBezTo>
                <a:cubicBezTo>
                  <a:pt x="345" y="1054"/>
                  <a:pt x="346" y="1077"/>
                  <a:pt x="339" y="1097"/>
                </a:cubicBezTo>
                <a:cubicBezTo>
                  <a:pt x="336" y="1105"/>
                  <a:pt x="326" y="1109"/>
                  <a:pt x="320" y="1115"/>
                </a:cubicBezTo>
                <a:cubicBezTo>
                  <a:pt x="305" y="1130"/>
                  <a:pt x="290" y="1146"/>
                  <a:pt x="275" y="1161"/>
                </a:cubicBezTo>
                <a:cubicBezTo>
                  <a:pt x="231" y="1205"/>
                  <a:pt x="197" y="1251"/>
                  <a:pt x="147" y="1289"/>
                </a:cubicBezTo>
                <a:cubicBezTo>
                  <a:pt x="128" y="1326"/>
                  <a:pt x="127" y="1348"/>
                  <a:pt x="92" y="1371"/>
                </a:cubicBezTo>
                <a:cubicBezTo>
                  <a:pt x="69" y="1464"/>
                  <a:pt x="100" y="1367"/>
                  <a:pt x="64" y="1426"/>
                </a:cubicBezTo>
                <a:cubicBezTo>
                  <a:pt x="59" y="1434"/>
                  <a:pt x="47" y="1485"/>
                  <a:pt x="46" y="1490"/>
                </a:cubicBezTo>
                <a:cubicBezTo>
                  <a:pt x="46" y="1494"/>
                  <a:pt x="42" y="1577"/>
                  <a:pt x="28" y="1600"/>
                </a:cubicBezTo>
                <a:cubicBezTo>
                  <a:pt x="9" y="1632"/>
                  <a:pt x="9" y="1619"/>
                  <a:pt x="0" y="1600"/>
                </a:cubicBezTo>
              </a:path>
            </a:pathLst>
          </a:custGeom>
          <a:noFill/>
          <a:ln w="76200" cmpd="sng">
            <a:solidFill>
              <a:srgbClr val="FF99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xmlns="" val="670573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lgili resim"/>
          <p:cNvPicPr>
            <a:picLocks noChangeAspect="1" noChangeArrowheads="1"/>
          </p:cNvPicPr>
          <p:nvPr/>
        </p:nvPicPr>
        <p:blipFill>
          <a:blip r:embed="rId2" cstate="print"/>
          <a:srcRect/>
          <a:stretch>
            <a:fillRect/>
          </a:stretch>
        </p:blipFill>
        <p:spPr bwMode="auto">
          <a:xfrm>
            <a:off x="3030977" y="291947"/>
            <a:ext cx="5176590" cy="604275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Electrostatic systems</a:t>
            </a:r>
            <a:endParaRPr lang="en-US" dirty="0"/>
          </a:p>
        </p:txBody>
      </p:sp>
      <p:sp>
        <p:nvSpPr>
          <p:cNvPr id="3" name="İçerik Yer Tutucusu 2"/>
          <p:cNvSpPr>
            <a:spLocks noGrp="1"/>
          </p:cNvSpPr>
          <p:nvPr>
            <p:ph idx="1"/>
          </p:nvPr>
        </p:nvSpPr>
        <p:spPr>
          <a:xfrm>
            <a:off x="838200" y="1416551"/>
            <a:ext cx="10515600" cy="4351338"/>
          </a:xfrm>
        </p:spPr>
        <p:txBody>
          <a:bodyPr>
            <a:normAutofit/>
          </a:bodyPr>
          <a:lstStyle/>
          <a:p>
            <a:pPr marL="0" indent="0">
              <a:buNone/>
            </a:pPr>
            <a:endParaRPr lang="tr-TR" sz="3200" dirty="0" smtClean="0"/>
          </a:p>
          <a:p>
            <a:pPr marL="0" indent="0">
              <a:buNone/>
            </a:pPr>
            <a:endParaRPr lang="tr-TR" sz="3200" dirty="0" smtClean="0"/>
          </a:p>
          <a:p>
            <a:pPr marL="0" indent="0">
              <a:buNone/>
            </a:pPr>
            <a:r>
              <a:rPr lang="en-US" sz="3200" dirty="0" smtClean="0"/>
              <a:t>This </a:t>
            </a:r>
            <a:r>
              <a:rPr lang="en-US" sz="3200" dirty="0" smtClean="0"/>
              <a:t>system is used to clean foods that have </a:t>
            </a:r>
            <a:r>
              <a:rPr lang="en-US" sz="3200" u="sng" dirty="0" smtClean="0">
                <a:solidFill>
                  <a:srgbClr val="FF0000"/>
                </a:solidFill>
              </a:rPr>
              <a:t>the same size and shape characteristics</a:t>
            </a:r>
            <a:r>
              <a:rPr lang="en-US" sz="3200" dirty="0" smtClean="0"/>
              <a:t> and different surface loads.</a:t>
            </a:r>
            <a:endParaRPr lang="tr-TR" sz="3200" dirty="0"/>
          </a:p>
          <a:p>
            <a:pPr marL="0" indent="0">
              <a:buNone/>
            </a:pPr>
            <a:r>
              <a:rPr lang="en-US" sz="3200" dirty="0" smtClean="0"/>
              <a:t>This is </a:t>
            </a:r>
            <a:r>
              <a:rPr lang="en-US" sz="3200" dirty="0" smtClean="0"/>
              <a:t>suitable </a:t>
            </a:r>
            <a:r>
              <a:rPr lang="en-US" sz="3200" dirty="0" smtClean="0"/>
              <a:t>for grains and oil </a:t>
            </a:r>
            <a:r>
              <a:rPr lang="en-US" sz="3200" dirty="0" smtClean="0"/>
              <a:t>seeds</a:t>
            </a:r>
            <a:endParaRPr lang="tr-TR" sz="3200" dirty="0"/>
          </a:p>
        </p:txBody>
      </p:sp>
    </p:spTree>
    <p:extLst>
      <p:ext uri="{BB962C8B-B14F-4D97-AF65-F5344CB8AC3E}">
        <p14:creationId xmlns:p14="http://schemas.microsoft.com/office/powerpoint/2010/main" xmlns="" val="3746606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1079654" y="191656"/>
            <a:ext cx="10432316" cy="6143043"/>
          </a:xfrm>
          <a:prstGeom prst="rect">
            <a:avLst/>
          </a:prstGeom>
        </p:spPr>
      </p:pic>
    </p:spTree>
    <p:extLst>
      <p:ext uri="{BB962C8B-B14F-4D97-AF65-F5344CB8AC3E}">
        <p14:creationId xmlns:p14="http://schemas.microsoft.com/office/powerpoint/2010/main" xmlns="" val="2884700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68873"/>
            <a:ext cx="10515600" cy="1325563"/>
          </a:xfrm>
        </p:spPr>
        <p:txBody>
          <a:bodyPr/>
          <a:lstStyle/>
          <a:p>
            <a:r>
              <a:rPr lang="tr-TR" dirty="0" err="1" smtClean="0"/>
              <a:t>Wet</a:t>
            </a:r>
            <a:r>
              <a:rPr lang="tr-TR" dirty="0" smtClean="0"/>
              <a:t> </a:t>
            </a:r>
            <a:r>
              <a:rPr lang="tr-TR" dirty="0" err="1" smtClean="0"/>
              <a:t>cleaning</a:t>
            </a:r>
            <a:endParaRPr lang="en-US" dirty="0"/>
          </a:p>
        </p:txBody>
      </p:sp>
      <p:sp>
        <p:nvSpPr>
          <p:cNvPr id="3" name="İçerik Yer Tutucusu 2"/>
          <p:cNvSpPr>
            <a:spLocks noGrp="1"/>
          </p:cNvSpPr>
          <p:nvPr>
            <p:ph idx="1"/>
          </p:nvPr>
        </p:nvSpPr>
        <p:spPr>
          <a:xfrm>
            <a:off x="753979" y="1401931"/>
            <a:ext cx="10515600" cy="4582527"/>
          </a:xfrm>
        </p:spPr>
        <p:txBody>
          <a:bodyPr>
            <a:normAutofit/>
          </a:bodyPr>
          <a:lstStyle/>
          <a:p>
            <a:pPr marL="0" indent="0">
              <a:buNone/>
            </a:pPr>
            <a:r>
              <a:rPr lang="en-US" dirty="0" smtClean="0"/>
              <a:t>Wet cleaning is more effective than dry cleaning for removing soil from root crops or dust and pesticide residues from soft fruits or vegetables. It is also dustless and causes less damage to foods than dry methods. </a:t>
            </a:r>
            <a:r>
              <a:rPr lang="en-US" dirty="0" smtClean="0"/>
              <a:t>Different </a:t>
            </a:r>
            <a:r>
              <a:rPr lang="en-US" dirty="0" smtClean="0"/>
              <a:t>combinations of detergents and sterilizers at different temperatures allow flexibility in operation</a:t>
            </a:r>
            <a:r>
              <a:rPr lang="en-US" dirty="0" smtClean="0"/>
              <a:t>.</a:t>
            </a:r>
            <a:endParaRPr lang="tr-TR" dirty="0" smtClean="0"/>
          </a:p>
          <a:p>
            <a:pPr marL="0" indent="0">
              <a:buNone/>
            </a:pPr>
            <a:r>
              <a:rPr lang="en-US" dirty="0" smtClean="0"/>
              <a:t> </a:t>
            </a:r>
            <a:endParaRPr lang="tr-TR" dirty="0" smtClean="0"/>
          </a:p>
        </p:txBody>
      </p:sp>
    </p:spTree>
    <p:extLst>
      <p:ext uri="{BB962C8B-B14F-4D97-AF65-F5344CB8AC3E}">
        <p14:creationId xmlns:p14="http://schemas.microsoft.com/office/powerpoint/2010/main" xmlns="" val="646234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Wet</a:t>
            </a:r>
            <a:r>
              <a:rPr lang="tr-TR" dirty="0" smtClean="0"/>
              <a:t> </a:t>
            </a:r>
            <a:r>
              <a:rPr lang="tr-TR" dirty="0" err="1" smtClean="0"/>
              <a:t>cleaning</a:t>
            </a:r>
            <a:endParaRPr lang="tr-TR" dirty="0"/>
          </a:p>
        </p:txBody>
      </p:sp>
      <p:sp>
        <p:nvSpPr>
          <p:cNvPr id="3" name="2 İçerik Yer Tutucusu"/>
          <p:cNvSpPr>
            <a:spLocks noGrp="1"/>
          </p:cNvSpPr>
          <p:nvPr>
            <p:ph idx="1"/>
          </p:nvPr>
        </p:nvSpPr>
        <p:spPr/>
        <p:txBody>
          <a:bodyPr/>
          <a:lstStyle/>
          <a:p>
            <a:pPr algn="just">
              <a:buNone/>
            </a:pPr>
            <a:endParaRPr lang="tr-TR" sz="3200" dirty="0" smtClean="0"/>
          </a:p>
          <a:p>
            <a:pPr algn="just">
              <a:buNone/>
            </a:pPr>
            <a:r>
              <a:rPr lang="en-US" sz="3200" dirty="0" smtClean="0"/>
              <a:t>Use </a:t>
            </a:r>
            <a:r>
              <a:rPr lang="en-US" sz="3200" dirty="0" smtClean="0"/>
              <a:t>of warm cleaning water may </a:t>
            </a:r>
            <a:r>
              <a:rPr lang="en-US" sz="3200" u="sng" dirty="0" smtClean="0">
                <a:solidFill>
                  <a:srgbClr val="FF0000"/>
                </a:solidFill>
              </a:rPr>
              <a:t>accelerate chemical and microbiological spoilage</a:t>
            </a:r>
            <a:r>
              <a:rPr lang="en-US" sz="3200" dirty="0" smtClean="0"/>
              <a:t> unless careful monitoring is done over washing times and subsequent delays before processing</a:t>
            </a:r>
            <a:r>
              <a:rPr lang="en-US" dirty="0" smtClean="0"/>
              <a:t>. </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Wet</a:t>
            </a:r>
            <a:r>
              <a:rPr lang="tr-TR" dirty="0" smtClean="0"/>
              <a:t> </a:t>
            </a:r>
            <a:r>
              <a:rPr lang="tr-TR" dirty="0" err="1" smtClean="0"/>
              <a:t>Cleaning</a:t>
            </a:r>
            <a:endParaRPr lang="tr-TR" dirty="0"/>
          </a:p>
        </p:txBody>
      </p:sp>
      <p:sp>
        <p:nvSpPr>
          <p:cNvPr id="3" name="2 İçerik Yer Tutucusu"/>
          <p:cNvSpPr>
            <a:spLocks noGrp="1"/>
          </p:cNvSpPr>
          <p:nvPr>
            <p:ph idx="1"/>
          </p:nvPr>
        </p:nvSpPr>
        <p:spPr>
          <a:xfrm>
            <a:off x="783116" y="1825625"/>
            <a:ext cx="10515600" cy="4351338"/>
          </a:xfrm>
        </p:spPr>
        <p:txBody>
          <a:bodyPr>
            <a:normAutofit/>
          </a:bodyPr>
          <a:lstStyle/>
          <a:p>
            <a:pPr>
              <a:buNone/>
            </a:pPr>
            <a:endParaRPr lang="tr-TR" dirty="0" smtClean="0"/>
          </a:p>
          <a:p>
            <a:pPr>
              <a:buNone/>
            </a:pPr>
            <a:r>
              <a:rPr lang="en-US" dirty="0" smtClean="0"/>
              <a:t>The </a:t>
            </a:r>
            <a:r>
              <a:rPr lang="en-US" dirty="0" smtClean="0"/>
              <a:t>main disadvantage of these methods is that these methods produce </a:t>
            </a:r>
            <a:r>
              <a:rPr lang="en-US" u="sng" dirty="0" smtClean="0">
                <a:solidFill>
                  <a:srgbClr val="FF0000"/>
                </a:solidFill>
              </a:rPr>
              <a:t>large volumes of effluen</a:t>
            </a:r>
            <a:r>
              <a:rPr lang="en-US" dirty="0" smtClean="0"/>
              <a:t>t which have high concentrations of </a:t>
            </a:r>
            <a:r>
              <a:rPr lang="en-US" u="sng" dirty="0" smtClean="0">
                <a:solidFill>
                  <a:srgbClr val="FF0000"/>
                </a:solidFill>
              </a:rPr>
              <a:t>biological oxidation demand (BOD) </a:t>
            </a:r>
            <a:r>
              <a:rPr lang="en-US" dirty="0" smtClean="0"/>
              <a:t>and </a:t>
            </a:r>
            <a:r>
              <a:rPr lang="en-US" u="sng" dirty="0" smtClean="0">
                <a:solidFill>
                  <a:srgbClr val="FF0000"/>
                </a:solidFill>
              </a:rPr>
              <a:t>chemical oxidation demand (COD)</a:t>
            </a:r>
            <a:r>
              <a:rPr lang="en-US" dirty="0" smtClean="0"/>
              <a:t>. Hence, this requires an additional effluent disposal cost</a:t>
            </a:r>
            <a:r>
              <a:rPr lang="en-US" dirty="0" smtClean="0"/>
              <a:t>.</a:t>
            </a:r>
            <a:endParaRPr lang="tr-TR" dirty="0" smtClean="0"/>
          </a:p>
          <a:p>
            <a:pPr>
              <a:buNone/>
            </a:pPr>
            <a:endParaRPr lang="tr-TR" dirty="0" smtClean="0"/>
          </a:p>
          <a:p>
            <a:pPr>
              <a:buNone/>
            </a:pPr>
            <a:r>
              <a:rPr lang="en-US" dirty="0" smtClean="0"/>
              <a:t>To </a:t>
            </a:r>
            <a:r>
              <a:rPr lang="en-US" dirty="0" smtClean="0"/>
              <a:t>reduce costs, </a:t>
            </a:r>
            <a:r>
              <a:rPr lang="en-US" dirty="0" err="1" smtClean="0"/>
              <a:t>recirculated</a:t>
            </a:r>
            <a:r>
              <a:rPr lang="en-US" dirty="0" smtClean="0"/>
              <a:t>, filtered and chlorinated water is used whenever possible. </a:t>
            </a:r>
            <a:endParaRPr lang="tr-TR" dirty="0" smtClean="0"/>
          </a:p>
          <a:p>
            <a:pPr>
              <a:buNone/>
            </a:pPr>
            <a:endParaRPr lang="tr-TR"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Wet</a:t>
            </a:r>
            <a:r>
              <a:rPr lang="tr-TR" dirty="0" smtClean="0"/>
              <a:t> </a:t>
            </a:r>
            <a:r>
              <a:rPr lang="tr-TR" dirty="0" err="1" smtClean="0"/>
              <a:t>Cleaning</a:t>
            </a:r>
            <a:endParaRPr lang="tr-TR" dirty="0"/>
          </a:p>
        </p:txBody>
      </p:sp>
      <p:sp>
        <p:nvSpPr>
          <p:cNvPr id="3" name="2 İçerik Yer Tutucusu"/>
          <p:cNvSpPr>
            <a:spLocks noGrp="1"/>
          </p:cNvSpPr>
          <p:nvPr>
            <p:ph idx="1"/>
          </p:nvPr>
        </p:nvSpPr>
        <p:spPr/>
        <p:txBody>
          <a:bodyPr/>
          <a:lstStyle/>
          <a:p>
            <a:pPr>
              <a:buNone/>
            </a:pPr>
            <a:r>
              <a:rPr lang="en-US" dirty="0" smtClean="0"/>
              <a:t>Examples of wet cleaning equipment</a:t>
            </a:r>
            <a:r>
              <a:rPr lang="tr-TR" dirty="0" smtClean="0"/>
              <a:t>,</a:t>
            </a:r>
          </a:p>
          <a:p>
            <a:pPr>
              <a:buNone/>
            </a:pPr>
            <a:endParaRPr lang="tr-TR" dirty="0" smtClean="0"/>
          </a:p>
          <a:p>
            <a:pPr>
              <a:buFont typeface="Wingdings" pitchFamily="2" charset="2"/>
              <a:buChar char="v"/>
            </a:pPr>
            <a:r>
              <a:rPr lang="en-US" sz="3200" dirty="0" smtClean="0"/>
              <a:t>include- </a:t>
            </a:r>
            <a:r>
              <a:rPr lang="en-US" sz="3200" dirty="0" smtClean="0"/>
              <a:t>spray washers, </a:t>
            </a:r>
            <a:endParaRPr lang="tr-TR" sz="3200" dirty="0" smtClean="0"/>
          </a:p>
          <a:p>
            <a:pPr>
              <a:buFont typeface="Wingdings" pitchFamily="2" charset="2"/>
              <a:buChar char="v"/>
            </a:pPr>
            <a:r>
              <a:rPr lang="en-US" sz="3200" dirty="0" smtClean="0"/>
              <a:t>brush </a:t>
            </a:r>
            <a:r>
              <a:rPr lang="en-US" sz="3200" dirty="0" smtClean="0"/>
              <a:t>washers, </a:t>
            </a:r>
            <a:endParaRPr lang="tr-TR" sz="3200" dirty="0" smtClean="0"/>
          </a:p>
          <a:p>
            <a:pPr>
              <a:buFont typeface="Wingdings" pitchFamily="2" charset="2"/>
              <a:buChar char="v"/>
            </a:pPr>
            <a:r>
              <a:rPr lang="en-US" sz="3200" dirty="0" smtClean="0"/>
              <a:t>ultrasonic </a:t>
            </a:r>
            <a:r>
              <a:rPr lang="en-US" sz="3200" dirty="0" smtClean="0"/>
              <a:t>cleaners </a:t>
            </a:r>
            <a:r>
              <a:rPr lang="en-US" sz="3200" dirty="0" smtClean="0"/>
              <a:t>and</a:t>
            </a:r>
            <a:r>
              <a:rPr lang="tr-TR" sz="3200" dirty="0" smtClean="0"/>
              <a:t>,</a:t>
            </a:r>
          </a:p>
          <a:p>
            <a:pPr>
              <a:buFont typeface="Wingdings" pitchFamily="2" charset="2"/>
              <a:buChar char="v"/>
            </a:pPr>
            <a:r>
              <a:rPr lang="en-US" sz="3200" dirty="0" smtClean="0"/>
              <a:t>flotation </a:t>
            </a:r>
            <a:r>
              <a:rPr lang="en-US" sz="3200" dirty="0" smtClean="0"/>
              <a:t>tanks</a:t>
            </a:r>
            <a:endParaRPr lang="tr-T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0904" y="150126"/>
            <a:ext cx="10515600" cy="5016903"/>
          </a:xfrm>
        </p:spPr>
        <p:txBody>
          <a:bodyPr>
            <a:normAutofit fontScale="92500" lnSpcReduction="10000"/>
          </a:bodyPr>
          <a:lstStyle/>
          <a:p>
            <a:pPr marL="0" indent="0">
              <a:buNone/>
            </a:pPr>
            <a:endParaRPr lang="tr-TR" dirty="0" smtClean="0"/>
          </a:p>
          <a:p>
            <a:pPr algn="ctr">
              <a:buNone/>
            </a:pPr>
            <a:r>
              <a:rPr lang="tr-TR" sz="5400" dirty="0" err="1" smtClean="0"/>
              <a:t>Cleaning</a:t>
            </a:r>
            <a:endParaRPr lang="tr-TR" sz="5400" dirty="0" smtClean="0"/>
          </a:p>
          <a:p>
            <a:pPr algn="ctr">
              <a:buFont typeface="Wingdings" panose="05000000000000000000" pitchFamily="2" charset="2"/>
              <a:buChar char="v"/>
            </a:pPr>
            <a:endParaRPr lang="tr-TR" dirty="0" smtClean="0">
              <a:solidFill>
                <a:srgbClr val="FF0000"/>
              </a:solidFill>
            </a:endParaRPr>
          </a:p>
          <a:p>
            <a:pPr algn="ctr">
              <a:buFont typeface="Wingdings" panose="05000000000000000000" pitchFamily="2" charset="2"/>
              <a:buChar char="v"/>
            </a:pPr>
            <a:r>
              <a:rPr lang="en-US" dirty="0" smtClean="0">
                <a:solidFill>
                  <a:srgbClr val="FF0000"/>
                </a:solidFill>
              </a:rPr>
              <a:t>All </a:t>
            </a:r>
            <a:r>
              <a:rPr lang="en-US" dirty="0" smtClean="0">
                <a:solidFill>
                  <a:srgbClr val="FF0000"/>
                </a:solidFill>
              </a:rPr>
              <a:t>raw materials </a:t>
            </a:r>
            <a:r>
              <a:rPr lang="en-US" dirty="0" smtClean="0">
                <a:solidFill>
                  <a:srgbClr val="FF0000"/>
                </a:solidFill>
              </a:rPr>
              <a:t>must be </a:t>
            </a:r>
            <a:r>
              <a:rPr lang="en-US" dirty="0" smtClean="0">
                <a:solidFill>
                  <a:srgbClr val="FF0000"/>
                </a:solidFill>
              </a:rPr>
              <a:t>subjected to cleaning process before production. The main reason for the cleaning process</a:t>
            </a:r>
            <a:r>
              <a:rPr lang="tr-TR" dirty="0" smtClean="0">
                <a:solidFill>
                  <a:srgbClr val="FF0000"/>
                </a:solidFill>
              </a:rPr>
              <a:t>;</a:t>
            </a:r>
            <a:endParaRPr lang="tr-TR" dirty="0" smtClean="0">
              <a:solidFill>
                <a:srgbClr val="FF0000"/>
              </a:solidFill>
            </a:endParaRPr>
          </a:p>
          <a:p>
            <a:pPr algn="ctr">
              <a:buFont typeface="Wingdings" panose="05000000000000000000" pitchFamily="2" charset="2"/>
              <a:buChar char="v"/>
            </a:pPr>
            <a:endParaRPr lang="tr-TR" dirty="0" smtClean="0">
              <a:solidFill>
                <a:srgbClr val="FF0000"/>
              </a:solidFill>
            </a:endParaRPr>
          </a:p>
          <a:p>
            <a:pPr marL="571500" indent="-571500">
              <a:buFont typeface="+mj-lt"/>
              <a:buAutoNum type="romanLcPeriod"/>
            </a:pPr>
            <a:r>
              <a:rPr lang="en-US" dirty="0" smtClean="0"/>
              <a:t>To protect consumer health,</a:t>
            </a:r>
          </a:p>
          <a:p>
            <a:pPr marL="571500" indent="-571500">
              <a:buFont typeface="+mj-lt"/>
              <a:buAutoNum type="romanLcPeriod"/>
            </a:pPr>
            <a:r>
              <a:rPr lang="en-US" dirty="0" smtClean="0"/>
              <a:t>To increase the quality of raw </a:t>
            </a:r>
            <a:r>
              <a:rPr lang="en-US" dirty="0" smtClean="0"/>
              <a:t>materials</a:t>
            </a:r>
            <a:r>
              <a:rPr lang="tr-TR" dirty="0" smtClean="0"/>
              <a:t> </a:t>
            </a:r>
            <a:r>
              <a:rPr lang="tr-TR" dirty="0" err="1" smtClean="0"/>
              <a:t>and</a:t>
            </a:r>
            <a:r>
              <a:rPr lang="tr-TR" dirty="0" smtClean="0"/>
              <a:t> </a:t>
            </a:r>
            <a:r>
              <a:rPr lang="tr-TR" b="1" dirty="0" err="1" smtClean="0">
                <a:solidFill>
                  <a:srgbClr val="FF0000"/>
                </a:solidFill>
              </a:rPr>
              <a:t>to</a:t>
            </a:r>
            <a:r>
              <a:rPr lang="tr-TR" b="1" dirty="0" smtClean="0">
                <a:solidFill>
                  <a:srgbClr val="FF0000"/>
                </a:solidFill>
              </a:rPr>
              <a:t> </a:t>
            </a:r>
            <a:r>
              <a:rPr lang="tr-TR" b="1" dirty="0" err="1" smtClean="0">
                <a:solidFill>
                  <a:srgbClr val="FF0000"/>
                </a:solidFill>
              </a:rPr>
              <a:t>ensure</a:t>
            </a:r>
            <a:r>
              <a:rPr lang="tr-TR" b="1" dirty="0" smtClean="0">
                <a:solidFill>
                  <a:srgbClr val="FF0000"/>
                </a:solidFill>
              </a:rPr>
              <a:t> </a:t>
            </a:r>
            <a:r>
              <a:rPr lang="tr-TR" b="1" dirty="0" err="1" smtClean="0">
                <a:solidFill>
                  <a:srgbClr val="FF0000"/>
                </a:solidFill>
              </a:rPr>
              <a:t>the</a:t>
            </a:r>
            <a:r>
              <a:rPr lang="tr-TR" b="1" dirty="0" smtClean="0">
                <a:solidFill>
                  <a:srgbClr val="FF0000"/>
                </a:solidFill>
              </a:rPr>
              <a:t> </a:t>
            </a:r>
            <a:r>
              <a:rPr lang="tr-TR" b="1" u="sng" dirty="0" err="1" smtClean="0">
                <a:solidFill>
                  <a:srgbClr val="FF0000"/>
                </a:solidFill>
              </a:rPr>
              <a:t>good</a:t>
            </a:r>
            <a:r>
              <a:rPr lang="tr-TR" b="1" u="sng" dirty="0" smtClean="0">
                <a:solidFill>
                  <a:srgbClr val="FF0000"/>
                </a:solidFill>
              </a:rPr>
              <a:t> </a:t>
            </a:r>
            <a:r>
              <a:rPr lang="tr-TR" b="1" u="sng" dirty="0" err="1" smtClean="0">
                <a:solidFill>
                  <a:srgbClr val="FF0000"/>
                </a:solidFill>
              </a:rPr>
              <a:t>quality</a:t>
            </a:r>
            <a:r>
              <a:rPr lang="tr-TR" b="1" u="sng" dirty="0" smtClean="0">
                <a:solidFill>
                  <a:srgbClr val="FF0000"/>
                </a:solidFill>
              </a:rPr>
              <a:t> of </a:t>
            </a:r>
            <a:r>
              <a:rPr lang="tr-TR" b="1" u="sng" dirty="0" err="1" smtClean="0">
                <a:solidFill>
                  <a:srgbClr val="FF0000"/>
                </a:solidFill>
              </a:rPr>
              <a:t>the</a:t>
            </a:r>
            <a:r>
              <a:rPr lang="tr-TR" b="1" u="sng" dirty="0" smtClean="0">
                <a:solidFill>
                  <a:srgbClr val="FF0000"/>
                </a:solidFill>
              </a:rPr>
              <a:t> final </a:t>
            </a:r>
            <a:r>
              <a:rPr lang="tr-TR" b="1" u="sng" dirty="0" err="1" smtClean="0">
                <a:solidFill>
                  <a:srgbClr val="FF0000"/>
                </a:solidFill>
              </a:rPr>
              <a:t>products</a:t>
            </a:r>
            <a:endParaRPr lang="en-US" dirty="0" smtClean="0">
              <a:solidFill>
                <a:srgbClr val="FF0000"/>
              </a:solidFill>
            </a:endParaRPr>
          </a:p>
          <a:p>
            <a:pPr marL="571500" indent="-571500">
              <a:buFont typeface="+mj-lt"/>
              <a:buAutoNum type="romanLcPeriod"/>
            </a:pPr>
            <a:r>
              <a:rPr lang="en-US" dirty="0" smtClean="0"/>
              <a:t>Prevent </a:t>
            </a:r>
            <a:r>
              <a:rPr lang="en-US" dirty="0" smtClean="0"/>
              <a:t>food equipment from being damaged</a:t>
            </a:r>
          </a:p>
          <a:p>
            <a:pPr marL="571500" indent="-571500">
              <a:buFont typeface="+mj-lt"/>
              <a:buAutoNum type="romanLcPeriod"/>
            </a:pPr>
            <a:r>
              <a:rPr lang="en-US" dirty="0" smtClean="0"/>
              <a:t>Prevent product loss</a:t>
            </a:r>
            <a:endParaRPr lang="tr-TR" dirty="0" smtClean="0"/>
          </a:p>
          <a:p>
            <a:pPr marL="0" indent="0">
              <a:buNone/>
            </a:pPr>
            <a:endParaRPr lang="tr-TR" dirty="0" smtClean="0"/>
          </a:p>
          <a:p>
            <a:pPr marL="571500" indent="-571500">
              <a:buFont typeface="+mj-lt"/>
              <a:buAutoNum type="romanLcPeriod"/>
            </a:pPr>
            <a:endParaRPr lang="tr-TR" dirty="0" smtClean="0"/>
          </a:p>
        </p:txBody>
      </p:sp>
    </p:spTree>
    <p:extLst>
      <p:ext uri="{BB962C8B-B14F-4D97-AF65-F5344CB8AC3E}">
        <p14:creationId xmlns:p14="http://schemas.microsoft.com/office/powerpoint/2010/main" xmlns="" val="2478896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6011" y="745959"/>
            <a:ext cx="11097126" cy="5125452"/>
          </a:xfrm>
        </p:spPr>
        <p:txBody>
          <a:bodyPr>
            <a:normAutofit/>
          </a:bodyPr>
          <a:lstStyle/>
          <a:p>
            <a:pPr marL="0" indent="0">
              <a:buNone/>
            </a:pPr>
            <a:endParaRPr lang="tr-TR" dirty="0" smtClean="0"/>
          </a:p>
          <a:p>
            <a:pPr marL="0" indent="0">
              <a:buNone/>
            </a:pPr>
            <a:endParaRPr lang="tr-TR" baseline="30000" dirty="0"/>
          </a:p>
        </p:txBody>
      </p:sp>
      <p:sp>
        <p:nvSpPr>
          <p:cNvPr id="4" name="3 Dikdörtgen"/>
          <p:cNvSpPr/>
          <p:nvPr/>
        </p:nvSpPr>
        <p:spPr>
          <a:xfrm>
            <a:off x="649995" y="881350"/>
            <a:ext cx="11071952" cy="6124754"/>
          </a:xfrm>
          <a:prstGeom prst="rect">
            <a:avLst/>
          </a:prstGeom>
        </p:spPr>
        <p:txBody>
          <a:bodyPr wrap="square">
            <a:spAutoFit/>
          </a:bodyPr>
          <a:lstStyle/>
          <a:p>
            <a:endParaRPr lang="tr-TR" sz="2800" dirty="0" smtClean="0"/>
          </a:p>
          <a:p>
            <a:r>
              <a:rPr lang="en-US" sz="2800" dirty="0" smtClean="0"/>
              <a:t>Soaking </a:t>
            </a:r>
            <a:r>
              <a:rPr lang="en-US" sz="2800" dirty="0" smtClean="0"/>
              <a:t>is the simplest wet cleaning method. It is often used as preliminary stage in the cleaning of root vegetables heavily contaminated with adhering soil</a:t>
            </a:r>
            <a:r>
              <a:rPr lang="en-US" sz="2800" dirty="0" smtClean="0"/>
              <a:t>.</a:t>
            </a:r>
            <a:endParaRPr lang="tr-TR" sz="2800" dirty="0" smtClean="0"/>
          </a:p>
          <a:p>
            <a:r>
              <a:rPr lang="en-US" sz="2800" dirty="0" smtClean="0"/>
              <a:t> </a:t>
            </a:r>
            <a:r>
              <a:rPr lang="en-US" sz="2800" dirty="0" smtClean="0"/>
              <a:t>The soil is softened and partly removed along with stones, sand and other abrasive materials that could damage the machinery used in subsequent cleaning or preparation. </a:t>
            </a:r>
            <a:endParaRPr lang="tr-TR" sz="2800" dirty="0" smtClean="0"/>
          </a:p>
          <a:p>
            <a:endParaRPr lang="tr-TR" sz="2800" dirty="0" smtClean="0"/>
          </a:p>
          <a:p>
            <a:r>
              <a:rPr lang="en-US" sz="2800" dirty="0" smtClean="0"/>
              <a:t>The </a:t>
            </a:r>
            <a:r>
              <a:rPr lang="en-US" sz="2800" dirty="0" smtClean="0"/>
              <a:t>efficiency of soaking is improved by agitating the raw material to be cleaned by means of propeller- stirrers built into the tank. Alternatively, raw material is fed into a rotating horizontal perforated drum partially submerged in a water tank. </a:t>
            </a:r>
            <a:endParaRPr lang="tr-TR" sz="2800" dirty="0" smtClean="0"/>
          </a:p>
          <a:p>
            <a:endParaRPr lang="tr-TR" sz="2800" dirty="0" smtClean="0"/>
          </a:p>
          <a:p>
            <a:endParaRPr lang="tr-TR" sz="2800" dirty="0" smtClean="0"/>
          </a:p>
        </p:txBody>
      </p:sp>
      <p:sp>
        <p:nvSpPr>
          <p:cNvPr id="5" name="4 Metin kutusu"/>
          <p:cNvSpPr txBox="1"/>
          <p:nvPr/>
        </p:nvSpPr>
        <p:spPr>
          <a:xfrm>
            <a:off x="782198" y="286439"/>
            <a:ext cx="10278737" cy="769441"/>
          </a:xfrm>
          <a:prstGeom prst="rect">
            <a:avLst/>
          </a:prstGeom>
          <a:noFill/>
        </p:spPr>
        <p:txBody>
          <a:bodyPr wrap="square" rtlCol="0">
            <a:spAutoFit/>
          </a:bodyPr>
          <a:lstStyle/>
          <a:p>
            <a:r>
              <a:rPr lang="en-US" sz="4400" dirty="0" smtClean="0"/>
              <a:t>Soaking</a:t>
            </a:r>
            <a:endParaRPr lang="tr-TR" sz="4400" dirty="0"/>
          </a:p>
        </p:txBody>
      </p:sp>
    </p:spTree>
    <p:extLst>
      <p:ext uri="{BB962C8B-B14F-4D97-AF65-F5344CB8AC3E}">
        <p14:creationId xmlns:p14="http://schemas.microsoft.com/office/powerpoint/2010/main" xmlns="" val="13600815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Soaking</a:t>
            </a:r>
            <a:endParaRPr lang="en-US" dirty="0"/>
          </a:p>
        </p:txBody>
      </p:sp>
      <p:sp>
        <p:nvSpPr>
          <p:cNvPr id="3" name="İçerik Yer Tutucusu 2"/>
          <p:cNvSpPr>
            <a:spLocks noGrp="1"/>
          </p:cNvSpPr>
          <p:nvPr>
            <p:ph idx="1"/>
          </p:nvPr>
        </p:nvSpPr>
        <p:spPr/>
        <p:txBody>
          <a:bodyPr/>
          <a:lstStyle/>
          <a:p>
            <a:pPr marL="0" indent="0">
              <a:buNone/>
            </a:pPr>
            <a:endParaRPr lang="tr-TR" dirty="0"/>
          </a:p>
          <a:p>
            <a:pPr marL="0" indent="0">
              <a:buNone/>
            </a:pPr>
            <a:r>
              <a:rPr lang="en-US" dirty="0" smtClean="0"/>
              <a:t>The use of warm water and detergents increase the efficiency but the use of chemicals may affect the texture of the food, e.g. sodium </a:t>
            </a:r>
            <a:r>
              <a:rPr lang="en-US" dirty="0" err="1" smtClean="0"/>
              <a:t>hexametaphosphate</a:t>
            </a:r>
            <a:r>
              <a:rPr lang="en-US" dirty="0" smtClean="0"/>
              <a:t> softens peas while some metal ions toughen peas and peaches destined for canning. </a:t>
            </a:r>
            <a:endParaRPr lang="tr-TR" dirty="0" smtClean="0"/>
          </a:p>
          <a:p>
            <a:pPr marL="0" indent="0">
              <a:buNone/>
            </a:pPr>
            <a:r>
              <a:rPr lang="en-US" dirty="0" smtClean="0"/>
              <a:t>Chlorination </a:t>
            </a:r>
            <a:r>
              <a:rPr lang="en-US" dirty="0" smtClean="0"/>
              <a:t>is used to decrease bacterial load of water in the soak tank. High levels of chlorine affect the food, e.g. potatoes develop blackened flesh. </a:t>
            </a:r>
            <a:endParaRPr lang="tr-TR" dirty="0" smtClean="0"/>
          </a:p>
          <a:p>
            <a:pPr marL="0" indent="0">
              <a:buNone/>
            </a:pPr>
            <a:endParaRPr lang="en-US" dirty="0"/>
          </a:p>
        </p:txBody>
      </p:sp>
    </p:spTree>
    <p:extLst>
      <p:ext uri="{BB962C8B-B14F-4D97-AF65-F5344CB8AC3E}">
        <p14:creationId xmlns:p14="http://schemas.microsoft.com/office/powerpoint/2010/main" xmlns="" val="3772887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Spray</a:t>
            </a:r>
            <a:r>
              <a:rPr lang="tr-TR" dirty="0" smtClean="0"/>
              <a:t> </a:t>
            </a:r>
            <a:r>
              <a:rPr lang="tr-TR" dirty="0" err="1" smtClean="0"/>
              <a:t>cleaning</a:t>
            </a:r>
            <a:endParaRPr lang="tr-TR" dirty="0"/>
          </a:p>
        </p:txBody>
      </p:sp>
      <p:sp>
        <p:nvSpPr>
          <p:cNvPr id="3" name="2 İçerik Yer Tutucusu"/>
          <p:cNvSpPr>
            <a:spLocks noGrp="1"/>
          </p:cNvSpPr>
          <p:nvPr>
            <p:ph idx="1"/>
          </p:nvPr>
        </p:nvSpPr>
        <p:spPr/>
        <p:txBody>
          <a:bodyPr>
            <a:normAutofit fontScale="92500"/>
          </a:bodyPr>
          <a:lstStyle/>
          <a:p>
            <a:pPr>
              <a:buNone/>
            </a:pPr>
            <a:r>
              <a:rPr lang="en-US" dirty="0" smtClean="0"/>
              <a:t>Spray washing is one of the most widely used methods for wet cleaning of fruits and vegetables. The surface of the food is subjected to water sprays. </a:t>
            </a:r>
            <a:endParaRPr lang="tr-TR" dirty="0" smtClean="0"/>
          </a:p>
          <a:p>
            <a:pPr>
              <a:buNone/>
            </a:pPr>
            <a:r>
              <a:rPr lang="en-US" dirty="0" smtClean="0"/>
              <a:t>The </a:t>
            </a:r>
            <a:r>
              <a:rPr lang="en-US" dirty="0" smtClean="0"/>
              <a:t>efficiency of spray washing depends on several parameters such as water pressure, volume of water, temperature, the distance of the foods from jets, the time of spraying and the number of spray jets used. </a:t>
            </a:r>
            <a:endParaRPr lang="tr-TR" dirty="0" smtClean="0"/>
          </a:p>
          <a:p>
            <a:pPr>
              <a:buNone/>
            </a:pPr>
            <a:r>
              <a:rPr lang="en-US" u="sng" dirty="0" smtClean="0">
                <a:solidFill>
                  <a:srgbClr val="FF0000"/>
                </a:solidFill>
              </a:rPr>
              <a:t>A </a:t>
            </a:r>
            <a:r>
              <a:rPr lang="en-US" u="sng" dirty="0" smtClean="0">
                <a:solidFill>
                  <a:srgbClr val="FF0000"/>
                </a:solidFill>
              </a:rPr>
              <a:t>small volume of water at high pressure is the most effective combination</a:t>
            </a:r>
            <a:r>
              <a:rPr lang="en-US" dirty="0" smtClean="0"/>
              <a:t>. </a:t>
            </a:r>
            <a:endParaRPr lang="tr-TR" dirty="0" smtClean="0"/>
          </a:p>
          <a:p>
            <a:pPr>
              <a:buNone/>
            </a:pPr>
            <a:r>
              <a:rPr lang="en-US" dirty="0" smtClean="0"/>
              <a:t>This </a:t>
            </a:r>
            <a:r>
              <a:rPr lang="en-US" dirty="0" smtClean="0"/>
              <a:t>method may have a disadvantage in case of </a:t>
            </a:r>
            <a:r>
              <a:rPr lang="en-US" b="1" dirty="0" smtClean="0">
                <a:solidFill>
                  <a:srgbClr val="FF0000"/>
                </a:solidFill>
              </a:rPr>
              <a:t>ripe fruits such as strawberries and tomatoes</a:t>
            </a:r>
            <a:r>
              <a:rPr lang="en-US" dirty="0" smtClean="0"/>
              <a:t>, which may get damaged during this process.</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2358189" y="339323"/>
            <a:ext cx="6797843" cy="5619101"/>
          </a:xfrm>
          <a:prstGeom prst="rect">
            <a:avLst/>
          </a:prstGeom>
        </p:spPr>
      </p:pic>
    </p:spTree>
    <p:extLst>
      <p:ext uri="{BB962C8B-B14F-4D97-AF65-F5344CB8AC3E}">
        <p14:creationId xmlns:p14="http://schemas.microsoft.com/office/powerpoint/2010/main" xmlns="" val="3323272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2093495" y="917568"/>
            <a:ext cx="7772400" cy="4876909"/>
          </a:xfrm>
          <a:prstGeom prst="rect">
            <a:avLst/>
          </a:prstGeom>
        </p:spPr>
      </p:pic>
    </p:spTree>
    <p:extLst>
      <p:ext uri="{BB962C8B-B14F-4D97-AF65-F5344CB8AC3E}">
        <p14:creationId xmlns:p14="http://schemas.microsoft.com/office/powerpoint/2010/main" xmlns="" val="1943143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895923" y="605986"/>
            <a:ext cx="4781550" cy="3552825"/>
          </a:xfrm>
          <a:prstGeom prst="rect">
            <a:avLst/>
          </a:prstGeom>
          <a:noFill/>
          <a:ln w="9525">
            <a:noFill/>
            <a:miter lim="800000"/>
            <a:headEnd/>
            <a:tailEnd/>
          </a:ln>
        </p:spPr>
      </p:pic>
      <p:pic>
        <p:nvPicPr>
          <p:cNvPr id="46084" name="Picture 4" descr="İlgili resim"/>
          <p:cNvPicPr>
            <a:picLocks noChangeAspect="1" noChangeArrowheads="1"/>
          </p:cNvPicPr>
          <p:nvPr/>
        </p:nvPicPr>
        <p:blipFill>
          <a:blip r:embed="rId3" cstate="print"/>
          <a:srcRect/>
          <a:stretch>
            <a:fillRect/>
          </a:stretch>
        </p:blipFill>
        <p:spPr bwMode="auto">
          <a:xfrm>
            <a:off x="6575945" y="1751682"/>
            <a:ext cx="4762439" cy="356653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0905" y="1184180"/>
            <a:ext cx="10515600" cy="4351338"/>
          </a:xfrm>
        </p:spPr>
        <p:txBody>
          <a:bodyPr>
            <a:normAutofit/>
          </a:bodyPr>
          <a:lstStyle/>
          <a:p>
            <a:pPr marL="0" indent="0" algn="ctr">
              <a:buNone/>
            </a:pPr>
            <a:endParaRPr lang="tr-TR" sz="4000" dirty="0" smtClean="0"/>
          </a:p>
          <a:p>
            <a:pPr marL="0" indent="0" algn="ctr">
              <a:lnSpc>
                <a:spcPct val="100000"/>
              </a:lnSpc>
              <a:spcBef>
                <a:spcPts val="3000"/>
              </a:spcBef>
              <a:buNone/>
            </a:pPr>
            <a:r>
              <a:rPr lang="en-US" sz="4000" dirty="0" smtClean="0"/>
              <a:t>All </a:t>
            </a:r>
            <a:r>
              <a:rPr lang="en-US" sz="4000" dirty="0" err="1" smtClean="0"/>
              <a:t>materils</a:t>
            </a:r>
            <a:r>
              <a:rPr lang="en-US" sz="4000" dirty="0" smtClean="0"/>
              <a:t> with exception of high quality raw material  can be defined as  </a:t>
            </a:r>
            <a:r>
              <a:rPr lang="en-US" sz="4000" dirty="0" smtClean="0">
                <a:solidFill>
                  <a:srgbClr val="FF0000"/>
                </a:solidFill>
              </a:rPr>
              <a:t>foreign material</a:t>
            </a:r>
            <a:endParaRPr lang="tr-TR" sz="4000" dirty="0" smtClean="0">
              <a:solidFill>
                <a:srgbClr val="FF0000"/>
              </a:solidFill>
            </a:endParaRPr>
          </a:p>
          <a:p>
            <a:pPr marL="0" indent="0" algn="ctr">
              <a:lnSpc>
                <a:spcPct val="100000"/>
              </a:lnSpc>
              <a:spcBef>
                <a:spcPts val="3000"/>
              </a:spcBef>
              <a:buNone/>
            </a:pPr>
            <a:endParaRPr lang="tr-TR" sz="4000" dirty="0" smtClean="0">
              <a:solidFill>
                <a:srgbClr val="FF0000"/>
              </a:solidFill>
            </a:endParaRPr>
          </a:p>
          <a:p>
            <a:pPr marL="0" indent="0" algn="ctr">
              <a:lnSpc>
                <a:spcPct val="100000"/>
              </a:lnSpc>
              <a:spcBef>
                <a:spcPts val="3000"/>
              </a:spcBef>
              <a:buNone/>
            </a:pPr>
            <a:endParaRPr lang="en-US" sz="4000" dirty="0">
              <a:solidFill>
                <a:srgbClr val="FF0000"/>
              </a:solidFill>
            </a:endParaRPr>
          </a:p>
        </p:txBody>
      </p:sp>
    </p:spTree>
    <p:extLst>
      <p:ext uri="{BB962C8B-B14F-4D97-AF65-F5344CB8AC3E}">
        <p14:creationId xmlns:p14="http://schemas.microsoft.com/office/powerpoint/2010/main" xmlns="" val="283131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0862" y="0"/>
            <a:ext cx="10515600" cy="1325563"/>
          </a:xfrm>
        </p:spPr>
        <p:txBody>
          <a:bodyPr/>
          <a:lstStyle/>
          <a:p>
            <a:r>
              <a:rPr lang="en-US" dirty="0" smtClean="0"/>
              <a:t>I</a:t>
            </a:r>
            <a:r>
              <a:rPr lang="en-US" dirty="0" smtClean="0"/>
              <a:t>mpurities for food industry</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4148963450"/>
              </p:ext>
            </p:extLst>
          </p:nvPr>
        </p:nvGraphicFramePr>
        <p:xfrm>
          <a:off x="1119115" y="1458676"/>
          <a:ext cx="9799094" cy="4628816"/>
        </p:xfrm>
        <a:graphic>
          <a:graphicData uri="http://schemas.openxmlformats.org/drawingml/2006/table">
            <a:tbl>
              <a:tblPr firstRow="1" bandRow="1">
                <a:tableStyleId>{5C22544A-7EE6-4342-B048-85BDC9FD1C3A}</a:tableStyleId>
              </a:tblPr>
              <a:tblGrid>
                <a:gridCol w="4899547"/>
                <a:gridCol w="4899547"/>
              </a:tblGrid>
              <a:tr h="578528">
                <a:tc>
                  <a:txBody>
                    <a:bodyPr/>
                    <a:lstStyle/>
                    <a:p>
                      <a:r>
                        <a:rPr lang="en-US" sz="3200" noProof="0" dirty="0" smtClean="0">
                          <a:solidFill>
                            <a:srgbClr val="FF0000"/>
                          </a:solidFill>
                        </a:rPr>
                        <a:t>impurities</a:t>
                      </a:r>
                      <a:endParaRPr lang="en-US" sz="3200" noProof="0" dirty="0">
                        <a:solidFill>
                          <a:srgbClr val="FF0000"/>
                        </a:solidFill>
                      </a:endParaRPr>
                    </a:p>
                  </a:txBody>
                  <a:tcPr/>
                </a:tc>
                <a:tc>
                  <a:txBody>
                    <a:bodyPr/>
                    <a:lstStyle/>
                    <a:p>
                      <a:r>
                        <a:rPr lang="tr-TR" sz="3200" dirty="0" err="1" smtClean="0">
                          <a:solidFill>
                            <a:srgbClr val="FF0000"/>
                          </a:solidFill>
                        </a:rPr>
                        <a:t>Exp</a:t>
                      </a:r>
                      <a:r>
                        <a:rPr lang="tr-TR" sz="3200" dirty="0" smtClean="0">
                          <a:solidFill>
                            <a:srgbClr val="FF0000"/>
                          </a:solidFill>
                        </a:rPr>
                        <a:t>.</a:t>
                      </a:r>
                      <a:endParaRPr lang="en-US" sz="3200" dirty="0">
                        <a:solidFill>
                          <a:srgbClr val="FF0000"/>
                        </a:solidFill>
                      </a:endParaRPr>
                    </a:p>
                  </a:txBody>
                  <a:tcPr/>
                </a:tc>
              </a:tr>
              <a:tr h="578528">
                <a:tc>
                  <a:txBody>
                    <a:bodyPr/>
                    <a:lstStyle/>
                    <a:p>
                      <a:r>
                        <a:rPr lang="en-US" sz="2400" noProof="0" smtClean="0"/>
                        <a:t>Metals</a:t>
                      </a:r>
                      <a:endParaRPr lang="en-US" sz="2400" noProof="0"/>
                    </a:p>
                  </a:txBody>
                  <a:tcPr/>
                </a:tc>
                <a:tc>
                  <a:txBody>
                    <a:bodyPr/>
                    <a:lstStyle/>
                    <a:p>
                      <a:r>
                        <a:rPr lang="en-US" sz="2400" noProof="0" smtClean="0"/>
                        <a:t>Iron, copper, aluminum…</a:t>
                      </a:r>
                      <a:endParaRPr lang="en-US" sz="2400" noProof="0"/>
                    </a:p>
                  </a:txBody>
                  <a:tcPr/>
                </a:tc>
              </a:tr>
              <a:tr h="578528">
                <a:tc>
                  <a:txBody>
                    <a:bodyPr/>
                    <a:lstStyle/>
                    <a:p>
                      <a:r>
                        <a:rPr lang="en-US" sz="2400" noProof="0" smtClean="0"/>
                        <a:t>Petroleum products and minerals</a:t>
                      </a:r>
                      <a:endParaRPr lang="en-US" sz="2400" noProof="0"/>
                    </a:p>
                  </a:txBody>
                  <a:tcPr/>
                </a:tc>
                <a:tc>
                  <a:txBody>
                    <a:bodyPr/>
                    <a:lstStyle/>
                    <a:p>
                      <a:r>
                        <a:rPr lang="en-US" sz="2400" noProof="0" smtClean="0"/>
                        <a:t>Soil, stone, motor oils, diesel</a:t>
                      </a:r>
                      <a:endParaRPr lang="en-US" sz="2400" noProof="0"/>
                    </a:p>
                  </a:txBody>
                  <a:tcPr/>
                </a:tc>
              </a:tr>
              <a:tr h="578528">
                <a:tc>
                  <a:txBody>
                    <a:bodyPr/>
                    <a:lstStyle/>
                    <a:p>
                      <a:r>
                        <a:rPr lang="en-US" sz="2400" noProof="0" smtClean="0"/>
                        <a:t>Plant origin</a:t>
                      </a:r>
                      <a:endParaRPr lang="en-US" sz="2400" noProof="0"/>
                    </a:p>
                  </a:txBody>
                  <a:tcPr/>
                </a:tc>
                <a:tc>
                  <a:txBody>
                    <a:bodyPr/>
                    <a:lstStyle/>
                    <a:p>
                      <a:r>
                        <a:rPr lang="en-US" sz="2400" noProof="0" smtClean="0"/>
                        <a:t>Leaf, straw, stalk, seed, ...</a:t>
                      </a:r>
                      <a:endParaRPr lang="en-US" sz="2400" noProof="0"/>
                    </a:p>
                  </a:txBody>
                  <a:tcPr/>
                </a:tc>
              </a:tr>
              <a:tr h="578528">
                <a:tc>
                  <a:txBody>
                    <a:bodyPr/>
                    <a:lstStyle/>
                    <a:p>
                      <a:r>
                        <a:rPr lang="en-US" sz="2400" noProof="0" smtClean="0"/>
                        <a:t>Origin of animal</a:t>
                      </a:r>
                      <a:endParaRPr lang="en-US" sz="2400" noProof="0"/>
                    </a:p>
                  </a:txBody>
                  <a:tcPr/>
                </a:tc>
                <a:tc>
                  <a:txBody>
                    <a:bodyPr/>
                    <a:lstStyle/>
                    <a:p>
                      <a:r>
                        <a:rPr lang="en-US" sz="2400" noProof="0" smtClean="0"/>
                        <a:t>Hair, bone, bug,</a:t>
                      </a:r>
                      <a:endParaRPr lang="en-US" sz="2400" noProof="0"/>
                    </a:p>
                  </a:txBody>
                  <a:tcPr/>
                </a:tc>
              </a:tr>
              <a:tr h="578528">
                <a:tc>
                  <a:txBody>
                    <a:bodyPr/>
                    <a:lstStyle/>
                    <a:p>
                      <a:r>
                        <a:rPr lang="en-US" sz="2400" noProof="0" smtClean="0"/>
                        <a:t>Chemicals</a:t>
                      </a:r>
                      <a:endParaRPr lang="en-US" sz="2400" noProof="0"/>
                    </a:p>
                  </a:txBody>
                  <a:tcPr/>
                </a:tc>
                <a:tc>
                  <a:txBody>
                    <a:bodyPr/>
                    <a:lstStyle/>
                    <a:p>
                      <a:r>
                        <a:rPr lang="en-US" sz="2400" noProof="0" smtClean="0"/>
                        <a:t>Fertilizer, pesticide,</a:t>
                      </a:r>
                      <a:endParaRPr lang="en-US" sz="2400" noProof="0"/>
                    </a:p>
                  </a:txBody>
                  <a:tcPr/>
                </a:tc>
              </a:tr>
              <a:tr h="578528">
                <a:tc>
                  <a:txBody>
                    <a:bodyPr/>
                    <a:lstStyle/>
                    <a:p>
                      <a:r>
                        <a:rPr lang="en-US" sz="2400" noProof="0" smtClean="0"/>
                        <a:t>Microorganims</a:t>
                      </a:r>
                      <a:endParaRPr lang="en-US" sz="2400" noProof="0"/>
                    </a:p>
                  </a:txBody>
                  <a:tcPr/>
                </a:tc>
                <a:tc>
                  <a:txBody>
                    <a:bodyPr/>
                    <a:lstStyle/>
                    <a:p>
                      <a:r>
                        <a:rPr lang="en-US" sz="2400" noProof="0" smtClean="0"/>
                        <a:t>Bacteria, mold, yeast</a:t>
                      </a:r>
                      <a:endParaRPr lang="en-US" sz="2400" noProof="0" smtClean="0"/>
                    </a:p>
                  </a:txBody>
                  <a:tcPr/>
                </a:tc>
              </a:tr>
              <a:tr h="578528">
                <a:tc>
                  <a:txBody>
                    <a:bodyPr/>
                    <a:lstStyle/>
                    <a:p>
                      <a:r>
                        <a:rPr lang="en-US" sz="2400" noProof="0" smtClean="0"/>
                        <a:t>Microbial metabolites</a:t>
                      </a:r>
                      <a:endParaRPr lang="en-US" sz="2400" noProof="0"/>
                    </a:p>
                  </a:txBody>
                  <a:tcPr/>
                </a:tc>
                <a:tc>
                  <a:txBody>
                    <a:bodyPr/>
                    <a:lstStyle/>
                    <a:p>
                      <a:r>
                        <a:rPr lang="en-US" sz="2400" noProof="0" dirty="0" smtClean="0"/>
                        <a:t>Microbial toxins, antibiotics,</a:t>
                      </a:r>
                      <a:endParaRPr lang="en-US" sz="2400" noProof="0" dirty="0"/>
                    </a:p>
                  </a:txBody>
                  <a:tcPr/>
                </a:tc>
              </a:tr>
            </a:tbl>
          </a:graphicData>
        </a:graphic>
      </p:graphicFrame>
    </p:spTree>
    <p:extLst>
      <p:ext uri="{BB962C8B-B14F-4D97-AF65-F5344CB8AC3E}">
        <p14:creationId xmlns:p14="http://schemas.microsoft.com/office/powerpoint/2010/main" xmlns="" val="148980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t>Cleaning Methods </a:t>
            </a:r>
            <a:endParaRPr lang="tr-TR" b="1" dirty="0"/>
          </a:p>
        </p:txBody>
      </p:sp>
      <p:sp>
        <p:nvSpPr>
          <p:cNvPr id="3" name="2 İçerik Yer Tutucusu"/>
          <p:cNvSpPr>
            <a:spLocks noGrp="1"/>
          </p:cNvSpPr>
          <p:nvPr>
            <p:ph idx="1"/>
          </p:nvPr>
        </p:nvSpPr>
        <p:spPr/>
        <p:txBody>
          <a:bodyPr/>
          <a:lstStyle/>
          <a:p>
            <a:pPr>
              <a:buNone/>
            </a:pPr>
            <a:r>
              <a:rPr lang="en-US" dirty="0" smtClean="0"/>
              <a:t>The </a:t>
            </a:r>
            <a:r>
              <a:rPr lang="en-US" dirty="0" smtClean="0"/>
              <a:t>selection of a cleaning method is determined </a:t>
            </a:r>
            <a:r>
              <a:rPr lang="en-US" dirty="0" smtClean="0"/>
              <a:t>by</a:t>
            </a:r>
            <a:r>
              <a:rPr lang="tr-TR" dirty="0" smtClean="0"/>
              <a:t>,</a:t>
            </a:r>
          </a:p>
          <a:p>
            <a:pPr>
              <a:buFont typeface="Wingdings" pitchFamily="2" charset="2"/>
              <a:buChar char="v"/>
            </a:pPr>
            <a:r>
              <a:rPr lang="en-US" dirty="0" smtClean="0"/>
              <a:t>the </a:t>
            </a:r>
            <a:r>
              <a:rPr lang="en-US" dirty="0" smtClean="0"/>
              <a:t>nature of the product to be cleaned, </a:t>
            </a:r>
            <a:endParaRPr lang="tr-TR" dirty="0" smtClean="0"/>
          </a:p>
          <a:p>
            <a:pPr>
              <a:buFont typeface="Wingdings" pitchFamily="2" charset="2"/>
              <a:buChar char="v"/>
            </a:pPr>
            <a:r>
              <a:rPr lang="en-US" dirty="0" smtClean="0"/>
              <a:t>the </a:t>
            </a:r>
            <a:r>
              <a:rPr lang="en-US" dirty="0" smtClean="0"/>
              <a:t>types of contaminant to be removed </a:t>
            </a:r>
            <a:r>
              <a:rPr lang="en-US" dirty="0" smtClean="0"/>
              <a:t>and</a:t>
            </a:r>
            <a:r>
              <a:rPr lang="tr-TR" dirty="0" smtClean="0"/>
              <a:t>,</a:t>
            </a:r>
            <a:r>
              <a:rPr lang="en-US" dirty="0" smtClean="0"/>
              <a:t> </a:t>
            </a:r>
            <a:endParaRPr lang="tr-TR" dirty="0" smtClean="0"/>
          </a:p>
          <a:p>
            <a:pPr>
              <a:buFont typeface="Wingdings" pitchFamily="2" charset="2"/>
              <a:buChar char="v"/>
            </a:pPr>
            <a:r>
              <a:rPr lang="en-US" dirty="0" smtClean="0"/>
              <a:t>the </a:t>
            </a:r>
            <a:r>
              <a:rPr lang="en-US" dirty="0" smtClean="0"/>
              <a:t>desired condition of the cleaned material. </a:t>
            </a:r>
            <a:endParaRPr lang="tr-TR" dirty="0" smtClean="0"/>
          </a:p>
          <a:p>
            <a:pPr>
              <a:buNone/>
            </a:pPr>
            <a:endParaRPr lang="tr-TR" dirty="0" smtClean="0"/>
          </a:p>
          <a:p>
            <a:pPr>
              <a:buNone/>
            </a:pPr>
            <a:r>
              <a:rPr lang="en-US" dirty="0" smtClean="0"/>
              <a:t>There </a:t>
            </a:r>
            <a:r>
              <a:rPr lang="en-US" dirty="0" smtClean="0"/>
              <a:t>are basically </a:t>
            </a:r>
            <a:r>
              <a:rPr lang="en-US" u="sng" dirty="0" smtClean="0">
                <a:solidFill>
                  <a:srgbClr val="FF0000"/>
                </a:solidFill>
              </a:rPr>
              <a:t>two types of cleaning methods</a:t>
            </a:r>
            <a:r>
              <a:rPr lang="en-US" dirty="0" smtClean="0"/>
              <a:t>, which are generally used either singly or in combination- </a:t>
            </a:r>
            <a:r>
              <a:rPr lang="en-US" u="sng" dirty="0" smtClean="0">
                <a:solidFill>
                  <a:srgbClr val="FF0000"/>
                </a:solidFill>
              </a:rPr>
              <a:t>dry cleaning and wet cleaning</a:t>
            </a:r>
            <a:r>
              <a:rPr lang="en-US" dirty="0" smtClean="0"/>
              <a:t>. </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0905" y="1334305"/>
            <a:ext cx="10515600" cy="4351338"/>
          </a:xfrm>
        </p:spPr>
        <p:txBody>
          <a:bodyPr>
            <a:normAutofit/>
          </a:bodyPr>
          <a:lstStyle/>
          <a:p>
            <a:pPr>
              <a:buFont typeface="Wingdings" panose="05000000000000000000" pitchFamily="2" charset="2"/>
              <a:buChar char="q"/>
            </a:pPr>
            <a:r>
              <a:rPr lang="en-US" dirty="0" smtClean="0"/>
              <a:t>Different principles are used to </a:t>
            </a:r>
            <a:r>
              <a:rPr lang="en-US" dirty="0" smtClean="0"/>
              <a:t>remove impurities </a:t>
            </a:r>
            <a:r>
              <a:rPr lang="en-US" dirty="0" smtClean="0"/>
              <a:t>in </a:t>
            </a:r>
            <a:r>
              <a:rPr lang="en-US" dirty="0" err="1" smtClean="0"/>
              <a:t>differentraw</a:t>
            </a:r>
            <a:r>
              <a:rPr lang="en-US" dirty="0" smtClean="0"/>
              <a:t> materials.</a:t>
            </a:r>
            <a:endParaRPr lang="en-US" dirty="0" smtClean="0"/>
          </a:p>
          <a:p>
            <a:pPr>
              <a:buFont typeface="Wingdings" panose="05000000000000000000" pitchFamily="2" charset="2"/>
              <a:buChar char="q"/>
            </a:pPr>
            <a:r>
              <a:rPr lang="en-US" dirty="0" smtClean="0"/>
              <a:t>Fruits and vegetables are subjected to wet </a:t>
            </a:r>
            <a:r>
              <a:rPr lang="tr-TR" dirty="0" err="1" smtClean="0"/>
              <a:t>cleaning</a:t>
            </a:r>
            <a:r>
              <a:rPr lang="en-US" dirty="0" smtClean="0"/>
              <a:t> </a:t>
            </a:r>
            <a:r>
              <a:rPr lang="en-US" dirty="0" smtClean="0"/>
              <a:t>process. Brush, roller and spray systems are used.</a:t>
            </a:r>
            <a:endParaRPr lang="tr-TR" dirty="0"/>
          </a:p>
          <a:p>
            <a:pPr>
              <a:buFont typeface="Wingdings" panose="05000000000000000000" pitchFamily="2" charset="2"/>
              <a:buChar char="q"/>
            </a:pPr>
            <a:r>
              <a:rPr lang="en-US" dirty="0" smtClean="0"/>
              <a:t>The </a:t>
            </a:r>
            <a:r>
              <a:rPr lang="en-US" dirty="0" smtClean="0"/>
              <a:t>cereals and oily seed </a:t>
            </a:r>
            <a:r>
              <a:rPr lang="en-US" dirty="0" smtClean="0"/>
              <a:t>are cleaned with pneumatic systems, sieves and metal holders</a:t>
            </a:r>
            <a:r>
              <a:rPr lang="en-US" dirty="0" smtClean="0"/>
              <a:t>.</a:t>
            </a:r>
            <a:endParaRPr lang="en-US" dirty="0" smtClean="0"/>
          </a:p>
          <a:p>
            <a:pPr>
              <a:buFont typeface="Wingdings" panose="05000000000000000000" pitchFamily="2" charset="2"/>
              <a:buChar char="q"/>
            </a:pPr>
            <a:r>
              <a:rPr lang="en-US" dirty="0" smtClean="0"/>
              <a:t>The lower dimension </a:t>
            </a:r>
            <a:r>
              <a:rPr lang="tr-TR" dirty="0" err="1" smtClean="0"/>
              <a:t>impurities</a:t>
            </a:r>
            <a:r>
              <a:rPr lang="en-US" dirty="0" smtClean="0"/>
              <a:t> </a:t>
            </a:r>
            <a:r>
              <a:rPr lang="en-US" dirty="0" smtClean="0"/>
              <a:t>are removed with special </a:t>
            </a:r>
            <a:r>
              <a:rPr lang="en-US" dirty="0" smtClean="0"/>
              <a:t>systems</a:t>
            </a:r>
            <a:r>
              <a:rPr lang="tr-TR" dirty="0" smtClean="0"/>
              <a:t>(</a:t>
            </a:r>
            <a:r>
              <a:rPr lang="tr-TR" dirty="0" err="1" smtClean="0"/>
              <a:t>Ultraviole</a:t>
            </a:r>
            <a:r>
              <a:rPr lang="tr-TR" dirty="0" smtClean="0"/>
              <a:t>, X-ray, NMR, </a:t>
            </a:r>
            <a:r>
              <a:rPr lang="tr-TR" dirty="0" err="1" smtClean="0"/>
              <a:t>sonication</a:t>
            </a:r>
            <a:r>
              <a:rPr lang="tr-TR" dirty="0" smtClean="0"/>
              <a:t>)</a:t>
            </a:r>
            <a:endParaRPr lang="tr-TR" dirty="0" smtClean="0"/>
          </a:p>
          <a:p>
            <a:pPr marL="0" indent="0">
              <a:buNone/>
            </a:pPr>
            <a:endParaRPr lang="en-US" dirty="0"/>
          </a:p>
        </p:txBody>
      </p:sp>
    </p:spTree>
    <p:extLst>
      <p:ext uri="{BB962C8B-B14F-4D97-AF65-F5344CB8AC3E}">
        <p14:creationId xmlns:p14="http://schemas.microsoft.com/office/powerpoint/2010/main" xmlns="" val="3081559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6400" y="420209"/>
            <a:ext cx="10515600" cy="1325563"/>
          </a:xfrm>
        </p:spPr>
        <p:txBody>
          <a:bodyPr/>
          <a:lstStyle/>
          <a:p>
            <a:r>
              <a:rPr lang="en-US" b="1" dirty="0" smtClean="0"/>
              <a:t>Dry cleaning </a:t>
            </a:r>
            <a:endParaRPr lang="en-US" b="1" dirty="0"/>
          </a:p>
        </p:txBody>
      </p:sp>
      <p:sp>
        <p:nvSpPr>
          <p:cNvPr id="3" name="İçerik Yer Tutucusu 2"/>
          <p:cNvSpPr>
            <a:spLocks noGrp="1"/>
          </p:cNvSpPr>
          <p:nvPr>
            <p:ph idx="1"/>
          </p:nvPr>
        </p:nvSpPr>
        <p:spPr/>
        <p:txBody>
          <a:bodyPr/>
          <a:lstStyle/>
          <a:p>
            <a:pPr algn="just">
              <a:buFont typeface="Wingdings" panose="05000000000000000000" pitchFamily="2" charset="2"/>
              <a:buChar char="Ø"/>
            </a:pPr>
            <a:r>
              <a:rPr lang="en-US" dirty="0" smtClean="0"/>
              <a:t>Dry cleaning methods are used for products that are smaller, have greater mechanical strength and possess lower moisture content. </a:t>
            </a:r>
            <a:endParaRPr lang="tr-TR" dirty="0" smtClean="0"/>
          </a:p>
          <a:p>
            <a:pPr algn="just">
              <a:buFont typeface="Wingdings" panose="05000000000000000000" pitchFamily="2" charset="2"/>
              <a:buChar char="Ø"/>
            </a:pPr>
            <a:r>
              <a:rPr lang="en-US" dirty="0" smtClean="0"/>
              <a:t>The </a:t>
            </a:r>
            <a:r>
              <a:rPr lang="en-US" dirty="0" smtClean="0"/>
              <a:t>main advantages of dry cleaning methods are </a:t>
            </a:r>
            <a:r>
              <a:rPr lang="en-US" dirty="0" smtClean="0"/>
              <a:t>that,</a:t>
            </a:r>
            <a:r>
              <a:rPr lang="tr-TR" dirty="0" smtClean="0"/>
              <a:t> </a:t>
            </a:r>
            <a:r>
              <a:rPr lang="en-US" dirty="0" smtClean="0"/>
              <a:t>these </a:t>
            </a:r>
            <a:r>
              <a:rPr lang="en-US" dirty="0" smtClean="0"/>
              <a:t>methods are </a:t>
            </a:r>
            <a:r>
              <a:rPr lang="en-US" u="sng" dirty="0" smtClean="0">
                <a:solidFill>
                  <a:srgbClr val="FF0000"/>
                </a:solidFill>
              </a:rPr>
              <a:t>generally inexpensive </a:t>
            </a:r>
            <a:r>
              <a:rPr lang="en-US" dirty="0" smtClean="0"/>
              <a:t>and </a:t>
            </a:r>
            <a:r>
              <a:rPr lang="en-US" u="sng" dirty="0" smtClean="0">
                <a:solidFill>
                  <a:srgbClr val="FF0000"/>
                </a:solidFill>
              </a:rPr>
              <a:t>involve cheaper equipment </a:t>
            </a:r>
            <a:r>
              <a:rPr lang="en-US" dirty="0" smtClean="0"/>
              <a:t>than wet cleaning </a:t>
            </a:r>
            <a:r>
              <a:rPr lang="en-US" dirty="0" smtClean="0"/>
              <a:t>methods</a:t>
            </a:r>
            <a:r>
              <a:rPr lang="tr-TR" dirty="0" smtClean="0"/>
              <a:t>,</a:t>
            </a:r>
            <a:r>
              <a:rPr lang="en-US" dirty="0" smtClean="0"/>
              <a:t> </a:t>
            </a:r>
            <a:r>
              <a:rPr lang="en-US" dirty="0" smtClean="0"/>
              <a:t>and </a:t>
            </a:r>
            <a:r>
              <a:rPr lang="en-US" u="sng" dirty="0" smtClean="0">
                <a:solidFill>
                  <a:srgbClr val="FF0000"/>
                </a:solidFill>
              </a:rPr>
              <a:t>produce a concentrated dry effluent </a:t>
            </a:r>
            <a:r>
              <a:rPr lang="en-US" dirty="0" smtClean="0"/>
              <a:t>which may be disposed of more </a:t>
            </a:r>
            <a:r>
              <a:rPr lang="en-US" dirty="0" smtClean="0"/>
              <a:t>cheaply</a:t>
            </a:r>
            <a:r>
              <a:rPr lang="tr-TR" dirty="0" smtClean="0"/>
              <a:t>,</a:t>
            </a:r>
          </a:p>
          <a:p>
            <a:pPr algn="just">
              <a:buFont typeface="Wingdings" panose="05000000000000000000" pitchFamily="2" charset="2"/>
              <a:buChar char="Ø"/>
            </a:pPr>
            <a:r>
              <a:rPr lang="en-US" dirty="0" smtClean="0"/>
              <a:t>but </a:t>
            </a:r>
            <a:r>
              <a:rPr lang="en-US" dirty="0" smtClean="0"/>
              <a:t>it suffers from various disadvantages such as, it is prone to </a:t>
            </a:r>
            <a:r>
              <a:rPr lang="en-US" u="sng" dirty="0" smtClean="0">
                <a:solidFill>
                  <a:srgbClr val="FF0000"/>
                </a:solidFill>
              </a:rPr>
              <a:t>production of dust</a:t>
            </a:r>
            <a:r>
              <a:rPr lang="en-US" dirty="0" smtClean="0"/>
              <a:t>, which can be a source of product recontamination and in some cases, </a:t>
            </a:r>
            <a:r>
              <a:rPr lang="en-US" u="sng" dirty="0" smtClean="0">
                <a:solidFill>
                  <a:srgbClr val="FF0000"/>
                </a:solidFill>
              </a:rPr>
              <a:t>a fire and explosion haz</a:t>
            </a:r>
            <a:r>
              <a:rPr lang="en-US" dirty="0" smtClean="0"/>
              <a:t>ard.</a:t>
            </a:r>
            <a:endParaRPr lang="tr-TR"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xmlns="" val="2236146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smtClean="0"/>
              <a:t>Dry cleaning systems</a:t>
            </a:r>
            <a:endParaRPr lang="en-US" dirty="0"/>
          </a:p>
        </p:txBody>
      </p:sp>
      <p:sp>
        <p:nvSpPr>
          <p:cNvPr id="3" name="İçerik Yer Tutucusu 2"/>
          <p:cNvSpPr>
            <a:spLocks noGrp="1"/>
          </p:cNvSpPr>
          <p:nvPr>
            <p:ph idx="1"/>
          </p:nvPr>
        </p:nvSpPr>
        <p:spPr>
          <a:xfrm>
            <a:off x="838200" y="1583140"/>
            <a:ext cx="10515600" cy="4749421"/>
          </a:xfrm>
        </p:spPr>
        <p:txBody>
          <a:bodyPr/>
          <a:lstStyle/>
          <a:p>
            <a:pPr marL="0" indent="0">
              <a:buNone/>
            </a:pPr>
            <a:endParaRPr lang="tr-TR" dirty="0" smtClean="0"/>
          </a:p>
          <a:p>
            <a:pPr marL="0" indent="0">
              <a:lnSpc>
                <a:spcPct val="150000"/>
              </a:lnSpc>
              <a:buNone/>
            </a:pPr>
            <a:r>
              <a:rPr lang="en-US" sz="3200" b="1" dirty="0" smtClean="0"/>
              <a:t>The </a:t>
            </a:r>
            <a:r>
              <a:rPr lang="en-US" sz="3200" b="1" dirty="0" smtClean="0"/>
              <a:t>main groups of equipment used for dry cleaning are: </a:t>
            </a:r>
            <a:endParaRPr lang="tr-TR" sz="3200" b="1" dirty="0" smtClean="0"/>
          </a:p>
          <a:p>
            <a:pPr marL="0" indent="0">
              <a:lnSpc>
                <a:spcPct val="150000"/>
              </a:lnSpc>
              <a:buFont typeface="Wingdings" pitchFamily="2" charset="2"/>
              <a:buChar char="v"/>
            </a:pPr>
            <a:r>
              <a:rPr lang="en-US" sz="3200" dirty="0" smtClean="0"/>
              <a:t>Aspirators</a:t>
            </a:r>
            <a:r>
              <a:rPr lang="tr-TR" sz="3200" dirty="0" smtClean="0"/>
              <a:t>,</a:t>
            </a:r>
          </a:p>
          <a:p>
            <a:pPr marL="0" indent="0">
              <a:lnSpc>
                <a:spcPct val="150000"/>
              </a:lnSpc>
              <a:buFont typeface="Wingdings" pitchFamily="2" charset="2"/>
              <a:buChar char="v"/>
            </a:pPr>
            <a:r>
              <a:rPr lang="tr-TR" sz="3200" dirty="0" smtClean="0"/>
              <a:t>M</a:t>
            </a:r>
            <a:r>
              <a:rPr lang="en-US" sz="3200" dirty="0" err="1" smtClean="0"/>
              <a:t>agnetic</a:t>
            </a:r>
            <a:r>
              <a:rPr lang="en-US" sz="3200" dirty="0" smtClean="0"/>
              <a:t> separators</a:t>
            </a:r>
            <a:r>
              <a:rPr lang="tr-TR" sz="3200" dirty="0" smtClean="0"/>
              <a:t>,</a:t>
            </a:r>
          </a:p>
          <a:p>
            <a:pPr marL="0" indent="0">
              <a:lnSpc>
                <a:spcPct val="150000"/>
              </a:lnSpc>
              <a:buFont typeface="Wingdings" pitchFamily="2" charset="2"/>
              <a:buChar char="v"/>
            </a:pPr>
            <a:r>
              <a:rPr lang="en-US" sz="3200" dirty="0" smtClean="0"/>
              <a:t>Separators </a:t>
            </a:r>
            <a:r>
              <a:rPr lang="en-US" sz="3200" dirty="0" smtClean="0"/>
              <a:t>based on </a:t>
            </a:r>
            <a:r>
              <a:rPr lang="en-US" sz="3200" dirty="0" smtClean="0"/>
              <a:t>screening </a:t>
            </a:r>
            <a:r>
              <a:rPr lang="en-US" sz="3200" dirty="0" smtClean="0"/>
              <a:t>of foods</a:t>
            </a:r>
            <a:endParaRPr lang="en-US" sz="3200" dirty="0"/>
          </a:p>
        </p:txBody>
      </p:sp>
    </p:spTree>
    <p:extLst>
      <p:ext uri="{BB962C8B-B14F-4D97-AF65-F5344CB8AC3E}">
        <p14:creationId xmlns:p14="http://schemas.microsoft.com/office/powerpoint/2010/main" xmlns="" val="3676259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1152</Words>
  <Application>Microsoft Office PowerPoint</Application>
  <PresentationFormat>Özel</PresentationFormat>
  <Paragraphs>120</Paragraphs>
  <Slides>35</Slides>
  <Notes>3</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Office Teması</vt:lpstr>
      <vt:lpstr>Food Processing Machine and Equipment Cleaning and Sorting</vt:lpstr>
      <vt:lpstr>Pretreatment proces </vt:lpstr>
      <vt:lpstr>Slayt 3</vt:lpstr>
      <vt:lpstr>Slayt 4</vt:lpstr>
      <vt:lpstr>Impurities for food industry</vt:lpstr>
      <vt:lpstr>Cleaning Methods </vt:lpstr>
      <vt:lpstr>Slayt 7</vt:lpstr>
      <vt:lpstr>Dry cleaning </vt:lpstr>
      <vt:lpstr>Dry cleaning systems</vt:lpstr>
      <vt:lpstr>Screens</vt:lpstr>
      <vt:lpstr>Slayt 11</vt:lpstr>
      <vt:lpstr>Slayt 12</vt:lpstr>
      <vt:lpstr>Slayt 13</vt:lpstr>
      <vt:lpstr>Slayt 14</vt:lpstr>
      <vt:lpstr>Slayt 15</vt:lpstr>
      <vt:lpstr>Slayt 16</vt:lpstr>
      <vt:lpstr>Slayt 17</vt:lpstr>
      <vt:lpstr> Air separators</vt:lpstr>
      <vt:lpstr>Slayt 19</vt:lpstr>
      <vt:lpstr>Manyetik temizleme</vt:lpstr>
      <vt:lpstr>Slayt 21</vt:lpstr>
      <vt:lpstr>Slayt 22</vt:lpstr>
      <vt:lpstr>Slayt 23</vt:lpstr>
      <vt:lpstr>Electrostatic systems</vt:lpstr>
      <vt:lpstr>Slayt 25</vt:lpstr>
      <vt:lpstr>Wet cleaning</vt:lpstr>
      <vt:lpstr>Wet cleaning</vt:lpstr>
      <vt:lpstr>Wet Cleaning</vt:lpstr>
      <vt:lpstr>Wet Cleaning</vt:lpstr>
      <vt:lpstr>Slayt 30</vt:lpstr>
      <vt:lpstr>Soaking</vt:lpstr>
      <vt:lpstr>Spray cleaning</vt:lpstr>
      <vt:lpstr>Slayt 33</vt:lpstr>
      <vt:lpstr>Slayt 34</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Gıda Makine ve Ekipmanları (Temizlik ve Seçme)</dc:title>
  <dc:creator>PENCERE-PC</dc:creator>
  <cp:lastModifiedBy>salih karasu 66</cp:lastModifiedBy>
  <cp:revision>19</cp:revision>
  <dcterms:created xsi:type="dcterms:W3CDTF">2017-03-06T21:00:10Z</dcterms:created>
  <dcterms:modified xsi:type="dcterms:W3CDTF">2018-02-19T11:20:48Z</dcterms:modified>
</cp:coreProperties>
</file>