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1" r:id="rId4"/>
    <p:sldId id="273" r:id="rId5"/>
    <p:sldId id="272" r:id="rId6"/>
    <p:sldId id="274" r:id="rId7"/>
    <p:sldId id="275" r:id="rId8"/>
    <p:sldId id="276" r:id="rId9"/>
    <p:sldId id="277" r:id="rId10"/>
    <p:sldId id="280" r:id="rId11"/>
    <p:sldId id="278" r:id="rId12"/>
    <p:sldId id="279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3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EF0FC-C3C7-48D1-88BA-CFA2AA55F79A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D2239-5713-454E-9494-906189DEEE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D2239-5713-454E-9494-906189DEEE66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Filtration</a:t>
            </a:r>
            <a:endParaRPr lang="en-US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Salih KARASU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r>
              <a:rPr lang="tr-TR" dirty="0" err="1" smtClean="0"/>
              <a:t>Drum</a:t>
            </a:r>
            <a:r>
              <a:rPr lang="tr-TR" dirty="0" smtClean="0"/>
              <a:t> </a:t>
            </a:r>
            <a:r>
              <a:rPr lang="tr-TR" dirty="0" err="1" smtClean="0"/>
              <a:t>filter</a:t>
            </a:r>
            <a:endParaRPr lang="en-US" dirty="0"/>
          </a:p>
        </p:txBody>
      </p:sp>
      <p:pic>
        <p:nvPicPr>
          <p:cNvPr id="4" name="Picture 4" descr="rotary filter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00775"/>
            <a:ext cx="5904656" cy="4920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92696"/>
            <a:ext cx="491209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Filter</a:t>
            </a:r>
            <a:r>
              <a:rPr lang="tr-TR" dirty="0" smtClean="0"/>
              <a:t> </a:t>
            </a:r>
            <a:r>
              <a:rPr lang="tr-TR" dirty="0" err="1" smtClean="0"/>
              <a:t>aids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16835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Filtration aids, such as </a:t>
            </a:r>
            <a:r>
              <a:rPr lang="en-US" b="1" dirty="0" smtClean="0">
                <a:solidFill>
                  <a:srgbClr val="FF0000"/>
                </a:solidFill>
              </a:rPr>
              <a:t>diatomaceous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earth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cellulose </a:t>
            </a:r>
            <a:r>
              <a:rPr lang="en-US" b="1" dirty="0" smtClean="0">
                <a:solidFill>
                  <a:srgbClr val="FF0000"/>
                </a:solidFill>
              </a:rPr>
              <a:t>or charcoal</a:t>
            </a:r>
            <a:r>
              <a:rPr lang="en-US" dirty="0" smtClean="0"/>
              <a:t>, </a:t>
            </a:r>
            <a:r>
              <a:rPr lang="en-US" dirty="0" smtClean="0"/>
              <a:t>are </a:t>
            </a:r>
            <a:r>
              <a:rPr lang="en-US" dirty="0" smtClean="0"/>
              <a:t>often used as </a:t>
            </a:r>
            <a:r>
              <a:rPr lang="en-US" dirty="0" smtClean="0"/>
              <a:t>absorbents</a:t>
            </a:r>
            <a:r>
              <a:rPr lang="tr-TR" dirty="0" smtClean="0"/>
              <a:t> </a:t>
            </a:r>
            <a:r>
              <a:rPr lang="en-US" dirty="0" smtClean="0"/>
              <a:t>to </a:t>
            </a:r>
            <a:r>
              <a:rPr lang="en-US" dirty="0" smtClean="0"/>
              <a:t>control the formation and the properties of the </a:t>
            </a:r>
            <a:r>
              <a:rPr lang="en-US" dirty="0" smtClean="0"/>
              <a:t>filter</a:t>
            </a:r>
            <a:r>
              <a:rPr lang="tr-TR" dirty="0" smtClean="0"/>
              <a:t> </a:t>
            </a:r>
            <a:r>
              <a:rPr lang="en-US" dirty="0" smtClean="0"/>
              <a:t>cake</a:t>
            </a:r>
            <a:r>
              <a:rPr lang="en-US" dirty="0" smtClean="0"/>
              <a:t>, in order to prevent resistance to fluid flow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Filration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4756745" cy="453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</a:t>
            </a:r>
            <a:r>
              <a:rPr lang="tr-TR" dirty="0" err="1" smtClean="0"/>
              <a:t>iltration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F</a:t>
            </a:r>
            <a:r>
              <a:rPr lang="en-US" dirty="0" err="1" smtClean="0"/>
              <a:t>iltration</a:t>
            </a:r>
            <a:r>
              <a:rPr lang="en-US" dirty="0" smtClean="0"/>
              <a:t> rate</a:t>
            </a:r>
            <a:r>
              <a:rPr lang="tr-TR" dirty="0" smtClean="0"/>
              <a:t> </a:t>
            </a:r>
            <a:r>
              <a:rPr lang="en-US" dirty="0" smtClean="0"/>
              <a:t>depends </a:t>
            </a:r>
            <a:r>
              <a:rPr lang="en-US" dirty="0" smtClean="0"/>
              <a:t>on several other factors</a:t>
            </a:r>
            <a:r>
              <a:rPr lang="en-US" i="1" dirty="0" smtClean="0"/>
              <a:t>, including</a:t>
            </a:r>
          </a:p>
          <a:p>
            <a:pPr>
              <a:buNone/>
            </a:pPr>
            <a:r>
              <a:rPr lang="en-US" dirty="0" smtClean="0"/>
              <a:t>■ The pressure drop across the </a:t>
            </a:r>
            <a:r>
              <a:rPr lang="en-US" dirty="0" smtClean="0"/>
              <a:t>filter </a:t>
            </a:r>
            <a:r>
              <a:rPr lang="en-US" dirty="0" smtClean="0"/>
              <a:t>medium</a:t>
            </a:r>
          </a:p>
          <a:p>
            <a:pPr>
              <a:buNone/>
            </a:pPr>
            <a:r>
              <a:rPr lang="en-US" dirty="0" smtClean="0"/>
              <a:t>■ The area of the </a:t>
            </a:r>
            <a:r>
              <a:rPr lang="en-US" dirty="0" smtClean="0"/>
              <a:t>filtering </a:t>
            </a:r>
            <a:r>
              <a:rPr lang="en-US" dirty="0" smtClean="0"/>
              <a:t>surface</a:t>
            </a:r>
          </a:p>
          <a:p>
            <a:pPr>
              <a:buNone/>
            </a:pPr>
            <a:r>
              <a:rPr lang="en-US" dirty="0" smtClean="0"/>
              <a:t>■ The viscosity of the </a:t>
            </a:r>
            <a:r>
              <a:rPr lang="en-US" dirty="0" smtClean="0"/>
              <a:t>filtrate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■ The resistance of the </a:t>
            </a:r>
            <a:r>
              <a:rPr lang="en-US" dirty="0" smtClean="0"/>
              <a:t>filter </a:t>
            </a:r>
            <a:r>
              <a:rPr lang="en-US" dirty="0" smtClean="0"/>
              <a:t>cake as determined by the </a:t>
            </a:r>
            <a:r>
              <a:rPr lang="en-US" dirty="0" smtClean="0"/>
              <a:t>solids</a:t>
            </a:r>
            <a:r>
              <a:rPr lang="tr-TR" dirty="0" smtClean="0"/>
              <a:t> </a:t>
            </a:r>
            <a:r>
              <a:rPr lang="en-US" dirty="0" smtClean="0"/>
              <a:t>removed </a:t>
            </a:r>
            <a:r>
              <a:rPr lang="en-US" dirty="0" smtClean="0"/>
              <a:t>from the </a:t>
            </a:r>
            <a:r>
              <a:rPr lang="en-US" dirty="0" smtClean="0"/>
              <a:t>fluid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■ The resistance of the </a:t>
            </a:r>
            <a:r>
              <a:rPr lang="en-US" dirty="0" smtClean="0"/>
              <a:t>filter </a:t>
            </a:r>
            <a:r>
              <a:rPr lang="en-US" dirty="0" smtClean="0"/>
              <a:t>medium.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Filtration</a:t>
            </a:r>
            <a:r>
              <a:rPr lang="tr-TR" dirty="0" smtClean="0"/>
              <a:t> rate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2"/>
            <a:ext cx="7066261" cy="177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Filtration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driving force is the pressure required to move the </a:t>
            </a:r>
            <a:r>
              <a:rPr lang="en-US" dirty="0" smtClean="0"/>
              <a:t>fluid</a:t>
            </a:r>
            <a:r>
              <a:rPr lang="tr-TR" dirty="0" smtClean="0"/>
              <a:t> </a:t>
            </a:r>
            <a:r>
              <a:rPr lang="en-US" dirty="0" smtClean="0"/>
              <a:t>through </a:t>
            </a:r>
            <a:r>
              <a:rPr lang="en-US" dirty="0" smtClean="0"/>
              <a:t>the </a:t>
            </a:r>
            <a:r>
              <a:rPr lang="en-US" dirty="0" smtClean="0"/>
              <a:t>filter </a:t>
            </a:r>
            <a:r>
              <a:rPr lang="en-US" dirty="0" smtClean="0"/>
              <a:t>medium and the resistance is dependent on </a:t>
            </a:r>
            <a:r>
              <a:rPr lang="en-US" dirty="0" smtClean="0"/>
              <a:t>several</a:t>
            </a:r>
            <a:r>
              <a:rPr lang="tr-TR" dirty="0" smtClean="0"/>
              <a:t> </a:t>
            </a:r>
            <a:r>
              <a:rPr lang="en-US" dirty="0" smtClean="0"/>
              <a:t>factors.</a:t>
            </a:r>
            <a:endParaRPr lang="tr-TR" dirty="0" smtClean="0"/>
          </a:p>
        </p:txBody>
      </p:sp>
      <p:graphicFrame>
        <p:nvGraphicFramePr>
          <p:cNvPr id="4" name="3 Nesne"/>
          <p:cNvGraphicFramePr>
            <a:graphicFrameLocks noChangeAspect="1"/>
          </p:cNvGraphicFramePr>
          <p:nvPr/>
        </p:nvGraphicFramePr>
        <p:xfrm>
          <a:off x="2483768" y="3717033"/>
          <a:ext cx="3384550" cy="864096"/>
        </p:xfrm>
        <a:graphic>
          <a:graphicData uri="http://schemas.openxmlformats.org/presentationml/2006/ole">
            <p:oleObj spid="_x0000_s3074" name="Equation" r:id="rId3" imgW="1002960" imgH="253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Filtration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i="1" dirty="0" err="1" smtClean="0"/>
              <a:t>Lc</a:t>
            </a:r>
            <a:r>
              <a:rPr lang="en-US" sz="2800" i="1" dirty="0" smtClean="0"/>
              <a:t> </a:t>
            </a:r>
            <a:r>
              <a:rPr lang="en-US" sz="2800" i="1" dirty="0" smtClean="0"/>
              <a:t>represents the thickness of accumulated solids in the </a:t>
            </a:r>
            <a:r>
              <a:rPr lang="en-US" sz="2800" i="1" dirty="0" smtClean="0"/>
              <a:t>filter</a:t>
            </a:r>
            <a:r>
              <a:rPr lang="tr-TR" sz="2800" i="1" dirty="0" smtClean="0"/>
              <a:t> </a:t>
            </a:r>
            <a:r>
              <a:rPr lang="en-US" sz="2800" dirty="0" smtClean="0"/>
              <a:t>cake</a:t>
            </a:r>
            <a:r>
              <a:rPr lang="en-US" sz="2800" i="1" dirty="0" smtClean="0"/>
              <a:t>,</a:t>
            </a:r>
            <a:r>
              <a:rPr lang="tr-TR" sz="2800" i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800" i="1" dirty="0" smtClean="0"/>
              <a:t>μ </a:t>
            </a:r>
            <a:r>
              <a:rPr lang="en-US" sz="2800" i="1" dirty="0" smtClean="0"/>
              <a:t>is the </a:t>
            </a:r>
            <a:r>
              <a:rPr lang="en-US" sz="2800" i="1" dirty="0" smtClean="0"/>
              <a:t>fluid </a:t>
            </a:r>
            <a:r>
              <a:rPr lang="en-US" sz="2800" i="1" dirty="0" smtClean="0"/>
              <a:t>viscosity, </a:t>
            </a:r>
            <a:endParaRPr lang="tr-TR" sz="2800" i="1" dirty="0" smtClean="0"/>
          </a:p>
          <a:p>
            <a:pPr>
              <a:buFont typeface="Wingdings" pitchFamily="2" charset="2"/>
              <a:buChar char="v"/>
            </a:pPr>
            <a:r>
              <a:rPr lang="en-US" sz="2800" i="1" dirty="0" smtClean="0"/>
              <a:t>L </a:t>
            </a:r>
            <a:r>
              <a:rPr lang="en-US" sz="2800" i="1" dirty="0" smtClean="0"/>
              <a:t>is a </a:t>
            </a:r>
            <a:r>
              <a:rPr lang="en-US" sz="2800" i="1" dirty="0" smtClean="0"/>
              <a:t>fictitious </a:t>
            </a:r>
            <a:r>
              <a:rPr lang="en-US" sz="2800" i="1" dirty="0" smtClean="0"/>
              <a:t>thickness of the </a:t>
            </a:r>
            <a:r>
              <a:rPr lang="en-US" sz="2800" i="1" dirty="0" smtClean="0"/>
              <a:t>filter</a:t>
            </a:r>
            <a:r>
              <a:rPr lang="tr-TR" sz="2800" i="1" dirty="0" smtClean="0"/>
              <a:t> </a:t>
            </a:r>
            <a:r>
              <a:rPr lang="en-US" sz="2800" dirty="0" smtClean="0"/>
              <a:t>material </a:t>
            </a:r>
            <a:r>
              <a:rPr lang="en-US" sz="2800" dirty="0" smtClean="0"/>
              <a:t>or medium. </a:t>
            </a:r>
            <a:endParaRPr lang="tr-TR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i="1" dirty="0" smtClean="0"/>
              <a:t>r’ </a:t>
            </a:r>
            <a:r>
              <a:rPr lang="tr-TR" sz="2800" i="1" dirty="0" smtClean="0"/>
              <a:t>is </a:t>
            </a:r>
            <a:r>
              <a:rPr lang="en-US" sz="2800" dirty="0" smtClean="0"/>
              <a:t>the specific </a:t>
            </a:r>
            <a:r>
              <a:rPr lang="en-US" sz="2800" dirty="0" smtClean="0"/>
              <a:t>resistance of the </a:t>
            </a:r>
            <a:r>
              <a:rPr lang="en-US" sz="2800" dirty="0" smtClean="0"/>
              <a:t>filter </a:t>
            </a:r>
            <a:r>
              <a:rPr lang="en-US" sz="2800" dirty="0" smtClean="0"/>
              <a:t>cake and it is a property of the </a:t>
            </a:r>
            <a:r>
              <a:rPr lang="en-US" sz="2800" dirty="0" smtClean="0"/>
              <a:t>particles</a:t>
            </a:r>
            <a:r>
              <a:rPr lang="tr-TR" sz="2800" dirty="0" smtClean="0"/>
              <a:t> </a:t>
            </a:r>
            <a:r>
              <a:rPr lang="en-US" sz="2800" dirty="0" smtClean="0"/>
              <a:t>forming </a:t>
            </a:r>
            <a:r>
              <a:rPr lang="en-US" sz="2800" dirty="0" smtClean="0"/>
              <a:t>the </a:t>
            </a:r>
            <a:r>
              <a:rPr lang="en-US" sz="2800" dirty="0" smtClean="0"/>
              <a:t>filter </a:t>
            </a:r>
            <a:r>
              <a:rPr lang="en-US" sz="2800" dirty="0" smtClean="0"/>
              <a:t>cake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en-US" i="1" dirty="0" err="1" smtClean="0"/>
              <a:t>L</a:t>
            </a:r>
            <a:r>
              <a:rPr lang="en-US" i="1" baseline="-25000" dirty="0" err="1" smtClean="0"/>
              <a:t>c</a:t>
            </a:r>
            <a:r>
              <a:rPr lang="en-US" i="1" dirty="0" smtClean="0"/>
              <a:t> </a:t>
            </a:r>
            <a:r>
              <a:rPr lang="en-US" i="1" dirty="0" smtClean="0"/>
              <a:t>by the </a:t>
            </a:r>
            <a:r>
              <a:rPr lang="en-US" i="1" dirty="0" smtClean="0"/>
              <a:t>following</a:t>
            </a:r>
            <a:r>
              <a:rPr lang="tr-TR" i="1" dirty="0" smtClean="0"/>
              <a:t> </a:t>
            </a:r>
            <a:r>
              <a:rPr lang="en-US" dirty="0" smtClean="0"/>
              <a:t>expression</a:t>
            </a:r>
            <a:r>
              <a:rPr lang="tr-TR" dirty="0" smtClean="0"/>
              <a:t>;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en-US" i="1" dirty="0" smtClean="0"/>
              <a:t>S is the solids content of the </a:t>
            </a:r>
            <a:r>
              <a:rPr lang="en-US" i="1" dirty="0" smtClean="0"/>
              <a:t>fluid </a:t>
            </a:r>
            <a:r>
              <a:rPr lang="en-US" i="1" dirty="0" smtClean="0"/>
              <a:t>being </a:t>
            </a:r>
            <a:r>
              <a:rPr lang="en-US" i="1" dirty="0" smtClean="0"/>
              <a:t>filtered</a:t>
            </a:r>
            <a:r>
              <a:rPr lang="en-US" i="1" dirty="0" smtClean="0"/>
              <a:t>, </a:t>
            </a:r>
            <a:endParaRPr lang="tr-TR" i="1" dirty="0" smtClean="0"/>
          </a:p>
          <a:p>
            <a:pPr>
              <a:buNone/>
            </a:pPr>
            <a:r>
              <a:rPr lang="en-US" i="1" dirty="0" smtClean="0"/>
              <a:t>V is</a:t>
            </a:r>
            <a:r>
              <a:rPr lang="tr-TR" i="1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volume that has passed through the </a:t>
            </a:r>
            <a:r>
              <a:rPr lang="en-US" dirty="0" smtClean="0"/>
              <a:t>filter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cross-sectional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area </a:t>
            </a:r>
            <a:r>
              <a:rPr lang="en-US" dirty="0" smtClean="0">
                <a:solidFill>
                  <a:srgbClr val="FF0000"/>
                </a:solidFill>
              </a:rPr>
              <a:t>( </a:t>
            </a:r>
            <a:r>
              <a:rPr lang="en-US" i="1" dirty="0" smtClean="0">
                <a:solidFill>
                  <a:srgbClr val="FF0000"/>
                </a:solidFill>
              </a:rPr>
              <a:t>A )</a:t>
            </a:r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39552" y="1628800"/>
          <a:ext cx="1224136" cy="862458"/>
        </p:xfrm>
        <a:graphic>
          <a:graphicData uri="http://schemas.openxmlformats.org/presentationml/2006/ole">
            <p:oleObj spid="_x0000_s5126" name="Equation" r:id="rId3" imgW="558720" imgH="393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5577483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total resistance can be written in the </a:t>
            </a:r>
            <a:r>
              <a:rPr lang="en-US" dirty="0" smtClean="0"/>
              <a:t>following</a:t>
            </a:r>
            <a:r>
              <a:rPr lang="tr-TR" dirty="0" smtClean="0"/>
              <a:t> </a:t>
            </a:r>
            <a:r>
              <a:rPr lang="en-US" dirty="0" smtClean="0"/>
              <a:t>manner: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Overall</a:t>
            </a:r>
            <a:r>
              <a:rPr lang="tr-TR" dirty="0" smtClean="0"/>
              <a:t> </a:t>
            </a:r>
            <a:r>
              <a:rPr lang="en-US" dirty="0" smtClean="0"/>
              <a:t>  </a:t>
            </a:r>
            <a:r>
              <a:rPr lang="en-US" i="1" dirty="0" smtClean="0"/>
              <a:t>an </a:t>
            </a:r>
            <a:r>
              <a:rPr lang="en-US" i="1" dirty="0" smtClean="0"/>
              <a:t>expression for the rate </a:t>
            </a:r>
            <a:r>
              <a:rPr lang="en-US" i="1" dirty="0" smtClean="0"/>
              <a:t>of</a:t>
            </a:r>
            <a:r>
              <a:rPr lang="tr-TR" i="1" dirty="0" smtClean="0"/>
              <a:t> </a:t>
            </a:r>
            <a:r>
              <a:rPr lang="en-US" dirty="0" smtClean="0"/>
              <a:t>filtration </a:t>
            </a:r>
            <a:r>
              <a:rPr lang="en-US" dirty="0" smtClean="0"/>
              <a:t>is obtained as follows</a:t>
            </a:r>
            <a:r>
              <a:rPr lang="en-US" dirty="0" smtClean="0"/>
              <a:t>:</a:t>
            </a:r>
            <a:endParaRPr lang="tr-TR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3 Nesne"/>
          <p:cNvGraphicFramePr>
            <a:graphicFrameLocks noChangeAspect="1"/>
          </p:cNvGraphicFramePr>
          <p:nvPr/>
        </p:nvGraphicFramePr>
        <p:xfrm>
          <a:off x="899592" y="1988840"/>
          <a:ext cx="2257663" cy="936104"/>
        </p:xfrm>
        <a:graphic>
          <a:graphicData uri="http://schemas.openxmlformats.org/presentationml/2006/ole">
            <p:oleObj spid="_x0000_s6146" name="Equation" r:id="rId3" imgW="1041120" imgH="431640" progId="Equation.DSMT4">
              <p:embed/>
            </p:oleObj>
          </a:graphicData>
        </a:graphic>
      </p:graphicFrame>
      <p:graphicFrame>
        <p:nvGraphicFramePr>
          <p:cNvPr id="5" name="4 Nesne"/>
          <p:cNvGraphicFramePr>
            <a:graphicFrameLocks noChangeAspect="1"/>
          </p:cNvGraphicFramePr>
          <p:nvPr/>
        </p:nvGraphicFramePr>
        <p:xfrm>
          <a:off x="827584" y="4725144"/>
          <a:ext cx="2736304" cy="1368152"/>
        </p:xfrm>
        <a:graphic>
          <a:graphicData uri="http://schemas.openxmlformats.org/presentationml/2006/ole">
            <p:oleObj spid="_x0000_s6147" name="Equation" r:id="rId4" imgW="1244520" imgH="6220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FILTRATION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tr-TR" sz="2800" i="1" dirty="0" smtClean="0"/>
              <a:t>T</a:t>
            </a:r>
            <a:r>
              <a:rPr lang="en-US" sz="2800" i="1" dirty="0" smtClean="0"/>
              <a:t>he filtration </a:t>
            </a:r>
            <a:r>
              <a:rPr lang="en-US" sz="2800" i="1" dirty="0" smtClean="0"/>
              <a:t>process is described by the manner in </a:t>
            </a:r>
            <a:r>
              <a:rPr lang="en-US" sz="2800" i="1" dirty="0" smtClean="0"/>
              <a:t>which</a:t>
            </a:r>
            <a:r>
              <a:rPr lang="tr-TR" sz="2800" i="1" dirty="0" smtClean="0"/>
              <a:t> </a:t>
            </a:r>
            <a:r>
              <a:rPr lang="en-US" sz="2800" dirty="0" smtClean="0"/>
              <a:t>the fluid </a:t>
            </a:r>
            <a:r>
              <a:rPr lang="en-US" sz="2800" dirty="0" smtClean="0"/>
              <a:t>being </a:t>
            </a:r>
            <a:r>
              <a:rPr lang="en-US" sz="2800" dirty="0" smtClean="0"/>
              <a:t>filtered flows </a:t>
            </a:r>
            <a:r>
              <a:rPr lang="en-US" sz="2800" dirty="0" smtClean="0"/>
              <a:t>through the </a:t>
            </a:r>
            <a:r>
              <a:rPr lang="en-US" sz="2800" dirty="0" smtClean="0"/>
              <a:t>filter </a:t>
            </a:r>
            <a:r>
              <a:rPr lang="en-US" sz="2800" dirty="0" smtClean="0"/>
              <a:t>medium where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solids are</a:t>
            </a:r>
            <a:r>
              <a:rPr lang="tr-TR" sz="2800" dirty="0" smtClean="0"/>
              <a:t> </a:t>
            </a:r>
            <a:r>
              <a:rPr lang="en-US" sz="2800" dirty="0" smtClean="0"/>
              <a:t>deposited</a:t>
            </a:r>
            <a:r>
              <a:rPr lang="tr-TR" sz="2800" dirty="0" smtClean="0"/>
              <a:t>.</a:t>
            </a:r>
          </a:p>
          <a:p>
            <a:pPr algn="just">
              <a:buNone/>
            </a:pPr>
            <a:endParaRPr lang="tr-TR" sz="2800" dirty="0" smtClean="0"/>
          </a:p>
          <a:p>
            <a:pPr algn="just">
              <a:buNone/>
            </a:pPr>
            <a:r>
              <a:rPr lang="en-US" sz="2800" dirty="0" smtClean="0"/>
              <a:t>As </a:t>
            </a:r>
            <a:r>
              <a:rPr lang="en-US" sz="2800" dirty="0" smtClean="0"/>
              <a:t>the solids are removed from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fluid</a:t>
            </a:r>
            <a:r>
              <a:rPr lang="en-US" sz="2800" i="1" dirty="0" smtClean="0"/>
              <a:t>, they accumulate in the </a:t>
            </a:r>
            <a:r>
              <a:rPr lang="en-US" sz="2800" i="1" dirty="0" smtClean="0"/>
              <a:t>filter </a:t>
            </a:r>
            <a:r>
              <a:rPr lang="en-US" sz="2800" i="1" dirty="0" smtClean="0"/>
              <a:t>medium, resulting in an </a:t>
            </a:r>
            <a:r>
              <a:rPr lang="en-US" sz="2800" i="1" dirty="0" smtClean="0"/>
              <a:t>increased</a:t>
            </a:r>
            <a:r>
              <a:rPr lang="tr-TR" sz="2800" i="1" dirty="0" smtClean="0"/>
              <a:t> </a:t>
            </a:r>
            <a:r>
              <a:rPr lang="en-US" sz="2800" dirty="0" smtClean="0"/>
              <a:t>resistance </a:t>
            </a:r>
            <a:r>
              <a:rPr lang="en-US" sz="2800" dirty="0" smtClean="0"/>
              <a:t>to </a:t>
            </a:r>
            <a:r>
              <a:rPr lang="en-US" sz="2800" dirty="0" smtClean="0"/>
              <a:t>flow </a:t>
            </a:r>
            <a:r>
              <a:rPr lang="en-US" sz="2800" dirty="0" smtClean="0"/>
              <a:t>as the </a:t>
            </a:r>
            <a:r>
              <a:rPr lang="en-US" sz="2800" dirty="0" smtClean="0"/>
              <a:t>filtration </a:t>
            </a:r>
            <a:r>
              <a:rPr lang="en-US" sz="2800" dirty="0" smtClean="0"/>
              <a:t>process continues. All these </a:t>
            </a:r>
            <a:r>
              <a:rPr lang="en-US" sz="2800" dirty="0" smtClean="0"/>
              <a:t>factors</a:t>
            </a:r>
            <a:r>
              <a:rPr lang="tr-TR" sz="2800" dirty="0" smtClean="0"/>
              <a:t> </a:t>
            </a:r>
            <a:r>
              <a:rPr lang="en-US" sz="2800" dirty="0" smtClean="0"/>
              <a:t>result </a:t>
            </a:r>
            <a:r>
              <a:rPr lang="en-US" sz="2800" dirty="0" smtClean="0"/>
              <a:t>in a description of </a:t>
            </a:r>
            <a:r>
              <a:rPr lang="en-US" sz="2800" dirty="0" smtClean="0"/>
              <a:t>filtration </a:t>
            </a:r>
            <a:r>
              <a:rPr lang="en-US" sz="2800" dirty="0" smtClean="0"/>
              <a:t>rate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Filtration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en-US" dirty="0" smtClean="0"/>
              <a:t>The filtration </a:t>
            </a:r>
            <a:r>
              <a:rPr lang="en-US" dirty="0" smtClean="0"/>
              <a:t>process may occur in two phases</a:t>
            </a:r>
            <a:r>
              <a:rPr lang="en-US" dirty="0" smtClean="0"/>
              <a:t>: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smtClean="0"/>
              <a:t>1) </a:t>
            </a:r>
            <a:r>
              <a:rPr lang="en-US" b="1" dirty="0" smtClean="0">
                <a:solidFill>
                  <a:srgbClr val="FF0000"/>
                </a:solidFill>
              </a:rPr>
              <a:t>constant-rate </a:t>
            </a:r>
            <a:r>
              <a:rPr lang="en-US" b="1" dirty="0" smtClean="0">
                <a:solidFill>
                  <a:srgbClr val="FF0000"/>
                </a:solidFill>
              </a:rPr>
              <a:t>filtration</a:t>
            </a:r>
            <a:r>
              <a:rPr lang="en-US" i="1" dirty="0" smtClean="0"/>
              <a:t>,</a:t>
            </a:r>
            <a:r>
              <a:rPr lang="tr-TR" i="1" dirty="0" smtClean="0"/>
              <a:t> </a:t>
            </a:r>
            <a:r>
              <a:rPr lang="en-US" dirty="0" smtClean="0"/>
              <a:t>normally </a:t>
            </a:r>
            <a:r>
              <a:rPr lang="en-US" dirty="0" smtClean="0"/>
              <a:t>occurring during the early stages of the process</a:t>
            </a:r>
            <a:r>
              <a:rPr lang="en-US" i="1" dirty="0" smtClean="0"/>
              <a:t>, </a:t>
            </a:r>
            <a:r>
              <a:rPr lang="en-US" i="1" dirty="0" smtClean="0"/>
              <a:t>and</a:t>
            </a:r>
            <a:r>
              <a:rPr lang="tr-TR" i="1" dirty="0" smtClean="0"/>
              <a:t> </a:t>
            </a:r>
          </a:p>
          <a:p>
            <a:pPr>
              <a:buNone/>
            </a:pPr>
            <a:r>
              <a:rPr lang="en-US" dirty="0" smtClean="0"/>
              <a:t>(2) </a:t>
            </a:r>
            <a:r>
              <a:rPr lang="en-US" b="1" dirty="0" smtClean="0">
                <a:solidFill>
                  <a:srgbClr val="FF0000"/>
                </a:solidFill>
              </a:rPr>
              <a:t>constant-pressure filtration</a:t>
            </a:r>
            <a:r>
              <a:rPr lang="en-US" i="1" dirty="0" smtClean="0"/>
              <a:t>, occurring during the </a:t>
            </a:r>
            <a:r>
              <a:rPr lang="en-US" i="1" dirty="0" smtClean="0"/>
              <a:t>final </a:t>
            </a:r>
            <a:r>
              <a:rPr lang="en-US" i="1" dirty="0" smtClean="0"/>
              <a:t>stages </a:t>
            </a:r>
            <a:r>
              <a:rPr lang="en-US" i="1" dirty="0" smtClean="0"/>
              <a:t>of</a:t>
            </a:r>
            <a:r>
              <a:rPr lang="tr-TR" i="1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process.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en-US" b="1" i="1" dirty="0" smtClean="0"/>
              <a:t>Constant-Rate Filtration</a:t>
            </a:r>
            <a:endParaRPr lang="en-US" dirty="0"/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36504"/>
          </a:xfrm>
        </p:spPr>
        <p:txBody>
          <a:bodyPr/>
          <a:lstStyle/>
          <a:p>
            <a:pPr>
              <a:buNone/>
            </a:pP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equaiton</a:t>
            </a:r>
            <a:r>
              <a:rPr lang="tr-TR" dirty="0" smtClean="0"/>
              <a:t> can be </a:t>
            </a:r>
            <a:r>
              <a:rPr lang="tr-TR" dirty="0" err="1" smtClean="0"/>
              <a:t>written</a:t>
            </a:r>
            <a:r>
              <a:rPr lang="tr-TR" dirty="0" smtClean="0"/>
              <a:t> as,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Other</a:t>
            </a:r>
            <a:r>
              <a:rPr lang="tr-TR" dirty="0" smtClean="0"/>
              <a:t> form of </a:t>
            </a:r>
            <a:r>
              <a:rPr lang="tr-TR" dirty="0" err="1" smtClean="0"/>
              <a:t>equation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4 Metin kutusu"/>
          <p:cNvSpPr txBox="1"/>
          <p:nvPr/>
        </p:nvSpPr>
        <p:spPr>
          <a:xfrm>
            <a:off x="755576" y="2348880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en-US" dirty="0"/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971600" y="2132856"/>
          <a:ext cx="2736305" cy="1368152"/>
        </p:xfrm>
        <a:graphic>
          <a:graphicData uri="http://schemas.openxmlformats.org/presentationml/2006/ole">
            <p:oleObj spid="_x0000_s7174" name="Equation" r:id="rId3" imgW="1155600" imgH="622080" progId="Equation.DSMT4">
              <p:embed/>
            </p:oleObj>
          </a:graphicData>
        </a:graphic>
      </p:graphicFrame>
      <p:graphicFrame>
        <p:nvGraphicFramePr>
          <p:cNvPr id="12" name="11 Nesne"/>
          <p:cNvGraphicFramePr>
            <a:graphicFrameLocks noChangeAspect="1"/>
          </p:cNvGraphicFramePr>
          <p:nvPr/>
        </p:nvGraphicFramePr>
        <p:xfrm>
          <a:off x="5118100" y="2336800"/>
          <a:ext cx="914400" cy="198438"/>
        </p:xfrm>
        <a:graphic>
          <a:graphicData uri="http://schemas.openxmlformats.org/presentationml/2006/ole">
            <p:oleObj spid="_x0000_s7175" name="Equation" r:id="rId4" imgW="914400" imgH="198720" progId="Equation.DSMT4">
              <p:embed/>
            </p:oleObj>
          </a:graphicData>
        </a:graphic>
      </p:graphicFrame>
      <p:graphicFrame>
        <p:nvGraphicFramePr>
          <p:cNvPr id="13" name="12 Nesne"/>
          <p:cNvGraphicFramePr>
            <a:graphicFrameLocks noChangeAspect="1"/>
          </p:cNvGraphicFramePr>
          <p:nvPr/>
        </p:nvGraphicFramePr>
        <p:xfrm>
          <a:off x="755576" y="4581128"/>
          <a:ext cx="3680409" cy="1008112"/>
        </p:xfrm>
        <a:graphic>
          <a:graphicData uri="http://schemas.openxmlformats.org/presentationml/2006/ole">
            <p:oleObj spid="_x0000_s7176" name="Equation" r:id="rId5" imgW="1460160" imgH="457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Costant</a:t>
            </a:r>
            <a:r>
              <a:rPr lang="tr-TR" dirty="0" smtClean="0"/>
              <a:t> rate </a:t>
            </a:r>
            <a:r>
              <a:rPr lang="tr-TR" dirty="0" err="1" smtClean="0"/>
              <a:t>filtration</a:t>
            </a:r>
            <a:endParaRPr lang="en-US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323528" y="2636912"/>
            <a:ext cx="8229600" cy="23762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err="1" smtClean="0"/>
              <a:t>Equation</a:t>
            </a:r>
            <a:r>
              <a:rPr lang="tr-TR" dirty="0" smtClean="0"/>
              <a:t> can be </a:t>
            </a:r>
            <a:r>
              <a:rPr lang="tr-TR" dirty="0" err="1" smtClean="0"/>
              <a:t>simplified</a:t>
            </a:r>
            <a:r>
              <a:rPr lang="tr-TR" dirty="0" smtClean="0"/>
              <a:t> </a:t>
            </a:r>
            <a:r>
              <a:rPr lang="tr-TR" dirty="0" err="1" smtClean="0"/>
              <a:t>when</a:t>
            </a:r>
            <a:r>
              <a:rPr lang="tr-TR" dirty="0" smtClean="0"/>
              <a:t> L is </a:t>
            </a:r>
            <a:r>
              <a:rPr lang="tr-TR" dirty="0" err="1" smtClean="0"/>
              <a:t>neglible</a:t>
            </a:r>
            <a:r>
              <a:rPr lang="tr-TR" dirty="0" smtClean="0"/>
              <a:t>,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  <a:endParaRPr lang="en-US" dirty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771800" y="3861048"/>
          <a:ext cx="2605087" cy="1173163"/>
        </p:xfrm>
        <a:graphic>
          <a:graphicData uri="http://schemas.openxmlformats.org/presentationml/2006/ole">
            <p:oleObj spid="_x0000_s8196" name="Equation" r:id="rId4" imgW="1015920" imgH="457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Q</a:t>
            </a:r>
            <a:r>
              <a:rPr lang="tr-TR" dirty="0" smtClean="0"/>
              <a:t>1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en-US" sz="2400" dirty="0" smtClean="0"/>
              <a:t>An </a:t>
            </a:r>
            <a:r>
              <a:rPr lang="en-US" sz="2400" dirty="0" smtClean="0"/>
              <a:t>air </a:t>
            </a:r>
            <a:r>
              <a:rPr lang="en-US" sz="2400" dirty="0" smtClean="0"/>
              <a:t>filter </a:t>
            </a:r>
            <a:r>
              <a:rPr lang="en-US" sz="2400" dirty="0" smtClean="0"/>
              <a:t>is used to remove small particles from an air supply to a quality </a:t>
            </a:r>
            <a:r>
              <a:rPr lang="en-US" sz="2400" dirty="0" smtClean="0"/>
              <a:t>control </a:t>
            </a:r>
            <a:r>
              <a:rPr lang="en-US" sz="2400" dirty="0" smtClean="0"/>
              <a:t>laboratory. The air is supplied at a rate of 0.5 m 3 /s through an air </a:t>
            </a:r>
            <a:r>
              <a:rPr lang="en-US" sz="2400" dirty="0" smtClean="0"/>
              <a:t>filter</a:t>
            </a:r>
            <a:r>
              <a:rPr lang="tr-TR" sz="2400" dirty="0" smtClean="0"/>
              <a:t> </a:t>
            </a:r>
            <a:r>
              <a:rPr lang="en-US" sz="2400" dirty="0" smtClean="0"/>
              <a:t>with </a:t>
            </a:r>
            <a:r>
              <a:rPr lang="en-US" sz="2400" dirty="0" smtClean="0"/>
              <a:t>a 0.5 m 2 cross-section. If the pressure drop across the </a:t>
            </a:r>
            <a:r>
              <a:rPr lang="en-US" sz="2400" dirty="0" smtClean="0"/>
              <a:t>filter </a:t>
            </a:r>
            <a:r>
              <a:rPr lang="en-US" sz="2400" dirty="0" smtClean="0"/>
              <a:t>is 0.25 </a:t>
            </a:r>
            <a:r>
              <a:rPr lang="en-US" sz="2400" dirty="0" smtClean="0"/>
              <a:t>cm</a:t>
            </a:r>
            <a:r>
              <a:rPr lang="tr-TR" sz="2400" dirty="0" smtClean="0"/>
              <a:t> </a:t>
            </a:r>
            <a:r>
              <a:rPr lang="en-US" sz="2400" dirty="0" smtClean="0"/>
              <a:t>water</a:t>
            </a:r>
            <a:r>
              <a:rPr lang="tr-TR" sz="2400" dirty="0" smtClean="0"/>
              <a:t> (24.52 </a:t>
            </a:r>
            <a:r>
              <a:rPr lang="tr-TR" sz="2400" dirty="0" err="1" smtClean="0"/>
              <a:t>Pa</a:t>
            </a:r>
            <a:r>
              <a:rPr lang="tr-TR" sz="2400" dirty="0" smtClean="0"/>
              <a:t>)</a:t>
            </a:r>
            <a:r>
              <a:rPr lang="en-US" sz="2400" dirty="0" smtClean="0"/>
              <a:t> </a:t>
            </a:r>
            <a:r>
              <a:rPr lang="en-US" sz="2400" dirty="0" smtClean="0"/>
              <a:t>after one hour of use, determine the life of the </a:t>
            </a:r>
            <a:r>
              <a:rPr lang="en-US" sz="2400" dirty="0" smtClean="0"/>
              <a:t>filter </a:t>
            </a:r>
            <a:r>
              <a:rPr lang="en-US" sz="2400" dirty="0" smtClean="0"/>
              <a:t>if a </a:t>
            </a:r>
            <a:r>
              <a:rPr lang="en-US" sz="2400" dirty="0" smtClean="0"/>
              <a:t>filter </a:t>
            </a:r>
            <a:r>
              <a:rPr lang="en-US" sz="2400" dirty="0" smtClean="0"/>
              <a:t>change </a:t>
            </a:r>
            <a:r>
              <a:rPr lang="en-US" sz="2400" dirty="0" smtClean="0"/>
              <a:t>is</a:t>
            </a:r>
            <a:r>
              <a:rPr lang="tr-TR" sz="2400" dirty="0" smtClean="0"/>
              <a:t> </a:t>
            </a:r>
            <a:r>
              <a:rPr lang="en-US" sz="2400" dirty="0" smtClean="0"/>
              <a:t>required </a:t>
            </a:r>
            <a:r>
              <a:rPr lang="en-US" sz="2400" dirty="0" smtClean="0"/>
              <a:t>when the pressure drop is </a:t>
            </a:r>
            <a:r>
              <a:rPr lang="en-US" sz="2400" dirty="0" smtClean="0"/>
              <a:t>2.5</a:t>
            </a:r>
            <a:r>
              <a:rPr lang="tr-TR" sz="2400" dirty="0" smtClean="0"/>
              <a:t> (245.16 </a:t>
            </a:r>
            <a:r>
              <a:rPr lang="tr-TR" sz="2400" dirty="0" err="1" smtClean="0"/>
              <a:t>Pa</a:t>
            </a:r>
            <a:r>
              <a:rPr lang="tr-TR" sz="2400" dirty="0" smtClean="0"/>
              <a:t>)</a:t>
            </a:r>
            <a:r>
              <a:rPr lang="en-US" sz="2400" dirty="0" smtClean="0"/>
              <a:t> </a:t>
            </a:r>
            <a:r>
              <a:rPr lang="en-US" sz="2400" dirty="0" smtClean="0"/>
              <a:t>cm of water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Constant-Pressure Filtration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An expression for describing constant-pressure </a:t>
            </a:r>
            <a:r>
              <a:rPr lang="en-US" sz="2400" dirty="0" smtClean="0"/>
              <a:t>filtration </a:t>
            </a:r>
            <a:r>
              <a:rPr lang="en-US" sz="2400" dirty="0" smtClean="0"/>
              <a:t>can </a:t>
            </a:r>
            <a:r>
              <a:rPr lang="en-US" sz="2400" dirty="0" smtClean="0"/>
              <a:t>be</a:t>
            </a:r>
            <a:r>
              <a:rPr lang="tr-TR" sz="2400" dirty="0" smtClean="0"/>
              <a:t> </a:t>
            </a:r>
            <a:r>
              <a:rPr lang="en-US" sz="2400" dirty="0" smtClean="0"/>
              <a:t>obtained</a:t>
            </a:r>
            <a:r>
              <a:rPr lang="tr-TR" sz="2400" dirty="0" smtClean="0"/>
              <a:t> </a:t>
            </a:r>
            <a:r>
              <a:rPr lang="en-US" sz="2400" dirty="0" smtClean="0"/>
              <a:t>from </a:t>
            </a:r>
            <a:r>
              <a:rPr lang="en-US" sz="2400" dirty="0" smtClean="0"/>
              <a:t>the following form of </a:t>
            </a:r>
            <a:r>
              <a:rPr lang="en-US" sz="2400" dirty="0" smtClean="0"/>
              <a:t>Equation</a:t>
            </a:r>
            <a:r>
              <a:rPr lang="tr-TR" sz="2400" dirty="0" smtClean="0"/>
              <a:t> </a:t>
            </a:r>
            <a:r>
              <a:rPr lang="en-US" sz="2400" dirty="0" smtClean="0"/>
              <a:t>filter </a:t>
            </a:r>
            <a:r>
              <a:rPr lang="en-US" sz="2400" dirty="0" smtClean="0"/>
              <a:t>medium thickness ( </a:t>
            </a:r>
            <a:r>
              <a:rPr lang="en-US" sz="2400" i="1" dirty="0" smtClean="0"/>
              <a:t>L) can </a:t>
            </a:r>
            <a:r>
              <a:rPr lang="en-US" sz="2400" i="1" dirty="0" smtClean="0"/>
              <a:t>be</a:t>
            </a:r>
            <a:r>
              <a:rPr lang="tr-TR" sz="2400" i="1" dirty="0" smtClean="0"/>
              <a:t> </a:t>
            </a:r>
            <a:r>
              <a:rPr lang="en-US" sz="2400" dirty="0" smtClean="0"/>
              <a:t>assumed </a:t>
            </a:r>
            <a:r>
              <a:rPr lang="en-US" sz="2400" dirty="0" smtClean="0"/>
              <a:t>to be </a:t>
            </a:r>
            <a:r>
              <a:rPr lang="en-US" sz="2400" dirty="0" smtClean="0"/>
              <a:t>negligible</a:t>
            </a:r>
            <a:r>
              <a:rPr lang="tr-TR" sz="2400" dirty="0" smtClean="0"/>
              <a:t>;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en-US" sz="2000" dirty="0"/>
          </a:p>
        </p:txBody>
      </p:sp>
      <p:graphicFrame>
        <p:nvGraphicFramePr>
          <p:cNvPr id="4" name="3 Nesne"/>
          <p:cNvGraphicFramePr>
            <a:graphicFrameLocks noChangeAspect="1"/>
          </p:cNvGraphicFramePr>
          <p:nvPr/>
        </p:nvGraphicFramePr>
        <p:xfrm>
          <a:off x="5118100" y="2336800"/>
          <a:ext cx="914400" cy="1452240"/>
        </p:xfrm>
        <a:graphic>
          <a:graphicData uri="http://schemas.openxmlformats.org/presentationml/2006/ole">
            <p:oleObj spid="_x0000_s9218" name="Equation" r:id="rId3" imgW="914400" imgH="198720" progId="Equation.DSMT4">
              <p:embed/>
            </p:oleObj>
          </a:graphicData>
        </a:graphic>
      </p:graphicFrame>
      <p:graphicFrame>
        <p:nvGraphicFramePr>
          <p:cNvPr id="5" name="4 Nesne"/>
          <p:cNvGraphicFramePr>
            <a:graphicFrameLocks noChangeAspect="1"/>
          </p:cNvGraphicFramePr>
          <p:nvPr/>
        </p:nvGraphicFramePr>
        <p:xfrm>
          <a:off x="5118100" y="2336800"/>
          <a:ext cx="914400" cy="198438"/>
        </p:xfrm>
        <a:graphic>
          <a:graphicData uri="http://schemas.openxmlformats.org/presentationml/2006/ole">
            <p:oleObj spid="_x0000_s9219" name="Equation" r:id="rId4" imgW="914400" imgH="198720" progId="Equation.DSMT4">
              <p:embed/>
            </p:oleObj>
          </a:graphicData>
        </a:graphic>
      </p:graphicFrame>
      <p:graphicFrame>
        <p:nvGraphicFramePr>
          <p:cNvPr id="6" name="5 Nesne"/>
          <p:cNvGraphicFramePr>
            <a:graphicFrameLocks noChangeAspect="1"/>
          </p:cNvGraphicFramePr>
          <p:nvPr/>
        </p:nvGraphicFramePr>
        <p:xfrm>
          <a:off x="827584" y="3356992"/>
          <a:ext cx="2088233" cy="1089513"/>
        </p:xfrm>
        <a:graphic>
          <a:graphicData uri="http://schemas.openxmlformats.org/presentationml/2006/ole">
            <p:oleObj spid="_x0000_s9220" name="Equation" r:id="rId5" imgW="876240" imgH="457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Q</a:t>
            </a:r>
            <a:r>
              <a:rPr lang="tr-TR" dirty="0" smtClean="0"/>
              <a:t>2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24048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liquid is </a:t>
            </a:r>
            <a:r>
              <a:rPr lang="en-US" sz="2800" dirty="0" smtClean="0"/>
              <a:t>filtered </a:t>
            </a:r>
            <a:r>
              <a:rPr lang="en-US" sz="2800" dirty="0" smtClean="0"/>
              <a:t>at a pressure of 200 </a:t>
            </a:r>
            <a:r>
              <a:rPr lang="en-US" sz="2800" dirty="0" err="1" smtClean="0"/>
              <a:t>kPa</a:t>
            </a:r>
            <a:r>
              <a:rPr lang="en-US" sz="2800" dirty="0" smtClean="0"/>
              <a:t> through a </a:t>
            </a:r>
            <a:r>
              <a:rPr lang="en-US" sz="2800" dirty="0" smtClean="0"/>
              <a:t>0.2</a:t>
            </a:r>
            <a:r>
              <a:rPr lang="tr-TR" sz="2800" dirty="0" smtClean="0"/>
              <a:t> </a:t>
            </a:r>
            <a:r>
              <a:rPr lang="en-US" sz="2800" dirty="0" smtClean="0"/>
              <a:t>m</a:t>
            </a:r>
            <a:r>
              <a:rPr lang="tr-TR" sz="2800" baseline="30000" dirty="0" smtClean="0"/>
              <a:t>2</a:t>
            </a:r>
            <a:r>
              <a:rPr lang="en-US" sz="2800" dirty="0" smtClean="0"/>
              <a:t> filter</a:t>
            </a:r>
            <a:r>
              <a:rPr lang="en-US" sz="2800" dirty="0" smtClean="0"/>
              <a:t>. </a:t>
            </a:r>
            <a:r>
              <a:rPr lang="en-US" sz="2800" dirty="0" smtClean="0"/>
              <a:t>Initial</a:t>
            </a:r>
            <a:r>
              <a:rPr lang="tr-TR" sz="2800" dirty="0" smtClean="0"/>
              <a:t> </a:t>
            </a:r>
            <a:r>
              <a:rPr lang="en-US" sz="2800" dirty="0" smtClean="0"/>
              <a:t>results </a:t>
            </a:r>
            <a:r>
              <a:rPr lang="en-US" sz="2800" dirty="0" smtClean="0"/>
              <a:t>indicate that 5 min </a:t>
            </a:r>
            <a:r>
              <a:rPr lang="en-US" sz="2800" dirty="0" smtClean="0"/>
              <a:t>is</a:t>
            </a:r>
            <a:r>
              <a:rPr lang="tr-TR" sz="2800" dirty="0" smtClean="0"/>
              <a:t> </a:t>
            </a:r>
            <a:r>
              <a:rPr lang="en-US" sz="2800" dirty="0" smtClean="0"/>
              <a:t>required </a:t>
            </a:r>
            <a:r>
              <a:rPr lang="en-US" sz="2800" dirty="0" smtClean="0"/>
              <a:t>to </a:t>
            </a:r>
            <a:r>
              <a:rPr lang="en-US" sz="2800" dirty="0" smtClean="0"/>
              <a:t>filter </a:t>
            </a:r>
            <a:r>
              <a:rPr lang="en-US" sz="2800" dirty="0" smtClean="0"/>
              <a:t>0.3 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</a:t>
            </a:r>
            <a:r>
              <a:rPr lang="en-US" sz="2800" dirty="0" smtClean="0"/>
              <a:t>of liquid. Determine </a:t>
            </a:r>
            <a:r>
              <a:rPr lang="en-US" sz="2800" dirty="0" smtClean="0"/>
              <a:t>the</a:t>
            </a:r>
            <a:r>
              <a:rPr lang="tr-TR" sz="2800" dirty="0" smtClean="0"/>
              <a:t> </a:t>
            </a:r>
            <a:r>
              <a:rPr lang="en-US" sz="2800" dirty="0" smtClean="0"/>
              <a:t>time </a:t>
            </a:r>
            <a:r>
              <a:rPr lang="en-US" sz="2800" dirty="0" smtClean="0"/>
              <a:t>that will elapse until the rate of </a:t>
            </a:r>
            <a:r>
              <a:rPr lang="en-US" sz="2800" dirty="0" smtClean="0"/>
              <a:t>filtration </a:t>
            </a:r>
            <a:r>
              <a:rPr lang="en-US" sz="2800" dirty="0" smtClean="0"/>
              <a:t>drops to 5  10  5 </a:t>
            </a:r>
            <a:r>
              <a:rPr lang="en-US" sz="2800" dirty="0" smtClean="0"/>
              <a:t>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</a:t>
            </a:r>
            <a:r>
              <a:rPr lang="en-US" sz="2800" dirty="0" smtClean="0"/>
              <a:t>/s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Filtration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39604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en-US" sz="2400" dirty="0" smtClean="0"/>
              <a:t>Filtration </a:t>
            </a:r>
            <a:r>
              <a:rPr lang="en-US" sz="2400" dirty="0" smtClean="0"/>
              <a:t>involves the removal of insoluble </a:t>
            </a:r>
            <a:r>
              <a:rPr lang="en-US" sz="2400" dirty="0" smtClean="0"/>
              <a:t>particles</a:t>
            </a:r>
            <a:r>
              <a:rPr lang="tr-TR" sz="2400" dirty="0" smtClean="0"/>
              <a:t> </a:t>
            </a:r>
            <a:r>
              <a:rPr lang="en-US" sz="2400" dirty="0" smtClean="0"/>
              <a:t>from </a:t>
            </a:r>
            <a:r>
              <a:rPr lang="en-US" sz="2400" dirty="0" smtClean="0"/>
              <a:t>a suspension by passing it across a porous </a:t>
            </a:r>
            <a:r>
              <a:rPr lang="en-US" sz="2400" dirty="0" smtClean="0"/>
              <a:t>material,</a:t>
            </a:r>
            <a:r>
              <a:rPr lang="tr-TR" sz="2400" dirty="0" smtClean="0"/>
              <a:t> </a:t>
            </a:r>
            <a:r>
              <a:rPr lang="en-US" sz="2400" dirty="0" smtClean="0"/>
              <a:t>retaining </a:t>
            </a:r>
            <a:r>
              <a:rPr lang="en-US" sz="2400" dirty="0" smtClean="0"/>
              <a:t>particles according to their sizes </a:t>
            </a:r>
            <a:r>
              <a:rPr lang="en-US" sz="2400" dirty="0" smtClean="0"/>
              <a:t> </a:t>
            </a:r>
            <a:r>
              <a:rPr lang="en-US" sz="2400" dirty="0" smtClean="0"/>
              <a:t>and shape </a:t>
            </a:r>
            <a:r>
              <a:rPr lang="en-US" sz="2400" dirty="0" smtClean="0"/>
              <a:t>to</a:t>
            </a:r>
            <a:r>
              <a:rPr lang="tr-TR" sz="2400" dirty="0" smtClean="0"/>
              <a:t> </a:t>
            </a:r>
            <a:r>
              <a:rPr lang="en-US" sz="2400" dirty="0" smtClean="0"/>
              <a:t>some </a:t>
            </a:r>
            <a:r>
              <a:rPr lang="en-US" sz="2400" dirty="0" smtClean="0"/>
              <a:t>extent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en-US" sz="2400" dirty="0" smtClean="0"/>
              <a:t>As the filter media retain the larger </a:t>
            </a:r>
            <a:r>
              <a:rPr lang="en-US" sz="2400" dirty="0" smtClean="0"/>
              <a:t>particles</a:t>
            </a:r>
            <a:r>
              <a:rPr lang="tr-TR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 smtClean="0"/>
              <a:t>form a </a:t>
            </a:r>
            <a:r>
              <a:rPr lang="en-US" sz="2400" b="1" dirty="0" smtClean="0">
                <a:solidFill>
                  <a:srgbClr val="FF0000"/>
                </a:solidFill>
              </a:rPr>
              <a:t>“filter cake”</a:t>
            </a:r>
            <a:r>
              <a:rPr lang="en-US" sz="2400" dirty="0" smtClean="0"/>
              <a:t>, the </a:t>
            </a:r>
            <a:r>
              <a:rPr lang="en-US" sz="2400" b="1" dirty="0" smtClean="0">
                <a:solidFill>
                  <a:srgbClr val="FF0000"/>
                </a:solidFill>
              </a:rPr>
              <a:t>permeate </a:t>
            </a:r>
            <a:r>
              <a:rPr lang="en-US" sz="2400" dirty="0" smtClean="0"/>
              <a:t>passes through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filter </a:t>
            </a:r>
            <a:r>
              <a:rPr lang="en-US" sz="2400" dirty="0" smtClean="0"/>
              <a:t>barrier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en-US" sz="2400" dirty="0" smtClean="0"/>
              <a:t>The mean size particles and their </a:t>
            </a:r>
            <a:r>
              <a:rPr lang="en-US" sz="2400" dirty="0" smtClean="0"/>
              <a:t>distribution</a:t>
            </a:r>
            <a:r>
              <a:rPr lang="tr-TR" sz="2400" dirty="0" smtClean="0"/>
              <a:t> </a:t>
            </a:r>
            <a:r>
              <a:rPr lang="en-US" sz="2400" dirty="0" smtClean="0"/>
              <a:t>will </a:t>
            </a:r>
            <a:r>
              <a:rPr lang="en-US" sz="2400" dirty="0" smtClean="0"/>
              <a:t>both have a great influence on the type of </a:t>
            </a:r>
            <a:r>
              <a:rPr lang="en-US" sz="2400" dirty="0" smtClean="0"/>
              <a:t>filter</a:t>
            </a:r>
            <a:r>
              <a:rPr lang="tr-TR" sz="2400" dirty="0" smtClean="0"/>
              <a:t> </a:t>
            </a:r>
            <a:r>
              <a:rPr lang="en-US" sz="2400" dirty="0" smtClean="0"/>
              <a:t>used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Filtration equipments are mainly used in edible </a:t>
            </a:r>
            <a:r>
              <a:rPr lang="en-US" sz="2800" b="1" dirty="0" smtClean="0">
                <a:solidFill>
                  <a:srgbClr val="FF0000"/>
                </a:solidFill>
              </a:rPr>
              <a:t>oil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refining</a:t>
            </a:r>
            <a:r>
              <a:rPr lang="en-US" sz="2800" b="1" dirty="0" smtClean="0">
                <a:solidFill>
                  <a:srgbClr val="FF0000"/>
                </a:solidFill>
              </a:rPr>
              <a:t>, sugar refining, beer production, wine </a:t>
            </a:r>
            <a:r>
              <a:rPr lang="en-US" sz="2800" b="1" dirty="0" smtClean="0">
                <a:solidFill>
                  <a:srgbClr val="FF0000"/>
                </a:solidFill>
              </a:rPr>
              <a:t>making,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fruit juice processing</a:t>
            </a:r>
            <a:r>
              <a:rPr lang="en-US" sz="2800" dirty="0" smtClean="0"/>
              <a:t>. </a:t>
            </a: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en-US" sz="2800" dirty="0" smtClean="0"/>
              <a:t>The </a:t>
            </a:r>
            <a:r>
              <a:rPr lang="en-US" sz="2800" dirty="0" smtClean="0"/>
              <a:t>uses of </a:t>
            </a:r>
            <a:r>
              <a:rPr lang="tr-TR" sz="2800" dirty="0" smtClean="0"/>
              <a:t> </a:t>
            </a:r>
            <a:r>
              <a:rPr lang="tr-TR" sz="2800" dirty="0" err="1" smtClean="0"/>
              <a:t>Micro</a:t>
            </a:r>
            <a:r>
              <a:rPr lang="tr-TR" sz="2800" dirty="0" smtClean="0"/>
              <a:t> </a:t>
            </a:r>
            <a:r>
              <a:rPr lang="tr-TR" sz="2800" dirty="0" err="1" smtClean="0"/>
              <a:t>filtration</a:t>
            </a:r>
            <a:r>
              <a:rPr lang="tr-TR" sz="2800" dirty="0" smtClean="0"/>
              <a:t> (</a:t>
            </a:r>
            <a:r>
              <a:rPr lang="en-US" sz="2800" dirty="0" smtClean="0">
                <a:solidFill>
                  <a:srgbClr val="FF0000"/>
                </a:solidFill>
              </a:rPr>
              <a:t>MF</a:t>
            </a:r>
            <a:r>
              <a:rPr lang="tr-TR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and </a:t>
            </a:r>
            <a:r>
              <a:rPr lang="tr-TR" sz="2800" dirty="0" smtClean="0">
                <a:solidFill>
                  <a:srgbClr val="FF0000"/>
                </a:solidFill>
              </a:rPr>
              <a:t>ultra </a:t>
            </a:r>
            <a:r>
              <a:rPr lang="tr-TR" sz="2800" dirty="0" err="1" smtClean="0">
                <a:solidFill>
                  <a:srgbClr val="FF0000"/>
                </a:solidFill>
              </a:rPr>
              <a:t>filtration</a:t>
            </a:r>
            <a:r>
              <a:rPr lang="tr-TR" sz="2800" dirty="0" smtClean="0">
                <a:solidFill>
                  <a:srgbClr val="FF0000"/>
                </a:solidFill>
              </a:rPr>
              <a:t> (</a:t>
            </a:r>
            <a:r>
              <a:rPr lang="en-US" sz="2800" dirty="0" smtClean="0">
                <a:solidFill>
                  <a:srgbClr val="FF0000"/>
                </a:solidFill>
              </a:rPr>
              <a:t>UF</a:t>
            </a:r>
            <a:r>
              <a:rPr lang="tr-TR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for </a:t>
            </a:r>
            <a:r>
              <a:rPr lang="en-US" sz="2800" dirty="0" smtClean="0"/>
              <a:t>those latter applications are </a:t>
            </a:r>
            <a:r>
              <a:rPr lang="en-US" sz="2800" dirty="0" smtClean="0"/>
              <a:t>increasing,</a:t>
            </a:r>
            <a:r>
              <a:rPr lang="tr-TR" sz="2800" dirty="0" smtClean="0"/>
              <a:t> </a:t>
            </a:r>
            <a:r>
              <a:rPr lang="en-US" sz="2800" dirty="0" smtClean="0"/>
              <a:t>as more efficient industrial equipment and membranes</a:t>
            </a:r>
            <a:r>
              <a:rPr lang="tr-TR" sz="2800" dirty="0" smtClean="0"/>
              <a:t> </a:t>
            </a:r>
            <a:r>
              <a:rPr lang="en-US" sz="2800" dirty="0" smtClean="0"/>
              <a:t>become available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476672"/>
            <a:ext cx="6336704" cy="615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6956591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Plate</a:t>
            </a:r>
            <a:r>
              <a:rPr lang="tr-TR" dirty="0" smtClean="0"/>
              <a:t> </a:t>
            </a:r>
            <a:r>
              <a:rPr lang="tr-TR" dirty="0" err="1" smtClean="0"/>
              <a:t>frame</a:t>
            </a:r>
            <a:r>
              <a:rPr lang="tr-TR" dirty="0" smtClean="0"/>
              <a:t> </a:t>
            </a:r>
            <a:r>
              <a:rPr lang="tr-TR" dirty="0" err="1" smtClean="0"/>
              <a:t>filters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Plate</a:t>
            </a:r>
            <a:r>
              <a:rPr lang="tr-TR" dirty="0" smtClean="0"/>
              <a:t> </a:t>
            </a:r>
            <a:r>
              <a:rPr lang="tr-TR" dirty="0" err="1" smtClean="0"/>
              <a:t>frame</a:t>
            </a:r>
            <a:r>
              <a:rPr lang="tr-TR" dirty="0" smtClean="0"/>
              <a:t> </a:t>
            </a:r>
            <a:r>
              <a:rPr lang="tr-TR" dirty="0" err="1" smtClean="0"/>
              <a:t>filter</a:t>
            </a:r>
            <a:r>
              <a:rPr lang="tr-TR" dirty="0" smtClean="0"/>
              <a:t> </a:t>
            </a:r>
            <a:r>
              <a:rPr lang="tr-TR" dirty="0" err="1" smtClean="0"/>
              <a:t>press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65" y="980728"/>
            <a:ext cx="890633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Horizontal</a:t>
            </a:r>
            <a:r>
              <a:rPr lang="tr-TR" dirty="0" smtClean="0"/>
              <a:t> </a:t>
            </a:r>
            <a:r>
              <a:rPr lang="tr-TR" dirty="0" err="1" smtClean="0"/>
              <a:t>plate</a:t>
            </a:r>
            <a:r>
              <a:rPr lang="tr-TR" dirty="0" smtClean="0"/>
              <a:t> </a:t>
            </a:r>
            <a:r>
              <a:rPr lang="tr-TR" dirty="0" err="1" smtClean="0"/>
              <a:t>filters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5976664" cy="427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3868</TotalTime>
  <Words>689</Words>
  <Application>Microsoft Office PowerPoint</Application>
  <PresentationFormat>Ekran Gösterisi (4:3)</PresentationFormat>
  <Paragraphs>78</Paragraphs>
  <Slides>25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7" baseType="lpstr">
      <vt:lpstr>Ofis Teması</vt:lpstr>
      <vt:lpstr>MathType 6.0 Equation</vt:lpstr>
      <vt:lpstr>Filtration</vt:lpstr>
      <vt:lpstr>FILTRATION</vt:lpstr>
      <vt:lpstr>Filtration</vt:lpstr>
      <vt:lpstr>Slayt 4</vt:lpstr>
      <vt:lpstr>Slayt 5</vt:lpstr>
      <vt:lpstr>Slayt 6</vt:lpstr>
      <vt:lpstr>Plate frame filters</vt:lpstr>
      <vt:lpstr>Plate frame filter press</vt:lpstr>
      <vt:lpstr>Horizontal plate filters</vt:lpstr>
      <vt:lpstr>Drum filter</vt:lpstr>
      <vt:lpstr>Slayt 11</vt:lpstr>
      <vt:lpstr>Filter aids</vt:lpstr>
      <vt:lpstr>Filration</vt:lpstr>
      <vt:lpstr>Filtration</vt:lpstr>
      <vt:lpstr>Filtration rate</vt:lpstr>
      <vt:lpstr>Filtration</vt:lpstr>
      <vt:lpstr>Filtration</vt:lpstr>
      <vt:lpstr>Slayt 18</vt:lpstr>
      <vt:lpstr>Slayt 19</vt:lpstr>
      <vt:lpstr>Filtration</vt:lpstr>
      <vt:lpstr>Constant-Rate Filtration</vt:lpstr>
      <vt:lpstr>Costant rate filtration</vt:lpstr>
      <vt:lpstr>Q1</vt:lpstr>
      <vt:lpstr>Constant-Pressure Filtration</vt:lpstr>
      <vt:lpstr>Q2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Filtration and sedimentation</dc:title>
  <dc:creator>salih karasu 66</dc:creator>
  <cp:lastModifiedBy>salih karasu 66</cp:lastModifiedBy>
  <cp:revision>2</cp:revision>
  <dcterms:created xsi:type="dcterms:W3CDTF">2018-03-09T17:44:43Z</dcterms:created>
  <dcterms:modified xsi:type="dcterms:W3CDTF">2018-03-12T11:14:10Z</dcterms:modified>
</cp:coreProperties>
</file>