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0" r:id="rId4"/>
    <p:sldId id="258" r:id="rId5"/>
    <p:sldId id="273" r:id="rId6"/>
    <p:sldId id="259" r:id="rId7"/>
    <p:sldId id="274" r:id="rId8"/>
    <p:sldId id="275" r:id="rId9"/>
    <p:sldId id="261" r:id="rId10"/>
    <p:sldId id="262" r:id="rId11"/>
    <p:sldId id="272" r:id="rId12"/>
    <p:sldId id="263" r:id="rId13"/>
    <p:sldId id="276" r:id="rId14"/>
    <p:sldId id="264" r:id="rId15"/>
    <p:sldId id="265" r:id="rId16"/>
    <p:sldId id="277" r:id="rId17"/>
    <p:sldId id="278" r:id="rId18"/>
    <p:sldId id="267" r:id="rId19"/>
    <p:sldId id="280" r:id="rId20"/>
    <p:sldId id="268" r:id="rId21"/>
    <p:sldId id="269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0066"/>
    <a:srgbClr val="CC00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DDE66-FC31-4280-A4AA-50885868ADAA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7820-5192-40FC-B905-DA10AB14BB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7820-5192-40FC-B905-DA10AB14BB7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9A34-8AF4-4924-B087-C9285D084BFF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DF005-AE84-4A40-B178-B2682186B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Curing &amp; Smoking of Meat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ANSC 3404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Curing Reaction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Basic Cure Reaction (1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Step)</a:t>
            </a:r>
          </a:p>
          <a:p>
            <a:pPr algn="ctr">
              <a:buNone/>
            </a:pPr>
            <a:r>
              <a:rPr lang="en-US" sz="2000" dirty="0" err="1" smtClean="0"/>
              <a:t>Deoxymyoglobin</a:t>
            </a:r>
            <a:r>
              <a:rPr lang="en-US" sz="2000" dirty="0" smtClean="0"/>
              <a:t> + Nitric Oxide = Nitric Oxide Myoglobin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</a:rPr>
              <a:t>(purplish red)</a:t>
            </a: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FF0000"/>
                </a:solidFill>
              </a:rPr>
              <a:t>(red)</a:t>
            </a: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Nitric Oxide is generated during curing sequence</a:t>
            </a:r>
          </a:p>
          <a:p>
            <a:pPr lvl="1"/>
            <a:endParaRPr lang="en-US" sz="2000" dirty="0" smtClean="0"/>
          </a:p>
          <a:p>
            <a:pPr lvl="1" algn="ctr">
              <a:buNone/>
            </a:pPr>
            <a:r>
              <a:rPr lang="en-US" sz="2000" dirty="0" smtClean="0"/>
              <a:t>NaNO</a:t>
            </a:r>
            <a:r>
              <a:rPr lang="en-US" sz="2000" baseline="-25000" dirty="0" smtClean="0"/>
              <a:t>3</a:t>
            </a:r>
            <a:r>
              <a:rPr lang="en-US" sz="2000" dirty="0" smtClean="0">
                <a:sym typeface="Wingdings" pitchFamily="2" charset="2"/>
              </a:rPr>
              <a:t>NaNO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	HONO      NO</a:t>
            </a:r>
          </a:p>
          <a:p>
            <a:pPr lvl="1"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		                Nitrate       Nitrite     Nitrous Acid    Nitric Oxide</a:t>
            </a:r>
            <a:endParaRPr lang="en-US" sz="2000" dirty="0" smtClean="0"/>
          </a:p>
          <a:p>
            <a:r>
              <a:rPr lang="en-US" sz="2000" dirty="0" smtClean="0"/>
              <a:t>Nitric Oxide myoglobin in unstable</a:t>
            </a:r>
          </a:p>
          <a:p>
            <a:pPr lvl="1"/>
            <a:r>
              <a:rPr lang="en-US" sz="2000" dirty="0" smtClean="0"/>
              <a:t>Color must be “fixed” by heating to 140 degrees.</a:t>
            </a:r>
          </a:p>
          <a:p>
            <a:pPr>
              <a:buNone/>
            </a:pPr>
            <a:r>
              <a:rPr lang="en-US" sz="1200" dirty="0" smtClean="0"/>
              <a:t>	  </a:t>
            </a:r>
            <a:endParaRPr lang="en-US" sz="1200" dirty="0" smtClean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Curing Reaction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Fixation Reaction</a:t>
            </a:r>
          </a:p>
          <a:p>
            <a:pPr algn="ctr">
              <a:buNone/>
            </a:pPr>
            <a:r>
              <a:rPr lang="en-US" sz="2000" dirty="0" smtClean="0"/>
              <a:t>Nitric oxide myoglobin +Heat = Nitrosylhemochromagen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FF0000"/>
                </a:solidFill>
              </a:rPr>
              <a:t>           	 (</a:t>
            </a:r>
            <a:r>
              <a:rPr lang="en-US" sz="2000" b="1" dirty="0" smtClean="0">
                <a:solidFill>
                  <a:srgbClr val="CC0000"/>
                </a:solidFill>
              </a:rPr>
              <a:t>red</a:t>
            </a:r>
            <a:r>
              <a:rPr lang="en-US" sz="2000" b="1" dirty="0" smtClean="0">
                <a:solidFill>
                  <a:srgbClr val="FF0000"/>
                </a:solidFill>
              </a:rPr>
              <a:t>)				</a:t>
            </a:r>
            <a:r>
              <a:rPr lang="en-US" sz="2000" b="1" dirty="0" smtClean="0">
                <a:solidFill>
                  <a:srgbClr val="FF0066"/>
                </a:solidFill>
              </a:rPr>
              <a:t>(cured pink)</a:t>
            </a:r>
          </a:p>
          <a:p>
            <a:pPr lvl="1"/>
            <a:r>
              <a:rPr lang="en-US" sz="2000" dirty="0" smtClean="0"/>
              <a:t>Nitrosylhemochromagen is responsible for stable cured-pink color.</a:t>
            </a:r>
          </a:p>
          <a:p>
            <a:pPr lvl="1"/>
            <a:r>
              <a:rPr lang="en-US" sz="2000" dirty="0" smtClean="0"/>
              <a:t>Very Heat Stable- pink color doesn’t change with further cooking</a:t>
            </a:r>
          </a:p>
          <a:p>
            <a:pPr lvl="1"/>
            <a:r>
              <a:rPr lang="en-US" sz="2000" dirty="0" smtClean="0"/>
              <a:t>Only occurs with the addition of heat</a:t>
            </a:r>
          </a:p>
          <a:p>
            <a:r>
              <a:rPr lang="en-US" sz="2400" b="1" dirty="0" smtClean="0"/>
              <a:t>Overall Reaction</a:t>
            </a:r>
          </a:p>
          <a:p>
            <a:pPr algn="ctr">
              <a:buNone/>
            </a:pPr>
            <a:r>
              <a:rPr lang="en-US" sz="2200" dirty="0" smtClean="0"/>
              <a:t>Myoglobin + NO </a:t>
            </a:r>
            <a:r>
              <a:rPr lang="en-US" sz="2200" dirty="0" smtClean="0">
                <a:sym typeface="Wingdings" pitchFamily="2" charset="2"/>
              </a:rPr>
              <a:t>Nitric Oxide Myoglobin Nitrosylhemochromagen</a:t>
            </a:r>
          </a:p>
          <a:p>
            <a:pPr>
              <a:buNone/>
            </a:pPr>
            <a:r>
              <a:rPr lang="en-US" sz="1200" b="1" dirty="0" smtClean="0"/>
              <a:t>	</a:t>
            </a:r>
            <a:r>
              <a:rPr lang="en-US" sz="1800" b="1" dirty="0" smtClean="0"/>
              <a:t>   </a:t>
            </a:r>
            <a:r>
              <a:rPr lang="en-US" sz="1800" b="1" dirty="0" smtClean="0">
                <a:solidFill>
                  <a:srgbClr val="C00000"/>
                </a:solidFill>
              </a:rPr>
              <a:t>(purplish red)</a:t>
            </a:r>
            <a:r>
              <a:rPr lang="en-US" sz="1800" b="1" dirty="0" smtClean="0"/>
              <a:t>			</a:t>
            </a:r>
            <a:r>
              <a:rPr lang="en-US" sz="1800" b="1" dirty="0" smtClean="0">
                <a:solidFill>
                  <a:srgbClr val="FF0000"/>
                </a:solidFill>
              </a:rPr>
              <a:t>(red)</a:t>
            </a:r>
            <a:r>
              <a:rPr lang="en-US" sz="1800" b="1" dirty="0" smtClean="0"/>
              <a:t>		HEAT	</a:t>
            </a:r>
            <a:r>
              <a:rPr lang="en-US" sz="1800" b="1" dirty="0" smtClean="0">
                <a:solidFill>
                  <a:srgbClr val="FF0066"/>
                </a:solidFill>
              </a:rPr>
              <a:t>            (cured pink)</a:t>
            </a:r>
          </a:p>
        </p:txBody>
      </p:sp>
      <p:pic>
        <p:nvPicPr>
          <p:cNvPr id="4" name="Picture 2" descr="http://www.sausagemaker.com/tutorials/ham/hams_halve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4352925"/>
            <a:ext cx="3333750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Curing Adjuncts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Proper color development is a function of time</a:t>
            </a:r>
          </a:p>
          <a:p>
            <a:r>
              <a:rPr lang="en-US" sz="2400" dirty="0" smtClean="0"/>
              <a:t>Ascorbic Acid, Sodium Ascorbate</a:t>
            </a:r>
            <a:r>
              <a:rPr lang="en-US" sz="2400" dirty="0"/>
              <a:t> </a:t>
            </a:r>
            <a:r>
              <a:rPr lang="en-US" sz="2400" dirty="0" smtClean="0"/>
              <a:t>and Sodium Erythorbate speed color development</a:t>
            </a:r>
          </a:p>
          <a:p>
            <a:r>
              <a:rPr lang="en-US" sz="2400" dirty="0" smtClean="0"/>
              <a:t>Ascorbates reduce Metmyoglobin to Myoglobin</a:t>
            </a:r>
          </a:p>
          <a:p>
            <a:pPr lvl="1"/>
            <a:r>
              <a:rPr lang="en-US" sz="2400" dirty="0" smtClean="0"/>
              <a:t>Metmyoglobin is unable to combine with NO, while Myoglobin can</a:t>
            </a:r>
          </a:p>
          <a:p>
            <a:r>
              <a:rPr lang="en-US" sz="2400" dirty="0" smtClean="0"/>
              <a:t>Ascorbates speed reduction of HONO to NO</a:t>
            </a:r>
          </a:p>
          <a:p>
            <a:pPr lvl="1"/>
            <a:r>
              <a:rPr lang="en-US" sz="2400" dirty="0" smtClean="0"/>
              <a:t>Greater quantities of NO available for production</a:t>
            </a:r>
            <a:endParaRPr lang="en-US" sz="2400" dirty="0"/>
          </a:p>
          <a:p>
            <a:r>
              <a:rPr lang="en-US" sz="2400" dirty="0" smtClean="0"/>
              <a:t>Treatment of cured cuts with 5-10% Ascorbic Acid</a:t>
            </a:r>
          </a:p>
          <a:p>
            <a:pPr lvl="1"/>
            <a:r>
              <a:rPr lang="en-US" sz="2400" dirty="0" smtClean="0"/>
              <a:t>Effective in reducing fading of cured color in displays</a:t>
            </a:r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962400"/>
            <a:ext cx="82296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Alkaline Phosphates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Sodium </a:t>
            </a:r>
            <a:r>
              <a:rPr lang="en-US" dirty="0" err="1" smtClean="0"/>
              <a:t>Tripolyphosphate</a:t>
            </a:r>
            <a:endParaRPr lang="en-US" dirty="0" smtClean="0"/>
          </a:p>
          <a:p>
            <a:r>
              <a:rPr lang="en-US" dirty="0" smtClean="0"/>
              <a:t>Added to decrease shrink during curing &amp; smoking</a:t>
            </a:r>
          </a:p>
          <a:p>
            <a:r>
              <a:rPr lang="en-US" dirty="0" smtClean="0"/>
              <a:t>Cannot exceed 0.5%</a:t>
            </a:r>
          </a:p>
          <a:p>
            <a:r>
              <a:rPr lang="en-US" dirty="0" smtClean="0"/>
              <a:t>Increase water holding capacity (WHC) of muscle proteins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 is “curing ingredient” when doing Cover Pickle Curing (Brine) or Injection Curing</a:t>
            </a:r>
          </a:p>
          <a:p>
            <a:r>
              <a:rPr lang="en-US" sz="2800" dirty="0" smtClean="0"/>
              <a:t>Disperses cure throughout meat</a:t>
            </a:r>
          </a:p>
          <a:p>
            <a:r>
              <a:rPr lang="en-US" sz="2800" dirty="0" smtClean="0"/>
              <a:t>Use of water reduces cost of products </a:t>
            </a:r>
          </a:p>
          <a:p>
            <a:pPr lvl="1"/>
            <a:r>
              <a:rPr lang="en-US" dirty="0" smtClean="0"/>
              <a:t>Products with more water are cheaper</a:t>
            </a:r>
          </a:p>
          <a:p>
            <a:r>
              <a:rPr lang="en-US" sz="2800" dirty="0" smtClean="0"/>
              <a:t>Water remaining in retail product is “Added Water”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Fat Free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Method for calculating added water.</a:t>
            </a:r>
          </a:p>
          <a:p>
            <a:r>
              <a:rPr lang="en-US" sz="2000" dirty="0" smtClean="0"/>
              <a:t>Set Standards for measuring minimum meat-protein content in cured pork on fat-free basis</a:t>
            </a:r>
          </a:p>
          <a:p>
            <a:r>
              <a:rPr lang="en-US" sz="2000" dirty="0" smtClean="0"/>
              <a:t>PFF Value = (Percent of meat protein)/(100-percent of fat) X 100</a:t>
            </a:r>
          </a:p>
          <a:p>
            <a:endParaRPr lang="en-US" sz="2000" dirty="0" smtClean="0"/>
          </a:p>
          <a:p>
            <a:r>
              <a:rPr lang="en-US" sz="2000" dirty="0" smtClean="0"/>
              <a:t>Use of Alkaline Phosphates</a:t>
            </a:r>
          </a:p>
          <a:p>
            <a:pPr lvl="1"/>
            <a:r>
              <a:rPr lang="en-US" sz="2000" dirty="0" smtClean="0"/>
              <a:t>Tremendous quantities of cure added to cuts and still remain normal</a:t>
            </a:r>
          </a:p>
          <a:p>
            <a:r>
              <a:rPr lang="en-US" sz="2000" dirty="0" smtClean="0"/>
              <a:t>FSIS uses PFF to regulate amount of moisture in final product</a:t>
            </a:r>
          </a:p>
          <a:p>
            <a:pPr lvl="1"/>
            <a:r>
              <a:rPr lang="en-US" sz="2000" dirty="0" smtClean="0"/>
              <a:t>Ham (Minimum 20.5% PFF)</a:t>
            </a:r>
          </a:p>
          <a:p>
            <a:pPr lvl="1"/>
            <a:r>
              <a:rPr lang="en-US" sz="2000" dirty="0" smtClean="0"/>
              <a:t>Ham with Natural Juices (Minimum 18.5% PFF)</a:t>
            </a:r>
          </a:p>
          <a:p>
            <a:pPr lvl="1"/>
            <a:r>
              <a:rPr lang="en-US" sz="2000" dirty="0" smtClean="0"/>
              <a:t>Ham, Water Added (Minimum 17% PFF)</a:t>
            </a:r>
          </a:p>
          <a:p>
            <a:pPr lvl="1"/>
            <a:r>
              <a:rPr lang="en-US" sz="2000" dirty="0" smtClean="0"/>
              <a:t>Ham and Water Product  (Less Than 17% PFF)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Curing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Dry Curing</a:t>
            </a:r>
          </a:p>
          <a:p>
            <a:pPr lvl="1"/>
            <a:r>
              <a:rPr lang="en-US" sz="2400" dirty="0" smtClean="0"/>
              <a:t>Use of salt or salt plus nitrite or nitrate</a:t>
            </a:r>
          </a:p>
          <a:p>
            <a:pPr lvl="1"/>
            <a:r>
              <a:rPr lang="en-US" sz="2400" dirty="0" smtClean="0"/>
              <a:t>Dry Sugar Curing</a:t>
            </a:r>
          </a:p>
          <a:p>
            <a:pPr lvl="2"/>
            <a:r>
              <a:rPr lang="en-US" dirty="0" smtClean="0"/>
              <a:t>Uses Sugar to overcome harshness of salt flavor</a:t>
            </a:r>
          </a:p>
          <a:p>
            <a:pPr lvl="1"/>
            <a:r>
              <a:rPr lang="en-US" sz="2400" dirty="0" smtClean="0"/>
              <a:t>Both methods involve rubbing cure mixture over surface</a:t>
            </a:r>
            <a:endParaRPr lang="en-US" sz="2400" dirty="0"/>
          </a:p>
          <a:p>
            <a:pPr lvl="1"/>
            <a:r>
              <a:rPr lang="en-US" sz="2400" dirty="0" smtClean="0"/>
              <a:t>Penetration of NaCl occurs through osmosis</a:t>
            </a:r>
          </a:p>
          <a:p>
            <a:pPr lvl="1"/>
            <a:r>
              <a:rPr lang="en-US" sz="2400" dirty="0" smtClean="0"/>
              <a:t>Bone Sour (souring around bones) occurs in hams</a:t>
            </a:r>
          </a:p>
          <a:p>
            <a:pPr lvl="2"/>
            <a:r>
              <a:rPr lang="en-US" dirty="0" smtClean="0"/>
              <a:t>Lack of rapid-enough salt penetration to interior</a:t>
            </a:r>
          </a:p>
          <a:p>
            <a:pPr lvl="1"/>
            <a:r>
              <a:rPr lang="en-US" sz="2400" dirty="0" smtClean="0"/>
              <a:t>High levels of shrinking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Curing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Curing With Liquid</a:t>
            </a:r>
          </a:p>
          <a:p>
            <a:pPr lvl="1"/>
            <a:r>
              <a:rPr lang="en-US" sz="2400" dirty="0" smtClean="0"/>
              <a:t>Can either be Cover Pickle (placing meat in brine) or Sweet Pickle (sugar added to brine)</a:t>
            </a:r>
          </a:p>
          <a:p>
            <a:pPr lvl="1"/>
            <a:r>
              <a:rPr lang="en-US" sz="2400" dirty="0" smtClean="0"/>
              <a:t>Penetration of cure occurs via osmosis</a:t>
            </a:r>
          </a:p>
          <a:p>
            <a:pPr lvl="1"/>
            <a:r>
              <a:rPr lang="en-US" sz="2400" dirty="0" smtClean="0"/>
              <a:t>More uniform distribution of cure</a:t>
            </a:r>
          </a:p>
          <a:p>
            <a:pPr lvl="1"/>
            <a:r>
              <a:rPr lang="en-US" sz="2400" dirty="0" smtClean="0"/>
              <a:t>Can Result in Bone Sour</a:t>
            </a:r>
          </a:p>
          <a:p>
            <a:pPr lvl="1"/>
            <a:r>
              <a:rPr lang="en-US" sz="2400" dirty="0" smtClean="0"/>
              <a:t>Can result in yeast growth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61722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Injection Curing</a:t>
            </a:r>
          </a:p>
          <a:p>
            <a:pPr lvl="1"/>
            <a:r>
              <a:rPr lang="en-US" sz="2000" dirty="0" smtClean="0"/>
              <a:t>Three forms of injection curing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Stitch or spray pumping</a:t>
            </a:r>
          </a:p>
          <a:p>
            <a:pPr lvl="3"/>
            <a:r>
              <a:rPr lang="en-US" dirty="0" smtClean="0"/>
              <a:t>Cure directly injected into meat with needles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/>
              <a:t>Artery Pumping</a:t>
            </a:r>
          </a:p>
          <a:p>
            <a:pPr lvl="3"/>
            <a:r>
              <a:rPr lang="en-US" dirty="0" smtClean="0"/>
              <a:t>Accomplishes best possible distribution of cure</a:t>
            </a:r>
          </a:p>
          <a:p>
            <a:pPr lvl="3"/>
            <a:r>
              <a:rPr lang="en-US" dirty="0" smtClean="0"/>
              <a:t>Cure dispersed via capillaries</a:t>
            </a:r>
          </a:p>
          <a:p>
            <a:pPr lvl="2"/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34025" y="2933700"/>
            <a:ext cx="3609975" cy="392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715000" cy="5135563"/>
          </a:xfrm>
        </p:spPr>
        <p:txBody>
          <a:bodyPr>
            <a:normAutofit/>
          </a:bodyPr>
          <a:lstStyle/>
          <a:p>
            <a:pPr marL="1371600" lvl="2" indent="-457200">
              <a:buNone/>
            </a:pPr>
            <a:r>
              <a:rPr lang="en-US" dirty="0" smtClean="0"/>
              <a:t>3.  Multi-needle Machine Injection</a:t>
            </a:r>
          </a:p>
          <a:p>
            <a:pPr lvl="3"/>
            <a:r>
              <a:rPr lang="en-US" sz="2400" dirty="0" smtClean="0"/>
              <a:t>Most commercial facilities use</a:t>
            </a:r>
          </a:p>
          <a:p>
            <a:pPr lvl="3"/>
            <a:r>
              <a:rPr lang="en-US" sz="2400" dirty="0" smtClean="0"/>
              <a:t>Rapid penetration of cure into meat (reduce spoilage)</a:t>
            </a:r>
          </a:p>
          <a:p>
            <a:pPr lvl="3"/>
            <a:r>
              <a:rPr lang="en-US" sz="2400" dirty="0" smtClean="0"/>
              <a:t>Less spoilage and shrinkage</a:t>
            </a:r>
          </a:p>
          <a:p>
            <a:pPr lvl="3"/>
            <a:r>
              <a:rPr lang="en-US" sz="2400" dirty="0" smtClean="0"/>
              <a:t>Not conducive to development of typical flavor, aroma, and texture</a:t>
            </a:r>
            <a:endParaRPr lang="en-US" sz="2400" dirty="0"/>
          </a:p>
        </p:txBody>
      </p:sp>
      <p:pic>
        <p:nvPicPr>
          <p:cNvPr id="4" name="Picture 2" descr="http://lh5.ggpht.com/_JzFsC29DuoE/Rq_VNkxn2II/AAAAAAAABB4/vl30qOoouXY/IMG_00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997200"/>
            <a:ext cx="2895600" cy="3860800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4470400"/>
            <a:ext cx="3352800" cy="238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methods of preserving meat have been used throughout history.</a:t>
            </a:r>
          </a:p>
          <a:p>
            <a:r>
              <a:rPr lang="en-US" sz="2400" dirty="0" smtClean="0"/>
              <a:t>Sumerians first to salt meat over 5,000 years ago.</a:t>
            </a:r>
          </a:p>
          <a:p>
            <a:r>
              <a:rPr lang="en-US" sz="2400" dirty="0" smtClean="0"/>
              <a:t>Ancient Hebrews used salt from Dead Sea to preserve meat 4000 years ago</a:t>
            </a:r>
          </a:p>
          <a:p>
            <a:r>
              <a:rPr lang="en-US" sz="2400" dirty="0" smtClean="0"/>
              <a:t>Possible that smoking of meats was “accidentally discovered” by Native Americans.</a:t>
            </a:r>
          </a:p>
          <a:p>
            <a:pPr lvl="1"/>
            <a:r>
              <a:rPr lang="en-US" sz="2400" dirty="0" smtClean="0"/>
              <a:t>Hung meat from tops of teepees</a:t>
            </a:r>
          </a:p>
          <a:p>
            <a:r>
              <a:rPr lang="en-US" sz="2400" dirty="0" smtClean="0"/>
              <a:t>In 1970’s 80’s ingredients used in curing and smoking were heavily researched</a:t>
            </a:r>
          </a:p>
          <a:p>
            <a:pPr lvl="1"/>
            <a:r>
              <a:rPr lang="en-US" sz="2400" dirty="0" smtClean="0"/>
              <a:t>Possible health implications (cancer, etc.)</a:t>
            </a:r>
          </a:p>
          <a:p>
            <a:pPr lvl="1"/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Massaging &amp; Tumbling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/>
              <a:t>Massaging and Tumbling occur after Pumping</a:t>
            </a:r>
          </a:p>
          <a:p>
            <a:pPr lvl="1"/>
            <a:r>
              <a:rPr lang="en-US" sz="2000" dirty="0" smtClean="0"/>
              <a:t>Extract muscle proteins to bind the muscles together</a:t>
            </a:r>
          </a:p>
          <a:p>
            <a:pPr lvl="1"/>
            <a:r>
              <a:rPr lang="en-US" sz="2000" dirty="0" smtClean="0"/>
              <a:t>Allow for increased pickup &amp; retention of moisture</a:t>
            </a:r>
          </a:p>
          <a:p>
            <a:r>
              <a:rPr lang="en-US" sz="2000" b="1" dirty="0" smtClean="0"/>
              <a:t>Function of Massaging and Tumbling</a:t>
            </a:r>
          </a:p>
          <a:p>
            <a:pPr lvl="1"/>
            <a:r>
              <a:rPr lang="en-US" sz="2000" dirty="0" smtClean="0"/>
              <a:t>Disruption of Tissue Structure</a:t>
            </a:r>
          </a:p>
          <a:p>
            <a:pPr lvl="1"/>
            <a:r>
              <a:rPr lang="en-US" sz="2000" dirty="0" smtClean="0"/>
              <a:t>Hastening of Cure-Ingredient Distribution</a:t>
            </a:r>
          </a:p>
          <a:p>
            <a:pPr lvl="1"/>
            <a:r>
              <a:rPr lang="en-US" sz="2000" dirty="0" smtClean="0"/>
              <a:t>Solubilization of muscle proteins</a:t>
            </a:r>
          </a:p>
          <a:p>
            <a:r>
              <a:rPr lang="en-US" sz="2000" b="1" dirty="0" smtClean="0"/>
              <a:t>Massaging</a:t>
            </a:r>
          </a:p>
          <a:p>
            <a:pPr lvl="1"/>
            <a:r>
              <a:rPr lang="en-US" sz="2000" dirty="0" smtClean="0"/>
              <a:t>Relies on frictional energy</a:t>
            </a:r>
          </a:p>
          <a:p>
            <a:pPr lvl="1"/>
            <a:r>
              <a:rPr lang="en-US" sz="2000" dirty="0" smtClean="0"/>
              <a:t>Minimizes the tearing of muscles</a:t>
            </a:r>
          </a:p>
          <a:p>
            <a:pPr lvl="1"/>
            <a:r>
              <a:rPr lang="en-US" sz="2000" dirty="0" smtClean="0"/>
              <a:t>Minimizes particle size reduction</a:t>
            </a:r>
          </a:p>
          <a:p>
            <a:r>
              <a:rPr lang="en-US" sz="2000" b="1" dirty="0" smtClean="0"/>
              <a:t>Tumbling</a:t>
            </a:r>
          </a:p>
          <a:p>
            <a:pPr lvl="1"/>
            <a:r>
              <a:rPr lang="en-US" sz="2000" dirty="0" smtClean="0"/>
              <a:t>Relies on impact energy</a:t>
            </a:r>
          </a:p>
          <a:p>
            <a:pPr lvl="1"/>
            <a:r>
              <a:rPr lang="en-US" sz="2000" dirty="0" smtClean="0"/>
              <a:t>Extracts myofibrillar proteins</a:t>
            </a:r>
          </a:p>
          <a:p>
            <a:pPr lvl="1"/>
            <a:endParaRPr lang="en-US" sz="1400" dirty="0" smtClean="0"/>
          </a:p>
        </p:txBody>
      </p:sp>
      <p:pic>
        <p:nvPicPr>
          <p:cNvPr id="1026" name="Picture 2" descr="C:\Documents and Settings\jlegako\My Documents\My Pictures\tumb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3050" y="2562225"/>
            <a:ext cx="3790950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of Meat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Materials used for smoke come from hardwood sawdust or chips</a:t>
            </a:r>
          </a:p>
          <a:p>
            <a:pPr lvl="1"/>
            <a:r>
              <a:rPr lang="en-US" sz="2400" dirty="0" smtClean="0"/>
              <a:t>Softwood products result in sooty deposit.</a:t>
            </a:r>
          </a:p>
          <a:p>
            <a:r>
              <a:rPr lang="en-US" sz="2400" dirty="0" smtClean="0"/>
              <a:t>Over 200 components comprise smoke</a:t>
            </a:r>
          </a:p>
          <a:p>
            <a:pPr lvl="1"/>
            <a:r>
              <a:rPr lang="en-US" sz="2400" dirty="0" smtClean="0"/>
              <a:t>At least 80 have been identified</a:t>
            </a:r>
          </a:p>
          <a:p>
            <a:pPr lvl="1"/>
            <a:r>
              <a:rPr lang="en-US" sz="2400" dirty="0" smtClean="0"/>
              <a:t>Almost all exhibit bacteriostatic or bacteriocidal properties</a:t>
            </a:r>
          </a:p>
          <a:p>
            <a:r>
              <a:rPr lang="en-US" sz="2400" dirty="0" smtClean="0"/>
              <a:t>Smoke consists of two parts</a:t>
            </a:r>
          </a:p>
          <a:p>
            <a:pPr lvl="1"/>
            <a:r>
              <a:rPr lang="en-US" sz="2400" dirty="0" smtClean="0"/>
              <a:t>Dispersed phase- consists of parts that are 2-3 micrometers in size</a:t>
            </a:r>
          </a:p>
          <a:p>
            <a:pPr lvl="2"/>
            <a:r>
              <a:rPr lang="en-US" dirty="0" smtClean="0"/>
              <a:t>Tars, soot, charcoal, and resins</a:t>
            </a:r>
          </a:p>
          <a:p>
            <a:pPr lvl="1"/>
            <a:r>
              <a:rPr lang="en-US" sz="2400" dirty="0" smtClean="0"/>
              <a:t>Gaseous phase- Not visible</a:t>
            </a:r>
          </a:p>
          <a:p>
            <a:pPr lvl="2"/>
            <a:r>
              <a:rPr lang="en-US" dirty="0" smtClean="0"/>
              <a:t>Phenols, acids, and carbonyl compounds</a:t>
            </a:r>
          </a:p>
          <a:p>
            <a:pPr lvl="1"/>
            <a:endParaRPr lang="en-US" sz="1400" dirty="0" smtClean="0"/>
          </a:p>
          <a:p>
            <a:pPr lvl="2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of Meat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Benefits of Smoking</a:t>
            </a:r>
          </a:p>
          <a:p>
            <a:pPr lvl="1"/>
            <a:r>
              <a:rPr lang="en-US" sz="2400" dirty="0" smtClean="0"/>
              <a:t>Flavor and Odor Enhancement</a:t>
            </a:r>
          </a:p>
          <a:p>
            <a:pPr lvl="1"/>
            <a:r>
              <a:rPr lang="en-US" sz="2400" dirty="0" smtClean="0"/>
              <a:t>Color Development on Outside of Product</a:t>
            </a:r>
          </a:p>
          <a:p>
            <a:pPr lvl="1"/>
            <a:r>
              <a:rPr lang="en-US" sz="2400" dirty="0" smtClean="0"/>
              <a:t>Preservation of the product</a:t>
            </a:r>
          </a:p>
          <a:p>
            <a:r>
              <a:rPr lang="en-US" sz="2400" dirty="0" smtClean="0"/>
              <a:t>Liquid smoke- widely used in industry</a:t>
            </a:r>
          </a:p>
          <a:p>
            <a:pPr lvl="1"/>
            <a:r>
              <a:rPr lang="en-US" sz="2400" dirty="0" smtClean="0"/>
              <a:t>Wood combustion products dissolved in water</a:t>
            </a:r>
          </a:p>
          <a:p>
            <a:pPr lvl="1"/>
            <a:r>
              <a:rPr lang="en-US" sz="2400" dirty="0" smtClean="0"/>
              <a:t>Cheaper and quicker than the smokehouse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edlinydomowe.com/curing/curing-images/curing-histo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"/>
            <a:ext cx="6370896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Curing?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Curing is addition of salt, sugar, and nitrite or nitrate to meats for purpose of preservation, flavor enhancement, or color development. </a:t>
            </a:r>
          </a:p>
          <a:p>
            <a:endParaRPr lang="en-US" sz="2400" dirty="0" smtClean="0"/>
          </a:p>
          <a:p>
            <a:r>
              <a:rPr lang="en-US" sz="2400" dirty="0" smtClean="0"/>
              <a:t>Today curing is performed more for flavor</a:t>
            </a:r>
          </a:p>
          <a:p>
            <a:pPr>
              <a:buNone/>
            </a:pPr>
            <a:r>
              <a:rPr lang="en-US" sz="2400" dirty="0" smtClean="0"/>
              <a:t>	development than for preservation</a:t>
            </a:r>
          </a:p>
          <a:p>
            <a:pPr lvl="1"/>
            <a:endParaRPr lang="en-US" sz="1400" dirty="0"/>
          </a:p>
        </p:txBody>
      </p:sp>
      <p:pic>
        <p:nvPicPr>
          <p:cNvPr id="24578" name="Picture 2" descr="http://www.cartoonstock.com/lowres/dre0605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595063"/>
            <a:ext cx="3048000" cy="426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functions of curing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Shelf life extension</a:t>
            </a:r>
          </a:p>
          <a:p>
            <a:pPr lvl="1"/>
            <a:r>
              <a:rPr lang="en-US" sz="2400" dirty="0" smtClean="0"/>
              <a:t>Development of unique properties</a:t>
            </a:r>
          </a:p>
          <a:p>
            <a:pPr lvl="1"/>
            <a:r>
              <a:rPr lang="en-US" sz="2400" dirty="0" smtClean="0"/>
              <a:t>Resistance to rapid deterioration</a:t>
            </a:r>
          </a:p>
          <a:p>
            <a:pPr lvl="1"/>
            <a:r>
              <a:rPr lang="en-US" sz="2400" dirty="0" smtClean="0"/>
              <a:t>Controlling microbial growth.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Salt (NaCl)</a:t>
            </a:r>
          </a:p>
          <a:p>
            <a:pPr lvl="1"/>
            <a:r>
              <a:rPr lang="en-US" sz="2200" dirty="0" smtClean="0"/>
              <a:t>Contributes flavor</a:t>
            </a:r>
          </a:p>
          <a:p>
            <a:pPr lvl="1"/>
            <a:r>
              <a:rPr lang="en-US" sz="2200" dirty="0" smtClean="0"/>
              <a:t>Preservative effect</a:t>
            </a:r>
          </a:p>
          <a:p>
            <a:pPr lvl="1"/>
            <a:r>
              <a:rPr lang="en-US" sz="2200" dirty="0" smtClean="0"/>
              <a:t>Controls microbial growth (doesn’t kill bacteria)</a:t>
            </a:r>
          </a:p>
          <a:p>
            <a:pPr lvl="1"/>
            <a:r>
              <a:rPr lang="en-US" sz="2200" dirty="0" smtClean="0"/>
              <a:t>Osmosis (enhances transport of nitrate, nitrite, and sugar)</a:t>
            </a:r>
          </a:p>
          <a:p>
            <a:pPr lvl="1"/>
            <a:r>
              <a:rPr lang="en-US" sz="2400" dirty="0" smtClean="0"/>
              <a:t>Can be in granular or rock forms.</a:t>
            </a:r>
          </a:p>
          <a:p>
            <a:pPr lvl="1"/>
            <a:r>
              <a:rPr lang="en-US" sz="2400" dirty="0" smtClean="0"/>
              <a:t>Only difference is quantity of </a:t>
            </a:r>
            <a:r>
              <a:rPr lang="en-US" sz="2400" dirty="0" err="1" smtClean="0"/>
              <a:t>NaCl</a:t>
            </a:r>
            <a:r>
              <a:rPr lang="en-US" sz="2400" dirty="0" smtClean="0"/>
              <a:t> in the salt.</a:t>
            </a:r>
          </a:p>
          <a:p>
            <a:pPr lvl="1"/>
            <a:endParaRPr lang="en-US" sz="2200" dirty="0" smtClean="0"/>
          </a:p>
          <a:p>
            <a:pPr lvl="1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/>
              <a:t>Sugar (C</a:t>
            </a:r>
            <a:r>
              <a:rPr lang="en-US" sz="2200" b="1" baseline="-25000" dirty="0" smtClean="0"/>
              <a:t>12</a:t>
            </a:r>
            <a:r>
              <a:rPr lang="en-US" sz="2200" b="1" dirty="0" smtClean="0"/>
              <a:t>H</a:t>
            </a:r>
            <a:r>
              <a:rPr lang="en-US" sz="2200" b="1" baseline="-25000" dirty="0" smtClean="0"/>
              <a:t>22</a:t>
            </a:r>
            <a:r>
              <a:rPr lang="en-US" sz="2200" b="1" dirty="0" smtClean="0"/>
              <a:t>O</a:t>
            </a:r>
            <a:r>
              <a:rPr lang="en-US" sz="2200" b="1" baseline="-25000" dirty="0" smtClean="0"/>
              <a:t>11</a:t>
            </a:r>
            <a:r>
              <a:rPr lang="en-US" sz="2200" b="1" dirty="0" smtClean="0"/>
              <a:t>)</a:t>
            </a:r>
          </a:p>
          <a:p>
            <a:pPr lvl="1"/>
            <a:r>
              <a:rPr lang="en-US" sz="2200" dirty="0" smtClean="0"/>
              <a:t>Contributes flavor</a:t>
            </a:r>
          </a:p>
          <a:p>
            <a:pPr lvl="1"/>
            <a:r>
              <a:rPr lang="en-US" sz="2200" dirty="0" smtClean="0"/>
              <a:t>Counteracts salt</a:t>
            </a:r>
          </a:p>
          <a:p>
            <a:pPr lvl="1"/>
            <a:r>
              <a:rPr lang="en-US" sz="2200" dirty="0" smtClean="0"/>
              <a:t>Provides source of energy for nitrate converting bacteria</a:t>
            </a:r>
          </a:p>
          <a:p>
            <a:pPr lvl="1"/>
            <a:r>
              <a:rPr lang="en-US" sz="2200" dirty="0" smtClean="0"/>
              <a:t>Lowers the acidity of the cure</a:t>
            </a:r>
          </a:p>
          <a:p>
            <a:pPr lvl="1"/>
            <a:r>
              <a:rPr lang="en-US" sz="2000" dirty="0" smtClean="0"/>
              <a:t>Can be added in the form of:</a:t>
            </a:r>
          </a:p>
          <a:p>
            <a:pPr lvl="2"/>
            <a:r>
              <a:rPr lang="en-US" sz="2000" dirty="0" smtClean="0"/>
              <a:t>Sucrose (table sugar/brown sugar)</a:t>
            </a:r>
          </a:p>
          <a:p>
            <a:pPr lvl="2"/>
            <a:r>
              <a:rPr lang="en-US" sz="2000" dirty="0" smtClean="0"/>
              <a:t>Dextrose (refined corn sugar</a:t>
            </a:r>
            <a:r>
              <a:rPr lang="en-US" sz="2000" b="1" dirty="0" smtClean="0"/>
              <a:t>)</a:t>
            </a:r>
          </a:p>
          <a:p>
            <a:pPr lvl="2"/>
            <a:r>
              <a:rPr lang="en-US" sz="2000" dirty="0" smtClean="0"/>
              <a:t>Corn syrup solids</a:t>
            </a:r>
          </a:p>
          <a:p>
            <a:pPr lvl="1"/>
            <a:r>
              <a:rPr lang="en-US" sz="2000" dirty="0" smtClean="0"/>
              <a:t>RRM uses powdered sugar</a:t>
            </a:r>
          </a:p>
          <a:p>
            <a:pPr lvl="2"/>
            <a:r>
              <a:rPr lang="en-US" sz="2000" dirty="0" smtClean="0"/>
              <a:t>Finer particle size</a:t>
            </a:r>
            <a:r>
              <a:rPr lang="en-US" sz="2000" dirty="0" smtClean="0">
                <a:sym typeface="Wingdings" pitchFamily="2" charset="2"/>
              </a:rPr>
              <a:t> easier to dissolve in water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Commercial cures use corn syrup solids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Cheaper</a:t>
            </a:r>
          </a:p>
          <a:p>
            <a:pPr lvl="2"/>
            <a:r>
              <a:rPr lang="en-US" sz="2000" dirty="0" smtClean="0">
                <a:sym typeface="Wingdings" pitchFamily="2" charset="2"/>
              </a:rPr>
              <a:t>May require more to get same flavor </a:t>
            </a:r>
            <a:endParaRPr lang="en-US" sz="2000" dirty="0" smtClean="0"/>
          </a:p>
          <a:p>
            <a:pPr lvl="1"/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/>
              <a:t>Nitrite (NaNO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) or Nitrate (NaNO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)</a:t>
            </a:r>
          </a:p>
          <a:p>
            <a:pPr lvl="1"/>
            <a:r>
              <a:rPr lang="en-US" sz="2200" dirty="0" smtClean="0"/>
              <a:t>Contributes flavor</a:t>
            </a:r>
          </a:p>
          <a:p>
            <a:pPr lvl="1"/>
            <a:r>
              <a:rPr lang="en-US" sz="2200" dirty="0" smtClean="0"/>
              <a:t>Prevents warmed-over flavor (WOF) in reheated products </a:t>
            </a:r>
          </a:p>
          <a:p>
            <a:pPr lvl="1"/>
            <a:r>
              <a:rPr lang="en-US" sz="2200" dirty="0" smtClean="0"/>
              <a:t>Retards development of rancidity during storage</a:t>
            </a:r>
          </a:p>
          <a:p>
            <a:pPr lvl="1"/>
            <a:r>
              <a:rPr lang="en-US" sz="2200" dirty="0" smtClean="0"/>
              <a:t>Prevents growth of </a:t>
            </a:r>
            <a:r>
              <a:rPr lang="en-US" sz="2200" i="1" dirty="0" smtClean="0"/>
              <a:t>C. </a:t>
            </a:r>
            <a:r>
              <a:rPr lang="en-US" sz="2200" i="1" dirty="0" err="1" smtClean="0"/>
              <a:t>boltulinum</a:t>
            </a:r>
            <a:r>
              <a:rPr lang="en-US" sz="2200" i="1" dirty="0" smtClean="0"/>
              <a:t> </a:t>
            </a:r>
            <a:r>
              <a:rPr lang="en-US" sz="2200" dirty="0" smtClean="0"/>
              <a:t>in canned products</a:t>
            </a:r>
          </a:p>
          <a:p>
            <a:pPr lvl="1"/>
            <a:r>
              <a:rPr lang="en-US" sz="2200" dirty="0" err="1" smtClean="0"/>
              <a:t>Bacteriostatic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Contributes cured-pink color to the product.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Nitrites &amp; Nitrates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Usually come in the form of potassium or sodium nitrites or nitrates.</a:t>
            </a:r>
          </a:p>
          <a:p>
            <a:r>
              <a:rPr lang="en-US" sz="2000" dirty="0" smtClean="0"/>
              <a:t>FSIS allows use of nitrate (NaNO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or KNO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ONLY in dry cured meats or dry sausage.</a:t>
            </a:r>
          </a:p>
          <a:p>
            <a:r>
              <a:rPr lang="en-US" sz="2000" dirty="0" smtClean="0"/>
              <a:t>FSIS permits use of Nitrites (NaNO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or KNO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in bacon</a:t>
            </a:r>
          </a:p>
          <a:p>
            <a:pPr lvl="1"/>
            <a:r>
              <a:rPr lang="en-US" sz="2000" dirty="0" smtClean="0"/>
              <a:t>Ingoing nitrite level cannot exceed 120 </a:t>
            </a:r>
            <a:r>
              <a:rPr lang="en-US" sz="2000" dirty="0" err="1" smtClean="0"/>
              <a:t>ppm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/>
              <a:t>Must be accompanied by 550ppm sodium </a:t>
            </a:r>
            <a:r>
              <a:rPr lang="en-US" sz="2000" dirty="0" err="1" smtClean="0"/>
              <a:t>ascorbate</a:t>
            </a:r>
            <a:r>
              <a:rPr lang="en-US" sz="2000" dirty="0" smtClean="0"/>
              <a:t> or sodium </a:t>
            </a:r>
            <a:r>
              <a:rPr lang="en-US" sz="2000" dirty="0" err="1" smtClean="0"/>
              <a:t>erythorbate</a:t>
            </a:r>
            <a:endParaRPr lang="en-US" sz="2000" dirty="0" smtClean="0"/>
          </a:p>
          <a:p>
            <a:pPr lvl="1"/>
            <a:r>
              <a:rPr lang="en-US" sz="2000" dirty="0" smtClean="0"/>
              <a:t>Residual nitrite must not exceed 40 </a:t>
            </a:r>
            <a:r>
              <a:rPr lang="en-US" sz="2000" dirty="0" err="1" smtClean="0"/>
              <a:t>ppm</a:t>
            </a:r>
            <a:endParaRPr lang="en-US" sz="2000" dirty="0" smtClean="0"/>
          </a:p>
          <a:p>
            <a:r>
              <a:rPr lang="en-US" sz="2000" dirty="0" smtClean="0"/>
              <a:t>Nitrites and Nitrates can be carcinogenic.</a:t>
            </a:r>
          </a:p>
          <a:p>
            <a:pPr lvl="1"/>
            <a:r>
              <a:rPr lang="en-US" sz="2000" dirty="0" smtClean="0"/>
              <a:t>MIT Study: 40 pounds of bacon/day for 40 years</a:t>
            </a:r>
          </a:p>
          <a:p>
            <a:r>
              <a:rPr lang="en-US" sz="2000" dirty="0" smtClean="0"/>
              <a:t>Currently seeing increase of “No Nitrite” or “Uncured” products</a:t>
            </a:r>
          </a:p>
        </p:txBody>
      </p:sp>
      <p:pic>
        <p:nvPicPr>
          <p:cNvPr id="18434" name="Picture 2" descr="http://www.okanagankoi.com/images/categories/C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9200" y="4724400"/>
            <a:ext cx="2844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1046</Words>
  <Application>Microsoft Office PowerPoint</Application>
  <PresentationFormat>Ekran Gösterisi (4:3)</PresentationFormat>
  <Paragraphs>197</Paragraphs>
  <Slides>22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Theme</vt:lpstr>
      <vt:lpstr>Curing &amp; Smoking of Meat</vt:lpstr>
      <vt:lpstr>Background &amp; History </vt:lpstr>
      <vt:lpstr>Slayt 3</vt:lpstr>
      <vt:lpstr>What is Curing?</vt:lpstr>
      <vt:lpstr>Other functions of curing</vt:lpstr>
      <vt:lpstr>Curing Ingredients</vt:lpstr>
      <vt:lpstr>Curing Ingredients</vt:lpstr>
      <vt:lpstr>Curing Ingredients</vt:lpstr>
      <vt:lpstr>Nitrites &amp; Nitrates</vt:lpstr>
      <vt:lpstr>Curing Reaction</vt:lpstr>
      <vt:lpstr>Curing Reaction</vt:lpstr>
      <vt:lpstr>Curing Adjuncts</vt:lpstr>
      <vt:lpstr>Alkaline Phosphates</vt:lpstr>
      <vt:lpstr>Water</vt:lpstr>
      <vt:lpstr>Protein Fat Free Method</vt:lpstr>
      <vt:lpstr>Application of Curing Ingredients</vt:lpstr>
      <vt:lpstr>Application of Curing Ingredients</vt:lpstr>
      <vt:lpstr>Slayt 18</vt:lpstr>
      <vt:lpstr>Slayt 19</vt:lpstr>
      <vt:lpstr>Massaging &amp; Tumbling</vt:lpstr>
      <vt:lpstr>Smoking of Meat Products</vt:lpstr>
      <vt:lpstr>Smoking of Meat Products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Curing &amp; Smoking of Meat</dc:title>
  <dc:creator>Jennifer</dc:creator>
  <cp:lastModifiedBy>salih karasu 66</cp:lastModifiedBy>
  <cp:revision>34</cp:revision>
  <dcterms:created xsi:type="dcterms:W3CDTF">2009-02-17T02:33:16Z</dcterms:created>
  <dcterms:modified xsi:type="dcterms:W3CDTF">2018-05-10T08:04:12Z</dcterms:modified>
</cp:coreProperties>
</file>