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45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Membrane separations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2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System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</a:t>
            </a:r>
            <a:r>
              <a:rPr lang="en-US" dirty="0" err="1" smtClean="0"/>
              <a:t>ost</a:t>
            </a:r>
            <a:r>
              <a:rPr lang="en-US" dirty="0" smtClean="0"/>
              <a:t> installations for membrane-based separation processes include the following:</a:t>
            </a:r>
          </a:p>
          <a:p>
            <a:pPr marL="514350" indent="-514350">
              <a:buAutoNum type="arabicParenBoth"/>
            </a:pPr>
            <a:r>
              <a:rPr lang="en-US" dirty="0" smtClean="0"/>
              <a:t>a feed tank, </a:t>
            </a:r>
            <a:endParaRPr lang="tr-TR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 the membrane,</a:t>
            </a:r>
            <a:endParaRPr lang="tr-TR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 at least one pump,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endParaRPr lang="tr-TR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Two</a:t>
            </a:r>
            <a:r>
              <a:rPr lang="tr-TR" dirty="0" smtClean="0"/>
              <a:t> </a:t>
            </a:r>
            <a:r>
              <a:rPr lang="en-US" dirty="0" smtClean="0"/>
              <a:t>manometers located at the inlet (P1) and outlet</a:t>
            </a:r>
            <a:r>
              <a:rPr lang="tr-TR" dirty="0" smtClean="0"/>
              <a:t> </a:t>
            </a:r>
            <a:r>
              <a:rPr lang="en-US" dirty="0" smtClean="0"/>
              <a:t>(P2) of the membrane compartment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936" y="764704"/>
            <a:ext cx="884907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31683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recirculation speed</a:t>
            </a:r>
            <a:r>
              <a:rPr lang="tr-TR" dirty="0" smtClean="0"/>
              <a:t> </a:t>
            </a:r>
            <a:r>
              <a:rPr lang="en-US" dirty="0" smtClean="0"/>
              <a:t>(v) also constitutes a critical parameter of operation, since it</a:t>
            </a:r>
            <a:r>
              <a:rPr lang="tr-TR" dirty="0" smtClean="0"/>
              <a:t> </a:t>
            </a:r>
            <a:r>
              <a:rPr lang="en-US" dirty="0" smtClean="0"/>
              <a:t>can be adjusted to maintain </a:t>
            </a:r>
            <a:r>
              <a:rPr lang="en-US" dirty="0" smtClean="0">
                <a:solidFill>
                  <a:srgbClr val="FF0000"/>
                </a:solidFill>
              </a:rPr>
              <a:t>a turbulent flow regim</a:t>
            </a:r>
            <a:r>
              <a:rPr lang="en-US" dirty="0" smtClean="0"/>
              <a:t>e and</a:t>
            </a:r>
            <a:r>
              <a:rPr lang="tr-TR" dirty="0" smtClean="0"/>
              <a:t> </a:t>
            </a:r>
            <a:r>
              <a:rPr lang="en-US" dirty="0" smtClean="0"/>
              <a:t>thereby </a:t>
            </a:r>
            <a:r>
              <a:rPr lang="en-US" dirty="0" smtClean="0">
                <a:solidFill>
                  <a:srgbClr val="FF0000"/>
                </a:solidFill>
              </a:rPr>
              <a:t>maximize membrane surface sweeping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slow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down membrane fo</a:t>
            </a:r>
            <a:r>
              <a:rPr lang="en-US" dirty="0" smtClean="0"/>
              <a:t>uling.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Batch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continuous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Membrane separations can be operated in batch or continuous</a:t>
            </a:r>
            <a:r>
              <a:rPr lang="tr-TR" dirty="0" smtClean="0"/>
              <a:t> </a:t>
            </a:r>
            <a:r>
              <a:rPr lang="en-US" dirty="0" smtClean="0"/>
              <a:t>mode. Comparison between the two modes must</a:t>
            </a:r>
            <a:r>
              <a:rPr lang="tr-TR" dirty="0" smtClean="0"/>
              <a:t> </a:t>
            </a:r>
            <a:r>
              <a:rPr lang="en-US" dirty="0" smtClean="0"/>
              <a:t>be made according to several criteria associated with cost</a:t>
            </a:r>
            <a:r>
              <a:rPr lang="tr-TR" dirty="0" smtClean="0"/>
              <a:t> </a:t>
            </a:r>
            <a:r>
              <a:rPr lang="en-US" dirty="0" smtClean="0"/>
              <a:t>and productivity constraints, but also with processing</a:t>
            </a:r>
            <a:r>
              <a:rPr lang="tr-TR" dirty="0" smtClean="0"/>
              <a:t> </a:t>
            </a:r>
            <a:r>
              <a:rPr lang="en-US" dirty="0" smtClean="0"/>
              <a:t>time.</a:t>
            </a:r>
            <a:endParaRPr lang="tr-T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4450" y="332655"/>
            <a:ext cx="6515100" cy="626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Batch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continuous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369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In fact, the latter must be minimized to prevent</a:t>
            </a:r>
            <a:r>
              <a:rPr lang="tr-TR" dirty="0" smtClean="0"/>
              <a:t> </a:t>
            </a:r>
            <a:r>
              <a:rPr lang="en-US" dirty="0" smtClean="0"/>
              <a:t>excessive bacterial growth, oxidation of fat, and </a:t>
            </a:r>
            <a:r>
              <a:rPr lang="en-US" dirty="0" err="1" smtClean="0"/>
              <a:t>denaturation</a:t>
            </a:r>
            <a:r>
              <a:rPr lang="tr-TR" dirty="0" smtClean="0"/>
              <a:t> </a:t>
            </a:r>
            <a:r>
              <a:rPr lang="en-US" dirty="0" smtClean="0"/>
              <a:t>of protein constituents due to mechanical shear</a:t>
            </a:r>
            <a:r>
              <a:rPr lang="tr-TR" dirty="0" smtClean="0"/>
              <a:t> </a:t>
            </a:r>
            <a:r>
              <a:rPr lang="en-US" dirty="0" smtClean="0"/>
              <a:t>stress resulting from recirculation.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Batch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retentate</a:t>
            </a:r>
            <a:r>
              <a:rPr lang="en-US" dirty="0" smtClean="0"/>
              <a:t> recirculation</a:t>
            </a:r>
            <a:r>
              <a:rPr lang="tr-TR" dirty="0" smtClean="0"/>
              <a:t> </a:t>
            </a:r>
            <a:r>
              <a:rPr lang="en-US" dirty="0" smtClean="0"/>
              <a:t>loop can be inserted to increase the tangential</a:t>
            </a:r>
            <a:r>
              <a:rPr lang="tr-TR" dirty="0" smtClean="0"/>
              <a:t> </a:t>
            </a:r>
            <a:r>
              <a:rPr lang="en-US" dirty="0" smtClean="0"/>
              <a:t>speed of the fluid and thus maintain a higher mean</a:t>
            </a:r>
            <a:r>
              <a:rPr lang="tr-TR" dirty="0" smtClean="0"/>
              <a:t> </a:t>
            </a:r>
            <a:r>
              <a:rPr lang="en-US" dirty="0" smtClean="0"/>
              <a:t>flux. This also decreases the power required from the</a:t>
            </a:r>
            <a:r>
              <a:rPr lang="tr-TR" dirty="0" smtClean="0"/>
              <a:t> </a:t>
            </a:r>
            <a:r>
              <a:rPr lang="en-US" dirty="0" smtClean="0"/>
              <a:t>feeding pump and decreases general operating costs.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Batch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However, for high concentration </a:t>
            </a:r>
            <a:r>
              <a:rPr lang="en-US" dirty="0" err="1" smtClean="0"/>
              <a:t>retentate</a:t>
            </a:r>
            <a:r>
              <a:rPr lang="en-US" dirty="0" smtClean="0"/>
              <a:t> using a recirculation</a:t>
            </a:r>
            <a:r>
              <a:rPr lang="tr-TR" dirty="0" smtClean="0"/>
              <a:t> </a:t>
            </a:r>
            <a:r>
              <a:rPr lang="en-US" dirty="0" smtClean="0"/>
              <a:t>loop, long residence time can lead to microbiological</a:t>
            </a:r>
            <a:r>
              <a:rPr lang="tr-TR" dirty="0" smtClean="0"/>
              <a:t> </a:t>
            </a:r>
            <a:r>
              <a:rPr lang="en-US" dirty="0" smtClean="0"/>
              <a:t>problems since temperature used is often</a:t>
            </a:r>
            <a:r>
              <a:rPr lang="tr-TR" dirty="0" smtClean="0"/>
              <a:t> </a:t>
            </a:r>
            <a:r>
              <a:rPr lang="en-US" dirty="0" smtClean="0"/>
              <a:t>around 50 C. For this reason, batch mode used is</a:t>
            </a:r>
            <a:r>
              <a:rPr lang="tr-TR" dirty="0" smtClean="0"/>
              <a:t> </a:t>
            </a:r>
            <a:r>
              <a:rPr lang="en-US" dirty="0" smtClean="0"/>
              <a:t>generally well adapted for small-scale applications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Continuous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25488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continuous process is characterized by feeding the</a:t>
            </a:r>
            <a:r>
              <a:rPr lang="tr-TR" dirty="0" smtClean="0"/>
              <a:t> </a:t>
            </a:r>
            <a:r>
              <a:rPr lang="en-US" dirty="0" smtClean="0"/>
              <a:t>solution to be treated at the same rate as the concentrate</a:t>
            </a:r>
            <a:r>
              <a:rPr lang="tr-TR" dirty="0" smtClean="0"/>
              <a:t> </a:t>
            </a:r>
            <a:r>
              <a:rPr lang="en-US" dirty="0" smtClean="0"/>
              <a:t>removed in what is termed as: feed and bleed.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principles and separation ranges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(RO, NF, UF, MF)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Pressure-driven membrane separation </a:t>
            </a:r>
            <a:r>
              <a:rPr lang="en-US" dirty="0" smtClean="0"/>
              <a:t>processes have</a:t>
            </a:r>
            <a:r>
              <a:rPr lang="tr-TR" dirty="0" smtClean="0"/>
              <a:t> </a:t>
            </a:r>
            <a:r>
              <a:rPr lang="en-US" dirty="0" smtClean="0"/>
              <a:t>been integrated as unit operations into a large number</a:t>
            </a:r>
            <a:r>
              <a:rPr lang="tr-TR" dirty="0" smtClean="0"/>
              <a:t> </a:t>
            </a:r>
            <a:r>
              <a:rPr lang="en-US" dirty="0" smtClean="0"/>
              <a:t>of food processes and </a:t>
            </a:r>
            <a:r>
              <a:rPr lang="en-US" b="1" dirty="0" smtClean="0">
                <a:solidFill>
                  <a:srgbClr val="FF0000"/>
                </a:solidFill>
              </a:rPr>
              <a:t>it is one of the fastest growing technologies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field of separation methods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Continuous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This operation</a:t>
            </a:r>
            <a:r>
              <a:rPr lang="tr-TR" dirty="0" smtClean="0"/>
              <a:t> </a:t>
            </a:r>
            <a:r>
              <a:rPr lang="en-US" dirty="0" smtClean="0"/>
              <a:t>mode offers the main advantages of</a:t>
            </a:r>
            <a:r>
              <a:rPr lang="tr-TR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faster processing,</a:t>
            </a: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retentate</a:t>
            </a:r>
            <a:r>
              <a:rPr lang="en-US" dirty="0" smtClean="0"/>
              <a:t> of more uniform quality, </a:t>
            </a: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continuous</a:t>
            </a:r>
            <a:r>
              <a:rPr lang="tr-TR" dirty="0" smtClean="0"/>
              <a:t> </a:t>
            </a:r>
            <a:r>
              <a:rPr lang="en-US" dirty="0" smtClean="0"/>
              <a:t>production of the final product,</a:t>
            </a: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and lower feeding tank</a:t>
            </a:r>
            <a:r>
              <a:rPr lang="tr-TR" dirty="0" smtClean="0"/>
              <a:t> </a:t>
            </a:r>
            <a:r>
              <a:rPr lang="en-US" dirty="0" smtClean="0"/>
              <a:t>capacity</a:t>
            </a:r>
            <a:r>
              <a:rPr lang="tr-TR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offers the possibility of juxtaposing</a:t>
            </a:r>
            <a:r>
              <a:rPr lang="tr-TR" dirty="0" smtClean="0"/>
              <a:t> </a:t>
            </a:r>
            <a:r>
              <a:rPr lang="en-US" dirty="0" smtClean="0"/>
              <a:t>multistage filtration loops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Polarization and fouling phenomena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Polarization</a:t>
            </a:r>
            <a:r>
              <a:rPr lang="tr-TR" dirty="0" smtClean="0"/>
              <a:t> </a:t>
            </a:r>
            <a:r>
              <a:rPr lang="en-US" dirty="0" smtClean="0"/>
              <a:t>can be described as the reversible accumulation of</a:t>
            </a:r>
            <a:r>
              <a:rPr lang="tr-TR" dirty="0" smtClean="0"/>
              <a:t> </a:t>
            </a:r>
            <a:r>
              <a:rPr lang="en-US" dirty="0" smtClean="0"/>
              <a:t>dissolved or suspended species near the membrane’s</a:t>
            </a:r>
            <a:r>
              <a:rPr lang="tr-TR" dirty="0" smtClean="0"/>
              <a:t> </a:t>
            </a:r>
            <a:r>
              <a:rPr lang="en-US" dirty="0" smtClean="0"/>
              <a:t>surface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>
              <a:buNone/>
            </a:pPr>
            <a:r>
              <a:rPr lang="en-US" dirty="0" smtClean="0"/>
              <a:t>Fouling refers as the irreversible formation of a</a:t>
            </a:r>
            <a:r>
              <a:rPr lang="tr-TR" dirty="0" smtClean="0"/>
              <a:t> </a:t>
            </a:r>
            <a:r>
              <a:rPr lang="en-US" dirty="0" smtClean="0"/>
              <a:t>deposit of retained particles in the membrane pores</a:t>
            </a:r>
            <a:r>
              <a:rPr lang="tr-TR" dirty="0" smtClean="0"/>
              <a:t> </a:t>
            </a:r>
            <a:r>
              <a:rPr lang="en-US" dirty="0" smtClean="0"/>
              <a:t>(i.e. pore blocking) or surface (i.e. absorption).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It results</a:t>
            </a:r>
            <a:r>
              <a:rPr lang="tr-TR" dirty="0" smtClean="0"/>
              <a:t> </a:t>
            </a:r>
            <a:r>
              <a:rPr lang="en-US" dirty="0" smtClean="0"/>
              <a:t>in unstable filtration behaviors. In this case, the permeate</a:t>
            </a:r>
            <a:r>
              <a:rPr lang="tr-TR" dirty="0" smtClean="0"/>
              <a:t> </a:t>
            </a:r>
            <a:r>
              <a:rPr lang="en-US" dirty="0" smtClean="0"/>
              <a:t>flux (J) can only be re-established by interrupting the</a:t>
            </a:r>
            <a:r>
              <a:rPr lang="tr-TR" dirty="0" smtClean="0"/>
              <a:t> </a:t>
            </a:r>
            <a:r>
              <a:rPr lang="en-US" dirty="0" smtClean="0"/>
              <a:t>process for membrane cleaning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</a:t>
            </a:r>
            <a:r>
              <a:rPr lang="en-US" dirty="0" err="1" smtClean="0"/>
              <a:t>ouling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692896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Fouling</a:t>
            </a:r>
            <a:r>
              <a:rPr lang="tr-TR" dirty="0" smtClean="0"/>
              <a:t> can be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inorganic compounds (e.g. minerals), microorganisms</a:t>
            </a:r>
            <a:r>
              <a:rPr lang="tr-TR" dirty="0" smtClean="0"/>
              <a:t> </a:t>
            </a:r>
            <a:r>
              <a:rPr lang="en-US" dirty="0" smtClean="0"/>
              <a:t>(e.g. </a:t>
            </a:r>
            <a:r>
              <a:rPr lang="en-US" dirty="0" err="1" smtClean="0"/>
              <a:t>biofilms</a:t>
            </a:r>
            <a:r>
              <a:rPr lang="en-US" dirty="0" smtClean="0"/>
              <a:t>) or macromolecules (e.g. proteins, carbohydrates,</a:t>
            </a:r>
            <a:r>
              <a:rPr lang="tr-TR" dirty="0" smtClean="0"/>
              <a:t> </a:t>
            </a:r>
            <a:r>
              <a:rPr lang="en-US" dirty="0" smtClean="0"/>
              <a:t>and fats).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213" y="148843"/>
            <a:ext cx="7899227" cy="630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Fouling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7010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err="1" smtClean="0"/>
              <a:t>Fouling</a:t>
            </a:r>
            <a:r>
              <a:rPr lang="tr-TR" dirty="0" smtClean="0"/>
              <a:t> can </a:t>
            </a:r>
            <a:r>
              <a:rPr lang="en-US" dirty="0" smtClean="0"/>
              <a:t>be controlled by several parameters such as: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</a:t>
            </a:r>
            <a:r>
              <a:rPr lang="tr-TR" dirty="0" smtClean="0"/>
              <a:t> </a:t>
            </a:r>
            <a:r>
              <a:rPr lang="en-US" dirty="0" smtClean="0"/>
              <a:t>nature and concentration of the feed,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type of membrane</a:t>
            </a:r>
            <a:r>
              <a:rPr lang="tr-TR" dirty="0" smtClean="0"/>
              <a:t> </a:t>
            </a:r>
            <a:r>
              <a:rPr lang="en-US" dirty="0" smtClean="0"/>
              <a:t>used,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pore size distribution,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membrane material,</a:t>
            </a: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and operational conditions (e.g. filtration mode,</a:t>
            </a:r>
            <a:r>
              <a:rPr lang="tr-TR" dirty="0" smtClean="0"/>
              <a:t> </a:t>
            </a:r>
            <a:r>
              <a:rPr lang="en-US" dirty="0" smtClean="0"/>
              <a:t>trans</a:t>
            </a:r>
            <a:r>
              <a:rPr lang="tr-TR" dirty="0" smtClean="0"/>
              <a:t> </a:t>
            </a:r>
            <a:r>
              <a:rPr lang="en-US" dirty="0" smtClean="0"/>
              <a:t>membrane pressure (TMP), temperature, turbulence,</a:t>
            </a:r>
            <a:r>
              <a:rPr lang="tr-TR" dirty="0" smtClean="0"/>
              <a:t> </a:t>
            </a:r>
            <a:r>
              <a:rPr lang="en-US" dirty="0" smtClean="0"/>
              <a:t>etc.)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Nature</a:t>
            </a:r>
            <a:r>
              <a:rPr lang="tr-TR" dirty="0" smtClean="0"/>
              <a:t> of </a:t>
            </a:r>
            <a:r>
              <a:rPr lang="tr-TR" dirty="0" err="1" smtClean="0"/>
              <a:t>feed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Prefiltration</a:t>
            </a:r>
            <a:r>
              <a:rPr lang="en-US" b="1" dirty="0" smtClean="0"/>
              <a:t>/centrifugation:</a:t>
            </a:r>
            <a:endParaRPr lang="tr-TR" b="1" dirty="0" smtClean="0"/>
          </a:p>
          <a:p>
            <a:r>
              <a:rPr lang="en-US" b="1" dirty="0" smtClean="0"/>
              <a:t>pH adjustment</a:t>
            </a:r>
            <a:endParaRPr lang="tr-TR" b="1" dirty="0" smtClean="0"/>
          </a:p>
          <a:p>
            <a:r>
              <a:rPr lang="en-US" b="1" dirty="0" smtClean="0"/>
              <a:t>Preheating</a:t>
            </a:r>
            <a:endParaRPr lang="tr-TR" b="1" dirty="0" smtClean="0"/>
          </a:p>
          <a:p>
            <a:r>
              <a:rPr lang="en-US" b="1" dirty="0" err="1" smtClean="0"/>
              <a:t>Defatting</a:t>
            </a:r>
            <a:r>
              <a:rPr lang="en-US" b="1" dirty="0" smtClean="0"/>
              <a:t>:</a:t>
            </a:r>
            <a:endParaRPr lang="tr-TR" b="1" dirty="0" smtClean="0"/>
          </a:p>
          <a:p>
            <a:r>
              <a:rPr lang="en-US" b="1" dirty="0" smtClean="0"/>
              <a:t>Demineralization/calcium ion sequestration: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Type of membrane and membrane material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pores and pore</a:t>
            </a:r>
            <a:r>
              <a:rPr lang="tr-TR" dirty="0" smtClean="0"/>
              <a:t> </a:t>
            </a:r>
            <a:r>
              <a:rPr lang="en-US" dirty="0" smtClean="0"/>
              <a:t>sizes</a:t>
            </a:r>
            <a:r>
              <a:rPr lang="tr-TR" dirty="0" smtClean="0"/>
              <a:t>,</a:t>
            </a:r>
          </a:p>
          <a:p>
            <a:r>
              <a:rPr lang="en-US" dirty="0" smtClean="0"/>
              <a:t>surface properties (e.g. smoothness of the surfaces,</a:t>
            </a:r>
            <a:r>
              <a:rPr lang="tr-TR" dirty="0" smtClean="0"/>
              <a:t> </a:t>
            </a:r>
            <a:r>
              <a:rPr lang="en-US" dirty="0" err="1" smtClean="0"/>
              <a:t>hydrophobicity</a:t>
            </a:r>
            <a:r>
              <a:rPr lang="en-US" dirty="0" smtClean="0"/>
              <a:t> or surface charges)</a:t>
            </a:r>
            <a:endParaRPr lang="tr-TR" dirty="0" smtClean="0"/>
          </a:p>
          <a:p>
            <a:r>
              <a:rPr lang="en-US" dirty="0" smtClean="0"/>
              <a:t>Hydrophilic</a:t>
            </a:r>
            <a:r>
              <a:rPr lang="tr-TR" dirty="0" smtClean="0"/>
              <a:t> </a:t>
            </a:r>
            <a:r>
              <a:rPr lang="en-US" dirty="0" smtClean="0"/>
              <a:t>coat is frequently applied on hydrophobic membranes</a:t>
            </a:r>
            <a:r>
              <a:rPr lang="tr-TR" dirty="0" smtClean="0"/>
              <a:t> </a:t>
            </a:r>
            <a:r>
              <a:rPr lang="en-US" dirty="0" smtClean="0"/>
              <a:t>in order to minimize fouling phenomena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Operational conditions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Indeed, cross-flow technique prevents filter cake</a:t>
            </a:r>
            <a:r>
              <a:rPr lang="tr-TR" dirty="0" smtClean="0"/>
              <a:t> </a:t>
            </a:r>
            <a:r>
              <a:rPr lang="en-US" dirty="0" smtClean="0"/>
              <a:t>formation</a:t>
            </a:r>
            <a:r>
              <a:rPr lang="tr-TR" dirty="0" smtClean="0"/>
              <a:t>,</a:t>
            </a:r>
          </a:p>
          <a:p>
            <a:r>
              <a:rPr lang="en-US" dirty="0" smtClean="0"/>
              <a:t>Adjustments of TMP, temperature of operation as well</a:t>
            </a:r>
            <a:r>
              <a:rPr lang="tr-TR" dirty="0" smtClean="0"/>
              <a:t> </a:t>
            </a:r>
            <a:r>
              <a:rPr lang="en-US" dirty="0" smtClean="0"/>
              <a:t>as the use of turbulence promoters can all decrease the tendency</a:t>
            </a:r>
            <a:r>
              <a:rPr lang="tr-TR" dirty="0" smtClean="0"/>
              <a:t> </a:t>
            </a:r>
            <a:r>
              <a:rPr lang="en-US" dirty="0" smtClean="0"/>
              <a:t>toward fouling.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88" y="700088"/>
            <a:ext cx="78200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membranes in food processing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816425"/>
          </a:xfrm>
        </p:spPr>
        <p:txBody>
          <a:bodyPr/>
          <a:lstStyle/>
          <a:p>
            <a:r>
              <a:rPr lang="en-US" dirty="0" smtClean="0"/>
              <a:t>In recent years, the application of membranes in food industry has increased tremendously. The </a:t>
            </a:r>
            <a:r>
              <a:rPr lang="en-US" dirty="0" smtClean="0"/>
              <a:t>application</a:t>
            </a:r>
            <a:r>
              <a:rPr lang="tr-TR" dirty="0" smtClean="0"/>
              <a:t> </a:t>
            </a:r>
            <a:r>
              <a:rPr lang="en-US" dirty="0" smtClean="0"/>
              <a:t>ranges </a:t>
            </a:r>
            <a:r>
              <a:rPr lang="en-US" dirty="0" smtClean="0"/>
              <a:t>from the use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microfiltration </a:t>
            </a:r>
            <a:r>
              <a:rPr lang="en-US" dirty="0" smtClean="0"/>
              <a:t>to RO membranes. </a:t>
            </a:r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terms of products, it includes fruit </a:t>
            </a:r>
            <a:r>
              <a:rPr lang="en-US" dirty="0" smtClean="0"/>
              <a:t>juices,</a:t>
            </a:r>
            <a:r>
              <a:rPr lang="tr-TR" dirty="0" smtClean="0"/>
              <a:t> </a:t>
            </a:r>
            <a:r>
              <a:rPr lang="en-US" dirty="0" smtClean="0"/>
              <a:t>dairy</a:t>
            </a:r>
            <a:r>
              <a:rPr lang="en-US" dirty="0" smtClean="0"/>
              <a:t>, wine and brewery, fats, and oils.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31236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Membrane</a:t>
            </a:r>
            <a:r>
              <a:rPr lang="tr-TR" dirty="0" smtClean="0"/>
              <a:t> </a:t>
            </a:r>
            <a:r>
              <a:rPr lang="en-US" dirty="0" smtClean="0"/>
              <a:t>technology requires </a:t>
            </a:r>
            <a:r>
              <a:rPr lang="en-US" b="1" dirty="0" smtClean="0">
                <a:solidFill>
                  <a:srgbClr val="FF0000"/>
                </a:solidFill>
              </a:rPr>
              <a:t>low capital as well as low utility costs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and for this reason membrane separation has replaced</a:t>
            </a:r>
            <a:r>
              <a:rPr lang="tr-TR" dirty="0" smtClean="0"/>
              <a:t> </a:t>
            </a:r>
            <a:r>
              <a:rPr lang="en-US" dirty="0" smtClean="0"/>
              <a:t>the conventional separation technique in many food processes.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Fruit Juices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Clarification</a:t>
            </a:r>
            <a:r>
              <a:rPr lang="tr-TR" b="1" dirty="0" smtClean="0"/>
              <a:t>:</a:t>
            </a:r>
          </a:p>
          <a:p>
            <a:pPr>
              <a:buNone/>
            </a:pPr>
            <a:r>
              <a:rPr lang="en-US" sz="2800" dirty="0" smtClean="0"/>
              <a:t>The main application of membrane technology </a:t>
            </a:r>
            <a:r>
              <a:rPr lang="en-US" sz="2800" b="1" dirty="0" smtClean="0">
                <a:solidFill>
                  <a:srgbClr val="FF0000"/>
                </a:solidFill>
              </a:rPr>
              <a:t>to the fruit juice </a:t>
            </a:r>
            <a:r>
              <a:rPr lang="en-US" sz="2800" b="1" dirty="0" smtClean="0">
                <a:solidFill>
                  <a:srgbClr val="FF0000"/>
                </a:solidFill>
              </a:rPr>
              <a:t>industry</a:t>
            </a:r>
            <a:r>
              <a:rPr lang="en-US" sz="2800" dirty="0" smtClean="0"/>
              <a:t> </a:t>
            </a:r>
            <a:r>
              <a:rPr lang="en-US" sz="2800" dirty="0" smtClean="0"/>
              <a:t>has been for </a:t>
            </a:r>
            <a:r>
              <a:rPr lang="en-US" sz="2800" b="1" dirty="0" smtClean="0">
                <a:solidFill>
                  <a:srgbClr val="FF0000"/>
                </a:solidFill>
              </a:rPr>
              <a:t>clarification</a:t>
            </a:r>
            <a:r>
              <a:rPr lang="tr-TR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The UF and MF allow the combination of fining and filtration step to clarify fruit juices such as </a:t>
            </a:r>
            <a:r>
              <a:rPr lang="en-US" sz="2800" dirty="0" smtClean="0"/>
              <a:t>apple,</a:t>
            </a:r>
            <a:r>
              <a:rPr lang="tr-TR" sz="2800" dirty="0" smtClean="0"/>
              <a:t> </a:t>
            </a:r>
            <a:r>
              <a:rPr lang="en-US" sz="2800" dirty="0" smtClean="0"/>
              <a:t>pear</a:t>
            </a:r>
            <a:r>
              <a:rPr lang="en-US" sz="2800" dirty="0" smtClean="0"/>
              <a:t>, cranberry, grape, and </a:t>
            </a:r>
            <a:r>
              <a:rPr lang="en-US" sz="2800" dirty="0" smtClean="0"/>
              <a:t>citrus</a:t>
            </a:r>
            <a:r>
              <a:rPr lang="tr-TR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main </a:t>
            </a:r>
            <a:r>
              <a:rPr lang="en-US" dirty="0" smtClean="0"/>
              <a:t>advantages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fruit</a:t>
            </a:r>
            <a:r>
              <a:rPr lang="tr-TR" dirty="0" smtClean="0"/>
              <a:t> </a:t>
            </a:r>
            <a:r>
              <a:rPr lang="tr-TR" dirty="0" err="1" smtClean="0"/>
              <a:t>juices</a:t>
            </a:r>
            <a:r>
              <a:rPr lang="tr-TR" dirty="0" smtClean="0"/>
              <a:t> </a:t>
            </a:r>
            <a:r>
              <a:rPr lang="tr-TR" dirty="0" err="1" smtClean="0"/>
              <a:t>industry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savings in </a:t>
            </a:r>
            <a:r>
              <a:rPr lang="en-US" sz="2800" dirty="0" smtClean="0"/>
              <a:t>enzymes</a:t>
            </a:r>
            <a:endParaRPr lang="tr-TR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short processing </a:t>
            </a:r>
            <a:r>
              <a:rPr lang="en-US" sz="2800" dirty="0" smtClean="0"/>
              <a:t>time</a:t>
            </a:r>
            <a:endParaRPr lang="tr-TR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no </a:t>
            </a:r>
            <a:r>
              <a:rPr lang="en-US" sz="2800" dirty="0" smtClean="0"/>
              <a:t>addition/removal of </a:t>
            </a:r>
            <a:r>
              <a:rPr lang="en-US" sz="2800" dirty="0" smtClean="0"/>
              <a:t>fining</a:t>
            </a:r>
            <a:r>
              <a:rPr lang="tr-TR" sz="2800" dirty="0" smtClean="0"/>
              <a:t> </a:t>
            </a:r>
            <a:r>
              <a:rPr lang="en-US" sz="2800" dirty="0" smtClean="0"/>
              <a:t>agents </a:t>
            </a:r>
            <a:r>
              <a:rPr lang="en-US" sz="2800" dirty="0" smtClean="0"/>
              <a:t>(diatomaceous earth, gelatin, </a:t>
            </a:r>
            <a:r>
              <a:rPr lang="en-US" sz="2800" dirty="0" err="1" smtClean="0"/>
              <a:t>bentonite</a:t>
            </a:r>
            <a:r>
              <a:rPr lang="en-US" sz="2800" dirty="0" smtClean="0"/>
              <a:t>)</a:t>
            </a:r>
            <a:r>
              <a:rPr lang="tr-TR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no </a:t>
            </a:r>
            <a:r>
              <a:rPr lang="en-US" sz="2800" dirty="0" smtClean="0"/>
              <a:t>problems with wastewater due to </a:t>
            </a:r>
            <a:r>
              <a:rPr lang="en-US" sz="2800" dirty="0" smtClean="0"/>
              <a:t>fining</a:t>
            </a:r>
            <a:r>
              <a:rPr lang="tr-TR" sz="2800" dirty="0" smtClean="0"/>
              <a:t> </a:t>
            </a:r>
            <a:r>
              <a:rPr lang="en-US" sz="2800" dirty="0" smtClean="0"/>
              <a:t>agent</a:t>
            </a:r>
            <a:r>
              <a:rPr lang="tr-TR" sz="2800" dirty="0" smtClean="0"/>
              <a:t>,</a:t>
            </a:r>
            <a:endParaRPr lang="tr-TR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no over- or </a:t>
            </a:r>
            <a:r>
              <a:rPr lang="en-US" sz="2800" dirty="0" err="1" smtClean="0"/>
              <a:t>underfining</a:t>
            </a:r>
            <a:r>
              <a:rPr lang="en-US" sz="2800" dirty="0" smtClean="0"/>
              <a:t>, which can result in haze </a:t>
            </a:r>
            <a:r>
              <a:rPr lang="en-US" sz="2800" dirty="0" smtClean="0"/>
              <a:t>formation</a:t>
            </a:r>
            <a:r>
              <a:rPr lang="tr-TR" sz="2800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energy </a:t>
            </a:r>
            <a:r>
              <a:rPr lang="en-US" sz="2800" dirty="0" smtClean="0"/>
              <a:t>saving; </a:t>
            </a:r>
            <a:endParaRPr lang="tr-TR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no </a:t>
            </a:r>
            <a:r>
              <a:rPr lang="en-US" sz="2800" dirty="0" smtClean="0"/>
              <a:t>clouding of </a:t>
            </a:r>
            <a:r>
              <a:rPr lang="en-US" sz="2800" dirty="0" smtClean="0"/>
              <a:t>concentrate;</a:t>
            </a:r>
            <a:endParaRPr lang="tr-TR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simple </a:t>
            </a:r>
            <a:r>
              <a:rPr lang="en-US" sz="2800" dirty="0" smtClean="0"/>
              <a:t>cleaning-in-place</a:t>
            </a:r>
            <a:endParaRPr lang="tr-TR" sz="2800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452438"/>
            <a:ext cx="771525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Pretreatments of fruit juices are important to obtain higher flux and better quality of clarified </a:t>
            </a:r>
            <a:r>
              <a:rPr lang="en-US" sz="2800" dirty="0" smtClean="0"/>
              <a:t>juice</a:t>
            </a:r>
            <a:r>
              <a:rPr lang="tr-TR" sz="2800" dirty="0" smtClean="0"/>
              <a:t>s </a:t>
            </a:r>
            <a:r>
              <a:rPr lang="tr-TR" sz="2800" dirty="0" err="1" smtClean="0"/>
              <a:t>such</a:t>
            </a:r>
            <a:r>
              <a:rPr lang="tr-TR" sz="2800" dirty="0" smtClean="0"/>
              <a:t> as; </a:t>
            </a:r>
            <a:r>
              <a:rPr lang="en-US" sz="2800" dirty="0" err="1" smtClean="0"/>
              <a:t>Depectinization</a:t>
            </a:r>
            <a:r>
              <a:rPr lang="tr-TR" sz="2800" dirty="0" smtClean="0"/>
              <a:t>, </a:t>
            </a:r>
            <a:r>
              <a:rPr lang="en-US" sz="2800" dirty="0" err="1" smtClean="0"/>
              <a:t>Prefiltration</a:t>
            </a:r>
            <a:r>
              <a:rPr lang="en-US" sz="2800" dirty="0" smtClean="0"/>
              <a:t> and</a:t>
            </a:r>
            <a:r>
              <a:rPr lang="tr-TR" sz="2800" dirty="0" smtClean="0"/>
              <a:t>,</a:t>
            </a:r>
            <a:r>
              <a:rPr lang="en-US" sz="2800" dirty="0" smtClean="0"/>
              <a:t>decantation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smtClean="0"/>
              <a:t>Concentration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8884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RO for concentration of a variety </a:t>
            </a:r>
            <a:r>
              <a:rPr lang="en-US" sz="2800" dirty="0" smtClean="0"/>
              <a:t>of</a:t>
            </a:r>
            <a:r>
              <a:rPr lang="tr-TR" sz="2800" dirty="0" smtClean="0"/>
              <a:t> </a:t>
            </a:r>
            <a:r>
              <a:rPr lang="en-US" sz="2800" dirty="0" smtClean="0"/>
              <a:t>fruit </a:t>
            </a:r>
            <a:r>
              <a:rPr lang="en-US" sz="2800" dirty="0" smtClean="0"/>
              <a:t>juices such as orange, apple, tomato, pears, grapefruit, kiwi, and passion </a:t>
            </a:r>
            <a:r>
              <a:rPr lang="en-US" sz="2800" dirty="0" smtClean="0"/>
              <a:t>fruit</a:t>
            </a:r>
            <a:r>
              <a:rPr lang="tr-TR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The major</a:t>
            </a:r>
            <a:r>
              <a:rPr lang="tr-TR" sz="2800" dirty="0" smtClean="0"/>
              <a:t> </a:t>
            </a:r>
            <a:r>
              <a:rPr lang="en-US" sz="2800" dirty="0" smtClean="0"/>
              <a:t>constraint </a:t>
            </a:r>
            <a:r>
              <a:rPr lang="en-US" sz="2800" dirty="0" smtClean="0"/>
              <a:t>with RO is that high concentrations are difficult to obtain due to the high pressures reached </a:t>
            </a:r>
            <a:r>
              <a:rPr lang="en-US" sz="2800" dirty="0" smtClean="0"/>
              <a:t>by</a:t>
            </a:r>
            <a:r>
              <a:rPr lang="tr-TR" sz="2800" dirty="0" smtClean="0"/>
              <a:t> </a:t>
            </a:r>
            <a:r>
              <a:rPr lang="en-US" sz="2800" dirty="0" smtClean="0"/>
              <a:t>juice </a:t>
            </a:r>
            <a:r>
              <a:rPr lang="en-US" sz="2800" dirty="0" err="1" smtClean="0"/>
              <a:t>retentate</a:t>
            </a:r>
            <a:r>
              <a:rPr lang="tr-TR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The most important components in fruit juices contributing to osmotic pressure are </a:t>
            </a:r>
            <a:r>
              <a:rPr lang="en-US" sz="2800" dirty="0" smtClean="0"/>
              <a:t>sugars</a:t>
            </a:r>
            <a:r>
              <a:rPr lang="tr-TR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hexoses</a:t>
            </a:r>
            <a:r>
              <a:rPr lang="en-US" sz="2800" dirty="0" smtClean="0"/>
              <a:t> </a:t>
            </a:r>
            <a:r>
              <a:rPr lang="en-US" sz="2800" dirty="0" smtClean="0"/>
              <a:t>and disaccharides) and organic </a:t>
            </a:r>
            <a:r>
              <a:rPr lang="en-US" sz="2800" dirty="0" smtClean="0"/>
              <a:t>acids</a:t>
            </a:r>
            <a:r>
              <a:rPr lang="tr-TR" sz="2400" dirty="0" smtClean="0"/>
              <a:t>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0243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The maximum concentration of apple juice by conventional RO is limited to around 30°Bx–35°Bx,</a:t>
            </a:r>
            <a:r>
              <a:rPr lang="tr-TR" sz="2800" dirty="0" smtClean="0"/>
              <a:t> </a:t>
            </a:r>
            <a:r>
              <a:rPr lang="en-US" sz="2800" dirty="0" smtClean="0"/>
              <a:t>and the most efficient recovery was between 20°Bx and 25°Bx</a:t>
            </a:r>
            <a:r>
              <a:rPr lang="tr-TR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This can be</a:t>
            </a:r>
            <a:r>
              <a:rPr lang="tr-TR" sz="2800" dirty="0" smtClean="0"/>
              <a:t> </a:t>
            </a:r>
            <a:r>
              <a:rPr lang="en-US" sz="2800" dirty="0" smtClean="0"/>
              <a:t>viewed as a first-stage process with other</a:t>
            </a:r>
            <a:r>
              <a:rPr lang="tr-TR" sz="2800" dirty="0" smtClean="0"/>
              <a:t> </a:t>
            </a:r>
            <a:r>
              <a:rPr lang="en-US" sz="2800" dirty="0" smtClean="0"/>
              <a:t>methods like freeze concentration or evaporation</a:t>
            </a:r>
            <a:r>
              <a:rPr lang="tr-TR" sz="2800" dirty="0" smtClean="0"/>
              <a:t> </a:t>
            </a:r>
            <a:r>
              <a:rPr lang="en-US" sz="2800" dirty="0" smtClean="0"/>
              <a:t>completing the concentration </a:t>
            </a:r>
            <a:r>
              <a:rPr lang="en-US" sz="2800" dirty="0" smtClean="0"/>
              <a:t>system</a:t>
            </a:r>
            <a:r>
              <a:rPr lang="tr-TR" sz="2800" dirty="0" smtClean="0"/>
              <a:t>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R</a:t>
            </a:r>
            <a:r>
              <a:rPr lang="tr-TR" sz="2800" dirty="0" smtClean="0"/>
              <a:t>O </a:t>
            </a:r>
            <a:r>
              <a:rPr lang="en-US" sz="2800" dirty="0" smtClean="0"/>
              <a:t>has </a:t>
            </a:r>
            <a:r>
              <a:rPr lang="en-US" sz="2800" dirty="0" smtClean="0"/>
              <a:t>been used </a:t>
            </a:r>
            <a:r>
              <a:rPr lang="en-US" sz="2800" dirty="0" smtClean="0"/>
              <a:t>commercially</a:t>
            </a:r>
            <a:r>
              <a:rPr lang="tr-TR" sz="2800" dirty="0" smtClean="0"/>
              <a:t> </a:t>
            </a:r>
            <a:r>
              <a:rPr lang="en-US" sz="2800" dirty="0" smtClean="0"/>
              <a:t>to </a:t>
            </a:r>
            <a:r>
              <a:rPr lang="en-US" sz="2800" dirty="0" smtClean="0"/>
              <a:t>concentrate tomato juice </a:t>
            </a:r>
            <a:r>
              <a:rPr lang="en-US" sz="2800" dirty="0" smtClean="0"/>
              <a:t>from</a:t>
            </a:r>
            <a:r>
              <a:rPr lang="tr-TR" sz="2800" dirty="0" smtClean="0"/>
              <a:t> </a:t>
            </a:r>
            <a:r>
              <a:rPr lang="en-US" sz="2800" dirty="0" smtClean="0"/>
              <a:t>4.5°Bx </a:t>
            </a:r>
            <a:r>
              <a:rPr lang="en-US" sz="2800" dirty="0" smtClean="0"/>
              <a:t>to 8.5°Bx. Later it can be </a:t>
            </a:r>
            <a:r>
              <a:rPr lang="en-US" sz="2800" dirty="0" smtClean="0"/>
              <a:t>concentrated</a:t>
            </a:r>
            <a:r>
              <a:rPr lang="tr-TR" sz="2800" dirty="0" smtClean="0"/>
              <a:t> </a:t>
            </a:r>
            <a:r>
              <a:rPr lang="en-US" sz="2800" dirty="0" smtClean="0"/>
              <a:t>in </a:t>
            </a:r>
            <a:r>
              <a:rPr lang="en-US" sz="2800" dirty="0" smtClean="0"/>
              <a:t>evaporators up to 30°Bx. This </a:t>
            </a:r>
            <a:r>
              <a:rPr lang="en-US" sz="2800" dirty="0" smtClean="0"/>
              <a:t>RO</a:t>
            </a:r>
            <a:r>
              <a:rPr lang="tr-TR" sz="2800" dirty="0" smtClean="0"/>
              <a:t> </a:t>
            </a:r>
            <a:r>
              <a:rPr lang="en-US" sz="2800" dirty="0" err="1" smtClean="0"/>
              <a:t>preconcentration</a:t>
            </a:r>
            <a:r>
              <a:rPr lang="en-US" sz="2800" dirty="0" smtClean="0"/>
              <a:t> </a:t>
            </a:r>
            <a:r>
              <a:rPr lang="en-US" sz="2800" dirty="0" smtClean="0"/>
              <a:t>can effectively double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operating </a:t>
            </a:r>
            <a:r>
              <a:rPr lang="en-US" sz="2800" dirty="0" smtClean="0"/>
              <a:t>capacity and improve color </a:t>
            </a:r>
            <a:r>
              <a:rPr lang="en-US" sz="2800" dirty="0" smtClean="0"/>
              <a:t>and</a:t>
            </a:r>
            <a:r>
              <a:rPr lang="tr-TR" sz="2800" dirty="0" smtClean="0"/>
              <a:t> </a:t>
            </a:r>
            <a:r>
              <a:rPr lang="en-US" sz="2800" dirty="0" smtClean="0"/>
              <a:t>flavor </a:t>
            </a:r>
            <a:r>
              <a:rPr lang="en-US" sz="2800" dirty="0" smtClean="0"/>
              <a:t>characteristics. </a:t>
            </a:r>
            <a:endParaRPr lang="tr-TR" sz="2800" dirty="0" smtClean="0"/>
          </a:p>
          <a:p>
            <a:pPr>
              <a:buNone/>
            </a:pPr>
            <a:r>
              <a:rPr lang="en-US" sz="2800" dirty="0" smtClean="0"/>
              <a:t>Similarly</a:t>
            </a:r>
            <a:r>
              <a:rPr lang="en-US" sz="2800" dirty="0" smtClean="0"/>
              <a:t>, orange </a:t>
            </a:r>
            <a:r>
              <a:rPr lang="en-US" sz="2800" dirty="0" smtClean="0"/>
              <a:t>juice</a:t>
            </a:r>
            <a:r>
              <a:rPr lang="tr-TR" sz="2800" dirty="0" smtClean="0"/>
              <a:t> </a:t>
            </a:r>
            <a:r>
              <a:rPr lang="en-US" sz="2800" dirty="0" smtClean="0"/>
              <a:t>from </a:t>
            </a:r>
            <a:r>
              <a:rPr lang="en-US" sz="2800" dirty="0" smtClean="0"/>
              <a:t>11°Bx–12°Bx to 18°Bx–20°Bx </a:t>
            </a:r>
            <a:r>
              <a:rPr lang="en-US" sz="2800" dirty="0" smtClean="0"/>
              <a:t>has</a:t>
            </a:r>
            <a:r>
              <a:rPr lang="tr-TR" sz="2800" dirty="0" smtClean="0"/>
              <a:t> </a:t>
            </a:r>
            <a:r>
              <a:rPr lang="en-US" sz="2800" dirty="0" smtClean="0"/>
              <a:t>been </a:t>
            </a:r>
            <a:r>
              <a:rPr lang="en-US" sz="2800" dirty="0" smtClean="0"/>
              <a:t>concentrated using RO prior to </a:t>
            </a:r>
            <a:r>
              <a:rPr lang="en-US" sz="2800" dirty="0" smtClean="0"/>
              <a:t>flash</a:t>
            </a:r>
            <a:r>
              <a:rPr lang="tr-TR" sz="2800" dirty="0" smtClean="0"/>
              <a:t> </a:t>
            </a:r>
            <a:r>
              <a:rPr lang="en-US" sz="2800" dirty="0" smtClean="0"/>
              <a:t>evaporation </a:t>
            </a:r>
            <a:r>
              <a:rPr lang="en-US" sz="2800" dirty="0" smtClean="0"/>
              <a:t>for producing high-quality </a:t>
            </a:r>
            <a:r>
              <a:rPr lang="en-US" sz="2800" dirty="0" smtClean="0"/>
              <a:t>concentrate.</a:t>
            </a:r>
            <a:r>
              <a:rPr lang="tr-TR" sz="2800" dirty="0" smtClean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Dairy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0448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Membrane processes have been investigated in dairy food industry </a:t>
            </a:r>
            <a:r>
              <a:rPr lang="en-US" u="sng" dirty="0" smtClean="0">
                <a:solidFill>
                  <a:srgbClr val="FF0000"/>
                </a:solidFill>
              </a:rPr>
              <a:t>for concentration of fluid milk </a:t>
            </a:r>
            <a:r>
              <a:rPr lang="en-US" u="sng" dirty="0" smtClean="0">
                <a:solidFill>
                  <a:srgbClr val="FF0000"/>
                </a:solidFill>
              </a:rPr>
              <a:t>and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whey</a:t>
            </a:r>
            <a:r>
              <a:rPr lang="en-US" u="sng" dirty="0" smtClean="0">
                <a:solidFill>
                  <a:srgbClr val="FF0000"/>
                </a:solidFill>
              </a:rPr>
              <a:t>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</a:t>
            </a:r>
            <a:r>
              <a:rPr lang="tr-TR" dirty="0" err="1" smtClean="0"/>
              <a:t>dvantages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advantages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using </a:t>
            </a:r>
            <a:r>
              <a:rPr lang="en-US" dirty="0" err="1" smtClean="0"/>
              <a:t>ultrafiltered</a:t>
            </a:r>
            <a:r>
              <a:rPr lang="en-US" dirty="0" smtClean="0"/>
              <a:t> milk were 16%–</a:t>
            </a:r>
            <a:r>
              <a:rPr lang="en-US" dirty="0" smtClean="0"/>
              <a:t>20%</a:t>
            </a:r>
            <a:r>
              <a:rPr lang="tr-TR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increased </a:t>
            </a:r>
            <a:r>
              <a:rPr lang="en-US" dirty="0" smtClean="0"/>
              <a:t>in the yield of cheese,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better </a:t>
            </a:r>
            <a:r>
              <a:rPr lang="en-US" dirty="0" smtClean="0"/>
              <a:t>control of </a:t>
            </a:r>
            <a:r>
              <a:rPr lang="en-US" dirty="0" smtClean="0"/>
              <a:t>dry</a:t>
            </a:r>
            <a:r>
              <a:rPr lang="tr-TR" dirty="0" smtClean="0"/>
              <a:t> </a:t>
            </a:r>
            <a:r>
              <a:rPr lang="en-US" dirty="0" smtClean="0"/>
              <a:t>matter </a:t>
            </a:r>
            <a:r>
              <a:rPr lang="en-US" dirty="0" smtClean="0"/>
              <a:t>and milk fat in the cheese,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reduction </a:t>
            </a:r>
            <a:r>
              <a:rPr lang="en-US" dirty="0" smtClean="0"/>
              <a:t>in the quantity of coagulant up to 80%, </a:t>
            </a:r>
            <a:r>
              <a:rPr lang="en-US" dirty="0" smtClean="0"/>
              <a:t>and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reduced environmental</a:t>
            </a:r>
            <a:r>
              <a:rPr lang="tr-TR" dirty="0" smtClean="0"/>
              <a:t> </a:t>
            </a:r>
            <a:r>
              <a:rPr lang="en-US" dirty="0" smtClean="0"/>
              <a:t>pollution </a:t>
            </a:r>
            <a:r>
              <a:rPr lang="en-US" dirty="0" smtClean="0"/>
              <a:t>due to protein/fat-free permeate/whey.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Quality of </a:t>
            </a:r>
            <a:r>
              <a:rPr lang="en-US" b="1" dirty="0" err="1" smtClean="0"/>
              <a:t>Ultrafiltered</a:t>
            </a:r>
            <a:r>
              <a:rPr lang="en-US" b="1" dirty="0" smtClean="0"/>
              <a:t> Milk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Milk fat is completely retained in the concentrated milk, and this increases yield of cheese due to </a:t>
            </a:r>
            <a:r>
              <a:rPr lang="en-US" sz="2400" dirty="0" smtClean="0"/>
              <a:t>greater</a:t>
            </a:r>
            <a:r>
              <a:rPr lang="tr-TR" sz="2400" dirty="0" smtClean="0"/>
              <a:t> </a:t>
            </a:r>
            <a:r>
              <a:rPr lang="en-US" sz="2400" dirty="0" smtClean="0"/>
              <a:t>retention </a:t>
            </a:r>
            <a:r>
              <a:rPr lang="en-US" sz="2400" dirty="0" smtClean="0"/>
              <a:t>of fat in curd than curd made from unfiltered </a:t>
            </a:r>
            <a:r>
              <a:rPr lang="en-US" sz="2400" dirty="0" smtClean="0"/>
              <a:t>milk</a:t>
            </a:r>
            <a:r>
              <a:rPr lang="tr-TR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Most of the protein of milk is </a:t>
            </a:r>
            <a:r>
              <a:rPr lang="en-US" sz="2400" dirty="0" smtClean="0"/>
              <a:t>also</a:t>
            </a:r>
            <a:r>
              <a:rPr lang="tr-TR" sz="2400" dirty="0" smtClean="0"/>
              <a:t> </a:t>
            </a:r>
            <a:r>
              <a:rPr lang="en-US" sz="2400" dirty="0" smtClean="0"/>
              <a:t>retained </a:t>
            </a:r>
            <a:r>
              <a:rPr lang="en-US" sz="2400" dirty="0" smtClean="0"/>
              <a:t>in the </a:t>
            </a:r>
            <a:r>
              <a:rPr lang="en-US" sz="2400" dirty="0" err="1" smtClean="0"/>
              <a:t>retentate</a:t>
            </a:r>
            <a:r>
              <a:rPr lang="en-US" sz="2400" dirty="0" smtClean="0"/>
              <a:t>, and this increases nitrogenous material in cheese made from UF-treated milk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>
              <a:buNone/>
            </a:pPr>
            <a:r>
              <a:rPr lang="en-US" sz="2400" dirty="0" err="1" smtClean="0"/>
              <a:t>Calciumbound</a:t>
            </a:r>
            <a:r>
              <a:rPr lang="tr-TR" sz="2400" dirty="0" smtClean="0"/>
              <a:t> </a:t>
            </a:r>
            <a:r>
              <a:rPr lang="en-US" sz="2400" dirty="0" smtClean="0"/>
              <a:t>casein </a:t>
            </a:r>
            <a:r>
              <a:rPr lang="en-US" sz="2400" dirty="0" smtClean="0"/>
              <a:t>micelles increase in the </a:t>
            </a:r>
            <a:r>
              <a:rPr lang="en-US" sz="2400" dirty="0" err="1" smtClean="0"/>
              <a:t>retentate</a:t>
            </a:r>
            <a:r>
              <a:rPr lang="en-US" sz="2400" dirty="0" smtClean="0"/>
              <a:t> as the concentration factor increases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lactose </a:t>
            </a:r>
            <a:r>
              <a:rPr lang="en-US" sz="2400" dirty="0" smtClean="0"/>
              <a:t>retention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 smtClean="0"/>
              <a:t>UF milk is very low (~10</a:t>
            </a:r>
            <a:r>
              <a:rPr lang="en-US" sz="2400" dirty="0" smtClean="0"/>
              <a:t>%)</a:t>
            </a:r>
            <a:r>
              <a:rPr lang="tr-TR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The fat- and water-soluble vitamins, folic acid and B12, bound to protein are </a:t>
            </a:r>
            <a:r>
              <a:rPr lang="en-US" sz="2400" dirty="0" smtClean="0"/>
              <a:t>completely</a:t>
            </a:r>
            <a:r>
              <a:rPr lang="tr-TR" sz="2400" dirty="0" smtClean="0"/>
              <a:t> </a:t>
            </a:r>
            <a:r>
              <a:rPr lang="en-US" sz="2400" dirty="0" smtClean="0"/>
              <a:t>retained </a:t>
            </a:r>
            <a:r>
              <a:rPr lang="en-US" sz="2400" dirty="0" smtClean="0"/>
              <a:t>by UF.</a:t>
            </a:r>
            <a:endParaRPr lang="tr-TR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1330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C</a:t>
            </a:r>
            <a:r>
              <a:rPr lang="en-US" dirty="0" err="1" smtClean="0"/>
              <a:t>onventional</a:t>
            </a:r>
            <a:r>
              <a:rPr lang="en-US" dirty="0" smtClean="0"/>
              <a:t> separation and concentration</a:t>
            </a:r>
            <a:r>
              <a:rPr lang="tr-TR" dirty="0" smtClean="0"/>
              <a:t> </a:t>
            </a:r>
            <a:r>
              <a:rPr lang="en-US" dirty="0" smtClean="0"/>
              <a:t>techniques usually imply </a:t>
            </a:r>
            <a:r>
              <a:rPr lang="en-US" dirty="0" smtClean="0">
                <a:solidFill>
                  <a:srgbClr val="FF0000"/>
                </a:solidFill>
              </a:rPr>
              <a:t>energy-consuming phase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changes which can affect both the physical and chemical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characteristics of the final product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Furthermore, membrane</a:t>
            </a:r>
            <a:r>
              <a:rPr lang="tr-TR" dirty="0" smtClean="0"/>
              <a:t> </a:t>
            </a:r>
            <a:r>
              <a:rPr lang="en-US" dirty="0" smtClean="0"/>
              <a:t>systems, when compared with the conventional</a:t>
            </a:r>
            <a:r>
              <a:rPr lang="tr-TR" dirty="0" smtClean="0"/>
              <a:t> </a:t>
            </a:r>
            <a:r>
              <a:rPr lang="en-US" dirty="0" smtClean="0"/>
              <a:t>technology of separation and concentration, only </a:t>
            </a:r>
            <a:r>
              <a:rPr lang="en-US" b="1" dirty="0" smtClean="0">
                <a:solidFill>
                  <a:srgbClr val="FF0000"/>
                </a:solidFill>
              </a:rPr>
              <a:t>require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limited space and thus do not involve expensive installations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805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viscosity of concentrated milk </a:t>
            </a:r>
            <a:r>
              <a:rPr lang="en-US" sz="2800" dirty="0" smtClean="0"/>
              <a:t>is</a:t>
            </a:r>
            <a:r>
              <a:rPr lang="tr-TR" sz="2800" dirty="0" smtClean="0"/>
              <a:t> </a:t>
            </a:r>
            <a:r>
              <a:rPr lang="en-US" sz="2800" dirty="0" smtClean="0"/>
              <a:t>increased </a:t>
            </a:r>
            <a:r>
              <a:rPr lang="en-US" sz="2800" dirty="0" smtClean="0"/>
              <a:t>drastically due to increase in the concentration of protein content. </a:t>
            </a:r>
            <a:endParaRPr lang="tr-TR" sz="2800" dirty="0" smtClean="0"/>
          </a:p>
          <a:p>
            <a:r>
              <a:rPr lang="en-US" sz="2800" dirty="0" smtClean="0"/>
              <a:t>This </a:t>
            </a:r>
            <a:r>
              <a:rPr lang="en-US" sz="2800" dirty="0" smtClean="0"/>
              <a:t>creates difficulty </a:t>
            </a:r>
            <a:r>
              <a:rPr lang="en-US" sz="2800" dirty="0" smtClean="0"/>
              <a:t>in</a:t>
            </a:r>
            <a:r>
              <a:rPr lang="tr-TR" sz="2800" dirty="0" smtClean="0"/>
              <a:t> </a:t>
            </a:r>
            <a:r>
              <a:rPr lang="en-US" sz="2800" dirty="0" smtClean="0"/>
              <a:t>mixing </a:t>
            </a:r>
            <a:r>
              <a:rPr lang="en-US" sz="2800" dirty="0" smtClean="0"/>
              <a:t>the coagulant and starter culture in the concentrated milk that may lead to textural problem in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cheese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r>
              <a:rPr lang="en-US" sz="2800" dirty="0" smtClean="0"/>
              <a:t>Another </a:t>
            </a:r>
            <a:r>
              <a:rPr lang="en-US" sz="2800" dirty="0" smtClean="0"/>
              <a:t>problem associated with the viscous </a:t>
            </a:r>
            <a:r>
              <a:rPr lang="en-US" sz="2800" dirty="0" err="1" smtClean="0"/>
              <a:t>retentate</a:t>
            </a:r>
            <a:r>
              <a:rPr lang="en-US" sz="2800" dirty="0" smtClean="0"/>
              <a:t> is entrapment of air that can lead to </a:t>
            </a:r>
            <a:r>
              <a:rPr lang="en-US" sz="2800" dirty="0" smtClean="0"/>
              <a:t>a</a:t>
            </a:r>
            <a:r>
              <a:rPr lang="tr-TR" sz="2800" dirty="0" smtClean="0"/>
              <a:t> </a:t>
            </a:r>
            <a:r>
              <a:rPr lang="en-US" sz="2800" dirty="0" smtClean="0"/>
              <a:t>spongy-type </a:t>
            </a:r>
            <a:r>
              <a:rPr lang="en-US" sz="2800" dirty="0" smtClean="0"/>
              <a:t>texture of </a:t>
            </a:r>
            <a:r>
              <a:rPr lang="en-US" sz="2800" dirty="0" smtClean="0"/>
              <a:t>cheese</a:t>
            </a:r>
            <a:r>
              <a:rPr lang="tr-TR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10445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texture abnormalities in the cheese made from </a:t>
            </a:r>
            <a:r>
              <a:rPr lang="en-US" sz="2800" b="1" dirty="0" smtClean="0">
                <a:solidFill>
                  <a:srgbClr val="FF0000"/>
                </a:solidFill>
              </a:rPr>
              <a:t>homogenized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pasteurized </a:t>
            </a:r>
            <a:r>
              <a:rPr lang="en-US" sz="2800" dirty="0" smtClean="0"/>
              <a:t>whole milk are fewer than </a:t>
            </a:r>
            <a:r>
              <a:rPr lang="en-US" sz="2800" dirty="0" err="1" smtClean="0"/>
              <a:t>nonhomogenized</a:t>
            </a:r>
            <a:r>
              <a:rPr lang="en-US" sz="2800" dirty="0" smtClean="0"/>
              <a:t> concentrated milk 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The synthesis </a:t>
            </a:r>
            <a:r>
              <a:rPr lang="en-US" sz="2800" dirty="0" smtClean="0"/>
              <a:t>of</a:t>
            </a:r>
            <a:r>
              <a:rPr lang="tr-TR" sz="2800" dirty="0" smtClean="0"/>
              <a:t> </a:t>
            </a:r>
            <a:r>
              <a:rPr lang="en-US" sz="2800" dirty="0" smtClean="0"/>
              <a:t>curd </a:t>
            </a:r>
            <a:r>
              <a:rPr lang="en-US" sz="2800" dirty="0" smtClean="0"/>
              <a:t>made from UF milk tends to be slower than by curd from unfiltered milk. 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curd obtained by </a:t>
            </a:r>
            <a:r>
              <a:rPr lang="en-US" sz="2800" dirty="0" smtClean="0"/>
              <a:t>UF</a:t>
            </a:r>
            <a:r>
              <a:rPr lang="tr-TR" sz="2800" dirty="0" smtClean="0"/>
              <a:t> </a:t>
            </a:r>
            <a:r>
              <a:rPr lang="en-US" sz="2800" dirty="0" smtClean="0"/>
              <a:t>milk </a:t>
            </a:r>
            <a:r>
              <a:rPr lang="en-US" sz="2800" dirty="0" smtClean="0"/>
              <a:t>is relatively difficult to cut, stir, and transport by conventional methods; hence, special </a:t>
            </a:r>
            <a:r>
              <a:rPr lang="en-US" sz="2800" dirty="0" smtClean="0"/>
              <a:t>coagulator</a:t>
            </a:r>
            <a:r>
              <a:rPr lang="tr-TR" sz="2800" dirty="0" smtClean="0"/>
              <a:t> </a:t>
            </a:r>
            <a:r>
              <a:rPr lang="en-US" sz="2800" dirty="0" smtClean="0"/>
              <a:t>is </a:t>
            </a:r>
            <a:r>
              <a:rPr lang="en-US" sz="2800" dirty="0" smtClean="0"/>
              <a:t>used</a:t>
            </a:r>
            <a:endParaRPr lang="en-US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smtClean="0"/>
              <a:t>Oils and Fats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240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Solvent </a:t>
            </a:r>
            <a:r>
              <a:rPr lang="en-US" b="1" dirty="0" smtClean="0"/>
              <a:t>Recovery</a:t>
            </a:r>
            <a:r>
              <a:rPr lang="tr-TR" b="1" dirty="0" smtClean="0"/>
              <a:t> </a:t>
            </a:r>
            <a:r>
              <a:rPr lang="tr-TR" b="1" dirty="0" smtClean="0"/>
              <a:t>(</a:t>
            </a:r>
            <a:r>
              <a:rPr lang="en-US" dirty="0" smtClean="0"/>
              <a:t>RO/NF</a:t>
            </a:r>
            <a:r>
              <a:rPr lang="tr-TR" dirty="0" smtClean="0"/>
              <a:t>)</a:t>
            </a:r>
            <a:endParaRPr lang="tr-TR" b="1" dirty="0" smtClean="0"/>
          </a:p>
          <a:p>
            <a:pPr>
              <a:buNone/>
            </a:pPr>
            <a:r>
              <a:rPr lang="en-US" b="1" dirty="0" smtClean="0"/>
              <a:t>Degumming</a:t>
            </a:r>
            <a:r>
              <a:rPr lang="tr-TR" b="1" dirty="0" smtClean="0"/>
              <a:t>, (</a:t>
            </a:r>
            <a:r>
              <a:rPr lang="en-US" dirty="0" smtClean="0"/>
              <a:t>UF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en-US" b="1" dirty="0" smtClean="0"/>
              <a:t>Lipid </a:t>
            </a:r>
            <a:r>
              <a:rPr lang="en-US" b="1" dirty="0" smtClean="0"/>
              <a:t>Separations</a:t>
            </a:r>
            <a:r>
              <a:rPr lang="tr-TR" b="1" dirty="0" smtClean="0"/>
              <a:t> (UF, RO),</a:t>
            </a:r>
          </a:p>
          <a:p>
            <a:pPr>
              <a:buNone/>
            </a:pPr>
            <a:r>
              <a:rPr lang="en-US" b="1" dirty="0" err="1" smtClean="0"/>
              <a:t>Dewaxing</a:t>
            </a:r>
            <a:r>
              <a:rPr lang="tr-TR" b="1" dirty="0" smtClean="0"/>
              <a:t> </a:t>
            </a:r>
            <a:r>
              <a:rPr lang="tr-TR" b="1" dirty="0" smtClean="0"/>
              <a:t>(</a:t>
            </a:r>
            <a:r>
              <a:rPr lang="en-US" dirty="0" smtClean="0"/>
              <a:t>MF membrane of 0.2 m pore </a:t>
            </a:r>
            <a:r>
              <a:rPr lang="en-US" dirty="0" smtClean="0"/>
              <a:t>size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err="1" smtClean="0"/>
              <a:t>Contaminant</a:t>
            </a:r>
            <a:endParaRPr lang="tr-TR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Pressure-driven</a:t>
            </a:r>
            <a:r>
              <a:rPr lang="tr-TR" dirty="0" smtClean="0"/>
              <a:t>  </a:t>
            </a:r>
            <a:r>
              <a:rPr lang="en-US" dirty="0" smtClean="0"/>
              <a:t>membrane separation operates at a pressure that varies</a:t>
            </a:r>
            <a:r>
              <a:rPr lang="tr-TR" dirty="0" smtClean="0"/>
              <a:t> </a:t>
            </a:r>
            <a:r>
              <a:rPr lang="en-US" dirty="0" smtClean="0"/>
              <a:t>inversely with pore size.</a:t>
            </a: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Modes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1888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Pressure-driven membrane separation can be performed</a:t>
            </a:r>
            <a:r>
              <a:rPr lang="tr-TR" dirty="0" smtClean="0"/>
              <a:t> </a:t>
            </a:r>
            <a:r>
              <a:rPr lang="en-US" dirty="0" smtClean="0"/>
              <a:t>in dead-end mode or in tangential flow or </a:t>
            </a:r>
            <a:r>
              <a:rPr lang="en-US" dirty="0" err="1" smtClean="0"/>
              <a:t>crossflow</a:t>
            </a:r>
            <a:r>
              <a:rPr lang="tr-TR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Filtration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Since in dead-end mode all the fluids</a:t>
            </a:r>
            <a:r>
              <a:rPr lang="tr-TR" dirty="0" smtClean="0"/>
              <a:t> </a:t>
            </a:r>
            <a:r>
              <a:rPr lang="en-US" dirty="0" smtClean="0"/>
              <a:t>to be filtered pass through the membrane’s surface,</a:t>
            </a:r>
            <a:r>
              <a:rPr lang="tr-TR" dirty="0" smtClean="0"/>
              <a:t> </a:t>
            </a:r>
            <a:r>
              <a:rPr lang="en-US" dirty="0" smtClean="0"/>
              <a:t>trapped particles can </a:t>
            </a:r>
            <a:r>
              <a:rPr lang="en-US" dirty="0" smtClean="0">
                <a:solidFill>
                  <a:srgbClr val="FF0000"/>
                </a:solidFill>
              </a:rPr>
              <a:t>build a filter cake </a:t>
            </a:r>
            <a:r>
              <a:rPr lang="en-US" dirty="0" smtClean="0"/>
              <a:t>and thus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filtration efficiency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For this reason, industrial-scale installations</a:t>
            </a:r>
            <a:r>
              <a:rPr lang="tr-TR" dirty="0" smtClean="0"/>
              <a:t> </a:t>
            </a:r>
            <a:r>
              <a:rPr lang="en-US" dirty="0" smtClean="0"/>
              <a:t>operate in the </a:t>
            </a:r>
            <a:r>
              <a:rPr lang="en-US" dirty="0" smtClean="0">
                <a:solidFill>
                  <a:srgbClr val="FF0000"/>
                </a:solidFill>
              </a:rPr>
              <a:t>tangential flow </a:t>
            </a:r>
            <a:r>
              <a:rPr lang="en-US" dirty="0" smtClean="0"/>
              <a:t>mode in which the</a:t>
            </a:r>
            <a:r>
              <a:rPr lang="tr-TR" dirty="0" smtClean="0"/>
              <a:t> </a:t>
            </a:r>
            <a:r>
              <a:rPr lang="en-US" dirty="0" smtClean="0"/>
              <a:t>solution circulates tangential to the membrane’s</a:t>
            </a:r>
            <a:r>
              <a:rPr lang="tr-TR" dirty="0" smtClean="0"/>
              <a:t> </a:t>
            </a:r>
            <a:r>
              <a:rPr lang="en-US" dirty="0" smtClean="0"/>
              <a:t>surface.</a:t>
            </a: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Modes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In tangential mode, the particles rejected by the</a:t>
            </a:r>
            <a:r>
              <a:rPr lang="tr-TR" dirty="0" smtClean="0"/>
              <a:t> </a:t>
            </a:r>
            <a:r>
              <a:rPr lang="en-US" dirty="0" smtClean="0"/>
              <a:t>membrane (i.e. </a:t>
            </a:r>
            <a:r>
              <a:rPr lang="en-US" dirty="0" err="1" smtClean="0"/>
              <a:t>retentate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continue to flow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preventing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the formation of thick filter cakes and thus</a:t>
            </a:r>
            <a:r>
              <a:rPr lang="en-US" dirty="0" smtClean="0"/>
              <a:t>, helping to</a:t>
            </a:r>
            <a:r>
              <a:rPr lang="tr-TR" dirty="0" smtClean="0"/>
              <a:t> </a:t>
            </a:r>
            <a:r>
              <a:rPr lang="en-US" dirty="0" smtClean="0"/>
              <a:t>maintain a more constant flux (J) of fluid passing through</a:t>
            </a:r>
            <a:r>
              <a:rPr lang="tr-TR" dirty="0" smtClean="0"/>
              <a:t> </a:t>
            </a:r>
            <a:r>
              <a:rPr lang="en-US" dirty="0" smtClean="0"/>
              <a:t>the membrane (i.e. permeate) and a more steady retention</a:t>
            </a:r>
            <a:r>
              <a:rPr lang="tr-TR" dirty="0" smtClean="0"/>
              <a:t> </a:t>
            </a:r>
            <a:r>
              <a:rPr lang="en-US" dirty="0" smtClean="0"/>
              <a:t>factor (R).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1542</Words>
  <Application>Microsoft Office PowerPoint</Application>
  <PresentationFormat>Ekran Gösterisi (4:3)</PresentationFormat>
  <Paragraphs>125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Ofis Teması</vt:lpstr>
      <vt:lpstr>Membrane separations</vt:lpstr>
      <vt:lpstr>Basic principles and separation ranges (RO, NF, UF, MF)</vt:lpstr>
      <vt:lpstr>Overview</vt:lpstr>
      <vt:lpstr>Overview</vt:lpstr>
      <vt:lpstr>Slayt 5</vt:lpstr>
      <vt:lpstr>Slayt 6</vt:lpstr>
      <vt:lpstr>Modes</vt:lpstr>
      <vt:lpstr>Filtration mode</vt:lpstr>
      <vt:lpstr>Modes</vt:lpstr>
      <vt:lpstr>Slayt 10</vt:lpstr>
      <vt:lpstr>System</vt:lpstr>
      <vt:lpstr>Slayt 12</vt:lpstr>
      <vt:lpstr>Slayt 13</vt:lpstr>
      <vt:lpstr>Batch and continuous</vt:lpstr>
      <vt:lpstr>Slayt 15</vt:lpstr>
      <vt:lpstr>Batch and continuous</vt:lpstr>
      <vt:lpstr>Batch</vt:lpstr>
      <vt:lpstr>Batch</vt:lpstr>
      <vt:lpstr>Continuous</vt:lpstr>
      <vt:lpstr>Continuous</vt:lpstr>
      <vt:lpstr>Polarization and fouling phenomena</vt:lpstr>
      <vt:lpstr>Fouling</vt:lpstr>
      <vt:lpstr>Slayt 23</vt:lpstr>
      <vt:lpstr>Fouling</vt:lpstr>
      <vt:lpstr>Nature of feed </vt:lpstr>
      <vt:lpstr>Type of membrane and membrane material</vt:lpstr>
      <vt:lpstr>Operational conditions</vt:lpstr>
      <vt:lpstr>Slayt 28</vt:lpstr>
      <vt:lpstr>Applications of membranes in food processing</vt:lpstr>
      <vt:lpstr>Fruit Juices</vt:lpstr>
      <vt:lpstr>The main advantages for fruit juices industry</vt:lpstr>
      <vt:lpstr>Slayt 32</vt:lpstr>
      <vt:lpstr>Slayt 33</vt:lpstr>
      <vt:lpstr>Concentration</vt:lpstr>
      <vt:lpstr>Slayt 35</vt:lpstr>
      <vt:lpstr>Slayt 36</vt:lpstr>
      <vt:lpstr>Dairy</vt:lpstr>
      <vt:lpstr>Advantages</vt:lpstr>
      <vt:lpstr>Quality of Ultrafiltered Milk</vt:lpstr>
      <vt:lpstr>Slayt 40</vt:lpstr>
      <vt:lpstr>Slayt 41</vt:lpstr>
      <vt:lpstr>Oils and Fats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Membrane separations</dc:title>
  <dc:creator>salih karasu 66</dc:creator>
  <cp:lastModifiedBy>salih karasu 66</cp:lastModifiedBy>
  <cp:revision>2</cp:revision>
  <dcterms:created xsi:type="dcterms:W3CDTF">2018-03-19T06:43:02Z</dcterms:created>
  <dcterms:modified xsi:type="dcterms:W3CDTF">2018-05-03T08:14:53Z</dcterms:modified>
</cp:coreProperties>
</file>