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3"/>
  </p:notesMasterIdLst>
  <p:sldIdLst>
    <p:sldId id="256" r:id="rId2"/>
    <p:sldId id="257" r:id="rId3"/>
    <p:sldId id="282"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3" r:id="rId29"/>
    <p:sldId id="284" r:id="rId30"/>
    <p:sldId id="285" r:id="rId31"/>
    <p:sldId id="286" r:id="rId32"/>
    <p:sldId id="287" r:id="rId33"/>
    <p:sldId id="288" r:id="rId34"/>
    <p:sldId id="289" r:id="rId35"/>
    <p:sldId id="294" r:id="rId36"/>
    <p:sldId id="295" r:id="rId37"/>
    <p:sldId id="296" r:id="rId38"/>
    <p:sldId id="290" r:id="rId39"/>
    <p:sldId id="291" r:id="rId40"/>
    <p:sldId id="292" r:id="rId41"/>
    <p:sldId id="293" r:id="rId42"/>
    <p:sldId id="297" r:id="rId43"/>
    <p:sldId id="298" r:id="rId44"/>
    <p:sldId id="299" r:id="rId45"/>
    <p:sldId id="300" r:id="rId46"/>
    <p:sldId id="301" r:id="rId47"/>
    <p:sldId id="302" r:id="rId48"/>
    <p:sldId id="303" r:id="rId49"/>
    <p:sldId id="304" r:id="rId50"/>
    <p:sldId id="305" r:id="rId51"/>
    <p:sldId id="306" r:id="rId5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707"/>
  </p:normalViewPr>
  <p:slideViewPr>
    <p:cSldViewPr>
      <p:cViewPr varScale="1">
        <p:scale>
          <a:sx n="85" d="100"/>
          <a:sy n="85" d="100"/>
        </p:scale>
        <p:origin x="2152"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notesMaster" Target="notesMasters/notesMaster1.xml"/><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7687C4-31F5-4803-AF91-1441BEE5AF70}" type="datetimeFigureOut">
              <a:rPr lang="tr-TR" smtClean="0"/>
              <a:pPr/>
              <a:t>20.11.2020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54FC28-AA5B-4EBF-A1C9-639ADC06EF26}" type="slidenum">
              <a:rPr lang="tr-TR" smtClean="0"/>
              <a:pPr/>
              <a:t>‹#›</a:t>
            </a:fld>
            <a:endParaRPr lang="tr-TR"/>
          </a:p>
        </p:txBody>
      </p:sp>
    </p:spTree>
    <p:extLst>
      <p:ext uri="{BB962C8B-B14F-4D97-AF65-F5344CB8AC3E}">
        <p14:creationId xmlns:p14="http://schemas.microsoft.com/office/powerpoint/2010/main" val="1241414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AA54FC28-AA5B-4EBF-A1C9-639ADC06EF26}" type="slidenum">
              <a:rPr lang="tr-TR" smtClean="0"/>
              <a:pPr/>
              <a:t>1</a:t>
            </a:fld>
            <a:endParaRPr lang="tr-TR"/>
          </a:p>
        </p:txBody>
      </p:sp>
    </p:spTree>
    <p:extLst>
      <p:ext uri="{BB962C8B-B14F-4D97-AF65-F5344CB8AC3E}">
        <p14:creationId xmlns:p14="http://schemas.microsoft.com/office/powerpoint/2010/main" val="1655198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20.11.2020</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20.11.2020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20.11.2020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20.11.2020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20.11.2020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20.11.2020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20.11.2020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20.11.2020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9F75050-0E15-4C5B-92B0-66D068882F1F}" type="datetimeFigureOut">
              <a:rPr lang="tr-TR" smtClean="0"/>
              <a:pPr/>
              <a:t>20.11.2020</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20.11.2020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20.11.2020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F75050-0E15-4C5B-92B0-66D068882F1F}" type="datetimeFigureOut">
              <a:rPr lang="tr-TR" smtClean="0"/>
              <a:pPr/>
              <a:t>20.11.2020</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EFA8C-F947-479F-BE07-76B6B3F80BF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57166"/>
            <a:ext cx="7772400" cy="1214447"/>
          </a:xfrm>
        </p:spPr>
        <p:txBody>
          <a:bodyPr>
            <a:noAutofit/>
          </a:bodyPr>
          <a:lstStyle/>
          <a:p>
            <a:pPr algn="ctr"/>
            <a:r>
              <a:rPr lang="tr-TR" sz="4800" i="1" dirty="0" smtClean="0">
                <a:solidFill>
                  <a:srgbClr val="C00000"/>
                </a:solidFill>
              </a:rPr>
              <a:t/>
            </a:r>
            <a:br>
              <a:rPr lang="tr-TR" sz="4800" i="1" dirty="0" smtClean="0">
                <a:solidFill>
                  <a:srgbClr val="C00000"/>
                </a:solidFill>
              </a:rPr>
            </a:br>
            <a:r>
              <a:rPr lang="tr-TR" sz="4800" i="1" dirty="0" smtClean="0">
                <a:solidFill>
                  <a:srgbClr val="C00000"/>
                </a:solidFill>
              </a:rPr>
              <a:t/>
            </a:r>
            <a:br>
              <a:rPr lang="tr-TR" sz="4800" i="1" dirty="0" smtClean="0">
                <a:solidFill>
                  <a:srgbClr val="C00000"/>
                </a:solidFill>
              </a:rPr>
            </a:br>
            <a:r>
              <a:rPr lang="tr-TR" sz="4800" i="1" dirty="0" smtClean="0">
                <a:solidFill>
                  <a:srgbClr val="C00000"/>
                </a:solidFill>
              </a:rPr>
              <a:t/>
            </a:r>
            <a:br>
              <a:rPr lang="tr-TR" sz="4800" i="1" dirty="0" smtClean="0">
                <a:solidFill>
                  <a:srgbClr val="C00000"/>
                </a:solidFill>
              </a:rPr>
            </a:br>
            <a:r>
              <a:rPr lang="tr-TR" sz="4800" i="1" dirty="0" smtClean="0">
                <a:solidFill>
                  <a:srgbClr val="C00000"/>
                </a:solidFill>
              </a:rPr>
              <a:t/>
            </a:r>
            <a:br>
              <a:rPr lang="tr-TR" sz="4800" i="1" dirty="0" smtClean="0">
                <a:solidFill>
                  <a:srgbClr val="C00000"/>
                </a:solidFill>
              </a:rPr>
            </a:br>
            <a:r>
              <a:rPr lang="tr-TR" sz="4800" i="1" dirty="0" smtClean="0">
                <a:solidFill>
                  <a:srgbClr val="C00000"/>
                </a:solidFill>
              </a:rPr>
              <a:t/>
            </a:r>
            <a:br>
              <a:rPr lang="tr-TR" sz="4800" i="1" dirty="0" smtClean="0">
                <a:solidFill>
                  <a:srgbClr val="C00000"/>
                </a:solidFill>
              </a:rPr>
            </a:br>
            <a:r>
              <a:rPr lang="tr-TR" sz="4800" i="1" dirty="0" smtClean="0">
                <a:solidFill>
                  <a:srgbClr val="C00000"/>
                </a:solidFill>
              </a:rPr>
              <a:t/>
            </a:r>
            <a:br>
              <a:rPr lang="tr-TR" sz="4800" i="1" dirty="0" smtClean="0">
                <a:solidFill>
                  <a:srgbClr val="C00000"/>
                </a:solidFill>
              </a:rPr>
            </a:br>
            <a:r>
              <a:rPr lang="tr-TR" sz="4800" i="1" dirty="0" smtClean="0">
                <a:solidFill>
                  <a:srgbClr val="C00000"/>
                </a:solidFill>
              </a:rPr>
              <a:t/>
            </a:r>
            <a:br>
              <a:rPr lang="tr-TR" sz="4800" i="1" dirty="0" smtClean="0">
                <a:solidFill>
                  <a:srgbClr val="C00000"/>
                </a:solidFill>
              </a:rPr>
            </a:br>
            <a:r>
              <a:rPr lang="tr-TR" sz="4800" i="1" dirty="0" smtClean="0">
                <a:solidFill>
                  <a:srgbClr val="C00000"/>
                </a:solidFill>
              </a:rPr>
              <a:t/>
            </a:r>
            <a:br>
              <a:rPr lang="tr-TR" sz="4800" i="1" dirty="0" smtClean="0">
                <a:solidFill>
                  <a:srgbClr val="C00000"/>
                </a:solidFill>
              </a:rPr>
            </a:br>
            <a:r>
              <a:rPr lang="tr-TR" sz="4800" i="1" dirty="0" smtClean="0">
                <a:solidFill>
                  <a:srgbClr val="C00000"/>
                </a:solidFill>
              </a:rPr>
              <a:t/>
            </a:r>
            <a:br>
              <a:rPr lang="tr-TR" sz="4800" i="1" dirty="0" smtClean="0">
                <a:solidFill>
                  <a:srgbClr val="C00000"/>
                </a:solidFill>
              </a:rPr>
            </a:br>
            <a:r>
              <a:rPr lang="tr-TR" sz="4800" i="1" dirty="0" smtClean="0">
                <a:solidFill>
                  <a:srgbClr val="C00000"/>
                </a:solidFill>
              </a:rPr>
              <a:t/>
            </a:r>
            <a:br>
              <a:rPr lang="tr-TR" sz="4800" i="1" dirty="0" smtClean="0">
                <a:solidFill>
                  <a:srgbClr val="C00000"/>
                </a:solidFill>
              </a:rPr>
            </a:br>
            <a:r>
              <a:rPr lang="tr-TR" sz="4800" i="1" dirty="0" smtClean="0">
                <a:solidFill>
                  <a:srgbClr val="FF0000"/>
                </a:solidFill>
              </a:rPr>
              <a:t>Sosyoloji Nedir?</a:t>
            </a:r>
            <a:endParaRPr lang="tr-TR" sz="4800" dirty="0">
              <a:solidFill>
                <a:srgbClr val="FF0000"/>
              </a:solidFill>
            </a:endParaRPr>
          </a:p>
        </p:txBody>
      </p:sp>
      <p:sp>
        <p:nvSpPr>
          <p:cNvPr id="3" name="2 Alt Başlık"/>
          <p:cNvSpPr>
            <a:spLocks noGrp="1"/>
          </p:cNvSpPr>
          <p:nvPr>
            <p:ph type="subTitle" idx="1"/>
          </p:nvPr>
        </p:nvSpPr>
        <p:spPr>
          <a:xfrm>
            <a:off x="1142976" y="1500174"/>
            <a:ext cx="7572428" cy="4572032"/>
          </a:xfrm>
        </p:spPr>
        <p:txBody>
          <a:bodyPr>
            <a:normAutofit/>
          </a:bodyPr>
          <a:lstStyle/>
          <a:p>
            <a:pPr algn="just">
              <a:buFont typeface="Wingdings" pitchFamily="2" charset="2"/>
              <a:buChar char="Ø"/>
            </a:pPr>
            <a:r>
              <a:rPr lang="tr-TR" sz="2800" dirty="0" smtClean="0">
                <a:solidFill>
                  <a:schemeClr val="tx1"/>
                </a:solidFill>
              </a:rPr>
              <a:t> </a:t>
            </a:r>
            <a:r>
              <a:rPr lang="tr-TR" sz="2800" dirty="0" smtClean="0">
                <a:solidFill>
                  <a:srgbClr val="FF0000"/>
                </a:solidFill>
              </a:rPr>
              <a:t>Sosyoloji,</a:t>
            </a:r>
            <a:r>
              <a:rPr lang="tr-TR" sz="2800" dirty="0" smtClean="0">
                <a:solidFill>
                  <a:srgbClr val="002060"/>
                </a:solidFill>
              </a:rPr>
              <a:t> “insanın toplumsal yaşamının, insan grupları ile toplumlarının bilimsel incelemesidir”. (</a:t>
            </a:r>
            <a:r>
              <a:rPr lang="tr-TR" sz="2800" dirty="0" err="1" smtClean="0">
                <a:solidFill>
                  <a:srgbClr val="002060"/>
                </a:solidFill>
              </a:rPr>
              <a:t>Giddens</a:t>
            </a:r>
            <a:r>
              <a:rPr lang="tr-TR" sz="2800" dirty="0" smtClean="0">
                <a:solidFill>
                  <a:srgbClr val="002060"/>
                </a:solidFill>
              </a:rPr>
              <a:t>, 2008:38), </a:t>
            </a:r>
          </a:p>
          <a:p>
            <a:pPr algn="just">
              <a:buFont typeface="Wingdings" pitchFamily="2" charset="2"/>
              <a:buChar char="Ø"/>
            </a:pPr>
            <a:r>
              <a:rPr lang="tr-TR" sz="2800" u="sng" dirty="0" smtClean="0">
                <a:solidFill>
                  <a:srgbClr val="002060"/>
                </a:solidFill>
              </a:rPr>
              <a:t>modern toplumlarda </a:t>
            </a:r>
            <a:r>
              <a:rPr lang="tr-TR" sz="2800" dirty="0" smtClean="0">
                <a:solidFill>
                  <a:srgbClr val="002060"/>
                </a:solidFill>
              </a:rPr>
              <a:t>insan gruplarının ve toplumsal yaşamın sistematik ve planlı olarak çalışılması” (</a:t>
            </a:r>
            <a:r>
              <a:rPr lang="tr-TR" sz="2800" dirty="0" err="1" smtClean="0">
                <a:solidFill>
                  <a:srgbClr val="002060"/>
                </a:solidFill>
              </a:rPr>
              <a:t>Browne</a:t>
            </a:r>
            <a:r>
              <a:rPr lang="tr-TR" sz="2800" dirty="0" smtClean="0">
                <a:solidFill>
                  <a:srgbClr val="002060"/>
                </a:solidFill>
              </a:rPr>
              <a:t>,1998:1)</a:t>
            </a:r>
          </a:p>
          <a:p>
            <a:pPr algn="just">
              <a:buFont typeface="Wingdings" pitchFamily="2" charset="2"/>
              <a:buChar char="Ø"/>
            </a:pPr>
            <a:r>
              <a:rPr lang="tr-TR" sz="2800" dirty="0" smtClean="0">
                <a:solidFill>
                  <a:srgbClr val="002060"/>
                </a:solidFill>
              </a:rPr>
              <a:t>“insan toplumlarının ve toplumu oluşturan gruplardaki insan davranışlarının bilimsel olarak incelenmesidir” (</a:t>
            </a:r>
            <a:r>
              <a:rPr lang="tr-TR" sz="2800" dirty="0" err="1" smtClean="0">
                <a:solidFill>
                  <a:srgbClr val="002060"/>
                </a:solidFill>
              </a:rPr>
              <a:t>Kornblum</a:t>
            </a:r>
            <a:r>
              <a:rPr lang="tr-TR" sz="2800" dirty="0" smtClean="0">
                <a:solidFill>
                  <a:srgbClr val="002060"/>
                </a:solidFill>
              </a:rPr>
              <a:t> ve </a:t>
            </a:r>
            <a:r>
              <a:rPr lang="tr-TR" sz="2800" dirty="0" err="1" smtClean="0">
                <a:solidFill>
                  <a:srgbClr val="002060"/>
                </a:solidFill>
              </a:rPr>
              <a:t>Smith</a:t>
            </a:r>
            <a:r>
              <a:rPr lang="tr-TR" sz="2800" dirty="0" smtClean="0">
                <a:solidFill>
                  <a:srgbClr val="002060"/>
                </a:solidFill>
              </a:rPr>
              <a:t> 2008:4) </a:t>
            </a:r>
          </a:p>
          <a:p>
            <a:pPr algn="just"/>
            <a:endParaRPr lang="tr-TR" sz="2000"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642918"/>
            <a:ext cx="7498080" cy="5605482"/>
          </a:xfrm>
        </p:spPr>
        <p:txBody>
          <a:bodyPr>
            <a:normAutofit fontScale="85000" lnSpcReduction="20000"/>
          </a:bodyPr>
          <a:lstStyle/>
          <a:p>
            <a:pPr algn="just"/>
            <a:r>
              <a:rPr lang="tr-TR" dirty="0" smtClean="0">
                <a:solidFill>
                  <a:srgbClr val="FF0000"/>
                </a:solidFill>
              </a:rPr>
              <a:t>3-)Yasalar:  </a:t>
            </a:r>
            <a:r>
              <a:rPr lang="tr-TR" dirty="0" smtClean="0">
                <a:solidFill>
                  <a:srgbClr val="002060"/>
                </a:solidFill>
              </a:rPr>
              <a:t>Yasalar, toplumun siyasal otoritesi tarafından tasarlanan, sürdürülen ve dayatılan yazılı normlardır. Yasalar, hız sınırını aşmaktan vergi ödememeye, uygun olmayan yerlere çöp dökmekten cinayete kadar birçok davranışa ilişkin yaptırımı olan kurallardır. </a:t>
            </a:r>
          </a:p>
          <a:p>
            <a:pPr algn="just"/>
            <a:r>
              <a:rPr lang="tr-TR" dirty="0" smtClean="0">
                <a:solidFill>
                  <a:srgbClr val="FF0000"/>
                </a:solidFill>
              </a:rPr>
              <a:t>Yaptırım: </a:t>
            </a:r>
            <a:r>
              <a:rPr lang="tr-TR" dirty="0" smtClean="0">
                <a:solidFill>
                  <a:srgbClr val="002060"/>
                </a:solidFill>
              </a:rPr>
              <a:t>toplumun üyelerinin normlara uymasını sağlamak için kullanılan, kurala aykırı davranılması hâlinde öngörülen sonuçtur. Başka bir deyişle toplumsal olarak onaylanan standartlara uyumu sağlamak için kullanılan araçlardır. Yaptırımlar, beklentilere uyan davranışların ödüllendirilmesi gibi olumlu ya da beklentilere uymayan davranışların cezalandırılması gibi olumsuz olabilir (Marshall, 1999:810).</a:t>
            </a:r>
            <a:endParaRPr lang="tr-TR" dirty="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71480"/>
            <a:ext cx="7498080" cy="5676920"/>
          </a:xfrm>
        </p:spPr>
        <p:txBody>
          <a:bodyPr>
            <a:normAutofit lnSpcReduction="10000"/>
          </a:bodyPr>
          <a:lstStyle/>
          <a:p>
            <a:pPr algn="just"/>
            <a:r>
              <a:rPr lang="tr-TR" dirty="0" smtClean="0">
                <a:solidFill>
                  <a:srgbClr val="FF0000"/>
                </a:solidFill>
              </a:rPr>
              <a:t>Toplumsal Olgu: </a:t>
            </a:r>
            <a:r>
              <a:rPr lang="tr-TR" dirty="0" smtClean="0">
                <a:solidFill>
                  <a:srgbClr val="002060"/>
                </a:solidFill>
              </a:rPr>
              <a:t>Toplumsal gerçeklik olarak da adlandırılan toplumsal olgu, toplumsal olayların tekrar etmesiyle doğan, mekandan ve zamandan bağımsız kavramlardır. </a:t>
            </a:r>
          </a:p>
          <a:p>
            <a:pPr algn="just"/>
            <a:r>
              <a:rPr lang="tr-TR" dirty="0" smtClean="0">
                <a:solidFill>
                  <a:srgbClr val="FF0000"/>
                </a:solidFill>
              </a:rPr>
              <a:t>Örnek 1: </a:t>
            </a:r>
            <a:r>
              <a:rPr lang="tr-TR" dirty="0" smtClean="0">
                <a:solidFill>
                  <a:srgbClr val="002060"/>
                </a:solidFill>
              </a:rPr>
              <a:t>Ahmet ile Ayşe’nin evlenmesi bir toplumsal olayken evlilik bir toplumsal olgudur. </a:t>
            </a:r>
            <a:endParaRPr lang="tr-TR" dirty="0" smtClean="0"/>
          </a:p>
          <a:p>
            <a:pPr algn="just"/>
            <a:r>
              <a:rPr lang="tr-TR" dirty="0" smtClean="0">
                <a:solidFill>
                  <a:srgbClr val="FF0000"/>
                </a:solidFill>
              </a:rPr>
              <a:t>Örnek 2: </a:t>
            </a:r>
            <a:r>
              <a:rPr lang="tr-TR" dirty="0" smtClean="0">
                <a:solidFill>
                  <a:srgbClr val="002060"/>
                </a:solidFill>
              </a:rPr>
              <a:t>Ali’nin işsiz olması toplumsal bir olgu değildir.  Ama toplumda işsizlik belli başına bir durum/problem arz ediyorsa bu bir toplumsal olgudur. </a:t>
            </a:r>
            <a:endParaRPr lang="tr-TR" dirty="0">
              <a:solidFill>
                <a:srgbClr val="00206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71480"/>
            <a:ext cx="7498080" cy="5676920"/>
          </a:xfrm>
        </p:spPr>
        <p:txBody>
          <a:bodyPr>
            <a:normAutofit fontScale="70000" lnSpcReduction="20000"/>
          </a:bodyPr>
          <a:lstStyle/>
          <a:p>
            <a:r>
              <a:rPr lang="tr-TR" sz="4000" dirty="0" smtClean="0">
                <a:solidFill>
                  <a:srgbClr val="FF0000"/>
                </a:solidFill>
              </a:rPr>
              <a:t>Toplumsallaşma (Sosyalleşme):  </a:t>
            </a:r>
          </a:p>
          <a:p>
            <a:pPr algn="just"/>
            <a:endParaRPr lang="tr-TR" dirty="0" smtClean="0">
              <a:solidFill>
                <a:srgbClr val="002060"/>
              </a:solidFill>
            </a:endParaRPr>
          </a:p>
          <a:p>
            <a:pPr algn="just"/>
            <a:r>
              <a:rPr lang="tr-TR" dirty="0" smtClean="0">
                <a:solidFill>
                  <a:srgbClr val="002060"/>
                </a:solidFill>
              </a:rPr>
              <a:t>Bireylerin üyesi oldukları topluma ait değerleri, tutumları, bilgi ve becerileri, kısacası o toplumun kültürünü öğrendikleri etkileşim süreci toplumsallaşma olarak adlandırılır. </a:t>
            </a:r>
          </a:p>
          <a:p>
            <a:pPr algn="just"/>
            <a:r>
              <a:rPr lang="tr-TR" dirty="0" smtClean="0">
                <a:solidFill>
                  <a:srgbClr val="002060"/>
                </a:solidFill>
              </a:rPr>
              <a:t>Birey, doğumundan itibaren aile, öğretmenler, arkadaşlar, meslektaşlar gibi davranışlarına yön veren diğer insanlarla etkileşime girerek toplumsal rolleri, norm ve değerleri öğrenir. Toplumsallaşmanın iki fonksiyonu vardır, bunlardan biri </a:t>
            </a:r>
            <a:r>
              <a:rPr lang="tr-TR" dirty="0" smtClean="0">
                <a:solidFill>
                  <a:srgbClr val="FF0000"/>
                </a:solidFill>
              </a:rPr>
              <a:t>benliğin gelişmesini </a:t>
            </a:r>
            <a:r>
              <a:rPr lang="tr-TR" dirty="0" smtClean="0">
                <a:solidFill>
                  <a:srgbClr val="002060"/>
                </a:solidFill>
              </a:rPr>
              <a:t>sağlamak, ikincisi ise </a:t>
            </a:r>
            <a:r>
              <a:rPr lang="tr-TR" dirty="0" smtClean="0">
                <a:solidFill>
                  <a:srgbClr val="FF0000"/>
                </a:solidFill>
              </a:rPr>
              <a:t>kültürün bir nesilden diğer nesle aktarılmasını sağlamaktır. </a:t>
            </a:r>
            <a:r>
              <a:rPr lang="tr-TR" dirty="0" smtClean="0">
                <a:solidFill>
                  <a:srgbClr val="002060"/>
                </a:solidFill>
              </a:rPr>
              <a:t>Toplumlar, değerlerini, toplumsal davranışlarını, kültürel miraslarını nesilden nesle aktararak kendilerini yeniden üretirler (</a:t>
            </a:r>
            <a:r>
              <a:rPr lang="tr-TR" dirty="0" err="1" smtClean="0">
                <a:solidFill>
                  <a:srgbClr val="002060"/>
                </a:solidFill>
              </a:rPr>
              <a:t>Coser</a:t>
            </a:r>
            <a:r>
              <a:rPr lang="tr-TR" dirty="0" smtClean="0">
                <a:solidFill>
                  <a:srgbClr val="002060"/>
                </a:solidFill>
              </a:rPr>
              <a:t> </a:t>
            </a:r>
            <a:r>
              <a:rPr lang="tr-TR" dirty="0" err="1" smtClean="0">
                <a:solidFill>
                  <a:srgbClr val="002060"/>
                </a:solidFill>
              </a:rPr>
              <a:t>vd</a:t>
            </a:r>
            <a:r>
              <a:rPr lang="tr-TR" dirty="0" smtClean="0">
                <a:solidFill>
                  <a:srgbClr val="002060"/>
                </a:solidFill>
              </a:rPr>
              <a:t>.,1983:106). </a:t>
            </a:r>
          </a:p>
          <a:p>
            <a:pPr algn="just"/>
            <a:r>
              <a:rPr lang="tr-TR" dirty="0" smtClean="0">
                <a:solidFill>
                  <a:srgbClr val="002060"/>
                </a:solidFill>
              </a:rPr>
              <a:t>Toplumsallaşma aracılığıyla her toplum, her yeni neslin o toplumun değerlerini ve normlarını öğrenerek büyümesini, böylece toplumun kendisinden beklediği davranışları yerine getirmesini sağlar.</a:t>
            </a:r>
          </a:p>
          <a:p>
            <a:endParaRPr lang="tr-TR"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642918"/>
            <a:ext cx="7498080" cy="5605482"/>
          </a:xfrm>
        </p:spPr>
        <p:txBody>
          <a:bodyPr>
            <a:normAutofit fontScale="70000" lnSpcReduction="20000"/>
          </a:bodyPr>
          <a:lstStyle/>
          <a:p>
            <a:r>
              <a:rPr lang="tr-TR" sz="4600" dirty="0" err="1" smtClean="0">
                <a:solidFill>
                  <a:srgbClr val="FF0000"/>
                </a:solidFill>
              </a:rPr>
              <a:t>Anna</a:t>
            </a:r>
            <a:r>
              <a:rPr lang="tr-TR" sz="4600" dirty="0" smtClean="0">
                <a:solidFill>
                  <a:srgbClr val="FF0000"/>
                </a:solidFill>
              </a:rPr>
              <a:t> Örneği:  (</a:t>
            </a:r>
            <a:r>
              <a:rPr lang="tr-TR" sz="4600" dirty="0" err="1" smtClean="0">
                <a:solidFill>
                  <a:srgbClr val="FF0000"/>
                </a:solidFill>
              </a:rPr>
              <a:t>Kingsley</a:t>
            </a:r>
            <a:r>
              <a:rPr lang="tr-TR" sz="4600" dirty="0" smtClean="0">
                <a:solidFill>
                  <a:srgbClr val="FF0000"/>
                </a:solidFill>
              </a:rPr>
              <a:t> </a:t>
            </a:r>
            <a:r>
              <a:rPr lang="tr-TR" sz="4600" dirty="0" err="1" smtClean="0">
                <a:solidFill>
                  <a:srgbClr val="FF0000"/>
                </a:solidFill>
              </a:rPr>
              <a:t>Davis</a:t>
            </a:r>
            <a:r>
              <a:rPr lang="tr-TR" sz="4600" dirty="0" smtClean="0">
                <a:solidFill>
                  <a:srgbClr val="FF0000"/>
                </a:solidFill>
              </a:rPr>
              <a:t>)</a:t>
            </a:r>
          </a:p>
          <a:p>
            <a:endParaRPr lang="tr-TR" dirty="0" smtClean="0"/>
          </a:p>
          <a:p>
            <a:pPr algn="just"/>
            <a:r>
              <a:rPr lang="tr-TR" dirty="0" smtClean="0">
                <a:solidFill>
                  <a:srgbClr val="002060"/>
                </a:solidFill>
              </a:rPr>
              <a:t>Çalışmadaki çocuklardan biri olan </a:t>
            </a:r>
            <a:r>
              <a:rPr lang="tr-TR" dirty="0" err="1" smtClean="0">
                <a:solidFill>
                  <a:srgbClr val="002060"/>
                </a:solidFill>
              </a:rPr>
              <a:t>Anna</a:t>
            </a:r>
            <a:r>
              <a:rPr lang="tr-TR" dirty="0" smtClean="0">
                <a:solidFill>
                  <a:srgbClr val="002060"/>
                </a:solidFill>
              </a:rPr>
              <a:t>, gayrimeşru bir çocuktu ve annesi bu nedenle doğduğu günden beri onu tavan arasında saklamıştı. </a:t>
            </a:r>
            <a:r>
              <a:rPr lang="tr-TR" dirty="0" err="1" smtClean="0">
                <a:solidFill>
                  <a:srgbClr val="002060"/>
                </a:solidFill>
              </a:rPr>
              <a:t>Anna</a:t>
            </a:r>
            <a:r>
              <a:rPr lang="tr-TR" dirty="0" smtClean="0">
                <a:solidFill>
                  <a:srgbClr val="002060"/>
                </a:solidFill>
              </a:rPr>
              <a:t> diğer insanlarla nadiren karşılaşmış ve çok düşük düzeyde bakım görmüştü. Altı yaşında bulunduğunda </a:t>
            </a:r>
            <a:r>
              <a:rPr lang="tr-TR" dirty="0" err="1" smtClean="0">
                <a:solidFill>
                  <a:srgbClr val="002060"/>
                </a:solidFill>
              </a:rPr>
              <a:t>Anna</a:t>
            </a:r>
            <a:r>
              <a:rPr lang="tr-TR" dirty="0" smtClean="0">
                <a:solidFill>
                  <a:srgbClr val="002060"/>
                </a:solidFill>
              </a:rPr>
              <a:t> konuşamıyor, yürüyemiyor ve kendi kendine yemek yiyemiyordu. Kendisine yönelik konuşmalara cevap, davranışlara tepki vermiyordu, bu nedenle başlangıçta sağır ve kör olduğu zannedilmişti. </a:t>
            </a:r>
            <a:r>
              <a:rPr lang="tr-TR" dirty="0" err="1" smtClean="0">
                <a:solidFill>
                  <a:srgbClr val="002060"/>
                </a:solidFill>
              </a:rPr>
              <a:t>Anna’nın</a:t>
            </a:r>
            <a:r>
              <a:rPr lang="tr-TR" dirty="0" smtClean="0">
                <a:solidFill>
                  <a:srgbClr val="002060"/>
                </a:solidFill>
              </a:rPr>
              <a:t> gördüğü fiziksel ve zihinsel zarar kolaylıkla onarılamamış, dört yıllık eğitimden sonra </a:t>
            </a:r>
            <a:r>
              <a:rPr lang="tr-TR" dirty="0" err="1" smtClean="0">
                <a:solidFill>
                  <a:srgbClr val="002060"/>
                </a:solidFill>
              </a:rPr>
              <a:t>Anna</a:t>
            </a:r>
            <a:r>
              <a:rPr lang="tr-TR" dirty="0" smtClean="0">
                <a:solidFill>
                  <a:srgbClr val="002060"/>
                </a:solidFill>
              </a:rPr>
              <a:t> zar zor yürüyebilir, birkaç kelime konuşabilir ve oyuncak bebeğine ilgi gösterir hale ancak gelebilmişti. 11 </a:t>
            </a:r>
            <a:r>
              <a:rPr lang="tr-TR" dirty="0" err="1" smtClean="0">
                <a:solidFill>
                  <a:srgbClr val="002060"/>
                </a:solidFill>
              </a:rPr>
              <a:t>yaşınnda</a:t>
            </a:r>
            <a:r>
              <a:rPr lang="tr-TR" dirty="0" smtClean="0">
                <a:solidFill>
                  <a:srgbClr val="002060"/>
                </a:solidFill>
              </a:rPr>
              <a:t> öldüğünde </a:t>
            </a:r>
            <a:r>
              <a:rPr lang="tr-TR" dirty="0" err="1" smtClean="0">
                <a:solidFill>
                  <a:srgbClr val="002060"/>
                </a:solidFill>
              </a:rPr>
              <a:t>Anna</a:t>
            </a:r>
            <a:r>
              <a:rPr lang="tr-TR" dirty="0" smtClean="0">
                <a:solidFill>
                  <a:srgbClr val="002060"/>
                </a:solidFill>
              </a:rPr>
              <a:t> ancak 2 ya da 3 yaşında bir çocuğun seviyesine ulaşabilmişti (</a:t>
            </a:r>
            <a:r>
              <a:rPr lang="tr-TR" dirty="0" err="1" smtClean="0">
                <a:solidFill>
                  <a:srgbClr val="002060"/>
                </a:solidFill>
              </a:rPr>
              <a:t>Coser</a:t>
            </a:r>
            <a:r>
              <a:rPr lang="tr-TR" dirty="0" smtClean="0">
                <a:solidFill>
                  <a:srgbClr val="002060"/>
                </a:solidFill>
              </a:rPr>
              <a:t>, 1983:107). Bu örnek toplumsallaşma sürecinin toplum açısından olduğu kadar </a:t>
            </a:r>
            <a:r>
              <a:rPr lang="tr-TR" dirty="0" smtClean="0">
                <a:solidFill>
                  <a:srgbClr val="FF0000"/>
                </a:solidFill>
              </a:rPr>
              <a:t>bireyin gelişimi açısında</a:t>
            </a:r>
            <a:r>
              <a:rPr lang="tr-TR" dirty="0" smtClean="0">
                <a:solidFill>
                  <a:srgbClr val="002060"/>
                </a:solidFill>
              </a:rPr>
              <a:t>n da son derece önemli bir süreç olduğunu göstermektedir.</a:t>
            </a:r>
            <a:endParaRPr lang="tr-TR" dirty="0">
              <a:solidFill>
                <a:srgbClr val="00206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SOSYOLOJİK İMGELEM (SOSYOLOJİK BAKIŞ AÇISI)</a:t>
            </a:r>
            <a:endParaRPr lang="tr-TR" dirty="0">
              <a:solidFill>
                <a:srgbClr val="FF0000"/>
              </a:solidFill>
            </a:endParaRPr>
          </a:p>
        </p:txBody>
      </p:sp>
      <p:sp>
        <p:nvSpPr>
          <p:cNvPr id="3" name="2 İçerik Yer Tutucusu"/>
          <p:cNvSpPr>
            <a:spLocks noGrp="1"/>
          </p:cNvSpPr>
          <p:nvPr>
            <p:ph idx="1"/>
          </p:nvPr>
        </p:nvSpPr>
        <p:spPr/>
        <p:txBody>
          <a:bodyPr/>
          <a:lstStyle/>
          <a:p>
            <a:pPr algn="just"/>
            <a:r>
              <a:rPr lang="tr-TR" dirty="0" smtClean="0">
                <a:solidFill>
                  <a:srgbClr val="002060"/>
                </a:solidFill>
              </a:rPr>
              <a:t>Wright </a:t>
            </a:r>
            <a:r>
              <a:rPr lang="tr-TR" dirty="0" err="1" smtClean="0">
                <a:solidFill>
                  <a:srgbClr val="002060"/>
                </a:solidFill>
              </a:rPr>
              <a:t>Mills’in</a:t>
            </a:r>
            <a:r>
              <a:rPr lang="tr-TR" dirty="0" smtClean="0">
                <a:solidFill>
                  <a:srgbClr val="002060"/>
                </a:solidFill>
              </a:rPr>
              <a:t> ortaya attığı sosyolojik imgelem (</a:t>
            </a:r>
            <a:r>
              <a:rPr lang="tr-TR" dirty="0" err="1" smtClean="0">
                <a:solidFill>
                  <a:srgbClr val="002060"/>
                </a:solidFill>
              </a:rPr>
              <a:t>imagination</a:t>
            </a:r>
            <a:r>
              <a:rPr lang="tr-TR" dirty="0" smtClean="0">
                <a:solidFill>
                  <a:srgbClr val="002060"/>
                </a:solidFill>
              </a:rPr>
              <a:t>) kavramsallaştırması, yaşamlarımızın (bireysel), toplumsal ve tarihsel boyutları arasındaki bağlantıları göz önünde bulundurmayı ifade eder. Sosyolojik imgelem bizim yalnızca bireyi ilgilendirir görünen pek çok olayın gerçekte daha geniş sorunları/anlamları yansıttığını görebilmemizi sağlar.</a:t>
            </a:r>
            <a:endParaRPr lang="tr-TR" dirty="0">
              <a:solidFill>
                <a:srgbClr val="00206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714356"/>
            <a:ext cx="7498080" cy="5534044"/>
          </a:xfrm>
        </p:spPr>
        <p:txBody>
          <a:bodyPr>
            <a:normAutofit lnSpcReduction="10000"/>
          </a:bodyPr>
          <a:lstStyle/>
          <a:p>
            <a:pPr algn="just"/>
            <a:r>
              <a:rPr lang="tr-TR" dirty="0" smtClean="0">
                <a:solidFill>
                  <a:srgbClr val="FF0000"/>
                </a:solidFill>
              </a:rPr>
              <a:t>Kahve Örneği: </a:t>
            </a:r>
            <a:r>
              <a:rPr lang="tr-TR" dirty="0" smtClean="0">
                <a:solidFill>
                  <a:srgbClr val="002060"/>
                </a:solidFill>
              </a:rPr>
              <a:t>Kahve sadece bir içecek değildir. Sosyolojik imgelem yoluyla kahve içmenin bir çok anlamı olabilir.</a:t>
            </a:r>
          </a:p>
          <a:p>
            <a:pPr algn="just"/>
            <a:r>
              <a:rPr lang="tr-TR" dirty="0" smtClean="0">
                <a:solidFill>
                  <a:srgbClr val="FF0000"/>
                </a:solidFill>
              </a:rPr>
              <a:t>1-) </a:t>
            </a:r>
            <a:r>
              <a:rPr lang="tr-TR" dirty="0" smtClean="0">
                <a:solidFill>
                  <a:srgbClr val="002060"/>
                </a:solidFill>
              </a:rPr>
              <a:t>gündelik toplumsal etkinliklerimizin bir parçası olarak simgesel bir değer taşır. Toplumsal bir etkileşimin ve törenin sembolü olarak görünür. Bir fincan kahvenin kırk yılı hatırı vardır gibi</a:t>
            </a:r>
            <a:r>
              <a:rPr lang="tr-TR" dirty="0" smtClean="0">
                <a:solidFill>
                  <a:srgbClr val="002060"/>
                </a:solidFill>
                <a:sym typeface="Wingdings" pitchFamily="2" charset="2"/>
              </a:rPr>
              <a:t></a:t>
            </a:r>
          </a:p>
          <a:p>
            <a:pPr algn="just"/>
            <a:r>
              <a:rPr lang="tr-TR" dirty="0" smtClean="0">
                <a:solidFill>
                  <a:srgbClr val="FF0000"/>
                </a:solidFill>
                <a:sym typeface="Wingdings" pitchFamily="2" charset="2"/>
              </a:rPr>
              <a:t>2-) </a:t>
            </a:r>
            <a:r>
              <a:rPr lang="tr-TR" dirty="0" smtClean="0">
                <a:solidFill>
                  <a:srgbClr val="002060"/>
                </a:solidFill>
                <a:sym typeface="Wingdings" pitchFamily="2" charset="2"/>
              </a:rPr>
              <a:t>Keyif verici bir maddedir.</a:t>
            </a:r>
          </a:p>
          <a:p>
            <a:pPr algn="just"/>
            <a:r>
              <a:rPr lang="tr-TR" dirty="0" smtClean="0">
                <a:solidFill>
                  <a:srgbClr val="FF0000"/>
                </a:solidFill>
                <a:sym typeface="Wingdings" pitchFamily="2" charset="2"/>
              </a:rPr>
              <a:t>3-) </a:t>
            </a:r>
            <a:r>
              <a:rPr lang="tr-TR" dirty="0" smtClean="0">
                <a:solidFill>
                  <a:srgbClr val="002060"/>
                </a:solidFill>
                <a:sym typeface="Wingdings" pitchFamily="2" charset="2"/>
              </a:rPr>
              <a:t>Ekonomik ve ve toplumsal ilişkiler kümesinin içinde yer almak.</a:t>
            </a:r>
            <a:endParaRPr lang="tr-TR" dirty="0">
              <a:solidFill>
                <a:srgbClr val="00206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00042"/>
            <a:ext cx="7498080" cy="5748358"/>
          </a:xfrm>
        </p:spPr>
        <p:txBody>
          <a:bodyPr>
            <a:normAutofit/>
          </a:bodyPr>
          <a:lstStyle/>
          <a:p>
            <a:pPr algn="just"/>
            <a:r>
              <a:rPr lang="tr-TR" dirty="0" smtClean="0">
                <a:solidFill>
                  <a:srgbClr val="FF0000"/>
                </a:solidFill>
              </a:rPr>
              <a:t>4-)</a:t>
            </a:r>
            <a:r>
              <a:rPr lang="tr-TR" dirty="0" smtClean="0"/>
              <a:t> </a:t>
            </a:r>
            <a:r>
              <a:rPr lang="tr-TR" dirty="0" smtClean="0">
                <a:solidFill>
                  <a:srgbClr val="002060"/>
                </a:solidFill>
              </a:rPr>
              <a:t>Siyasal bir içerik kazanması. Üçüncü dünya ülkelerinde en çok üretilmesi fakat birinci dünya ülkelerinde en fazla tüketilmesi kahvenin ülkeler arası bağımlılığın bir göstergesi olması.</a:t>
            </a:r>
          </a:p>
          <a:p>
            <a:pPr algn="just"/>
            <a:r>
              <a:rPr lang="tr-TR" dirty="0" smtClean="0">
                <a:solidFill>
                  <a:srgbClr val="FF0000"/>
                </a:solidFill>
              </a:rPr>
              <a:t>5-)</a:t>
            </a:r>
            <a:r>
              <a:rPr lang="tr-TR" dirty="0" smtClean="0">
                <a:solidFill>
                  <a:srgbClr val="002060"/>
                </a:solidFill>
              </a:rPr>
              <a:t> Kültürler arası değişimin göstergesi. Batı kökenli bir içecek olmamasına rağmen Kahvenin Avrupa’nın sömürge politikaları neticesinde Afrika’dan, Güney Amerika’dan </a:t>
            </a:r>
            <a:r>
              <a:rPr lang="tr-TR" dirty="0" err="1" smtClean="0">
                <a:solidFill>
                  <a:srgbClr val="002060"/>
                </a:solidFill>
              </a:rPr>
              <a:t>Avrupaya</a:t>
            </a:r>
            <a:r>
              <a:rPr lang="tr-TR" dirty="0" smtClean="0">
                <a:solidFill>
                  <a:srgbClr val="002060"/>
                </a:solidFill>
              </a:rPr>
              <a:t> taşınması gibi.</a:t>
            </a:r>
            <a:endParaRPr lang="tr-TR" dirty="0">
              <a:solidFill>
                <a:srgbClr val="00206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642918"/>
            <a:ext cx="7498080" cy="5605482"/>
          </a:xfrm>
        </p:spPr>
        <p:txBody>
          <a:bodyPr>
            <a:normAutofit lnSpcReduction="10000"/>
          </a:bodyPr>
          <a:lstStyle/>
          <a:p>
            <a:r>
              <a:rPr lang="tr-TR" dirty="0" smtClean="0">
                <a:solidFill>
                  <a:srgbClr val="FF0000"/>
                </a:solidFill>
              </a:rPr>
              <a:t>Sosyolojik İmgelem Örnek 2: </a:t>
            </a:r>
          </a:p>
          <a:p>
            <a:endParaRPr lang="tr-TR" dirty="0" smtClean="0">
              <a:solidFill>
                <a:srgbClr val="FF0000"/>
              </a:solidFill>
            </a:endParaRPr>
          </a:p>
          <a:p>
            <a:pPr algn="just">
              <a:buNone/>
            </a:pPr>
            <a:r>
              <a:rPr lang="tr-TR" dirty="0" smtClean="0">
                <a:solidFill>
                  <a:srgbClr val="002060"/>
                </a:solidFill>
              </a:rPr>
              <a:t>Boşanma kişisel bir sorun gibi görünse de</a:t>
            </a:r>
          </a:p>
          <a:p>
            <a:pPr algn="just">
              <a:buNone/>
            </a:pPr>
            <a:r>
              <a:rPr lang="tr-TR" dirty="0" smtClean="0">
                <a:solidFill>
                  <a:srgbClr val="002060"/>
                </a:solidFill>
              </a:rPr>
              <a:t>boşanmanın bir toplumda yaygınlık kazanmış</a:t>
            </a:r>
          </a:p>
          <a:p>
            <a:pPr algn="just">
              <a:buNone/>
            </a:pPr>
            <a:r>
              <a:rPr lang="tr-TR" dirty="0" smtClean="0">
                <a:solidFill>
                  <a:srgbClr val="002060"/>
                </a:solidFill>
              </a:rPr>
              <a:t>olması bizleri sosyolojik imgelem vasıtasıyla </a:t>
            </a:r>
          </a:p>
          <a:p>
            <a:pPr algn="just">
              <a:buNone/>
            </a:pPr>
            <a:r>
              <a:rPr lang="tr-TR" dirty="0" smtClean="0">
                <a:solidFill>
                  <a:srgbClr val="002060"/>
                </a:solidFill>
              </a:rPr>
              <a:t>boşanmanın bir tür toplumsal sorun olduğu </a:t>
            </a:r>
          </a:p>
          <a:p>
            <a:pPr algn="just">
              <a:buNone/>
            </a:pPr>
            <a:r>
              <a:rPr lang="tr-TR" dirty="0" smtClean="0">
                <a:solidFill>
                  <a:srgbClr val="002060"/>
                </a:solidFill>
              </a:rPr>
              <a:t>gerçeğine götürür.</a:t>
            </a:r>
          </a:p>
          <a:p>
            <a:pPr algn="just">
              <a:buNone/>
            </a:pPr>
            <a:r>
              <a:rPr lang="tr-TR" dirty="0" smtClean="0">
                <a:solidFill>
                  <a:srgbClr val="002060"/>
                </a:solidFill>
              </a:rPr>
              <a:t>İşsizlik, başörtüsü sorunu, vs. de Sosyolojik </a:t>
            </a:r>
          </a:p>
          <a:p>
            <a:pPr algn="just">
              <a:buNone/>
            </a:pPr>
            <a:r>
              <a:rPr lang="tr-TR" dirty="0" smtClean="0">
                <a:solidFill>
                  <a:srgbClr val="002060"/>
                </a:solidFill>
              </a:rPr>
              <a:t>imgelem yoluyla toplumsal bir problem </a:t>
            </a:r>
          </a:p>
          <a:p>
            <a:pPr algn="just">
              <a:buNone/>
            </a:pPr>
            <a:r>
              <a:rPr lang="tr-TR" dirty="0" smtClean="0">
                <a:solidFill>
                  <a:srgbClr val="002060"/>
                </a:solidFill>
              </a:rPr>
              <a:t>olarak algılanılabilir. </a:t>
            </a:r>
            <a:endParaRPr lang="tr-TR" dirty="0">
              <a:solidFill>
                <a:srgbClr val="00206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428604"/>
            <a:ext cx="7498080" cy="5819796"/>
          </a:xfrm>
        </p:spPr>
        <p:txBody>
          <a:bodyPr>
            <a:normAutofit/>
          </a:bodyPr>
          <a:lstStyle/>
          <a:p>
            <a:pPr algn="ctr"/>
            <a:r>
              <a:rPr lang="tr-TR" sz="4000" dirty="0" smtClean="0">
                <a:solidFill>
                  <a:srgbClr val="FF0000"/>
                </a:solidFill>
              </a:rPr>
              <a:t>Sosyolojide İlk Kuramcılar</a:t>
            </a:r>
          </a:p>
          <a:p>
            <a:pPr>
              <a:buNone/>
            </a:pPr>
            <a:r>
              <a:rPr lang="tr-TR" sz="4000" dirty="0" smtClean="0">
                <a:solidFill>
                  <a:srgbClr val="FF0000"/>
                </a:solidFill>
              </a:rPr>
              <a:t>1-)</a:t>
            </a:r>
            <a:r>
              <a:rPr lang="tr-TR" sz="4000" dirty="0" err="1" smtClean="0">
                <a:solidFill>
                  <a:srgbClr val="FF0000"/>
                </a:solidFill>
              </a:rPr>
              <a:t>Auguste</a:t>
            </a:r>
            <a:r>
              <a:rPr lang="tr-TR" sz="4000" dirty="0" smtClean="0">
                <a:solidFill>
                  <a:srgbClr val="FF0000"/>
                </a:solidFill>
              </a:rPr>
              <a:t> </a:t>
            </a:r>
            <a:r>
              <a:rPr lang="tr-TR" sz="4000" dirty="0" err="1" smtClean="0">
                <a:solidFill>
                  <a:srgbClr val="FF0000"/>
                </a:solidFill>
              </a:rPr>
              <a:t>Comte</a:t>
            </a:r>
            <a:r>
              <a:rPr lang="tr-TR" sz="4000" dirty="0" smtClean="0">
                <a:solidFill>
                  <a:srgbClr val="FF0000"/>
                </a:solidFill>
              </a:rPr>
              <a:t>: (1798-1857)</a:t>
            </a:r>
          </a:p>
          <a:p>
            <a:pPr algn="just"/>
            <a:r>
              <a:rPr lang="tr-TR" sz="4000" dirty="0" smtClean="0">
                <a:solidFill>
                  <a:srgbClr val="002060"/>
                </a:solidFill>
              </a:rPr>
              <a:t>“sosyoloji” kavramını icat etmiş ve sosyolojide pozitivist sosyoloji olarak bilinen geleneği kurmuştur. Bu nedenle bazı çevrelerde </a:t>
            </a:r>
            <a:r>
              <a:rPr lang="tr-TR" sz="4000" dirty="0" err="1" smtClean="0">
                <a:solidFill>
                  <a:srgbClr val="002060"/>
                </a:solidFill>
              </a:rPr>
              <a:t>Comte</a:t>
            </a:r>
            <a:r>
              <a:rPr lang="tr-TR" sz="4000" dirty="0" smtClean="0">
                <a:solidFill>
                  <a:srgbClr val="002060"/>
                </a:solidFill>
              </a:rPr>
              <a:t> sosyolojinin kurucusu ola-  </a:t>
            </a:r>
            <a:r>
              <a:rPr lang="tr-TR" sz="4000" dirty="0" err="1" smtClean="0">
                <a:solidFill>
                  <a:srgbClr val="002060"/>
                </a:solidFill>
              </a:rPr>
              <a:t>rak</a:t>
            </a:r>
            <a:r>
              <a:rPr lang="tr-TR" sz="4000" dirty="0" smtClean="0">
                <a:solidFill>
                  <a:srgbClr val="002060"/>
                </a:solidFill>
              </a:rPr>
              <a:t> kabul edilir. </a:t>
            </a:r>
            <a:endParaRPr lang="tr-TR" sz="4000" dirty="0">
              <a:solidFill>
                <a:srgbClr val="00206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71480"/>
            <a:ext cx="7498080" cy="5676920"/>
          </a:xfrm>
        </p:spPr>
        <p:txBody>
          <a:bodyPr>
            <a:normAutofit fontScale="77500" lnSpcReduction="20000"/>
          </a:bodyPr>
          <a:lstStyle/>
          <a:p>
            <a:pPr algn="just"/>
            <a:r>
              <a:rPr lang="tr-TR" sz="2800" dirty="0" smtClean="0">
                <a:solidFill>
                  <a:srgbClr val="002060"/>
                </a:solidFill>
              </a:rPr>
              <a:t>Sosyolojide </a:t>
            </a:r>
            <a:r>
              <a:rPr lang="tr-TR" sz="2800" dirty="0" err="1" smtClean="0">
                <a:solidFill>
                  <a:srgbClr val="002060"/>
                </a:solidFill>
              </a:rPr>
              <a:t>Comte</a:t>
            </a:r>
            <a:r>
              <a:rPr lang="tr-TR" sz="2800" dirty="0" smtClean="0">
                <a:solidFill>
                  <a:srgbClr val="002060"/>
                </a:solidFill>
              </a:rPr>
              <a:t> tarafından geliştirilen pozitivist yaklaşım toplumsal yaşamın doğal yaşama benzer bir nesnel gerçekliği olduğu yönünde temel bir varsayıma dayanır. Bu aç›dan pozitivizm doğa bilimlerinde kullanılan niceliksel bilgiye dayalı bilimsel yöntemin sosyal bilimlerde de kullanılabileceğini savunur. Bu yönteme göre yalnızca gözlenebilen, ölçülebilen ve sınıflanabilen olguların bilimsel bir gerçekliği vardır ve toplum hakkındaki doğru gerçekler ancak bilimsel yöntemlerle keşfedilip analiz edilebilir. </a:t>
            </a:r>
          </a:p>
          <a:p>
            <a:pPr algn="just"/>
            <a:endParaRPr lang="tr-TR" sz="2800" dirty="0" smtClean="0">
              <a:solidFill>
                <a:srgbClr val="002060"/>
              </a:solidFill>
            </a:endParaRPr>
          </a:p>
          <a:p>
            <a:pPr algn="just"/>
            <a:r>
              <a:rPr lang="tr-TR" sz="2800" dirty="0" err="1" smtClean="0">
                <a:solidFill>
                  <a:srgbClr val="002060"/>
                </a:solidFill>
              </a:rPr>
              <a:t>Comte</a:t>
            </a:r>
            <a:r>
              <a:rPr lang="tr-TR" sz="2800" dirty="0" smtClean="0">
                <a:solidFill>
                  <a:srgbClr val="002060"/>
                </a:solidFill>
              </a:rPr>
              <a:t> fiziksel dünyada olduğu gibi (örneğin, yer çeki- mi yasası), toplumsal dünyada da olayları temellendiren belirli toplumsal yasalar olduğuna inanıyordu. Bu nedenle doğa bilimsel yöntemlerle bu yasaların keşfedilebileceğine ve topluma daha iyi yön verilebileceğini savunuyordu.</a:t>
            </a:r>
          </a:p>
          <a:p>
            <a:pPr algn="just"/>
            <a:endParaRPr lang="tr-TR" sz="2800" dirty="0" smtClean="0">
              <a:solidFill>
                <a:srgbClr val="002060"/>
              </a:solidFill>
            </a:endParaRPr>
          </a:p>
          <a:p>
            <a:pPr algn="just"/>
            <a:r>
              <a:rPr lang="tr-TR" sz="2800" dirty="0" smtClean="0">
                <a:solidFill>
                  <a:srgbClr val="002060"/>
                </a:solidFill>
              </a:rPr>
              <a:t>Bu bağlamda </a:t>
            </a:r>
            <a:r>
              <a:rPr lang="tr-TR" sz="2800" dirty="0" smtClean="0">
                <a:solidFill>
                  <a:srgbClr val="FF0000"/>
                </a:solidFill>
              </a:rPr>
              <a:t>Toplumsal Fizik terimini </a:t>
            </a:r>
            <a:r>
              <a:rPr lang="tr-TR" sz="2800" dirty="0" smtClean="0">
                <a:solidFill>
                  <a:srgbClr val="002060"/>
                </a:solidFill>
              </a:rPr>
              <a:t>ilk kullanan düşünür </a:t>
            </a:r>
            <a:r>
              <a:rPr lang="tr-TR" sz="2800" dirty="0" err="1" smtClean="0">
                <a:solidFill>
                  <a:srgbClr val="002060"/>
                </a:solidFill>
              </a:rPr>
              <a:t>Auguste</a:t>
            </a:r>
            <a:r>
              <a:rPr lang="tr-TR" sz="2800" dirty="0" smtClean="0">
                <a:solidFill>
                  <a:srgbClr val="002060"/>
                </a:solidFill>
              </a:rPr>
              <a:t> </a:t>
            </a:r>
            <a:r>
              <a:rPr lang="tr-TR" sz="2800" dirty="0" err="1" smtClean="0">
                <a:solidFill>
                  <a:srgbClr val="002060"/>
                </a:solidFill>
              </a:rPr>
              <a:t>Comte’dur</a:t>
            </a:r>
            <a:r>
              <a:rPr lang="tr-TR" sz="2800" dirty="0" smtClean="0">
                <a:solidFill>
                  <a:srgbClr val="002060"/>
                </a:solidFill>
              </a:rPr>
              <a:t>.</a:t>
            </a:r>
            <a:endParaRPr lang="tr-TR" sz="2800"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z="4400" i="1" dirty="0" smtClean="0">
                <a:solidFill>
                  <a:srgbClr val="C00000"/>
                </a:solidFill>
              </a:rPr>
              <a:t>Sosyoloji Nedir?</a:t>
            </a:r>
            <a:endParaRPr lang="tr-TR" dirty="0"/>
          </a:p>
        </p:txBody>
      </p:sp>
      <p:sp>
        <p:nvSpPr>
          <p:cNvPr id="3" name="2 İçerik Yer Tutucusu"/>
          <p:cNvSpPr>
            <a:spLocks noGrp="1"/>
          </p:cNvSpPr>
          <p:nvPr>
            <p:ph idx="1"/>
          </p:nvPr>
        </p:nvSpPr>
        <p:spPr>
          <a:xfrm>
            <a:off x="928662" y="1447800"/>
            <a:ext cx="8005026" cy="4800600"/>
          </a:xfrm>
        </p:spPr>
        <p:txBody>
          <a:bodyPr>
            <a:normAutofit fontScale="92500"/>
          </a:bodyPr>
          <a:lstStyle/>
          <a:p>
            <a:pPr algn="just">
              <a:buFont typeface="Wingdings" pitchFamily="2" charset="2"/>
              <a:buChar char="Ø"/>
            </a:pPr>
            <a:r>
              <a:rPr lang="tr-TR" dirty="0" smtClean="0">
                <a:solidFill>
                  <a:srgbClr val="002060"/>
                </a:solidFill>
              </a:rPr>
              <a:t>Sosyoloji makro düzeyde toplumsal kurumların ya da toplumların yapısını ve değişimini, mikro düzeyde grupları, gruplar arasındaki etkileşimi ve toplumsal rolleri inceler (</a:t>
            </a:r>
            <a:r>
              <a:rPr lang="tr-TR" dirty="0" err="1" smtClean="0">
                <a:solidFill>
                  <a:srgbClr val="002060"/>
                </a:solidFill>
              </a:rPr>
              <a:t>Kornblum</a:t>
            </a:r>
            <a:r>
              <a:rPr lang="tr-TR" dirty="0" smtClean="0">
                <a:solidFill>
                  <a:srgbClr val="002060"/>
                </a:solidFill>
              </a:rPr>
              <a:t>, 2008:5-6). </a:t>
            </a:r>
          </a:p>
          <a:p>
            <a:pPr algn="just">
              <a:buFont typeface="Wingdings" pitchFamily="2" charset="2"/>
              <a:buChar char="Ø"/>
            </a:pPr>
            <a:r>
              <a:rPr lang="tr-TR" dirty="0" smtClean="0">
                <a:solidFill>
                  <a:srgbClr val="002060"/>
                </a:solidFill>
              </a:rPr>
              <a:t>Yüz yüze etkileşim hâlindeki gündelik davranışların incelenmesine genellikle </a:t>
            </a:r>
            <a:r>
              <a:rPr lang="tr-TR" dirty="0" err="1" smtClean="0">
                <a:solidFill>
                  <a:srgbClr val="C00000"/>
                </a:solidFill>
              </a:rPr>
              <a:t>mikrososyoloji</a:t>
            </a:r>
            <a:r>
              <a:rPr lang="tr-TR" dirty="0" smtClean="0">
                <a:solidFill>
                  <a:srgbClr val="C00000"/>
                </a:solidFill>
              </a:rPr>
              <a:t>,</a:t>
            </a:r>
            <a:r>
              <a:rPr lang="tr-TR" dirty="0" smtClean="0">
                <a:solidFill>
                  <a:srgbClr val="002060"/>
                </a:solidFill>
              </a:rPr>
              <a:t> siyasal sistem ya da ekonomik düzen gibi büyük ölçekli toplumsal düzenlerin çözümlenmesine ise </a:t>
            </a:r>
            <a:r>
              <a:rPr lang="tr-TR" dirty="0" err="1" smtClean="0">
                <a:solidFill>
                  <a:srgbClr val="C00000"/>
                </a:solidFill>
              </a:rPr>
              <a:t>makrososyoloji</a:t>
            </a:r>
            <a:r>
              <a:rPr lang="tr-TR" dirty="0" smtClean="0">
                <a:solidFill>
                  <a:srgbClr val="C00000"/>
                </a:solidFill>
              </a:rPr>
              <a:t> </a:t>
            </a:r>
            <a:r>
              <a:rPr lang="tr-TR" dirty="0" smtClean="0">
                <a:solidFill>
                  <a:srgbClr val="002060"/>
                </a:solidFill>
              </a:rPr>
              <a:t>adı verilir (</a:t>
            </a:r>
            <a:r>
              <a:rPr lang="tr-TR" dirty="0" err="1" smtClean="0">
                <a:solidFill>
                  <a:srgbClr val="002060"/>
                </a:solidFill>
              </a:rPr>
              <a:t>Giddens</a:t>
            </a:r>
            <a:r>
              <a:rPr lang="tr-TR" dirty="0" smtClean="0">
                <a:solidFill>
                  <a:srgbClr val="002060"/>
                </a:solidFill>
              </a:rPr>
              <a:t>, 2008:60). </a:t>
            </a:r>
          </a:p>
          <a:p>
            <a:pPr>
              <a:buNone/>
            </a:pP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00042"/>
            <a:ext cx="7498080" cy="5748358"/>
          </a:xfrm>
        </p:spPr>
        <p:txBody>
          <a:bodyPr/>
          <a:lstStyle/>
          <a:p>
            <a:pPr algn="just"/>
            <a:r>
              <a:rPr lang="tr-TR" dirty="0" err="1" smtClean="0">
                <a:solidFill>
                  <a:srgbClr val="002060"/>
                </a:solidFill>
              </a:rPr>
              <a:t>Auguste</a:t>
            </a:r>
            <a:r>
              <a:rPr lang="tr-TR" dirty="0" smtClean="0">
                <a:solidFill>
                  <a:srgbClr val="002060"/>
                </a:solidFill>
              </a:rPr>
              <a:t> </a:t>
            </a:r>
            <a:r>
              <a:rPr lang="tr-TR" dirty="0" err="1" smtClean="0">
                <a:solidFill>
                  <a:srgbClr val="002060"/>
                </a:solidFill>
              </a:rPr>
              <a:t>Comte</a:t>
            </a:r>
            <a:r>
              <a:rPr lang="tr-TR" dirty="0" smtClean="0">
                <a:solidFill>
                  <a:srgbClr val="002060"/>
                </a:solidFill>
              </a:rPr>
              <a:t> toplumu evrimci bir bakış açısıyla açıklar ve geliştirmiş olduğu evrimsel modelle insan düşüncesi ve insan toplumlarının üç temel aşamadan geçerek ilerlediğini dile getirir. Buna </a:t>
            </a:r>
            <a:r>
              <a:rPr lang="tr-TR" dirty="0" smtClean="0">
                <a:solidFill>
                  <a:srgbClr val="FF0000"/>
                </a:solidFill>
              </a:rPr>
              <a:t>3 aşama yasası </a:t>
            </a:r>
            <a:r>
              <a:rPr lang="tr-TR" dirty="0" smtClean="0">
                <a:solidFill>
                  <a:srgbClr val="002060"/>
                </a:solidFill>
              </a:rPr>
              <a:t>denir.</a:t>
            </a:r>
          </a:p>
          <a:p>
            <a:pPr algn="just">
              <a:buNone/>
            </a:pPr>
            <a:r>
              <a:rPr lang="tr-TR" dirty="0" smtClean="0">
                <a:solidFill>
                  <a:srgbClr val="FF0000"/>
                </a:solidFill>
              </a:rPr>
              <a:t>1-)Teolojik Aşama: </a:t>
            </a:r>
            <a:r>
              <a:rPr lang="tr-TR" dirty="0" smtClean="0">
                <a:solidFill>
                  <a:srgbClr val="002060"/>
                </a:solidFill>
              </a:rPr>
              <a:t>insan düşüncesi her şeyi doğaüstü güçlerle açıklamaya çalışır. </a:t>
            </a:r>
          </a:p>
          <a:p>
            <a:pPr algn="just">
              <a:buNone/>
            </a:pPr>
            <a:r>
              <a:rPr lang="tr-TR" dirty="0" smtClean="0">
                <a:solidFill>
                  <a:srgbClr val="FF0000"/>
                </a:solidFill>
              </a:rPr>
              <a:t>2-)Metafizik Aşama: </a:t>
            </a:r>
            <a:r>
              <a:rPr lang="tr-TR" dirty="0" smtClean="0">
                <a:solidFill>
                  <a:srgbClr val="002060"/>
                </a:solidFill>
              </a:rPr>
              <a:t>insan düşüncesi sosyal veya fiziksel tüm olgu ve olayları soyut güçlerle açıklamaya çalışır. </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714356"/>
            <a:ext cx="7498080" cy="5534044"/>
          </a:xfrm>
        </p:spPr>
        <p:txBody>
          <a:bodyPr>
            <a:normAutofit/>
          </a:bodyPr>
          <a:lstStyle/>
          <a:p>
            <a:pPr algn="just">
              <a:buNone/>
            </a:pPr>
            <a:r>
              <a:rPr lang="tr-TR" dirty="0" smtClean="0">
                <a:solidFill>
                  <a:srgbClr val="FF0000"/>
                </a:solidFill>
              </a:rPr>
              <a:t>3-) Pozitif Aşama: </a:t>
            </a:r>
            <a:r>
              <a:rPr lang="tr-TR" dirty="0" smtClean="0">
                <a:solidFill>
                  <a:srgbClr val="002060"/>
                </a:solidFill>
              </a:rPr>
              <a:t>insan düşüncesi nihayet bütün olgu ve olayları bilimsel (evrensel yasalara dayalı) olarak açıklamaya çalışır. </a:t>
            </a:r>
            <a:r>
              <a:rPr lang="tr-TR" dirty="0" err="1" smtClean="0">
                <a:solidFill>
                  <a:srgbClr val="002060"/>
                </a:solidFill>
              </a:rPr>
              <a:t>Comte’a</a:t>
            </a:r>
            <a:r>
              <a:rPr lang="tr-TR" dirty="0" smtClean="0">
                <a:solidFill>
                  <a:srgbClr val="002060"/>
                </a:solidFill>
              </a:rPr>
              <a:t> göre bu aşamada insan düşüncesi pozitif bilim sayesinde doğaüstü ve soyut güçleri reddederek gözlemlenebilen olgular arasındaki mevcut ilişkileri açığa çıkarmaya ve bu ilişkileri evrensel yasalar içerisinde sistemleştirmeye çalışır. </a:t>
            </a:r>
          </a:p>
          <a:p>
            <a:pPr algn="just">
              <a:buNone/>
            </a:pPr>
            <a:r>
              <a:rPr lang="tr-TR" dirty="0" smtClean="0">
                <a:solidFill>
                  <a:srgbClr val="002060"/>
                </a:solidFill>
              </a:rPr>
              <a:t>Ulaşılabilecek en üst aşamadır. Din ve metafiziğin yerini pozitivizm almıştır.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285728"/>
            <a:ext cx="7498080" cy="6143668"/>
          </a:xfrm>
        </p:spPr>
        <p:txBody>
          <a:bodyPr>
            <a:normAutofit fontScale="85000" lnSpcReduction="10000"/>
          </a:bodyPr>
          <a:lstStyle/>
          <a:p>
            <a:pPr>
              <a:buNone/>
            </a:pPr>
            <a:r>
              <a:rPr lang="tr-TR" dirty="0" smtClean="0">
                <a:solidFill>
                  <a:srgbClr val="FF0000"/>
                </a:solidFill>
              </a:rPr>
              <a:t>2-) Emile </a:t>
            </a:r>
            <a:r>
              <a:rPr lang="tr-TR" dirty="0" err="1" smtClean="0">
                <a:solidFill>
                  <a:srgbClr val="FF0000"/>
                </a:solidFill>
              </a:rPr>
              <a:t>Durkheim</a:t>
            </a:r>
            <a:r>
              <a:rPr lang="tr-TR" dirty="0" smtClean="0">
                <a:solidFill>
                  <a:srgbClr val="FF0000"/>
                </a:solidFill>
              </a:rPr>
              <a:t> (1858-1917):</a:t>
            </a:r>
          </a:p>
          <a:p>
            <a:pPr algn="just"/>
            <a:endParaRPr lang="tr-TR" dirty="0" smtClean="0">
              <a:solidFill>
                <a:srgbClr val="002060"/>
              </a:solidFill>
            </a:endParaRPr>
          </a:p>
          <a:p>
            <a:pPr algn="just"/>
            <a:r>
              <a:rPr lang="tr-TR" dirty="0" err="1" smtClean="0">
                <a:solidFill>
                  <a:srgbClr val="002060"/>
                </a:solidFill>
              </a:rPr>
              <a:t>Durkheim</a:t>
            </a:r>
            <a:r>
              <a:rPr lang="tr-TR" dirty="0" smtClean="0">
                <a:solidFill>
                  <a:srgbClr val="002060"/>
                </a:solidFill>
              </a:rPr>
              <a:t> toplumu bir bütün oluşturmak amacıyla farklı işlevler üstlenmiş parçalardan oluşan biyolojik bir organizmaya benzetir. Bu açıdan da toplumun onu oluşturan bireylere indirgenemeyecek nitelikte bağımsız bir gerçekliği olduğunu düşünür. </a:t>
            </a:r>
          </a:p>
          <a:p>
            <a:pPr algn="just"/>
            <a:r>
              <a:rPr lang="tr-TR" dirty="0" err="1" smtClean="0">
                <a:solidFill>
                  <a:srgbClr val="002060"/>
                </a:solidFill>
              </a:rPr>
              <a:t>Durkheim</a:t>
            </a:r>
            <a:r>
              <a:rPr lang="tr-TR" dirty="0" smtClean="0">
                <a:solidFill>
                  <a:srgbClr val="002060"/>
                </a:solidFill>
              </a:rPr>
              <a:t> çalışmalarında toplumun bireylerden bağımsız bir gerçekliği olduğunu savunmakla kalmaz ayrıca bireylerin üstünde (yani bireylerden daha önemli) ve üzerinde bir gerçekliği olduğunu da savunur. Toplumun bireyler üzerinde kolektif nitelikteki toplumsal olgular (gerçeklikler) aracılığı ile yaptırım gücüne sahip olduğunu vurgular.</a:t>
            </a:r>
            <a:endParaRPr lang="tr-TR" dirty="0">
              <a:solidFill>
                <a:srgbClr val="00206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71480"/>
            <a:ext cx="7498080" cy="5676920"/>
          </a:xfrm>
        </p:spPr>
        <p:txBody>
          <a:bodyPr/>
          <a:lstStyle/>
          <a:p>
            <a:r>
              <a:rPr lang="tr-TR" dirty="0" err="1" smtClean="0">
                <a:solidFill>
                  <a:srgbClr val="FF0000"/>
                </a:solidFill>
              </a:rPr>
              <a:t>Durkheimde</a:t>
            </a:r>
            <a:r>
              <a:rPr lang="tr-TR" dirty="0" smtClean="0">
                <a:solidFill>
                  <a:srgbClr val="FF0000"/>
                </a:solidFill>
              </a:rPr>
              <a:t> Sosyoloji: </a:t>
            </a:r>
          </a:p>
          <a:p>
            <a:pPr algn="just"/>
            <a:r>
              <a:rPr lang="tr-TR" dirty="0" smtClean="0">
                <a:solidFill>
                  <a:srgbClr val="FF0000"/>
                </a:solidFill>
              </a:rPr>
              <a:t>Örnek: </a:t>
            </a:r>
            <a:r>
              <a:rPr lang="tr-TR" dirty="0" smtClean="0">
                <a:solidFill>
                  <a:srgbClr val="002060"/>
                </a:solidFill>
              </a:rPr>
              <a:t>11 Kişiden oluşan bir futbol takımını var eden şey 11 tane bireyin bir araya gelmesi değildir.  Önemli olan bireyler arasındaki ilişkilerdir. Tek tek bir futbolcunun anlamı yoktur ama 11 kişiden olan bir takımın sosyolojik anlamı vardır. Dolayısıyla takım bireylere indirgenemez ve futbol takımının (olgu bazında) birey üstü bir gerçekliği vardır. </a:t>
            </a:r>
            <a:endParaRPr lang="tr-TR" dirty="0">
              <a:solidFill>
                <a:srgbClr val="00206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71480"/>
            <a:ext cx="7498080" cy="5676920"/>
          </a:xfrm>
        </p:spPr>
        <p:txBody>
          <a:bodyPr>
            <a:normAutofit fontScale="92500" lnSpcReduction="20000"/>
          </a:bodyPr>
          <a:lstStyle/>
          <a:p>
            <a:pPr algn="just"/>
            <a:r>
              <a:rPr lang="tr-TR" dirty="0" smtClean="0">
                <a:solidFill>
                  <a:srgbClr val="002060"/>
                </a:solidFill>
              </a:rPr>
              <a:t>işlevselci bir toplum modeli benimseyen </a:t>
            </a:r>
            <a:r>
              <a:rPr lang="tr-TR" dirty="0" err="1" smtClean="0">
                <a:solidFill>
                  <a:srgbClr val="002060"/>
                </a:solidFill>
              </a:rPr>
              <a:t>Durkheim</a:t>
            </a:r>
            <a:r>
              <a:rPr lang="tr-TR" dirty="0" smtClean="0">
                <a:solidFill>
                  <a:srgbClr val="002060"/>
                </a:solidFill>
              </a:rPr>
              <a:t> için toplumsal düzen ve dayanışma bir toplumun işlevsel öncelikli gereksinimlerinin en başında gelmektedir. </a:t>
            </a:r>
          </a:p>
          <a:p>
            <a:pPr algn="just"/>
            <a:r>
              <a:rPr lang="tr-TR" dirty="0" smtClean="0">
                <a:solidFill>
                  <a:srgbClr val="002060"/>
                </a:solidFill>
              </a:rPr>
              <a:t>Ona göre toplumda düzen ve dayanışmanın kaynağı işbölümü ve uzmanlaşmadır. İş bölümü arttıkça bireylerin birbirlerine olan bağımlılığı da artmaktadır. </a:t>
            </a:r>
          </a:p>
          <a:p>
            <a:pPr algn="just"/>
            <a:r>
              <a:rPr lang="tr-TR" dirty="0" err="1" smtClean="0">
                <a:solidFill>
                  <a:srgbClr val="002060"/>
                </a:solidFill>
              </a:rPr>
              <a:t>Durkheim</a:t>
            </a:r>
            <a:r>
              <a:rPr lang="tr-TR" dirty="0" smtClean="0">
                <a:solidFill>
                  <a:srgbClr val="002060"/>
                </a:solidFill>
              </a:rPr>
              <a:t> evrimci işlevselci bir bakış açısı sergilediği Toplumsal işbölümü adlı çalışmasında hem toplumsal düzen ve dayanışmanın hem de toplumsal değişmenin sırasıyla </a:t>
            </a:r>
            <a:r>
              <a:rPr lang="tr-TR" dirty="0" smtClean="0">
                <a:solidFill>
                  <a:srgbClr val="FF0000"/>
                </a:solidFill>
              </a:rPr>
              <a:t>mekanik ve organik </a:t>
            </a:r>
            <a:r>
              <a:rPr lang="tr-TR" dirty="0" smtClean="0">
                <a:solidFill>
                  <a:srgbClr val="002060"/>
                </a:solidFill>
              </a:rPr>
              <a:t>adı altında iki farklı ideal tipinden söz eder. </a:t>
            </a:r>
            <a:endParaRPr lang="tr-TR" dirty="0">
              <a:solidFill>
                <a:srgbClr val="00206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357166"/>
            <a:ext cx="7498080" cy="5891234"/>
          </a:xfrm>
        </p:spPr>
        <p:txBody>
          <a:bodyPr>
            <a:normAutofit lnSpcReduction="10000"/>
          </a:bodyPr>
          <a:lstStyle/>
          <a:p>
            <a:r>
              <a:rPr lang="tr-TR" dirty="0" smtClean="0">
                <a:solidFill>
                  <a:srgbClr val="FF0000"/>
                </a:solidFill>
              </a:rPr>
              <a:t>Mekanik Dayanışma: </a:t>
            </a:r>
          </a:p>
          <a:p>
            <a:pPr algn="just">
              <a:buFont typeface="Wingdings" pitchFamily="2" charset="2"/>
              <a:buChar char="Ø"/>
            </a:pPr>
            <a:r>
              <a:rPr lang="tr-TR" dirty="0" smtClean="0">
                <a:solidFill>
                  <a:srgbClr val="002060"/>
                </a:solidFill>
              </a:rPr>
              <a:t>benzeşmeye dayalı basit bir iş bölümünün olduğu geleneksel toplumlarda söz konusudur. Bu düzen ve dayanışma tipinde kolektif bilinç ve kolektif kimlik bireysel bilinç ve kimliklerden daha güçlü ve baskındır. </a:t>
            </a:r>
          </a:p>
          <a:p>
            <a:pPr algn="just">
              <a:buFont typeface="Wingdings" pitchFamily="2" charset="2"/>
              <a:buChar char="Ø"/>
            </a:pPr>
            <a:r>
              <a:rPr lang="tr-TR" dirty="0" smtClean="0">
                <a:solidFill>
                  <a:srgbClr val="FF0000"/>
                </a:solidFill>
              </a:rPr>
              <a:t>Organik Dayanışma: </a:t>
            </a:r>
            <a:r>
              <a:rPr lang="tr-TR" dirty="0" smtClean="0">
                <a:solidFill>
                  <a:srgbClr val="002060"/>
                </a:solidFill>
              </a:rPr>
              <a:t>farklılaşmaya dayalı karmaşık bir iş bölümü ve uzmanlaşmanın olduğu modern toplumlarda söz konusudur.  (Sanayi tipi toplumun oluşmasını sağlayan dayanışma modeli).</a:t>
            </a:r>
            <a:endParaRPr lang="tr-TR" dirty="0">
              <a:solidFill>
                <a:srgbClr val="00206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357166"/>
            <a:ext cx="7498080" cy="5891234"/>
          </a:xfrm>
        </p:spPr>
        <p:txBody>
          <a:bodyPr>
            <a:normAutofit fontScale="77500" lnSpcReduction="20000"/>
          </a:bodyPr>
          <a:lstStyle/>
          <a:p>
            <a:r>
              <a:rPr lang="tr-TR" sz="4600" dirty="0" err="1" smtClean="0">
                <a:solidFill>
                  <a:srgbClr val="FF0000"/>
                </a:solidFill>
              </a:rPr>
              <a:t>Durkheim’in</a:t>
            </a:r>
            <a:r>
              <a:rPr lang="tr-TR" sz="4600" dirty="0" smtClean="0">
                <a:solidFill>
                  <a:srgbClr val="FF0000"/>
                </a:solidFill>
              </a:rPr>
              <a:t> İntihar İncelemesi: </a:t>
            </a:r>
          </a:p>
          <a:p>
            <a:pPr algn="just">
              <a:buNone/>
            </a:pPr>
            <a:endParaRPr lang="tr-TR" dirty="0" smtClean="0">
              <a:solidFill>
                <a:srgbClr val="FF0000"/>
              </a:solidFill>
            </a:endParaRPr>
          </a:p>
          <a:p>
            <a:pPr algn="just">
              <a:buFont typeface="Wingdings" pitchFamily="2" charset="2"/>
              <a:buChar char="Ø"/>
            </a:pPr>
            <a:r>
              <a:rPr lang="tr-TR" dirty="0" smtClean="0">
                <a:solidFill>
                  <a:srgbClr val="FF0000"/>
                </a:solidFill>
              </a:rPr>
              <a:t>   </a:t>
            </a:r>
            <a:r>
              <a:rPr lang="tr-TR" dirty="0" smtClean="0">
                <a:solidFill>
                  <a:srgbClr val="002060"/>
                </a:solidFill>
              </a:rPr>
              <a:t>psikolojik nedenlere bağlı bireysel bir eylem gibi görünen intiharın bile aslında nasıl toplumsal nedenlere bağlı bir toplumsal olgu olduğunu intihar oranlarındaki değişmeleri inceleyerek kanıtlamaya çalışır. Buna göre farklı toplumsal koşullara sahip gruplarda intihar oranları da farklılaşmakta ve özellikle hızlı toplumsal değişmelerin yaşandığı dönemlerde intihar oranları değişmektedir. Bu da intiharın toplumsal nedenlere bağlı bir toplumsal olgu olduğunu göstermektedir. </a:t>
            </a:r>
          </a:p>
          <a:p>
            <a:pPr algn="just">
              <a:buFont typeface="Wingdings" pitchFamily="2" charset="2"/>
              <a:buChar char="Ø"/>
            </a:pPr>
            <a:r>
              <a:rPr lang="tr-TR" dirty="0" err="1" smtClean="0">
                <a:solidFill>
                  <a:srgbClr val="002060"/>
                </a:solidFill>
              </a:rPr>
              <a:t>Durkheim</a:t>
            </a:r>
            <a:r>
              <a:rPr lang="tr-TR" dirty="0" smtClean="0">
                <a:solidFill>
                  <a:srgbClr val="002060"/>
                </a:solidFill>
              </a:rPr>
              <a:t> intiharı bütünleşme ve düzenleme şeklinde iki bağımsız değişkenle açıklar. Bir toplumda her iki değişkenin aşırı düzeyde ya da yetersiz düzeyde bulunması intihara yol açar. </a:t>
            </a:r>
            <a:endParaRPr lang="tr-TR" dirty="0">
              <a:solidFill>
                <a:srgbClr val="00206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 </a:t>
            </a:r>
            <a:endParaRPr lang="tr-TR"/>
          </a:p>
        </p:txBody>
      </p:sp>
      <p:sp>
        <p:nvSpPr>
          <p:cNvPr id="3" name="2 İçerik Yer Tutucusu"/>
          <p:cNvSpPr>
            <a:spLocks noGrp="1"/>
          </p:cNvSpPr>
          <p:nvPr>
            <p:ph idx="1"/>
          </p:nvPr>
        </p:nvSpPr>
        <p:spPr>
          <a:xfrm>
            <a:off x="1435608" y="928670"/>
            <a:ext cx="7498080" cy="5319730"/>
          </a:xfrm>
        </p:spPr>
        <p:txBody>
          <a:bodyPr/>
          <a:lstStyle/>
          <a:p>
            <a:pPr algn="just"/>
            <a:r>
              <a:rPr lang="tr-TR" dirty="0" err="1" smtClean="0">
                <a:solidFill>
                  <a:srgbClr val="002060"/>
                </a:solidFill>
              </a:rPr>
              <a:t>Durkheim</a:t>
            </a:r>
            <a:r>
              <a:rPr lang="tr-TR" dirty="0" smtClean="0">
                <a:solidFill>
                  <a:srgbClr val="002060"/>
                </a:solidFill>
              </a:rPr>
              <a:t> toplumsal gruplarla güçlü bir biçimde bütünleşen, istek ve hedefleri toplumsal normlar tarafından düzenlenen insanların intihara kalkışma olasılıklarının daha düşük olduğuna inanıyordu. Bütünleşme ile düzenlemenin görece var olmasına ya da olmamasına bağlı olarak dört tür intiharı tanımlamıştır. </a:t>
            </a:r>
            <a:endParaRPr lang="tr-TR" dirty="0">
              <a:solidFill>
                <a:srgbClr val="00206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71480"/>
            <a:ext cx="7498080" cy="5676920"/>
          </a:xfrm>
        </p:spPr>
        <p:txBody>
          <a:bodyPr>
            <a:normAutofit fontScale="92500"/>
          </a:bodyPr>
          <a:lstStyle/>
          <a:p>
            <a:pPr algn="just"/>
            <a:r>
              <a:rPr lang="tr-TR" dirty="0" smtClean="0">
                <a:solidFill>
                  <a:srgbClr val="FF0000"/>
                </a:solidFill>
              </a:rPr>
              <a:t>1-)Bencil İntiharlar: </a:t>
            </a:r>
            <a:r>
              <a:rPr lang="tr-TR" dirty="0" smtClean="0">
                <a:solidFill>
                  <a:srgbClr val="002060"/>
                </a:solidFill>
              </a:rPr>
              <a:t>Toplumla düşük biçimde bütünleşme ile nitelenir ve birey yalıtılmış ya da bir grupla olan bağları zayıflamış ya da kopmuş olduğunda gerçekleşir. Örneğin dini gruplar arasındaki (</a:t>
            </a:r>
            <a:r>
              <a:rPr lang="tr-TR" dirty="0" err="1" smtClean="0">
                <a:solidFill>
                  <a:srgbClr val="002060"/>
                </a:solidFill>
              </a:rPr>
              <a:t>katolikler</a:t>
            </a:r>
            <a:r>
              <a:rPr lang="tr-TR" dirty="0" smtClean="0">
                <a:solidFill>
                  <a:srgbClr val="002060"/>
                </a:solidFill>
              </a:rPr>
              <a:t>) intiharların nispeten düşük olması.</a:t>
            </a:r>
          </a:p>
          <a:p>
            <a:pPr algn="just"/>
            <a:r>
              <a:rPr lang="tr-TR" dirty="0" smtClean="0">
                <a:solidFill>
                  <a:srgbClr val="FF0000"/>
                </a:solidFill>
              </a:rPr>
              <a:t>2-) </a:t>
            </a:r>
            <a:r>
              <a:rPr lang="tr-TR" dirty="0" err="1" smtClean="0">
                <a:solidFill>
                  <a:srgbClr val="FF0000"/>
                </a:solidFill>
              </a:rPr>
              <a:t>Anomik</a:t>
            </a:r>
            <a:r>
              <a:rPr lang="tr-TR" dirty="0" smtClean="0">
                <a:solidFill>
                  <a:srgbClr val="FF0000"/>
                </a:solidFill>
              </a:rPr>
              <a:t> İntihar: </a:t>
            </a:r>
            <a:r>
              <a:rPr lang="tr-TR" dirty="0" smtClean="0">
                <a:solidFill>
                  <a:srgbClr val="002060"/>
                </a:solidFill>
              </a:rPr>
              <a:t>Bir toplumsal düzenlemenin olmadığı durumlar yol açar. İnsanların toplumdaki hızlı değişme ya da istikrarsızlık yüzünden ‘normsuz’ kaldıkları </a:t>
            </a:r>
            <a:r>
              <a:rPr lang="tr-TR" dirty="0" err="1" smtClean="0">
                <a:solidFill>
                  <a:srgbClr val="002060"/>
                </a:solidFill>
              </a:rPr>
              <a:t>anomik</a:t>
            </a:r>
            <a:r>
              <a:rPr lang="tr-TR" dirty="0" smtClean="0">
                <a:solidFill>
                  <a:srgbClr val="002060"/>
                </a:solidFill>
              </a:rPr>
              <a:t> toplumsal koşullara gönderme yapmaktadır.</a:t>
            </a:r>
            <a:endParaRPr lang="tr-TR" dirty="0">
              <a:solidFill>
                <a:srgbClr val="00206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solidFill>
                  <a:srgbClr val="002060"/>
                </a:solidFill>
              </a:rPr>
              <a:t>Normlar ve İstekler için sabit bir referans noktasının ortadan kalkması kişinin koşulları ile istekleri arasındaki dengeyi bozabilir.</a:t>
            </a:r>
          </a:p>
          <a:p>
            <a:pPr algn="just">
              <a:buNone/>
            </a:pPr>
            <a:r>
              <a:rPr lang="tr-TR" dirty="0" smtClean="0">
                <a:solidFill>
                  <a:srgbClr val="FF0000"/>
                </a:solidFill>
              </a:rPr>
              <a:t>**</a:t>
            </a:r>
            <a:r>
              <a:rPr lang="tr-TR" dirty="0" err="1" smtClean="0">
                <a:solidFill>
                  <a:srgbClr val="FF0000"/>
                </a:solidFill>
              </a:rPr>
              <a:t>Anomik</a:t>
            </a:r>
            <a:r>
              <a:rPr lang="tr-TR" dirty="0" smtClean="0">
                <a:solidFill>
                  <a:srgbClr val="FF0000"/>
                </a:solidFill>
              </a:rPr>
              <a:t>: </a:t>
            </a:r>
            <a:r>
              <a:rPr lang="tr-TR" dirty="0" smtClean="0">
                <a:solidFill>
                  <a:srgbClr val="002060"/>
                </a:solidFill>
              </a:rPr>
              <a:t>Süreklilik duygusunu kaybetmekte olan, kişisel ve toplumsal yükümlüklerini ve bağlarını yitirme durumunda olan bireyin yaşadığı ruhsal boşluğa denir. </a:t>
            </a:r>
            <a:endParaRPr lang="tr-TR"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71480"/>
            <a:ext cx="7498080" cy="5676920"/>
          </a:xfrm>
        </p:spPr>
        <p:txBody>
          <a:bodyPr>
            <a:normAutofit fontScale="92500" lnSpcReduction="10000"/>
          </a:bodyPr>
          <a:lstStyle/>
          <a:p>
            <a:r>
              <a:rPr lang="tr-TR" dirty="0" smtClean="0">
                <a:solidFill>
                  <a:srgbClr val="FF0000"/>
                </a:solidFill>
              </a:rPr>
              <a:t>Sosyolojinin Önemi:</a:t>
            </a:r>
          </a:p>
          <a:p>
            <a:r>
              <a:rPr lang="tr-TR" dirty="0" smtClean="0">
                <a:solidFill>
                  <a:srgbClr val="002060"/>
                </a:solidFill>
              </a:rPr>
              <a:t>Kültürel farklılıklar hakkında, bizim toplumsal dünyayı birçok bakış açısından görebilmemizi sağlayan bir </a:t>
            </a:r>
            <a:r>
              <a:rPr lang="tr-TR" dirty="0" err="1" smtClean="0">
                <a:solidFill>
                  <a:srgbClr val="002060"/>
                </a:solidFill>
              </a:rPr>
              <a:t>farkındalık</a:t>
            </a:r>
            <a:r>
              <a:rPr lang="tr-TR" dirty="0" smtClean="0">
                <a:solidFill>
                  <a:srgbClr val="002060"/>
                </a:solidFill>
              </a:rPr>
              <a:t> sağlar. </a:t>
            </a:r>
          </a:p>
          <a:p>
            <a:r>
              <a:rPr lang="tr-TR" dirty="0" smtClean="0">
                <a:solidFill>
                  <a:srgbClr val="002060"/>
                </a:solidFill>
              </a:rPr>
              <a:t>Kendi kendimizi aydınlatabilmemizi, kendimizi daha iyi anlayabilmemizi sağlar.</a:t>
            </a:r>
          </a:p>
          <a:p>
            <a:r>
              <a:rPr lang="tr-TR" dirty="0" smtClean="0">
                <a:solidFill>
                  <a:srgbClr val="002060"/>
                </a:solidFill>
              </a:rPr>
              <a:t>İçinde bulunduğumuz toplumu analiz ederken kendimizi daha sağlıklı bir yerde konumlamamıza yardımcı olur.</a:t>
            </a:r>
          </a:p>
          <a:p>
            <a:r>
              <a:rPr lang="tr-TR" dirty="0" smtClean="0">
                <a:solidFill>
                  <a:srgbClr val="002060"/>
                </a:solidFill>
              </a:rPr>
              <a:t>Tarihi, siyasi ve ekonomik ilişkilerin arkasında cereyan eden toplumsal olayları anlamamızı kolaylaştırır.</a:t>
            </a:r>
            <a:endParaRPr lang="tr-TR" dirty="0">
              <a:solidFill>
                <a:srgbClr val="00206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714356"/>
            <a:ext cx="7498080" cy="5534044"/>
          </a:xfrm>
        </p:spPr>
        <p:txBody>
          <a:bodyPr/>
          <a:lstStyle/>
          <a:p>
            <a:pPr algn="just">
              <a:buNone/>
            </a:pPr>
            <a:r>
              <a:rPr lang="tr-TR" dirty="0" smtClean="0">
                <a:solidFill>
                  <a:srgbClr val="FF0000"/>
                </a:solidFill>
              </a:rPr>
              <a:t>3-) Özgecil İntihar: </a:t>
            </a:r>
            <a:r>
              <a:rPr lang="tr-TR" dirty="0" smtClean="0">
                <a:solidFill>
                  <a:srgbClr val="002060"/>
                </a:solidFill>
              </a:rPr>
              <a:t>Bir bireyin ‘aşırı bütünleşmesi’ durumunda –toplumsal bağların çok güçlü olduğu- ve toplumu kendisinden daha değerli tuttuğunda gerçekleşir. Böyle bir durumda, intihar ‘daha yüce bir iyilik’ için bir fedakarlık haline gelir. Japon kamikaze pilotları ya da </a:t>
            </a:r>
            <a:r>
              <a:rPr lang="tr-TR" dirty="0" err="1" smtClean="0">
                <a:solidFill>
                  <a:srgbClr val="002060"/>
                </a:solidFill>
              </a:rPr>
              <a:t>islamcı</a:t>
            </a:r>
            <a:r>
              <a:rPr lang="tr-TR" dirty="0" smtClean="0">
                <a:solidFill>
                  <a:srgbClr val="002060"/>
                </a:solidFill>
              </a:rPr>
              <a:t> intihar komandoları özgecil intihar örneklerindendir. </a:t>
            </a:r>
            <a:endParaRPr lang="tr-TR" dirty="0">
              <a:solidFill>
                <a:srgbClr val="00206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71480"/>
            <a:ext cx="7498080" cy="5676920"/>
          </a:xfrm>
        </p:spPr>
        <p:txBody>
          <a:bodyPr/>
          <a:lstStyle/>
          <a:p>
            <a:pPr algn="just">
              <a:buNone/>
            </a:pPr>
            <a:r>
              <a:rPr lang="tr-TR" dirty="0" smtClean="0">
                <a:solidFill>
                  <a:srgbClr val="FF0000"/>
                </a:solidFill>
              </a:rPr>
              <a:t>4-) Kaderci İntihar: </a:t>
            </a:r>
            <a:r>
              <a:rPr lang="tr-TR" dirty="0" smtClean="0">
                <a:solidFill>
                  <a:srgbClr val="002060"/>
                </a:solidFill>
              </a:rPr>
              <a:t>Bireyin yaşamının toplum tarafından gereğinden çok düzenlendiğinde ortaya çıkan intihar türüdür. Bireyin baskı altında tutulması, kader ya da toplum karşısındaki güçsüzlük duygusuna yol açar ve bireyin intiharına yol açar. </a:t>
            </a:r>
            <a:endParaRPr lang="tr-TR" dirty="0">
              <a:solidFill>
                <a:srgbClr val="00206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3-) KARL MARX (1818-1883)</a:t>
            </a:r>
            <a:endParaRPr lang="tr-TR" dirty="0">
              <a:solidFill>
                <a:srgbClr val="FF0000"/>
              </a:solidFill>
            </a:endParaRPr>
          </a:p>
        </p:txBody>
      </p:sp>
      <p:sp>
        <p:nvSpPr>
          <p:cNvPr id="3" name="2 İçerik Yer Tutucusu"/>
          <p:cNvSpPr>
            <a:spLocks noGrp="1"/>
          </p:cNvSpPr>
          <p:nvPr>
            <p:ph idx="1"/>
          </p:nvPr>
        </p:nvSpPr>
        <p:spPr/>
        <p:txBody>
          <a:bodyPr/>
          <a:lstStyle/>
          <a:p>
            <a:pPr algn="just"/>
            <a:r>
              <a:rPr lang="tr-TR" dirty="0" smtClean="0">
                <a:solidFill>
                  <a:srgbClr val="002060"/>
                </a:solidFill>
              </a:rPr>
              <a:t>Sosyolojide on dokuzuncu yüzyılda Karl </a:t>
            </a:r>
            <a:r>
              <a:rPr lang="tr-TR" dirty="0" err="1" smtClean="0">
                <a:solidFill>
                  <a:srgbClr val="002060"/>
                </a:solidFill>
              </a:rPr>
              <a:t>Marx</a:t>
            </a:r>
            <a:r>
              <a:rPr lang="tr-TR" dirty="0" smtClean="0">
                <a:solidFill>
                  <a:srgbClr val="002060"/>
                </a:solidFill>
              </a:rPr>
              <a:t> tarafından geliştirilen ve tarihsel materyalizm olarak bilinen teorinin önemli bir etkisi olmuştur. </a:t>
            </a:r>
            <a:r>
              <a:rPr lang="tr-TR" dirty="0" err="1" smtClean="0">
                <a:solidFill>
                  <a:srgbClr val="002060"/>
                </a:solidFill>
              </a:rPr>
              <a:t>Marx</a:t>
            </a:r>
            <a:r>
              <a:rPr lang="tr-TR" dirty="0" smtClean="0">
                <a:solidFill>
                  <a:srgbClr val="002060"/>
                </a:solidFill>
              </a:rPr>
              <a:t>, görüneni değil görünenin ardında yatan toplumsal dinamikleri açığa çıkarmayı amaçlayan eleştirel bilim yaklaşımına yakın bir bilim anlayışına sahiptir.</a:t>
            </a:r>
            <a:endParaRPr lang="tr-TR" dirty="0">
              <a:solidFill>
                <a:srgbClr val="00206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71480"/>
            <a:ext cx="7498080" cy="5676920"/>
          </a:xfrm>
        </p:spPr>
        <p:txBody>
          <a:bodyPr/>
          <a:lstStyle/>
          <a:p>
            <a:pPr algn="just"/>
            <a:r>
              <a:rPr lang="tr-TR" dirty="0" err="1" smtClean="0">
                <a:solidFill>
                  <a:srgbClr val="002060"/>
                </a:solidFill>
              </a:rPr>
              <a:t>Marx’ın</a:t>
            </a:r>
            <a:r>
              <a:rPr lang="tr-TR" dirty="0" smtClean="0">
                <a:solidFill>
                  <a:srgbClr val="002060"/>
                </a:solidFill>
              </a:rPr>
              <a:t> materyalist tarih felsefesine göre insanların varlıklarını bilinçleri belirlemez aksine toplumsal varlıkları bilinçlerini belirler. </a:t>
            </a:r>
          </a:p>
          <a:p>
            <a:pPr algn="just"/>
            <a:r>
              <a:rPr lang="tr-TR" dirty="0" smtClean="0">
                <a:solidFill>
                  <a:srgbClr val="002060"/>
                </a:solidFill>
              </a:rPr>
              <a:t>Ona göre insan yaşayabilmek için öncelikle yiyecek, giyecek, barınacak yer ve benzeri materyal şeyler üretmek zorundadır. Ancak </a:t>
            </a:r>
            <a:r>
              <a:rPr lang="tr-TR" dirty="0" err="1" smtClean="0">
                <a:solidFill>
                  <a:srgbClr val="002060"/>
                </a:solidFill>
              </a:rPr>
              <a:t>Marx’a</a:t>
            </a:r>
            <a:r>
              <a:rPr lang="tr-TR" dirty="0" smtClean="0">
                <a:solidFill>
                  <a:srgbClr val="002060"/>
                </a:solidFill>
              </a:rPr>
              <a:t> göre insan bunu ancak toplumsal emek aracılığı ile yapabilen ve bu sayede hem kendini hem de toplumu üretebilen sosyal bir varlıktır.</a:t>
            </a:r>
            <a:endParaRPr lang="tr-TR" dirty="0">
              <a:solidFill>
                <a:srgbClr val="00206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00042"/>
            <a:ext cx="7498080" cy="5748358"/>
          </a:xfrm>
        </p:spPr>
        <p:txBody>
          <a:bodyPr/>
          <a:lstStyle/>
          <a:p>
            <a:r>
              <a:rPr lang="tr-TR" dirty="0" err="1" smtClean="0">
                <a:solidFill>
                  <a:srgbClr val="FF0000"/>
                </a:solidFill>
              </a:rPr>
              <a:t>Marx’ta</a:t>
            </a:r>
            <a:r>
              <a:rPr lang="tr-TR" dirty="0" smtClean="0">
                <a:solidFill>
                  <a:srgbClr val="FF0000"/>
                </a:solidFill>
              </a:rPr>
              <a:t> Toplumsal Değişme: </a:t>
            </a:r>
          </a:p>
          <a:p>
            <a:pPr algn="just">
              <a:buNone/>
            </a:pPr>
            <a:r>
              <a:rPr lang="tr-TR" dirty="0" err="1" smtClean="0">
                <a:solidFill>
                  <a:srgbClr val="002060"/>
                </a:solidFill>
              </a:rPr>
              <a:t>Marx’a</a:t>
            </a:r>
            <a:r>
              <a:rPr lang="tr-TR" dirty="0" smtClean="0">
                <a:solidFill>
                  <a:srgbClr val="002060"/>
                </a:solidFill>
              </a:rPr>
              <a:t> göre toplumlar bugüne kadar (Sanayi</a:t>
            </a:r>
          </a:p>
          <a:p>
            <a:pPr algn="just">
              <a:buNone/>
            </a:pPr>
            <a:r>
              <a:rPr lang="tr-TR" dirty="0" smtClean="0">
                <a:solidFill>
                  <a:srgbClr val="002060"/>
                </a:solidFill>
              </a:rPr>
              <a:t>Devrimi toplumuna kadar) 4 değişik</a:t>
            </a:r>
          </a:p>
          <a:p>
            <a:pPr algn="just">
              <a:buNone/>
            </a:pPr>
            <a:r>
              <a:rPr lang="tr-TR" dirty="0" smtClean="0">
                <a:solidFill>
                  <a:srgbClr val="002060"/>
                </a:solidFill>
              </a:rPr>
              <a:t>aşamadan geçerek son aşamaya yani</a:t>
            </a:r>
          </a:p>
          <a:p>
            <a:pPr algn="just">
              <a:buNone/>
            </a:pPr>
            <a:r>
              <a:rPr lang="tr-TR" dirty="0" smtClean="0">
                <a:solidFill>
                  <a:srgbClr val="002060"/>
                </a:solidFill>
              </a:rPr>
              <a:t>komünist aşamaya geçecektir. Bunlar;</a:t>
            </a:r>
          </a:p>
          <a:p>
            <a:pPr algn="just">
              <a:buNone/>
            </a:pPr>
            <a:r>
              <a:rPr lang="tr-TR" dirty="0" smtClean="0">
                <a:solidFill>
                  <a:srgbClr val="002060"/>
                </a:solidFill>
              </a:rPr>
              <a:t>1-) İlkel </a:t>
            </a:r>
            <a:r>
              <a:rPr lang="tr-TR" dirty="0" err="1" smtClean="0">
                <a:solidFill>
                  <a:srgbClr val="002060"/>
                </a:solidFill>
              </a:rPr>
              <a:t>Komünal</a:t>
            </a:r>
            <a:r>
              <a:rPr lang="tr-TR" dirty="0" smtClean="0">
                <a:solidFill>
                  <a:srgbClr val="002060"/>
                </a:solidFill>
              </a:rPr>
              <a:t> Toplum</a:t>
            </a:r>
          </a:p>
          <a:p>
            <a:pPr algn="just">
              <a:buNone/>
            </a:pPr>
            <a:r>
              <a:rPr lang="tr-TR" dirty="0" smtClean="0">
                <a:solidFill>
                  <a:srgbClr val="002060"/>
                </a:solidFill>
              </a:rPr>
              <a:t>2-) Köleci Toplum</a:t>
            </a:r>
          </a:p>
          <a:p>
            <a:pPr algn="just">
              <a:buNone/>
            </a:pPr>
            <a:r>
              <a:rPr lang="tr-TR" dirty="0" smtClean="0">
                <a:solidFill>
                  <a:srgbClr val="002060"/>
                </a:solidFill>
              </a:rPr>
              <a:t>3-) Feodal Toplum</a:t>
            </a:r>
          </a:p>
          <a:p>
            <a:pPr algn="just">
              <a:buNone/>
            </a:pPr>
            <a:r>
              <a:rPr lang="tr-TR" dirty="0" smtClean="0">
                <a:solidFill>
                  <a:srgbClr val="002060"/>
                </a:solidFill>
              </a:rPr>
              <a:t>4-) Kapitalist Toplum</a:t>
            </a:r>
          </a:p>
          <a:p>
            <a:pPr algn="just">
              <a:buNone/>
            </a:pPr>
            <a:r>
              <a:rPr lang="tr-TR" dirty="0" smtClean="0">
                <a:solidFill>
                  <a:srgbClr val="002060"/>
                </a:solidFill>
              </a:rPr>
              <a:t>5-) Komünist Toplum</a:t>
            </a:r>
            <a:endParaRPr lang="tr-TR" dirty="0">
              <a:solidFill>
                <a:srgbClr val="00206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285852" y="285728"/>
            <a:ext cx="7498080" cy="5891234"/>
          </a:xfrm>
        </p:spPr>
        <p:txBody>
          <a:bodyPr/>
          <a:lstStyle/>
          <a:p>
            <a:pPr algn="just"/>
            <a:r>
              <a:rPr lang="tr-TR" dirty="0" smtClean="0">
                <a:solidFill>
                  <a:srgbClr val="FF0000"/>
                </a:solidFill>
              </a:rPr>
              <a:t>İlkel </a:t>
            </a:r>
            <a:r>
              <a:rPr lang="tr-TR" dirty="0" err="1" smtClean="0">
                <a:solidFill>
                  <a:srgbClr val="FF0000"/>
                </a:solidFill>
              </a:rPr>
              <a:t>Komünal</a:t>
            </a:r>
            <a:r>
              <a:rPr lang="tr-TR" dirty="0" smtClean="0">
                <a:solidFill>
                  <a:srgbClr val="FF0000"/>
                </a:solidFill>
              </a:rPr>
              <a:t> Toplum:</a:t>
            </a:r>
            <a:r>
              <a:rPr lang="tr-TR" dirty="0" smtClean="0">
                <a:solidFill>
                  <a:srgbClr val="002060"/>
                </a:solidFill>
              </a:rPr>
              <a:t>Komünist eşitlikçi toplumdur. Özel mülkiyetin olmadığı bu toplumda toplum sınıf merkezli inşa edilmemektedir.</a:t>
            </a:r>
          </a:p>
          <a:p>
            <a:pPr algn="just"/>
            <a:r>
              <a:rPr lang="tr-TR" dirty="0" smtClean="0">
                <a:solidFill>
                  <a:srgbClr val="FF0000"/>
                </a:solidFill>
              </a:rPr>
              <a:t>Köleci Toplum: </a:t>
            </a:r>
            <a:r>
              <a:rPr lang="tr-TR" dirty="0" smtClean="0">
                <a:solidFill>
                  <a:srgbClr val="002060"/>
                </a:solidFill>
              </a:rPr>
              <a:t>Köle sahibi olanlarla köle konumunda olanlardan oluşan bir toplum düzeni mevcuttur. Özel Mülkiyetin ilk tohumları bu toplumda atılmaktadır.</a:t>
            </a:r>
          </a:p>
          <a:p>
            <a:pPr algn="just"/>
            <a:r>
              <a:rPr lang="tr-TR" dirty="0" smtClean="0">
                <a:solidFill>
                  <a:srgbClr val="FF0000"/>
                </a:solidFill>
              </a:rPr>
              <a:t>Feodal Toplum: </a:t>
            </a:r>
            <a:r>
              <a:rPr lang="tr-TR" dirty="0" smtClean="0">
                <a:solidFill>
                  <a:srgbClr val="002060"/>
                </a:solidFill>
              </a:rPr>
              <a:t>Toprak sahipleri ile serflerden oluşan toplum biçimidir.</a:t>
            </a:r>
          </a:p>
          <a:p>
            <a:pPr algn="just"/>
            <a:endParaRPr lang="tr-TR" dirty="0">
              <a:solidFill>
                <a:srgbClr val="00206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357166"/>
            <a:ext cx="7498080" cy="5891234"/>
          </a:xfrm>
        </p:spPr>
        <p:txBody>
          <a:bodyPr/>
          <a:lstStyle/>
          <a:p>
            <a:pPr algn="just">
              <a:buNone/>
            </a:pPr>
            <a:r>
              <a:rPr lang="tr-TR" dirty="0" smtClean="0">
                <a:solidFill>
                  <a:srgbClr val="FF0000"/>
                </a:solidFill>
              </a:rPr>
              <a:t>Kapitalist Toplum: </a:t>
            </a:r>
            <a:r>
              <a:rPr lang="tr-TR" dirty="0" smtClean="0">
                <a:solidFill>
                  <a:srgbClr val="002060"/>
                </a:solidFill>
              </a:rPr>
              <a:t>Tüccar ve zanaatkarların</a:t>
            </a:r>
          </a:p>
          <a:p>
            <a:pPr algn="just">
              <a:buNone/>
            </a:pPr>
            <a:r>
              <a:rPr lang="tr-TR" dirty="0" smtClean="0">
                <a:solidFill>
                  <a:srgbClr val="002060"/>
                </a:solidFill>
              </a:rPr>
              <a:t>(Burjuva) ortaya çıkmasıyla son bulan</a:t>
            </a:r>
          </a:p>
          <a:p>
            <a:pPr algn="just">
              <a:buNone/>
            </a:pPr>
            <a:r>
              <a:rPr lang="tr-TR" dirty="0" smtClean="0">
                <a:solidFill>
                  <a:srgbClr val="002060"/>
                </a:solidFill>
              </a:rPr>
              <a:t>Feodal Toplumdan sonra ortaya </a:t>
            </a:r>
          </a:p>
          <a:p>
            <a:pPr algn="just">
              <a:buNone/>
            </a:pPr>
            <a:r>
              <a:rPr lang="tr-TR" dirty="0" smtClean="0">
                <a:solidFill>
                  <a:srgbClr val="002060"/>
                </a:solidFill>
              </a:rPr>
              <a:t>Çıkmış toplum şeklidir. Kapitalist üretim</a:t>
            </a:r>
          </a:p>
          <a:p>
            <a:pPr algn="just">
              <a:buNone/>
            </a:pPr>
            <a:r>
              <a:rPr lang="tr-TR" dirty="0" smtClean="0">
                <a:solidFill>
                  <a:srgbClr val="002060"/>
                </a:solidFill>
              </a:rPr>
              <a:t>biçimine sahip olan bu toplumda üretim</a:t>
            </a:r>
          </a:p>
          <a:p>
            <a:pPr algn="just">
              <a:buNone/>
            </a:pPr>
            <a:r>
              <a:rPr lang="tr-TR" dirty="0" smtClean="0">
                <a:solidFill>
                  <a:srgbClr val="002060"/>
                </a:solidFill>
              </a:rPr>
              <a:t>araçlarına sahip olanlar (Burjuva) ve bu</a:t>
            </a:r>
          </a:p>
          <a:p>
            <a:pPr algn="just">
              <a:buNone/>
            </a:pPr>
            <a:r>
              <a:rPr lang="tr-TR" dirty="0" smtClean="0">
                <a:solidFill>
                  <a:srgbClr val="002060"/>
                </a:solidFill>
              </a:rPr>
              <a:t>araçlardan mahrum olanlar(</a:t>
            </a:r>
            <a:r>
              <a:rPr lang="tr-TR" dirty="0" err="1" smtClean="0">
                <a:solidFill>
                  <a:srgbClr val="002060"/>
                </a:solidFill>
              </a:rPr>
              <a:t>Proleterya</a:t>
            </a:r>
            <a:r>
              <a:rPr lang="tr-TR" dirty="0" smtClean="0">
                <a:solidFill>
                  <a:srgbClr val="002060"/>
                </a:solidFill>
              </a:rPr>
              <a:t>/İşçi  </a:t>
            </a:r>
          </a:p>
          <a:p>
            <a:pPr algn="just">
              <a:buNone/>
            </a:pPr>
            <a:r>
              <a:rPr lang="tr-TR" dirty="0" smtClean="0">
                <a:solidFill>
                  <a:srgbClr val="002060"/>
                </a:solidFill>
              </a:rPr>
              <a:t>sınıfı) toplumun temel dinamiklerini</a:t>
            </a:r>
          </a:p>
          <a:p>
            <a:pPr algn="just">
              <a:buNone/>
            </a:pPr>
            <a:r>
              <a:rPr lang="tr-TR" dirty="0" smtClean="0">
                <a:solidFill>
                  <a:srgbClr val="002060"/>
                </a:solidFill>
              </a:rPr>
              <a:t>oluşturmaktadır. </a:t>
            </a:r>
            <a:endParaRPr lang="tr-TR" dirty="0">
              <a:solidFill>
                <a:srgbClr val="00206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714356"/>
            <a:ext cx="7498080" cy="5534044"/>
          </a:xfrm>
        </p:spPr>
        <p:txBody>
          <a:bodyPr>
            <a:normAutofit lnSpcReduction="10000"/>
          </a:bodyPr>
          <a:lstStyle/>
          <a:p>
            <a:pPr algn="just"/>
            <a:r>
              <a:rPr lang="tr-TR" dirty="0" smtClean="0">
                <a:solidFill>
                  <a:srgbClr val="FF0000"/>
                </a:solidFill>
              </a:rPr>
              <a:t>Komünist Toplum: </a:t>
            </a:r>
            <a:r>
              <a:rPr lang="tr-TR" dirty="0" smtClean="0">
                <a:solidFill>
                  <a:srgbClr val="002060"/>
                </a:solidFill>
              </a:rPr>
              <a:t>Burjuva Sınıfına karşı İşçi sınıfının yapacağı devrimle geçilecek nihai toplum biçimidir. Sınıfların olmadığı, herkesin yeteneğine göre ürettiği ve herkesin ihtiyacına göre üretimden pay alacağı ekonomik bir düzenin olduğu toplumdur. </a:t>
            </a:r>
          </a:p>
          <a:p>
            <a:pPr algn="just"/>
            <a:r>
              <a:rPr lang="tr-TR" dirty="0" smtClean="0">
                <a:solidFill>
                  <a:srgbClr val="FF0000"/>
                </a:solidFill>
              </a:rPr>
              <a:t>*** </a:t>
            </a:r>
            <a:r>
              <a:rPr lang="tr-TR" dirty="0" err="1" smtClean="0">
                <a:solidFill>
                  <a:srgbClr val="002060"/>
                </a:solidFill>
              </a:rPr>
              <a:t>Marx</a:t>
            </a:r>
            <a:r>
              <a:rPr lang="tr-TR" dirty="0" smtClean="0">
                <a:solidFill>
                  <a:srgbClr val="002060"/>
                </a:solidFill>
              </a:rPr>
              <a:t>’ ta toplumsal değişme ilkel toplumdan köle toplumuna geçişte olduğu gibi evrimsel bir süreçle geçilebileceği gibi Kapitalist toplumdan Komünist topluma geçişte görüldüğü gibi devrimle de olabilir.</a:t>
            </a:r>
            <a:endParaRPr lang="tr-TR" dirty="0">
              <a:solidFill>
                <a:srgbClr val="00206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357166"/>
            <a:ext cx="7498080" cy="5891234"/>
          </a:xfrm>
        </p:spPr>
        <p:txBody>
          <a:bodyPr/>
          <a:lstStyle/>
          <a:p>
            <a:pPr algn="just">
              <a:buNone/>
            </a:pPr>
            <a:r>
              <a:rPr lang="tr-TR" dirty="0" smtClean="0">
                <a:solidFill>
                  <a:srgbClr val="002060"/>
                </a:solidFill>
              </a:rPr>
              <a:t>Toplumu değiştiren en önemli unsur insanların benimsedikleri düşünceler ya da inançlar değil. Bunun yerine, toplumsal değişmenin birincil nedeni </a:t>
            </a:r>
            <a:r>
              <a:rPr lang="tr-TR" dirty="0" smtClean="0">
                <a:solidFill>
                  <a:srgbClr val="FF0000"/>
                </a:solidFill>
              </a:rPr>
              <a:t>ekonomik etkilerdir.</a:t>
            </a:r>
          </a:p>
          <a:p>
            <a:pPr algn="just">
              <a:buNone/>
            </a:pPr>
            <a:r>
              <a:rPr lang="tr-TR" dirty="0" smtClean="0">
                <a:solidFill>
                  <a:srgbClr val="002060"/>
                </a:solidFill>
              </a:rPr>
              <a:t>İlkel komünist toplumlar hariç diğer bütün toplumlarda sınıflar mevcuttur. Dolayısıyla </a:t>
            </a:r>
            <a:r>
              <a:rPr lang="tr-TR" dirty="0" err="1" smtClean="0">
                <a:solidFill>
                  <a:srgbClr val="002060"/>
                </a:solidFill>
              </a:rPr>
              <a:t>Marx’a</a:t>
            </a:r>
            <a:r>
              <a:rPr lang="tr-TR" dirty="0" smtClean="0">
                <a:solidFill>
                  <a:srgbClr val="002060"/>
                </a:solidFill>
              </a:rPr>
              <a:t> göre ‘bütün insanlık tarihi, sınıf çatışmalarının tarihidir’.</a:t>
            </a:r>
            <a:endParaRPr lang="tr-TR" dirty="0">
              <a:solidFill>
                <a:srgbClr val="00206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285728"/>
            <a:ext cx="7498080" cy="5962672"/>
          </a:xfrm>
        </p:spPr>
        <p:txBody>
          <a:bodyPr>
            <a:normAutofit fontScale="92500" lnSpcReduction="20000"/>
          </a:bodyPr>
          <a:lstStyle/>
          <a:p>
            <a:r>
              <a:rPr lang="tr-TR" dirty="0" smtClean="0">
                <a:solidFill>
                  <a:srgbClr val="FF0000"/>
                </a:solidFill>
              </a:rPr>
              <a:t>Toplumsal Sınıf Analizi:</a:t>
            </a:r>
          </a:p>
          <a:p>
            <a:endParaRPr lang="tr-TR" dirty="0" smtClean="0"/>
          </a:p>
          <a:p>
            <a:pPr algn="just">
              <a:buNone/>
            </a:pPr>
            <a:r>
              <a:rPr lang="tr-TR" dirty="0" err="1" smtClean="0">
                <a:solidFill>
                  <a:srgbClr val="002060"/>
                </a:solidFill>
              </a:rPr>
              <a:t>Marx’ta</a:t>
            </a:r>
            <a:r>
              <a:rPr lang="tr-TR" dirty="0" smtClean="0">
                <a:solidFill>
                  <a:srgbClr val="002060"/>
                </a:solidFill>
              </a:rPr>
              <a:t> toplumsal değişme kendi ifadesiyle farklı üretim biçimleriyle karakterize edilen diyalektik bir süreç izler. Bu diyalektik değişme sürecine göre toplumsal tarih çelişkiler taşıyan bir süreçtir ve bu bakımdan her üretim biçimi kendi içinde taşıdığı çelişkiler tarafından başka bir üretim biçimine dönüşür. </a:t>
            </a:r>
            <a:r>
              <a:rPr lang="tr-TR" dirty="0" err="1" smtClean="0">
                <a:solidFill>
                  <a:srgbClr val="002060"/>
                </a:solidFill>
              </a:rPr>
              <a:t>Marx</a:t>
            </a:r>
            <a:r>
              <a:rPr lang="tr-TR" dirty="0" smtClean="0">
                <a:solidFill>
                  <a:srgbClr val="002060"/>
                </a:solidFill>
              </a:rPr>
              <a:t> tarihsel gelişme sürecinde ortaya çıkan son çelişkili üretim biçimi olarak tanımladığı burjuva (veya kapitalist) üretim biçimine özel bir önem atfeder.</a:t>
            </a:r>
            <a:endParaRPr lang="tr-TR"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rgbClr val="FF0000"/>
                </a:solidFill>
              </a:rPr>
              <a:t>SOSYOLOJİNİN TEMEL KAVRAMLARI</a:t>
            </a:r>
            <a:endParaRPr lang="tr-TR" dirty="0">
              <a:solidFill>
                <a:srgbClr val="FF0000"/>
              </a:solidFill>
            </a:endParaRPr>
          </a:p>
        </p:txBody>
      </p:sp>
      <p:sp>
        <p:nvSpPr>
          <p:cNvPr id="3" name="2 İçerik Yer Tutucusu"/>
          <p:cNvSpPr>
            <a:spLocks noGrp="1"/>
          </p:cNvSpPr>
          <p:nvPr>
            <p:ph idx="1"/>
          </p:nvPr>
        </p:nvSpPr>
        <p:spPr/>
        <p:txBody>
          <a:bodyPr>
            <a:normAutofit fontScale="92500" lnSpcReduction="20000"/>
          </a:bodyPr>
          <a:lstStyle/>
          <a:p>
            <a:pPr algn="just">
              <a:buFont typeface="Wingdings" pitchFamily="2" charset="2"/>
              <a:buChar char="Ø"/>
            </a:pPr>
            <a:r>
              <a:rPr lang="tr-TR" dirty="0" smtClean="0">
                <a:solidFill>
                  <a:srgbClr val="FF0000"/>
                </a:solidFill>
              </a:rPr>
              <a:t>Toplum: </a:t>
            </a:r>
            <a:r>
              <a:rPr lang="tr-TR" sz="2800" dirty="0" smtClean="0">
                <a:solidFill>
                  <a:srgbClr val="002060"/>
                </a:solidFill>
              </a:rPr>
              <a:t>Toplum, belirli bir kültürü ve bir takım toplumsal kurumları paylaşan insanlar arasındaki ilişkilerden meydana gelir. Başka bir deyişle toplumu oluşturan şey bireylerden çok bireylerin arasındaki ilişkiler, paylaştıkları değerler ve davranış kalıplarıdır</a:t>
            </a:r>
            <a:r>
              <a:rPr lang="tr-TR" dirty="0" smtClean="0">
                <a:solidFill>
                  <a:srgbClr val="002060"/>
                </a:solidFill>
              </a:rPr>
              <a:t>.</a:t>
            </a:r>
          </a:p>
          <a:p>
            <a:pPr algn="just">
              <a:buFont typeface="Wingdings" pitchFamily="2" charset="2"/>
              <a:buChar char="Ø"/>
            </a:pPr>
            <a:r>
              <a:rPr lang="tr-TR" dirty="0" smtClean="0">
                <a:solidFill>
                  <a:srgbClr val="FF0000"/>
                </a:solidFill>
              </a:rPr>
              <a:t>Toplumsal Grup: </a:t>
            </a:r>
            <a:r>
              <a:rPr lang="tr-TR" dirty="0" smtClean="0">
                <a:solidFill>
                  <a:srgbClr val="002060"/>
                </a:solidFill>
              </a:rPr>
              <a:t>üyeleri arasında ortak amaç ve çıkarlar olan, üyelerinin karşılıklı ilişki içinde olduğu ve bir sürekliliği olan insan topluluğudur (</a:t>
            </a:r>
            <a:r>
              <a:rPr lang="tr-TR" dirty="0" err="1" smtClean="0">
                <a:solidFill>
                  <a:srgbClr val="002060"/>
                </a:solidFill>
              </a:rPr>
              <a:t>Özkalp</a:t>
            </a:r>
            <a:r>
              <a:rPr lang="tr-TR" dirty="0" smtClean="0">
                <a:solidFill>
                  <a:srgbClr val="002060"/>
                </a:solidFill>
              </a:rPr>
              <a:t>, 2007:257). Toplumsal gruplara örnek olarak aile, bir sınıftaki öğrenciler, arkadaşlar, bir iş yerinde birlikte çalışan insanlar verilebilir. </a:t>
            </a:r>
            <a:endParaRPr lang="tr-TR" dirty="0">
              <a:solidFill>
                <a:srgbClr val="00206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1435100" y="571500"/>
            <a:ext cx="7499350" cy="5676900"/>
          </a:xfrm>
        </p:spPr>
        <p:txBody>
          <a:bodyPr>
            <a:normAutofit fontScale="97500"/>
          </a:bodyPr>
          <a:lstStyle/>
          <a:p>
            <a:pPr algn="just"/>
            <a:r>
              <a:rPr lang="tr-TR" dirty="0" smtClean="0">
                <a:solidFill>
                  <a:srgbClr val="002060"/>
                </a:solidFill>
              </a:rPr>
              <a:t>Kapitalist üretim biçiminde/ Kapitalist toplumda iki tür sınıf vardır. Bunlar;</a:t>
            </a:r>
          </a:p>
          <a:p>
            <a:pPr algn="just"/>
            <a:r>
              <a:rPr lang="tr-TR" dirty="0" smtClean="0">
                <a:solidFill>
                  <a:srgbClr val="002060"/>
                </a:solidFill>
              </a:rPr>
              <a:t>Üretim araçlarına sahip olan Burjuva ve bu üretim araçlarından mahrum kalan </a:t>
            </a:r>
            <a:r>
              <a:rPr lang="tr-TR" dirty="0" err="1" smtClean="0">
                <a:solidFill>
                  <a:srgbClr val="002060"/>
                </a:solidFill>
              </a:rPr>
              <a:t>Proleterya</a:t>
            </a:r>
            <a:r>
              <a:rPr lang="tr-TR" dirty="0" smtClean="0">
                <a:solidFill>
                  <a:srgbClr val="002060"/>
                </a:solidFill>
              </a:rPr>
              <a:t> yani işçi Sınıfıdır. </a:t>
            </a:r>
          </a:p>
          <a:p>
            <a:pPr algn="just"/>
            <a:r>
              <a:rPr lang="tr-TR" dirty="0" err="1" smtClean="0">
                <a:solidFill>
                  <a:srgbClr val="002060"/>
                </a:solidFill>
              </a:rPr>
              <a:t>Marx’a</a:t>
            </a:r>
            <a:r>
              <a:rPr lang="tr-TR" dirty="0" smtClean="0">
                <a:solidFill>
                  <a:srgbClr val="002060"/>
                </a:solidFill>
              </a:rPr>
              <a:t> göre kapitalist üretim tarzının çelişkileri sonucunda Kapitalist toplum işçi sınıfının yapacağı devrimle son bulacak ve yerine sınıfsız komünist toplumlara geçilecektir.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357166"/>
            <a:ext cx="7498080" cy="5891234"/>
          </a:xfrm>
        </p:spPr>
        <p:txBody>
          <a:bodyPr>
            <a:normAutofit fontScale="70000" lnSpcReduction="20000"/>
          </a:bodyPr>
          <a:lstStyle/>
          <a:p>
            <a:pPr>
              <a:buNone/>
            </a:pPr>
            <a:r>
              <a:rPr lang="tr-TR" dirty="0" smtClean="0">
                <a:solidFill>
                  <a:srgbClr val="FF0000"/>
                </a:solidFill>
              </a:rPr>
              <a:t>MAX  WEBER (1864-1920):</a:t>
            </a:r>
          </a:p>
          <a:p>
            <a:pPr algn="just">
              <a:buNone/>
            </a:pPr>
            <a:endParaRPr lang="tr-TR" dirty="0" smtClean="0">
              <a:solidFill>
                <a:srgbClr val="002060"/>
              </a:solidFill>
            </a:endParaRPr>
          </a:p>
          <a:p>
            <a:pPr algn="just">
              <a:buNone/>
            </a:pPr>
            <a:r>
              <a:rPr lang="tr-TR" sz="3600" dirty="0" err="1" smtClean="0">
                <a:solidFill>
                  <a:srgbClr val="002060"/>
                </a:solidFill>
              </a:rPr>
              <a:t>Weber</a:t>
            </a:r>
            <a:r>
              <a:rPr lang="tr-TR" sz="3600" dirty="0" smtClean="0">
                <a:solidFill>
                  <a:srgbClr val="002060"/>
                </a:solidFill>
              </a:rPr>
              <a:t> pozitivistlerin aksine sosyolojide doğa </a:t>
            </a:r>
          </a:p>
          <a:p>
            <a:pPr algn="just">
              <a:buNone/>
            </a:pPr>
            <a:r>
              <a:rPr lang="tr-TR" sz="3600" dirty="0" smtClean="0">
                <a:solidFill>
                  <a:srgbClr val="002060"/>
                </a:solidFill>
              </a:rPr>
              <a:t>bilimlerinde kullanılan yöntem ve kavramların </a:t>
            </a:r>
          </a:p>
          <a:p>
            <a:pPr algn="just">
              <a:buNone/>
            </a:pPr>
            <a:r>
              <a:rPr lang="tr-TR" sz="3600" dirty="0" smtClean="0">
                <a:solidFill>
                  <a:srgbClr val="002060"/>
                </a:solidFill>
              </a:rPr>
              <a:t>aynısının kullanılmasına  karşı çıkmaktadır. </a:t>
            </a:r>
          </a:p>
          <a:p>
            <a:pPr algn="just">
              <a:buNone/>
            </a:pPr>
            <a:endParaRPr lang="tr-TR" sz="3600" dirty="0" smtClean="0">
              <a:solidFill>
                <a:srgbClr val="002060"/>
              </a:solidFill>
            </a:endParaRPr>
          </a:p>
          <a:p>
            <a:pPr algn="just">
              <a:buNone/>
            </a:pPr>
            <a:r>
              <a:rPr lang="tr-TR" sz="3600" dirty="0" smtClean="0">
                <a:solidFill>
                  <a:srgbClr val="002060"/>
                </a:solidFill>
              </a:rPr>
              <a:t>Ona göre düşünebilme yetisine sahip olan </a:t>
            </a:r>
          </a:p>
          <a:p>
            <a:pPr algn="just">
              <a:buNone/>
            </a:pPr>
            <a:r>
              <a:rPr lang="tr-TR" sz="3600" dirty="0" smtClean="0">
                <a:solidFill>
                  <a:srgbClr val="002060"/>
                </a:solidFill>
              </a:rPr>
              <a:t>insan toplumsal yaşamda başkalarının </a:t>
            </a:r>
          </a:p>
          <a:p>
            <a:pPr algn="just">
              <a:buNone/>
            </a:pPr>
            <a:r>
              <a:rPr lang="tr-TR" sz="3600" dirty="0" smtClean="0">
                <a:solidFill>
                  <a:srgbClr val="002060"/>
                </a:solidFill>
              </a:rPr>
              <a:t>düşüncelerini ve tepkilerini de hesaba katarak </a:t>
            </a:r>
          </a:p>
          <a:p>
            <a:pPr algn="just">
              <a:buNone/>
            </a:pPr>
            <a:r>
              <a:rPr lang="tr-TR" sz="3600" dirty="0" smtClean="0">
                <a:solidFill>
                  <a:srgbClr val="002060"/>
                </a:solidFill>
              </a:rPr>
              <a:t>hareket eden kültürel bir varlıktır. Kültürel varlıklar </a:t>
            </a:r>
          </a:p>
          <a:p>
            <a:pPr algn="just">
              <a:buNone/>
            </a:pPr>
            <a:r>
              <a:rPr lang="tr-TR" sz="3600" dirty="0" smtClean="0">
                <a:solidFill>
                  <a:srgbClr val="002060"/>
                </a:solidFill>
              </a:rPr>
              <a:t>olarak biz insanlar toplumsal yaşamda genellikle </a:t>
            </a:r>
          </a:p>
          <a:p>
            <a:pPr algn="just">
              <a:buNone/>
            </a:pPr>
            <a:r>
              <a:rPr lang="tr-TR" sz="3600" dirty="0" smtClean="0">
                <a:solidFill>
                  <a:srgbClr val="002060"/>
                </a:solidFill>
              </a:rPr>
              <a:t>belirli değerlere yönelik olarak hareket ederiz. Bir </a:t>
            </a:r>
          </a:p>
          <a:p>
            <a:pPr algn="just">
              <a:buNone/>
            </a:pPr>
            <a:r>
              <a:rPr lang="tr-TR" sz="3600" dirty="0" smtClean="0">
                <a:solidFill>
                  <a:srgbClr val="002060"/>
                </a:solidFill>
              </a:rPr>
              <a:t>başka ifadeyle toplumsal yaşamda genellikle </a:t>
            </a:r>
          </a:p>
          <a:p>
            <a:pPr algn="just">
              <a:buNone/>
            </a:pPr>
            <a:r>
              <a:rPr lang="tr-TR" sz="3600" dirty="0" smtClean="0">
                <a:solidFill>
                  <a:srgbClr val="002060"/>
                </a:solidFill>
              </a:rPr>
              <a:t>başkalarına yönelik olarak belirli anlamlar taşıyan </a:t>
            </a:r>
          </a:p>
          <a:p>
            <a:pPr algn="just">
              <a:buNone/>
            </a:pPr>
            <a:r>
              <a:rPr lang="tr-TR" sz="3600" dirty="0" smtClean="0">
                <a:solidFill>
                  <a:srgbClr val="002060"/>
                </a:solidFill>
              </a:rPr>
              <a:t>eylemlerde bulunuruz. </a:t>
            </a:r>
            <a:endParaRPr lang="tr-TR" sz="3600" dirty="0" smtClean="0">
              <a:solidFill>
                <a:srgbClr val="FF0000"/>
              </a:solidFill>
            </a:endParaRPr>
          </a:p>
          <a:p>
            <a:pPr>
              <a:buNone/>
            </a:pPr>
            <a:endParaRPr lang="tr-TR" dirty="0">
              <a:solidFill>
                <a:srgbClr val="FF00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1435608" y="500042"/>
            <a:ext cx="7498080" cy="5748358"/>
          </a:xfrm>
        </p:spPr>
        <p:txBody>
          <a:bodyPr>
            <a:normAutofit fontScale="97500" lnSpcReduction="10000"/>
          </a:bodyPr>
          <a:lstStyle/>
          <a:p>
            <a:pPr algn="just"/>
            <a:r>
              <a:rPr lang="tr-TR" dirty="0" smtClean="0"/>
              <a:t> </a:t>
            </a:r>
            <a:r>
              <a:rPr lang="tr-TR" dirty="0" smtClean="0">
                <a:solidFill>
                  <a:srgbClr val="002060"/>
                </a:solidFill>
              </a:rPr>
              <a:t>İşte bu açıdan </a:t>
            </a:r>
            <a:r>
              <a:rPr lang="tr-TR" dirty="0" err="1" smtClean="0">
                <a:solidFill>
                  <a:srgbClr val="002060"/>
                </a:solidFill>
              </a:rPr>
              <a:t>Weber’e</a:t>
            </a:r>
            <a:r>
              <a:rPr lang="tr-TR" dirty="0" smtClean="0">
                <a:solidFill>
                  <a:srgbClr val="002060"/>
                </a:solidFill>
              </a:rPr>
              <a:t> göre insan eylemi ‘toplumsaldır’ ve bu nedenle toplumsal eylemi açıklamaya yönelik her çalışmanın öncelikle toplumsal eylemi temellendiren anlamı anlaşılır kılması gerekmektedir.</a:t>
            </a:r>
          </a:p>
          <a:p>
            <a:pPr algn="just"/>
            <a:r>
              <a:rPr lang="tr-TR" dirty="0" err="1" smtClean="0">
                <a:solidFill>
                  <a:srgbClr val="002060"/>
                </a:solidFill>
              </a:rPr>
              <a:t>Marx’tan</a:t>
            </a:r>
            <a:r>
              <a:rPr lang="tr-TR" dirty="0" smtClean="0">
                <a:solidFill>
                  <a:srgbClr val="002060"/>
                </a:solidFill>
              </a:rPr>
              <a:t> farklı olarak tarihin materyalist yorumunu reddetmiş ve sınıf savaşını, </a:t>
            </a:r>
            <a:r>
              <a:rPr lang="tr-TR" dirty="0" err="1" smtClean="0">
                <a:solidFill>
                  <a:srgbClr val="002060"/>
                </a:solidFill>
              </a:rPr>
              <a:t>Marx’ın</a:t>
            </a:r>
            <a:r>
              <a:rPr lang="tr-TR" dirty="0" smtClean="0">
                <a:solidFill>
                  <a:srgbClr val="002060"/>
                </a:solidFill>
              </a:rPr>
              <a:t> düşündüğünden daha az önemli diye görmüştü.  </a:t>
            </a:r>
            <a:r>
              <a:rPr lang="tr-TR" dirty="0" err="1" smtClean="0">
                <a:solidFill>
                  <a:srgbClr val="002060"/>
                </a:solidFill>
              </a:rPr>
              <a:t>Weber’e</a:t>
            </a:r>
            <a:r>
              <a:rPr lang="tr-TR" dirty="0" smtClean="0">
                <a:solidFill>
                  <a:srgbClr val="002060"/>
                </a:solidFill>
              </a:rPr>
              <a:t> göre ekonomik etkenler önemlidir ama düşünce ve inanç da aynı şekilde toplumsal değişme üzerinde etkilidir.</a:t>
            </a:r>
          </a:p>
          <a:p>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00042"/>
            <a:ext cx="7498080" cy="5748358"/>
          </a:xfrm>
        </p:spPr>
        <p:txBody>
          <a:bodyPr>
            <a:normAutofit/>
          </a:bodyPr>
          <a:lstStyle/>
          <a:p>
            <a:pPr algn="just"/>
            <a:r>
              <a:rPr lang="tr-TR" dirty="0" err="1" smtClean="0"/>
              <a:t>Weber’in</a:t>
            </a:r>
            <a:r>
              <a:rPr lang="tr-TR" dirty="0" smtClean="0"/>
              <a:t> sosyolojik bakış açısının önemli bir bileşeni, </a:t>
            </a:r>
            <a:r>
              <a:rPr lang="tr-TR" dirty="0" smtClean="0">
                <a:solidFill>
                  <a:srgbClr val="FF0000"/>
                </a:solidFill>
              </a:rPr>
              <a:t>ideal tip </a:t>
            </a:r>
            <a:r>
              <a:rPr lang="tr-TR" dirty="0" smtClean="0"/>
              <a:t>düşüncesidir. İdeal tipler, dünyayı anlamak için kullanılabilen kavramsal ya da analitik modellerdir.  İdeal tipler sabit referans noktaları hizmeti görürler.</a:t>
            </a:r>
          </a:p>
          <a:p>
            <a:pPr algn="just"/>
            <a:r>
              <a:rPr lang="tr-TR" dirty="0" err="1" smtClean="0"/>
              <a:t>Weber</a:t>
            </a:r>
            <a:r>
              <a:rPr lang="tr-TR" dirty="0" smtClean="0"/>
              <a:t> sosyolojik analizinin temeli olarak gördüğü ideal tipleri bütün çalışmalarında kullanır.  Dolayısıyla </a:t>
            </a:r>
            <a:r>
              <a:rPr lang="tr-TR" dirty="0" err="1" smtClean="0"/>
              <a:t>Weber’de</a:t>
            </a:r>
            <a:r>
              <a:rPr lang="tr-TR" dirty="0" smtClean="0"/>
              <a:t> ideal tip bir anlamda sosyolojik bir metodolojidir.</a:t>
            </a:r>
          </a:p>
          <a:p>
            <a:pPr algn="just"/>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71480"/>
            <a:ext cx="7498080" cy="5676920"/>
          </a:xfrm>
        </p:spPr>
        <p:txBody>
          <a:bodyPr>
            <a:normAutofit fontScale="92500" lnSpcReduction="20000"/>
          </a:bodyPr>
          <a:lstStyle/>
          <a:p>
            <a:r>
              <a:rPr lang="tr-TR" dirty="0" smtClean="0"/>
              <a:t>Toplum analizinde toplumsal eylemleri ve buna paralel olarak toplumsal ilişkileri ve toplumsal oluşumları da tipleştirir. Toplumsal eylemi analiz etmek üzere geliştirdiği eylem tipolojisinde </a:t>
            </a:r>
            <a:r>
              <a:rPr lang="tr-TR" dirty="0" err="1" smtClean="0"/>
              <a:t>Weber</a:t>
            </a:r>
            <a:r>
              <a:rPr lang="tr-TR" dirty="0" smtClean="0"/>
              <a:t> geleneksel, duygusal, değerle ilişkili akılcı ve amaçsal akılcı olmak üzere dört toplumsal eylem tipinden söz eder. </a:t>
            </a:r>
          </a:p>
          <a:p>
            <a:r>
              <a:rPr lang="tr-TR" dirty="0" smtClean="0"/>
              <a:t>Toplumsal oluşum tipolojisinde de otorite ve örgüt tiplerinden söz eder. Burada da </a:t>
            </a:r>
            <a:r>
              <a:rPr lang="tr-TR" dirty="0" err="1" smtClean="0"/>
              <a:t>Weber</a:t>
            </a:r>
            <a:r>
              <a:rPr lang="tr-TR" dirty="0" smtClean="0"/>
              <a:t> toplumsal eylem tipolojisine büyük ölçüde paralel olarak </a:t>
            </a:r>
            <a:r>
              <a:rPr lang="tr-TR" dirty="0" smtClean="0">
                <a:solidFill>
                  <a:srgbClr val="FF0000"/>
                </a:solidFill>
              </a:rPr>
              <a:t>geleneksel otorite, karizmatik otorite ve yasal-ussal otorite</a:t>
            </a:r>
            <a:r>
              <a:rPr lang="tr-TR" dirty="0" smtClean="0"/>
              <a:t> olmak üzere ideal tipte üç otorite ve örgüt biçiminden söz eder.</a:t>
            </a:r>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71480"/>
            <a:ext cx="7498080" cy="5676920"/>
          </a:xfrm>
        </p:spPr>
        <p:txBody>
          <a:bodyPr>
            <a:normAutofit/>
          </a:bodyPr>
          <a:lstStyle/>
          <a:p>
            <a:pPr algn="just"/>
            <a:r>
              <a:rPr lang="tr-TR" dirty="0" smtClean="0">
                <a:solidFill>
                  <a:srgbClr val="FF0000"/>
                </a:solidFill>
              </a:rPr>
              <a:t>1-)Geleneksel Otorite: </a:t>
            </a:r>
            <a:r>
              <a:rPr lang="tr-TR" dirty="0" smtClean="0">
                <a:solidFill>
                  <a:srgbClr val="002060"/>
                </a:solidFill>
              </a:rPr>
              <a:t>Değerler ve inançların otoriteyi belirlediği bir otorite çeşididir. </a:t>
            </a:r>
          </a:p>
          <a:p>
            <a:pPr algn="just"/>
            <a:r>
              <a:rPr lang="tr-TR" dirty="0" smtClean="0">
                <a:solidFill>
                  <a:srgbClr val="002060"/>
                </a:solidFill>
              </a:rPr>
              <a:t>Önderlerin inançları kutsal sayılmaktadır. Geleneksel otorite de sadakat esas alınır. Çoğunlukla babadan </a:t>
            </a:r>
            <a:r>
              <a:rPr lang="tr-TR" dirty="0" err="1" smtClean="0">
                <a:solidFill>
                  <a:srgbClr val="002060"/>
                </a:solidFill>
              </a:rPr>
              <a:t>oğula</a:t>
            </a:r>
            <a:r>
              <a:rPr lang="tr-TR" dirty="0" smtClean="0">
                <a:solidFill>
                  <a:srgbClr val="002060"/>
                </a:solidFill>
              </a:rPr>
              <a:t> geçmektedir. Dolayısıyla yönetimde akrabaları, tanıdıkları, yakınları gözetme şansı</a:t>
            </a:r>
          </a:p>
          <a:p>
            <a:pPr algn="just">
              <a:buNone/>
            </a:pPr>
            <a:r>
              <a:rPr lang="tr-TR" dirty="0" smtClean="0">
                <a:solidFill>
                  <a:srgbClr val="002060"/>
                </a:solidFill>
              </a:rPr>
              <a:t>bulunmaktadır.</a:t>
            </a:r>
            <a:br>
              <a:rPr lang="tr-TR" dirty="0" smtClean="0">
                <a:solidFill>
                  <a:srgbClr val="002060"/>
                </a:solidFill>
              </a:rPr>
            </a:br>
            <a:r>
              <a:rPr lang="tr-TR" dirty="0" smtClean="0"/>
              <a:t/>
            </a:r>
            <a:br>
              <a:rPr lang="tr-TR" dirty="0" smtClean="0"/>
            </a:br>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2-) Karizmatik Otorite:</a:t>
            </a:r>
            <a:endParaRPr lang="tr-TR" dirty="0">
              <a:solidFill>
                <a:srgbClr val="FF0000"/>
              </a:solidFill>
            </a:endParaRPr>
          </a:p>
        </p:txBody>
      </p:sp>
      <p:sp>
        <p:nvSpPr>
          <p:cNvPr id="3" name="2 İçerik Yer Tutucusu"/>
          <p:cNvSpPr>
            <a:spLocks noGrp="1"/>
          </p:cNvSpPr>
          <p:nvPr>
            <p:ph idx="1"/>
          </p:nvPr>
        </p:nvSpPr>
        <p:spPr/>
        <p:txBody>
          <a:bodyPr>
            <a:normAutofit fontScale="85000" lnSpcReduction="20000"/>
          </a:bodyPr>
          <a:lstStyle/>
          <a:p>
            <a:pPr algn="just"/>
            <a:r>
              <a:rPr lang="tr-TR" dirty="0" smtClean="0">
                <a:solidFill>
                  <a:srgbClr val="002060"/>
                </a:solidFill>
              </a:rPr>
              <a:t>Meşruiyetini olağanüstü olaylardan almaktadır. Yani karizmasından almaktadır. Liderin karizmatik özelliklere sahip olması ona karşı bağlılığı arttırmaktadır. Kritik zamanlarda mevcut sistem işlemez hale gelmektedir. Bu buhranlı dönemlerden kurtulmak için karizmatik liderler ortaya çıkarılır. </a:t>
            </a:r>
          </a:p>
          <a:p>
            <a:pPr algn="just"/>
            <a:r>
              <a:rPr lang="tr-TR" dirty="0" smtClean="0">
                <a:solidFill>
                  <a:srgbClr val="002060"/>
                </a:solidFill>
              </a:rPr>
              <a:t>Karizmatik lider kurulu olan düzeni yıkar. Yeni yaşam yolları açmaya çalışır. Eski sistemi yıkarak başka bir sistem ortaya çıkarmaya çalışmaktadır. Kendisi öldüğü zamanda arkasından gelenler onun koymuş olduğu sistemi kutsallaştırırlar. Böylece bu sisteme karşı gelme imkansızlaşır. </a:t>
            </a:r>
            <a:r>
              <a:rPr lang="tr-TR" dirty="0" smtClean="0"/>
              <a:t/>
            </a:r>
            <a:br>
              <a:rPr lang="tr-TR" dirty="0" smtClean="0"/>
            </a:br>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3-) Yasal/Ussal Otorite:</a:t>
            </a:r>
            <a:endParaRPr lang="tr-TR" dirty="0">
              <a:solidFill>
                <a:srgbClr val="FF0000"/>
              </a:solidFill>
            </a:endParaRPr>
          </a:p>
        </p:txBody>
      </p:sp>
      <p:sp>
        <p:nvSpPr>
          <p:cNvPr id="3" name="2 İçerik Yer Tutucusu"/>
          <p:cNvSpPr>
            <a:spLocks noGrp="1"/>
          </p:cNvSpPr>
          <p:nvPr>
            <p:ph idx="1"/>
          </p:nvPr>
        </p:nvSpPr>
        <p:spPr/>
        <p:txBody>
          <a:bodyPr>
            <a:normAutofit fontScale="62500" lnSpcReduction="20000"/>
          </a:bodyPr>
          <a:lstStyle/>
          <a:p>
            <a:pPr algn="just"/>
            <a:r>
              <a:rPr lang="tr-TR" sz="4600" dirty="0" smtClean="0">
                <a:solidFill>
                  <a:srgbClr val="002060"/>
                </a:solidFill>
              </a:rPr>
              <a:t>Yasal otorite de ise insan önemli değildir. Önemli olan bulunduğu pozisyondur. İnsanlar görevleri gereği bir takım işleri yapmaları gerekmektedir. Otoritenin yapısı yasal kurallar etrafında değişmektedir. Her türlü işler, yönetmelikte yazan kurallara bağlanmaktadır. Kadrolar belirlenmektedir. Bu da kurallar sayesinde olur.  Kurallar konularak ona göre otorite sağlanmaya çalışılır. Yasal otorite modern toplumlarda hakim olan bir otorite tarzıdır. </a:t>
            </a:r>
            <a:r>
              <a:rPr lang="tr-TR" sz="4600" dirty="0" smtClean="0"/>
              <a:t/>
            </a:r>
            <a:br>
              <a:rPr lang="tr-TR" sz="4600" dirty="0" smtClean="0"/>
            </a:br>
            <a:r>
              <a:rPr lang="tr-TR" dirty="0" smtClean="0"/>
              <a:t/>
            </a:r>
            <a:br>
              <a:rPr lang="tr-TR" dirty="0" smtClean="0"/>
            </a:br>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1435608" y="785794"/>
            <a:ext cx="7498080" cy="5462606"/>
          </a:xfrm>
        </p:spPr>
        <p:txBody>
          <a:bodyPr>
            <a:normAutofit fontScale="90000" lnSpcReduction="10000"/>
          </a:bodyPr>
          <a:lstStyle/>
          <a:p>
            <a:pPr algn="just">
              <a:buNone/>
            </a:pPr>
            <a:r>
              <a:rPr lang="tr-TR" dirty="0" err="1" smtClean="0">
                <a:solidFill>
                  <a:srgbClr val="FF0000"/>
                </a:solidFill>
              </a:rPr>
              <a:t>WEBER’de</a:t>
            </a:r>
            <a:r>
              <a:rPr lang="tr-TR" dirty="0" smtClean="0">
                <a:solidFill>
                  <a:srgbClr val="FF0000"/>
                </a:solidFill>
              </a:rPr>
              <a:t> Ussallaşma:</a:t>
            </a:r>
          </a:p>
          <a:p>
            <a:pPr algn="just">
              <a:buNone/>
            </a:pPr>
            <a:r>
              <a:rPr lang="tr-TR" dirty="0" err="1" smtClean="0">
                <a:solidFill>
                  <a:srgbClr val="002060"/>
                </a:solidFill>
              </a:rPr>
              <a:t>Weber’e</a:t>
            </a:r>
            <a:r>
              <a:rPr lang="tr-TR" dirty="0" smtClean="0">
                <a:solidFill>
                  <a:srgbClr val="002060"/>
                </a:solidFill>
              </a:rPr>
              <a:t> göre </a:t>
            </a:r>
            <a:r>
              <a:rPr lang="tr-TR" dirty="0" smtClean="0">
                <a:solidFill>
                  <a:srgbClr val="002060"/>
                </a:solidFill>
              </a:rPr>
              <a:t>akılcı/rasyonel </a:t>
            </a:r>
            <a:r>
              <a:rPr lang="tr-TR" dirty="0" smtClean="0">
                <a:solidFill>
                  <a:srgbClr val="002060"/>
                </a:solidFill>
              </a:rPr>
              <a:t>eylem açıkça </a:t>
            </a:r>
          </a:p>
          <a:p>
            <a:pPr algn="just">
              <a:buNone/>
            </a:pPr>
            <a:r>
              <a:rPr lang="tr-TR" dirty="0" smtClean="0">
                <a:solidFill>
                  <a:srgbClr val="002060"/>
                </a:solidFill>
              </a:rPr>
              <a:t>belirlenmiş bir amaca kilitlenmiş ve bu amaca </a:t>
            </a:r>
          </a:p>
          <a:p>
            <a:pPr algn="just">
              <a:buNone/>
            </a:pPr>
            <a:r>
              <a:rPr lang="tr-TR" dirty="0" smtClean="0">
                <a:solidFill>
                  <a:srgbClr val="002060"/>
                </a:solidFill>
              </a:rPr>
              <a:t>ulaşmayı sağlayacak en uygun araçları seçmiş </a:t>
            </a:r>
          </a:p>
          <a:p>
            <a:pPr algn="just">
              <a:buNone/>
            </a:pPr>
            <a:r>
              <a:rPr lang="tr-TR" dirty="0" smtClean="0">
                <a:solidFill>
                  <a:srgbClr val="002060"/>
                </a:solidFill>
              </a:rPr>
              <a:t>hesaplı ve planlı düşünmeye dayalı bir eylem </a:t>
            </a:r>
          </a:p>
          <a:p>
            <a:pPr algn="just">
              <a:buNone/>
            </a:pPr>
            <a:r>
              <a:rPr lang="tr-TR" dirty="0" smtClean="0">
                <a:solidFill>
                  <a:srgbClr val="002060"/>
                </a:solidFill>
              </a:rPr>
              <a:t>tipidir.</a:t>
            </a:r>
          </a:p>
          <a:p>
            <a:pPr algn="just">
              <a:buNone/>
            </a:pPr>
            <a:r>
              <a:rPr lang="tr-TR" dirty="0" smtClean="0">
                <a:solidFill>
                  <a:srgbClr val="002060"/>
                </a:solidFill>
              </a:rPr>
              <a:t>Bilimin, modern teknolojinin ve bürokrasinin</a:t>
            </a:r>
          </a:p>
          <a:p>
            <a:pPr algn="just">
              <a:buNone/>
            </a:pPr>
            <a:r>
              <a:rPr lang="tr-TR" dirty="0" smtClean="0">
                <a:solidFill>
                  <a:srgbClr val="002060"/>
                </a:solidFill>
              </a:rPr>
              <a:t>gelişimi </a:t>
            </a:r>
            <a:r>
              <a:rPr lang="tr-TR" dirty="0" err="1" smtClean="0">
                <a:solidFill>
                  <a:srgbClr val="002060"/>
                </a:solidFill>
              </a:rPr>
              <a:t>Weber</a:t>
            </a:r>
            <a:r>
              <a:rPr lang="tr-TR" dirty="0" smtClean="0">
                <a:solidFill>
                  <a:srgbClr val="002060"/>
                </a:solidFill>
              </a:rPr>
              <a:t> tarafından toplu bir biçimde </a:t>
            </a:r>
          </a:p>
          <a:p>
            <a:pPr algn="just">
              <a:buNone/>
            </a:pPr>
            <a:r>
              <a:rPr lang="tr-TR" dirty="0" smtClean="0">
                <a:solidFill>
                  <a:srgbClr val="FF0000"/>
                </a:solidFill>
              </a:rPr>
              <a:t>ussallaşma,</a:t>
            </a:r>
            <a:r>
              <a:rPr lang="tr-TR" dirty="0" smtClean="0">
                <a:solidFill>
                  <a:srgbClr val="002060"/>
                </a:solidFill>
              </a:rPr>
              <a:t> toplumsal ve ekonomik yaşamın </a:t>
            </a:r>
          </a:p>
          <a:p>
            <a:pPr algn="just">
              <a:buNone/>
            </a:pPr>
            <a:r>
              <a:rPr lang="tr-TR" dirty="0" smtClean="0">
                <a:solidFill>
                  <a:srgbClr val="002060"/>
                </a:solidFill>
              </a:rPr>
              <a:t>etkinlik ilkelerine göre ve teknik bilgiye </a:t>
            </a:r>
          </a:p>
          <a:p>
            <a:pPr algn="just">
              <a:buNone/>
            </a:pPr>
            <a:r>
              <a:rPr lang="tr-TR" dirty="0" smtClean="0">
                <a:solidFill>
                  <a:srgbClr val="002060"/>
                </a:solidFill>
              </a:rPr>
              <a:t>dayanarak düzenlenmesidir.</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71480"/>
            <a:ext cx="7498080" cy="5676920"/>
          </a:xfrm>
        </p:spPr>
        <p:txBody>
          <a:bodyPr/>
          <a:lstStyle/>
          <a:p>
            <a:pPr algn="just"/>
            <a:r>
              <a:rPr lang="tr-TR" dirty="0" smtClean="0">
                <a:solidFill>
                  <a:srgbClr val="002060"/>
                </a:solidFill>
              </a:rPr>
              <a:t>Sanayi toplumlarında insanların hurafe, din, töre ve uzun süredir </a:t>
            </a:r>
            <a:r>
              <a:rPr lang="tr-TR" dirty="0" smtClean="0">
                <a:solidFill>
                  <a:srgbClr val="002060"/>
                </a:solidFill>
              </a:rPr>
              <a:t>var olan </a:t>
            </a:r>
            <a:r>
              <a:rPr lang="tr-TR" dirty="0" smtClean="0">
                <a:solidFill>
                  <a:srgbClr val="002060"/>
                </a:solidFill>
              </a:rPr>
              <a:t>alışkanlıklarına dayanan geleneksel inançlardan uzaklaşmışlar ve bunun yerine aklı ön plana çıkarmışlardır.</a:t>
            </a:r>
          </a:p>
          <a:p>
            <a:pPr algn="just"/>
            <a:r>
              <a:rPr lang="tr-TR" dirty="0" err="1" smtClean="0">
                <a:solidFill>
                  <a:srgbClr val="002060"/>
                </a:solidFill>
              </a:rPr>
              <a:t>Weber</a:t>
            </a:r>
            <a:r>
              <a:rPr lang="tr-TR" dirty="0" smtClean="0">
                <a:solidFill>
                  <a:srgbClr val="002060"/>
                </a:solidFill>
              </a:rPr>
              <a:t> bürokraside de aynı mantığın işlemesi neticesinde insanlar daha çok akılcı ve ussal davranmaya başladığını dile getirir.</a:t>
            </a:r>
            <a:endParaRPr lang="tr-TR" dirty="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285728"/>
            <a:ext cx="7498080" cy="5962672"/>
          </a:xfrm>
        </p:spPr>
        <p:txBody>
          <a:bodyPr/>
          <a:lstStyle/>
          <a:p>
            <a:pPr algn="just"/>
            <a:r>
              <a:rPr lang="tr-TR" dirty="0" smtClean="0">
                <a:solidFill>
                  <a:srgbClr val="FF0000"/>
                </a:solidFill>
              </a:rPr>
              <a:t>Toplumsal Rol: </a:t>
            </a:r>
            <a:r>
              <a:rPr lang="tr-TR" dirty="0" smtClean="0">
                <a:solidFill>
                  <a:srgbClr val="002060"/>
                </a:solidFill>
              </a:rPr>
              <a:t>her statüdeki insanın belirli bir şekilde davranmasını bekler ve bu davranış rol olarak adlandırılır. Roller, toplumdaki statüye uygun hak ve ödevlerden meydana gelir. Bütün insanlar bir takım statülere (anne, öğretmen, sınıf annesi, komşu, polis vs) sahip olur ve bunların hepsi kendi rolünü içinde taşır. </a:t>
            </a:r>
          </a:p>
          <a:p>
            <a:pPr algn="just"/>
            <a:r>
              <a:rPr lang="tr-TR" dirty="0" smtClean="0">
                <a:solidFill>
                  <a:srgbClr val="FF0000"/>
                </a:solidFill>
              </a:rPr>
              <a:t>Rol Çatışması: </a:t>
            </a:r>
            <a:r>
              <a:rPr lang="tr-TR" dirty="0" smtClean="0">
                <a:solidFill>
                  <a:srgbClr val="002060"/>
                </a:solidFill>
              </a:rPr>
              <a:t>Toplum içerisinde birçok role sahip olan bireyin bu rollerinden birinin başka bir rolüyle çatışması.</a:t>
            </a:r>
          </a:p>
          <a:p>
            <a:pPr algn="just"/>
            <a:endParaRPr lang="tr-TR" dirty="0">
              <a:solidFill>
                <a:srgbClr val="FF0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357166"/>
            <a:ext cx="7498080" cy="5891234"/>
          </a:xfrm>
        </p:spPr>
        <p:txBody>
          <a:bodyPr>
            <a:normAutofit lnSpcReduction="10000"/>
          </a:bodyPr>
          <a:lstStyle/>
          <a:p>
            <a:pPr algn="just"/>
            <a:r>
              <a:rPr lang="tr-TR" dirty="0" smtClean="0">
                <a:solidFill>
                  <a:srgbClr val="002060"/>
                </a:solidFill>
              </a:rPr>
              <a:t>Böyle bir toplumda (Sanayi toplum ve kapitalist toplum) egemen olan şey, </a:t>
            </a:r>
            <a:r>
              <a:rPr lang="tr-TR" dirty="0" err="1" smtClean="0">
                <a:solidFill>
                  <a:srgbClr val="002060"/>
                </a:solidFill>
              </a:rPr>
              <a:t>Marx’ın</a:t>
            </a:r>
            <a:r>
              <a:rPr lang="tr-TR" dirty="0" smtClean="0">
                <a:solidFill>
                  <a:srgbClr val="002060"/>
                </a:solidFill>
              </a:rPr>
              <a:t> inandığı gibi sınıf savaşımı değil, bilim ile bürokrasinin gelişmesidir. </a:t>
            </a:r>
          </a:p>
          <a:p>
            <a:pPr algn="just">
              <a:buFont typeface="Wingdings" pitchFamily="2" charset="2"/>
              <a:buChar char="§"/>
            </a:pPr>
            <a:r>
              <a:rPr lang="tr-TR" dirty="0" smtClean="0">
                <a:solidFill>
                  <a:srgbClr val="002060"/>
                </a:solidFill>
              </a:rPr>
              <a:t>Fakat </a:t>
            </a:r>
            <a:r>
              <a:rPr lang="tr-TR" dirty="0" err="1" smtClean="0">
                <a:solidFill>
                  <a:srgbClr val="002060"/>
                </a:solidFill>
              </a:rPr>
              <a:t>Weber</a:t>
            </a:r>
            <a:r>
              <a:rPr lang="tr-TR" dirty="0" smtClean="0">
                <a:solidFill>
                  <a:srgbClr val="002060"/>
                </a:solidFill>
              </a:rPr>
              <a:t> Ussal/yasal yöntemlerle gelişen çağcıl toplumların katı yasalara ve kurallara bağımlı işlemesini demokrasi adına olumsuz değerlendirmektedir. Esneksiz yasaların bürokraside uygulanması </a:t>
            </a:r>
            <a:r>
              <a:rPr lang="tr-TR" dirty="0" err="1" smtClean="0">
                <a:solidFill>
                  <a:srgbClr val="002060"/>
                </a:solidFill>
              </a:rPr>
              <a:t>Weber’in</a:t>
            </a:r>
            <a:r>
              <a:rPr lang="tr-TR" dirty="0" smtClean="0">
                <a:solidFill>
                  <a:srgbClr val="002060"/>
                </a:solidFill>
              </a:rPr>
              <a:t> Demir Kafes diye nitelendirdiği katı bürokratik anlayışı yansıtmaktadır.</a:t>
            </a:r>
          </a:p>
          <a:p>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00042"/>
            <a:ext cx="7498080" cy="5748358"/>
          </a:xfrm>
        </p:spPr>
        <p:txBody>
          <a:bodyPr/>
          <a:lstStyle/>
          <a:p>
            <a:pPr algn="just"/>
            <a:r>
              <a:rPr lang="tr-TR" dirty="0" smtClean="0">
                <a:solidFill>
                  <a:srgbClr val="002060"/>
                </a:solidFill>
              </a:rPr>
              <a:t>Benzer şekilde </a:t>
            </a:r>
            <a:r>
              <a:rPr lang="tr-TR" dirty="0" err="1" smtClean="0">
                <a:solidFill>
                  <a:srgbClr val="002060"/>
                </a:solidFill>
              </a:rPr>
              <a:t>Weber</a:t>
            </a:r>
            <a:r>
              <a:rPr lang="tr-TR" dirty="0" smtClean="0">
                <a:solidFill>
                  <a:srgbClr val="002060"/>
                </a:solidFill>
              </a:rPr>
              <a:t>, ussallaşmanın sonuçları konusunda bütünüyle iyimser değildi. </a:t>
            </a:r>
          </a:p>
          <a:p>
            <a:pPr algn="just"/>
            <a:r>
              <a:rPr lang="tr-TR" dirty="0" smtClean="0">
                <a:solidFill>
                  <a:srgbClr val="002060"/>
                </a:solidFill>
              </a:rPr>
              <a:t>Toplumun her alanını düzenlemeye kalkarak insan ruhunu yok edecek bir sistem diye çağcıl toplumu eleştirmektedir.</a:t>
            </a:r>
            <a:endParaRPr lang="tr-TR" dirty="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solidFill>
                  <a:srgbClr val="FF0000"/>
                </a:solidFill>
              </a:rPr>
              <a:t>Rol Çatışmasına Örnek:  </a:t>
            </a:r>
            <a:r>
              <a:rPr lang="tr-TR" dirty="0" smtClean="0">
                <a:solidFill>
                  <a:srgbClr val="002060"/>
                </a:solidFill>
              </a:rPr>
              <a:t>bir baskında suçluların arasında kendi çocuğunu gördü- </a:t>
            </a:r>
            <a:r>
              <a:rPr lang="tr-TR" dirty="0" err="1" smtClean="0">
                <a:solidFill>
                  <a:srgbClr val="002060"/>
                </a:solidFill>
              </a:rPr>
              <a:t>ğünde</a:t>
            </a:r>
            <a:r>
              <a:rPr lang="tr-TR" dirty="0" smtClean="0">
                <a:solidFill>
                  <a:srgbClr val="002060"/>
                </a:solidFill>
              </a:rPr>
              <a:t> rol </a:t>
            </a:r>
            <a:r>
              <a:rPr lang="tr-TR" dirty="0" err="1" smtClean="0">
                <a:solidFill>
                  <a:srgbClr val="002060"/>
                </a:solidFill>
              </a:rPr>
              <a:t>çatşması</a:t>
            </a:r>
            <a:r>
              <a:rPr lang="tr-TR" dirty="0" smtClean="0">
                <a:solidFill>
                  <a:srgbClr val="002060"/>
                </a:solidFill>
              </a:rPr>
              <a:t> yaşayacaktır. iyi bir baba gibi davranırsa iyi bir polis gibi dav- </a:t>
            </a:r>
            <a:r>
              <a:rPr lang="tr-TR" dirty="0" err="1" smtClean="0">
                <a:solidFill>
                  <a:srgbClr val="002060"/>
                </a:solidFill>
              </a:rPr>
              <a:t>ranmamış</a:t>
            </a:r>
            <a:r>
              <a:rPr lang="tr-TR" dirty="0" smtClean="0">
                <a:solidFill>
                  <a:srgbClr val="002060"/>
                </a:solidFill>
              </a:rPr>
              <a:t> olacak, iyi bir polis gibi davranırsa iyi bir baba gibi davranmamış olacaktır (</a:t>
            </a:r>
            <a:r>
              <a:rPr lang="tr-TR" dirty="0" err="1" smtClean="0">
                <a:solidFill>
                  <a:srgbClr val="002060"/>
                </a:solidFill>
              </a:rPr>
              <a:t>Coser</a:t>
            </a:r>
            <a:r>
              <a:rPr lang="tr-TR" dirty="0" smtClean="0">
                <a:solidFill>
                  <a:srgbClr val="002060"/>
                </a:solidFill>
              </a:rPr>
              <a:t>, 1983:86-87).  </a:t>
            </a:r>
          </a:p>
          <a:p>
            <a:pPr algn="just"/>
            <a:endParaRPr lang="tr-TR"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714356"/>
            <a:ext cx="7498080" cy="5534044"/>
          </a:xfrm>
        </p:spPr>
        <p:txBody>
          <a:bodyPr>
            <a:normAutofit fontScale="92500" lnSpcReduction="10000"/>
          </a:bodyPr>
          <a:lstStyle/>
          <a:p>
            <a:pPr algn="just">
              <a:buFont typeface="Wingdings" pitchFamily="2" charset="2"/>
              <a:buChar char="Ø"/>
            </a:pPr>
            <a:r>
              <a:rPr lang="tr-TR" dirty="0" smtClean="0">
                <a:solidFill>
                  <a:srgbClr val="FF0000"/>
                </a:solidFill>
              </a:rPr>
              <a:t>Değer: </a:t>
            </a:r>
            <a:r>
              <a:rPr lang="tr-TR" dirty="0" smtClean="0">
                <a:solidFill>
                  <a:srgbClr val="002060"/>
                </a:solidFill>
              </a:rPr>
              <a:t>Değerler, davranışlarımızı yargılarken ve hayattaki amacımızı seçerken başvurduğumuz; toplumsal olarak paylaşılan, amaçlarımızı ve davranışlarımızı belirlemede bize neyin doğru, neyin yanlış olduğunu söyleyen standartlardır (</a:t>
            </a:r>
            <a:r>
              <a:rPr lang="tr-TR" dirty="0" err="1" smtClean="0">
                <a:solidFill>
                  <a:srgbClr val="002060"/>
                </a:solidFill>
              </a:rPr>
              <a:t>Coser</a:t>
            </a:r>
            <a:r>
              <a:rPr lang="tr-TR" dirty="0" smtClean="0">
                <a:solidFill>
                  <a:srgbClr val="002060"/>
                </a:solidFill>
              </a:rPr>
              <a:t>, 1983:69; Bozkurt, 1999:93). Değerler toplumdan topluma değişebilir. </a:t>
            </a:r>
          </a:p>
          <a:p>
            <a:pPr algn="just">
              <a:buFont typeface="Wingdings" pitchFamily="2" charset="2"/>
              <a:buChar char="Ø"/>
            </a:pPr>
            <a:r>
              <a:rPr lang="tr-TR" dirty="0" smtClean="0">
                <a:solidFill>
                  <a:srgbClr val="FF0000"/>
                </a:solidFill>
              </a:rPr>
              <a:t>Örnek:</a:t>
            </a:r>
            <a:r>
              <a:rPr lang="tr-TR" dirty="0" smtClean="0"/>
              <a:t> </a:t>
            </a:r>
            <a:r>
              <a:rPr lang="tr-TR" dirty="0" smtClean="0">
                <a:solidFill>
                  <a:srgbClr val="002060"/>
                </a:solidFill>
              </a:rPr>
              <a:t>Alçakgönüllülük mütevazilik bir toplumda değerliyken, rekabetçi bir toplumda mütevazilik bir zayıflık göstergesi olabilir.</a:t>
            </a:r>
            <a:endParaRPr lang="tr-TR"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857232"/>
            <a:ext cx="7498080" cy="5391168"/>
          </a:xfrm>
        </p:spPr>
        <p:txBody>
          <a:bodyPr/>
          <a:lstStyle/>
          <a:p>
            <a:r>
              <a:rPr lang="tr-TR" dirty="0" smtClean="0">
                <a:solidFill>
                  <a:srgbClr val="FF0000"/>
                </a:solidFill>
              </a:rPr>
              <a:t>Norm: </a:t>
            </a:r>
            <a:r>
              <a:rPr lang="tr-TR" dirty="0" smtClean="0">
                <a:solidFill>
                  <a:srgbClr val="002060"/>
                </a:solidFill>
              </a:rPr>
              <a:t>Normlar, belirli durumlarda insanların nasıl davranmaları gerektiği konusunda yaptırımı olan beklentilerdir (Bozkurt, 1999:101). Normlar, değerlere dayalı olarak geliştirilen kurallardır. </a:t>
            </a:r>
            <a:r>
              <a:rPr lang="tr-TR" dirty="0" smtClean="0">
                <a:solidFill>
                  <a:srgbClr val="FF0000"/>
                </a:solidFill>
              </a:rPr>
              <a:t>Örneğin</a:t>
            </a:r>
            <a:r>
              <a:rPr lang="tr-TR" dirty="0" smtClean="0">
                <a:solidFill>
                  <a:srgbClr val="002060"/>
                </a:solidFill>
              </a:rPr>
              <a:t> toplumun önemli değerlerinden biri dürüstlükse, yalan söyleme davranışı yaptırımı olan kurallarla engellenmeye çalışılır.  3’ gruba ayrılır.</a:t>
            </a:r>
            <a:endParaRPr lang="tr-TR"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857232"/>
            <a:ext cx="7498080" cy="5391168"/>
          </a:xfrm>
        </p:spPr>
        <p:txBody>
          <a:bodyPr>
            <a:normAutofit fontScale="92500"/>
          </a:bodyPr>
          <a:lstStyle/>
          <a:p>
            <a:pPr algn="just"/>
            <a:r>
              <a:rPr lang="tr-TR" dirty="0" smtClean="0">
                <a:solidFill>
                  <a:srgbClr val="FF0000"/>
                </a:solidFill>
              </a:rPr>
              <a:t>1-) Halk Yordamı Normlar: </a:t>
            </a:r>
            <a:r>
              <a:rPr lang="tr-TR" dirty="0" smtClean="0">
                <a:solidFill>
                  <a:srgbClr val="002060"/>
                </a:solidFill>
              </a:rPr>
              <a:t>nispeten zayıf normlardır. Uygun kıyafet giymek, yemeği düzgün yemek, selam verilince almak gibi kurallarda görülür ve yaptırımları şiddetli değildir. </a:t>
            </a:r>
          </a:p>
          <a:p>
            <a:pPr algn="just"/>
            <a:r>
              <a:rPr lang="tr-TR" dirty="0" smtClean="0">
                <a:solidFill>
                  <a:srgbClr val="FF0000"/>
                </a:solidFill>
              </a:rPr>
              <a:t>2-) Örfi Normlar:  </a:t>
            </a:r>
            <a:r>
              <a:rPr lang="tr-TR" dirty="0" smtClean="0">
                <a:solidFill>
                  <a:srgbClr val="002060"/>
                </a:solidFill>
              </a:rPr>
              <a:t>Örfler toplumun güçlü ve önemli normlarıdır, toplumun üyeleri tarafından toplumun devamlılığı için bu normlara uyulmasının şart olduğu düşünülür ve yaptırımları son derece ağırdır. Yamyamlık, </a:t>
            </a:r>
            <a:r>
              <a:rPr lang="tr-TR" dirty="0" err="1" smtClean="0">
                <a:solidFill>
                  <a:srgbClr val="002060"/>
                </a:solidFill>
              </a:rPr>
              <a:t>ensest</a:t>
            </a:r>
            <a:r>
              <a:rPr lang="tr-TR" dirty="0" smtClean="0">
                <a:solidFill>
                  <a:srgbClr val="002060"/>
                </a:solidFill>
              </a:rPr>
              <a:t> ya da cinayet, örfe örnek verilebilir. </a:t>
            </a:r>
            <a:endParaRPr lang="tr-TR" dirty="0">
              <a:solidFill>
                <a:srgbClr val="00206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501</TotalTime>
  <Words>3219</Words>
  <Application>Microsoft Macintosh PowerPoint</Application>
  <PresentationFormat>Ekran Gösterisi (4:3)</PresentationFormat>
  <Paragraphs>174</Paragraphs>
  <Slides>51</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51</vt:i4>
      </vt:variant>
    </vt:vector>
  </HeadingPairs>
  <TitlesOfParts>
    <vt:vector size="57" baseType="lpstr">
      <vt:lpstr>Calibri</vt:lpstr>
      <vt:lpstr>Gill Sans MT</vt:lpstr>
      <vt:lpstr>Verdana</vt:lpstr>
      <vt:lpstr>Wingdings</vt:lpstr>
      <vt:lpstr>Wingdings 2</vt:lpstr>
      <vt:lpstr>Gündönümü</vt:lpstr>
      <vt:lpstr>          Sosyoloji Nedir?</vt:lpstr>
      <vt:lpstr>Sosyoloji Nedir?</vt:lpstr>
      <vt:lpstr>PowerPoint Sunusu</vt:lpstr>
      <vt:lpstr>SOSYOLOJİNİN TEMEL KAVRAMLARI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SOSYOLOJİK İMGELEM (SOSYOLOJİK BAKIŞ AÇISI)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vt:lpstr>
      <vt:lpstr>PowerPoint Sunusu</vt:lpstr>
      <vt:lpstr>PowerPoint Sunusu</vt:lpstr>
      <vt:lpstr>PowerPoint Sunusu</vt:lpstr>
      <vt:lpstr>PowerPoint Sunusu</vt:lpstr>
      <vt:lpstr>3-) KARL MARX (1818-1883)</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2-) Karizmatik Otorite:</vt:lpstr>
      <vt:lpstr>3-) Yasal/Ussal Otorite:</vt:lpstr>
      <vt:lpstr>PowerPoint Sunusu</vt:lpstr>
      <vt:lpstr>PowerPoint Sunusu</vt:lpstr>
      <vt:lpstr>PowerPoint Sunusu</vt:lpstr>
      <vt:lpstr>PowerPoint Sunusu</vt:lpstr>
    </vt:vector>
  </TitlesOfParts>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Sosyoloji Nedir </dc:title>
  <dc:creator>ogrenciisleripc</dc:creator>
  <cp:lastModifiedBy>Microsoft Office Kullanıcısı</cp:lastModifiedBy>
  <cp:revision>47</cp:revision>
  <dcterms:created xsi:type="dcterms:W3CDTF">2014-02-03T13:27:32Z</dcterms:created>
  <dcterms:modified xsi:type="dcterms:W3CDTF">2020-11-20T15:56:28Z</dcterms:modified>
</cp:coreProperties>
</file>