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515" r:id="rId2"/>
    <p:sldId id="570" r:id="rId3"/>
    <p:sldId id="571" r:id="rId4"/>
    <p:sldId id="572" r:id="rId5"/>
    <p:sldId id="573" r:id="rId6"/>
    <p:sldId id="574" r:id="rId7"/>
    <p:sldId id="575" r:id="rId8"/>
    <p:sldId id="576" r:id="rId9"/>
    <p:sldId id="577" r:id="rId10"/>
    <p:sldId id="578" r:id="rId11"/>
    <p:sldId id="579" r:id="rId12"/>
    <p:sldId id="583" r:id="rId13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8487"/>
    <a:srgbClr val="1C5A61"/>
    <a:srgbClr val="0C6D9C"/>
    <a:srgbClr val="FF0000"/>
    <a:srgbClr val="CC3300"/>
    <a:srgbClr val="F5F5F5"/>
    <a:srgbClr val="F4F4F4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02" autoAdjust="0"/>
    <p:restoredTop sz="94551" autoAdjust="0"/>
  </p:normalViewPr>
  <p:slideViewPr>
    <p:cSldViewPr>
      <p:cViewPr varScale="1">
        <p:scale>
          <a:sx n="68" d="100"/>
          <a:sy n="68" d="100"/>
        </p:scale>
        <p:origin x="1308" y="60"/>
      </p:cViewPr>
      <p:guideLst>
        <p:guide orient="horz" pos="2160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840" y="-66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9044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60888"/>
            <a:ext cx="5367337" cy="4318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100437" tIns="50221" rIns="100437" bIns="50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28663"/>
            <a:ext cx="4781550" cy="3584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8127962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9900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82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81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6425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2313"/>
            <a:ext cx="4795837" cy="3597275"/>
          </a:xfrm>
          <a:solidFill>
            <a:srgbClr val="FFFFFF"/>
          </a:solidFill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80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07" tIns="47499" rIns="95007" bIns="47499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8128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64390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7497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152400"/>
            <a:ext cx="2085975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10288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32724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143000"/>
            <a:ext cx="408305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6613" y="3810000"/>
            <a:ext cx="408305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72359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3917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11163" y="1143000"/>
            <a:ext cx="8318500" cy="51816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535923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8983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5524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9368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88161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99619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643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2637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1550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1143000"/>
            <a:ext cx="83185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 Third Level</a:t>
            </a:r>
          </a:p>
        </p:txBody>
      </p:sp>
      <p:grpSp>
        <p:nvGrpSpPr>
          <p:cNvPr id="1028" name="Group 16"/>
          <p:cNvGrpSpPr>
            <a:grpSpLocks/>
          </p:cNvGrpSpPr>
          <p:nvPr userDrawn="1"/>
        </p:nvGrpSpPr>
        <p:grpSpPr bwMode="auto">
          <a:xfrm>
            <a:off x="304800" y="838200"/>
            <a:ext cx="8534400" cy="152400"/>
            <a:chOff x="264" y="788"/>
            <a:chExt cx="5232" cy="124"/>
          </a:xfrm>
        </p:grpSpPr>
        <p:sp>
          <p:nvSpPr>
            <p:cNvPr id="1030" name="Rectangle 17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31" name="Rectangle 18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0" name="Text Box 10"/>
          <p:cNvSpPr txBox="1">
            <a:spLocks noChangeArrowheads="1"/>
          </p:cNvSpPr>
          <p:nvPr userDrawn="1"/>
        </p:nvSpPr>
        <p:spPr bwMode="auto">
          <a:xfrm>
            <a:off x="457200" y="6400800"/>
            <a:ext cx="8534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dirty="0"/>
              <a:t>02/14/2018		</a:t>
            </a:r>
            <a:r>
              <a:rPr lang="en-US" baseline="0" dirty="0"/>
              <a:t>      </a:t>
            </a:r>
            <a:r>
              <a:rPr lang="en-US" dirty="0"/>
              <a:t>Introduction to Data Mining, 2</a:t>
            </a:r>
            <a:r>
              <a:rPr lang="en-US" baseline="30000" dirty="0"/>
              <a:t>nd</a:t>
            </a:r>
            <a:r>
              <a:rPr lang="en-US" dirty="0"/>
              <a:t> Edition 			              </a:t>
            </a:r>
            <a:fld id="{7C9F7F48-2944-4AF0-87BF-27ECBE076434}" type="slidenum">
              <a:rPr lang="en-US" smtClean="0"/>
              <a:pPr>
                <a:spcBef>
                  <a:spcPct val="50000"/>
                </a:spcBef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5000"/>
        <a:buFont typeface="Monotype Sort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838200"/>
          </a:xfrm>
        </p:spPr>
        <p:txBody>
          <a:bodyPr/>
          <a:lstStyle/>
          <a:p>
            <a:pPr algn="ctr"/>
            <a:r>
              <a:rPr lang="en-US" altLang="en-US"/>
              <a:t>Data Mining </a:t>
            </a:r>
            <a:br>
              <a:rPr lang="en-US" altLang="en-US"/>
            </a:br>
            <a:r>
              <a:rPr lang="en-US" altLang="en-US"/>
              <a:t>Classification: Alternative Techniques</a:t>
            </a:r>
          </a:p>
        </p:txBody>
      </p:sp>
      <p:sp>
        <p:nvSpPr>
          <p:cNvPr id="2051" name="Rectangle 1027"/>
          <p:cNvSpPr>
            <a:spLocks noChangeArrowheads="1"/>
          </p:cNvSpPr>
          <p:nvPr/>
        </p:nvSpPr>
        <p:spPr bwMode="auto">
          <a:xfrm>
            <a:off x="381000" y="1340710"/>
            <a:ext cx="8229600" cy="5029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3200" b="0" dirty="0"/>
              <a:t>Lecture Notes for Chapter 4</a:t>
            </a: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altLang="en-US" sz="3200" b="0" dirty="0"/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3200" b="0" dirty="0"/>
              <a:t>Instance-Based Learning</a:t>
            </a: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altLang="en-US" sz="3200" b="0" dirty="0"/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3200" b="0" dirty="0"/>
              <a:t>Introduction to Data Mining , 2</a:t>
            </a:r>
            <a:r>
              <a:rPr lang="en-US" altLang="en-US" sz="3200" b="0" baseline="30000" dirty="0"/>
              <a:t>nd</a:t>
            </a:r>
            <a:r>
              <a:rPr lang="en-US" altLang="en-US" sz="3200" b="0" dirty="0"/>
              <a:t> Edition</a:t>
            </a: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800" b="0" dirty="0"/>
              <a:t>by</a:t>
            </a: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800" b="0" dirty="0"/>
              <a:t>Tan, Steinbach, Karpatne, Kumar</a:t>
            </a:r>
          </a:p>
          <a:p>
            <a:pPr algn="ctr"/>
            <a:endParaRPr lang="en-US" altLang="en-US" sz="1600" b="0" dirty="0"/>
          </a:p>
          <a:p>
            <a:pPr algn="ctr"/>
            <a:endParaRPr lang="en-US" altLang="en-US" sz="1600" b="0" dirty="0"/>
          </a:p>
          <a:p>
            <a:pPr algn="ctr"/>
            <a:endParaRPr lang="en-US" altLang="en-US" sz="1600" b="0" dirty="0"/>
          </a:p>
          <a:p>
            <a:endParaRPr lang="en-US" altLang="en-US" sz="2000" b="0" dirty="0"/>
          </a:p>
        </p:txBody>
      </p:sp>
      <p:grpSp>
        <p:nvGrpSpPr>
          <p:cNvPr id="2052" name="Group 2052"/>
          <p:cNvGrpSpPr>
            <a:grpSpLocks/>
          </p:cNvGrpSpPr>
          <p:nvPr/>
        </p:nvGrpSpPr>
        <p:grpSpPr bwMode="auto">
          <a:xfrm>
            <a:off x="304800" y="990600"/>
            <a:ext cx="8534400" cy="152400"/>
            <a:chOff x="264" y="788"/>
            <a:chExt cx="5232" cy="124"/>
          </a:xfrm>
        </p:grpSpPr>
        <p:sp>
          <p:nvSpPr>
            <p:cNvPr id="2053" name="Rectangle 2053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54" name="Rectangle 2054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Nearest Neighbor Classification…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Selection of the right similarity measure is critical: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57200" y="2422525"/>
            <a:ext cx="32004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/>
              <a:t>1 1 1 1 1 1 1 1 1 1 1 0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457200" y="3108325"/>
            <a:ext cx="32004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/>
              <a:t>0 1 1 1 1 1 1 1 1 1 1 1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4876800" y="2435225"/>
            <a:ext cx="32004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/>
              <a:t>0 0 0 0 0 0 0 0 0 0 0 1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4876800" y="3121025"/>
            <a:ext cx="32004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/>
              <a:t>1 0 0 0 0 0 0 0 0 0 0 0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3962400" y="2740025"/>
            <a:ext cx="558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None/>
            </a:pPr>
            <a:r>
              <a:rPr lang="en-US" altLang="en-US" sz="2400" b="0"/>
              <a:t>vs</a:t>
            </a:r>
          </a:p>
        </p:txBody>
      </p:sp>
      <p:sp>
        <p:nvSpPr>
          <p:cNvPr id="1061897" name="Text Box 9"/>
          <p:cNvSpPr txBox="1">
            <a:spLocks noChangeArrowheads="1"/>
          </p:cNvSpPr>
          <p:nvPr/>
        </p:nvSpPr>
        <p:spPr bwMode="auto">
          <a:xfrm>
            <a:off x="1460500" y="3917980"/>
            <a:ext cx="5562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0" dirty="0"/>
              <a:t>Euclidean distance = 1.4142  for both pairs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1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189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Nearest neighbor Classification…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18500" cy="5181600"/>
          </a:xfrm>
        </p:spPr>
        <p:txBody>
          <a:bodyPr/>
          <a:lstStyle/>
          <a:p>
            <a:r>
              <a:rPr lang="en-US" altLang="en-US" sz="2400" dirty="0"/>
              <a:t>k-NN classifiers are lazy learners since they do not build models explicitly</a:t>
            </a:r>
          </a:p>
          <a:p>
            <a:r>
              <a:rPr lang="en-US" altLang="en-US" sz="2400" dirty="0"/>
              <a:t>Classifying unknown records are relatively expensive</a:t>
            </a:r>
          </a:p>
          <a:p>
            <a:r>
              <a:rPr lang="en-US" altLang="en-US" sz="2400" dirty="0"/>
              <a:t>Can produce arbitrarily shaped decision boundaries</a:t>
            </a:r>
          </a:p>
          <a:p>
            <a:r>
              <a:rPr lang="en-US" altLang="en-US" sz="2400" dirty="0"/>
              <a:t>Easy to handle variable interactions since the decisions are based on local information</a:t>
            </a:r>
          </a:p>
          <a:p>
            <a:r>
              <a:rPr lang="en-US" altLang="en-US" sz="2400" dirty="0"/>
              <a:t>Selection of right proximity measure is essential</a:t>
            </a:r>
          </a:p>
          <a:p>
            <a:r>
              <a:rPr lang="en-US" altLang="en-US" sz="2400" dirty="0"/>
              <a:t>Superfluous or redundant attributes can create problems</a:t>
            </a:r>
          </a:p>
          <a:p>
            <a:r>
              <a:rPr lang="en-US" altLang="en-US" sz="2400" dirty="0"/>
              <a:t>Missing attributes are hard to handle</a:t>
            </a:r>
          </a:p>
          <a:p>
            <a:pPr lvl="1"/>
            <a:endParaRPr lang="en-US" alt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KNN Efficiency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Avoid having to compute distance to all objects in the training set</a:t>
            </a:r>
          </a:p>
          <a:p>
            <a:pPr lvl="1"/>
            <a:r>
              <a:rPr lang="en-US" dirty="0"/>
              <a:t>Multi-dimensional access methods (k-d trees)  </a:t>
            </a:r>
          </a:p>
          <a:p>
            <a:pPr lvl="1"/>
            <a:r>
              <a:rPr lang="en-US" dirty="0"/>
              <a:t>Fast approximate similarity search</a:t>
            </a:r>
          </a:p>
          <a:p>
            <a:pPr lvl="1"/>
            <a:r>
              <a:rPr lang="en-US" dirty="0"/>
              <a:t>Locality Sensitive Hashing (LSH) </a:t>
            </a:r>
          </a:p>
          <a:p>
            <a:r>
              <a:rPr lang="en-US" dirty="0"/>
              <a:t>Condensing</a:t>
            </a:r>
          </a:p>
          <a:p>
            <a:pPr lvl="1"/>
            <a:r>
              <a:rPr lang="en-US" dirty="0"/>
              <a:t>Determine a smaller set of objects that give the same performance</a:t>
            </a:r>
          </a:p>
          <a:p>
            <a:r>
              <a:rPr lang="en-US" dirty="0"/>
              <a:t>Editing</a:t>
            </a:r>
          </a:p>
          <a:p>
            <a:pPr lvl="1"/>
            <a:r>
              <a:rPr lang="en-US" dirty="0"/>
              <a:t>Remove objects to improve efficiency </a:t>
            </a:r>
          </a:p>
        </p:txBody>
      </p:sp>
    </p:spTree>
    <p:extLst>
      <p:ext uri="{BB962C8B-B14F-4D97-AF65-F5344CB8AC3E}">
        <p14:creationId xmlns:p14="http://schemas.microsoft.com/office/powerpoint/2010/main" val="4139069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Instance Based Classifiers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Examples:</a:t>
            </a:r>
          </a:p>
          <a:p>
            <a:pPr lvl="1"/>
            <a:r>
              <a:rPr lang="en-US" altLang="en-US" dirty="0"/>
              <a:t>Rote-learner</a:t>
            </a:r>
          </a:p>
          <a:p>
            <a:pPr marL="1258888" lvl="2" indent="-344488"/>
            <a:r>
              <a:rPr lang="en-US" altLang="en-US" dirty="0"/>
              <a:t>Memorizes entire training data and performs classification only if attributes of record match one of the training examples exactly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Nearest neighbor</a:t>
            </a:r>
          </a:p>
          <a:p>
            <a:pPr marL="1258888" lvl="2" indent="-344488"/>
            <a:r>
              <a:rPr lang="en-US" altLang="en-US" dirty="0"/>
              <a:t>Uses k “closest” points (nearest neighbors) for performing classification</a:t>
            </a:r>
          </a:p>
          <a:p>
            <a:pPr marL="1258888" lvl="2" indent="-344488">
              <a:buFont typeface="Wingdings" pitchFamily="2" charset="2"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Nearest Neighbor Classifiers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Basic idea:</a:t>
            </a:r>
          </a:p>
          <a:p>
            <a:pPr lvl="1"/>
            <a:r>
              <a:rPr lang="en-US" altLang="en-US"/>
              <a:t>If it walks like a duck, quacks like a duck, then it’s probably a duck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" y="2819400"/>
            <a:ext cx="8229600" cy="3429000"/>
            <a:chOff x="192" y="1776"/>
            <a:chExt cx="5184" cy="2160"/>
          </a:xfrm>
        </p:grpSpPr>
        <p:pic>
          <p:nvPicPr>
            <p:cNvPr id="38930" name="Picture 5" descr="j03458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2160"/>
              <a:ext cx="528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31" name="Picture 6" descr="j023958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6" y="2640"/>
              <a:ext cx="720" cy="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32" name="Picture 7" descr="j035038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6" y="1968"/>
              <a:ext cx="44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33" name="Picture 8" descr="j033063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2976"/>
              <a:ext cx="373" cy="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34" name="Picture 9" descr="j0350389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3168"/>
              <a:ext cx="624" cy="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35" name="Picture 10" descr="j0350356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2448"/>
              <a:ext cx="720" cy="6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936" name="Oval 11"/>
            <p:cNvSpPr>
              <a:spLocks noChangeArrowheads="1"/>
            </p:cNvSpPr>
            <p:nvPr/>
          </p:nvSpPr>
          <p:spPr bwMode="auto">
            <a:xfrm>
              <a:off x="816" y="1776"/>
              <a:ext cx="2544" cy="2160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7" name="Text Box 12"/>
            <p:cNvSpPr txBox="1">
              <a:spLocks noChangeArrowheads="1"/>
            </p:cNvSpPr>
            <p:nvPr/>
          </p:nvSpPr>
          <p:spPr bwMode="auto">
            <a:xfrm>
              <a:off x="192" y="3312"/>
              <a:ext cx="86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Training Records</a:t>
              </a:r>
            </a:p>
          </p:txBody>
        </p:sp>
        <p:sp>
          <p:nvSpPr>
            <p:cNvPr id="38938" name="Text Box 13"/>
            <p:cNvSpPr txBox="1">
              <a:spLocks noChangeArrowheads="1"/>
            </p:cNvSpPr>
            <p:nvPr/>
          </p:nvSpPr>
          <p:spPr bwMode="auto">
            <a:xfrm>
              <a:off x="4512" y="2064"/>
              <a:ext cx="86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/>
                <a:t>Test Record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667000" y="3048000"/>
            <a:ext cx="4572000" cy="2286000"/>
            <a:chOff x="1680" y="1920"/>
            <a:chExt cx="2880" cy="1440"/>
          </a:xfrm>
        </p:grpSpPr>
        <p:sp>
          <p:nvSpPr>
            <p:cNvPr id="38923" name="Text Box 15"/>
            <p:cNvSpPr txBox="1">
              <a:spLocks noChangeArrowheads="1"/>
            </p:cNvSpPr>
            <p:nvPr/>
          </p:nvSpPr>
          <p:spPr bwMode="auto">
            <a:xfrm>
              <a:off x="3312" y="1920"/>
              <a:ext cx="86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Compute Distance</a:t>
              </a:r>
            </a:p>
          </p:txBody>
        </p:sp>
        <p:grpSp>
          <p:nvGrpSpPr>
            <p:cNvPr id="38924" name="Group 16"/>
            <p:cNvGrpSpPr>
              <a:grpSpLocks/>
            </p:cNvGrpSpPr>
            <p:nvPr/>
          </p:nvGrpSpPr>
          <p:grpSpPr bwMode="auto">
            <a:xfrm>
              <a:off x="1680" y="2256"/>
              <a:ext cx="2880" cy="1104"/>
              <a:chOff x="1680" y="2256"/>
              <a:chExt cx="2880" cy="1104"/>
            </a:xfrm>
          </p:grpSpPr>
          <p:sp>
            <p:nvSpPr>
              <p:cNvPr id="38925" name="Line 17"/>
              <p:cNvSpPr>
                <a:spLocks noChangeShapeType="1"/>
              </p:cNvSpPr>
              <p:nvPr/>
            </p:nvSpPr>
            <p:spPr bwMode="auto">
              <a:xfrm>
                <a:off x="2832" y="2256"/>
                <a:ext cx="1680" cy="57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6" name="Line 18"/>
              <p:cNvSpPr>
                <a:spLocks noChangeShapeType="1"/>
              </p:cNvSpPr>
              <p:nvPr/>
            </p:nvSpPr>
            <p:spPr bwMode="auto">
              <a:xfrm>
                <a:off x="2544" y="2880"/>
                <a:ext cx="2016" cy="4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7" name="Line 19"/>
              <p:cNvSpPr>
                <a:spLocks noChangeShapeType="1"/>
              </p:cNvSpPr>
              <p:nvPr/>
            </p:nvSpPr>
            <p:spPr bwMode="auto">
              <a:xfrm flipV="1">
                <a:off x="2928" y="3072"/>
                <a:ext cx="1584" cy="28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8" name="Line 20"/>
              <p:cNvSpPr>
                <a:spLocks noChangeShapeType="1"/>
              </p:cNvSpPr>
              <p:nvPr/>
            </p:nvSpPr>
            <p:spPr bwMode="auto">
              <a:xfrm flipV="1">
                <a:off x="1680" y="3024"/>
                <a:ext cx="2832" cy="19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9" name="Line 21"/>
              <p:cNvSpPr>
                <a:spLocks noChangeShapeType="1"/>
              </p:cNvSpPr>
              <p:nvPr/>
            </p:nvSpPr>
            <p:spPr bwMode="auto">
              <a:xfrm>
                <a:off x="1920" y="2352"/>
                <a:ext cx="2544" cy="52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4038600" y="4572000"/>
            <a:ext cx="3352800" cy="1327150"/>
            <a:chOff x="2544" y="2880"/>
            <a:chExt cx="2112" cy="836"/>
          </a:xfrm>
        </p:grpSpPr>
        <p:sp>
          <p:nvSpPr>
            <p:cNvPr id="38919" name="Text Box 23"/>
            <p:cNvSpPr txBox="1">
              <a:spLocks noChangeArrowheads="1"/>
            </p:cNvSpPr>
            <p:nvPr/>
          </p:nvSpPr>
          <p:spPr bwMode="auto">
            <a:xfrm>
              <a:off x="3264" y="3312"/>
              <a:ext cx="139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Choose k of the “nearest” records</a:t>
              </a:r>
            </a:p>
          </p:txBody>
        </p:sp>
        <p:grpSp>
          <p:nvGrpSpPr>
            <p:cNvPr id="38920" name="Group 24"/>
            <p:cNvGrpSpPr>
              <a:grpSpLocks/>
            </p:cNvGrpSpPr>
            <p:nvPr/>
          </p:nvGrpSpPr>
          <p:grpSpPr bwMode="auto">
            <a:xfrm>
              <a:off x="2544" y="2880"/>
              <a:ext cx="2016" cy="480"/>
              <a:chOff x="2544" y="2880"/>
              <a:chExt cx="2016" cy="480"/>
            </a:xfrm>
          </p:grpSpPr>
          <p:sp>
            <p:nvSpPr>
              <p:cNvPr id="38921" name="Line 25"/>
              <p:cNvSpPr>
                <a:spLocks noChangeShapeType="1"/>
              </p:cNvSpPr>
              <p:nvPr/>
            </p:nvSpPr>
            <p:spPr bwMode="auto">
              <a:xfrm>
                <a:off x="2544" y="2880"/>
                <a:ext cx="2016" cy="48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2" name="Line 26"/>
              <p:cNvSpPr>
                <a:spLocks noChangeShapeType="1"/>
              </p:cNvSpPr>
              <p:nvPr/>
            </p:nvSpPr>
            <p:spPr bwMode="auto">
              <a:xfrm flipV="1">
                <a:off x="2928" y="3072"/>
                <a:ext cx="1584" cy="288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Nearest-Neighbor Classifiers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5029200" y="1143000"/>
            <a:ext cx="3962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1800" b="0" dirty="0"/>
              <a:t>Requires three things</a:t>
            </a:r>
          </a:p>
          <a:p>
            <a:pPr lvl="1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</a:pPr>
            <a:r>
              <a:rPr lang="en-US" altLang="en-US" sz="1800" b="0" dirty="0"/>
              <a:t>The set of labeled records</a:t>
            </a:r>
          </a:p>
          <a:p>
            <a:pPr lvl="1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</a:pPr>
            <a:r>
              <a:rPr lang="en-US" altLang="en-US" sz="1800" b="0" dirty="0"/>
              <a:t>Distance Metric to compute distance between records</a:t>
            </a:r>
          </a:p>
          <a:p>
            <a:pPr lvl="1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</a:pPr>
            <a:r>
              <a:rPr lang="en-US" altLang="en-US" sz="1800" b="0" dirty="0"/>
              <a:t>The value of </a:t>
            </a:r>
            <a:r>
              <a:rPr lang="en-US" altLang="en-US" sz="1800" b="0" i="1" dirty="0"/>
              <a:t>k</a:t>
            </a:r>
            <a:r>
              <a:rPr lang="en-US" altLang="en-US" sz="1800" b="0" dirty="0"/>
              <a:t>, the number of nearest neighbors to retrieve</a:t>
            </a:r>
          </a:p>
          <a:p>
            <a:pPr lvl="1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</a:pPr>
            <a:endParaRPr lang="en-US" altLang="en-US" sz="1800" b="0" dirty="0"/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1800" b="0" dirty="0"/>
              <a:t>To classify an unknown record:</a:t>
            </a:r>
          </a:p>
          <a:p>
            <a:pPr lvl="1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</a:pPr>
            <a:r>
              <a:rPr lang="en-US" altLang="en-US" sz="1800" b="0" dirty="0"/>
              <a:t>Compute distance to other training records</a:t>
            </a:r>
          </a:p>
          <a:p>
            <a:pPr lvl="1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</a:pPr>
            <a:r>
              <a:rPr lang="en-US" altLang="en-US" sz="1800" b="0" dirty="0"/>
              <a:t>Identify </a:t>
            </a:r>
            <a:r>
              <a:rPr lang="en-US" altLang="en-US" sz="1800" b="0" i="1" dirty="0"/>
              <a:t>k</a:t>
            </a:r>
            <a:r>
              <a:rPr lang="en-US" altLang="en-US" sz="1800" b="0" dirty="0"/>
              <a:t> nearest neighbors </a:t>
            </a:r>
          </a:p>
          <a:p>
            <a:pPr lvl="1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</a:pPr>
            <a:r>
              <a:rPr lang="en-US" altLang="en-US" sz="1800" b="0" dirty="0"/>
              <a:t>Use class labels of nearest neighbors to determine the class label of unknown record (e.g., by taking majority vote)</a:t>
            </a:r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457200" y="1143000"/>
          <a:ext cx="4316413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7007454" imgH="8108144" progId="Visio.Drawing.6">
                  <p:embed/>
                </p:oleObj>
              </mc:Choice>
              <mc:Fallback>
                <p:oleObj name="Visio" r:id="rId2" imgW="7007454" imgH="8108144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143000"/>
                        <a:ext cx="4316413" cy="510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Definition of Nearest Neighbor</a:t>
            </a:r>
          </a:p>
        </p:txBody>
      </p:sp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533400" y="1600200"/>
          <a:ext cx="7848600" cy="364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9761220" imgH="4517136" progId="Visio.Drawing.6">
                  <p:embed/>
                </p:oleObj>
              </mc:Choice>
              <mc:Fallback>
                <p:oleObj name="VISIO" r:id="rId2" imgW="9761220" imgH="4517136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00200"/>
                        <a:ext cx="7848600" cy="3640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762000" y="5257800"/>
            <a:ext cx="7696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None/>
            </a:pPr>
            <a:r>
              <a:rPr lang="en-US" altLang="en-US" sz="2400" b="0" dirty="0"/>
              <a:t>    K-nearest neighbors of a record x are data points that have the k smallest distances to x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1 nearest-neighbor</a:t>
            </a:r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447800"/>
            <a:ext cx="61722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381000" y="1143000"/>
            <a:ext cx="3835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None/>
            </a:pPr>
            <a:r>
              <a:rPr lang="en-US" altLang="en-US" sz="2400" b="0"/>
              <a:t>Voronoi Diagram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Nearest Neighbor Classification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Compute distance between two points:</a:t>
            </a:r>
          </a:p>
          <a:p>
            <a:pPr lvl="1"/>
            <a:r>
              <a:rPr lang="en-US" altLang="en-US" dirty="0"/>
              <a:t>Euclidean distance 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>
              <a:buFont typeface="Monotype Sorts" pitchFamily="2" charset="2"/>
              <a:buNone/>
            </a:pPr>
            <a:endParaRPr lang="en-US" altLang="en-US" dirty="0"/>
          </a:p>
          <a:p>
            <a:r>
              <a:rPr lang="en-US" altLang="en-US" dirty="0"/>
              <a:t>Determine the class from nearest neighbor list</a:t>
            </a:r>
          </a:p>
          <a:p>
            <a:pPr lvl="1"/>
            <a:r>
              <a:rPr lang="en-US" altLang="en-US" dirty="0"/>
              <a:t>Take the majority vote of class labels among the k-nearest neighbors</a:t>
            </a:r>
          </a:p>
          <a:p>
            <a:pPr lvl="1"/>
            <a:r>
              <a:rPr lang="en-US" altLang="en-US" dirty="0"/>
              <a:t>Weigh the vote according to distance</a:t>
            </a:r>
          </a:p>
          <a:p>
            <a:pPr lvl="2"/>
            <a:r>
              <a:rPr lang="en-US" altLang="en-US" dirty="0"/>
              <a:t> weight factor, w = 1/d</a:t>
            </a:r>
            <a:r>
              <a:rPr lang="en-US" altLang="en-US" baseline="30000" dirty="0"/>
              <a:t>2</a:t>
            </a:r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1905000" y="2438400"/>
          <a:ext cx="487680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05100" imgH="457200" progId="Equation.3">
                  <p:embed/>
                </p:oleObj>
              </mc:Choice>
              <mc:Fallback>
                <p:oleObj name="Equation" r:id="rId2" imgW="27051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438400"/>
                        <a:ext cx="4876800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Nearest Neighbor Classification…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Choosing the value of k:</a:t>
            </a:r>
          </a:p>
          <a:p>
            <a:pPr lvl="1"/>
            <a:r>
              <a:rPr lang="en-US" altLang="en-US" sz="2400"/>
              <a:t>If k is too small, sensitive to noise points</a:t>
            </a:r>
          </a:p>
          <a:p>
            <a:pPr lvl="1"/>
            <a:r>
              <a:rPr lang="en-US" altLang="en-US" sz="2400"/>
              <a:t>If k is too large, neighborhood may include points from other classes</a:t>
            </a:r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3657600" y="3078163"/>
          <a:ext cx="3738563" cy="317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6582512" imgH="5298053" progId="Visio.Drawing.6">
                  <p:embed/>
                </p:oleObj>
              </mc:Choice>
              <mc:Fallback>
                <p:oleObj name="Visio" r:id="rId2" imgW="6582512" imgH="5298053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078163"/>
                        <a:ext cx="3738563" cy="317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Nearest Neighbor Classification…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Scaling issues</a:t>
            </a:r>
          </a:p>
          <a:p>
            <a:pPr lvl="1"/>
            <a:r>
              <a:rPr lang="en-US" altLang="en-US"/>
              <a:t>Attributes may have to be scaled to prevent distance measures from being dominated by one of the attributes</a:t>
            </a:r>
          </a:p>
          <a:p>
            <a:pPr lvl="1"/>
            <a:r>
              <a:rPr lang="en-US" altLang="en-US"/>
              <a:t>Example:</a:t>
            </a:r>
          </a:p>
          <a:p>
            <a:pPr lvl="2"/>
            <a:r>
              <a:rPr lang="en-US" altLang="en-US"/>
              <a:t> height of a person may vary from 1.5m to 1.8m</a:t>
            </a:r>
          </a:p>
          <a:p>
            <a:pPr lvl="2"/>
            <a:r>
              <a:rPr lang="en-US" altLang="en-US"/>
              <a:t> weight of a person may vary from 90lb to 300lb</a:t>
            </a:r>
          </a:p>
          <a:p>
            <a:pPr lvl="2"/>
            <a:r>
              <a:rPr lang="en-US" altLang="en-US"/>
              <a:t> income of a person may vary from $10K to $1M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Porky:Words:ASCI:PSE:Budgets FY97:LC.BRev.FY97</Template>
  <TotalTime>146476742</TotalTime>
  <Pages>3</Pages>
  <Words>519</Words>
  <Application>Microsoft Office PowerPoint</Application>
  <PresentationFormat>Ekran Gösterisi (4:3)</PresentationFormat>
  <Paragraphs>86</Paragraphs>
  <Slides>12</Slides>
  <Notes>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3</vt:i4>
      </vt:variant>
      <vt:variant>
        <vt:lpstr>Slayt Başlıkları</vt:lpstr>
      </vt:variant>
      <vt:variant>
        <vt:i4>12</vt:i4>
      </vt:variant>
    </vt:vector>
  </HeadingPairs>
  <TitlesOfParts>
    <vt:vector size="21" baseType="lpstr">
      <vt:lpstr>Arial</vt:lpstr>
      <vt:lpstr>Monotype Sorts</vt:lpstr>
      <vt:lpstr>Tahoma</vt:lpstr>
      <vt:lpstr>Times New Roman</vt:lpstr>
      <vt:lpstr>Wingdings</vt:lpstr>
      <vt:lpstr>LC.BRev.FY97</vt:lpstr>
      <vt:lpstr>Visio</vt:lpstr>
      <vt:lpstr>VISIO</vt:lpstr>
      <vt:lpstr>Equation</vt:lpstr>
      <vt:lpstr>Data Mining  Classification: Alternative Techniques</vt:lpstr>
      <vt:lpstr>Instance Based Classifiers</vt:lpstr>
      <vt:lpstr>Nearest Neighbor Classifiers</vt:lpstr>
      <vt:lpstr>Nearest-Neighbor Classifiers</vt:lpstr>
      <vt:lpstr>Definition of Nearest Neighbor</vt:lpstr>
      <vt:lpstr>1 nearest-neighbor</vt:lpstr>
      <vt:lpstr>Nearest Neighbor Classification</vt:lpstr>
      <vt:lpstr>Nearest Neighbor Classification…</vt:lpstr>
      <vt:lpstr>Nearest Neighbor Classification…</vt:lpstr>
      <vt:lpstr>Nearest Neighbor Classification…</vt:lpstr>
      <vt:lpstr>Nearest neighbor Classification…</vt:lpstr>
      <vt:lpstr>Improving KNN Efficiency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Steven F. Ashby Center for Applied Scientific Computing  Month DD, 1997</dc:title>
  <dc:creator>Computations</dc:creator>
  <cp:lastModifiedBy>Songül VARLI</cp:lastModifiedBy>
  <cp:revision>366</cp:revision>
  <cp:lastPrinted>2018-02-04T02:03:38Z</cp:lastPrinted>
  <dcterms:created xsi:type="dcterms:W3CDTF">1998-03-18T13:44:31Z</dcterms:created>
  <dcterms:modified xsi:type="dcterms:W3CDTF">2022-11-21T06:58:27Z</dcterms:modified>
</cp:coreProperties>
</file>