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8" r:id="rId1"/>
  </p:sldMasterIdLst>
  <p:sldIdLst>
    <p:sldId id="256" r:id="rId2"/>
    <p:sldId id="262" r:id="rId3"/>
    <p:sldId id="267" r:id="rId4"/>
    <p:sldId id="268" r:id="rId5"/>
    <p:sldId id="259" r:id="rId6"/>
    <p:sldId id="261" r:id="rId7"/>
    <p:sldId id="264" r:id="rId8"/>
    <p:sldId id="263" r:id="rId9"/>
    <p:sldId id="265" r:id="rId10"/>
    <p:sldId id="269"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1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81608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139553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98441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422826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54383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672020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719897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32034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2984255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784650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7536235"/>
      </p:ext>
    </p:extLst>
  </p:cSld>
  <p:clrMapOvr>
    <a:masterClrMapping/>
  </p:clrMapOvr>
  <p:extLst>
    <p:ext uri="{DCECCB84-F9BA-43D5-87BE-67443E8EF086}">
      <p15:sldGuideLst xmlns=""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931234535"/>
      </p:ext>
    </p:extLst>
  </p:cSld>
  <p:clrMapOvr>
    <a:masterClrMapping/>
  </p:clrMapOvr>
  <p:extLst>
    <p:ext uri="{DCECCB84-F9BA-43D5-87BE-67443E8EF086}">
      <p15:sldGuideLst xmlns=""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754986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369363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1377209292"/>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7910405-36E8-40EC-B6E4-3EB1E4BF9C3C}" type="datetimeFigureOut">
              <a:rPr lang="tr-TR" smtClean="0"/>
              <a:pPr/>
              <a:t>21.11.2023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157960-476C-4516-B8CE-7E4FD2C70A5C}" type="slidenum">
              <a:rPr lang="tr-TR" smtClean="0"/>
              <a:pPr/>
              <a:t>‹#›</a:t>
            </a:fld>
            <a:endParaRPr lang="tr-TR"/>
          </a:p>
        </p:txBody>
      </p:sp>
    </p:spTree>
    <p:extLst>
      <p:ext uri="{BB962C8B-B14F-4D97-AF65-F5344CB8AC3E}">
        <p14:creationId xmlns:p14="http://schemas.microsoft.com/office/powerpoint/2010/main" val="2049453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910405-36E8-40EC-B6E4-3EB1E4BF9C3C}" type="datetimeFigureOut">
              <a:rPr lang="tr-TR" smtClean="0"/>
              <a:pPr/>
              <a:t>21.11.2023</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F157960-476C-4516-B8CE-7E4FD2C70A5C}" type="slidenum">
              <a:rPr lang="tr-TR" smtClean="0"/>
              <a:pPr/>
              <a:t>‹#›</a:t>
            </a:fld>
            <a:endParaRPr lang="tr-TR"/>
          </a:p>
        </p:txBody>
      </p:sp>
    </p:spTree>
    <p:extLst>
      <p:ext uri="{BB962C8B-B14F-4D97-AF65-F5344CB8AC3E}">
        <p14:creationId xmlns:p14="http://schemas.microsoft.com/office/powerpoint/2010/main" val="3714458921"/>
      </p:ext>
    </p:extLst>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 id="2147483950" r:id="rId12"/>
    <p:sldLayoutId id="2147483951" r:id="rId13"/>
    <p:sldLayoutId id="2147483952" r:id="rId14"/>
    <p:sldLayoutId id="2147483953" r:id="rId15"/>
    <p:sldLayoutId id="214748395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lektrikport.com/teknik-kutuphane/elektrigi-neden-sinusoidal-formda-kullaniyoruz/1132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png"/><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7.png"/><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49624" y="2404534"/>
            <a:ext cx="8924379" cy="1646302"/>
          </a:xfrm>
        </p:spPr>
        <p:txBody>
          <a:bodyPr/>
          <a:lstStyle/>
          <a:p>
            <a:r>
              <a:rPr lang="tr-TR" dirty="0"/>
              <a:t>Üç Fazlı Transformatörlerin Bağlantı Kümeleri</a:t>
            </a:r>
          </a:p>
        </p:txBody>
      </p:sp>
      <p:sp>
        <p:nvSpPr>
          <p:cNvPr id="3" name="Alt Başlık 2"/>
          <p:cNvSpPr>
            <a:spLocks noGrp="1"/>
          </p:cNvSpPr>
          <p:nvPr>
            <p:ph type="subTitle" idx="1"/>
          </p:nvPr>
        </p:nvSpPr>
        <p:spPr/>
        <p:txBody>
          <a:bodyPr>
            <a:normAutofit/>
          </a:bodyPr>
          <a:lstStyle/>
          <a:p>
            <a:r>
              <a:rPr lang="tr-TR" smtClean="0"/>
              <a:t>Ders</a:t>
            </a:r>
            <a:r>
              <a:rPr lang="tr-TR" dirty="0"/>
              <a:t>: Manyetik Sistemler ve Eşdeğer Devreleri</a:t>
            </a:r>
          </a:p>
        </p:txBody>
      </p:sp>
    </p:spTree>
    <p:extLst>
      <p:ext uri="{BB962C8B-B14F-4D97-AF65-F5344CB8AC3E}">
        <p14:creationId xmlns:p14="http://schemas.microsoft.com/office/powerpoint/2010/main" val="340393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Üçgen-üçgen bağlantı grubunda da yine paralel bağlamaya uygun olmasıyla birlikte üç ve üçün katı olan </a:t>
            </a:r>
            <a:r>
              <a:rPr lang="tr-TR" dirty="0" err="1"/>
              <a:t>harmoniklerin</a:t>
            </a:r>
            <a:r>
              <a:rPr lang="tr-TR" dirty="0"/>
              <a:t> üçgenin çevresinde dolaşmasından dolayı üçüncül </a:t>
            </a:r>
            <a:r>
              <a:rPr lang="tr-TR" dirty="0" err="1"/>
              <a:t>harmonik</a:t>
            </a:r>
            <a:r>
              <a:rPr lang="tr-TR" dirty="0"/>
              <a:t> gerilimleri olmaz. Yıldız-üçgen bağlantı grubuna sahip transformatörlerde de </a:t>
            </a:r>
            <a:r>
              <a:rPr lang="tr-TR" dirty="0">
                <a:solidFill>
                  <a:schemeClr val="tx1"/>
                </a:solidFill>
              </a:rPr>
              <a:t>yine üçüncül </a:t>
            </a:r>
            <a:r>
              <a:rPr lang="tr-TR" dirty="0" err="1">
                <a:solidFill>
                  <a:schemeClr val="tx1"/>
                </a:solidFill>
              </a:rPr>
              <a:t>harmonikler</a:t>
            </a:r>
            <a:r>
              <a:rPr lang="tr-TR" dirty="0">
                <a:solidFill>
                  <a:schemeClr val="tx1"/>
                </a:solidFill>
              </a:rPr>
              <a:t> </a:t>
            </a:r>
            <a:r>
              <a:rPr lang="tr-TR" dirty="0" err="1">
                <a:solidFill>
                  <a:schemeClr val="tx1"/>
                </a:solidFill>
              </a:rPr>
              <a:t>sekonder</a:t>
            </a:r>
            <a:r>
              <a:rPr lang="tr-TR" dirty="0">
                <a:solidFill>
                  <a:schemeClr val="tx1"/>
                </a:solidFill>
              </a:rPr>
              <a:t> tarafta üçgenin içinde dolaşır. Bu yüzden üçüncül </a:t>
            </a:r>
            <a:r>
              <a:rPr lang="tr-TR" dirty="0" err="1">
                <a:solidFill>
                  <a:schemeClr val="tx1"/>
                </a:solidFill>
              </a:rPr>
              <a:t>harmonikler</a:t>
            </a:r>
            <a:r>
              <a:rPr lang="tr-TR" dirty="0">
                <a:solidFill>
                  <a:schemeClr val="tx1"/>
                </a:solidFill>
              </a:rPr>
              <a:t> </a:t>
            </a:r>
            <a:r>
              <a:rPr lang="tr-TR" b="1" dirty="0">
                <a:solidFill>
                  <a:schemeClr val="tx1"/>
                </a:solidFill>
                <a:hlinkClick r:id="rId2"/>
              </a:rPr>
              <a:t> </a:t>
            </a:r>
            <a:r>
              <a:rPr lang="tr-TR" dirty="0">
                <a:solidFill>
                  <a:schemeClr val="tx1"/>
                </a:solidFill>
              </a:rPr>
              <a:t>yoktur</a:t>
            </a:r>
            <a:r>
              <a:rPr lang="tr-TR" dirty="0"/>
              <a:t>. Örnek verecek olursak genelde </a:t>
            </a:r>
            <a:r>
              <a:rPr lang="tr-TR" b="1" i="1" dirty="0"/>
              <a:t>Yd5 </a:t>
            </a:r>
            <a:r>
              <a:rPr lang="tr-TR" dirty="0"/>
              <a:t>transformatör grubu büyük santrallerde yüksek güçte kullanılır.</a:t>
            </a:r>
            <a:br>
              <a:rPr lang="tr-TR" dirty="0"/>
            </a:br>
            <a:r>
              <a:rPr lang="tr-TR" dirty="0"/>
              <a:t/>
            </a:r>
            <a:br>
              <a:rPr lang="tr-TR" dirty="0"/>
            </a:br>
            <a:r>
              <a:rPr lang="tr-TR" dirty="0"/>
              <a:t>Üçgen-yıldız bağlantı grubunda ise </a:t>
            </a:r>
            <a:r>
              <a:rPr lang="tr-TR" dirty="0" err="1"/>
              <a:t>harmonikler</a:t>
            </a:r>
            <a:r>
              <a:rPr lang="tr-TR" dirty="0"/>
              <a:t> </a:t>
            </a:r>
            <a:r>
              <a:rPr lang="tr-TR" dirty="0" err="1"/>
              <a:t>primerde</a:t>
            </a:r>
            <a:r>
              <a:rPr lang="tr-TR" dirty="0"/>
              <a:t> yok edilir ve </a:t>
            </a:r>
            <a:r>
              <a:rPr lang="tr-TR" dirty="0" err="1"/>
              <a:t>sekonderinde</a:t>
            </a:r>
            <a:r>
              <a:rPr lang="tr-TR" dirty="0"/>
              <a:t> nötr hattının topraklanabilmesi avantajlarındandır. Genellikle</a:t>
            </a:r>
            <a:r>
              <a:rPr lang="tr-TR" b="1" i="1" dirty="0"/>
              <a:t> Dy5 </a:t>
            </a:r>
            <a:r>
              <a:rPr lang="tr-TR" dirty="0"/>
              <a:t>grubu transformatörler büyük güçlü dağıtım transformatörleri olarak kullanılır.</a:t>
            </a:r>
            <a:br>
              <a:rPr lang="tr-TR" dirty="0"/>
            </a:br>
            <a:r>
              <a:rPr lang="tr-TR" dirty="0"/>
              <a:t> </a:t>
            </a:r>
            <a:br>
              <a:rPr lang="tr-TR" dirty="0"/>
            </a:br>
            <a:r>
              <a:rPr lang="tr-TR" dirty="0" err="1"/>
              <a:t>Zigzag</a:t>
            </a:r>
            <a:r>
              <a:rPr lang="tr-TR" dirty="0"/>
              <a:t> bağlı transformatörler, üçüncü </a:t>
            </a:r>
            <a:r>
              <a:rPr lang="tr-TR" dirty="0" err="1"/>
              <a:t>harmoniklerin</a:t>
            </a:r>
            <a:r>
              <a:rPr lang="tr-TR" dirty="0"/>
              <a:t> bulunduğu, nötr hattında ısınmaların olduğu ve transformatörlerin yıldız noktalarında problemlerin olduğu yerlerde kullanılır. Örneğin </a:t>
            </a:r>
            <a:r>
              <a:rPr lang="tr-TR" b="1" i="1" dirty="0"/>
              <a:t>Yz5</a:t>
            </a:r>
            <a:r>
              <a:rPr lang="tr-TR" dirty="0"/>
              <a:t> grubu transformatör küçük güçlü dağıtım transformatörü olarak kullanılır.</a:t>
            </a:r>
          </a:p>
        </p:txBody>
      </p:sp>
    </p:spTree>
    <p:extLst>
      <p:ext uri="{BB962C8B-B14F-4D97-AF65-F5344CB8AC3E}">
        <p14:creationId xmlns:p14="http://schemas.microsoft.com/office/powerpoint/2010/main" val="3357919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Genel</a:t>
            </a:r>
            <a:br>
              <a:rPr lang="tr-TR" dirty="0"/>
            </a:br>
            <a:r>
              <a:rPr lang="tr-TR" dirty="0"/>
              <a:t/>
            </a:r>
            <a:br>
              <a:rPr lang="tr-TR" dirty="0"/>
            </a:br>
            <a:endParaRPr lang="tr-TR" dirty="0"/>
          </a:p>
        </p:txBody>
      </p:sp>
      <p:sp>
        <p:nvSpPr>
          <p:cNvPr id="23" name="İçerik Yer Tutucusu 22"/>
          <p:cNvSpPr>
            <a:spLocks noGrp="1"/>
          </p:cNvSpPr>
          <p:nvPr>
            <p:ph idx="1"/>
          </p:nvPr>
        </p:nvSpPr>
        <p:spPr>
          <a:xfrm>
            <a:off x="677334" y="1689100"/>
            <a:ext cx="8596668" cy="4173818"/>
          </a:xfrm>
        </p:spPr>
        <p:txBody>
          <a:bodyPr>
            <a:normAutofit lnSpcReduction="10000"/>
          </a:bodyPr>
          <a:lstStyle/>
          <a:p>
            <a:r>
              <a:rPr lang="tr-TR" dirty="0"/>
              <a:t>Yıldız bağlamada nötr noktasının olması bir avantajdır ancak üçün katı </a:t>
            </a:r>
            <a:r>
              <a:rPr lang="tr-TR" dirty="0" err="1"/>
              <a:t>harmoniklerin</a:t>
            </a:r>
            <a:r>
              <a:rPr lang="tr-TR" dirty="0"/>
              <a:t> bu noktada birikmesi önemli bir dezavantajdır. Üçgen bağlantı nötr noktasının olmaması nedeniyle sadece simetrik yüklerde kullanılır ancak üçün katı </a:t>
            </a:r>
            <a:r>
              <a:rPr lang="tr-TR" dirty="0" err="1"/>
              <a:t>harmonikleri</a:t>
            </a:r>
            <a:r>
              <a:rPr lang="tr-TR" dirty="0"/>
              <a:t> geçirmesi en önemli avantajıdır. Bu bağlantıda sargıların her iki uçları da direkt şebekeye bağlı olduğundan şebekeden gelecek yüksek gerilimlere karşı korunmaları gerekir. Bu da maliyeti artırır.  </a:t>
            </a:r>
            <a:r>
              <a:rPr lang="tr-TR" dirty="0" err="1"/>
              <a:t>Primerleri</a:t>
            </a:r>
            <a:r>
              <a:rPr lang="tr-TR" dirty="0"/>
              <a:t> yıldız bağlı bazı çok fazlı transformatör bağlantılarında, dengesiz yükler halinde nötr noktasını kararlı hale sokmak için </a:t>
            </a:r>
            <a:r>
              <a:rPr lang="tr-TR" dirty="0" err="1"/>
              <a:t>sekonder</a:t>
            </a:r>
            <a:r>
              <a:rPr lang="tr-TR" dirty="0"/>
              <a:t> devrede </a:t>
            </a:r>
            <a:r>
              <a:rPr lang="tr-TR" dirty="0" err="1"/>
              <a:t>zig-zag</a:t>
            </a:r>
            <a:r>
              <a:rPr lang="tr-TR" dirty="0"/>
              <a:t> bağlantı kullanılır. Ayrıca faz sayısının arttırılmasında </a:t>
            </a:r>
            <a:r>
              <a:rPr lang="tr-TR" dirty="0" err="1"/>
              <a:t>zig-zag</a:t>
            </a:r>
            <a:r>
              <a:rPr lang="tr-TR" dirty="0"/>
              <a:t> bağlantılara başvurulur. Nitekim üç fazlı sistemlerden altı ve on iki faza geçmek için de </a:t>
            </a:r>
            <a:r>
              <a:rPr lang="tr-TR" dirty="0" err="1"/>
              <a:t>zig-zag</a:t>
            </a:r>
            <a:r>
              <a:rPr lang="tr-TR" dirty="0"/>
              <a:t> bağlantıdan faydalanılır. Bu bağlantıda </a:t>
            </a:r>
            <a:r>
              <a:rPr lang="tr-TR" dirty="0" err="1"/>
              <a:t>sekonder</a:t>
            </a:r>
            <a:r>
              <a:rPr lang="tr-TR" dirty="0"/>
              <a:t> fazının her birinde iki ayrı ayak üzerinde bulunan iki sargısı mevcuttur. </a:t>
            </a:r>
            <a:r>
              <a:rPr lang="tr-TR" dirty="0" err="1"/>
              <a:t>Zig-zag</a:t>
            </a:r>
            <a:r>
              <a:rPr lang="tr-TR" dirty="0"/>
              <a:t> bağlamada yıldız veya üçgen bağlamaya nazaran               kat daha fazla sarım sayısına ihtiyaç </a:t>
            </a:r>
          </a:p>
          <a:p>
            <a:r>
              <a:rPr lang="tr-TR" dirty="0"/>
              <a:t>vardır. Bununla birlikte </a:t>
            </a:r>
            <a:r>
              <a:rPr lang="tr-TR" dirty="0" err="1"/>
              <a:t>zig-zag</a:t>
            </a:r>
            <a:r>
              <a:rPr lang="tr-TR" dirty="0"/>
              <a:t> bağlamalı üç fazlı transformatörün sağladığı avantajlara nazaran bu sakınca ihmal edilebilecek derecededir.                                                   </a:t>
            </a:r>
          </a:p>
        </p:txBody>
      </p:sp>
      <p:sp>
        <p:nvSpPr>
          <p:cNvPr id="24" name="Rectangle 2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25" name="Nesne 24"/>
          <p:cNvGraphicFramePr>
            <a:graphicFrameLocks noChangeAspect="1"/>
          </p:cNvGraphicFramePr>
          <p:nvPr>
            <p:extLst>
              <p:ext uri="{D42A27DB-BD31-4B8C-83A1-F6EECF244321}">
                <p14:modId xmlns:p14="http://schemas.microsoft.com/office/powerpoint/2010/main" val="3099839167"/>
              </p:ext>
            </p:extLst>
          </p:nvPr>
        </p:nvGraphicFramePr>
        <p:xfrm>
          <a:off x="4482354" y="4685553"/>
          <a:ext cx="635000" cy="419100"/>
        </p:xfrm>
        <a:graphic>
          <a:graphicData uri="http://schemas.openxmlformats.org/presentationml/2006/ole">
            <mc:AlternateContent xmlns:mc="http://schemas.openxmlformats.org/markup-compatibility/2006">
              <mc:Choice xmlns:v="urn:schemas-microsoft-com:vml" Requires="v">
                <p:oleObj spid="_x0000_s6169" name="Denklem" r:id="rId3" imgW="634725" imgH="418918" progId="">
                  <p:embed/>
                </p:oleObj>
              </mc:Choice>
              <mc:Fallback>
                <p:oleObj name="Denklem" r:id="rId3" imgW="634725" imgH="418918" progId="">
                  <p:embed/>
                  <p:pic>
                    <p:nvPicPr>
                      <p:cNvPr id="0"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2354" y="4685553"/>
                        <a:ext cx="6350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2568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613742"/>
            <a:ext cx="8870078" cy="4078846"/>
          </a:xfrm>
        </p:spPr>
        <p:txBody>
          <a:bodyPr>
            <a:normAutofit lnSpcReduction="10000"/>
          </a:bodyPr>
          <a:lstStyle/>
          <a:p>
            <a:r>
              <a:rPr lang="tr-TR" dirty="0"/>
              <a:t>3 fazlı trafolarda üç çeşit bağlantı türü kullanılır. Bunlar; Yıldız (Y), Üçgen(</a:t>
            </a:r>
            <a:r>
              <a:rPr lang="el-GR" dirty="0"/>
              <a:t>Δ) </a:t>
            </a:r>
            <a:r>
              <a:rPr lang="tr-TR" dirty="0"/>
              <a:t>ve zikzak bağlantıdır.</a:t>
            </a:r>
          </a:p>
          <a:p>
            <a:r>
              <a:rPr lang="tr-TR" dirty="0"/>
              <a:t>Üç fazlı transformatörlerde yıldız ve üçgen bağlantı alt ve üst gerilim sargılarında kullanılabilirken, </a:t>
            </a:r>
            <a:r>
              <a:rPr lang="tr-TR" dirty="0" err="1"/>
              <a:t>zig-zag</a:t>
            </a:r>
            <a:r>
              <a:rPr lang="tr-TR" dirty="0"/>
              <a:t> bağlantı yalnızca alt gerilim sargısında kullanılabilir. Bu bağlantı şekillerine üç fazlı transformatörün bağlama grupları denir. Bu gruplar transformatörlerin paralel çalışmasında çok önemlidir. Dört ana bağlama grubu vardır. Bu gruplar (0), (5), (6) ve (11) sayılarıyla temsil edilir. (0) grubunda, alt ve üst gerilim </a:t>
            </a:r>
            <a:r>
              <a:rPr lang="tr-TR" dirty="0" err="1"/>
              <a:t>fazörleri</a:t>
            </a:r>
            <a:r>
              <a:rPr lang="tr-TR" dirty="0"/>
              <a:t> arasındaki faz farkı sıfırdır,  yani alt ve üst gerilim sargıları aynı sarılmıştır. (5) sayılı grupta alt gerilim sargısına ait fazlar arası gerilimler, üst gerilim sargılarındaki fazlar arası gerilimlerden 150</a:t>
            </a:r>
            <a:r>
              <a:rPr lang="tr-TR" dirty="0">
                <a:sym typeface="Symbol" panose="05050102010706020507" pitchFamily="18" charset="2"/>
              </a:rPr>
              <a:t></a:t>
            </a:r>
            <a:r>
              <a:rPr lang="tr-TR" dirty="0"/>
              <a:t> geridedir. (6) tanıma sayılı grupta alt gerilim sargısı </a:t>
            </a:r>
            <a:r>
              <a:rPr lang="tr-TR" dirty="0" err="1"/>
              <a:t>fazörleri</a:t>
            </a:r>
            <a:r>
              <a:rPr lang="tr-TR" dirty="0"/>
              <a:t> üst gerilim sargısı </a:t>
            </a:r>
            <a:r>
              <a:rPr lang="tr-TR" dirty="0" err="1"/>
              <a:t>fazörlerinden</a:t>
            </a:r>
            <a:r>
              <a:rPr lang="tr-TR" dirty="0"/>
              <a:t> 180</a:t>
            </a:r>
            <a:r>
              <a:rPr lang="tr-TR" dirty="0">
                <a:sym typeface="Symbol" panose="05050102010706020507" pitchFamily="18" charset="2"/>
              </a:rPr>
              <a:t></a:t>
            </a:r>
            <a:r>
              <a:rPr lang="tr-TR" dirty="0"/>
              <a:t> geridedir. (11) numaralı grupta ise fark 330</a:t>
            </a:r>
            <a:r>
              <a:rPr lang="tr-TR" dirty="0">
                <a:sym typeface="Symbol" panose="05050102010706020507" pitchFamily="18" charset="2"/>
              </a:rPr>
              <a:t></a:t>
            </a:r>
            <a:r>
              <a:rPr lang="tr-TR" dirty="0"/>
              <a:t> olur ya da başka bir deyişle alt gerilim sargısı </a:t>
            </a:r>
            <a:r>
              <a:rPr lang="tr-TR" dirty="0" err="1"/>
              <a:t>fazörü</a:t>
            </a:r>
            <a:r>
              <a:rPr lang="tr-TR" dirty="0"/>
              <a:t> üst gerilim sargısı </a:t>
            </a:r>
            <a:r>
              <a:rPr lang="tr-TR" dirty="0" err="1"/>
              <a:t>fazöründen</a:t>
            </a:r>
            <a:r>
              <a:rPr lang="tr-TR" dirty="0"/>
              <a:t> 30</a:t>
            </a:r>
            <a:r>
              <a:rPr lang="tr-TR" dirty="0">
                <a:sym typeface="Symbol" panose="05050102010706020507" pitchFamily="18" charset="2"/>
              </a:rPr>
              <a:t></a:t>
            </a:r>
            <a:r>
              <a:rPr lang="tr-TR" dirty="0"/>
              <a:t> ileridedir. Yani tanıma sayıları 30</a:t>
            </a:r>
            <a:r>
              <a:rPr lang="tr-TR" dirty="0">
                <a:sym typeface="Symbol" panose="05050102010706020507" pitchFamily="18" charset="2"/>
              </a:rPr>
              <a:t></a:t>
            </a:r>
            <a:r>
              <a:rPr lang="tr-TR" dirty="0"/>
              <a:t> ile çarpılarak, grup açıları elde edilmektedir. Aynı grup açısında üç değişik bağlama şekli vardır.</a:t>
            </a:r>
          </a:p>
          <a:p>
            <a:pPr marL="0" indent="0">
              <a:buNone/>
            </a:pPr>
            <a:endParaRPr lang="tr-TR" dirty="0"/>
          </a:p>
        </p:txBody>
      </p:sp>
    </p:spTree>
    <p:extLst>
      <p:ext uri="{BB962C8B-B14F-4D97-AF65-F5344CB8AC3E}">
        <p14:creationId xmlns:p14="http://schemas.microsoft.com/office/powerpoint/2010/main" val="405991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1930400"/>
            <a:ext cx="8762501" cy="4159624"/>
          </a:xfrm>
        </p:spPr>
        <p:txBody>
          <a:bodyPr>
            <a:normAutofit/>
          </a:bodyPr>
          <a:lstStyle/>
          <a:p>
            <a:r>
              <a:rPr lang="tr-TR" dirty="0"/>
              <a:t>Alt gerilim vektörleri ile, üst gerilim vektörleri arasındaki faz farkını bulabilmek için her iki vektör diyagramları, çevresi saate benzer 30</a:t>
            </a:r>
            <a:r>
              <a:rPr lang="tr-TR" dirty="0">
                <a:sym typeface="Symbol" panose="05050102010706020507" pitchFamily="18" charset="2"/>
              </a:rPr>
              <a:t> </a:t>
            </a:r>
            <a:r>
              <a:rPr lang="tr-TR" dirty="0"/>
              <a:t> </a:t>
            </a:r>
            <a:r>
              <a:rPr lang="tr-TR" dirty="0" err="1"/>
              <a:t>lik</a:t>
            </a:r>
            <a:r>
              <a:rPr lang="tr-TR" dirty="0"/>
              <a:t> 12 eşit parçaya bölünmüş bir daire içine çizilirler. Önce üst gerilim sargısının I. fazı, gerilim vektörü 12 </a:t>
            </a:r>
            <a:r>
              <a:rPr lang="tr-TR" dirty="0" err="1"/>
              <a:t>yi</a:t>
            </a:r>
            <a:r>
              <a:rPr lang="tr-TR" dirty="0"/>
              <a:t> gösterecek şekilde çizilir. Vektörlerin dönüş yönleri, saat ibresinin tersi olduğu varsayılarak 120</a:t>
            </a:r>
            <a:r>
              <a:rPr lang="tr-TR" dirty="0">
                <a:sym typeface="Symbol" panose="05050102010706020507" pitchFamily="18" charset="2"/>
              </a:rPr>
              <a:t> </a:t>
            </a:r>
            <a:r>
              <a:rPr lang="tr-TR" dirty="0"/>
              <a:t> faz farkları ile II. ve III. üst gerilim sargılarının gerilim vektörleri çizilir. Böylece üst gerilim vektör diyagramı tamamlanmış olur. Bundan sonra alt gerilim sargısının (i) fazının gerilim vektörü, vektörlerin dönüş yönü ve karşısındaki I. üst gerilim sargısı gerilim vektörünün yönü dikkate alınarak aynı daire içine çizilir. Daha sonra ii ve iii fazlarının gerilim vektörleri de çizilerek şekil tamamlanır. Burada i gerilim vektörünün gösterildiği rakam, örneğin 5 ise, bu bağlantının </a:t>
            </a:r>
            <a:r>
              <a:rPr lang="tr-TR" b="1" dirty="0"/>
              <a:t>tanıma sayısı </a:t>
            </a:r>
            <a:r>
              <a:rPr lang="tr-TR" dirty="0"/>
              <a:t>5’tir. Böylece </a:t>
            </a:r>
            <a:r>
              <a:rPr lang="tr-TR" dirty="0" err="1"/>
              <a:t>primer</a:t>
            </a:r>
            <a:r>
              <a:rPr lang="tr-TR" dirty="0"/>
              <a:t> ve </a:t>
            </a:r>
            <a:r>
              <a:rPr lang="tr-TR" dirty="0" err="1"/>
              <a:t>sekonderinin</a:t>
            </a:r>
            <a:r>
              <a:rPr lang="tr-TR" dirty="0"/>
              <a:t> aynı isimli fazları arasındaki faz farkı 5x30</a:t>
            </a:r>
            <a:r>
              <a:rPr lang="tr-TR" dirty="0">
                <a:sym typeface="Symbol" panose="05050102010706020507" pitchFamily="18" charset="2"/>
              </a:rPr>
              <a:t> </a:t>
            </a:r>
            <a:r>
              <a:rPr lang="tr-TR" dirty="0"/>
              <a:t> = 150</a:t>
            </a:r>
            <a:r>
              <a:rPr lang="tr-TR" dirty="0">
                <a:sym typeface="Symbol" panose="05050102010706020507" pitchFamily="18" charset="2"/>
              </a:rPr>
              <a:t> </a:t>
            </a:r>
            <a:r>
              <a:rPr lang="tr-TR" dirty="0"/>
              <a:t> olarak bulunmuş olur. </a:t>
            </a:r>
          </a:p>
        </p:txBody>
      </p:sp>
    </p:spTree>
    <p:extLst>
      <p:ext uri="{BB962C8B-B14F-4D97-AF65-F5344CB8AC3E}">
        <p14:creationId xmlns:p14="http://schemas.microsoft.com/office/powerpoint/2010/main" val="3716975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0988" y="2539999"/>
            <a:ext cx="3034565" cy="1320800"/>
          </a:xfrm>
        </p:spPr>
        <p:txBody>
          <a:bodyPr>
            <a:normAutofit fontScale="90000"/>
          </a:bodyPr>
          <a:lstStyle/>
          <a:p>
            <a:pPr algn="ctr"/>
            <a:r>
              <a:rPr lang="tr-TR" dirty="0"/>
              <a:t>Dy5 ve Dz10 bağlantı grubunun grup açılarının bulunuşu</a:t>
            </a:r>
            <a:br>
              <a:rPr lang="tr-TR" dirty="0"/>
            </a:br>
            <a:endParaRPr lang="tr-TR" dirty="0"/>
          </a:p>
        </p:txBody>
      </p:sp>
      <p:sp>
        <p:nvSpPr>
          <p:cNvPr id="3" name="İçerik Yer Tutucusu 2"/>
          <p:cNvSpPr>
            <a:spLocks noGrp="1"/>
          </p:cNvSpPr>
          <p:nvPr>
            <p:ph idx="1"/>
          </p:nvPr>
        </p:nvSpPr>
        <p:spPr/>
        <p:txBody>
          <a:bodyPr/>
          <a:lstStyle/>
          <a:p>
            <a:endParaRPr lang="tr-TR" dirty="0"/>
          </a:p>
        </p:txBody>
      </p:sp>
      <p:pic>
        <p:nvPicPr>
          <p:cNvPr id="4" name="Resim 3"/>
          <p:cNvPicPr>
            <a:picLocks noChangeAspect="1"/>
          </p:cNvPicPr>
          <p:nvPr/>
        </p:nvPicPr>
        <p:blipFill>
          <a:blip r:embed="rId2" cstate="print"/>
          <a:stretch>
            <a:fillRect/>
          </a:stretch>
        </p:blipFill>
        <p:spPr>
          <a:xfrm>
            <a:off x="3711899" y="116542"/>
            <a:ext cx="6838950" cy="6400800"/>
          </a:xfrm>
          <a:prstGeom prst="rect">
            <a:avLst/>
          </a:prstGeom>
        </p:spPr>
      </p:pic>
    </p:spTree>
    <p:extLst>
      <p:ext uri="{BB962C8B-B14F-4D97-AF65-F5344CB8AC3E}">
        <p14:creationId xmlns:p14="http://schemas.microsoft.com/office/powerpoint/2010/main" val="313341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36674" y="188258"/>
            <a:ext cx="9479679" cy="1320800"/>
          </a:xfrm>
        </p:spPr>
        <p:txBody>
          <a:bodyPr/>
          <a:lstStyle/>
          <a:p>
            <a:r>
              <a:rPr lang="tr-TR" dirty="0"/>
              <a:t>Üç fazlı transformatörlerin bağlama grupları</a:t>
            </a:r>
          </a:p>
        </p:txBody>
      </p:sp>
      <p:sp>
        <p:nvSpPr>
          <p:cNvPr id="3" name="İçerik Yer Tutucusu 2"/>
          <p:cNvSpPr>
            <a:spLocks noGrp="1"/>
          </p:cNvSpPr>
          <p:nvPr>
            <p:ph idx="1"/>
          </p:nvPr>
        </p:nvSpPr>
        <p:spPr>
          <a:xfrm>
            <a:off x="12192000" y="7351059"/>
            <a:ext cx="815546" cy="97761"/>
          </a:xfrm>
        </p:spPr>
        <p:txBody>
          <a:bodyPr>
            <a:normAutofit fontScale="25000" lnSpcReduction="20000"/>
          </a:bodyPr>
          <a:lstStyle/>
          <a:p>
            <a:endParaRPr lang="tr-TR" dirty="0"/>
          </a:p>
        </p:txBody>
      </p:sp>
      <p:sp>
        <p:nvSpPr>
          <p:cNvPr id="4" name="Rectangle 2"/>
          <p:cNvSpPr>
            <a:spLocks noChangeArrowheads="1"/>
          </p:cNvSpPr>
          <p:nvPr/>
        </p:nvSpPr>
        <p:spPr bwMode="auto">
          <a:xfrm>
            <a:off x="2814917" y="10757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251512545"/>
              </p:ext>
            </p:extLst>
          </p:nvPr>
        </p:nvGraphicFramePr>
        <p:xfrm>
          <a:off x="2122642" y="785905"/>
          <a:ext cx="6169711" cy="5986089"/>
        </p:xfrm>
        <a:graphic>
          <a:graphicData uri="http://schemas.openxmlformats.org/presentationml/2006/ole">
            <mc:AlternateContent xmlns:mc="http://schemas.openxmlformats.org/markup-compatibility/2006">
              <mc:Choice xmlns:v="urn:schemas-microsoft-com:vml" Requires="v">
                <p:oleObj spid="_x0000_s1032" r:id="rId3" imgW="7073166" imgH="6857910" progId="">
                  <p:embed/>
                </p:oleObj>
              </mc:Choice>
              <mc:Fallback>
                <p:oleObj r:id="rId3" imgW="7073166" imgH="6857910"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2642" y="785905"/>
                        <a:ext cx="6169711" cy="598608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39735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flipV="1">
            <a:off x="13079506" y="2862728"/>
            <a:ext cx="3980330" cy="776942"/>
          </a:xfrm>
        </p:spPr>
        <p:txBody>
          <a:bodyPr>
            <a:normAutofit/>
          </a:bodyPr>
          <a:lstStyle/>
          <a:p>
            <a:endParaRPr lang="tr-TR" dirty="0"/>
          </a:p>
        </p:txBody>
      </p:sp>
      <p:sp>
        <p:nvSpPr>
          <p:cNvPr id="3" name="İçerik Yer Tutucusu 2"/>
          <p:cNvSpPr>
            <a:spLocks noGrp="1"/>
          </p:cNvSpPr>
          <p:nvPr>
            <p:ph idx="1"/>
          </p:nvPr>
        </p:nvSpPr>
        <p:spPr>
          <a:xfrm flipH="1">
            <a:off x="12734379" y="3639670"/>
            <a:ext cx="425810" cy="2294115"/>
          </a:xfrm>
        </p:spPr>
        <p:txBody>
          <a:bodyPr/>
          <a:lstStyle/>
          <a:p>
            <a:endParaRPr lang="tr-TR" dirty="0"/>
          </a:p>
        </p:txBody>
      </p:sp>
      <p:sp>
        <p:nvSpPr>
          <p:cNvPr id="4" name="Rectangle 2"/>
          <p:cNvSpPr>
            <a:spLocks noChangeArrowheads="1"/>
          </p:cNvSpPr>
          <p:nvPr/>
        </p:nvSpPr>
        <p:spPr bwMode="auto">
          <a:xfrm>
            <a:off x="3039035" y="13088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334905312"/>
              </p:ext>
            </p:extLst>
          </p:nvPr>
        </p:nvGraphicFramePr>
        <p:xfrm>
          <a:off x="1715833" y="83127"/>
          <a:ext cx="7238900" cy="6705600"/>
        </p:xfrm>
        <a:graphic>
          <a:graphicData uri="http://schemas.openxmlformats.org/presentationml/2006/ole">
            <mc:AlternateContent xmlns:mc="http://schemas.openxmlformats.org/markup-compatibility/2006">
              <mc:Choice xmlns:v="urn:schemas-microsoft-com:vml" Requires="v">
                <p:oleObj spid="_x0000_s2056" r:id="rId3" imgW="7416348" imgH="6873766" progId="">
                  <p:embed/>
                </p:oleObj>
              </mc:Choice>
              <mc:Fallback>
                <p:oleObj r:id="rId3" imgW="7416348" imgH="6873766"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5833" y="83127"/>
                        <a:ext cx="7238900" cy="670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0725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Yıldız Bağlı Transformatör</a:t>
            </a:r>
          </a:p>
        </p:txBody>
      </p:sp>
      <p:sp>
        <p:nvSpPr>
          <p:cNvPr id="3" name="İçerik Yer Tutucusu 2"/>
          <p:cNvSpPr>
            <a:spLocks noGrp="1"/>
          </p:cNvSpPr>
          <p:nvPr>
            <p:ph idx="1"/>
          </p:nvPr>
        </p:nvSpPr>
        <p:spPr>
          <a:xfrm>
            <a:off x="4258234" y="1793036"/>
            <a:ext cx="5593978" cy="4491223"/>
          </a:xfrm>
        </p:spPr>
        <p:txBody>
          <a:bodyPr>
            <a:normAutofit fontScale="92500" lnSpcReduction="10000"/>
          </a:bodyPr>
          <a:lstStyle/>
          <a:p>
            <a:pPr fontAlgn="base"/>
            <a:r>
              <a:rPr lang="tr-TR" dirty="0"/>
              <a:t>Bu şekilde bağlanan transformatör sargılarının nötr noktası bulunmaktadır. Fazlar arasında 120 derecelik faz farkı bulunmaktadır. Bu nedenle nötr noktasının toprağa göre potansiyeli sıfırdır. Bu şekilde bağlanan transformatörlerde fazlar arası gerilim ile faz-nötr gerilim değerleri farklıdır. </a:t>
            </a:r>
            <a:r>
              <a:rPr lang="tr-TR" dirty="0" err="1"/>
              <a:t>V</a:t>
            </a:r>
            <a:r>
              <a:rPr lang="tr-TR" baseline="-25000" dirty="0" err="1"/>
              <a:t>fa</a:t>
            </a:r>
            <a:r>
              <a:rPr lang="tr-TR" dirty="0"/>
              <a:t> faz arası gerilimi, </a:t>
            </a:r>
            <a:r>
              <a:rPr lang="tr-TR" dirty="0" err="1"/>
              <a:t>V</a:t>
            </a:r>
            <a:r>
              <a:rPr lang="tr-TR" baseline="-25000" dirty="0" err="1"/>
              <a:t>fn</a:t>
            </a:r>
            <a:r>
              <a:rPr lang="tr-TR" dirty="0"/>
              <a:t> faz nötr gerilimini gösterirse;</a:t>
            </a:r>
          </a:p>
          <a:p>
            <a:pPr fontAlgn="base"/>
            <a:r>
              <a:rPr lang="tr-TR" dirty="0" err="1"/>
              <a:t>V</a:t>
            </a:r>
            <a:r>
              <a:rPr lang="tr-TR" baseline="-25000" dirty="0" err="1"/>
              <a:t>fa</a:t>
            </a:r>
            <a:r>
              <a:rPr lang="tr-TR" dirty="0"/>
              <a:t>=√3.V</a:t>
            </a:r>
            <a:r>
              <a:rPr lang="tr-TR" baseline="-25000" dirty="0"/>
              <a:t>fn</a:t>
            </a:r>
            <a:r>
              <a:rPr lang="tr-TR" dirty="0"/>
              <a:t> olur.</a:t>
            </a:r>
          </a:p>
          <a:p>
            <a:pPr fontAlgn="base"/>
            <a:r>
              <a:rPr lang="tr-TR" dirty="0"/>
              <a:t>Yıldız bağlama şeklinde enerji hattından geçen akım faz sargılarından da geçeceği için hat akımı ve faz akımı birbirine eşit olacaktır. (</a:t>
            </a:r>
            <a:r>
              <a:rPr lang="tr-TR" dirty="0" err="1"/>
              <a:t>I</a:t>
            </a:r>
            <a:r>
              <a:rPr lang="tr-TR" baseline="-25000" dirty="0" err="1"/>
              <a:t>faz</a:t>
            </a:r>
            <a:r>
              <a:rPr lang="tr-TR" dirty="0"/>
              <a:t>=</a:t>
            </a:r>
            <a:r>
              <a:rPr lang="tr-TR" dirty="0" err="1"/>
              <a:t>I</a:t>
            </a:r>
            <a:r>
              <a:rPr lang="tr-TR" baseline="-25000" dirty="0" err="1"/>
              <a:t>hat</a:t>
            </a:r>
            <a:r>
              <a:rPr lang="tr-TR" dirty="0"/>
              <a:t>)</a:t>
            </a:r>
          </a:p>
          <a:p>
            <a:pPr fontAlgn="base"/>
            <a:r>
              <a:rPr lang="tr-TR" dirty="0"/>
              <a:t>Yıldız bağlama daha çok dağıtım transformatörlerinin </a:t>
            </a:r>
            <a:r>
              <a:rPr lang="tr-TR" dirty="0" err="1"/>
              <a:t>sekonder</a:t>
            </a:r>
            <a:r>
              <a:rPr lang="tr-TR" dirty="0"/>
              <a:t> (ikincil) sargılarında görülür. Dağıtım hatlarında nötr hattına gereksinim olduğundan dolayı yıldız bağlantıda oluşan nötr noktası nötr hattı olarak kullanılır.</a:t>
            </a:r>
          </a:p>
          <a:p>
            <a:endParaRPr lang="tr-TR" dirty="0"/>
          </a:p>
        </p:txBody>
      </p:sp>
      <p:sp>
        <p:nvSpPr>
          <p:cNvPr id="4" name="Rectangle 2"/>
          <p:cNvSpPr>
            <a:spLocks noChangeArrowheads="1"/>
          </p:cNvSpPr>
          <p:nvPr/>
        </p:nvSpPr>
        <p:spPr bwMode="auto">
          <a:xfrm>
            <a:off x="677334" y="1686858"/>
            <a:ext cx="1668124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2100100799"/>
              </p:ext>
            </p:extLst>
          </p:nvPr>
        </p:nvGraphicFramePr>
        <p:xfrm>
          <a:off x="677335" y="1686858"/>
          <a:ext cx="3011516" cy="2420471"/>
        </p:xfrm>
        <a:graphic>
          <a:graphicData uri="http://schemas.openxmlformats.org/presentationml/2006/ole">
            <mc:AlternateContent xmlns:mc="http://schemas.openxmlformats.org/markup-compatibility/2006">
              <mc:Choice xmlns:v="urn:schemas-microsoft-com:vml" Requires="v">
                <p:oleObj spid="_x0000_s4104" r:id="rId3" imgW="3189427" imgH="2548068" progId="">
                  <p:embed/>
                </p:oleObj>
              </mc:Choice>
              <mc:Fallback>
                <p:oleObj r:id="rId3" imgW="3189427" imgH="2548068"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335" y="1686858"/>
                        <a:ext cx="3011516" cy="242047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Resim 5"/>
          <p:cNvPicPr>
            <a:picLocks noChangeAspect="1"/>
          </p:cNvPicPr>
          <p:nvPr/>
        </p:nvPicPr>
        <p:blipFill>
          <a:blip r:embed="rId5" cstate="print"/>
          <a:stretch>
            <a:fillRect/>
          </a:stretch>
        </p:blipFill>
        <p:spPr>
          <a:xfrm>
            <a:off x="677334" y="4315833"/>
            <a:ext cx="3238884" cy="1968426"/>
          </a:xfrm>
          <a:prstGeom prst="rect">
            <a:avLst/>
          </a:prstGeom>
        </p:spPr>
      </p:pic>
    </p:spTree>
    <p:extLst>
      <p:ext uri="{BB962C8B-B14F-4D97-AF65-F5344CB8AC3E}">
        <p14:creationId xmlns:p14="http://schemas.microsoft.com/office/powerpoint/2010/main" val="679499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Üçgen Bağlı Transformatör</a:t>
            </a:r>
          </a:p>
        </p:txBody>
      </p:sp>
      <p:sp>
        <p:nvSpPr>
          <p:cNvPr id="4" name="Rectangle 2"/>
          <p:cNvSpPr>
            <a:spLocks noChangeArrowheads="1"/>
          </p:cNvSpPr>
          <p:nvPr/>
        </p:nvSpPr>
        <p:spPr bwMode="auto">
          <a:xfrm>
            <a:off x="1371600" y="15777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graphicFrame>
        <p:nvGraphicFramePr>
          <p:cNvPr id="5" name="Nesne 4"/>
          <p:cNvGraphicFramePr>
            <a:graphicFrameLocks noChangeAspect="1"/>
          </p:cNvGraphicFramePr>
          <p:nvPr>
            <p:extLst>
              <p:ext uri="{D42A27DB-BD31-4B8C-83A1-F6EECF244321}">
                <p14:modId xmlns:p14="http://schemas.microsoft.com/office/powerpoint/2010/main" val="2321649029"/>
              </p:ext>
            </p:extLst>
          </p:nvPr>
        </p:nvGraphicFramePr>
        <p:xfrm>
          <a:off x="758017" y="1969247"/>
          <a:ext cx="2959576" cy="2411506"/>
        </p:xfrm>
        <a:graphic>
          <a:graphicData uri="http://schemas.openxmlformats.org/presentationml/2006/ole">
            <mc:AlternateContent xmlns:mc="http://schemas.openxmlformats.org/markup-compatibility/2006">
              <mc:Choice xmlns:v="urn:schemas-microsoft-com:vml" Requires="v">
                <p:oleObj spid="_x0000_s3085" r:id="rId3" imgW="2348811" imgH="1917447" progId="">
                  <p:embed/>
                </p:oleObj>
              </mc:Choice>
              <mc:Fallback>
                <p:oleObj r:id="rId3" imgW="2348811" imgH="1917447"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8017" y="1969247"/>
                        <a:ext cx="2959576" cy="24115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İçerik Yer Tutucusu 11"/>
          <p:cNvSpPr>
            <a:spLocks noGrp="1"/>
          </p:cNvSpPr>
          <p:nvPr>
            <p:ph idx="1"/>
          </p:nvPr>
        </p:nvSpPr>
        <p:spPr>
          <a:xfrm>
            <a:off x="4527177" y="1969246"/>
            <a:ext cx="5316070" cy="4072965"/>
          </a:xfrm>
        </p:spPr>
        <p:txBody>
          <a:bodyPr>
            <a:normAutofit fontScale="85000" lnSpcReduction="20000"/>
          </a:bodyPr>
          <a:lstStyle/>
          <a:p>
            <a:pPr fontAlgn="base"/>
            <a:r>
              <a:rPr lang="tr-TR" sz="2100" dirty="0"/>
              <a:t>Nötr noktası yoktur ve faz gerilimleri ile faz arası gerilimler birbirine eşittir. (</a:t>
            </a:r>
            <a:r>
              <a:rPr lang="tr-TR" sz="2100" dirty="0" err="1"/>
              <a:t>Vf</a:t>
            </a:r>
            <a:r>
              <a:rPr lang="tr-TR" sz="2100" dirty="0"/>
              <a:t>=</a:t>
            </a:r>
            <a:r>
              <a:rPr lang="tr-TR" sz="2100" dirty="0" err="1"/>
              <a:t>Vfa</a:t>
            </a:r>
            <a:r>
              <a:rPr lang="tr-TR" sz="2100" dirty="0"/>
              <a:t>)</a:t>
            </a:r>
          </a:p>
          <a:p>
            <a:pPr fontAlgn="base"/>
            <a:r>
              <a:rPr lang="tr-TR" sz="2100" dirty="0"/>
              <a:t>Üçgen bağlamada hat akımı ve faz akımı arasında farklılık bulunmaktadır. Bu </a:t>
            </a:r>
            <a:r>
              <a:rPr lang="tr-TR" sz="2100" dirty="0" err="1"/>
              <a:t>faklılık</a:t>
            </a:r>
            <a:r>
              <a:rPr lang="tr-TR" sz="2100" dirty="0"/>
              <a:t>;</a:t>
            </a:r>
          </a:p>
          <a:p>
            <a:pPr fontAlgn="base"/>
            <a:r>
              <a:rPr lang="tr-TR" sz="2100" dirty="0" err="1"/>
              <a:t>Ihat</a:t>
            </a:r>
            <a:r>
              <a:rPr lang="tr-TR" sz="2100" dirty="0"/>
              <a:t>=√3.Ifaz olarak verilir.</a:t>
            </a:r>
          </a:p>
          <a:p>
            <a:pPr fontAlgn="base"/>
            <a:r>
              <a:rPr lang="tr-TR" sz="2100" dirty="0"/>
              <a:t>Üçgen bağlı ve yıldız bağlı eşit güçlü transformatörler karşılaştırıldığında yıldız bağlı transformatörde sarım sayısının daha az iletken kesitinin daha büyük, üçgen bağlı transformatörde ise sarım sayısının daha fazla iletken kesitini daha küçük olduğu görülür. Bunun nedeni üçgen bağlı transformatörde faz akımının hat akımında küçük olmasıdır. Fakat transformatörlerin güçleri eşit olduğundan sargılarda kullanılan bakır miktarları eşittir.</a:t>
            </a:r>
          </a:p>
          <a:p>
            <a:endParaRPr lang="tr-TR" dirty="0"/>
          </a:p>
        </p:txBody>
      </p:sp>
      <p:pic>
        <p:nvPicPr>
          <p:cNvPr id="13" name="Resim 12"/>
          <p:cNvPicPr>
            <a:picLocks noChangeAspect="1"/>
          </p:cNvPicPr>
          <p:nvPr/>
        </p:nvPicPr>
        <p:blipFill>
          <a:blip r:embed="rId5" cstate="print"/>
          <a:stretch>
            <a:fillRect/>
          </a:stretch>
        </p:blipFill>
        <p:spPr>
          <a:xfrm>
            <a:off x="677334" y="4643813"/>
            <a:ext cx="3628746" cy="1897747"/>
          </a:xfrm>
          <a:prstGeom prst="rect">
            <a:avLst/>
          </a:prstGeom>
        </p:spPr>
      </p:pic>
    </p:spTree>
    <p:extLst>
      <p:ext uri="{BB962C8B-B14F-4D97-AF65-F5344CB8AC3E}">
        <p14:creationId xmlns:p14="http://schemas.microsoft.com/office/powerpoint/2010/main" val="3504737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Zig-zag</a:t>
            </a:r>
            <a:r>
              <a:rPr lang="tr-TR" dirty="0"/>
              <a:t> Bağlı Transformatör</a:t>
            </a:r>
          </a:p>
        </p:txBody>
      </p:sp>
      <p:sp>
        <p:nvSpPr>
          <p:cNvPr id="3" name="İçerik Yer Tutucusu 2"/>
          <p:cNvSpPr>
            <a:spLocks noGrp="1"/>
          </p:cNvSpPr>
          <p:nvPr>
            <p:ph idx="1"/>
          </p:nvPr>
        </p:nvSpPr>
        <p:spPr>
          <a:xfrm>
            <a:off x="509587" y="1802799"/>
            <a:ext cx="6073602" cy="3880773"/>
          </a:xfrm>
        </p:spPr>
        <p:txBody>
          <a:bodyPr>
            <a:normAutofit fontScale="85000" lnSpcReduction="20000"/>
          </a:bodyPr>
          <a:lstStyle/>
          <a:p>
            <a:pPr fontAlgn="base"/>
            <a:r>
              <a:rPr lang="tr-TR" dirty="0" err="1"/>
              <a:t>Zigzag</a:t>
            </a:r>
            <a:r>
              <a:rPr lang="tr-TR" dirty="0"/>
              <a:t> bağlama sadece transformatörlerin </a:t>
            </a:r>
            <a:r>
              <a:rPr lang="tr-TR" dirty="0" err="1"/>
              <a:t>sekonder</a:t>
            </a:r>
            <a:r>
              <a:rPr lang="tr-TR" dirty="0"/>
              <a:t> sargılarında kullanılır. Dağıtım hatlarına bağlı bir fazlı </a:t>
            </a:r>
            <a:r>
              <a:rPr lang="tr-TR" dirty="0" err="1"/>
              <a:t>yükerin</a:t>
            </a:r>
            <a:r>
              <a:rPr lang="tr-TR" dirty="0"/>
              <a:t> transformatörün fazlarının eşit yüklenmemesi dengesiz çalışmaya neden olduğu için transformatörler </a:t>
            </a:r>
            <a:r>
              <a:rPr lang="tr-TR" dirty="0" err="1"/>
              <a:t>zigzag</a:t>
            </a:r>
            <a:r>
              <a:rPr lang="tr-TR" dirty="0"/>
              <a:t> bağlama yöntemi ile dengeli yüklenmeye çalışılır.</a:t>
            </a:r>
          </a:p>
          <a:p>
            <a:pPr fontAlgn="base"/>
            <a:r>
              <a:rPr lang="tr-TR" dirty="0" err="1"/>
              <a:t>Zigzag</a:t>
            </a:r>
            <a:r>
              <a:rPr lang="tr-TR" dirty="0"/>
              <a:t> bağlı transformatörün </a:t>
            </a:r>
            <a:r>
              <a:rPr lang="tr-TR" dirty="0" err="1"/>
              <a:t>sekonder</a:t>
            </a:r>
            <a:r>
              <a:rPr lang="tr-TR" dirty="0"/>
              <a:t> sargıları ikiye ayrılarak bu bağlama gerçekleşir. Mesela R fazının N sarım olan sargıları ikiye ayrılarak N/2 sarım sayılı sargılar aşağıdaki gibi bağlanmışlardır.</a:t>
            </a:r>
          </a:p>
          <a:p>
            <a:pPr fontAlgn="base"/>
            <a:r>
              <a:rPr lang="tr-TR" dirty="0" err="1"/>
              <a:t>Zigzag</a:t>
            </a:r>
            <a:r>
              <a:rPr lang="tr-TR" dirty="0"/>
              <a:t> bağlantıda ikiye bölünen faz sargıları seri olarak diğer sargılara bağlanmıştır. Mesela R fazının sargısının yarısı T fazının sargısının yarısına seri bağlanmıştır. Bu şekilde transformatörün fazlarının dengesiz yüklenmesi engellenmeye çalışılmıştır. Çünkü R fazının çok fazla yüklenmesi durumunda R fazının sargısından geçen akım diğer fazların sargılarının yarısından da geçerek diğer faz sargılarını da yükleyecektir.</a:t>
            </a:r>
          </a:p>
          <a:p>
            <a:pPr fontAlgn="base"/>
            <a:r>
              <a:rPr lang="tr-TR" dirty="0" err="1"/>
              <a:t>Sekonder</a:t>
            </a:r>
            <a:r>
              <a:rPr lang="tr-TR" dirty="0"/>
              <a:t> Güç:</a:t>
            </a:r>
          </a:p>
          <a:p>
            <a:pPr marL="0" indent="0">
              <a:buNone/>
            </a:pPr>
            <a:endParaRPr lang="tr-TR" dirty="0"/>
          </a:p>
        </p:txBody>
      </p:sp>
      <p:pic>
        <p:nvPicPr>
          <p:cNvPr id="4" name="Resim 3"/>
          <p:cNvPicPr>
            <a:picLocks noChangeAspect="1"/>
          </p:cNvPicPr>
          <p:nvPr/>
        </p:nvPicPr>
        <p:blipFill>
          <a:blip r:embed="rId2" cstate="print"/>
          <a:stretch>
            <a:fillRect/>
          </a:stretch>
        </p:blipFill>
        <p:spPr>
          <a:xfrm>
            <a:off x="6583189" y="2027191"/>
            <a:ext cx="5381625" cy="2095500"/>
          </a:xfrm>
          <a:prstGeom prst="rect">
            <a:avLst/>
          </a:prstGeom>
        </p:spPr>
      </p:pic>
      <p:sp>
        <p:nvSpPr>
          <p:cNvPr id="5" name="Rectangle 2"/>
          <p:cNvSpPr>
            <a:spLocks noChangeArrowheads="1"/>
          </p:cNvSpPr>
          <p:nvPr/>
        </p:nvSpPr>
        <p:spPr bwMode="auto">
          <a:xfrm>
            <a:off x="7315200" y="35948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10" name="Resim 9"/>
          <p:cNvPicPr>
            <a:picLocks noChangeAspect="1"/>
          </p:cNvPicPr>
          <p:nvPr/>
        </p:nvPicPr>
        <p:blipFill>
          <a:blip r:embed="rId3" cstate="print"/>
          <a:stretch>
            <a:fillRect/>
          </a:stretch>
        </p:blipFill>
        <p:spPr>
          <a:xfrm>
            <a:off x="2552420" y="5157507"/>
            <a:ext cx="2676525" cy="1581150"/>
          </a:xfrm>
          <a:prstGeom prst="rect">
            <a:avLst/>
          </a:prstGeom>
        </p:spPr>
      </p:pic>
    </p:spTree>
    <p:extLst>
      <p:ext uri="{BB962C8B-B14F-4D97-AF65-F5344CB8AC3E}">
        <p14:creationId xmlns:p14="http://schemas.microsoft.com/office/powerpoint/2010/main" val="3577562497"/>
      </p:ext>
    </p:extLst>
  </p:cSld>
  <p:clrMapOvr>
    <a:masterClrMapping/>
  </p:clrMapOvr>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127</TotalTime>
  <Words>687</Words>
  <Application>Microsoft Office PowerPoint</Application>
  <PresentationFormat>Özel</PresentationFormat>
  <Paragraphs>26</Paragraphs>
  <Slides>11</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11</vt:i4>
      </vt:variant>
    </vt:vector>
  </HeadingPairs>
  <TitlesOfParts>
    <vt:vector size="13" baseType="lpstr">
      <vt:lpstr>Kristal</vt:lpstr>
      <vt:lpstr>Denklem</vt:lpstr>
      <vt:lpstr>Üç Fazlı Transformatörlerin Bağlantı Kümeleri</vt:lpstr>
      <vt:lpstr>PowerPoint Sunusu</vt:lpstr>
      <vt:lpstr>PowerPoint Sunusu</vt:lpstr>
      <vt:lpstr>Dy5 ve Dz10 bağlantı grubunun grup açılarının bulunuşu </vt:lpstr>
      <vt:lpstr>Üç fazlı transformatörlerin bağlama grupları</vt:lpstr>
      <vt:lpstr>PowerPoint Sunusu</vt:lpstr>
      <vt:lpstr>Yıldız Bağlı Transformatör</vt:lpstr>
      <vt:lpstr>Üçgen Bağlı Transformatör</vt:lpstr>
      <vt:lpstr>Zig-zag Bağlı Transformatör</vt:lpstr>
      <vt:lpstr>PowerPoint Sunusu</vt:lpstr>
      <vt:lpstr>Genel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Ipek KURDAL</dc:creator>
  <cp:lastModifiedBy>Taci</cp:lastModifiedBy>
  <cp:revision>10</cp:revision>
  <dcterms:created xsi:type="dcterms:W3CDTF">2019-12-16T18:20:39Z</dcterms:created>
  <dcterms:modified xsi:type="dcterms:W3CDTF">2023-11-21T13:24:38Z</dcterms:modified>
</cp:coreProperties>
</file>