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56" r:id="rId2"/>
    <p:sldId id="266" r:id="rId3"/>
    <p:sldId id="265" r:id="rId4"/>
    <p:sldId id="277" r:id="rId5"/>
    <p:sldId id="257" r:id="rId6"/>
    <p:sldId id="274" r:id="rId7"/>
    <p:sldId id="275" r:id="rId8"/>
    <p:sldId id="260" r:id="rId9"/>
    <p:sldId id="258" r:id="rId10"/>
    <p:sldId id="259" r:id="rId11"/>
    <p:sldId id="261" r:id="rId12"/>
    <p:sldId id="262" r:id="rId13"/>
    <p:sldId id="263" r:id="rId14"/>
    <p:sldId id="264" r:id="rId15"/>
    <p:sldId id="268" r:id="rId16"/>
    <p:sldId id="272" r:id="rId17"/>
    <p:sldId id="273" r:id="rId18"/>
    <p:sldId id="270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0A22E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3402" autoAdjust="0"/>
  </p:normalViewPr>
  <p:slideViewPr>
    <p:cSldViewPr snapToGrid="0">
      <p:cViewPr>
        <p:scale>
          <a:sx n="109" d="100"/>
          <a:sy n="109" d="100"/>
        </p:scale>
        <p:origin x="946" y="11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19D0-DD9B-49F9-858C-DF95FF6FD518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46C34-F5A1-4B43-84B5-B718C9D0C0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729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809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12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1958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607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265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99200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7231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904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255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2103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5056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F78ACB5-AC85-4E04-BB30-3EF5193088D1}" type="datetimeFigureOut">
              <a:rPr lang="tr-TR" smtClean="0"/>
              <a:pPr/>
              <a:t>22.11.2023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35679A9-624D-4CC4-A73A-510E99F98E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6362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78427F40-1E58-48F6-BE38-AE5B39137BC5}"/>
              </a:ext>
            </a:extLst>
          </p:cNvPr>
          <p:cNvSpPr txBox="1"/>
          <p:nvPr/>
        </p:nvSpPr>
        <p:spPr>
          <a:xfrm>
            <a:off x="492056" y="4075889"/>
            <a:ext cx="1120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MANYETİK MALZEMELER 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5BEC6B72-DF9D-4019-AE8B-32584727BB3C}"/>
              </a:ext>
            </a:extLst>
          </p:cNvPr>
          <p:cNvSpPr txBox="1"/>
          <p:nvPr/>
        </p:nvSpPr>
        <p:spPr>
          <a:xfrm>
            <a:off x="9270459" y="5690542"/>
            <a:ext cx="3122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95492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B669EB29-3FA9-421A-939A-E9462713CC6F}"/>
              </a:ext>
            </a:extLst>
          </p:cNvPr>
          <p:cNvSpPr txBox="1"/>
          <p:nvPr/>
        </p:nvSpPr>
        <p:spPr>
          <a:xfrm>
            <a:off x="1863689" y="2396834"/>
            <a:ext cx="8132619" cy="3685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C5648C27-DE92-4596-824C-6F87E558BF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5043" y="2514449"/>
            <a:ext cx="7889910" cy="3450077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="" xmlns:a16="http://schemas.microsoft.com/office/drawing/2014/main" id="{2C7A6C79-9C9F-49A9-8157-65E71C7FD3CE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10" name="Metin kutusu 9">
              <a:extLst>
                <a:ext uri="{FF2B5EF4-FFF2-40B4-BE49-F238E27FC236}">
                  <a16:creationId xmlns="" xmlns:a16="http://schemas.microsoft.com/office/drawing/2014/main" id="{4D76B45E-B3DD-49BE-A94B-343C21877A37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DİAMANYETİK MALZEMELER</a:t>
              </a:r>
            </a:p>
          </p:txBody>
        </p:sp>
        <p:pic>
          <p:nvPicPr>
            <p:cNvPr id="11" name="Resim 10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E4C1BC08-366F-4F34-AA93-903F95A0B8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4691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xmlns="" id="{89E876E6-584D-4D49-B958-E9535B1B126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08018226"/>
                  </p:ext>
                </p:extLst>
              </p:nvPr>
            </p:nvGraphicFramePr>
            <p:xfrm>
              <a:off x="3241964" y="2528453"/>
              <a:ext cx="5049981" cy="3820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5613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893844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9676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b="1" dirty="0" err="1">
                              <a:solidFill>
                                <a:srgbClr val="002060"/>
                              </a:solidFill>
                            </a:rPr>
                            <a:t>Diamanyetik</a:t>
                          </a:r>
                          <a:r>
                            <a:rPr lang="tr-TR" b="1" baseline="0" dirty="0">
                              <a:solidFill>
                                <a:srgbClr val="002060"/>
                              </a:solidFill>
                            </a:rPr>
                            <a:t> Malzeme</a:t>
                          </a:r>
                          <a:endParaRPr lang="en-US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tr-TR" sz="1000" b="1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tr-TR" b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Amonyak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Bizmut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-16,6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Cıva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-2,9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Gümüş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Karbon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Kurşun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-1,8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Sodyum</a:t>
                          </a:r>
                          <a:r>
                            <a:rPr lang="tr-TR" baseline="0" dirty="0">
                              <a:solidFill>
                                <a:srgbClr val="002060"/>
                              </a:solidFill>
                            </a:rPr>
                            <a:t> Klorür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-1,4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Bakır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34387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Su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-0,91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9E876E6-584D-4D49-B958-E9535B1B126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708018226"/>
                  </p:ext>
                </p:extLst>
              </p:nvPr>
            </p:nvGraphicFramePr>
            <p:xfrm>
              <a:off x="3241964" y="2528453"/>
              <a:ext cx="5049981" cy="3820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5613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89384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5283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b="1" dirty="0" err="1" smtClean="0">
                              <a:solidFill>
                                <a:srgbClr val="002060"/>
                              </a:solidFill>
                            </a:rPr>
                            <a:t>Diamanyetik</a:t>
                          </a:r>
                          <a:r>
                            <a:rPr lang="tr-TR" b="1" baseline="0" dirty="0" smtClean="0">
                              <a:solidFill>
                                <a:srgbClr val="002060"/>
                              </a:solidFill>
                            </a:rPr>
                            <a:t> Malzeme</a:t>
                          </a:r>
                          <a:endParaRPr lang="en-US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7203" t="-1149" r="-643" b="-640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Amonyak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Bizmut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-16,6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Cıva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-2,9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Gümüş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Karbon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-2,1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Kurşun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-1,8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Sodyum</a:t>
                          </a:r>
                          <a:r>
                            <a:rPr lang="tr-TR" baseline="0" dirty="0" smtClean="0">
                              <a:solidFill>
                                <a:srgbClr val="002060"/>
                              </a:solidFill>
                            </a:rPr>
                            <a:t> Klorür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-1,4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Bakır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-1,0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Su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-0,91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1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2F273A2D-C7B9-4C79-81E9-AF506A2BDBDA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9EBEADAC-3359-4E90-B320-3ADFE5CE6621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DİAMANYETİK MALZEMELER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C6B758E4-B92A-4FA2-BD33-0B26B648D8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8552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>
            <a:extLst>
              <a:ext uri="{FF2B5EF4-FFF2-40B4-BE49-F238E27FC236}">
                <a16:creationId xmlns="" xmlns:a16="http://schemas.microsoft.com/office/drawing/2014/main" id="{52F73E1A-D96D-44DF-B5A8-86DD412B9B34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9" name="Metin kutusu 8">
              <a:extLst>
                <a:ext uri="{FF2B5EF4-FFF2-40B4-BE49-F238E27FC236}">
                  <a16:creationId xmlns="" xmlns:a16="http://schemas.microsoft.com/office/drawing/2014/main" id="{F8CF57CA-3C0C-4DD3-BFF8-C13AAD9696DF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PARAMANYETİK MALZEMELER</a:t>
              </a:r>
            </a:p>
          </p:txBody>
        </p:sp>
        <p:pic>
          <p:nvPicPr>
            <p:cNvPr id="11" name="Resim 10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D831BC06-CC8A-45B2-8470-16B4953A8B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B669EB29-3FA9-421A-939A-E9462713CC6F}"/>
              </a:ext>
            </a:extLst>
          </p:cNvPr>
          <p:cNvSpPr txBox="1"/>
          <p:nvPr/>
        </p:nvSpPr>
        <p:spPr>
          <a:xfrm>
            <a:off x="3747655" y="2860965"/>
            <a:ext cx="4572000" cy="2521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75D03CDE-BF77-4B8C-8C44-FCECA70E80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06981" y="2937165"/>
            <a:ext cx="4232563" cy="23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740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669EB29-3FA9-421A-939A-E9462713CC6F}"/>
              </a:ext>
            </a:extLst>
          </p:cNvPr>
          <p:cNvSpPr txBox="1"/>
          <p:nvPr/>
        </p:nvSpPr>
        <p:spPr>
          <a:xfrm>
            <a:off x="1863689" y="2396834"/>
            <a:ext cx="8132619" cy="3685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0E676F9F-40A5-453D-8C1A-01F014A6B2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5043" y="2527043"/>
            <a:ext cx="7889910" cy="3424890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6E09CD0F-D350-49E9-8E8D-3FF83CF19395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A42C76F3-D816-43EC-B324-1E04B9CC4EE4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PARAMANYETİK MALZEMELER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131DB837-E496-411E-89A7-15AF02C31D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0214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xmlns="" id="{CFAF79B1-6AEB-405F-ADEF-826DD6F82A1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14105989"/>
                  </p:ext>
                </p:extLst>
              </p:nvPr>
            </p:nvGraphicFramePr>
            <p:xfrm>
              <a:off x="3241964" y="2528452"/>
              <a:ext cx="5049982" cy="3820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950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05047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34694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err="1">
                              <a:solidFill>
                                <a:srgbClr val="002060"/>
                              </a:solidFill>
                            </a:rPr>
                            <a:t>Paramanyetik</a:t>
                          </a:r>
                          <a:r>
                            <a:rPr lang="tr-TR" baseline="0" dirty="0">
                              <a:solidFill>
                                <a:srgbClr val="002060"/>
                              </a:solidFill>
                            </a:rPr>
                            <a:t> Malzeme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tr-TR" sz="10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tr-TR" sz="18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tr-TR" sz="1800" b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000" baseline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 err="1">
                              <a:solidFill>
                                <a:srgbClr val="002060"/>
                              </a:solidFill>
                            </a:rPr>
                            <a:t>FeO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720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Uranyum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40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Platin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26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Tungsten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6,8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Sezyum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5,1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Alüminyum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2,2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Lityum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1,4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Magnezyum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1,2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315753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Sodyum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0,72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FAF79B1-6AEB-405F-ADEF-826DD6F82A1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14105989"/>
                  </p:ext>
                </p:extLst>
              </p:nvPr>
            </p:nvGraphicFramePr>
            <p:xfrm>
              <a:off x="3241964" y="2528452"/>
              <a:ext cx="5049982" cy="3820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950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05047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5283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tr-TR" dirty="0" err="1" smtClean="0">
                              <a:solidFill>
                                <a:srgbClr val="002060"/>
                              </a:solidFill>
                            </a:rPr>
                            <a:t>Paramanyetik</a:t>
                          </a:r>
                          <a:r>
                            <a:rPr lang="tr-TR" baseline="0" dirty="0" smtClean="0">
                              <a:solidFill>
                                <a:srgbClr val="002060"/>
                              </a:solidFill>
                            </a:rPr>
                            <a:t> Malzeme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46588" t="-1149" r="-593" b="-640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err="1">
                              <a:solidFill>
                                <a:srgbClr val="002060"/>
                              </a:solidFill>
                            </a:rPr>
                            <a:t>FeO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720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Uranyum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40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Platin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26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Tungsten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6,8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Sezyum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5,1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Alüminyum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2,2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Lityum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1,4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Magnezyum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1,2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1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>
                              <a:solidFill>
                                <a:srgbClr val="002060"/>
                              </a:solidFill>
                            </a:rPr>
                            <a:t>Sodyum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rgbClr val="002060"/>
                              </a:solidFill>
                            </a:rPr>
                            <a:t>0,72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1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F1056462-43E4-4E11-A0E0-0C53AA473746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9E847F83-8221-465C-8F0C-1EDA0DF633C1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PARAMANYETİK MALZEMELER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BF121C12-0839-419C-8D95-98A7536AAD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03847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396FA145-5F88-4EB2-BE6D-1EAC1D175FC7}"/>
              </a:ext>
            </a:extLst>
          </p:cNvPr>
          <p:cNvSpPr txBox="1"/>
          <p:nvPr/>
        </p:nvSpPr>
        <p:spPr>
          <a:xfrm>
            <a:off x="3747655" y="2860965"/>
            <a:ext cx="4572000" cy="2521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A3E44C4-7700-4AB1-8E8E-2B28768C2E2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3407" y="2946437"/>
            <a:ext cx="4255266" cy="2350139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591803A7-9A71-4335-AC7A-AC29E86C7A27}"/>
              </a:ext>
            </a:extLst>
          </p:cNvPr>
          <p:cNvSpPr txBox="1"/>
          <p:nvPr/>
        </p:nvSpPr>
        <p:spPr>
          <a:xfrm>
            <a:off x="5564221" y="5643157"/>
            <a:ext cx="188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M≠0</a:t>
            </a:r>
          </a:p>
        </p:txBody>
      </p:sp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5E65C6B8-3D50-43F3-837C-DA0274A608E5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1CDFADC8-B36D-4AB8-94A2-483BAF3C1247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FERROMANYETİK MALZEMELER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3131F3EF-CE34-4D26-A197-E762F4D68D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06556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>
            <a:extLst>
              <a:ext uri="{FF2B5EF4-FFF2-40B4-BE49-F238E27FC236}">
                <a16:creationId xmlns="" xmlns:a16="http://schemas.microsoft.com/office/drawing/2014/main" id="{CB139E31-310C-45FF-AB2B-623A31C62EDF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7" name="Metin kutusu 6">
              <a:extLst>
                <a:ext uri="{FF2B5EF4-FFF2-40B4-BE49-F238E27FC236}">
                  <a16:creationId xmlns="" xmlns:a16="http://schemas.microsoft.com/office/drawing/2014/main" id="{A2280D3B-E0BC-47DF-B10A-342279301788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CURIE SICAKLIĞI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8A9AA524-B42A-4755-832E-B7D6F96565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  <p:pic>
        <p:nvPicPr>
          <p:cNvPr id="1026" name="Picture 2" descr="Manyetik alınganlık">
            <a:extLst>
              <a:ext uri="{FF2B5EF4-FFF2-40B4-BE49-F238E27FC236}">
                <a16:creationId xmlns="" xmlns:a16="http://schemas.microsoft.com/office/drawing/2014/main" id="{F63DE8E4-D1F5-440C-BE42-45BE558B9F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468"/>
          <a:stretch/>
        </p:blipFill>
        <p:spPr bwMode="auto">
          <a:xfrm>
            <a:off x="3775587" y="2490281"/>
            <a:ext cx="4028611" cy="325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8975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DF90437-821B-4A77-945B-091058C4855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490281"/>
            <a:ext cx="3402843" cy="3665563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38AC4AAB-D6D1-487F-A957-465C120667C3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7" name="Metin kutusu 6">
              <a:extLst>
                <a:ext uri="{FF2B5EF4-FFF2-40B4-BE49-F238E27FC236}">
                  <a16:creationId xmlns="" xmlns:a16="http://schemas.microsoft.com/office/drawing/2014/main" id="{CFC41CBE-AC13-42B8-9DC6-C4DEC95C30E5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HİSTERİSİS EĞRİSİ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99A4FA1A-3193-40CE-BB33-D3FCBFF20A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7438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3A637AF3-F26E-4157-833A-95337A1DEF2C}"/>
              </a:ext>
            </a:extLst>
          </p:cNvPr>
          <p:cNvSpPr txBox="1"/>
          <p:nvPr/>
        </p:nvSpPr>
        <p:spPr>
          <a:xfrm>
            <a:off x="3747655" y="2860965"/>
            <a:ext cx="4572000" cy="2521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AA03CB9-02ED-4DC1-9D71-9586538BA5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5642" y="2964865"/>
            <a:ext cx="4336026" cy="2313284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8D5C3576-FD51-42D4-AFC3-CC8084CD8857}"/>
              </a:ext>
            </a:extLst>
          </p:cNvPr>
          <p:cNvSpPr txBox="1"/>
          <p:nvPr/>
        </p:nvSpPr>
        <p:spPr>
          <a:xfrm>
            <a:off x="5466944" y="5643157"/>
            <a:ext cx="188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M=0</a:t>
            </a:r>
          </a:p>
        </p:txBody>
      </p:sp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2BAD1CD4-A14C-4B61-B62D-207E8AEAB2BF}"/>
              </a:ext>
            </a:extLst>
          </p:cNvPr>
          <p:cNvGrpSpPr/>
          <p:nvPr/>
        </p:nvGrpSpPr>
        <p:grpSpPr>
          <a:xfrm>
            <a:off x="492055" y="689854"/>
            <a:ext cx="7902915" cy="1093815"/>
            <a:chOff x="492055" y="689854"/>
            <a:chExt cx="7902915" cy="1093815"/>
          </a:xfrm>
        </p:grpSpPr>
        <p:sp>
          <p:nvSpPr>
            <p:cNvPr id="8" name="Metin kutusu 7">
              <a:extLst>
                <a:ext uri="{FF2B5EF4-FFF2-40B4-BE49-F238E27FC236}">
                  <a16:creationId xmlns="" xmlns:a16="http://schemas.microsoft.com/office/drawing/2014/main" id="{C80D9ADE-42CB-4CBC-A37E-F79A0D8CBBA5}"/>
                </a:ext>
              </a:extLst>
            </p:cNvPr>
            <p:cNvSpPr txBox="1"/>
            <p:nvPr/>
          </p:nvSpPr>
          <p:spPr>
            <a:xfrm>
              <a:off x="1605064" y="975152"/>
              <a:ext cx="67899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ANTİFERROMANYETİK MALZEMELER</a:t>
              </a:r>
            </a:p>
          </p:txBody>
        </p:sp>
        <p:pic>
          <p:nvPicPr>
            <p:cNvPr id="9" name="Resim 8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29D2280C-12AE-42C5-8587-9BDC372AAA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5634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CDD8ACCE-E3ED-4A3E-A6A7-C5F8722924BB}"/>
              </a:ext>
            </a:extLst>
          </p:cNvPr>
          <p:cNvSpPr txBox="1"/>
          <p:nvPr/>
        </p:nvSpPr>
        <p:spPr>
          <a:xfrm>
            <a:off x="3747655" y="2860965"/>
            <a:ext cx="4572000" cy="2521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80D2BE77-1437-420E-9368-76F36AA7BE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3574" y="2935221"/>
            <a:ext cx="4326193" cy="237257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8C55271B-3DA4-4E8E-8F1D-B58F45D08DCB}"/>
              </a:ext>
            </a:extLst>
          </p:cNvPr>
          <p:cNvSpPr txBox="1"/>
          <p:nvPr/>
        </p:nvSpPr>
        <p:spPr>
          <a:xfrm>
            <a:off x="5671226" y="5456305"/>
            <a:ext cx="188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M≠0</a:t>
            </a:r>
          </a:p>
        </p:txBody>
      </p:sp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9AB11552-4D88-4409-A88F-EF4AE420E3F9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8" name="Metin kutusu 7">
              <a:extLst>
                <a:ext uri="{FF2B5EF4-FFF2-40B4-BE49-F238E27FC236}">
                  <a16:creationId xmlns="" xmlns:a16="http://schemas.microsoft.com/office/drawing/2014/main" id="{9230E7F6-DFD2-491D-962B-4435B15F8C67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FERRİMANYETİK MALZEMELER</a:t>
              </a:r>
            </a:p>
          </p:txBody>
        </p:sp>
        <p:pic>
          <p:nvPicPr>
            <p:cNvPr id="9" name="Resim 8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2AAE9D50-C22D-4631-8650-B0E3D973A7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2792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18C6C486-8E6B-4A3E-9FBD-9B151D4D6C40}"/>
              </a:ext>
            </a:extLst>
          </p:cNvPr>
          <p:cNvSpPr txBox="1"/>
          <p:nvPr/>
        </p:nvSpPr>
        <p:spPr>
          <a:xfrm>
            <a:off x="1605064" y="975152"/>
            <a:ext cx="595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</a:rPr>
              <a:t>İÇİNDEKİLER</a:t>
            </a:r>
          </a:p>
        </p:txBody>
      </p:sp>
      <p:pic>
        <p:nvPicPr>
          <p:cNvPr id="9" name="Resim 8" descr="oturma, beyaz, geniş, kırmızı içeren bir resim&#10;&#10;Açıklama otomatik olarak oluşturuldu">
            <a:extLst>
              <a:ext uri="{FF2B5EF4-FFF2-40B4-BE49-F238E27FC236}">
                <a16:creationId xmlns="" xmlns:a16="http://schemas.microsoft.com/office/drawing/2014/main" id="{C958E109-3C96-4038-9831-4EEC68FC52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84" t="10852" r="10131" b="13501"/>
          <a:stretch/>
        </p:blipFill>
        <p:spPr>
          <a:xfrm>
            <a:off x="492055" y="689854"/>
            <a:ext cx="1113009" cy="109381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707A6858-F82F-4563-9D60-CBACA83B2874}"/>
              </a:ext>
            </a:extLst>
          </p:cNvPr>
          <p:cNvSpPr txBox="1"/>
          <p:nvPr/>
        </p:nvSpPr>
        <p:spPr>
          <a:xfrm>
            <a:off x="1605064" y="2263520"/>
            <a:ext cx="92704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Genel Tanımlar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Sorular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Manyetik Malzemeler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tr-TR" sz="2000" dirty="0" err="1">
                <a:solidFill>
                  <a:srgbClr val="002060"/>
                </a:solidFill>
              </a:rPr>
              <a:t>Diamanyetik</a:t>
            </a:r>
            <a:r>
              <a:rPr lang="tr-TR" sz="2000" dirty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tr-TR" sz="2000" dirty="0" err="1">
                <a:solidFill>
                  <a:srgbClr val="002060"/>
                </a:solidFill>
              </a:rPr>
              <a:t>Paramanyetik</a:t>
            </a:r>
            <a:endParaRPr lang="tr-TR" sz="20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tr-TR" sz="2000" dirty="0" err="1">
                <a:solidFill>
                  <a:srgbClr val="002060"/>
                </a:solidFill>
              </a:rPr>
              <a:t>Ferromanyetik</a:t>
            </a:r>
            <a:endParaRPr lang="tr-TR" sz="2000" dirty="0">
              <a:solidFill>
                <a:srgbClr val="00206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tr-TR" dirty="0" err="1">
                <a:solidFill>
                  <a:srgbClr val="002060"/>
                </a:solidFill>
              </a:rPr>
              <a:t>Curie</a:t>
            </a:r>
            <a:r>
              <a:rPr lang="tr-TR" dirty="0">
                <a:solidFill>
                  <a:srgbClr val="002060"/>
                </a:solidFill>
              </a:rPr>
              <a:t> Sıcaklığı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tr-TR" dirty="0" err="1">
                <a:solidFill>
                  <a:srgbClr val="002060"/>
                </a:solidFill>
              </a:rPr>
              <a:t>Histerisis</a:t>
            </a:r>
            <a:r>
              <a:rPr lang="tr-TR" dirty="0">
                <a:solidFill>
                  <a:srgbClr val="002060"/>
                </a:solidFill>
              </a:rPr>
              <a:t> Eğrisi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tr-TR" sz="2000" dirty="0" err="1">
                <a:solidFill>
                  <a:srgbClr val="002060"/>
                </a:solidFill>
              </a:rPr>
              <a:t>Antiferromanyetik</a:t>
            </a:r>
            <a:endParaRPr lang="tr-TR" sz="20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tr-TR" sz="2000" dirty="0" err="1">
                <a:solidFill>
                  <a:srgbClr val="002060"/>
                </a:solidFill>
              </a:rPr>
              <a:t>Ferrimanyetik</a:t>
            </a:r>
            <a:endParaRPr lang="tr-T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086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1EDFEDB5-C1D3-409C-B91E-B99D84635319}"/>
              </a:ext>
            </a:extLst>
          </p:cNvPr>
          <p:cNvSpPr txBox="1"/>
          <p:nvPr/>
        </p:nvSpPr>
        <p:spPr>
          <a:xfrm>
            <a:off x="3498715" y="3429000"/>
            <a:ext cx="644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</a:rPr>
              <a:t>DİNLEDİĞİNİZ İÇİN TEŞEKKÜR EDERİM </a:t>
            </a:r>
            <a:r>
              <a:rPr lang="tr-TR" sz="2400" dirty="0">
                <a:solidFill>
                  <a:srgbClr val="002060"/>
                </a:solidFill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xmlns="" val="219020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Metin kutusu 9">
                <a:extLst>
                  <a:ext uri="{FF2B5EF4-FFF2-40B4-BE49-F238E27FC236}">
                    <a16:creationId xmlns:a16="http://schemas.microsoft.com/office/drawing/2014/main" xmlns="" id="{E0B301C1-F602-41A5-8506-34A6E1DAA632}"/>
                  </a:ext>
                </a:extLst>
              </p:cNvPr>
              <p:cNvSpPr txBox="1"/>
              <p:nvPr/>
            </p:nvSpPr>
            <p:spPr>
              <a:xfrm>
                <a:off x="1605064" y="1857983"/>
                <a:ext cx="9270460" cy="5930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tr-TR" dirty="0">
                    <a:solidFill>
                      <a:srgbClr val="002060"/>
                    </a:solidFill>
                  </a:rPr>
                  <a:t>Manyetik alan şiddeti H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𝐧𝐈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tr-TR" b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="1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sz="140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Sar</m:t>
                      </m:r>
                      <m: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yo</m:t>
                      </m:r>
                      <m: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unlu</m:t>
                      </m:r>
                      <m: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sz="1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sz="1400" b="1" dirty="0"/>
              </a:p>
              <a:p>
                <a:pPr>
                  <a:lnSpc>
                    <a:spcPct val="150000"/>
                  </a:lnSpc>
                </a:pPr>
                <a:r>
                  <a:rPr lang="tr-TR" dirty="0">
                    <a:solidFill>
                      <a:srgbClr val="002060"/>
                    </a:solidFill>
                  </a:rPr>
                  <a:t>Manyetik akı yoğunluğu veya manyetik indüksiyon B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tr-TR" sz="2000" b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sz="1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Havan</m:t>
                    </m:r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ı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manyetik</m:t>
                    </m:r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ge</m:t>
                    </m:r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ç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irgenli</m:t>
                    </m:r>
                    <m: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ğ</m:t>
                    </m:r>
                    <m:r>
                      <m:rPr>
                        <m:sty m:val="p"/>
                      </m:rPr>
                      <a:rPr lang="tr-TR" sz="1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tr-TR" sz="140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sz="1400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1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400" b="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el-GR" sz="1400" b="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π</m:t>
                    </m:r>
                    <m:sSup>
                      <m:sSupPr>
                        <m:ctrlPr>
                          <a:rPr lang="tr-TR" sz="1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tr-TR" sz="1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sz="1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tr-TR" sz="1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1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henry</m:t>
                    </m:r>
                    <m:r>
                      <a:rPr lang="tr-TR" sz="1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tr-TR" sz="1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tr-TR" sz="2000" dirty="0">
                    <a:latin typeface="Cambria Math" panose="02040503050406030204" pitchFamily="18" charset="0"/>
                  </a:rPr>
                  <a:t>	</a:t>
                </a:r>
                <a:r>
                  <a:rPr lang="tr-TR" sz="2000" b="0" dirty="0">
                    <a:latin typeface="Cambria Math" panose="02040503050406030204" pitchFamily="18" charset="0"/>
                  </a:rPr>
                  <a:t>	</a:t>
                </a:r>
                <a:r>
                  <a:rPr lang="tr-TR" sz="2000" b="0" i="0" dirty="0">
                    <a:latin typeface="Cambria Math" panose="02040503050406030204" pitchFamily="18" charset="0"/>
                  </a:rPr>
                  <a:t>						</a:t>
                </a:r>
                <a:r>
                  <a:rPr lang="tr-TR" sz="1600" dirty="0">
                    <a:solidFill>
                      <a:srgbClr val="836967"/>
                    </a:solidFill>
                  </a:rPr>
                  <a:t>								</a:t>
                </a:r>
                <a:endParaRPr lang="tr-TR" dirty="0"/>
              </a:p>
              <a:p>
                <a:pPr>
                  <a:lnSpc>
                    <a:spcPct val="150000"/>
                  </a:lnSpc>
                </a:pPr>
                <a:r>
                  <a:rPr lang="tr-TR" b="0" dirty="0">
                    <a:solidFill>
                      <a:srgbClr val="002060"/>
                    </a:solidFill>
                  </a:rPr>
                  <a:t>Mıknatıslanma M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dirty="0">
                    <a:solidFill>
                      <a:srgbClr val="002060"/>
                    </a:solidFill>
                  </a:rPr>
                  <a:t>Manyetik alınganlık veya manyetik duygunluk X</a:t>
                </a:r>
                <a:endParaRPr lang="tr-TR" b="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num>
                        <m:den>
                          <m:r>
                            <a:rPr lang="tr-TR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𝐕</m:t>
                          </m:r>
                        </m:den>
                      </m:f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tr-T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="1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𝐗𝐇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tr-TR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="1" dirty="0"/>
              </a:p>
              <a:p>
                <a:pPr>
                  <a:lnSpc>
                    <a:spcPct val="150000"/>
                  </a:lnSpc>
                </a:pPr>
                <a:endParaRPr lang="tr-TR" b="1" dirty="0">
                  <a:solidFill>
                    <a:srgbClr val="00206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</p:txBody>
          </p:sp>
        </mc:Choice>
        <mc:Fallback>
          <p:sp>
            <p:nvSpPr>
              <p:cNvPr id="10" name="Metin kutusu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B301C1-F602-41A5-8506-34A6E1DAA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064" y="1857983"/>
                <a:ext cx="9270460" cy="5930213"/>
              </a:xfrm>
              <a:prstGeom prst="rect">
                <a:avLst/>
              </a:prstGeom>
              <a:blipFill>
                <a:blip r:embed="rId2" cstate="print"/>
                <a:stretch>
                  <a:fillRect l="-5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 6">
            <a:extLst>
              <a:ext uri="{FF2B5EF4-FFF2-40B4-BE49-F238E27FC236}">
                <a16:creationId xmlns="" xmlns:a16="http://schemas.microsoft.com/office/drawing/2014/main" id="{8566FA3F-7B16-42DE-B378-D97618499A12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8" name="Metin kutusu 7">
              <a:extLst>
                <a:ext uri="{FF2B5EF4-FFF2-40B4-BE49-F238E27FC236}">
                  <a16:creationId xmlns="" xmlns:a16="http://schemas.microsoft.com/office/drawing/2014/main" id="{881615D9-FDC2-489C-BCE0-F800771FCA65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GENEL TANIMLAR</a:t>
              </a:r>
            </a:p>
          </p:txBody>
        </p:sp>
        <p:pic>
          <p:nvPicPr>
            <p:cNvPr id="9" name="Resim 8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596C9792-66BA-482E-AE19-2E6778FB7A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8971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="" xmlns:a16="http://schemas.microsoft.com/office/drawing/2014/main" id="{7B10D093-0DCB-4352-9433-BC6B83F8DD48}"/>
              </a:ext>
            </a:extLst>
          </p:cNvPr>
          <p:cNvSpPr/>
          <p:nvPr/>
        </p:nvSpPr>
        <p:spPr>
          <a:xfrm>
            <a:off x="7315200" y="3037255"/>
            <a:ext cx="571500" cy="490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E9074A99-1CCE-49F8-BA15-F69E3196F1F4}"/>
              </a:ext>
            </a:extLst>
          </p:cNvPr>
          <p:cNvSpPr/>
          <p:nvPr/>
        </p:nvSpPr>
        <p:spPr>
          <a:xfrm>
            <a:off x="6682740" y="3037255"/>
            <a:ext cx="421640" cy="490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xmlns="" id="{A07221C7-D1C8-4B2C-AD12-8E2FEB087600}"/>
                  </a:ext>
                </a:extLst>
              </p:cNvPr>
              <p:cNvSpPr txBox="1"/>
              <p:nvPr/>
            </p:nvSpPr>
            <p:spPr>
              <a:xfrm>
                <a:off x="1605064" y="2472961"/>
                <a:ext cx="9270460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b="0" dirty="0">
                    <a:solidFill>
                      <a:srgbClr val="002060"/>
                    </a:solidFill>
                  </a:rPr>
                  <a:t>Madde içindeki manyetik indüklenme 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</m:oMath>
                  </m:oMathPara>
                </a14:m>
                <a:endParaRPr lang="tr-TR" sz="2000" b="1" dirty="0">
                  <a:solidFill>
                    <a:srgbClr val="002060"/>
                  </a:solidFill>
                </a:endParaRPr>
              </a:p>
              <a:p>
                <a:pPr algn="ctr"/>
                <a:endParaRPr lang="tr-TR" sz="2000" b="1" dirty="0">
                  <a:solidFill>
                    <a:srgbClr val="002060"/>
                  </a:solidFill>
                </a:endParaRPr>
              </a:p>
              <a:p>
                <a:pPr algn="ctr"/>
                <a:endParaRPr lang="tr-TR" sz="2000" b="1" dirty="0">
                  <a:solidFill>
                    <a:srgbClr val="002060"/>
                  </a:solidFill>
                </a:endParaRPr>
              </a:p>
              <a:p>
                <a:pPr algn="ctr"/>
                <a:endParaRPr lang="tr-TR" b="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𝐗𝐇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0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𝐗𝐇</m:t>
                      </m:r>
                    </m:oMath>
                  </m:oMathPara>
                </a14:m>
                <a:endParaRPr lang="tr-TR" sz="2000" b="1" dirty="0">
                  <a:solidFill>
                    <a:srgbClr val="002060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e>
                        <m:sub>
                          <m:r>
                            <a:rPr lang="tr-TR" sz="20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d>
                        <m:dPr>
                          <m:ctrlPr>
                            <a:rPr lang="tr-TR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d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tr-TR" sz="2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="1" dirty="0">
                  <a:solidFill>
                    <a:srgbClr val="00206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</p:txBody>
          </p:sp>
        </mc:Choice>
        <mc:Fallback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07221C7-D1C8-4B2C-AD12-8E2FEB087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064" y="2472961"/>
                <a:ext cx="9270460" cy="3077766"/>
              </a:xfrm>
              <a:prstGeom prst="rect">
                <a:avLst/>
              </a:prstGeom>
              <a:blipFill>
                <a:blip r:embed="rId2" cstate="print"/>
                <a:stretch>
                  <a:fillRect l="-657" t="-11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 5">
            <a:extLst>
              <a:ext uri="{FF2B5EF4-FFF2-40B4-BE49-F238E27FC236}">
                <a16:creationId xmlns="" xmlns:a16="http://schemas.microsoft.com/office/drawing/2014/main" id="{10FC5D8C-8A0A-413D-BE82-2E8121F82DF0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7" name="Metin kutusu 6">
              <a:extLst>
                <a:ext uri="{FF2B5EF4-FFF2-40B4-BE49-F238E27FC236}">
                  <a16:creationId xmlns="" xmlns:a16="http://schemas.microsoft.com/office/drawing/2014/main" id="{D5E00392-E890-4FCE-A73E-20AEB0F3EA32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GENEL TANIMLAR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333C8E67-9587-497E-BEFA-3647B0A5EE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  <p:cxnSp>
        <p:nvCxnSpPr>
          <p:cNvPr id="13" name="Düz Ok Bağlayıcısı 12">
            <a:extLst>
              <a:ext uri="{FF2B5EF4-FFF2-40B4-BE49-F238E27FC236}">
                <a16:creationId xmlns="" xmlns:a16="http://schemas.microsoft.com/office/drawing/2014/main" id="{0E11D8C7-55FC-4397-AC38-DCE03DBDB68A}"/>
              </a:ext>
            </a:extLst>
          </p:cNvPr>
          <p:cNvCxnSpPr/>
          <p:nvPr/>
        </p:nvCxnSpPr>
        <p:spPr>
          <a:xfrm flipH="1">
            <a:off x="6539992" y="3570161"/>
            <a:ext cx="353568" cy="326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="" xmlns:a16="http://schemas.microsoft.com/office/drawing/2014/main" id="{C9FA8E6D-5260-4E3F-A4FB-463C3D21C70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87377" y="3588306"/>
            <a:ext cx="353568" cy="326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5480B98A-D4C3-46E1-A6E1-6E88070F4E8D}"/>
              </a:ext>
            </a:extLst>
          </p:cNvPr>
          <p:cNvSpPr txBox="1"/>
          <p:nvPr/>
        </p:nvSpPr>
        <p:spPr>
          <a:xfrm>
            <a:off x="6269609" y="3903776"/>
            <a:ext cx="671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>
                <a:solidFill>
                  <a:srgbClr val="002060"/>
                </a:solidFill>
              </a:rPr>
              <a:t>Dış alan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63BDDA63-6F2B-43E4-BCFF-3C0AEEA70F7E}"/>
              </a:ext>
            </a:extLst>
          </p:cNvPr>
          <p:cNvSpPr txBox="1"/>
          <p:nvPr/>
        </p:nvSpPr>
        <p:spPr>
          <a:xfrm>
            <a:off x="7226300" y="3928301"/>
            <a:ext cx="1840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>
                <a:solidFill>
                  <a:srgbClr val="002060"/>
                </a:solidFill>
              </a:rPr>
              <a:t>Mıknatıslanmayla oluşan alan</a:t>
            </a:r>
          </a:p>
        </p:txBody>
      </p:sp>
    </p:spTree>
    <p:extLst>
      <p:ext uri="{BB962C8B-B14F-4D97-AF65-F5344CB8AC3E}">
        <p14:creationId xmlns:p14="http://schemas.microsoft.com/office/powerpoint/2010/main" xmlns="" val="44618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id="{2EC4F778-E9D2-4FBA-A6D4-4994219F3331}"/>
                  </a:ext>
                </a:extLst>
              </p:cNvPr>
              <p:cNvSpPr txBox="1"/>
              <p:nvPr/>
            </p:nvSpPr>
            <p:spPr>
              <a:xfrm>
                <a:off x="836578" y="2237362"/>
                <a:ext cx="10669622" cy="4006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Sarım yoğunluğu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3400 N/m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olan bir selenoidin içine manyetik alınganlığı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(X)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bilinmeyen bir malzeme yerleştirilmiştir. Selenoid telinden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I=0.45 A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geçtiğinde manyetik alan şiddeti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B=1.9x10^4 </a:t>
                </a:r>
                <a:r>
                  <a:rPr lang="tr-TR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T </a:t>
                </a:r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oluyor. Buna göre manyetik alınganlık (</a:t>
                </a:r>
                <a:r>
                  <a:rPr lang="tr-TR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X</a:t>
                </a:r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)nedir? </a:t>
                </a:r>
                <a:endParaRPr lang="tr-TR" b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endParaRPr lang="tr-TR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nI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tr-TR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f>
                      <m:f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nI</m:t>
                    </m:r>
                    <m:d>
                      <m:dPr>
                        <m:ctrlPr>
                          <a:rPr lang="tr-TR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nI</m:t>
                        </m:r>
                      </m:den>
                    </m:f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=992</m:t>
                    </m:r>
                  </m:oMath>
                </a14:m>
                <a:r>
                  <a:rPr lang="tr-TR" b="0" dirty="0">
                    <a:solidFill>
                      <a:srgbClr val="002060"/>
                    </a:solidFill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</p:txBody>
          </p:sp>
        </mc:Choice>
        <mc:Fallback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C4F778-E9D2-4FBA-A6D4-4994219F3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78" y="2237362"/>
                <a:ext cx="10669622" cy="4006866"/>
              </a:xfrm>
              <a:prstGeom prst="rect">
                <a:avLst/>
              </a:prstGeom>
              <a:blipFill>
                <a:blip r:embed="rId2" cstate="print"/>
                <a:stretch>
                  <a:fillRect l="-457" t="-913" r="-45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65867E11-BFE5-427E-B11B-8858E8B03231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5" name="Metin kutusu 4">
              <a:extLst>
                <a:ext uri="{FF2B5EF4-FFF2-40B4-BE49-F238E27FC236}">
                  <a16:creationId xmlns="" xmlns:a16="http://schemas.microsoft.com/office/drawing/2014/main" id="{CCEC6C2B-6D96-466B-8FCE-50A071C2F257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SORU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41763103-393F-4503-BE12-F121F4846F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1400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id="{2EC4F778-E9D2-4FBA-A6D4-4994219F3331}"/>
                  </a:ext>
                </a:extLst>
              </p:cNvPr>
              <p:cNvSpPr txBox="1"/>
              <p:nvPr/>
            </p:nvSpPr>
            <p:spPr>
              <a:xfrm>
                <a:off x="836578" y="2237362"/>
                <a:ext cx="10662002" cy="3818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5 A’lik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akım taşıyan toroid şeklindeki bir sarmalın birim uzunluğundaki sarım sayısı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60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’tır. Bu toroidin çekirdeği demir olup manyetik geçirgenliği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5000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tr-T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olduğuna göre demir içindeki manyetik alan şiddetini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(H),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manyetik akı yoğunluğunu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(B)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ve mıknatıslanma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(M)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değerlerini bulunuz.</a:t>
                </a:r>
              </a:p>
              <a:p>
                <a:pPr algn="just"/>
                <a:endParaRPr lang="tr-TR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nI</m:t>
                    </m:r>
                  </m:oMath>
                </a14:m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  <a:endParaRPr lang="tr-TR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=60</m:t>
                    </m:r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5=300 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tr-TR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tr-TR" b="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=5000</m:t>
                    </m:r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tr-TR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l-GR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π</m:t>
                    </m:r>
                    <m:sSup>
                      <m:sSup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tr-TR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300=1.88 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tr-TR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>
                    <a:solidFill>
                      <a:srgbClr val="00206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1.88</m:t>
                        </m:r>
                      </m:num>
                      <m:den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l-G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</m:den>
                    </m:f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−300=1.5</m:t>
                    </m:r>
                    <m:sSup>
                      <m:sSup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tr-TR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C4F778-E9D2-4FBA-A6D4-4994219F3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78" y="2237362"/>
                <a:ext cx="10662002" cy="3818802"/>
              </a:xfrm>
              <a:prstGeom prst="rect">
                <a:avLst/>
              </a:prstGeom>
              <a:blipFill>
                <a:blip r:embed="rId2" cstate="print"/>
                <a:stretch>
                  <a:fillRect l="-457" t="-958" r="-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28C14750-48C7-4476-9286-DDB62184DDDF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5" name="Metin kutusu 4">
              <a:extLst>
                <a:ext uri="{FF2B5EF4-FFF2-40B4-BE49-F238E27FC236}">
                  <a16:creationId xmlns="" xmlns:a16="http://schemas.microsoft.com/office/drawing/2014/main" id="{C1ED39E3-5781-4EBA-B14E-124BF0764ACF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SORU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07C542AA-FB64-4843-BB3A-C402036946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83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id="{2EC4F778-E9D2-4FBA-A6D4-4994219F3331}"/>
                  </a:ext>
                </a:extLst>
              </p:cNvPr>
              <p:cNvSpPr txBox="1"/>
              <p:nvPr/>
            </p:nvSpPr>
            <p:spPr>
              <a:xfrm>
                <a:off x="836578" y="2237362"/>
                <a:ext cx="10905842" cy="378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1 cm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yarıçapında ve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5 cm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uzunluğunda silindirik poladyum bir çubuk </a:t>
                </a:r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tr-TR" b="0" i="1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) 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1 T’ </a:t>
                </a:r>
                <a:r>
                  <a:rPr lang="tr-TR" b="0" dirty="0" err="1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lık</a:t>
                </a:r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manyetik alan içine ve manyetik alan yönünde yerleştirilmiştir. Çubuğun manyetik dipol momenti </a:t>
                </a:r>
                <a14:m>
                  <m:oMath xmlns:m="http://schemas.openxmlformats.org/officeDocument/2006/math"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nedir?</a:t>
                </a:r>
              </a:p>
              <a:p>
                <a:endParaRPr lang="tr-TR" b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tr-TR" b="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tr-TR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XH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tr-TR" dirty="0">
                    <a:solidFill>
                      <a:srgbClr val="00206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XV</m:t>
                    </m:r>
                    <m:f>
                      <m:f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a:rPr lang="tr-T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tr-TR" dirty="0">
                    <a:solidFill>
                      <a:srgbClr val="00206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tr-TR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l-G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tr-TR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tr-TR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tr-TR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tr-TR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tr-TR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l-G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tr-TR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tr-TR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</m:den>
                    </m:f>
                    <m:r>
                      <a:rPr lang="tr-TR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tr-T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tr-TR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tr-T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tr-TR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C4F778-E9D2-4FBA-A6D4-4994219F3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78" y="2237362"/>
                <a:ext cx="10905842" cy="3788217"/>
              </a:xfrm>
              <a:prstGeom prst="rect">
                <a:avLst/>
              </a:prstGeom>
              <a:blipFill>
                <a:blip r:embed="rId2" cstate="print"/>
                <a:stretch>
                  <a:fillRect l="-447" t="-9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ECE00055-23A5-435A-9F27-164AFAF734B2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5" name="Metin kutusu 4">
              <a:extLst>
                <a:ext uri="{FF2B5EF4-FFF2-40B4-BE49-F238E27FC236}">
                  <a16:creationId xmlns="" xmlns:a16="http://schemas.microsoft.com/office/drawing/2014/main" id="{6E1BC714-BD57-4B6E-B2B5-91BD8C667E52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SORU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ACFB8A79-0BA4-4B6A-B609-3690DB1800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843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DC1671FE-3BEF-4CBF-884C-A0D02DD0F680}"/>
              </a:ext>
            </a:extLst>
          </p:cNvPr>
          <p:cNvSpPr txBox="1"/>
          <p:nvPr/>
        </p:nvSpPr>
        <p:spPr>
          <a:xfrm>
            <a:off x="836578" y="2237362"/>
            <a:ext cx="92704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2060"/>
                </a:solidFill>
              </a:rPr>
              <a:t>Diamanyetik malzemeler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2060"/>
                </a:solidFill>
              </a:rPr>
              <a:t>Paramanyetik</a:t>
            </a:r>
            <a:r>
              <a:rPr lang="tr-TR" sz="2000" dirty="0">
                <a:solidFill>
                  <a:srgbClr val="002060"/>
                </a:solidFill>
              </a:rPr>
              <a:t> malzemeler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2060"/>
                </a:solidFill>
              </a:rPr>
              <a:t>Ferromanyetik</a:t>
            </a:r>
            <a:r>
              <a:rPr lang="tr-TR" sz="2000" dirty="0">
                <a:solidFill>
                  <a:srgbClr val="002060"/>
                </a:solidFill>
              </a:rPr>
              <a:t> malzemeler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2060"/>
                </a:solidFill>
              </a:rPr>
              <a:t>Antiferromanyetik</a:t>
            </a:r>
            <a:r>
              <a:rPr lang="tr-TR" sz="2000" dirty="0">
                <a:solidFill>
                  <a:srgbClr val="002060"/>
                </a:solidFill>
              </a:rPr>
              <a:t> malzemeler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2060"/>
                </a:solidFill>
              </a:rPr>
              <a:t>Ferrimanyetik</a:t>
            </a:r>
            <a:r>
              <a:rPr lang="tr-TR" sz="2000" dirty="0">
                <a:solidFill>
                  <a:srgbClr val="002060"/>
                </a:solidFill>
              </a:rPr>
              <a:t> malzemeler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grpSp>
        <p:nvGrpSpPr>
          <p:cNvPr id="5" name="Grup 4">
            <a:extLst>
              <a:ext uri="{FF2B5EF4-FFF2-40B4-BE49-F238E27FC236}">
                <a16:creationId xmlns="" xmlns:a16="http://schemas.microsoft.com/office/drawing/2014/main" id="{EFBEA277-61B2-4FD5-8907-86517BEEFC64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1C64E33A-65B6-4390-838A-68F5DCDBEFF5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MANYETİK MALZEMELER</a:t>
              </a:r>
            </a:p>
          </p:txBody>
        </p:sp>
        <p:pic>
          <p:nvPicPr>
            <p:cNvPr id="7" name="Resim 6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28F2F601-FD3C-4ECA-8D19-D12492F45B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03543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B669EB29-3FA9-421A-939A-E9462713CC6F}"/>
              </a:ext>
            </a:extLst>
          </p:cNvPr>
          <p:cNvSpPr txBox="1"/>
          <p:nvPr/>
        </p:nvSpPr>
        <p:spPr>
          <a:xfrm>
            <a:off x="3747655" y="2860965"/>
            <a:ext cx="4572000" cy="2521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D49B110E-E0AD-41DF-8122-98E871720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265" y="2951351"/>
            <a:ext cx="4357408" cy="23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 3">
            <a:extLst>
              <a:ext uri="{FF2B5EF4-FFF2-40B4-BE49-F238E27FC236}">
                <a16:creationId xmlns="" xmlns:a16="http://schemas.microsoft.com/office/drawing/2014/main" id="{5CC6BACF-7916-4136-833E-DE2D3BABAF7A}"/>
              </a:ext>
            </a:extLst>
          </p:cNvPr>
          <p:cNvGrpSpPr/>
          <p:nvPr/>
        </p:nvGrpSpPr>
        <p:grpSpPr>
          <a:xfrm>
            <a:off x="492055" y="689854"/>
            <a:ext cx="7066337" cy="1093815"/>
            <a:chOff x="492055" y="689854"/>
            <a:chExt cx="7066337" cy="1093815"/>
          </a:xfrm>
        </p:grpSpPr>
        <p:sp>
          <p:nvSpPr>
            <p:cNvPr id="6" name="Metin kutusu 5">
              <a:extLst>
                <a:ext uri="{FF2B5EF4-FFF2-40B4-BE49-F238E27FC236}">
                  <a16:creationId xmlns="" xmlns:a16="http://schemas.microsoft.com/office/drawing/2014/main" id="{C02ABD7F-EBA4-48C1-A735-CEF8B7EE85AE}"/>
                </a:ext>
              </a:extLst>
            </p:cNvPr>
            <p:cNvSpPr txBox="1"/>
            <p:nvPr/>
          </p:nvSpPr>
          <p:spPr>
            <a:xfrm>
              <a:off x="1605064" y="975152"/>
              <a:ext cx="5953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>
                  <a:solidFill>
                    <a:srgbClr val="002060"/>
                  </a:solidFill>
                </a:rPr>
                <a:t>DİAMANYETİK MALZEMELER</a:t>
              </a:r>
            </a:p>
          </p:txBody>
        </p:sp>
        <p:pic>
          <p:nvPicPr>
            <p:cNvPr id="8" name="Resim 7" descr="oturma, beyaz, geniş, kırmızı içeren bir resim&#10;&#10;Açıklama otomatik olarak oluşturuldu">
              <a:extLst>
                <a:ext uri="{FF2B5EF4-FFF2-40B4-BE49-F238E27FC236}">
                  <a16:creationId xmlns="" xmlns:a16="http://schemas.microsoft.com/office/drawing/2014/main" id="{F312E7D1-38A2-49CC-A23D-5495C99522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784" t="10852" r="10131" b="13501"/>
            <a:stretch/>
          </p:blipFill>
          <p:spPr>
            <a:xfrm>
              <a:off x="492055" y="689854"/>
              <a:ext cx="1113009" cy="1093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32173083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Özel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F3CC5F"/>
      </a:accent2>
      <a:accent3>
        <a:srgbClr val="F7E09F"/>
      </a:accent3>
      <a:accent4>
        <a:srgbClr val="F7E09F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731</TotalTime>
  <Words>125</Words>
  <Application>Microsoft Office PowerPoint</Application>
  <PresentationFormat>Özel</PresentationFormat>
  <Paragraphs>83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Kar Payı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gözde şimşek</dc:creator>
  <cp:lastModifiedBy>Mehmet Salih Taci</cp:lastModifiedBy>
  <cp:revision>43</cp:revision>
  <dcterms:created xsi:type="dcterms:W3CDTF">2021-11-21T18:13:31Z</dcterms:created>
  <dcterms:modified xsi:type="dcterms:W3CDTF">2023-11-22T05:33:04Z</dcterms:modified>
</cp:coreProperties>
</file>