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1"/>
  </p:sldMasterIdLst>
  <p:sldIdLst>
    <p:sldId id="256" r:id="rId2"/>
    <p:sldId id="262" r:id="rId3"/>
    <p:sldId id="257" r:id="rId4"/>
    <p:sldId id="258" r:id="rId5"/>
    <p:sldId id="259" r:id="rId6"/>
    <p:sldId id="260" r:id="rId7"/>
    <p:sldId id="263" r:id="rId8"/>
    <p:sldId id="261" r:id="rId9"/>
    <p:sldId id="265" r:id="rId10"/>
    <p:sldId id="266" r:id="rId11"/>
    <p:sldId id="267" r:id="rId12"/>
    <p:sldId id="268" r:id="rId13"/>
    <p:sldId id="276" r:id="rId14"/>
    <p:sldId id="269" r:id="rId15"/>
    <p:sldId id="270" r:id="rId16"/>
    <p:sldId id="271" r:id="rId17"/>
    <p:sldId id="272" r:id="rId18"/>
    <p:sldId id="273" r:id="rId19"/>
    <p:sldId id="275" r:id="rId20"/>
    <p:sldId id="274" r:id="rId21"/>
    <p:sldId id="277" r:id="rId22"/>
    <p:sldId id="278" r:id="rId23"/>
    <p:sldId id="279" r:id="rId24"/>
    <p:sldId id="280" r:id="rId25"/>
    <p:sldId id="282" r:id="rId26"/>
    <p:sldId id="283" r:id="rId27"/>
    <p:sldId id="284" r:id="rId28"/>
    <p:sldId id="285" r:id="rId29"/>
    <p:sldId id="286" r:id="rId30"/>
    <p:sldId id="287" r:id="rId31"/>
    <p:sldId id="288" r:id="rId32"/>
    <p:sldId id="289" r:id="rId33"/>
    <p:sldId id="291" r:id="rId34"/>
    <p:sldId id="292"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660"/>
  </p:normalViewPr>
  <p:slideViewPr>
    <p:cSldViewPr snapToGrid="0">
      <p:cViewPr>
        <p:scale>
          <a:sx n="111" d="100"/>
          <a:sy n="111" d="100"/>
        </p:scale>
        <p:origin x="-58" y="90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0562C7E7-C7BC-450F-9E16-3B1AD5530D04}" type="datetimeFigureOut">
              <a:rPr lang="tr-TR" smtClean="0"/>
              <a:pPr/>
              <a:t>22.11.2023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8468B1A-1F40-423B-8760-49E9AA189A93}" type="slidenum">
              <a:rPr lang="tr-TR" smtClean="0"/>
              <a:pPr/>
              <a:t>‹#›</a:t>
            </a:fld>
            <a:endParaRPr lang="tr-TR"/>
          </a:p>
        </p:txBody>
      </p:sp>
    </p:spTree>
    <p:extLst>
      <p:ext uri="{BB962C8B-B14F-4D97-AF65-F5344CB8AC3E}">
        <p14:creationId xmlns:p14="http://schemas.microsoft.com/office/powerpoint/2010/main" xmlns="" val="140140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562C7E7-C7BC-450F-9E16-3B1AD5530D04}" type="datetimeFigureOut">
              <a:rPr lang="tr-TR" smtClean="0"/>
              <a:pPr/>
              <a:t>22.11.2023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8468B1A-1F40-423B-8760-49E9AA189A93}" type="slidenum">
              <a:rPr lang="tr-TR" smtClean="0"/>
              <a:pPr/>
              <a:t>‹#›</a:t>
            </a:fld>
            <a:endParaRPr lang="tr-TR"/>
          </a:p>
        </p:txBody>
      </p:sp>
    </p:spTree>
    <p:extLst>
      <p:ext uri="{BB962C8B-B14F-4D97-AF65-F5344CB8AC3E}">
        <p14:creationId xmlns:p14="http://schemas.microsoft.com/office/powerpoint/2010/main" xmlns="" val="1947403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562C7E7-C7BC-450F-9E16-3B1AD5530D04}" type="datetimeFigureOut">
              <a:rPr lang="tr-TR" smtClean="0"/>
              <a:pPr/>
              <a:t>22.11.2023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8468B1A-1F40-423B-8760-49E9AA189A93}" type="slidenum">
              <a:rPr lang="tr-TR" smtClean="0"/>
              <a:pPr/>
              <a:t>‹#›</a:t>
            </a:fld>
            <a:endParaRPr lang="tr-TR"/>
          </a:p>
        </p:txBody>
      </p:sp>
    </p:spTree>
    <p:extLst>
      <p:ext uri="{BB962C8B-B14F-4D97-AF65-F5344CB8AC3E}">
        <p14:creationId xmlns:p14="http://schemas.microsoft.com/office/powerpoint/2010/main" xmlns="" val="1018825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562C7E7-C7BC-450F-9E16-3B1AD5530D04}" type="datetimeFigureOut">
              <a:rPr lang="tr-TR" smtClean="0"/>
              <a:pPr/>
              <a:t>22.11.2023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8468B1A-1F40-423B-8760-49E9AA189A93}" type="slidenum">
              <a:rPr lang="tr-TR" smtClean="0"/>
              <a:pPr/>
              <a:t>‹#›</a:t>
            </a:fld>
            <a:endParaRPr lang="tr-T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2256029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562C7E7-C7BC-450F-9E16-3B1AD5530D04}" type="datetimeFigureOut">
              <a:rPr lang="tr-TR" smtClean="0"/>
              <a:pPr/>
              <a:t>22.11.2023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8468B1A-1F40-423B-8760-49E9AA189A93}" type="slidenum">
              <a:rPr lang="tr-TR" smtClean="0"/>
              <a:pPr/>
              <a:t>‹#›</a:t>
            </a:fld>
            <a:endParaRPr lang="tr-TR"/>
          </a:p>
        </p:txBody>
      </p:sp>
    </p:spTree>
    <p:extLst>
      <p:ext uri="{BB962C8B-B14F-4D97-AF65-F5344CB8AC3E}">
        <p14:creationId xmlns:p14="http://schemas.microsoft.com/office/powerpoint/2010/main" xmlns="" val="1119785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0562C7E7-C7BC-450F-9E16-3B1AD5530D04}" type="datetimeFigureOut">
              <a:rPr lang="tr-TR" smtClean="0"/>
              <a:pPr/>
              <a:t>22.11.2023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8468B1A-1F40-423B-8760-49E9AA189A93}" type="slidenum">
              <a:rPr lang="tr-TR" smtClean="0"/>
              <a:pPr/>
              <a:t>‹#›</a:t>
            </a:fld>
            <a:endParaRPr lang="tr-TR"/>
          </a:p>
        </p:txBody>
      </p:sp>
    </p:spTree>
    <p:extLst>
      <p:ext uri="{BB962C8B-B14F-4D97-AF65-F5344CB8AC3E}">
        <p14:creationId xmlns:p14="http://schemas.microsoft.com/office/powerpoint/2010/main" xmlns="" val="857789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0562C7E7-C7BC-450F-9E16-3B1AD5530D04}" type="datetimeFigureOut">
              <a:rPr lang="tr-TR" smtClean="0"/>
              <a:pPr/>
              <a:t>22.11.2023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8468B1A-1F40-423B-8760-49E9AA189A93}" type="slidenum">
              <a:rPr lang="tr-TR" smtClean="0"/>
              <a:pPr/>
              <a:t>‹#›</a:t>
            </a:fld>
            <a:endParaRPr lang="tr-TR"/>
          </a:p>
        </p:txBody>
      </p:sp>
    </p:spTree>
    <p:extLst>
      <p:ext uri="{BB962C8B-B14F-4D97-AF65-F5344CB8AC3E}">
        <p14:creationId xmlns:p14="http://schemas.microsoft.com/office/powerpoint/2010/main" xmlns="" val="617958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562C7E7-C7BC-450F-9E16-3B1AD5530D04}" type="datetimeFigureOut">
              <a:rPr lang="tr-TR" smtClean="0"/>
              <a:pPr/>
              <a:t>22.11.2023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8468B1A-1F40-423B-8760-49E9AA189A93}" type="slidenum">
              <a:rPr lang="tr-TR" smtClean="0"/>
              <a:pPr/>
              <a:t>‹#›</a:t>
            </a:fld>
            <a:endParaRPr lang="tr-TR"/>
          </a:p>
        </p:txBody>
      </p:sp>
    </p:spTree>
    <p:extLst>
      <p:ext uri="{BB962C8B-B14F-4D97-AF65-F5344CB8AC3E}">
        <p14:creationId xmlns:p14="http://schemas.microsoft.com/office/powerpoint/2010/main" xmlns="" val="2495391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562C7E7-C7BC-450F-9E16-3B1AD5530D04}" type="datetimeFigureOut">
              <a:rPr lang="tr-TR" smtClean="0"/>
              <a:pPr/>
              <a:t>22.11.2023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8468B1A-1F40-423B-8760-49E9AA189A93}" type="slidenum">
              <a:rPr lang="tr-TR" smtClean="0"/>
              <a:pPr/>
              <a:t>‹#›</a:t>
            </a:fld>
            <a:endParaRPr lang="tr-TR"/>
          </a:p>
        </p:txBody>
      </p:sp>
    </p:spTree>
    <p:extLst>
      <p:ext uri="{BB962C8B-B14F-4D97-AF65-F5344CB8AC3E}">
        <p14:creationId xmlns:p14="http://schemas.microsoft.com/office/powerpoint/2010/main" xmlns="" val="2040545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562C7E7-C7BC-450F-9E16-3B1AD5530D04}" type="datetimeFigureOut">
              <a:rPr lang="tr-TR" smtClean="0"/>
              <a:pPr/>
              <a:t>22.11.2023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8468B1A-1F40-423B-8760-49E9AA189A93}" type="slidenum">
              <a:rPr lang="tr-TR" smtClean="0"/>
              <a:pPr/>
              <a:t>‹#›</a:t>
            </a:fld>
            <a:endParaRPr lang="tr-TR"/>
          </a:p>
        </p:txBody>
      </p:sp>
    </p:spTree>
    <p:extLst>
      <p:ext uri="{BB962C8B-B14F-4D97-AF65-F5344CB8AC3E}">
        <p14:creationId xmlns:p14="http://schemas.microsoft.com/office/powerpoint/2010/main" xmlns="" val="2189005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tr-TR" smtClean="0"/>
              <a:t>Asıl başlık stili için tıklatın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0562C7E7-C7BC-450F-9E16-3B1AD5530D04}" type="datetimeFigureOut">
              <a:rPr lang="tr-TR" smtClean="0"/>
              <a:pPr/>
              <a:t>22.11.2023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8468B1A-1F40-423B-8760-49E9AA189A93}" type="slidenum">
              <a:rPr lang="tr-TR" smtClean="0"/>
              <a:pPr/>
              <a:t>‹#›</a:t>
            </a:fld>
            <a:endParaRPr lang="tr-TR"/>
          </a:p>
        </p:txBody>
      </p:sp>
    </p:spTree>
    <p:extLst>
      <p:ext uri="{BB962C8B-B14F-4D97-AF65-F5344CB8AC3E}">
        <p14:creationId xmlns:p14="http://schemas.microsoft.com/office/powerpoint/2010/main" xmlns="" val="1133774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62C7E7-C7BC-450F-9E16-3B1AD5530D04}" type="datetimeFigureOut">
              <a:rPr lang="tr-TR" smtClean="0"/>
              <a:pPr/>
              <a:t>22.11.2023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8468B1A-1F40-423B-8760-49E9AA189A93}" type="slidenum">
              <a:rPr lang="tr-TR" smtClean="0"/>
              <a:pPr/>
              <a:t>‹#›</a:t>
            </a:fld>
            <a:endParaRPr lang="tr-TR"/>
          </a:p>
        </p:txBody>
      </p:sp>
    </p:spTree>
    <p:extLst>
      <p:ext uri="{BB962C8B-B14F-4D97-AF65-F5344CB8AC3E}">
        <p14:creationId xmlns:p14="http://schemas.microsoft.com/office/powerpoint/2010/main" xmlns="" val="15485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913795" y="2912232"/>
            <a:ext cx="5107208" cy="287896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0" y="2912232"/>
            <a:ext cx="5095357" cy="287896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562C7E7-C7BC-450F-9E16-3B1AD5530D04}" type="datetimeFigureOut">
              <a:rPr lang="tr-TR" smtClean="0"/>
              <a:pPr/>
              <a:t>22.11.2023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8468B1A-1F40-423B-8760-49E9AA189A93}" type="slidenum">
              <a:rPr lang="tr-TR" smtClean="0"/>
              <a:pPr/>
              <a:t>‹#›</a:t>
            </a:fld>
            <a:endParaRPr lang="tr-TR"/>
          </a:p>
        </p:txBody>
      </p:sp>
    </p:spTree>
    <p:extLst>
      <p:ext uri="{BB962C8B-B14F-4D97-AF65-F5344CB8AC3E}">
        <p14:creationId xmlns:p14="http://schemas.microsoft.com/office/powerpoint/2010/main" xmlns="" val="145426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562C7E7-C7BC-450F-9E16-3B1AD5530D04}" type="datetimeFigureOut">
              <a:rPr lang="tr-TR" smtClean="0"/>
              <a:pPr/>
              <a:t>22.11.2023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8468B1A-1F40-423B-8760-49E9AA189A93}" type="slidenum">
              <a:rPr lang="tr-TR" smtClean="0"/>
              <a:pPr/>
              <a:t>‹#›</a:t>
            </a:fld>
            <a:endParaRPr lang="tr-TR"/>
          </a:p>
        </p:txBody>
      </p:sp>
    </p:spTree>
    <p:extLst>
      <p:ext uri="{BB962C8B-B14F-4D97-AF65-F5344CB8AC3E}">
        <p14:creationId xmlns:p14="http://schemas.microsoft.com/office/powerpoint/2010/main" xmlns="" val="3225335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62C7E7-C7BC-450F-9E16-3B1AD5530D04}" type="datetimeFigureOut">
              <a:rPr lang="tr-TR" smtClean="0"/>
              <a:pPr/>
              <a:t>22.11.2023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8468B1A-1F40-423B-8760-49E9AA189A93}" type="slidenum">
              <a:rPr lang="tr-TR" smtClean="0"/>
              <a:pPr/>
              <a:t>‹#›</a:t>
            </a:fld>
            <a:endParaRPr lang="tr-TR"/>
          </a:p>
        </p:txBody>
      </p:sp>
    </p:spTree>
    <p:extLst>
      <p:ext uri="{BB962C8B-B14F-4D97-AF65-F5344CB8AC3E}">
        <p14:creationId xmlns:p14="http://schemas.microsoft.com/office/powerpoint/2010/main" xmlns="" val="3210487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tr-TR" smtClean="0"/>
              <a:t>Asıl başlık stili için tıklatın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562C7E7-C7BC-450F-9E16-3B1AD5530D04}" type="datetimeFigureOut">
              <a:rPr lang="tr-TR" smtClean="0"/>
              <a:pPr/>
              <a:t>22.11.2023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8468B1A-1F40-423B-8760-49E9AA189A93}" type="slidenum">
              <a:rPr lang="tr-TR" smtClean="0"/>
              <a:pPr/>
              <a:t>‹#›</a:t>
            </a:fld>
            <a:endParaRPr lang="tr-TR"/>
          </a:p>
        </p:txBody>
      </p:sp>
    </p:spTree>
    <p:extLst>
      <p:ext uri="{BB962C8B-B14F-4D97-AF65-F5344CB8AC3E}">
        <p14:creationId xmlns:p14="http://schemas.microsoft.com/office/powerpoint/2010/main" xmlns="" val="85246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562C7E7-C7BC-450F-9E16-3B1AD5530D04}" type="datetimeFigureOut">
              <a:rPr lang="tr-TR" smtClean="0"/>
              <a:pPr/>
              <a:t>22.11.2023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8468B1A-1F40-423B-8760-49E9AA189A93}" type="slidenum">
              <a:rPr lang="tr-TR" smtClean="0"/>
              <a:pPr/>
              <a:t>‹#›</a:t>
            </a:fld>
            <a:endParaRPr lang="tr-TR"/>
          </a:p>
        </p:txBody>
      </p:sp>
    </p:spTree>
    <p:extLst>
      <p:ext uri="{BB962C8B-B14F-4D97-AF65-F5344CB8AC3E}">
        <p14:creationId xmlns:p14="http://schemas.microsoft.com/office/powerpoint/2010/main" xmlns="" val="3430688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562C7E7-C7BC-450F-9E16-3B1AD5530D04}" type="datetimeFigureOut">
              <a:rPr lang="tr-TR" smtClean="0"/>
              <a:pPr/>
              <a:t>22.11.2023</a:t>
            </a:fld>
            <a:endParaRPr lang="tr-T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8468B1A-1F40-423B-8760-49E9AA189A93}" type="slidenum">
              <a:rPr lang="tr-TR" smtClean="0"/>
              <a:pPr/>
              <a:t>‹#›</a:t>
            </a:fld>
            <a:endParaRPr lang="tr-TR"/>
          </a:p>
        </p:txBody>
      </p:sp>
    </p:spTree>
    <p:extLst>
      <p:ext uri="{BB962C8B-B14F-4D97-AF65-F5344CB8AC3E}">
        <p14:creationId xmlns:p14="http://schemas.microsoft.com/office/powerpoint/2010/main" xmlns="" val="1420136699"/>
      </p:ext>
    </p:extLst>
  </p:cSld>
  <p:clrMap bg1="dk1" tx1="lt1" bg2="dk2" tx2="lt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 id="2147483944"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40659" y="1474177"/>
            <a:ext cx="9001462" cy="2387600"/>
          </a:xfrm>
        </p:spPr>
        <p:txBody>
          <a:bodyPr>
            <a:normAutofit/>
          </a:bodyPr>
          <a:lstStyle/>
          <a:p>
            <a:endParaRPr lang="tr-TR" sz="3200" dirty="0"/>
          </a:p>
        </p:txBody>
      </p:sp>
      <p:sp>
        <p:nvSpPr>
          <p:cNvPr id="8" name="Unvan 1"/>
          <p:cNvSpPr txBox="1">
            <a:spLocks/>
          </p:cNvSpPr>
          <p:nvPr/>
        </p:nvSpPr>
        <p:spPr>
          <a:xfrm>
            <a:off x="1402205" y="4114800"/>
            <a:ext cx="9001462"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tr-TR" sz="3200" dirty="0" err="1" smtClean="0">
                <a:solidFill>
                  <a:srgbClr val="FF0000"/>
                </a:solidFill>
              </a:rPr>
              <a:t>Histerisiz</a:t>
            </a:r>
            <a:r>
              <a:rPr lang="tr-TR" sz="3200" dirty="0" smtClean="0">
                <a:solidFill>
                  <a:srgbClr val="FF0000"/>
                </a:solidFill>
              </a:rPr>
              <a:t> ve </a:t>
            </a:r>
            <a:r>
              <a:rPr lang="tr-TR" sz="3200" dirty="0" err="1" smtClean="0">
                <a:solidFill>
                  <a:srgbClr val="FF0000"/>
                </a:solidFill>
              </a:rPr>
              <a:t>eddy</a:t>
            </a:r>
            <a:r>
              <a:rPr lang="tr-TR" sz="3200" dirty="0" smtClean="0">
                <a:solidFill>
                  <a:srgbClr val="FF0000"/>
                </a:solidFill>
              </a:rPr>
              <a:t> </a:t>
            </a:r>
            <a:r>
              <a:rPr lang="tr-TR" sz="3200" dirty="0" err="1" smtClean="0">
                <a:solidFill>
                  <a:srgbClr val="FF0000"/>
                </a:solidFill>
              </a:rPr>
              <a:t>Current</a:t>
            </a:r>
            <a:r>
              <a:rPr lang="tr-TR" sz="3200" dirty="0" smtClean="0">
                <a:solidFill>
                  <a:srgbClr val="FF0000"/>
                </a:solidFill>
              </a:rPr>
              <a:t> Kayıpları</a:t>
            </a:r>
          </a:p>
          <a:p>
            <a:endParaRPr lang="tr-TR" sz="3200" dirty="0"/>
          </a:p>
          <a:p>
            <a:endParaRPr lang="tr-TR" sz="3200" dirty="0"/>
          </a:p>
        </p:txBody>
      </p:sp>
    </p:spTree>
    <p:extLst>
      <p:ext uri="{BB962C8B-B14F-4D97-AF65-F5344CB8AC3E}">
        <p14:creationId xmlns:p14="http://schemas.microsoft.com/office/powerpoint/2010/main" xmlns="" val="4097987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1794919" y="680678"/>
            <a:ext cx="8177756" cy="5415136"/>
          </a:xfrm>
          <a:prstGeom prst="rect">
            <a:avLst/>
          </a:prstGeom>
        </p:spPr>
      </p:pic>
    </p:spTree>
    <p:extLst>
      <p:ext uri="{BB962C8B-B14F-4D97-AF65-F5344CB8AC3E}">
        <p14:creationId xmlns:p14="http://schemas.microsoft.com/office/powerpoint/2010/main" xmlns="" val="3693629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1318785" y="512496"/>
            <a:ext cx="8958690" cy="5688279"/>
          </a:xfrm>
          <a:prstGeom prst="rect">
            <a:avLst/>
          </a:prstGeom>
        </p:spPr>
      </p:pic>
    </p:spTree>
    <p:extLst>
      <p:ext uri="{BB962C8B-B14F-4D97-AF65-F5344CB8AC3E}">
        <p14:creationId xmlns:p14="http://schemas.microsoft.com/office/powerpoint/2010/main" xmlns="" val="2582135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1339473" y="456440"/>
            <a:ext cx="9189179" cy="5794889"/>
          </a:xfrm>
          <a:prstGeom prst="rect">
            <a:avLst/>
          </a:prstGeom>
        </p:spPr>
      </p:pic>
    </p:spTree>
    <p:extLst>
      <p:ext uri="{BB962C8B-B14F-4D97-AF65-F5344CB8AC3E}">
        <p14:creationId xmlns:p14="http://schemas.microsoft.com/office/powerpoint/2010/main" xmlns="" val="1053942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1279737" y="658697"/>
            <a:ext cx="9662107" cy="5416787"/>
          </a:xfrm>
          <a:prstGeom prst="rect">
            <a:avLst/>
          </a:prstGeom>
        </p:spPr>
      </p:pic>
    </p:spTree>
    <p:extLst>
      <p:ext uri="{BB962C8B-B14F-4D97-AF65-F5344CB8AC3E}">
        <p14:creationId xmlns:p14="http://schemas.microsoft.com/office/powerpoint/2010/main" xmlns="" val="1554882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1636554" y="434749"/>
            <a:ext cx="8096532" cy="5879327"/>
          </a:xfrm>
          <a:prstGeom prst="rect">
            <a:avLst/>
          </a:prstGeom>
        </p:spPr>
      </p:pic>
    </p:spTree>
    <p:extLst>
      <p:ext uri="{BB962C8B-B14F-4D97-AF65-F5344CB8AC3E}">
        <p14:creationId xmlns:p14="http://schemas.microsoft.com/office/powerpoint/2010/main" xmlns="" val="1360369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2519223" y="248642"/>
            <a:ext cx="6508914" cy="6081820"/>
          </a:xfrm>
          <a:prstGeom prst="rect">
            <a:avLst/>
          </a:prstGeom>
        </p:spPr>
      </p:pic>
    </p:spTree>
    <p:extLst>
      <p:ext uri="{BB962C8B-B14F-4D97-AF65-F5344CB8AC3E}">
        <p14:creationId xmlns:p14="http://schemas.microsoft.com/office/powerpoint/2010/main" xmlns="" val="592533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2466067" y="123093"/>
            <a:ext cx="6458125" cy="3635873"/>
          </a:xfrm>
          <a:prstGeom prst="rect">
            <a:avLst/>
          </a:prstGeom>
        </p:spPr>
      </p:pic>
      <p:pic>
        <p:nvPicPr>
          <p:cNvPr id="3" name="Resim 2"/>
          <p:cNvPicPr>
            <a:picLocks noChangeAspect="1"/>
          </p:cNvPicPr>
          <p:nvPr/>
        </p:nvPicPr>
        <p:blipFill>
          <a:blip r:embed="rId3" cstate="print"/>
          <a:stretch>
            <a:fillRect/>
          </a:stretch>
        </p:blipFill>
        <p:spPr>
          <a:xfrm>
            <a:off x="2466067" y="3499461"/>
            <a:ext cx="6476107" cy="3358539"/>
          </a:xfrm>
          <a:prstGeom prst="rect">
            <a:avLst/>
          </a:prstGeom>
        </p:spPr>
      </p:pic>
    </p:spTree>
    <p:extLst>
      <p:ext uri="{BB962C8B-B14F-4D97-AF65-F5344CB8AC3E}">
        <p14:creationId xmlns:p14="http://schemas.microsoft.com/office/powerpoint/2010/main" xmlns="" val="4129043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722559" y="808605"/>
            <a:ext cx="10324854" cy="4880018"/>
          </a:xfrm>
          <a:prstGeom prst="rect">
            <a:avLst/>
          </a:prstGeom>
        </p:spPr>
      </p:pic>
    </p:spTree>
    <p:extLst>
      <p:ext uri="{BB962C8B-B14F-4D97-AF65-F5344CB8AC3E}">
        <p14:creationId xmlns:p14="http://schemas.microsoft.com/office/powerpoint/2010/main" xmlns="" val="500055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1038924" y="726802"/>
            <a:ext cx="10074553" cy="5194419"/>
          </a:xfrm>
          <a:prstGeom prst="rect">
            <a:avLst/>
          </a:prstGeom>
        </p:spPr>
      </p:pic>
    </p:spTree>
    <p:extLst>
      <p:ext uri="{BB962C8B-B14F-4D97-AF65-F5344CB8AC3E}">
        <p14:creationId xmlns:p14="http://schemas.microsoft.com/office/powerpoint/2010/main" xmlns="" val="3559294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2067064" y="303598"/>
            <a:ext cx="7551720" cy="5977034"/>
          </a:xfrm>
          <a:prstGeom prst="rect">
            <a:avLst/>
          </a:prstGeom>
        </p:spPr>
      </p:pic>
    </p:spTree>
    <p:extLst>
      <p:ext uri="{BB962C8B-B14F-4D97-AF65-F5344CB8AC3E}">
        <p14:creationId xmlns:p14="http://schemas.microsoft.com/office/powerpoint/2010/main" xmlns="" val="2823223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FF00"/>
                </a:solidFill>
              </a:rPr>
              <a:t>Trafolarda Meydana Gelen Kayıplar</a:t>
            </a:r>
            <a:endParaRPr lang="tr-TR" dirty="0">
              <a:solidFill>
                <a:srgbClr val="FFFF00"/>
              </a:solidFill>
            </a:endParaRPr>
          </a:p>
        </p:txBody>
      </p:sp>
      <p:sp>
        <p:nvSpPr>
          <p:cNvPr id="3" name="İçerik Yer Tutucusu 2"/>
          <p:cNvSpPr>
            <a:spLocks noGrp="1"/>
          </p:cNvSpPr>
          <p:nvPr>
            <p:ph idx="1"/>
          </p:nvPr>
        </p:nvSpPr>
        <p:spPr>
          <a:xfrm>
            <a:off x="1142396" y="2509302"/>
            <a:ext cx="10353762" cy="3695136"/>
          </a:xfrm>
        </p:spPr>
        <p:txBody>
          <a:bodyPr/>
          <a:lstStyle/>
          <a:p>
            <a:pPr marL="0" indent="0">
              <a:buNone/>
            </a:pPr>
            <a:r>
              <a:rPr lang="tr-TR" dirty="0" smtClean="0"/>
              <a:t>1- ) Demir Kayıpları (Nüve Kayıpları)</a:t>
            </a:r>
          </a:p>
          <a:p>
            <a:pPr marL="0" indent="0">
              <a:buNone/>
            </a:pPr>
            <a:r>
              <a:rPr lang="tr-TR" dirty="0" smtClean="0"/>
              <a:t>     - </a:t>
            </a:r>
            <a:r>
              <a:rPr lang="tr-TR" dirty="0" err="1" smtClean="0"/>
              <a:t>Histerisiz</a:t>
            </a:r>
            <a:r>
              <a:rPr lang="tr-TR" dirty="0" smtClean="0"/>
              <a:t> Kayıpları</a:t>
            </a:r>
          </a:p>
          <a:p>
            <a:pPr marL="0" indent="0">
              <a:buNone/>
            </a:pPr>
            <a:r>
              <a:rPr lang="tr-TR" dirty="0"/>
              <a:t> </a:t>
            </a:r>
            <a:r>
              <a:rPr lang="tr-TR" dirty="0" smtClean="0"/>
              <a:t>    - </a:t>
            </a:r>
            <a:r>
              <a:rPr lang="tr-TR" dirty="0" err="1" smtClean="0"/>
              <a:t>Eddy</a:t>
            </a:r>
            <a:r>
              <a:rPr lang="tr-TR" dirty="0" smtClean="0"/>
              <a:t> (</a:t>
            </a:r>
            <a:r>
              <a:rPr lang="tr-TR" dirty="0" err="1" smtClean="0"/>
              <a:t>Fuko</a:t>
            </a:r>
            <a:r>
              <a:rPr lang="tr-TR" dirty="0" smtClean="0"/>
              <a:t>) Kayıpları</a:t>
            </a:r>
            <a:endParaRPr lang="tr-TR" dirty="0"/>
          </a:p>
          <a:p>
            <a:pPr marL="0" indent="0">
              <a:buNone/>
            </a:pPr>
            <a:r>
              <a:rPr lang="tr-TR" dirty="0" smtClean="0"/>
              <a:t>2- ) Bakır Kayıpları</a:t>
            </a:r>
          </a:p>
          <a:p>
            <a:pPr marL="0" indent="0">
              <a:buNone/>
            </a:pPr>
            <a:endParaRPr lang="tr-TR" dirty="0" smtClean="0"/>
          </a:p>
        </p:txBody>
      </p:sp>
    </p:spTree>
    <p:extLst>
      <p:ext uri="{BB962C8B-B14F-4D97-AF65-F5344CB8AC3E}">
        <p14:creationId xmlns:p14="http://schemas.microsoft.com/office/powerpoint/2010/main" xmlns="" val="1657882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2047310" y="380574"/>
            <a:ext cx="8097380" cy="6096851"/>
          </a:xfrm>
          <a:prstGeom prst="rect">
            <a:avLst/>
          </a:prstGeom>
        </p:spPr>
      </p:pic>
    </p:spTree>
    <p:extLst>
      <p:ext uri="{BB962C8B-B14F-4D97-AF65-F5344CB8AC3E}">
        <p14:creationId xmlns:p14="http://schemas.microsoft.com/office/powerpoint/2010/main" xmlns="" val="2468279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1457802" y="347591"/>
            <a:ext cx="8907118" cy="6268325"/>
          </a:xfrm>
          <a:prstGeom prst="rect">
            <a:avLst/>
          </a:prstGeom>
        </p:spPr>
      </p:pic>
    </p:spTree>
    <p:extLst>
      <p:ext uri="{BB962C8B-B14F-4D97-AF65-F5344CB8AC3E}">
        <p14:creationId xmlns:p14="http://schemas.microsoft.com/office/powerpoint/2010/main" xmlns="" val="1766526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508808" y="209100"/>
            <a:ext cx="11174384" cy="6439799"/>
          </a:xfrm>
          <a:prstGeom prst="rect">
            <a:avLst/>
          </a:prstGeom>
        </p:spPr>
      </p:pic>
    </p:spTree>
    <p:extLst>
      <p:ext uri="{BB962C8B-B14F-4D97-AF65-F5344CB8AC3E}">
        <p14:creationId xmlns:p14="http://schemas.microsoft.com/office/powerpoint/2010/main" xmlns="" val="3444382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432597" y="861654"/>
            <a:ext cx="11326806" cy="5134692"/>
          </a:xfrm>
          <a:prstGeom prst="rect">
            <a:avLst/>
          </a:prstGeom>
        </p:spPr>
      </p:pic>
    </p:spTree>
    <p:extLst>
      <p:ext uri="{BB962C8B-B14F-4D97-AF65-F5344CB8AC3E}">
        <p14:creationId xmlns:p14="http://schemas.microsoft.com/office/powerpoint/2010/main" xmlns="" val="2939358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642176" y="313890"/>
            <a:ext cx="10907647" cy="6230219"/>
          </a:xfrm>
          <a:prstGeom prst="rect">
            <a:avLst/>
          </a:prstGeom>
        </p:spPr>
      </p:pic>
    </p:spTree>
    <p:extLst>
      <p:ext uri="{BB962C8B-B14F-4D97-AF65-F5344CB8AC3E}">
        <p14:creationId xmlns:p14="http://schemas.microsoft.com/office/powerpoint/2010/main" xmlns="" val="1595740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stretch>
            <a:fillRect/>
          </a:stretch>
        </p:blipFill>
        <p:spPr>
          <a:xfrm>
            <a:off x="942256" y="1409418"/>
            <a:ext cx="10307488" cy="4039164"/>
          </a:xfrm>
          <a:prstGeom prst="rect">
            <a:avLst/>
          </a:prstGeom>
        </p:spPr>
      </p:pic>
    </p:spTree>
    <p:extLst>
      <p:ext uri="{BB962C8B-B14F-4D97-AF65-F5344CB8AC3E}">
        <p14:creationId xmlns:p14="http://schemas.microsoft.com/office/powerpoint/2010/main" xmlns="" val="154672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813650" y="1052181"/>
            <a:ext cx="10564699" cy="4753638"/>
          </a:xfrm>
          <a:prstGeom prst="rect">
            <a:avLst/>
          </a:prstGeom>
        </p:spPr>
      </p:pic>
    </p:spTree>
    <p:extLst>
      <p:ext uri="{BB962C8B-B14F-4D97-AF65-F5344CB8AC3E}">
        <p14:creationId xmlns:p14="http://schemas.microsoft.com/office/powerpoint/2010/main" xmlns="" val="3716642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504044" y="685417"/>
            <a:ext cx="11183911" cy="5487166"/>
          </a:xfrm>
          <a:prstGeom prst="rect">
            <a:avLst/>
          </a:prstGeom>
        </p:spPr>
      </p:pic>
    </p:spTree>
    <p:extLst>
      <p:ext uri="{BB962C8B-B14F-4D97-AF65-F5344CB8AC3E}">
        <p14:creationId xmlns:p14="http://schemas.microsoft.com/office/powerpoint/2010/main" xmlns="" val="2018313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813650" y="1209365"/>
            <a:ext cx="10564699" cy="4439270"/>
          </a:xfrm>
          <a:prstGeom prst="rect">
            <a:avLst/>
          </a:prstGeom>
        </p:spPr>
      </p:pic>
    </p:spTree>
    <p:extLst>
      <p:ext uri="{BB962C8B-B14F-4D97-AF65-F5344CB8AC3E}">
        <p14:creationId xmlns:p14="http://schemas.microsoft.com/office/powerpoint/2010/main" xmlns="" val="2710677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1804309" y="388152"/>
            <a:ext cx="8201337" cy="5807607"/>
          </a:xfrm>
          <a:prstGeom prst="rect">
            <a:avLst/>
          </a:prstGeom>
        </p:spPr>
      </p:pic>
    </p:spTree>
    <p:extLst>
      <p:ext uri="{BB962C8B-B14F-4D97-AF65-F5344CB8AC3E}">
        <p14:creationId xmlns:p14="http://schemas.microsoft.com/office/powerpoint/2010/main" xmlns="" val="2557694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99039" y="1474910"/>
            <a:ext cx="8009792" cy="5016758"/>
          </a:xfrm>
          <a:prstGeom prst="rect">
            <a:avLst/>
          </a:prstGeom>
        </p:spPr>
        <p:txBody>
          <a:bodyPr wrap="square">
            <a:spAutoFit/>
          </a:bodyPr>
          <a:lstStyle/>
          <a:p>
            <a:r>
              <a:rPr lang="tr-TR" sz="2000" b="0" i="0" u="none" strike="noStrike" baseline="0" dirty="0" err="1" smtClean="0">
                <a:latin typeface="CIDFont+F4"/>
              </a:rPr>
              <a:t>Ferronmanyetik</a:t>
            </a:r>
            <a:r>
              <a:rPr lang="tr-TR" sz="2000" b="0" i="0" u="none" strike="noStrike" baseline="0" dirty="0" smtClean="0">
                <a:latin typeface="CIDFont+F4"/>
              </a:rPr>
              <a:t> malzemeler, histerezis</a:t>
            </a:r>
          </a:p>
          <a:p>
            <a:r>
              <a:rPr lang="tr-TR" sz="2000" b="0" i="0" u="none" strike="noStrike" baseline="0" dirty="0" smtClean="0">
                <a:latin typeface="CIDFont+F4"/>
              </a:rPr>
              <a:t>çevrimi ile karakterize edilirler.</a:t>
            </a:r>
          </a:p>
          <a:p>
            <a:endParaRPr lang="tr-TR" sz="2000" b="0" i="0" u="none" strike="noStrike" baseline="0" dirty="0" smtClean="0">
              <a:latin typeface="CIDFont+F4"/>
            </a:endParaRPr>
          </a:p>
          <a:p>
            <a:r>
              <a:rPr lang="tr-TR" sz="2000" b="0" i="0" u="none" strike="noStrike" baseline="0" dirty="0" smtClean="0">
                <a:latin typeface="CIDFont+F4"/>
              </a:rPr>
              <a:t>Tam bir mıknatıslanma periyodunda</a:t>
            </a:r>
          </a:p>
          <a:p>
            <a:r>
              <a:rPr lang="tr-TR" sz="2000" b="0" i="0" u="none" strike="noStrike" baseline="0" dirty="0" smtClean="0">
                <a:latin typeface="CIDFont+F4"/>
              </a:rPr>
              <a:t>malzemenin manyetik alan şiddeti ile</a:t>
            </a:r>
          </a:p>
          <a:p>
            <a:r>
              <a:rPr lang="tr-TR" sz="2000" b="0" i="0" u="none" strike="noStrike" baseline="0" dirty="0" smtClean="0">
                <a:latin typeface="CIDFont+F4"/>
              </a:rPr>
              <a:t>manyetik akı yoğunluğu arasındaki</a:t>
            </a:r>
          </a:p>
          <a:p>
            <a:r>
              <a:rPr lang="tr-TR" sz="2000" b="0" i="0" u="none" strike="noStrike" baseline="0" dirty="0" smtClean="0">
                <a:latin typeface="CIDFont+F4"/>
              </a:rPr>
              <a:t>değişimi gösteren kapalı eğriye</a:t>
            </a:r>
          </a:p>
          <a:p>
            <a:r>
              <a:rPr lang="tr-TR" sz="2000" b="0" i="0" u="none" strike="noStrike" baseline="0" dirty="0" smtClean="0">
                <a:solidFill>
                  <a:srgbClr val="C10000"/>
                </a:solidFill>
                <a:latin typeface="CIDFont+F6"/>
              </a:rPr>
              <a:t>histerezis çevrimi </a:t>
            </a:r>
            <a:r>
              <a:rPr lang="tr-TR" sz="2000" b="0" i="0" u="none" strike="noStrike" baseline="0" dirty="0" smtClean="0">
                <a:latin typeface="CIDFont+F4"/>
              </a:rPr>
              <a:t>adı verilir.</a:t>
            </a:r>
          </a:p>
          <a:p>
            <a:endParaRPr lang="tr-TR" sz="2000" dirty="0">
              <a:latin typeface="CIDFont+F1"/>
            </a:endParaRPr>
          </a:p>
          <a:p>
            <a:r>
              <a:rPr lang="tr-TR" sz="2000" b="0" i="0" u="none" strike="noStrike" baseline="0" dirty="0" smtClean="0">
                <a:latin typeface="CIDFont+F4"/>
              </a:rPr>
              <a:t>Histerezis çevrimi, değişen bir manyetik</a:t>
            </a:r>
          </a:p>
          <a:p>
            <a:r>
              <a:rPr lang="tr-TR" sz="2000" b="0" i="0" u="none" strike="noStrike" baseline="0" dirty="0" smtClean="0">
                <a:latin typeface="CIDFont+F4"/>
              </a:rPr>
              <a:t>alanda </a:t>
            </a:r>
            <a:r>
              <a:rPr lang="tr-TR" sz="2000" b="0" i="0" u="none" strike="noStrike" baseline="0" dirty="0" err="1" smtClean="0">
                <a:latin typeface="CIDFont+F4"/>
              </a:rPr>
              <a:t>ferromanyetik</a:t>
            </a:r>
            <a:r>
              <a:rPr lang="tr-TR" sz="2000" b="0" i="0" u="none" strike="noStrike" baseline="0" dirty="0" smtClean="0">
                <a:latin typeface="CIDFont+F4"/>
              </a:rPr>
              <a:t> malzemelerin</a:t>
            </a:r>
          </a:p>
          <a:p>
            <a:r>
              <a:rPr lang="tr-TR" sz="2000" b="0" i="0" u="none" strike="noStrike" baseline="0" dirty="0" smtClean="0">
                <a:latin typeface="CIDFont+F4"/>
              </a:rPr>
              <a:t>manyetikleşmesi ve manyetik alan</a:t>
            </a:r>
          </a:p>
          <a:p>
            <a:r>
              <a:rPr lang="tr-TR" sz="2000" b="0" i="0" u="none" strike="noStrike" baseline="0" dirty="0" smtClean="0">
                <a:latin typeface="CIDFont+F4"/>
              </a:rPr>
              <a:t>yönünü tanımlamak amacıyla kullanılır.</a:t>
            </a:r>
          </a:p>
          <a:p>
            <a:r>
              <a:rPr lang="tr-TR" sz="2000" b="0" i="0" u="none" strike="noStrike" baseline="0" dirty="0" smtClean="0">
                <a:solidFill>
                  <a:srgbClr val="FF0000"/>
                </a:solidFill>
                <a:latin typeface="CIDFont+F4"/>
              </a:rPr>
              <a:t>Önceden mıknatıslanmamış</a:t>
            </a:r>
          </a:p>
          <a:p>
            <a:r>
              <a:rPr lang="tr-TR" sz="2000" b="0" i="0" u="none" strike="noStrike" baseline="0" dirty="0" err="1" smtClean="0">
                <a:solidFill>
                  <a:srgbClr val="FF0000"/>
                </a:solidFill>
                <a:latin typeface="CIDFont+F4"/>
              </a:rPr>
              <a:t>ferromanyetik</a:t>
            </a:r>
            <a:r>
              <a:rPr lang="tr-TR" sz="2000" b="0" i="0" u="none" strike="noStrike" baseline="0" dirty="0" smtClean="0">
                <a:solidFill>
                  <a:srgbClr val="FF0000"/>
                </a:solidFill>
                <a:latin typeface="CIDFont+F4"/>
              </a:rPr>
              <a:t> malzemenin manyetik akı</a:t>
            </a:r>
          </a:p>
          <a:p>
            <a:r>
              <a:rPr lang="tr-TR" sz="2000" b="0" i="0" u="none" strike="noStrike" baseline="0" dirty="0" smtClean="0">
                <a:solidFill>
                  <a:srgbClr val="FF0000"/>
                </a:solidFill>
                <a:latin typeface="CIDFont+F4"/>
              </a:rPr>
              <a:t>yoğunluğu (B) sıfırdır.</a:t>
            </a:r>
          </a:p>
        </p:txBody>
      </p:sp>
      <p:pic>
        <p:nvPicPr>
          <p:cNvPr id="5" name="Resim 4"/>
          <p:cNvPicPr>
            <a:picLocks noChangeAspect="1"/>
          </p:cNvPicPr>
          <p:nvPr/>
        </p:nvPicPr>
        <p:blipFill>
          <a:blip r:embed="rId2" cstate="print"/>
          <a:stretch>
            <a:fillRect/>
          </a:stretch>
        </p:blipFill>
        <p:spPr>
          <a:xfrm>
            <a:off x="6392007" y="1474910"/>
            <a:ext cx="4492869" cy="4587366"/>
          </a:xfrm>
          <a:prstGeom prst="rect">
            <a:avLst/>
          </a:prstGeom>
        </p:spPr>
      </p:pic>
      <p:sp>
        <p:nvSpPr>
          <p:cNvPr id="6" name="Unvan 1"/>
          <p:cNvSpPr>
            <a:spLocks noGrp="1"/>
          </p:cNvSpPr>
          <p:nvPr>
            <p:ph type="title"/>
          </p:nvPr>
        </p:nvSpPr>
        <p:spPr>
          <a:xfrm>
            <a:off x="599470" y="148589"/>
            <a:ext cx="10353761" cy="1326321"/>
          </a:xfrm>
        </p:spPr>
        <p:txBody>
          <a:bodyPr/>
          <a:lstStyle/>
          <a:p>
            <a:r>
              <a:rPr lang="tr-TR" dirty="0" err="1" smtClean="0">
                <a:solidFill>
                  <a:srgbClr val="FFFF00"/>
                </a:solidFill>
              </a:rPr>
              <a:t>Histerisiz</a:t>
            </a:r>
            <a:r>
              <a:rPr lang="tr-TR" dirty="0" smtClean="0">
                <a:solidFill>
                  <a:srgbClr val="FFFF00"/>
                </a:solidFill>
              </a:rPr>
              <a:t> ve </a:t>
            </a:r>
            <a:r>
              <a:rPr lang="tr-TR" dirty="0" err="1" smtClean="0">
                <a:solidFill>
                  <a:srgbClr val="FFFF00"/>
                </a:solidFill>
              </a:rPr>
              <a:t>Histerisiz</a:t>
            </a:r>
            <a:r>
              <a:rPr lang="tr-TR" dirty="0" smtClean="0">
                <a:solidFill>
                  <a:srgbClr val="FFFF00"/>
                </a:solidFill>
              </a:rPr>
              <a:t> Kaybı</a:t>
            </a:r>
            <a:endParaRPr lang="tr-TR" dirty="0">
              <a:solidFill>
                <a:srgbClr val="FFFF00"/>
              </a:solidFill>
            </a:endParaRPr>
          </a:p>
        </p:txBody>
      </p:sp>
    </p:spTree>
    <p:extLst>
      <p:ext uri="{BB962C8B-B14F-4D97-AF65-F5344CB8AC3E}">
        <p14:creationId xmlns:p14="http://schemas.microsoft.com/office/powerpoint/2010/main" xmlns="" val="905293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746966" y="199574"/>
            <a:ext cx="10698068" cy="6458851"/>
          </a:xfrm>
          <a:prstGeom prst="rect">
            <a:avLst/>
          </a:prstGeom>
        </p:spPr>
      </p:pic>
    </p:spTree>
    <p:extLst>
      <p:ext uri="{BB962C8B-B14F-4D97-AF65-F5344CB8AC3E}">
        <p14:creationId xmlns:p14="http://schemas.microsoft.com/office/powerpoint/2010/main" xmlns="" val="1220649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1114759" y="272561"/>
            <a:ext cx="9374464" cy="6328374"/>
          </a:xfrm>
          <a:prstGeom prst="rect">
            <a:avLst/>
          </a:prstGeom>
        </p:spPr>
      </p:pic>
    </p:spTree>
    <p:extLst>
      <p:ext uri="{BB962C8B-B14F-4D97-AF65-F5344CB8AC3E}">
        <p14:creationId xmlns:p14="http://schemas.microsoft.com/office/powerpoint/2010/main" xmlns="" val="75409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775545" y="199574"/>
            <a:ext cx="10640910" cy="6458851"/>
          </a:xfrm>
          <a:prstGeom prst="rect">
            <a:avLst/>
          </a:prstGeom>
        </p:spPr>
      </p:pic>
    </p:spTree>
    <p:extLst>
      <p:ext uri="{BB962C8B-B14F-4D97-AF65-F5344CB8AC3E}">
        <p14:creationId xmlns:p14="http://schemas.microsoft.com/office/powerpoint/2010/main" xmlns="" val="2874573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2523392" y="211460"/>
            <a:ext cx="6409592" cy="6264694"/>
          </a:xfrm>
          <a:prstGeom prst="rect">
            <a:avLst/>
          </a:prstGeom>
        </p:spPr>
      </p:pic>
    </p:spTree>
    <p:extLst>
      <p:ext uri="{BB962C8B-B14F-4D97-AF65-F5344CB8AC3E}">
        <p14:creationId xmlns:p14="http://schemas.microsoft.com/office/powerpoint/2010/main" xmlns="" val="1123879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575809" y="2659605"/>
            <a:ext cx="11110735" cy="923330"/>
          </a:xfrm>
          <a:prstGeom prst="rect">
            <a:avLst/>
          </a:prstGeom>
          <a:noFill/>
        </p:spPr>
        <p:txBody>
          <a:bodyPr wrap="none" lIns="91440" tIns="45720" rIns="91440" bIns="45720">
            <a:spAutoFit/>
          </a:bodyPr>
          <a:lstStyle/>
          <a:p>
            <a:pPr algn="ctr"/>
            <a:r>
              <a:rPr lang="tr-TR"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Dinlediğiniz için teşekkür ederim.</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xmlns="" val="1661607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45906" y="1162192"/>
            <a:ext cx="6096000" cy="4801314"/>
          </a:xfrm>
          <a:prstGeom prst="rect">
            <a:avLst/>
          </a:prstGeom>
        </p:spPr>
        <p:txBody>
          <a:bodyPr>
            <a:spAutoFit/>
          </a:bodyPr>
          <a:lstStyle/>
          <a:p>
            <a:r>
              <a:rPr lang="tr-TR" dirty="0" smtClean="0"/>
              <a:t>Manyetik akı yoğunluğu sıfır olan</a:t>
            </a:r>
          </a:p>
          <a:p>
            <a:r>
              <a:rPr lang="tr-TR" dirty="0" smtClean="0"/>
              <a:t>mıknatıslanmamış malzemenin </a:t>
            </a:r>
            <a:r>
              <a:rPr lang="tr-TR" dirty="0" smtClean="0">
                <a:solidFill>
                  <a:srgbClr val="FF0000"/>
                </a:solidFill>
              </a:rPr>
              <a:t>(1), </a:t>
            </a:r>
            <a:r>
              <a:rPr lang="tr-TR" dirty="0" smtClean="0"/>
              <a:t>manyetik</a:t>
            </a:r>
          </a:p>
          <a:p>
            <a:r>
              <a:rPr lang="tr-TR" dirty="0" smtClean="0"/>
              <a:t>alan şiddeti devamlı olarak arttırılırsa</a:t>
            </a:r>
          </a:p>
          <a:p>
            <a:r>
              <a:rPr lang="tr-TR" dirty="0" smtClean="0"/>
              <a:t>malzemenin manyetik akı yoğunluğu da</a:t>
            </a:r>
          </a:p>
          <a:p>
            <a:r>
              <a:rPr lang="tr-TR" dirty="0" smtClean="0"/>
              <a:t>doyma noktasına kadar </a:t>
            </a:r>
            <a:r>
              <a:rPr lang="tr-TR" dirty="0" smtClean="0">
                <a:solidFill>
                  <a:srgbClr val="FF0000"/>
                </a:solidFill>
              </a:rPr>
              <a:t>(2) </a:t>
            </a:r>
            <a:r>
              <a:rPr lang="tr-TR" dirty="0" smtClean="0"/>
              <a:t>artar. Yani</a:t>
            </a:r>
          </a:p>
          <a:p>
            <a:r>
              <a:rPr lang="tr-TR" dirty="0" smtClean="0"/>
              <a:t>malzemenin mıknatıslanması, maksimum</a:t>
            </a:r>
          </a:p>
          <a:p>
            <a:r>
              <a:rPr lang="tr-TR" dirty="0" smtClean="0"/>
              <a:t>manyetik akı yoğunluğu değerine (</a:t>
            </a:r>
            <a:r>
              <a:rPr lang="tr-TR" dirty="0" err="1" smtClean="0"/>
              <a:t>Bs</a:t>
            </a:r>
            <a:r>
              <a:rPr lang="tr-TR" dirty="0" smtClean="0"/>
              <a:t>) kadar</a:t>
            </a:r>
          </a:p>
          <a:p>
            <a:r>
              <a:rPr lang="tr-TR" dirty="0" smtClean="0"/>
              <a:t>yükselir. Böylece 1-2 mıknatıslanma eğrisi</a:t>
            </a:r>
          </a:p>
          <a:p>
            <a:r>
              <a:rPr lang="tr-TR" dirty="0" smtClean="0"/>
              <a:t>elde edilir. Bu noktadan sonra artan manyetik</a:t>
            </a:r>
          </a:p>
          <a:p>
            <a:r>
              <a:rPr lang="tr-TR" dirty="0" smtClean="0"/>
              <a:t>alan şiddeti, mıknatıslanmayı çok az artırır.</a:t>
            </a:r>
          </a:p>
          <a:p>
            <a:endParaRPr lang="tr-TR" dirty="0"/>
          </a:p>
          <a:p>
            <a:r>
              <a:rPr lang="tr-TR" dirty="0" smtClean="0"/>
              <a:t>Doymuş mıknatıslanma noktasında bulunan</a:t>
            </a:r>
          </a:p>
          <a:p>
            <a:r>
              <a:rPr lang="tr-TR" dirty="0" smtClean="0"/>
              <a:t>malzemenin üzerinden manyetik alan şiddeti</a:t>
            </a:r>
          </a:p>
          <a:p>
            <a:r>
              <a:rPr lang="tr-TR" dirty="0" smtClean="0"/>
              <a:t>kaldırılırsa yani sıfıra indirilirse, manyetik akı</a:t>
            </a:r>
          </a:p>
          <a:p>
            <a:r>
              <a:rPr lang="tr-TR" dirty="0" smtClean="0"/>
              <a:t>yoğunluğu belirli bir değere (3 noktası veya</a:t>
            </a:r>
          </a:p>
          <a:p>
            <a:r>
              <a:rPr lang="tr-TR" dirty="0" err="1" smtClean="0"/>
              <a:t>Br</a:t>
            </a:r>
            <a:r>
              <a:rPr lang="tr-TR" dirty="0" smtClean="0"/>
              <a:t>) kadar düşer. Bu nokta malzemenin kalıcı</a:t>
            </a:r>
          </a:p>
          <a:p>
            <a:r>
              <a:rPr lang="tr-TR" dirty="0" err="1" smtClean="0"/>
              <a:t>mıktatıs</a:t>
            </a:r>
            <a:r>
              <a:rPr lang="tr-TR" dirty="0" smtClean="0"/>
              <a:t> özelliğini ifade eder.</a:t>
            </a:r>
            <a:endParaRPr lang="tr-TR" dirty="0"/>
          </a:p>
        </p:txBody>
      </p:sp>
      <p:pic>
        <p:nvPicPr>
          <p:cNvPr id="5" name="Resim 4"/>
          <p:cNvPicPr>
            <a:picLocks noChangeAspect="1"/>
          </p:cNvPicPr>
          <p:nvPr/>
        </p:nvPicPr>
        <p:blipFill>
          <a:blip r:embed="rId2" cstate="print"/>
          <a:stretch>
            <a:fillRect/>
          </a:stretch>
        </p:blipFill>
        <p:spPr>
          <a:xfrm>
            <a:off x="6805246" y="1162192"/>
            <a:ext cx="4510454" cy="4605320"/>
          </a:xfrm>
          <a:prstGeom prst="rect">
            <a:avLst/>
          </a:prstGeom>
        </p:spPr>
      </p:pic>
    </p:spTree>
    <p:extLst>
      <p:ext uri="{BB962C8B-B14F-4D97-AF65-F5344CB8AC3E}">
        <p14:creationId xmlns:p14="http://schemas.microsoft.com/office/powerpoint/2010/main" xmlns="" val="423410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536331" y="1354016"/>
            <a:ext cx="6022731" cy="3693319"/>
          </a:xfrm>
          <a:prstGeom prst="rect">
            <a:avLst/>
          </a:prstGeom>
        </p:spPr>
        <p:txBody>
          <a:bodyPr wrap="square">
            <a:spAutoFit/>
          </a:bodyPr>
          <a:lstStyle/>
          <a:p>
            <a:r>
              <a:rPr lang="tr-TR" dirty="0" smtClean="0"/>
              <a:t>Mıknatıslanmanın sıfıra düşmesi için </a:t>
            </a:r>
            <a:r>
              <a:rPr lang="tr-TR" dirty="0" smtClean="0">
                <a:solidFill>
                  <a:srgbClr val="FF0000"/>
                </a:solidFill>
              </a:rPr>
              <a:t>(4), </a:t>
            </a:r>
          </a:p>
          <a:p>
            <a:r>
              <a:rPr lang="tr-TR" dirty="0" smtClean="0"/>
              <a:t>ters bir manyetik alan şiddetinin uygulanması gerekir.</a:t>
            </a:r>
          </a:p>
          <a:p>
            <a:r>
              <a:rPr lang="tr-TR" dirty="0" smtClean="0"/>
              <a:t>Bu ters manyetik alan şiddetine, gideren</a:t>
            </a:r>
          </a:p>
          <a:p>
            <a:r>
              <a:rPr lang="tr-TR" dirty="0" smtClean="0"/>
              <a:t>manyetik alan şiddeti (</a:t>
            </a:r>
            <a:r>
              <a:rPr lang="tr-TR" dirty="0" err="1" smtClean="0"/>
              <a:t>Hc</a:t>
            </a:r>
            <a:r>
              <a:rPr lang="tr-TR" dirty="0" smtClean="0"/>
              <a:t>) veya </a:t>
            </a:r>
            <a:r>
              <a:rPr lang="tr-TR" dirty="0" err="1" smtClean="0"/>
              <a:t>korsitif</a:t>
            </a:r>
            <a:r>
              <a:rPr lang="tr-TR" dirty="0" smtClean="0"/>
              <a:t> kuvvet</a:t>
            </a:r>
          </a:p>
          <a:p>
            <a:r>
              <a:rPr lang="tr-TR" dirty="0" smtClean="0"/>
              <a:t>adı verilir.</a:t>
            </a:r>
          </a:p>
          <a:p>
            <a:endParaRPr lang="tr-TR" dirty="0" smtClean="0"/>
          </a:p>
          <a:p>
            <a:r>
              <a:rPr lang="tr-TR" dirty="0" smtClean="0"/>
              <a:t>Bu kuvvetin değerine göre manyetik</a:t>
            </a:r>
          </a:p>
          <a:p>
            <a:r>
              <a:rPr lang="tr-TR" dirty="0" smtClean="0"/>
              <a:t>malzemeler, yumuşak ve sert manyetik</a:t>
            </a:r>
          </a:p>
          <a:p>
            <a:r>
              <a:rPr lang="tr-TR" dirty="0" smtClean="0"/>
              <a:t>malzeme olmak üzere iki sınıfa ayrılırlar.</a:t>
            </a:r>
          </a:p>
          <a:p>
            <a:endParaRPr lang="tr-TR" dirty="0" smtClean="0"/>
          </a:p>
          <a:p>
            <a:r>
              <a:rPr lang="tr-TR" dirty="0" smtClean="0"/>
              <a:t>Yumuşak manyetik malzemelerin histerezis</a:t>
            </a:r>
          </a:p>
          <a:p>
            <a:r>
              <a:rPr lang="tr-TR" dirty="0" smtClean="0"/>
              <a:t>çevrim eğrisi dar, sert manyetik</a:t>
            </a:r>
          </a:p>
          <a:p>
            <a:r>
              <a:rPr lang="tr-TR" dirty="0" smtClean="0"/>
              <a:t>malzemelerin ise daha geniştir.</a:t>
            </a:r>
            <a:endParaRPr lang="tr-TR" dirty="0"/>
          </a:p>
        </p:txBody>
      </p:sp>
      <p:pic>
        <p:nvPicPr>
          <p:cNvPr id="7" name="Resim 6"/>
          <p:cNvPicPr>
            <a:picLocks noChangeAspect="1"/>
          </p:cNvPicPr>
          <p:nvPr/>
        </p:nvPicPr>
        <p:blipFill>
          <a:blip r:embed="rId2" cstate="print"/>
          <a:stretch>
            <a:fillRect/>
          </a:stretch>
        </p:blipFill>
        <p:spPr>
          <a:xfrm>
            <a:off x="6418385" y="994406"/>
            <a:ext cx="4510454" cy="4605320"/>
          </a:xfrm>
          <a:prstGeom prst="rect">
            <a:avLst/>
          </a:prstGeom>
        </p:spPr>
      </p:pic>
    </p:spTree>
    <p:extLst>
      <p:ext uri="{BB962C8B-B14F-4D97-AF65-F5344CB8AC3E}">
        <p14:creationId xmlns:p14="http://schemas.microsoft.com/office/powerpoint/2010/main" xmlns="" val="3100809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06768" y="1287841"/>
            <a:ext cx="9346223" cy="3816429"/>
          </a:xfrm>
          <a:prstGeom prst="rect">
            <a:avLst/>
          </a:prstGeom>
        </p:spPr>
        <p:txBody>
          <a:bodyPr wrap="square">
            <a:spAutoFit/>
          </a:bodyPr>
          <a:lstStyle/>
          <a:p>
            <a:r>
              <a:rPr lang="tr-TR" sz="2200" dirty="0" smtClean="0"/>
              <a:t>Elektrikli aletlerde frekansı 50 Hz olan bir alternatif akım kullanıldığında, demir çekirdekte saniyede 50 kez histerezis eğrisi çizilecek demektir. </a:t>
            </a:r>
          </a:p>
          <a:p>
            <a:endParaRPr lang="tr-TR" sz="2200" dirty="0" smtClean="0"/>
          </a:p>
          <a:p>
            <a:endParaRPr lang="tr-TR" sz="2200" dirty="0"/>
          </a:p>
          <a:p>
            <a:r>
              <a:rPr lang="tr-TR" sz="2200" dirty="0" err="1" smtClean="0"/>
              <a:t>Ferromanyetik</a:t>
            </a:r>
            <a:r>
              <a:rPr lang="tr-TR" sz="2200" dirty="0" smtClean="0"/>
              <a:t> malzemenin her histerezis çevrimi sonucunda malzeme içinde ısı oluşacak ve dolayısıyla bu da enerji kaybına sebep olacaktır. </a:t>
            </a:r>
          </a:p>
          <a:p>
            <a:endParaRPr lang="tr-TR" sz="2200" dirty="0"/>
          </a:p>
          <a:p>
            <a:endParaRPr lang="tr-TR" sz="2200" dirty="0" smtClean="0"/>
          </a:p>
          <a:p>
            <a:r>
              <a:rPr lang="tr-TR" sz="2200" dirty="0" smtClean="0"/>
              <a:t>Histerezis eğrisinin alanı, bir çevrimde kaybolan enerjiyi verir.</a:t>
            </a:r>
          </a:p>
          <a:p>
            <a:r>
              <a:rPr lang="tr-TR" sz="2200" dirty="0" smtClean="0"/>
              <a:t>Bu enerji malzeme içerisindeki manyetik bölgelerin bir yönden diğer yöne dönmesi için harcanan enerjidir. Bu enerji ısı olarak açığa çıkar.</a:t>
            </a:r>
            <a:endParaRPr lang="tr-TR" sz="2200" dirty="0"/>
          </a:p>
        </p:txBody>
      </p:sp>
    </p:spTree>
    <p:extLst>
      <p:ext uri="{BB962C8B-B14F-4D97-AF65-F5344CB8AC3E}">
        <p14:creationId xmlns:p14="http://schemas.microsoft.com/office/powerpoint/2010/main" xmlns="" val="3896879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7684" y="395655"/>
            <a:ext cx="10309195" cy="4489938"/>
          </a:xfrm>
        </p:spPr>
        <p:txBody>
          <a:bodyPr/>
          <a:lstStyle/>
          <a:p>
            <a:r>
              <a:rPr lang="tr-TR" dirty="0" err="1" smtClean="0"/>
              <a:t>AC’nin</a:t>
            </a:r>
            <a:r>
              <a:rPr lang="tr-TR" dirty="0" smtClean="0"/>
              <a:t> her </a:t>
            </a:r>
            <a:r>
              <a:rPr lang="tr-TR" dirty="0" err="1" smtClean="0"/>
              <a:t>alternansının</a:t>
            </a:r>
            <a:r>
              <a:rPr lang="tr-TR" dirty="0" smtClean="0"/>
              <a:t> yön değiştirmesi sırasında nüve üzerinde çok az bir miktarda </a:t>
            </a:r>
            <a:r>
              <a:rPr lang="tr-TR" dirty="0" err="1" smtClean="0"/>
              <a:t>mıknatıslık</a:t>
            </a:r>
            <a:r>
              <a:rPr lang="tr-TR" dirty="0" smtClean="0"/>
              <a:t> kalır. Bu artık mıknatıs, ters yönden gelen elektrik akımının oluşturduğu manyetik alana karşı koyar. Böylece nüve molekülleri frekansa bağlı olarak yön değiştirir. Yön değiştirme sırasında birbirleri ile sürtünmeleri sonucu ısı şeklinde ortaya çıkar. Bu da güç kaybına sebep olur. Bu duruma </a:t>
            </a:r>
            <a:r>
              <a:rPr lang="tr-TR" dirty="0" err="1" smtClean="0"/>
              <a:t>histerisiz</a:t>
            </a:r>
            <a:r>
              <a:rPr lang="tr-TR" dirty="0" smtClean="0"/>
              <a:t> kaybı denir. </a:t>
            </a:r>
            <a:r>
              <a:rPr lang="tr-TR" dirty="0" err="1" smtClean="0"/>
              <a:t>Histerisiz</a:t>
            </a:r>
            <a:r>
              <a:rPr lang="tr-TR" dirty="0" smtClean="0"/>
              <a:t> kayıpları da demire, silisyum katarak azaltılır. </a:t>
            </a:r>
          </a:p>
          <a:p>
            <a:r>
              <a:rPr lang="tr-TR" dirty="0" smtClean="0"/>
              <a:t>Bu kayıplardan </a:t>
            </a:r>
            <a:r>
              <a:rPr lang="tr-TR" dirty="0" err="1" smtClean="0"/>
              <a:t>histerisiz</a:t>
            </a:r>
            <a:r>
              <a:rPr lang="tr-TR" dirty="0" smtClean="0"/>
              <a:t> kayıpları manyetik etki dolayısıyla oluşmaktadır. Manyetik devredeki akımın değerinin ani değişmesine bağlıdır. Sarımın ve B manyetik alan yoğunluğunun değişmesi ile elde edilmektedir. </a:t>
            </a:r>
            <a:r>
              <a:rPr lang="tr-TR" dirty="0" err="1" smtClean="0"/>
              <a:t>P</a:t>
            </a:r>
            <a:r>
              <a:rPr lang="tr-TR" sz="1100" dirty="0" err="1" smtClean="0"/>
              <a:t>h</a:t>
            </a:r>
            <a:r>
              <a:rPr lang="tr-TR" sz="1100" dirty="0" smtClean="0"/>
              <a:t> = </a:t>
            </a:r>
            <a:r>
              <a:rPr lang="tr-TR" dirty="0" err="1" smtClean="0"/>
              <a:t>histerisiz</a:t>
            </a:r>
            <a:r>
              <a:rPr lang="tr-TR" dirty="0" smtClean="0"/>
              <a:t> kayıplarını gösterir.</a:t>
            </a:r>
            <a:endParaRPr lang="tr-TR" dirty="0"/>
          </a:p>
        </p:txBody>
      </p:sp>
      <p:pic>
        <p:nvPicPr>
          <p:cNvPr id="5" name="Resim 4"/>
          <p:cNvPicPr>
            <a:picLocks noChangeAspect="1"/>
          </p:cNvPicPr>
          <p:nvPr/>
        </p:nvPicPr>
        <p:blipFill>
          <a:blip r:embed="rId2" cstate="print"/>
          <a:stretch>
            <a:fillRect/>
          </a:stretch>
        </p:blipFill>
        <p:spPr>
          <a:xfrm>
            <a:off x="1090258" y="4885593"/>
            <a:ext cx="3324856" cy="966890"/>
          </a:xfrm>
          <a:prstGeom prst="rect">
            <a:avLst/>
          </a:prstGeom>
        </p:spPr>
      </p:pic>
      <p:pic>
        <p:nvPicPr>
          <p:cNvPr id="6" name="Resim 5"/>
          <p:cNvPicPr>
            <a:picLocks noChangeAspect="1"/>
          </p:cNvPicPr>
          <p:nvPr/>
        </p:nvPicPr>
        <p:blipFill>
          <a:blip r:embed="rId3" cstate="print"/>
          <a:stretch>
            <a:fillRect/>
          </a:stretch>
        </p:blipFill>
        <p:spPr>
          <a:xfrm>
            <a:off x="4820469" y="4216352"/>
            <a:ext cx="6163535" cy="2305372"/>
          </a:xfrm>
          <a:prstGeom prst="rect">
            <a:avLst/>
          </a:prstGeom>
        </p:spPr>
      </p:pic>
    </p:spTree>
    <p:extLst>
      <p:ext uri="{BB962C8B-B14F-4D97-AF65-F5344CB8AC3E}">
        <p14:creationId xmlns:p14="http://schemas.microsoft.com/office/powerpoint/2010/main" xmlns="" val="200403682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3794" y="1591239"/>
            <a:ext cx="10353762" cy="3695136"/>
          </a:xfrm>
        </p:spPr>
        <p:txBody>
          <a:bodyPr/>
          <a:lstStyle/>
          <a:p>
            <a:r>
              <a:rPr lang="tr-TR" dirty="0" err="1" smtClean="0"/>
              <a:t>Fuko</a:t>
            </a:r>
            <a:r>
              <a:rPr lang="tr-TR" dirty="0" smtClean="0"/>
              <a:t> (</a:t>
            </a:r>
            <a:r>
              <a:rPr lang="tr-TR" dirty="0" err="1" smtClean="0"/>
              <a:t>eddy</a:t>
            </a:r>
            <a:r>
              <a:rPr lang="tr-TR" dirty="0" smtClean="0"/>
              <a:t> akımları) kayıpları ise demirin elektrik akımına gösterdiği elektriksel dirençten kaynaklanır. Bu durumda malzeme bir iletken gibi davranır ve değişken akının etkisi ile demirde gerilim indüklenir. Bu gerilim malzemenin içinde akımların akmasına neden olur ki bu akımlara </a:t>
            </a:r>
            <a:r>
              <a:rPr lang="tr-TR" dirty="0" err="1" smtClean="0"/>
              <a:t>Fuko</a:t>
            </a:r>
            <a:r>
              <a:rPr lang="tr-TR" dirty="0" smtClean="0"/>
              <a:t> (</a:t>
            </a:r>
            <a:r>
              <a:rPr lang="tr-TR" dirty="0" err="1" smtClean="0"/>
              <a:t>Foucault</a:t>
            </a:r>
            <a:r>
              <a:rPr lang="tr-TR" dirty="0" smtClean="0"/>
              <a:t>)akımları denir. Bunların demir içinde serbest olarak akar. Akması ile demirde ‘ </a:t>
            </a:r>
            <a:r>
              <a:rPr lang="tr-TR" dirty="0" err="1" smtClean="0"/>
              <a:t>Joule</a:t>
            </a:r>
            <a:r>
              <a:rPr lang="tr-TR" dirty="0" smtClean="0"/>
              <a:t> Kayıpları’ şeklinde hesaplanan ve ısı enerjisi olarak ortaya çıkar. P</a:t>
            </a:r>
            <a:r>
              <a:rPr lang="tr-TR" sz="1800" dirty="0" smtClean="0"/>
              <a:t>e</a:t>
            </a:r>
            <a:r>
              <a:rPr lang="tr-TR" sz="1200" dirty="0" smtClean="0"/>
              <a:t> </a:t>
            </a:r>
            <a:r>
              <a:rPr lang="tr-TR" dirty="0" smtClean="0"/>
              <a:t>= </a:t>
            </a:r>
            <a:r>
              <a:rPr lang="tr-TR" dirty="0" err="1" smtClean="0"/>
              <a:t>fuko</a:t>
            </a:r>
            <a:r>
              <a:rPr lang="tr-TR" dirty="0" smtClean="0"/>
              <a:t> kayıplarını gösterir.</a:t>
            </a:r>
            <a:endParaRPr lang="tr-TR" dirty="0"/>
          </a:p>
        </p:txBody>
      </p:sp>
      <p:sp>
        <p:nvSpPr>
          <p:cNvPr id="4" name="Unvan 1"/>
          <p:cNvSpPr>
            <a:spLocks noGrp="1"/>
          </p:cNvSpPr>
          <p:nvPr>
            <p:ph type="title"/>
          </p:nvPr>
        </p:nvSpPr>
        <p:spPr>
          <a:xfrm>
            <a:off x="913794" y="85725"/>
            <a:ext cx="10353761" cy="1326321"/>
          </a:xfrm>
        </p:spPr>
        <p:txBody>
          <a:bodyPr/>
          <a:lstStyle/>
          <a:p>
            <a:r>
              <a:rPr lang="tr-TR" dirty="0" err="1" smtClean="0">
                <a:solidFill>
                  <a:srgbClr val="FFFF00"/>
                </a:solidFill>
              </a:rPr>
              <a:t>Fuko</a:t>
            </a:r>
            <a:r>
              <a:rPr lang="tr-TR" dirty="0" smtClean="0">
                <a:solidFill>
                  <a:srgbClr val="FFFF00"/>
                </a:solidFill>
              </a:rPr>
              <a:t> (</a:t>
            </a:r>
            <a:r>
              <a:rPr lang="tr-TR" dirty="0" err="1" smtClean="0">
                <a:solidFill>
                  <a:srgbClr val="FFFF00"/>
                </a:solidFill>
              </a:rPr>
              <a:t>Eddy</a:t>
            </a:r>
            <a:r>
              <a:rPr lang="tr-TR" dirty="0" smtClean="0">
                <a:solidFill>
                  <a:srgbClr val="FFFF00"/>
                </a:solidFill>
              </a:rPr>
              <a:t>) Kayıpları </a:t>
            </a:r>
            <a:endParaRPr lang="tr-TR" dirty="0">
              <a:solidFill>
                <a:srgbClr val="FFFF00"/>
              </a:solidFill>
            </a:endParaRPr>
          </a:p>
        </p:txBody>
      </p:sp>
      <p:pic>
        <p:nvPicPr>
          <p:cNvPr id="5" name="Resim 4"/>
          <p:cNvPicPr>
            <a:picLocks noChangeAspect="1"/>
          </p:cNvPicPr>
          <p:nvPr/>
        </p:nvPicPr>
        <p:blipFill>
          <a:blip r:embed="rId2" cstate="print"/>
          <a:stretch>
            <a:fillRect/>
          </a:stretch>
        </p:blipFill>
        <p:spPr>
          <a:xfrm>
            <a:off x="1271378" y="4674883"/>
            <a:ext cx="3000794" cy="790685"/>
          </a:xfrm>
          <a:prstGeom prst="rect">
            <a:avLst/>
          </a:prstGeom>
        </p:spPr>
      </p:pic>
      <p:sp>
        <p:nvSpPr>
          <p:cNvPr id="6" name="Metin kutusu 5"/>
          <p:cNvSpPr txBox="1"/>
          <p:nvPr/>
        </p:nvSpPr>
        <p:spPr>
          <a:xfrm>
            <a:off x="4779014" y="4885559"/>
            <a:ext cx="5981700" cy="369332"/>
          </a:xfrm>
          <a:prstGeom prst="rect">
            <a:avLst/>
          </a:prstGeom>
          <a:noFill/>
        </p:spPr>
        <p:txBody>
          <a:bodyPr wrap="square" rtlCol="0">
            <a:spAutoFit/>
          </a:bodyPr>
          <a:lstStyle/>
          <a:p>
            <a:r>
              <a:rPr lang="tr-TR" dirty="0" smtClean="0"/>
              <a:t>Kg malzemenin </a:t>
            </a:r>
            <a:r>
              <a:rPr lang="tr-TR" dirty="0" err="1" smtClean="0"/>
              <a:t>fuko</a:t>
            </a:r>
            <a:r>
              <a:rPr lang="tr-TR" dirty="0" smtClean="0"/>
              <a:t> akımları kayıp katsayısıdır.</a:t>
            </a:r>
            <a:endParaRPr lang="tr-TR" dirty="0"/>
          </a:p>
        </p:txBody>
      </p:sp>
    </p:spTree>
    <p:extLst>
      <p:ext uri="{BB962C8B-B14F-4D97-AF65-F5344CB8AC3E}">
        <p14:creationId xmlns:p14="http://schemas.microsoft.com/office/powerpoint/2010/main" xmlns="" val="2206479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647700" y="647700"/>
            <a:ext cx="10077450" cy="3416320"/>
          </a:xfrm>
          <a:prstGeom prst="rect">
            <a:avLst/>
          </a:prstGeom>
          <a:noFill/>
        </p:spPr>
        <p:txBody>
          <a:bodyPr wrap="square" rtlCol="0">
            <a:spAutoFit/>
          </a:bodyPr>
          <a:lstStyle/>
          <a:p>
            <a:r>
              <a:rPr lang="tr-TR" dirty="0" smtClean="0"/>
              <a:t>Şekilde kapalı minik halkalar şeklinde oluşan bu akımlara </a:t>
            </a:r>
            <a:r>
              <a:rPr lang="tr-TR" dirty="0" err="1" smtClean="0"/>
              <a:t>fuko</a:t>
            </a:r>
            <a:r>
              <a:rPr lang="tr-TR" dirty="0" smtClean="0"/>
              <a:t> akımları denir. Her bir kapalı akım yolundaki akım şiddeti doğrudan indüklenen gerilim ile orantılıdır. Akım şiddeti bu akım yolunun elektriksel direnci ile ters orantılıdır. </a:t>
            </a:r>
          </a:p>
          <a:p>
            <a:endParaRPr lang="tr-TR" dirty="0"/>
          </a:p>
          <a:p>
            <a:r>
              <a:rPr lang="tr-TR" dirty="0" err="1" smtClean="0"/>
              <a:t>Fuko</a:t>
            </a:r>
            <a:r>
              <a:rPr lang="tr-TR" dirty="0" smtClean="0"/>
              <a:t> akımları nüvelerde aşırı ısınmaya neden olur. Isınma ise </a:t>
            </a:r>
            <a:r>
              <a:rPr lang="tr-TR" dirty="0" err="1" smtClean="0"/>
              <a:t>enerijinin</a:t>
            </a:r>
            <a:r>
              <a:rPr lang="tr-TR" dirty="0" smtClean="0"/>
              <a:t> kaybı demektir. </a:t>
            </a:r>
            <a:r>
              <a:rPr lang="tr-TR" dirty="0" err="1" smtClean="0"/>
              <a:t>Fuko</a:t>
            </a:r>
            <a:r>
              <a:rPr lang="tr-TR" dirty="0" smtClean="0"/>
              <a:t> akımlarını önlemek için trafolarda nüve için ince saclar kullanır. Alternatif gerilimin frekansı yükseldikçe </a:t>
            </a:r>
            <a:r>
              <a:rPr lang="tr-TR" dirty="0" err="1" smtClean="0"/>
              <a:t>fuko</a:t>
            </a:r>
            <a:r>
              <a:rPr lang="tr-TR" dirty="0" smtClean="0"/>
              <a:t> akım şiddeti de artar. Doğru akım devrelerinde frekans bileşeni olmadığı için </a:t>
            </a:r>
            <a:r>
              <a:rPr lang="tr-TR" dirty="0" err="1" smtClean="0"/>
              <a:t>fuko</a:t>
            </a:r>
            <a:r>
              <a:rPr lang="tr-TR" dirty="0" smtClean="0"/>
              <a:t> akımlarından söz edilmez. </a:t>
            </a:r>
          </a:p>
          <a:p>
            <a:endParaRPr lang="tr-TR" dirty="0"/>
          </a:p>
          <a:p>
            <a:r>
              <a:rPr lang="tr-TR" dirty="0" smtClean="0"/>
              <a:t>Trafoların boşta kayıpları karşılaştırıldığında düşük frekans değerlerinde büyük kısmını </a:t>
            </a:r>
            <a:r>
              <a:rPr lang="tr-TR" dirty="0" err="1" smtClean="0"/>
              <a:t>histerisiz</a:t>
            </a:r>
            <a:r>
              <a:rPr lang="tr-TR" dirty="0" smtClean="0"/>
              <a:t> kayıpları oluşturmaktadır.</a:t>
            </a:r>
          </a:p>
          <a:p>
            <a:endParaRPr lang="tr-TR" dirty="0"/>
          </a:p>
        </p:txBody>
      </p:sp>
      <p:pic>
        <p:nvPicPr>
          <p:cNvPr id="5" name="Resim 4"/>
          <p:cNvPicPr>
            <a:picLocks noChangeAspect="1"/>
          </p:cNvPicPr>
          <p:nvPr/>
        </p:nvPicPr>
        <p:blipFill>
          <a:blip r:embed="rId2" cstate="print"/>
          <a:stretch>
            <a:fillRect/>
          </a:stretch>
        </p:blipFill>
        <p:spPr>
          <a:xfrm>
            <a:off x="8763759" y="4049660"/>
            <a:ext cx="2893376" cy="2279630"/>
          </a:xfrm>
          <a:prstGeom prst="rect">
            <a:avLst/>
          </a:prstGeom>
        </p:spPr>
      </p:pic>
      <p:pic>
        <p:nvPicPr>
          <p:cNvPr id="6" name="Resim 5"/>
          <p:cNvPicPr>
            <a:picLocks noChangeAspect="1"/>
          </p:cNvPicPr>
          <p:nvPr/>
        </p:nvPicPr>
        <p:blipFill>
          <a:blip r:embed="rId3" cstate="print"/>
          <a:stretch>
            <a:fillRect/>
          </a:stretch>
        </p:blipFill>
        <p:spPr>
          <a:xfrm>
            <a:off x="4314466" y="4124354"/>
            <a:ext cx="3605563" cy="2250911"/>
          </a:xfrm>
          <a:prstGeom prst="rect">
            <a:avLst/>
          </a:prstGeom>
        </p:spPr>
      </p:pic>
      <p:pic>
        <p:nvPicPr>
          <p:cNvPr id="2" name="Resim 1"/>
          <p:cNvPicPr>
            <a:picLocks noChangeAspect="1"/>
          </p:cNvPicPr>
          <p:nvPr/>
        </p:nvPicPr>
        <p:blipFill>
          <a:blip r:embed="rId4" cstate="print"/>
          <a:stretch>
            <a:fillRect/>
          </a:stretch>
        </p:blipFill>
        <p:spPr>
          <a:xfrm>
            <a:off x="427242" y="3891085"/>
            <a:ext cx="3379827" cy="2717448"/>
          </a:xfrm>
          <a:prstGeom prst="rect">
            <a:avLst/>
          </a:prstGeom>
        </p:spPr>
      </p:pic>
    </p:spTree>
    <p:extLst>
      <p:ext uri="{BB962C8B-B14F-4D97-AF65-F5344CB8AC3E}">
        <p14:creationId xmlns:p14="http://schemas.microsoft.com/office/powerpoint/2010/main" xmlns="" val="23473328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529</TotalTime>
  <Words>634</Words>
  <Application>Microsoft Office PowerPoint</Application>
  <PresentationFormat>Özel</PresentationFormat>
  <Paragraphs>72</Paragraphs>
  <Slides>34</Slides>
  <Notes>0</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Damask</vt:lpstr>
      <vt:lpstr>Slayt 1</vt:lpstr>
      <vt:lpstr>Trafolarda Meydana Gelen Kayıplar</vt:lpstr>
      <vt:lpstr>Histerisiz ve Histerisiz Kaybı</vt:lpstr>
      <vt:lpstr>Slayt 4</vt:lpstr>
      <vt:lpstr>Slayt 5</vt:lpstr>
      <vt:lpstr>Slayt 6</vt:lpstr>
      <vt:lpstr>Slayt 7</vt:lpstr>
      <vt:lpstr>Fuko (Eddy) Kayıpları </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 5106  Manyetik Sistemler ve Eşdeğer Devreleri</dc:title>
  <dc:creator>Kadir</dc:creator>
  <cp:lastModifiedBy>Mehmet Salih Taci</cp:lastModifiedBy>
  <cp:revision>26</cp:revision>
  <dcterms:created xsi:type="dcterms:W3CDTF">2021-11-14T18:02:51Z</dcterms:created>
  <dcterms:modified xsi:type="dcterms:W3CDTF">2023-11-22T05:41:29Z</dcterms:modified>
</cp:coreProperties>
</file>