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CF9655C-2A7F-4941-9BC5-84FD4AFB17CC}" type="datetimeFigureOut">
              <a:rPr lang="tr-TR" smtClean="0"/>
              <a:pPr/>
              <a:t>22.11.2023</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31D79E1-1742-43AF-9573-B278B4FB32D7}" type="slidenum">
              <a:rPr lang="tr-TR" smtClean="0"/>
              <a:pPr/>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31705532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F9655C-2A7F-4941-9BC5-84FD4AFB17CC}"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1D79E1-1742-43AF-9573-B278B4FB32D7}" type="slidenum">
              <a:rPr lang="tr-TR" smtClean="0"/>
              <a:pPr/>
              <a:t>‹#›</a:t>
            </a:fld>
            <a:endParaRPr lang="tr-TR"/>
          </a:p>
        </p:txBody>
      </p:sp>
    </p:spTree>
    <p:extLst>
      <p:ext uri="{BB962C8B-B14F-4D97-AF65-F5344CB8AC3E}">
        <p14:creationId xmlns:p14="http://schemas.microsoft.com/office/powerpoint/2010/main" xmlns="" val="31474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F9655C-2A7F-4941-9BC5-84FD4AFB17CC}"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1D79E1-1742-43AF-9573-B278B4FB32D7}" type="slidenum">
              <a:rPr lang="tr-TR" smtClean="0"/>
              <a:pPr/>
              <a:t>‹#›</a:t>
            </a:fld>
            <a:endParaRPr lang="tr-TR"/>
          </a:p>
        </p:txBody>
      </p:sp>
    </p:spTree>
    <p:extLst>
      <p:ext uri="{BB962C8B-B14F-4D97-AF65-F5344CB8AC3E}">
        <p14:creationId xmlns:p14="http://schemas.microsoft.com/office/powerpoint/2010/main" xmlns="" val="146746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F9655C-2A7F-4941-9BC5-84FD4AFB17CC}"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1D79E1-1742-43AF-9573-B278B4FB32D7}" type="slidenum">
              <a:rPr lang="tr-TR" smtClean="0"/>
              <a:pPr/>
              <a:t>‹#›</a:t>
            </a:fld>
            <a:endParaRPr lang="tr-TR"/>
          </a:p>
        </p:txBody>
      </p:sp>
    </p:spTree>
    <p:extLst>
      <p:ext uri="{BB962C8B-B14F-4D97-AF65-F5344CB8AC3E}">
        <p14:creationId xmlns:p14="http://schemas.microsoft.com/office/powerpoint/2010/main" xmlns="" val="135293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CF9655C-2A7F-4941-9BC5-84FD4AFB17CC}" type="datetimeFigureOut">
              <a:rPr lang="tr-TR" smtClean="0"/>
              <a:pPr/>
              <a:t>22.11.2023</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31D79E1-1742-43AF-9573-B278B4FB32D7}" type="slidenum">
              <a:rPr lang="tr-TR" smtClean="0"/>
              <a:pPr/>
              <a:t>‹#›</a:t>
            </a:fld>
            <a:endParaRPr lang="tr-TR"/>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3365425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CF9655C-2A7F-4941-9BC5-84FD4AFB17CC}"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1D79E1-1742-43AF-9573-B278B4FB32D7}" type="slidenum">
              <a:rPr lang="tr-TR" smtClean="0"/>
              <a:pPr/>
              <a:t>‹#›</a:t>
            </a:fld>
            <a:endParaRPr lang="tr-TR"/>
          </a:p>
        </p:txBody>
      </p:sp>
    </p:spTree>
    <p:extLst>
      <p:ext uri="{BB962C8B-B14F-4D97-AF65-F5344CB8AC3E}">
        <p14:creationId xmlns:p14="http://schemas.microsoft.com/office/powerpoint/2010/main" xmlns="" val="188896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CF9655C-2A7F-4941-9BC5-84FD4AFB17CC}" type="datetimeFigureOut">
              <a:rPr lang="tr-TR" smtClean="0"/>
              <a:pPr/>
              <a:t>22.11.2023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1D79E1-1742-43AF-9573-B278B4FB32D7}" type="slidenum">
              <a:rPr lang="tr-TR" smtClean="0"/>
              <a:pPr/>
              <a:t>‹#›</a:t>
            </a:fld>
            <a:endParaRPr lang="tr-TR"/>
          </a:p>
        </p:txBody>
      </p:sp>
    </p:spTree>
    <p:extLst>
      <p:ext uri="{BB962C8B-B14F-4D97-AF65-F5344CB8AC3E}">
        <p14:creationId xmlns:p14="http://schemas.microsoft.com/office/powerpoint/2010/main" xmlns="" val="47380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CF9655C-2A7F-4941-9BC5-84FD4AFB17CC}" type="datetimeFigureOut">
              <a:rPr lang="tr-TR" smtClean="0"/>
              <a:pPr/>
              <a:t>22.11.2023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1D79E1-1742-43AF-9573-B278B4FB32D7}" type="slidenum">
              <a:rPr lang="tr-TR" smtClean="0"/>
              <a:pPr/>
              <a:t>‹#›</a:t>
            </a:fld>
            <a:endParaRPr lang="tr-TR"/>
          </a:p>
        </p:txBody>
      </p:sp>
    </p:spTree>
    <p:extLst>
      <p:ext uri="{BB962C8B-B14F-4D97-AF65-F5344CB8AC3E}">
        <p14:creationId xmlns:p14="http://schemas.microsoft.com/office/powerpoint/2010/main" xmlns="" val="402082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9655C-2A7F-4941-9BC5-84FD4AFB17CC}" type="datetimeFigureOut">
              <a:rPr lang="tr-TR" smtClean="0"/>
              <a:pPr/>
              <a:t>22.11.2023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1D79E1-1742-43AF-9573-B278B4FB32D7}" type="slidenum">
              <a:rPr lang="tr-TR" smtClean="0"/>
              <a:pPr/>
              <a:t>‹#›</a:t>
            </a:fld>
            <a:endParaRPr lang="tr-TR"/>
          </a:p>
        </p:txBody>
      </p:sp>
    </p:spTree>
    <p:extLst>
      <p:ext uri="{BB962C8B-B14F-4D97-AF65-F5344CB8AC3E}">
        <p14:creationId xmlns:p14="http://schemas.microsoft.com/office/powerpoint/2010/main" xmlns="" val="242393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CF9655C-2A7F-4941-9BC5-84FD4AFB17CC}" type="datetimeFigureOut">
              <a:rPr lang="tr-TR" smtClean="0"/>
              <a:pPr/>
              <a:t>22.11.2023</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31D79E1-1742-43AF-9573-B278B4FB32D7}" type="slidenum">
              <a:rPr lang="tr-TR" smtClean="0"/>
              <a:pPr/>
              <a:t>‹#›</a:t>
            </a:fld>
            <a:endParaRPr lang="tr-T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44234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CF9655C-2A7F-4941-9BC5-84FD4AFB17CC}" type="datetimeFigureOut">
              <a:rPr lang="tr-TR" smtClean="0"/>
              <a:pPr/>
              <a:t>22.11.2023</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31D79E1-1742-43AF-9573-B278B4FB32D7}" type="slidenum">
              <a:rPr lang="tr-TR" smtClean="0"/>
              <a:pPr/>
              <a:t>‹#›</a:t>
            </a:fld>
            <a:endParaRPr lang="tr-T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86164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CF9655C-2A7F-4941-9BC5-84FD4AFB17CC}" type="datetimeFigureOut">
              <a:rPr lang="tr-TR" smtClean="0"/>
              <a:pPr/>
              <a:t>22.11.2023</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31D79E1-1742-43AF-9573-B278B4FB32D7}" type="slidenum">
              <a:rPr lang="tr-TR" smtClean="0"/>
              <a:pPr/>
              <a:t>‹#›</a:t>
            </a:fld>
            <a:endParaRPr lang="tr-T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655875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0A2464-9589-4992-BFA9-1DC3BA4F809D}"/>
              </a:ext>
            </a:extLst>
          </p:cNvPr>
          <p:cNvSpPr>
            <a:spLocks noGrp="1"/>
          </p:cNvSpPr>
          <p:nvPr>
            <p:ph type="ctrTitle"/>
          </p:nvPr>
        </p:nvSpPr>
        <p:spPr>
          <a:xfrm>
            <a:off x="1915385" y="1134149"/>
            <a:ext cx="8361229" cy="2711023"/>
          </a:xfrm>
        </p:spPr>
        <p:txBody>
          <a:bodyPr/>
          <a:lstStyle/>
          <a:p>
            <a:r>
              <a:rPr lang="tr-TR" sz="4400" dirty="0"/>
              <a:t>Elektrik makinalarında histerezis ve </a:t>
            </a:r>
            <a:r>
              <a:rPr lang="tr-TR" sz="4400" dirty="0" err="1"/>
              <a:t>fuko</a:t>
            </a:r>
            <a:r>
              <a:rPr lang="tr-TR" sz="4400" dirty="0"/>
              <a:t> kayıplarının sıcaklığa bağlı demir kayıpları modeli</a:t>
            </a:r>
          </a:p>
        </p:txBody>
      </p:sp>
      <p:sp>
        <p:nvSpPr>
          <p:cNvPr id="3" name="Alt Başlık 2">
            <a:extLst>
              <a:ext uri="{FF2B5EF4-FFF2-40B4-BE49-F238E27FC236}">
                <a16:creationId xmlns:a16="http://schemas.microsoft.com/office/drawing/2014/main" xmlns="" id="{AD9FD5D8-008B-4506-B11D-552EC22E7561}"/>
              </a:ext>
            </a:extLst>
          </p:cNvPr>
          <p:cNvSpPr>
            <a:spLocks noGrp="1"/>
          </p:cNvSpPr>
          <p:nvPr>
            <p:ph type="subTitle" idx="1"/>
          </p:nvPr>
        </p:nvSpPr>
        <p:spPr>
          <a:xfrm>
            <a:off x="1196338" y="3886680"/>
            <a:ext cx="3795540" cy="1086237"/>
          </a:xfrm>
        </p:spPr>
        <p:txBody>
          <a:bodyPr>
            <a:normAutofit/>
          </a:bodyPr>
          <a:lstStyle/>
          <a:p>
            <a:pPr algn="l"/>
            <a:endParaRPr lang="tr-TR" dirty="0"/>
          </a:p>
        </p:txBody>
      </p:sp>
      <p:sp>
        <p:nvSpPr>
          <p:cNvPr id="5" name="Metin kutusu 4">
            <a:extLst>
              <a:ext uri="{FF2B5EF4-FFF2-40B4-BE49-F238E27FC236}">
                <a16:creationId xmlns:a16="http://schemas.microsoft.com/office/drawing/2014/main" xmlns="" id="{519382A6-8232-4ECD-8164-3F504CD0349F}"/>
              </a:ext>
            </a:extLst>
          </p:cNvPr>
          <p:cNvSpPr txBox="1"/>
          <p:nvPr/>
        </p:nvSpPr>
        <p:spPr>
          <a:xfrm>
            <a:off x="7025952" y="3845172"/>
            <a:ext cx="4103449" cy="446276"/>
          </a:xfrm>
          <a:prstGeom prst="rect">
            <a:avLst/>
          </a:prstGeom>
          <a:noFill/>
        </p:spPr>
        <p:txBody>
          <a:bodyPr wrap="square" rtlCol="0">
            <a:spAutoFit/>
          </a:bodyPr>
          <a:lstStyle/>
          <a:p>
            <a:endParaRPr lang="tr-TR" sz="2300" dirty="0"/>
          </a:p>
        </p:txBody>
      </p:sp>
    </p:spTree>
    <p:extLst>
      <p:ext uri="{BB962C8B-B14F-4D97-AF65-F5344CB8AC3E}">
        <p14:creationId xmlns:p14="http://schemas.microsoft.com/office/powerpoint/2010/main" xmlns="" val="124564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9FEC2DA-893A-4480-BA6A-FE3FB45B1912}"/>
              </a:ext>
            </a:extLst>
          </p:cNvPr>
          <p:cNvSpPr>
            <a:spLocks noGrp="1"/>
          </p:cNvSpPr>
          <p:nvPr>
            <p:ph idx="1"/>
          </p:nvPr>
        </p:nvSpPr>
        <p:spPr>
          <a:xfrm>
            <a:off x="1371600" y="1464906"/>
            <a:ext cx="9601200" cy="4402494"/>
          </a:xfrm>
        </p:spPr>
        <p:txBody>
          <a:bodyPr>
            <a:normAutofit/>
          </a:bodyPr>
          <a:lstStyle/>
          <a:p>
            <a:pPr algn="just"/>
            <a:r>
              <a:rPr lang="tr-TR" sz="2400" dirty="0"/>
              <a:t>D, ºC başına değişen demir kaybı oranıdır. Bir D'nin pozitif değeri, demir kaybının sıcaklık artışı ile azaldığı anlamına gelirken, D'nin negatif değeri demir kaybının sıcaklık artışı ile arttığını gösterir.</a:t>
            </a:r>
          </a:p>
          <a:p>
            <a:pPr algn="just"/>
            <a:r>
              <a:rPr lang="tr-TR" sz="2400" dirty="0"/>
              <a:t>D değerleri, frekans ve akı yoğunluğu sabitlendiğinde iki farklı sıcaklıkta ölçülen demir kaybından elde edilir.</a:t>
            </a:r>
          </a:p>
          <a:p>
            <a:pPr algn="just"/>
            <a:r>
              <a:rPr lang="tr-TR" sz="2400" dirty="0"/>
              <a:t>D'nin, frekansın düşük veya yüksek olup olmadığına bağlı olarak akı yoğunluğuna göre farklı şekilde değiştiği görülebilir. Bu varyasyon, histerezis kaybının sıcaklık bağımlılığındaki ve akı yoğunluğu ve frekansı ile girdap akımı kaybındaki farktan kaynaklanır.</a:t>
            </a:r>
          </a:p>
        </p:txBody>
      </p:sp>
    </p:spTree>
    <p:extLst>
      <p:ext uri="{BB962C8B-B14F-4D97-AF65-F5344CB8AC3E}">
        <p14:creationId xmlns:p14="http://schemas.microsoft.com/office/powerpoint/2010/main" xmlns="" val="87328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8CFC5566-AA4B-493D-8792-83FDCA370F5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05936" y="639000"/>
            <a:ext cx="4490702" cy="5580000"/>
          </a:xfrm>
        </p:spPr>
      </p:pic>
      <mc:AlternateContent xmlns:mc="http://schemas.openxmlformats.org/markup-compatibility/2006">
        <mc:Choice xmlns:a14="http://schemas.microsoft.com/office/drawing/2010/main" xmlns="" Requires="a14">
          <p:sp>
            <p:nvSpPr>
              <p:cNvPr id="6" name="Metin kutusu 5">
                <a:extLst>
                  <a:ext uri="{FF2B5EF4-FFF2-40B4-BE49-F238E27FC236}">
                    <a16:creationId xmlns:a16="http://schemas.microsoft.com/office/drawing/2014/main" id="{06026524-7BEA-4D52-A0E4-6B2564470737}"/>
                  </a:ext>
                </a:extLst>
              </p:cNvPr>
              <p:cNvSpPr txBox="1"/>
              <p:nvPr/>
            </p:nvSpPr>
            <p:spPr>
              <a:xfrm>
                <a:off x="6475445" y="2593813"/>
                <a:ext cx="4898572" cy="1222258"/>
              </a:xfrm>
              <a:prstGeom prst="rect">
                <a:avLst/>
              </a:prstGeom>
              <a:noFill/>
            </p:spPr>
            <p:txBody>
              <a:bodyPr wrap="square" rtlCol="0">
                <a:spAutoFit/>
              </a:bodyPr>
              <a:lstStyle/>
              <a:p>
                <a:pPr algn="just"/>
                <a:r>
                  <a:rPr lang="tr-TR" dirty="0"/>
                  <a:t>Yandaki şekilde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𝐷</m:t>
                        </m:r>
                      </m:e>
                      <m:sub>
                        <m:r>
                          <a:rPr lang="tr-TR" b="0" i="1" smtClean="0">
                            <a:latin typeface="Cambria Math" panose="02040503050406030204" pitchFamily="18" charset="0"/>
                          </a:rPr>
                          <m:t>h𝑦𝑠𝑡</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  </m:t>
                        </m:r>
                        <m:r>
                          <a:rPr lang="tr-TR" b="0" i="1" smtClean="0">
                            <a:latin typeface="Cambria Math" panose="02040503050406030204" pitchFamily="18" charset="0"/>
                          </a:rPr>
                          <m:t>𝐷</m:t>
                        </m:r>
                      </m:e>
                      <m:sub>
                        <m:r>
                          <a:rPr lang="tr-TR" b="0" i="1" smtClean="0">
                            <a:latin typeface="Cambria Math" panose="02040503050406030204" pitchFamily="18" charset="0"/>
                          </a:rPr>
                          <m:t>𝑒𝑑𝑑𝑦</m:t>
                        </m:r>
                      </m:sub>
                    </m:sSub>
                  </m:oMath>
                </a14:m>
                <a:r>
                  <a:rPr lang="tr-TR" dirty="0"/>
                  <a:t> oranlarının (a) düşük frekans (50-400 Hz) , (b) yüksek frekans (400-1000 Hz) değerlerinde histerezis ve </a:t>
                </a:r>
                <a:r>
                  <a:rPr lang="tr-TR" dirty="0" err="1"/>
                  <a:t>fuko</a:t>
                </a:r>
                <a:r>
                  <a:rPr lang="tr-TR" dirty="0"/>
                  <a:t> akım kayıp oranlarının grafiği verilmiştir.</a:t>
                </a:r>
              </a:p>
            </p:txBody>
          </p:sp>
        </mc:Choice>
        <mc:Fallback>
          <p:sp>
            <p:nvSpPr>
              <p:cNvPr id="6" name="Metin kutusu 5">
                <a:extLst>
                  <a:ext uri="{FF2B5EF4-FFF2-40B4-BE49-F238E27FC236}">
                    <a16:creationId xmlns:a16="http://schemas.microsoft.com/office/drawing/2014/main" xmlns="" xmlns:a14="http://schemas.microsoft.com/office/drawing/2010/main" id="{06026524-7BEA-4D52-A0E4-6B2564470737}"/>
                  </a:ext>
                </a:extLst>
              </p:cNvPr>
              <p:cNvSpPr txBox="1">
                <a:spLocks noRot="1" noChangeAspect="1" noMove="1" noResize="1" noEditPoints="1" noAdjustHandles="1" noChangeArrowheads="1" noChangeShapeType="1" noTextEdit="1"/>
              </p:cNvSpPr>
              <p:nvPr/>
            </p:nvSpPr>
            <p:spPr>
              <a:xfrm>
                <a:off x="6475445" y="2593813"/>
                <a:ext cx="4898572" cy="1222258"/>
              </a:xfrm>
              <a:prstGeom prst="rect">
                <a:avLst/>
              </a:prstGeom>
              <a:blipFill>
                <a:blip r:embed="rId3" cstate="print"/>
                <a:stretch>
                  <a:fillRect l="-995" t="-2488" r="-995" b="-6965"/>
                </a:stretch>
              </a:blipFill>
            </p:spPr>
            <p:txBody>
              <a:bodyPr/>
              <a:lstStyle/>
              <a:p>
                <a:r>
                  <a:rPr lang="tr-TR">
                    <a:noFill/>
                  </a:rPr>
                  <a:t> </a:t>
                </a:r>
              </a:p>
            </p:txBody>
          </p:sp>
        </mc:Fallback>
      </mc:AlternateContent>
    </p:spTree>
    <p:extLst>
      <p:ext uri="{BB962C8B-B14F-4D97-AF65-F5344CB8AC3E}">
        <p14:creationId xmlns:p14="http://schemas.microsoft.com/office/powerpoint/2010/main" xmlns="" val="50018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3DBED95F-CCD1-4EE4-87C2-7F861A52B62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79278" y="621000"/>
            <a:ext cx="4195936" cy="2808000"/>
          </a:xfrm>
        </p:spPr>
      </p:pic>
      <p:pic>
        <p:nvPicPr>
          <p:cNvPr id="7" name="Resim 6">
            <a:extLst>
              <a:ext uri="{FF2B5EF4-FFF2-40B4-BE49-F238E27FC236}">
                <a16:creationId xmlns:a16="http://schemas.microsoft.com/office/drawing/2014/main" xmlns="" id="{ACB97CB3-0E25-4C64-9620-D10305BC05D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75214" y="606731"/>
            <a:ext cx="4205565" cy="2808000"/>
          </a:xfrm>
          <a:prstGeom prst="rect">
            <a:avLst/>
          </a:prstGeom>
        </p:spPr>
      </p:pic>
      <p:pic>
        <p:nvPicPr>
          <p:cNvPr id="9" name="Resim 8">
            <a:extLst>
              <a:ext uri="{FF2B5EF4-FFF2-40B4-BE49-F238E27FC236}">
                <a16:creationId xmlns:a16="http://schemas.microsoft.com/office/drawing/2014/main" xmlns="" id="{BDD9825F-787D-4A67-8CC9-95131AA631B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79199" y="3443268"/>
            <a:ext cx="4196015" cy="2628000"/>
          </a:xfrm>
          <a:prstGeom prst="rect">
            <a:avLst/>
          </a:prstGeom>
        </p:spPr>
      </p:pic>
      <p:pic>
        <p:nvPicPr>
          <p:cNvPr id="11" name="Resim 10">
            <a:extLst>
              <a:ext uri="{FF2B5EF4-FFF2-40B4-BE49-F238E27FC236}">
                <a16:creationId xmlns:a16="http://schemas.microsoft.com/office/drawing/2014/main" xmlns="" id="{2886ABF4-EEFF-4CCB-BF2E-D4FD2823C39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75214" y="3414731"/>
            <a:ext cx="4212000" cy="2685075"/>
          </a:xfrm>
          <a:prstGeom prst="rect">
            <a:avLst/>
          </a:prstGeom>
        </p:spPr>
      </p:pic>
      <mc:AlternateContent xmlns:mc="http://schemas.openxmlformats.org/markup-compatibility/2006">
        <mc:Choice xmlns:a14="http://schemas.microsoft.com/office/drawing/2010/main" xmlns="" Requires="a14">
          <p:sp>
            <p:nvSpPr>
              <p:cNvPr id="13" name="Metin kutusu 12">
                <a:extLst>
                  <a:ext uri="{FF2B5EF4-FFF2-40B4-BE49-F238E27FC236}">
                    <a16:creationId xmlns:a16="http://schemas.microsoft.com/office/drawing/2014/main" id="{C9297E17-FF87-4420-9AD3-F9EE529ED599}"/>
                  </a:ext>
                </a:extLst>
              </p:cNvPr>
              <p:cNvSpPr txBox="1"/>
              <p:nvPr/>
            </p:nvSpPr>
            <p:spPr>
              <a:xfrm rot="16200000">
                <a:off x="-1084683" y="2402547"/>
                <a:ext cx="6097554" cy="1754326"/>
              </a:xfrm>
              <a:prstGeom prst="rect">
                <a:avLst/>
              </a:prstGeom>
              <a:noFill/>
            </p:spPr>
            <p:txBody>
              <a:bodyPr wrap="square">
                <a:spAutoFit/>
              </a:bodyPr>
              <a:lstStyle/>
              <a:p>
                <a:pPr algn="just"/>
                <a:r>
                  <a:rPr lang="tr-TR" dirty="0"/>
                  <a:t>Histerezis kaybı ve girdap akımı kaybının tahmin edilen sıcaklığa bağlı katsayıları, (a)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𝑡h</m:t>
                        </m:r>
                      </m:sub>
                    </m:sSub>
                  </m:oMath>
                </a14:m>
                <a:r>
                  <a:rPr lang="tr-TR" dirty="0"/>
                  <a:t> düşük frekansta (50-400 Hz), (b)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𝑘</m:t>
                        </m:r>
                      </m:e>
                      <m:sub>
                        <m:r>
                          <a:rPr lang="tr-TR" b="0" i="1" smtClean="0">
                            <a:latin typeface="Cambria Math" panose="02040503050406030204" pitchFamily="18" charset="0"/>
                          </a:rPr>
                          <m:t>𝑡𝑒</m:t>
                        </m:r>
                        <m:r>
                          <a:rPr lang="tr-TR" b="0" i="1" smtClean="0">
                            <a:latin typeface="Cambria Math" panose="02040503050406030204" pitchFamily="18" charset="0"/>
                          </a:rPr>
                          <m:t>  </m:t>
                        </m:r>
                      </m:sub>
                    </m:sSub>
                  </m:oMath>
                </a14:m>
                <a:r>
                  <a:rPr lang="tr-TR" dirty="0"/>
                  <a:t>düşük frekansta (50-400 Hz) , (c)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𝑘</m:t>
                        </m:r>
                      </m:e>
                      <m:sub>
                        <m:r>
                          <a:rPr lang="tr-TR" i="1">
                            <a:latin typeface="Cambria Math" panose="02040503050406030204" pitchFamily="18" charset="0"/>
                          </a:rPr>
                          <m:t>𝑡h</m:t>
                        </m:r>
                      </m:sub>
                    </m:sSub>
                  </m:oMath>
                </a14:m>
                <a:r>
                  <a:rPr lang="tr-TR" dirty="0"/>
                  <a:t> yüksek frekansta (400-1000 Hz), (d)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𝑘</m:t>
                        </m:r>
                      </m:e>
                      <m:sub>
                        <m:r>
                          <a:rPr lang="tr-TR" i="1">
                            <a:latin typeface="Cambria Math" panose="02040503050406030204" pitchFamily="18" charset="0"/>
                          </a:rPr>
                          <m:t>𝑡</m:t>
                        </m:r>
                        <m:r>
                          <a:rPr lang="tr-TR" b="0" i="1" smtClean="0">
                            <a:latin typeface="Cambria Math" panose="02040503050406030204" pitchFamily="18" charset="0"/>
                          </a:rPr>
                          <m:t>𝑒</m:t>
                        </m:r>
                      </m:sub>
                    </m:sSub>
                  </m:oMath>
                </a14:m>
                <a:r>
                  <a:rPr lang="tr-TR" dirty="0"/>
                  <a:t> yüksek frekansta (400-1000 Hz)</a:t>
                </a:r>
              </a:p>
              <a:p>
                <a:pPr marL="0" indent="0">
                  <a:buNone/>
                </a:pPr>
                <a:r>
                  <a:rPr lang="tr-TR" dirty="0"/>
                  <a:t> </a:t>
                </a:r>
              </a:p>
            </p:txBody>
          </p:sp>
        </mc:Choice>
        <mc:Fallback>
          <p:sp>
            <p:nvSpPr>
              <p:cNvPr id="13" name="Metin kutusu 12">
                <a:extLst>
                  <a:ext uri="{FF2B5EF4-FFF2-40B4-BE49-F238E27FC236}">
                    <a16:creationId xmlns:a16="http://schemas.microsoft.com/office/drawing/2014/main" xmlns="" xmlns:a14="http://schemas.microsoft.com/office/drawing/2010/main" id="{C9297E17-FF87-4420-9AD3-F9EE529ED599}"/>
                  </a:ext>
                </a:extLst>
              </p:cNvPr>
              <p:cNvSpPr txBox="1">
                <a:spLocks noRot="1" noChangeAspect="1" noMove="1" noResize="1" noEditPoints="1" noAdjustHandles="1" noChangeArrowheads="1" noChangeShapeType="1" noTextEdit="1"/>
              </p:cNvSpPr>
              <p:nvPr/>
            </p:nvSpPr>
            <p:spPr>
              <a:xfrm rot="16200000">
                <a:off x="-1084683" y="2402547"/>
                <a:ext cx="6097554" cy="1754326"/>
              </a:xfrm>
              <a:prstGeom prst="rect">
                <a:avLst/>
              </a:prstGeom>
              <a:blipFill>
                <a:blip r:embed="rId6" cstate="print"/>
                <a:stretch>
                  <a:fillRect l="-1736" t="-800" b="-900"/>
                </a:stretch>
              </a:blipFill>
            </p:spPr>
            <p:txBody>
              <a:bodyPr/>
              <a:lstStyle/>
              <a:p>
                <a:r>
                  <a:rPr lang="tr-TR">
                    <a:noFill/>
                  </a:rPr>
                  <a:t> </a:t>
                </a:r>
              </a:p>
            </p:txBody>
          </p:sp>
        </mc:Fallback>
      </mc:AlternateContent>
    </p:spTree>
    <p:extLst>
      <p:ext uri="{BB962C8B-B14F-4D97-AF65-F5344CB8AC3E}">
        <p14:creationId xmlns:p14="http://schemas.microsoft.com/office/powerpoint/2010/main" xmlns="" val="237532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69C62B6-7EF0-4F2B-9EAF-CE5C990406C3}"/>
              </a:ext>
            </a:extLst>
          </p:cNvPr>
          <p:cNvSpPr>
            <a:spLocks noGrp="1"/>
          </p:cNvSpPr>
          <p:nvPr>
            <p:ph type="title"/>
          </p:nvPr>
        </p:nvSpPr>
        <p:spPr>
          <a:xfrm>
            <a:off x="1371600" y="1021702"/>
            <a:ext cx="9601200" cy="816429"/>
          </a:xfrm>
        </p:spPr>
        <p:txBody>
          <a:bodyPr>
            <a:normAutofit/>
          </a:bodyPr>
          <a:lstStyle/>
          <a:p>
            <a:r>
              <a:rPr lang="tr-TR" sz="4000" dirty="0"/>
              <a:t>SONUÇ</a:t>
            </a:r>
          </a:p>
        </p:txBody>
      </p:sp>
      <p:sp>
        <p:nvSpPr>
          <p:cNvPr id="3" name="İçerik Yer Tutucusu 2">
            <a:extLst>
              <a:ext uri="{FF2B5EF4-FFF2-40B4-BE49-F238E27FC236}">
                <a16:creationId xmlns:a16="http://schemas.microsoft.com/office/drawing/2014/main" xmlns="" id="{4A2F829B-29D3-4D34-8011-FB9C7F4AC899}"/>
              </a:ext>
            </a:extLst>
          </p:cNvPr>
          <p:cNvSpPr>
            <a:spLocks noGrp="1"/>
          </p:cNvSpPr>
          <p:nvPr>
            <p:ph idx="1"/>
          </p:nvPr>
        </p:nvSpPr>
        <p:spPr>
          <a:xfrm>
            <a:off x="1371600" y="1931437"/>
            <a:ext cx="9601200" cy="3581400"/>
          </a:xfrm>
        </p:spPr>
        <p:txBody>
          <a:bodyPr/>
          <a:lstStyle/>
          <a:p>
            <a:pPr marL="0" indent="0" algn="just">
              <a:buNone/>
            </a:pPr>
            <a:r>
              <a:rPr lang="tr-TR" dirty="0"/>
              <a:t>Bu çalışmada, histerezis ve </a:t>
            </a:r>
            <a:r>
              <a:rPr lang="tr-TR" dirty="0" err="1"/>
              <a:t>fuko</a:t>
            </a:r>
            <a:r>
              <a:rPr lang="tr-TR" dirty="0"/>
              <a:t> akımı kayıpları üzerindeki farklı sıcaklık etkileri incelenmiştir. Hem histerezis hem de </a:t>
            </a:r>
            <a:r>
              <a:rPr lang="tr-TR" dirty="0" err="1"/>
              <a:t>fuko</a:t>
            </a:r>
            <a:r>
              <a:rPr lang="tr-TR" dirty="0"/>
              <a:t> akım kayıpları sıcaklık ile değişmektedir. Bu kayıpları dikkate alan bir model incelenmiştir. Elektrik makinalarında tipik çalışma aralığı için sıcaklık ile histerezis ve </a:t>
            </a:r>
            <a:r>
              <a:rPr lang="tr-TR" dirty="0" err="1"/>
              <a:t>fuko</a:t>
            </a:r>
            <a:r>
              <a:rPr lang="tr-TR" dirty="0"/>
              <a:t> akımı kayıplarının neredeyse doğrusal olduğu bulunmuştur.</a:t>
            </a:r>
          </a:p>
        </p:txBody>
      </p:sp>
    </p:spTree>
    <p:extLst>
      <p:ext uri="{BB962C8B-B14F-4D97-AF65-F5344CB8AC3E}">
        <p14:creationId xmlns:p14="http://schemas.microsoft.com/office/powerpoint/2010/main" xmlns="" val="374821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E4A13BCF-A939-49A8-9B63-0928A5B8D329}"/>
              </a:ext>
            </a:extLst>
          </p:cNvPr>
          <p:cNvSpPr/>
          <p:nvPr/>
        </p:nvSpPr>
        <p:spPr>
          <a:xfrm>
            <a:off x="1402550" y="2808715"/>
            <a:ext cx="10021397" cy="830997"/>
          </a:xfrm>
          <a:prstGeom prst="rect">
            <a:avLst/>
          </a:prstGeom>
          <a:noFill/>
        </p:spPr>
        <p:txBody>
          <a:bodyPr wrap="none" lIns="91440" tIns="45720" rIns="91440" bIns="45720">
            <a:spAutoFit/>
          </a:bodyPr>
          <a:lstStyle/>
          <a:p>
            <a:pPr algn="ctr"/>
            <a:r>
              <a:rPr lang="tr-TR" sz="4800" b="0" cap="none" spc="0" dirty="0">
                <a:ln w="0"/>
                <a:solidFill>
                  <a:schemeClr val="tx1"/>
                </a:solidFill>
                <a:effectLst>
                  <a:outerShdw blurRad="38100" dist="19050" dir="2700000" algn="tl" rotWithShape="0">
                    <a:schemeClr val="dk1">
                      <a:alpha val="40000"/>
                    </a:schemeClr>
                  </a:outerShdw>
                </a:effectLst>
              </a:rPr>
              <a:t>Beni dinlediğiniz için teşekkür ederim.</a:t>
            </a:r>
          </a:p>
        </p:txBody>
      </p:sp>
    </p:spTree>
    <p:extLst>
      <p:ext uri="{BB962C8B-B14F-4D97-AF65-F5344CB8AC3E}">
        <p14:creationId xmlns:p14="http://schemas.microsoft.com/office/powerpoint/2010/main" xmlns="" val="281838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8C5DD80-17B1-4BA5-87F0-FBF056E62304}"/>
              </a:ext>
            </a:extLst>
          </p:cNvPr>
          <p:cNvSpPr>
            <a:spLocks noGrp="1"/>
          </p:cNvSpPr>
          <p:nvPr>
            <p:ph idx="1"/>
          </p:nvPr>
        </p:nvSpPr>
        <p:spPr>
          <a:xfrm>
            <a:off x="1371600" y="1325724"/>
            <a:ext cx="9601200" cy="4206551"/>
          </a:xfrm>
        </p:spPr>
        <p:txBody>
          <a:bodyPr/>
          <a:lstStyle/>
          <a:p>
            <a:pPr marL="0" indent="0">
              <a:buNone/>
            </a:pPr>
            <a:endParaRPr lang="tr-TR" dirty="0"/>
          </a:p>
          <a:p>
            <a:pPr algn="just"/>
            <a:r>
              <a:rPr lang="tr-TR" dirty="0"/>
              <a:t>Elektrik makinaları tasarımı için demir kayıpları en önemli hususlardan birisidir. Ancak demir kaybı, elektrik makinalarında tahmin edilmesi en zor kayıplardan birisidir.</a:t>
            </a:r>
          </a:p>
          <a:p>
            <a:pPr algn="just"/>
            <a:r>
              <a:rPr lang="tr-TR" dirty="0"/>
              <a:t>Demir kayıplarının saptanabilmesi için verimlilik, sıcaklık dağılımı, soğutma gereksinimleri gibi faktörlerin değerlendirilmesi gerekmektedir.</a:t>
            </a:r>
          </a:p>
          <a:p>
            <a:pPr algn="just"/>
            <a:r>
              <a:rPr lang="tr-TR" dirty="0"/>
              <a:t>Ferromanyetik malzemelerdeki  demir kaybının ilk ifadesi, </a:t>
            </a:r>
            <a:r>
              <a:rPr lang="tr-TR" dirty="0" err="1"/>
              <a:t>Steinmetz</a:t>
            </a:r>
            <a:r>
              <a:rPr lang="tr-TR" dirty="0"/>
              <a:t> tarafından, histerezis kaybı ve girdap akımı kayıplarının toplamı olarak ifade edilmiştir.</a:t>
            </a:r>
          </a:p>
          <a:p>
            <a:pPr algn="just"/>
            <a:r>
              <a:rPr lang="tr-TR" dirty="0"/>
              <a:t>Demir kayıplarını belirlemek için birçok demir kaybı modelleri geliştirilmiştir.</a:t>
            </a:r>
          </a:p>
        </p:txBody>
      </p:sp>
    </p:spTree>
    <p:extLst>
      <p:ext uri="{BB962C8B-B14F-4D97-AF65-F5344CB8AC3E}">
        <p14:creationId xmlns:p14="http://schemas.microsoft.com/office/powerpoint/2010/main" xmlns="" val="330841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78E91E3C-52E7-400B-A664-505C59592E8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102" y="782262"/>
            <a:ext cx="11141507" cy="4860000"/>
          </a:xfrm>
          <a:prstGeom prst="rect">
            <a:avLst/>
          </a:prstGeom>
        </p:spPr>
      </p:pic>
    </p:spTree>
    <p:extLst>
      <p:ext uri="{BB962C8B-B14F-4D97-AF65-F5344CB8AC3E}">
        <p14:creationId xmlns:p14="http://schemas.microsoft.com/office/powerpoint/2010/main" xmlns="" val="198730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İçerik Yer Tutucusu 2">
                <a:extLst>
                  <a:ext uri="{FF2B5EF4-FFF2-40B4-BE49-F238E27FC236}">
                    <a16:creationId xmlns:a16="http://schemas.microsoft.com/office/drawing/2014/main" id="{9EF2CB68-A61B-4E14-886A-3D3E558831D7}"/>
                  </a:ext>
                </a:extLst>
              </p:cNvPr>
              <p:cNvSpPr>
                <a:spLocks noGrp="1"/>
              </p:cNvSpPr>
              <p:nvPr>
                <p:ph idx="1"/>
              </p:nvPr>
            </p:nvSpPr>
            <p:spPr>
              <a:xfrm>
                <a:off x="1295398" y="1732002"/>
                <a:ext cx="9601200" cy="3996994"/>
              </a:xfrm>
            </p:spPr>
            <p:txBody>
              <a:bodyPr>
                <a:normAutofit fontScale="25000" lnSpcReduction="20000"/>
              </a:bodyPr>
              <a:lstStyle/>
              <a:p>
                <a:pPr marL="0" indent="0">
                  <a:buNone/>
                </a:pPr>
                <a:r>
                  <a:rPr lang="tr-TR" dirty="0"/>
                  <a:t>                                                            </a:t>
                </a:r>
              </a:p>
              <a:p>
                <a:pPr marL="0" indent="0">
                  <a:buNone/>
                </a:pPr>
                <a:endParaRPr lang="tr-TR" dirty="0"/>
              </a:p>
              <a:p>
                <a:pPr marL="0" indent="0">
                  <a:buNone/>
                </a:pPr>
                <a:endParaRPr lang="tr-TR" dirty="0"/>
              </a:p>
              <a:p>
                <a:pPr marL="0" indent="0">
                  <a:buNone/>
                </a:pPr>
                <a:endParaRPr lang="tr-TR" dirty="0"/>
              </a:p>
              <a:p>
                <a:pPr marL="0" indent="0" algn="ctr">
                  <a:buNone/>
                </a:pPr>
                <a:r>
                  <a:rPr lang="tr-TR" sz="5100" dirty="0"/>
                  <a:t> </a:t>
                </a:r>
                <a14:m>
                  <m:oMath xmlns:m="http://schemas.openxmlformats.org/officeDocument/2006/math">
                    <m:sSub>
                      <m:sSubPr>
                        <m:ctrlPr>
                          <a:rPr lang="tr-TR" sz="8000" i="1" smtClean="0">
                            <a:latin typeface="Cambria Math" panose="02040503050406030204" pitchFamily="18" charset="0"/>
                          </a:rPr>
                        </m:ctrlPr>
                      </m:sSubPr>
                      <m:e>
                        <m:r>
                          <a:rPr lang="tr-TR" sz="8000" b="0" i="1" smtClean="0">
                            <a:latin typeface="Cambria Math" panose="02040503050406030204" pitchFamily="18" charset="0"/>
                          </a:rPr>
                          <m:t>𝐻</m:t>
                        </m:r>
                        <m:d>
                          <m:dPr>
                            <m:ctrlPr>
                              <a:rPr lang="tr-TR" sz="8000" b="0" i="1" smtClean="0">
                                <a:latin typeface="Cambria Math" panose="02040503050406030204" pitchFamily="18" charset="0"/>
                              </a:rPr>
                            </m:ctrlPr>
                          </m:dPr>
                          <m:e>
                            <m:r>
                              <a:rPr lang="tr-TR" sz="8000" b="0" i="1" smtClean="0">
                                <a:latin typeface="Cambria Math" panose="02040503050406030204" pitchFamily="18" charset="0"/>
                              </a:rPr>
                              <m:t>𝑡</m:t>
                            </m:r>
                          </m:e>
                        </m:d>
                        <m:r>
                          <a:rPr lang="tr-TR" sz="8000" b="0" i="1" smtClean="0">
                            <a:latin typeface="Cambria Math" panose="02040503050406030204" pitchFamily="18" charset="0"/>
                          </a:rPr>
                          <m:t>=</m:t>
                        </m:r>
                        <m:r>
                          <a:rPr lang="tr-TR" sz="8000" b="0" i="1" smtClean="0">
                            <a:latin typeface="Cambria Math" panose="02040503050406030204" pitchFamily="18" charset="0"/>
                          </a:rPr>
                          <m:t>𝑁</m:t>
                        </m:r>
                        <m:r>
                          <a:rPr lang="tr-TR" sz="8000" b="0" i="1" smtClean="0">
                            <a:latin typeface="Cambria Math" panose="02040503050406030204" pitchFamily="18" charset="0"/>
                          </a:rPr>
                          <m:t>.</m:t>
                        </m:r>
                        <m:r>
                          <a:rPr lang="tr-TR" sz="8000" b="0" i="1" smtClean="0">
                            <a:latin typeface="Cambria Math" panose="02040503050406030204" pitchFamily="18" charset="0"/>
                          </a:rPr>
                          <m:t>𝑖</m:t>
                        </m:r>
                        <m:r>
                          <a:rPr lang="tr-TR" sz="8000" b="0" i="1" smtClean="0">
                            <a:latin typeface="Cambria Math" panose="02040503050406030204" pitchFamily="18" charset="0"/>
                          </a:rPr>
                          <m:t>(</m:t>
                        </m:r>
                        <m:r>
                          <a:rPr lang="tr-TR" sz="8000" b="0" i="1" smtClean="0">
                            <a:latin typeface="Cambria Math" panose="02040503050406030204" pitchFamily="18" charset="0"/>
                          </a:rPr>
                          <m:t>𝑡</m:t>
                        </m:r>
                        <m:r>
                          <a:rPr lang="tr-TR" sz="8000" b="0" i="1" smtClean="0">
                            <a:latin typeface="Cambria Math" panose="02040503050406030204" pitchFamily="18" charset="0"/>
                          </a:rPr>
                          <m:t>)/</m:t>
                        </m:r>
                        <m:r>
                          <a:rPr lang="tr-TR" sz="8000" b="0" i="1" smtClean="0">
                            <a:latin typeface="Cambria Math" panose="02040503050406030204" pitchFamily="18" charset="0"/>
                          </a:rPr>
                          <m:t>𝑙</m:t>
                        </m:r>
                      </m:e>
                      <m:sub>
                        <m:r>
                          <a:rPr lang="tr-TR" sz="8000" b="0" i="1" smtClean="0">
                            <a:latin typeface="Cambria Math" panose="02040503050406030204" pitchFamily="18" charset="0"/>
                          </a:rPr>
                          <m:t>𝑒𝑓𝑓</m:t>
                        </m:r>
                      </m:sub>
                    </m:sSub>
                  </m:oMath>
                </a14:m>
                <a:endParaRPr lang="tr-TR" sz="8000" dirty="0"/>
              </a:p>
              <a:p>
                <a:pPr marL="0" indent="0">
                  <a:buNone/>
                </a:pPr>
                <a14:m>
                  <m:oMathPara xmlns:m="http://schemas.openxmlformats.org/officeDocument/2006/math">
                    <m:oMathParaPr>
                      <m:jc m:val="centerGroup"/>
                    </m:oMathParaPr>
                    <m:oMath xmlns:m="http://schemas.openxmlformats.org/officeDocument/2006/math">
                      <m:sSub>
                        <m:sSubPr>
                          <m:ctrlPr>
                            <a:rPr lang="tr-TR" sz="8000" b="0" i="1" smtClean="0">
                              <a:latin typeface="Cambria Math" panose="02040503050406030204" pitchFamily="18" charset="0"/>
                            </a:rPr>
                          </m:ctrlPr>
                        </m:sSubPr>
                        <m:e>
                          <m:r>
                            <a:rPr lang="tr-TR" sz="8000" b="0" i="1" smtClean="0">
                              <a:latin typeface="Cambria Math" panose="02040503050406030204" pitchFamily="18" charset="0"/>
                            </a:rPr>
                            <m:t>𝑃</m:t>
                          </m:r>
                        </m:e>
                        <m:sub>
                          <m:r>
                            <a:rPr lang="tr-TR" sz="8000" b="0" i="1" smtClean="0">
                              <a:latin typeface="Cambria Math" panose="02040503050406030204" pitchFamily="18" charset="0"/>
                            </a:rPr>
                            <m:t>𝑓𝑒</m:t>
                          </m:r>
                        </m:sub>
                      </m:sSub>
                      <m:r>
                        <a:rPr lang="tr-TR" sz="8000" b="0" i="1" smtClean="0">
                          <a:latin typeface="Cambria Math" panose="02040503050406030204" pitchFamily="18" charset="0"/>
                        </a:rPr>
                        <m:t>=</m:t>
                      </m:r>
                      <m:nary>
                        <m:naryPr>
                          <m:limLoc m:val="undOvr"/>
                          <m:ctrlPr>
                            <a:rPr lang="tr-TR" sz="8000" i="1" smtClean="0">
                              <a:latin typeface="Cambria Math" panose="02040503050406030204" pitchFamily="18" charset="0"/>
                            </a:rPr>
                          </m:ctrlPr>
                        </m:naryPr>
                        <m:sub>
                          <m:r>
                            <m:rPr>
                              <m:brk m:alnAt="24"/>
                            </m:rPr>
                            <a:rPr lang="tr-TR" sz="8000" b="0" i="1" smtClean="0">
                              <a:latin typeface="Cambria Math" panose="02040503050406030204" pitchFamily="18" charset="0"/>
                            </a:rPr>
                            <m:t>0</m:t>
                          </m:r>
                        </m:sub>
                        <m:sup>
                          <m:r>
                            <a:rPr lang="tr-TR" sz="8000" b="0" i="1" smtClean="0">
                              <a:latin typeface="Cambria Math" panose="02040503050406030204" pitchFamily="18" charset="0"/>
                            </a:rPr>
                            <m:t>𝑇</m:t>
                          </m:r>
                        </m:sup>
                        <m:e>
                          <m:r>
                            <a:rPr lang="tr-TR" sz="8000" b="0" i="1" smtClean="0">
                              <a:latin typeface="Cambria Math" panose="02040503050406030204" pitchFamily="18" charset="0"/>
                            </a:rPr>
                            <m:t>𝑖</m:t>
                          </m:r>
                          <m:d>
                            <m:dPr>
                              <m:ctrlPr>
                                <a:rPr lang="tr-TR" sz="8000" b="0" i="1" smtClean="0">
                                  <a:latin typeface="Cambria Math" panose="02040503050406030204" pitchFamily="18" charset="0"/>
                                </a:rPr>
                              </m:ctrlPr>
                            </m:dPr>
                            <m:e>
                              <m:r>
                                <a:rPr lang="tr-TR" sz="8000" b="0" i="1" smtClean="0">
                                  <a:latin typeface="Cambria Math" panose="02040503050406030204" pitchFamily="18" charset="0"/>
                                </a:rPr>
                                <m:t>𝑡</m:t>
                              </m:r>
                            </m:e>
                          </m:d>
                          <m:r>
                            <a:rPr lang="tr-TR" sz="8000" b="0" i="1" smtClean="0">
                              <a:latin typeface="Cambria Math" panose="02040503050406030204" pitchFamily="18" charset="0"/>
                            </a:rPr>
                            <m:t>.</m:t>
                          </m:r>
                          <m:r>
                            <a:rPr lang="tr-TR" sz="8000" b="0" i="1" smtClean="0">
                              <a:latin typeface="Cambria Math" panose="02040503050406030204" pitchFamily="18" charset="0"/>
                            </a:rPr>
                            <m:t>𝑢</m:t>
                          </m:r>
                          <m:d>
                            <m:dPr>
                              <m:ctrlPr>
                                <a:rPr lang="tr-TR" sz="8000" b="0" i="1" smtClean="0">
                                  <a:latin typeface="Cambria Math" panose="02040503050406030204" pitchFamily="18" charset="0"/>
                                </a:rPr>
                              </m:ctrlPr>
                            </m:dPr>
                            <m:e>
                              <m:r>
                                <a:rPr lang="tr-TR" sz="8000" b="0" i="1" smtClean="0">
                                  <a:latin typeface="Cambria Math" panose="02040503050406030204" pitchFamily="18" charset="0"/>
                                </a:rPr>
                                <m:t>𝑡</m:t>
                              </m:r>
                            </m:e>
                          </m:d>
                          <m:r>
                            <a:rPr lang="tr-TR" sz="8000" b="0" i="1" smtClean="0">
                              <a:latin typeface="Cambria Math" panose="02040503050406030204" pitchFamily="18" charset="0"/>
                            </a:rPr>
                            <m:t>𝑑𝑡</m:t>
                          </m:r>
                          <m:r>
                            <a:rPr lang="tr-TR" sz="8000" b="0" i="1" smtClean="0">
                              <a:latin typeface="Cambria Math" panose="02040503050406030204" pitchFamily="18" charset="0"/>
                            </a:rPr>
                            <m:t>/</m:t>
                          </m:r>
                          <m:r>
                            <a:rPr lang="tr-TR" sz="8000" b="0" i="1" smtClean="0">
                              <a:latin typeface="Cambria Math" panose="02040503050406030204" pitchFamily="18" charset="0"/>
                            </a:rPr>
                            <m:t>𝑇</m:t>
                          </m:r>
                        </m:e>
                      </m:nary>
                    </m:oMath>
                  </m:oMathPara>
                </a14:m>
                <a:endParaRPr lang="tr-TR" sz="8000" dirty="0"/>
              </a:p>
              <a:p>
                <a:pPr marL="0" indent="0">
                  <a:buNone/>
                </a:pPr>
                <a14:m>
                  <m:oMathPara xmlns:m="http://schemas.openxmlformats.org/officeDocument/2006/math">
                    <m:oMathParaPr>
                      <m:jc m:val="centerGroup"/>
                    </m:oMathParaPr>
                    <m:oMath xmlns:m="http://schemas.openxmlformats.org/officeDocument/2006/math">
                      <m:sSub>
                        <m:sSubPr>
                          <m:ctrlPr>
                            <a:rPr lang="tr-TR" sz="8000" i="1" smtClean="0">
                              <a:latin typeface="Cambria Math" panose="02040503050406030204" pitchFamily="18" charset="0"/>
                            </a:rPr>
                          </m:ctrlPr>
                        </m:sSubPr>
                        <m:e>
                          <m:r>
                            <a:rPr lang="tr-TR" sz="8000" b="0" i="1" smtClean="0">
                              <a:latin typeface="Cambria Math" panose="02040503050406030204" pitchFamily="18" charset="0"/>
                            </a:rPr>
                            <m:t>𝑝</m:t>
                          </m:r>
                        </m:e>
                        <m:sub>
                          <m:r>
                            <a:rPr lang="tr-TR" sz="8000" b="0" i="1" smtClean="0">
                              <a:latin typeface="Cambria Math" panose="02040503050406030204" pitchFamily="18" charset="0"/>
                            </a:rPr>
                            <m:t>𝑓𝑒</m:t>
                          </m:r>
                        </m:sub>
                      </m:sSub>
                      <m:r>
                        <a:rPr lang="tr-TR" sz="8000" b="0" i="1" smtClean="0">
                          <a:latin typeface="Cambria Math" panose="02040503050406030204" pitchFamily="18" charset="0"/>
                        </a:rPr>
                        <m:t>=</m:t>
                      </m:r>
                      <m:sSub>
                        <m:sSubPr>
                          <m:ctrlPr>
                            <a:rPr lang="tr-TR" sz="8000" i="1" smtClean="0">
                              <a:latin typeface="Cambria Math" panose="02040503050406030204" pitchFamily="18" charset="0"/>
                            </a:rPr>
                          </m:ctrlPr>
                        </m:sSubPr>
                        <m:e>
                          <m:r>
                            <a:rPr lang="tr-TR" sz="8000" b="0" i="1" smtClean="0">
                              <a:latin typeface="Cambria Math" panose="02040503050406030204" pitchFamily="18" charset="0"/>
                            </a:rPr>
                            <m:t>𝑃</m:t>
                          </m:r>
                        </m:e>
                        <m:sub>
                          <m:r>
                            <a:rPr lang="tr-TR" sz="8000" b="0" i="1" smtClean="0">
                              <a:latin typeface="Cambria Math" panose="02040503050406030204" pitchFamily="18" charset="0"/>
                            </a:rPr>
                            <m:t>𝑓𝑒</m:t>
                          </m:r>
                        </m:sub>
                      </m:sSub>
                      <m:r>
                        <a:rPr lang="tr-TR" sz="8000" b="0" i="1" smtClean="0">
                          <a:latin typeface="Cambria Math" panose="02040503050406030204" pitchFamily="18" charset="0"/>
                        </a:rPr>
                        <m:t>/(</m:t>
                      </m:r>
                      <m:r>
                        <a:rPr lang="tr-TR" sz="8000" b="0" i="1" smtClean="0">
                          <a:latin typeface="Cambria Math" panose="02040503050406030204" pitchFamily="18" charset="0"/>
                          <a:ea typeface="Cambria Math" panose="02040503050406030204" pitchFamily="18" charset="0"/>
                        </a:rPr>
                        <m:t>𝜌</m:t>
                      </m:r>
                      <m:r>
                        <a:rPr lang="tr-TR" sz="8000" b="0" i="1" smtClean="0">
                          <a:latin typeface="Cambria Math" panose="02040503050406030204" pitchFamily="18" charset="0"/>
                          <a:ea typeface="Cambria Math" panose="02040503050406030204" pitchFamily="18" charset="0"/>
                        </a:rPr>
                        <m:t>.</m:t>
                      </m:r>
                      <m:r>
                        <a:rPr lang="tr-TR" sz="8000" b="0" i="1" smtClean="0">
                          <a:latin typeface="Cambria Math" panose="02040503050406030204" pitchFamily="18" charset="0"/>
                          <a:ea typeface="Cambria Math" panose="02040503050406030204" pitchFamily="18" charset="0"/>
                        </a:rPr>
                        <m:t>𝑉</m:t>
                      </m:r>
                      <m:r>
                        <a:rPr lang="tr-TR" sz="8000" b="0" i="1" smtClean="0">
                          <a:latin typeface="Cambria Math" panose="02040503050406030204" pitchFamily="18" charset="0"/>
                          <a:ea typeface="Cambria Math" panose="02040503050406030204" pitchFamily="18" charset="0"/>
                        </a:rPr>
                        <m:t>)</m:t>
                      </m:r>
                    </m:oMath>
                  </m:oMathPara>
                </a14:m>
                <a:endParaRPr lang="tr-TR" sz="8000" dirty="0"/>
              </a:p>
              <a:p>
                <a:pPr marL="0" indent="0">
                  <a:buNone/>
                </a:pPr>
                <a:endParaRPr lang="tr-TR" sz="8000" dirty="0"/>
              </a:p>
              <a:p>
                <a:pPr marL="0" indent="0">
                  <a:buNone/>
                </a:pPr>
                <a14:m>
                  <m:oMathPara xmlns:m="http://schemas.openxmlformats.org/officeDocument/2006/math">
                    <m:oMathParaPr>
                      <m:jc m:val="centerGroup"/>
                    </m:oMathParaPr>
                    <m:oMath xmlns:m="http://schemas.openxmlformats.org/officeDocument/2006/math">
                      <m:r>
                        <m:rPr>
                          <m:sty m:val="p"/>
                        </m:rPr>
                        <a:rPr lang="tr-TR" sz="8000" b="0" i="0" smtClean="0">
                          <a:latin typeface="Cambria Math" panose="02040503050406030204" pitchFamily="18" charset="0"/>
                        </a:rPr>
                        <m:t>B</m:t>
                      </m:r>
                      <m:r>
                        <a:rPr lang="tr-TR" sz="8000" b="0" i="0" smtClean="0">
                          <a:latin typeface="Cambria Math" panose="02040503050406030204" pitchFamily="18" charset="0"/>
                        </a:rPr>
                        <m:t>(</m:t>
                      </m:r>
                      <m:r>
                        <m:rPr>
                          <m:sty m:val="p"/>
                        </m:rPr>
                        <a:rPr lang="tr-TR" sz="8000" b="0" i="0" smtClean="0">
                          <a:latin typeface="Cambria Math" panose="02040503050406030204" pitchFamily="18" charset="0"/>
                        </a:rPr>
                        <m:t>t</m:t>
                      </m:r>
                      <m:r>
                        <a:rPr lang="tr-TR" sz="8000" b="0" i="0" smtClean="0">
                          <a:latin typeface="Cambria Math" panose="02040503050406030204" pitchFamily="18" charset="0"/>
                        </a:rPr>
                        <m:t>)=</m:t>
                      </m:r>
                      <m:nary>
                        <m:naryPr>
                          <m:limLoc m:val="undOvr"/>
                          <m:subHide m:val="on"/>
                          <m:supHide m:val="on"/>
                          <m:ctrlPr>
                            <a:rPr lang="tr-TR" sz="8000" i="1" smtClean="0">
                              <a:latin typeface="Cambria Math" panose="02040503050406030204" pitchFamily="18" charset="0"/>
                            </a:rPr>
                          </m:ctrlPr>
                        </m:naryPr>
                        <m:sub/>
                        <m:sup/>
                        <m:e>
                          <m:r>
                            <m:rPr>
                              <m:sty m:val="p"/>
                            </m:rPr>
                            <a:rPr lang="tr-TR" sz="8000" b="0" i="0" smtClean="0">
                              <a:latin typeface="Cambria Math" panose="02040503050406030204" pitchFamily="18" charset="0"/>
                            </a:rPr>
                            <m:t>u</m:t>
                          </m:r>
                          <m:d>
                            <m:dPr>
                              <m:ctrlPr>
                                <a:rPr lang="tr-TR" sz="8000" b="0" i="1" smtClean="0">
                                  <a:latin typeface="Cambria Math" panose="02040503050406030204" pitchFamily="18" charset="0"/>
                                </a:rPr>
                              </m:ctrlPr>
                            </m:dPr>
                            <m:e>
                              <m:r>
                                <m:rPr>
                                  <m:sty m:val="p"/>
                                </m:rPr>
                                <a:rPr lang="tr-TR" sz="8000" b="0" i="0" smtClean="0">
                                  <a:latin typeface="Cambria Math" panose="02040503050406030204" pitchFamily="18" charset="0"/>
                                </a:rPr>
                                <m:t>t</m:t>
                              </m:r>
                            </m:e>
                          </m:d>
                          <m:r>
                            <m:rPr>
                              <m:sty m:val="p"/>
                            </m:rPr>
                            <a:rPr lang="tr-TR" sz="8000" b="0" i="0" smtClean="0">
                              <a:latin typeface="Cambria Math" panose="02040503050406030204" pitchFamily="18" charset="0"/>
                            </a:rPr>
                            <m:t>dt</m:t>
                          </m:r>
                          <m:r>
                            <a:rPr lang="tr-TR" sz="8000" b="0" i="0" smtClean="0">
                              <a:latin typeface="Cambria Math" panose="02040503050406030204" pitchFamily="18" charset="0"/>
                            </a:rPr>
                            <m:t>/</m:t>
                          </m:r>
                          <m:r>
                            <m:rPr>
                              <m:sty m:val="p"/>
                            </m:rPr>
                            <a:rPr lang="tr-TR" sz="8000" b="0" i="0" smtClean="0">
                              <a:latin typeface="Cambria Math" panose="02040503050406030204" pitchFamily="18" charset="0"/>
                            </a:rPr>
                            <m:t>NA</m:t>
                          </m:r>
                        </m:e>
                      </m:nary>
                    </m:oMath>
                  </m:oMathPara>
                </a14:m>
                <a:endParaRPr lang="tr-TR" sz="8000" dirty="0"/>
              </a:p>
            </p:txBody>
          </p:sp>
        </mc:Choice>
        <mc:Fallback>
          <p:sp>
            <p:nvSpPr>
              <p:cNvPr id="3" name="İçerik Yer Tutucusu 2">
                <a:extLst>
                  <a:ext uri="{FF2B5EF4-FFF2-40B4-BE49-F238E27FC236}">
                    <a16:creationId xmlns:a16="http://schemas.microsoft.com/office/drawing/2014/main" xmlns="" xmlns:a14="http://schemas.microsoft.com/office/drawing/2010/main" id="{9EF2CB68-A61B-4E14-886A-3D3E558831D7}"/>
                  </a:ext>
                </a:extLst>
              </p:cNvPr>
              <p:cNvSpPr>
                <a:spLocks noGrp="1" noRot="1" noChangeAspect="1" noMove="1" noResize="1" noEditPoints="1" noAdjustHandles="1" noChangeArrowheads="1" noChangeShapeType="1" noTextEdit="1"/>
              </p:cNvSpPr>
              <p:nvPr>
                <p:ph idx="1"/>
              </p:nvPr>
            </p:nvSpPr>
            <p:spPr>
              <a:xfrm>
                <a:off x="1295398" y="1732002"/>
                <a:ext cx="9601200" cy="3996994"/>
              </a:xfrm>
              <a:blipFill>
                <a:blip r:embed="rId2" cstate="print"/>
                <a:stretch>
                  <a:fillRect/>
                </a:stretch>
              </a:blipFill>
            </p:spPr>
            <p:txBody>
              <a:bodyPr/>
              <a:lstStyle/>
              <a:p>
                <a:r>
                  <a:rPr lang="tr-TR">
                    <a:noFill/>
                  </a:rPr>
                  <a:t> </a:t>
                </a:r>
              </a:p>
            </p:txBody>
          </p:sp>
        </mc:Fallback>
      </mc:AlternateContent>
      <p:sp>
        <p:nvSpPr>
          <p:cNvPr id="4" name="Metin kutusu 3">
            <a:extLst>
              <a:ext uri="{FF2B5EF4-FFF2-40B4-BE49-F238E27FC236}">
                <a16:creationId xmlns:a16="http://schemas.microsoft.com/office/drawing/2014/main" xmlns="" id="{FBAC9749-15BD-4FF6-A615-1AB0869C6EE9}"/>
              </a:ext>
            </a:extLst>
          </p:cNvPr>
          <p:cNvSpPr txBox="1"/>
          <p:nvPr/>
        </p:nvSpPr>
        <p:spPr>
          <a:xfrm>
            <a:off x="1831909" y="1421744"/>
            <a:ext cx="8528179" cy="1107996"/>
          </a:xfrm>
          <a:prstGeom prst="rect">
            <a:avLst/>
          </a:prstGeom>
          <a:noFill/>
        </p:spPr>
        <p:txBody>
          <a:bodyPr wrap="square" rtlCol="0">
            <a:spAutoFit/>
          </a:bodyPr>
          <a:lstStyle/>
          <a:p>
            <a:pPr algn="just"/>
            <a:r>
              <a:rPr lang="tr-TR" sz="2400" dirty="0"/>
              <a:t>Demir kayıpları ve demir kayıp yoğunluğu aşağıdaki formüllerle hesaplanabilir.                                                          </a:t>
            </a:r>
          </a:p>
          <a:p>
            <a:endParaRPr lang="tr-TR" dirty="0"/>
          </a:p>
        </p:txBody>
      </p:sp>
    </p:spTree>
    <p:extLst>
      <p:ext uri="{BB962C8B-B14F-4D97-AF65-F5344CB8AC3E}">
        <p14:creationId xmlns:p14="http://schemas.microsoft.com/office/powerpoint/2010/main" xmlns="" val="168235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A63BEEA-47FF-416A-9BAA-27C675DADE8F}"/>
              </a:ext>
            </a:extLst>
          </p:cNvPr>
          <p:cNvSpPr>
            <a:spLocks noGrp="1"/>
          </p:cNvSpPr>
          <p:nvPr>
            <p:ph type="title"/>
          </p:nvPr>
        </p:nvSpPr>
        <p:spPr>
          <a:xfrm>
            <a:off x="1371600" y="685800"/>
            <a:ext cx="9601200" cy="751114"/>
          </a:xfrm>
        </p:spPr>
        <p:txBody>
          <a:bodyPr>
            <a:normAutofit fontScale="90000"/>
          </a:bodyPr>
          <a:lstStyle/>
          <a:p>
            <a:r>
              <a:rPr lang="tr-TR" sz="3600" dirty="0"/>
              <a:t>1-Demir Kayıplarının Sabit Sıcaklık Altında Değişimi </a:t>
            </a:r>
          </a:p>
        </p:txBody>
      </p:sp>
      <p:pic>
        <p:nvPicPr>
          <p:cNvPr id="5" name="İçerik Yer Tutucusu 4">
            <a:extLst>
              <a:ext uri="{FF2B5EF4-FFF2-40B4-BE49-F238E27FC236}">
                <a16:creationId xmlns:a16="http://schemas.microsoft.com/office/drawing/2014/main" xmlns="" id="{A9C4EF3B-7B87-44F2-86AA-F64F6AAD085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71600" y="1436914"/>
            <a:ext cx="9601200" cy="3190924"/>
          </a:xfrm>
        </p:spPr>
      </p:pic>
      <p:sp>
        <p:nvSpPr>
          <p:cNvPr id="6" name="Metin kutusu 5">
            <a:extLst>
              <a:ext uri="{FF2B5EF4-FFF2-40B4-BE49-F238E27FC236}">
                <a16:creationId xmlns:a16="http://schemas.microsoft.com/office/drawing/2014/main" xmlns="" id="{5745755C-C867-4B46-88CB-6902DA677DC2}"/>
              </a:ext>
            </a:extLst>
          </p:cNvPr>
          <p:cNvSpPr txBox="1"/>
          <p:nvPr/>
        </p:nvSpPr>
        <p:spPr>
          <a:xfrm>
            <a:off x="1464906" y="4926563"/>
            <a:ext cx="2621902" cy="646331"/>
          </a:xfrm>
          <a:prstGeom prst="rect">
            <a:avLst/>
          </a:prstGeom>
          <a:noFill/>
        </p:spPr>
        <p:txBody>
          <a:bodyPr wrap="square" rtlCol="0">
            <a:spAutoFit/>
          </a:bodyPr>
          <a:lstStyle/>
          <a:p>
            <a:pPr marL="342900" indent="-342900">
              <a:buAutoNum type="alphaLcParenR"/>
            </a:pPr>
            <a:r>
              <a:rPr lang="tr-TR" dirty="0"/>
              <a:t>V300 - 35 A</a:t>
            </a:r>
          </a:p>
          <a:p>
            <a:r>
              <a:rPr lang="tr-TR" dirty="0"/>
              <a:t>b)  V470 – 50 A</a:t>
            </a:r>
          </a:p>
        </p:txBody>
      </p:sp>
      <p:sp>
        <p:nvSpPr>
          <p:cNvPr id="7" name="Metin kutusu 6">
            <a:extLst>
              <a:ext uri="{FF2B5EF4-FFF2-40B4-BE49-F238E27FC236}">
                <a16:creationId xmlns:a16="http://schemas.microsoft.com/office/drawing/2014/main" xmlns="" id="{DF900195-0EDA-4966-9818-4994DE9DF2B7}"/>
              </a:ext>
            </a:extLst>
          </p:cNvPr>
          <p:cNvSpPr txBox="1"/>
          <p:nvPr/>
        </p:nvSpPr>
        <p:spPr>
          <a:xfrm>
            <a:off x="3480318" y="4926563"/>
            <a:ext cx="7492482" cy="646331"/>
          </a:xfrm>
          <a:prstGeom prst="rect">
            <a:avLst/>
          </a:prstGeom>
          <a:noFill/>
        </p:spPr>
        <p:txBody>
          <a:bodyPr wrap="square" rtlCol="0">
            <a:spAutoFit/>
          </a:bodyPr>
          <a:lstStyle/>
          <a:p>
            <a:r>
              <a:rPr lang="tr-TR" dirty="0"/>
              <a:t>Sonuç olarak; farklı gerilim değerleri altında demir kayıplarını frekans ve sıcaklıktan etkilendiği görülmüştür.</a:t>
            </a:r>
          </a:p>
        </p:txBody>
      </p:sp>
    </p:spTree>
    <p:extLst>
      <p:ext uri="{BB962C8B-B14F-4D97-AF65-F5344CB8AC3E}">
        <p14:creationId xmlns:p14="http://schemas.microsoft.com/office/powerpoint/2010/main" xmlns="" val="130232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FB31DAD-51EE-4EAC-9391-4A34C8ED443E}"/>
              </a:ext>
            </a:extLst>
          </p:cNvPr>
          <p:cNvSpPr>
            <a:spLocks noGrp="1"/>
          </p:cNvSpPr>
          <p:nvPr>
            <p:ph type="title"/>
          </p:nvPr>
        </p:nvSpPr>
        <p:spPr>
          <a:xfrm>
            <a:off x="1371600" y="312574"/>
            <a:ext cx="9601200" cy="779107"/>
          </a:xfrm>
        </p:spPr>
        <p:txBody>
          <a:bodyPr>
            <a:normAutofit fontScale="90000"/>
          </a:bodyPr>
          <a:lstStyle/>
          <a:p>
            <a:r>
              <a:rPr lang="tr-TR" sz="3100" dirty="0"/>
              <a:t>2-Demir Kayıplarının Değişken Sıcaklık Altında Değişimi </a:t>
            </a:r>
          </a:p>
        </p:txBody>
      </p:sp>
      <p:pic>
        <p:nvPicPr>
          <p:cNvPr id="5" name="İçerik Yer Tutucusu 4">
            <a:extLst>
              <a:ext uri="{FF2B5EF4-FFF2-40B4-BE49-F238E27FC236}">
                <a16:creationId xmlns:a16="http://schemas.microsoft.com/office/drawing/2014/main" xmlns="" id="{D4CD7F8B-F8CE-442C-91D5-C4BC92071EFF}"/>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56785" y="929368"/>
            <a:ext cx="8735629" cy="4608000"/>
          </a:xfrm>
        </p:spPr>
      </p:pic>
      <mc:AlternateContent xmlns:mc="http://schemas.openxmlformats.org/markup-compatibility/2006">
        <mc:Choice xmlns:a14="http://schemas.microsoft.com/office/drawing/2010/main" xmlns="" Requires="a14">
          <p:sp>
            <p:nvSpPr>
              <p:cNvPr id="6" name="Metin kutusu 5">
                <a:extLst>
                  <a:ext uri="{FF2B5EF4-FFF2-40B4-BE49-F238E27FC236}">
                    <a16:creationId xmlns:a16="http://schemas.microsoft.com/office/drawing/2014/main" id="{DAA120F4-F8E3-4CBA-B3C2-2924A98B9146}"/>
                  </a:ext>
                </a:extLst>
              </p:cNvPr>
              <p:cNvSpPr txBox="1"/>
              <p:nvPr/>
            </p:nvSpPr>
            <p:spPr>
              <a:xfrm>
                <a:off x="1956785" y="5537368"/>
                <a:ext cx="1707502" cy="646331"/>
              </a:xfrm>
              <a:prstGeom prst="rect">
                <a:avLst/>
              </a:prstGeom>
              <a:noFill/>
            </p:spPr>
            <p:txBody>
              <a:bodyPr wrap="square" rtlCol="0">
                <a:spAutoFit/>
              </a:bodyPr>
              <a:lstStyle/>
              <a:p>
                <a:pPr marL="342900" indent="-342900">
                  <a:buAutoNum type="alphaLcParenR"/>
                </a:pP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=0.2</m:t>
                    </m:r>
                    <m:r>
                      <a:rPr lang="tr-TR" b="0" i="1" smtClean="0">
                        <a:latin typeface="Cambria Math" panose="02040503050406030204" pitchFamily="18" charset="0"/>
                      </a:rPr>
                      <m:t>𝑇</m:t>
                    </m:r>
                  </m:oMath>
                </a14:m>
                <a:endParaRPr lang="tr-TR" b="0" dirty="0"/>
              </a:p>
              <a:p>
                <a:pPr marL="342900" indent="-342900">
                  <a:buAutoNum type="alphaLcParenR"/>
                </a:pP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=1.73</m:t>
                    </m:r>
                    <m:r>
                      <a:rPr lang="tr-TR" b="0" i="1" smtClean="0">
                        <a:latin typeface="Cambria Math" panose="02040503050406030204" pitchFamily="18" charset="0"/>
                      </a:rPr>
                      <m:t>𝑇</m:t>
                    </m:r>
                  </m:oMath>
                </a14:m>
                <a:endParaRPr lang="tr-TR" dirty="0"/>
              </a:p>
            </p:txBody>
          </p:sp>
        </mc:Choice>
        <mc:Fallback>
          <p:sp>
            <p:nvSpPr>
              <p:cNvPr id="6" name="Metin kutusu 5">
                <a:extLst>
                  <a:ext uri="{FF2B5EF4-FFF2-40B4-BE49-F238E27FC236}">
                    <a16:creationId xmlns:a16="http://schemas.microsoft.com/office/drawing/2014/main" xmlns="" xmlns:a14="http://schemas.microsoft.com/office/drawing/2010/main" id="{DAA120F4-F8E3-4CBA-B3C2-2924A98B9146}"/>
                  </a:ext>
                </a:extLst>
              </p:cNvPr>
              <p:cNvSpPr txBox="1">
                <a:spLocks noRot="1" noChangeAspect="1" noMove="1" noResize="1" noEditPoints="1" noAdjustHandles="1" noChangeArrowheads="1" noChangeShapeType="1" noTextEdit="1"/>
              </p:cNvSpPr>
              <p:nvPr/>
            </p:nvSpPr>
            <p:spPr>
              <a:xfrm>
                <a:off x="1956785" y="5537368"/>
                <a:ext cx="1707502" cy="646331"/>
              </a:xfrm>
              <a:prstGeom prst="rect">
                <a:avLst/>
              </a:prstGeom>
              <a:blipFill>
                <a:blip r:embed="rId3" cstate="print"/>
                <a:stretch>
                  <a:fillRect l="-2857" t="-3774" b="-12264"/>
                </a:stretch>
              </a:blipFill>
            </p:spPr>
            <p:txBody>
              <a:bodyPr/>
              <a:lstStyle/>
              <a:p>
                <a:r>
                  <a:rPr lang="tr-TR">
                    <a:noFill/>
                  </a:rPr>
                  <a:t> </a:t>
                </a:r>
              </a:p>
            </p:txBody>
          </p:sp>
        </mc:Fallback>
      </mc:AlternateContent>
    </p:spTree>
    <p:extLst>
      <p:ext uri="{BB962C8B-B14F-4D97-AF65-F5344CB8AC3E}">
        <p14:creationId xmlns:p14="http://schemas.microsoft.com/office/powerpoint/2010/main" xmlns="" val="353127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332B85-005B-45B8-A7D7-1B899B1D37EA}"/>
              </a:ext>
            </a:extLst>
          </p:cNvPr>
          <p:cNvSpPr>
            <a:spLocks noGrp="1"/>
          </p:cNvSpPr>
          <p:nvPr>
            <p:ph type="title"/>
          </p:nvPr>
        </p:nvSpPr>
        <p:spPr>
          <a:xfrm>
            <a:off x="1371600" y="685800"/>
            <a:ext cx="9601200" cy="657808"/>
          </a:xfrm>
        </p:spPr>
        <p:txBody>
          <a:bodyPr>
            <a:normAutofit/>
          </a:bodyPr>
          <a:lstStyle/>
          <a:p>
            <a:r>
              <a:rPr lang="tr-TR" sz="3200" dirty="0"/>
              <a:t>Geliştirilen Demir Kayıpları Modeli</a:t>
            </a:r>
          </a:p>
        </p:txBody>
      </p:sp>
      <mc:AlternateContent xmlns:mc="http://schemas.openxmlformats.org/markup-compatibility/2006">
        <mc:Choice xmlns:a14="http://schemas.microsoft.com/office/drawing/2010/main" xmlns="" Requires="a14">
          <p:sp>
            <p:nvSpPr>
              <p:cNvPr id="3" name="İçerik Yer Tutucusu 2">
                <a:extLst>
                  <a:ext uri="{FF2B5EF4-FFF2-40B4-BE49-F238E27FC236}">
                    <a16:creationId xmlns:a16="http://schemas.microsoft.com/office/drawing/2014/main" id="{693F489D-2392-4748-B0AA-E22D751BC1D1}"/>
                  </a:ext>
                </a:extLst>
              </p:cNvPr>
              <p:cNvSpPr>
                <a:spLocks noGrp="1"/>
              </p:cNvSpPr>
              <p:nvPr>
                <p:ph idx="1"/>
              </p:nvPr>
            </p:nvSpPr>
            <p:spPr>
              <a:xfrm>
                <a:off x="1371600" y="1343607"/>
                <a:ext cx="9601200" cy="4954555"/>
              </a:xfrm>
            </p:spPr>
            <p:txBody>
              <a:bodyPr/>
              <a:lstStyle/>
              <a:p>
                <a:pPr marL="0" indent="0">
                  <a:buNone/>
                </a:pPr>
                <a:endParaRPr lang="tr-TR"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𝑝</m:t>
                          </m:r>
                        </m:e>
                        <m:sub>
                          <m:r>
                            <a:rPr lang="tr-TR" sz="2400" b="0" i="1" smtClean="0">
                              <a:latin typeface="Cambria Math" panose="02040503050406030204" pitchFamily="18" charset="0"/>
                            </a:rPr>
                            <m:t>𝑓𝑒</m:t>
                          </m:r>
                        </m:sub>
                      </m:sSub>
                      <m:r>
                        <a:rPr lang="tr-TR" sz="2400" b="0" i="1" smtClean="0">
                          <a:latin typeface="Cambria Math" panose="02040503050406030204" pitchFamily="18" charset="0"/>
                        </a:rPr>
                        <m:t>=</m:t>
                      </m:r>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𝑘</m:t>
                          </m:r>
                        </m:e>
                        <m:sub>
                          <m:r>
                            <a:rPr lang="tr-TR" sz="2400" b="0" i="1" smtClean="0">
                              <a:latin typeface="Cambria Math" panose="02040503050406030204" pitchFamily="18" charset="0"/>
                            </a:rPr>
                            <m:t>h</m:t>
                          </m:r>
                        </m:sub>
                      </m:sSub>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𝑓</m:t>
                          </m:r>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Sub>
                        </m:e>
                      </m:d>
                      <m:r>
                        <a:rPr lang="tr-TR" sz="2400" b="0" i="1" smtClean="0">
                          <a:latin typeface="Cambria Math" panose="02040503050406030204" pitchFamily="18" charset="0"/>
                        </a:rPr>
                        <m:t>𝑓</m:t>
                      </m:r>
                      <m:sSubSup>
                        <m:sSubSupPr>
                          <m:ctrlPr>
                            <a:rPr lang="tr-TR" sz="2400" b="0" i="1" smtClean="0">
                              <a:latin typeface="Cambria Math" panose="02040503050406030204" pitchFamily="18" charset="0"/>
                            </a:rPr>
                          </m:ctrlPr>
                        </m:sSubSup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up>
                          <m:r>
                            <a:rPr lang="tr-TR" sz="2400" b="0" i="1" smtClean="0">
                              <a:latin typeface="Cambria Math" panose="02040503050406030204" pitchFamily="18" charset="0"/>
                            </a:rPr>
                            <m:t>2</m:t>
                          </m:r>
                        </m:sup>
                      </m:sSubSup>
                      <m:r>
                        <a:rPr lang="tr-TR" sz="2400" b="0" i="1" smtClean="0">
                          <a:latin typeface="Cambria Math" panose="02040503050406030204" pitchFamily="18" charset="0"/>
                        </a:rPr>
                        <m:t>+</m:t>
                      </m:r>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𝑘</m:t>
                          </m:r>
                        </m:e>
                        <m:sub>
                          <m:r>
                            <a:rPr lang="tr-TR" sz="2400" b="0" i="1" smtClean="0">
                              <a:latin typeface="Cambria Math" panose="02040503050406030204" pitchFamily="18" charset="0"/>
                            </a:rPr>
                            <m:t>𝑒</m:t>
                          </m:r>
                        </m:sub>
                      </m:sSub>
                      <m:r>
                        <a:rPr lang="tr-TR" sz="2400" b="0" i="1" smtClean="0">
                          <a:latin typeface="Cambria Math" panose="02040503050406030204" pitchFamily="18" charset="0"/>
                        </a:rPr>
                        <m:t>(</m:t>
                      </m:r>
                      <m:r>
                        <a:rPr lang="tr-TR" sz="2400" b="0" i="1" smtClean="0">
                          <a:latin typeface="Cambria Math" panose="02040503050406030204" pitchFamily="18" charset="0"/>
                        </a:rPr>
                        <m:t>𝑓</m:t>
                      </m:r>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Sub>
                      <m:r>
                        <a:rPr lang="tr-TR" sz="2400" b="0" i="1" smtClean="0">
                          <a:latin typeface="Cambria Math" panose="02040503050406030204" pitchFamily="18" charset="0"/>
                        </a:rPr>
                        <m:t>)</m:t>
                      </m:r>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𝑓</m:t>
                          </m:r>
                        </m:e>
                        <m:sup>
                          <m:r>
                            <a:rPr lang="tr-TR" sz="2400" b="0" i="1" smtClean="0">
                              <a:latin typeface="Cambria Math" panose="02040503050406030204" pitchFamily="18" charset="0"/>
                            </a:rPr>
                            <m:t>2</m:t>
                          </m:r>
                        </m:sup>
                      </m:sSup>
                      <m:sSubSup>
                        <m:sSubSupPr>
                          <m:ctrlPr>
                            <a:rPr lang="tr-TR" sz="2400" b="0" i="1" smtClean="0">
                              <a:latin typeface="Cambria Math" panose="02040503050406030204" pitchFamily="18" charset="0"/>
                            </a:rPr>
                          </m:ctrlPr>
                        </m:sSubSup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up>
                          <m:r>
                            <a:rPr lang="tr-TR" sz="2400" b="0" i="1" smtClean="0">
                              <a:latin typeface="Cambria Math" panose="02040503050406030204" pitchFamily="18" charset="0"/>
                            </a:rPr>
                            <m:t>2</m:t>
                          </m:r>
                        </m:sup>
                      </m:sSubSup>
                    </m:oMath>
                  </m:oMathPara>
                </a14:m>
                <a:endParaRPr lang="tr-TR" dirty="0"/>
              </a:p>
              <a:p>
                <a:pPr marL="0" indent="0">
                  <a:buNone/>
                </a:pPr>
                <a:endParaRPr lang="tr-TR" sz="2400" dirty="0"/>
              </a:p>
              <a:p>
                <a:pPr marL="0" indent="0">
                  <a:buNone/>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𝑝</m:t>
                          </m:r>
                        </m:e>
                        <m:sub>
                          <m:r>
                            <a:rPr lang="tr-TR" sz="2400" b="0" i="1" smtClean="0">
                              <a:latin typeface="Cambria Math" panose="02040503050406030204" pitchFamily="18" charset="0"/>
                            </a:rPr>
                            <m:t>𝑓𝑒</m:t>
                          </m:r>
                          <m:r>
                            <a:rPr lang="tr-TR" sz="2400" b="0" i="1" smtClean="0">
                              <a:latin typeface="Cambria Math" panose="02040503050406030204" pitchFamily="18" charset="0"/>
                            </a:rPr>
                            <m:t>,</m:t>
                          </m:r>
                          <m:r>
                            <a:rPr lang="tr-TR" sz="2400" b="0" i="1" smtClean="0">
                              <a:latin typeface="Cambria Math" panose="02040503050406030204" pitchFamily="18" charset="0"/>
                            </a:rPr>
                            <m:t>𝑇</m:t>
                          </m:r>
                        </m:sub>
                      </m:sSub>
                      <m:r>
                        <a:rPr lang="tr-TR" sz="2400" b="0" i="1" smtClean="0">
                          <a:latin typeface="Cambria Math" panose="02040503050406030204" pitchFamily="18" charset="0"/>
                        </a:rPr>
                        <m:t>=</m:t>
                      </m:r>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𝑘</m:t>
                          </m:r>
                        </m:e>
                        <m:sub>
                          <m:r>
                            <a:rPr lang="tr-TR" sz="2400" b="0" i="1" smtClean="0">
                              <a:latin typeface="Cambria Math" panose="02040503050406030204" pitchFamily="18" charset="0"/>
                            </a:rPr>
                            <m:t>h</m:t>
                          </m:r>
                        </m:sub>
                      </m:sSub>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𝑇</m:t>
                          </m:r>
                          <m:r>
                            <a:rPr lang="tr-TR" sz="2400" b="0" i="1" smtClean="0">
                              <a:latin typeface="Cambria Math" panose="02040503050406030204" pitchFamily="18" charset="0"/>
                            </a:rPr>
                            <m:t>,</m:t>
                          </m:r>
                          <m:r>
                            <a:rPr lang="tr-TR" sz="2400" b="0" i="1" smtClean="0">
                              <a:latin typeface="Cambria Math" panose="02040503050406030204" pitchFamily="18" charset="0"/>
                            </a:rPr>
                            <m:t>𝑓</m:t>
                          </m:r>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Sub>
                        </m:e>
                      </m:d>
                      <m:r>
                        <a:rPr lang="tr-TR" sz="2400" b="0" i="1" smtClean="0">
                          <a:latin typeface="Cambria Math" panose="02040503050406030204" pitchFamily="18" charset="0"/>
                        </a:rPr>
                        <m:t>𝑓</m:t>
                      </m:r>
                      <m:sSubSup>
                        <m:sSubSupPr>
                          <m:ctrlPr>
                            <a:rPr lang="tr-TR" sz="2400" b="0" i="1" smtClean="0">
                              <a:latin typeface="Cambria Math" panose="02040503050406030204" pitchFamily="18" charset="0"/>
                            </a:rPr>
                          </m:ctrlPr>
                        </m:sSubSup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up>
                          <m:r>
                            <a:rPr lang="tr-TR" sz="2400" b="0" i="1" smtClean="0">
                              <a:latin typeface="Cambria Math" panose="02040503050406030204" pitchFamily="18" charset="0"/>
                            </a:rPr>
                            <m:t>2</m:t>
                          </m:r>
                        </m:sup>
                      </m:sSubSup>
                      <m:r>
                        <a:rPr lang="tr-TR" sz="2400" b="0" i="1" smtClean="0">
                          <a:latin typeface="Cambria Math" panose="02040503050406030204" pitchFamily="18" charset="0"/>
                        </a:rPr>
                        <m:t>+</m:t>
                      </m:r>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𝑘</m:t>
                          </m:r>
                        </m:e>
                        <m:sub>
                          <m:r>
                            <a:rPr lang="tr-TR" sz="2400" b="0" i="1" smtClean="0">
                              <a:latin typeface="Cambria Math" panose="02040503050406030204" pitchFamily="18" charset="0"/>
                            </a:rPr>
                            <m:t>𝑒</m:t>
                          </m:r>
                        </m:sub>
                      </m:sSub>
                      <m:r>
                        <a:rPr lang="tr-TR" sz="2400" b="0" i="1" smtClean="0">
                          <a:latin typeface="Cambria Math" panose="02040503050406030204" pitchFamily="18" charset="0"/>
                        </a:rPr>
                        <m:t>(</m:t>
                      </m:r>
                      <m:r>
                        <a:rPr lang="tr-TR" sz="2400" b="0" i="1" smtClean="0">
                          <a:latin typeface="Cambria Math" panose="02040503050406030204" pitchFamily="18" charset="0"/>
                        </a:rPr>
                        <m:t>𝑇</m:t>
                      </m:r>
                      <m:r>
                        <a:rPr lang="tr-TR" sz="2400" b="0" i="1" smtClean="0">
                          <a:latin typeface="Cambria Math" panose="02040503050406030204" pitchFamily="18" charset="0"/>
                        </a:rPr>
                        <m:t>,</m:t>
                      </m:r>
                      <m:r>
                        <a:rPr lang="tr-TR" sz="2400" b="0" i="1" smtClean="0">
                          <a:latin typeface="Cambria Math" panose="02040503050406030204" pitchFamily="18" charset="0"/>
                        </a:rPr>
                        <m:t>𝑓</m:t>
                      </m:r>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Sub>
                      <m:r>
                        <a:rPr lang="tr-TR" sz="2400" b="0" i="1" smtClean="0">
                          <a:latin typeface="Cambria Math" panose="02040503050406030204" pitchFamily="18" charset="0"/>
                        </a:rPr>
                        <m:t>)</m:t>
                      </m:r>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𝑓</m:t>
                          </m:r>
                        </m:e>
                        <m:sup>
                          <m:r>
                            <a:rPr lang="tr-TR" sz="2400" b="0" i="1" smtClean="0">
                              <a:latin typeface="Cambria Math" panose="02040503050406030204" pitchFamily="18" charset="0"/>
                            </a:rPr>
                            <m:t>2</m:t>
                          </m:r>
                        </m:sup>
                      </m:sSup>
                      <m:sSubSup>
                        <m:sSubSupPr>
                          <m:ctrlPr>
                            <a:rPr lang="tr-TR" sz="2400" b="0" i="1" smtClean="0">
                              <a:latin typeface="Cambria Math" panose="02040503050406030204" pitchFamily="18" charset="0"/>
                            </a:rPr>
                          </m:ctrlPr>
                        </m:sSubSup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up>
                          <m:r>
                            <a:rPr lang="tr-TR" sz="2400" b="0" i="1" smtClean="0">
                              <a:latin typeface="Cambria Math" panose="02040503050406030204" pitchFamily="18" charset="0"/>
                            </a:rPr>
                            <m:t>2</m:t>
                          </m:r>
                        </m:sup>
                      </m:sSubSup>
                    </m:oMath>
                  </m:oMathPara>
                </a14:m>
                <a:endParaRPr lang="tr-TR" sz="2400" dirty="0"/>
              </a:p>
              <a:p>
                <a:pPr marL="0" indent="0">
                  <a:buNone/>
                </a:pPr>
                <a:endParaRPr lang="tr-TR" sz="2400" dirty="0"/>
              </a:p>
              <a:p>
                <a:pPr marL="0" indent="0" algn="just">
                  <a:buNone/>
                </a:pPr>
                <a:r>
                  <a:rPr lang="tr-TR" sz="2400" dirty="0"/>
                  <a:t>Demir kaybı modeline göre frekans </a:t>
                </a:r>
                <a14:m>
                  <m:oMath xmlns:m="http://schemas.openxmlformats.org/officeDocument/2006/math">
                    <m:r>
                      <a:rPr lang="tr-TR" sz="2400" b="0" i="1" smtClean="0">
                        <a:latin typeface="Cambria Math" panose="02040503050406030204" pitchFamily="18" charset="0"/>
                      </a:rPr>
                      <m:t>𝑓</m:t>
                    </m:r>
                  </m:oMath>
                </a14:m>
                <a:r>
                  <a:rPr lang="tr-TR" sz="2400" dirty="0"/>
                  <a:t> ve akı yoğunluğu </a:t>
                </a:r>
                <a14:m>
                  <m:oMath xmlns:m="http://schemas.openxmlformats.org/officeDocument/2006/math">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𝐵</m:t>
                        </m:r>
                      </m:e>
                      <m:sub>
                        <m:r>
                          <a:rPr lang="tr-TR" sz="2400" b="0" i="1" smtClean="0">
                            <a:latin typeface="Cambria Math" panose="02040503050406030204" pitchFamily="18" charset="0"/>
                          </a:rPr>
                          <m:t>𝑚</m:t>
                        </m:r>
                      </m:sub>
                    </m:sSub>
                    <m:r>
                      <a:rPr lang="tr-TR" sz="2400" b="0" i="1" smtClean="0">
                        <a:latin typeface="Cambria Math" panose="02040503050406030204" pitchFamily="18" charset="0"/>
                      </a:rPr>
                      <m:t> </m:t>
                    </m:r>
                  </m:oMath>
                </a14:m>
                <a:r>
                  <a:rPr lang="tr-TR" sz="2400" dirty="0"/>
                  <a:t>belirlenir ve histerezis ve </a:t>
                </a:r>
                <a:r>
                  <a:rPr lang="tr-TR" sz="2400" dirty="0" err="1"/>
                  <a:t>fuko</a:t>
                </a:r>
                <a:r>
                  <a:rPr lang="tr-TR" sz="2400" dirty="0"/>
                  <a:t> kayıpları sadece </a:t>
                </a:r>
                <a14:m>
                  <m:oMath xmlns:m="http://schemas.openxmlformats.org/officeDocument/2006/math">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𝑘</m:t>
                        </m:r>
                      </m:e>
                      <m:sub>
                        <m:r>
                          <a:rPr lang="tr-TR" sz="2400" b="0" i="1" smtClean="0">
                            <a:latin typeface="Cambria Math" panose="02040503050406030204" pitchFamily="18" charset="0"/>
                          </a:rPr>
                          <m:t>h</m:t>
                        </m:r>
                      </m:sub>
                    </m:sSub>
                    <m:r>
                      <a:rPr lang="tr-TR" sz="2400" b="0" i="1" smtClean="0">
                        <a:latin typeface="Cambria Math" panose="02040503050406030204" pitchFamily="18" charset="0"/>
                      </a:rPr>
                      <m:t> </m:t>
                    </m:r>
                    <m:r>
                      <a:rPr lang="tr-TR" sz="2400" b="0" i="1" smtClean="0">
                        <a:latin typeface="Cambria Math" panose="02040503050406030204" pitchFamily="18" charset="0"/>
                      </a:rPr>
                      <m:t>𝑣𝑒</m:t>
                    </m:r>
                    <m:r>
                      <a:rPr lang="tr-TR" sz="2400" b="0" i="1" smtClean="0">
                        <a:latin typeface="Cambria Math" panose="02040503050406030204" pitchFamily="18" charset="0"/>
                      </a:rPr>
                      <m:t>  </m:t>
                    </m:r>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𝑘</m:t>
                        </m:r>
                      </m:e>
                      <m:sub>
                        <m:r>
                          <a:rPr lang="tr-TR" sz="2400" b="0" i="1" smtClean="0">
                            <a:latin typeface="Cambria Math" panose="02040503050406030204" pitchFamily="18" charset="0"/>
                          </a:rPr>
                          <m:t>𝑒</m:t>
                        </m:r>
                      </m:sub>
                    </m:sSub>
                  </m:oMath>
                </a14:m>
                <a:r>
                  <a:rPr lang="tr-TR" sz="2400" dirty="0"/>
                  <a:t> katsayılarına bağlıdır. Yani akı yoğunluğu ve frekans sıcaklığa bağlı değildir. Bu nedenle sıcaklık üzerine yapılan araştırmalarda histerezis ve </a:t>
                </a:r>
                <a:r>
                  <a:rPr lang="tr-TR" sz="2400" dirty="0" err="1"/>
                  <a:t>fuko</a:t>
                </a:r>
                <a:r>
                  <a:rPr lang="tr-TR" sz="2400" dirty="0"/>
                  <a:t> kayıplarının sıcaklığa bağlı modeli için daha fazla katsayı gerekmektedir. </a:t>
                </a:r>
              </a:p>
            </p:txBody>
          </p:sp>
        </mc:Choice>
        <mc:Fallback>
          <p:sp>
            <p:nvSpPr>
              <p:cNvPr id="3" name="İçerik Yer Tutucusu 2">
                <a:extLst>
                  <a:ext uri="{FF2B5EF4-FFF2-40B4-BE49-F238E27FC236}">
                    <a16:creationId xmlns:a16="http://schemas.microsoft.com/office/drawing/2014/main" xmlns="" xmlns:a14="http://schemas.microsoft.com/office/drawing/2010/main" id="{693F489D-2392-4748-B0AA-E22D751BC1D1}"/>
                  </a:ext>
                </a:extLst>
              </p:cNvPr>
              <p:cNvSpPr>
                <a:spLocks noGrp="1" noRot="1" noChangeAspect="1" noMove="1" noResize="1" noEditPoints="1" noAdjustHandles="1" noChangeArrowheads="1" noChangeShapeType="1" noTextEdit="1"/>
              </p:cNvSpPr>
              <p:nvPr>
                <p:ph idx="1"/>
              </p:nvPr>
            </p:nvSpPr>
            <p:spPr>
              <a:xfrm>
                <a:off x="1371600" y="1343607"/>
                <a:ext cx="9601200" cy="4954555"/>
              </a:xfrm>
              <a:blipFill>
                <a:blip r:embed="rId2" cstate="print"/>
                <a:stretch>
                  <a:fillRect l="-952" r="-952"/>
                </a:stretch>
              </a:blipFill>
            </p:spPr>
            <p:txBody>
              <a:bodyPr/>
              <a:lstStyle/>
              <a:p>
                <a:r>
                  <a:rPr lang="tr-TR">
                    <a:noFill/>
                  </a:rPr>
                  <a:t> </a:t>
                </a:r>
              </a:p>
            </p:txBody>
          </p:sp>
        </mc:Fallback>
      </mc:AlternateContent>
    </p:spTree>
    <p:extLst>
      <p:ext uri="{BB962C8B-B14F-4D97-AF65-F5344CB8AC3E}">
        <p14:creationId xmlns:p14="http://schemas.microsoft.com/office/powerpoint/2010/main" xmlns="" val="135479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D8E3F6D5-40F1-47C5-867D-FAE43E83772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48705" y="374329"/>
            <a:ext cx="4688038" cy="5760000"/>
          </a:xfrm>
        </p:spPr>
      </p:pic>
      <p:pic>
        <p:nvPicPr>
          <p:cNvPr id="7" name="Resim 6">
            <a:extLst>
              <a:ext uri="{FF2B5EF4-FFF2-40B4-BE49-F238E27FC236}">
                <a16:creationId xmlns:a16="http://schemas.microsoft.com/office/drawing/2014/main" xmlns="" id="{7E5DBA48-59D8-4B6A-B5ED-2DC76AB93EA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9326" y="373317"/>
            <a:ext cx="4703641" cy="5760000"/>
          </a:xfrm>
          <a:prstGeom prst="rect">
            <a:avLst/>
          </a:prstGeom>
        </p:spPr>
      </p:pic>
      <p:sp>
        <p:nvSpPr>
          <p:cNvPr id="8" name="Metin kutusu 7">
            <a:extLst>
              <a:ext uri="{FF2B5EF4-FFF2-40B4-BE49-F238E27FC236}">
                <a16:creationId xmlns:a16="http://schemas.microsoft.com/office/drawing/2014/main" xmlns="" id="{6672A6A5-D926-481F-8847-6F381C699CFC}"/>
              </a:ext>
            </a:extLst>
          </p:cNvPr>
          <p:cNvSpPr txBox="1"/>
          <p:nvPr/>
        </p:nvSpPr>
        <p:spPr>
          <a:xfrm rot="16200000">
            <a:off x="5160994" y="2661170"/>
            <a:ext cx="2593910" cy="369332"/>
          </a:xfrm>
          <a:prstGeom prst="rect">
            <a:avLst/>
          </a:prstGeom>
          <a:noFill/>
        </p:spPr>
        <p:txBody>
          <a:bodyPr wrap="square" rtlCol="0">
            <a:spAutoFit/>
          </a:bodyPr>
          <a:lstStyle/>
          <a:p>
            <a:r>
              <a:rPr lang="tr-TR" dirty="0"/>
              <a:t>a)50 Hz   b)100 Hz</a:t>
            </a:r>
          </a:p>
        </p:txBody>
      </p:sp>
    </p:spTree>
    <p:extLst>
      <p:ext uri="{BB962C8B-B14F-4D97-AF65-F5344CB8AC3E}">
        <p14:creationId xmlns:p14="http://schemas.microsoft.com/office/powerpoint/2010/main" xmlns="" val="421295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C64207E-35B3-4CED-AF3C-69A6861D763E}"/>
              </a:ext>
            </a:extLst>
          </p:cNvPr>
          <p:cNvSpPr>
            <a:spLocks noGrp="1"/>
          </p:cNvSpPr>
          <p:nvPr>
            <p:ph type="title"/>
          </p:nvPr>
        </p:nvSpPr>
        <p:spPr>
          <a:xfrm>
            <a:off x="1371600" y="219269"/>
            <a:ext cx="9601200" cy="704461"/>
          </a:xfrm>
        </p:spPr>
        <p:txBody>
          <a:bodyPr>
            <a:normAutofit/>
          </a:bodyPr>
          <a:lstStyle/>
          <a:p>
            <a:r>
              <a:rPr lang="tr-TR" sz="3600" dirty="0"/>
              <a:t>Sıcaklığa Bağlı Katsayıların Modellenmesi</a:t>
            </a:r>
          </a:p>
        </p:txBody>
      </p:sp>
      <mc:AlternateContent xmlns:mc="http://schemas.openxmlformats.org/markup-compatibility/2006">
        <mc:Choice xmlns:a14="http://schemas.microsoft.com/office/drawing/2010/main" xmlns="" Requires="a14">
          <p:sp>
            <p:nvSpPr>
              <p:cNvPr id="3" name="İçerik Yer Tutucusu 2">
                <a:extLst>
                  <a:ext uri="{FF2B5EF4-FFF2-40B4-BE49-F238E27FC236}">
                    <a16:creationId xmlns:a16="http://schemas.microsoft.com/office/drawing/2014/main" id="{9A22719F-87AB-4B95-A8C2-338DF981E562}"/>
                  </a:ext>
                </a:extLst>
              </p:cNvPr>
              <p:cNvSpPr>
                <a:spLocks noGrp="1"/>
              </p:cNvSpPr>
              <p:nvPr>
                <p:ph idx="1"/>
              </p:nvPr>
            </p:nvSpPr>
            <p:spPr>
              <a:xfrm>
                <a:off x="1371600" y="849086"/>
                <a:ext cx="9601200" cy="5878285"/>
              </a:xfrm>
            </p:spPr>
            <p:txBody>
              <a:bodyPr/>
              <a:lstStyle/>
              <a:p>
                <a:pPr marL="0" indent="0">
                  <a:buNone/>
                </a:pPr>
                <a14:m>
                  <m:oMathPara xmlns:m="http://schemas.openxmlformats.org/officeDocument/2006/math">
                    <m:oMathParaPr>
                      <m:jc m:val="left"/>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h</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𝑇</m:t>
                          </m:r>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𝑡h</m:t>
                          </m:r>
                        </m:sub>
                      </m:sSub>
                      <m:r>
                        <a:rPr lang="tr-TR" b="0" i="1" smtClean="0">
                          <a:latin typeface="Cambria Math" panose="02040503050406030204" pitchFamily="18" charset="0"/>
                        </a:rPr>
                        <m:t>(</m:t>
                      </m:r>
                      <m:r>
                        <a:rPr lang="tr-TR" b="0" i="1" smtClean="0">
                          <a:latin typeface="Cambria Math" panose="02040503050406030204" pitchFamily="18" charset="0"/>
                        </a:rPr>
                        <m:t>𝑇</m:t>
                      </m:r>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h</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sub>
                      </m:sSub>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m:t>
                      </m:r>
                    </m:oMath>
                  </m:oMathPara>
                </a14:m>
                <a:endParaRPr lang="tr-TR" dirty="0"/>
              </a:p>
              <a:p>
                <a:pPr marL="0" indent="0">
                  <a:buNone/>
                </a:pPr>
                <a:endParaRPr lang="tr-TR" dirty="0"/>
              </a:p>
              <a:p>
                <a:pPr marL="0" indent="0">
                  <a:buNone/>
                </a:pPr>
                <a14:m>
                  <m:oMathPara xmlns:m="http://schemas.openxmlformats.org/officeDocument/2006/math">
                    <m:oMathParaPr>
                      <m:jc m:val="left"/>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𝑒</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𝑇</m:t>
                          </m:r>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𝑡𝑒</m:t>
                          </m:r>
                        </m:sub>
                      </m:sSub>
                      <m:r>
                        <a:rPr lang="tr-TR" b="0" i="1" smtClean="0">
                          <a:latin typeface="Cambria Math" panose="02040503050406030204" pitchFamily="18" charset="0"/>
                        </a:rPr>
                        <m:t>(</m:t>
                      </m:r>
                      <m:r>
                        <a:rPr lang="tr-TR" b="0" i="1" smtClean="0">
                          <a:latin typeface="Cambria Math" panose="02040503050406030204" pitchFamily="18" charset="0"/>
                        </a:rPr>
                        <m:t>𝑇</m:t>
                      </m:r>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𝑒</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sub>
                      </m:sSub>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m:t>
                      </m:r>
                    </m:oMath>
                  </m:oMathPara>
                </a14:m>
                <a:endParaRPr lang="tr-TR" dirty="0"/>
              </a:p>
              <a:p>
                <a:pPr marL="0" indent="0">
                  <a:buNone/>
                </a:pPr>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h</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𝑇</m:t>
                          </m:r>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r>
                        <a:rPr lang="tr-TR" b="0" i="1" smtClean="0">
                          <a:latin typeface="Cambria Math" panose="02040503050406030204" pitchFamily="18" charset="0"/>
                        </a:rPr>
                        <m:t>=1+</m:t>
                      </m:r>
                      <m:d>
                        <m:dPr>
                          <m:ctrlPr>
                            <a:rPr lang="tr-TR" b="0" i="1" smtClean="0">
                              <a:latin typeface="Cambria Math" panose="02040503050406030204" pitchFamily="18" charset="0"/>
                            </a:rPr>
                          </m:ctrlPr>
                        </m:dPr>
                        <m:e>
                          <m:r>
                            <a:rPr lang="tr-TR" b="0" i="1" smtClean="0">
                              <a:latin typeface="Cambria Math" panose="02040503050406030204" pitchFamily="18" charset="0"/>
                            </a:rPr>
                            <m:t>𝑇</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e>
                      </m:d>
                      <m:sSub>
                        <m:sSubPr>
                          <m:ctrlPr>
                            <a:rPr lang="tr-TR" b="0" i="1" smtClean="0">
                              <a:latin typeface="Cambria Math" panose="02040503050406030204" pitchFamily="18" charset="0"/>
                            </a:rPr>
                          </m:ctrlPr>
                        </m:sSubPr>
                        <m:e>
                          <m:r>
                            <a:rPr lang="tr-TR" b="0" i="1" smtClean="0">
                              <a:latin typeface="Cambria Math" panose="02040503050406030204" pitchFamily="18" charset="0"/>
                            </a:rPr>
                            <m:t>𝐷</m:t>
                          </m:r>
                        </m:e>
                        <m:sub>
                          <m:r>
                            <a:rPr lang="tr-TR" b="0" i="1" smtClean="0">
                              <a:latin typeface="Cambria Math" panose="02040503050406030204" pitchFamily="18" charset="0"/>
                            </a:rPr>
                            <m:t>h𝑦𝑠𝑡</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oMath>
                  </m:oMathPara>
                </a14:m>
                <a:endParaRPr lang="tr-TR" b="0" dirty="0"/>
              </a:p>
              <a:p>
                <a:pPr marL="0" indent="0">
                  <a:buNone/>
                </a:pPr>
                <a:endParaRPr lang="tr-TR" dirty="0"/>
              </a:p>
              <a:p>
                <a:pPr marL="0"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𝑒</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𝑇</m:t>
                          </m:r>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r>
                        <a:rPr lang="tr-TR" b="0" i="1" smtClean="0">
                          <a:latin typeface="Cambria Math" panose="02040503050406030204" pitchFamily="18" charset="0"/>
                        </a:rPr>
                        <m:t>=1+</m:t>
                      </m:r>
                      <m:d>
                        <m:dPr>
                          <m:ctrlPr>
                            <a:rPr lang="tr-TR" b="0" i="1" smtClean="0">
                              <a:latin typeface="Cambria Math" panose="02040503050406030204" pitchFamily="18" charset="0"/>
                            </a:rPr>
                          </m:ctrlPr>
                        </m:dPr>
                        <m:e>
                          <m:r>
                            <a:rPr lang="tr-TR" b="0" i="1" smtClean="0">
                              <a:latin typeface="Cambria Math" panose="02040503050406030204" pitchFamily="18" charset="0"/>
                            </a:rPr>
                            <m:t>𝑇</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e>
                      </m:d>
                      <m:sSub>
                        <m:sSubPr>
                          <m:ctrlPr>
                            <a:rPr lang="tr-TR" b="0" i="1" smtClean="0">
                              <a:latin typeface="Cambria Math" panose="02040503050406030204" pitchFamily="18" charset="0"/>
                            </a:rPr>
                          </m:ctrlPr>
                        </m:sSubPr>
                        <m:e>
                          <m:r>
                            <a:rPr lang="tr-TR" b="0" i="1" smtClean="0">
                              <a:latin typeface="Cambria Math" panose="02040503050406030204" pitchFamily="18" charset="0"/>
                            </a:rPr>
                            <m:t>𝐷</m:t>
                          </m:r>
                        </m:e>
                        <m:sub>
                          <m:r>
                            <a:rPr lang="tr-TR" b="0" i="1" smtClean="0">
                              <a:latin typeface="Cambria Math" panose="02040503050406030204" pitchFamily="18" charset="0"/>
                            </a:rPr>
                            <m:t>𝑒𝑑𝑑𝑦</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oMath>
                  </m:oMathPara>
                </a14:m>
                <a:endParaRPr lang="tr-TR" b="0" i="1" dirty="0">
                  <a:latin typeface="Cambria Math" panose="02040503050406030204" pitchFamily="18" charset="0"/>
                </a:endParaRPr>
              </a:p>
              <a:p>
                <a:pPr marL="0" indent="0">
                  <a:buNone/>
                </a:pPr>
                <a:endParaRPr lang="tr-TR" b="0" i="1" dirty="0">
                  <a:latin typeface="Cambria Math" panose="02040503050406030204" pitchFamily="18" charset="0"/>
                </a:endParaRPr>
              </a:p>
              <a:p>
                <a:pPr marL="0" indent="0">
                  <a:buNone/>
                </a:pPr>
                <a14:m>
                  <m:oMathPara xmlns:m="http://schemas.openxmlformats.org/officeDocument/2006/math">
                    <m:oMathParaPr>
                      <m:jc m:val="right"/>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𝐷</m:t>
                          </m:r>
                        </m:e>
                        <m:sub>
                          <m:r>
                            <a:rPr lang="tr-TR" b="0" i="1" smtClean="0">
                              <a:latin typeface="Cambria Math" panose="02040503050406030204" pitchFamily="18" charset="0"/>
                            </a:rPr>
                            <m:t>h𝑦𝑠𝑡</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h</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sub>
                          </m:sSub>
                          <m:d>
                            <m:dPr>
                              <m:ctrlPr>
                                <a:rPr lang="tr-TR" b="0" i="1" smtClean="0">
                                  <a:latin typeface="Cambria Math" panose="02040503050406030204" pitchFamily="18" charset="0"/>
                                </a:rPr>
                              </m:ctrlPr>
                            </m:dPr>
                            <m:e>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h</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sub>
                          </m:sSub>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m:t>
                          </m:r>
                        </m:num>
                        <m:den>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h</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sub>
                          </m:sSub>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m:t>
                          </m:r>
                        </m:den>
                      </m:f>
                    </m:oMath>
                  </m:oMathPara>
                </a14:m>
                <a:endParaRPr lang="tr-TR" dirty="0"/>
              </a:p>
              <a:p>
                <a:pPr marL="0" indent="0">
                  <a:buNone/>
                </a:pPr>
                <a:endParaRPr lang="tr-TR" dirty="0"/>
              </a:p>
              <a:p>
                <a:pPr marL="0" indent="0">
                  <a:buNone/>
                </a:pPr>
                <a14:m>
                  <m:oMathPara xmlns:m="http://schemas.openxmlformats.org/officeDocument/2006/math">
                    <m:oMathParaPr>
                      <m:jc m:val="right"/>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𝐷</m:t>
                          </m:r>
                        </m:e>
                        <m:sub>
                          <m:r>
                            <a:rPr lang="tr-TR" b="0" i="1" smtClean="0">
                              <a:latin typeface="Cambria Math" panose="02040503050406030204" pitchFamily="18" charset="0"/>
                            </a:rPr>
                            <m:t>𝑒𝑑𝑑𝑦</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𝑒</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sub>
                          </m:sSub>
                          <m:d>
                            <m:dPr>
                              <m:ctrlPr>
                                <a:rPr lang="tr-TR" b="0" i="1" smtClean="0">
                                  <a:latin typeface="Cambria Math" panose="02040503050406030204" pitchFamily="18" charset="0"/>
                                </a:rPr>
                              </m:ctrlPr>
                            </m:dPr>
                            <m:e>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𝑒</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sub>
                          </m:sSub>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m:t>
                          </m:r>
                        </m:num>
                        <m:den>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𝑒</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0</m:t>
                                  </m:r>
                                </m:sub>
                              </m:sSub>
                            </m:sub>
                          </m:sSub>
                          <m: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𝑚</m:t>
                              </m:r>
                            </m:sub>
                          </m:sSub>
                          <m:r>
                            <a:rPr lang="tr-TR" b="0" i="1" smtClean="0">
                              <a:latin typeface="Cambria Math" panose="02040503050406030204" pitchFamily="18" charset="0"/>
                            </a:rPr>
                            <m:t>)</m:t>
                          </m:r>
                        </m:den>
                      </m:f>
                    </m:oMath>
                  </m:oMathPara>
                </a14:m>
                <a:endParaRPr lang="tr-TR" dirty="0"/>
              </a:p>
              <a:p>
                <a:pPr marL="0" indent="0">
                  <a:buNone/>
                </a:pPr>
                <a:endParaRPr lang="tr-TR" dirty="0"/>
              </a:p>
            </p:txBody>
          </p:sp>
        </mc:Choice>
        <mc:Fallback>
          <p:sp>
            <p:nvSpPr>
              <p:cNvPr id="3" name="İçerik Yer Tutucusu 2">
                <a:extLst>
                  <a:ext uri="{FF2B5EF4-FFF2-40B4-BE49-F238E27FC236}">
                    <a16:creationId xmlns:a16="http://schemas.microsoft.com/office/drawing/2014/main" xmlns="" xmlns:a14="http://schemas.microsoft.com/office/drawing/2010/main" id="{9A22719F-87AB-4B95-A8C2-338DF981E562}"/>
                  </a:ext>
                </a:extLst>
              </p:cNvPr>
              <p:cNvSpPr>
                <a:spLocks noGrp="1" noRot="1" noChangeAspect="1" noMove="1" noResize="1" noEditPoints="1" noAdjustHandles="1" noChangeArrowheads="1" noChangeShapeType="1" noTextEdit="1"/>
              </p:cNvSpPr>
              <p:nvPr>
                <p:ph idx="1"/>
              </p:nvPr>
            </p:nvSpPr>
            <p:spPr>
              <a:xfrm>
                <a:off x="1371600" y="849086"/>
                <a:ext cx="9601200" cy="5878285"/>
              </a:xfrm>
              <a:blipFill>
                <a:blip r:embed="rId2" cstate="print"/>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xmlns="" val="1533331738"/>
      </p:ext>
    </p:extLst>
  </p:cSld>
  <p:clrMapOvr>
    <a:masterClrMapping/>
  </p:clrMapOvr>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kırpılmış</Template>
  <TotalTime>356</TotalTime>
  <Words>287</Words>
  <Application>Microsoft Office PowerPoint</Application>
  <PresentationFormat>Özel</PresentationFormat>
  <Paragraphs>27</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Kırpma</vt:lpstr>
      <vt:lpstr>Elektrik makinalarında histerezis ve fuko kayıplarının sıcaklığa bağlı demir kayıpları modeli</vt:lpstr>
      <vt:lpstr>Slayt 2</vt:lpstr>
      <vt:lpstr>Slayt 3</vt:lpstr>
      <vt:lpstr>Slayt 4</vt:lpstr>
      <vt:lpstr>1-Demir Kayıplarının Sabit Sıcaklık Altında Değişimi </vt:lpstr>
      <vt:lpstr>2-Demir Kayıplarının Değişken Sıcaklık Altında Değişimi </vt:lpstr>
      <vt:lpstr>Geliştirilen Demir Kayıpları Modeli</vt:lpstr>
      <vt:lpstr>Slayt 8</vt:lpstr>
      <vt:lpstr>Sıcaklığa Bağlı Katsayıların Modellenmesi</vt:lpstr>
      <vt:lpstr>Slayt 10</vt:lpstr>
      <vt:lpstr>Slayt 11</vt:lpstr>
      <vt:lpstr>Slayt 12</vt:lpstr>
      <vt:lpstr>SONUÇ</vt:lpstr>
      <vt:lpstr>Slayt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Elektrik makinalarında histerisiz ve fuko kayıplarının sıcaklığa bağlı demir kayıpları modeli</dc:title>
  <dc:creator>asus</dc:creator>
  <cp:lastModifiedBy>Mehmet Salih Taci</cp:lastModifiedBy>
  <cp:revision>42</cp:revision>
  <dcterms:created xsi:type="dcterms:W3CDTF">2020-12-14T13:13:57Z</dcterms:created>
  <dcterms:modified xsi:type="dcterms:W3CDTF">2023-11-22T06:07:11Z</dcterms:modified>
</cp:coreProperties>
</file>