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69" r:id="rId15"/>
    <p:sldId id="270" r:id="rId16"/>
    <p:sldId id="271"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a:xfrm>
            <a:off x="3962399" y="5870575"/>
            <a:ext cx="4893958" cy="377825"/>
          </a:xfrm>
        </p:spPr>
        <p:txBody>
          <a:bodyPr/>
          <a:lstStyle/>
          <a:p>
            <a:endParaRPr lang="tr-TR"/>
          </a:p>
        </p:txBody>
      </p:sp>
      <p:sp>
        <p:nvSpPr>
          <p:cNvPr id="6" name="Slide Number Placeholder 5"/>
          <p:cNvSpPr>
            <a:spLocks noGrp="1"/>
          </p:cNvSpPr>
          <p:nvPr>
            <p:ph type="sldNum" sz="quarter" idx="12"/>
          </p:nvPr>
        </p:nvSpPr>
        <p:spPr>
          <a:xfrm>
            <a:off x="10608958" y="5870575"/>
            <a:ext cx="551167" cy="377825"/>
          </a:xfrm>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32918158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368240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3904446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3136752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279661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3468716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1273439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6CE972-806B-4CC1-A697-7318A563AC4C}" type="slidenum">
              <a:rPr lang="tr-TR" smtClean="0"/>
              <a:pPr/>
              <a:t>‹#›</a:t>
            </a:fld>
            <a:endParaRPr lang="tr-TR"/>
          </a:p>
        </p:txBody>
      </p:sp>
      <p:sp>
        <p:nvSpPr>
          <p:cNvPr id="8" name="Title 1"/>
          <p:cNvSpPr>
            <a:spLocks noGrp="1"/>
          </p:cNvSpPr>
          <p:nvPr>
            <p:ph type="title"/>
          </p:nvPr>
        </p:nvSpPr>
        <p:spPr>
          <a:xfrm>
            <a:off x="685801" y="609600"/>
            <a:ext cx="10131425" cy="1456267"/>
          </a:xfrm>
        </p:spPr>
        <p:txBody>
          <a:bodyPr/>
          <a:lstStyle/>
          <a:p>
            <a:r>
              <a:rPr lang="tr-TR"/>
              <a:t>Asıl başlık stili için tıklatın</a:t>
            </a:r>
            <a:endParaRPr lang="en-US" dirty="0"/>
          </a:p>
        </p:txBody>
      </p:sp>
    </p:spTree>
    <p:extLst>
      <p:ext uri="{BB962C8B-B14F-4D97-AF65-F5344CB8AC3E}">
        <p14:creationId xmlns:p14="http://schemas.microsoft.com/office/powerpoint/2010/main" xmlns="" val="1220895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100374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410946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a:t>Asıl başlık stili için tıklatın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178551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253021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375648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109531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124231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94243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D73D522-E605-469B-B5F3-AC8F8B16761A}"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14898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73D522-E605-469B-B5F3-AC8F8B16761A}" type="datetimeFigureOut">
              <a:rPr lang="tr-TR" smtClean="0"/>
              <a:pPr/>
              <a:t>22.11.2023</a:t>
            </a:fld>
            <a:endParaRPr lang="tr-T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6CE972-806B-4CC1-A697-7318A563AC4C}" type="slidenum">
              <a:rPr lang="tr-TR" smtClean="0"/>
              <a:pPr/>
              <a:t>‹#›</a:t>
            </a:fld>
            <a:endParaRPr lang="tr-TR"/>
          </a:p>
        </p:txBody>
      </p:sp>
    </p:spTree>
    <p:extLst>
      <p:ext uri="{BB962C8B-B14F-4D97-AF65-F5344CB8AC3E}">
        <p14:creationId xmlns:p14="http://schemas.microsoft.com/office/powerpoint/2010/main" xmlns="" val="10718403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2182" y="468664"/>
            <a:ext cx="9144000" cy="1393933"/>
          </a:xfrm>
        </p:spPr>
        <p:txBody>
          <a:bodyPr/>
          <a:lstStyle/>
          <a:p>
            <a:r>
              <a:rPr lang="tr-TR" b="1" dirty="0"/>
              <a:t>Gerilim Transformatörleri</a:t>
            </a:r>
            <a:endParaRPr lang="tr-TR" dirty="0"/>
          </a:p>
        </p:txBody>
      </p:sp>
      <p:sp>
        <p:nvSpPr>
          <p:cNvPr id="4" name="Unvan 1"/>
          <p:cNvSpPr txBox="1">
            <a:spLocks/>
          </p:cNvSpPr>
          <p:nvPr/>
        </p:nvSpPr>
        <p:spPr>
          <a:xfrm>
            <a:off x="-378691" y="6142182"/>
            <a:ext cx="4142509" cy="33727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18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stretch>
            <a:fillRect/>
          </a:stretch>
        </p:blipFill>
        <p:spPr>
          <a:xfrm>
            <a:off x="1158851" y="2657685"/>
            <a:ext cx="1694236" cy="1926842"/>
          </a:xfrm>
          <a:prstGeom prst="rect">
            <a:avLst/>
          </a:prstGeom>
        </p:spPr>
      </p:pic>
      <p:pic>
        <p:nvPicPr>
          <p:cNvPr id="5" name="Resim 4"/>
          <p:cNvPicPr>
            <a:picLocks noChangeAspect="1"/>
          </p:cNvPicPr>
          <p:nvPr/>
        </p:nvPicPr>
        <p:blipFill>
          <a:blip r:embed="rId3" cstate="print"/>
          <a:stretch>
            <a:fillRect/>
          </a:stretch>
        </p:blipFill>
        <p:spPr>
          <a:xfrm>
            <a:off x="3763818" y="2657685"/>
            <a:ext cx="1683396" cy="1926842"/>
          </a:xfrm>
          <a:prstGeom prst="rect">
            <a:avLst/>
          </a:prstGeom>
        </p:spPr>
      </p:pic>
      <p:pic>
        <p:nvPicPr>
          <p:cNvPr id="6" name="Resim 5"/>
          <p:cNvPicPr>
            <a:picLocks noChangeAspect="1"/>
          </p:cNvPicPr>
          <p:nvPr/>
        </p:nvPicPr>
        <p:blipFill>
          <a:blip r:embed="rId4" cstate="print"/>
          <a:stretch>
            <a:fillRect/>
          </a:stretch>
        </p:blipFill>
        <p:spPr>
          <a:xfrm>
            <a:off x="6182854" y="2657685"/>
            <a:ext cx="1830357" cy="1926841"/>
          </a:xfrm>
          <a:prstGeom prst="rect">
            <a:avLst/>
          </a:prstGeom>
        </p:spPr>
      </p:pic>
      <p:pic>
        <p:nvPicPr>
          <p:cNvPr id="7" name="Resim 6"/>
          <p:cNvPicPr>
            <a:picLocks noChangeAspect="1"/>
          </p:cNvPicPr>
          <p:nvPr/>
        </p:nvPicPr>
        <p:blipFill>
          <a:blip r:embed="rId5" cstate="print"/>
          <a:stretch>
            <a:fillRect/>
          </a:stretch>
        </p:blipFill>
        <p:spPr>
          <a:xfrm>
            <a:off x="8776981" y="2642393"/>
            <a:ext cx="2255893" cy="1942133"/>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216992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908753"/>
            <a:ext cx="4731327" cy="4351338"/>
          </a:xfrm>
        </p:spPr>
        <p:txBody>
          <a:bodyPr>
            <a:normAutofit/>
          </a:bodyPr>
          <a:lstStyle/>
          <a:p>
            <a:pPr marL="0" indent="0" algn="just">
              <a:buNone/>
            </a:pPr>
            <a:r>
              <a:rPr lang="tr-TR" sz="1800" b="1" dirty="0">
                <a:latin typeface="Times New Roman" panose="02020603050405020304" pitchFamily="18" charset="0"/>
                <a:cs typeface="Times New Roman" panose="02020603050405020304" pitchFamily="18" charset="0"/>
              </a:rPr>
              <a:t>2. Faz-Faz Gerilim Transformatörü</a:t>
            </a:r>
            <a:endParaRPr lang="tr-TR" sz="1800" dirty="0">
              <a:latin typeface="Times New Roman" panose="02020603050405020304" pitchFamily="18" charset="0"/>
              <a:cs typeface="Times New Roman" panose="02020603050405020304" pitchFamily="18" charset="0"/>
            </a:endParaRPr>
          </a:p>
          <a:p>
            <a:pPr marL="0" indent="0" algn="just">
              <a:buNone/>
            </a:pPr>
            <a:r>
              <a:rPr lang="tr-TR" sz="1800" dirty="0">
                <a:latin typeface="Times New Roman" panose="02020603050405020304" pitchFamily="18" charset="0"/>
                <a:cs typeface="Times New Roman" panose="02020603050405020304" pitchFamily="18" charset="0"/>
              </a:rPr>
              <a:t>   Faz-faz arası gerilim transformatörleri şebekede iki faz arasına bağlanan gerilim trafolarıdır. İki faz arasına bağlanacağı için bu tip gerilim transformatörlerinde iki tane izolatör bulunur. Primer sargı uçları iki izolatör ile dışarıya çıkartılmıştır. Bu tip gerilim transformatörleri genellikle dengeli yük çeken orta gerilim şebekelerinde, üç adet faz-toprak arası gerilim transformatörü kullanmak yerine iki adet faz-faz arası gerilim transformatörü kullanarak gerilim belli bir oranda düşürülür. Bu transformatörler şekil olarak ‘V’ harfine benzediklerinden dolayı V tipi gerilim transformatörü de denir.</a:t>
            </a:r>
          </a:p>
        </p:txBody>
      </p:sp>
      <p:pic>
        <p:nvPicPr>
          <p:cNvPr id="4" name="Resim 3"/>
          <p:cNvPicPr>
            <a:picLocks noChangeAspect="1"/>
          </p:cNvPicPr>
          <p:nvPr/>
        </p:nvPicPr>
        <p:blipFill>
          <a:blip r:embed="rId2" cstate="print"/>
          <a:stretch>
            <a:fillRect/>
          </a:stretch>
        </p:blipFill>
        <p:spPr>
          <a:xfrm>
            <a:off x="6505545" y="2211484"/>
            <a:ext cx="1871837" cy="2993742"/>
          </a:xfrm>
          <a:prstGeom prst="rect">
            <a:avLst/>
          </a:prstGeom>
        </p:spPr>
      </p:pic>
      <p:pic>
        <p:nvPicPr>
          <p:cNvPr id="5" name="Resim 4"/>
          <p:cNvPicPr>
            <a:picLocks noChangeAspect="1"/>
          </p:cNvPicPr>
          <p:nvPr/>
        </p:nvPicPr>
        <p:blipFill>
          <a:blip r:embed="rId3" cstate="print"/>
          <a:stretch>
            <a:fillRect/>
          </a:stretch>
        </p:blipFill>
        <p:spPr>
          <a:xfrm>
            <a:off x="8559341" y="2211484"/>
            <a:ext cx="2986026" cy="2993742"/>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390728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Times New Roman" panose="02020603050405020304" pitchFamily="18" charset="0"/>
                <a:cs typeface="Times New Roman" panose="02020603050405020304" pitchFamily="18" charset="0"/>
              </a:rPr>
              <a:t>Devreye Bağlantı</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35710" y="1291215"/>
            <a:ext cx="4765963" cy="4351338"/>
          </a:xfrm>
        </p:spPr>
        <p:txBody>
          <a:bodyPr>
            <a:normAutofit/>
          </a:bodyPr>
          <a:lstStyle/>
          <a:p>
            <a:pPr marL="0" indent="0" algn="just">
              <a:buNone/>
            </a:pPr>
            <a:r>
              <a:rPr lang="tr-TR" sz="1800" dirty="0">
                <a:latin typeface="Times New Roman" panose="02020603050405020304" pitchFamily="18" charset="0"/>
                <a:cs typeface="Times New Roman" panose="02020603050405020304" pitchFamily="18" charset="0"/>
              </a:rPr>
              <a:t>   Faz-Faz ve Faz-Nötr arası bağlanan gerilim trafolarının OG şebekeye bağlantıları görülmektedir. </a:t>
            </a:r>
            <a:r>
              <a:rPr lang="tr-TR" sz="1800" dirty="0" err="1">
                <a:latin typeface="Times New Roman" panose="02020603050405020304" pitchFamily="18" charset="0"/>
                <a:cs typeface="Times New Roman" panose="02020603050405020304" pitchFamily="18" charset="0"/>
              </a:rPr>
              <a:t>Ayrıca,sekonderde</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köprülenenerek</a:t>
            </a:r>
            <a:r>
              <a:rPr lang="tr-TR" sz="1800" dirty="0">
                <a:latin typeface="Times New Roman" panose="02020603050405020304" pitchFamily="18" charset="0"/>
                <a:cs typeface="Times New Roman" panose="02020603050405020304" pitchFamily="18" charset="0"/>
              </a:rPr>
              <a:t> topraklanacak terminaller ile, cihaz gerilim bobinlerine bağlanacak terminaller de belirtilmiştir.</a:t>
            </a:r>
          </a:p>
        </p:txBody>
      </p:sp>
      <p:pic>
        <p:nvPicPr>
          <p:cNvPr id="4" name="Resim 3"/>
          <p:cNvPicPr>
            <a:picLocks noChangeAspect="1"/>
          </p:cNvPicPr>
          <p:nvPr/>
        </p:nvPicPr>
        <p:blipFill>
          <a:blip r:embed="rId2" cstate="print"/>
          <a:stretch>
            <a:fillRect/>
          </a:stretch>
        </p:blipFill>
        <p:spPr>
          <a:xfrm>
            <a:off x="5892799" y="1890713"/>
            <a:ext cx="5738521" cy="315234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49549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Times New Roman" panose="02020603050405020304" pitchFamily="18" charset="0"/>
                <a:cs typeface="Times New Roman" panose="02020603050405020304" pitchFamily="18" charset="0"/>
              </a:rPr>
              <a:t>Gerilim Transformatörlerinin Karakteristik Değerleri</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0" indent="0">
              <a:buNone/>
            </a:pPr>
            <a:r>
              <a:rPr lang="tr-TR" sz="1800" dirty="0">
                <a:latin typeface="Times New Roman" panose="02020603050405020304" pitchFamily="18" charset="0"/>
                <a:cs typeface="Times New Roman" panose="02020603050405020304" pitchFamily="18" charset="0"/>
              </a:rPr>
              <a:t>Aşağıda sıralanan bu karakteristik değerler, gerilim Trafosunun etiketinde belirtilmiş olduklarından, bu değerlere "Etiket Değerleri" demek de mümkündür.</a:t>
            </a:r>
          </a:p>
          <a:p>
            <a:pPr marL="0" indent="0">
              <a:buNone/>
            </a:pPr>
            <a:r>
              <a:rPr lang="tr-TR" sz="1800" dirty="0">
                <a:latin typeface="Times New Roman" panose="02020603050405020304" pitchFamily="18" charset="0"/>
                <a:cs typeface="Times New Roman" panose="02020603050405020304" pitchFamily="18" charset="0"/>
              </a:rPr>
              <a:t>1) Anma Gerilim Değerleri [</a:t>
            </a:r>
            <a:r>
              <a:rPr lang="tr-TR" sz="1800" dirty="0" err="1">
                <a:latin typeface="Times New Roman" panose="02020603050405020304" pitchFamily="18" charset="0"/>
                <a:cs typeface="Times New Roman" panose="02020603050405020304" pitchFamily="18" charset="0"/>
              </a:rPr>
              <a:t>Up</a:t>
            </a:r>
            <a:r>
              <a:rPr lang="tr-TR" sz="1800" dirty="0">
                <a:latin typeface="Times New Roman" panose="02020603050405020304" pitchFamily="18" charset="0"/>
                <a:cs typeface="Times New Roman" panose="02020603050405020304" pitchFamily="18" charset="0"/>
              </a:rPr>
              <a:t> ve Us]</a:t>
            </a:r>
          </a:p>
          <a:p>
            <a:pPr marL="0" indent="0">
              <a:buNone/>
            </a:pPr>
            <a:r>
              <a:rPr lang="tr-TR" sz="1800" dirty="0">
                <a:latin typeface="Times New Roman" panose="02020603050405020304" pitchFamily="18" charset="0"/>
                <a:cs typeface="Times New Roman" panose="02020603050405020304" pitchFamily="18" charset="0"/>
              </a:rPr>
              <a:t>2) Anma Gücü [</a:t>
            </a:r>
            <a:r>
              <a:rPr lang="tr-TR" sz="1800" dirty="0" err="1">
                <a:latin typeface="Times New Roman" panose="02020603050405020304" pitchFamily="18" charset="0"/>
                <a:cs typeface="Times New Roman" panose="02020603050405020304" pitchFamily="18" charset="0"/>
              </a:rPr>
              <a:t>Nn</a:t>
            </a:r>
            <a:r>
              <a:rPr lang="tr-TR" sz="1800" dirty="0">
                <a:latin typeface="Times New Roman" panose="02020603050405020304" pitchFamily="18" charset="0"/>
                <a:cs typeface="Times New Roman" panose="02020603050405020304" pitchFamily="18" charset="0"/>
              </a:rPr>
              <a:t>]</a:t>
            </a:r>
          </a:p>
          <a:p>
            <a:pPr marL="0" indent="0">
              <a:buNone/>
            </a:pPr>
            <a:r>
              <a:rPr lang="tr-TR" sz="1800" dirty="0">
                <a:latin typeface="Times New Roman" panose="02020603050405020304" pitchFamily="18" charset="0"/>
                <a:cs typeface="Times New Roman" panose="02020603050405020304" pitchFamily="18" charset="0"/>
              </a:rPr>
              <a:t>3) Sınıf (Klas) [ Cl ]</a:t>
            </a:r>
          </a:p>
          <a:p>
            <a:pPr marL="0" indent="0">
              <a:buNone/>
            </a:pPr>
            <a:r>
              <a:rPr lang="tr-TR" sz="1800" dirty="0">
                <a:latin typeface="Times New Roman" panose="02020603050405020304" pitchFamily="18" charset="0"/>
                <a:cs typeface="Times New Roman" panose="02020603050405020304" pitchFamily="18" charset="0"/>
              </a:rPr>
              <a:t>4) Dayanma katsayısı [</a:t>
            </a:r>
            <a:r>
              <a:rPr lang="tr-TR" sz="1800" dirty="0" err="1">
                <a:latin typeface="Times New Roman" panose="02020603050405020304" pitchFamily="18" charset="0"/>
                <a:cs typeface="Times New Roman" panose="02020603050405020304" pitchFamily="18" charset="0"/>
              </a:rPr>
              <a:t>Uk</a:t>
            </a:r>
            <a:r>
              <a:rPr lang="tr-TR" sz="1800" dirty="0">
                <a:latin typeface="Times New Roman" panose="02020603050405020304" pitchFamily="18" charset="0"/>
                <a:cs typeface="Times New Roman" panose="02020603050405020304" pitchFamily="18" charset="0"/>
              </a:rPr>
              <a:t>]</a:t>
            </a: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r>
              <a:rPr lang="tr-TR" sz="1800" dirty="0">
                <a:latin typeface="Times New Roman" panose="02020603050405020304" pitchFamily="18" charset="0"/>
                <a:cs typeface="Times New Roman" panose="02020603050405020304" pitchFamily="18" charset="0"/>
              </a:rPr>
              <a:t>Bu değerlerin bir gerilim trafosunda neyi ifade ettikleri ve bu değerler için kabul edilen standartlar aşağıda açıklanacaktır.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176578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047298"/>
            <a:ext cx="10515600" cy="3928630"/>
          </a:xfrm>
        </p:spPr>
        <p:txBody>
          <a:bodyPr>
            <a:normAutofit lnSpcReduction="10000"/>
          </a:bodyPr>
          <a:lstStyle/>
          <a:p>
            <a:pPr marL="0" indent="0" algn="just">
              <a:buNone/>
            </a:pPr>
            <a:r>
              <a:rPr lang="tr-TR" sz="1800" dirty="0">
                <a:latin typeface="Times New Roman" panose="02020603050405020304" pitchFamily="18" charset="0"/>
                <a:cs typeface="Times New Roman" panose="02020603050405020304" pitchFamily="18" charset="0"/>
              </a:rPr>
              <a:t>   Trafoların imalatında, bağlanacakları öngörülen şebekenin faz arası standart gerilimleri, gerilim trafolarının anma primer gerilimlerinin standardını oluşturur. Dolayısı ile, primer anma gerilimleri, 34,5 kV,15kV, 10,5 </a:t>
            </a:r>
            <a:r>
              <a:rPr lang="tr-TR" sz="1800" dirty="0" err="1">
                <a:latin typeface="Times New Roman" panose="02020603050405020304" pitchFamily="18" charset="0"/>
                <a:cs typeface="Times New Roman" panose="02020603050405020304" pitchFamily="18" charset="0"/>
              </a:rPr>
              <a:t>kV</a:t>
            </a:r>
            <a:r>
              <a:rPr lang="tr-TR" sz="1800" dirty="0">
                <a:latin typeface="Times New Roman" panose="02020603050405020304" pitchFamily="18" charset="0"/>
                <a:cs typeface="Times New Roman" panose="02020603050405020304" pitchFamily="18" charset="0"/>
              </a:rPr>
              <a:t> veya 6,3 </a:t>
            </a:r>
            <a:r>
              <a:rPr lang="tr-TR" sz="1800" dirty="0" err="1">
                <a:latin typeface="Times New Roman" panose="02020603050405020304" pitchFamily="18" charset="0"/>
                <a:cs typeface="Times New Roman" panose="02020603050405020304" pitchFamily="18" charset="0"/>
              </a:rPr>
              <a:t>kV</a:t>
            </a:r>
            <a:r>
              <a:rPr lang="tr-TR" sz="1800" dirty="0">
                <a:latin typeface="Times New Roman" panose="02020603050405020304" pitchFamily="18" charset="0"/>
                <a:cs typeface="Times New Roman" panose="02020603050405020304" pitchFamily="18" charset="0"/>
              </a:rPr>
              <a:t> olacaktır. </a:t>
            </a:r>
          </a:p>
          <a:p>
            <a:pPr marL="0" indent="0" algn="just">
              <a:buNone/>
            </a:pPr>
            <a:r>
              <a:rPr lang="tr-TR" sz="1800" dirty="0">
                <a:latin typeface="Times New Roman" panose="02020603050405020304" pitchFamily="18" charset="0"/>
                <a:cs typeface="Times New Roman" panose="02020603050405020304" pitchFamily="18" charset="0"/>
              </a:rPr>
              <a:t>   Bu değerler için üretilmiş gerilim trafolarının, bu değerlere yakın gerilim değerlerdeki şebekelere bağlanması da mümkündür. Örneğin, 34,5 </a:t>
            </a:r>
            <a:r>
              <a:rPr lang="tr-TR" sz="1800" dirty="0" err="1">
                <a:latin typeface="Times New Roman" panose="02020603050405020304" pitchFamily="18" charset="0"/>
                <a:cs typeface="Times New Roman" panose="02020603050405020304" pitchFamily="18" charset="0"/>
              </a:rPr>
              <a:t>kV</a:t>
            </a:r>
            <a:r>
              <a:rPr lang="tr-TR" sz="1800" dirty="0">
                <a:latin typeface="Times New Roman" panose="02020603050405020304" pitchFamily="18" charset="0"/>
                <a:cs typeface="Times New Roman" panose="02020603050405020304" pitchFamily="18" charset="0"/>
              </a:rPr>
              <a:t> için üretilmiş bir gerilim trafosunun, 33 </a:t>
            </a:r>
            <a:r>
              <a:rPr lang="tr-TR" sz="1800" dirty="0" err="1">
                <a:latin typeface="Times New Roman" panose="02020603050405020304" pitchFamily="18" charset="0"/>
                <a:cs typeface="Times New Roman" panose="02020603050405020304" pitchFamily="18" charset="0"/>
              </a:rPr>
              <a:t>kV</a:t>
            </a:r>
            <a:r>
              <a:rPr lang="tr-TR" sz="1800" dirty="0">
                <a:latin typeface="Times New Roman" panose="02020603050405020304" pitchFamily="18" charset="0"/>
                <a:cs typeface="Times New Roman" panose="02020603050405020304" pitchFamily="18" charset="0"/>
              </a:rPr>
              <a:t> , 31,5 </a:t>
            </a:r>
            <a:r>
              <a:rPr lang="tr-TR" sz="1800" dirty="0" err="1">
                <a:latin typeface="Times New Roman" panose="02020603050405020304" pitchFamily="18" charset="0"/>
                <a:cs typeface="Times New Roman" panose="02020603050405020304" pitchFamily="18" charset="0"/>
              </a:rPr>
              <a:t>kV</a:t>
            </a:r>
            <a:r>
              <a:rPr lang="tr-TR" sz="1800" dirty="0">
                <a:latin typeface="Times New Roman" panose="02020603050405020304" pitchFamily="18" charset="0"/>
                <a:cs typeface="Times New Roman" panose="02020603050405020304" pitchFamily="18" charset="0"/>
              </a:rPr>
              <a:t> veya 30 </a:t>
            </a:r>
            <a:r>
              <a:rPr lang="tr-TR" sz="1800" dirty="0" err="1">
                <a:latin typeface="Times New Roman" panose="02020603050405020304" pitchFamily="18" charset="0"/>
                <a:cs typeface="Times New Roman" panose="02020603050405020304" pitchFamily="18" charset="0"/>
              </a:rPr>
              <a:t>kV</a:t>
            </a:r>
            <a:r>
              <a:rPr lang="tr-TR" sz="1800" dirty="0">
                <a:latin typeface="Times New Roman" panose="02020603050405020304" pitchFamily="18" charset="0"/>
                <a:cs typeface="Times New Roman" panose="02020603050405020304" pitchFamily="18" charset="0"/>
              </a:rPr>
              <a:t> bir şebekeye de bağlanabilir. Ancak, sekonder gerilim de aynı oranda değişecektir. </a:t>
            </a:r>
          </a:p>
          <a:p>
            <a:pPr marL="0" indent="0" algn="just">
              <a:buNone/>
            </a:pPr>
            <a:r>
              <a:rPr lang="tr-TR" sz="1800" dirty="0">
                <a:latin typeface="Times New Roman" panose="02020603050405020304" pitchFamily="18" charset="0"/>
                <a:cs typeface="Times New Roman" panose="02020603050405020304" pitchFamily="18" charset="0"/>
              </a:rPr>
              <a:t>   Talep halinde, var olan farklı şebeke gerilimlerine uygun gerilim trafolarının üretilmesi de mümkündür. Örneğin 30 </a:t>
            </a:r>
            <a:r>
              <a:rPr lang="tr-TR" sz="1800" dirty="0" err="1">
                <a:latin typeface="Times New Roman" panose="02020603050405020304" pitchFamily="18" charset="0"/>
                <a:cs typeface="Times New Roman" panose="02020603050405020304" pitchFamily="18" charset="0"/>
              </a:rPr>
              <a:t>kV</a:t>
            </a:r>
            <a:r>
              <a:rPr lang="tr-TR" sz="1800" dirty="0">
                <a:latin typeface="Times New Roman" panose="02020603050405020304" pitchFamily="18" charset="0"/>
                <a:cs typeface="Times New Roman" panose="02020603050405020304" pitchFamily="18" charset="0"/>
              </a:rPr>
              <a:t>, 33 </a:t>
            </a:r>
            <a:r>
              <a:rPr lang="tr-TR" sz="1800" dirty="0" err="1">
                <a:latin typeface="Times New Roman" panose="02020603050405020304" pitchFamily="18" charset="0"/>
                <a:cs typeface="Times New Roman" panose="02020603050405020304" pitchFamily="18" charset="0"/>
              </a:rPr>
              <a:t>kV</a:t>
            </a:r>
            <a:r>
              <a:rPr lang="tr-TR" sz="1800" dirty="0">
                <a:latin typeface="Times New Roman" panose="02020603050405020304" pitchFamily="18" charset="0"/>
                <a:cs typeface="Times New Roman" panose="02020603050405020304" pitchFamily="18" charset="0"/>
              </a:rPr>
              <a:t> veya 15,8 </a:t>
            </a:r>
            <a:r>
              <a:rPr lang="tr-TR" sz="1800" dirty="0" err="1">
                <a:latin typeface="Times New Roman" panose="02020603050405020304" pitchFamily="18" charset="0"/>
                <a:cs typeface="Times New Roman" panose="02020603050405020304" pitchFamily="18" charset="0"/>
              </a:rPr>
              <a:t>kV</a:t>
            </a:r>
            <a:r>
              <a:rPr lang="tr-TR" sz="1800" dirty="0">
                <a:latin typeface="Times New Roman" panose="02020603050405020304" pitchFamily="18" charset="0"/>
                <a:cs typeface="Times New Roman" panose="02020603050405020304" pitchFamily="18" charset="0"/>
              </a:rPr>
              <a:t> primer anma değerli trafolar üretilebilir. </a:t>
            </a:r>
          </a:p>
          <a:p>
            <a:pPr marL="0" indent="0" algn="just">
              <a:buNone/>
            </a:pPr>
            <a:r>
              <a:rPr lang="tr-TR" sz="1800" dirty="0">
                <a:latin typeface="Times New Roman" panose="02020603050405020304" pitchFamily="18" charset="0"/>
                <a:cs typeface="Times New Roman" panose="02020603050405020304" pitchFamily="18" charset="0"/>
              </a:rPr>
              <a:t>   Anma sekonder gerilim, faz arasına bağlanan gerilim trafolarında 100 Volt olarak standardize edilmiştir. Faz –Toprak arasına bağlı gerilim trafoları sekonder anma gerilimleri için ise standart değer 100/√3 Volttur.</a:t>
            </a:r>
          </a:p>
          <a:p>
            <a:pPr algn="just"/>
            <a:r>
              <a:rPr lang="tr-TR" sz="1800" dirty="0">
                <a:latin typeface="Times New Roman" panose="02020603050405020304" pitchFamily="18" charset="0"/>
                <a:cs typeface="Times New Roman" panose="02020603050405020304" pitchFamily="18" charset="0"/>
              </a:rPr>
              <a:t>Faz arası bağlı gerilim trafolarında </a:t>
            </a:r>
            <a:r>
              <a:rPr lang="tr-TR" sz="1800" b="1" dirty="0">
                <a:latin typeface="Times New Roman" panose="02020603050405020304" pitchFamily="18" charset="0"/>
                <a:cs typeface="Times New Roman" panose="02020603050405020304" pitchFamily="18" charset="0"/>
              </a:rPr>
              <a:t>34,5/0,1 </a:t>
            </a:r>
            <a:r>
              <a:rPr lang="tr-TR" sz="1800" b="1" dirty="0" err="1">
                <a:latin typeface="Times New Roman" panose="02020603050405020304" pitchFamily="18" charset="0"/>
                <a:cs typeface="Times New Roman" panose="02020603050405020304" pitchFamily="18" charset="0"/>
              </a:rPr>
              <a:t>kV</a:t>
            </a:r>
            <a:endParaRPr lang="tr-TR" sz="1800" b="1"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Faz nötr arası gerilim trafolarında </a:t>
            </a:r>
            <a:r>
              <a:rPr lang="tr-TR" sz="1800" b="1" dirty="0">
                <a:latin typeface="Times New Roman" panose="02020603050405020304" pitchFamily="18" charset="0"/>
                <a:cs typeface="Times New Roman" panose="02020603050405020304" pitchFamily="18" charset="0"/>
              </a:rPr>
              <a:t>(34,5/√3)/(0,1/√3) </a:t>
            </a:r>
            <a:r>
              <a:rPr lang="tr-TR" sz="1800" b="1" dirty="0" err="1">
                <a:latin typeface="Times New Roman" panose="02020603050405020304" pitchFamily="18" charset="0"/>
                <a:cs typeface="Times New Roman" panose="02020603050405020304" pitchFamily="18" charset="0"/>
              </a:rPr>
              <a:t>kV</a:t>
            </a:r>
            <a:endParaRPr lang="tr-TR"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
        <p:nvSpPr>
          <p:cNvPr id="5" name="İçerik Yer Tutucusu 2"/>
          <p:cNvSpPr txBox="1">
            <a:spLocks/>
          </p:cNvSpPr>
          <p:nvPr/>
        </p:nvSpPr>
        <p:spPr>
          <a:xfrm>
            <a:off x="838200" y="355636"/>
            <a:ext cx="9621981" cy="145626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buFont typeface="Arial"/>
              <a:buNone/>
            </a:pPr>
            <a:r>
              <a:rPr lang="tr-TR" dirty="0"/>
              <a:t>   </a:t>
            </a:r>
            <a:r>
              <a:rPr lang="tr-TR" sz="2400" b="1" dirty="0">
                <a:latin typeface="Times New Roman" panose="02020603050405020304" pitchFamily="18" charset="0"/>
                <a:cs typeface="Times New Roman" panose="02020603050405020304" pitchFamily="18" charset="0"/>
              </a:rPr>
              <a:t>ANMA GERİLİM DEĞERLERİ ( </a:t>
            </a:r>
            <a:r>
              <a:rPr lang="tr-TR" sz="2400" b="1" dirty="0" err="1">
                <a:latin typeface="Times New Roman" panose="02020603050405020304" pitchFamily="18" charset="0"/>
                <a:cs typeface="Times New Roman" panose="02020603050405020304" pitchFamily="18" charset="0"/>
              </a:rPr>
              <a:t>Up</a:t>
            </a:r>
            <a:r>
              <a:rPr lang="tr-TR" sz="2400" b="1" dirty="0">
                <a:latin typeface="Times New Roman" panose="02020603050405020304" pitchFamily="18" charset="0"/>
                <a:cs typeface="Times New Roman" panose="02020603050405020304" pitchFamily="18" charset="0"/>
              </a:rPr>
              <a:t> ve Us)</a:t>
            </a:r>
          </a:p>
        </p:txBody>
      </p:sp>
    </p:spTree>
    <p:extLst>
      <p:ext uri="{BB962C8B-B14F-4D97-AF65-F5344CB8AC3E}">
        <p14:creationId xmlns:p14="http://schemas.microsoft.com/office/powerpoint/2010/main" xmlns="" val="263123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0521" y="690051"/>
            <a:ext cx="9621981" cy="1456267"/>
          </a:xfrm>
        </p:spPr>
        <p:txBody>
          <a:bodyPr>
            <a:normAutofit/>
          </a:bodyPr>
          <a:lstStyle/>
          <a:p>
            <a:pPr marL="0" indent="0" algn="just">
              <a:buNone/>
            </a:pPr>
            <a:r>
              <a:rPr lang="tr-TR" dirty="0"/>
              <a:t>   </a:t>
            </a:r>
            <a:r>
              <a:rPr lang="tr-TR" sz="2400" b="1" dirty="0">
                <a:latin typeface="Times New Roman" panose="02020603050405020304" pitchFamily="18" charset="0"/>
                <a:cs typeface="Times New Roman" panose="02020603050405020304" pitchFamily="18" charset="0"/>
              </a:rPr>
              <a:t>ANMA GÜCÜ ( </a:t>
            </a:r>
            <a:r>
              <a:rPr lang="tr-TR" sz="2400" b="1" dirty="0" err="1">
                <a:latin typeface="Times New Roman" panose="02020603050405020304" pitchFamily="18" charset="0"/>
                <a:cs typeface="Times New Roman" panose="02020603050405020304" pitchFamily="18" charset="0"/>
              </a:rPr>
              <a:t>Nn</a:t>
            </a:r>
            <a:r>
              <a:rPr lang="tr-TR" sz="2400" b="1" dirty="0">
                <a:latin typeface="Times New Roman" panose="02020603050405020304" pitchFamily="18" charset="0"/>
                <a:cs typeface="Times New Roman" panose="02020603050405020304" pitchFamily="18" charset="0"/>
              </a:rPr>
              <a:t>)</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
        <p:nvSpPr>
          <p:cNvPr id="8" name="İçerik Yer Tutucusu 2"/>
          <p:cNvSpPr txBox="1">
            <a:spLocks/>
          </p:cNvSpPr>
          <p:nvPr/>
        </p:nvSpPr>
        <p:spPr>
          <a:xfrm>
            <a:off x="650111" y="1773821"/>
            <a:ext cx="10131425" cy="364913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buFont typeface="Arial"/>
              <a:buNone/>
            </a:pPr>
            <a:r>
              <a:rPr lang="tr-TR" dirty="0"/>
              <a:t>   </a:t>
            </a:r>
            <a:r>
              <a:rPr lang="tr-TR" dirty="0">
                <a:latin typeface="Times New Roman" panose="02020603050405020304" pitchFamily="18" charset="0"/>
                <a:cs typeface="Times New Roman" panose="02020603050405020304" pitchFamily="18" charset="0"/>
              </a:rPr>
              <a:t>Gerilim trafosunun </a:t>
            </a:r>
            <a:r>
              <a:rPr lang="tr-TR" dirty="0" err="1">
                <a:latin typeface="Times New Roman" panose="02020603050405020304" pitchFamily="18" charset="0"/>
                <a:cs typeface="Times New Roman" panose="02020603050405020304" pitchFamily="18" charset="0"/>
              </a:rPr>
              <a:t>sekonderinden</a:t>
            </a:r>
            <a:r>
              <a:rPr lang="tr-TR" dirty="0">
                <a:latin typeface="Times New Roman" panose="02020603050405020304" pitchFamily="18" charset="0"/>
                <a:cs typeface="Times New Roman" panose="02020603050405020304" pitchFamily="18" charset="0"/>
              </a:rPr>
              <a:t> çekilmesi öngörülen en büyük güç, o trafonun anma gücüdür.</a:t>
            </a:r>
          </a:p>
          <a:p>
            <a:pPr marL="0" indent="0" algn="just">
              <a:buFont typeface="Arial"/>
              <a:buNone/>
            </a:pPr>
            <a:r>
              <a:rPr lang="tr-TR" dirty="0">
                <a:latin typeface="Times New Roman" panose="02020603050405020304" pitchFamily="18" charset="0"/>
                <a:cs typeface="Times New Roman" panose="02020603050405020304" pitchFamily="18" charset="0"/>
              </a:rPr>
              <a:t>   Üretimler; standartlar uyarınca, 60 VA ve 90 VA değerlerinde yapılır. </a:t>
            </a:r>
            <a:r>
              <a:rPr lang="tr-TR" dirty="0" err="1">
                <a:latin typeface="Times New Roman" panose="02020603050405020304" pitchFamily="18" charset="0"/>
                <a:cs typeface="Times New Roman" panose="02020603050405020304" pitchFamily="18" charset="0"/>
              </a:rPr>
              <a:t>Sekondere</a:t>
            </a:r>
            <a:r>
              <a:rPr lang="tr-TR" dirty="0">
                <a:latin typeface="Times New Roman" panose="02020603050405020304" pitchFamily="18" charset="0"/>
                <a:cs typeface="Times New Roman" panose="02020603050405020304" pitchFamily="18" charset="0"/>
              </a:rPr>
              <a:t> bağlanacak </a:t>
            </a:r>
            <a:r>
              <a:rPr lang="tr-TR" dirty="0" err="1">
                <a:latin typeface="Times New Roman" panose="02020603050405020304" pitchFamily="18" charset="0"/>
                <a:cs typeface="Times New Roman" panose="02020603050405020304" pitchFamily="18" charset="0"/>
              </a:rPr>
              <a:t>gücün,o</a:t>
            </a:r>
            <a:r>
              <a:rPr lang="tr-TR" dirty="0">
                <a:latin typeface="Times New Roman" panose="02020603050405020304" pitchFamily="18" charset="0"/>
                <a:cs typeface="Times New Roman" panose="02020603050405020304" pitchFamily="18" charset="0"/>
              </a:rPr>
              <a:t> gerilim trafosunun anma gücü; 30 </a:t>
            </a:r>
            <a:r>
              <a:rPr lang="tr-TR" dirty="0" err="1">
                <a:latin typeface="Times New Roman" panose="02020603050405020304" pitchFamily="18" charset="0"/>
                <a:cs typeface="Times New Roman" panose="02020603050405020304" pitchFamily="18" charset="0"/>
              </a:rPr>
              <a:t>VA’yı</a:t>
            </a:r>
            <a:r>
              <a:rPr lang="tr-TR" dirty="0">
                <a:latin typeface="Times New Roman" panose="02020603050405020304" pitchFamily="18" charset="0"/>
                <a:cs typeface="Times New Roman" panose="02020603050405020304" pitchFamily="18" charset="0"/>
              </a:rPr>
              <a:t> aşmaması gerekmektedir. Başka bir deyişle, bağlanacak empedansın; anma gücünün, empedans karşılığının altında olmaması gerekir. </a:t>
            </a:r>
            <a:r>
              <a:rPr lang="tr-TR" b="1" dirty="0">
                <a:latin typeface="Times New Roman" panose="02020603050405020304" pitchFamily="18" charset="0"/>
                <a:cs typeface="Times New Roman" panose="02020603050405020304" pitchFamily="18" charset="0"/>
              </a:rPr>
              <a:t>I = Us /Z </a:t>
            </a:r>
            <a:r>
              <a:rPr lang="tr-TR" dirty="0">
                <a:latin typeface="Times New Roman" panose="02020603050405020304" pitchFamily="18" charset="0"/>
                <a:cs typeface="Times New Roman" panose="02020603050405020304" pitchFamily="18" charset="0"/>
              </a:rPr>
              <a:t>genel formülünden de görüleceği üzere, “</a:t>
            </a:r>
            <a:r>
              <a:rPr lang="tr-TR" b="1" dirty="0">
                <a:latin typeface="Times New Roman" panose="02020603050405020304" pitchFamily="18" charset="0"/>
                <a:cs typeface="Times New Roman" panose="02020603050405020304" pitchFamily="18" charset="0"/>
              </a:rPr>
              <a:t>Z</a:t>
            </a:r>
            <a:r>
              <a:rPr lang="tr-TR" dirty="0">
                <a:latin typeface="Times New Roman" panose="02020603050405020304" pitchFamily="18" charset="0"/>
                <a:cs typeface="Times New Roman" panose="02020603050405020304" pitchFamily="18" charset="0"/>
              </a:rPr>
              <a:t>” küçüldükçe akım (</a:t>
            </a:r>
            <a:r>
              <a:rPr lang="tr-TR" b="1" dirty="0">
                <a:latin typeface="Times New Roman" panose="02020603050405020304" pitchFamily="18" charset="0"/>
                <a:cs typeface="Times New Roman" panose="02020603050405020304" pitchFamily="18" charset="0"/>
              </a:rPr>
              <a:t>I</a:t>
            </a:r>
            <a:r>
              <a:rPr lang="tr-TR" dirty="0">
                <a:latin typeface="Times New Roman" panose="02020603050405020304" pitchFamily="18" charset="0"/>
                <a:cs typeface="Times New Roman" panose="02020603050405020304" pitchFamily="18" charset="0"/>
              </a:rPr>
              <a:t>) büyümektedir. Bu durum, anma akımına göre boyutlandırılmış sargı kesitini zorlayacaktır. </a:t>
            </a:r>
            <a:r>
              <a:rPr lang="tr-TR" b="1" dirty="0">
                <a:latin typeface="Times New Roman" panose="02020603050405020304" pitchFamily="18" charset="0"/>
                <a:cs typeface="Times New Roman" panose="02020603050405020304" pitchFamily="18" charset="0"/>
              </a:rPr>
              <a:t>N = U.I </a:t>
            </a:r>
            <a:r>
              <a:rPr lang="tr-TR" dirty="0">
                <a:latin typeface="Times New Roman" panose="02020603050405020304" pitchFamily="18" charset="0"/>
                <a:cs typeface="Times New Roman" panose="02020603050405020304" pitchFamily="18" charset="0"/>
              </a:rPr>
              <a:t>bağıntısında, “</a:t>
            </a:r>
            <a:r>
              <a:rPr lang="tr-TR" b="1" dirty="0">
                <a:latin typeface="Times New Roman" panose="02020603050405020304" pitchFamily="18" charset="0"/>
                <a:cs typeface="Times New Roman" panose="02020603050405020304" pitchFamily="18" charset="0"/>
              </a:rPr>
              <a:t>I</a:t>
            </a:r>
            <a:r>
              <a:rPr lang="tr-TR" dirty="0">
                <a:latin typeface="Times New Roman" panose="02020603050405020304" pitchFamily="18" charset="0"/>
                <a:cs typeface="Times New Roman" panose="02020603050405020304" pitchFamily="18" charset="0"/>
              </a:rPr>
              <a:t>“ yerine yukarıdaki eşitini yazarak, </a:t>
            </a:r>
            <a:r>
              <a:rPr lang="tr-TR" b="1" dirty="0">
                <a:latin typeface="Times New Roman" panose="02020603050405020304" pitchFamily="18" charset="0"/>
                <a:cs typeface="Times New Roman" panose="02020603050405020304" pitchFamily="18" charset="0"/>
              </a:rPr>
              <a:t>N= Us2 / Z </a:t>
            </a:r>
            <a:r>
              <a:rPr lang="tr-TR" dirty="0">
                <a:latin typeface="Times New Roman" panose="02020603050405020304" pitchFamily="18" charset="0"/>
                <a:cs typeface="Times New Roman" panose="02020603050405020304" pitchFamily="18" charset="0"/>
              </a:rPr>
              <a:t>bağıntısı ile gereğinden küçük değerde empedansların, gücü de büyüttüğü görülmektedir. Nüvenin boyutlandırılması, aktarılacak anma gücüne göre yapıldığından, gücün büyümesi; kesit dışında; nüvenin de zorlanması anlamına gelir. Gerilim trafolarında kullanılmayan sargının kısa devre edilmemesi kuralının gerekçesi de bu bağıntı ile açıklanmış olmaktadır. Kısa devre edilmesi Z=0 demektir.</a:t>
            </a:r>
          </a:p>
        </p:txBody>
      </p:sp>
    </p:spTree>
    <p:extLst>
      <p:ext uri="{BB962C8B-B14F-4D97-AF65-F5344CB8AC3E}">
        <p14:creationId xmlns:p14="http://schemas.microsoft.com/office/powerpoint/2010/main" xmlns="" val="76305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1800" dirty="0">
                <a:latin typeface="Times New Roman" panose="02020603050405020304" pitchFamily="18" charset="0"/>
                <a:cs typeface="Times New Roman" panose="02020603050405020304" pitchFamily="18" charset="0"/>
              </a:rPr>
              <a:t>   Bir gerilim trafosunun sınıfı (doğruluk sınıfı); </a:t>
            </a:r>
            <a:r>
              <a:rPr lang="tr-TR" sz="1800" dirty="0" err="1">
                <a:latin typeface="Times New Roman" panose="02020603050405020304" pitchFamily="18" charset="0"/>
                <a:cs typeface="Times New Roman" panose="02020603050405020304" pitchFamily="18" charset="0"/>
              </a:rPr>
              <a:t>primere</a:t>
            </a:r>
            <a:r>
              <a:rPr lang="tr-TR" sz="1800" dirty="0">
                <a:latin typeface="Times New Roman" panose="02020603050405020304" pitchFamily="18" charset="0"/>
                <a:cs typeface="Times New Roman" panose="02020603050405020304" pitchFamily="18" charset="0"/>
              </a:rPr>
              <a:t> uygulanan gerilim sonucu, </a:t>
            </a:r>
            <a:r>
              <a:rPr lang="tr-TR" sz="1800" dirty="0" err="1">
                <a:latin typeface="Times New Roman" panose="02020603050405020304" pitchFamily="18" charset="0"/>
                <a:cs typeface="Times New Roman" panose="02020603050405020304" pitchFamily="18" charset="0"/>
              </a:rPr>
              <a:t>sekonderde</a:t>
            </a:r>
            <a:r>
              <a:rPr lang="tr-TR" sz="1800" dirty="0">
                <a:latin typeface="Times New Roman" panose="02020603050405020304" pitchFamily="18" charset="0"/>
                <a:cs typeface="Times New Roman" panose="02020603050405020304" pitchFamily="18" charset="0"/>
              </a:rPr>
              <a:t> indüklenen gerilimin, olması gerekenden, % olarak, en fazla, ne kadar sapabileceğini ifade eder. Bu sapma (+) veya (-) yönde olabilir.</a:t>
            </a:r>
          </a:p>
          <a:p>
            <a:pPr marL="0" indent="0" algn="just">
              <a:buNone/>
            </a:pPr>
            <a:r>
              <a:rPr lang="tr-TR" sz="1800" dirty="0">
                <a:latin typeface="Times New Roman" panose="02020603050405020304" pitchFamily="18" charset="0"/>
                <a:cs typeface="Times New Roman" panose="02020603050405020304" pitchFamily="18" charset="0"/>
              </a:rPr>
              <a:t>   Örneğin; doğruluk Sınıfı "1" olan bir gerilim trafosunun, sekonder anma geriliminin % 99'u ile % 101'i arasında bir gerilim indüklenir. Sekonder anma gerilimi 100 V. ise, </a:t>
            </a:r>
            <a:r>
              <a:rPr lang="tr-TR" sz="1800" dirty="0" err="1">
                <a:latin typeface="Times New Roman" panose="02020603050405020304" pitchFamily="18" charset="0"/>
                <a:cs typeface="Times New Roman" panose="02020603050405020304" pitchFamily="18" charset="0"/>
              </a:rPr>
              <a:t>sekonderden</a:t>
            </a:r>
            <a:r>
              <a:rPr lang="tr-TR" sz="1800" dirty="0">
                <a:latin typeface="Times New Roman" panose="02020603050405020304" pitchFamily="18" charset="0"/>
                <a:cs typeface="Times New Roman" panose="02020603050405020304" pitchFamily="18" charset="0"/>
              </a:rPr>
              <a:t> 100 x % 99 =99 V ile 100 x %101 = 101 V arasında değişen bir gerilim alınabilecektir. Gerilim trafoları, doğruluk sınıfı “05”, “1” ve “3” olan üç kategoride üretilmektedir.</a:t>
            </a:r>
          </a:p>
          <a:p>
            <a:pPr marL="0" indent="0" algn="just">
              <a:buNone/>
            </a:pPr>
            <a:r>
              <a:rPr lang="tr-TR" sz="1800" dirty="0">
                <a:latin typeface="Times New Roman" panose="02020603050405020304" pitchFamily="18" charset="0"/>
                <a:cs typeface="Times New Roman" panose="02020603050405020304" pitchFamily="18" charset="0"/>
              </a:rPr>
              <a:t>   Ölçü devrelerinde; genellikle; doğruluk sınıfı “1” veya gerekiyorsa “0,5”, koruma devrelerinde ise, doğruluk sınıfı “3” olan gerilim trafoları </a:t>
            </a:r>
            <a:r>
              <a:rPr lang="tr-TR" sz="1800" dirty="0" err="1">
                <a:latin typeface="Times New Roman" panose="02020603050405020304" pitchFamily="18" charset="0"/>
                <a:cs typeface="Times New Roman" panose="02020603050405020304" pitchFamily="18" charset="0"/>
              </a:rPr>
              <a:t>kullanılmaktadır.Doğruluk</a:t>
            </a:r>
            <a:r>
              <a:rPr lang="tr-TR" sz="1800" dirty="0">
                <a:latin typeface="Times New Roman" panose="02020603050405020304" pitchFamily="18" charset="0"/>
                <a:cs typeface="Times New Roman" panose="02020603050405020304" pitchFamily="18" charset="0"/>
              </a:rPr>
              <a:t> sınıfları, </a:t>
            </a:r>
            <a:r>
              <a:rPr lang="tr-TR" sz="1800" dirty="0" err="1">
                <a:latin typeface="Times New Roman" panose="02020603050405020304" pitchFamily="18" charset="0"/>
                <a:cs typeface="Times New Roman" panose="02020603050405020304" pitchFamily="18" charset="0"/>
              </a:rPr>
              <a:t>primerden</a:t>
            </a:r>
            <a:r>
              <a:rPr lang="tr-TR" sz="1800" dirty="0">
                <a:latin typeface="Times New Roman" panose="02020603050405020304" pitchFamily="18" charset="0"/>
                <a:cs typeface="Times New Roman" panose="02020603050405020304" pitchFamily="18" charset="0"/>
              </a:rPr>
              <a:t> anma geriliminin uygulandığı ve </a:t>
            </a:r>
            <a:r>
              <a:rPr lang="tr-TR" sz="1800" dirty="0" err="1">
                <a:latin typeface="Times New Roman" panose="02020603050405020304" pitchFamily="18" charset="0"/>
                <a:cs typeface="Times New Roman" panose="02020603050405020304" pitchFamily="18" charset="0"/>
              </a:rPr>
              <a:t>sekonderine</a:t>
            </a:r>
            <a:r>
              <a:rPr lang="tr-TR" sz="1800" dirty="0">
                <a:latin typeface="Times New Roman" panose="02020603050405020304" pitchFamily="18" charset="0"/>
                <a:cs typeface="Times New Roman" panose="02020603050405020304" pitchFamily="18" charset="0"/>
              </a:rPr>
              <a:t> anma gücünün çekildiği, durumlar için tanımlanmıştır. Farklı güçlerde, doğruluk sınıf değerinde sapmalar olacaktır.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
        <p:nvSpPr>
          <p:cNvPr id="5" name="İçerik Yer Tutucusu 2"/>
          <p:cNvSpPr txBox="1">
            <a:spLocks/>
          </p:cNvSpPr>
          <p:nvPr/>
        </p:nvSpPr>
        <p:spPr>
          <a:xfrm>
            <a:off x="685801" y="685800"/>
            <a:ext cx="9621981" cy="145626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buFont typeface="Arial"/>
              <a:buNone/>
            </a:pPr>
            <a:r>
              <a:rPr lang="tr-TR" dirty="0"/>
              <a:t>   </a:t>
            </a:r>
            <a:r>
              <a:rPr lang="tr-TR" sz="2400" b="1" dirty="0">
                <a:latin typeface="Times New Roman" panose="02020603050405020304" pitchFamily="18" charset="0"/>
                <a:cs typeface="Times New Roman" panose="02020603050405020304" pitchFamily="18" charset="0"/>
              </a:rPr>
              <a:t>SINIF ( Cl)</a:t>
            </a:r>
          </a:p>
        </p:txBody>
      </p:sp>
    </p:spTree>
    <p:extLst>
      <p:ext uri="{BB962C8B-B14F-4D97-AF65-F5344CB8AC3E}">
        <p14:creationId xmlns:p14="http://schemas.microsoft.com/office/powerpoint/2010/main" xmlns="" val="80983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1" y="1846503"/>
            <a:ext cx="10131425" cy="3649133"/>
          </a:xfrm>
        </p:spPr>
        <p:txBody>
          <a:bodyPr>
            <a:normAutofit/>
          </a:bodyPr>
          <a:lstStyle/>
          <a:p>
            <a:pPr marL="0" indent="0" algn="just">
              <a:buNone/>
            </a:pPr>
            <a:r>
              <a:rPr lang="tr-TR" sz="1800" dirty="0">
                <a:latin typeface="Times New Roman" panose="02020603050405020304" pitchFamily="18" charset="0"/>
                <a:cs typeface="Times New Roman" panose="02020603050405020304" pitchFamily="18" charset="0"/>
              </a:rPr>
              <a:t>   Bu değer, (diğerlerinde olduğu gibi) gerilim trafolarının genel karakteristik değerlerinden biri </a:t>
            </a:r>
            <a:r>
              <a:rPr lang="tr-TR" sz="1800" dirty="0" err="1">
                <a:latin typeface="Times New Roman" panose="02020603050405020304" pitchFamily="18" charset="0"/>
                <a:cs typeface="Times New Roman" panose="02020603050405020304" pitchFamily="18" charset="0"/>
              </a:rPr>
              <a:t>olmayıp,sadece</a:t>
            </a:r>
            <a:r>
              <a:rPr lang="tr-TR" sz="1800" dirty="0">
                <a:latin typeface="Times New Roman" panose="02020603050405020304" pitchFamily="18" charset="0"/>
                <a:cs typeface="Times New Roman" panose="02020603050405020304" pitchFamily="18" charset="0"/>
              </a:rPr>
              <a:t>, izole şebekelerde, faz-nötr arasına bağlanan gerilim trafoları ile ilgili bir değeri ifade eder. İzole şebekelerde bir fazın toprağa teması durumunda, o gerilimi sıfır olurken diğer faz gerilimleri √3 kat </a:t>
            </a:r>
            <a:r>
              <a:rPr lang="tr-TR" sz="1800" dirty="0" err="1">
                <a:latin typeface="Times New Roman" panose="02020603050405020304" pitchFamily="18" charset="0"/>
                <a:cs typeface="Times New Roman" panose="02020603050405020304" pitchFamily="18" charset="0"/>
              </a:rPr>
              <a:t>artar.Bu</a:t>
            </a:r>
            <a:r>
              <a:rPr lang="tr-TR" sz="1800" dirty="0">
                <a:latin typeface="Times New Roman" panose="02020603050405020304" pitchFamily="18" charset="0"/>
                <a:cs typeface="Times New Roman" panose="02020603050405020304" pitchFamily="18" charset="0"/>
              </a:rPr>
              <a:t> nedenle, faz toprak arasına bağlı gerilim trafolarının bu gerilime dayanması gerekmektedir. Bu şebekelere bağlanacak gerilim trafolarının dayanmaları gereken değeri belirleyen bu katsayıya </a:t>
            </a:r>
            <a:r>
              <a:rPr lang="tr-TR" sz="1800" b="1" dirty="0">
                <a:latin typeface="Times New Roman" panose="02020603050405020304" pitchFamily="18" charset="0"/>
                <a:cs typeface="Times New Roman" panose="02020603050405020304" pitchFamily="18" charset="0"/>
              </a:rPr>
              <a:t>Dayanma Katsayısı </a:t>
            </a:r>
            <a:r>
              <a:rPr lang="tr-TR" sz="1800" dirty="0">
                <a:latin typeface="Times New Roman" panose="02020603050405020304" pitchFamily="18" charset="0"/>
                <a:cs typeface="Times New Roman" panose="02020603050405020304" pitchFamily="18" charset="0"/>
              </a:rPr>
              <a:t>denir ve değeri √3 dur.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
        <p:nvSpPr>
          <p:cNvPr id="5" name="İçerik Yer Tutucusu 2"/>
          <p:cNvSpPr txBox="1">
            <a:spLocks/>
          </p:cNvSpPr>
          <p:nvPr/>
        </p:nvSpPr>
        <p:spPr>
          <a:xfrm>
            <a:off x="685801" y="912860"/>
            <a:ext cx="9621981" cy="145626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buFont typeface="Arial"/>
              <a:buNone/>
            </a:pPr>
            <a:r>
              <a:rPr lang="tr-TR" dirty="0"/>
              <a:t>   </a:t>
            </a:r>
            <a:r>
              <a:rPr lang="tr-TR" sz="2400" b="1" dirty="0">
                <a:latin typeface="Times New Roman" panose="02020603050405020304" pitchFamily="18" charset="0"/>
                <a:cs typeface="Times New Roman" panose="02020603050405020304" pitchFamily="18" charset="0"/>
              </a:rPr>
              <a:t>DAYANMA KATSAYISI ( </a:t>
            </a:r>
            <a:r>
              <a:rPr lang="tr-TR" sz="2400" b="1" dirty="0" err="1">
                <a:latin typeface="Times New Roman" panose="02020603050405020304" pitchFamily="18" charset="0"/>
                <a:cs typeface="Times New Roman" panose="02020603050405020304" pitchFamily="18" charset="0"/>
              </a:rPr>
              <a:t>Uk</a:t>
            </a:r>
            <a:r>
              <a:rPr lang="tr-TR"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402166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8054" y="899535"/>
            <a:ext cx="10515600" cy="4351338"/>
          </a:xfrm>
        </p:spPr>
        <p:txBody>
          <a:bodyPr>
            <a:normAutofit/>
          </a:bodyPr>
          <a:lstStyle/>
          <a:p>
            <a:pPr marL="0" indent="0" algn="ctr">
              <a:buNone/>
            </a:pPr>
            <a:r>
              <a:rPr lang="tr-TR" sz="6600" dirty="0">
                <a:latin typeface="Times New Roman" panose="02020603050405020304" pitchFamily="18" charset="0"/>
                <a:cs typeface="Times New Roman" panose="02020603050405020304" pitchFamily="18" charset="0"/>
              </a:rPr>
              <a:t>TEŞEKKÜRLER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346857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Times New Roman" panose="02020603050405020304" pitchFamily="18" charset="0"/>
                <a:cs typeface="Times New Roman" panose="02020603050405020304" pitchFamily="18" charset="0"/>
              </a:rPr>
              <a:t>Tanımı</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61568" y="1502352"/>
            <a:ext cx="4989945" cy="4351338"/>
          </a:xfrm>
        </p:spPr>
        <p:txBody>
          <a:bodyPr>
            <a:normAutofit/>
          </a:bodyPr>
          <a:lstStyle/>
          <a:p>
            <a:pPr marL="0" indent="0" algn="just">
              <a:buNone/>
            </a:pPr>
            <a:r>
              <a:rPr lang="tr-TR" sz="1800" dirty="0">
                <a:latin typeface="Times New Roman" panose="02020603050405020304" pitchFamily="18" charset="0"/>
                <a:cs typeface="Times New Roman" panose="02020603050405020304" pitchFamily="18" charset="0"/>
              </a:rPr>
              <a:t>   Bağlı oldukları devredeki primer gerilimi istenen oranda küçülterek bu gerilimle sekonder terminallerine bağlı aletleri besleyen ve onları yüksek gerilimden izole eden özel trafolara, gerilim transformatörleri denir. Gerilim trafoları; "primer" dediğimiz esas devre gerilimini, manyetik bir </a:t>
            </a:r>
            <a:r>
              <a:rPr lang="tr-TR" sz="1800" dirty="0" err="1">
                <a:latin typeface="Times New Roman" panose="02020603050405020304" pitchFamily="18" charset="0"/>
                <a:cs typeface="Times New Roman" panose="02020603050405020304" pitchFamily="18" charset="0"/>
              </a:rPr>
              <a:t>kuplaj</a:t>
            </a:r>
            <a:r>
              <a:rPr lang="tr-TR" sz="1800" dirty="0">
                <a:latin typeface="Times New Roman" panose="02020603050405020304" pitchFamily="18" charset="0"/>
                <a:cs typeface="Times New Roman" panose="02020603050405020304" pitchFamily="18" charset="0"/>
              </a:rPr>
              <a:t> ile (genellikle) küçülterek "sekonder" dediğimiz ikinci devreye aktarır ve bu devreye bağlı cihazların gerilime duyarlı elemanlarının </a:t>
            </a:r>
            <a:r>
              <a:rPr lang="tr-TR" sz="1800" dirty="0" err="1">
                <a:latin typeface="Times New Roman" panose="02020603050405020304" pitchFamily="18" charset="0"/>
                <a:cs typeface="Times New Roman" panose="02020603050405020304" pitchFamily="18" charset="0"/>
              </a:rPr>
              <a:t>enerjilenmesini</a:t>
            </a:r>
            <a:r>
              <a:rPr lang="tr-TR" sz="1800" dirty="0">
                <a:latin typeface="Times New Roman" panose="02020603050405020304" pitchFamily="18" charset="0"/>
                <a:cs typeface="Times New Roman" panose="02020603050405020304" pitchFamily="18" charset="0"/>
              </a:rPr>
              <a:t> sağlarlar. Örneğin, voltmetrelere, sayaç ve </a:t>
            </a:r>
            <a:r>
              <a:rPr lang="tr-TR" sz="1800" dirty="0" err="1">
                <a:latin typeface="Times New Roman" panose="02020603050405020304" pitchFamily="18" charset="0"/>
                <a:cs typeface="Times New Roman" panose="02020603050405020304" pitchFamily="18" charset="0"/>
              </a:rPr>
              <a:t>wattmetrelerin</a:t>
            </a:r>
            <a:r>
              <a:rPr lang="tr-TR" sz="1800" dirty="0">
                <a:latin typeface="Times New Roman" panose="02020603050405020304" pitchFamily="18" charset="0"/>
                <a:cs typeface="Times New Roman" panose="02020603050405020304" pitchFamily="18" charset="0"/>
              </a:rPr>
              <a:t> gerilim devreleri vb. Bunun sonucunda; cihazların büyük gerilimler ile zorlanması önlenir.</a:t>
            </a:r>
          </a:p>
        </p:txBody>
      </p:sp>
      <p:pic>
        <p:nvPicPr>
          <p:cNvPr id="5" name="Resim 4"/>
          <p:cNvPicPr>
            <a:picLocks noChangeAspect="1"/>
          </p:cNvPicPr>
          <p:nvPr/>
        </p:nvPicPr>
        <p:blipFill>
          <a:blip r:embed="rId2" cstate="print"/>
          <a:stretch>
            <a:fillRect/>
          </a:stretch>
        </p:blipFill>
        <p:spPr>
          <a:xfrm>
            <a:off x="7555444" y="2065867"/>
            <a:ext cx="2731021" cy="270548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76758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Times New Roman" panose="02020603050405020304" pitchFamily="18" charset="0"/>
                <a:cs typeface="Times New Roman" panose="02020603050405020304" pitchFamily="18" charset="0"/>
              </a:rPr>
              <a:t>Yapısı</a:t>
            </a:r>
          </a:p>
        </p:txBody>
      </p:sp>
      <p:sp>
        <p:nvSpPr>
          <p:cNvPr id="3" name="İçerik Yer Tutucusu 2"/>
          <p:cNvSpPr>
            <a:spLocks noGrp="1"/>
          </p:cNvSpPr>
          <p:nvPr>
            <p:ph idx="1"/>
          </p:nvPr>
        </p:nvSpPr>
        <p:spPr>
          <a:xfrm>
            <a:off x="650111" y="1688210"/>
            <a:ext cx="4980708" cy="4351338"/>
          </a:xfrm>
        </p:spPr>
        <p:txBody>
          <a:bodyPr>
            <a:normAutofit/>
          </a:bodyPr>
          <a:lstStyle/>
          <a:p>
            <a:pPr marL="0" indent="0" algn="just">
              <a:buNone/>
            </a:pPr>
            <a:r>
              <a:rPr lang="tr-TR" sz="1800" dirty="0">
                <a:latin typeface="Times New Roman" panose="02020603050405020304" pitchFamily="18" charset="0"/>
                <a:cs typeface="Times New Roman" panose="02020603050405020304" pitchFamily="18" charset="0"/>
              </a:rPr>
              <a:t>  Gerilim transformatörünün primer sargıları, akım transformatörünün primer sargılarının tersine, çok sarımlı ince tellerden oluşmuştur. Sekonder sargı ise, nominal yükte kaybın çok az olmasını temin edecek kalınlıkta tel ile sarılmıştır. Sarım sayısı primer sargıya göre dönüştürme oranı kadar azdır. Manyetik nüve kesiti gerilim transformatörünün yükü ile orantılıdır. Gerilim transformatörleri faz-toprak, faz-faz arası yapılırlar.</a:t>
            </a:r>
          </a:p>
          <a:p>
            <a:pPr marL="0" indent="0" algn="just">
              <a:buNone/>
            </a:pPr>
            <a:r>
              <a:rPr lang="tr-TR" sz="1800" dirty="0">
                <a:latin typeface="Times New Roman" panose="02020603050405020304" pitchFamily="18" charset="0"/>
                <a:cs typeface="Times New Roman" panose="02020603050405020304" pitchFamily="18" charset="0"/>
              </a:rPr>
              <a:t>   Primer polarite ucunun “A” ve sekonder polarite ucunun “a” olarak alınmış olduğu ve polarite olmayan “b” sekonder ucunun topraklandığı görülmektedir. Faz-Nötr arasına bağlanan gerilim trafolarının, polarite olmayan primer ucu “B” de, (çalışma ilkesi gereği) topraklanır.</a:t>
            </a:r>
          </a:p>
        </p:txBody>
      </p:sp>
      <p:pic>
        <p:nvPicPr>
          <p:cNvPr id="4" name="Resim 3"/>
          <p:cNvPicPr>
            <a:picLocks noChangeAspect="1"/>
          </p:cNvPicPr>
          <p:nvPr/>
        </p:nvPicPr>
        <p:blipFill>
          <a:blip r:embed="rId2" cstate="print"/>
          <a:stretch>
            <a:fillRect/>
          </a:stretch>
        </p:blipFill>
        <p:spPr>
          <a:xfrm>
            <a:off x="6689002" y="1688210"/>
            <a:ext cx="4448175" cy="41148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4969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Times New Roman" panose="02020603050405020304" pitchFamily="18" charset="0"/>
                <a:cs typeface="Times New Roman" panose="02020603050405020304" pitchFamily="18" charset="0"/>
              </a:rPr>
              <a:t>Çalışma İlkesi</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825625"/>
            <a:ext cx="10515600" cy="880630"/>
          </a:xfrm>
        </p:spPr>
        <p:txBody>
          <a:bodyPr>
            <a:normAutofit lnSpcReduction="10000"/>
          </a:bodyPr>
          <a:lstStyle/>
          <a:p>
            <a:pPr marL="0" indent="0" algn="just">
              <a:buNone/>
            </a:pPr>
            <a:r>
              <a:rPr lang="tr-TR" sz="1800" dirty="0">
                <a:latin typeface="Times New Roman" panose="02020603050405020304" pitchFamily="18" charset="0"/>
                <a:cs typeface="Times New Roman" panose="02020603050405020304" pitchFamily="18" charset="0"/>
              </a:rPr>
              <a:t>   Çalışma ilkeleri, akım trafolarına benzerdir. </a:t>
            </a:r>
            <a:r>
              <a:rPr lang="tr-TR" sz="1800" dirty="0" err="1">
                <a:latin typeface="Times New Roman" panose="02020603050405020304" pitchFamily="18" charset="0"/>
                <a:cs typeface="Times New Roman" panose="02020603050405020304" pitchFamily="18" charset="0"/>
              </a:rPr>
              <a:t>Primerde</a:t>
            </a:r>
            <a:r>
              <a:rPr lang="tr-TR" sz="1800" dirty="0">
                <a:latin typeface="Times New Roman" panose="02020603050405020304" pitchFamily="18" charset="0"/>
                <a:cs typeface="Times New Roman" panose="02020603050405020304" pitchFamily="18" charset="0"/>
              </a:rPr>
              <a:t> oluşan manyetik akı ile, güç sekonder devreye </a:t>
            </a:r>
            <a:r>
              <a:rPr lang="tr-TR" sz="1800" dirty="0" err="1">
                <a:latin typeface="Times New Roman" panose="02020603050405020304" pitchFamily="18" charset="0"/>
                <a:cs typeface="Times New Roman" panose="02020603050405020304" pitchFamily="18" charset="0"/>
              </a:rPr>
              <a:t>aktarılır.Manyetik</a:t>
            </a:r>
            <a:r>
              <a:rPr lang="tr-TR" sz="1800" dirty="0">
                <a:latin typeface="Times New Roman" panose="02020603050405020304" pitchFamily="18" charset="0"/>
                <a:cs typeface="Times New Roman" panose="02020603050405020304" pitchFamily="18" charset="0"/>
              </a:rPr>
              <a:t> devre (nüve) kayıpları ihmal edilerek, primer ve sekonder devre güçlerinin eşitliği ilkesinin matematiksel ifadesi aşağıdaki gibi olacaktır.</a:t>
            </a:r>
          </a:p>
        </p:txBody>
      </p:sp>
      <p:pic>
        <p:nvPicPr>
          <p:cNvPr id="4" name="Resim 3"/>
          <p:cNvPicPr>
            <a:picLocks noChangeAspect="1"/>
          </p:cNvPicPr>
          <p:nvPr/>
        </p:nvPicPr>
        <p:blipFill>
          <a:blip r:embed="rId2" cstate="print"/>
          <a:stretch>
            <a:fillRect/>
          </a:stretch>
        </p:blipFill>
        <p:spPr>
          <a:xfrm>
            <a:off x="3420630" y="2942647"/>
            <a:ext cx="4057650" cy="1152525"/>
          </a:xfrm>
          <a:prstGeom prst="rect">
            <a:avLst/>
          </a:prstGeom>
        </p:spPr>
      </p:pic>
      <p:sp>
        <p:nvSpPr>
          <p:cNvPr id="6" name="İçerik Yer Tutucusu 2"/>
          <p:cNvSpPr txBox="1">
            <a:spLocks/>
          </p:cNvSpPr>
          <p:nvPr/>
        </p:nvSpPr>
        <p:spPr>
          <a:xfrm>
            <a:off x="838200" y="4194752"/>
            <a:ext cx="10515600" cy="880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   </a:t>
            </a:r>
          </a:p>
        </p:txBody>
      </p:sp>
      <p:sp>
        <p:nvSpPr>
          <p:cNvPr id="8" name="İçerik Yer Tutucusu 2"/>
          <p:cNvSpPr txBox="1">
            <a:spLocks/>
          </p:cNvSpPr>
          <p:nvPr/>
        </p:nvSpPr>
        <p:spPr>
          <a:xfrm>
            <a:off x="838200" y="4431144"/>
            <a:ext cx="10515600" cy="880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Vp</a:t>
            </a:r>
            <a:r>
              <a:rPr lang="tr-TR" sz="1800" dirty="0">
                <a:latin typeface="Times New Roman" panose="02020603050405020304" pitchFamily="18" charset="0"/>
                <a:cs typeface="Times New Roman" panose="02020603050405020304" pitchFamily="18" charset="0"/>
              </a:rPr>
              <a:t>/</a:t>
            </a:r>
            <a:r>
              <a:rPr lang="tr-TR" sz="1800" dirty="0" err="1">
                <a:latin typeface="Times New Roman" panose="02020603050405020304" pitchFamily="18" charset="0"/>
                <a:cs typeface="Times New Roman" panose="02020603050405020304" pitchFamily="18" charset="0"/>
              </a:rPr>
              <a:t>Vs</a:t>
            </a:r>
            <a:r>
              <a:rPr lang="tr-TR" sz="1800" dirty="0">
                <a:latin typeface="Times New Roman" panose="02020603050405020304" pitchFamily="18" charset="0"/>
                <a:cs typeface="Times New Roman" panose="02020603050405020304" pitchFamily="18" charset="0"/>
              </a:rPr>
              <a:t> oranına, “Gerilim Çevirme Oranı” veya “Gerilim Oranı” denir. Bu oranların değeri primer gerilimine göre değişir. (10/1, 40/1,100/1.....250/1 gibi). Alette okunan değerler, çevirme oranı ile çarpılırsa primer gerilimi bulunmuş olur.</a:t>
            </a: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279795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Times New Roman" panose="02020603050405020304" pitchFamily="18" charset="0"/>
                <a:cs typeface="Times New Roman" panose="02020603050405020304" pitchFamily="18" charset="0"/>
              </a:rPr>
              <a:t>Gerilim Transformatörü Prensip Şekli</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199" y="1825625"/>
            <a:ext cx="4879109" cy="4351338"/>
          </a:xfrm>
        </p:spPr>
        <p:txBody>
          <a:bodyPr>
            <a:normAutofit/>
          </a:bodyPr>
          <a:lstStyle/>
          <a:p>
            <a:pPr marL="0" indent="0" algn="just">
              <a:buNone/>
            </a:pPr>
            <a:r>
              <a:rPr lang="tr-TR" sz="1800" dirty="0">
                <a:latin typeface="Times New Roman" panose="02020603050405020304" pitchFamily="18" charset="0"/>
                <a:cs typeface="Times New Roman" panose="02020603050405020304" pitchFamily="18" charset="0"/>
              </a:rPr>
              <a:t>   Bir gerilim transformatörü aşağıdaki kısımlardan meydana gelir:</a:t>
            </a:r>
          </a:p>
          <a:p>
            <a:pPr algn="just"/>
            <a:r>
              <a:rPr lang="tr-TR" sz="1800" dirty="0">
                <a:latin typeface="Times New Roman" panose="02020603050405020304" pitchFamily="18" charset="0"/>
                <a:cs typeface="Times New Roman" panose="02020603050405020304" pitchFamily="18" charset="0"/>
              </a:rPr>
              <a:t>Primer sargı</a:t>
            </a:r>
          </a:p>
          <a:p>
            <a:pPr algn="just"/>
            <a:r>
              <a:rPr lang="tr-TR" sz="1800" dirty="0">
                <a:latin typeface="Times New Roman" panose="02020603050405020304" pitchFamily="18" charset="0"/>
                <a:cs typeface="Times New Roman" panose="02020603050405020304" pitchFamily="18" charset="0"/>
              </a:rPr>
              <a:t>Sekonder sargı</a:t>
            </a:r>
          </a:p>
          <a:p>
            <a:pPr algn="just"/>
            <a:r>
              <a:rPr lang="tr-TR" sz="1800" dirty="0">
                <a:latin typeface="Times New Roman" panose="02020603050405020304" pitchFamily="18" charset="0"/>
                <a:cs typeface="Times New Roman" panose="02020603050405020304" pitchFamily="18" charset="0"/>
              </a:rPr>
              <a:t>Manyetik nüve</a:t>
            </a:r>
          </a:p>
          <a:p>
            <a:pPr algn="just"/>
            <a:r>
              <a:rPr lang="tr-TR" sz="1800" dirty="0">
                <a:latin typeface="Times New Roman" panose="02020603050405020304" pitchFamily="18" charset="0"/>
                <a:cs typeface="Times New Roman" panose="02020603050405020304" pitchFamily="18" charset="0"/>
              </a:rPr>
              <a:t>İzolatör ve yağ kabı</a:t>
            </a:r>
          </a:p>
          <a:p>
            <a:pPr marL="0" indent="0">
              <a:buNone/>
            </a:pPr>
            <a:endParaRPr lang="tr-TR" dirty="0"/>
          </a:p>
          <a:p>
            <a:pPr marL="0" indent="0" algn="just">
              <a:buNone/>
            </a:pPr>
            <a:r>
              <a:rPr lang="tr-TR" sz="1800" dirty="0">
                <a:latin typeface="Times New Roman" panose="02020603050405020304" pitchFamily="18" charset="0"/>
                <a:cs typeface="Times New Roman" panose="02020603050405020304" pitchFamily="18" charset="0"/>
              </a:rPr>
              <a:t>   İzolatör ve yağ kapları, yüksek gerilimde kullanılan gerilim transformatörlerinde bulunur. Ayrıca faz-faz arası gerilim transformatörlerinde çift izolatör bulunur.</a:t>
            </a:r>
          </a:p>
        </p:txBody>
      </p:sp>
      <p:pic>
        <p:nvPicPr>
          <p:cNvPr id="4" name="Resim 3"/>
          <p:cNvPicPr>
            <a:picLocks noChangeAspect="1"/>
          </p:cNvPicPr>
          <p:nvPr/>
        </p:nvPicPr>
        <p:blipFill>
          <a:blip r:embed="rId2" cstate="print"/>
          <a:stretch>
            <a:fillRect/>
          </a:stretch>
        </p:blipFill>
        <p:spPr>
          <a:xfrm>
            <a:off x="7396827" y="2065867"/>
            <a:ext cx="2880314" cy="311145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413668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Times New Roman" panose="02020603050405020304" pitchFamily="18" charset="0"/>
                <a:cs typeface="Times New Roman" panose="02020603050405020304" pitchFamily="18" charset="0"/>
              </a:rPr>
              <a:t>Kullanım Amaçları</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199" y="1825625"/>
            <a:ext cx="10938165" cy="4351338"/>
          </a:xfrm>
        </p:spPr>
        <p:txBody>
          <a:bodyPr>
            <a:normAutofit/>
          </a:bodyPr>
          <a:lstStyle/>
          <a:p>
            <a:pPr marL="0" indent="0" algn="just">
              <a:buNone/>
            </a:pPr>
            <a:r>
              <a:rPr lang="tr-TR" sz="1800" dirty="0">
                <a:latin typeface="Times New Roman" panose="02020603050405020304" pitchFamily="18" charset="0"/>
                <a:cs typeface="Times New Roman" panose="02020603050405020304" pitchFamily="18" charset="0"/>
              </a:rPr>
              <a:t>   Gerilim transformatörlerinin kullanım amaçlarını şu şekilde sıralayabiliriz:</a:t>
            </a:r>
          </a:p>
          <a:p>
            <a:pPr marL="0" indent="0" algn="just">
              <a:buNone/>
            </a:pPr>
            <a:endParaRPr lang="tr-TR" sz="1800" dirty="0">
              <a:latin typeface="Times New Roman" panose="02020603050405020304" pitchFamily="18" charset="0"/>
              <a:cs typeface="Times New Roman" panose="02020603050405020304" pitchFamily="18" charset="0"/>
            </a:endParaRPr>
          </a:p>
          <a:p>
            <a:pPr algn="just"/>
            <a:r>
              <a:rPr lang="da-DK" sz="1800" dirty="0">
                <a:latin typeface="Times New Roman" panose="02020603050405020304" pitchFamily="18" charset="0"/>
                <a:cs typeface="Times New Roman" panose="02020603050405020304" pitchFamily="18" charset="0"/>
              </a:rPr>
              <a:t>Ölçü aletlerini ve koruma rölelerini primer geriliminden izole ederek güvenli</a:t>
            </a:r>
            <a:r>
              <a:rPr lang="tr-TR" sz="1800" dirty="0">
                <a:latin typeface="Times New Roman" panose="02020603050405020304" pitchFamily="18" charset="0"/>
                <a:cs typeface="Times New Roman" panose="02020603050405020304" pitchFamily="18" charset="0"/>
              </a:rPr>
              <a:t> çalışmaya imkân sağlar.</a:t>
            </a:r>
          </a:p>
          <a:p>
            <a:pPr algn="just"/>
            <a:r>
              <a:rPr lang="tr-TR" sz="1800" dirty="0">
                <a:latin typeface="Times New Roman" panose="02020603050405020304" pitchFamily="18" charset="0"/>
                <a:cs typeface="Times New Roman" panose="02020603050405020304" pitchFamily="18" charset="0"/>
              </a:rPr>
              <a:t>Değişik primer değerlerine karşılık standart sekonder değerler elde edilir.</a:t>
            </a:r>
          </a:p>
          <a:p>
            <a:pPr algn="just"/>
            <a:r>
              <a:rPr lang="tr-TR" sz="1800" dirty="0">
                <a:latin typeface="Times New Roman" panose="02020603050405020304" pitchFamily="18" charset="0"/>
                <a:cs typeface="Times New Roman" panose="02020603050405020304" pitchFamily="18" charset="0"/>
              </a:rPr>
              <a:t>Ölçü transformatörlerinin kullanılması ölçü aletlerinin ve rölelerin küçük boyutlu imal edilmesine imkân verir.</a:t>
            </a:r>
          </a:p>
          <a:p>
            <a:pPr algn="just"/>
            <a:r>
              <a:rPr lang="tr-TR" sz="1800" dirty="0">
                <a:latin typeface="Times New Roman" panose="02020603050405020304" pitchFamily="18" charset="0"/>
                <a:cs typeface="Times New Roman" panose="02020603050405020304" pitchFamily="18" charset="0"/>
              </a:rPr>
              <a:t>Büyük gerilimleri ölçmede daha ekonomik bir çözümdür.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206633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Times New Roman" panose="02020603050405020304" pitchFamily="18" charset="0"/>
                <a:cs typeface="Times New Roman" panose="02020603050405020304" pitchFamily="18" charset="0"/>
              </a:rPr>
              <a:t>Özellikleri</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50111" y="1153776"/>
            <a:ext cx="10131425" cy="3649133"/>
          </a:xfrm>
        </p:spPr>
        <p:txBody>
          <a:bodyPr>
            <a:noAutofit/>
          </a:bodyPr>
          <a:lstStyle/>
          <a:p>
            <a:pPr algn="just"/>
            <a:r>
              <a:rPr lang="tr-TR" sz="1800" dirty="0">
                <a:latin typeface="Times New Roman" panose="02020603050405020304" pitchFamily="18" charset="0"/>
                <a:cs typeface="Times New Roman" panose="02020603050405020304" pitchFamily="18" charset="0"/>
              </a:rPr>
              <a:t>Yüksek gerilimi belli bir oranda düşüren, ölçü trafolarıdır.</a:t>
            </a:r>
          </a:p>
          <a:p>
            <a:pPr algn="just"/>
            <a:r>
              <a:rPr lang="tr-TR" sz="1800" dirty="0">
                <a:latin typeface="Times New Roman" panose="02020603050405020304" pitchFamily="18" charset="0"/>
                <a:cs typeface="Times New Roman" panose="02020603050405020304" pitchFamily="18" charset="0"/>
              </a:rPr>
              <a:t>Sekonder çıkışları, açık devre gibi çalışırlar.</a:t>
            </a:r>
          </a:p>
          <a:p>
            <a:pPr algn="just"/>
            <a:r>
              <a:rPr lang="tr-TR" sz="1800" dirty="0">
                <a:latin typeface="Times New Roman" panose="02020603050405020304" pitchFamily="18" charset="0"/>
                <a:cs typeface="Times New Roman" panose="02020603050405020304" pitchFamily="18" charset="0"/>
              </a:rPr>
              <a:t>Bağlantısı yapılırken polaritesine dikkat edilmelidir.</a:t>
            </a:r>
          </a:p>
          <a:p>
            <a:pPr algn="just"/>
            <a:r>
              <a:rPr lang="tr-TR" sz="1800" dirty="0">
                <a:latin typeface="Times New Roman" panose="02020603050405020304" pitchFamily="18" charset="0"/>
                <a:cs typeface="Times New Roman" panose="02020603050405020304" pitchFamily="18" charset="0"/>
              </a:rPr>
              <a:t>Primer devresinden geçen gerilimi, dönüştürme oranına göre sekonder devreye aktarır.</a:t>
            </a:r>
          </a:p>
          <a:p>
            <a:pPr algn="just"/>
            <a:r>
              <a:rPr lang="tr-TR" sz="1800" dirty="0">
                <a:latin typeface="Times New Roman" panose="02020603050405020304" pitchFamily="18" charset="0"/>
                <a:cs typeface="Times New Roman" panose="02020603050405020304" pitchFamily="18" charset="0"/>
              </a:rPr>
              <a:t>Primer sargıları ince ve çok sarımlıdır. Sekonder sargıları ise kalın telli ve az sarımlıdır.</a:t>
            </a:r>
          </a:p>
          <a:p>
            <a:pPr algn="just"/>
            <a:r>
              <a:rPr lang="tr-TR" sz="1800" dirty="0">
                <a:latin typeface="Times New Roman" panose="02020603050405020304" pitchFamily="18" charset="0"/>
                <a:cs typeface="Times New Roman" panose="02020603050405020304" pitchFamily="18" charset="0"/>
              </a:rPr>
              <a:t>Gerilim transformatörlerinin primer ve sekonder sargılarının giriş ve çıkış uçları değişik harflerle ifade edilir.</a:t>
            </a:r>
          </a:p>
        </p:txBody>
      </p:sp>
      <p:pic>
        <p:nvPicPr>
          <p:cNvPr id="4" name="Resim 3"/>
          <p:cNvPicPr>
            <a:picLocks noChangeAspect="1"/>
          </p:cNvPicPr>
          <p:nvPr/>
        </p:nvPicPr>
        <p:blipFill>
          <a:blip r:embed="rId2" cstate="print"/>
          <a:stretch>
            <a:fillRect/>
          </a:stretch>
        </p:blipFill>
        <p:spPr>
          <a:xfrm>
            <a:off x="685801" y="4802909"/>
            <a:ext cx="10315575" cy="146685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37995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0111" y="1763376"/>
            <a:ext cx="10131425" cy="3649133"/>
          </a:xfrm>
        </p:spPr>
        <p:txBody>
          <a:bodyPr>
            <a:normAutofit/>
          </a:bodyPr>
          <a:lstStyle/>
          <a:p>
            <a:pPr algn="just"/>
            <a:r>
              <a:rPr lang="tr-TR" sz="1800" dirty="0">
                <a:latin typeface="Times New Roman" panose="02020603050405020304" pitchFamily="18" charset="0"/>
                <a:cs typeface="Times New Roman" panose="02020603050405020304" pitchFamily="18" charset="0"/>
              </a:rPr>
              <a:t>Aynı gerilim transformatörü ile birkaç ölçü aleti kullanılabilir.</a:t>
            </a:r>
          </a:p>
          <a:p>
            <a:pPr algn="just"/>
            <a:r>
              <a:rPr lang="tr-TR" sz="1800" dirty="0">
                <a:latin typeface="Times New Roman" panose="02020603050405020304" pitchFamily="18" charset="0"/>
                <a:cs typeface="Times New Roman" panose="02020603050405020304" pitchFamily="18" charset="0"/>
              </a:rPr>
              <a:t>Gerilim transformatörlerinin ölçme hassasiyetlerine göre sınıfları: 0,1 - 0,2 -0,5- 1 ve 3 olmak üzere sınıflandırılır.</a:t>
            </a:r>
          </a:p>
          <a:p>
            <a:pPr algn="just"/>
            <a:r>
              <a:rPr lang="tr-TR" sz="1800" dirty="0">
                <a:latin typeface="Times New Roman" panose="02020603050405020304" pitchFamily="18" charset="0"/>
                <a:cs typeface="Times New Roman" panose="02020603050405020304" pitchFamily="18" charset="0"/>
              </a:rPr>
              <a:t>Koruma devrelerinde 3 sınıfı, sayaçlarda 0,2 - 0,5 sınıfı, ölçü aletlerinde 1 sınıfı gerilim transformatörleri kullanılır.</a:t>
            </a:r>
          </a:p>
          <a:p>
            <a:pPr algn="just"/>
            <a:r>
              <a:rPr lang="tr-TR" sz="1800" dirty="0">
                <a:latin typeface="Times New Roman" panose="02020603050405020304" pitchFamily="18" charset="0"/>
                <a:cs typeface="Times New Roman" panose="02020603050405020304" pitchFamily="18" charset="0"/>
              </a:rPr>
              <a:t>Gerilim transformatörlerinin sekonder uçlarından birine, </a:t>
            </a:r>
            <a:r>
              <a:rPr lang="tr-TR" sz="1800" dirty="0" err="1">
                <a:latin typeface="Times New Roman" panose="02020603050405020304" pitchFamily="18" charset="0"/>
                <a:cs typeface="Times New Roman" panose="02020603050405020304" pitchFamily="18" charset="0"/>
              </a:rPr>
              <a:t>sekonderde</a:t>
            </a:r>
            <a:r>
              <a:rPr lang="tr-TR" sz="1800" dirty="0">
                <a:latin typeface="Times New Roman" panose="02020603050405020304" pitchFamily="18" charset="0"/>
                <a:cs typeface="Times New Roman" panose="02020603050405020304" pitchFamily="18" charset="0"/>
              </a:rPr>
              <a:t> meydana gelecek bir kısa devreyi önlemek için sigorta konmalıdır.</a:t>
            </a:r>
          </a:p>
          <a:p>
            <a:pPr algn="just"/>
            <a:r>
              <a:rPr lang="tr-TR" sz="1800" dirty="0">
                <a:latin typeface="Times New Roman" panose="02020603050405020304" pitchFamily="18" charset="0"/>
                <a:cs typeface="Times New Roman" panose="02020603050405020304" pitchFamily="18" charset="0"/>
              </a:rPr>
              <a:t>Gerilim transformatörleri nominal akımlarının %20 fazlasına kadar yüklenebilir.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139109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Times New Roman" panose="02020603050405020304" pitchFamily="18" charset="0"/>
                <a:cs typeface="Times New Roman" panose="02020603050405020304" pitchFamily="18" charset="0"/>
              </a:rPr>
              <a:t>Çeşitleri</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825625"/>
            <a:ext cx="6015182" cy="4351338"/>
          </a:xfrm>
        </p:spPr>
        <p:txBody>
          <a:bodyPr>
            <a:normAutofit/>
          </a:bodyPr>
          <a:lstStyle/>
          <a:p>
            <a:pPr marL="0" indent="0" algn="just">
              <a:buNone/>
            </a:pPr>
            <a:r>
              <a:rPr lang="tr-TR" sz="1800" dirty="0">
                <a:latin typeface="Times New Roman" panose="02020603050405020304" pitchFamily="18" charset="0"/>
                <a:cs typeface="Times New Roman" panose="02020603050405020304" pitchFamily="18" charset="0"/>
              </a:rPr>
              <a:t>Gerilim transformatörleri ikiye ayrılır:</a:t>
            </a:r>
          </a:p>
          <a:p>
            <a:pPr marL="0" indent="0" algn="just">
              <a:buNone/>
            </a:pPr>
            <a:endParaRPr lang="tr-TR"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1" dirty="0">
                <a:latin typeface="Times New Roman" panose="02020603050405020304" pitchFamily="18" charset="0"/>
                <a:cs typeface="Times New Roman" panose="02020603050405020304" pitchFamily="18" charset="0"/>
              </a:rPr>
              <a:t>Faz-Toprak Gerilim Transformatörü</a:t>
            </a:r>
          </a:p>
          <a:p>
            <a:pPr marL="0" indent="0" algn="just">
              <a:buNone/>
            </a:pPr>
            <a:r>
              <a:rPr lang="tr-TR" sz="1800" dirty="0">
                <a:latin typeface="Times New Roman" panose="02020603050405020304" pitchFamily="18" charset="0"/>
                <a:cs typeface="Times New Roman" panose="02020603050405020304" pitchFamily="18" charset="0"/>
              </a:rPr>
              <a:t>   Bu tip gerilim transformatörleri tek </a:t>
            </a:r>
            <a:r>
              <a:rPr lang="tr-TR" sz="1800" dirty="0" err="1">
                <a:latin typeface="Times New Roman" panose="02020603050405020304" pitchFamily="18" charset="0"/>
                <a:cs typeface="Times New Roman" panose="02020603050405020304" pitchFamily="18" charset="0"/>
              </a:rPr>
              <a:t>izolatörlü</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buşing</a:t>
            </a:r>
            <a:r>
              <a:rPr lang="tr-TR" sz="1800" dirty="0">
                <a:latin typeface="Times New Roman" panose="02020603050405020304" pitchFamily="18" charset="0"/>
                <a:cs typeface="Times New Roman" panose="02020603050405020304" pitchFamily="18" charset="0"/>
              </a:rPr>
              <a:t>) gerilim trafolarıdır. Primer sargının çıkış ucu (polarite olmayan ucu) doğrudan toprağa bağlanır. Primer sargının giriş ucu (polarite uç) şebekenin faz iletkenine bağlanır.</a:t>
            </a:r>
          </a:p>
        </p:txBody>
      </p:sp>
      <p:pic>
        <p:nvPicPr>
          <p:cNvPr id="4" name="Resim 3"/>
          <p:cNvPicPr>
            <a:picLocks noChangeAspect="1"/>
          </p:cNvPicPr>
          <p:nvPr/>
        </p:nvPicPr>
        <p:blipFill>
          <a:blip r:embed="rId2" cstate="print"/>
          <a:stretch>
            <a:fillRect/>
          </a:stretch>
        </p:blipFill>
        <p:spPr>
          <a:xfrm>
            <a:off x="8373045" y="1825625"/>
            <a:ext cx="1907027" cy="3443971"/>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372" y="0"/>
            <a:ext cx="1017479" cy="1083770"/>
          </a:xfrm>
          <a:prstGeom prst="rect">
            <a:avLst/>
          </a:prstGeom>
        </p:spPr>
      </p:pic>
    </p:spTree>
    <p:extLst>
      <p:ext uri="{BB962C8B-B14F-4D97-AF65-F5344CB8AC3E}">
        <p14:creationId xmlns:p14="http://schemas.microsoft.com/office/powerpoint/2010/main" xmlns="" val="3983865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ökyüzü">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TM03457452[[fn=Gökyüzü]]</Template>
  <TotalTime>231</TotalTime>
  <Words>1402</Words>
  <Application>Microsoft Office PowerPoint</Application>
  <PresentationFormat>Özel</PresentationFormat>
  <Paragraphs>71</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Gökyüzü</vt:lpstr>
      <vt:lpstr>Gerilim Transformatörleri</vt:lpstr>
      <vt:lpstr>Tanımı</vt:lpstr>
      <vt:lpstr>Yapısı</vt:lpstr>
      <vt:lpstr>Çalışma İlkesi</vt:lpstr>
      <vt:lpstr>Gerilim Transformatörü Prensip Şekli</vt:lpstr>
      <vt:lpstr>Kullanım Amaçları</vt:lpstr>
      <vt:lpstr>Özellikleri</vt:lpstr>
      <vt:lpstr>Slayt 8</vt:lpstr>
      <vt:lpstr>Çeşitleri</vt:lpstr>
      <vt:lpstr>Slayt 10</vt:lpstr>
      <vt:lpstr>Devreye Bağlantı</vt:lpstr>
      <vt:lpstr>Gerilim Transformatörlerinin Karakteristik Değerleri</vt:lpstr>
      <vt:lpstr>Slayt 13</vt:lpstr>
      <vt:lpstr>Slayt 14</vt:lpstr>
      <vt:lpstr>Slayt 15</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Gerilim Transformatörleri</dc:title>
  <dc:creator>Murat AYKAÇ</dc:creator>
  <cp:lastModifiedBy>Mehmet Salih Taci</cp:lastModifiedBy>
  <cp:revision>17</cp:revision>
  <dcterms:created xsi:type="dcterms:W3CDTF">2020-12-14T20:35:06Z</dcterms:created>
  <dcterms:modified xsi:type="dcterms:W3CDTF">2023-11-22T05:52:49Z</dcterms:modified>
</cp:coreProperties>
</file>