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60" r:id="rId6"/>
    <p:sldId id="263" r:id="rId7"/>
    <p:sldId id="264" r:id="rId8"/>
    <p:sldId id="266" r:id="rId9"/>
    <p:sldId id="267" r:id="rId10"/>
    <p:sldId id="269" r:id="rId11"/>
    <p:sldId id="270" r:id="rId12"/>
    <p:sldId id="274" r:id="rId13"/>
    <p:sldId id="271" r:id="rId14"/>
    <p:sldId id="272" r:id="rId15"/>
    <p:sldId id="273" r:id="rId16"/>
    <p:sldId id="275" r:id="rId17"/>
    <p:sldId id="277" r:id="rId18"/>
    <p:sldId id="276" r:id="rId19"/>
    <p:sldId id="278"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11/22/2023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pPr/>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Manyetik malzemeler</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xmlns="" val="369852533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Manyetik Malzeme sınıfları</a:t>
            </a:r>
          </a:p>
        </p:txBody>
      </p:sp>
      <p:sp>
        <p:nvSpPr>
          <p:cNvPr id="3" name="İçerik Yer Tutucusu 2"/>
          <p:cNvSpPr>
            <a:spLocks noGrp="1"/>
          </p:cNvSpPr>
          <p:nvPr>
            <p:ph idx="1"/>
          </p:nvPr>
        </p:nvSpPr>
        <p:spPr>
          <a:xfrm>
            <a:off x="1141412" y="1848891"/>
            <a:ext cx="9813971" cy="3541714"/>
          </a:xfrm>
        </p:spPr>
        <p:txBody>
          <a:bodyPr/>
          <a:lstStyle/>
          <a:p>
            <a:r>
              <a:rPr lang="tr-TR" dirty="0" err="1"/>
              <a:t>Hc</a:t>
            </a:r>
            <a:r>
              <a:rPr lang="tr-TR" dirty="0"/>
              <a:t> </a:t>
            </a:r>
            <a:r>
              <a:rPr lang="tr-TR" dirty="0" err="1"/>
              <a:t>koersitif</a:t>
            </a:r>
            <a:r>
              <a:rPr lang="tr-TR" dirty="0"/>
              <a:t> kuvvetinin değerine göre manyetik malzemeler, yumuşak ve sert manyetik malzemeler olarak sınıflandırılırlar. </a:t>
            </a:r>
          </a:p>
          <a:p>
            <a:r>
              <a:rPr lang="tr-TR" dirty="0" err="1"/>
              <a:t>Hc</a:t>
            </a:r>
            <a:r>
              <a:rPr lang="tr-TR" dirty="0"/>
              <a:t> &lt; 10 A/cm : Yumuşak malzeme</a:t>
            </a:r>
          </a:p>
          <a:p>
            <a:r>
              <a:rPr lang="tr-TR" dirty="0" err="1"/>
              <a:t>Hc</a:t>
            </a:r>
            <a:r>
              <a:rPr lang="tr-TR" dirty="0"/>
              <a:t> &gt; 10 A/cm : Sert malzeme </a:t>
            </a:r>
          </a:p>
          <a:p>
            <a:pPr marL="0" indent="0">
              <a:buNone/>
            </a:pPr>
            <a:r>
              <a:rPr lang="tr-TR" dirty="0"/>
              <a:t>  şeklinde tanımlanır.</a:t>
            </a:r>
          </a:p>
        </p:txBody>
      </p:sp>
      <p:pic>
        <p:nvPicPr>
          <p:cNvPr id="4" name="Resim 3"/>
          <p:cNvPicPr>
            <a:picLocks noChangeAspect="1"/>
          </p:cNvPicPr>
          <p:nvPr/>
        </p:nvPicPr>
        <p:blipFill>
          <a:blip r:embed="rId2"/>
          <a:stretch>
            <a:fillRect/>
          </a:stretch>
        </p:blipFill>
        <p:spPr>
          <a:xfrm>
            <a:off x="6783977" y="2792116"/>
            <a:ext cx="5424066" cy="4097967"/>
          </a:xfrm>
          <a:prstGeom prst="rect">
            <a:avLst/>
          </a:prstGeom>
        </p:spPr>
      </p:pic>
    </p:spTree>
    <p:extLst>
      <p:ext uri="{BB962C8B-B14F-4D97-AF65-F5344CB8AC3E}">
        <p14:creationId xmlns:p14="http://schemas.microsoft.com/office/powerpoint/2010/main" xmlns="" val="89676428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Yumuşak Manyetik Malzemeler</a:t>
            </a:r>
            <a:endParaRPr lang="tr-TR" dirty="0"/>
          </a:p>
        </p:txBody>
      </p:sp>
      <p:sp>
        <p:nvSpPr>
          <p:cNvPr id="3" name="İçerik Yer Tutucusu 2"/>
          <p:cNvSpPr>
            <a:spLocks noGrp="1"/>
          </p:cNvSpPr>
          <p:nvPr>
            <p:ph idx="1"/>
          </p:nvPr>
        </p:nvSpPr>
        <p:spPr/>
        <p:txBody>
          <a:bodyPr>
            <a:normAutofit lnSpcReduction="10000"/>
          </a:bodyPr>
          <a:lstStyle/>
          <a:p>
            <a:r>
              <a:rPr lang="tr-TR" dirty="0"/>
              <a:t>Kolay manyetize olup aynı şekilde kolayca </a:t>
            </a:r>
            <a:r>
              <a:rPr lang="tr-TR" dirty="0" err="1"/>
              <a:t>demanyetize</a:t>
            </a:r>
            <a:r>
              <a:rPr lang="tr-TR" dirty="0"/>
              <a:t> olurlar. </a:t>
            </a:r>
          </a:p>
          <a:p>
            <a:r>
              <a:rPr lang="tr-TR" dirty="0"/>
              <a:t>Bu özellikleri elektrik akımının değişmesiyle transformatörlerde ve </a:t>
            </a:r>
            <a:r>
              <a:rPr lang="tr-TR" dirty="0" err="1"/>
              <a:t>indüktanslarda</a:t>
            </a:r>
            <a:r>
              <a:rPr lang="tr-TR" dirty="0"/>
              <a:t> manyetik akının kontrolüne imkan sağlamaktadır.</a:t>
            </a:r>
          </a:p>
          <a:p>
            <a:r>
              <a:rPr lang="tr-TR" dirty="0"/>
              <a:t>Düşük </a:t>
            </a:r>
            <a:r>
              <a:rPr lang="tr-TR" dirty="0" err="1"/>
              <a:t>koersiviteden</a:t>
            </a:r>
            <a:r>
              <a:rPr lang="tr-TR" dirty="0"/>
              <a:t> dolayı oluşan yüksek geçirgenlik değeri düşük enerji kaybını sağlamaktadır. </a:t>
            </a:r>
          </a:p>
          <a:p>
            <a:r>
              <a:rPr lang="tr-TR" dirty="0"/>
              <a:t>Dar </a:t>
            </a:r>
            <a:r>
              <a:rPr lang="tr-TR" dirty="0" err="1"/>
              <a:t>histerisiz</a:t>
            </a:r>
            <a:r>
              <a:rPr lang="tr-TR" dirty="0"/>
              <a:t> çevriminin yanında yüksek B değeri yumuşak manyetik malzemelerin boyutunun küçülmesinde istenen bir özelliktir.</a:t>
            </a:r>
          </a:p>
        </p:txBody>
      </p:sp>
    </p:spTree>
    <p:extLst>
      <p:ext uri="{BB962C8B-B14F-4D97-AF65-F5344CB8AC3E}">
        <p14:creationId xmlns:p14="http://schemas.microsoft.com/office/powerpoint/2010/main" xmlns="" val="61120620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Yumuşak Manyetik Malzemeler</a:t>
            </a:r>
            <a:endParaRPr lang="tr-TR" dirty="0"/>
          </a:p>
        </p:txBody>
      </p:sp>
      <p:sp>
        <p:nvSpPr>
          <p:cNvPr id="3" name="İçerik Yer Tutucusu 2"/>
          <p:cNvSpPr>
            <a:spLocks noGrp="1"/>
          </p:cNvSpPr>
          <p:nvPr>
            <p:ph idx="1"/>
          </p:nvPr>
        </p:nvSpPr>
        <p:spPr>
          <a:xfrm>
            <a:off x="1141412" y="1816353"/>
            <a:ext cx="9905999" cy="3541714"/>
          </a:xfrm>
        </p:spPr>
        <p:txBody>
          <a:bodyPr/>
          <a:lstStyle/>
          <a:p>
            <a:r>
              <a:rPr lang="tr-TR" dirty="0"/>
              <a:t>Elektrik motoru,  jeneratör, trafo, elektromıknatısların çekirdekleri yumuşak manyetik malzemelerden yapılır.</a:t>
            </a:r>
          </a:p>
        </p:txBody>
      </p:sp>
      <p:pic>
        <p:nvPicPr>
          <p:cNvPr id="4" name="Resim 3"/>
          <p:cNvPicPr>
            <a:picLocks noChangeAspect="1"/>
          </p:cNvPicPr>
          <p:nvPr/>
        </p:nvPicPr>
        <p:blipFill>
          <a:blip r:embed="rId2"/>
          <a:stretch>
            <a:fillRect/>
          </a:stretch>
        </p:blipFill>
        <p:spPr>
          <a:xfrm>
            <a:off x="9894714" y="360848"/>
            <a:ext cx="1981372" cy="2286198"/>
          </a:xfrm>
          <a:prstGeom prst="rect">
            <a:avLst/>
          </a:prstGeom>
        </p:spPr>
      </p:pic>
      <p:pic>
        <p:nvPicPr>
          <p:cNvPr id="5" name="Resim 4"/>
          <p:cNvPicPr>
            <a:picLocks noChangeAspect="1"/>
          </p:cNvPicPr>
          <p:nvPr/>
        </p:nvPicPr>
        <p:blipFill>
          <a:blip r:embed="rId3"/>
          <a:stretch>
            <a:fillRect/>
          </a:stretch>
        </p:blipFill>
        <p:spPr>
          <a:xfrm>
            <a:off x="1428207" y="2887580"/>
            <a:ext cx="9178834" cy="3818020"/>
          </a:xfrm>
          <a:prstGeom prst="rect">
            <a:avLst/>
          </a:prstGeom>
        </p:spPr>
      </p:pic>
    </p:spTree>
    <p:extLst>
      <p:ext uri="{BB962C8B-B14F-4D97-AF65-F5344CB8AC3E}">
        <p14:creationId xmlns:p14="http://schemas.microsoft.com/office/powerpoint/2010/main" xmlns="" val="111727238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Sert Manyetik Malzemeler</a:t>
            </a:r>
            <a:endParaRPr lang="tr-TR" dirty="0"/>
          </a:p>
        </p:txBody>
      </p:sp>
      <p:sp>
        <p:nvSpPr>
          <p:cNvPr id="3" name="İçerik Yer Tutucusu 2"/>
          <p:cNvSpPr>
            <a:spLocks noGrp="1"/>
          </p:cNvSpPr>
          <p:nvPr>
            <p:ph idx="1"/>
          </p:nvPr>
        </p:nvSpPr>
        <p:spPr/>
        <p:txBody>
          <a:bodyPr>
            <a:normAutofit fontScale="92500"/>
          </a:bodyPr>
          <a:lstStyle/>
          <a:p>
            <a:r>
              <a:rPr lang="tr-TR" dirty="0"/>
              <a:t>Sert manyetik malzemeler zor manyetize olur ve manyetiklikleri zor giderilir. </a:t>
            </a:r>
          </a:p>
          <a:p>
            <a:r>
              <a:rPr lang="tr-TR" dirty="0"/>
              <a:t>Bu malzemelerin yüksek B ve H değerlerinin büyüklüğünden dolayı kalıcı mıknatıs olarak kullanılırlar.</a:t>
            </a:r>
          </a:p>
          <a:p>
            <a:r>
              <a:rPr lang="tr-TR" dirty="0"/>
              <a:t>Sert mıknatıslar motorlar, jeneratörler, manyetik ayırıcılar, tutacaklar, elektron tüpleri, manyetik rezonans görüntüleme sistemleri gibi sağlıktan elektroniğe, otomotivden madenciliğe kadar pek çok alanda kullanılmaktadırlar.</a:t>
            </a:r>
          </a:p>
        </p:txBody>
      </p:sp>
    </p:spTree>
    <p:extLst>
      <p:ext uri="{BB962C8B-B14F-4D97-AF65-F5344CB8AC3E}">
        <p14:creationId xmlns:p14="http://schemas.microsoft.com/office/powerpoint/2010/main" xmlns="" val="399312604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AKDAĞ MIKNATIS | 0 312 394 61 06 – Mıknatıslı Sisteml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88391" y="4383622"/>
            <a:ext cx="2264985" cy="16752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Unvan 1"/>
          <p:cNvSpPr>
            <a:spLocks noGrp="1"/>
          </p:cNvSpPr>
          <p:nvPr>
            <p:ph type="title"/>
          </p:nvPr>
        </p:nvSpPr>
        <p:spPr/>
        <p:txBody>
          <a:bodyPr/>
          <a:lstStyle/>
          <a:p>
            <a:r>
              <a:rPr lang="tr-TR" b="1" dirty="0"/>
              <a:t>Sert Manyetik Malzemeler</a:t>
            </a:r>
            <a:endParaRPr lang="tr-TR" dirty="0"/>
          </a:p>
        </p:txBody>
      </p:sp>
      <p:sp>
        <p:nvSpPr>
          <p:cNvPr id="3" name="İçerik Yer Tutucusu 2"/>
          <p:cNvSpPr>
            <a:spLocks noGrp="1"/>
          </p:cNvSpPr>
          <p:nvPr>
            <p:ph idx="1"/>
          </p:nvPr>
        </p:nvSpPr>
        <p:spPr/>
        <p:txBody>
          <a:bodyPr/>
          <a:lstStyle/>
          <a:p>
            <a:endParaRPr lang="tr-TR" dirty="0"/>
          </a:p>
        </p:txBody>
      </p:sp>
      <p:pic>
        <p:nvPicPr>
          <p:cNvPr id="7174" name="Picture 6" descr="AKDAĞ MIKNATIS | 0 312 394 61 06 – Mıknatıslı Sisteml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88391" y="1981817"/>
            <a:ext cx="2265839" cy="172803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Resim 4"/>
          <p:cNvPicPr>
            <a:picLocks noChangeAspect="1"/>
          </p:cNvPicPr>
          <p:nvPr/>
        </p:nvPicPr>
        <p:blipFill>
          <a:blip r:embed="rId4"/>
          <a:stretch>
            <a:fillRect/>
          </a:stretch>
        </p:blipFill>
        <p:spPr>
          <a:xfrm>
            <a:off x="1141412" y="1981817"/>
            <a:ext cx="8397968" cy="4077053"/>
          </a:xfrm>
          <a:prstGeom prst="rect">
            <a:avLst/>
          </a:prstGeom>
        </p:spPr>
      </p:pic>
    </p:spTree>
    <p:extLst>
      <p:ext uri="{BB962C8B-B14F-4D97-AF65-F5344CB8AC3E}">
        <p14:creationId xmlns:p14="http://schemas.microsoft.com/office/powerpoint/2010/main" xmlns="" val="131026919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t>Kalıcı Mıknatıslar</a:t>
            </a:r>
            <a:endParaRPr lang="tr-TR" dirty="0"/>
          </a:p>
        </p:txBody>
      </p:sp>
      <p:sp>
        <p:nvSpPr>
          <p:cNvPr id="3" name="İçerik Yer Tutucusu 2"/>
          <p:cNvSpPr>
            <a:spLocks noGrp="1"/>
          </p:cNvSpPr>
          <p:nvPr>
            <p:ph idx="1"/>
          </p:nvPr>
        </p:nvSpPr>
        <p:spPr/>
        <p:txBody>
          <a:bodyPr/>
          <a:lstStyle/>
          <a:p>
            <a:r>
              <a:rPr lang="tr-TR" altLang="tr-TR" dirty="0"/>
              <a:t>Kalıcı mıknatıslar (sert manyetik malzemeler) ilk başta manyetik alan yardımıyla mıknatıslanırlar ve bu özelliklerini devam ettirirler. </a:t>
            </a:r>
          </a:p>
          <a:p>
            <a:r>
              <a:rPr lang="tr-TR" dirty="0"/>
              <a:t>Kalıcı mıknatısların en önemli uygulama alanları elektrik motorları ve jeneratörlerdir.</a:t>
            </a:r>
            <a:endParaRPr lang="tr-TR" altLang="tr-TR" dirty="0"/>
          </a:p>
        </p:txBody>
      </p:sp>
    </p:spTree>
    <p:extLst>
      <p:ext uri="{BB962C8B-B14F-4D97-AF65-F5344CB8AC3E}">
        <p14:creationId xmlns:p14="http://schemas.microsoft.com/office/powerpoint/2010/main" xmlns="" val="410210120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Mıknatıs çeşitleri: </a:t>
            </a:r>
            <a:r>
              <a:rPr lang="tr-TR" dirty="0" err="1"/>
              <a:t>Alnico</a:t>
            </a:r>
            <a:endParaRPr lang="tr-TR" dirty="0"/>
          </a:p>
        </p:txBody>
      </p:sp>
      <p:sp>
        <p:nvSpPr>
          <p:cNvPr id="3" name="İçerik Yer Tutucusu 2"/>
          <p:cNvSpPr>
            <a:spLocks noGrp="1"/>
          </p:cNvSpPr>
          <p:nvPr>
            <p:ph idx="1"/>
          </p:nvPr>
        </p:nvSpPr>
        <p:spPr/>
        <p:txBody>
          <a:bodyPr/>
          <a:lstStyle/>
          <a:p>
            <a:r>
              <a:rPr lang="tr-TR" dirty="0"/>
              <a:t>İlk bulunan kalıcı mıknatıslardan biridir. </a:t>
            </a:r>
          </a:p>
          <a:p>
            <a:r>
              <a:rPr lang="tr-TR" dirty="0"/>
              <a:t>Adını, demir metaline eklenti olarak kullanılan </a:t>
            </a:r>
            <a:r>
              <a:rPr lang="tr-TR" dirty="0" err="1"/>
              <a:t>Aluminyum</a:t>
            </a:r>
            <a:r>
              <a:rPr lang="tr-TR" dirty="0"/>
              <a:t>, kobalt ve </a:t>
            </a:r>
            <a:r>
              <a:rPr lang="tr-TR" dirty="0" err="1"/>
              <a:t>Nikel’den</a:t>
            </a:r>
            <a:r>
              <a:rPr lang="tr-TR" dirty="0"/>
              <a:t> almaktadır. </a:t>
            </a:r>
          </a:p>
          <a:p>
            <a:r>
              <a:rPr lang="tr-TR" dirty="0"/>
              <a:t>1930 </a:t>
            </a:r>
            <a:r>
              <a:rPr lang="tr-TR" dirty="0" err="1"/>
              <a:t>larda</a:t>
            </a:r>
            <a:r>
              <a:rPr lang="tr-TR" dirty="0"/>
              <a:t> popüler olmuştur.</a:t>
            </a:r>
          </a:p>
          <a:p>
            <a:r>
              <a:rPr lang="tr-TR" dirty="0"/>
              <a:t>Kırılgandırlar.</a:t>
            </a:r>
          </a:p>
        </p:txBody>
      </p:sp>
      <p:pic>
        <p:nvPicPr>
          <p:cNvPr id="8198" name="Picture 6" descr="Alnico mıknatıslar - Çin Ningbo Sinü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54579" y="3605349"/>
            <a:ext cx="3737421" cy="3252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176981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Mıknatıs çeşitleri: </a:t>
            </a:r>
            <a:r>
              <a:rPr lang="tr-TR" dirty="0" err="1"/>
              <a:t>Ferritler</a:t>
            </a:r>
            <a:endParaRPr lang="tr-TR" dirty="0"/>
          </a:p>
        </p:txBody>
      </p:sp>
      <p:sp>
        <p:nvSpPr>
          <p:cNvPr id="3" name="İçerik Yer Tutucusu 2"/>
          <p:cNvSpPr>
            <a:spLocks noGrp="1"/>
          </p:cNvSpPr>
          <p:nvPr>
            <p:ph idx="1"/>
          </p:nvPr>
        </p:nvSpPr>
        <p:spPr>
          <a:xfrm>
            <a:off x="1141412" y="2249486"/>
            <a:ext cx="10569325" cy="4167355"/>
          </a:xfrm>
        </p:spPr>
        <p:txBody>
          <a:bodyPr>
            <a:normAutofit lnSpcReduction="10000"/>
          </a:bodyPr>
          <a:lstStyle/>
          <a:p>
            <a:r>
              <a:rPr lang="tr-TR" dirty="0"/>
              <a:t>En çok kullanılan kalıcı mıknatıslardır. </a:t>
            </a:r>
          </a:p>
          <a:p>
            <a:r>
              <a:rPr lang="tr-TR" dirty="0"/>
              <a:t>Bu mıknatıslar Baryum ve Stronsiyum </a:t>
            </a:r>
            <a:r>
              <a:rPr lang="tr-TR" dirty="0" err="1"/>
              <a:t>ferritlerden</a:t>
            </a:r>
            <a:r>
              <a:rPr lang="tr-TR" dirty="0"/>
              <a:t> oluşmaktadırlar. </a:t>
            </a:r>
          </a:p>
          <a:p>
            <a:r>
              <a:rPr lang="tr-TR" dirty="0"/>
              <a:t>Yapıları BaO•6Fe2O3 ve SrO•6Fe2O3 şeklindedir.</a:t>
            </a:r>
          </a:p>
          <a:p>
            <a:r>
              <a:rPr lang="tr-TR" dirty="0"/>
              <a:t>Diğer kalıcı mıknatıslara göre düşük enerji yoğunluğuna sahiptirler.</a:t>
            </a:r>
          </a:p>
          <a:p>
            <a:r>
              <a:rPr lang="tr-TR" dirty="0"/>
              <a:t>Fakat, düşük maliyet, kısmen yüksek </a:t>
            </a:r>
            <a:r>
              <a:rPr lang="tr-TR" dirty="0" err="1"/>
              <a:t>koersivite</a:t>
            </a:r>
            <a:r>
              <a:rPr lang="tr-TR" dirty="0"/>
              <a:t> ve düşük yoğunluklarından dolayı motorlar, jeneratörler, hoparlör ve oyuncaklar gibi yerlerde çok geniş kullanım alanına sahiptirler. </a:t>
            </a:r>
          </a:p>
          <a:p>
            <a:r>
              <a:rPr lang="tr-TR" dirty="0"/>
              <a:t>Dünyadaki kalıcı mıknatıs üretimin yarıdan fazlası </a:t>
            </a:r>
            <a:r>
              <a:rPr lang="tr-TR" dirty="0" err="1"/>
              <a:t>ferritlerdir</a:t>
            </a:r>
            <a:r>
              <a:rPr lang="tr-TR" dirty="0"/>
              <a:t>.</a:t>
            </a:r>
          </a:p>
        </p:txBody>
      </p:sp>
      <p:pic>
        <p:nvPicPr>
          <p:cNvPr id="4" name="Resim 3"/>
          <p:cNvPicPr>
            <a:picLocks noChangeAspect="1"/>
          </p:cNvPicPr>
          <p:nvPr/>
        </p:nvPicPr>
        <p:blipFill>
          <a:blip r:embed="rId2"/>
          <a:stretch>
            <a:fillRect/>
          </a:stretch>
        </p:blipFill>
        <p:spPr>
          <a:xfrm>
            <a:off x="8448559" y="-2"/>
            <a:ext cx="3743441" cy="2586447"/>
          </a:xfrm>
          <a:prstGeom prst="rect">
            <a:avLst/>
          </a:prstGeom>
        </p:spPr>
      </p:pic>
    </p:spTree>
    <p:extLst>
      <p:ext uri="{BB962C8B-B14F-4D97-AF65-F5344CB8AC3E}">
        <p14:creationId xmlns:p14="http://schemas.microsoft.com/office/powerpoint/2010/main" xmlns="" val="398443085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Mıknatıs çeşitleri: Nadir Toprak Mıknatısları</a:t>
            </a:r>
          </a:p>
        </p:txBody>
      </p:sp>
      <p:sp>
        <p:nvSpPr>
          <p:cNvPr id="3" name="İçerik Yer Tutucusu 2"/>
          <p:cNvSpPr>
            <a:spLocks noGrp="1"/>
          </p:cNvSpPr>
          <p:nvPr>
            <p:ph idx="1"/>
          </p:nvPr>
        </p:nvSpPr>
        <p:spPr>
          <a:xfrm>
            <a:off x="1141413" y="2249486"/>
            <a:ext cx="10248482" cy="4006935"/>
          </a:xfrm>
        </p:spPr>
        <p:txBody>
          <a:bodyPr>
            <a:normAutofit/>
          </a:bodyPr>
          <a:lstStyle/>
          <a:p>
            <a:r>
              <a:rPr lang="tr-TR" dirty="0"/>
              <a:t>En önemli nadir toprak mıknatısı Sm2Co17’dir. </a:t>
            </a:r>
          </a:p>
          <a:p>
            <a:r>
              <a:rPr lang="tr-TR" dirty="0"/>
              <a:t>Bu alaşımın maksimum normal enerjisi </a:t>
            </a:r>
            <a:r>
              <a:rPr lang="tr-TR" dirty="0" err="1"/>
              <a:t>Alnico’dan</a:t>
            </a:r>
            <a:r>
              <a:rPr lang="tr-TR" dirty="0"/>
              <a:t> altı kat, </a:t>
            </a:r>
            <a:r>
              <a:rPr lang="tr-TR" dirty="0" err="1"/>
              <a:t>koersivitesi</a:t>
            </a:r>
            <a:r>
              <a:rPr lang="tr-TR" dirty="0"/>
              <a:t> ise beş kat fazladır. </a:t>
            </a:r>
          </a:p>
          <a:p>
            <a:r>
              <a:rPr lang="tr-TR" dirty="0"/>
              <a:t>Bu özelliği onu tıbbi nakil pompa ve vanalarında                          ve elektronik kol saati hareketleri için kullanılan                              minyatür motorlarda uygulama alanı bulmasına                                  sebep olmaktadır.</a:t>
            </a:r>
          </a:p>
        </p:txBody>
      </p:sp>
      <p:pic>
        <p:nvPicPr>
          <p:cNvPr id="9218" name="Picture 2" descr="N35 mini neodimyum mıknatıs gümüş ndfeb cuboid blok silindir güçlü güçlü nadir  toprak mıknatıslar imanes neodimio buzdolabı mıknatısı - Ev dekor ~  www10.NakliyeUcuz.sho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39201" y="3505201"/>
            <a:ext cx="3352800" cy="335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391216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Mıknatıs çeşitleri: Nadir Toprak Mıknatısları</a:t>
            </a:r>
          </a:p>
        </p:txBody>
      </p:sp>
      <p:sp>
        <p:nvSpPr>
          <p:cNvPr id="3" name="İçerik Yer Tutucusu 2"/>
          <p:cNvSpPr>
            <a:spLocks noGrp="1"/>
          </p:cNvSpPr>
          <p:nvPr>
            <p:ph idx="1"/>
          </p:nvPr>
        </p:nvSpPr>
        <p:spPr>
          <a:xfrm>
            <a:off x="1141412" y="2249487"/>
            <a:ext cx="10585367" cy="4039018"/>
          </a:xfrm>
        </p:spPr>
        <p:txBody>
          <a:bodyPr>
            <a:normAutofit fontScale="92500" lnSpcReduction="10000"/>
          </a:bodyPr>
          <a:lstStyle/>
          <a:p>
            <a:r>
              <a:rPr lang="tr-TR" dirty="0"/>
              <a:t>Kalıcı manyetik malzemelerde görülen en önemli gelişmelerden birisi 1984 yılında </a:t>
            </a:r>
            <a:r>
              <a:rPr lang="tr-TR" dirty="0" err="1"/>
              <a:t>Neodyum</a:t>
            </a:r>
            <a:r>
              <a:rPr lang="tr-TR" dirty="0"/>
              <a:t>-Demir-Bor (</a:t>
            </a:r>
            <a:r>
              <a:rPr lang="tr-TR" dirty="0" err="1"/>
              <a:t>NdFeB</a:t>
            </a:r>
            <a:r>
              <a:rPr lang="tr-TR" dirty="0"/>
              <a:t>) mıknatıslarının geliştirilmesiyle olmuştur. </a:t>
            </a:r>
          </a:p>
          <a:p>
            <a:r>
              <a:rPr lang="tr-TR" dirty="0"/>
              <a:t>Bu mıknatısların maksimum normal enerjisi, (BH)</a:t>
            </a:r>
            <a:r>
              <a:rPr lang="tr-TR" dirty="0" err="1"/>
              <a:t>maks</a:t>
            </a:r>
            <a:r>
              <a:rPr lang="tr-TR" dirty="0"/>
              <a:t>, 300 </a:t>
            </a:r>
            <a:r>
              <a:rPr lang="tr-TR" dirty="0" err="1"/>
              <a:t>kj</a:t>
            </a:r>
            <a:r>
              <a:rPr lang="tr-TR" dirty="0"/>
              <a:t>/m3’den fazladır.</a:t>
            </a:r>
          </a:p>
          <a:p>
            <a:r>
              <a:rPr lang="tr-TR" dirty="0"/>
              <a:t>Bu mıknatıslar düşük hacim ve ağırlık gerektiren yerlerde tercih edilmektedirler. </a:t>
            </a:r>
          </a:p>
          <a:p>
            <a:r>
              <a:rPr lang="tr-TR" dirty="0"/>
              <a:t>Nadir toprak mıknatıslarının en büyük dezavantajı yüksek maliyetli olmalarıdır.</a:t>
            </a:r>
          </a:p>
        </p:txBody>
      </p:sp>
      <p:pic>
        <p:nvPicPr>
          <p:cNvPr id="10242" name="Picture 2" descr="El Sanatları Ve Takı İçin Süper Güçlü Kare Nadir Toprak Mıknatıslar N5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80838" y="0"/>
            <a:ext cx="2411162" cy="17327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836740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t>Manyetik Alan ve Manyetik Akı </a:t>
            </a:r>
            <a:endParaRPr lang="tr-TR" dirty="0"/>
          </a:p>
        </p:txBody>
      </p:sp>
      <p:sp>
        <p:nvSpPr>
          <p:cNvPr id="3" name="İçerik Yer Tutucusu 2"/>
          <p:cNvSpPr>
            <a:spLocks noGrp="1"/>
          </p:cNvSpPr>
          <p:nvPr>
            <p:ph idx="1"/>
          </p:nvPr>
        </p:nvSpPr>
        <p:spPr>
          <a:xfrm>
            <a:off x="1141412" y="1796716"/>
            <a:ext cx="9905999" cy="4555957"/>
          </a:xfrm>
        </p:spPr>
        <p:txBody>
          <a:bodyPr>
            <a:normAutofit fontScale="85000" lnSpcReduction="10000"/>
          </a:bodyPr>
          <a:lstStyle/>
          <a:p>
            <a:endParaRPr lang="tr-TR" dirty="0"/>
          </a:p>
          <a:p>
            <a:r>
              <a:rPr lang="tr-TR" dirty="0"/>
              <a:t>Manyetik alan mıknatısların veya akım taşıyan bir telin civarında oluşan </a:t>
            </a:r>
            <a:r>
              <a:rPr lang="tr-TR" dirty="0" err="1"/>
              <a:t>vektörel</a:t>
            </a:r>
            <a:r>
              <a:rPr lang="tr-TR" dirty="0"/>
              <a:t> büyüklüktür. Manyetik alan şiddeti ‘H’ ile gösterilir. A/m olarak ölçülür.</a:t>
            </a:r>
          </a:p>
          <a:p>
            <a:r>
              <a:rPr lang="tr-TR" dirty="0"/>
              <a:t>Bir manyetik alan içerisine manyetik özelliğe sahip bir malzeme konulursa, manyetik alan şiddeti artar veya azalır. Maddenin birim yüzeyine dik olarak geçen akı (kuvvet çizgileri) miktarına manyetik akı yoğunluğu denir. ‘B’ ile gösterilir. </a:t>
            </a:r>
            <a:r>
              <a:rPr lang="tr-TR" i="1" dirty="0" err="1"/>
              <a:t>Weber</a:t>
            </a:r>
            <a:r>
              <a:rPr lang="tr-TR" i="1" dirty="0"/>
              <a:t>/m2 </a:t>
            </a:r>
            <a:r>
              <a:rPr lang="tr-TR" dirty="0"/>
              <a:t>olarak ölçülür,</a:t>
            </a:r>
            <a:r>
              <a:rPr lang="tr-TR" altLang="tr-TR" dirty="0"/>
              <a:t>          </a:t>
            </a:r>
          </a:p>
          <a:p>
            <a:endParaRPr lang="tr-TR" altLang="tr-TR" dirty="0"/>
          </a:p>
          <a:p>
            <a:endParaRPr lang="tr-TR" altLang="tr-TR" dirty="0"/>
          </a:p>
          <a:p>
            <a:r>
              <a:rPr lang="tr-TR" altLang="tr-TR" dirty="0"/>
              <a:t>µ :  Mutlak manyetik geçirgenlik katsayısı</a:t>
            </a:r>
          </a:p>
          <a:p>
            <a:r>
              <a:rPr lang="tr-TR" altLang="tr-TR" dirty="0"/>
              <a:t>µr:  Bağıl manyetik geçirgenlik katsayısı</a:t>
            </a:r>
          </a:p>
        </p:txBody>
      </p:sp>
      <p:pic>
        <p:nvPicPr>
          <p:cNvPr id="4" name="Picture 11"/>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4448426" y="5091862"/>
            <a:ext cx="2562225"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1502026" y="4752974"/>
            <a:ext cx="245745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7"/>
          <p:cNvPicPr>
            <a:picLocks noChangeAspect="1" noChangeArrowheads="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4448426" y="4627979"/>
            <a:ext cx="23510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49390" y="4283242"/>
            <a:ext cx="4042610" cy="2574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Manyetik Akı Manyetik Akı Nedir? | ELEKTRİK REHBERİNİZ"/>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213669" y="0"/>
            <a:ext cx="2978331" cy="1563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920692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Teşekkürler</a:t>
            </a:r>
          </a:p>
        </p:txBody>
      </p:sp>
      <p:sp>
        <p:nvSpPr>
          <p:cNvPr id="3" name="Metin Yer Tutucusu 2"/>
          <p:cNvSpPr>
            <a:spLocks noGrp="1"/>
          </p:cNvSpPr>
          <p:nvPr>
            <p:ph type="body" idx="1"/>
          </p:nvPr>
        </p:nvSpPr>
        <p:spPr/>
        <p:txBody>
          <a:bodyPr/>
          <a:lstStyle/>
          <a:p>
            <a:r>
              <a:rPr lang="tr-TR" dirty="0"/>
              <a:t>M. Sadık Kehribar</a:t>
            </a:r>
          </a:p>
          <a:p>
            <a:r>
              <a:rPr lang="tr-TR" dirty="0"/>
              <a:t>20555017</a:t>
            </a:r>
          </a:p>
        </p:txBody>
      </p:sp>
    </p:spTree>
    <p:extLst>
      <p:ext uri="{BB962C8B-B14F-4D97-AF65-F5344CB8AC3E}">
        <p14:creationId xmlns:p14="http://schemas.microsoft.com/office/powerpoint/2010/main" xmlns="" val="282780106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Manyetik özellik sınıfları</a:t>
            </a:r>
            <a:r>
              <a:rPr lang="tr-TR" dirty="0"/>
              <a:t/>
            </a:r>
            <a:br>
              <a:rPr lang="tr-TR" dirty="0"/>
            </a:br>
            <a:endParaRPr lang="tr-TR" dirty="0"/>
          </a:p>
        </p:txBody>
      </p:sp>
      <p:sp>
        <p:nvSpPr>
          <p:cNvPr id="3" name="İçerik Yer Tutucusu 2"/>
          <p:cNvSpPr>
            <a:spLocks noGrp="1"/>
          </p:cNvSpPr>
          <p:nvPr>
            <p:ph idx="1"/>
          </p:nvPr>
        </p:nvSpPr>
        <p:spPr>
          <a:xfrm>
            <a:off x="879568" y="1668379"/>
            <a:ext cx="10202680" cy="4636168"/>
          </a:xfrm>
        </p:spPr>
        <p:txBody>
          <a:bodyPr>
            <a:normAutofit fontScale="92500"/>
          </a:bodyPr>
          <a:lstStyle/>
          <a:p>
            <a:r>
              <a:rPr lang="tr-TR" dirty="0"/>
              <a:t>Yapılan çalışmalar tüm maddelerin, manyetik alana bir tepki gösterdiğini dolayısıyla maddelerin üç grupta toplanabileceğini göstermiştir. Bu maddeler;</a:t>
            </a:r>
          </a:p>
          <a:p>
            <a:r>
              <a:rPr lang="tr-TR" dirty="0"/>
              <a:t>Diamanyetik, </a:t>
            </a:r>
          </a:p>
          <a:p>
            <a:r>
              <a:rPr lang="tr-TR" dirty="0"/>
              <a:t>Paramanyetik, </a:t>
            </a:r>
          </a:p>
          <a:p>
            <a:r>
              <a:rPr lang="tr-TR" dirty="0" err="1"/>
              <a:t>Ferromanyetik</a:t>
            </a:r>
            <a:r>
              <a:rPr lang="tr-TR" dirty="0"/>
              <a:t>,</a:t>
            </a:r>
          </a:p>
          <a:p>
            <a:pPr marL="0" indent="0">
              <a:buNone/>
            </a:pPr>
            <a:r>
              <a:rPr lang="tr-TR" dirty="0"/>
              <a:t>  maddelerdir. Bunların dışında, </a:t>
            </a:r>
          </a:p>
          <a:p>
            <a:r>
              <a:rPr lang="tr-TR" dirty="0" err="1"/>
              <a:t>Antiferromanyetik</a:t>
            </a:r>
            <a:r>
              <a:rPr lang="tr-TR" dirty="0"/>
              <a:t>,</a:t>
            </a:r>
          </a:p>
          <a:p>
            <a:r>
              <a:rPr lang="tr-TR" dirty="0" err="1"/>
              <a:t>Ferrimanyetik</a:t>
            </a:r>
            <a:r>
              <a:rPr lang="tr-TR" dirty="0"/>
              <a:t> </a:t>
            </a:r>
          </a:p>
          <a:p>
            <a:pPr marL="0" indent="0">
              <a:buNone/>
            </a:pPr>
            <a:r>
              <a:rPr lang="tr-TR" dirty="0"/>
              <a:t>  </a:t>
            </a:r>
            <a:r>
              <a:rPr lang="tr-TR" dirty="0" err="1"/>
              <a:t>gruplarıda</a:t>
            </a:r>
            <a:r>
              <a:rPr lang="tr-TR" dirty="0"/>
              <a:t> literatürde kullanılmaktadır. </a:t>
            </a:r>
          </a:p>
          <a:p>
            <a:endParaRPr lang="tr-TR" dirty="0"/>
          </a:p>
        </p:txBody>
      </p:sp>
      <p:pic>
        <p:nvPicPr>
          <p:cNvPr id="4" name="Resim 3"/>
          <p:cNvPicPr/>
          <p:nvPr/>
        </p:nvPicPr>
        <p:blipFill>
          <a:blip r:embed="rId2">
            <a:extLst>
              <a:ext uri="{28A0092B-C50C-407E-A947-70E740481C1C}">
                <a14:useLocalDpi xmlns:a14="http://schemas.microsoft.com/office/drawing/2010/main" xmlns="" val="0"/>
              </a:ext>
            </a:extLst>
          </a:blip>
          <a:srcRect/>
          <a:stretch>
            <a:fillRect/>
          </a:stretch>
        </p:blipFill>
        <p:spPr bwMode="auto">
          <a:xfrm>
            <a:off x="6737684" y="2502568"/>
            <a:ext cx="5454316" cy="4355432"/>
          </a:xfrm>
          <a:prstGeom prst="rect">
            <a:avLst/>
          </a:prstGeom>
          <a:noFill/>
          <a:ln>
            <a:noFill/>
          </a:ln>
        </p:spPr>
      </p:pic>
    </p:spTree>
    <p:extLst>
      <p:ext uri="{BB962C8B-B14F-4D97-AF65-F5344CB8AC3E}">
        <p14:creationId xmlns:p14="http://schemas.microsoft.com/office/powerpoint/2010/main" xmlns="" val="176611000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Diamanyetizma</a:t>
            </a:r>
            <a:endParaRPr lang="tr-TR" dirty="0"/>
          </a:p>
        </p:txBody>
      </p:sp>
      <p:sp>
        <p:nvSpPr>
          <p:cNvPr id="3" name="İçerik Yer Tutucusu 2"/>
          <p:cNvSpPr>
            <a:spLocks noGrp="1"/>
          </p:cNvSpPr>
          <p:nvPr>
            <p:ph idx="1"/>
          </p:nvPr>
        </p:nvSpPr>
        <p:spPr>
          <a:xfrm>
            <a:off x="1141412" y="2002971"/>
            <a:ext cx="9905999" cy="4147458"/>
          </a:xfrm>
        </p:spPr>
        <p:txBody>
          <a:bodyPr>
            <a:normAutofit/>
          </a:bodyPr>
          <a:lstStyle/>
          <a:p>
            <a:r>
              <a:rPr lang="tr-TR" dirty="0"/>
              <a:t>Manyetizmanın çok zayıf bir şeklidir. </a:t>
            </a:r>
          </a:p>
          <a:p>
            <a:r>
              <a:rPr lang="tr-TR" dirty="0"/>
              <a:t>Kalıcı olarak mıknatıslanmazlar.</a:t>
            </a:r>
          </a:p>
          <a:p>
            <a:r>
              <a:rPr lang="tr-TR" dirty="0"/>
              <a:t>Manyetik alan etkisi altında elektronların yörünge hareketlerinde bir değişiklik olması sonucunda ortaya çıkar.</a:t>
            </a:r>
          </a:p>
          <a:p>
            <a:r>
              <a:rPr lang="tr-TR" dirty="0"/>
              <a:t>Bağıl geçirgenlik, µ</a:t>
            </a:r>
            <a:r>
              <a:rPr lang="tr-TR" i="1" dirty="0"/>
              <a:t>r </a:t>
            </a:r>
            <a:r>
              <a:rPr lang="tr-TR" dirty="0"/>
              <a:t>&lt; 1 </a:t>
            </a:r>
            <a:r>
              <a:rPr lang="tr-TR" i="1" dirty="0"/>
              <a:t>ve </a:t>
            </a:r>
            <a:r>
              <a:rPr lang="tr-TR" dirty="0"/>
              <a:t>manyetik duyarlılık negatiftir.</a:t>
            </a:r>
          </a:p>
          <a:p>
            <a:r>
              <a:rPr lang="tr-TR" dirty="0"/>
              <a:t>Radyum, potasyum, magnezyum, hidrojen, bakır, </a:t>
            </a:r>
            <a:r>
              <a:rPr lang="es-ES" dirty="0"/>
              <a:t>gümüş, altın ve su diamanyetiktir.</a:t>
            </a:r>
            <a:endParaRPr lang="tr-TR" dirty="0"/>
          </a:p>
        </p:txBody>
      </p:sp>
      <p:pic>
        <p:nvPicPr>
          <p:cNvPr id="4" name="Picture 5"/>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5823201" y="1127389"/>
            <a:ext cx="345598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Resim 5"/>
          <p:cNvPicPr>
            <a:picLocks noChangeAspect="1"/>
          </p:cNvPicPr>
          <p:nvPr/>
        </p:nvPicPr>
        <p:blipFill>
          <a:blip r:embed="rId3"/>
          <a:stretch>
            <a:fillRect/>
          </a:stretch>
        </p:blipFill>
        <p:spPr>
          <a:xfrm>
            <a:off x="9359816" y="5343299"/>
            <a:ext cx="2832184" cy="1530743"/>
          </a:xfrm>
          <a:prstGeom prst="rect">
            <a:avLst/>
          </a:prstGeom>
        </p:spPr>
      </p:pic>
    </p:spTree>
    <p:extLst>
      <p:ext uri="{BB962C8B-B14F-4D97-AF65-F5344CB8AC3E}">
        <p14:creationId xmlns:p14="http://schemas.microsoft.com/office/powerpoint/2010/main" xmlns="" val="61397267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paramanyetizma</a:t>
            </a:r>
            <a:endParaRPr lang="tr-TR" dirty="0"/>
          </a:p>
        </p:txBody>
      </p:sp>
      <p:sp>
        <p:nvSpPr>
          <p:cNvPr id="3" name="İçerik Yer Tutucusu 2"/>
          <p:cNvSpPr>
            <a:spLocks noGrp="1"/>
          </p:cNvSpPr>
          <p:nvPr>
            <p:ph idx="1"/>
          </p:nvPr>
        </p:nvSpPr>
        <p:spPr>
          <a:xfrm>
            <a:off x="1141412" y="1977342"/>
            <a:ext cx="9905999" cy="4129543"/>
          </a:xfrm>
        </p:spPr>
        <p:txBody>
          <a:bodyPr>
            <a:normAutofit/>
          </a:bodyPr>
          <a:lstStyle/>
          <a:p>
            <a:r>
              <a:rPr lang="tr-TR" dirty="0"/>
              <a:t>Bir dış manyetik alan bulunmadığında, atomik manyetik momentler gelişigüzeldir. Bu malzemeler net bir mıknatıslanma göstermez.</a:t>
            </a:r>
          </a:p>
          <a:p>
            <a:r>
              <a:rPr lang="tr-TR" dirty="0"/>
              <a:t>Paramanyetik malzemeler sadece bir manyetik alanda mıknatıslanma gösterirler ve manyetik değildirler. Kalıcı olarak mıknatıslanmazlar.</a:t>
            </a:r>
          </a:p>
          <a:p>
            <a:r>
              <a:rPr lang="tr-TR" dirty="0"/>
              <a:t>Bağıl geçirgenlik, µ</a:t>
            </a:r>
            <a:r>
              <a:rPr lang="tr-TR" i="1" dirty="0"/>
              <a:t>r </a:t>
            </a:r>
            <a:r>
              <a:rPr lang="tr-TR" dirty="0"/>
              <a:t>&gt; 1 ve manyetik duyarlılıkları pozitiftir.</a:t>
            </a:r>
          </a:p>
          <a:p>
            <a:r>
              <a:rPr lang="tr-TR" dirty="0"/>
              <a:t>Oksijen, alüminyum, tungsten, platin diamanyetik malzemelere örnek verilebilir.</a:t>
            </a:r>
          </a:p>
        </p:txBody>
      </p:sp>
      <p:pic>
        <p:nvPicPr>
          <p:cNvPr id="4" name="Picture 7"/>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5887452" y="1113780"/>
            <a:ext cx="35290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Paramagnetism | Radiology Reference Article | Radiopaedia.or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71584" y="7156"/>
            <a:ext cx="2820416" cy="1474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782916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Diamanyetik ve paramanyetik malzemeler</a:t>
            </a:r>
          </a:p>
        </p:txBody>
      </p:sp>
      <p:pic>
        <p:nvPicPr>
          <p:cNvPr id="4" name="İçerik Yer Tutucusu 3"/>
          <p:cNvPicPr>
            <a:picLocks noGrp="1" noChangeAspect="1"/>
          </p:cNvPicPr>
          <p:nvPr>
            <p:ph idx="1"/>
          </p:nvPr>
        </p:nvPicPr>
        <p:blipFill>
          <a:blip r:embed="rId2"/>
          <a:stretch>
            <a:fillRect/>
          </a:stretch>
        </p:blipFill>
        <p:spPr>
          <a:xfrm>
            <a:off x="1048556" y="2097088"/>
            <a:ext cx="10120276" cy="3998912"/>
          </a:xfrm>
          <a:prstGeom prst="rect">
            <a:avLst/>
          </a:prstGeom>
        </p:spPr>
      </p:pic>
    </p:spTree>
    <p:extLst>
      <p:ext uri="{BB962C8B-B14F-4D97-AF65-F5344CB8AC3E}">
        <p14:creationId xmlns:p14="http://schemas.microsoft.com/office/powerpoint/2010/main" xmlns="" val="334893983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ferromanyetizma</a:t>
            </a:r>
            <a:endParaRPr lang="tr-TR" dirty="0"/>
          </a:p>
        </p:txBody>
      </p:sp>
      <p:sp>
        <p:nvSpPr>
          <p:cNvPr id="3" name="İçerik Yer Tutucusu 2"/>
          <p:cNvSpPr>
            <a:spLocks noGrp="1"/>
          </p:cNvSpPr>
          <p:nvPr>
            <p:ph idx="1"/>
          </p:nvPr>
        </p:nvSpPr>
        <p:spPr>
          <a:xfrm>
            <a:off x="1141412" y="1874270"/>
            <a:ext cx="9905999" cy="4118657"/>
          </a:xfrm>
        </p:spPr>
        <p:txBody>
          <a:bodyPr>
            <a:normAutofit/>
          </a:bodyPr>
          <a:lstStyle/>
          <a:p>
            <a:r>
              <a:rPr lang="tr-TR" dirty="0"/>
              <a:t>Dış manyetik alanın yokluğunda bile kalıcı manyetik momentlere sahip malzemelere </a:t>
            </a:r>
            <a:r>
              <a:rPr lang="tr-TR" dirty="0" err="1"/>
              <a:t>ferromanyetik</a:t>
            </a:r>
            <a:r>
              <a:rPr lang="tr-TR" dirty="0"/>
              <a:t> malzemeler denir. </a:t>
            </a:r>
          </a:p>
          <a:p>
            <a:r>
              <a:rPr lang="tr-TR" dirty="0"/>
              <a:t>Bir </a:t>
            </a:r>
            <a:r>
              <a:rPr lang="tr-TR" dirty="0" err="1"/>
              <a:t>ferromanyetik</a:t>
            </a:r>
            <a:r>
              <a:rPr lang="tr-TR" dirty="0"/>
              <a:t> malzeme mıknatıslanmamış durumda iken </a:t>
            </a:r>
            <a:r>
              <a:rPr lang="tr-TR" dirty="0" err="1"/>
              <a:t>domenler</a:t>
            </a:r>
            <a:r>
              <a:rPr lang="tr-TR" dirty="0"/>
              <a:t> rastgele bir düzendedir ve net manyetik alan sıfırdır. </a:t>
            </a:r>
            <a:r>
              <a:rPr lang="tr-TR" dirty="0" err="1"/>
              <a:t>Mıknatıslayıcı</a:t>
            </a:r>
            <a:r>
              <a:rPr lang="tr-TR" dirty="0"/>
              <a:t> bir kuvvet uygulandığında bölgeler düzene girerler ve kuvvetli bir manyetik alan üretirler.</a:t>
            </a:r>
          </a:p>
          <a:p>
            <a:r>
              <a:rPr lang="tr-TR" dirty="0"/>
              <a:t>Demir, Kobalt, Nikel, Çelik, </a:t>
            </a:r>
            <a:r>
              <a:rPr lang="tr-TR" dirty="0" err="1"/>
              <a:t>Alniko</a:t>
            </a:r>
            <a:r>
              <a:rPr lang="tr-TR" dirty="0"/>
              <a:t> gibi maddeler örnek olarak </a:t>
            </a:r>
            <a:r>
              <a:rPr lang="tr-TR" dirty="0" err="1"/>
              <a:t>verilebiri</a:t>
            </a:r>
            <a:r>
              <a:rPr lang="tr-TR" dirty="0"/>
              <a:t>.</a:t>
            </a:r>
          </a:p>
        </p:txBody>
      </p:sp>
      <p:pic>
        <p:nvPicPr>
          <p:cNvPr id="6" name="Picture 10"/>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6389915" y="1181590"/>
            <a:ext cx="3048000"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903735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Ferrimanyetizma</a:t>
            </a:r>
            <a:endParaRPr lang="tr-TR" dirty="0"/>
          </a:p>
        </p:txBody>
      </p:sp>
      <p:sp>
        <p:nvSpPr>
          <p:cNvPr id="3" name="İçerik Yer Tutucusu 2"/>
          <p:cNvSpPr>
            <a:spLocks noGrp="1"/>
          </p:cNvSpPr>
          <p:nvPr>
            <p:ph idx="1"/>
          </p:nvPr>
        </p:nvSpPr>
        <p:spPr>
          <a:xfrm>
            <a:off x="1141413" y="1582840"/>
            <a:ext cx="9905999" cy="3541714"/>
          </a:xfrm>
        </p:spPr>
        <p:txBody>
          <a:bodyPr>
            <a:normAutofit/>
          </a:bodyPr>
          <a:lstStyle/>
          <a:p>
            <a:r>
              <a:rPr lang="tr-TR" dirty="0" err="1"/>
              <a:t>Ferromagnetlerdeki</a:t>
            </a:r>
            <a:r>
              <a:rPr lang="tr-TR" dirty="0"/>
              <a:t> gibi kendiliğinden mıknatıslanma gösteren malzemelerdir. </a:t>
            </a:r>
          </a:p>
          <a:p>
            <a:r>
              <a:rPr lang="tr-TR" dirty="0"/>
              <a:t>Ancak doğal mıknatıslanmaları, </a:t>
            </a:r>
            <a:r>
              <a:rPr lang="tr-TR" dirty="0" err="1"/>
              <a:t>ferromagnetlere</a:t>
            </a:r>
            <a:r>
              <a:rPr lang="tr-TR" dirty="0"/>
              <a:t> göre daha küçüktür. </a:t>
            </a:r>
          </a:p>
        </p:txBody>
      </p:sp>
      <p:sp>
        <p:nvSpPr>
          <p:cNvPr id="7" name="Unvan 1"/>
          <p:cNvSpPr txBox="1">
            <a:spLocks/>
          </p:cNvSpPr>
          <p:nvPr/>
        </p:nvSpPr>
        <p:spPr>
          <a:xfrm>
            <a:off x="1141413" y="3433907"/>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tr-TR" dirty="0" err="1"/>
              <a:t>antiferromanyetizma</a:t>
            </a:r>
            <a:endParaRPr lang="tr-TR" dirty="0"/>
          </a:p>
        </p:txBody>
      </p:sp>
      <p:sp>
        <p:nvSpPr>
          <p:cNvPr id="8" name="İçerik Yer Tutucusu 2"/>
          <p:cNvSpPr txBox="1">
            <a:spLocks/>
          </p:cNvSpPr>
          <p:nvPr/>
        </p:nvSpPr>
        <p:spPr>
          <a:xfrm>
            <a:off x="1141412" y="4398229"/>
            <a:ext cx="990599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tr-TR" dirty="0" err="1"/>
              <a:t>Antiferromanyetizmada</a:t>
            </a:r>
            <a:r>
              <a:rPr lang="tr-TR" dirty="0"/>
              <a:t> manyetik momentler eşit ve zıt şekilde yönlenerek birbirlerini yok ederler. </a:t>
            </a:r>
          </a:p>
          <a:p>
            <a:r>
              <a:rPr lang="tr-TR" dirty="0"/>
              <a:t>Manyetik alan yokluğunda net mıknatıslanma sıfırdır. </a:t>
            </a:r>
          </a:p>
        </p:txBody>
      </p:sp>
    </p:spTree>
    <p:extLst>
      <p:ext uri="{BB962C8B-B14F-4D97-AF65-F5344CB8AC3E}">
        <p14:creationId xmlns:p14="http://schemas.microsoft.com/office/powerpoint/2010/main" xmlns="" val="152065185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Manyetik Özelliklerin Ölçümü</a:t>
            </a:r>
          </a:p>
        </p:txBody>
      </p:sp>
      <p:sp>
        <p:nvSpPr>
          <p:cNvPr id="3" name="İçerik Yer Tutucusu 2"/>
          <p:cNvSpPr>
            <a:spLocks noGrp="1"/>
          </p:cNvSpPr>
          <p:nvPr>
            <p:ph idx="1"/>
          </p:nvPr>
        </p:nvSpPr>
        <p:spPr>
          <a:xfrm>
            <a:off x="1141412" y="2249486"/>
            <a:ext cx="7088187" cy="4608513"/>
          </a:xfrm>
        </p:spPr>
        <p:txBody>
          <a:bodyPr>
            <a:normAutofit fontScale="92500"/>
          </a:bodyPr>
          <a:lstStyle/>
          <a:p>
            <a:r>
              <a:rPr lang="tr-TR" altLang="tr-TR" dirty="0"/>
              <a:t>Manyetik malzemelerin özellikleri malzemenin B-H </a:t>
            </a:r>
            <a:r>
              <a:rPr lang="tr-TR" altLang="tr-TR" dirty="0" err="1"/>
              <a:t>histeresiz</a:t>
            </a:r>
            <a:r>
              <a:rPr lang="tr-TR" altLang="tr-TR" dirty="0"/>
              <a:t> eğrisinden belirlenir.</a:t>
            </a:r>
          </a:p>
          <a:p>
            <a:endParaRPr lang="tr-TR" altLang="tr-TR" dirty="0"/>
          </a:p>
          <a:p>
            <a:r>
              <a:rPr lang="tr-TR" altLang="tr-TR" dirty="0"/>
              <a:t>Malzemeye uygulanan manyetik alan şiddetine(H) bağlı olarak değişen manyetik akı yoğunluğu(B) değerleri ölçülür. Bunun sonucunda maddenin B-H eğirişi elde edilmiş olur.</a:t>
            </a:r>
          </a:p>
          <a:p>
            <a:endParaRPr lang="tr-TR" altLang="tr-TR" dirty="0"/>
          </a:p>
          <a:p>
            <a:r>
              <a:rPr lang="tr-TR" altLang="tr-TR" sz="1500" b="1" dirty="0" err="1"/>
              <a:t>Hc</a:t>
            </a:r>
            <a:r>
              <a:rPr lang="tr-TR" altLang="tr-TR" sz="1500" b="1" dirty="0"/>
              <a:t>: </a:t>
            </a:r>
            <a:r>
              <a:rPr lang="tr-TR" altLang="tr-TR" sz="1500" dirty="0"/>
              <a:t>Kalıcı manyetikliği </a:t>
            </a:r>
            <a:r>
              <a:rPr lang="tr-TR" altLang="tr-TR" sz="1500" dirty="0" err="1"/>
              <a:t>yoketmek</a:t>
            </a:r>
            <a:r>
              <a:rPr lang="tr-TR" altLang="tr-TR" sz="1500" dirty="0"/>
              <a:t> için ters yönde uygulanması gereken manyetik alandır. </a:t>
            </a:r>
          </a:p>
          <a:p>
            <a:endParaRPr lang="tr-T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19516" y="2097088"/>
            <a:ext cx="3241675"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285606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TM04033919[[fn=Devre]]</Template>
  <TotalTime>662</TotalTime>
  <Words>810</Words>
  <Application>Microsoft Office PowerPoint</Application>
  <PresentationFormat>Özel</PresentationFormat>
  <Paragraphs>90</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Devre</vt:lpstr>
      <vt:lpstr>Manyetik malzemeler</vt:lpstr>
      <vt:lpstr>Manyetik Alan ve Manyetik Akı </vt:lpstr>
      <vt:lpstr>Manyetik özellik sınıfları </vt:lpstr>
      <vt:lpstr>Diamanyetizma</vt:lpstr>
      <vt:lpstr>paramanyetizma</vt:lpstr>
      <vt:lpstr>Diamanyetik ve paramanyetik malzemeler</vt:lpstr>
      <vt:lpstr>ferromanyetizma</vt:lpstr>
      <vt:lpstr>Ferrimanyetizma</vt:lpstr>
      <vt:lpstr>Manyetik Özelliklerin Ölçümü</vt:lpstr>
      <vt:lpstr>Manyetik Malzeme sınıfları</vt:lpstr>
      <vt:lpstr>Yumuşak Manyetik Malzemeler</vt:lpstr>
      <vt:lpstr>Yumuşak Manyetik Malzemeler</vt:lpstr>
      <vt:lpstr>Sert Manyetik Malzemeler</vt:lpstr>
      <vt:lpstr>Sert Manyetik Malzemeler</vt:lpstr>
      <vt:lpstr>Kalıcı Mıknatıslar</vt:lpstr>
      <vt:lpstr>Mıknatıs çeşitleri: Alnico</vt:lpstr>
      <vt:lpstr>Mıknatıs çeşitleri: Ferritler</vt:lpstr>
      <vt:lpstr>Mıknatıs çeşitleri: Nadir Toprak Mıknatısları</vt:lpstr>
      <vt:lpstr>Mıknatıs çeşitleri: Nadir Toprak Mıknatısları</vt:lpstr>
      <vt:lpstr>Teşekkürler</vt:lpstr>
    </vt:vector>
  </TitlesOfParts>
  <Company>KEHRİBAR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Manyetik malzemeler</dc:title>
  <dc:creator>M. Sadık KEHRİBAR</dc:creator>
  <cp:lastModifiedBy>Mehmet Salih Taci</cp:lastModifiedBy>
  <cp:revision>40</cp:revision>
  <dcterms:created xsi:type="dcterms:W3CDTF">2020-12-02T06:34:26Z</dcterms:created>
  <dcterms:modified xsi:type="dcterms:W3CDTF">2023-11-22T05:57:02Z</dcterms:modified>
</cp:coreProperties>
</file>