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72" r:id="rId7"/>
    <p:sldId id="273" r:id="rId8"/>
    <p:sldId id="277" r:id="rId9"/>
    <p:sldId id="261" r:id="rId10"/>
    <p:sldId id="262" r:id="rId11"/>
    <p:sldId id="274" r:id="rId12"/>
    <p:sldId id="263" r:id="rId13"/>
    <p:sldId id="278" r:id="rId14"/>
    <p:sldId id="279" r:id="rId15"/>
    <p:sldId id="264" r:id="rId16"/>
    <p:sldId id="265" r:id="rId17"/>
    <p:sldId id="268" r:id="rId18"/>
    <p:sldId id="266" r:id="rId19"/>
    <p:sldId id="267" r:id="rId20"/>
    <p:sldId id="269" r:id="rId21"/>
    <p:sldId id="270" r:id="rId22"/>
    <p:sldId id="27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0000"/>
    <a:srgbClr val="D5E4D2"/>
    <a:srgbClr val="ABCAA6"/>
    <a:srgbClr val="77BB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1" d="100"/>
          <a:sy n="111" d="100"/>
        </p:scale>
        <p:origin x="-58" y="6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69740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421952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243880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91519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40625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139777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419665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44865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71373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90501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A6F87EA-00A0-4961-A787-3FA4832FC0E3}" type="datetimeFigureOut">
              <a:rPr lang="tr-TR" smtClean="0"/>
              <a:pPr/>
              <a:t>22.11.2023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180504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4D2"/>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F87EA-00A0-4961-A787-3FA4832FC0E3}" type="datetimeFigureOut">
              <a:rPr lang="tr-TR" smtClean="0"/>
              <a:pPr/>
              <a:t>22.11.2023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2F86D-EA29-4C20-ABE1-8BA84C03A0F9}" type="slidenum">
              <a:rPr lang="tr-TR" smtClean="0"/>
              <a:pPr/>
              <a:t>‹#›</a:t>
            </a:fld>
            <a:endParaRPr lang="tr-TR"/>
          </a:p>
        </p:txBody>
      </p:sp>
    </p:spTree>
    <p:extLst>
      <p:ext uri="{BB962C8B-B14F-4D97-AF65-F5344CB8AC3E}">
        <p14:creationId xmlns:p14="http://schemas.microsoft.com/office/powerpoint/2010/main" xmlns="" val="18250972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99937" y="2084890"/>
            <a:ext cx="9144000" cy="2387600"/>
          </a:xfrm>
        </p:spPr>
        <p:txBody>
          <a:bodyPr>
            <a:noAutofit/>
          </a:bodyPr>
          <a:lstStyle/>
          <a:p>
            <a:r>
              <a:rPr lang="tr-TR" sz="7000" b="1" dirty="0" smtClean="0">
                <a:solidFill>
                  <a:srgbClr val="FF0000"/>
                </a:solidFill>
              </a:rPr>
              <a:t>AKIM TRANSFORMATÖRLERİ</a:t>
            </a:r>
            <a:endParaRPr lang="tr-TR" sz="7000" b="1" dirty="0">
              <a:solidFill>
                <a:srgbClr val="FF0000"/>
              </a:solidFill>
            </a:endParaRPr>
          </a:p>
        </p:txBody>
      </p:sp>
    </p:spTree>
    <p:extLst>
      <p:ext uri="{BB962C8B-B14F-4D97-AF65-F5344CB8AC3E}">
        <p14:creationId xmlns:p14="http://schemas.microsoft.com/office/powerpoint/2010/main" xmlns="" val="232672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19100"/>
            <a:ext cx="10515600" cy="5529263"/>
          </a:xfrm>
        </p:spPr>
        <p:txBody>
          <a:bodyPr>
            <a:noAutofit/>
          </a:bodyPr>
          <a:lstStyle/>
          <a:p>
            <a:pPr marL="514350" lvl="0" indent="-514350" algn="just">
              <a:buFont typeface="+mj-lt"/>
              <a:buAutoNum type="arabicPeriod" startAt="4"/>
            </a:pPr>
            <a:r>
              <a:rPr lang="tr-TR" sz="2400" b="1" dirty="0" smtClean="0"/>
              <a:t>Sekonder </a:t>
            </a:r>
            <a:r>
              <a:rPr lang="tr-TR" sz="2400" b="1" dirty="0"/>
              <a:t>Yük (Anma Yükü);</a:t>
            </a:r>
            <a:r>
              <a:rPr lang="tr-TR" sz="2400" dirty="0"/>
              <a:t> </a:t>
            </a:r>
          </a:p>
          <a:p>
            <a:pPr marL="0" lvl="0" indent="0" algn="just">
              <a:buNone/>
            </a:pPr>
            <a:r>
              <a:rPr lang="tr-TR" sz="2400" dirty="0" smtClean="0"/>
              <a:t>Akım </a:t>
            </a:r>
            <a:r>
              <a:rPr lang="tr-TR" sz="2400" dirty="0"/>
              <a:t>transformatörünün doğruluk sınıfına uygun olarak </a:t>
            </a:r>
            <a:r>
              <a:rPr lang="tr-TR" sz="2400" dirty="0" err="1"/>
              <a:t>sekonderinde</a:t>
            </a:r>
            <a:r>
              <a:rPr lang="tr-TR" sz="2400" dirty="0"/>
              <a:t> tüketilebilecek azami güç değerini VA olarak belirtir. Bu güç değeri sekonder devreye bağlanacak olan ölçü aletleri, röleler ve bağlantı kabloları için gereken toplam güçtür. Eğer bu güç değerinin altında veya üstünde güç tüketilirse akım transformatörü doğruluk sınıfına uygun çalışmaz. </a:t>
            </a:r>
            <a:endParaRPr lang="tr-TR" sz="2400" dirty="0" smtClean="0"/>
          </a:p>
          <a:p>
            <a:pPr marL="0" lvl="0" indent="0" algn="just">
              <a:buNone/>
            </a:pPr>
            <a:r>
              <a:rPr lang="tr-TR" sz="2400" dirty="0" smtClean="0"/>
              <a:t>Akım </a:t>
            </a:r>
            <a:r>
              <a:rPr lang="tr-TR" sz="2400" dirty="0"/>
              <a:t>transformatörünün gerçek VA </a:t>
            </a:r>
            <a:r>
              <a:rPr lang="tr-TR" sz="2400" dirty="0" smtClean="0"/>
              <a:t>ihtiyacı, </a:t>
            </a:r>
            <a:r>
              <a:rPr lang="tr-TR" sz="2400" dirty="0"/>
              <a:t>akım transformatörü ile kontrol odası arasındaki kablonun uzunluğu ve kesiti, </a:t>
            </a:r>
            <a:r>
              <a:rPr lang="tr-TR" sz="2400" dirty="0" err="1"/>
              <a:t>sekonderden</a:t>
            </a:r>
            <a:r>
              <a:rPr lang="tr-TR" sz="2400" dirty="0"/>
              <a:t> ölçü alınacak cihazın (ampermetre) veya kullanılacak rölenin VA tüketimi biliniyorsa </a:t>
            </a:r>
            <a:r>
              <a:rPr lang="tr-TR" sz="2400" dirty="0" err="1"/>
              <a:t>hesaplanılabilir</a:t>
            </a:r>
            <a:r>
              <a:rPr lang="tr-TR" sz="2400" dirty="0"/>
              <a:t>. Kablo tarafından tüketilen güç, </a:t>
            </a:r>
            <a:r>
              <a:rPr lang="tr-TR" sz="2400" dirty="0" smtClean="0"/>
              <a:t>                  eşitliği ile verilir.</a:t>
            </a:r>
          </a:p>
          <a:p>
            <a:pPr marL="0" indent="0">
              <a:buNone/>
            </a:pPr>
            <a:endParaRPr lang="tr-TR" sz="2400" dirty="0" smtClean="0"/>
          </a:p>
          <a:p>
            <a:pPr marL="0" indent="0" algn="just">
              <a:buNone/>
            </a:pPr>
            <a:r>
              <a:rPr lang="tr-TR" sz="2400" dirty="0" smtClean="0"/>
              <a:t>Örneğin</a:t>
            </a:r>
            <a:r>
              <a:rPr lang="tr-TR" sz="2400" dirty="0"/>
              <a:t>, </a:t>
            </a:r>
            <a:r>
              <a:rPr lang="tr-TR" sz="2400" dirty="0" smtClean="0"/>
              <a:t>Is:5 </a:t>
            </a:r>
            <a:r>
              <a:rPr lang="tr-TR" sz="2400" dirty="0"/>
              <a:t>A, d:100 m, </a:t>
            </a:r>
            <a:r>
              <a:rPr lang="tr-TR" sz="2400" dirty="0" smtClean="0"/>
              <a:t>Ak=10 </a:t>
            </a:r>
            <a:r>
              <a:rPr lang="tr-TR" sz="2400" dirty="0"/>
              <a:t>mm2, </a:t>
            </a:r>
            <a:r>
              <a:rPr lang="tr-TR" sz="2400" dirty="0" err="1" smtClean="0"/>
              <a:t>Scu</a:t>
            </a:r>
            <a:r>
              <a:rPr lang="tr-TR" sz="2400" dirty="0" smtClean="0"/>
              <a:t>=57 ve </a:t>
            </a:r>
            <a:r>
              <a:rPr lang="tr-TR" sz="2400" dirty="0"/>
              <a:t>güç tüketimi=10 VA ise kablo tarafından tüketilen güç; </a:t>
            </a:r>
            <a:r>
              <a:rPr lang="tr-TR" sz="2400" dirty="0" smtClean="0"/>
              <a:t>                            olarak hesaplanır.</a:t>
            </a:r>
          </a:p>
          <a:p>
            <a:pPr marL="0" indent="0">
              <a:buNone/>
            </a:pPr>
            <a:r>
              <a:rPr lang="tr-TR" sz="2400" dirty="0" smtClean="0"/>
              <a:t> </a:t>
            </a:r>
            <a:endParaRPr lang="tr-TR" sz="2400" dirty="0"/>
          </a:p>
          <a:p>
            <a:pPr marL="0" indent="0">
              <a:buNone/>
            </a:pPr>
            <a:endParaRPr lang="tr-TR" sz="2400" dirty="0" smtClean="0"/>
          </a:p>
          <a:p>
            <a:pPr marL="0" indent="0">
              <a:buNone/>
            </a:pPr>
            <a:r>
              <a:rPr lang="tr-TR" sz="2400" dirty="0" smtClean="0"/>
              <a:t>Toplam </a:t>
            </a:r>
            <a:r>
              <a:rPr lang="tr-TR" sz="2400" dirty="0"/>
              <a:t>güç = 8,77 VA+10 VA=18,77 VA olur. </a:t>
            </a:r>
            <a:endParaRPr lang="tr-TR" sz="2400" dirty="0" smtClean="0"/>
          </a:p>
          <a:p>
            <a:pPr marL="0" lvl="0" indent="0" algn="just">
              <a:buNone/>
            </a:pPr>
            <a:endParaRPr lang="tr-TR" sz="2400" dirty="0" smtClean="0"/>
          </a:p>
          <a:p>
            <a:pPr marL="0" indent="0" algn="just">
              <a:buNone/>
            </a:pPr>
            <a:endParaRPr lang="tr-TR" sz="2400" dirty="0"/>
          </a:p>
        </p:txBody>
      </p:sp>
      <p:pic>
        <p:nvPicPr>
          <p:cNvPr id="2" name="Resim 1"/>
          <p:cNvPicPr>
            <a:picLocks noChangeAspect="1"/>
          </p:cNvPicPr>
          <p:nvPr/>
        </p:nvPicPr>
        <p:blipFill rotWithShape="1">
          <a:blip r:embed="rId2" cstate="print"/>
          <a:srcRect l="14498" t="5073" b="16434"/>
          <a:stretch/>
        </p:blipFill>
        <p:spPr>
          <a:xfrm>
            <a:off x="4772024" y="3648075"/>
            <a:ext cx="1095375" cy="700088"/>
          </a:xfrm>
          <a:prstGeom prst="rect">
            <a:avLst/>
          </a:prstGeom>
        </p:spPr>
      </p:pic>
      <p:pic>
        <p:nvPicPr>
          <p:cNvPr id="4" name="Resim 3"/>
          <p:cNvPicPr>
            <a:picLocks noChangeAspect="1"/>
          </p:cNvPicPr>
          <p:nvPr/>
        </p:nvPicPr>
        <p:blipFill>
          <a:blip r:embed="rId3" cstate="print"/>
          <a:stretch>
            <a:fillRect/>
          </a:stretch>
        </p:blipFill>
        <p:spPr>
          <a:xfrm>
            <a:off x="4133849" y="4955382"/>
            <a:ext cx="1733550" cy="757238"/>
          </a:xfrm>
          <a:prstGeom prst="rect">
            <a:avLst/>
          </a:prstGeom>
        </p:spPr>
      </p:pic>
    </p:spTree>
    <p:extLst>
      <p:ext uri="{BB962C8B-B14F-4D97-AF65-F5344CB8AC3E}">
        <p14:creationId xmlns:p14="http://schemas.microsoft.com/office/powerpoint/2010/main" xmlns="" val="77414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5800"/>
            <a:ext cx="10515600" cy="5491163"/>
          </a:xfrm>
        </p:spPr>
        <p:txBody>
          <a:bodyPr/>
          <a:lstStyle/>
          <a:p>
            <a:pPr marL="514350" lvl="0" indent="-514350" algn="just">
              <a:buFont typeface="+mj-lt"/>
              <a:buAutoNum type="arabicPeriod" startAt="5"/>
            </a:pPr>
            <a:r>
              <a:rPr lang="tr-TR" b="1" dirty="0"/>
              <a:t>Doğruluk Sınıfı</a:t>
            </a:r>
            <a:r>
              <a:rPr lang="tr-TR" dirty="0"/>
              <a:t>; Primer sargıdan geçen akımın sekonder akımına indirgenmesi sırasında sekonder akımında oluşabilecek hata miktarının sınırlarını belirlemektedir. </a:t>
            </a:r>
          </a:p>
          <a:p>
            <a:pPr algn="just"/>
            <a:r>
              <a:rPr lang="tr-TR" dirty="0"/>
              <a:t>	Akım transformatörünün </a:t>
            </a:r>
            <a:r>
              <a:rPr lang="tr-TR" dirty="0" err="1"/>
              <a:t>sekonderi</a:t>
            </a:r>
            <a:r>
              <a:rPr lang="tr-TR" dirty="0"/>
              <a:t> hassas </a:t>
            </a:r>
            <a:r>
              <a:rPr lang="tr-TR" i="1" dirty="0"/>
              <a:t>ölçüm yapmak </a:t>
            </a:r>
            <a:r>
              <a:rPr lang="tr-TR" dirty="0"/>
              <a:t>için kullanılacak ise standartta yer alan ölçü sınıflarından uygun olanı ihtiyaca göre seçilmelidir. </a:t>
            </a:r>
          </a:p>
          <a:p>
            <a:pPr algn="just"/>
            <a:r>
              <a:rPr lang="tr-TR" dirty="0"/>
              <a:t>	Akım transformatörünün </a:t>
            </a:r>
            <a:r>
              <a:rPr lang="tr-TR" dirty="0" err="1"/>
              <a:t>sekonderi</a:t>
            </a:r>
            <a:r>
              <a:rPr lang="tr-TR" dirty="0"/>
              <a:t> sistemi aşırı akımlardan </a:t>
            </a:r>
            <a:r>
              <a:rPr lang="tr-TR" i="1" dirty="0"/>
              <a:t>korumak</a:t>
            </a:r>
            <a:r>
              <a:rPr lang="tr-TR" dirty="0"/>
              <a:t>, bu durumlarda kesicilere ve ayırıcılara sinyal göndermek için kullanılacak ise bu durumda standartta tanımlı koruma sınıflarından uygun olan seçilmelidir.</a:t>
            </a:r>
          </a:p>
          <a:p>
            <a:endParaRPr lang="tr-TR" dirty="0"/>
          </a:p>
        </p:txBody>
      </p:sp>
    </p:spTree>
    <p:extLst>
      <p:ext uri="{BB962C8B-B14F-4D97-AF65-F5344CB8AC3E}">
        <p14:creationId xmlns:p14="http://schemas.microsoft.com/office/powerpoint/2010/main" xmlns="" val="73057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4850"/>
            <a:ext cx="10515600" cy="5472113"/>
          </a:xfrm>
        </p:spPr>
        <p:txBody>
          <a:bodyPr>
            <a:normAutofit fontScale="92500" lnSpcReduction="10000"/>
          </a:bodyPr>
          <a:lstStyle/>
          <a:p>
            <a:pPr marL="514350" lvl="0" indent="-514350" algn="just">
              <a:buFont typeface="+mj-lt"/>
              <a:buAutoNum type="arabicPeriod" startAt="6"/>
            </a:pPr>
            <a:r>
              <a:rPr lang="tr-TR" b="1" dirty="0"/>
              <a:t>Doyma katsayısı;</a:t>
            </a:r>
            <a:r>
              <a:rPr lang="tr-TR" dirty="0"/>
              <a:t> </a:t>
            </a:r>
            <a:r>
              <a:rPr lang="tr-TR" dirty="0" err="1"/>
              <a:t>Sekondere</a:t>
            </a:r>
            <a:r>
              <a:rPr lang="tr-TR" dirty="0"/>
              <a:t> bağlanan ölçü aletlerinin arıza durumunda ve aşırı akımlar ile zarar görmesini engellemek için belirlenmiştir. Bunun için sekonder akımın belli bir değerde sınırlandırılması gerekir</a:t>
            </a:r>
            <a:r>
              <a:rPr lang="tr-TR" dirty="0" smtClean="0"/>
              <a:t>.</a:t>
            </a:r>
            <a:br>
              <a:rPr lang="tr-TR" dirty="0" smtClean="0"/>
            </a:br>
            <a:r>
              <a:rPr lang="tr-TR" dirty="0"/>
              <a:t/>
            </a:r>
            <a:br>
              <a:rPr lang="tr-TR" dirty="0"/>
            </a:br>
            <a:r>
              <a:rPr lang="tr-TR" dirty="0"/>
              <a:t>	</a:t>
            </a:r>
            <a:r>
              <a:rPr lang="tr-TR" dirty="0" smtClean="0"/>
              <a:t>Genelde </a:t>
            </a:r>
            <a:r>
              <a:rPr lang="tr-TR" i="1" dirty="0"/>
              <a:t>ölçme devrelerinde </a:t>
            </a:r>
            <a:r>
              <a:rPr lang="tr-TR" dirty="0"/>
              <a:t>kullanılacak akım transformatörleri sekonder akımın maksimum 5 katında nüvesi doyuma ulaşacak şekilde imal edilirler. Bu akım trafosunun etiketinde n </a:t>
            </a:r>
            <a:r>
              <a:rPr lang="tr-TR" dirty="0">
                <a:sym typeface="Symbol" panose="05050102010706020507" pitchFamily="18" charset="2"/>
              </a:rPr>
              <a:t></a:t>
            </a:r>
            <a:r>
              <a:rPr lang="tr-TR" dirty="0"/>
              <a:t>5 , </a:t>
            </a:r>
            <a:r>
              <a:rPr lang="tr-TR" dirty="0" err="1"/>
              <a:t>Fs</a:t>
            </a:r>
            <a:r>
              <a:rPr lang="tr-TR" dirty="0"/>
              <a:t> 5 M 5 (Emniyet Katsayısı) olarak ifade edilir</a:t>
            </a:r>
            <a:r>
              <a:rPr lang="tr-TR" dirty="0" smtClean="0"/>
              <a:t>.</a:t>
            </a:r>
            <a:r>
              <a:rPr lang="tr-TR" dirty="0"/>
              <a:t/>
            </a:r>
            <a:br>
              <a:rPr lang="tr-TR" dirty="0"/>
            </a:br>
            <a:r>
              <a:rPr lang="tr-TR" dirty="0" smtClean="0"/>
              <a:t>	</a:t>
            </a:r>
            <a:r>
              <a:rPr lang="tr-TR" i="1" dirty="0" smtClean="0"/>
              <a:t>Koruma </a:t>
            </a:r>
            <a:r>
              <a:rPr lang="tr-TR" i="1" dirty="0"/>
              <a:t>devrelerinde </a:t>
            </a:r>
            <a:r>
              <a:rPr lang="tr-TR" dirty="0"/>
              <a:t>kullanılacak akım transformatörlerinin nüvesi sekonder anma akımının 10 katından sonra doyuma ulaşacak şekilde seçilmiştir. Trafonun etiketinde n &gt;10 veya ALF(Doğruluk Sınır Katsayısı)olarak ifade </a:t>
            </a:r>
            <a:r>
              <a:rPr lang="tr-TR" dirty="0" smtClean="0"/>
              <a:t>edilir.</a:t>
            </a:r>
          </a:p>
          <a:p>
            <a:pPr marL="514350" lvl="0" indent="-514350" algn="just">
              <a:buFont typeface="+mj-lt"/>
              <a:buAutoNum type="arabicPeriod" startAt="6"/>
            </a:pPr>
            <a:endParaRPr lang="tr-TR" dirty="0" smtClean="0"/>
          </a:p>
          <a:p>
            <a:pPr marL="514350" lvl="0" indent="-514350" algn="just">
              <a:buFont typeface="+mj-lt"/>
              <a:buAutoNum type="arabicPeriod" startAt="6"/>
            </a:pPr>
            <a:r>
              <a:rPr lang="tr-TR" b="1" dirty="0" smtClean="0"/>
              <a:t>Kısa </a:t>
            </a:r>
            <a:r>
              <a:rPr lang="tr-TR" b="1" dirty="0"/>
              <a:t>devre akımı (</a:t>
            </a:r>
            <a:r>
              <a:rPr lang="tr-TR" b="1" dirty="0" err="1"/>
              <a:t>Ith</a:t>
            </a:r>
            <a:r>
              <a:rPr lang="tr-TR" b="1" dirty="0"/>
              <a:t>);</a:t>
            </a:r>
            <a:r>
              <a:rPr lang="tr-TR" dirty="0"/>
              <a:t> Transformatörün kısa süreli arıza akımlarında fiziksel olarak dayanabileceği maksimum akım değerini belirler. Bu akımlar genellikle 1sn ya da 3sn olarak belirlenir. </a:t>
            </a:r>
          </a:p>
          <a:p>
            <a:pPr algn="just"/>
            <a:endParaRPr lang="tr-TR" dirty="0"/>
          </a:p>
        </p:txBody>
      </p:sp>
    </p:spTree>
    <p:extLst>
      <p:ext uri="{BB962C8B-B14F-4D97-AF65-F5344CB8AC3E}">
        <p14:creationId xmlns:p14="http://schemas.microsoft.com/office/powerpoint/2010/main" xmlns="" val="3111514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7188"/>
            <a:ext cx="10515600" cy="5819775"/>
          </a:xfrm>
        </p:spPr>
        <p:txBody>
          <a:bodyPr>
            <a:normAutofit/>
          </a:bodyPr>
          <a:lstStyle/>
          <a:p>
            <a:r>
              <a:rPr lang="tr-TR" sz="2200" b="1" dirty="0" smtClean="0">
                <a:solidFill>
                  <a:srgbClr val="640000"/>
                </a:solidFill>
              </a:rPr>
              <a:t>Primer Kesit Hesabı:</a:t>
            </a:r>
          </a:p>
          <a:p>
            <a:pPr marL="0" indent="0">
              <a:buNone/>
            </a:pPr>
            <a:r>
              <a:rPr lang="tr-TR" sz="2200" b="1" dirty="0">
                <a:solidFill>
                  <a:srgbClr val="640000"/>
                </a:solidFill>
              </a:rPr>
              <a:t>	</a:t>
            </a:r>
            <a:r>
              <a:rPr lang="tr-TR" sz="2200" b="1" dirty="0" smtClean="0">
                <a:solidFill>
                  <a:srgbClr val="640000"/>
                </a:solidFill>
              </a:rPr>
              <a:t> </a:t>
            </a:r>
            <a:r>
              <a:rPr lang="tr-TR" sz="2200" dirty="0"/>
              <a:t>Primer bakır kesiti, primer terminallerden geçecek akımın normal çalışma durumunda ve kısa devre hatalarında aşırı ısınmayacak biçimde tasarlanmalıdır. </a:t>
            </a:r>
            <a:endParaRPr lang="tr-TR" sz="2200" dirty="0" smtClean="0"/>
          </a:p>
          <a:p>
            <a:pPr marL="0" indent="0" algn="just">
              <a:buNone/>
            </a:pPr>
            <a:r>
              <a:rPr lang="tr-TR" sz="2200" dirty="0" smtClean="0"/>
              <a:t>	Akım </a:t>
            </a:r>
            <a:r>
              <a:rPr lang="tr-TR" sz="2200" dirty="0"/>
              <a:t>transformatörlerinde kullanılan bakırın akım taşıma kapasitesi standarda göre normal çalışma durumunda 1,8 A/mm2 , kısa devre anında ise 180 A/mm2 olarak </a:t>
            </a:r>
            <a:r>
              <a:rPr lang="tr-TR" sz="2200" dirty="0" smtClean="0"/>
              <a:t>belirtilmiştir. </a:t>
            </a:r>
            <a:r>
              <a:rPr lang="tr-TR" sz="2200" dirty="0"/>
              <a:t>Buna göre akım transformatörü kesiti primer akıma ve kısa devre akımına </a:t>
            </a:r>
            <a:r>
              <a:rPr lang="tr-TR" sz="2200" dirty="0" smtClean="0"/>
              <a:t>göre </a:t>
            </a:r>
            <a:r>
              <a:rPr lang="tr-TR" sz="2200" dirty="0"/>
              <a:t>hesaplanır. Akım transformatörü standartlarına göre primer kesit, normal çalışma durumundayken primer akımın 1,2 katında sürekli çalışacak şekilde </a:t>
            </a:r>
            <a:r>
              <a:rPr lang="tr-TR" sz="2200" dirty="0" smtClean="0"/>
              <a:t>tasarlanmalıdır. </a:t>
            </a:r>
            <a:r>
              <a:rPr lang="tr-TR" sz="2200" dirty="0"/>
              <a:t>Bundan dolayı primer akıma göre kesit hesaplanırken primer akım 1,2 sabiti ile çarpılır. </a:t>
            </a:r>
            <a:endParaRPr lang="tr-TR" sz="2200" dirty="0" smtClean="0"/>
          </a:p>
          <a:p>
            <a:pPr marL="0" indent="0">
              <a:buNone/>
            </a:pPr>
            <a:r>
              <a:rPr lang="tr-TR" sz="2200" dirty="0" smtClean="0"/>
              <a:t>Primer akıma göre;</a:t>
            </a:r>
          </a:p>
          <a:p>
            <a:pPr marL="0" indent="0">
              <a:buNone/>
            </a:pPr>
            <a:endParaRPr lang="tr-TR" sz="2200" dirty="0"/>
          </a:p>
          <a:p>
            <a:pPr marL="0" indent="0">
              <a:buNone/>
            </a:pPr>
            <a:endParaRPr lang="tr-TR" sz="2200" dirty="0" smtClean="0"/>
          </a:p>
          <a:p>
            <a:pPr marL="0" indent="0">
              <a:buNone/>
            </a:pPr>
            <a:r>
              <a:rPr lang="tr-TR" sz="2200" dirty="0" smtClean="0"/>
              <a:t>Kısa devre akımına göre;</a:t>
            </a:r>
            <a:endParaRPr lang="tr-TR" sz="2200" dirty="0"/>
          </a:p>
        </p:txBody>
      </p:sp>
      <p:pic>
        <p:nvPicPr>
          <p:cNvPr id="4" name="Resim 3"/>
          <p:cNvPicPr>
            <a:picLocks noChangeAspect="1"/>
          </p:cNvPicPr>
          <p:nvPr/>
        </p:nvPicPr>
        <p:blipFill rotWithShape="1">
          <a:blip r:embed="rId2" cstate="print"/>
          <a:srcRect l="2341" t="62446" r="52979" b="16953"/>
          <a:stretch/>
        </p:blipFill>
        <p:spPr>
          <a:xfrm>
            <a:off x="985838" y="5391695"/>
            <a:ext cx="1957387" cy="894805"/>
          </a:xfrm>
          <a:prstGeom prst="rect">
            <a:avLst/>
          </a:prstGeom>
        </p:spPr>
      </p:pic>
      <p:pic>
        <p:nvPicPr>
          <p:cNvPr id="5" name="Resim 4"/>
          <p:cNvPicPr>
            <a:picLocks noChangeAspect="1"/>
          </p:cNvPicPr>
          <p:nvPr/>
        </p:nvPicPr>
        <p:blipFill rotWithShape="1">
          <a:blip r:embed="rId2" cstate="print"/>
          <a:srcRect t="20814" r="44468" b="60516"/>
          <a:stretch/>
        </p:blipFill>
        <p:spPr>
          <a:xfrm>
            <a:off x="985838" y="3843339"/>
            <a:ext cx="1957387" cy="885824"/>
          </a:xfrm>
          <a:prstGeom prst="rect">
            <a:avLst/>
          </a:prstGeom>
        </p:spPr>
      </p:pic>
      <p:sp>
        <p:nvSpPr>
          <p:cNvPr id="6" name="Metin kutusu 5"/>
          <p:cNvSpPr txBox="1"/>
          <p:nvPr/>
        </p:nvSpPr>
        <p:spPr>
          <a:xfrm>
            <a:off x="5300663" y="3843339"/>
            <a:ext cx="6053137" cy="2123658"/>
          </a:xfrm>
          <a:prstGeom prst="rect">
            <a:avLst/>
          </a:prstGeom>
          <a:noFill/>
        </p:spPr>
        <p:txBody>
          <a:bodyPr wrap="square" rtlCol="0">
            <a:spAutoFit/>
          </a:bodyPr>
          <a:lstStyle/>
          <a:p>
            <a:pPr algn="just"/>
            <a:r>
              <a:rPr lang="tr-TR" sz="2200" dirty="0" smtClean="0"/>
              <a:t>Hesaplanan </a:t>
            </a:r>
            <a:r>
              <a:rPr lang="tr-TR" sz="2200" dirty="0"/>
              <a:t>primer kesitlerden hangisi büyük ise akım transformatörü tasarımında o değer kullanılmalıdır. Böylece transformatörün normal çalışma koşullarında ve kısa devre hatası oluşması durumunda primer iletkenlerinde herhangi bir hasar görmeden çalışması garanti altına alınır. </a:t>
            </a:r>
          </a:p>
        </p:txBody>
      </p:sp>
    </p:spTree>
    <p:extLst>
      <p:ext uri="{BB962C8B-B14F-4D97-AF65-F5344CB8AC3E}">
        <p14:creationId xmlns:p14="http://schemas.microsoft.com/office/powerpoint/2010/main" xmlns="" val="34240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İçerik Yer Tutucusu 2"/>
              <p:cNvSpPr>
                <a:spLocks noGrp="1"/>
              </p:cNvSpPr>
              <p:nvPr>
                <p:ph idx="1"/>
              </p:nvPr>
            </p:nvSpPr>
            <p:spPr>
              <a:xfrm>
                <a:off x="838200" y="414338"/>
                <a:ext cx="10515600" cy="5734050"/>
              </a:xfrm>
            </p:spPr>
            <p:txBody>
              <a:bodyPr>
                <a:normAutofit/>
              </a:bodyPr>
              <a:lstStyle/>
              <a:p>
                <a:pPr algn="just"/>
                <a:r>
                  <a:rPr lang="tr-TR" sz="2400" b="1" dirty="0" smtClean="0">
                    <a:solidFill>
                      <a:srgbClr val="640000"/>
                    </a:solidFill>
                  </a:rPr>
                  <a:t>Sekonder Kesit Hesabı: </a:t>
                </a:r>
                <a:r>
                  <a:rPr lang="tr-TR" sz="2400" dirty="0" err="1"/>
                  <a:t>Primerde</a:t>
                </a:r>
                <a:r>
                  <a:rPr lang="tr-TR" sz="2400" dirty="0"/>
                  <a:t> yüksek akımlar ve az tur sayıları vardır. İletken kesitleri ise yüksek akımlardan dolayı büyüktür. Sekonder de ise düşük akımlar ve daha fazla tur sayısı vardır. İletken kesitleri düşük akımlardan dolayı küçüktür. Akım transformatörü sekonder tasarımında bundan dolayı bakır şeritler yerine emaye teller kullanılır. Sekonder iletken kesiti normal çalışma koşulları altında sekonder akımın 1,2 katında sürekli çalışacak şekilde hesaplanır. 1A için kullanılması gereken tel kesiti ve </a:t>
                </a:r>
                <a:r>
                  <a:rPr lang="tr-TR" sz="2400" dirty="0" smtClean="0"/>
                  <a:t>tel </a:t>
                </a:r>
                <a:r>
                  <a:rPr lang="tr-TR" sz="2400" dirty="0"/>
                  <a:t>çapı</a:t>
                </a:r>
                <a:r>
                  <a:rPr lang="tr-TR" sz="2400" dirty="0" smtClean="0"/>
                  <a:t>;</a:t>
                </a:r>
              </a:p>
              <a:p>
                <a:pPr marL="0" indent="0">
                  <a:buNone/>
                </a:pPr>
                <a:r>
                  <a:rPr lang="tr-TR" sz="2400" dirty="0"/>
                  <a:t> </a:t>
                </a:r>
                <a:r>
                  <a:rPr lang="tr-TR" sz="2400" dirty="0" smtClean="0"/>
                  <a:t>                                       </a:t>
                </a:r>
                <a:endParaRPr lang="tr-TR" sz="2400" i="1" dirty="0" smtClean="0">
                  <a:latin typeface="Cambria Math" panose="02040503050406030204" pitchFamily="18" charset="0"/>
                </a:endParaRPr>
              </a:p>
              <a:p>
                <a:pPr marL="0" indent="0">
                  <a:buNone/>
                </a:pPr>
                <a:endParaRPr lang="tr-TR" sz="2400" i="1" dirty="0">
                  <a:latin typeface="Cambria Math" panose="02040503050406030204" pitchFamily="18" charset="0"/>
                </a:endParaRPr>
              </a:p>
              <a:p>
                <a:pPr marL="0" indent="0">
                  <a:buNone/>
                </a:pPr>
                <a14:m>
                  <m:oMath xmlns:m="http://schemas.openxmlformats.org/officeDocument/2006/math">
                    <m:r>
                      <a:rPr lang="tr-TR" sz="1800" i="1" smtClean="0">
                        <a:latin typeface="Cambria Math" panose="02040503050406030204" pitchFamily="18" charset="0"/>
                      </a:rPr>
                      <m:t>𝐴</m:t>
                    </m:r>
                    <m:r>
                      <a:rPr lang="tr-TR" sz="1800" b="0" i="1" smtClean="0">
                        <a:latin typeface="Cambria Math" panose="02040503050406030204" pitchFamily="18" charset="0"/>
                      </a:rPr>
                      <m:t>𝑠</m:t>
                    </m:r>
                    <m:r>
                      <a:rPr lang="tr-TR" sz="1800" i="1" smtClean="0">
                        <a:latin typeface="Cambria Math" panose="02040503050406030204" pitchFamily="18" charset="0"/>
                      </a:rPr>
                      <m:t>=</m:t>
                    </m:r>
                    <m:r>
                      <a:rPr lang="el-GR" sz="1800" i="1" smtClean="0">
                        <a:latin typeface="Cambria Math" panose="02040503050406030204" pitchFamily="18" charset="0"/>
                      </a:rPr>
                      <m:t>𝜋</m:t>
                    </m:r>
                    <m:sSup>
                      <m:sSupPr>
                        <m:ctrlPr>
                          <a:rPr lang="tr-TR" sz="1800" i="1" smtClean="0">
                            <a:latin typeface="Cambria Math"/>
                          </a:rPr>
                        </m:ctrlPr>
                      </m:sSupPr>
                      <m:e>
                        <m:r>
                          <a:rPr lang="tr-TR" sz="1800" i="1" smtClean="0">
                            <a:latin typeface="Cambria Math" panose="02040503050406030204" pitchFamily="18" charset="0"/>
                          </a:rPr>
                          <m:t>𝑟</m:t>
                        </m:r>
                      </m:e>
                      <m:sup>
                        <m:r>
                          <a:rPr lang="tr-TR" sz="1800" i="1" smtClean="0">
                            <a:latin typeface="Cambria Math" panose="02040503050406030204" pitchFamily="18" charset="0"/>
                          </a:rPr>
                          <m:t>2</m:t>
                        </m:r>
                      </m:sup>
                    </m:sSup>
                  </m:oMath>
                </a14:m>
                <a:r>
                  <a:rPr lang="tr-TR" sz="2400" dirty="0" smtClean="0"/>
                  <a:t> </a:t>
                </a:r>
              </a:p>
              <a:p>
                <a:pPr marL="0" indent="0">
                  <a:buNone/>
                </a:pPr>
                <a:r>
                  <a:rPr lang="tr-TR" sz="1800" dirty="0" smtClean="0"/>
                  <a:t>r=0.46 mm</a:t>
                </a:r>
              </a:p>
              <a:p>
                <a:pPr marL="0" indent="0">
                  <a:buNone/>
                </a:pPr>
                <a:r>
                  <a:rPr lang="tr-TR" sz="1800" dirty="0" smtClean="0"/>
                  <a:t>R=0.92 mm</a:t>
                </a:r>
                <a:endParaRPr lang="tr-TR" sz="1800"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838200" y="414338"/>
                <a:ext cx="10515600" cy="5734050"/>
              </a:xfrm>
              <a:blipFill>
                <a:blip r:embed="rId2" cstate="print"/>
                <a:stretch>
                  <a:fillRect l="-812" t="-1488" r="-870"/>
                </a:stretch>
              </a:blipFill>
            </p:spPr>
            <p:txBody>
              <a:bodyPr/>
              <a:lstStyle/>
              <a:p>
                <a:r>
                  <a:rPr lang="tr-TR">
                    <a:noFill/>
                  </a:rPr>
                  <a:t> </a:t>
                </a:r>
              </a:p>
            </p:txBody>
          </p:sp>
        </mc:Fallback>
      </mc:AlternateContent>
      <mc:AlternateContent xmlns:mc="http://schemas.openxmlformats.org/markup-compatibility/2006">
        <mc:Choice xmlns:a14="http://schemas.microsoft.com/office/drawing/2010/main" xmlns="" Requires="a14">
          <p:sp>
            <p:nvSpPr>
              <p:cNvPr id="5" name="Metin kutusu 4"/>
              <p:cNvSpPr txBox="1"/>
              <p:nvPr/>
            </p:nvSpPr>
            <p:spPr>
              <a:xfrm>
                <a:off x="966787" y="3309938"/>
                <a:ext cx="2104743" cy="393569"/>
              </a:xfrm>
              <a:prstGeom prst="rect">
                <a:avLst/>
              </a:prstGeom>
              <a:noFill/>
            </p:spPr>
            <p:txBody>
              <a:bodyPr wrap="none" lIns="0" tIns="0" rIns="0" bIns="0" rtlCol="0">
                <a:spAutoFit/>
              </a:bodyPr>
              <a:lstStyle/>
              <a:p>
                <a:r>
                  <a:rPr lang="tr-TR" i="1" dirty="0" smtClean="0"/>
                  <a:t>A</a:t>
                </a:r>
                <a:r>
                  <a:rPr lang="tr-TR" dirty="0" smtClean="0"/>
                  <a:t>s</a:t>
                </a:r>
                <a14:m>
                  <m:oMath xmlns:m="http://schemas.openxmlformats.org/officeDocument/2006/math">
                    <m:r>
                      <a:rPr lang="tr-TR" i="1" smtClean="0">
                        <a:latin typeface="Cambria Math" panose="02040503050406030204" pitchFamily="18" charset="0"/>
                      </a:rPr>
                      <m:t>=</m:t>
                    </m:r>
                    <m:f>
                      <m:fPr>
                        <m:ctrlPr>
                          <a:rPr lang="tr-TR" i="1" smtClean="0">
                            <a:latin typeface="Cambria Math"/>
                          </a:rPr>
                        </m:ctrlPr>
                      </m:fPr>
                      <m:num>
                        <m:r>
                          <a:rPr lang="tr-TR" b="0" i="1" smtClean="0">
                            <a:latin typeface="Cambria Math" panose="02040503050406030204" pitchFamily="18" charset="0"/>
                          </a:rPr>
                          <m:t>1</m:t>
                        </m:r>
                        <m:r>
                          <a:rPr lang="tr-TR" b="0" i="1" smtClean="0">
                            <a:latin typeface="Cambria Math" panose="02040503050406030204" pitchFamily="18" charset="0"/>
                          </a:rPr>
                          <m:t>𝑥</m:t>
                        </m:r>
                        <m:r>
                          <a:rPr lang="tr-TR" b="0" i="1" smtClean="0">
                            <a:latin typeface="Cambria Math" panose="02040503050406030204" pitchFamily="18" charset="0"/>
                          </a:rPr>
                          <m:t>1.2</m:t>
                        </m:r>
                      </m:num>
                      <m:den>
                        <m:r>
                          <a:rPr lang="tr-TR" i="1" smtClean="0">
                            <a:latin typeface="Cambria Math" panose="02040503050406030204" pitchFamily="18" charset="0"/>
                          </a:rPr>
                          <m:t>1</m:t>
                        </m:r>
                        <m:r>
                          <a:rPr lang="tr-TR" b="0" i="1" smtClean="0">
                            <a:latin typeface="Cambria Math" panose="02040503050406030204" pitchFamily="18" charset="0"/>
                          </a:rPr>
                          <m:t>.8</m:t>
                        </m:r>
                      </m:den>
                    </m:f>
                    <m:r>
                      <a:rPr lang="tr-TR" b="0" i="1" smtClean="0">
                        <a:latin typeface="Cambria Math" panose="02040503050406030204" pitchFamily="18" charset="0"/>
                      </a:rPr>
                      <m:t>=0.66</m:t>
                    </m:r>
                    <m:r>
                      <a:rPr lang="tr-TR" b="0" i="1" smtClean="0">
                        <a:latin typeface="Cambria Math" panose="02040503050406030204" pitchFamily="18" charset="0"/>
                      </a:rPr>
                      <m:t>𝑚𝑚</m:t>
                    </m:r>
                    <m:r>
                      <a:rPr lang="tr-TR" b="0" i="1" smtClean="0">
                        <a:latin typeface="Cambria Math" panose="02040503050406030204" pitchFamily="18" charset="0"/>
                      </a:rPr>
                      <m:t>²</m:t>
                    </m:r>
                  </m:oMath>
                </a14:m>
                <a:endParaRPr lang="tr-TR" dirty="0"/>
              </a:p>
            </p:txBody>
          </p:sp>
        </mc:Choice>
        <mc:Fallback>
          <p:sp>
            <p:nvSpPr>
              <p:cNvPr id="5" name="Metin kutusu 4"/>
              <p:cNvSpPr txBox="1">
                <a:spLocks noRot="1" noChangeAspect="1" noMove="1" noResize="1" noEditPoints="1" noAdjustHandles="1" noChangeArrowheads="1" noChangeShapeType="1" noTextEdit="1"/>
              </p:cNvSpPr>
              <p:nvPr/>
            </p:nvSpPr>
            <p:spPr>
              <a:xfrm>
                <a:off x="966787" y="3309938"/>
                <a:ext cx="2104743" cy="393569"/>
              </a:xfrm>
              <a:prstGeom prst="rect">
                <a:avLst/>
              </a:prstGeom>
              <a:blipFill>
                <a:blip r:embed="rId3" cstate="print"/>
                <a:stretch>
                  <a:fillRect l="-6957" t="-4615" r="-4348" b="-20000"/>
                </a:stretch>
              </a:blipFill>
            </p:spPr>
            <p:txBody>
              <a:bodyPr/>
              <a:lstStyle/>
              <a:p>
                <a:r>
                  <a:rPr lang="tr-TR">
                    <a:noFill/>
                  </a:rPr>
                  <a:t> </a:t>
                </a:r>
              </a:p>
            </p:txBody>
          </p:sp>
        </mc:Fallback>
      </mc:AlternateContent>
      <p:sp>
        <p:nvSpPr>
          <p:cNvPr id="6" name="Metin kutusu 5"/>
          <p:cNvSpPr txBox="1"/>
          <p:nvPr/>
        </p:nvSpPr>
        <p:spPr>
          <a:xfrm>
            <a:off x="4743450" y="3095625"/>
            <a:ext cx="6067425" cy="2308324"/>
          </a:xfrm>
          <a:prstGeom prst="rect">
            <a:avLst/>
          </a:prstGeom>
          <a:noFill/>
        </p:spPr>
        <p:txBody>
          <a:bodyPr wrap="square" rtlCol="0">
            <a:spAutoFit/>
          </a:bodyPr>
          <a:lstStyle/>
          <a:p>
            <a:pPr algn="just"/>
            <a:r>
              <a:rPr lang="nn-NO" sz="2400" dirty="0"/>
              <a:t>olarak hesaplanır. Burada hesaplanan </a:t>
            </a:r>
            <a:r>
              <a:rPr lang="tr-TR" sz="2400" dirty="0" smtClean="0"/>
              <a:t>As </a:t>
            </a:r>
            <a:r>
              <a:rPr lang="nn-NO" sz="2400" dirty="0" smtClean="0"/>
              <a:t>sekonder </a:t>
            </a:r>
            <a:r>
              <a:rPr lang="nn-NO" sz="2400" dirty="0"/>
              <a:t>tel kesiti, </a:t>
            </a:r>
            <a:r>
              <a:rPr lang="nn-NO" sz="2400" dirty="0" smtClean="0"/>
              <a:t>hesaplanan</a:t>
            </a:r>
            <a:r>
              <a:rPr lang="tr-TR" sz="2400" dirty="0" smtClean="0"/>
              <a:t> r</a:t>
            </a:r>
            <a:r>
              <a:rPr lang="nn-NO" sz="2400" dirty="0" smtClean="0"/>
              <a:t> </a:t>
            </a:r>
            <a:r>
              <a:rPr lang="nn-NO" sz="2400" dirty="0"/>
              <a:t>sekonder tel yarı çapı ve </a:t>
            </a:r>
            <a:r>
              <a:rPr lang="tr-TR" sz="2400" dirty="0" smtClean="0"/>
              <a:t>R </a:t>
            </a:r>
            <a:r>
              <a:rPr lang="nn-NO" sz="2400" dirty="0" smtClean="0"/>
              <a:t>hesaplanan </a:t>
            </a:r>
            <a:r>
              <a:rPr lang="nn-NO" sz="2400" dirty="0"/>
              <a:t>sekonder tel çapıdır. </a:t>
            </a:r>
          </a:p>
          <a:p>
            <a:r>
              <a:rPr lang="tr-TR" sz="2400" dirty="0"/>
              <a:t>Bu hesaplama sonucu 1 A sekonder akımlı bir akım transformatör tasarımında çapı 1 mm olan bir emaye tel kullanılabilir. </a:t>
            </a:r>
          </a:p>
        </p:txBody>
      </p:sp>
    </p:spTree>
    <p:extLst>
      <p:ext uri="{BB962C8B-B14F-4D97-AF65-F5344CB8AC3E}">
        <p14:creationId xmlns:p14="http://schemas.microsoft.com/office/powerpoint/2010/main" xmlns="" val="216789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6700"/>
            <a:ext cx="10515600" cy="990600"/>
          </a:xfrm>
        </p:spPr>
        <p:txBody>
          <a:bodyPr>
            <a:noAutofit/>
          </a:bodyPr>
          <a:lstStyle/>
          <a:p>
            <a:r>
              <a:rPr lang="tr-TR" sz="3000" b="1" dirty="0">
                <a:solidFill>
                  <a:schemeClr val="accent6">
                    <a:lumMod val="50000"/>
                  </a:schemeClr>
                </a:solidFill>
              </a:rPr>
              <a:t>AKIM TRANSFORMATÖRÜ ÇEŞİTLERİ</a:t>
            </a:r>
            <a:r>
              <a:rPr lang="tr-TR" sz="3000" dirty="0">
                <a:solidFill>
                  <a:schemeClr val="accent6">
                    <a:lumMod val="50000"/>
                  </a:schemeClr>
                </a:solidFill>
              </a:rPr>
              <a:t/>
            </a:r>
            <a:br>
              <a:rPr lang="tr-TR" sz="3000" dirty="0">
                <a:solidFill>
                  <a:schemeClr val="accent6">
                    <a:lumMod val="50000"/>
                  </a:schemeClr>
                </a:solidFill>
              </a:rPr>
            </a:br>
            <a:endParaRPr lang="tr-TR" sz="3000" dirty="0">
              <a:solidFill>
                <a:schemeClr val="accent6">
                  <a:lumMod val="50000"/>
                </a:schemeClr>
              </a:solidFill>
            </a:endParaRPr>
          </a:p>
        </p:txBody>
      </p:sp>
      <p:sp>
        <p:nvSpPr>
          <p:cNvPr id="3" name="İçerik Yer Tutucusu 2"/>
          <p:cNvSpPr>
            <a:spLocks noGrp="1"/>
          </p:cNvSpPr>
          <p:nvPr>
            <p:ph idx="1"/>
          </p:nvPr>
        </p:nvSpPr>
        <p:spPr>
          <a:xfrm>
            <a:off x="838200" y="1066800"/>
            <a:ext cx="10515600" cy="5110163"/>
          </a:xfrm>
        </p:spPr>
        <p:txBody>
          <a:bodyPr>
            <a:normAutofit fontScale="92500"/>
          </a:bodyPr>
          <a:lstStyle/>
          <a:p>
            <a:pPr marL="0" indent="0" algn="just">
              <a:buNone/>
            </a:pPr>
            <a:r>
              <a:rPr lang="tr-TR" b="1" dirty="0">
                <a:solidFill>
                  <a:srgbClr val="640000"/>
                </a:solidFill>
              </a:rPr>
              <a:t>Kullanım amacına göre </a:t>
            </a:r>
            <a:r>
              <a:rPr lang="tr-TR" b="1" dirty="0" smtClean="0">
                <a:solidFill>
                  <a:srgbClr val="640000"/>
                </a:solidFill>
              </a:rPr>
              <a:t>transformatörler</a:t>
            </a:r>
          </a:p>
          <a:p>
            <a:pPr marL="0" indent="0" algn="just">
              <a:buNone/>
            </a:pPr>
            <a:endParaRPr lang="tr-TR" dirty="0"/>
          </a:p>
          <a:p>
            <a:pPr algn="just">
              <a:buFont typeface="Wingdings" panose="05000000000000000000" pitchFamily="2" charset="2"/>
              <a:buChar char="v"/>
            </a:pPr>
            <a:r>
              <a:rPr lang="tr-TR" b="1" dirty="0"/>
              <a:t>Ölçü Akım transformatörleri:</a:t>
            </a:r>
            <a:endParaRPr lang="tr-TR" dirty="0"/>
          </a:p>
          <a:p>
            <a:pPr marL="0" indent="0" algn="just">
              <a:buNone/>
            </a:pPr>
            <a:r>
              <a:rPr lang="tr-TR" dirty="0" smtClean="0"/>
              <a:t>	Sistemin </a:t>
            </a:r>
            <a:r>
              <a:rPr lang="tr-TR" dirty="0"/>
              <a:t>akımını ölçme amacıyla kullanılan akım transformatörlerine ölçü akım transformatörü denir. Bu transformatörlere ampermetre, </a:t>
            </a:r>
            <a:r>
              <a:rPr lang="tr-TR" dirty="0" err="1"/>
              <a:t>wattmetrelerin</a:t>
            </a:r>
            <a:r>
              <a:rPr lang="tr-TR" dirty="0"/>
              <a:t> akım bobinleri, elektrik sayaçları, güç faktörü ölçüm cihazları vb. cihazlar bağlanır</a:t>
            </a:r>
            <a:r>
              <a:rPr lang="tr-TR" dirty="0" smtClean="0"/>
              <a:t>.</a:t>
            </a:r>
            <a:r>
              <a:rPr lang="tr-TR" dirty="0"/>
              <a:t> </a:t>
            </a:r>
          </a:p>
          <a:p>
            <a:pPr algn="just">
              <a:buFont typeface="Wingdings" panose="05000000000000000000" pitchFamily="2" charset="2"/>
              <a:buChar char="v"/>
            </a:pPr>
            <a:r>
              <a:rPr lang="tr-TR" b="1" dirty="0"/>
              <a:t>Koruma Akım Transformatörleri:</a:t>
            </a:r>
            <a:endParaRPr lang="tr-TR" dirty="0"/>
          </a:p>
          <a:p>
            <a:pPr marL="0" indent="0" algn="just">
              <a:buNone/>
            </a:pPr>
            <a:r>
              <a:rPr lang="tr-TR" dirty="0" smtClean="0"/>
              <a:t>	Enerji </a:t>
            </a:r>
            <a:r>
              <a:rPr lang="tr-TR" dirty="0"/>
              <a:t>sisteminde, normal işletme koşulları dışında oluşabilecek aşırı akımları sekonder tarafa bağlı koruma ekipmanları ve rölelere belirli bir oranda iletirler. Koruma akım transformatörlerinin sistemde istenmeyen böyle durumlarda koruma ekipmanlarına kısa süre içinde ve doğru </a:t>
            </a:r>
            <a:r>
              <a:rPr lang="tr-TR" dirty="0" smtClean="0"/>
              <a:t>bilgi verir.</a:t>
            </a:r>
            <a:endParaRPr lang="tr-TR" dirty="0"/>
          </a:p>
        </p:txBody>
      </p:sp>
    </p:spTree>
    <p:extLst>
      <p:ext uri="{BB962C8B-B14F-4D97-AF65-F5344CB8AC3E}">
        <p14:creationId xmlns:p14="http://schemas.microsoft.com/office/powerpoint/2010/main" xmlns="" val="11332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4850" y="495300"/>
            <a:ext cx="10515600" cy="5567363"/>
          </a:xfrm>
        </p:spPr>
        <p:txBody>
          <a:bodyPr>
            <a:noAutofit/>
          </a:bodyPr>
          <a:lstStyle/>
          <a:p>
            <a:pPr marL="0" indent="0" algn="just">
              <a:buNone/>
            </a:pPr>
            <a:r>
              <a:rPr lang="tr-TR" sz="2400" b="1" dirty="0">
                <a:solidFill>
                  <a:srgbClr val="640000"/>
                </a:solidFill>
              </a:rPr>
              <a:t>Gerilim Değerlerine göre akım transformatörleri</a:t>
            </a:r>
            <a:endParaRPr lang="tr-TR" sz="2400" dirty="0">
              <a:solidFill>
                <a:srgbClr val="640000"/>
              </a:solidFill>
            </a:endParaRPr>
          </a:p>
          <a:p>
            <a:pPr algn="just">
              <a:buFont typeface="Wingdings" panose="05000000000000000000" pitchFamily="2" charset="2"/>
              <a:buChar char="v"/>
            </a:pPr>
            <a:r>
              <a:rPr lang="tr-TR" sz="2400" b="1" dirty="0" smtClean="0"/>
              <a:t>Alçak </a:t>
            </a:r>
            <a:r>
              <a:rPr lang="tr-TR" sz="2400" b="1" dirty="0"/>
              <a:t>gerilim akım transformatörleri</a:t>
            </a:r>
            <a:endParaRPr lang="tr-TR" sz="2400" dirty="0"/>
          </a:p>
          <a:p>
            <a:pPr marL="0" indent="0" algn="just">
              <a:buNone/>
            </a:pPr>
            <a:r>
              <a:rPr lang="tr-TR" sz="2400" dirty="0"/>
              <a:t>Alçak gerilim şebeke ve sistemlerinde kullanılan akım transformatörleridir. Dağıtım transformatörlerinde alçak gerilim taraflarında fazlar arası gerilim 400 V tur. Bu gerilim değeri ile çalışan iş yerleri ve fabrikalarda kullanılan tipteki akım ölçü transformatörleridir</a:t>
            </a:r>
            <a:r>
              <a:rPr lang="tr-TR" sz="2400" dirty="0" smtClean="0"/>
              <a:t>.</a:t>
            </a:r>
          </a:p>
          <a:p>
            <a:pPr algn="just">
              <a:buFont typeface="Wingdings" panose="05000000000000000000" pitchFamily="2" charset="2"/>
              <a:buChar char="v"/>
            </a:pPr>
            <a:r>
              <a:rPr lang="tr-TR" sz="2400" b="1" dirty="0"/>
              <a:t>Orta gerilim akım </a:t>
            </a:r>
            <a:r>
              <a:rPr lang="tr-TR" sz="2400" b="1" dirty="0" smtClean="0"/>
              <a:t>transformatörleri</a:t>
            </a:r>
            <a:endParaRPr lang="tr-TR" sz="2400" dirty="0" smtClean="0"/>
          </a:p>
          <a:p>
            <a:pPr marL="0" indent="0" algn="just">
              <a:buNone/>
            </a:pPr>
            <a:r>
              <a:rPr lang="tr-TR" sz="2400" dirty="0" smtClean="0"/>
              <a:t>Yalıtım </a:t>
            </a:r>
            <a:r>
              <a:rPr lang="tr-TR" sz="2400" dirty="0"/>
              <a:t>seviyesi 36 </a:t>
            </a:r>
            <a:r>
              <a:rPr lang="tr-TR" sz="2400" dirty="0" err="1"/>
              <a:t>kV’a</a:t>
            </a:r>
            <a:r>
              <a:rPr lang="tr-TR" sz="2400" dirty="0"/>
              <a:t> kadar olan akım transformatörleri, orta gerilim </a:t>
            </a:r>
            <a:r>
              <a:rPr lang="tr-TR" sz="2400" dirty="0" smtClean="0"/>
              <a:t>akım </a:t>
            </a:r>
            <a:r>
              <a:rPr lang="tr-TR" sz="2400" dirty="0"/>
              <a:t>transformatörleri olarak tanımlanır. Orta gerilim kuru tip akım transformatörleri görülmektedir. Bu tip transformatörler ayrıca mesnet tipi akım transformatörleri olarak da </a:t>
            </a:r>
            <a:r>
              <a:rPr lang="tr-TR" sz="2400" dirty="0" smtClean="0"/>
              <a:t>tanımlanırlar.</a:t>
            </a:r>
          </a:p>
          <a:p>
            <a:pPr algn="just">
              <a:buFont typeface="Wingdings" panose="05000000000000000000" pitchFamily="2" charset="2"/>
              <a:buChar char="v"/>
            </a:pPr>
            <a:r>
              <a:rPr lang="tr-TR" sz="2400" b="1" dirty="0" smtClean="0"/>
              <a:t>Yüksek </a:t>
            </a:r>
            <a:r>
              <a:rPr lang="tr-TR" sz="2400" b="1" dirty="0"/>
              <a:t>gerilim akım transformatörleri </a:t>
            </a:r>
            <a:endParaRPr lang="tr-TR" sz="2400" dirty="0"/>
          </a:p>
          <a:p>
            <a:pPr marL="0" indent="0" algn="just">
              <a:buNone/>
            </a:pPr>
            <a:r>
              <a:rPr lang="tr-TR" sz="2400" dirty="0"/>
              <a:t>Ölçüm yapılacak devreye baralar vasıtası ile seri bağlanır. Yüksek gerilim akım transformatörlerinde, çok büyük oranda yalıtım ve soğutma malzemesi olarak yağ kullanılır. </a:t>
            </a:r>
            <a:r>
              <a:rPr lang="tr-TR" sz="2400" dirty="0" err="1"/>
              <a:t>Resim’de</a:t>
            </a:r>
            <a:r>
              <a:rPr lang="tr-TR" sz="2400" dirty="0"/>
              <a:t> 170 </a:t>
            </a:r>
            <a:r>
              <a:rPr lang="tr-TR" sz="2400" dirty="0" err="1"/>
              <a:t>kV</a:t>
            </a:r>
            <a:r>
              <a:rPr lang="tr-TR" sz="2400" dirty="0"/>
              <a:t> ve 420 </a:t>
            </a:r>
            <a:r>
              <a:rPr lang="tr-TR" sz="2400" dirty="0" err="1"/>
              <a:t>kV</a:t>
            </a:r>
            <a:r>
              <a:rPr lang="tr-TR" sz="2400" dirty="0"/>
              <a:t> kafa tipi akım transformatörü örnekleri görülüyor.</a:t>
            </a:r>
          </a:p>
          <a:p>
            <a:pPr marL="0" indent="0" algn="just">
              <a:buNone/>
            </a:pPr>
            <a:endParaRPr lang="tr-TR" sz="2400" dirty="0"/>
          </a:p>
          <a:p>
            <a:pPr marL="0" indent="0" algn="just">
              <a:buNone/>
            </a:pPr>
            <a:endParaRPr lang="tr-TR" sz="2400" dirty="0"/>
          </a:p>
          <a:p>
            <a:pPr algn="just"/>
            <a:endParaRPr lang="tr-TR" sz="2400" dirty="0"/>
          </a:p>
        </p:txBody>
      </p:sp>
    </p:spTree>
    <p:extLst>
      <p:ext uri="{BB962C8B-B14F-4D97-AF65-F5344CB8AC3E}">
        <p14:creationId xmlns:p14="http://schemas.microsoft.com/office/powerpoint/2010/main" xmlns="" val="60752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0596" y="5384799"/>
            <a:ext cx="10842943" cy="506414"/>
          </a:xfrm>
        </p:spPr>
        <p:txBody>
          <a:bodyPr>
            <a:normAutofit/>
          </a:bodyPr>
          <a:lstStyle/>
          <a:p>
            <a:pPr marL="0" indent="0">
              <a:buNone/>
            </a:pPr>
            <a:r>
              <a:rPr lang="tr-TR" dirty="0" smtClean="0"/>
              <a:t>ALÇAK GERİLİM		        ORTA GERİLİM	</a:t>
            </a:r>
            <a:r>
              <a:rPr lang="tr-TR" dirty="0"/>
              <a:t> </a:t>
            </a:r>
            <a:r>
              <a:rPr lang="tr-TR" dirty="0" smtClean="0"/>
              <a:t>                 YÜKSEK GERİLİM</a:t>
            </a:r>
            <a:endParaRPr lang="tr-TR"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 y="1363343"/>
            <a:ext cx="3500120" cy="3370263"/>
          </a:xfrm>
          <a:prstGeom prst="rect">
            <a:avLst/>
          </a:prstGeom>
          <a:noFill/>
          <a:ln>
            <a:noFill/>
          </a:ln>
        </p:spPr>
      </p:pic>
      <p:pic>
        <p:nvPicPr>
          <p:cNvPr id="5" name="Resim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7682" y="1363343"/>
            <a:ext cx="3821430" cy="3370263"/>
          </a:xfrm>
          <a:prstGeom prst="rect">
            <a:avLst/>
          </a:prstGeom>
          <a:noFill/>
          <a:ln>
            <a:noFill/>
          </a:ln>
        </p:spPr>
      </p:pic>
      <p:pic>
        <p:nvPicPr>
          <p:cNvPr id="6" name="Resim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7574" y="1379374"/>
            <a:ext cx="3275965" cy="3370263"/>
          </a:xfrm>
          <a:prstGeom prst="rect">
            <a:avLst/>
          </a:prstGeom>
          <a:noFill/>
          <a:ln>
            <a:noFill/>
          </a:ln>
        </p:spPr>
      </p:pic>
    </p:spTree>
    <p:extLst>
      <p:ext uri="{BB962C8B-B14F-4D97-AF65-F5344CB8AC3E}">
        <p14:creationId xmlns:p14="http://schemas.microsoft.com/office/powerpoint/2010/main" xmlns="" val="54965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8225" y="609600"/>
            <a:ext cx="10515600" cy="5510213"/>
          </a:xfrm>
        </p:spPr>
        <p:txBody>
          <a:bodyPr>
            <a:normAutofit fontScale="92500" lnSpcReduction="20000"/>
          </a:bodyPr>
          <a:lstStyle/>
          <a:p>
            <a:pPr marL="0" indent="0" algn="just">
              <a:buNone/>
            </a:pPr>
            <a:r>
              <a:rPr lang="tr-TR" b="1" dirty="0">
                <a:solidFill>
                  <a:srgbClr val="640000"/>
                </a:solidFill>
              </a:rPr>
              <a:t>Yalıtım Biçimine Göre Akım Transformatörleri</a:t>
            </a:r>
            <a:endParaRPr lang="tr-TR" dirty="0">
              <a:solidFill>
                <a:srgbClr val="640000"/>
              </a:solidFill>
            </a:endParaRPr>
          </a:p>
          <a:p>
            <a:pPr algn="just">
              <a:buFont typeface="Wingdings" panose="05000000000000000000" pitchFamily="2" charset="2"/>
              <a:buChar char="v"/>
            </a:pPr>
            <a:r>
              <a:rPr lang="tr-TR" b="1" dirty="0" smtClean="0"/>
              <a:t>Yağlı </a:t>
            </a:r>
            <a:r>
              <a:rPr lang="tr-TR" b="1" dirty="0"/>
              <a:t>tip akım </a:t>
            </a:r>
            <a:r>
              <a:rPr lang="tr-TR" b="1" dirty="0" smtClean="0"/>
              <a:t>transformatörleri</a:t>
            </a:r>
            <a:endParaRPr lang="tr-TR" dirty="0"/>
          </a:p>
          <a:p>
            <a:pPr marL="0" indent="0" algn="just">
              <a:buNone/>
            </a:pPr>
            <a:r>
              <a:rPr lang="tr-TR" dirty="0"/>
              <a:t>Bu tip akım ölçü transformatörlerinde sargılar ve şase arasındaki </a:t>
            </a:r>
            <a:r>
              <a:rPr lang="tr-TR" dirty="0" err="1"/>
              <a:t>yalıtkanlığı</a:t>
            </a:r>
            <a:r>
              <a:rPr lang="tr-TR" dirty="0"/>
              <a:t> izolasyon yağı sağlar. Kuru tip akım ölçü transformatörlerine göre, terleme ve yağ sızıntısı gibi kötü faktörleri bulunur. Yüksek gerilimde kullanılan akım ölçü transformatörleri genelde yağlı tip akım ölçü transformatörlerdir. Özellikle 154 </a:t>
            </a:r>
            <a:r>
              <a:rPr lang="tr-TR" dirty="0" err="1"/>
              <a:t>kV</a:t>
            </a:r>
            <a:r>
              <a:rPr lang="tr-TR" dirty="0"/>
              <a:t> ve üzeri yüksek gerilim şebekelerinde kullanılırlar</a:t>
            </a:r>
            <a:r>
              <a:rPr lang="tr-TR" dirty="0" smtClean="0"/>
              <a:t>.</a:t>
            </a:r>
          </a:p>
          <a:p>
            <a:pPr marL="0" indent="0" algn="just">
              <a:buNone/>
            </a:pPr>
            <a:r>
              <a:rPr lang="tr-TR" dirty="0"/>
              <a:t>Yağlı tip akım transformatörleri, transformatör aktif kısmının (primer ve sekonder) bulunduğu yere göre üç farklı tipte tasarlanabilirler. Bunlar; </a:t>
            </a:r>
          </a:p>
          <a:p>
            <a:pPr algn="just"/>
            <a:r>
              <a:rPr lang="tr-TR" dirty="0" smtClean="0"/>
              <a:t> </a:t>
            </a:r>
            <a:r>
              <a:rPr lang="tr-TR" dirty="0" err="1"/>
              <a:t>Bushing</a:t>
            </a:r>
            <a:r>
              <a:rPr lang="tr-TR" dirty="0"/>
              <a:t> tipi </a:t>
            </a:r>
            <a:endParaRPr lang="tr-TR" dirty="0" smtClean="0"/>
          </a:p>
          <a:p>
            <a:pPr algn="just"/>
            <a:r>
              <a:rPr lang="tr-TR" dirty="0" smtClean="0"/>
              <a:t> </a:t>
            </a:r>
            <a:r>
              <a:rPr lang="tr-TR" dirty="0"/>
              <a:t>Kafa tipi </a:t>
            </a:r>
            <a:endParaRPr lang="tr-TR" dirty="0" smtClean="0"/>
          </a:p>
          <a:p>
            <a:pPr algn="just"/>
            <a:r>
              <a:rPr lang="tr-TR" dirty="0" smtClean="0"/>
              <a:t> </a:t>
            </a:r>
            <a:r>
              <a:rPr lang="tr-TR" dirty="0"/>
              <a:t>Kazan tipi </a:t>
            </a:r>
          </a:p>
          <a:p>
            <a:pPr marL="0" indent="0" algn="just">
              <a:buNone/>
            </a:pPr>
            <a:r>
              <a:rPr lang="tr-TR" dirty="0"/>
              <a:t> </a:t>
            </a:r>
            <a:r>
              <a:rPr lang="tr-TR" dirty="0" smtClean="0"/>
              <a:t>Temel </a:t>
            </a:r>
            <a:r>
              <a:rPr lang="tr-TR" dirty="0"/>
              <a:t>olarak ve işlevsel bakımdan birbirlerinden hiçbir farklılıkları yoktur. En yaygın kullanılan yağlı tip akım transformatörü </a:t>
            </a:r>
            <a:r>
              <a:rPr lang="tr-TR" dirty="0" err="1"/>
              <a:t>Bushing</a:t>
            </a:r>
            <a:r>
              <a:rPr lang="tr-TR" dirty="0"/>
              <a:t> tipi akım transformatördür.</a:t>
            </a:r>
          </a:p>
          <a:p>
            <a:pPr algn="just"/>
            <a:endParaRPr lang="tr-TR" dirty="0"/>
          </a:p>
          <a:p>
            <a:pPr algn="just"/>
            <a:endParaRPr lang="tr-TR" dirty="0"/>
          </a:p>
        </p:txBody>
      </p:sp>
    </p:spTree>
    <p:extLst>
      <p:ext uri="{BB962C8B-B14F-4D97-AF65-F5344CB8AC3E}">
        <p14:creationId xmlns:p14="http://schemas.microsoft.com/office/powerpoint/2010/main" xmlns="" val="392503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95949"/>
            <a:ext cx="10515600" cy="481013"/>
          </a:xfrm>
        </p:spPr>
        <p:txBody>
          <a:bodyPr>
            <a:normAutofit fontScale="62500" lnSpcReduction="20000"/>
          </a:bodyPr>
          <a:lstStyle/>
          <a:p>
            <a:pPr marL="0" indent="0">
              <a:buNone/>
            </a:pPr>
            <a:r>
              <a:rPr lang="tr-TR" dirty="0" smtClean="0"/>
              <a:t>         KAZAN </a:t>
            </a:r>
            <a:r>
              <a:rPr lang="tr-TR" dirty="0"/>
              <a:t>TİPİ				KAFA TİPİ			</a:t>
            </a:r>
            <a:r>
              <a:rPr lang="tr-TR" dirty="0" smtClean="0"/>
              <a:t>                 </a:t>
            </a:r>
            <a:r>
              <a:rPr lang="tr-TR" dirty="0"/>
              <a:t>	BUSHİNG TİPİ</a:t>
            </a:r>
          </a:p>
          <a:p>
            <a:endParaRPr lang="tr-TR"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95300"/>
            <a:ext cx="10515600" cy="4762500"/>
          </a:xfrm>
          <a:prstGeom prst="rect">
            <a:avLst/>
          </a:prstGeom>
          <a:noFill/>
          <a:ln>
            <a:noFill/>
          </a:ln>
        </p:spPr>
      </p:pic>
    </p:spTree>
    <p:extLst>
      <p:ext uri="{BB962C8B-B14F-4D97-AF65-F5344CB8AC3E}">
        <p14:creationId xmlns:p14="http://schemas.microsoft.com/office/powerpoint/2010/main" xmlns="" val="103238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27577"/>
            <a:ext cx="10515600" cy="1325563"/>
          </a:xfrm>
        </p:spPr>
        <p:txBody>
          <a:bodyPr>
            <a:normAutofit/>
          </a:bodyPr>
          <a:lstStyle/>
          <a:p>
            <a:r>
              <a:rPr lang="tr-TR" sz="3000" b="1" dirty="0" smtClean="0">
                <a:solidFill>
                  <a:schemeClr val="accent6">
                    <a:lumMod val="50000"/>
                  </a:schemeClr>
                </a:solidFill>
              </a:rPr>
              <a:t>AKIM TRANSFORMATÖRLERİ TANIMI</a:t>
            </a:r>
            <a:endParaRPr lang="tr-TR" sz="3000" b="1" dirty="0">
              <a:solidFill>
                <a:schemeClr val="accent6">
                  <a:lumMod val="50000"/>
                </a:schemeClr>
              </a:solidFill>
            </a:endParaRPr>
          </a:p>
        </p:txBody>
      </p:sp>
      <p:sp>
        <p:nvSpPr>
          <p:cNvPr id="3" name="İçerik Yer Tutucusu 2"/>
          <p:cNvSpPr>
            <a:spLocks noGrp="1"/>
          </p:cNvSpPr>
          <p:nvPr>
            <p:ph idx="1"/>
          </p:nvPr>
        </p:nvSpPr>
        <p:spPr>
          <a:xfrm>
            <a:off x="838200" y="2324603"/>
            <a:ext cx="10688053" cy="4824412"/>
          </a:xfrm>
        </p:spPr>
        <p:txBody>
          <a:bodyPr>
            <a:normAutofit/>
          </a:bodyPr>
          <a:lstStyle/>
          <a:p>
            <a:pPr algn="just"/>
            <a:r>
              <a:rPr lang="tr-TR" dirty="0"/>
              <a:t>Esas kullanım nedenleri güç sistemlerindeki direkt yollar ile ölçülemeyecek büyüklükte olan akımları daha düşük akım seviyelerine dönüştürerek ölçme işleminin yapılmasını sağlamaktır. </a:t>
            </a:r>
          </a:p>
          <a:p>
            <a:pPr algn="just"/>
            <a:r>
              <a:rPr lang="tr-TR" dirty="0"/>
              <a:t>Orta ve yüksek gerilim enerji sistemlerinde ölçme ve koruma sisteminin yüksek gerilim tarafından izole edilmesini de sağlarlar. </a:t>
            </a:r>
            <a:endParaRPr lang="tr-TR" dirty="0" smtClean="0">
              <a:solidFill>
                <a:srgbClr val="640000"/>
              </a:solidFill>
            </a:endParaRPr>
          </a:p>
          <a:p>
            <a:pPr marL="0" indent="0" algn="just">
              <a:buNone/>
            </a:pPr>
            <a:endParaRPr lang="tr-TR" dirty="0"/>
          </a:p>
        </p:txBody>
      </p:sp>
    </p:spTree>
    <p:extLst>
      <p:ext uri="{BB962C8B-B14F-4D97-AF65-F5344CB8AC3E}">
        <p14:creationId xmlns:p14="http://schemas.microsoft.com/office/powerpoint/2010/main" xmlns="" val="3276829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419100"/>
            <a:ext cx="10515600" cy="5624513"/>
          </a:xfrm>
        </p:spPr>
        <p:txBody>
          <a:bodyPr>
            <a:normAutofit/>
          </a:bodyPr>
          <a:lstStyle/>
          <a:p>
            <a:pPr algn="just">
              <a:buFont typeface="Wingdings" panose="05000000000000000000" pitchFamily="2" charset="2"/>
              <a:buChar char="v"/>
            </a:pPr>
            <a:r>
              <a:rPr lang="tr-TR" sz="2400" b="1" dirty="0" smtClean="0"/>
              <a:t>Kuru </a:t>
            </a:r>
            <a:r>
              <a:rPr lang="tr-TR" sz="2400" b="1" dirty="0"/>
              <a:t>tip akım </a:t>
            </a:r>
            <a:r>
              <a:rPr lang="tr-TR" sz="2400" b="1" dirty="0" smtClean="0"/>
              <a:t>transformatörleri</a:t>
            </a:r>
            <a:endParaRPr lang="tr-TR" sz="2400" dirty="0"/>
          </a:p>
          <a:p>
            <a:pPr marL="0" indent="0" algn="just">
              <a:buNone/>
            </a:pPr>
            <a:r>
              <a:rPr lang="tr-TR" sz="2400" dirty="0"/>
              <a:t>Akım ölçü transformatörlerinin iletken kısımlarını birbirlerinden ve şaseden ayıran katı yalıtkan malzemelerden oluşurlar. Bu tip akım ölçü transformatörlerinde yalıtım maddesi olarak genellikle zift, kâğıt, </a:t>
            </a:r>
            <a:r>
              <a:rPr lang="tr-TR" sz="2400" dirty="0" err="1"/>
              <a:t>epoksi</a:t>
            </a:r>
            <a:r>
              <a:rPr lang="tr-TR" sz="2400" dirty="0"/>
              <a:t> reçine vb. malzemeler kullanılır. Genellikle alçak gerilim sistemlerinde kullanılan akım ölçü transformatörleri bu tiptir. Ekonomik olarak ucuzdurlar, fakat arıza oluşması durumunda tamiri mümkün olamamaktadır.</a:t>
            </a:r>
          </a:p>
          <a:p>
            <a:pPr marL="0" indent="0" algn="just">
              <a:buNone/>
            </a:pPr>
            <a:r>
              <a:rPr lang="tr-TR" sz="2400" b="1" dirty="0">
                <a:solidFill>
                  <a:srgbClr val="640000"/>
                </a:solidFill>
              </a:rPr>
              <a:t>Kullanıldıkları Yere Göre Akım Transformatörleri</a:t>
            </a:r>
            <a:endParaRPr lang="tr-TR" sz="2400" dirty="0">
              <a:solidFill>
                <a:srgbClr val="640000"/>
              </a:solidFill>
            </a:endParaRPr>
          </a:p>
          <a:p>
            <a:pPr algn="just">
              <a:buFont typeface="Wingdings" panose="05000000000000000000" pitchFamily="2" charset="2"/>
              <a:buChar char="v"/>
            </a:pPr>
            <a:r>
              <a:rPr lang="tr-TR" sz="2400" b="1" dirty="0" smtClean="0"/>
              <a:t>Dahili </a:t>
            </a:r>
            <a:r>
              <a:rPr lang="tr-TR" sz="2400" b="1" dirty="0"/>
              <a:t>tip akım transformatörleri</a:t>
            </a:r>
            <a:endParaRPr lang="tr-TR" sz="2400" dirty="0"/>
          </a:p>
          <a:p>
            <a:pPr marL="0" indent="0" algn="just">
              <a:buNone/>
            </a:pPr>
            <a:r>
              <a:rPr lang="tr-TR" sz="2400" dirty="0"/>
              <a:t>Genellikle dış etkilere karşı dayanımı az olan tipteki akım ölçü transformatörlerdir. Kapalı yerlerde kullanıma uygundurlar. Özellikle dağıtım şebekelerinde hücrelerde kullanılırlar. Dahili tip akım transformatörlerinin gerilim seviyeleri çoğunlukla alçak ve orta gerilimdir.</a:t>
            </a:r>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1527" y="5057140"/>
            <a:ext cx="2656523" cy="1572260"/>
          </a:xfrm>
          <a:prstGeom prst="rect">
            <a:avLst/>
          </a:prstGeom>
          <a:noFill/>
          <a:ln>
            <a:noFill/>
          </a:ln>
        </p:spPr>
      </p:pic>
    </p:spTree>
    <p:extLst>
      <p:ext uri="{BB962C8B-B14F-4D97-AF65-F5344CB8AC3E}">
        <p14:creationId xmlns:p14="http://schemas.microsoft.com/office/powerpoint/2010/main" xmlns="" val="168183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892175"/>
            <a:ext cx="10515600" cy="4351338"/>
          </a:xfrm>
        </p:spPr>
        <p:txBody>
          <a:bodyPr/>
          <a:lstStyle/>
          <a:p>
            <a:pPr algn="just">
              <a:buFont typeface="Wingdings" panose="05000000000000000000" pitchFamily="2" charset="2"/>
              <a:buChar char="v"/>
            </a:pPr>
            <a:r>
              <a:rPr lang="tr-TR" b="1" dirty="0" smtClean="0"/>
              <a:t>Harici </a:t>
            </a:r>
            <a:r>
              <a:rPr lang="tr-TR" b="1" dirty="0"/>
              <a:t>tip akım transformatörleri</a:t>
            </a:r>
            <a:endParaRPr lang="tr-TR" dirty="0"/>
          </a:p>
          <a:p>
            <a:pPr marL="0" indent="0" algn="just">
              <a:buNone/>
            </a:pPr>
            <a:r>
              <a:rPr lang="tr-TR" dirty="0"/>
              <a:t>Yapıları bakımından dahili tip akım ölçü transformatörlerine göre ortam şartlarına karşı daha dayanıklıdırlar. Açık şalt sahalarında kullanılan akım ölçü transformatörleri harici </a:t>
            </a:r>
            <a:r>
              <a:rPr lang="tr-TR" dirty="0" smtClean="0"/>
              <a:t>tipe </a:t>
            </a:r>
            <a:r>
              <a:rPr lang="tr-TR" dirty="0"/>
              <a:t>örnek verilebilir. </a:t>
            </a:r>
          </a:p>
          <a:p>
            <a:pPr marL="0" indent="0" algn="just">
              <a:buNone/>
            </a:pPr>
            <a:r>
              <a:rPr lang="tr-TR" dirty="0"/>
              <a:t>Harici tip </a:t>
            </a:r>
            <a:r>
              <a:rPr lang="tr-TR" dirty="0" smtClean="0"/>
              <a:t>genellikle </a:t>
            </a:r>
            <a:r>
              <a:rPr lang="tr-TR" dirty="0"/>
              <a:t>yüksek gerilim sistemlerinde kullanılmasının yanı sıra her gerilim seviyesinde talep </a:t>
            </a:r>
            <a:r>
              <a:rPr lang="tr-TR" dirty="0" smtClean="0"/>
              <a:t>edilebilirler.</a:t>
            </a:r>
            <a:endParaRPr lang="tr-TR" dirty="0"/>
          </a:p>
          <a:p>
            <a:pPr algn="just"/>
            <a:endParaRPr lang="tr-TR"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2870" y="4047808"/>
            <a:ext cx="4290060" cy="2391410"/>
          </a:xfrm>
          <a:prstGeom prst="rect">
            <a:avLst/>
          </a:prstGeom>
          <a:noFill/>
          <a:ln>
            <a:noFill/>
          </a:ln>
        </p:spPr>
      </p:pic>
    </p:spTree>
    <p:extLst>
      <p:ext uri="{BB962C8B-B14F-4D97-AF65-F5344CB8AC3E}">
        <p14:creationId xmlns:p14="http://schemas.microsoft.com/office/powerpoint/2010/main" xmlns="" val="58211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71549"/>
            <a:ext cx="10515600" cy="3357563"/>
          </a:xfrm>
        </p:spPr>
        <p:txBody>
          <a:bodyPr>
            <a:noAutofit/>
          </a:bodyPr>
          <a:lstStyle/>
          <a:p>
            <a:pPr marL="0" indent="0" algn="ctr">
              <a:buNone/>
            </a:pPr>
            <a:r>
              <a:rPr lang="tr-TR" sz="10000" dirty="0" smtClean="0"/>
              <a:t>TEŞEKKÜRLER</a:t>
            </a:r>
          </a:p>
          <a:p>
            <a:pPr marL="0" indent="0" algn="ctr">
              <a:buNone/>
            </a:pPr>
            <a:endParaRPr lang="tr-TR" sz="10000" dirty="0" smtClean="0"/>
          </a:p>
          <a:p>
            <a:pPr marL="0" indent="0" algn="ctr">
              <a:buNone/>
            </a:pPr>
            <a:r>
              <a:rPr lang="tr-TR" sz="10000" dirty="0" smtClean="0"/>
              <a:t>ŞEYMA KÜÇÜK</a:t>
            </a:r>
            <a:endParaRPr lang="tr-TR" sz="10000" dirty="0"/>
          </a:p>
        </p:txBody>
      </p:sp>
    </p:spTree>
    <p:extLst>
      <p:ext uri="{BB962C8B-B14F-4D97-AF65-F5344CB8AC3E}">
        <p14:creationId xmlns:p14="http://schemas.microsoft.com/office/powerpoint/2010/main" xmlns="" val="102163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0012"/>
            <a:ext cx="10515600" cy="1325563"/>
          </a:xfrm>
        </p:spPr>
        <p:txBody>
          <a:bodyPr>
            <a:normAutofit/>
          </a:bodyPr>
          <a:lstStyle/>
          <a:p>
            <a:r>
              <a:rPr lang="tr-TR" sz="3000" b="1" dirty="0">
                <a:solidFill>
                  <a:schemeClr val="accent6">
                    <a:lumMod val="50000"/>
                  </a:schemeClr>
                </a:solidFill>
              </a:rPr>
              <a:t>AKIM TRANSFORMATÖRLERİNİN YAPISI VE ÇALIŞMA PRENSİBİ</a:t>
            </a:r>
            <a:endParaRPr lang="tr-TR" sz="3000" dirty="0">
              <a:solidFill>
                <a:schemeClr val="accent6">
                  <a:lumMod val="50000"/>
                </a:schemeClr>
              </a:solidFill>
            </a:endParaRPr>
          </a:p>
        </p:txBody>
      </p:sp>
      <p:sp>
        <p:nvSpPr>
          <p:cNvPr id="3" name="İçerik Yer Tutucusu 2"/>
          <p:cNvSpPr>
            <a:spLocks noGrp="1"/>
          </p:cNvSpPr>
          <p:nvPr>
            <p:ph idx="1"/>
          </p:nvPr>
        </p:nvSpPr>
        <p:spPr>
          <a:xfrm>
            <a:off x="838200" y="1179095"/>
            <a:ext cx="10515600" cy="4597818"/>
          </a:xfrm>
        </p:spPr>
        <p:txBody>
          <a:bodyPr>
            <a:normAutofit/>
          </a:bodyPr>
          <a:lstStyle/>
          <a:p>
            <a:pPr lvl="0" algn="just"/>
            <a:r>
              <a:rPr lang="tr-TR" sz="2300" dirty="0"/>
              <a:t>Bir akım transformatörünü oluşturan temel birimler primer sargı, sekonder sargı, manyetik nüve ve </a:t>
            </a:r>
            <a:r>
              <a:rPr lang="tr-TR" sz="2300" dirty="0" smtClean="0"/>
              <a:t>izolasyondur. Primer </a:t>
            </a:r>
            <a:r>
              <a:rPr lang="tr-TR" sz="2300" dirty="0"/>
              <a:t>ve sekonder </a:t>
            </a:r>
            <a:r>
              <a:rPr lang="tr-TR" sz="2300" dirty="0" smtClean="0"/>
              <a:t>sargılar </a:t>
            </a:r>
            <a:r>
              <a:rPr lang="tr-TR" sz="2300" dirty="0"/>
              <a:t>aynı nüve üzerine sarılırlar. </a:t>
            </a:r>
          </a:p>
          <a:p>
            <a:pPr lvl="0" algn="just"/>
            <a:r>
              <a:rPr lang="tr-TR" sz="2300" dirty="0"/>
              <a:t>Primer sargısından, ölçülecek yüksek akım, sekonder sargısından ise ölçü aletine iletilecek daha düşük seviyelere düşürülmüş küçük akımlar geçer. Bu sebepten dolayı primer devre sargısı </a:t>
            </a:r>
            <a:r>
              <a:rPr lang="tr-TR" sz="2300" b="1" i="1" dirty="0"/>
              <a:t>kalın telli, az sarımlı</a:t>
            </a:r>
            <a:r>
              <a:rPr lang="tr-TR" sz="2300" dirty="0"/>
              <a:t>, sekonder devre sargısı ise </a:t>
            </a:r>
            <a:r>
              <a:rPr lang="tr-TR" sz="2300" b="1" i="1" dirty="0"/>
              <a:t>ince telli, çok sarımlı</a:t>
            </a:r>
            <a:r>
              <a:rPr lang="tr-TR" sz="2300" dirty="0"/>
              <a:t> olarak yapılır. </a:t>
            </a:r>
          </a:p>
          <a:p>
            <a:pPr lvl="0" algn="just"/>
            <a:r>
              <a:rPr lang="tr-TR" sz="2300" dirty="0"/>
              <a:t>Akım transformatörünün primer sargı uçları akımı ölçülecek devreye ve sekonder sargı uçları ise ölçü aletinin devresine </a:t>
            </a:r>
            <a:r>
              <a:rPr lang="tr-TR" sz="2300" b="1" i="1" dirty="0"/>
              <a:t>seri olarak </a:t>
            </a:r>
            <a:r>
              <a:rPr lang="tr-TR" sz="2300" dirty="0"/>
              <a:t>bağlanırlar. </a:t>
            </a:r>
          </a:p>
          <a:p>
            <a:pPr algn="just"/>
            <a:endParaRPr lang="tr-TR" sz="2300" dirty="0"/>
          </a:p>
        </p:txBody>
      </p:sp>
      <p:pic>
        <p:nvPicPr>
          <p:cNvPr id="4" name="Resim 3"/>
          <p:cNvPicPr/>
          <p:nvPr/>
        </p:nvPicPr>
        <p:blipFill>
          <a:blip r:embed="rId2" cstate="print"/>
          <a:stretch>
            <a:fillRect/>
          </a:stretch>
        </p:blipFill>
        <p:spPr>
          <a:xfrm>
            <a:off x="3901440" y="4481513"/>
            <a:ext cx="4389120" cy="1992630"/>
          </a:xfrm>
          <a:prstGeom prst="rect">
            <a:avLst/>
          </a:prstGeom>
        </p:spPr>
      </p:pic>
    </p:spTree>
    <p:extLst>
      <p:ext uri="{BB962C8B-B14F-4D97-AF65-F5344CB8AC3E}">
        <p14:creationId xmlns:p14="http://schemas.microsoft.com/office/powerpoint/2010/main" xmlns="" val="308909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438" y="881063"/>
            <a:ext cx="10515600" cy="5562600"/>
          </a:xfrm>
        </p:spPr>
        <p:txBody>
          <a:bodyPr>
            <a:normAutofit/>
          </a:bodyPr>
          <a:lstStyle/>
          <a:p>
            <a:pPr lvl="0" algn="just"/>
            <a:r>
              <a:rPr lang="tr-TR" sz="2400" dirty="0"/>
              <a:t>Sekonder sargı, primer sargıya göre </a:t>
            </a:r>
            <a:r>
              <a:rPr lang="tr-TR" sz="2400" b="1" i="1" dirty="0"/>
              <a:t>ters yönde </a:t>
            </a:r>
            <a:r>
              <a:rPr lang="tr-TR" sz="2400" dirty="0"/>
              <a:t>sarılır. </a:t>
            </a:r>
          </a:p>
          <a:p>
            <a:pPr lvl="0" algn="just"/>
            <a:r>
              <a:rPr lang="tr-TR" sz="2400" dirty="0"/>
              <a:t>Primer sargıdan geçen akımın meydana getirdiği manyetik alan, manyetik nüvede manyetik bir akı oluşmasına sebep olur. Oluşan manyetik akı, sekonder sargı üzerinde bir gerilim indüklenmesine neden olur. Bu gerilim sekonder devreden bir akım geçirir.</a:t>
            </a:r>
          </a:p>
          <a:p>
            <a:pPr lvl="0" algn="just"/>
            <a:r>
              <a:rPr lang="tr-TR" sz="2400" dirty="0"/>
              <a:t>Sekonder sargıya ölçü cihazlarının bağlanması sonucu, sekonder devreden geçen akım; sarım yönlerinin ters olması yüzünden ters yönde bir manyetik alan ve manyetik nüvede ters yönde bir manyetik akı oluşturur. Sonuçta, demir nüvedeki manyetik akı dengelenmiş olur.</a:t>
            </a:r>
          </a:p>
          <a:p>
            <a:pPr algn="just"/>
            <a:r>
              <a:rPr lang="tr-TR" sz="2400" dirty="0" smtClean="0"/>
              <a:t>Akım </a:t>
            </a:r>
            <a:r>
              <a:rPr lang="tr-TR" sz="2400" dirty="0"/>
              <a:t>trafolarının seçim cetvellerinde ve </a:t>
            </a:r>
            <a:r>
              <a:rPr lang="tr-TR" sz="2400" dirty="0" err="1"/>
              <a:t>üzerilerinde</a:t>
            </a:r>
            <a:r>
              <a:rPr lang="tr-TR" sz="2400" dirty="0"/>
              <a:t> 2000 / 5 , 1000 / 5 A gibi değerler görülür. Bu, </a:t>
            </a:r>
            <a:r>
              <a:rPr lang="tr-TR" sz="2400" dirty="0" err="1"/>
              <a:t>primerden</a:t>
            </a:r>
            <a:r>
              <a:rPr lang="tr-TR" sz="2400" dirty="0"/>
              <a:t> 2000A akan bir akımın </a:t>
            </a:r>
            <a:r>
              <a:rPr lang="tr-TR" sz="2400" dirty="0" err="1"/>
              <a:t>sekonderden</a:t>
            </a:r>
            <a:r>
              <a:rPr lang="tr-TR" sz="2400" dirty="0"/>
              <a:t> 5A olarak ölçülebildiği anlamına gelmektedir. Buna “</a:t>
            </a:r>
            <a:r>
              <a:rPr lang="tr-TR" sz="2400" b="1" dirty="0"/>
              <a:t>akım trafosu dönüştürme oranı</a:t>
            </a:r>
            <a:r>
              <a:rPr lang="tr-TR" sz="2400" dirty="0"/>
              <a:t>” denir. CT oranı olarak da adlandırılır</a:t>
            </a:r>
            <a:r>
              <a:rPr lang="tr-TR" sz="2400" dirty="0" smtClean="0"/>
              <a:t>.</a:t>
            </a:r>
            <a:endParaRPr lang="tr-TR" sz="2400" dirty="0"/>
          </a:p>
          <a:p>
            <a:pPr algn="just"/>
            <a:endParaRPr lang="tr-TR" sz="2400" dirty="0"/>
          </a:p>
        </p:txBody>
      </p:sp>
    </p:spTree>
    <p:extLst>
      <p:ext uri="{BB962C8B-B14F-4D97-AF65-F5344CB8AC3E}">
        <p14:creationId xmlns:p14="http://schemas.microsoft.com/office/powerpoint/2010/main" xmlns="" val="398215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2000"/>
            <a:ext cx="10515600" cy="5414963"/>
          </a:xfrm>
        </p:spPr>
        <p:txBody>
          <a:bodyPr/>
          <a:lstStyle/>
          <a:p>
            <a:pPr algn="just">
              <a:buFont typeface="Wingdings" panose="05000000000000000000" pitchFamily="2" charset="2"/>
              <a:buChar char="ü"/>
            </a:pPr>
            <a:r>
              <a:rPr lang="tr-TR" dirty="0"/>
              <a:t>Sekonder devreye bir yük bağlanması yani </a:t>
            </a:r>
            <a:r>
              <a:rPr lang="tr-TR" b="1" i="1" dirty="0"/>
              <a:t>sekonder uçların açık bırakılmaması</a:t>
            </a:r>
            <a:r>
              <a:rPr lang="tr-TR" dirty="0"/>
              <a:t> gerekmektedir. Sekonderin açık kalması durumunda ters yönde bir manyetik akı oluşmayacağı için; manyetik akı, nüvenin doymaya eriştiği değere kadar artar ve nüve sıcaklığını arttırarak akım ölçü trafosunun hasar görmesine sebep olur. Ayrıca, sekonder devre uçlarındaki gerilim birkaç bin voltluk büyük değerlere ulaşır ve insanlar için hayati tehlike oluşturur.</a:t>
            </a:r>
          </a:p>
          <a:p>
            <a:pPr algn="just"/>
            <a:endParaRPr lang="tr-TR" dirty="0"/>
          </a:p>
        </p:txBody>
      </p:sp>
      <p:pic>
        <p:nvPicPr>
          <p:cNvPr id="4" name="Resim 3" descr="http://www.elektrikrehberi.net/teknik_yazilar/resimler/23419074oo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9265" y="3685222"/>
            <a:ext cx="5906135" cy="2734628"/>
          </a:xfrm>
          <a:prstGeom prst="rect">
            <a:avLst/>
          </a:prstGeom>
          <a:noFill/>
          <a:ln>
            <a:noFill/>
          </a:ln>
        </p:spPr>
      </p:pic>
    </p:spTree>
    <p:extLst>
      <p:ext uri="{BB962C8B-B14F-4D97-AF65-F5344CB8AC3E}">
        <p14:creationId xmlns:p14="http://schemas.microsoft.com/office/powerpoint/2010/main" xmlns="" val="377221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2263" y="493837"/>
            <a:ext cx="10515600" cy="4351338"/>
          </a:xfrm>
        </p:spPr>
        <p:txBody>
          <a:bodyPr>
            <a:normAutofit/>
          </a:bodyPr>
          <a:lstStyle/>
          <a:p>
            <a:pPr marL="0" indent="0">
              <a:buNone/>
            </a:pPr>
            <a:r>
              <a:rPr lang="tr-TR" sz="2400" b="1" dirty="0">
                <a:solidFill>
                  <a:srgbClr val="640000"/>
                </a:solidFill>
              </a:rPr>
              <a:t>Akım Transformatörlerinin Eşdeğer Modeli</a:t>
            </a:r>
            <a:endParaRPr lang="tr-TR" sz="2400" dirty="0">
              <a:solidFill>
                <a:srgbClr val="640000"/>
              </a:solidFill>
            </a:endParaRPr>
          </a:p>
          <a:p>
            <a:pPr marL="0" indent="0">
              <a:buNone/>
            </a:pPr>
            <a:r>
              <a:rPr lang="tr-TR" sz="2400" dirty="0"/>
              <a:t>Akım Transformatörlerinin çalışması amper yasasına göre olmaktadır.</a:t>
            </a:r>
          </a:p>
          <a:p>
            <a:pPr marL="0" indent="0">
              <a:buNone/>
            </a:pPr>
            <a:endParaRPr lang="tr-TR" sz="2400" dirty="0"/>
          </a:p>
          <a:p>
            <a:pPr marL="0" indent="0">
              <a:buNone/>
            </a:pPr>
            <a:endParaRPr lang="tr-TR" sz="2400" dirty="0"/>
          </a:p>
          <a:p>
            <a:pPr marL="0" indent="0">
              <a:buNone/>
            </a:pPr>
            <a:r>
              <a:rPr lang="tr-TR" sz="2400" dirty="0"/>
              <a:t>Burada Np ve </a:t>
            </a:r>
            <a:r>
              <a:rPr lang="tr-TR" sz="2400" dirty="0" err="1"/>
              <a:t>Ns</a:t>
            </a:r>
            <a:r>
              <a:rPr lang="tr-TR" sz="2400" dirty="0"/>
              <a:t> primer ve sekonder sarım sayısını, </a:t>
            </a:r>
            <a:r>
              <a:rPr lang="tr-TR" sz="2400" dirty="0" err="1"/>
              <a:t>Ip</a:t>
            </a:r>
            <a:r>
              <a:rPr lang="tr-TR" sz="2400" dirty="0"/>
              <a:t> ve Is primer sekonder akımları ifade etmektedir</a:t>
            </a:r>
            <a:r>
              <a:rPr lang="tr-TR" sz="2400" dirty="0" smtClean="0"/>
              <a:t>. </a:t>
            </a:r>
            <a:r>
              <a:rPr lang="tr-TR" sz="2400" dirty="0"/>
              <a:t>Sekonder devreye bağlanan ölçü aletlerini temsil eden, </a:t>
            </a:r>
            <a:r>
              <a:rPr lang="tr-TR" sz="2400" i="1" dirty="0" err="1"/>
              <a:t>Zb</a:t>
            </a:r>
            <a:r>
              <a:rPr lang="tr-TR" sz="2400" i="1" dirty="0"/>
              <a:t>=</a:t>
            </a:r>
            <a:r>
              <a:rPr lang="tr-TR" sz="2400" i="1" dirty="0" err="1"/>
              <a:t>Rb+jwLb</a:t>
            </a:r>
            <a:r>
              <a:rPr lang="tr-TR" sz="2400" i="1" dirty="0"/>
              <a:t> </a:t>
            </a:r>
            <a:r>
              <a:rPr lang="tr-TR" sz="2400" dirty="0"/>
              <a:t>empedansı </a:t>
            </a:r>
            <a:r>
              <a:rPr lang="tr-TR" sz="2400" dirty="0" smtClean="0"/>
              <a:t> aşağıda gösterilmiştir.</a:t>
            </a:r>
            <a:endParaRPr lang="tr-TR" sz="2400" dirty="0"/>
          </a:p>
          <a:p>
            <a:endParaRPr lang="tr-TR" sz="2400" dirty="0"/>
          </a:p>
        </p:txBody>
      </p:sp>
      <p:pic>
        <p:nvPicPr>
          <p:cNvPr id="4" name="Resim 3"/>
          <p:cNvPicPr/>
          <p:nvPr/>
        </p:nvPicPr>
        <p:blipFill>
          <a:blip r:embed="rId2" cstate="print">
            <a:extLst>
              <a:ext uri="{28A0092B-C50C-407E-A947-70E740481C1C}">
                <a14:useLocalDpi xmlns:a14="http://schemas.microsoft.com/office/drawing/2010/main" xmlns="" val="0"/>
              </a:ext>
            </a:extLst>
          </a:blip>
          <a:stretch>
            <a:fillRect/>
          </a:stretch>
        </p:blipFill>
        <p:spPr>
          <a:xfrm>
            <a:off x="862263" y="1504531"/>
            <a:ext cx="1233488" cy="731838"/>
          </a:xfrm>
          <a:prstGeom prst="rect">
            <a:avLst/>
          </a:prstGeom>
        </p:spPr>
      </p:pic>
      <p:pic>
        <p:nvPicPr>
          <p:cNvPr id="5" name="Resim 4"/>
          <p:cNvPicPr>
            <a:picLocks noChangeAspect="1"/>
          </p:cNvPicPr>
          <p:nvPr/>
        </p:nvPicPr>
        <p:blipFill>
          <a:blip r:embed="rId3" cstate="print"/>
          <a:stretch>
            <a:fillRect/>
          </a:stretch>
        </p:blipFill>
        <p:spPr>
          <a:xfrm>
            <a:off x="862263" y="3377072"/>
            <a:ext cx="10252497" cy="2936206"/>
          </a:xfrm>
          <a:prstGeom prst="rect">
            <a:avLst/>
          </a:prstGeom>
        </p:spPr>
      </p:pic>
    </p:spTree>
    <p:extLst>
      <p:ext uri="{BB962C8B-B14F-4D97-AF65-F5344CB8AC3E}">
        <p14:creationId xmlns:p14="http://schemas.microsoft.com/office/powerpoint/2010/main" xmlns="" val="266526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26631"/>
            <a:ext cx="10515600" cy="4155657"/>
          </a:xfrm>
        </p:spPr>
        <p:txBody>
          <a:bodyPr>
            <a:normAutofit/>
          </a:bodyPr>
          <a:lstStyle/>
          <a:p>
            <a:r>
              <a:rPr lang="tr-TR" sz="2400" dirty="0"/>
              <a:t>Burada; </a:t>
            </a:r>
          </a:p>
          <a:p>
            <a:r>
              <a:rPr lang="tr-TR" sz="2400" i="1" dirty="0"/>
              <a:t>(Np/</a:t>
            </a:r>
            <a:r>
              <a:rPr lang="tr-TR" sz="2400" i="1" dirty="0" err="1"/>
              <a:t>Ns</a:t>
            </a:r>
            <a:r>
              <a:rPr lang="tr-TR" sz="2400" i="1" dirty="0"/>
              <a:t>)</a:t>
            </a:r>
            <a:r>
              <a:rPr lang="tr-TR" sz="2400" i="1" dirty="0" err="1"/>
              <a:t>Ip</a:t>
            </a:r>
            <a:r>
              <a:rPr lang="tr-TR" sz="2400" i="1" dirty="0"/>
              <a:t> </a:t>
            </a:r>
            <a:r>
              <a:rPr lang="tr-TR" sz="2400" dirty="0"/>
              <a:t>primer akımının sekonder tarafa indirgenmiş hali, </a:t>
            </a:r>
          </a:p>
          <a:p>
            <a:r>
              <a:rPr lang="tr-TR" sz="2400" i="1" dirty="0" err="1"/>
              <a:t>rp</a:t>
            </a:r>
            <a:r>
              <a:rPr lang="tr-TR" sz="2400" i="1" dirty="0"/>
              <a:t>ˈ </a:t>
            </a:r>
            <a:r>
              <a:rPr lang="tr-TR" sz="2400" dirty="0"/>
              <a:t>primer sargı direncinin sekonder tarafa indirgenmiş hali, </a:t>
            </a:r>
          </a:p>
          <a:p>
            <a:r>
              <a:rPr lang="tr-TR" sz="2400" i="1" dirty="0" err="1"/>
              <a:t>lp</a:t>
            </a:r>
            <a:r>
              <a:rPr lang="tr-TR" sz="2400" i="1" dirty="0"/>
              <a:t>ˈ </a:t>
            </a:r>
            <a:r>
              <a:rPr lang="tr-TR" sz="2400" dirty="0"/>
              <a:t>primer kaçak </a:t>
            </a:r>
            <a:r>
              <a:rPr lang="tr-TR" sz="2400" dirty="0" err="1"/>
              <a:t>endüktansının</a:t>
            </a:r>
            <a:r>
              <a:rPr lang="tr-TR" sz="2400" dirty="0"/>
              <a:t> sekonder tarafa indirgenmiş hali, </a:t>
            </a:r>
          </a:p>
          <a:p>
            <a:r>
              <a:rPr lang="tr-TR" sz="2400" i="1" dirty="0" err="1"/>
              <a:t>rs</a:t>
            </a:r>
            <a:r>
              <a:rPr lang="tr-TR" sz="2400" i="1" dirty="0"/>
              <a:t> </a:t>
            </a:r>
            <a:r>
              <a:rPr lang="tr-TR" sz="2400" dirty="0"/>
              <a:t>sekonder sargı direnci, </a:t>
            </a:r>
          </a:p>
          <a:p>
            <a:r>
              <a:rPr lang="tr-TR" sz="2400" i="1" dirty="0" err="1"/>
              <a:t>ls</a:t>
            </a:r>
            <a:r>
              <a:rPr lang="tr-TR" sz="2400" i="1" dirty="0"/>
              <a:t> </a:t>
            </a:r>
            <a:r>
              <a:rPr lang="tr-TR" sz="2400" dirty="0"/>
              <a:t>sekonder kaçak </a:t>
            </a:r>
            <a:r>
              <a:rPr lang="tr-TR" sz="2400" dirty="0" err="1"/>
              <a:t>endüktansı</a:t>
            </a:r>
            <a:r>
              <a:rPr lang="tr-TR" sz="2400" dirty="0"/>
              <a:t>, </a:t>
            </a:r>
          </a:p>
          <a:p>
            <a:r>
              <a:rPr lang="tr-TR" sz="2400" i="1" dirty="0" err="1"/>
              <a:t>Lm</a:t>
            </a:r>
            <a:r>
              <a:rPr lang="tr-TR" sz="2400" i="1" dirty="0"/>
              <a:t> </a:t>
            </a:r>
            <a:r>
              <a:rPr lang="tr-TR" sz="2400" dirty="0"/>
              <a:t>mıknatıslanma </a:t>
            </a:r>
            <a:r>
              <a:rPr lang="tr-TR" sz="2400" dirty="0" err="1"/>
              <a:t>endüktansı</a:t>
            </a:r>
            <a:r>
              <a:rPr lang="tr-TR" sz="2400" dirty="0"/>
              <a:t>, </a:t>
            </a:r>
          </a:p>
          <a:p>
            <a:r>
              <a:rPr lang="tr-TR" sz="2400" i="1" dirty="0" err="1"/>
              <a:t>Rm</a:t>
            </a:r>
            <a:r>
              <a:rPr lang="tr-TR" sz="2400" dirty="0"/>
              <a:t>, manyetik nüve direnci </a:t>
            </a:r>
            <a:r>
              <a:rPr lang="el-GR" sz="2400" i="1" dirty="0"/>
              <a:t>Δ</a:t>
            </a:r>
            <a:r>
              <a:rPr lang="tr-TR" sz="2400" i="1" dirty="0" err="1"/>
              <a:t>PFe</a:t>
            </a:r>
            <a:r>
              <a:rPr lang="tr-TR" sz="2400" i="1" dirty="0"/>
              <a:t> </a:t>
            </a:r>
            <a:r>
              <a:rPr lang="tr-TR" sz="2400" dirty="0"/>
              <a:t>manyetik çekirdekteki </a:t>
            </a:r>
            <a:r>
              <a:rPr lang="tr-TR" sz="2400" dirty="0" err="1"/>
              <a:t>histerisiz</a:t>
            </a:r>
            <a:r>
              <a:rPr lang="tr-TR" sz="2400" dirty="0"/>
              <a:t> ve </a:t>
            </a:r>
            <a:r>
              <a:rPr lang="tr-TR" sz="2400" dirty="0" err="1"/>
              <a:t>eddy</a:t>
            </a:r>
            <a:r>
              <a:rPr lang="tr-TR" sz="2400" dirty="0"/>
              <a:t> </a:t>
            </a:r>
            <a:r>
              <a:rPr lang="tr-TR" sz="2400" dirty="0" smtClean="0"/>
              <a:t> </a:t>
            </a:r>
            <a:r>
              <a:rPr lang="tr-TR" sz="2400" dirty="0"/>
              <a:t>akım kayıplarını göstermek üzere </a:t>
            </a:r>
            <a:r>
              <a:rPr lang="tr-TR" sz="2400" i="1" dirty="0" err="1"/>
              <a:t>Rm</a:t>
            </a:r>
            <a:r>
              <a:rPr lang="tr-TR" sz="2400" i="1" dirty="0"/>
              <a:t>= Vs2/</a:t>
            </a:r>
            <a:r>
              <a:rPr lang="el-GR" sz="2400" i="1" dirty="0"/>
              <a:t>Δ</a:t>
            </a:r>
            <a:r>
              <a:rPr lang="tr-TR" sz="2400" i="1" dirty="0" err="1"/>
              <a:t>PFe</a:t>
            </a:r>
            <a:r>
              <a:rPr lang="tr-TR" sz="2400" i="1" dirty="0"/>
              <a:t> </a:t>
            </a:r>
            <a:r>
              <a:rPr lang="tr-TR" sz="2400" dirty="0"/>
              <a:t>olarak tanımlanmıştır. </a:t>
            </a:r>
          </a:p>
        </p:txBody>
      </p:sp>
      <p:pic>
        <p:nvPicPr>
          <p:cNvPr id="4" name="Resim 3"/>
          <p:cNvPicPr>
            <a:picLocks noChangeAspect="1"/>
          </p:cNvPicPr>
          <p:nvPr/>
        </p:nvPicPr>
        <p:blipFill>
          <a:blip r:embed="rId2" cstate="print"/>
          <a:stretch>
            <a:fillRect/>
          </a:stretch>
        </p:blipFill>
        <p:spPr>
          <a:xfrm>
            <a:off x="3142498" y="0"/>
            <a:ext cx="5907004" cy="2526631"/>
          </a:xfrm>
          <a:prstGeom prst="rect">
            <a:avLst/>
          </a:prstGeom>
        </p:spPr>
      </p:pic>
    </p:spTree>
    <p:extLst>
      <p:ext uri="{BB962C8B-B14F-4D97-AF65-F5344CB8AC3E}">
        <p14:creationId xmlns:p14="http://schemas.microsoft.com/office/powerpoint/2010/main" xmlns="" val="413141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14638"/>
            <a:ext cx="10515600" cy="3857625"/>
          </a:xfrm>
        </p:spPr>
        <p:txBody>
          <a:bodyPr>
            <a:normAutofit/>
          </a:bodyPr>
          <a:lstStyle/>
          <a:p>
            <a:pPr marL="0" indent="0">
              <a:buNone/>
            </a:pPr>
            <a:r>
              <a:rPr lang="tr-TR" sz="2200" dirty="0" err="1" smtClean="0"/>
              <a:t>Kirchhoff</a:t>
            </a:r>
            <a:r>
              <a:rPr lang="tr-TR" sz="2200" dirty="0" smtClean="0"/>
              <a:t> </a:t>
            </a:r>
            <a:r>
              <a:rPr lang="tr-TR" sz="2200" dirty="0"/>
              <a:t>akım yasasına göre;</a:t>
            </a:r>
          </a:p>
          <a:p>
            <a:pPr marL="0" indent="0">
              <a:buNone/>
            </a:pPr>
            <a:r>
              <a:rPr lang="tr-TR" sz="2200" dirty="0"/>
              <a:t>(Np/</a:t>
            </a:r>
            <a:r>
              <a:rPr lang="tr-TR" sz="2200" dirty="0" err="1"/>
              <a:t>Ns</a:t>
            </a:r>
            <a:r>
              <a:rPr lang="tr-TR" sz="2200" dirty="0"/>
              <a:t>).</a:t>
            </a:r>
            <a:r>
              <a:rPr lang="tr-TR" sz="2200" dirty="0" err="1" smtClean="0"/>
              <a:t>Ip</a:t>
            </a:r>
            <a:r>
              <a:rPr lang="tr-TR" sz="2200" dirty="0" smtClean="0"/>
              <a:t>=</a:t>
            </a:r>
            <a:r>
              <a:rPr lang="tr-TR" sz="2200" dirty="0" err="1" smtClean="0"/>
              <a:t>Is+Imag</a:t>
            </a:r>
            <a:endParaRPr lang="tr-TR" sz="2200" dirty="0" smtClean="0"/>
          </a:p>
          <a:p>
            <a:pPr marL="0" indent="0">
              <a:buNone/>
            </a:pPr>
            <a:r>
              <a:rPr lang="tr-TR" sz="2200" dirty="0"/>
              <a:t>Sekonder </a:t>
            </a:r>
            <a:r>
              <a:rPr lang="tr-TR" sz="2200" dirty="0" smtClean="0"/>
              <a:t>gerilimi </a:t>
            </a:r>
            <a:r>
              <a:rPr lang="tr-TR" sz="2200" dirty="0" err="1" smtClean="0"/>
              <a:t>Vs</a:t>
            </a:r>
            <a:r>
              <a:rPr lang="tr-TR" sz="2200" dirty="0" smtClean="0"/>
              <a:t>=(</a:t>
            </a:r>
            <a:r>
              <a:rPr lang="tr-TR" sz="2200" dirty="0" err="1" smtClean="0"/>
              <a:t>Rb+jwLb</a:t>
            </a:r>
            <a:r>
              <a:rPr lang="tr-TR" sz="2200" dirty="0" smtClean="0"/>
              <a:t>)Is olarak ifade edilir. Mıknatıslanma akımı </a:t>
            </a:r>
            <a:r>
              <a:rPr lang="tr-TR" sz="2200" dirty="0" err="1" smtClean="0"/>
              <a:t>Imag</a:t>
            </a:r>
            <a:r>
              <a:rPr lang="tr-TR" sz="2200" dirty="0" smtClean="0"/>
              <a:t>, </a:t>
            </a:r>
            <a:r>
              <a:rPr lang="tr-TR" sz="2200" dirty="0" err="1" smtClean="0"/>
              <a:t>Vs’den</a:t>
            </a:r>
            <a:r>
              <a:rPr lang="tr-TR" sz="2200" dirty="0" smtClean="0"/>
              <a:t> alfa açısı kadar geride kalır.</a:t>
            </a:r>
            <a:endParaRPr lang="tr-TR" sz="2200" dirty="0"/>
          </a:p>
          <a:p>
            <a:pPr marL="0" indent="0">
              <a:buNone/>
            </a:pPr>
            <a:r>
              <a:rPr lang="tr-TR" sz="2200" dirty="0" smtClean="0"/>
              <a:t>Sekonder </a:t>
            </a:r>
            <a:r>
              <a:rPr lang="tr-TR" sz="2200" dirty="0"/>
              <a:t>tarafta ölçülen akımın </a:t>
            </a:r>
            <a:r>
              <a:rPr lang="tr-TR" sz="2200" i="1" dirty="0"/>
              <a:t>(Np/</a:t>
            </a:r>
            <a:r>
              <a:rPr lang="tr-TR" sz="2200" i="1" dirty="0" err="1"/>
              <a:t>Ns</a:t>
            </a:r>
            <a:r>
              <a:rPr lang="tr-TR" sz="2200" i="1" dirty="0"/>
              <a:t>)</a:t>
            </a:r>
            <a:r>
              <a:rPr lang="tr-TR" sz="2200" i="1" dirty="0" err="1"/>
              <a:t>Ip</a:t>
            </a:r>
            <a:r>
              <a:rPr lang="tr-TR" sz="2200" i="1" dirty="0"/>
              <a:t> </a:t>
            </a:r>
            <a:r>
              <a:rPr lang="tr-TR" sz="2200" dirty="0"/>
              <a:t>yerine </a:t>
            </a:r>
            <a:r>
              <a:rPr lang="tr-TR" sz="2200" i="1" dirty="0"/>
              <a:t>Is </a:t>
            </a:r>
            <a:r>
              <a:rPr lang="tr-TR" sz="2200" dirty="0"/>
              <a:t>akımı olduğu, bu iki akım arasındaki bağıntı </a:t>
            </a:r>
            <a:r>
              <a:rPr lang="tr-TR" sz="2200" b="1" dirty="0"/>
              <a:t>ve aralarındaki farkın mıknatıslanma akımından kaynaklandığı </a:t>
            </a:r>
            <a:r>
              <a:rPr lang="tr-TR" sz="2200" dirty="0"/>
              <a:t>görülmektedir. Mıknatıslanma akımının akım transformatöründe iki ana hataya sebep olur. Bunlardan biri primer ve sekonder akımları arasındaki faz kayması olarak tanımlanan faz hatası diğeri de akım transformatörünün beyan dönüştürme oranının gerçek dönüştürme oranına eşit olmadığı genlik hatasıdır. </a:t>
            </a:r>
            <a:r>
              <a:rPr lang="tr-TR" sz="2200" dirty="0" smtClean="0"/>
              <a:t>Bu </a:t>
            </a:r>
            <a:r>
              <a:rPr lang="tr-TR" sz="2200" dirty="0"/>
              <a:t>hatalar, özellikle faz açısı hatası </a:t>
            </a:r>
            <a:r>
              <a:rPr lang="el-GR" sz="2200" i="1" dirty="0"/>
              <a:t>β</a:t>
            </a:r>
            <a:r>
              <a:rPr lang="el-GR" sz="2200" dirty="0"/>
              <a:t>, </a:t>
            </a:r>
            <a:r>
              <a:rPr lang="tr-TR" sz="2200" dirty="0"/>
              <a:t>güç ölçümünün doğruluğunu etkilemektedir. </a:t>
            </a:r>
            <a:endParaRPr lang="tr-TR" sz="2200" dirty="0" smtClean="0"/>
          </a:p>
        </p:txBody>
      </p:sp>
      <p:pic>
        <p:nvPicPr>
          <p:cNvPr id="7" name="Resim 6"/>
          <p:cNvPicPr>
            <a:picLocks noChangeAspect="1"/>
          </p:cNvPicPr>
          <p:nvPr/>
        </p:nvPicPr>
        <p:blipFill>
          <a:blip r:embed="rId2" cstate="print"/>
          <a:stretch>
            <a:fillRect/>
          </a:stretch>
        </p:blipFill>
        <p:spPr>
          <a:xfrm>
            <a:off x="1730269" y="321345"/>
            <a:ext cx="8731462" cy="2364706"/>
          </a:xfrm>
          <a:prstGeom prst="rect">
            <a:avLst/>
          </a:prstGeom>
        </p:spPr>
      </p:pic>
    </p:spTree>
    <p:extLst>
      <p:ext uri="{BB962C8B-B14F-4D97-AF65-F5344CB8AC3E}">
        <p14:creationId xmlns:p14="http://schemas.microsoft.com/office/powerpoint/2010/main" xmlns="" val="2458370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9875"/>
            <a:ext cx="10515600" cy="911225"/>
          </a:xfrm>
        </p:spPr>
        <p:txBody>
          <a:bodyPr>
            <a:noAutofit/>
          </a:bodyPr>
          <a:lstStyle/>
          <a:p>
            <a:r>
              <a:rPr lang="tr-TR" sz="3000" b="1" dirty="0">
                <a:solidFill>
                  <a:schemeClr val="accent6">
                    <a:lumMod val="50000"/>
                  </a:schemeClr>
                </a:solidFill>
              </a:rPr>
              <a:t> </a:t>
            </a:r>
            <a:r>
              <a:rPr lang="tr-TR" sz="3000" dirty="0">
                <a:solidFill>
                  <a:schemeClr val="accent6">
                    <a:lumMod val="50000"/>
                  </a:schemeClr>
                </a:solidFill>
              </a:rPr>
              <a:t/>
            </a:r>
            <a:br>
              <a:rPr lang="tr-TR" sz="3000" dirty="0">
                <a:solidFill>
                  <a:schemeClr val="accent6">
                    <a:lumMod val="50000"/>
                  </a:schemeClr>
                </a:solidFill>
              </a:rPr>
            </a:br>
            <a:r>
              <a:rPr lang="tr-TR" sz="3000" b="1" dirty="0">
                <a:solidFill>
                  <a:schemeClr val="accent6">
                    <a:lumMod val="50000"/>
                  </a:schemeClr>
                </a:solidFill>
              </a:rPr>
              <a:t>AKIM TRANSFORMATÖRÜ SEÇME KRİTERLERİ</a:t>
            </a:r>
            <a:r>
              <a:rPr lang="tr-TR" sz="3000" dirty="0">
                <a:solidFill>
                  <a:schemeClr val="accent6">
                    <a:lumMod val="50000"/>
                  </a:schemeClr>
                </a:solidFill>
              </a:rPr>
              <a:t/>
            </a:r>
            <a:br>
              <a:rPr lang="tr-TR" sz="3000" dirty="0">
                <a:solidFill>
                  <a:schemeClr val="accent6">
                    <a:lumMod val="50000"/>
                  </a:schemeClr>
                </a:solidFill>
              </a:rPr>
            </a:br>
            <a:endParaRPr lang="tr-TR" sz="3000" dirty="0">
              <a:solidFill>
                <a:schemeClr val="accent6">
                  <a:lumMod val="50000"/>
                </a:schemeClr>
              </a:solidFill>
            </a:endParaRPr>
          </a:p>
        </p:txBody>
      </p:sp>
      <p:sp>
        <p:nvSpPr>
          <p:cNvPr id="3" name="İçerik Yer Tutucusu 2"/>
          <p:cNvSpPr>
            <a:spLocks noGrp="1"/>
          </p:cNvSpPr>
          <p:nvPr>
            <p:ph idx="1"/>
          </p:nvPr>
        </p:nvSpPr>
        <p:spPr>
          <a:xfrm>
            <a:off x="838200" y="1181100"/>
            <a:ext cx="10515600" cy="4995863"/>
          </a:xfrm>
        </p:spPr>
        <p:txBody>
          <a:bodyPr>
            <a:normAutofit fontScale="92500" lnSpcReduction="10000"/>
          </a:bodyPr>
          <a:lstStyle/>
          <a:p>
            <a:pPr marL="0" indent="0" algn="just">
              <a:buNone/>
            </a:pPr>
            <a:r>
              <a:rPr lang="tr-TR" dirty="0"/>
              <a:t>Akım transformatörlerini tanımlayan temel parametreler mevcuttur. Transformatörler seçilirken bu parametrelere dikkat edilmesi gereklidir.</a:t>
            </a:r>
          </a:p>
          <a:p>
            <a:pPr marL="0" indent="0" algn="just">
              <a:buNone/>
            </a:pPr>
            <a:r>
              <a:rPr lang="tr-TR" dirty="0"/>
              <a:t> </a:t>
            </a:r>
          </a:p>
          <a:p>
            <a:pPr marL="514350" lvl="0" indent="-514350" algn="just">
              <a:buFont typeface="+mj-lt"/>
              <a:buAutoNum type="arabicPeriod"/>
            </a:pPr>
            <a:r>
              <a:rPr lang="tr-TR" b="1" dirty="0"/>
              <a:t>Cihazın azami gerilimi</a:t>
            </a:r>
            <a:r>
              <a:rPr lang="tr-TR" dirty="0"/>
              <a:t>;  Akım transformatörünün çalıştırılabileceği azami gerilim seviyesini göstermektedir. Transformatörün dizaynı, izolasyon mesafeleri ve boyutları bu gerilim seviyesi dikkate alınarak yapılır. </a:t>
            </a:r>
            <a:endParaRPr lang="tr-TR" dirty="0" smtClean="0"/>
          </a:p>
          <a:p>
            <a:pPr marL="514350" lvl="0" indent="-514350" algn="just">
              <a:buFont typeface="+mj-lt"/>
              <a:buAutoNum type="arabicPeriod"/>
            </a:pPr>
            <a:r>
              <a:rPr lang="tr-TR" b="1" dirty="0" smtClean="0"/>
              <a:t>Frekans</a:t>
            </a:r>
            <a:r>
              <a:rPr lang="tr-TR" b="1" dirty="0"/>
              <a:t>;</a:t>
            </a:r>
            <a:r>
              <a:rPr lang="tr-TR" dirty="0"/>
              <a:t> Genellikle 50 Hz ve 60 Hz olarak seçilir. Akım transformatörleri 50 Hz ve 60 </a:t>
            </a:r>
            <a:r>
              <a:rPr lang="tr-TR" dirty="0" err="1"/>
              <a:t>Hz’de</a:t>
            </a:r>
            <a:r>
              <a:rPr lang="tr-TR" dirty="0"/>
              <a:t> karakteristiklerinde fazla bir değişim olmadan çalışabilirler</a:t>
            </a:r>
            <a:r>
              <a:rPr lang="tr-TR" dirty="0" smtClean="0"/>
              <a:t>.</a:t>
            </a:r>
          </a:p>
          <a:p>
            <a:pPr marL="514350" indent="-514350" algn="just">
              <a:buFont typeface="+mj-lt"/>
              <a:buAutoNum type="arabicPeriod"/>
            </a:pPr>
            <a:r>
              <a:rPr lang="tr-TR" b="1" dirty="0"/>
              <a:t>Akım Oranı (Çevirme oranı) ;</a:t>
            </a:r>
            <a:r>
              <a:rPr lang="tr-TR" dirty="0"/>
              <a:t> Akım transformatörünün primer sargısından geçen akım değerinin sekonder sargısından geçen akım değerine oranı olarak ifade edilir. Akım oranına örnekler 300/5 A, 200/5 A, 1000/1 A gibi yazılır.</a:t>
            </a:r>
          </a:p>
          <a:p>
            <a:pPr marL="514350" lvl="0" indent="-514350" algn="just">
              <a:buFont typeface="+mj-lt"/>
              <a:buAutoNum type="arabicPeriod"/>
            </a:pPr>
            <a:endParaRPr lang="tr-TR" dirty="0"/>
          </a:p>
          <a:p>
            <a:pPr algn="just"/>
            <a:endParaRPr lang="tr-TR" dirty="0"/>
          </a:p>
        </p:txBody>
      </p:sp>
    </p:spTree>
    <p:extLst>
      <p:ext uri="{BB962C8B-B14F-4D97-AF65-F5344CB8AC3E}">
        <p14:creationId xmlns:p14="http://schemas.microsoft.com/office/powerpoint/2010/main" xmlns="" val="3193401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1217</Words>
  <Application>Microsoft Office PowerPoint</Application>
  <PresentationFormat>Özel</PresentationFormat>
  <Paragraphs>98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AKIM TRANSFORMATÖRLERİ</vt:lpstr>
      <vt:lpstr>AKIM TRANSFORMATÖRLERİ TANIMI</vt:lpstr>
      <vt:lpstr>AKIM TRANSFORMATÖRLERİNİN YAPISI VE ÇALIŞMA PRENSİBİ</vt:lpstr>
      <vt:lpstr>Slayt 4</vt:lpstr>
      <vt:lpstr>Slayt 5</vt:lpstr>
      <vt:lpstr>Slayt 6</vt:lpstr>
      <vt:lpstr>Slayt 7</vt:lpstr>
      <vt:lpstr>Slayt 8</vt:lpstr>
      <vt:lpstr>  AKIM TRANSFORMATÖRÜ SEÇME KRİTERLERİ </vt:lpstr>
      <vt:lpstr>Slayt 10</vt:lpstr>
      <vt:lpstr>Slayt 11</vt:lpstr>
      <vt:lpstr>Slayt 12</vt:lpstr>
      <vt:lpstr>Slayt 13</vt:lpstr>
      <vt:lpstr>Slayt 14</vt:lpstr>
      <vt:lpstr>AKIM TRANSFORMATÖRÜ ÇEŞİTLERİ </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AKIM TRANSFORMATÖRLERİ</dc:title>
  <dc:creator>Şeyma Küçük</dc:creator>
  <cp:lastModifiedBy>Mehmet Salih Taci</cp:lastModifiedBy>
  <cp:revision>34</cp:revision>
  <dcterms:created xsi:type="dcterms:W3CDTF">2021-11-16T18:28:19Z</dcterms:created>
  <dcterms:modified xsi:type="dcterms:W3CDTF">2023-11-22T05:38:52Z</dcterms:modified>
</cp:coreProperties>
</file>