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1" r:id="rId13"/>
    <p:sldId id="270" r:id="rId14"/>
    <p:sldId id="266" r:id="rId15"/>
    <p:sldId id="272" r:id="rId16"/>
    <p:sldId id="265" r:id="rId17"/>
    <p:sldId id="264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5" r:id="rId50"/>
    <p:sldId id="306" r:id="rId51"/>
    <p:sldId id="307" r:id="rId52"/>
    <p:sldId id="304" r:id="rId53"/>
    <p:sldId id="308" r:id="rId54"/>
    <p:sldId id="310" r:id="rId55"/>
    <p:sldId id="309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23.12.2013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23.12.2013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3545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İSLAMİYET’TEN ÖNCE KURULAN TÜRK</a:t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DEVLETLERİ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2000240"/>
            <a:ext cx="7406640" cy="4429156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 smtClean="0">
                <a:solidFill>
                  <a:srgbClr val="FF0000"/>
                </a:solidFill>
              </a:rPr>
              <a:t>ASYA HUN DEVLETİ</a:t>
            </a:r>
            <a:br>
              <a:rPr lang="en-US" sz="3300" dirty="0" smtClean="0">
                <a:solidFill>
                  <a:srgbClr val="FF0000"/>
                </a:solidFill>
              </a:rPr>
            </a:br>
            <a:r>
              <a:rPr lang="en-US" sz="3300" dirty="0" smtClean="0">
                <a:solidFill>
                  <a:srgbClr val="FF0000"/>
                </a:solidFill>
              </a:rPr>
              <a:t>(M.Ö. 220 - M.S. 216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>
                <a:latin typeface="Comic Sans MS" pitchFamily="66" charset="0"/>
              </a:rPr>
              <a:t>Göçlerden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Asya’da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kurulan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devletidir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Orhun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Selenga </a:t>
            </a:r>
            <a:r>
              <a:rPr lang="en-US" dirty="0" err="1" smtClean="0">
                <a:latin typeface="Comic Sans MS" pitchFamily="66" charset="0"/>
              </a:rPr>
              <a:t>ırmakları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arasında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kurulmuştur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err="1" smtClean="0">
                <a:latin typeface="Comic Sans MS" pitchFamily="66" charset="0"/>
              </a:rPr>
              <a:t>Hunların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merkezi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kutsal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kabul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edilen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Ötüken’dir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err="1" smtClean="0">
                <a:latin typeface="Comic Sans MS" pitchFamily="66" charset="0"/>
              </a:rPr>
              <a:t>Bilinen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hükümdarları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Teoman’dır</a:t>
            </a:r>
            <a:r>
              <a:rPr lang="en-US" dirty="0" smtClean="0">
                <a:latin typeface="Comic Sans MS" pitchFamily="66" charset="0"/>
              </a:rPr>
              <a:t> (M.Ö. 220 - 209). Bu </a:t>
            </a:r>
            <a:r>
              <a:rPr lang="en-US" dirty="0" err="1" smtClean="0">
                <a:latin typeface="Comic Sans MS" pitchFamily="66" charset="0"/>
              </a:rPr>
              <a:t>dönemde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Çin’e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yapılan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akınlar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sonucunda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Çinliler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tarafından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ünlü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en-US" dirty="0" err="1" smtClean="0">
                <a:latin typeface="Comic Sans MS" pitchFamily="66" charset="0"/>
              </a:rPr>
              <a:t>Çin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Seddi</a:t>
            </a:r>
            <a:r>
              <a:rPr lang="en-US" dirty="0" smtClean="0">
                <a:latin typeface="Comic Sans MS" pitchFamily="66" charset="0"/>
              </a:rPr>
              <a:t>” </a:t>
            </a:r>
            <a:r>
              <a:rPr lang="en-US" dirty="0" err="1" smtClean="0">
                <a:latin typeface="Comic Sans MS" pitchFamily="66" charset="0"/>
              </a:rPr>
              <a:t>yapılmıştır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Mete Han </a:t>
            </a:r>
            <a:r>
              <a:rPr lang="en-US" dirty="0" err="1" smtClean="0">
                <a:latin typeface="Comic Sans MS" pitchFamily="66" charset="0"/>
              </a:rPr>
              <a:t>Dönemi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Hunları’nın</a:t>
            </a:r>
            <a:r>
              <a:rPr lang="en-US" dirty="0" smtClean="0">
                <a:latin typeface="Comic Sans MS" pitchFamily="66" charset="0"/>
              </a:rPr>
              <a:t> en </a:t>
            </a:r>
            <a:r>
              <a:rPr lang="en-US" dirty="0" err="1" smtClean="0">
                <a:latin typeface="Comic Sans MS" pitchFamily="66" charset="0"/>
              </a:rPr>
              <a:t>parlak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dönemidir</a:t>
            </a:r>
            <a:r>
              <a:rPr lang="en-US" dirty="0" smtClean="0">
                <a:latin typeface="Comic Sans MS" pitchFamily="66" charset="0"/>
              </a:rPr>
              <a:t> (M.Ö. 209 - 74). Bu </a:t>
            </a:r>
            <a:r>
              <a:rPr lang="en-US" dirty="0" err="1" smtClean="0">
                <a:latin typeface="Comic Sans MS" pitchFamily="66" charset="0"/>
              </a:rPr>
              <a:t>dönemde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Asya’daki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birçok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kavim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bütün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boyları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err="1" smtClean="0">
                <a:latin typeface="Comic Sans MS" pitchFamily="66" charset="0"/>
              </a:rPr>
              <a:t>Hunların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hâkimiyetine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girmiştir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Sınırlar</a:t>
            </a:r>
            <a:r>
              <a:rPr lang="en-US" dirty="0" smtClean="0">
                <a:latin typeface="Comic Sans MS" pitchFamily="66" charset="0"/>
              </a:rPr>
              <a:t>; </a:t>
            </a:r>
            <a:r>
              <a:rPr lang="en-US" dirty="0" err="1" smtClean="0">
                <a:latin typeface="Comic Sans MS" pitchFamily="66" charset="0"/>
              </a:rPr>
              <a:t>Moğolistan’dan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Hazar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Denizi’ne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kadar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genişlemiştir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Orta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siyasi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birliği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kez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sağlanmıştır</a:t>
            </a:r>
            <a:r>
              <a:rPr lang="en-US" dirty="0" smtClean="0">
                <a:latin typeface="Comic Sans MS" pitchFamily="66" charset="0"/>
              </a:rPr>
              <a:t>.).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err="1" smtClean="0">
                <a:latin typeface="Comic Sans MS" pitchFamily="66" charset="0"/>
              </a:rPr>
              <a:t>Uygurlar</a:t>
            </a:r>
            <a:r>
              <a:rPr lang="en-US" sz="1800" dirty="0" smtClean="0">
                <a:latin typeface="Comic Sans MS" pitchFamily="66" charset="0"/>
              </a:rPr>
              <a:t>, 18 </a:t>
            </a:r>
            <a:r>
              <a:rPr lang="en-US" sz="1800" dirty="0" err="1" smtClean="0">
                <a:latin typeface="Comic Sans MS" pitchFamily="66" charset="0"/>
              </a:rPr>
              <a:t>harfli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kendilerine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özgü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alfabeyi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kullanmışlardır</a:t>
            </a:r>
            <a:r>
              <a:rPr lang="en-US" sz="1800" dirty="0" smtClean="0">
                <a:latin typeface="Comic Sans MS" pitchFamily="66" charset="0"/>
              </a:rPr>
              <a:t>. </a:t>
            </a:r>
            <a:r>
              <a:rPr lang="en-US" sz="1800" dirty="0" err="1" smtClean="0">
                <a:latin typeface="Comic Sans MS" pitchFamily="66" charset="0"/>
              </a:rPr>
              <a:t>Ayrıca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Çinlilerden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klişe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matbaayı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alıp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kullanmışlar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ve</a:t>
            </a:r>
            <a:r>
              <a:rPr lang="en-US" sz="1800" dirty="0" smtClean="0">
                <a:latin typeface="Comic Sans MS" pitchFamily="66" charset="0"/>
              </a:rPr>
              <a:t> ilk </a:t>
            </a:r>
            <a:r>
              <a:rPr lang="en-US" sz="1800" dirty="0" err="1" smtClean="0">
                <a:latin typeface="Comic Sans MS" pitchFamily="66" charset="0"/>
              </a:rPr>
              <a:t>Türkçe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kitapları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basmışlardır</a:t>
            </a:r>
            <a:r>
              <a:rPr lang="en-US" sz="1800" dirty="0" smtClean="0">
                <a:latin typeface="Comic Sans MS" pitchFamily="66" charset="0"/>
              </a:rPr>
              <a:t>. Mani </a:t>
            </a:r>
            <a:r>
              <a:rPr lang="en-US" sz="1800" dirty="0" err="1" smtClean="0">
                <a:latin typeface="Comic Sans MS" pitchFamily="66" charset="0"/>
              </a:rPr>
              <a:t>dininin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terimlerini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Türkçeye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çevirmişlerdir</a:t>
            </a:r>
            <a:r>
              <a:rPr lang="en-US" sz="1800" dirty="0" smtClean="0">
                <a:latin typeface="Comic Sans MS" pitchFamily="66" charset="0"/>
              </a:rPr>
              <a:t> (</a:t>
            </a:r>
            <a:r>
              <a:rPr lang="en-US" sz="1800" dirty="0" err="1" smtClean="0">
                <a:latin typeface="Comic Sans MS" pitchFamily="66" charset="0"/>
              </a:rPr>
              <a:t>milli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benliklerini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korumak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için</a:t>
            </a:r>
            <a:r>
              <a:rPr lang="en-US" sz="1800" dirty="0" smtClean="0">
                <a:latin typeface="Comic Sans MS" pitchFamily="66" charset="0"/>
              </a:rPr>
              <a:t>). </a:t>
            </a:r>
            <a:r>
              <a:rPr lang="en-US" sz="1800" dirty="0" err="1" smtClean="0">
                <a:latin typeface="Comic Sans MS" pitchFamily="66" charset="0"/>
              </a:rPr>
              <a:t>Bunun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yanında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kağıt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imalathaneleri</a:t>
            </a:r>
            <a:r>
              <a:rPr lang="en-US" sz="1800" dirty="0" smtClean="0">
                <a:latin typeface="Comic Sans MS" pitchFamily="66" charset="0"/>
              </a:rPr>
              <a:t> de </a:t>
            </a:r>
            <a:r>
              <a:rPr lang="en-US" sz="1800" dirty="0" err="1" smtClean="0">
                <a:latin typeface="Comic Sans MS" pitchFamily="66" charset="0"/>
              </a:rPr>
              <a:t>açmışlardır</a:t>
            </a:r>
            <a:r>
              <a:rPr lang="en-US" sz="1800" dirty="0" smtClean="0">
                <a:latin typeface="Comic Sans MS" pitchFamily="66" charset="0"/>
              </a:rPr>
              <a:t>.</a:t>
            </a:r>
            <a:br>
              <a:rPr lang="en-US" sz="1800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NOT: </a:t>
            </a:r>
            <a:r>
              <a:rPr lang="en-US" sz="1800" dirty="0" err="1" smtClean="0">
                <a:latin typeface="Comic Sans MS" pitchFamily="66" charset="0"/>
              </a:rPr>
              <a:t>Kâğıt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ve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matbaayı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kullanan</a:t>
            </a:r>
            <a:r>
              <a:rPr lang="en-US" sz="1800" dirty="0" smtClean="0">
                <a:latin typeface="Comic Sans MS" pitchFamily="66" charset="0"/>
              </a:rPr>
              <a:t> ilk </a:t>
            </a:r>
            <a:r>
              <a:rPr lang="en-US" sz="1800" dirty="0" err="1" smtClean="0">
                <a:latin typeface="Comic Sans MS" pitchFamily="66" charset="0"/>
              </a:rPr>
              <a:t>Türk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devleti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Uygurlardır</a:t>
            </a:r>
            <a:r>
              <a:rPr lang="en-US" sz="1800" dirty="0" smtClean="0">
                <a:latin typeface="Comic Sans MS" pitchFamily="66" charset="0"/>
              </a:rPr>
              <a:t>.</a:t>
            </a:r>
            <a:endParaRPr lang="tr-TR" sz="1800" dirty="0" smtClean="0">
              <a:latin typeface="Comic Sans MS" pitchFamily="66" charset="0"/>
            </a:endParaRPr>
          </a:p>
          <a:p>
            <a:r>
              <a:rPr lang="en-US" sz="1800" dirty="0" err="1" smtClean="0">
                <a:latin typeface="Comic Sans MS" pitchFamily="66" charset="0"/>
              </a:rPr>
              <a:t>Uygurlar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ayrıca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pusula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ve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ipek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imalatını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Çinlilerden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öğrenerek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uygulamışlardır</a:t>
            </a:r>
            <a:r>
              <a:rPr lang="en-US" sz="1800" dirty="0" smtClean="0">
                <a:latin typeface="Comic Sans MS" pitchFamily="66" charset="0"/>
              </a:rPr>
              <a:t>.</a:t>
            </a:r>
            <a:br>
              <a:rPr lang="en-US" sz="1800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· 12 </a:t>
            </a:r>
            <a:r>
              <a:rPr lang="en-US" sz="1800" dirty="0" err="1" smtClean="0">
                <a:latin typeface="Comic Sans MS" pitchFamily="66" charset="0"/>
              </a:rPr>
              <a:t>Hayvanlı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Türk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Takvimi’ni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yapmışlardır</a:t>
            </a:r>
            <a:r>
              <a:rPr lang="en-US" sz="1800" dirty="0" smtClean="0">
                <a:latin typeface="Comic Sans MS" pitchFamily="66" charset="0"/>
              </a:rPr>
              <a:t>.</a:t>
            </a:r>
            <a:br>
              <a:rPr lang="en-US" sz="1800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· </a:t>
            </a:r>
            <a:r>
              <a:rPr lang="en-US" sz="1800" dirty="0" err="1" smtClean="0">
                <a:latin typeface="Comic Sans MS" pitchFamily="66" charset="0"/>
              </a:rPr>
              <a:t>Kendilerine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ait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Karabalasagun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Yazıtları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ve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Şine-Usu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Yazıtları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vardır</a:t>
            </a:r>
            <a:r>
              <a:rPr lang="en-US" sz="1800" dirty="0" smtClean="0">
                <a:latin typeface="Comic Sans MS" pitchFamily="66" charset="0"/>
              </a:rPr>
              <a:t>.</a:t>
            </a:r>
            <a:br>
              <a:rPr lang="en-US" sz="1800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· </a:t>
            </a:r>
            <a:r>
              <a:rPr lang="en-US" sz="1800" dirty="0" err="1" smtClean="0">
                <a:latin typeface="Comic Sans MS" pitchFamily="66" charset="0"/>
              </a:rPr>
              <a:t>Minyatür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denilen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bir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tür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resim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sanatını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geliştirmişlerdir</a:t>
            </a:r>
            <a:r>
              <a:rPr lang="en-US" sz="1800" dirty="0" smtClean="0">
                <a:latin typeface="Comic Sans MS" pitchFamily="66" charset="0"/>
              </a:rPr>
              <a:t>. </a:t>
            </a:r>
            <a:r>
              <a:rPr lang="en-US" sz="1800" dirty="0" err="1" smtClean="0">
                <a:latin typeface="Comic Sans MS" pitchFamily="66" charset="0"/>
              </a:rPr>
              <a:t>Orta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oyunu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Uygurlara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aittir</a:t>
            </a:r>
            <a:r>
              <a:rPr lang="en-US" sz="1800" dirty="0" smtClean="0">
                <a:latin typeface="Comic Sans MS" pitchFamily="66" charset="0"/>
              </a:rPr>
              <a:t>.</a:t>
            </a:r>
            <a:br>
              <a:rPr lang="en-US" sz="1800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· </a:t>
            </a:r>
            <a:r>
              <a:rPr lang="en-US" sz="1800" dirty="0" err="1" smtClean="0">
                <a:latin typeface="Comic Sans MS" pitchFamily="66" charset="0"/>
              </a:rPr>
              <a:t>Uygurlar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fresk</a:t>
            </a:r>
            <a:r>
              <a:rPr lang="en-US" sz="1800" dirty="0" smtClean="0">
                <a:latin typeface="Comic Sans MS" pitchFamily="66" charset="0"/>
              </a:rPr>
              <a:t> (</a:t>
            </a:r>
            <a:r>
              <a:rPr lang="en-US" sz="1800" dirty="0" err="1" smtClean="0">
                <a:latin typeface="Comic Sans MS" pitchFamily="66" charset="0"/>
              </a:rPr>
              <a:t>duvar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resmi</a:t>
            </a:r>
            <a:r>
              <a:rPr lang="en-US" sz="1800" dirty="0" smtClean="0">
                <a:latin typeface="Comic Sans MS" pitchFamily="66" charset="0"/>
              </a:rPr>
              <a:t>) </a:t>
            </a:r>
            <a:r>
              <a:rPr lang="en-US" sz="1800" dirty="0" err="1" smtClean="0">
                <a:latin typeface="Comic Sans MS" pitchFamily="66" charset="0"/>
              </a:rPr>
              <a:t>sanatında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çok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ileri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gitmişlerdir</a:t>
            </a:r>
            <a:r>
              <a:rPr lang="en-US" sz="1800" dirty="0" smtClean="0">
                <a:latin typeface="Comic Sans MS" pitchFamily="66" charset="0"/>
              </a:rPr>
              <a:t>.</a:t>
            </a:r>
            <a:br>
              <a:rPr lang="en-US" sz="1800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· Uygur </a:t>
            </a:r>
            <a:r>
              <a:rPr lang="en-US" sz="1800" dirty="0" err="1" smtClean="0">
                <a:latin typeface="Comic Sans MS" pitchFamily="66" charset="0"/>
              </a:rPr>
              <a:t>şehirlerinde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çeşitli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dinlere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ait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mabetlerin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yan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yana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olduğu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görülmektedir</a:t>
            </a:r>
            <a:r>
              <a:rPr lang="en-US" sz="1800" dirty="0" smtClean="0">
                <a:latin typeface="Comic Sans MS" pitchFamily="66" charset="0"/>
              </a:rPr>
              <a:t>. Bu durum </a:t>
            </a:r>
            <a:r>
              <a:rPr lang="en-US" sz="1800" dirty="0" err="1" smtClean="0">
                <a:latin typeface="Comic Sans MS" pitchFamily="66" charset="0"/>
              </a:rPr>
              <a:t>Uygurlarda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ibadet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özgürlüğü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olduğunu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göstermektedir</a:t>
            </a:r>
            <a:endParaRPr lang="tr-TR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AKHUNLAR (EFTALİTLER)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>
                <a:latin typeface="Comic Sans MS" pitchFamily="66" charset="0"/>
              </a:rPr>
              <a:t>Köken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itibariyle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Hunlarına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dayanmaktadır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V. </a:t>
            </a:r>
            <a:r>
              <a:rPr lang="en-US" dirty="0" err="1" smtClean="0">
                <a:latin typeface="Comic Sans MS" pitchFamily="66" charset="0"/>
              </a:rPr>
              <a:t>yüzyılın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ikinci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yarısında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Afganistan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Kuzey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Hindistan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bölgesinde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güçlü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ortaya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çıkmıştır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567’de </a:t>
            </a:r>
            <a:r>
              <a:rPr lang="en-US" dirty="0" err="1" smtClean="0">
                <a:latin typeface="Comic Sans MS" pitchFamily="66" charset="0"/>
              </a:rPr>
              <a:t>Sasani</a:t>
            </a:r>
            <a:r>
              <a:rPr lang="en-US" dirty="0" smtClean="0">
                <a:latin typeface="Comic Sans MS" pitchFamily="66" charset="0"/>
              </a:rPr>
              <a:t> - </a:t>
            </a:r>
            <a:r>
              <a:rPr lang="en-US" dirty="0" err="1" smtClean="0">
                <a:latin typeface="Comic Sans MS" pitchFamily="66" charset="0"/>
              </a:rPr>
              <a:t>Göktürk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ittifakı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sonucunda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yıkılmıştır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İpek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Yolu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için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TÜRGİŞLER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Batı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Göktürklerin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bir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koluna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mensupturlar</a:t>
            </a:r>
            <a:r>
              <a:rPr lang="en-US" sz="3600" dirty="0" smtClean="0">
                <a:latin typeface="Comic Sans MS" pitchFamily="66" charset="0"/>
              </a:rPr>
              <a:t>.</a:t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</a:rPr>
              <a:t>VII. </a:t>
            </a:r>
            <a:r>
              <a:rPr lang="en-US" sz="3600" dirty="0" err="1" smtClean="0">
                <a:latin typeface="Comic Sans MS" pitchFamily="66" charset="0"/>
              </a:rPr>
              <a:t>asrın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ortalarında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güçlenmişlerdir</a:t>
            </a:r>
            <a:r>
              <a:rPr lang="en-US" sz="3600" dirty="0" smtClean="0">
                <a:latin typeface="Comic Sans MS" pitchFamily="66" charset="0"/>
              </a:rPr>
              <a:t>. </a:t>
            </a:r>
            <a:r>
              <a:rPr lang="en-US" sz="3600" dirty="0" err="1" smtClean="0">
                <a:latin typeface="Comic Sans MS" pitchFamily="66" charset="0"/>
              </a:rPr>
              <a:t>Ancak</a:t>
            </a:r>
            <a:r>
              <a:rPr lang="en-US" sz="3600" dirty="0" smtClean="0">
                <a:latin typeface="Comic Sans MS" pitchFamily="66" charset="0"/>
              </a:rPr>
              <a:t> II. </a:t>
            </a:r>
            <a:r>
              <a:rPr lang="en-US" sz="3600" dirty="0" err="1" smtClean="0">
                <a:latin typeface="Comic Sans MS" pitchFamily="66" charset="0"/>
              </a:rPr>
              <a:t>Göktürk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Devleti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kurulunca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bu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devlete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bağlanmışlardır</a:t>
            </a:r>
            <a:r>
              <a:rPr lang="en-US" sz="3600" dirty="0" smtClean="0">
                <a:latin typeface="Comic Sans MS" pitchFamily="66" charset="0"/>
              </a:rPr>
              <a:t>.</a:t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Emevilerle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mücadele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ederek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İslamiyet’in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doğuya</a:t>
            </a:r>
            <a:r>
              <a:rPr lang="en-US" sz="3600" dirty="0" smtClean="0">
                <a:latin typeface="Comic Sans MS" pitchFamily="66" charset="0"/>
              </a:rPr>
              <a:t> (</a:t>
            </a:r>
            <a:r>
              <a:rPr lang="en-US" sz="3600" dirty="0" err="1" smtClean="0">
                <a:latin typeface="Comic Sans MS" pitchFamily="66" charset="0"/>
              </a:rPr>
              <a:t>Orta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Asya</a:t>
            </a:r>
            <a:r>
              <a:rPr lang="en-US" sz="3600" dirty="0" smtClean="0">
                <a:latin typeface="Comic Sans MS" pitchFamily="66" charset="0"/>
              </a:rPr>
              <a:t>) </a:t>
            </a:r>
            <a:r>
              <a:rPr lang="en-US" sz="3600" dirty="0" err="1" smtClean="0">
                <a:latin typeface="Comic Sans MS" pitchFamily="66" charset="0"/>
              </a:rPr>
              <a:t>yayılmasını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geciktirmişlerdir</a:t>
            </a:r>
            <a:r>
              <a:rPr lang="en-US" sz="3600" dirty="0" smtClean="0">
                <a:latin typeface="Comic Sans MS" pitchFamily="66" charset="0"/>
              </a:rPr>
              <a:t>.</a:t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Uygurlardan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sonra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ikinci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olarak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yerleşik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yaşama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geçen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topluluktur</a:t>
            </a:r>
            <a:r>
              <a:rPr lang="en-US" sz="3600" dirty="0" smtClean="0">
                <a:latin typeface="Comic Sans MS" pitchFamily="66" charset="0"/>
              </a:rPr>
              <a:t>. </a:t>
            </a:r>
            <a:r>
              <a:rPr lang="en-US" sz="3600" dirty="0" err="1" smtClean="0">
                <a:latin typeface="Comic Sans MS" pitchFamily="66" charset="0"/>
              </a:rPr>
              <a:t>Ayrıca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hükümdarları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adına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para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bastıran</a:t>
            </a:r>
            <a:r>
              <a:rPr lang="en-US" sz="3600" dirty="0" smtClean="0">
                <a:latin typeface="Comic Sans MS" pitchFamily="66" charset="0"/>
              </a:rPr>
              <a:t> ilk </a:t>
            </a:r>
            <a:r>
              <a:rPr lang="en-US" sz="3600" dirty="0" err="1" smtClean="0">
                <a:latin typeface="Comic Sans MS" pitchFamily="66" charset="0"/>
              </a:rPr>
              <a:t>Türk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topluluğudur</a:t>
            </a:r>
            <a:r>
              <a:rPr lang="en-US" sz="3600" dirty="0" smtClean="0">
                <a:latin typeface="Comic Sans MS" pitchFamily="66" charset="0"/>
              </a:rPr>
              <a:t> (</a:t>
            </a:r>
            <a:r>
              <a:rPr lang="en-US" sz="3600" dirty="0" err="1" smtClean="0">
                <a:latin typeface="Comic Sans MS" pitchFamily="66" charset="0"/>
              </a:rPr>
              <a:t>madeni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para</a:t>
            </a:r>
            <a:r>
              <a:rPr lang="en-US" sz="3600" dirty="0" smtClean="0">
                <a:latin typeface="Comic Sans MS" pitchFamily="66" charset="0"/>
              </a:rPr>
              <a:t>).</a:t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</a:rPr>
              <a:t>766’da </a:t>
            </a:r>
            <a:r>
              <a:rPr lang="en-US" sz="3600" dirty="0" err="1" smtClean="0">
                <a:latin typeface="Comic Sans MS" pitchFamily="66" charset="0"/>
              </a:rPr>
              <a:t>Karlukların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hakimiyetine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girmişlerdir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KARLUKLAR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>
                <a:latin typeface="Comic Sans MS" pitchFamily="66" charset="0"/>
              </a:rPr>
              <a:t>Göktürklerin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kolu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olmasına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rağmen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yıkılmasında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etkili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olmuştur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751 </a:t>
            </a:r>
            <a:r>
              <a:rPr lang="en-US" dirty="0" err="1" smtClean="0">
                <a:latin typeface="Comic Sans MS" pitchFamily="66" charset="0"/>
              </a:rPr>
              <a:t>yılındaki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Talas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Savaşı’nda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Müslüman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Araplarla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birlikte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Çinlilere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karşı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mücadele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etmiştir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Karluklar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İslamiyet’i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benimseyen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topluluğudur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Karluklar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Moğollara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itaat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eden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Müslüman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topluluğudur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Karluklar</a:t>
            </a:r>
            <a:r>
              <a:rPr lang="en-US" dirty="0" smtClean="0">
                <a:latin typeface="Comic Sans MS" pitchFamily="66" charset="0"/>
              </a:rPr>
              <a:t>, ilk </a:t>
            </a:r>
            <a:r>
              <a:rPr lang="en-US" dirty="0" err="1" smtClean="0">
                <a:latin typeface="Comic Sans MS" pitchFamily="66" charset="0"/>
              </a:rPr>
              <a:t>Müslüman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Karahanlıların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kurulmasında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etkili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olmuştur</a:t>
            </a:r>
            <a:r>
              <a:rPr lang="en-US" dirty="0" smtClean="0">
                <a:latin typeface="Comic Sans MS" pitchFamily="66" charset="0"/>
              </a:rPr>
              <a:t> (840).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KIRGIZLAR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840’ta </a:t>
            </a:r>
            <a:r>
              <a:rPr lang="en-US" dirty="0" err="1" smtClean="0">
                <a:latin typeface="Comic Sans MS" pitchFamily="66" charset="0"/>
              </a:rPr>
              <a:t>Uygurları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yıkarak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bağımsız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haline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gelmişlerdir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920’de </a:t>
            </a:r>
            <a:r>
              <a:rPr lang="en-US" dirty="0" err="1" smtClean="0">
                <a:latin typeface="Comic Sans MS" pitchFamily="66" charset="0"/>
              </a:rPr>
              <a:t>Karahitaylar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tarafından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yıkılmışlardır</a:t>
            </a:r>
            <a:r>
              <a:rPr lang="en-US" dirty="0" smtClean="0">
                <a:latin typeface="Comic Sans MS" pitchFamily="66" charset="0"/>
              </a:rPr>
              <a:t>. 13. </a:t>
            </a:r>
            <a:r>
              <a:rPr lang="en-US" dirty="0" err="1" smtClean="0">
                <a:latin typeface="Comic Sans MS" pitchFamily="66" charset="0"/>
              </a:rPr>
              <a:t>yüzyılda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Moğolların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hâkimiyetine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girmişlerdir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Moğollara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itaat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eden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topluluğudur</a:t>
            </a:r>
            <a:r>
              <a:rPr lang="en-US" dirty="0" smtClean="0">
                <a:latin typeface="Comic Sans MS" pitchFamily="66" charset="0"/>
              </a:rPr>
              <a:t>.).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Sovyetler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Birliği’nin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dağılmasından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günümüzde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Kırgızistan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varlığını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ettirmektedir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Manas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Destanları</a:t>
            </a:r>
            <a:r>
              <a:rPr lang="en-US" dirty="0" smtClean="0">
                <a:latin typeface="Comic Sans MS" pitchFamily="66" charset="0"/>
              </a:rPr>
              <a:t> (en </a:t>
            </a:r>
            <a:r>
              <a:rPr lang="en-US" dirty="0" err="1" smtClean="0">
                <a:latin typeface="Comic Sans MS" pitchFamily="66" charset="0"/>
              </a:rPr>
              <a:t>uzun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destanımız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Yenisey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Anıtları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ünlüdürler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SİBİRLER (SABARLAR)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V.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VI. </a:t>
            </a:r>
            <a:r>
              <a:rPr lang="en-US" dirty="0" err="1" smtClean="0">
                <a:latin typeface="Comic Sans MS" pitchFamily="66" charset="0"/>
              </a:rPr>
              <a:t>yüzyıllarda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Batı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Sibirya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Kafkasların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kuzeyinde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etkili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olmuşlardır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Bizans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Sasanilerle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temasta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bulunmuşlardır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558 </a:t>
            </a:r>
            <a:r>
              <a:rPr lang="en-US" dirty="0" err="1" smtClean="0">
                <a:latin typeface="Comic Sans MS" pitchFamily="66" charset="0"/>
              </a:rPr>
              <a:t>yılında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Avarlar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tarafından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yıkılmışlardır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Sibirler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Anadolu’ya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ikinci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akınlarını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yapan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topluluğudur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HAZARLAR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VI.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X. </a:t>
            </a:r>
            <a:r>
              <a:rPr lang="en-US" dirty="0" err="1" smtClean="0">
                <a:latin typeface="Comic Sans MS" pitchFamily="66" charset="0"/>
              </a:rPr>
              <a:t>yüzyıllar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arasında</a:t>
            </a:r>
            <a:r>
              <a:rPr lang="en-US" dirty="0" smtClean="0">
                <a:latin typeface="Comic Sans MS" pitchFamily="66" charset="0"/>
              </a:rPr>
              <a:t> Volga </a:t>
            </a:r>
            <a:r>
              <a:rPr lang="en-US" dirty="0" err="1" smtClean="0">
                <a:latin typeface="Comic Sans MS" pitchFamily="66" charset="0"/>
              </a:rPr>
              <a:t>kıyıları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Kırım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arasında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hüküm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sürmüşlerdir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Bizans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Sasani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Dört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Halife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döneminden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itibaren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İslam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Devleti’yle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temas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kurmuşlardır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Hz. </a:t>
            </a:r>
            <a:r>
              <a:rPr lang="en-US" dirty="0" err="1" smtClean="0">
                <a:latin typeface="Comic Sans MS" pitchFamily="66" charset="0"/>
              </a:rPr>
              <a:t>Osman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Dönemi’nden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itibaren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Bizans</a:t>
            </a:r>
            <a:r>
              <a:rPr lang="en-US" dirty="0" smtClean="0">
                <a:latin typeface="Comic Sans MS" pitchFamily="66" charset="0"/>
              </a:rPr>
              <a:t>’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en-US" dirty="0" smtClean="0">
                <a:latin typeface="Comic Sans MS" pitchFamily="66" charset="0"/>
              </a:rPr>
              <a:t>n </a:t>
            </a:r>
            <a:r>
              <a:rPr lang="en-US" dirty="0" err="1" smtClean="0">
                <a:latin typeface="Comic Sans MS" pitchFamily="66" charset="0"/>
              </a:rPr>
              <a:t>kışkırtması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sonucu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Müslüman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Araplarla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savaşmaya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başlamışlardır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NOT: </a:t>
            </a:r>
            <a:r>
              <a:rPr lang="en-US" dirty="0" err="1" smtClean="0">
                <a:latin typeface="Comic Sans MS" pitchFamily="66" charset="0"/>
              </a:rPr>
              <a:t>Müslüman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Araplarla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savaşlar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dönemde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başlamıştır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İslamiyet’in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Kafkaslara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girmesini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Rusya’da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yayılmasını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engellemişlerdir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Peçenek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saldırıları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sonucu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Hazarlar</a:t>
            </a:r>
            <a:r>
              <a:rPr lang="en-US" dirty="0" smtClean="0">
                <a:latin typeface="Comic Sans MS" pitchFamily="66" charset="0"/>
              </a:rPr>
              <a:t> 965’te Kiev </a:t>
            </a:r>
            <a:r>
              <a:rPr lang="en-US" dirty="0" err="1" smtClean="0">
                <a:latin typeface="Comic Sans MS" pitchFamily="66" charset="0"/>
              </a:rPr>
              <a:t>Ruz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Knezliği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tarafından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yıkılmışlardır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Hazarlar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yönetim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kadrosu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Museviliği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benimseyen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devletidir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Hazarlar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arasında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Göktanrı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Hıristiyanlık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İslamiyet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Musevilik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gibi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dinler</a:t>
            </a:r>
            <a:r>
              <a:rPr lang="en-US" dirty="0" smtClean="0">
                <a:latin typeface="Comic Sans MS" pitchFamily="66" charset="0"/>
              </a:rPr>
              <a:t> de </a:t>
            </a:r>
            <a:r>
              <a:rPr lang="en-US" dirty="0" err="1" smtClean="0">
                <a:latin typeface="Comic Sans MS" pitchFamily="66" charset="0"/>
              </a:rPr>
              <a:t>yayılmıştır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Bu </a:t>
            </a:r>
            <a:r>
              <a:rPr lang="en-US" dirty="0" err="1" smtClean="0">
                <a:latin typeface="Comic Sans MS" pitchFamily="66" charset="0"/>
              </a:rPr>
              <a:t>yönüyle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Hazar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ülkesinde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hoşgörünün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inanç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hürriyetinin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olduğu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söylenebilir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AVARLAR (JUAN JUANLAR)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(568 - 805)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Hem </a:t>
            </a:r>
            <a:r>
              <a:rPr lang="en-US" dirty="0" err="1" smtClean="0">
                <a:latin typeface="Comic Sans MS" pitchFamily="66" charset="0"/>
              </a:rPr>
              <a:t>Asya’da</a:t>
            </a:r>
            <a:r>
              <a:rPr lang="en-US" dirty="0" smtClean="0">
                <a:latin typeface="Comic Sans MS" pitchFamily="66" charset="0"/>
              </a:rPr>
              <a:t> hem de </a:t>
            </a:r>
            <a:r>
              <a:rPr lang="en-US" dirty="0" err="1" smtClean="0">
                <a:latin typeface="Comic Sans MS" pitchFamily="66" charset="0"/>
              </a:rPr>
              <a:t>Avrupa’da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kurmuşlardır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Göktürklerin</a:t>
            </a:r>
            <a:r>
              <a:rPr lang="en-US" dirty="0" smtClean="0">
                <a:latin typeface="Comic Sans MS" pitchFamily="66" charset="0"/>
              </a:rPr>
              <a:t> 552’de </a:t>
            </a:r>
            <a:r>
              <a:rPr lang="en-US" dirty="0" err="1" smtClean="0">
                <a:latin typeface="Comic Sans MS" pitchFamily="66" charset="0"/>
              </a:rPr>
              <a:t>Orta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Asya’da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kurulmasıyla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Batı’ya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göç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ederek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Macaristan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topraklarına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hâkim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oldular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Sasanilerle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işbirliği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yaparak</a:t>
            </a:r>
            <a:r>
              <a:rPr lang="en-US" dirty="0" smtClean="0">
                <a:latin typeface="Comic Sans MS" pitchFamily="66" charset="0"/>
              </a:rPr>
              <a:t> 619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626’da </a:t>
            </a:r>
            <a:r>
              <a:rPr lang="en-US" dirty="0" err="1" smtClean="0">
                <a:latin typeface="Comic Sans MS" pitchFamily="66" charset="0"/>
              </a:rPr>
              <a:t>İstanbul’u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kuşatmışlar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alamamışlardır</a:t>
            </a:r>
            <a:r>
              <a:rPr lang="en-US" dirty="0" smtClean="0">
                <a:latin typeface="Comic Sans MS" pitchFamily="66" charset="0"/>
              </a:rPr>
              <a:t> (ilk </a:t>
            </a:r>
            <a:r>
              <a:rPr lang="en-US" dirty="0" err="1" smtClean="0">
                <a:latin typeface="Comic Sans MS" pitchFamily="66" charset="0"/>
              </a:rPr>
              <a:t>defa</a:t>
            </a:r>
            <a:r>
              <a:rPr lang="en-US" dirty="0" smtClean="0">
                <a:latin typeface="Comic Sans MS" pitchFamily="66" charset="0"/>
              </a:rPr>
              <a:t>).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805’te </a:t>
            </a:r>
            <a:r>
              <a:rPr lang="en-US" dirty="0" err="1" smtClean="0">
                <a:latin typeface="Comic Sans MS" pitchFamily="66" charset="0"/>
              </a:rPr>
              <a:t>Franklar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tarafından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yıkılmışlardır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mic Sans MS" pitchFamily="66" charset="0"/>
              </a:rPr>
              <a:t>Yerli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topluluklarla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kaynaşarak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Hıristiyanlaşmışlar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milli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benliklerini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yitirmişlerdir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Hıristiyanlığı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kabul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eden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devletidir</a:t>
            </a:r>
            <a:r>
              <a:rPr lang="en-US" dirty="0" smtClean="0">
                <a:latin typeface="Comic Sans MS" pitchFamily="66" charset="0"/>
              </a:rPr>
              <a:t>.).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err="1" smtClean="0">
                <a:latin typeface="Comic Sans MS" pitchFamily="66" charset="0"/>
              </a:rPr>
              <a:t>Avarlar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Avrupa’da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özellikle</a:t>
            </a:r>
            <a:r>
              <a:rPr lang="en-US" dirty="0" smtClean="0">
                <a:latin typeface="Comic Sans MS" pitchFamily="66" charset="0"/>
              </a:rPr>
              <a:t> Germen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Slav </a:t>
            </a:r>
            <a:r>
              <a:rPr lang="en-US" dirty="0" err="1" smtClean="0">
                <a:latin typeface="Comic Sans MS" pitchFamily="66" charset="0"/>
              </a:rPr>
              <a:t>kavimleri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üzerinde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etkili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olmuşlardır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devlet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idaresi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askerlik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alanında</a:t>
            </a:r>
            <a:r>
              <a:rPr lang="en-US" dirty="0" smtClean="0">
                <a:latin typeface="Comic Sans MS" pitchFamily="66" charset="0"/>
              </a:rPr>
              <a:t>). </a:t>
            </a:r>
            <a:r>
              <a:rPr lang="en-US" dirty="0" err="1" smtClean="0">
                <a:latin typeface="Comic Sans MS" pitchFamily="66" charset="0"/>
              </a:rPr>
              <a:t>Ayrıca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Doğu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Avrupa’nın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etnik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haritasının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ortaya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çıkmasında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Avarların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etkisi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büyüktür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Mete Han’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en-US" dirty="0" smtClean="0">
                <a:latin typeface="Comic Sans MS" pitchFamily="66" charset="0"/>
              </a:rPr>
              <a:t>n </a:t>
            </a:r>
            <a:r>
              <a:rPr lang="en-US" dirty="0" err="1" smtClean="0">
                <a:latin typeface="Comic Sans MS" pitchFamily="66" charset="0"/>
              </a:rPr>
              <a:t>getirdiği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en-US" dirty="0" err="1" smtClean="0">
                <a:latin typeface="Comic Sans MS" pitchFamily="66" charset="0"/>
              </a:rPr>
              <a:t>Devlet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Hükümdar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Ailesinin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Ortak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Malıdır</a:t>
            </a:r>
            <a:r>
              <a:rPr lang="en-US" dirty="0" smtClean="0">
                <a:latin typeface="Comic Sans MS" pitchFamily="66" charset="0"/>
              </a:rPr>
              <a:t>.” </a:t>
            </a:r>
            <a:r>
              <a:rPr lang="en-US" dirty="0" err="1" smtClean="0">
                <a:latin typeface="Comic Sans MS" pitchFamily="66" charset="0"/>
              </a:rPr>
              <a:t>töresi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veraset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sistemi</a:t>
            </a:r>
            <a:r>
              <a:rPr lang="en-US" dirty="0" smtClean="0">
                <a:latin typeface="Comic Sans MS" pitchFamily="66" charset="0"/>
              </a:rPr>
              <a:t> = </a:t>
            </a:r>
            <a:r>
              <a:rPr lang="en-US" dirty="0" err="1" smtClean="0">
                <a:latin typeface="Comic Sans MS" pitchFamily="66" charset="0"/>
              </a:rPr>
              <a:t>kut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anlayışı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err="1" smtClean="0">
                <a:latin typeface="Comic Sans MS" pitchFamily="66" charset="0"/>
              </a:rPr>
              <a:t>ile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askerlik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orduda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kullandığı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en-US" dirty="0" err="1" smtClean="0">
                <a:latin typeface="Comic Sans MS" pitchFamily="66" charset="0"/>
              </a:rPr>
              <a:t>Onluk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Sistem</a:t>
            </a:r>
            <a:r>
              <a:rPr lang="en-US" dirty="0" smtClean="0">
                <a:latin typeface="Comic Sans MS" pitchFamily="66" charset="0"/>
              </a:rPr>
              <a:t>” </a:t>
            </a:r>
            <a:r>
              <a:rPr lang="en-US" dirty="0" err="1" smtClean="0">
                <a:latin typeface="Comic Sans MS" pitchFamily="66" charset="0"/>
              </a:rPr>
              <a:t>daha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sonraki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devletleri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tarafından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benimsenmiştir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Þ </a:t>
            </a:r>
            <a:r>
              <a:rPr lang="en-US" dirty="0" err="1" smtClean="0">
                <a:latin typeface="Comic Sans MS" pitchFamily="66" charset="0"/>
              </a:rPr>
              <a:t>Asya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Hunları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taht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kavgaları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entrikalarıyla</a:t>
            </a:r>
            <a:r>
              <a:rPr lang="en-US" dirty="0" smtClean="0">
                <a:latin typeface="Comic Sans MS" pitchFamily="66" charset="0"/>
              </a:rPr>
              <a:t> M.S. 48’de </a:t>
            </a:r>
            <a:r>
              <a:rPr lang="en-US" dirty="0" err="1" smtClean="0">
                <a:latin typeface="Comic Sans MS" pitchFamily="66" charset="0"/>
              </a:rPr>
              <a:t>Kuzey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Güney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Hunları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olarak</a:t>
            </a:r>
            <a:r>
              <a:rPr lang="en-US" dirty="0" smtClean="0">
                <a:latin typeface="Comic Sans MS" pitchFamily="66" charset="0"/>
              </a:rPr>
              <a:t> 2’ye </a:t>
            </a:r>
            <a:r>
              <a:rPr lang="en-US" dirty="0" err="1" smtClean="0">
                <a:latin typeface="Comic Sans MS" pitchFamily="66" charset="0"/>
              </a:rPr>
              <a:t>ayrıldı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Kuzey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Hunları</a:t>
            </a:r>
            <a:r>
              <a:rPr lang="en-US" dirty="0" smtClean="0">
                <a:latin typeface="Comic Sans MS" pitchFamily="66" charset="0"/>
              </a:rPr>
              <a:t> M.S. 156’da </a:t>
            </a:r>
            <a:r>
              <a:rPr lang="en-US" dirty="0" err="1" smtClean="0">
                <a:latin typeface="Comic Sans MS" pitchFamily="66" charset="0"/>
              </a:rPr>
              <a:t>Siyenpiler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tarafından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Güney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Hunları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ise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tarafından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yıkılmıştır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Þ </a:t>
            </a:r>
            <a:r>
              <a:rPr lang="en-US" dirty="0" err="1" smtClean="0">
                <a:latin typeface="Comic Sans MS" pitchFamily="66" charset="0"/>
              </a:rPr>
              <a:t>Kuzey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Hunları’nın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yıkılmasından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bölgedeki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boyları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Batıya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göç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ederek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Kavimler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Göçü’nü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başlatmışlardır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NOT: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toplumlarında</a:t>
            </a:r>
            <a:r>
              <a:rPr lang="en-US" dirty="0" smtClean="0">
                <a:latin typeface="Comic Sans MS" pitchFamily="66" charset="0"/>
              </a:rPr>
              <a:t> millet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bilinci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defa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Hunları’yla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başlamıştır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BULGARLAR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Oğuz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Türklerinin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koludur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İlk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devletlerini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Karadeniz’in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kuzeyinde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Büyük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Bulgarya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kurmuşlardır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ancak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Hazarların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baskısıyla</a:t>
            </a:r>
            <a:r>
              <a:rPr lang="en-US" dirty="0" smtClean="0">
                <a:latin typeface="Comic Sans MS" pitchFamily="66" charset="0"/>
              </a:rPr>
              <a:t> 2’ye </a:t>
            </a:r>
            <a:r>
              <a:rPr lang="en-US" dirty="0" err="1" smtClean="0">
                <a:latin typeface="Comic Sans MS" pitchFamily="66" charset="0"/>
              </a:rPr>
              <a:t>ayrılmışlardır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Tuna </a:t>
            </a:r>
            <a:r>
              <a:rPr lang="en-US" dirty="0" err="1" smtClean="0">
                <a:latin typeface="Comic Sans MS" pitchFamily="66" charset="0"/>
              </a:rPr>
              <a:t>Bulgarları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Balkanlara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yerleşerek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burada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Ortodoks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Hıristiyanlığı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resmi</a:t>
            </a:r>
            <a:r>
              <a:rPr lang="en-US" dirty="0" smtClean="0">
                <a:latin typeface="Comic Sans MS" pitchFamily="66" charset="0"/>
              </a:rPr>
              <a:t> din </a:t>
            </a:r>
            <a:r>
              <a:rPr lang="en-US" dirty="0" err="1" smtClean="0">
                <a:latin typeface="Comic Sans MS" pitchFamily="66" charset="0"/>
              </a:rPr>
              <a:t>olarak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kabul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etmişlerdir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Tuna </a:t>
            </a:r>
            <a:r>
              <a:rPr lang="en-US" dirty="0" err="1" smtClean="0">
                <a:latin typeface="Comic Sans MS" pitchFamily="66" charset="0"/>
              </a:rPr>
              <a:t>Bulgarları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Bizans’la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sık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sık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mücadele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içerisine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girmişler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İstanbul’u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kuşatmışlardır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İstanbul’u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kuşatan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ikinci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topluluğudur</a:t>
            </a:r>
            <a:r>
              <a:rPr lang="en-US" dirty="0" smtClean="0">
                <a:latin typeface="Comic Sans MS" pitchFamily="66" charset="0"/>
              </a:rPr>
              <a:t>.).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Tuna </a:t>
            </a:r>
            <a:r>
              <a:rPr lang="en-US" dirty="0" err="1" smtClean="0">
                <a:latin typeface="Comic Sans MS" pitchFamily="66" charset="0"/>
              </a:rPr>
              <a:t>Bulgarları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zamanla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milli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benliklerini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kaybetmişler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Slavlaşmışlardır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Bugünkü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Bulgarların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atalarıdırlar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İdil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Bulgarları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ise</a:t>
            </a:r>
            <a:r>
              <a:rPr lang="en-US" dirty="0" smtClean="0">
                <a:latin typeface="Comic Sans MS" pitchFamily="66" charset="0"/>
              </a:rPr>
              <a:t> Volga </a:t>
            </a:r>
            <a:r>
              <a:rPr lang="en-US" dirty="0" err="1" smtClean="0">
                <a:latin typeface="Comic Sans MS" pitchFamily="66" charset="0"/>
              </a:rPr>
              <a:t>boylarında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devletlerini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kurmuşlardır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Ticaretle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uğraşmalarının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sonucunda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Müslüman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tüccarlarla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ilişkiye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girmişler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sonunda</a:t>
            </a:r>
            <a:r>
              <a:rPr lang="en-US" dirty="0" smtClean="0">
                <a:latin typeface="Comic Sans MS" pitchFamily="66" charset="0"/>
              </a:rPr>
              <a:t> 10. </a:t>
            </a:r>
            <a:r>
              <a:rPr lang="en-US" dirty="0" err="1" smtClean="0">
                <a:latin typeface="Comic Sans MS" pitchFamily="66" charset="0"/>
              </a:rPr>
              <a:t>asrın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başında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İslamiyet’i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kabul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etmişlerdir</a:t>
            </a:r>
            <a:r>
              <a:rPr lang="en-US" dirty="0" smtClean="0">
                <a:latin typeface="Comic Sans MS" pitchFamily="66" charset="0"/>
              </a:rPr>
              <a:t>. 13. </a:t>
            </a:r>
            <a:r>
              <a:rPr lang="en-US" dirty="0" err="1" smtClean="0">
                <a:latin typeface="Comic Sans MS" pitchFamily="66" charset="0"/>
              </a:rPr>
              <a:t>yüzyılda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önce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Moğolların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daha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Altınordu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Devleti’nin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hâkimiyetine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girmişlerdir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Bugünkü</a:t>
            </a:r>
            <a:r>
              <a:rPr lang="en-US" dirty="0" smtClean="0">
                <a:latin typeface="Comic Sans MS" pitchFamily="66" charset="0"/>
              </a:rPr>
              <a:t> Kazan </a:t>
            </a:r>
            <a:r>
              <a:rPr lang="en-US" dirty="0" err="1" smtClean="0">
                <a:latin typeface="Comic Sans MS" pitchFamily="66" charset="0"/>
              </a:rPr>
              <a:t>Türklerinin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atasıdırlar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MACARLAR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400" dirty="0" err="1" smtClean="0">
                <a:latin typeface="Comic Sans MS" pitchFamily="66" charset="0"/>
              </a:rPr>
              <a:t>Peçeneklerin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baskısıyla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batıya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göç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eden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Macarlar</a:t>
            </a:r>
            <a:r>
              <a:rPr lang="en-US" sz="3400" dirty="0" smtClean="0">
                <a:latin typeface="Comic Sans MS" pitchFamily="66" charset="0"/>
              </a:rPr>
              <a:t> IX. </a:t>
            </a:r>
            <a:r>
              <a:rPr lang="en-US" sz="3400" dirty="0" err="1" smtClean="0">
                <a:latin typeface="Comic Sans MS" pitchFamily="66" charset="0"/>
              </a:rPr>
              <a:t>Asrın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sonlarına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doğru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bugünkü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yurtlarına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gelmişlerdir</a:t>
            </a:r>
            <a:r>
              <a:rPr lang="en-US" sz="3400" dirty="0" smtClean="0">
                <a:latin typeface="Comic Sans MS" pitchFamily="66" charset="0"/>
              </a:rPr>
              <a:t>.</a:t>
            </a:r>
            <a:endParaRPr lang="tr-TR" sz="3400" dirty="0" smtClean="0">
              <a:latin typeface="Comic Sans MS" pitchFamily="66" charset="0"/>
            </a:endParaRPr>
          </a:p>
          <a:p>
            <a:r>
              <a:rPr lang="en-US" sz="3400" dirty="0" err="1" smtClean="0">
                <a:latin typeface="Comic Sans MS" pitchFamily="66" charset="0"/>
              </a:rPr>
              <a:t>Hıristiyanlığın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Katolik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mezhebini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benimseyen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Macarlar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Ortaçağın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sonlarına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doğru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güçlü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bir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devlet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olarak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ortaya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çıkmışlardır</a:t>
            </a:r>
            <a:r>
              <a:rPr lang="en-US" sz="3400" dirty="0" smtClean="0">
                <a:latin typeface="Comic Sans MS" pitchFamily="66" charset="0"/>
              </a:rPr>
              <a:t>.</a:t>
            </a:r>
            <a:br>
              <a:rPr lang="en-US" sz="3400" dirty="0" smtClean="0">
                <a:latin typeface="Comic Sans MS" pitchFamily="66" charset="0"/>
              </a:rPr>
            </a:b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Osmanlı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Devletinin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Balkanlardaki</a:t>
            </a:r>
            <a:r>
              <a:rPr lang="en-US" sz="3400" dirty="0" smtClean="0">
                <a:latin typeface="Comic Sans MS" pitchFamily="66" charset="0"/>
              </a:rPr>
              <a:t> en </a:t>
            </a:r>
            <a:r>
              <a:rPr lang="en-US" sz="3400" dirty="0" err="1" smtClean="0">
                <a:latin typeface="Comic Sans MS" pitchFamily="66" charset="0"/>
              </a:rPr>
              <a:t>güçlü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rakibi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olan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Macarlar</a:t>
            </a:r>
            <a:r>
              <a:rPr lang="en-US" sz="3400" dirty="0" smtClean="0">
                <a:latin typeface="Comic Sans MS" pitchFamily="66" charset="0"/>
              </a:rPr>
              <a:t> 1526 </a:t>
            </a:r>
            <a:r>
              <a:rPr lang="en-US" sz="3400" dirty="0" err="1" smtClean="0">
                <a:latin typeface="Comic Sans MS" pitchFamily="66" charset="0"/>
              </a:rPr>
              <a:t>Mohaç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Meydan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Muharebesi’nden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sonra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Osmanlı’ya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bağlanmıştır</a:t>
            </a:r>
            <a:r>
              <a:rPr lang="en-US" sz="3400" dirty="0" smtClean="0">
                <a:latin typeface="Comic Sans MS" pitchFamily="66" charset="0"/>
              </a:rPr>
              <a:t>.</a:t>
            </a:r>
            <a:br>
              <a:rPr lang="en-US" sz="3400" dirty="0" smtClean="0">
                <a:latin typeface="Comic Sans MS" pitchFamily="66" charset="0"/>
              </a:rPr>
            </a:b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Macaristan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topraklarının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büyük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bir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bölümü</a:t>
            </a:r>
            <a:r>
              <a:rPr lang="en-US" sz="3400" dirty="0" smtClean="0">
                <a:latin typeface="Comic Sans MS" pitchFamily="66" charset="0"/>
              </a:rPr>
              <a:t> 1699 </a:t>
            </a:r>
            <a:r>
              <a:rPr lang="en-US" sz="3400" dirty="0" err="1" smtClean="0">
                <a:latin typeface="Comic Sans MS" pitchFamily="66" charset="0"/>
              </a:rPr>
              <a:t>Karlofça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Antlaşması’yla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Avusturya’ya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bırakılmıştır</a:t>
            </a:r>
            <a:r>
              <a:rPr lang="en-US" sz="3400" dirty="0" smtClean="0">
                <a:latin typeface="Comic Sans MS" pitchFamily="66" charset="0"/>
              </a:rPr>
              <a:t>.</a:t>
            </a:r>
            <a:br>
              <a:rPr lang="en-US" sz="3400" dirty="0" smtClean="0">
                <a:latin typeface="Comic Sans MS" pitchFamily="66" charset="0"/>
              </a:rPr>
            </a:b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Macaristan</a:t>
            </a:r>
            <a:r>
              <a:rPr lang="en-US" sz="3400" dirty="0" smtClean="0">
                <a:latin typeface="Comic Sans MS" pitchFamily="66" charset="0"/>
              </a:rPr>
              <a:t>, I. </a:t>
            </a:r>
            <a:r>
              <a:rPr lang="en-US" sz="3400" dirty="0" err="1" smtClean="0">
                <a:latin typeface="Comic Sans MS" pitchFamily="66" charset="0"/>
              </a:rPr>
              <a:t>Dünya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Savaşı’ndan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sonra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Avusturya’dan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ayrılmış</a:t>
            </a:r>
            <a:r>
              <a:rPr lang="en-US" sz="3400" dirty="0" smtClean="0">
                <a:latin typeface="Comic Sans MS" pitchFamily="66" charset="0"/>
              </a:rPr>
              <a:t>, </a:t>
            </a:r>
            <a:r>
              <a:rPr lang="en-US" sz="3400" dirty="0" err="1" smtClean="0">
                <a:latin typeface="Comic Sans MS" pitchFamily="66" charset="0"/>
              </a:rPr>
              <a:t>bağımsız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bir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devlet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olmuştur</a:t>
            </a:r>
            <a:endParaRPr lang="tr-TR" sz="3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PEÇENEKLER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IX. </a:t>
            </a:r>
            <a:r>
              <a:rPr lang="en-US" dirty="0" err="1" smtClean="0">
                <a:latin typeface="Comic Sans MS" pitchFamily="66" charset="0"/>
              </a:rPr>
              <a:t>Asrın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sonlarında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Hazarların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Uzların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baskısı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sonucu</a:t>
            </a:r>
            <a:r>
              <a:rPr lang="en-US" dirty="0" smtClean="0">
                <a:latin typeface="Comic Sans MS" pitchFamily="66" charset="0"/>
              </a:rPr>
              <a:t> Don - </a:t>
            </a:r>
            <a:r>
              <a:rPr lang="en-US" dirty="0" err="1" smtClean="0">
                <a:latin typeface="Comic Sans MS" pitchFamily="66" charset="0"/>
              </a:rPr>
              <a:t>Dinyeper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nehirleri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arasına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çekilmişlerdir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Rusların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Karadeniz’e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inmelerine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engel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olmuşlar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Balkanlarda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yayılmalarına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izin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vermemişlerdir</a:t>
            </a:r>
            <a:r>
              <a:rPr lang="en-US" dirty="0" smtClean="0">
                <a:latin typeface="Comic Sans MS" pitchFamily="66" charset="0"/>
              </a:rPr>
              <a:t>.).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err="1" smtClean="0">
                <a:latin typeface="Comic Sans MS" pitchFamily="66" charset="0"/>
              </a:rPr>
              <a:t>ÞDaha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sonraki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dönemlerde</a:t>
            </a:r>
            <a:r>
              <a:rPr lang="en-US" dirty="0" smtClean="0">
                <a:latin typeface="Comic Sans MS" pitchFamily="66" charset="0"/>
              </a:rPr>
              <a:t> Tuna </a:t>
            </a:r>
            <a:r>
              <a:rPr lang="en-US" dirty="0" err="1" smtClean="0">
                <a:latin typeface="Comic Sans MS" pitchFamily="66" charset="0"/>
              </a:rPr>
              <a:t>nehrine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kadar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geniş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alana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hükmetmişlerdir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süre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Bizans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hâkimiyetinde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yaşamışlardır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yine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tarafından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yıkılmışlardır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Bizans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ordusu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içerisinde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paralı</a:t>
            </a:r>
            <a:r>
              <a:rPr lang="en-US" dirty="0" smtClean="0">
                <a:latin typeface="Comic Sans MS" pitchFamily="66" charset="0"/>
              </a:rPr>
              <a:t> asker </a:t>
            </a:r>
            <a:r>
              <a:rPr lang="en-US" dirty="0" err="1" smtClean="0">
                <a:latin typeface="Comic Sans MS" pitchFamily="66" charset="0"/>
              </a:rPr>
              <a:t>olarak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görev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yapan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Peçenekler</a:t>
            </a:r>
            <a:r>
              <a:rPr lang="en-US" dirty="0" smtClean="0">
                <a:latin typeface="Comic Sans MS" pitchFamily="66" charset="0"/>
              </a:rPr>
              <a:t> 1071 </a:t>
            </a:r>
            <a:r>
              <a:rPr lang="en-US" dirty="0" err="1" smtClean="0">
                <a:latin typeface="Comic Sans MS" pitchFamily="66" charset="0"/>
              </a:rPr>
              <a:t>Malazgirt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Savaşı’nda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saf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değiştirerek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Selçuklu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ordusu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tarafına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geçmiş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savaşın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tarafından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kazanılmasında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etkili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olmuşlardır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Hıristiyanlığı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benimseyen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Peçenekler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dağılarak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zamanla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asimile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olmuşlardır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UZLAR (OĞUZLAR)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>
                <a:latin typeface="Comic Sans MS" pitchFamily="66" charset="0"/>
              </a:rPr>
              <a:t>Türklerin</a:t>
            </a:r>
            <a:r>
              <a:rPr lang="en-US" dirty="0" smtClean="0">
                <a:latin typeface="Comic Sans MS" pitchFamily="66" charset="0"/>
              </a:rPr>
              <a:t> en </a:t>
            </a:r>
            <a:r>
              <a:rPr lang="en-US" dirty="0" err="1" smtClean="0">
                <a:latin typeface="Comic Sans MS" pitchFamily="66" charset="0"/>
              </a:rPr>
              <a:t>kalabalık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en </a:t>
            </a:r>
            <a:r>
              <a:rPr lang="en-US" dirty="0" err="1" smtClean="0">
                <a:latin typeface="Comic Sans MS" pitchFamily="66" charset="0"/>
              </a:rPr>
              <a:t>aktif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kolunu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oluşturmaktadır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Oğuzların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İslamiyet’i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kabul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etmeyen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kolu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Balkanlara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geçerek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Hıristiyanlığı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benimsemiştir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Moğol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istilasından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kaçanlar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Anadolu’ya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gelip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yerleşmişlerdir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Selçuklu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Osmanlı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gibi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büyük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devletlerinin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kurucu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unsuru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olmuşlardır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IX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Asırda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Balkanlarda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görülen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Uzlar</a:t>
            </a:r>
            <a:r>
              <a:rPr lang="en-US" dirty="0" smtClean="0">
                <a:latin typeface="Comic Sans MS" pitchFamily="66" charset="0"/>
              </a:rPr>
              <a:t>; </a:t>
            </a:r>
            <a:r>
              <a:rPr lang="en-US" dirty="0" err="1" smtClean="0">
                <a:latin typeface="Comic Sans MS" pitchFamily="66" charset="0"/>
              </a:rPr>
              <a:t>Peçenekler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Kumanlar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Bizans</a:t>
            </a:r>
            <a:r>
              <a:rPr lang="en-US" dirty="0" smtClean="0">
                <a:latin typeface="Comic Sans MS" pitchFamily="66" charset="0"/>
              </a:rPr>
              <a:t>’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en-US" dirty="0" smtClean="0">
                <a:latin typeface="Comic Sans MS" pitchFamily="66" charset="0"/>
              </a:rPr>
              <a:t>n </a:t>
            </a:r>
            <a:r>
              <a:rPr lang="en-US" dirty="0" err="1" smtClean="0">
                <a:latin typeface="Comic Sans MS" pitchFamily="66" charset="0"/>
              </a:rPr>
              <a:t>baskısı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altında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kalmıştır</a:t>
            </a:r>
            <a:r>
              <a:rPr lang="en-US" dirty="0" smtClean="0">
                <a:latin typeface="Comic Sans MS" pitchFamily="66" charset="0"/>
              </a:rPr>
              <a:t>. Bu </a:t>
            </a:r>
            <a:r>
              <a:rPr lang="en-US" dirty="0" err="1" smtClean="0">
                <a:latin typeface="Comic Sans MS" pitchFamily="66" charset="0"/>
              </a:rPr>
              <a:t>nedenle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bölgede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önemli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siyasi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varlık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gösterememişlerdir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Oğuzlar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diğer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boyları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gibi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Hazar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Denizi’nin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kuzeyinden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Batıya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göç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etmemiştir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KUMANLAR (KIPÇAKLAR)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XI. </a:t>
            </a:r>
            <a:r>
              <a:rPr lang="en-US" dirty="0" err="1" smtClean="0">
                <a:latin typeface="Comic Sans MS" pitchFamily="66" charset="0"/>
              </a:rPr>
              <a:t>Yüzyıl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sonlarına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doğru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Moğol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baskısı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nedeniyle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Doğu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Avrupa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Batı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Sibirya’ya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yayılmışlardır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İslam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kaynaklarında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bulundukları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bölgeler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en-US" dirty="0" err="1" smtClean="0">
                <a:latin typeface="Comic Sans MS" pitchFamily="66" charset="0"/>
              </a:rPr>
              <a:t>Deşt-i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Kıpçak</a:t>
            </a:r>
            <a:r>
              <a:rPr lang="en-US" dirty="0" smtClean="0">
                <a:latin typeface="Comic Sans MS" pitchFamily="66" charset="0"/>
              </a:rPr>
              <a:t>” </a:t>
            </a:r>
            <a:r>
              <a:rPr lang="en-US" dirty="0" err="1" smtClean="0">
                <a:latin typeface="Comic Sans MS" pitchFamily="66" charset="0"/>
              </a:rPr>
              <a:t>olarak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adlandırılmıştır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Ruslarla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mücadeleleri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İgor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Destanı’na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konu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olmuştur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Altınorda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Devleti’nin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temelini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oluşturmuşlar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Moğollların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Türkleşmesinde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etkili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olmuşlardır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Oğuzlarla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mücadeleleri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en-US" dirty="0" err="1" smtClean="0">
                <a:latin typeface="Comic Sans MS" pitchFamily="66" charset="0"/>
              </a:rPr>
              <a:t>Dede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Korkut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Hikâyeleri”nin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doğmasına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neden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olmuştur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13. </a:t>
            </a:r>
            <a:r>
              <a:rPr lang="en-US" dirty="0" err="1" smtClean="0">
                <a:latin typeface="Comic Sans MS" pitchFamily="66" charset="0"/>
              </a:rPr>
              <a:t>yüzyıla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kadar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siyasi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varlıklarını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sürdürmüşlerdir</a:t>
            </a:r>
            <a:r>
              <a:rPr lang="en-US" dirty="0" smtClean="0">
                <a:latin typeface="Comic Sans MS" pitchFamily="66" charset="0"/>
              </a:rPr>
              <a:t>. Bu </a:t>
            </a:r>
            <a:r>
              <a:rPr lang="en-US" dirty="0" err="1" smtClean="0">
                <a:latin typeface="Comic Sans MS" pitchFamily="66" charset="0"/>
              </a:rPr>
              <a:t>yüzyılda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Moğolların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saldırısıyla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yıkılmışlardır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NOT: </a:t>
            </a:r>
            <a:r>
              <a:rPr lang="en-US" dirty="0" err="1" smtClean="0">
                <a:latin typeface="Comic Sans MS" pitchFamily="66" charset="0"/>
              </a:rPr>
              <a:t>Karadeniz’in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kuzeyinde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hâkimiyet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kurmuş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kavimleri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Rusların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güçlenip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Karadeniz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kıyılarına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inmelerine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engel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olmuşlardır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Kavimler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göçü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nedir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4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yüzyıl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ile</a:t>
            </a:r>
            <a:r>
              <a:rPr lang="en-US" dirty="0" smtClean="0">
                <a:latin typeface="Comic Sans MS" pitchFamily="66" charset="0"/>
              </a:rPr>
              <a:t> 6. </a:t>
            </a:r>
            <a:r>
              <a:rPr lang="en-US" dirty="0" err="1" smtClean="0">
                <a:latin typeface="Comic Sans MS" pitchFamily="66" charset="0"/>
              </a:rPr>
              <a:t>yüzyıl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arasında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Hunların</a:t>
            </a:r>
            <a:r>
              <a:rPr lang="en-US" dirty="0" smtClean="0">
                <a:latin typeface="Comic Sans MS" pitchFamily="66" charset="0"/>
              </a:rPr>
              <a:t> Aral </a:t>
            </a:r>
            <a:r>
              <a:rPr lang="en-US" dirty="0" err="1" smtClean="0">
                <a:latin typeface="Comic Sans MS" pitchFamily="66" charset="0"/>
              </a:rPr>
              <a:t>Gölü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Hazar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Denizi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arasındaki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bölgeden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Avrupa'ya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giderken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karşılarına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çıkan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barbar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kavimler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ostrogot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vizigot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süev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sakson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angıl</a:t>
            </a:r>
            <a:r>
              <a:rPr lang="en-US" dirty="0" smtClean="0">
                <a:latin typeface="Comic Sans MS" pitchFamily="66" charset="0"/>
              </a:rPr>
              <a:t>, frank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vandal </a:t>
            </a:r>
            <a:r>
              <a:rPr lang="en-US" dirty="0" err="1" smtClean="0">
                <a:latin typeface="Comic Sans MS" pitchFamily="66" charset="0"/>
              </a:rPr>
              <a:t>kavimlerini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yerlerinden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etmesiyle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sonuçlanan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kavimler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göçü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denilmektedi</a:t>
            </a:r>
            <a:r>
              <a:rPr lang="tr-TR" dirty="0" smtClean="0">
                <a:latin typeface="Comic Sans MS" pitchFamily="66" charset="0"/>
              </a:rPr>
              <a:t>r</a:t>
            </a:r>
            <a:endParaRPr lang="tr-TR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Kavimler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göçünün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nedenleri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nelerdir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1- </a:t>
            </a:r>
            <a:r>
              <a:rPr lang="en-US" dirty="0" err="1" smtClean="0">
                <a:latin typeface="Comic Sans MS" pitchFamily="66" charset="0"/>
              </a:rPr>
              <a:t>Büyük</a:t>
            </a:r>
            <a:r>
              <a:rPr lang="en-US" dirty="0" smtClean="0">
                <a:latin typeface="Comic Sans MS" pitchFamily="66" charset="0"/>
              </a:rPr>
              <a:t> Hun </a:t>
            </a:r>
            <a:r>
              <a:rPr lang="en-US" dirty="0" err="1" smtClean="0">
                <a:latin typeface="Comic Sans MS" pitchFamily="66" charset="0"/>
              </a:rPr>
              <a:t>Devleti'nin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dağılmasından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Asya'nın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batısında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Hazar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Aral </a:t>
            </a:r>
            <a:r>
              <a:rPr lang="en-US" dirty="0" err="1" smtClean="0">
                <a:latin typeface="Comic Sans MS" pitchFamily="66" charset="0"/>
              </a:rPr>
              <a:t>Gölü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arası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err="1" smtClean="0">
                <a:latin typeface="Comic Sans MS" pitchFamily="66" charset="0"/>
              </a:rPr>
              <a:t>Hunlara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katılımların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olması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burada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çoğalan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nüfus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kabileler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arasındaki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rekabet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mücadelelerle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daha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batıya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doğru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kaymaya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başlamaları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2- </a:t>
            </a:r>
            <a:r>
              <a:rPr lang="en-US" dirty="0" err="1" smtClean="0">
                <a:latin typeface="Comic Sans MS" pitchFamily="66" charset="0"/>
              </a:rPr>
              <a:t>İdil</a:t>
            </a:r>
            <a:r>
              <a:rPr lang="en-US" dirty="0" smtClean="0">
                <a:latin typeface="Comic Sans MS" pitchFamily="66" charset="0"/>
              </a:rPr>
              <a:t> (Volga) </a:t>
            </a:r>
            <a:r>
              <a:rPr lang="en-US" dirty="0" err="1" smtClean="0">
                <a:latin typeface="Comic Sans MS" pitchFamily="66" charset="0"/>
              </a:rPr>
              <a:t>ırmağının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batısına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gelen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Hunlar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önlerine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gelen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kavimleri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yurtlarından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çıkartmaya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başlamaları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3- </a:t>
            </a:r>
            <a:r>
              <a:rPr lang="en-US" dirty="0" err="1" smtClean="0">
                <a:latin typeface="Comic Sans MS" pitchFamily="66" charset="0"/>
              </a:rPr>
              <a:t>Hunların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baskısıyla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Kavimler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Göçü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bütün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Avrupa'yı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etkileyerek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değişik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zamanlarda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yüzyıllarca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etmiştir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Comic Sans MS" pitchFamily="66" charset="0"/>
              </a:rPr>
              <a:t>Yukarıdaki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nedenlere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bağlı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Karadeniz'in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kuzeyinde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yaşayan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Ostrogotlar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Vizigotlar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Vandallar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Geomenler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Suevler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Gepitler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Avrupa'ya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doğru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dalgalar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halinde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ilerleyerek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kendilerine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yeni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yaşam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alanları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bulmak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istediler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Bu </a:t>
            </a:r>
            <a:r>
              <a:rPr lang="en-US" dirty="0" err="1" smtClean="0">
                <a:latin typeface="Comic Sans MS" pitchFamily="66" charset="0"/>
              </a:rPr>
              <a:t>sırada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Avrupa'da</a:t>
            </a:r>
            <a:r>
              <a:rPr lang="en-US" dirty="0" smtClean="0">
                <a:latin typeface="Comic Sans MS" pitchFamily="66" charset="0"/>
              </a:rPr>
              <a:t> Roma </a:t>
            </a:r>
            <a:r>
              <a:rPr lang="en-US" dirty="0" err="1" smtClean="0">
                <a:latin typeface="Comic Sans MS" pitchFamily="66" charset="0"/>
              </a:rPr>
              <a:t>İmparatorluğu</a:t>
            </a:r>
            <a:r>
              <a:rPr lang="en-US" dirty="0" smtClean="0">
                <a:latin typeface="Comic Sans MS" pitchFamily="66" charset="0"/>
              </a:rPr>
              <a:t> en </a:t>
            </a:r>
            <a:r>
              <a:rPr lang="en-US" dirty="0" err="1" smtClean="0">
                <a:latin typeface="Comic Sans MS" pitchFamily="66" charset="0"/>
              </a:rPr>
              <a:t>büyük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Ostrogotlar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İtalya'ya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Vizigotlar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İspanya</a:t>
            </a:r>
            <a:r>
              <a:rPr lang="en-US" dirty="0" smtClean="0">
                <a:latin typeface="Comic Sans MS" pitchFamily="66" charset="0"/>
              </a:rPr>
              <a:t> '</a:t>
            </a:r>
            <a:r>
              <a:rPr lang="en-US" dirty="0" err="1" smtClean="0">
                <a:latin typeface="Comic Sans MS" pitchFamily="66" charset="0"/>
              </a:rPr>
              <a:t>ya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Vandallar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Kuzey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Afrika'ya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Franklar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Fransa'ya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Germenler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Kuzey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Avrupa'ya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ilerlediler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Böylece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Avrupa'da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hızlı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sosyal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kültürel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siyasal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değişme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yaşandı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5001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AVRUPA HUN DEVLETİ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(375 - 469)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 </a:t>
            </a:r>
            <a:r>
              <a:rPr lang="en-US" sz="2000" dirty="0" err="1" smtClean="0">
                <a:latin typeface="Comic Sans MS" pitchFamily="66" charset="0"/>
              </a:rPr>
              <a:t>Kurucusu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Balamir’dir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Macaristan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civarında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kurulmuşlardır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En </a:t>
            </a:r>
            <a:r>
              <a:rPr lang="en-US" sz="2000" dirty="0" err="1" smtClean="0">
                <a:latin typeface="Comic Sans MS" pitchFamily="66" charset="0"/>
              </a:rPr>
              <a:t>parlak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dönemlerini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Attilla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Dönemi’nde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yaşamışlardır</a:t>
            </a:r>
            <a:r>
              <a:rPr lang="en-US" sz="2000" dirty="0" smtClean="0">
                <a:latin typeface="Comic Sans MS" pitchFamily="66" charset="0"/>
              </a:rPr>
              <a:t> (434 - 453). Bu </a:t>
            </a:r>
            <a:r>
              <a:rPr lang="en-US" sz="2000" dirty="0" err="1" smtClean="0">
                <a:latin typeface="Comic Sans MS" pitchFamily="66" charset="0"/>
              </a:rPr>
              <a:t>dönemde</a:t>
            </a:r>
            <a:r>
              <a:rPr lang="en-US" sz="2000" dirty="0" smtClean="0">
                <a:latin typeface="Comic Sans MS" pitchFamily="66" charset="0"/>
              </a:rPr>
              <a:t> Balkan </a:t>
            </a:r>
            <a:r>
              <a:rPr lang="en-US" sz="2000" dirty="0" err="1" smtClean="0">
                <a:latin typeface="Comic Sans MS" pitchFamily="66" charset="0"/>
              </a:rPr>
              <a:t>Seferleri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sonucunda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Margos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Anatolyos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antlaşmaları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Bizans</a:t>
            </a:r>
            <a:r>
              <a:rPr lang="en-US" sz="2000" dirty="0" smtClean="0">
                <a:latin typeface="Comic Sans MS" pitchFamily="66" charset="0"/>
              </a:rPr>
              <a:t>’</a:t>
            </a:r>
            <a:r>
              <a:rPr lang="tr-TR" sz="2000" dirty="0" smtClean="0">
                <a:latin typeface="Comic Sans MS" pitchFamily="66" charset="0"/>
              </a:rPr>
              <a:t>ı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yıllık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vergiye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bağlamıştır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err="1" smtClean="0">
                <a:latin typeface="Comic Sans MS" pitchFamily="66" charset="0"/>
              </a:rPr>
              <a:t>Batı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Roma </a:t>
            </a:r>
            <a:r>
              <a:rPr lang="en-US" sz="2000" dirty="0" err="1" smtClean="0">
                <a:latin typeface="Comic Sans MS" pitchFamily="66" charset="0"/>
              </a:rPr>
              <a:t>üzerine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yapılan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Galya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</a:t>
            </a:r>
            <a:r>
              <a:rPr lang="en-US" sz="2000" dirty="0" smtClean="0">
                <a:latin typeface="Comic Sans MS" pitchFamily="66" charset="0"/>
              </a:rPr>
              <a:t> Roma </a:t>
            </a:r>
            <a:r>
              <a:rPr lang="en-US" sz="2000" dirty="0" err="1" smtClean="0">
                <a:latin typeface="Comic Sans MS" pitchFamily="66" charset="0"/>
              </a:rPr>
              <a:t>Seferleri’yle</a:t>
            </a:r>
            <a:r>
              <a:rPr lang="en-US" sz="2000" dirty="0" smtClean="0">
                <a:latin typeface="Comic Sans MS" pitchFamily="66" charset="0"/>
              </a:rPr>
              <a:t> de </a:t>
            </a:r>
            <a:r>
              <a:rPr lang="en-US" sz="2000" dirty="0" err="1" smtClean="0">
                <a:latin typeface="Comic Sans MS" pitchFamily="66" charset="0"/>
              </a:rPr>
              <a:t>bu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imparatorluk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Avrupa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Hunları’na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bağlanmıştır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Attilla’nın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ölümünden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zayıflayan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devlete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Bizans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devleti</a:t>
            </a:r>
            <a:r>
              <a:rPr lang="en-US" sz="2000" dirty="0" smtClean="0">
                <a:latin typeface="Comic Sans MS" pitchFamily="66" charset="0"/>
              </a:rPr>
              <a:t> son </a:t>
            </a:r>
            <a:r>
              <a:rPr lang="en-US" sz="2000" dirty="0" err="1" smtClean="0">
                <a:latin typeface="Comic Sans MS" pitchFamily="66" charset="0"/>
              </a:rPr>
              <a:t>vermiştir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err="1" smtClean="0">
                <a:latin typeface="Comic Sans MS" pitchFamily="66" charset="0"/>
              </a:rPr>
              <a:t>Avrupa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Hunları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Avrupa’da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kurulan</a:t>
            </a:r>
            <a:r>
              <a:rPr lang="en-US" sz="2000" dirty="0" smtClean="0">
                <a:latin typeface="Comic Sans MS" pitchFamily="66" charset="0"/>
              </a:rPr>
              <a:t> ilk </a:t>
            </a:r>
            <a:r>
              <a:rPr lang="en-US" sz="2000" dirty="0" err="1" smtClean="0">
                <a:latin typeface="Comic Sans MS" pitchFamily="66" charset="0"/>
              </a:rPr>
              <a:t>Türk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Devleti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olduğu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için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diğer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Türk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boylarına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yol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gösterici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olmuştur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Ayrıca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Orta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Doğu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Avrupa’ya</a:t>
            </a:r>
            <a:r>
              <a:rPr lang="en-US" sz="2000" dirty="0" smtClean="0">
                <a:latin typeface="Comic Sans MS" pitchFamily="66" charset="0"/>
              </a:rPr>
              <a:t> hakim </a:t>
            </a:r>
            <a:r>
              <a:rPr lang="en-US" sz="2000" dirty="0" err="1" smtClean="0">
                <a:latin typeface="Comic Sans MS" pitchFamily="66" charset="0"/>
              </a:rPr>
              <a:t>olarak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Balkanların</a:t>
            </a:r>
            <a:r>
              <a:rPr lang="en-US" sz="2000" dirty="0" smtClean="0">
                <a:latin typeface="Comic Sans MS" pitchFamily="66" charset="0"/>
              </a:rPr>
              <a:t> Germen </a:t>
            </a:r>
            <a:r>
              <a:rPr lang="en-US" sz="2000" dirty="0" err="1" smtClean="0">
                <a:latin typeface="Comic Sans MS" pitchFamily="66" charset="0"/>
              </a:rPr>
              <a:t>Kavimleri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tarafından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istilasına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engel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olmuştur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Avrupa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Hunları</a:t>
            </a:r>
            <a:r>
              <a:rPr lang="en-US" sz="2000" dirty="0" smtClean="0">
                <a:latin typeface="Comic Sans MS" pitchFamily="66" charset="0"/>
              </a:rPr>
              <a:t>; </a:t>
            </a:r>
            <a:r>
              <a:rPr lang="en-US" sz="2000" dirty="0" err="1" smtClean="0">
                <a:latin typeface="Comic Sans MS" pitchFamily="66" charset="0"/>
              </a:rPr>
              <a:t>Bulgarların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Macarların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bugünkü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topraklarına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yerleşmesinde</a:t>
            </a:r>
            <a:r>
              <a:rPr lang="en-US" sz="2000" dirty="0" smtClean="0">
                <a:latin typeface="Comic Sans MS" pitchFamily="66" charset="0"/>
              </a:rPr>
              <a:t> de </a:t>
            </a:r>
            <a:r>
              <a:rPr lang="en-US" sz="2000" dirty="0" err="1" smtClean="0">
                <a:latin typeface="Comic Sans MS" pitchFamily="66" charset="0"/>
              </a:rPr>
              <a:t>etkili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olmuştur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err="1" smtClean="0">
                <a:latin typeface="Comic Sans MS" pitchFamily="66" charset="0"/>
              </a:rPr>
              <a:t>Avrupa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Hunları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Anadolu’ya</a:t>
            </a:r>
            <a:r>
              <a:rPr lang="en-US" sz="2000" dirty="0" smtClean="0">
                <a:latin typeface="Comic Sans MS" pitchFamily="66" charset="0"/>
              </a:rPr>
              <a:t> ilk </a:t>
            </a:r>
            <a:r>
              <a:rPr lang="en-US" sz="2000" dirty="0" err="1" smtClean="0">
                <a:latin typeface="Comic Sans MS" pitchFamily="66" charset="0"/>
              </a:rPr>
              <a:t>Türk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akınlarını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yapan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devlettir</a:t>
            </a:r>
            <a:endParaRPr lang="tr-T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969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Kavimler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göçü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sonucunda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kurulan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krallıklar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hangileridir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1- </a:t>
            </a:r>
            <a:r>
              <a:rPr lang="en-US" dirty="0" err="1" smtClean="0">
                <a:latin typeface="Comic Sans MS" pitchFamily="66" charset="0"/>
              </a:rPr>
              <a:t>İspanya’da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İspanya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Vizigotlar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2- </a:t>
            </a:r>
            <a:r>
              <a:rPr lang="en-US" dirty="0" err="1" smtClean="0">
                <a:latin typeface="Comic Sans MS" pitchFamily="66" charset="0"/>
              </a:rPr>
              <a:t>Kuzey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Afrika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Vandallar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3- </a:t>
            </a:r>
            <a:r>
              <a:rPr lang="en-US" dirty="0" err="1" smtClean="0">
                <a:latin typeface="Comic Sans MS" pitchFamily="66" charset="0"/>
              </a:rPr>
              <a:t>İtalya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Ostrogotlar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4- </a:t>
            </a:r>
            <a:r>
              <a:rPr lang="en-US" dirty="0" err="1" smtClean="0">
                <a:latin typeface="Comic Sans MS" pitchFamily="66" charset="0"/>
              </a:rPr>
              <a:t>Areman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Krallığı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Aslasloren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5- </a:t>
            </a:r>
            <a:r>
              <a:rPr lang="en-US" dirty="0" err="1" smtClean="0">
                <a:latin typeface="Comic Sans MS" pitchFamily="66" charset="0"/>
              </a:rPr>
              <a:t>Langobadlar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6- </a:t>
            </a:r>
            <a:r>
              <a:rPr lang="en-US" dirty="0" err="1" smtClean="0">
                <a:latin typeface="Comic Sans MS" pitchFamily="66" charset="0"/>
              </a:rPr>
              <a:t>Franklar</a:t>
            </a:r>
            <a:endParaRPr lang="tr-TR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Kavimler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göçü'nün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sonuçları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nelerdir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1- </a:t>
            </a:r>
            <a:r>
              <a:rPr lang="en-US" dirty="0" err="1" smtClean="0">
                <a:latin typeface="Comic Sans MS" pitchFamily="66" charset="0"/>
              </a:rPr>
              <a:t>Avrupa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yüzyıla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yakın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süre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karışıklık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içinde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yaşadı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2- </a:t>
            </a:r>
            <a:r>
              <a:rPr lang="en-US" dirty="0" err="1" smtClean="0">
                <a:latin typeface="Comic Sans MS" pitchFamily="66" charset="0"/>
              </a:rPr>
              <a:t>Avrupa’nın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bugünkü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siyasi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sosyal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yapısı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ortaya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çıkmıştır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3- </a:t>
            </a:r>
            <a:r>
              <a:rPr lang="en-US" dirty="0" err="1" smtClean="0">
                <a:latin typeface="Comic Sans MS" pitchFamily="66" charset="0"/>
              </a:rPr>
              <a:t>Göç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eden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kavimler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bugünkü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İtalya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İspanya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Fransa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Britanya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adalarına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yerleşmişlerdir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4- </a:t>
            </a:r>
            <a:r>
              <a:rPr lang="en-US" dirty="0" err="1" smtClean="0">
                <a:latin typeface="Comic Sans MS" pitchFamily="66" charset="0"/>
              </a:rPr>
              <a:t>Kavimlerin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birleşmesi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yeni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milletler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ortaya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çıkmıştır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5- </a:t>
            </a:r>
            <a:r>
              <a:rPr lang="en-US" dirty="0" err="1" smtClean="0">
                <a:latin typeface="Comic Sans MS" pitchFamily="66" charset="0"/>
              </a:rPr>
              <a:t>Germenler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Hıristiyanlığı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kabul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ederek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Ortaçağ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Avrupasına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damgalarını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vurdular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Barbar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kavimler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arasında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Hıristiyanlık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hızla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yayıldı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6- Roma </a:t>
            </a:r>
            <a:r>
              <a:rPr lang="en-US" dirty="0" err="1" smtClean="0">
                <a:latin typeface="Comic Sans MS" pitchFamily="66" charset="0"/>
              </a:rPr>
              <a:t>İmparatorluğu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ikiye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ayrılmıştır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7- </a:t>
            </a:r>
            <a:r>
              <a:rPr lang="en-US" dirty="0" err="1" smtClean="0">
                <a:latin typeface="Comic Sans MS" pitchFamily="66" charset="0"/>
              </a:rPr>
              <a:t>Kilise,papalık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skolastik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düşünce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güç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kazanmıştır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8- </a:t>
            </a:r>
            <a:r>
              <a:rPr lang="en-US" dirty="0" err="1" smtClean="0">
                <a:latin typeface="Comic Sans MS" pitchFamily="66" charset="0"/>
              </a:rPr>
              <a:t>Göçlere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dayanamayan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Batı</a:t>
            </a:r>
            <a:r>
              <a:rPr lang="en-US" dirty="0" smtClean="0">
                <a:latin typeface="Comic Sans MS" pitchFamily="66" charset="0"/>
              </a:rPr>
              <a:t> Roma </a:t>
            </a:r>
            <a:r>
              <a:rPr lang="en-US" dirty="0" err="1" smtClean="0">
                <a:latin typeface="Comic Sans MS" pitchFamily="66" charset="0"/>
              </a:rPr>
              <a:t>İmparatorluğu</a:t>
            </a:r>
            <a:r>
              <a:rPr lang="en-US" dirty="0" smtClean="0">
                <a:latin typeface="Comic Sans MS" pitchFamily="66" charset="0"/>
              </a:rPr>
              <a:t> 476'da </a:t>
            </a:r>
            <a:r>
              <a:rPr lang="en-US" dirty="0" err="1" smtClean="0">
                <a:latin typeface="Comic Sans MS" pitchFamily="66" charset="0"/>
              </a:rPr>
              <a:t>yıkılmıştır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9-</a:t>
            </a:r>
            <a:r>
              <a:rPr lang="en-US" dirty="0" smtClean="0"/>
              <a:t> </a:t>
            </a:r>
            <a:r>
              <a:rPr lang="en-US" dirty="0" err="1" smtClean="0">
                <a:latin typeface="Comic Sans MS" pitchFamily="66" charset="0"/>
              </a:rPr>
              <a:t>Şövalyelik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ruhu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ortaya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çıkmış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ortaçağ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boyunca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etmiştir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10- </a:t>
            </a:r>
            <a:r>
              <a:rPr lang="en-US" dirty="0" err="1" smtClean="0">
                <a:latin typeface="Comic Sans MS" pitchFamily="66" charset="0"/>
              </a:rPr>
              <a:t>Avrupa’da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derebeylik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feodalite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err="1" smtClean="0">
                <a:latin typeface="Comic Sans MS" pitchFamily="66" charset="0"/>
              </a:rPr>
              <a:t>rejimi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ortaya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çıkmıştır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11- </a:t>
            </a:r>
            <a:r>
              <a:rPr lang="en-US" dirty="0" err="1" smtClean="0">
                <a:latin typeface="Comic Sans MS" pitchFamily="66" charset="0"/>
              </a:rPr>
              <a:t>İlk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çağ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ermiş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Orta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Çağ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başlamıştır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12- </a:t>
            </a:r>
            <a:r>
              <a:rPr lang="en-US" dirty="0" err="1" smtClean="0">
                <a:latin typeface="Comic Sans MS" pitchFamily="66" charset="0"/>
              </a:rPr>
              <a:t>Hunların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temsil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ettiği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Bozkır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sanatı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Avrupa’da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etkili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olmuştur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13- </a:t>
            </a:r>
            <a:r>
              <a:rPr lang="en-US" dirty="0" err="1" smtClean="0">
                <a:latin typeface="Comic Sans MS" pitchFamily="66" charset="0"/>
              </a:rPr>
              <a:t>Avrupa</a:t>
            </a:r>
            <a:r>
              <a:rPr lang="en-US" dirty="0" smtClean="0">
                <a:latin typeface="Comic Sans MS" pitchFamily="66" charset="0"/>
              </a:rPr>
              <a:t> Hun </a:t>
            </a:r>
            <a:r>
              <a:rPr lang="en-US" dirty="0" err="1" smtClean="0">
                <a:latin typeface="Comic Sans MS" pitchFamily="66" charset="0"/>
              </a:rPr>
              <a:t>Devleti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kurulmuştur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14- </a:t>
            </a:r>
            <a:r>
              <a:rPr lang="en-US" dirty="0" err="1" smtClean="0">
                <a:latin typeface="Comic Sans MS" pitchFamily="66" charset="0"/>
              </a:rPr>
              <a:t>Avrupa’da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günümüzde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yaşayan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milletler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oluşmuştur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15- </a:t>
            </a:r>
            <a:r>
              <a:rPr lang="en-US" dirty="0" err="1" smtClean="0">
                <a:latin typeface="Comic Sans MS" pitchFamily="66" charset="0"/>
              </a:rPr>
              <a:t>Avrupa’da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kurulan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imparatorlukları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devletleri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sayesinde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Avrupa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nüfusu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çoğalmış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kültürüde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bununla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beraber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bölgede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diğer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kültürlerle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birleşerek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yayılmıştır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Kültür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ve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Uygarlık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Devlet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Yönetimi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hükümdarlar</a:t>
            </a:r>
            <a:r>
              <a:rPr lang="en-US" dirty="0" smtClean="0"/>
              <a:t> </a:t>
            </a:r>
            <a:r>
              <a:rPr lang="en-US" dirty="0" err="1" smtClean="0"/>
              <a:t>ülkeyi</a:t>
            </a:r>
            <a:r>
              <a:rPr lang="en-US" dirty="0" smtClean="0"/>
              <a:t> </a:t>
            </a:r>
            <a:r>
              <a:rPr lang="en-US" dirty="0" err="1" smtClean="0"/>
              <a:t>törelere</a:t>
            </a:r>
            <a:r>
              <a:rPr lang="en-US" dirty="0" smtClean="0"/>
              <a:t>, </a:t>
            </a:r>
            <a:r>
              <a:rPr lang="en-US" dirty="0" err="1" smtClean="0"/>
              <a:t>gelenek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göreneklere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yönetirlerdi</a:t>
            </a:r>
            <a:r>
              <a:rPr lang="en-US" dirty="0" smtClean="0"/>
              <a:t>. </a:t>
            </a:r>
            <a:r>
              <a:rPr lang="en-US" dirty="0" err="1" smtClean="0"/>
              <a:t>Hükümdarların</a:t>
            </a:r>
            <a:r>
              <a:rPr lang="en-US" dirty="0" smtClean="0"/>
              <a:t> </a:t>
            </a:r>
            <a:r>
              <a:rPr lang="en-US" dirty="0" err="1" smtClean="0"/>
              <a:t>görevi</a:t>
            </a:r>
            <a:r>
              <a:rPr lang="en-US" dirty="0" smtClean="0"/>
              <a:t> </a:t>
            </a:r>
            <a:r>
              <a:rPr lang="en-US" dirty="0" err="1" smtClean="0"/>
              <a:t>dağınık</a:t>
            </a:r>
            <a:r>
              <a:rPr lang="en-US" dirty="0" smtClean="0"/>
              <a:t> </a:t>
            </a:r>
            <a:r>
              <a:rPr lang="en-US" dirty="0" err="1" smtClean="0"/>
              <a:t>boyları</a:t>
            </a:r>
            <a:r>
              <a:rPr lang="en-US" dirty="0" smtClean="0"/>
              <a:t> </a:t>
            </a:r>
            <a:r>
              <a:rPr lang="en-US" dirty="0" err="1" smtClean="0"/>
              <a:t>toplamak</a:t>
            </a:r>
            <a:r>
              <a:rPr lang="en-US" dirty="0" smtClean="0"/>
              <a:t>, </a:t>
            </a:r>
            <a:r>
              <a:rPr lang="en-US" dirty="0" err="1" smtClean="0"/>
              <a:t>halkın</a:t>
            </a:r>
            <a:r>
              <a:rPr lang="en-US" dirty="0" smtClean="0"/>
              <a:t> </a:t>
            </a:r>
            <a:r>
              <a:rPr lang="en-US" dirty="0" err="1" smtClean="0"/>
              <a:t>ihtiyaçlarını</a:t>
            </a:r>
            <a:r>
              <a:rPr lang="en-US" dirty="0" smtClean="0"/>
              <a:t> </a:t>
            </a:r>
            <a:r>
              <a:rPr lang="en-US" dirty="0" err="1" smtClean="0"/>
              <a:t>gidermek</a:t>
            </a:r>
            <a:r>
              <a:rPr lang="en-US" dirty="0" smtClean="0"/>
              <a:t>, </a:t>
            </a:r>
            <a:r>
              <a:rPr lang="en-US" dirty="0" err="1" smtClean="0"/>
              <a:t>toplumda</a:t>
            </a:r>
            <a:r>
              <a:rPr lang="en-US" dirty="0" smtClean="0"/>
              <a:t> </a:t>
            </a:r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eşitliği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, </a:t>
            </a:r>
            <a:r>
              <a:rPr lang="en-US" dirty="0" err="1" smtClean="0"/>
              <a:t>halkın</a:t>
            </a:r>
            <a:r>
              <a:rPr lang="en-US" dirty="0" smtClean="0"/>
              <a:t> </a:t>
            </a:r>
            <a:r>
              <a:rPr lang="en-US" dirty="0" err="1" smtClean="0"/>
              <a:t>huzur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güvenini</a:t>
            </a:r>
            <a:r>
              <a:rPr lang="en-US" dirty="0" smtClean="0"/>
              <a:t> </a:t>
            </a:r>
            <a:r>
              <a:rPr lang="en-US" dirty="0" err="1" smtClean="0"/>
              <a:t>sağlamaktı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iktidarı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hükümdarı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,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konularda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ilgilendiren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konuları</a:t>
            </a:r>
            <a:r>
              <a:rPr lang="en-US" dirty="0" smtClean="0"/>
              <a:t> </a:t>
            </a:r>
            <a:r>
              <a:rPr lang="en-US" dirty="0" err="1" smtClean="0"/>
              <a:t>görüşen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kurultay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meclis</a:t>
            </a:r>
            <a:r>
              <a:rPr lang="en-US" dirty="0" smtClean="0"/>
              <a:t> </a:t>
            </a:r>
            <a:r>
              <a:rPr lang="en-US" dirty="0" err="1" smtClean="0"/>
              <a:t>bulunuyordu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hükümdarları</a:t>
            </a:r>
            <a:r>
              <a:rPr lang="en-US" dirty="0" smtClean="0"/>
              <a:t> </a:t>
            </a:r>
            <a:r>
              <a:rPr lang="en-US" dirty="0" err="1" smtClean="0"/>
              <a:t>kurultayın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kararların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kısmını</a:t>
            </a:r>
            <a:r>
              <a:rPr lang="en-US" dirty="0" smtClean="0"/>
              <a:t> </a:t>
            </a:r>
            <a:r>
              <a:rPr lang="en-US" dirty="0" err="1" smtClean="0"/>
              <a:t>uygulamamıştır</a:t>
            </a:r>
            <a:r>
              <a:rPr lang="en-US" dirty="0" smtClean="0"/>
              <a:t>. Bu durum </a:t>
            </a:r>
            <a:r>
              <a:rPr lang="en-US" dirty="0" err="1" smtClean="0"/>
              <a:t>kurultayın</a:t>
            </a:r>
            <a:r>
              <a:rPr lang="en-US" dirty="0" smtClean="0"/>
              <a:t> </a:t>
            </a:r>
            <a:r>
              <a:rPr lang="en-US" dirty="0" err="1" smtClean="0"/>
              <a:t>danışma</a:t>
            </a:r>
            <a:r>
              <a:rPr lang="en-US" dirty="0" smtClean="0"/>
              <a:t> </a:t>
            </a:r>
            <a:r>
              <a:rPr lang="en-US" dirty="0" err="1" smtClean="0"/>
              <a:t>meclisine</a:t>
            </a:r>
            <a:r>
              <a:rPr lang="en-US" dirty="0" smtClean="0"/>
              <a:t> </a:t>
            </a:r>
            <a:r>
              <a:rPr lang="en-US" dirty="0" err="1" smtClean="0"/>
              <a:t>benzediğini</a:t>
            </a:r>
            <a:r>
              <a:rPr lang="en-US" dirty="0" smtClean="0"/>
              <a:t> </a:t>
            </a:r>
            <a:r>
              <a:rPr lang="en-US" dirty="0" err="1" smtClean="0"/>
              <a:t>göstermektedir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,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yönetme</a:t>
            </a:r>
            <a:r>
              <a:rPr lang="en-US" dirty="0" smtClean="0"/>
              <a:t> </a:t>
            </a:r>
            <a:r>
              <a:rPr lang="en-US" dirty="0" err="1" smtClean="0"/>
              <a:t>görevinin</a:t>
            </a:r>
            <a:r>
              <a:rPr lang="en-US" dirty="0" smtClean="0"/>
              <a:t> </a:t>
            </a:r>
            <a:r>
              <a:rPr lang="en-US" dirty="0" err="1" smtClean="0"/>
              <a:t>Hükümdarlara</a:t>
            </a:r>
            <a:r>
              <a:rPr lang="en-US" dirty="0" smtClean="0"/>
              <a:t> </a:t>
            </a:r>
            <a:r>
              <a:rPr lang="en-US" dirty="0" err="1" smtClean="0"/>
              <a:t>tanrı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verildiğine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inanç</a:t>
            </a:r>
            <a:r>
              <a:rPr lang="en-US" dirty="0" smtClean="0"/>
              <a:t> </a:t>
            </a:r>
            <a:r>
              <a:rPr lang="en-US" dirty="0" err="1" smtClean="0"/>
              <a:t>halkın</a:t>
            </a:r>
            <a:r>
              <a:rPr lang="en-US" dirty="0" smtClean="0"/>
              <a:t> </a:t>
            </a:r>
            <a:r>
              <a:rPr lang="en-US" dirty="0" err="1" smtClean="0"/>
              <a:t>Hakan’a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bağlılığını</a:t>
            </a:r>
            <a:r>
              <a:rPr lang="en-US" dirty="0" smtClean="0"/>
              <a:t> </a:t>
            </a:r>
            <a:r>
              <a:rPr lang="en-US" dirty="0" err="1" smtClean="0"/>
              <a:t>sağlamıştır</a:t>
            </a:r>
            <a:r>
              <a:rPr lang="en-US" dirty="0" smtClean="0"/>
              <a:t>. </a:t>
            </a:r>
            <a:r>
              <a:rPr lang="en-US" dirty="0" err="1" smtClean="0"/>
              <a:t>Osmanlılara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devletlerinde</a:t>
            </a:r>
            <a:r>
              <a:rPr lang="en-US" dirty="0" smtClean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Ülke</a:t>
            </a:r>
            <a:r>
              <a:rPr lang="en-US" b="1" dirty="0" smtClean="0"/>
              <a:t> </a:t>
            </a:r>
            <a:r>
              <a:rPr lang="en-US" b="1" dirty="0" err="1" smtClean="0"/>
              <a:t>toprakları</a:t>
            </a:r>
            <a:r>
              <a:rPr lang="en-US" b="1" dirty="0" smtClean="0"/>
              <a:t> </a:t>
            </a:r>
            <a:r>
              <a:rPr lang="en-US" b="1" dirty="0" err="1" smtClean="0"/>
              <a:t>hükümdar</a:t>
            </a:r>
            <a:r>
              <a:rPr lang="en-US" b="1" dirty="0" smtClean="0"/>
              <a:t> </a:t>
            </a:r>
            <a:r>
              <a:rPr lang="en-US" b="1" dirty="0" err="1" smtClean="0"/>
              <a:t>ailesinin</a:t>
            </a:r>
            <a:r>
              <a:rPr lang="en-US" b="1" dirty="0" smtClean="0"/>
              <a:t> </a:t>
            </a:r>
            <a:r>
              <a:rPr lang="en-US" b="1" dirty="0" err="1" smtClean="0"/>
              <a:t>ortak</a:t>
            </a:r>
            <a:r>
              <a:rPr lang="en-US" b="1" dirty="0" smtClean="0"/>
              <a:t> </a:t>
            </a:r>
            <a:r>
              <a:rPr lang="en-US" b="1" dirty="0" err="1" smtClean="0"/>
              <a:t>malıdır</a:t>
            </a:r>
            <a:r>
              <a:rPr lang="en-US" b="1" dirty="0" smtClean="0"/>
              <a:t>.”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etmiştir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uygulamanın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:</a:t>
            </a:r>
            <a:endParaRPr lang="tr-TR" dirty="0" smtClean="0"/>
          </a:p>
          <a:p>
            <a:pPr lvl="0"/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taht</a:t>
            </a:r>
            <a:r>
              <a:rPr lang="en-US" dirty="0" smtClean="0"/>
              <a:t> </a:t>
            </a:r>
            <a:r>
              <a:rPr lang="en-US" dirty="0" err="1" smtClean="0"/>
              <a:t>kavgaları</a:t>
            </a:r>
            <a:r>
              <a:rPr lang="en-US" dirty="0" smtClean="0"/>
              <a:t> </a:t>
            </a:r>
            <a:r>
              <a:rPr lang="en-US" dirty="0" err="1" smtClean="0"/>
              <a:t>yaşanmıştır</a:t>
            </a:r>
            <a:r>
              <a:rPr lang="en-US" dirty="0" smtClean="0"/>
              <a:t>. </a:t>
            </a:r>
            <a:endParaRPr lang="tr-TR" dirty="0" smtClean="0"/>
          </a:p>
          <a:p>
            <a:pPr lvl="0"/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devletleri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sürede</a:t>
            </a:r>
            <a:r>
              <a:rPr lang="en-US" dirty="0" smtClean="0"/>
              <a:t> </a:t>
            </a:r>
            <a:r>
              <a:rPr lang="en-US" dirty="0" err="1" smtClean="0"/>
              <a:t>parçalanmış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yıkılmıştır</a:t>
            </a:r>
            <a:r>
              <a:rPr lang="en-US" dirty="0" smtClean="0"/>
              <a:t>.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irili</a:t>
            </a:r>
            <a:r>
              <a:rPr lang="en-US" dirty="0" smtClean="0"/>
              <a:t> </a:t>
            </a:r>
            <a:r>
              <a:rPr lang="en-US" dirty="0" err="1" smtClean="0"/>
              <a:t>ufaklı</a:t>
            </a:r>
            <a:r>
              <a:rPr lang="en-US" dirty="0" smtClean="0"/>
              <a:t> </a:t>
            </a:r>
            <a:r>
              <a:rPr lang="en-US" dirty="0" err="1" smtClean="0"/>
              <a:t>birçok</a:t>
            </a:r>
            <a:r>
              <a:rPr lang="en-US" dirty="0" smtClean="0"/>
              <a:t>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kurulmasına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olmuştur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mücadeleler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devletlerinin</a:t>
            </a:r>
            <a:r>
              <a:rPr lang="en-US" dirty="0" smtClean="0"/>
              <a:t> </a:t>
            </a:r>
            <a:r>
              <a:rPr lang="en-US" dirty="0" err="1" smtClean="0"/>
              <a:t>zayıflamasına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müdahalelere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hazırlamıştır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Ordu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devletlerinde</a:t>
            </a:r>
            <a:r>
              <a:rPr lang="en-US" dirty="0" smtClean="0"/>
              <a:t> </a:t>
            </a:r>
            <a:r>
              <a:rPr lang="en-US" dirty="0" err="1" smtClean="0"/>
              <a:t>hemen</a:t>
            </a:r>
            <a:r>
              <a:rPr lang="en-US" dirty="0" smtClean="0"/>
              <a:t> her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savaşa</a:t>
            </a:r>
            <a:r>
              <a:rPr lang="en-US" dirty="0" smtClean="0"/>
              <a:t> </a:t>
            </a:r>
            <a:r>
              <a:rPr lang="en-US" dirty="0" err="1" smtClean="0"/>
              <a:t>hazır</a:t>
            </a:r>
            <a:r>
              <a:rPr lang="en-US" dirty="0" smtClean="0"/>
              <a:t>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olduğundan</a:t>
            </a:r>
            <a:r>
              <a:rPr lang="en-US" dirty="0" smtClean="0"/>
              <a:t>, </a:t>
            </a:r>
            <a:r>
              <a:rPr lang="en-US" dirty="0" err="1" smtClean="0"/>
              <a:t>askerlik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sayılmazdı</a:t>
            </a:r>
            <a:r>
              <a:rPr lang="en-US" dirty="0" smtClean="0"/>
              <a:t>.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ordusunun</a:t>
            </a:r>
            <a:r>
              <a:rPr lang="en-US" dirty="0" smtClean="0"/>
              <a:t> </a:t>
            </a:r>
            <a:r>
              <a:rPr lang="en-US" dirty="0" err="1" smtClean="0"/>
              <a:t>temeli</a:t>
            </a:r>
            <a:r>
              <a:rPr lang="en-US" dirty="0" smtClean="0"/>
              <a:t>, </a:t>
            </a:r>
            <a:r>
              <a:rPr lang="en-US" dirty="0" err="1" smtClean="0"/>
              <a:t>atlı</a:t>
            </a:r>
            <a:r>
              <a:rPr lang="en-US" dirty="0" smtClean="0"/>
              <a:t> </a:t>
            </a:r>
            <a:r>
              <a:rPr lang="en-US" dirty="0" err="1" smtClean="0"/>
              <a:t>askerlerden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gelmiştir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Düzenli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disiplinli</a:t>
            </a:r>
            <a:r>
              <a:rPr lang="en-US" dirty="0" smtClean="0"/>
              <a:t> </a:t>
            </a:r>
            <a:r>
              <a:rPr lang="en-US" b="1" dirty="0" smtClean="0"/>
              <a:t>ilk </a:t>
            </a:r>
            <a:r>
              <a:rPr lang="en-US" b="1" dirty="0" err="1" smtClean="0"/>
              <a:t>Türk</a:t>
            </a:r>
            <a:r>
              <a:rPr lang="en-US" b="1" dirty="0" smtClean="0"/>
              <a:t> </a:t>
            </a:r>
            <a:r>
              <a:rPr lang="en-US" b="1" dirty="0" err="1" smtClean="0"/>
              <a:t>ordusunun</a:t>
            </a:r>
            <a:r>
              <a:rPr lang="en-US" dirty="0" smtClean="0"/>
              <a:t> </a:t>
            </a:r>
            <a:r>
              <a:rPr lang="en-US" dirty="0" err="1" smtClean="0"/>
              <a:t>kurucusu</a:t>
            </a:r>
            <a:r>
              <a:rPr lang="en-US" dirty="0" smtClean="0"/>
              <a:t> Mete </a:t>
            </a:r>
            <a:r>
              <a:rPr lang="en-US" dirty="0" err="1" smtClean="0"/>
              <a:t>Han’dır</a:t>
            </a:r>
            <a:r>
              <a:rPr lang="en-US" dirty="0" smtClean="0"/>
              <a:t>. Mete Han,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ordusunu</a:t>
            </a:r>
            <a:r>
              <a:rPr lang="en-US" dirty="0" smtClean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onlu</a:t>
            </a:r>
            <a:r>
              <a:rPr lang="en-US" b="1" dirty="0" smtClean="0"/>
              <a:t> </a:t>
            </a:r>
            <a:r>
              <a:rPr lang="en-US" b="1" dirty="0" err="1" smtClean="0"/>
              <a:t>sisteme</a:t>
            </a:r>
            <a:r>
              <a:rPr lang="en-US" b="1" dirty="0" smtClean="0"/>
              <a:t>”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teşkilatlandırmıştır</a:t>
            </a:r>
            <a:r>
              <a:rPr lang="en-US" dirty="0" smtClean="0"/>
              <a:t> (</a:t>
            </a:r>
            <a:r>
              <a:rPr lang="en-US" dirty="0" err="1" smtClean="0"/>
              <a:t>Onbaşı</a:t>
            </a:r>
            <a:r>
              <a:rPr lang="en-US" dirty="0" smtClean="0"/>
              <a:t>, </a:t>
            </a:r>
            <a:r>
              <a:rPr lang="en-US" dirty="0" err="1" smtClean="0"/>
              <a:t>Yüzbaşı</a:t>
            </a:r>
            <a:r>
              <a:rPr lang="en-US" dirty="0" smtClean="0"/>
              <a:t>, </a:t>
            </a:r>
            <a:r>
              <a:rPr lang="en-US" dirty="0" err="1" smtClean="0"/>
              <a:t>Binbaşı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Tümenbaşı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).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Hukuk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r>
              <a:rPr lang="en-US" dirty="0" smtClean="0"/>
              <a:t>” </a:t>
            </a:r>
            <a:r>
              <a:rPr lang="en-US" dirty="0" err="1" smtClean="0"/>
              <a:t>nitelikte</a:t>
            </a:r>
            <a:r>
              <a:rPr lang="en-US" dirty="0" smtClean="0"/>
              <a:t> </a:t>
            </a:r>
            <a:r>
              <a:rPr lang="en-US" dirty="0" err="1" smtClean="0"/>
              <a:t>olmasını</a:t>
            </a:r>
            <a:r>
              <a:rPr lang="en-US" dirty="0" smtClean="0"/>
              <a:t> </a:t>
            </a:r>
            <a:r>
              <a:rPr lang="en-US" dirty="0" err="1" smtClean="0"/>
              <a:t>gerektirdiğinden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tanıklı</a:t>
            </a:r>
            <a:r>
              <a:rPr lang="en-US" dirty="0" smtClean="0"/>
              <a:t> </a:t>
            </a:r>
            <a:r>
              <a:rPr lang="en-US" dirty="0" err="1" smtClean="0"/>
              <a:t>sözleşmeler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kazanmıştır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yoktu</a:t>
            </a:r>
            <a:r>
              <a:rPr lang="en-US" dirty="0" smtClean="0"/>
              <a:t>. </a:t>
            </a:r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âdet</a:t>
            </a:r>
            <a:r>
              <a:rPr lang="en-US" dirty="0" smtClean="0"/>
              <a:t>, </a:t>
            </a:r>
            <a:r>
              <a:rPr lang="en-US" dirty="0" err="1" smtClean="0"/>
              <a:t>gelenek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göreneklerinden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yazısız</a:t>
            </a:r>
            <a:r>
              <a:rPr lang="en-US" dirty="0" smtClean="0"/>
              <a:t> </a:t>
            </a:r>
            <a:r>
              <a:rPr lang="en-US" dirty="0" err="1" smtClean="0"/>
              <a:t>hukuka</a:t>
            </a:r>
            <a:r>
              <a:rPr lang="en-US" dirty="0" smtClean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töre</a:t>
            </a:r>
            <a:r>
              <a:rPr lang="en-US" b="1" dirty="0" smtClean="0"/>
              <a:t>”</a:t>
            </a:r>
            <a:r>
              <a:rPr lang="en-US" dirty="0" smtClean="0"/>
              <a:t> (</a:t>
            </a:r>
            <a:r>
              <a:rPr lang="en-US" dirty="0" err="1" smtClean="0"/>
              <a:t>türe</a:t>
            </a:r>
            <a:r>
              <a:rPr lang="en-US" dirty="0" smtClean="0"/>
              <a:t>) </a:t>
            </a:r>
            <a:r>
              <a:rPr lang="en-US" dirty="0" err="1" smtClean="0"/>
              <a:t>denilirdi</a:t>
            </a:r>
            <a:r>
              <a:rPr lang="en-US" dirty="0" smtClean="0"/>
              <a:t>. </a:t>
            </a:r>
            <a:r>
              <a:rPr lang="en-US" dirty="0" err="1" smtClean="0"/>
              <a:t>Bununla</a:t>
            </a:r>
            <a:r>
              <a:rPr lang="en-US" dirty="0" smtClean="0"/>
              <a:t> </a:t>
            </a:r>
            <a:r>
              <a:rPr lang="en-US" dirty="0" err="1" smtClean="0"/>
              <a:t>beraber</a:t>
            </a:r>
            <a:r>
              <a:rPr lang="en-US" dirty="0" smtClean="0"/>
              <a:t>, </a:t>
            </a:r>
            <a:r>
              <a:rPr lang="en-US" dirty="0" err="1" smtClean="0"/>
              <a:t>törenin</a:t>
            </a:r>
            <a:r>
              <a:rPr lang="en-US" dirty="0" smtClean="0"/>
              <a:t> </a:t>
            </a:r>
            <a:r>
              <a:rPr lang="en-US" dirty="0" err="1" smtClean="0"/>
              <a:t>anayasa</a:t>
            </a:r>
            <a:r>
              <a:rPr lang="en-US" dirty="0" smtClean="0"/>
              <a:t> </a:t>
            </a:r>
            <a:r>
              <a:rPr lang="en-US" dirty="0" err="1" smtClean="0"/>
              <a:t>niteliğinde</a:t>
            </a:r>
            <a:r>
              <a:rPr lang="en-US" dirty="0" smtClean="0"/>
              <a:t>, </a:t>
            </a:r>
            <a:r>
              <a:rPr lang="en-US" dirty="0" err="1" smtClean="0"/>
              <a:t>adalet</a:t>
            </a:r>
            <a:r>
              <a:rPr lang="en-US" dirty="0" smtClean="0"/>
              <a:t>, </a:t>
            </a:r>
            <a:r>
              <a:rPr lang="en-US" dirty="0" err="1" smtClean="0"/>
              <a:t>eşitlik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iyilik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değişmez</a:t>
            </a:r>
            <a:r>
              <a:rPr lang="en-US" dirty="0" smtClean="0"/>
              <a:t> </a:t>
            </a:r>
            <a:r>
              <a:rPr lang="en-US" dirty="0" err="1" smtClean="0"/>
              <a:t>ilkeleri</a:t>
            </a:r>
            <a:r>
              <a:rPr lang="en-US" dirty="0" smtClean="0"/>
              <a:t> </a:t>
            </a:r>
            <a:r>
              <a:rPr lang="en-US" dirty="0" err="1" smtClean="0"/>
              <a:t>vardı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Uygurlarla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sağlam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şekilci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nitelik</a:t>
            </a:r>
            <a:r>
              <a:rPr lang="en-US" dirty="0" smtClean="0"/>
              <a:t> </a:t>
            </a:r>
            <a:r>
              <a:rPr lang="en-US" dirty="0" err="1" smtClean="0"/>
              <a:t>kazanmıştır</a:t>
            </a:r>
            <a:r>
              <a:rPr lang="en-US" dirty="0" smtClean="0"/>
              <a:t>. </a:t>
            </a:r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hayatının</a:t>
            </a:r>
            <a:r>
              <a:rPr lang="en-US" dirty="0" smtClean="0"/>
              <a:t> </a:t>
            </a:r>
            <a:r>
              <a:rPr lang="en-US" dirty="0" err="1" smtClean="0"/>
              <a:t>gelişmesi</a:t>
            </a:r>
            <a:r>
              <a:rPr lang="en-US" dirty="0" smtClean="0"/>
              <a:t>,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“</a:t>
            </a:r>
            <a:r>
              <a:rPr lang="en-US" dirty="0" err="1" smtClean="0"/>
              <a:t>kanıtlanabilir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Din </a:t>
            </a:r>
            <a:r>
              <a:rPr lang="en-US" b="1" dirty="0" err="1" smtClean="0">
                <a:solidFill>
                  <a:srgbClr val="FF0000"/>
                </a:solidFill>
              </a:rPr>
              <a:t>ve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İnanış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eski</a:t>
            </a:r>
            <a:r>
              <a:rPr lang="en-US" dirty="0" smtClean="0"/>
              <a:t> din </a:t>
            </a:r>
            <a:r>
              <a:rPr lang="en-US" dirty="0" err="1" smtClean="0"/>
              <a:t>Göktanrı</a:t>
            </a:r>
            <a:r>
              <a:rPr lang="en-US" dirty="0" smtClean="0"/>
              <a:t> </a:t>
            </a:r>
            <a:r>
              <a:rPr lang="en-US" dirty="0" err="1" smtClean="0"/>
              <a:t>dinidir</a:t>
            </a:r>
            <a:r>
              <a:rPr lang="en-US" dirty="0" smtClean="0"/>
              <a:t>. </a:t>
            </a:r>
            <a:r>
              <a:rPr lang="en-US" dirty="0" err="1" smtClean="0"/>
              <a:t>Gökten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dağ</a:t>
            </a:r>
            <a:r>
              <a:rPr lang="en-US" dirty="0" smtClean="0"/>
              <a:t>, </a:t>
            </a:r>
            <a:r>
              <a:rPr lang="en-US" dirty="0" err="1" smtClean="0"/>
              <a:t>ırmak</a:t>
            </a:r>
            <a:r>
              <a:rPr lang="en-US" dirty="0" smtClean="0"/>
              <a:t>, </a:t>
            </a:r>
            <a:r>
              <a:rPr lang="en-US" dirty="0" err="1" smtClean="0"/>
              <a:t>vadi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varlıklarda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takım</a:t>
            </a:r>
            <a:r>
              <a:rPr lang="en-US" dirty="0" smtClean="0"/>
              <a:t> </a:t>
            </a:r>
            <a:r>
              <a:rPr lang="en-US" dirty="0" err="1" smtClean="0"/>
              <a:t>gizli</a:t>
            </a:r>
            <a:r>
              <a:rPr lang="en-US" dirty="0" smtClean="0"/>
              <a:t> </a:t>
            </a:r>
            <a:r>
              <a:rPr lang="en-US" dirty="0" err="1" smtClean="0"/>
              <a:t>güçlerin</a:t>
            </a:r>
            <a:r>
              <a:rPr lang="en-US" dirty="0" smtClean="0"/>
              <a:t> </a:t>
            </a:r>
            <a:r>
              <a:rPr lang="en-US" dirty="0" err="1" smtClean="0"/>
              <a:t>bulunduğuna</a:t>
            </a:r>
            <a:r>
              <a:rPr lang="en-US" dirty="0" smtClean="0"/>
              <a:t> </a:t>
            </a:r>
            <a:r>
              <a:rPr lang="en-US" dirty="0" err="1" smtClean="0"/>
              <a:t>inanılırdı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arada</a:t>
            </a:r>
            <a:r>
              <a:rPr lang="en-US" dirty="0" smtClean="0"/>
              <a:t> </a:t>
            </a:r>
            <a:r>
              <a:rPr lang="en-US" dirty="0" err="1" smtClean="0"/>
              <a:t>güneş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ay </a:t>
            </a:r>
            <a:r>
              <a:rPr lang="en-US" dirty="0" err="1" smtClean="0"/>
              <a:t>kutsal</a:t>
            </a:r>
            <a:r>
              <a:rPr lang="en-US" dirty="0" smtClean="0"/>
              <a:t> </a:t>
            </a:r>
            <a:r>
              <a:rPr lang="en-US" dirty="0" err="1" smtClean="0"/>
              <a:t>sayılmıştır</a:t>
            </a:r>
            <a:r>
              <a:rPr lang="en-US" dirty="0" smtClean="0"/>
              <a:t>.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tanrı</a:t>
            </a:r>
            <a:r>
              <a:rPr lang="en-US" dirty="0" smtClean="0"/>
              <a:t>, </a:t>
            </a:r>
            <a:r>
              <a:rPr lang="en-US" dirty="0" err="1" smtClean="0"/>
              <a:t>sonsuzdur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şekle</a:t>
            </a:r>
            <a:r>
              <a:rPr lang="en-US" dirty="0" smtClean="0"/>
              <a:t> </a:t>
            </a:r>
            <a:r>
              <a:rPr lang="en-US" dirty="0" err="1" smtClean="0"/>
              <a:t>sokulamaz</a:t>
            </a:r>
            <a:r>
              <a:rPr lang="en-US" dirty="0" smtClean="0"/>
              <a:t>. </a:t>
            </a:r>
            <a:r>
              <a:rPr lang="en-US" dirty="0" err="1" smtClean="0"/>
              <a:t>Bundan</a:t>
            </a:r>
            <a:r>
              <a:rPr lang="en-US" dirty="0" smtClean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putçuluk</a:t>
            </a:r>
            <a:r>
              <a:rPr lang="en-US" dirty="0" smtClean="0"/>
              <a:t> </a:t>
            </a:r>
            <a:r>
              <a:rPr lang="en-US" dirty="0" err="1" smtClean="0"/>
              <a:t>olmadığı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putları</a:t>
            </a:r>
            <a:r>
              <a:rPr lang="en-US" dirty="0" smtClean="0"/>
              <a:t> </a:t>
            </a:r>
            <a:r>
              <a:rPr lang="en-US" dirty="0" err="1" smtClean="0"/>
              <a:t>korumak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tapınaklar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Öldükten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dirilmeye</a:t>
            </a:r>
            <a:r>
              <a:rPr lang="en-US" dirty="0" smtClean="0"/>
              <a:t> </a:t>
            </a:r>
            <a:r>
              <a:rPr lang="en-US" dirty="0" err="1" smtClean="0"/>
              <a:t>inanan</a:t>
            </a:r>
            <a:r>
              <a:rPr lang="en-US" dirty="0" smtClean="0"/>
              <a:t> </a:t>
            </a:r>
            <a:r>
              <a:rPr lang="en-US" dirty="0" err="1" smtClean="0"/>
              <a:t>Hunlar</a:t>
            </a:r>
            <a:r>
              <a:rPr lang="en-US" dirty="0" smtClean="0"/>
              <a:t>, </a:t>
            </a:r>
            <a:r>
              <a:rPr lang="en-US" dirty="0" err="1" smtClean="0"/>
              <a:t>ölülerini</a:t>
            </a:r>
            <a:r>
              <a:rPr lang="en-US" dirty="0" smtClean="0"/>
              <a:t> </a:t>
            </a:r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eşyalarıyla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gömerlerdi</a:t>
            </a:r>
            <a:r>
              <a:rPr lang="en-US" dirty="0" smtClean="0"/>
              <a:t>. </a:t>
            </a:r>
            <a:r>
              <a:rPr lang="en-US" dirty="0" err="1" smtClean="0"/>
              <a:t>Türklerdeki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Allah </a:t>
            </a:r>
            <a:r>
              <a:rPr lang="en-US" dirty="0" err="1" smtClean="0"/>
              <a:t>inancı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dirilme</a:t>
            </a:r>
            <a:r>
              <a:rPr lang="en-US" dirty="0" smtClean="0"/>
              <a:t> </a:t>
            </a:r>
            <a:r>
              <a:rPr lang="en-US" dirty="0" err="1" smtClean="0"/>
              <a:t>düşüncesi</a:t>
            </a:r>
            <a:r>
              <a:rPr lang="en-US" dirty="0" smtClean="0"/>
              <a:t> </a:t>
            </a:r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İslâm</a:t>
            </a:r>
            <a:r>
              <a:rPr lang="en-US" dirty="0" smtClean="0"/>
              <a:t> </a:t>
            </a:r>
            <a:r>
              <a:rPr lang="en-US" dirty="0" err="1" smtClean="0"/>
              <a:t>dinini</a:t>
            </a:r>
            <a:r>
              <a:rPr lang="en-US" dirty="0" smtClean="0"/>
              <a:t> </a:t>
            </a:r>
            <a:r>
              <a:rPr lang="en-US" dirty="0" err="1" smtClean="0"/>
              <a:t>kolaylıkla</a:t>
            </a:r>
            <a:r>
              <a:rPr lang="en-US" dirty="0" smtClean="0"/>
              <a:t> </a:t>
            </a:r>
            <a:r>
              <a:rPr lang="en-US" dirty="0" err="1" smtClean="0"/>
              <a:t>benimsemelerinde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olmuştur</a:t>
            </a:r>
            <a:r>
              <a:rPr lang="en-US" dirty="0" smtClean="0"/>
              <a:t>. </a:t>
            </a:r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Maniheizm</a:t>
            </a:r>
            <a:r>
              <a:rPr lang="en-US" dirty="0" smtClean="0"/>
              <a:t>, </a:t>
            </a:r>
            <a:r>
              <a:rPr lang="en-US" dirty="0" err="1" smtClean="0"/>
              <a:t>Budizm</a:t>
            </a:r>
            <a:r>
              <a:rPr lang="en-US" dirty="0" smtClean="0"/>
              <a:t>, </a:t>
            </a:r>
            <a:r>
              <a:rPr lang="en-US" dirty="0" err="1" smtClean="0"/>
              <a:t>Nasturizm</a:t>
            </a:r>
            <a:r>
              <a:rPr lang="en-US" dirty="0" smtClean="0"/>
              <a:t> (</a:t>
            </a:r>
            <a:r>
              <a:rPr lang="en-US" dirty="0" err="1" smtClean="0"/>
              <a:t>tabiatçılık</a:t>
            </a:r>
            <a:r>
              <a:rPr lang="en-US" dirty="0" smtClean="0"/>
              <a:t>), </a:t>
            </a:r>
            <a:r>
              <a:rPr lang="en-US" dirty="0" err="1" smtClean="0"/>
              <a:t>Musevilik</a:t>
            </a:r>
            <a:r>
              <a:rPr lang="en-US" dirty="0" smtClean="0"/>
              <a:t>, </a:t>
            </a:r>
            <a:r>
              <a:rPr lang="en-US" dirty="0" err="1" smtClean="0"/>
              <a:t>Hristiyanlık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Müslümanlık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inançları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etmişlerdir</a:t>
            </a:r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Sosyal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İktisadi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Hayat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Hunlar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Göktürkler</a:t>
            </a:r>
            <a:r>
              <a:rPr lang="en-US" dirty="0" smtClean="0"/>
              <a:t> </a:t>
            </a:r>
            <a:r>
              <a:rPr lang="en-US" dirty="0" err="1" smtClean="0"/>
              <a:t>dönemlerinde</a:t>
            </a:r>
            <a:r>
              <a:rPr lang="en-US" dirty="0" smtClean="0"/>
              <a:t> </a:t>
            </a:r>
            <a:r>
              <a:rPr lang="en-US" dirty="0" err="1" smtClean="0"/>
              <a:t>göçebe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hayat</a:t>
            </a:r>
            <a:r>
              <a:rPr lang="en-US" dirty="0" smtClean="0"/>
              <a:t> </a:t>
            </a:r>
            <a:r>
              <a:rPr lang="en-US" dirty="0" err="1" smtClean="0"/>
              <a:t>süren</a:t>
            </a:r>
            <a:r>
              <a:rPr lang="en-US" dirty="0" smtClean="0"/>
              <a:t> </a:t>
            </a:r>
            <a:r>
              <a:rPr lang="en-US" dirty="0" err="1" smtClean="0"/>
              <a:t>halk</a:t>
            </a:r>
            <a:r>
              <a:rPr lang="en-US" dirty="0" smtClean="0"/>
              <a:t> </a:t>
            </a:r>
            <a:r>
              <a:rPr lang="en-US" dirty="0" err="1" smtClean="0"/>
              <a:t>çadırlarda</a:t>
            </a:r>
            <a:r>
              <a:rPr lang="en-US" dirty="0" smtClean="0"/>
              <a:t> </a:t>
            </a:r>
            <a:r>
              <a:rPr lang="en-US" dirty="0" err="1" smtClean="0"/>
              <a:t>yaşıyordu</a:t>
            </a:r>
            <a:r>
              <a:rPr lang="en-US" dirty="0" smtClean="0"/>
              <a:t>. </a:t>
            </a:r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yaşadıkları</a:t>
            </a:r>
            <a:r>
              <a:rPr lang="en-US" dirty="0" smtClean="0"/>
              <a:t> </a:t>
            </a:r>
            <a:r>
              <a:rPr lang="en-US" dirty="0" err="1" smtClean="0"/>
              <a:t>coğrafi</a:t>
            </a:r>
            <a:r>
              <a:rPr lang="en-US" dirty="0" smtClean="0"/>
              <a:t> </a:t>
            </a:r>
            <a:r>
              <a:rPr lang="en-US" dirty="0" err="1" smtClean="0"/>
              <a:t>şartlar</a:t>
            </a:r>
            <a:r>
              <a:rPr lang="en-US" dirty="0" smtClean="0"/>
              <a:t> </a:t>
            </a:r>
            <a:r>
              <a:rPr lang="en-US" dirty="0" err="1" smtClean="0"/>
              <a:t>hayvancılık</a:t>
            </a:r>
            <a:r>
              <a:rPr lang="en-US" dirty="0" smtClean="0"/>
              <a:t> </a:t>
            </a:r>
            <a:r>
              <a:rPr lang="en-US" dirty="0" err="1" smtClean="0"/>
              <a:t>faaliyetlerini</a:t>
            </a:r>
            <a:r>
              <a:rPr lang="en-US" dirty="0" smtClean="0"/>
              <a:t> </a:t>
            </a:r>
            <a:r>
              <a:rPr lang="en-US" dirty="0" err="1" smtClean="0"/>
              <a:t>öne</a:t>
            </a:r>
            <a:r>
              <a:rPr lang="en-US" dirty="0" smtClean="0"/>
              <a:t> </a:t>
            </a:r>
            <a:r>
              <a:rPr lang="en-US" dirty="0" err="1" smtClean="0"/>
              <a:t>çıkarmıştır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Uygurlar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hayata</a:t>
            </a:r>
            <a:r>
              <a:rPr lang="en-US" dirty="0" smtClean="0"/>
              <a:t> </a:t>
            </a:r>
            <a:r>
              <a:rPr lang="en-US" dirty="0" err="1" smtClean="0"/>
              <a:t>geçmişlerdir</a:t>
            </a:r>
            <a:r>
              <a:rPr lang="en-US" dirty="0" smtClean="0"/>
              <a:t>. Bu </a:t>
            </a:r>
            <a:r>
              <a:rPr lang="en-US" dirty="0" err="1" smtClean="0"/>
              <a:t>gelişmeler</a:t>
            </a:r>
            <a:r>
              <a:rPr lang="en-US" dirty="0" smtClean="0"/>
              <a:t> </a:t>
            </a:r>
            <a:r>
              <a:rPr lang="en-US" dirty="0" err="1" smtClean="0"/>
              <a:t>sonucunda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mimari</a:t>
            </a:r>
            <a:r>
              <a:rPr lang="en-US" dirty="0" smtClean="0"/>
              <a:t> </a:t>
            </a:r>
            <a:r>
              <a:rPr lang="en-US" dirty="0" err="1" smtClean="0"/>
              <a:t>gelişmiş</a:t>
            </a:r>
            <a:r>
              <a:rPr lang="en-US" dirty="0" smtClean="0"/>
              <a:t>, </a:t>
            </a:r>
            <a:r>
              <a:rPr lang="en-US" dirty="0" err="1" smtClean="0"/>
              <a:t>şehircilik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kültürü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çıkmıştır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devletlerinde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hayat</a:t>
            </a:r>
            <a:r>
              <a:rPr lang="en-US" dirty="0" smtClean="0"/>
              <a:t> </a:t>
            </a:r>
            <a:r>
              <a:rPr lang="en-US" dirty="0" err="1" smtClean="0"/>
              <a:t>sınıfsızdı</a:t>
            </a:r>
            <a:r>
              <a:rPr lang="en-US" dirty="0" smtClean="0"/>
              <a:t>. </a:t>
            </a:r>
            <a:r>
              <a:rPr lang="en-US" dirty="0" err="1" smtClean="0"/>
              <a:t>Başarılı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en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görevlere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çıkabilirdi</a:t>
            </a:r>
            <a:r>
              <a:rPr lang="en-US" dirty="0" smtClean="0"/>
              <a:t>.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kölecilik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r>
              <a:rPr lang="en-US" dirty="0" smtClean="0"/>
              <a:t> </a:t>
            </a:r>
            <a:r>
              <a:rPr lang="en-US" dirty="0" err="1" smtClean="0"/>
              <a:t>yayılmamıştır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Elverişli</a:t>
            </a:r>
            <a:r>
              <a:rPr lang="en-US" dirty="0" smtClean="0"/>
              <a:t> </a:t>
            </a:r>
            <a:r>
              <a:rPr lang="en-US" dirty="0" err="1" smtClean="0"/>
              <a:t>bölgelerde</a:t>
            </a:r>
            <a:r>
              <a:rPr lang="en-US" dirty="0" smtClean="0"/>
              <a:t> </a:t>
            </a:r>
            <a:r>
              <a:rPr lang="en-US" dirty="0" err="1" smtClean="0"/>
              <a:t>tarım</a:t>
            </a:r>
            <a:r>
              <a:rPr lang="en-US" dirty="0" smtClean="0"/>
              <a:t> </a:t>
            </a:r>
            <a:r>
              <a:rPr lang="en-US" dirty="0" err="1" smtClean="0"/>
              <a:t>faaliyetleriyle</a:t>
            </a:r>
            <a:r>
              <a:rPr lang="en-US" dirty="0" smtClean="0"/>
              <a:t> </a:t>
            </a:r>
            <a:r>
              <a:rPr lang="en-US" dirty="0" err="1" smtClean="0"/>
              <a:t>uğraşılmıştır</a:t>
            </a:r>
            <a:r>
              <a:rPr lang="en-US" dirty="0" smtClean="0"/>
              <a:t>. </a:t>
            </a:r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arpa</a:t>
            </a:r>
            <a:r>
              <a:rPr lang="en-US" dirty="0" smtClean="0"/>
              <a:t>, </a:t>
            </a:r>
            <a:r>
              <a:rPr lang="en-US" dirty="0" err="1" smtClean="0"/>
              <a:t>buğday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darı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tahılları</a:t>
            </a:r>
            <a:r>
              <a:rPr lang="en-US" dirty="0" smtClean="0"/>
              <a:t> </a:t>
            </a:r>
            <a:r>
              <a:rPr lang="en-US" dirty="0" err="1" smtClean="0"/>
              <a:t>yetiştirmişlerdir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Yenilgiye</a:t>
            </a:r>
            <a:r>
              <a:rPr lang="en-US" dirty="0" smtClean="0"/>
              <a:t> </a:t>
            </a:r>
            <a:r>
              <a:rPr lang="en-US" dirty="0" err="1" smtClean="0"/>
              <a:t>uğratılan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egemenlik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</a:t>
            </a:r>
            <a:r>
              <a:rPr lang="en-US" dirty="0" err="1" smtClean="0"/>
              <a:t>alınan</a:t>
            </a:r>
            <a:r>
              <a:rPr lang="en-US" dirty="0" smtClean="0"/>
              <a:t> </a:t>
            </a:r>
            <a:r>
              <a:rPr lang="en-US" dirty="0" err="1" smtClean="0"/>
              <a:t>ülkelerden</a:t>
            </a:r>
            <a:r>
              <a:rPr lang="en-US" dirty="0" smtClean="0"/>
              <a:t> </a:t>
            </a:r>
            <a:r>
              <a:rPr lang="en-US" dirty="0" err="1" smtClean="0"/>
              <a:t>alınan</a:t>
            </a:r>
            <a:r>
              <a:rPr lang="en-US" dirty="0" smtClean="0"/>
              <a:t> </a:t>
            </a:r>
            <a:r>
              <a:rPr lang="en-US" dirty="0" err="1" smtClean="0"/>
              <a:t>yıllık</a:t>
            </a:r>
            <a:r>
              <a:rPr lang="en-US" dirty="0" smtClean="0"/>
              <a:t> </a:t>
            </a:r>
            <a:r>
              <a:rPr lang="en-US" dirty="0" err="1" smtClean="0"/>
              <a:t>vergiler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halktan</a:t>
            </a:r>
            <a:r>
              <a:rPr lang="en-US" dirty="0" smtClean="0"/>
              <a:t> </a:t>
            </a:r>
            <a:r>
              <a:rPr lang="en-US" dirty="0" err="1" smtClean="0"/>
              <a:t>toplanan</a:t>
            </a:r>
            <a:r>
              <a:rPr lang="en-US" dirty="0" smtClean="0"/>
              <a:t> </a:t>
            </a:r>
            <a:r>
              <a:rPr lang="en-US" dirty="0" err="1" smtClean="0"/>
              <a:t>vergiler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ekonomisine</a:t>
            </a:r>
            <a:r>
              <a:rPr lang="en-US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 smtClean="0"/>
              <a:t>olmuştur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komşularıyla</a:t>
            </a:r>
            <a:r>
              <a:rPr lang="en-US" dirty="0" smtClean="0"/>
              <a:t> </a:t>
            </a:r>
            <a:r>
              <a:rPr lang="en-US" dirty="0" err="1" smtClean="0"/>
              <a:t>yoğun</a:t>
            </a:r>
            <a:r>
              <a:rPr lang="en-US" dirty="0" smtClean="0"/>
              <a:t> </a:t>
            </a:r>
            <a:r>
              <a:rPr lang="en-US" dirty="0" err="1" smtClean="0"/>
              <a:t>ticari</a:t>
            </a:r>
            <a:r>
              <a:rPr lang="en-US" dirty="0" smtClean="0"/>
              <a:t> </a:t>
            </a:r>
            <a:r>
              <a:rPr lang="en-US" dirty="0" err="1" smtClean="0"/>
              <a:t>ilişkilerde</a:t>
            </a:r>
            <a:r>
              <a:rPr lang="en-US" dirty="0" smtClean="0"/>
              <a:t> </a:t>
            </a:r>
            <a:r>
              <a:rPr lang="en-US" dirty="0" err="1" smtClean="0"/>
              <a:t>bulunmuşlar</a:t>
            </a:r>
            <a:r>
              <a:rPr lang="en-US" dirty="0" smtClean="0"/>
              <a:t>, </a:t>
            </a:r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yaptıkları</a:t>
            </a:r>
            <a:r>
              <a:rPr lang="en-US" dirty="0" smtClean="0"/>
              <a:t> </a:t>
            </a:r>
            <a:r>
              <a:rPr lang="en-US" dirty="0" err="1" smtClean="0"/>
              <a:t>ülkelere</a:t>
            </a:r>
            <a:r>
              <a:rPr lang="en-US" dirty="0" smtClean="0"/>
              <a:t> </a:t>
            </a:r>
            <a:r>
              <a:rPr lang="en-US" dirty="0" err="1" smtClean="0"/>
              <a:t>canlı</a:t>
            </a:r>
            <a:r>
              <a:rPr lang="en-US" dirty="0" smtClean="0"/>
              <a:t> </a:t>
            </a:r>
            <a:r>
              <a:rPr lang="en-US" dirty="0" err="1" smtClean="0"/>
              <a:t>hayvan</a:t>
            </a:r>
            <a:r>
              <a:rPr lang="en-US" dirty="0" smtClean="0"/>
              <a:t>, </a:t>
            </a:r>
            <a:r>
              <a:rPr lang="en-US" dirty="0" err="1" smtClean="0"/>
              <a:t>konserve</a:t>
            </a:r>
            <a:r>
              <a:rPr lang="en-US" dirty="0" smtClean="0"/>
              <a:t> et, </a:t>
            </a:r>
            <a:r>
              <a:rPr lang="en-US" dirty="0" err="1" smtClean="0"/>
              <a:t>deri</a:t>
            </a:r>
            <a:r>
              <a:rPr lang="en-US" dirty="0" smtClean="0"/>
              <a:t>, </a:t>
            </a:r>
            <a:r>
              <a:rPr lang="en-US" dirty="0" err="1" smtClean="0"/>
              <a:t>kösele</a:t>
            </a:r>
            <a:r>
              <a:rPr lang="en-US" dirty="0" smtClean="0"/>
              <a:t>, </a:t>
            </a:r>
            <a:r>
              <a:rPr lang="en-US" dirty="0" err="1" smtClean="0"/>
              <a:t>kürk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hayvani</a:t>
            </a:r>
            <a:r>
              <a:rPr lang="en-US" dirty="0" smtClean="0"/>
              <a:t> </a:t>
            </a:r>
            <a:r>
              <a:rPr lang="en-US" dirty="0" err="1" smtClean="0"/>
              <a:t>gıdalar</a:t>
            </a:r>
            <a:r>
              <a:rPr lang="en-US" dirty="0" smtClean="0"/>
              <a:t> </a:t>
            </a:r>
            <a:r>
              <a:rPr lang="en-US" dirty="0" err="1" smtClean="0"/>
              <a:t>satmışlardır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yaşadığı</a:t>
            </a:r>
            <a:r>
              <a:rPr lang="en-US" dirty="0" smtClean="0"/>
              <a:t> </a:t>
            </a:r>
            <a:r>
              <a:rPr lang="en-US" dirty="0" err="1" smtClean="0"/>
              <a:t>topraklardan</a:t>
            </a:r>
            <a:r>
              <a:rPr lang="en-US" dirty="0" smtClean="0"/>
              <a:t> </a:t>
            </a:r>
            <a:r>
              <a:rPr lang="en-US" dirty="0" err="1" smtClean="0"/>
              <a:t>geçen</a:t>
            </a:r>
            <a:r>
              <a:rPr lang="en-US" dirty="0" smtClean="0"/>
              <a:t> </a:t>
            </a:r>
            <a:r>
              <a:rPr lang="en-US" dirty="0" err="1" smtClean="0"/>
              <a:t>İpek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Kürk</a:t>
            </a:r>
            <a:r>
              <a:rPr lang="en-US" dirty="0" smtClean="0"/>
              <a:t> </a:t>
            </a:r>
            <a:r>
              <a:rPr lang="en-US" dirty="0" err="1" smtClean="0"/>
              <a:t>Yolları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devletlerine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ölçüde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sağlamıştır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GÖKTÜRKLER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(552 - 658)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>
                <a:latin typeface="Comic Sans MS" pitchFamily="66" charset="0"/>
              </a:rPr>
              <a:t>Orta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Asya’da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kurulan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ikinci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büyük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devletidir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adını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siyasi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anlamda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kullanan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devlettir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ulusçu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anlayış</a:t>
            </a:r>
            <a:r>
              <a:rPr lang="en-US" dirty="0" smtClean="0">
                <a:latin typeface="Comic Sans MS" pitchFamily="66" charset="0"/>
              </a:rPr>
              <a:t>).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Göktürklerle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ilgili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bilgiler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Ergenekon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Destanı’na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dayanmaktadır</a:t>
            </a:r>
            <a:r>
              <a:rPr lang="en-US" dirty="0" smtClean="0">
                <a:latin typeface="Comic Sans MS" pitchFamily="66" charset="0"/>
              </a:rPr>
              <a:t>. Bu </a:t>
            </a:r>
            <a:r>
              <a:rPr lang="en-US" dirty="0" err="1" smtClean="0">
                <a:latin typeface="Comic Sans MS" pitchFamily="66" charset="0"/>
              </a:rPr>
              <a:t>nedenle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dönemlere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ilişkin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bilgiler</a:t>
            </a:r>
            <a:r>
              <a:rPr lang="en-US" dirty="0" smtClean="0">
                <a:latin typeface="Comic Sans MS" pitchFamily="66" charset="0"/>
              </a:rPr>
              <a:t> net </a:t>
            </a:r>
            <a:r>
              <a:rPr lang="en-US" dirty="0" err="1" smtClean="0">
                <a:latin typeface="Comic Sans MS" pitchFamily="66" charset="0"/>
              </a:rPr>
              <a:t>değildir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Hakanlığı’na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bağlı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yaşayan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Göktürkler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Bumin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Kağan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önderliğinde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karşı</a:t>
            </a:r>
            <a:r>
              <a:rPr lang="en-US" dirty="0" smtClean="0">
                <a:latin typeface="Comic Sans MS" pitchFamily="66" charset="0"/>
              </a:rPr>
              <a:t> 552’de </a:t>
            </a:r>
            <a:r>
              <a:rPr lang="en-US" dirty="0" err="1" smtClean="0">
                <a:latin typeface="Comic Sans MS" pitchFamily="66" charset="0"/>
              </a:rPr>
              <a:t>isyan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etti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Avarları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yıkarak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Ötüken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merkezli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olarak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kuruldu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Bumin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Kağan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Asya’daki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dağınık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göçebe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boylarını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tekrar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bayrak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altında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toplamıştır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Orta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Siyasi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Birliği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ikinci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kez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sağlanmıştır</a:t>
            </a:r>
            <a:r>
              <a:rPr lang="en-US" dirty="0" smtClean="0">
                <a:latin typeface="Comic Sans MS" pitchFamily="66" charset="0"/>
              </a:rPr>
              <a:t>.).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err="1" smtClean="0">
                <a:latin typeface="Comic Sans MS" pitchFamily="66" charset="0"/>
              </a:rPr>
              <a:t>Bumin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Kağan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ülkeyi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ikiye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ayırmış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Batı’nın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yönetimini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kardeşi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İstemi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Yabgu’ya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vermiştir</a:t>
            </a:r>
            <a:r>
              <a:rPr lang="en-US" dirty="0" smtClean="0">
                <a:latin typeface="Comic Sans MS" pitchFamily="66" charset="0"/>
              </a:rPr>
              <a:t> (ilk </a:t>
            </a:r>
            <a:r>
              <a:rPr lang="en-US" dirty="0" err="1" smtClean="0">
                <a:latin typeface="Comic Sans MS" pitchFamily="66" charset="0"/>
              </a:rPr>
              <a:t>kez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İkili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Teşkilat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uygulanmıştır</a:t>
            </a:r>
            <a:r>
              <a:rPr lang="en-US" dirty="0" smtClean="0">
                <a:latin typeface="Comic Sans MS" pitchFamily="66" charset="0"/>
              </a:rPr>
              <a:t>.).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ÖNEMLİ VE KISA BİLGİLER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“</a:t>
            </a:r>
            <a:r>
              <a:rPr lang="en-US" dirty="0" err="1" smtClean="0"/>
              <a:t>il</a:t>
            </a:r>
            <a:r>
              <a:rPr lang="en-US" dirty="0" smtClean="0"/>
              <a:t>” </a:t>
            </a:r>
            <a:r>
              <a:rPr lang="en-US" dirty="0" err="1" smtClean="0"/>
              <a:t>veya</a:t>
            </a:r>
            <a:r>
              <a:rPr lang="en-US" dirty="0" smtClean="0"/>
              <a:t> “el”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isimlendirilmiştir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boyların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bayrak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toplanması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federal (</a:t>
            </a:r>
            <a:r>
              <a:rPr lang="en-US" dirty="0" err="1" smtClean="0"/>
              <a:t>federatif</a:t>
            </a:r>
            <a:r>
              <a:rPr lang="en-US" dirty="0" smtClean="0"/>
              <a:t>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yapıya</a:t>
            </a:r>
            <a:r>
              <a:rPr lang="en-US" dirty="0" smtClean="0"/>
              <a:t> </a:t>
            </a:r>
            <a:r>
              <a:rPr lang="en-US" dirty="0" err="1" smtClean="0"/>
              <a:t>sahipti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başında</a:t>
            </a:r>
            <a:r>
              <a:rPr lang="en-US" dirty="0" smtClean="0"/>
              <a:t> </a:t>
            </a:r>
            <a:r>
              <a:rPr lang="en-US" dirty="0" err="1" smtClean="0"/>
              <a:t>hanedana</a:t>
            </a:r>
            <a:r>
              <a:rPr lang="en-US" dirty="0" smtClean="0"/>
              <a:t> </a:t>
            </a:r>
            <a:r>
              <a:rPr lang="en-US" dirty="0" err="1" smtClean="0"/>
              <a:t>mensup</a:t>
            </a:r>
            <a:r>
              <a:rPr lang="en-US" dirty="0" smtClean="0"/>
              <a:t> Han, </a:t>
            </a:r>
            <a:r>
              <a:rPr lang="en-US" dirty="0" err="1" smtClean="0"/>
              <a:t>Hakan</a:t>
            </a:r>
            <a:r>
              <a:rPr lang="en-US" dirty="0" smtClean="0"/>
              <a:t>, </a:t>
            </a:r>
            <a:r>
              <a:rPr lang="en-US" dirty="0" err="1" smtClean="0"/>
              <a:t>Kağan</a:t>
            </a:r>
            <a:r>
              <a:rPr lang="en-US" dirty="0" smtClean="0"/>
              <a:t>, </a:t>
            </a:r>
            <a:r>
              <a:rPr lang="en-US" dirty="0" err="1" smtClean="0"/>
              <a:t>İdikut</a:t>
            </a:r>
            <a:r>
              <a:rPr lang="en-US" dirty="0" smtClean="0"/>
              <a:t>, </a:t>
            </a:r>
            <a:r>
              <a:rPr lang="en-US" dirty="0" err="1" smtClean="0"/>
              <a:t>Şanyü</a:t>
            </a:r>
            <a:r>
              <a:rPr lang="en-US" dirty="0" smtClean="0"/>
              <a:t>, </a:t>
            </a:r>
            <a:r>
              <a:rPr lang="en-US" dirty="0" err="1" smtClean="0"/>
              <a:t>Tanhu</a:t>
            </a:r>
            <a:r>
              <a:rPr lang="en-US" dirty="0" smtClean="0"/>
              <a:t>, </a:t>
            </a:r>
            <a:r>
              <a:rPr lang="en-US" dirty="0" err="1" smtClean="0"/>
              <a:t>Yabgu</a:t>
            </a:r>
            <a:r>
              <a:rPr lang="en-US" dirty="0" smtClean="0"/>
              <a:t> (</a:t>
            </a:r>
            <a:r>
              <a:rPr lang="en-US" dirty="0" err="1" smtClean="0"/>
              <a:t>kanat</a:t>
            </a:r>
            <a:r>
              <a:rPr lang="en-US" dirty="0" smtClean="0"/>
              <a:t> </a:t>
            </a:r>
            <a:r>
              <a:rPr lang="en-US" dirty="0" err="1" smtClean="0"/>
              <a:t>yöneticisi</a:t>
            </a:r>
            <a:r>
              <a:rPr lang="en-US" dirty="0" smtClean="0"/>
              <a:t>), </a:t>
            </a:r>
            <a:r>
              <a:rPr lang="en-US" dirty="0" err="1" smtClean="0"/>
              <a:t>İlteber</a:t>
            </a:r>
            <a:r>
              <a:rPr lang="en-US" dirty="0" smtClean="0"/>
              <a:t> (Uygur), </a:t>
            </a:r>
            <a:r>
              <a:rPr lang="en-US" dirty="0" err="1" smtClean="0"/>
              <a:t>İlteriş</a:t>
            </a:r>
            <a:r>
              <a:rPr lang="en-US" dirty="0" smtClean="0"/>
              <a:t>, </a:t>
            </a:r>
            <a:r>
              <a:rPr lang="en-US" dirty="0" err="1" smtClean="0"/>
              <a:t>Erkin</a:t>
            </a:r>
            <a:r>
              <a:rPr lang="en-US" dirty="0" smtClean="0"/>
              <a:t>,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ünvanları</a:t>
            </a:r>
            <a:r>
              <a:rPr lang="en-US" dirty="0" smtClean="0"/>
              <a:t> </a:t>
            </a:r>
            <a:r>
              <a:rPr lang="en-US" dirty="0" err="1" smtClean="0"/>
              <a:t>kullanan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hükümdar</a:t>
            </a:r>
            <a:r>
              <a:rPr lang="en-US" dirty="0" smtClean="0"/>
              <a:t> </a:t>
            </a:r>
            <a:r>
              <a:rPr lang="en-US" dirty="0" err="1" smtClean="0"/>
              <a:t>bulunurdu</a:t>
            </a:r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yönetme</a:t>
            </a:r>
            <a:r>
              <a:rPr lang="en-US" dirty="0" smtClean="0"/>
              <a:t> </a:t>
            </a:r>
            <a:r>
              <a:rPr lang="en-US" dirty="0" err="1" smtClean="0"/>
              <a:t>yetkisinin</a:t>
            </a:r>
            <a:r>
              <a:rPr lang="en-US" dirty="0" smtClean="0"/>
              <a:t> </a:t>
            </a:r>
            <a:r>
              <a:rPr lang="en-US" dirty="0" err="1" smtClean="0"/>
              <a:t>tanrı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hanedana</a:t>
            </a:r>
            <a:r>
              <a:rPr lang="en-US" dirty="0" smtClean="0"/>
              <a:t> </a:t>
            </a:r>
            <a:r>
              <a:rPr lang="en-US" dirty="0" err="1" smtClean="0"/>
              <a:t>verildiğine</a:t>
            </a:r>
            <a:r>
              <a:rPr lang="en-US" dirty="0" smtClean="0"/>
              <a:t> </a:t>
            </a:r>
            <a:r>
              <a:rPr lang="en-US" dirty="0" err="1" smtClean="0"/>
              <a:t>inanılırdı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yetkiye</a:t>
            </a:r>
            <a:r>
              <a:rPr lang="en-US" dirty="0" smtClean="0"/>
              <a:t> de “</a:t>
            </a:r>
            <a:r>
              <a:rPr lang="en-US" dirty="0" err="1" smtClean="0"/>
              <a:t>Kut</a:t>
            </a:r>
            <a:r>
              <a:rPr lang="en-US" dirty="0" smtClean="0"/>
              <a:t>” </a:t>
            </a:r>
            <a:r>
              <a:rPr lang="en-US" dirty="0" err="1" smtClean="0"/>
              <a:t>denirdi</a:t>
            </a:r>
            <a:r>
              <a:rPr lang="en-US" dirty="0" smtClean="0"/>
              <a:t> (</a:t>
            </a:r>
            <a:r>
              <a:rPr lang="en-US" dirty="0" err="1" smtClean="0"/>
              <a:t>Tanrı</a:t>
            </a:r>
            <a:r>
              <a:rPr lang="en-US" dirty="0" smtClean="0"/>
              <a:t> – </a:t>
            </a:r>
            <a:r>
              <a:rPr lang="en-US" dirty="0" err="1" smtClean="0"/>
              <a:t>Kral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r>
              <a:rPr lang="en-US" dirty="0" smtClean="0"/>
              <a:t> </a:t>
            </a:r>
            <a:r>
              <a:rPr lang="en-US" dirty="0" err="1" smtClean="0"/>
              <a:t>görülmezdi</a:t>
            </a:r>
            <a:r>
              <a:rPr lang="en-US" dirty="0" smtClean="0"/>
              <a:t>.).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Kut”un</a:t>
            </a:r>
            <a:r>
              <a:rPr lang="en-US" dirty="0" smtClean="0"/>
              <a:t> </a:t>
            </a:r>
            <a:r>
              <a:rPr lang="en-US" dirty="0" err="1" smtClean="0"/>
              <a:t>babadan</a:t>
            </a:r>
            <a:r>
              <a:rPr lang="en-US" dirty="0" smtClean="0"/>
              <a:t> </a:t>
            </a:r>
            <a:r>
              <a:rPr lang="en-US" dirty="0" err="1" smtClean="0"/>
              <a:t>oğula</a:t>
            </a:r>
            <a:r>
              <a:rPr lang="en-US" dirty="0" smtClean="0"/>
              <a:t> </a:t>
            </a:r>
            <a:r>
              <a:rPr lang="en-US" dirty="0" err="1" smtClean="0"/>
              <a:t>geçtiğine</a:t>
            </a:r>
            <a:r>
              <a:rPr lang="en-US" dirty="0" smtClean="0"/>
              <a:t> </a:t>
            </a:r>
            <a:r>
              <a:rPr lang="en-US" dirty="0" err="1" smtClean="0"/>
              <a:t>inanılırdı</a:t>
            </a:r>
            <a:r>
              <a:rPr lang="en-US" dirty="0" smtClean="0"/>
              <a:t>. 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hanedana</a:t>
            </a:r>
            <a:r>
              <a:rPr lang="en-US" dirty="0" smtClean="0"/>
              <a:t> </a:t>
            </a:r>
            <a:r>
              <a:rPr lang="en-US" dirty="0" err="1" smtClean="0"/>
              <a:t>mensup</a:t>
            </a:r>
            <a:r>
              <a:rPr lang="en-US" dirty="0" smtClean="0"/>
              <a:t> her </a:t>
            </a:r>
            <a:r>
              <a:rPr lang="en-US" dirty="0" err="1" smtClean="0"/>
              <a:t>erkek</a:t>
            </a:r>
            <a:r>
              <a:rPr lang="en-US" dirty="0" smtClean="0"/>
              <a:t> </a:t>
            </a:r>
            <a:r>
              <a:rPr lang="en-US" dirty="0" err="1" smtClean="0"/>
              <a:t>çocuğun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yönetme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, </a:t>
            </a:r>
            <a:r>
              <a:rPr lang="en-US" dirty="0" err="1" smtClean="0"/>
              <a:t>kanı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kutsal</a:t>
            </a:r>
            <a:r>
              <a:rPr lang="en-US" dirty="0" smtClean="0"/>
              <a:t> </a:t>
            </a:r>
            <a:r>
              <a:rPr lang="en-US" dirty="0" err="1" smtClean="0"/>
              <a:t>sayılmıştır</a:t>
            </a:r>
            <a:r>
              <a:rPr lang="en-US" dirty="0" smtClean="0"/>
              <a:t>.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kut</a:t>
            </a:r>
            <a:r>
              <a:rPr lang="en-US" dirty="0" smtClean="0"/>
              <a:t> </a:t>
            </a:r>
            <a:r>
              <a:rPr lang="en-US" dirty="0" err="1" smtClean="0"/>
              <a:t>anlayışına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ülke</a:t>
            </a:r>
            <a:r>
              <a:rPr lang="en-US" dirty="0" smtClean="0"/>
              <a:t> (</a:t>
            </a:r>
            <a:r>
              <a:rPr lang="en-US" dirty="0" err="1" smtClean="0"/>
              <a:t>devlet</a:t>
            </a:r>
            <a:r>
              <a:rPr lang="en-US" dirty="0" smtClean="0"/>
              <a:t>) </a:t>
            </a:r>
            <a:r>
              <a:rPr lang="en-US" dirty="0" err="1" smtClean="0"/>
              <a:t>hanedanın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malıdır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NOT: Bu </a:t>
            </a:r>
            <a:r>
              <a:rPr lang="en-US" dirty="0" err="1" smtClean="0"/>
              <a:t>anlayışa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veraset</a:t>
            </a:r>
            <a:r>
              <a:rPr lang="en-US" dirty="0" smtClean="0"/>
              <a:t> (</a:t>
            </a:r>
            <a:r>
              <a:rPr lang="en-US" dirty="0" err="1" smtClean="0"/>
              <a:t>saltanat</a:t>
            </a:r>
            <a:r>
              <a:rPr lang="en-US" dirty="0" smtClean="0"/>
              <a:t>)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deniyordu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Bu </a:t>
            </a:r>
            <a:r>
              <a:rPr lang="en-US" dirty="0" smtClean="0"/>
              <a:t>durum </a:t>
            </a:r>
            <a:r>
              <a:rPr lang="en-US" dirty="0" err="1" smtClean="0"/>
              <a:t>taht</a:t>
            </a:r>
            <a:r>
              <a:rPr lang="en-US" dirty="0" smtClean="0"/>
              <a:t> </a:t>
            </a:r>
            <a:r>
              <a:rPr lang="en-US" dirty="0" err="1" smtClean="0"/>
              <a:t>kavgalarına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kurulan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devletlerinin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sürede</a:t>
            </a:r>
            <a:r>
              <a:rPr lang="en-US" dirty="0" smtClean="0"/>
              <a:t> </a:t>
            </a:r>
            <a:r>
              <a:rPr lang="en-US" dirty="0" err="1" smtClean="0"/>
              <a:t>yıkılmasına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olmuştur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hükümdarlarının</a:t>
            </a:r>
            <a:r>
              <a:rPr lang="en-US" dirty="0" smtClean="0"/>
              <a:t> </a:t>
            </a:r>
            <a:r>
              <a:rPr lang="en-US" dirty="0" err="1" smtClean="0"/>
              <a:t>tahta</a:t>
            </a:r>
            <a:r>
              <a:rPr lang="en-US" dirty="0" smtClean="0"/>
              <a:t> </a:t>
            </a:r>
            <a:r>
              <a:rPr lang="en-US" dirty="0" err="1" smtClean="0"/>
              <a:t>çıkışları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şekillerde</a:t>
            </a:r>
            <a:r>
              <a:rPr lang="en-US" dirty="0" smtClean="0"/>
              <a:t> </a:t>
            </a:r>
            <a:r>
              <a:rPr lang="en-US" dirty="0" err="1" smtClean="0"/>
              <a:t>oluyordu</a:t>
            </a:r>
            <a:r>
              <a:rPr lang="en-US" dirty="0" smtClean="0"/>
              <a:t>. </a:t>
            </a:r>
            <a:r>
              <a:rPr lang="en-US" dirty="0" err="1" smtClean="0"/>
              <a:t>Bunlar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Hanedan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mücadeleyi</a:t>
            </a:r>
            <a:r>
              <a:rPr lang="en-US" dirty="0" smtClean="0"/>
              <a:t> </a:t>
            </a:r>
            <a:r>
              <a:rPr lang="en-US" dirty="0" err="1" smtClean="0"/>
              <a:t>kazanan</a:t>
            </a:r>
            <a:r>
              <a:rPr lang="en-US" dirty="0" smtClean="0"/>
              <a:t> </a:t>
            </a:r>
            <a:r>
              <a:rPr lang="en-US" dirty="0" err="1" smtClean="0"/>
              <a:t>hükümdar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tahta</a:t>
            </a:r>
            <a:r>
              <a:rPr lang="en-US" dirty="0" smtClean="0"/>
              <a:t> </a:t>
            </a:r>
            <a:r>
              <a:rPr lang="en-US" dirty="0" err="1" smtClean="0"/>
              <a:t>çıkıyordu</a:t>
            </a:r>
            <a:r>
              <a:rPr lang="en-US" dirty="0" smtClean="0"/>
              <a:t>. (En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rastlanan</a:t>
            </a:r>
            <a:r>
              <a:rPr lang="en-US" dirty="0" smtClean="0"/>
              <a:t> durum).</a:t>
            </a:r>
            <a:endParaRPr lang="tr-TR" dirty="0" smtClean="0"/>
          </a:p>
          <a:p>
            <a:r>
              <a:rPr lang="en-US" dirty="0" err="1" smtClean="0"/>
              <a:t>Hükümdarın</a:t>
            </a:r>
            <a:r>
              <a:rPr lang="en-US" dirty="0" smtClean="0"/>
              <a:t> </a:t>
            </a:r>
            <a:r>
              <a:rPr lang="en-US" dirty="0" err="1" smtClean="0"/>
              <a:t>rakipsiz</a:t>
            </a:r>
            <a:r>
              <a:rPr lang="en-US" dirty="0" smtClean="0"/>
              <a:t> </a:t>
            </a:r>
            <a:r>
              <a:rPr lang="en-US" dirty="0" err="1" smtClean="0"/>
              <a:t>aday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(Bu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taht</a:t>
            </a:r>
            <a:r>
              <a:rPr lang="en-US" dirty="0" smtClean="0"/>
              <a:t> </a:t>
            </a:r>
            <a:r>
              <a:rPr lang="en-US" dirty="0" err="1" smtClean="0"/>
              <a:t>kavgası</a:t>
            </a:r>
            <a:r>
              <a:rPr lang="en-US" dirty="0" smtClean="0"/>
              <a:t> </a:t>
            </a:r>
            <a:r>
              <a:rPr lang="en-US" dirty="0" err="1" smtClean="0"/>
              <a:t>olmadan</a:t>
            </a:r>
            <a:r>
              <a:rPr lang="en-US" dirty="0" smtClean="0"/>
              <a:t> </a:t>
            </a:r>
            <a:r>
              <a:rPr lang="en-US" dirty="0" err="1" smtClean="0"/>
              <a:t>başa</a:t>
            </a:r>
            <a:r>
              <a:rPr lang="en-US" dirty="0" smtClean="0"/>
              <a:t> </a:t>
            </a:r>
            <a:r>
              <a:rPr lang="en-US" dirty="0" err="1" smtClean="0"/>
              <a:t>geçiyordu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Seçim</a:t>
            </a:r>
            <a:r>
              <a:rPr lang="en-US" dirty="0" smtClean="0"/>
              <a:t> </a:t>
            </a:r>
            <a:r>
              <a:rPr lang="en-US" dirty="0" err="1" smtClean="0"/>
              <a:t>Usulü</a:t>
            </a:r>
            <a:r>
              <a:rPr lang="en-US" dirty="0" smtClean="0"/>
              <a:t> (</a:t>
            </a:r>
            <a:r>
              <a:rPr lang="en-US" dirty="0" err="1" smtClean="0"/>
              <a:t>Kengeş</a:t>
            </a:r>
            <a:r>
              <a:rPr lang="en-US" dirty="0" smtClean="0"/>
              <a:t>, Toy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Kurultay</a:t>
            </a:r>
            <a:r>
              <a:rPr lang="en-US" dirty="0" smtClean="0"/>
              <a:t> </a:t>
            </a:r>
            <a:r>
              <a:rPr lang="en-US" dirty="0" err="1" smtClean="0"/>
              <a:t>denilen</a:t>
            </a:r>
            <a:r>
              <a:rPr lang="en-US" dirty="0" smtClean="0"/>
              <a:t>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ileri</a:t>
            </a:r>
            <a:r>
              <a:rPr lang="en-US" dirty="0" smtClean="0"/>
              <a:t> </a:t>
            </a:r>
            <a:r>
              <a:rPr lang="en-US" dirty="0" err="1" smtClean="0"/>
              <a:t>gelenlerinden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meclisin</a:t>
            </a:r>
            <a:r>
              <a:rPr lang="en-US" dirty="0" smtClean="0"/>
              <a:t> </a:t>
            </a:r>
            <a:r>
              <a:rPr lang="en-US" dirty="0" err="1" smtClean="0"/>
              <a:t>toplanarak</a:t>
            </a:r>
            <a:r>
              <a:rPr lang="en-US" dirty="0" smtClean="0"/>
              <a:t> </a:t>
            </a:r>
            <a:r>
              <a:rPr lang="en-US" dirty="0" err="1" smtClean="0"/>
              <a:t>hanedan</a:t>
            </a:r>
            <a:r>
              <a:rPr lang="en-US" dirty="0" smtClean="0"/>
              <a:t> </a:t>
            </a:r>
            <a:r>
              <a:rPr lang="en-US" dirty="0" err="1" smtClean="0"/>
              <a:t>üyelerinden</a:t>
            </a:r>
            <a:r>
              <a:rPr lang="en-US" dirty="0" smtClean="0"/>
              <a:t> </a:t>
            </a:r>
            <a:r>
              <a:rPr lang="en-US" dirty="0" err="1" smtClean="0"/>
              <a:t>birini</a:t>
            </a:r>
            <a:r>
              <a:rPr lang="en-US" dirty="0" smtClean="0"/>
              <a:t> </a:t>
            </a:r>
            <a:r>
              <a:rPr lang="en-US" dirty="0" err="1" smtClean="0"/>
              <a:t>tahta</a:t>
            </a:r>
            <a:r>
              <a:rPr lang="en-US" dirty="0" smtClean="0"/>
              <a:t> </a:t>
            </a:r>
            <a:r>
              <a:rPr lang="en-US" dirty="0" err="1" smtClean="0"/>
              <a:t>geçirmesi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/>
              <a:t>Ekber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Erşâd</a:t>
            </a:r>
            <a:r>
              <a:rPr lang="en-US" dirty="0" smtClean="0"/>
              <a:t> (En </a:t>
            </a:r>
            <a:r>
              <a:rPr lang="en-US" dirty="0" err="1" smtClean="0"/>
              <a:t>yaşlı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Olgun</a:t>
            </a:r>
            <a:r>
              <a:rPr lang="en-US" dirty="0" smtClean="0"/>
              <a:t>) </a:t>
            </a:r>
            <a:r>
              <a:rPr lang="en-US" dirty="0" err="1" smtClean="0"/>
              <a:t>olanın</a:t>
            </a:r>
            <a:r>
              <a:rPr lang="en-US" dirty="0" smtClean="0"/>
              <a:t> </a:t>
            </a:r>
            <a:r>
              <a:rPr lang="en-US" dirty="0" err="1" smtClean="0"/>
              <a:t>başa</a:t>
            </a:r>
            <a:r>
              <a:rPr lang="en-US" dirty="0" smtClean="0"/>
              <a:t> </a:t>
            </a:r>
            <a:r>
              <a:rPr lang="en-US" dirty="0" err="1" smtClean="0"/>
              <a:t>geçmesi</a:t>
            </a:r>
            <a:r>
              <a:rPr lang="en-US" dirty="0" smtClean="0"/>
              <a:t>. Bu </a:t>
            </a:r>
            <a:r>
              <a:rPr lang="en-US" dirty="0" err="1" smtClean="0"/>
              <a:t>yöntem</a:t>
            </a:r>
            <a:r>
              <a:rPr lang="en-US" dirty="0" smtClean="0"/>
              <a:t> I. </a:t>
            </a:r>
            <a:r>
              <a:rPr lang="en-US" dirty="0" err="1" smtClean="0"/>
              <a:t>Ahmet</a:t>
            </a:r>
            <a:r>
              <a:rPr lang="en-US" dirty="0" smtClean="0"/>
              <a:t> </a:t>
            </a:r>
            <a:r>
              <a:rPr lang="en-US" dirty="0" err="1" smtClean="0"/>
              <a:t>zamanından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Devleti’nde</a:t>
            </a:r>
            <a:r>
              <a:rPr lang="en-US" dirty="0" smtClean="0"/>
              <a:t> </a:t>
            </a:r>
            <a:r>
              <a:rPr lang="en-US" dirty="0" err="1" smtClean="0"/>
              <a:t>uygulanmıştır</a:t>
            </a:r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Hükümdarın</a:t>
            </a:r>
            <a:r>
              <a:rPr lang="en-US" dirty="0" smtClean="0"/>
              <a:t> </a:t>
            </a:r>
            <a:r>
              <a:rPr lang="en-US" dirty="0" err="1" smtClean="0"/>
              <a:t>görevleri</a:t>
            </a:r>
            <a:r>
              <a:rPr lang="en-US" dirty="0" smtClean="0"/>
              <a:t>; </a:t>
            </a:r>
            <a:r>
              <a:rPr lang="en-US" dirty="0" err="1" smtClean="0"/>
              <a:t>Orduya</a:t>
            </a:r>
            <a:r>
              <a:rPr lang="en-US" dirty="0" smtClean="0"/>
              <a:t> </a:t>
            </a:r>
            <a:r>
              <a:rPr lang="en-US" dirty="0" err="1" smtClean="0"/>
              <a:t>komuta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, </a:t>
            </a:r>
            <a:r>
              <a:rPr lang="en-US" dirty="0" err="1" smtClean="0"/>
              <a:t>töreyi</a:t>
            </a:r>
            <a:r>
              <a:rPr lang="en-US" dirty="0" smtClean="0"/>
              <a:t> </a:t>
            </a:r>
            <a:r>
              <a:rPr lang="en-US" dirty="0" err="1" smtClean="0"/>
              <a:t>uygulamak</a:t>
            </a:r>
            <a:r>
              <a:rPr lang="en-US" dirty="0" smtClean="0"/>
              <a:t>, </a:t>
            </a:r>
            <a:r>
              <a:rPr lang="en-US" dirty="0" err="1" smtClean="0"/>
              <a:t>adaleti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, </a:t>
            </a:r>
            <a:r>
              <a:rPr lang="en-US" dirty="0" err="1" smtClean="0"/>
              <a:t>halkı</a:t>
            </a:r>
            <a:r>
              <a:rPr lang="en-US" dirty="0" smtClean="0"/>
              <a:t> </a:t>
            </a:r>
            <a:r>
              <a:rPr lang="en-US" dirty="0" err="1" smtClean="0"/>
              <a:t>korumak</a:t>
            </a:r>
            <a:r>
              <a:rPr lang="en-US" dirty="0" smtClean="0"/>
              <a:t>, toy </a:t>
            </a:r>
            <a:r>
              <a:rPr lang="en-US" dirty="0" err="1" smtClean="0"/>
              <a:t>düzenlemek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Kurultaya</a:t>
            </a:r>
            <a:r>
              <a:rPr lang="en-US" dirty="0" smtClean="0"/>
              <a:t> </a:t>
            </a:r>
            <a:r>
              <a:rPr lang="en-US" dirty="0" err="1" smtClean="0"/>
              <a:t>başkanlık</a:t>
            </a:r>
            <a:r>
              <a:rPr lang="en-US" dirty="0" smtClean="0"/>
              <a:t> </a:t>
            </a:r>
            <a:r>
              <a:rPr lang="en-US" dirty="0" err="1" smtClean="0"/>
              <a:t>etmektir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merkezine</a:t>
            </a:r>
            <a:r>
              <a:rPr lang="en-US" dirty="0" smtClean="0"/>
              <a:t> “</a:t>
            </a:r>
            <a:r>
              <a:rPr lang="en-US" dirty="0" err="1" smtClean="0"/>
              <a:t>Ordu</a:t>
            </a:r>
            <a:r>
              <a:rPr lang="en-US" dirty="0" smtClean="0"/>
              <a:t>” </a:t>
            </a:r>
            <a:r>
              <a:rPr lang="en-US" dirty="0" err="1" smtClean="0"/>
              <a:t>denilmiştir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Þ </a:t>
            </a:r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Teşkilatı</a:t>
            </a:r>
            <a:r>
              <a:rPr lang="en-US" dirty="0" smtClean="0"/>
              <a:t>: Bu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tarzında</a:t>
            </a:r>
            <a:r>
              <a:rPr lang="en-US" dirty="0" smtClean="0"/>
              <a:t> </a:t>
            </a:r>
            <a:r>
              <a:rPr lang="en-US" dirty="0" err="1" smtClean="0"/>
              <a:t>hükümdar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kolaylaştırmak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ülkeyi</a:t>
            </a:r>
            <a:r>
              <a:rPr lang="en-US" dirty="0" smtClean="0"/>
              <a:t> Sol (</a:t>
            </a:r>
            <a:r>
              <a:rPr lang="en-US" dirty="0" err="1" smtClean="0"/>
              <a:t>Doğu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Sağ</a:t>
            </a:r>
            <a:r>
              <a:rPr lang="en-US" dirty="0" smtClean="0"/>
              <a:t> (</a:t>
            </a:r>
            <a:r>
              <a:rPr lang="en-US" dirty="0" err="1" smtClean="0"/>
              <a:t>Batı</a:t>
            </a:r>
            <a:r>
              <a:rPr lang="en-US" dirty="0" smtClean="0"/>
              <a:t>)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ikiye</a:t>
            </a:r>
            <a:r>
              <a:rPr lang="en-US" dirty="0" smtClean="0"/>
              <a:t> </a:t>
            </a:r>
            <a:r>
              <a:rPr lang="en-US" dirty="0" err="1" smtClean="0"/>
              <a:t>ayırırdı</a:t>
            </a:r>
            <a:r>
              <a:rPr lang="en-US" dirty="0" smtClean="0"/>
              <a:t> (Federal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yönetiminde</a:t>
            </a:r>
            <a:r>
              <a:rPr lang="en-US" dirty="0" smtClean="0"/>
              <a:t> </a:t>
            </a:r>
            <a:r>
              <a:rPr lang="en-US" dirty="0" err="1" smtClean="0"/>
              <a:t>hükümdarlar</a:t>
            </a:r>
            <a:r>
              <a:rPr lang="en-US" dirty="0" smtClean="0"/>
              <a:t> </a:t>
            </a:r>
            <a:r>
              <a:rPr lang="en-US" dirty="0" err="1" smtClean="0"/>
              <a:t>genelde</a:t>
            </a:r>
            <a:r>
              <a:rPr lang="en-US" dirty="0" smtClean="0"/>
              <a:t> </a:t>
            </a:r>
            <a:r>
              <a:rPr lang="en-US" dirty="0" err="1" smtClean="0"/>
              <a:t>Doğu</a:t>
            </a:r>
            <a:r>
              <a:rPr lang="en-US" dirty="0" smtClean="0"/>
              <a:t> (</a:t>
            </a:r>
            <a:r>
              <a:rPr lang="en-US" dirty="0" err="1" smtClean="0"/>
              <a:t>merkez</a:t>
            </a:r>
            <a:r>
              <a:rPr lang="en-US" dirty="0" smtClean="0"/>
              <a:t>) </a:t>
            </a:r>
            <a:r>
              <a:rPr lang="en-US" dirty="0" err="1" smtClean="0"/>
              <a:t>bölümünden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yönetirken</a:t>
            </a:r>
            <a:r>
              <a:rPr lang="en-US" dirty="0" smtClean="0"/>
              <a:t> 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bölümünde</a:t>
            </a:r>
            <a:r>
              <a:rPr lang="en-US" dirty="0" smtClean="0"/>
              <a:t> de </a:t>
            </a:r>
            <a:r>
              <a:rPr lang="en-US" dirty="0" err="1" smtClean="0"/>
              <a:t>hanedana</a:t>
            </a:r>
            <a:r>
              <a:rPr lang="en-US" dirty="0" smtClean="0"/>
              <a:t> </a:t>
            </a:r>
            <a:r>
              <a:rPr lang="en-US" dirty="0" err="1" smtClean="0"/>
              <a:t>mensup</a:t>
            </a:r>
            <a:r>
              <a:rPr lang="en-US" dirty="0" smtClean="0"/>
              <a:t> </a:t>
            </a:r>
            <a:r>
              <a:rPr lang="en-US" dirty="0" err="1" smtClean="0"/>
              <a:t>Yabgular</a:t>
            </a:r>
            <a:r>
              <a:rPr lang="en-US" dirty="0" smtClean="0"/>
              <a:t> </a:t>
            </a:r>
            <a:r>
              <a:rPr lang="en-US" dirty="0" err="1" smtClean="0"/>
              <a:t>bulunurdu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ikiye</a:t>
            </a:r>
            <a:r>
              <a:rPr lang="en-US" dirty="0" smtClean="0"/>
              <a:t> </a:t>
            </a:r>
            <a:r>
              <a:rPr lang="en-US" dirty="0" err="1" smtClean="0"/>
              <a:t>bölünerek</a:t>
            </a:r>
            <a:r>
              <a:rPr lang="en-US" dirty="0" smtClean="0"/>
              <a:t> </a:t>
            </a:r>
            <a:r>
              <a:rPr lang="en-US" dirty="0" err="1" smtClean="0"/>
              <a:t>yapılandırılmasında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Taht</a:t>
            </a:r>
            <a:r>
              <a:rPr lang="en-US" dirty="0" smtClean="0"/>
              <a:t> </a:t>
            </a:r>
            <a:r>
              <a:rPr lang="en-US" dirty="0" err="1" smtClean="0"/>
              <a:t>kavgalarını</a:t>
            </a:r>
            <a:r>
              <a:rPr lang="en-US" dirty="0" smtClean="0"/>
              <a:t> </a:t>
            </a:r>
            <a:r>
              <a:rPr lang="en-US" dirty="0" err="1" smtClean="0"/>
              <a:t>engellemek</a:t>
            </a:r>
            <a:r>
              <a:rPr lang="en-US" dirty="0" smtClean="0"/>
              <a:t> </a:t>
            </a:r>
            <a:r>
              <a:rPr lang="en-US" dirty="0" err="1" smtClean="0"/>
              <a:t>isteği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kolaylaştırmak</a:t>
            </a:r>
            <a:r>
              <a:rPr lang="en-US" dirty="0" smtClean="0"/>
              <a:t> </a:t>
            </a:r>
            <a:r>
              <a:rPr lang="en-US" dirty="0" err="1" smtClean="0"/>
              <a:t>düşüncesi</a:t>
            </a:r>
            <a:r>
              <a:rPr lang="en-US" dirty="0" smtClean="0"/>
              <a:t>, </a:t>
            </a:r>
            <a:r>
              <a:rPr lang="en-US" dirty="0" err="1" smtClean="0"/>
              <a:t>etkilidir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NOT: </a:t>
            </a:r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ilk </a:t>
            </a:r>
            <a:r>
              <a:rPr lang="en-US" dirty="0" err="1" smtClean="0"/>
              <a:t>kez</a:t>
            </a:r>
            <a:r>
              <a:rPr lang="en-US" dirty="0" smtClean="0"/>
              <a:t> I. </a:t>
            </a:r>
            <a:r>
              <a:rPr lang="en-US" dirty="0" err="1" smtClean="0"/>
              <a:t>Göktürk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uygulanmıştır</a:t>
            </a:r>
            <a:r>
              <a:rPr lang="en-US" dirty="0" smtClean="0"/>
              <a:t>; </a:t>
            </a:r>
            <a:r>
              <a:rPr lang="en-US" dirty="0" err="1" smtClean="0"/>
              <a:t>Doğu’yu</a:t>
            </a:r>
            <a:r>
              <a:rPr lang="en-US" dirty="0" smtClean="0"/>
              <a:t> </a:t>
            </a:r>
            <a:r>
              <a:rPr lang="en-US" dirty="0" err="1" smtClean="0"/>
              <a:t>Bumin</a:t>
            </a:r>
            <a:r>
              <a:rPr lang="en-US" dirty="0" smtClean="0"/>
              <a:t> </a:t>
            </a:r>
            <a:r>
              <a:rPr lang="en-US" dirty="0" err="1" smtClean="0"/>
              <a:t>Kağan</a:t>
            </a:r>
            <a:r>
              <a:rPr lang="en-US" dirty="0" smtClean="0"/>
              <a:t>, </a:t>
            </a:r>
            <a:r>
              <a:rPr lang="en-US" dirty="0" err="1" smtClean="0"/>
              <a:t>Batı’yı</a:t>
            </a:r>
            <a:r>
              <a:rPr lang="en-US" dirty="0" smtClean="0"/>
              <a:t> </a:t>
            </a:r>
            <a:r>
              <a:rPr lang="en-US" dirty="0" err="1" smtClean="0"/>
              <a:t>İstemi</a:t>
            </a:r>
            <a:r>
              <a:rPr lang="en-US" dirty="0" smtClean="0"/>
              <a:t> </a:t>
            </a:r>
            <a:r>
              <a:rPr lang="en-US" dirty="0" err="1" smtClean="0"/>
              <a:t>Yabgu</a:t>
            </a:r>
            <a:r>
              <a:rPr lang="en-US" dirty="0" smtClean="0"/>
              <a:t> </a:t>
            </a:r>
            <a:r>
              <a:rPr lang="en-US" dirty="0" err="1" smtClean="0"/>
              <a:t>yönetmiştir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topraklarının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hanedan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paylaştırılarak</a:t>
            </a:r>
            <a:r>
              <a:rPr lang="en-US" dirty="0" smtClean="0"/>
              <a:t> </a:t>
            </a:r>
            <a:r>
              <a:rPr lang="en-US" dirty="0" err="1" smtClean="0"/>
              <a:t>yönetilmesi</a:t>
            </a:r>
            <a:r>
              <a:rPr lang="en-US" dirty="0" smtClean="0"/>
              <a:t> </a:t>
            </a:r>
            <a:r>
              <a:rPr lang="en-US" dirty="0" err="1" smtClean="0"/>
              <a:t>taht</a:t>
            </a:r>
            <a:r>
              <a:rPr lang="en-US" dirty="0" smtClean="0"/>
              <a:t> </a:t>
            </a:r>
            <a:r>
              <a:rPr lang="en-US" dirty="0" err="1" smtClean="0"/>
              <a:t>kavgalarını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karışıklıkları</a:t>
            </a:r>
            <a:r>
              <a:rPr lang="en-US" dirty="0" smtClean="0"/>
              <a:t> </a:t>
            </a:r>
            <a:r>
              <a:rPr lang="en-US" dirty="0" err="1" smtClean="0"/>
              <a:t>arttırmış</a:t>
            </a:r>
            <a:r>
              <a:rPr lang="en-US" dirty="0" smtClean="0"/>
              <a:t>,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devletlerini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müdahalelere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hale </a:t>
            </a:r>
            <a:r>
              <a:rPr lang="en-US" dirty="0" err="1" smtClean="0"/>
              <a:t>getirmiştir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yönetiminde</a:t>
            </a:r>
            <a:r>
              <a:rPr lang="en-US" dirty="0" smtClean="0"/>
              <a:t> </a:t>
            </a:r>
            <a:r>
              <a:rPr lang="en-US" dirty="0" err="1" smtClean="0"/>
              <a:t>Hakanın</a:t>
            </a:r>
            <a:r>
              <a:rPr lang="en-US" dirty="0" smtClean="0"/>
              <a:t> </a:t>
            </a:r>
            <a:r>
              <a:rPr lang="en-US" dirty="0" err="1" smtClean="0"/>
              <a:t>yanında</a:t>
            </a:r>
            <a:r>
              <a:rPr lang="en-US" dirty="0" smtClean="0"/>
              <a:t> “</a:t>
            </a:r>
            <a:r>
              <a:rPr lang="en-US" dirty="0" err="1" smtClean="0"/>
              <a:t>Hatun</a:t>
            </a:r>
            <a:r>
              <a:rPr lang="en-US" dirty="0" smtClean="0"/>
              <a:t>”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eşleri</a:t>
            </a:r>
            <a:r>
              <a:rPr lang="en-US" dirty="0" smtClean="0"/>
              <a:t> de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almıştır</a:t>
            </a:r>
            <a:r>
              <a:rPr lang="en-US" dirty="0" smtClean="0"/>
              <a:t>. </a:t>
            </a:r>
            <a:r>
              <a:rPr lang="en-US" dirty="0" err="1" smtClean="0"/>
              <a:t>Hatunların</a:t>
            </a:r>
            <a:r>
              <a:rPr lang="en-US" dirty="0" smtClean="0"/>
              <a:t> </a:t>
            </a:r>
            <a:r>
              <a:rPr lang="en-US" dirty="0" err="1" smtClean="0"/>
              <a:t>elçi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törenlerine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Kurultay</a:t>
            </a:r>
            <a:r>
              <a:rPr lang="en-US" dirty="0" smtClean="0"/>
              <a:t> </a:t>
            </a:r>
            <a:r>
              <a:rPr lang="en-US" dirty="0" err="1" smtClean="0"/>
              <a:t>toplantılarına</a:t>
            </a:r>
            <a:r>
              <a:rPr lang="en-US" dirty="0" smtClean="0"/>
              <a:t> </a:t>
            </a:r>
            <a:r>
              <a:rPr lang="en-US" dirty="0" err="1" smtClean="0"/>
              <a:t>katıldıkları</a:t>
            </a:r>
            <a:r>
              <a:rPr lang="en-US" dirty="0" smtClean="0"/>
              <a:t> </a:t>
            </a:r>
            <a:r>
              <a:rPr lang="en-US" dirty="0" err="1" smtClean="0"/>
              <a:t>görülmüştür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NOT: Bu durum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Devletlerinde</a:t>
            </a:r>
            <a:r>
              <a:rPr lang="en-US" dirty="0" smtClean="0"/>
              <a:t> </a:t>
            </a:r>
            <a:r>
              <a:rPr lang="en-US" dirty="0" err="1" smtClean="0"/>
              <a:t>kadının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yönetime</a:t>
            </a:r>
            <a:r>
              <a:rPr lang="en-US" dirty="0" smtClean="0"/>
              <a:t> </a:t>
            </a:r>
            <a:r>
              <a:rPr lang="en-US" dirty="0" err="1" smtClean="0"/>
              <a:t>katıldığını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hükümdarı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haklarının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göstermektedir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</a:t>
            </a:r>
            <a:r>
              <a:rPr lang="en-US" dirty="0" err="1" smtClean="0"/>
              <a:t>Kurultay</a:t>
            </a:r>
            <a:r>
              <a:rPr lang="en-US" dirty="0" smtClean="0"/>
              <a:t> (Toy, </a:t>
            </a:r>
            <a:r>
              <a:rPr lang="en-US" dirty="0" err="1" smtClean="0"/>
              <a:t>Kengeş</a:t>
            </a:r>
            <a:r>
              <a:rPr lang="en-US" dirty="0" smtClean="0"/>
              <a:t>, </a:t>
            </a:r>
            <a:r>
              <a:rPr lang="en-US" dirty="0" err="1" smtClean="0"/>
              <a:t>Keneş</a:t>
            </a:r>
            <a:r>
              <a:rPr lang="en-US" dirty="0" smtClean="0"/>
              <a:t>, </a:t>
            </a:r>
            <a:r>
              <a:rPr lang="en-US" dirty="0" err="1" smtClean="0"/>
              <a:t>Moğoka</a:t>
            </a:r>
            <a:r>
              <a:rPr lang="en-US" dirty="0" smtClean="0"/>
              <a:t>)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mecliste</a:t>
            </a:r>
            <a:r>
              <a:rPr lang="en-US" dirty="0" smtClean="0"/>
              <a:t> </a:t>
            </a:r>
            <a:r>
              <a:rPr lang="en-US" dirty="0" err="1" smtClean="0"/>
              <a:t>görüşülürdü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Kurultay</a:t>
            </a:r>
            <a:r>
              <a:rPr lang="en-US" dirty="0" smtClean="0"/>
              <a:t> boy </a:t>
            </a:r>
            <a:r>
              <a:rPr lang="en-US" dirty="0" err="1" smtClean="0"/>
              <a:t>beyleri</a:t>
            </a:r>
            <a:r>
              <a:rPr lang="en-US" dirty="0" smtClean="0"/>
              <a:t>, </a:t>
            </a:r>
            <a:r>
              <a:rPr lang="en-US" dirty="0" err="1" smtClean="0"/>
              <a:t>hakan</a:t>
            </a:r>
            <a:r>
              <a:rPr lang="en-US" dirty="0" smtClean="0"/>
              <a:t>, </a:t>
            </a:r>
            <a:r>
              <a:rPr lang="en-US" dirty="0" err="1" smtClean="0"/>
              <a:t>hatun</a:t>
            </a:r>
            <a:r>
              <a:rPr lang="en-US" dirty="0" smtClean="0"/>
              <a:t>, </a:t>
            </a:r>
            <a:r>
              <a:rPr lang="en-US" dirty="0" err="1" smtClean="0"/>
              <a:t>hanedan</a:t>
            </a:r>
            <a:r>
              <a:rPr lang="en-US" dirty="0" smtClean="0"/>
              <a:t> </a:t>
            </a:r>
            <a:r>
              <a:rPr lang="en-US" dirty="0" err="1" smtClean="0"/>
              <a:t>mensupları</a:t>
            </a:r>
            <a:r>
              <a:rPr lang="en-US" dirty="0" smtClean="0"/>
              <a:t>, </a:t>
            </a:r>
            <a:r>
              <a:rPr lang="en-US" dirty="0" err="1" smtClean="0"/>
              <a:t>hükümet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r>
              <a:rPr lang="en-US" dirty="0" smtClean="0"/>
              <a:t>, </a:t>
            </a:r>
            <a:r>
              <a:rPr lang="en-US" dirty="0" err="1" smtClean="0"/>
              <a:t>halk</a:t>
            </a:r>
            <a:r>
              <a:rPr lang="en-US" dirty="0" smtClean="0"/>
              <a:t> (</a:t>
            </a:r>
            <a:r>
              <a:rPr lang="en-US" dirty="0" err="1" smtClean="0"/>
              <a:t>kün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devletlerin</a:t>
            </a:r>
            <a:r>
              <a:rPr lang="en-US" dirty="0" smtClean="0"/>
              <a:t> </a:t>
            </a:r>
            <a:r>
              <a:rPr lang="en-US" dirty="0" err="1" smtClean="0"/>
              <a:t>yöneticilerinden</a:t>
            </a:r>
            <a:r>
              <a:rPr lang="en-US" dirty="0" smtClean="0"/>
              <a:t> </a:t>
            </a:r>
            <a:r>
              <a:rPr lang="en-US" dirty="0" err="1" smtClean="0"/>
              <a:t>oluşurdu</a:t>
            </a:r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Meclise</a:t>
            </a:r>
            <a:r>
              <a:rPr lang="en-US" dirty="0" smtClean="0"/>
              <a:t> </a:t>
            </a:r>
            <a:r>
              <a:rPr lang="en-US" dirty="0" err="1" smtClean="0"/>
              <a:t>katılma</a:t>
            </a:r>
            <a:r>
              <a:rPr lang="en-US" dirty="0" smtClean="0"/>
              <a:t> </a:t>
            </a:r>
            <a:r>
              <a:rPr lang="en-US" dirty="0" err="1" smtClean="0"/>
              <a:t>hakkına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olanlara</a:t>
            </a:r>
            <a:r>
              <a:rPr lang="en-US" dirty="0" smtClean="0"/>
              <a:t> “</a:t>
            </a:r>
            <a:r>
              <a:rPr lang="en-US" dirty="0" err="1" smtClean="0"/>
              <a:t>Toygun</a:t>
            </a:r>
            <a:r>
              <a:rPr lang="en-US" dirty="0" smtClean="0"/>
              <a:t>” </a:t>
            </a:r>
            <a:r>
              <a:rPr lang="en-US" dirty="0" err="1" smtClean="0"/>
              <a:t>denirdi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Meclis</a:t>
            </a:r>
            <a:r>
              <a:rPr lang="en-US" dirty="0" smtClean="0"/>
              <a:t>,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müşaviri</a:t>
            </a:r>
            <a:r>
              <a:rPr lang="en-US" dirty="0" smtClean="0"/>
              <a:t> </a:t>
            </a:r>
            <a:r>
              <a:rPr lang="en-US" dirty="0" err="1" smtClean="0"/>
              <a:t>anlamına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“</a:t>
            </a:r>
            <a:r>
              <a:rPr lang="en-US" dirty="0" err="1" smtClean="0"/>
              <a:t>Aygucı</a:t>
            </a:r>
            <a:r>
              <a:rPr lang="en-US" dirty="0" smtClean="0"/>
              <a:t>”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yönetilmekteydi</a:t>
            </a:r>
            <a:r>
              <a:rPr lang="en-US" dirty="0" smtClean="0"/>
              <a:t> (</a:t>
            </a:r>
            <a:r>
              <a:rPr lang="en-US" dirty="0" err="1" smtClean="0"/>
              <a:t>hakan</a:t>
            </a:r>
            <a:r>
              <a:rPr lang="en-US" dirty="0" smtClean="0"/>
              <a:t> </a:t>
            </a:r>
            <a:r>
              <a:rPr lang="en-US" dirty="0" err="1" smtClean="0"/>
              <a:t>katılmadığı</a:t>
            </a:r>
            <a:r>
              <a:rPr lang="en-US" dirty="0" smtClean="0"/>
              <a:t> </a:t>
            </a:r>
            <a:r>
              <a:rPr lang="en-US" dirty="0" err="1" smtClean="0"/>
              <a:t>zamanlarda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Kurultay’da</a:t>
            </a:r>
            <a:r>
              <a:rPr lang="en-US" dirty="0" smtClean="0"/>
              <a:t> son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hükümdara</a:t>
            </a:r>
            <a:r>
              <a:rPr lang="en-US" dirty="0" smtClean="0"/>
              <a:t> </a:t>
            </a:r>
            <a:r>
              <a:rPr lang="en-US" dirty="0" err="1" smtClean="0"/>
              <a:t>aitti</a:t>
            </a:r>
            <a:r>
              <a:rPr lang="en-US" dirty="0" smtClean="0"/>
              <a:t>. Bu </a:t>
            </a:r>
            <a:r>
              <a:rPr lang="en-US" dirty="0" err="1" smtClean="0"/>
              <a:t>yönüyle</a:t>
            </a:r>
            <a:r>
              <a:rPr lang="en-US" dirty="0" smtClean="0"/>
              <a:t> </a:t>
            </a:r>
            <a:r>
              <a:rPr lang="en-US" dirty="0" err="1" smtClean="0"/>
              <a:t>Kurultay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danışma</a:t>
            </a:r>
            <a:r>
              <a:rPr lang="en-US" dirty="0" smtClean="0"/>
              <a:t> </a:t>
            </a:r>
            <a:r>
              <a:rPr lang="en-US" dirty="0" err="1" smtClean="0"/>
              <a:t>meclisine</a:t>
            </a:r>
            <a:r>
              <a:rPr lang="en-US" dirty="0" smtClean="0"/>
              <a:t> </a:t>
            </a:r>
            <a:r>
              <a:rPr lang="en-US" dirty="0" err="1" smtClean="0"/>
              <a:t>benzemektedir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Meclis</a:t>
            </a:r>
            <a:r>
              <a:rPr lang="en-US" dirty="0" smtClean="0"/>
              <a:t> her </a:t>
            </a:r>
            <a:r>
              <a:rPr lang="en-US" dirty="0" err="1" smtClean="0"/>
              <a:t>yılın</a:t>
            </a:r>
            <a:r>
              <a:rPr lang="en-US" dirty="0" smtClean="0"/>
              <a:t> </a:t>
            </a:r>
            <a:r>
              <a:rPr lang="en-US" dirty="0" err="1" smtClean="0"/>
              <a:t>dokuzuncu</a:t>
            </a:r>
            <a:r>
              <a:rPr lang="en-US" dirty="0" smtClean="0"/>
              <a:t> </a:t>
            </a:r>
            <a:r>
              <a:rPr lang="en-US" dirty="0" err="1" smtClean="0"/>
              <a:t>ayında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toplantı</a:t>
            </a:r>
            <a:r>
              <a:rPr lang="en-US" dirty="0" smtClean="0"/>
              <a:t> </a:t>
            </a:r>
            <a:r>
              <a:rPr lang="en-US" dirty="0" err="1" smtClean="0"/>
              <a:t>yapardı</a:t>
            </a:r>
            <a:r>
              <a:rPr lang="en-US" dirty="0" smtClean="0"/>
              <a:t>. Bu </a:t>
            </a:r>
            <a:r>
              <a:rPr lang="en-US" dirty="0" err="1" smtClean="0"/>
              <a:t>toplantıda</a:t>
            </a:r>
            <a:r>
              <a:rPr lang="en-US" dirty="0" smtClean="0"/>
              <a:t> </a:t>
            </a:r>
            <a:r>
              <a:rPr lang="en-US" dirty="0" err="1" smtClean="0"/>
              <a:t>hayvanların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halkın</a:t>
            </a:r>
            <a:r>
              <a:rPr lang="en-US" dirty="0" smtClean="0"/>
              <a:t> (</a:t>
            </a:r>
            <a:r>
              <a:rPr lang="en-US" dirty="0" err="1" smtClean="0"/>
              <a:t>Kün</a:t>
            </a:r>
            <a:r>
              <a:rPr lang="en-US" dirty="0" smtClean="0"/>
              <a:t>) </a:t>
            </a:r>
            <a:r>
              <a:rPr lang="en-US" dirty="0" err="1" smtClean="0"/>
              <a:t>sayım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, </a:t>
            </a:r>
            <a:r>
              <a:rPr lang="en-US" dirty="0" err="1" smtClean="0"/>
              <a:t>ordunun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 </a:t>
            </a:r>
            <a:r>
              <a:rPr lang="en-US" dirty="0" err="1" smtClean="0"/>
              <a:t>görüşülürdü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Meclis</a:t>
            </a:r>
            <a:r>
              <a:rPr lang="en-US" dirty="0" smtClean="0"/>
              <a:t> </a:t>
            </a:r>
            <a:r>
              <a:rPr lang="en-US" dirty="0" err="1" smtClean="0"/>
              <a:t>yılda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ilkbahar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sonbaharda</a:t>
            </a:r>
            <a:r>
              <a:rPr lang="en-US" dirty="0" smtClean="0"/>
              <a:t> </a:t>
            </a:r>
            <a:r>
              <a:rPr lang="en-US" dirty="0" err="1" smtClean="0"/>
              <a:t>toplanırdı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Kurultayın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hakanı</a:t>
            </a:r>
            <a:r>
              <a:rPr lang="en-US" dirty="0" smtClean="0"/>
              <a:t> </a:t>
            </a:r>
            <a:r>
              <a:rPr lang="en-US" dirty="0" err="1" smtClean="0"/>
              <a:t>seçme</a:t>
            </a:r>
            <a:r>
              <a:rPr lang="en-US" dirty="0" smtClean="0"/>
              <a:t>, </a:t>
            </a:r>
            <a:r>
              <a:rPr lang="en-US" dirty="0" err="1" smtClean="0"/>
              <a:t>yargılama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törenlere</a:t>
            </a:r>
            <a:r>
              <a:rPr lang="en-US" dirty="0" smtClean="0"/>
              <a:t> </a:t>
            </a:r>
            <a:r>
              <a:rPr lang="en-US" dirty="0" err="1" smtClean="0"/>
              <a:t>katılma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görevleri</a:t>
            </a:r>
            <a:r>
              <a:rPr lang="en-US" dirty="0" smtClean="0"/>
              <a:t> de </a:t>
            </a:r>
            <a:r>
              <a:rPr lang="en-US" dirty="0" err="1" smtClean="0"/>
              <a:t>vardı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yönetiminde</a:t>
            </a:r>
            <a:r>
              <a:rPr lang="en-US" dirty="0" smtClean="0"/>
              <a:t> </a:t>
            </a:r>
            <a:r>
              <a:rPr lang="en-US" dirty="0" err="1" smtClean="0"/>
              <a:t>hakan</a:t>
            </a:r>
            <a:r>
              <a:rPr lang="en-US" dirty="0" smtClean="0"/>
              <a:t> </a:t>
            </a:r>
            <a:r>
              <a:rPr lang="en-US" dirty="0" err="1" smtClean="0"/>
              <a:t>sonsuz</a:t>
            </a:r>
            <a:r>
              <a:rPr lang="en-US" dirty="0" smtClean="0"/>
              <a:t> </a:t>
            </a:r>
            <a:r>
              <a:rPr lang="en-US" dirty="0" err="1" smtClean="0"/>
              <a:t>yetkilere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görünse</a:t>
            </a:r>
            <a:r>
              <a:rPr lang="en-US" dirty="0" smtClean="0"/>
              <a:t> de </a:t>
            </a:r>
            <a:r>
              <a:rPr lang="en-US" dirty="0" err="1" smtClean="0"/>
              <a:t>yetkileri</a:t>
            </a:r>
            <a:r>
              <a:rPr lang="en-US" dirty="0" smtClean="0"/>
              <a:t> “</a:t>
            </a:r>
            <a:r>
              <a:rPr lang="en-US" dirty="0" err="1" smtClean="0"/>
              <a:t>Töre</a:t>
            </a:r>
            <a:r>
              <a:rPr lang="en-US" dirty="0" smtClean="0"/>
              <a:t>”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yazısız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kurallarıyla</a:t>
            </a:r>
            <a:r>
              <a:rPr lang="en-US" dirty="0" smtClean="0"/>
              <a:t> </a:t>
            </a:r>
            <a:r>
              <a:rPr lang="en-US" dirty="0" err="1" smtClean="0"/>
              <a:t>sınırlandırılmıştır</a:t>
            </a:r>
            <a:r>
              <a:rPr lang="en-US" dirty="0" smtClean="0"/>
              <a:t>. </a:t>
            </a:r>
            <a:r>
              <a:rPr lang="en-US" dirty="0" err="1" smtClean="0"/>
              <a:t>Hakanın</a:t>
            </a:r>
            <a:r>
              <a:rPr lang="en-US" dirty="0" smtClean="0"/>
              <a:t> </a:t>
            </a:r>
            <a:r>
              <a:rPr lang="en-US" dirty="0" err="1" smtClean="0"/>
              <a:t>töreye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görevi</a:t>
            </a:r>
            <a:r>
              <a:rPr lang="en-US" dirty="0" smtClean="0"/>
              <a:t> </a:t>
            </a:r>
            <a:r>
              <a:rPr lang="en-US" dirty="0" err="1" smtClean="0"/>
              <a:t>halkının</a:t>
            </a:r>
            <a:r>
              <a:rPr lang="en-US" dirty="0" smtClean="0"/>
              <a:t> </a:t>
            </a:r>
            <a:r>
              <a:rPr lang="en-US" dirty="0" err="1" smtClean="0"/>
              <a:t>huzur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refahını</a:t>
            </a:r>
            <a:r>
              <a:rPr lang="en-US" dirty="0" smtClean="0"/>
              <a:t> </a:t>
            </a:r>
            <a:r>
              <a:rPr lang="en-US" dirty="0" err="1" smtClean="0"/>
              <a:t>sağlamaktı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NOT: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yönetiminde</a:t>
            </a:r>
            <a:r>
              <a:rPr lang="en-US" dirty="0" smtClean="0"/>
              <a:t> </a:t>
            </a:r>
            <a:r>
              <a:rPr lang="en-US" dirty="0" err="1" smtClean="0"/>
              <a:t>kağanın</a:t>
            </a:r>
            <a:r>
              <a:rPr lang="en-US" dirty="0" smtClean="0"/>
              <a:t> </a:t>
            </a:r>
            <a:r>
              <a:rPr lang="en-US" dirty="0" err="1" smtClean="0"/>
              <a:t>belirlenmesinde</a:t>
            </a:r>
            <a:r>
              <a:rPr lang="en-US" dirty="0" smtClean="0"/>
              <a:t> belli </a:t>
            </a:r>
            <a:r>
              <a:rPr lang="en-US" dirty="0" err="1" smtClean="0"/>
              <a:t>ölçütlerin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Kurultayın</a:t>
            </a:r>
            <a:r>
              <a:rPr lang="en-US" dirty="0" smtClean="0"/>
              <a:t> </a:t>
            </a:r>
            <a:r>
              <a:rPr lang="en-US" dirty="0" err="1" smtClean="0"/>
              <a:t>varlığı</a:t>
            </a:r>
            <a:r>
              <a:rPr lang="en-US" dirty="0" smtClean="0"/>
              <a:t> </a:t>
            </a:r>
            <a:r>
              <a:rPr lang="en-US" dirty="0" err="1" smtClean="0"/>
              <a:t>demokratik</a:t>
            </a:r>
            <a:r>
              <a:rPr lang="en-US" dirty="0" smtClean="0"/>
              <a:t> </a:t>
            </a:r>
            <a:r>
              <a:rPr lang="en-US" dirty="0" err="1" smtClean="0"/>
              <a:t>uygulamalara</a:t>
            </a:r>
            <a:r>
              <a:rPr lang="en-US" dirty="0" smtClean="0"/>
              <a:t> </a:t>
            </a:r>
            <a:r>
              <a:rPr lang="en-US" dirty="0" err="1" smtClean="0"/>
              <a:t>örnektir</a:t>
            </a:r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Önemli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devlet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görevlileri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kurumları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şunlardır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Ebi</a:t>
            </a:r>
            <a:r>
              <a:rPr lang="en-US" dirty="0" smtClean="0"/>
              <a:t>: </a:t>
            </a:r>
            <a:r>
              <a:rPr lang="en-US" dirty="0" err="1" smtClean="0"/>
              <a:t>Hükümet</a:t>
            </a:r>
            <a:r>
              <a:rPr lang="en-US" dirty="0" smtClean="0"/>
              <a:t> </a:t>
            </a:r>
            <a:r>
              <a:rPr lang="en-US" dirty="0" err="1" smtClean="0"/>
              <a:t>konağı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Ayuki</a:t>
            </a:r>
            <a:r>
              <a:rPr lang="en-US" dirty="0" smtClean="0"/>
              <a:t>: </a:t>
            </a:r>
            <a:r>
              <a:rPr lang="en-US" dirty="0" err="1" smtClean="0"/>
              <a:t>Üyeleri</a:t>
            </a:r>
            <a:r>
              <a:rPr lang="en-US" dirty="0" smtClean="0"/>
              <a:t> </a:t>
            </a:r>
            <a:r>
              <a:rPr lang="en-US" dirty="0" err="1" smtClean="0"/>
              <a:t>kağan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atanan</a:t>
            </a:r>
            <a:r>
              <a:rPr lang="en-US" dirty="0" smtClean="0"/>
              <a:t> </a:t>
            </a:r>
            <a:r>
              <a:rPr lang="en-US" dirty="0" err="1" smtClean="0"/>
              <a:t>Hükümet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Aygucı</a:t>
            </a:r>
            <a:r>
              <a:rPr lang="en-US" dirty="0" smtClean="0"/>
              <a:t>: </a:t>
            </a:r>
            <a:r>
              <a:rPr lang="en-US" dirty="0" err="1" smtClean="0"/>
              <a:t>Hükümet</a:t>
            </a:r>
            <a:r>
              <a:rPr lang="en-US" dirty="0" smtClean="0"/>
              <a:t> </a:t>
            </a:r>
            <a:r>
              <a:rPr lang="en-US" dirty="0" err="1" smtClean="0"/>
              <a:t>başkanı</a:t>
            </a:r>
            <a:r>
              <a:rPr lang="en-US" dirty="0" smtClean="0"/>
              <a:t> (</a:t>
            </a:r>
            <a:r>
              <a:rPr lang="en-US" dirty="0" err="1" smtClean="0"/>
              <a:t>Başbakan</a:t>
            </a:r>
            <a:r>
              <a:rPr lang="en-US" dirty="0" smtClean="0"/>
              <a:t> - </a:t>
            </a:r>
            <a:r>
              <a:rPr lang="en-US" dirty="0" err="1" smtClean="0"/>
              <a:t>vezir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Buyruk</a:t>
            </a:r>
            <a:r>
              <a:rPr lang="en-US" dirty="0" smtClean="0"/>
              <a:t>: </a:t>
            </a:r>
            <a:r>
              <a:rPr lang="en-US" dirty="0" err="1" smtClean="0"/>
              <a:t>Bakan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İçbuyruk</a:t>
            </a:r>
            <a:r>
              <a:rPr lang="en-US" dirty="0" smtClean="0"/>
              <a:t>: </a:t>
            </a:r>
            <a:r>
              <a:rPr lang="en-US" dirty="0" err="1" smtClean="0"/>
              <a:t>Saray</a:t>
            </a:r>
            <a:r>
              <a:rPr lang="en-US" dirty="0" smtClean="0"/>
              <a:t> </a:t>
            </a:r>
            <a:r>
              <a:rPr lang="en-US" dirty="0" err="1" smtClean="0"/>
              <a:t>işlerinden</a:t>
            </a:r>
            <a:r>
              <a:rPr lang="en-US" dirty="0" smtClean="0"/>
              <a:t> </a:t>
            </a:r>
            <a:r>
              <a:rPr lang="en-US" dirty="0" err="1" smtClean="0"/>
              <a:t>sorumlu</a:t>
            </a:r>
            <a:r>
              <a:rPr lang="en-US" dirty="0" smtClean="0"/>
              <a:t> </a:t>
            </a:r>
            <a:r>
              <a:rPr lang="en-US" dirty="0" err="1" smtClean="0"/>
              <a:t>bakan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Tamgacı</a:t>
            </a:r>
            <a:r>
              <a:rPr lang="en-US" dirty="0" smtClean="0"/>
              <a:t>: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siyaset</a:t>
            </a:r>
            <a:r>
              <a:rPr lang="en-US" dirty="0" smtClean="0"/>
              <a:t> </a:t>
            </a:r>
            <a:r>
              <a:rPr lang="en-US" dirty="0" err="1" smtClean="0"/>
              <a:t>işlerini</a:t>
            </a:r>
            <a:r>
              <a:rPr lang="en-US" dirty="0" smtClean="0"/>
              <a:t> </a:t>
            </a:r>
            <a:r>
              <a:rPr lang="en-US" dirty="0" err="1" smtClean="0"/>
              <a:t>yürüten</a:t>
            </a:r>
            <a:r>
              <a:rPr lang="en-US" dirty="0" smtClean="0"/>
              <a:t> </a:t>
            </a:r>
            <a:r>
              <a:rPr lang="en-US" dirty="0" err="1" smtClean="0"/>
              <a:t>görevliler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Tigin</a:t>
            </a:r>
            <a:r>
              <a:rPr lang="en-US" dirty="0" smtClean="0"/>
              <a:t>: </a:t>
            </a:r>
            <a:r>
              <a:rPr lang="en-US" dirty="0" err="1" smtClean="0"/>
              <a:t>Hükümdar</a:t>
            </a:r>
            <a:r>
              <a:rPr lang="en-US" dirty="0" smtClean="0"/>
              <a:t> </a:t>
            </a:r>
            <a:r>
              <a:rPr lang="en-US" dirty="0" err="1" smtClean="0"/>
              <a:t>çocukları</a:t>
            </a:r>
            <a:r>
              <a:rPr lang="en-US" dirty="0" smtClean="0"/>
              <a:t> (</a:t>
            </a:r>
            <a:r>
              <a:rPr lang="en-US" dirty="0" err="1" smtClean="0"/>
              <a:t>Tekin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/>
              <a:t>Şad</a:t>
            </a:r>
            <a:r>
              <a:rPr lang="en-US" dirty="0" smtClean="0"/>
              <a:t>: </a:t>
            </a:r>
            <a:r>
              <a:rPr lang="en-US" dirty="0" err="1" smtClean="0"/>
              <a:t>Kağanın</a:t>
            </a:r>
            <a:r>
              <a:rPr lang="en-US" dirty="0" smtClean="0"/>
              <a:t> </a:t>
            </a:r>
            <a:r>
              <a:rPr lang="en-US" dirty="0" err="1" smtClean="0"/>
              <a:t>çocuklarından</a:t>
            </a:r>
            <a:r>
              <a:rPr lang="en-US" dirty="0" smtClean="0"/>
              <a:t> </a:t>
            </a:r>
            <a:r>
              <a:rPr lang="en-US" dirty="0" err="1" smtClean="0"/>
              <a:t>taşrada</a:t>
            </a:r>
            <a:r>
              <a:rPr lang="en-US" dirty="0" smtClean="0"/>
              <a:t> </a:t>
            </a:r>
            <a:r>
              <a:rPr lang="en-US" dirty="0" err="1" smtClean="0"/>
              <a:t>yönetimle</a:t>
            </a:r>
            <a:r>
              <a:rPr lang="en-US" dirty="0" smtClean="0"/>
              <a:t> </a:t>
            </a:r>
            <a:r>
              <a:rPr lang="en-US" dirty="0" err="1" smtClean="0"/>
              <a:t>görevlendirilenlere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isim</a:t>
            </a:r>
            <a:endParaRPr lang="tr-T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Tarkan</a:t>
            </a:r>
            <a:r>
              <a:rPr lang="en-US" dirty="0" smtClean="0"/>
              <a:t> (General):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yönetici</a:t>
            </a:r>
            <a:r>
              <a:rPr lang="en-US" dirty="0" smtClean="0"/>
              <a:t> (</a:t>
            </a:r>
            <a:r>
              <a:rPr lang="en-US" dirty="0" err="1" smtClean="0"/>
              <a:t>ordu</a:t>
            </a:r>
            <a:r>
              <a:rPr lang="en-US" dirty="0" smtClean="0"/>
              <a:t> </a:t>
            </a:r>
            <a:r>
              <a:rPr lang="en-US" dirty="0" err="1" smtClean="0"/>
              <a:t>komutanı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: </a:t>
            </a:r>
            <a:r>
              <a:rPr lang="en-US" dirty="0" err="1" smtClean="0"/>
              <a:t>Sarayın</a:t>
            </a:r>
            <a:r>
              <a:rPr lang="en-US" dirty="0" smtClean="0"/>
              <a:t> </a:t>
            </a:r>
            <a:r>
              <a:rPr lang="en-US" dirty="0" err="1" smtClean="0"/>
              <a:t>sivil</a:t>
            </a:r>
            <a:r>
              <a:rPr lang="en-US" dirty="0" smtClean="0"/>
              <a:t> </a:t>
            </a:r>
            <a:r>
              <a:rPr lang="en-US" dirty="0" err="1" smtClean="0"/>
              <a:t>yöneticisi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Tudun</a:t>
            </a:r>
            <a:r>
              <a:rPr lang="en-US" dirty="0" smtClean="0"/>
              <a:t> – </a:t>
            </a:r>
            <a:r>
              <a:rPr lang="en-US" dirty="0" err="1" smtClean="0"/>
              <a:t>Todun</a:t>
            </a:r>
            <a:r>
              <a:rPr lang="en-US" dirty="0" smtClean="0"/>
              <a:t> (</a:t>
            </a:r>
            <a:r>
              <a:rPr lang="en-US" dirty="0" err="1" smtClean="0"/>
              <a:t>vali</a:t>
            </a:r>
            <a:r>
              <a:rPr lang="en-US" dirty="0" smtClean="0"/>
              <a:t>):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işlerinden</a:t>
            </a:r>
            <a:r>
              <a:rPr lang="en-US" dirty="0" smtClean="0"/>
              <a:t> </a:t>
            </a:r>
            <a:r>
              <a:rPr lang="en-US" dirty="0" err="1" smtClean="0"/>
              <a:t>sorumlu</a:t>
            </a:r>
            <a:r>
              <a:rPr lang="en-US" dirty="0" smtClean="0"/>
              <a:t> </a:t>
            </a:r>
            <a:r>
              <a:rPr lang="en-US" dirty="0" err="1" smtClean="0"/>
              <a:t>görevli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yöneticidir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Subaşı</a:t>
            </a:r>
            <a:r>
              <a:rPr lang="en-US" dirty="0" smtClean="0"/>
              <a:t>: </a:t>
            </a:r>
            <a:r>
              <a:rPr lang="en-US" dirty="0" err="1" smtClean="0"/>
              <a:t>Ordu</a:t>
            </a:r>
            <a:r>
              <a:rPr lang="en-US" dirty="0" smtClean="0"/>
              <a:t> </a:t>
            </a:r>
            <a:r>
              <a:rPr lang="en-US" dirty="0" err="1" smtClean="0"/>
              <a:t>Komutanı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Bitigci</a:t>
            </a:r>
            <a:r>
              <a:rPr lang="en-US" dirty="0" smtClean="0"/>
              <a:t>: </a:t>
            </a:r>
            <a:r>
              <a:rPr lang="en-US" dirty="0" err="1" smtClean="0"/>
              <a:t>Katip</a:t>
            </a:r>
            <a:r>
              <a:rPr lang="en-US" dirty="0" smtClean="0"/>
              <a:t>, </a:t>
            </a:r>
            <a:r>
              <a:rPr lang="en-US" dirty="0" err="1" smtClean="0"/>
              <a:t>Memur</a:t>
            </a:r>
            <a:r>
              <a:rPr lang="en-US" dirty="0" smtClean="0"/>
              <a:t>, </a:t>
            </a:r>
            <a:r>
              <a:rPr lang="en-US" dirty="0" err="1" smtClean="0"/>
              <a:t>Bürokrat</a:t>
            </a:r>
            <a:r>
              <a:rPr lang="en-US" dirty="0" smtClean="0"/>
              <a:t> </a:t>
            </a:r>
            <a:r>
              <a:rPr lang="en-US" dirty="0" err="1" smtClean="0"/>
              <a:t>Sınıfı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Ağılıg</a:t>
            </a:r>
            <a:r>
              <a:rPr lang="en-US" dirty="0" smtClean="0"/>
              <a:t>: </a:t>
            </a:r>
            <a:r>
              <a:rPr lang="en-US" dirty="0" err="1" smtClean="0"/>
              <a:t>Hazine</a:t>
            </a:r>
            <a:r>
              <a:rPr lang="en-US" dirty="0" smtClean="0"/>
              <a:t> </a:t>
            </a:r>
            <a:r>
              <a:rPr lang="en-US" dirty="0" err="1" smtClean="0"/>
              <a:t>görevlisi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Yargucı</a:t>
            </a:r>
            <a:r>
              <a:rPr lang="en-US" dirty="0" smtClean="0"/>
              <a:t>: </a:t>
            </a:r>
            <a:r>
              <a:rPr lang="en-US" dirty="0" err="1" smtClean="0"/>
              <a:t>Yargıç</a:t>
            </a:r>
            <a:r>
              <a:rPr lang="en-US" dirty="0" smtClean="0"/>
              <a:t>, </a:t>
            </a:r>
            <a:r>
              <a:rPr lang="en-US" dirty="0" err="1" smtClean="0"/>
              <a:t>Tercüman</a:t>
            </a:r>
            <a:r>
              <a:rPr lang="en-US" dirty="0" smtClean="0"/>
              <a:t>, </a:t>
            </a:r>
            <a:r>
              <a:rPr lang="en-US" dirty="0" err="1" smtClean="0"/>
              <a:t>Elçi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TOPLUM YAPISI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toplumu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Oguş</a:t>
            </a:r>
            <a:r>
              <a:rPr lang="en-US" dirty="0" smtClean="0"/>
              <a:t>: </a:t>
            </a:r>
            <a:r>
              <a:rPr lang="en-US" dirty="0" err="1" smtClean="0"/>
              <a:t>Aile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Urug</a:t>
            </a:r>
            <a:r>
              <a:rPr lang="en-US" dirty="0" smtClean="0"/>
              <a:t>: Soy (</a:t>
            </a:r>
            <a:r>
              <a:rPr lang="en-US" dirty="0" err="1" smtClean="0"/>
              <a:t>Aileler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Bod</a:t>
            </a:r>
            <a:r>
              <a:rPr lang="en-US" dirty="0" smtClean="0"/>
              <a:t> (Boy): </a:t>
            </a:r>
            <a:r>
              <a:rPr lang="en-US" dirty="0" err="1" smtClean="0"/>
              <a:t>Kabileler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Bodun</a:t>
            </a:r>
            <a:r>
              <a:rPr lang="en-US" dirty="0" smtClean="0"/>
              <a:t>: Millet </a:t>
            </a:r>
            <a:r>
              <a:rPr lang="en-US" dirty="0" err="1" smtClean="0"/>
              <a:t>denilen</a:t>
            </a:r>
            <a:r>
              <a:rPr lang="en-US" dirty="0" smtClean="0"/>
              <a:t> </a:t>
            </a:r>
            <a:r>
              <a:rPr lang="en-US" dirty="0" err="1" smtClean="0"/>
              <a:t>birimlerden</a:t>
            </a:r>
            <a:r>
              <a:rPr lang="en-US" dirty="0" smtClean="0"/>
              <a:t> </a:t>
            </a:r>
            <a:r>
              <a:rPr lang="en-US" dirty="0" err="1" smtClean="0"/>
              <a:t>oluşuyordu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Boyların</a:t>
            </a:r>
            <a:r>
              <a:rPr lang="en-US" dirty="0" smtClean="0"/>
              <a:t> </a:t>
            </a:r>
            <a:r>
              <a:rPr lang="en-US" dirty="0" err="1" smtClean="0"/>
              <a:t>başında</a:t>
            </a:r>
            <a:r>
              <a:rPr lang="en-US" dirty="0" smtClean="0"/>
              <a:t> “</a:t>
            </a:r>
            <a:r>
              <a:rPr lang="en-US" dirty="0" err="1" smtClean="0"/>
              <a:t>Bey”ler</a:t>
            </a:r>
            <a:r>
              <a:rPr lang="en-US" dirty="0" smtClean="0"/>
              <a:t> </a:t>
            </a:r>
            <a:r>
              <a:rPr lang="en-US" dirty="0" err="1" smtClean="0"/>
              <a:t>bulunurdu</a:t>
            </a:r>
            <a:r>
              <a:rPr lang="en-US" dirty="0" smtClean="0"/>
              <a:t>. </a:t>
            </a:r>
            <a:r>
              <a:rPr lang="en-US" dirty="0" err="1" smtClean="0"/>
              <a:t>Boyların</a:t>
            </a:r>
            <a:r>
              <a:rPr lang="en-US" dirty="0" smtClean="0"/>
              <a:t> </a:t>
            </a:r>
            <a:r>
              <a:rPr lang="en-US" dirty="0" err="1" smtClean="0"/>
              <a:t>birleşmesiyle</a:t>
            </a:r>
            <a:r>
              <a:rPr lang="en-US" dirty="0" smtClean="0"/>
              <a:t> (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örgütlenmesiyle</a:t>
            </a:r>
            <a:r>
              <a:rPr lang="en-US" dirty="0" smtClean="0"/>
              <a:t>) </a:t>
            </a:r>
            <a:r>
              <a:rPr lang="en-US" dirty="0" err="1" smtClean="0"/>
              <a:t>devlet</a:t>
            </a:r>
            <a:r>
              <a:rPr lang="en-US" dirty="0" smtClean="0"/>
              <a:t> (</a:t>
            </a:r>
            <a:r>
              <a:rPr lang="en-US" dirty="0" err="1" smtClean="0"/>
              <a:t>il</a:t>
            </a:r>
            <a:r>
              <a:rPr lang="en-US" dirty="0" smtClean="0"/>
              <a:t>) </a:t>
            </a:r>
            <a:r>
              <a:rPr lang="en-US" dirty="0" err="1" smtClean="0"/>
              <a:t>oluşurdu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Her </a:t>
            </a:r>
            <a:r>
              <a:rPr lang="en-US" dirty="0" err="1" smtClean="0"/>
              <a:t>boyun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damgası</a:t>
            </a:r>
            <a:r>
              <a:rPr lang="en-US" dirty="0" smtClean="0"/>
              <a:t> (</a:t>
            </a:r>
            <a:r>
              <a:rPr lang="en-US" dirty="0" err="1" smtClean="0"/>
              <a:t>hayvan</a:t>
            </a:r>
            <a:r>
              <a:rPr lang="en-US" dirty="0" smtClean="0"/>
              <a:t>, </a:t>
            </a:r>
            <a:r>
              <a:rPr lang="en-US" dirty="0" err="1" smtClean="0"/>
              <a:t>eşya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mezar</a:t>
            </a:r>
            <a:r>
              <a:rPr lang="en-US" dirty="0" smtClean="0"/>
              <a:t> </a:t>
            </a:r>
            <a:r>
              <a:rPr lang="en-US" dirty="0" err="1" smtClean="0"/>
              <a:t>taşlarında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işaret</a:t>
            </a:r>
            <a:r>
              <a:rPr lang="en-US" dirty="0" smtClean="0"/>
              <a:t>), </a:t>
            </a:r>
            <a:r>
              <a:rPr lang="en-US" dirty="0" err="1" smtClean="0"/>
              <a:t>Ongun’u</a:t>
            </a:r>
            <a:r>
              <a:rPr lang="en-US" dirty="0" smtClean="0"/>
              <a:t> (</a:t>
            </a:r>
            <a:r>
              <a:rPr lang="en-US" dirty="0" err="1" smtClean="0"/>
              <a:t>saygı</a:t>
            </a:r>
            <a:r>
              <a:rPr lang="en-US" dirty="0" smtClean="0"/>
              <a:t> </a:t>
            </a:r>
            <a:r>
              <a:rPr lang="en-US" dirty="0" err="1" smtClean="0"/>
              <a:t>duyduğu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hayvanı</a:t>
            </a:r>
            <a:r>
              <a:rPr lang="en-US" dirty="0" smtClean="0"/>
              <a:t> – </a:t>
            </a:r>
            <a:r>
              <a:rPr lang="en-US" dirty="0" err="1" smtClean="0"/>
              <a:t>Totemcilik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narası</a:t>
            </a:r>
            <a:r>
              <a:rPr lang="en-US" dirty="0" smtClean="0"/>
              <a:t> </a:t>
            </a:r>
            <a:r>
              <a:rPr lang="en-US" dirty="0" err="1" smtClean="0"/>
              <a:t>vardı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Budunlar</a:t>
            </a:r>
            <a:r>
              <a:rPr lang="en-US" dirty="0" smtClean="0"/>
              <a:t> </a:t>
            </a:r>
            <a:r>
              <a:rPr lang="en-US" dirty="0" err="1" smtClean="0"/>
              <a:t>boylar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bilinir</a:t>
            </a:r>
            <a:r>
              <a:rPr lang="en-US" dirty="0" smtClean="0"/>
              <a:t>. </a:t>
            </a:r>
            <a:r>
              <a:rPr lang="en-US" dirty="0" err="1" smtClean="0"/>
              <a:t>Akbudun</a:t>
            </a:r>
            <a:r>
              <a:rPr lang="en-US" dirty="0" smtClean="0"/>
              <a:t> (</a:t>
            </a:r>
            <a:r>
              <a:rPr lang="en-US" dirty="0" err="1" smtClean="0"/>
              <a:t>Yöneten</a:t>
            </a:r>
            <a:r>
              <a:rPr lang="en-US" dirty="0" smtClean="0"/>
              <a:t>), </a:t>
            </a:r>
            <a:r>
              <a:rPr lang="en-US" dirty="0" err="1" smtClean="0"/>
              <a:t>Karabudun</a:t>
            </a:r>
            <a:r>
              <a:rPr lang="en-US" dirty="0" smtClean="0"/>
              <a:t> (</a:t>
            </a:r>
            <a:r>
              <a:rPr lang="en-US" dirty="0" err="1" smtClean="0"/>
              <a:t>Yönetilen</a:t>
            </a:r>
            <a:r>
              <a:rPr lang="en-US" dirty="0" smtClean="0"/>
              <a:t>) </a:t>
            </a:r>
            <a:r>
              <a:rPr lang="en-US" dirty="0" err="1" smtClean="0"/>
              <a:t>şeklinde</a:t>
            </a:r>
            <a:r>
              <a:rPr lang="en-US" dirty="0" smtClean="0"/>
              <a:t> </a:t>
            </a:r>
            <a:r>
              <a:rPr lang="en-US" dirty="0" err="1" smtClean="0"/>
              <a:t>ayrımı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En </a:t>
            </a:r>
            <a:r>
              <a:rPr lang="en-US" dirty="0" err="1" smtClean="0">
                <a:latin typeface="Comic Sans MS" pitchFamily="66" charset="0"/>
              </a:rPr>
              <a:t>parlak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dönem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Kağan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Dönemi’dir</a:t>
            </a:r>
            <a:r>
              <a:rPr lang="en-US" dirty="0" smtClean="0">
                <a:latin typeface="Comic Sans MS" pitchFamily="66" charset="0"/>
              </a:rPr>
              <a:t>. Bu </a:t>
            </a:r>
            <a:r>
              <a:rPr lang="en-US" dirty="0" err="1" smtClean="0">
                <a:latin typeface="Comic Sans MS" pitchFamily="66" charset="0"/>
              </a:rPr>
              <a:t>dönemde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İpek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Yolu’na</a:t>
            </a:r>
            <a:r>
              <a:rPr lang="en-US" dirty="0" smtClean="0">
                <a:latin typeface="Comic Sans MS" pitchFamily="66" charset="0"/>
              </a:rPr>
              <a:t> hakim </a:t>
            </a:r>
            <a:r>
              <a:rPr lang="en-US" dirty="0" err="1" smtClean="0">
                <a:latin typeface="Comic Sans MS" pitchFamily="66" charset="0"/>
              </a:rPr>
              <a:t>olabilmek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amacıyla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Bizans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Sasani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devletleriyle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ittifak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kurulmuştur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NOT: Bu </a:t>
            </a:r>
            <a:r>
              <a:rPr lang="en-US" dirty="0" err="1" smtClean="0">
                <a:latin typeface="Comic Sans MS" pitchFamily="66" charset="0"/>
              </a:rPr>
              <a:t>ittifaklarla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Bizans’la</a:t>
            </a:r>
            <a:r>
              <a:rPr lang="en-US" dirty="0" smtClean="0">
                <a:latin typeface="Comic Sans MS" pitchFamily="66" charset="0"/>
              </a:rPr>
              <a:t> ilk </a:t>
            </a:r>
            <a:r>
              <a:rPr lang="en-US" dirty="0" err="1" smtClean="0">
                <a:latin typeface="Comic Sans MS" pitchFamily="66" charset="0"/>
              </a:rPr>
              <a:t>diplomatik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ilişkiler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dönemde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başlamıştır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Þ I. </a:t>
            </a:r>
            <a:r>
              <a:rPr lang="en-US" dirty="0" err="1" smtClean="0">
                <a:latin typeface="Comic Sans MS" pitchFamily="66" charset="0"/>
              </a:rPr>
              <a:t>Göktük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Devleti</a:t>
            </a:r>
            <a:r>
              <a:rPr lang="en-US" dirty="0" smtClean="0">
                <a:latin typeface="Comic Sans MS" pitchFamily="66" charset="0"/>
              </a:rPr>
              <a:t> 582’de </a:t>
            </a:r>
            <a:r>
              <a:rPr lang="en-US" dirty="0" err="1" smtClean="0">
                <a:latin typeface="Comic Sans MS" pitchFamily="66" charset="0"/>
              </a:rPr>
              <a:t>Çin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entrikaları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sonucu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ikiye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ayrılmıştır</a:t>
            </a:r>
            <a:r>
              <a:rPr lang="en-US" dirty="0" smtClean="0">
                <a:latin typeface="Comic Sans MS" pitchFamily="66" charset="0"/>
              </a:rPr>
              <a:t>. 630’da </a:t>
            </a:r>
            <a:r>
              <a:rPr lang="en-US" dirty="0" err="1" smtClean="0">
                <a:latin typeface="Comic Sans MS" pitchFamily="66" charset="0"/>
              </a:rPr>
              <a:t>Doğu</a:t>
            </a:r>
            <a:r>
              <a:rPr lang="en-US" dirty="0" smtClean="0">
                <a:latin typeface="Comic Sans MS" pitchFamily="66" charset="0"/>
              </a:rPr>
              <a:t>, 658’de </a:t>
            </a:r>
            <a:r>
              <a:rPr lang="en-US" dirty="0" err="1" smtClean="0">
                <a:latin typeface="Comic Sans MS" pitchFamily="66" charset="0"/>
              </a:rPr>
              <a:t>Batı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Göktürkler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hâkimiyetine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girmiştir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57216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toplumlarında</a:t>
            </a:r>
            <a:r>
              <a:rPr lang="en-US" dirty="0" smtClean="0"/>
              <a:t> </a:t>
            </a:r>
            <a:r>
              <a:rPr lang="en-US" dirty="0" err="1" smtClean="0"/>
              <a:t>göçebe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tarzı</a:t>
            </a:r>
            <a:r>
              <a:rPr lang="en-US" dirty="0" smtClean="0"/>
              <a:t>, (</a:t>
            </a:r>
            <a:r>
              <a:rPr lang="en-US" dirty="0" err="1" smtClean="0"/>
              <a:t>yaylak</a:t>
            </a:r>
            <a:r>
              <a:rPr lang="en-US" dirty="0" smtClean="0"/>
              <a:t> – </a:t>
            </a:r>
            <a:r>
              <a:rPr lang="en-US" dirty="0" err="1" smtClean="0"/>
              <a:t>kışlak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r>
              <a:rPr lang="en-US" dirty="0" smtClean="0"/>
              <a:t>)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yaşantıyı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etkinlikleri</a:t>
            </a:r>
            <a:r>
              <a:rPr lang="en-US" dirty="0" smtClean="0"/>
              <a:t> de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etkilemiştir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“</a:t>
            </a:r>
            <a:r>
              <a:rPr lang="en-US" dirty="0" err="1" smtClean="0"/>
              <a:t>köleci</a:t>
            </a:r>
            <a:r>
              <a:rPr lang="en-US" dirty="0" smtClean="0"/>
              <a:t>”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r>
              <a:rPr lang="en-US" dirty="0" smtClean="0"/>
              <a:t> </a:t>
            </a:r>
            <a:r>
              <a:rPr lang="en-US" dirty="0" err="1" smtClean="0"/>
              <a:t>yoktu</a:t>
            </a:r>
            <a:r>
              <a:rPr lang="en-US" dirty="0" smtClean="0"/>
              <a:t>. </a:t>
            </a:r>
            <a:r>
              <a:rPr lang="en-US" dirty="0" err="1" smtClean="0"/>
              <a:t>Bundaki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etken</a:t>
            </a:r>
            <a:r>
              <a:rPr lang="en-US" dirty="0" smtClean="0"/>
              <a:t>; </a:t>
            </a: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mülkiyet</a:t>
            </a:r>
            <a:r>
              <a:rPr lang="en-US" dirty="0" smtClean="0"/>
              <a:t> </a:t>
            </a:r>
            <a:r>
              <a:rPr lang="en-US" dirty="0" err="1" smtClean="0"/>
              <a:t>anlayışının</a:t>
            </a:r>
            <a:r>
              <a:rPr lang="en-US" dirty="0" smtClean="0"/>
              <a:t> </a:t>
            </a:r>
            <a:r>
              <a:rPr lang="en-US" dirty="0" err="1" smtClean="0"/>
              <a:t>olmamasıdır</a:t>
            </a:r>
            <a:r>
              <a:rPr lang="en-US" dirty="0" smtClean="0"/>
              <a:t>,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toprağın</a:t>
            </a:r>
            <a:r>
              <a:rPr lang="en-US" dirty="0" smtClean="0"/>
              <a:t>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malı</a:t>
            </a:r>
            <a:r>
              <a:rPr lang="en-US" dirty="0" smtClean="0"/>
              <a:t> </a:t>
            </a:r>
            <a:r>
              <a:rPr lang="en-US" dirty="0" err="1" smtClean="0"/>
              <a:t>sayılmasıdır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Ekonominin</a:t>
            </a:r>
            <a:r>
              <a:rPr lang="en-US" dirty="0" smtClean="0"/>
              <a:t> </a:t>
            </a:r>
            <a:r>
              <a:rPr lang="en-US" dirty="0" err="1" smtClean="0"/>
              <a:t>hayvancılığa</a:t>
            </a:r>
            <a:r>
              <a:rPr lang="en-US" dirty="0" smtClean="0"/>
              <a:t> </a:t>
            </a:r>
            <a:r>
              <a:rPr lang="en-US" dirty="0" err="1" smtClean="0"/>
              <a:t>dayanması</a:t>
            </a:r>
            <a:r>
              <a:rPr lang="en-US" dirty="0" smtClean="0"/>
              <a:t>, </a:t>
            </a:r>
            <a:r>
              <a:rPr lang="en-US" dirty="0" err="1" smtClean="0"/>
              <a:t>göçebe</a:t>
            </a:r>
            <a:r>
              <a:rPr lang="en-US" dirty="0" smtClean="0"/>
              <a:t> </a:t>
            </a:r>
            <a:r>
              <a:rPr lang="en-US" dirty="0" err="1" smtClean="0"/>
              <a:t>hayatın</a:t>
            </a:r>
            <a:r>
              <a:rPr lang="en-US" dirty="0" smtClean="0"/>
              <a:t> </a:t>
            </a:r>
            <a:r>
              <a:rPr lang="en-US" dirty="0" err="1" smtClean="0"/>
              <a:t>benimsenmiş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 </a:t>
            </a: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aristokratik</a:t>
            </a:r>
            <a:r>
              <a:rPr lang="en-US" dirty="0" smtClean="0"/>
              <a:t>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imtiyazlı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sınıfın</a:t>
            </a:r>
            <a:r>
              <a:rPr lang="en-US" dirty="0" smtClean="0"/>
              <a:t> </a:t>
            </a:r>
            <a:r>
              <a:rPr lang="en-US" dirty="0" err="1" smtClean="0"/>
              <a:t>doğmasını</a:t>
            </a:r>
            <a:r>
              <a:rPr lang="en-US" dirty="0" smtClean="0"/>
              <a:t> </a:t>
            </a:r>
            <a:r>
              <a:rPr lang="en-US" dirty="0" err="1" smtClean="0"/>
              <a:t>engellemiştir</a:t>
            </a:r>
            <a:r>
              <a:rPr lang="en-US" dirty="0" smtClean="0"/>
              <a:t> (</a:t>
            </a:r>
            <a:r>
              <a:rPr lang="en-US" dirty="0" err="1" smtClean="0"/>
              <a:t>Hanedan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). </a:t>
            </a:r>
            <a:r>
              <a:rPr lang="en-US" dirty="0" err="1" smtClean="0"/>
              <a:t>Ayrıca</a:t>
            </a:r>
            <a:r>
              <a:rPr lang="en-US" dirty="0" smtClean="0"/>
              <a:t> din </a:t>
            </a:r>
            <a:r>
              <a:rPr lang="en-US" dirty="0" err="1" smtClean="0"/>
              <a:t>adamları</a:t>
            </a:r>
            <a:r>
              <a:rPr lang="en-US" dirty="0" smtClean="0"/>
              <a:t> </a:t>
            </a:r>
            <a:r>
              <a:rPr lang="en-US" dirty="0" err="1" smtClean="0"/>
              <a:t>sınıfı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yoktu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Şölenlerde</a:t>
            </a:r>
            <a:r>
              <a:rPr lang="en-US" dirty="0" smtClean="0"/>
              <a:t> </a:t>
            </a:r>
            <a:r>
              <a:rPr lang="en-US" dirty="0" err="1" smtClean="0"/>
              <a:t>düzenlenen</a:t>
            </a:r>
            <a:r>
              <a:rPr lang="en-US" dirty="0" smtClean="0"/>
              <a:t> “</a:t>
            </a:r>
            <a:r>
              <a:rPr lang="en-US" dirty="0" err="1" smtClean="0"/>
              <a:t>Hanı</a:t>
            </a:r>
            <a:r>
              <a:rPr lang="en-US" dirty="0" smtClean="0"/>
              <a:t> </a:t>
            </a:r>
            <a:r>
              <a:rPr lang="en-US" dirty="0" err="1" smtClean="0"/>
              <a:t>Yağma</a:t>
            </a:r>
            <a:r>
              <a:rPr lang="en-US" dirty="0" smtClean="0"/>
              <a:t>” </a:t>
            </a:r>
            <a:r>
              <a:rPr lang="en-US" dirty="0" err="1" smtClean="0"/>
              <a:t>geleneği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anlayışının</a:t>
            </a:r>
            <a:r>
              <a:rPr lang="en-US" dirty="0" smtClean="0"/>
              <a:t> </a:t>
            </a:r>
            <a:r>
              <a:rPr lang="en-US" dirty="0" err="1" smtClean="0"/>
              <a:t>örneğidir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toplumlarında</a:t>
            </a:r>
            <a:r>
              <a:rPr lang="en-US" dirty="0" smtClean="0"/>
              <a:t> </a:t>
            </a:r>
            <a:r>
              <a:rPr lang="en-US" dirty="0" err="1" smtClean="0"/>
              <a:t>Ataerkil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r>
              <a:rPr lang="en-US" dirty="0" smtClean="0"/>
              <a:t> </a:t>
            </a:r>
            <a:r>
              <a:rPr lang="en-US" dirty="0" err="1" smtClean="0"/>
              <a:t>vardı</a:t>
            </a:r>
            <a:r>
              <a:rPr lang="en-US" dirty="0" smtClean="0"/>
              <a:t>,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eşle</a:t>
            </a:r>
            <a:r>
              <a:rPr lang="en-US" dirty="0" smtClean="0"/>
              <a:t> </a:t>
            </a:r>
            <a:r>
              <a:rPr lang="en-US" dirty="0" err="1" smtClean="0"/>
              <a:t>evlilik</a:t>
            </a:r>
            <a:r>
              <a:rPr lang="en-US" dirty="0" smtClean="0"/>
              <a:t> </a:t>
            </a:r>
            <a:r>
              <a:rPr lang="en-US" dirty="0" err="1" smtClean="0"/>
              <a:t>esastı</a:t>
            </a:r>
            <a:r>
              <a:rPr lang="en-US" dirty="0" smtClean="0"/>
              <a:t>. </a:t>
            </a:r>
            <a:r>
              <a:rPr lang="en-US" dirty="0" err="1" smtClean="0"/>
              <a:t>Kadın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erkek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hayatta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etkinliklerde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alırdı</a:t>
            </a:r>
            <a:r>
              <a:rPr lang="en-US" dirty="0" smtClean="0"/>
              <a:t>. </a:t>
            </a:r>
            <a:r>
              <a:rPr lang="en-US" dirty="0" err="1" smtClean="0"/>
              <a:t>Evliliklerde</a:t>
            </a:r>
            <a:r>
              <a:rPr lang="en-US" dirty="0" smtClean="0"/>
              <a:t> </a:t>
            </a:r>
            <a:r>
              <a:rPr lang="en-US" dirty="0" err="1" smtClean="0"/>
              <a:t>kadının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miras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r>
              <a:rPr lang="en-US" dirty="0" smtClean="0"/>
              <a:t> </a:t>
            </a:r>
            <a:r>
              <a:rPr lang="en-US" dirty="0" err="1" smtClean="0"/>
              <a:t>bulunurdu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ORDU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Eli </a:t>
            </a:r>
            <a:r>
              <a:rPr lang="en-US" dirty="0" err="1" smtClean="0"/>
              <a:t>silah</a:t>
            </a:r>
            <a:r>
              <a:rPr lang="en-US" dirty="0" smtClean="0"/>
              <a:t> </a:t>
            </a:r>
            <a:r>
              <a:rPr lang="en-US" dirty="0" err="1" smtClean="0"/>
              <a:t>tutan</a:t>
            </a:r>
            <a:r>
              <a:rPr lang="en-US" dirty="0" smtClean="0"/>
              <a:t> </a:t>
            </a:r>
            <a:r>
              <a:rPr lang="en-US" dirty="0" err="1" smtClean="0"/>
              <a:t>herkes</a:t>
            </a:r>
            <a:r>
              <a:rPr lang="en-US" dirty="0" smtClean="0"/>
              <a:t> asker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edilmiştir</a:t>
            </a:r>
            <a:r>
              <a:rPr lang="en-US" dirty="0" smtClean="0"/>
              <a:t>.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yapısının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çıkmasında</a:t>
            </a:r>
            <a:r>
              <a:rPr lang="en-US" dirty="0" smtClean="0"/>
              <a:t> </a:t>
            </a:r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bozkırlarda</a:t>
            </a:r>
            <a:r>
              <a:rPr lang="en-US" dirty="0" smtClean="0"/>
              <a:t> </a:t>
            </a:r>
            <a:r>
              <a:rPr lang="en-US" dirty="0" err="1" smtClean="0"/>
              <a:t>sürdürdükleri</a:t>
            </a:r>
            <a:r>
              <a:rPr lang="en-US" dirty="0" smtClean="0"/>
              <a:t> </a:t>
            </a:r>
            <a:r>
              <a:rPr lang="en-US" dirty="0" err="1" smtClean="0"/>
              <a:t>göçebe</a:t>
            </a:r>
            <a:r>
              <a:rPr lang="en-US" dirty="0" smtClean="0"/>
              <a:t> </a:t>
            </a:r>
            <a:r>
              <a:rPr lang="en-US" dirty="0" err="1" smtClean="0"/>
              <a:t>hayat</a:t>
            </a:r>
            <a:r>
              <a:rPr lang="en-US" dirty="0" smtClean="0"/>
              <a:t> </a:t>
            </a:r>
            <a:r>
              <a:rPr lang="en-US" dirty="0" err="1" smtClean="0"/>
              <a:t>tarzı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olmuştur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Ordu</a:t>
            </a:r>
            <a:r>
              <a:rPr lang="en-US" dirty="0" smtClean="0"/>
              <a:t>, Mete Han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oluşturulan</a:t>
            </a:r>
            <a:r>
              <a:rPr lang="en-US" dirty="0" smtClean="0"/>
              <a:t> “</a:t>
            </a:r>
            <a:r>
              <a:rPr lang="en-US" dirty="0" err="1" smtClean="0"/>
              <a:t>Onluk</a:t>
            </a:r>
            <a:r>
              <a:rPr lang="en-US" dirty="0" smtClean="0"/>
              <a:t> </a:t>
            </a:r>
            <a:r>
              <a:rPr lang="en-US" dirty="0" err="1" smtClean="0"/>
              <a:t>Sistem”e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oluşturulmuştur</a:t>
            </a:r>
            <a:r>
              <a:rPr lang="en-US" dirty="0" smtClean="0"/>
              <a:t>. En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birim</a:t>
            </a:r>
            <a:r>
              <a:rPr lang="en-US" dirty="0" smtClean="0"/>
              <a:t> 10 </a:t>
            </a:r>
            <a:r>
              <a:rPr lang="en-US" dirty="0" err="1" smtClean="0"/>
              <a:t>kişiden</a:t>
            </a:r>
            <a:r>
              <a:rPr lang="en-US" dirty="0" smtClean="0"/>
              <a:t> (</a:t>
            </a:r>
            <a:r>
              <a:rPr lang="en-US" dirty="0" err="1" smtClean="0"/>
              <a:t>Manga</a:t>
            </a:r>
            <a:r>
              <a:rPr lang="en-US" dirty="0" smtClean="0"/>
              <a:t>), en </a:t>
            </a:r>
            <a:r>
              <a:rPr lang="en-US" dirty="0" err="1" smtClean="0"/>
              <a:t>büyüğü</a:t>
            </a:r>
            <a:r>
              <a:rPr lang="en-US" dirty="0" smtClean="0"/>
              <a:t> 10 bin </a:t>
            </a:r>
            <a:r>
              <a:rPr lang="en-US" dirty="0" err="1" smtClean="0"/>
              <a:t>kişiden</a:t>
            </a:r>
            <a:r>
              <a:rPr lang="en-US" dirty="0" smtClean="0"/>
              <a:t> </a:t>
            </a:r>
            <a:r>
              <a:rPr lang="en-US" dirty="0" err="1" smtClean="0"/>
              <a:t>oluşmaktaydı</a:t>
            </a:r>
            <a:r>
              <a:rPr lang="en-US" dirty="0" smtClean="0"/>
              <a:t>, </a:t>
            </a:r>
            <a:r>
              <a:rPr lang="en-US" dirty="0" err="1" smtClean="0"/>
              <a:t>buna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“</a:t>
            </a:r>
            <a:r>
              <a:rPr lang="en-US" dirty="0" err="1" smtClean="0"/>
              <a:t>Tümen</a:t>
            </a:r>
            <a:r>
              <a:rPr lang="en-US" dirty="0" smtClean="0"/>
              <a:t>” </a:t>
            </a:r>
            <a:r>
              <a:rPr lang="en-US" dirty="0" err="1" smtClean="0"/>
              <a:t>denilmekteydi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NOT: </a:t>
            </a:r>
            <a:r>
              <a:rPr lang="en-US" dirty="0" err="1" smtClean="0"/>
              <a:t>Düzenli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disiplinli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ordusunun</a:t>
            </a:r>
            <a:r>
              <a:rPr lang="en-US" dirty="0" smtClean="0"/>
              <a:t> </a:t>
            </a:r>
            <a:r>
              <a:rPr lang="en-US" dirty="0" err="1" smtClean="0"/>
              <a:t>kurucusu</a:t>
            </a:r>
            <a:r>
              <a:rPr lang="en-US" dirty="0" smtClean="0"/>
              <a:t> Mete </a:t>
            </a:r>
            <a:r>
              <a:rPr lang="en-US" dirty="0" err="1" smtClean="0"/>
              <a:t>Han’dır</a:t>
            </a:r>
            <a:r>
              <a:rPr lang="en-US" dirty="0" smtClean="0"/>
              <a:t>. 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Mete’nin</a:t>
            </a:r>
            <a:r>
              <a:rPr lang="en-US" dirty="0" smtClean="0"/>
              <a:t> </a:t>
            </a:r>
            <a:r>
              <a:rPr lang="en-US" dirty="0" err="1" smtClean="0"/>
              <a:t>tahta</a:t>
            </a:r>
            <a:r>
              <a:rPr lang="en-US" dirty="0" smtClean="0"/>
              <a:t> </a:t>
            </a:r>
            <a:r>
              <a:rPr lang="en-US" dirty="0" err="1" smtClean="0"/>
              <a:t>çıkış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M.Ö. 209 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Kara </a:t>
            </a:r>
            <a:r>
              <a:rPr lang="en-US" dirty="0" err="1" smtClean="0"/>
              <a:t>Kuvvetleri’nin</a:t>
            </a:r>
            <a:r>
              <a:rPr lang="en-US" dirty="0" smtClean="0"/>
              <a:t> </a:t>
            </a:r>
            <a:r>
              <a:rPr lang="en-US" dirty="0" err="1" smtClean="0"/>
              <a:t>kuruluş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edilmiştir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57216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Ordu</a:t>
            </a:r>
            <a:r>
              <a:rPr lang="en-US" dirty="0" smtClean="0"/>
              <a:t> </a:t>
            </a:r>
            <a:r>
              <a:rPr lang="en-US" dirty="0" err="1" smtClean="0"/>
              <a:t>genelde</a:t>
            </a:r>
            <a:r>
              <a:rPr lang="en-US" dirty="0" smtClean="0"/>
              <a:t> </a:t>
            </a:r>
            <a:r>
              <a:rPr lang="en-US" dirty="0" err="1" smtClean="0"/>
              <a:t>atlı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gönüllü</a:t>
            </a:r>
            <a:r>
              <a:rPr lang="en-US" dirty="0" smtClean="0"/>
              <a:t> </a:t>
            </a:r>
            <a:r>
              <a:rPr lang="en-US" dirty="0" err="1" smtClean="0"/>
              <a:t>birliklerden</a:t>
            </a:r>
            <a:r>
              <a:rPr lang="en-US" dirty="0" smtClean="0"/>
              <a:t> </a:t>
            </a:r>
            <a:r>
              <a:rPr lang="en-US" dirty="0" err="1" smtClean="0"/>
              <a:t>oluşmaktaydı</a:t>
            </a:r>
            <a:r>
              <a:rPr lang="en-US" dirty="0" smtClean="0"/>
              <a:t>. </a:t>
            </a:r>
            <a:r>
              <a:rPr lang="en-US" dirty="0" err="1" smtClean="0"/>
              <a:t>Halk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askerlik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sayılmamış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ücretli</a:t>
            </a:r>
            <a:r>
              <a:rPr lang="en-US" dirty="0" smtClean="0"/>
              <a:t> </a:t>
            </a:r>
            <a:r>
              <a:rPr lang="en-US" dirty="0" err="1" smtClean="0"/>
              <a:t>askerlik</a:t>
            </a:r>
            <a:r>
              <a:rPr lang="en-US" dirty="0" smtClean="0"/>
              <a:t> </a:t>
            </a:r>
            <a:r>
              <a:rPr lang="en-US" dirty="0" err="1" smtClean="0"/>
              <a:t>uygulaması</a:t>
            </a:r>
            <a:r>
              <a:rPr lang="en-US" dirty="0" smtClean="0"/>
              <a:t> </a:t>
            </a:r>
            <a:r>
              <a:rPr lang="en-US" dirty="0" err="1" smtClean="0"/>
              <a:t>görülmemiştir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silahları</a:t>
            </a:r>
            <a:r>
              <a:rPr lang="en-US" dirty="0" smtClean="0"/>
              <a:t>; </a:t>
            </a:r>
            <a:r>
              <a:rPr lang="en-US" dirty="0" err="1" smtClean="0"/>
              <a:t>Süngü</a:t>
            </a:r>
            <a:r>
              <a:rPr lang="en-US" dirty="0" smtClean="0"/>
              <a:t>, </a:t>
            </a:r>
            <a:r>
              <a:rPr lang="en-US" dirty="0" err="1" smtClean="0"/>
              <a:t>Kargı</a:t>
            </a:r>
            <a:r>
              <a:rPr lang="en-US" dirty="0" smtClean="0"/>
              <a:t>, </a:t>
            </a:r>
            <a:r>
              <a:rPr lang="en-US" dirty="0" err="1" smtClean="0"/>
              <a:t>Mızrak</a:t>
            </a:r>
            <a:r>
              <a:rPr lang="en-US" dirty="0" smtClean="0"/>
              <a:t>, </a:t>
            </a:r>
            <a:r>
              <a:rPr lang="en-US" dirty="0" err="1" smtClean="0"/>
              <a:t>Kalkan</a:t>
            </a:r>
            <a:r>
              <a:rPr lang="en-US" dirty="0" smtClean="0"/>
              <a:t>, </a:t>
            </a:r>
            <a:r>
              <a:rPr lang="en-US" dirty="0" err="1" smtClean="0"/>
              <a:t>Kılıç</a:t>
            </a:r>
            <a:r>
              <a:rPr lang="en-US" dirty="0" smtClean="0"/>
              <a:t>, </a:t>
            </a:r>
            <a:r>
              <a:rPr lang="en-US" dirty="0" err="1" smtClean="0"/>
              <a:t>Yay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Oktur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birliklere</a:t>
            </a:r>
            <a:r>
              <a:rPr lang="en-US" dirty="0" smtClean="0"/>
              <a:t> boy </a:t>
            </a:r>
            <a:r>
              <a:rPr lang="en-US" dirty="0" err="1" smtClean="0"/>
              <a:t>beyleri</a:t>
            </a:r>
            <a:r>
              <a:rPr lang="en-US" dirty="0" smtClean="0"/>
              <a:t> </a:t>
            </a:r>
            <a:r>
              <a:rPr lang="en-US" dirty="0" err="1" smtClean="0"/>
              <a:t>komuta</a:t>
            </a:r>
            <a:r>
              <a:rPr lang="en-US" dirty="0" smtClean="0"/>
              <a:t> </a:t>
            </a:r>
            <a:r>
              <a:rPr lang="en-US" dirty="0" err="1" smtClean="0"/>
              <a:t>etmekteydi</a:t>
            </a:r>
            <a:r>
              <a:rPr lang="en-US" dirty="0" smtClean="0"/>
              <a:t>.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zamanı</a:t>
            </a:r>
            <a:r>
              <a:rPr lang="en-US" dirty="0" smtClean="0"/>
              <a:t> </a:t>
            </a:r>
            <a:r>
              <a:rPr lang="en-US" dirty="0" err="1" smtClean="0"/>
              <a:t>Hakanın</a:t>
            </a:r>
            <a:r>
              <a:rPr lang="en-US" dirty="0" smtClean="0"/>
              <a:t> </a:t>
            </a:r>
            <a:r>
              <a:rPr lang="en-US" dirty="0" err="1" smtClean="0"/>
              <a:t>komutasında</a:t>
            </a:r>
            <a:r>
              <a:rPr lang="en-US" dirty="0" smtClean="0"/>
              <a:t> </a:t>
            </a:r>
            <a:r>
              <a:rPr lang="en-US" dirty="0" err="1" smtClean="0"/>
              <a:t>birleşirlerdi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Savaşlarda</a:t>
            </a:r>
            <a:r>
              <a:rPr lang="en-US" dirty="0" smtClean="0"/>
              <a:t> </a:t>
            </a:r>
            <a:r>
              <a:rPr lang="en-US" dirty="0" err="1" smtClean="0"/>
              <a:t>Bozkır</a:t>
            </a:r>
            <a:r>
              <a:rPr lang="en-US" dirty="0" smtClean="0"/>
              <a:t> (</a:t>
            </a:r>
            <a:r>
              <a:rPr lang="en-US" dirty="0" err="1" smtClean="0"/>
              <a:t>Turan</a:t>
            </a:r>
            <a:r>
              <a:rPr lang="en-US" dirty="0" smtClean="0"/>
              <a:t> – </a:t>
            </a:r>
            <a:r>
              <a:rPr lang="en-US" dirty="0" err="1" smtClean="0"/>
              <a:t>Sahte</a:t>
            </a:r>
            <a:r>
              <a:rPr lang="en-US" dirty="0" smtClean="0"/>
              <a:t> </a:t>
            </a:r>
            <a:r>
              <a:rPr lang="en-US" dirty="0" err="1" smtClean="0"/>
              <a:t>Ricat</a:t>
            </a:r>
            <a:r>
              <a:rPr lang="en-US" dirty="0" smtClean="0"/>
              <a:t> – </a:t>
            </a:r>
            <a:r>
              <a:rPr lang="en-US" dirty="0" err="1" smtClean="0"/>
              <a:t>Hilal</a:t>
            </a:r>
            <a:r>
              <a:rPr lang="en-US" dirty="0" smtClean="0"/>
              <a:t> – Kurt </a:t>
            </a:r>
            <a:r>
              <a:rPr lang="en-US" dirty="0" err="1" smtClean="0"/>
              <a:t>Oyunu</a:t>
            </a:r>
            <a:r>
              <a:rPr lang="en-US" dirty="0" smtClean="0"/>
              <a:t>) </a:t>
            </a:r>
            <a:r>
              <a:rPr lang="en-US" dirty="0" err="1" smtClean="0"/>
              <a:t>taktiği</a:t>
            </a:r>
            <a:r>
              <a:rPr lang="en-US" dirty="0" smtClean="0"/>
              <a:t> </a:t>
            </a:r>
            <a:r>
              <a:rPr lang="en-US" dirty="0" err="1" smtClean="0"/>
              <a:t>uygulanmıştır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savaştan</a:t>
            </a:r>
            <a:r>
              <a:rPr lang="en-US" dirty="0" smtClean="0"/>
              <a:t> </a:t>
            </a:r>
            <a:r>
              <a:rPr lang="en-US" dirty="0" err="1" smtClean="0"/>
              <a:t>dönen</a:t>
            </a:r>
            <a:r>
              <a:rPr lang="en-US" dirty="0" smtClean="0"/>
              <a:t> </a:t>
            </a:r>
            <a:r>
              <a:rPr lang="en-US" dirty="0" err="1" smtClean="0"/>
              <a:t>yiğitler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“Toy”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şenlikler</a:t>
            </a:r>
            <a:r>
              <a:rPr lang="en-US" dirty="0" smtClean="0"/>
              <a:t> </a:t>
            </a:r>
            <a:r>
              <a:rPr lang="en-US" dirty="0" err="1" smtClean="0"/>
              <a:t>düzenlenirdi</a:t>
            </a:r>
            <a:r>
              <a:rPr lang="en-US" dirty="0" smtClean="0"/>
              <a:t>. Bu </a:t>
            </a:r>
            <a:r>
              <a:rPr lang="en-US" dirty="0" err="1" smtClean="0"/>
              <a:t>uygulamanın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r>
              <a:rPr lang="en-US" dirty="0" smtClean="0"/>
              <a:t> </a:t>
            </a:r>
            <a:r>
              <a:rPr lang="en-US" dirty="0" err="1" smtClean="0"/>
              <a:t>halk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dayanışmayı</a:t>
            </a:r>
            <a:r>
              <a:rPr lang="en-US" dirty="0" smtClean="0"/>
              <a:t> </a:t>
            </a:r>
            <a:r>
              <a:rPr lang="en-US" dirty="0" err="1" smtClean="0"/>
              <a:t>sağlamaktır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NOT-1: </a:t>
            </a:r>
            <a:r>
              <a:rPr lang="en-US" dirty="0" err="1" smtClean="0"/>
              <a:t>Ordu</a:t>
            </a:r>
            <a:r>
              <a:rPr lang="en-US" dirty="0" smtClean="0"/>
              <a:t> - Millet </a:t>
            </a:r>
            <a:r>
              <a:rPr lang="en-US" dirty="0" err="1" smtClean="0"/>
              <a:t>anlayışı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milletinin</a:t>
            </a:r>
            <a:r>
              <a:rPr lang="en-US" dirty="0" smtClean="0"/>
              <a:t> </a:t>
            </a:r>
            <a:r>
              <a:rPr lang="en-US" dirty="0" err="1" smtClean="0"/>
              <a:t>günümüze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getirmiş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özelliktir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NOT-2: </a:t>
            </a:r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kültürlerden</a:t>
            </a:r>
            <a:r>
              <a:rPr lang="en-US" dirty="0" smtClean="0"/>
              <a:t> en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etkilendikleri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askerlik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ordudur</a:t>
            </a:r>
            <a:r>
              <a:rPr lang="en-US" dirty="0" smtClean="0"/>
              <a:t>. </a:t>
            </a: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teşkilatı</a:t>
            </a:r>
            <a:r>
              <a:rPr lang="en-US" dirty="0" smtClean="0"/>
              <a:t> </a:t>
            </a:r>
            <a:r>
              <a:rPr lang="en-US" dirty="0" err="1" smtClean="0"/>
              <a:t>gelmiştir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NOT-3: </a:t>
            </a:r>
            <a:r>
              <a:rPr lang="en-US" dirty="0" err="1" smtClean="0"/>
              <a:t>Çin</a:t>
            </a:r>
            <a:r>
              <a:rPr lang="en-US" dirty="0" smtClean="0"/>
              <a:t>, Roma, </a:t>
            </a:r>
            <a:r>
              <a:rPr lang="en-US" dirty="0" err="1" smtClean="0"/>
              <a:t>Bizans</a:t>
            </a:r>
            <a:r>
              <a:rPr lang="en-US" dirty="0" smtClean="0"/>
              <a:t>, </a:t>
            </a:r>
            <a:r>
              <a:rPr lang="en-US" dirty="0" err="1" smtClean="0"/>
              <a:t>Rus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Moğol</a:t>
            </a:r>
            <a:r>
              <a:rPr lang="en-US" dirty="0" smtClean="0"/>
              <a:t> </a:t>
            </a:r>
            <a:r>
              <a:rPr lang="en-US" dirty="0" err="1" smtClean="0"/>
              <a:t>ordularının</a:t>
            </a:r>
            <a:r>
              <a:rPr lang="en-US" dirty="0" smtClean="0"/>
              <a:t> </a:t>
            </a:r>
            <a:r>
              <a:rPr lang="en-US" dirty="0" err="1" smtClean="0"/>
              <a:t>teşkilatlanma</a:t>
            </a:r>
            <a:r>
              <a:rPr lang="en-US" dirty="0" smtClean="0"/>
              <a:t> </a:t>
            </a:r>
            <a:r>
              <a:rPr lang="en-US" dirty="0" err="1" smtClean="0"/>
              <a:t>biçimlerinde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ordu</a:t>
            </a:r>
            <a:r>
              <a:rPr lang="en-US" dirty="0" smtClean="0"/>
              <a:t> </a:t>
            </a:r>
            <a:r>
              <a:rPr lang="en-US" dirty="0" err="1" smtClean="0"/>
              <a:t>teşkilatının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</a:t>
            </a:r>
            <a:r>
              <a:rPr lang="en-US" dirty="0" err="1" smtClean="0"/>
              <a:t>büyüktür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DİN VE İNANIŞ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Tabiat</a:t>
            </a:r>
            <a:r>
              <a:rPr lang="en-US" dirty="0" smtClean="0"/>
              <a:t> </a:t>
            </a:r>
            <a:r>
              <a:rPr lang="en-US" dirty="0" err="1" smtClean="0"/>
              <a:t>güçleri</a:t>
            </a:r>
            <a:r>
              <a:rPr lang="en-US" dirty="0" smtClean="0"/>
              <a:t> </a:t>
            </a:r>
            <a:r>
              <a:rPr lang="en-US" dirty="0" err="1" smtClean="0"/>
              <a:t>kutsal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edilmiştir</a:t>
            </a:r>
            <a:r>
              <a:rPr lang="en-US" dirty="0" smtClean="0"/>
              <a:t> (</a:t>
            </a:r>
            <a:r>
              <a:rPr lang="en-US" dirty="0" err="1" smtClean="0"/>
              <a:t>Totemizm</a:t>
            </a:r>
            <a:r>
              <a:rPr lang="en-US" dirty="0" smtClean="0"/>
              <a:t>). </a:t>
            </a:r>
            <a:r>
              <a:rPr lang="en-US" dirty="0" err="1" smtClean="0"/>
              <a:t>Totemlerine</a:t>
            </a:r>
            <a:r>
              <a:rPr lang="en-US" dirty="0" smtClean="0"/>
              <a:t> “</a:t>
            </a:r>
            <a:r>
              <a:rPr lang="en-US" dirty="0" err="1" smtClean="0"/>
              <a:t>Ongun</a:t>
            </a:r>
            <a:r>
              <a:rPr lang="en-US" dirty="0" smtClean="0"/>
              <a:t>” </a:t>
            </a:r>
            <a:r>
              <a:rPr lang="en-US" dirty="0" err="1" smtClean="0"/>
              <a:t>adını</a:t>
            </a:r>
            <a:r>
              <a:rPr lang="en-US" dirty="0" smtClean="0"/>
              <a:t> </a:t>
            </a:r>
            <a:r>
              <a:rPr lang="en-US" dirty="0" err="1" smtClean="0"/>
              <a:t>vermişlerdir</a:t>
            </a:r>
            <a:r>
              <a:rPr lang="en-US" dirty="0" smtClean="0"/>
              <a:t>. </a:t>
            </a:r>
            <a:r>
              <a:rPr lang="en-US" dirty="0" err="1" smtClean="0"/>
              <a:t>Bunlar</a:t>
            </a:r>
            <a:r>
              <a:rPr lang="en-US" dirty="0" smtClean="0"/>
              <a:t>; </a:t>
            </a:r>
            <a:r>
              <a:rPr lang="en-US" dirty="0" err="1" smtClean="0"/>
              <a:t>çift</a:t>
            </a:r>
            <a:r>
              <a:rPr lang="en-US" dirty="0" smtClean="0"/>
              <a:t> </a:t>
            </a:r>
            <a:r>
              <a:rPr lang="en-US" dirty="0" err="1" smtClean="0"/>
              <a:t>başlı</a:t>
            </a:r>
            <a:r>
              <a:rPr lang="en-US" dirty="0" smtClean="0"/>
              <a:t> </a:t>
            </a:r>
            <a:r>
              <a:rPr lang="en-US" dirty="0" err="1" smtClean="0"/>
              <a:t>kartal</a:t>
            </a:r>
            <a:r>
              <a:rPr lang="en-US" dirty="0" smtClean="0"/>
              <a:t>, </a:t>
            </a:r>
            <a:r>
              <a:rPr lang="en-US" dirty="0" err="1" smtClean="0"/>
              <a:t>bozkurt</a:t>
            </a:r>
            <a:r>
              <a:rPr lang="en-US" dirty="0" smtClean="0"/>
              <a:t>, </a:t>
            </a:r>
            <a:r>
              <a:rPr lang="en-US" dirty="0" err="1" smtClean="0"/>
              <a:t>kartal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ejderhadır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Bununla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ölmüş</a:t>
            </a:r>
            <a:r>
              <a:rPr lang="en-US" dirty="0" smtClean="0"/>
              <a:t> </a:t>
            </a:r>
            <a:r>
              <a:rPr lang="en-US" dirty="0" err="1" smtClean="0"/>
              <a:t>büyüklere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atalara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hatıralar</a:t>
            </a:r>
            <a:r>
              <a:rPr lang="en-US" dirty="0" smtClean="0"/>
              <a:t> </a:t>
            </a:r>
            <a:r>
              <a:rPr lang="en-US" dirty="0" err="1" smtClean="0"/>
              <a:t>kutsal</a:t>
            </a:r>
            <a:r>
              <a:rPr lang="en-US" dirty="0" smtClean="0"/>
              <a:t> </a:t>
            </a:r>
            <a:r>
              <a:rPr lang="en-US" dirty="0" err="1" smtClean="0"/>
              <a:t>sayılır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saygı</a:t>
            </a:r>
            <a:r>
              <a:rPr lang="en-US" dirty="0" smtClean="0"/>
              <a:t> </a:t>
            </a:r>
            <a:r>
              <a:rPr lang="en-US" dirty="0" err="1" smtClean="0"/>
              <a:t>gösterilirdi</a:t>
            </a:r>
            <a:r>
              <a:rPr lang="en-US" dirty="0" smtClean="0"/>
              <a:t>. Buna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Atalar</a:t>
            </a:r>
            <a:r>
              <a:rPr lang="en-US" dirty="0" smtClean="0"/>
              <a:t> </a:t>
            </a:r>
            <a:r>
              <a:rPr lang="en-US" dirty="0" err="1" smtClean="0"/>
              <a:t>Kültü</a:t>
            </a:r>
            <a:r>
              <a:rPr lang="en-US" dirty="0" smtClean="0"/>
              <a:t> </a:t>
            </a:r>
            <a:r>
              <a:rPr lang="en-US" dirty="0" err="1" smtClean="0"/>
              <a:t>denirdi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tanrı</a:t>
            </a:r>
            <a:r>
              <a:rPr lang="en-US" dirty="0" smtClean="0"/>
              <a:t>, </a:t>
            </a:r>
            <a:r>
              <a:rPr lang="en-US" dirty="0" err="1" smtClean="0"/>
              <a:t>Gök</a:t>
            </a:r>
            <a:r>
              <a:rPr lang="en-US" dirty="0" smtClean="0"/>
              <a:t> – </a:t>
            </a:r>
            <a:r>
              <a:rPr lang="en-US" dirty="0" err="1" smtClean="0"/>
              <a:t>Tanrı</a:t>
            </a:r>
            <a:r>
              <a:rPr lang="en-US" dirty="0" smtClean="0"/>
              <a:t> </a:t>
            </a:r>
            <a:r>
              <a:rPr lang="en-US" dirty="0" err="1" smtClean="0"/>
              <a:t>idi</a:t>
            </a:r>
            <a:r>
              <a:rPr lang="en-US" dirty="0" smtClean="0"/>
              <a:t> (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tanrılı</a:t>
            </a:r>
            <a:r>
              <a:rPr lang="en-US" dirty="0" smtClean="0"/>
              <a:t> </a:t>
            </a:r>
            <a:r>
              <a:rPr lang="en-US" dirty="0" err="1" smtClean="0"/>
              <a:t>inanç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yaygın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görülen</a:t>
            </a:r>
            <a:r>
              <a:rPr lang="en-US" dirty="0" smtClean="0"/>
              <a:t> </a:t>
            </a:r>
            <a:r>
              <a:rPr lang="en-US" dirty="0" err="1" smtClean="0"/>
              <a:t>Şamanizm</a:t>
            </a:r>
            <a:r>
              <a:rPr lang="en-US" dirty="0" smtClean="0"/>
              <a:t> </a:t>
            </a:r>
            <a:r>
              <a:rPr lang="en-US" dirty="0" err="1" smtClean="0"/>
              <a:t>inanışı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din </a:t>
            </a:r>
            <a:r>
              <a:rPr lang="en-US" dirty="0" err="1" smtClean="0"/>
              <a:t>olmaktan</a:t>
            </a:r>
            <a:r>
              <a:rPr lang="en-US" dirty="0" smtClean="0"/>
              <a:t> </a:t>
            </a:r>
            <a:r>
              <a:rPr lang="en-US" dirty="0" err="1" smtClean="0"/>
              <a:t>ziyade</a:t>
            </a:r>
            <a:r>
              <a:rPr lang="en-US" dirty="0" smtClean="0"/>
              <a:t> </a:t>
            </a:r>
            <a:r>
              <a:rPr lang="en-US" dirty="0" err="1" smtClean="0"/>
              <a:t>Şaman</a:t>
            </a:r>
            <a:r>
              <a:rPr lang="en-US" dirty="0" smtClean="0"/>
              <a:t>, </a:t>
            </a:r>
            <a:r>
              <a:rPr lang="en-US" dirty="0" err="1" smtClean="0"/>
              <a:t>Kam</a:t>
            </a:r>
            <a:r>
              <a:rPr lang="en-US" dirty="0" smtClean="0"/>
              <a:t>, </a:t>
            </a:r>
            <a:r>
              <a:rPr lang="en-US" dirty="0" err="1" smtClean="0"/>
              <a:t>Baksı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din </a:t>
            </a:r>
            <a:r>
              <a:rPr lang="en-US" dirty="0" err="1" smtClean="0"/>
              <a:t>adamları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gerçekleştirilen</a:t>
            </a:r>
            <a:r>
              <a:rPr lang="en-US" dirty="0" smtClean="0"/>
              <a:t> </a:t>
            </a:r>
            <a:r>
              <a:rPr lang="en-US" dirty="0" err="1" smtClean="0"/>
              <a:t>yeraltı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yerüstünde</a:t>
            </a:r>
            <a:r>
              <a:rPr lang="en-US" dirty="0" smtClean="0"/>
              <a:t> </a:t>
            </a:r>
            <a:r>
              <a:rPr lang="en-US" dirty="0" err="1" smtClean="0"/>
              <a:t>yaşadığına</a:t>
            </a:r>
            <a:r>
              <a:rPr lang="en-US" dirty="0" smtClean="0"/>
              <a:t> </a:t>
            </a:r>
            <a:r>
              <a:rPr lang="en-US" dirty="0" err="1" smtClean="0"/>
              <a:t>inanılan</a:t>
            </a:r>
            <a:r>
              <a:rPr lang="en-US" dirty="0" smtClean="0"/>
              <a:t> </a:t>
            </a:r>
            <a:r>
              <a:rPr lang="en-US" dirty="0" err="1" smtClean="0"/>
              <a:t>ruhlarla</a:t>
            </a:r>
            <a:r>
              <a:rPr lang="en-US" dirty="0" smtClean="0"/>
              <a:t> </a:t>
            </a:r>
            <a:r>
              <a:rPr lang="en-US" dirty="0" err="1" smtClean="0"/>
              <a:t>temasa</a:t>
            </a:r>
            <a:r>
              <a:rPr lang="en-US" dirty="0" smtClean="0"/>
              <a:t> </a:t>
            </a:r>
            <a:r>
              <a:rPr lang="en-US" dirty="0" err="1" smtClean="0"/>
              <a:t>geçmek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ayinlerdir</a:t>
            </a:r>
            <a:endParaRPr lang="tr-T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Tanrı</a:t>
            </a:r>
            <a:r>
              <a:rPr lang="en-US" dirty="0" smtClean="0"/>
              <a:t> (</a:t>
            </a:r>
            <a:r>
              <a:rPr lang="en-US" dirty="0" err="1" smtClean="0"/>
              <a:t>Gök</a:t>
            </a:r>
            <a:r>
              <a:rPr lang="en-US" dirty="0" smtClean="0"/>
              <a:t> – </a:t>
            </a:r>
            <a:r>
              <a:rPr lang="en-US" dirty="0" err="1" smtClean="0"/>
              <a:t>Tanrı</a:t>
            </a:r>
            <a:r>
              <a:rPr lang="en-US" dirty="0" smtClean="0"/>
              <a:t>) </a:t>
            </a:r>
            <a:r>
              <a:rPr lang="en-US" dirty="0" err="1" smtClean="0"/>
              <a:t>sonsuz</a:t>
            </a:r>
            <a:r>
              <a:rPr lang="en-US" dirty="0" smtClean="0"/>
              <a:t>, </a:t>
            </a:r>
            <a:r>
              <a:rPr lang="en-US" dirty="0" err="1" smtClean="0"/>
              <a:t>soyut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şekle</a:t>
            </a:r>
            <a:r>
              <a:rPr lang="en-US" dirty="0" smtClean="0"/>
              <a:t> </a:t>
            </a:r>
            <a:r>
              <a:rPr lang="en-US" dirty="0" err="1" smtClean="0"/>
              <a:t>sokulamaz</a:t>
            </a:r>
            <a:r>
              <a:rPr lang="en-US" dirty="0" smtClean="0"/>
              <a:t>. </a:t>
            </a:r>
            <a:r>
              <a:rPr lang="en-US" dirty="0" err="1" smtClean="0"/>
              <a:t>Bundan</a:t>
            </a:r>
            <a:r>
              <a:rPr lang="en-US" dirty="0" smtClean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putçuluk</a:t>
            </a:r>
            <a:r>
              <a:rPr lang="en-US" dirty="0" smtClean="0"/>
              <a:t> </a:t>
            </a:r>
            <a:r>
              <a:rPr lang="en-US" dirty="0" err="1" smtClean="0"/>
              <a:t>olmadığı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putları</a:t>
            </a:r>
            <a:r>
              <a:rPr lang="en-US" dirty="0" smtClean="0"/>
              <a:t> </a:t>
            </a:r>
            <a:r>
              <a:rPr lang="en-US" dirty="0" err="1" smtClean="0"/>
              <a:t>korumak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tapınaklar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yoktu</a:t>
            </a:r>
            <a:r>
              <a:rPr lang="en-US" dirty="0" smtClean="0"/>
              <a:t>.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tapınak</a:t>
            </a:r>
            <a:r>
              <a:rPr lang="en-US" dirty="0" smtClean="0"/>
              <a:t> </a:t>
            </a:r>
            <a:r>
              <a:rPr lang="en-US" dirty="0" err="1" smtClean="0"/>
              <a:t>inanışları</a:t>
            </a:r>
            <a:r>
              <a:rPr lang="en-US" dirty="0" smtClean="0"/>
              <a:t> </a:t>
            </a:r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göçebe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tarzına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aykırıydı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Ölümden</a:t>
            </a:r>
            <a:r>
              <a:rPr lang="en-US" dirty="0" smtClean="0"/>
              <a:t> </a:t>
            </a:r>
            <a:r>
              <a:rPr lang="en-US" dirty="0" err="1" smtClean="0"/>
              <a:t>sonraki</a:t>
            </a:r>
            <a:r>
              <a:rPr lang="en-US" dirty="0" smtClean="0"/>
              <a:t> </a:t>
            </a:r>
            <a:r>
              <a:rPr lang="en-US" dirty="0" err="1" smtClean="0"/>
              <a:t>hayata</a:t>
            </a:r>
            <a:r>
              <a:rPr lang="en-US" dirty="0" smtClean="0"/>
              <a:t> </a:t>
            </a:r>
            <a:r>
              <a:rPr lang="en-US" dirty="0" err="1" smtClean="0"/>
              <a:t>inanılmıştır</a:t>
            </a:r>
            <a:r>
              <a:rPr lang="en-US" dirty="0" smtClean="0"/>
              <a:t>. </a:t>
            </a:r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ölülerini</a:t>
            </a:r>
            <a:r>
              <a:rPr lang="en-US" dirty="0" smtClean="0"/>
              <a:t> </a:t>
            </a:r>
            <a:r>
              <a:rPr lang="en-US" dirty="0" err="1" smtClean="0"/>
              <a:t>değerli</a:t>
            </a:r>
            <a:r>
              <a:rPr lang="en-US" dirty="0" smtClean="0"/>
              <a:t> </a:t>
            </a:r>
            <a:r>
              <a:rPr lang="en-US" dirty="0" err="1" smtClean="0"/>
              <a:t>eşyalarıyla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gömmüşlerdir</a:t>
            </a:r>
            <a:r>
              <a:rPr lang="en-US" dirty="0" smtClean="0"/>
              <a:t>.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yanında</a:t>
            </a:r>
            <a:r>
              <a:rPr lang="en-US" dirty="0" smtClean="0"/>
              <a:t> </a:t>
            </a:r>
            <a:r>
              <a:rPr lang="en-US" dirty="0" err="1" smtClean="0"/>
              <a:t>Mumyacılık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gelişmemiştir</a:t>
            </a:r>
            <a:r>
              <a:rPr lang="en-US" dirty="0" smtClean="0"/>
              <a:t>, </a:t>
            </a:r>
            <a:r>
              <a:rPr lang="en-US" dirty="0" err="1" smtClean="0"/>
              <a:t>çünkü</a:t>
            </a:r>
            <a:r>
              <a:rPr lang="en-US" dirty="0" smtClean="0"/>
              <a:t> </a:t>
            </a:r>
            <a:r>
              <a:rPr lang="en-US" dirty="0" err="1" smtClean="0"/>
              <a:t>bedenen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 </a:t>
            </a:r>
            <a:r>
              <a:rPr lang="en-US" dirty="0" err="1" smtClean="0"/>
              <a:t>ruhen</a:t>
            </a:r>
            <a:r>
              <a:rPr lang="en-US" dirty="0" smtClean="0"/>
              <a:t> </a:t>
            </a:r>
            <a:r>
              <a:rPr lang="en-US" dirty="0" err="1" smtClean="0"/>
              <a:t>dirilmeye</a:t>
            </a:r>
            <a:r>
              <a:rPr lang="en-US" dirty="0" smtClean="0"/>
              <a:t> </a:t>
            </a:r>
            <a:r>
              <a:rPr lang="en-US" dirty="0" err="1" smtClean="0"/>
              <a:t>inanılmıştır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Cennet’e</a:t>
            </a:r>
            <a:r>
              <a:rPr lang="en-US" dirty="0" smtClean="0"/>
              <a:t> “</a:t>
            </a:r>
            <a:r>
              <a:rPr lang="en-US" dirty="0" err="1" smtClean="0"/>
              <a:t>Uçmağ</a:t>
            </a:r>
            <a:r>
              <a:rPr lang="en-US" dirty="0" smtClean="0"/>
              <a:t>”, </a:t>
            </a:r>
            <a:r>
              <a:rPr lang="en-US" dirty="0" err="1" smtClean="0"/>
              <a:t>cehenneme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“</a:t>
            </a:r>
            <a:r>
              <a:rPr lang="en-US" dirty="0" err="1" smtClean="0"/>
              <a:t>Tamu</a:t>
            </a:r>
            <a:r>
              <a:rPr lang="en-US" dirty="0" smtClean="0"/>
              <a:t>” </a:t>
            </a:r>
            <a:r>
              <a:rPr lang="en-US" dirty="0" err="1" smtClean="0"/>
              <a:t>denilmiştir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Cenaze</a:t>
            </a:r>
            <a:r>
              <a:rPr lang="en-US" dirty="0" smtClean="0"/>
              <a:t> </a:t>
            </a:r>
            <a:r>
              <a:rPr lang="en-US" dirty="0" err="1" smtClean="0"/>
              <a:t>törenlerine</a:t>
            </a:r>
            <a:r>
              <a:rPr lang="en-US" dirty="0" smtClean="0"/>
              <a:t> “</a:t>
            </a:r>
            <a:r>
              <a:rPr lang="en-US" dirty="0" err="1" smtClean="0"/>
              <a:t>Yuğ</a:t>
            </a:r>
            <a:r>
              <a:rPr lang="en-US" dirty="0" smtClean="0"/>
              <a:t>”, </a:t>
            </a:r>
            <a:r>
              <a:rPr lang="en-US" dirty="0" err="1" smtClean="0"/>
              <a:t>mezarlarına</a:t>
            </a:r>
            <a:r>
              <a:rPr lang="en-US" dirty="0" smtClean="0"/>
              <a:t> “Kurgan”, </a:t>
            </a: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mezarı</a:t>
            </a:r>
            <a:r>
              <a:rPr lang="en-US" dirty="0" smtClean="0"/>
              <a:t> </a:t>
            </a:r>
            <a:r>
              <a:rPr lang="en-US" dirty="0" err="1" smtClean="0"/>
              <a:t>başına</a:t>
            </a:r>
            <a:r>
              <a:rPr lang="en-US" dirty="0" smtClean="0"/>
              <a:t> </a:t>
            </a:r>
            <a:r>
              <a:rPr lang="en-US" dirty="0" err="1" smtClean="0"/>
              <a:t>konulan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hayattayken</a:t>
            </a:r>
            <a:r>
              <a:rPr lang="en-US" dirty="0" smtClean="0"/>
              <a:t> </a:t>
            </a:r>
            <a:r>
              <a:rPr lang="en-US" dirty="0" err="1" smtClean="0"/>
              <a:t>öldürdüğü</a:t>
            </a:r>
            <a:r>
              <a:rPr lang="en-US" dirty="0" smtClean="0"/>
              <a:t> </a:t>
            </a:r>
            <a:r>
              <a:rPr lang="en-US" dirty="0" err="1" smtClean="0"/>
              <a:t>düşman</a:t>
            </a:r>
            <a:r>
              <a:rPr lang="en-US" dirty="0" smtClean="0"/>
              <a:t> </a:t>
            </a:r>
            <a:r>
              <a:rPr lang="en-US" dirty="0" err="1" smtClean="0"/>
              <a:t>sayısını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</a:t>
            </a:r>
            <a:r>
              <a:rPr lang="en-US" dirty="0" err="1" smtClean="0"/>
              <a:t>taşlara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“</a:t>
            </a:r>
            <a:r>
              <a:rPr lang="en-US" dirty="0" err="1" smtClean="0"/>
              <a:t>Balbal</a:t>
            </a:r>
            <a:r>
              <a:rPr lang="en-US" dirty="0" smtClean="0"/>
              <a:t>”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verilmiştir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ölünün</a:t>
            </a:r>
            <a:r>
              <a:rPr lang="en-US" dirty="0" smtClean="0"/>
              <a:t> </a:t>
            </a:r>
            <a:r>
              <a:rPr lang="en-US" dirty="0" err="1" smtClean="0"/>
              <a:t>arkasından</a:t>
            </a:r>
            <a:r>
              <a:rPr lang="en-US" dirty="0" smtClean="0"/>
              <a:t> </a:t>
            </a:r>
            <a:r>
              <a:rPr lang="en-US" dirty="0" err="1" smtClean="0"/>
              <a:t>yakılan</a:t>
            </a:r>
            <a:r>
              <a:rPr lang="en-US" dirty="0" smtClean="0"/>
              <a:t> </a:t>
            </a:r>
            <a:r>
              <a:rPr lang="en-US" dirty="0" err="1" smtClean="0"/>
              <a:t>ağıtlara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“</a:t>
            </a:r>
            <a:r>
              <a:rPr lang="en-US" dirty="0" err="1" smtClean="0"/>
              <a:t>Sagu</a:t>
            </a:r>
            <a:r>
              <a:rPr lang="en-US" dirty="0" smtClean="0"/>
              <a:t>” </a:t>
            </a:r>
            <a:r>
              <a:rPr lang="en-US" dirty="0" err="1" smtClean="0"/>
              <a:t>denilmiştir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Yuğ</a:t>
            </a:r>
            <a:r>
              <a:rPr lang="en-US" dirty="0" smtClean="0"/>
              <a:t> </a:t>
            </a:r>
            <a:r>
              <a:rPr lang="en-US" dirty="0" err="1" smtClean="0"/>
              <a:t>törenlerinde</a:t>
            </a:r>
            <a:r>
              <a:rPr lang="en-US" dirty="0" smtClean="0"/>
              <a:t> </a:t>
            </a:r>
            <a:r>
              <a:rPr lang="en-US" dirty="0" err="1" smtClean="0"/>
              <a:t>ayrıca</a:t>
            </a:r>
            <a:r>
              <a:rPr lang="en-US" dirty="0" smtClean="0"/>
              <a:t> “</a:t>
            </a:r>
            <a:r>
              <a:rPr lang="en-US" dirty="0" err="1" smtClean="0"/>
              <a:t>yuğ</a:t>
            </a:r>
            <a:r>
              <a:rPr lang="en-US" dirty="0" smtClean="0"/>
              <a:t> </a:t>
            </a:r>
            <a:r>
              <a:rPr lang="en-US" dirty="0" err="1" smtClean="0"/>
              <a:t>aşı</a:t>
            </a:r>
            <a:r>
              <a:rPr lang="en-US" dirty="0" smtClean="0"/>
              <a:t>” </a:t>
            </a:r>
            <a:r>
              <a:rPr lang="en-US" dirty="0" err="1" smtClean="0"/>
              <a:t>denilen</a:t>
            </a:r>
            <a:r>
              <a:rPr lang="en-US" dirty="0" smtClean="0"/>
              <a:t> </a:t>
            </a:r>
            <a:r>
              <a:rPr lang="en-US" dirty="0" err="1" smtClean="0"/>
              <a:t>ziyafetler</a:t>
            </a:r>
            <a:r>
              <a:rPr lang="en-US" dirty="0" smtClean="0"/>
              <a:t> </a:t>
            </a:r>
            <a:r>
              <a:rPr lang="en-US" dirty="0" err="1" smtClean="0"/>
              <a:t>verilmiştir</a:t>
            </a:r>
            <a:endParaRPr lang="tr-T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5721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Türklere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bilinen</a:t>
            </a:r>
            <a:r>
              <a:rPr lang="en-US" dirty="0" smtClean="0"/>
              <a:t> en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kurganlar</a:t>
            </a:r>
            <a:r>
              <a:rPr lang="en-US" dirty="0" smtClean="0"/>
              <a:t> </a:t>
            </a:r>
            <a:r>
              <a:rPr lang="en-US" dirty="0" err="1" smtClean="0"/>
              <a:t>Altaylar’da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“</a:t>
            </a:r>
            <a:r>
              <a:rPr lang="en-US" dirty="0" err="1" smtClean="0"/>
              <a:t>Pazırık</a:t>
            </a:r>
            <a:r>
              <a:rPr lang="en-US" dirty="0" smtClean="0"/>
              <a:t>” </a:t>
            </a:r>
            <a:r>
              <a:rPr lang="en-US" dirty="0" err="1" smtClean="0"/>
              <a:t>ile</a:t>
            </a:r>
            <a:r>
              <a:rPr lang="en-US" dirty="0" smtClean="0"/>
              <a:t> Alma Ata </a:t>
            </a:r>
            <a:r>
              <a:rPr lang="en-US" dirty="0" err="1" smtClean="0"/>
              <a:t>yakınlarında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“</a:t>
            </a:r>
            <a:r>
              <a:rPr lang="en-US" dirty="0" err="1" smtClean="0"/>
              <a:t>Esik</a:t>
            </a:r>
            <a:r>
              <a:rPr lang="en-US" dirty="0" smtClean="0"/>
              <a:t>” </a:t>
            </a:r>
            <a:r>
              <a:rPr lang="en-US" dirty="0" err="1" smtClean="0"/>
              <a:t>kurganlarıdır</a:t>
            </a:r>
            <a:r>
              <a:rPr lang="en-US" dirty="0" smtClean="0"/>
              <a:t>. </a:t>
            </a:r>
            <a:r>
              <a:rPr lang="en-US" dirty="0" err="1" smtClean="0"/>
              <a:t>Pazırık</a:t>
            </a:r>
            <a:r>
              <a:rPr lang="en-US" dirty="0" smtClean="0"/>
              <a:t> </a:t>
            </a:r>
            <a:r>
              <a:rPr lang="en-US" dirty="0" err="1" smtClean="0"/>
              <a:t>kurganında</a:t>
            </a:r>
            <a:r>
              <a:rPr lang="en-US" dirty="0" smtClean="0"/>
              <a:t>; </a:t>
            </a:r>
            <a:r>
              <a:rPr lang="en-US" dirty="0" err="1" smtClean="0"/>
              <a:t>Lahitler</a:t>
            </a:r>
            <a:r>
              <a:rPr lang="en-US" dirty="0" smtClean="0"/>
              <a:t>, at </a:t>
            </a:r>
            <a:r>
              <a:rPr lang="en-US" dirty="0" err="1" smtClean="0"/>
              <a:t>koşumları</a:t>
            </a:r>
            <a:r>
              <a:rPr lang="en-US" dirty="0" smtClean="0"/>
              <a:t>, metal </a:t>
            </a:r>
            <a:r>
              <a:rPr lang="en-US" dirty="0" err="1" smtClean="0"/>
              <a:t>araçlar</a:t>
            </a:r>
            <a:r>
              <a:rPr lang="en-US" dirty="0" smtClean="0"/>
              <a:t>, </a:t>
            </a:r>
            <a:r>
              <a:rPr lang="en-US" dirty="0" err="1" smtClean="0"/>
              <a:t>dokumalar</a:t>
            </a:r>
            <a:r>
              <a:rPr lang="en-US" dirty="0" smtClean="0"/>
              <a:t>, </a:t>
            </a:r>
            <a:r>
              <a:rPr lang="en-US" dirty="0" err="1" smtClean="0"/>
              <a:t>Esik</a:t>
            </a:r>
            <a:r>
              <a:rPr lang="en-US" dirty="0" smtClean="0"/>
              <a:t> </a:t>
            </a:r>
            <a:r>
              <a:rPr lang="en-US" dirty="0" err="1" smtClean="0"/>
              <a:t>kurganında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ünlü</a:t>
            </a:r>
            <a:r>
              <a:rPr lang="en-US" dirty="0" smtClean="0"/>
              <a:t> “</a:t>
            </a:r>
            <a:r>
              <a:rPr lang="en-US" dirty="0" err="1" smtClean="0"/>
              <a:t>Altın</a:t>
            </a:r>
            <a:r>
              <a:rPr lang="en-US" dirty="0" smtClean="0"/>
              <a:t> </a:t>
            </a:r>
            <a:r>
              <a:rPr lang="en-US" dirty="0" err="1" smtClean="0"/>
              <a:t>Elbiseli</a:t>
            </a:r>
            <a:r>
              <a:rPr lang="en-US" dirty="0" smtClean="0"/>
              <a:t> Adam </a:t>
            </a:r>
            <a:r>
              <a:rPr lang="en-US" dirty="0" err="1" smtClean="0"/>
              <a:t>Heykeli</a:t>
            </a:r>
            <a:r>
              <a:rPr lang="en-US" dirty="0" smtClean="0"/>
              <a:t>” </a:t>
            </a:r>
            <a:r>
              <a:rPr lang="en-US" dirty="0" err="1" smtClean="0"/>
              <a:t>bulunmuştur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Bu </a:t>
            </a:r>
            <a:r>
              <a:rPr lang="en-US" dirty="0" err="1" smtClean="0"/>
              <a:t>kurganlar</a:t>
            </a:r>
            <a:r>
              <a:rPr lang="en-US" dirty="0" smtClean="0"/>
              <a:t> </a:t>
            </a:r>
            <a:r>
              <a:rPr lang="en-US" dirty="0" err="1" smtClean="0"/>
              <a:t>Asya</a:t>
            </a:r>
            <a:r>
              <a:rPr lang="en-US" dirty="0" smtClean="0"/>
              <a:t> </a:t>
            </a:r>
            <a:r>
              <a:rPr lang="en-US" dirty="0" err="1" smtClean="0"/>
              <a:t>Hunları’na</a:t>
            </a:r>
            <a:r>
              <a:rPr lang="en-US" dirty="0" smtClean="0"/>
              <a:t> </a:t>
            </a:r>
            <a:r>
              <a:rPr lang="en-US" dirty="0" err="1" smtClean="0"/>
              <a:t>aittir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Kurgan </a:t>
            </a:r>
            <a:r>
              <a:rPr lang="en-US" dirty="0" err="1" smtClean="0"/>
              <a:t>mezar</a:t>
            </a:r>
            <a:r>
              <a:rPr lang="en-US" dirty="0" smtClean="0"/>
              <a:t> </a:t>
            </a:r>
            <a:r>
              <a:rPr lang="en-US" dirty="0" err="1" smtClean="0"/>
              <a:t>tipinin</a:t>
            </a:r>
            <a:r>
              <a:rPr lang="en-US" dirty="0" smtClean="0"/>
              <a:t> </a:t>
            </a:r>
            <a:r>
              <a:rPr lang="en-US" dirty="0" err="1" smtClean="0"/>
              <a:t>Anadolu’daki</a:t>
            </a:r>
            <a:r>
              <a:rPr lang="en-US" dirty="0" smtClean="0"/>
              <a:t> </a:t>
            </a:r>
            <a:r>
              <a:rPr lang="en-US" dirty="0" err="1" smtClean="0"/>
              <a:t>biçimine</a:t>
            </a:r>
            <a:r>
              <a:rPr lang="en-US" dirty="0" smtClean="0"/>
              <a:t> </a:t>
            </a:r>
            <a:r>
              <a:rPr lang="en-US" dirty="0" err="1" smtClean="0"/>
              <a:t>Höyük</a:t>
            </a:r>
            <a:r>
              <a:rPr lang="en-US" dirty="0" smtClean="0"/>
              <a:t> </a:t>
            </a:r>
            <a:r>
              <a:rPr lang="en-US" dirty="0" err="1" smtClean="0"/>
              <a:t>denilmiştir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Zamanla</a:t>
            </a:r>
            <a:r>
              <a:rPr lang="en-US" dirty="0" smtClean="0"/>
              <a:t> </a:t>
            </a:r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Maniheizm</a:t>
            </a:r>
            <a:r>
              <a:rPr lang="en-US" dirty="0" smtClean="0"/>
              <a:t>, </a:t>
            </a:r>
            <a:r>
              <a:rPr lang="en-US" dirty="0" err="1" smtClean="0"/>
              <a:t>Budizm</a:t>
            </a:r>
            <a:r>
              <a:rPr lang="en-US" dirty="0" smtClean="0"/>
              <a:t>, </a:t>
            </a:r>
            <a:r>
              <a:rPr lang="en-US" dirty="0" err="1" smtClean="0"/>
              <a:t>Taoizm</a:t>
            </a:r>
            <a:r>
              <a:rPr lang="en-US" dirty="0" smtClean="0"/>
              <a:t>, </a:t>
            </a:r>
            <a:r>
              <a:rPr lang="en-US" dirty="0" err="1" smtClean="0"/>
              <a:t>Hıristiyanlık</a:t>
            </a:r>
            <a:r>
              <a:rPr lang="en-US" dirty="0" smtClean="0"/>
              <a:t>, </a:t>
            </a:r>
            <a:r>
              <a:rPr lang="en-US" dirty="0" err="1" smtClean="0"/>
              <a:t>Musevilik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dinler</a:t>
            </a:r>
            <a:r>
              <a:rPr lang="en-US" dirty="0" smtClean="0"/>
              <a:t> de </a:t>
            </a:r>
            <a:r>
              <a:rPr lang="en-US" dirty="0" err="1" smtClean="0"/>
              <a:t>yayılmıştır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NOT-1: </a:t>
            </a:r>
            <a:r>
              <a:rPr lang="en-US" dirty="0" err="1" smtClean="0"/>
              <a:t>Uygurlar</a:t>
            </a:r>
            <a:r>
              <a:rPr lang="en-US" dirty="0" smtClean="0"/>
              <a:t> Mani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Budizm</a:t>
            </a:r>
            <a:r>
              <a:rPr lang="en-US" dirty="0" smtClean="0"/>
              <a:t> </a:t>
            </a:r>
            <a:r>
              <a:rPr lang="en-US" dirty="0" err="1" smtClean="0"/>
              <a:t>dinlerini</a:t>
            </a:r>
            <a:r>
              <a:rPr lang="en-US" dirty="0" smtClean="0"/>
              <a:t>, </a:t>
            </a:r>
            <a:r>
              <a:rPr lang="en-US" dirty="0" err="1" smtClean="0"/>
              <a:t>Türgişler</a:t>
            </a:r>
            <a:r>
              <a:rPr lang="en-US" dirty="0" smtClean="0"/>
              <a:t> </a:t>
            </a:r>
            <a:r>
              <a:rPr lang="en-US" dirty="0" err="1" smtClean="0"/>
              <a:t>Budizm’i</a:t>
            </a:r>
            <a:r>
              <a:rPr lang="en-US" dirty="0" smtClean="0"/>
              <a:t>, </a:t>
            </a:r>
            <a:r>
              <a:rPr lang="en-US" dirty="0" err="1" smtClean="0"/>
              <a:t>Avarlar</a:t>
            </a:r>
            <a:r>
              <a:rPr lang="en-US" dirty="0" smtClean="0"/>
              <a:t>, </a:t>
            </a:r>
            <a:r>
              <a:rPr lang="en-US" dirty="0" err="1" smtClean="0"/>
              <a:t>Macarlar</a:t>
            </a:r>
            <a:r>
              <a:rPr lang="en-US" dirty="0" smtClean="0"/>
              <a:t>, Tuna </a:t>
            </a:r>
            <a:r>
              <a:rPr lang="en-US" dirty="0" err="1" smtClean="0"/>
              <a:t>Bulgarları</a:t>
            </a:r>
            <a:r>
              <a:rPr lang="en-US" dirty="0" smtClean="0"/>
              <a:t>, </a:t>
            </a:r>
            <a:r>
              <a:rPr lang="en-US" dirty="0" err="1" smtClean="0"/>
              <a:t>Peçenekler</a:t>
            </a:r>
            <a:r>
              <a:rPr lang="en-US" dirty="0" smtClean="0"/>
              <a:t>, </a:t>
            </a:r>
            <a:r>
              <a:rPr lang="en-US" dirty="0" err="1" smtClean="0"/>
              <a:t>Kumanlar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Uzlar</a:t>
            </a:r>
            <a:r>
              <a:rPr lang="en-US" dirty="0" smtClean="0"/>
              <a:t> </a:t>
            </a:r>
            <a:r>
              <a:rPr lang="en-US" dirty="0" err="1" smtClean="0"/>
              <a:t>Hıristiyanlığı</a:t>
            </a:r>
            <a:r>
              <a:rPr lang="en-US" dirty="0" smtClean="0"/>
              <a:t> </a:t>
            </a:r>
            <a:r>
              <a:rPr lang="en-US" dirty="0" err="1" smtClean="0"/>
              <a:t>benimserken</a:t>
            </a:r>
            <a:r>
              <a:rPr lang="en-US" dirty="0" smtClean="0"/>
              <a:t>, </a:t>
            </a:r>
            <a:r>
              <a:rPr lang="en-US" dirty="0" err="1" smtClean="0"/>
              <a:t>Hazarlar</a:t>
            </a:r>
            <a:r>
              <a:rPr lang="en-US" dirty="0" smtClean="0"/>
              <a:t> </a:t>
            </a:r>
            <a:r>
              <a:rPr lang="en-US" dirty="0" err="1" smtClean="0"/>
              <a:t>Museviliği</a:t>
            </a:r>
            <a:r>
              <a:rPr lang="en-US" dirty="0" smtClean="0"/>
              <a:t>; </a:t>
            </a:r>
            <a:r>
              <a:rPr lang="en-US" dirty="0" err="1" smtClean="0"/>
              <a:t>Oğuzlar</a:t>
            </a:r>
            <a:r>
              <a:rPr lang="en-US" dirty="0" smtClean="0"/>
              <a:t>, </a:t>
            </a:r>
            <a:r>
              <a:rPr lang="en-US" dirty="0" err="1" smtClean="0"/>
              <a:t>Karluklar</a:t>
            </a:r>
            <a:r>
              <a:rPr lang="en-US" dirty="0" smtClean="0"/>
              <a:t>, </a:t>
            </a:r>
            <a:r>
              <a:rPr lang="en-US" dirty="0" err="1" smtClean="0"/>
              <a:t>İdil</a:t>
            </a:r>
            <a:r>
              <a:rPr lang="en-US" dirty="0" smtClean="0"/>
              <a:t> </a:t>
            </a:r>
            <a:r>
              <a:rPr lang="en-US" dirty="0" err="1" smtClean="0"/>
              <a:t>Bulgarları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Yağmalar</a:t>
            </a:r>
            <a:r>
              <a:rPr lang="en-US" dirty="0" smtClean="0"/>
              <a:t> </a:t>
            </a:r>
            <a:r>
              <a:rPr lang="en-US" dirty="0" err="1" smtClean="0"/>
              <a:t>İslamiyet’i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etmişlerdir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NOT-2: Din </a:t>
            </a:r>
            <a:r>
              <a:rPr lang="en-US" dirty="0" err="1" smtClean="0"/>
              <a:t>değiştiren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Uygurlardır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NOT-3: </a:t>
            </a:r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yaşayışına</a:t>
            </a:r>
            <a:r>
              <a:rPr lang="en-US" dirty="0" smtClean="0"/>
              <a:t> en </a:t>
            </a:r>
            <a:r>
              <a:rPr lang="en-US" dirty="0" err="1" smtClean="0"/>
              <a:t>uygun</a:t>
            </a:r>
            <a:r>
              <a:rPr lang="en-US" dirty="0" smtClean="0"/>
              <a:t> din </a:t>
            </a:r>
            <a:r>
              <a:rPr lang="en-US" dirty="0" err="1" smtClean="0"/>
              <a:t>İslamiyet</a:t>
            </a:r>
            <a:r>
              <a:rPr lang="en-US" dirty="0" smtClean="0"/>
              <a:t> </a:t>
            </a:r>
            <a:r>
              <a:rPr lang="en-US" dirty="0" err="1" smtClean="0"/>
              <a:t>olmuştur</a:t>
            </a:r>
            <a:r>
              <a:rPr lang="en-US" dirty="0" smtClean="0"/>
              <a:t>. Bu </a:t>
            </a:r>
            <a:r>
              <a:rPr lang="en-US" dirty="0" err="1" smtClean="0"/>
              <a:t>nedenledir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dinleri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topluluklarının</a:t>
            </a:r>
            <a:r>
              <a:rPr lang="en-US" dirty="0" smtClean="0"/>
              <a:t> </a:t>
            </a:r>
            <a:r>
              <a:rPr lang="en-US" dirty="0" err="1" smtClean="0"/>
              <a:t>birçoğu</a:t>
            </a:r>
            <a:r>
              <a:rPr lang="en-US" dirty="0" smtClean="0"/>
              <a:t> </a:t>
            </a: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benliğini</a:t>
            </a:r>
            <a:r>
              <a:rPr lang="en-US" dirty="0" smtClean="0"/>
              <a:t> </a:t>
            </a:r>
            <a:r>
              <a:rPr lang="en-US" dirty="0" err="1" smtClean="0"/>
              <a:t>kaybetmiştir</a:t>
            </a:r>
            <a:endParaRPr lang="tr-T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HUKUK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Töre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yazısız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kuralları</a:t>
            </a:r>
            <a:r>
              <a:rPr lang="en-US" dirty="0" smtClean="0"/>
              <a:t> </a:t>
            </a:r>
            <a:r>
              <a:rPr lang="en-US" dirty="0" err="1" smtClean="0"/>
              <a:t>geçerliydi</a:t>
            </a:r>
            <a:r>
              <a:rPr lang="en-US" dirty="0" smtClean="0"/>
              <a:t>. </a:t>
            </a:r>
            <a:r>
              <a:rPr lang="en-US" dirty="0" err="1" smtClean="0"/>
              <a:t>Törenin</a:t>
            </a:r>
            <a:r>
              <a:rPr lang="en-US" dirty="0" smtClean="0"/>
              <a:t> </a:t>
            </a:r>
            <a:r>
              <a:rPr lang="en-US" dirty="0" err="1" smtClean="0"/>
              <a:t>kuralları</a:t>
            </a:r>
            <a:r>
              <a:rPr lang="en-US" dirty="0" smtClean="0"/>
              <a:t> </a:t>
            </a:r>
            <a:r>
              <a:rPr lang="en-US" dirty="0" err="1" smtClean="0"/>
              <a:t>kesindir</a:t>
            </a:r>
            <a:r>
              <a:rPr lang="en-US" dirty="0" smtClean="0"/>
              <a:t>, </a:t>
            </a:r>
            <a:r>
              <a:rPr lang="en-US" dirty="0" err="1" smtClean="0"/>
              <a:t>töreye</a:t>
            </a:r>
            <a:r>
              <a:rPr lang="en-US" dirty="0" smtClean="0"/>
              <a:t> </a:t>
            </a:r>
            <a:r>
              <a:rPr lang="en-US" dirty="0" err="1" smtClean="0"/>
              <a:t>hükümdar</a:t>
            </a:r>
            <a:r>
              <a:rPr lang="en-US" dirty="0" smtClean="0"/>
              <a:t> </a:t>
            </a:r>
            <a:r>
              <a:rPr lang="en-US" dirty="0" err="1" smtClean="0"/>
              <a:t>başta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kimse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gelemezdi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</a:t>
            </a:r>
            <a:r>
              <a:rPr lang="en-US" dirty="0" err="1" smtClean="0"/>
              <a:t>töreye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yapılırdı</a:t>
            </a:r>
            <a:r>
              <a:rPr lang="en-US" dirty="0" smtClean="0"/>
              <a:t>. </a:t>
            </a:r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hayatta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bile </a:t>
            </a:r>
            <a:r>
              <a:rPr lang="en-US" dirty="0" err="1" smtClean="0"/>
              <a:t>törenin</a:t>
            </a:r>
            <a:r>
              <a:rPr lang="en-US" dirty="0" smtClean="0"/>
              <a:t> </a:t>
            </a:r>
            <a:r>
              <a:rPr lang="en-US" dirty="0" err="1" smtClean="0"/>
              <a:t>dışına</a:t>
            </a:r>
            <a:r>
              <a:rPr lang="en-US" dirty="0" smtClean="0"/>
              <a:t> </a:t>
            </a:r>
            <a:r>
              <a:rPr lang="en-US" dirty="0" err="1" smtClean="0"/>
              <a:t>çıkılamazdı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Devlete</a:t>
            </a:r>
            <a:r>
              <a:rPr lang="en-US" dirty="0" smtClean="0"/>
              <a:t> </a:t>
            </a:r>
            <a:r>
              <a:rPr lang="en-US" dirty="0" err="1" smtClean="0"/>
              <a:t>başkaldırma</a:t>
            </a:r>
            <a:r>
              <a:rPr lang="en-US" dirty="0" smtClean="0"/>
              <a:t>, </a:t>
            </a:r>
            <a:r>
              <a:rPr lang="en-US" dirty="0" err="1" smtClean="0"/>
              <a:t>ordudan</a:t>
            </a:r>
            <a:r>
              <a:rPr lang="en-US" dirty="0" smtClean="0"/>
              <a:t> </a:t>
            </a:r>
            <a:r>
              <a:rPr lang="en-US" dirty="0" err="1" smtClean="0"/>
              <a:t>kaçma</a:t>
            </a:r>
            <a:r>
              <a:rPr lang="en-US" dirty="0" smtClean="0"/>
              <a:t>, </a:t>
            </a:r>
            <a:r>
              <a:rPr lang="en-US" dirty="0" err="1" smtClean="0"/>
              <a:t>adam</a:t>
            </a:r>
            <a:r>
              <a:rPr lang="en-US" dirty="0" smtClean="0"/>
              <a:t> </a:t>
            </a:r>
            <a:r>
              <a:rPr lang="en-US" dirty="0" err="1" smtClean="0"/>
              <a:t>öldürme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namusa</a:t>
            </a:r>
            <a:r>
              <a:rPr lang="en-US" dirty="0" smtClean="0"/>
              <a:t> </a:t>
            </a:r>
            <a:r>
              <a:rPr lang="en-US" dirty="0" err="1" smtClean="0"/>
              <a:t>tecavüz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suçların</a:t>
            </a:r>
            <a:r>
              <a:rPr lang="en-US" dirty="0" smtClean="0"/>
              <a:t> </a:t>
            </a:r>
            <a:r>
              <a:rPr lang="en-US" dirty="0" err="1" smtClean="0"/>
              <a:t>cezası</a:t>
            </a:r>
            <a:r>
              <a:rPr lang="en-US" dirty="0" smtClean="0"/>
              <a:t> </a:t>
            </a:r>
            <a:r>
              <a:rPr lang="en-US" dirty="0" err="1" smtClean="0"/>
              <a:t>idamdı</a:t>
            </a:r>
            <a:r>
              <a:rPr lang="en-US" dirty="0" smtClean="0"/>
              <a:t>. </a:t>
            </a:r>
            <a:r>
              <a:rPr lang="en-US" dirty="0" err="1" smtClean="0"/>
              <a:t>Hırsızlara</a:t>
            </a:r>
            <a:r>
              <a:rPr lang="en-US" dirty="0" smtClean="0"/>
              <a:t> </a:t>
            </a:r>
            <a:r>
              <a:rPr lang="en-US" dirty="0" err="1" smtClean="0"/>
              <a:t>çaldığı</a:t>
            </a:r>
            <a:r>
              <a:rPr lang="en-US" dirty="0" smtClean="0"/>
              <a:t> </a:t>
            </a:r>
            <a:r>
              <a:rPr lang="en-US" dirty="0" err="1" smtClean="0"/>
              <a:t>nesnenin</a:t>
            </a:r>
            <a:r>
              <a:rPr lang="en-US" dirty="0" smtClean="0"/>
              <a:t> on </a:t>
            </a:r>
            <a:r>
              <a:rPr lang="en-US" dirty="0" err="1" smtClean="0"/>
              <a:t>katı</a:t>
            </a:r>
            <a:r>
              <a:rPr lang="en-US" dirty="0" smtClean="0"/>
              <a:t> </a:t>
            </a:r>
            <a:r>
              <a:rPr lang="en-US" dirty="0" err="1" smtClean="0"/>
              <a:t>ödetilirdi</a:t>
            </a:r>
            <a:r>
              <a:rPr lang="en-US" dirty="0" smtClean="0"/>
              <a:t> (</a:t>
            </a:r>
            <a:r>
              <a:rPr lang="en-US" dirty="0" err="1" smtClean="0"/>
              <a:t>tazminat</a:t>
            </a:r>
            <a:r>
              <a:rPr lang="en-US" dirty="0" smtClean="0"/>
              <a:t> </a:t>
            </a:r>
            <a:r>
              <a:rPr lang="en-US" dirty="0" err="1" smtClean="0"/>
              <a:t>alınırdı</a:t>
            </a:r>
            <a:r>
              <a:rPr lang="en-US" dirty="0" smtClean="0"/>
              <a:t>.).</a:t>
            </a:r>
            <a:br>
              <a:rPr lang="en-US" dirty="0" smtClean="0"/>
            </a:b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hafif</a:t>
            </a:r>
            <a:r>
              <a:rPr lang="en-US" dirty="0" smtClean="0"/>
              <a:t> </a:t>
            </a:r>
            <a:r>
              <a:rPr lang="en-US" dirty="0" err="1" smtClean="0"/>
              <a:t>suç</a:t>
            </a:r>
            <a:r>
              <a:rPr lang="en-US" dirty="0" smtClean="0"/>
              <a:t> </a:t>
            </a:r>
            <a:r>
              <a:rPr lang="en-US" dirty="0" err="1" smtClean="0"/>
              <a:t>işleyenler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on </a:t>
            </a:r>
            <a:r>
              <a:rPr lang="en-US" dirty="0" err="1" smtClean="0"/>
              <a:t>güne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hapis</a:t>
            </a:r>
            <a:r>
              <a:rPr lang="en-US" dirty="0" smtClean="0"/>
              <a:t> </a:t>
            </a:r>
            <a:r>
              <a:rPr lang="en-US" dirty="0" err="1" smtClean="0"/>
              <a:t>cezasına</a:t>
            </a:r>
            <a:r>
              <a:rPr lang="en-US" dirty="0" smtClean="0"/>
              <a:t> </a:t>
            </a:r>
            <a:r>
              <a:rPr lang="en-US" dirty="0" err="1" smtClean="0"/>
              <a:t>çarptırılırdı</a:t>
            </a:r>
            <a:r>
              <a:rPr lang="en-US" dirty="0" smtClean="0"/>
              <a:t>.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nedeni</a:t>
            </a:r>
            <a:r>
              <a:rPr lang="en-US" dirty="0" smtClean="0"/>
              <a:t> </a:t>
            </a:r>
            <a:r>
              <a:rPr lang="en-US" dirty="0" err="1" smtClean="0"/>
              <a:t>göçebe</a:t>
            </a:r>
            <a:r>
              <a:rPr lang="en-US" dirty="0" smtClean="0"/>
              <a:t> </a:t>
            </a:r>
            <a:r>
              <a:rPr lang="en-US" dirty="0" err="1" smtClean="0"/>
              <a:t>yaşamdır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Törenin</a:t>
            </a:r>
            <a:r>
              <a:rPr lang="en-US" dirty="0" smtClean="0"/>
              <a:t> </a:t>
            </a:r>
            <a:r>
              <a:rPr lang="en-US" dirty="0" err="1" smtClean="0"/>
              <a:t>değişmez</a:t>
            </a:r>
            <a:r>
              <a:rPr lang="en-US" dirty="0" smtClean="0"/>
              <a:t> </a:t>
            </a:r>
            <a:r>
              <a:rPr lang="en-US" dirty="0" err="1" smtClean="0"/>
              <a:t>kuralları</a:t>
            </a:r>
            <a:r>
              <a:rPr lang="en-US" dirty="0" smtClean="0"/>
              <a:t>; </a:t>
            </a:r>
            <a:r>
              <a:rPr lang="en-US" dirty="0" err="1" smtClean="0"/>
              <a:t>Adalet</a:t>
            </a:r>
            <a:r>
              <a:rPr lang="en-US" dirty="0" smtClean="0"/>
              <a:t>, </a:t>
            </a:r>
            <a:r>
              <a:rPr lang="en-US" dirty="0" err="1" smtClean="0"/>
              <a:t>Eşitlik</a:t>
            </a:r>
            <a:r>
              <a:rPr lang="en-US" dirty="0" smtClean="0"/>
              <a:t> (</a:t>
            </a:r>
            <a:r>
              <a:rPr lang="en-US" dirty="0" err="1" smtClean="0"/>
              <a:t>Tüzlük</a:t>
            </a:r>
            <a:r>
              <a:rPr lang="en-US" dirty="0" smtClean="0"/>
              <a:t>), </a:t>
            </a:r>
            <a:r>
              <a:rPr lang="en-US" dirty="0" err="1" smtClean="0"/>
              <a:t>İyilik</a:t>
            </a:r>
            <a:r>
              <a:rPr lang="en-US" dirty="0" smtClean="0"/>
              <a:t> (</a:t>
            </a:r>
            <a:r>
              <a:rPr lang="en-US" dirty="0" err="1" smtClean="0"/>
              <a:t>Könilik</a:t>
            </a:r>
            <a:r>
              <a:rPr lang="en-US" dirty="0" smtClean="0"/>
              <a:t>), </a:t>
            </a:r>
            <a:r>
              <a:rPr lang="en-US" dirty="0" err="1" smtClean="0"/>
              <a:t>Yararlı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(</a:t>
            </a:r>
            <a:r>
              <a:rPr lang="en-US" dirty="0" err="1" smtClean="0"/>
              <a:t>Uzluk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İnsanlık</a:t>
            </a:r>
            <a:r>
              <a:rPr lang="en-US" dirty="0" smtClean="0"/>
              <a:t> (</a:t>
            </a:r>
            <a:r>
              <a:rPr lang="en-US" dirty="0" err="1" smtClean="0"/>
              <a:t>Kişilik</a:t>
            </a:r>
            <a:r>
              <a:rPr lang="en-US" dirty="0" smtClean="0"/>
              <a:t>)’</a:t>
            </a:r>
            <a:r>
              <a:rPr lang="en-US" dirty="0" err="1" smtClean="0"/>
              <a:t>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Töre</a:t>
            </a:r>
            <a:r>
              <a:rPr lang="en-US" dirty="0" smtClean="0"/>
              <a:t>, </a:t>
            </a:r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örf</a:t>
            </a:r>
            <a:r>
              <a:rPr lang="en-US" dirty="0" smtClean="0"/>
              <a:t>, </a:t>
            </a:r>
            <a:r>
              <a:rPr lang="en-US" dirty="0" err="1" smtClean="0"/>
              <a:t>adet</a:t>
            </a:r>
            <a:r>
              <a:rPr lang="en-US" dirty="0" smtClean="0"/>
              <a:t>, </a:t>
            </a:r>
            <a:r>
              <a:rPr lang="en-US" dirty="0" err="1" smtClean="0"/>
              <a:t>gelenek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göreneklerinin</a:t>
            </a:r>
            <a:r>
              <a:rPr lang="en-US" dirty="0" smtClean="0"/>
              <a:t> </a:t>
            </a:r>
            <a:r>
              <a:rPr lang="en-US" dirty="0" err="1" smtClean="0"/>
              <a:t>getirmiş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kurallar</a:t>
            </a:r>
            <a:r>
              <a:rPr lang="en-US" dirty="0" smtClean="0"/>
              <a:t> </a:t>
            </a:r>
            <a:r>
              <a:rPr lang="en-US" dirty="0" err="1" smtClean="0"/>
              <a:t>bütünüydü</a:t>
            </a:r>
            <a:r>
              <a:rPr lang="en-US" dirty="0" smtClean="0"/>
              <a:t>, </a:t>
            </a:r>
            <a:r>
              <a:rPr lang="en-US" dirty="0" err="1" smtClean="0"/>
              <a:t>şartlara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töreye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kurallar</a:t>
            </a:r>
            <a:r>
              <a:rPr lang="en-US" dirty="0" smtClean="0"/>
              <a:t> </a:t>
            </a:r>
            <a:r>
              <a:rPr lang="en-US" dirty="0" err="1" smtClean="0"/>
              <a:t>koyulabilirdi</a:t>
            </a:r>
            <a:r>
              <a:rPr lang="en-US" dirty="0" smtClean="0"/>
              <a:t>. </a:t>
            </a:r>
            <a:r>
              <a:rPr lang="en-US" dirty="0" err="1" smtClean="0"/>
              <a:t>Törenin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r>
              <a:rPr lang="en-US" dirty="0" smtClean="0"/>
              <a:t>; </a:t>
            </a:r>
            <a:r>
              <a:rPr lang="en-US" dirty="0" err="1" smtClean="0"/>
              <a:t>örf</a:t>
            </a:r>
            <a:r>
              <a:rPr lang="en-US" dirty="0" smtClean="0"/>
              <a:t>, </a:t>
            </a:r>
            <a:r>
              <a:rPr lang="en-US" dirty="0" err="1" smtClean="0"/>
              <a:t>adet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gelenekler</a:t>
            </a:r>
            <a:r>
              <a:rPr lang="en-US" dirty="0" smtClean="0"/>
              <a:t>, </a:t>
            </a:r>
            <a:r>
              <a:rPr lang="en-US" dirty="0" err="1" smtClean="0"/>
              <a:t>Kurultayın</a:t>
            </a:r>
            <a:r>
              <a:rPr lang="en-US" dirty="0" smtClean="0"/>
              <a:t> </a:t>
            </a:r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hakanın</a:t>
            </a:r>
            <a:r>
              <a:rPr lang="en-US" dirty="0" smtClean="0"/>
              <a:t> </a:t>
            </a:r>
            <a:r>
              <a:rPr lang="en-US" dirty="0" err="1" smtClean="0"/>
              <a:t>emirleridir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Uygurlar</a:t>
            </a:r>
            <a:r>
              <a:rPr lang="en-US" dirty="0" smtClean="0"/>
              <a:t> </a:t>
            </a:r>
            <a:r>
              <a:rPr lang="en-US" dirty="0" err="1" smtClean="0"/>
              <a:t>Dönemi’nde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sağlam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şekilci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nitelik</a:t>
            </a:r>
            <a:r>
              <a:rPr lang="en-US" dirty="0" smtClean="0"/>
              <a:t> </a:t>
            </a:r>
            <a:r>
              <a:rPr lang="en-US" dirty="0" err="1" smtClean="0"/>
              <a:t>kazanmıştır</a:t>
            </a:r>
            <a:r>
              <a:rPr lang="en-US" dirty="0" smtClean="0"/>
              <a:t>. </a:t>
            </a:r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hayatının</a:t>
            </a:r>
            <a:r>
              <a:rPr lang="en-US" dirty="0" smtClean="0"/>
              <a:t> </a:t>
            </a:r>
            <a:r>
              <a:rPr lang="en-US" dirty="0" err="1" smtClean="0"/>
              <a:t>gelişmesi</a:t>
            </a:r>
            <a:r>
              <a:rPr lang="en-US" dirty="0" smtClean="0"/>
              <a:t>,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“</a:t>
            </a:r>
            <a:r>
              <a:rPr lang="en-US" dirty="0" err="1" smtClean="0"/>
              <a:t>kanıtlanabilir</a:t>
            </a:r>
            <a:r>
              <a:rPr lang="en-US" dirty="0" smtClean="0"/>
              <a:t>” </a:t>
            </a:r>
            <a:r>
              <a:rPr lang="en-US" dirty="0" err="1" smtClean="0"/>
              <a:t>nitelikte</a:t>
            </a:r>
            <a:r>
              <a:rPr lang="en-US" dirty="0" smtClean="0"/>
              <a:t> </a:t>
            </a:r>
            <a:r>
              <a:rPr lang="en-US" dirty="0" err="1" smtClean="0"/>
              <a:t>olmasını</a:t>
            </a:r>
            <a:r>
              <a:rPr lang="en-US" dirty="0" smtClean="0"/>
              <a:t> </a:t>
            </a:r>
            <a:r>
              <a:rPr lang="en-US" dirty="0" err="1" smtClean="0"/>
              <a:t>gerektirdiğinden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tanıklı</a:t>
            </a:r>
            <a:r>
              <a:rPr lang="en-US" dirty="0" smtClean="0"/>
              <a:t> </a:t>
            </a:r>
            <a:r>
              <a:rPr lang="en-US" dirty="0" err="1" smtClean="0"/>
              <a:t>sözleşmeler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kazanmıştır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II. GÖKTÜRK DEVLETİ (KUTLUK)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(682 - 745)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682 </a:t>
            </a:r>
            <a:r>
              <a:rPr lang="en-US" dirty="0" err="1" smtClean="0">
                <a:latin typeface="Comic Sans MS" pitchFamily="66" charset="0"/>
              </a:rPr>
              <a:t>yılında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Kutluk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Kağan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tarafından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Çin’e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karşı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başlatılan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bağımsızlık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mücadelesi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sonucu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Ötüken’de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kurulmuştur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Devlete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en-US" dirty="0" err="1" smtClean="0">
                <a:latin typeface="Comic Sans MS" pitchFamily="66" charset="0"/>
              </a:rPr>
              <a:t>Kutluk</a:t>
            </a:r>
            <a:r>
              <a:rPr lang="en-US" dirty="0" smtClean="0">
                <a:latin typeface="Comic Sans MS" pitchFamily="66" charset="0"/>
              </a:rPr>
              <a:t>”, </a:t>
            </a:r>
            <a:r>
              <a:rPr lang="en-US" dirty="0" err="1" smtClean="0">
                <a:latin typeface="Comic Sans MS" pitchFamily="66" charset="0"/>
              </a:rPr>
              <a:t>kendisine</a:t>
            </a:r>
            <a:r>
              <a:rPr lang="en-US" dirty="0" smtClean="0">
                <a:latin typeface="Comic Sans MS" pitchFamily="66" charset="0"/>
              </a:rPr>
              <a:t> de </a:t>
            </a:r>
            <a:r>
              <a:rPr lang="en-US" dirty="0" err="1" smtClean="0">
                <a:latin typeface="Comic Sans MS" pitchFamily="66" charset="0"/>
              </a:rPr>
              <a:t>devleti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toparlayan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derleyen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anlamına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gelen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tr-TR" dirty="0" smtClean="0">
                <a:latin typeface="Comic Sans MS" pitchFamily="66" charset="0"/>
              </a:rPr>
              <a:t>İ</a:t>
            </a:r>
            <a:r>
              <a:rPr lang="en-US" dirty="0" err="1" smtClean="0">
                <a:latin typeface="Comic Sans MS" pitchFamily="66" charset="0"/>
              </a:rPr>
              <a:t>lteriş</a:t>
            </a:r>
            <a:r>
              <a:rPr lang="en-US" dirty="0" smtClean="0">
                <a:latin typeface="Comic Sans MS" pitchFamily="66" charset="0"/>
              </a:rPr>
              <a:t>” </a:t>
            </a:r>
            <a:r>
              <a:rPr lang="en-US" dirty="0" err="1" smtClean="0">
                <a:latin typeface="Comic Sans MS" pitchFamily="66" charset="0"/>
              </a:rPr>
              <a:t>ünvanı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verilmiştir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En </a:t>
            </a:r>
            <a:r>
              <a:rPr lang="en-US" dirty="0" err="1" smtClean="0">
                <a:latin typeface="Comic Sans MS" pitchFamily="66" charset="0"/>
              </a:rPr>
              <a:t>parlak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dönem</a:t>
            </a:r>
            <a:r>
              <a:rPr lang="en-US" dirty="0" smtClean="0">
                <a:latin typeface="Comic Sans MS" pitchFamily="66" charset="0"/>
              </a:rPr>
              <a:t> Bilge </a:t>
            </a:r>
            <a:r>
              <a:rPr lang="en-US" dirty="0" err="1" smtClean="0">
                <a:latin typeface="Comic Sans MS" pitchFamily="66" charset="0"/>
              </a:rPr>
              <a:t>Kağan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Kültigin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kardeşler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döneminde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yaşanmıştır</a:t>
            </a:r>
            <a:r>
              <a:rPr lang="en-US" dirty="0" smtClean="0">
                <a:latin typeface="Comic Sans MS" pitchFamily="66" charset="0"/>
              </a:rPr>
              <a:t>. Bu </a:t>
            </a:r>
            <a:r>
              <a:rPr lang="en-US" dirty="0" err="1" smtClean="0">
                <a:latin typeface="Comic Sans MS" pitchFamily="66" charset="0"/>
              </a:rPr>
              <a:t>dönemde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</a:t>
            </a:r>
            <a:r>
              <a:rPr lang="en-US" dirty="0" smtClean="0">
                <a:latin typeface="Comic Sans MS" pitchFamily="66" charset="0"/>
              </a:rPr>
              <a:t> en </a:t>
            </a:r>
            <a:r>
              <a:rPr lang="en-US" dirty="0" err="1" smtClean="0">
                <a:latin typeface="Comic Sans MS" pitchFamily="66" charset="0"/>
              </a:rPr>
              <a:t>geniş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sınırlarına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ulaşmıştır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Tonyukuk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ise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dönemin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ünlü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veziri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genel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siyasi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danışmanıdır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Bilge </a:t>
            </a:r>
            <a:r>
              <a:rPr lang="en-US" dirty="0" err="1" smtClean="0">
                <a:latin typeface="Comic Sans MS" pitchFamily="66" charset="0"/>
              </a:rPr>
              <a:t>Kağan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Budizm’in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benimsenmesi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önerisini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sunar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Ancak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Vezir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Tonyukuk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Türklerin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ulusal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kimliklerini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bozacağı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endişesiyle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öneriyi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reddeder</a:t>
            </a:r>
            <a:r>
              <a:rPr lang="en-US" dirty="0" smtClean="0">
                <a:latin typeface="Comic Sans MS" pitchFamily="66" charset="0"/>
              </a:rPr>
              <a:t>. Bu durum </a:t>
            </a:r>
            <a:r>
              <a:rPr lang="en-US" dirty="0" err="1" smtClean="0">
                <a:latin typeface="Comic Sans MS" pitchFamily="66" charset="0"/>
              </a:rPr>
              <a:t>hükümdarların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yetkilerinin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denetlebildiğini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göstermektedir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Bilge </a:t>
            </a:r>
            <a:r>
              <a:rPr lang="en-US" dirty="0" err="1" smtClean="0">
                <a:latin typeface="Comic Sans MS" pitchFamily="66" charset="0"/>
              </a:rPr>
              <a:t>Kağan</a:t>
            </a:r>
            <a:r>
              <a:rPr lang="en-US" dirty="0" smtClean="0">
                <a:latin typeface="Comic Sans MS" pitchFamily="66" charset="0"/>
              </a:rPr>
              <a:t>’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en-US" dirty="0" smtClean="0">
                <a:latin typeface="Comic Sans MS" pitchFamily="66" charset="0"/>
              </a:rPr>
              <a:t>n </a:t>
            </a:r>
            <a:r>
              <a:rPr lang="en-US" dirty="0" err="1" smtClean="0">
                <a:latin typeface="Comic Sans MS" pitchFamily="66" charset="0"/>
              </a:rPr>
              <a:t>ölümünden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devlet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çöküş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dönemine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girmiş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Basmil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Karluk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Uygurların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ayaklanması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sonucu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yıkılmıştır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Bu </a:t>
            </a:r>
            <a:r>
              <a:rPr lang="en-US" dirty="0" err="1" smtClean="0"/>
              <a:t>sözleşmelerin</a:t>
            </a:r>
            <a:r>
              <a:rPr lang="en-US" dirty="0" smtClean="0"/>
              <a:t> </a:t>
            </a:r>
            <a:r>
              <a:rPr lang="en-US" dirty="0" err="1" smtClean="0"/>
              <a:t>başlıcaları</a:t>
            </a:r>
            <a:r>
              <a:rPr lang="en-US" dirty="0" smtClean="0"/>
              <a:t>; </a:t>
            </a:r>
            <a:r>
              <a:rPr lang="en-US" dirty="0" err="1" smtClean="0"/>
              <a:t>Trampa</a:t>
            </a:r>
            <a:r>
              <a:rPr lang="en-US" dirty="0" smtClean="0"/>
              <a:t> (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r>
              <a:rPr lang="en-US" dirty="0" smtClean="0"/>
              <a:t>), </a:t>
            </a:r>
            <a:r>
              <a:rPr lang="en-US" dirty="0" err="1" smtClean="0"/>
              <a:t>Velayet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r>
              <a:rPr lang="en-US" dirty="0" smtClean="0"/>
              <a:t>, </a:t>
            </a:r>
            <a:r>
              <a:rPr lang="en-US" dirty="0" err="1" smtClean="0"/>
              <a:t>Faiz</a:t>
            </a:r>
            <a:r>
              <a:rPr lang="en-US" dirty="0" smtClean="0"/>
              <a:t>, </a:t>
            </a:r>
            <a:r>
              <a:rPr lang="en-US" dirty="0" err="1" smtClean="0"/>
              <a:t>Kefalet</a:t>
            </a:r>
            <a:r>
              <a:rPr lang="en-US" dirty="0" smtClean="0"/>
              <a:t>, </a:t>
            </a:r>
            <a:r>
              <a:rPr lang="en-US" dirty="0" err="1" smtClean="0"/>
              <a:t>Yarıcılık</a:t>
            </a:r>
            <a:r>
              <a:rPr lang="en-US" dirty="0" smtClean="0"/>
              <a:t> (</a:t>
            </a:r>
            <a:r>
              <a:rPr lang="en-US" dirty="0" err="1" smtClean="0"/>
              <a:t>tarımsal</a:t>
            </a:r>
            <a:r>
              <a:rPr lang="en-US" dirty="0" smtClean="0"/>
              <a:t> </a:t>
            </a:r>
            <a:r>
              <a:rPr lang="en-US" dirty="0" err="1" smtClean="0"/>
              <a:t>ortaklık</a:t>
            </a:r>
            <a:r>
              <a:rPr lang="en-US" dirty="0" smtClean="0"/>
              <a:t> </a:t>
            </a:r>
            <a:r>
              <a:rPr lang="en-US" dirty="0" err="1" smtClean="0"/>
              <a:t>biçimi</a:t>
            </a:r>
            <a:r>
              <a:rPr lang="en-US" dirty="0" smtClean="0"/>
              <a:t>)’</a:t>
            </a:r>
            <a:r>
              <a:rPr lang="en-US" dirty="0" err="1" smtClean="0"/>
              <a:t>tır</a:t>
            </a:r>
            <a:r>
              <a:rPr lang="en-US" dirty="0" smtClean="0"/>
              <a:t> (Bu </a:t>
            </a:r>
            <a:r>
              <a:rPr lang="en-US" dirty="0" err="1" smtClean="0"/>
              <a:t>belgelere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Turfan</a:t>
            </a:r>
            <a:r>
              <a:rPr lang="en-US" dirty="0" smtClean="0"/>
              <a:t> </a:t>
            </a:r>
            <a:r>
              <a:rPr lang="en-US" dirty="0" err="1" smtClean="0"/>
              <a:t>Şehri’nde</a:t>
            </a:r>
            <a:r>
              <a:rPr lang="en-US" dirty="0" smtClean="0"/>
              <a:t> </a:t>
            </a:r>
            <a:r>
              <a:rPr lang="en-US" dirty="0" err="1" smtClean="0"/>
              <a:t>rastlanmıştır</a:t>
            </a:r>
            <a:r>
              <a:rPr lang="en-US" dirty="0" smtClean="0"/>
              <a:t>.).</a:t>
            </a:r>
            <a:br>
              <a:rPr lang="en-US" dirty="0" smtClean="0"/>
            </a:br>
            <a:r>
              <a:rPr lang="en-US" dirty="0" smtClean="0"/>
              <a:t>NOT: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r>
              <a:rPr lang="en-US" dirty="0" smtClean="0"/>
              <a:t> </a:t>
            </a:r>
            <a:r>
              <a:rPr lang="en-US" dirty="0" err="1" smtClean="0"/>
              <a:t>başlatan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Uygurlardır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Töreyi</a:t>
            </a:r>
            <a:r>
              <a:rPr lang="en-US" dirty="0" smtClean="0"/>
              <a:t> </a:t>
            </a:r>
            <a:r>
              <a:rPr lang="en-US" dirty="0" err="1" smtClean="0"/>
              <a:t>korumak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uygulamak</a:t>
            </a:r>
            <a:r>
              <a:rPr lang="en-US" dirty="0" smtClean="0"/>
              <a:t> </a:t>
            </a:r>
            <a:r>
              <a:rPr lang="en-US" dirty="0" err="1" smtClean="0"/>
              <a:t>devletin</a:t>
            </a:r>
            <a:r>
              <a:rPr lang="en-US" dirty="0" smtClean="0"/>
              <a:t>, </a:t>
            </a:r>
            <a:r>
              <a:rPr lang="en-US" dirty="0" err="1" smtClean="0"/>
              <a:t>dolayısıyla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hükümdarın</a:t>
            </a:r>
            <a:r>
              <a:rPr lang="en-US" dirty="0" smtClean="0"/>
              <a:t> </a:t>
            </a:r>
            <a:r>
              <a:rPr lang="en-US" dirty="0" err="1" smtClean="0"/>
              <a:t>göreviydi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Hükümdarın</a:t>
            </a:r>
            <a:r>
              <a:rPr lang="en-US" dirty="0" smtClean="0"/>
              <a:t> </a:t>
            </a:r>
            <a:r>
              <a:rPr lang="en-US" dirty="0" err="1" smtClean="0"/>
              <a:t>başkanlık</a:t>
            </a:r>
            <a:r>
              <a:rPr lang="en-US" dirty="0" smtClean="0"/>
              <a:t>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suçlara</a:t>
            </a:r>
            <a:r>
              <a:rPr lang="en-US" dirty="0" smtClean="0"/>
              <a:t> </a:t>
            </a:r>
            <a:r>
              <a:rPr lang="en-US" dirty="0" err="1" smtClean="0"/>
              <a:t>bakan</a:t>
            </a:r>
            <a:r>
              <a:rPr lang="en-US" dirty="0" smtClean="0"/>
              <a:t> </a:t>
            </a:r>
            <a:r>
              <a:rPr lang="en-US" dirty="0" err="1" smtClean="0"/>
              <a:t>mahkemeye</a:t>
            </a:r>
            <a:r>
              <a:rPr lang="en-US" dirty="0" smtClean="0"/>
              <a:t> “</a:t>
            </a:r>
            <a:r>
              <a:rPr lang="en-US" dirty="0" err="1" smtClean="0"/>
              <a:t>Yargu</a:t>
            </a:r>
            <a:r>
              <a:rPr lang="en-US" dirty="0" smtClean="0"/>
              <a:t> (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Mahkemesi</a:t>
            </a:r>
            <a:r>
              <a:rPr lang="en-US" dirty="0" smtClean="0"/>
              <a:t>)”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verilirdi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Yarganlar</a:t>
            </a:r>
            <a:r>
              <a:rPr lang="en-US" dirty="0" smtClean="0"/>
              <a:t> (</a:t>
            </a:r>
            <a:r>
              <a:rPr lang="en-US" dirty="0" err="1" smtClean="0"/>
              <a:t>Yargucılar</a:t>
            </a:r>
            <a:r>
              <a:rPr lang="en-US" dirty="0" smtClean="0"/>
              <a:t>) </a:t>
            </a:r>
            <a:r>
              <a:rPr lang="en-US" dirty="0" err="1" smtClean="0"/>
              <a:t>idaresindeki</a:t>
            </a:r>
            <a:r>
              <a:rPr lang="en-US" dirty="0" smtClean="0"/>
              <a:t> </a:t>
            </a:r>
            <a:r>
              <a:rPr lang="en-US" dirty="0" err="1" smtClean="0"/>
              <a:t>mahkemeler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adli</a:t>
            </a:r>
            <a:r>
              <a:rPr lang="en-US" dirty="0" smtClean="0"/>
              <a:t> </a:t>
            </a:r>
            <a:r>
              <a:rPr lang="en-US" dirty="0" err="1" smtClean="0"/>
              <a:t>suçlara</a:t>
            </a:r>
            <a:r>
              <a:rPr lang="en-US" dirty="0" smtClean="0"/>
              <a:t> </a:t>
            </a:r>
            <a:r>
              <a:rPr lang="en-US" dirty="0" err="1" smtClean="0"/>
              <a:t>bakarlardı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EKONOMİK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HAYAT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Uygurlara</a:t>
            </a:r>
            <a:r>
              <a:rPr lang="en-US" dirty="0" smtClean="0"/>
              <a:t> </a:t>
            </a:r>
            <a:r>
              <a:rPr lang="en-US" dirty="0" err="1" smtClean="0"/>
              <a:t>gelinceye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göçebe</a:t>
            </a:r>
            <a:r>
              <a:rPr lang="en-US" dirty="0" smtClean="0"/>
              <a:t> </a:t>
            </a:r>
            <a:r>
              <a:rPr lang="en-US" dirty="0" err="1" smtClean="0"/>
              <a:t>hayat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hayvancılık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hayvan</a:t>
            </a:r>
            <a:r>
              <a:rPr lang="en-US" dirty="0" smtClean="0"/>
              <a:t> </a:t>
            </a:r>
            <a:r>
              <a:rPr lang="en-US" dirty="0" err="1" smtClean="0"/>
              <a:t>ürünleri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etkinliklerin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ticaretin</a:t>
            </a:r>
            <a:r>
              <a:rPr lang="en-US" dirty="0" smtClean="0"/>
              <a:t> </a:t>
            </a:r>
            <a:r>
              <a:rPr lang="en-US" dirty="0" err="1" smtClean="0"/>
              <a:t>temelini</a:t>
            </a:r>
            <a:r>
              <a:rPr lang="en-US" dirty="0" smtClean="0"/>
              <a:t> </a:t>
            </a:r>
            <a:r>
              <a:rPr lang="en-US" dirty="0" err="1" smtClean="0"/>
              <a:t>oluşturuyordu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yaşama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etkinlikler</a:t>
            </a:r>
            <a:r>
              <a:rPr lang="en-US" dirty="0" smtClean="0"/>
              <a:t> </a:t>
            </a:r>
            <a:r>
              <a:rPr lang="en-US" dirty="0" err="1" smtClean="0"/>
              <a:t>düzenlenmiştir</a:t>
            </a:r>
            <a:r>
              <a:rPr lang="en-US" dirty="0" smtClean="0"/>
              <a:t>. </a:t>
            </a:r>
            <a:r>
              <a:rPr lang="en-US" dirty="0" err="1" smtClean="0"/>
              <a:t>Bunlar</a:t>
            </a:r>
            <a:r>
              <a:rPr lang="en-US" dirty="0" smtClean="0"/>
              <a:t>; </a:t>
            </a:r>
            <a:r>
              <a:rPr lang="en-US" dirty="0" err="1" smtClean="0"/>
              <a:t>Nevruz</a:t>
            </a:r>
            <a:r>
              <a:rPr lang="en-US" dirty="0" smtClean="0"/>
              <a:t>, </a:t>
            </a:r>
            <a:r>
              <a:rPr lang="en-US" dirty="0" err="1" smtClean="0"/>
              <a:t>Örüs</a:t>
            </a:r>
            <a:r>
              <a:rPr lang="en-US" dirty="0" smtClean="0"/>
              <a:t> - Sara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Bahar</a:t>
            </a:r>
            <a:r>
              <a:rPr lang="en-US" dirty="0" smtClean="0"/>
              <a:t> </a:t>
            </a:r>
            <a:r>
              <a:rPr lang="en-US" dirty="0" err="1" smtClean="0"/>
              <a:t>bayramlarıdır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Hayvancılığa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dokumacılıkta</a:t>
            </a:r>
            <a:r>
              <a:rPr lang="en-US" dirty="0" smtClean="0"/>
              <a:t> </a:t>
            </a:r>
            <a:r>
              <a:rPr lang="en-US" dirty="0" err="1" smtClean="0"/>
              <a:t>gelişmiştir</a:t>
            </a:r>
            <a:r>
              <a:rPr lang="en-US" dirty="0" smtClean="0"/>
              <a:t>. </a:t>
            </a:r>
            <a:r>
              <a:rPr lang="en-US" dirty="0" err="1" smtClean="0"/>
              <a:t>Dünyanın</a:t>
            </a:r>
            <a:r>
              <a:rPr lang="en-US" dirty="0" smtClean="0"/>
              <a:t> en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halısı</a:t>
            </a:r>
            <a:r>
              <a:rPr lang="en-US" dirty="0" smtClean="0"/>
              <a:t> </a:t>
            </a:r>
            <a:r>
              <a:rPr lang="en-US" dirty="0" err="1" smtClean="0"/>
              <a:t>Altaylarda</a:t>
            </a:r>
            <a:r>
              <a:rPr lang="en-US" dirty="0" smtClean="0"/>
              <a:t> </a:t>
            </a:r>
            <a:r>
              <a:rPr lang="en-US" dirty="0" err="1" smtClean="0"/>
              <a:t>Pazırık</a:t>
            </a:r>
            <a:r>
              <a:rPr lang="en-US" dirty="0" smtClean="0"/>
              <a:t> </a:t>
            </a:r>
            <a:r>
              <a:rPr lang="en-US" dirty="0" err="1" smtClean="0"/>
              <a:t>Kurganı'nda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çıkarılmıştır</a:t>
            </a:r>
            <a:endParaRPr lang="tr-T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NOT-1: </a:t>
            </a:r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medeniyetine</a:t>
            </a:r>
            <a:r>
              <a:rPr lang="en-US" dirty="0" smtClean="0"/>
              <a:t> en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katkılarından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halı</a:t>
            </a:r>
            <a:r>
              <a:rPr lang="en-US" dirty="0" smtClean="0"/>
              <a:t> </a:t>
            </a:r>
            <a:r>
              <a:rPr lang="en-US" dirty="0" err="1" smtClean="0"/>
              <a:t>dokumacılığını</a:t>
            </a:r>
            <a:r>
              <a:rPr lang="en-US" dirty="0" smtClean="0"/>
              <a:t> ilk </a:t>
            </a:r>
            <a:r>
              <a:rPr lang="en-US" dirty="0" err="1" smtClean="0"/>
              <a:t>başlatanlar</a:t>
            </a:r>
            <a:r>
              <a:rPr lang="en-US" dirty="0" smtClean="0"/>
              <a:t> </a:t>
            </a:r>
            <a:r>
              <a:rPr lang="en-US" dirty="0" err="1" smtClean="0"/>
              <a:t>Asya</a:t>
            </a:r>
            <a:r>
              <a:rPr lang="en-US" dirty="0" smtClean="0"/>
              <a:t> </a:t>
            </a:r>
            <a:r>
              <a:rPr lang="en-US" dirty="0" err="1" smtClean="0"/>
              <a:t>Hunları’dır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NOT-2: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kullanılmamıştır</a:t>
            </a:r>
            <a:r>
              <a:rPr lang="en-US" dirty="0" smtClean="0"/>
              <a:t>; </a:t>
            </a:r>
            <a:r>
              <a:rPr lang="en-US" dirty="0" err="1" smtClean="0"/>
              <a:t>miktarı</a:t>
            </a:r>
            <a:r>
              <a:rPr lang="en-US" dirty="0" smtClean="0"/>
              <a:t> </a:t>
            </a:r>
            <a:r>
              <a:rPr lang="en-US" dirty="0" err="1" smtClean="0"/>
              <a:t>oldukça</a:t>
            </a:r>
            <a:r>
              <a:rPr lang="en-US" dirty="0" smtClean="0"/>
              <a:t> </a:t>
            </a:r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hükümdarın</a:t>
            </a:r>
            <a:r>
              <a:rPr lang="en-US" dirty="0" smtClean="0"/>
              <a:t> </a:t>
            </a:r>
            <a:r>
              <a:rPr lang="en-US" dirty="0" err="1" smtClean="0"/>
              <a:t>mührünü</a:t>
            </a:r>
            <a:r>
              <a:rPr lang="en-US" dirty="0" smtClean="0"/>
              <a:t> </a:t>
            </a:r>
            <a:r>
              <a:rPr lang="en-US" dirty="0" err="1" smtClean="0"/>
              <a:t>taşıyan</a:t>
            </a:r>
            <a:r>
              <a:rPr lang="en-US" dirty="0" smtClean="0"/>
              <a:t> “</a:t>
            </a:r>
            <a:r>
              <a:rPr lang="en-US" dirty="0" err="1" smtClean="0"/>
              <a:t>Kamdu</a:t>
            </a:r>
            <a:r>
              <a:rPr lang="en-US" dirty="0" smtClean="0"/>
              <a:t>” </a:t>
            </a:r>
            <a:r>
              <a:rPr lang="en-US" dirty="0" err="1" smtClean="0"/>
              <a:t>denilen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parçaları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kullanılmıştır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NOT-3: II. </a:t>
            </a:r>
            <a:r>
              <a:rPr lang="en-US" dirty="0" err="1" smtClean="0"/>
              <a:t>Göktürk</a:t>
            </a:r>
            <a:r>
              <a:rPr lang="en-US" dirty="0" smtClean="0"/>
              <a:t> (</a:t>
            </a:r>
            <a:r>
              <a:rPr lang="en-US" dirty="0" err="1" smtClean="0"/>
              <a:t>Kutluk</a:t>
            </a:r>
            <a:r>
              <a:rPr lang="en-US" dirty="0" smtClean="0"/>
              <a:t>) </a:t>
            </a:r>
            <a:r>
              <a:rPr lang="en-US" dirty="0" err="1" smtClean="0"/>
              <a:t>Devleti</a:t>
            </a:r>
            <a:r>
              <a:rPr lang="en-US" dirty="0" smtClean="0"/>
              <a:t>; </a:t>
            </a:r>
            <a:r>
              <a:rPr lang="en-US" dirty="0" err="1" smtClean="0"/>
              <a:t>kendilerine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ilk </a:t>
            </a:r>
            <a:r>
              <a:rPr lang="en-US" dirty="0" err="1" smtClean="0"/>
              <a:t>ipek</a:t>
            </a:r>
            <a:r>
              <a:rPr lang="en-US" dirty="0" smtClean="0"/>
              <a:t> </a:t>
            </a:r>
            <a:r>
              <a:rPr lang="en-US" dirty="0" err="1" smtClean="0"/>
              <a:t>para’yı</a:t>
            </a:r>
            <a:r>
              <a:rPr lang="en-US" dirty="0" smtClean="0"/>
              <a:t> </a:t>
            </a:r>
            <a:r>
              <a:rPr lang="en-US" dirty="0" err="1" smtClean="0"/>
              <a:t>kullanmışlardır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NOT-4: </a:t>
            </a:r>
            <a:r>
              <a:rPr lang="en-US" dirty="0" err="1" smtClean="0"/>
              <a:t>Türgişler</a:t>
            </a:r>
            <a:r>
              <a:rPr lang="en-US" dirty="0" smtClean="0"/>
              <a:t>; </a:t>
            </a:r>
            <a:r>
              <a:rPr lang="en-US" dirty="0" err="1" smtClean="0"/>
              <a:t>kendilerine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ilk </a:t>
            </a:r>
            <a:r>
              <a:rPr lang="en-US" dirty="0" err="1" smtClean="0"/>
              <a:t>madeni</a:t>
            </a:r>
            <a:r>
              <a:rPr lang="en-US" dirty="0" smtClean="0"/>
              <a:t> </a:t>
            </a:r>
            <a:r>
              <a:rPr lang="en-US" dirty="0" err="1" smtClean="0"/>
              <a:t>para’yı</a:t>
            </a:r>
            <a:r>
              <a:rPr lang="en-US" dirty="0" smtClean="0"/>
              <a:t> (</a:t>
            </a:r>
            <a:r>
              <a:rPr lang="en-US" dirty="0" err="1" smtClean="0"/>
              <a:t>Yarmak</a:t>
            </a:r>
            <a:r>
              <a:rPr lang="en-US" dirty="0" smtClean="0"/>
              <a:t>) </a:t>
            </a:r>
            <a:r>
              <a:rPr lang="en-US" dirty="0" err="1" smtClean="0"/>
              <a:t>bastırmışlardır</a:t>
            </a:r>
            <a:r>
              <a:rPr lang="en-US" dirty="0" smtClean="0"/>
              <a:t> (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kaynaklarda</a:t>
            </a:r>
            <a:r>
              <a:rPr lang="en-US" dirty="0" smtClean="0"/>
              <a:t> </a:t>
            </a:r>
            <a:r>
              <a:rPr lang="en-US" dirty="0" err="1" smtClean="0"/>
              <a:t>Göktürkler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3578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yanında</a:t>
            </a:r>
            <a:r>
              <a:rPr lang="en-US" dirty="0" smtClean="0"/>
              <a:t> </a:t>
            </a:r>
            <a:r>
              <a:rPr lang="en-US" dirty="0" err="1" smtClean="0"/>
              <a:t>demirden</a:t>
            </a:r>
            <a:r>
              <a:rPr lang="en-US" dirty="0" smtClean="0"/>
              <a:t> </a:t>
            </a:r>
            <a:r>
              <a:rPr lang="en-US" dirty="0" err="1" smtClean="0"/>
              <a:t>yapılmış</a:t>
            </a:r>
            <a:r>
              <a:rPr lang="en-US" dirty="0" smtClean="0"/>
              <a:t>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gereç</a:t>
            </a:r>
            <a:r>
              <a:rPr lang="en-US" dirty="0" smtClean="0"/>
              <a:t> de </a:t>
            </a:r>
            <a:r>
              <a:rPr lang="en-US" dirty="0" err="1" smtClean="0"/>
              <a:t>ticarette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öneme</a:t>
            </a:r>
            <a:r>
              <a:rPr lang="en-US" dirty="0" smtClean="0"/>
              <a:t> </a:t>
            </a:r>
            <a:r>
              <a:rPr lang="en-US" dirty="0" err="1" smtClean="0"/>
              <a:t>sahipti</a:t>
            </a:r>
            <a:r>
              <a:rPr lang="en-US" dirty="0" smtClean="0"/>
              <a:t>. </a:t>
            </a:r>
            <a:r>
              <a:rPr lang="en-US" dirty="0" err="1" smtClean="0"/>
              <a:t>Bunlara</a:t>
            </a:r>
            <a:r>
              <a:rPr lang="en-US" dirty="0" smtClean="0"/>
              <a:t> </a:t>
            </a:r>
            <a:r>
              <a:rPr lang="en-US" dirty="0" err="1" smtClean="0"/>
              <a:t>karşılık</a:t>
            </a:r>
            <a:r>
              <a:rPr lang="en-US" dirty="0" smtClean="0"/>
              <a:t> </a:t>
            </a:r>
            <a:r>
              <a:rPr lang="en-US" dirty="0" err="1" smtClean="0"/>
              <a:t>Çin’den</a:t>
            </a:r>
            <a:r>
              <a:rPr lang="en-US" dirty="0" smtClean="0"/>
              <a:t> </a:t>
            </a:r>
            <a:r>
              <a:rPr lang="en-US" dirty="0" err="1" smtClean="0"/>
              <a:t>ipek</a:t>
            </a:r>
            <a:r>
              <a:rPr lang="en-US" dirty="0" smtClean="0"/>
              <a:t>, </a:t>
            </a:r>
            <a:r>
              <a:rPr lang="en-US" dirty="0" err="1" smtClean="0"/>
              <a:t>ipekli</a:t>
            </a:r>
            <a:r>
              <a:rPr lang="en-US" dirty="0" smtClean="0"/>
              <a:t> </a:t>
            </a:r>
            <a:r>
              <a:rPr lang="en-US" dirty="0" err="1" smtClean="0"/>
              <a:t>dokuma</a:t>
            </a:r>
            <a:r>
              <a:rPr lang="en-US" dirty="0" smtClean="0"/>
              <a:t>, </a:t>
            </a:r>
            <a:r>
              <a:rPr lang="en-US" dirty="0" err="1" smtClean="0"/>
              <a:t>tahıl</a:t>
            </a:r>
            <a:r>
              <a:rPr lang="en-US" dirty="0" smtClean="0"/>
              <a:t> </a:t>
            </a:r>
            <a:r>
              <a:rPr lang="en-US" dirty="0" err="1" smtClean="0"/>
              <a:t>maddeleri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porselen</a:t>
            </a:r>
            <a:r>
              <a:rPr lang="en-US" dirty="0" smtClean="0"/>
              <a:t> </a:t>
            </a:r>
            <a:r>
              <a:rPr lang="en-US" dirty="0" err="1" smtClean="0"/>
              <a:t>alınmıştır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Asya</a:t>
            </a:r>
            <a:r>
              <a:rPr lang="en-US" dirty="0" smtClean="0"/>
              <a:t> </a:t>
            </a:r>
            <a:r>
              <a:rPr lang="en-US" dirty="0" err="1" smtClean="0"/>
              <a:t>Hunları</a:t>
            </a:r>
            <a:r>
              <a:rPr lang="en-US" dirty="0" smtClean="0"/>
              <a:t>, </a:t>
            </a:r>
            <a:r>
              <a:rPr lang="en-US" dirty="0" err="1" smtClean="0"/>
              <a:t>Göktürkler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Uygurlar</a:t>
            </a:r>
            <a:r>
              <a:rPr lang="en-US" dirty="0" smtClean="0"/>
              <a:t> </a:t>
            </a:r>
            <a:r>
              <a:rPr lang="en-US" dirty="0" err="1" smtClean="0"/>
              <a:t>Çin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;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Hunları</a:t>
            </a:r>
            <a:r>
              <a:rPr lang="en-US" dirty="0" smtClean="0"/>
              <a:t> </a:t>
            </a:r>
            <a:r>
              <a:rPr lang="en-US" dirty="0" err="1" smtClean="0"/>
              <a:t>Bizans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Sasaniler’le</a:t>
            </a:r>
            <a:r>
              <a:rPr lang="en-US" dirty="0" smtClean="0"/>
              <a:t> </a:t>
            </a:r>
            <a:r>
              <a:rPr lang="en-US" dirty="0" err="1" smtClean="0"/>
              <a:t>ticari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kurmuşlar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antlaşmaları</a:t>
            </a:r>
            <a:r>
              <a:rPr lang="en-US" dirty="0" smtClean="0"/>
              <a:t> </a:t>
            </a:r>
            <a:r>
              <a:rPr lang="en-US" dirty="0" err="1" smtClean="0"/>
              <a:t>imzalamışlardır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Uygurlara</a:t>
            </a:r>
            <a:r>
              <a:rPr lang="en-US" dirty="0" smtClean="0"/>
              <a:t> </a:t>
            </a:r>
            <a:r>
              <a:rPr lang="en-US" dirty="0" err="1" smtClean="0"/>
              <a:t>gelinceye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genelde</a:t>
            </a:r>
            <a:r>
              <a:rPr lang="en-US" dirty="0" smtClean="0"/>
              <a:t> </a:t>
            </a:r>
            <a:r>
              <a:rPr lang="en-US" dirty="0" err="1" smtClean="0"/>
              <a:t>göçebe</a:t>
            </a:r>
            <a:r>
              <a:rPr lang="en-US" dirty="0" smtClean="0"/>
              <a:t> </a:t>
            </a:r>
            <a:r>
              <a:rPr lang="en-US" dirty="0" err="1" smtClean="0"/>
              <a:t>hayat</a:t>
            </a:r>
            <a:r>
              <a:rPr lang="en-US" dirty="0" smtClean="0"/>
              <a:t> </a:t>
            </a:r>
            <a:r>
              <a:rPr lang="en-US" dirty="0" err="1" smtClean="0"/>
              <a:t>biçimi</a:t>
            </a:r>
            <a:r>
              <a:rPr lang="en-US" dirty="0" smtClean="0"/>
              <a:t> </a:t>
            </a:r>
            <a:r>
              <a:rPr lang="en-US" dirty="0" err="1" smtClean="0"/>
              <a:t>benimsenmişse</a:t>
            </a:r>
            <a:r>
              <a:rPr lang="en-US" dirty="0" smtClean="0"/>
              <a:t> de </a:t>
            </a:r>
            <a:r>
              <a:rPr lang="en-US" dirty="0" err="1" smtClean="0"/>
              <a:t>Hunlar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tarımla</a:t>
            </a:r>
            <a:r>
              <a:rPr lang="en-US" dirty="0" smtClean="0"/>
              <a:t> </a:t>
            </a:r>
            <a:r>
              <a:rPr lang="en-US" dirty="0" err="1" smtClean="0"/>
              <a:t>uğraşıldığına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sulama</a:t>
            </a:r>
            <a:r>
              <a:rPr lang="en-US" dirty="0" smtClean="0"/>
              <a:t> </a:t>
            </a:r>
            <a:r>
              <a:rPr lang="en-US" dirty="0" err="1" smtClean="0"/>
              <a:t>kanalları</a:t>
            </a:r>
            <a:r>
              <a:rPr lang="en-US" dirty="0" smtClean="0"/>
              <a:t>, </a:t>
            </a:r>
            <a:r>
              <a:rPr lang="en-US" dirty="0" err="1" smtClean="0"/>
              <a:t>saban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orak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buluntulara</a:t>
            </a:r>
            <a:r>
              <a:rPr lang="en-US" dirty="0" smtClean="0"/>
              <a:t> </a:t>
            </a:r>
            <a:r>
              <a:rPr lang="en-US" dirty="0" err="1" smtClean="0"/>
              <a:t>rastlanmıştır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dilinde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arpa</a:t>
            </a:r>
            <a:r>
              <a:rPr lang="en-US" dirty="0" smtClean="0"/>
              <a:t>, </a:t>
            </a:r>
            <a:r>
              <a:rPr lang="en-US" dirty="0" err="1" smtClean="0"/>
              <a:t>buğday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darı</a:t>
            </a:r>
            <a:r>
              <a:rPr lang="en-US" dirty="0" smtClean="0"/>
              <a:t> </a:t>
            </a:r>
            <a:r>
              <a:rPr lang="en-US" dirty="0" err="1" smtClean="0"/>
              <a:t>sözcükleri</a:t>
            </a:r>
            <a:r>
              <a:rPr lang="en-US" dirty="0" smtClean="0"/>
              <a:t> </a:t>
            </a:r>
            <a:r>
              <a:rPr lang="en-US" dirty="0" err="1" smtClean="0"/>
              <a:t>tarımın</a:t>
            </a:r>
            <a:r>
              <a:rPr lang="en-US" dirty="0" smtClean="0"/>
              <a:t> </a:t>
            </a:r>
            <a:r>
              <a:rPr lang="en-US" dirty="0" err="1" smtClean="0"/>
              <a:t>yapıldığını</a:t>
            </a:r>
            <a:r>
              <a:rPr lang="en-US" dirty="0" smtClean="0"/>
              <a:t> </a:t>
            </a:r>
            <a:r>
              <a:rPr lang="en-US" dirty="0" err="1" smtClean="0"/>
              <a:t>göstermektedir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61436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NOT: “</a:t>
            </a:r>
            <a:r>
              <a:rPr lang="en-US" dirty="0" err="1" smtClean="0"/>
              <a:t>Tötö</a:t>
            </a:r>
            <a:r>
              <a:rPr lang="en-US" dirty="0" smtClean="0"/>
              <a:t> </a:t>
            </a:r>
            <a:r>
              <a:rPr lang="en-US" dirty="0" err="1" smtClean="0"/>
              <a:t>Kanalı</a:t>
            </a:r>
            <a:r>
              <a:rPr lang="en-US" dirty="0" smtClean="0"/>
              <a:t>”; </a:t>
            </a:r>
            <a:r>
              <a:rPr lang="en-US" dirty="0" err="1" smtClean="0"/>
              <a:t>Hunların</a:t>
            </a:r>
            <a:r>
              <a:rPr lang="en-US" dirty="0" smtClean="0"/>
              <a:t> </a:t>
            </a:r>
            <a:r>
              <a:rPr lang="en-US" dirty="0" err="1" smtClean="0"/>
              <a:t>açtığı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Göktürkler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sulama</a:t>
            </a:r>
            <a:r>
              <a:rPr lang="en-US" dirty="0" smtClean="0"/>
              <a:t> </a:t>
            </a:r>
            <a:r>
              <a:rPr lang="en-US" dirty="0" err="1" smtClean="0"/>
              <a:t>kanalıdır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Savaşlarda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ganimetler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devletlerden</a:t>
            </a:r>
            <a:r>
              <a:rPr lang="en-US" dirty="0" smtClean="0"/>
              <a:t> </a:t>
            </a:r>
            <a:r>
              <a:rPr lang="en-US" dirty="0" err="1" smtClean="0"/>
              <a:t>alınan</a:t>
            </a:r>
            <a:r>
              <a:rPr lang="en-US" dirty="0" smtClean="0"/>
              <a:t> </a:t>
            </a:r>
            <a:r>
              <a:rPr lang="en-US" dirty="0" err="1" smtClean="0"/>
              <a:t>vergiler</a:t>
            </a:r>
            <a:r>
              <a:rPr lang="en-US" dirty="0" smtClean="0"/>
              <a:t> de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r>
              <a:rPr lang="en-US" dirty="0" smtClean="0"/>
              <a:t> </a:t>
            </a:r>
            <a:r>
              <a:rPr lang="en-US" dirty="0" err="1" smtClean="0"/>
              <a:t>arasındaydı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verginin</a:t>
            </a:r>
            <a:r>
              <a:rPr lang="en-US" dirty="0" smtClean="0"/>
              <a:t> </a:t>
            </a:r>
            <a:r>
              <a:rPr lang="en-US" dirty="0" err="1" smtClean="0"/>
              <a:t>temelini</a:t>
            </a:r>
            <a:r>
              <a:rPr lang="en-US" dirty="0" smtClean="0"/>
              <a:t> </a:t>
            </a:r>
            <a:r>
              <a:rPr lang="en-US" dirty="0" err="1" smtClean="0"/>
              <a:t>göçebe</a:t>
            </a:r>
            <a:r>
              <a:rPr lang="en-US" dirty="0" smtClean="0"/>
              <a:t> </a:t>
            </a:r>
            <a:r>
              <a:rPr lang="en-US" dirty="0" err="1" smtClean="0"/>
              <a:t>yaşamdan</a:t>
            </a:r>
            <a:r>
              <a:rPr lang="en-US" dirty="0" smtClean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dirty="0" err="1" smtClean="0"/>
              <a:t>hayvan</a:t>
            </a:r>
            <a:r>
              <a:rPr lang="en-US" dirty="0" smtClean="0"/>
              <a:t> </a:t>
            </a:r>
            <a:r>
              <a:rPr lang="en-US" dirty="0" err="1" smtClean="0"/>
              <a:t>vergisi</a:t>
            </a:r>
            <a:r>
              <a:rPr lang="en-US" dirty="0" smtClean="0"/>
              <a:t> </a:t>
            </a:r>
            <a:r>
              <a:rPr lang="en-US" dirty="0" err="1" smtClean="0"/>
              <a:t>oluşturmuştur</a:t>
            </a:r>
            <a:r>
              <a:rPr lang="en-US" dirty="0" smtClean="0"/>
              <a:t>. </a:t>
            </a:r>
            <a:r>
              <a:rPr lang="en-US" dirty="0" err="1" smtClean="0"/>
              <a:t>Uygurlarla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mesken</a:t>
            </a:r>
            <a:r>
              <a:rPr lang="en-US" dirty="0" smtClean="0"/>
              <a:t> </a:t>
            </a:r>
            <a:r>
              <a:rPr lang="en-US" dirty="0" err="1" smtClean="0"/>
              <a:t>vergisi</a:t>
            </a:r>
            <a:r>
              <a:rPr lang="en-US" dirty="0" smtClean="0"/>
              <a:t> de </a:t>
            </a:r>
            <a:r>
              <a:rPr lang="en-US" dirty="0" err="1" smtClean="0"/>
              <a:t>eklenmiştir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Asya’da</a:t>
            </a:r>
            <a:r>
              <a:rPr lang="en-US" dirty="0" smtClean="0"/>
              <a:t> </a:t>
            </a:r>
            <a:r>
              <a:rPr lang="en-US" dirty="0" err="1" smtClean="0"/>
              <a:t>hüküm</a:t>
            </a:r>
            <a:r>
              <a:rPr lang="en-US" dirty="0" smtClean="0"/>
              <a:t> </a:t>
            </a:r>
            <a:r>
              <a:rPr lang="en-US" dirty="0" err="1" smtClean="0"/>
              <a:t>süren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devletlerinde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İpek</a:t>
            </a:r>
            <a:r>
              <a:rPr lang="en-US" dirty="0" smtClean="0"/>
              <a:t> </a:t>
            </a:r>
            <a:r>
              <a:rPr lang="en-US" dirty="0" err="1" smtClean="0"/>
              <a:t>Yolu’nun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r>
              <a:rPr lang="en-US" dirty="0" smtClean="0"/>
              <a:t> </a:t>
            </a:r>
            <a:r>
              <a:rPr lang="en-US" dirty="0" err="1" smtClean="0"/>
              <a:t>vardı</a:t>
            </a:r>
            <a:r>
              <a:rPr lang="en-US" dirty="0" smtClean="0"/>
              <a:t>. Bu </a:t>
            </a:r>
            <a:r>
              <a:rPr lang="en-US" dirty="0" err="1" smtClean="0"/>
              <a:t>yoldan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kazanç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ülkelerle</a:t>
            </a:r>
            <a:r>
              <a:rPr lang="en-US" dirty="0" smtClean="0"/>
              <a:t> </a:t>
            </a:r>
            <a:r>
              <a:rPr lang="en-US" dirty="0" err="1" smtClean="0"/>
              <a:t>yoğun</a:t>
            </a:r>
            <a:r>
              <a:rPr lang="en-US" dirty="0" smtClean="0"/>
              <a:t> </a:t>
            </a:r>
            <a:r>
              <a:rPr lang="en-US" dirty="0" err="1" smtClean="0"/>
              <a:t>mücadeleler</a:t>
            </a:r>
            <a:r>
              <a:rPr lang="en-US" dirty="0" smtClean="0"/>
              <a:t> </a:t>
            </a:r>
            <a:r>
              <a:rPr lang="en-US" dirty="0" err="1" smtClean="0"/>
              <a:t>yapılmıştır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Hazar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Bulgar</a:t>
            </a:r>
            <a:r>
              <a:rPr lang="en-US" dirty="0" smtClean="0"/>
              <a:t> </a:t>
            </a:r>
            <a:r>
              <a:rPr lang="en-US" dirty="0" err="1" smtClean="0"/>
              <a:t>ülkelerinden</a:t>
            </a:r>
            <a:r>
              <a:rPr lang="en-US" dirty="0" smtClean="0"/>
              <a:t> </a:t>
            </a:r>
            <a:r>
              <a:rPr lang="en-US" dirty="0" err="1" smtClean="0"/>
              <a:t>başlayıp</a:t>
            </a:r>
            <a:r>
              <a:rPr lang="en-US" dirty="0" smtClean="0"/>
              <a:t>, Ural, </a:t>
            </a:r>
            <a:r>
              <a:rPr lang="en-US" dirty="0" err="1" smtClean="0"/>
              <a:t>Sibirya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Altaylar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Çin’e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yola</a:t>
            </a:r>
            <a:r>
              <a:rPr lang="en-US" dirty="0" smtClean="0"/>
              <a:t> “</a:t>
            </a:r>
            <a:r>
              <a:rPr lang="en-US" dirty="0" err="1" smtClean="0"/>
              <a:t>Kürk</a:t>
            </a:r>
            <a:r>
              <a:rPr lang="en-US" dirty="0" smtClean="0"/>
              <a:t> </a:t>
            </a:r>
            <a:r>
              <a:rPr lang="en-US" dirty="0" err="1" smtClean="0"/>
              <a:t>Yolu</a:t>
            </a:r>
            <a:r>
              <a:rPr lang="en-US" dirty="0" smtClean="0"/>
              <a:t>” </a:t>
            </a:r>
            <a:r>
              <a:rPr lang="en-US" dirty="0" err="1" smtClean="0"/>
              <a:t>deniliyordu</a:t>
            </a:r>
            <a:r>
              <a:rPr lang="en-US" dirty="0" smtClean="0"/>
              <a:t>. </a:t>
            </a:r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yolun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de </a:t>
            </a:r>
            <a:r>
              <a:rPr lang="en-US" dirty="0" err="1" smtClean="0"/>
              <a:t>olduklarından</a:t>
            </a:r>
            <a:r>
              <a:rPr lang="en-US" dirty="0" smtClean="0"/>
              <a:t> </a:t>
            </a:r>
            <a:r>
              <a:rPr lang="en-US" dirty="0" err="1" smtClean="0"/>
              <a:t>samur</a:t>
            </a:r>
            <a:r>
              <a:rPr lang="en-US" dirty="0" smtClean="0"/>
              <a:t>, </a:t>
            </a:r>
            <a:r>
              <a:rPr lang="en-US" dirty="0" err="1" smtClean="0"/>
              <a:t>kunduz</a:t>
            </a:r>
            <a:r>
              <a:rPr lang="en-US" dirty="0" smtClean="0"/>
              <a:t>, </a:t>
            </a:r>
            <a:r>
              <a:rPr lang="en-US" dirty="0" err="1" smtClean="0"/>
              <a:t>başak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hayvanlarının</a:t>
            </a:r>
            <a:r>
              <a:rPr lang="en-US" dirty="0" smtClean="0"/>
              <a:t> </a:t>
            </a:r>
            <a:r>
              <a:rPr lang="en-US" dirty="0" err="1" smtClean="0"/>
              <a:t>kürklerinin</a:t>
            </a:r>
            <a:r>
              <a:rPr lang="en-US" dirty="0" smtClean="0"/>
              <a:t> </a:t>
            </a:r>
            <a:r>
              <a:rPr lang="en-US" dirty="0" err="1" smtClean="0"/>
              <a:t>ticaretini</a:t>
            </a:r>
            <a:r>
              <a:rPr lang="en-US" dirty="0" smtClean="0"/>
              <a:t> </a:t>
            </a:r>
            <a:r>
              <a:rPr lang="en-US" dirty="0" err="1" smtClean="0"/>
              <a:t>yapıyorlardı</a:t>
            </a:r>
            <a:r>
              <a:rPr lang="en-US" dirty="0" smtClean="0"/>
              <a:t> 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YAZI VE EDEBİYAT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Orhun</a:t>
            </a:r>
            <a:r>
              <a:rPr lang="en-US" dirty="0" smtClean="0"/>
              <a:t> </a:t>
            </a:r>
            <a:r>
              <a:rPr lang="en-US" dirty="0" err="1" smtClean="0"/>
              <a:t>Kitabeleri’ne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esere</a:t>
            </a:r>
            <a:r>
              <a:rPr lang="en-US" dirty="0" smtClean="0"/>
              <a:t> </a:t>
            </a:r>
            <a:r>
              <a:rPr lang="en-US" dirty="0" err="1" smtClean="0"/>
              <a:t>rastlanmamaktadır</a:t>
            </a:r>
            <a:r>
              <a:rPr lang="en-US" dirty="0" smtClean="0"/>
              <a:t>.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sözlü</a:t>
            </a:r>
            <a:r>
              <a:rPr lang="en-US" dirty="0" smtClean="0"/>
              <a:t> </a:t>
            </a:r>
            <a:r>
              <a:rPr lang="en-US" dirty="0" err="1" smtClean="0"/>
              <a:t>edebiyat</a:t>
            </a:r>
            <a:r>
              <a:rPr lang="en-US" dirty="0" smtClean="0"/>
              <a:t> </a:t>
            </a:r>
            <a:r>
              <a:rPr lang="en-US" dirty="0" err="1" smtClean="0"/>
              <a:t>gelişmiştir</a:t>
            </a:r>
            <a:r>
              <a:rPr lang="en-US" dirty="0" smtClean="0"/>
              <a:t>, 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Savlar</a:t>
            </a:r>
            <a:r>
              <a:rPr lang="en-US" dirty="0" smtClean="0"/>
              <a:t>, </a:t>
            </a:r>
            <a:r>
              <a:rPr lang="en-US" dirty="0" err="1" smtClean="0"/>
              <a:t>Sagular</a:t>
            </a:r>
            <a:r>
              <a:rPr lang="en-US" dirty="0" smtClean="0"/>
              <a:t>, </a:t>
            </a:r>
            <a:r>
              <a:rPr lang="en-US" dirty="0" err="1" smtClean="0"/>
              <a:t>Koşuklar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Destanlar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yere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Savlar</a:t>
            </a:r>
            <a:r>
              <a:rPr lang="en-US" dirty="0" smtClean="0"/>
              <a:t>: </a:t>
            </a:r>
            <a:r>
              <a:rPr lang="en-US" dirty="0" err="1" smtClean="0"/>
              <a:t>Atasözleridir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Sagu</a:t>
            </a:r>
            <a:r>
              <a:rPr lang="en-US" dirty="0" smtClean="0"/>
              <a:t>: </a:t>
            </a:r>
            <a:r>
              <a:rPr lang="en-US" dirty="0" err="1" smtClean="0"/>
              <a:t>Ölüler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yakılan</a:t>
            </a:r>
            <a:r>
              <a:rPr lang="en-US" dirty="0" smtClean="0"/>
              <a:t> </a:t>
            </a:r>
            <a:r>
              <a:rPr lang="en-US" dirty="0" err="1" smtClean="0"/>
              <a:t>ağıtlardır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Koşuk</a:t>
            </a:r>
            <a:r>
              <a:rPr lang="en-US" dirty="0" smtClean="0"/>
              <a:t>: </a:t>
            </a:r>
            <a:r>
              <a:rPr lang="en-US" dirty="0" err="1" smtClean="0"/>
              <a:t>Kopuz</a:t>
            </a:r>
            <a:r>
              <a:rPr lang="en-US" dirty="0" smtClean="0"/>
              <a:t> </a:t>
            </a:r>
            <a:r>
              <a:rPr lang="en-US" dirty="0" err="1" smtClean="0"/>
              <a:t>denilen</a:t>
            </a:r>
            <a:r>
              <a:rPr lang="en-US" dirty="0" smtClean="0"/>
              <a:t> </a:t>
            </a:r>
            <a:r>
              <a:rPr lang="en-US" dirty="0" err="1" smtClean="0"/>
              <a:t>müzik</a:t>
            </a:r>
            <a:r>
              <a:rPr lang="en-US" dirty="0" smtClean="0"/>
              <a:t> </a:t>
            </a:r>
            <a:r>
              <a:rPr lang="en-US" dirty="0" err="1" smtClean="0"/>
              <a:t>aleti</a:t>
            </a:r>
            <a:r>
              <a:rPr lang="en-US" dirty="0" smtClean="0"/>
              <a:t> </a:t>
            </a:r>
            <a:r>
              <a:rPr lang="en-US" dirty="0" err="1" smtClean="0"/>
              <a:t>eşliğinde</a:t>
            </a:r>
            <a:r>
              <a:rPr lang="en-US" dirty="0" smtClean="0"/>
              <a:t> </a:t>
            </a:r>
            <a:r>
              <a:rPr lang="en-US" dirty="0" err="1" smtClean="0"/>
              <a:t>söylenen</a:t>
            </a:r>
            <a:r>
              <a:rPr lang="en-US" dirty="0" smtClean="0"/>
              <a:t> </a:t>
            </a:r>
            <a:r>
              <a:rPr lang="en-US" dirty="0" err="1" smtClean="0"/>
              <a:t>şiirlerdir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Destanlar</a:t>
            </a:r>
            <a:r>
              <a:rPr lang="en-US" dirty="0" smtClean="0"/>
              <a:t>: </a:t>
            </a:r>
            <a:r>
              <a:rPr lang="en-US" dirty="0" err="1" smtClean="0"/>
              <a:t>Manzum</a:t>
            </a:r>
            <a:r>
              <a:rPr lang="en-US" dirty="0" smtClean="0"/>
              <a:t> </a:t>
            </a:r>
            <a:r>
              <a:rPr lang="en-US" dirty="0" err="1" smtClean="0"/>
              <a:t>halk</a:t>
            </a:r>
            <a:r>
              <a:rPr lang="en-US" dirty="0" smtClean="0"/>
              <a:t> </a:t>
            </a:r>
            <a:r>
              <a:rPr lang="en-US" dirty="0" err="1" smtClean="0"/>
              <a:t>hikâyeleridir</a:t>
            </a:r>
            <a:r>
              <a:rPr lang="en-US" dirty="0" smtClean="0"/>
              <a:t>. </a:t>
            </a:r>
            <a:r>
              <a:rPr lang="en-US" dirty="0" err="1" smtClean="0"/>
              <a:t>İslamiyet</a:t>
            </a:r>
            <a:r>
              <a:rPr lang="en-US" dirty="0" smtClean="0"/>
              <a:t> </a:t>
            </a:r>
            <a:r>
              <a:rPr lang="en-US" dirty="0" err="1" smtClean="0"/>
              <a:t>öncesi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kültürü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bilgiler</a:t>
            </a:r>
            <a:r>
              <a:rPr lang="en-US" dirty="0" smtClean="0"/>
              <a:t> </a:t>
            </a:r>
            <a:r>
              <a:rPr lang="en-US" dirty="0" err="1" smtClean="0"/>
              <a:t>verir</a:t>
            </a:r>
            <a:endParaRPr lang="tr-TR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5007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destanlar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· </a:t>
            </a:r>
            <a:r>
              <a:rPr lang="en-US" dirty="0" err="1" smtClean="0"/>
              <a:t>Oğuz</a:t>
            </a:r>
            <a:r>
              <a:rPr lang="en-US" dirty="0" smtClean="0"/>
              <a:t> </a:t>
            </a:r>
            <a:r>
              <a:rPr lang="en-US" dirty="0" err="1" smtClean="0"/>
              <a:t>Kağan</a:t>
            </a:r>
            <a:r>
              <a:rPr lang="en-US" dirty="0" smtClean="0"/>
              <a:t> </a:t>
            </a:r>
            <a:r>
              <a:rPr lang="en-US" dirty="0" err="1" smtClean="0"/>
              <a:t>Destanı</a:t>
            </a:r>
            <a:r>
              <a:rPr lang="en-US" dirty="0" smtClean="0"/>
              <a:t> (</a:t>
            </a:r>
            <a:r>
              <a:rPr lang="en-US" dirty="0" err="1" smtClean="0"/>
              <a:t>Asya</a:t>
            </a:r>
            <a:r>
              <a:rPr lang="en-US" dirty="0" smtClean="0"/>
              <a:t> </a:t>
            </a:r>
            <a:r>
              <a:rPr lang="en-US" dirty="0" err="1" smtClean="0"/>
              <a:t>Hunları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· </a:t>
            </a:r>
            <a:r>
              <a:rPr lang="en-US" dirty="0" err="1" smtClean="0"/>
              <a:t>Ergenekon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Bozkurt</a:t>
            </a:r>
            <a:r>
              <a:rPr lang="en-US" dirty="0" smtClean="0"/>
              <a:t> </a:t>
            </a:r>
            <a:r>
              <a:rPr lang="en-US" dirty="0" err="1" smtClean="0"/>
              <a:t>Destanları</a:t>
            </a:r>
            <a:r>
              <a:rPr lang="en-US" dirty="0" smtClean="0"/>
              <a:t> (</a:t>
            </a:r>
            <a:r>
              <a:rPr lang="en-US" dirty="0" err="1" smtClean="0"/>
              <a:t>Göktürkler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· </a:t>
            </a:r>
            <a:r>
              <a:rPr lang="en-US" dirty="0" err="1" smtClean="0"/>
              <a:t>Türeyiş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Göç</a:t>
            </a:r>
            <a:r>
              <a:rPr lang="en-US" dirty="0" smtClean="0"/>
              <a:t> </a:t>
            </a:r>
            <a:r>
              <a:rPr lang="en-US" dirty="0" err="1" smtClean="0"/>
              <a:t>Destanları</a:t>
            </a:r>
            <a:r>
              <a:rPr lang="en-US" dirty="0" smtClean="0"/>
              <a:t> (</a:t>
            </a:r>
            <a:r>
              <a:rPr lang="en-US" dirty="0" err="1" smtClean="0"/>
              <a:t>Uygurlar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· Alp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Tunga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Destanları</a:t>
            </a:r>
            <a:r>
              <a:rPr lang="en-US" dirty="0" smtClean="0"/>
              <a:t> (</a:t>
            </a:r>
            <a:r>
              <a:rPr lang="en-US" dirty="0" err="1" smtClean="0"/>
              <a:t>Sakalar</a:t>
            </a:r>
            <a:r>
              <a:rPr lang="en-US" dirty="0" smtClean="0"/>
              <a:t> - </a:t>
            </a:r>
            <a:r>
              <a:rPr lang="en-US" dirty="0" err="1" smtClean="0"/>
              <a:t>İskitler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· </a:t>
            </a:r>
            <a:r>
              <a:rPr lang="en-US" dirty="0" err="1" smtClean="0"/>
              <a:t>Manas</a:t>
            </a:r>
            <a:r>
              <a:rPr lang="en-US" dirty="0" smtClean="0"/>
              <a:t> </a:t>
            </a:r>
            <a:r>
              <a:rPr lang="en-US" dirty="0" err="1" smtClean="0"/>
              <a:t>Destanı</a:t>
            </a:r>
            <a:r>
              <a:rPr lang="en-US" dirty="0" smtClean="0"/>
              <a:t> (</a:t>
            </a:r>
            <a:r>
              <a:rPr lang="en-US" dirty="0" err="1" smtClean="0"/>
              <a:t>Kırgızlar</a:t>
            </a:r>
            <a:r>
              <a:rPr lang="en-US" dirty="0" smtClean="0"/>
              <a:t>) (En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destanıdır</a:t>
            </a:r>
            <a:r>
              <a:rPr lang="en-US" dirty="0" smtClean="0"/>
              <a:t>.).</a:t>
            </a:r>
            <a:br>
              <a:rPr lang="en-US" dirty="0" smtClean="0"/>
            </a:br>
            <a:r>
              <a:rPr lang="en-US" dirty="0" smtClean="0"/>
              <a:t>·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Korkut</a:t>
            </a:r>
            <a:r>
              <a:rPr lang="en-US" dirty="0" smtClean="0"/>
              <a:t> </a:t>
            </a:r>
            <a:r>
              <a:rPr lang="en-US" dirty="0" err="1" smtClean="0"/>
              <a:t>Hikâyeleri</a:t>
            </a:r>
            <a:r>
              <a:rPr lang="en-US" dirty="0" smtClean="0"/>
              <a:t> (</a:t>
            </a:r>
            <a:r>
              <a:rPr lang="en-US" dirty="0" err="1" smtClean="0"/>
              <a:t>Oğuz</a:t>
            </a:r>
            <a:r>
              <a:rPr lang="en-US" dirty="0" smtClean="0"/>
              <a:t> -</a:t>
            </a:r>
            <a:r>
              <a:rPr lang="en-US" dirty="0" err="1" smtClean="0"/>
              <a:t>Kıpçak</a:t>
            </a:r>
            <a:r>
              <a:rPr lang="en-US" dirty="0" smtClean="0"/>
              <a:t> </a:t>
            </a:r>
            <a:r>
              <a:rPr lang="en-US" dirty="0" err="1" smtClean="0"/>
              <a:t>mücadeleleri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en-US" dirty="0" smtClean="0"/>
              <a:t>NOT: </a:t>
            </a:r>
            <a:r>
              <a:rPr lang="en-US" dirty="0" err="1" smtClean="0"/>
              <a:t>Uygurlara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“</a:t>
            </a:r>
            <a:r>
              <a:rPr lang="en-US" dirty="0" err="1" smtClean="0"/>
              <a:t>Kutlu</a:t>
            </a:r>
            <a:r>
              <a:rPr lang="en-US" dirty="0" smtClean="0"/>
              <a:t> </a:t>
            </a:r>
            <a:r>
              <a:rPr lang="en-US" dirty="0" err="1" smtClean="0"/>
              <a:t>Dağ</a:t>
            </a:r>
            <a:r>
              <a:rPr lang="en-US" dirty="0" smtClean="0"/>
              <a:t>”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Hunlara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“</a:t>
            </a:r>
            <a:r>
              <a:rPr lang="en-US" dirty="0" err="1" smtClean="0"/>
              <a:t>Sihirli</a:t>
            </a:r>
            <a:r>
              <a:rPr lang="en-US" dirty="0" smtClean="0"/>
              <a:t> </a:t>
            </a:r>
            <a:r>
              <a:rPr lang="en-US" dirty="0" err="1" smtClean="0"/>
              <a:t>Geyik</a:t>
            </a:r>
            <a:r>
              <a:rPr lang="en-US" dirty="0" smtClean="0"/>
              <a:t>” </a:t>
            </a:r>
            <a:r>
              <a:rPr lang="en-US" dirty="0" err="1" smtClean="0"/>
              <a:t>destanları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bulunmaktadır</a:t>
            </a:r>
            <a:endParaRPr lang="tr-TR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5007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ulusların</a:t>
            </a:r>
            <a:r>
              <a:rPr lang="en-US" dirty="0" smtClean="0"/>
              <a:t> </a:t>
            </a:r>
            <a:r>
              <a:rPr lang="en-US" dirty="0" err="1" smtClean="0"/>
              <a:t>destanlarında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yerlerini</a:t>
            </a:r>
            <a:r>
              <a:rPr lang="en-US" dirty="0" smtClean="0"/>
              <a:t> </a:t>
            </a:r>
            <a:r>
              <a:rPr lang="en-US" dirty="0" err="1" smtClean="0"/>
              <a:t>almıştır</a:t>
            </a:r>
            <a:r>
              <a:rPr lang="en-US" dirty="0" smtClean="0"/>
              <a:t>. Bu </a:t>
            </a:r>
            <a:r>
              <a:rPr lang="en-US" dirty="0" err="1" smtClean="0"/>
              <a:t>destanlar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İgor</a:t>
            </a:r>
            <a:r>
              <a:rPr lang="en-US" dirty="0" smtClean="0"/>
              <a:t> </a:t>
            </a:r>
            <a:r>
              <a:rPr lang="en-US" dirty="0" err="1" smtClean="0"/>
              <a:t>Destanı</a:t>
            </a:r>
            <a:r>
              <a:rPr lang="en-US" dirty="0" smtClean="0"/>
              <a:t> (</a:t>
            </a:r>
            <a:r>
              <a:rPr lang="en-US" dirty="0" err="1" smtClean="0"/>
              <a:t>Rus</a:t>
            </a:r>
            <a:r>
              <a:rPr lang="en-US" dirty="0" smtClean="0"/>
              <a:t> – </a:t>
            </a:r>
            <a:r>
              <a:rPr lang="en-US" dirty="0" err="1" smtClean="0"/>
              <a:t>Kuman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Şehname</a:t>
            </a:r>
            <a:r>
              <a:rPr lang="en-US" dirty="0" smtClean="0"/>
              <a:t> (</a:t>
            </a:r>
            <a:r>
              <a:rPr lang="en-US" dirty="0" err="1" smtClean="0"/>
              <a:t>İran</a:t>
            </a:r>
            <a:r>
              <a:rPr lang="en-US" dirty="0" smtClean="0"/>
              <a:t> – </a:t>
            </a:r>
            <a:r>
              <a:rPr lang="en-US" dirty="0" err="1" smtClean="0"/>
              <a:t>Saka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Nibelüngen</a:t>
            </a:r>
            <a:r>
              <a:rPr lang="en-US" dirty="0" smtClean="0"/>
              <a:t> (</a:t>
            </a:r>
            <a:r>
              <a:rPr lang="en-US" dirty="0" err="1" smtClean="0"/>
              <a:t>Alman</a:t>
            </a:r>
            <a:r>
              <a:rPr lang="en-US" dirty="0" smtClean="0"/>
              <a:t> – Hun)</a:t>
            </a:r>
            <a:br>
              <a:rPr lang="en-US" dirty="0" smtClean="0"/>
            </a:br>
            <a:r>
              <a:rPr lang="en-US" dirty="0" smtClean="0"/>
              <a:t>NOT-1: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kültüre</a:t>
            </a:r>
            <a:r>
              <a:rPr lang="en-US" dirty="0" smtClean="0"/>
              <a:t> </a:t>
            </a:r>
            <a:r>
              <a:rPr lang="en-US" dirty="0" err="1" smtClean="0"/>
              <a:t>geç</a:t>
            </a:r>
            <a:r>
              <a:rPr lang="en-US" dirty="0" smtClean="0"/>
              <a:t> </a:t>
            </a:r>
            <a:r>
              <a:rPr lang="en-US" dirty="0" err="1" smtClean="0"/>
              <a:t>başlanmasında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etken</a:t>
            </a:r>
            <a:r>
              <a:rPr lang="en-US" dirty="0" smtClean="0"/>
              <a:t>; </a:t>
            </a:r>
            <a:r>
              <a:rPr lang="en-US" dirty="0" err="1" smtClean="0"/>
              <a:t>göçebe</a:t>
            </a:r>
            <a:r>
              <a:rPr lang="en-US" dirty="0" smtClean="0"/>
              <a:t> </a:t>
            </a:r>
            <a:r>
              <a:rPr lang="en-US" dirty="0" err="1" smtClean="0"/>
              <a:t>yaşamdır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NOT-2: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kültüre</a:t>
            </a:r>
            <a:r>
              <a:rPr lang="en-US" dirty="0" smtClean="0"/>
              <a:t> </a:t>
            </a:r>
            <a:r>
              <a:rPr lang="en-US" dirty="0" err="1" smtClean="0"/>
              <a:t>geç</a:t>
            </a:r>
            <a:r>
              <a:rPr lang="en-US" dirty="0" smtClean="0"/>
              <a:t> </a:t>
            </a:r>
            <a:r>
              <a:rPr lang="en-US" dirty="0" err="1" smtClean="0"/>
              <a:t>başlanmasından</a:t>
            </a:r>
            <a:r>
              <a:rPr lang="en-US" dirty="0" smtClean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dirty="0" err="1" smtClean="0"/>
              <a:t>Türklerin</a:t>
            </a:r>
            <a:r>
              <a:rPr lang="en-US" dirty="0" smtClean="0"/>
              <a:t> ilk </a:t>
            </a:r>
            <a:r>
              <a:rPr lang="en-US" dirty="0" err="1" smtClean="0"/>
              <a:t>dönemleriyle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bilgilere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Çin</a:t>
            </a:r>
            <a:r>
              <a:rPr lang="en-US" dirty="0" smtClean="0"/>
              <a:t>, </a:t>
            </a:r>
            <a:r>
              <a:rPr lang="en-US" dirty="0" err="1" smtClean="0"/>
              <a:t>Bizans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Sasani</a:t>
            </a:r>
            <a:r>
              <a:rPr lang="en-US" dirty="0" smtClean="0"/>
              <a:t> </a:t>
            </a:r>
            <a:r>
              <a:rPr lang="en-US" dirty="0" err="1" smtClean="0"/>
              <a:t>kaynaklarından</a:t>
            </a:r>
            <a:r>
              <a:rPr lang="en-US" dirty="0" smtClean="0"/>
              <a:t> </a:t>
            </a:r>
            <a:r>
              <a:rPr lang="en-US" dirty="0" err="1" smtClean="0"/>
              <a:t>ulaşılmaktadır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6436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tarih</a:t>
            </a:r>
            <a:r>
              <a:rPr lang="en-US" dirty="0" smtClean="0"/>
              <a:t> </a:t>
            </a:r>
            <a:r>
              <a:rPr lang="en-US" dirty="0" err="1" smtClean="0"/>
              <a:t>boyunca</a:t>
            </a:r>
            <a:r>
              <a:rPr lang="en-US" dirty="0" smtClean="0"/>
              <a:t> </a:t>
            </a:r>
            <a:r>
              <a:rPr lang="en-US" dirty="0" err="1" smtClean="0"/>
              <a:t>Göktürk</a:t>
            </a:r>
            <a:r>
              <a:rPr lang="en-US" dirty="0" smtClean="0"/>
              <a:t>, Uygur, </a:t>
            </a:r>
            <a:r>
              <a:rPr lang="en-US" dirty="0" err="1" smtClean="0"/>
              <a:t>Soğd</a:t>
            </a:r>
            <a:r>
              <a:rPr lang="en-US" dirty="0" smtClean="0"/>
              <a:t>, </a:t>
            </a:r>
            <a:r>
              <a:rPr lang="en-US" dirty="0" err="1" smtClean="0"/>
              <a:t>Brahmi</a:t>
            </a:r>
            <a:r>
              <a:rPr lang="en-US" dirty="0" smtClean="0"/>
              <a:t>, </a:t>
            </a:r>
            <a:r>
              <a:rPr lang="en-US" dirty="0" err="1" smtClean="0"/>
              <a:t>Süryani</a:t>
            </a:r>
            <a:r>
              <a:rPr lang="en-US" dirty="0" smtClean="0"/>
              <a:t>, </a:t>
            </a:r>
            <a:r>
              <a:rPr lang="en-US" dirty="0" err="1" smtClean="0"/>
              <a:t>Arap</a:t>
            </a:r>
            <a:r>
              <a:rPr lang="en-US" dirty="0" smtClean="0"/>
              <a:t>, </a:t>
            </a:r>
            <a:r>
              <a:rPr lang="en-US" dirty="0" err="1" smtClean="0"/>
              <a:t>Kiril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Latin </a:t>
            </a:r>
            <a:r>
              <a:rPr lang="en-US" dirty="0" err="1" smtClean="0"/>
              <a:t>alfabelerini</a:t>
            </a:r>
            <a:r>
              <a:rPr lang="en-US" dirty="0" smtClean="0"/>
              <a:t> </a:t>
            </a:r>
            <a:r>
              <a:rPr lang="en-US" dirty="0" err="1" smtClean="0"/>
              <a:t>kullanmışlardır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Göktürk</a:t>
            </a:r>
            <a:r>
              <a:rPr lang="en-US" dirty="0" smtClean="0"/>
              <a:t> (</a:t>
            </a:r>
            <a:r>
              <a:rPr lang="en-US" dirty="0" err="1" smtClean="0"/>
              <a:t>Orhun</a:t>
            </a:r>
            <a:r>
              <a:rPr lang="en-US" dirty="0" smtClean="0"/>
              <a:t>) </a:t>
            </a:r>
            <a:r>
              <a:rPr lang="en-US" dirty="0" err="1" smtClean="0"/>
              <a:t>Alfabesi</a:t>
            </a:r>
            <a:r>
              <a:rPr lang="en-US" dirty="0" smtClean="0"/>
              <a:t> 38 </a:t>
            </a:r>
            <a:r>
              <a:rPr lang="en-US" dirty="0" err="1" smtClean="0"/>
              <a:t>harflidir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Orhun</a:t>
            </a:r>
            <a:r>
              <a:rPr lang="en-US" dirty="0" smtClean="0"/>
              <a:t> </a:t>
            </a:r>
            <a:r>
              <a:rPr lang="en-US" dirty="0" err="1" smtClean="0"/>
              <a:t>Kitabeleri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alfabeyle</a:t>
            </a:r>
            <a:r>
              <a:rPr lang="en-US" dirty="0" smtClean="0"/>
              <a:t> </a:t>
            </a:r>
            <a:r>
              <a:rPr lang="en-US" dirty="0" err="1" smtClean="0"/>
              <a:t>yazılan</a:t>
            </a:r>
            <a:r>
              <a:rPr lang="en-US" dirty="0" smtClean="0"/>
              <a:t> ilk </a:t>
            </a:r>
            <a:r>
              <a:rPr lang="en-US" dirty="0" err="1" smtClean="0"/>
              <a:t>belgelerdir</a:t>
            </a:r>
            <a:r>
              <a:rPr lang="en-US" dirty="0" smtClean="0"/>
              <a:t> (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Tarihi’nin</a:t>
            </a:r>
            <a:r>
              <a:rPr lang="en-US" dirty="0" smtClean="0"/>
              <a:t> ilk </a:t>
            </a:r>
            <a:r>
              <a:rPr lang="en-US" dirty="0" err="1" smtClean="0"/>
              <a:t>alfabesi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Uygur </a:t>
            </a:r>
            <a:r>
              <a:rPr lang="en-US" dirty="0" err="1" smtClean="0"/>
              <a:t>Alfabesi</a:t>
            </a:r>
            <a:r>
              <a:rPr lang="en-US" dirty="0" smtClean="0"/>
              <a:t> 18 </a:t>
            </a:r>
            <a:r>
              <a:rPr lang="en-US" dirty="0" err="1" smtClean="0"/>
              <a:t>harflidir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hazırlanmasında</a:t>
            </a:r>
            <a:r>
              <a:rPr lang="en-US" dirty="0" smtClean="0"/>
              <a:t> </a:t>
            </a:r>
            <a:r>
              <a:rPr lang="en-US" dirty="0" err="1" smtClean="0"/>
              <a:t>Soğd</a:t>
            </a:r>
            <a:r>
              <a:rPr lang="en-US" dirty="0" smtClean="0"/>
              <a:t> </a:t>
            </a:r>
            <a:r>
              <a:rPr lang="en-US" dirty="0" err="1" smtClean="0"/>
              <a:t>Aalfabesi’nden</a:t>
            </a:r>
            <a:r>
              <a:rPr lang="en-US" dirty="0" smtClean="0"/>
              <a:t> </a:t>
            </a:r>
            <a:r>
              <a:rPr lang="en-US" dirty="0" err="1" smtClean="0"/>
              <a:t>yararlanılmıştır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Alfabesi</a:t>
            </a:r>
            <a:r>
              <a:rPr lang="en-US" dirty="0" smtClean="0"/>
              <a:t> </a:t>
            </a:r>
            <a:r>
              <a:rPr lang="en-US" dirty="0" err="1" smtClean="0"/>
              <a:t>İslamiyet’in</a:t>
            </a:r>
            <a:r>
              <a:rPr lang="en-US" dirty="0" smtClean="0"/>
              <a:t> </a:t>
            </a:r>
            <a:r>
              <a:rPr lang="en-US" dirty="0" err="1" smtClean="0"/>
              <a:t>kabulüyle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ilk </a:t>
            </a:r>
            <a:r>
              <a:rPr lang="en-US" dirty="0" err="1" smtClean="0"/>
              <a:t>defa</a:t>
            </a:r>
            <a:r>
              <a:rPr lang="en-US" dirty="0" smtClean="0"/>
              <a:t> </a:t>
            </a:r>
            <a:r>
              <a:rPr lang="en-US" dirty="0" err="1" smtClean="0"/>
              <a:t>Karahanlılar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Gazneliler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kullanılmaya</a:t>
            </a:r>
            <a:r>
              <a:rPr lang="en-US" dirty="0" smtClean="0"/>
              <a:t> </a:t>
            </a:r>
            <a:r>
              <a:rPr lang="en-US" dirty="0" err="1" smtClean="0"/>
              <a:t>başlanmıştır</a:t>
            </a:r>
            <a:r>
              <a:rPr lang="en-US" dirty="0" smtClean="0"/>
              <a:t>. </a:t>
            </a:r>
            <a:r>
              <a:rPr lang="en-US" dirty="0" err="1" smtClean="0"/>
              <a:t>Selçuklular</a:t>
            </a:r>
            <a:r>
              <a:rPr lang="en-US" dirty="0" smtClean="0"/>
              <a:t>, </a:t>
            </a:r>
            <a:r>
              <a:rPr lang="en-US" dirty="0" err="1" smtClean="0"/>
              <a:t>Beylikler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Osmanlılar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alfabeyi</a:t>
            </a:r>
            <a:r>
              <a:rPr lang="en-US" dirty="0" smtClean="0"/>
              <a:t> </a:t>
            </a:r>
            <a:r>
              <a:rPr lang="en-US" dirty="0" err="1" smtClean="0"/>
              <a:t>kullanmışlardır</a:t>
            </a:r>
            <a:endParaRPr lang="tr-TR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5721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Latin </a:t>
            </a:r>
            <a:r>
              <a:rPr lang="en-US" dirty="0" err="1" smtClean="0"/>
              <a:t>Alfabesi</a:t>
            </a:r>
            <a:r>
              <a:rPr lang="en-US" dirty="0" smtClean="0"/>
              <a:t>, </a:t>
            </a:r>
            <a:r>
              <a:rPr lang="en-US" dirty="0" err="1" smtClean="0"/>
              <a:t>Cumhuriyet’in</a:t>
            </a:r>
            <a:r>
              <a:rPr lang="en-US" dirty="0" smtClean="0"/>
              <a:t> </a:t>
            </a:r>
            <a:r>
              <a:rPr lang="en-US" dirty="0" err="1" smtClean="0"/>
              <a:t>ilanı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edilmiştir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Kiril</a:t>
            </a:r>
            <a:r>
              <a:rPr lang="en-US" dirty="0" smtClean="0"/>
              <a:t> </a:t>
            </a:r>
            <a:r>
              <a:rPr lang="en-US" dirty="0" err="1" smtClean="0"/>
              <a:t>Alfabesi</a:t>
            </a:r>
            <a:r>
              <a:rPr lang="en-US" dirty="0" smtClean="0"/>
              <a:t>, SSCB </a:t>
            </a:r>
            <a:r>
              <a:rPr lang="en-US" dirty="0" err="1" smtClean="0"/>
              <a:t>hâkimiyeti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yaşayan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toplulukları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kullanılmıştır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Uygurlar</a:t>
            </a:r>
            <a:r>
              <a:rPr lang="en-US" dirty="0" smtClean="0"/>
              <a:t> </a:t>
            </a:r>
            <a:r>
              <a:rPr lang="en-US" dirty="0" err="1" smtClean="0"/>
              <a:t>döneminden</a:t>
            </a:r>
            <a:r>
              <a:rPr lang="en-US" dirty="0" smtClean="0"/>
              <a:t> </a:t>
            </a:r>
            <a:r>
              <a:rPr lang="en-US" dirty="0" err="1" smtClean="0"/>
              <a:t>kalan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eserlerden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“</a:t>
            </a:r>
            <a:r>
              <a:rPr lang="en-US" dirty="0" err="1" smtClean="0"/>
              <a:t>Altın</a:t>
            </a:r>
            <a:r>
              <a:rPr lang="en-US" dirty="0" smtClean="0"/>
              <a:t> </a:t>
            </a:r>
            <a:r>
              <a:rPr lang="en-US" dirty="0" err="1" smtClean="0"/>
              <a:t>Yaruk</a:t>
            </a:r>
            <a:r>
              <a:rPr lang="en-US" dirty="0" smtClean="0"/>
              <a:t>”, </a:t>
            </a:r>
            <a:r>
              <a:rPr lang="en-US" dirty="0" err="1" smtClean="0"/>
              <a:t>Çince’den</a:t>
            </a:r>
            <a:r>
              <a:rPr lang="en-US" dirty="0" smtClean="0"/>
              <a:t> Uygur </a:t>
            </a:r>
            <a:r>
              <a:rPr lang="en-US" dirty="0" err="1" smtClean="0"/>
              <a:t>Türkçesi’ne</a:t>
            </a:r>
            <a:r>
              <a:rPr lang="en-US" dirty="0" smtClean="0"/>
              <a:t> </a:t>
            </a:r>
            <a:r>
              <a:rPr lang="en-US" dirty="0" err="1" smtClean="0"/>
              <a:t>çevrilmiştir</a:t>
            </a:r>
            <a:r>
              <a:rPr lang="en-US" dirty="0" smtClean="0"/>
              <a:t>,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eserdir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Ayrıca</a:t>
            </a:r>
            <a:r>
              <a:rPr lang="en-US" dirty="0" smtClean="0"/>
              <a:t> “</a:t>
            </a:r>
            <a:r>
              <a:rPr lang="en-US" dirty="0" err="1" smtClean="0"/>
              <a:t>Sekiz</a:t>
            </a:r>
            <a:r>
              <a:rPr lang="en-US" dirty="0" smtClean="0"/>
              <a:t> </a:t>
            </a:r>
            <a:r>
              <a:rPr lang="en-US" dirty="0" err="1" smtClean="0"/>
              <a:t>Yükmek</a:t>
            </a:r>
            <a:r>
              <a:rPr lang="en-US" dirty="0" smtClean="0"/>
              <a:t>” </a:t>
            </a:r>
            <a:r>
              <a:rPr lang="en-US" dirty="0" err="1" smtClean="0"/>
              <a:t>ve</a:t>
            </a:r>
            <a:r>
              <a:rPr lang="en-US" dirty="0" smtClean="0"/>
              <a:t> “</a:t>
            </a:r>
            <a:r>
              <a:rPr lang="tr-TR" dirty="0" smtClean="0"/>
              <a:t>İ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Kardeş</a:t>
            </a:r>
            <a:r>
              <a:rPr lang="en-US" dirty="0" smtClean="0"/>
              <a:t> </a:t>
            </a:r>
            <a:r>
              <a:rPr lang="en-US" dirty="0" err="1" smtClean="0"/>
              <a:t>Hikâyesi</a:t>
            </a:r>
            <a:r>
              <a:rPr lang="en-US" dirty="0" smtClean="0"/>
              <a:t>” de </a:t>
            </a:r>
            <a:r>
              <a:rPr lang="en-US" dirty="0" err="1" smtClean="0"/>
              <a:t>ünlü</a:t>
            </a:r>
            <a:r>
              <a:rPr lang="en-US" dirty="0" smtClean="0"/>
              <a:t> Uygur </a:t>
            </a:r>
            <a:r>
              <a:rPr lang="en-US" dirty="0" err="1" smtClean="0"/>
              <a:t>metinleri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alır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Göktürklerin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Önemi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err="1" smtClean="0">
                <a:latin typeface="Comic Sans MS" pitchFamily="66" charset="0"/>
              </a:rPr>
              <a:t>Tarihte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Türk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adıyla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kurulan</a:t>
            </a:r>
            <a:r>
              <a:rPr lang="en-US" sz="1800" dirty="0" smtClean="0">
                <a:latin typeface="Comic Sans MS" pitchFamily="66" charset="0"/>
              </a:rPr>
              <a:t> ilk </a:t>
            </a:r>
            <a:r>
              <a:rPr lang="en-US" sz="1800" dirty="0" err="1" smtClean="0">
                <a:latin typeface="Comic Sans MS" pitchFamily="66" charset="0"/>
              </a:rPr>
              <a:t>devlettir</a:t>
            </a:r>
            <a:r>
              <a:rPr lang="en-US" sz="1800" dirty="0" smtClean="0">
                <a:latin typeface="Comic Sans MS" pitchFamily="66" charset="0"/>
              </a:rPr>
              <a:t>.</a:t>
            </a:r>
            <a:br>
              <a:rPr lang="en-US" sz="1800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· 38 </a:t>
            </a:r>
            <a:r>
              <a:rPr lang="en-US" sz="1800" dirty="0" err="1" smtClean="0">
                <a:latin typeface="Comic Sans MS" pitchFamily="66" charset="0"/>
              </a:rPr>
              <a:t>harfli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kendilerine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özgü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bir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alfabe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kullanmışlardır</a:t>
            </a:r>
            <a:r>
              <a:rPr lang="en-US" sz="1800" dirty="0" smtClean="0">
                <a:latin typeface="Comic Sans MS" pitchFamily="66" charset="0"/>
              </a:rPr>
              <a:t> (</a:t>
            </a:r>
            <a:r>
              <a:rPr lang="en-US" sz="1800" dirty="0" err="1" smtClean="0">
                <a:latin typeface="Comic Sans MS" pitchFamily="66" charset="0"/>
              </a:rPr>
              <a:t>İlk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Türk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Alfabesi</a:t>
            </a:r>
            <a:r>
              <a:rPr lang="en-US" sz="1800" dirty="0" smtClean="0">
                <a:latin typeface="Comic Sans MS" pitchFamily="66" charset="0"/>
              </a:rPr>
              <a:t>).</a:t>
            </a:r>
            <a:br>
              <a:rPr lang="en-US" sz="1800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· </a:t>
            </a:r>
            <a:r>
              <a:rPr lang="en-US" sz="1800" dirty="0" err="1" smtClean="0">
                <a:latin typeface="Comic Sans MS" pitchFamily="66" charset="0"/>
              </a:rPr>
              <a:t>Türkler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arasında</a:t>
            </a:r>
            <a:r>
              <a:rPr lang="en-US" sz="1800" dirty="0" smtClean="0">
                <a:latin typeface="Comic Sans MS" pitchFamily="66" charset="0"/>
              </a:rPr>
              <a:t> millet </a:t>
            </a:r>
            <a:r>
              <a:rPr lang="en-US" sz="1800" dirty="0" err="1" smtClean="0">
                <a:latin typeface="Comic Sans MS" pitchFamily="66" charset="0"/>
              </a:rPr>
              <a:t>ve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devlet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olma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bilinci</a:t>
            </a:r>
            <a:r>
              <a:rPr lang="en-US" sz="1800" dirty="0" smtClean="0">
                <a:latin typeface="Comic Sans MS" pitchFamily="66" charset="0"/>
              </a:rPr>
              <a:t> en </a:t>
            </a:r>
            <a:r>
              <a:rPr lang="en-US" sz="1800" dirty="0" err="1" smtClean="0">
                <a:latin typeface="Comic Sans MS" pitchFamily="66" charset="0"/>
              </a:rPr>
              <a:t>üst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düzeye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bu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devlet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döneminde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ulaşmıştır</a:t>
            </a:r>
            <a:r>
              <a:rPr lang="en-US" sz="1800" dirty="0" smtClean="0">
                <a:latin typeface="Comic Sans MS" pitchFamily="66" charset="0"/>
              </a:rPr>
              <a:t>.</a:t>
            </a:r>
            <a:br>
              <a:rPr lang="en-US" sz="1800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· </a:t>
            </a:r>
            <a:r>
              <a:rPr lang="en-US" sz="1800" dirty="0" err="1" smtClean="0">
                <a:latin typeface="Comic Sans MS" pitchFamily="66" charset="0"/>
              </a:rPr>
              <a:t>Türk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boyları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ikinci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kez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Göktürk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hâkimiyetinde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bir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bayrak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altında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toplanmıştır</a:t>
            </a:r>
            <a:r>
              <a:rPr lang="en-US" sz="1800" dirty="0" smtClean="0">
                <a:latin typeface="Comic Sans MS" pitchFamily="66" charset="0"/>
              </a:rPr>
              <a:t>.</a:t>
            </a:r>
            <a:br>
              <a:rPr lang="en-US" sz="1800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NOT: Bu </a:t>
            </a:r>
            <a:r>
              <a:rPr lang="en-US" sz="1800" dirty="0" err="1" smtClean="0">
                <a:latin typeface="Comic Sans MS" pitchFamily="66" charset="0"/>
              </a:rPr>
              <a:t>özellikler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Göktürklerin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milliyetçi</a:t>
            </a:r>
            <a:r>
              <a:rPr lang="en-US" sz="1800" dirty="0" smtClean="0">
                <a:latin typeface="Comic Sans MS" pitchFamily="66" charset="0"/>
              </a:rPr>
              <a:t> (</a:t>
            </a:r>
            <a:r>
              <a:rPr lang="en-US" sz="1800" dirty="0" err="1" smtClean="0">
                <a:latin typeface="Comic Sans MS" pitchFamily="66" charset="0"/>
              </a:rPr>
              <a:t>ulusçu</a:t>
            </a:r>
            <a:r>
              <a:rPr lang="en-US" sz="1800" dirty="0" smtClean="0">
                <a:latin typeface="Comic Sans MS" pitchFamily="66" charset="0"/>
              </a:rPr>
              <a:t>) </a:t>
            </a:r>
            <a:r>
              <a:rPr lang="en-US" sz="1800" dirty="0" err="1" smtClean="0">
                <a:latin typeface="Comic Sans MS" pitchFamily="66" charset="0"/>
              </a:rPr>
              <a:t>yönlerini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ortaya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koymaktadır</a:t>
            </a:r>
            <a:r>
              <a:rPr lang="en-US" sz="1800" dirty="0" smtClean="0">
                <a:latin typeface="Comic Sans MS" pitchFamily="66" charset="0"/>
              </a:rPr>
              <a:t>.</a:t>
            </a:r>
            <a:br>
              <a:rPr lang="en-US" sz="1800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· </a:t>
            </a:r>
            <a:r>
              <a:rPr lang="en-US" sz="1800" dirty="0" err="1" smtClean="0">
                <a:latin typeface="Comic Sans MS" pitchFamily="66" charset="0"/>
              </a:rPr>
              <a:t>Türk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tarihinin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bilinen</a:t>
            </a:r>
            <a:r>
              <a:rPr lang="en-US" sz="1800" dirty="0" smtClean="0">
                <a:latin typeface="Comic Sans MS" pitchFamily="66" charset="0"/>
              </a:rPr>
              <a:t> en </a:t>
            </a:r>
            <a:r>
              <a:rPr lang="en-US" sz="1800" dirty="0" err="1" smtClean="0">
                <a:latin typeface="Comic Sans MS" pitchFamily="66" charset="0"/>
              </a:rPr>
              <a:t>eski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Türkçe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yazılı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belgeleri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olarak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kabul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edilen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Göktürk</a:t>
            </a:r>
            <a:r>
              <a:rPr lang="en-US" sz="1800" dirty="0" smtClean="0">
                <a:latin typeface="Comic Sans MS" pitchFamily="66" charset="0"/>
              </a:rPr>
              <a:t> (</a:t>
            </a:r>
            <a:r>
              <a:rPr lang="en-US" sz="1800" dirty="0" err="1" smtClean="0">
                <a:latin typeface="Comic Sans MS" pitchFamily="66" charset="0"/>
              </a:rPr>
              <a:t>Orhun</a:t>
            </a:r>
            <a:r>
              <a:rPr lang="en-US" sz="1800" dirty="0" smtClean="0">
                <a:latin typeface="Comic Sans MS" pitchFamily="66" charset="0"/>
              </a:rPr>
              <a:t>) </a:t>
            </a:r>
            <a:r>
              <a:rPr lang="en-US" sz="1800" dirty="0" err="1" smtClean="0">
                <a:latin typeface="Comic Sans MS" pitchFamily="66" charset="0"/>
              </a:rPr>
              <a:t>Kitabeleri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Kutluk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Devleti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zamanında</a:t>
            </a:r>
            <a:r>
              <a:rPr lang="en-US" sz="1800" dirty="0" smtClean="0">
                <a:latin typeface="Comic Sans MS" pitchFamily="66" charset="0"/>
              </a:rPr>
              <a:t> Bilge </a:t>
            </a:r>
            <a:r>
              <a:rPr lang="en-US" sz="1800" dirty="0" err="1" smtClean="0">
                <a:latin typeface="Comic Sans MS" pitchFamily="66" charset="0"/>
              </a:rPr>
              <a:t>Kağan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Kültigin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ve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Vezir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Tonyukuk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adına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dikilmiştir</a:t>
            </a:r>
            <a:r>
              <a:rPr lang="en-US" sz="1800" dirty="0" smtClean="0">
                <a:latin typeface="Comic Sans MS" pitchFamily="66" charset="0"/>
              </a:rPr>
              <a:t>.</a:t>
            </a:r>
            <a:br>
              <a:rPr lang="en-US" sz="1800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· </a:t>
            </a:r>
            <a:r>
              <a:rPr lang="en-US" sz="1800" dirty="0" err="1" smtClean="0">
                <a:latin typeface="Comic Sans MS" pitchFamily="66" charset="0"/>
              </a:rPr>
              <a:t>Kitabelerin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konusu</a:t>
            </a:r>
            <a:r>
              <a:rPr lang="en-US" sz="1800" dirty="0" smtClean="0">
                <a:latin typeface="Comic Sans MS" pitchFamily="66" charset="0"/>
              </a:rPr>
              <a:t>; </a:t>
            </a:r>
            <a:r>
              <a:rPr lang="en-US" sz="1800" dirty="0" err="1" smtClean="0">
                <a:latin typeface="Comic Sans MS" pitchFamily="66" charset="0"/>
              </a:rPr>
              <a:t>Türklerin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siyasi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yaşantıları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ve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Türk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hükümdarlarının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halka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karşı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sorumluluklarıdır</a:t>
            </a:r>
            <a:r>
              <a:rPr lang="en-US" sz="1800" dirty="0" smtClean="0">
                <a:latin typeface="Comic Sans MS" pitchFamily="66" charset="0"/>
              </a:rPr>
              <a:t> (</a:t>
            </a:r>
            <a:r>
              <a:rPr lang="en-US" sz="1800" dirty="0" err="1" smtClean="0">
                <a:latin typeface="Comic Sans MS" pitchFamily="66" charset="0"/>
              </a:rPr>
              <a:t>Sosyal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Devlet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anlayışı</a:t>
            </a:r>
            <a:r>
              <a:rPr lang="en-US" sz="1800" dirty="0" smtClean="0">
                <a:latin typeface="Comic Sans MS" pitchFamily="66" charset="0"/>
              </a:rPr>
              <a:t>). </a:t>
            </a:r>
            <a:r>
              <a:rPr lang="en-US" sz="1800" dirty="0" err="1" smtClean="0">
                <a:latin typeface="Comic Sans MS" pitchFamily="66" charset="0"/>
              </a:rPr>
              <a:t>Yazılış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amacı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ise</a:t>
            </a:r>
            <a:r>
              <a:rPr lang="en-US" sz="1800" dirty="0" smtClean="0">
                <a:latin typeface="Comic Sans MS" pitchFamily="66" charset="0"/>
              </a:rPr>
              <a:t>; </a:t>
            </a:r>
            <a:r>
              <a:rPr lang="en-US" sz="1800" dirty="0" err="1" smtClean="0">
                <a:latin typeface="Comic Sans MS" pitchFamily="66" charset="0"/>
              </a:rPr>
              <a:t>geçmişte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yapılan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hataların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tekrarlanmamasıdır</a:t>
            </a:r>
            <a:r>
              <a:rPr lang="en-US" sz="1800" dirty="0" smtClean="0">
                <a:latin typeface="Comic Sans MS" pitchFamily="66" charset="0"/>
              </a:rPr>
              <a:t>.</a:t>
            </a:r>
            <a:endParaRPr lang="tr-TR" sz="1800" dirty="0" smtClean="0">
              <a:latin typeface="Comic Sans MS" pitchFamily="66" charset="0"/>
            </a:endParaRPr>
          </a:p>
          <a:p>
            <a:r>
              <a:rPr lang="en-US" sz="1800" dirty="0" err="1" smtClean="0">
                <a:latin typeface="Comic Sans MS" pitchFamily="66" charset="0"/>
              </a:rPr>
              <a:t>Türklerde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posta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teşkilatını</a:t>
            </a:r>
            <a:r>
              <a:rPr lang="en-US" sz="1800" dirty="0" smtClean="0">
                <a:latin typeface="Comic Sans MS" pitchFamily="66" charset="0"/>
              </a:rPr>
              <a:t> ilk </a:t>
            </a:r>
            <a:r>
              <a:rPr lang="en-US" sz="1800" dirty="0" err="1" smtClean="0">
                <a:latin typeface="Comic Sans MS" pitchFamily="66" charset="0"/>
              </a:rPr>
              <a:t>olarak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Göktürkler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kurmuşlardır</a:t>
            </a:r>
            <a:endParaRPr lang="tr-TR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540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7864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başlıca</a:t>
            </a:r>
            <a:r>
              <a:rPr lang="en-US" dirty="0" smtClean="0"/>
              <a:t> </a:t>
            </a:r>
            <a:r>
              <a:rPr lang="en-US" dirty="0" err="1" smtClean="0"/>
              <a:t>kitabeler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Yenisey</a:t>
            </a:r>
            <a:r>
              <a:rPr lang="en-US" dirty="0" smtClean="0"/>
              <a:t> </a:t>
            </a:r>
            <a:r>
              <a:rPr lang="en-US" dirty="0" err="1" smtClean="0"/>
              <a:t>Kitabeleri</a:t>
            </a:r>
            <a:r>
              <a:rPr lang="en-US" dirty="0" smtClean="0"/>
              <a:t>: </a:t>
            </a:r>
            <a:r>
              <a:rPr lang="en-US" dirty="0" err="1" smtClean="0"/>
              <a:t>Kırgızlara</a:t>
            </a:r>
            <a:r>
              <a:rPr lang="en-US" dirty="0" smtClean="0"/>
              <a:t> </a:t>
            </a:r>
            <a:r>
              <a:rPr lang="en-US" dirty="0" err="1" smtClean="0"/>
              <a:t>aittir</a:t>
            </a:r>
            <a:r>
              <a:rPr lang="en-US" dirty="0" smtClean="0"/>
              <a:t>. VI. </a:t>
            </a:r>
            <a:r>
              <a:rPr lang="en-US" dirty="0" err="1" smtClean="0"/>
              <a:t>yüzyılda</a:t>
            </a:r>
            <a:r>
              <a:rPr lang="en-US" dirty="0" smtClean="0"/>
              <a:t> </a:t>
            </a:r>
            <a:r>
              <a:rPr lang="en-US" dirty="0" err="1" smtClean="0"/>
              <a:t>yazılmıştır</a:t>
            </a:r>
            <a:r>
              <a:rPr lang="en-US" dirty="0" smtClean="0"/>
              <a:t>. </a:t>
            </a:r>
            <a:r>
              <a:rPr lang="en-US" dirty="0" err="1" smtClean="0"/>
              <a:t>Kırgızların</a:t>
            </a:r>
            <a:r>
              <a:rPr lang="en-US" dirty="0" smtClean="0"/>
              <a:t> </a:t>
            </a:r>
            <a:r>
              <a:rPr lang="en-US" dirty="0" err="1" smtClean="0"/>
              <a:t>mezar</a:t>
            </a:r>
            <a:r>
              <a:rPr lang="en-US" dirty="0" smtClean="0"/>
              <a:t> </a:t>
            </a:r>
            <a:r>
              <a:rPr lang="en-US" dirty="0" err="1" smtClean="0"/>
              <a:t>taşlarına</a:t>
            </a:r>
            <a:r>
              <a:rPr lang="en-US" dirty="0" smtClean="0"/>
              <a:t> </a:t>
            </a:r>
            <a:r>
              <a:rPr lang="en-US" dirty="0" err="1" smtClean="0"/>
              <a:t>yazdıkları</a:t>
            </a:r>
            <a:r>
              <a:rPr lang="en-US" dirty="0" smtClean="0"/>
              <a:t> </a:t>
            </a:r>
            <a:r>
              <a:rPr lang="en-US" dirty="0" err="1" smtClean="0"/>
              <a:t>yazılardan</a:t>
            </a:r>
            <a:r>
              <a:rPr lang="en-US" dirty="0" smtClean="0"/>
              <a:t> </a:t>
            </a:r>
            <a:r>
              <a:rPr lang="en-US" dirty="0" err="1" smtClean="0"/>
              <a:t>oluşmaktadır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Göktürk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Orhun</a:t>
            </a:r>
            <a:r>
              <a:rPr lang="en-US" dirty="0" smtClean="0"/>
              <a:t>) </a:t>
            </a:r>
            <a:r>
              <a:rPr lang="en-US" dirty="0" err="1" smtClean="0"/>
              <a:t>Kitabeleri</a:t>
            </a:r>
            <a:r>
              <a:rPr lang="en-US" dirty="0" smtClean="0"/>
              <a:t>: VIII. </a:t>
            </a:r>
            <a:r>
              <a:rPr lang="en-US" dirty="0" err="1" smtClean="0"/>
              <a:t>yüzyılda</a:t>
            </a:r>
            <a:r>
              <a:rPr lang="en-US" dirty="0" smtClean="0"/>
              <a:t>, </a:t>
            </a:r>
            <a:r>
              <a:rPr lang="en-US" dirty="0" err="1" smtClean="0"/>
              <a:t>Kutluk</a:t>
            </a:r>
            <a:r>
              <a:rPr lang="en-US" dirty="0" smtClean="0"/>
              <a:t> (II. </a:t>
            </a:r>
            <a:r>
              <a:rPr lang="en-US" dirty="0" err="1" smtClean="0"/>
              <a:t>Göktürk</a:t>
            </a:r>
            <a:r>
              <a:rPr lang="en-US" dirty="0" smtClean="0"/>
              <a:t>)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zamanında</a:t>
            </a:r>
            <a:r>
              <a:rPr lang="en-US" dirty="0" smtClean="0"/>
              <a:t> Bilge </a:t>
            </a:r>
            <a:r>
              <a:rPr lang="en-US" dirty="0" err="1" smtClean="0"/>
              <a:t>Kağan</a:t>
            </a:r>
            <a:r>
              <a:rPr lang="en-US" dirty="0" smtClean="0"/>
              <a:t>, </a:t>
            </a:r>
            <a:r>
              <a:rPr lang="en-US" dirty="0" err="1" smtClean="0"/>
              <a:t>Kültigin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Vezir</a:t>
            </a:r>
            <a:r>
              <a:rPr lang="en-US" dirty="0" smtClean="0"/>
              <a:t> </a:t>
            </a:r>
            <a:r>
              <a:rPr lang="en-US" dirty="0" err="1" smtClean="0"/>
              <a:t>Tonyukuk</a:t>
            </a:r>
            <a:r>
              <a:rPr lang="en-US" dirty="0" smtClean="0"/>
              <a:t> </a:t>
            </a:r>
            <a:r>
              <a:rPr lang="en-US" dirty="0" err="1" smtClean="0"/>
              <a:t>adına</a:t>
            </a:r>
            <a:r>
              <a:rPr lang="en-US" dirty="0" smtClean="0"/>
              <a:t> </a:t>
            </a:r>
            <a:r>
              <a:rPr lang="en-US" dirty="0" err="1" smtClean="0"/>
              <a:t>dikilmiştir</a:t>
            </a:r>
            <a:r>
              <a:rPr lang="en-US" dirty="0" smtClean="0"/>
              <a:t>.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adının</a:t>
            </a:r>
            <a:r>
              <a:rPr lang="en-US" dirty="0" smtClean="0"/>
              <a:t> </a:t>
            </a:r>
            <a:r>
              <a:rPr lang="en-US" dirty="0" err="1" smtClean="0"/>
              <a:t>geçtiği</a:t>
            </a:r>
            <a:r>
              <a:rPr lang="en-US" dirty="0" smtClean="0"/>
              <a:t> ilk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belgedir</a:t>
            </a:r>
            <a:r>
              <a:rPr lang="en-US" dirty="0" smtClean="0"/>
              <a:t>.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Tarihi’nin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Edebiyatı’nın</a:t>
            </a:r>
            <a:r>
              <a:rPr lang="en-US" dirty="0" smtClean="0"/>
              <a:t> ilk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belgesidir</a:t>
            </a:r>
            <a:r>
              <a:rPr lang="en-US" dirty="0" smtClean="0"/>
              <a:t>. </a:t>
            </a:r>
            <a:r>
              <a:rPr lang="en-US" dirty="0" err="1" smtClean="0"/>
              <a:t>Yolluğ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Tigin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taşa</a:t>
            </a:r>
            <a:r>
              <a:rPr lang="en-US" dirty="0" smtClean="0"/>
              <a:t> </a:t>
            </a:r>
            <a:r>
              <a:rPr lang="en-US" dirty="0" err="1" smtClean="0"/>
              <a:t>kazınarak</a:t>
            </a:r>
            <a:r>
              <a:rPr lang="en-US" dirty="0" smtClean="0"/>
              <a:t> </a:t>
            </a:r>
            <a:r>
              <a:rPr lang="en-US" dirty="0" err="1" smtClean="0"/>
              <a:t>yazılmıştır</a:t>
            </a:r>
            <a:r>
              <a:rPr lang="en-US" dirty="0" smtClean="0"/>
              <a:t>. 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Yuluğ</a:t>
            </a:r>
            <a:r>
              <a:rPr lang="en-US" dirty="0" smtClean="0"/>
              <a:t> </a:t>
            </a:r>
            <a:r>
              <a:rPr lang="en-US" dirty="0" err="1" smtClean="0"/>
              <a:t>Tigin</a:t>
            </a:r>
            <a:r>
              <a:rPr lang="en-US" dirty="0" smtClean="0"/>
              <a:t> </a:t>
            </a:r>
            <a:r>
              <a:rPr lang="en-US" dirty="0" err="1" smtClean="0"/>
              <a:t>Türklerin</a:t>
            </a:r>
            <a:r>
              <a:rPr lang="en-US" dirty="0" smtClean="0"/>
              <a:t> ilk </a:t>
            </a:r>
            <a:r>
              <a:rPr lang="en-US" dirty="0" err="1" smtClean="0"/>
              <a:t>tarihçisi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edebiyatçısıdır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Karabalasagun</a:t>
            </a:r>
            <a:r>
              <a:rPr lang="en-US" dirty="0" smtClean="0"/>
              <a:t> (</a:t>
            </a:r>
            <a:r>
              <a:rPr lang="en-US" dirty="0" err="1" smtClean="0"/>
              <a:t>Ordu</a:t>
            </a:r>
            <a:r>
              <a:rPr lang="en-US" dirty="0" smtClean="0"/>
              <a:t> </a:t>
            </a:r>
            <a:r>
              <a:rPr lang="en-US" dirty="0" err="1" smtClean="0"/>
              <a:t>Balık</a:t>
            </a:r>
            <a:r>
              <a:rPr lang="en-US" dirty="0" smtClean="0"/>
              <a:t>) </a:t>
            </a:r>
            <a:r>
              <a:rPr lang="en-US" dirty="0" err="1" smtClean="0"/>
              <a:t>Yazıtları</a:t>
            </a:r>
            <a:r>
              <a:rPr lang="en-US" dirty="0" smtClean="0"/>
              <a:t>: </a:t>
            </a:r>
            <a:r>
              <a:rPr lang="en-US" dirty="0" err="1" smtClean="0"/>
              <a:t>Uygurlara</a:t>
            </a:r>
            <a:r>
              <a:rPr lang="en-US" dirty="0" smtClean="0"/>
              <a:t> </a:t>
            </a:r>
            <a:r>
              <a:rPr lang="en-US" dirty="0" err="1" smtClean="0"/>
              <a:t>aittir</a:t>
            </a:r>
            <a:r>
              <a:rPr lang="en-US" dirty="0" smtClean="0"/>
              <a:t>. Mani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verir</a:t>
            </a:r>
            <a:r>
              <a:rPr lang="en-US" dirty="0" smtClean="0"/>
              <a:t>. </a:t>
            </a:r>
            <a:r>
              <a:rPr lang="en-US" dirty="0" err="1" smtClean="0"/>
              <a:t>Türkçe</a:t>
            </a:r>
            <a:r>
              <a:rPr lang="en-US" dirty="0" smtClean="0"/>
              <a:t>, </a:t>
            </a:r>
            <a:r>
              <a:rPr lang="en-US" dirty="0" err="1" smtClean="0"/>
              <a:t>Çince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Soğdça</a:t>
            </a:r>
            <a:r>
              <a:rPr lang="en-US" dirty="0" smtClean="0"/>
              <a:t> </a:t>
            </a:r>
            <a:r>
              <a:rPr lang="en-US" dirty="0" err="1" smtClean="0"/>
              <a:t>yazılmıştır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F </a:t>
            </a:r>
            <a:r>
              <a:rPr lang="en-US" dirty="0" err="1" smtClean="0"/>
              <a:t>Moyen</a:t>
            </a:r>
            <a:r>
              <a:rPr lang="en-US" dirty="0" smtClean="0"/>
              <a:t> </a:t>
            </a:r>
            <a:r>
              <a:rPr lang="en-US" dirty="0" err="1" smtClean="0"/>
              <a:t>Çör</a:t>
            </a:r>
            <a:r>
              <a:rPr lang="en-US" dirty="0" smtClean="0"/>
              <a:t> (</a:t>
            </a:r>
            <a:r>
              <a:rPr lang="en-US" dirty="0" err="1" smtClean="0"/>
              <a:t>Şine</a:t>
            </a:r>
            <a:r>
              <a:rPr lang="en-US" dirty="0" smtClean="0"/>
              <a:t> </a:t>
            </a:r>
            <a:r>
              <a:rPr lang="en-US" dirty="0" err="1" smtClean="0"/>
              <a:t>Usu</a:t>
            </a:r>
            <a:r>
              <a:rPr lang="en-US" dirty="0" smtClean="0"/>
              <a:t> </a:t>
            </a:r>
            <a:r>
              <a:rPr lang="en-US" dirty="0" err="1" smtClean="0"/>
              <a:t>Yazıtı</a:t>
            </a:r>
            <a:r>
              <a:rPr lang="en-US" dirty="0" smtClean="0"/>
              <a:t>) </a:t>
            </a:r>
            <a:r>
              <a:rPr lang="en-US" dirty="0" err="1" smtClean="0"/>
              <a:t>Kitabesi</a:t>
            </a:r>
            <a:r>
              <a:rPr lang="en-US" dirty="0" smtClean="0"/>
              <a:t>: </a:t>
            </a:r>
            <a:r>
              <a:rPr lang="en-US" dirty="0" err="1" smtClean="0"/>
              <a:t>Uygurlara</a:t>
            </a:r>
            <a:r>
              <a:rPr lang="en-US" dirty="0" smtClean="0"/>
              <a:t> </a:t>
            </a:r>
            <a:r>
              <a:rPr lang="en-US" dirty="0" err="1" smtClean="0"/>
              <a:t>aittir</a:t>
            </a:r>
            <a:r>
              <a:rPr lang="en-US" dirty="0" smtClean="0"/>
              <a:t>. Uygur </a:t>
            </a:r>
            <a:r>
              <a:rPr lang="en-US" dirty="0" err="1" smtClean="0"/>
              <a:t>Kağanı</a:t>
            </a:r>
            <a:r>
              <a:rPr lang="en-US" dirty="0" smtClean="0"/>
              <a:t> </a:t>
            </a:r>
            <a:r>
              <a:rPr lang="en-US" dirty="0" err="1" smtClean="0"/>
              <a:t>Moyen</a:t>
            </a:r>
            <a:r>
              <a:rPr lang="en-US" dirty="0" smtClean="0"/>
              <a:t> </a:t>
            </a:r>
            <a:r>
              <a:rPr lang="en-US" dirty="0" err="1" smtClean="0"/>
              <a:t>Çör’ün</a:t>
            </a:r>
            <a:r>
              <a:rPr lang="en-US" dirty="0" smtClean="0"/>
              <a:t> </a:t>
            </a:r>
            <a:r>
              <a:rPr lang="en-US" dirty="0" err="1" smtClean="0"/>
              <a:t>Çin’e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yaptığı</a:t>
            </a:r>
            <a:r>
              <a:rPr lang="en-US" dirty="0" smtClean="0"/>
              <a:t> </a:t>
            </a:r>
            <a:r>
              <a:rPr lang="en-US" dirty="0" err="1" smtClean="0"/>
              <a:t>seferlerden</a:t>
            </a:r>
            <a:r>
              <a:rPr lang="en-US" dirty="0" smtClean="0"/>
              <a:t> </a:t>
            </a:r>
            <a:r>
              <a:rPr lang="en-US" dirty="0" err="1" smtClean="0"/>
              <a:t>bahseder</a:t>
            </a:r>
            <a:r>
              <a:rPr lang="en-US" dirty="0" smtClean="0"/>
              <a:t> (759 – 760).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0010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BİLİM VE SANAT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50072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İslamiyet</a:t>
            </a:r>
            <a:r>
              <a:rPr lang="en-US" dirty="0" smtClean="0"/>
              <a:t> </a:t>
            </a:r>
            <a:r>
              <a:rPr lang="en-US" dirty="0" err="1" smtClean="0"/>
              <a:t>öncesi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toplumlarında</a:t>
            </a:r>
            <a:r>
              <a:rPr lang="en-US" dirty="0" smtClean="0"/>
              <a:t> </a:t>
            </a:r>
            <a:r>
              <a:rPr lang="en-US" dirty="0" err="1" smtClean="0"/>
              <a:t>Uygurlara</a:t>
            </a:r>
            <a:r>
              <a:rPr lang="en-US" dirty="0" smtClean="0"/>
              <a:t> </a:t>
            </a:r>
            <a:r>
              <a:rPr lang="en-US" dirty="0" err="1" smtClean="0"/>
              <a:t>gelinceye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sanat</a:t>
            </a:r>
            <a:r>
              <a:rPr lang="en-US" dirty="0" smtClean="0"/>
              <a:t>, </a:t>
            </a:r>
            <a:r>
              <a:rPr lang="en-US" dirty="0" err="1" smtClean="0"/>
              <a:t>taşınabilir</a:t>
            </a:r>
            <a:r>
              <a:rPr lang="en-US" dirty="0" smtClean="0"/>
              <a:t> </a:t>
            </a:r>
            <a:r>
              <a:rPr lang="en-US" dirty="0" err="1" smtClean="0"/>
              <a:t>eşya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yoğunlaşmıştır</a:t>
            </a:r>
            <a:r>
              <a:rPr lang="en-US" dirty="0" smtClean="0"/>
              <a:t>,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nedeni</a:t>
            </a:r>
            <a:r>
              <a:rPr lang="en-US" dirty="0" smtClean="0"/>
              <a:t>; </a:t>
            </a:r>
            <a:r>
              <a:rPr lang="en-US" dirty="0" err="1" smtClean="0"/>
              <a:t>göçebe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tarzıdır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Sanatta</a:t>
            </a:r>
            <a:r>
              <a:rPr lang="en-US" dirty="0" smtClean="0"/>
              <a:t> </a:t>
            </a:r>
            <a:r>
              <a:rPr lang="en-US" dirty="0" err="1" smtClean="0"/>
              <a:t>hayvan</a:t>
            </a:r>
            <a:r>
              <a:rPr lang="en-US" dirty="0" smtClean="0"/>
              <a:t> </a:t>
            </a:r>
            <a:r>
              <a:rPr lang="en-US" dirty="0" err="1" smtClean="0"/>
              <a:t>figürleri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birbirleriyle</a:t>
            </a:r>
            <a:r>
              <a:rPr lang="en-US" dirty="0" smtClean="0"/>
              <a:t> </a:t>
            </a:r>
            <a:r>
              <a:rPr lang="en-US" dirty="0" err="1" smtClean="0"/>
              <a:t>mücadelesi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tutmuştur</a:t>
            </a:r>
            <a:r>
              <a:rPr lang="en-US" dirty="0" smtClean="0"/>
              <a:t> (</a:t>
            </a:r>
            <a:r>
              <a:rPr lang="en-US" dirty="0" err="1" smtClean="0"/>
              <a:t>sanat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koşullarını</a:t>
            </a:r>
            <a:r>
              <a:rPr lang="en-US" dirty="0" smtClean="0"/>
              <a:t> </a:t>
            </a:r>
            <a:r>
              <a:rPr lang="en-US" dirty="0" err="1" smtClean="0"/>
              <a:t>yansıtmıştır</a:t>
            </a:r>
            <a:r>
              <a:rPr lang="en-US" dirty="0" smtClean="0"/>
              <a:t>.). Buna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resim</a:t>
            </a:r>
            <a:r>
              <a:rPr lang="en-US" dirty="0" smtClean="0"/>
              <a:t> </a:t>
            </a:r>
            <a:r>
              <a:rPr lang="en-US" dirty="0" err="1" smtClean="0"/>
              <a:t>sanatında</a:t>
            </a:r>
            <a:r>
              <a:rPr lang="en-US" dirty="0" smtClean="0"/>
              <a:t> “</a:t>
            </a:r>
            <a:r>
              <a:rPr lang="en-US" dirty="0" err="1" smtClean="0"/>
              <a:t>Hayvan</a:t>
            </a:r>
            <a:r>
              <a:rPr lang="en-US" dirty="0" smtClean="0"/>
              <a:t> </a:t>
            </a:r>
            <a:r>
              <a:rPr lang="en-US" dirty="0" err="1" smtClean="0"/>
              <a:t>Üslubu</a:t>
            </a:r>
            <a:r>
              <a:rPr lang="en-US" dirty="0" smtClean="0"/>
              <a:t>” </a:t>
            </a:r>
            <a:r>
              <a:rPr lang="en-US" dirty="0" err="1" smtClean="0"/>
              <a:t>denilmiştir</a:t>
            </a:r>
            <a:r>
              <a:rPr lang="en-US" dirty="0" smtClean="0"/>
              <a:t>. </a:t>
            </a:r>
            <a:r>
              <a:rPr lang="en-US" dirty="0" err="1" smtClean="0"/>
              <a:t>İlk</a:t>
            </a:r>
            <a:r>
              <a:rPr lang="en-US" dirty="0" smtClean="0"/>
              <a:t> </a:t>
            </a:r>
            <a:r>
              <a:rPr lang="en-US" dirty="0" err="1" smtClean="0"/>
              <a:t>defa</a:t>
            </a:r>
            <a:r>
              <a:rPr lang="en-US" dirty="0" smtClean="0"/>
              <a:t> </a:t>
            </a:r>
            <a:r>
              <a:rPr lang="en-US" dirty="0" err="1" smtClean="0"/>
              <a:t>İskitler</a:t>
            </a:r>
            <a:r>
              <a:rPr lang="en-US" dirty="0" smtClean="0"/>
              <a:t> (</a:t>
            </a:r>
            <a:r>
              <a:rPr lang="en-US" dirty="0" err="1" smtClean="0"/>
              <a:t>Sakalar</a:t>
            </a:r>
            <a:r>
              <a:rPr lang="en-US" dirty="0" smtClean="0"/>
              <a:t>)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kullanılmıştır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kemer</a:t>
            </a:r>
            <a:r>
              <a:rPr lang="en-US" dirty="0" smtClean="0"/>
              <a:t>, </a:t>
            </a:r>
            <a:r>
              <a:rPr lang="en-US" dirty="0" err="1" smtClean="0"/>
              <a:t>kılıç</a:t>
            </a:r>
            <a:r>
              <a:rPr lang="en-US" dirty="0" smtClean="0"/>
              <a:t>, </a:t>
            </a:r>
            <a:r>
              <a:rPr lang="en-US" dirty="0" err="1" smtClean="0"/>
              <a:t>mızrak</a:t>
            </a:r>
            <a:r>
              <a:rPr lang="en-US" dirty="0" smtClean="0"/>
              <a:t>, </a:t>
            </a:r>
            <a:r>
              <a:rPr lang="en-US" dirty="0" err="1" smtClean="0"/>
              <a:t>ipekli</a:t>
            </a:r>
            <a:r>
              <a:rPr lang="en-US" dirty="0" smtClean="0"/>
              <a:t> - </a:t>
            </a:r>
            <a:r>
              <a:rPr lang="en-US" dirty="0" err="1" smtClean="0"/>
              <a:t>yünlü</a:t>
            </a:r>
            <a:r>
              <a:rPr lang="en-US" dirty="0" smtClean="0"/>
              <a:t> </a:t>
            </a:r>
            <a:r>
              <a:rPr lang="en-US" dirty="0" err="1" smtClean="0"/>
              <a:t>kumaşlar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kadın</a:t>
            </a:r>
            <a:r>
              <a:rPr lang="en-US" dirty="0" smtClean="0"/>
              <a:t> </a:t>
            </a:r>
            <a:r>
              <a:rPr lang="en-US" dirty="0" err="1" smtClean="0"/>
              <a:t>süs</a:t>
            </a:r>
            <a:r>
              <a:rPr lang="en-US" dirty="0" smtClean="0"/>
              <a:t> </a:t>
            </a:r>
            <a:r>
              <a:rPr lang="en-US" dirty="0" err="1" smtClean="0"/>
              <a:t>eşyaları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pars, </a:t>
            </a:r>
            <a:r>
              <a:rPr lang="en-US" dirty="0" err="1" smtClean="0"/>
              <a:t>kurt</a:t>
            </a:r>
            <a:r>
              <a:rPr lang="en-US" dirty="0" smtClean="0"/>
              <a:t>, </a:t>
            </a:r>
            <a:r>
              <a:rPr lang="en-US" dirty="0" err="1" smtClean="0"/>
              <a:t>kaplan</a:t>
            </a:r>
            <a:r>
              <a:rPr lang="en-US" dirty="0" smtClean="0"/>
              <a:t>, </a:t>
            </a:r>
            <a:r>
              <a:rPr lang="en-US" dirty="0" err="1" smtClean="0"/>
              <a:t>kuş</a:t>
            </a:r>
            <a:r>
              <a:rPr lang="en-US" dirty="0" smtClean="0"/>
              <a:t>, </a:t>
            </a:r>
            <a:r>
              <a:rPr lang="en-US" dirty="0" err="1" smtClean="0"/>
              <a:t>geyik</a:t>
            </a:r>
            <a:r>
              <a:rPr lang="en-US" dirty="0" smtClean="0"/>
              <a:t>, at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hayvanların</a:t>
            </a:r>
            <a:r>
              <a:rPr lang="en-US" dirty="0" smtClean="0"/>
              <a:t> </a:t>
            </a:r>
            <a:r>
              <a:rPr lang="en-US" dirty="0" err="1" smtClean="0"/>
              <a:t>şekillerini</a:t>
            </a:r>
            <a:r>
              <a:rPr lang="en-US" dirty="0" smtClean="0"/>
              <a:t> </a:t>
            </a:r>
            <a:r>
              <a:rPr lang="en-US" dirty="0" err="1" smtClean="0"/>
              <a:t>işlemişlerdir</a:t>
            </a:r>
            <a:r>
              <a:rPr lang="en-US" dirty="0" smtClean="0"/>
              <a:t> (</a:t>
            </a:r>
            <a:r>
              <a:rPr lang="en-US" dirty="0" err="1" smtClean="0"/>
              <a:t>Göçebe</a:t>
            </a:r>
            <a:r>
              <a:rPr lang="en-US" dirty="0" smtClean="0"/>
              <a:t> </a:t>
            </a:r>
            <a:r>
              <a:rPr lang="en-US" dirty="0" err="1" smtClean="0"/>
              <a:t>yaşamın</a:t>
            </a:r>
            <a:r>
              <a:rPr lang="en-US" dirty="0" smtClean="0"/>
              <a:t> </a:t>
            </a:r>
            <a:r>
              <a:rPr lang="en-US" dirty="0" err="1" smtClean="0"/>
              <a:t>izlerini</a:t>
            </a:r>
            <a:r>
              <a:rPr lang="en-US" dirty="0" smtClean="0"/>
              <a:t> </a:t>
            </a:r>
            <a:r>
              <a:rPr lang="en-US" dirty="0" err="1" smtClean="0"/>
              <a:t>yansıtır</a:t>
            </a:r>
            <a:r>
              <a:rPr lang="en-US" dirty="0" smtClean="0"/>
              <a:t>.).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50072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Madencilikte</a:t>
            </a:r>
            <a:r>
              <a:rPr lang="en-US" dirty="0" smtClean="0"/>
              <a:t> </a:t>
            </a:r>
            <a:r>
              <a:rPr lang="en-US" dirty="0" err="1" smtClean="0"/>
              <a:t>özellikle</a:t>
            </a:r>
            <a:r>
              <a:rPr lang="en-US" dirty="0" smtClean="0"/>
              <a:t> de </a:t>
            </a:r>
            <a:r>
              <a:rPr lang="en-US" dirty="0" err="1" smtClean="0"/>
              <a:t>demircilikte</a:t>
            </a:r>
            <a:r>
              <a:rPr lang="en-US" dirty="0" smtClean="0"/>
              <a:t> </a:t>
            </a:r>
            <a:r>
              <a:rPr lang="en-US" dirty="0" err="1" smtClean="0"/>
              <a:t>ileri</a:t>
            </a:r>
            <a:r>
              <a:rPr lang="en-US" dirty="0" smtClean="0"/>
              <a:t> </a:t>
            </a:r>
            <a:r>
              <a:rPr lang="en-US" dirty="0" err="1" smtClean="0"/>
              <a:t>gitmişlerdir</a:t>
            </a:r>
            <a:r>
              <a:rPr lang="en-US" dirty="0" smtClean="0"/>
              <a:t> (</a:t>
            </a:r>
            <a:r>
              <a:rPr lang="en-US" dirty="0" err="1" smtClean="0"/>
              <a:t>Kazakistan'ın</a:t>
            </a:r>
            <a:r>
              <a:rPr lang="en-US" dirty="0" smtClean="0"/>
              <a:t> </a:t>
            </a:r>
            <a:r>
              <a:rPr lang="en-US" dirty="0" err="1" smtClean="0"/>
              <a:t>başkenti</a:t>
            </a:r>
            <a:r>
              <a:rPr lang="en-US" dirty="0" smtClean="0"/>
              <a:t> Alma Ata </a:t>
            </a:r>
            <a:r>
              <a:rPr lang="en-US" dirty="0" err="1" smtClean="0"/>
              <a:t>yakınlarında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kurgandan</a:t>
            </a:r>
            <a:r>
              <a:rPr lang="en-US" dirty="0" smtClean="0"/>
              <a:t> </a:t>
            </a:r>
            <a:r>
              <a:rPr lang="en-US" dirty="0" err="1" smtClean="0"/>
              <a:t>çıkarılan</a:t>
            </a:r>
            <a:r>
              <a:rPr lang="en-US" dirty="0" smtClean="0"/>
              <a:t> “</a:t>
            </a:r>
            <a:r>
              <a:rPr lang="en-US" dirty="0" err="1" smtClean="0"/>
              <a:t>Altın</a:t>
            </a:r>
            <a:r>
              <a:rPr lang="en-US" dirty="0" smtClean="0"/>
              <a:t> Adam </a:t>
            </a:r>
            <a:r>
              <a:rPr lang="en-US" dirty="0" err="1" smtClean="0"/>
              <a:t>Heykeli</a:t>
            </a:r>
            <a:r>
              <a:rPr lang="en-US" dirty="0" smtClean="0"/>
              <a:t>”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maden</a:t>
            </a:r>
            <a:r>
              <a:rPr lang="en-US" dirty="0" smtClean="0"/>
              <a:t> </a:t>
            </a:r>
            <a:r>
              <a:rPr lang="en-US" dirty="0" err="1" smtClean="0"/>
              <a:t>sanatının</a:t>
            </a:r>
            <a:r>
              <a:rPr lang="en-US" dirty="0" smtClean="0"/>
              <a:t> ne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geliştiğini</a:t>
            </a:r>
            <a:r>
              <a:rPr lang="en-US" dirty="0" smtClean="0"/>
              <a:t> </a:t>
            </a:r>
            <a:r>
              <a:rPr lang="en-US" dirty="0" err="1" smtClean="0"/>
              <a:t>gösterir</a:t>
            </a:r>
            <a:r>
              <a:rPr lang="en-US" dirty="0" smtClean="0"/>
              <a:t>.).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Dokumacılıkta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(</a:t>
            </a:r>
            <a:r>
              <a:rPr lang="en-US" dirty="0" err="1" smtClean="0"/>
              <a:t>halı</a:t>
            </a:r>
            <a:r>
              <a:rPr lang="en-US" dirty="0" smtClean="0"/>
              <a:t>) </a:t>
            </a:r>
            <a:r>
              <a:rPr lang="en-US" dirty="0" err="1" smtClean="0"/>
              <a:t>oldukça</a:t>
            </a:r>
            <a:r>
              <a:rPr lang="en-US" dirty="0" smtClean="0"/>
              <a:t> </a:t>
            </a:r>
            <a:r>
              <a:rPr lang="en-US" dirty="0" err="1" smtClean="0"/>
              <a:t>ileri</a:t>
            </a:r>
            <a:r>
              <a:rPr lang="en-US" dirty="0" smtClean="0"/>
              <a:t> </a:t>
            </a:r>
            <a:r>
              <a:rPr lang="en-US" dirty="0" err="1" smtClean="0"/>
              <a:t>gidilmiştir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Uygurlardan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çadır</a:t>
            </a:r>
            <a:r>
              <a:rPr lang="en-US" dirty="0" smtClean="0"/>
              <a:t> </a:t>
            </a:r>
            <a:r>
              <a:rPr lang="en-US" dirty="0" err="1" smtClean="0"/>
              <a:t>sanatı</a:t>
            </a:r>
            <a:r>
              <a:rPr lang="en-US" dirty="0" smtClean="0"/>
              <a:t>, </a:t>
            </a:r>
            <a:r>
              <a:rPr lang="en-US" dirty="0" err="1" smtClean="0"/>
              <a:t>maden</a:t>
            </a:r>
            <a:r>
              <a:rPr lang="en-US" dirty="0" smtClean="0"/>
              <a:t> </a:t>
            </a:r>
            <a:r>
              <a:rPr lang="en-US" dirty="0" err="1" smtClean="0"/>
              <a:t>işlemeciliği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işlemeciliği</a:t>
            </a:r>
            <a:r>
              <a:rPr lang="en-US" dirty="0" smtClean="0"/>
              <a:t> </a:t>
            </a:r>
            <a:r>
              <a:rPr lang="en-US" dirty="0" err="1" smtClean="0"/>
              <a:t>gelişmiştir</a:t>
            </a:r>
            <a:r>
              <a:rPr lang="en-US" dirty="0" smtClean="0"/>
              <a:t>. </a:t>
            </a:r>
            <a:r>
              <a:rPr lang="en-US" dirty="0" err="1" smtClean="0"/>
              <a:t>Uygurlarla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hayatın</a:t>
            </a:r>
            <a:r>
              <a:rPr lang="en-US" dirty="0" smtClean="0"/>
              <a:t> </a:t>
            </a:r>
            <a:r>
              <a:rPr lang="en-US" dirty="0" err="1" smtClean="0"/>
              <a:t>etkisiyle</a:t>
            </a:r>
            <a:r>
              <a:rPr lang="en-US" dirty="0" smtClean="0"/>
              <a:t> </a:t>
            </a:r>
            <a:r>
              <a:rPr lang="en-US" dirty="0" err="1" smtClean="0"/>
              <a:t>kalıcı</a:t>
            </a:r>
            <a:r>
              <a:rPr lang="en-US" dirty="0" smtClean="0"/>
              <a:t> </a:t>
            </a:r>
            <a:r>
              <a:rPr lang="en-US" dirty="0" err="1" smtClean="0"/>
              <a:t>mimari</a:t>
            </a:r>
            <a:r>
              <a:rPr lang="en-US" dirty="0" smtClean="0"/>
              <a:t> </a:t>
            </a:r>
            <a:r>
              <a:rPr lang="en-US" dirty="0" err="1" smtClean="0"/>
              <a:t>eserler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getirilmiştir</a:t>
            </a:r>
            <a:r>
              <a:rPr lang="en-US" dirty="0" smtClean="0"/>
              <a:t>. </a:t>
            </a:r>
            <a:r>
              <a:rPr lang="en-US" dirty="0" err="1" smtClean="0"/>
              <a:t>Bunlara</a:t>
            </a:r>
            <a:r>
              <a:rPr lang="en-US" dirty="0" smtClean="0"/>
              <a:t> </a:t>
            </a:r>
            <a:r>
              <a:rPr lang="en-US" dirty="0" err="1" smtClean="0"/>
              <a:t>örnek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saray</a:t>
            </a:r>
            <a:r>
              <a:rPr lang="en-US" dirty="0" smtClean="0"/>
              <a:t>, </a:t>
            </a:r>
            <a:r>
              <a:rPr lang="en-US" dirty="0" err="1" smtClean="0"/>
              <a:t>tapınak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ev</a:t>
            </a:r>
            <a:r>
              <a:rPr lang="en-US" dirty="0" smtClean="0"/>
              <a:t> </a:t>
            </a:r>
            <a:r>
              <a:rPr lang="en-US" dirty="0" err="1" smtClean="0"/>
              <a:t>kalıntıları</a:t>
            </a:r>
            <a:r>
              <a:rPr lang="en-US" dirty="0" smtClean="0"/>
              <a:t> </a:t>
            </a:r>
            <a:r>
              <a:rPr lang="en-US" dirty="0" err="1" smtClean="0"/>
              <a:t>gösterilebilir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Minyatür</a:t>
            </a:r>
            <a:r>
              <a:rPr lang="en-US" dirty="0" smtClean="0"/>
              <a:t> </a:t>
            </a:r>
            <a:r>
              <a:rPr lang="en-US" dirty="0" err="1" smtClean="0"/>
              <a:t>sanatının</a:t>
            </a:r>
            <a:r>
              <a:rPr lang="en-US" dirty="0" smtClean="0"/>
              <a:t> </a:t>
            </a:r>
            <a:r>
              <a:rPr lang="en-US" dirty="0" err="1" smtClean="0"/>
              <a:t>temelini</a:t>
            </a:r>
            <a:r>
              <a:rPr lang="en-US" dirty="0" smtClean="0"/>
              <a:t> de </a:t>
            </a:r>
            <a:r>
              <a:rPr lang="en-US" dirty="0" err="1" smtClean="0"/>
              <a:t>Uygurlar</a:t>
            </a:r>
            <a:r>
              <a:rPr lang="en-US" dirty="0" smtClean="0"/>
              <a:t> </a:t>
            </a:r>
            <a:r>
              <a:rPr lang="en-US" dirty="0" err="1" smtClean="0"/>
              <a:t>atmıştır</a:t>
            </a:r>
            <a:r>
              <a:rPr lang="en-US" dirty="0" smtClean="0"/>
              <a:t> (</a:t>
            </a:r>
            <a:r>
              <a:rPr lang="en-US" dirty="0" err="1" smtClean="0"/>
              <a:t>kağıt</a:t>
            </a:r>
            <a:r>
              <a:rPr lang="en-US" dirty="0" smtClean="0"/>
              <a:t> – </a:t>
            </a:r>
            <a:r>
              <a:rPr lang="en-US" dirty="0" err="1" smtClean="0"/>
              <a:t>tahta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resim</a:t>
            </a:r>
            <a:endParaRPr lang="tr-TR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9684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92935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Anadolu’da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örnekleri</a:t>
            </a:r>
            <a:r>
              <a:rPr lang="en-US" dirty="0" smtClean="0"/>
              <a:t> </a:t>
            </a:r>
            <a:r>
              <a:rPr lang="en-US" dirty="0" err="1" smtClean="0"/>
              <a:t>görülen</a:t>
            </a:r>
            <a:r>
              <a:rPr lang="en-US" dirty="0" smtClean="0"/>
              <a:t> “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Oyunu</a:t>
            </a:r>
            <a:r>
              <a:rPr lang="en-US" dirty="0" smtClean="0"/>
              <a:t> (</a:t>
            </a:r>
            <a:r>
              <a:rPr lang="en-US" dirty="0" err="1" smtClean="0"/>
              <a:t>tiyatro</a:t>
            </a:r>
            <a:r>
              <a:rPr lang="en-US" dirty="0" smtClean="0"/>
              <a:t>)” </a:t>
            </a:r>
            <a:r>
              <a:rPr lang="en-US" dirty="0" err="1" smtClean="0"/>
              <a:t>Uygurlara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özelliktir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Þ </a:t>
            </a:r>
            <a:r>
              <a:rPr lang="en-US" dirty="0" err="1" smtClean="0"/>
              <a:t>Müzik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resim</a:t>
            </a:r>
            <a:r>
              <a:rPr lang="en-US" dirty="0" smtClean="0"/>
              <a:t> de </a:t>
            </a:r>
            <a:r>
              <a:rPr lang="en-US" dirty="0" err="1" smtClean="0"/>
              <a:t>gelişmiştir</a:t>
            </a:r>
            <a:r>
              <a:rPr lang="en-US" dirty="0" smtClean="0"/>
              <a:t>.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çalgıları</a:t>
            </a:r>
            <a:r>
              <a:rPr lang="en-US" dirty="0" smtClean="0"/>
              <a:t> </a:t>
            </a:r>
            <a:r>
              <a:rPr lang="en-US" dirty="0" err="1" smtClean="0"/>
              <a:t>Kopuzdur</a:t>
            </a:r>
            <a:r>
              <a:rPr lang="en-US" dirty="0" smtClean="0"/>
              <a:t>. </a:t>
            </a:r>
            <a:r>
              <a:rPr lang="en-US" dirty="0" err="1" smtClean="0"/>
              <a:t>Uygurlarda</a:t>
            </a:r>
            <a:r>
              <a:rPr lang="en-US" dirty="0" smtClean="0"/>
              <a:t> </a:t>
            </a:r>
            <a:r>
              <a:rPr lang="en-US" dirty="0" err="1" smtClean="0"/>
              <a:t>ressamlara</a:t>
            </a:r>
            <a:r>
              <a:rPr lang="en-US" dirty="0" smtClean="0"/>
              <a:t> </a:t>
            </a:r>
            <a:r>
              <a:rPr lang="en-US" dirty="0" err="1" smtClean="0"/>
              <a:t>Bedizci</a:t>
            </a:r>
            <a:r>
              <a:rPr lang="en-US" dirty="0" smtClean="0"/>
              <a:t> </a:t>
            </a:r>
            <a:r>
              <a:rPr lang="en-US" dirty="0" err="1" smtClean="0"/>
              <a:t>denilirdi</a:t>
            </a:r>
            <a:r>
              <a:rPr lang="en-US" dirty="0" smtClean="0"/>
              <a:t>. </a:t>
            </a:r>
            <a:r>
              <a:rPr lang="en-US" dirty="0" err="1" smtClean="0"/>
              <a:t>İlk</a:t>
            </a:r>
            <a:r>
              <a:rPr lang="en-US" dirty="0" smtClean="0"/>
              <a:t> </a:t>
            </a:r>
            <a:r>
              <a:rPr lang="en-US" dirty="0" err="1" smtClean="0"/>
              <a:t>dönemlerde</a:t>
            </a:r>
            <a:r>
              <a:rPr lang="en-US" dirty="0" smtClean="0"/>
              <a:t> </a:t>
            </a:r>
            <a:r>
              <a:rPr lang="en-US" dirty="0" err="1" smtClean="0"/>
              <a:t>keçe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resim</a:t>
            </a:r>
            <a:r>
              <a:rPr lang="en-US" dirty="0" smtClean="0"/>
              <a:t> </a:t>
            </a:r>
            <a:r>
              <a:rPr lang="en-US" dirty="0" err="1" smtClean="0"/>
              <a:t>yapılmıştır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Þ </a:t>
            </a:r>
            <a:r>
              <a:rPr lang="en-US" dirty="0" err="1" smtClean="0"/>
              <a:t>Uygurlarda</a:t>
            </a:r>
            <a:r>
              <a:rPr lang="en-US" dirty="0" smtClean="0"/>
              <a:t> </a:t>
            </a:r>
            <a:r>
              <a:rPr lang="en-US" dirty="0" err="1" smtClean="0"/>
              <a:t>resim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heykelcilik</a:t>
            </a:r>
            <a:r>
              <a:rPr lang="en-US" dirty="0" smtClean="0"/>
              <a:t> (</a:t>
            </a:r>
            <a:r>
              <a:rPr lang="en-US" dirty="0" err="1" smtClean="0"/>
              <a:t>Burkan</a:t>
            </a:r>
            <a:r>
              <a:rPr lang="en-US" dirty="0" smtClean="0"/>
              <a:t>) Mani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Budizm</a:t>
            </a:r>
            <a:r>
              <a:rPr lang="en-US" dirty="0" smtClean="0"/>
              <a:t> </a:t>
            </a:r>
            <a:r>
              <a:rPr lang="en-US" dirty="0" err="1" smtClean="0"/>
              <a:t>dinlerinin</a:t>
            </a:r>
            <a:r>
              <a:rPr lang="en-US" dirty="0" smtClean="0"/>
              <a:t> </a:t>
            </a:r>
            <a:r>
              <a:rPr lang="en-US" dirty="0" err="1" smtClean="0"/>
              <a:t>etkisiyle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gelişmiştir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Þ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sanatındaki</a:t>
            </a:r>
            <a:r>
              <a:rPr lang="en-US" dirty="0" smtClean="0"/>
              <a:t> ilk </a:t>
            </a:r>
            <a:r>
              <a:rPr lang="en-US" dirty="0" err="1" smtClean="0"/>
              <a:t>heykel</a:t>
            </a:r>
            <a:r>
              <a:rPr lang="en-US" dirty="0" smtClean="0"/>
              <a:t> </a:t>
            </a:r>
            <a:r>
              <a:rPr lang="en-US" dirty="0" err="1" smtClean="0"/>
              <a:t>örnekleri</a:t>
            </a:r>
            <a:r>
              <a:rPr lang="en-US" dirty="0" smtClean="0"/>
              <a:t> </a:t>
            </a:r>
            <a:r>
              <a:rPr lang="en-US" dirty="0" err="1" smtClean="0"/>
              <a:t>balbal</a:t>
            </a:r>
            <a:r>
              <a:rPr lang="en-US" dirty="0" smtClean="0"/>
              <a:t> </a:t>
            </a:r>
            <a:r>
              <a:rPr lang="en-US" dirty="0" err="1" smtClean="0"/>
              <a:t>taşları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Þ </a:t>
            </a:r>
            <a:r>
              <a:rPr lang="en-US" dirty="0" err="1" smtClean="0"/>
              <a:t>Fresk</a:t>
            </a:r>
            <a:r>
              <a:rPr lang="en-US" dirty="0" smtClean="0"/>
              <a:t> (</a:t>
            </a:r>
            <a:r>
              <a:rPr lang="en-US" dirty="0" err="1" smtClean="0"/>
              <a:t>duvar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) </a:t>
            </a:r>
            <a:r>
              <a:rPr lang="en-US" dirty="0" err="1" smtClean="0"/>
              <a:t>sanatına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Uygurlarda</a:t>
            </a:r>
            <a:r>
              <a:rPr lang="en-US" dirty="0" smtClean="0"/>
              <a:t> </a:t>
            </a:r>
            <a:r>
              <a:rPr lang="en-US" dirty="0" err="1" smtClean="0"/>
              <a:t>rastlanmıştır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Þ </a:t>
            </a:r>
            <a:r>
              <a:rPr lang="en-US" dirty="0" err="1" smtClean="0"/>
              <a:t>Türklerde</a:t>
            </a:r>
            <a:r>
              <a:rPr lang="en-US" dirty="0" smtClean="0"/>
              <a:t> </a:t>
            </a:r>
            <a:r>
              <a:rPr lang="en-US" dirty="0" err="1" smtClean="0"/>
              <a:t>Astronomi</a:t>
            </a:r>
            <a:r>
              <a:rPr lang="en-US" dirty="0" smtClean="0"/>
              <a:t> </a:t>
            </a:r>
            <a:r>
              <a:rPr lang="en-US" dirty="0" err="1" smtClean="0"/>
              <a:t>bilimi</a:t>
            </a:r>
            <a:r>
              <a:rPr lang="en-US" dirty="0" smtClean="0"/>
              <a:t> </a:t>
            </a:r>
            <a:r>
              <a:rPr lang="en-US" dirty="0" err="1" smtClean="0"/>
              <a:t>gelişmiştir</a:t>
            </a:r>
            <a:r>
              <a:rPr lang="en-US" dirty="0" smtClean="0"/>
              <a:t> (12 </a:t>
            </a:r>
            <a:r>
              <a:rPr lang="en-US" dirty="0" err="1" smtClean="0"/>
              <a:t>Hayvanlı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Takvimi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Þ Bu </a:t>
            </a:r>
            <a:r>
              <a:rPr lang="en-US" dirty="0" err="1" smtClean="0"/>
              <a:t>takvim</a:t>
            </a:r>
            <a:r>
              <a:rPr lang="en-US" dirty="0" smtClean="0"/>
              <a:t> </a:t>
            </a:r>
            <a:r>
              <a:rPr lang="en-US" dirty="0" err="1" smtClean="0"/>
              <a:t>Güneş</a:t>
            </a:r>
            <a:r>
              <a:rPr lang="en-US" dirty="0" smtClean="0"/>
              <a:t> 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esaslıdır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1 </a:t>
            </a:r>
            <a:r>
              <a:rPr lang="en-US" dirty="0" err="1" smtClean="0"/>
              <a:t>yıl</a:t>
            </a:r>
            <a:r>
              <a:rPr lang="en-US" dirty="0" smtClean="0"/>
              <a:t> 365 </a:t>
            </a:r>
            <a:r>
              <a:rPr lang="en-US" dirty="0" err="1" smtClean="0"/>
              <a:t>gün</a:t>
            </a:r>
            <a:r>
              <a:rPr lang="en-US" dirty="0" smtClean="0"/>
              <a:t> 6 </a:t>
            </a:r>
            <a:r>
              <a:rPr lang="en-US" dirty="0" err="1" smtClean="0"/>
              <a:t>saatten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 Her </a:t>
            </a:r>
            <a:r>
              <a:rPr lang="en-US" dirty="0" err="1" smtClean="0"/>
              <a:t>yıla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hayvan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verilmiştir</a:t>
            </a:r>
            <a:r>
              <a:rPr lang="en-US" dirty="0" smtClean="0"/>
              <a:t>. </a:t>
            </a:r>
            <a:r>
              <a:rPr lang="en-US" dirty="0" err="1" smtClean="0"/>
              <a:t>Aylar</a:t>
            </a:r>
            <a:r>
              <a:rPr lang="en-US" dirty="0" smtClean="0"/>
              <a:t> </a:t>
            </a:r>
            <a:r>
              <a:rPr lang="en-US" dirty="0" err="1" smtClean="0"/>
              <a:t>rakamla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edilmiştir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7150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günümüze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kullandıkları</a:t>
            </a:r>
            <a:r>
              <a:rPr lang="en-US" dirty="0" smtClean="0"/>
              <a:t> </a:t>
            </a:r>
            <a:r>
              <a:rPr lang="en-US" dirty="0" err="1" smtClean="0"/>
              <a:t>takvimler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Oniki</a:t>
            </a:r>
            <a:r>
              <a:rPr lang="en-US" dirty="0" smtClean="0"/>
              <a:t> </a:t>
            </a:r>
            <a:r>
              <a:rPr lang="en-US" dirty="0" err="1" smtClean="0"/>
              <a:t>Hayvanlı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Takvim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Hicri</a:t>
            </a:r>
            <a:r>
              <a:rPr lang="en-US" dirty="0" smtClean="0"/>
              <a:t> </a:t>
            </a:r>
            <a:r>
              <a:rPr lang="en-US" dirty="0" err="1" smtClean="0"/>
              <a:t>Takvim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Celali</a:t>
            </a:r>
            <a:r>
              <a:rPr lang="en-US" dirty="0" smtClean="0"/>
              <a:t> </a:t>
            </a:r>
            <a:r>
              <a:rPr lang="en-US" dirty="0" err="1" smtClean="0"/>
              <a:t>Takvim</a:t>
            </a:r>
            <a:r>
              <a:rPr lang="en-US" dirty="0" smtClean="0"/>
              <a:t> (</a:t>
            </a:r>
            <a:r>
              <a:rPr lang="en-US" dirty="0" err="1" smtClean="0"/>
              <a:t>Melikşah</a:t>
            </a:r>
            <a:r>
              <a:rPr lang="en-US" dirty="0" smtClean="0"/>
              <a:t> </a:t>
            </a:r>
            <a:r>
              <a:rPr lang="en-US" dirty="0" err="1" smtClean="0"/>
              <a:t>Dönemi’nde</a:t>
            </a:r>
            <a:r>
              <a:rPr lang="en-US" dirty="0" smtClean="0"/>
              <a:t> </a:t>
            </a:r>
            <a:r>
              <a:rPr lang="en-US" dirty="0" err="1" smtClean="0"/>
              <a:t>hazırlanmış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B. </a:t>
            </a:r>
            <a:r>
              <a:rPr lang="en-US" dirty="0" err="1" smtClean="0"/>
              <a:t>Selçuklu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kullanılmıştır</a:t>
            </a:r>
            <a:r>
              <a:rPr lang="en-US" dirty="0" smtClean="0"/>
              <a:t>.)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Rumi</a:t>
            </a:r>
            <a:r>
              <a:rPr lang="en-US" dirty="0" smtClean="0"/>
              <a:t> </a:t>
            </a:r>
            <a:r>
              <a:rPr lang="en-US" dirty="0" err="1" smtClean="0"/>
              <a:t>Takvim</a:t>
            </a:r>
            <a:r>
              <a:rPr lang="en-US" dirty="0" smtClean="0"/>
              <a:t> (</a:t>
            </a: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işlerde</a:t>
            </a:r>
            <a:r>
              <a:rPr lang="en-US" dirty="0" smtClean="0"/>
              <a:t> </a:t>
            </a:r>
            <a:r>
              <a:rPr lang="en-US" dirty="0" err="1" smtClean="0"/>
              <a:t>kullanılmıştır</a:t>
            </a:r>
            <a:r>
              <a:rPr lang="en-US" dirty="0" smtClean="0"/>
              <a:t>.)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Miladi</a:t>
            </a:r>
            <a:r>
              <a:rPr lang="en-US" dirty="0" smtClean="0"/>
              <a:t> </a:t>
            </a:r>
            <a:r>
              <a:rPr lang="en-US" dirty="0" err="1" smtClean="0"/>
              <a:t>Takvim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 smtClean="0"/>
              <a:t> </a:t>
            </a:r>
            <a:r>
              <a:rPr lang="en-US" dirty="0" err="1" smtClean="0"/>
              <a:t>adamlarına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verilmiş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, </a:t>
            </a:r>
            <a:r>
              <a:rPr lang="en-US" dirty="0" err="1" smtClean="0"/>
              <a:t>hükümdarların</a:t>
            </a:r>
            <a:r>
              <a:rPr lang="en-US" dirty="0" smtClean="0"/>
              <a:t> </a:t>
            </a:r>
            <a:r>
              <a:rPr lang="en-US" dirty="0" err="1" smtClean="0"/>
              <a:t>yanında</a:t>
            </a:r>
            <a:r>
              <a:rPr lang="en-US" dirty="0" smtClean="0"/>
              <a:t> </a:t>
            </a:r>
            <a:r>
              <a:rPr lang="en-US" dirty="0" err="1" smtClean="0"/>
              <a:t>Keneşçi</a:t>
            </a:r>
            <a:r>
              <a:rPr lang="en-US" dirty="0" smtClean="0"/>
              <a:t> (</a:t>
            </a:r>
            <a:r>
              <a:rPr lang="en-US" dirty="0" err="1" smtClean="0"/>
              <a:t>Tayanç</a:t>
            </a:r>
            <a:r>
              <a:rPr lang="en-US" dirty="0" smtClean="0"/>
              <a:t>)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danışmanlar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almıştır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 smtClean="0"/>
              <a:t> </a:t>
            </a:r>
            <a:r>
              <a:rPr lang="en-US" dirty="0" err="1" smtClean="0"/>
              <a:t>adamlarından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hükümdarların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katıldığı</a:t>
            </a:r>
            <a:r>
              <a:rPr lang="en-US" dirty="0" smtClean="0"/>
              <a:t> “</a:t>
            </a:r>
            <a:r>
              <a:rPr lang="en-US" dirty="0" err="1" smtClean="0"/>
              <a:t>Kengeş</a:t>
            </a:r>
            <a:r>
              <a:rPr lang="en-US" dirty="0" smtClean="0"/>
              <a:t> (</a:t>
            </a:r>
            <a:r>
              <a:rPr lang="en-US" dirty="0" err="1" smtClean="0"/>
              <a:t>Keneş</a:t>
            </a:r>
            <a:r>
              <a:rPr lang="en-US" dirty="0" smtClean="0"/>
              <a:t>) </a:t>
            </a:r>
            <a:r>
              <a:rPr lang="en-US" dirty="0" err="1" smtClean="0"/>
              <a:t>Meclisi</a:t>
            </a:r>
            <a:r>
              <a:rPr lang="en-US" dirty="0" smtClean="0"/>
              <a:t>” </a:t>
            </a:r>
            <a:r>
              <a:rPr lang="en-US" dirty="0" err="1" smtClean="0"/>
              <a:t>bulunmaktaydı</a:t>
            </a:r>
            <a:r>
              <a:rPr lang="en-US" dirty="0" smtClean="0"/>
              <a:t>. </a:t>
            </a:r>
            <a:r>
              <a:rPr lang="en-US" dirty="0" err="1" smtClean="0"/>
              <a:t>Keneş</a:t>
            </a:r>
            <a:r>
              <a:rPr lang="en-US" dirty="0" smtClean="0"/>
              <a:t> </a:t>
            </a:r>
            <a:r>
              <a:rPr lang="en-US" dirty="0" err="1" smtClean="0"/>
              <a:t>Meclisi</a:t>
            </a:r>
            <a:r>
              <a:rPr lang="en-US" dirty="0" smtClean="0"/>
              <a:t> </a:t>
            </a:r>
            <a:r>
              <a:rPr lang="en-US" dirty="0" err="1" smtClean="0"/>
              <a:t>yılın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günlerinde</a:t>
            </a:r>
            <a:r>
              <a:rPr lang="en-US" dirty="0" smtClean="0"/>
              <a:t> </a:t>
            </a:r>
            <a:r>
              <a:rPr lang="en-US" dirty="0" err="1" smtClean="0"/>
              <a:t>toplanırdı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Uygurlar</a:t>
            </a:r>
            <a:r>
              <a:rPr lang="en-US" dirty="0" smtClean="0"/>
              <a:t> </a:t>
            </a:r>
            <a:r>
              <a:rPr lang="en-US" dirty="0" err="1" smtClean="0"/>
              <a:t>tahta</a:t>
            </a:r>
            <a:r>
              <a:rPr lang="en-US" dirty="0" smtClean="0"/>
              <a:t> </a:t>
            </a:r>
            <a:r>
              <a:rPr lang="en-US" dirty="0" err="1" smtClean="0"/>
              <a:t>harflerden</a:t>
            </a:r>
            <a:r>
              <a:rPr lang="en-US" dirty="0" smtClean="0"/>
              <a:t> </a:t>
            </a:r>
            <a:r>
              <a:rPr lang="en-US" dirty="0" err="1" smtClean="0"/>
              <a:t>matbaayı</a:t>
            </a:r>
            <a:r>
              <a:rPr lang="en-US" dirty="0" smtClean="0"/>
              <a:t> (</a:t>
            </a:r>
            <a:r>
              <a:rPr lang="en-US" dirty="0" err="1" smtClean="0"/>
              <a:t>hareketli</a:t>
            </a:r>
            <a:r>
              <a:rPr lang="en-US" dirty="0" smtClean="0"/>
              <a:t> </a:t>
            </a:r>
            <a:r>
              <a:rPr lang="en-US" dirty="0" err="1" smtClean="0"/>
              <a:t>harf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pamuktan</a:t>
            </a:r>
            <a:r>
              <a:rPr lang="en-US" dirty="0" smtClean="0"/>
              <a:t> </a:t>
            </a:r>
            <a:r>
              <a:rPr lang="en-US" dirty="0" err="1" smtClean="0"/>
              <a:t>kâğıdı</a:t>
            </a:r>
            <a:r>
              <a:rPr lang="en-US" dirty="0" smtClean="0"/>
              <a:t> </a:t>
            </a:r>
            <a:r>
              <a:rPr lang="en-US" dirty="0" err="1" smtClean="0"/>
              <a:t>yapmışlardır</a:t>
            </a:r>
            <a:r>
              <a:rPr lang="en-US" dirty="0" smtClean="0"/>
              <a:t>. Bu </a:t>
            </a:r>
            <a:r>
              <a:rPr lang="en-US" dirty="0" err="1" smtClean="0"/>
              <a:t>matbaada</a:t>
            </a:r>
            <a:r>
              <a:rPr lang="en-US" dirty="0" smtClean="0"/>
              <a:t> </a:t>
            </a:r>
            <a:r>
              <a:rPr lang="en-US" dirty="0" err="1" smtClean="0"/>
              <a:t>Uygurlar</a:t>
            </a:r>
            <a:r>
              <a:rPr lang="en-US" dirty="0" smtClean="0"/>
              <a:t>, </a:t>
            </a:r>
            <a:r>
              <a:rPr lang="en-US" dirty="0" err="1" smtClean="0"/>
              <a:t>Çin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Hint </a:t>
            </a:r>
            <a:r>
              <a:rPr lang="en-US" dirty="0" err="1" smtClean="0"/>
              <a:t>eserlerini</a:t>
            </a:r>
            <a:r>
              <a:rPr lang="en-US" dirty="0" smtClean="0"/>
              <a:t> </a:t>
            </a:r>
            <a:r>
              <a:rPr lang="en-US" dirty="0" err="1" smtClean="0"/>
              <a:t>tercüme</a:t>
            </a:r>
            <a:r>
              <a:rPr lang="en-US" dirty="0" smtClean="0"/>
              <a:t> </a:t>
            </a:r>
            <a:r>
              <a:rPr lang="en-US" dirty="0" err="1" smtClean="0"/>
              <a:t>etmişlerdir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Matbaayı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kâğıdı</a:t>
            </a:r>
            <a:r>
              <a:rPr lang="en-US" dirty="0" smtClean="0"/>
              <a:t> </a:t>
            </a:r>
            <a:r>
              <a:rPr lang="en-US" dirty="0" err="1" smtClean="0"/>
              <a:t>kullanan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Uygurlardır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ÖNEMLİ HATIRLATMALAR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Asya’nın</a:t>
            </a:r>
            <a:r>
              <a:rPr lang="en-US" dirty="0" smtClean="0"/>
              <a:t> </a:t>
            </a:r>
            <a:r>
              <a:rPr lang="en-US" dirty="0" err="1" smtClean="0"/>
              <a:t>Tarih</a:t>
            </a:r>
            <a:r>
              <a:rPr lang="en-US" dirty="0" smtClean="0"/>
              <a:t> </a:t>
            </a:r>
            <a:r>
              <a:rPr lang="en-US" dirty="0" err="1" smtClean="0"/>
              <a:t>Öncesi</a:t>
            </a:r>
            <a:r>
              <a:rPr lang="en-US" dirty="0" smtClean="0"/>
              <a:t> </a:t>
            </a:r>
            <a:r>
              <a:rPr lang="en-US" dirty="0" err="1" smtClean="0"/>
              <a:t>Devirlere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ilk </a:t>
            </a:r>
            <a:r>
              <a:rPr lang="en-US" dirty="0" err="1" smtClean="0"/>
              <a:t>kültür</a:t>
            </a:r>
            <a:r>
              <a:rPr lang="en-US" dirty="0" smtClean="0"/>
              <a:t> </a:t>
            </a:r>
            <a:r>
              <a:rPr lang="en-US" dirty="0" err="1" smtClean="0"/>
              <a:t>merkezleri</a:t>
            </a:r>
            <a:r>
              <a:rPr lang="en-US" dirty="0" smtClean="0"/>
              <a:t>; </a:t>
            </a:r>
            <a:r>
              <a:rPr lang="en-US" dirty="0" err="1" smtClean="0"/>
              <a:t>Anav</a:t>
            </a:r>
            <a:r>
              <a:rPr lang="en-US" dirty="0" smtClean="0"/>
              <a:t>, </a:t>
            </a:r>
            <a:r>
              <a:rPr lang="en-US" dirty="0" err="1" smtClean="0"/>
              <a:t>Kelteminar</a:t>
            </a:r>
            <a:r>
              <a:rPr lang="en-US" dirty="0" smtClean="0"/>
              <a:t>, </a:t>
            </a:r>
            <a:r>
              <a:rPr lang="en-US" dirty="0" err="1" smtClean="0"/>
              <a:t>Afanasyeva</a:t>
            </a:r>
            <a:r>
              <a:rPr lang="en-US" dirty="0" smtClean="0"/>
              <a:t>, </a:t>
            </a:r>
            <a:r>
              <a:rPr lang="en-US" dirty="0" err="1" smtClean="0"/>
              <a:t>Andronova</a:t>
            </a:r>
            <a:r>
              <a:rPr lang="en-US" dirty="0" smtClean="0"/>
              <a:t>, </a:t>
            </a:r>
            <a:r>
              <a:rPr lang="en-US" dirty="0" err="1" smtClean="0"/>
              <a:t>Karasuk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Tagar’dır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kelimesinin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adıyla</a:t>
            </a:r>
            <a:r>
              <a:rPr lang="en-US" dirty="0" smtClean="0"/>
              <a:t> </a:t>
            </a:r>
            <a:r>
              <a:rPr lang="en-US" dirty="0" err="1" smtClean="0"/>
              <a:t>tarihte</a:t>
            </a:r>
            <a:r>
              <a:rPr lang="en-US" dirty="0" smtClean="0"/>
              <a:t> ilk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kullanılması</a:t>
            </a:r>
            <a:r>
              <a:rPr lang="en-US" dirty="0" smtClean="0"/>
              <a:t> 6. </a:t>
            </a:r>
            <a:r>
              <a:rPr lang="en-US" dirty="0" err="1" smtClean="0"/>
              <a:t>asrın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başlamıştır</a:t>
            </a:r>
            <a:r>
              <a:rPr lang="en-US" dirty="0" smtClean="0"/>
              <a:t> (</a:t>
            </a:r>
            <a:r>
              <a:rPr lang="en-US" dirty="0" err="1" smtClean="0"/>
              <a:t>Göktürkler</a:t>
            </a:r>
            <a:r>
              <a:rPr lang="en-US" dirty="0" smtClean="0"/>
              <a:t>). </a:t>
            </a:r>
            <a:r>
              <a:rPr lang="en-US" dirty="0" err="1" smtClean="0"/>
              <a:t>Coğrafi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ad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- </a:t>
            </a:r>
            <a:r>
              <a:rPr lang="en-US" dirty="0" err="1" smtClean="0"/>
              <a:t>Türkia</a:t>
            </a:r>
            <a:r>
              <a:rPr lang="en-US" dirty="0" smtClean="0"/>
              <a:t> </a:t>
            </a:r>
            <a:r>
              <a:rPr lang="en-US" dirty="0" err="1" smtClean="0"/>
              <a:t>şeklinde</a:t>
            </a:r>
            <a:r>
              <a:rPr lang="en-US" dirty="0" smtClean="0"/>
              <a:t> ilk </a:t>
            </a:r>
            <a:r>
              <a:rPr lang="en-US" dirty="0" err="1" smtClean="0"/>
              <a:t>defa</a:t>
            </a:r>
            <a:r>
              <a:rPr lang="en-US" dirty="0" smtClean="0"/>
              <a:t> </a:t>
            </a:r>
            <a:r>
              <a:rPr lang="en-US" dirty="0" err="1" smtClean="0"/>
              <a:t>Bizans</a:t>
            </a:r>
            <a:r>
              <a:rPr lang="en-US" dirty="0" smtClean="0"/>
              <a:t> </a:t>
            </a:r>
            <a:r>
              <a:rPr lang="en-US" dirty="0" err="1" smtClean="0"/>
              <a:t>kaynaklarında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Asya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kullanılmıştır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Tarihteki</a:t>
            </a:r>
            <a:r>
              <a:rPr lang="en-US" dirty="0" smtClean="0"/>
              <a:t> ilk </a:t>
            </a:r>
            <a:r>
              <a:rPr lang="en-US" dirty="0" err="1" smtClean="0"/>
              <a:t>atlı</a:t>
            </a:r>
            <a:r>
              <a:rPr lang="en-US" dirty="0" smtClean="0"/>
              <a:t> </a:t>
            </a:r>
            <a:r>
              <a:rPr lang="en-US" dirty="0" err="1" smtClean="0"/>
              <a:t>göçebe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topluluğu</a:t>
            </a:r>
            <a:r>
              <a:rPr lang="en-US" dirty="0" smtClean="0"/>
              <a:t> </a:t>
            </a:r>
            <a:r>
              <a:rPr lang="en-US" dirty="0" err="1" smtClean="0"/>
              <a:t>İskitler</a:t>
            </a:r>
            <a:r>
              <a:rPr lang="en-US" dirty="0" smtClean="0"/>
              <a:t> (</a:t>
            </a:r>
            <a:r>
              <a:rPr lang="en-US" dirty="0" err="1" smtClean="0"/>
              <a:t>Sakalar</a:t>
            </a:r>
            <a:r>
              <a:rPr lang="en-US" dirty="0" smtClean="0"/>
              <a:t>)’</a:t>
            </a:r>
            <a:r>
              <a:rPr lang="en-US" dirty="0" err="1" smtClean="0"/>
              <a:t>dır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64360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Tarihte</a:t>
            </a:r>
            <a:r>
              <a:rPr lang="en-US" dirty="0" smtClean="0"/>
              <a:t> </a:t>
            </a:r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kurulduğu</a:t>
            </a:r>
            <a:r>
              <a:rPr lang="en-US" dirty="0" smtClean="0"/>
              <a:t> </a:t>
            </a:r>
            <a:r>
              <a:rPr lang="en-US" dirty="0" err="1" smtClean="0"/>
              <a:t>bilinen</a:t>
            </a:r>
            <a:r>
              <a:rPr lang="en-US" dirty="0" smtClean="0"/>
              <a:t> ilk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(</a:t>
            </a:r>
            <a:r>
              <a:rPr lang="en-US" dirty="0" err="1" smtClean="0"/>
              <a:t>Asya</a:t>
            </a:r>
            <a:r>
              <a:rPr lang="en-US" dirty="0" smtClean="0"/>
              <a:t>) Hun </a:t>
            </a:r>
            <a:r>
              <a:rPr lang="en-US" dirty="0" err="1" smtClean="0"/>
              <a:t>Devleti’dir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Asya</a:t>
            </a:r>
            <a:r>
              <a:rPr lang="en-US" dirty="0" smtClean="0"/>
              <a:t> </a:t>
            </a:r>
            <a:r>
              <a:rPr lang="en-US" dirty="0" err="1" smtClean="0"/>
              <a:t>Hunları’nın</a:t>
            </a:r>
            <a:r>
              <a:rPr lang="en-US" dirty="0" smtClean="0"/>
              <a:t> </a:t>
            </a:r>
            <a:r>
              <a:rPr lang="en-US" dirty="0" err="1" smtClean="0"/>
              <a:t>bilinen</a:t>
            </a:r>
            <a:r>
              <a:rPr lang="en-US" dirty="0" smtClean="0"/>
              <a:t> ilk </a:t>
            </a:r>
            <a:r>
              <a:rPr lang="en-US" dirty="0" err="1" smtClean="0"/>
              <a:t>hükümdarları</a:t>
            </a:r>
            <a:r>
              <a:rPr lang="en-US" dirty="0" smtClean="0"/>
              <a:t> </a:t>
            </a:r>
            <a:r>
              <a:rPr lang="en-US" dirty="0" err="1" smtClean="0"/>
              <a:t>Teoman’dır</a:t>
            </a:r>
            <a:r>
              <a:rPr lang="en-US" dirty="0" smtClean="0"/>
              <a:t> (</a:t>
            </a:r>
            <a:r>
              <a:rPr lang="en-US" dirty="0" err="1" smtClean="0"/>
              <a:t>Çin</a:t>
            </a:r>
            <a:r>
              <a:rPr lang="en-US" dirty="0" smtClean="0"/>
              <a:t> </a:t>
            </a:r>
            <a:r>
              <a:rPr lang="en-US" dirty="0" err="1" smtClean="0"/>
              <a:t>Seddi</a:t>
            </a:r>
            <a:r>
              <a:rPr lang="en-US" dirty="0" smtClean="0"/>
              <a:t> </a:t>
            </a:r>
            <a:r>
              <a:rPr lang="en-US" dirty="0" err="1" smtClean="0"/>
              <a:t>Teoman</a:t>
            </a:r>
            <a:r>
              <a:rPr lang="en-US" dirty="0" smtClean="0"/>
              <a:t> </a:t>
            </a:r>
            <a:r>
              <a:rPr lang="en-US" dirty="0" err="1" smtClean="0"/>
              <a:t>Dönemi’nde</a:t>
            </a:r>
            <a:r>
              <a:rPr lang="en-US" dirty="0" smtClean="0"/>
              <a:t> </a:t>
            </a:r>
            <a:r>
              <a:rPr lang="en-US" dirty="0" err="1" smtClean="0"/>
              <a:t>yapılmıştır</a:t>
            </a:r>
            <a:r>
              <a:rPr lang="en-US" dirty="0" smtClean="0"/>
              <a:t>.)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Tarihte</a:t>
            </a:r>
            <a:r>
              <a:rPr lang="en-US" dirty="0" smtClean="0"/>
              <a:t> ilk </a:t>
            </a:r>
            <a:r>
              <a:rPr lang="en-US" dirty="0" err="1" smtClean="0"/>
              <a:t>defa</a:t>
            </a:r>
            <a:r>
              <a:rPr lang="en-US" dirty="0" smtClean="0"/>
              <a:t> </a:t>
            </a:r>
            <a:r>
              <a:rPr lang="en-US" dirty="0" err="1" smtClean="0"/>
              <a:t>Türkleri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bayrak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toplayan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, </a:t>
            </a:r>
            <a:r>
              <a:rPr lang="en-US" dirty="0" err="1" smtClean="0"/>
              <a:t>Asya</a:t>
            </a:r>
            <a:r>
              <a:rPr lang="en-US" dirty="0" smtClean="0"/>
              <a:t> Hun (</a:t>
            </a:r>
            <a:r>
              <a:rPr lang="en-US" dirty="0" err="1" smtClean="0"/>
              <a:t>Büyük</a:t>
            </a:r>
            <a:r>
              <a:rPr lang="en-US" dirty="0" smtClean="0"/>
              <a:t> Hun) </a:t>
            </a:r>
            <a:r>
              <a:rPr lang="en-US" dirty="0" err="1" smtClean="0"/>
              <a:t>Devleti’dir</a:t>
            </a:r>
            <a:r>
              <a:rPr lang="en-US" dirty="0" smtClean="0"/>
              <a:t> (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Asya’da</a:t>
            </a:r>
            <a:r>
              <a:rPr lang="en-US" dirty="0" smtClean="0"/>
              <a:t> ilk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birlik</a:t>
            </a:r>
            <a:r>
              <a:rPr lang="en-US" dirty="0" smtClean="0"/>
              <a:t> </a:t>
            </a:r>
            <a:r>
              <a:rPr lang="en-US" dirty="0" err="1" smtClean="0"/>
              <a:t>sağlandı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Çin’le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M.Ö. 318 </a:t>
            </a:r>
            <a:r>
              <a:rPr lang="en-US" dirty="0" err="1" smtClean="0"/>
              <a:t>tarihli</a:t>
            </a:r>
            <a:r>
              <a:rPr lang="en-US" dirty="0" smtClean="0"/>
              <a:t> </a:t>
            </a:r>
            <a:r>
              <a:rPr lang="en-US" dirty="0" err="1" smtClean="0"/>
              <a:t>antlaşma</a:t>
            </a:r>
            <a:r>
              <a:rPr lang="en-US" dirty="0" smtClean="0"/>
              <a:t> </a:t>
            </a:r>
            <a:r>
              <a:rPr lang="en-US" dirty="0" err="1" smtClean="0"/>
              <a:t>Asya</a:t>
            </a:r>
            <a:r>
              <a:rPr lang="en-US" dirty="0" smtClean="0"/>
              <a:t> Hun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hakkındaki</a:t>
            </a:r>
            <a:r>
              <a:rPr lang="en-US" dirty="0" smtClean="0"/>
              <a:t> ilk </a:t>
            </a:r>
            <a:r>
              <a:rPr lang="en-US" dirty="0" err="1" smtClean="0"/>
              <a:t>antlaşmadır</a:t>
            </a:r>
            <a:r>
              <a:rPr lang="en-US" dirty="0" smtClean="0"/>
              <a:t> (</a:t>
            </a:r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hakkındaki</a:t>
            </a:r>
            <a:r>
              <a:rPr lang="en-US" dirty="0" smtClean="0"/>
              <a:t> ilk </a:t>
            </a:r>
            <a:r>
              <a:rPr lang="en-US" dirty="0" err="1" smtClean="0"/>
              <a:t>belge</a:t>
            </a:r>
            <a:r>
              <a:rPr lang="en-US" dirty="0" smtClean="0"/>
              <a:t>).</a:t>
            </a:r>
            <a:endParaRPr lang="tr-TR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5721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Mete Han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Asya</a:t>
            </a:r>
            <a:r>
              <a:rPr lang="en-US" dirty="0" smtClean="0"/>
              <a:t> </a:t>
            </a:r>
            <a:r>
              <a:rPr lang="en-US" dirty="0" err="1" smtClean="0"/>
              <a:t>Hunları’nın</a:t>
            </a:r>
            <a:r>
              <a:rPr lang="en-US" dirty="0" smtClean="0"/>
              <a:t> en </a:t>
            </a:r>
            <a:r>
              <a:rPr lang="en-US" dirty="0" err="1" smtClean="0"/>
              <a:t>parlak</a:t>
            </a:r>
            <a:r>
              <a:rPr lang="en-US" dirty="0" smtClean="0"/>
              <a:t> </a:t>
            </a:r>
            <a:r>
              <a:rPr lang="en-US" dirty="0" err="1" smtClean="0"/>
              <a:t>dönemidir</a:t>
            </a:r>
            <a:r>
              <a:rPr lang="en-US" dirty="0" smtClean="0"/>
              <a:t> (M.Ö. 209 - 74).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Mete Han </a:t>
            </a:r>
            <a:r>
              <a:rPr lang="en-US" dirty="0" err="1" smtClean="0"/>
              <a:t>orduda</a:t>
            </a:r>
            <a:r>
              <a:rPr lang="en-US" dirty="0" smtClean="0"/>
              <a:t> “</a:t>
            </a:r>
            <a:r>
              <a:rPr lang="en-US" dirty="0" err="1" smtClean="0"/>
              <a:t>onluk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”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yönetimde</a:t>
            </a:r>
            <a:r>
              <a:rPr lang="en-US" dirty="0" smtClean="0"/>
              <a:t> “</a:t>
            </a:r>
            <a:r>
              <a:rPr lang="en-US" dirty="0" err="1" smtClean="0"/>
              <a:t>veraset</a:t>
            </a:r>
            <a:r>
              <a:rPr lang="en-US" dirty="0" smtClean="0"/>
              <a:t> </a:t>
            </a:r>
            <a:r>
              <a:rPr lang="en-US" dirty="0" err="1" smtClean="0"/>
              <a:t>sistemi”ni</a:t>
            </a:r>
            <a:r>
              <a:rPr lang="en-US" dirty="0" smtClean="0"/>
              <a:t> </a:t>
            </a:r>
            <a:r>
              <a:rPr lang="en-US" dirty="0" err="1" smtClean="0"/>
              <a:t>getirmiştir</a:t>
            </a:r>
            <a:r>
              <a:rPr lang="en-US" dirty="0" smtClean="0"/>
              <a:t> (ilk </a:t>
            </a:r>
            <a:r>
              <a:rPr lang="en-US" dirty="0" err="1" smtClean="0"/>
              <a:t>kez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toplumlarında</a:t>
            </a:r>
            <a:r>
              <a:rPr lang="en-US" dirty="0" smtClean="0"/>
              <a:t> millet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bilinci</a:t>
            </a:r>
            <a:r>
              <a:rPr lang="en-US" dirty="0" smtClean="0"/>
              <a:t> ilk </a:t>
            </a:r>
            <a:r>
              <a:rPr lang="en-US" dirty="0" err="1" smtClean="0"/>
              <a:t>defa</a:t>
            </a:r>
            <a:r>
              <a:rPr lang="en-US" dirty="0" smtClean="0"/>
              <a:t> </a:t>
            </a:r>
            <a:r>
              <a:rPr lang="en-US" dirty="0" err="1" smtClean="0"/>
              <a:t>Asya</a:t>
            </a:r>
            <a:r>
              <a:rPr lang="en-US" dirty="0" smtClean="0"/>
              <a:t> </a:t>
            </a:r>
            <a:r>
              <a:rPr lang="en-US" dirty="0" err="1" smtClean="0"/>
              <a:t>Hunları’yla</a:t>
            </a:r>
            <a:r>
              <a:rPr lang="en-US" dirty="0" smtClean="0"/>
              <a:t> </a:t>
            </a:r>
            <a:r>
              <a:rPr lang="en-US" dirty="0" err="1" smtClean="0"/>
              <a:t>başlamıştır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Asya</a:t>
            </a:r>
            <a:r>
              <a:rPr lang="en-US" dirty="0" smtClean="0"/>
              <a:t> </a:t>
            </a:r>
            <a:r>
              <a:rPr lang="en-US" dirty="0" err="1" smtClean="0"/>
              <a:t>Hunları’nın</a:t>
            </a:r>
            <a:r>
              <a:rPr lang="en-US" dirty="0" smtClean="0"/>
              <a:t> </a:t>
            </a:r>
            <a:r>
              <a:rPr lang="en-US" dirty="0" err="1" smtClean="0"/>
              <a:t>kolu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Hunları</a:t>
            </a:r>
            <a:r>
              <a:rPr lang="en-US" dirty="0" smtClean="0"/>
              <a:t> ilk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Avrupa’ya</a:t>
            </a:r>
            <a:r>
              <a:rPr lang="en-US" dirty="0" smtClean="0"/>
              <a:t> </a:t>
            </a:r>
            <a:r>
              <a:rPr lang="en-US" dirty="0" err="1" smtClean="0"/>
              <a:t>göç</a:t>
            </a:r>
            <a:r>
              <a:rPr lang="en-US" dirty="0" smtClean="0"/>
              <a:t> </a:t>
            </a:r>
            <a:r>
              <a:rPr lang="en-US" dirty="0" err="1" smtClean="0"/>
              <a:t>ederek</a:t>
            </a:r>
            <a:r>
              <a:rPr lang="en-US" dirty="0" smtClean="0"/>
              <a:t> </a:t>
            </a:r>
            <a:r>
              <a:rPr lang="en-US" dirty="0" err="1" smtClean="0"/>
              <a:t>Kavimler</a:t>
            </a:r>
            <a:r>
              <a:rPr lang="en-US" dirty="0" smtClean="0"/>
              <a:t> </a:t>
            </a:r>
            <a:r>
              <a:rPr lang="en-US" dirty="0" err="1" smtClean="0"/>
              <a:t>göçü’nü</a:t>
            </a:r>
            <a:r>
              <a:rPr lang="en-US" dirty="0" smtClean="0"/>
              <a:t> </a:t>
            </a:r>
            <a:r>
              <a:rPr lang="en-US" dirty="0" err="1" smtClean="0"/>
              <a:t>başlatmıştır</a:t>
            </a:r>
            <a:r>
              <a:rPr lang="en-US" dirty="0" smtClean="0"/>
              <a:t> (375).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Anadolu’ya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akınları</a:t>
            </a:r>
            <a:r>
              <a:rPr lang="en-US" dirty="0" smtClean="0"/>
              <a:t> </a:t>
            </a:r>
            <a:r>
              <a:rPr lang="en-US" dirty="0" err="1" smtClean="0"/>
              <a:t>Avrupa</a:t>
            </a:r>
            <a:r>
              <a:rPr lang="en-US" dirty="0" smtClean="0"/>
              <a:t> (</a:t>
            </a:r>
            <a:r>
              <a:rPr lang="en-US" dirty="0" err="1" smtClean="0"/>
              <a:t>Batı</a:t>
            </a:r>
            <a:r>
              <a:rPr lang="en-US" dirty="0" smtClean="0"/>
              <a:t> Hun) </a:t>
            </a:r>
            <a:r>
              <a:rPr lang="en-US" dirty="0" err="1" smtClean="0"/>
              <a:t>Hunları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yapılmıştır</a:t>
            </a:r>
            <a:r>
              <a:rPr lang="en-US" dirty="0" smtClean="0"/>
              <a:t>. </a:t>
            </a: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akın</a:t>
            </a:r>
            <a:r>
              <a:rPr lang="en-US" dirty="0" smtClean="0"/>
              <a:t> </a:t>
            </a:r>
            <a:r>
              <a:rPr lang="en-US" dirty="0" err="1" smtClean="0"/>
              <a:t>Sibirler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yapılmıştır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UYGURLAR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(745 - 840)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sz="3400" dirty="0" smtClean="0">
                <a:latin typeface="Comic Sans MS" pitchFamily="66" charset="0"/>
              </a:rPr>
              <a:t>Bilge </a:t>
            </a:r>
            <a:r>
              <a:rPr lang="en-US" sz="3400" dirty="0" err="1" smtClean="0">
                <a:latin typeface="Comic Sans MS" pitchFamily="66" charset="0"/>
              </a:rPr>
              <a:t>Kül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Kağan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tarafından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kurulmuştur</a:t>
            </a:r>
            <a:r>
              <a:rPr lang="en-US" sz="3400" dirty="0" smtClean="0">
                <a:latin typeface="Comic Sans MS" pitchFamily="66" charset="0"/>
              </a:rPr>
              <a:t>. </a:t>
            </a:r>
            <a:r>
              <a:rPr lang="en-US" sz="3400" dirty="0" err="1" smtClean="0">
                <a:latin typeface="Comic Sans MS" pitchFamily="66" charset="0"/>
              </a:rPr>
              <a:t>Başlangıçta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devletin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merkezi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Ötüken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olmuşsa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daha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sonraları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başkent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Ordu</a:t>
            </a:r>
            <a:r>
              <a:rPr lang="en-US" sz="3400" dirty="0" smtClean="0">
                <a:latin typeface="Comic Sans MS" pitchFamily="66" charset="0"/>
              </a:rPr>
              <a:t> - </a:t>
            </a:r>
            <a:r>
              <a:rPr lang="en-US" sz="3400" dirty="0" err="1" smtClean="0">
                <a:latin typeface="Comic Sans MS" pitchFamily="66" charset="0"/>
              </a:rPr>
              <a:t>Balık</a:t>
            </a:r>
            <a:r>
              <a:rPr lang="en-US" sz="3400" dirty="0" smtClean="0">
                <a:latin typeface="Comic Sans MS" pitchFamily="66" charset="0"/>
              </a:rPr>
              <a:t> (</a:t>
            </a:r>
            <a:r>
              <a:rPr lang="en-US" sz="3400" dirty="0" err="1" smtClean="0">
                <a:latin typeface="Comic Sans MS" pitchFamily="66" charset="0"/>
              </a:rPr>
              <a:t>Karabalasagun</a:t>
            </a:r>
            <a:r>
              <a:rPr lang="en-US" sz="3400" dirty="0" smtClean="0">
                <a:latin typeface="Comic Sans MS" pitchFamily="66" charset="0"/>
              </a:rPr>
              <a:t>) </a:t>
            </a:r>
            <a:r>
              <a:rPr lang="en-US" sz="3400" dirty="0" err="1" smtClean="0">
                <a:latin typeface="Comic Sans MS" pitchFamily="66" charset="0"/>
              </a:rPr>
              <a:t>şehrine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alınmıştır</a:t>
            </a:r>
            <a:r>
              <a:rPr lang="en-US" sz="3400" dirty="0" smtClean="0">
                <a:latin typeface="Comic Sans MS" pitchFamily="66" charset="0"/>
              </a:rPr>
              <a:t>.</a:t>
            </a:r>
            <a:br>
              <a:rPr lang="en-US" sz="3400" dirty="0" smtClean="0">
                <a:latin typeface="Comic Sans MS" pitchFamily="66" charset="0"/>
              </a:rPr>
            </a:b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Uygurlar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Orta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Asya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hakimiyetini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sağlayarak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Çin’i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vergiye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bağlamışlardır</a:t>
            </a:r>
            <a:r>
              <a:rPr lang="en-US" sz="3400" dirty="0" smtClean="0">
                <a:latin typeface="Comic Sans MS" pitchFamily="66" charset="0"/>
              </a:rPr>
              <a:t> (</a:t>
            </a:r>
            <a:r>
              <a:rPr lang="en-US" sz="3400" dirty="0" err="1" smtClean="0">
                <a:latin typeface="Comic Sans MS" pitchFamily="66" charset="0"/>
              </a:rPr>
              <a:t>Talas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Savaşı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sonucunda</a:t>
            </a:r>
            <a:r>
              <a:rPr lang="en-US" sz="3400" dirty="0" smtClean="0">
                <a:latin typeface="Comic Sans MS" pitchFamily="66" charset="0"/>
              </a:rPr>
              <a:t>).</a:t>
            </a:r>
            <a:br>
              <a:rPr lang="en-US" sz="3400" dirty="0" smtClean="0">
                <a:latin typeface="Comic Sans MS" pitchFamily="66" charset="0"/>
              </a:rPr>
            </a:br>
            <a:r>
              <a:rPr lang="en-US" sz="3400" dirty="0" err="1" smtClean="0">
                <a:latin typeface="Comic Sans MS" pitchFamily="66" charset="0"/>
              </a:rPr>
              <a:t>Bögü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Kağan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döneminde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Çin’le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olan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siyasi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ilişkiler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sonucunda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Maniheizm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dinini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resmi</a:t>
            </a:r>
            <a:r>
              <a:rPr lang="en-US" sz="3400" dirty="0" smtClean="0">
                <a:latin typeface="Comic Sans MS" pitchFamily="66" charset="0"/>
              </a:rPr>
              <a:t> din </a:t>
            </a:r>
            <a:r>
              <a:rPr lang="en-US" sz="3400" dirty="0" err="1" smtClean="0">
                <a:latin typeface="Comic Sans MS" pitchFamily="66" charset="0"/>
              </a:rPr>
              <a:t>olarak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kabul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etmişlerdir</a:t>
            </a:r>
            <a:r>
              <a:rPr lang="en-US" sz="3400" dirty="0" smtClean="0">
                <a:latin typeface="Comic Sans MS" pitchFamily="66" charset="0"/>
              </a:rPr>
              <a:t> (763).</a:t>
            </a:r>
            <a:br>
              <a:rPr lang="en-US" sz="3400" dirty="0" smtClean="0">
                <a:latin typeface="Comic Sans MS" pitchFamily="66" charset="0"/>
              </a:rPr>
            </a:br>
            <a:r>
              <a:rPr lang="en-US" sz="3400" dirty="0" smtClean="0">
                <a:latin typeface="Comic Sans MS" pitchFamily="66" charset="0"/>
              </a:rPr>
              <a:t>Mani </a:t>
            </a:r>
            <a:r>
              <a:rPr lang="en-US" sz="3400" dirty="0" err="1" smtClean="0">
                <a:latin typeface="Comic Sans MS" pitchFamily="66" charset="0"/>
              </a:rPr>
              <a:t>dininin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yanı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sıra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Budizm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dinini</a:t>
            </a:r>
            <a:r>
              <a:rPr lang="en-US" sz="3400" dirty="0" smtClean="0">
                <a:latin typeface="Comic Sans MS" pitchFamily="66" charset="0"/>
              </a:rPr>
              <a:t> de </a:t>
            </a:r>
            <a:r>
              <a:rPr lang="en-US" sz="3400" dirty="0" err="1" smtClean="0">
                <a:latin typeface="Comic Sans MS" pitchFamily="66" charset="0"/>
              </a:rPr>
              <a:t>kabul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eden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Uygurlar</a:t>
            </a:r>
            <a:r>
              <a:rPr lang="en-US" sz="3400" dirty="0" smtClean="0">
                <a:latin typeface="Comic Sans MS" pitchFamily="66" charset="0"/>
              </a:rPr>
              <a:t>, </a:t>
            </a:r>
            <a:r>
              <a:rPr lang="en-US" sz="3400" dirty="0" err="1" smtClean="0">
                <a:latin typeface="Comic Sans MS" pitchFamily="66" charset="0"/>
              </a:rPr>
              <a:t>bu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dinlerin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bazı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yasaklarından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dolayı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hayvancılığı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terk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ederek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tarım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ve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ticaretle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uğraşmışlardır</a:t>
            </a:r>
            <a:r>
              <a:rPr lang="en-US" sz="3400" dirty="0" smtClean="0">
                <a:latin typeface="Comic Sans MS" pitchFamily="66" charset="0"/>
              </a:rPr>
              <a:t>. </a:t>
            </a:r>
            <a:r>
              <a:rPr lang="en-US" sz="3400" dirty="0" err="1" smtClean="0">
                <a:latin typeface="Comic Sans MS" pitchFamily="66" charset="0"/>
              </a:rPr>
              <a:t>Bunların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bir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sonucu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olarak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göçebe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hayatı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terk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etmişler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ve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yerleşik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hayata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geçmişlerdir</a:t>
            </a:r>
            <a:r>
              <a:rPr lang="en-US" sz="3400" dirty="0" smtClean="0">
                <a:latin typeface="Comic Sans MS" pitchFamily="66" charset="0"/>
              </a:rPr>
              <a:t/>
            </a:r>
            <a:br>
              <a:rPr lang="en-US" sz="3400" dirty="0" smtClean="0">
                <a:latin typeface="Comic Sans MS" pitchFamily="66" charset="0"/>
              </a:rPr>
            </a:b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smtClean="0">
                <a:latin typeface="Comic Sans MS" pitchFamily="66" charset="0"/>
              </a:rPr>
              <a:t>Din </a:t>
            </a:r>
            <a:r>
              <a:rPr lang="en-US" sz="3400" dirty="0" err="1" smtClean="0">
                <a:latin typeface="Comic Sans MS" pitchFamily="66" charset="0"/>
              </a:rPr>
              <a:t>değiştiren</a:t>
            </a:r>
            <a:r>
              <a:rPr lang="en-US" sz="3400" dirty="0" smtClean="0">
                <a:latin typeface="Comic Sans MS" pitchFamily="66" charset="0"/>
              </a:rPr>
              <a:t> ilk </a:t>
            </a:r>
            <a:r>
              <a:rPr lang="en-US" sz="3400" dirty="0" err="1" smtClean="0">
                <a:latin typeface="Comic Sans MS" pitchFamily="66" charset="0"/>
              </a:rPr>
              <a:t>Türk</a:t>
            </a:r>
            <a:r>
              <a:rPr lang="en-US" sz="3400" dirty="0" smtClean="0">
                <a:latin typeface="Comic Sans MS" pitchFamily="66" charset="0"/>
              </a:rPr>
              <a:t> </a:t>
            </a:r>
            <a:r>
              <a:rPr lang="en-US" sz="3400" dirty="0" err="1" smtClean="0">
                <a:latin typeface="Comic Sans MS" pitchFamily="66" charset="0"/>
              </a:rPr>
              <a:t>devletidir</a:t>
            </a:r>
            <a:endParaRPr lang="tr-TR" sz="3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6436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Avrupa’da</a:t>
            </a:r>
            <a:r>
              <a:rPr lang="en-US" dirty="0" smtClean="0"/>
              <a:t> </a:t>
            </a:r>
            <a:r>
              <a:rPr lang="en-US" dirty="0" err="1" smtClean="0"/>
              <a:t>kurulan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Hunları’dır</a:t>
            </a:r>
            <a:r>
              <a:rPr lang="en-US" dirty="0" smtClean="0"/>
              <a:t> (</a:t>
            </a:r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Hunları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Hunları</a:t>
            </a:r>
            <a:r>
              <a:rPr lang="en-US" dirty="0" smtClean="0"/>
              <a:t> en </a:t>
            </a:r>
            <a:r>
              <a:rPr lang="en-US" dirty="0" err="1" smtClean="0"/>
              <a:t>parlak</a:t>
            </a:r>
            <a:r>
              <a:rPr lang="en-US" dirty="0" smtClean="0"/>
              <a:t> </a:t>
            </a:r>
            <a:r>
              <a:rPr lang="en-US" dirty="0" err="1" smtClean="0"/>
              <a:t>dönemlerini</a:t>
            </a:r>
            <a:r>
              <a:rPr lang="en-US" dirty="0" smtClean="0"/>
              <a:t> </a:t>
            </a:r>
            <a:r>
              <a:rPr lang="en-US" dirty="0" err="1" smtClean="0"/>
              <a:t>Atilla</a:t>
            </a:r>
            <a:r>
              <a:rPr lang="en-US" dirty="0" smtClean="0"/>
              <a:t> </a:t>
            </a:r>
            <a:r>
              <a:rPr lang="en-US" dirty="0" err="1" smtClean="0"/>
              <a:t>Dönemi’nde</a:t>
            </a:r>
            <a:r>
              <a:rPr lang="en-US" dirty="0" smtClean="0"/>
              <a:t> </a:t>
            </a:r>
            <a:r>
              <a:rPr lang="en-US" dirty="0" err="1" smtClean="0"/>
              <a:t>yaşamışlardır</a:t>
            </a:r>
            <a:r>
              <a:rPr lang="en-US" dirty="0" smtClean="0"/>
              <a:t> (434 -453).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Türklerle</a:t>
            </a:r>
            <a:r>
              <a:rPr lang="en-US" dirty="0" smtClean="0"/>
              <a:t> </a:t>
            </a:r>
            <a:r>
              <a:rPr lang="en-US" dirty="0" err="1" smtClean="0"/>
              <a:t>Bizanslılar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imzalanan</a:t>
            </a:r>
            <a:r>
              <a:rPr lang="en-US" dirty="0" smtClean="0"/>
              <a:t> ilk </a:t>
            </a:r>
            <a:r>
              <a:rPr lang="en-US" dirty="0" err="1" smtClean="0"/>
              <a:t>antlaşma</a:t>
            </a:r>
            <a:r>
              <a:rPr lang="en-US" dirty="0" smtClean="0"/>
              <a:t> </a:t>
            </a:r>
            <a:r>
              <a:rPr lang="en-US" dirty="0" err="1" smtClean="0"/>
              <a:t>Margus</a:t>
            </a:r>
            <a:r>
              <a:rPr lang="en-US" dirty="0" smtClean="0"/>
              <a:t> </a:t>
            </a:r>
            <a:r>
              <a:rPr lang="en-US" dirty="0" err="1" smtClean="0"/>
              <a:t>Barışıdır</a:t>
            </a:r>
            <a:r>
              <a:rPr lang="en-US" dirty="0" smtClean="0"/>
              <a:t> (</a:t>
            </a:r>
            <a:r>
              <a:rPr lang="en-US" dirty="0" err="1" smtClean="0"/>
              <a:t>Avrupa</a:t>
            </a:r>
            <a:r>
              <a:rPr lang="en-US" dirty="0" smtClean="0"/>
              <a:t> Hun </a:t>
            </a:r>
            <a:r>
              <a:rPr lang="en-US" dirty="0" err="1" smtClean="0"/>
              <a:t>Dönemi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Avrupa’nın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, </a:t>
            </a:r>
            <a:r>
              <a:rPr lang="en-US" dirty="0" err="1" smtClean="0"/>
              <a:t>siyasi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yapısında</a:t>
            </a:r>
            <a:r>
              <a:rPr lang="en-US" dirty="0" smtClean="0"/>
              <a:t> </a:t>
            </a:r>
            <a:r>
              <a:rPr lang="en-US" dirty="0" err="1" smtClean="0"/>
              <a:t>değişikliğe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Hunlarıdır</a:t>
            </a:r>
            <a:r>
              <a:rPr lang="en-US" dirty="0" smtClean="0"/>
              <a:t> (</a:t>
            </a:r>
            <a:r>
              <a:rPr lang="en-US" dirty="0" err="1" smtClean="0"/>
              <a:t>ikinci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de </a:t>
            </a:r>
            <a:r>
              <a:rPr lang="en-US" dirty="0" err="1" smtClean="0"/>
              <a:t>Avarlardır</a:t>
            </a:r>
            <a:r>
              <a:rPr lang="en-US" dirty="0" smtClean="0"/>
              <a:t>.).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teşkilatını</a:t>
            </a:r>
            <a:r>
              <a:rPr lang="en-US" dirty="0" smtClean="0"/>
              <a:t> ilk </a:t>
            </a:r>
            <a:r>
              <a:rPr lang="en-US" dirty="0" err="1" smtClean="0"/>
              <a:t>uygulayan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I. </a:t>
            </a:r>
            <a:r>
              <a:rPr lang="en-US" dirty="0" err="1" smtClean="0"/>
              <a:t>Göktürk</a:t>
            </a:r>
            <a:r>
              <a:rPr lang="en-US" dirty="0" smtClean="0"/>
              <a:t> </a:t>
            </a:r>
            <a:r>
              <a:rPr lang="en-US" dirty="0" err="1" smtClean="0"/>
              <a:t>Devleti’dir</a:t>
            </a:r>
            <a:r>
              <a:rPr lang="en-US" dirty="0" smtClean="0"/>
              <a:t> (</a:t>
            </a:r>
            <a:r>
              <a:rPr lang="en-US" dirty="0" err="1" smtClean="0"/>
              <a:t>Bumin</a:t>
            </a:r>
            <a:r>
              <a:rPr lang="en-US" dirty="0" smtClean="0"/>
              <a:t> </a:t>
            </a:r>
            <a:r>
              <a:rPr lang="en-US" dirty="0" err="1" smtClean="0"/>
              <a:t>Kağan</a:t>
            </a:r>
            <a:r>
              <a:rPr lang="en-US" dirty="0" smtClean="0"/>
              <a:t> – </a:t>
            </a:r>
            <a:r>
              <a:rPr lang="en-US" dirty="0" err="1" smtClean="0"/>
              <a:t>İstemi</a:t>
            </a:r>
            <a:r>
              <a:rPr lang="en-US" dirty="0" smtClean="0"/>
              <a:t> </a:t>
            </a:r>
            <a:r>
              <a:rPr lang="en-US" dirty="0" err="1" smtClean="0"/>
              <a:t>Yabgu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7150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teşkilatını</a:t>
            </a:r>
            <a:r>
              <a:rPr lang="en-US" dirty="0" smtClean="0"/>
              <a:t> </a:t>
            </a:r>
            <a:r>
              <a:rPr lang="en-US" dirty="0" err="1" smtClean="0"/>
              <a:t>kardeşler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uygulayan</a:t>
            </a:r>
            <a:r>
              <a:rPr lang="en-US" dirty="0" smtClean="0"/>
              <a:t> </a:t>
            </a:r>
            <a:r>
              <a:rPr lang="en-US" dirty="0" err="1" smtClean="0"/>
              <a:t>ikinci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II. </a:t>
            </a:r>
            <a:r>
              <a:rPr lang="en-US" dirty="0" err="1" smtClean="0"/>
              <a:t>Göktürk</a:t>
            </a:r>
            <a:r>
              <a:rPr lang="en-US" dirty="0" smtClean="0"/>
              <a:t> </a:t>
            </a:r>
            <a:r>
              <a:rPr lang="en-US" dirty="0" err="1" smtClean="0"/>
              <a:t>Devleti’dir</a:t>
            </a:r>
            <a:r>
              <a:rPr lang="en-US" dirty="0" smtClean="0"/>
              <a:t> (Bilge </a:t>
            </a:r>
            <a:r>
              <a:rPr lang="en-US" dirty="0" err="1" smtClean="0"/>
              <a:t>Kağan</a:t>
            </a:r>
            <a:r>
              <a:rPr lang="en-US" dirty="0" smtClean="0"/>
              <a:t> – </a:t>
            </a:r>
            <a:r>
              <a:rPr lang="en-US" dirty="0" err="1" smtClean="0"/>
              <a:t>Kül</a:t>
            </a:r>
            <a:r>
              <a:rPr lang="en-US" dirty="0" smtClean="0"/>
              <a:t> </a:t>
            </a:r>
            <a:r>
              <a:rPr lang="en-US" dirty="0" err="1" smtClean="0"/>
              <a:t>Tigin</a:t>
            </a:r>
            <a:r>
              <a:rPr lang="en-US" dirty="0" smtClean="0"/>
              <a:t>). </a:t>
            </a:r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 smtClean="0"/>
              <a:t>kardeşler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Selçuklu</a:t>
            </a:r>
            <a:r>
              <a:rPr lang="en-US" dirty="0" smtClean="0"/>
              <a:t> </a:t>
            </a:r>
            <a:r>
              <a:rPr lang="en-US" dirty="0" err="1" smtClean="0"/>
              <a:t>Dönemi’ndedir</a:t>
            </a:r>
            <a:r>
              <a:rPr lang="en-US" dirty="0" smtClean="0"/>
              <a:t> (</a:t>
            </a:r>
            <a:r>
              <a:rPr lang="en-US" dirty="0" err="1" smtClean="0"/>
              <a:t>Tuğrul</a:t>
            </a:r>
            <a:r>
              <a:rPr lang="en-US" dirty="0" smtClean="0"/>
              <a:t> – </a:t>
            </a:r>
            <a:r>
              <a:rPr lang="en-US" dirty="0" err="1" smtClean="0"/>
              <a:t>Çağrı</a:t>
            </a:r>
            <a:r>
              <a:rPr lang="en-US" dirty="0" smtClean="0"/>
              <a:t> </a:t>
            </a:r>
            <a:r>
              <a:rPr lang="en-US" dirty="0" err="1" smtClean="0"/>
              <a:t>Beyler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err="1" smtClean="0"/>
              <a:t>Tarihteki</a:t>
            </a:r>
            <a:r>
              <a:rPr lang="en-US" dirty="0" smtClean="0"/>
              <a:t> </a:t>
            </a:r>
            <a:r>
              <a:rPr lang="en-US" dirty="0" smtClean="0"/>
              <a:t>ilk </a:t>
            </a:r>
            <a:r>
              <a:rPr lang="en-US" dirty="0" err="1" smtClean="0"/>
              <a:t>Türk</a:t>
            </a:r>
            <a:r>
              <a:rPr lang="en-US" dirty="0" smtClean="0"/>
              <a:t> – </a:t>
            </a:r>
            <a:r>
              <a:rPr lang="en-US" dirty="0" err="1" smtClean="0"/>
              <a:t>Bizans</a:t>
            </a:r>
            <a:r>
              <a:rPr lang="en-US" dirty="0" smtClean="0"/>
              <a:t> </a:t>
            </a:r>
            <a:r>
              <a:rPr lang="en-US" dirty="0" err="1" smtClean="0"/>
              <a:t>İttifakı’nı</a:t>
            </a:r>
            <a:r>
              <a:rPr lang="en-US" dirty="0" smtClean="0"/>
              <a:t> I. </a:t>
            </a:r>
            <a:r>
              <a:rPr lang="en-US" dirty="0" err="1" smtClean="0"/>
              <a:t>Göktürk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yapmıştır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Þ </a:t>
            </a:r>
            <a:r>
              <a:rPr lang="en-US" dirty="0" err="1" smtClean="0"/>
              <a:t>Çin’e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bağımsızlık</a:t>
            </a:r>
            <a:r>
              <a:rPr lang="en-US" dirty="0" smtClean="0"/>
              <a:t> </a:t>
            </a:r>
            <a:r>
              <a:rPr lang="en-US" dirty="0" err="1" smtClean="0"/>
              <a:t>savaşını</a:t>
            </a:r>
            <a:r>
              <a:rPr lang="en-US" dirty="0" smtClean="0"/>
              <a:t> </a:t>
            </a:r>
            <a:r>
              <a:rPr lang="en-US" dirty="0" err="1" smtClean="0"/>
              <a:t>yapan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II. </a:t>
            </a:r>
            <a:r>
              <a:rPr lang="en-US" dirty="0" err="1" smtClean="0"/>
              <a:t>Göktürk</a:t>
            </a:r>
            <a:r>
              <a:rPr lang="en-US" dirty="0" smtClean="0"/>
              <a:t> (</a:t>
            </a:r>
            <a:r>
              <a:rPr lang="en-US" dirty="0" err="1" smtClean="0"/>
              <a:t>Kutluk</a:t>
            </a:r>
            <a:r>
              <a:rPr lang="en-US" dirty="0" smtClean="0"/>
              <a:t>) </a:t>
            </a:r>
            <a:r>
              <a:rPr lang="en-US" dirty="0" err="1" smtClean="0"/>
              <a:t>Devleti’dir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Tarihte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adıyla</a:t>
            </a:r>
            <a:r>
              <a:rPr lang="en-US" dirty="0" smtClean="0"/>
              <a:t> </a:t>
            </a:r>
            <a:r>
              <a:rPr lang="en-US" dirty="0" err="1" smtClean="0"/>
              <a:t>kurulan</a:t>
            </a:r>
            <a:r>
              <a:rPr lang="en-US" dirty="0" smtClean="0"/>
              <a:t> ilk </a:t>
            </a:r>
            <a:r>
              <a:rPr lang="en-US" dirty="0" err="1" smtClean="0"/>
              <a:t>devlet</a:t>
            </a:r>
            <a:r>
              <a:rPr lang="en-US" dirty="0" smtClean="0"/>
              <a:t> I. </a:t>
            </a:r>
            <a:r>
              <a:rPr lang="en-US" dirty="0" err="1" smtClean="0"/>
              <a:t>Göktürk</a:t>
            </a:r>
            <a:r>
              <a:rPr lang="en-US" dirty="0" smtClean="0"/>
              <a:t> </a:t>
            </a:r>
            <a:r>
              <a:rPr lang="en-US" dirty="0" err="1" smtClean="0"/>
              <a:t>Devleti’dir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Göktürklerle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ilk </a:t>
            </a:r>
            <a:r>
              <a:rPr lang="en-US" dirty="0" err="1" smtClean="0"/>
              <a:t>bilgiler</a:t>
            </a:r>
            <a:r>
              <a:rPr lang="en-US" dirty="0" smtClean="0"/>
              <a:t> </a:t>
            </a:r>
            <a:r>
              <a:rPr lang="en-US" dirty="0" err="1" smtClean="0"/>
              <a:t>Ergenekon</a:t>
            </a:r>
            <a:r>
              <a:rPr lang="en-US" dirty="0" smtClean="0"/>
              <a:t> </a:t>
            </a:r>
            <a:r>
              <a:rPr lang="en-US" dirty="0" err="1" smtClean="0"/>
              <a:t>Destanı’na</a:t>
            </a:r>
            <a:r>
              <a:rPr lang="en-US" dirty="0" smtClean="0"/>
              <a:t> </a:t>
            </a:r>
            <a:r>
              <a:rPr lang="en-US" dirty="0" err="1" smtClean="0"/>
              <a:t>dayanmaktadır</a:t>
            </a:r>
            <a:r>
              <a:rPr lang="en-US" dirty="0" smtClean="0"/>
              <a:t>. Bu </a:t>
            </a:r>
            <a:r>
              <a:rPr lang="en-US" dirty="0" err="1" smtClean="0"/>
              <a:t>nedenle</a:t>
            </a:r>
            <a:r>
              <a:rPr lang="en-US" dirty="0" smtClean="0"/>
              <a:t> ilk </a:t>
            </a:r>
            <a:r>
              <a:rPr lang="en-US" dirty="0" err="1" smtClean="0"/>
              <a:t>dönemlere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bilgiler</a:t>
            </a:r>
            <a:r>
              <a:rPr lang="en-US" dirty="0" smtClean="0"/>
              <a:t> net </a:t>
            </a:r>
            <a:r>
              <a:rPr lang="en-US" dirty="0" err="1" smtClean="0"/>
              <a:t>değildir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6436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I. </a:t>
            </a:r>
            <a:r>
              <a:rPr lang="en-US" dirty="0" err="1" smtClean="0"/>
              <a:t>Göktürk</a:t>
            </a:r>
            <a:r>
              <a:rPr lang="en-US" dirty="0" smtClean="0"/>
              <a:t> </a:t>
            </a:r>
            <a:r>
              <a:rPr lang="en-US" dirty="0" err="1" smtClean="0"/>
              <a:t>Devleti’nde</a:t>
            </a:r>
            <a:r>
              <a:rPr lang="en-US" dirty="0" smtClean="0"/>
              <a:t> en </a:t>
            </a:r>
            <a:r>
              <a:rPr lang="en-US" dirty="0" err="1" smtClean="0"/>
              <a:t>parlak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Mukan</a:t>
            </a:r>
            <a:r>
              <a:rPr lang="en-US" dirty="0" smtClean="0"/>
              <a:t> </a:t>
            </a:r>
            <a:r>
              <a:rPr lang="en-US" dirty="0" err="1" smtClean="0"/>
              <a:t>Kağan</a:t>
            </a:r>
            <a:r>
              <a:rPr lang="en-US" dirty="0" smtClean="0"/>
              <a:t> </a:t>
            </a:r>
            <a:r>
              <a:rPr lang="en-US" dirty="0" err="1" smtClean="0"/>
              <a:t>Dönemi’dir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İlk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Alfabesi’ni</a:t>
            </a:r>
            <a:r>
              <a:rPr lang="en-US" dirty="0" smtClean="0"/>
              <a:t> </a:t>
            </a:r>
            <a:r>
              <a:rPr lang="en-US" dirty="0" err="1" smtClean="0"/>
              <a:t>yapanlar</a:t>
            </a:r>
            <a:r>
              <a:rPr lang="en-US" dirty="0" smtClean="0"/>
              <a:t> II. </a:t>
            </a:r>
            <a:r>
              <a:rPr lang="en-US" dirty="0" err="1" smtClean="0"/>
              <a:t>Göktürk</a:t>
            </a:r>
            <a:r>
              <a:rPr lang="en-US" dirty="0" smtClean="0"/>
              <a:t> </a:t>
            </a:r>
            <a:r>
              <a:rPr lang="en-US" dirty="0" err="1" smtClean="0"/>
              <a:t>Devleti’dir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II. </a:t>
            </a:r>
            <a:r>
              <a:rPr lang="en-US" dirty="0" err="1" smtClean="0"/>
              <a:t>Göktürk</a:t>
            </a:r>
            <a:r>
              <a:rPr lang="en-US" dirty="0" smtClean="0"/>
              <a:t> </a:t>
            </a:r>
            <a:r>
              <a:rPr lang="en-US" dirty="0" err="1" smtClean="0"/>
              <a:t>Devleti’nde</a:t>
            </a:r>
            <a:r>
              <a:rPr lang="en-US" dirty="0" smtClean="0"/>
              <a:t> en </a:t>
            </a:r>
            <a:r>
              <a:rPr lang="en-US" dirty="0" err="1" smtClean="0"/>
              <a:t>parlak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Bilge </a:t>
            </a:r>
            <a:r>
              <a:rPr lang="en-US" dirty="0" err="1" smtClean="0"/>
              <a:t>Kağan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Kültigin</a:t>
            </a:r>
            <a:r>
              <a:rPr lang="en-US" dirty="0" smtClean="0"/>
              <a:t> </a:t>
            </a:r>
            <a:r>
              <a:rPr lang="en-US" dirty="0" err="1" smtClean="0"/>
              <a:t>kardeşler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yaşanmıştır</a:t>
            </a:r>
            <a:r>
              <a:rPr lang="en-US" dirty="0" smtClean="0"/>
              <a:t>. Bu </a:t>
            </a:r>
            <a:r>
              <a:rPr lang="en-US" dirty="0" err="1" smtClean="0"/>
              <a:t>dönemde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en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sınırlarına</a:t>
            </a:r>
            <a:r>
              <a:rPr lang="en-US" dirty="0" smtClean="0"/>
              <a:t> </a:t>
            </a:r>
            <a:r>
              <a:rPr lang="en-US" dirty="0" err="1" smtClean="0"/>
              <a:t>ulaşmıştır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Bilge </a:t>
            </a:r>
            <a:r>
              <a:rPr lang="en-US" dirty="0" err="1" smtClean="0"/>
              <a:t>Kağan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Kültigin</a:t>
            </a:r>
            <a:r>
              <a:rPr lang="en-US" dirty="0" smtClean="0"/>
              <a:t> </a:t>
            </a:r>
            <a:r>
              <a:rPr lang="en-US" dirty="0" err="1" smtClean="0"/>
              <a:t>kardeşler</a:t>
            </a:r>
            <a:r>
              <a:rPr lang="en-US" dirty="0" smtClean="0"/>
              <a:t> </a:t>
            </a:r>
            <a:r>
              <a:rPr lang="en-US" dirty="0" err="1" smtClean="0"/>
              <a:t>Dönemi’nde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Asya’daki</a:t>
            </a:r>
            <a:r>
              <a:rPr lang="en-US" dirty="0" smtClean="0"/>
              <a:t> </a:t>
            </a:r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ikinci</a:t>
            </a:r>
            <a:r>
              <a:rPr lang="en-US" dirty="0" smtClean="0"/>
              <a:t>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bayrak</a:t>
            </a:r>
            <a:r>
              <a:rPr lang="en-US" dirty="0" smtClean="0"/>
              <a:t> </a:t>
            </a:r>
            <a:r>
              <a:rPr lang="en-US" dirty="0" err="1" smtClean="0"/>
              <a:t>etrafında</a:t>
            </a:r>
            <a:r>
              <a:rPr lang="en-US" dirty="0" smtClean="0"/>
              <a:t> </a:t>
            </a:r>
            <a:r>
              <a:rPr lang="en-US" dirty="0" err="1" smtClean="0"/>
              <a:t>toplanmışlardır</a:t>
            </a:r>
            <a:r>
              <a:rPr lang="en-US" dirty="0" smtClean="0"/>
              <a:t> (</a:t>
            </a:r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Moğollar-Cengiz</a:t>
            </a:r>
            <a:r>
              <a:rPr lang="en-US" dirty="0" smtClean="0"/>
              <a:t> Han </a:t>
            </a:r>
            <a:r>
              <a:rPr lang="en-US" dirty="0" err="1" smtClean="0"/>
              <a:t>Dönemi’nde</a:t>
            </a:r>
            <a:r>
              <a:rPr lang="en-US" dirty="0" smtClean="0"/>
              <a:t> </a:t>
            </a:r>
            <a:r>
              <a:rPr lang="en-US" dirty="0" err="1" smtClean="0"/>
              <a:t>olacaktır</a:t>
            </a:r>
            <a:r>
              <a:rPr lang="en-US" dirty="0" smtClean="0"/>
              <a:t>.).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tarihinin</a:t>
            </a:r>
            <a:r>
              <a:rPr lang="en-US" dirty="0" smtClean="0"/>
              <a:t> </a:t>
            </a:r>
            <a:r>
              <a:rPr lang="en-US" dirty="0" err="1" smtClean="0"/>
              <a:t>bilinen</a:t>
            </a:r>
            <a:r>
              <a:rPr lang="en-US" dirty="0" smtClean="0"/>
              <a:t> en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Türkçe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belgeleri</a:t>
            </a:r>
            <a:r>
              <a:rPr lang="en-US" dirty="0" smtClean="0"/>
              <a:t> </a:t>
            </a:r>
            <a:r>
              <a:rPr lang="en-US" dirty="0" err="1" smtClean="0"/>
              <a:t>Orhun</a:t>
            </a:r>
            <a:r>
              <a:rPr lang="en-US" dirty="0" smtClean="0"/>
              <a:t> </a:t>
            </a:r>
            <a:r>
              <a:rPr lang="en-US" dirty="0" err="1" smtClean="0"/>
              <a:t>Kitabeleri’dir</a:t>
            </a:r>
            <a:endParaRPr lang="tr-TR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540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8579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NOT: </a:t>
            </a:r>
            <a:r>
              <a:rPr lang="en-US" dirty="0" err="1" smtClean="0"/>
              <a:t>Kitabelerin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; </a:t>
            </a:r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yaşantıları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hükümdarlarının</a:t>
            </a:r>
            <a:r>
              <a:rPr lang="en-US" dirty="0" smtClean="0"/>
              <a:t> </a:t>
            </a:r>
            <a:r>
              <a:rPr lang="en-US" dirty="0" err="1" smtClean="0"/>
              <a:t>halka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sorumluluklarıdır</a:t>
            </a:r>
            <a:r>
              <a:rPr lang="en-US" dirty="0" smtClean="0"/>
              <a:t> (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r>
              <a:rPr lang="en-US" dirty="0" smtClean="0"/>
              <a:t>). </a:t>
            </a:r>
            <a:r>
              <a:rPr lang="en-US" dirty="0" err="1" smtClean="0"/>
              <a:t>Kitabeler</a:t>
            </a:r>
            <a:r>
              <a:rPr lang="en-US" dirty="0" smtClean="0"/>
              <a:t> </a:t>
            </a:r>
            <a:r>
              <a:rPr lang="en-US" dirty="0" err="1" smtClean="0"/>
              <a:t>Yolluğ</a:t>
            </a:r>
            <a:r>
              <a:rPr lang="en-US" dirty="0" smtClean="0"/>
              <a:t> </a:t>
            </a:r>
            <a:r>
              <a:rPr lang="en-US" dirty="0" err="1" smtClean="0"/>
              <a:t>Tigin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dikilmiştir</a:t>
            </a:r>
            <a:r>
              <a:rPr lang="en-US" dirty="0" smtClean="0"/>
              <a:t>. </a:t>
            </a:r>
            <a:r>
              <a:rPr lang="en-US" dirty="0" err="1" smtClean="0"/>
              <a:t>Danimarkalı</a:t>
            </a:r>
            <a:r>
              <a:rPr lang="en-US" dirty="0" smtClean="0"/>
              <a:t> W. Thomson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okunmuştur</a:t>
            </a:r>
            <a:r>
              <a:rPr lang="en-US" dirty="0" smtClean="0"/>
              <a:t>..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millet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bilinci</a:t>
            </a:r>
            <a:r>
              <a:rPr lang="en-US" dirty="0" smtClean="0"/>
              <a:t> en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düzeye</a:t>
            </a:r>
            <a:r>
              <a:rPr lang="en-US" dirty="0" smtClean="0"/>
              <a:t> </a:t>
            </a:r>
            <a:r>
              <a:rPr lang="en-US" dirty="0" err="1" smtClean="0"/>
              <a:t>Göktürkler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ulaşmıştır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ilk Posta </a:t>
            </a:r>
            <a:r>
              <a:rPr lang="en-US" dirty="0" err="1" smtClean="0"/>
              <a:t>teşkilatını</a:t>
            </a:r>
            <a:r>
              <a:rPr lang="en-US" dirty="0" smtClean="0"/>
              <a:t> </a:t>
            </a:r>
            <a:r>
              <a:rPr lang="en-US" dirty="0" err="1" smtClean="0"/>
              <a:t>kuran</a:t>
            </a:r>
            <a:r>
              <a:rPr lang="en-US" dirty="0" smtClean="0"/>
              <a:t>, II. </a:t>
            </a:r>
            <a:r>
              <a:rPr lang="en-US" dirty="0" err="1" smtClean="0"/>
              <a:t>Göktürk</a:t>
            </a:r>
            <a:r>
              <a:rPr lang="en-US" dirty="0" smtClean="0"/>
              <a:t> </a:t>
            </a:r>
            <a:r>
              <a:rPr lang="en-US" dirty="0" err="1" smtClean="0"/>
              <a:t>Devleti’dir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İlk</a:t>
            </a:r>
            <a:r>
              <a:rPr lang="en-US" dirty="0" smtClean="0"/>
              <a:t> </a:t>
            </a:r>
            <a:r>
              <a:rPr lang="en-US" dirty="0" err="1" smtClean="0"/>
              <a:t>ipek</a:t>
            </a:r>
            <a:r>
              <a:rPr lang="en-US" dirty="0" smtClean="0"/>
              <a:t> </a:t>
            </a:r>
            <a:r>
              <a:rPr lang="en-US" dirty="0" err="1" smtClean="0"/>
              <a:t>parayı</a:t>
            </a:r>
            <a:r>
              <a:rPr lang="en-US" dirty="0" smtClean="0"/>
              <a:t> </a:t>
            </a:r>
            <a:r>
              <a:rPr lang="en-US" dirty="0" err="1" smtClean="0"/>
              <a:t>basan</a:t>
            </a:r>
            <a:r>
              <a:rPr lang="en-US" dirty="0" smtClean="0"/>
              <a:t> II. </a:t>
            </a:r>
            <a:r>
              <a:rPr lang="en-US" dirty="0" err="1" smtClean="0"/>
              <a:t>Göktürk</a:t>
            </a:r>
            <a:r>
              <a:rPr lang="en-US" dirty="0" smtClean="0"/>
              <a:t> </a:t>
            </a:r>
            <a:r>
              <a:rPr lang="en-US" dirty="0" err="1" smtClean="0"/>
              <a:t>Devleti’dir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İl</a:t>
            </a:r>
            <a:r>
              <a:rPr lang="en-US" dirty="0" smtClean="0"/>
              <a:t> </a:t>
            </a:r>
            <a:r>
              <a:rPr lang="en-US" dirty="0" err="1" smtClean="0"/>
              <a:t>İtmiş</a:t>
            </a:r>
            <a:r>
              <a:rPr lang="en-US" dirty="0" smtClean="0"/>
              <a:t> Bilge </a:t>
            </a:r>
            <a:r>
              <a:rPr lang="en-US" dirty="0" err="1" smtClean="0"/>
              <a:t>Kağan</a:t>
            </a:r>
            <a:r>
              <a:rPr lang="en-US" dirty="0" smtClean="0"/>
              <a:t>, </a:t>
            </a:r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kuran</a:t>
            </a:r>
            <a:r>
              <a:rPr lang="en-US" dirty="0" smtClean="0"/>
              <a:t> ilk </a:t>
            </a:r>
            <a:r>
              <a:rPr lang="en-US" dirty="0" err="1" smtClean="0"/>
              <a:t>hükümdarıdır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İlk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şehri</a:t>
            </a:r>
            <a:r>
              <a:rPr lang="en-US" dirty="0" smtClean="0"/>
              <a:t> </a:t>
            </a:r>
            <a:r>
              <a:rPr lang="en-US" dirty="0" err="1" smtClean="0"/>
              <a:t>Ordu</a:t>
            </a:r>
            <a:r>
              <a:rPr lang="en-US" dirty="0" smtClean="0"/>
              <a:t> – </a:t>
            </a:r>
            <a:r>
              <a:rPr lang="en-US" dirty="0" err="1" smtClean="0"/>
              <a:t>Balık’tır</a:t>
            </a:r>
            <a:endParaRPr lang="tr-TR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9684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71504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Uygurlar</a:t>
            </a:r>
            <a:r>
              <a:rPr lang="en-US" dirty="0" smtClean="0"/>
              <a:t> </a:t>
            </a: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hayata</a:t>
            </a:r>
            <a:r>
              <a:rPr lang="en-US" dirty="0" smtClean="0"/>
              <a:t> </a:t>
            </a:r>
            <a:r>
              <a:rPr lang="en-US" dirty="0" err="1" smtClean="0"/>
              <a:t>geçen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topluluğudur</a:t>
            </a:r>
            <a:r>
              <a:rPr lang="en-US" dirty="0" smtClean="0"/>
              <a:t>. </a:t>
            </a: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hayatın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ilk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saraylar</a:t>
            </a:r>
            <a:r>
              <a:rPr lang="en-US" dirty="0" smtClean="0"/>
              <a:t>, </a:t>
            </a:r>
            <a:r>
              <a:rPr lang="en-US" dirty="0" err="1" smtClean="0"/>
              <a:t>tapınaklar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kalıcı</a:t>
            </a:r>
            <a:r>
              <a:rPr lang="en-US" dirty="0" smtClean="0"/>
              <a:t> </a:t>
            </a:r>
            <a:r>
              <a:rPr lang="en-US" dirty="0" err="1" smtClean="0"/>
              <a:t>mimari</a:t>
            </a:r>
            <a:r>
              <a:rPr lang="en-US" dirty="0" smtClean="0"/>
              <a:t> </a:t>
            </a:r>
            <a:r>
              <a:rPr lang="en-US" dirty="0" err="1" smtClean="0"/>
              <a:t>eserler</a:t>
            </a:r>
            <a:r>
              <a:rPr lang="en-US" dirty="0" smtClean="0"/>
              <a:t> </a:t>
            </a:r>
            <a:r>
              <a:rPr lang="en-US" dirty="0" err="1" smtClean="0"/>
              <a:t>bırakmışlardır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Þ Din </a:t>
            </a:r>
            <a:r>
              <a:rPr lang="en-US" dirty="0" err="1" smtClean="0"/>
              <a:t>değiştiren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Uygurlardır</a:t>
            </a:r>
            <a:r>
              <a:rPr lang="en-US" dirty="0" smtClean="0"/>
              <a:t> (</a:t>
            </a:r>
            <a:r>
              <a:rPr lang="en-US" dirty="0" err="1" smtClean="0"/>
              <a:t>savaşçı</a:t>
            </a:r>
            <a:r>
              <a:rPr lang="en-US" dirty="0" smtClean="0"/>
              <a:t> </a:t>
            </a:r>
            <a:r>
              <a:rPr lang="en-US" dirty="0" err="1" smtClean="0"/>
              <a:t>özelliklerini</a:t>
            </a:r>
            <a:r>
              <a:rPr lang="en-US" dirty="0" smtClean="0"/>
              <a:t> </a:t>
            </a:r>
            <a:r>
              <a:rPr lang="en-US" dirty="0" err="1" smtClean="0"/>
              <a:t>kaybetmişlerdir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Þ Uygur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tarihinin</a:t>
            </a:r>
            <a:r>
              <a:rPr lang="en-US" dirty="0" smtClean="0"/>
              <a:t> ilk </a:t>
            </a:r>
            <a:r>
              <a:rPr lang="en-US" dirty="0" err="1" smtClean="0"/>
              <a:t>ve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olayı</a:t>
            </a:r>
            <a:r>
              <a:rPr lang="en-US" dirty="0" smtClean="0"/>
              <a:t> 751 </a:t>
            </a:r>
            <a:r>
              <a:rPr lang="en-US" dirty="0" err="1" smtClean="0"/>
              <a:t>Talas</a:t>
            </a:r>
            <a:r>
              <a:rPr lang="en-US" dirty="0" smtClean="0"/>
              <a:t> </a:t>
            </a:r>
            <a:r>
              <a:rPr lang="en-US" dirty="0" err="1" smtClean="0"/>
              <a:t>Savaşı’dır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Þ </a:t>
            </a:r>
            <a:r>
              <a:rPr lang="en-US" dirty="0" err="1" smtClean="0"/>
              <a:t>Kâğıt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matbaayı</a:t>
            </a:r>
            <a:r>
              <a:rPr lang="en-US" dirty="0" smtClean="0"/>
              <a:t> </a:t>
            </a:r>
            <a:r>
              <a:rPr lang="en-US" dirty="0" err="1" smtClean="0"/>
              <a:t>kullanan</a:t>
            </a:r>
            <a:r>
              <a:rPr lang="en-US" dirty="0" smtClean="0"/>
              <a:t> (</a:t>
            </a:r>
            <a:r>
              <a:rPr lang="en-US" dirty="0" err="1" smtClean="0"/>
              <a:t>Hareketli</a:t>
            </a:r>
            <a:r>
              <a:rPr lang="en-US" dirty="0" smtClean="0"/>
              <a:t> </a:t>
            </a:r>
            <a:r>
              <a:rPr lang="en-US" dirty="0" err="1" smtClean="0"/>
              <a:t>harf</a:t>
            </a:r>
            <a:r>
              <a:rPr lang="en-US" dirty="0" smtClean="0"/>
              <a:t> </a:t>
            </a:r>
            <a:r>
              <a:rPr lang="en-US" dirty="0" err="1" smtClean="0"/>
              <a:t>sisteminin</a:t>
            </a:r>
            <a:r>
              <a:rPr lang="en-US" dirty="0" smtClean="0"/>
              <a:t> ilk </a:t>
            </a:r>
            <a:r>
              <a:rPr lang="en-US" dirty="0" err="1" smtClean="0"/>
              <a:t>örneği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Türkçe</a:t>
            </a:r>
            <a:r>
              <a:rPr lang="en-US" dirty="0" smtClean="0"/>
              <a:t> </a:t>
            </a:r>
            <a:r>
              <a:rPr lang="en-US" dirty="0" err="1" smtClean="0"/>
              <a:t>kitapları</a:t>
            </a:r>
            <a:r>
              <a:rPr lang="en-US" dirty="0" smtClean="0"/>
              <a:t> </a:t>
            </a:r>
            <a:r>
              <a:rPr lang="en-US" dirty="0" err="1" smtClean="0"/>
              <a:t>basan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Uygurlardır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57216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Uygurlara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buluntu</a:t>
            </a:r>
            <a:r>
              <a:rPr lang="en-US" dirty="0" smtClean="0"/>
              <a:t> </a:t>
            </a:r>
            <a:r>
              <a:rPr lang="en-US" dirty="0" err="1" smtClean="0"/>
              <a:t>merkezleri</a:t>
            </a:r>
            <a:r>
              <a:rPr lang="en-US" dirty="0" smtClean="0"/>
              <a:t>; </a:t>
            </a:r>
            <a:r>
              <a:rPr lang="en-US" dirty="0" err="1" smtClean="0"/>
              <a:t>Hotan</a:t>
            </a:r>
            <a:r>
              <a:rPr lang="en-US" dirty="0" smtClean="0"/>
              <a:t>, </a:t>
            </a:r>
            <a:r>
              <a:rPr lang="en-US" dirty="0" err="1" smtClean="0"/>
              <a:t>Bezelik</a:t>
            </a:r>
            <a:r>
              <a:rPr lang="en-US" dirty="0" smtClean="0"/>
              <a:t>, Kara </a:t>
            </a:r>
            <a:r>
              <a:rPr lang="en-US" dirty="0" err="1" smtClean="0"/>
              <a:t>Hoço</a:t>
            </a:r>
            <a:r>
              <a:rPr lang="en-US" dirty="0" smtClean="0"/>
              <a:t>, </a:t>
            </a:r>
            <a:r>
              <a:rPr lang="en-US" dirty="0" err="1" smtClean="0"/>
              <a:t>Turfan</a:t>
            </a:r>
            <a:r>
              <a:rPr lang="en-US" dirty="0" smtClean="0"/>
              <a:t>, </a:t>
            </a:r>
            <a:r>
              <a:rPr lang="en-US" dirty="0" err="1" smtClean="0"/>
              <a:t>Kızıl</a:t>
            </a:r>
            <a:r>
              <a:rPr lang="en-US" dirty="0" smtClean="0"/>
              <a:t>, </a:t>
            </a:r>
            <a:r>
              <a:rPr lang="en-US" dirty="0" err="1" smtClean="0"/>
              <a:t>Kuça’dır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Uygurların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r>
              <a:rPr lang="en-US" dirty="0" smtClean="0"/>
              <a:t> “</a:t>
            </a:r>
            <a:r>
              <a:rPr lang="en-US" dirty="0" err="1" smtClean="0"/>
              <a:t>Karabalsagun</a:t>
            </a:r>
            <a:r>
              <a:rPr lang="en-US" dirty="0" smtClean="0"/>
              <a:t> </a:t>
            </a:r>
            <a:r>
              <a:rPr lang="en-US" dirty="0" err="1" smtClean="0"/>
              <a:t>Yazıtları”dır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Anadolu’da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örnekleri</a:t>
            </a:r>
            <a:r>
              <a:rPr lang="en-US" dirty="0" smtClean="0"/>
              <a:t> </a:t>
            </a:r>
            <a:r>
              <a:rPr lang="en-US" dirty="0" err="1" smtClean="0"/>
              <a:t>görülen</a:t>
            </a:r>
            <a:r>
              <a:rPr lang="en-US" dirty="0" smtClean="0"/>
              <a:t> “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Oyunu</a:t>
            </a:r>
            <a:r>
              <a:rPr lang="en-US" dirty="0" smtClean="0"/>
              <a:t>” </a:t>
            </a:r>
            <a:r>
              <a:rPr lang="en-US" dirty="0" err="1" smtClean="0"/>
              <a:t>Uygurlara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özelliktir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Uygurlardan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ikinci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yaşama</a:t>
            </a:r>
            <a:r>
              <a:rPr lang="en-US" dirty="0" smtClean="0"/>
              <a:t> </a:t>
            </a:r>
            <a:r>
              <a:rPr lang="en-US" dirty="0" err="1" smtClean="0"/>
              <a:t>geçen</a:t>
            </a:r>
            <a:r>
              <a:rPr lang="en-US" dirty="0" smtClean="0"/>
              <a:t> (Tam </a:t>
            </a:r>
            <a:r>
              <a:rPr lang="en-US" dirty="0" err="1" smtClean="0"/>
              <a:t>anlamıyla</a:t>
            </a:r>
            <a:r>
              <a:rPr lang="en-US" dirty="0" smtClean="0"/>
              <a:t> </a:t>
            </a: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hayata</a:t>
            </a:r>
            <a:r>
              <a:rPr lang="en-US" dirty="0" smtClean="0"/>
              <a:t> </a:t>
            </a:r>
            <a:r>
              <a:rPr lang="en-US" dirty="0" err="1" smtClean="0"/>
              <a:t>geçen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topluluğu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hükümdarları</a:t>
            </a:r>
            <a:r>
              <a:rPr lang="en-US" dirty="0" smtClean="0"/>
              <a:t> </a:t>
            </a:r>
            <a:r>
              <a:rPr lang="en-US" dirty="0" err="1" smtClean="0"/>
              <a:t>adına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bastıran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topluluğu</a:t>
            </a:r>
            <a:r>
              <a:rPr lang="en-US" dirty="0" smtClean="0"/>
              <a:t> </a:t>
            </a:r>
            <a:r>
              <a:rPr lang="en-US" dirty="0" err="1" smtClean="0"/>
              <a:t>Türgişler’dir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Türgişler</a:t>
            </a:r>
            <a:r>
              <a:rPr lang="en-US" dirty="0" smtClean="0"/>
              <a:t> </a:t>
            </a:r>
            <a:r>
              <a:rPr lang="en-US" dirty="0" err="1" smtClean="0"/>
              <a:t>Emevilerle</a:t>
            </a:r>
            <a:r>
              <a:rPr lang="en-US" dirty="0" smtClean="0"/>
              <a:t> </a:t>
            </a:r>
            <a:r>
              <a:rPr lang="en-US" dirty="0" err="1" smtClean="0"/>
              <a:t>mücadele</a:t>
            </a:r>
            <a:r>
              <a:rPr lang="en-US" dirty="0" smtClean="0"/>
              <a:t> </a:t>
            </a:r>
            <a:r>
              <a:rPr lang="en-US" dirty="0" err="1" smtClean="0"/>
              <a:t>ederek</a:t>
            </a:r>
            <a:r>
              <a:rPr lang="en-US" dirty="0" smtClean="0"/>
              <a:t> </a:t>
            </a:r>
            <a:r>
              <a:rPr lang="en-US" dirty="0" err="1" smtClean="0"/>
              <a:t>İslamiyet’in</a:t>
            </a:r>
            <a:r>
              <a:rPr lang="en-US" dirty="0" smtClean="0"/>
              <a:t> </a:t>
            </a:r>
            <a:r>
              <a:rPr lang="en-US" dirty="0" err="1" smtClean="0"/>
              <a:t>doğuya</a:t>
            </a:r>
            <a:r>
              <a:rPr lang="en-US" dirty="0" smtClean="0"/>
              <a:t> (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Asya</a:t>
            </a:r>
            <a:r>
              <a:rPr lang="en-US" dirty="0" smtClean="0"/>
              <a:t>) </a:t>
            </a:r>
            <a:r>
              <a:rPr lang="en-US" dirty="0" err="1" smtClean="0"/>
              <a:t>yayılmasını</a:t>
            </a:r>
            <a:r>
              <a:rPr lang="en-US" dirty="0" smtClean="0"/>
              <a:t> </a:t>
            </a:r>
            <a:r>
              <a:rPr lang="en-US" dirty="0" err="1" smtClean="0"/>
              <a:t>geciktirmişlerdir</a:t>
            </a:r>
            <a:r>
              <a:rPr lang="en-US" dirty="0" smtClean="0"/>
              <a:t> (ilk </a:t>
            </a:r>
            <a:r>
              <a:rPr lang="en-US" dirty="0" err="1" smtClean="0"/>
              <a:t>kez</a:t>
            </a:r>
            <a:r>
              <a:rPr lang="en-US" dirty="0" smtClean="0"/>
              <a:t>).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9684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857916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Cengiz</a:t>
            </a:r>
            <a:r>
              <a:rPr lang="en-US" dirty="0" smtClean="0"/>
              <a:t> </a:t>
            </a:r>
            <a:r>
              <a:rPr lang="en-US" dirty="0" err="1" smtClean="0"/>
              <a:t>Han’a</a:t>
            </a:r>
            <a:r>
              <a:rPr lang="en-US" dirty="0" smtClean="0"/>
              <a:t> </a:t>
            </a:r>
            <a:r>
              <a:rPr lang="en-US" dirty="0" err="1" smtClean="0"/>
              <a:t>bağlanan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kavmi</a:t>
            </a:r>
            <a:r>
              <a:rPr lang="en-US" dirty="0" smtClean="0"/>
              <a:t> </a:t>
            </a:r>
            <a:r>
              <a:rPr lang="en-US" dirty="0" err="1" smtClean="0"/>
              <a:t>Kırgızlardır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İlk</a:t>
            </a:r>
            <a:r>
              <a:rPr lang="en-US" dirty="0" smtClean="0"/>
              <a:t>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İstanbul’u</a:t>
            </a:r>
            <a:r>
              <a:rPr lang="en-US" dirty="0" smtClean="0"/>
              <a:t> </a:t>
            </a:r>
            <a:r>
              <a:rPr lang="en-US" dirty="0" err="1" smtClean="0"/>
              <a:t>kuşatan</a:t>
            </a:r>
            <a:r>
              <a:rPr lang="en-US" dirty="0" smtClean="0"/>
              <a:t> </a:t>
            </a:r>
            <a:r>
              <a:rPr lang="en-US" dirty="0" err="1" smtClean="0"/>
              <a:t>Türkler</a:t>
            </a:r>
            <a:r>
              <a:rPr lang="en-US" dirty="0" smtClean="0"/>
              <a:t>, </a:t>
            </a:r>
            <a:r>
              <a:rPr lang="en-US" dirty="0" err="1" smtClean="0"/>
              <a:t>Avarlardır</a:t>
            </a:r>
            <a:r>
              <a:rPr lang="en-US" dirty="0" smtClean="0"/>
              <a:t> (</a:t>
            </a:r>
            <a:r>
              <a:rPr lang="en-US" dirty="0" err="1" smtClean="0"/>
              <a:t>ikinci</a:t>
            </a:r>
            <a:r>
              <a:rPr lang="en-US" dirty="0" smtClean="0"/>
              <a:t>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kuşatan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topluluğu</a:t>
            </a:r>
            <a:r>
              <a:rPr lang="en-US" dirty="0" smtClean="0"/>
              <a:t> Tuna </a:t>
            </a:r>
            <a:r>
              <a:rPr lang="en-US" dirty="0" err="1" smtClean="0"/>
              <a:t>Bulgarlarıdır</a:t>
            </a:r>
            <a:r>
              <a:rPr lang="en-US" dirty="0" smtClean="0"/>
              <a:t>.).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tarihinde</a:t>
            </a:r>
            <a:r>
              <a:rPr lang="en-US" dirty="0" smtClean="0"/>
              <a:t> en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bırakan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topluluğu</a:t>
            </a:r>
            <a:r>
              <a:rPr lang="en-US" dirty="0" smtClean="0"/>
              <a:t> </a:t>
            </a:r>
            <a:r>
              <a:rPr lang="en-US" dirty="0" err="1" smtClean="0"/>
              <a:t>Oğuzlardır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Museviliği</a:t>
            </a:r>
            <a:r>
              <a:rPr lang="en-US" dirty="0" smtClean="0"/>
              <a:t> </a:t>
            </a:r>
            <a:r>
              <a:rPr lang="en-US" dirty="0" err="1" smtClean="0"/>
              <a:t>benimseyen</a:t>
            </a:r>
            <a:r>
              <a:rPr lang="en-US" dirty="0" smtClean="0"/>
              <a:t> ilk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Hazarlardır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Hazarlar</a:t>
            </a:r>
            <a:r>
              <a:rPr lang="en-US" dirty="0" smtClean="0"/>
              <a:t> </a:t>
            </a:r>
            <a:r>
              <a:rPr lang="en-US" dirty="0" err="1" smtClean="0"/>
              <a:t>İslamiyet’in</a:t>
            </a:r>
            <a:r>
              <a:rPr lang="en-US" dirty="0" smtClean="0"/>
              <a:t> </a:t>
            </a:r>
            <a:r>
              <a:rPr lang="en-US" dirty="0" err="1" smtClean="0"/>
              <a:t>Kafkaslara</a:t>
            </a:r>
            <a:r>
              <a:rPr lang="en-US" dirty="0" smtClean="0"/>
              <a:t> </a:t>
            </a:r>
            <a:r>
              <a:rPr lang="en-US" dirty="0" err="1" smtClean="0"/>
              <a:t>girmesini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Rusya’da</a:t>
            </a:r>
            <a:r>
              <a:rPr lang="en-US" dirty="0" smtClean="0"/>
              <a:t> </a:t>
            </a:r>
            <a:r>
              <a:rPr lang="en-US" dirty="0" err="1" smtClean="0"/>
              <a:t>yayılmasını</a:t>
            </a:r>
            <a:r>
              <a:rPr lang="en-US" dirty="0" smtClean="0"/>
              <a:t> </a:t>
            </a:r>
            <a:r>
              <a:rPr lang="en-US" dirty="0" err="1" smtClean="0"/>
              <a:t>engellemişlerdir</a:t>
            </a:r>
            <a:r>
              <a:rPr lang="en-US" dirty="0" smtClean="0"/>
              <a:t> (ilk </a:t>
            </a:r>
            <a:r>
              <a:rPr lang="en-US" dirty="0" err="1" smtClean="0"/>
              <a:t>kez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İslamiyet’i</a:t>
            </a:r>
            <a:r>
              <a:rPr lang="en-US" dirty="0" smtClean="0"/>
              <a:t> </a:t>
            </a:r>
            <a:r>
              <a:rPr lang="en-US" dirty="0" err="1" smtClean="0"/>
              <a:t>benimseyen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boyu</a:t>
            </a:r>
            <a:r>
              <a:rPr lang="en-US" dirty="0" smtClean="0"/>
              <a:t> </a:t>
            </a:r>
            <a:r>
              <a:rPr lang="en-US" dirty="0" err="1" smtClean="0"/>
              <a:t>Karluklardır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Hıristiyanlığı</a:t>
            </a:r>
            <a:r>
              <a:rPr lang="en-US" dirty="0" smtClean="0"/>
              <a:t> </a:t>
            </a:r>
            <a:r>
              <a:rPr lang="en-US" dirty="0" err="1" smtClean="0"/>
              <a:t>benimseyen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Avarlardır</a:t>
            </a:r>
            <a:endParaRPr lang="tr-TR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57216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Macarlar</a:t>
            </a:r>
            <a:r>
              <a:rPr lang="en-US" dirty="0" smtClean="0"/>
              <a:t>, </a:t>
            </a:r>
            <a:r>
              <a:rPr lang="en-US" dirty="0" err="1" smtClean="0"/>
              <a:t>Hıristiyanlığın</a:t>
            </a:r>
            <a:r>
              <a:rPr lang="en-US" dirty="0" smtClean="0"/>
              <a:t> </a:t>
            </a:r>
            <a:r>
              <a:rPr lang="en-US" dirty="0" err="1" smtClean="0"/>
              <a:t>Katolik</a:t>
            </a:r>
            <a:r>
              <a:rPr lang="en-US" dirty="0" smtClean="0"/>
              <a:t> </a:t>
            </a:r>
            <a:r>
              <a:rPr lang="en-US" dirty="0" err="1" smtClean="0"/>
              <a:t>mezhebini</a:t>
            </a:r>
            <a:r>
              <a:rPr lang="en-US" dirty="0" smtClean="0"/>
              <a:t> </a:t>
            </a:r>
            <a:r>
              <a:rPr lang="en-US" dirty="0" err="1" smtClean="0"/>
              <a:t>benimseyen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boyudur</a:t>
            </a:r>
            <a:r>
              <a:rPr lang="en-US" dirty="0" smtClean="0"/>
              <a:t>. </a:t>
            </a:r>
            <a:r>
              <a:rPr lang="en-US" dirty="0" err="1" smtClean="0"/>
              <a:t>Dinlerindeki</a:t>
            </a:r>
            <a:r>
              <a:rPr lang="en-US" dirty="0" smtClean="0"/>
              <a:t> </a:t>
            </a:r>
            <a:r>
              <a:rPr lang="en-US" dirty="0" err="1" smtClean="0"/>
              <a:t>değişim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yapılarına</a:t>
            </a:r>
            <a:r>
              <a:rPr lang="en-US" dirty="0" smtClean="0"/>
              <a:t> </a:t>
            </a:r>
            <a:r>
              <a:rPr lang="en-US" dirty="0" err="1" smtClean="0"/>
              <a:t>yansımış</a:t>
            </a:r>
            <a:r>
              <a:rPr lang="en-US" dirty="0" smtClean="0"/>
              <a:t>, </a:t>
            </a:r>
            <a:r>
              <a:rPr lang="en-US" dirty="0" err="1" smtClean="0"/>
              <a:t>boylar</a:t>
            </a:r>
            <a:r>
              <a:rPr lang="en-US" dirty="0" smtClean="0"/>
              <a:t> </a:t>
            </a:r>
            <a:r>
              <a:rPr lang="en-US" dirty="0" err="1" smtClean="0"/>
              <a:t>birliğine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yapıdan</a:t>
            </a:r>
            <a:r>
              <a:rPr lang="en-US" dirty="0" smtClean="0"/>
              <a:t>, </a:t>
            </a:r>
            <a:r>
              <a:rPr lang="en-US" dirty="0" err="1" smtClean="0"/>
              <a:t>krallık</a:t>
            </a:r>
            <a:r>
              <a:rPr lang="en-US" dirty="0" smtClean="0"/>
              <a:t> </a:t>
            </a:r>
            <a:r>
              <a:rPr lang="en-US" dirty="0" err="1" smtClean="0"/>
              <a:t>sistemine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yapıya</a:t>
            </a:r>
            <a:r>
              <a:rPr lang="en-US" dirty="0" smtClean="0"/>
              <a:t> </a:t>
            </a:r>
            <a:r>
              <a:rPr lang="en-US" dirty="0" err="1" smtClean="0"/>
              <a:t>geçmişlerdir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Peçenekler</a:t>
            </a:r>
            <a:r>
              <a:rPr lang="en-US" dirty="0" smtClean="0"/>
              <a:t>, </a:t>
            </a:r>
            <a:r>
              <a:rPr lang="en-US" dirty="0" err="1" smtClean="0"/>
              <a:t>Bizans</a:t>
            </a:r>
            <a:r>
              <a:rPr lang="en-US" dirty="0" smtClean="0"/>
              <a:t> </a:t>
            </a:r>
            <a:r>
              <a:rPr lang="en-US" dirty="0" err="1" smtClean="0"/>
              <a:t>ordusu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paralı</a:t>
            </a:r>
            <a:r>
              <a:rPr lang="en-US" dirty="0" smtClean="0"/>
              <a:t> asker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yapmış</a:t>
            </a:r>
            <a:r>
              <a:rPr lang="en-US" dirty="0" smtClean="0"/>
              <a:t>; 1071 </a:t>
            </a:r>
            <a:r>
              <a:rPr lang="en-US" dirty="0" err="1" smtClean="0"/>
              <a:t>Malazgirt</a:t>
            </a:r>
            <a:r>
              <a:rPr lang="en-US" dirty="0" smtClean="0"/>
              <a:t> </a:t>
            </a:r>
            <a:r>
              <a:rPr lang="en-US" dirty="0" err="1" smtClean="0"/>
              <a:t>Savaşı’nda</a:t>
            </a:r>
            <a:r>
              <a:rPr lang="en-US" dirty="0" smtClean="0"/>
              <a:t> </a:t>
            </a:r>
            <a:r>
              <a:rPr lang="en-US" dirty="0" err="1" smtClean="0"/>
              <a:t>saf</a:t>
            </a:r>
            <a:r>
              <a:rPr lang="en-US" dirty="0" smtClean="0"/>
              <a:t> </a:t>
            </a:r>
            <a:r>
              <a:rPr lang="en-US" dirty="0" err="1" smtClean="0"/>
              <a:t>değiştirerek</a:t>
            </a:r>
            <a:r>
              <a:rPr lang="en-US" dirty="0" smtClean="0"/>
              <a:t> </a:t>
            </a:r>
            <a:r>
              <a:rPr lang="en-US" dirty="0" err="1" smtClean="0"/>
              <a:t>Selçuklu</a:t>
            </a:r>
            <a:r>
              <a:rPr lang="en-US" dirty="0" smtClean="0"/>
              <a:t> </a:t>
            </a:r>
            <a:r>
              <a:rPr lang="en-US" dirty="0" err="1" smtClean="0"/>
              <a:t>ordusu</a:t>
            </a:r>
            <a:r>
              <a:rPr lang="en-US" dirty="0" smtClean="0"/>
              <a:t> </a:t>
            </a:r>
            <a:r>
              <a:rPr lang="en-US" dirty="0" err="1" smtClean="0"/>
              <a:t>tarafına</a:t>
            </a:r>
            <a:r>
              <a:rPr lang="en-US" dirty="0" smtClean="0"/>
              <a:t> </a:t>
            </a:r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Türkler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kazanılmasında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olmuşlardır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Düzenli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disiplinli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ordusunun</a:t>
            </a:r>
            <a:r>
              <a:rPr lang="en-US" dirty="0" smtClean="0"/>
              <a:t> </a:t>
            </a:r>
            <a:r>
              <a:rPr lang="en-US" dirty="0" err="1" smtClean="0"/>
              <a:t>kurucusu</a:t>
            </a:r>
            <a:r>
              <a:rPr lang="en-US" dirty="0" smtClean="0"/>
              <a:t> Mete </a:t>
            </a:r>
            <a:r>
              <a:rPr lang="en-US" dirty="0" err="1" smtClean="0"/>
              <a:t>Han’dır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Hâkimiyet</a:t>
            </a:r>
            <a:r>
              <a:rPr lang="en-US" dirty="0" smtClean="0"/>
              <a:t> </a:t>
            </a:r>
            <a:r>
              <a:rPr lang="en-US" dirty="0" err="1" smtClean="0"/>
              <a:t>anlayışını</a:t>
            </a:r>
            <a:r>
              <a:rPr lang="en-US" dirty="0" smtClean="0"/>
              <a:t> (</a:t>
            </a:r>
            <a:r>
              <a:rPr lang="en-US" dirty="0" err="1" smtClean="0"/>
              <a:t>ikili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, </a:t>
            </a:r>
            <a:r>
              <a:rPr lang="en-US" dirty="0" err="1" smtClean="0"/>
              <a:t>veraset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) ilk </a:t>
            </a:r>
            <a:r>
              <a:rPr lang="en-US" dirty="0" err="1" smtClean="0"/>
              <a:t>getiren</a:t>
            </a:r>
            <a:r>
              <a:rPr lang="en-US" dirty="0" smtClean="0"/>
              <a:t> </a:t>
            </a:r>
            <a:r>
              <a:rPr lang="en-US" dirty="0" err="1" smtClean="0"/>
              <a:t>hükümdar</a:t>
            </a:r>
            <a:r>
              <a:rPr lang="en-US" dirty="0" smtClean="0"/>
              <a:t> Mete </a:t>
            </a:r>
            <a:r>
              <a:rPr lang="en-US" dirty="0" err="1" smtClean="0"/>
              <a:t>Han’dır</a:t>
            </a:r>
            <a:endParaRPr lang="tr-TR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572164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kültürlerden</a:t>
            </a:r>
            <a:r>
              <a:rPr lang="en-US" dirty="0" smtClean="0"/>
              <a:t> en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etkilendikleri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askerlik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ordudur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Türklerde</a:t>
            </a:r>
            <a:r>
              <a:rPr lang="en-US" dirty="0" smtClean="0"/>
              <a:t> En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tanrı</a:t>
            </a:r>
            <a:r>
              <a:rPr lang="en-US" dirty="0" smtClean="0"/>
              <a:t>, </a:t>
            </a:r>
            <a:r>
              <a:rPr lang="en-US" dirty="0" err="1" smtClean="0"/>
              <a:t>Gök</a:t>
            </a:r>
            <a:r>
              <a:rPr lang="en-US" dirty="0" smtClean="0"/>
              <a:t> – </a:t>
            </a:r>
            <a:r>
              <a:rPr lang="en-US" dirty="0" err="1" smtClean="0"/>
              <a:t>Tanrı</a:t>
            </a:r>
            <a:r>
              <a:rPr lang="en-US" dirty="0" smtClean="0"/>
              <a:t> </a:t>
            </a:r>
            <a:r>
              <a:rPr lang="en-US" dirty="0" err="1" smtClean="0"/>
              <a:t>idi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Türklere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bilinen</a:t>
            </a:r>
            <a:r>
              <a:rPr lang="en-US" dirty="0" smtClean="0"/>
              <a:t> en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kurganlar</a:t>
            </a:r>
            <a:r>
              <a:rPr lang="en-US" dirty="0" smtClean="0"/>
              <a:t> </a:t>
            </a:r>
            <a:r>
              <a:rPr lang="en-US" dirty="0" err="1" smtClean="0"/>
              <a:t>Altaylar’da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“</a:t>
            </a:r>
            <a:r>
              <a:rPr lang="en-US" dirty="0" err="1" smtClean="0"/>
              <a:t>Pazırık</a:t>
            </a:r>
            <a:r>
              <a:rPr lang="en-US" dirty="0" smtClean="0"/>
              <a:t>” </a:t>
            </a:r>
            <a:r>
              <a:rPr lang="en-US" dirty="0" err="1" smtClean="0"/>
              <a:t>ile</a:t>
            </a:r>
            <a:r>
              <a:rPr lang="en-US" dirty="0" smtClean="0"/>
              <a:t> Alma Ata </a:t>
            </a:r>
            <a:r>
              <a:rPr lang="en-US" dirty="0" err="1" smtClean="0"/>
              <a:t>yakınlarında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“</a:t>
            </a:r>
            <a:r>
              <a:rPr lang="en-US" dirty="0" err="1" smtClean="0"/>
              <a:t>Esik</a:t>
            </a:r>
            <a:r>
              <a:rPr lang="en-US" dirty="0" smtClean="0"/>
              <a:t>” </a:t>
            </a:r>
            <a:r>
              <a:rPr lang="en-US" dirty="0" err="1" smtClean="0"/>
              <a:t>kurganlarıdır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Türklerin</a:t>
            </a:r>
            <a:r>
              <a:rPr lang="en-US" dirty="0" smtClean="0"/>
              <a:t> </a:t>
            </a:r>
            <a:r>
              <a:rPr lang="en-US" dirty="0" err="1" smtClean="0"/>
              <a:t>yaşayışına</a:t>
            </a:r>
            <a:r>
              <a:rPr lang="en-US" dirty="0" smtClean="0"/>
              <a:t> en </a:t>
            </a:r>
            <a:r>
              <a:rPr lang="en-US" dirty="0" err="1" smtClean="0"/>
              <a:t>uygun</a:t>
            </a:r>
            <a:r>
              <a:rPr lang="en-US" dirty="0" smtClean="0"/>
              <a:t> din </a:t>
            </a:r>
            <a:r>
              <a:rPr lang="en-US" dirty="0" err="1" smtClean="0"/>
              <a:t>İslamiyet</a:t>
            </a:r>
            <a:r>
              <a:rPr lang="en-US" dirty="0" smtClean="0"/>
              <a:t> </a:t>
            </a:r>
            <a:r>
              <a:rPr lang="en-US" dirty="0" err="1" smtClean="0"/>
              <a:t>olmuştur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r>
              <a:rPr lang="en-US" dirty="0" smtClean="0"/>
              <a:t> </a:t>
            </a:r>
            <a:r>
              <a:rPr lang="en-US" dirty="0" err="1" smtClean="0"/>
              <a:t>başlatan</a:t>
            </a:r>
            <a:r>
              <a:rPr lang="en-US" dirty="0" smtClean="0"/>
              <a:t> ilk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Uygurlardır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Dünyanın</a:t>
            </a:r>
            <a:r>
              <a:rPr lang="en-US" dirty="0" smtClean="0"/>
              <a:t> en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halısı</a:t>
            </a:r>
            <a:r>
              <a:rPr lang="en-US" dirty="0" smtClean="0"/>
              <a:t> </a:t>
            </a:r>
            <a:r>
              <a:rPr lang="en-US" dirty="0" err="1" smtClean="0"/>
              <a:t>Altaylarda</a:t>
            </a:r>
            <a:r>
              <a:rPr lang="en-US" dirty="0" smtClean="0"/>
              <a:t> </a:t>
            </a:r>
            <a:r>
              <a:rPr lang="en-US" dirty="0" err="1" smtClean="0"/>
              <a:t>Pazırık</a:t>
            </a:r>
            <a:r>
              <a:rPr lang="en-US" dirty="0" smtClean="0"/>
              <a:t> </a:t>
            </a:r>
            <a:r>
              <a:rPr lang="en-US" dirty="0" err="1" smtClean="0"/>
              <a:t>Kurganı’nda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çıkarılmıştır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Halı</a:t>
            </a:r>
            <a:r>
              <a:rPr lang="en-US" dirty="0" smtClean="0"/>
              <a:t> </a:t>
            </a:r>
            <a:r>
              <a:rPr lang="en-US" dirty="0" err="1" smtClean="0"/>
              <a:t>dokumacılığını</a:t>
            </a:r>
            <a:r>
              <a:rPr lang="en-US" dirty="0" smtClean="0"/>
              <a:t> ilk </a:t>
            </a:r>
            <a:r>
              <a:rPr lang="en-US" dirty="0" err="1" smtClean="0"/>
              <a:t>başlatanlar</a:t>
            </a:r>
            <a:r>
              <a:rPr lang="en-US" dirty="0" smtClean="0"/>
              <a:t> </a:t>
            </a:r>
            <a:r>
              <a:rPr lang="en-US" dirty="0" err="1" smtClean="0"/>
              <a:t>Asya</a:t>
            </a:r>
            <a:r>
              <a:rPr lang="en-US" dirty="0" smtClean="0"/>
              <a:t> </a:t>
            </a:r>
            <a:r>
              <a:rPr lang="en-US" dirty="0" err="1" smtClean="0"/>
              <a:t>Hunları’dır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Manas</a:t>
            </a:r>
            <a:r>
              <a:rPr lang="en-US" dirty="0" smtClean="0"/>
              <a:t> </a:t>
            </a:r>
            <a:r>
              <a:rPr lang="en-US" dirty="0" err="1" smtClean="0"/>
              <a:t>Destanı</a:t>
            </a:r>
            <a:r>
              <a:rPr lang="en-US" dirty="0" smtClean="0"/>
              <a:t> (</a:t>
            </a:r>
            <a:r>
              <a:rPr lang="en-US" dirty="0" err="1" smtClean="0"/>
              <a:t>Kırgızlar</a:t>
            </a:r>
            <a:r>
              <a:rPr lang="en-US" dirty="0" smtClean="0"/>
              <a:t>) en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destanıdır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UYGURLAR VE ÖNEMİ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Uygurlar</a:t>
            </a:r>
            <a:r>
              <a:rPr lang="en-US" sz="2000" dirty="0" smtClean="0">
                <a:latin typeface="Comic Sans MS" pitchFamily="66" charset="0"/>
              </a:rPr>
              <a:t> 840’ta </a:t>
            </a:r>
            <a:r>
              <a:rPr lang="en-US" sz="2000" dirty="0" err="1" smtClean="0">
                <a:latin typeface="Comic Sans MS" pitchFamily="66" charset="0"/>
              </a:rPr>
              <a:t>Kırgızlar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tarafından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yıkılmışlardır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Bununla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birlikte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parça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parça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siyasi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hayatlarını</a:t>
            </a:r>
            <a:r>
              <a:rPr lang="en-US" sz="2000" dirty="0" smtClean="0">
                <a:latin typeface="Comic Sans MS" pitchFamily="66" charset="0"/>
              </a:rPr>
              <a:t> 13. </a:t>
            </a:r>
            <a:r>
              <a:rPr lang="en-US" sz="2000" dirty="0" err="1" smtClean="0">
                <a:latin typeface="Comic Sans MS" pitchFamily="66" charset="0"/>
              </a:rPr>
              <a:t>yüzyıla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kadar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sürdürmüşlerdir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err="1" smtClean="0">
                <a:latin typeface="Comic Sans MS" pitchFamily="66" charset="0"/>
              </a:rPr>
              <a:t>Turfan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Kaşgar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</a:t>
            </a:r>
            <a:r>
              <a:rPr lang="en-US" sz="2000" dirty="0" smtClean="0">
                <a:latin typeface="Comic Sans MS" pitchFamily="66" charset="0"/>
              </a:rPr>
              <a:t> Kansu </a:t>
            </a:r>
            <a:r>
              <a:rPr lang="en-US" sz="2000" dirty="0" err="1" smtClean="0">
                <a:latin typeface="Comic Sans MS" pitchFamily="66" charset="0"/>
              </a:rPr>
              <a:t>Uygurları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olarak</a:t>
            </a:r>
            <a:r>
              <a:rPr lang="en-US" sz="2000" dirty="0" smtClean="0">
                <a:latin typeface="Comic Sans MS" pitchFamily="66" charset="0"/>
              </a:rPr>
              <a:t>). Bu </a:t>
            </a:r>
            <a:r>
              <a:rPr lang="en-US" sz="2000" dirty="0" err="1" smtClean="0">
                <a:latin typeface="Comic Sans MS" pitchFamily="66" charset="0"/>
              </a:rPr>
              <a:t>yüzyıldan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Moğolların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hâkimiyetine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girmişlerdir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NOT: Uygur </a:t>
            </a:r>
            <a:r>
              <a:rPr lang="en-US" sz="2000" dirty="0" err="1" smtClean="0">
                <a:latin typeface="Comic Sans MS" pitchFamily="66" charset="0"/>
              </a:rPr>
              <a:t>kültürü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Moğollar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arasında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yayılmış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Moğolların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Türkleşmesinde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etkili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olmuştur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b="1" dirty="0" err="1" smtClean="0">
                <a:latin typeface="Comic Sans MS" pitchFamily="66" charset="0"/>
              </a:rPr>
              <a:t>Uygurların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Önemi</a:t>
            </a:r>
            <a:r>
              <a:rPr lang="en-US" sz="2000" dirty="0" smtClean="0">
                <a:latin typeface="Comic Sans MS" pitchFamily="66" charset="0"/>
              </a:rPr>
              <a:t>: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· </a:t>
            </a:r>
            <a:r>
              <a:rPr lang="en-US" sz="2000" dirty="0" err="1" smtClean="0">
                <a:latin typeface="Comic Sans MS" pitchFamily="66" charset="0"/>
              </a:rPr>
              <a:t>Yerleşik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hayata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geçen</a:t>
            </a:r>
            <a:r>
              <a:rPr lang="en-US" sz="2000" dirty="0" smtClean="0">
                <a:latin typeface="Comic Sans MS" pitchFamily="66" charset="0"/>
              </a:rPr>
              <a:t> ilk </a:t>
            </a:r>
            <a:r>
              <a:rPr lang="en-US" sz="2000" dirty="0" err="1" smtClean="0">
                <a:latin typeface="Comic Sans MS" pitchFamily="66" charset="0"/>
              </a:rPr>
              <a:t>Türk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topluluğudur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· </a:t>
            </a:r>
            <a:r>
              <a:rPr lang="en-US" sz="2000" dirty="0" err="1" smtClean="0">
                <a:latin typeface="Comic Sans MS" pitchFamily="66" charset="0"/>
              </a:rPr>
              <a:t>Yerleşik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hayatın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bir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sonucu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olarak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saraylar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tapınaklar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gibi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kalıcı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mimari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eserler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bırakmışlardır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· </a:t>
            </a:r>
            <a:r>
              <a:rPr lang="en-US" sz="2000" dirty="0" err="1" smtClean="0">
                <a:latin typeface="Comic Sans MS" pitchFamily="66" charset="0"/>
              </a:rPr>
              <a:t>Yerleşik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yaşamın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bir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sonucu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olarak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göçebe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kültürü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etmişler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savaşçı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özelliklerini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kaybetmişlerdir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Fakat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bilimsel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kültürel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etkinliklerde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bulunarak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uygarlık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olarak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ileri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gitmişlerdir</a:t>
            </a:r>
            <a:r>
              <a:rPr lang="en-US" sz="2000" dirty="0" smtClean="0">
                <a:latin typeface="Comic Sans MS" pitchFamily="66" charset="0"/>
              </a:rPr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tr-T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2105</Words>
  <PresentationFormat>Ekran Gösterisi (4:3)</PresentationFormat>
  <Paragraphs>179</Paragraphs>
  <Slides>88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88</vt:i4>
      </vt:variant>
    </vt:vector>
  </HeadingPairs>
  <TitlesOfParts>
    <vt:vector size="89" baseType="lpstr">
      <vt:lpstr>Gündönümü</vt:lpstr>
      <vt:lpstr>İSLAMİYET’TEN ÖNCE KURULAN TÜRK DEVLETLERİ </vt:lpstr>
      <vt:lpstr>Slayt 2</vt:lpstr>
      <vt:lpstr>AVRUPA HUN DEVLETİ (375 - 469) </vt:lpstr>
      <vt:lpstr>GÖKTÜRKLER (552 - 658) </vt:lpstr>
      <vt:lpstr>Slayt 5</vt:lpstr>
      <vt:lpstr>II. GÖKTÜRK DEVLETİ (KUTLUK) (682 - 745) </vt:lpstr>
      <vt:lpstr>Göktürklerin Önemi</vt:lpstr>
      <vt:lpstr>UYGURLAR (745 - 840)</vt:lpstr>
      <vt:lpstr>UYGURLAR VE ÖNEMİ </vt:lpstr>
      <vt:lpstr>Slayt 10</vt:lpstr>
      <vt:lpstr>AKHUNLAR (EFTALİTLER)</vt:lpstr>
      <vt:lpstr>TÜRGİŞLER</vt:lpstr>
      <vt:lpstr>KARLUKLAR</vt:lpstr>
      <vt:lpstr>KIRGIZLAR</vt:lpstr>
      <vt:lpstr>SİBİRLER (SABARLAR)</vt:lpstr>
      <vt:lpstr>HAZARLAR</vt:lpstr>
      <vt:lpstr>Slayt 17</vt:lpstr>
      <vt:lpstr>AVARLAR (JUAN JUANLAR) (568 - 805)</vt:lpstr>
      <vt:lpstr>Slayt 19</vt:lpstr>
      <vt:lpstr>BULGARLAR</vt:lpstr>
      <vt:lpstr>Slayt 21</vt:lpstr>
      <vt:lpstr>MACARLAR</vt:lpstr>
      <vt:lpstr>PEÇENEKLER</vt:lpstr>
      <vt:lpstr>UZLAR (OĞUZLAR)</vt:lpstr>
      <vt:lpstr>KUMANLAR (KIPÇAKLAR)</vt:lpstr>
      <vt:lpstr>Slayt 26</vt:lpstr>
      <vt:lpstr>Kavimler göçü nedir? </vt:lpstr>
      <vt:lpstr>Kavimler göçünün nedenleri nelerdir? </vt:lpstr>
      <vt:lpstr>Slayt 29</vt:lpstr>
      <vt:lpstr>Kavimler göçü sonucunda kurulan krallıklar hangileridir? </vt:lpstr>
      <vt:lpstr>Kavimler göçü'nün sonuçları nelerdir? </vt:lpstr>
      <vt:lpstr>Slayt 32</vt:lpstr>
      <vt:lpstr>Kültür ve Uygarlık </vt:lpstr>
      <vt:lpstr>Slayt 34</vt:lpstr>
      <vt:lpstr>Ordu </vt:lpstr>
      <vt:lpstr>Hukuk</vt:lpstr>
      <vt:lpstr>Din ve İnanış </vt:lpstr>
      <vt:lpstr>Sosyal ve İktisadi Hayat </vt:lpstr>
      <vt:lpstr>Slayt 39</vt:lpstr>
      <vt:lpstr>ÖNEMLİ VE KISA BİLGİLER </vt:lpstr>
      <vt:lpstr>Slayt 41</vt:lpstr>
      <vt:lpstr>Slayt 42</vt:lpstr>
      <vt:lpstr>Slayt 43</vt:lpstr>
      <vt:lpstr>Slayt 44</vt:lpstr>
      <vt:lpstr>Slayt 45</vt:lpstr>
      <vt:lpstr>Slayt 46</vt:lpstr>
      <vt:lpstr>Önemli devlet görevlileri ve kurumları şunlardır</vt:lpstr>
      <vt:lpstr>Slayt 48</vt:lpstr>
      <vt:lpstr>TOPLUM YAPISI</vt:lpstr>
      <vt:lpstr>Slayt 50</vt:lpstr>
      <vt:lpstr>ORDU</vt:lpstr>
      <vt:lpstr>Slayt 52</vt:lpstr>
      <vt:lpstr>DİN VE İNANIŞ</vt:lpstr>
      <vt:lpstr>Slayt 54</vt:lpstr>
      <vt:lpstr>Slayt 55</vt:lpstr>
      <vt:lpstr>Slayt 56</vt:lpstr>
      <vt:lpstr>Slayt 57</vt:lpstr>
      <vt:lpstr>HUKUK</vt:lpstr>
      <vt:lpstr>Slayt 59</vt:lpstr>
      <vt:lpstr>Slayt 60</vt:lpstr>
      <vt:lpstr>EKONOMİK HAYAT</vt:lpstr>
      <vt:lpstr>Slayt 62</vt:lpstr>
      <vt:lpstr>Slayt 63</vt:lpstr>
      <vt:lpstr>Slayt 64</vt:lpstr>
      <vt:lpstr>YAZI VE EDEBİYAT</vt:lpstr>
      <vt:lpstr>Slayt 66</vt:lpstr>
      <vt:lpstr>Slayt 67</vt:lpstr>
      <vt:lpstr>Slayt 68</vt:lpstr>
      <vt:lpstr>Slayt 69</vt:lpstr>
      <vt:lpstr>Slayt 70</vt:lpstr>
      <vt:lpstr>Slayt 71</vt:lpstr>
      <vt:lpstr>BİLİM VE SANAT</vt:lpstr>
      <vt:lpstr>Slayt 73</vt:lpstr>
      <vt:lpstr>Slayt 74</vt:lpstr>
      <vt:lpstr>Slayt 75</vt:lpstr>
      <vt:lpstr>Slayt 76</vt:lpstr>
      <vt:lpstr>ÖNEMLİ HATIRLATMALAR</vt:lpstr>
      <vt:lpstr>Slayt 78</vt:lpstr>
      <vt:lpstr>Slayt 79</vt:lpstr>
      <vt:lpstr>Slayt 80</vt:lpstr>
      <vt:lpstr>Slayt 81</vt:lpstr>
      <vt:lpstr>Slayt 82</vt:lpstr>
      <vt:lpstr>Slayt 83</vt:lpstr>
      <vt:lpstr>Slayt 84</vt:lpstr>
      <vt:lpstr>Slayt 85</vt:lpstr>
      <vt:lpstr>Slayt 86</vt:lpstr>
      <vt:lpstr>Slayt 87</vt:lpstr>
      <vt:lpstr>Slayt 88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İSLAMİYET’TEN ÖNCE KURULAN TÜRK DEVLETLERİ </dc:title>
  <dc:creator>azim</dc:creator>
  <cp:lastModifiedBy>azim</cp:lastModifiedBy>
  <cp:revision>9</cp:revision>
  <dcterms:created xsi:type="dcterms:W3CDTF">2013-12-22T22:04:43Z</dcterms:created>
  <dcterms:modified xsi:type="dcterms:W3CDTF">2013-12-22T23:33:55Z</dcterms:modified>
</cp:coreProperties>
</file>