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media/audio11.wav" ContentType="audio/x-wav"/>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9" r:id="rId4"/>
    <p:sldId id="258" r:id="rId5"/>
    <p:sldId id="260" r:id="rId6"/>
    <p:sldId id="265" r:id="rId7"/>
    <p:sldId id="261" r:id="rId8"/>
    <p:sldId id="262" r:id="rId9"/>
    <p:sldId id="263" r:id="rId10"/>
    <p:sldId id="264" r:id="rId11"/>
    <p:sldId id="266" r:id="rId12"/>
    <p:sldId id="267" r:id="rId13"/>
    <p:sldId id="268" r:id="rId14"/>
    <p:sldId id="269" r:id="rId15"/>
    <p:sldId id="270" r:id="rId16"/>
    <p:sldId id="271" r:id="rId17"/>
    <p:sldId id="272" r:id="rId18"/>
    <p:sldId id="273" r:id="rId19"/>
    <p:sldId id="281" r:id="rId20"/>
    <p:sldId id="274" r:id="rId21"/>
    <p:sldId id="275" r:id="rId22"/>
    <p:sldId id="276" r:id="rId23"/>
    <p:sldId id="277" r:id="rId24"/>
    <p:sldId id="278" r:id="rId25"/>
    <p:sldId id="279" r:id="rId26"/>
    <p:sldId id="280" r:id="rId2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3456" autoAdjust="0"/>
    <p:restoredTop sz="94660"/>
  </p:normalViewPr>
  <p:slideViewPr>
    <p:cSldViewPr snapToGrid="0">
      <p:cViewPr varScale="1">
        <p:scale>
          <a:sx n="73" d="100"/>
          <a:sy n="73" d="100"/>
        </p:scale>
        <p:origin x="-276"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480F8F60-7B5B-47A9-90C0-9497D57A3CC5}" type="datetimeFigureOut">
              <a:rPr lang="tr-TR" smtClean="0"/>
              <a:pPr/>
              <a:t>27.01.2015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E3042CC-C282-4620-BB05-6F154CFEE929}" type="slidenum">
              <a:rPr lang="tr-TR" smtClean="0"/>
              <a:pPr/>
              <a:t>‹#›</a:t>
            </a:fld>
            <a:endParaRPr lang="tr-TR"/>
          </a:p>
        </p:txBody>
      </p:sp>
    </p:spTree>
    <p:extLst>
      <p:ext uri="{BB962C8B-B14F-4D97-AF65-F5344CB8AC3E}">
        <p14:creationId xmlns:p14="http://schemas.microsoft.com/office/powerpoint/2010/main" xmlns="" val="3828192899"/>
      </p:ext>
    </p:extLst>
  </p:cSld>
  <p:clrMapOvr>
    <a:masterClrMapping/>
  </p:clrMapOvr>
  <mc:AlternateContent xmlns:mc="http://schemas.openxmlformats.org/markup-compatibility/2006">
    <mc:Choice xmlns:p14="http://schemas.microsoft.com/office/powerpoint/2010/main" xmlns="" Requires="p14">
      <p:transition spd="slow" p14:dur="4000">
        <p14:vortex dir="u"/>
        <p:sndAc>
          <p:stSnd>
            <p:snd r:embed="rId3" name="type.wav"/>
          </p:stSnd>
        </p:sndAc>
      </p:transition>
    </mc:Choice>
    <mc:Fallback>
      <p:transition spd="slow">
        <p:fade/>
        <p:sndAc>
          <p:stSnd>
            <p:snd r:embed="rId1" name="type.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80F8F60-7B5B-47A9-90C0-9497D57A3CC5}" type="datetimeFigureOut">
              <a:rPr lang="tr-TR" smtClean="0"/>
              <a:pPr/>
              <a:t>27.01.2015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E3042CC-C282-4620-BB05-6F154CFEE929}" type="slidenum">
              <a:rPr lang="tr-TR" smtClean="0"/>
              <a:pPr/>
              <a:t>‹#›</a:t>
            </a:fld>
            <a:endParaRPr lang="tr-TR"/>
          </a:p>
        </p:txBody>
      </p:sp>
    </p:spTree>
    <p:extLst>
      <p:ext uri="{BB962C8B-B14F-4D97-AF65-F5344CB8AC3E}">
        <p14:creationId xmlns:p14="http://schemas.microsoft.com/office/powerpoint/2010/main" xmlns="" val="4118922446"/>
      </p:ext>
    </p:extLst>
  </p:cSld>
  <p:clrMapOvr>
    <a:masterClrMapping/>
  </p:clrMapOvr>
  <mc:AlternateContent xmlns:mc="http://schemas.openxmlformats.org/markup-compatibility/2006">
    <mc:Choice xmlns:p14="http://schemas.microsoft.com/office/powerpoint/2010/main" xmlns="" Requires="p14">
      <p:transition spd="slow" p14:dur="4000">
        <p14:vortex dir="u"/>
        <p:sndAc>
          <p:stSnd>
            <p:snd r:embed="rId3" name="type.wav"/>
          </p:stSnd>
        </p:sndAc>
      </p:transition>
    </mc:Choice>
    <mc:Fallback>
      <p:transition spd="slow">
        <p:fade/>
        <p:sndAc>
          <p:stSnd>
            <p:snd r:embed="rId1" name="type.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80F8F60-7B5B-47A9-90C0-9497D57A3CC5}" type="datetimeFigureOut">
              <a:rPr lang="tr-TR" smtClean="0"/>
              <a:pPr/>
              <a:t>27.01.2015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E3042CC-C282-4620-BB05-6F154CFEE929}" type="slidenum">
              <a:rPr lang="tr-TR" smtClean="0"/>
              <a:pPr/>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113289707"/>
      </p:ext>
    </p:extLst>
  </p:cSld>
  <p:clrMapOvr>
    <a:masterClrMapping/>
  </p:clrMapOvr>
  <mc:AlternateContent xmlns:mc="http://schemas.openxmlformats.org/markup-compatibility/2006">
    <mc:Choice xmlns:p14="http://schemas.microsoft.com/office/powerpoint/2010/main" xmlns="" Requires="p14">
      <p:transition spd="slow" p14:dur="4000">
        <p14:vortex dir="u"/>
        <p:sndAc>
          <p:stSnd>
            <p:snd r:embed="rId3" name="type.wav"/>
          </p:stSnd>
        </p:sndAc>
      </p:transition>
    </mc:Choice>
    <mc:Fallback>
      <p:transition spd="slow">
        <p:fade/>
        <p:sndAc>
          <p:stSnd>
            <p:snd r:embed="rId1" name="type.wav"/>
          </p:stSnd>
        </p:sndAc>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80F8F60-7B5B-47A9-90C0-9497D57A3CC5}" type="datetimeFigureOut">
              <a:rPr lang="tr-TR" smtClean="0"/>
              <a:pPr/>
              <a:t>27.01.2015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E3042CC-C282-4620-BB05-6F154CFEE929}" type="slidenum">
              <a:rPr lang="tr-TR" smtClean="0"/>
              <a:pPr/>
              <a:t>‹#›</a:t>
            </a:fld>
            <a:endParaRPr lang="tr-TR"/>
          </a:p>
        </p:txBody>
      </p:sp>
    </p:spTree>
    <p:extLst>
      <p:ext uri="{BB962C8B-B14F-4D97-AF65-F5344CB8AC3E}">
        <p14:creationId xmlns:p14="http://schemas.microsoft.com/office/powerpoint/2010/main" xmlns="" val="3008555549"/>
      </p:ext>
    </p:extLst>
  </p:cSld>
  <p:clrMapOvr>
    <a:masterClrMapping/>
  </p:clrMapOvr>
  <mc:AlternateContent xmlns:mc="http://schemas.openxmlformats.org/markup-compatibility/2006">
    <mc:Choice xmlns:p14="http://schemas.microsoft.com/office/powerpoint/2010/main" xmlns="" Requires="p14">
      <p:transition spd="slow" p14:dur="4000">
        <p14:vortex dir="u"/>
        <p:sndAc>
          <p:stSnd>
            <p:snd r:embed="rId3" name="type.wav"/>
          </p:stSnd>
        </p:sndAc>
      </p:transition>
    </mc:Choice>
    <mc:Fallback>
      <p:transition spd="slow">
        <p:fade/>
        <p:sndAc>
          <p:stSnd>
            <p:snd r:embed="rId1" name="type.wav"/>
          </p:stSnd>
        </p:sndAc>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80F8F60-7B5B-47A9-90C0-9497D57A3CC5}" type="datetimeFigureOut">
              <a:rPr lang="tr-TR" smtClean="0"/>
              <a:pPr/>
              <a:t>27.01.2015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E3042CC-C282-4620-BB05-6F154CFEE929}" type="slidenum">
              <a:rPr lang="tr-TR" smtClean="0"/>
              <a:pPr/>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2169688672"/>
      </p:ext>
    </p:extLst>
  </p:cSld>
  <p:clrMapOvr>
    <a:masterClrMapping/>
  </p:clrMapOvr>
  <mc:AlternateContent xmlns:mc="http://schemas.openxmlformats.org/markup-compatibility/2006">
    <mc:Choice xmlns:p14="http://schemas.microsoft.com/office/powerpoint/2010/main" xmlns="" Requires="p14">
      <p:transition spd="slow" p14:dur="4000">
        <p14:vortex dir="u"/>
        <p:sndAc>
          <p:stSnd>
            <p:snd r:embed="rId3" name="type.wav"/>
          </p:stSnd>
        </p:sndAc>
      </p:transition>
    </mc:Choice>
    <mc:Fallback>
      <p:transition spd="slow">
        <p:fade/>
        <p:sndAc>
          <p:stSnd>
            <p:snd r:embed="rId1" name="type.wav"/>
          </p:stSnd>
        </p:sndAc>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80F8F60-7B5B-47A9-90C0-9497D57A3CC5}" type="datetimeFigureOut">
              <a:rPr lang="tr-TR" smtClean="0"/>
              <a:pPr/>
              <a:t>27.01.2015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E3042CC-C282-4620-BB05-6F154CFEE929}" type="slidenum">
              <a:rPr lang="tr-TR" smtClean="0"/>
              <a:pPr/>
              <a:t>‹#›</a:t>
            </a:fld>
            <a:endParaRPr lang="tr-TR"/>
          </a:p>
        </p:txBody>
      </p:sp>
    </p:spTree>
    <p:extLst>
      <p:ext uri="{BB962C8B-B14F-4D97-AF65-F5344CB8AC3E}">
        <p14:creationId xmlns:p14="http://schemas.microsoft.com/office/powerpoint/2010/main" xmlns="" val="661497554"/>
      </p:ext>
    </p:extLst>
  </p:cSld>
  <p:clrMapOvr>
    <a:masterClrMapping/>
  </p:clrMapOvr>
  <mc:AlternateContent xmlns:mc="http://schemas.openxmlformats.org/markup-compatibility/2006">
    <mc:Choice xmlns:p14="http://schemas.microsoft.com/office/powerpoint/2010/main" xmlns="" Requires="p14">
      <p:transition spd="slow" p14:dur="4000">
        <p14:vortex dir="u"/>
        <p:sndAc>
          <p:stSnd>
            <p:snd r:embed="rId3" name="type.wav"/>
          </p:stSnd>
        </p:sndAc>
      </p:transition>
    </mc:Choice>
    <mc:Fallback>
      <p:transition spd="slow">
        <p:fade/>
        <p:sndAc>
          <p:stSnd>
            <p:snd r:embed="rId1" name="type.wav"/>
          </p:stSnd>
        </p:sndAc>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0F8F60-7B5B-47A9-90C0-9497D57A3CC5}" type="datetimeFigureOut">
              <a:rPr lang="tr-TR" smtClean="0"/>
              <a:pPr/>
              <a:t>27.01.2015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E3042CC-C282-4620-BB05-6F154CFEE929}" type="slidenum">
              <a:rPr lang="tr-TR" smtClean="0"/>
              <a:pPr/>
              <a:t>‹#›</a:t>
            </a:fld>
            <a:endParaRPr lang="tr-TR"/>
          </a:p>
        </p:txBody>
      </p:sp>
    </p:spTree>
    <p:extLst>
      <p:ext uri="{BB962C8B-B14F-4D97-AF65-F5344CB8AC3E}">
        <p14:creationId xmlns:p14="http://schemas.microsoft.com/office/powerpoint/2010/main" xmlns="" val="2312423288"/>
      </p:ext>
    </p:extLst>
  </p:cSld>
  <p:clrMapOvr>
    <a:masterClrMapping/>
  </p:clrMapOvr>
  <mc:AlternateContent xmlns:mc="http://schemas.openxmlformats.org/markup-compatibility/2006">
    <mc:Choice xmlns:p14="http://schemas.microsoft.com/office/powerpoint/2010/main" xmlns="" Requires="p14">
      <p:transition spd="slow" p14:dur="4000">
        <p14:vortex dir="u"/>
        <p:sndAc>
          <p:stSnd>
            <p:snd r:embed="rId3" name="type.wav"/>
          </p:stSnd>
        </p:sndAc>
      </p:transition>
    </mc:Choice>
    <mc:Fallback>
      <p:transition spd="slow">
        <p:fade/>
        <p:sndAc>
          <p:stSnd>
            <p:snd r:embed="rId1" name="type.wav"/>
          </p:stSnd>
        </p:sndAc>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0F8F60-7B5B-47A9-90C0-9497D57A3CC5}" type="datetimeFigureOut">
              <a:rPr lang="tr-TR" smtClean="0"/>
              <a:pPr/>
              <a:t>27.01.2015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E3042CC-C282-4620-BB05-6F154CFEE929}" type="slidenum">
              <a:rPr lang="tr-TR" smtClean="0"/>
              <a:pPr/>
              <a:t>‹#›</a:t>
            </a:fld>
            <a:endParaRPr lang="tr-TR"/>
          </a:p>
        </p:txBody>
      </p:sp>
    </p:spTree>
    <p:extLst>
      <p:ext uri="{BB962C8B-B14F-4D97-AF65-F5344CB8AC3E}">
        <p14:creationId xmlns:p14="http://schemas.microsoft.com/office/powerpoint/2010/main" xmlns="" val="3164184841"/>
      </p:ext>
    </p:extLst>
  </p:cSld>
  <p:clrMapOvr>
    <a:masterClrMapping/>
  </p:clrMapOvr>
  <mc:AlternateContent xmlns:mc="http://schemas.openxmlformats.org/markup-compatibility/2006">
    <mc:Choice xmlns:p14="http://schemas.microsoft.com/office/powerpoint/2010/main" xmlns="" Requires="p14">
      <p:transition spd="slow" p14:dur="4000">
        <p14:vortex dir="u"/>
        <p:sndAc>
          <p:stSnd>
            <p:snd r:embed="rId3" name="type.wav"/>
          </p:stSnd>
        </p:sndAc>
      </p:transition>
    </mc:Choice>
    <mc:Fallback>
      <p:transition spd="slow">
        <p:fade/>
        <p:sndAc>
          <p:stSnd>
            <p:snd r:embed="rId1" name="type.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0F8F60-7B5B-47A9-90C0-9497D57A3CC5}" type="datetimeFigureOut">
              <a:rPr lang="tr-TR" smtClean="0"/>
              <a:pPr/>
              <a:t>27.01.2015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E3042CC-C282-4620-BB05-6F154CFEE929}" type="slidenum">
              <a:rPr lang="tr-TR" smtClean="0"/>
              <a:pPr/>
              <a:t>‹#›</a:t>
            </a:fld>
            <a:endParaRPr lang="tr-TR"/>
          </a:p>
        </p:txBody>
      </p:sp>
    </p:spTree>
    <p:extLst>
      <p:ext uri="{BB962C8B-B14F-4D97-AF65-F5344CB8AC3E}">
        <p14:creationId xmlns:p14="http://schemas.microsoft.com/office/powerpoint/2010/main" xmlns="" val="335160888"/>
      </p:ext>
    </p:extLst>
  </p:cSld>
  <p:clrMapOvr>
    <a:masterClrMapping/>
  </p:clrMapOvr>
  <mc:AlternateContent xmlns:mc="http://schemas.openxmlformats.org/markup-compatibility/2006">
    <mc:Choice xmlns:p14="http://schemas.microsoft.com/office/powerpoint/2010/main" xmlns="" Requires="p14">
      <p:transition spd="slow" p14:dur="4000">
        <p14:vortex dir="u"/>
        <p:sndAc>
          <p:stSnd>
            <p:snd r:embed="rId3" name="type.wav"/>
          </p:stSnd>
        </p:sndAc>
      </p:transition>
    </mc:Choice>
    <mc:Fallback>
      <p:transition spd="slow">
        <p:fade/>
        <p:sndAc>
          <p:stSnd>
            <p:snd r:embed="rId1" name="type.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80F8F60-7B5B-47A9-90C0-9497D57A3CC5}" type="datetimeFigureOut">
              <a:rPr lang="tr-TR" smtClean="0"/>
              <a:pPr/>
              <a:t>27.01.2015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E3042CC-C282-4620-BB05-6F154CFEE929}" type="slidenum">
              <a:rPr lang="tr-TR" smtClean="0"/>
              <a:pPr/>
              <a:t>‹#›</a:t>
            </a:fld>
            <a:endParaRPr lang="tr-TR"/>
          </a:p>
        </p:txBody>
      </p:sp>
    </p:spTree>
    <p:extLst>
      <p:ext uri="{BB962C8B-B14F-4D97-AF65-F5344CB8AC3E}">
        <p14:creationId xmlns:p14="http://schemas.microsoft.com/office/powerpoint/2010/main" xmlns="" val="1996897128"/>
      </p:ext>
    </p:extLst>
  </p:cSld>
  <p:clrMapOvr>
    <a:masterClrMapping/>
  </p:clrMapOvr>
  <mc:AlternateContent xmlns:mc="http://schemas.openxmlformats.org/markup-compatibility/2006">
    <mc:Choice xmlns:p14="http://schemas.microsoft.com/office/powerpoint/2010/main" xmlns="" Requires="p14">
      <p:transition spd="slow" p14:dur="4000">
        <p14:vortex dir="u"/>
        <p:sndAc>
          <p:stSnd>
            <p:snd r:embed="rId3" name="type.wav"/>
          </p:stSnd>
        </p:sndAc>
      </p:transition>
    </mc:Choice>
    <mc:Fallback>
      <p:transition spd="slow">
        <p:fade/>
        <p:sndAc>
          <p:stSnd>
            <p:snd r:embed="rId1" name="type.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480F8F60-7B5B-47A9-90C0-9497D57A3CC5}" type="datetimeFigureOut">
              <a:rPr lang="tr-TR" smtClean="0"/>
              <a:pPr/>
              <a:t>27.01.2015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E3042CC-C282-4620-BB05-6F154CFEE929}" type="slidenum">
              <a:rPr lang="tr-TR" smtClean="0"/>
              <a:pPr/>
              <a:t>‹#›</a:t>
            </a:fld>
            <a:endParaRPr lang="tr-TR"/>
          </a:p>
        </p:txBody>
      </p:sp>
    </p:spTree>
    <p:extLst>
      <p:ext uri="{BB962C8B-B14F-4D97-AF65-F5344CB8AC3E}">
        <p14:creationId xmlns:p14="http://schemas.microsoft.com/office/powerpoint/2010/main" xmlns="" val="3656912262"/>
      </p:ext>
    </p:extLst>
  </p:cSld>
  <p:clrMapOvr>
    <a:masterClrMapping/>
  </p:clrMapOvr>
  <mc:AlternateContent xmlns:mc="http://schemas.openxmlformats.org/markup-compatibility/2006">
    <mc:Choice xmlns:p14="http://schemas.microsoft.com/office/powerpoint/2010/main" xmlns="" Requires="p14">
      <p:transition spd="slow" p14:dur="4000">
        <p14:vortex dir="u"/>
        <p:sndAc>
          <p:stSnd>
            <p:snd r:embed="rId3" name="type.wav"/>
          </p:stSnd>
        </p:sndAc>
      </p:transition>
    </mc:Choice>
    <mc:Fallback>
      <p:transition spd="slow">
        <p:fade/>
        <p:sndAc>
          <p:stSnd>
            <p:snd r:embed="rId1" name="type.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480F8F60-7B5B-47A9-90C0-9497D57A3CC5}" type="datetimeFigureOut">
              <a:rPr lang="tr-TR" smtClean="0"/>
              <a:pPr/>
              <a:t>27.01.2015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4E3042CC-C282-4620-BB05-6F154CFEE929}" type="slidenum">
              <a:rPr lang="tr-TR" smtClean="0"/>
              <a:pPr/>
              <a:t>‹#›</a:t>
            </a:fld>
            <a:endParaRPr lang="tr-TR"/>
          </a:p>
        </p:txBody>
      </p:sp>
    </p:spTree>
    <p:extLst>
      <p:ext uri="{BB962C8B-B14F-4D97-AF65-F5344CB8AC3E}">
        <p14:creationId xmlns:p14="http://schemas.microsoft.com/office/powerpoint/2010/main" xmlns="" val="604477504"/>
      </p:ext>
    </p:extLst>
  </p:cSld>
  <p:clrMapOvr>
    <a:masterClrMapping/>
  </p:clrMapOvr>
  <mc:AlternateContent xmlns:mc="http://schemas.openxmlformats.org/markup-compatibility/2006">
    <mc:Choice xmlns:p14="http://schemas.microsoft.com/office/powerpoint/2010/main" xmlns="" Requires="p14">
      <p:transition spd="slow" p14:dur="4000">
        <p14:vortex dir="u"/>
        <p:sndAc>
          <p:stSnd>
            <p:snd r:embed="rId3" name="type.wav"/>
          </p:stSnd>
        </p:sndAc>
      </p:transition>
    </mc:Choice>
    <mc:Fallback>
      <p:transition spd="slow">
        <p:fade/>
        <p:sndAc>
          <p:stSnd>
            <p:snd r:embed="rId1" name="type.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480F8F60-7B5B-47A9-90C0-9497D57A3CC5}" type="datetimeFigureOut">
              <a:rPr lang="tr-TR" smtClean="0"/>
              <a:pPr/>
              <a:t>27.01.2015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4E3042CC-C282-4620-BB05-6F154CFEE929}" type="slidenum">
              <a:rPr lang="tr-TR" smtClean="0"/>
              <a:pPr/>
              <a:t>‹#›</a:t>
            </a:fld>
            <a:endParaRPr lang="tr-TR"/>
          </a:p>
        </p:txBody>
      </p:sp>
    </p:spTree>
    <p:extLst>
      <p:ext uri="{BB962C8B-B14F-4D97-AF65-F5344CB8AC3E}">
        <p14:creationId xmlns:p14="http://schemas.microsoft.com/office/powerpoint/2010/main" xmlns="" val="2489203984"/>
      </p:ext>
    </p:extLst>
  </p:cSld>
  <p:clrMapOvr>
    <a:masterClrMapping/>
  </p:clrMapOvr>
  <mc:AlternateContent xmlns:mc="http://schemas.openxmlformats.org/markup-compatibility/2006">
    <mc:Choice xmlns:p14="http://schemas.microsoft.com/office/powerpoint/2010/main" xmlns="" Requires="p14">
      <p:transition spd="slow" p14:dur="4000">
        <p14:vortex dir="u"/>
        <p:sndAc>
          <p:stSnd>
            <p:snd r:embed="rId3" name="type.wav"/>
          </p:stSnd>
        </p:sndAc>
      </p:transition>
    </mc:Choice>
    <mc:Fallback>
      <p:transition spd="slow">
        <p:fade/>
        <p:sndAc>
          <p:stSnd>
            <p:snd r:embed="rId1" name="type.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0F8F60-7B5B-47A9-90C0-9497D57A3CC5}" type="datetimeFigureOut">
              <a:rPr lang="tr-TR" smtClean="0"/>
              <a:pPr/>
              <a:t>27.01.2015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4E3042CC-C282-4620-BB05-6F154CFEE929}" type="slidenum">
              <a:rPr lang="tr-TR" smtClean="0"/>
              <a:pPr/>
              <a:t>‹#›</a:t>
            </a:fld>
            <a:endParaRPr lang="tr-TR"/>
          </a:p>
        </p:txBody>
      </p:sp>
    </p:spTree>
    <p:extLst>
      <p:ext uri="{BB962C8B-B14F-4D97-AF65-F5344CB8AC3E}">
        <p14:creationId xmlns:p14="http://schemas.microsoft.com/office/powerpoint/2010/main" xmlns="" val="3627089337"/>
      </p:ext>
    </p:extLst>
  </p:cSld>
  <p:clrMapOvr>
    <a:masterClrMapping/>
  </p:clrMapOvr>
  <mc:AlternateContent xmlns:mc="http://schemas.openxmlformats.org/markup-compatibility/2006">
    <mc:Choice xmlns:p14="http://schemas.microsoft.com/office/powerpoint/2010/main" xmlns="" Requires="p14">
      <p:transition spd="slow" p14:dur="4000">
        <p14:vortex dir="u"/>
        <p:sndAc>
          <p:stSnd>
            <p:snd r:embed="rId3" name="type.wav"/>
          </p:stSnd>
        </p:sndAc>
      </p:transition>
    </mc:Choice>
    <mc:Fallback>
      <p:transition spd="slow">
        <p:fade/>
        <p:sndAc>
          <p:stSnd>
            <p:snd r:embed="rId1" name="type.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smtClean="0"/>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80F8F60-7B5B-47A9-90C0-9497D57A3CC5}" type="datetimeFigureOut">
              <a:rPr lang="tr-TR" smtClean="0"/>
              <a:pPr/>
              <a:t>27.01.2015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E3042CC-C282-4620-BB05-6F154CFEE929}" type="slidenum">
              <a:rPr lang="tr-TR" smtClean="0"/>
              <a:pPr/>
              <a:t>‹#›</a:t>
            </a:fld>
            <a:endParaRPr lang="tr-TR"/>
          </a:p>
        </p:txBody>
      </p:sp>
    </p:spTree>
    <p:extLst>
      <p:ext uri="{BB962C8B-B14F-4D97-AF65-F5344CB8AC3E}">
        <p14:creationId xmlns:p14="http://schemas.microsoft.com/office/powerpoint/2010/main" xmlns="" val="2263538691"/>
      </p:ext>
    </p:extLst>
  </p:cSld>
  <p:clrMapOvr>
    <a:masterClrMapping/>
  </p:clrMapOvr>
  <mc:AlternateContent xmlns:mc="http://schemas.openxmlformats.org/markup-compatibility/2006">
    <mc:Choice xmlns:p14="http://schemas.microsoft.com/office/powerpoint/2010/main" xmlns="" Requires="p14">
      <p:transition spd="slow" p14:dur="4000">
        <p14:vortex dir="u"/>
        <p:sndAc>
          <p:stSnd>
            <p:snd r:embed="rId3" name="type.wav"/>
          </p:stSnd>
        </p:sndAc>
      </p:transition>
    </mc:Choice>
    <mc:Fallback>
      <p:transition spd="slow">
        <p:fade/>
        <p:sndAc>
          <p:stSnd>
            <p:snd r:embed="rId1" name="type.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E3042CC-C282-4620-BB05-6F154CFEE929}" type="slidenum">
              <a:rPr lang="tr-TR" smtClean="0"/>
              <a:pPr/>
              <a:t>‹#›</a:t>
            </a:fld>
            <a:endParaRPr lang="tr-TR"/>
          </a:p>
        </p:txBody>
      </p:sp>
      <p:sp>
        <p:nvSpPr>
          <p:cNvPr id="5" name="Date Placeholder 4"/>
          <p:cNvSpPr>
            <a:spLocks noGrp="1"/>
          </p:cNvSpPr>
          <p:nvPr>
            <p:ph type="dt" sz="half" idx="10"/>
          </p:nvPr>
        </p:nvSpPr>
        <p:spPr/>
        <p:txBody>
          <a:bodyPr/>
          <a:lstStyle/>
          <a:p>
            <a:fld id="{480F8F60-7B5B-47A9-90C0-9497D57A3CC5}" type="datetimeFigureOut">
              <a:rPr lang="tr-TR" smtClean="0"/>
              <a:pPr/>
              <a:t>27.01.2015</a:t>
            </a:fld>
            <a:endParaRPr lang="tr-TR"/>
          </a:p>
        </p:txBody>
      </p:sp>
    </p:spTree>
    <p:extLst>
      <p:ext uri="{BB962C8B-B14F-4D97-AF65-F5344CB8AC3E}">
        <p14:creationId xmlns:p14="http://schemas.microsoft.com/office/powerpoint/2010/main" xmlns="" val="4111163398"/>
      </p:ext>
    </p:extLst>
  </p:cSld>
  <p:clrMapOvr>
    <a:masterClrMapping/>
  </p:clrMapOvr>
  <mc:AlternateContent xmlns:mc="http://schemas.openxmlformats.org/markup-compatibility/2006">
    <mc:Choice xmlns:p14="http://schemas.microsoft.com/office/powerpoint/2010/main" xmlns="" Requires="p14">
      <p:transition spd="slow" p14:dur="4000">
        <p14:vortex dir="u"/>
        <p:sndAc>
          <p:stSnd>
            <p:snd r:embed="rId3" name="type.wav"/>
          </p:stSnd>
        </p:sndAc>
      </p:transition>
    </mc:Choice>
    <mc:Fallback>
      <p:transition spd="slow">
        <p:fade/>
        <p:sndAc>
          <p:stSnd>
            <p:snd r:embed="rId1" name="type.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audio" Target="../media/audio11.wav"/><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0F8F60-7B5B-47A9-90C0-9497D57A3CC5}" type="datetimeFigureOut">
              <a:rPr lang="tr-TR" smtClean="0"/>
              <a:pPr/>
              <a:t>27.01.2015</a:t>
            </a:fld>
            <a:endParaRPr lang="tr-T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E3042CC-C282-4620-BB05-6F154CFEE929}" type="slidenum">
              <a:rPr lang="tr-TR" smtClean="0"/>
              <a:pPr/>
              <a:t>‹#›</a:t>
            </a:fld>
            <a:endParaRPr lang="tr-TR"/>
          </a:p>
        </p:txBody>
      </p:sp>
    </p:spTree>
    <p:extLst>
      <p:ext uri="{BB962C8B-B14F-4D97-AF65-F5344CB8AC3E}">
        <p14:creationId xmlns:p14="http://schemas.microsoft.com/office/powerpoint/2010/main" xmlns="" val="2517699585"/>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mc:AlternateContent xmlns:mc="http://schemas.openxmlformats.org/markup-compatibility/2006">
    <mc:Choice xmlns:p14="http://schemas.microsoft.com/office/powerpoint/2010/main" xmlns="" Requires="p14">
      <p:transition spd="slow" p14:dur="4000">
        <p14:vortex dir="u"/>
        <p:sndAc>
          <p:stSnd>
            <p:snd r:embed="rId19" name="type.wav"/>
          </p:stSnd>
        </p:sndAc>
      </p:transition>
    </mc:Choice>
    <mc:Fallback>
      <p:transition spd="slow">
        <p:fade/>
        <p:sndAc>
          <p:stSnd>
            <p:snd r:embed="rId18" name="type.wav"/>
          </p:stSnd>
        </p:sndAc>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9.xml"/><Relationship Id="rId4" Type="http://schemas.openxmlformats.org/officeDocument/2006/relationships/audio" Target="../media/audio11.wav"/></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9.xml"/><Relationship Id="rId4" Type="http://schemas.openxmlformats.org/officeDocument/2006/relationships/audio" Target="../media/audio11.wav"/></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9.xml"/><Relationship Id="rId4" Type="http://schemas.openxmlformats.org/officeDocument/2006/relationships/audio" Target="../media/audio11.wav"/></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9.xml"/><Relationship Id="rId5" Type="http://schemas.openxmlformats.org/officeDocument/2006/relationships/audio" Target="../media/audio11.wav"/><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9.xml"/><Relationship Id="rId4" Type="http://schemas.openxmlformats.org/officeDocument/2006/relationships/audio" Target="../media/audio11.wav"/></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9.xml"/><Relationship Id="rId4" Type="http://schemas.openxmlformats.org/officeDocument/2006/relationships/audio" Target="../media/audio11.wav"/></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9.xml"/><Relationship Id="rId4" Type="http://schemas.openxmlformats.org/officeDocument/2006/relationships/audio" Target="../media/audio11.wav"/></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9.xml"/><Relationship Id="rId4" Type="http://schemas.openxmlformats.org/officeDocument/2006/relationships/audio" Target="../media/audio11.wav"/></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9.xml"/><Relationship Id="rId4" Type="http://schemas.openxmlformats.org/officeDocument/2006/relationships/audio" Target="../media/audio11.wav"/></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9.xml"/><Relationship Id="rId4" Type="http://schemas.openxmlformats.org/officeDocument/2006/relationships/audio" Target="../media/audio11.wav"/></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9.xml"/><Relationship Id="rId4" Type="http://schemas.openxmlformats.org/officeDocument/2006/relationships/audio" Target="../media/audio11.wav"/></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9.xml"/><Relationship Id="rId4" Type="http://schemas.openxmlformats.org/officeDocument/2006/relationships/audio" Target="../media/audio11.wav"/></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9.xml"/><Relationship Id="rId4" Type="http://schemas.openxmlformats.org/officeDocument/2006/relationships/audio" Target="../media/audio11.wav"/></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9.xml"/><Relationship Id="rId4" Type="http://schemas.openxmlformats.org/officeDocument/2006/relationships/audio" Target="../media/audio11.wav"/></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9.xml"/><Relationship Id="rId4" Type="http://schemas.openxmlformats.org/officeDocument/2006/relationships/audio" Target="../media/audio11.wav"/></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9.xml"/><Relationship Id="rId4" Type="http://schemas.openxmlformats.org/officeDocument/2006/relationships/audio" Target="../media/audio11.wav"/></Relationships>
</file>

<file path=ppt/slides/_rels/slide26.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wav"/></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9.xml"/><Relationship Id="rId4" Type="http://schemas.openxmlformats.org/officeDocument/2006/relationships/audio" Target="../media/audio11.wav"/></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9.xml"/><Relationship Id="rId4" Type="http://schemas.openxmlformats.org/officeDocument/2006/relationships/audio" Target="../media/audio11.wav"/></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9.xml"/><Relationship Id="rId4" Type="http://schemas.openxmlformats.org/officeDocument/2006/relationships/audio" Target="../media/audio11.wav"/></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9.xml"/><Relationship Id="rId4" Type="http://schemas.openxmlformats.org/officeDocument/2006/relationships/audio" Target="../media/audio11.wav"/></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9.xml"/><Relationship Id="rId4" Type="http://schemas.openxmlformats.org/officeDocument/2006/relationships/audio" Target="../media/audio11.wav"/></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9.xml"/><Relationship Id="rId4" Type="http://schemas.openxmlformats.org/officeDocument/2006/relationships/audio" Target="../media/audio1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723198" y="494270"/>
            <a:ext cx="7766936" cy="2525787"/>
          </a:xfrm>
        </p:spPr>
        <p:txBody>
          <a:bodyPr/>
          <a:lstStyle/>
          <a:p>
            <a:pPr algn="ctr"/>
            <a:r>
              <a:rPr lang="tr-TR" b="1" i="1" dirty="0" smtClean="0"/>
              <a:t>OSMANLI ORDU TEŞKİLATI </a:t>
            </a:r>
            <a:endParaRPr lang="tr-TR" b="1" i="1" dirty="0"/>
          </a:p>
        </p:txBody>
      </p:sp>
      <p:sp>
        <p:nvSpPr>
          <p:cNvPr id="4" name="3 Alt Başlık"/>
          <p:cNvSpPr>
            <a:spLocks noGrp="1"/>
          </p:cNvSpPr>
          <p:nvPr>
            <p:ph type="subTitle" idx="1"/>
          </p:nvPr>
        </p:nvSpPr>
        <p:spPr/>
        <p:txBody>
          <a:bodyPr/>
          <a:lstStyle/>
          <a:p>
            <a:endParaRPr lang="tr-TR"/>
          </a:p>
        </p:txBody>
      </p:sp>
    </p:spTree>
    <p:extLst>
      <p:ext uri="{BB962C8B-B14F-4D97-AF65-F5344CB8AC3E}">
        <p14:creationId xmlns:p14="http://schemas.microsoft.com/office/powerpoint/2010/main" xmlns="" val="1582924764"/>
      </p:ext>
    </p:extLst>
  </p:cSld>
  <p:clrMapOvr>
    <a:masterClrMapping/>
  </p:clrMapOvr>
  <mc:AlternateContent xmlns:mc="http://schemas.openxmlformats.org/markup-compatibility/2006">
    <mc:Choice xmlns:p14="http://schemas.microsoft.com/office/powerpoint/2010/main" xmlns="" Requires="p14">
      <p:transition spd="slow" p14:dur="4000">
        <p14:vortex dir="u"/>
        <p:sndAc>
          <p:stSnd>
            <p:snd r:embed="rId3" name="type.wav"/>
          </p:stSnd>
        </p:sndAc>
      </p:transition>
    </mc:Choice>
    <mc:Fallback>
      <p:transition spd="slow">
        <p:fade/>
        <p:sndAc>
          <p:stSnd>
            <p:snd r:embed="rId2" name="type.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3" y="301084"/>
            <a:ext cx="4262657" cy="379140"/>
          </a:xfrm>
        </p:spPr>
        <p:txBody>
          <a:bodyPr>
            <a:normAutofit fontScale="90000"/>
          </a:bodyPr>
          <a:lstStyle/>
          <a:p>
            <a:r>
              <a:rPr lang="tr-TR" dirty="0" smtClean="0"/>
              <a:t>ÖZELLİKLERİ;</a:t>
            </a:r>
            <a:endParaRPr lang="tr-TR" dirty="0"/>
          </a:p>
        </p:txBody>
      </p:sp>
      <p:sp>
        <p:nvSpPr>
          <p:cNvPr id="4" name="Metin Yer Tutucusu 3"/>
          <p:cNvSpPr>
            <a:spLocks noGrp="1"/>
          </p:cNvSpPr>
          <p:nvPr>
            <p:ph type="body" sz="half" idx="2"/>
          </p:nvPr>
        </p:nvSpPr>
        <p:spPr>
          <a:xfrm>
            <a:off x="677334" y="936702"/>
            <a:ext cx="8596667" cy="5104660"/>
          </a:xfrm>
        </p:spPr>
        <p:txBody>
          <a:bodyPr/>
          <a:lstStyle/>
          <a:p>
            <a:pPr fontAlgn="base"/>
            <a:r>
              <a:rPr lang="tr-TR" sz="2400" b="1" dirty="0">
                <a:solidFill>
                  <a:schemeClr val="tx1">
                    <a:lumMod val="95000"/>
                  </a:schemeClr>
                </a:solidFill>
                <a:latin typeface="Trebuchet MS" panose="020B0603020202020204" pitchFamily="34" charset="0"/>
              </a:rPr>
              <a:t>Azapların - </a:t>
            </a:r>
            <a:r>
              <a:rPr lang="tr-TR" sz="2400" b="1" dirty="0" smtClean="0">
                <a:solidFill>
                  <a:schemeClr val="tx1">
                    <a:lumMod val="95000"/>
                  </a:schemeClr>
                </a:solidFill>
                <a:latin typeface="inherit"/>
              </a:rPr>
              <a:t>azap </a:t>
            </a:r>
            <a:r>
              <a:rPr lang="tr-TR" sz="2400" b="1" dirty="0">
                <a:solidFill>
                  <a:schemeClr val="tx1">
                    <a:lumMod val="95000"/>
                  </a:schemeClr>
                </a:solidFill>
                <a:latin typeface="Trebuchet MS" panose="020B0603020202020204" pitchFamily="34" charset="0"/>
              </a:rPr>
              <a:t> Sınıfındakilerin Özellikleri</a:t>
            </a:r>
          </a:p>
          <a:p>
            <a:r>
              <a:rPr lang="tr-TR" sz="2400" dirty="0">
                <a:solidFill>
                  <a:srgbClr val="FFFF00"/>
                </a:solidFill>
                <a:latin typeface="Arial" panose="020B0604020202020204" pitchFamily="34" charset="0"/>
              </a:rPr>
              <a:t>1. Azapların evlenmeleri yasaktır.</a:t>
            </a:r>
          </a:p>
          <a:p>
            <a:r>
              <a:rPr lang="tr-TR" sz="2400" dirty="0">
                <a:solidFill>
                  <a:srgbClr val="FFFF00"/>
                </a:solidFill>
                <a:latin typeface="Arial" panose="020B0604020202020204" pitchFamily="34" charset="0"/>
              </a:rPr>
              <a:t>2. Savaşta ordunun en önünde yer alırlar.</a:t>
            </a:r>
          </a:p>
          <a:p>
            <a:r>
              <a:rPr lang="tr-TR" sz="2400" dirty="0">
                <a:solidFill>
                  <a:srgbClr val="FFFF00"/>
                </a:solidFill>
                <a:latin typeface="Arial" panose="020B0604020202020204" pitchFamily="34" charset="0"/>
              </a:rPr>
              <a:t>3. </a:t>
            </a:r>
            <a:r>
              <a:rPr lang="tr-TR" sz="2400" dirty="0" err="1">
                <a:solidFill>
                  <a:srgbClr val="FFFF00"/>
                </a:solidFill>
                <a:latin typeface="Arial" panose="020B0604020202020204" pitchFamily="34" charset="0"/>
              </a:rPr>
              <a:t>Azab</a:t>
            </a:r>
            <a:r>
              <a:rPr lang="tr-TR" sz="2400" dirty="0">
                <a:solidFill>
                  <a:srgbClr val="FFFF00"/>
                </a:solidFill>
                <a:latin typeface="Arial" panose="020B0604020202020204" pitchFamily="34" charset="0"/>
              </a:rPr>
              <a:t> askerlerinin temel donanımı ok, yay, eğri kılıç ve savunma için bir kalkandan oluşur.</a:t>
            </a:r>
          </a:p>
          <a:p>
            <a:r>
              <a:rPr lang="tr-TR" sz="2400" dirty="0">
                <a:solidFill>
                  <a:srgbClr val="FFFF00"/>
                </a:solidFill>
                <a:latin typeface="Arial" panose="020B0604020202020204" pitchFamily="34" charset="0"/>
              </a:rPr>
              <a:t>4. Çoğunlukla zırh giymezler</a:t>
            </a:r>
            <a:r>
              <a:rPr lang="tr-TR" sz="2400" dirty="0" smtClean="0">
                <a:solidFill>
                  <a:srgbClr val="FFFF00"/>
                </a:solidFill>
                <a:latin typeface="Arial" panose="020B0604020202020204" pitchFamily="34" charset="0"/>
              </a:rPr>
              <a:t>.</a:t>
            </a:r>
          </a:p>
          <a:p>
            <a:endParaRPr lang="tr-TR" sz="2400" dirty="0">
              <a:solidFill>
                <a:srgbClr val="000000"/>
              </a:solidFill>
              <a:latin typeface="Arial" panose="020B0604020202020204" pitchFamily="34" charset="0"/>
            </a:endParaRPr>
          </a:p>
          <a:p>
            <a:r>
              <a:rPr lang="tr-TR" dirty="0">
                <a:solidFill>
                  <a:srgbClr val="000000"/>
                </a:solidFill>
                <a:latin typeface="Arial" panose="020B0604020202020204" pitchFamily="34" charset="0"/>
              </a:rPr>
              <a:t/>
            </a:r>
            <a:br>
              <a:rPr lang="tr-TR" dirty="0">
                <a:solidFill>
                  <a:srgbClr val="000000"/>
                </a:solidFill>
                <a:latin typeface="Arial" panose="020B0604020202020204" pitchFamily="34" charset="0"/>
              </a:rPr>
            </a:br>
            <a:r>
              <a:rPr lang="tr-TR" dirty="0">
                <a:solidFill>
                  <a:srgbClr val="000000"/>
                </a:solidFill>
                <a:latin typeface="Arial" panose="020B0604020202020204" pitchFamily="34" charset="0"/>
              </a:rPr>
              <a:t/>
            </a:r>
            <a:br>
              <a:rPr lang="tr-TR" dirty="0">
                <a:solidFill>
                  <a:srgbClr val="000000"/>
                </a:solidFill>
                <a:latin typeface="Arial" panose="020B0604020202020204" pitchFamily="34" charset="0"/>
              </a:rPr>
            </a:br>
            <a:endParaRPr lang="tr-TR" dirty="0"/>
          </a:p>
        </p:txBody>
      </p:sp>
    </p:spTree>
    <p:extLst>
      <p:ext uri="{BB962C8B-B14F-4D97-AF65-F5344CB8AC3E}">
        <p14:creationId xmlns:p14="http://schemas.microsoft.com/office/powerpoint/2010/main" xmlns="" val="2734467843"/>
      </p:ext>
    </p:extLst>
  </p:cSld>
  <p:clrMapOvr>
    <a:masterClrMapping/>
  </p:clrMapOvr>
  <mc:AlternateContent xmlns:mc="http://schemas.openxmlformats.org/markup-compatibility/2006">
    <mc:Choice xmlns:p14="http://schemas.microsoft.com/office/powerpoint/2010/main" xmlns="" Requires="p14">
      <p:transition spd="slow" p14:dur="4000">
        <p14:vortex dir="u"/>
        <p:sndAc>
          <p:stSnd>
            <p:snd r:embed="rId3" name="type.wav"/>
          </p:stSnd>
        </p:sndAc>
      </p:transition>
    </mc:Choice>
    <mc:Fallback>
      <p:transition spd="slow">
        <p:fade/>
        <p:sndAc>
          <p:stSnd>
            <p:snd r:embed="rId2" name="type.wav"/>
          </p:stSnd>
        </p:sndAc>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85445" y="468351"/>
            <a:ext cx="3638188" cy="412595"/>
          </a:xfrm>
        </p:spPr>
        <p:txBody>
          <a:bodyPr>
            <a:normAutofit fontScale="90000"/>
          </a:bodyPr>
          <a:lstStyle/>
          <a:p>
            <a:r>
              <a:rPr lang="tr-TR" dirty="0" smtClean="0"/>
              <a:t>B-KAPIKULU ASKERLERİ:</a:t>
            </a:r>
            <a:endParaRPr lang="tr-TR" dirty="0"/>
          </a:p>
        </p:txBody>
      </p:sp>
      <p:sp>
        <p:nvSpPr>
          <p:cNvPr id="4" name="Metin Yer Tutucusu 3"/>
          <p:cNvSpPr>
            <a:spLocks noGrp="1"/>
          </p:cNvSpPr>
          <p:nvPr>
            <p:ph type="body" sz="half" idx="2"/>
          </p:nvPr>
        </p:nvSpPr>
        <p:spPr>
          <a:xfrm>
            <a:off x="3592284" y="378823"/>
            <a:ext cx="6074227" cy="6113417"/>
          </a:xfrm>
        </p:spPr>
        <p:txBody>
          <a:bodyPr>
            <a:noAutofit/>
          </a:bodyPr>
          <a:lstStyle/>
          <a:p>
            <a:pPr algn="just">
              <a:lnSpc>
                <a:spcPct val="170000"/>
              </a:lnSpc>
            </a:pPr>
            <a:r>
              <a:rPr lang="tr-TR" sz="1400" dirty="0" smtClean="0"/>
              <a:t>         Kapıkulu </a:t>
            </a:r>
            <a:r>
              <a:rPr lang="tr-TR" sz="1400" dirty="0"/>
              <a:t>askerleri, Osmanlı devletinin sürekli ordusunu oluşturan ve doğrudan padişaha bağlı olan yaya, atlı ve teknik sınıftan askerlere verilen isimdir. Kapıkulu askerleri, eyalet askerleri ve donanma kuvvetleri ile birlikte Osmanlı ordusunun üç ana askeri birliklerinden </a:t>
            </a:r>
            <a:r>
              <a:rPr lang="tr-TR" sz="1400" dirty="0" smtClean="0"/>
              <a:t>biridir.</a:t>
            </a:r>
          </a:p>
          <a:p>
            <a:pPr algn="just">
              <a:lnSpc>
                <a:spcPct val="170000"/>
              </a:lnSpc>
            </a:pPr>
            <a:r>
              <a:rPr lang="tr-TR" sz="1400" dirty="0"/>
              <a:t>Kapıkulu askerleri </a:t>
            </a:r>
            <a:r>
              <a:rPr lang="tr-TR" sz="1400" dirty="0" err="1" smtClean="0"/>
              <a:t>baslangıçta</a:t>
            </a:r>
            <a:r>
              <a:rPr lang="tr-TR" sz="1400" dirty="0" smtClean="0"/>
              <a:t> </a:t>
            </a:r>
            <a:r>
              <a:rPr lang="tr-TR" sz="1400" dirty="0"/>
              <a:t>devlet merkezinde </a:t>
            </a:r>
            <a:r>
              <a:rPr lang="tr-TR" sz="1400" dirty="0" smtClean="0"/>
              <a:t>bulunuyorlardı. </a:t>
            </a:r>
            <a:r>
              <a:rPr lang="tr-TR" sz="1400" dirty="0"/>
              <a:t>Fakat ülke </a:t>
            </a:r>
            <a:r>
              <a:rPr lang="tr-TR" sz="1400" dirty="0" smtClean="0"/>
              <a:t>genişleyip </a:t>
            </a:r>
            <a:r>
              <a:rPr lang="tr-TR" sz="1400" dirty="0" smtClean="0"/>
              <a:t>muhafazası </a:t>
            </a:r>
            <a:r>
              <a:rPr lang="tr-TR" sz="1400" dirty="0"/>
              <a:t>için </a:t>
            </a:r>
            <a:r>
              <a:rPr lang="tr-TR" sz="1400" dirty="0" smtClean="0"/>
              <a:t>hudut boylarında </a:t>
            </a:r>
            <a:r>
              <a:rPr lang="tr-TR" sz="1400" dirty="0"/>
              <a:t>kaleler </a:t>
            </a:r>
            <a:r>
              <a:rPr lang="tr-TR" sz="1400" dirty="0" smtClean="0"/>
              <a:t>inşa </a:t>
            </a:r>
            <a:r>
              <a:rPr lang="tr-TR" sz="1400" dirty="0"/>
              <a:t>edilince oralarda da ikamet etmek mecburiyetinde kaldılar. Osmanlı Devleti, Rumeli </a:t>
            </a:r>
            <a:r>
              <a:rPr lang="tr-TR" sz="1400" dirty="0" smtClean="0"/>
              <a:t>taraflarında </a:t>
            </a:r>
            <a:r>
              <a:rPr lang="tr-TR" sz="1400" dirty="0"/>
              <a:t>fetihler </a:t>
            </a:r>
            <a:r>
              <a:rPr lang="tr-TR" sz="1400" dirty="0" smtClean="0"/>
              <a:t>yapıp genişlemeye başlayınca </a:t>
            </a:r>
            <a:r>
              <a:rPr lang="tr-TR" sz="1400" dirty="0"/>
              <a:t>devamlı bir orduya ve daha fazla askere ihtiyaç </a:t>
            </a:r>
            <a:r>
              <a:rPr lang="tr-TR" sz="1400" dirty="0" smtClean="0"/>
              <a:t>hasıl olmuştu</a:t>
            </a:r>
            <a:r>
              <a:rPr lang="tr-TR" sz="1400" dirty="0"/>
              <a:t>. Bu da </a:t>
            </a:r>
            <a:r>
              <a:rPr lang="tr-TR" sz="1400" dirty="0" smtClean="0"/>
              <a:t>savaşlarda </a:t>
            </a:r>
            <a:r>
              <a:rPr lang="tr-TR" sz="1400" dirty="0"/>
              <a:t>esir </a:t>
            </a:r>
            <a:r>
              <a:rPr lang="tr-TR" sz="1400" dirty="0" smtClean="0"/>
              <a:t>alınan </a:t>
            </a:r>
            <a:r>
              <a:rPr lang="tr-TR" sz="1400" dirty="0"/>
              <a:t>ve askerî </a:t>
            </a:r>
            <a:r>
              <a:rPr lang="tr-TR" sz="1400" dirty="0"/>
              <a:t>ş</a:t>
            </a:r>
            <a:r>
              <a:rPr lang="tr-TR" sz="1400" dirty="0" smtClean="0"/>
              <a:t>artlara </a:t>
            </a:r>
            <a:r>
              <a:rPr lang="tr-TR" sz="1400" dirty="0"/>
              <a:t>uygun </a:t>
            </a:r>
            <a:r>
              <a:rPr lang="tr-TR" sz="1400" dirty="0" err="1" smtClean="0"/>
              <a:t>hristiyan</a:t>
            </a:r>
            <a:r>
              <a:rPr lang="tr-TR" sz="1400" dirty="0" smtClean="0"/>
              <a:t> çocuklarının kısa </a:t>
            </a:r>
            <a:r>
              <a:rPr lang="tr-TR" sz="1400" dirty="0"/>
              <a:t>bir müddet Türk terbiyesi ile </a:t>
            </a:r>
            <a:r>
              <a:rPr lang="tr-TR" sz="1400" dirty="0" smtClean="0"/>
              <a:t>yetiştirilerek </a:t>
            </a:r>
            <a:r>
              <a:rPr lang="tr-TR" sz="1400" dirty="0"/>
              <a:t>yeni bir askerî sınıfın meydana getirilmesiyle </a:t>
            </a:r>
            <a:r>
              <a:rPr lang="tr-TR" sz="1400" dirty="0" smtClean="0"/>
              <a:t>karşılanmıştı. </a:t>
            </a:r>
            <a:r>
              <a:rPr lang="tr-TR" sz="1400" dirty="0"/>
              <a:t>İ</a:t>
            </a:r>
            <a:r>
              <a:rPr lang="tr-TR" sz="1400" dirty="0" smtClean="0"/>
              <a:t>ste </a:t>
            </a:r>
            <a:r>
              <a:rPr lang="tr-TR" sz="1400" dirty="0"/>
              <a:t>bu teşkilât, Kapıkulu </a:t>
            </a:r>
            <a:r>
              <a:rPr lang="tr-TR" sz="1400" dirty="0" smtClean="0"/>
              <a:t>ocağının çekirdeğini </a:t>
            </a:r>
            <a:r>
              <a:rPr lang="tr-TR" sz="1400" dirty="0"/>
              <a:t>teşkil </a:t>
            </a:r>
            <a:r>
              <a:rPr lang="tr-TR" sz="1400" dirty="0" smtClean="0"/>
              <a:t>etmişti</a:t>
            </a:r>
            <a:r>
              <a:rPr lang="tr-TR" sz="1400" dirty="0"/>
              <a:t>. Kapıkulu askerleri iki gruba </a:t>
            </a:r>
            <a:r>
              <a:rPr lang="tr-TR" sz="1400" dirty="0" smtClean="0"/>
              <a:t>ayrılmaktadırlar</a:t>
            </a:r>
            <a:r>
              <a:rPr lang="tr-TR" sz="1400" dirty="0" smtClean="0"/>
              <a:t>.</a:t>
            </a:r>
          </a:p>
          <a:p>
            <a:pPr algn="just">
              <a:lnSpc>
                <a:spcPct val="170000"/>
              </a:lnSpc>
            </a:pPr>
            <a:r>
              <a:rPr lang="tr-TR" sz="1400" dirty="0" smtClean="0"/>
              <a:t>-kapıkulu süvarileri</a:t>
            </a:r>
          </a:p>
          <a:p>
            <a:pPr algn="just">
              <a:lnSpc>
                <a:spcPct val="170000"/>
              </a:lnSpc>
            </a:pPr>
            <a:r>
              <a:rPr lang="tr-TR" sz="1400" dirty="0" smtClean="0"/>
              <a:t>-kapıkulu piyadeleri</a:t>
            </a:r>
            <a:endParaRPr lang="tr-TR" sz="1400" dirty="0"/>
          </a:p>
          <a:p>
            <a:pPr algn="just">
              <a:lnSpc>
                <a:spcPct val="170000"/>
              </a:lnSpc>
            </a:pPr>
            <a:endParaRPr lang="tr-TR" sz="1400" dirty="0"/>
          </a:p>
          <a:p>
            <a:pPr algn="just">
              <a:lnSpc>
                <a:spcPct val="170000"/>
              </a:lnSpc>
            </a:pPr>
            <a:endParaRPr lang="tr-TR" sz="1400" dirty="0"/>
          </a:p>
          <a:p>
            <a:pPr algn="just">
              <a:lnSpc>
                <a:spcPct val="170000"/>
              </a:lnSpc>
            </a:pPr>
            <a:endParaRPr lang="tr-TR" sz="1400" dirty="0"/>
          </a:p>
          <a:p>
            <a:pPr algn="just">
              <a:lnSpc>
                <a:spcPct val="170000"/>
              </a:lnSpc>
            </a:pPr>
            <a:endParaRPr lang="tr-TR" sz="1400" dirty="0"/>
          </a:p>
        </p:txBody>
      </p:sp>
      <p:pic>
        <p:nvPicPr>
          <p:cNvPr id="3" name="Resim 2"/>
          <p:cNvPicPr>
            <a:picLocks noChangeAspect="1"/>
          </p:cNvPicPr>
          <p:nvPr/>
        </p:nvPicPr>
        <p:blipFill>
          <a:blip r:embed="rId3"/>
          <a:stretch>
            <a:fillRect/>
          </a:stretch>
        </p:blipFill>
        <p:spPr>
          <a:xfrm>
            <a:off x="270673" y="980146"/>
            <a:ext cx="3333750" cy="4362450"/>
          </a:xfrm>
          <a:prstGeom prst="rect">
            <a:avLst/>
          </a:prstGeom>
        </p:spPr>
      </p:pic>
    </p:spTree>
    <p:extLst>
      <p:ext uri="{BB962C8B-B14F-4D97-AF65-F5344CB8AC3E}">
        <p14:creationId xmlns:p14="http://schemas.microsoft.com/office/powerpoint/2010/main" xmlns="" val="90387597"/>
      </p:ext>
    </p:extLst>
  </p:cSld>
  <p:clrMapOvr>
    <a:masterClrMapping/>
  </p:clrMapOvr>
  <mc:AlternateContent xmlns:mc="http://schemas.openxmlformats.org/markup-compatibility/2006">
    <mc:Choice xmlns:p14="http://schemas.microsoft.com/office/powerpoint/2010/main" xmlns="" Requires="p14">
      <p:transition spd="slow" p14:dur="4000">
        <p14:vortex dir="u"/>
        <p:sndAc>
          <p:stSnd>
            <p:snd r:embed="rId4" name="type.wav"/>
          </p:stSnd>
        </p:sndAc>
      </p:transition>
    </mc:Choice>
    <mc:Fallback>
      <p:transition spd="slow">
        <p:fade/>
        <p:sndAc>
          <p:stSnd>
            <p:snd r:embed="rId2" name="type.wav"/>
          </p:stSnd>
        </p:sndAc>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5" y="289932"/>
            <a:ext cx="4095388" cy="367990"/>
          </a:xfrm>
        </p:spPr>
        <p:txBody>
          <a:bodyPr>
            <a:normAutofit fontScale="90000"/>
          </a:bodyPr>
          <a:lstStyle/>
          <a:p>
            <a:r>
              <a:rPr lang="tr-TR" dirty="0" smtClean="0"/>
              <a:t>KAPIKULU SÜVARİLERİ:</a:t>
            </a:r>
            <a:endParaRPr lang="tr-TR" dirty="0"/>
          </a:p>
        </p:txBody>
      </p:sp>
      <p:sp>
        <p:nvSpPr>
          <p:cNvPr id="4" name="Metin Yer Tutucusu 3"/>
          <p:cNvSpPr>
            <a:spLocks noGrp="1"/>
          </p:cNvSpPr>
          <p:nvPr>
            <p:ph type="body" sz="half" idx="2"/>
          </p:nvPr>
        </p:nvSpPr>
        <p:spPr>
          <a:xfrm>
            <a:off x="3088888" y="843347"/>
            <a:ext cx="6721318" cy="5518263"/>
          </a:xfrm>
        </p:spPr>
        <p:txBody>
          <a:bodyPr>
            <a:noAutofit/>
          </a:bodyPr>
          <a:lstStyle/>
          <a:p>
            <a:pPr algn="just">
              <a:lnSpc>
                <a:spcPct val="140000"/>
              </a:lnSpc>
            </a:pPr>
            <a:r>
              <a:rPr lang="tr-TR" sz="1600" dirty="0" smtClean="0"/>
              <a:t>    Kapıkulu </a:t>
            </a:r>
            <a:r>
              <a:rPr lang="tr-TR" sz="1600" dirty="0"/>
              <a:t>askerlerinin atlı birliklerden </a:t>
            </a:r>
            <a:r>
              <a:rPr lang="tr-TR" sz="1600" dirty="0" smtClean="0"/>
              <a:t>oluşan kısmına </a:t>
            </a:r>
            <a:r>
              <a:rPr lang="tr-TR" sz="1600" dirty="0"/>
              <a:t>"Kapıkulu süvarileri" denir. Savaşta </a:t>
            </a:r>
            <a:r>
              <a:rPr lang="tr-TR" sz="1600" dirty="0" smtClean="0"/>
              <a:t> hükümdar </a:t>
            </a:r>
            <a:r>
              <a:rPr lang="tr-TR" sz="1600" dirty="0"/>
              <a:t>çadırını, sancakları ve hazineyi korurlardı. Kapıkulu süvarileri  Sipahi, silahtar, sağ </a:t>
            </a:r>
            <a:r>
              <a:rPr lang="tr-TR" sz="1600" dirty="0" err="1"/>
              <a:t>ulufeciler</a:t>
            </a:r>
            <a:r>
              <a:rPr lang="tr-TR" sz="1600" dirty="0"/>
              <a:t>, sol </a:t>
            </a:r>
            <a:r>
              <a:rPr lang="tr-TR" sz="1600" dirty="0" err="1"/>
              <a:t>ulufeciler</a:t>
            </a:r>
            <a:r>
              <a:rPr lang="tr-TR" sz="1600" dirty="0"/>
              <a:t>, sağ garipler ve sol garipler olarak bölümlere ayrılırdı</a:t>
            </a:r>
            <a:r>
              <a:rPr lang="tr-TR" sz="1600" dirty="0" smtClean="0"/>
              <a:t>.</a:t>
            </a:r>
          </a:p>
          <a:p>
            <a:pPr algn="just">
              <a:lnSpc>
                <a:spcPct val="140000"/>
              </a:lnSpc>
            </a:pPr>
            <a:r>
              <a:rPr lang="tr-TR" sz="1600" dirty="0" smtClean="0">
                <a:solidFill>
                  <a:srgbClr val="FFFF00"/>
                </a:solidFill>
              </a:rPr>
              <a:t>SİPAHİ:</a:t>
            </a:r>
          </a:p>
          <a:p>
            <a:pPr algn="just">
              <a:lnSpc>
                <a:spcPct val="140000"/>
              </a:lnSpc>
            </a:pPr>
            <a:r>
              <a:rPr lang="tr-TR" sz="1600" dirty="0"/>
              <a:t>Eskiden Osmanlı ordusunda, tımar adıyla aldıkları vergiye karşılık seferlere katılmak zorunda olan bir sınıf süvari asker bulunurdu. Bunlar </a:t>
            </a:r>
            <a:r>
              <a:rPr lang="tr-TR" sz="1600" dirty="0" err="1"/>
              <a:t>akıncılık</a:t>
            </a:r>
            <a:r>
              <a:rPr lang="tr-TR" sz="1600" dirty="0"/>
              <a:t> çapulculuk, karakol hizmetleri görürler ve düşman karşısında yaya askerlerin korunmasını sağlarlardı. Bunlar hafif süvari birlikleri olup ok-yay kullanıp düşman birliklerini yıpratır. Hafif zırh, kalkan ve kılıçlarıyla süratli olup stratejik kullanıldığı zaman çok yararlı olan birliklerdi</a:t>
            </a:r>
            <a:r>
              <a:rPr lang="tr-TR" sz="1600" dirty="0" smtClean="0"/>
              <a:t>.</a:t>
            </a:r>
          </a:p>
          <a:p>
            <a:pPr algn="just">
              <a:lnSpc>
                <a:spcPct val="140000"/>
              </a:lnSpc>
            </a:pPr>
            <a:r>
              <a:rPr lang="tr-TR" sz="1600" dirty="0" smtClean="0"/>
              <a:t>NOT:</a:t>
            </a:r>
            <a:r>
              <a:rPr lang="tr-TR" sz="1600" dirty="0" smtClean="0">
                <a:solidFill>
                  <a:srgbClr val="FFFF00"/>
                </a:solidFill>
              </a:rPr>
              <a:t>SAVAŞ ESNASINDA PADİŞAHI VE PADİŞAHIN ÇADIRINI KORURLARMIŞ.</a:t>
            </a:r>
            <a:r>
              <a:rPr lang="tr-TR" sz="1600" dirty="0"/>
              <a:t/>
            </a:r>
            <a:br>
              <a:rPr lang="tr-TR" sz="1600" dirty="0"/>
            </a:br>
            <a:r>
              <a:rPr lang="tr-TR" sz="1600" dirty="0"/>
              <a:t/>
            </a:r>
            <a:br>
              <a:rPr lang="tr-TR" sz="1600" dirty="0"/>
            </a:br>
            <a:endParaRPr lang="tr-TR" sz="1600" dirty="0">
              <a:solidFill>
                <a:schemeClr val="accent3">
                  <a:lumMod val="75000"/>
                </a:schemeClr>
              </a:solidFill>
            </a:endParaRPr>
          </a:p>
          <a:p>
            <a:pPr algn="just">
              <a:lnSpc>
                <a:spcPct val="140000"/>
              </a:lnSpc>
            </a:pPr>
            <a:endParaRPr lang="tr-TR" sz="1600" dirty="0"/>
          </a:p>
        </p:txBody>
      </p:sp>
      <p:pic>
        <p:nvPicPr>
          <p:cNvPr id="5" name="Resim 4"/>
          <p:cNvPicPr>
            <a:picLocks noChangeAspect="1"/>
          </p:cNvPicPr>
          <p:nvPr/>
        </p:nvPicPr>
        <p:blipFill>
          <a:blip r:embed="rId3"/>
          <a:stretch>
            <a:fillRect/>
          </a:stretch>
        </p:blipFill>
        <p:spPr>
          <a:xfrm>
            <a:off x="963071" y="947852"/>
            <a:ext cx="2014305" cy="4248615"/>
          </a:xfrm>
          <a:prstGeom prst="rect">
            <a:avLst/>
          </a:prstGeom>
        </p:spPr>
      </p:pic>
    </p:spTree>
    <p:extLst>
      <p:ext uri="{BB962C8B-B14F-4D97-AF65-F5344CB8AC3E}">
        <p14:creationId xmlns:p14="http://schemas.microsoft.com/office/powerpoint/2010/main" xmlns="" val="1256412025"/>
      </p:ext>
    </p:extLst>
  </p:cSld>
  <p:clrMapOvr>
    <a:masterClrMapping/>
  </p:clrMapOvr>
  <mc:AlternateContent xmlns:mc="http://schemas.openxmlformats.org/markup-compatibility/2006">
    <mc:Choice xmlns:p14="http://schemas.microsoft.com/office/powerpoint/2010/main" xmlns="" Requires="p14">
      <p:transition spd="slow" p14:dur="4000">
        <p14:vortex dir="u"/>
        <p:sndAc>
          <p:stSnd>
            <p:snd r:embed="rId4" name="type.wav"/>
          </p:stSnd>
        </p:sndAc>
      </p:transition>
    </mc:Choice>
    <mc:Fallback>
      <p:transition spd="slow">
        <p:fade/>
        <p:sndAc>
          <p:stSnd>
            <p:snd r:embed="rId2" name="type.wav"/>
          </p:stSnd>
        </p:sndAc>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415636"/>
            <a:ext cx="4019357" cy="374073"/>
          </a:xfrm>
        </p:spPr>
        <p:txBody>
          <a:bodyPr>
            <a:normAutofit fontScale="90000"/>
          </a:bodyPr>
          <a:lstStyle/>
          <a:p>
            <a:r>
              <a:rPr lang="tr-TR" dirty="0" smtClean="0"/>
              <a:t>SİLAHTAR:</a:t>
            </a:r>
            <a:endParaRPr lang="tr-TR" dirty="0"/>
          </a:p>
        </p:txBody>
      </p:sp>
      <p:sp>
        <p:nvSpPr>
          <p:cNvPr id="4" name="Metin Yer Tutucusu 3"/>
          <p:cNvSpPr>
            <a:spLocks noGrp="1"/>
          </p:cNvSpPr>
          <p:nvPr>
            <p:ph type="body" sz="half" idx="2"/>
          </p:nvPr>
        </p:nvSpPr>
        <p:spPr>
          <a:xfrm>
            <a:off x="2687012" y="846115"/>
            <a:ext cx="6966439" cy="4810101"/>
          </a:xfrm>
        </p:spPr>
        <p:txBody>
          <a:bodyPr>
            <a:normAutofit fontScale="92500" lnSpcReduction="20000"/>
          </a:bodyPr>
          <a:lstStyle/>
          <a:p>
            <a:pPr algn="just">
              <a:lnSpc>
                <a:spcPct val="130000"/>
              </a:lnSpc>
            </a:pPr>
            <a:r>
              <a:rPr lang="tr-TR" sz="2000" dirty="0"/>
              <a:t>Silahtar savaşta padişahın yanında durup padişahı korurlardı. Silahtar yapmak istedikleri zülüflü ağayı, aşağı koğuşlardan birinde de olsa, evvela bir fermanla </a:t>
            </a:r>
            <a:r>
              <a:rPr lang="tr-TR" sz="2000" dirty="0" smtClean="0"/>
              <a:t>has oda'ya </a:t>
            </a:r>
            <a:r>
              <a:rPr lang="tr-TR" sz="2000" dirty="0"/>
              <a:t>aldırtmış ve sonra da silahtar tayin etmişlerdir. Silahtar ağa olmak bir </a:t>
            </a:r>
            <a:r>
              <a:rPr lang="tr-TR" sz="2000" dirty="0" err="1"/>
              <a:t>enderunlu</a:t>
            </a:r>
            <a:r>
              <a:rPr lang="tr-TR" sz="2000" dirty="0"/>
              <a:t> için en büyük gaye idi. Silahtar ağa padişah sabah namazı vaktinde haremden çıkıp </a:t>
            </a:r>
            <a:r>
              <a:rPr lang="tr-TR" sz="2000" dirty="0" smtClean="0"/>
              <a:t>Enderun'a </a:t>
            </a:r>
            <a:r>
              <a:rPr lang="tr-TR" sz="2000" dirty="0"/>
              <a:t>geldiği andan, bazen yatsı namazından sonra </a:t>
            </a:r>
            <a:r>
              <a:rPr lang="tr-TR" sz="2000" dirty="0" smtClean="0"/>
              <a:t>Harem'e </a:t>
            </a:r>
            <a:r>
              <a:rPr lang="tr-TR" sz="2000" dirty="0"/>
              <a:t>döneceği ana kadar sürekli hükümdarın yanında bulunurlardı. Padişah ile devleti bilfiil idare eden sadrazam arasında muhabere vasıtası silahtar ağaydı. bir sadrazam için silahtar ağa ile bağdaşmamak, en ufak bir bahane ile sadrazamın azline sebep </a:t>
            </a:r>
            <a:r>
              <a:rPr lang="tr-TR" sz="2000" dirty="0" smtClean="0"/>
              <a:t>olurdu.</a:t>
            </a:r>
          </a:p>
          <a:p>
            <a:pPr algn="just">
              <a:lnSpc>
                <a:spcPct val="130000"/>
              </a:lnSpc>
            </a:pPr>
            <a:r>
              <a:rPr lang="tr-TR" sz="2000" dirty="0" smtClean="0"/>
              <a:t>NOT:</a:t>
            </a:r>
            <a:r>
              <a:rPr lang="tr-TR" sz="2000" dirty="0" smtClean="0">
                <a:solidFill>
                  <a:srgbClr val="FFFF00"/>
                </a:solidFill>
              </a:rPr>
              <a:t>SİLAHTARLAR PADİŞAHIN YANINDA DURUP ONU KORURLARDI.</a:t>
            </a:r>
            <a:endParaRPr lang="tr-TR" sz="2000" dirty="0">
              <a:solidFill>
                <a:srgbClr val="FFFF00"/>
              </a:solidFill>
            </a:endParaRPr>
          </a:p>
        </p:txBody>
      </p:sp>
      <p:pic>
        <p:nvPicPr>
          <p:cNvPr id="5" name="Resim 4"/>
          <p:cNvPicPr>
            <a:picLocks noChangeAspect="1"/>
          </p:cNvPicPr>
          <p:nvPr/>
        </p:nvPicPr>
        <p:blipFill>
          <a:blip r:embed="rId3"/>
          <a:stretch>
            <a:fillRect/>
          </a:stretch>
        </p:blipFill>
        <p:spPr>
          <a:xfrm>
            <a:off x="677334" y="976745"/>
            <a:ext cx="1858048" cy="4384963"/>
          </a:xfrm>
          <a:prstGeom prst="rect">
            <a:avLst/>
          </a:prstGeom>
        </p:spPr>
      </p:pic>
    </p:spTree>
    <p:extLst>
      <p:ext uri="{BB962C8B-B14F-4D97-AF65-F5344CB8AC3E}">
        <p14:creationId xmlns:p14="http://schemas.microsoft.com/office/powerpoint/2010/main" xmlns="" val="676190136"/>
      </p:ext>
    </p:extLst>
  </p:cSld>
  <p:clrMapOvr>
    <a:masterClrMapping/>
  </p:clrMapOvr>
  <mc:AlternateContent xmlns:mc="http://schemas.openxmlformats.org/markup-compatibility/2006">
    <mc:Choice xmlns:p14="http://schemas.microsoft.com/office/powerpoint/2010/main" xmlns="" Requires="p14">
      <p:transition spd="slow" p14:dur="4000">
        <p14:vortex dir="u"/>
        <p:sndAc>
          <p:stSnd>
            <p:snd r:embed="rId4" name="type.wav"/>
          </p:stSnd>
        </p:sndAc>
      </p:transition>
    </mc:Choice>
    <mc:Fallback>
      <p:transition spd="slow">
        <p:fade/>
        <p:sndAc>
          <p:stSnd>
            <p:snd r:embed="rId2" name="type.wav"/>
          </p:stSnd>
        </p:sndAc>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270164"/>
            <a:ext cx="5058448" cy="415636"/>
          </a:xfrm>
        </p:spPr>
        <p:txBody>
          <a:bodyPr>
            <a:normAutofit fontScale="90000"/>
          </a:bodyPr>
          <a:lstStyle/>
          <a:p>
            <a:r>
              <a:rPr lang="tr-TR" dirty="0" smtClean="0"/>
              <a:t>SAĞ ULUFECİLER VE SOL ULUFECİLER:</a:t>
            </a:r>
            <a:endParaRPr lang="tr-TR" dirty="0"/>
          </a:p>
        </p:txBody>
      </p:sp>
      <p:sp>
        <p:nvSpPr>
          <p:cNvPr id="4" name="Metin Yer Tutucusu 3"/>
          <p:cNvSpPr>
            <a:spLocks noGrp="1"/>
          </p:cNvSpPr>
          <p:nvPr>
            <p:ph type="body" sz="half" idx="2"/>
          </p:nvPr>
        </p:nvSpPr>
        <p:spPr>
          <a:xfrm>
            <a:off x="3111190" y="821933"/>
            <a:ext cx="6163439" cy="5487425"/>
          </a:xfrm>
        </p:spPr>
        <p:txBody>
          <a:bodyPr>
            <a:normAutofit fontScale="92500" lnSpcReduction="20000"/>
          </a:bodyPr>
          <a:lstStyle/>
          <a:p>
            <a:pPr>
              <a:lnSpc>
                <a:spcPct val="140000"/>
              </a:lnSpc>
            </a:pPr>
            <a:r>
              <a:rPr lang="tr-TR" sz="2000" dirty="0"/>
              <a:t>Sağ </a:t>
            </a:r>
            <a:r>
              <a:rPr lang="tr-TR" sz="2000" dirty="0" err="1"/>
              <a:t>Ulufeciler</a:t>
            </a:r>
            <a:r>
              <a:rPr lang="tr-TR" sz="2000" dirty="0"/>
              <a:t> </a:t>
            </a:r>
            <a:r>
              <a:rPr lang="tr-TR" sz="2000" dirty="0" smtClean="0"/>
              <a:t>, </a:t>
            </a:r>
            <a:r>
              <a:rPr lang="tr-TR" sz="2000" dirty="0"/>
              <a:t>Osmanlı Devleti askeriyesinin Hassa Ordusu'nun Süvariler kısmında yer alırdı. Bu bölüğe Yeşil Bayrak da denilirdi. Sağ </a:t>
            </a:r>
            <a:r>
              <a:rPr lang="tr-TR" sz="2000" dirty="0" err="1"/>
              <a:t>ulufeciler</a:t>
            </a:r>
            <a:r>
              <a:rPr lang="tr-TR" sz="2000" dirty="0"/>
              <a:t> 120 bölükten oluşurdu. Savaşta </a:t>
            </a:r>
            <a:r>
              <a:rPr lang="tr-TR" sz="2000" dirty="0" smtClean="0"/>
              <a:t>ordunun </a:t>
            </a:r>
            <a:r>
              <a:rPr lang="tr-TR" sz="2000" dirty="0"/>
              <a:t>ağırlıklarını ve hazineyi </a:t>
            </a:r>
            <a:r>
              <a:rPr lang="tr-TR" sz="2000" dirty="0" smtClean="0"/>
              <a:t>korurlardı.</a:t>
            </a:r>
          </a:p>
          <a:p>
            <a:pPr algn="just">
              <a:lnSpc>
                <a:spcPct val="140000"/>
              </a:lnSpc>
            </a:pPr>
            <a:r>
              <a:rPr lang="tr-TR" sz="2000" dirty="0" smtClean="0"/>
              <a:t>Sol </a:t>
            </a:r>
            <a:r>
              <a:rPr lang="tr-TR" sz="2000" dirty="0" err="1" smtClean="0"/>
              <a:t>ulufeciler</a:t>
            </a:r>
            <a:r>
              <a:rPr lang="tr-TR" sz="2000" dirty="0" smtClean="0"/>
              <a:t>, savaşta ordunun </a:t>
            </a:r>
            <a:r>
              <a:rPr lang="tr-TR" sz="2000" dirty="0"/>
              <a:t>ağırlıklarını ve hazineyi korurlardı. Sol ulûfeciler, seferde </a:t>
            </a:r>
            <a:r>
              <a:rPr lang="tr-TR" sz="2000" dirty="0" smtClean="0"/>
              <a:t>padişahın </a:t>
            </a:r>
            <a:r>
              <a:rPr lang="tr-TR" sz="2000" dirty="0"/>
              <a:t>sağında yürüyen </a:t>
            </a:r>
            <a:r>
              <a:rPr lang="tr-TR" sz="2000" dirty="0" err="1"/>
              <a:t>sipah</a:t>
            </a:r>
            <a:r>
              <a:rPr lang="tr-TR" sz="2000" dirty="0"/>
              <a:t> bölüğünün solunda yürürlerdi. Savaş meydanında ve ordunun konak yerinde ise, </a:t>
            </a:r>
            <a:r>
              <a:rPr lang="tr-TR" sz="2000" dirty="0" smtClean="0"/>
              <a:t>padişah </a:t>
            </a:r>
            <a:r>
              <a:rPr lang="tr-TR" sz="2000" dirty="0"/>
              <a:t>sancağının solunda dururlardı. </a:t>
            </a:r>
            <a:r>
              <a:rPr lang="tr-TR" sz="2000" dirty="0" smtClean="0"/>
              <a:t>Hazineyi </a:t>
            </a:r>
            <a:r>
              <a:rPr lang="tr-TR" sz="2000" dirty="0"/>
              <a:t>korumak bunların görevleri arasındaydı. Ulufecilerden toplam 7 kişi tayin edilen bölük </a:t>
            </a:r>
            <a:r>
              <a:rPr lang="tr-TR" sz="2000" dirty="0" err="1"/>
              <a:t>subaşılığına</a:t>
            </a:r>
            <a:r>
              <a:rPr lang="tr-TR" sz="2000" dirty="0"/>
              <a:t> Subaşı sıfatıyla sol ulufecilerden 3 kişi tayin edilirdi</a:t>
            </a:r>
            <a:r>
              <a:rPr lang="tr-TR" sz="2000" dirty="0" smtClean="0"/>
              <a:t>. Ayrıca </a:t>
            </a:r>
            <a:r>
              <a:rPr lang="tr-TR" sz="2000" dirty="0"/>
              <a:t>ordumuz için de büyük bir önemi vardı. Bu yüzden sol ulufeciler </a:t>
            </a:r>
            <a:r>
              <a:rPr lang="tr-TR" sz="2000" dirty="0" smtClean="0"/>
              <a:t>Osmanlı </a:t>
            </a:r>
            <a:r>
              <a:rPr lang="tr-TR" sz="2000" dirty="0"/>
              <a:t>donanmasında yer almaktadır.</a:t>
            </a:r>
          </a:p>
          <a:p>
            <a:pPr>
              <a:lnSpc>
                <a:spcPct val="140000"/>
              </a:lnSpc>
            </a:pPr>
            <a:endParaRPr lang="tr-TR" sz="2000" dirty="0"/>
          </a:p>
        </p:txBody>
      </p:sp>
      <p:pic>
        <p:nvPicPr>
          <p:cNvPr id="5" name="Resim 4"/>
          <p:cNvPicPr>
            <a:picLocks noChangeAspect="1"/>
          </p:cNvPicPr>
          <p:nvPr/>
        </p:nvPicPr>
        <p:blipFill>
          <a:blip r:embed="rId3"/>
          <a:stretch>
            <a:fillRect/>
          </a:stretch>
        </p:blipFill>
        <p:spPr>
          <a:xfrm>
            <a:off x="202813" y="965627"/>
            <a:ext cx="2651899" cy="1799876"/>
          </a:xfrm>
          <a:prstGeom prst="rect">
            <a:avLst/>
          </a:prstGeom>
        </p:spPr>
      </p:pic>
      <p:pic>
        <p:nvPicPr>
          <p:cNvPr id="6" name="Resim 5"/>
          <p:cNvPicPr>
            <a:picLocks noChangeAspect="1"/>
          </p:cNvPicPr>
          <p:nvPr/>
        </p:nvPicPr>
        <p:blipFill>
          <a:blip r:embed="rId4"/>
          <a:stretch>
            <a:fillRect/>
          </a:stretch>
        </p:blipFill>
        <p:spPr>
          <a:xfrm>
            <a:off x="319784" y="3147954"/>
            <a:ext cx="2534928" cy="2639529"/>
          </a:xfrm>
          <a:prstGeom prst="rect">
            <a:avLst/>
          </a:prstGeom>
        </p:spPr>
      </p:pic>
    </p:spTree>
    <p:extLst>
      <p:ext uri="{BB962C8B-B14F-4D97-AF65-F5344CB8AC3E}">
        <p14:creationId xmlns:p14="http://schemas.microsoft.com/office/powerpoint/2010/main" xmlns="" val="2442546068"/>
      </p:ext>
    </p:extLst>
  </p:cSld>
  <p:clrMapOvr>
    <a:masterClrMapping/>
  </p:clrMapOvr>
  <mc:AlternateContent xmlns:mc="http://schemas.openxmlformats.org/markup-compatibility/2006">
    <mc:Choice xmlns:p14="http://schemas.microsoft.com/office/powerpoint/2010/main" xmlns="" Requires="p14">
      <p:transition spd="slow" p14:dur="4000">
        <p14:vortex dir="u"/>
        <p:sndAc>
          <p:stSnd>
            <p:snd r:embed="rId5" name="type.wav"/>
          </p:stSnd>
        </p:sndAc>
      </p:transition>
    </mc:Choice>
    <mc:Fallback>
      <p:transition spd="slow">
        <p:fade/>
        <p:sndAc>
          <p:stSnd>
            <p:snd r:embed="rId2" name="type.wav"/>
          </p:stSnd>
        </p:sndAc>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234177"/>
            <a:ext cx="3883515" cy="367990"/>
          </a:xfrm>
        </p:spPr>
        <p:txBody>
          <a:bodyPr>
            <a:normAutofit fontScale="90000"/>
          </a:bodyPr>
          <a:lstStyle/>
          <a:p>
            <a:r>
              <a:rPr lang="tr-TR" dirty="0" smtClean="0"/>
              <a:t>SAĞ GARİPLER:</a:t>
            </a:r>
            <a:endParaRPr lang="tr-TR" dirty="0"/>
          </a:p>
        </p:txBody>
      </p:sp>
      <p:sp>
        <p:nvSpPr>
          <p:cNvPr id="4" name="Metin Yer Tutucusu 3"/>
          <p:cNvSpPr>
            <a:spLocks noGrp="1"/>
          </p:cNvSpPr>
          <p:nvPr>
            <p:ph type="body" sz="half" idx="2"/>
          </p:nvPr>
        </p:nvSpPr>
        <p:spPr>
          <a:xfrm>
            <a:off x="3565520" y="89800"/>
            <a:ext cx="6100991" cy="5245255"/>
          </a:xfrm>
        </p:spPr>
        <p:txBody>
          <a:bodyPr>
            <a:noAutofit/>
          </a:bodyPr>
          <a:lstStyle/>
          <a:p>
            <a:pPr algn="just"/>
            <a:r>
              <a:rPr lang="tr-TR" sz="1500" dirty="0" smtClean="0">
                <a:solidFill>
                  <a:srgbClr val="FFFF00"/>
                </a:solidFill>
              </a:rPr>
              <a:t>    </a:t>
            </a:r>
            <a:r>
              <a:rPr lang="tr-TR" sz="1500" dirty="0" smtClean="0">
                <a:solidFill>
                  <a:schemeClr val="tx1"/>
                </a:solidFill>
              </a:rPr>
              <a:t>Sağ </a:t>
            </a:r>
            <a:r>
              <a:rPr lang="tr-TR" sz="1500" dirty="0">
                <a:solidFill>
                  <a:schemeClr val="tx1"/>
                </a:solidFill>
              </a:rPr>
              <a:t>Garipler </a:t>
            </a:r>
            <a:r>
              <a:rPr lang="tr-TR" sz="1500" dirty="0" smtClean="0">
                <a:solidFill>
                  <a:schemeClr val="tx1"/>
                </a:solidFill>
              </a:rPr>
              <a:t> </a:t>
            </a:r>
            <a:r>
              <a:rPr lang="tr-TR" sz="1500" dirty="0">
                <a:solidFill>
                  <a:schemeClr val="tx1"/>
                </a:solidFill>
              </a:rPr>
              <a:t>15. yüzyıl sonlarında kurulmuş olan ve Osmanlı ordu teşkilatında, Kapıkulu </a:t>
            </a:r>
            <a:r>
              <a:rPr lang="tr-TR" sz="1500" dirty="0" err="1">
                <a:solidFill>
                  <a:schemeClr val="tx1"/>
                </a:solidFill>
              </a:rPr>
              <a:t>Süvarileri'ni</a:t>
            </a:r>
            <a:r>
              <a:rPr lang="tr-TR" sz="1500" dirty="0">
                <a:solidFill>
                  <a:schemeClr val="tx1"/>
                </a:solidFill>
              </a:rPr>
              <a:t> oluşturan altı bölükten birisidir. Sağ Garipler savaşlarda sağ taraftan hücum ederek düşmanı çembere almaya yardımcı olmaktaydı. Yaklaşık 230 cm boyunda mızrak, 130 cm boyunda eğri kılıç ve büyük kalkan kullanmaktaydılar.</a:t>
            </a:r>
          </a:p>
          <a:p>
            <a:pPr algn="just"/>
            <a:endParaRPr lang="tr-TR" sz="1500" dirty="0">
              <a:solidFill>
                <a:schemeClr val="tx1"/>
              </a:solidFill>
            </a:endParaRPr>
          </a:p>
          <a:p>
            <a:pPr algn="just"/>
            <a:r>
              <a:rPr lang="tr-TR" sz="1500" dirty="0">
                <a:solidFill>
                  <a:schemeClr val="tx1"/>
                </a:solidFill>
              </a:rPr>
              <a:t>Sefer esnasında Sağ </a:t>
            </a:r>
            <a:r>
              <a:rPr lang="tr-TR" sz="1500" dirty="0" err="1">
                <a:solidFill>
                  <a:schemeClr val="tx1"/>
                </a:solidFill>
              </a:rPr>
              <a:t>Ulufeciler'in</a:t>
            </a:r>
            <a:r>
              <a:rPr lang="tr-TR" sz="1500" dirty="0">
                <a:solidFill>
                  <a:schemeClr val="tx1"/>
                </a:solidFill>
              </a:rPr>
              <a:t> sağında giderlerdi. Savaş esnasında ise padişahın sağındaki sancağın dibinde bulunurlardı. Savaş sırasında her gece Otağı ve hazineleri korumakla görevli olan Sağ Garipler bunun yanı sıra savaşta saltanat </a:t>
            </a:r>
            <a:r>
              <a:rPr lang="tr-TR" sz="1500" dirty="0" err="1">
                <a:solidFill>
                  <a:schemeClr val="tx1"/>
                </a:solidFill>
              </a:rPr>
              <a:t>sancaklarınıda</a:t>
            </a:r>
            <a:r>
              <a:rPr lang="tr-TR" sz="1500" dirty="0">
                <a:solidFill>
                  <a:schemeClr val="tx1"/>
                </a:solidFill>
              </a:rPr>
              <a:t> </a:t>
            </a:r>
            <a:r>
              <a:rPr lang="tr-TR" sz="1500" dirty="0" err="1" smtClean="0">
                <a:solidFill>
                  <a:schemeClr val="tx1"/>
                </a:solidFill>
              </a:rPr>
              <a:t>korumaklada</a:t>
            </a:r>
            <a:r>
              <a:rPr lang="tr-TR" sz="1500" dirty="0" smtClean="0">
                <a:solidFill>
                  <a:schemeClr val="tx1"/>
                </a:solidFill>
              </a:rPr>
              <a:t> </a:t>
            </a:r>
            <a:r>
              <a:rPr lang="tr-TR" sz="1500" dirty="0">
                <a:solidFill>
                  <a:schemeClr val="tx1"/>
                </a:solidFill>
              </a:rPr>
              <a:t>görevliydiler</a:t>
            </a:r>
            <a:r>
              <a:rPr lang="tr-TR" sz="1500" dirty="0" smtClean="0">
                <a:solidFill>
                  <a:schemeClr val="tx1"/>
                </a:solidFill>
              </a:rPr>
              <a:t>. </a:t>
            </a:r>
            <a:r>
              <a:rPr lang="tr-TR" sz="1500" dirty="0">
                <a:solidFill>
                  <a:schemeClr val="tx1"/>
                </a:solidFill>
              </a:rPr>
              <a:t>Garipler; Anadolu, Mısır ve Afrika’dan gelmiş yabancı askerlerden oluşurdu</a:t>
            </a:r>
            <a:r>
              <a:rPr lang="tr-TR" sz="1500" dirty="0" smtClean="0">
                <a:solidFill>
                  <a:schemeClr val="tx1"/>
                </a:solidFill>
              </a:rPr>
              <a:t>. </a:t>
            </a:r>
            <a:r>
              <a:rPr lang="tr-TR" sz="1500" dirty="0">
                <a:solidFill>
                  <a:schemeClr val="tx1"/>
                </a:solidFill>
              </a:rPr>
              <a:t>Sağ ve Sol </a:t>
            </a:r>
            <a:r>
              <a:rPr lang="tr-TR" sz="1500" dirty="0" err="1">
                <a:solidFill>
                  <a:schemeClr val="tx1"/>
                </a:solidFill>
              </a:rPr>
              <a:t>Garipler'e</a:t>
            </a:r>
            <a:r>
              <a:rPr lang="tr-TR" sz="1500" dirty="0">
                <a:solidFill>
                  <a:schemeClr val="tx1"/>
                </a:solidFill>
              </a:rPr>
              <a:t> Galata, </a:t>
            </a:r>
            <a:r>
              <a:rPr lang="tr-TR" sz="1500" dirty="0" err="1">
                <a:solidFill>
                  <a:schemeClr val="tx1"/>
                </a:solidFill>
              </a:rPr>
              <a:t>İbrahimpaşa</a:t>
            </a:r>
            <a:r>
              <a:rPr lang="tr-TR" sz="1500" dirty="0">
                <a:solidFill>
                  <a:schemeClr val="tx1"/>
                </a:solidFill>
              </a:rPr>
              <a:t> ve Edirne saraylarından çıkanlar ve savaşlarda büyük kahramanlık gösterenler alınmaktaydı</a:t>
            </a:r>
            <a:r>
              <a:rPr lang="tr-TR" sz="1500" dirty="0" smtClean="0">
                <a:solidFill>
                  <a:schemeClr val="tx1"/>
                </a:solidFill>
              </a:rPr>
              <a:t>. </a:t>
            </a:r>
            <a:r>
              <a:rPr lang="tr-TR" sz="1500" dirty="0">
                <a:solidFill>
                  <a:schemeClr val="tx1"/>
                </a:solidFill>
              </a:rPr>
              <a:t>Sağ Gariplerin bayrakları san ve beyaz renkteydi</a:t>
            </a:r>
            <a:r>
              <a:rPr lang="tr-TR" sz="1500" dirty="0" smtClean="0">
                <a:solidFill>
                  <a:schemeClr val="tx1"/>
                </a:solidFill>
              </a:rPr>
              <a:t>.</a:t>
            </a:r>
            <a:endParaRPr lang="tr-TR" sz="1500" dirty="0">
              <a:solidFill>
                <a:schemeClr val="tx1"/>
              </a:solidFill>
            </a:endParaRPr>
          </a:p>
          <a:p>
            <a:pPr algn="just"/>
            <a:endParaRPr lang="tr-TR" sz="1500" dirty="0">
              <a:solidFill>
                <a:schemeClr val="tx1"/>
              </a:solidFill>
            </a:endParaRPr>
          </a:p>
          <a:p>
            <a:pPr algn="just"/>
            <a:r>
              <a:rPr lang="tr-TR" sz="1500" dirty="0">
                <a:solidFill>
                  <a:schemeClr val="tx1"/>
                </a:solidFill>
              </a:rPr>
              <a:t>Osmanlı başkentinde kışlaları bulunmamaktaydı. İstanbul, Edirne ve Bursa etrafındaki köy ve kasabalarda yaşamaktaydılar. On altıncı yüzyılda </a:t>
            </a:r>
            <a:r>
              <a:rPr lang="tr-TR" sz="1500" dirty="0" err="1">
                <a:solidFill>
                  <a:schemeClr val="tx1"/>
                </a:solidFill>
              </a:rPr>
              <a:t>Gurebâ</a:t>
            </a:r>
            <a:r>
              <a:rPr lang="tr-TR" sz="1500" dirty="0">
                <a:solidFill>
                  <a:schemeClr val="tx1"/>
                </a:solidFill>
              </a:rPr>
              <a:t> bölüklerinin mevcudu 1000 ve 1500 asker arasında değişmekteydi. On yedinci yüzyılda ise, sağ </a:t>
            </a:r>
            <a:r>
              <a:rPr lang="tr-TR" sz="1500" dirty="0" err="1">
                <a:solidFill>
                  <a:schemeClr val="tx1"/>
                </a:solidFill>
              </a:rPr>
              <a:t>garibler</a:t>
            </a:r>
            <a:r>
              <a:rPr lang="tr-TR" sz="1500" dirty="0">
                <a:solidFill>
                  <a:schemeClr val="tx1"/>
                </a:solidFill>
              </a:rPr>
              <a:t> 410 askerden oluşmaktaydı. Garipler, hükümdarın bizzat katıldığı savaşlara katılırlardı. Maaşları kıdem ve ehliyete göre değişiklik gösterir ve Veziriazamın huzurunda dağıtılırdı. Garipler, Yeniçeri Ocağı'nın kaldırılmasından sonra 1826 tarihinde, gümrükten bir miktar maaş bağlanıp emekli edildi. Böylelikle Garip Birlikleri ortadan kalmış oldu.</a:t>
            </a:r>
          </a:p>
        </p:txBody>
      </p:sp>
      <p:pic>
        <p:nvPicPr>
          <p:cNvPr id="5" name="Resim 4"/>
          <p:cNvPicPr>
            <a:picLocks noChangeAspect="1"/>
          </p:cNvPicPr>
          <p:nvPr/>
        </p:nvPicPr>
        <p:blipFill>
          <a:blip r:embed="rId3"/>
          <a:stretch>
            <a:fillRect/>
          </a:stretch>
        </p:blipFill>
        <p:spPr>
          <a:xfrm>
            <a:off x="330703" y="742950"/>
            <a:ext cx="3248025" cy="4095750"/>
          </a:xfrm>
          <a:prstGeom prst="rect">
            <a:avLst/>
          </a:prstGeom>
        </p:spPr>
      </p:pic>
    </p:spTree>
    <p:extLst>
      <p:ext uri="{BB962C8B-B14F-4D97-AF65-F5344CB8AC3E}">
        <p14:creationId xmlns:p14="http://schemas.microsoft.com/office/powerpoint/2010/main" xmlns="" val="3524304198"/>
      </p:ext>
    </p:extLst>
  </p:cSld>
  <p:clrMapOvr>
    <a:masterClrMapping/>
  </p:clrMapOvr>
  <mc:AlternateContent xmlns:mc="http://schemas.openxmlformats.org/markup-compatibility/2006">
    <mc:Choice xmlns:p14="http://schemas.microsoft.com/office/powerpoint/2010/main" xmlns="" Requires="p14">
      <p:transition spd="slow" p14:dur="4000">
        <p14:vortex dir="u"/>
        <p:sndAc>
          <p:stSnd>
            <p:snd r:embed="rId4" name="type.wav"/>
          </p:stSnd>
        </p:sndAc>
      </p:transition>
    </mc:Choice>
    <mc:Fallback>
      <p:transition spd="slow">
        <p:fade/>
        <p:sndAc>
          <p:stSnd>
            <p:snd r:embed="rId2" name="type.wav"/>
          </p:stSnd>
        </p:sndAc>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5" y="401444"/>
            <a:ext cx="3950422" cy="334536"/>
          </a:xfrm>
        </p:spPr>
        <p:txBody>
          <a:bodyPr>
            <a:normAutofit fontScale="90000"/>
          </a:bodyPr>
          <a:lstStyle/>
          <a:p>
            <a:r>
              <a:rPr lang="tr-TR" dirty="0" smtClean="0"/>
              <a:t>SOL GARİPLER:</a:t>
            </a:r>
            <a:endParaRPr lang="tr-TR" dirty="0"/>
          </a:p>
        </p:txBody>
      </p:sp>
      <p:pic>
        <p:nvPicPr>
          <p:cNvPr id="5" name="Resim 4"/>
          <p:cNvPicPr>
            <a:picLocks noChangeAspect="1"/>
          </p:cNvPicPr>
          <p:nvPr/>
        </p:nvPicPr>
        <p:blipFill>
          <a:blip r:embed="rId3"/>
          <a:stretch>
            <a:fillRect/>
          </a:stretch>
        </p:blipFill>
        <p:spPr>
          <a:xfrm>
            <a:off x="802887" y="1248937"/>
            <a:ext cx="1951463" cy="3534936"/>
          </a:xfrm>
          <a:prstGeom prst="rect">
            <a:avLst/>
          </a:prstGeom>
        </p:spPr>
      </p:pic>
      <p:sp>
        <p:nvSpPr>
          <p:cNvPr id="4" name="Metin Yer Tutucusu 3"/>
          <p:cNvSpPr>
            <a:spLocks noGrp="1"/>
          </p:cNvSpPr>
          <p:nvPr>
            <p:ph type="body" sz="half" idx="2"/>
          </p:nvPr>
        </p:nvSpPr>
        <p:spPr>
          <a:xfrm>
            <a:off x="2899317" y="1510197"/>
            <a:ext cx="6374684" cy="2839737"/>
          </a:xfrm>
        </p:spPr>
        <p:txBody>
          <a:bodyPr>
            <a:normAutofit/>
          </a:bodyPr>
          <a:lstStyle/>
          <a:p>
            <a:pPr algn="just"/>
            <a:r>
              <a:rPr lang="tr-TR" sz="2000" dirty="0" smtClean="0">
                <a:solidFill>
                  <a:schemeClr val="tx1">
                    <a:lumMod val="95000"/>
                  </a:schemeClr>
                </a:solidFill>
              </a:rPr>
              <a:t>     Sol Garipler SAVAŞTA SALTANAT SANCAKLARINI KORURLARDI</a:t>
            </a:r>
            <a:r>
              <a:rPr lang="tr-TR" sz="2000" dirty="0" smtClean="0">
                <a:solidFill>
                  <a:schemeClr val="tx1">
                    <a:lumMod val="95000"/>
                  </a:schemeClr>
                </a:solidFill>
              </a:rPr>
              <a:t>. Savaşta </a:t>
            </a:r>
            <a:r>
              <a:rPr lang="tr-TR" sz="2000" dirty="0" smtClean="0">
                <a:solidFill>
                  <a:schemeClr val="tx1">
                    <a:lumMod val="95000"/>
                  </a:schemeClr>
                </a:solidFill>
              </a:rPr>
              <a:t>Sol Garipler ise sol alem dibinde yer alırdı.</a:t>
            </a:r>
          </a:p>
          <a:p>
            <a:pPr algn="just"/>
            <a:r>
              <a:rPr lang="tr-TR" sz="2000" dirty="0">
                <a:solidFill>
                  <a:schemeClr val="tx1">
                    <a:lumMod val="95000"/>
                  </a:schemeClr>
                </a:solidFill>
              </a:rPr>
              <a:t>★Ordunun tüm ağırlık ve malzemeleri ile hazineyi korurlardı.</a:t>
            </a:r>
          </a:p>
        </p:txBody>
      </p:sp>
    </p:spTree>
    <p:extLst>
      <p:ext uri="{BB962C8B-B14F-4D97-AF65-F5344CB8AC3E}">
        <p14:creationId xmlns:p14="http://schemas.microsoft.com/office/powerpoint/2010/main" xmlns="" val="2127298238"/>
      </p:ext>
    </p:extLst>
  </p:cSld>
  <p:clrMapOvr>
    <a:masterClrMapping/>
  </p:clrMapOvr>
  <mc:AlternateContent xmlns:mc="http://schemas.openxmlformats.org/markup-compatibility/2006">
    <mc:Choice xmlns:p14="http://schemas.microsoft.com/office/powerpoint/2010/main" xmlns="" Requires="p14">
      <p:transition spd="slow" p14:dur="4000">
        <p14:vortex dir="u"/>
        <p:sndAc>
          <p:stSnd>
            <p:snd r:embed="rId4" name="type.wav"/>
          </p:stSnd>
        </p:sndAc>
      </p:transition>
    </mc:Choice>
    <mc:Fallback>
      <p:transition spd="slow">
        <p:fade/>
        <p:sndAc>
          <p:stSnd>
            <p:snd r:embed="rId2" name="type.wav"/>
          </p:stSnd>
        </p:sndAc>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5" y="234176"/>
            <a:ext cx="4697554" cy="345687"/>
          </a:xfrm>
        </p:spPr>
        <p:txBody>
          <a:bodyPr>
            <a:normAutofit fontScale="90000"/>
          </a:bodyPr>
          <a:lstStyle/>
          <a:p>
            <a:r>
              <a:rPr lang="tr-TR" dirty="0" smtClean="0"/>
              <a:t>KAPIKULU PİYADELERİ:</a:t>
            </a:r>
            <a:endParaRPr lang="tr-TR" dirty="0"/>
          </a:p>
        </p:txBody>
      </p:sp>
      <p:sp>
        <p:nvSpPr>
          <p:cNvPr id="4" name="Metin Yer Tutucusu 3"/>
          <p:cNvSpPr>
            <a:spLocks noGrp="1"/>
          </p:cNvSpPr>
          <p:nvPr>
            <p:ph type="body" sz="half" idx="2"/>
          </p:nvPr>
        </p:nvSpPr>
        <p:spPr>
          <a:xfrm>
            <a:off x="3256156" y="767915"/>
            <a:ext cx="6017846" cy="5110368"/>
          </a:xfrm>
        </p:spPr>
        <p:txBody>
          <a:bodyPr>
            <a:noAutofit/>
          </a:bodyPr>
          <a:lstStyle/>
          <a:p>
            <a:pPr algn="just"/>
            <a:r>
              <a:rPr lang="tr-TR" sz="1800" dirty="0" smtClean="0"/>
              <a:t>    Osman </a:t>
            </a:r>
            <a:r>
              <a:rPr lang="tr-TR" sz="1800" dirty="0"/>
              <a:t>Bey döneminde ülke küçüktü ve ordu, aşiret kuvvetlerinden oluşmaktaydı. Belli dönemlerde Nefir-i am adı verilen seferberlik çağrısı yapılarak eli silah tutan aşiret kuvvetleri orduya çağırılırdı. Orhan Gazi döneminde vezir Alâeddin Paşa ile Çandarlı Kara Halil'in önerisi ile Türk gençlerinden oluşan biner kişilik yaya ve müsellem adlarında iki sınıf oluşturuldu. I. </a:t>
            </a:r>
            <a:r>
              <a:rPr lang="tr-TR" sz="1800" dirty="0" smtClean="0"/>
              <a:t>Murat'ın ilk </a:t>
            </a:r>
            <a:r>
              <a:rPr lang="tr-TR" sz="1800" dirty="0"/>
              <a:t>dönemlerinde bunların sayısı artırıldı. Yaya ve müsellemler savaş zamanında günlük ikişer akçe alır, diğer zamanlarda kendilerine verilen çiftlikleri ekip biçerler ve vergi vermezlerdi. Yaya ve müsellemler XV. yüzyıl ortalarına kadar silahlı hizmette bulunmuşlar, ancak kapıkulu askerlerinin sayısı arttıkça ordunun geri hizmetlerinde nakliye, maden işletmeleri, kale yapımı, tersane gibi işlerde kullanılmışlardır</a:t>
            </a:r>
            <a:r>
              <a:rPr lang="tr-TR" sz="1800" dirty="0" smtClean="0"/>
              <a:t>. </a:t>
            </a:r>
            <a:r>
              <a:rPr lang="tr-TR" sz="1800" dirty="0"/>
              <a:t>Bu birlikler tımarlı sipahiler, akıncılar, azaplar, </a:t>
            </a:r>
            <a:r>
              <a:rPr lang="tr-TR" sz="1800" dirty="0" err="1"/>
              <a:t>voynuklar</a:t>
            </a:r>
            <a:r>
              <a:rPr lang="tr-TR" sz="1800" dirty="0"/>
              <a:t>, </a:t>
            </a:r>
            <a:r>
              <a:rPr lang="tr-TR" sz="1800" dirty="0" err="1"/>
              <a:t>martoloslar</a:t>
            </a:r>
            <a:r>
              <a:rPr lang="tr-TR" sz="1800" dirty="0"/>
              <a:t> ve </a:t>
            </a:r>
            <a:r>
              <a:rPr lang="tr-TR" sz="1800" dirty="0" err="1"/>
              <a:t>cerahorlarla</a:t>
            </a:r>
            <a:r>
              <a:rPr lang="tr-TR" sz="1800" dirty="0"/>
              <a:t> destekleniyordu</a:t>
            </a:r>
            <a:r>
              <a:rPr lang="tr-TR" sz="1800" dirty="0" smtClean="0"/>
              <a:t>. </a:t>
            </a:r>
            <a:r>
              <a:rPr lang="tr-TR" sz="1800" dirty="0" smtClean="0"/>
              <a:t>Acemi,yeniçeri, Cebeci,topçu,top </a:t>
            </a:r>
            <a:r>
              <a:rPr lang="tr-TR" sz="1800" dirty="0" smtClean="0"/>
              <a:t>arabacıları ocağı olarak 5 grupta incelenir;</a:t>
            </a:r>
            <a:endParaRPr lang="tr-TR" sz="1800" dirty="0"/>
          </a:p>
        </p:txBody>
      </p:sp>
      <p:pic>
        <p:nvPicPr>
          <p:cNvPr id="5" name="Resim 4"/>
          <p:cNvPicPr>
            <a:picLocks noChangeAspect="1"/>
          </p:cNvPicPr>
          <p:nvPr/>
        </p:nvPicPr>
        <p:blipFill>
          <a:blip r:embed="rId3"/>
          <a:stretch>
            <a:fillRect/>
          </a:stretch>
        </p:blipFill>
        <p:spPr>
          <a:xfrm>
            <a:off x="511512" y="1055300"/>
            <a:ext cx="2514600" cy="3550154"/>
          </a:xfrm>
          <a:prstGeom prst="rect">
            <a:avLst/>
          </a:prstGeom>
        </p:spPr>
      </p:pic>
    </p:spTree>
    <p:extLst>
      <p:ext uri="{BB962C8B-B14F-4D97-AF65-F5344CB8AC3E}">
        <p14:creationId xmlns:p14="http://schemas.microsoft.com/office/powerpoint/2010/main" xmlns="" val="1012248251"/>
      </p:ext>
    </p:extLst>
  </p:cSld>
  <p:clrMapOvr>
    <a:masterClrMapping/>
  </p:clrMapOvr>
  <mc:AlternateContent xmlns:mc="http://schemas.openxmlformats.org/markup-compatibility/2006">
    <mc:Choice xmlns:p14="http://schemas.microsoft.com/office/powerpoint/2010/main" xmlns="" Requires="p14">
      <p:transition spd="slow" p14:dur="4000">
        <p14:vortex dir="u"/>
        <p:sndAc>
          <p:stSnd>
            <p:snd r:embed="rId4" name="type.wav"/>
          </p:stSnd>
        </p:sndAc>
      </p:transition>
    </mc:Choice>
    <mc:Fallback>
      <p:transition spd="slow">
        <p:fade/>
        <p:sndAc>
          <p:stSnd>
            <p:snd r:embed="rId2" name="type.wav"/>
          </p:stSnd>
        </p:sndAc>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568712"/>
            <a:ext cx="4251505" cy="390293"/>
          </a:xfrm>
        </p:spPr>
        <p:txBody>
          <a:bodyPr>
            <a:normAutofit fontScale="90000"/>
          </a:bodyPr>
          <a:lstStyle/>
          <a:p>
            <a:r>
              <a:rPr lang="tr-TR" dirty="0" smtClean="0"/>
              <a:t>ACEMİ OCAĞI:</a:t>
            </a:r>
            <a:endParaRPr lang="tr-TR" dirty="0"/>
          </a:p>
        </p:txBody>
      </p:sp>
      <p:sp>
        <p:nvSpPr>
          <p:cNvPr id="4" name="Metin Yer Tutucusu 3"/>
          <p:cNvSpPr>
            <a:spLocks noGrp="1"/>
          </p:cNvSpPr>
          <p:nvPr>
            <p:ph type="body" sz="half" idx="2"/>
          </p:nvPr>
        </p:nvSpPr>
        <p:spPr>
          <a:xfrm>
            <a:off x="3143685" y="463575"/>
            <a:ext cx="6771022" cy="6172360"/>
          </a:xfrm>
        </p:spPr>
        <p:txBody>
          <a:bodyPr>
            <a:noAutofit/>
          </a:bodyPr>
          <a:lstStyle/>
          <a:p>
            <a:pPr algn="just"/>
            <a:r>
              <a:rPr lang="tr-TR" sz="1800" dirty="0" smtClean="0"/>
              <a:t>     Acemi </a:t>
            </a:r>
            <a:r>
              <a:rPr lang="tr-TR" sz="1800" dirty="0"/>
              <a:t>Ocağı diğer bir ismiyle </a:t>
            </a:r>
            <a:r>
              <a:rPr lang="tr-TR" sz="1800" dirty="0" err="1"/>
              <a:t>Acemioğlanlar</a:t>
            </a:r>
            <a:r>
              <a:rPr lang="tr-TR" sz="1800" dirty="0"/>
              <a:t> Ocağı Osmanlı İmparatorluğunda </a:t>
            </a:r>
            <a:r>
              <a:rPr lang="tr-TR" sz="1800" dirty="0" err="1"/>
              <a:t>enderun</a:t>
            </a:r>
            <a:r>
              <a:rPr lang="tr-TR" sz="1800" dirty="0"/>
              <a:t> için öğrencileri ve başta piyade kısmı olmak üzere kapıkulu ordusunun ihtiyaç duyduğu askerleri eğitmek için kurulmuştu. Osmanlı devletinin </a:t>
            </a:r>
            <a:r>
              <a:rPr lang="tr-TR" sz="1800" dirty="0" err="1"/>
              <a:t>tebası</a:t>
            </a:r>
            <a:r>
              <a:rPr lang="tr-TR" sz="1800" dirty="0"/>
              <a:t> olan halkların gayrimüslim olanlarının ve özellikle Balkanlar'dan 8-18 yaş arasında çocuk ve gençlerin toplanması ile uygulanan devşirme sistemiyle kaynak sağlanan Acemi Ocağı'nda çoğunlukla asker bazen de saraya bürokrat yetiştirilirdi.</a:t>
            </a:r>
          </a:p>
          <a:p>
            <a:pPr algn="just"/>
            <a:endParaRPr lang="tr-TR" sz="1800" dirty="0"/>
          </a:p>
          <a:p>
            <a:pPr algn="just"/>
            <a:r>
              <a:rPr lang="tr-TR" sz="1800" dirty="0"/>
              <a:t>I. Murat döneminde Rumeli’de arka arkaya elde edilen zaferler sonucu sınırları genişleyen Osmanlı </a:t>
            </a:r>
            <a:r>
              <a:rPr lang="tr-TR" sz="1800" dirty="0" smtClean="0"/>
              <a:t>İmparatorluğu'nda, Yeniçeri</a:t>
            </a:r>
            <a:r>
              <a:rPr lang="tr-TR" sz="1800" dirty="0"/>
              <a:t>, Hıristiyan çocuklarından devşirme yöntemi ile yetiştirilen askerdir. I. Murat'ın veziri Çandarlı Kara Halil Hayreddin Paşa'nın yardımıyla kurduğu bu sistem de, devlet kendi </a:t>
            </a:r>
            <a:r>
              <a:rPr lang="tr-TR" sz="1800" dirty="0" err="1" smtClean="0"/>
              <a:t>Hrıstiyan</a:t>
            </a:r>
            <a:r>
              <a:rPr lang="tr-TR" sz="1800" dirty="0" smtClean="0"/>
              <a:t> </a:t>
            </a:r>
            <a:r>
              <a:rPr lang="tr-TR" sz="1800" dirty="0" err="1"/>
              <a:t>tebasından</a:t>
            </a:r>
            <a:r>
              <a:rPr lang="tr-TR" sz="1800" dirty="0"/>
              <a:t> ve bazen eline düşen harp esirlerinden bazı çocuklara el koyuyordu. Acemi Oğlanı denilen bu çocuklar, önce bir tür köylü ailesinin yanına veriliyordu. Orada Türkçe ve Arapça öğreniyor, İslam dininin örf ve adetlerine göre yetiştiriliyordu. Devşirilir devşirilmez sünnet edilip, kendilerine bir </a:t>
            </a:r>
            <a:r>
              <a:rPr lang="tr-TR" sz="1800" dirty="0" err="1"/>
              <a:t>müslüman</a:t>
            </a:r>
            <a:r>
              <a:rPr lang="tr-TR" sz="1800" dirty="0"/>
              <a:t> adı verilirdi.</a:t>
            </a:r>
          </a:p>
          <a:p>
            <a:pPr algn="just"/>
            <a:endParaRPr lang="tr-TR" sz="1800" dirty="0"/>
          </a:p>
        </p:txBody>
      </p:sp>
      <p:pic>
        <p:nvPicPr>
          <p:cNvPr id="6" name="Resim 5"/>
          <p:cNvPicPr>
            <a:picLocks noChangeAspect="1"/>
          </p:cNvPicPr>
          <p:nvPr/>
        </p:nvPicPr>
        <p:blipFill>
          <a:blip r:embed="rId3"/>
          <a:stretch>
            <a:fillRect/>
          </a:stretch>
        </p:blipFill>
        <p:spPr>
          <a:xfrm>
            <a:off x="455342" y="1072376"/>
            <a:ext cx="2745058" cy="5294970"/>
          </a:xfrm>
          <a:prstGeom prst="rect">
            <a:avLst/>
          </a:prstGeom>
        </p:spPr>
      </p:pic>
    </p:spTree>
    <p:extLst>
      <p:ext uri="{BB962C8B-B14F-4D97-AF65-F5344CB8AC3E}">
        <p14:creationId xmlns:p14="http://schemas.microsoft.com/office/powerpoint/2010/main" xmlns="" val="219191899"/>
      </p:ext>
    </p:extLst>
  </p:cSld>
  <p:clrMapOvr>
    <a:masterClrMapping/>
  </p:clrMapOvr>
  <mc:AlternateContent xmlns:mc="http://schemas.openxmlformats.org/markup-compatibility/2006">
    <mc:Choice xmlns:p14="http://schemas.microsoft.com/office/powerpoint/2010/main" xmlns="" Requires="p14">
      <p:transition spd="slow" p14:dur="4000">
        <p14:vortex dir="u"/>
        <p:sndAc>
          <p:stSnd>
            <p:snd r:embed="rId4" name="type.wav"/>
          </p:stSnd>
        </p:sndAc>
      </p:transition>
    </mc:Choice>
    <mc:Fallback>
      <p:transition spd="slow">
        <p:fade/>
        <p:sndAc>
          <p:stSnd>
            <p:snd r:embed="rId2" name="type.wav"/>
          </p:stSnd>
        </p:sndAc>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Yer Tutucusu 3"/>
          <p:cNvSpPr txBox="1">
            <a:spLocks/>
          </p:cNvSpPr>
          <p:nvPr/>
        </p:nvSpPr>
        <p:spPr>
          <a:xfrm>
            <a:off x="2999991" y="136999"/>
            <a:ext cx="7019216" cy="6355240"/>
          </a:xfrm>
          <a:prstGeom prst="rect">
            <a:avLst/>
          </a:prstGeom>
        </p:spPr>
        <p:txBody>
          <a:bodyPr vert="horz" lIns="91440" tIns="45720" rIns="91440" bIns="45720" rtlCol="0">
            <a:noAutofit/>
          </a:bodyPr>
          <a:lstStyle/>
          <a:p>
            <a:pPr marL="0" marR="0" lvl="0" indent="0" algn="just" defTabSz="457200" rtl="0" eaLnBrk="1" fontAlgn="auto" latinLnBrk="0" hangingPunct="1">
              <a:lnSpc>
                <a:spcPct val="100000"/>
              </a:lnSpc>
              <a:spcBef>
                <a:spcPts val="1000"/>
              </a:spcBef>
              <a:spcAft>
                <a:spcPts val="0"/>
              </a:spcAft>
              <a:buClr>
                <a:schemeClr val="accent1"/>
              </a:buClr>
              <a:buSzPct val="80000"/>
              <a:buFont typeface="Wingdings 3" charset="2"/>
              <a:buNone/>
              <a:tabLst/>
              <a:defRPr/>
            </a:pPr>
            <a:r>
              <a:rPr kumimoji="0" lang="tr-TR" sz="16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Osmanlı Devleti, daha fazla askere ihtiyaç duyuyordu. Mevcut kuvvetler ihtiyaca yetmiyor ve elde devamlı bir ordu bulunması gerekiyordu. Bu itibarla, esirlerden faydalanmak gayesi ile 1362 senesinde </a:t>
            </a:r>
            <a:r>
              <a:rPr kumimoji="0" lang="tr-TR" sz="1600" b="0"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kadıasker</a:t>
            </a:r>
            <a:r>
              <a:rPr kumimoji="0" lang="tr-TR" sz="16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(kazasker) </a:t>
            </a:r>
            <a:r>
              <a:rPr lang="tr-TR" sz="1600" dirty="0" err="1" smtClean="0">
                <a:solidFill>
                  <a:schemeClr val="tx1">
                    <a:lumMod val="75000"/>
                    <a:lumOff val="25000"/>
                  </a:schemeClr>
                </a:solidFill>
              </a:rPr>
              <a:t>Ç</a:t>
            </a:r>
            <a:r>
              <a:rPr kumimoji="0" lang="tr-TR" sz="1600" b="0"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andarlı</a:t>
            </a:r>
            <a:r>
              <a:rPr kumimoji="0" lang="tr-TR" sz="16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Kara Halil ile </a:t>
            </a:r>
            <a:r>
              <a:rPr kumimoji="0" lang="tr-TR" sz="1600" b="0"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ulemâdan</a:t>
            </a:r>
            <a:r>
              <a:rPr kumimoji="0" lang="tr-TR" sz="16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Karamanlı Molla Rüstem’in gayretleriyle, Sultan Birinci </a:t>
            </a:r>
            <a:r>
              <a:rPr kumimoji="0" lang="tr-TR" sz="1600" b="0"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Murad</a:t>
            </a:r>
            <a:r>
              <a:rPr kumimoji="0" lang="tr-TR" sz="16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devrinde, Pençik Kanunu gereğince Acemi Ocağı, Gelibolu’da kuruldu. Daha önceleri, savaşta esir alınanlar, kısa bir eğitimden sonra yeniçeri yazılıp savaşa gönderilirdi. Sultan Birinci </a:t>
            </a:r>
            <a:r>
              <a:rPr kumimoji="0" lang="tr-TR" sz="1600" b="0"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Murad</a:t>
            </a:r>
            <a:r>
              <a:rPr kumimoji="0" lang="tr-TR" sz="16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zamanında, esirler önce Lapseki, Çardak ve Gelibolu arasında süvari askerlerini taşıyan gemilerde beş-on sene acemi oğlanı olarak çalıştıktan ve uzun bir eğitimden geçtikten sonra Yeniçeri ocağına kaydedilmeye başlandı.</a:t>
            </a:r>
          </a:p>
          <a:p>
            <a:pPr marL="0" marR="0" lvl="0" indent="0" algn="just" defTabSz="457200" rtl="0" eaLnBrk="1" fontAlgn="auto" latinLnBrk="0" hangingPunct="1">
              <a:lnSpc>
                <a:spcPct val="100000"/>
              </a:lnSpc>
              <a:spcBef>
                <a:spcPts val="1000"/>
              </a:spcBef>
              <a:spcAft>
                <a:spcPts val="0"/>
              </a:spcAft>
              <a:buClr>
                <a:schemeClr val="accent1"/>
              </a:buClr>
              <a:buSzPct val="80000"/>
              <a:buFont typeface="Wingdings 3" charset="2"/>
              <a:buNone/>
              <a:tabLst/>
              <a:defRPr/>
            </a:pPr>
            <a:endParaRPr kumimoji="0" lang="tr-TR" sz="16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0" marR="0" lvl="0" indent="0" algn="just" defTabSz="457200" rtl="0" eaLnBrk="1" fontAlgn="auto" latinLnBrk="0" hangingPunct="1">
              <a:lnSpc>
                <a:spcPct val="100000"/>
              </a:lnSpc>
              <a:spcBef>
                <a:spcPts val="1000"/>
              </a:spcBef>
              <a:spcAft>
                <a:spcPts val="0"/>
              </a:spcAft>
              <a:buClr>
                <a:schemeClr val="accent1"/>
              </a:buClr>
              <a:buSzPct val="80000"/>
              <a:buFont typeface="Wingdings 3" charset="2"/>
              <a:buNone/>
              <a:tabLst/>
              <a:defRPr/>
            </a:pPr>
            <a:r>
              <a:rPr kumimoji="0" lang="tr-TR" sz="16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Acemi teşkilatına, acemi oğlanı iki şekilde alınırdı. Biri, harpte esir edilen esirlerin beşte birinden, diğeri ise Osmanlı sınırları içinde yaşayan Hıristiyan çocuklarından ki, buna “devşirme” denirdi. Devşirme kanunu ile Hıristiyan tebaa evladından asker toplanarak, gayrimüslim olan Rumeli halkı, yavaş yavaş Müslüman olacak ve bu askerlerle de Osmanlı ordusu biraz daha kuvvetlenecekti. Kuruluşunda Gelibolu’da bulunan acemi ocağının merkezi, fetihten sonra İstanbul’a taşınmıştır. Gelibolu ocağının başında, Gelibolu ağası vardı. Gelibolu Acemi Ocağı'nın mevcudu, önceleri dört yüz idi; daha sonra beş yüz olmuştur. İstanbul Acemi Ocağı'nın mevcudu ise, önceleri üç bin kadardı, on altıncı asırda bu sayı, dört bine çıktı.[3] Yeniçeri mevcudu arttıkça, acemilerin miktarı da artıyordu. On altıncı asır sonlarında, Bostancılarla birlikte sekiz-dokuz bine çıkan acemilerin, 17. asır başlarındaki adedi, 9406 idi.</a:t>
            </a:r>
            <a:endParaRPr kumimoji="0" lang="tr-TR" sz="1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
        <p:nvSpPr>
          <p:cNvPr id="6" name="Unvan 1"/>
          <p:cNvSpPr>
            <a:spLocks noGrp="1"/>
          </p:cNvSpPr>
          <p:nvPr>
            <p:ph type="title"/>
          </p:nvPr>
        </p:nvSpPr>
        <p:spPr>
          <a:xfrm>
            <a:off x="141751" y="568712"/>
            <a:ext cx="2666757" cy="390293"/>
          </a:xfrm>
        </p:spPr>
        <p:txBody>
          <a:bodyPr>
            <a:normAutofit fontScale="90000"/>
          </a:bodyPr>
          <a:lstStyle/>
          <a:p>
            <a:r>
              <a:rPr lang="tr-TR" dirty="0" smtClean="0"/>
              <a:t>ACEMİ OCAĞI:</a:t>
            </a:r>
            <a:endParaRPr lang="tr-TR" dirty="0"/>
          </a:p>
        </p:txBody>
      </p:sp>
      <p:pic>
        <p:nvPicPr>
          <p:cNvPr id="7" name="Resim 5"/>
          <p:cNvPicPr>
            <a:picLocks noChangeAspect="1"/>
          </p:cNvPicPr>
          <p:nvPr/>
        </p:nvPicPr>
        <p:blipFill>
          <a:blip r:embed="rId3"/>
          <a:stretch>
            <a:fillRect/>
          </a:stretch>
        </p:blipFill>
        <p:spPr>
          <a:xfrm>
            <a:off x="141830" y="1072376"/>
            <a:ext cx="2745058" cy="529497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4000">
        <p14:vortex dir="u"/>
        <p:sndAc>
          <p:stSnd>
            <p:snd r:embed="rId4" name="type.wav"/>
          </p:stSnd>
        </p:sndAc>
      </p:transition>
    </mc:Choice>
    <mc:Fallback>
      <p:transition spd="slow">
        <p:fade/>
        <p:sndAc>
          <p:stSnd>
            <p:snd r:embed="rId2" name="type.wav"/>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4460962"/>
            <a:ext cx="8596667" cy="566738"/>
          </a:xfrm>
        </p:spPr>
        <p:txBody>
          <a:bodyPr/>
          <a:lstStyle/>
          <a:p>
            <a:r>
              <a:rPr lang="tr-TR" dirty="0" smtClean="0"/>
              <a:t>OSMANLI ORDUSU</a:t>
            </a:r>
            <a:endParaRPr lang="tr-TR" dirty="0"/>
          </a:p>
        </p:txBody>
      </p:sp>
      <p:pic>
        <p:nvPicPr>
          <p:cNvPr id="5" name="Resim Yer Tutucusu 4"/>
          <p:cNvPicPr>
            <a:picLocks noGrp="1" noChangeAspect="1"/>
          </p:cNvPicPr>
          <p:nvPr>
            <p:ph type="pic" idx="1"/>
          </p:nvPr>
        </p:nvPicPr>
        <p:blipFill>
          <a:blip r:embed="rId3"/>
          <a:srcRect t="18590" b="18590"/>
          <a:stretch>
            <a:fillRect/>
          </a:stretch>
        </p:blipFill>
        <p:spPr>
          <a:prstGeom prst="rect">
            <a:avLst/>
          </a:prstGeom>
        </p:spPr>
      </p:pic>
      <p:sp>
        <p:nvSpPr>
          <p:cNvPr id="4" name="Metin Yer Tutucusu 3"/>
          <p:cNvSpPr>
            <a:spLocks noGrp="1"/>
          </p:cNvSpPr>
          <p:nvPr>
            <p:ph type="body" sz="half" idx="2"/>
          </p:nvPr>
        </p:nvSpPr>
        <p:spPr>
          <a:xfrm>
            <a:off x="677334" y="5014636"/>
            <a:ext cx="8780175" cy="1542918"/>
          </a:xfrm>
        </p:spPr>
        <p:txBody>
          <a:bodyPr>
            <a:normAutofit/>
          </a:bodyPr>
          <a:lstStyle/>
          <a:p>
            <a:pPr>
              <a:lnSpc>
                <a:spcPct val="150000"/>
              </a:lnSpc>
            </a:pPr>
            <a:r>
              <a:rPr lang="tr-TR" sz="1400" dirty="0" smtClean="0"/>
              <a:t>OSMANLI ORDUSU OSMAN BEY DÖNEMİNDE  DÜZENLİ BİR ORDUYA SAHİP DEĞİLDİ.OSMANLININ ASKERİ GÜCÜNÜ GÖNÜLLÜ BİRLİKLER OLŞTURUYORDU.BU BİRLİKLER SAVAŞ ZAMANI BİR ARAYA GELİP SAVAŞ BİTİNCE DAĞILIRLARDI.</a:t>
            </a:r>
            <a:r>
              <a:rPr lang="tr-TR" sz="1400" b="1" dirty="0" smtClean="0"/>
              <a:t>OSMANLIDA İLK DÜZENLİ ORDUYU ORHAN BEY KURMUŞTUR.</a:t>
            </a:r>
            <a:r>
              <a:rPr lang="tr-TR" sz="1400" dirty="0" smtClean="0"/>
              <a:t>OSMANLI ORDU TEŞKİLATI KARA VE DENİZ KUVVETLERİNDEN OLUŞMAK ÜZERE 2 BÖLÜMDEN OLUŞUR.</a:t>
            </a:r>
            <a:endParaRPr lang="tr-TR" sz="1400" dirty="0"/>
          </a:p>
        </p:txBody>
      </p:sp>
    </p:spTree>
    <p:extLst>
      <p:ext uri="{BB962C8B-B14F-4D97-AF65-F5344CB8AC3E}">
        <p14:creationId xmlns:p14="http://schemas.microsoft.com/office/powerpoint/2010/main" xmlns="" val="2507133304"/>
      </p:ext>
    </p:extLst>
  </p:cSld>
  <p:clrMapOvr>
    <a:masterClrMapping/>
  </p:clrMapOvr>
  <mc:AlternateContent xmlns:mc="http://schemas.openxmlformats.org/markup-compatibility/2006">
    <mc:Choice xmlns:p14="http://schemas.microsoft.com/office/powerpoint/2010/main" xmlns="" Requires="p14">
      <p:transition spd="slow" p14:dur="4000">
        <p14:vortex dir="u"/>
        <p:sndAc>
          <p:stSnd>
            <p:snd r:embed="rId4" name="type.wav"/>
          </p:stSnd>
        </p:sndAc>
      </p:transition>
    </mc:Choice>
    <mc:Fallback>
      <p:transition spd="slow">
        <p:fade/>
        <p:sndAc>
          <p:stSnd>
            <p:snd r:embed="rId2" name="type.wav"/>
          </p:stSnd>
        </p:sndAc>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234176"/>
            <a:ext cx="5221661" cy="434897"/>
          </a:xfrm>
        </p:spPr>
        <p:txBody>
          <a:bodyPr>
            <a:normAutofit fontScale="90000"/>
          </a:bodyPr>
          <a:lstStyle/>
          <a:p>
            <a:r>
              <a:rPr lang="tr-TR" dirty="0" smtClean="0"/>
              <a:t>YENİÇERİ:</a:t>
            </a:r>
            <a:endParaRPr lang="tr-TR" dirty="0"/>
          </a:p>
        </p:txBody>
      </p:sp>
      <p:sp>
        <p:nvSpPr>
          <p:cNvPr id="4" name="Metin Yer Tutucusu 3"/>
          <p:cNvSpPr>
            <a:spLocks noGrp="1"/>
          </p:cNvSpPr>
          <p:nvPr>
            <p:ph type="body" sz="half" idx="2"/>
          </p:nvPr>
        </p:nvSpPr>
        <p:spPr>
          <a:xfrm>
            <a:off x="2786743" y="1126273"/>
            <a:ext cx="6487258" cy="4915089"/>
          </a:xfrm>
        </p:spPr>
        <p:txBody>
          <a:bodyPr>
            <a:normAutofit fontScale="85000" lnSpcReduction="10000"/>
          </a:bodyPr>
          <a:lstStyle/>
          <a:p>
            <a:pPr algn="just"/>
            <a:r>
              <a:rPr lang="tr-TR" sz="2000" dirty="0" smtClean="0">
                <a:solidFill>
                  <a:schemeClr val="accent6">
                    <a:lumMod val="75000"/>
                  </a:schemeClr>
                </a:solidFill>
              </a:rPr>
              <a:t>    </a:t>
            </a:r>
            <a:r>
              <a:rPr lang="tr-TR" sz="2000" dirty="0" smtClean="0">
                <a:solidFill>
                  <a:schemeClr val="tx1">
                    <a:lumMod val="95000"/>
                  </a:schemeClr>
                </a:solidFill>
              </a:rPr>
              <a:t>Yeniçeriler </a:t>
            </a:r>
            <a:r>
              <a:rPr lang="tr-TR" sz="2000" dirty="0">
                <a:solidFill>
                  <a:schemeClr val="tx1">
                    <a:lumMod val="95000"/>
                  </a:schemeClr>
                </a:solidFill>
              </a:rPr>
              <a:t>kuruluşunda </a:t>
            </a:r>
            <a:r>
              <a:rPr lang="tr-TR" sz="2000" dirty="0" err="1">
                <a:solidFill>
                  <a:schemeClr val="tx1">
                    <a:lumMod val="95000"/>
                  </a:schemeClr>
                </a:solidFill>
              </a:rPr>
              <a:t>tamamiyle</a:t>
            </a:r>
            <a:r>
              <a:rPr lang="tr-TR" sz="2000" dirty="0">
                <a:solidFill>
                  <a:schemeClr val="tx1">
                    <a:lumMod val="95000"/>
                  </a:schemeClr>
                </a:solidFill>
              </a:rPr>
              <a:t> ''Bektaşi Ocağı'' geleneğinden gelen </a:t>
            </a:r>
            <a:r>
              <a:rPr lang="tr-TR" sz="2000" dirty="0" err="1">
                <a:solidFill>
                  <a:schemeClr val="tx1">
                    <a:lumMod val="95000"/>
                  </a:schemeClr>
                </a:solidFill>
              </a:rPr>
              <a:t>Türkler'den</a:t>
            </a:r>
            <a:r>
              <a:rPr lang="tr-TR" sz="2000" dirty="0">
                <a:solidFill>
                  <a:schemeClr val="tx1">
                    <a:lumMod val="95000"/>
                  </a:schemeClr>
                </a:solidFill>
              </a:rPr>
              <a:t> oluşuyorlardı. Osmanlının büyümesi ve diğer ''Gayri Müslim''</a:t>
            </a:r>
            <a:r>
              <a:rPr lang="tr-TR" sz="2000" dirty="0" err="1">
                <a:solidFill>
                  <a:schemeClr val="tx1">
                    <a:lumMod val="95000"/>
                  </a:schemeClr>
                </a:solidFill>
              </a:rPr>
              <a:t>lerin</a:t>
            </a:r>
            <a:r>
              <a:rPr lang="tr-TR" sz="2000" dirty="0">
                <a:solidFill>
                  <a:schemeClr val="tx1">
                    <a:lumMod val="95000"/>
                  </a:schemeClr>
                </a:solidFill>
              </a:rPr>
              <a:t> de yani ''azınlıklarında'' devlet yönetiminde söz sahibi olması için daha sonra devşirme yoluna gidilmiştir.</a:t>
            </a:r>
          </a:p>
          <a:p>
            <a:pPr algn="just"/>
            <a:endParaRPr lang="tr-TR" sz="2000" dirty="0">
              <a:solidFill>
                <a:schemeClr val="tx1">
                  <a:lumMod val="95000"/>
                </a:schemeClr>
              </a:solidFill>
            </a:endParaRPr>
          </a:p>
          <a:p>
            <a:pPr algn="just"/>
            <a:r>
              <a:rPr lang="tr-TR" sz="2000" dirty="0">
                <a:solidFill>
                  <a:schemeClr val="tx1">
                    <a:lumMod val="95000"/>
                  </a:schemeClr>
                </a:solidFill>
              </a:rPr>
              <a:t>Kuruluşunda adları Çeri Ocağı olan bu ordunun devşirmelerin de katılmasıyla ''Yeni'' sözcüğü eklenmiş ve ''Yeniçeri'' adı doğmuştur</a:t>
            </a:r>
            <a:r>
              <a:rPr lang="tr-TR" sz="2000" dirty="0" smtClean="0">
                <a:solidFill>
                  <a:schemeClr val="tx1">
                    <a:lumMod val="95000"/>
                  </a:schemeClr>
                </a:solidFill>
              </a:rPr>
              <a:t>. Yeniçeri</a:t>
            </a:r>
            <a:r>
              <a:rPr lang="tr-TR" sz="2000" dirty="0">
                <a:solidFill>
                  <a:schemeClr val="tx1">
                    <a:lumMod val="95000"/>
                  </a:schemeClr>
                </a:solidFill>
              </a:rPr>
              <a:t>, Osmanlı Devleti'nde askeri bir sınıftır. Yeniçeriler, Padişah'a bağlı Kapıkulu Ocakları'nın piyade kısmıdır. Yeniçeriler, Osmanlı Devleti'nin sınırlarında yaşayan Yunan, Sırp, Arnavut gibi Hristiyan topluluklardan toplanan yetim çocuklardan oluşmuştur. Padişahın çevresinde bulunan yaya askerlerdir ve hayatlarında hiç evlenmezler</a:t>
            </a:r>
            <a:r>
              <a:rPr lang="tr-TR" sz="2000" dirty="0" smtClean="0">
                <a:solidFill>
                  <a:schemeClr val="tx1">
                    <a:lumMod val="95000"/>
                  </a:schemeClr>
                </a:solidFill>
              </a:rPr>
              <a:t>. Üç </a:t>
            </a:r>
            <a:r>
              <a:rPr lang="tr-TR" sz="2000" dirty="0">
                <a:solidFill>
                  <a:schemeClr val="tx1">
                    <a:lumMod val="95000"/>
                  </a:schemeClr>
                </a:solidFill>
              </a:rPr>
              <a:t>ayda bir </a:t>
            </a:r>
            <a:r>
              <a:rPr lang="tr-TR" sz="2000" dirty="0" err="1">
                <a:solidFill>
                  <a:schemeClr val="tx1">
                    <a:lumMod val="95000"/>
                  </a:schemeClr>
                </a:solidFill>
              </a:rPr>
              <a:t>ülufe</a:t>
            </a:r>
            <a:r>
              <a:rPr lang="tr-TR" sz="2000" dirty="0">
                <a:solidFill>
                  <a:schemeClr val="tx1">
                    <a:lumMod val="95000"/>
                  </a:schemeClr>
                </a:solidFill>
              </a:rPr>
              <a:t> adı verilen bir maaş alırlar savaşa gittiklerindeyse sefer bahşişi alırlardı. </a:t>
            </a:r>
            <a:r>
              <a:rPr lang="tr-TR" sz="2000" dirty="0" smtClean="0">
                <a:solidFill>
                  <a:schemeClr val="tx1">
                    <a:lumMod val="95000"/>
                  </a:schemeClr>
                </a:solidFill>
              </a:rPr>
              <a:t>II.Mehmet’ten </a:t>
            </a:r>
            <a:r>
              <a:rPr lang="tr-TR" sz="2000" dirty="0">
                <a:solidFill>
                  <a:schemeClr val="tx1">
                    <a:lumMod val="95000"/>
                  </a:schemeClr>
                </a:solidFill>
              </a:rPr>
              <a:t>İtibaren Cülus Bahşişi Almak Gelenek olmuştu. Devletin ilk yüzyıllarında yararlı olan bu sistem, daha sonra bozulması ile değişik sorunları birlikte getirdi. Yeniçeri ocağı II. </a:t>
            </a:r>
            <a:r>
              <a:rPr lang="tr-TR" sz="2000" dirty="0" err="1">
                <a:solidFill>
                  <a:schemeClr val="tx1">
                    <a:lumMod val="95000"/>
                  </a:schemeClr>
                </a:solidFill>
              </a:rPr>
              <a:t>Mahmud</a:t>
            </a:r>
            <a:r>
              <a:rPr lang="tr-TR" sz="2000" dirty="0">
                <a:solidFill>
                  <a:schemeClr val="tx1">
                    <a:lumMod val="95000"/>
                  </a:schemeClr>
                </a:solidFill>
              </a:rPr>
              <a:t> tarafından 1826 yılında kaldırılmıştır.</a:t>
            </a:r>
          </a:p>
        </p:txBody>
      </p:sp>
      <p:pic>
        <p:nvPicPr>
          <p:cNvPr id="5" name="Resim 4"/>
          <p:cNvPicPr>
            <a:picLocks noChangeAspect="1"/>
          </p:cNvPicPr>
          <p:nvPr/>
        </p:nvPicPr>
        <p:blipFill>
          <a:blip r:embed="rId3"/>
          <a:stretch>
            <a:fillRect/>
          </a:stretch>
        </p:blipFill>
        <p:spPr>
          <a:xfrm>
            <a:off x="430364" y="1126273"/>
            <a:ext cx="2356379" cy="4915089"/>
          </a:xfrm>
          <a:prstGeom prst="rect">
            <a:avLst/>
          </a:prstGeom>
        </p:spPr>
      </p:pic>
    </p:spTree>
    <p:extLst>
      <p:ext uri="{BB962C8B-B14F-4D97-AF65-F5344CB8AC3E}">
        <p14:creationId xmlns:p14="http://schemas.microsoft.com/office/powerpoint/2010/main" xmlns="" val="84889973"/>
      </p:ext>
    </p:extLst>
  </p:cSld>
  <p:clrMapOvr>
    <a:masterClrMapping/>
  </p:clrMapOvr>
  <mc:AlternateContent xmlns:mc="http://schemas.openxmlformats.org/markup-compatibility/2006">
    <mc:Choice xmlns:p14="http://schemas.microsoft.com/office/powerpoint/2010/main" xmlns="" Requires="p14">
      <p:transition spd="slow" p14:dur="4000">
        <p14:vortex dir="u"/>
        <p:sndAc>
          <p:stSnd>
            <p:snd r:embed="rId4" name="type.wav"/>
          </p:stSnd>
        </p:sndAc>
      </p:transition>
    </mc:Choice>
    <mc:Fallback>
      <p:transition spd="slow">
        <p:fade/>
        <p:sndAc>
          <p:stSnd>
            <p:snd r:embed="rId2" name="type.wav"/>
          </p:stSnd>
        </p:sndAc>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5" y="448599"/>
            <a:ext cx="2483876" cy="387426"/>
          </a:xfrm>
        </p:spPr>
        <p:txBody>
          <a:bodyPr>
            <a:normAutofit fontScale="90000"/>
          </a:bodyPr>
          <a:lstStyle/>
          <a:p>
            <a:r>
              <a:rPr lang="tr-TR" dirty="0" smtClean="0"/>
              <a:t>CEBECİ:</a:t>
            </a:r>
            <a:endParaRPr lang="tr-TR" dirty="0"/>
          </a:p>
        </p:txBody>
      </p:sp>
      <p:pic>
        <p:nvPicPr>
          <p:cNvPr id="5" name="Resim 4"/>
          <p:cNvPicPr>
            <a:picLocks noChangeAspect="1"/>
          </p:cNvPicPr>
          <p:nvPr/>
        </p:nvPicPr>
        <p:blipFill>
          <a:blip r:embed="rId3"/>
          <a:stretch>
            <a:fillRect/>
          </a:stretch>
        </p:blipFill>
        <p:spPr>
          <a:xfrm>
            <a:off x="677335" y="1211346"/>
            <a:ext cx="2411553" cy="4427033"/>
          </a:xfrm>
          <a:prstGeom prst="rect">
            <a:avLst/>
          </a:prstGeom>
        </p:spPr>
      </p:pic>
      <p:sp>
        <p:nvSpPr>
          <p:cNvPr id="4" name="Metin Yer Tutucusu 3"/>
          <p:cNvSpPr>
            <a:spLocks noGrp="1"/>
          </p:cNvSpPr>
          <p:nvPr>
            <p:ph type="body" sz="half" idx="2"/>
          </p:nvPr>
        </p:nvSpPr>
        <p:spPr>
          <a:xfrm>
            <a:off x="3222702" y="858645"/>
            <a:ext cx="6051299" cy="5182716"/>
          </a:xfrm>
        </p:spPr>
        <p:txBody>
          <a:bodyPr>
            <a:normAutofit/>
          </a:bodyPr>
          <a:lstStyle/>
          <a:p>
            <a:r>
              <a:rPr lang="tr-TR" sz="2000" dirty="0" smtClean="0"/>
              <a:t>     Ordunun </a:t>
            </a:r>
            <a:r>
              <a:rPr lang="tr-TR" sz="2000" dirty="0"/>
              <a:t>silahlarını hazırlayan ve savaş alanına taşıyan sınıftır. Fatih Sultan </a:t>
            </a:r>
            <a:r>
              <a:rPr lang="tr-TR" sz="2000" dirty="0" err="1"/>
              <a:t>Mehmed</a:t>
            </a:r>
            <a:r>
              <a:rPr lang="tr-TR" sz="2000" dirty="0"/>
              <a:t> zamanında kurulmuştur. Yeniçeriler gibi, acemi oğlanları arasından seçilen Cebeciler, 59 bölük ve 37 orta bölük olmak üzere 96 odaya ayrılmıştı. Cebeciler, silah yapımı, tamiri, barut hazırlanması ve savaş araç-gereçlerinin hazırlanmasını sağlayan sınıflardan oluşmakta idi</a:t>
            </a:r>
            <a:r>
              <a:rPr lang="tr-TR" sz="2000" dirty="0" smtClean="0"/>
              <a:t>.</a:t>
            </a:r>
          </a:p>
          <a:p>
            <a:r>
              <a:rPr lang="tr-TR" sz="2000" dirty="0"/>
              <a:t>NOT</a:t>
            </a:r>
            <a:r>
              <a:rPr lang="tr-TR" sz="2000" dirty="0" smtClean="0"/>
              <a:t>: Cebeci </a:t>
            </a:r>
            <a:r>
              <a:rPr lang="tr-TR" sz="2000" dirty="0"/>
              <a:t>Savaş araç ve gereçleri yapan, bunları muhafaza eden ve savaşta mevzilere ve tabyalara </a:t>
            </a:r>
            <a:r>
              <a:rPr lang="tr-TR" sz="2000" dirty="0" err="1"/>
              <a:t>sevkeden</a:t>
            </a:r>
            <a:r>
              <a:rPr lang="tr-TR" sz="2000" dirty="0"/>
              <a:t> ordu görevlilerine verilen addır. Cebe zırh demektir. Cebeci bugünkü tabire göre tüfekçi ustası anlamına gelir. Cebeciler ok, yay, kılıç, kalkan, cirit, cebe, </a:t>
            </a:r>
            <a:r>
              <a:rPr lang="tr-TR" sz="2000" dirty="0" err="1"/>
              <a:t>cevş</a:t>
            </a:r>
            <a:r>
              <a:rPr lang="tr-TR" sz="2000" dirty="0"/>
              <a:t>, tüfek, tabanca, barut, kurşun gibi dönemlerinin savaş malzemelerini yaparlardı</a:t>
            </a:r>
          </a:p>
        </p:txBody>
      </p:sp>
    </p:spTree>
    <p:extLst>
      <p:ext uri="{BB962C8B-B14F-4D97-AF65-F5344CB8AC3E}">
        <p14:creationId xmlns:p14="http://schemas.microsoft.com/office/powerpoint/2010/main" xmlns="" val="2673811207"/>
      </p:ext>
    </p:extLst>
  </p:cSld>
  <p:clrMapOvr>
    <a:masterClrMapping/>
  </p:clrMapOvr>
  <mc:AlternateContent xmlns:mc="http://schemas.openxmlformats.org/markup-compatibility/2006">
    <mc:Choice xmlns:p14="http://schemas.microsoft.com/office/powerpoint/2010/main" xmlns="" Requires="p14">
      <p:transition spd="slow" p14:dur="4000">
        <p14:vortex dir="u"/>
        <p:sndAc>
          <p:stSnd>
            <p:snd r:embed="rId4" name="type.wav"/>
          </p:stSnd>
        </p:sndAc>
      </p:transition>
    </mc:Choice>
    <mc:Fallback>
      <p:transition spd="slow">
        <p:fade/>
        <p:sndAc>
          <p:stSnd>
            <p:snd r:embed="rId2" name="type.wav"/>
          </p:stSnd>
        </p:sndAc>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5" y="566057"/>
            <a:ext cx="5200952" cy="500743"/>
          </a:xfrm>
        </p:spPr>
        <p:txBody>
          <a:bodyPr/>
          <a:lstStyle/>
          <a:p>
            <a:r>
              <a:rPr lang="tr-TR" dirty="0" smtClean="0"/>
              <a:t>TOPÇU OCAĞI:</a:t>
            </a:r>
            <a:endParaRPr lang="tr-TR" dirty="0"/>
          </a:p>
        </p:txBody>
      </p:sp>
      <p:sp>
        <p:nvSpPr>
          <p:cNvPr id="4" name="Metin Yer Tutucusu 3"/>
          <p:cNvSpPr>
            <a:spLocks noGrp="1"/>
          </p:cNvSpPr>
          <p:nvPr>
            <p:ph type="body" sz="half" idx="2"/>
          </p:nvPr>
        </p:nvSpPr>
        <p:spPr>
          <a:xfrm>
            <a:off x="3918857" y="1166943"/>
            <a:ext cx="5355144" cy="4495591"/>
          </a:xfrm>
        </p:spPr>
        <p:txBody>
          <a:bodyPr>
            <a:normAutofit/>
          </a:bodyPr>
          <a:lstStyle/>
          <a:p>
            <a:pPr>
              <a:lnSpc>
                <a:spcPct val="150000"/>
              </a:lnSpc>
            </a:pPr>
            <a:r>
              <a:rPr lang="tr-TR" sz="2000" dirty="0" smtClean="0"/>
              <a:t>     Top </a:t>
            </a:r>
            <a:r>
              <a:rPr lang="tr-TR" sz="2000" dirty="0"/>
              <a:t>döken, topçulukla ilgili malzemeleri hazırlayan ve savaşlarda topları kullanan sınıftır. Topçu ocağının en büyük </a:t>
            </a:r>
            <a:r>
              <a:rPr lang="tr-TR" sz="2000" dirty="0" err="1"/>
              <a:t>zâbitine</a:t>
            </a:r>
            <a:r>
              <a:rPr lang="tr-TR" sz="2000" dirty="0"/>
              <a:t> (subayına) "</a:t>
            </a:r>
            <a:r>
              <a:rPr lang="tr-TR" sz="2000" dirty="0" err="1"/>
              <a:t>Sertopî</a:t>
            </a:r>
            <a:r>
              <a:rPr lang="tr-TR" sz="2000" dirty="0"/>
              <a:t>" veya "</a:t>
            </a:r>
            <a:r>
              <a:rPr lang="tr-TR" sz="2000" dirty="0" err="1"/>
              <a:t>Topçubaşı</a:t>
            </a:r>
            <a:r>
              <a:rPr lang="tr-TR" sz="2000" dirty="0"/>
              <a:t>" denirdi.</a:t>
            </a:r>
          </a:p>
          <a:p>
            <a:pPr>
              <a:lnSpc>
                <a:spcPct val="150000"/>
              </a:lnSpc>
            </a:pPr>
            <a:endParaRPr lang="tr-TR" sz="2000" dirty="0"/>
          </a:p>
          <a:p>
            <a:pPr>
              <a:lnSpc>
                <a:spcPct val="150000"/>
              </a:lnSpc>
            </a:pPr>
            <a:r>
              <a:rPr lang="tr-TR" sz="2000" dirty="0"/>
              <a:t>Osmanlı ordusunda ilk top, Sultan I. Murad zamanında 1389 yılında Kosova Meydan Muharebesinde kullanılmıştır.</a:t>
            </a:r>
          </a:p>
        </p:txBody>
      </p:sp>
      <p:pic>
        <p:nvPicPr>
          <p:cNvPr id="5" name="Resim 4"/>
          <p:cNvPicPr>
            <a:picLocks noChangeAspect="1"/>
          </p:cNvPicPr>
          <p:nvPr/>
        </p:nvPicPr>
        <p:blipFill>
          <a:blip r:embed="rId3"/>
          <a:stretch>
            <a:fillRect/>
          </a:stretch>
        </p:blipFill>
        <p:spPr>
          <a:xfrm>
            <a:off x="950158" y="1257300"/>
            <a:ext cx="2707442" cy="4011386"/>
          </a:xfrm>
          <a:prstGeom prst="rect">
            <a:avLst/>
          </a:prstGeom>
        </p:spPr>
      </p:pic>
    </p:spTree>
    <p:extLst>
      <p:ext uri="{BB962C8B-B14F-4D97-AF65-F5344CB8AC3E}">
        <p14:creationId xmlns:p14="http://schemas.microsoft.com/office/powerpoint/2010/main" xmlns="" val="2264717927"/>
      </p:ext>
    </p:extLst>
  </p:cSld>
  <p:clrMapOvr>
    <a:masterClrMapping/>
  </p:clrMapOvr>
  <mc:AlternateContent xmlns:mc="http://schemas.openxmlformats.org/markup-compatibility/2006">
    <mc:Choice xmlns:p14="http://schemas.microsoft.com/office/powerpoint/2010/main" xmlns="" Requires="p14">
      <p:transition spd="slow" p14:dur="4000">
        <p14:vortex dir="u"/>
        <p:sndAc>
          <p:stSnd>
            <p:snd r:embed="rId4" name="type.wav"/>
          </p:stSnd>
        </p:sndAc>
      </p:transition>
    </mc:Choice>
    <mc:Fallback>
      <p:transition spd="slow">
        <p:fade/>
        <p:sndAc>
          <p:stSnd>
            <p:snd r:embed="rId2" name="type.wav"/>
          </p:stSnd>
        </p:sndAc>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401444"/>
            <a:ext cx="4675251" cy="379141"/>
          </a:xfrm>
        </p:spPr>
        <p:txBody>
          <a:bodyPr>
            <a:normAutofit fontScale="90000"/>
          </a:bodyPr>
          <a:lstStyle/>
          <a:p>
            <a:r>
              <a:rPr lang="tr-TR" dirty="0" smtClean="0"/>
              <a:t>TOP ARABACILARI:</a:t>
            </a:r>
            <a:endParaRPr lang="tr-TR" dirty="0"/>
          </a:p>
        </p:txBody>
      </p:sp>
      <p:sp>
        <p:nvSpPr>
          <p:cNvPr id="4" name="Metin Yer Tutucusu 3"/>
          <p:cNvSpPr>
            <a:spLocks noGrp="1"/>
          </p:cNvSpPr>
          <p:nvPr>
            <p:ph type="body" sz="half" idx="2"/>
          </p:nvPr>
        </p:nvSpPr>
        <p:spPr>
          <a:xfrm>
            <a:off x="3847171" y="780584"/>
            <a:ext cx="5426830" cy="5260778"/>
          </a:xfrm>
        </p:spPr>
        <p:txBody>
          <a:bodyPr>
            <a:normAutofit fontScale="77500" lnSpcReduction="20000"/>
          </a:bodyPr>
          <a:lstStyle/>
          <a:p>
            <a:pPr algn="just">
              <a:lnSpc>
                <a:spcPct val="160000"/>
              </a:lnSpc>
            </a:pPr>
            <a:r>
              <a:rPr lang="tr-TR" sz="2000" dirty="0" smtClean="0"/>
              <a:t>      Osmanlılarda </a:t>
            </a:r>
            <a:r>
              <a:rPr lang="tr-TR" sz="2000" dirty="0"/>
              <a:t>kapıkulu ocaklarının yaya kısmından büyük topları cepheye taşımak için kurulan teşkilât. Muhtemelen 15. yüzyılın sonlarında kurulmuştur. Önceleri </a:t>
            </a:r>
            <a:r>
              <a:rPr lang="tr-TR" sz="2000" b="1" dirty="0"/>
              <a:t>acemi</a:t>
            </a:r>
            <a:r>
              <a:rPr lang="tr-TR" sz="2000" dirty="0"/>
              <a:t> ocağından neferler alınırken, 17. asırdan </a:t>
            </a:r>
            <a:r>
              <a:rPr lang="tr-TR" sz="2000" dirty="0" smtClean="0"/>
              <a:t>itibaren </a:t>
            </a:r>
            <a:r>
              <a:rPr lang="tr-TR" sz="2000" dirty="0"/>
              <a:t>ocak arabacılarının evlâtlarından ve kul kardeşlerinden alınmaya başlanmıştır. İstanbul’da </a:t>
            </a:r>
            <a:r>
              <a:rPr lang="tr-TR" sz="2000" dirty="0" smtClean="0"/>
              <a:t>ikamet </a:t>
            </a:r>
            <a:r>
              <a:rPr lang="tr-TR" sz="2000" dirty="0"/>
              <a:t>ettikleri gibi nöbetleşe kalelere de giderlerdi. Kapıkulu topçusunun bulunduğu yerlerde, top arabacıları da bulunuyordu. </a:t>
            </a:r>
            <a:r>
              <a:rPr lang="tr-TR" sz="2000" dirty="0" smtClean="0"/>
              <a:t>Tophane’de imalathaneleri</a:t>
            </a:r>
            <a:r>
              <a:rPr lang="tr-TR" sz="2000" dirty="0"/>
              <a:t>, </a:t>
            </a:r>
            <a:r>
              <a:rPr lang="tr-TR" sz="2000" dirty="0" err="1"/>
              <a:t>Ahırkapı’da</a:t>
            </a:r>
            <a:r>
              <a:rPr lang="tr-TR" sz="2000" dirty="0"/>
              <a:t> ahırları, </a:t>
            </a:r>
            <a:r>
              <a:rPr lang="tr-TR" sz="2000" dirty="0" err="1"/>
              <a:t>Şehremini’de</a:t>
            </a:r>
            <a:r>
              <a:rPr lang="tr-TR" sz="2000" dirty="0"/>
              <a:t> kışlaları vardı. Ocakta; </a:t>
            </a:r>
            <a:r>
              <a:rPr lang="tr-TR" sz="2000" dirty="0" err="1"/>
              <a:t>arabacıbaşı</a:t>
            </a:r>
            <a:r>
              <a:rPr lang="tr-TR" sz="2000" dirty="0"/>
              <a:t>, kethüda, başçavuş, kethüda yeri, ocak kâtibi, bölükbaşı, odabaşı ve halife ünvanlı subaylar görev yapardı. </a:t>
            </a:r>
            <a:r>
              <a:rPr lang="tr-TR" sz="2000" dirty="0" err="1"/>
              <a:t>Arabacıbaşı</a:t>
            </a:r>
            <a:r>
              <a:rPr lang="tr-TR" sz="2000" dirty="0"/>
              <a:t> </a:t>
            </a:r>
            <a:r>
              <a:rPr lang="tr-TR" sz="2000" dirty="0" smtClean="0"/>
              <a:t>nezaretinde</a:t>
            </a:r>
            <a:r>
              <a:rPr lang="tr-TR" sz="2000" dirty="0"/>
              <a:t>; nefer sayıları birle-elli iki arasında değişen, altmış üç top arabacıları bölüğü vardı.</a:t>
            </a:r>
          </a:p>
        </p:txBody>
      </p:sp>
      <p:pic>
        <p:nvPicPr>
          <p:cNvPr id="5" name="Resim 4"/>
          <p:cNvPicPr>
            <a:picLocks noChangeAspect="1"/>
          </p:cNvPicPr>
          <p:nvPr/>
        </p:nvPicPr>
        <p:blipFill>
          <a:blip r:embed="rId3"/>
          <a:stretch>
            <a:fillRect/>
          </a:stretch>
        </p:blipFill>
        <p:spPr>
          <a:xfrm>
            <a:off x="677333" y="885088"/>
            <a:ext cx="2913359" cy="4103650"/>
          </a:xfrm>
          <a:prstGeom prst="rect">
            <a:avLst/>
          </a:prstGeom>
        </p:spPr>
      </p:pic>
    </p:spTree>
    <p:extLst>
      <p:ext uri="{BB962C8B-B14F-4D97-AF65-F5344CB8AC3E}">
        <p14:creationId xmlns:p14="http://schemas.microsoft.com/office/powerpoint/2010/main" xmlns="" val="2135785463"/>
      </p:ext>
    </p:extLst>
  </p:cSld>
  <p:clrMapOvr>
    <a:masterClrMapping/>
  </p:clrMapOvr>
  <mc:AlternateContent xmlns:mc="http://schemas.openxmlformats.org/markup-compatibility/2006">
    <mc:Choice xmlns:p14="http://schemas.microsoft.com/office/powerpoint/2010/main" xmlns="" Requires="p14">
      <p:transition spd="slow" p14:dur="4000">
        <p14:vortex dir="u"/>
        <p:sndAc>
          <p:stSnd>
            <p:snd r:embed="rId4" name="type.wav"/>
          </p:stSnd>
        </p:sndAc>
      </p:transition>
    </mc:Choice>
    <mc:Fallback>
      <p:transition spd="slow">
        <p:fade/>
        <p:sndAc>
          <p:stSnd>
            <p:snd r:embed="rId2" name="type.wav"/>
          </p:stSnd>
        </p:sndAc>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68712" y="501806"/>
            <a:ext cx="5508703" cy="334536"/>
          </a:xfrm>
        </p:spPr>
        <p:txBody>
          <a:bodyPr>
            <a:normAutofit fontScale="90000"/>
          </a:bodyPr>
          <a:lstStyle/>
          <a:p>
            <a:r>
              <a:rPr lang="tr-TR" dirty="0" smtClean="0"/>
              <a:t>DENİZ KUVVETLERİ:</a:t>
            </a:r>
            <a:endParaRPr lang="tr-TR" dirty="0"/>
          </a:p>
        </p:txBody>
      </p:sp>
      <p:sp>
        <p:nvSpPr>
          <p:cNvPr id="4" name="Metin Yer Tutucusu 3"/>
          <p:cNvSpPr>
            <a:spLocks noGrp="1"/>
          </p:cNvSpPr>
          <p:nvPr>
            <p:ph type="body" sz="half" idx="2"/>
          </p:nvPr>
        </p:nvSpPr>
        <p:spPr>
          <a:xfrm>
            <a:off x="3761147" y="431071"/>
            <a:ext cx="5683298" cy="5878286"/>
          </a:xfrm>
        </p:spPr>
        <p:txBody>
          <a:bodyPr>
            <a:normAutofit fontScale="70000" lnSpcReduction="20000"/>
          </a:bodyPr>
          <a:lstStyle/>
          <a:p>
            <a:pPr algn="just">
              <a:lnSpc>
                <a:spcPct val="170000"/>
              </a:lnSpc>
              <a:spcAft>
                <a:spcPts val="600"/>
              </a:spcAft>
            </a:pPr>
            <a:r>
              <a:rPr lang="tr-TR" sz="2000" b="1" dirty="0"/>
              <a:t>Osmanlı Donanması ya da eski adıyla Donanma-</a:t>
            </a:r>
            <a:r>
              <a:rPr lang="tr-TR" sz="2000" b="1" dirty="0" err="1"/>
              <a:t>yı</a:t>
            </a:r>
            <a:r>
              <a:rPr lang="tr-TR" sz="2000" b="1" dirty="0"/>
              <a:t> </a:t>
            </a:r>
            <a:r>
              <a:rPr lang="tr-TR" sz="2000" b="1" dirty="0" err="1"/>
              <a:t>Humâyûn</a:t>
            </a:r>
            <a:r>
              <a:rPr lang="tr-TR" sz="2000" b="1" dirty="0"/>
              <a:t>, Osmanlı Devleti'nin deniz kuvvetleri. XIV. yüzyılda </a:t>
            </a:r>
            <a:r>
              <a:rPr lang="tr-TR" sz="2000" b="1" dirty="0" err="1" smtClean="0"/>
              <a:t>kuruldu.Osmanlı</a:t>
            </a:r>
            <a:r>
              <a:rPr lang="tr-TR" sz="2000" b="1" dirty="0" smtClean="0"/>
              <a:t> </a:t>
            </a:r>
            <a:r>
              <a:rPr lang="tr-TR" sz="2000" b="1" dirty="0"/>
              <a:t>Devleti, 1323 yılında Karamürsel'i fethederek denize ulaştı, Karamürsel Bey komutasında ilk donanma oluşturuldu ve Kocaeli'nde yapılan savaşlarda denizden destek sağlandı</a:t>
            </a:r>
            <a:r>
              <a:rPr lang="tr-TR" sz="2000" b="1" dirty="0" smtClean="0"/>
              <a:t>. </a:t>
            </a:r>
            <a:r>
              <a:rPr lang="tr-TR" sz="2000" b="1" dirty="0"/>
              <a:t>1327 yılında Karamürsel'de ilk Osmanlı tersanesi kuruldu ve böylece deniz gücünün kurumsallaşma çalışmaları başladı</a:t>
            </a:r>
            <a:r>
              <a:rPr lang="tr-TR" sz="2000" b="1" dirty="0" smtClean="0"/>
              <a:t>. </a:t>
            </a:r>
            <a:r>
              <a:rPr lang="tr-TR" sz="2000" b="1" dirty="0"/>
              <a:t>Osmanlı donanmasında hiyerarşik sisteme geçildi, ilk Derya Beyi (Donanma Komutanı), Karamürsel Bey oldu</a:t>
            </a:r>
            <a:r>
              <a:rPr lang="tr-TR" sz="2000" b="1" dirty="0" smtClean="0"/>
              <a:t>. </a:t>
            </a:r>
            <a:r>
              <a:rPr lang="tr-TR" sz="2000" b="1" dirty="0"/>
              <a:t>1337 yılında Kocaeli ele geçirildi; böylece 1353 yılında gerçekleşecek olan Rumeli'ye geçişin önü açıldı</a:t>
            </a:r>
            <a:r>
              <a:rPr lang="tr-TR" sz="2000" b="1" dirty="0" smtClean="0"/>
              <a:t>. </a:t>
            </a:r>
            <a:r>
              <a:rPr lang="tr-TR" sz="2000" b="1" dirty="0"/>
              <a:t>Bundan sonra donanmanın merkezi sırasıyla İzmit, Gelibolu ve son olarak da İstanbul </a:t>
            </a:r>
            <a:r>
              <a:rPr lang="tr-TR" sz="2000" b="1" dirty="0" smtClean="0"/>
              <a:t>oldu</a:t>
            </a:r>
            <a:r>
              <a:rPr lang="tr-TR" sz="2000" b="1" dirty="0" smtClean="0"/>
              <a:t>. İstanbul'un </a:t>
            </a:r>
            <a:r>
              <a:rPr lang="tr-TR" sz="2000" b="1" dirty="0"/>
              <a:t>fethinde II. </a:t>
            </a:r>
            <a:r>
              <a:rPr lang="tr-TR" sz="2000" b="1" dirty="0" err="1"/>
              <a:t>Mehmed</a:t>
            </a:r>
            <a:r>
              <a:rPr lang="tr-TR" sz="2000" b="1" dirty="0"/>
              <a:t>, donanmadan </a:t>
            </a:r>
            <a:r>
              <a:rPr lang="tr-TR" sz="2000" b="1" dirty="0" smtClean="0"/>
              <a:t>yararlandı.</a:t>
            </a:r>
          </a:p>
          <a:p>
            <a:pPr algn="just">
              <a:lnSpc>
                <a:spcPct val="170000"/>
              </a:lnSpc>
              <a:spcAft>
                <a:spcPts val="600"/>
              </a:spcAft>
            </a:pPr>
            <a:r>
              <a:rPr lang="tr-TR" sz="2000" b="1" dirty="0"/>
              <a:t>NOT</a:t>
            </a:r>
            <a:r>
              <a:rPr lang="tr-TR" sz="2000" b="1" dirty="0" smtClean="0"/>
              <a:t>: Kanuni </a:t>
            </a:r>
            <a:r>
              <a:rPr lang="tr-TR" sz="2000" b="1" dirty="0"/>
              <a:t>devrinde ise Osmanlı Donanması en parlak dönemini yaşamış ve Doğu Akdeniz’in en güçlü donanması olmuştur. Bu dönemin en ünlü denizcisi Barbaros Hayrettin Paşa’nın gayretleri ile Akdeniz “Türk Gölü” haline gelmiştir.</a:t>
            </a:r>
          </a:p>
        </p:txBody>
      </p:sp>
      <p:pic>
        <p:nvPicPr>
          <p:cNvPr id="5" name="Resim 4"/>
          <p:cNvPicPr>
            <a:picLocks noChangeAspect="1"/>
          </p:cNvPicPr>
          <p:nvPr/>
        </p:nvPicPr>
        <p:blipFill>
          <a:blip r:embed="rId3"/>
          <a:stretch>
            <a:fillRect/>
          </a:stretch>
        </p:blipFill>
        <p:spPr>
          <a:xfrm>
            <a:off x="568712" y="1136611"/>
            <a:ext cx="3055434" cy="4126765"/>
          </a:xfrm>
          <a:prstGeom prst="rect">
            <a:avLst/>
          </a:prstGeom>
        </p:spPr>
      </p:pic>
    </p:spTree>
    <p:extLst>
      <p:ext uri="{BB962C8B-B14F-4D97-AF65-F5344CB8AC3E}">
        <p14:creationId xmlns:p14="http://schemas.microsoft.com/office/powerpoint/2010/main" xmlns="" val="754007288"/>
      </p:ext>
    </p:extLst>
  </p:cSld>
  <p:clrMapOvr>
    <a:masterClrMapping/>
  </p:clrMapOvr>
  <mc:AlternateContent xmlns:mc="http://schemas.openxmlformats.org/markup-compatibility/2006">
    <mc:Choice xmlns:p14="http://schemas.microsoft.com/office/powerpoint/2010/main" xmlns="" Requires="p14">
      <p:transition spd="slow" p14:dur="4000">
        <p14:vortex dir="u"/>
        <p:sndAc>
          <p:stSnd>
            <p:snd r:embed="rId4" name="type.wav"/>
          </p:stSnd>
        </p:sndAc>
      </p:transition>
    </mc:Choice>
    <mc:Fallback>
      <p:transition spd="slow">
        <p:fade/>
        <p:sndAc>
          <p:stSnd>
            <p:snd r:embed="rId2" name="type.wav"/>
          </p:stSnd>
        </p:sndAc>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367990"/>
            <a:ext cx="4251505" cy="356839"/>
          </a:xfrm>
        </p:spPr>
        <p:txBody>
          <a:bodyPr>
            <a:normAutofit fontScale="90000"/>
          </a:bodyPr>
          <a:lstStyle/>
          <a:p>
            <a:r>
              <a:rPr lang="tr-TR" dirty="0" smtClean="0"/>
              <a:t>YARDIMCI KUVVETLER:</a:t>
            </a:r>
            <a:endParaRPr lang="tr-TR" dirty="0"/>
          </a:p>
        </p:txBody>
      </p:sp>
      <p:pic>
        <p:nvPicPr>
          <p:cNvPr id="5" name="Resim 4"/>
          <p:cNvPicPr>
            <a:picLocks noChangeAspect="1"/>
          </p:cNvPicPr>
          <p:nvPr/>
        </p:nvPicPr>
        <p:blipFill>
          <a:blip r:embed="rId3"/>
          <a:stretch>
            <a:fillRect/>
          </a:stretch>
        </p:blipFill>
        <p:spPr>
          <a:xfrm>
            <a:off x="802886" y="1315844"/>
            <a:ext cx="2765503" cy="3289610"/>
          </a:xfrm>
          <a:prstGeom prst="rect">
            <a:avLst/>
          </a:prstGeom>
        </p:spPr>
      </p:pic>
      <p:sp>
        <p:nvSpPr>
          <p:cNvPr id="4" name="Metin Yer Tutucusu 3"/>
          <p:cNvSpPr>
            <a:spLocks noGrp="1"/>
          </p:cNvSpPr>
          <p:nvPr>
            <p:ph type="body" sz="half" idx="2"/>
          </p:nvPr>
        </p:nvSpPr>
        <p:spPr>
          <a:xfrm>
            <a:off x="3802566" y="1550978"/>
            <a:ext cx="5471435" cy="2576887"/>
          </a:xfrm>
        </p:spPr>
        <p:txBody>
          <a:bodyPr>
            <a:normAutofit/>
          </a:bodyPr>
          <a:lstStyle/>
          <a:p>
            <a:pPr algn="just"/>
            <a:r>
              <a:rPr lang="tr-TR" sz="2000" dirty="0"/>
              <a:t>Bir savaş zamanında bağlı </a:t>
            </a:r>
            <a:r>
              <a:rPr lang="tr-TR" sz="2000" dirty="0" smtClean="0"/>
              <a:t>hükümetlerin (</a:t>
            </a:r>
            <a:r>
              <a:rPr lang="tr-TR" sz="2000" dirty="0"/>
              <a:t>Kırım,Eflak-</a:t>
            </a:r>
            <a:r>
              <a:rPr lang="tr-TR" sz="2000" dirty="0" err="1"/>
              <a:t>Boğdan</a:t>
            </a:r>
            <a:r>
              <a:rPr lang="tr-TR" sz="2000" dirty="0"/>
              <a:t>) askerleri de Osmanlı ordusuna yardım ederlerdi. Bunlar içinde en önemlisi Kırım kuvvetleriydi.</a:t>
            </a:r>
          </a:p>
        </p:txBody>
      </p:sp>
    </p:spTree>
    <p:extLst>
      <p:ext uri="{BB962C8B-B14F-4D97-AF65-F5344CB8AC3E}">
        <p14:creationId xmlns:p14="http://schemas.microsoft.com/office/powerpoint/2010/main" xmlns="" val="568236167"/>
      </p:ext>
    </p:extLst>
  </p:cSld>
  <p:clrMapOvr>
    <a:masterClrMapping/>
  </p:clrMapOvr>
  <mc:AlternateContent xmlns:mc="http://schemas.openxmlformats.org/markup-compatibility/2006">
    <mc:Choice xmlns:p14="http://schemas.microsoft.com/office/powerpoint/2010/main" xmlns="" Requires="p14">
      <p:transition spd="slow" p14:dur="4000">
        <p14:vortex dir="u"/>
        <p:sndAc>
          <p:stSnd>
            <p:snd r:embed="rId4" name="type.wav"/>
          </p:stSnd>
        </p:sndAc>
      </p:transition>
    </mc:Choice>
    <mc:Fallback>
      <p:transition spd="slow">
        <p:fade/>
        <p:sndAc>
          <p:stSnd>
            <p:snd r:embed="rId2" name="type.wav"/>
          </p:stSnd>
        </p:sndAc>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half" idx="2"/>
          </p:nvPr>
        </p:nvSpPr>
        <p:spPr>
          <a:xfrm>
            <a:off x="2897746" y="2768957"/>
            <a:ext cx="5125791" cy="1661375"/>
          </a:xfrm>
        </p:spPr>
        <p:txBody>
          <a:bodyPr>
            <a:normAutofit/>
          </a:bodyPr>
          <a:lstStyle/>
          <a:p>
            <a:r>
              <a:rPr lang="tr-TR" sz="2800" dirty="0" smtClean="0"/>
              <a:t>  SLAYT </a:t>
            </a:r>
            <a:r>
              <a:rPr lang="tr-TR" sz="2800" dirty="0" smtClean="0"/>
              <a:t>BİTMİŞTİR….. </a:t>
            </a:r>
            <a:r>
              <a:rPr lang="tr-TR" sz="2800" dirty="0" smtClean="0"/>
              <a:t>TEŞEKKÜRLER</a:t>
            </a:r>
          </a:p>
          <a:p>
            <a:endParaRPr lang="tr-TR" sz="2800" dirty="0"/>
          </a:p>
        </p:txBody>
      </p:sp>
    </p:spTree>
    <p:extLst>
      <p:ext uri="{BB962C8B-B14F-4D97-AF65-F5344CB8AC3E}">
        <p14:creationId xmlns:p14="http://schemas.microsoft.com/office/powerpoint/2010/main" xmlns="" val="2587925621"/>
      </p:ext>
    </p:extLst>
  </p:cSld>
  <p:clrMapOvr>
    <a:masterClrMapping/>
  </p:clrMapOvr>
  <mc:AlternateContent xmlns:mc="http://schemas.openxmlformats.org/markup-compatibility/2006">
    <mc:Choice xmlns:p14="http://schemas.microsoft.com/office/powerpoint/2010/main" xmlns="" Requires="p14">
      <p:transition spd="slow" p14:dur="4000">
        <p14:vortex dir="u"/>
        <p:sndAc>
          <p:stSnd>
            <p:snd r:embed="rId3" name="type.wav"/>
          </p:stSnd>
        </p:sndAc>
      </p:transition>
    </mc:Choice>
    <mc:Fallback>
      <p:transition spd="slow">
        <p:fade/>
        <p:sndAc>
          <p:stSnd>
            <p:snd r:embed="rId2" name="type.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3"/>
          <a:stretch>
            <a:fillRect/>
          </a:stretch>
        </p:blipFill>
        <p:spPr>
          <a:xfrm>
            <a:off x="0" y="0"/>
            <a:ext cx="12298566" cy="6858000"/>
          </a:xfrm>
          <a:prstGeom prst="rect">
            <a:avLst/>
          </a:prstGeom>
        </p:spPr>
      </p:pic>
    </p:spTree>
    <p:extLst>
      <p:ext uri="{BB962C8B-B14F-4D97-AF65-F5344CB8AC3E}">
        <p14:creationId xmlns:p14="http://schemas.microsoft.com/office/powerpoint/2010/main" xmlns="" val="3605692693"/>
      </p:ext>
    </p:extLst>
  </p:cSld>
  <p:clrMapOvr>
    <a:masterClrMapping/>
  </p:clrMapOvr>
  <mc:AlternateContent xmlns:mc="http://schemas.openxmlformats.org/markup-compatibility/2006">
    <mc:Choice xmlns:p14="http://schemas.microsoft.com/office/powerpoint/2010/main" xmlns="" Requires="p14">
      <p:transition spd="slow" p14:dur="4000">
        <p14:vortex dir="u"/>
        <p:sndAc>
          <p:stSnd>
            <p:snd r:embed="rId4" name="type.wav"/>
          </p:stSnd>
        </p:sndAc>
      </p:transition>
    </mc:Choice>
    <mc:Fallback>
      <p:transition spd="slow">
        <p:fade/>
        <p:sndAc>
          <p:stSnd>
            <p:snd r:embed="rId2" name="type.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310938" y="4272742"/>
            <a:ext cx="4422371" cy="415635"/>
          </a:xfrm>
        </p:spPr>
        <p:txBody>
          <a:bodyPr>
            <a:normAutofit fontScale="90000"/>
          </a:bodyPr>
          <a:lstStyle/>
          <a:p>
            <a:r>
              <a:rPr lang="tr-TR" dirty="0" smtClean="0"/>
              <a:t>OSMANLI KARA KUVVETLERİ</a:t>
            </a:r>
            <a:endParaRPr lang="tr-TR" dirty="0"/>
          </a:p>
        </p:txBody>
      </p:sp>
      <p:pic>
        <p:nvPicPr>
          <p:cNvPr id="5" name="Resim Yer Tutucusu 4"/>
          <p:cNvPicPr>
            <a:picLocks noGrp="1" noChangeAspect="1"/>
          </p:cNvPicPr>
          <p:nvPr>
            <p:ph type="pic" idx="1"/>
          </p:nvPr>
        </p:nvPicPr>
        <p:blipFill>
          <a:blip r:embed="rId3"/>
          <a:srcRect t="16521" b="16521"/>
          <a:stretch>
            <a:fillRect/>
          </a:stretch>
        </p:blipFill>
        <p:spPr>
          <a:xfrm>
            <a:off x="249383" y="415636"/>
            <a:ext cx="7414952" cy="3557847"/>
          </a:xfrm>
          <a:prstGeom prst="rect">
            <a:avLst/>
          </a:prstGeom>
        </p:spPr>
      </p:pic>
      <p:sp>
        <p:nvSpPr>
          <p:cNvPr id="4" name="Metin Yer Tutucusu 3"/>
          <p:cNvSpPr>
            <a:spLocks noGrp="1"/>
          </p:cNvSpPr>
          <p:nvPr>
            <p:ph type="body" sz="half" idx="2"/>
          </p:nvPr>
        </p:nvSpPr>
        <p:spPr>
          <a:xfrm>
            <a:off x="382385" y="4688378"/>
            <a:ext cx="8362603" cy="1352984"/>
          </a:xfrm>
        </p:spPr>
        <p:txBody>
          <a:bodyPr>
            <a:normAutofit/>
          </a:bodyPr>
          <a:lstStyle/>
          <a:p>
            <a:r>
              <a:rPr lang="tr-TR" sz="2000" dirty="0" smtClean="0"/>
              <a:t>KARA KUVVETLERİ: EYALET ASKERLERİ,KAPIKULU ASKERLERİ,YARDIMCI KUVVETLER OLMAK ÜZERE ÜÇ BÖLÜME AYRILMIŞ;</a:t>
            </a:r>
            <a:endParaRPr lang="tr-TR" sz="2000" dirty="0"/>
          </a:p>
        </p:txBody>
      </p:sp>
    </p:spTree>
    <p:extLst>
      <p:ext uri="{BB962C8B-B14F-4D97-AF65-F5344CB8AC3E}">
        <p14:creationId xmlns:p14="http://schemas.microsoft.com/office/powerpoint/2010/main" xmlns="" val="3855386025"/>
      </p:ext>
    </p:extLst>
  </p:cSld>
  <p:clrMapOvr>
    <a:masterClrMapping/>
  </p:clrMapOvr>
  <mc:AlternateContent xmlns:mc="http://schemas.openxmlformats.org/markup-compatibility/2006">
    <mc:Choice xmlns:p14="http://schemas.microsoft.com/office/powerpoint/2010/main" xmlns="" Requires="p14">
      <p:transition spd="slow" p14:dur="4000">
        <p14:vortex dir="u"/>
        <p:sndAc>
          <p:stSnd>
            <p:snd r:embed="rId4" name="type.wav"/>
          </p:stSnd>
        </p:sndAc>
      </p:transition>
    </mc:Choice>
    <mc:Fallback>
      <p:transition spd="slow">
        <p:fade/>
        <p:sndAc>
          <p:stSnd>
            <p:snd r:embed="rId2" name="type.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5" y="249382"/>
            <a:ext cx="5706840" cy="598516"/>
          </a:xfrm>
        </p:spPr>
        <p:txBody>
          <a:bodyPr>
            <a:noAutofit/>
          </a:bodyPr>
          <a:lstStyle/>
          <a:p>
            <a:r>
              <a:rPr lang="tr-TR" sz="1800" dirty="0" smtClean="0"/>
              <a:t>A-EYALET ASKERLERİ:TIMARLI SİPAHİLER, AKINCILAR VE AZAPLAR GİBİ BÖLÜMLERDEN OLUŞMUŞTUR.</a:t>
            </a:r>
            <a:endParaRPr lang="tr-TR" sz="1800" dirty="0"/>
          </a:p>
        </p:txBody>
      </p:sp>
      <p:sp>
        <p:nvSpPr>
          <p:cNvPr id="4" name="Metin Yer Tutucusu 3"/>
          <p:cNvSpPr>
            <a:spLocks noGrp="1"/>
          </p:cNvSpPr>
          <p:nvPr>
            <p:ph type="body" sz="half" idx="2"/>
          </p:nvPr>
        </p:nvSpPr>
        <p:spPr>
          <a:xfrm>
            <a:off x="3635259" y="956515"/>
            <a:ext cx="5221359" cy="4608261"/>
          </a:xfrm>
        </p:spPr>
        <p:txBody>
          <a:bodyPr>
            <a:normAutofit fontScale="25000" lnSpcReduction="20000"/>
          </a:bodyPr>
          <a:lstStyle/>
          <a:p>
            <a:r>
              <a:rPr lang="tr-TR" sz="8000" dirty="0" smtClean="0">
                <a:solidFill>
                  <a:srgbClr val="FFFF00"/>
                </a:solidFill>
              </a:rPr>
              <a:t>A- </a:t>
            </a:r>
            <a:r>
              <a:rPr lang="tr-TR" sz="8000" dirty="0">
                <a:solidFill>
                  <a:srgbClr val="FFFF00"/>
                </a:solidFill>
              </a:rPr>
              <a:t>TIMARLI </a:t>
            </a:r>
            <a:r>
              <a:rPr lang="tr-TR" sz="8000" dirty="0" smtClean="0">
                <a:solidFill>
                  <a:srgbClr val="FFFF00"/>
                </a:solidFill>
              </a:rPr>
              <a:t>SİPAHİLER</a:t>
            </a:r>
            <a:r>
              <a:rPr lang="tr-TR" sz="8000" dirty="0" smtClean="0">
                <a:solidFill>
                  <a:schemeClr val="tx2">
                    <a:lumMod val="90000"/>
                  </a:schemeClr>
                </a:solidFill>
              </a:rPr>
              <a:t>:Dirlik arazi sahipleri (has zeamet ve tımar) tarafından yetiştirilen atlı askerlerdir</a:t>
            </a:r>
            <a:r>
              <a:rPr lang="tr-TR" sz="8000" dirty="0" smtClean="0">
                <a:solidFill>
                  <a:schemeClr val="tx2">
                    <a:lumMod val="90000"/>
                  </a:schemeClr>
                </a:solidFill>
              </a:rPr>
              <a:t>. Osmanlı </a:t>
            </a:r>
            <a:r>
              <a:rPr lang="tr-TR" sz="8000" dirty="0" smtClean="0">
                <a:solidFill>
                  <a:schemeClr val="tx2">
                    <a:lumMod val="90000"/>
                  </a:schemeClr>
                </a:solidFill>
              </a:rPr>
              <a:t>ordusunun asıl gücünü </a:t>
            </a:r>
            <a:r>
              <a:rPr lang="tr-TR" sz="8000" dirty="0" smtClean="0">
                <a:solidFill>
                  <a:schemeClr val="tx2">
                    <a:lumMod val="90000"/>
                  </a:schemeClr>
                </a:solidFill>
              </a:rPr>
              <a:t>oluştururlardı</a:t>
            </a:r>
            <a:r>
              <a:rPr lang="tr-TR" sz="8000" dirty="0" smtClean="0">
                <a:solidFill>
                  <a:schemeClr val="tx2">
                    <a:lumMod val="90000"/>
                  </a:schemeClr>
                </a:solidFill>
              </a:rPr>
              <a:t>.</a:t>
            </a:r>
          </a:p>
          <a:p>
            <a:r>
              <a:rPr lang="tr-TR" sz="8000" dirty="0" smtClean="0">
                <a:solidFill>
                  <a:schemeClr val="tx2">
                    <a:lumMod val="90000"/>
                  </a:schemeClr>
                </a:solidFill>
              </a:rPr>
              <a:t>     1-  Tımarlı sipahiler savaş zamanında savaşa katılır</a:t>
            </a:r>
            <a:r>
              <a:rPr lang="tr-TR" sz="8000" dirty="0" smtClean="0">
                <a:solidFill>
                  <a:schemeClr val="tx2">
                    <a:lumMod val="90000"/>
                  </a:schemeClr>
                </a:solidFill>
              </a:rPr>
              <a:t>, savaş </a:t>
            </a:r>
            <a:r>
              <a:rPr lang="tr-TR" sz="8000" dirty="0" smtClean="0">
                <a:solidFill>
                  <a:schemeClr val="tx2">
                    <a:lumMod val="90000"/>
                  </a:schemeClr>
                </a:solidFill>
              </a:rPr>
              <a:t>olmadığı zamanlarda tarımla uğraşırdı.</a:t>
            </a:r>
          </a:p>
          <a:p>
            <a:r>
              <a:rPr lang="tr-TR" sz="8000" dirty="0">
                <a:solidFill>
                  <a:schemeClr val="tx2">
                    <a:lumMod val="90000"/>
                  </a:schemeClr>
                </a:solidFill>
              </a:rPr>
              <a:t> </a:t>
            </a:r>
            <a:r>
              <a:rPr lang="tr-TR" sz="8000" dirty="0" smtClean="0">
                <a:solidFill>
                  <a:schemeClr val="tx2">
                    <a:lumMod val="90000"/>
                  </a:schemeClr>
                </a:solidFill>
              </a:rPr>
              <a:t>   2-Tımarlı sipahilerin tamamı atlı ve yaylı askerlerdi onların özelliği atı hızlı bir şekilde </a:t>
            </a:r>
            <a:r>
              <a:rPr lang="tr-TR" sz="8000" dirty="0" smtClean="0">
                <a:solidFill>
                  <a:schemeClr val="tx2">
                    <a:lumMod val="90000"/>
                  </a:schemeClr>
                </a:solidFill>
              </a:rPr>
              <a:t>sürmek ve </a:t>
            </a:r>
            <a:r>
              <a:rPr lang="tr-TR" sz="8000" dirty="0" smtClean="0">
                <a:solidFill>
                  <a:schemeClr val="tx2">
                    <a:lumMod val="90000"/>
                  </a:schemeClr>
                </a:solidFill>
              </a:rPr>
              <a:t>at üzerinden ok atmaktı.</a:t>
            </a:r>
          </a:p>
          <a:p>
            <a:r>
              <a:rPr lang="tr-TR" sz="8000" dirty="0">
                <a:solidFill>
                  <a:schemeClr val="tx2">
                    <a:lumMod val="90000"/>
                  </a:schemeClr>
                </a:solidFill>
              </a:rPr>
              <a:t> </a:t>
            </a:r>
            <a:r>
              <a:rPr lang="tr-TR" sz="8000" dirty="0" smtClean="0">
                <a:solidFill>
                  <a:schemeClr val="tx2">
                    <a:lumMod val="90000"/>
                  </a:schemeClr>
                </a:solidFill>
              </a:rPr>
              <a:t>   3-Tımarlı sipahilerin tümü </a:t>
            </a:r>
            <a:r>
              <a:rPr lang="tr-TR" sz="8000" dirty="0" smtClean="0">
                <a:solidFill>
                  <a:schemeClr val="tx2">
                    <a:lumMod val="90000"/>
                  </a:schemeClr>
                </a:solidFill>
              </a:rPr>
              <a:t>ordunun en </a:t>
            </a:r>
            <a:r>
              <a:rPr lang="tr-TR" sz="8000" dirty="0" smtClean="0">
                <a:solidFill>
                  <a:schemeClr val="tx2">
                    <a:lumMod val="90000"/>
                  </a:schemeClr>
                </a:solidFill>
              </a:rPr>
              <a:t>kalabalık kısmını </a:t>
            </a:r>
            <a:r>
              <a:rPr lang="tr-TR" sz="8000" dirty="0" smtClean="0">
                <a:solidFill>
                  <a:schemeClr val="tx2">
                    <a:lumMod val="90000"/>
                  </a:schemeClr>
                </a:solidFill>
              </a:rPr>
              <a:t>oluştururdu.Tımarlı </a:t>
            </a:r>
            <a:r>
              <a:rPr lang="tr-TR" sz="8000" dirty="0" smtClean="0">
                <a:solidFill>
                  <a:schemeClr val="tx2">
                    <a:lumMod val="90000"/>
                  </a:schemeClr>
                </a:solidFill>
              </a:rPr>
              <a:t>sipahilerin tamamı Türk’tü.</a:t>
            </a:r>
          </a:p>
          <a:p>
            <a:r>
              <a:rPr lang="tr-TR" sz="8000" dirty="0" smtClean="0">
                <a:solidFill>
                  <a:schemeClr val="tx2">
                    <a:lumMod val="90000"/>
                  </a:schemeClr>
                </a:solidFill>
              </a:rPr>
              <a:t>NOT:TIMAR SİSTEMİ 1839’DA TANZİMAT FERMANI NEDENİYLE KALDIRILMIŞTIR.</a:t>
            </a:r>
          </a:p>
          <a:p>
            <a:endParaRPr lang="tr-TR" sz="8000" dirty="0">
              <a:solidFill>
                <a:schemeClr val="accent5">
                  <a:lumMod val="75000"/>
                </a:schemeClr>
              </a:solidFill>
            </a:endParaRPr>
          </a:p>
          <a:p>
            <a:endParaRPr lang="tr-TR" sz="8000" dirty="0" smtClean="0">
              <a:solidFill>
                <a:schemeClr val="accent5">
                  <a:lumMod val="75000"/>
                </a:schemeClr>
              </a:solidFill>
            </a:endParaRPr>
          </a:p>
          <a:p>
            <a:endParaRPr lang="tr-TR" sz="2400" dirty="0">
              <a:solidFill>
                <a:schemeClr val="accent5">
                  <a:lumMod val="75000"/>
                </a:schemeClr>
              </a:solidFill>
            </a:endParaRPr>
          </a:p>
          <a:p>
            <a:endParaRPr lang="tr-TR" sz="2400" dirty="0" smtClean="0">
              <a:solidFill>
                <a:schemeClr val="accent5">
                  <a:lumMod val="75000"/>
                </a:schemeClr>
              </a:solidFill>
            </a:endParaRPr>
          </a:p>
          <a:p>
            <a:endParaRPr lang="tr-TR" sz="2400" dirty="0">
              <a:solidFill>
                <a:schemeClr val="accent5">
                  <a:lumMod val="75000"/>
                </a:schemeClr>
              </a:solidFill>
            </a:endParaRPr>
          </a:p>
          <a:p>
            <a:endParaRPr lang="tr-TR" sz="2400" dirty="0" smtClean="0">
              <a:solidFill>
                <a:schemeClr val="accent5">
                  <a:lumMod val="75000"/>
                </a:schemeClr>
              </a:solidFill>
            </a:endParaRPr>
          </a:p>
          <a:p>
            <a:endParaRPr lang="tr-TR" sz="2400" dirty="0">
              <a:solidFill>
                <a:schemeClr val="accent5">
                  <a:lumMod val="75000"/>
                </a:schemeClr>
              </a:solidFill>
            </a:endParaRPr>
          </a:p>
          <a:p>
            <a:endParaRPr lang="tr-TR" sz="2400" dirty="0" smtClean="0">
              <a:solidFill>
                <a:schemeClr val="accent5">
                  <a:lumMod val="75000"/>
                </a:schemeClr>
              </a:solidFill>
            </a:endParaRPr>
          </a:p>
          <a:p>
            <a:endParaRPr lang="tr-TR" sz="2400" dirty="0">
              <a:solidFill>
                <a:schemeClr val="accent5">
                  <a:lumMod val="75000"/>
                </a:schemeClr>
              </a:solidFill>
            </a:endParaRPr>
          </a:p>
          <a:p>
            <a:endParaRPr lang="tr-TR" sz="2400" dirty="0" smtClean="0">
              <a:solidFill>
                <a:schemeClr val="accent5">
                  <a:lumMod val="75000"/>
                </a:schemeClr>
              </a:solidFill>
            </a:endParaRPr>
          </a:p>
          <a:p>
            <a:endParaRPr lang="tr-TR" sz="2400" dirty="0">
              <a:solidFill>
                <a:schemeClr val="accent5">
                  <a:lumMod val="75000"/>
                </a:schemeClr>
              </a:solidFill>
            </a:endParaRPr>
          </a:p>
          <a:p>
            <a:endParaRPr lang="tr-TR" sz="2400" dirty="0" smtClean="0">
              <a:solidFill>
                <a:schemeClr val="accent5">
                  <a:lumMod val="75000"/>
                </a:schemeClr>
              </a:solidFill>
            </a:endParaRPr>
          </a:p>
          <a:p>
            <a:endParaRPr lang="tr-TR" sz="2400" dirty="0">
              <a:solidFill>
                <a:schemeClr val="accent5">
                  <a:lumMod val="75000"/>
                </a:schemeClr>
              </a:solidFill>
            </a:endParaRPr>
          </a:p>
          <a:p>
            <a:endParaRPr lang="tr-TR" sz="2400" dirty="0" smtClean="0">
              <a:solidFill>
                <a:schemeClr val="accent5">
                  <a:lumMod val="75000"/>
                </a:schemeClr>
              </a:solidFill>
            </a:endParaRPr>
          </a:p>
          <a:p>
            <a:endParaRPr lang="tr-TR" sz="2400" dirty="0">
              <a:solidFill>
                <a:schemeClr val="accent5">
                  <a:lumMod val="75000"/>
                </a:schemeClr>
              </a:solidFill>
            </a:endParaRPr>
          </a:p>
          <a:p>
            <a:endParaRPr lang="tr-TR" sz="2400" dirty="0" smtClean="0">
              <a:solidFill>
                <a:schemeClr val="accent5">
                  <a:lumMod val="75000"/>
                </a:schemeClr>
              </a:solidFill>
            </a:endParaRPr>
          </a:p>
          <a:p>
            <a:endParaRPr lang="tr-TR" sz="2400" dirty="0">
              <a:solidFill>
                <a:schemeClr val="accent5">
                  <a:lumMod val="75000"/>
                </a:schemeClr>
              </a:solidFill>
            </a:endParaRPr>
          </a:p>
          <a:p>
            <a:endParaRPr lang="tr-TR" sz="2400" dirty="0" smtClean="0">
              <a:solidFill>
                <a:schemeClr val="accent5">
                  <a:lumMod val="75000"/>
                </a:schemeClr>
              </a:solidFill>
            </a:endParaRPr>
          </a:p>
          <a:p>
            <a:endParaRPr lang="tr-TR" sz="2400" dirty="0">
              <a:solidFill>
                <a:schemeClr val="accent5">
                  <a:lumMod val="75000"/>
                </a:schemeClr>
              </a:solidFill>
            </a:endParaRPr>
          </a:p>
          <a:p>
            <a:endParaRPr lang="tr-TR" sz="2400" dirty="0" smtClean="0">
              <a:solidFill>
                <a:schemeClr val="accent5">
                  <a:lumMod val="75000"/>
                </a:schemeClr>
              </a:solidFill>
            </a:endParaRPr>
          </a:p>
          <a:p>
            <a:endParaRPr lang="tr-TR" sz="2400" dirty="0">
              <a:solidFill>
                <a:schemeClr val="accent5">
                  <a:lumMod val="75000"/>
                </a:schemeClr>
              </a:solidFill>
            </a:endParaRPr>
          </a:p>
          <a:p>
            <a:endParaRPr lang="tr-TR" sz="2400" dirty="0" smtClean="0">
              <a:solidFill>
                <a:schemeClr val="accent5">
                  <a:lumMod val="75000"/>
                </a:schemeClr>
              </a:solidFill>
            </a:endParaRPr>
          </a:p>
          <a:p>
            <a:endParaRPr lang="tr-TR" sz="2400" dirty="0">
              <a:solidFill>
                <a:schemeClr val="accent5">
                  <a:lumMod val="75000"/>
                </a:schemeClr>
              </a:solidFill>
            </a:endParaRPr>
          </a:p>
          <a:p>
            <a:endParaRPr lang="tr-TR" sz="2400" dirty="0" smtClean="0">
              <a:solidFill>
                <a:schemeClr val="accent5">
                  <a:lumMod val="75000"/>
                </a:schemeClr>
              </a:solidFill>
            </a:endParaRPr>
          </a:p>
          <a:p>
            <a:endParaRPr lang="tr-TR" sz="2400" dirty="0">
              <a:solidFill>
                <a:schemeClr val="accent5">
                  <a:lumMod val="75000"/>
                </a:schemeClr>
              </a:solidFill>
            </a:endParaRPr>
          </a:p>
          <a:p>
            <a:endParaRPr lang="tr-TR" sz="2400" dirty="0" smtClean="0">
              <a:solidFill>
                <a:schemeClr val="accent5">
                  <a:lumMod val="75000"/>
                </a:schemeClr>
              </a:solidFill>
            </a:endParaRPr>
          </a:p>
          <a:p>
            <a:endParaRPr lang="tr-TR" sz="2400" dirty="0">
              <a:solidFill>
                <a:schemeClr val="accent5">
                  <a:lumMod val="75000"/>
                </a:schemeClr>
              </a:solidFill>
            </a:endParaRPr>
          </a:p>
          <a:p>
            <a:endParaRPr lang="tr-TR" sz="2400" dirty="0" smtClean="0">
              <a:solidFill>
                <a:schemeClr val="accent5">
                  <a:lumMod val="75000"/>
                </a:schemeClr>
              </a:solidFill>
            </a:endParaRPr>
          </a:p>
          <a:p>
            <a:endParaRPr lang="tr-TR" sz="2400" dirty="0">
              <a:solidFill>
                <a:schemeClr val="accent5">
                  <a:lumMod val="75000"/>
                </a:schemeClr>
              </a:solidFill>
            </a:endParaRPr>
          </a:p>
          <a:p>
            <a:endParaRPr lang="tr-TR" sz="2400" dirty="0" smtClean="0">
              <a:solidFill>
                <a:schemeClr val="accent5">
                  <a:lumMod val="75000"/>
                </a:schemeClr>
              </a:solidFill>
            </a:endParaRPr>
          </a:p>
          <a:p>
            <a:endParaRPr lang="tr-TR" sz="2400" dirty="0">
              <a:solidFill>
                <a:schemeClr val="accent5">
                  <a:lumMod val="75000"/>
                </a:schemeClr>
              </a:solidFill>
            </a:endParaRPr>
          </a:p>
          <a:p>
            <a:endParaRPr lang="tr-TR" sz="2400" dirty="0" smtClean="0">
              <a:solidFill>
                <a:schemeClr val="accent5">
                  <a:lumMod val="75000"/>
                </a:schemeClr>
              </a:solidFill>
            </a:endParaRPr>
          </a:p>
          <a:p>
            <a:endParaRPr lang="tr-TR" sz="2400" dirty="0">
              <a:solidFill>
                <a:schemeClr val="accent5">
                  <a:lumMod val="75000"/>
                </a:schemeClr>
              </a:solidFill>
            </a:endParaRPr>
          </a:p>
          <a:p>
            <a:endParaRPr lang="tr-TR" sz="2400" dirty="0" smtClean="0">
              <a:solidFill>
                <a:schemeClr val="accent5">
                  <a:lumMod val="75000"/>
                </a:schemeClr>
              </a:solidFill>
            </a:endParaRPr>
          </a:p>
          <a:p>
            <a:endParaRPr lang="tr-TR" sz="2400" dirty="0">
              <a:solidFill>
                <a:schemeClr val="accent5">
                  <a:lumMod val="75000"/>
                </a:schemeClr>
              </a:solidFill>
            </a:endParaRPr>
          </a:p>
          <a:p>
            <a:endParaRPr lang="tr-TR" sz="2400" dirty="0" smtClean="0">
              <a:solidFill>
                <a:schemeClr val="accent5">
                  <a:lumMod val="75000"/>
                </a:schemeClr>
              </a:solidFill>
            </a:endParaRPr>
          </a:p>
          <a:p>
            <a:endParaRPr lang="tr-TR" sz="2400" dirty="0">
              <a:solidFill>
                <a:schemeClr val="accent5">
                  <a:lumMod val="75000"/>
                </a:schemeClr>
              </a:solidFill>
            </a:endParaRPr>
          </a:p>
          <a:p>
            <a:endParaRPr lang="tr-TR" sz="2400" dirty="0" smtClean="0">
              <a:solidFill>
                <a:schemeClr val="accent5">
                  <a:lumMod val="75000"/>
                </a:schemeClr>
              </a:solidFill>
            </a:endParaRPr>
          </a:p>
          <a:p>
            <a:endParaRPr lang="tr-TR" sz="2400" dirty="0">
              <a:solidFill>
                <a:schemeClr val="accent5">
                  <a:lumMod val="75000"/>
                </a:schemeClr>
              </a:solidFill>
            </a:endParaRPr>
          </a:p>
          <a:p>
            <a:endParaRPr lang="tr-TR" sz="2400" dirty="0" smtClean="0">
              <a:solidFill>
                <a:schemeClr val="accent5">
                  <a:lumMod val="75000"/>
                </a:schemeClr>
              </a:solidFill>
            </a:endParaRPr>
          </a:p>
          <a:p>
            <a:endParaRPr lang="tr-TR" sz="2400" dirty="0">
              <a:solidFill>
                <a:schemeClr val="accent5">
                  <a:lumMod val="75000"/>
                </a:schemeClr>
              </a:solidFill>
            </a:endParaRPr>
          </a:p>
          <a:p>
            <a:endParaRPr lang="tr-TR" sz="2400" dirty="0" smtClean="0">
              <a:solidFill>
                <a:schemeClr val="accent5">
                  <a:lumMod val="75000"/>
                </a:schemeClr>
              </a:solidFill>
            </a:endParaRPr>
          </a:p>
          <a:p>
            <a:endParaRPr lang="tr-TR" sz="2400" dirty="0">
              <a:solidFill>
                <a:schemeClr val="accent5">
                  <a:lumMod val="75000"/>
                </a:schemeClr>
              </a:solidFill>
            </a:endParaRPr>
          </a:p>
          <a:p>
            <a:endParaRPr lang="tr-TR" sz="2400" dirty="0" smtClean="0">
              <a:solidFill>
                <a:schemeClr val="accent5">
                  <a:lumMod val="75000"/>
                </a:schemeClr>
              </a:solidFill>
            </a:endParaRPr>
          </a:p>
          <a:p>
            <a:endParaRPr lang="tr-TR" sz="2400" dirty="0">
              <a:solidFill>
                <a:schemeClr val="accent5">
                  <a:lumMod val="75000"/>
                </a:schemeClr>
              </a:solidFill>
            </a:endParaRPr>
          </a:p>
          <a:p>
            <a:endParaRPr lang="tr-TR" sz="2400" dirty="0" smtClean="0">
              <a:solidFill>
                <a:schemeClr val="accent5">
                  <a:lumMod val="75000"/>
                </a:schemeClr>
              </a:solidFill>
            </a:endParaRPr>
          </a:p>
          <a:p>
            <a:endParaRPr lang="tr-TR" sz="2400" dirty="0">
              <a:solidFill>
                <a:schemeClr val="accent5">
                  <a:lumMod val="75000"/>
                </a:schemeClr>
              </a:solidFill>
            </a:endParaRPr>
          </a:p>
          <a:p>
            <a:endParaRPr lang="tr-TR" sz="2400" dirty="0" smtClean="0">
              <a:solidFill>
                <a:schemeClr val="accent5">
                  <a:lumMod val="75000"/>
                </a:schemeClr>
              </a:solidFill>
            </a:endParaRPr>
          </a:p>
          <a:p>
            <a:endParaRPr lang="tr-TR" sz="2400" dirty="0">
              <a:solidFill>
                <a:schemeClr val="accent5">
                  <a:lumMod val="75000"/>
                </a:schemeClr>
              </a:solidFill>
            </a:endParaRPr>
          </a:p>
          <a:p>
            <a:endParaRPr lang="tr-TR" sz="2400" dirty="0" smtClean="0">
              <a:solidFill>
                <a:schemeClr val="accent5">
                  <a:lumMod val="75000"/>
                </a:schemeClr>
              </a:solidFill>
            </a:endParaRPr>
          </a:p>
          <a:p>
            <a:endParaRPr lang="tr-TR" sz="2400" dirty="0">
              <a:solidFill>
                <a:schemeClr val="accent5">
                  <a:lumMod val="75000"/>
                </a:schemeClr>
              </a:solidFill>
            </a:endParaRPr>
          </a:p>
          <a:p>
            <a:endParaRPr lang="tr-TR" sz="2400" dirty="0" smtClean="0">
              <a:solidFill>
                <a:schemeClr val="accent5">
                  <a:lumMod val="75000"/>
                </a:schemeClr>
              </a:solidFill>
            </a:endParaRPr>
          </a:p>
          <a:p>
            <a:endParaRPr lang="tr-TR" sz="2400" dirty="0">
              <a:solidFill>
                <a:schemeClr val="accent5">
                  <a:lumMod val="75000"/>
                </a:schemeClr>
              </a:solidFill>
            </a:endParaRPr>
          </a:p>
          <a:p>
            <a:endParaRPr lang="tr-TR" sz="2400" dirty="0" smtClean="0">
              <a:solidFill>
                <a:schemeClr val="accent5">
                  <a:lumMod val="75000"/>
                </a:schemeClr>
              </a:solidFill>
            </a:endParaRPr>
          </a:p>
          <a:p>
            <a:endParaRPr lang="tr-TR" sz="2400" dirty="0">
              <a:solidFill>
                <a:schemeClr val="accent5">
                  <a:lumMod val="75000"/>
                </a:schemeClr>
              </a:solidFill>
            </a:endParaRPr>
          </a:p>
          <a:p>
            <a:endParaRPr lang="tr-TR" sz="2400" dirty="0" smtClean="0">
              <a:solidFill>
                <a:schemeClr val="accent5">
                  <a:lumMod val="75000"/>
                </a:schemeClr>
              </a:solidFill>
            </a:endParaRPr>
          </a:p>
          <a:p>
            <a:endParaRPr lang="tr-TR" sz="2400" dirty="0">
              <a:solidFill>
                <a:schemeClr val="accent5">
                  <a:lumMod val="75000"/>
                </a:schemeClr>
              </a:solidFill>
            </a:endParaRPr>
          </a:p>
          <a:p>
            <a:endParaRPr lang="tr-TR" sz="2400" dirty="0" smtClean="0">
              <a:solidFill>
                <a:schemeClr val="accent5">
                  <a:lumMod val="75000"/>
                </a:schemeClr>
              </a:solidFill>
            </a:endParaRPr>
          </a:p>
          <a:p>
            <a:endParaRPr lang="tr-TR" sz="2400" dirty="0">
              <a:solidFill>
                <a:schemeClr val="accent5">
                  <a:lumMod val="75000"/>
                </a:schemeClr>
              </a:solidFill>
            </a:endParaRPr>
          </a:p>
          <a:p>
            <a:endParaRPr lang="tr-TR" sz="2400" dirty="0" smtClean="0">
              <a:solidFill>
                <a:schemeClr val="accent5">
                  <a:lumMod val="75000"/>
                </a:schemeClr>
              </a:solidFill>
            </a:endParaRPr>
          </a:p>
          <a:p>
            <a:endParaRPr lang="tr-TR" sz="2400" dirty="0">
              <a:solidFill>
                <a:schemeClr val="accent5">
                  <a:lumMod val="75000"/>
                </a:schemeClr>
              </a:solidFill>
            </a:endParaRPr>
          </a:p>
          <a:p>
            <a:endParaRPr lang="tr-TR" sz="2400" dirty="0" smtClean="0">
              <a:solidFill>
                <a:schemeClr val="accent5">
                  <a:lumMod val="75000"/>
                </a:schemeClr>
              </a:solidFill>
            </a:endParaRPr>
          </a:p>
          <a:p>
            <a:endParaRPr lang="tr-TR" sz="2400" dirty="0">
              <a:solidFill>
                <a:schemeClr val="accent5">
                  <a:lumMod val="75000"/>
                </a:schemeClr>
              </a:solidFill>
            </a:endParaRPr>
          </a:p>
          <a:p>
            <a:endParaRPr lang="tr-TR" sz="2400" dirty="0" smtClean="0">
              <a:solidFill>
                <a:schemeClr val="accent5">
                  <a:lumMod val="75000"/>
                </a:schemeClr>
              </a:solidFill>
            </a:endParaRPr>
          </a:p>
          <a:p>
            <a:endParaRPr lang="tr-TR" sz="2400" dirty="0">
              <a:solidFill>
                <a:schemeClr val="accent5">
                  <a:lumMod val="75000"/>
                </a:schemeClr>
              </a:solidFill>
            </a:endParaRPr>
          </a:p>
          <a:p>
            <a:endParaRPr lang="tr-TR" sz="2400" dirty="0" smtClean="0">
              <a:solidFill>
                <a:schemeClr val="accent5">
                  <a:lumMod val="75000"/>
                </a:schemeClr>
              </a:solidFill>
            </a:endParaRPr>
          </a:p>
          <a:p>
            <a:endParaRPr lang="tr-TR" sz="2400" dirty="0">
              <a:solidFill>
                <a:schemeClr val="accent5">
                  <a:lumMod val="75000"/>
                </a:schemeClr>
              </a:solidFill>
            </a:endParaRPr>
          </a:p>
          <a:p>
            <a:endParaRPr lang="tr-TR" sz="2400" dirty="0" smtClean="0">
              <a:solidFill>
                <a:schemeClr val="accent5">
                  <a:lumMod val="75000"/>
                </a:schemeClr>
              </a:solidFill>
            </a:endParaRPr>
          </a:p>
          <a:p>
            <a:endParaRPr lang="tr-TR" sz="2400" dirty="0">
              <a:solidFill>
                <a:schemeClr val="accent5">
                  <a:lumMod val="75000"/>
                </a:schemeClr>
              </a:solidFill>
            </a:endParaRPr>
          </a:p>
          <a:p>
            <a:endParaRPr lang="tr-TR" sz="2400" dirty="0" smtClean="0">
              <a:solidFill>
                <a:schemeClr val="accent5">
                  <a:lumMod val="75000"/>
                </a:schemeClr>
              </a:solidFill>
            </a:endParaRPr>
          </a:p>
          <a:p>
            <a:endParaRPr lang="tr-TR" sz="2400" dirty="0">
              <a:solidFill>
                <a:schemeClr val="accent5">
                  <a:lumMod val="75000"/>
                </a:schemeClr>
              </a:solidFill>
            </a:endParaRPr>
          </a:p>
          <a:p>
            <a:endParaRPr lang="tr-TR" sz="2400" dirty="0" smtClean="0">
              <a:solidFill>
                <a:schemeClr val="accent5">
                  <a:lumMod val="75000"/>
                </a:schemeClr>
              </a:solidFill>
            </a:endParaRPr>
          </a:p>
          <a:p>
            <a:endParaRPr lang="tr-TR" sz="2400" dirty="0">
              <a:solidFill>
                <a:schemeClr val="accent5">
                  <a:lumMod val="75000"/>
                </a:schemeClr>
              </a:solidFill>
            </a:endParaRPr>
          </a:p>
          <a:p>
            <a:endParaRPr lang="tr-TR" sz="2400" dirty="0" smtClean="0">
              <a:solidFill>
                <a:schemeClr val="accent5">
                  <a:lumMod val="75000"/>
                </a:schemeClr>
              </a:solidFill>
            </a:endParaRPr>
          </a:p>
          <a:p>
            <a:endParaRPr lang="tr-TR" sz="2400" dirty="0">
              <a:solidFill>
                <a:schemeClr val="accent5">
                  <a:lumMod val="75000"/>
                </a:schemeClr>
              </a:solidFill>
            </a:endParaRPr>
          </a:p>
          <a:p>
            <a:endParaRPr lang="tr-TR" sz="2400" dirty="0" smtClean="0">
              <a:solidFill>
                <a:schemeClr val="accent5">
                  <a:lumMod val="75000"/>
                </a:schemeClr>
              </a:solidFill>
            </a:endParaRPr>
          </a:p>
          <a:p>
            <a:endParaRPr lang="tr-TR" sz="2400" dirty="0">
              <a:solidFill>
                <a:schemeClr val="accent5">
                  <a:lumMod val="75000"/>
                </a:schemeClr>
              </a:solidFill>
            </a:endParaRPr>
          </a:p>
          <a:p>
            <a:endParaRPr lang="tr-TR" sz="2400" dirty="0" smtClean="0">
              <a:solidFill>
                <a:schemeClr val="accent5">
                  <a:lumMod val="75000"/>
                </a:schemeClr>
              </a:solidFill>
            </a:endParaRPr>
          </a:p>
          <a:p>
            <a:endParaRPr lang="tr-TR" sz="2400" dirty="0">
              <a:solidFill>
                <a:schemeClr val="accent5">
                  <a:lumMod val="75000"/>
                </a:schemeClr>
              </a:solidFill>
            </a:endParaRPr>
          </a:p>
          <a:p>
            <a:endParaRPr lang="tr-TR" sz="2400" dirty="0" smtClean="0">
              <a:solidFill>
                <a:schemeClr val="accent5">
                  <a:lumMod val="75000"/>
                </a:schemeClr>
              </a:solidFill>
            </a:endParaRPr>
          </a:p>
          <a:p>
            <a:endParaRPr lang="tr-TR" sz="2400" dirty="0">
              <a:solidFill>
                <a:schemeClr val="accent5">
                  <a:lumMod val="75000"/>
                </a:schemeClr>
              </a:solidFill>
            </a:endParaRPr>
          </a:p>
          <a:p>
            <a:endParaRPr lang="tr-TR" sz="2400" dirty="0" smtClean="0">
              <a:solidFill>
                <a:schemeClr val="accent5">
                  <a:lumMod val="75000"/>
                </a:schemeClr>
              </a:solidFill>
            </a:endParaRPr>
          </a:p>
          <a:p>
            <a:endParaRPr lang="tr-TR" sz="2400" dirty="0">
              <a:solidFill>
                <a:schemeClr val="accent5">
                  <a:lumMod val="75000"/>
                </a:schemeClr>
              </a:solidFill>
            </a:endParaRPr>
          </a:p>
          <a:p>
            <a:endParaRPr lang="tr-TR" sz="2400" dirty="0" smtClean="0">
              <a:solidFill>
                <a:schemeClr val="accent5">
                  <a:lumMod val="75000"/>
                </a:schemeClr>
              </a:solidFill>
            </a:endParaRPr>
          </a:p>
          <a:p>
            <a:endParaRPr lang="tr-TR" sz="2400" dirty="0">
              <a:solidFill>
                <a:schemeClr val="accent5">
                  <a:lumMod val="75000"/>
                </a:schemeClr>
              </a:solidFill>
            </a:endParaRPr>
          </a:p>
          <a:p>
            <a:endParaRPr lang="tr-TR" sz="2400" dirty="0" smtClean="0">
              <a:solidFill>
                <a:schemeClr val="accent5">
                  <a:lumMod val="75000"/>
                </a:schemeClr>
              </a:solidFill>
            </a:endParaRPr>
          </a:p>
          <a:p>
            <a:endParaRPr lang="tr-TR" sz="2400" dirty="0">
              <a:solidFill>
                <a:schemeClr val="accent5">
                  <a:lumMod val="75000"/>
                </a:schemeClr>
              </a:solidFill>
            </a:endParaRPr>
          </a:p>
          <a:p>
            <a:endParaRPr lang="tr-TR" sz="2400" dirty="0" smtClean="0">
              <a:solidFill>
                <a:schemeClr val="accent5">
                  <a:lumMod val="75000"/>
                </a:schemeClr>
              </a:solidFill>
            </a:endParaRPr>
          </a:p>
          <a:p>
            <a:endParaRPr lang="tr-TR" sz="2400" dirty="0">
              <a:solidFill>
                <a:schemeClr val="accent5">
                  <a:lumMod val="75000"/>
                </a:schemeClr>
              </a:solidFill>
            </a:endParaRPr>
          </a:p>
          <a:p>
            <a:endParaRPr lang="tr-TR" sz="2400" dirty="0" smtClean="0">
              <a:solidFill>
                <a:schemeClr val="accent5">
                  <a:lumMod val="75000"/>
                </a:schemeClr>
              </a:solidFill>
            </a:endParaRPr>
          </a:p>
          <a:p>
            <a:endParaRPr lang="tr-TR" sz="2400" dirty="0">
              <a:solidFill>
                <a:schemeClr val="accent5">
                  <a:lumMod val="75000"/>
                </a:schemeClr>
              </a:solidFill>
            </a:endParaRPr>
          </a:p>
          <a:p>
            <a:endParaRPr lang="tr-TR" sz="2400" dirty="0" smtClean="0">
              <a:solidFill>
                <a:schemeClr val="accent5">
                  <a:lumMod val="75000"/>
                </a:schemeClr>
              </a:solidFill>
            </a:endParaRPr>
          </a:p>
          <a:p>
            <a:endParaRPr lang="tr-TR" sz="2400" dirty="0">
              <a:solidFill>
                <a:schemeClr val="accent5">
                  <a:lumMod val="75000"/>
                </a:schemeClr>
              </a:solidFill>
            </a:endParaRPr>
          </a:p>
          <a:p>
            <a:endParaRPr lang="tr-TR" sz="2400" dirty="0" smtClean="0">
              <a:solidFill>
                <a:schemeClr val="accent5">
                  <a:lumMod val="75000"/>
                </a:schemeClr>
              </a:solidFill>
            </a:endParaRPr>
          </a:p>
          <a:p>
            <a:endParaRPr lang="tr-TR" sz="2400" dirty="0">
              <a:solidFill>
                <a:schemeClr val="accent5">
                  <a:lumMod val="75000"/>
                </a:schemeClr>
              </a:solidFill>
            </a:endParaRPr>
          </a:p>
          <a:p>
            <a:endParaRPr lang="tr-TR" sz="2400" dirty="0" smtClean="0">
              <a:solidFill>
                <a:schemeClr val="accent5">
                  <a:lumMod val="75000"/>
                </a:schemeClr>
              </a:solidFill>
            </a:endParaRPr>
          </a:p>
          <a:p>
            <a:endParaRPr lang="tr-TR" sz="2400" dirty="0">
              <a:solidFill>
                <a:schemeClr val="accent5">
                  <a:lumMod val="75000"/>
                </a:schemeClr>
              </a:solidFill>
            </a:endParaRPr>
          </a:p>
          <a:p>
            <a:endParaRPr lang="tr-TR" sz="2400" dirty="0" smtClean="0">
              <a:solidFill>
                <a:schemeClr val="accent5">
                  <a:lumMod val="75000"/>
                </a:schemeClr>
              </a:solidFill>
            </a:endParaRPr>
          </a:p>
          <a:p>
            <a:endParaRPr lang="tr-TR" sz="2400" dirty="0">
              <a:solidFill>
                <a:schemeClr val="accent5">
                  <a:lumMod val="75000"/>
                </a:schemeClr>
              </a:solidFill>
            </a:endParaRPr>
          </a:p>
          <a:p>
            <a:endParaRPr lang="tr-TR" sz="2400" dirty="0" smtClean="0">
              <a:solidFill>
                <a:schemeClr val="accent5">
                  <a:lumMod val="75000"/>
                </a:schemeClr>
              </a:solidFill>
            </a:endParaRPr>
          </a:p>
          <a:p>
            <a:endParaRPr lang="tr-TR" sz="2400" dirty="0">
              <a:solidFill>
                <a:schemeClr val="accent5">
                  <a:lumMod val="75000"/>
                </a:schemeClr>
              </a:solidFill>
            </a:endParaRPr>
          </a:p>
          <a:p>
            <a:r>
              <a:rPr lang="tr-TR" sz="2400" dirty="0" smtClean="0">
                <a:solidFill>
                  <a:schemeClr val="accent5">
                    <a:lumMod val="75000"/>
                  </a:schemeClr>
                </a:solidFill>
              </a:rPr>
              <a:t>3</a:t>
            </a:r>
          </a:p>
          <a:p>
            <a:endParaRPr lang="tr-TR" sz="1800" dirty="0">
              <a:solidFill>
                <a:schemeClr val="accent5">
                  <a:lumMod val="75000"/>
                </a:schemeClr>
              </a:solidFill>
            </a:endParaRPr>
          </a:p>
        </p:txBody>
      </p:sp>
      <p:pic>
        <p:nvPicPr>
          <p:cNvPr id="3074" name="Picture 2" descr="http://3.bp.blogspot.com/_OFeWE073BJY/Sw8XcIIVf3I/AAAAAAAAFSk/5YInF5J19Hg/s1600/untitled.bmp"/>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21335" y="864524"/>
            <a:ext cx="3009420" cy="46999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75194606"/>
      </p:ext>
    </p:extLst>
  </p:cSld>
  <p:clrMapOvr>
    <a:masterClrMapping/>
  </p:clrMapOvr>
  <mc:AlternateContent xmlns:mc="http://schemas.openxmlformats.org/markup-compatibility/2006">
    <mc:Choice xmlns:p14="http://schemas.microsoft.com/office/powerpoint/2010/main" xmlns="" Requires="p14">
      <p:transition spd="slow" p14:dur="4000">
        <p14:vortex dir="u"/>
        <p:sndAc>
          <p:stSnd>
            <p:snd r:embed="rId4" name="type.wav"/>
          </p:stSnd>
        </p:sndAc>
      </p:transition>
    </mc:Choice>
    <mc:Fallback>
      <p:transition spd="slow">
        <p:fade/>
        <p:sndAc>
          <p:stSnd>
            <p:snd r:embed="rId2" name="type.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5" y="401444"/>
            <a:ext cx="5177056" cy="334536"/>
          </a:xfrm>
        </p:spPr>
        <p:txBody>
          <a:bodyPr>
            <a:normAutofit fontScale="90000"/>
          </a:bodyPr>
          <a:lstStyle/>
          <a:p>
            <a:r>
              <a:rPr lang="tr-TR" dirty="0" smtClean="0"/>
              <a:t>ÖZELLİKLER;</a:t>
            </a:r>
            <a:endParaRPr lang="tr-TR" dirty="0"/>
          </a:p>
        </p:txBody>
      </p:sp>
      <p:sp>
        <p:nvSpPr>
          <p:cNvPr id="5" name="Resim Yer Tutucusu 2"/>
          <p:cNvSpPr>
            <a:spLocks noGrp="1"/>
          </p:cNvSpPr>
          <p:nvPr>
            <p:ph type="body" sz="half" idx="2"/>
          </p:nvPr>
        </p:nvSpPr>
        <p:spPr>
          <a:xfrm>
            <a:off x="4627756" y="1246704"/>
            <a:ext cx="4646419" cy="4879776"/>
          </a:xfrm>
        </p:spPr>
        <p:txBody>
          <a:bodyPr>
            <a:noAutofit/>
          </a:bodyPr>
          <a:lstStyle/>
          <a:p>
            <a:pPr fontAlgn="base"/>
            <a:r>
              <a:rPr lang="tr-TR" sz="2000" b="1" dirty="0">
                <a:solidFill>
                  <a:srgbClr val="FFFF00"/>
                </a:solidFill>
              </a:rPr>
              <a:t>Tımarlı Sipahilerin </a:t>
            </a:r>
            <a:r>
              <a:rPr lang="tr-TR" sz="2000" b="1" dirty="0" smtClean="0">
                <a:solidFill>
                  <a:srgbClr val="FFFF00"/>
                </a:solidFill>
              </a:rPr>
              <a:t>özellikleri;</a:t>
            </a:r>
            <a:endParaRPr lang="tr-TR" sz="2000" b="1" dirty="0">
              <a:solidFill>
                <a:srgbClr val="FFFF00"/>
              </a:solidFill>
            </a:endParaRPr>
          </a:p>
          <a:p>
            <a:r>
              <a:rPr lang="tr-TR" sz="2000" dirty="0"/>
              <a:t>1. Tımarlı sipahiler Türklerden oluşurdu.</a:t>
            </a:r>
          </a:p>
          <a:p>
            <a:r>
              <a:rPr lang="tr-TR" sz="2000" dirty="0"/>
              <a:t>2. Tımarlı sipahiler </a:t>
            </a:r>
            <a:r>
              <a:rPr lang="tr-TR" sz="2000" dirty="0" smtClean="0"/>
              <a:t>tımar</a:t>
            </a:r>
            <a:r>
              <a:rPr lang="tr-TR" sz="2000" dirty="0"/>
              <a:t> sahiplerinden ve bunların beslemekle yükümlü oldukları askerlerden meydana gelirdi.</a:t>
            </a:r>
          </a:p>
          <a:p>
            <a:r>
              <a:rPr lang="tr-TR" sz="2000" dirty="0"/>
              <a:t>3. Tımarlı sipahilerin atları bulunmaktadır.</a:t>
            </a:r>
          </a:p>
          <a:p>
            <a:r>
              <a:rPr lang="tr-TR" sz="2000" dirty="0"/>
              <a:t>4. Tımarlı sipahilerin Başlarında miğfer üstlerinde zırh bulunur.</a:t>
            </a:r>
          </a:p>
          <a:p>
            <a:r>
              <a:rPr lang="tr-TR" sz="2000" dirty="0"/>
              <a:t>5. Her üç bin akça için sipahi yanında kendisi gibi atlı ve teçhizatlı bir asker getirmeğe mecburdur.</a:t>
            </a:r>
          </a:p>
          <a:p>
            <a:r>
              <a:rPr lang="tr-TR" sz="2000" dirty="0"/>
              <a:t/>
            </a:r>
            <a:br>
              <a:rPr lang="tr-TR" sz="2000" dirty="0"/>
            </a:br>
            <a:r>
              <a:rPr lang="tr-TR" sz="2000" dirty="0"/>
              <a:t/>
            </a:r>
            <a:br>
              <a:rPr lang="tr-TR" sz="2000" dirty="0"/>
            </a:br>
            <a:endParaRPr lang="tr-TR" sz="2000" dirty="0"/>
          </a:p>
        </p:txBody>
      </p:sp>
      <p:pic>
        <p:nvPicPr>
          <p:cNvPr id="6" name="Resim 5"/>
          <p:cNvPicPr>
            <a:picLocks noChangeAspect="1"/>
          </p:cNvPicPr>
          <p:nvPr/>
        </p:nvPicPr>
        <p:blipFill>
          <a:blip r:embed="rId3"/>
          <a:stretch>
            <a:fillRect/>
          </a:stretch>
        </p:blipFill>
        <p:spPr>
          <a:xfrm>
            <a:off x="446048" y="1338145"/>
            <a:ext cx="3655277" cy="4703879"/>
          </a:xfrm>
          <a:prstGeom prst="rect">
            <a:avLst/>
          </a:prstGeom>
        </p:spPr>
      </p:pic>
    </p:spTree>
    <p:extLst>
      <p:ext uri="{BB962C8B-B14F-4D97-AF65-F5344CB8AC3E}">
        <p14:creationId xmlns:p14="http://schemas.microsoft.com/office/powerpoint/2010/main" xmlns="" val="3626729455"/>
      </p:ext>
    </p:extLst>
  </p:cSld>
  <p:clrMapOvr>
    <a:masterClrMapping/>
  </p:clrMapOvr>
  <mc:AlternateContent xmlns:mc="http://schemas.openxmlformats.org/markup-compatibility/2006">
    <mc:Choice xmlns:p14="http://schemas.microsoft.com/office/powerpoint/2010/main" xmlns="" Requires="p14">
      <p:transition spd="slow" p14:dur="4000">
        <p14:vortex dir="u"/>
        <p:sndAc>
          <p:stSnd>
            <p:snd r:embed="rId4" name="type.wav"/>
          </p:stSnd>
        </p:sndAc>
      </p:transition>
    </mc:Choice>
    <mc:Fallback>
      <p:transition spd="slow">
        <p:fade/>
        <p:sndAc>
          <p:stSnd>
            <p:snd r:embed="rId2" name="type.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512956"/>
            <a:ext cx="5188207" cy="535259"/>
          </a:xfrm>
        </p:spPr>
        <p:txBody>
          <a:bodyPr/>
          <a:lstStyle/>
          <a:p>
            <a:r>
              <a:rPr lang="tr-TR" dirty="0" smtClean="0"/>
              <a:t>AKINCILAR;</a:t>
            </a:r>
            <a:endParaRPr lang="tr-TR" dirty="0"/>
          </a:p>
        </p:txBody>
      </p:sp>
      <p:sp>
        <p:nvSpPr>
          <p:cNvPr id="4" name="Metin Yer Tutucusu 3"/>
          <p:cNvSpPr>
            <a:spLocks noGrp="1"/>
          </p:cNvSpPr>
          <p:nvPr>
            <p:ph type="body" sz="half" idx="2"/>
          </p:nvPr>
        </p:nvSpPr>
        <p:spPr>
          <a:xfrm>
            <a:off x="4075608" y="1107155"/>
            <a:ext cx="5525589" cy="5254455"/>
          </a:xfrm>
        </p:spPr>
        <p:txBody>
          <a:bodyPr>
            <a:normAutofit lnSpcReduction="10000"/>
          </a:bodyPr>
          <a:lstStyle/>
          <a:p>
            <a:pPr algn="just"/>
            <a:r>
              <a:rPr lang="tr-TR" sz="2000" dirty="0" smtClean="0">
                <a:solidFill>
                  <a:schemeClr val="tx1">
                    <a:lumMod val="95000"/>
                  </a:schemeClr>
                </a:solidFill>
              </a:rPr>
              <a:t>      Sınırlardaki eyaletlerde bulunurlar</a:t>
            </a:r>
            <a:r>
              <a:rPr lang="tr-TR" sz="2000" dirty="0" smtClean="0">
                <a:solidFill>
                  <a:schemeClr val="tx1">
                    <a:lumMod val="95000"/>
                  </a:schemeClr>
                </a:solidFill>
              </a:rPr>
              <a:t>, düşman </a:t>
            </a:r>
            <a:r>
              <a:rPr lang="tr-TR" sz="2000" dirty="0" smtClean="0">
                <a:solidFill>
                  <a:schemeClr val="tx1">
                    <a:lumMod val="95000"/>
                  </a:schemeClr>
                </a:solidFill>
              </a:rPr>
              <a:t>ülkelerine akınlar yaparak askeri hedefler ve düşman kuvvetleri hakkında bilgi </a:t>
            </a:r>
            <a:r>
              <a:rPr lang="tr-TR" sz="2000" dirty="0" smtClean="0">
                <a:solidFill>
                  <a:schemeClr val="tx1">
                    <a:lumMod val="95000"/>
                  </a:schemeClr>
                </a:solidFill>
              </a:rPr>
              <a:t>toplarlardı</a:t>
            </a:r>
            <a:r>
              <a:rPr lang="tr-TR" sz="2000" dirty="0" smtClean="0">
                <a:solidFill>
                  <a:schemeClr val="tx1">
                    <a:lumMod val="95000"/>
                  </a:schemeClr>
                </a:solidFill>
              </a:rPr>
              <a:t>.</a:t>
            </a:r>
          </a:p>
          <a:p>
            <a:pPr algn="just"/>
            <a:r>
              <a:rPr lang="tr-TR" sz="2000" dirty="0">
                <a:solidFill>
                  <a:schemeClr val="tx1">
                    <a:lumMod val="95000"/>
                  </a:schemeClr>
                </a:solidFill>
              </a:rPr>
              <a:t> </a:t>
            </a:r>
            <a:r>
              <a:rPr lang="tr-TR" sz="2000" dirty="0" smtClean="0">
                <a:solidFill>
                  <a:schemeClr val="tx1">
                    <a:lumMod val="95000"/>
                  </a:schemeClr>
                </a:solidFill>
              </a:rPr>
              <a:t>    </a:t>
            </a:r>
            <a:r>
              <a:rPr lang="tr-TR" sz="2000" dirty="0">
                <a:solidFill>
                  <a:schemeClr val="tx1">
                    <a:lumMod val="95000"/>
                  </a:schemeClr>
                </a:solidFill>
                <a:latin typeface="Helvetica Neue"/>
              </a:rPr>
              <a:t>Akıncıların vazifeleri, akın yapmakla kalmayıp, aynı zamanda </a:t>
            </a:r>
            <a:r>
              <a:rPr lang="tr-TR" sz="2000" dirty="0" smtClean="0">
                <a:solidFill>
                  <a:schemeClr val="tx1">
                    <a:lumMod val="95000"/>
                  </a:schemeClr>
                </a:solidFill>
                <a:latin typeface="Helvetica Neue"/>
              </a:rPr>
              <a:t>düşmanın durumunu</a:t>
            </a:r>
            <a:r>
              <a:rPr lang="tr-TR" sz="2000" dirty="0">
                <a:solidFill>
                  <a:schemeClr val="tx1">
                    <a:lumMod val="95000"/>
                  </a:schemeClr>
                </a:solidFill>
                <a:latin typeface="Helvetica Neue"/>
              </a:rPr>
              <a:t>, yolları ve kuvveti hakkında bilgi toplamak gibi istihbarat görevini de yerine getirirlerdi. Bu görevlerini esasa bağlayan kanunları vardı. </a:t>
            </a:r>
            <a:r>
              <a:rPr lang="tr-TR" sz="2000" dirty="0" smtClean="0">
                <a:solidFill>
                  <a:schemeClr val="tx1">
                    <a:lumMod val="95000"/>
                  </a:schemeClr>
                </a:solidFill>
                <a:latin typeface="Helvetica Neue"/>
              </a:rPr>
              <a:t>Akıncılar, </a:t>
            </a:r>
            <a:r>
              <a:rPr lang="tr-TR" sz="2000" dirty="0">
                <a:solidFill>
                  <a:schemeClr val="tx1">
                    <a:lumMod val="95000"/>
                  </a:schemeClr>
                </a:solidFill>
                <a:latin typeface="Helvetica Neue"/>
              </a:rPr>
              <a:t>babadan oğula geçerdi ve </a:t>
            </a:r>
            <a:r>
              <a:rPr lang="tr-TR" sz="2000" dirty="0" smtClean="0">
                <a:solidFill>
                  <a:schemeClr val="tx1">
                    <a:lumMod val="95000"/>
                  </a:schemeClr>
                </a:solidFill>
                <a:latin typeface="Helvetica Neue"/>
              </a:rPr>
              <a:t>yalnızca </a:t>
            </a:r>
            <a:r>
              <a:rPr lang="tr-TR" sz="2000" dirty="0" smtClean="0">
                <a:solidFill>
                  <a:schemeClr val="tx1">
                    <a:lumMod val="95000"/>
                  </a:schemeClr>
                </a:solidFill>
                <a:latin typeface="Helvetica Neue"/>
              </a:rPr>
              <a:t>T</a:t>
            </a:r>
            <a:r>
              <a:rPr lang="tr-TR" sz="2000" dirty="0" smtClean="0">
                <a:solidFill>
                  <a:schemeClr val="tx1">
                    <a:lumMod val="95000"/>
                  </a:schemeClr>
                </a:solidFill>
                <a:latin typeface="Helvetica Neue"/>
              </a:rPr>
              <a:t>ürklere</a:t>
            </a:r>
            <a:r>
              <a:rPr lang="tr-TR" sz="2000" dirty="0">
                <a:solidFill>
                  <a:schemeClr val="tx1">
                    <a:lumMod val="95000"/>
                  </a:schemeClr>
                </a:solidFill>
                <a:latin typeface="Helvetica Neue"/>
              </a:rPr>
              <a:t> has askeri bir sınıftı. Bunlar, şimdiki </a:t>
            </a:r>
            <a:r>
              <a:rPr lang="tr-TR" sz="2000" dirty="0" smtClean="0">
                <a:solidFill>
                  <a:schemeClr val="tx1">
                    <a:lumMod val="95000"/>
                  </a:schemeClr>
                </a:solidFill>
                <a:latin typeface="Helvetica Neue"/>
              </a:rPr>
              <a:t>askeri teşkilattaki</a:t>
            </a:r>
            <a:r>
              <a:rPr lang="tr-TR" sz="2000" dirty="0" smtClean="0">
                <a:solidFill>
                  <a:schemeClr val="tx1">
                    <a:lumMod val="95000"/>
                  </a:schemeClr>
                </a:solidFill>
                <a:latin typeface="Helvetica Neue"/>
              </a:rPr>
              <a:t> </a:t>
            </a:r>
            <a:r>
              <a:rPr lang="tr-TR" sz="2000" dirty="0" smtClean="0">
                <a:solidFill>
                  <a:schemeClr val="tx1">
                    <a:lumMod val="95000"/>
                  </a:schemeClr>
                </a:solidFill>
                <a:latin typeface="Helvetica Neue"/>
              </a:rPr>
              <a:t>komando birliklerine </a:t>
            </a:r>
            <a:r>
              <a:rPr lang="tr-TR" sz="2000" dirty="0">
                <a:solidFill>
                  <a:schemeClr val="tx1">
                    <a:lumMod val="95000"/>
                  </a:schemeClr>
                </a:solidFill>
                <a:latin typeface="Helvetica Neue"/>
              </a:rPr>
              <a:t>benzetilebilir. </a:t>
            </a:r>
            <a:endParaRPr lang="tr-TR" sz="2000" dirty="0" smtClean="0">
              <a:solidFill>
                <a:schemeClr val="tx1">
                  <a:lumMod val="95000"/>
                </a:schemeClr>
              </a:solidFill>
            </a:endParaRPr>
          </a:p>
          <a:p>
            <a:pPr algn="just"/>
            <a:r>
              <a:rPr lang="tr-TR" sz="2000" dirty="0" smtClean="0">
                <a:solidFill>
                  <a:schemeClr val="tx1">
                    <a:lumMod val="95000"/>
                  </a:schemeClr>
                </a:solidFill>
                <a:latin typeface="Helvetica Neue"/>
              </a:rPr>
              <a:t>Not</a:t>
            </a:r>
            <a:r>
              <a:rPr lang="tr-TR" sz="2000" dirty="0" smtClean="0">
                <a:solidFill>
                  <a:schemeClr val="tx1">
                    <a:lumMod val="95000"/>
                  </a:schemeClr>
                </a:solidFill>
                <a:latin typeface="Helvetica Neue"/>
              </a:rPr>
              <a:t>: </a:t>
            </a:r>
            <a:r>
              <a:rPr lang="tr-TR" sz="1800" dirty="0" smtClean="0">
                <a:solidFill>
                  <a:schemeClr val="tx1">
                    <a:lumMod val="95000"/>
                  </a:schemeClr>
                </a:solidFill>
                <a:latin typeface="Helvetica Neue"/>
              </a:rPr>
              <a:t>On </a:t>
            </a:r>
            <a:r>
              <a:rPr lang="tr-TR" sz="1800" dirty="0">
                <a:solidFill>
                  <a:schemeClr val="tx1">
                    <a:lumMod val="95000"/>
                  </a:schemeClr>
                </a:solidFill>
                <a:latin typeface="Helvetica Neue"/>
              </a:rPr>
              <a:t>akıncıya “onbaşı”, yüz akıncıya “subaşı”, bin akıncıya da “binbaşı” kumanda ederdi. Bu kumanda zincirini, bütün kuvvetlerin başında olan “Akıncı Beyi” tamamlardı. </a:t>
            </a:r>
            <a:endParaRPr lang="tr-TR" sz="2000" dirty="0" smtClean="0">
              <a:solidFill>
                <a:schemeClr val="tx1">
                  <a:lumMod val="95000"/>
                </a:schemeClr>
              </a:solidFill>
              <a:latin typeface="Helvetica Neue"/>
            </a:endParaRPr>
          </a:p>
        </p:txBody>
      </p:sp>
      <p:pic>
        <p:nvPicPr>
          <p:cNvPr id="4098" name="Picture 2" descr="https://pbs.twimg.com/profile_images/378800000698519596/fb18fd9631523bf5abe8e289be0574c8.jpe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7334" y="1433945"/>
            <a:ext cx="3395902" cy="393867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67723598"/>
      </p:ext>
    </p:extLst>
  </p:cSld>
  <p:clrMapOvr>
    <a:masterClrMapping/>
  </p:clrMapOvr>
  <mc:AlternateContent xmlns:mc="http://schemas.openxmlformats.org/markup-compatibility/2006">
    <mc:Choice xmlns:p14="http://schemas.microsoft.com/office/powerpoint/2010/main" xmlns="" Requires="p14">
      <p:transition spd="slow" p14:dur="4000">
        <p14:vortex dir="u"/>
        <p:sndAc>
          <p:stSnd>
            <p:snd r:embed="rId4" name="type.wav"/>
          </p:stSnd>
        </p:sndAc>
      </p:transition>
    </mc:Choice>
    <mc:Fallback>
      <p:transition spd="slow">
        <p:fade/>
        <p:sndAc>
          <p:stSnd>
            <p:snd r:embed="rId2" name="type.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518532"/>
            <a:ext cx="5901886" cy="429322"/>
          </a:xfrm>
        </p:spPr>
        <p:txBody>
          <a:bodyPr>
            <a:normAutofit fontScale="90000"/>
          </a:bodyPr>
          <a:lstStyle/>
          <a:p>
            <a:r>
              <a:rPr lang="tr-TR" dirty="0" smtClean="0"/>
              <a:t>AZAPLAR;</a:t>
            </a:r>
            <a:endParaRPr lang="tr-TR" dirty="0"/>
          </a:p>
        </p:txBody>
      </p:sp>
      <p:sp>
        <p:nvSpPr>
          <p:cNvPr id="4" name="Metin Yer Tutucusu 3"/>
          <p:cNvSpPr>
            <a:spLocks noGrp="1"/>
          </p:cNvSpPr>
          <p:nvPr>
            <p:ph type="body" sz="half" idx="2"/>
          </p:nvPr>
        </p:nvSpPr>
        <p:spPr>
          <a:xfrm>
            <a:off x="3445725" y="456236"/>
            <a:ext cx="5933406" cy="5291422"/>
          </a:xfrm>
        </p:spPr>
        <p:txBody>
          <a:bodyPr>
            <a:normAutofit/>
          </a:bodyPr>
          <a:lstStyle/>
          <a:p>
            <a:pPr algn="just"/>
            <a:r>
              <a:rPr lang="tr-TR" sz="1600" dirty="0"/>
              <a:t> </a:t>
            </a:r>
            <a:r>
              <a:rPr lang="tr-TR" sz="1600" dirty="0" smtClean="0"/>
              <a:t>      Orduya </a:t>
            </a:r>
            <a:r>
              <a:rPr lang="tr-TR" sz="1600" dirty="0"/>
              <a:t>sefer sırasında yol açarlar </a:t>
            </a:r>
            <a:r>
              <a:rPr lang="tr-TR" sz="1600" dirty="0" smtClean="0"/>
              <a:t>ve köprü kurarlardı</a:t>
            </a:r>
            <a:r>
              <a:rPr lang="tr-TR" sz="1600" dirty="0" smtClean="0"/>
              <a:t>. Savaş </a:t>
            </a:r>
            <a:r>
              <a:rPr lang="tr-TR" sz="1600" dirty="0" smtClean="0"/>
              <a:t>döneminde Anadolu’daki kuvvetli ve dinç gençler arasından seçilen ve masrafları halk tarafından karşılanan gönüllü yaya birlikleridir.Yeniçerilerin önünde savaşırlar</a:t>
            </a:r>
            <a:r>
              <a:rPr lang="tr-TR" sz="1600" dirty="0" smtClean="0"/>
              <a:t>. İlk </a:t>
            </a:r>
            <a:r>
              <a:rPr lang="tr-TR" sz="1600" dirty="0" smtClean="0"/>
              <a:t>olarak </a:t>
            </a:r>
            <a:r>
              <a:rPr lang="tr-TR" sz="1600" dirty="0" err="1"/>
              <a:t>A</a:t>
            </a:r>
            <a:r>
              <a:rPr lang="tr-TR" sz="1600" dirty="0" err="1" smtClean="0"/>
              <a:t>ydınoğulları</a:t>
            </a:r>
            <a:r>
              <a:rPr lang="tr-TR" sz="1600" dirty="0" smtClean="0"/>
              <a:t> Beyliği’nde görülmüştür.</a:t>
            </a:r>
            <a:r>
              <a:rPr lang="tr-TR" sz="1600" dirty="0"/>
              <a:t> </a:t>
            </a:r>
            <a:r>
              <a:rPr lang="tr-TR" sz="1600" dirty="0" smtClean="0"/>
              <a:t>Yaya</a:t>
            </a:r>
            <a:r>
              <a:rPr lang="tr-TR" sz="1600" dirty="0"/>
              <a:t>, deniz ve kale azapları olarak üç sınıfa ayrılmışlardır.</a:t>
            </a:r>
          </a:p>
          <a:p>
            <a:pPr algn="just"/>
            <a:r>
              <a:rPr lang="tr-TR" sz="1600" dirty="0"/>
              <a:t>Yaya azapları: XV. yüzyıl ortalarında orduda tüfeğin yer almasına kadar savaşlarda önemli hizmetlerde bulunmuşlardır. Yaya azaplarına ihtiyaç duyulduğu zaman yirmi veya otuz ev başına bir er hesabı "azap çağırmak" usulü ile Anadolu'nun sağlam yapılı gençleri arasından </a:t>
            </a:r>
            <a:r>
              <a:rPr lang="tr-TR" sz="1600" dirty="0" err="1"/>
              <a:t>kefilli</a:t>
            </a:r>
            <a:r>
              <a:rPr lang="tr-TR" sz="1600" dirty="0"/>
              <a:t> olarak toplanmışlardır. Maaşlarını, onları toplayan aileler verirler, savaş süresince de azaplar devlete vergi ödemezlerdi. Yaya azapları, savaşlarda oklarıyla ordunun önünde </a:t>
            </a:r>
            <a:r>
              <a:rPr lang="tr-TR" sz="1600" dirty="0" smtClean="0"/>
              <a:t>yer alarak </a:t>
            </a:r>
            <a:r>
              <a:rPr lang="tr-TR" sz="1600" dirty="0"/>
              <a:t>ilk düşman hücumunu karşılarlardı. Azaplar, başlarına kırmızı börk giyerlerdi. Denizcilik Osmanlılarda önem kazanınca, XV. yüzyıl ortalarında, Azapların "</a:t>
            </a:r>
            <a:r>
              <a:rPr lang="tr-TR" sz="1600" dirty="0" err="1"/>
              <a:t>Tüfenk-endaz</a:t>
            </a:r>
            <a:r>
              <a:rPr lang="tr-TR" sz="1600" dirty="0"/>
              <a:t>" olarak maaşla gemilerde hizmet etmeleri kabul edilmiş ve bunlar, Osmanlı donanmasının kürek döneminde önemli başarılar sağlamışlardır.</a:t>
            </a:r>
          </a:p>
          <a:p>
            <a:pPr algn="just"/>
            <a:endParaRPr lang="tr-TR" sz="1600" dirty="0"/>
          </a:p>
        </p:txBody>
      </p:sp>
      <p:pic>
        <p:nvPicPr>
          <p:cNvPr id="5124" name="Picture 4" descr="http://img.webme.com/pic/o/osmanli-devleti1299/azaplar2.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94565" y="1065404"/>
            <a:ext cx="2533650" cy="35623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92832863"/>
      </p:ext>
    </p:extLst>
  </p:cSld>
  <p:clrMapOvr>
    <a:masterClrMapping/>
  </p:clrMapOvr>
  <mc:AlternateContent xmlns:mc="http://schemas.openxmlformats.org/markup-compatibility/2006">
    <mc:Choice xmlns:p14="http://schemas.microsoft.com/office/powerpoint/2010/main" xmlns="" Requires="p14">
      <p:transition spd="slow" p14:dur="4000">
        <p14:vortex dir="u"/>
        <p:sndAc>
          <p:stSnd>
            <p:snd r:embed="rId4" name="type.wav"/>
          </p:stSnd>
        </p:sndAc>
      </p:transition>
    </mc:Choice>
    <mc:Fallback>
      <p:transition spd="slow">
        <p:fade/>
        <p:sndAc>
          <p:stSnd>
            <p:snd r:embed="rId2" name="type.wav"/>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5" y="256478"/>
            <a:ext cx="4463378" cy="423746"/>
          </a:xfrm>
        </p:spPr>
        <p:txBody>
          <a:bodyPr>
            <a:normAutofit fontScale="90000"/>
          </a:bodyPr>
          <a:lstStyle/>
          <a:p>
            <a:r>
              <a:rPr lang="tr-TR" dirty="0" smtClean="0"/>
              <a:t>KALE AZAPLARI;</a:t>
            </a:r>
            <a:endParaRPr lang="tr-TR" dirty="0"/>
          </a:p>
        </p:txBody>
      </p:sp>
      <p:sp>
        <p:nvSpPr>
          <p:cNvPr id="4" name="Metin Yer Tutucusu 3"/>
          <p:cNvSpPr>
            <a:spLocks noGrp="1"/>
          </p:cNvSpPr>
          <p:nvPr>
            <p:ph type="body" sz="half" idx="2"/>
          </p:nvPr>
        </p:nvSpPr>
        <p:spPr>
          <a:xfrm>
            <a:off x="3855771" y="856092"/>
            <a:ext cx="5771553" cy="5505517"/>
          </a:xfrm>
        </p:spPr>
        <p:txBody>
          <a:bodyPr>
            <a:noAutofit/>
          </a:bodyPr>
          <a:lstStyle/>
          <a:p>
            <a:pPr algn="just">
              <a:lnSpc>
                <a:spcPct val="160000"/>
              </a:lnSpc>
            </a:pPr>
            <a:r>
              <a:rPr lang="tr-TR" sz="1400" b="1" dirty="0"/>
              <a:t>Kale azapları: Kale muhafızlıklarında hizmet görürlerdi. Kalelerde </a:t>
            </a:r>
            <a:r>
              <a:rPr lang="tr-TR" sz="1400" b="1" dirty="0" err="1"/>
              <a:t>azaban</a:t>
            </a:r>
            <a:r>
              <a:rPr lang="tr-TR" sz="1400" b="1" dirty="0"/>
              <a:t>-ı evvel, </a:t>
            </a:r>
            <a:r>
              <a:rPr lang="tr-TR" sz="1400" b="1" dirty="0" err="1"/>
              <a:t>azaban</a:t>
            </a:r>
            <a:r>
              <a:rPr lang="tr-TR" sz="1400" b="1" dirty="0"/>
              <a:t>-ı </a:t>
            </a:r>
            <a:r>
              <a:rPr lang="tr-TR" sz="1400" b="1" dirty="0" err="1"/>
              <a:t>sani</a:t>
            </a:r>
            <a:r>
              <a:rPr lang="tr-TR" sz="1400" b="1" dirty="0"/>
              <a:t> ve </a:t>
            </a:r>
            <a:r>
              <a:rPr lang="tr-TR" sz="1400" b="1" dirty="0" err="1"/>
              <a:t>salil</a:t>
            </a:r>
            <a:r>
              <a:rPr lang="tr-TR" sz="1400" b="1" dirty="0"/>
              <a:t> gibi bölüklere ayrılmışlardı. Bu teşkilatın ağa, katip, kethüda ve bölükbaşı olarak adlandırılan subayları vardı. Azaplar gereğinde köprücülük, </a:t>
            </a:r>
            <a:r>
              <a:rPr lang="tr-TR" sz="1400" b="1" dirty="0" err="1"/>
              <a:t>lağımcılık</a:t>
            </a:r>
            <a:r>
              <a:rPr lang="tr-TR" sz="1400" b="1" dirty="0"/>
              <a:t> gibi hizmetlerde de kullanılmışlardır.</a:t>
            </a:r>
          </a:p>
          <a:p>
            <a:pPr algn="just">
              <a:lnSpc>
                <a:spcPct val="160000"/>
              </a:lnSpc>
            </a:pPr>
            <a:r>
              <a:rPr lang="tr-TR" sz="1400" b="1" dirty="0"/>
              <a:t>Kale </a:t>
            </a:r>
            <a:r>
              <a:rPr lang="tr-TR" sz="1400" b="1" dirty="0" err="1"/>
              <a:t>azaplığı</a:t>
            </a:r>
            <a:r>
              <a:rPr lang="tr-TR" sz="1400" b="1" dirty="0"/>
              <a:t> II. </a:t>
            </a:r>
            <a:r>
              <a:rPr lang="tr-TR" sz="1400" b="1" dirty="0" err="1"/>
              <a:t>Mahmud</a:t>
            </a:r>
            <a:r>
              <a:rPr lang="tr-TR" sz="1400" b="1" dirty="0"/>
              <a:t> döneminde yapılan ıslahata kadar sürmüştür</a:t>
            </a:r>
            <a:r>
              <a:rPr lang="tr-TR" sz="1400" b="1" dirty="0" smtClean="0"/>
              <a:t>.</a:t>
            </a:r>
          </a:p>
          <a:p>
            <a:pPr algn="just">
              <a:lnSpc>
                <a:spcPct val="160000"/>
              </a:lnSpc>
            </a:pPr>
            <a:endParaRPr lang="tr-TR" sz="1400" b="1" dirty="0" smtClean="0"/>
          </a:p>
          <a:p>
            <a:pPr algn="just" fontAlgn="base">
              <a:lnSpc>
                <a:spcPct val="160000"/>
              </a:lnSpc>
            </a:pPr>
            <a:r>
              <a:rPr lang="tr-TR" sz="1400" b="1" dirty="0"/>
              <a:t>Deniz Azapları</a:t>
            </a:r>
          </a:p>
          <a:p>
            <a:pPr algn="just">
              <a:lnSpc>
                <a:spcPct val="160000"/>
              </a:lnSpc>
            </a:pPr>
            <a:r>
              <a:rPr lang="tr-TR" sz="1400" b="1" dirty="0"/>
              <a:t>Denizcilik Osmanlılarda önem kazanınca, XV. yüzyıl ortalarında, Azapların "</a:t>
            </a:r>
            <a:r>
              <a:rPr lang="tr-TR" sz="1400" b="1" dirty="0" err="1"/>
              <a:t>Tüfenk-endaz</a:t>
            </a:r>
            <a:r>
              <a:rPr lang="tr-TR" sz="1400" b="1" dirty="0"/>
              <a:t>" olarak maaşla gemilerde </a:t>
            </a:r>
            <a:r>
              <a:rPr lang="tr-TR" sz="1400" b="1" dirty="0" smtClean="0"/>
              <a:t>hizmet etmeleri </a:t>
            </a:r>
            <a:r>
              <a:rPr lang="tr-TR" sz="1400" b="1" dirty="0"/>
              <a:t>kabul edilmiş ve bunlar, Osmanlı donanmasının kürek döneminde önemli başarılar sağlamışlardır.</a:t>
            </a:r>
          </a:p>
          <a:p>
            <a:pPr algn="just">
              <a:lnSpc>
                <a:spcPct val="160000"/>
              </a:lnSpc>
            </a:pPr>
            <a:r>
              <a:rPr lang="tr-TR" sz="1400" b="1" dirty="0"/>
              <a:t/>
            </a:r>
            <a:br>
              <a:rPr lang="tr-TR" sz="1400" b="1" dirty="0"/>
            </a:br>
            <a:r>
              <a:rPr lang="tr-TR" sz="1400" b="1" dirty="0"/>
              <a:t/>
            </a:r>
            <a:br>
              <a:rPr lang="tr-TR" sz="1400" b="1" dirty="0"/>
            </a:br>
            <a:endParaRPr lang="tr-TR" sz="1400" b="1" dirty="0" smtClean="0"/>
          </a:p>
        </p:txBody>
      </p:sp>
      <p:pic>
        <p:nvPicPr>
          <p:cNvPr id="5" name="Resim 4"/>
          <p:cNvPicPr>
            <a:picLocks noChangeAspect="1"/>
          </p:cNvPicPr>
          <p:nvPr/>
        </p:nvPicPr>
        <p:blipFill>
          <a:blip r:embed="rId3"/>
          <a:stretch>
            <a:fillRect/>
          </a:stretch>
        </p:blipFill>
        <p:spPr>
          <a:xfrm>
            <a:off x="677335" y="1148576"/>
            <a:ext cx="3105539" cy="4282068"/>
          </a:xfrm>
          <a:prstGeom prst="rect">
            <a:avLst/>
          </a:prstGeom>
        </p:spPr>
      </p:pic>
    </p:spTree>
    <p:extLst>
      <p:ext uri="{BB962C8B-B14F-4D97-AF65-F5344CB8AC3E}">
        <p14:creationId xmlns:p14="http://schemas.microsoft.com/office/powerpoint/2010/main" xmlns="" val="2104607376"/>
      </p:ext>
    </p:extLst>
  </p:cSld>
  <p:clrMapOvr>
    <a:masterClrMapping/>
  </p:clrMapOvr>
  <mc:AlternateContent xmlns:mc="http://schemas.openxmlformats.org/markup-compatibility/2006">
    <mc:Choice xmlns:p14="http://schemas.microsoft.com/office/powerpoint/2010/main" xmlns="" Requires="p14">
      <p:transition spd="slow" p14:dur="4000">
        <p14:vortex dir="u"/>
        <p:sndAc>
          <p:stSnd>
            <p:snd r:embed="rId4" name="type.wav"/>
          </p:stSnd>
        </p:sndAc>
      </p:transition>
    </mc:Choice>
    <mc:Fallback>
      <p:transition spd="slow">
        <p:fade/>
        <p:sndAc>
          <p:stSnd>
            <p:snd r:embed="rId2" name="type.wav"/>
          </p:stSnd>
        </p:sndAc>
      </p:transition>
    </mc:Fallback>
  </mc:AlternateContent>
  <p:timing>
    <p:tnLst>
      <p:par>
        <p:cTn id="1" dur="indefinite" restart="never" nodeType="tmRoot"/>
      </p:par>
    </p:tnLst>
  </p:timing>
</p:sld>
</file>

<file path=ppt/theme/theme1.xml><?xml version="1.0" encoding="utf-8"?>
<a:theme xmlns:a="http://schemas.openxmlformats.org/drawingml/2006/main" name="Kristal">
  <a:themeElements>
    <a:clrScheme name="Kristal">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Kristal">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ristal">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442</TotalTime>
  <Words>2325</Words>
  <Application>Microsoft Office PowerPoint</Application>
  <PresentationFormat>Özel</PresentationFormat>
  <Paragraphs>199</Paragraphs>
  <Slides>26</Slides>
  <Notes>0</Notes>
  <HiddenSlides>0</HiddenSlides>
  <MMClips>0</MMClips>
  <ScaleCrop>false</ScaleCrop>
  <HeadingPairs>
    <vt:vector size="4" baseType="variant">
      <vt:variant>
        <vt:lpstr>Tema</vt:lpstr>
      </vt:variant>
      <vt:variant>
        <vt:i4>1</vt:i4>
      </vt:variant>
      <vt:variant>
        <vt:lpstr>Slayt Başlıkları</vt:lpstr>
      </vt:variant>
      <vt:variant>
        <vt:i4>26</vt:i4>
      </vt:variant>
    </vt:vector>
  </HeadingPairs>
  <TitlesOfParts>
    <vt:vector size="27" baseType="lpstr">
      <vt:lpstr>Kristal</vt:lpstr>
      <vt:lpstr>OSMANLI ORDU TEŞKİLATI </vt:lpstr>
      <vt:lpstr>OSMANLI ORDUSU</vt:lpstr>
      <vt:lpstr>Slayt 3</vt:lpstr>
      <vt:lpstr>OSMANLI KARA KUVVETLERİ</vt:lpstr>
      <vt:lpstr>A-EYALET ASKERLERİ:TIMARLI SİPAHİLER, AKINCILAR VE AZAPLAR GİBİ BÖLÜMLERDEN OLUŞMUŞTUR.</vt:lpstr>
      <vt:lpstr>ÖZELLİKLER;</vt:lpstr>
      <vt:lpstr>AKINCILAR;</vt:lpstr>
      <vt:lpstr>AZAPLAR;</vt:lpstr>
      <vt:lpstr>KALE AZAPLARI;</vt:lpstr>
      <vt:lpstr>ÖZELLİKLERİ;</vt:lpstr>
      <vt:lpstr>B-KAPIKULU ASKERLERİ:</vt:lpstr>
      <vt:lpstr>KAPIKULU SÜVARİLERİ:</vt:lpstr>
      <vt:lpstr>SİLAHTAR:</vt:lpstr>
      <vt:lpstr>SAĞ ULUFECİLER VE SOL ULUFECİLER:</vt:lpstr>
      <vt:lpstr>SAĞ GARİPLER:</vt:lpstr>
      <vt:lpstr>SOL GARİPLER:</vt:lpstr>
      <vt:lpstr>KAPIKULU PİYADELERİ:</vt:lpstr>
      <vt:lpstr>ACEMİ OCAĞI:</vt:lpstr>
      <vt:lpstr>ACEMİ OCAĞI:</vt:lpstr>
      <vt:lpstr>YENİÇERİ:</vt:lpstr>
      <vt:lpstr>CEBECİ:</vt:lpstr>
      <vt:lpstr>TOPÇU OCAĞI:</vt:lpstr>
      <vt:lpstr>TOP ARABACILARI:</vt:lpstr>
      <vt:lpstr>DENİZ KUVVETLERİ:</vt:lpstr>
      <vt:lpstr>YARDIMCI KUVVETLER:</vt:lpstr>
      <vt:lpstr>Slayt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OSMANLI ORDU TEŞKİLATI SUNU SLAYT</dc:title>
  <dc:subject>OSMANLI ORDU TEŞKİLATI SUNU SLAYT</dc:subject>
  <dc:creator>sosyaldeyince.com</dc:creator>
  <cp:keywords>OSMANLI ORDU TEŞKİLATI SUNU SLAYT</cp:keywords>
  <dc:description>OSMANLI ORDU TEŞKİLATI SUNU SLAYT</dc:description>
  <cp:lastModifiedBy>fb_acer</cp:lastModifiedBy>
  <dcterms:created xsi:type="dcterms:W3CDTF">2014-12-19T15:29:57Z</dcterms:created>
  <dcterms:modified xsi:type="dcterms:W3CDTF">2015-01-27T10:53:11Z</dcterms:modified>
  <cp:category>OSMANLI ORDU TEŞKİLATI SUNU SLAYT</cp:category>
</cp:coreProperties>
</file>