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90" r:id="rId35"/>
    <p:sldId id="291" r:id="rId36"/>
    <p:sldId id="292" r:id="rId37"/>
    <p:sldId id="293" r:id="rId3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21" autoAdjust="0"/>
    <p:restoredTop sz="94660"/>
  </p:normalViewPr>
  <p:slideViewPr>
    <p:cSldViewPr>
      <p:cViewPr varScale="1">
        <p:scale>
          <a:sx n="73" d="100"/>
          <a:sy n="73" d="100"/>
        </p:scale>
        <p:origin x="-99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tr-TR" smtClean="0"/>
              <a:t>Asıl başlık stili için tıklatın</a:t>
            </a:r>
            <a:endParaRPr lang="en-US" dirty="0"/>
          </a:p>
        </p:txBody>
      </p:sp>
      <p:sp>
        <p:nvSpPr>
          <p:cNvPr id="11" name="Date Placeholder 10"/>
          <p:cNvSpPr>
            <a:spLocks noGrp="1"/>
          </p:cNvSpPr>
          <p:nvPr>
            <p:ph type="dt" sz="half" idx="10"/>
          </p:nvPr>
        </p:nvSpPr>
        <p:spPr bwMode="black"/>
        <p:txBody>
          <a:bodyPr/>
          <a:lstStyle/>
          <a:p>
            <a:fld id="{CE8359BD-8362-486F-BF4A-92153E7C4CB7}" type="datetimeFigureOut">
              <a:rPr lang="tr-TR" smtClean="0"/>
              <a:t>16.4.2014</a:t>
            </a:fld>
            <a:endParaRPr lang="tr-TR"/>
          </a:p>
        </p:txBody>
      </p:sp>
      <p:sp>
        <p:nvSpPr>
          <p:cNvPr id="17" name="Slide Number Placeholder 16"/>
          <p:cNvSpPr>
            <a:spLocks noGrp="1"/>
          </p:cNvSpPr>
          <p:nvPr>
            <p:ph type="sldNum" sz="quarter" idx="11"/>
          </p:nvPr>
        </p:nvSpPr>
        <p:spPr/>
        <p:txBody>
          <a:bodyPr/>
          <a:lstStyle/>
          <a:p>
            <a:fld id="{273AC722-A5D8-44B6-9F0B-98372B8CD139}" type="slidenum">
              <a:rPr lang="tr-TR" smtClean="0"/>
              <a:t>‹#›</a:t>
            </a:fld>
            <a:endParaRPr lang="tr-TR"/>
          </a:p>
        </p:txBody>
      </p:sp>
      <p:sp>
        <p:nvSpPr>
          <p:cNvPr id="19" name="Footer Placeholder 18"/>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CE8359BD-8362-486F-BF4A-92153E7C4CB7}" type="datetimeFigureOut">
              <a:rPr lang="tr-TR" smtClean="0"/>
              <a:t>16.4.2014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3AC722-A5D8-44B6-9F0B-98372B8CD13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CE8359BD-8362-486F-BF4A-92153E7C4CB7}" type="datetimeFigureOut">
              <a:rPr lang="tr-TR" smtClean="0"/>
              <a:t>16.4.2014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3AC722-A5D8-44B6-9F0B-98372B8CD139}" type="slidenum">
              <a:rPr lang="tr-TR" smtClean="0"/>
              <a:t>‹#›</a:t>
            </a:fld>
            <a:endParaRPr lang="tr-TR"/>
          </a:p>
        </p:txBody>
      </p:sp>
      <p:sp>
        <p:nvSpPr>
          <p:cNvPr id="2" name="Vertical Title 1"/>
          <p:cNvSpPr>
            <a:spLocks noGrp="1"/>
          </p:cNvSpPr>
          <p:nvPr>
            <p:ph type="title" orient="vert"/>
          </p:nvPr>
        </p:nvSpPr>
        <p:spPr>
          <a:xfrm>
            <a:off x="7239000" y="914401"/>
            <a:ext cx="926980" cy="5029200"/>
          </a:xfrm>
        </p:spPr>
        <p:txBody>
          <a:bodyPr vert="eaVert"/>
          <a:lstStyle/>
          <a:p>
            <a:r>
              <a:rPr lang="tr-TR" smtClean="0"/>
              <a:t>Asıl başlık stili için tıklatın</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9" name="Title 8"/>
          <p:cNvSpPr>
            <a:spLocks noGrp="1"/>
          </p:cNvSpPr>
          <p:nvPr>
            <p:ph type="title"/>
          </p:nvPr>
        </p:nvSpPr>
        <p:spPr/>
        <p:txBody>
          <a:bodyPr/>
          <a:lstStyle/>
          <a:p>
            <a:r>
              <a:rPr lang="tr-TR" smtClean="0"/>
              <a:t>Asıl başlık stili için tıklatın</a:t>
            </a:r>
            <a:endParaRPr lang="en-US"/>
          </a:p>
        </p:txBody>
      </p:sp>
      <p:sp>
        <p:nvSpPr>
          <p:cNvPr id="11" name="Date Placeholder 10"/>
          <p:cNvSpPr>
            <a:spLocks noGrp="1"/>
          </p:cNvSpPr>
          <p:nvPr>
            <p:ph type="dt" sz="half" idx="14"/>
          </p:nvPr>
        </p:nvSpPr>
        <p:spPr/>
        <p:txBody>
          <a:bodyPr/>
          <a:lstStyle/>
          <a:p>
            <a:fld id="{CE8359BD-8362-486F-BF4A-92153E7C4CB7}" type="datetimeFigureOut">
              <a:rPr lang="tr-TR" smtClean="0"/>
              <a:t>16.4.2014</a:t>
            </a:fld>
            <a:endParaRPr lang="tr-TR"/>
          </a:p>
        </p:txBody>
      </p:sp>
      <p:sp>
        <p:nvSpPr>
          <p:cNvPr id="12" name="Slide Number Placeholder 11"/>
          <p:cNvSpPr>
            <a:spLocks noGrp="1"/>
          </p:cNvSpPr>
          <p:nvPr>
            <p:ph type="sldNum" sz="quarter" idx="15"/>
          </p:nvPr>
        </p:nvSpPr>
        <p:spPr/>
        <p:txBody>
          <a:bodyPr/>
          <a:lstStyle/>
          <a:p>
            <a:fld id="{273AC722-A5D8-44B6-9F0B-98372B8CD139}" type="slidenum">
              <a:rPr lang="tr-TR" smtClean="0"/>
              <a:t>‹#›</a:t>
            </a:fld>
            <a:endParaRPr lang="tr-TR"/>
          </a:p>
        </p:txBody>
      </p:sp>
      <p:sp>
        <p:nvSpPr>
          <p:cNvPr id="13" name="Footer Placeholder 12"/>
          <p:cNvSpPr>
            <a:spLocks noGrp="1"/>
          </p:cNvSpPr>
          <p:nvPr>
            <p:ph type="ftr" sz="quarter" idx="16"/>
          </p:nvPr>
        </p:nvSpPr>
        <p:spPr/>
        <p:txBody>
          <a:bodyPr/>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tr-TR" smtClean="0"/>
              <a:t>Asıl başlık stili için tıklatın</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13" name="Date Placeholder 12"/>
          <p:cNvSpPr>
            <a:spLocks noGrp="1"/>
          </p:cNvSpPr>
          <p:nvPr>
            <p:ph type="dt" sz="half" idx="10"/>
          </p:nvPr>
        </p:nvSpPr>
        <p:spPr/>
        <p:txBody>
          <a:bodyPr/>
          <a:lstStyle/>
          <a:p>
            <a:fld id="{CE8359BD-8362-486F-BF4A-92153E7C4CB7}" type="datetimeFigureOut">
              <a:rPr lang="tr-TR" smtClean="0"/>
              <a:t>16.4.2014</a:t>
            </a:fld>
            <a:endParaRPr lang="tr-TR"/>
          </a:p>
        </p:txBody>
      </p:sp>
      <p:sp>
        <p:nvSpPr>
          <p:cNvPr id="14" name="Slide Number Placeholder 13"/>
          <p:cNvSpPr>
            <a:spLocks noGrp="1"/>
          </p:cNvSpPr>
          <p:nvPr>
            <p:ph type="sldNum" sz="quarter" idx="11"/>
          </p:nvPr>
        </p:nvSpPr>
        <p:spPr/>
        <p:txBody>
          <a:bodyPr/>
          <a:lstStyle/>
          <a:p>
            <a:fld id="{273AC722-A5D8-44B6-9F0B-98372B8CD139}" type="slidenum">
              <a:rPr lang="tr-TR" smtClean="0"/>
              <a:t>‹#›</a:t>
            </a:fld>
            <a:endParaRPr lang="tr-TR"/>
          </a:p>
        </p:txBody>
      </p:sp>
      <p:sp>
        <p:nvSpPr>
          <p:cNvPr id="15" name="Footer Placeholder 14"/>
          <p:cNvSpPr>
            <a:spLocks noGrp="1"/>
          </p:cNvSpPr>
          <p:nvPr>
            <p:ph type="ftr" sz="quarter" idx="12"/>
          </p:nvPr>
        </p:nvSpPr>
        <p:spPr/>
        <p:txBody>
          <a:bodyPr/>
          <a:lstStyle/>
          <a:p>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9" name="Date Placeholder 8"/>
          <p:cNvSpPr>
            <a:spLocks noGrp="1"/>
          </p:cNvSpPr>
          <p:nvPr>
            <p:ph type="dt" sz="half" idx="15"/>
          </p:nvPr>
        </p:nvSpPr>
        <p:spPr/>
        <p:txBody>
          <a:bodyPr/>
          <a:lstStyle/>
          <a:p>
            <a:fld id="{CE8359BD-8362-486F-BF4A-92153E7C4CB7}" type="datetimeFigureOut">
              <a:rPr lang="tr-TR" smtClean="0"/>
              <a:t>16.4.2014</a:t>
            </a:fld>
            <a:endParaRPr lang="tr-TR"/>
          </a:p>
        </p:txBody>
      </p:sp>
      <p:sp>
        <p:nvSpPr>
          <p:cNvPr id="12" name="Slide Number Placeholder 11"/>
          <p:cNvSpPr>
            <a:spLocks noGrp="1"/>
          </p:cNvSpPr>
          <p:nvPr>
            <p:ph type="sldNum" sz="quarter" idx="16"/>
          </p:nvPr>
        </p:nvSpPr>
        <p:spPr/>
        <p:txBody>
          <a:bodyPr/>
          <a:lstStyle/>
          <a:p>
            <a:fld id="{273AC722-A5D8-44B6-9F0B-98372B8CD139}" type="slidenum">
              <a:rPr lang="tr-TR" smtClean="0"/>
              <a:t>‹#›</a:t>
            </a:fld>
            <a:endParaRPr lang="tr-TR"/>
          </a:p>
        </p:txBody>
      </p:sp>
      <p:sp>
        <p:nvSpPr>
          <p:cNvPr id="13" name="Footer Placeholder 12"/>
          <p:cNvSpPr>
            <a:spLocks noGrp="1"/>
          </p:cNvSpPr>
          <p:nvPr>
            <p:ph type="ftr" sz="quarter" idx="17"/>
          </p:nvPr>
        </p:nvSpPr>
        <p:spPr/>
        <p:txBody>
          <a:bodyPr/>
          <a:lstStyle/>
          <a:p>
            <a:endParaRPr lang="tr-TR"/>
          </a:p>
        </p:txBody>
      </p:sp>
      <p:sp>
        <p:nvSpPr>
          <p:cNvPr id="16" name="Title 15"/>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tr-TR" smtClean="0"/>
              <a:t>Asıl metin stillerini düzenlemek için tıklatın</a:t>
            </a:r>
          </a:p>
        </p:txBody>
      </p:sp>
      <p:sp>
        <p:nvSpPr>
          <p:cNvPr id="11" name="Date Placeholder 10"/>
          <p:cNvSpPr>
            <a:spLocks noGrp="1"/>
          </p:cNvSpPr>
          <p:nvPr>
            <p:ph type="dt" sz="half" idx="16"/>
          </p:nvPr>
        </p:nvSpPr>
        <p:spPr/>
        <p:txBody>
          <a:bodyPr/>
          <a:lstStyle/>
          <a:p>
            <a:fld id="{CE8359BD-8362-486F-BF4A-92153E7C4CB7}" type="datetimeFigureOut">
              <a:rPr lang="tr-TR" smtClean="0"/>
              <a:t>16.4.2014</a:t>
            </a:fld>
            <a:endParaRPr lang="tr-TR"/>
          </a:p>
        </p:txBody>
      </p:sp>
      <p:sp>
        <p:nvSpPr>
          <p:cNvPr id="12" name="Slide Number Placeholder 11"/>
          <p:cNvSpPr>
            <a:spLocks noGrp="1"/>
          </p:cNvSpPr>
          <p:nvPr>
            <p:ph type="sldNum" sz="quarter" idx="17"/>
          </p:nvPr>
        </p:nvSpPr>
        <p:spPr/>
        <p:txBody>
          <a:bodyPr/>
          <a:lstStyle/>
          <a:p>
            <a:fld id="{273AC722-A5D8-44B6-9F0B-98372B8CD139}" type="slidenum">
              <a:rPr lang="tr-TR" smtClean="0"/>
              <a:t>‹#›</a:t>
            </a:fld>
            <a:endParaRPr lang="tr-TR"/>
          </a:p>
        </p:txBody>
      </p:sp>
      <p:sp>
        <p:nvSpPr>
          <p:cNvPr id="13" name="Footer Placeholder 12"/>
          <p:cNvSpPr>
            <a:spLocks noGrp="1"/>
          </p:cNvSpPr>
          <p:nvPr>
            <p:ph type="ftr" sz="quarter" idx="18"/>
          </p:nvPr>
        </p:nvSpPr>
        <p:spPr/>
        <p:txBody>
          <a:bodyPr/>
          <a:lstStyle/>
          <a:p>
            <a:endParaRPr lang="tr-TR"/>
          </a:p>
        </p:txBody>
      </p:sp>
      <p:sp>
        <p:nvSpPr>
          <p:cNvPr id="18" name="Title 17"/>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tr-TR" smtClean="0"/>
              <a:t>Asıl başlık stili için tıklatın</a:t>
            </a:r>
            <a:endParaRPr lang="en-US"/>
          </a:p>
        </p:txBody>
      </p:sp>
      <p:sp>
        <p:nvSpPr>
          <p:cNvPr id="15" name="Date Placeholder 14"/>
          <p:cNvSpPr>
            <a:spLocks noGrp="1"/>
          </p:cNvSpPr>
          <p:nvPr>
            <p:ph type="dt" sz="half" idx="10"/>
          </p:nvPr>
        </p:nvSpPr>
        <p:spPr/>
        <p:txBody>
          <a:bodyPr/>
          <a:lstStyle/>
          <a:p>
            <a:fld id="{CE8359BD-8362-486F-BF4A-92153E7C4CB7}" type="datetimeFigureOut">
              <a:rPr lang="tr-TR" smtClean="0"/>
              <a:t>16.4.2014</a:t>
            </a:fld>
            <a:endParaRPr lang="tr-TR"/>
          </a:p>
        </p:txBody>
      </p:sp>
      <p:sp>
        <p:nvSpPr>
          <p:cNvPr id="16" name="Slide Number Placeholder 15"/>
          <p:cNvSpPr>
            <a:spLocks noGrp="1"/>
          </p:cNvSpPr>
          <p:nvPr>
            <p:ph type="sldNum" sz="quarter" idx="11"/>
          </p:nvPr>
        </p:nvSpPr>
        <p:spPr/>
        <p:txBody>
          <a:bodyPr/>
          <a:lstStyle/>
          <a:p>
            <a:fld id="{273AC722-A5D8-44B6-9F0B-98372B8CD139}" type="slidenum">
              <a:rPr lang="tr-TR" smtClean="0"/>
              <a:t>‹#›</a:t>
            </a:fld>
            <a:endParaRPr lang="tr-TR"/>
          </a:p>
        </p:txBody>
      </p:sp>
      <p:sp>
        <p:nvSpPr>
          <p:cNvPr id="17" name="Footer Placeholder 16"/>
          <p:cNvSpPr>
            <a:spLocks noGrp="1"/>
          </p:cNvSpPr>
          <p:nvPr>
            <p:ph type="ftr" sz="quarter" idx="12"/>
          </p:nvPr>
        </p:nvSpPr>
        <p:spPr/>
        <p:txBody>
          <a:bodyPr/>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CE8359BD-8362-486F-BF4A-92153E7C4CB7}" type="datetimeFigureOut">
              <a:rPr lang="tr-TR" smtClean="0"/>
              <a:t>16.4.2014</a:t>
            </a:fld>
            <a:endParaRPr lang="tr-TR"/>
          </a:p>
        </p:txBody>
      </p:sp>
      <p:sp>
        <p:nvSpPr>
          <p:cNvPr id="8" name="Slide Number Placeholder 7"/>
          <p:cNvSpPr>
            <a:spLocks noGrp="1"/>
          </p:cNvSpPr>
          <p:nvPr>
            <p:ph type="sldNum" sz="quarter" idx="11"/>
          </p:nvPr>
        </p:nvSpPr>
        <p:spPr/>
        <p:txBody>
          <a:bodyPr/>
          <a:lstStyle/>
          <a:p>
            <a:fld id="{273AC722-A5D8-44B6-9F0B-98372B8CD139}" type="slidenum">
              <a:rPr lang="tr-TR" smtClean="0"/>
              <a:t>‹#›</a:t>
            </a:fld>
            <a:endParaRPr lang="tr-TR"/>
          </a:p>
        </p:txBody>
      </p:sp>
      <p:sp>
        <p:nvSpPr>
          <p:cNvPr id="9" name="Footer Placeholder 8"/>
          <p:cNvSpPr>
            <a:spLocks noGrp="1"/>
          </p:cNvSpPr>
          <p:nvPr>
            <p:ph type="ftr" sz="quarter" idx="12"/>
          </p:nvPr>
        </p:nvSpPr>
        <p:spPr/>
        <p:txBody>
          <a:bodyPr/>
          <a:lstStyle/>
          <a:p>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3" name="Title 12"/>
          <p:cNvSpPr>
            <a:spLocks noGrp="1"/>
          </p:cNvSpPr>
          <p:nvPr>
            <p:ph type="title"/>
          </p:nvPr>
        </p:nvSpPr>
        <p:spPr/>
        <p:txBody>
          <a:bodyPr/>
          <a:lstStyle/>
          <a:p>
            <a:r>
              <a:rPr lang="tr-TR" smtClean="0"/>
              <a:t>Asıl başlık stili için tıklatın</a:t>
            </a:r>
            <a:endParaRPr lang="en-US"/>
          </a:p>
        </p:txBody>
      </p:sp>
      <p:sp>
        <p:nvSpPr>
          <p:cNvPr id="16" name="Date Placeholder 15"/>
          <p:cNvSpPr>
            <a:spLocks noGrp="1"/>
          </p:cNvSpPr>
          <p:nvPr>
            <p:ph type="dt" sz="half" idx="15"/>
          </p:nvPr>
        </p:nvSpPr>
        <p:spPr/>
        <p:txBody>
          <a:bodyPr/>
          <a:lstStyle/>
          <a:p>
            <a:fld id="{CE8359BD-8362-486F-BF4A-92153E7C4CB7}" type="datetimeFigureOut">
              <a:rPr lang="tr-TR" smtClean="0"/>
              <a:t>16.4.2014</a:t>
            </a:fld>
            <a:endParaRPr lang="tr-TR"/>
          </a:p>
        </p:txBody>
      </p:sp>
      <p:sp>
        <p:nvSpPr>
          <p:cNvPr id="19" name="Slide Number Placeholder 18"/>
          <p:cNvSpPr>
            <a:spLocks noGrp="1"/>
          </p:cNvSpPr>
          <p:nvPr>
            <p:ph type="sldNum" sz="quarter" idx="16"/>
          </p:nvPr>
        </p:nvSpPr>
        <p:spPr/>
        <p:txBody>
          <a:bodyPr/>
          <a:lstStyle/>
          <a:p>
            <a:fld id="{273AC722-A5D8-44B6-9F0B-98372B8CD139}" type="slidenum">
              <a:rPr lang="tr-TR" smtClean="0"/>
              <a:t>‹#›</a:t>
            </a:fld>
            <a:endParaRPr lang="tr-TR"/>
          </a:p>
        </p:txBody>
      </p:sp>
      <p:sp>
        <p:nvSpPr>
          <p:cNvPr id="23" name="Footer Placeholder 22"/>
          <p:cNvSpPr>
            <a:spLocks noGrp="1"/>
          </p:cNvSpPr>
          <p:nvPr>
            <p:ph type="ftr" sz="quarter" idx="17"/>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tr-TR" smtClean="0"/>
              <a:t>Asıl metin stillerini düzenlemek için tıklatın</a:t>
            </a:r>
          </a:p>
        </p:txBody>
      </p:sp>
      <p:sp>
        <p:nvSpPr>
          <p:cNvPr id="12" name="Title 11"/>
          <p:cNvSpPr>
            <a:spLocks noGrp="1"/>
          </p:cNvSpPr>
          <p:nvPr>
            <p:ph type="title"/>
          </p:nvPr>
        </p:nvSpPr>
        <p:spPr>
          <a:xfrm>
            <a:off x="2514600" y="975360"/>
            <a:ext cx="4114800" cy="701040"/>
          </a:xfrm>
        </p:spPr>
        <p:txBody>
          <a:bodyPr/>
          <a:lstStyle/>
          <a:p>
            <a:r>
              <a:rPr lang="tr-TR" smtClean="0"/>
              <a:t>Asıl başlık stili için tıklatın</a:t>
            </a:r>
            <a:endParaRPr lang="en-US"/>
          </a:p>
        </p:txBody>
      </p:sp>
      <p:sp>
        <p:nvSpPr>
          <p:cNvPr id="13" name="Date Placeholder 12"/>
          <p:cNvSpPr>
            <a:spLocks noGrp="1"/>
          </p:cNvSpPr>
          <p:nvPr>
            <p:ph type="dt" sz="half" idx="14"/>
          </p:nvPr>
        </p:nvSpPr>
        <p:spPr>
          <a:xfrm>
            <a:off x="2981325" y="273180"/>
            <a:ext cx="3181350" cy="292100"/>
          </a:xfrm>
        </p:spPr>
        <p:txBody>
          <a:bodyPr/>
          <a:lstStyle/>
          <a:p>
            <a:fld id="{CE8359BD-8362-486F-BF4A-92153E7C4CB7}" type="datetimeFigureOut">
              <a:rPr lang="tr-TR" smtClean="0"/>
              <a:t>16.4.2014</a:t>
            </a:fld>
            <a:endParaRPr lang="tr-TR"/>
          </a:p>
        </p:txBody>
      </p:sp>
      <p:sp>
        <p:nvSpPr>
          <p:cNvPr id="14" name="Slide Number Placeholder 13"/>
          <p:cNvSpPr>
            <a:spLocks noGrp="1"/>
          </p:cNvSpPr>
          <p:nvPr>
            <p:ph type="sldNum" sz="quarter" idx="15"/>
          </p:nvPr>
        </p:nvSpPr>
        <p:spPr>
          <a:xfrm>
            <a:off x="4038600" y="6172200"/>
            <a:ext cx="1066800" cy="304800"/>
          </a:xfrm>
        </p:spPr>
        <p:txBody>
          <a:bodyPr/>
          <a:lstStyle/>
          <a:p>
            <a:fld id="{273AC722-A5D8-44B6-9F0B-98372B8CD139}" type="slidenum">
              <a:rPr lang="tr-TR" smtClean="0"/>
              <a:t>‹#›</a:t>
            </a:fld>
            <a:endParaRPr lang="tr-TR"/>
          </a:p>
        </p:txBody>
      </p:sp>
      <p:sp>
        <p:nvSpPr>
          <p:cNvPr id="15" name="Footer Placeholder 14"/>
          <p:cNvSpPr>
            <a:spLocks noGrp="1"/>
          </p:cNvSpPr>
          <p:nvPr>
            <p:ph type="ftr" sz="quarter" idx="16"/>
          </p:nvPr>
        </p:nvSpPr>
        <p:spPr>
          <a:xfrm>
            <a:off x="1447800" y="6486525"/>
            <a:ext cx="6248400" cy="292100"/>
          </a:xfrm>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CE8359BD-8362-486F-BF4A-92153E7C4CB7}" type="datetimeFigureOut">
              <a:rPr lang="tr-TR" smtClean="0"/>
              <a:t>16.4.2014</a:t>
            </a:fld>
            <a:endParaRPr lang="tr-TR"/>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tr-TR"/>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273AC722-A5D8-44B6-9F0B-98372B8CD139}" type="slidenum">
              <a:rPr lang="tr-TR" smtClean="0"/>
              <a:t>‹#›</a:t>
            </a:fld>
            <a:endParaRPr lang="tr-TR"/>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tr-TR" smtClean="0"/>
              <a:t>Asıl başlık stili için tıklatın</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692696" y="4581128"/>
            <a:ext cx="720080" cy="932681"/>
          </a:xfrm>
        </p:spPr>
        <p:txBody>
          <a:bodyPr/>
          <a:lstStyle/>
          <a:p>
            <a:endParaRPr lang="tr-TR" sz="2800" dirty="0">
              <a:latin typeface="Times New Roman" pitchFamily="18" charset="0"/>
              <a:cs typeface="Times New Roman" pitchFamily="18" charset="0"/>
            </a:endParaRPr>
          </a:p>
        </p:txBody>
      </p:sp>
      <p:sp>
        <p:nvSpPr>
          <p:cNvPr id="2" name="Başlık 1"/>
          <p:cNvSpPr>
            <a:spLocks noGrp="1"/>
          </p:cNvSpPr>
          <p:nvPr>
            <p:ph type="title"/>
          </p:nvPr>
        </p:nvSpPr>
        <p:spPr>
          <a:xfrm>
            <a:off x="755576" y="908720"/>
            <a:ext cx="7488832" cy="2736305"/>
          </a:xfrm>
        </p:spPr>
        <p:txBody>
          <a:bodyPr>
            <a:normAutofit/>
          </a:bodyPr>
          <a:lstStyle/>
          <a:p>
            <a:r>
              <a:rPr lang="tr-TR" sz="5400" dirty="0" smtClean="0">
                <a:solidFill>
                  <a:srgbClr val="002060"/>
                </a:solidFill>
                <a:latin typeface="Engravers MT" pitchFamily="18" charset="0"/>
                <a:cs typeface="Aharoni" pitchFamily="2" charset="-79"/>
              </a:rPr>
              <a:t>Osmanlı toplumunda aile</a:t>
            </a:r>
            <a:endParaRPr lang="tr-TR" sz="5400" dirty="0">
              <a:solidFill>
                <a:srgbClr val="002060"/>
              </a:solidFill>
              <a:latin typeface="Engravers MT" pitchFamily="18" charset="0"/>
              <a:cs typeface="Aharoni" pitchFamily="2" charset="-79"/>
            </a:endParaRPr>
          </a:p>
        </p:txBody>
      </p:sp>
      <p:sp>
        <p:nvSpPr>
          <p:cNvPr id="6" name="Dikdörtgen 5"/>
          <p:cNvSpPr/>
          <p:nvPr/>
        </p:nvSpPr>
        <p:spPr>
          <a:xfrm rot="10800000" flipV="1">
            <a:off x="611559" y="4941168"/>
            <a:ext cx="8294581" cy="92333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smtClean="0">
                <a:ln w="0"/>
                <a:effectLst>
                  <a:reflection blurRad="12700" stA="50000" endPos="50000" dist="5000" dir="5400000" sy="-100000" rotWithShape="0"/>
                </a:effectLst>
                <a:latin typeface="Times New Roman" pitchFamily="18" charset="0"/>
                <a:cs typeface="Times New Roman" pitchFamily="18" charset="0"/>
              </a:rPr>
              <a:t>İLBER ORTAYLI</a:t>
            </a:r>
            <a:endParaRPr lang="tr-TR" sz="5400" b="1" cap="all" spc="0" dirty="0">
              <a:ln w="0"/>
              <a:effectLst>
                <a:reflection blurRad="12700" stA="50000" endPos="50000" dist="5000" dir="5400000" sy="-100000" rotWithShape="0"/>
              </a:effectLst>
              <a:latin typeface="Times New Roman" pitchFamily="18" charset="0"/>
              <a:cs typeface="Times New Roman" pitchFamily="18" charset="0"/>
            </a:endParaRPr>
          </a:p>
        </p:txBody>
      </p:sp>
    </p:spTree>
    <p:extLst>
      <p:ext uri="{BB962C8B-B14F-4D97-AF65-F5344CB8AC3E}">
        <p14:creationId xmlns:p14="http://schemas.microsoft.com/office/powerpoint/2010/main" val="3368799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a:bodyPr>
          <a:lstStyle/>
          <a:p>
            <a:pPr algn="just"/>
            <a:r>
              <a:rPr lang="tr-TR" sz="3200" dirty="0" smtClean="0">
                <a:latin typeface="Times New Roman" pitchFamily="18" charset="0"/>
                <a:cs typeface="Times New Roman" pitchFamily="18" charset="0"/>
              </a:rPr>
              <a:t>  Bu sistem padişahların tahsiline önemli ölçüde mani olmuştur. Mesela Sultan </a:t>
            </a:r>
            <a:r>
              <a:rPr lang="tr-TR" sz="3200" dirty="0" err="1" smtClean="0">
                <a:latin typeface="Times New Roman" pitchFamily="18" charset="0"/>
                <a:cs typeface="Times New Roman" pitchFamily="18" charset="0"/>
              </a:rPr>
              <a:t>Reşad</a:t>
            </a:r>
            <a:r>
              <a:rPr lang="tr-TR" sz="3200" dirty="0" smtClean="0">
                <a:latin typeface="Times New Roman" pitchFamily="18" charset="0"/>
                <a:cs typeface="Times New Roman" pitchFamily="18" charset="0"/>
              </a:rPr>
              <a:t> ki hafızası kuvvetli ve Farsçayı bu sayede iyi bildiği halde, coğrafyayı pek bilmezdi. Meriç ve Fırat’ın karıştığı noktayı soran şehzadelerde olmuştur.</a:t>
            </a:r>
            <a:endParaRPr lang="tr-TR" sz="3200" dirty="0">
              <a:latin typeface="Times New Roman" pitchFamily="18" charset="0"/>
              <a:cs typeface="Times New Roman" pitchFamily="18" charset="0"/>
            </a:endParaRPr>
          </a:p>
        </p:txBody>
      </p:sp>
      <p:sp>
        <p:nvSpPr>
          <p:cNvPr id="3" name="Başlık 2"/>
          <p:cNvSpPr>
            <a:spLocks noGrp="1"/>
          </p:cNvSpPr>
          <p:nvPr>
            <p:ph type="title"/>
          </p:nvPr>
        </p:nvSpPr>
        <p:spPr>
          <a:solidFill>
            <a:schemeClr val="bg2"/>
          </a:solidFill>
        </p:spPr>
        <p:txBody>
          <a:bodyPr>
            <a:normAutofit fontScale="90000"/>
          </a:bodyPr>
          <a:lstStyle/>
          <a:p>
            <a:r>
              <a:rPr lang="tr-TR" sz="2800" dirty="0" smtClean="0">
                <a:solidFill>
                  <a:schemeClr val="tx1"/>
                </a:solidFill>
                <a:latin typeface="Times New Roman" pitchFamily="18" charset="0"/>
                <a:cs typeface="Times New Roman" pitchFamily="18" charset="0"/>
              </a:rPr>
              <a:t>EKBER VE ERŞED SİSTEMİ</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825757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a:xfrm>
            <a:off x="457200" y="1844824"/>
            <a:ext cx="8363272" cy="4680520"/>
          </a:xfrm>
        </p:spPr>
        <p:txBody>
          <a:bodyPr>
            <a:normAutofit/>
          </a:bodyPr>
          <a:lstStyle/>
          <a:p>
            <a:pPr algn="just"/>
            <a:r>
              <a:rPr lang="tr-TR" sz="3200" dirty="0" smtClean="0">
                <a:latin typeface="Times New Roman" pitchFamily="18" charset="0"/>
                <a:cs typeface="Times New Roman" pitchFamily="18" charset="0"/>
              </a:rPr>
              <a:t>  Bu zümrenin ilk nesilleri  müreffeh ve zarif bir hayat sürmekteydi; fakat « </a:t>
            </a:r>
            <a:r>
              <a:rPr lang="tr-TR" sz="3200" dirty="0" smtClean="0">
                <a:solidFill>
                  <a:srgbClr val="C00000"/>
                </a:solidFill>
                <a:latin typeface="Times New Roman" pitchFamily="18" charset="0"/>
                <a:cs typeface="Times New Roman" pitchFamily="18" charset="0"/>
              </a:rPr>
              <a:t>Beşik</a:t>
            </a:r>
            <a:r>
              <a:rPr lang="tr-TR" sz="3200" dirty="0" smtClean="0">
                <a:latin typeface="Times New Roman" pitchFamily="18" charset="0"/>
                <a:cs typeface="Times New Roman" pitchFamily="18" charset="0"/>
              </a:rPr>
              <a:t> </a:t>
            </a:r>
            <a:r>
              <a:rPr lang="tr-TR" sz="3200" dirty="0" smtClean="0">
                <a:solidFill>
                  <a:srgbClr val="C00000"/>
                </a:solidFill>
                <a:latin typeface="Times New Roman" pitchFamily="18" charset="0"/>
                <a:cs typeface="Times New Roman" pitchFamily="18" charset="0"/>
              </a:rPr>
              <a:t>Uleması</a:t>
            </a:r>
            <a:r>
              <a:rPr lang="tr-TR" sz="3200" dirty="0" smtClean="0">
                <a:latin typeface="Times New Roman" pitchFamily="18" charset="0"/>
                <a:cs typeface="Times New Roman" pitchFamily="18" charset="0"/>
              </a:rPr>
              <a:t>» sistemiyle 17. ve 18. yy ’da ilmiye aileleri gerçekten irsiyet kazanmış hanedanlara dönüştü.1702-1750’ler arasında görev yapan 30 şeyhülislam içinden 13’ü şeyhülislam çocuğu, 9’u yüksek rütbeli ulemanın çocuğu, 3’ü yüksek rütbeli </a:t>
            </a:r>
            <a:r>
              <a:rPr lang="tr-TR" sz="3200" dirty="0" err="1" smtClean="0">
                <a:latin typeface="Times New Roman" pitchFamily="18" charset="0"/>
                <a:cs typeface="Times New Roman" pitchFamily="18" charset="0"/>
              </a:rPr>
              <a:t>kalemiyye</a:t>
            </a:r>
            <a:r>
              <a:rPr lang="tr-TR" sz="3200" dirty="0" smtClean="0">
                <a:latin typeface="Times New Roman" pitchFamily="18" charset="0"/>
                <a:cs typeface="Times New Roman" pitchFamily="18" charset="0"/>
              </a:rPr>
              <a:t>, biri tarikat şeyhinin, 4’ü halktan insanların çocuklarıdır.</a:t>
            </a:r>
            <a:endParaRPr lang="tr-TR" sz="3200" dirty="0">
              <a:latin typeface="Times New Roman" pitchFamily="18" charset="0"/>
              <a:cs typeface="Times New Roman" pitchFamily="18" charset="0"/>
            </a:endParaRPr>
          </a:p>
        </p:txBody>
      </p:sp>
      <p:sp>
        <p:nvSpPr>
          <p:cNvPr id="3" name="Başlık 2"/>
          <p:cNvSpPr>
            <a:spLocks noGrp="1"/>
          </p:cNvSpPr>
          <p:nvPr>
            <p:ph type="title"/>
          </p:nvPr>
        </p:nvSpPr>
        <p:spPr>
          <a:solidFill>
            <a:schemeClr val="bg2"/>
          </a:solidFill>
        </p:spPr>
        <p:txBody>
          <a:bodyPr>
            <a:normAutofit/>
          </a:bodyPr>
          <a:lstStyle/>
          <a:p>
            <a:r>
              <a:rPr lang="tr-TR" sz="2800" dirty="0" smtClean="0">
                <a:solidFill>
                  <a:schemeClr val="tx1"/>
                </a:solidFill>
                <a:latin typeface="Times New Roman" pitchFamily="18" charset="0"/>
                <a:cs typeface="Times New Roman" pitchFamily="18" charset="0"/>
              </a:rPr>
              <a:t>ULEMA AİLELERİ</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899298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a:xfrm>
            <a:off x="395536" y="1772816"/>
            <a:ext cx="8352928" cy="4752528"/>
          </a:xfrm>
        </p:spPr>
        <p:txBody>
          <a:bodyPr>
            <a:normAutofit lnSpcReduction="10000"/>
          </a:bodyPr>
          <a:lstStyle/>
          <a:p>
            <a:pPr marL="457200" indent="-457200" algn="just">
              <a:buClr>
                <a:srgbClr val="C00000"/>
              </a:buClr>
              <a:buFont typeface="Wingdings" pitchFamily="2" charset="2"/>
              <a:buChar char="v"/>
            </a:pPr>
            <a:r>
              <a:rPr lang="tr-TR" sz="3200" dirty="0" smtClean="0">
                <a:latin typeface="Times New Roman" pitchFamily="18" charset="0"/>
                <a:cs typeface="Times New Roman" pitchFamily="18" charset="0"/>
              </a:rPr>
              <a:t>Ulema yaş aralığı 15-20’dir.</a:t>
            </a:r>
          </a:p>
          <a:p>
            <a:pPr marL="457200" indent="-457200" algn="just">
              <a:buClr>
                <a:srgbClr val="C00000"/>
              </a:buClr>
              <a:buFont typeface="Wingdings" pitchFamily="2" charset="2"/>
              <a:buChar char="v"/>
            </a:pPr>
            <a:r>
              <a:rPr lang="tr-TR" sz="3200" dirty="0" err="1" smtClean="0">
                <a:latin typeface="Times New Roman" pitchFamily="18" charset="0"/>
                <a:cs typeface="Times New Roman" pitchFamily="18" charset="0"/>
              </a:rPr>
              <a:t>Kastlaşma</a:t>
            </a:r>
            <a:r>
              <a:rPr lang="tr-TR" sz="3200" dirty="0" smtClean="0">
                <a:latin typeface="Times New Roman" pitchFamily="18" charset="0"/>
                <a:cs typeface="Times New Roman" pitchFamily="18" charset="0"/>
              </a:rPr>
              <a:t> ve servet birikimi başlamıştır.</a:t>
            </a:r>
          </a:p>
          <a:p>
            <a:pPr marL="457200" indent="-457200" algn="just">
              <a:buClr>
                <a:srgbClr val="C00000"/>
              </a:buClr>
              <a:buFont typeface="Wingdings" pitchFamily="2" charset="2"/>
              <a:buChar char="v"/>
            </a:pPr>
            <a:r>
              <a:rPr lang="tr-TR" sz="3200" dirty="0" smtClean="0">
                <a:latin typeface="Times New Roman" pitchFamily="18" charset="0"/>
                <a:cs typeface="Times New Roman" pitchFamily="18" charset="0"/>
              </a:rPr>
              <a:t>Ulema kızlarının bilgileri ve babaları tarafından </a:t>
            </a:r>
            <a:r>
              <a:rPr lang="tr-TR" sz="3200" dirty="0" err="1" smtClean="0">
                <a:latin typeface="Times New Roman" pitchFamily="18" charset="0"/>
                <a:cs typeface="Times New Roman" pitchFamily="18" charset="0"/>
              </a:rPr>
              <a:t>şımartılmışlıkları</a:t>
            </a:r>
            <a:r>
              <a:rPr lang="tr-TR" sz="3200" dirty="0" smtClean="0">
                <a:latin typeface="Times New Roman" pitchFamily="18" charset="0"/>
                <a:cs typeface="Times New Roman" pitchFamily="18" charset="0"/>
              </a:rPr>
              <a:t> meşhurdur.</a:t>
            </a:r>
          </a:p>
          <a:p>
            <a:pPr marL="457200" indent="-457200" algn="just">
              <a:buClr>
                <a:srgbClr val="C00000"/>
              </a:buClr>
              <a:buFont typeface="Wingdings" pitchFamily="2" charset="2"/>
              <a:buChar char="v"/>
            </a:pPr>
            <a:r>
              <a:rPr lang="tr-TR" sz="3200" dirty="0" smtClean="0">
                <a:latin typeface="Times New Roman" pitchFamily="18" charset="0"/>
                <a:cs typeface="Times New Roman" pitchFamily="18" charset="0"/>
              </a:rPr>
              <a:t>Genellikle Türk toplumunda ulema kızlarının eve kapalı oldukları yansıtılır ancak Türk toplumunda okumuş kadın öncülerin bu sınıftan çıktığı görülmektedir.</a:t>
            </a:r>
          </a:p>
          <a:p>
            <a:pPr marL="457200" indent="-457200" algn="just">
              <a:buClr>
                <a:srgbClr val="C00000"/>
              </a:buClr>
              <a:buFont typeface="Wingdings" pitchFamily="2" charset="2"/>
              <a:buChar char="v"/>
            </a:pPr>
            <a:r>
              <a:rPr lang="tr-TR" sz="3200" dirty="0" smtClean="0">
                <a:latin typeface="Times New Roman" pitchFamily="18" charset="0"/>
                <a:cs typeface="Times New Roman" pitchFamily="18" charset="0"/>
              </a:rPr>
              <a:t>Ulema kızlarının bir çoğu şairdir.</a:t>
            </a:r>
            <a:endParaRPr lang="tr-TR" sz="3200" dirty="0">
              <a:latin typeface="Times New Roman" pitchFamily="18" charset="0"/>
              <a:cs typeface="Times New Roman" pitchFamily="18" charset="0"/>
            </a:endParaRPr>
          </a:p>
        </p:txBody>
      </p:sp>
      <p:sp>
        <p:nvSpPr>
          <p:cNvPr id="3" name="Başlık 2"/>
          <p:cNvSpPr>
            <a:spLocks noGrp="1"/>
          </p:cNvSpPr>
          <p:nvPr>
            <p:ph type="title"/>
          </p:nvPr>
        </p:nvSpPr>
        <p:spPr>
          <a:solidFill>
            <a:schemeClr val="bg2"/>
          </a:solidFill>
        </p:spPr>
        <p:txBody>
          <a:bodyPr>
            <a:normAutofit/>
          </a:bodyPr>
          <a:lstStyle/>
          <a:p>
            <a:r>
              <a:rPr lang="tr-TR" sz="2800" dirty="0" smtClean="0">
                <a:solidFill>
                  <a:schemeClr val="tx1"/>
                </a:solidFill>
                <a:latin typeface="Times New Roman" pitchFamily="18" charset="0"/>
                <a:cs typeface="Times New Roman" pitchFamily="18" charset="0"/>
              </a:rPr>
              <a:t>ULEMA AİLELERİ</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8979751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a:bodyPr>
          <a:lstStyle/>
          <a:p>
            <a:pPr algn="just"/>
            <a:r>
              <a:rPr lang="tr-TR" sz="3200" dirty="0" smtClean="0">
                <a:latin typeface="Times New Roman" pitchFamily="18" charset="0"/>
                <a:cs typeface="Times New Roman" pitchFamily="18" charset="0"/>
              </a:rPr>
              <a:t>   Çok yaygın bir kanaatin tersine, Osmanlı toplumunda16.yy’da çok eşliliğin pek iltifat görmediği anlaşılıyor. Bazı seyyahlar da durumu gözlemlemişlerdir. Örneğin, 14.yy’da Türkiye’den geçen Alman Protestan papazı Solomon </a:t>
            </a:r>
            <a:r>
              <a:rPr lang="tr-TR" sz="3200" dirty="0" err="1" smtClean="0">
                <a:latin typeface="Times New Roman" pitchFamily="18" charset="0"/>
                <a:cs typeface="Times New Roman" pitchFamily="18" charset="0"/>
              </a:rPr>
              <a:t>Schweigger</a:t>
            </a:r>
            <a:r>
              <a:rPr lang="tr-TR" sz="3200" dirty="0" smtClean="0">
                <a:latin typeface="Times New Roman" pitchFamily="18" charset="0"/>
                <a:cs typeface="Times New Roman" pitchFamily="18" charset="0"/>
              </a:rPr>
              <a:t>:“</a:t>
            </a:r>
            <a:r>
              <a:rPr lang="tr-TR" sz="3200" dirty="0" smtClean="0">
                <a:solidFill>
                  <a:srgbClr val="C00000"/>
                </a:solidFill>
                <a:latin typeface="Times New Roman" pitchFamily="18" charset="0"/>
                <a:cs typeface="Times New Roman" pitchFamily="18" charset="0"/>
              </a:rPr>
              <a:t>Türkler dünyaya, karıları da onlara hükmeder</a:t>
            </a:r>
            <a:r>
              <a:rPr lang="tr-TR" sz="3200" dirty="0" smtClean="0">
                <a:latin typeface="Times New Roman" pitchFamily="18" charset="0"/>
                <a:cs typeface="Times New Roman" pitchFamily="18" charset="0"/>
              </a:rPr>
              <a:t>” der. Ayrıca‟ Türk kadını kadar gezeni, eğleneni yoktur” da demiştir.</a:t>
            </a:r>
            <a:endParaRPr lang="tr-TR" sz="3200" dirty="0">
              <a:latin typeface="Times New Roman" pitchFamily="18" charset="0"/>
              <a:cs typeface="Times New Roman" pitchFamily="18" charset="0"/>
            </a:endParaRPr>
          </a:p>
        </p:txBody>
      </p:sp>
      <p:sp>
        <p:nvSpPr>
          <p:cNvPr id="3" name="Başlık 2"/>
          <p:cNvSpPr>
            <a:spLocks noGrp="1"/>
          </p:cNvSpPr>
          <p:nvPr>
            <p:ph type="title"/>
          </p:nvPr>
        </p:nvSpPr>
        <p:spPr>
          <a:solidFill>
            <a:schemeClr val="bg2"/>
          </a:solidFill>
        </p:spPr>
        <p:txBody>
          <a:bodyPr>
            <a:normAutofit/>
          </a:bodyPr>
          <a:lstStyle/>
          <a:p>
            <a:r>
              <a:rPr lang="tr-TR" sz="2800" dirty="0" smtClean="0">
                <a:solidFill>
                  <a:schemeClr val="tx1"/>
                </a:solidFill>
                <a:latin typeface="Times New Roman" pitchFamily="18" charset="0"/>
                <a:cs typeface="Times New Roman" pitchFamily="18" charset="0"/>
              </a:rPr>
              <a:t>Aile hukuku</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6950818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a:xfrm>
            <a:off x="179512" y="1484784"/>
            <a:ext cx="8435280" cy="4824536"/>
          </a:xfrm>
        </p:spPr>
        <p:txBody>
          <a:bodyPr>
            <a:normAutofit fontScale="92500"/>
          </a:bodyPr>
          <a:lstStyle/>
          <a:p>
            <a:pPr algn="just"/>
            <a:r>
              <a:rPr lang="tr-TR" sz="3200" dirty="0" smtClean="0">
                <a:latin typeface="Times New Roman" pitchFamily="18" charset="0"/>
                <a:cs typeface="Times New Roman" pitchFamily="18" charset="0"/>
              </a:rPr>
              <a:t>Doğum olayı, aile kadar mahallede de kutlanan ve herkesi ilgilendiren bir olaydır. Bunlar mahalle ile ailenin birliğinin göstergesidir. Birlikte üreten geniş aile, birlikte tüketir. Bünyesinde üç kuşağın bütün üyelerini barındıran geniş ailenin kadınları birlikte diker, birlikte kışlık yiyeceğini hazırlar, birlikte gezilir ve eğlenilir. Çekirdek aile de ise karı-koca ve çocukların kendi dar aileleri için ayıracakları vakit ve enerji yoktur. Osmanlı toplumunda da bu tür aileyi ve ilişkiler sistemini değiştirecektir.</a:t>
            </a:r>
            <a:endParaRPr lang="tr-TR" sz="3200" dirty="0">
              <a:latin typeface="Times New Roman" pitchFamily="18" charset="0"/>
              <a:cs typeface="Times New Roman" pitchFamily="18" charset="0"/>
            </a:endParaRPr>
          </a:p>
        </p:txBody>
      </p:sp>
      <p:sp>
        <p:nvSpPr>
          <p:cNvPr id="3" name="Başlık 2"/>
          <p:cNvSpPr>
            <a:spLocks noGrp="1"/>
          </p:cNvSpPr>
          <p:nvPr>
            <p:ph type="title"/>
          </p:nvPr>
        </p:nvSpPr>
        <p:spPr>
          <a:xfrm>
            <a:off x="2267744" y="332656"/>
            <a:ext cx="4114800" cy="701040"/>
          </a:xfrm>
          <a:solidFill>
            <a:schemeClr val="bg2"/>
          </a:solidFill>
        </p:spPr>
        <p:txBody>
          <a:bodyPr>
            <a:normAutofit/>
          </a:bodyPr>
          <a:lstStyle/>
          <a:p>
            <a:r>
              <a:rPr lang="tr-TR" sz="2800" dirty="0" smtClean="0">
                <a:solidFill>
                  <a:schemeClr val="tx1"/>
                </a:solidFill>
                <a:latin typeface="Times New Roman" pitchFamily="18" charset="0"/>
                <a:cs typeface="Times New Roman" pitchFamily="18" charset="0"/>
              </a:rPr>
              <a:t>Aile hukuku</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2576125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a:bodyPr>
          <a:lstStyle/>
          <a:p>
            <a:pPr algn="just"/>
            <a:r>
              <a:rPr lang="tr-TR" sz="3200" dirty="0" smtClean="0">
                <a:latin typeface="Times New Roman" pitchFamily="18" charset="0"/>
                <a:cs typeface="Times New Roman" pitchFamily="18" charset="0"/>
              </a:rPr>
              <a:t>“Çok eşlilik yoktur. Herhalde bu işi denemiş, dert ve masrafa neden olduğunu anlayıp vazgeçmişlerdir. Boşanma pek görülmüyor, çünkü erkek para ve eşya veriyor ve kız çocuk anneye veriliyor”</a:t>
            </a:r>
            <a:endParaRPr lang="tr-TR" sz="3200" dirty="0">
              <a:latin typeface="Times New Roman" pitchFamily="18" charset="0"/>
              <a:cs typeface="Times New Roman" pitchFamily="18" charset="0"/>
            </a:endParaRPr>
          </a:p>
        </p:txBody>
      </p:sp>
      <p:sp>
        <p:nvSpPr>
          <p:cNvPr id="3" name="Başlık 2"/>
          <p:cNvSpPr>
            <a:spLocks noGrp="1"/>
          </p:cNvSpPr>
          <p:nvPr>
            <p:ph type="title"/>
          </p:nvPr>
        </p:nvSpPr>
        <p:spPr>
          <a:solidFill>
            <a:schemeClr val="bg2"/>
          </a:solidFill>
        </p:spPr>
        <p:txBody>
          <a:bodyPr>
            <a:normAutofit/>
          </a:bodyPr>
          <a:lstStyle/>
          <a:p>
            <a:r>
              <a:rPr lang="tr-TR" sz="2800" dirty="0" smtClean="0">
                <a:solidFill>
                  <a:schemeClr val="tx1"/>
                </a:solidFill>
                <a:latin typeface="Times New Roman" pitchFamily="18" charset="0"/>
                <a:cs typeface="Times New Roman" pitchFamily="18" charset="0"/>
              </a:rPr>
              <a:t>Aile hukuku</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197119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a:bodyPr>
          <a:lstStyle/>
          <a:p>
            <a:pPr marL="342900" indent="-342900" algn="just">
              <a:buClr>
                <a:srgbClr val="C00000"/>
              </a:buClr>
              <a:buFont typeface="Wingdings" pitchFamily="2" charset="2"/>
              <a:buChar char="v"/>
            </a:pPr>
            <a:r>
              <a:rPr lang="tr-TR" sz="3200" dirty="0" smtClean="0">
                <a:latin typeface="Times New Roman" pitchFamily="18" charset="0"/>
                <a:cs typeface="Times New Roman" pitchFamily="18" charset="0"/>
              </a:rPr>
              <a:t>Bir çok geleneksel toplumda olduğu gibi Osmanlı toplumunda da ayrı dinden gruplar arasında evlenme  pek azdı. Dini hükümler, Müslüman erkeğe bu hakkı vermekle birlikte, gayrimüslim cemaatler bu gibi gelişmeleri canla başla önlemekteydiler.</a:t>
            </a:r>
            <a:endParaRPr lang="tr-TR" sz="3200" dirty="0">
              <a:latin typeface="Times New Roman" pitchFamily="18" charset="0"/>
              <a:cs typeface="Times New Roman" pitchFamily="18" charset="0"/>
            </a:endParaRPr>
          </a:p>
        </p:txBody>
      </p:sp>
      <p:sp>
        <p:nvSpPr>
          <p:cNvPr id="3" name="Başlık 2"/>
          <p:cNvSpPr>
            <a:spLocks noGrp="1"/>
          </p:cNvSpPr>
          <p:nvPr>
            <p:ph type="title"/>
          </p:nvPr>
        </p:nvSpPr>
        <p:spPr>
          <a:solidFill>
            <a:schemeClr val="accent2">
              <a:lumMod val="40000"/>
              <a:lumOff val="60000"/>
            </a:schemeClr>
          </a:solidFill>
          <a:ln>
            <a:solidFill>
              <a:schemeClr val="tx1"/>
            </a:solidFill>
          </a:ln>
        </p:spPr>
        <p:txBody>
          <a:bodyPr>
            <a:normAutofit/>
          </a:bodyPr>
          <a:lstStyle/>
          <a:p>
            <a:r>
              <a:rPr lang="tr-TR" sz="2800" dirty="0" smtClean="0">
                <a:solidFill>
                  <a:schemeClr val="tx1"/>
                </a:solidFill>
                <a:latin typeface="Times New Roman" pitchFamily="18" charset="0"/>
                <a:cs typeface="Times New Roman" pitchFamily="18" charset="0"/>
              </a:rPr>
              <a:t>EVLENME</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0989325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a:bodyPr>
          <a:lstStyle/>
          <a:p>
            <a:pPr marL="342900" indent="-342900" algn="just">
              <a:buClr>
                <a:srgbClr val="C00000"/>
              </a:buClr>
              <a:buFont typeface="Wingdings" pitchFamily="2" charset="2"/>
              <a:buChar char="v"/>
            </a:pPr>
            <a:r>
              <a:rPr lang="tr-TR" sz="3200" dirty="0" smtClean="0">
                <a:latin typeface="Times New Roman" pitchFamily="18" charset="0"/>
                <a:cs typeface="Times New Roman" pitchFamily="18" charset="0"/>
              </a:rPr>
              <a:t>Bütün geleneksel toplumlarda olduğu gibi 16.yy Osmanlı toplumunda da evlilik dışı ilişkiler tepki ile karşılanıyordu. Namus sözcüğünün Yunanca </a:t>
            </a:r>
            <a:r>
              <a:rPr lang="tr-TR" sz="3200" dirty="0" smtClean="0">
                <a:solidFill>
                  <a:srgbClr val="C00000"/>
                </a:solidFill>
                <a:latin typeface="Times New Roman" pitchFamily="18" charset="0"/>
                <a:cs typeface="Times New Roman" pitchFamily="18" charset="0"/>
              </a:rPr>
              <a:t>Nomos ’</a:t>
            </a:r>
            <a:r>
              <a:rPr lang="tr-TR" sz="3200" dirty="0" smtClean="0">
                <a:latin typeface="Times New Roman" pitchFamily="18" charset="0"/>
                <a:cs typeface="Times New Roman" pitchFamily="18" charset="0"/>
              </a:rPr>
              <a:t>tan geldiğini hatırlamak, toplumların bu konudaki ortak tutumunu görmek için yeterlidir. </a:t>
            </a:r>
            <a:endParaRPr lang="tr-TR" sz="3200" dirty="0">
              <a:solidFill>
                <a:srgbClr val="C00000"/>
              </a:solidFill>
              <a:latin typeface="Times New Roman" pitchFamily="18" charset="0"/>
              <a:cs typeface="Times New Roman" pitchFamily="18" charset="0"/>
            </a:endParaRPr>
          </a:p>
        </p:txBody>
      </p:sp>
      <p:sp>
        <p:nvSpPr>
          <p:cNvPr id="3" name="Başlık 2"/>
          <p:cNvSpPr>
            <a:spLocks noGrp="1"/>
          </p:cNvSpPr>
          <p:nvPr>
            <p:ph type="title"/>
          </p:nvPr>
        </p:nvSpPr>
        <p:spPr>
          <a:solidFill>
            <a:schemeClr val="accent2">
              <a:lumMod val="40000"/>
              <a:lumOff val="60000"/>
            </a:schemeClr>
          </a:solidFill>
        </p:spPr>
        <p:txBody>
          <a:bodyPr>
            <a:normAutofit/>
          </a:bodyPr>
          <a:lstStyle/>
          <a:p>
            <a:r>
              <a:rPr lang="tr-TR" sz="2800" dirty="0" smtClean="0">
                <a:solidFill>
                  <a:schemeClr val="tx1"/>
                </a:solidFill>
                <a:latin typeface="Times New Roman" pitchFamily="18" charset="0"/>
                <a:cs typeface="Times New Roman" pitchFamily="18" charset="0"/>
              </a:rPr>
              <a:t>EVLENME</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6115742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a:bodyPr>
          <a:lstStyle/>
          <a:p>
            <a:pPr marL="457200" indent="-457200" algn="just">
              <a:buClr>
                <a:srgbClr val="C00000"/>
              </a:buClr>
              <a:buFont typeface="Wingdings" pitchFamily="2" charset="2"/>
              <a:buChar char="v"/>
            </a:pPr>
            <a:r>
              <a:rPr lang="tr-TR" sz="3200" dirty="0" smtClean="0">
                <a:latin typeface="Times New Roman" pitchFamily="18" charset="0"/>
                <a:cs typeface="Times New Roman" pitchFamily="18" charset="0"/>
              </a:rPr>
              <a:t>Osmanlı’da bir genç kız baba evinden kaçıyor. Kız baba evinden; 17 bin akçe, on miskal altın, bir altın kuşak, bir frengi kaftan, bir altın zincir, ve bir altın levha alıp kaçmış.(Bu zenginlik miras kayıtlarında bile az görünen bir zenginliktir.) Kriminal tarih bazen sosyal iktisadi yaşam için umulmadık malzeme verir.</a:t>
            </a:r>
            <a:endParaRPr lang="tr-TR" sz="3200" dirty="0">
              <a:latin typeface="Times New Roman" pitchFamily="18" charset="0"/>
              <a:cs typeface="Times New Roman" pitchFamily="18" charset="0"/>
            </a:endParaRPr>
          </a:p>
        </p:txBody>
      </p:sp>
      <p:sp>
        <p:nvSpPr>
          <p:cNvPr id="3" name="Başlık 2"/>
          <p:cNvSpPr>
            <a:spLocks noGrp="1"/>
          </p:cNvSpPr>
          <p:nvPr>
            <p:ph type="title"/>
          </p:nvPr>
        </p:nvSpPr>
        <p:spPr>
          <a:solidFill>
            <a:schemeClr val="accent2">
              <a:lumMod val="40000"/>
              <a:lumOff val="60000"/>
            </a:schemeClr>
          </a:solidFill>
        </p:spPr>
        <p:txBody>
          <a:bodyPr>
            <a:normAutofit/>
          </a:bodyPr>
          <a:lstStyle/>
          <a:p>
            <a:r>
              <a:rPr lang="tr-TR" sz="2800" dirty="0" smtClean="0">
                <a:solidFill>
                  <a:schemeClr val="tx1"/>
                </a:solidFill>
                <a:latin typeface="Times New Roman" pitchFamily="18" charset="0"/>
                <a:cs typeface="Times New Roman" pitchFamily="18" charset="0"/>
              </a:rPr>
              <a:t>evlenme</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1435421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a:bodyPr>
          <a:lstStyle/>
          <a:p>
            <a:pPr marL="457200" indent="-457200" algn="just">
              <a:buClr>
                <a:srgbClr val="C00000"/>
              </a:buClr>
              <a:buFont typeface="Wingdings" pitchFamily="2" charset="2"/>
              <a:buChar char="v"/>
            </a:pPr>
            <a:r>
              <a:rPr lang="tr-TR" sz="3200" dirty="0" smtClean="0">
                <a:latin typeface="Times New Roman" pitchFamily="18" charset="0"/>
                <a:cs typeface="Times New Roman" pitchFamily="18" charset="0"/>
              </a:rPr>
              <a:t>Tek başına bu vaka dahi, bu küçük liman şehrinde (</a:t>
            </a:r>
            <a:r>
              <a:rPr lang="tr-TR" sz="3200" dirty="0" err="1" smtClean="0">
                <a:latin typeface="Times New Roman" pitchFamily="18" charset="0"/>
                <a:cs typeface="Times New Roman" pitchFamily="18" charset="0"/>
              </a:rPr>
              <a:t>Rodoscuk</a:t>
            </a:r>
            <a:r>
              <a:rPr lang="tr-TR" sz="3200" dirty="0" smtClean="0">
                <a:latin typeface="Times New Roman" pitchFamily="18" charset="0"/>
                <a:cs typeface="Times New Roman" pitchFamily="18" charset="0"/>
              </a:rPr>
              <a:t>), imparatorluğun bir çok şehrinde görülmeyen zenginliği ve sosyal ilişkileri göstermeye kafidir.</a:t>
            </a:r>
            <a:endParaRPr lang="tr-TR" sz="3200" dirty="0">
              <a:latin typeface="Times New Roman" pitchFamily="18" charset="0"/>
              <a:cs typeface="Times New Roman" pitchFamily="18" charset="0"/>
            </a:endParaRPr>
          </a:p>
        </p:txBody>
      </p:sp>
      <p:sp>
        <p:nvSpPr>
          <p:cNvPr id="3" name="Başlık 2"/>
          <p:cNvSpPr>
            <a:spLocks noGrp="1"/>
          </p:cNvSpPr>
          <p:nvPr>
            <p:ph type="title"/>
          </p:nvPr>
        </p:nvSpPr>
        <p:spPr>
          <a:solidFill>
            <a:schemeClr val="accent2">
              <a:lumMod val="40000"/>
              <a:lumOff val="60000"/>
            </a:schemeClr>
          </a:solidFill>
        </p:spPr>
        <p:txBody>
          <a:bodyPr>
            <a:normAutofit/>
          </a:bodyPr>
          <a:lstStyle/>
          <a:p>
            <a:r>
              <a:rPr lang="tr-TR" sz="2800" dirty="0" smtClean="0">
                <a:solidFill>
                  <a:schemeClr val="tx1"/>
                </a:solidFill>
                <a:latin typeface="Times New Roman" pitchFamily="18" charset="0"/>
                <a:cs typeface="Times New Roman" pitchFamily="18" charset="0"/>
              </a:rPr>
              <a:t>evlenme</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298773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a:bodyPr>
          <a:lstStyle/>
          <a:p>
            <a:r>
              <a:rPr lang="tr-TR" sz="3200" dirty="0" smtClean="0">
                <a:latin typeface="Times New Roman" pitchFamily="18" charset="0"/>
                <a:cs typeface="Times New Roman" pitchFamily="18" charset="0"/>
              </a:rPr>
              <a:t>Aile bir toplumun en muhafazakar, az değişen kurumlarından biridir ve şimdi bu asırda değişmektedir, bu değişme sebebiyle </a:t>
            </a:r>
            <a:r>
              <a:rPr lang="tr-TR" sz="3200" dirty="0">
                <a:latin typeface="Times New Roman"/>
                <a:cs typeface="Times New Roman"/>
              </a:rPr>
              <a:t>"</a:t>
            </a:r>
            <a:r>
              <a:rPr lang="tr-TR" sz="3200" dirty="0" smtClean="0">
                <a:solidFill>
                  <a:srgbClr val="C00000"/>
                </a:solidFill>
                <a:latin typeface="Times New Roman"/>
                <a:cs typeface="Times New Roman"/>
              </a:rPr>
              <a:t>aile</a:t>
            </a:r>
            <a:r>
              <a:rPr lang="tr-TR" sz="3200" dirty="0" smtClean="0">
                <a:latin typeface="Times New Roman"/>
                <a:cs typeface="Times New Roman"/>
              </a:rPr>
              <a:t>" kurumu kadar tarihçi araştırmalarını gerektiren bir konu yoktur.</a:t>
            </a:r>
            <a:endParaRPr lang="tr-TR" sz="2400" dirty="0">
              <a:latin typeface="Times New Roman" pitchFamily="18" charset="0"/>
              <a:cs typeface="Times New Roman" pitchFamily="18" charset="0"/>
            </a:endParaRPr>
          </a:p>
        </p:txBody>
      </p:sp>
      <p:sp>
        <p:nvSpPr>
          <p:cNvPr id="3" name="Başlık 2"/>
          <p:cNvSpPr>
            <a:spLocks noGrp="1"/>
          </p:cNvSpPr>
          <p:nvPr>
            <p:ph type="title"/>
          </p:nvPr>
        </p:nvSpPr>
        <p:spPr>
          <a:solidFill>
            <a:schemeClr val="bg2"/>
          </a:solidFill>
        </p:spPr>
        <p:txBody>
          <a:bodyPr>
            <a:noAutofit/>
          </a:bodyPr>
          <a:lstStyle/>
          <a:p>
            <a:r>
              <a:rPr lang="tr-TR" sz="4800" dirty="0" smtClean="0">
                <a:solidFill>
                  <a:schemeClr val="tx1"/>
                </a:solidFill>
                <a:latin typeface="Times New Roman" pitchFamily="18" charset="0"/>
                <a:cs typeface="Times New Roman" pitchFamily="18" charset="0"/>
              </a:rPr>
              <a:t>önsöz</a:t>
            </a:r>
            <a:endParaRPr lang="tr-TR" sz="4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562988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a:bodyPr>
          <a:lstStyle/>
          <a:p>
            <a:pPr marL="457200" indent="-457200" algn="just">
              <a:buClr>
                <a:srgbClr val="C00000"/>
              </a:buClr>
              <a:buFont typeface="Wingdings" pitchFamily="2" charset="2"/>
              <a:buChar char="v"/>
            </a:pPr>
            <a:r>
              <a:rPr lang="tr-TR" sz="3200" dirty="0" smtClean="0">
                <a:latin typeface="Times New Roman" pitchFamily="18" charset="0"/>
                <a:cs typeface="Times New Roman" pitchFamily="18" charset="0"/>
              </a:rPr>
              <a:t>Müslüman Osmanlı ailesinin çok zevceli bir düzene dayandığı yaygın bir mütearifedir fakat yanlıştır. Osmanlı’da çok eşlilik ne gayri ahlaki ne de gayri kanunidir ama hoş karşılanmaz. “Gül üstüne gül koklamak” hemen hiçbir ailede tahammül edilen bir durum değildir. </a:t>
            </a:r>
            <a:endParaRPr lang="tr-TR" sz="3200" dirty="0">
              <a:latin typeface="Times New Roman" pitchFamily="18" charset="0"/>
              <a:cs typeface="Times New Roman" pitchFamily="18" charset="0"/>
            </a:endParaRPr>
          </a:p>
        </p:txBody>
      </p:sp>
      <p:sp>
        <p:nvSpPr>
          <p:cNvPr id="3" name="Başlık 2"/>
          <p:cNvSpPr>
            <a:spLocks noGrp="1"/>
          </p:cNvSpPr>
          <p:nvPr>
            <p:ph type="title"/>
          </p:nvPr>
        </p:nvSpPr>
        <p:spPr>
          <a:solidFill>
            <a:schemeClr val="accent2">
              <a:lumMod val="40000"/>
              <a:lumOff val="60000"/>
            </a:schemeClr>
          </a:solidFill>
        </p:spPr>
        <p:txBody>
          <a:bodyPr>
            <a:normAutofit/>
          </a:bodyPr>
          <a:lstStyle/>
          <a:p>
            <a:r>
              <a:rPr lang="tr-TR" sz="2800" dirty="0" smtClean="0">
                <a:solidFill>
                  <a:schemeClr val="tx1"/>
                </a:solidFill>
                <a:latin typeface="Times New Roman" pitchFamily="18" charset="0"/>
                <a:cs typeface="Times New Roman" pitchFamily="18" charset="0"/>
              </a:rPr>
              <a:t>Çok </a:t>
            </a:r>
            <a:r>
              <a:rPr lang="tr-TR" sz="2800" dirty="0" err="1" smtClean="0">
                <a:solidFill>
                  <a:schemeClr val="tx1"/>
                </a:solidFill>
                <a:latin typeface="Times New Roman" pitchFamily="18" charset="0"/>
                <a:cs typeface="Times New Roman" pitchFamily="18" charset="0"/>
              </a:rPr>
              <a:t>eşlİlİk</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6793959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a:bodyPr>
          <a:lstStyle/>
          <a:p>
            <a:pPr marL="360000" lvl="2" indent="-324000" algn="just">
              <a:buClr>
                <a:srgbClr val="C00000"/>
              </a:buClr>
              <a:buFont typeface="Wingdings" pitchFamily="2" charset="2"/>
              <a:buChar char="v"/>
            </a:pPr>
            <a:r>
              <a:rPr lang="tr-TR" sz="2800" dirty="0">
                <a:latin typeface="Times New Roman" pitchFamily="18" charset="0"/>
                <a:cs typeface="Times New Roman" pitchFamily="18" charset="0"/>
              </a:rPr>
              <a:t>Kuzey Türkleri arasında yoktur, Rumeli’de hemen hemen hiç </a:t>
            </a:r>
            <a:r>
              <a:rPr lang="tr-TR" sz="2800" dirty="0" smtClean="0">
                <a:latin typeface="Times New Roman" pitchFamily="18" charset="0"/>
                <a:cs typeface="Times New Roman" pitchFamily="18" charset="0"/>
              </a:rPr>
              <a:t>görülmez, Anadolu’da yaygın değildir. Dar bir olgudur, </a:t>
            </a:r>
            <a:r>
              <a:rPr lang="tr-TR" sz="2800" dirty="0">
                <a:latin typeface="Times New Roman" pitchFamily="18" charset="0"/>
                <a:cs typeface="Times New Roman" pitchFamily="18" charset="0"/>
              </a:rPr>
              <a:t>F</a:t>
            </a:r>
            <a:r>
              <a:rPr lang="tr-TR" sz="2800" dirty="0" smtClean="0">
                <a:latin typeface="Times New Roman" pitchFamily="18" charset="0"/>
                <a:cs typeface="Times New Roman" pitchFamily="18" charset="0"/>
              </a:rPr>
              <a:t>azla abartılan bir sorundur. İttihat ve Terakki Cemiyeti’nin ilginç bir tedbir aldığını görürüz: “Eş kuma getirirse, zevceye boşanma hakkı doğar.”</a:t>
            </a:r>
            <a:endParaRPr lang="tr-TR" sz="2800" dirty="0">
              <a:latin typeface="Times New Roman" pitchFamily="18" charset="0"/>
              <a:cs typeface="Times New Roman" pitchFamily="18" charset="0"/>
            </a:endParaRPr>
          </a:p>
        </p:txBody>
      </p:sp>
      <p:sp>
        <p:nvSpPr>
          <p:cNvPr id="3" name="Başlık 2"/>
          <p:cNvSpPr>
            <a:spLocks noGrp="1"/>
          </p:cNvSpPr>
          <p:nvPr>
            <p:ph type="title"/>
          </p:nvPr>
        </p:nvSpPr>
        <p:spPr>
          <a:solidFill>
            <a:schemeClr val="accent2">
              <a:lumMod val="40000"/>
              <a:lumOff val="60000"/>
            </a:schemeClr>
          </a:solidFill>
        </p:spPr>
        <p:txBody>
          <a:bodyPr>
            <a:normAutofit/>
          </a:bodyPr>
          <a:lstStyle/>
          <a:p>
            <a:r>
              <a:rPr lang="tr-TR" sz="2800" dirty="0" smtClean="0">
                <a:solidFill>
                  <a:schemeClr val="tx1"/>
                </a:solidFill>
                <a:latin typeface="Times New Roman" pitchFamily="18" charset="0"/>
                <a:cs typeface="Times New Roman" pitchFamily="18" charset="0"/>
              </a:rPr>
              <a:t>ÇOK EŞLİLİK</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1089757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fontScale="92500" lnSpcReduction="10000"/>
          </a:bodyPr>
          <a:lstStyle/>
          <a:p>
            <a:pPr marL="457200" indent="-457200" algn="just">
              <a:buClr>
                <a:srgbClr val="C00000"/>
              </a:buClr>
              <a:buFont typeface="Wingdings" pitchFamily="2" charset="2"/>
              <a:buChar char="v"/>
            </a:pPr>
            <a:r>
              <a:rPr lang="tr-TR" sz="2800" dirty="0" smtClean="0">
                <a:latin typeface="Times New Roman" pitchFamily="18" charset="0"/>
                <a:cs typeface="Times New Roman" pitchFamily="18" charset="0"/>
              </a:rPr>
              <a:t>Osmanlı’da çocuk sayısının fazla olmadığının nedeni doğum oranının düşüklüğünden değil ölüm oranının yüksekliğindedir.</a:t>
            </a:r>
          </a:p>
          <a:p>
            <a:pPr marL="457200" indent="-457200" algn="just">
              <a:buClr>
                <a:srgbClr val="C00000"/>
              </a:buClr>
              <a:buFont typeface="Wingdings" pitchFamily="2" charset="2"/>
              <a:buChar char="v"/>
            </a:pPr>
            <a:r>
              <a:rPr lang="tr-TR" sz="2800" dirty="0" smtClean="0">
                <a:latin typeface="Times New Roman" pitchFamily="18" charset="0"/>
                <a:cs typeface="Times New Roman" pitchFamily="18" charset="0"/>
              </a:rPr>
              <a:t>Osmanlı’nın ilk tahsil kurumları bizim edebiyatımızda eleştiri konusu olmuştur.Örn: Ahmet Rasim, Falaka.</a:t>
            </a:r>
          </a:p>
          <a:p>
            <a:pPr marL="457200" indent="-457200" algn="just">
              <a:buClr>
                <a:srgbClr val="C00000"/>
              </a:buClr>
              <a:buFont typeface="Wingdings" pitchFamily="2" charset="2"/>
              <a:buChar char="v"/>
            </a:pPr>
            <a:r>
              <a:rPr lang="tr-TR" sz="2800" dirty="0" smtClean="0">
                <a:latin typeface="Times New Roman" pitchFamily="18" charset="0"/>
                <a:cs typeface="Times New Roman" pitchFamily="18" charset="0"/>
              </a:rPr>
              <a:t>Oysa ülkemize gelen Protestan papazı Solomon Schweiger bizim okullardaki cezalandırma yöntemini pek hafif ve insani bulmakta; bu okullar için “ Şefkatli hoca ve uyumlu gençlik” tasvirini kullanarak kendi sistemini eleştirir.</a:t>
            </a:r>
            <a:endParaRPr lang="tr-TR" sz="2800" dirty="0">
              <a:latin typeface="Times New Roman" pitchFamily="18" charset="0"/>
              <a:cs typeface="Times New Roman" pitchFamily="18" charset="0"/>
            </a:endParaRPr>
          </a:p>
        </p:txBody>
      </p:sp>
      <p:sp>
        <p:nvSpPr>
          <p:cNvPr id="3" name="Başlık 2"/>
          <p:cNvSpPr>
            <a:spLocks noGrp="1"/>
          </p:cNvSpPr>
          <p:nvPr>
            <p:ph type="title"/>
          </p:nvPr>
        </p:nvSpPr>
        <p:spPr>
          <a:solidFill>
            <a:schemeClr val="accent2">
              <a:lumMod val="40000"/>
              <a:lumOff val="60000"/>
            </a:schemeClr>
          </a:solidFill>
        </p:spPr>
        <p:txBody>
          <a:bodyPr>
            <a:normAutofit/>
          </a:bodyPr>
          <a:lstStyle/>
          <a:p>
            <a:r>
              <a:rPr lang="tr-TR" sz="2800" dirty="0" smtClean="0">
                <a:solidFill>
                  <a:schemeClr val="tx1"/>
                </a:solidFill>
                <a:latin typeface="Times New Roman" pitchFamily="18" charset="0"/>
                <a:cs typeface="Times New Roman" pitchFamily="18" charset="0"/>
              </a:rPr>
              <a:t>OSMANLI’DA ÇOCUK</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804636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a:xfrm>
            <a:off x="539552" y="2276872"/>
            <a:ext cx="8147248" cy="3819128"/>
          </a:xfrm>
        </p:spPr>
        <p:txBody>
          <a:bodyPr>
            <a:normAutofit/>
          </a:bodyPr>
          <a:lstStyle/>
          <a:p>
            <a:pPr marL="457200" indent="-457200" algn="just">
              <a:buClr>
                <a:srgbClr val="C00000"/>
              </a:buClr>
              <a:buFont typeface="Wingdings" pitchFamily="2" charset="2"/>
              <a:buChar char="v"/>
            </a:pPr>
            <a:r>
              <a:rPr lang="tr-TR" sz="3200" dirty="0" smtClean="0">
                <a:latin typeface="Times New Roman" pitchFamily="18" charset="0"/>
                <a:cs typeface="Times New Roman" pitchFamily="18" charset="0"/>
              </a:rPr>
              <a:t>Constantinopel şehrinin çocukları:</a:t>
            </a:r>
          </a:p>
          <a:p>
            <a:pPr marL="457200" indent="-457200" algn="just">
              <a:buClr>
                <a:srgbClr val="C00000"/>
              </a:buClr>
              <a:buFont typeface="Wingdings" pitchFamily="2" charset="2"/>
              <a:buChar char="v"/>
            </a:pPr>
            <a:r>
              <a:rPr lang="tr-TR" sz="3200" dirty="0" smtClean="0">
                <a:latin typeface="Times New Roman" pitchFamily="18" charset="0"/>
                <a:cs typeface="Times New Roman" pitchFamily="18" charset="0"/>
              </a:rPr>
              <a:t>Öğretmenin evi neresiyse okul orasıdır.</a:t>
            </a:r>
          </a:p>
          <a:p>
            <a:pPr marL="457200" indent="-457200" algn="just">
              <a:buClr>
                <a:srgbClr val="C00000"/>
              </a:buClr>
              <a:buFont typeface="Wingdings" pitchFamily="2" charset="2"/>
              <a:buChar char="v"/>
            </a:pPr>
            <a:r>
              <a:rPr lang="tr-TR" sz="3200" dirty="0" smtClean="0">
                <a:latin typeface="Times New Roman" pitchFamily="18" charset="0"/>
                <a:cs typeface="Times New Roman" pitchFamily="18" charset="0"/>
              </a:rPr>
              <a:t>Hristiyanlarda falaka çocuğu sakatlar.</a:t>
            </a:r>
            <a:endParaRPr lang="tr-TR" sz="3200" dirty="0">
              <a:latin typeface="Times New Roman" pitchFamily="18" charset="0"/>
              <a:cs typeface="Times New Roman" pitchFamily="18" charset="0"/>
            </a:endParaRPr>
          </a:p>
        </p:txBody>
      </p:sp>
      <p:sp>
        <p:nvSpPr>
          <p:cNvPr id="3" name="Başlık 2"/>
          <p:cNvSpPr>
            <a:spLocks noGrp="1"/>
          </p:cNvSpPr>
          <p:nvPr>
            <p:ph type="title"/>
          </p:nvPr>
        </p:nvSpPr>
        <p:spPr>
          <a:xfrm>
            <a:off x="2267744" y="975360"/>
            <a:ext cx="4361656" cy="1085488"/>
          </a:xfrm>
          <a:solidFill>
            <a:schemeClr val="accent2">
              <a:lumMod val="40000"/>
              <a:lumOff val="60000"/>
            </a:schemeClr>
          </a:solidFill>
        </p:spPr>
        <p:txBody>
          <a:bodyPr>
            <a:normAutofit/>
          </a:bodyPr>
          <a:lstStyle/>
          <a:p>
            <a:r>
              <a:rPr lang="tr-TR" sz="2800" dirty="0" smtClean="0">
                <a:solidFill>
                  <a:schemeClr val="tx1"/>
                </a:solidFill>
                <a:latin typeface="Times New Roman" pitchFamily="18" charset="0"/>
                <a:cs typeface="Times New Roman" pitchFamily="18" charset="0"/>
              </a:rPr>
              <a:t>Schweiger seyahatnamesi</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6255453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a:bodyPr>
          <a:lstStyle/>
          <a:p>
            <a:pPr algn="just">
              <a:spcBef>
                <a:spcPts val="0"/>
              </a:spcBef>
              <a:buClr>
                <a:srgbClr val="C00000"/>
              </a:buClr>
              <a:buFont typeface="Wingdings" pitchFamily="2" charset="2"/>
              <a:buChar char="v"/>
            </a:pPr>
            <a:r>
              <a:rPr lang="tr-TR" sz="3200" dirty="0" smtClean="0">
                <a:latin typeface="Times New Roman" pitchFamily="18" charset="0"/>
                <a:cs typeface="Times New Roman" pitchFamily="18" charset="0"/>
              </a:rPr>
              <a:t>Okuma alışkanlığı edinemeyen bir toplum oluşumuz, geçmişte çocuğa yönelik metinlerin nispeten azlığıyla anlaşılıyor. Kuşkusuz çocuklara sözlü bir eğitim ve kültür aktarılmıştır.( masal, efsane, dini bilgiler, kısas-ı enbiya)</a:t>
            </a:r>
            <a:endParaRPr lang="tr-TR" sz="3200" dirty="0">
              <a:latin typeface="Times New Roman" pitchFamily="18" charset="0"/>
              <a:cs typeface="Times New Roman" pitchFamily="18" charset="0"/>
            </a:endParaRPr>
          </a:p>
        </p:txBody>
      </p:sp>
      <p:sp>
        <p:nvSpPr>
          <p:cNvPr id="3" name="Başlık 2"/>
          <p:cNvSpPr>
            <a:spLocks noGrp="1"/>
          </p:cNvSpPr>
          <p:nvPr>
            <p:ph type="title"/>
          </p:nvPr>
        </p:nvSpPr>
        <p:spPr>
          <a:solidFill>
            <a:schemeClr val="accent2">
              <a:lumMod val="40000"/>
              <a:lumOff val="60000"/>
            </a:schemeClr>
          </a:solidFill>
        </p:spPr>
        <p:txBody>
          <a:bodyPr>
            <a:normAutofit/>
          </a:bodyPr>
          <a:lstStyle/>
          <a:p>
            <a:r>
              <a:rPr lang="tr-TR" sz="2800" dirty="0" err="1" smtClean="0">
                <a:solidFill>
                  <a:schemeClr val="tx1"/>
                </a:solidFill>
                <a:latin typeface="Times New Roman" pitchFamily="18" charset="0"/>
                <a:cs typeface="Times New Roman" pitchFamily="18" charset="0"/>
              </a:rPr>
              <a:t>OsmanlI'da</a:t>
            </a:r>
            <a:r>
              <a:rPr lang="tr-TR" sz="2800" dirty="0" smtClean="0">
                <a:solidFill>
                  <a:schemeClr val="tx1"/>
                </a:solidFill>
                <a:latin typeface="Times New Roman" pitchFamily="18" charset="0"/>
                <a:cs typeface="Times New Roman" pitchFamily="18" charset="0"/>
              </a:rPr>
              <a:t> ÇOCUK</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7469605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a:bodyPr>
          <a:lstStyle/>
          <a:p>
            <a:pPr marL="514350" indent="-514350" algn="just">
              <a:buClr>
                <a:srgbClr val="C00000"/>
              </a:buClr>
              <a:buFont typeface="Wingdings" pitchFamily="2" charset="2"/>
              <a:buChar char="v"/>
            </a:pPr>
            <a:r>
              <a:rPr lang="tr-TR" sz="3200" dirty="0" smtClean="0">
                <a:latin typeface="Times New Roman" pitchFamily="18" charset="0"/>
                <a:cs typeface="Times New Roman" pitchFamily="18" charset="0"/>
              </a:rPr>
              <a:t>Refik Halid: “Eski toplumun çocuğu, her merdiven başında bir şaman, bahçedeki ağacın tepesinde bir gulyabani, mutfaktaki ağacın içinde veya bahçe duvarının yıkıntıları arasında cinler, periler arardı.”( Üç Mumlu Şamdan / Arkadaş yay. İstanbul 1991 s.89)</a:t>
            </a:r>
            <a:endParaRPr lang="tr-TR" sz="3200" dirty="0">
              <a:latin typeface="Times New Roman" pitchFamily="18" charset="0"/>
              <a:cs typeface="Times New Roman" pitchFamily="18" charset="0"/>
            </a:endParaRPr>
          </a:p>
        </p:txBody>
      </p:sp>
      <p:sp>
        <p:nvSpPr>
          <p:cNvPr id="3" name="Başlık 2"/>
          <p:cNvSpPr>
            <a:spLocks noGrp="1"/>
          </p:cNvSpPr>
          <p:nvPr>
            <p:ph type="title"/>
          </p:nvPr>
        </p:nvSpPr>
        <p:spPr>
          <a:solidFill>
            <a:schemeClr val="accent2">
              <a:lumMod val="40000"/>
              <a:lumOff val="60000"/>
            </a:schemeClr>
          </a:solidFill>
        </p:spPr>
        <p:txBody>
          <a:bodyPr>
            <a:normAutofit/>
          </a:bodyPr>
          <a:lstStyle/>
          <a:p>
            <a:r>
              <a:rPr lang="tr-TR" sz="2800" dirty="0" err="1" smtClean="0">
                <a:solidFill>
                  <a:schemeClr val="tx1"/>
                </a:solidFill>
                <a:latin typeface="Times New Roman" pitchFamily="18" charset="0"/>
                <a:cs typeface="Times New Roman" pitchFamily="18" charset="0"/>
              </a:rPr>
              <a:t>osmanlI’da</a:t>
            </a:r>
            <a:r>
              <a:rPr lang="tr-TR" sz="2800" dirty="0" smtClean="0">
                <a:solidFill>
                  <a:schemeClr val="tx1"/>
                </a:solidFill>
                <a:latin typeface="Times New Roman" pitchFamily="18" charset="0"/>
                <a:cs typeface="Times New Roman" pitchFamily="18" charset="0"/>
              </a:rPr>
              <a:t> çocuk</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6084654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a:bodyPr>
          <a:lstStyle/>
          <a:p>
            <a:pPr marL="457200" indent="-457200" algn="just">
              <a:buClr>
                <a:srgbClr val="C00000"/>
              </a:buClr>
              <a:buFont typeface="Wingdings" pitchFamily="2" charset="2"/>
              <a:buChar char="v"/>
            </a:pPr>
            <a:r>
              <a:rPr lang="tr-TR" sz="3200" dirty="0" smtClean="0">
                <a:latin typeface="Times New Roman" pitchFamily="18" charset="0"/>
                <a:cs typeface="Times New Roman" pitchFamily="18" charset="0"/>
              </a:rPr>
              <a:t>Hammer Gazali’nin, “Ey Çocuk” eserini tercüme etmesinin nedeni Pedagojinin bir uygarlığın aynası olmasıdır. </a:t>
            </a:r>
          </a:p>
          <a:p>
            <a:pPr marL="457200" indent="-457200" algn="just">
              <a:buClr>
                <a:srgbClr val="C00000"/>
              </a:buClr>
              <a:buFont typeface="Wingdings" pitchFamily="2" charset="2"/>
              <a:buChar char="v"/>
            </a:pPr>
            <a:r>
              <a:rPr lang="tr-TR" sz="3200" dirty="0" smtClean="0">
                <a:latin typeface="Times New Roman" pitchFamily="18" charset="0"/>
                <a:cs typeface="Times New Roman" pitchFamily="18" charset="0"/>
              </a:rPr>
              <a:t>Geleneksel toplumun çocuğu anaokulunda değil, mahallelerde akraba ve komşular arasında toplumsallaşır. Bugün çocuklara mahsus bir dil, sevgi içeren hitap biçimi ve bundan oluşan folklor tarihe karışmıştır.</a:t>
            </a:r>
            <a:endParaRPr lang="tr-TR" sz="3200" dirty="0">
              <a:latin typeface="Times New Roman" pitchFamily="18" charset="0"/>
              <a:cs typeface="Times New Roman" pitchFamily="18" charset="0"/>
            </a:endParaRPr>
          </a:p>
        </p:txBody>
      </p:sp>
      <p:sp>
        <p:nvSpPr>
          <p:cNvPr id="3" name="Başlık 2"/>
          <p:cNvSpPr>
            <a:spLocks noGrp="1"/>
          </p:cNvSpPr>
          <p:nvPr>
            <p:ph type="title"/>
          </p:nvPr>
        </p:nvSpPr>
        <p:spPr>
          <a:solidFill>
            <a:schemeClr val="accent2">
              <a:lumMod val="40000"/>
              <a:lumOff val="60000"/>
            </a:schemeClr>
          </a:solidFill>
        </p:spPr>
        <p:txBody>
          <a:bodyPr>
            <a:normAutofit/>
          </a:bodyPr>
          <a:lstStyle/>
          <a:p>
            <a:r>
              <a:rPr lang="tr-TR" sz="2800" dirty="0" err="1" smtClean="0">
                <a:solidFill>
                  <a:schemeClr val="tx1"/>
                </a:solidFill>
                <a:latin typeface="Times New Roman" pitchFamily="18" charset="0"/>
                <a:cs typeface="Times New Roman" pitchFamily="18" charset="0"/>
              </a:rPr>
              <a:t>osmanlI’DA</a:t>
            </a:r>
            <a:r>
              <a:rPr lang="tr-TR" sz="2800" dirty="0" smtClean="0">
                <a:solidFill>
                  <a:schemeClr val="tx1"/>
                </a:solidFill>
                <a:latin typeface="Times New Roman" pitchFamily="18" charset="0"/>
                <a:cs typeface="Times New Roman" pitchFamily="18" charset="0"/>
              </a:rPr>
              <a:t> ÇOCUK</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4579196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a:bodyPr>
          <a:lstStyle/>
          <a:p>
            <a:pPr marL="457200" indent="-457200" algn="just">
              <a:buClr>
                <a:srgbClr val="C00000"/>
              </a:buClr>
              <a:buFont typeface="Wingdings" pitchFamily="2" charset="2"/>
              <a:buChar char="v"/>
            </a:pPr>
            <a:r>
              <a:rPr lang="tr-TR" sz="3200" dirty="0" smtClean="0">
                <a:latin typeface="Times New Roman" pitchFamily="18" charset="0"/>
                <a:cs typeface="Times New Roman" pitchFamily="18" charset="0"/>
              </a:rPr>
              <a:t>Schweiger, Türk evlerini değersiz bulur; hatta üst sınıf evleri için dahi olumsuz kanaat sarf eder: “Çamur yığını, aslında böyle nesneyi harpte yenilip, bırakıp kaçsa çok hayıflanmaz.”</a:t>
            </a:r>
          </a:p>
          <a:p>
            <a:pPr marL="457200" indent="-457200" algn="just">
              <a:buClr>
                <a:srgbClr val="C00000"/>
              </a:buClr>
              <a:buFont typeface="Wingdings" pitchFamily="2" charset="2"/>
              <a:buChar char="v"/>
            </a:pPr>
            <a:r>
              <a:rPr lang="tr-TR" sz="3200" dirty="0" smtClean="0">
                <a:latin typeface="Times New Roman" pitchFamily="18" charset="0"/>
                <a:cs typeface="Times New Roman" pitchFamily="18" charset="0"/>
              </a:rPr>
              <a:t>Osmanlı hayatında tüketim kısıtlıydı. Ör: ayna lüks eşyadan sayılırdı.</a:t>
            </a:r>
            <a:endParaRPr lang="tr-TR" sz="3200" dirty="0">
              <a:latin typeface="Times New Roman" pitchFamily="18" charset="0"/>
              <a:cs typeface="Times New Roman" pitchFamily="18" charset="0"/>
            </a:endParaRPr>
          </a:p>
        </p:txBody>
      </p:sp>
      <p:sp>
        <p:nvSpPr>
          <p:cNvPr id="3" name="Başlık 2"/>
          <p:cNvSpPr>
            <a:spLocks noGrp="1"/>
          </p:cNvSpPr>
          <p:nvPr>
            <p:ph type="title"/>
          </p:nvPr>
        </p:nvSpPr>
        <p:spPr>
          <a:solidFill>
            <a:schemeClr val="accent2">
              <a:lumMod val="40000"/>
              <a:lumOff val="60000"/>
            </a:schemeClr>
          </a:solidFill>
        </p:spPr>
        <p:txBody>
          <a:bodyPr>
            <a:normAutofit/>
          </a:bodyPr>
          <a:lstStyle/>
          <a:p>
            <a:r>
              <a:rPr lang="tr-TR" sz="2800" dirty="0" smtClean="0">
                <a:solidFill>
                  <a:schemeClr val="tx1"/>
                </a:solidFill>
                <a:latin typeface="Times New Roman" pitchFamily="18" charset="0"/>
                <a:cs typeface="Times New Roman" pitchFamily="18" charset="0"/>
              </a:rPr>
              <a:t>AİLENİN TÜKETİMİ</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1285920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a:bodyPr>
          <a:lstStyle/>
          <a:p>
            <a:pPr marL="342900" indent="-342900" algn="just">
              <a:buClr>
                <a:srgbClr val="C00000"/>
              </a:buClr>
              <a:buFont typeface="Wingdings" pitchFamily="2" charset="2"/>
              <a:buChar char="v"/>
            </a:pPr>
            <a:r>
              <a:rPr lang="tr-TR" sz="3200" dirty="0" smtClean="0">
                <a:latin typeface="Times New Roman" pitchFamily="18" charset="0"/>
                <a:cs typeface="Times New Roman" pitchFamily="18" charset="0"/>
              </a:rPr>
              <a:t>Hans Dernschwam:“ Herkesin kuşağında bir kaşık.”(Çorba içme geleneğini vurguluyor)</a:t>
            </a:r>
          </a:p>
          <a:p>
            <a:pPr marL="342900" indent="-342900" algn="just">
              <a:buClr>
                <a:srgbClr val="C00000"/>
              </a:buClr>
              <a:buFont typeface="Wingdings" pitchFamily="2" charset="2"/>
              <a:buChar char="v"/>
            </a:pPr>
            <a:r>
              <a:rPr lang="tr-TR" sz="3200" dirty="0" smtClean="0">
                <a:latin typeface="Times New Roman" pitchFamily="18" charset="0"/>
                <a:cs typeface="Times New Roman" pitchFamily="18" charset="0"/>
              </a:rPr>
              <a:t>Anadolu pazarlarında en çok satılan sebzelerden biri lahanadır.( Turşu)</a:t>
            </a:r>
          </a:p>
          <a:p>
            <a:pPr marL="342900" indent="-342900" algn="just">
              <a:buClr>
                <a:srgbClr val="C00000"/>
              </a:buClr>
              <a:buFont typeface="Wingdings" pitchFamily="2" charset="2"/>
              <a:buChar char="v"/>
            </a:pPr>
            <a:r>
              <a:rPr lang="tr-TR" sz="3200" dirty="0" smtClean="0">
                <a:latin typeface="Times New Roman" pitchFamily="18" charset="0"/>
                <a:cs typeface="Times New Roman" pitchFamily="18" charset="0"/>
              </a:rPr>
              <a:t>Her evde tükenmez denen ve bir küpte mayalandırılan, hoş tadı olan meyve suyu tas </a:t>
            </a:r>
            <a:r>
              <a:rPr lang="tr-TR" sz="3200" dirty="0" err="1" smtClean="0">
                <a:latin typeface="Times New Roman" pitchFamily="18" charset="0"/>
                <a:cs typeface="Times New Roman" pitchFamily="18" charset="0"/>
              </a:rPr>
              <a:t>tas</a:t>
            </a:r>
            <a:r>
              <a:rPr lang="tr-TR" sz="3200" dirty="0" smtClean="0">
                <a:latin typeface="Times New Roman" pitchFamily="18" charset="0"/>
                <a:cs typeface="Times New Roman" pitchFamily="18" charset="0"/>
              </a:rPr>
              <a:t> içilirdi.</a:t>
            </a:r>
          </a:p>
          <a:p>
            <a:pPr marL="342900" indent="-342900" algn="just">
              <a:buClr>
                <a:srgbClr val="C00000"/>
              </a:buClr>
              <a:buFont typeface="Wingdings" pitchFamily="2" charset="2"/>
              <a:buChar char="v"/>
            </a:pPr>
            <a:endParaRPr lang="tr-TR" sz="3200" dirty="0">
              <a:latin typeface="Times New Roman" pitchFamily="18" charset="0"/>
              <a:cs typeface="Times New Roman" pitchFamily="18" charset="0"/>
            </a:endParaRPr>
          </a:p>
        </p:txBody>
      </p:sp>
      <p:sp>
        <p:nvSpPr>
          <p:cNvPr id="3" name="Başlık 2"/>
          <p:cNvSpPr>
            <a:spLocks noGrp="1"/>
          </p:cNvSpPr>
          <p:nvPr>
            <p:ph type="title"/>
          </p:nvPr>
        </p:nvSpPr>
        <p:spPr>
          <a:xfrm>
            <a:off x="2123728" y="620688"/>
            <a:ext cx="4505672" cy="1055712"/>
          </a:xfrm>
          <a:solidFill>
            <a:schemeClr val="accent2">
              <a:lumMod val="40000"/>
              <a:lumOff val="60000"/>
            </a:schemeClr>
          </a:solidFill>
        </p:spPr>
        <p:txBody>
          <a:bodyPr>
            <a:normAutofit/>
          </a:bodyPr>
          <a:lstStyle/>
          <a:p>
            <a:r>
              <a:rPr lang="tr-TR" sz="2800" dirty="0" smtClean="0">
                <a:solidFill>
                  <a:schemeClr val="tx1"/>
                </a:solidFill>
                <a:latin typeface="Times New Roman" pitchFamily="18" charset="0"/>
                <a:cs typeface="Times New Roman" pitchFamily="18" charset="0"/>
              </a:rPr>
              <a:t>Türk ailesi beslenme biçimleri</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2831645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a:bodyPr>
          <a:lstStyle/>
          <a:p>
            <a:pPr marL="457200" indent="-457200" algn="just">
              <a:buClr>
                <a:srgbClr val="C00000"/>
              </a:buClr>
              <a:buFont typeface="Wingdings" pitchFamily="2" charset="2"/>
              <a:buChar char="v"/>
            </a:pPr>
            <a:r>
              <a:rPr lang="tr-TR" sz="3200" dirty="0" smtClean="0">
                <a:latin typeface="Times New Roman" pitchFamily="18" charset="0"/>
                <a:cs typeface="Times New Roman" pitchFamily="18" charset="0"/>
              </a:rPr>
              <a:t>Türk kadını dışarıda çalışsa bile konserve ve hazır gıdaya uzun süre direnmiştir.</a:t>
            </a:r>
          </a:p>
          <a:p>
            <a:pPr marL="457200" indent="-457200" algn="just">
              <a:buClr>
                <a:srgbClr val="C00000"/>
              </a:buClr>
              <a:buFont typeface="Wingdings" pitchFamily="2" charset="2"/>
              <a:buChar char="v"/>
            </a:pPr>
            <a:r>
              <a:rPr lang="tr-TR" sz="3200" dirty="0" smtClean="0">
                <a:latin typeface="Times New Roman" pitchFamily="18" charset="0"/>
                <a:cs typeface="Times New Roman" pitchFamily="18" charset="0"/>
              </a:rPr>
              <a:t>Şeker lüks maddedir.(19.yy’da ülkemize girmiştir.)</a:t>
            </a:r>
          </a:p>
          <a:p>
            <a:pPr marL="457200" indent="-457200" algn="just">
              <a:buClr>
                <a:srgbClr val="C00000"/>
              </a:buClr>
              <a:buFont typeface="Wingdings" pitchFamily="2" charset="2"/>
              <a:buChar char="v"/>
            </a:pPr>
            <a:r>
              <a:rPr lang="tr-TR" sz="3200" dirty="0" smtClean="0">
                <a:latin typeface="Times New Roman" pitchFamily="18" charset="0"/>
                <a:cs typeface="Times New Roman" pitchFamily="18" charset="0"/>
              </a:rPr>
              <a:t>Geleneksel tatlılar bal ve pekmezle yapılırdı.</a:t>
            </a:r>
          </a:p>
          <a:p>
            <a:pPr marL="457200" indent="-457200" algn="just">
              <a:buClr>
                <a:srgbClr val="C00000"/>
              </a:buClr>
              <a:buFont typeface="Wingdings" pitchFamily="2" charset="2"/>
              <a:buChar char="v"/>
            </a:pPr>
            <a:r>
              <a:rPr lang="tr-TR" sz="3200" dirty="0" smtClean="0">
                <a:latin typeface="Times New Roman" pitchFamily="18" charset="0"/>
                <a:cs typeface="Times New Roman" pitchFamily="18" charset="0"/>
              </a:rPr>
              <a:t>Avusturya ve Rusya’nın şeker pazarı Osmanlı’dır.</a:t>
            </a:r>
            <a:endParaRPr lang="tr-TR" sz="3200" dirty="0">
              <a:latin typeface="Times New Roman" pitchFamily="18" charset="0"/>
              <a:cs typeface="Times New Roman" pitchFamily="18" charset="0"/>
            </a:endParaRPr>
          </a:p>
        </p:txBody>
      </p:sp>
      <p:sp>
        <p:nvSpPr>
          <p:cNvPr id="4" name="Başlık 2"/>
          <p:cNvSpPr>
            <a:spLocks noGrp="1"/>
          </p:cNvSpPr>
          <p:nvPr>
            <p:ph type="title"/>
          </p:nvPr>
        </p:nvSpPr>
        <p:spPr>
          <a:xfrm>
            <a:off x="1691680" y="620688"/>
            <a:ext cx="4937720" cy="1055712"/>
          </a:xfrm>
          <a:solidFill>
            <a:schemeClr val="accent2">
              <a:lumMod val="40000"/>
              <a:lumOff val="60000"/>
            </a:schemeClr>
          </a:solidFill>
        </p:spPr>
        <p:txBody>
          <a:bodyPr>
            <a:normAutofit/>
          </a:bodyPr>
          <a:lstStyle/>
          <a:p>
            <a:r>
              <a:rPr lang="tr-TR" sz="2800" dirty="0" smtClean="0">
                <a:solidFill>
                  <a:schemeClr val="tx1"/>
                </a:solidFill>
                <a:latin typeface="Times New Roman" pitchFamily="18" charset="0"/>
                <a:cs typeface="Times New Roman" pitchFamily="18" charset="0"/>
              </a:rPr>
              <a:t>Türk ailesi beslenme biçimleri</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00466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a:bodyPr>
          <a:lstStyle/>
          <a:p>
            <a:pPr algn="just"/>
            <a:r>
              <a:rPr lang="tr-TR" sz="3200" dirty="0" smtClean="0">
                <a:latin typeface="Times New Roman" pitchFamily="18" charset="0"/>
                <a:cs typeface="Times New Roman" pitchFamily="18" charset="0"/>
              </a:rPr>
              <a:t>Öncelikle hane sayısını ele alalım. 17.yy</a:t>
            </a:r>
            <a:r>
              <a:rPr lang="tr-TR" sz="3200" dirty="0" smtClean="0">
                <a:latin typeface="Times New Roman"/>
                <a:cs typeface="Times New Roman"/>
              </a:rPr>
              <a:t>‘da tereke defterlerinden tespitlerden hareketle ortalama çocuk sayısının iki olduğu görülüyor. Genelde 18. ve 19.yy‘da gayrimüslim ailelerde Müslümanlardan biraz daha çok çocuk sayısı vardır.(Nejat GÖYÜNÇ)</a:t>
            </a:r>
            <a:endParaRPr lang="tr-TR" sz="3200" dirty="0">
              <a:latin typeface="Times New Roman" pitchFamily="18" charset="0"/>
              <a:cs typeface="Times New Roman" pitchFamily="18" charset="0"/>
            </a:endParaRPr>
          </a:p>
        </p:txBody>
      </p:sp>
      <p:sp>
        <p:nvSpPr>
          <p:cNvPr id="3" name="Başlık 2"/>
          <p:cNvSpPr>
            <a:spLocks noGrp="1"/>
          </p:cNvSpPr>
          <p:nvPr>
            <p:ph type="title"/>
          </p:nvPr>
        </p:nvSpPr>
        <p:spPr>
          <a:solidFill>
            <a:schemeClr val="bg2"/>
          </a:solidFill>
        </p:spPr>
        <p:txBody>
          <a:bodyPr>
            <a:normAutofit/>
          </a:bodyPr>
          <a:lstStyle/>
          <a:p>
            <a:r>
              <a:rPr lang="tr-TR" sz="2800" dirty="0" smtClean="0">
                <a:solidFill>
                  <a:schemeClr val="tx1"/>
                </a:solidFill>
                <a:latin typeface="Times New Roman" pitchFamily="18" charset="0"/>
                <a:cs typeface="Times New Roman" pitchFamily="18" charset="0"/>
              </a:rPr>
              <a:t>ÇEKİRDEK AİLE</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0808814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fontScale="92500" lnSpcReduction="20000"/>
          </a:bodyPr>
          <a:lstStyle/>
          <a:p>
            <a:pPr marL="457200" indent="-457200" algn="just">
              <a:buClr>
                <a:srgbClr val="C00000"/>
              </a:buClr>
              <a:buFont typeface="Wingdings" pitchFamily="2" charset="2"/>
              <a:buChar char="v"/>
            </a:pPr>
            <a:r>
              <a:rPr lang="tr-TR" sz="3200" dirty="0" smtClean="0">
                <a:latin typeface="Times New Roman" pitchFamily="18" charset="0"/>
                <a:cs typeface="Times New Roman" pitchFamily="18" charset="0"/>
              </a:rPr>
              <a:t>Mordmann: “Buranın(Nevşehir) patatesi, Adapazarı ve Avrupa patatesiyle mukayese edilemeyecek derecede lezzetlidir.</a:t>
            </a:r>
          </a:p>
          <a:p>
            <a:pPr marL="457200" indent="-457200" algn="just">
              <a:buClr>
                <a:srgbClr val="C00000"/>
              </a:buClr>
              <a:buFont typeface="Wingdings" pitchFamily="2" charset="2"/>
              <a:buChar char="v"/>
            </a:pPr>
            <a:r>
              <a:rPr lang="tr-TR" sz="3200" dirty="0" smtClean="0">
                <a:latin typeface="Times New Roman" pitchFamily="18" charset="0"/>
                <a:cs typeface="Times New Roman" pitchFamily="18" charset="0"/>
              </a:rPr>
              <a:t>İnsanlar günün yarısını mutfakta geçirir ancak sofrada fazla vakit geçirilmez. Sohbet, yemekten sonra çay ve kahveyle olur.</a:t>
            </a:r>
          </a:p>
          <a:p>
            <a:pPr marL="457200" indent="-457200" algn="just">
              <a:buClr>
                <a:srgbClr val="C00000"/>
              </a:buClr>
              <a:buFont typeface="Wingdings" pitchFamily="2" charset="2"/>
              <a:buChar char="v"/>
            </a:pPr>
            <a:r>
              <a:rPr lang="tr-TR" sz="3200" dirty="0" smtClean="0">
                <a:latin typeface="Times New Roman" pitchFamily="18" charset="0"/>
                <a:cs typeface="Times New Roman" pitchFamily="18" charset="0"/>
              </a:rPr>
              <a:t>Mordmann Ankara’dan geçerken: “Ne kadar büyük bir şans, buradaki kadınların hepsi çalışkan. Bahşişi kime vereceğinizi bilemiyorsunuz, herkes çalışıyor. Diyor.</a:t>
            </a:r>
            <a:endParaRPr lang="tr-TR" sz="3200" dirty="0">
              <a:latin typeface="Times New Roman" pitchFamily="18" charset="0"/>
              <a:cs typeface="Times New Roman" pitchFamily="18" charset="0"/>
            </a:endParaRPr>
          </a:p>
        </p:txBody>
      </p:sp>
      <p:sp>
        <p:nvSpPr>
          <p:cNvPr id="4" name="Başlık 2"/>
          <p:cNvSpPr>
            <a:spLocks noGrp="1"/>
          </p:cNvSpPr>
          <p:nvPr>
            <p:ph type="title"/>
          </p:nvPr>
        </p:nvSpPr>
        <p:spPr>
          <a:xfrm>
            <a:off x="1835696" y="476672"/>
            <a:ext cx="4793704" cy="1199728"/>
          </a:xfrm>
          <a:solidFill>
            <a:schemeClr val="accent2">
              <a:lumMod val="40000"/>
              <a:lumOff val="60000"/>
            </a:schemeClr>
          </a:solidFill>
        </p:spPr>
        <p:txBody>
          <a:bodyPr>
            <a:normAutofit/>
          </a:bodyPr>
          <a:lstStyle/>
          <a:p>
            <a:r>
              <a:rPr lang="tr-TR" sz="2800" dirty="0" smtClean="0">
                <a:solidFill>
                  <a:schemeClr val="tx1"/>
                </a:solidFill>
                <a:latin typeface="Times New Roman" pitchFamily="18" charset="0"/>
                <a:cs typeface="Times New Roman" pitchFamily="18" charset="0"/>
              </a:rPr>
              <a:t>Türk ailesi beslenme biçimleri</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5468649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fontScale="92500" lnSpcReduction="20000"/>
          </a:bodyPr>
          <a:lstStyle/>
          <a:p>
            <a:pPr marL="342900" indent="-342900" algn="just">
              <a:buClr>
                <a:srgbClr val="C00000"/>
              </a:buClr>
              <a:buFont typeface="Wingdings" pitchFamily="2" charset="2"/>
              <a:buChar char="v"/>
            </a:pPr>
            <a:r>
              <a:rPr lang="tr-TR" sz="3200" dirty="0" smtClean="0">
                <a:latin typeface="Times New Roman" pitchFamily="18" charset="0"/>
                <a:cs typeface="Times New Roman" pitchFamily="18" charset="0"/>
              </a:rPr>
              <a:t>Suloğlu diye bir zengin(Ankara’da) Modmann’a şunları söylüyor: “ Oğullarım İzmir’den kız istemişlerdi, müsaade etmedim onlar tembel olur.” demiş.</a:t>
            </a:r>
          </a:p>
          <a:p>
            <a:pPr marL="342900" indent="-342900" algn="just">
              <a:buClr>
                <a:srgbClr val="C00000"/>
              </a:buClr>
              <a:buFont typeface="Wingdings" pitchFamily="2" charset="2"/>
              <a:buChar char="v"/>
            </a:pPr>
            <a:r>
              <a:rPr lang="tr-TR" sz="3200" dirty="0">
                <a:latin typeface="Times New Roman" pitchFamily="18" charset="0"/>
                <a:cs typeface="Times New Roman" pitchFamily="18" charset="0"/>
              </a:rPr>
              <a:t> </a:t>
            </a:r>
            <a:r>
              <a:rPr lang="tr-TR" sz="3200" dirty="0" smtClean="0">
                <a:latin typeface="Times New Roman" pitchFamily="18" charset="0"/>
                <a:cs typeface="Times New Roman" pitchFamily="18" charset="0"/>
              </a:rPr>
              <a:t>Bu not çok önemlidir çünkü Türkiye kapitalizmini hazırlayan nedenlerden biridir.</a:t>
            </a:r>
          </a:p>
          <a:p>
            <a:pPr marL="342900" indent="-342900" algn="just">
              <a:buClr>
                <a:srgbClr val="C00000"/>
              </a:buClr>
              <a:buFont typeface="Wingdings" pitchFamily="2" charset="2"/>
              <a:buChar char="v"/>
            </a:pPr>
            <a:r>
              <a:rPr lang="tr-TR" sz="3200" dirty="0" smtClean="0">
                <a:latin typeface="Times New Roman" pitchFamily="18" charset="0"/>
                <a:cs typeface="Times New Roman" pitchFamily="18" charset="0"/>
              </a:rPr>
              <a:t>Rönesans’ta da bu böyledir normal zengin aileden kadınlar sürekli çalışırlar, hizmetçi tembelin rahatını sağlayacak biri değil de işi yetiştirmek için bir yardımcıdır.</a:t>
            </a:r>
            <a:endParaRPr lang="tr-TR" sz="3200" dirty="0">
              <a:latin typeface="Times New Roman" pitchFamily="18" charset="0"/>
              <a:cs typeface="Times New Roman" pitchFamily="18" charset="0"/>
            </a:endParaRPr>
          </a:p>
        </p:txBody>
      </p:sp>
      <p:sp>
        <p:nvSpPr>
          <p:cNvPr id="3" name="Başlık 2"/>
          <p:cNvSpPr>
            <a:spLocks noGrp="1"/>
          </p:cNvSpPr>
          <p:nvPr>
            <p:ph type="title"/>
          </p:nvPr>
        </p:nvSpPr>
        <p:spPr/>
        <p:txBody>
          <a:bodyPr/>
          <a:lstStyle/>
          <a:p>
            <a:r>
              <a:rPr lang="tr-TR" dirty="0" smtClean="0"/>
              <a:t> </a:t>
            </a:r>
            <a:endParaRPr lang="tr-TR" dirty="0"/>
          </a:p>
        </p:txBody>
      </p:sp>
      <p:sp>
        <p:nvSpPr>
          <p:cNvPr id="4" name="Başlık 2"/>
          <p:cNvSpPr txBox="1">
            <a:spLocks/>
          </p:cNvSpPr>
          <p:nvPr/>
        </p:nvSpPr>
        <p:spPr>
          <a:xfrm>
            <a:off x="1835696" y="476672"/>
            <a:ext cx="4793704" cy="1199728"/>
          </a:xfrm>
          <a:prstGeom prst="rect">
            <a:avLst/>
          </a:prstGeom>
          <a:solidFill>
            <a:schemeClr val="accent2">
              <a:lumMod val="40000"/>
              <a:lumOff val="60000"/>
            </a:schemeClr>
          </a:solidFill>
          <a:ln w="76200" cmpd="thinThick">
            <a:solidFill>
              <a:schemeClr val="tx1"/>
            </a:solidFill>
            <a:miter lim="800000"/>
          </a:ln>
        </p:spPr>
        <p:txBody>
          <a:bodyPr vert="horz" lIns="91440" tIns="45720" rIns="91440" bIns="45720" rtlCol="0" anchor="ctr" anchorCtr="0">
            <a:normAutofit/>
          </a:bodyPr>
          <a:lst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a:lstStyle>
          <a:p>
            <a:r>
              <a:rPr lang="tr-TR" sz="2800" smtClean="0">
                <a:solidFill>
                  <a:schemeClr val="tx1"/>
                </a:solidFill>
                <a:latin typeface="Times New Roman" pitchFamily="18" charset="0"/>
                <a:cs typeface="Times New Roman" pitchFamily="18" charset="0"/>
              </a:rPr>
              <a:t>Türk ailesi beslenme biçimleri</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5119118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fontScale="92500" lnSpcReduction="20000"/>
          </a:bodyPr>
          <a:lstStyle/>
          <a:p>
            <a:pPr marL="457200" indent="-457200" algn="just">
              <a:buClr>
                <a:srgbClr val="C00000"/>
              </a:buClr>
              <a:buFont typeface="Wingdings" pitchFamily="2" charset="2"/>
              <a:buChar char="v"/>
            </a:pPr>
            <a:r>
              <a:rPr lang="tr-TR" sz="3200" dirty="0" smtClean="0">
                <a:latin typeface="Times New Roman" pitchFamily="18" charset="0"/>
                <a:cs typeface="Times New Roman" pitchFamily="18" charset="0"/>
              </a:rPr>
              <a:t>Tanzimat döneminin tek amacı vardı: İdare de dönüşüm...</a:t>
            </a:r>
          </a:p>
          <a:p>
            <a:pPr marL="457200" indent="-457200" algn="just">
              <a:buClr>
                <a:srgbClr val="C00000"/>
              </a:buClr>
              <a:buFont typeface="Wingdings" pitchFamily="2" charset="2"/>
              <a:buChar char="v"/>
            </a:pPr>
            <a:r>
              <a:rPr lang="tr-TR" sz="3200" dirty="0" smtClean="0">
                <a:latin typeface="Times New Roman" pitchFamily="18" charset="0"/>
                <a:cs typeface="Times New Roman" pitchFamily="18" charset="0"/>
              </a:rPr>
              <a:t>Devlet bu dönemde yedi iklim dört bucağa yayılan tebaasının nasıl yaşadığını iyi kötü öğrenmek istiyor.( devlet, Yemenlilerin öğleden yatana kadar çiğnedikleri kat yaprağıyla bile ilgileniyor.)</a:t>
            </a:r>
          </a:p>
          <a:p>
            <a:pPr marL="457200" indent="-457200" algn="just">
              <a:buClr>
                <a:srgbClr val="C00000"/>
              </a:buClr>
              <a:buFont typeface="Wingdings" pitchFamily="2" charset="2"/>
              <a:buChar char="v"/>
            </a:pPr>
            <a:r>
              <a:rPr lang="tr-TR" sz="3200" dirty="0" smtClean="0">
                <a:latin typeface="Times New Roman" pitchFamily="18" charset="0"/>
                <a:cs typeface="Times New Roman" pitchFamily="18" charset="0"/>
              </a:rPr>
              <a:t>1876 Kanun-i Esasi bir İslam ülkesinde ilk defa laik hukuk düzenine geçişin temellerini hazırlayan bir belgedir.</a:t>
            </a:r>
            <a:endParaRPr lang="tr-TR" sz="3200" dirty="0">
              <a:latin typeface="Times New Roman" pitchFamily="18" charset="0"/>
              <a:cs typeface="Times New Roman" pitchFamily="18" charset="0"/>
            </a:endParaRPr>
          </a:p>
        </p:txBody>
      </p:sp>
      <p:sp>
        <p:nvSpPr>
          <p:cNvPr id="3" name="Başlık 2"/>
          <p:cNvSpPr>
            <a:spLocks noGrp="1"/>
          </p:cNvSpPr>
          <p:nvPr>
            <p:ph type="title"/>
          </p:nvPr>
        </p:nvSpPr>
        <p:spPr>
          <a:xfrm>
            <a:off x="1907704" y="548680"/>
            <a:ext cx="4721696" cy="1127720"/>
          </a:xfrm>
          <a:solidFill>
            <a:schemeClr val="accent2">
              <a:lumMod val="40000"/>
              <a:lumOff val="60000"/>
            </a:schemeClr>
          </a:solidFill>
        </p:spPr>
        <p:txBody>
          <a:bodyPr>
            <a:normAutofit/>
          </a:bodyPr>
          <a:lstStyle/>
          <a:p>
            <a:r>
              <a:rPr lang="tr-TR" sz="2800" dirty="0" smtClean="0">
                <a:solidFill>
                  <a:schemeClr val="tx1"/>
                </a:solidFill>
                <a:latin typeface="Times New Roman" pitchFamily="18" charset="0"/>
                <a:cs typeface="Times New Roman" pitchFamily="18" charset="0"/>
              </a:rPr>
              <a:t>19 yy. Da aile </a:t>
            </a:r>
            <a:r>
              <a:rPr lang="tr-TR" sz="2800" dirty="0" err="1" smtClean="0">
                <a:solidFill>
                  <a:schemeClr val="tx1"/>
                </a:solidFill>
                <a:latin typeface="Times New Roman" pitchFamily="18" charset="0"/>
                <a:cs typeface="Times New Roman" pitchFamily="18" charset="0"/>
              </a:rPr>
              <a:t>yapIsInda</a:t>
            </a:r>
            <a:r>
              <a:rPr lang="tr-TR" sz="2800" dirty="0" smtClean="0">
                <a:solidFill>
                  <a:schemeClr val="tx1"/>
                </a:solidFill>
                <a:latin typeface="Times New Roman" pitchFamily="18" charset="0"/>
                <a:cs typeface="Times New Roman" pitchFamily="18" charset="0"/>
              </a:rPr>
              <a:t> dönüşüm</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0036203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a:bodyPr>
          <a:lstStyle/>
          <a:p>
            <a:pPr marL="457200" indent="-457200" algn="just">
              <a:buClr>
                <a:srgbClr val="C00000"/>
              </a:buClr>
              <a:buFont typeface="Wingdings" pitchFamily="2" charset="2"/>
              <a:buChar char="v"/>
            </a:pPr>
            <a:r>
              <a:rPr lang="tr-TR" sz="3200" dirty="0" smtClean="0">
                <a:latin typeface="Times New Roman" pitchFamily="18" charset="0"/>
                <a:cs typeface="Times New Roman" pitchFamily="18" charset="0"/>
              </a:rPr>
              <a:t>İslam hukuku monist(tek hakimli) yargılama usulüyle yönetiliyordu. Avrupalılaşan Osmanlı yargı düzeninde, istinaf ve temyiz gibi müesseselerle, mahkemeler bir hiyerarşiye bağlanıyordu.</a:t>
            </a:r>
            <a:endParaRPr lang="tr-TR" sz="3200" dirty="0">
              <a:latin typeface="Times New Roman" pitchFamily="18" charset="0"/>
              <a:cs typeface="Times New Roman" pitchFamily="18" charset="0"/>
            </a:endParaRPr>
          </a:p>
        </p:txBody>
      </p:sp>
      <p:sp>
        <p:nvSpPr>
          <p:cNvPr id="4" name="Başlık 2"/>
          <p:cNvSpPr>
            <a:spLocks noGrp="1"/>
          </p:cNvSpPr>
          <p:nvPr>
            <p:ph type="title"/>
          </p:nvPr>
        </p:nvSpPr>
        <p:spPr>
          <a:xfrm>
            <a:off x="2195736" y="620688"/>
            <a:ext cx="4433664" cy="1055712"/>
          </a:xfrm>
          <a:solidFill>
            <a:schemeClr val="accent2">
              <a:lumMod val="40000"/>
              <a:lumOff val="60000"/>
            </a:schemeClr>
          </a:solidFill>
        </p:spPr>
        <p:txBody>
          <a:bodyPr>
            <a:normAutofit/>
          </a:bodyPr>
          <a:lstStyle/>
          <a:p>
            <a:r>
              <a:rPr lang="tr-TR" sz="2800" dirty="0" smtClean="0">
                <a:solidFill>
                  <a:schemeClr val="tx1"/>
                </a:solidFill>
                <a:latin typeface="Times New Roman" pitchFamily="18" charset="0"/>
                <a:cs typeface="Times New Roman" pitchFamily="18" charset="0"/>
              </a:rPr>
              <a:t>19 yy. Da aile </a:t>
            </a:r>
            <a:r>
              <a:rPr lang="tr-TR" sz="2800" dirty="0" err="1" smtClean="0">
                <a:solidFill>
                  <a:schemeClr val="tx1"/>
                </a:solidFill>
                <a:latin typeface="Times New Roman" pitchFamily="18" charset="0"/>
                <a:cs typeface="Times New Roman" pitchFamily="18" charset="0"/>
              </a:rPr>
              <a:t>yapIsInda</a:t>
            </a:r>
            <a:r>
              <a:rPr lang="tr-TR" sz="2800" dirty="0" smtClean="0">
                <a:solidFill>
                  <a:schemeClr val="tx1"/>
                </a:solidFill>
                <a:latin typeface="Times New Roman" pitchFamily="18" charset="0"/>
                <a:cs typeface="Times New Roman" pitchFamily="18" charset="0"/>
              </a:rPr>
              <a:t> dönüşüm</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0769263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fontScale="92500" lnSpcReduction="20000"/>
          </a:bodyPr>
          <a:lstStyle/>
          <a:p>
            <a:pPr marL="457200" indent="-457200" algn="just">
              <a:buClr>
                <a:srgbClr val="C00000"/>
              </a:buClr>
              <a:buFont typeface="Wingdings" pitchFamily="2" charset="2"/>
              <a:buChar char="v"/>
            </a:pPr>
            <a:r>
              <a:rPr lang="tr-TR" sz="3200" dirty="0" smtClean="0">
                <a:latin typeface="Times New Roman" pitchFamily="18" charset="0"/>
                <a:cs typeface="Times New Roman" pitchFamily="18" charset="0"/>
              </a:rPr>
              <a:t>19.yy’dan itibaren </a:t>
            </a:r>
            <a:r>
              <a:rPr lang="tr-TR" sz="3200" dirty="0">
                <a:latin typeface="Times New Roman" pitchFamily="18" charset="0"/>
                <a:cs typeface="Times New Roman" pitchFamily="18" charset="0"/>
              </a:rPr>
              <a:t>O</a:t>
            </a:r>
            <a:r>
              <a:rPr lang="tr-TR" sz="3200" dirty="0" smtClean="0">
                <a:latin typeface="Times New Roman" pitchFamily="18" charset="0"/>
                <a:cs typeface="Times New Roman" pitchFamily="18" charset="0"/>
              </a:rPr>
              <a:t>smanlı İmparatorluğu, tebaaya adaletin iki çeşit mahkemede(şer’i ve nizami) iki ayrı sistemdeki kanunlarla dağıtıldığı, eğitimin iki tür yapıldığı, bürokraside iki sınıf memurun yan yana çalıştığı(daha doğrusu birbiriyle çeliştiği), iki tür dünya görüşünün birbiriyle çatıştığı bir toplum sistemi halinde ömrünü tamamlamıştır. Bunun idari ve sosyal hayatta yarattığı sancıları, son nesil Osmanlı aydınları çektiler.</a:t>
            </a:r>
            <a:endParaRPr lang="tr-TR" sz="3200" dirty="0">
              <a:latin typeface="Times New Roman" pitchFamily="18" charset="0"/>
              <a:cs typeface="Times New Roman" pitchFamily="18" charset="0"/>
            </a:endParaRPr>
          </a:p>
        </p:txBody>
      </p:sp>
      <p:sp>
        <p:nvSpPr>
          <p:cNvPr id="4" name="Başlık 2"/>
          <p:cNvSpPr>
            <a:spLocks noGrp="1"/>
          </p:cNvSpPr>
          <p:nvPr>
            <p:ph type="title"/>
          </p:nvPr>
        </p:nvSpPr>
        <p:spPr>
          <a:xfrm>
            <a:off x="1907704" y="476672"/>
            <a:ext cx="4721696" cy="1199728"/>
          </a:xfrm>
          <a:solidFill>
            <a:schemeClr val="accent2">
              <a:lumMod val="40000"/>
              <a:lumOff val="60000"/>
            </a:schemeClr>
          </a:solidFill>
        </p:spPr>
        <p:txBody>
          <a:bodyPr>
            <a:normAutofit/>
          </a:bodyPr>
          <a:lstStyle/>
          <a:p>
            <a:r>
              <a:rPr lang="tr-TR" sz="2800" dirty="0" smtClean="0">
                <a:solidFill>
                  <a:schemeClr val="tx1"/>
                </a:solidFill>
                <a:latin typeface="Times New Roman" pitchFamily="18" charset="0"/>
                <a:cs typeface="Times New Roman" pitchFamily="18" charset="0"/>
              </a:rPr>
              <a:t>19 yy. Da aile </a:t>
            </a:r>
            <a:r>
              <a:rPr lang="tr-TR" sz="2800" dirty="0" err="1" smtClean="0">
                <a:solidFill>
                  <a:schemeClr val="tx1"/>
                </a:solidFill>
                <a:latin typeface="Times New Roman" pitchFamily="18" charset="0"/>
                <a:cs typeface="Times New Roman" pitchFamily="18" charset="0"/>
              </a:rPr>
              <a:t>yapIsInda</a:t>
            </a:r>
            <a:r>
              <a:rPr lang="tr-TR" sz="2800" dirty="0" smtClean="0">
                <a:solidFill>
                  <a:schemeClr val="tx1"/>
                </a:solidFill>
                <a:latin typeface="Times New Roman" pitchFamily="18" charset="0"/>
                <a:cs typeface="Times New Roman" pitchFamily="18" charset="0"/>
              </a:rPr>
              <a:t> dönüşüm</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3951367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fontScale="92500" lnSpcReduction="10000"/>
          </a:bodyPr>
          <a:lstStyle/>
          <a:p>
            <a:pPr marL="342900" indent="-342900" algn="just">
              <a:buClr>
                <a:srgbClr val="C00000"/>
              </a:buClr>
              <a:buFont typeface="Wingdings" pitchFamily="2" charset="2"/>
              <a:buChar char="v"/>
            </a:pPr>
            <a:r>
              <a:rPr lang="tr-TR" sz="3200" dirty="0" smtClean="0">
                <a:latin typeface="Times New Roman" pitchFamily="18" charset="0"/>
                <a:cs typeface="Times New Roman" pitchFamily="18" charset="0"/>
              </a:rPr>
              <a:t>Nikah akdi yapan ilk çift ( çok eşli zevcin boşanma hakkı) Halide Edip ve Salih Zeki Bey’dir.( Zeki Bey ikinci kez evlendiği için)</a:t>
            </a:r>
          </a:p>
          <a:p>
            <a:pPr marL="342900" indent="-342900" algn="just">
              <a:buClr>
                <a:srgbClr val="C00000"/>
              </a:buClr>
              <a:buFont typeface="Wingdings" pitchFamily="2" charset="2"/>
              <a:buChar char="v"/>
            </a:pPr>
            <a:r>
              <a:rPr lang="tr-TR" sz="3200" dirty="0" smtClean="0">
                <a:latin typeface="Times New Roman" pitchFamily="18" charset="0"/>
                <a:cs typeface="Times New Roman" pitchFamily="18" charset="0"/>
              </a:rPr>
              <a:t>Türkiye’de işsizlik aile içi dayanışmayla çözümlenir. Zira Türkiye’de ücretli kesimlerin geniş ailede(üç kuşak bir arada) yaşamaları ve ortak tencere kaynatmaları iktisadi bunalım geçiren toplumda gerekli bir tampon kurum olabilir.</a:t>
            </a:r>
            <a:endParaRPr lang="tr-TR" sz="3200" dirty="0">
              <a:latin typeface="Times New Roman" pitchFamily="18" charset="0"/>
              <a:cs typeface="Times New Roman" pitchFamily="18" charset="0"/>
            </a:endParaRPr>
          </a:p>
        </p:txBody>
      </p:sp>
      <p:sp>
        <p:nvSpPr>
          <p:cNvPr id="4" name="Başlık 2"/>
          <p:cNvSpPr>
            <a:spLocks noGrp="1"/>
          </p:cNvSpPr>
          <p:nvPr>
            <p:ph type="title"/>
          </p:nvPr>
        </p:nvSpPr>
        <p:spPr>
          <a:xfrm>
            <a:off x="2051720" y="548680"/>
            <a:ext cx="4680520" cy="1296144"/>
          </a:xfrm>
          <a:solidFill>
            <a:schemeClr val="accent2">
              <a:lumMod val="40000"/>
              <a:lumOff val="60000"/>
            </a:schemeClr>
          </a:solidFill>
        </p:spPr>
        <p:txBody>
          <a:bodyPr>
            <a:normAutofit/>
          </a:bodyPr>
          <a:lstStyle/>
          <a:p>
            <a:r>
              <a:rPr lang="tr-TR" sz="2800" dirty="0" smtClean="0">
                <a:solidFill>
                  <a:schemeClr val="tx1"/>
                </a:solidFill>
                <a:latin typeface="Times New Roman" pitchFamily="18" charset="0"/>
                <a:cs typeface="Times New Roman" pitchFamily="18" charset="0"/>
              </a:rPr>
              <a:t>19 yy. Da aile </a:t>
            </a:r>
            <a:r>
              <a:rPr lang="tr-TR" sz="2800" dirty="0" err="1" smtClean="0">
                <a:solidFill>
                  <a:schemeClr val="tx1"/>
                </a:solidFill>
                <a:latin typeface="Times New Roman" pitchFamily="18" charset="0"/>
                <a:cs typeface="Times New Roman" pitchFamily="18" charset="0"/>
              </a:rPr>
              <a:t>yapIsInda</a:t>
            </a:r>
            <a:r>
              <a:rPr lang="tr-TR" sz="2800" dirty="0" smtClean="0">
                <a:solidFill>
                  <a:schemeClr val="tx1"/>
                </a:solidFill>
                <a:latin typeface="Times New Roman" pitchFamily="18" charset="0"/>
                <a:cs typeface="Times New Roman" pitchFamily="18" charset="0"/>
              </a:rPr>
              <a:t> dönüşüm</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4955536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a:bodyPr>
          <a:lstStyle/>
          <a:p>
            <a:pPr marL="457200" indent="-457200" algn="just">
              <a:buClr>
                <a:srgbClr val="C00000"/>
              </a:buClr>
              <a:buFont typeface="Wingdings" pitchFamily="2" charset="2"/>
              <a:buChar char="v"/>
            </a:pPr>
            <a:r>
              <a:rPr lang="tr-TR" sz="3200" dirty="0" smtClean="0">
                <a:latin typeface="Times New Roman" pitchFamily="18" charset="0"/>
                <a:cs typeface="Times New Roman" pitchFamily="18" charset="0"/>
              </a:rPr>
              <a:t>(Üç kuşak ailenin parçalanması)“ Çekirdek aile” ve bu ailenin tüketim toplumu şartlarında yaygınlaşması, bu ailede otorite parçalanmasına, işgücü aşınmasına neden oluyor. Üçüncü kuşağın eğitimi ve bakımı henüz bu alanda anonim müesseselerin gelişmediği toplumumuzda büyük meseleler meydana getiriyor.</a:t>
            </a:r>
            <a:endParaRPr lang="tr-TR" sz="3200" dirty="0">
              <a:latin typeface="Times New Roman" pitchFamily="18" charset="0"/>
              <a:cs typeface="Times New Roman" pitchFamily="18" charset="0"/>
            </a:endParaRPr>
          </a:p>
        </p:txBody>
      </p:sp>
      <p:sp>
        <p:nvSpPr>
          <p:cNvPr id="4" name="Başlık 2"/>
          <p:cNvSpPr>
            <a:spLocks noGrp="1"/>
          </p:cNvSpPr>
          <p:nvPr>
            <p:ph type="title"/>
          </p:nvPr>
        </p:nvSpPr>
        <p:spPr>
          <a:xfrm>
            <a:off x="2267744" y="620688"/>
            <a:ext cx="4361656" cy="1055712"/>
          </a:xfrm>
          <a:solidFill>
            <a:schemeClr val="accent2">
              <a:lumMod val="40000"/>
              <a:lumOff val="60000"/>
            </a:schemeClr>
          </a:solidFill>
        </p:spPr>
        <p:txBody>
          <a:bodyPr>
            <a:normAutofit/>
          </a:bodyPr>
          <a:lstStyle/>
          <a:p>
            <a:r>
              <a:rPr lang="tr-TR" sz="2800" dirty="0" smtClean="0">
                <a:solidFill>
                  <a:schemeClr val="tx1"/>
                </a:solidFill>
                <a:latin typeface="Times New Roman" pitchFamily="18" charset="0"/>
                <a:cs typeface="Times New Roman" pitchFamily="18" charset="0"/>
              </a:rPr>
              <a:t>19 yy. Da aile </a:t>
            </a:r>
            <a:r>
              <a:rPr lang="tr-TR" sz="2800" dirty="0" err="1" smtClean="0">
                <a:solidFill>
                  <a:schemeClr val="tx1"/>
                </a:solidFill>
                <a:latin typeface="Times New Roman" pitchFamily="18" charset="0"/>
                <a:cs typeface="Times New Roman" pitchFamily="18" charset="0"/>
              </a:rPr>
              <a:t>yapIsInda</a:t>
            </a:r>
            <a:r>
              <a:rPr lang="tr-TR" sz="2800" dirty="0" smtClean="0">
                <a:solidFill>
                  <a:schemeClr val="tx1"/>
                </a:solidFill>
                <a:latin typeface="Times New Roman" pitchFamily="18" charset="0"/>
                <a:cs typeface="Times New Roman" pitchFamily="18" charset="0"/>
              </a:rPr>
              <a:t> dönüşüm</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7791469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a:bodyPr>
          <a:lstStyle/>
          <a:p>
            <a:pPr marL="457200" indent="-457200" algn="just">
              <a:buClr>
                <a:srgbClr val="C00000"/>
              </a:buClr>
              <a:buFont typeface="Wingdings" pitchFamily="2" charset="2"/>
              <a:buChar char="v"/>
            </a:pPr>
            <a:r>
              <a:rPr lang="tr-TR" sz="3200" dirty="0" smtClean="0">
                <a:latin typeface="Times New Roman" pitchFamily="18" charset="0"/>
                <a:cs typeface="Times New Roman" pitchFamily="18" charset="0"/>
              </a:rPr>
              <a:t>Aile içi işbölümüyle çözümlenecek sorunlar çekirdek ailede büyüyor. Tüketim kalıpları, çekirdek ailede sorunlara sebep oluyor. Bu da aile kurumunda huzursuzluk ve başarısızlığa </a:t>
            </a:r>
            <a:r>
              <a:rPr lang="tr-TR" sz="3200" smtClean="0">
                <a:latin typeface="Times New Roman" pitchFamily="18" charset="0"/>
                <a:cs typeface="Times New Roman" pitchFamily="18" charset="0"/>
              </a:rPr>
              <a:t>sebep oluyor.</a:t>
            </a:r>
            <a:endParaRPr lang="tr-TR" sz="3200" dirty="0">
              <a:latin typeface="Times New Roman" pitchFamily="18" charset="0"/>
              <a:cs typeface="Times New Roman" pitchFamily="18" charset="0"/>
            </a:endParaRPr>
          </a:p>
        </p:txBody>
      </p:sp>
      <p:sp>
        <p:nvSpPr>
          <p:cNvPr id="4" name="Başlık 2"/>
          <p:cNvSpPr>
            <a:spLocks noGrp="1"/>
          </p:cNvSpPr>
          <p:nvPr>
            <p:ph type="title"/>
          </p:nvPr>
        </p:nvSpPr>
        <p:spPr>
          <a:xfrm>
            <a:off x="2123728" y="476672"/>
            <a:ext cx="4505672" cy="1199728"/>
          </a:xfrm>
          <a:solidFill>
            <a:schemeClr val="accent2">
              <a:lumMod val="40000"/>
              <a:lumOff val="60000"/>
            </a:schemeClr>
          </a:solidFill>
        </p:spPr>
        <p:txBody>
          <a:bodyPr>
            <a:normAutofit/>
          </a:bodyPr>
          <a:lstStyle/>
          <a:p>
            <a:r>
              <a:rPr lang="tr-TR" sz="2800" dirty="0" smtClean="0">
                <a:solidFill>
                  <a:schemeClr val="tx1"/>
                </a:solidFill>
                <a:latin typeface="Times New Roman" pitchFamily="18" charset="0"/>
                <a:cs typeface="Times New Roman" pitchFamily="18" charset="0"/>
              </a:rPr>
              <a:t>19 yy. Da aile </a:t>
            </a:r>
            <a:r>
              <a:rPr lang="tr-TR" sz="2800" dirty="0" err="1" smtClean="0">
                <a:solidFill>
                  <a:schemeClr val="tx1"/>
                </a:solidFill>
                <a:latin typeface="Times New Roman" pitchFamily="18" charset="0"/>
                <a:cs typeface="Times New Roman" pitchFamily="18" charset="0"/>
              </a:rPr>
              <a:t>yapIsInda</a:t>
            </a:r>
            <a:r>
              <a:rPr lang="tr-TR" sz="2800" dirty="0" smtClean="0">
                <a:solidFill>
                  <a:schemeClr val="tx1"/>
                </a:solidFill>
                <a:latin typeface="Times New Roman" pitchFamily="18" charset="0"/>
                <a:cs typeface="Times New Roman" pitchFamily="18" charset="0"/>
              </a:rPr>
              <a:t> dönüşüm</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9228154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a:bodyPr>
          <a:lstStyle/>
          <a:p>
            <a:pPr algn="just"/>
            <a:r>
              <a:rPr lang="tr-TR" sz="3200" dirty="0" smtClean="0">
                <a:latin typeface="Times New Roman" pitchFamily="18" charset="0"/>
                <a:cs typeface="Times New Roman" pitchFamily="18" charset="0"/>
              </a:rPr>
              <a:t>Ermeni ve Türk aileleri arasındaki ırz ve namus mefhumları ve iki cins arasındaki ayrım yönündeki benzerlik başka hiçbir milletle mukayese edilemez. Rum </a:t>
            </a:r>
            <a:r>
              <a:rPr lang="tr-TR" sz="3200" dirty="0" smtClean="0">
                <a:latin typeface="Times New Roman"/>
                <a:cs typeface="Times New Roman"/>
              </a:rPr>
              <a:t>– Ortodoks, Musevi ailelerde de bundan farklı değildir.</a:t>
            </a:r>
            <a:endParaRPr lang="tr-TR" sz="3200" dirty="0">
              <a:latin typeface="Times New Roman" pitchFamily="18" charset="0"/>
              <a:cs typeface="Times New Roman" pitchFamily="18" charset="0"/>
            </a:endParaRPr>
          </a:p>
        </p:txBody>
      </p:sp>
      <p:sp>
        <p:nvSpPr>
          <p:cNvPr id="3" name="Başlık 2"/>
          <p:cNvSpPr>
            <a:spLocks noGrp="1"/>
          </p:cNvSpPr>
          <p:nvPr>
            <p:ph type="title"/>
          </p:nvPr>
        </p:nvSpPr>
        <p:spPr>
          <a:solidFill>
            <a:schemeClr val="bg2"/>
          </a:solidFill>
        </p:spPr>
        <p:txBody>
          <a:bodyPr>
            <a:normAutofit/>
          </a:bodyPr>
          <a:lstStyle/>
          <a:p>
            <a:r>
              <a:rPr lang="tr-TR" sz="2800" dirty="0" err="1" smtClean="0">
                <a:solidFill>
                  <a:schemeClr val="tx1"/>
                </a:solidFill>
                <a:latin typeface="Times New Roman" pitchFamily="18" charset="0"/>
                <a:cs typeface="Times New Roman" pitchFamily="18" charset="0"/>
              </a:rPr>
              <a:t>Çekİrdek</a:t>
            </a:r>
            <a:r>
              <a:rPr lang="tr-TR" sz="2800" dirty="0" smtClean="0">
                <a:solidFill>
                  <a:schemeClr val="tx1"/>
                </a:solidFill>
                <a:latin typeface="Times New Roman" pitchFamily="18" charset="0"/>
                <a:cs typeface="Times New Roman" pitchFamily="18" charset="0"/>
              </a:rPr>
              <a:t>  AİLE</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557173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a:bodyPr>
          <a:lstStyle/>
          <a:p>
            <a:pPr algn="just"/>
            <a:r>
              <a:rPr lang="tr-TR" sz="3200" dirty="0" smtClean="0">
                <a:latin typeface="Times New Roman" pitchFamily="18" charset="0"/>
                <a:cs typeface="Times New Roman" pitchFamily="18" charset="0"/>
              </a:rPr>
              <a:t>Millet sistemi farklı dinden insanların evlilik ve akrabalık kurarak kaynaşmasına manidir ve her halk kendi kampında yetişmiştir; ama kültürel etkileşim ve hayatın temel kavramlarındaki benzerlik şaşılacak derecede yüksektir.</a:t>
            </a:r>
            <a:endParaRPr lang="tr-TR" sz="3200" dirty="0">
              <a:latin typeface="Times New Roman" pitchFamily="18" charset="0"/>
              <a:cs typeface="Times New Roman" pitchFamily="18" charset="0"/>
            </a:endParaRPr>
          </a:p>
        </p:txBody>
      </p:sp>
      <p:sp>
        <p:nvSpPr>
          <p:cNvPr id="3" name="Başlık 2"/>
          <p:cNvSpPr>
            <a:spLocks noGrp="1"/>
          </p:cNvSpPr>
          <p:nvPr>
            <p:ph type="title"/>
          </p:nvPr>
        </p:nvSpPr>
        <p:spPr>
          <a:solidFill>
            <a:schemeClr val="bg2"/>
          </a:solidFill>
        </p:spPr>
        <p:txBody>
          <a:bodyPr>
            <a:normAutofit/>
          </a:bodyPr>
          <a:lstStyle/>
          <a:p>
            <a:r>
              <a:rPr lang="tr-TR" sz="2800" dirty="0" smtClean="0">
                <a:solidFill>
                  <a:schemeClr val="tx1"/>
                </a:solidFill>
                <a:latin typeface="Times New Roman" pitchFamily="18" charset="0"/>
                <a:cs typeface="Times New Roman" pitchFamily="18" charset="0"/>
              </a:rPr>
              <a:t>Millet sistemi</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989923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a:bodyPr>
          <a:lstStyle/>
          <a:p>
            <a:r>
              <a:rPr lang="tr-TR" sz="3200" dirty="0" smtClean="0">
                <a:latin typeface="Times New Roman" pitchFamily="18" charset="0"/>
                <a:cs typeface="Times New Roman" pitchFamily="18" charset="0"/>
              </a:rPr>
              <a:t>Geleneksel Osmanlı şehirlerinde mahalle, henüz sınıf ve statü farklarının biçimlendirmediği bir fiziki mekandır. Bir kimsenin bir mahalleye yerleşmesi için, mahalle sakinlerinden birinin ve imamın kefaleti şarttı. İmam böylece zincirleme olarak birbirine kefil olan mahalle halkının hepsine kefildir.</a:t>
            </a:r>
            <a:endParaRPr lang="tr-TR" sz="3200" dirty="0">
              <a:latin typeface="Times New Roman" pitchFamily="18" charset="0"/>
              <a:cs typeface="Times New Roman" pitchFamily="18" charset="0"/>
            </a:endParaRPr>
          </a:p>
        </p:txBody>
      </p:sp>
      <p:sp>
        <p:nvSpPr>
          <p:cNvPr id="3" name="Başlık 2"/>
          <p:cNvSpPr>
            <a:spLocks noGrp="1"/>
          </p:cNvSpPr>
          <p:nvPr>
            <p:ph type="title"/>
          </p:nvPr>
        </p:nvSpPr>
        <p:spPr>
          <a:solidFill>
            <a:schemeClr val="bg2"/>
          </a:solidFill>
        </p:spPr>
        <p:txBody>
          <a:bodyPr>
            <a:normAutofit/>
          </a:bodyPr>
          <a:lstStyle/>
          <a:p>
            <a:r>
              <a:rPr lang="tr-TR" sz="2800" dirty="0" smtClean="0">
                <a:solidFill>
                  <a:schemeClr val="tx1"/>
                </a:solidFill>
                <a:latin typeface="Times New Roman" pitchFamily="18" charset="0"/>
                <a:cs typeface="Times New Roman" pitchFamily="18" charset="0"/>
              </a:rPr>
              <a:t>MAHALLE</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614760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a:bodyPr>
          <a:lstStyle/>
          <a:p>
            <a:pPr algn="just"/>
            <a:r>
              <a:rPr lang="tr-TR" sz="3200" dirty="0" smtClean="0">
                <a:latin typeface="Times New Roman" pitchFamily="18" charset="0"/>
                <a:cs typeface="Times New Roman" pitchFamily="18" charset="0"/>
              </a:rPr>
              <a:t>Mahalle her evde bir </a:t>
            </a:r>
            <a:r>
              <a:rPr lang="tr-TR" sz="3200" dirty="0" smtClean="0">
                <a:latin typeface="Times New Roman"/>
                <a:cs typeface="Times New Roman"/>
              </a:rPr>
              <a:t>«</a:t>
            </a:r>
            <a:r>
              <a:rPr lang="tr-TR" sz="3200" dirty="0" smtClean="0">
                <a:solidFill>
                  <a:srgbClr val="C00000"/>
                </a:solidFill>
                <a:latin typeface="Times New Roman"/>
                <a:cs typeface="Times New Roman"/>
              </a:rPr>
              <a:t>Demokles Kılıcı</a:t>
            </a:r>
            <a:r>
              <a:rPr lang="tr-TR" sz="3200" dirty="0" smtClean="0">
                <a:latin typeface="Times New Roman"/>
                <a:cs typeface="Times New Roman"/>
              </a:rPr>
              <a:t>»'</a:t>
            </a:r>
            <a:r>
              <a:rPr lang="tr-TR" sz="3200" dirty="0" err="1" smtClean="0">
                <a:latin typeface="Times New Roman"/>
                <a:cs typeface="Times New Roman"/>
              </a:rPr>
              <a:t>dır</a:t>
            </a:r>
            <a:r>
              <a:rPr lang="tr-TR" sz="3200" dirty="0" smtClean="0">
                <a:latin typeface="Times New Roman"/>
                <a:cs typeface="Times New Roman"/>
              </a:rPr>
              <a:t>. Şehirlerdeki mahallelerde; itfaiye, temizlik, zabıta görevi komşularca hep birlikte yerine getirilmekteydi. Ancak 19.yy’da bu görevlere devletin el attığını göreceğiz. Ne var ki, devlet bu görevlere el attığı ölçüde, mahalle halkında bir gevşeklik ve hizmet </a:t>
            </a:r>
            <a:r>
              <a:rPr lang="tr-TR" sz="3200" dirty="0" err="1" smtClean="0">
                <a:latin typeface="Times New Roman"/>
                <a:cs typeface="Times New Roman"/>
              </a:rPr>
              <a:t>ikileşmesinden</a:t>
            </a:r>
            <a:r>
              <a:rPr lang="tr-TR" sz="3200" dirty="0" smtClean="0">
                <a:latin typeface="Times New Roman"/>
                <a:cs typeface="Times New Roman"/>
              </a:rPr>
              <a:t> doğan sorumsuzluk artmaya başladı.</a:t>
            </a:r>
            <a:endParaRPr lang="tr-TR" sz="3200" dirty="0">
              <a:latin typeface="Times New Roman" pitchFamily="18" charset="0"/>
              <a:cs typeface="Times New Roman" pitchFamily="18" charset="0"/>
            </a:endParaRPr>
          </a:p>
        </p:txBody>
      </p:sp>
      <p:sp>
        <p:nvSpPr>
          <p:cNvPr id="3" name="Başlık 2"/>
          <p:cNvSpPr>
            <a:spLocks noGrp="1"/>
          </p:cNvSpPr>
          <p:nvPr>
            <p:ph type="title"/>
          </p:nvPr>
        </p:nvSpPr>
        <p:spPr>
          <a:solidFill>
            <a:schemeClr val="bg2"/>
          </a:solidFill>
        </p:spPr>
        <p:txBody>
          <a:bodyPr>
            <a:normAutofit/>
          </a:bodyPr>
          <a:lstStyle/>
          <a:p>
            <a:r>
              <a:rPr lang="tr-TR" sz="2800" dirty="0" smtClean="0">
                <a:solidFill>
                  <a:schemeClr val="tx1"/>
                </a:solidFill>
                <a:latin typeface="Times New Roman" pitchFamily="18" charset="0"/>
                <a:cs typeface="Times New Roman" pitchFamily="18" charset="0"/>
              </a:rPr>
              <a:t>MAHALLE</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881482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a:bodyPr>
          <a:lstStyle/>
          <a:p>
            <a:pPr algn="just"/>
            <a:r>
              <a:rPr lang="tr-TR" sz="3200" dirty="0" smtClean="0">
                <a:latin typeface="Times New Roman" pitchFamily="18" charset="0"/>
                <a:cs typeface="Times New Roman" pitchFamily="18" charset="0"/>
              </a:rPr>
              <a:t>Türk hakimiyet telakkisine dayanan ve asırlar içinde yerleşen kanaatle, Osmanoğulları'na bir kutsallık atfedilmiştir. Hakimiyet onlardadır.</a:t>
            </a:r>
            <a:endParaRPr lang="tr-TR" sz="3200" dirty="0">
              <a:latin typeface="Times New Roman" pitchFamily="18" charset="0"/>
              <a:cs typeface="Times New Roman" pitchFamily="18" charset="0"/>
            </a:endParaRPr>
          </a:p>
        </p:txBody>
      </p:sp>
      <p:sp>
        <p:nvSpPr>
          <p:cNvPr id="3" name="Başlık 2"/>
          <p:cNvSpPr>
            <a:spLocks noGrp="1"/>
          </p:cNvSpPr>
          <p:nvPr>
            <p:ph type="title"/>
          </p:nvPr>
        </p:nvSpPr>
        <p:spPr>
          <a:solidFill>
            <a:schemeClr val="bg2"/>
          </a:solidFill>
        </p:spPr>
        <p:txBody>
          <a:bodyPr>
            <a:normAutofit/>
          </a:bodyPr>
          <a:lstStyle/>
          <a:p>
            <a:r>
              <a:rPr lang="tr-TR" sz="2800" dirty="0" smtClean="0">
                <a:solidFill>
                  <a:schemeClr val="tx1"/>
                </a:solidFill>
                <a:latin typeface="Times New Roman" pitchFamily="18" charset="0"/>
                <a:cs typeface="Times New Roman" pitchFamily="18" charset="0"/>
              </a:rPr>
              <a:t>OSMANLI AİLESİ</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236292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a:bodyPr>
          <a:lstStyle/>
          <a:p>
            <a:pPr algn="just"/>
            <a:r>
              <a:rPr lang="tr-TR" sz="3200" dirty="0" smtClean="0">
                <a:latin typeface="Times New Roman" pitchFamily="18" charset="0"/>
                <a:cs typeface="Times New Roman" pitchFamily="18" charset="0"/>
              </a:rPr>
              <a:t>Harem-i Hümayun ’da cariyeler  dairesinin girişindeki Arapça kitabenin Türkçesi“ Ey Allah'ım bizlere de hayırlı kapılar aç.” olup bu dilek bu müesseseyi bir parça anlatır. </a:t>
            </a:r>
            <a:endParaRPr lang="tr-TR" sz="3200" dirty="0">
              <a:latin typeface="Times New Roman" pitchFamily="18" charset="0"/>
              <a:cs typeface="Times New Roman" pitchFamily="18" charset="0"/>
            </a:endParaRPr>
          </a:p>
        </p:txBody>
      </p:sp>
      <p:sp>
        <p:nvSpPr>
          <p:cNvPr id="3" name="Başlık 2"/>
          <p:cNvSpPr>
            <a:spLocks noGrp="1"/>
          </p:cNvSpPr>
          <p:nvPr>
            <p:ph type="title"/>
          </p:nvPr>
        </p:nvSpPr>
        <p:spPr>
          <a:solidFill>
            <a:schemeClr val="bg2"/>
          </a:solidFill>
        </p:spPr>
        <p:txBody>
          <a:bodyPr>
            <a:normAutofit/>
          </a:bodyPr>
          <a:lstStyle/>
          <a:p>
            <a:r>
              <a:rPr lang="tr-TR" sz="2800" dirty="0" smtClean="0">
                <a:solidFill>
                  <a:schemeClr val="tx1"/>
                </a:solidFill>
                <a:latin typeface="Times New Roman" pitchFamily="18" charset="0"/>
                <a:cs typeface="Times New Roman" pitchFamily="18" charset="0"/>
              </a:rPr>
              <a:t>Osmanlı'da HAREM</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7713420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Doğ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485</TotalTime>
  <Words>1657</Words>
  <Application>Microsoft Office PowerPoint</Application>
  <PresentationFormat>Ekran Gösterisi (4:3)</PresentationFormat>
  <Paragraphs>97</Paragraphs>
  <Slides>37</Slides>
  <Notes>0</Notes>
  <HiddenSlides>0</HiddenSlides>
  <MMClips>0</MMClips>
  <ScaleCrop>false</ScaleCrop>
  <HeadingPairs>
    <vt:vector size="4" baseType="variant">
      <vt:variant>
        <vt:lpstr>Tema</vt:lpstr>
      </vt:variant>
      <vt:variant>
        <vt:i4>1</vt:i4>
      </vt:variant>
      <vt:variant>
        <vt:lpstr>Slayt Başlıkları</vt:lpstr>
      </vt:variant>
      <vt:variant>
        <vt:i4>37</vt:i4>
      </vt:variant>
    </vt:vector>
  </HeadingPairs>
  <TitlesOfParts>
    <vt:vector size="38" baseType="lpstr">
      <vt:lpstr>BlackTie</vt:lpstr>
      <vt:lpstr>Osmanlı toplumunda aile</vt:lpstr>
      <vt:lpstr>önsöz</vt:lpstr>
      <vt:lpstr>ÇEKİRDEK AİLE</vt:lpstr>
      <vt:lpstr>Çekİrdek  AİLE</vt:lpstr>
      <vt:lpstr>Millet sistemi</vt:lpstr>
      <vt:lpstr>MAHALLE</vt:lpstr>
      <vt:lpstr>MAHALLE</vt:lpstr>
      <vt:lpstr>OSMANLI AİLESİ</vt:lpstr>
      <vt:lpstr>Osmanlı'da HAREM</vt:lpstr>
      <vt:lpstr>EKBER VE ERŞED SİSTEMİ</vt:lpstr>
      <vt:lpstr>ULEMA AİLELERİ</vt:lpstr>
      <vt:lpstr>ULEMA AİLELERİ</vt:lpstr>
      <vt:lpstr>Aile hukuku</vt:lpstr>
      <vt:lpstr>Aile hukuku</vt:lpstr>
      <vt:lpstr>Aile hukuku</vt:lpstr>
      <vt:lpstr>EVLENME</vt:lpstr>
      <vt:lpstr>EVLENME</vt:lpstr>
      <vt:lpstr>evlenme</vt:lpstr>
      <vt:lpstr>evlenme</vt:lpstr>
      <vt:lpstr>Çok eşlİlİk</vt:lpstr>
      <vt:lpstr>ÇOK EŞLİLİK</vt:lpstr>
      <vt:lpstr>OSMANLI’DA ÇOCUK</vt:lpstr>
      <vt:lpstr>Schweiger seyahatnamesi</vt:lpstr>
      <vt:lpstr>OsmanlI'da ÇOCUK</vt:lpstr>
      <vt:lpstr>osmanlI’da çocuk</vt:lpstr>
      <vt:lpstr>osmanlI’DA ÇOCUK</vt:lpstr>
      <vt:lpstr>AİLENİN TÜKETİMİ</vt:lpstr>
      <vt:lpstr>Türk ailesi beslenme biçimleri</vt:lpstr>
      <vt:lpstr>Türk ailesi beslenme biçimleri</vt:lpstr>
      <vt:lpstr>Türk ailesi beslenme biçimleri</vt:lpstr>
      <vt:lpstr> </vt:lpstr>
      <vt:lpstr>19 yy. Da aile yapIsInda dönüşüm</vt:lpstr>
      <vt:lpstr>19 yy. Da aile yapIsInda dönüşüm</vt:lpstr>
      <vt:lpstr>19 yy. Da aile yapIsInda dönüşüm</vt:lpstr>
      <vt:lpstr>19 yy. Da aile yapIsInda dönüşüm</vt:lpstr>
      <vt:lpstr>19 yy. Da aile yapIsInda dönüşüm</vt:lpstr>
      <vt:lpstr>19 yy. Da aile yapIsInda dönüşüm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EMİNE</dc:creator>
  <cp:lastModifiedBy>btr1</cp:lastModifiedBy>
  <cp:revision>47</cp:revision>
  <dcterms:created xsi:type="dcterms:W3CDTF">2013-12-24T17:20:43Z</dcterms:created>
  <dcterms:modified xsi:type="dcterms:W3CDTF">2014-04-16T11:39:30Z</dcterms:modified>
</cp:coreProperties>
</file>