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30" r:id="rId5"/>
    <p:sldId id="259" r:id="rId6"/>
    <p:sldId id="260" r:id="rId7"/>
    <p:sldId id="261" r:id="rId8"/>
    <p:sldId id="262" r:id="rId9"/>
    <p:sldId id="263" r:id="rId10"/>
    <p:sldId id="264" r:id="rId11"/>
    <p:sldId id="265" r:id="rId12"/>
    <p:sldId id="266" r:id="rId13"/>
    <p:sldId id="267" r:id="rId14"/>
    <p:sldId id="268" r:id="rId15"/>
    <p:sldId id="331"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29" r:id="rId29"/>
    <p:sldId id="281" r:id="rId30"/>
    <p:sldId id="282" r:id="rId31"/>
    <p:sldId id="327" r:id="rId32"/>
    <p:sldId id="283" r:id="rId33"/>
    <p:sldId id="285" r:id="rId34"/>
    <p:sldId id="328" r:id="rId35"/>
    <p:sldId id="284" r:id="rId36"/>
    <p:sldId id="286" r:id="rId37"/>
    <p:sldId id="287" r:id="rId38"/>
    <p:sldId id="288" r:id="rId39"/>
    <p:sldId id="289" r:id="rId40"/>
    <p:sldId id="290" r:id="rId41"/>
    <p:sldId id="291" r:id="rId42"/>
    <p:sldId id="292" r:id="rId43"/>
    <p:sldId id="294" r:id="rId44"/>
    <p:sldId id="293" r:id="rId45"/>
    <p:sldId id="295" r:id="rId46"/>
    <p:sldId id="296" r:id="rId47"/>
    <p:sldId id="297" r:id="rId48"/>
    <p:sldId id="299" r:id="rId49"/>
    <p:sldId id="298" r:id="rId50"/>
    <p:sldId id="300"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2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63B96F80-186B-4BD6-AF6E-7B2D1367A864}"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3B96F80-186B-4BD6-AF6E-7B2D1367A864}"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63B96F80-186B-4BD6-AF6E-7B2D1367A864}"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3B96F80-186B-4BD6-AF6E-7B2D1367A86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0398DD7A-A165-4F0F-87D1-DA2D51BEFE18}" type="datetimeFigureOut">
              <a:rPr lang="tr-TR" smtClean="0"/>
              <a:t>26.12.2018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3B96F80-186B-4BD6-AF6E-7B2D1367A864}"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398DD7A-A165-4F0F-87D1-DA2D51BEFE18}" type="datetimeFigureOut">
              <a:rPr lang="tr-TR" smtClean="0"/>
              <a:t>26.12.2018</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3B96F80-186B-4BD6-AF6E-7B2D1367A864}"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31640" y="2204864"/>
            <a:ext cx="7435552" cy="1472184"/>
          </a:xfrm>
        </p:spPr>
        <p:txBody>
          <a:bodyPr/>
          <a:lstStyle/>
          <a:p>
            <a:pPr algn="ctr"/>
            <a:r>
              <a:rPr lang="tr-TR" dirty="0" smtClean="0"/>
              <a:t>MİLLİ EĞİTİMDE MİLLİLİK SORUNU</a:t>
            </a:r>
            <a:endParaRPr lang="tr-TR" dirty="0"/>
          </a:p>
        </p:txBody>
      </p:sp>
      <p:sp>
        <p:nvSpPr>
          <p:cNvPr id="3" name="Alt Başlık 2"/>
          <p:cNvSpPr>
            <a:spLocks noGrp="1"/>
          </p:cNvSpPr>
          <p:nvPr>
            <p:ph type="subTitle" idx="1"/>
          </p:nvPr>
        </p:nvSpPr>
        <p:spPr>
          <a:xfrm>
            <a:off x="1403648" y="5085184"/>
            <a:ext cx="7406640" cy="749728"/>
          </a:xfrm>
        </p:spPr>
        <p:txBody>
          <a:bodyPr>
            <a:normAutofit fontScale="92500" lnSpcReduction="20000"/>
          </a:bodyPr>
          <a:lstStyle/>
          <a:p>
            <a:pPr algn="ctr"/>
            <a:r>
              <a:rPr lang="tr-TR" dirty="0" err="1" smtClean="0"/>
              <a:t>Prof.Dr</a:t>
            </a:r>
            <a:r>
              <a:rPr lang="tr-TR" dirty="0" smtClean="0"/>
              <a:t>. Yavuz ERİŞEN</a:t>
            </a:r>
          </a:p>
          <a:p>
            <a:pPr algn="ctr"/>
            <a:r>
              <a:rPr lang="tr-TR" dirty="0" smtClean="0"/>
              <a:t>Yıldız Teknik Üniversitesi</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496000"/>
            <a:ext cx="2376264" cy="137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622895"/>
            <a:ext cx="2240207" cy="112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13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7500" lnSpcReduction="20000"/>
          </a:bodyPr>
          <a:lstStyle/>
          <a:p>
            <a:r>
              <a:rPr lang="tr-TR" b="1" dirty="0"/>
              <a:t>16. yüzyılın ortalarından sonra medrese </a:t>
            </a:r>
            <a:r>
              <a:rPr lang="tr-TR" b="1" dirty="0" smtClean="0"/>
              <a:t>programlarında  </a:t>
            </a:r>
            <a:r>
              <a:rPr lang="tr-TR" b="1" dirty="0" smtClean="0">
                <a:solidFill>
                  <a:srgbClr val="FF0000"/>
                </a:solidFill>
              </a:rPr>
              <a:t>akla </a:t>
            </a:r>
            <a:r>
              <a:rPr lang="tr-TR" b="1" dirty="0">
                <a:solidFill>
                  <a:srgbClr val="FF0000"/>
                </a:solidFill>
              </a:rPr>
              <a:t>dayalı ve aklı kullanmayı öğreten bu derslerin </a:t>
            </a:r>
            <a:r>
              <a:rPr lang="tr-TR" b="1" dirty="0" smtClean="0">
                <a:solidFill>
                  <a:srgbClr val="FF0000"/>
                </a:solidFill>
              </a:rPr>
              <a:t>azaltılması </a:t>
            </a:r>
            <a:r>
              <a:rPr lang="tr-TR" b="1" dirty="0"/>
              <a:t>bilim ve düşünce hayatının gerilemesine yol açan sebeplerden </a:t>
            </a:r>
            <a:r>
              <a:rPr lang="tr-TR" b="1" dirty="0" smtClean="0"/>
              <a:t>biridir.</a:t>
            </a:r>
          </a:p>
          <a:p>
            <a:r>
              <a:rPr lang="tr-TR" dirty="0" smtClean="0"/>
              <a:t>Bu </a:t>
            </a:r>
            <a:r>
              <a:rPr lang="tr-TR" dirty="0"/>
              <a:t>ortamda bazı din merkezli düşünenlerin bilimsel gelişmelere muhalefeti de etkili olmuştur. Osmanlı, dinsel muhalefetin engellerini yaşamıştır. II. Mahmut devrinde, salgın hastalıklar için karantina uygulamak isterken, “Allah’ın kaza ve kaderinden kaçınmaya çalışmak” (</a:t>
            </a:r>
            <a:r>
              <a:rPr lang="tr-TR" dirty="0" err="1"/>
              <a:t>Berkes</a:t>
            </a:r>
            <a:r>
              <a:rPr lang="tr-TR" dirty="0"/>
              <a:t>, 1978: 184) olduğu gerekçesiyle itiraz eden din çevrelerine karşı, karantinayı destekleyen din adamlarına kitap ve yazılar yazdırılarak, Batıdan getirilen bilginlere konferanslar verdirilerek toplum ikna edilmeye çalışılmıştır. Doğan (2011, 99), üst düzey ulemanın karantinayı desteklemesi ve tahriklere karşı olmasına rağmen alt düzey ulema ve geniş kitlelerin “Allah’ın insanlara gönderdiği uyarıları engellediği” düşüncesiyle karantinaya karşı olduğunu kaydetmektedir.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7500" lnSpcReduction="20000"/>
          </a:bodyPr>
          <a:lstStyle/>
          <a:p>
            <a:r>
              <a:rPr lang="tr-TR" dirty="0">
                <a:solidFill>
                  <a:srgbClr val="FF0000"/>
                </a:solidFill>
              </a:rPr>
              <a:t>Osmanlı,</a:t>
            </a:r>
            <a:r>
              <a:rPr lang="tr-TR" dirty="0"/>
              <a:t> Batı karşısında gerilemekte olduğunu Batılı ülkelerle yaptığı savaşlarda yenilgiler almaya başladığında fark etmiş ve </a:t>
            </a:r>
            <a:r>
              <a:rPr lang="tr-TR" dirty="0">
                <a:solidFill>
                  <a:srgbClr val="FF0000"/>
                </a:solidFill>
              </a:rPr>
              <a:t>askeri eğitimden başlayarak başta eğitim olmak üzere birçok alanda yeniden yapılanmaya gitmiştir </a:t>
            </a:r>
            <a:r>
              <a:rPr lang="tr-TR" dirty="0"/>
              <a:t>(</a:t>
            </a:r>
            <a:r>
              <a:rPr lang="tr-TR" dirty="0" err="1"/>
              <a:t>Berkes</a:t>
            </a:r>
            <a:r>
              <a:rPr lang="tr-TR" dirty="0"/>
              <a:t>, 1978: 56; Ülken 2001a: 20). </a:t>
            </a:r>
            <a:endParaRPr lang="tr-TR" dirty="0" smtClean="0"/>
          </a:p>
          <a:p>
            <a:endParaRPr lang="tr-TR" dirty="0"/>
          </a:p>
          <a:p>
            <a:r>
              <a:rPr lang="tr-TR" dirty="0" smtClean="0"/>
              <a:t>Düzenlemelerin </a:t>
            </a:r>
            <a:r>
              <a:rPr lang="tr-TR" dirty="0"/>
              <a:t>askeri eğitimden başlaması savaş sonuçlarının açıkça görünmesinden kaynaklanmış, Batının diğer alanlardaki gelişmesi daha sonra fark edilmiştir. </a:t>
            </a:r>
            <a:r>
              <a:rPr lang="tr-TR" u="sng" dirty="0">
                <a:solidFill>
                  <a:srgbClr val="FF0000"/>
                </a:solidFill>
              </a:rPr>
              <a:t>Sadece askeri eğitimin geliştirilmesinin yeterli olmadığı anlaşılarak Batının birçok kurumsal yapısı olduğu gibi alınmaya başlanmıştır</a:t>
            </a:r>
            <a:r>
              <a:rPr lang="tr-TR" u="sng" dirty="0"/>
              <a:t>.</a:t>
            </a:r>
            <a:r>
              <a:rPr lang="tr-TR" dirty="0"/>
              <a:t> Gelişmeler, eğitimin Batılılaşmanın bir aracı olarak düşünülüp kullanılmasına yol açmıştır. </a:t>
            </a:r>
            <a:r>
              <a:rPr lang="tr-TR" b="1" dirty="0"/>
              <a:t>İzleyen dönemlerde her kurum ve her kuşağın karşılaştığı her sorunda ilk baktığı yer Batı olmuştur. </a:t>
            </a:r>
            <a:r>
              <a:rPr lang="tr-TR" dirty="0"/>
              <a:t>(Çınar, 2015)</a:t>
            </a:r>
          </a:p>
        </p:txBody>
      </p:sp>
    </p:spTree>
    <p:extLst>
      <p:ext uri="{BB962C8B-B14F-4D97-AF65-F5344CB8AC3E}">
        <p14:creationId xmlns:p14="http://schemas.microsoft.com/office/powerpoint/2010/main" val="167400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7500" lnSpcReduction="20000"/>
          </a:bodyPr>
          <a:lstStyle/>
          <a:p>
            <a:r>
              <a:rPr lang="tr-TR" dirty="0"/>
              <a:t>Çınar (2015)’e göre </a:t>
            </a:r>
            <a:r>
              <a:rPr lang="tr-TR" dirty="0">
                <a:solidFill>
                  <a:srgbClr val="FF0000"/>
                </a:solidFill>
              </a:rPr>
              <a:t>Batılılaşma ve modernleşme </a:t>
            </a:r>
            <a:r>
              <a:rPr lang="tr-TR" dirty="0"/>
              <a:t>bazen birbiri yerine kullanılır, oysa modernleşme ile batılılaşma </a:t>
            </a:r>
            <a:r>
              <a:rPr lang="tr-TR" dirty="0">
                <a:solidFill>
                  <a:srgbClr val="FF0000"/>
                </a:solidFill>
              </a:rPr>
              <a:t>farklı kavramlardır</a:t>
            </a:r>
            <a:r>
              <a:rPr lang="tr-TR" dirty="0"/>
              <a:t>. </a:t>
            </a:r>
            <a:r>
              <a:rPr lang="tr-TR" b="1" dirty="0"/>
              <a:t>Modernleşme; Avrupa’da aydınlanma felsefesi, </a:t>
            </a:r>
            <a:r>
              <a:rPr lang="tr-TR" b="1" dirty="0" err="1"/>
              <a:t>rönesans</a:t>
            </a:r>
            <a:r>
              <a:rPr lang="tr-TR" b="1" dirty="0"/>
              <a:t> ve reformlardan sonra ortaya çıkan sanayi devriminin sonuçlarıdır.</a:t>
            </a:r>
            <a:r>
              <a:rPr lang="tr-TR" dirty="0"/>
              <a:t> </a:t>
            </a:r>
            <a:endParaRPr lang="tr-TR" dirty="0" smtClean="0"/>
          </a:p>
          <a:p>
            <a:endParaRPr lang="tr-TR" dirty="0"/>
          </a:p>
          <a:p>
            <a:r>
              <a:rPr lang="tr-TR" dirty="0" smtClean="0"/>
              <a:t>Sanayi </a:t>
            </a:r>
            <a:r>
              <a:rPr lang="tr-TR" dirty="0"/>
              <a:t>devrimi, önce Avrupa’da sonra da geleneksel tarım toplumunda yaşayan ülke, toplum, kurum ve kişiler üzerinde devrim niteliğinde değişikliklere yol açmıştır. </a:t>
            </a:r>
            <a:r>
              <a:rPr lang="tr-TR" dirty="0">
                <a:solidFill>
                  <a:srgbClr val="FF0000"/>
                </a:solidFill>
              </a:rPr>
              <a:t>Ulus devlet modelinin ortaya çıkması, milliyetçilik, temsilî demokrasi, kadın haklarında gelişmeler, bilimsel bilginin diğer bilgi türleri içinde öneminin artması, </a:t>
            </a:r>
            <a:r>
              <a:rPr lang="tr-TR" dirty="0" err="1">
                <a:solidFill>
                  <a:srgbClr val="FF0000"/>
                </a:solidFill>
              </a:rPr>
              <a:t>teosantrik</a:t>
            </a:r>
            <a:r>
              <a:rPr lang="tr-TR" dirty="0">
                <a:solidFill>
                  <a:srgbClr val="FF0000"/>
                </a:solidFill>
              </a:rPr>
              <a:t> devletten laik devlete geçiş, eğitimin zorunlu ve kitlesel hale gelişi, roman ve tiyatro sanatı, kütüphane ve müze kurmak gibi gelişmeler </a:t>
            </a:r>
            <a:r>
              <a:rPr lang="tr-TR" dirty="0"/>
              <a:t>sanayi devriminin sonuçlarıdır ve bunlara modernleşme denir.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0000" lnSpcReduction="20000"/>
          </a:bodyPr>
          <a:lstStyle/>
          <a:p>
            <a:r>
              <a:rPr lang="tr-TR" dirty="0"/>
              <a:t>Batılılaşma ise kültür, mantık, dünya görüşü ve tarihsel misyon gibi çok boyutta bir toplumun kendisi olmaktan çıkıp başkalaşarak Batıya benzemeye çalışmasıdır. </a:t>
            </a:r>
            <a:r>
              <a:rPr lang="tr-TR" b="1" dirty="0">
                <a:solidFill>
                  <a:srgbClr val="FF0000"/>
                </a:solidFill>
              </a:rPr>
              <a:t>Batılılaşma bir tür gönüllü asimilasyon süreci olarak da değerlendirilebilir</a:t>
            </a:r>
            <a:r>
              <a:rPr lang="tr-TR" dirty="0">
                <a:solidFill>
                  <a:srgbClr val="FF0000"/>
                </a:solidFill>
              </a:rPr>
              <a:t>. </a:t>
            </a:r>
            <a:endParaRPr lang="tr-TR" dirty="0" smtClean="0">
              <a:solidFill>
                <a:srgbClr val="FF0000"/>
              </a:solidFill>
            </a:endParaRPr>
          </a:p>
          <a:p>
            <a:endParaRPr lang="tr-TR" dirty="0" smtClean="0"/>
          </a:p>
          <a:p>
            <a:r>
              <a:rPr lang="tr-TR" dirty="0" smtClean="0"/>
              <a:t>İnsanlar </a:t>
            </a:r>
            <a:r>
              <a:rPr lang="tr-TR" dirty="0"/>
              <a:t>gibi ülkeler de nasıl yapıldığını bilmedikleri ama iyi sonuç veren uygulamaları onu yapanları taklit ederek öğrenirler. </a:t>
            </a:r>
            <a:r>
              <a:rPr lang="tr-TR" dirty="0">
                <a:solidFill>
                  <a:srgbClr val="FF0000"/>
                </a:solidFill>
              </a:rPr>
              <a:t>Başlangıç itibariyle Batının taklit edilerek Batılılaşmaya çalışılması anlaşılır bir durumdur. </a:t>
            </a:r>
            <a:r>
              <a:rPr lang="tr-TR" dirty="0"/>
              <a:t>Osmanlı Devleti Batıyla etkileşiminde modernleşmede önemli başarılar sağlamıştır. Uluslaşma süreci bunlardan biridir. </a:t>
            </a:r>
            <a:endParaRPr lang="tr-TR" dirty="0" smtClean="0"/>
          </a:p>
          <a:p>
            <a:pPr marL="82296" indent="0">
              <a:buNone/>
            </a:pPr>
            <a:endParaRPr lang="tr-TR" dirty="0" smtClean="0"/>
          </a:p>
          <a:p>
            <a:r>
              <a:rPr lang="tr-TR" dirty="0" smtClean="0"/>
              <a:t>II</a:t>
            </a:r>
            <a:r>
              <a:rPr lang="tr-TR" dirty="0"/>
              <a:t>. Mahmut ilköğretimin zorunlu olması, Avrupa’ya öğrenci gönderilmesi, eğitim öğretim yöntemlerinde yenilikler, ilk tıp okulu…) ve II. Abdülhamit döneminde eğitimde çok önemli gelişmeler olmuştur. Bunlar anlaşılır gelişmelerdir.  </a:t>
            </a:r>
            <a:endParaRPr lang="tr-TR" dirty="0" smtClean="0"/>
          </a:p>
          <a:p>
            <a:r>
              <a:rPr lang="tr-TR" b="1" dirty="0" smtClean="0">
                <a:solidFill>
                  <a:srgbClr val="FF0000"/>
                </a:solidFill>
              </a:rPr>
              <a:t>Anlaşılmayan </a:t>
            </a:r>
            <a:r>
              <a:rPr lang="tr-TR" b="1" dirty="0">
                <a:solidFill>
                  <a:srgbClr val="FF0000"/>
                </a:solidFill>
              </a:rPr>
              <a:t>ise modernleşmeden ziyade batılılaşma çabasının süreklileşmesidir. </a:t>
            </a:r>
            <a:r>
              <a:rPr lang="tr-TR" b="1" dirty="0"/>
              <a:t>Gerçi Osmanlı Devletinin son dönemlerindeki iç karışıklık ve savaşların modernleşmeye fırsat bırakmadığını söylemek mümkündür.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Autofit/>
          </a:bodyPr>
          <a:lstStyle/>
          <a:p>
            <a:r>
              <a:rPr lang="tr-TR" sz="2000" dirty="0"/>
              <a:t>Eğitim sistemini iyileştirmek isteyen Osmanlı, yaptığı ıslahatlarda çağdaş eğitim yapısını yakalamak isterken, </a:t>
            </a:r>
            <a:r>
              <a:rPr lang="tr-TR" sz="2000" dirty="0">
                <a:solidFill>
                  <a:srgbClr val="FF0000"/>
                </a:solidFill>
              </a:rPr>
              <a:t>ülkede iki başlı bir eğitim yapısı oluşturmuştur</a:t>
            </a:r>
            <a:r>
              <a:rPr lang="tr-TR" sz="2000" dirty="0"/>
              <a:t>. </a:t>
            </a:r>
            <a:endParaRPr lang="tr-TR" sz="2000" dirty="0" smtClean="0"/>
          </a:p>
          <a:p>
            <a:r>
              <a:rPr lang="tr-TR" sz="2000" dirty="0" smtClean="0"/>
              <a:t>Zararlarını </a:t>
            </a:r>
            <a:r>
              <a:rPr lang="tr-TR" sz="2000" dirty="0"/>
              <a:t>ileriki yıllarda daha net biçimde gösteren bu ikilik toplumsal çatışmalara neden olmuştur. </a:t>
            </a:r>
            <a:r>
              <a:rPr lang="tr-TR" sz="2000" dirty="0">
                <a:solidFill>
                  <a:srgbClr val="FF0000"/>
                </a:solidFill>
              </a:rPr>
              <a:t>Batı örneğinde açılan askerî okulların yanında medreselerin de mevcudiyetini koruması </a:t>
            </a:r>
            <a:r>
              <a:rPr lang="tr-TR" sz="2000" dirty="0"/>
              <a:t>eğitim alanında çatışmalara neden olmuş ve bu ikilik Batı örneğinde sivil okulların kurulmasıyla daha da belirginleşmiştir. </a:t>
            </a:r>
            <a:endParaRPr lang="tr-TR" sz="2000" dirty="0" smtClean="0"/>
          </a:p>
          <a:p>
            <a:r>
              <a:rPr lang="tr-TR" sz="2000" dirty="0" smtClean="0"/>
              <a:t>Zira </a:t>
            </a:r>
            <a:r>
              <a:rPr lang="tr-TR" sz="2000" dirty="0"/>
              <a:t>bir taraftan hukuk okulları Batı yasalarına göre hâkimler mezun ediyor, bir taraftan da medreseler </a:t>
            </a:r>
            <a:r>
              <a:rPr lang="tr-TR" sz="2000" dirty="0" err="1"/>
              <a:t>fıkıha</a:t>
            </a:r>
            <a:r>
              <a:rPr lang="tr-TR" sz="2000" dirty="0"/>
              <a:t> göre hükümler verecek kadılar yetiştiriyordu. Aynı durum tıbbiye okulları için de geçerliydi. Eğitim dili Fransızca olan tıbbiye okulları açılıyor, diğer yandan da geleneksel tıp eğitimi veriliyordu. Bu durumun zararlı sonuçlar doğuracağını kestiremeyen </a:t>
            </a:r>
            <a:r>
              <a:rPr lang="tr-TR" sz="2000" dirty="0">
                <a:solidFill>
                  <a:srgbClr val="FF0000"/>
                </a:solidFill>
              </a:rPr>
              <a:t>Osmanlı Devleti, </a:t>
            </a:r>
            <a:r>
              <a:rPr lang="tr-TR" sz="2000" b="1" dirty="0">
                <a:solidFill>
                  <a:srgbClr val="FF0000"/>
                </a:solidFill>
              </a:rPr>
              <a:t>eğitim sisteminde bir yurttaş oluşturamamıştır</a:t>
            </a:r>
            <a:r>
              <a:rPr lang="tr-TR" sz="1600" dirty="0">
                <a:solidFill>
                  <a:srgbClr val="FF0000"/>
                </a:solidFill>
              </a:rPr>
              <a:t>. </a:t>
            </a:r>
            <a:endParaRPr lang="tr-TR" sz="1600" dirty="0" smtClean="0">
              <a:solidFill>
                <a:srgbClr val="FF0000"/>
              </a:solidFill>
            </a:endParaRPr>
          </a:p>
        </p:txBody>
      </p:sp>
    </p:spTree>
    <p:extLst>
      <p:ext uri="{BB962C8B-B14F-4D97-AF65-F5344CB8AC3E}">
        <p14:creationId xmlns:p14="http://schemas.microsoft.com/office/powerpoint/2010/main" val="167400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a:bodyPr>
          <a:lstStyle/>
          <a:p>
            <a:r>
              <a:rPr lang="tr-TR" dirty="0"/>
              <a:t>19. yüzyıla gelindiğinde </a:t>
            </a:r>
            <a:r>
              <a:rPr lang="tr-TR" dirty="0">
                <a:solidFill>
                  <a:srgbClr val="FF0000"/>
                </a:solidFill>
              </a:rPr>
              <a:t>Osmanlıda eğitim alanındaki bu ikiliğin ve karmaşıklığın bir diğer ucunu da azınlık ve yabancı okulları </a:t>
            </a:r>
            <a:r>
              <a:rPr lang="tr-TR" dirty="0" smtClean="0">
                <a:solidFill>
                  <a:srgbClr val="FF0000"/>
                </a:solidFill>
              </a:rPr>
              <a:t>oluşturmuştur.</a:t>
            </a:r>
            <a:r>
              <a:rPr lang="tr-TR" dirty="0" smtClean="0"/>
              <a:t> </a:t>
            </a:r>
            <a:r>
              <a:rPr lang="tr-TR" dirty="0"/>
              <a:t>Osmanlı Devleti’nde XIX. Yüzyılın ortalarından itibaren ilk yabancı okullar açılmaya başlanmıştır. Bu yabancı okulların açılmasını kolaylaştıran en önemli etkenler kapitülasyonlar ve azınlıklara tanınan haklardı. </a:t>
            </a:r>
          </a:p>
        </p:txBody>
      </p:sp>
    </p:spTree>
    <p:extLst>
      <p:ext uri="{BB962C8B-B14F-4D97-AF65-F5344CB8AC3E}">
        <p14:creationId xmlns:p14="http://schemas.microsoft.com/office/powerpoint/2010/main" val="46532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7500" lnSpcReduction="20000"/>
          </a:bodyPr>
          <a:lstStyle/>
          <a:p>
            <a:r>
              <a:rPr lang="tr-TR" b="1" dirty="0" smtClean="0">
                <a:solidFill>
                  <a:srgbClr val="FF0000"/>
                </a:solidFill>
              </a:rPr>
              <a:t>I</a:t>
            </a:r>
            <a:r>
              <a:rPr lang="tr-TR" b="1" dirty="0">
                <a:solidFill>
                  <a:srgbClr val="FF0000"/>
                </a:solidFill>
              </a:rPr>
              <a:t>. Dünya Savaşı’nın başladığı </a:t>
            </a:r>
            <a:r>
              <a:rPr lang="tr-TR" b="1" dirty="0" smtClean="0">
                <a:solidFill>
                  <a:srgbClr val="FF0000"/>
                </a:solidFill>
              </a:rPr>
              <a:t>dönemde </a:t>
            </a:r>
            <a:r>
              <a:rPr lang="tr-TR" dirty="0">
                <a:solidFill>
                  <a:srgbClr val="FF0000"/>
                </a:solidFill>
              </a:rPr>
              <a:t>Osmanlı sınırları içinde</a:t>
            </a:r>
            <a:r>
              <a:rPr lang="tr-TR" b="1" dirty="0" smtClean="0">
                <a:solidFill>
                  <a:srgbClr val="FF0000"/>
                </a:solidFill>
              </a:rPr>
              <a:t> </a:t>
            </a:r>
            <a:r>
              <a:rPr lang="tr-TR" b="1" dirty="0">
                <a:solidFill>
                  <a:srgbClr val="FF0000"/>
                </a:solidFill>
              </a:rPr>
              <a:t>sadece ABD ve Fransa’nın </a:t>
            </a:r>
            <a:r>
              <a:rPr lang="tr-TR" b="1" u="sng" dirty="0">
                <a:solidFill>
                  <a:srgbClr val="FF0000"/>
                </a:solidFill>
              </a:rPr>
              <a:t>1000’e yakın</a:t>
            </a:r>
            <a:r>
              <a:rPr lang="tr-TR" b="1" dirty="0">
                <a:solidFill>
                  <a:srgbClr val="FF0000"/>
                </a:solidFill>
              </a:rPr>
              <a:t> okulu</a:t>
            </a:r>
            <a:r>
              <a:rPr lang="tr-TR" dirty="0"/>
              <a:t>, </a:t>
            </a:r>
            <a:r>
              <a:rPr lang="tr-TR" dirty="0" smtClean="0"/>
              <a:t>özellikle </a:t>
            </a:r>
            <a:r>
              <a:rPr lang="tr-TR" dirty="0"/>
              <a:t>başkentte ve jeopolitik açıdan önemli; Harput, Mardin, Beyrut, Tarsus, Kayseri, Antep, Merzifon gibi noktalarda faaliyet göstermekteydi. </a:t>
            </a:r>
            <a:r>
              <a:rPr lang="tr-TR" b="1" dirty="0">
                <a:solidFill>
                  <a:srgbClr val="FF0000"/>
                </a:solidFill>
              </a:rPr>
              <a:t>İngiltere, Almanya, İtalya ve Avusturya gibi devletlerin okulları da hesaba katıldığında bu rakam ürkütücü boyutlara ulaşmaktaydı</a:t>
            </a:r>
            <a:r>
              <a:rPr lang="tr-TR" dirty="0"/>
              <a:t>. </a:t>
            </a:r>
            <a:endParaRPr lang="tr-TR" dirty="0" smtClean="0"/>
          </a:p>
          <a:p>
            <a:r>
              <a:rPr lang="tr-TR" b="1" dirty="0" smtClean="0">
                <a:solidFill>
                  <a:srgbClr val="FF0000"/>
                </a:solidFill>
              </a:rPr>
              <a:t>Bu </a:t>
            </a:r>
            <a:r>
              <a:rPr lang="tr-TR" b="1" dirty="0">
                <a:solidFill>
                  <a:srgbClr val="FF0000"/>
                </a:solidFill>
              </a:rPr>
              <a:t>okullar </a:t>
            </a:r>
            <a:r>
              <a:rPr lang="tr-TR" b="1" dirty="0"/>
              <a:t>misyonerlik faaliyetleri</a:t>
            </a:r>
            <a:r>
              <a:rPr lang="tr-TR" b="1" dirty="0">
                <a:solidFill>
                  <a:srgbClr val="FF0000"/>
                </a:solidFill>
              </a:rPr>
              <a:t>nden başka, bağlı oldukları devletler lehine hareket edecek işbirlikçi yetiştiriyorlardı. </a:t>
            </a:r>
            <a:r>
              <a:rPr lang="tr-TR" dirty="0"/>
              <a:t>Azınlık okullarının bu faaliyetleri </a:t>
            </a:r>
            <a:r>
              <a:rPr lang="tr-TR" u="sng" dirty="0"/>
              <a:t>Osmanlının da sonunu hazırlayan unsurlardandı</a:t>
            </a:r>
            <a:r>
              <a:rPr lang="tr-TR" dirty="0"/>
              <a:t>. Bu azınlık okulları, özellikle Osmanlı’yı parçalama düşüncesinde olan </a:t>
            </a:r>
            <a:r>
              <a:rPr lang="tr-TR" b="1" dirty="0"/>
              <a:t>dönemin devletlerinin emellerine hizmet </a:t>
            </a:r>
            <a:r>
              <a:rPr lang="tr-TR" dirty="0"/>
              <a:t>ediyordu. Örneğin Rum okulları, çevrelerini Rumlaştırma, Yunan işgalini kolaylaştırma, İstanbul’da Bizans, Trabzon ve çevresinde de bir Pontus Rum Devleti kurulması amacını güdüyordu. (Duman, 2014).</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55000" lnSpcReduction="20000"/>
          </a:bodyPr>
          <a:lstStyle/>
          <a:p>
            <a:r>
              <a:rPr lang="tr-TR" b="1" dirty="0"/>
              <a:t>Bu okullar </a:t>
            </a:r>
            <a:r>
              <a:rPr lang="tr-TR" dirty="0"/>
              <a:t>ortak bir çerçevede oluşturulmuş programlar yerine Osmanlı Devleti’nin yıkılışa götüren süreci oluşturuyor, </a:t>
            </a:r>
            <a:r>
              <a:rPr lang="tr-TR" b="1" dirty="0"/>
              <a:t>milli birliğe zarar veriyordu. Osmanlı Devleti’nin son döneminde eğitim politikasının şekillenmesinde etkili olan </a:t>
            </a:r>
            <a:r>
              <a:rPr lang="tr-TR" b="1" dirty="0">
                <a:solidFill>
                  <a:srgbClr val="FF0000"/>
                </a:solidFill>
              </a:rPr>
              <a:t>Ziya Gökalp, eğitimin milli, öğretimin çağdaş olması </a:t>
            </a:r>
            <a:r>
              <a:rPr lang="tr-TR" b="1" dirty="0"/>
              <a:t>gerektiğini savunuyordu</a:t>
            </a:r>
            <a:r>
              <a:rPr lang="tr-TR" dirty="0"/>
              <a:t>. </a:t>
            </a:r>
            <a:endParaRPr lang="tr-TR" dirty="0" smtClean="0"/>
          </a:p>
          <a:p>
            <a:r>
              <a:rPr lang="tr-TR" dirty="0" smtClean="0"/>
              <a:t>Türklük</a:t>
            </a:r>
            <a:r>
              <a:rPr lang="tr-TR" dirty="0"/>
              <a:t>, </a:t>
            </a:r>
            <a:r>
              <a:rPr lang="tr-TR" dirty="0" err="1"/>
              <a:t>islam</a:t>
            </a:r>
            <a:r>
              <a:rPr lang="tr-TR" dirty="0"/>
              <a:t> ve çağdaşlık düşüncelerini sentezleyen Ziya Gökalp eğitimin bireyin ruhunda değer hükümleri meydana getireceğini ve bu değer hükümlerinin her toplumda farklılaştığını ifade ediyordu. Bu nedenle her milletin eğitimi o milletin değerlerine dayanmalı düşüncesini savunan </a:t>
            </a:r>
            <a:r>
              <a:rPr lang="tr-TR" b="1" dirty="0"/>
              <a:t>Gökalp, eğitimin milli </a:t>
            </a:r>
            <a:r>
              <a:rPr lang="tr-TR" dirty="0"/>
              <a:t>olmasının gerekli olduğunu savunuyordu. </a:t>
            </a:r>
            <a:r>
              <a:rPr lang="tr-TR" b="1" dirty="0"/>
              <a:t>Öğretimi maddi ve teknik bilgilerin bireye aktarılması</a:t>
            </a:r>
            <a:r>
              <a:rPr lang="tr-TR" dirty="0"/>
              <a:t> olarak tanımlayan Gökalp, milletlerarası bir özellik taşıyan bu bilgilerin çağdaş bir öğretim ile bireye kazandırılması gerektiğini savunuyordu. Ziya Gökalp bireyin şahsiyetinin geliştiği lise döneminde milli bir eğitimin verilmesinden yanaydı.  Gökalp’in mili eğitim düşüncesi </a:t>
            </a:r>
            <a:r>
              <a:rPr lang="tr-TR" dirty="0">
                <a:solidFill>
                  <a:srgbClr val="FF0000"/>
                </a:solidFill>
              </a:rPr>
              <a:t>Cumhuriyetin kurulması ile yeni devletin milli eğitim politikasının şekillenmesinde de etkili olmuştur</a:t>
            </a:r>
            <a:r>
              <a:rPr lang="tr-TR" dirty="0"/>
              <a:t>. </a:t>
            </a:r>
            <a:endParaRPr lang="tr-TR" dirty="0" smtClean="0"/>
          </a:p>
          <a:p>
            <a:endParaRPr lang="tr-TR" b="1" dirty="0"/>
          </a:p>
          <a:p>
            <a:r>
              <a:rPr lang="tr-TR" b="1" dirty="0" smtClean="0">
                <a:solidFill>
                  <a:srgbClr val="FF0000"/>
                </a:solidFill>
              </a:rPr>
              <a:t>Ziya </a:t>
            </a:r>
            <a:r>
              <a:rPr lang="tr-TR" b="1" dirty="0">
                <a:solidFill>
                  <a:srgbClr val="FF0000"/>
                </a:solidFill>
              </a:rPr>
              <a:t>Gökalp’in eğitim düşüncesi Atatürk’ün eğitim düşüncesinde ve </a:t>
            </a:r>
            <a:r>
              <a:rPr lang="tr-TR" b="1" dirty="0" smtClean="0">
                <a:solidFill>
                  <a:srgbClr val="FF0000"/>
                </a:solidFill>
              </a:rPr>
              <a:t>Cumhuriyet </a:t>
            </a:r>
            <a:r>
              <a:rPr lang="tr-TR" b="1" dirty="0">
                <a:solidFill>
                  <a:srgbClr val="FF0000"/>
                </a:solidFill>
              </a:rPr>
              <a:t>dönemi eğitiminde yaşanan gelişmelerde etkili olmuştur</a:t>
            </a:r>
            <a:r>
              <a:rPr lang="tr-TR" b="1" dirty="0"/>
              <a:t>.</a:t>
            </a:r>
            <a:r>
              <a:rPr lang="tr-TR" dirty="0"/>
              <a:t> Özellikle Osmanlı Devleti’nin son döneminde eğitim politikasındaki kargaşayı iyi analiz eden Gökalp’in eğitimde birliğin sağlanmasına yönelik düşünceleri 1924’te </a:t>
            </a:r>
            <a:r>
              <a:rPr lang="tr-TR" dirty="0" err="1"/>
              <a:t>Tevhid</a:t>
            </a:r>
            <a:r>
              <a:rPr lang="tr-TR" dirty="0"/>
              <a:t>-i Tedrisat Kanunu’nun çıkarılarak eğitimde birliğin sağlanmasında önemli bir rol oynamıştır. (Bolat 2011)</a:t>
            </a:r>
          </a:p>
        </p:txBody>
      </p:sp>
    </p:spTree>
    <p:extLst>
      <p:ext uri="{BB962C8B-B14F-4D97-AF65-F5344CB8AC3E}">
        <p14:creationId xmlns:p14="http://schemas.microsoft.com/office/powerpoint/2010/main" val="167400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62500" lnSpcReduction="20000"/>
          </a:bodyPr>
          <a:lstStyle/>
          <a:p>
            <a:r>
              <a:rPr lang="tr-TR" b="1" dirty="0"/>
              <a:t>Osmanlı İmparatorluğu’nun mirası üzerine kurulan </a:t>
            </a:r>
            <a:r>
              <a:rPr lang="tr-TR" b="1" dirty="0">
                <a:solidFill>
                  <a:srgbClr val="FF0000"/>
                </a:solidFill>
              </a:rPr>
              <a:t>Türkiye Cumhuriyeti de modern, güçlü bir devlet olabilmenin şartlarından biri olan iyi bir eğitim sistemi </a:t>
            </a:r>
            <a:r>
              <a:rPr lang="tr-TR" b="1" dirty="0"/>
              <a:t>kurmak amacıyla çalışmalara başlamış</a:t>
            </a:r>
            <a:r>
              <a:rPr lang="tr-TR" dirty="0"/>
              <a:t> ve bu hususta kendisinden bir önceki dönemin eğitim hamlelerinden etkilenmiş veyahut kendi payına bir takım dersler çıkarmıştır. Osmanlı eğitim sisteminin çağdaşlarından uzak bir yapıda oluşu, yeni bir eğitim politikasını zorunlu kılıyordu. Bu nedenle Türk Milleti </a:t>
            </a:r>
            <a:r>
              <a:rPr lang="tr-TR" b="1" dirty="0"/>
              <a:t>Mustafa Kemal Paşa’nın önderliğinde milli mücadele hareketine başlarken ve cumhuriyeti kurarken, gençliğin bundan sonra hangi ilkelere, amaçlara ve hangi eğitim felsefesi ve dünya görüşüne göre yetiştirilmesi gerektiğini hızlıca belirlemeye çalışmıştır</a:t>
            </a:r>
            <a:r>
              <a:rPr lang="tr-TR" dirty="0"/>
              <a:t>. </a:t>
            </a:r>
            <a:endParaRPr lang="tr-TR" dirty="0" smtClean="0"/>
          </a:p>
          <a:p>
            <a:endParaRPr lang="tr-TR" dirty="0"/>
          </a:p>
          <a:p>
            <a:r>
              <a:rPr lang="tr-TR" dirty="0" smtClean="0"/>
              <a:t>Daha </a:t>
            </a:r>
            <a:r>
              <a:rPr lang="tr-TR" dirty="0"/>
              <a:t>çağdaş bir eğitimi hemen hayata geçirmek isteyen Cumhuriyetimizin kurucuları, milli eğitim amaçlarını daha milli mücadele yıllarında ortaya koymuşlardır. Osmanlı Devleti zamanında hazırlanan hükümet programlarında pek rastlanılmayan </a:t>
            </a:r>
            <a:r>
              <a:rPr lang="tr-TR" dirty="0">
                <a:solidFill>
                  <a:srgbClr val="FF0000"/>
                </a:solidFill>
              </a:rPr>
              <a:t>milli şuuru geliştirme, kendine güven duyma, girişim gücüne sahip olma, kendi bünyemize uygun programlar geliştirme</a:t>
            </a:r>
            <a:r>
              <a:rPr lang="tr-TR" dirty="0"/>
              <a:t> gibi bugünkü modern eğitimde kullanılan temel ilkeleri hayata geçirmeye çalışmışlardır. (Duman, 2014).</a:t>
            </a:r>
          </a:p>
        </p:txBody>
      </p:sp>
    </p:spTree>
    <p:extLst>
      <p:ext uri="{BB962C8B-B14F-4D97-AF65-F5344CB8AC3E}">
        <p14:creationId xmlns:p14="http://schemas.microsoft.com/office/powerpoint/2010/main" val="167400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0000" lnSpcReduction="20000"/>
          </a:bodyPr>
          <a:lstStyle/>
          <a:p>
            <a:r>
              <a:rPr lang="tr-TR" dirty="0"/>
              <a:t>Atatürk; eğitim sisteminin ülkemizin ihtiyaçlarına ve çağın gereklerine uygun olarak yeni baştan kurulmasını ve bu eğitimin aynı zamanda toplumun bütün kesimlerine yaygınlaştırılmasını gerekli görüyordu. Cumhuriyetin ilk yıllarında bu yaklaşımla belirlenen </a:t>
            </a:r>
            <a:r>
              <a:rPr lang="tr-TR" b="1" dirty="0">
                <a:solidFill>
                  <a:srgbClr val="FF0000"/>
                </a:solidFill>
              </a:rPr>
              <a:t>millî eğitim politikası, temelde üç ana amaca yönelmiştir</a:t>
            </a:r>
            <a:r>
              <a:rPr lang="tr-TR" b="1" dirty="0"/>
              <a:t>. </a:t>
            </a:r>
            <a:r>
              <a:rPr lang="tr-TR" dirty="0"/>
              <a:t>Bunlar; </a:t>
            </a:r>
          </a:p>
          <a:p>
            <a:r>
              <a:rPr lang="tr-TR" dirty="0"/>
              <a:t>1- Millî kültür birliğinin sağlanması,</a:t>
            </a:r>
          </a:p>
          <a:p>
            <a:r>
              <a:rPr lang="tr-TR" dirty="0"/>
              <a:t>2-Vatandaşlık eğitiminin ve ilköğretimin yaygınlaştırılması,</a:t>
            </a:r>
          </a:p>
          <a:p>
            <a:r>
              <a:rPr lang="tr-TR" dirty="0"/>
              <a:t>3- Türkiye’nin ihtiyaç duyduğu eğitilmiş insan gücünün yetiştirilmesi olarak özetlenebilir</a:t>
            </a:r>
            <a:r>
              <a:rPr lang="tr-TR" dirty="0" smtClean="0"/>
              <a:t>.</a:t>
            </a:r>
          </a:p>
          <a:p>
            <a:pPr marL="82296" indent="0">
              <a:buNone/>
            </a:pPr>
            <a:endParaRPr lang="tr-TR" dirty="0"/>
          </a:p>
          <a:p>
            <a:r>
              <a:rPr lang="tr-TR" dirty="0" smtClean="0"/>
              <a:t>1 </a:t>
            </a:r>
            <a:r>
              <a:rPr lang="tr-TR" dirty="0"/>
              <a:t>Mart 1922 günü TBMM’de yaptığı konuşmada: “Eğitim, hükümetin en verimli ve en mühim görevidir.” diyen Atatürk; Kurtuluş Savaşı’nın en buhranlı günlerinde millî eğitim sorunlarına eğilmiş ve 15 Temmuz 1921’de I. Maarif Kongresi’ni toplamıştır. Kongrede: “Asırlardır devlet bünyesinde süren derin idari ihmallerinin meydana getirdiği yaraların tedavisinde sarf edilecek emeğin en büyüğünü, hiç kuşkusuz eğitim yolunda göstermemiz lazımdır.” demiştir (MEB, 1993:11-12). </a:t>
            </a:r>
          </a:p>
          <a:p>
            <a:endParaRPr lang="tr-TR" dirty="0"/>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88640"/>
            <a:ext cx="7818072" cy="6059760"/>
          </a:xfrm>
        </p:spPr>
        <p:txBody>
          <a:bodyPr>
            <a:normAutofit fontScale="85000" lnSpcReduction="2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endParaRPr lang="tr-TR" dirty="0"/>
          </a:p>
          <a:p>
            <a:endParaRPr lang="tr-TR" dirty="0" smtClean="0"/>
          </a:p>
          <a:p>
            <a:endParaRPr lang="tr-TR" dirty="0"/>
          </a:p>
          <a:p>
            <a:r>
              <a:rPr lang="tr-TR" dirty="0" smtClean="0"/>
              <a:t>En </a:t>
            </a:r>
            <a:r>
              <a:rPr lang="tr-TR" dirty="0"/>
              <a:t>önemli ve feyizli görevlerimiz, milli eğitim işleridir. Milli eğitim işlerinde mutlaka muzaffer olmak lazımdır. Bir milletin gerçek kurtuluşu ancak bu suretler </a:t>
            </a:r>
            <a:r>
              <a:rPr lang="tr-TR" dirty="0" smtClean="0"/>
              <a:t>olur” M.K.ATATÜRK</a:t>
            </a:r>
            <a:endParaRPr lang="tr-TR" dirty="0"/>
          </a:p>
          <a:p>
            <a:endParaRPr lang="tr-T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1476"/>
            <a:ext cx="5472608" cy="400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16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lstStyle/>
          <a:p>
            <a:r>
              <a:rPr lang="tr-TR" dirty="0"/>
              <a:t>Doğan (1982), Atatürk’ün eğitim politikasının bu özelliğini şöyle açıklamaktadır; </a:t>
            </a:r>
            <a:r>
              <a:rPr lang="tr-TR" b="1" dirty="0"/>
              <a:t>Atatürk döneminde</a:t>
            </a:r>
            <a:r>
              <a:rPr lang="tr-TR" dirty="0"/>
              <a:t>ki eğitim politikası şekillendirilirken ve uygulamalar yönlendirilirken çeşitli dönemlerde </a:t>
            </a:r>
            <a:r>
              <a:rPr lang="tr-TR" b="1" dirty="0"/>
              <a:t>eğitim sistemlerini yönlendiren </a:t>
            </a:r>
            <a:r>
              <a:rPr lang="tr-TR" b="1" dirty="0" err="1"/>
              <a:t>skolastizm</a:t>
            </a:r>
            <a:r>
              <a:rPr lang="tr-TR" b="1" dirty="0"/>
              <a:t>, hümanizm, realizm, pragmatizm vb. doktrinlerin hiçbirine bağlı kalınmadığı ve çeşitli görüşlerden faydalanarak Türkiye’nin sorunlarını çözecek şekilde bir senteze gidildiği görülmektedir</a:t>
            </a:r>
            <a:r>
              <a:rPr lang="tr-TR" dirty="0"/>
              <a:t>.</a:t>
            </a:r>
          </a:p>
        </p:txBody>
      </p:sp>
    </p:spTree>
    <p:extLst>
      <p:ext uri="{BB962C8B-B14F-4D97-AF65-F5344CB8AC3E}">
        <p14:creationId xmlns:p14="http://schemas.microsoft.com/office/powerpoint/2010/main" val="167400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62500" lnSpcReduction="20000"/>
          </a:bodyPr>
          <a:lstStyle/>
          <a:p>
            <a:pPr algn="ctr"/>
            <a:r>
              <a:rPr lang="tr-TR" b="1" dirty="0"/>
              <a:t>NASIL BİR EĞİTİM?:</a:t>
            </a:r>
          </a:p>
          <a:p>
            <a:r>
              <a:rPr lang="tr-TR" b="1" dirty="0">
                <a:solidFill>
                  <a:srgbClr val="FF0000"/>
                </a:solidFill>
              </a:rPr>
              <a:t>Eğitim Millî Olmalıdır:</a:t>
            </a:r>
          </a:p>
          <a:p>
            <a:r>
              <a:rPr lang="tr-TR" dirty="0"/>
              <a:t>Atatürk 1924’te:“Yeni Türk Cumhuriyeti’nin, yeni nesle vereceği eğitim, millî eğitimdir.” diyor (MEB, 2001a: 291).</a:t>
            </a:r>
          </a:p>
          <a:p>
            <a:r>
              <a:rPr lang="tr-TR" dirty="0"/>
              <a:t>1 Mart 1924’te yaptığı TBMM’nin açış konuşmasında ise: “Türkiye’nin eğitim politikasının her derecesini, tam bir netlik ve hiçbir tereddüde yer vermeyen açıklık ile ifade temek ve uygulamak lazımdır. Bu politika, tam anlamıyla millî bir mahiyette tayin olunabilir.” diyor (MEB, 2001b: 107). Eğitimin mutlaka millî olmasının gerekçesini şöyle açıklıyordu: “</a:t>
            </a:r>
            <a:r>
              <a:rPr lang="tr-TR" b="1" dirty="0">
                <a:solidFill>
                  <a:srgbClr val="FF0000"/>
                </a:solidFill>
              </a:rPr>
              <a:t>Millî olmayan eğitim, yüzyıllardır süren felaketlerimizin temel sebeplerindendir</a:t>
            </a:r>
            <a:r>
              <a:rPr lang="tr-TR" dirty="0"/>
              <a:t>.” (Akyüz 1994: 292).</a:t>
            </a:r>
          </a:p>
          <a:p>
            <a:r>
              <a:rPr lang="tr-TR" dirty="0"/>
              <a:t>1 Mart 1922’de TBMM’nin 3. toplanma yılı başında yaptığı açış konuşmada: “Yetişecek çocuklarımıza ve gençlerimize, görecekleri tahsilin hududu </a:t>
            </a:r>
            <a:r>
              <a:rPr lang="tr-TR" b="1" dirty="0">
                <a:solidFill>
                  <a:srgbClr val="FF0000"/>
                </a:solidFill>
              </a:rPr>
              <a:t>ne olursa olsun, her şeyden evvel, Türkiye’nin istiklaline, kendi benliğine, millî geleneklerine düşman olan bütün unsurlarla mücadele etmek lüzumu </a:t>
            </a:r>
            <a:r>
              <a:rPr lang="tr-TR" b="1" dirty="0" smtClean="0">
                <a:solidFill>
                  <a:srgbClr val="FF0000"/>
                </a:solidFill>
              </a:rPr>
              <a:t>öğretilmelidir</a:t>
            </a:r>
            <a:r>
              <a:rPr lang="tr-TR" dirty="0" smtClean="0"/>
              <a:t>’ diyor </a:t>
            </a:r>
            <a:r>
              <a:rPr lang="tr-TR" dirty="0"/>
              <a:t>ve bunun nedenini şöyle açıklıyordu:</a:t>
            </a:r>
          </a:p>
          <a:p>
            <a:r>
              <a:rPr lang="tr-TR" dirty="0"/>
              <a:t>“Dünyadaki milletlerarası vaziyete göre, böyle bir mücadelenin gerektirdiği </a:t>
            </a:r>
            <a:r>
              <a:rPr lang="tr-TR" b="1" dirty="0">
                <a:solidFill>
                  <a:srgbClr val="FF0000"/>
                </a:solidFill>
              </a:rPr>
              <a:t>manevî ruha sahip olmayan fertler ve bu nitelikte fertlerden oluşan cemiyetlere hayat ve bağımsızlık yoktur</a:t>
            </a:r>
            <a:r>
              <a:rPr lang="tr-TR" b="1" dirty="0"/>
              <a:t>. </a:t>
            </a:r>
            <a:r>
              <a:rPr lang="tr-TR" dirty="0"/>
              <a:t>Silahla olduğu gibi dimağımız ile de mücadele etmek mecburiyetindeyiz.” (MEB, 2001a: 299).</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92500" lnSpcReduction="20000"/>
          </a:bodyPr>
          <a:lstStyle/>
          <a:p>
            <a:r>
              <a:rPr lang="tr-TR" b="1" dirty="0"/>
              <a:t>Millî Dehamızın Gelişmesi Millî Kültürle Sağlanabilir:</a:t>
            </a:r>
          </a:p>
          <a:p>
            <a:r>
              <a:rPr lang="tr-TR" dirty="0"/>
              <a:t>“Şimdiye kadar Takip edilen eğitim-öğretim biçimlerinin, milletimizin geri kalmasında en önemli sebep olduğu kanaatindeyim. Onun için </a:t>
            </a:r>
            <a:r>
              <a:rPr lang="tr-TR" b="1" dirty="0">
                <a:solidFill>
                  <a:srgbClr val="FF0000"/>
                </a:solidFill>
              </a:rPr>
              <a:t>millî eğitim programından </a:t>
            </a:r>
            <a:r>
              <a:rPr lang="tr-TR" b="1" dirty="0" smtClean="0">
                <a:solidFill>
                  <a:srgbClr val="FF0000"/>
                </a:solidFill>
              </a:rPr>
              <a:t>bahsederken yabancı </a:t>
            </a:r>
            <a:r>
              <a:rPr lang="tr-TR" b="1" dirty="0">
                <a:solidFill>
                  <a:srgbClr val="FF0000"/>
                </a:solidFill>
              </a:rPr>
              <a:t>fikirlerden, Doğudan ve Batıdan gelebilen tesirlerden tamamen uzak, millî karakterimiz ve tarihimizle uyumlu kültürü kastediyorum</a:t>
            </a:r>
            <a:r>
              <a:rPr lang="tr-TR" dirty="0">
                <a:solidFill>
                  <a:srgbClr val="FF0000"/>
                </a:solidFill>
              </a:rPr>
              <a:t>. </a:t>
            </a:r>
            <a:r>
              <a:rPr lang="tr-TR" dirty="0"/>
              <a:t>Çünkü millî dehamızın tam olarak gelişmesi ancak millî kültürle mümkündür. Herhangi bir ecnebi kültürü, şimdiye kadar takip edilen yabancı kültürlerin yıkıcı neticelerini tekrar </a:t>
            </a:r>
            <a:r>
              <a:rPr lang="tr-TR" dirty="0" err="1"/>
              <a:t>ettirebilir.”diyor</a:t>
            </a:r>
            <a:r>
              <a:rPr lang="tr-TR" dirty="0"/>
              <a:t> (MEB, 1993: 11-12).</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85000" lnSpcReduction="20000"/>
          </a:bodyPr>
          <a:lstStyle/>
          <a:p>
            <a:r>
              <a:rPr lang="tr-TR" sz="3400" b="1" dirty="0"/>
              <a:t>Başkalarını Taklitle Gelişme Sağlanamaz:</a:t>
            </a:r>
          </a:p>
          <a:p>
            <a:r>
              <a:rPr lang="tr-TR" dirty="0"/>
              <a:t>Atatürk diyor ki: “Biz, Batı medeniyetini taklitçilik yapalım diye almıyoruz. Onda iyi olarak gördüklerimizi, kendi bünyemize uygun bulduğumuzu benimsiyoruz” (Cumhur, 1981: 73).</a:t>
            </a:r>
          </a:p>
          <a:p>
            <a:r>
              <a:rPr lang="tr-TR" dirty="0" smtClean="0"/>
              <a:t>20 </a:t>
            </a:r>
            <a:r>
              <a:rPr lang="tr-TR" dirty="0"/>
              <a:t>Mart 1923’te Konyalı gençlere yaptığı konuşmada; başka milletleri taklit ederek başarılı olmanın imkansızlığını açıklayan Atatürk: “</a:t>
            </a:r>
            <a:r>
              <a:rPr lang="tr-TR" b="1" dirty="0">
                <a:solidFill>
                  <a:srgbClr val="FF0000"/>
                </a:solidFill>
              </a:rPr>
              <a:t>Aydınlarımız, milletimi en mesut millet yapayım der. Başka milletler nasıl olmuşsa onu da aynen öyle yapalım der. Lakin düşünmeliyiz ki, böyle bir nazariye hiçbir devirde muvaffak olmamıştır. Bir millet için saadet olan bir şey diğer millet için felaket olabilir. Aynı sebep ve şartlar birini mesut ettiği halde diğerini bedbaht edebilir. Unutmayalım ki, asıl temeli kendi içimizden çıkarmak zorundayız</a:t>
            </a:r>
            <a:r>
              <a:rPr lang="tr-TR" dirty="0"/>
              <a:t>” diyor (MEB, 2001a: 273).</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381328"/>
          </a:xfrm>
        </p:spPr>
        <p:txBody>
          <a:bodyPr>
            <a:noAutofit/>
          </a:bodyPr>
          <a:lstStyle/>
          <a:p>
            <a:r>
              <a:rPr lang="tr-TR" sz="1600" dirty="0"/>
              <a:t>Atatürk’ün ölümüyle başlayıp 1950’de Demokrat Parti iktidarı ile son bulan </a:t>
            </a:r>
            <a:r>
              <a:rPr lang="tr-TR" sz="1600" b="1" dirty="0">
                <a:solidFill>
                  <a:srgbClr val="FF0000"/>
                </a:solidFill>
              </a:rPr>
              <a:t>İsmet İnönü döneminde</a:t>
            </a:r>
            <a:r>
              <a:rPr lang="tr-TR" sz="1600" b="1" dirty="0"/>
              <a:t> </a:t>
            </a:r>
            <a:r>
              <a:rPr lang="tr-TR" sz="1600" dirty="0"/>
              <a:t>eğitim politikalarında </a:t>
            </a:r>
            <a:r>
              <a:rPr lang="tr-TR" sz="1600" dirty="0" smtClean="0"/>
              <a:t>eğitimde millilik anlayışından </a:t>
            </a:r>
            <a:r>
              <a:rPr lang="tr-TR" sz="1600" dirty="0"/>
              <a:t>uzaklaşılmıştır. İsmet İnönü ve Milli Eğitim Bakanı Hasan Ali Yücel’in milliyetçilik yerine </a:t>
            </a:r>
            <a:r>
              <a:rPr lang="tr-TR" sz="1600" b="1" dirty="0">
                <a:solidFill>
                  <a:srgbClr val="FF0000"/>
                </a:solidFill>
              </a:rPr>
              <a:t>hümanist anlayışı </a:t>
            </a:r>
            <a:r>
              <a:rPr lang="tr-TR" sz="1600" b="1" dirty="0"/>
              <a:t>aldıkları bu dönemde materyalist Yunan ve Latin kültüründen çeviriler dikkat çekme</a:t>
            </a:r>
            <a:r>
              <a:rPr lang="tr-TR" sz="1600" dirty="0"/>
              <a:t>ktedir. Doğan, hümanist eğitiminin özelliklerini üç kategoride incelemiştir:</a:t>
            </a:r>
          </a:p>
          <a:p>
            <a:r>
              <a:rPr lang="tr-TR" sz="1600" dirty="0"/>
              <a:t>1- Hümanistler </a:t>
            </a:r>
            <a:r>
              <a:rPr lang="tr-TR" sz="1600" b="1" dirty="0">
                <a:solidFill>
                  <a:srgbClr val="FF0000"/>
                </a:solidFill>
              </a:rPr>
              <a:t>evrensel bir insan </a:t>
            </a:r>
            <a:r>
              <a:rPr lang="tr-TR" sz="1600" dirty="0"/>
              <a:t>yetiştirmeyi amaçlamışlardır. Kuşkusuz 19. asırda başlayan </a:t>
            </a:r>
            <a:r>
              <a:rPr lang="tr-TR" sz="1600" dirty="0" err="1"/>
              <a:t>millîyetçilik</a:t>
            </a:r>
            <a:r>
              <a:rPr lang="tr-TR" sz="1600" dirty="0"/>
              <a:t> hareketleriyle evrensel insan yetiştirme görüşü değerini kaybetmiştir.</a:t>
            </a:r>
          </a:p>
          <a:p>
            <a:r>
              <a:rPr lang="tr-TR" sz="1600" dirty="0"/>
              <a:t>2- Hümanistler seçkin (</a:t>
            </a:r>
            <a:r>
              <a:rPr lang="tr-TR" sz="1600" b="1" dirty="0">
                <a:solidFill>
                  <a:srgbClr val="FF0000"/>
                </a:solidFill>
              </a:rPr>
              <a:t>elit) bir gruba eğitim </a:t>
            </a:r>
            <a:r>
              <a:rPr lang="tr-TR" sz="1600" dirty="0"/>
              <a:t>hizmeti götürmeyi amaçlamışlardır. Orta sınıfa bir eğitim getirmemişlerdir.</a:t>
            </a:r>
          </a:p>
          <a:p>
            <a:r>
              <a:rPr lang="tr-TR" sz="1600" dirty="0"/>
              <a:t>3- Hümanistler teori ile uygulamayı eşdeğer görmemişlerdir. Teorinin uygulamadan üstün olduğunu kabul etmişlerdir (Doğan, 1982: 34). hümanizm düşüncesinin benimsenmesi neticesinde 1940’larda Millî Eğitim şöyle şekillenmiştir:</a:t>
            </a:r>
          </a:p>
          <a:p>
            <a:r>
              <a:rPr lang="tr-TR" sz="1600" dirty="0"/>
              <a:t>1- </a:t>
            </a:r>
            <a:r>
              <a:rPr lang="tr-TR" sz="1600" b="1" dirty="0"/>
              <a:t>Hümanizmin kültürün ana kaynağı olarak kabul edilmesiyle </a:t>
            </a:r>
            <a:r>
              <a:rPr lang="tr-TR" sz="1600" b="1" dirty="0">
                <a:solidFill>
                  <a:srgbClr val="FF0000"/>
                </a:solidFill>
              </a:rPr>
              <a:t>millî kültürümüz ihmal edilmiş</a:t>
            </a:r>
            <a:r>
              <a:rPr lang="tr-TR" sz="1600" dirty="0"/>
              <a:t>; 1940’larda bazı liselerde Latince ve Yunanca dilleri okutulmuştur.</a:t>
            </a:r>
          </a:p>
          <a:p>
            <a:r>
              <a:rPr lang="tr-TR" sz="1600" dirty="0"/>
              <a:t>2- Teori uygulamadan üstün tutulmuş, </a:t>
            </a:r>
            <a:r>
              <a:rPr lang="tr-TR" sz="1600" b="1" dirty="0"/>
              <a:t>ortaokul ve liselerde zihinsel gelişme esas alınmış</a:t>
            </a:r>
            <a:r>
              <a:rPr lang="tr-TR" sz="1600" dirty="0"/>
              <a:t>; herkes için gerekli olan </a:t>
            </a:r>
            <a:r>
              <a:rPr lang="tr-TR" sz="1600" b="1" dirty="0"/>
              <a:t>becerileri kazandıran derslere programlarda yer verilmemişti</a:t>
            </a:r>
            <a:r>
              <a:rPr lang="tr-TR" sz="1600" dirty="0"/>
              <a:t>r</a:t>
            </a:r>
          </a:p>
          <a:p>
            <a:r>
              <a:rPr lang="tr-TR" sz="1600" dirty="0"/>
              <a:t>3- 1940’lardaki köy enstitüleri girişimi ve meslekî eğitimin yaygınlaştırılması hareketi uygulamayı içerdiği gerekçesiyle ortaokul ve lise gibi genel eğitim kurumlarının dışında tutulmuştur.</a:t>
            </a:r>
          </a:p>
          <a:p>
            <a:r>
              <a:rPr lang="tr-TR" sz="1600" dirty="0"/>
              <a:t>4- Eğitim sistemi ile seçkin bir grup yetiştirmek temel amaç alınmıştır. Bütün sistem seçicilik kavramı etrafında geliştirilmiştir.</a:t>
            </a:r>
          </a:p>
          <a:p>
            <a:endParaRPr lang="tr-TR" sz="1600" dirty="0"/>
          </a:p>
        </p:txBody>
      </p:sp>
    </p:spTree>
    <p:extLst>
      <p:ext uri="{BB962C8B-B14F-4D97-AF65-F5344CB8AC3E}">
        <p14:creationId xmlns:p14="http://schemas.microsoft.com/office/powerpoint/2010/main" val="167400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62500" lnSpcReduction="20000"/>
          </a:bodyPr>
          <a:lstStyle/>
          <a:p>
            <a:r>
              <a:rPr lang="tr-TR" b="1" dirty="0">
                <a:solidFill>
                  <a:srgbClr val="FF0000"/>
                </a:solidFill>
              </a:rPr>
              <a:t>Demokrat Parti döneminde </a:t>
            </a:r>
            <a:r>
              <a:rPr lang="tr-TR" dirty="0"/>
              <a:t>eğitim politikalarında ülkenin batılılaşma politikası terk edilmemiş ancak tek parti döneminde görülen </a:t>
            </a:r>
            <a:r>
              <a:rPr lang="tr-TR" b="1" dirty="0">
                <a:solidFill>
                  <a:srgbClr val="FF0000"/>
                </a:solidFill>
              </a:rPr>
              <a:t>hümanist politikanın izleri azaltılmış</a:t>
            </a:r>
            <a:r>
              <a:rPr lang="tr-TR" dirty="0"/>
              <a:t>, </a:t>
            </a:r>
            <a:r>
              <a:rPr lang="tr-TR" dirty="0" smtClean="0"/>
              <a:t>ancak ABD eksenli eğitim </a:t>
            </a:r>
            <a:r>
              <a:rPr lang="tr-TR" dirty="0" err="1" smtClean="0"/>
              <a:t>uygulamalarıdevam</a:t>
            </a:r>
            <a:r>
              <a:rPr lang="tr-TR" dirty="0" smtClean="0"/>
              <a:t> etmiştir.</a:t>
            </a:r>
          </a:p>
          <a:p>
            <a:pPr marL="82296" indent="0">
              <a:buNone/>
            </a:pPr>
            <a:endParaRPr lang="tr-TR" dirty="0" smtClean="0"/>
          </a:p>
          <a:p>
            <a:r>
              <a:rPr lang="tr-TR" b="1" dirty="0" smtClean="0">
                <a:solidFill>
                  <a:srgbClr val="FF0000"/>
                </a:solidFill>
              </a:rPr>
              <a:t>1960-1980 </a:t>
            </a:r>
            <a:r>
              <a:rPr lang="tr-TR" b="1" dirty="0">
                <a:solidFill>
                  <a:srgbClr val="FF0000"/>
                </a:solidFill>
              </a:rPr>
              <a:t>dönemi </a:t>
            </a:r>
            <a:r>
              <a:rPr lang="tr-TR" dirty="0"/>
              <a:t>günümüz eğitim politikalarının yasal dayanaklarının oluşturulduğu bir dönemdir. Bu dönemde </a:t>
            </a:r>
            <a:r>
              <a:rPr lang="tr-TR" b="1" dirty="0"/>
              <a:t>milli eğitim milli ve manevi değerlere yönelmiş, milli kültürün milli eğitim ile bireylere aktarılarak bir milli kimlik inşası hedeflenmiştir</a:t>
            </a:r>
            <a:r>
              <a:rPr lang="tr-TR" dirty="0"/>
              <a:t>. 1980’lerden günümüze eğitim politikaları devletin resmi ideolojisinin hakim olduğu milliyetçilik ve liberal eğitim politikaların etkili olduğu eğitim politikalarıdır. 1980 sonrası gerçekleşen liberal politikalara paralel değişimler 2000 sonrasında milli eğitimde kendisini evrensel bir boyutta göstermiştir. </a:t>
            </a:r>
          </a:p>
          <a:p>
            <a:endParaRPr lang="tr-TR" dirty="0" smtClean="0"/>
          </a:p>
          <a:p>
            <a:r>
              <a:rPr lang="tr-TR" b="1" dirty="0" smtClean="0">
                <a:solidFill>
                  <a:srgbClr val="FF0000"/>
                </a:solidFill>
              </a:rPr>
              <a:t>2000’li </a:t>
            </a:r>
            <a:r>
              <a:rPr lang="tr-TR" b="1" dirty="0">
                <a:solidFill>
                  <a:srgbClr val="FF0000"/>
                </a:solidFill>
              </a:rPr>
              <a:t>yıllar</a:t>
            </a:r>
            <a:r>
              <a:rPr lang="tr-TR" b="1" dirty="0"/>
              <a:t>a </a:t>
            </a:r>
            <a:r>
              <a:rPr lang="tr-TR" dirty="0"/>
              <a:t>girildiğinde Türkiye’nin konumunu belirleyen ülke içinden ve dışından kaynaklanan durumlar söz konusu oldu. Ülke dışından kaynaklanan </a:t>
            </a:r>
            <a:r>
              <a:rPr lang="tr-TR" b="1" dirty="0">
                <a:solidFill>
                  <a:srgbClr val="FF0000"/>
                </a:solidFill>
              </a:rPr>
              <a:t>küreselleşme</a:t>
            </a:r>
            <a:r>
              <a:rPr lang="tr-TR" b="1" dirty="0"/>
              <a:t> artık çok daha fazla önem kazandı </a:t>
            </a:r>
            <a:r>
              <a:rPr lang="tr-TR" dirty="0"/>
              <a:t>ve ülkenin bütün politikalarındaki etkin güç oldu. Küreselleşmenin yanında Türkiye’nin 2000 sonrası gündemini meşgul eden Avrupa Birliği konusu küreselleşmenin getirdiği baskıların hem ekonomik hem de siyasi olarak doğrudan hissedildiği bir konu haline geldi(Bolat,2011). </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55000" lnSpcReduction="20000"/>
          </a:bodyPr>
          <a:lstStyle/>
          <a:p>
            <a:r>
              <a:rPr lang="tr-TR" b="1" dirty="0"/>
              <a:t>Eğitimde “daha iyisini nasıl yapabiliriz” arayışı </a:t>
            </a:r>
            <a:r>
              <a:rPr lang="tr-TR" b="1" dirty="0">
                <a:solidFill>
                  <a:srgbClr val="FF0000"/>
                </a:solidFill>
              </a:rPr>
              <a:t>Atatürk döneminde</a:t>
            </a:r>
            <a:r>
              <a:rPr lang="tr-TR" dirty="0"/>
              <a:t>, yukarıda da değinildiği gibi, </a:t>
            </a:r>
            <a:r>
              <a:rPr lang="tr-TR" dirty="0">
                <a:solidFill>
                  <a:srgbClr val="FF0000"/>
                </a:solidFill>
              </a:rPr>
              <a:t>yabancı eğitim uzmanı davet edip onlardan tavsiye alma </a:t>
            </a:r>
            <a:r>
              <a:rPr lang="tr-TR" dirty="0"/>
              <a:t>ve eğitimde gelişmiş ülkelere </a:t>
            </a:r>
            <a:r>
              <a:rPr lang="tr-TR" dirty="0">
                <a:solidFill>
                  <a:srgbClr val="FF0000"/>
                </a:solidFill>
              </a:rPr>
              <a:t>uzman gönderip</a:t>
            </a:r>
            <a:r>
              <a:rPr lang="tr-TR" dirty="0"/>
              <a:t> onlardan alınan </a:t>
            </a:r>
            <a:r>
              <a:rPr lang="tr-TR" dirty="0">
                <a:solidFill>
                  <a:srgbClr val="FF0000"/>
                </a:solidFill>
              </a:rPr>
              <a:t>raporlar doğrultusunda düzenlemeler </a:t>
            </a:r>
            <a:r>
              <a:rPr lang="tr-TR" dirty="0"/>
              <a:t>yapma biçiminde gelişmiştir. </a:t>
            </a:r>
            <a:r>
              <a:rPr lang="tr-TR" b="1" dirty="0">
                <a:solidFill>
                  <a:srgbClr val="FF0000"/>
                </a:solidFill>
              </a:rPr>
              <a:t>Atatürk sonrası dönemde ise yabancıların karar mekanizmalarına girdiği gözlenmektedir</a:t>
            </a:r>
            <a:r>
              <a:rPr lang="tr-TR" dirty="0">
                <a:solidFill>
                  <a:srgbClr val="FF0000"/>
                </a:solidFill>
              </a:rPr>
              <a:t> </a:t>
            </a:r>
            <a:r>
              <a:rPr lang="tr-TR" dirty="0"/>
              <a:t>(</a:t>
            </a:r>
            <a:r>
              <a:rPr lang="tr-TR" dirty="0" err="1"/>
              <a:t>Tunçkanat</a:t>
            </a:r>
            <a:r>
              <a:rPr lang="tr-TR" dirty="0"/>
              <a:t>, 2001; Kalaycı, 1988; Çınar, 2012). </a:t>
            </a:r>
          </a:p>
          <a:p>
            <a:endParaRPr lang="tr-TR" dirty="0" smtClean="0"/>
          </a:p>
          <a:p>
            <a:r>
              <a:rPr lang="tr-TR" dirty="0" smtClean="0"/>
              <a:t>ABD </a:t>
            </a:r>
            <a:r>
              <a:rPr lang="tr-TR" dirty="0"/>
              <a:t>ile Türkiye arasındaki müttefiklik eğitim anlaşmalarına da yansımıştır. Eğitimle ilgili anlaşmalar ilginç ve dramatiktir. Anlaşmalardan ilki 27 Aralık 1949 tarihini taşımaktadır (USA </a:t>
            </a:r>
            <a:r>
              <a:rPr lang="tr-TR" dirty="0" err="1"/>
              <a:t>State</a:t>
            </a:r>
            <a:r>
              <a:rPr lang="tr-TR" dirty="0"/>
              <a:t> 1949;Tunçkanat, 2001, 36-37). Anlaşma sonucunda, </a:t>
            </a:r>
            <a:r>
              <a:rPr lang="tr-TR" dirty="0">
                <a:solidFill>
                  <a:srgbClr val="FF0000"/>
                </a:solidFill>
              </a:rPr>
              <a:t>1958 yılında “Türkiye Eğitim Millî Komisyonu” oluşturulmuş ve çalışmaya başlamıştır. </a:t>
            </a:r>
            <a:r>
              <a:rPr lang="tr-TR" b="1" dirty="0">
                <a:solidFill>
                  <a:srgbClr val="FF0000"/>
                </a:solidFill>
              </a:rPr>
              <a:t>Ford Vakfı’nın ve yabancı uzmanların da desteği ile “Türkiye Eğitim Millî Komisyonu Raporu” hazırlanmış</a:t>
            </a:r>
            <a:r>
              <a:rPr lang="tr-TR" b="1" dirty="0"/>
              <a:t>,</a:t>
            </a:r>
            <a:r>
              <a:rPr lang="tr-TR" dirty="0"/>
              <a:t> rapor 1961 yılında yayımlanmıştır (Gedikoğlu, 1978, 125). </a:t>
            </a:r>
            <a:r>
              <a:rPr lang="tr-TR" b="1" dirty="0"/>
              <a:t>Raporun Türkiye dışında yazılması Ford Vakfı’nın koşuludur.</a:t>
            </a:r>
            <a:r>
              <a:rPr lang="tr-TR" dirty="0"/>
              <a:t> Ergun’a (1987, 43) göre Türkiye’de yazılması etkilenmeye yol açacağından, etkilerden uzak bir yerde, Viyana’da yazılması sağlanmıştır. 1961 İlköğretim Programı, bu raporun ilke ve önerileri doğrultusunda hazırlanmıştır. Fakat komisyon raporunun bazı önerileri Menderes Hükümeti tarafından benimsenmediği için bir süre masada bekletilmiş, bu arada 27 Mayıs Hareketi ile Millî Birlik Kurulunca yeniden ele alınarak Hasan Âli Yücel[19] ve üniversite mensuplarının katıldığı bir komisyonun incelemesinden geçirilerek 1962’de deneme amaçlı olarak uygulanmış (Ergun, 1987, 44; Baykurt, 1969, 67), bir kısım değişiklikler yapılarak 1968’de yürürlüğe girmiştir.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92500" lnSpcReduction="20000"/>
          </a:bodyPr>
          <a:lstStyle/>
          <a:p>
            <a:r>
              <a:rPr lang="tr-TR" b="1" dirty="0">
                <a:solidFill>
                  <a:srgbClr val="FF0000"/>
                </a:solidFill>
              </a:rPr>
              <a:t>ABD’nin Türkiye’nin eğitim sistemine ilgisi </a:t>
            </a:r>
            <a:r>
              <a:rPr lang="tr-TR" b="1" dirty="0" err="1">
                <a:solidFill>
                  <a:srgbClr val="FF0000"/>
                </a:solidFill>
              </a:rPr>
              <a:t>Carnagie</a:t>
            </a:r>
            <a:r>
              <a:rPr lang="tr-TR" b="1" dirty="0">
                <a:solidFill>
                  <a:srgbClr val="FF0000"/>
                </a:solidFill>
              </a:rPr>
              <a:t>, Ford, </a:t>
            </a:r>
            <a:r>
              <a:rPr lang="tr-TR" b="1" dirty="0" err="1">
                <a:solidFill>
                  <a:srgbClr val="FF0000"/>
                </a:solidFill>
              </a:rPr>
              <a:t>Rockefeller</a:t>
            </a:r>
            <a:r>
              <a:rPr lang="tr-TR" b="1" dirty="0">
                <a:solidFill>
                  <a:srgbClr val="FF0000"/>
                </a:solidFill>
              </a:rPr>
              <a:t> ve </a:t>
            </a:r>
            <a:r>
              <a:rPr lang="tr-TR" b="1" dirty="0" err="1">
                <a:solidFill>
                  <a:srgbClr val="FF0000"/>
                </a:solidFill>
              </a:rPr>
              <a:t>Fulbright</a:t>
            </a:r>
            <a:r>
              <a:rPr lang="tr-TR" b="1" dirty="0">
                <a:solidFill>
                  <a:srgbClr val="FF0000"/>
                </a:solidFill>
              </a:rPr>
              <a:t> vakıfları aracılığıyla götürüp eğittiği üst düzey devlet yöneticilerinin yanı sıra eğitim ve bilim çalışanlarıyla sürmüştür</a:t>
            </a:r>
            <a:r>
              <a:rPr lang="tr-TR" dirty="0"/>
              <a:t>. Baykurt, (1969, 65) ABD’den dönen eğitimcilerin </a:t>
            </a:r>
            <a:r>
              <a:rPr lang="tr-TR" dirty="0" err="1"/>
              <a:t>Amerikancılaşmış</a:t>
            </a:r>
            <a:r>
              <a:rPr lang="tr-TR" dirty="0"/>
              <a:t> olduklarının gözlendiğini kaydetmiştir</a:t>
            </a:r>
            <a:r>
              <a:rPr lang="tr-TR" dirty="0" smtClean="0"/>
              <a:t>.</a:t>
            </a:r>
          </a:p>
          <a:p>
            <a:r>
              <a:rPr lang="tr-TR" dirty="0"/>
              <a:t>Bilim dünyasının içinde Türk Einstein'ı diye bilinen </a:t>
            </a:r>
            <a:r>
              <a:rPr lang="tr-TR" b="1" dirty="0">
                <a:solidFill>
                  <a:srgbClr val="FF0000"/>
                </a:solidFill>
              </a:rPr>
              <a:t>Prof. Dr. Oktay Sinanoğlu</a:t>
            </a:r>
            <a:r>
              <a:rPr lang="tr-TR" dirty="0"/>
              <a:t>, Eğitim sistemindeki bozulmayı, "1945'e kadar İngiltere'nin sömürgesiydik. 1945'ten sonra ABD'nin sömürgesi olduk. Milli Şef İsmet İnönü 1947 tarihinde yaptığı resmi (</a:t>
            </a:r>
            <a:r>
              <a:rPr lang="tr-TR" dirty="0" err="1"/>
              <a:t>Fulbright</a:t>
            </a:r>
            <a:r>
              <a:rPr lang="tr-TR" dirty="0"/>
              <a:t>) anlaşma(</a:t>
            </a:r>
            <a:r>
              <a:rPr lang="tr-TR" dirty="0" err="1"/>
              <a:t>sı</a:t>
            </a:r>
            <a:r>
              <a:rPr lang="tr-TR" dirty="0"/>
              <a:t>) ile Türk Milli Eğitim sistemini ABD'lilere teslim etti" ifadeleri ile açıklıyor</a:t>
            </a:r>
            <a:r>
              <a:rPr lang="tr-TR" dirty="0" smtClean="0"/>
              <a:t>.</a:t>
            </a:r>
          </a:p>
        </p:txBody>
      </p:sp>
    </p:spTree>
    <p:extLst>
      <p:ext uri="{BB962C8B-B14F-4D97-AF65-F5344CB8AC3E}">
        <p14:creationId xmlns:p14="http://schemas.microsoft.com/office/powerpoint/2010/main" val="167400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0000" lnSpcReduction="20000"/>
          </a:bodyPr>
          <a:lstStyle/>
          <a:p>
            <a:r>
              <a:rPr lang="tr-TR" dirty="0" smtClean="0"/>
              <a:t>Atatürk </a:t>
            </a:r>
            <a:r>
              <a:rPr lang="tr-TR" dirty="0"/>
              <a:t>döneminden sonra 1940’lı yıllardan itibaren Amerikan toplumcu anlayışının Türkiye’deki öncüleri, 1950’lerden itibaren etkinliklerini artırmışlar ve </a:t>
            </a:r>
            <a:r>
              <a:rPr lang="tr-TR" dirty="0" err="1"/>
              <a:t>Anglo-sakson</a:t>
            </a:r>
            <a:r>
              <a:rPr lang="tr-TR" dirty="0"/>
              <a:t> bilim anlayışının savunucuları olarak takipçilerini yetiştirmişlerdir. </a:t>
            </a:r>
            <a:endParaRPr lang="tr-TR" dirty="0" smtClean="0"/>
          </a:p>
          <a:p>
            <a:endParaRPr lang="tr-TR" dirty="0"/>
          </a:p>
          <a:p>
            <a:r>
              <a:rPr lang="tr-TR" dirty="0" smtClean="0"/>
              <a:t>ODTÜ’nün </a:t>
            </a:r>
            <a:r>
              <a:rPr lang="tr-TR" dirty="0"/>
              <a:t>kuruluşunda </a:t>
            </a:r>
            <a:r>
              <a:rPr lang="tr-TR" dirty="0" err="1"/>
              <a:t>Anglo</a:t>
            </a:r>
            <a:r>
              <a:rPr lang="tr-TR" dirty="0"/>
              <a:t>-Amerikan yaklaşımı temel olmuştur (</a:t>
            </a:r>
            <a:r>
              <a:rPr lang="tr-TR" dirty="0" err="1"/>
              <a:t>Küken</a:t>
            </a:r>
            <a:r>
              <a:rPr lang="tr-TR" dirty="0"/>
              <a:t>, 2009, 403). “ODTÜ başta olmak üzere yeni kurulan üniversitelerde Amerikan sosyoloji anlayışı geçerlilik kazanmıştır. (…) 2. Dünya Savaşı sırasında Dil ve Tarih Coğrafya Fakültesinde (DTCF) örgütlenen Amerikan sosyoloji anlayışının DTCF’deki tasfiyeden sonra en güçlü olarak örgütlendiği yer ODTÜ olmuştur. Siyasal Bilgiler Fakültesi ise 1950’li yıllardan başlayarak Amerikan toplum bilimcileri tarafından yeniden biçimlendirilmiştir” (</a:t>
            </a:r>
            <a:r>
              <a:rPr lang="tr-TR" dirty="0" err="1"/>
              <a:t>Eğribel</a:t>
            </a:r>
            <a:r>
              <a:rPr lang="tr-TR" dirty="0"/>
              <a:t>, 2009, 149).Türk sosyologlarını değerlendiren çalışmasında </a:t>
            </a:r>
            <a:r>
              <a:rPr lang="tr-TR" dirty="0" err="1"/>
              <a:t>Kızılçelik</a:t>
            </a:r>
            <a:r>
              <a:rPr lang="tr-TR" dirty="0"/>
              <a:t> (2009: 173) “</a:t>
            </a:r>
            <a:r>
              <a:rPr lang="tr-TR" dirty="0">
                <a:solidFill>
                  <a:srgbClr val="FF0000"/>
                </a:solidFill>
              </a:rPr>
              <a:t>sosyologlarımız Batı medeniyetinin üretimi olan Batı sosyolojisiyle yoğun biçimde ilgilenmeye başlayınca ait olduğu Doğu medeniyet dairesinden hızlıca uzaklaşmış, bununla da kalmamış, önemli bir kısmı uzaklaşırken </a:t>
            </a:r>
            <a:r>
              <a:rPr lang="tr-TR" u="sng" dirty="0">
                <a:solidFill>
                  <a:srgbClr val="FF0000"/>
                </a:solidFill>
              </a:rPr>
              <a:t>onu aşağılamayı da ihmal etmemiştir</a:t>
            </a:r>
            <a:r>
              <a:rPr lang="tr-TR" dirty="0"/>
              <a:t>” saptamasını yapmaktadır. Bu saptama diğer bazı bilim alanları için de söylenebilir. </a:t>
            </a:r>
          </a:p>
        </p:txBody>
      </p:sp>
    </p:spTree>
    <p:extLst>
      <p:ext uri="{BB962C8B-B14F-4D97-AF65-F5344CB8AC3E}">
        <p14:creationId xmlns:p14="http://schemas.microsoft.com/office/powerpoint/2010/main" val="200324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85000" lnSpcReduction="20000"/>
          </a:bodyPr>
          <a:lstStyle/>
          <a:p>
            <a:r>
              <a:rPr lang="tr-TR" b="1" dirty="0">
                <a:solidFill>
                  <a:srgbClr val="FF0000"/>
                </a:solidFill>
              </a:rPr>
              <a:t>Nurettin Topçu</a:t>
            </a:r>
            <a:r>
              <a:rPr lang="tr-TR" b="1" dirty="0"/>
              <a:t> ise 1970 yılında</a:t>
            </a:r>
            <a:r>
              <a:rPr lang="tr-TR" dirty="0"/>
              <a:t> eğitimde ABD etkisini değerlendirirken Batıcı anlayışı eleştiren şu saptamaları yapmıştır:</a:t>
            </a:r>
          </a:p>
          <a:p>
            <a:r>
              <a:rPr lang="tr-TR" b="1" dirty="0" smtClean="0">
                <a:solidFill>
                  <a:srgbClr val="FF0000"/>
                </a:solidFill>
              </a:rPr>
              <a:t>«Fransız</a:t>
            </a:r>
            <a:r>
              <a:rPr lang="tr-TR" b="1" dirty="0">
                <a:solidFill>
                  <a:srgbClr val="FF0000"/>
                </a:solidFill>
              </a:rPr>
              <a:t>, Alman, İngiliz kültür ve maarifine teslim olunduktan sonra bugün Avrupa için bile korkunç yıkım kaynağı olan Amerikan maarifine sığınma cinayetini işlemekten çekinmediler</a:t>
            </a:r>
            <a:r>
              <a:rPr lang="tr-TR" b="1" dirty="0"/>
              <a:t>.</a:t>
            </a:r>
            <a:r>
              <a:rPr lang="tr-TR" dirty="0"/>
              <a:t> Bütün insanlık için bir musibet olan bu sonuncusu, fikir ve irfan yolu ile değil, siyaset ve onun dikenli eli olan ticaret yolu ile vatanımıza girmiş bulunuyor. Bu teknik ve ticaret maarifinin şimdiden çürütmediği millî hayat sahası kalmamış gibidir. </a:t>
            </a:r>
            <a:r>
              <a:rPr lang="tr-TR" b="1" dirty="0">
                <a:solidFill>
                  <a:srgbClr val="FF0000"/>
                </a:solidFill>
              </a:rPr>
              <a:t>Bin yıllık şan ve şeref olaylarıyla dolu tarih sahibi bir milletin bu kadar kısa zamanda bütün geleneklerinden ve kendi özel yapısından soyunup sıyrılması dikkatle üzerinde durmaya değer bir olaydır</a:t>
            </a:r>
            <a:r>
              <a:rPr lang="tr-TR" dirty="0">
                <a:solidFill>
                  <a:srgbClr val="FF0000"/>
                </a:solidFill>
              </a:rPr>
              <a:t>”</a:t>
            </a:r>
            <a:r>
              <a:rPr lang="tr-TR" dirty="0"/>
              <a:t> (Topçu, 2006, 27).</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a:bodyPr>
          <a:lstStyle/>
          <a:p>
            <a:r>
              <a:rPr lang="tr-TR" dirty="0" smtClean="0"/>
              <a:t>NASIL BİR EĞİTİM?</a:t>
            </a:r>
          </a:p>
          <a:p>
            <a:pPr marL="82296" indent="0">
              <a:buNone/>
            </a:pPr>
            <a:endParaRPr lang="tr-TR" dirty="0" smtClean="0"/>
          </a:p>
          <a:p>
            <a:pPr algn="just">
              <a:spcBef>
                <a:spcPts val="0"/>
              </a:spcBef>
            </a:pPr>
            <a:r>
              <a:rPr lang="tr-TR" dirty="0" smtClean="0"/>
              <a:t>Bireylerin </a:t>
            </a:r>
            <a:r>
              <a:rPr lang="tr-TR" dirty="0"/>
              <a:t>ve toplumun şekillendirilmesinde, bugüne ve geleceğe yönelik amaçlarını gerçekleştirmesinde eğitim ve öğretim kurumları önemli bir görev üstlenmektedirler. Eğitim ve öğretimin bireysel, toplumsal, küresel bilgi ve değerler doğrultusunda nasıl yapılandırılacağı pek çok ülkede olduğu gibi ülkemizde de önemli bir problem alanını teşkil etmektedir. </a:t>
            </a:r>
            <a:endParaRPr lang="tr-TR" dirty="0" smtClean="0"/>
          </a:p>
        </p:txBody>
      </p:sp>
    </p:spTree>
    <p:extLst>
      <p:ext uri="{BB962C8B-B14F-4D97-AF65-F5344CB8AC3E}">
        <p14:creationId xmlns:p14="http://schemas.microsoft.com/office/powerpoint/2010/main" val="211603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0000" lnSpcReduction="20000"/>
          </a:bodyPr>
          <a:lstStyle/>
          <a:p>
            <a:r>
              <a:rPr lang="tr-TR" dirty="0"/>
              <a:t>Öğretmen yetiştirmede çok başarılı ülkeler olmasına rağmen </a:t>
            </a:r>
            <a:r>
              <a:rPr lang="tr-TR" b="1" dirty="0">
                <a:solidFill>
                  <a:srgbClr val="FF0000"/>
                </a:solidFill>
              </a:rPr>
              <a:t>ABD’de </a:t>
            </a:r>
            <a:r>
              <a:rPr lang="tr-TR" b="1" dirty="0" err="1">
                <a:solidFill>
                  <a:srgbClr val="FF0000"/>
                </a:solidFill>
              </a:rPr>
              <a:t>Carnagie</a:t>
            </a:r>
            <a:r>
              <a:rPr lang="tr-TR" b="1" dirty="0">
                <a:solidFill>
                  <a:srgbClr val="FF0000"/>
                </a:solidFill>
              </a:rPr>
              <a:t> Forum tarafından hazırlanan bir model ile 1997’de Eğitim Fakülteleri yapılandırılmıştır </a:t>
            </a:r>
            <a:r>
              <a:rPr lang="tr-TR" dirty="0"/>
              <a:t>(</a:t>
            </a:r>
            <a:r>
              <a:rPr lang="tr-TR" dirty="0" err="1"/>
              <a:t>Okçabol</a:t>
            </a:r>
            <a:r>
              <a:rPr lang="tr-TR" dirty="0"/>
              <a:t>, 2005, 130). Öğretmen yetiştirmede derslerin kur tanımlarını belirleyen ve temel kitapları hazırlayan </a:t>
            </a:r>
            <a:r>
              <a:rPr lang="tr-TR" b="1" dirty="0">
                <a:solidFill>
                  <a:srgbClr val="FF0000"/>
                </a:solidFill>
              </a:rPr>
              <a:t>komisyonların her birinde bir ABD’li uzman bulundurulmuştur</a:t>
            </a:r>
            <a:r>
              <a:rPr lang="tr-TR" dirty="0">
                <a:solidFill>
                  <a:srgbClr val="FF0000"/>
                </a:solidFill>
              </a:rPr>
              <a:t> </a:t>
            </a:r>
            <a:r>
              <a:rPr lang="tr-TR" dirty="0"/>
              <a:t>(</a:t>
            </a:r>
            <a:r>
              <a:rPr lang="tr-TR" dirty="0" err="1"/>
              <a:t>Okçabol</a:t>
            </a:r>
            <a:r>
              <a:rPr lang="tr-TR" dirty="0"/>
              <a:t>, 2005). 2005-2006 öğretim yılında uygulamaya konulan ilköğretim programı, </a:t>
            </a:r>
            <a:r>
              <a:rPr lang="tr-TR" b="1" dirty="0"/>
              <a:t>program geliştirme ilkelerine uygun olmayan biçimde Avrupa Birliğine bağlı kuruluşlar tarafından dayatılan ve Türkiye koşullarına uygunluğu tartışmalı bir programdır </a:t>
            </a:r>
            <a:r>
              <a:rPr lang="tr-TR" dirty="0"/>
              <a:t>(</a:t>
            </a:r>
            <a:r>
              <a:rPr lang="tr-TR" dirty="0" err="1"/>
              <a:t>Canerik</a:t>
            </a:r>
            <a:r>
              <a:rPr lang="tr-TR" dirty="0"/>
              <a:t>, 2005: 15; İnce, 2005; Çınar, 2012: 101-110). </a:t>
            </a:r>
            <a:endParaRPr lang="tr-TR" dirty="0" smtClean="0"/>
          </a:p>
          <a:p>
            <a:endParaRPr lang="tr-TR" dirty="0"/>
          </a:p>
          <a:p>
            <a:r>
              <a:rPr lang="tr-TR" dirty="0" smtClean="0"/>
              <a:t>Bu </a:t>
            </a:r>
            <a:r>
              <a:rPr lang="tr-TR" dirty="0"/>
              <a:t>tür gelişmeler bilimsel gelişmeleri takip veya etkilenmek olarak değil, dışarının dayatma ya da zorlaması olarak değerlendirilebilir. </a:t>
            </a:r>
            <a:r>
              <a:rPr lang="tr-TR" b="1" dirty="0">
                <a:solidFill>
                  <a:srgbClr val="FF0000"/>
                </a:solidFill>
              </a:rPr>
              <a:t>Türkiye’nin yüzlerce düşünürü, binlerce eğitim bilimcisi dikkate alınmamıştır</a:t>
            </a:r>
            <a:r>
              <a:rPr lang="tr-TR" b="1" dirty="0"/>
              <a:t>. </a:t>
            </a:r>
            <a:r>
              <a:rPr lang="tr-TR" dirty="0"/>
              <a:t>Eğitim Fakültelerinin Eğitim Programları Öğretim alanı profesörler kurulu 02.12.2005 tarihinde Eskişehir’de toplanarak bu sürecin yanlışlığını ortaya koyan bir bildirge yayınlamışlardır.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85000" lnSpcReduction="20000"/>
          </a:bodyPr>
          <a:lstStyle/>
          <a:p>
            <a:r>
              <a:rPr lang="tr-TR" dirty="0" smtClean="0"/>
              <a:t>1950’lerde </a:t>
            </a:r>
            <a:r>
              <a:rPr lang="tr-TR" dirty="0"/>
              <a:t>başlayan eğitimde Amerikan etkisi Avrupa Birliği süreci ile 2000’li yıllarda yerini AB’ye bırakmıştır. 2005 yılında uygulamaya konulan ilköğretim okulu programı Cumhuriyetin başından beri izlenen toplumcu anlayışın yerini </a:t>
            </a:r>
            <a:r>
              <a:rPr lang="tr-TR" dirty="0" err="1"/>
              <a:t>yapılandırmacı</a:t>
            </a:r>
            <a:r>
              <a:rPr lang="tr-TR" dirty="0"/>
              <a:t> anlayışa bırakarak bireyci eğitim felsefesine geçilmiştir. </a:t>
            </a:r>
            <a:r>
              <a:rPr lang="tr-TR" dirty="0">
                <a:solidFill>
                  <a:srgbClr val="FF0000"/>
                </a:solidFill>
              </a:rPr>
              <a:t>Türk-İslam toplumlarının düşünsel temelini oluşturan unsurlardan habersiz ama Batı düşüncesinin magazin taraflarını bile öğrenmiş çok miktarda insan yetiştirilmiştir </a:t>
            </a:r>
            <a:r>
              <a:rPr lang="tr-TR" dirty="0"/>
              <a:t>(Çınar 2012). </a:t>
            </a:r>
          </a:p>
          <a:p>
            <a:r>
              <a:rPr lang="tr-TR" dirty="0"/>
              <a:t>Batı’ya bağımlı bilim yapma, Batılı tezleri aktarma veya Batılı “bilimsel” çevrelere ham bilgi derleme görevi ile meşgul olma anlayışı sosyoloji, antropoloji, tarih, felsefe, coğrafya, psikoloji, sosyal psikoloji, siyaset bilimi, resim, müzik ve özellikle eğitim bilimleri gibi tüm sosyal bilim dalları aynı anlayışı taşımaktadır (</a:t>
            </a:r>
            <a:r>
              <a:rPr lang="tr-TR" dirty="0" err="1"/>
              <a:t>Kaçmazoğlu</a:t>
            </a:r>
            <a:r>
              <a:rPr lang="tr-TR" dirty="0"/>
              <a:t> 2009:247).</a:t>
            </a:r>
          </a:p>
          <a:p>
            <a:endParaRPr lang="tr-TR" dirty="0"/>
          </a:p>
        </p:txBody>
      </p:sp>
    </p:spTree>
    <p:extLst>
      <p:ext uri="{BB962C8B-B14F-4D97-AF65-F5344CB8AC3E}">
        <p14:creationId xmlns:p14="http://schemas.microsoft.com/office/powerpoint/2010/main" val="1979771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47500" lnSpcReduction="20000"/>
          </a:bodyPr>
          <a:lstStyle/>
          <a:p>
            <a:r>
              <a:rPr lang="tr-TR" dirty="0">
                <a:solidFill>
                  <a:srgbClr val="FF0000"/>
                </a:solidFill>
              </a:rPr>
              <a:t>MİLLİ EĞİTİMİN YASAL TEMELİ</a:t>
            </a:r>
          </a:p>
          <a:p>
            <a:r>
              <a:rPr lang="tr-TR" dirty="0"/>
              <a:t>MİLLİ EĞİTİM TEMEL KANUNU (1) Kanun Numarası : 1739 Kabul Tarihi : 14/6/1973 Yayımlandığı </a:t>
            </a:r>
            <a:r>
              <a:rPr lang="tr-TR" dirty="0" err="1"/>
              <a:t>R.Gazete</a:t>
            </a:r>
            <a:r>
              <a:rPr lang="tr-TR" dirty="0"/>
              <a:t> : Tarih : 24/6/1973 Sayı : 14574 </a:t>
            </a:r>
          </a:p>
          <a:p>
            <a:r>
              <a:rPr lang="tr-TR" dirty="0"/>
              <a:t>I – Kanunun kapsamı : Madde 1 – Bu Kanun, Türk milli eğitiminin düzenlenmesinde esas olan amaç ve ilkeler, eğitim sisteminin genel yapısı, öğretmenlik mesleği, okul bina ve tesisleri, eğitim araç ve gereçleri ve Devletin eğitim ve öğretim alanındaki görev ve sorumluluğu ile ilgili temel hükümleri bir sistem bütünlüğü içinde kapsar. </a:t>
            </a:r>
          </a:p>
          <a:p>
            <a:r>
              <a:rPr lang="tr-TR" dirty="0"/>
              <a:t>BİRİNCİ KISIM Türk Milli Eğitim Sistemini Düzenleyen Genel Esaslar </a:t>
            </a:r>
          </a:p>
          <a:p>
            <a:r>
              <a:rPr lang="tr-TR" dirty="0"/>
              <a:t>BİRİNCİ BÖLÜM Türk Milli Eğitiminin Amaçları</a:t>
            </a:r>
          </a:p>
          <a:p>
            <a:r>
              <a:rPr lang="tr-TR" dirty="0"/>
              <a:t>I – Genel amaçlar: </a:t>
            </a:r>
          </a:p>
          <a:p>
            <a:r>
              <a:rPr lang="tr-TR" dirty="0"/>
              <a:t>Madde 2 – Türk Milli Eğitiminin genel </a:t>
            </a:r>
            <a:r>
              <a:rPr lang="tr-TR" dirty="0" err="1"/>
              <a:t>amacı,Türk</a:t>
            </a:r>
            <a:r>
              <a:rPr lang="tr-TR" dirty="0"/>
              <a:t> Milletinin bütün fertlerini, </a:t>
            </a:r>
          </a:p>
          <a:p>
            <a:r>
              <a:rPr lang="tr-TR" dirty="0"/>
              <a:t>1. (Değişik: 16/6/1983 - 2842/1 </a:t>
            </a:r>
            <a:r>
              <a:rPr lang="tr-TR" dirty="0" err="1"/>
              <a:t>md.</a:t>
            </a:r>
            <a:r>
              <a:rPr lang="tr-TR" dirty="0"/>
              <a:t>) Atatürk inkılap ve ilkelerine ve Anayasada ifadesini bulan Atatürk milliyetçiliğine bağlı; </a:t>
            </a:r>
            <a:r>
              <a:rPr lang="tr-TR" dirty="0">
                <a:solidFill>
                  <a:srgbClr val="FF0000"/>
                </a:solidFill>
              </a:rPr>
              <a:t>Türk Milletinin milli, ahlaki, insani, manevi ve kültürel değerlerini benimseyen, koruyan ve geliştiren; ailesini, vatanını, milletini seven ve daima yüceltmeye çalışan, </a:t>
            </a:r>
            <a:r>
              <a:rPr lang="tr-TR" dirty="0"/>
              <a:t>insan haklarına ve Anayasanın başlangıcındaki temel ilkelere dayanan demokratik, laik ve sosyal bir hukuk Devleti olan </a:t>
            </a:r>
            <a:r>
              <a:rPr lang="tr-TR" dirty="0">
                <a:solidFill>
                  <a:srgbClr val="FF0000"/>
                </a:solidFill>
              </a:rPr>
              <a:t>Türkiye Cumhuriyetine karşı görev ve sorumluluklarını bilen ve bunları davranış haline getirmiş yurttaşlar olarak yetiştirmek</a:t>
            </a:r>
            <a:r>
              <a:rPr lang="tr-TR" dirty="0"/>
              <a:t>; </a:t>
            </a:r>
          </a:p>
          <a:p>
            <a:r>
              <a:rPr lang="tr-TR" dirty="0"/>
              <a:t>2. Beden, zihin, ahlak, ruh ve duygu bakımlarından dengeli ve sağlıklı şekilde gelişmiş bir kişiliğe ve karaktere, hür ve bilimsel düşünme gücüne, geniş bir dünya görüşüne sahip, insan haklarına saygılı, kişilik ve teşebbüse değer veren, </a:t>
            </a:r>
            <a:r>
              <a:rPr lang="tr-TR" dirty="0">
                <a:solidFill>
                  <a:srgbClr val="FF0000"/>
                </a:solidFill>
              </a:rPr>
              <a:t>topluma karşı sorumluluk duyan</a:t>
            </a:r>
            <a:r>
              <a:rPr lang="tr-TR" dirty="0"/>
              <a:t>; yapıcı, yaratıcı ve verimli kişiler olarak yetiştirmek;</a:t>
            </a:r>
          </a:p>
          <a:p>
            <a:r>
              <a:rPr lang="tr-TR" dirty="0"/>
              <a:t>3. İlgi, istidat ve kabiliyetlerini geliştirerek gerekli bilgi, beceri, davranışlar ve birlikte iş görme alışkanlığı kazandırmak suretiyle hayata hazırlamak ve onların, </a:t>
            </a:r>
            <a:r>
              <a:rPr lang="tr-TR" dirty="0">
                <a:solidFill>
                  <a:srgbClr val="FF0000"/>
                </a:solidFill>
              </a:rPr>
              <a:t>kendilerini mutlu kılacak ve toplumun mutluluğuna katkıda bulunacak bir meslek sahibi olmalarını sağlamak</a:t>
            </a:r>
            <a:r>
              <a:rPr lang="tr-TR" dirty="0"/>
              <a:t>; </a:t>
            </a:r>
          </a:p>
          <a:p>
            <a:r>
              <a:rPr lang="tr-TR" b="1" dirty="0"/>
              <a:t>Böylece bir yandan Türk vatandaşlarının ve Türk toplumunun refah ve mutluluğunu artırmak; öte yandan milli birlik ve bütünlük içinde iktisadi, sosyal ve kültürel kalkınmayı desteklemek ve hızlandırmak ve nihayet Türk Milletini çağdaş uygarlığın yapıcı, yaratıcı, seçkin bir ortağı yapmaktır. </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40000" lnSpcReduction="20000"/>
          </a:bodyPr>
          <a:lstStyle/>
          <a:p>
            <a:r>
              <a:rPr lang="tr-TR" dirty="0"/>
              <a:t>II – Özel amaçlar: </a:t>
            </a:r>
          </a:p>
          <a:p>
            <a:r>
              <a:rPr lang="tr-TR" dirty="0"/>
              <a:t>Madde 3 – Türk eğitim ve öğretim sistemi, bu genel amaçları gerçekleştirecek şekilde düzenlenir ve çeşitli derece ve türdeki eğitim kurumlarının özel amaçları, genel amaçlara ve aşağıda sıralanan temel ilkelere uygun olarak tespit edilir.</a:t>
            </a:r>
          </a:p>
          <a:p>
            <a:r>
              <a:rPr lang="tr-TR" dirty="0"/>
              <a:t>İKİNCİ BÖLÜM </a:t>
            </a:r>
            <a:r>
              <a:rPr lang="tr-TR" dirty="0">
                <a:solidFill>
                  <a:srgbClr val="FF0000"/>
                </a:solidFill>
              </a:rPr>
              <a:t>Türk Milli Eğitiminin Temel İlkeleri </a:t>
            </a:r>
          </a:p>
          <a:p>
            <a:r>
              <a:rPr lang="tr-TR" dirty="0"/>
              <a:t>I – </a:t>
            </a:r>
            <a:r>
              <a:rPr lang="tr-TR" dirty="0">
                <a:solidFill>
                  <a:srgbClr val="FF0000"/>
                </a:solidFill>
              </a:rPr>
              <a:t>Genellik ve eşitlik</a:t>
            </a:r>
            <a:r>
              <a:rPr lang="tr-TR" dirty="0"/>
              <a:t>: (1) Madde 4 – Eğitim kurumları dil, ırk, cinsiyet, engellilik ve din ayırımı gözetilmeksizin herkese açıktır. Eğitimde hiçbir kişiye, aileye, zümreye veya sınıfa imtiyaz tanınamaz. </a:t>
            </a:r>
          </a:p>
          <a:p>
            <a:r>
              <a:rPr lang="tr-TR" dirty="0"/>
              <a:t>II – </a:t>
            </a:r>
            <a:r>
              <a:rPr lang="tr-TR" dirty="0">
                <a:solidFill>
                  <a:srgbClr val="FF0000"/>
                </a:solidFill>
              </a:rPr>
              <a:t>Ferdin ve toplumun ihtiyaçları</a:t>
            </a:r>
            <a:r>
              <a:rPr lang="tr-TR" dirty="0"/>
              <a:t>: Madde 5 – Milli eğitim hizmeti, Türk vatandaşlarının istek ve kabiliyetleri ile Türk toplumunun ihtiyaçlarına göre düzenlenir. </a:t>
            </a:r>
          </a:p>
          <a:p>
            <a:r>
              <a:rPr lang="tr-TR" dirty="0"/>
              <a:t>III – </a:t>
            </a:r>
            <a:r>
              <a:rPr lang="tr-TR" dirty="0">
                <a:solidFill>
                  <a:srgbClr val="FF0000"/>
                </a:solidFill>
              </a:rPr>
              <a:t>Yöneltme</a:t>
            </a:r>
            <a:r>
              <a:rPr lang="tr-TR" dirty="0"/>
              <a:t>: Madde 6 – Fertler, eğitimleri süresince, ilgi, istidat ve kabiliyetleri ölçüsünde ve doğrultusunda çeşitli programlara veya okullara yöneltilerek yetiştirilirler. (Değişik: 16/8/1997 - 4306/3 </a:t>
            </a:r>
            <a:r>
              <a:rPr lang="tr-TR" dirty="0" err="1"/>
              <a:t>md.</a:t>
            </a:r>
            <a:r>
              <a:rPr lang="tr-TR" dirty="0"/>
              <a:t>) Milli eğitim sistemi, her bakımdan, bu yöneltmeyi gerçekleştirecek biçimde düzenlenir. Bu amaçla, ortaöğretim kurumlarına, eğitim programlarının hedeflerine uygun düşecek şekilde hazırlık sınıfları konulabilir. Yöneltmede ve başarının ölçülmesinde rehberlik hizmetlerinden ve objektif ölçme ve değerlendirme metotlarından yararlanılır. </a:t>
            </a:r>
          </a:p>
          <a:p>
            <a:r>
              <a:rPr lang="tr-TR" dirty="0"/>
              <a:t>IV – </a:t>
            </a:r>
            <a:r>
              <a:rPr lang="tr-TR" dirty="0">
                <a:solidFill>
                  <a:srgbClr val="FF0000"/>
                </a:solidFill>
              </a:rPr>
              <a:t>Eğitim hakkı</a:t>
            </a:r>
            <a:r>
              <a:rPr lang="tr-TR" dirty="0"/>
              <a:t>: Madde 7 – İlköğretim görmek her Türk vatandaşının hakkıdır. İlköğretim kurumlarından sonraki eğitim kurumlarından vatandaşlar ilgi, istidat ve kabiliyetleri ölçüsünde yararlanırlar. </a:t>
            </a:r>
          </a:p>
          <a:p>
            <a:r>
              <a:rPr lang="tr-TR" dirty="0"/>
              <a:t>V – </a:t>
            </a:r>
            <a:r>
              <a:rPr lang="tr-TR" dirty="0">
                <a:solidFill>
                  <a:srgbClr val="FF0000"/>
                </a:solidFill>
              </a:rPr>
              <a:t>Fırsat ve imkan eşitliği</a:t>
            </a:r>
            <a:r>
              <a:rPr lang="tr-TR" dirty="0"/>
              <a:t>: Madde 8 – Eğitimde kadın, erkek herkese fırsat ve imkan eşitliği sağlanır. Maddi imkanlardan yoksun başarılı öğrencilerin en yüksek eğitim kademelerine kadar öğrenim görmelerini sağlamak </a:t>
            </a:r>
            <a:r>
              <a:rPr lang="tr-TR" dirty="0" err="1"/>
              <a:t>amacıyle</a:t>
            </a:r>
            <a:r>
              <a:rPr lang="tr-TR" dirty="0"/>
              <a:t> parasız yatılılık, burs, kredi ve başka yollarla gerekli yardımlar yapılır. Özel eğitime ve korunmaya muhtaç çocukları yetiştirmek için özel tedbirler alınır. </a:t>
            </a:r>
          </a:p>
          <a:p>
            <a:r>
              <a:rPr lang="tr-TR" dirty="0"/>
              <a:t>VI – </a:t>
            </a:r>
            <a:r>
              <a:rPr lang="tr-TR" dirty="0">
                <a:solidFill>
                  <a:srgbClr val="FF0000"/>
                </a:solidFill>
              </a:rPr>
              <a:t>Süreklilik:</a:t>
            </a:r>
            <a:r>
              <a:rPr lang="tr-TR" dirty="0"/>
              <a:t> Madde 9 – Fertlerin genel ve mesleki eğitimlerinin hayat boyunca devam etmesi esastır. Gençlerin eğitimi yanında, hayata ve iş alanlarına olumlu bir şekilde uymalarına yardımcı olmak üzere, yetişkinlerin sürekli eğitimini sağlamak için gerekli tedbirleri almak da bir eğitim görevidir.</a:t>
            </a:r>
          </a:p>
          <a:p>
            <a:r>
              <a:rPr lang="tr-TR" dirty="0"/>
              <a:t>VII – </a:t>
            </a:r>
            <a:r>
              <a:rPr lang="tr-TR" dirty="0">
                <a:solidFill>
                  <a:srgbClr val="FF0000"/>
                </a:solidFill>
              </a:rPr>
              <a:t>Atatürk İnkılap ve İlkeleri ve Atatürk Milliyetçiliği</a:t>
            </a:r>
            <a:r>
              <a:rPr lang="tr-TR" dirty="0"/>
              <a:t>: Madde 10 – (Değişik: 16/6/1983 - 2842/2 </a:t>
            </a:r>
            <a:r>
              <a:rPr lang="tr-TR" dirty="0" err="1"/>
              <a:t>md.</a:t>
            </a:r>
            <a:r>
              <a:rPr lang="tr-TR" dirty="0"/>
              <a:t>) Eğitim sistemimizin her derece ve türü ile ilgili ders programlarının hazırlanıp uygulanmasında ve her türlü eğitim faaliyetlerinde Atatürk inkılap ve ilkeleri ve Anayasada ifadesini bulmuş olan Atatürk milliyetçiliği temel olarak alınır. Milli ahlak ve milli kültürün bozulup yozlaşmadan kendimize has şekli ile evrensel kültür içinde korunup geliştirilmesine ve öğretilmesine önem verilir. Milli birlik ve bütünlüğün temel unsurlarından biri olarak Türk dilinin, eğitimin her kademesinde, özellikleri bozulmadan ve aşırılığa kaçılmadan öğretilmesine önem verilir; çağdaş eğitim ve bilim dili halinde zenginleşmesine çalışılır ve bu maksatla Atatürk Kültür, Dil ve Tarih Yüksek Kurumu ile işbirliği yapılarak Mili Eğitim Bakanlığınca gereken tedbirler alınır. </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40000" lnSpcReduction="20000"/>
          </a:bodyPr>
          <a:lstStyle/>
          <a:p>
            <a:r>
              <a:rPr lang="tr-TR" dirty="0" smtClean="0"/>
              <a:t>VIII </a:t>
            </a:r>
            <a:r>
              <a:rPr lang="tr-TR" dirty="0"/>
              <a:t>– </a:t>
            </a:r>
            <a:r>
              <a:rPr lang="tr-TR" dirty="0">
                <a:solidFill>
                  <a:srgbClr val="FF0000"/>
                </a:solidFill>
              </a:rPr>
              <a:t>Demokrasi eğitimi</a:t>
            </a:r>
            <a:r>
              <a:rPr lang="tr-TR" dirty="0"/>
              <a:t>: Madde 11 – (Değişik: 16/6/1983 - 2842/3 </a:t>
            </a:r>
            <a:r>
              <a:rPr lang="tr-TR" dirty="0" err="1"/>
              <a:t>md.</a:t>
            </a:r>
            <a:r>
              <a:rPr lang="tr-TR" dirty="0"/>
              <a:t>) Güçlü ve istikrarlı, hür ve demokratik bir toplum düzeninin gerçekleşmesi ve devamı için yurttaşların sahip olmaları gereken demokrasi bilincinin, yurt yönetimine ait bilgi, anlayış ve davranışlarla sorumluluk duygusunun ve manevi değerlere saygının, her türlü eğitim çalışmalarında öğrencilere kazandırılıp geliştirilmesine çalışılır; ancak, eğitim kurumlarında Anayasada ifadesini bulan Atatürk milliyetçiliğine aykırı siyasi ve ideolojik telkinler yapılmasına ve bu nitelikteki günlük siyasi olay ve tartışmalara karışılmasına hiçbir şekilde meydan verilmez. </a:t>
            </a:r>
          </a:p>
          <a:p>
            <a:r>
              <a:rPr lang="tr-TR" dirty="0"/>
              <a:t>IX – </a:t>
            </a:r>
            <a:r>
              <a:rPr lang="tr-TR" dirty="0">
                <a:solidFill>
                  <a:srgbClr val="FF0000"/>
                </a:solidFill>
              </a:rPr>
              <a:t>Laiklik</a:t>
            </a:r>
            <a:r>
              <a:rPr lang="tr-TR" dirty="0"/>
              <a:t> : Madde 12 – (Değişik: 16/6/1983 - 2842/4 </a:t>
            </a:r>
            <a:r>
              <a:rPr lang="tr-TR" dirty="0" err="1"/>
              <a:t>md.</a:t>
            </a:r>
            <a:r>
              <a:rPr lang="tr-TR" dirty="0"/>
              <a:t>) Türk milli eğitiminde laiklik esastır. Din kültürü ve ahlak öğretimi ilköğretim okulları ile lise ve dengi okullarda okutulan zorunlu dersler arasında yer alır. </a:t>
            </a:r>
          </a:p>
          <a:p>
            <a:r>
              <a:rPr lang="tr-TR" dirty="0"/>
              <a:t>X – </a:t>
            </a:r>
            <a:r>
              <a:rPr lang="tr-TR" dirty="0">
                <a:solidFill>
                  <a:srgbClr val="FF0000"/>
                </a:solidFill>
              </a:rPr>
              <a:t>Bilimsellik</a:t>
            </a:r>
            <a:r>
              <a:rPr lang="tr-TR" dirty="0"/>
              <a:t>: Madde 13 – Her derece ve türdeki ders programları ve eğitim </a:t>
            </a:r>
            <a:r>
              <a:rPr lang="tr-TR" dirty="0" err="1"/>
              <a:t>metotlarıyle</a:t>
            </a:r>
            <a:r>
              <a:rPr lang="tr-TR" dirty="0"/>
              <a:t> ders araç ve gereçleri, bilimsel ve teknolojik esaslara ve yeniliklere, çevre ve ülke ihtiyaçlarına göre sürekli olarak geliştirilir. Eğitimde verimliliğin artırılması ve sürekli olarak gelişme ve yenileşmenin sağlanması bilimsel araştırma ve değerlendirmelere dayalı olarak yapılır. Bilgi ve teknoloji üretmek ve kültürümüzü geliştirmekle görevli eğitim kurumları gereğince donatılıp güçlendirilir; bu yöndeki çalışmalar maddi ve manevi bakımından teşvik edilir ve desteklenir. </a:t>
            </a:r>
          </a:p>
          <a:p>
            <a:r>
              <a:rPr lang="tr-TR" dirty="0"/>
              <a:t>XI – </a:t>
            </a:r>
            <a:r>
              <a:rPr lang="tr-TR" dirty="0" err="1">
                <a:solidFill>
                  <a:srgbClr val="FF0000"/>
                </a:solidFill>
              </a:rPr>
              <a:t>Planlılık</a:t>
            </a:r>
            <a:r>
              <a:rPr lang="tr-TR" dirty="0"/>
              <a:t> : Madde 14 – Milli eğitimin gelişmesi iktisadi, sosyal ve kültürel kalkınma hedeflerine uygun olarak eğitim - </a:t>
            </a:r>
            <a:r>
              <a:rPr lang="tr-TR" dirty="0" err="1"/>
              <a:t>insangücü</a:t>
            </a:r>
            <a:r>
              <a:rPr lang="tr-TR" dirty="0"/>
              <a:t> - istihdam ilişkileri dikkate alınmak suretiyle, sanayileşme ve tarımda modernleşmede gerekli teknolojik gelişmeyi sağlayacak mesleki ve teknik eğitime ağırlık verecek biçimde planlanır ve gerçekleştirilir. Mesleklerin kademeleri ve her kademenin unvan, yetki ve sorumlulukları kanunla tespit edilir ve her derece ve türdeki örgün ve yaygın mesleki eğitim kurumlarının kuruluş ve programları bu kademelere uygun olarak düzenlenir. Eğitim kurumlarının yer, personel, bina, tesis ve ekleri, donatım, araç, gereç ve kapasiteleri ile ilgili standartlar önceden tespit edilir ve kurumların bu standartlara göre optimal büyüklükte kurulması ve verimli olarak işletilmesi sağlanır. </a:t>
            </a:r>
          </a:p>
          <a:p>
            <a:r>
              <a:rPr lang="tr-TR" dirty="0"/>
              <a:t>XII – </a:t>
            </a:r>
            <a:r>
              <a:rPr lang="tr-TR" dirty="0">
                <a:solidFill>
                  <a:srgbClr val="FF0000"/>
                </a:solidFill>
              </a:rPr>
              <a:t>Karma eğitim</a:t>
            </a:r>
            <a:r>
              <a:rPr lang="tr-TR" dirty="0"/>
              <a:t>: Madde 15 – Okullarda kız ve erkek karma eğitim yapılması esastır. Ancak eğitimin türüne, imkan ve zorunluluklara göre bazı okullar yalnızca kız veya yalnızca erkek öğrencilere ayrılabilir.</a:t>
            </a:r>
          </a:p>
          <a:p>
            <a:r>
              <a:rPr lang="tr-TR" dirty="0"/>
              <a:t>XIII – </a:t>
            </a:r>
            <a:r>
              <a:rPr lang="tr-TR" dirty="0">
                <a:solidFill>
                  <a:srgbClr val="FF0000"/>
                </a:solidFill>
              </a:rPr>
              <a:t>Eğitim kampüsleri ve okul ile ailenin işbirliği</a:t>
            </a:r>
            <a:r>
              <a:rPr lang="tr-TR" dirty="0"/>
              <a:t>: (1) Madde 16 – (Değişik: 25/6/2009-5917/17 </a:t>
            </a:r>
            <a:r>
              <a:rPr lang="tr-TR" dirty="0" err="1"/>
              <a:t>md.</a:t>
            </a:r>
            <a:r>
              <a:rPr lang="tr-TR" dirty="0"/>
              <a:t>) Aynı alan içinde birden fazla örgün ve/veya yaygın eğitim kurumunun bir arada bulunması halinde eğitim kampüsü kurulabilir ve bunların ortak ihtiyaçlarını karşılamak üzere eğitim kampüsü yönetimi oluşturulabilir. </a:t>
            </a:r>
          </a:p>
          <a:p>
            <a:r>
              <a:rPr lang="tr-TR" dirty="0"/>
              <a:t>XIV – </a:t>
            </a:r>
            <a:r>
              <a:rPr lang="tr-TR" dirty="0">
                <a:solidFill>
                  <a:srgbClr val="FF0000"/>
                </a:solidFill>
              </a:rPr>
              <a:t>Her yerde eğitim</a:t>
            </a:r>
            <a:r>
              <a:rPr lang="tr-TR" dirty="0"/>
              <a:t>: Madde 17 – Milli eğitimin amaçları yalnız resmi ve özel eğitim kurumlarında değil, aynı zamanda evde, çevrede, işyerlerinde, her yerde ve her fırsatta gerçekleştirilmeye çalışılır. Resmi, özel ve gönüllü her kuruluşun eğitimle ilgili faaliyetleri, Milli Eğitim amaçlarına uygunluğu bakımından Milli Eğitim Bakanlığının denetimine tabidir.</a:t>
            </a:r>
          </a:p>
          <a:p>
            <a:endParaRPr lang="tr-TR" dirty="0"/>
          </a:p>
        </p:txBody>
      </p:sp>
    </p:spTree>
    <p:extLst>
      <p:ext uri="{BB962C8B-B14F-4D97-AF65-F5344CB8AC3E}">
        <p14:creationId xmlns:p14="http://schemas.microsoft.com/office/powerpoint/2010/main" val="96080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92500" lnSpcReduction="20000"/>
          </a:bodyPr>
          <a:lstStyle/>
          <a:p>
            <a:pPr marL="82296" indent="0">
              <a:buNone/>
            </a:pPr>
            <a:endParaRPr lang="tr-TR" dirty="0"/>
          </a:p>
          <a:p>
            <a:pPr algn="just"/>
            <a:r>
              <a:rPr lang="tr-TR" dirty="0"/>
              <a:t>Yukarıda ifade edilen </a:t>
            </a:r>
            <a:r>
              <a:rPr lang="tr-TR" b="1" dirty="0"/>
              <a:t>Türk Milli Eğitiminin Amaç ve İlkeleri teorik olarak Milli bir eğitim sistemini oluşturmada pek çok önemli unsuru barındırmakla birlikte uygulamalarda </a:t>
            </a:r>
            <a:r>
              <a:rPr lang="tr-TR" b="1" dirty="0">
                <a:solidFill>
                  <a:srgbClr val="FF0000"/>
                </a:solidFill>
              </a:rPr>
              <a:t>milli eğitimin küresel ve/veya batıcılık anlayışının hala devam etmekte olduğu görülmekte</a:t>
            </a:r>
            <a:r>
              <a:rPr lang="tr-TR" b="1" dirty="0"/>
              <a:t>, milli bir eğitim ile çağdaşlaşmayı sağlama konusunda yetersizlikler olduğu söylenebilir.</a:t>
            </a:r>
            <a:r>
              <a:rPr lang="tr-TR" dirty="0"/>
              <a:t> İlkokul ve Ortaokul programları incelendiğinde milli şuur, milli kimlik, oluşturmaya yönelik derslerin sayısı ve programdaki ağırlığı ve </a:t>
            </a:r>
            <a:r>
              <a:rPr lang="tr-TR" dirty="0" smtClean="0"/>
              <a:t>içeriği de </a:t>
            </a:r>
            <a:r>
              <a:rPr lang="tr-TR" dirty="0"/>
              <a:t>tartışma </a:t>
            </a:r>
            <a:r>
              <a:rPr lang="tr-TR" dirty="0" smtClean="0"/>
              <a:t>konusudur.</a:t>
            </a:r>
            <a:endParaRPr lang="tr-TR" dirty="0"/>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845" y="331584"/>
            <a:ext cx="8005674" cy="61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4654" y="188640"/>
            <a:ext cx="7623809" cy="660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2352" y="260648"/>
            <a:ext cx="797414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6808"/>
            <a:ext cx="9144000" cy="692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92500" lnSpcReduction="10000"/>
          </a:bodyPr>
          <a:lstStyle/>
          <a:p>
            <a:r>
              <a:rPr lang="tr-TR" dirty="0" smtClean="0">
                <a:solidFill>
                  <a:srgbClr val="FF0000"/>
                </a:solidFill>
              </a:rPr>
              <a:t>Ülkeler </a:t>
            </a:r>
            <a:r>
              <a:rPr lang="tr-TR" dirty="0">
                <a:solidFill>
                  <a:srgbClr val="FF0000"/>
                </a:solidFill>
              </a:rPr>
              <a:t>bu soruna uyguladıkları ya da uygulamayı planladıkları eğitim politikaları aracılığıyla çözüm bulmaya çalışırlar</a:t>
            </a:r>
            <a:r>
              <a:rPr lang="tr-TR" dirty="0"/>
              <a:t>. Eğitim politikaları ve bunların uygulama konuluş biçiminde ise benimsenen eğitim felsefesi yatmaktadır. </a:t>
            </a:r>
            <a:endParaRPr lang="tr-TR" dirty="0" smtClean="0"/>
          </a:p>
          <a:p>
            <a:endParaRPr lang="tr-TR" dirty="0"/>
          </a:p>
          <a:p>
            <a:r>
              <a:rPr lang="tr-TR" dirty="0" smtClean="0"/>
              <a:t>Bir </a:t>
            </a:r>
            <a:r>
              <a:rPr lang="tr-TR" dirty="0"/>
              <a:t>toplumun eğitim felsefesi temelde geleceğe yönelik </a:t>
            </a:r>
            <a:r>
              <a:rPr lang="tr-TR" b="1" dirty="0"/>
              <a:t>“</a:t>
            </a:r>
            <a:r>
              <a:rPr lang="tr-TR" b="1" dirty="0">
                <a:solidFill>
                  <a:srgbClr val="FF0000"/>
                </a:solidFill>
              </a:rPr>
              <a:t>nasıl bir insan, nasıl bir toplum?”</a:t>
            </a:r>
            <a:r>
              <a:rPr lang="tr-TR" dirty="0">
                <a:solidFill>
                  <a:srgbClr val="FF0000"/>
                </a:solidFill>
              </a:rPr>
              <a:t> </a:t>
            </a:r>
            <a:r>
              <a:rPr lang="tr-TR" dirty="0"/>
              <a:t>sorusuna yanıt bulmaya çalışır. O halde asıl sorun yetiştireceğimiz bireylerde arayacağımız temel özelliklerin ve toplumun inşasında eğitimin ve öğretimin rolünün ne olacağıdır. </a:t>
            </a:r>
          </a:p>
          <a:p>
            <a:endParaRPr lang="tr-TR" dirty="0"/>
          </a:p>
        </p:txBody>
      </p:sp>
    </p:spTree>
    <p:extLst>
      <p:ext uri="{BB962C8B-B14F-4D97-AF65-F5344CB8AC3E}">
        <p14:creationId xmlns:p14="http://schemas.microsoft.com/office/powerpoint/2010/main" val="4048647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6632"/>
            <a:ext cx="7890080" cy="6480720"/>
          </a:xfrm>
        </p:spPr>
        <p:txBody>
          <a:bodyPr/>
          <a:lstStyle/>
          <a:p>
            <a:pPr algn="ctr"/>
            <a:r>
              <a:rPr lang="tr-TR" sz="2400" dirty="0"/>
              <a:t>PROGRAMLARIMIZA YANSIYAN VE ETKİSİNİ ARTIRAN YABANCI </a:t>
            </a:r>
            <a:r>
              <a:rPr lang="tr-TR" sz="2400" dirty="0" smtClean="0"/>
              <a:t>UYGULAMALARDAN </a:t>
            </a:r>
            <a:r>
              <a:rPr lang="tr-TR" sz="2400" dirty="0"/>
              <a:t>BİRKAÇ ÖRNEK</a:t>
            </a:r>
          </a:p>
          <a:p>
            <a:pPr algn="ctr"/>
            <a:r>
              <a:rPr lang="tr-TR" dirty="0"/>
              <a:t>MONTESSORİ OKULLARI</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810039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997" y="332656"/>
            <a:ext cx="7421293"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819725" cy="5184576"/>
          </a:xfrm>
          <a:prstGeom prst="rect">
            <a:avLst/>
          </a:prstGeom>
          <a:solidFill>
            <a:schemeClr val="accent2"/>
          </a:solidFill>
          <a:ln w="9525">
            <a:solidFill>
              <a:schemeClr val="tx1"/>
            </a:solidFill>
            <a:miter lim="800000"/>
            <a:headEnd/>
            <a:tailEnd/>
          </a:ln>
          <a:effectLst/>
        </p:spPr>
      </p:pic>
    </p:spTree>
    <p:extLst>
      <p:ext uri="{BB962C8B-B14F-4D97-AF65-F5344CB8AC3E}">
        <p14:creationId xmlns:p14="http://schemas.microsoft.com/office/powerpoint/2010/main" val="1674009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0560" y="476672"/>
            <a:ext cx="7791919" cy="613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657" y="548679"/>
            <a:ext cx="7673815" cy="596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144" y="548680"/>
            <a:ext cx="7717327" cy="593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756" y="332657"/>
            <a:ext cx="8046724"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3014"/>
            <a:ext cx="7272807" cy="65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70000" lnSpcReduction="20000"/>
          </a:bodyPr>
          <a:lstStyle/>
          <a:p>
            <a:r>
              <a:rPr lang="tr-TR" b="1" dirty="0"/>
              <a:t>SORALIM-DÜŞÜNELİM?</a:t>
            </a:r>
          </a:p>
          <a:p>
            <a:r>
              <a:rPr lang="tr-TR" dirty="0" smtClean="0"/>
              <a:t>1- Sizce </a:t>
            </a:r>
            <a:r>
              <a:rPr lang="tr-TR" dirty="0"/>
              <a:t>de eğitimimizin milliliği konusunda sorunumuz var mıdır</a:t>
            </a:r>
            <a:r>
              <a:rPr lang="tr-TR" dirty="0" smtClean="0"/>
              <a:t>?</a:t>
            </a:r>
          </a:p>
          <a:p>
            <a:r>
              <a:rPr lang="tr-TR" dirty="0" smtClean="0"/>
              <a:t>2- Hep söylediğimiz Çanakkale Ruhunu millet olarak sürdürüyor muyuz? </a:t>
            </a:r>
            <a:endParaRPr lang="tr-TR" dirty="0"/>
          </a:p>
          <a:p>
            <a:r>
              <a:rPr lang="tr-TR" dirty="0" smtClean="0"/>
              <a:t>3- Yabancı </a:t>
            </a:r>
            <a:r>
              <a:rPr lang="tr-TR" dirty="0"/>
              <a:t>akımlar neden milli fikirlerden daha değerli bulunmaktadır</a:t>
            </a:r>
            <a:r>
              <a:rPr lang="tr-TR" dirty="0" smtClean="0"/>
              <a:t>?</a:t>
            </a:r>
          </a:p>
          <a:p>
            <a:r>
              <a:rPr lang="tr-TR" dirty="0" smtClean="0"/>
              <a:t>4-Tarihimizden bilime, düşünce sistemimize katkı yapan bilim insanlarımızı ne ölçüde tanıyor ve çalışmalarımızda esinleniyoruz?</a:t>
            </a:r>
            <a:endParaRPr lang="tr-TR" dirty="0"/>
          </a:p>
          <a:p>
            <a:r>
              <a:rPr lang="tr-TR" dirty="0"/>
              <a:t>5</a:t>
            </a:r>
            <a:r>
              <a:rPr lang="tr-TR" dirty="0" smtClean="0"/>
              <a:t>- Milli </a:t>
            </a:r>
            <a:r>
              <a:rPr lang="tr-TR" dirty="0"/>
              <a:t>eğitimimizin geliştirilmesinde milli </a:t>
            </a:r>
            <a:r>
              <a:rPr lang="tr-TR" dirty="0" err="1"/>
              <a:t>insangücü</a:t>
            </a:r>
            <a:r>
              <a:rPr lang="tr-TR" dirty="0"/>
              <a:t> kaynaklarından yeterince </a:t>
            </a:r>
            <a:r>
              <a:rPr lang="tr-TR" dirty="0" smtClean="0"/>
              <a:t>yararlanabiliyor muyuz?</a:t>
            </a:r>
            <a:endParaRPr lang="tr-TR" dirty="0"/>
          </a:p>
          <a:p>
            <a:r>
              <a:rPr lang="tr-TR" dirty="0"/>
              <a:t>6</a:t>
            </a:r>
            <a:r>
              <a:rPr lang="tr-TR" dirty="0" smtClean="0"/>
              <a:t>- Milli </a:t>
            </a:r>
            <a:r>
              <a:rPr lang="tr-TR" dirty="0"/>
              <a:t>eğitimin ne olduğu ve nasıl olması gerektiği konusunda toplumsal bir uzlaşı neden </a:t>
            </a:r>
            <a:r>
              <a:rPr lang="tr-TR" dirty="0" smtClean="0"/>
              <a:t>sağlayamıyoruz?</a:t>
            </a:r>
            <a:endParaRPr lang="tr-TR" dirty="0"/>
          </a:p>
          <a:p>
            <a:r>
              <a:rPr lang="tr-TR" dirty="0" smtClean="0"/>
              <a:t>7-Son </a:t>
            </a:r>
            <a:r>
              <a:rPr lang="tr-TR" dirty="0"/>
              <a:t>dönemlerde büyük ilgi gören </a:t>
            </a:r>
            <a:r>
              <a:rPr lang="tr-TR" dirty="0" err="1"/>
              <a:t>montessori</a:t>
            </a:r>
            <a:r>
              <a:rPr lang="tr-TR" dirty="0"/>
              <a:t> okulları ve STEM uygulamaları nitelikli insan yetiştirmede büyük bir keşif mi? yoksa kapitalist anlayışın bir pazarlama taktiği </a:t>
            </a:r>
            <a:r>
              <a:rPr lang="tr-TR" dirty="0" smtClean="0"/>
              <a:t>midir? Bizde bunlar yok mu? </a:t>
            </a:r>
            <a:r>
              <a:rPr lang="tr-TR" dirty="0" err="1" smtClean="0"/>
              <a:t>Kopyalayalıyor</a:t>
            </a:r>
            <a:r>
              <a:rPr lang="tr-TR" dirty="0" smtClean="0"/>
              <a:t> muyuz? Sentezliyor muyuz?</a:t>
            </a:r>
            <a:endParaRPr lang="tr-TR" dirty="0"/>
          </a:p>
          <a:p>
            <a:r>
              <a:rPr lang="tr-TR" dirty="0" smtClean="0"/>
              <a:t>8-Bazılarınca </a:t>
            </a:r>
            <a:r>
              <a:rPr lang="tr-TR" dirty="0"/>
              <a:t>geleceğin eğitimi ve toplumun kurtuluşu olarak ifade edilen, ABD kökenli STEM uygulamaları ABD eğitimini ve toplumunu kurtarmış mıdır? Mesela sürekli başarı ölçüsü olarak dayatılan PİSA sınavlarında ABD başarı sıralaması nedir?</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08719"/>
            <a:ext cx="7200800" cy="558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0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lstStyle/>
          <a:p>
            <a:r>
              <a:rPr lang="tr-TR" dirty="0"/>
              <a:t>Eğitim ve öğretimin iki temel amacı vardır. Bunlar </a:t>
            </a:r>
            <a:r>
              <a:rPr lang="tr-TR" dirty="0">
                <a:solidFill>
                  <a:srgbClr val="FF0000"/>
                </a:solidFill>
              </a:rPr>
              <a:t>toplumsal ve bireysel amaçlar </a:t>
            </a:r>
            <a:r>
              <a:rPr lang="tr-TR" dirty="0"/>
              <a:t>şeklinde ifade edilebilir. Her devlet ideal bireyin ve toplumun oluşması için eğitimi bireysel ve toplumsal amaçlar etrafında şekillendirir. </a:t>
            </a:r>
            <a:r>
              <a:rPr lang="tr-TR" b="1" dirty="0">
                <a:solidFill>
                  <a:srgbClr val="FF0000"/>
                </a:solidFill>
              </a:rPr>
              <a:t>Toplumsal amaçların ön planda tutulduğu devletler genel olarak milli devletlerdir</a:t>
            </a:r>
            <a:r>
              <a:rPr lang="tr-TR" dirty="0"/>
              <a:t>. Milli devletlerde eğitim politikalarının ağırlıklı olarak milli olması beklenir.  </a:t>
            </a:r>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lstStyle/>
          <a:p>
            <a:endParaRPr lang="tr-TR" dirty="0" smtClean="0"/>
          </a:p>
          <a:p>
            <a:endParaRPr lang="tr-TR" dirty="0"/>
          </a:p>
          <a:p>
            <a:endParaRPr lang="tr-TR" dirty="0" smtClean="0"/>
          </a:p>
          <a:p>
            <a:r>
              <a:rPr lang="tr-TR" dirty="0" smtClean="0"/>
              <a:t>TEŞEKKÜR EDERİM</a:t>
            </a:r>
            <a:endParaRPr lang="tr-TR" dirty="0"/>
          </a:p>
        </p:txBody>
      </p:sp>
    </p:spTree>
    <p:extLst>
      <p:ext uri="{BB962C8B-B14F-4D97-AF65-F5344CB8AC3E}">
        <p14:creationId xmlns:p14="http://schemas.microsoft.com/office/powerpoint/2010/main" val="167400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a:bodyPr>
          <a:lstStyle/>
          <a:p>
            <a:r>
              <a:rPr lang="tr-TR" b="1" dirty="0" smtClean="0"/>
              <a:t>milli </a:t>
            </a:r>
            <a:r>
              <a:rPr lang="tr-TR" b="1" dirty="0"/>
              <a:t>eğitim nedir ve milli bir eğitim politikası nasıl </a:t>
            </a:r>
            <a:r>
              <a:rPr lang="tr-TR" b="1" dirty="0" smtClean="0"/>
              <a:t>olmalıdır?</a:t>
            </a:r>
            <a:r>
              <a:rPr lang="tr-TR" dirty="0" smtClean="0"/>
              <a:t>. </a:t>
            </a:r>
          </a:p>
          <a:p>
            <a:r>
              <a:rPr lang="tr-TR" dirty="0" smtClean="0"/>
              <a:t>bir </a:t>
            </a:r>
            <a:r>
              <a:rPr lang="tr-TR" dirty="0"/>
              <a:t>ülkede uygulanan, o ülkeye has özellikler taşıyan bir eğitim politikası mı? yoksa </a:t>
            </a:r>
            <a:endParaRPr lang="tr-TR" dirty="0" smtClean="0"/>
          </a:p>
          <a:p>
            <a:r>
              <a:rPr lang="tr-TR" dirty="0" smtClean="0"/>
              <a:t> </a:t>
            </a:r>
            <a:r>
              <a:rPr lang="tr-TR" b="1" dirty="0">
                <a:solidFill>
                  <a:srgbClr val="FF0000"/>
                </a:solidFill>
              </a:rPr>
              <a:t>eğitimin, ülkenin bağımsızlığını sürdürebilmesi ve ulusal gereksinimleri karşılaması için kendi tarihsel, kültürel, toplumsal, ekonomik ve siyasal yapısına ve çağın gereklerine göre sistemleşmiş biçimi</a:t>
            </a:r>
            <a:r>
              <a:rPr lang="tr-TR" dirty="0">
                <a:solidFill>
                  <a:srgbClr val="FF0000"/>
                </a:solidFill>
              </a:rPr>
              <a:t> </a:t>
            </a:r>
            <a:r>
              <a:rPr lang="tr-TR" dirty="0"/>
              <a:t>midir? </a:t>
            </a:r>
            <a:endParaRPr lang="tr-TR" dirty="0" smtClean="0"/>
          </a:p>
          <a:p>
            <a:endParaRPr lang="tr-TR" dirty="0"/>
          </a:p>
          <a:p>
            <a:endParaRPr lang="tr-TR" dirty="0"/>
          </a:p>
        </p:txBody>
      </p:sp>
    </p:spTree>
    <p:extLst>
      <p:ext uri="{BB962C8B-B14F-4D97-AF65-F5344CB8AC3E}">
        <p14:creationId xmlns:p14="http://schemas.microsoft.com/office/powerpoint/2010/main" val="167400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lstStyle/>
          <a:p>
            <a:r>
              <a:rPr lang="tr-TR" dirty="0"/>
              <a:t>Türkiye’nin </a:t>
            </a:r>
            <a:r>
              <a:rPr lang="tr-TR" dirty="0">
                <a:solidFill>
                  <a:srgbClr val="FF0000"/>
                </a:solidFill>
              </a:rPr>
              <a:t>son iki yüzyıllık </a:t>
            </a:r>
            <a:r>
              <a:rPr lang="tr-TR" dirty="0"/>
              <a:t>değişim, gelişim ve modernleşme sürecine bakıldığında </a:t>
            </a:r>
            <a:r>
              <a:rPr lang="tr-TR" dirty="0">
                <a:solidFill>
                  <a:srgbClr val="FF0000"/>
                </a:solidFill>
              </a:rPr>
              <a:t>üzerinde en çok konuşulan</a:t>
            </a:r>
            <a:r>
              <a:rPr lang="tr-TR" dirty="0"/>
              <a:t>, düzeltilmek istenen, sorunların ve çözümlerin kaynağı olarak görülen </a:t>
            </a:r>
            <a:r>
              <a:rPr lang="tr-TR" dirty="0">
                <a:solidFill>
                  <a:srgbClr val="FF0000"/>
                </a:solidFill>
              </a:rPr>
              <a:t>kurumun eğitim </a:t>
            </a:r>
            <a:r>
              <a:rPr lang="tr-TR" dirty="0"/>
              <a:t>olduğu görülür. Devlet ve toplumun içinde bulunduğu buhrandan kurtulması için önerilen reçetelerin temel ortak yönü, eğitim sistemi düzeltilirse diğer bütün sorunların da bir ölçüde çözüleceğine yönelik inançtır (Gündüz, 2009).</a:t>
            </a:r>
          </a:p>
        </p:txBody>
      </p:sp>
    </p:spTree>
    <p:extLst>
      <p:ext uri="{BB962C8B-B14F-4D97-AF65-F5344CB8AC3E}">
        <p14:creationId xmlns:p14="http://schemas.microsoft.com/office/powerpoint/2010/main" val="167400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normAutofit fontScale="92500" lnSpcReduction="10000"/>
          </a:bodyPr>
          <a:lstStyle/>
          <a:p>
            <a:r>
              <a:rPr lang="tr-TR" dirty="0">
                <a:solidFill>
                  <a:srgbClr val="FF0000"/>
                </a:solidFill>
              </a:rPr>
              <a:t>Osmanlı Devleti, 16. yüzyıla kadar bir dünya gücüdür. </a:t>
            </a:r>
            <a:r>
              <a:rPr lang="tr-TR" dirty="0"/>
              <a:t>Bu güç sadece askeri bir güç değildir. Askeri güç, eğitim, bilim, ekonomi ve nüfus gibi günümüzde “millî güç unsurları” olarak bilinen güçlerin bir sonucudur. Saptanması gereken ilk nokta sözü edilen güçler bakımından Osmanlı Devletinin hepsinde birden güçlü olduğudur. </a:t>
            </a:r>
            <a:endParaRPr lang="tr-TR" dirty="0" smtClean="0"/>
          </a:p>
          <a:p>
            <a:endParaRPr lang="tr-TR" dirty="0"/>
          </a:p>
          <a:p>
            <a:r>
              <a:rPr lang="tr-TR" dirty="0" smtClean="0">
                <a:solidFill>
                  <a:srgbClr val="FF0000"/>
                </a:solidFill>
              </a:rPr>
              <a:t>16</a:t>
            </a:r>
            <a:r>
              <a:rPr lang="tr-TR" dirty="0">
                <a:solidFill>
                  <a:srgbClr val="FF0000"/>
                </a:solidFill>
              </a:rPr>
              <a:t>. yüzyıldan sonra ise Osmanlılarda duraklama ve gerileme başlar</a:t>
            </a:r>
            <a:r>
              <a:rPr lang="tr-TR" dirty="0"/>
              <a:t>. Osmanlı Devleti, millî güç unsurlarının hepsinde birden başlayan gerilemeyi sanayi devrimini yapan Avrupa ülkeleriyle yaptığı savaşlarda yenilmeye başladığında fark </a:t>
            </a:r>
            <a:r>
              <a:rPr lang="tr-TR" dirty="0" smtClean="0"/>
              <a:t>etmiştir</a:t>
            </a:r>
            <a:r>
              <a:rPr lang="tr-TR" dirty="0"/>
              <a:t> </a:t>
            </a:r>
            <a:r>
              <a:rPr lang="tr-TR" dirty="0" smtClean="0"/>
              <a:t>(İnalcık</a:t>
            </a:r>
            <a:r>
              <a:rPr lang="tr-TR" dirty="0"/>
              <a:t>, 2013, 32).</a:t>
            </a:r>
          </a:p>
        </p:txBody>
      </p:sp>
    </p:spTree>
    <p:extLst>
      <p:ext uri="{BB962C8B-B14F-4D97-AF65-F5344CB8AC3E}">
        <p14:creationId xmlns:p14="http://schemas.microsoft.com/office/powerpoint/2010/main" val="167400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890080" cy="6120680"/>
          </a:xfrm>
        </p:spPr>
        <p:txBody>
          <a:bodyPr/>
          <a:lstStyle/>
          <a:p>
            <a:r>
              <a:rPr lang="tr-TR" dirty="0">
                <a:solidFill>
                  <a:srgbClr val="FF0000"/>
                </a:solidFill>
              </a:rPr>
              <a:t>Osmanlı’nın 16. yüzyıla kadar olan </a:t>
            </a:r>
            <a:r>
              <a:rPr lang="tr-TR" dirty="0" smtClean="0">
                <a:solidFill>
                  <a:srgbClr val="FF0000"/>
                </a:solidFill>
              </a:rPr>
              <a:t>üstünlüğü ağırlıklı olarak </a:t>
            </a:r>
            <a:r>
              <a:rPr lang="tr-TR" dirty="0">
                <a:solidFill>
                  <a:srgbClr val="FF0000"/>
                </a:solidFill>
              </a:rPr>
              <a:t>Selçukluların bıraktığı felsefi, bilimsel ve teknolojik mirastan kaynaklanmıştır</a:t>
            </a:r>
            <a:r>
              <a:rPr lang="tr-TR" dirty="0"/>
              <a:t>. Selçuklu döneminde İslam bilimi uygarlığın zirvesindedir. Osmanlı bu mirası kullanarak üstünlüğünü sürdürürken yine Selçuklu döneminden felsefi miras da Osmanlı toplumunun düşünce hayatının gelişmesini önlemiştir. Sözü edilen bu miras gerileme döneminde belirginleşen </a:t>
            </a:r>
            <a:r>
              <a:rPr lang="tr-TR" b="1" dirty="0">
                <a:solidFill>
                  <a:srgbClr val="FF0000"/>
                </a:solidFill>
              </a:rPr>
              <a:t>teolojinin </a:t>
            </a:r>
            <a:r>
              <a:rPr lang="tr-TR" b="1" dirty="0" smtClean="0">
                <a:solidFill>
                  <a:srgbClr val="FF0000"/>
                </a:solidFill>
              </a:rPr>
              <a:t>zamanla felsefe </a:t>
            </a:r>
            <a:r>
              <a:rPr lang="tr-TR" b="1" dirty="0">
                <a:solidFill>
                  <a:srgbClr val="FF0000"/>
                </a:solidFill>
              </a:rPr>
              <a:t>ve bilimi etkisiz </a:t>
            </a:r>
            <a:r>
              <a:rPr lang="tr-TR" dirty="0">
                <a:solidFill>
                  <a:srgbClr val="FF0000"/>
                </a:solidFill>
              </a:rPr>
              <a:t>kılması</a:t>
            </a:r>
            <a:r>
              <a:rPr lang="tr-TR" dirty="0"/>
              <a:t>dır.</a:t>
            </a:r>
          </a:p>
        </p:txBody>
      </p:sp>
    </p:spTree>
    <p:extLst>
      <p:ext uri="{BB962C8B-B14F-4D97-AF65-F5344CB8AC3E}">
        <p14:creationId xmlns:p14="http://schemas.microsoft.com/office/powerpoint/2010/main" val="1674009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268</TotalTime>
  <Words>5009</Words>
  <Application>Microsoft Office PowerPoint</Application>
  <PresentationFormat>Ekran Gösterisi (4:3)</PresentationFormat>
  <Paragraphs>148</Paragraphs>
  <Slides>50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Gill Sans MT</vt:lpstr>
      <vt:lpstr>Verdana</vt:lpstr>
      <vt:lpstr>Wingdings 2</vt:lpstr>
      <vt:lpstr>Gündönümü</vt:lpstr>
      <vt:lpstr>MİLLİ EĞİTİMDE MİLLİLİK SORUNU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EĞİTİMDE MİLLİLİK SORUNU</dc:title>
  <dc:creator>Supervisor</dc:creator>
  <cp:lastModifiedBy>erisenyavuz@gmail.com</cp:lastModifiedBy>
  <cp:revision>26</cp:revision>
  <dcterms:created xsi:type="dcterms:W3CDTF">2018-12-12T10:52:48Z</dcterms:created>
  <dcterms:modified xsi:type="dcterms:W3CDTF">2018-12-26T07:56:28Z</dcterms:modified>
</cp:coreProperties>
</file>