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6"/>
  </p:notesMasterIdLst>
  <p:sldIdLst>
    <p:sldId id="381" r:id="rId2"/>
    <p:sldId id="382" r:id="rId3"/>
    <p:sldId id="383" r:id="rId4"/>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419" r:id="rId40"/>
    <p:sldId id="420" r:id="rId41"/>
    <p:sldId id="421" r:id="rId42"/>
    <p:sldId id="422" r:id="rId43"/>
    <p:sldId id="423" r:id="rId44"/>
    <p:sldId id="429" r:id="rId45"/>
    <p:sldId id="430" r:id="rId46"/>
    <p:sldId id="431" r:id="rId47"/>
    <p:sldId id="432" r:id="rId48"/>
    <p:sldId id="433" r:id="rId49"/>
    <p:sldId id="434" r:id="rId50"/>
    <p:sldId id="437" r:id="rId51"/>
    <p:sldId id="439" r:id="rId52"/>
    <p:sldId id="441" r:id="rId53"/>
    <p:sldId id="442" r:id="rId54"/>
    <p:sldId id="443" r:id="rId55"/>
    <p:sldId id="444" r:id="rId56"/>
    <p:sldId id="445" r:id="rId57"/>
    <p:sldId id="446" r:id="rId58"/>
    <p:sldId id="447" r:id="rId59"/>
    <p:sldId id="448" r:id="rId60"/>
    <p:sldId id="449" r:id="rId61"/>
    <p:sldId id="450" r:id="rId62"/>
    <p:sldId id="451" r:id="rId63"/>
    <p:sldId id="452" r:id="rId64"/>
    <p:sldId id="453" r:id="rId65"/>
    <p:sldId id="454" r:id="rId66"/>
    <p:sldId id="455" r:id="rId67"/>
    <p:sldId id="424" r:id="rId68"/>
    <p:sldId id="425" r:id="rId69"/>
    <p:sldId id="456" r:id="rId70"/>
    <p:sldId id="457" r:id="rId71"/>
    <p:sldId id="459" r:id="rId72"/>
    <p:sldId id="460" r:id="rId73"/>
    <p:sldId id="461" r:id="rId74"/>
    <p:sldId id="462" r:id="rId75"/>
    <p:sldId id="463" r:id="rId76"/>
    <p:sldId id="464" r:id="rId77"/>
    <p:sldId id="465" r:id="rId78"/>
    <p:sldId id="487" r:id="rId79"/>
    <p:sldId id="466" r:id="rId80"/>
    <p:sldId id="515" r:id="rId81"/>
    <p:sldId id="516" r:id="rId82"/>
    <p:sldId id="534" r:id="rId83"/>
    <p:sldId id="517" r:id="rId84"/>
    <p:sldId id="518" r:id="rId85"/>
    <p:sldId id="519" r:id="rId86"/>
    <p:sldId id="520" r:id="rId87"/>
    <p:sldId id="521" r:id="rId88"/>
    <p:sldId id="522" r:id="rId89"/>
    <p:sldId id="525" r:id="rId90"/>
    <p:sldId id="523" r:id="rId91"/>
    <p:sldId id="524" r:id="rId92"/>
    <p:sldId id="526" r:id="rId93"/>
    <p:sldId id="527" r:id="rId94"/>
    <p:sldId id="528" r:id="rId95"/>
    <p:sldId id="529" r:id="rId96"/>
    <p:sldId id="530" r:id="rId97"/>
    <p:sldId id="531" r:id="rId98"/>
    <p:sldId id="467" r:id="rId99"/>
    <p:sldId id="532" r:id="rId100"/>
    <p:sldId id="500" r:id="rId101"/>
    <p:sldId id="502" r:id="rId102"/>
    <p:sldId id="503" r:id="rId103"/>
    <p:sldId id="504" r:id="rId104"/>
    <p:sldId id="505" r:id="rId105"/>
    <p:sldId id="506" r:id="rId106"/>
    <p:sldId id="507" r:id="rId107"/>
    <p:sldId id="508" r:id="rId108"/>
    <p:sldId id="509" r:id="rId109"/>
    <p:sldId id="511" r:id="rId110"/>
    <p:sldId id="512" r:id="rId111"/>
    <p:sldId id="513" r:id="rId112"/>
    <p:sldId id="514" r:id="rId113"/>
    <p:sldId id="468" r:id="rId114"/>
    <p:sldId id="469" r:id="rId115"/>
    <p:sldId id="470" r:id="rId116"/>
    <p:sldId id="471" r:id="rId117"/>
    <p:sldId id="472" r:id="rId118"/>
    <p:sldId id="473" r:id="rId119"/>
    <p:sldId id="474" r:id="rId120"/>
    <p:sldId id="535" r:id="rId121"/>
    <p:sldId id="475" r:id="rId122"/>
    <p:sldId id="476" r:id="rId123"/>
    <p:sldId id="478" r:id="rId124"/>
    <p:sldId id="479" r:id="rId1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469F92-30C6-4B3A-BAD8-4ECF127FC1EF}" type="datetimeFigureOut">
              <a:rPr lang="tr-TR" smtClean="0"/>
              <a:t>07.10.2018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BDBA1-CFED-40BA-AE5F-F41B1E3C7729}" type="slidenum">
              <a:rPr lang="tr-TR" smtClean="0"/>
              <a:t>‹#›</a:t>
            </a:fld>
            <a:endParaRPr lang="tr-TR"/>
          </a:p>
        </p:txBody>
      </p:sp>
    </p:spTree>
    <p:extLst>
      <p:ext uri="{BB962C8B-B14F-4D97-AF65-F5344CB8AC3E}">
        <p14:creationId xmlns:p14="http://schemas.microsoft.com/office/powerpoint/2010/main" val="56044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64F925D-2D84-480B-9FC1-269B7F701208}" type="slidenum">
              <a:rPr lang="tr-TR" altLang="tr-TR"/>
              <a:pPr eaLnBrk="1" hangingPunct="1"/>
              <a:t>101</a:t>
            </a:fld>
            <a:endParaRPr lang="tr-TR" altLang="tr-T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tr-TR" altLang="tr-TR" smtClean="0">
                <a:latin typeface="Arial" panose="020B0604020202020204" pitchFamily="34" charset="0"/>
              </a:rPr>
              <a:t>Elde edilen veriler daha önceden belirlenen temalara göre özetlenir ve yorumlanır.</a:t>
            </a:r>
          </a:p>
        </p:txBody>
      </p:sp>
    </p:spTree>
    <p:extLst>
      <p:ext uri="{BB962C8B-B14F-4D97-AF65-F5344CB8AC3E}">
        <p14:creationId xmlns:p14="http://schemas.microsoft.com/office/powerpoint/2010/main" val="3352030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7E8C94B-EBE3-44D3-AE7E-121E2374CBC7}" type="datetimeFigureOut">
              <a:rPr lang="tr-TR" smtClean="0"/>
              <a:t>07.10.2018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B0C6A5-9FCE-41BC-93F6-6D4DC13B173C}"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85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E8C94B-EBE3-44D3-AE7E-121E2374CBC7}" type="datetimeFigureOut">
              <a:rPr lang="tr-TR" smtClean="0"/>
              <a:t>07.10.2018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B0C6A5-9FCE-41BC-93F6-6D4DC13B173C}" type="slidenum">
              <a:rPr lang="tr-TR" smtClean="0"/>
              <a:t>‹#›</a:t>
            </a:fld>
            <a:endParaRPr lang="tr-TR"/>
          </a:p>
        </p:txBody>
      </p:sp>
    </p:spTree>
    <p:extLst>
      <p:ext uri="{BB962C8B-B14F-4D97-AF65-F5344CB8AC3E}">
        <p14:creationId xmlns:p14="http://schemas.microsoft.com/office/powerpoint/2010/main" val="1767639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E8C94B-EBE3-44D3-AE7E-121E2374CBC7}" type="datetimeFigureOut">
              <a:rPr lang="tr-TR" smtClean="0"/>
              <a:t>07.10.2018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B0C6A5-9FCE-41BC-93F6-6D4DC13B173C}" type="slidenum">
              <a:rPr lang="tr-TR" smtClean="0"/>
              <a:t>‹#›</a:t>
            </a:fld>
            <a:endParaRPr lang="tr-TR"/>
          </a:p>
        </p:txBody>
      </p:sp>
    </p:spTree>
    <p:extLst>
      <p:ext uri="{BB962C8B-B14F-4D97-AF65-F5344CB8AC3E}">
        <p14:creationId xmlns:p14="http://schemas.microsoft.com/office/powerpoint/2010/main" val="2085498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E8C94B-EBE3-44D3-AE7E-121E2374CBC7}" type="datetimeFigureOut">
              <a:rPr lang="tr-TR" smtClean="0"/>
              <a:t>07.10.2018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B0C6A5-9FCE-41BC-93F6-6D4DC13B173C}" type="slidenum">
              <a:rPr lang="tr-TR" smtClean="0"/>
              <a:t>‹#›</a:t>
            </a:fld>
            <a:endParaRPr lang="tr-TR"/>
          </a:p>
        </p:txBody>
      </p:sp>
    </p:spTree>
    <p:extLst>
      <p:ext uri="{BB962C8B-B14F-4D97-AF65-F5344CB8AC3E}">
        <p14:creationId xmlns:p14="http://schemas.microsoft.com/office/powerpoint/2010/main" val="215466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7E8C94B-EBE3-44D3-AE7E-121E2374CBC7}" type="datetimeFigureOut">
              <a:rPr lang="tr-TR" smtClean="0"/>
              <a:t>07.10.2018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3B0C6A5-9FCE-41BC-93F6-6D4DC13B173C}"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119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7E8C94B-EBE3-44D3-AE7E-121E2374CBC7}" type="datetimeFigureOut">
              <a:rPr lang="tr-TR" smtClean="0"/>
              <a:t>07.10.2018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B0C6A5-9FCE-41BC-93F6-6D4DC13B173C}" type="slidenum">
              <a:rPr lang="tr-TR" smtClean="0"/>
              <a:t>‹#›</a:t>
            </a:fld>
            <a:endParaRPr lang="tr-TR"/>
          </a:p>
        </p:txBody>
      </p:sp>
    </p:spTree>
    <p:extLst>
      <p:ext uri="{BB962C8B-B14F-4D97-AF65-F5344CB8AC3E}">
        <p14:creationId xmlns:p14="http://schemas.microsoft.com/office/powerpoint/2010/main" val="889837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7E8C94B-EBE3-44D3-AE7E-121E2374CBC7}" type="datetimeFigureOut">
              <a:rPr lang="tr-TR" smtClean="0"/>
              <a:t>07.10.2018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3B0C6A5-9FCE-41BC-93F6-6D4DC13B173C}" type="slidenum">
              <a:rPr lang="tr-TR" smtClean="0"/>
              <a:t>‹#›</a:t>
            </a:fld>
            <a:endParaRPr lang="tr-TR"/>
          </a:p>
        </p:txBody>
      </p:sp>
    </p:spTree>
    <p:extLst>
      <p:ext uri="{BB962C8B-B14F-4D97-AF65-F5344CB8AC3E}">
        <p14:creationId xmlns:p14="http://schemas.microsoft.com/office/powerpoint/2010/main" val="3819897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7E8C94B-EBE3-44D3-AE7E-121E2374CBC7}" type="datetimeFigureOut">
              <a:rPr lang="tr-TR" smtClean="0"/>
              <a:t>07.10.2018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3B0C6A5-9FCE-41BC-93F6-6D4DC13B173C}" type="slidenum">
              <a:rPr lang="tr-TR" smtClean="0"/>
              <a:t>‹#›</a:t>
            </a:fld>
            <a:endParaRPr lang="tr-TR"/>
          </a:p>
        </p:txBody>
      </p:sp>
    </p:spTree>
    <p:extLst>
      <p:ext uri="{BB962C8B-B14F-4D97-AF65-F5344CB8AC3E}">
        <p14:creationId xmlns:p14="http://schemas.microsoft.com/office/powerpoint/2010/main" val="2424377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7E8C94B-EBE3-44D3-AE7E-121E2374CBC7}" type="datetimeFigureOut">
              <a:rPr lang="tr-TR" smtClean="0"/>
              <a:t>07.10.2018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03B0C6A5-9FCE-41BC-93F6-6D4DC13B173C}" type="slidenum">
              <a:rPr lang="tr-TR" smtClean="0"/>
              <a:t>‹#›</a:t>
            </a:fld>
            <a:endParaRPr lang="tr-TR"/>
          </a:p>
        </p:txBody>
      </p:sp>
    </p:spTree>
    <p:extLst>
      <p:ext uri="{BB962C8B-B14F-4D97-AF65-F5344CB8AC3E}">
        <p14:creationId xmlns:p14="http://schemas.microsoft.com/office/powerpoint/2010/main" val="274729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7E8C94B-EBE3-44D3-AE7E-121E2374CBC7}" type="datetimeFigureOut">
              <a:rPr lang="tr-TR" smtClean="0"/>
              <a:t>07.10.2018</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3B0C6A5-9FCE-41BC-93F6-6D4DC13B173C}" type="slidenum">
              <a:rPr lang="tr-TR" smtClean="0"/>
              <a:t>‹#›</a:t>
            </a:fld>
            <a:endParaRPr lang="tr-TR"/>
          </a:p>
        </p:txBody>
      </p:sp>
    </p:spTree>
    <p:extLst>
      <p:ext uri="{BB962C8B-B14F-4D97-AF65-F5344CB8AC3E}">
        <p14:creationId xmlns:p14="http://schemas.microsoft.com/office/powerpoint/2010/main" val="6520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7E8C94B-EBE3-44D3-AE7E-121E2374CBC7}" type="datetimeFigureOut">
              <a:rPr lang="tr-TR" smtClean="0"/>
              <a:t>07.10.2018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3B0C6A5-9FCE-41BC-93F6-6D4DC13B173C}" type="slidenum">
              <a:rPr lang="tr-TR" smtClean="0"/>
              <a:t>‹#›</a:t>
            </a:fld>
            <a:endParaRPr lang="tr-TR"/>
          </a:p>
        </p:txBody>
      </p:sp>
    </p:spTree>
    <p:extLst>
      <p:ext uri="{BB962C8B-B14F-4D97-AF65-F5344CB8AC3E}">
        <p14:creationId xmlns:p14="http://schemas.microsoft.com/office/powerpoint/2010/main" val="297294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7E8C94B-EBE3-44D3-AE7E-121E2374CBC7}" type="datetimeFigureOut">
              <a:rPr lang="tr-TR" smtClean="0"/>
              <a:t>07.10.2018</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3B0C6A5-9FCE-41BC-93F6-6D4DC13B173C}"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5535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NİTEL ARAŞTIRMALARIN TEMEL ÖZELLİKLERİ</a:t>
            </a:r>
            <a:endParaRPr lang="tr-TR" b="1" dirty="0"/>
          </a:p>
        </p:txBody>
      </p:sp>
      <p:sp>
        <p:nvSpPr>
          <p:cNvPr id="3" name="İçerik Yer Tutucusu 2"/>
          <p:cNvSpPr>
            <a:spLocks noGrp="1"/>
          </p:cNvSpPr>
          <p:nvPr>
            <p:ph idx="1"/>
          </p:nvPr>
        </p:nvSpPr>
        <p:spPr/>
        <p:txBody>
          <a:bodyPr>
            <a:normAutofit/>
          </a:bodyPr>
          <a:lstStyle/>
          <a:p>
            <a:r>
              <a:rPr lang="tr-TR" dirty="0" smtClean="0"/>
              <a:t>Nitel araştırmanın herkes tarafından kabul edilen bir tanımını yapmak güçtür. Nitekim nitel araştırma literatüründe birçok yazar böyle bir tanım yapmaktan kaçınır. Bunun nedeni ise ‘nitel araştırma’ kavramının bir şemsiye kavram olarak kullanılmasından ve bu şemsiye altında yer alabilecek birçok kavramın değişik disiplinlerle yakından ilişkili olmasından kaynaklanmaktadır. </a:t>
            </a:r>
          </a:p>
          <a:p>
            <a:r>
              <a:rPr lang="tr-TR" dirty="0" smtClean="0"/>
              <a:t>‘</a:t>
            </a:r>
            <a:r>
              <a:rPr lang="tr-TR" dirty="0" err="1" smtClean="0"/>
              <a:t>Etnografi</a:t>
            </a:r>
            <a:r>
              <a:rPr lang="tr-TR" dirty="0" smtClean="0"/>
              <a:t>’, ‘antropoloji’, ‘durumsal araştırma’, ‘yorumlayıcı araştırma’, ‘aksiyon araştırması’, ‘doğal araştırma’, ‘tanımlayıcı araştırma’, ‘teori geliştirme’, ‘içerik analizi’ bu kavramlardan sadece birkaç tanesidir. Tüm bu kavramlar araştırma deseni ve analiz teknikleri açılarından birbirlerine benzer yapılara sahip olduğu için, ‘nitel araştırma’ bu kavramları içine alan genel bir kavram olarak kabul edilebilir.</a:t>
            </a:r>
            <a:endParaRPr lang="tr-TR" dirty="0"/>
          </a:p>
        </p:txBody>
      </p:sp>
      <p:pic>
        <p:nvPicPr>
          <p:cNvPr id="4" name="Resim 3"/>
          <p:cNvPicPr>
            <a:picLocks noChangeAspect="1"/>
          </p:cNvPicPr>
          <p:nvPr/>
        </p:nvPicPr>
        <p:blipFill>
          <a:blip r:embed="rId2"/>
          <a:stretch>
            <a:fillRect/>
          </a:stretch>
        </p:blipFill>
        <p:spPr>
          <a:xfrm>
            <a:off x="8427143" y="4391562"/>
            <a:ext cx="2524125" cy="1809750"/>
          </a:xfrm>
          <a:prstGeom prst="rect">
            <a:avLst/>
          </a:prstGeom>
        </p:spPr>
      </p:pic>
    </p:spTree>
    <p:extLst>
      <p:ext uri="{BB962C8B-B14F-4D97-AF65-F5344CB8AC3E}">
        <p14:creationId xmlns:p14="http://schemas.microsoft.com/office/powerpoint/2010/main" val="3596369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7887" y="1906072"/>
            <a:ext cx="10065913" cy="4270891"/>
          </a:xfrm>
        </p:spPr>
        <p:txBody>
          <a:bodyPr>
            <a:normAutofit/>
          </a:bodyPr>
          <a:lstStyle/>
          <a:p>
            <a:r>
              <a:rPr lang="tr-TR" dirty="0" smtClean="0"/>
              <a:t>İnsan davranışı temelde karmaşık ve değişken bir yapı taşıdığı için doğal ortamda oluşan davranışları önceden tahmin etmek kolay değildir. Yani insan davranışlarındaki değişkenlik süreklidir ve bu davranışları sabit varsaymak mümkün değildir. Bu değişkenlik insan davranışının doğasında var olduğu için, nitel araştırmacı bu gerçeği dikkate alarak davranışların gerçekleştiği süreci de araştırmaya dahil eder. Araştırmacı, değişkenleri sürece bağlı olarak inceler ve topladığı bilgileri süreç içinde gerçekleşen değişiklikleri dikkate alarak analiz eder. </a:t>
            </a:r>
            <a:endParaRPr lang="tr-TR" dirty="0"/>
          </a:p>
        </p:txBody>
      </p:sp>
    </p:spTree>
    <p:extLst>
      <p:ext uri="{BB962C8B-B14F-4D97-AF65-F5344CB8AC3E}">
        <p14:creationId xmlns:p14="http://schemas.microsoft.com/office/powerpoint/2010/main" val="315531036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tr-TR" altLang="tr-TR" sz="3500" b="1" dirty="0"/>
              <a:t>NİTEL ARAŞTIRMADA VERİ ANALİZİ</a:t>
            </a:r>
          </a:p>
        </p:txBody>
      </p:sp>
      <p:sp>
        <p:nvSpPr>
          <p:cNvPr id="18435" name="Rectangle 3"/>
          <p:cNvSpPr>
            <a:spLocks noGrp="1" noChangeArrowheads="1"/>
          </p:cNvSpPr>
          <p:nvPr>
            <p:ph idx="1"/>
          </p:nvPr>
        </p:nvSpPr>
        <p:spPr/>
        <p:txBody>
          <a:bodyPr/>
          <a:lstStyle/>
          <a:p>
            <a:pPr eaLnBrk="1" hangingPunct="1"/>
            <a:r>
              <a:rPr lang="tr-TR" altLang="tr-TR" dirty="0" smtClean="0"/>
              <a:t>Veri analizinde 3 temel kavram vurgulanır:</a:t>
            </a:r>
          </a:p>
          <a:p>
            <a:pPr eaLnBrk="1" hangingPunct="1">
              <a:buFont typeface="Wingdings" panose="05000000000000000000" pitchFamily="2" charset="2"/>
              <a:buNone/>
            </a:pPr>
            <a:r>
              <a:rPr lang="tr-TR" altLang="tr-TR" dirty="0" smtClean="0">
                <a:solidFill>
                  <a:srgbClr val="CC3300"/>
                </a:solidFill>
              </a:rPr>
              <a:t>1.Betimleme:</a:t>
            </a:r>
            <a:r>
              <a:rPr lang="tr-TR" altLang="tr-TR" dirty="0" smtClean="0"/>
              <a:t> Bu yaklaşım ile “ne” sorusuna yanıt bulunabilir.</a:t>
            </a:r>
          </a:p>
          <a:p>
            <a:pPr eaLnBrk="1" hangingPunct="1">
              <a:buFont typeface="Wingdings" panose="05000000000000000000" pitchFamily="2" charset="2"/>
              <a:buNone/>
            </a:pPr>
            <a:r>
              <a:rPr lang="tr-TR" altLang="tr-TR" dirty="0" smtClean="0"/>
              <a:t>Araştırmada toplanan verilerin araştırma problemine ilişkin olarak neleri söylediği ya da hangi sonuçları ortaya koyduğu ön plana çıkmaktadır.</a:t>
            </a:r>
          </a:p>
          <a:p>
            <a:pPr>
              <a:buNone/>
            </a:pPr>
            <a:r>
              <a:rPr lang="tr-TR" altLang="tr-TR" dirty="0">
                <a:solidFill>
                  <a:srgbClr val="CC3300"/>
                </a:solidFill>
              </a:rPr>
              <a:t>2.Analiz:</a:t>
            </a:r>
            <a:r>
              <a:rPr lang="tr-TR" altLang="tr-TR" dirty="0"/>
              <a:t> ”Neden” ve “nasıl” sorularına yanıt </a:t>
            </a:r>
            <a:r>
              <a:rPr lang="tr-TR" altLang="tr-TR" dirty="0" err="1"/>
              <a:t>aranır.Veri</a:t>
            </a:r>
            <a:r>
              <a:rPr lang="tr-TR" altLang="tr-TR" dirty="0"/>
              <a:t> setinde doğrudan görülemeyen, ancak kavramsal kodlama ve sınıflama yoluyla temaların ve bu temalar arası anlamlı ilişkilerin ortaya çıkarılması temel işlevidir.</a:t>
            </a:r>
          </a:p>
          <a:p>
            <a:pPr>
              <a:buNone/>
            </a:pPr>
            <a:r>
              <a:rPr lang="tr-TR" altLang="tr-TR" dirty="0" smtClean="0">
                <a:solidFill>
                  <a:srgbClr val="CC3300"/>
                </a:solidFill>
              </a:rPr>
              <a:t>3.Yorumlama</a:t>
            </a:r>
            <a:r>
              <a:rPr lang="tr-TR" altLang="tr-TR" dirty="0">
                <a:solidFill>
                  <a:srgbClr val="CC3300"/>
                </a:solidFill>
              </a:rPr>
              <a:t>:</a:t>
            </a:r>
            <a:r>
              <a:rPr lang="tr-TR" altLang="tr-TR" dirty="0"/>
              <a:t> “Bu söylenen ya da gözlenen ne anlama gelmektedir?” sorusuna yanıt arar.</a:t>
            </a:r>
          </a:p>
          <a:p>
            <a:pPr eaLnBrk="1" hangingPunct="1">
              <a:buFont typeface="Wingdings" panose="05000000000000000000" pitchFamily="2" charset="2"/>
              <a:buNone/>
            </a:pPr>
            <a:endParaRPr lang="tr-TR" altLang="tr-TR" dirty="0" smtClean="0"/>
          </a:p>
        </p:txBody>
      </p:sp>
    </p:spTree>
    <p:extLst>
      <p:ext uri="{BB962C8B-B14F-4D97-AF65-F5344CB8AC3E}">
        <p14:creationId xmlns:p14="http://schemas.microsoft.com/office/powerpoint/2010/main" val="212157575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47"/>
          <p:cNvGrpSpPr>
            <a:grpSpLocks/>
          </p:cNvGrpSpPr>
          <p:nvPr/>
        </p:nvGrpSpPr>
        <p:grpSpPr bwMode="auto">
          <a:xfrm>
            <a:off x="1524000" y="908051"/>
            <a:ext cx="9144000" cy="5141913"/>
            <a:chOff x="272" y="999"/>
            <a:chExt cx="1872" cy="720"/>
          </a:xfrm>
        </p:grpSpPr>
        <p:cxnSp>
          <p:nvCxnSpPr>
            <p:cNvPr id="2052" name="_s2052"/>
            <p:cNvCxnSpPr>
              <a:cxnSpLocks noChangeShapeType="1"/>
              <a:stCxn id="5" idx="0"/>
              <a:endCxn id="3" idx="2"/>
            </p:cNvCxnSpPr>
            <p:nvPr/>
          </p:nvCxnSpPr>
          <p:spPr bwMode="auto">
            <a:xfrm rot="5400000" flipH="1">
              <a:off x="1388" y="1107"/>
              <a:ext cx="144" cy="504"/>
            </a:xfrm>
            <a:prstGeom prst="bentConnector3">
              <a:avLst>
                <a:gd name="adj1" fmla="val 1281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4" idx="0"/>
              <a:endCxn id="3" idx="2"/>
            </p:cNvCxnSpPr>
            <p:nvPr/>
          </p:nvCxnSpPr>
          <p:spPr bwMode="auto">
            <a:xfrm rot="16200000">
              <a:off x="884" y="1107"/>
              <a:ext cx="144" cy="504"/>
            </a:xfrm>
            <a:prstGeom prst="bentConnector3">
              <a:avLst>
                <a:gd name="adj1" fmla="val 1281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2054"/>
            <p:cNvSpPr>
              <a:spLocks noChangeArrowheads="1"/>
            </p:cNvSpPr>
            <p:nvPr/>
          </p:nvSpPr>
          <p:spPr bwMode="auto">
            <a:xfrm>
              <a:off x="776" y="999"/>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3600" b="0" i="0" u="none" strike="noStrike" cap="none" normalizeH="0" baseline="0" smtClean="0">
                  <a:ln>
                    <a:noFill/>
                  </a:ln>
                  <a:solidFill>
                    <a:schemeClr val="tx1"/>
                  </a:solidFill>
                  <a:effectLst/>
                  <a:latin typeface="Arial" panose="020B0604020202020204" pitchFamily="34" charset="0"/>
                </a:rPr>
                <a:t>VERİ ANALİZİ</a:t>
              </a:r>
            </a:p>
          </p:txBody>
        </p:sp>
        <p:sp>
          <p:nvSpPr>
            <p:cNvPr id="4" name="_s2055"/>
            <p:cNvSpPr>
              <a:spLocks noChangeArrowheads="1"/>
            </p:cNvSpPr>
            <p:nvPr/>
          </p:nvSpPr>
          <p:spPr bwMode="auto">
            <a:xfrm>
              <a:off x="272" y="1431"/>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3600" b="0" i="0" u="none" strike="noStrike" cap="none" normalizeH="0" baseline="0" smtClean="0">
                  <a:ln>
                    <a:noFill/>
                  </a:ln>
                  <a:solidFill>
                    <a:schemeClr val="tx1"/>
                  </a:solidFill>
                  <a:effectLst/>
                  <a:latin typeface="Arial" panose="020B0604020202020204" pitchFamily="34" charset="0"/>
                </a:rPr>
                <a:t>BETİMSEL ANALİZ</a:t>
              </a:r>
            </a:p>
          </p:txBody>
        </p:sp>
        <p:sp>
          <p:nvSpPr>
            <p:cNvPr id="5" name="_s2056"/>
            <p:cNvSpPr>
              <a:spLocks noChangeArrowheads="1"/>
            </p:cNvSpPr>
            <p:nvPr/>
          </p:nvSpPr>
          <p:spPr bwMode="auto">
            <a:xfrm>
              <a:off x="1280" y="1431"/>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3600" b="0" i="0" u="none" strike="noStrike" cap="none" normalizeH="0" baseline="0" smtClean="0">
                  <a:ln>
                    <a:noFill/>
                  </a:ln>
                  <a:solidFill>
                    <a:schemeClr val="tx1"/>
                  </a:solidFill>
                  <a:effectLst/>
                  <a:latin typeface="Arial" panose="020B0604020202020204" pitchFamily="34" charset="0"/>
                </a:rPr>
                <a:t>İÇERİK ANALİZİ</a:t>
              </a:r>
            </a:p>
          </p:txBody>
        </p:sp>
      </p:grpSp>
    </p:spTree>
    <p:extLst>
      <p:ext uri="{BB962C8B-B14F-4D97-AF65-F5344CB8AC3E}">
        <p14:creationId xmlns:p14="http://schemas.microsoft.com/office/powerpoint/2010/main" val="361545402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26524" y="650272"/>
            <a:ext cx="7543800" cy="1074737"/>
          </a:xfrm>
        </p:spPr>
        <p:txBody>
          <a:bodyPr>
            <a:normAutofit/>
          </a:bodyPr>
          <a:lstStyle/>
          <a:p>
            <a:pPr eaLnBrk="1" hangingPunct="1"/>
            <a:r>
              <a:rPr lang="tr-TR" altLang="tr-TR" sz="4000" b="1" dirty="0" smtClean="0"/>
              <a:t>BETİMSEL ANALİZ</a:t>
            </a:r>
          </a:p>
        </p:txBody>
      </p:sp>
      <p:sp>
        <p:nvSpPr>
          <p:cNvPr id="20483" name="Rectangle 3"/>
          <p:cNvSpPr>
            <a:spLocks noGrp="1" noChangeArrowheads="1"/>
          </p:cNvSpPr>
          <p:nvPr>
            <p:ph idx="1"/>
          </p:nvPr>
        </p:nvSpPr>
        <p:spPr>
          <a:xfrm>
            <a:off x="1326524" y="1815921"/>
            <a:ext cx="9569004" cy="4146998"/>
          </a:xfrm>
        </p:spPr>
        <p:txBody>
          <a:bodyPr>
            <a:normAutofit fontScale="92500" lnSpcReduction="10000"/>
          </a:bodyPr>
          <a:lstStyle/>
          <a:p>
            <a:pPr eaLnBrk="1" hangingPunct="1">
              <a:lnSpc>
                <a:spcPct val="90000"/>
              </a:lnSpc>
            </a:pPr>
            <a:r>
              <a:rPr lang="tr-TR" altLang="tr-TR" sz="2400" dirty="0"/>
              <a:t>Elde edilen veriler daha önceden belirlenen temalara göre özetlenir ve yorumlanır.</a:t>
            </a:r>
          </a:p>
          <a:p>
            <a:pPr eaLnBrk="1" hangingPunct="1">
              <a:lnSpc>
                <a:spcPct val="90000"/>
              </a:lnSpc>
              <a:buFont typeface="Wingdings" panose="05000000000000000000" pitchFamily="2" charset="2"/>
              <a:buNone/>
            </a:pPr>
            <a:endParaRPr lang="tr-TR" altLang="tr-TR" sz="2400" dirty="0"/>
          </a:p>
          <a:p>
            <a:pPr eaLnBrk="1" hangingPunct="1">
              <a:lnSpc>
                <a:spcPct val="90000"/>
              </a:lnSpc>
            </a:pPr>
            <a:r>
              <a:rPr lang="tr-TR" altLang="tr-TR" sz="2400" dirty="0"/>
              <a:t>Elde edilen bulguları düzenlenmiş ve yorumlanmış bir biçimde okuyucuya sunmak için;</a:t>
            </a:r>
          </a:p>
          <a:p>
            <a:pPr eaLnBrk="1" hangingPunct="1">
              <a:lnSpc>
                <a:spcPct val="90000"/>
              </a:lnSpc>
              <a:buFont typeface="Wingdings" panose="05000000000000000000" pitchFamily="2" charset="2"/>
              <a:buNone/>
            </a:pPr>
            <a:r>
              <a:rPr lang="tr-TR" altLang="tr-TR" sz="2400" dirty="0"/>
              <a:t> </a:t>
            </a:r>
            <a:r>
              <a:rPr lang="tr-TR" altLang="tr-TR" sz="2400" dirty="0">
                <a:solidFill>
                  <a:srgbClr val="CC3300"/>
                </a:solidFill>
              </a:rPr>
              <a:t>1.</a:t>
            </a:r>
            <a:r>
              <a:rPr lang="tr-TR" altLang="tr-TR" sz="2400" dirty="0"/>
              <a:t>Elde edilen veriler mantıklı ve anlaşılır biçimde betimlenir.</a:t>
            </a:r>
          </a:p>
          <a:p>
            <a:pPr eaLnBrk="1" hangingPunct="1">
              <a:lnSpc>
                <a:spcPct val="90000"/>
              </a:lnSpc>
              <a:buFont typeface="Wingdings" panose="05000000000000000000" pitchFamily="2" charset="2"/>
              <a:buNone/>
            </a:pPr>
            <a:r>
              <a:rPr lang="tr-TR" altLang="tr-TR" sz="2400" dirty="0"/>
              <a:t> </a:t>
            </a:r>
            <a:r>
              <a:rPr lang="tr-TR" altLang="tr-TR" sz="2400" dirty="0">
                <a:solidFill>
                  <a:srgbClr val="CC3300"/>
                </a:solidFill>
              </a:rPr>
              <a:t>2.</a:t>
            </a:r>
            <a:r>
              <a:rPr lang="tr-TR" altLang="tr-TR" sz="2400" dirty="0"/>
              <a:t>Yapılan bu betimlemeler yorumlanır.</a:t>
            </a:r>
          </a:p>
          <a:p>
            <a:pPr eaLnBrk="1" hangingPunct="1">
              <a:lnSpc>
                <a:spcPct val="90000"/>
              </a:lnSpc>
              <a:buFont typeface="Wingdings" panose="05000000000000000000" pitchFamily="2" charset="2"/>
              <a:buNone/>
            </a:pPr>
            <a:r>
              <a:rPr lang="tr-TR" altLang="tr-TR" sz="2400" dirty="0"/>
              <a:t> </a:t>
            </a:r>
            <a:r>
              <a:rPr lang="tr-TR" altLang="tr-TR" sz="2400" dirty="0">
                <a:solidFill>
                  <a:srgbClr val="CC3300"/>
                </a:solidFill>
              </a:rPr>
              <a:t>3.</a:t>
            </a:r>
            <a:r>
              <a:rPr lang="tr-TR" altLang="tr-TR" sz="2400" dirty="0"/>
              <a:t>Neden-sonuç ilişkileri irdelenir ve birtakım sonuçlara ulaşılır.</a:t>
            </a:r>
          </a:p>
          <a:p>
            <a:pPr eaLnBrk="1" hangingPunct="1">
              <a:lnSpc>
                <a:spcPct val="90000"/>
              </a:lnSpc>
              <a:buFont typeface="Wingdings" panose="05000000000000000000" pitchFamily="2" charset="2"/>
              <a:buNone/>
            </a:pPr>
            <a:r>
              <a:rPr lang="tr-TR" altLang="tr-TR" sz="2400" dirty="0"/>
              <a:t> </a:t>
            </a:r>
            <a:r>
              <a:rPr lang="tr-TR" altLang="tr-TR" sz="2400" dirty="0">
                <a:solidFill>
                  <a:srgbClr val="CC3300"/>
                </a:solidFill>
              </a:rPr>
              <a:t>4.</a:t>
            </a:r>
            <a:r>
              <a:rPr lang="tr-TR" altLang="tr-TR" sz="2400" dirty="0"/>
              <a:t>Araştırmacının yapacağı yorumlar arasında ortaya çıkan temaların ilişkilendirilmesi, anlamlandırılması ve ileriye yönelik tahminlerde bulunulması işlemleri vardır</a:t>
            </a:r>
            <a:r>
              <a:rPr lang="tr-TR" altLang="tr-TR" dirty="0"/>
              <a:t>.</a:t>
            </a:r>
          </a:p>
        </p:txBody>
      </p:sp>
    </p:spTree>
    <p:extLst>
      <p:ext uri="{BB962C8B-B14F-4D97-AF65-F5344CB8AC3E}">
        <p14:creationId xmlns:p14="http://schemas.microsoft.com/office/powerpoint/2010/main" val="27818839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tr-TR" altLang="tr-TR" sz="4000" dirty="0" err="1" smtClean="0"/>
              <a:t>Betimsel</a:t>
            </a:r>
            <a:r>
              <a:rPr lang="tr-TR" altLang="tr-TR" sz="4000" dirty="0" smtClean="0"/>
              <a:t> analiz 4 aşamadan oluşur</a:t>
            </a:r>
          </a:p>
        </p:txBody>
      </p:sp>
      <p:sp>
        <p:nvSpPr>
          <p:cNvPr id="21507" name="Rectangle 3"/>
          <p:cNvSpPr>
            <a:spLocks noGrp="1" noChangeArrowheads="1"/>
          </p:cNvSpPr>
          <p:nvPr>
            <p:ph idx="1"/>
          </p:nvPr>
        </p:nvSpPr>
        <p:spPr>
          <a:xfrm>
            <a:off x="1197735" y="1906073"/>
            <a:ext cx="9749307" cy="4082603"/>
          </a:xfrm>
        </p:spPr>
        <p:txBody>
          <a:bodyPr>
            <a:normAutofit fontScale="92500" lnSpcReduction="20000"/>
          </a:bodyPr>
          <a:lstStyle/>
          <a:p>
            <a:pPr eaLnBrk="1" hangingPunct="1">
              <a:lnSpc>
                <a:spcPct val="90000"/>
              </a:lnSpc>
            </a:pPr>
            <a:r>
              <a:rPr lang="tr-TR" altLang="tr-TR" sz="2100" dirty="0" err="1">
                <a:solidFill>
                  <a:srgbClr val="CC3300"/>
                </a:solidFill>
              </a:rPr>
              <a:t>Betimsel</a:t>
            </a:r>
            <a:r>
              <a:rPr lang="tr-TR" altLang="tr-TR" sz="2100" dirty="0">
                <a:solidFill>
                  <a:srgbClr val="CC3300"/>
                </a:solidFill>
              </a:rPr>
              <a:t> analiz için bir çerçeve oluşturma</a:t>
            </a:r>
            <a:r>
              <a:rPr lang="tr-TR" altLang="tr-TR" sz="2100" u="sng" dirty="0">
                <a:solidFill>
                  <a:srgbClr val="CC3300"/>
                </a:solidFill>
              </a:rPr>
              <a:t>:</a:t>
            </a:r>
            <a:r>
              <a:rPr lang="tr-TR" altLang="tr-TR" sz="2100" dirty="0"/>
              <a:t> Veri analizi için araştırma sorularından, araştırmanın kavramsal çerçevesinden ya da görüşme veya gözlemde yer alan boyutlardan yola çıkarak veri analizi için bir çerçeve oluşturulur. Bu çerçeveye göre verilerin hangi temalar altında organize edileceği ve sunulacağı belirlenir.</a:t>
            </a:r>
          </a:p>
          <a:p>
            <a:pPr eaLnBrk="1" hangingPunct="1">
              <a:lnSpc>
                <a:spcPct val="90000"/>
              </a:lnSpc>
              <a:buFont typeface="Wingdings" panose="05000000000000000000" pitchFamily="2" charset="2"/>
              <a:buNone/>
            </a:pPr>
            <a:endParaRPr lang="tr-TR" altLang="tr-TR" sz="2100" dirty="0"/>
          </a:p>
          <a:p>
            <a:pPr eaLnBrk="1" hangingPunct="1">
              <a:lnSpc>
                <a:spcPct val="90000"/>
              </a:lnSpc>
            </a:pPr>
            <a:r>
              <a:rPr lang="tr-TR" altLang="tr-TR" sz="2100" dirty="0">
                <a:solidFill>
                  <a:srgbClr val="CC3300"/>
                </a:solidFill>
              </a:rPr>
              <a:t>Tematik çerçeveye göre verilerin işlenmesi:</a:t>
            </a:r>
            <a:r>
              <a:rPr lang="tr-TR" altLang="tr-TR" sz="2100" u="sng" dirty="0"/>
              <a:t> </a:t>
            </a:r>
            <a:r>
              <a:rPr lang="tr-TR" altLang="tr-TR" sz="2100" dirty="0"/>
              <a:t>Daha önce oluşturulan çerçeveye göre elde edilen veriler okunur ve organize edilir.</a:t>
            </a:r>
          </a:p>
          <a:p>
            <a:pPr eaLnBrk="1" hangingPunct="1">
              <a:lnSpc>
                <a:spcPct val="90000"/>
              </a:lnSpc>
            </a:pPr>
            <a:endParaRPr lang="tr-TR" altLang="tr-TR" sz="2100" dirty="0"/>
          </a:p>
          <a:p>
            <a:pPr eaLnBrk="1" hangingPunct="1">
              <a:lnSpc>
                <a:spcPct val="90000"/>
              </a:lnSpc>
            </a:pPr>
            <a:r>
              <a:rPr lang="tr-TR" altLang="tr-TR" sz="2100" dirty="0">
                <a:solidFill>
                  <a:srgbClr val="CC3300"/>
                </a:solidFill>
              </a:rPr>
              <a:t>Bulguların tanımlanması:</a:t>
            </a:r>
            <a:r>
              <a:rPr lang="tr-TR" altLang="tr-TR" sz="2100" dirty="0"/>
              <a:t> Organize edilen veriler tanımlanır ve gerekli yerlerde doğrudan alıntılarla desteklenir.</a:t>
            </a:r>
          </a:p>
          <a:p>
            <a:pPr eaLnBrk="1" hangingPunct="1">
              <a:lnSpc>
                <a:spcPct val="90000"/>
              </a:lnSpc>
              <a:buFont typeface="Wingdings" panose="05000000000000000000" pitchFamily="2" charset="2"/>
              <a:buNone/>
            </a:pPr>
            <a:endParaRPr lang="tr-TR" altLang="tr-TR" sz="2100" dirty="0"/>
          </a:p>
          <a:p>
            <a:pPr eaLnBrk="1" hangingPunct="1">
              <a:lnSpc>
                <a:spcPct val="90000"/>
              </a:lnSpc>
            </a:pPr>
            <a:r>
              <a:rPr lang="tr-TR" altLang="tr-TR" sz="2100" dirty="0">
                <a:solidFill>
                  <a:srgbClr val="CC3300"/>
                </a:solidFill>
              </a:rPr>
              <a:t>Bulguların yorumlanması:</a:t>
            </a:r>
            <a:r>
              <a:rPr lang="tr-TR" altLang="tr-TR" sz="2100" dirty="0"/>
              <a:t> Tanımlanan bulguların </a:t>
            </a:r>
            <a:r>
              <a:rPr lang="tr-TR" altLang="tr-TR" sz="2100" dirty="0" err="1"/>
              <a:t>açıklanması,ilişkilendirilmesi</a:t>
            </a:r>
            <a:r>
              <a:rPr lang="tr-TR" altLang="tr-TR" sz="2100" dirty="0"/>
              <a:t>, anlamlandırılması bu aşamada yapılır.</a:t>
            </a:r>
            <a:endParaRPr lang="tr-TR" altLang="tr-TR" sz="2100" u="sng" dirty="0"/>
          </a:p>
          <a:p>
            <a:pPr eaLnBrk="1" hangingPunct="1">
              <a:lnSpc>
                <a:spcPct val="90000"/>
              </a:lnSpc>
            </a:pPr>
            <a:endParaRPr lang="tr-TR" altLang="tr-TR" sz="2100" dirty="0"/>
          </a:p>
          <a:p>
            <a:pPr eaLnBrk="1" hangingPunct="1">
              <a:lnSpc>
                <a:spcPct val="90000"/>
              </a:lnSpc>
            </a:pPr>
            <a:endParaRPr lang="tr-TR" altLang="tr-TR" sz="2100" dirty="0"/>
          </a:p>
        </p:txBody>
      </p:sp>
    </p:spTree>
    <p:extLst>
      <p:ext uri="{BB962C8B-B14F-4D97-AF65-F5344CB8AC3E}">
        <p14:creationId xmlns:p14="http://schemas.microsoft.com/office/powerpoint/2010/main" val="210833690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tr-TR" altLang="tr-TR" sz="4000" b="1" dirty="0" smtClean="0"/>
              <a:t>İÇERİK ANALİZİ</a:t>
            </a:r>
          </a:p>
        </p:txBody>
      </p:sp>
      <p:sp>
        <p:nvSpPr>
          <p:cNvPr id="22531" name="Rectangle 3"/>
          <p:cNvSpPr>
            <a:spLocks noGrp="1" noChangeArrowheads="1"/>
          </p:cNvSpPr>
          <p:nvPr>
            <p:ph idx="1"/>
          </p:nvPr>
        </p:nvSpPr>
        <p:spPr/>
        <p:txBody>
          <a:bodyPr/>
          <a:lstStyle/>
          <a:p>
            <a:pPr eaLnBrk="1" hangingPunct="1"/>
            <a:r>
              <a:rPr lang="tr-TR" altLang="tr-TR" dirty="0" smtClean="0"/>
              <a:t>Amaç, toplanan verileri açıklayabilecek kavramlara ve ilişkilere ulaşmaktır.</a:t>
            </a:r>
          </a:p>
          <a:p>
            <a:pPr eaLnBrk="1" hangingPunct="1"/>
            <a:r>
              <a:rPr lang="tr-TR" altLang="tr-TR" dirty="0" err="1" smtClean="0"/>
              <a:t>Betimsel</a:t>
            </a:r>
            <a:r>
              <a:rPr lang="tr-TR" altLang="tr-TR" dirty="0" smtClean="0"/>
              <a:t> analizde özetlenen ve yorumlanan veriler, içerik analizinde daha derin bir işleme tabi tutulur ve </a:t>
            </a:r>
            <a:r>
              <a:rPr lang="tr-TR" altLang="tr-TR" dirty="0" err="1" smtClean="0"/>
              <a:t>betimsel</a:t>
            </a:r>
            <a:r>
              <a:rPr lang="tr-TR" altLang="tr-TR" dirty="0" smtClean="0"/>
              <a:t> bir yaklaşımla fark edilemeyebilen kavram ve temalar bu analiz sonucu keşfedilebilir.</a:t>
            </a:r>
          </a:p>
        </p:txBody>
      </p:sp>
      <p:pic>
        <p:nvPicPr>
          <p:cNvPr id="3" name="Resim 2"/>
          <p:cNvPicPr>
            <a:picLocks noChangeAspect="1"/>
          </p:cNvPicPr>
          <p:nvPr/>
        </p:nvPicPr>
        <p:blipFill>
          <a:blip r:embed="rId2"/>
          <a:stretch>
            <a:fillRect/>
          </a:stretch>
        </p:blipFill>
        <p:spPr>
          <a:xfrm>
            <a:off x="7856113" y="3253584"/>
            <a:ext cx="2175727" cy="2723884"/>
          </a:xfrm>
          <a:prstGeom prst="rect">
            <a:avLst/>
          </a:prstGeom>
        </p:spPr>
      </p:pic>
    </p:spTree>
    <p:extLst>
      <p:ext uri="{BB962C8B-B14F-4D97-AF65-F5344CB8AC3E}">
        <p14:creationId xmlns:p14="http://schemas.microsoft.com/office/powerpoint/2010/main" val="4399629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tr-TR" altLang="tr-TR" smtClean="0"/>
              <a:t>Bu amaçla;</a:t>
            </a:r>
          </a:p>
        </p:txBody>
      </p:sp>
      <p:sp>
        <p:nvSpPr>
          <p:cNvPr id="23555" name="Rectangle 3"/>
          <p:cNvSpPr>
            <a:spLocks noGrp="1" noChangeArrowheads="1"/>
          </p:cNvSpPr>
          <p:nvPr>
            <p:ph idx="1"/>
          </p:nvPr>
        </p:nvSpPr>
        <p:spPr/>
        <p:txBody>
          <a:bodyPr/>
          <a:lstStyle/>
          <a:p>
            <a:pPr eaLnBrk="1" hangingPunct="1"/>
            <a:r>
              <a:rPr lang="tr-TR" altLang="tr-TR" smtClean="0"/>
              <a:t>Toplanan verilerin önce kavramsallaşması,</a:t>
            </a:r>
          </a:p>
          <a:p>
            <a:pPr eaLnBrk="1" hangingPunct="1">
              <a:buFont typeface="Wingdings" panose="05000000000000000000" pitchFamily="2" charset="2"/>
              <a:buNone/>
            </a:pPr>
            <a:endParaRPr lang="tr-TR" altLang="tr-TR" smtClean="0"/>
          </a:p>
          <a:p>
            <a:pPr eaLnBrk="1" hangingPunct="1"/>
            <a:r>
              <a:rPr lang="tr-TR" altLang="tr-TR" smtClean="0"/>
              <a:t>Ortaya çıkan kavramlara göre mantıklı bir biçimde organize edilmesi,</a:t>
            </a:r>
          </a:p>
          <a:p>
            <a:pPr eaLnBrk="1" hangingPunct="1">
              <a:buFont typeface="Wingdings" panose="05000000000000000000" pitchFamily="2" charset="2"/>
              <a:buNone/>
            </a:pPr>
            <a:endParaRPr lang="tr-TR" altLang="tr-TR" smtClean="0"/>
          </a:p>
          <a:p>
            <a:pPr eaLnBrk="1" hangingPunct="1"/>
            <a:r>
              <a:rPr lang="tr-TR" altLang="tr-TR" smtClean="0"/>
              <a:t>Buna göre veriyi açıklayan temaların saptanması gerekmektedir.</a:t>
            </a:r>
          </a:p>
        </p:txBody>
      </p:sp>
    </p:spTree>
    <p:extLst>
      <p:ext uri="{BB962C8B-B14F-4D97-AF65-F5344CB8AC3E}">
        <p14:creationId xmlns:p14="http://schemas.microsoft.com/office/powerpoint/2010/main" val="3602708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tr-TR" altLang="tr-TR" sz="3500"/>
              <a:t>İÇERİK ANALİZİNDE KULLANILAN BAZI KAVRAMLAR</a:t>
            </a:r>
          </a:p>
        </p:txBody>
      </p:sp>
      <p:sp>
        <p:nvSpPr>
          <p:cNvPr id="24579" name="Rectangle 3"/>
          <p:cNvSpPr>
            <a:spLocks noGrp="1" noChangeArrowheads="1"/>
          </p:cNvSpPr>
          <p:nvPr>
            <p:ph idx="1"/>
          </p:nvPr>
        </p:nvSpPr>
        <p:spPr/>
        <p:txBody>
          <a:bodyPr/>
          <a:lstStyle/>
          <a:p>
            <a:pPr eaLnBrk="1" hangingPunct="1">
              <a:lnSpc>
                <a:spcPct val="80000"/>
              </a:lnSpc>
            </a:pPr>
            <a:r>
              <a:rPr lang="tr-TR" altLang="tr-TR" sz="2600">
                <a:solidFill>
                  <a:srgbClr val="CC3300"/>
                </a:solidFill>
              </a:rPr>
              <a:t>Tümevarımcı analiz:</a:t>
            </a:r>
            <a:r>
              <a:rPr lang="tr-TR" altLang="tr-TR" sz="2600"/>
              <a:t> Kodlama yoluyla verilerin altında yatan kavramları ve bu kavramlar arasındaki ilişkileri ortaya çıkarmaktır.(Kuram oluşturma)</a:t>
            </a:r>
          </a:p>
          <a:p>
            <a:pPr eaLnBrk="1" hangingPunct="1">
              <a:lnSpc>
                <a:spcPct val="80000"/>
              </a:lnSpc>
            </a:pPr>
            <a:r>
              <a:rPr lang="tr-TR" altLang="tr-TR" sz="2600">
                <a:solidFill>
                  <a:srgbClr val="CC3300"/>
                </a:solidFill>
              </a:rPr>
              <a:t>Kodlama:</a:t>
            </a:r>
            <a:r>
              <a:rPr lang="tr-TR" altLang="tr-TR" sz="2600"/>
              <a:t>Verilerin içerik analizine tabi tutulması,yani veriler arasında yer alan anlamlı bölümlere (bir kelime,cümle,paragraf gibi) isim verilmesi sürecidir.</a:t>
            </a:r>
          </a:p>
          <a:p>
            <a:pPr eaLnBrk="1" hangingPunct="1">
              <a:lnSpc>
                <a:spcPct val="80000"/>
              </a:lnSpc>
            </a:pPr>
            <a:r>
              <a:rPr lang="tr-TR" altLang="tr-TR" sz="2600">
                <a:solidFill>
                  <a:srgbClr val="CC3300"/>
                </a:solidFill>
              </a:rPr>
              <a:t>Kavram:</a:t>
            </a:r>
            <a:r>
              <a:rPr lang="tr-TR" altLang="tr-TR" sz="2600"/>
              <a:t>Veriler arası yer alan anlamlı bölümlere (bir kelime,cümle,paragraf gibi) ve olaylara verilen anlamdır.İçerik analizinin temel analiz birimidir.</a:t>
            </a:r>
          </a:p>
          <a:p>
            <a:pPr eaLnBrk="1" hangingPunct="1">
              <a:lnSpc>
                <a:spcPct val="80000"/>
              </a:lnSpc>
            </a:pPr>
            <a:r>
              <a:rPr lang="tr-TR" altLang="tr-TR" sz="2600">
                <a:solidFill>
                  <a:srgbClr val="CC3300"/>
                </a:solidFill>
              </a:rPr>
              <a:t>Kategori:</a:t>
            </a:r>
            <a:r>
              <a:rPr lang="tr-TR" altLang="tr-TR" sz="2600"/>
              <a:t>İçerik analizinde elde edilen kavramların birbirleriyle belirli bir tema altında sınırlandırılmasıdır.</a:t>
            </a:r>
          </a:p>
        </p:txBody>
      </p:sp>
    </p:spTree>
    <p:extLst>
      <p:ext uri="{BB962C8B-B14F-4D97-AF65-F5344CB8AC3E}">
        <p14:creationId xmlns:p14="http://schemas.microsoft.com/office/powerpoint/2010/main" val="199017515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tr-TR" altLang="tr-TR" sz="3200" dirty="0"/>
              <a:t>NİTEL ARAŞTIRMA VERİLERİ DÖRT AŞAMADA ANALİZ EDİLİR</a:t>
            </a:r>
          </a:p>
        </p:txBody>
      </p:sp>
      <p:sp>
        <p:nvSpPr>
          <p:cNvPr id="25603" name="Rectangle 3"/>
          <p:cNvSpPr>
            <a:spLocks noGrp="1" noChangeArrowheads="1"/>
          </p:cNvSpPr>
          <p:nvPr>
            <p:ph idx="1"/>
          </p:nvPr>
        </p:nvSpPr>
        <p:spPr/>
        <p:txBody>
          <a:bodyPr/>
          <a:lstStyle/>
          <a:p>
            <a:pPr eaLnBrk="1" hangingPunct="1">
              <a:buFont typeface="Wingdings" panose="05000000000000000000" pitchFamily="2" charset="2"/>
              <a:buNone/>
            </a:pPr>
            <a:r>
              <a:rPr lang="tr-TR" altLang="tr-TR" dirty="0" smtClean="0">
                <a:solidFill>
                  <a:srgbClr val="CC3300"/>
                </a:solidFill>
              </a:rPr>
              <a:t>1.</a:t>
            </a:r>
            <a:r>
              <a:rPr lang="tr-TR" altLang="tr-TR" dirty="0" smtClean="0"/>
              <a:t>Verilerin kodlanması</a:t>
            </a:r>
          </a:p>
          <a:p>
            <a:pPr eaLnBrk="1" hangingPunct="1">
              <a:buFont typeface="Wingdings" panose="05000000000000000000" pitchFamily="2" charset="2"/>
              <a:buNone/>
            </a:pPr>
            <a:endParaRPr lang="tr-TR" altLang="tr-TR" dirty="0" smtClean="0"/>
          </a:p>
          <a:p>
            <a:pPr eaLnBrk="1" hangingPunct="1">
              <a:buFont typeface="Wingdings" panose="05000000000000000000" pitchFamily="2" charset="2"/>
              <a:buNone/>
            </a:pPr>
            <a:r>
              <a:rPr lang="tr-TR" altLang="tr-TR" dirty="0" smtClean="0">
                <a:solidFill>
                  <a:srgbClr val="CC3300"/>
                </a:solidFill>
              </a:rPr>
              <a:t>2.</a:t>
            </a:r>
            <a:r>
              <a:rPr lang="tr-TR" altLang="tr-TR" dirty="0" smtClean="0"/>
              <a:t>Temaların bulunması</a:t>
            </a:r>
          </a:p>
          <a:p>
            <a:pPr eaLnBrk="1" hangingPunct="1">
              <a:buFont typeface="Wingdings" panose="05000000000000000000" pitchFamily="2" charset="2"/>
              <a:buNone/>
            </a:pPr>
            <a:endParaRPr lang="tr-TR" altLang="tr-TR" dirty="0" smtClean="0"/>
          </a:p>
          <a:p>
            <a:pPr eaLnBrk="1" hangingPunct="1">
              <a:buFont typeface="Wingdings" panose="05000000000000000000" pitchFamily="2" charset="2"/>
              <a:buNone/>
            </a:pPr>
            <a:r>
              <a:rPr lang="tr-TR" altLang="tr-TR" dirty="0" smtClean="0">
                <a:solidFill>
                  <a:srgbClr val="CC3300"/>
                </a:solidFill>
              </a:rPr>
              <a:t>3.</a:t>
            </a:r>
            <a:r>
              <a:rPr lang="tr-TR" altLang="tr-TR" dirty="0" smtClean="0"/>
              <a:t>Kodların ve temaların organize edilmesi</a:t>
            </a:r>
          </a:p>
          <a:p>
            <a:pPr eaLnBrk="1" hangingPunct="1">
              <a:buFont typeface="Wingdings" panose="05000000000000000000" pitchFamily="2" charset="2"/>
              <a:buNone/>
            </a:pPr>
            <a:endParaRPr lang="tr-TR" altLang="tr-TR" dirty="0" smtClean="0"/>
          </a:p>
          <a:p>
            <a:pPr eaLnBrk="1" hangingPunct="1">
              <a:buFont typeface="Wingdings" panose="05000000000000000000" pitchFamily="2" charset="2"/>
              <a:buNone/>
            </a:pPr>
            <a:r>
              <a:rPr lang="tr-TR" altLang="tr-TR" dirty="0" smtClean="0">
                <a:solidFill>
                  <a:srgbClr val="CC3300"/>
                </a:solidFill>
              </a:rPr>
              <a:t>4.</a:t>
            </a:r>
            <a:r>
              <a:rPr lang="tr-TR" altLang="tr-TR" dirty="0" smtClean="0"/>
              <a:t>Bulguların tanımlanması ve yorumlanması</a:t>
            </a:r>
          </a:p>
        </p:txBody>
      </p:sp>
    </p:spTree>
    <p:extLst>
      <p:ext uri="{BB962C8B-B14F-4D97-AF65-F5344CB8AC3E}">
        <p14:creationId xmlns:p14="http://schemas.microsoft.com/office/powerpoint/2010/main" val="414894810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pPr eaLnBrk="1" hangingPunct="1"/>
            <a:r>
              <a:rPr lang="tr-TR" altLang="tr-TR" sz="3600" dirty="0" smtClean="0"/>
              <a:t>1.VERİLERİN KODLANMASI</a:t>
            </a:r>
          </a:p>
        </p:txBody>
      </p:sp>
      <p:sp>
        <p:nvSpPr>
          <p:cNvPr id="26627" name="Rectangle 3"/>
          <p:cNvSpPr>
            <a:spLocks noGrp="1" noChangeArrowheads="1"/>
          </p:cNvSpPr>
          <p:nvPr>
            <p:ph idx="1"/>
          </p:nvPr>
        </p:nvSpPr>
        <p:spPr/>
        <p:txBody>
          <a:bodyPr>
            <a:normAutofit/>
          </a:bodyPr>
          <a:lstStyle/>
          <a:p>
            <a:pPr eaLnBrk="1" hangingPunct="1"/>
            <a:r>
              <a:rPr lang="tr-TR" altLang="tr-TR" dirty="0" smtClean="0"/>
              <a:t>Strauss ve </a:t>
            </a:r>
            <a:r>
              <a:rPr lang="tr-TR" altLang="tr-TR" dirty="0" err="1" smtClean="0"/>
              <a:t>Corbin</a:t>
            </a:r>
            <a:r>
              <a:rPr lang="tr-TR" altLang="tr-TR" dirty="0" smtClean="0"/>
              <a:t> (1990) üç tür kodlama biçiminden söz etmektedir:</a:t>
            </a:r>
          </a:p>
          <a:p>
            <a:pPr eaLnBrk="1" hangingPunct="1"/>
            <a:r>
              <a:rPr lang="tr-TR" altLang="tr-TR" dirty="0" smtClean="0">
                <a:solidFill>
                  <a:srgbClr val="CC3300"/>
                </a:solidFill>
              </a:rPr>
              <a:t>Daha önceden belirlenmiş kavramlara göre yapılan kodlama:</a:t>
            </a:r>
            <a:r>
              <a:rPr lang="tr-TR" altLang="tr-TR" dirty="0" smtClean="0"/>
              <a:t> Araştırmanın temelini oluşturan bir kuram ya da kavramsal çerçevenin olduğu durumlarda, veriler toplanmadan önce bir kod listesi çıkarmak mümkündür.</a:t>
            </a:r>
          </a:p>
          <a:p>
            <a:r>
              <a:rPr lang="tr-TR" altLang="tr-TR" dirty="0">
                <a:solidFill>
                  <a:srgbClr val="CC3300"/>
                </a:solidFill>
              </a:rPr>
              <a:t>Verilerden çıkarılan kavramlara göre yapılan kodlama:</a:t>
            </a:r>
            <a:r>
              <a:rPr lang="tr-TR" altLang="tr-TR" dirty="0"/>
              <a:t> Belirli bir kuramsal temeli olmayan konularda yapılan araştırmalar için geçerlidir</a:t>
            </a:r>
            <a:r>
              <a:rPr lang="tr-TR" altLang="tr-TR" dirty="0" smtClean="0"/>
              <a:t>. Toplanan </a:t>
            </a:r>
            <a:r>
              <a:rPr lang="tr-TR" altLang="tr-TR" dirty="0"/>
              <a:t>verilerin analizine rehberlik edecek bir kavramsal yapı olmadığı için bu yapı</a:t>
            </a:r>
            <a:r>
              <a:rPr lang="tr-TR" altLang="tr-TR" dirty="0" smtClean="0"/>
              <a:t>, toplanan </a:t>
            </a:r>
            <a:r>
              <a:rPr lang="tr-TR" altLang="tr-TR" dirty="0"/>
              <a:t>verilerin </a:t>
            </a:r>
            <a:r>
              <a:rPr lang="tr-TR" altLang="tr-TR" dirty="0" err="1"/>
              <a:t>tümevarımcı</a:t>
            </a:r>
            <a:r>
              <a:rPr lang="tr-TR" altLang="tr-TR" dirty="0"/>
              <a:t> bir analize tabi tutulması sonucu araştırmacı tarafından ortaya çıkarılır</a:t>
            </a:r>
            <a:r>
              <a:rPr lang="tr-TR" altLang="tr-TR" dirty="0" smtClean="0"/>
              <a:t>. </a:t>
            </a:r>
            <a:r>
              <a:rPr lang="tr-TR" altLang="tr-TR" dirty="0" err="1" smtClean="0"/>
              <a:t>Tümevarımcı</a:t>
            </a:r>
            <a:r>
              <a:rPr lang="tr-TR" altLang="tr-TR" dirty="0" smtClean="0"/>
              <a:t> </a:t>
            </a:r>
            <a:r>
              <a:rPr lang="tr-TR" altLang="tr-TR" dirty="0"/>
              <a:t>analizde kodlar doğrudan verilerden üretilir.</a:t>
            </a:r>
          </a:p>
          <a:p>
            <a:r>
              <a:rPr lang="tr-TR" altLang="tr-TR" dirty="0" smtClean="0">
                <a:solidFill>
                  <a:srgbClr val="CC3300"/>
                </a:solidFill>
              </a:rPr>
              <a:t>Genel </a:t>
            </a:r>
            <a:r>
              <a:rPr lang="tr-TR" altLang="tr-TR" dirty="0">
                <a:solidFill>
                  <a:srgbClr val="CC3300"/>
                </a:solidFill>
              </a:rPr>
              <a:t>bir çerçeve içinde yapılan kodlama:</a:t>
            </a:r>
            <a:r>
              <a:rPr lang="tr-TR" altLang="tr-TR" u="sng" dirty="0"/>
              <a:t> </a:t>
            </a:r>
            <a:r>
              <a:rPr lang="tr-TR" altLang="tr-TR" dirty="0"/>
              <a:t>Verilerin analizinden önce genel bir kavramsal yapı oluşturmak </a:t>
            </a:r>
            <a:r>
              <a:rPr lang="tr-TR" altLang="tr-TR" dirty="0" err="1"/>
              <a:t>mümkündür.Bu</a:t>
            </a:r>
            <a:r>
              <a:rPr lang="tr-TR" altLang="tr-TR" dirty="0"/>
              <a:t> kavramsal yapıya göre kodlama </a:t>
            </a:r>
            <a:r>
              <a:rPr lang="tr-TR" altLang="tr-TR" dirty="0" err="1"/>
              <a:t>yapılır.Ancak</a:t>
            </a:r>
            <a:r>
              <a:rPr lang="tr-TR" altLang="tr-TR" dirty="0"/>
              <a:t> ortaya çıkan yeni kodlar listeye dahil edilir.</a:t>
            </a:r>
          </a:p>
          <a:p>
            <a:pPr eaLnBrk="1" hangingPunct="1"/>
            <a:endParaRPr lang="tr-TR" altLang="tr-TR" dirty="0" smtClean="0"/>
          </a:p>
        </p:txBody>
      </p:sp>
    </p:spTree>
    <p:extLst>
      <p:ext uri="{BB962C8B-B14F-4D97-AF65-F5344CB8AC3E}">
        <p14:creationId xmlns:p14="http://schemas.microsoft.com/office/powerpoint/2010/main" val="20807499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tr-TR" altLang="tr-TR" sz="4400" dirty="0" smtClean="0"/>
              <a:t>2.TEMALARIN BULUNMASI</a:t>
            </a:r>
          </a:p>
        </p:txBody>
      </p:sp>
      <p:sp>
        <p:nvSpPr>
          <p:cNvPr id="28675" name="Rectangle 3"/>
          <p:cNvSpPr>
            <a:spLocks noGrp="1" noChangeArrowheads="1"/>
          </p:cNvSpPr>
          <p:nvPr>
            <p:ph idx="1"/>
          </p:nvPr>
        </p:nvSpPr>
        <p:spPr/>
        <p:txBody>
          <a:bodyPr/>
          <a:lstStyle/>
          <a:p>
            <a:pPr eaLnBrk="1" hangingPunct="1"/>
            <a:r>
              <a:rPr lang="tr-TR" altLang="tr-TR" dirty="0" smtClean="0"/>
              <a:t>Temaların bulunması için önce kodlar bir araya getirilir ve incelenir.</a:t>
            </a:r>
          </a:p>
          <a:p>
            <a:pPr eaLnBrk="1" hangingPunct="1"/>
            <a:r>
              <a:rPr lang="tr-TR" altLang="tr-TR" dirty="0" smtClean="0"/>
              <a:t>Kodlar arasındaki ortak yönler bulunmaya çalışılır.</a:t>
            </a:r>
          </a:p>
          <a:p>
            <a:pPr eaLnBrk="1" hangingPunct="1"/>
            <a:r>
              <a:rPr lang="tr-TR" altLang="tr-TR" dirty="0" smtClean="0"/>
              <a:t>Tematik kodlama için ilk </a:t>
            </a:r>
            <a:r>
              <a:rPr lang="tr-TR" altLang="tr-TR" dirty="0" err="1" smtClean="0"/>
              <a:t>aşamada,ortaya</a:t>
            </a:r>
            <a:r>
              <a:rPr lang="tr-TR" altLang="tr-TR" dirty="0" smtClean="0"/>
              <a:t> çıkan kodların benzerlik ve farklılıklarının saptanması ve buna göre birbiriyle ilişkili olan kodları bir araya getirebilecek türden temaların belirlenmesi gerekir. </a:t>
            </a:r>
          </a:p>
          <a:p>
            <a:pPr eaLnBrk="1" hangingPunct="1"/>
            <a:r>
              <a:rPr lang="tr-TR" altLang="tr-TR" dirty="0" smtClean="0"/>
              <a:t>Örnek:</a:t>
            </a:r>
          </a:p>
        </p:txBody>
      </p:sp>
      <p:pic>
        <p:nvPicPr>
          <p:cNvPr id="2" name="Resim 1"/>
          <p:cNvPicPr>
            <a:picLocks noChangeAspect="1"/>
          </p:cNvPicPr>
          <p:nvPr/>
        </p:nvPicPr>
        <p:blipFill>
          <a:blip r:embed="rId2"/>
          <a:stretch>
            <a:fillRect/>
          </a:stretch>
        </p:blipFill>
        <p:spPr>
          <a:xfrm>
            <a:off x="1400174" y="4247009"/>
            <a:ext cx="6674879" cy="1730459"/>
          </a:xfrm>
          <a:prstGeom prst="rect">
            <a:avLst/>
          </a:prstGeom>
        </p:spPr>
      </p:pic>
    </p:spTree>
    <p:extLst>
      <p:ext uri="{BB962C8B-B14F-4D97-AF65-F5344CB8AC3E}">
        <p14:creationId xmlns:p14="http://schemas.microsoft.com/office/powerpoint/2010/main" val="1370269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4856" y="1906074"/>
            <a:ext cx="10168944" cy="4270890"/>
          </a:xfrm>
        </p:spPr>
        <p:txBody>
          <a:bodyPr>
            <a:normAutofit/>
          </a:bodyPr>
          <a:lstStyle/>
          <a:p>
            <a:r>
              <a:rPr lang="tr-TR" dirty="0" smtClean="0"/>
              <a:t>Ayrıca sosyal olgular bağlı oldukları ortama göre şekillendikleri için, araştırma sonuçları ancak bu ortam içerisinde anlam kazanır ve başka ortamlara doğrudan genelleme yapmak mümkün değildir. Her olay kendi ortamı içinde en iyi biçimde anlaşılabileceği için bu ortam içinde değerlendirilmeli ve yorumlar, bulguların elde edildiği ortamdan bağımsız yapılmamalıdır. Nitel araştırma desenlerinden biri olan ‘durumsal çalışma’ özellikle bu gerçeği ön planda tutarak sosyal olguları araştırma çabası içine girer. Bir bireyin, okulun, organizasyonun ya da olayın araştırılması böyle bir çalışmaya örnek teşkil edebilir.</a:t>
            </a:r>
          </a:p>
          <a:p>
            <a:r>
              <a:rPr lang="tr-TR" dirty="0" smtClean="0"/>
              <a:t>Bir araştırma ortama bağlı olarak yürütüldüğü zaman ‘sonuçların </a:t>
            </a:r>
            <a:r>
              <a:rPr lang="tr-TR" dirty="0" err="1" smtClean="0"/>
              <a:t>genellenebilirliği</a:t>
            </a:r>
            <a:r>
              <a:rPr lang="tr-TR" dirty="0" smtClean="0"/>
              <a:t> konusunda birtakım sorunların çıkması doğaldır. Sosyal olgular içinde bulundukları ortama göre şekillendikleri için, belirli bir ortam içinde ortaya çıkan sonuçların doğrudan başka ortamlarda ortaya çıkabilecek olgulara </a:t>
            </a:r>
            <a:r>
              <a:rPr lang="tr-TR" dirty="0" err="1" smtClean="0"/>
              <a:t>genellenmesi</a:t>
            </a:r>
            <a:r>
              <a:rPr lang="tr-TR" dirty="0" smtClean="0"/>
              <a:t> mümkün değildir. Böyle bir genelleme çoğu zaman sosyal olguların doğasına aykırıdır. </a:t>
            </a:r>
            <a:endParaRPr lang="tr-TR" dirty="0"/>
          </a:p>
        </p:txBody>
      </p:sp>
    </p:spTree>
    <p:extLst>
      <p:ext uri="{BB962C8B-B14F-4D97-AF65-F5344CB8AC3E}">
        <p14:creationId xmlns:p14="http://schemas.microsoft.com/office/powerpoint/2010/main" val="357940922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eaLnBrk="1" hangingPunct="1"/>
            <a:r>
              <a:rPr lang="tr-TR" altLang="tr-TR" sz="3600" dirty="0" smtClean="0"/>
              <a:t>Tematik kodlama yapılırken dikkat edilmesi gerekenler:</a:t>
            </a:r>
          </a:p>
        </p:txBody>
      </p:sp>
      <p:sp>
        <p:nvSpPr>
          <p:cNvPr id="29699" name="Rectangle 3"/>
          <p:cNvSpPr>
            <a:spLocks noGrp="1" noChangeArrowheads="1"/>
          </p:cNvSpPr>
          <p:nvPr>
            <p:ph idx="1"/>
          </p:nvPr>
        </p:nvSpPr>
        <p:spPr/>
        <p:txBody>
          <a:bodyPr/>
          <a:lstStyle/>
          <a:p>
            <a:pPr eaLnBrk="1" hangingPunct="1"/>
            <a:r>
              <a:rPr lang="tr-TR" altLang="tr-TR" dirty="0" smtClean="0"/>
              <a:t>Ortaya çıkan temanın alında yer alan verilerin anlamlı bir bütün oluşturup oluşturmadığı dikkate alınmalıdır. Bu  “iç tutarlılığa” ilişkindir</a:t>
            </a:r>
          </a:p>
          <a:p>
            <a:pPr eaLnBrk="1" hangingPunct="1">
              <a:buFont typeface="Wingdings" panose="05000000000000000000" pitchFamily="2" charset="2"/>
              <a:buNone/>
            </a:pPr>
            <a:endParaRPr lang="tr-TR" altLang="tr-TR" dirty="0" smtClean="0"/>
          </a:p>
          <a:p>
            <a:pPr eaLnBrk="1" hangingPunct="1"/>
            <a:r>
              <a:rPr lang="tr-TR" altLang="tr-TR" dirty="0" smtClean="0"/>
              <a:t>Ortaya çıkan temaların tümünün birbirlerinden farklı olmakla birlikte kendi aralarında anlamlı bir bütün oluşturabilmesi </a:t>
            </a:r>
            <a:r>
              <a:rPr lang="tr-TR" altLang="tr-TR" dirty="0" err="1" smtClean="0"/>
              <a:t>gerekmektedir.Bu</a:t>
            </a:r>
            <a:r>
              <a:rPr lang="tr-TR" altLang="tr-TR" dirty="0" smtClean="0"/>
              <a:t> “dış tutarlılığa” ilişkindir.</a:t>
            </a:r>
          </a:p>
        </p:txBody>
      </p:sp>
    </p:spTree>
    <p:extLst>
      <p:ext uri="{BB962C8B-B14F-4D97-AF65-F5344CB8AC3E}">
        <p14:creationId xmlns:p14="http://schemas.microsoft.com/office/powerpoint/2010/main" val="161680692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33341" y="122239"/>
            <a:ext cx="9775065" cy="1722437"/>
          </a:xfrm>
        </p:spPr>
        <p:txBody>
          <a:bodyPr>
            <a:normAutofit/>
          </a:bodyPr>
          <a:lstStyle/>
          <a:p>
            <a:pPr eaLnBrk="1" hangingPunct="1"/>
            <a:r>
              <a:rPr lang="tr-TR" altLang="tr-TR" sz="2800" dirty="0"/>
              <a:t>3.VERİLERİN KODLARA VE TEMALARA GÖRE ORGANİZE EDİLMESİ VE TANIMLANMASI</a:t>
            </a:r>
          </a:p>
        </p:txBody>
      </p:sp>
      <p:sp>
        <p:nvSpPr>
          <p:cNvPr id="30723" name="Rectangle 3"/>
          <p:cNvSpPr>
            <a:spLocks noGrp="1" noChangeArrowheads="1"/>
          </p:cNvSpPr>
          <p:nvPr>
            <p:ph idx="1"/>
          </p:nvPr>
        </p:nvSpPr>
        <p:spPr>
          <a:xfrm>
            <a:off x="1133341" y="1983346"/>
            <a:ext cx="9077459" cy="4147579"/>
          </a:xfrm>
        </p:spPr>
        <p:txBody>
          <a:bodyPr/>
          <a:lstStyle/>
          <a:p>
            <a:pPr eaLnBrk="1" hangingPunct="1"/>
            <a:r>
              <a:rPr lang="tr-TR" altLang="tr-TR" sz="2600" dirty="0"/>
              <a:t>İlk iki aşama sonucunda araştırmacı topladığı verileri organize edebilecek bir sistem oluşturur, bu sisteme göre elde edilen verileri düzenler ve bu şekilde belirli olgulara göre verileri tanımlamak ve yorumlamak mümkün olabilir.</a:t>
            </a:r>
          </a:p>
          <a:p>
            <a:pPr eaLnBrk="1" hangingPunct="1"/>
            <a:endParaRPr lang="tr-TR" altLang="tr-TR" sz="2600" dirty="0"/>
          </a:p>
          <a:p>
            <a:pPr eaLnBrk="1" hangingPunct="1"/>
            <a:r>
              <a:rPr lang="tr-TR" altLang="tr-TR" sz="2600" dirty="0"/>
              <a:t>Bu aşamada araştırmacı</a:t>
            </a:r>
            <a:r>
              <a:rPr lang="tr-TR" altLang="tr-TR" sz="2600" dirty="0" smtClean="0"/>
              <a:t>, kendi </a:t>
            </a:r>
            <a:r>
              <a:rPr lang="tr-TR" altLang="tr-TR" sz="2600" dirty="0"/>
              <a:t>görüş ve yorumlarına yer vermez ve toplanan bilgileri işlenmiş bir biçimde okuyucuya sunar.</a:t>
            </a:r>
          </a:p>
        </p:txBody>
      </p:sp>
    </p:spTree>
    <p:extLst>
      <p:ext uri="{BB962C8B-B14F-4D97-AF65-F5344CB8AC3E}">
        <p14:creationId xmlns:p14="http://schemas.microsoft.com/office/powerpoint/2010/main" val="255168976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r>
              <a:rPr lang="tr-TR" altLang="tr-TR" sz="3200" dirty="0" smtClean="0"/>
              <a:t>4. BULGULARIN YORUMLANMASI</a:t>
            </a:r>
          </a:p>
        </p:txBody>
      </p:sp>
      <p:sp>
        <p:nvSpPr>
          <p:cNvPr id="31747" name="Rectangle 3"/>
          <p:cNvSpPr>
            <a:spLocks noGrp="1" noChangeArrowheads="1"/>
          </p:cNvSpPr>
          <p:nvPr>
            <p:ph idx="1"/>
          </p:nvPr>
        </p:nvSpPr>
        <p:spPr/>
        <p:txBody>
          <a:bodyPr/>
          <a:lstStyle/>
          <a:p>
            <a:pPr eaLnBrk="1" hangingPunct="1"/>
            <a:r>
              <a:rPr lang="tr-TR" altLang="tr-TR" sz="2600" dirty="0"/>
              <a:t>Ayrıntılı bir biçimde tanımlanan ve sunulan bulguların araştırmacı tarafından yorumlanması ve bazı sonuçların çıkarılması bu aşamada yapılır.</a:t>
            </a:r>
          </a:p>
          <a:p>
            <a:pPr eaLnBrk="1" hangingPunct="1"/>
            <a:r>
              <a:rPr lang="tr-TR" altLang="tr-TR" sz="2600" dirty="0" smtClean="0"/>
              <a:t>Araştırmacı </a:t>
            </a:r>
            <a:r>
              <a:rPr lang="tr-TR" altLang="tr-TR" sz="2600" dirty="0"/>
              <a:t>bu son aşamada</a:t>
            </a:r>
            <a:r>
              <a:rPr lang="tr-TR" altLang="tr-TR" sz="2600" dirty="0" smtClean="0"/>
              <a:t>, topladığı </a:t>
            </a:r>
            <a:r>
              <a:rPr lang="tr-TR" altLang="tr-TR" sz="2600" dirty="0"/>
              <a:t>verilere anlam kazandırmak ve bulgular arasındaki ilişkileri açıklamak</a:t>
            </a:r>
            <a:r>
              <a:rPr lang="tr-TR" altLang="tr-TR" sz="2600" dirty="0" smtClean="0"/>
              <a:t>, neden-sonuç </a:t>
            </a:r>
            <a:r>
              <a:rPr lang="tr-TR" altLang="tr-TR" sz="2600" dirty="0"/>
              <a:t>ilişkileri kurmak</a:t>
            </a:r>
            <a:r>
              <a:rPr lang="tr-TR" altLang="tr-TR" sz="2600" dirty="0" smtClean="0"/>
              <a:t>, bulgulardan </a:t>
            </a:r>
            <a:r>
              <a:rPr lang="tr-TR" altLang="tr-TR" sz="2600" dirty="0"/>
              <a:t>birtakım sonuçlar çıkarmak ve elde edilen sonuçların önemine ilişkin açıklamalar yapmak zorundadır.</a:t>
            </a:r>
          </a:p>
        </p:txBody>
      </p:sp>
    </p:spTree>
    <p:extLst>
      <p:ext uri="{BB962C8B-B14F-4D97-AF65-F5344CB8AC3E}">
        <p14:creationId xmlns:p14="http://schemas.microsoft.com/office/powerpoint/2010/main" val="307505760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7583" y="1931830"/>
            <a:ext cx="10246217" cy="4245133"/>
          </a:xfrm>
        </p:spPr>
        <p:txBody>
          <a:bodyPr>
            <a:normAutofit/>
          </a:bodyPr>
          <a:lstStyle/>
          <a:p>
            <a:r>
              <a:rPr lang="tr-TR" dirty="0" smtClean="0"/>
              <a:t>Sonuçların </a:t>
            </a:r>
            <a:r>
              <a:rPr lang="tr-TR" dirty="0"/>
              <a:t>inandırıcılığı, bilimsel araştırmanın en önemli ölçütlerinden biri olarak kabul edilir. </a:t>
            </a:r>
            <a:endParaRPr lang="tr-TR" dirty="0" smtClean="0"/>
          </a:p>
          <a:p>
            <a:r>
              <a:rPr lang="tr-TR" dirty="0" smtClean="0"/>
              <a:t>Geçerlik </a:t>
            </a:r>
            <a:r>
              <a:rPr lang="tr-TR" dirty="0"/>
              <a:t>ve güvenirlik bu açıdan araştırmalarda en yaygın kullanılan iki ölçüttür. </a:t>
            </a:r>
            <a:endParaRPr lang="tr-TR" dirty="0" smtClean="0"/>
          </a:p>
          <a:p>
            <a:r>
              <a:rPr lang="tr-TR" dirty="0" smtClean="0"/>
              <a:t>Nicel </a:t>
            </a:r>
            <a:r>
              <a:rPr lang="tr-TR" dirty="0"/>
              <a:t>çalışmalarda araştırmacının kullanılan veri toplama araçlarının ve araştırma deseninin geçerliğini ve güvenirliğini çok dikkatli test etmesi ve sonuçları okuyuculara rapor etmesi beklenir. </a:t>
            </a:r>
            <a:endParaRPr lang="tr-TR" dirty="0" smtClean="0"/>
          </a:p>
          <a:p>
            <a:r>
              <a:rPr lang="tr-TR" dirty="0" smtClean="0"/>
              <a:t>Nitel </a:t>
            </a:r>
            <a:r>
              <a:rPr lang="tr-TR" dirty="0"/>
              <a:t>araştırmalarda geçerlik-güvenirlik nicel çalışmalardan farklı olarak ele </a:t>
            </a:r>
            <a:r>
              <a:rPr lang="tr-TR" dirty="0" smtClean="0"/>
              <a:t>alınır. Nicel </a:t>
            </a:r>
            <a:r>
              <a:rPr lang="tr-TR" dirty="0"/>
              <a:t>araştırmalarda kullanılan geçerlik ve güvenirlik ifadelerinin yerine nitel araştırmalarda </a:t>
            </a:r>
            <a:r>
              <a:rPr lang="tr-TR" b="1" dirty="0"/>
              <a:t>inanılırlık, sonuçların doğruluğu ve araştırmacının yetkinliği </a:t>
            </a:r>
            <a:r>
              <a:rPr lang="tr-TR" dirty="0"/>
              <a:t>gibi ifadelerden bahsetmek daha doğru </a:t>
            </a:r>
            <a:r>
              <a:rPr lang="tr-TR" dirty="0" smtClean="0"/>
              <a:t>olur. </a:t>
            </a:r>
          </a:p>
          <a:p>
            <a:r>
              <a:rPr lang="tr-TR" dirty="0" err="1" smtClean="0"/>
              <a:t>Guba</a:t>
            </a:r>
            <a:r>
              <a:rPr lang="tr-TR" dirty="0" smtClean="0"/>
              <a:t> </a:t>
            </a:r>
            <a:r>
              <a:rPr lang="tr-TR" dirty="0"/>
              <a:t>ve Lincoln (1982) inandırıcılık </a:t>
            </a:r>
            <a:r>
              <a:rPr lang="tr-TR" dirty="0" smtClean="0"/>
              <a:t>kriterleri </a:t>
            </a:r>
            <a:r>
              <a:rPr lang="tr-TR" dirty="0"/>
              <a:t>inanılırlık, </a:t>
            </a:r>
            <a:r>
              <a:rPr lang="tr-TR" dirty="0" err="1"/>
              <a:t>güvenilebilirlik</a:t>
            </a:r>
            <a:r>
              <a:rPr lang="tr-TR" dirty="0"/>
              <a:t>, </a:t>
            </a:r>
            <a:r>
              <a:rPr lang="tr-TR" dirty="0" err="1"/>
              <a:t>onaylanabilirlik</a:t>
            </a:r>
            <a:r>
              <a:rPr lang="tr-TR" dirty="0"/>
              <a:t> ve </a:t>
            </a:r>
            <a:r>
              <a:rPr lang="tr-TR" dirty="0" err="1"/>
              <a:t>aktarılabilirlik</a:t>
            </a:r>
            <a:r>
              <a:rPr lang="tr-TR" dirty="0"/>
              <a:t> olmak üzere dört ana başlık altında </a:t>
            </a:r>
            <a:r>
              <a:rPr lang="tr-TR" dirty="0" smtClean="0"/>
              <a:t>toplamıştır. </a:t>
            </a:r>
          </a:p>
          <a:p>
            <a:r>
              <a:rPr lang="tr-TR" dirty="0" smtClean="0"/>
              <a:t>Bir </a:t>
            </a:r>
            <a:r>
              <a:rPr lang="tr-TR" dirty="0"/>
              <a:t>araştırmada bulguların doğruluğunu kontrol etmek için bu stratejilerin bir ya da daha fazlasının belirtilmesi </a:t>
            </a:r>
            <a:r>
              <a:rPr lang="tr-TR" dirty="0" smtClean="0"/>
              <a:t>önerilmektedir.</a:t>
            </a:r>
            <a:endParaRPr lang="tr-TR" dirty="0"/>
          </a:p>
        </p:txBody>
      </p:sp>
      <p:sp>
        <p:nvSpPr>
          <p:cNvPr id="2" name="Dikdörtgen 1"/>
          <p:cNvSpPr/>
          <p:nvPr/>
        </p:nvSpPr>
        <p:spPr>
          <a:xfrm>
            <a:off x="1107583" y="1180047"/>
            <a:ext cx="7972023" cy="461665"/>
          </a:xfrm>
          <a:prstGeom prst="rect">
            <a:avLst/>
          </a:prstGeom>
        </p:spPr>
        <p:txBody>
          <a:bodyPr wrap="square">
            <a:spAutoFit/>
          </a:bodyPr>
          <a:lstStyle/>
          <a:p>
            <a:r>
              <a:rPr lang="tr-TR" sz="2400" dirty="0" smtClean="0"/>
              <a:t>Nitel Araştırmalarda </a:t>
            </a:r>
            <a:r>
              <a:rPr lang="tr-TR" sz="2400" b="1" dirty="0" smtClean="0"/>
              <a:t>Geçerlik ve Güvenirlik </a:t>
            </a:r>
          </a:p>
        </p:txBody>
      </p:sp>
    </p:spTree>
    <p:extLst>
      <p:ext uri="{BB962C8B-B14F-4D97-AF65-F5344CB8AC3E}">
        <p14:creationId xmlns:p14="http://schemas.microsoft.com/office/powerpoint/2010/main" val="171504854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36373" y="1893194"/>
            <a:ext cx="10117428" cy="4283770"/>
          </a:xfrm>
        </p:spPr>
        <p:txBody>
          <a:bodyPr>
            <a:normAutofit/>
          </a:bodyPr>
          <a:lstStyle/>
          <a:p>
            <a:r>
              <a:rPr lang="tr-TR" b="1" dirty="0" smtClean="0"/>
              <a:t>İnanılırlık </a:t>
            </a:r>
            <a:r>
              <a:rPr lang="tr-TR" dirty="0" smtClean="0"/>
              <a:t>İnanılırlığı artırmak için pek çok yöntem vardır. Bunlar uzun süreli etkileşim, katılımcı teyidi  ve uzman incelemesidir. </a:t>
            </a:r>
          </a:p>
          <a:p>
            <a:r>
              <a:rPr lang="tr-TR" b="1" dirty="0" smtClean="0"/>
              <a:t>Uzun süreli etkileşim </a:t>
            </a:r>
            <a:r>
              <a:rPr lang="tr-TR" dirty="0" smtClean="0"/>
              <a:t>Nitel bir çalışmada inanılırlığı sağlamanın en iyi yolu uzun süreli etkileşimdir. Çalışmanın yapıldığı ortamda bulunmak araştırmacının önyargılarını kontrol etmesine yardımcı olur. </a:t>
            </a:r>
          </a:p>
          <a:p>
            <a:r>
              <a:rPr lang="tr-TR" dirty="0" smtClean="0"/>
              <a:t>Bu süreçte veri toplamak için yeterli zamanın ayrılması araştırmacının çalışma yapılan grubun kültürünü, dilini ya da görüşlerini anlaması için derinlemesine anlayış geliştirmesini sağlar.</a:t>
            </a:r>
            <a:endParaRPr lang="tr-TR" dirty="0"/>
          </a:p>
        </p:txBody>
      </p:sp>
    </p:spTree>
    <p:extLst>
      <p:ext uri="{BB962C8B-B14F-4D97-AF65-F5344CB8AC3E}">
        <p14:creationId xmlns:p14="http://schemas.microsoft.com/office/powerpoint/2010/main" val="393374621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9403" y="1918952"/>
            <a:ext cx="10014397" cy="4258012"/>
          </a:xfrm>
        </p:spPr>
        <p:txBody>
          <a:bodyPr>
            <a:normAutofit/>
          </a:bodyPr>
          <a:lstStyle/>
          <a:p>
            <a:r>
              <a:rPr lang="tr-TR" dirty="0" smtClean="0"/>
              <a:t>Sürekli aynı ortamda bulunma aynı zamanda karşılıklı güvene dayalı ve dostça bir ilişkinin kurulmasını, doğru ve eksiksiz yanıtlar alınmasını </a:t>
            </a:r>
            <a:r>
              <a:rPr lang="tr-TR" dirty="0" err="1" smtClean="0"/>
              <a:t>sağlar.Bu</a:t>
            </a:r>
            <a:r>
              <a:rPr lang="tr-TR" dirty="0" smtClean="0"/>
              <a:t> sayede araştırmacılar katılımcıların yaşadıklarını daha iyi anlayabilirler.</a:t>
            </a:r>
          </a:p>
          <a:p>
            <a:r>
              <a:rPr lang="tr-TR" dirty="0" smtClean="0"/>
              <a:t>Görüşülen kişiler genellikle görüşmenin başında araştırmacı etkisine daha açıktırlar. Görüşme süresi ilerledikçe geçen zaman içinde bir güven ortamı oluşur ve görüşülen kişi verdiği yanıtlarda daha samimi olabilir. Bu nedenle uzun süren görüşmelerde toplanan verilerin geçerliği daha yüksektir. </a:t>
            </a:r>
          </a:p>
          <a:p>
            <a:r>
              <a:rPr lang="tr-TR" dirty="0" smtClean="0"/>
              <a:t>Benzer biçimde aynı bireyden birden fazla görüşme yoluyla toplanan veriler de gerçeği yansıtma bakımından daha güçlü olacaktır. Tüm bu nedenlerle araştırmacı ile veri kaynağı arasında oluşturulan etkileşimin mümkün olan durumlarda geniş bir zamana yayılması araştırma verilerinin inandırıcılığını artıracaktır.</a:t>
            </a:r>
            <a:endParaRPr lang="tr-TR" dirty="0"/>
          </a:p>
        </p:txBody>
      </p:sp>
    </p:spTree>
    <p:extLst>
      <p:ext uri="{BB962C8B-B14F-4D97-AF65-F5344CB8AC3E}">
        <p14:creationId xmlns:p14="http://schemas.microsoft.com/office/powerpoint/2010/main" val="335420525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a:stretch>
            <a:fillRect/>
          </a:stretch>
        </p:blipFill>
        <p:spPr>
          <a:xfrm>
            <a:off x="1208740" y="1352282"/>
            <a:ext cx="10012892" cy="4378816"/>
          </a:xfrm>
          <a:prstGeom prst="rect">
            <a:avLst/>
          </a:prstGeom>
        </p:spPr>
      </p:pic>
    </p:spTree>
    <p:extLst>
      <p:ext uri="{BB962C8B-B14F-4D97-AF65-F5344CB8AC3E}">
        <p14:creationId xmlns:p14="http://schemas.microsoft.com/office/powerpoint/2010/main" val="191243551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9251" y="811370"/>
            <a:ext cx="10104549" cy="5365594"/>
          </a:xfrm>
        </p:spPr>
        <p:txBody>
          <a:bodyPr>
            <a:normAutofit/>
          </a:bodyPr>
          <a:lstStyle/>
          <a:p>
            <a:r>
              <a:rPr lang="tr-TR" b="1" dirty="0" smtClean="0"/>
              <a:t>Katılımcı Teyidi: </a:t>
            </a:r>
            <a:r>
              <a:rPr lang="tr-TR" dirty="0" smtClean="0"/>
              <a:t>Nitel araştırma güçlü veri toplama yöntemlerine sahiptir ve zengin sonuçlara ulaşmada araştırmacıya önemli araçlar sağlar. Ancak bu süreçte araştırmacının toplanan verilerden farklı sonuçlara ulaşması olasılığı vardır. </a:t>
            </a:r>
          </a:p>
          <a:p>
            <a:r>
              <a:rPr lang="tr-TR" dirty="0" smtClean="0"/>
              <a:t>Bu durum araştırmacının sahip olabileceği bazı öznel varsayımlardan kaynaklanabileceği gibi verileri yanlış anlamasından da kaynaklanabilir. Her iki durumda da veri kaynakları ile oluşturulacak bir teyit mekanizması, ulaşılan sonuçların gerçeği temsil etmede ne derece yeterli olduğunu anlamada yardımcı olabilir.</a:t>
            </a:r>
          </a:p>
          <a:p>
            <a:r>
              <a:rPr lang="tr-TR" dirty="0" smtClean="0"/>
              <a:t>Katılımcılara çalışma bulgularının kendi düşüncelerini doğru yansıtıp yansıtmadığını sormaya katılımcı teyidi denmektedir. Bu strateji verilerin sağlandığı ya da görüşülen kişilerden bazılarına ulaşılmasını ve ortaya çıkmaya başlayan bulgular hakkında geri bildirim istenmesini öngörür. </a:t>
            </a:r>
          </a:p>
          <a:p>
            <a:r>
              <a:rPr lang="tr-TR" dirty="0" smtClean="0"/>
              <a:t>Katılımcı teyidini kullanan araştırmacılar çalışmaya alınan katılımcılara yorumların ve sonuçların doğruluğunu sormak için çalışma sonuçlarını okuturlar. Katılımcı teyidi her bir katılımcıyla ikişer kere görüşülmesini gerektirir. Birincisi veri toplamak için, ikinci görüşme sonuçların doğruluğunu ve bütünlüğünü kontrol ettirmek için olmaktadır. Ancak bu yöntemle ilgili dikkat edilmesi gereken bir konu bulunmaktadır. Bu yöntem bulguların doğruluğunu ve tutarlılığını desteklediği gibi katılımcı teyidine aşırı güvenme araştırma bulgularının önemini tehlikeye düşürebilir.</a:t>
            </a:r>
            <a:endParaRPr lang="tr-TR" dirty="0"/>
          </a:p>
        </p:txBody>
      </p:sp>
    </p:spTree>
    <p:extLst>
      <p:ext uri="{BB962C8B-B14F-4D97-AF65-F5344CB8AC3E}">
        <p14:creationId xmlns:p14="http://schemas.microsoft.com/office/powerpoint/2010/main" val="104508424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7583" y="1854558"/>
            <a:ext cx="10246217" cy="4322406"/>
          </a:xfrm>
        </p:spPr>
        <p:txBody>
          <a:bodyPr>
            <a:normAutofit lnSpcReduction="10000"/>
          </a:bodyPr>
          <a:lstStyle/>
          <a:p>
            <a:r>
              <a:rPr lang="tr-TR" b="1" dirty="0" smtClean="0"/>
              <a:t>katılımcı teyidinin çeşitli biçimlerde gerçekleştirilebilir: </a:t>
            </a:r>
          </a:p>
          <a:p>
            <a:r>
              <a:rPr lang="tr-TR" dirty="0" smtClean="0"/>
              <a:t>• Veri toplamanın hemen sonunda araştırmacı topladığı verileri özetleyebilir ve katılımcıdan bunların doğruluğuna ilişkin düşüncelerini belirtmesini isteyebilir. Ayrıca katılımcılar eklemek istedikleri algılar ya da deneyimler var ise bunları da bu yolla ekleme fırsatı bulmuş olurlar. </a:t>
            </a:r>
          </a:p>
          <a:p>
            <a:r>
              <a:rPr lang="tr-TR" dirty="0" smtClean="0"/>
              <a:t>• Araştırmacı topladığı verileri daha geniş bir zamanda düzenler, ilk analizleri yapar ve veriden çıkardığı anlamları bir rapor halinde katılımcılara gönderir. Katılımcılar bu raporu okuyarak verilerin tamlığını, analizlerin kendi gerçekliklerini yansıtmadaki yeterliğini ve sonuçların kendi algılarına ve yaşantılarına ilişkin olup olmadığını değerlendirerek araştırmacıya yazılı olarak düşüncelerini belirtirler. </a:t>
            </a:r>
          </a:p>
          <a:p>
            <a:r>
              <a:rPr lang="tr-TR" dirty="0" smtClean="0"/>
              <a:t>• Araştırmacı yazılı rapor gönderme yerine katılımcılarla bireysel ya da grup olarak bir ‘teyit toplantısı’ yapar. Bu toplantıda ulaştığı sonuçları, veriden çıkardığı anlamları ve kendi yorumlarını katılımcılarla paylaşır ve bunların geçerliğine ilişkin değerlendirme yapmalarını ister. Sonuçların tamlığını ve doğruluğunu teyit etme yanında bu tür toplantılarda yeni verilerin ortaya konması ve ulaşılan sonuçların ayrıntılı hale getirilmesi ve derinleştirilmesi de mümkündür</a:t>
            </a:r>
            <a:endParaRPr lang="tr-TR" dirty="0"/>
          </a:p>
        </p:txBody>
      </p:sp>
    </p:spTree>
    <p:extLst>
      <p:ext uri="{BB962C8B-B14F-4D97-AF65-F5344CB8AC3E}">
        <p14:creationId xmlns:p14="http://schemas.microsoft.com/office/powerpoint/2010/main" val="264317869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71977" y="1880314"/>
            <a:ext cx="10181823" cy="4296649"/>
          </a:xfrm>
        </p:spPr>
        <p:txBody>
          <a:bodyPr>
            <a:normAutofit/>
          </a:bodyPr>
          <a:lstStyle/>
          <a:p>
            <a:r>
              <a:rPr lang="tr-TR" b="1" dirty="0" smtClean="0"/>
              <a:t>Uzman İncelemesi: </a:t>
            </a:r>
            <a:r>
              <a:rPr lang="tr-TR" dirty="0" smtClean="0"/>
              <a:t>Yetersiz sonuçları ele alma, kapalı yanıtlara dayalı temalar, verileri yanlış yorumlama gibi hatalar nitel çalışmanın inanılırlığını tehlikeye düşürür. </a:t>
            </a:r>
          </a:p>
          <a:p>
            <a:r>
              <a:rPr lang="tr-TR" dirty="0" smtClean="0"/>
              <a:t>Araştırma konusu hakkında genel bilgiye sahip ve nitel araştırma yöntemleri konusunda uzmanlaşmış kişilerden, yapılan araştırmayı çeşitli boyutlarıyla incelemesinin istenmesi inanılırlık konusunda alınabilecek önlemlerden bir diğeridir Bu yöntem uzman incelemesi olarak adlandırılmaktadır. </a:t>
            </a:r>
          </a:p>
          <a:p>
            <a:r>
              <a:rPr lang="tr-TR" dirty="0" smtClean="0"/>
              <a:t>Bu incelemede uzman, araştırmanın deseninden toplanan verilere, bunların analizine ve sonuçların yazımına kadar olan süreçlere eleştirel bir gözle bakar ve araştırmacıya geri bildirimde bulunur. Çalışma katılımcılarıyla az teması olan ve yorumlar hakkında yeterli yargılamayı yapabilecek, çalışma yöntemini bilen bağımsız bir araştırmacı/meslektaş uzman incelemesi için alınabilir.</a:t>
            </a:r>
            <a:endParaRPr lang="tr-TR" dirty="0"/>
          </a:p>
        </p:txBody>
      </p:sp>
    </p:spTree>
    <p:extLst>
      <p:ext uri="{BB962C8B-B14F-4D97-AF65-F5344CB8AC3E}">
        <p14:creationId xmlns:p14="http://schemas.microsoft.com/office/powerpoint/2010/main" val="1708976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23493" y="1996224"/>
            <a:ext cx="10130307" cy="4180739"/>
          </a:xfrm>
        </p:spPr>
        <p:txBody>
          <a:bodyPr>
            <a:normAutofit/>
          </a:bodyPr>
          <a:lstStyle/>
          <a:p>
            <a:r>
              <a:rPr lang="tr-TR" dirty="0" smtClean="0"/>
              <a:t>Nitel araştırmanın doğal ortama olan duyarlılığı, bu tür araştırmaları kullandıkları araştırma deseni, araştırmaya katılan denekler, bilgi toplama ve analiz yöntemleri gibi konular bakımından birbirinden farklı kılmaktadır. Araştırmanın gerçekleştiği doğal ortamı başka bir araştırma kapsamında aynen bulmak ya da yaratmak imkânsız olduğu için bir nitel araştırmanın aynen tekrarı mümkün değildir. Nitel araştırmada farklı ortamlara ve gruplara uygulanabilen önceden belirlenmiş kesin kurallar ve standart yaklaşımlar olmadığı için, her araştırma problemi kendine özgü bir araştırma desenini ve bilgi analiz yaklaşımım gerektirir. Bu nedenle her nitel araştırma orijinal veya kendine özgü özellikler taşır.</a:t>
            </a:r>
            <a:endParaRPr lang="tr-TR" dirty="0"/>
          </a:p>
        </p:txBody>
      </p:sp>
    </p:spTree>
    <p:extLst>
      <p:ext uri="{BB962C8B-B14F-4D97-AF65-F5344CB8AC3E}">
        <p14:creationId xmlns:p14="http://schemas.microsoft.com/office/powerpoint/2010/main" val="68959892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4705" y="1931830"/>
            <a:ext cx="10259096" cy="4245133"/>
          </a:xfrm>
        </p:spPr>
        <p:txBody>
          <a:bodyPr>
            <a:normAutofit/>
          </a:bodyPr>
          <a:lstStyle/>
          <a:p>
            <a:r>
              <a:rPr lang="tr-TR" b="1" dirty="0" err="1" smtClean="0"/>
              <a:t>Üçgenleme</a:t>
            </a:r>
            <a:r>
              <a:rPr lang="tr-TR" b="1" dirty="0" smtClean="0"/>
              <a:t> (</a:t>
            </a:r>
            <a:r>
              <a:rPr lang="tr-TR" b="1" dirty="0" err="1" smtClean="0"/>
              <a:t>triangulation</a:t>
            </a:r>
            <a:r>
              <a:rPr lang="tr-TR" b="1" dirty="0" smtClean="0"/>
              <a:t>) </a:t>
            </a:r>
            <a:r>
              <a:rPr lang="tr-TR" dirty="0" smtClean="0"/>
              <a:t>Bir çalışmanın iç geçerliğini artırmada belki de en çok bilinen ve uygulanan strateji </a:t>
            </a:r>
            <a:r>
              <a:rPr lang="tr-TR" dirty="0" err="1" smtClean="0"/>
              <a:t>üçgenleme</a:t>
            </a:r>
            <a:r>
              <a:rPr lang="tr-TR" dirty="0" smtClean="0"/>
              <a:t> tekniğidir. Burada sorulacak soru “Bu sonuçlar ne kadar inandırıcı?” ve “Aynı ya da benzer </a:t>
            </a:r>
            <a:r>
              <a:rPr lang="tr-TR" dirty="0" err="1" smtClean="0"/>
              <a:t>örneklemli</a:t>
            </a:r>
            <a:r>
              <a:rPr lang="tr-TR" dirty="0" smtClean="0"/>
              <a:t> çalışmalarda bulgular tekrarlanabilir mi?” olmalıdır. </a:t>
            </a:r>
          </a:p>
          <a:p>
            <a:r>
              <a:rPr lang="tr-TR" dirty="0" err="1" smtClean="0"/>
              <a:t>Üçgenleme</a:t>
            </a:r>
            <a:r>
              <a:rPr lang="tr-TR" dirty="0" smtClean="0"/>
              <a:t> iki ya da daha fazla veri toplama yönteminin (örneğin, görüşmeler ve gözlemler) ya da iki ya da daha fazla veri kaynağının (örneğin, farklı grup üyeleriyle bireysel görüşmeler) sonuçlarının karşılaştırılmasıdır. Bu şekilde yöntemlerden birinin zayıf yönleri diğer yöntemin güçlü yönleriyle telafi edilebilir.</a:t>
            </a:r>
          </a:p>
          <a:p>
            <a:r>
              <a:rPr lang="tr-TR" dirty="0" err="1" smtClean="0"/>
              <a:t>Üçgenlemede</a:t>
            </a:r>
            <a:r>
              <a:rPr lang="tr-TR" dirty="0" smtClean="0"/>
              <a:t> her majör sonucu desteklemek için en az üç bilgi kaynağı kullanılmalıdır. </a:t>
            </a:r>
          </a:p>
        </p:txBody>
      </p:sp>
      <p:sp>
        <p:nvSpPr>
          <p:cNvPr id="2" name="Dikdörtgen 1"/>
          <p:cNvSpPr/>
          <p:nvPr/>
        </p:nvSpPr>
        <p:spPr>
          <a:xfrm>
            <a:off x="1094705" y="1180249"/>
            <a:ext cx="5177306" cy="461665"/>
          </a:xfrm>
          <a:prstGeom prst="rect">
            <a:avLst/>
          </a:prstGeom>
        </p:spPr>
        <p:txBody>
          <a:bodyPr wrap="square">
            <a:spAutoFit/>
          </a:bodyPr>
          <a:lstStyle/>
          <a:p>
            <a:r>
              <a:rPr lang="tr-TR" sz="2400" b="1" dirty="0" err="1" smtClean="0"/>
              <a:t>Güvenilebilirlik</a:t>
            </a:r>
            <a:endParaRPr lang="tr-TR" sz="2400" b="1" dirty="0"/>
          </a:p>
        </p:txBody>
      </p:sp>
    </p:spTree>
    <p:extLst>
      <p:ext uri="{BB962C8B-B14F-4D97-AF65-F5344CB8AC3E}">
        <p14:creationId xmlns:p14="http://schemas.microsoft.com/office/powerpoint/2010/main" val="304969719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4705" y="1931830"/>
            <a:ext cx="10259096" cy="4245133"/>
          </a:xfrm>
        </p:spPr>
        <p:txBody>
          <a:bodyPr>
            <a:normAutofit fontScale="92500" lnSpcReduction="10000"/>
          </a:bodyPr>
          <a:lstStyle/>
          <a:p>
            <a:r>
              <a:rPr lang="tr-TR" dirty="0" smtClean="0"/>
              <a:t>Dört </a:t>
            </a:r>
            <a:r>
              <a:rPr lang="tr-TR" dirty="0" err="1" smtClean="0"/>
              <a:t>üçgenleme</a:t>
            </a:r>
            <a:r>
              <a:rPr lang="tr-TR" dirty="0" smtClean="0"/>
              <a:t> türü önermiştir: </a:t>
            </a:r>
          </a:p>
          <a:p>
            <a:r>
              <a:rPr lang="tr-TR" dirty="0" smtClean="0"/>
              <a:t>• Veri kaynaklı </a:t>
            </a:r>
            <a:r>
              <a:rPr lang="tr-TR" dirty="0" err="1" smtClean="0"/>
              <a:t>üçgenleme</a:t>
            </a:r>
            <a:r>
              <a:rPr lang="tr-TR" dirty="0" smtClean="0"/>
              <a:t>: Çalışmada çok çeşitli veri kaynaklarının kullanılmasıdır. Örneğin, aynı konuda farklı kişilerle görüşmeler yapmak (kanser hastalarıyla iletişim ile ilgili konuda hasta, hemşire ve doktorla görüşmelerin yapılması gibi). </a:t>
            </a:r>
          </a:p>
          <a:p>
            <a:r>
              <a:rPr lang="tr-TR" dirty="0" smtClean="0"/>
              <a:t>• Araştırmacı </a:t>
            </a:r>
            <a:r>
              <a:rPr lang="tr-TR" dirty="0" err="1" smtClean="0"/>
              <a:t>üçgenleme</a:t>
            </a:r>
            <a:r>
              <a:rPr lang="tr-TR" dirty="0" smtClean="0"/>
              <a:t>: Verilerin toplanması, analizi ve yorumlanmasında birden fazla araştırmacının yer alması. </a:t>
            </a:r>
          </a:p>
          <a:p>
            <a:r>
              <a:rPr lang="tr-TR" dirty="0" smtClean="0"/>
              <a:t>• Teori </a:t>
            </a:r>
            <a:r>
              <a:rPr lang="tr-TR" dirty="0" err="1" smtClean="0"/>
              <a:t>üçgenleme</a:t>
            </a:r>
            <a:r>
              <a:rPr lang="tr-TR" dirty="0" smtClean="0"/>
              <a:t>: Diğer araştırmacılar ya da basılı literatür kullanılarak çeşitli görüşlerin elde edilmesi. Diğer üç tarza göre nitel araştırmalarda daha az görülen bir </a:t>
            </a:r>
            <a:r>
              <a:rPr lang="tr-TR" dirty="0" err="1" smtClean="0"/>
              <a:t>üçgenleme</a:t>
            </a:r>
            <a:r>
              <a:rPr lang="tr-TR" dirty="0" smtClean="0"/>
              <a:t> türüdür. </a:t>
            </a:r>
          </a:p>
          <a:p>
            <a:r>
              <a:rPr lang="tr-TR" dirty="0" smtClean="0"/>
              <a:t>• Yöntem </a:t>
            </a:r>
            <a:r>
              <a:rPr lang="tr-TR" dirty="0" err="1" smtClean="0"/>
              <a:t>üçgenleme</a:t>
            </a:r>
            <a:r>
              <a:rPr lang="tr-TR" dirty="0" smtClean="0"/>
              <a:t>: Pek çok veri toplama yöntemini kullanmayı gerektirir. </a:t>
            </a:r>
          </a:p>
          <a:p>
            <a:r>
              <a:rPr lang="tr-TR" dirty="0" err="1"/>
              <a:t>Üçgenleme</a:t>
            </a:r>
            <a:r>
              <a:rPr lang="tr-TR" dirty="0"/>
              <a:t> veri toplamada farklı yöntem ve yaklaşımların kullanılmasını sağlar. Örneğin, araştırmacı hem gözlem yapıp hem de katılımcılarla görüşme yapabilir, ya da hem nitel hem de nicel yöntemleri kullanabilir. Bir yöntemden elde edilen veriler diğer yöntemden elde edilenlerle karşılaştırılabilir </a:t>
            </a:r>
          </a:p>
          <a:p>
            <a:r>
              <a:rPr lang="tr-TR" dirty="0" err="1" smtClean="0"/>
              <a:t>Üçgenleme</a:t>
            </a:r>
            <a:r>
              <a:rPr lang="tr-TR" dirty="0" smtClean="0"/>
              <a:t> yöntemlerinin güçlü yönleri bulunduğu gibi zayıf yönleri de bulunmaktadır. </a:t>
            </a:r>
            <a:endParaRPr lang="tr-TR" dirty="0"/>
          </a:p>
        </p:txBody>
      </p:sp>
      <p:sp>
        <p:nvSpPr>
          <p:cNvPr id="2" name="Dikdörtgen 1"/>
          <p:cNvSpPr/>
          <p:nvPr/>
        </p:nvSpPr>
        <p:spPr>
          <a:xfrm>
            <a:off x="1094705" y="1180249"/>
            <a:ext cx="5177306" cy="461665"/>
          </a:xfrm>
          <a:prstGeom prst="rect">
            <a:avLst/>
          </a:prstGeom>
        </p:spPr>
        <p:txBody>
          <a:bodyPr wrap="square">
            <a:spAutoFit/>
          </a:bodyPr>
          <a:lstStyle/>
          <a:p>
            <a:r>
              <a:rPr lang="tr-TR" sz="2400" b="1" dirty="0" err="1" smtClean="0"/>
              <a:t>Güvenilebilirlik</a:t>
            </a:r>
            <a:endParaRPr lang="tr-TR" sz="2400" b="1" dirty="0"/>
          </a:p>
        </p:txBody>
      </p:sp>
    </p:spTree>
    <p:extLst>
      <p:ext uri="{BB962C8B-B14F-4D97-AF65-F5344CB8AC3E}">
        <p14:creationId xmlns:p14="http://schemas.microsoft.com/office/powerpoint/2010/main" val="271207408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a:stretch>
            <a:fillRect/>
          </a:stretch>
        </p:blipFill>
        <p:spPr>
          <a:xfrm>
            <a:off x="647385" y="669702"/>
            <a:ext cx="10764666" cy="5434884"/>
          </a:xfrm>
          <a:prstGeom prst="rect">
            <a:avLst/>
          </a:prstGeom>
        </p:spPr>
      </p:pic>
    </p:spTree>
    <p:extLst>
      <p:ext uri="{BB962C8B-B14F-4D97-AF65-F5344CB8AC3E}">
        <p14:creationId xmlns:p14="http://schemas.microsoft.com/office/powerpoint/2010/main" val="3987230592"/>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9251" y="811370"/>
            <a:ext cx="10104549" cy="5365594"/>
          </a:xfrm>
        </p:spPr>
        <p:txBody>
          <a:bodyPr>
            <a:normAutofit/>
          </a:bodyPr>
          <a:lstStyle/>
          <a:p>
            <a:r>
              <a:rPr lang="tr-TR" b="1" dirty="0" err="1" smtClean="0"/>
              <a:t>Onaylanabilirlik</a:t>
            </a:r>
            <a:r>
              <a:rPr lang="tr-TR" b="1" dirty="0" smtClean="0"/>
              <a:t> (</a:t>
            </a:r>
            <a:r>
              <a:rPr lang="tr-TR" b="1" dirty="0" err="1" smtClean="0"/>
              <a:t>confirmability</a:t>
            </a:r>
            <a:r>
              <a:rPr lang="tr-TR" b="1" dirty="0" smtClean="0"/>
              <a:t>)</a:t>
            </a:r>
            <a:r>
              <a:rPr lang="tr-TR" dirty="0" smtClean="0"/>
              <a:t> Denetleme yolu (</a:t>
            </a:r>
            <a:r>
              <a:rPr lang="tr-TR" dirty="0" err="1" smtClean="0"/>
              <a:t>audit</a:t>
            </a:r>
            <a:r>
              <a:rPr lang="tr-TR" dirty="0" smtClean="0"/>
              <a:t> </a:t>
            </a:r>
            <a:r>
              <a:rPr lang="tr-TR" dirty="0" err="1" smtClean="0"/>
              <a:t>trail</a:t>
            </a:r>
            <a:r>
              <a:rPr lang="tr-TR" dirty="0" smtClean="0"/>
              <a:t>) Denetleme yolu kararların, tasarıların, prosedürlerin ve analiz sürecinde başvurulan soruların yazılması ve bunların eksiksiz, özenli yansıtılmasıdır. Bu yöntem sonraki kişilerin de yapabilmesi için süreçlerin/aktivitelerin kaydedilmesini içerir. Buradaki amaç sonuçlara ulaştıran düşünce süreci ve kanıtları mümkün olduğunca göstermektir (</a:t>
            </a:r>
            <a:r>
              <a:rPr lang="tr-TR" dirty="0" err="1" smtClean="0"/>
              <a:t>Houser</a:t>
            </a:r>
            <a:r>
              <a:rPr lang="tr-TR" dirty="0" smtClean="0"/>
              <a:t>, 2015; </a:t>
            </a:r>
            <a:r>
              <a:rPr lang="tr-TR" dirty="0" err="1" smtClean="0"/>
              <a:t>Streubert</a:t>
            </a:r>
            <a:r>
              <a:rPr lang="tr-TR" dirty="0" smtClean="0"/>
              <a:t> ve </a:t>
            </a:r>
            <a:r>
              <a:rPr lang="tr-TR" dirty="0" err="1" smtClean="0"/>
              <a:t>Carpenter</a:t>
            </a:r>
            <a:r>
              <a:rPr lang="tr-TR" dirty="0" smtClean="0"/>
              <a:t>, 2011).Bir çalışmada </a:t>
            </a:r>
            <a:r>
              <a:rPr lang="tr-TR" dirty="0" err="1" smtClean="0"/>
              <a:t>onaylanabilirlik</a:t>
            </a:r>
            <a:r>
              <a:rPr lang="tr-TR" dirty="0" smtClean="0"/>
              <a:t> için aşağıdaki kriterler olmalıdır; • Ham veriler olmalıdır; örneğin ses kayıt cihazı verileri, saha notları, günlükler gibi • Analiz edilmiş veri; örneğin, çalışmanın bulguları Bulguların oluşumu; örneğin, önemli cümleler, temalar, kodlar ve kategoriler • Çalışma süreci; örneğin, kullanılan yöntem ve prosedürler • Çalışmanın hedefleri, amacı ve beklentileri • Kullanılan ölçümlerin nasıl geliştirildiği; örneğin, açık uçlu sorular, pilot görüşmeler ve gözlemler (</a:t>
            </a:r>
            <a:r>
              <a:rPr lang="tr-TR" dirty="0" err="1" smtClean="0"/>
              <a:t>Holloway</a:t>
            </a:r>
            <a:r>
              <a:rPr lang="tr-TR" dirty="0" smtClean="0"/>
              <a:t> ve </a:t>
            </a:r>
            <a:r>
              <a:rPr lang="tr-TR" dirty="0" err="1" smtClean="0"/>
              <a:t>Wheeler</a:t>
            </a:r>
            <a:r>
              <a:rPr lang="tr-TR" dirty="0" smtClean="0"/>
              <a:t>, 1996). Çalışmanın </a:t>
            </a:r>
            <a:r>
              <a:rPr lang="tr-TR" dirty="0" err="1" smtClean="0"/>
              <a:t>onaylanabilirliğini</a:t>
            </a:r>
            <a:r>
              <a:rPr lang="tr-TR" dirty="0" smtClean="0"/>
              <a:t> göstermek için alıntılar, hikayeler oldukça önemlidir. Bunun için bulgular araştırmacının önyargıları ya da görüşleri yerine katılımcıların kendi ifadelerini içermelidir (Lincoln ve </a:t>
            </a:r>
            <a:r>
              <a:rPr lang="tr-TR" dirty="0" err="1" smtClean="0"/>
              <a:t>Guba</a:t>
            </a:r>
            <a:r>
              <a:rPr lang="tr-TR" dirty="0" smtClean="0"/>
              <a:t>, 1985).</a:t>
            </a:r>
            <a:endParaRPr lang="tr-TR" dirty="0"/>
          </a:p>
        </p:txBody>
      </p:sp>
    </p:spTree>
    <p:extLst>
      <p:ext uri="{BB962C8B-B14F-4D97-AF65-F5344CB8AC3E}">
        <p14:creationId xmlns:p14="http://schemas.microsoft.com/office/powerpoint/2010/main" val="382608941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3341" y="1738648"/>
            <a:ext cx="10220459" cy="4438316"/>
          </a:xfrm>
        </p:spPr>
        <p:txBody>
          <a:bodyPr>
            <a:normAutofit/>
          </a:bodyPr>
          <a:lstStyle/>
          <a:p>
            <a:r>
              <a:rPr lang="tr-TR" b="1" dirty="0" err="1" smtClean="0"/>
              <a:t>Aktarılabilirlik</a:t>
            </a:r>
            <a:r>
              <a:rPr lang="tr-TR" b="1" dirty="0" smtClean="0"/>
              <a:t> (</a:t>
            </a:r>
            <a:r>
              <a:rPr lang="tr-TR" b="1" dirty="0" err="1" smtClean="0"/>
              <a:t>transferability</a:t>
            </a:r>
            <a:r>
              <a:rPr lang="tr-TR" b="1" dirty="0" smtClean="0"/>
              <a:t>) </a:t>
            </a:r>
            <a:r>
              <a:rPr lang="tr-TR" dirty="0" smtClean="0"/>
              <a:t>Nicel araştırmanın temel amaçlarından biri olan ve araştırmanın değerini yargılamada kullanılan “genelleme” kavramının nitel araştırmalardaki karşılığı olarak kullanılan </a:t>
            </a:r>
            <a:r>
              <a:rPr lang="tr-TR" dirty="0" err="1" smtClean="0"/>
              <a:t>aktarılabilirlik</a:t>
            </a:r>
            <a:r>
              <a:rPr lang="tr-TR" dirty="0" smtClean="0"/>
              <a:t>; uygunluk (</a:t>
            </a:r>
            <a:r>
              <a:rPr lang="tr-TR" dirty="0" err="1" smtClean="0"/>
              <a:t>fittingness</a:t>
            </a:r>
            <a:r>
              <a:rPr lang="tr-TR" dirty="0" smtClean="0"/>
              <a:t>) olarak da adlandırılmaktadır. </a:t>
            </a:r>
          </a:p>
          <a:p>
            <a:r>
              <a:rPr lang="tr-TR" dirty="0" smtClean="0"/>
              <a:t>Buna göre bir çalışmanın sonuçları benzer katılımcı ve ortamlardaki durumlara aktarılabilmelidir. </a:t>
            </a:r>
          </a:p>
          <a:p>
            <a:r>
              <a:rPr lang="tr-TR" dirty="0" err="1" smtClean="0"/>
              <a:t>Aktarılabilirlik</a:t>
            </a:r>
            <a:r>
              <a:rPr lang="tr-TR" dirty="0" smtClean="0"/>
              <a:t> sonuçların nasıl </a:t>
            </a:r>
            <a:r>
              <a:rPr lang="tr-TR" dirty="0" err="1" smtClean="0"/>
              <a:t>genellenebileceği</a:t>
            </a:r>
            <a:r>
              <a:rPr lang="tr-TR" dirty="0" smtClean="0"/>
              <a:t> ve bütün gruba nasıl iletilebileceğini içerir. </a:t>
            </a:r>
          </a:p>
          <a:p>
            <a:r>
              <a:rPr lang="tr-TR" dirty="0" smtClean="0"/>
              <a:t>Nicel çalışmalarda genelleme (dış geçerlik) istatistiksel sonuçlarla ve verilerin evreni temsil eden bir örneklemden toplandığının (</a:t>
            </a:r>
            <a:r>
              <a:rPr lang="tr-TR" dirty="0" err="1" smtClean="0"/>
              <a:t>randomize</a:t>
            </a:r>
            <a:r>
              <a:rPr lang="tr-TR" dirty="0" smtClean="0"/>
              <a:t>, tabakalı vb. yöntemlerle) gösterilmesiyle sağlanır </a:t>
            </a:r>
          </a:p>
          <a:p>
            <a:r>
              <a:rPr lang="tr-TR" b="1" dirty="0" smtClean="0"/>
              <a:t>Nitel çalışmaların genelleme amacı yoktur</a:t>
            </a:r>
            <a:r>
              <a:rPr lang="tr-TR" dirty="0" smtClean="0"/>
              <a:t>. Bütün deneyimler bireyin durumunu anlamaya odaklanır. Ancak katılımcıların yaşadıkları deneyimler ayrıntılı tanımlanmalıdır ki çalışmayı okuyanlar sonuçları kendi çalışmalarında uygulayabilsinler. Bu nedenle nitel araştırmalarda </a:t>
            </a:r>
            <a:r>
              <a:rPr lang="tr-TR" dirty="0" err="1" smtClean="0"/>
              <a:t>aktarılabilirliği</a:t>
            </a:r>
            <a:r>
              <a:rPr lang="tr-TR" dirty="0" smtClean="0"/>
              <a:t> kanıtlamak için örneklem seçiminin nasıl yapıldığı, katılımcıların özellikleri ve ortam açıkça belirtilmelidir.</a:t>
            </a:r>
            <a:endParaRPr lang="tr-TR" dirty="0"/>
          </a:p>
        </p:txBody>
      </p:sp>
    </p:spTree>
    <p:extLst>
      <p:ext uri="{BB962C8B-B14F-4D97-AF65-F5344CB8AC3E}">
        <p14:creationId xmlns:p14="http://schemas.microsoft.com/office/powerpoint/2010/main" val="3547039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9251" y="1803042"/>
            <a:ext cx="10104549" cy="4373922"/>
          </a:xfrm>
        </p:spPr>
        <p:txBody>
          <a:bodyPr>
            <a:normAutofit fontScale="92500"/>
          </a:bodyPr>
          <a:lstStyle/>
          <a:p>
            <a:r>
              <a:rPr lang="tr-TR" dirty="0" smtClean="0"/>
              <a:t>Nitel araştırmada araştırmacının rolü nicel araştırmadakinden farklıdır. Nitel araştırmada araştırmacı, nicel araştırmada olduğu gibi sadece ‘belirli yöntemlere göre dışarıdan araştırma konusunu gözleyen ve bu konuya ilişkin bilgiler toplayan ve bu bilgileri sayısal analizlere tabi tutarak sunan kişi’ değildir. </a:t>
            </a:r>
            <a:r>
              <a:rPr lang="tr-TR" b="1" dirty="0" smtClean="0"/>
              <a:t>Nitel araştırmacı bizzat alanda zaman harcayan, deneklerle doğrudan görüşen ve gerektiğinde deneklerin tecrübelerini yaşayan, alanda kazandığı perspektifi ve tecrübeleri toplanan bilgilerin analizinde kullanan kişidir.</a:t>
            </a:r>
            <a:r>
              <a:rPr lang="tr-TR" dirty="0" smtClean="0"/>
              <a:t> Bilgi kaynaklarına yakın olma, ilgili kişilerle konuşma, gözlemler yapma, ilgili dokümanları analiz etme ve araştırılan konuyu yakından tanıma ve anlama nitel araştırmada oldukça önemli bir yer tutar. Bu yönüyle nitel araştırmacı, araştırma sürecinin doğal bir parçası haline gelir ve zaman zaman bir bilgi toplama aracı işlevi görür.</a:t>
            </a:r>
          </a:p>
          <a:p>
            <a:r>
              <a:rPr lang="tr-TR" dirty="0" smtClean="0"/>
              <a:t>Araştırmacı bir olayı ya da olguyu uzaktan ve dışarıdan incelemeye çalışsa bile, kullandığı bilgi toplama araçları ya da bilgi analiz biçimi ile bir ölçüde kendi perspektifini yansıtır. Bu nedenle başarılması neredeyse imkânsız olan ‘tam nesnellik’ uğruna araştırmacının bilgi kaynaklarına yakın olarak elde edebileceği daha geçerli bilgileri kaybetmemek gerekir. Bu yönüyle nitel araştırma, ‘öznel’ olmanın ‘olumsuz bir araştırmacı davranışı’ </a:t>
            </a:r>
            <a:r>
              <a:rPr lang="tr-TR" dirty="0" err="1" smtClean="0"/>
              <a:t>olm</a:t>
            </a:r>
            <a:r>
              <a:rPr lang="tr-TR" dirty="0" smtClean="0"/>
              <a:t> </a:t>
            </a:r>
            <a:r>
              <a:rPr lang="tr-TR" dirty="0" err="1" smtClean="0"/>
              <a:t>adığını</a:t>
            </a:r>
            <a:r>
              <a:rPr lang="tr-TR" dirty="0" smtClean="0"/>
              <a:t>, aksine bu öznelliğin gerektirdiği sorumluluğu önceden kabul ederek açık bir biçimde bulguları ortaya koymanın önemli ve gerekli olduğunu savunur.</a:t>
            </a:r>
            <a:endParaRPr lang="tr-TR" dirty="0"/>
          </a:p>
        </p:txBody>
      </p:sp>
      <p:sp>
        <p:nvSpPr>
          <p:cNvPr id="2" name="Dikdörtgen 1"/>
          <p:cNvSpPr/>
          <p:nvPr/>
        </p:nvSpPr>
        <p:spPr>
          <a:xfrm>
            <a:off x="1249251" y="1334572"/>
            <a:ext cx="3995637" cy="400110"/>
          </a:xfrm>
          <a:prstGeom prst="rect">
            <a:avLst/>
          </a:prstGeom>
        </p:spPr>
        <p:txBody>
          <a:bodyPr wrap="square">
            <a:spAutoFit/>
          </a:bodyPr>
          <a:lstStyle/>
          <a:p>
            <a:r>
              <a:rPr lang="tr-TR" sz="2000" b="1" dirty="0" smtClean="0"/>
              <a:t>(2) Araştırmacının katılımcı rolü: </a:t>
            </a:r>
            <a:endParaRPr lang="tr-TR" sz="2000" dirty="0"/>
          </a:p>
        </p:txBody>
      </p:sp>
    </p:spTree>
    <p:extLst>
      <p:ext uri="{BB962C8B-B14F-4D97-AF65-F5344CB8AC3E}">
        <p14:creationId xmlns:p14="http://schemas.microsoft.com/office/powerpoint/2010/main" val="3633753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13645" y="2021982"/>
            <a:ext cx="10040155" cy="4154981"/>
          </a:xfrm>
        </p:spPr>
        <p:txBody>
          <a:bodyPr>
            <a:normAutofit/>
          </a:bodyPr>
          <a:lstStyle/>
          <a:p>
            <a:r>
              <a:rPr lang="tr-TR" dirty="0" smtClean="0"/>
              <a:t>Nitel araştırmada toplanan bilgilerin bütüncül olması temel ilkelerden biridir. </a:t>
            </a:r>
            <a:r>
              <a:rPr lang="tr-TR" b="1" dirty="0" smtClean="0"/>
              <a:t>Bir bütünün, onu oluşturan parçaların toplamından daha fazla bir anlam ifade ettiği </a:t>
            </a:r>
            <a:r>
              <a:rPr lang="tr-TR" dirty="0" smtClean="0"/>
              <a:t>gerçeğinden hareketle araştırma konusu bütüncül bir yaklaşımla belirlenir ve toplanan bilgiler bütüncül bir yaklaşımla analiz edilir. Bu düşüncenin temelinde insan davranışlarının karmaşık bir yapıya sahip olduğu ve birtakım birbirinden bağımsız daha küçük davranışlara kolayca bölünemeyeceği varsayımı yatmaktadır. Bu nedenle nitel araştırma, problemi teşkil eden değişkenleri birbirinden bağımsız olarak inceleme yerine bu değişkenlerin birlikteliğini ön plana çıkarmaya çalışır</a:t>
            </a:r>
            <a:endParaRPr lang="tr-TR" dirty="0"/>
          </a:p>
        </p:txBody>
      </p:sp>
      <p:sp>
        <p:nvSpPr>
          <p:cNvPr id="2" name="Dikdörtgen 1"/>
          <p:cNvSpPr/>
          <p:nvPr/>
        </p:nvSpPr>
        <p:spPr>
          <a:xfrm>
            <a:off x="1313644" y="1269484"/>
            <a:ext cx="3477297" cy="461665"/>
          </a:xfrm>
          <a:prstGeom prst="rect">
            <a:avLst/>
          </a:prstGeom>
        </p:spPr>
        <p:txBody>
          <a:bodyPr wrap="square">
            <a:spAutoFit/>
          </a:bodyPr>
          <a:lstStyle/>
          <a:p>
            <a:r>
              <a:rPr lang="tr-TR" sz="2400" b="1" dirty="0" smtClean="0"/>
              <a:t>(3) Bütüncül yaklaşım: </a:t>
            </a:r>
            <a:endParaRPr lang="tr-TR" sz="2400" dirty="0"/>
          </a:p>
        </p:txBody>
      </p:sp>
    </p:spTree>
    <p:extLst>
      <p:ext uri="{BB962C8B-B14F-4D97-AF65-F5344CB8AC3E}">
        <p14:creationId xmlns:p14="http://schemas.microsoft.com/office/powerpoint/2010/main" val="1709469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9251" y="2060620"/>
            <a:ext cx="10104549" cy="4116344"/>
          </a:xfrm>
        </p:spPr>
        <p:txBody>
          <a:bodyPr>
            <a:normAutofit lnSpcReduction="10000"/>
          </a:bodyPr>
          <a:lstStyle/>
          <a:p>
            <a:r>
              <a:rPr lang="tr-TR" dirty="0" smtClean="0"/>
              <a:t>Yani nicel araştırmada olduğu gibi birbiriyle çok yakından ilişkili değişkenler yapay biçimde birbirinden ayrılarak incelenmez. Değişkenlerin kendi başına anlamlı olmadığı, her değişkenin ilgili diğer değişkenlerden etkilendiği ve bu birlikteliğin değişkene gerçek anlamı kazandırdığı varsayılır. </a:t>
            </a:r>
          </a:p>
          <a:p>
            <a:r>
              <a:rPr lang="tr-TR" dirty="0" smtClean="0"/>
              <a:t>Örneğin, kişilerin davranışlarını doğal ortamdan bağımsız olarak incelemek, bütüncül yaklaşıma ters düşer; çünkü, çevresel özellikler bu davranışlara etki eden önemli faktörler olarak görülür. Bu nedenle çevresel özelliklerin tanımlanması ve bu özelliklerin kişilerin davranışlarını nasıl etkilediğinin açıklanması bir bütün halinde yapılmalıdır. Aynı şekilde belirli bir sonucu açıklamak amacıyla bazı değişkenler inceleniyorsa, bu değişkenlerin birbirleriyle olan ilişkileri ve birbirlerini nasıl etkiledikleri önem kazanmaktadır. </a:t>
            </a:r>
          </a:p>
          <a:p>
            <a:r>
              <a:rPr lang="tr-TR" dirty="0" smtClean="0"/>
              <a:t>Örneğin, belirli bir öğretim yönteminin öğrenciler açısından ne tür sonuçlar ortaya çıkardığını araştırmak istersek, gerek öğretim yönteminin kullanılışı, gerekse bu yöntem kullanıldığı zaman öğrenci davranışlarında ortaya çıkan sonuçları birlikte incelemek ve değerlendirmek gerekmektedir. </a:t>
            </a:r>
            <a:endParaRPr lang="tr-TR" dirty="0"/>
          </a:p>
        </p:txBody>
      </p:sp>
    </p:spTree>
    <p:extLst>
      <p:ext uri="{BB962C8B-B14F-4D97-AF65-F5344CB8AC3E}">
        <p14:creationId xmlns:p14="http://schemas.microsoft.com/office/powerpoint/2010/main" val="2854132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39403" y="1880314"/>
            <a:ext cx="10014397" cy="4296649"/>
          </a:xfrm>
        </p:spPr>
        <p:txBody>
          <a:bodyPr>
            <a:normAutofit/>
          </a:bodyPr>
          <a:lstStyle/>
          <a:p>
            <a:r>
              <a:rPr lang="tr-TR" b="1" dirty="0" smtClean="0"/>
              <a:t>Nitel araştırmada en önemli amaçlardan biri araştırmaya dahil edilen kişilerin algılarının ve tecrübelerinin ortaya konmasıdır</a:t>
            </a:r>
            <a:r>
              <a:rPr lang="tr-TR" dirty="0" smtClean="0"/>
              <a:t>. Araştırmaya katılan kişilerden nicel araştırmalarda olduğu gibi bir teste cevap vermeleri ya da daha önceden formüle edilen sınırlı sorulardan oluşan bir anketi doldurmaları beklenmez. Araştırmacılar, bu kişilerin dış dünyayı nasıl algıladıklarını ve nasıl yorumladıklarını anlamak amacıyla onlarla konuşur, onları gözler. Araştırmaya dahil edilen kişiler önemli bilgi kaynakları olarak kabul edilir ve onların vereceği cevapları daha önceden oluşturulan sorularla sınırlandırma yerine açık ve esnek bir tutum izlenir ve ilgili araştırma sorusuna ilişkin mümkün olduğu kadar ayrıntılı ve derinlemesine bilgi toplanmaya çalışılır. Kişilerin içinde bulundukları çevre içerisinde nasıl davrandıklarını, kendilerinin ve diğer kişilerin davranışlarını nasıl yorumladıklarım ve bunların nedenlerini anlayabilmek için nitel araştırmacı, mümkün olduğu kadar araştırmaya dahil edilen kişilere yakın olmalı ve gerekirse onlarla birlikte aynı ortamı paylaşmalıdır. Ayrıca araştırmacının </a:t>
            </a:r>
            <a:r>
              <a:rPr lang="tr-TR" dirty="0" err="1" smtClean="0"/>
              <a:t>empatik</a:t>
            </a:r>
            <a:r>
              <a:rPr lang="tr-TR" dirty="0" smtClean="0"/>
              <a:t> becerilere sahip olması ve görüştüğü kişilerin perspektifini ve algılarım anlamaya çalışması önemlidir. </a:t>
            </a:r>
            <a:endParaRPr lang="tr-TR" dirty="0"/>
          </a:p>
        </p:txBody>
      </p:sp>
      <p:sp>
        <p:nvSpPr>
          <p:cNvPr id="2" name="Dikdörtgen 1"/>
          <p:cNvSpPr/>
          <p:nvPr/>
        </p:nvSpPr>
        <p:spPr>
          <a:xfrm>
            <a:off x="1339403" y="1178952"/>
            <a:ext cx="4275786" cy="461665"/>
          </a:xfrm>
          <a:prstGeom prst="rect">
            <a:avLst/>
          </a:prstGeom>
        </p:spPr>
        <p:txBody>
          <a:bodyPr wrap="square">
            <a:spAutoFit/>
          </a:bodyPr>
          <a:lstStyle/>
          <a:p>
            <a:r>
              <a:rPr lang="tr-TR" sz="2400" b="1" dirty="0" smtClean="0"/>
              <a:t>(4) Algıların ortaya konması: </a:t>
            </a:r>
            <a:endParaRPr lang="tr-TR" sz="2400" dirty="0"/>
          </a:p>
        </p:txBody>
      </p:sp>
    </p:spTree>
    <p:extLst>
      <p:ext uri="{BB962C8B-B14F-4D97-AF65-F5344CB8AC3E}">
        <p14:creationId xmlns:p14="http://schemas.microsoft.com/office/powerpoint/2010/main" val="4041719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9099" y="1880314"/>
            <a:ext cx="10194701" cy="4296649"/>
          </a:xfrm>
        </p:spPr>
        <p:txBody>
          <a:bodyPr>
            <a:normAutofit/>
          </a:bodyPr>
          <a:lstStyle/>
          <a:p>
            <a:r>
              <a:rPr lang="tr-TR" dirty="0" smtClean="0"/>
              <a:t>Algıların ortaya konmasında ve yorumlanmasında görüşmeler, araştırmacı için büyük bir önem taşır. Görüşmelerde elde edilen tanımlayıcı bilgiler daha sonra yapılacak analizlerin temelini oluşturur. Yine görüşmelerde ortaya çıktığı şekliyle araştırmaya katılan kişilerin belirttikleri bazı görüşleri ya da örnekleri araştırma raporunda aynen sunmak, okuyucuya katılımcıların perspektifini doğrudan sunmak bakımından önemli avantajlar sağlar. Nitel araştırmada çok sayıda deneğin araştırmaya katılması güçtür; çünkü, toplanan bilgilerin ayrıntılı ve derinlemesine olması gerekmektedir. Araştırmaya katılan deneklerin sayısı az olmakla birlikte sonuçta elde edilen bilginin miktarı ve detayı oldukça fazladır ve analiz de bu nedenle uzun zaman alabilmektedir. Sonuçta ortaya çıkan araştırma raporunun oldukça uzun olması da doğaldır; çünkü, elde edilen nitel bilgilerin sunulması ve yorumlanması bunu gerektirir.</a:t>
            </a:r>
            <a:endParaRPr lang="tr-TR" dirty="0"/>
          </a:p>
        </p:txBody>
      </p:sp>
    </p:spTree>
    <p:extLst>
      <p:ext uri="{BB962C8B-B14F-4D97-AF65-F5344CB8AC3E}">
        <p14:creationId xmlns:p14="http://schemas.microsoft.com/office/powerpoint/2010/main" val="4277482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7735" y="1918952"/>
            <a:ext cx="10156065" cy="4258012"/>
          </a:xfrm>
        </p:spPr>
        <p:txBody>
          <a:bodyPr>
            <a:normAutofit/>
          </a:bodyPr>
          <a:lstStyle/>
          <a:p>
            <a:r>
              <a:rPr lang="tr-TR" dirty="0" smtClean="0"/>
              <a:t>Amaca en etkili biçimde ulaşabilmek için, uygun yöntem veya yöntemlerin seçimi nitel araştırmada büyük bir önem taşır. Bu yöntemler genellikle görüşme, gözlem ve ilgili dokümanların incelenmesinden oluşur. Nitel araştırmada problemin en açık ve ayrıntılı bir biçimde araştırılması, tanımlanması ve açıklanması için </a:t>
            </a:r>
            <a:r>
              <a:rPr lang="tr-TR" b="1" dirty="0" smtClean="0"/>
              <a:t>mümkün olduğu ölçüde birden fazla yöntem kullanılır</a:t>
            </a:r>
            <a:r>
              <a:rPr lang="tr-TR" dirty="0" smtClean="0"/>
              <a:t>. Birden fazla yöntemin bir arada kullanılmasına ‘</a:t>
            </a:r>
            <a:r>
              <a:rPr lang="tr-TR" b="1" dirty="0" smtClean="0"/>
              <a:t>çoklu yöntem </a:t>
            </a:r>
            <a:r>
              <a:rPr lang="tr-TR" dirty="0" smtClean="0"/>
              <a:t>’ (</a:t>
            </a:r>
            <a:r>
              <a:rPr lang="tr-TR" dirty="0" err="1" smtClean="0"/>
              <a:t>triangulation</a:t>
            </a:r>
            <a:r>
              <a:rPr lang="tr-TR" dirty="0" smtClean="0"/>
              <a:t>) adı verilir ve değişik yöntemlerle toplanan bilgiler birbirleriyle karşılaştırılır. </a:t>
            </a:r>
          </a:p>
          <a:p>
            <a:r>
              <a:rPr lang="tr-TR" dirty="0" smtClean="0"/>
              <a:t>Değişik yöntemlerin birlikte kullanılması toplanan bilgilerin ve açıklamaların güvenirliliğinin ve geçerliliğinin saptanmasında önemlidir. Örneğin, bir öğretmenin öğrenci düşünme becerilerini geliştirmek için sınıf içinde ne tür aktiviteler yaptığını öğretmenle görüşme ve sınıf içi gözlem yaparak saptamaya çalıştığımızı varsayalım. Öğretmenin görüşme esnasında yansıttığı görüşler, gözlem yoluyla araştırmacı tarafından tespit edilen sınıf içi etkinliklerle çelişebilir. Bu durumda araştırmacı bu farklılıkları ortaya çıkarma ya da öğretmenin söylediklerinin doğruluğunu saptama fırsatı bulacaktır. Sonuç olarak, nitel araştırmada kullanılan yöntemlerin çeşitliliği oranında araştırmanın güvenirliliği ve geçerliliği artacaktır</a:t>
            </a:r>
            <a:endParaRPr lang="tr-TR" dirty="0"/>
          </a:p>
        </p:txBody>
      </p:sp>
      <p:sp>
        <p:nvSpPr>
          <p:cNvPr id="2" name="Dikdörtgen 1"/>
          <p:cNvSpPr/>
          <p:nvPr/>
        </p:nvSpPr>
        <p:spPr>
          <a:xfrm>
            <a:off x="1197736" y="1050409"/>
            <a:ext cx="5112912" cy="461665"/>
          </a:xfrm>
          <a:prstGeom prst="rect">
            <a:avLst/>
          </a:prstGeom>
        </p:spPr>
        <p:txBody>
          <a:bodyPr wrap="square">
            <a:spAutoFit/>
          </a:bodyPr>
          <a:lstStyle/>
          <a:p>
            <a:r>
              <a:rPr lang="tr-TR" sz="2400" b="1" dirty="0" smtClean="0"/>
              <a:t>(5) Araştırma deseninde esneklik: </a:t>
            </a:r>
            <a:endParaRPr lang="tr-TR" sz="2400" dirty="0"/>
          </a:p>
        </p:txBody>
      </p:sp>
    </p:spTree>
    <p:extLst>
      <p:ext uri="{BB962C8B-B14F-4D97-AF65-F5344CB8AC3E}">
        <p14:creationId xmlns:p14="http://schemas.microsoft.com/office/powerpoint/2010/main" val="1720362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4705" y="1841678"/>
            <a:ext cx="10259096" cy="4335285"/>
          </a:xfrm>
        </p:spPr>
        <p:txBody>
          <a:bodyPr>
            <a:normAutofit/>
          </a:bodyPr>
          <a:lstStyle/>
          <a:p>
            <a:r>
              <a:rPr lang="tr-TR" dirty="0" smtClean="0"/>
              <a:t>Nicel araştırmalarda süreç en ince ayrıntılarıyla (hipotez kurma, test etme ve sonucun rapor edilmesi gibi) açık bir biçimde belirlendiği için araştırmacı genellikle bu belirliliğin rahatlığı içindedir. Nitel araştırma süreci ise bu kadar açık-seçik değildir. </a:t>
            </a:r>
          </a:p>
          <a:p>
            <a:r>
              <a:rPr lang="tr-TR" dirty="0" smtClean="0"/>
              <a:t>Nitel araştırma genel olarak problem belirleme, bilgi toplama aracını oluşturma, bilgi toplama ve bu bilgileri açıklama ve yorumlama aşamalarından oluşur. Ancak, araştırmanın başında oluşturulan kavramsal ve yöntemsel yapı, süreç içerisinde değişikliklere uğrayabilir. Yani, araştırma süreci içerisinde araştırmanın yönü değişebilir, yeni problemler ortaya çıkabilir ve yeni yöntemlere başvurulması gerekebilir.</a:t>
            </a:r>
            <a:endParaRPr lang="tr-TR" dirty="0"/>
          </a:p>
        </p:txBody>
      </p:sp>
    </p:spTree>
    <p:extLst>
      <p:ext uri="{BB962C8B-B14F-4D97-AF65-F5344CB8AC3E}">
        <p14:creationId xmlns:p14="http://schemas.microsoft.com/office/powerpoint/2010/main" val="246279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4705" y="2009104"/>
            <a:ext cx="10259096" cy="4167860"/>
          </a:xfrm>
        </p:spPr>
        <p:txBody>
          <a:bodyPr>
            <a:normAutofit/>
          </a:bodyPr>
          <a:lstStyle/>
          <a:p>
            <a:r>
              <a:rPr lang="tr-TR" dirty="0" smtClean="0"/>
              <a:t>nitel araştırmayı</a:t>
            </a:r>
            <a:r>
              <a:rPr lang="tr-TR" b="1" dirty="0" smtClean="0"/>
              <a:t>, gözlem, görüşme ve doküman analizi </a:t>
            </a:r>
            <a:r>
              <a:rPr lang="tr-TR" dirty="0" smtClean="0"/>
              <a:t>gibi nitel bilgi toplama yöntemlerinin kullanıldığı, algıların ve olayların doğal ortamda gerçekçi ve bütüncül bir biçimde ortaya konmasına yönelik nitel bir sürecin izlendiği araştırma olarak tanımlamak mümkündür. </a:t>
            </a:r>
          </a:p>
          <a:p>
            <a:r>
              <a:rPr lang="tr-TR" dirty="0" smtClean="0"/>
              <a:t>Başka bir deyişle nitel araştırma, teori oluşturmayı temel alan bir anlayışla </a:t>
            </a:r>
            <a:r>
              <a:rPr lang="tr-TR" b="1" dirty="0" smtClean="0"/>
              <a:t>sosyal olguları bağlı bulundukları çevre içerisinde araştırmayı ve anlamayı ön plana alan bir yaklaşımdır</a:t>
            </a:r>
            <a:r>
              <a:rPr lang="tr-TR" dirty="0" smtClean="0"/>
              <a:t>. Bu tanımda ‘teori oluşturma’, toplanan bilgilerden yola çıkarak daha önceden bilinmeyen birtakım sonuçları birbiri ile ilişkisi içinde açıklayan bir modelleme çalışması anlamına gelmektedir. Bu da araştırmacının esnek olmasını, toplanan bilgilere göre araştırma sürecini yeniden şekillendirmesini ve gerek araştırma deseninin oluşmasında gerekse toplanan bilgilerin analizinde tümevarıma dayalı bir yaklaşım izlemesini gerektirir.</a:t>
            </a:r>
            <a:endParaRPr lang="tr-TR" dirty="0"/>
          </a:p>
        </p:txBody>
      </p:sp>
    </p:spTree>
    <p:extLst>
      <p:ext uri="{BB962C8B-B14F-4D97-AF65-F5344CB8AC3E}">
        <p14:creationId xmlns:p14="http://schemas.microsoft.com/office/powerpoint/2010/main" val="2941424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00766" y="1790162"/>
            <a:ext cx="10053034" cy="4386801"/>
          </a:xfrm>
        </p:spPr>
        <p:txBody>
          <a:bodyPr>
            <a:normAutofit fontScale="92500" lnSpcReduction="20000"/>
          </a:bodyPr>
          <a:lstStyle/>
          <a:p>
            <a:r>
              <a:rPr lang="tr-TR" dirty="0" smtClean="0"/>
              <a:t>Belirli bir teorik yapıya bağlı olarak sebep-sonuç ilişkilerini irdeleyen ya da tümdengelim ilkesine dayalı olarak belli bir teorinin uygulamaya aktarılmasını ya da denenmesini konu edinen </a:t>
            </a:r>
            <a:r>
              <a:rPr lang="tr-TR" dirty="0" err="1" smtClean="0"/>
              <a:t>positivist</a:t>
            </a:r>
            <a:r>
              <a:rPr lang="tr-TR" dirty="0" smtClean="0"/>
              <a:t> yaklaşımın aksine, </a:t>
            </a:r>
            <a:r>
              <a:rPr lang="tr-TR" b="1" dirty="0" smtClean="0"/>
              <a:t>nitel araştırmada genellikle, doğruluğu veya yanlışlığı test edilmek üzere önceden belirlenmiş bir teori ya da hipotez yoktur</a:t>
            </a:r>
            <a:r>
              <a:rPr lang="tr-TR" dirty="0" smtClean="0"/>
              <a:t>. Nitel araştırmada, tümevarım ilkesi hakimdir ve </a:t>
            </a:r>
            <a:r>
              <a:rPr lang="tr-TR" b="1" dirty="0" smtClean="0"/>
              <a:t>araştırmacı topladığı tanımlayıcı ve detaylı bilgilerden yola çıkarak incelediği probleme ilişkin ana temaları ortaya çıkarma, topladığı bilgileri anlamlı bir yapıya kavuşturma, yani bu bilgilerden yola çıkarak bir teori oluşturma çabası içindedir</a:t>
            </a:r>
            <a:r>
              <a:rPr lang="tr-TR" dirty="0" smtClean="0"/>
              <a:t>. Bu ana temalar bazen önceden belirlenmiş olsa bile, nitel araştırma sürecinde bu temaların sürekli değişmeye açık olduğu şeklinde bir esneklik vardır. Bu nedenle, nitel araştırmada çoğu zaman bir değişkenlik ve yeniden düzenlemeye açıklık söz konusudur. </a:t>
            </a:r>
          </a:p>
          <a:p>
            <a:r>
              <a:rPr lang="tr-TR" dirty="0" smtClean="0"/>
              <a:t>Örneğin, görüşmeye dayalı bir araştırmada sorular önceden hazırlanmakla birlikte, bu soruların yapısı ve içeriği, ‘araştırma deseninde esneklik’ başlığı altında açıklandığı gibi, araştırma sürecinde yeniden şekillenebilir. Buna göre önceden hiç düşünülmemiş soruların araştırma sürecinde ortaya çıkması ve araştırmaya dahil edilmesi hem mümkün hem de gereklidir. Bu nedenle, bilgi toplama ve teori oluşturma aynı zamanda gerçekleşir. Yani, araştırmacı bilgi toplama sürecinde belli aralıklarla toplanan bilgilere bir açıklama getirmeye çalışır ve varsa eksik bilgilere yönelir ya da açıklanan temayı teyit etmeye yarayacak bilgileri toplamaya devam eder. Burada sözü edilen ‘teori oluşturma’ kavramını araştırmacının, topladığı bilgilerden yola çıkarak araştırdığı konuyu açıklama, yorumlama ve anlam kazandırma süreci olarak açıklamak mümkündür. Araştırılan konuya ilişkin açıklamalar ve yorumlar benzer konuları anlamada ilgili kişilere yardımcı olduğu ölçüde araştırmacı amacına ulaşılmış sayılır. </a:t>
            </a:r>
            <a:endParaRPr lang="tr-TR" dirty="0"/>
          </a:p>
        </p:txBody>
      </p:sp>
      <p:sp>
        <p:nvSpPr>
          <p:cNvPr id="2" name="Dikdörtgen 1"/>
          <p:cNvSpPr/>
          <p:nvPr/>
        </p:nvSpPr>
        <p:spPr>
          <a:xfrm>
            <a:off x="1300766" y="1334572"/>
            <a:ext cx="2948869" cy="400110"/>
          </a:xfrm>
          <a:prstGeom prst="rect">
            <a:avLst/>
          </a:prstGeom>
        </p:spPr>
        <p:txBody>
          <a:bodyPr wrap="square">
            <a:spAutoFit/>
          </a:bodyPr>
          <a:lstStyle/>
          <a:p>
            <a:r>
              <a:rPr lang="tr-TR" sz="2000" b="1" dirty="0" smtClean="0"/>
              <a:t>(6) </a:t>
            </a:r>
            <a:r>
              <a:rPr lang="tr-TR" sz="2000" b="1" dirty="0" err="1" smtClean="0"/>
              <a:t>Tümevarımcı</a:t>
            </a:r>
            <a:r>
              <a:rPr lang="tr-TR" sz="2000" b="1" dirty="0" smtClean="0"/>
              <a:t> analiz: </a:t>
            </a:r>
            <a:endParaRPr lang="tr-TR" sz="2000" dirty="0"/>
          </a:p>
        </p:txBody>
      </p:sp>
    </p:spTree>
    <p:extLst>
      <p:ext uri="{BB962C8B-B14F-4D97-AF65-F5344CB8AC3E}">
        <p14:creationId xmlns:p14="http://schemas.microsoft.com/office/powerpoint/2010/main" val="2682638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9251" y="811370"/>
            <a:ext cx="10104549" cy="5365594"/>
          </a:xfrm>
        </p:spPr>
        <p:txBody>
          <a:bodyPr>
            <a:normAutofit/>
          </a:bodyPr>
          <a:lstStyle/>
          <a:p>
            <a:pPr algn="ctr"/>
            <a:r>
              <a:rPr lang="tr-TR" b="1" dirty="0" smtClean="0"/>
              <a:t>NİTEL ARAŞTIRMA DESENLERİ</a:t>
            </a:r>
          </a:p>
          <a:p>
            <a:r>
              <a:rPr lang="tr-TR" b="1" dirty="0" smtClean="0"/>
              <a:t>Kültür </a:t>
            </a:r>
            <a:r>
              <a:rPr lang="tr-TR" b="1" dirty="0"/>
              <a:t>Analizi</a:t>
            </a:r>
            <a:endParaRPr lang="tr-TR" dirty="0"/>
          </a:p>
          <a:p>
            <a:r>
              <a:rPr lang="tr-TR" dirty="0"/>
              <a:t>Antropoloji geleneğini yansıtan kültür analizi (</a:t>
            </a:r>
            <a:r>
              <a:rPr lang="tr-TR" dirty="0" smtClean="0"/>
              <a:t>etnografya), bireysel </a:t>
            </a:r>
            <a:r>
              <a:rPr lang="tr-TR" dirty="0"/>
              <a:t>algı ve davranışın olduğu kadar </a:t>
            </a:r>
            <a:r>
              <a:rPr lang="tr-TR" b="1" dirty="0"/>
              <a:t>toplumsal davranış, yapı, işleyiş, değerler, normlar gibi kültürel öğelerin tanımı ve analizi üzerine odaklanmaktadır</a:t>
            </a:r>
            <a:r>
              <a:rPr lang="tr-TR" dirty="0"/>
              <a:t>. Kültür ortak bir anlayış ve kurallar bütünü olarak bireylerin ve grupların davranışlarını etkiler ve şekillendirir. Bir toplumun kültürü, bir kurumun kültürü, bir arkadaşlık grubunun kültürü, bir sınıfın kültürü ya da belirli bir amaç ya da neden ile bir araya gelen bireylerin oluşturduğu kültür olarak oluşturulmuş bir gerçeklik bütünü olarak nitel araştırma açısından ilginç ve önemli bir çalışma </a:t>
            </a:r>
            <a:r>
              <a:rPr lang="tr-TR" dirty="0" smtClean="0"/>
              <a:t>konusudur.</a:t>
            </a:r>
            <a:endParaRPr lang="tr-TR" dirty="0"/>
          </a:p>
        </p:txBody>
      </p:sp>
      <p:pic>
        <p:nvPicPr>
          <p:cNvPr id="2" name="Resim 1"/>
          <p:cNvPicPr>
            <a:picLocks noChangeAspect="1"/>
          </p:cNvPicPr>
          <p:nvPr/>
        </p:nvPicPr>
        <p:blipFill>
          <a:blip r:embed="rId2"/>
          <a:stretch>
            <a:fillRect/>
          </a:stretch>
        </p:blipFill>
        <p:spPr>
          <a:xfrm>
            <a:off x="4000702" y="3819591"/>
            <a:ext cx="3301620" cy="2197078"/>
          </a:xfrm>
          <a:prstGeom prst="rect">
            <a:avLst/>
          </a:prstGeom>
        </p:spPr>
      </p:pic>
    </p:spTree>
    <p:extLst>
      <p:ext uri="{BB962C8B-B14F-4D97-AF65-F5344CB8AC3E}">
        <p14:creationId xmlns:p14="http://schemas.microsoft.com/office/powerpoint/2010/main" val="2280809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36373" y="2125014"/>
            <a:ext cx="10117428" cy="4051950"/>
          </a:xfrm>
        </p:spPr>
        <p:txBody>
          <a:bodyPr>
            <a:normAutofit/>
          </a:bodyPr>
          <a:lstStyle/>
          <a:p>
            <a:r>
              <a:rPr lang="tr-TR" dirty="0"/>
              <a:t>Kültür çeşitli biçimlerde tanımlanmasına rağmen aslında inançlara, değerlere, belli bir grup insanın davranışlarını örnek alan davranış kalıplarına gönderme yapar. </a:t>
            </a:r>
            <a:endParaRPr lang="tr-TR" dirty="0" smtClean="0"/>
          </a:p>
          <a:p>
            <a:r>
              <a:rPr lang="tr-TR" dirty="0" smtClean="0"/>
              <a:t>Bir </a:t>
            </a:r>
            <a:r>
              <a:rPr lang="tr-TR" dirty="0"/>
              <a:t>şeyi kültürel olarak söylemek demek –en alt seviyede- bir sosyal grubun önemli sayıdaki üyeleri tarafından paylaşılan, davranışsal olarak sahnelenen, fiziksel olarak sahip olunan ya da içtenlikle düşünülen şey demektir. Dahası bu bazı özel şekillerde kavramalı ve diğerlerinin en azından bildiği beklenilmelidir yani kişiler arasında paylaşılmalıdır. </a:t>
            </a:r>
            <a:endParaRPr lang="tr-TR" dirty="0" smtClean="0"/>
          </a:p>
          <a:p>
            <a:r>
              <a:rPr lang="tr-TR" dirty="0" smtClean="0"/>
              <a:t>Son </a:t>
            </a:r>
            <a:r>
              <a:rPr lang="tr-TR" dirty="0"/>
              <a:t>olarak, bir şeyin kültürel olabilmesi için onun yeni grup üyelerine geçme potansiyeline sahip olması, zaman ve yer anlamında süreklilikle var olması </a:t>
            </a:r>
            <a:r>
              <a:rPr lang="tr-TR" dirty="0" smtClean="0"/>
              <a:t>gerekmektedir.</a:t>
            </a:r>
            <a:endParaRPr lang="tr-TR" dirty="0"/>
          </a:p>
        </p:txBody>
      </p:sp>
    </p:spTree>
    <p:extLst>
      <p:ext uri="{BB962C8B-B14F-4D97-AF65-F5344CB8AC3E}">
        <p14:creationId xmlns:p14="http://schemas.microsoft.com/office/powerpoint/2010/main" val="1212744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3797" y="1712890"/>
            <a:ext cx="9950003" cy="4464074"/>
          </a:xfrm>
        </p:spPr>
        <p:txBody>
          <a:bodyPr>
            <a:normAutofit/>
          </a:bodyPr>
          <a:lstStyle/>
          <a:p>
            <a:r>
              <a:rPr lang="tr-TR" dirty="0"/>
              <a:t>Kültür analizine yönelik çalışmalarda </a:t>
            </a:r>
            <a:r>
              <a:rPr lang="tr-TR" b="1" dirty="0"/>
              <a:t>amaç belirli bir grubun kültürünü tanımlama ve yorumlamadır.</a:t>
            </a:r>
            <a:r>
              <a:rPr lang="tr-TR" dirty="0"/>
              <a:t> Bu tanımlama genellikle o kültüre özgü kavramlar, süreçler ve algılar çerçevesinde yapılır. Bu nedenle araştırmaya dahil edilen katılımcıların kullandıkları yazılı ve sözlü dil, davranış kalıpları, algıları ve paylaştıkları deneyimler bir araştırmanın odaklanabileceği alanlar olarak ortaya </a:t>
            </a:r>
            <a:r>
              <a:rPr lang="tr-TR" dirty="0" smtClean="0"/>
              <a:t>çıkar.</a:t>
            </a:r>
          </a:p>
          <a:p>
            <a:r>
              <a:rPr lang="tr-TR" dirty="0" smtClean="0"/>
              <a:t>Okullardaki </a:t>
            </a:r>
            <a:r>
              <a:rPr lang="tr-TR" dirty="0"/>
              <a:t>rehberlik servisleri ile ilgili çalışma yapan bir araştırmacı, kültür analizi desenini benimseyebilir. </a:t>
            </a:r>
            <a:r>
              <a:rPr lang="tr-TR" b="1" dirty="0"/>
              <a:t>Örneğin bir okulda kırsal kesimden gelen öğrencilerin rehberlik servisinin sağladığı hizmetlerden yararlanmasını engelleyen bazı kültürel etkenler olabilir</a:t>
            </a:r>
            <a:r>
              <a:rPr lang="tr-TR" dirty="0"/>
              <a:t>. Bu öğrenciler rehberlik merkezine sadece “psikolojik sorunu” olan öğrencilerin gittiğini varsayarak, böyle bir hizmetten yararlanmanın kendilerinin diğer öğrenciler tarafından “psikolojik sorunu olan bir öğrenci” olarak algılanacağını düşünebilirler. Bu servisler ve öğrencilerin bu servislerle ilgili algıları ve davranışları konusunda yapılacak kültür analizi odaklı bir araştırmada, psikolojik danışma ve rehberlik uzmanlarının bu tür kültürel etkenler konusunda farkındalık geliştirmelerine yardımcı olabilir ve bu grupta yer alan öğrencilere daha nitelikli rehberlik hizmetinin nasıl sağlanabileceği konularında bir anlayış </a:t>
            </a:r>
            <a:r>
              <a:rPr lang="tr-TR" dirty="0" smtClean="0"/>
              <a:t>kazandırılabilir. </a:t>
            </a:r>
            <a:endParaRPr lang="tr-TR" dirty="0"/>
          </a:p>
        </p:txBody>
      </p:sp>
    </p:spTree>
    <p:extLst>
      <p:ext uri="{BB962C8B-B14F-4D97-AF65-F5344CB8AC3E}">
        <p14:creationId xmlns:p14="http://schemas.microsoft.com/office/powerpoint/2010/main" val="25330098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4857" y="1738648"/>
            <a:ext cx="10168944" cy="4438315"/>
          </a:xfrm>
        </p:spPr>
        <p:txBody>
          <a:bodyPr>
            <a:normAutofit/>
          </a:bodyPr>
          <a:lstStyle/>
          <a:p>
            <a:r>
              <a:rPr lang="tr-TR" dirty="0"/>
              <a:t>Doğası gereği kültür muğlaktır ve standardize edilmiş veri toplama araçları ile ölçülemez. Gözlenir, yaşanır, hissedilir. Bu nedenle, kültür analizi yaklaşımı ile araştırma yapan bir araştırmacının çalıştığı kültürü ve bu kültürün birey ya da gruplar üzerindeki etkilerini ayrıntılı ve derinlemesine anlayabilmesi için alanda uzun zaman kalması ve yoğun bir veri toplama süreci içine girmesi </a:t>
            </a:r>
            <a:r>
              <a:rPr lang="tr-TR" dirty="0" smtClean="0"/>
              <a:t>gere­kir. </a:t>
            </a:r>
          </a:p>
          <a:p>
            <a:r>
              <a:rPr lang="tr-TR" dirty="0" smtClean="0"/>
              <a:t>Bir </a:t>
            </a:r>
            <a:r>
              <a:rPr lang="tr-TR" dirty="0"/>
              <a:t>grubun kültürünü anlamak için kişi çalışılan grupla vakit geçirmelidir. Kültür analizi araştırmasının sonucu kültürel bir tanımdır. Bu yüzden bu tür bir tanım ancak içten çalışma süresinin uzunluğuyla ve verilen sosyal ortamda yaşamayla ortaya çıkabilir. Böyle bir ortam, konuşulan ortak bir dil, doğrudan katılımın olduğu etkinlikleri, en önemlisi güvene dayalı yoğun çalışmaları </a:t>
            </a:r>
            <a:r>
              <a:rPr lang="tr-TR" dirty="0" smtClean="0"/>
              <a:t>içerir.</a:t>
            </a:r>
            <a:endParaRPr lang="tr-TR" dirty="0"/>
          </a:p>
        </p:txBody>
      </p:sp>
    </p:spTree>
    <p:extLst>
      <p:ext uri="{BB962C8B-B14F-4D97-AF65-F5344CB8AC3E}">
        <p14:creationId xmlns:p14="http://schemas.microsoft.com/office/powerpoint/2010/main" val="2519183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5008" y="1906072"/>
            <a:ext cx="10078792" cy="4270891"/>
          </a:xfrm>
        </p:spPr>
        <p:txBody>
          <a:bodyPr>
            <a:normAutofit fontScale="92500" lnSpcReduction="20000"/>
          </a:bodyPr>
          <a:lstStyle/>
          <a:p>
            <a:r>
              <a:rPr lang="tr-TR" b="1" dirty="0"/>
              <a:t>Veri kaynakları genellikle bir kültürü oluşturan ve o kültürden etkilenen bireyler ya da gruplardır </a:t>
            </a:r>
            <a:r>
              <a:rPr lang="tr-TR" dirty="0"/>
              <a:t>(bir sınıf, okul, kurum ya da örgüt, arkadaş grubu, mesleki grup, aile, iş ortamı, vb.). Veriler çoğunlukla gözlem, görüşme ve me­cazlar gibi nitel veri toplama yöntemleri ile toplanır. Bunlara bazen doküman analizi de eşlik edebilir. </a:t>
            </a:r>
            <a:endParaRPr lang="tr-TR" dirty="0" smtClean="0"/>
          </a:p>
          <a:p>
            <a:r>
              <a:rPr lang="tr-TR" dirty="0" smtClean="0"/>
              <a:t>Gözlem </a:t>
            </a:r>
            <a:r>
              <a:rPr lang="tr-TR" dirty="0"/>
              <a:t>katılımcı veya katılımcı olmayan türden olabi­lir. Ancak katılımcı gözlem yapan araştırmacının kendi varlığının doğal ortamı ve dolayısıyla kültürü nasıl etkilediği konusunda farkındalık geliştirmeli ve bu etkileri en aza indirmek için çaba göstermelidir. </a:t>
            </a:r>
            <a:endParaRPr lang="tr-TR" dirty="0" smtClean="0"/>
          </a:p>
          <a:p>
            <a:r>
              <a:rPr lang="tr-TR" dirty="0" smtClean="0"/>
              <a:t>Görüşme </a:t>
            </a:r>
            <a:r>
              <a:rPr lang="tr-TR" dirty="0"/>
              <a:t>ise açık uçlu olabilir ya da belirli düzeyde yapılandırılmış (yarı-yapılandırılmış ya da yapılandırılmış) formlar yoluyla yapılabilir. Kültür analizi araştırmalarında aynı birey ya da gruplarla birden fazla görüşme yapılması da söz konusu olabilir. İlk görüşmede ortaya çıkan bulguların ve bu bulgular çerçevesinde ulaşılan yorumların çeşit­lendirilmesi, zenginleştirilmesi ve teyit edilmesi amacıyla araştırmacının aynı birey ya da gruplara geri gitmesi ve ek görüşmeler yapması gerekebilir. </a:t>
            </a:r>
            <a:endParaRPr lang="tr-TR" dirty="0" smtClean="0"/>
          </a:p>
          <a:p>
            <a:r>
              <a:rPr lang="tr-TR" dirty="0" smtClean="0"/>
              <a:t>Ayrıca </a:t>
            </a:r>
            <a:r>
              <a:rPr lang="tr-TR" dirty="0"/>
              <a:t>kültürü anlama ve ortaya çıkan anlamların açıklanmasında gözlem ve görüşme birlikte kullanılabilir. Örneğin yaptığı gözlemler sonucunda bir yoruma ulaşan araştırmacı, bu yorumu, yapacağı ek görüşmeler yoluyla teyit edebilir, ya da göz­lemde elde ettiği ancak anlam yükleyemediği davranış ve süreçleri görüşmeler yoluyla anlamlandırmaya </a:t>
            </a:r>
            <a:r>
              <a:rPr lang="tr-TR" dirty="0" smtClean="0"/>
              <a:t>çalışabilir.</a:t>
            </a:r>
            <a:endParaRPr lang="tr-TR" dirty="0"/>
          </a:p>
        </p:txBody>
      </p:sp>
    </p:spTree>
    <p:extLst>
      <p:ext uri="{BB962C8B-B14F-4D97-AF65-F5344CB8AC3E}">
        <p14:creationId xmlns:p14="http://schemas.microsoft.com/office/powerpoint/2010/main" val="2152531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62130" y="1867436"/>
            <a:ext cx="10091670" cy="4309527"/>
          </a:xfrm>
        </p:spPr>
        <p:txBody>
          <a:bodyPr>
            <a:normAutofit/>
          </a:bodyPr>
          <a:lstStyle/>
          <a:p>
            <a:r>
              <a:rPr lang="tr-TR" dirty="0"/>
              <a:t>Kültür analizi araştırmalarında çalışılan kültürün yeterli düzeyde anlaşıla­maması karşımıza çıkan önemli sorunlardan bir tanesidir. Bu durumda ortaya çıkan bulgular kültüre özgü anlamları ve deneyimleri yansıtmada yetersiz kala­caktır. Araştırmacının alanda yeterli düzeyde zaman ve çaba harcamaması, kültü­rü kendi varsayımları ve inançları doğrultusunda anlamaya çalışması ya da kültü­re ilişkin olguları kavrayamaması bu tür sorunların ortaya çıkmasına neden olabi­lir. Doğallıkla bu durum araştırmanın geçerliğini önemli ölçüde zedeleyecektir. Bu nedenle araştırmacının alanda ulaştığı </a:t>
            </a:r>
            <a:r>
              <a:rPr lang="tr-TR" dirty="0" smtClean="0"/>
              <a:t>bulguların </a:t>
            </a:r>
            <a:r>
              <a:rPr lang="tr-TR" dirty="0"/>
              <a:t>teyit etmesi ve bu amaçla ek gözlem ve görüşmeler yapması </a:t>
            </a:r>
            <a:r>
              <a:rPr lang="tr-TR" dirty="0" smtClean="0"/>
              <a:t>önemlidir.</a:t>
            </a:r>
            <a:endParaRPr lang="tr-TR" dirty="0"/>
          </a:p>
        </p:txBody>
      </p:sp>
    </p:spTree>
    <p:extLst>
      <p:ext uri="{BB962C8B-B14F-4D97-AF65-F5344CB8AC3E}">
        <p14:creationId xmlns:p14="http://schemas.microsoft.com/office/powerpoint/2010/main" val="5566338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6221" y="1390918"/>
            <a:ext cx="10207580" cy="4786046"/>
          </a:xfrm>
        </p:spPr>
        <p:txBody>
          <a:bodyPr>
            <a:normAutofit/>
          </a:bodyPr>
          <a:lstStyle/>
          <a:p>
            <a:r>
              <a:rPr lang="tr-TR" b="1" dirty="0" err="1"/>
              <a:t>Olgubilim</a:t>
            </a:r>
            <a:endParaRPr lang="tr-TR" dirty="0"/>
          </a:p>
          <a:p>
            <a:r>
              <a:rPr lang="tr-TR" b="1" dirty="0" err="1"/>
              <a:t>Olgubilim</a:t>
            </a:r>
            <a:r>
              <a:rPr lang="tr-TR" b="1" dirty="0"/>
              <a:t> (fenomenoloji/</a:t>
            </a:r>
            <a:r>
              <a:rPr lang="tr-TR" b="1" dirty="0" err="1"/>
              <a:t>phenomenology</a:t>
            </a:r>
            <a:r>
              <a:rPr lang="tr-TR" b="1" dirty="0"/>
              <a:t>) deseni farkında olduğumuz ancak derinlemesine ve ayrıntılı bir anlayışa sahip olmadığımız olgulara odaklanmakta­dır</a:t>
            </a:r>
            <a:r>
              <a:rPr lang="tr-TR" dirty="0"/>
              <a:t>. Olgular yaşadığımız dünyada olaylar, deneyimler, algılar, yönelimler, kavram­lar ve durumlar gibi çeşitli biçimlerde karşımıza çıkabilmektedir. Bu olgularla günlük yaşantımızda çeşitli biçimlerde karşılaşabiliriz. Ancak bu tanışıklık, olgu­ları tam olarak anladığımız anlamına gelmez. Bize tümüyle yabancı olmayan aynı zamanda da tam anlamını kavrayamadığımız olguları araştırmayı amaçlayan ça­lışmalar için </a:t>
            </a:r>
            <a:r>
              <a:rPr lang="tr-TR" dirty="0" err="1"/>
              <a:t>olgubilim</a:t>
            </a:r>
            <a:r>
              <a:rPr lang="tr-TR" dirty="0"/>
              <a:t> (fenomenoloji) uygun bir araştırma zemini </a:t>
            </a:r>
            <a:r>
              <a:rPr lang="tr-TR" dirty="0" smtClean="0"/>
              <a:t>oluşturur.</a:t>
            </a:r>
            <a:endParaRPr lang="tr-TR" dirty="0"/>
          </a:p>
        </p:txBody>
      </p:sp>
    </p:spTree>
    <p:extLst>
      <p:ext uri="{BB962C8B-B14F-4D97-AF65-F5344CB8AC3E}">
        <p14:creationId xmlns:p14="http://schemas.microsoft.com/office/powerpoint/2010/main" val="7893286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62130" y="1828800"/>
            <a:ext cx="10091670" cy="4348164"/>
          </a:xfrm>
        </p:spPr>
        <p:txBody>
          <a:bodyPr>
            <a:normAutofit/>
          </a:bodyPr>
          <a:lstStyle/>
          <a:p>
            <a:r>
              <a:rPr lang="tr-TR" dirty="0" err="1"/>
              <a:t>Olgubilim</a:t>
            </a:r>
            <a:r>
              <a:rPr lang="tr-TR" dirty="0"/>
              <a:t> </a:t>
            </a:r>
            <a:r>
              <a:rPr lang="tr-TR" dirty="0" smtClean="0"/>
              <a:t>insanların </a:t>
            </a:r>
            <a:r>
              <a:rPr lang="tr-TR" dirty="0"/>
              <a:t>kendi yaşam dünyalarının bilinçli deneyimi; yani gündelik hayat ve sosyal eylemidir. Bu tip </a:t>
            </a:r>
            <a:r>
              <a:rPr lang="tr-TR" dirty="0" smtClean="0"/>
              <a:t>araştırmada, </a:t>
            </a:r>
            <a:r>
              <a:rPr lang="tr-TR" dirty="0"/>
              <a:t>varsayım ve paylaşılmış deneyimlerde özün özü vardır. Bu cevherler sıklıkla deneyimlenen bir olgu (fenomen) yoluyla anlaşılan ana anlamlardır. </a:t>
            </a:r>
            <a:endParaRPr lang="tr-TR" dirty="0" smtClean="0"/>
          </a:p>
          <a:p>
            <a:r>
              <a:rPr lang="tr-TR" dirty="0" smtClean="0"/>
              <a:t>Farklı </a:t>
            </a:r>
            <a:r>
              <a:rPr lang="tr-TR" dirty="0"/>
              <a:t>insanların deneyimleri ayraç içine alınır, analiz edilir ve olgunun (fenomenin) gerçeğini tanımlamak için karşılaştırılır; </a:t>
            </a:r>
            <a:endParaRPr lang="tr-TR" dirty="0" smtClean="0"/>
          </a:p>
          <a:p>
            <a:r>
              <a:rPr lang="tr-TR" dirty="0" smtClean="0"/>
              <a:t>örneğin</a:t>
            </a:r>
            <a:r>
              <a:rPr lang="tr-TR" dirty="0"/>
              <a:t>, yalnızlığın, anne olmanın ya da belirli bir programın üyesi olmanın gerçeği gibi. </a:t>
            </a:r>
            <a:endParaRPr lang="tr-TR" dirty="0" smtClean="0"/>
          </a:p>
          <a:p>
            <a:r>
              <a:rPr lang="tr-TR" dirty="0" err="1" smtClean="0"/>
              <a:t>Olgubilim</a:t>
            </a:r>
            <a:r>
              <a:rPr lang="tr-TR" dirty="0" smtClean="0"/>
              <a:t> </a:t>
            </a:r>
            <a:r>
              <a:rPr lang="tr-TR" dirty="0"/>
              <a:t>araştırmasının sonucu “esas, değişmeyen yapı ya da gerçek olarak </a:t>
            </a:r>
            <a:r>
              <a:rPr lang="tr-TR" dirty="0" smtClean="0"/>
              <a:t>adlandırılan </a:t>
            </a:r>
            <a:r>
              <a:rPr lang="tr-TR" dirty="0"/>
              <a:t>bir olgunun ‘gerçekliğini’ açıklayan tanımın karmasıdır” </a:t>
            </a:r>
            <a:r>
              <a:rPr lang="tr-TR" dirty="0" smtClean="0"/>
              <a:t>. </a:t>
            </a:r>
          </a:p>
          <a:p>
            <a:r>
              <a:rPr lang="tr-TR" dirty="0" smtClean="0"/>
              <a:t>Okuyucu</a:t>
            </a:r>
            <a:r>
              <a:rPr lang="tr-TR" dirty="0"/>
              <a:t>, </a:t>
            </a:r>
            <a:r>
              <a:rPr lang="tr-TR" dirty="0" err="1"/>
              <a:t>olgubilimi</a:t>
            </a:r>
            <a:r>
              <a:rPr lang="tr-TR" dirty="0"/>
              <a:t> hislerden uzak tutmalıdır. Yani ‘birisi için bir şeyi tecrübe etmenin ne demek olduğunu daha iyi anladım’ </a:t>
            </a:r>
            <a:r>
              <a:rPr lang="tr-TR" dirty="0" smtClean="0"/>
              <a:t>diyebilmelidir.</a:t>
            </a:r>
            <a:endParaRPr lang="tr-TR" dirty="0"/>
          </a:p>
        </p:txBody>
      </p:sp>
    </p:spTree>
    <p:extLst>
      <p:ext uri="{BB962C8B-B14F-4D97-AF65-F5344CB8AC3E}">
        <p14:creationId xmlns:p14="http://schemas.microsoft.com/office/powerpoint/2010/main" val="2678212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52282" y="1880314"/>
            <a:ext cx="10001518" cy="4296649"/>
          </a:xfrm>
        </p:spPr>
        <p:txBody>
          <a:bodyPr>
            <a:normAutofit/>
          </a:bodyPr>
          <a:lstStyle/>
          <a:p>
            <a:r>
              <a:rPr lang="tr-TR" dirty="0"/>
              <a:t>Örneğin “okulda başarısızlık” sık karşımıza çıkan bir olgu olabilir. </a:t>
            </a:r>
            <a:endParaRPr lang="tr-TR" dirty="0" smtClean="0"/>
          </a:p>
          <a:p>
            <a:r>
              <a:rPr lang="tr-TR" dirty="0" smtClean="0"/>
              <a:t>Başarısız­lıkla </a:t>
            </a:r>
            <a:r>
              <a:rPr lang="tr-TR" dirty="0"/>
              <a:t>ilgili çeşitli araştırmalar bize başarısızlığın diğer değişkenlerle ilişkileri (örne­ğin sosyoekonomik durum ve başarı ilişkisi gibi) konusunda ipuçları da verebilir. Hatta deneysel araştırmalar yoluyla başarıya ve başarısızlığa neden olabilecek çe­şitli değişkenler (sınıf içinde kullanılan öğretim yöntemleri, materyaller, fiziksel ortam gibi) konusunda bilgi sahibi olabiliriz. Ancak başarısızlık öğrenci yaşamın­ da ne anlama gelmektedir? Başarısızlık öğrencinin çeşitli ilişkilerini (arkadaş, aile gibi) nasıl etkilemektedir? Başarısızlık öğrenci yaşamında ne tür sorunlara neden olmaktadır? Bu tür konularda yeterli düzeyde bir anlayışa ve açıklamaya sahip olmayabiliriz. </a:t>
            </a:r>
            <a:r>
              <a:rPr lang="tr-TR" dirty="0" err="1"/>
              <a:t>Olgubilim</a:t>
            </a:r>
            <a:r>
              <a:rPr lang="tr-TR" dirty="0"/>
              <a:t> çalışmaları bu tür konulara odaklanarak başarısızlığın çeşitli açılardan ne anlama geldiğini ortaya çıkarmayı </a:t>
            </a:r>
            <a:r>
              <a:rPr lang="tr-TR" dirty="0" smtClean="0"/>
              <a:t>amaçlayabilir.</a:t>
            </a:r>
            <a:endParaRPr lang="tr-TR" dirty="0"/>
          </a:p>
        </p:txBody>
      </p:sp>
      <p:pic>
        <p:nvPicPr>
          <p:cNvPr id="2" name="Resim 1"/>
          <p:cNvPicPr>
            <a:picLocks noChangeAspect="1"/>
          </p:cNvPicPr>
          <p:nvPr/>
        </p:nvPicPr>
        <p:blipFill>
          <a:blip r:embed="rId2"/>
          <a:stretch>
            <a:fillRect/>
          </a:stretch>
        </p:blipFill>
        <p:spPr>
          <a:xfrm>
            <a:off x="8829675" y="61039"/>
            <a:ext cx="2524125" cy="1819275"/>
          </a:xfrm>
          <a:prstGeom prst="rect">
            <a:avLst/>
          </a:prstGeom>
        </p:spPr>
      </p:pic>
    </p:spTree>
    <p:extLst>
      <p:ext uri="{BB962C8B-B14F-4D97-AF65-F5344CB8AC3E}">
        <p14:creationId xmlns:p14="http://schemas.microsoft.com/office/powerpoint/2010/main" val="420126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4705" y="1931830"/>
            <a:ext cx="10259096" cy="4245133"/>
          </a:xfrm>
        </p:spPr>
        <p:txBody>
          <a:bodyPr>
            <a:normAutofit/>
          </a:bodyPr>
          <a:lstStyle/>
          <a:p>
            <a:r>
              <a:rPr lang="tr-TR" dirty="0" err="1" smtClean="0"/>
              <a:t>Glaser</a:t>
            </a:r>
            <a:r>
              <a:rPr lang="tr-TR" dirty="0" smtClean="0"/>
              <a:t> ve </a:t>
            </a:r>
            <a:r>
              <a:rPr lang="tr-TR" dirty="0" err="1" smtClean="0"/>
              <a:t>Strauss’un</a:t>
            </a:r>
            <a:r>
              <a:rPr lang="tr-TR" dirty="0" smtClean="0"/>
              <a:t> (1967) </a:t>
            </a:r>
            <a:r>
              <a:rPr lang="tr-TR" dirty="0" err="1" smtClean="0"/>
              <a:t>Discovery</a:t>
            </a:r>
            <a:r>
              <a:rPr lang="tr-TR" dirty="0" smtClean="0"/>
              <a:t> of </a:t>
            </a:r>
            <a:r>
              <a:rPr lang="tr-TR" dirty="0" err="1" smtClean="0"/>
              <a:t>Grounded</a:t>
            </a:r>
            <a:r>
              <a:rPr lang="tr-TR" dirty="0" smtClean="0"/>
              <a:t> </a:t>
            </a:r>
            <a:r>
              <a:rPr lang="tr-TR" dirty="0" err="1" smtClean="0"/>
              <a:t>Theory</a:t>
            </a:r>
            <a:r>
              <a:rPr lang="tr-TR" dirty="0" smtClean="0"/>
              <a:t> adlı kitapta tartıştıkları gibi, nitel araştırma yoluyla teori oluşturma yaklaşımı sosyal bilimler alanındaki araştırmalara yeni bir bakış açısı getirmiştir. </a:t>
            </a:r>
            <a:r>
              <a:rPr lang="tr-TR" dirty="0" err="1" smtClean="0"/>
              <a:t>Glaser</a:t>
            </a:r>
            <a:r>
              <a:rPr lang="tr-TR" dirty="0" smtClean="0"/>
              <a:t> ve </a:t>
            </a:r>
            <a:r>
              <a:rPr lang="tr-TR" dirty="0" err="1" smtClean="0"/>
              <a:t>Strauss’a</a:t>
            </a:r>
            <a:r>
              <a:rPr lang="tr-TR" dirty="0" smtClean="0"/>
              <a:t> göre, ‘geleneksel teoriler’ gerçekleri hep aynı gözle görür ve bu nedenle sürekli bir değişme içinde olan sosyal olguları açıklamada yetersiz kalır. Geleneksel teorilerde evrensellik önemlidir ve gerçekler durağan olgular olarak görülür. </a:t>
            </a:r>
          </a:p>
          <a:p>
            <a:r>
              <a:rPr lang="tr-TR" dirty="0" smtClean="0"/>
              <a:t>Oysa </a:t>
            </a:r>
            <a:r>
              <a:rPr lang="tr-TR" b="1" dirty="0" smtClean="0"/>
              <a:t>sosyal olgular için bir evrensellikten söz edilemez</a:t>
            </a:r>
            <a:r>
              <a:rPr lang="tr-TR" dirty="0" smtClean="0"/>
              <a:t>; sosyal olgular hiçbir zaman durağan değildir ve zamana göre değişkendir. Sosyal bilimlerin bu temel özellikleri nitel araştırmada kullanılan yöntemlerde dikkate alınmaktadır. En sık kullanılan nitel araştırma yöntemlerinden gözlem ve görüşme, sosyal olguların bu göreceliğini ve hareketliliğini bir an için de olsa yakalamaya ve anlamaya yöneliktir. </a:t>
            </a:r>
            <a:r>
              <a:rPr lang="tr-TR" b="1" dirty="0" smtClean="0"/>
              <a:t>Bu yöntemlerin en önemli avantajları, araştırılan konuyu, ilgili kişilerin bakış açılarından görebilme ve bu bakış açılarını oluşturan sosyal yapıyı ve süreçleri ortaya koymaya</a:t>
            </a:r>
            <a:r>
              <a:rPr lang="tr-TR" dirty="0" smtClean="0"/>
              <a:t> imkan vermesidir.</a:t>
            </a:r>
            <a:endParaRPr lang="tr-TR" dirty="0"/>
          </a:p>
        </p:txBody>
      </p:sp>
    </p:spTree>
    <p:extLst>
      <p:ext uri="{BB962C8B-B14F-4D97-AF65-F5344CB8AC3E}">
        <p14:creationId xmlns:p14="http://schemas.microsoft.com/office/powerpoint/2010/main" val="367587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23493" y="1815920"/>
            <a:ext cx="10130307" cy="4361043"/>
          </a:xfrm>
        </p:spPr>
        <p:txBody>
          <a:bodyPr>
            <a:normAutofit/>
          </a:bodyPr>
          <a:lstStyle/>
          <a:p>
            <a:r>
              <a:rPr lang="tr-TR" dirty="0" err="1"/>
              <a:t>Olgubilim</a:t>
            </a:r>
            <a:r>
              <a:rPr lang="tr-TR" dirty="0"/>
              <a:t> araştırmalarında veri kaynakları araştırmanın odaklandığı olguyu yaşayan ve bu olguyu dışa vurabilecek veya yansıtabilecek bireyler ya da gruplardır. </a:t>
            </a:r>
            <a:endParaRPr lang="tr-TR" dirty="0" smtClean="0"/>
          </a:p>
          <a:p>
            <a:r>
              <a:rPr lang="tr-TR" dirty="0" smtClean="0"/>
              <a:t>Örneğin </a:t>
            </a:r>
            <a:r>
              <a:rPr lang="tr-TR" dirty="0"/>
              <a:t>“öğretmenlikte mesleğe yabancılaşma” konusunda yapıla­cak bir araştırmada örneklemi bu tür bir yaşantıya sahip olan öğretmenler </a:t>
            </a:r>
            <a:r>
              <a:rPr lang="tr-TR" dirty="0" smtClean="0"/>
              <a:t>oluşturabilir.</a:t>
            </a:r>
          </a:p>
          <a:p>
            <a:r>
              <a:rPr lang="tr-TR" dirty="0" err="1" smtClean="0"/>
              <a:t>Olgubilim</a:t>
            </a:r>
            <a:r>
              <a:rPr lang="tr-TR" dirty="0" smtClean="0"/>
              <a:t> </a:t>
            </a:r>
            <a:r>
              <a:rPr lang="tr-TR" dirty="0"/>
              <a:t>araştırmalarında </a:t>
            </a:r>
            <a:r>
              <a:rPr lang="tr-TR" b="1" dirty="0"/>
              <a:t>başlıca veri toplama aracı görüşmedir</a:t>
            </a:r>
            <a:r>
              <a:rPr lang="tr-TR" dirty="0"/>
              <a:t>. </a:t>
            </a:r>
            <a:r>
              <a:rPr lang="tr-TR" dirty="0" err="1"/>
              <a:t>Olgubilim</a:t>
            </a:r>
            <a:r>
              <a:rPr lang="tr-TR" dirty="0"/>
              <a:t> araş­tırmalarında görüşmeler genellikle uzundur. Yaşantıların derinliğine ortaya kon­ması ve açıklanması için araştırmacının görüşülen birey ya da bireylerle yoğun bir etkileşim içine girmesi gerekir. Bazı </a:t>
            </a:r>
            <a:r>
              <a:rPr lang="tr-TR" dirty="0" err="1"/>
              <a:t>olgubilim</a:t>
            </a:r>
            <a:r>
              <a:rPr lang="tr-TR" dirty="0"/>
              <a:t> araştırmalarında ise birden fazla görüşme yapılması söz konusudur. Bu tür görüşmelerde araştırmacının ulaştığı açıklamaları ve anlamları görüşülen kişiye teyit ettirme fırsatı olduğu için araş­tırmanın geçerliği ve güvenirliği </a:t>
            </a:r>
            <a:r>
              <a:rPr lang="tr-TR" dirty="0" smtClean="0"/>
              <a:t>artmaktadır.</a:t>
            </a:r>
            <a:endParaRPr lang="tr-TR" dirty="0"/>
          </a:p>
        </p:txBody>
      </p:sp>
    </p:spTree>
    <p:extLst>
      <p:ext uri="{BB962C8B-B14F-4D97-AF65-F5344CB8AC3E}">
        <p14:creationId xmlns:p14="http://schemas.microsoft.com/office/powerpoint/2010/main" val="37083979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00766" y="1867436"/>
            <a:ext cx="10053034" cy="4309527"/>
          </a:xfrm>
        </p:spPr>
        <p:txBody>
          <a:bodyPr>
            <a:normAutofit/>
          </a:bodyPr>
          <a:lstStyle/>
          <a:p>
            <a:r>
              <a:rPr lang="tr-TR" dirty="0" err="1"/>
              <a:t>Olgubilim</a:t>
            </a:r>
            <a:r>
              <a:rPr lang="tr-TR" dirty="0"/>
              <a:t> araştırmalarında gözlem genellikle görüşmelere temel oluşturma ya da destekleme amacıyla bir veri toplama aracı olarak kullanılabilir. </a:t>
            </a:r>
            <a:endParaRPr lang="tr-TR" dirty="0" smtClean="0"/>
          </a:p>
          <a:p>
            <a:r>
              <a:rPr lang="tr-TR" dirty="0" smtClean="0"/>
              <a:t>Örneğin </a:t>
            </a:r>
            <a:r>
              <a:rPr lang="tr-TR" dirty="0"/>
              <a:t>“sınıf içinde yalnızlık” konusunda yapılacak bir araştırmada araştırmacının sınıf içinde gözlem yapması ve yalnızlığı yaşayan öğrencilerin derse katılımını, öğret­menler ve diğer öğrencilerle etkileşimini gözlemek gerekebilir. Böyle bir gözlem daha sonra yapılacak görüşmede araştırmacının soracağı sorulara temel </a:t>
            </a:r>
            <a:r>
              <a:rPr lang="tr-TR" dirty="0" smtClean="0"/>
              <a:t>oluştura­bilir.</a:t>
            </a:r>
          </a:p>
          <a:p>
            <a:r>
              <a:rPr lang="tr-TR" dirty="0" err="1" smtClean="0"/>
              <a:t>Olgubilim</a:t>
            </a:r>
            <a:r>
              <a:rPr lang="tr-TR" dirty="0" smtClean="0"/>
              <a:t> </a:t>
            </a:r>
            <a:r>
              <a:rPr lang="tr-TR" dirty="0"/>
              <a:t>araştırmalarında veri analizi, yaşantıları ve anlamları ortaya çıkarmaya yöneliktir. Bu amaçla yapılan içerik analizinde verinin kavramsallaştırıl­ması ve olguyu tanımlayabilecek temaların ortaya çıkarılması çabası vardır. </a:t>
            </a:r>
            <a:endParaRPr lang="tr-TR" dirty="0" smtClean="0"/>
          </a:p>
          <a:p>
            <a:r>
              <a:rPr lang="tr-TR" dirty="0" smtClean="0"/>
              <a:t>So­nuçlar </a:t>
            </a:r>
            <a:r>
              <a:rPr lang="tr-TR" dirty="0" err="1"/>
              <a:t>betimsel</a:t>
            </a:r>
            <a:r>
              <a:rPr lang="tr-TR" dirty="0"/>
              <a:t> bir anlatım ile sunulur ve sık sık doğrudan alıntılara yer verilir. Bunun yanında ortaya çıkan temalar ve örüntüler çerçevesinde elde edilen bulgu­lar açıklanır ve </a:t>
            </a:r>
            <a:r>
              <a:rPr lang="tr-TR" dirty="0" smtClean="0"/>
              <a:t>yorumlanır.</a:t>
            </a:r>
            <a:endParaRPr lang="tr-TR" dirty="0"/>
          </a:p>
        </p:txBody>
      </p:sp>
    </p:spTree>
    <p:extLst>
      <p:ext uri="{BB962C8B-B14F-4D97-AF65-F5344CB8AC3E}">
        <p14:creationId xmlns:p14="http://schemas.microsoft.com/office/powerpoint/2010/main" val="6491994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23493" y="1390918"/>
            <a:ext cx="10130307" cy="4786046"/>
          </a:xfrm>
        </p:spPr>
        <p:txBody>
          <a:bodyPr>
            <a:normAutofit/>
          </a:bodyPr>
          <a:lstStyle/>
          <a:p>
            <a:r>
              <a:rPr lang="tr-TR" b="1" dirty="0"/>
              <a:t>Kuram Oluşturma</a:t>
            </a:r>
            <a:endParaRPr lang="tr-TR" dirty="0"/>
          </a:p>
          <a:p>
            <a:r>
              <a:rPr lang="tr-TR" dirty="0"/>
              <a:t>Kuram oluşturma (</a:t>
            </a:r>
            <a:r>
              <a:rPr lang="tr-TR" dirty="0" err="1"/>
              <a:t>grounded</a:t>
            </a:r>
            <a:r>
              <a:rPr lang="tr-TR" dirty="0"/>
              <a:t> </a:t>
            </a:r>
            <a:r>
              <a:rPr lang="tr-TR" dirty="0" err="1"/>
              <a:t>theory</a:t>
            </a:r>
            <a:r>
              <a:rPr lang="tr-TR" dirty="0"/>
              <a:t>) yaklaşımı </a:t>
            </a:r>
            <a:r>
              <a:rPr lang="tr-TR" dirty="0" err="1"/>
              <a:t>Glaser</a:t>
            </a:r>
            <a:r>
              <a:rPr lang="tr-TR" dirty="0"/>
              <a:t> ve </a:t>
            </a:r>
            <a:r>
              <a:rPr lang="tr-TR" dirty="0" err="1"/>
              <a:t>Strauss’un</a:t>
            </a:r>
            <a:r>
              <a:rPr lang="tr-TR" dirty="0"/>
              <a:t> (1967) sağlık bilimleri alanında yaptığı çalışmalardan ortaya çıkmıştır. </a:t>
            </a:r>
            <a:endParaRPr lang="tr-TR" dirty="0" smtClean="0"/>
          </a:p>
          <a:p>
            <a:r>
              <a:rPr lang="tr-TR" dirty="0" err="1" smtClean="0"/>
              <a:t>Glaser</a:t>
            </a:r>
            <a:r>
              <a:rPr lang="tr-TR" dirty="0" smtClean="0"/>
              <a:t> </a:t>
            </a:r>
            <a:r>
              <a:rPr lang="tr-TR" dirty="0"/>
              <a:t>ve Strauss sağlık alanında çalışan uzmanların, yaşamlarının son günlerini yaşayan hastalarla olan etkileşimleri konusunda çeşitli araştırmalar yapmışlar ve elde ettikleri veri­lerden yola çıkarak bu etkileşimin çeşitli boyutlarını ve sonuçlarını ortaya koy­muşlardır. </a:t>
            </a:r>
            <a:endParaRPr lang="tr-TR" dirty="0" smtClean="0"/>
          </a:p>
          <a:p>
            <a:r>
              <a:rPr lang="tr-TR" dirty="0" smtClean="0"/>
              <a:t>Bu </a:t>
            </a:r>
            <a:r>
              <a:rPr lang="tr-TR" dirty="0"/>
              <a:t>çalışmalarda yeni kavramlara ve çalışanlarla hastalar arasındaki etkileşime ilişkin yeni açıklamalara ulaşılmıştır. Yani veri temelinde açıklayıcı bir kuram ortaya konmuştur. Örneğin bu çalışmalarda yaşamlarının son evresinde olan hastaların geçtiği duygusal evreler sırasıyla “reddetme,” “kızgınlık,” “kabul” ve “kendisiyle barışma” olarak açıklanmıştır. Bu evreler hastaların çoğunda göz­lenmiş ve bu nedenle bu sürece ilişkin bir kuram olma niteliğini </a:t>
            </a:r>
            <a:r>
              <a:rPr lang="tr-TR" dirty="0" smtClean="0"/>
              <a:t>kazanmıştır.</a:t>
            </a:r>
            <a:endParaRPr lang="tr-TR" dirty="0"/>
          </a:p>
        </p:txBody>
      </p:sp>
    </p:spTree>
    <p:extLst>
      <p:ext uri="{BB962C8B-B14F-4D97-AF65-F5344CB8AC3E}">
        <p14:creationId xmlns:p14="http://schemas.microsoft.com/office/powerpoint/2010/main" val="17544422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1825" y="1777284"/>
            <a:ext cx="10271975" cy="4399679"/>
          </a:xfrm>
        </p:spPr>
        <p:txBody>
          <a:bodyPr>
            <a:normAutofit/>
          </a:bodyPr>
          <a:lstStyle/>
          <a:p>
            <a:r>
              <a:rPr lang="tr-TR" dirty="0"/>
              <a:t>Kuram oluşturma yaklaşımı, anlamlara ve yaşantılara odaklanması açısından </a:t>
            </a:r>
            <a:r>
              <a:rPr lang="tr-TR" dirty="0" err="1"/>
              <a:t>olgubilim</a:t>
            </a:r>
            <a:r>
              <a:rPr lang="tr-TR" dirty="0"/>
              <a:t> geleneğine yakındır. Ancak </a:t>
            </a:r>
            <a:r>
              <a:rPr lang="tr-TR" b="1" dirty="0"/>
              <a:t>olgulara ilişkin kuramlar ortaya koyma </a:t>
            </a:r>
            <a:r>
              <a:rPr lang="tr-TR" b="1" dirty="0" err="1"/>
              <a:t>olgubilim</a:t>
            </a:r>
            <a:r>
              <a:rPr lang="tr-TR" b="1" dirty="0"/>
              <a:t> araştırmalarında söz konusu değildir</a:t>
            </a:r>
            <a:r>
              <a:rPr lang="tr-TR" dirty="0"/>
              <a:t>. Kuram oluşturma yaklaşımında ise var olan kavramlara ve anlayışa özgün bir katkı söz konusudur. Yukarıdaki örnekle anlatılan aşamalar, kuram oluşturma yaklaşımı ile ortaya konmuş ve sağ­lık </a:t>
            </a:r>
            <a:r>
              <a:rPr lang="tr-TR" dirty="0" err="1"/>
              <a:t>alanyazınında</a:t>
            </a:r>
            <a:r>
              <a:rPr lang="tr-TR" dirty="0"/>
              <a:t> yer edinmiş aşamalar haline </a:t>
            </a:r>
            <a:r>
              <a:rPr lang="tr-TR" dirty="0" smtClean="0"/>
              <a:t>gelmiştir.</a:t>
            </a:r>
            <a:endParaRPr lang="tr-TR" dirty="0"/>
          </a:p>
        </p:txBody>
      </p:sp>
    </p:spTree>
    <p:extLst>
      <p:ext uri="{BB962C8B-B14F-4D97-AF65-F5344CB8AC3E}">
        <p14:creationId xmlns:p14="http://schemas.microsoft.com/office/powerpoint/2010/main" val="270949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8947" y="1803042"/>
            <a:ext cx="10284854" cy="4373922"/>
          </a:xfrm>
        </p:spPr>
        <p:txBody>
          <a:bodyPr>
            <a:normAutofit/>
          </a:bodyPr>
          <a:lstStyle/>
          <a:p>
            <a:r>
              <a:rPr lang="tr-TR" dirty="0"/>
              <a:t>Kuram oluşturma yaklaşımında </a:t>
            </a:r>
            <a:r>
              <a:rPr lang="tr-TR" b="1" dirty="0"/>
              <a:t>görüşmeler ve gözlemler en çok kullanı­lan veri toplama yöntemleridir</a:t>
            </a:r>
            <a:r>
              <a:rPr lang="tr-TR" dirty="0"/>
              <a:t>. Bunların yanında doküman analizi de gerekli görülebilir. Bu yaklaşımın en önemli özelliklerinden biri veri toplama ile ana­lizin birlikte yürütülmesidir. </a:t>
            </a:r>
            <a:r>
              <a:rPr lang="tr-TR" dirty="0" err="1"/>
              <a:t>Glaser</a:t>
            </a:r>
            <a:r>
              <a:rPr lang="tr-TR" dirty="0"/>
              <a:t> ve Strauss bu sürece “sürekli karşılaştır­malı analiz” adını vermişlerdir. Bu süreçte, veriler toplandıktan hemen sonra analiz edilir ve ortaya çıkan kavramlar, olgular ve süreçler daha sonraki veri toplama aşamalarına dahil </a:t>
            </a:r>
            <a:r>
              <a:rPr lang="tr-TR" dirty="0" smtClean="0"/>
              <a:t>edilir.</a:t>
            </a:r>
          </a:p>
          <a:p>
            <a:r>
              <a:rPr lang="tr-TR" dirty="0" smtClean="0"/>
              <a:t>Basit </a:t>
            </a:r>
            <a:r>
              <a:rPr lang="tr-TR" dirty="0"/>
              <a:t>bir şekilde sürekli karşılaştırma metodu, benzerlik ve farklılıklara karar vermek için verinin bir bölümünün diğeriyle karşılaştırmasını kapsar. Veriler benzer boyutlar üzerinde gruplanır. Boyut geçici olarak isimlendirilir, sonra kategori haline gelir. Bu analizin bütün amacı, verinin bölümlerini analiz etmektir. Bu bölümler birbiriyle kuram oluşturmayı inşa etmede ilişkili olarak </a:t>
            </a:r>
            <a:r>
              <a:rPr lang="tr-TR" dirty="0" smtClean="0"/>
              <a:t>düzenlenir</a:t>
            </a:r>
            <a:endParaRPr lang="tr-TR" dirty="0"/>
          </a:p>
        </p:txBody>
      </p:sp>
    </p:spTree>
    <p:extLst>
      <p:ext uri="{BB962C8B-B14F-4D97-AF65-F5344CB8AC3E}">
        <p14:creationId xmlns:p14="http://schemas.microsoft.com/office/powerpoint/2010/main" val="11366533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5008" y="1777284"/>
            <a:ext cx="10078792" cy="4399679"/>
          </a:xfrm>
        </p:spPr>
        <p:txBody>
          <a:bodyPr>
            <a:normAutofit/>
          </a:bodyPr>
          <a:lstStyle/>
          <a:p>
            <a:r>
              <a:rPr lang="tr-TR" dirty="0"/>
              <a:t>Kuram oluşturma yaklaşımı ile yapılan araştırmalarda, toplanan görüşme ve gözlem verilerinden elde edilen kavramlar ve temalar ile kuramın ilk işaretle­ri ortaya çıkar. </a:t>
            </a:r>
            <a:endParaRPr lang="tr-TR" dirty="0" smtClean="0"/>
          </a:p>
          <a:p>
            <a:r>
              <a:rPr lang="tr-TR" dirty="0" smtClean="0"/>
              <a:t>Araştırmacı </a:t>
            </a:r>
            <a:r>
              <a:rPr lang="tr-TR" dirty="0"/>
              <a:t>bu kavramlara ve temalara ilişkin gözlemlerini ve düşüncelerini topladığı ek verilerle sürekli olarak test </a:t>
            </a:r>
            <a:r>
              <a:rPr lang="tr-TR" dirty="0" smtClean="0"/>
              <a:t>eder. </a:t>
            </a:r>
          </a:p>
          <a:p>
            <a:r>
              <a:rPr lang="tr-TR" dirty="0" smtClean="0"/>
              <a:t>Bu </a:t>
            </a:r>
            <a:r>
              <a:rPr lang="tr-TR" dirty="0"/>
              <a:t>süreçte </a:t>
            </a:r>
            <a:r>
              <a:rPr lang="tr-TR" dirty="0" smtClean="0"/>
              <a:t>araştırmacı </a:t>
            </a:r>
            <a:r>
              <a:rPr lang="tr-TR" dirty="0"/>
              <a:t>kavramlar, temalar ve bunların ilişkilerine yönelik </a:t>
            </a:r>
            <a:r>
              <a:rPr lang="tr-TR" dirty="0" err="1"/>
              <a:t>denenceler</a:t>
            </a:r>
            <a:r>
              <a:rPr lang="tr-TR" dirty="0"/>
              <a:t> (olay ve olgulara ilişkin geçici açıklamalar) geliştirir ve bu </a:t>
            </a:r>
            <a:r>
              <a:rPr lang="tr-TR" dirty="0" err="1"/>
              <a:t>denencelerin</a:t>
            </a:r>
            <a:r>
              <a:rPr lang="tr-TR" dirty="0"/>
              <a:t> açıklanmasına (teyit etme ya da reddetme) yardımcı olacak verilere ulaşmaya çalışır. </a:t>
            </a:r>
            <a:endParaRPr lang="tr-TR" dirty="0" smtClean="0"/>
          </a:p>
          <a:p>
            <a:r>
              <a:rPr lang="tr-TR" dirty="0" smtClean="0"/>
              <a:t>Bu </a:t>
            </a:r>
            <a:r>
              <a:rPr lang="tr-TR" dirty="0"/>
              <a:t>süreç yukarıda sözü edilen “sürekli karşılaştırmalı analiz” kavramına bir örnek oluşturur. Sonuçta ulaşılan kavramlar ve temalar araştırmanın oda­ğına ilişkin anlamlı bir açıklama ortaya koyar. Bu açıklama veriler temelinde ortaya çıkan </a:t>
            </a:r>
            <a:r>
              <a:rPr lang="tr-TR" dirty="0" smtClean="0"/>
              <a:t>kuramdır.</a:t>
            </a:r>
            <a:endParaRPr lang="tr-TR" dirty="0"/>
          </a:p>
        </p:txBody>
      </p:sp>
    </p:spTree>
    <p:extLst>
      <p:ext uri="{BB962C8B-B14F-4D97-AF65-F5344CB8AC3E}">
        <p14:creationId xmlns:p14="http://schemas.microsoft.com/office/powerpoint/2010/main" val="2541876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4857" y="1275008"/>
            <a:ext cx="10168944" cy="4901956"/>
          </a:xfrm>
        </p:spPr>
        <p:txBody>
          <a:bodyPr>
            <a:normAutofit/>
          </a:bodyPr>
          <a:lstStyle/>
          <a:p>
            <a:r>
              <a:rPr lang="tr-TR" b="1" dirty="0"/>
              <a:t>Durum Çalışması</a:t>
            </a:r>
            <a:endParaRPr lang="tr-TR" dirty="0"/>
          </a:p>
          <a:p>
            <a:r>
              <a:rPr lang="tr-TR" dirty="0"/>
              <a:t>Durum çalışması, sınırlı bir sistemin derinlemesine betimlenmesi ve </a:t>
            </a:r>
            <a:r>
              <a:rPr lang="tr-TR" dirty="0" smtClean="0"/>
              <a:t>incelenmesidir. </a:t>
            </a:r>
            <a:r>
              <a:rPr lang="tr-TR" dirty="0"/>
              <a:t>Araştırmalarda durum çalışmaları; bir olayı meydana getiren ayrıntıları tanımlamak ve görmek, bir olaya ilişkin olası açıklamaları geliştirmek ve bir olayı değerlendirmek amacıyla </a:t>
            </a:r>
            <a:r>
              <a:rPr lang="tr-TR" dirty="0" smtClean="0"/>
              <a:t>kullanılır. </a:t>
            </a:r>
          </a:p>
          <a:p>
            <a:r>
              <a:rPr lang="tr-TR" dirty="0" smtClean="0"/>
              <a:t>Durumlar </a:t>
            </a:r>
            <a:r>
              <a:rPr lang="tr-TR" dirty="0"/>
              <a:t>çeşitli biçimlerde karşımıza çıkabilir. </a:t>
            </a:r>
            <a:endParaRPr lang="tr-TR" dirty="0" smtClean="0"/>
          </a:p>
          <a:p>
            <a:r>
              <a:rPr lang="tr-TR" dirty="0" smtClean="0"/>
              <a:t>Bir </a:t>
            </a:r>
            <a:r>
              <a:rPr lang="tr-TR" dirty="0"/>
              <a:t>birey, bir kurum, bir grup, bir ortam çalışılacak durumlara örnek oluşturabilir. </a:t>
            </a:r>
            <a:endParaRPr lang="tr-TR" dirty="0" smtClean="0"/>
          </a:p>
          <a:p>
            <a:r>
              <a:rPr lang="tr-TR" dirty="0" smtClean="0"/>
              <a:t>Durum </a:t>
            </a:r>
            <a:r>
              <a:rPr lang="tr-TR" dirty="0"/>
              <a:t>çalışmaları </a:t>
            </a:r>
            <a:r>
              <a:rPr lang="tr-TR" b="1" dirty="0"/>
              <a:t>nicel veya nitel yaklaşımla yapılabilir</a:t>
            </a:r>
            <a:r>
              <a:rPr lang="tr-TR" dirty="0"/>
              <a:t>. Her iki yaklaşımda da amaç belirli bir duruma ilişkin sonuçlar ortaya koymaktır. </a:t>
            </a:r>
            <a:endParaRPr lang="tr-TR" dirty="0" smtClean="0"/>
          </a:p>
          <a:p>
            <a:r>
              <a:rPr lang="tr-TR" dirty="0" smtClean="0"/>
              <a:t>Nitel </a:t>
            </a:r>
            <a:r>
              <a:rPr lang="tr-TR" dirty="0"/>
              <a:t>durum çalışmasının en temel özelliği bir ya da birkaç durumun derinliğine araştırılmasıdır. Yani bir duru­ma ilişkin etkenler (ortam, bireyler, olaylar, süreçler, vb.) bütüncül bir yakla­şımla araştırılır ve ilgili durumu nasıl etkiledikleri ve ilgili durumdan nasıl etkilendikleri üzerine odaklanılır. Ayrıca bir durumda meydana gelen değişim­leri ve süreçleri anlamak önemli ise bu durumların uzun dönemli çalışılması söz konusu </a:t>
            </a:r>
            <a:r>
              <a:rPr lang="tr-TR" dirty="0" smtClean="0"/>
              <a:t>olabilir.</a:t>
            </a:r>
            <a:endParaRPr lang="tr-TR" dirty="0"/>
          </a:p>
        </p:txBody>
      </p:sp>
      <p:pic>
        <p:nvPicPr>
          <p:cNvPr id="4" name="Resim 3"/>
          <p:cNvPicPr>
            <a:picLocks noChangeAspect="1"/>
          </p:cNvPicPr>
          <p:nvPr/>
        </p:nvPicPr>
        <p:blipFill>
          <a:blip r:embed="rId2"/>
          <a:stretch>
            <a:fillRect/>
          </a:stretch>
        </p:blipFill>
        <p:spPr>
          <a:xfrm>
            <a:off x="8251467" y="128453"/>
            <a:ext cx="2952750" cy="1552575"/>
          </a:xfrm>
          <a:prstGeom prst="rect">
            <a:avLst/>
          </a:prstGeom>
        </p:spPr>
      </p:pic>
    </p:spTree>
    <p:extLst>
      <p:ext uri="{BB962C8B-B14F-4D97-AF65-F5344CB8AC3E}">
        <p14:creationId xmlns:p14="http://schemas.microsoft.com/office/powerpoint/2010/main" val="1466256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23493" y="1867436"/>
            <a:ext cx="10130307" cy="4309527"/>
          </a:xfrm>
        </p:spPr>
        <p:txBody>
          <a:bodyPr>
            <a:normAutofit/>
          </a:bodyPr>
          <a:lstStyle/>
          <a:p>
            <a:r>
              <a:rPr lang="tr-TR" b="1" dirty="0"/>
              <a:t>Durum çalışmalarında genellikle birden fazla veri toplama yöntemi işe koşulur;</a:t>
            </a:r>
            <a:r>
              <a:rPr lang="tr-TR" dirty="0"/>
              <a:t> bu yolla zengin ve birbirini teyit edebilecek veri çeşitliliğine ulaşıl­maya çalışılır. Durumlar birbirinden farklı olduğu için sonuçların </a:t>
            </a:r>
            <a:r>
              <a:rPr lang="tr-TR" dirty="0" err="1"/>
              <a:t>genellen­mesi</a:t>
            </a:r>
            <a:r>
              <a:rPr lang="tr-TR" dirty="0"/>
              <a:t> söz konusu değildir. Ancak bir duruma ilişkin olarak elde edilen sonuç­ların benzer durumların anlaşılmasına yönelik örnekler ve deneyimler oluş­turması </a:t>
            </a:r>
            <a:r>
              <a:rPr lang="tr-TR" dirty="0" smtClean="0"/>
              <a:t>beklenir.</a:t>
            </a:r>
            <a:endParaRPr lang="tr-TR" dirty="0"/>
          </a:p>
        </p:txBody>
      </p:sp>
    </p:spTree>
    <p:extLst>
      <p:ext uri="{BB962C8B-B14F-4D97-AF65-F5344CB8AC3E}">
        <p14:creationId xmlns:p14="http://schemas.microsoft.com/office/powerpoint/2010/main" val="13476980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189" y="1352282"/>
            <a:ext cx="10310611" cy="4824682"/>
          </a:xfrm>
        </p:spPr>
        <p:txBody>
          <a:bodyPr>
            <a:normAutofit/>
          </a:bodyPr>
          <a:lstStyle/>
          <a:p>
            <a:r>
              <a:rPr lang="tr-TR" b="1" dirty="0"/>
              <a:t>Eylem Araştırması</a:t>
            </a:r>
            <a:endParaRPr lang="tr-TR" dirty="0"/>
          </a:p>
          <a:p>
            <a:r>
              <a:rPr lang="tr-TR" dirty="0"/>
              <a:t>Eylem araştırması, bir sosyal bağlamın içinde yer alan eylemlerin niteliğini geliştirme </a:t>
            </a:r>
            <a:r>
              <a:rPr lang="tr-TR" dirty="0" smtClean="0"/>
              <a:t>çalışmasıdır. </a:t>
            </a:r>
            <a:r>
              <a:rPr lang="tr-TR" dirty="0"/>
              <a:t>Bu sosyal bağlam; eğitim, sağlık, askeri vb. kurumların eğitim, araştırma geliştirme ve uygulama gibi çalışmalarından birinin (bazı durumlarda bir kaçının) gerçekleştiği ortam, kişiler ve eylemlerden oluşmaktadır. Eylemlerin niteliğinin gelişmesiyle birlikte sosyal bağlamın niteliği de </a:t>
            </a:r>
            <a:r>
              <a:rPr lang="tr-TR" dirty="0" smtClean="0"/>
              <a:t>gelişecektir.</a:t>
            </a:r>
          </a:p>
          <a:p>
            <a:r>
              <a:rPr lang="tr-TR" dirty="0" smtClean="0"/>
              <a:t>Eylem </a:t>
            </a:r>
            <a:r>
              <a:rPr lang="tr-TR" dirty="0"/>
              <a:t>araştırması, uygulamada ortaya çıkan sorunların anlaşılmasına ve çö­zülmesine yönelik olarak uygulayıcıların tek başlarına ya da bir araştırmacı ile birlikte uygulama sürecini çalışmalarını içerir. </a:t>
            </a:r>
            <a:endParaRPr lang="tr-TR" dirty="0" smtClean="0"/>
          </a:p>
          <a:p>
            <a:r>
              <a:rPr lang="tr-TR" dirty="0" smtClean="0"/>
              <a:t>Araştırma </a:t>
            </a:r>
            <a:r>
              <a:rPr lang="tr-TR" dirty="0"/>
              <a:t>ile uygulamayı bir araya getiren ve araştırma sonuçlarının uygulamaya aktarılmasını kolaylaştıran bir araş­tırma yaklaşımıdır. Eylem araştırmalarında esnek bir yaklaşım söz konusudur. </a:t>
            </a:r>
            <a:endParaRPr lang="tr-TR" dirty="0" smtClean="0"/>
          </a:p>
          <a:p>
            <a:r>
              <a:rPr lang="tr-TR" dirty="0" smtClean="0"/>
              <a:t>Araştırmacının </a:t>
            </a:r>
            <a:r>
              <a:rPr lang="tr-TR" dirty="0"/>
              <a:t>veriye yakın olması, süreci yakından tanıması ve yaşaması önemli­dir. Nitel araştırmada vurgulanan “araştırmacının katılımcı rolü ve aynı zamanda veri toplama aracı olması” durumu bu yaklaşımda tam anlamıyla kendini </a:t>
            </a:r>
            <a:r>
              <a:rPr lang="tr-TR" dirty="0" smtClean="0"/>
              <a:t>gösterir.</a:t>
            </a:r>
            <a:endParaRPr lang="tr-TR" dirty="0"/>
          </a:p>
        </p:txBody>
      </p:sp>
      <p:pic>
        <p:nvPicPr>
          <p:cNvPr id="2" name="Resim 1"/>
          <p:cNvPicPr>
            <a:picLocks noChangeAspect="1"/>
          </p:cNvPicPr>
          <p:nvPr/>
        </p:nvPicPr>
        <p:blipFill>
          <a:blip r:embed="rId2"/>
          <a:stretch>
            <a:fillRect/>
          </a:stretch>
        </p:blipFill>
        <p:spPr>
          <a:xfrm>
            <a:off x="9388698" y="148823"/>
            <a:ext cx="2113544" cy="1583118"/>
          </a:xfrm>
          <a:prstGeom prst="rect">
            <a:avLst/>
          </a:prstGeom>
        </p:spPr>
      </p:pic>
    </p:spTree>
    <p:extLst>
      <p:ext uri="{BB962C8B-B14F-4D97-AF65-F5344CB8AC3E}">
        <p14:creationId xmlns:p14="http://schemas.microsoft.com/office/powerpoint/2010/main" val="3472454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9099" y="1918952"/>
            <a:ext cx="10194701" cy="4258012"/>
          </a:xfrm>
        </p:spPr>
        <p:txBody>
          <a:bodyPr>
            <a:normAutofit/>
          </a:bodyPr>
          <a:lstStyle/>
          <a:p>
            <a:r>
              <a:rPr lang="tr-TR" dirty="0"/>
              <a:t>Eylem araştırması süreç odaklıdır. Belirli bir sürecin kendi ortamı içinde uzun bir süre çalışılması ve odaklanılan soruna ilişkin veri toplanması söz konusudur. Böylece soruna ilişkin gelişmeler, değişimler ve ortamda yer alan bireylerle etkile­şimler ayrıntılı ve derinlemesine anlaşılabilir. Sorunun anlaşılması ile çözüm seçe­nekleri ortaya çıkacaktır ve bu seçenekler yine elde edilen veriler çerçevesinde de­ğerlendirilerek en uygun alternatif seçilecektir. Çözümün uygulanması ve sonuçla­rının değerlendirilmesi yine eylem araştırması süreci içinde yer alabilir. Bu yönüyle eylem araştırması süreklilik gösteren bir araştırma girişimi olarak da </a:t>
            </a:r>
            <a:r>
              <a:rPr lang="tr-TR" dirty="0" smtClean="0"/>
              <a:t>algılanabilir.</a:t>
            </a:r>
            <a:endParaRPr lang="tr-TR" dirty="0"/>
          </a:p>
        </p:txBody>
      </p:sp>
    </p:spTree>
    <p:extLst>
      <p:ext uri="{BB962C8B-B14F-4D97-AF65-F5344CB8AC3E}">
        <p14:creationId xmlns:p14="http://schemas.microsoft.com/office/powerpoint/2010/main" val="3427337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3341" y="1906072"/>
            <a:ext cx="10220459" cy="4270891"/>
          </a:xfrm>
        </p:spPr>
        <p:txBody>
          <a:bodyPr>
            <a:normAutofit/>
          </a:bodyPr>
          <a:lstStyle/>
          <a:p>
            <a:r>
              <a:rPr lang="tr-TR" u="sng" dirty="0" smtClean="0"/>
              <a:t>Çevresel bilgi</a:t>
            </a:r>
            <a:r>
              <a:rPr lang="tr-TR" dirty="0" smtClean="0"/>
              <a:t>, süreçle ilgili bilgiler ve algılar. Çevresel bilgiler, araştırmanın yer aldığı sosyal, psikolojik, kültürel, demografik ve fiziksel özelliklere ilişkindir. Bu tür bilgiler sürece ve algılara ilişkin bilgilere temel teşkil eder ve diğer ortamlarla karşılaştırma olanağı yaratır. </a:t>
            </a:r>
          </a:p>
          <a:p>
            <a:r>
              <a:rPr lang="tr-TR" u="sng" dirty="0" smtClean="0"/>
              <a:t>Süreçle ilgili bilgiler</a:t>
            </a:r>
            <a:r>
              <a:rPr lang="tr-TR" dirty="0" smtClean="0"/>
              <a:t>, araştırma süresince neler olup bittiği ve bu olanların araştırma grubunu nasıl etkilediğine ilişkindir. </a:t>
            </a:r>
          </a:p>
          <a:p>
            <a:r>
              <a:rPr lang="tr-TR" u="sng" dirty="0" smtClean="0"/>
              <a:t>Algılara ilişkin bilgiler</a:t>
            </a:r>
            <a:r>
              <a:rPr lang="tr-TR" dirty="0" smtClean="0"/>
              <a:t>, araştırma grubunun süreç hakkında düşündüklerini ortaya koyar (</a:t>
            </a:r>
            <a:r>
              <a:rPr lang="tr-TR" dirty="0" err="1" smtClean="0"/>
              <a:t>LeCompte</a:t>
            </a:r>
            <a:r>
              <a:rPr lang="tr-TR" dirty="0" smtClean="0"/>
              <a:t> ve </a:t>
            </a:r>
            <a:r>
              <a:rPr lang="tr-TR" dirty="0" err="1" smtClean="0"/>
              <a:t>Goetz</a:t>
            </a:r>
            <a:r>
              <a:rPr lang="tr-TR" dirty="0" smtClean="0"/>
              <a:t>, 1984). Bu üç tür bilginin toplanması için araştırmanın bazı nitel bilgi toplama yöntemlerini kullanması gerekir. </a:t>
            </a:r>
          </a:p>
          <a:p>
            <a:r>
              <a:rPr lang="tr-TR" dirty="0" smtClean="0"/>
              <a:t>Nitel araştırmada en yaygın olarak kullanılan </a:t>
            </a:r>
            <a:r>
              <a:rPr lang="tr-TR" b="1" u="sng" dirty="0" smtClean="0"/>
              <a:t>üç tür bilgi toplama yöntemi vardır: Görüşme, gözlem ve yazılı dokümanların incelenmesi</a:t>
            </a:r>
            <a:r>
              <a:rPr lang="tr-TR" dirty="0" smtClean="0"/>
              <a:t>. Bu genel kategoriler yine kendi içinde alt kategorilere ayrılmaktadır. Örneğin görüşme yöntemini, kullanılan aracın özelliğine göre açık uçlu, yapılandırılmış, araştırmacının pozisyonuna göre katılımcı, katılımcı olmayan gibi alt kategorilere ayırmak mümkündür.</a:t>
            </a:r>
            <a:endParaRPr lang="tr-TR" dirty="0"/>
          </a:p>
        </p:txBody>
      </p:sp>
      <p:sp>
        <p:nvSpPr>
          <p:cNvPr id="2" name="Dikdörtgen 1"/>
          <p:cNvSpPr/>
          <p:nvPr/>
        </p:nvSpPr>
        <p:spPr>
          <a:xfrm>
            <a:off x="1133341" y="1309172"/>
            <a:ext cx="7057622" cy="461665"/>
          </a:xfrm>
          <a:prstGeom prst="rect">
            <a:avLst/>
          </a:prstGeom>
        </p:spPr>
        <p:txBody>
          <a:bodyPr wrap="square">
            <a:spAutoFit/>
          </a:bodyPr>
          <a:lstStyle/>
          <a:p>
            <a:r>
              <a:rPr lang="tr-TR" sz="2400" dirty="0" smtClean="0"/>
              <a:t>Nitel araştırmada çoğunlukla üç tür bilgi toplanır: </a:t>
            </a:r>
            <a:endParaRPr lang="tr-TR" sz="2400" dirty="0"/>
          </a:p>
        </p:txBody>
      </p:sp>
    </p:spTree>
    <p:extLst>
      <p:ext uri="{BB962C8B-B14F-4D97-AF65-F5344CB8AC3E}">
        <p14:creationId xmlns:p14="http://schemas.microsoft.com/office/powerpoint/2010/main" val="15504658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4857" y="1944710"/>
            <a:ext cx="10168944" cy="4232254"/>
          </a:xfrm>
        </p:spPr>
        <p:txBody>
          <a:bodyPr>
            <a:normAutofit/>
          </a:bodyPr>
          <a:lstStyle/>
          <a:p>
            <a:r>
              <a:rPr lang="tr-TR" dirty="0"/>
              <a:t>Son yıllarda eğitim alanında yaygın olarak kullanılmaya başlanan ve diğer tür kurum ve kuruluşlara da olası katkılar getirebilecek eylem araştırmaları uygulayıcı­lara uygulama süreç ve sonuçları hakkında araştırma yapma olanağı sunar. </a:t>
            </a:r>
            <a:endParaRPr lang="tr-TR" dirty="0" smtClean="0"/>
          </a:p>
          <a:p>
            <a:r>
              <a:rPr lang="tr-TR" dirty="0" smtClean="0"/>
              <a:t>Örneğin </a:t>
            </a:r>
            <a:r>
              <a:rPr lang="tr-TR" dirty="0"/>
              <a:t>bir okul ortamında öğretmenlere, yöneticilere ve çocukların eğitiminden sorumlu diğer uzmanlara, oluşturdukları eğitim süreçleri ve uygulamalarını daha iyi anlamaları, yine süreç, uygulama ve sonuçları iyileştirmeleri konularında yardımcı olur. Bu süreçte araştırma ve uygulama iç içedir. </a:t>
            </a:r>
            <a:endParaRPr lang="tr-TR" dirty="0" smtClean="0"/>
          </a:p>
          <a:p>
            <a:r>
              <a:rPr lang="tr-TR" dirty="0" smtClean="0"/>
              <a:t>Yani </a:t>
            </a:r>
            <a:r>
              <a:rPr lang="tr-TR" dirty="0"/>
              <a:t>araştırma sonuçları uygulamaya he­men aktarılabilir ve uygulamadaki sonuçlar doğrudan araştırılarak yeni sonuçlara ulaşılabilir. Bu yönüyle eylem araştırması “katılma,” “yansıtma” ve “geliştirme” sü­reçlerinin üretken bir biçimde işe koşulduğu bir araştırma </a:t>
            </a:r>
            <a:r>
              <a:rPr lang="tr-TR" dirty="0" smtClean="0"/>
              <a:t>yaklaşımıdır.</a:t>
            </a:r>
            <a:endParaRPr lang="tr-TR" dirty="0"/>
          </a:p>
        </p:txBody>
      </p:sp>
    </p:spTree>
    <p:extLst>
      <p:ext uri="{BB962C8B-B14F-4D97-AF65-F5344CB8AC3E}">
        <p14:creationId xmlns:p14="http://schemas.microsoft.com/office/powerpoint/2010/main" val="1067325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3341" y="1841678"/>
            <a:ext cx="10220459" cy="4335285"/>
          </a:xfrm>
        </p:spPr>
        <p:txBody>
          <a:bodyPr>
            <a:normAutofit/>
          </a:bodyPr>
          <a:lstStyle/>
          <a:p>
            <a:r>
              <a:rPr lang="tr-TR" dirty="0"/>
              <a:t>Sosyal durumdaki sorunların belirlenmesi, bu sorunlarla ilgili eylem araştırmalarının gerçekleştirilmesi ve araştırma sonuçlarının paylaşılmasıyla birlikte hem araştırmacıların yaptıkları işle ilgili nitelikleri gelişecek, hem de araştırılan konularla ilgili gelişmeler yapılan işlerin niteliğinin artmasını sağlayacaktır. </a:t>
            </a:r>
            <a:endParaRPr lang="tr-TR" dirty="0" smtClean="0"/>
          </a:p>
          <a:p>
            <a:r>
              <a:rPr lang="tr-TR" dirty="0" smtClean="0"/>
              <a:t>Bu </a:t>
            </a:r>
            <a:r>
              <a:rPr lang="tr-TR" dirty="0"/>
              <a:t>araştırmalar sonucunda ulaşılan bilgiler benzer sorunları olan başka insanlara çözümler sunacak ve-veya yeni eylem araştırmaları için temel </a:t>
            </a:r>
            <a:r>
              <a:rPr lang="tr-TR" dirty="0" smtClean="0"/>
              <a:t>olacaktır.</a:t>
            </a:r>
            <a:endParaRPr lang="tr-TR" dirty="0"/>
          </a:p>
        </p:txBody>
      </p:sp>
      <p:pic>
        <p:nvPicPr>
          <p:cNvPr id="2" name="Resim 1"/>
          <p:cNvPicPr>
            <a:picLocks noChangeAspect="1"/>
          </p:cNvPicPr>
          <p:nvPr/>
        </p:nvPicPr>
        <p:blipFill>
          <a:blip r:embed="rId2"/>
          <a:stretch>
            <a:fillRect/>
          </a:stretch>
        </p:blipFill>
        <p:spPr>
          <a:xfrm>
            <a:off x="4305769" y="4228698"/>
            <a:ext cx="2962275" cy="1543050"/>
          </a:xfrm>
          <a:prstGeom prst="rect">
            <a:avLst/>
          </a:prstGeom>
        </p:spPr>
      </p:pic>
    </p:spTree>
    <p:extLst>
      <p:ext uri="{BB962C8B-B14F-4D97-AF65-F5344CB8AC3E}">
        <p14:creationId xmlns:p14="http://schemas.microsoft.com/office/powerpoint/2010/main" val="40360795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5008" y="1996224"/>
            <a:ext cx="10078792" cy="4180739"/>
          </a:xfrm>
        </p:spPr>
        <p:txBody>
          <a:bodyPr>
            <a:normAutofit/>
          </a:bodyPr>
          <a:lstStyle/>
          <a:p>
            <a:r>
              <a:rPr lang="tr-TR" dirty="0"/>
              <a:t>Bir araştırma örneği üzerinden nitel araştırma desenlerinin karşılaştırılması aşağıdaki tabloda sunulmaktadır. </a:t>
            </a:r>
          </a:p>
          <a:p>
            <a:r>
              <a:rPr lang="tr-TR" dirty="0"/>
              <a:t>Araştırmanın konusu: Okul bahçesinde sosyalleşme: Öğrencilerin davranış örüntüleri</a:t>
            </a:r>
          </a:p>
          <a:p>
            <a:endParaRPr lang="tr-TR" dirty="0"/>
          </a:p>
        </p:txBody>
      </p:sp>
    </p:spTree>
    <p:extLst>
      <p:ext uri="{BB962C8B-B14F-4D97-AF65-F5344CB8AC3E}">
        <p14:creationId xmlns:p14="http://schemas.microsoft.com/office/powerpoint/2010/main" val="14139739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428655616"/>
              </p:ext>
            </p:extLst>
          </p:nvPr>
        </p:nvGraphicFramePr>
        <p:xfrm>
          <a:off x="167426" y="437881"/>
          <a:ext cx="11088712" cy="5834130"/>
        </p:xfrm>
        <a:graphic>
          <a:graphicData uri="http://schemas.openxmlformats.org/drawingml/2006/table">
            <a:tbl>
              <a:tblPr firstRow="1" firstCol="1" bandRow="1">
                <a:tableStyleId>{5C22544A-7EE6-4342-B048-85BDC9FD1C3A}</a:tableStyleId>
              </a:tblPr>
              <a:tblGrid>
                <a:gridCol w="1417402"/>
                <a:gridCol w="2029390"/>
                <a:gridCol w="1526269"/>
                <a:gridCol w="1920521"/>
                <a:gridCol w="1555865"/>
                <a:gridCol w="2639265"/>
              </a:tblGrid>
              <a:tr h="271355">
                <a:tc>
                  <a:txBody>
                    <a:bodyPr/>
                    <a:lstStyle/>
                    <a:p>
                      <a:pPr>
                        <a:spcAft>
                          <a:spcPts val="0"/>
                        </a:spcAft>
                      </a:pPr>
                      <a:r>
                        <a:rPr lang="tr-TR" sz="800">
                          <a:effectLst/>
                        </a:rPr>
                        <a:t> </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Araştırma Sorusu</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Katılımcılar</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Veri Toplama</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Örneklem</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Veri Analizi ve Raporlaştırma</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r>
              <a:tr h="1085419">
                <a:tc>
                  <a:txBody>
                    <a:bodyPr/>
                    <a:lstStyle/>
                    <a:p>
                      <a:pPr>
                        <a:spcAft>
                          <a:spcPts val="0"/>
                        </a:spcAft>
                      </a:pPr>
                      <a:r>
                        <a:rPr lang="tr-TR" sz="800">
                          <a:effectLst/>
                        </a:rPr>
                        <a:t>Kültür Analizi</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Öğrenciler derse ara verdikleri zaman okul bahçesi nasıl bir ortam haline geliyor?</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Öğrenciler, Öğretmenler, Veliler, Bahçe temizliği yapan görevliler</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Gözlem, Görüşme, Fotoğraflar, Öğrenci özelliklerini yansıtan dokümanlar (okul kayıtları vb.)</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20-30 öğrenci </a:t>
                      </a:r>
                    </a:p>
                    <a:p>
                      <a:pPr>
                        <a:spcAft>
                          <a:spcPts val="0"/>
                        </a:spcAft>
                      </a:pPr>
                      <a:r>
                        <a:rPr lang="tr-TR" sz="800">
                          <a:effectLst/>
                        </a:rPr>
                        <a:t>5-10 öğretmen</a:t>
                      </a:r>
                    </a:p>
                    <a:p>
                      <a:pPr>
                        <a:spcAft>
                          <a:spcPts val="0"/>
                        </a:spcAft>
                      </a:pPr>
                      <a:r>
                        <a:rPr lang="tr-TR" sz="800">
                          <a:effectLst/>
                        </a:rPr>
                        <a:t>5-10 veli</a:t>
                      </a:r>
                    </a:p>
                    <a:p>
                      <a:pPr>
                        <a:spcAft>
                          <a:spcPts val="0"/>
                        </a:spcAft>
                      </a:pPr>
                      <a:r>
                        <a:rPr lang="tr-TR" sz="800">
                          <a:effectLst/>
                        </a:rPr>
                        <a:t>5-6 Okul görevlisi</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Bahçe ortamının ve bu ortamda biçimlenen öğrenci davranışlarının analizi ve betimlenmesi </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r>
              <a:tr h="949742">
                <a:tc>
                  <a:txBody>
                    <a:bodyPr/>
                    <a:lstStyle/>
                    <a:p>
                      <a:pPr>
                        <a:spcAft>
                          <a:spcPts val="0"/>
                        </a:spcAft>
                      </a:pPr>
                      <a:r>
                        <a:rPr lang="tr-TR" sz="800">
                          <a:effectLst/>
                        </a:rPr>
                        <a:t>Olgubilim</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Okul bahçesine çıkmanın anlamı nedir?</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Öğrenciler</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Derinlemesine görüşme, Birden fazla zamanda yapılan ve birbirine mantıksal olarak bağlı görüşmeler</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5-6 öğrenci</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Bahçede oynama deneyiminin derinlemesine analizi ve tanımlanması</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r>
              <a:tr h="949742">
                <a:tc>
                  <a:txBody>
                    <a:bodyPr/>
                    <a:lstStyle/>
                    <a:p>
                      <a:pPr>
                        <a:spcAft>
                          <a:spcPts val="0"/>
                        </a:spcAft>
                      </a:pPr>
                      <a:r>
                        <a:rPr lang="tr-TR" sz="800">
                          <a:effectLst/>
                        </a:rPr>
                        <a:t>Kuram Oluşturma</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dirty="0">
                          <a:effectLst/>
                        </a:rPr>
                        <a:t>Bahçeye çıkan öğrencilerin sosyalleşme davranışları hangi kavram ve süreçlerle açıklanabilir?</a:t>
                      </a:r>
                      <a:endParaRPr lang="tr-T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Öğrenciler, Öğretmenler</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Derinlemesine görüşme, Gözlem</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20-30 öğrenci, </a:t>
                      </a:r>
                    </a:p>
                    <a:p>
                      <a:pPr>
                        <a:spcAft>
                          <a:spcPts val="0"/>
                        </a:spcAft>
                      </a:pPr>
                      <a:r>
                        <a:rPr lang="tr-TR" sz="800">
                          <a:effectLst/>
                        </a:rPr>
                        <a:t>15-20 öğretmen</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Bahçede oynama deneyiminin sosyolojik ve psikolojik yönlerden açıklanması</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r>
              <a:tr h="1356775">
                <a:tc>
                  <a:txBody>
                    <a:bodyPr/>
                    <a:lstStyle/>
                    <a:p>
                      <a:pPr>
                        <a:spcAft>
                          <a:spcPts val="0"/>
                        </a:spcAft>
                      </a:pPr>
                      <a:r>
                        <a:rPr lang="tr-TR" sz="800">
                          <a:effectLst/>
                        </a:rPr>
                        <a:t>Durum Çalışması</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Okula yeni kayıt yaptıran bir öğrenci bahçede ne tür bir sosyalleşme sürecinden geçmektedir?</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dirty="0">
                          <a:effectLst/>
                        </a:rPr>
                        <a:t>Seçilen öğrenci, Öğretmenleri, Öğrencinin velisi, Öğrencinin arkadaşları</a:t>
                      </a:r>
                      <a:endParaRPr lang="tr-T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Uzun süreli gözlem, Farklı zamanlarda görüşmeler, Fotoğraflar, Öğrenci özelliklerini yansıtan dokümanlar (okul kayıtları vb.)</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Öğrenci,</a:t>
                      </a:r>
                    </a:p>
                    <a:p>
                      <a:pPr>
                        <a:spcAft>
                          <a:spcPts val="0"/>
                        </a:spcAft>
                      </a:pPr>
                      <a:r>
                        <a:rPr lang="tr-TR" sz="800">
                          <a:effectLst/>
                        </a:rPr>
                        <a:t>5-6 öğretmen,</a:t>
                      </a:r>
                    </a:p>
                    <a:p>
                      <a:pPr>
                        <a:spcAft>
                          <a:spcPts val="0"/>
                        </a:spcAft>
                      </a:pPr>
                      <a:r>
                        <a:rPr lang="tr-TR" sz="800">
                          <a:effectLst/>
                        </a:rPr>
                        <a:t>Öğrenci anne ve babası, Öğrencinin 5-6 arkadaşı</a:t>
                      </a:r>
                    </a:p>
                    <a:p>
                      <a:pPr>
                        <a:spcAft>
                          <a:spcPts val="0"/>
                        </a:spcAft>
                      </a:pPr>
                      <a:r>
                        <a:rPr lang="tr-TR" sz="800">
                          <a:effectLst/>
                        </a:rPr>
                        <a:t> </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Öğrencinin sosyalleşme sürecinin betimlenmesi ve yorumlanması</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r>
              <a:tr h="1221097">
                <a:tc>
                  <a:txBody>
                    <a:bodyPr/>
                    <a:lstStyle/>
                    <a:p>
                      <a:pPr>
                        <a:spcAft>
                          <a:spcPts val="0"/>
                        </a:spcAft>
                      </a:pPr>
                      <a:r>
                        <a:rPr lang="tr-TR" sz="800">
                          <a:effectLst/>
                        </a:rPr>
                        <a:t>Eylem Araştırması</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Bahçede öğrenciler arasında ortaya çıkan çatışmaların nedenleri nelerdir? Bu çatışmalar nasıl çözülebilir?</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Öğrenciler, Öğretmenler, Yöneticiler, Psikolojik Danışma ve Rehberlik uzmanları, Veliler</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Gözlem, Görüşme, Rehberlik dokümanları, Disiplin raporları, Anketler</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a:effectLst/>
                        </a:rPr>
                        <a:t>Görüşme: 10-15 öğrenci, Anket: Tüm öğrenciler, tüm yöneticiler, PDR uzmanları, 10-15 veli</a:t>
                      </a:r>
                      <a:endParaRPr lang="tr-TR"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c>
                  <a:txBody>
                    <a:bodyPr/>
                    <a:lstStyle/>
                    <a:p>
                      <a:pPr>
                        <a:spcAft>
                          <a:spcPts val="0"/>
                        </a:spcAft>
                      </a:pPr>
                      <a:r>
                        <a:rPr lang="tr-TR" sz="800" dirty="0">
                          <a:effectLst/>
                        </a:rPr>
                        <a:t>Çatışmanın nedenlerinin belirlenmesi, çözüm önerilerinin uygulamaya konması, uygulamanın gözlenmesi ve sonuçların yazılması</a:t>
                      </a:r>
                      <a:endParaRPr lang="tr-T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1048" marR="51048" marT="0" marB="0"/>
                </a:tc>
              </a:tr>
            </a:tbl>
          </a:graphicData>
        </a:graphic>
      </p:graphicFrame>
    </p:spTree>
    <p:extLst>
      <p:ext uri="{BB962C8B-B14F-4D97-AF65-F5344CB8AC3E}">
        <p14:creationId xmlns:p14="http://schemas.microsoft.com/office/powerpoint/2010/main" val="40295049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69701" y="1223493"/>
            <a:ext cx="10684099" cy="4953470"/>
          </a:xfrm>
        </p:spPr>
        <p:txBody>
          <a:bodyPr/>
          <a:lstStyle/>
          <a:p>
            <a:pPr algn="ctr">
              <a:buNone/>
            </a:pPr>
            <a:r>
              <a:rPr lang="tr-TR" dirty="0" smtClean="0"/>
              <a:t>		</a:t>
            </a:r>
            <a:r>
              <a:rPr lang="tr-TR" b="1" dirty="0" smtClean="0"/>
              <a:t>NİTEL ARAŞTIRMA SÜRECİNİN AŞAMALARI</a:t>
            </a:r>
          </a:p>
          <a:p>
            <a:pPr algn="ctr">
              <a:buNone/>
            </a:pPr>
            <a:endParaRPr lang="tr-TR" b="1" dirty="0" smtClean="0"/>
          </a:p>
          <a:p>
            <a:pPr>
              <a:buNone/>
            </a:pPr>
            <a:r>
              <a:rPr lang="tr-TR" dirty="0"/>
              <a:t>	</a:t>
            </a:r>
            <a:r>
              <a:rPr lang="tr-TR" dirty="0" smtClean="0"/>
              <a:t>Nitel araştırmada sınırları  </a:t>
            </a:r>
            <a:r>
              <a:rPr lang="tr-TR" b="1" dirty="0" smtClean="0"/>
              <a:t>açık seçik belirlenmiş bir başlangıç noktası </a:t>
            </a:r>
            <a:r>
              <a:rPr lang="tr-TR" dirty="0" smtClean="0"/>
              <a:t>ve bu başlangıç noktasından hareketle izlenen ve araştırma sürecinde değişmeyen belirli aşamalar  </a:t>
            </a:r>
            <a:r>
              <a:rPr lang="tr-TR" b="1" dirty="0" smtClean="0"/>
              <a:t>söz  konusu değildir</a:t>
            </a:r>
            <a:r>
              <a:rPr lang="tr-TR" dirty="0" smtClean="0"/>
              <a:t>.</a:t>
            </a:r>
            <a:endParaRPr lang="tr-TR" dirty="0"/>
          </a:p>
        </p:txBody>
      </p:sp>
    </p:spTree>
    <p:extLst>
      <p:ext uri="{BB962C8B-B14F-4D97-AF65-F5344CB8AC3E}">
        <p14:creationId xmlns:p14="http://schemas.microsoft.com/office/powerpoint/2010/main" val="10221117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19536" y="1196752"/>
            <a:ext cx="8229600" cy="5127848"/>
          </a:xfrm>
        </p:spPr>
        <p:txBody>
          <a:bodyPr/>
          <a:lstStyle/>
          <a:p>
            <a:pPr>
              <a:buNone/>
            </a:pPr>
            <a:r>
              <a:rPr lang="tr-TR" dirty="0" smtClean="0"/>
              <a:t>	Marshall ve </a:t>
            </a:r>
            <a:r>
              <a:rPr lang="tr-TR" dirty="0" err="1" smtClean="0"/>
              <a:t>Rosmann</a:t>
            </a:r>
            <a:r>
              <a:rPr lang="tr-TR" dirty="0" smtClean="0"/>
              <a:t> (1999) nitel araştırma yapan araştırmacıların üç önemli nokta üzerinde durmaları gerektiğini vurgulamıştır:</a:t>
            </a:r>
          </a:p>
          <a:p>
            <a:pPr marL="514350" indent="-514350">
              <a:buFont typeface="+mj-lt"/>
              <a:buAutoNum type="arabicPeriod"/>
            </a:pPr>
            <a:r>
              <a:rPr lang="tr-TR" dirty="0" smtClean="0"/>
              <a:t>Araştırmaya temel oluşturacak kuramsal bir çerçevenin açık bir şekilde oluşturulması </a:t>
            </a:r>
          </a:p>
          <a:p>
            <a:pPr marL="514350" indent="-514350">
              <a:buFont typeface="+mj-lt"/>
              <a:buAutoNum type="arabicPeriod"/>
            </a:pPr>
            <a:r>
              <a:rPr lang="tr-TR" dirty="0" smtClean="0"/>
              <a:t>Sistematik, yapılabilir, aynı zamanda da esnek bir araştırma deseni oluşturması,</a:t>
            </a:r>
          </a:p>
          <a:p>
            <a:pPr marL="514350" indent="-514350">
              <a:buFont typeface="+mj-lt"/>
              <a:buAutoNum type="arabicPeriod"/>
            </a:pPr>
            <a:r>
              <a:rPr lang="tr-TR" dirty="0" smtClean="0"/>
              <a:t>Yapılan araştırmayı okuyucunun anlayabileceği bir şekilde anlamlı ve tutarlı bir doküman haline getirerek sunmak.</a:t>
            </a:r>
          </a:p>
        </p:txBody>
      </p:sp>
    </p:spTree>
    <p:extLst>
      <p:ext uri="{BB962C8B-B14F-4D97-AF65-F5344CB8AC3E}">
        <p14:creationId xmlns:p14="http://schemas.microsoft.com/office/powerpoint/2010/main" val="186187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156766" y="6363184"/>
            <a:ext cx="8229600" cy="404664"/>
          </a:xfrm>
        </p:spPr>
        <p:txBody>
          <a:bodyPr>
            <a:normAutofit/>
          </a:bodyPr>
          <a:lstStyle/>
          <a:p>
            <a:pPr algn="ctr"/>
            <a:r>
              <a:rPr lang="tr-TR" sz="2000" dirty="0"/>
              <a:t>Nitel Araştırma Döngüsü Modeli</a:t>
            </a:r>
          </a:p>
        </p:txBody>
      </p:sp>
      <p:pic>
        <p:nvPicPr>
          <p:cNvPr id="12" name="11 İçerik Yer Tutucusu" descr="Sema1.jpg"/>
          <p:cNvPicPr>
            <a:picLocks noGrp="1" noChangeAspect="1"/>
          </p:cNvPicPr>
          <p:nvPr>
            <p:ph idx="1"/>
          </p:nvPr>
        </p:nvPicPr>
        <p:blipFill>
          <a:blip r:embed="rId2" cstate="print"/>
          <a:stretch>
            <a:fillRect/>
          </a:stretch>
        </p:blipFill>
        <p:spPr>
          <a:xfrm>
            <a:off x="1974760" y="423782"/>
            <a:ext cx="7516969" cy="5349462"/>
          </a:xfrm>
        </p:spPr>
      </p:pic>
    </p:spTree>
    <p:extLst>
      <p:ext uri="{BB962C8B-B14F-4D97-AF65-F5344CB8AC3E}">
        <p14:creationId xmlns:p14="http://schemas.microsoft.com/office/powerpoint/2010/main" val="29229879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81200" y="476672"/>
            <a:ext cx="8229600" cy="1080120"/>
          </a:xfrm>
        </p:spPr>
        <p:txBody>
          <a:bodyPr>
            <a:normAutofit fontScale="90000"/>
          </a:bodyPr>
          <a:lstStyle/>
          <a:p>
            <a:pPr algn="ctr"/>
            <a:r>
              <a:rPr lang="tr-TR" dirty="0" smtClean="0"/>
              <a:t>Araştırma Probleminin Belirlenmesi</a:t>
            </a:r>
            <a:endParaRPr lang="tr-TR" dirty="0"/>
          </a:p>
        </p:txBody>
      </p:sp>
      <p:sp>
        <p:nvSpPr>
          <p:cNvPr id="3" name="2 İçerik Yer Tutucusu"/>
          <p:cNvSpPr>
            <a:spLocks noGrp="1"/>
          </p:cNvSpPr>
          <p:nvPr>
            <p:ph idx="1"/>
          </p:nvPr>
        </p:nvSpPr>
        <p:spPr/>
        <p:txBody>
          <a:bodyPr/>
          <a:lstStyle/>
          <a:p>
            <a:pPr>
              <a:buNone/>
            </a:pPr>
            <a:r>
              <a:rPr lang="tr-TR" dirty="0" smtClean="0"/>
              <a:t>	Her araştırmanın belli bir amacı vardır. Araştırma  problemi bu amacı yansıtır. </a:t>
            </a:r>
          </a:p>
          <a:p>
            <a:pPr>
              <a:buNone/>
            </a:pPr>
            <a:r>
              <a:rPr lang="tr-TR" dirty="0" smtClean="0"/>
              <a:t> 	</a:t>
            </a:r>
            <a:r>
              <a:rPr lang="tr-TR" dirty="0" smtClean="0">
                <a:solidFill>
                  <a:schemeClr val="bg2">
                    <a:lumMod val="50000"/>
                  </a:schemeClr>
                </a:solidFill>
              </a:rPr>
              <a:t>Araştırma amacı=problem cümlesi </a:t>
            </a:r>
          </a:p>
          <a:p>
            <a:pPr>
              <a:buNone/>
            </a:pPr>
            <a:r>
              <a:rPr lang="tr-TR" dirty="0" smtClean="0">
                <a:solidFill>
                  <a:schemeClr val="bg2">
                    <a:lumMod val="50000"/>
                  </a:schemeClr>
                </a:solidFill>
              </a:rPr>
              <a:t>	</a:t>
            </a:r>
            <a:r>
              <a:rPr lang="tr-TR" dirty="0" smtClean="0"/>
              <a:t>Araştırma probleminin saptanması her türlü araştırmanın ilk safhasını oluşturur ve bu saptamada üç temel kaynak rol oynar:</a:t>
            </a:r>
            <a:endParaRPr lang="tr-TR" dirty="0" smtClean="0">
              <a:solidFill>
                <a:schemeClr val="bg2">
                  <a:lumMod val="50000"/>
                </a:schemeClr>
              </a:solidFill>
            </a:endParaRPr>
          </a:p>
        </p:txBody>
      </p:sp>
      <p:pic>
        <p:nvPicPr>
          <p:cNvPr id="4" name="Resim 3"/>
          <p:cNvPicPr>
            <a:picLocks noChangeAspect="1"/>
          </p:cNvPicPr>
          <p:nvPr/>
        </p:nvPicPr>
        <p:blipFill>
          <a:blip r:embed="rId2"/>
          <a:stretch>
            <a:fillRect/>
          </a:stretch>
        </p:blipFill>
        <p:spPr>
          <a:xfrm>
            <a:off x="4030550" y="3958241"/>
            <a:ext cx="2971800" cy="1543050"/>
          </a:xfrm>
          <a:prstGeom prst="rect">
            <a:avLst/>
          </a:prstGeom>
        </p:spPr>
      </p:pic>
    </p:spTree>
    <p:extLst>
      <p:ext uri="{BB962C8B-B14F-4D97-AF65-F5344CB8AC3E}">
        <p14:creationId xmlns:p14="http://schemas.microsoft.com/office/powerpoint/2010/main" val="39010610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58344" y="2086376"/>
            <a:ext cx="8652456" cy="4238223"/>
          </a:xfrm>
        </p:spPr>
        <p:txBody>
          <a:bodyPr/>
          <a:lstStyle/>
          <a:p>
            <a:pPr marL="514350" indent="-514350">
              <a:buFont typeface="+mj-lt"/>
              <a:buAutoNum type="arabicPeriod"/>
            </a:pPr>
            <a:r>
              <a:rPr lang="tr-TR" dirty="0" smtClean="0"/>
              <a:t>Araştırma yapılmak istenen  alan ile ilgili  </a:t>
            </a:r>
            <a:r>
              <a:rPr lang="tr-TR" dirty="0" err="1" smtClean="0"/>
              <a:t>alanyazın</a:t>
            </a:r>
            <a:r>
              <a:rPr lang="tr-TR" dirty="0" smtClean="0"/>
              <a:t>,</a:t>
            </a:r>
            <a:br>
              <a:rPr lang="tr-TR" dirty="0" smtClean="0"/>
            </a:br>
            <a:endParaRPr lang="tr-TR" dirty="0" smtClean="0"/>
          </a:p>
          <a:p>
            <a:pPr marL="514350" indent="-514350">
              <a:buFont typeface="+mj-lt"/>
              <a:buAutoNum type="arabicPeriod"/>
            </a:pPr>
            <a:r>
              <a:rPr lang="tr-TR" dirty="0" smtClean="0"/>
              <a:t>Araştırmacının bireysel ve mesleğe mesleğe dönük deneyimleri,</a:t>
            </a:r>
          </a:p>
          <a:p>
            <a:pPr marL="514350" indent="-514350">
              <a:buFont typeface="+mj-lt"/>
              <a:buAutoNum type="arabicPeriod"/>
            </a:pPr>
            <a:endParaRPr lang="tr-TR" dirty="0" smtClean="0"/>
          </a:p>
          <a:p>
            <a:pPr marL="514350" indent="-514350">
              <a:buFont typeface="+mj-lt"/>
              <a:buAutoNum type="arabicPeriod"/>
            </a:pPr>
            <a:r>
              <a:rPr lang="tr-TR" dirty="0" smtClean="0"/>
              <a:t>İlgili alanda karşılaşılan toplumsal sorunlardır.</a:t>
            </a:r>
          </a:p>
          <a:p>
            <a:pPr marL="514350" indent="-514350">
              <a:buFont typeface="+mj-lt"/>
              <a:buAutoNum type="arabicPeriod"/>
            </a:pPr>
            <a:endParaRPr lang="tr-TR" dirty="0" smtClean="0"/>
          </a:p>
        </p:txBody>
      </p:sp>
      <p:pic>
        <p:nvPicPr>
          <p:cNvPr id="4" name="Resim 3"/>
          <p:cNvPicPr>
            <a:picLocks noChangeAspect="1"/>
          </p:cNvPicPr>
          <p:nvPr/>
        </p:nvPicPr>
        <p:blipFill>
          <a:blip r:embed="rId2"/>
          <a:stretch>
            <a:fillRect/>
          </a:stretch>
        </p:blipFill>
        <p:spPr>
          <a:xfrm>
            <a:off x="8216722" y="4302617"/>
            <a:ext cx="2085438" cy="1042719"/>
          </a:xfrm>
          <a:prstGeom prst="rect">
            <a:avLst/>
          </a:prstGeom>
        </p:spPr>
      </p:pic>
      <p:pic>
        <p:nvPicPr>
          <p:cNvPr id="5" name="Resim 4"/>
          <p:cNvPicPr>
            <a:picLocks noChangeAspect="1"/>
          </p:cNvPicPr>
          <p:nvPr/>
        </p:nvPicPr>
        <p:blipFill>
          <a:blip r:embed="rId3"/>
          <a:stretch>
            <a:fillRect/>
          </a:stretch>
        </p:blipFill>
        <p:spPr>
          <a:xfrm>
            <a:off x="4926908" y="4662151"/>
            <a:ext cx="1857304" cy="1391185"/>
          </a:xfrm>
          <a:prstGeom prst="rect">
            <a:avLst/>
          </a:prstGeom>
        </p:spPr>
      </p:pic>
      <p:pic>
        <p:nvPicPr>
          <p:cNvPr id="6" name="Resim 5"/>
          <p:cNvPicPr>
            <a:picLocks noChangeAspect="1"/>
          </p:cNvPicPr>
          <p:nvPr/>
        </p:nvPicPr>
        <p:blipFill>
          <a:blip r:embed="rId4"/>
          <a:stretch>
            <a:fillRect/>
          </a:stretch>
        </p:blipFill>
        <p:spPr>
          <a:xfrm>
            <a:off x="8806735" y="2086376"/>
            <a:ext cx="2990850" cy="1524000"/>
          </a:xfrm>
          <a:prstGeom prst="rect">
            <a:avLst/>
          </a:prstGeom>
        </p:spPr>
      </p:pic>
      <p:pic>
        <p:nvPicPr>
          <p:cNvPr id="7" name="Resim 6"/>
          <p:cNvPicPr>
            <a:picLocks noChangeAspect="1"/>
          </p:cNvPicPr>
          <p:nvPr/>
        </p:nvPicPr>
        <p:blipFill>
          <a:blip r:embed="rId5"/>
          <a:stretch>
            <a:fillRect/>
          </a:stretch>
        </p:blipFill>
        <p:spPr>
          <a:xfrm>
            <a:off x="2622561" y="4775842"/>
            <a:ext cx="1435123" cy="1138987"/>
          </a:xfrm>
          <a:prstGeom prst="rect">
            <a:avLst/>
          </a:prstGeom>
        </p:spPr>
      </p:pic>
      <p:pic>
        <p:nvPicPr>
          <p:cNvPr id="8" name="Resim 7"/>
          <p:cNvPicPr>
            <a:picLocks noChangeAspect="1"/>
          </p:cNvPicPr>
          <p:nvPr/>
        </p:nvPicPr>
        <p:blipFill>
          <a:blip r:embed="rId6"/>
          <a:stretch>
            <a:fillRect/>
          </a:stretch>
        </p:blipFill>
        <p:spPr>
          <a:xfrm>
            <a:off x="9550859" y="269040"/>
            <a:ext cx="1795095" cy="1125095"/>
          </a:xfrm>
          <a:prstGeom prst="rect">
            <a:avLst/>
          </a:prstGeom>
        </p:spPr>
      </p:pic>
      <p:pic>
        <p:nvPicPr>
          <p:cNvPr id="9" name="Resim 8"/>
          <p:cNvPicPr>
            <a:picLocks noChangeAspect="1"/>
          </p:cNvPicPr>
          <p:nvPr/>
        </p:nvPicPr>
        <p:blipFill>
          <a:blip r:embed="rId7"/>
          <a:stretch>
            <a:fillRect/>
          </a:stretch>
        </p:blipFill>
        <p:spPr>
          <a:xfrm>
            <a:off x="4775242" y="269040"/>
            <a:ext cx="2008970" cy="1205382"/>
          </a:xfrm>
          <a:prstGeom prst="rect">
            <a:avLst/>
          </a:prstGeom>
        </p:spPr>
      </p:pic>
      <p:pic>
        <p:nvPicPr>
          <p:cNvPr id="10" name="Resim 9"/>
          <p:cNvPicPr>
            <a:picLocks noChangeAspect="1"/>
          </p:cNvPicPr>
          <p:nvPr/>
        </p:nvPicPr>
        <p:blipFill>
          <a:blip r:embed="rId8"/>
          <a:stretch>
            <a:fillRect/>
          </a:stretch>
        </p:blipFill>
        <p:spPr>
          <a:xfrm>
            <a:off x="998917" y="331300"/>
            <a:ext cx="2938432" cy="1345306"/>
          </a:xfrm>
          <a:prstGeom prst="rect">
            <a:avLst/>
          </a:prstGeom>
        </p:spPr>
      </p:pic>
    </p:spTree>
    <p:extLst>
      <p:ext uri="{BB962C8B-B14F-4D97-AF65-F5344CB8AC3E}">
        <p14:creationId xmlns:p14="http://schemas.microsoft.com/office/powerpoint/2010/main" val="62940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amond(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200" dirty="0">
                <a:solidFill>
                  <a:srgbClr val="FF0000"/>
                </a:solidFill>
              </a:rPr>
              <a:t>Önem ve Yapılabilirlik:</a:t>
            </a:r>
          </a:p>
        </p:txBody>
      </p:sp>
      <p:sp>
        <p:nvSpPr>
          <p:cNvPr id="3" name="2 İçerik Yer Tutucusu"/>
          <p:cNvSpPr>
            <a:spLocks noGrp="1"/>
          </p:cNvSpPr>
          <p:nvPr>
            <p:ph idx="1"/>
          </p:nvPr>
        </p:nvSpPr>
        <p:spPr/>
        <p:txBody>
          <a:bodyPr/>
          <a:lstStyle/>
          <a:p>
            <a:pPr>
              <a:buNone/>
            </a:pPr>
            <a:r>
              <a:rPr lang="tr-TR" dirty="0" smtClean="0"/>
              <a:t>Araştırma problemini değerlendirmede dikkate alınan iki önemli ölçüttür. </a:t>
            </a:r>
          </a:p>
          <a:p>
            <a:pPr>
              <a:buNone/>
            </a:pPr>
            <a:r>
              <a:rPr lang="tr-TR" dirty="0" smtClean="0">
                <a:solidFill>
                  <a:srgbClr val="FF0000"/>
                </a:solidFill>
              </a:rPr>
              <a:t>Önem</a:t>
            </a:r>
            <a:r>
              <a:rPr lang="tr-TR" dirty="0" smtClean="0"/>
              <a:t>, </a:t>
            </a:r>
            <a:r>
              <a:rPr lang="tr-TR" dirty="0" err="1" smtClean="0"/>
              <a:t>alanyazındaki</a:t>
            </a:r>
            <a:r>
              <a:rPr lang="tr-TR" dirty="0" smtClean="0"/>
              <a:t> bir boşluktan ya da problemin daha anlaşılmasına veya çözülmesine yönelik olmaktan kaynaklanabilir.</a:t>
            </a:r>
          </a:p>
          <a:p>
            <a:pPr>
              <a:buNone/>
            </a:pPr>
            <a:r>
              <a:rPr lang="tr-TR" dirty="0" smtClean="0">
                <a:solidFill>
                  <a:srgbClr val="FF0000"/>
                </a:solidFill>
              </a:rPr>
              <a:t>Yapılabilirlik</a:t>
            </a:r>
            <a:r>
              <a:rPr lang="tr-TR" dirty="0" smtClean="0"/>
              <a:t>, araştırmanın var olan kaynaklar dahilinde yapılıp yapılamayacağına ilişkindir. Kendi kaynakları ve ulaşabileceği  kaynaklar.</a:t>
            </a:r>
          </a:p>
          <a:p>
            <a:pPr>
              <a:buNone/>
            </a:pPr>
            <a:endParaRPr lang="tr-TR" dirty="0" smtClean="0"/>
          </a:p>
          <a:p>
            <a:pPr>
              <a:buNone/>
            </a:pPr>
            <a:endParaRPr lang="tr-TR" dirty="0"/>
          </a:p>
        </p:txBody>
      </p:sp>
    </p:spTree>
    <p:extLst>
      <p:ext uri="{BB962C8B-B14F-4D97-AF65-F5344CB8AC3E}">
        <p14:creationId xmlns:p14="http://schemas.microsoft.com/office/powerpoint/2010/main" val="1323775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62130" y="1996224"/>
            <a:ext cx="10091670" cy="4180739"/>
          </a:xfrm>
        </p:spPr>
        <p:txBody>
          <a:bodyPr>
            <a:normAutofit/>
          </a:bodyPr>
          <a:lstStyle/>
          <a:p>
            <a:r>
              <a:rPr lang="tr-TR" dirty="0" smtClean="0"/>
              <a:t>Görüşme insanların perspektiflerini, tecrübelerini, duygularını ve algılarını ortaya koymada kullanılan oldukça güçlü bir yöntemdir . Görüşmede kullanılan temel yöntem sözlü iletişimdir. Günlük yaşamda kullandığımız gibi konuşarak bilgi toplamaya çalışırız. Görüşme ilk bakışta kolay bir bilgi toplama yöntemi olarak görülebilir; ancak, gerçek hiç de öyle değildir. Görüşmeyi kullanan nitel araştırmacılar genellikle bu yöntemin özellikleri, görüşme formlarının hazırlanması, test edilmesi, görüşmenin ayarlanması ve gerçekleştirilmesi gibi birçok konuda yoğun bir eğitimden geçerler.</a:t>
            </a:r>
            <a:endParaRPr lang="tr-TR" dirty="0"/>
          </a:p>
        </p:txBody>
      </p:sp>
      <p:pic>
        <p:nvPicPr>
          <p:cNvPr id="2" name="Resim 1"/>
          <p:cNvPicPr>
            <a:picLocks noChangeAspect="1"/>
          </p:cNvPicPr>
          <p:nvPr/>
        </p:nvPicPr>
        <p:blipFill>
          <a:blip r:embed="rId2"/>
          <a:stretch>
            <a:fillRect/>
          </a:stretch>
        </p:blipFill>
        <p:spPr>
          <a:xfrm>
            <a:off x="5120078" y="4237148"/>
            <a:ext cx="1817073" cy="1761286"/>
          </a:xfrm>
          <a:prstGeom prst="rect">
            <a:avLst/>
          </a:prstGeom>
        </p:spPr>
      </p:pic>
      <p:sp>
        <p:nvSpPr>
          <p:cNvPr id="4" name="Dikdörtgen 3"/>
          <p:cNvSpPr/>
          <p:nvPr/>
        </p:nvSpPr>
        <p:spPr>
          <a:xfrm>
            <a:off x="1352281" y="1025009"/>
            <a:ext cx="6658377" cy="461665"/>
          </a:xfrm>
          <a:prstGeom prst="rect">
            <a:avLst/>
          </a:prstGeom>
        </p:spPr>
        <p:txBody>
          <a:bodyPr wrap="square">
            <a:spAutoFit/>
          </a:bodyPr>
          <a:lstStyle/>
          <a:p>
            <a:r>
              <a:rPr lang="tr-TR" sz="2400" dirty="0" smtClean="0"/>
              <a:t>Nitel yöntemlerden </a:t>
            </a:r>
            <a:r>
              <a:rPr lang="tr-TR" sz="2400" b="1" dirty="0" smtClean="0"/>
              <a:t>en sık kullanılanı görüşmedir</a:t>
            </a:r>
            <a:r>
              <a:rPr lang="tr-TR" sz="2400" dirty="0" smtClean="0"/>
              <a:t>. </a:t>
            </a:r>
            <a:endParaRPr lang="tr-TR" sz="2400" dirty="0"/>
          </a:p>
        </p:txBody>
      </p:sp>
    </p:spTree>
    <p:extLst>
      <p:ext uri="{BB962C8B-B14F-4D97-AF65-F5344CB8AC3E}">
        <p14:creationId xmlns:p14="http://schemas.microsoft.com/office/powerpoint/2010/main" val="1147670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Kuramsal/kavramsal Çerçevenin Belirlenmesi</a:t>
            </a:r>
            <a:endParaRPr lang="tr-TR" dirty="0"/>
          </a:p>
        </p:txBody>
      </p:sp>
      <p:sp>
        <p:nvSpPr>
          <p:cNvPr id="3" name="2 İçerik Yer Tutucusu"/>
          <p:cNvSpPr>
            <a:spLocks noGrp="1"/>
          </p:cNvSpPr>
          <p:nvPr>
            <p:ph idx="1"/>
          </p:nvPr>
        </p:nvSpPr>
        <p:spPr/>
        <p:txBody>
          <a:bodyPr/>
          <a:lstStyle/>
          <a:p>
            <a:r>
              <a:rPr lang="tr-TR" dirty="0" smtClean="0"/>
              <a:t>Kuramsal çerçeve, kuramsal ve pratik bilginin araştırma konusuyla ilişkisi ölçüsünde ortaya konulduğu, birbiriyle ilişkilendirildiği bir bölüm özelliğindedir. </a:t>
            </a:r>
          </a:p>
          <a:p>
            <a:r>
              <a:rPr lang="tr-TR" dirty="0" smtClean="0"/>
              <a:t>Araştırma probleminin kuramsal çerçevesini oluşturmak, araştırma deseninin amaca dönük ve kendi içinde tutarlı olmasını sağlar. Dolayısı ile araştırmaya temel oluşturabilecek bir kuram varsa araştırmacının bunları incelemesi ve desen içinde yer vermesi gerekir. Bu da ALANYAZINI İYİ TARAMAKLA MÜMKÜNDÜR…</a:t>
            </a:r>
          </a:p>
          <a:p>
            <a:pPr>
              <a:buNone/>
            </a:pPr>
            <a:endParaRPr lang="tr-TR" dirty="0"/>
          </a:p>
        </p:txBody>
      </p:sp>
      <p:pic>
        <p:nvPicPr>
          <p:cNvPr id="4" name="Resim 3"/>
          <p:cNvPicPr>
            <a:picLocks noChangeAspect="1"/>
          </p:cNvPicPr>
          <p:nvPr/>
        </p:nvPicPr>
        <p:blipFill>
          <a:blip r:embed="rId2"/>
          <a:stretch>
            <a:fillRect/>
          </a:stretch>
        </p:blipFill>
        <p:spPr>
          <a:xfrm>
            <a:off x="4519008" y="3954569"/>
            <a:ext cx="2381250" cy="1914525"/>
          </a:xfrm>
          <a:prstGeom prst="rect">
            <a:avLst/>
          </a:prstGeom>
        </p:spPr>
      </p:pic>
      <p:pic>
        <p:nvPicPr>
          <p:cNvPr id="5" name="Resim 4"/>
          <p:cNvPicPr>
            <a:picLocks noChangeAspect="1"/>
          </p:cNvPicPr>
          <p:nvPr/>
        </p:nvPicPr>
        <p:blipFill>
          <a:blip r:embed="rId3"/>
          <a:stretch>
            <a:fillRect/>
          </a:stretch>
        </p:blipFill>
        <p:spPr>
          <a:xfrm>
            <a:off x="10610108" y="71822"/>
            <a:ext cx="1346543" cy="1914525"/>
          </a:xfrm>
          <a:prstGeom prst="rect">
            <a:avLst/>
          </a:prstGeom>
        </p:spPr>
      </p:pic>
    </p:spTree>
    <p:extLst>
      <p:ext uri="{BB962C8B-B14F-4D97-AF65-F5344CB8AC3E}">
        <p14:creationId xmlns:p14="http://schemas.microsoft.com/office/powerpoint/2010/main" val="37674557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98490" y="1300766"/>
            <a:ext cx="10483402" cy="5023834"/>
          </a:xfrm>
        </p:spPr>
        <p:txBody>
          <a:bodyPr/>
          <a:lstStyle/>
          <a:p>
            <a:pPr>
              <a:buNone/>
            </a:pPr>
            <a:r>
              <a:rPr lang="tr-TR" dirty="0" smtClean="0"/>
              <a:t>	Kuramsal çerçeve;</a:t>
            </a:r>
          </a:p>
          <a:p>
            <a:pPr marL="514350" indent="-514350">
              <a:buFont typeface="+mj-lt"/>
              <a:buAutoNum type="arabicPeriod"/>
            </a:pPr>
            <a:r>
              <a:rPr lang="tr-TR" dirty="0" smtClean="0"/>
              <a:t>Problemin boyutlarının tanımlanmasında,</a:t>
            </a:r>
          </a:p>
          <a:p>
            <a:pPr marL="514350" indent="-514350">
              <a:buFont typeface="+mj-lt"/>
              <a:buAutoNum type="arabicPeriod"/>
            </a:pPr>
            <a:r>
              <a:rPr lang="tr-TR" dirty="0" smtClean="0"/>
              <a:t>Bunların birbirleri ile ilişkilerinin saptanmasında,</a:t>
            </a:r>
          </a:p>
          <a:p>
            <a:pPr marL="514350" indent="-514350">
              <a:buFont typeface="+mj-lt"/>
              <a:buAutoNum type="arabicPeriod"/>
            </a:pPr>
            <a:r>
              <a:rPr lang="tr-TR" dirty="0" smtClean="0"/>
              <a:t>Bilgi toplama araçlarının belirlenmesinde,</a:t>
            </a:r>
          </a:p>
          <a:p>
            <a:pPr marL="514350" indent="-514350">
              <a:buFont typeface="+mj-lt"/>
              <a:buAutoNum type="arabicPeriod"/>
            </a:pPr>
            <a:r>
              <a:rPr lang="tr-TR" dirty="0" smtClean="0"/>
              <a:t>Analiz aşamasında kullanılacak temaların belirlenmesinde yardımcı olur.</a:t>
            </a:r>
          </a:p>
          <a:p>
            <a:pPr marL="514350" indent="-514350">
              <a:buFont typeface="+mj-lt"/>
              <a:buAutoNum type="arabicPeriod"/>
            </a:pPr>
            <a:endParaRPr lang="tr-TR" dirty="0"/>
          </a:p>
          <a:p>
            <a:pPr marL="0" indent="0">
              <a:buNone/>
            </a:pPr>
            <a:r>
              <a:rPr lang="tr-TR" dirty="0" smtClean="0"/>
              <a:t>Ancak, her zaman kuramsal çerçeve oluşturmak mümkün değildir. Bu durum özellikle, daha önce çalışılmamış bir konuda araştırma yapıldığında karşımıza çıkar.</a:t>
            </a:r>
            <a:endParaRPr lang="tr-TR" dirty="0"/>
          </a:p>
        </p:txBody>
      </p:sp>
    </p:spTree>
    <p:extLst>
      <p:ext uri="{BB962C8B-B14F-4D97-AF65-F5344CB8AC3E}">
        <p14:creationId xmlns:p14="http://schemas.microsoft.com/office/powerpoint/2010/main" val="120348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Peki ne yapmalı?</a:t>
            </a:r>
            <a:endParaRPr lang="tr-TR" dirty="0"/>
          </a:p>
        </p:txBody>
      </p:sp>
      <p:sp>
        <p:nvSpPr>
          <p:cNvPr id="3" name="2 İçerik Yer Tutucusu"/>
          <p:cNvSpPr>
            <a:spLocks noGrp="1"/>
          </p:cNvSpPr>
          <p:nvPr>
            <p:ph idx="1"/>
          </p:nvPr>
        </p:nvSpPr>
        <p:spPr/>
        <p:txBody>
          <a:bodyPr/>
          <a:lstStyle/>
          <a:p>
            <a:pPr marL="514350" indent="-514350">
              <a:buFont typeface="+mj-lt"/>
              <a:buAutoNum type="arabicPeriod"/>
            </a:pPr>
            <a:r>
              <a:rPr lang="tr-TR" dirty="0" smtClean="0"/>
              <a:t>Daha esnek bir araştırma deseni  benimsemeli ve elde edilen bulgulara göre bu çerçeveyi oluşturmalı</a:t>
            </a:r>
          </a:p>
          <a:p>
            <a:pPr marL="514350" indent="-514350">
              <a:buFont typeface="+mj-lt"/>
              <a:buAutoNum type="arabicPeriod"/>
            </a:pPr>
            <a:r>
              <a:rPr lang="tr-TR" dirty="0" err="1" smtClean="0"/>
              <a:t>Glaser</a:t>
            </a:r>
            <a:r>
              <a:rPr lang="tr-TR" dirty="0" smtClean="0"/>
              <a:t>  ve  </a:t>
            </a:r>
            <a:r>
              <a:rPr lang="tr-TR" dirty="0" err="1" smtClean="0"/>
              <a:t>Strauss’un</a:t>
            </a:r>
            <a:r>
              <a:rPr lang="tr-TR" dirty="0" smtClean="0"/>
              <a:t> (1967) ortaya koydukları “Kuram oluşturma (</a:t>
            </a:r>
            <a:r>
              <a:rPr lang="tr-TR" dirty="0" err="1" smtClean="0"/>
              <a:t>grounded</a:t>
            </a:r>
            <a:r>
              <a:rPr lang="tr-TR" dirty="0" smtClean="0"/>
              <a:t> </a:t>
            </a:r>
            <a:r>
              <a:rPr lang="tr-TR" dirty="0" err="1" smtClean="0"/>
              <a:t>theory</a:t>
            </a:r>
            <a:r>
              <a:rPr lang="tr-TR" dirty="0" smtClean="0"/>
              <a:t>) teorisi işe koşulmalı .</a:t>
            </a:r>
            <a:endParaRPr lang="tr-TR" dirty="0"/>
          </a:p>
        </p:txBody>
      </p:sp>
    </p:spTree>
    <p:extLst>
      <p:ext uri="{BB962C8B-B14F-4D97-AF65-F5344CB8AC3E}">
        <p14:creationId xmlns:p14="http://schemas.microsoft.com/office/powerpoint/2010/main" val="52110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Araştırma Sorusunun  Yazılması</a:t>
            </a:r>
            <a:endParaRPr lang="tr-TR" dirty="0"/>
          </a:p>
        </p:txBody>
      </p:sp>
      <p:sp>
        <p:nvSpPr>
          <p:cNvPr id="3" name="2 İçerik Yer Tutucusu"/>
          <p:cNvSpPr>
            <a:spLocks noGrp="1"/>
          </p:cNvSpPr>
          <p:nvPr>
            <p:ph idx="1"/>
          </p:nvPr>
        </p:nvSpPr>
        <p:spPr/>
        <p:txBody>
          <a:bodyPr/>
          <a:lstStyle/>
          <a:p>
            <a:r>
              <a:rPr lang="tr-TR" dirty="0" smtClean="0"/>
              <a:t>Araştırma sorusu, araştırmaya konu olan problemin soru olarak ifade edilmiş biçimidir.</a:t>
            </a:r>
          </a:p>
          <a:p>
            <a:endParaRPr lang="tr-TR" dirty="0" smtClean="0"/>
          </a:p>
          <a:p>
            <a:r>
              <a:rPr lang="tr-TR" dirty="0" smtClean="0"/>
              <a:t> Araştırmaya temel oluşturur ve araştırmanın diğer tüm öğelerini etkiler.</a:t>
            </a:r>
            <a:endParaRPr lang="tr-TR" dirty="0"/>
          </a:p>
        </p:txBody>
      </p:sp>
      <p:pic>
        <p:nvPicPr>
          <p:cNvPr id="4" name="Resim 3"/>
          <p:cNvPicPr>
            <a:picLocks noChangeAspect="1"/>
          </p:cNvPicPr>
          <p:nvPr/>
        </p:nvPicPr>
        <p:blipFill>
          <a:blip r:embed="rId2"/>
          <a:stretch>
            <a:fillRect/>
          </a:stretch>
        </p:blipFill>
        <p:spPr>
          <a:xfrm>
            <a:off x="4069522" y="3589852"/>
            <a:ext cx="2790825" cy="1352550"/>
          </a:xfrm>
          <a:prstGeom prst="rect">
            <a:avLst/>
          </a:prstGeom>
        </p:spPr>
      </p:pic>
    </p:spTree>
    <p:extLst>
      <p:ext uri="{BB962C8B-B14F-4D97-AF65-F5344CB8AC3E}">
        <p14:creationId xmlns:p14="http://schemas.microsoft.com/office/powerpoint/2010/main" val="6346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56068" y="1918952"/>
            <a:ext cx="9852338" cy="4597758"/>
          </a:xfrm>
        </p:spPr>
        <p:txBody>
          <a:bodyPr/>
          <a:lstStyle/>
          <a:p>
            <a:r>
              <a:rPr lang="tr-TR" dirty="0" smtClean="0"/>
              <a:t>Problemin niteliği ve </a:t>
            </a:r>
            <a:r>
              <a:rPr lang="tr-TR" dirty="0" err="1" smtClean="0"/>
              <a:t>alanyazın</a:t>
            </a:r>
            <a:r>
              <a:rPr lang="tr-TR" dirty="0" smtClean="0"/>
              <a:t> taraması  soru yazmada önemli rol oynar. Yani soru yazma, kuramsal çerçeveden  derin bir şekilde etkilenir. Kuramsal çerçeveye göre soru  yazılır.</a:t>
            </a:r>
          </a:p>
          <a:p>
            <a:r>
              <a:rPr lang="tr-TR" dirty="0" smtClean="0"/>
              <a:t>Aynı zamanda araştırma soruları da, taranacak </a:t>
            </a:r>
            <a:r>
              <a:rPr lang="tr-TR" dirty="0" err="1" smtClean="0"/>
              <a:t>alanyazının</a:t>
            </a:r>
            <a:r>
              <a:rPr lang="tr-TR" dirty="0" smtClean="0"/>
              <a:t> kapsamını büyük ölçüde belirler. Bu nedenle çoğu zaman soru yazma ve </a:t>
            </a:r>
            <a:r>
              <a:rPr lang="tr-TR" dirty="0" err="1" smtClean="0"/>
              <a:t>alanyazın</a:t>
            </a:r>
            <a:r>
              <a:rPr lang="tr-TR" dirty="0" smtClean="0"/>
              <a:t> taraması eş zamanlı yürüyen ve birbirini etkileyen iki süreçtir.</a:t>
            </a:r>
            <a:endParaRPr lang="tr-TR" dirty="0"/>
          </a:p>
        </p:txBody>
      </p:sp>
    </p:spTree>
    <p:extLst>
      <p:ext uri="{BB962C8B-B14F-4D97-AF65-F5344CB8AC3E}">
        <p14:creationId xmlns:p14="http://schemas.microsoft.com/office/powerpoint/2010/main" val="328939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46220" y="620688"/>
            <a:ext cx="9064580" cy="5703912"/>
          </a:xfrm>
        </p:spPr>
        <p:txBody>
          <a:bodyPr>
            <a:normAutofit/>
          </a:bodyPr>
          <a:lstStyle/>
          <a:p>
            <a:pPr marL="975360" lvl="1" indent="-609600">
              <a:buNone/>
            </a:pPr>
            <a:r>
              <a:rPr lang="tr-TR" sz="2400" dirty="0" smtClean="0"/>
              <a:t>Birçok  nitel araştırmada, araştırma sorusu yazma süreci, “geliştirme” ye ve “yeniden ifade </a:t>
            </a:r>
            <a:r>
              <a:rPr lang="tr-TR" sz="2400" dirty="0" err="1" smtClean="0"/>
              <a:t>etme”ye</a:t>
            </a:r>
            <a:r>
              <a:rPr lang="tr-TR" sz="2400" dirty="0" smtClean="0"/>
              <a:t>  dayalıdır. Yani nicel araştırma gibi bastan kesin bir şekilde sınırlandırılamaz</a:t>
            </a:r>
          </a:p>
          <a:p>
            <a:pPr marL="609600" indent="-609600">
              <a:buNone/>
            </a:pPr>
            <a:endParaRPr lang="tr-TR" dirty="0" smtClean="0"/>
          </a:p>
          <a:p>
            <a:pPr marL="0" indent="0">
              <a:buNone/>
            </a:pPr>
            <a:r>
              <a:rPr lang="tr-TR" dirty="0" smtClean="0"/>
              <a:t>İki tip araştırma sorusu vardır:</a:t>
            </a:r>
          </a:p>
          <a:p>
            <a:pPr marL="609600" indent="-609600">
              <a:buNone/>
            </a:pPr>
            <a:endParaRPr lang="tr-TR" dirty="0" smtClean="0">
              <a:solidFill>
                <a:srgbClr val="FF0000"/>
              </a:solidFill>
            </a:endParaRPr>
          </a:p>
          <a:p>
            <a:pPr marL="0" indent="0">
              <a:buNone/>
            </a:pPr>
            <a:r>
              <a:rPr lang="tr-TR" dirty="0" smtClean="0">
                <a:solidFill>
                  <a:srgbClr val="FF0000"/>
                </a:solidFill>
              </a:rPr>
              <a:t>Açık uçlu araştırma soruları </a:t>
            </a:r>
          </a:p>
          <a:p>
            <a:pPr marL="609600" indent="-609600">
              <a:buNone/>
            </a:pPr>
            <a:r>
              <a:rPr lang="tr-TR" i="1" dirty="0"/>
              <a:t>Öğretmenler sınıfta disiplini nasıl sağlar?</a:t>
            </a:r>
            <a:r>
              <a:rPr lang="tr-TR" dirty="0" smtClean="0"/>
              <a:t>                                                   </a:t>
            </a:r>
          </a:p>
          <a:p>
            <a:pPr marL="0" indent="0">
              <a:buNone/>
            </a:pPr>
            <a:r>
              <a:rPr lang="tr-TR" dirty="0" smtClean="0">
                <a:solidFill>
                  <a:srgbClr val="FF0000"/>
                </a:solidFill>
              </a:rPr>
              <a:t>Kapalı uçlu araştırma soruları</a:t>
            </a:r>
          </a:p>
          <a:p>
            <a:pPr marL="609600" indent="-609600">
              <a:buNone/>
            </a:pPr>
            <a:r>
              <a:rPr lang="tr-TR" i="1" dirty="0"/>
              <a:t> </a:t>
            </a:r>
            <a:r>
              <a:rPr lang="tr-TR" i="1" dirty="0" smtClean="0"/>
              <a:t>Öğretmenin </a:t>
            </a:r>
            <a:r>
              <a:rPr lang="tr-TR" i="1" dirty="0"/>
              <a:t>sınıfta sorduğu soruların türü ile, öğrencinin bu sorulara verdiği </a:t>
            </a:r>
            <a:r>
              <a:rPr lang="tr-TR" i="1" dirty="0" smtClean="0"/>
              <a:t>yanıtların  düzeyi </a:t>
            </a:r>
            <a:r>
              <a:rPr lang="tr-TR" i="1" dirty="0"/>
              <a:t>arasında ne tür bir ilişki vardır?</a:t>
            </a:r>
          </a:p>
          <a:p>
            <a:endParaRPr lang="tr-TR" dirty="0"/>
          </a:p>
        </p:txBody>
      </p:sp>
    </p:spTree>
    <p:extLst>
      <p:ext uri="{BB962C8B-B14F-4D97-AF65-F5344CB8AC3E}">
        <p14:creationId xmlns:p14="http://schemas.microsoft.com/office/powerpoint/2010/main" val="407881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amond(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amond(in)">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amond(in)">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Araştırma Alanının/Örnekleminin Belirlenmesi</a:t>
            </a:r>
            <a:endParaRPr lang="tr-TR" dirty="0"/>
          </a:p>
        </p:txBody>
      </p:sp>
      <p:sp>
        <p:nvSpPr>
          <p:cNvPr id="3" name="2 İçerik Yer Tutucusu"/>
          <p:cNvSpPr>
            <a:spLocks noGrp="1"/>
          </p:cNvSpPr>
          <p:nvPr>
            <p:ph idx="1"/>
          </p:nvPr>
        </p:nvSpPr>
        <p:spPr/>
        <p:txBody>
          <a:bodyPr/>
          <a:lstStyle/>
          <a:p>
            <a:pPr marL="514350" indent="-514350">
              <a:buNone/>
            </a:pPr>
            <a:r>
              <a:rPr lang="tr-TR" dirty="0" smtClean="0"/>
              <a:t>Alanla ilgili olarak araştırmacının yapması gereken işler:</a:t>
            </a:r>
          </a:p>
          <a:p>
            <a:pPr marL="514350" indent="-514350">
              <a:buFont typeface="+mj-lt"/>
              <a:buAutoNum type="arabicPeriod"/>
            </a:pPr>
            <a:r>
              <a:rPr lang="tr-TR" dirty="0" smtClean="0"/>
              <a:t>Alanla ilgili ön bilgiler edinmek, </a:t>
            </a:r>
          </a:p>
          <a:p>
            <a:pPr marL="514350" indent="-514350">
              <a:buFont typeface="+mj-lt"/>
              <a:buAutoNum type="arabicPeriod"/>
            </a:pPr>
            <a:r>
              <a:rPr lang="tr-TR" dirty="0" smtClean="0"/>
              <a:t>Alanı daha yakından tanımak için gerekli temaslarda bulunmak,</a:t>
            </a:r>
          </a:p>
          <a:p>
            <a:pPr marL="514350" indent="-514350">
              <a:buFont typeface="+mj-lt"/>
              <a:buAutoNum type="arabicPeriod"/>
            </a:pPr>
            <a:r>
              <a:rPr lang="tr-TR" dirty="0" smtClean="0"/>
              <a:t>Alanda çalışmak için gerekli izinleri almak,</a:t>
            </a:r>
          </a:p>
          <a:p>
            <a:pPr marL="514350" indent="-514350">
              <a:buFont typeface="+mj-lt"/>
              <a:buAutoNum type="arabicPeriod"/>
            </a:pPr>
            <a:r>
              <a:rPr lang="tr-TR" dirty="0" smtClean="0"/>
              <a:t>Gerekirse araştırma mekanı yaratmak,</a:t>
            </a:r>
          </a:p>
          <a:p>
            <a:pPr marL="514350" indent="-514350">
              <a:buNone/>
            </a:pPr>
            <a:r>
              <a:rPr lang="tr-TR" dirty="0" smtClean="0"/>
              <a:t>	</a:t>
            </a:r>
            <a:endParaRPr lang="tr-TR" dirty="0"/>
          </a:p>
        </p:txBody>
      </p:sp>
      <p:pic>
        <p:nvPicPr>
          <p:cNvPr id="4" name="Resim 3"/>
          <p:cNvPicPr>
            <a:picLocks noChangeAspect="1"/>
          </p:cNvPicPr>
          <p:nvPr/>
        </p:nvPicPr>
        <p:blipFill>
          <a:blip r:embed="rId2"/>
          <a:stretch>
            <a:fillRect/>
          </a:stretch>
        </p:blipFill>
        <p:spPr>
          <a:xfrm>
            <a:off x="6402276" y="4141161"/>
            <a:ext cx="3714750" cy="1228725"/>
          </a:xfrm>
          <a:prstGeom prst="rect">
            <a:avLst/>
          </a:prstGeom>
        </p:spPr>
      </p:pic>
    </p:spTree>
    <p:extLst>
      <p:ext uri="{BB962C8B-B14F-4D97-AF65-F5344CB8AC3E}">
        <p14:creationId xmlns:p14="http://schemas.microsoft.com/office/powerpoint/2010/main" val="59898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81200" y="980728"/>
            <a:ext cx="8229600" cy="5343872"/>
          </a:xfrm>
        </p:spPr>
        <p:txBody>
          <a:bodyPr/>
          <a:lstStyle/>
          <a:p>
            <a:pPr>
              <a:buNone/>
            </a:pPr>
            <a:r>
              <a:rPr lang="tr-TR" dirty="0" smtClean="0"/>
              <a:t>	Marshall ve </a:t>
            </a:r>
            <a:r>
              <a:rPr lang="tr-TR" dirty="0" err="1" smtClean="0"/>
              <a:t>Rosmann</a:t>
            </a:r>
            <a:r>
              <a:rPr lang="tr-TR" dirty="0" smtClean="0"/>
              <a:t> araştırma alanı ile ilgili dört önemli  özellikten bahsederler:</a:t>
            </a:r>
          </a:p>
          <a:p>
            <a:pPr marL="514350" indent="-514350">
              <a:buFont typeface="+mj-lt"/>
              <a:buAutoNum type="arabicPeriod"/>
            </a:pPr>
            <a:r>
              <a:rPr lang="tr-TR" dirty="0" smtClean="0"/>
              <a:t>Alana araştırma amacı ile girmek mümkündür,</a:t>
            </a:r>
          </a:p>
          <a:p>
            <a:pPr marL="514350" indent="-514350">
              <a:buFont typeface="+mj-lt"/>
              <a:buAutoNum type="arabicPeriod"/>
            </a:pPr>
            <a:r>
              <a:rPr lang="tr-TR" dirty="0" smtClean="0"/>
              <a:t>Alanda araştırma konusu  ile ilgili zengin bilgiler, süreçler ve dokümanlar mevcuttur,</a:t>
            </a:r>
          </a:p>
          <a:p>
            <a:pPr marL="514350" indent="-514350">
              <a:buFont typeface="+mj-lt"/>
              <a:buAutoNum type="arabicPeriod"/>
            </a:pPr>
            <a:r>
              <a:rPr lang="tr-TR" dirty="0" smtClean="0"/>
              <a:t>Araştırmacı alandaki bireylerle güvene dayalı ve etkili bir iletişim kurabilir,</a:t>
            </a:r>
          </a:p>
          <a:p>
            <a:pPr marL="514350" indent="-514350">
              <a:buFont typeface="+mj-lt"/>
              <a:buAutoNum type="arabicPeriod"/>
            </a:pPr>
            <a:r>
              <a:rPr lang="tr-TR" dirty="0" smtClean="0"/>
              <a:t>Elde edilen bulguların kalitesi ve geçerliği hakkında kuşku yoktur.</a:t>
            </a:r>
            <a:endParaRPr lang="tr-TR" dirty="0"/>
          </a:p>
        </p:txBody>
      </p:sp>
    </p:spTree>
    <p:extLst>
      <p:ext uri="{BB962C8B-B14F-4D97-AF65-F5344CB8AC3E}">
        <p14:creationId xmlns:p14="http://schemas.microsoft.com/office/powerpoint/2010/main" val="377135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Araştırmacının Rolünün Belirlenmesi</a:t>
            </a:r>
            <a:endParaRPr lang="tr-TR" dirty="0"/>
          </a:p>
        </p:txBody>
      </p:sp>
      <p:sp>
        <p:nvSpPr>
          <p:cNvPr id="3" name="2 İçerik Yer Tutucusu"/>
          <p:cNvSpPr>
            <a:spLocks noGrp="1"/>
          </p:cNvSpPr>
          <p:nvPr>
            <p:ph idx="1"/>
          </p:nvPr>
        </p:nvSpPr>
        <p:spPr/>
        <p:txBody>
          <a:bodyPr/>
          <a:lstStyle/>
          <a:p>
            <a:pPr>
              <a:buNone/>
            </a:pPr>
            <a:r>
              <a:rPr lang="tr-TR" dirty="0" smtClean="0"/>
              <a:t>	Nitel araştırmada araştırmacı katılımcı bir rol üstlenir. Yani, alanda zaman harcayan, bilgi toplayan, alanı yakından tanıyan, olup biten olaylara dahil olan ve  araştırmaya dahil olan bireylerle yakın bir iletişim kuran  kişidir.</a:t>
            </a:r>
            <a:endParaRPr lang="tr-TR" dirty="0"/>
          </a:p>
        </p:txBody>
      </p:sp>
      <p:pic>
        <p:nvPicPr>
          <p:cNvPr id="4" name="Resim 3"/>
          <p:cNvPicPr>
            <a:picLocks noChangeAspect="1"/>
          </p:cNvPicPr>
          <p:nvPr/>
        </p:nvPicPr>
        <p:blipFill>
          <a:blip r:embed="rId2"/>
          <a:stretch>
            <a:fillRect/>
          </a:stretch>
        </p:blipFill>
        <p:spPr>
          <a:xfrm>
            <a:off x="8218398" y="3181684"/>
            <a:ext cx="2143125" cy="2143125"/>
          </a:xfrm>
          <a:prstGeom prst="rect">
            <a:avLst/>
          </a:prstGeom>
        </p:spPr>
      </p:pic>
    </p:spTree>
    <p:extLst>
      <p:ext uri="{BB962C8B-B14F-4D97-AF65-F5344CB8AC3E}">
        <p14:creationId xmlns:p14="http://schemas.microsoft.com/office/powerpoint/2010/main" val="21484809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pPr algn="ctr"/>
            <a:r>
              <a:rPr lang="tr-TR" sz="4000" dirty="0"/>
              <a:t>Veri Toplama Araçlarının/Stratejilerinin Geliştirilmesi</a:t>
            </a:r>
          </a:p>
        </p:txBody>
      </p:sp>
      <p:sp>
        <p:nvSpPr>
          <p:cNvPr id="3" name="2 İçerik Yer Tutucusu"/>
          <p:cNvSpPr>
            <a:spLocks noGrp="1"/>
          </p:cNvSpPr>
          <p:nvPr>
            <p:ph idx="1"/>
          </p:nvPr>
        </p:nvSpPr>
        <p:spPr/>
        <p:txBody>
          <a:bodyPr/>
          <a:lstStyle/>
          <a:p>
            <a:pPr>
              <a:buNone/>
            </a:pPr>
            <a:r>
              <a:rPr lang="tr-TR" dirty="0" smtClean="0"/>
              <a:t>	Nitel araştırmada veri toplama yöntemlerinin başında: </a:t>
            </a:r>
          </a:p>
          <a:p>
            <a:r>
              <a:rPr lang="tr-TR" b="1" dirty="0" smtClean="0"/>
              <a:t>görüşme</a:t>
            </a:r>
            <a:r>
              <a:rPr lang="tr-TR" dirty="0" smtClean="0"/>
              <a:t>,</a:t>
            </a:r>
          </a:p>
          <a:p>
            <a:r>
              <a:rPr lang="tr-TR" b="1" dirty="0" smtClean="0"/>
              <a:t>odak grup görüşmesi </a:t>
            </a:r>
            <a:r>
              <a:rPr lang="tr-TR" dirty="0" smtClean="0"/>
              <a:t>ve</a:t>
            </a:r>
          </a:p>
          <a:p>
            <a:r>
              <a:rPr lang="tr-TR" b="1" dirty="0" smtClean="0"/>
              <a:t>gözlem</a:t>
            </a:r>
            <a:r>
              <a:rPr lang="tr-TR" dirty="0" smtClean="0"/>
              <a:t> gelmektedir.</a:t>
            </a:r>
          </a:p>
          <a:p>
            <a:r>
              <a:rPr lang="tr-TR" dirty="0" smtClean="0"/>
              <a:t> Bunların yanında çeşitli </a:t>
            </a:r>
            <a:r>
              <a:rPr lang="tr-TR" b="1" dirty="0" smtClean="0"/>
              <a:t>dokümanlar</a:t>
            </a:r>
            <a:r>
              <a:rPr lang="tr-TR" dirty="0" smtClean="0"/>
              <a:t> da (belge,yazışma, fotoğraf) nitel araştırmada kullanılan verilere temel oluşturabilir.</a:t>
            </a:r>
          </a:p>
          <a:p>
            <a:pPr>
              <a:buNone/>
            </a:pPr>
            <a:endParaRPr lang="tr-TR" dirty="0"/>
          </a:p>
        </p:txBody>
      </p:sp>
    </p:spTree>
    <p:extLst>
      <p:ext uri="{BB962C8B-B14F-4D97-AF65-F5344CB8AC3E}">
        <p14:creationId xmlns:p14="http://schemas.microsoft.com/office/powerpoint/2010/main" val="139451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6220" y="1893194"/>
            <a:ext cx="10207580" cy="4283770"/>
          </a:xfrm>
        </p:spPr>
        <p:txBody>
          <a:bodyPr>
            <a:normAutofit/>
          </a:bodyPr>
          <a:lstStyle/>
          <a:p>
            <a:r>
              <a:rPr lang="tr-TR" dirty="0" smtClean="0"/>
              <a:t>Sosyal olguların gözlenerek anlaşılabileceği varsayımına dayanan gözlem yöntemi nitel araştırmada, kendi içinde katılımcı, katılımcı olmayan gibi kategorilere ayrılır. Görüşmede olduğu gibi gözlemin bir bilgi toplama yöntemi olarak kullanılması, gerek görüşme öncesi gerekli hazırlıkların yapılması gerekse görüşmenin gerçekleştirilmesi konularında yoğun bir eğitimi gerekli kılar</a:t>
            </a:r>
            <a:endParaRPr lang="tr-TR" dirty="0"/>
          </a:p>
        </p:txBody>
      </p:sp>
      <p:pic>
        <p:nvPicPr>
          <p:cNvPr id="2" name="Resim 1"/>
          <p:cNvPicPr>
            <a:picLocks noChangeAspect="1"/>
          </p:cNvPicPr>
          <p:nvPr/>
        </p:nvPicPr>
        <p:blipFill>
          <a:blip r:embed="rId2"/>
          <a:stretch>
            <a:fillRect/>
          </a:stretch>
        </p:blipFill>
        <p:spPr>
          <a:xfrm>
            <a:off x="3641746" y="3954348"/>
            <a:ext cx="3377240" cy="1865574"/>
          </a:xfrm>
          <a:prstGeom prst="rect">
            <a:avLst/>
          </a:prstGeom>
        </p:spPr>
      </p:pic>
      <p:sp>
        <p:nvSpPr>
          <p:cNvPr id="4" name="Dikdörtgen 3"/>
          <p:cNvSpPr/>
          <p:nvPr/>
        </p:nvSpPr>
        <p:spPr>
          <a:xfrm>
            <a:off x="1262129" y="924610"/>
            <a:ext cx="9259909" cy="830997"/>
          </a:xfrm>
          <a:prstGeom prst="rect">
            <a:avLst/>
          </a:prstGeom>
        </p:spPr>
        <p:txBody>
          <a:bodyPr wrap="square">
            <a:spAutoFit/>
          </a:bodyPr>
          <a:lstStyle/>
          <a:p>
            <a:r>
              <a:rPr lang="tr-TR" sz="2400" dirty="0" smtClean="0"/>
              <a:t>Nitel araştırmada kullanılan </a:t>
            </a:r>
            <a:r>
              <a:rPr lang="tr-TR" sz="2400" b="1" dirty="0" smtClean="0"/>
              <a:t>ikinci en yaygın bilgi toplama yöntemi ise gözlemdir</a:t>
            </a:r>
            <a:r>
              <a:rPr lang="tr-TR" sz="2400" dirty="0" smtClean="0"/>
              <a:t>. </a:t>
            </a:r>
            <a:endParaRPr lang="tr-TR" sz="2400" dirty="0"/>
          </a:p>
        </p:txBody>
      </p:sp>
    </p:spTree>
    <p:extLst>
      <p:ext uri="{BB962C8B-B14F-4D97-AF65-F5344CB8AC3E}">
        <p14:creationId xmlns:p14="http://schemas.microsoft.com/office/powerpoint/2010/main" val="23073233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	Nitel araştırmada elde edilen verilerin  geçerliliği ve ulaşılan sonuçların doğruluğu hassas bir konu olduğu için birçok araştırmacı birden fazla veri toplama yöntemi kullanarak elde ettiği verileri teyit etmeye ve geçerliliklerini çok boyutlu olarak kanıtlamaya çaba gösterir.</a:t>
            </a:r>
          </a:p>
          <a:p>
            <a:pPr>
              <a:buNone/>
            </a:pPr>
            <a:endParaRPr lang="tr-TR" dirty="0"/>
          </a:p>
        </p:txBody>
      </p:sp>
    </p:spTree>
    <p:extLst>
      <p:ext uri="{BB962C8B-B14F-4D97-AF65-F5344CB8AC3E}">
        <p14:creationId xmlns:p14="http://schemas.microsoft.com/office/powerpoint/2010/main" val="19000370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63552" y="1196752"/>
            <a:ext cx="8033485" cy="477502"/>
          </a:xfrm>
        </p:spPr>
        <p:txBody>
          <a:bodyPr>
            <a:noAutofit/>
          </a:bodyPr>
          <a:lstStyle/>
          <a:p>
            <a:pPr algn="ctr"/>
            <a:r>
              <a:rPr lang="tr-TR" sz="3600" dirty="0"/>
              <a:t>Veri Toplama </a:t>
            </a:r>
            <a:br>
              <a:rPr lang="tr-TR" sz="3600" dirty="0"/>
            </a:br>
            <a:r>
              <a:rPr lang="tr-TR" sz="3600" dirty="0"/>
              <a:t>(görüşme, odak grup görüşmesi ve gözlem )</a:t>
            </a:r>
          </a:p>
        </p:txBody>
      </p:sp>
      <p:sp>
        <p:nvSpPr>
          <p:cNvPr id="3" name="2 İçerik Yer Tutucusu"/>
          <p:cNvSpPr>
            <a:spLocks noGrp="1"/>
          </p:cNvSpPr>
          <p:nvPr>
            <p:ph idx="1"/>
          </p:nvPr>
        </p:nvSpPr>
        <p:spPr>
          <a:xfrm>
            <a:off x="1648496" y="2086377"/>
            <a:ext cx="8572648" cy="4771623"/>
          </a:xfrm>
        </p:spPr>
        <p:txBody>
          <a:bodyPr/>
          <a:lstStyle/>
          <a:p>
            <a:pPr>
              <a:buNone/>
            </a:pPr>
            <a:r>
              <a:rPr lang="tr-TR" dirty="0" smtClean="0"/>
              <a:t>		Veri toplama araçları geliştirdikten sonra araştırmacı veri toplamaya başlar. </a:t>
            </a:r>
          </a:p>
          <a:p>
            <a:pPr>
              <a:buNone/>
            </a:pPr>
            <a:r>
              <a:rPr lang="tr-TR" dirty="0" smtClean="0"/>
              <a:t>		Araştırmacı, araştırma sorusuna yanıt verebilecek birden fazla yöntemi araştırma desenine dahil edebilir. Böylece bir yönteminin sınırlılığı, diğer yöntemin artısı ile telafi edilir. Buna veri çeşitlemesi (data </a:t>
            </a:r>
            <a:r>
              <a:rPr lang="tr-TR" dirty="0" err="1" smtClean="0"/>
              <a:t>triangulation</a:t>
            </a:r>
            <a:r>
              <a:rPr lang="tr-TR" dirty="0" smtClean="0"/>
              <a:t>) denir.</a:t>
            </a:r>
            <a:endParaRPr lang="tr-TR" dirty="0"/>
          </a:p>
        </p:txBody>
      </p:sp>
      <p:pic>
        <p:nvPicPr>
          <p:cNvPr id="4" name="Resim 3"/>
          <p:cNvPicPr>
            <a:picLocks noChangeAspect="1"/>
          </p:cNvPicPr>
          <p:nvPr/>
        </p:nvPicPr>
        <p:blipFill>
          <a:blip r:embed="rId2"/>
          <a:stretch>
            <a:fillRect/>
          </a:stretch>
        </p:blipFill>
        <p:spPr>
          <a:xfrm>
            <a:off x="4283030" y="4057382"/>
            <a:ext cx="3162300" cy="1447800"/>
          </a:xfrm>
          <a:prstGeom prst="rect">
            <a:avLst/>
          </a:prstGeom>
        </p:spPr>
      </p:pic>
    </p:spTree>
    <p:extLst>
      <p:ext uri="{BB962C8B-B14F-4D97-AF65-F5344CB8AC3E}">
        <p14:creationId xmlns:p14="http://schemas.microsoft.com/office/powerpoint/2010/main" val="259425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sz="3600" dirty="0"/>
              <a:t>Veri Analizi, Bulguların Betimlenmesi ve Yorumlanması</a:t>
            </a:r>
          </a:p>
        </p:txBody>
      </p:sp>
      <p:sp>
        <p:nvSpPr>
          <p:cNvPr id="3" name="2 İçerik Yer Tutucusu"/>
          <p:cNvSpPr>
            <a:spLocks noGrp="1"/>
          </p:cNvSpPr>
          <p:nvPr>
            <p:ph idx="1"/>
          </p:nvPr>
        </p:nvSpPr>
        <p:spPr/>
        <p:txBody>
          <a:bodyPr/>
          <a:lstStyle/>
          <a:p>
            <a:pPr>
              <a:buNone/>
            </a:pPr>
            <a:r>
              <a:rPr lang="tr-TR" dirty="0" smtClean="0"/>
              <a:t>		Nitel araştırmada  elde edilen verilerin analizi için iki genel yöntem önerilebilir:</a:t>
            </a:r>
          </a:p>
          <a:p>
            <a:pPr marL="514350" indent="-514350">
              <a:buFont typeface="+mj-lt"/>
              <a:buAutoNum type="arabicPeriod"/>
            </a:pPr>
            <a:r>
              <a:rPr lang="tr-TR" b="1" dirty="0" smtClean="0"/>
              <a:t>Betimsel Analiz</a:t>
            </a:r>
          </a:p>
          <a:p>
            <a:pPr marL="514350" indent="-514350">
              <a:buFont typeface="+mj-lt"/>
              <a:buAutoNum type="arabicPeriod"/>
            </a:pPr>
            <a:r>
              <a:rPr lang="tr-TR" b="1" dirty="0" smtClean="0"/>
              <a:t>İçerik Analizi</a:t>
            </a:r>
          </a:p>
        </p:txBody>
      </p:sp>
    </p:spTree>
    <p:extLst>
      <p:ext uri="{BB962C8B-B14F-4D97-AF65-F5344CB8AC3E}">
        <p14:creationId xmlns:p14="http://schemas.microsoft.com/office/powerpoint/2010/main" val="20175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78039" y="1931830"/>
            <a:ext cx="8832761" cy="4392769"/>
          </a:xfrm>
        </p:spPr>
        <p:txBody>
          <a:bodyPr/>
          <a:lstStyle/>
          <a:p>
            <a:pPr>
              <a:buNone/>
            </a:pPr>
            <a:r>
              <a:rPr lang="tr-TR" dirty="0" smtClean="0">
                <a:solidFill>
                  <a:srgbClr val="FF0000"/>
                </a:solidFill>
              </a:rPr>
              <a:t>	Betimleme:  </a:t>
            </a:r>
            <a:r>
              <a:rPr lang="tr-TR" dirty="0" smtClean="0"/>
              <a:t>Araştırmaya katılan kişilerden alınan görüşlerin özüne dokunmadan bazen de anlamı güçlendirmek ve dikkat çekmek için alıntıların yapılması ile verilerin sunulmasına denir.</a:t>
            </a:r>
          </a:p>
          <a:p>
            <a:pPr>
              <a:buNone/>
            </a:pPr>
            <a:endParaRPr lang="tr-TR" dirty="0" smtClean="0"/>
          </a:p>
          <a:p>
            <a:pPr>
              <a:buNone/>
            </a:pPr>
            <a:r>
              <a:rPr lang="tr-TR" dirty="0" smtClean="0"/>
              <a:t>	</a:t>
            </a:r>
            <a:r>
              <a:rPr lang="tr-TR" dirty="0" smtClean="0">
                <a:solidFill>
                  <a:srgbClr val="FF0000"/>
                </a:solidFill>
              </a:rPr>
              <a:t>Yorumlama: </a:t>
            </a:r>
            <a:r>
              <a:rPr lang="tr-TR" u="sng" dirty="0" smtClean="0"/>
              <a:t>Bulgular betimlendikten sonra  </a:t>
            </a:r>
            <a:r>
              <a:rPr lang="tr-TR" dirty="0" smtClean="0"/>
              <a:t>yorum ve açıklama yapılabilir. </a:t>
            </a:r>
            <a:r>
              <a:rPr lang="tr-TR" dirty="0" smtClean="0">
                <a:solidFill>
                  <a:schemeClr val="accent2"/>
                </a:solidFill>
              </a:rPr>
              <a:t>“Bu söylenen ya da gözlenen ne anlama gelmektedir?” </a:t>
            </a:r>
            <a:r>
              <a:rPr lang="tr-TR" dirty="0" smtClean="0"/>
              <a:t>sorusu, yorumlamanın temelini oluşturur. </a:t>
            </a:r>
          </a:p>
          <a:p>
            <a:pPr>
              <a:buNone/>
            </a:pPr>
            <a:endParaRPr lang="tr-TR" u="sng" dirty="0" smtClean="0"/>
          </a:p>
          <a:p>
            <a:pPr>
              <a:buNone/>
            </a:pPr>
            <a:endParaRPr lang="tr-TR" dirty="0">
              <a:solidFill>
                <a:srgbClr val="FF0000"/>
              </a:solidFill>
            </a:endParaRPr>
          </a:p>
        </p:txBody>
      </p:sp>
    </p:spTree>
    <p:extLst>
      <p:ext uri="{BB962C8B-B14F-4D97-AF65-F5344CB8AC3E}">
        <p14:creationId xmlns:p14="http://schemas.microsoft.com/office/powerpoint/2010/main" val="212286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amond(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991544" y="1124744"/>
            <a:ext cx="8229600" cy="575267"/>
          </a:xfrm>
        </p:spPr>
        <p:txBody>
          <a:bodyPr>
            <a:noAutofit/>
          </a:bodyPr>
          <a:lstStyle/>
          <a:p>
            <a:pPr algn="ctr"/>
            <a:r>
              <a:rPr lang="tr-TR" sz="3600" dirty="0" smtClean="0"/>
              <a:t>Sonuçların Sınırlandırılması ve Analitik Genellemelere ulaşılması</a:t>
            </a:r>
            <a:endParaRPr lang="tr-TR" sz="3600" dirty="0"/>
          </a:p>
        </p:txBody>
      </p:sp>
      <p:sp>
        <p:nvSpPr>
          <p:cNvPr id="3" name="2 İçerik Yer Tutucusu"/>
          <p:cNvSpPr>
            <a:spLocks noGrp="1"/>
          </p:cNvSpPr>
          <p:nvPr>
            <p:ph idx="1"/>
          </p:nvPr>
        </p:nvSpPr>
        <p:spPr>
          <a:xfrm>
            <a:off x="1981200" y="2492896"/>
            <a:ext cx="8229600" cy="3831704"/>
          </a:xfrm>
        </p:spPr>
        <p:txBody>
          <a:bodyPr/>
          <a:lstStyle/>
          <a:p>
            <a:pPr marL="609600" indent="-609600"/>
            <a:r>
              <a:rPr lang="tr-TR" dirty="0" smtClean="0"/>
              <a:t>Nitel araştırmada bulguların genellenmesi zordur. Çünkü:</a:t>
            </a:r>
          </a:p>
          <a:p>
            <a:pPr marL="609600" indent="-609600">
              <a:buFontTx/>
              <a:buAutoNum type="arabicPeriod"/>
            </a:pPr>
            <a:r>
              <a:rPr lang="tr-TR" dirty="0" smtClean="0"/>
              <a:t>Sosyal olaylar durağan değildir.</a:t>
            </a:r>
          </a:p>
          <a:p>
            <a:pPr marL="609600" indent="-609600">
              <a:buFontTx/>
              <a:buAutoNum type="arabicPeriod"/>
            </a:pPr>
            <a:r>
              <a:rPr lang="tr-TR" dirty="0" smtClean="0"/>
              <a:t>Ortam ve zaman açısından aynı sosyal olayı tekrar edemezsiniz.</a:t>
            </a:r>
          </a:p>
          <a:p>
            <a:pPr marL="609600" indent="-609600">
              <a:buFontTx/>
              <a:buAutoNum type="arabicPeriod"/>
            </a:pPr>
            <a:r>
              <a:rPr lang="tr-TR" dirty="0" smtClean="0"/>
              <a:t>Evreni temsil edecek sayıda ve düzeyde örneklemi dahil edemezsiniz.</a:t>
            </a:r>
            <a:endParaRPr lang="tr-TR" dirty="0"/>
          </a:p>
        </p:txBody>
      </p:sp>
    </p:spTree>
    <p:extLst>
      <p:ext uri="{BB962C8B-B14F-4D97-AF65-F5344CB8AC3E}">
        <p14:creationId xmlns:p14="http://schemas.microsoft.com/office/powerpoint/2010/main" val="88711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16676" y="2189408"/>
            <a:ext cx="8794124" cy="4135192"/>
          </a:xfrm>
        </p:spPr>
        <p:txBody>
          <a:bodyPr/>
          <a:lstStyle/>
          <a:p>
            <a:pPr>
              <a:buNone/>
            </a:pPr>
            <a:r>
              <a:rPr lang="tr-TR" dirty="0" smtClean="0"/>
              <a:t> Bu yüzden:</a:t>
            </a:r>
          </a:p>
          <a:p>
            <a:r>
              <a:rPr lang="tr-TR" dirty="0" smtClean="0"/>
              <a:t>Nitel araştırmada doğrudan genelleme mümkün değildir.</a:t>
            </a:r>
          </a:p>
          <a:p>
            <a:r>
              <a:rPr lang="tr-TR" dirty="0" smtClean="0"/>
              <a:t>Sınırlı genellemeler yapılabilir.</a:t>
            </a:r>
          </a:p>
          <a:p>
            <a:r>
              <a:rPr lang="tr-TR" dirty="0" smtClean="0"/>
              <a:t>Araştırmacı, araştırmanın sınırlıklarını tartışmalıdır.</a:t>
            </a:r>
          </a:p>
          <a:p>
            <a:r>
              <a:rPr lang="tr-TR" dirty="0" smtClean="0"/>
              <a:t>Araştırma sonuçlarının ne ölçüde genellenebileceğine dair yorumlar yapmalıdır.</a:t>
            </a:r>
            <a:endParaRPr lang="tr-TR" dirty="0"/>
          </a:p>
        </p:txBody>
      </p:sp>
      <p:pic>
        <p:nvPicPr>
          <p:cNvPr id="2" name="Resim 1"/>
          <p:cNvPicPr>
            <a:picLocks noChangeAspect="1"/>
          </p:cNvPicPr>
          <p:nvPr/>
        </p:nvPicPr>
        <p:blipFill>
          <a:blip r:embed="rId2"/>
          <a:stretch>
            <a:fillRect/>
          </a:stretch>
        </p:blipFill>
        <p:spPr>
          <a:xfrm>
            <a:off x="9003170" y="322575"/>
            <a:ext cx="2415259" cy="2415259"/>
          </a:xfrm>
          <a:prstGeom prst="rect">
            <a:avLst/>
          </a:prstGeom>
        </p:spPr>
      </p:pic>
    </p:spTree>
    <p:extLst>
      <p:ext uri="{BB962C8B-B14F-4D97-AF65-F5344CB8AC3E}">
        <p14:creationId xmlns:p14="http://schemas.microsoft.com/office/powerpoint/2010/main" val="306259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lang="tr-TR" dirty="0" smtClean="0"/>
              <a:t>Araştırmanın Kuram ve Uygulama İçin Doğurduğu Sonuçlar</a:t>
            </a:r>
            <a:endParaRPr lang="tr-TR" dirty="0"/>
          </a:p>
        </p:txBody>
      </p:sp>
      <p:sp>
        <p:nvSpPr>
          <p:cNvPr id="3" name="2 İçerik Yer Tutucusu"/>
          <p:cNvSpPr>
            <a:spLocks noGrp="1"/>
          </p:cNvSpPr>
          <p:nvPr>
            <p:ph idx="1"/>
          </p:nvPr>
        </p:nvSpPr>
        <p:spPr/>
        <p:txBody>
          <a:bodyPr/>
          <a:lstStyle/>
          <a:p>
            <a:r>
              <a:rPr lang="tr-TR" dirty="0" smtClean="0"/>
              <a:t>Son aşamadır.</a:t>
            </a:r>
          </a:p>
          <a:p>
            <a:r>
              <a:rPr lang="tr-TR" dirty="0" smtClean="0"/>
              <a:t>Bulgulardan hareketle kuram ve uygulamaya dair sonuçlar çıkarılır.</a:t>
            </a:r>
          </a:p>
          <a:p>
            <a:r>
              <a:rPr lang="tr-TR" dirty="0" smtClean="0"/>
              <a:t>Önerilerde bulunulur.</a:t>
            </a:r>
          </a:p>
          <a:p>
            <a:r>
              <a:rPr lang="tr-TR" dirty="0" smtClean="0"/>
              <a:t>Daha önceki kuramlar açıklanabilir, çürütülebilir, örneklendirilebilir.</a:t>
            </a:r>
          </a:p>
          <a:p>
            <a:r>
              <a:rPr lang="tr-TR" dirty="0" smtClean="0"/>
              <a:t>Yeni bir kuram ortaya konabilir.</a:t>
            </a:r>
          </a:p>
          <a:p>
            <a:endParaRPr lang="tr-TR" dirty="0"/>
          </a:p>
        </p:txBody>
      </p:sp>
    </p:spTree>
    <p:extLst>
      <p:ext uri="{BB962C8B-B14F-4D97-AF65-F5344CB8AC3E}">
        <p14:creationId xmlns:p14="http://schemas.microsoft.com/office/powerpoint/2010/main" val="29287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0311" y="1249250"/>
            <a:ext cx="10323490" cy="4927713"/>
          </a:xfrm>
        </p:spPr>
        <p:txBody>
          <a:bodyPr>
            <a:normAutofit/>
          </a:bodyPr>
          <a:lstStyle/>
          <a:p>
            <a:r>
              <a:rPr lang="tr-TR" sz="2400" b="1" dirty="0"/>
              <a:t>Amaçlı örnekleme </a:t>
            </a:r>
            <a:endParaRPr lang="tr-TR" sz="2400" b="1" dirty="0" smtClean="0"/>
          </a:p>
          <a:p>
            <a:r>
              <a:rPr lang="tr-TR" dirty="0" smtClean="0"/>
              <a:t>Nitel </a:t>
            </a:r>
            <a:r>
              <a:rPr lang="tr-TR" dirty="0"/>
              <a:t>araştırma geleneği içinde ortaya çıkmıştır. </a:t>
            </a:r>
            <a:endParaRPr lang="tr-TR" dirty="0" smtClean="0"/>
          </a:p>
          <a:p>
            <a:r>
              <a:rPr lang="tr-TR" dirty="0" smtClean="0"/>
              <a:t>Bilindiği </a:t>
            </a:r>
            <a:r>
              <a:rPr lang="tr-TR" dirty="0"/>
              <a:t>gibi </a:t>
            </a:r>
            <a:r>
              <a:rPr lang="tr-TR" dirty="0" err="1"/>
              <a:t>positivist</a:t>
            </a:r>
            <a:r>
              <a:rPr lang="tr-TR" dirty="0"/>
              <a:t> bilim anlayışında genelleme arzusu vardır. Tek tip bir kalıba sokma gayreti vardır. </a:t>
            </a:r>
            <a:endParaRPr lang="tr-TR" dirty="0" smtClean="0"/>
          </a:p>
          <a:p>
            <a:r>
              <a:rPr lang="tr-TR" dirty="0" smtClean="0"/>
              <a:t>Nitel </a:t>
            </a:r>
            <a:r>
              <a:rPr lang="tr-TR" dirty="0"/>
              <a:t>anlayışa göre farklılıklar, çeşitlilikler zenginlikler aykırılıklar da çalışmaya dahil edilmelidir. Doğada var olan konuların bir </a:t>
            </a:r>
            <a:r>
              <a:rPr lang="tr-TR" dirty="0" err="1"/>
              <a:t>panoroması</a:t>
            </a:r>
            <a:r>
              <a:rPr lang="tr-TR" dirty="0"/>
              <a:t> gün yüzüne çıkartılmalıdır. Nitel araştırmada esas olan konular tüm ayrıntıları ve olası ayırt edici özellikleri ile gözler önüne serilmelidir. Amaçlı örnekleme kendi içinde değişik kollara ayrılır.</a:t>
            </a:r>
          </a:p>
        </p:txBody>
      </p:sp>
      <p:sp>
        <p:nvSpPr>
          <p:cNvPr id="2" name="Dikdörtgen 1"/>
          <p:cNvSpPr/>
          <p:nvPr/>
        </p:nvSpPr>
        <p:spPr>
          <a:xfrm>
            <a:off x="3990007" y="510659"/>
            <a:ext cx="4903265" cy="461665"/>
          </a:xfrm>
          <a:prstGeom prst="rect">
            <a:avLst/>
          </a:prstGeom>
        </p:spPr>
        <p:txBody>
          <a:bodyPr wrap="none">
            <a:spAutoFit/>
          </a:bodyPr>
          <a:lstStyle/>
          <a:p>
            <a:r>
              <a:rPr lang="tr-TR" sz="2400" b="1" dirty="0" smtClean="0"/>
              <a:t>NİTEL ARAŞTIRMALARDA ÖRNEKLEM</a:t>
            </a:r>
          </a:p>
        </p:txBody>
      </p:sp>
    </p:spTree>
    <p:extLst>
      <p:ext uri="{BB962C8B-B14F-4D97-AF65-F5344CB8AC3E}">
        <p14:creationId xmlns:p14="http://schemas.microsoft.com/office/powerpoint/2010/main" val="19559018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9099" y="2021982"/>
            <a:ext cx="10194701" cy="4154981"/>
          </a:xfrm>
        </p:spPr>
        <p:txBody>
          <a:bodyPr>
            <a:normAutofit/>
          </a:bodyPr>
          <a:lstStyle/>
          <a:p>
            <a:pPr>
              <a:buFont typeface="Wingdings" panose="05000000000000000000" pitchFamily="2" charset="2"/>
              <a:buChar char="ü"/>
            </a:pPr>
            <a:r>
              <a:rPr lang="tr-TR" b="1" dirty="0" smtClean="0"/>
              <a:t>Aykırı </a:t>
            </a:r>
            <a:r>
              <a:rPr lang="tr-TR" b="1" dirty="0"/>
              <a:t>durum örnekleme.</a:t>
            </a:r>
            <a:r>
              <a:rPr lang="tr-TR" dirty="0"/>
              <a:t> İncelenen problemle ilgili olarak </a:t>
            </a:r>
            <a:r>
              <a:rPr lang="tr-TR" dirty="0" err="1"/>
              <a:t>varolan</a:t>
            </a:r>
            <a:r>
              <a:rPr lang="tr-TR" dirty="0"/>
              <a:t> birbirine aykırı (uç) durumların, örneklerin araştırmacıya değişkenliği daha net görme olanağı vereceği kabul edilir. Araştırmada amaç, uçlarla ilgili olarak değişkenliğin doğasını genelleme kaygısı yaşamadan ayrıntılı olarak görmek ise, aykırı durum örnekleme, kısacası aykırı örnekleme, iyi bir çözüm olabilir. Burada uçların neden farklılaştığına odaklanılır. </a:t>
            </a:r>
            <a:endParaRPr lang="tr-TR" dirty="0" smtClean="0"/>
          </a:p>
          <a:p>
            <a:pPr>
              <a:buFont typeface="Wingdings" panose="05000000000000000000" pitchFamily="2" charset="2"/>
              <a:buChar char="ü"/>
            </a:pPr>
            <a:r>
              <a:rPr lang="tr-TR" dirty="0" smtClean="0"/>
              <a:t>Liselerde </a:t>
            </a:r>
            <a:r>
              <a:rPr lang="tr-TR" dirty="0"/>
              <a:t>şiddet davranışının incelendiği bir çalışmada, kayıtların taranması ile elde edilen bir listeden şiddetin en fazla ve en az olduğu liselerin çalışma durumları olarak seçilmesi aykırı örneklemeye örnektir.</a:t>
            </a:r>
          </a:p>
          <a:p>
            <a:endParaRPr lang="tr-TR" dirty="0"/>
          </a:p>
        </p:txBody>
      </p:sp>
      <p:sp>
        <p:nvSpPr>
          <p:cNvPr id="2" name="Dikdörtgen 1"/>
          <p:cNvSpPr/>
          <p:nvPr/>
        </p:nvSpPr>
        <p:spPr>
          <a:xfrm>
            <a:off x="1159100" y="1171977"/>
            <a:ext cx="8623076" cy="461665"/>
          </a:xfrm>
          <a:prstGeom prst="rect">
            <a:avLst/>
          </a:prstGeom>
        </p:spPr>
        <p:txBody>
          <a:bodyPr wrap="square">
            <a:spAutoFit/>
          </a:bodyPr>
          <a:lstStyle/>
          <a:p>
            <a:r>
              <a:rPr lang="tr-TR" sz="2400" b="1" dirty="0" smtClean="0"/>
              <a:t>Aşırı veya aykırı durum örneklemesi</a:t>
            </a:r>
            <a:endParaRPr lang="tr-TR" sz="2400" dirty="0"/>
          </a:p>
        </p:txBody>
      </p:sp>
      <p:pic>
        <p:nvPicPr>
          <p:cNvPr id="5" name="Resim 4"/>
          <p:cNvPicPr>
            <a:picLocks noChangeAspect="1"/>
          </p:cNvPicPr>
          <p:nvPr/>
        </p:nvPicPr>
        <p:blipFill>
          <a:blip r:embed="rId2"/>
          <a:stretch>
            <a:fillRect/>
          </a:stretch>
        </p:blipFill>
        <p:spPr>
          <a:xfrm>
            <a:off x="4237150" y="4329113"/>
            <a:ext cx="2466975" cy="1847850"/>
          </a:xfrm>
          <a:prstGeom prst="rect">
            <a:avLst/>
          </a:prstGeom>
        </p:spPr>
      </p:pic>
    </p:spTree>
    <p:extLst>
      <p:ext uri="{BB962C8B-B14F-4D97-AF65-F5344CB8AC3E}">
        <p14:creationId xmlns:p14="http://schemas.microsoft.com/office/powerpoint/2010/main" val="38163004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8947" y="1249250"/>
            <a:ext cx="10284854" cy="4927713"/>
          </a:xfrm>
        </p:spPr>
        <p:txBody>
          <a:bodyPr>
            <a:normAutofit/>
          </a:bodyPr>
          <a:lstStyle/>
          <a:p>
            <a:r>
              <a:rPr lang="tr-TR" b="1" dirty="0"/>
              <a:t>Maksimum çeşitlilik </a:t>
            </a:r>
            <a:r>
              <a:rPr lang="tr-TR" b="1" dirty="0" smtClean="0"/>
              <a:t>örneklemesi</a:t>
            </a:r>
            <a:endParaRPr lang="tr-TR" dirty="0" smtClean="0"/>
          </a:p>
          <a:p>
            <a:r>
              <a:rPr lang="tr-TR" dirty="0" smtClean="0"/>
              <a:t>Evren </a:t>
            </a:r>
            <a:r>
              <a:rPr lang="tr-TR" dirty="0"/>
              <a:t>içinde var olan tüm farklı durumları yansıtacak tüm örneklemler devreye sokulur. Önceki örneği düşünelim. Araştırmacı, şiddetin sıklığı açısından birbirine benzer alt grupları (şiddetin az, ara sıra ve çok sık yaşandığı liseler) belirliyorsa, her bir gruptan örnekleme birim çekebilir. </a:t>
            </a:r>
          </a:p>
          <a:p>
            <a:endParaRPr lang="tr-TR" dirty="0" smtClean="0"/>
          </a:p>
          <a:p>
            <a:r>
              <a:rPr lang="tr-TR" dirty="0" smtClean="0"/>
              <a:t>Yine örneğin </a:t>
            </a:r>
            <a:r>
              <a:rPr lang="tr-TR" dirty="0"/>
              <a:t>Türkiye’de öğrenim gören yabancı uyruklu öğrenciler ile çalışılacak ise tüm ülkelerden gelen öğrencilerden eşit sayıda alınmalıdır. Problem farklı boyutları ile ele alınır. Farklı </a:t>
            </a:r>
            <a:r>
              <a:rPr lang="tr-TR" dirty="0" err="1" smtClean="0"/>
              <a:t>tipTeki</a:t>
            </a:r>
            <a:r>
              <a:rPr lang="tr-TR" dirty="0" smtClean="0"/>
              <a:t> </a:t>
            </a:r>
            <a:r>
              <a:rPr lang="tr-TR" dirty="0"/>
              <a:t>örneklemlerin alınmasındaki amaç genelleme yapmak değil, aksine ortak ya da paylaşılan durumların olup olmadığı belirlenmeye çalışmaktır</a:t>
            </a:r>
            <a:r>
              <a:rPr lang="tr-TR" dirty="0" smtClean="0"/>
              <a:t>.</a:t>
            </a:r>
          </a:p>
          <a:p>
            <a:r>
              <a:rPr lang="tr-TR" dirty="0" smtClean="0"/>
              <a:t>Örneğin: İlköğretime geçişle ilgili sorunları çalışmak isteyen bir araştırmacının örneklemini Ankara kırsalı, kent merkezi ve varoşlardaki okullar seçmesi</a:t>
            </a:r>
            <a:endParaRPr lang="tr-TR" dirty="0"/>
          </a:p>
          <a:p>
            <a:pPr marL="0" indent="0">
              <a:buNone/>
            </a:pPr>
            <a:endParaRPr lang="tr-TR" dirty="0"/>
          </a:p>
        </p:txBody>
      </p:sp>
    </p:spTree>
    <p:extLst>
      <p:ext uri="{BB962C8B-B14F-4D97-AF65-F5344CB8AC3E}">
        <p14:creationId xmlns:p14="http://schemas.microsoft.com/office/powerpoint/2010/main" val="1216349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6221" y="1893194"/>
            <a:ext cx="10207580" cy="4283770"/>
          </a:xfrm>
        </p:spPr>
        <p:txBody>
          <a:bodyPr>
            <a:normAutofit/>
          </a:bodyPr>
          <a:lstStyle/>
          <a:p>
            <a:r>
              <a:rPr lang="tr-TR" dirty="0" smtClean="0"/>
              <a:t> nitel araştırmada gerek kendi başına gerekse görüşme ve gözlemle elde edilen bilgilere destek amacıyla kullanılan bir bilgi toplama yöntem </a:t>
            </a:r>
            <a:r>
              <a:rPr lang="tr-TR" dirty="0" err="1" smtClean="0"/>
              <a:t>idir</a:t>
            </a:r>
            <a:r>
              <a:rPr lang="tr-TR" dirty="0" smtClean="0"/>
              <a:t>. Nitel araştırmada toplanan bilgiler de çeşitlilik gösterir. Toplanan bilgiler gözlem notları, görüşme kayıtları, dokümanlar, resimler ve diğer grafik sunumlar (çizimler, tablolar gibi) şeklinde olabilir. Yukarıda sözü edilen yöntemlerle toplanan çeşitli türdeki bilgilerin kodlanması, analizi ve yorumlanması ise sistematik bir yaklaşımı gerektirir.</a:t>
            </a:r>
            <a:endParaRPr lang="tr-TR" dirty="0"/>
          </a:p>
        </p:txBody>
      </p:sp>
      <p:sp>
        <p:nvSpPr>
          <p:cNvPr id="4" name="Dikdörtgen 3"/>
          <p:cNvSpPr/>
          <p:nvPr/>
        </p:nvSpPr>
        <p:spPr>
          <a:xfrm>
            <a:off x="1146220" y="1256784"/>
            <a:ext cx="7199289" cy="461665"/>
          </a:xfrm>
          <a:prstGeom prst="rect">
            <a:avLst/>
          </a:prstGeom>
        </p:spPr>
        <p:txBody>
          <a:bodyPr wrap="square">
            <a:spAutoFit/>
          </a:bodyPr>
          <a:lstStyle/>
          <a:p>
            <a:r>
              <a:rPr lang="tr-TR" sz="2400" dirty="0" smtClean="0"/>
              <a:t>Son olarak yazılı doküman ve belgelerin analizi</a:t>
            </a:r>
            <a:endParaRPr lang="tr-TR" sz="2400" dirty="0"/>
          </a:p>
        </p:txBody>
      </p:sp>
    </p:spTree>
    <p:extLst>
      <p:ext uri="{BB962C8B-B14F-4D97-AF65-F5344CB8AC3E}">
        <p14:creationId xmlns:p14="http://schemas.microsoft.com/office/powerpoint/2010/main" val="28398917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7583" y="2099256"/>
            <a:ext cx="10246217" cy="4077708"/>
          </a:xfrm>
        </p:spPr>
        <p:txBody>
          <a:bodyPr>
            <a:normAutofit/>
          </a:bodyPr>
          <a:lstStyle/>
          <a:p>
            <a:r>
              <a:rPr lang="tr-TR" dirty="0" smtClean="0"/>
              <a:t>Maksimum çeşitlilik örneklemesinin tam tersidir. Homojen olarak oluşturulan örneklem üzerinde çalışılır. </a:t>
            </a:r>
            <a:r>
              <a:rPr lang="tr-TR" b="1" dirty="0" smtClean="0"/>
              <a:t>Evrenden </a:t>
            </a:r>
            <a:r>
              <a:rPr lang="tr-TR" b="1" dirty="0"/>
              <a:t>araştırmanın problemi ilgili olarak benzeşik bir alt grubun, durumun seçilerek çalışmanın burada yapılmasıdır. </a:t>
            </a:r>
            <a:r>
              <a:rPr lang="tr-TR" dirty="0"/>
              <a:t>Önceki örnek için, çalışmanın sadece şiddetin çok sık yaşandığı okullarda yapılmasına karar verilmesi böyledir. Bu yöntemde, odak grup görüşmeleri temel veri toplama tekniğidir.</a:t>
            </a:r>
          </a:p>
          <a:p>
            <a:endParaRPr lang="tr-TR" dirty="0" smtClean="0"/>
          </a:p>
          <a:p>
            <a:r>
              <a:rPr lang="tr-TR" dirty="0" smtClean="0"/>
              <a:t>Örneğin: Okul-aile işbirliği konusunu çalışmak isteyen bir nitel araştırmacı, okulla işbirliği konusunda en az katılımı gösteren düşük </a:t>
            </a:r>
            <a:r>
              <a:rPr lang="tr-TR" dirty="0" err="1" smtClean="0"/>
              <a:t>sosyo</a:t>
            </a:r>
            <a:r>
              <a:rPr lang="tr-TR" dirty="0" smtClean="0"/>
              <a:t>-ekonomik ve eğitim düzeyi olan anneleri hedefleyebilir. Bu tür gruplardan odak grup görüşmeleri yoluyla etkili veri toplanabilir. </a:t>
            </a:r>
            <a:endParaRPr lang="tr-TR" dirty="0"/>
          </a:p>
        </p:txBody>
      </p:sp>
      <p:sp>
        <p:nvSpPr>
          <p:cNvPr id="2" name="Dikdörtgen 1"/>
          <p:cNvSpPr/>
          <p:nvPr/>
        </p:nvSpPr>
        <p:spPr>
          <a:xfrm>
            <a:off x="1107583" y="1257566"/>
            <a:ext cx="3271234" cy="461665"/>
          </a:xfrm>
          <a:prstGeom prst="rect">
            <a:avLst/>
          </a:prstGeom>
        </p:spPr>
        <p:txBody>
          <a:bodyPr wrap="square">
            <a:spAutoFit/>
          </a:bodyPr>
          <a:lstStyle/>
          <a:p>
            <a:r>
              <a:rPr lang="tr-TR" sz="2400" b="1" dirty="0" smtClean="0"/>
              <a:t>Benzeşik örnekleme.</a:t>
            </a:r>
            <a:r>
              <a:rPr lang="tr-TR" sz="2400" dirty="0" smtClean="0"/>
              <a:t> </a:t>
            </a:r>
            <a:endParaRPr lang="tr-TR" sz="2400" dirty="0"/>
          </a:p>
        </p:txBody>
      </p:sp>
      <p:pic>
        <p:nvPicPr>
          <p:cNvPr id="4" name="Resim 3"/>
          <p:cNvPicPr>
            <a:picLocks noChangeAspect="1"/>
          </p:cNvPicPr>
          <p:nvPr/>
        </p:nvPicPr>
        <p:blipFill>
          <a:blip r:embed="rId2"/>
          <a:stretch>
            <a:fillRect/>
          </a:stretch>
        </p:blipFill>
        <p:spPr>
          <a:xfrm>
            <a:off x="7359471" y="157131"/>
            <a:ext cx="2933700" cy="1562100"/>
          </a:xfrm>
          <a:prstGeom prst="rect">
            <a:avLst/>
          </a:prstGeom>
        </p:spPr>
      </p:pic>
    </p:spTree>
    <p:extLst>
      <p:ext uri="{BB962C8B-B14F-4D97-AF65-F5344CB8AC3E}">
        <p14:creationId xmlns:p14="http://schemas.microsoft.com/office/powerpoint/2010/main" val="1017172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0615" y="2176530"/>
            <a:ext cx="10143186" cy="4000434"/>
          </a:xfrm>
        </p:spPr>
        <p:txBody>
          <a:bodyPr>
            <a:normAutofit/>
          </a:bodyPr>
          <a:lstStyle/>
          <a:p>
            <a:r>
              <a:rPr lang="tr-TR" dirty="0" smtClean="0"/>
              <a:t>Araştırma </a:t>
            </a:r>
            <a:r>
              <a:rPr lang="tr-TR" dirty="0"/>
              <a:t>problemi ile ilgili olarak evrende yer alan çok sayıdaki durumdan tipik olan bir durumun belirlenerek bu örnek üzerinden veri toplanmasını gerektirir. Kısaca tipik örnekleme olarak da adlandırılır. Burada esas olan ortalama, tipik bir durumun seçilmesidir. </a:t>
            </a:r>
            <a:endParaRPr lang="tr-TR" dirty="0" smtClean="0"/>
          </a:p>
          <a:p>
            <a:r>
              <a:rPr lang="tr-TR" dirty="0" smtClean="0"/>
              <a:t>Liselerdeki </a:t>
            </a:r>
            <a:r>
              <a:rPr lang="tr-TR" dirty="0"/>
              <a:t>şiddetin çalışıldığı örnekte araştırmacı, geneli hakkında önemli fikirler vereceğine inandığı tipik bir liseyi belirleyerek verilerini toplaması buna örnektir</a:t>
            </a:r>
            <a:r>
              <a:rPr lang="tr-TR" dirty="0" smtClean="0"/>
              <a:t>.</a:t>
            </a:r>
          </a:p>
          <a:p>
            <a:r>
              <a:rPr lang="tr-TR" dirty="0" smtClean="0"/>
              <a:t>Örneğin: Ankara kent merkezindeki devlet okullarının sorunlarını irdelemek isteyen araştırmacının, Ankara kent merkezinde bir ya da birkaç tane tipik ortalama düzeydeki devlet okulunu seçerek bunları çalışma yoluna gidebilir.</a:t>
            </a:r>
            <a:endParaRPr lang="tr-TR" dirty="0"/>
          </a:p>
          <a:p>
            <a:endParaRPr lang="tr-TR" dirty="0"/>
          </a:p>
        </p:txBody>
      </p:sp>
      <p:sp>
        <p:nvSpPr>
          <p:cNvPr id="2" name="Dikdörtgen 1"/>
          <p:cNvSpPr/>
          <p:nvPr/>
        </p:nvSpPr>
        <p:spPr>
          <a:xfrm>
            <a:off x="1210615" y="1244465"/>
            <a:ext cx="3876540" cy="461665"/>
          </a:xfrm>
          <a:prstGeom prst="rect">
            <a:avLst/>
          </a:prstGeom>
        </p:spPr>
        <p:txBody>
          <a:bodyPr wrap="square">
            <a:spAutoFit/>
          </a:bodyPr>
          <a:lstStyle/>
          <a:p>
            <a:r>
              <a:rPr lang="tr-TR" sz="2400" b="1" dirty="0" smtClean="0"/>
              <a:t>Tipik durum örnekleme.</a:t>
            </a:r>
            <a:r>
              <a:rPr lang="tr-TR" sz="2400" dirty="0" smtClean="0"/>
              <a:t> </a:t>
            </a:r>
            <a:endParaRPr lang="tr-TR" sz="2400" dirty="0"/>
          </a:p>
        </p:txBody>
      </p:sp>
      <p:pic>
        <p:nvPicPr>
          <p:cNvPr id="4" name="Resim 3"/>
          <p:cNvPicPr>
            <a:picLocks noChangeAspect="1"/>
          </p:cNvPicPr>
          <p:nvPr/>
        </p:nvPicPr>
        <p:blipFill>
          <a:blip r:embed="rId2"/>
          <a:stretch>
            <a:fillRect/>
          </a:stretch>
        </p:blipFill>
        <p:spPr>
          <a:xfrm>
            <a:off x="8532992" y="4708772"/>
            <a:ext cx="1960112" cy="1468192"/>
          </a:xfrm>
          <a:prstGeom prst="rect">
            <a:avLst/>
          </a:prstGeom>
        </p:spPr>
      </p:pic>
    </p:spTree>
    <p:extLst>
      <p:ext uri="{BB962C8B-B14F-4D97-AF65-F5344CB8AC3E}">
        <p14:creationId xmlns:p14="http://schemas.microsoft.com/office/powerpoint/2010/main" val="38467430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10615" y="2009104"/>
            <a:ext cx="10143186" cy="4167860"/>
          </a:xfrm>
        </p:spPr>
        <p:txBody>
          <a:bodyPr>
            <a:normAutofit/>
          </a:bodyPr>
          <a:lstStyle/>
          <a:p>
            <a:r>
              <a:rPr lang="tr-TR" dirty="0" smtClean="0"/>
              <a:t>Araştırma </a:t>
            </a:r>
            <a:r>
              <a:rPr lang="tr-TR" dirty="0"/>
              <a:t>durumu şöyle olmalıdır. Bu ‘</a:t>
            </a:r>
            <a:r>
              <a:rPr lang="tr-TR" b="1" dirty="0"/>
              <a:t>bu durumda oluyorsa her durumda olur</a:t>
            </a:r>
            <a:r>
              <a:rPr lang="tr-TR" dirty="0"/>
              <a:t>’ ya da bu ‘bu durumda olmuyorsa hiçbir durumda olmaz’ gibi kesin bir yargı içermelidir. MEB hazırlamış olduğu bir yönetmeliğin </a:t>
            </a:r>
            <a:r>
              <a:rPr lang="tr-TR" dirty="0" err="1"/>
              <a:t>anlaşılabilirliğini</a:t>
            </a:r>
            <a:r>
              <a:rPr lang="tr-TR" dirty="0"/>
              <a:t> test etmek için Yüksek lisans mezunu velilere bu yönetmeliğin okutulup anlamayan var mı yok mu diye araştırılması ya da tam tersi ilkokul mezunu velilere okutulup bunlar bunu anlıyorsa tüm veliler anlar gibi bir genellemenin yapılmasıdır.</a:t>
            </a:r>
          </a:p>
        </p:txBody>
      </p:sp>
      <p:sp>
        <p:nvSpPr>
          <p:cNvPr id="2" name="Dikdörtgen 1"/>
          <p:cNvSpPr/>
          <p:nvPr/>
        </p:nvSpPr>
        <p:spPr>
          <a:xfrm>
            <a:off x="1210615" y="1012309"/>
            <a:ext cx="6156100" cy="461665"/>
          </a:xfrm>
          <a:prstGeom prst="rect">
            <a:avLst/>
          </a:prstGeom>
        </p:spPr>
        <p:txBody>
          <a:bodyPr wrap="square">
            <a:spAutoFit/>
          </a:bodyPr>
          <a:lstStyle/>
          <a:p>
            <a:r>
              <a:rPr lang="tr-TR" sz="2400" b="1" dirty="0" smtClean="0"/>
              <a:t>Kritik durum örneklemesi</a:t>
            </a:r>
            <a:endParaRPr lang="tr-TR" sz="2400" dirty="0"/>
          </a:p>
        </p:txBody>
      </p:sp>
    </p:spTree>
    <p:extLst>
      <p:ext uri="{BB962C8B-B14F-4D97-AF65-F5344CB8AC3E}">
        <p14:creationId xmlns:p14="http://schemas.microsoft.com/office/powerpoint/2010/main" val="36934132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6068" y="1983347"/>
            <a:ext cx="10104549" cy="5365594"/>
          </a:xfrm>
        </p:spPr>
        <p:txBody>
          <a:bodyPr>
            <a:normAutofit/>
          </a:bodyPr>
          <a:lstStyle/>
          <a:p>
            <a:r>
              <a:rPr lang="tr-TR" dirty="0" smtClean="0"/>
              <a:t>Araştırma süreci «Bu konuda en çok bilgi sahibi kimler olabilir? Bu konuyla ilgili kim veya kimlerle görüşmemi önerirsiniz?» sorularıyla başlar. Süreç ilerledikçe elde edilen isimler ve durumlar kartopu gibi büyüyerek devam eder. Belirli bir süre sonra hep aynı isimler öne çıkmaya başlar ve araştırmanın görüşeceği birey sayısı azalır.</a:t>
            </a:r>
            <a:endParaRPr lang="tr-TR" dirty="0"/>
          </a:p>
        </p:txBody>
      </p:sp>
      <p:sp>
        <p:nvSpPr>
          <p:cNvPr id="2" name="Dikdörtgen 1"/>
          <p:cNvSpPr/>
          <p:nvPr/>
        </p:nvSpPr>
        <p:spPr>
          <a:xfrm>
            <a:off x="952233" y="1230512"/>
            <a:ext cx="4431135" cy="461665"/>
          </a:xfrm>
          <a:prstGeom prst="rect">
            <a:avLst/>
          </a:prstGeom>
        </p:spPr>
        <p:txBody>
          <a:bodyPr wrap="square">
            <a:spAutoFit/>
          </a:bodyPr>
          <a:lstStyle/>
          <a:p>
            <a:r>
              <a:rPr lang="tr-TR" sz="2400" b="1" dirty="0" smtClean="0"/>
              <a:t>Kartopu ya da zincir örnekleme: </a:t>
            </a:r>
            <a:endParaRPr lang="tr-TR" sz="2400" dirty="0"/>
          </a:p>
        </p:txBody>
      </p:sp>
      <p:pic>
        <p:nvPicPr>
          <p:cNvPr id="4" name="Resim 3"/>
          <p:cNvPicPr>
            <a:picLocks noChangeAspect="1"/>
          </p:cNvPicPr>
          <p:nvPr/>
        </p:nvPicPr>
        <p:blipFill>
          <a:blip r:embed="rId2"/>
          <a:stretch>
            <a:fillRect/>
          </a:stretch>
        </p:blipFill>
        <p:spPr>
          <a:xfrm>
            <a:off x="4549328" y="3585056"/>
            <a:ext cx="2114550" cy="2162175"/>
          </a:xfrm>
          <a:prstGeom prst="rect">
            <a:avLst/>
          </a:prstGeom>
        </p:spPr>
      </p:pic>
    </p:spTree>
    <p:extLst>
      <p:ext uri="{BB962C8B-B14F-4D97-AF65-F5344CB8AC3E}">
        <p14:creationId xmlns:p14="http://schemas.microsoft.com/office/powerpoint/2010/main" val="78234976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9251" y="2125014"/>
            <a:ext cx="10104549" cy="4051950"/>
          </a:xfrm>
        </p:spPr>
        <p:txBody>
          <a:bodyPr>
            <a:normAutofit/>
          </a:bodyPr>
          <a:lstStyle/>
          <a:p>
            <a:r>
              <a:rPr lang="tr-TR" dirty="0" smtClean="0"/>
              <a:t>Önceden belirlenen bir dizi ölçütü karşılayan bütün durumlar çalışılır. Ölçüt ya da ölçütler araştırmacı tarafından hazırlanabilir ya da daha önceden oluşturulmuş bir ölçüt listesi kullanılabilir. </a:t>
            </a:r>
          </a:p>
          <a:p>
            <a:r>
              <a:rPr lang="tr-TR" dirty="0" err="1" smtClean="0"/>
              <a:t>Örn</a:t>
            </a:r>
            <a:r>
              <a:rPr lang="tr-TR" dirty="0" smtClean="0"/>
              <a:t>: </a:t>
            </a:r>
          </a:p>
          <a:p>
            <a:r>
              <a:rPr lang="tr-TR" dirty="0"/>
              <a:t>-</a:t>
            </a:r>
            <a:r>
              <a:rPr lang="tr-TR" dirty="0" err="1" smtClean="0"/>
              <a:t>Mücade</a:t>
            </a:r>
            <a:r>
              <a:rPr lang="tr-TR" dirty="0" smtClean="0"/>
              <a:t> sporu yapan , kadın, milli sporcu</a:t>
            </a:r>
          </a:p>
          <a:p>
            <a:r>
              <a:rPr lang="tr-TR" dirty="0" smtClean="0"/>
              <a:t>-Rehber öğretmen, en az beş yıllık kıdeme sahip, alt </a:t>
            </a:r>
            <a:r>
              <a:rPr lang="tr-TR" dirty="0" err="1" smtClean="0"/>
              <a:t>sosyo</a:t>
            </a:r>
            <a:r>
              <a:rPr lang="tr-TR" dirty="0" smtClean="0"/>
              <a:t> ekonomik yerleşim alanlarında görevli</a:t>
            </a:r>
          </a:p>
          <a:p>
            <a:r>
              <a:rPr lang="tr-TR" dirty="0"/>
              <a:t> </a:t>
            </a:r>
            <a:r>
              <a:rPr lang="tr-TR" dirty="0" smtClean="0"/>
              <a:t>       …….</a:t>
            </a:r>
            <a:endParaRPr lang="tr-TR" dirty="0"/>
          </a:p>
        </p:txBody>
      </p:sp>
      <p:sp>
        <p:nvSpPr>
          <p:cNvPr id="2" name="Dikdörtgen 1"/>
          <p:cNvSpPr/>
          <p:nvPr/>
        </p:nvSpPr>
        <p:spPr>
          <a:xfrm>
            <a:off x="1422741" y="1090097"/>
            <a:ext cx="3278048" cy="461665"/>
          </a:xfrm>
          <a:prstGeom prst="rect">
            <a:avLst/>
          </a:prstGeom>
        </p:spPr>
        <p:txBody>
          <a:bodyPr wrap="square">
            <a:spAutoFit/>
          </a:bodyPr>
          <a:lstStyle/>
          <a:p>
            <a:r>
              <a:rPr lang="tr-TR" sz="2400" b="1" dirty="0" smtClean="0"/>
              <a:t>Ölçüt örnekleme: </a:t>
            </a:r>
            <a:endParaRPr lang="tr-TR" sz="2400" b="1" dirty="0"/>
          </a:p>
        </p:txBody>
      </p:sp>
    </p:spTree>
    <p:extLst>
      <p:ext uri="{BB962C8B-B14F-4D97-AF65-F5344CB8AC3E}">
        <p14:creationId xmlns:p14="http://schemas.microsoft.com/office/powerpoint/2010/main" val="41073340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0462" y="1880315"/>
            <a:ext cx="10194701" cy="5700446"/>
          </a:xfrm>
        </p:spPr>
        <p:txBody>
          <a:bodyPr>
            <a:normAutofit/>
          </a:bodyPr>
          <a:lstStyle/>
          <a:p>
            <a:r>
              <a:rPr lang="tr-TR" dirty="0" smtClean="0"/>
              <a:t>Araştırmacının herhangi bir kavramsal çerçeve olmadan, </a:t>
            </a:r>
            <a:r>
              <a:rPr lang="tr-TR" dirty="0" err="1" smtClean="0"/>
              <a:t>tümevarımcı</a:t>
            </a:r>
            <a:r>
              <a:rPr lang="tr-TR" dirty="0" smtClean="0"/>
              <a:t> bir yöntemle, herhangi bir araştırma problemi üzerinde çalışmaya başlamasıyla süreç başlar. </a:t>
            </a:r>
          </a:p>
          <a:p>
            <a:r>
              <a:rPr lang="tr-TR" dirty="0" smtClean="0"/>
              <a:t>Bir süre sonra araştırmacı çalıştığı konu ile ilgili temaları keşfetmeye başlar. </a:t>
            </a:r>
          </a:p>
          <a:p>
            <a:r>
              <a:rPr lang="tr-TR" dirty="0" smtClean="0"/>
              <a:t>Doğrulayıcı durumlar halihazırla bulunmuş temalara zenginlik katar.</a:t>
            </a:r>
          </a:p>
          <a:p>
            <a:r>
              <a:rPr lang="tr-TR" dirty="0" err="1" smtClean="0"/>
              <a:t>Yanlışlayıcı</a:t>
            </a:r>
            <a:r>
              <a:rPr lang="tr-TR" dirty="0" smtClean="0"/>
              <a:t> durumlar da halihazırda bulunmuş sonuçlara alternatif ve zıt açıklamalar getirilmesini sağlar ve bulunmuş sonuç ve temaların hangi sınırlar içerisinde geçerli olduğunu belirler.</a:t>
            </a:r>
          </a:p>
          <a:p>
            <a:r>
              <a:rPr lang="tr-TR" b="1" dirty="0" smtClean="0"/>
              <a:t>Örneğin kalabalık sınıflarda öğrencilerin başarı düzeyinin yüksek olduğu bir sınıfın incelenmesi</a:t>
            </a:r>
            <a:endParaRPr lang="tr-TR" b="1" dirty="0"/>
          </a:p>
        </p:txBody>
      </p:sp>
      <p:sp>
        <p:nvSpPr>
          <p:cNvPr id="2" name="Dikdörtgen 1"/>
          <p:cNvSpPr/>
          <p:nvPr/>
        </p:nvSpPr>
        <p:spPr>
          <a:xfrm>
            <a:off x="1210614" y="1063109"/>
            <a:ext cx="5318479" cy="461665"/>
          </a:xfrm>
          <a:prstGeom prst="rect">
            <a:avLst/>
          </a:prstGeom>
        </p:spPr>
        <p:txBody>
          <a:bodyPr wrap="square">
            <a:spAutoFit/>
          </a:bodyPr>
          <a:lstStyle/>
          <a:p>
            <a:r>
              <a:rPr lang="tr-TR" sz="2400" b="1" dirty="0" smtClean="0"/>
              <a:t>Doğrulayıcı ya da </a:t>
            </a:r>
            <a:r>
              <a:rPr lang="tr-TR" sz="2400" b="1" dirty="0" err="1" smtClean="0"/>
              <a:t>yanlışlayıcı</a:t>
            </a:r>
            <a:r>
              <a:rPr lang="tr-TR" sz="2400" b="1" dirty="0" smtClean="0"/>
              <a:t> örnekleme: </a:t>
            </a:r>
            <a:endParaRPr lang="tr-TR" sz="2400" dirty="0"/>
          </a:p>
        </p:txBody>
      </p:sp>
    </p:spTree>
    <p:extLst>
      <p:ext uri="{BB962C8B-B14F-4D97-AF65-F5344CB8AC3E}">
        <p14:creationId xmlns:p14="http://schemas.microsoft.com/office/powerpoint/2010/main" val="29599990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20463" y="2137892"/>
            <a:ext cx="10233338" cy="4039071"/>
          </a:xfrm>
        </p:spPr>
        <p:txBody>
          <a:bodyPr>
            <a:normAutofit/>
          </a:bodyPr>
          <a:lstStyle/>
          <a:p>
            <a:r>
              <a:rPr lang="tr-TR" dirty="0" smtClean="0"/>
              <a:t>Araştırmaya hız ve pratiklik kazandırır. Araştırmacı yakın olan ve erişilmesi kolay olan bir durumu seçer. Genellikle araştırmacının diğer örnekleme yöntemlerini kullanma olanağının bulunmadığı durumlarda kullanılır. </a:t>
            </a:r>
          </a:p>
          <a:p>
            <a:r>
              <a:rPr lang="tr-TR" dirty="0" smtClean="0"/>
              <a:t>En az tercih edilmesi gereken örnekleme yöntemidir. Araştırmanın niteliğini düşürür.</a:t>
            </a:r>
            <a:endParaRPr lang="tr-TR" dirty="0"/>
          </a:p>
        </p:txBody>
      </p:sp>
      <p:sp>
        <p:nvSpPr>
          <p:cNvPr id="2" name="Dikdörtgen 1"/>
          <p:cNvSpPr/>
          <p:nvPr/>
        </p:nvSpPr>
        <p:spPr>
          <a:xfrm>
            <a:off x="1120463" y="1269484"/>
            <a:ext cx="4877366" cy="461665"/>
          </a:xfrm>
          <a:prstGeom prst="rect">
            <a:avLst/>
          </a:prstGeom>
        </p:spPr>
        <p:txBody>
          <a:bodyPr wrap="square">
            <a:spAutoFit/>
          </a:bodyPr>
          <a:lstStyle/>
          <a:p>
            <a:r>
              <a:rPr lang="tr-TR" sz="2400" b="1" dirty="0" smtClean="0"/>
              <a:t>Kolay ulaşılabilir durum örneklemesi:</a:t>
            </a:r>
            <a:r>
              <a:rPr lang="tr-TR" sz="2400" dirty="0" smtClean="0"/>
              <a:t> </a:t>
            </a:r>
            <a:endParaRPr lang="tr-TR" sz="2400" dirty="0"/>
          </a:p>
        </p:txBody>
      </p:sp>
    </p:spTree>
    <p:extLst>
      <p:ext uri="{BB962C8B-B14F-4D97-AF65-F5344CB8AC3E}">
        <p14:creationId xmlns:p14="http://schemas.microsoft.com/office/powerpoint/2010/main" val="103621458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9251" y="811370"/>
            <a:ext cx="10104549" cy="5365594"/>
          </a:xfrm>
        </p:spPr>
        <p:txBody>
          <a:bodyPr>
            <a:normAutofit/>
          </a:bodyPr>
          <a:lstStyle/>
          <a:p>
            <a:pPr marL="0" indent="0" algn="ctr">
              <a:buNone/>
            </a:pPr>
            <a:r>
              <a:rPr lang="tr-TR" b="1" dirty="0" smtClean="0"/>
              <a:t>ÖRNEKLEM BÜYÜKLÜĞÜ NE KADAR OLMALI </a:t>
            </a:r>
          </a:p>
          <a:p>
            <a:r>
              <a:rPr lang="tr-TR" dirty="0" smtClean="0"/>
              <a:t>Aşağıdaki üç faktör belirleyicidir:</a:t>
            </a:r>
          </a:p>
          <a:p>
            <a:r>
              <a:rPr lang="tr-TR" b="1" dirty="0" smtClean="0"/>
              <a:t>1-Araştırmanın Odağı:  </a:t>
            </a:r>
            <a:r>
              <a:rPr lang="tr-TR" dirty="0" smtClean="0"/>
              <a:t>Araştırmada bazen bir veya birkaç durum aynı anda çalışılmasına belirli özellikleri taşıyan bir grubun tek başına çalışılmasına odaklanabilir. • Yılın öğretmeni seçilen bir öğretmenin uyguladığı öğretimi planlama ve uygulama için tek bir öğretmen üzerinde çalışılırken, öğretmenlerin oluşturduğu öğrenme-öğretme süreçlerinde daha fazla öğretmenle çalışmak gerekir.</a:t>
            </a:r>
          </a:p>
          <a:p>
            <a:r>
              <a:rPr lang="tr-TR" b="1" dirty="0" smtClean="0"/>
              <a:t>2-Veri Miktarı:  </a:t>
            </a:r>
            <a:r>
              <a:rPr lang="tr-TR" dirty="0" smtClean="0"/>
              <a:t>Örnekleme dahil edilecek birey ya da bireylerden elde edilmesi planlanan verinin derinliği ve genişliği örneklem büyüklüğü ile ters orantılıdır. • Yani veri miktarı arttıkça görüşülecek kişi sayısı azalır. Bir araştırmaya iki saatlik görüşmelerle 20 kişi dahil edilebilir ya da Bir bireyle farklı zamanlarda onlarca derinlemesine görüşme yapılabilir ya da kişi gözlenebilir.</a:t>
            </a:r>
          </a:p>
          <a:p>
            <a:r>
              <a:rPr lang="tr-TR" b="1" dirty="0" smtClean="0"/>
              <a:t>3-Kuramsal örnekleme: </a:t>
            </a:r>
            <a:r>
              <a:rPr lang="tr-TR" dirty="0" smtClean="0"/>
              <a:t>Kuram oluşturma strateji ile yapılan araştırmalarda kullanılır. </a:t>
            </a:r>
            <a:r>
              <a:rPr lang="tr-TR" dirty="0" err="1" smtClean="0"/>
              <a:t>Glaser</a:t>
            </a:r>
            <a:r>
              <a:rPr lang="tr-TR" dirty="0" smtClean="0"/>
              <a:t> Ve </a:t>
            </a:r>
            <a:r>
              <a:rPr lang="tr-TR" dirty="0" err="1" smtClean="0"/>
              <a:t>Strauss’un</a:t>
            </a:r>
            <a:r>
              <a:rPr lang="tr-TR" dirty="0" smtClean="0"/>
              <a:t> ortaya attıkları bu kavram, araştırma sorusunun yanıtı olabilecek kavramların ve süreçlerin tekrar etmeye başladığı aşamaya (doyum noktası) kadar veri toplamaya devam edilmesini gerektiren bir örnekleme yaklaşımıdır. </a:t>
            </a:r>
          </a:p>
          <a:p>
            <a:endParaRPr lang="tr-TR" dirty="0"/>
          </a:p>
        </p:txBody>
      </p:sp>
    </p:spTree>
    <p:extLst>
      <p:ext uri="{BB962C8B-B14F-4D97-AF65-F5344CB8AC3E}">
        <p14:creationId xmlns:p14="http://schemas.microsoft.com/office/powerpoint/2010/main" val="30928199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97280" y="758952"/>
            <a:ext cx="10058400" cy="2525161"/>
          </a:xfrm>
        </p:spPr>
        <p:txBody>
          <a:bodyPr>
            <a:normAutofit fontScale="90000"/>
          </a:bodyPr>
          <a:lstStyle/>
          <a:p>
            <a:pPr algn="ctr" eaLnBrk="1" hangingPunct="1"/>
            <a:r>
              <a:rPr lang="tr-TR" altLang="tr-TR" sz="5400" dirty="0" smtClean="0"/>
              <a:t>NİTEL ARAŞTIRMADA VERİ TOPLAMA YÖNTEMLERİ</a:t>
            </a:r>
            <a:r>
              <a:rPr lang="tr-TR" altLang="tr-TR" dirty="0" smtClean="0"/>
              <a:t/>
            </a:r>
            <a:br>
              <a:rPr lang="tr-TR" altLang="tr-TR" dirty="0" smtClean="0"/>
            </a:br>
            <a:r>
              <a:rPr lang="tr-TR" altLang="tr-TR" dirty="0" smtClean="0"/>
              <a:t> </a:t>
            </a:r>
          </a:p>
        </p:txBody>
      </p:sp>
      <p:pic>
        <p:nvPicPr>
          <p:cNvPr id="3" name="Resim 2"/>
          <p:cNvPicPr>
            <a:picLocks noChangeAspect="1"/>
          </p:cNvPicPr>
          <p:nvPr/>
        </p:nvPicPr>
        <p:blipFill>
          <a:blip r:embed="rId2"/>
          <a:stretch>
            <a:fillRect/>
          </a:stretch>
        </p:blipFill>
        <p:spPr>
          <a:xfrm>
            <a:off x="4157595" y="4654572"/>
            <a:ext cx="3181350" cy="1438275"/>
          </a:xfrm>
          <a:prstGeom prst="rect">
            <a:avLst/>
          </a:prstGeom>
        </p:spPr>
      </p:pic>
    </p:spTree>
    <p:extLst>
      <p:ext uri="{BB962C8B-B14F-4D97-AF65-F5344CB8AC3E}">
        <p14:creationId xmlns:p14="http://schemas.microsoft.com/office/powerpoint/2010/main" val="231043249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4857" y="2086376"/>
            <a:ext cx="10168944" cy="4090587"/>
          </a:xfrm>
        </p:spPr>
        <p:txBody>
          <a:bodyPr>
            <a:normAutofit/>
          </a:bodyPr>
          <a:lstStyle/>
          <a:p>
            <a:r>
              <a:rPr lang="tr-TR" dirty="0"/>
              <a:t>Nitel araştırma, insanların deneyimlerini olduğu gibi tanımlamayı ve açıklamayı amaçlamaktadır. Araştırmacılar da bu sürecin sonunda yorumlarına kanıt olması için veri toplamaktadırlar. </a:t>
            </a:r>
            <a:endParaRPr lang="tr-TR" dirty="0" smtClean="0"/>
          </a:p>
          <a:p>
            <a:r>
              <a:rPr lang="tr-TR" dirty="0" smtClean="0"/>
              <a:t>Nitel </a:t>
            </a:r>
            <a:r>
              <a:rPr lang="tr-TR" dirty="0"/>
              <a:t>araştırmalarda elde edilen nitel veri, sayılardan oluşan bir yapı içinden değil daha çok sözlü ve yazılı metinlerden toplanmaktadır. </a:t>
            </a:r>
            <a:r>
              <a:rPr lang="tr-TR" dirty="0" smtClean="0"/>
              <a:t>B</a:t>
            </a:r>
          </a:p>
          <a:p>
            <a:r>
              <a:rPr lang="tr-TR" dirty="0" smtClean="0"/>
              <a:t>u </a:t>
            </a:r>
            <a:r>
              <a:rPr lang="tr-TR" dirty="0"/>
              <a:t>araştırmalarda olası veri kaynakları ise, katılımcılarla yapılan görüşmeler, gözlemler ve belgelerdir. </a:t>
            </a:r>
            <a:endParaRPr lang="tr-TR" dirty="0" smtClean="0"/>
          </a:p>
          <a:p>
            <a:r>
              <a:rPr lang="tr-TR" dirty="0" smtClean="0"/>
              <a:t>Bu </a:t>
            </a:r>
            <a:r>
              <a:rPr lang="tr-TR" dirty="0"/>
              <a:t>bölümde araştırmalarda sıklıkla kullanılan görüşme, odak küme görüşmesi, gözlem ve belge incelemesi ayrıntılı biçimde açıklanacaktır.</a:t>
            </a:r>
          </a:p>
          <a:p>
            <a:endParaRPr lang="tr-TR" dirty="0"/>
          </a:p>
        </p:txBody>
      </p:sp>
      <p:pic>
        <p:nvPicPr>
          <p:cNvPr id="2" name="Resim 1"/>
          <p:cNvPicPr>
            <a:picLocks noChangeAspect="1"/>
          </p:cNvPicPr>
          <p:nvPr/>
        </p:nvPicPr>
        <p:blipFill>
          <a:blip r:embed="rId2"/>
          <a:stretch>
            <a:fillRect/>
          </a:stretch>
        </p:blipFill>
        <p:spPr>
          <a:xfrm>
            <a:off x="1184857" y="312980"/>
            <a:ext cx="2238240" cy="1285476"/>
          </a:xfrm>
          <a:prstGeom prst="rect">
            <a:avLst/>
          </a:prstGeom>
        </p:spPr>
      </p:pic>
      <p:pic>
        <p:nvPicPr>
          <p:cNvPr id="4" name="Resim 3"/>
          <p:cNvPicPr>
            <a:picLocks noChangeAspect="1"/>
          </p:cNvPicPr>
          <p:nvPr/>
        </p:nvPicPr>
        <p:blipFill>
          <a:blip r:embed="rId3"/>
          <a:stretch>
            <a:fillRect/>
          </a:stretch>
        </p:blipFill>
        <p:spPr>
          <a:xfrm>
            <a:off x="4818578" y="312980"/>
            <a:ext cx="1450751" cy="1406210"/>
          </a:xfrm>
          <a:prstGeom prst="rect">
            <a:avLst/>
          </a:prstGeom>
        </p:spPr>
      </p:pic>
      <p:pic>
        <p:nvPicPr>
          <p:cNvPr id="5" name="Resim 4"/>
          <p:cNvPicPr>
            <a:picLocks noChangeAspect="1"/>
          </p:cNvPicPr>
          <p:nvPr/>
        </p:nvPicPr>
        <p:blipFill>
          <a:blip r:embed="rId4"/>
          <a:stretch>
            <a:fillRect/>
          </a:stretch>
        </p:blipFill>
        <p:spPr>
          <a:xfrm>
            <a:off x="8004286" y="99940"/>
            <a:ext cx="2828925" cy="1619250"/>
          </a:xfrm>
          <a:prstGeom prst="rect">
            <a:avLst/>
          </a:prstGeom>
        </p:spPr>
      </p:pic>
    </p:spTree>
    <p:extLst>
      <p:ext uri="{BB962C8B-B14F-4D97-AF65-F5344CB8AC3E}">
        <p14:creationId xmlns:p14="http://schemas.microsoft.com/office/powerpoint/2010/main" val="4214740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9251" y="811370"/>
            <a:ext cx="10104549" cy="5365594"/>
          </a:xfrm>
        </p:spPr>
        <p:txBody>
          <a:bodyPr>
            <a:normAutofit/>
          </a:bodyPr>
          <a:lstStyle/>
          <a:p>
            <a:r>
              <a:rPr lang="tr-TR" dirty="0" smtClean="0"/>
              <a:t>Nitel araştırmanın kapsamlı bir tanımını yapmak güç ise de, birtakım temel özelliklerinden bahsetmek mümkündür. Nitekim bu özellikler nitel araştırmanın kısa bir tanıma göre daha iyi anlaşılmasını sağlayabilir. Nitel araştırmaların, literatürde sık sık sözü edilen altı özelliği vardır: </a:t>
            </a:r>
          </a:p>
          <a:p>
            <a:r>
              <a:rPr lang="tr-TR" dirty="0" smtClean="0"/>
              <a:t>(1) doğal ortama duyarlılık, </a:t>
            </a:r>
          </a:p>
          <a:p>
            <a:r>
              <a:rPr lang="tr-TR" dirty="0" smtClean="0"/>
              <a:t>(2) araştırmacının katılımcı rolü, </a:t>
            </a:r>
          </a:p>
          <a:p>
            <a:r>
              <a:rPr lang="tr-TR" dirty="0" smtClean="0"/>
              <a:t>(3) bütüncül yaklaşım, </a:t>
            </a:r>
          </a:p>
          <a:p>
            <a:r>
              <a:rPr lang="tr-TR" dirty="0" smtClean="0"/>
              <a:t>(4) algıların ortaya konması, </a:t>
            </a:r>
          </a:p>
          <a:p>
            <a:r>
              <a:rPr lang="tr-TR" dirty="0" smtClean="0"/>
              <a:t>(5) araştırma deseninde esneklik, </a:t>
            </a:r>
          </a:p>
          <a:p>
            <a:r>
              <a:rPr lang="tr-TR" dirty="0" smtClean="0"/>
              <a:t>(6) tümevarıma dayalı analiz.</a:t>
            </a:r>
            <a:endParaRPr lang="tr-TR" dirty="0"/>
          </a:p>
        </p:txBody>
      </p:sp>
    </p:spTree>
    <p:extLst>
      <p:ext uri="{BB962C8B-B14F-4D97-AF65-F5344CB8AC3E}">
        <p14:creationId xmlns:p14="http://schemas.microsoft.com/office/powerpoint/2010/main" val="38768479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65161" y="1867436"/>
            <a:ext cx="9988639" cy="4309527"/>
          </a:xfrm>
        </p:spPr>
        <p:txBody>
          <a:bodyPr>
            <a:normAutofit lnSpcReduction="10000"/>
          </a:bodyPr>
          <a:lstStyle/>
          <a:p>
            <a:r>
              <a:rPr lang="tr-TR" b="1" dirty="0"/>
              <a:t>Görüşme</a:t>
            </a:r>
            <a:r>
              <a:rPr lang="tr-TR" dirty="0"/>
              <a:t> insanların dünyayı ve kendi yaşamlarını nasıl algıladıklarını öğrenmek istiyorsak, onlarla konuşmak en kolay yoldur. insanlar birbirleriyle konuşarak, sorular sorarak ve yanıtlar vererek etkileşimde bulunurlar. </a:t>
            </a:r>
            <a:endParaRPr lang="tr-TR" dirty="0" smtClean="0"/>
          </a:p>
          <a:p>
            <a:r>
              <a:rPr lang="tr-TR" dirty="0" smtClean="0"/>
              <a:t>Sohbet </a:t>
            </a:r>
            <a:r>
              <a:rPr lang="tr-TR" dirty="0"/>
              <a:t>etmek, öteki insanlarla kurulan en temel etkileşim biçimidir. Sohbet ederek, öteki insanların duyguları, düşünceleri, tutumları, değerleri, inançları ya da deneyimleri hakkında bilgi toplayabiliriz. </a:t>
            </a:r>
            <a:endParaRPr lang="tr-TR" dirty="0" smtClean="0"/>
          </a:p>
          <a:p>
            <a:r>
              <a:rPr lang="tr-TR" dirty="0" smtClean="0"/>
              <a:t>Görüşme</a:t>
            </a:r>
            <a:r>
              <a:rPr lang="tr-TR" dirty="0"/>
              <a:t>, araştırmanın amaçlarına uygun bilgi toplamaya çalışan araştırmacıyla görüşülen kişi arasında soru sorma ve yanıtlamaya dayalı etkileşimli bir iletişim sürecidir. Nitel araştırmalarda en çok kullanılan veri toplama araçlarından birisidir. </a:t>
            </a:r>
            <a:endParaRPr lang="tr-TR" dirty="0" smtClean="0"/>
          </a:p>
          <a:p>
            <a:r>
              <a:rPr lang="tr-TR" dirty="0" smtClean="0"/>
              <a:t>Görüşme </a:t>
            </a:r>
            <a:r>
              <a:rPr lang="tr-TR" dirty="0"/>
              <a:t>sürecinde; görüşmeyi yürüten ve soruları yönelten kişi görüşmeci, görüşme yapılan ve araştırma konusuyla ilgili bilgileri sağlayan kişi ise görüşülen ya da katılımcı olarak nitelendirilmektedir. Görüşmenin temel amacı, katılımcıların deneyimlerini ve bu deneyimleri nasıl anlamlandırdıklarını açıklamaya çalışmaktır. Bu nedenle odaklanılan nokta, öteki insanların öyküleri, izlenimleri, duygu ve düşünceleridir</a:t>
            </a:r>
          </a:p>
          <a:p>
            <a:endParaRPr lang="tr-TR" dirty="0"/>
          </a:p>
        </p:txBody>
      </p:sp>
    </p:spTree>
    <p:extLst>
      <p:ext uri="{BB962C8B-B14F-4D97-AF65-F5344CB8AC3E}">
        <p14:creationId xmlns:p14="http://schemas.microsoft.com/office/powerpoint/2010/main" val="21832259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7735" y="1815920"/>
            <a:ext cx="10156065" cy="4361043"/>
          </a:xfrm>
        </p:spPr>
        <p:txBody>
          <a:bodyPr>
            <a:normAutofit/>
          </a:bodyPr>
          <a:lstStyle/>
          <a:p>
            <a:r>
              <a:rPr lang="tr-TR" b="1" dirty="0"/>
              <a:t>Görüşme süreci, sanılanın tersine zahmetli bir süreçtir</a:t>
            </a:r>
            <a:r>
              <a:rPr lang="tr-TR" dirty="0"/>
              <a:t>. Ulaşılması zor katılımcılar, görüşmeci seçimi ve yeterlikleri, soruların hazırlanması, konuşmaların yazılı metne dönüştürülmesi ve çözümlenmesi hem deneyim hem de yoğun çaba gerektirmektedir. Görüşme sürecinde bilginin elde edilmesi, görüşmeciyle katılımcı arasındaki sosyal etkileşime </a:t>
            </a:r>
            <a:r>
              <a:rPr lang="tr-TR" dirty="0" smtClean="0"/>
              <a:t>dayanmaktadır.</a:t>
            </a:r>
          </a:p>
          <a:p>
            <a:r>
              <a:rPr lang="tr-TR" dirty="0" smtClean="0"/>
              <a:t>Kurulan </a:t>
            </a:r>
            <a:r>
              <a:rPr lang="tr-TR" dirty="0"/>
              <a:t>sosyal ilişkinin gücü, görüşmecinin yeterlikleriyle yakından ilişkilidir. Dolayısıyla görüşmecinin, görüşme sürecinde dikkat etmesi gereken bazı konular bulunmaktadır. </a:t>
            </a:r>
            <a:endParaRPr lang="tr-TR" dirty="0" smtClean="0"/>
          </a:p>
          <a:p>
            <a:endParaRPr lang="tr-TR" dirty="0" smtClean="0"/>
          </a:p>
          <a:p>
            <a:endParaRPr lang="tr-TR" dirty="0"/>
          </a:p>
        </p:txBody>
      </p:sp>
    </p:spTree>
    <p:extLst>
      <p:ext uri="{BB962C8B-B14F-4D97-AF65-F5344CB8AC3E}">
        <p14:creationId xmlns:p14="http://schemas.microsoft.com/office/powerpoint/2010/main" val="6669925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7735" y="566670"/>
            <a:ext cx="10156065" cy="5610293"/>
          </a:xfrm>
        </p:spPr>
        <p:txBody>
          <a:bodyPr>
            <a:normAutofit fontScale="92500" lnSpcReduction="10000"/>
          </a:bodyPr>
          <a:lstStyle/>
          <a:p>
            <a:r>
              <a:rPr lang="tr-TR" sz="2200" b="1" dirty="0" smtClean="0"/>
              <a:t>Görüşmeci</a:t>
            </a:r>
            <a:r>
              <a:rPr lang="tr-TR" sz="2200" b="1" dirty="0"/>
              <a:t>; </a:t>
            </a:r>
            <a:endParaRPr lang="tr-TR" sz="2200" b="1" dirty="0" smtClean="0"/>
          </a:p>
          <a:p>
            <a:r>
              <a:rPr lang="tr-TR" dirty="0" smtClean="0"/>
              <a:t>• </a:t>
            </a:r>
            <a:r>
              <a:rPr lang="tr-TR" dirty="0"/>
              <a:t>Sabırlı, doğal ve nesnel olmalıdır. </a:t>
            </a:r>
            <a:endParaRPr lang="tr-TR" dirty="0" smtClean="0"/>
          </a:p>
          <a:p>
            <a:r>
              <a:rPr lang="tr-TR" dirty="0" smtClean="0"/>
              <a:t>• </a:t>
            </a:r>
            <a:r>
              <a:rPr lang="tr-TR" dirty="0"/>
              <a:t>Katılımcıya güven vermelidir. </a:t>
            </a:r>
            <a:endParaRPr lang="tr-TR" dirty="0" smtClean="0"/>
          </a:p>
          <a:p>
            <a:r>
              <a:rPr lang="tr-TR" dirty="0" smtClean="0"/>
              <a:t>• </a:t>
            </a:r>
            <a:r>
              <a:rPr lang="tr-TR" dirty="0"/>
              <a:t>Farklı bakış açılarına saygı duymalıdır. </a:t>
            </a:r>
            <a:endParaRPr lang="tr-TR" dirty="0" smtClean="0"/>
          </a:p>
          <a:p>
            <a:r>
              <a:rPr lang="tr-TR" dirty="0" smtClean="0"/>
              <a:t>• </a:t>
            </a:r>
            <a:r>
              <a:rPr lang="tr-TR" dirty="0" err="1"/>
              <a:t>Empatik</a:t>
            </a:r>
            <a:r>
              <a:rPr lang="tr-TR" dirty="0"/>
              <a:t> dinleme becerilerine sahip olmalıdır. </a:t>
            </a:r>
            <a:endParaRPr lang="tr-TR" dirty="0" smtClean="0"/>
          </a:p>
          <a:p>
            <a:r>
              <a:rPr lang="tr-TR" dirty="0" smtClean="0"/>
              <a:t>• </a:t>
            </a:r>
            <a:r>
              <a:rPr lang="tr-TR" dirty="0"/>
              <a:t>Katılımcıyı sorgulamadan ve yargılamadan kaçınmalıdır. </a:t>
            </a:r>
            <a:endParaRPr lang="tr-TR" dirty="0" smtClean="0"/>
          </a:p>
          <a:p>
            <a:r>
              <a:rPr lang="tr-TR" dirty="0" smtClean="0"/>
              <a:t>• </a:t>
            </a:r>
            <a:r>
              <a:rPr lang="tr-TR" dirty="0"/>
              <a:t>Araştırmanın amacını bilmeli ve soruları önceden çalışmalıdır. </a:t>
            </a:r>
            <a:endParaRPr lang="tr-TR" dirty="0" smtClean="0"/>
          </a:p>
          <a:p>
            <a:r>
              <a:rPr lang="tr-TR" dirty="0" smtClean="0"/>
              <a:t>• </a:t>
            </a:r>
            <a:r>
              <a:rPr lang="tr-TR" dirty="0"/>
              <a:t>Katılımcının soruları doğru anlamasına çaba göstermelidir. </a:t>
            </a:r>
            <a:endParaRPr lang="tr-TR" dirty="0" smtClean="0"/>
          </a:p>
          <a:p>
            <a:r>
              <a:rPr lang="tr-TR" dirty="0" smtClean="0"/>
              <a:t>• </a:t>
            </a:r>
            <a:r>
              <a:rPr lang="tr-TR" dirty="0"/>
              <a:t>Yeterli olmayan yanıtlar için ek sorular sorabilmelidir. </a:t>
            </a:r>
            <a:endParaRPr lang="tr-TR" dirty="0" smtClean="0"/>
          </a:p>
          <a:p>
            <a:r>
              <a:rPr lang="tr-TR" dirty="0" smtClean="0"/>
              <a:t>• </a:t>
            </a:r>
            <a:r>
              <a:rPr lang="tr-TR" dirty="0"/>
              <a:t>Katılımcıyı yanıt vermeye teşvik etmelidir. </a:t>
            </a:r>
            <a:endParaRPr lang="tr-TR" dirty="0" smtClean="0"/>
          </a:p>
          <a:p>
            <a:r>
              <a:rPr lang="tr-TR" dirty="0" smtClean="0"/>
              <a:t>• </a:t>
            </a:r>
            <a:r>
              <a:rPr lang="tr-TR" dirty="0"/>
              <a:t>Katılımcının yanıtlarını etkileyecek yorumlardan kaçınmalıdır. </a:t>
            </a:r>
            <a:endParaRPr lang="tr-TR" dirty="0" smtClean="0"/>
          </a:p>
          <a:p>
            <a:r>
              <a:rPr lang="tr-TR" dirty="0" smtClean="0"/>
              <a:t>• </a:t>
            </a:r>
            <a:r>
              <a:rPr lang="tr-TR" dirty="0"/>
              <a:t>Görüşmenin gizlilik kurallarına bağlı kalmalıdır. </a:t>
            </a:r>
            <a:endParaRPr lang="tr-TR" dirty="0" smtClean="0"/>
          </a:p>
          <a:p>
            <a:r>
              <a:rPr lang="tr-TR" dirty="0" smtClean="0"/>
              <a:t>• </a:t>
            </a:r>
            <a:r>
              <a:rPr lang="tr-TR" dirty="0"/>
              <a:t>Ses ya da görüntü kaydını yürütebilecek teknik beceriye sahip olmalıdır.</a:t>
            </a:r>
          </a:p>
          <a:p>
            <a:endParaRPr lang="tr-TR" dirty="0"/>
          </a:p>
        </p:txBody>
      </p:sp>
    </p:spTree>
    <p:extLst>
      <p:ext uri="{BB962C8B-B14F-4D97-AF65-F5344CB8AC3E}">
        <p14:creationId xmlns:p14="http://schemas.microsoft.com/office/powerpoint/2010/main" val="3840435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7735" y="1957589"/>
            <a:ext cx="10156065" cy="4219374"/>
          </a:xfrm>
        </p:spPr>
        <p:txBody>
          <a:bodyPr>
            <a:normAutofit fontScale="92500"/>
          </a:bodyPr>
          <a:lstStyle/>
          <a:p>
            <a:r>
              <a:rPr lang="tr-TR" dirty="0" smtClean="0"/>
              <a:t>• </a:t>
            </a:r>
            <a:r>
              <a:rPr lang="tr-TR" dirty="0"/>
              <a:t>Katılımcının daha derinlemesine yanıtlar vermesi için ek sorular sorulmasına olanak sağlar. </a:t>
            </a:r>
            <a:endParaRPr lang="tr-TR" dirty="0" smtClean="0"/>
          </a:p>
          <a:p>
            <a:r>
              <a:rPr lang="tr-TR" dirty="0" smtClean="0"/>
              <a:t>• </a:t>
            </a:r>
            <a:r>
              <a:rPr lang="tr-TR" dirty="0"/>
              <a:t>Katılımcının verdiği yanıtlar doğrultusunda beklenilmeyen konulara değinme esnekliği yaratır. </a:t>
            </a:r>
            <a:endParaRPr lang="tr-TR" dirty="0" smtClean="0"/>
          </a:p>
          <a:p>
            <a:r>
              <a:rPr lang="tr-TR" dirty="0" smtClean="0"/>
              <a:t>• </a:t>
            </a:r>
            <a:r>
              <a:rPr lang="tr-TR" dirty="0"/>
              <a:t>incelenen konu hakkında ayrıntılı veri toplanmasına olanak verir </a:t>
            </a:r>
            <a:endParaRPr lang="tr-TR" dirty="0" smtClean="0"/>
          </a:p>
          <a:p>
            <a:r>
              <a:rPr lang="tr-TR" dirty="0" smtClean="0"/>
              <a:t>• </a:t>
            </a:r>
            <a:r>
              <a:rPr lang="tr-TR" dirty="0"/>
              <a:t>Görüşmeci yeterliğine bağlı olarak soruların yanıtlanma oranı yüksektir. </a:t>
            </a:r>
            <a:endParaRPr lang="tr-TR" dirty="0" smtClean="0"/>
          </a:p>
          <a:p>
            <a:r>
              <a:rPr lang="tr-TR" dirty="0" smtClean="0"/>
              <a:t>• </a:t>
            </a:r>
            <a:r>
              <a:rPr lang="tr-TR" dirty="0"/>
              <a:t>Yüz yüze görüşmede katılımcının kullandığı dilin yanı sıra beden dili, jestleri ve mimikleri de araştırmacıya bilgi sağlayabilir. </a:t>
            </a:r>
            <a:endParaRPr lang="tr-TR" dirty="0" smtClean="0"/>
          </a:p>
          <a:p>
            <a:r>
              <a:rPr lang="tr-TR" dirty="0" smtClean="0"/>
              <a:t>• </a:t>
            </a:r>
            <a:r>
              <a:rPr lang="tr-TR" dirty="0"/>
              <a:t>Katılımcıların anlamadığı sorular kolayca açıklanabilir. </a:t>
            </a:r>
            <a:endParaRPr lang="tr-TR" dirty="0" smtClean="0"/>
          </a:p>
          <a:p>
            <a:r>
              <a:rPr lang="tr-TR" dirty="0" smtClean="0"/>
              <a:t>• </a:t>
            </a:r>
            <a:r>
              <a:rPr lang="tr-TR" dirty="0"/>
              <a:t>Katılımcı görece başkalarından etkilenmeden kolayca yanıt verebilir. </a:t>
            </a:r>
            <a:endParaRPr lang="tr-TR" dirty="0" smtClean="0"/>
          </a:p>
          <a:p>
            <a:r>
              <a:rPr lang="tr-TR" dirty="0" smtClean="0"/>
              <a:t>• </a:t>
            </a:r>
            <a:r>
              <a:rPr lang="tr-TR" dirty="0"/>
              <a:t>Kendini sözel olarak daha iyi ifade eden katılımcılar için uygun veri toplama aracıdır. </a:t>
            </a:r>
            <a:endParaRPr lang="tr-TR" dirty="0" smtClean="0"/>
          </a:p>
          <a:p>
            <a:r>
              <a:rPr lang="tr-TR" dirty="0" smtClean="0"/>
              <a:t>• </a:t>
            </a:r>
            <a:r>
              <a:rPr lang="tr-TR" dirty="0"/>
              <a:t>Okuma yazması olmayanlar, çocuklar ve anket formu işaretlemeyi sevmeyenler için daha uygundur.</a:t>
            </a:r>
          </a:p>
          <a:p>
            <a:endParaRPr lang="tr-TR" dirty="0"/>
          </a:p>
        </p:txBody>
      </p:sp>
      <p:sp>
        <p:nvSpPr>
          <p:cNvPr id="2" name="Dikdörtgen 1"/>
          <p:cNvSpPr/>
          <p:nvPr/>
        </p:nvSpPr>
        <p:spPr>
          <a:xfrm>
            <a:off x="1197735" y="1003090"/>
            <a:ext cx="9903854" cy="830997"/>
          </a:xfrm>
          <a:prstGeom prst="rect">
            <a:avLst/>
          </a:prstGeom>
        </p:spPr>
        <p:txBody>
          <a:bodyPr wrap="square">
            <a:spAutoFit/>
          </a:bodyPr>
          <a:lstStyle/>
          <a:p>
            <a:r>
              <a:rPr lang="tr-TR" sz="2400" dirty="0" smtClean="0"/>
              <a:t>Nitel görüşme, veri toplama aracı olarak anket ya da ölçekle karşılaştırıldığında bazı üstünlüklere sahiptir. </a:t>
            </a:r>
            <a:endParaRPr lang="tr-TR" sz="2400" dirty="0"/>
          </a:p>
        </p:txBody>
      </p:sp>
    </p:spTree>
    <p:extLst>
      <p:ext uri="{BB962C8B-B14F-4D97-AF65-F5344CB8AC3E}">
        <p14:creationId xmlns:p14="http://schemas.microsoft.com/office/powerpoint/2010/main" val="359076196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7887" y="1854558"/>
            <a:ext cx="10065913" cy="4322406"/>
          </a:xfrm>
        </p:spPr>
        <p:txBody>
          <a:bodyPr>
            <a:normAutofit/>
          </a:bodyPr>
          <a:lstStyle/>
          <a:p>
            <a:r>
              <a:rPr lang="tr-TR" dirty="0" smtClean="0"/>
              <a:t>• </a:t>
            </a:r>
            <a:r>
              <a:rPr lang="tr-TR" dirty="0"/>
              <a:t>Görüşme süreci pahalı olabilir. Görüşme için harcanacak yol ve iletişim masrafları, görüşmecinin ücreti, ses kayıtlarının yazıya geçirilmesi maliyetli olabilir. </a:t>
            </a:r>
            <a:endParaRPr lang="tr-TR" dirty="0" smtClean="0"/>
          </a:p>
          <a:p>
            <a:r>
              <a:rPr lang="tr-TR" dirty="0" smtClean="0"/>
              <a:t>• </a:t>
            </a:r>
            <a:r>
              <a:rPr lang="tr-TR" dirty="0"/>
              <a:t>Görüşme süreci çok zaman alabilir. Araştırmacı; katılımcıları belirlemek, onlarla iletişim kurup randevu ayarlamak, belirlenen yerde görüşmeyi yapmak, kayıt tutmak ve onları yazıya geçirmek için çok zaman harcayabilir. </a:t>
            </a:r>
            <a:endParaRPr lang="tr-TR" dirty="0" smtClean="0"/>
          </a:p>
          <a:p>
            <a:r>
              <a:rPr lang="tr-TR" dirty="0" smtClean="0"/>
              <a:t>• </a:t>
            </a:r>
            <a:r>
              <a:rPr lang="tr-TR" dirty="0"/>
              <a:t>Görüşmecinin kendisinden kaynaklanan hatalar olabilir. Örneğin, görüşmeci, katılımcının yanıtlarını yanlış anlayabilir ya da kendi durumuna göre yorumlayabilir. Katılımcının görünüşü, cinsiyeti, yaşı, sosyal statüsü, tutumları ya da kullandığı dil gibi bireysel özelliklerinden olumlu ya da olumsuz etkilenebilir.</a:t>
            </a:r>
          </a:p>
          <a:p>
            <a:endParaRPr lang="tr-TR" dirty="0"/>
          </a:p>
        </p:txBody>
      </p:sp>
      <p:sp>
        <p:nvSpPr>
          <p:cNvPr id="2" name="Dikdörtgen 1"/>
          <p:cNvSpPr/>
          <p:nvPr/>
        </p:nvSpPr>
        <p:spPr>
          <a:xfrm>
            <a:off x="1287886" y="989876"/>
            <a:ext cx="10065913" cy="707886"/>
          </a:xfrm>
          <a:prstGeom prst="rect">
            <a:avLst/>
          </a:prstGeom>
        </p:spPr>
        <p:txBody>
          <a:bodyPr wrap="square">
            <a:spAutoFit/>
          </a:bodyPr>
          <a:lstStyle/>
          <a:p>
            <a:r>
              <a:rPr lang="tr-TR" sz="2000" b="1" dirty="0" smtClean="0"/>
              <a:t>Nitel görüşme, veri toplama aracı olarak üstünlüklere sahip olduğu gibi bazı sınırlıklara da sahiptir. </a:t>
            </a:r>
            <a:endParaRPr lang="tr-TR" sz="2000" b="1" dirty="0"/>
          </a:p>
        </p:txBody>
      </p:sp>
    </p:spTree>
    <p:extLst>
      <p:ext uri="{BB962C8B-B14F-4D97-AF65-F5344CB8AC3E}">
        <p14:creationId xmlns:p14="http://schemas.microsoft.com/office/powerpoint/2010/main" val="29003807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1825" y="914400"/>
            <a:ext cx="10271975" cy="5262564"/>
          </a:xfrm>
        </p:spPr>
        <p:txBody>
          <a:bodyPr>
            <a:normAutofit fontScale="92500" lnSpcReduction="10000"/>
          </a:bodyPr>
          <a:lstStyle/>
          <a:p>
            <a:pPr marL="0" indent="0">
              <a:buNone/>
            </a:pPr>
            <a:r>
              <a:rPr lang="tr-TR" dirty="0"/>
              <a:t>• </a:t>
            </a:r>
            <a:r>
              <a:rPr lang="tr-TR" dirty="0" smtClean="0"/>
              <a:t>Katılımcı</a:t>
            </a:r>
            <a:r>
              <a:rPr lang="tr-TR" dirty="0"/>
              <a:t>, konu hakkında yakınlarında ulaşabileceği nesnel kaynaklara danışmadan yanıtlarını vermektedir. Dolayısıyla görüşmeyle elde edilen bilgi, katılımcının öznel yargısı ya da anımsadıklarını kapsamaktadır. </a:t>
            </a:r>
            <a:endParaRPr lang="tr-TR" dirty="0" smtClean="0"/>
          </a:p>
          <a:p>
            <a:r>
              <a:rPr lang="tr-TR" dirty="0" smtClean="0"/>
              <a:t>• </a:t>
            </a:r>
            <a:r>
              <a:rPr lang="tr-TR" dirty="0"/>
              <a:t>Katılımcılar bazı durumlarda sosyal olarak kabul edilebilir biçimde yanıt verme eğiliminde olabilirler. Örneğin, yanıtlar ahlaki olarak doğru olmayan bir durumsa, katılımcı görüşmeciyi rahatsız etmeyecek ve kendisi hakkında olumsuz bir izlenim yaratmayacak biçimde farklı yanıtlar verebilir. </a:t>
            </a:r>
            <a:endParaRPr lang="tr-TR" dirty="0" smtClean="0"/>
          </a:p>
          <a:p>
            <a:r>
              <a:rPr lang="tr-TR" dirty="0" smtClean="0"/>
              <a:t>• </a:t>
            </a:r>
            <a:r>
              <a:rPr lang="tr-TR" dirty="0"/>
              <a:t>Etkili bir görüşme yapabilmek için görüşmecin yetiştirilmesi pahalı ve zaman alıcı olabilir. </a:t>
            </a:r>
            <a:endParaRPr lang="tr-TR" dirty="0" smtClean="0"/>
          </a:p>
          <a:p>
            <a:r>
              <a:rPr lang="tr-TR" dirty="0" smtClean="0"/>
              <a:t>• </a:t>
            </a:r>
            <a:r>
              <a:rPr lang="tr-TR" dirty="0"/>
              <a:t>Görüşmeci, katılımcının daha derinlemesine yanıtlar vermesi için ek sorular sorabilir ya da soruların soruluş şeklini değiştirebilir. Ancak, bu durumda toplanan verilerin standart olmamasına bağlı olarak katılımcılardan farklı bilgiler elde edilerek, toplanan verilerin güvenirliği olumsuz etkilenebilir. </a:t>
            </a:r>
            <a:endParaRPr lang="tr-TR" dirty="0" smtClean="0"/>
          </a:p>
          <a:p>
            <a:r>
              <a:rPr lang="tr-TR" dirty="0" smtClean="0"/>
              <a:t>• </a:t>
            </a:r>
            <a:r>
              <a:rPr lang="tr-TR" dirty="0"/>
              <a:t>Görüşme sonuçlarının etkililiği, katılımcının kendini ifade etme becerisiyle ilişkilidir. Kendini sözel olarak kolay ifade edemeyen katılımcılarla görüşme yürütmek oldukça zor olabilir. </a:t>
            </a:r>
            <a:endParaRPr lang="tr-TR" dirty="0" smtClean="0"/>
          </a:p>
          <a:p>
            <a:r>
              <a:rPr lang="tr-TR" dirty="0" smtClean="0"/>
              <a:t>• </a:t>
            </a:r>
            <a:r>
              <a:rPr lang="tr-TR" dirty="0"/>
              <a:t>Görüşmeyle elde edilen nitel verilerin çözümlenmesi nicel verilere göre daha çok zaman alıcı bir süreçtir. </a:t>
            </a:r>
            <a:endParaRPr lang="tr-TR" dirty="0" smtClean="0"/>
          </a:p>
          <a:p>
            <a:r>
              <a:rPr lang="tr-TR" dirty="0" smtClean="0"/>
              <a:t>• </a:t>
            </a:r>
            <a:r>
              <a:rPr lang="tr-TR" dirty="0"/>
              <a:t>Görüşme raporu hazırlanırken araştırmacıdan kaynaklanan bazı hatalar oluşabilir. Tanımlanan bulguların açıklanması, ilişkilendirilmesi ve anlamlandırılması aşamalarında araştırmacının öznelliği yorumları etkileyebilir.</a:t>
            </a:r>
          </a:p>
          <a:p>
            <a:endParaRPr lang="tr-TR" dirty="0"/>
          </a:p>
        </p:txBody>
      </p:sp>
    </p:spTree>
    <p:extLst>
      <p:ext uri="{BB962C8B-B14F-4D97-AF65-F5344CB8AC3E}">
        <p14:creationId xmlns:p14="http://schemas.microsoft.com/office/powerpoint/2010/main" val="74346540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9251" y="811370"/>
            <a:ext cx="10104549" cy="5365594"/>
          </a:xfrm>
        </p:spPr>
        <p:txBody>
          <a:bodyPr>
            <a:normAutofit fontScale="92500" lnSpcReduction="10000"/>
          </a:bodyPr>
          <a:lstStyle/>
          <a:p>
            <a:pPr algn="ctr"/>
            <a:r>
              <a:rPr lang="tr-TR" sz="3000" b="1" dirty="0" smtClean="0"/>
              <a:t>GÖRÜŞME TÜRLERİ</a:t>
            </a:r>
          </a:p>
          <a:p>
            <a:r>
              <a:rPr lang="tr-TR" b="1" dirty="0"/>
              <a:t>Yapılandırılmamış Görüşme: </a:t>
            </a:r>
            <a:endParaRPr lang="tr-TR" b="1" dirty="0" smtClean="0"/>
          </a:p>
          <a:p>
            <a:r>
              <a:rPr lang="tr-TR" b="1" dirty="0" smtClean="0"/>
              <a:t>Genellikle </a:t>
            </a:r>
            <a:r>
              <a:rPr lang="tr-TR" b="1" dirty="0"/>
              <a:t>gözlem sırasında araştırmacı ile katılımcı arasında oluşan sosyal etkileşime dayalı, soruların önceden belirlenmediği bir görüşme türüdür. </a:t>
            </a:r>
            <a:r>
              <a:rPr lang="tr-TR" dirty="0"/>
              <a:t>Araştırmacı, katılımcı ile sohbet tarzında gerçekleştirdiği görüşmede, katılımcının anlatımına göre kendiliğinden gelişen sorular oluşturmaktadır. Dolayısıyla, araştırmacı her katılımcıdan farklı yapıda veri elde edebilir ve gerekli veriyi toplayabilmek için aynı katılımcıyla birden fazla görüşme yapmak durumunda kalabilir. Araştırmacının amacı, görüşme sürecinde katılımcının bakış açısından katılımcının sosyal gerçekliğini daha iyi anlayabilmektir. </a:t>
            </a:r>
            <a:endParaRPr lang="tr-TR" dirty="0" smtClean="0"/>
          </a:p>
          <a:p>
            <a:r>
              <a:rPr lang="tr-TR" dirty="0" smtClean="0"/>
              <a:t>Yapılandırılmamış </a:t>
            </a:r>
            <a:r>
              <a:rPr lang="tr-TR" dirty="0"/>
              <a:t>görüşme, araştırmada birincil veri toplama aracı olarak kullanılabileceği gibi, birincil veri toplama aracı olan katılımcı gözlem verilerini desteklemek amacıyla da kullanılabilir. </a:t>
            </a:r>
            <a:endParaRPr lang="tr-TR" dirty="0" smtClean="0"/>
          </a:p>
          <a:p>
            <a:r>
              <a:rPr lang="tr-TR" dirty="0" smtClean="0"/>
              <a:t>Yapılandırılmamış </a:t>
            </a:r>
            <a:r>
              <a:rPr lang="tr-TR" dirty="0"/>
              <a:t>görüşmede görüşme sorularının içeriği, katılımcıdan toplanan bilgilere göre kolayca değiştirilebilir. Bu durum araştırmacıya süreç içinde esneklik sağlamaktadır. Ancak, sohbet biçiminde gerçekleşen bu görüşmede, gerçek soruların sorulması yerine incelenmek istenen konu başlıklarının listesi yapılarak da görüşmeciye rehberlik sağlanabilir</a:t>
            </a:r>
          </a:p>
          <a:p>
            <a:r>
              <a:rPr lang="tr-TR" dirty="0"/>
              <a:t>Yapılandırılmamış görüşmede veri toplama özellikle, araştırmacının ilk kez bulunduğu ya da çok az bilgisi olduğu durumlarda </a:t>
            </a:r>
            <a:r>
              <a:rPr lang="tr-TR" b="1" dirty="0"/>
              <a:t>çok zaman alıcı olabilir</a:t>
            </a:r>
            <a:r>
              <a:rPr lang="tr-TR" dirty="0"/>
              <a:t>. Ayrıca, görüşme sohbet biçiminde geliştiği için yanıtların yazılması ya da kaydedilmesi güçtür. Dolayısıyla, elde edilen verilerin düzenlenmesi ve çözümlenmesi de zaman alıcı ve </a:t>
            </a:r>
            <a:r>
              <a:rPr lang="tr-TR" b="1" dirty="0"/>
              <a:t>zor bir süreçtir</a:t>
            </a:r>
          </a:p>
          <a:p>
            <a:endParaRPr lang="tr-TR" dirty="0"/>
          </a:p>
        </p:txBody>
      </p:sp>
    </p:spTree>
    <p:extLst>
      <p:ext uri="{BB962C8B-B14F-4D97-AF65-F5344CB8AC3E}">
        <p14:creationId xmlns:p14="http://schemas.microsoft.com/office/powerpoint/2010/main" val="409987587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3341" y="1725768"/>
            <a:ext cx="10220459" cy="4451195"/>
          </a:xfrm>
        </p:spPr>
        <p:txBody>
          <a:bodyPr>
            <a:normAutofit/>
          </a:bodyPr>
          <a:lstStyle/>
          <a:p>
            <a:r>
              <a:rPr lang="tr-TR" b="1" dirty="0"/>
              <a:t>Yarı-Yapılandırılmış Görüşme: </a:t>
            </a:r>
            <a:r>
              <a:rPr lang="tr-TR" dirty="0"/>
              <a:t>incelenmek istenen konu hakkında katılımcılardan aynı türde bilgilerin toplanması amacıyla yapılan bir görüşme türüdür. </a:t>
            </a:r>
            <a:endParaRPr lang="tr-TR" dirty="0" smtClean="0"/>
          </a:p>
          <a:p>
            <a:r>
              <a:rPr lang="tr-TR" dirty="0" smtClean="0"/>
              <a:t>Bu </a:t>
            </a:r>
            <a:r>
              <a:rPr lang="tr-TR" dirty="0"/>
              <a:t>yaklaşımda görüşme öncesinde, görüşmeciye rehberlik edecek görüşme sorularının ya da konu başlıklarının yer aldığı görüşme formu hazırlanır. Hazırlanan görüşme formu, yanıtlanması istenilen bütün konuları kapsayan geniş bir liste biçimindedir. </a:t>
            </a:r>
            <a:endParaRPr lang="tr-TR" dirty="0" smtClean="0"/>
          </a:p>
          <a:p>
            <a:r>
              <a:rPr lang="tr-TR" dirty="0" smtClean="0"/>
              <a:t>Görüşmeci</a:t>
            </a:r>
            <a:r>
              <a:rPr lang="tr-TR" dirty="0"/>
              <a:t>, görüşme formunda yer alan soruları sorabilir, bununla birlikte ayrıntılı bilgi toplama amacıyla ek sorular da geliştirebilir. </a:t>
            </a:r>
            <a:endParaRPr lang="tr-TR" dirty="0" smtClean="0"/>
          </a:p>
          <a:p>
            <a:r>
              <a:rPr lang="tr-TR" dirty="0" smtClean="0"/>
              <a:t>Yarı-yapılandırılmış </a:t>
            </a:r>
            <a:r>
              <a:rPr lang="tr-TR" dirty="0"/>
              <a:t>görüşme, bu biçimiyle amaçlı bir sohbete benzemektedir. Dolayısıyla, görüşme formunda yer alan soruların belirli bir öncelik sırasıyla sorulması zorunlu değildir. Görüşmeci, hazırlanan soruları katılımcıyla olan etkileşimine bağlı olarak farklı sırada sorabilir. </a:t>
            </a:r>
            <a:endParaRPr lang="tr-TR" dirty="0" smtClean="0"/>
          </a:p>
          <a:p>
            <a:r>
              <a:rPr lang="tr-TR" dirty="0" smtClean="0"/>
              <a:t>Örneğin</a:t>
            </a:r>
            <a:r>
              <a:rPr lang="tr-TR" dirty="0"/>
              <a:t>, görüşme sürecinde bir sorunun yanıtı tamamen alınmışsa, o soru tekrar sorulmayabilir ya da katılımcının geribildirimlerine dayalı olarak ek sorular yöneltilebilir</a:t>
            </a:r>
          </a:p>
          <a:p>
            <a:endParaRPr lang="tr-TR" dirty="0"/>
          </a:p>
        </p:txBody>
      </p:sp>
    </p:spTree>
    <p:extLst>
      <p:ext uri="{BB962C8B-B14F-4D97-AF65-F5344CB8AC3E}">
        <p14:creationId xmlns:p14="http://schemas.microsoft.com/office/powerpoint/2010/main" val="138088375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5008" y="1764406"/>
            <a:ext cx="10078792" cy="4412558"/>
          </a:xfrm>
        </p:spPr>
        <p:txBody>
          <a:bodyPr>
            <a:normAutofit fontScale="85000" lnSpcReduction="20000"/>
          </a:bodyPr>
          <a:lstStyle/>
          <a:p>
            <a:r>
              <a:rPr lang="tr-TR" dirty="0" smtClean="0"/>
              <a:t>• </a:t>
            </a:r>
            <a:r>
              <a:rPr lang="tr-TR" dirty="0"/>
              <a:t>Basit ve anlaşılır sorular hazırlayın. </a:t>
            </a:r>
            <a:endParaRPr lang="tr-TR" dirty="0" smtClean="0"/>
          </a:p>
          <a:p>
            <a:r>
              <a:rPr lang="tr-TR" dirty="0" smtClean="0"/>
              <a:t>• </a:t>
            </a:r>
            <a:r>
              <a:rPr lang="tr-TR" dirty="0"/>
              <a:t>Soruları mantıksal bir sıra içinde düzenleyin. </a:t>
            </a:r>
            <a:endParaRPr lang="tr-TR" dirty="0" smtClean="0"/>
          </a:p>
          <a:p>
            <a:r>
              <a:rPr lang="tr-TR" dirty="0" smtClean="0"/>
              <a:t>• </a:t>
            </a:r>
            <a:r>
              <a:rPr lang="tr-TR" dirty="0"/>
              <a:t>Yanıtlaması zor soruları kolay sorulardan sonra sorun. </a:t>
            </a:r>
            <a:endParaRPr lang="tr-TR" dirty="0" smtClean="0"/>
          </a:p>
          <a:p>
            <a:r>
              <a:rPr lang="tr-TR" dirty="0" smtClean="0"/>
              <a:t>• </a:t>
            </a:r>
            <a:r>
              <a:rPr lang="tr-TR" dirty="0"/>
              <a:t>Açık uçlu sorular sormaya özen gösterin. </a:t>
            </a:r>
            <a:endParaRPr lang="tr-TR" dirty="0" smtClean="0"/>
          </a:p>
          <a:p>
            <a:r>
              <a:rPr lang="tr-TR" dirty="0" smtClean="0"/>
              <a:t>• </a:t>
            </a:r>
            <a:r>
              <a:rPr lang="tr-TR" dirty="0"/>
              <a:t>Sorularda yönlendirme içeren ifadelerden kaçının. </a:t>
            </a:r>
            <a:endParaRPr lang="tr-TR" dirty="0" smtClean="0"/>
          </a:p>
          <a:p>
            <a:r>
              <a:rPr lang="tr-TR" dirty="0" smtClean="0"/>
              <a:t>• </a:t>
            </a:r>
            <a:r>
              <a:rPr lang="tr-TR" dirty="0"/>
              <a:t>Bir soru içinde birden fazla soru sormayın. </a:t>
            </a:r>
            <a:endParaRPr lang="tr-TR" dirty="0" smtClean="0"/>
          </a:p>
          <a:p>
            <a:r>
              <a:rPr lang="tr-TR" dirty="0" smtClean="0"/>
              <a:t>• </a:t>
            </a:r>
            <a:r>
              <a:rPr lang="tr-TR" dirty="0"/>
              <a:t>Alternatif sorular hazırlayın. </a:t>
            </a:r>
            <a:endParaRPr lang="tr-TR" dirty="0" smtClean="0"/>
          </a:p>
          <a:p>
            <a:r>
              <a:rPr lang="tr-TR" dirty="0" smtClean="0"/>
              <a:t>• </a:t>
            </a:r>
            <a:r>
              <a:rPr lang="tr-TR" dirty="0"/>
              <a:t>Ayrıntılı bilgi elde edebilecek ek sorular hazırlayın. </a:t>
            </a:r>
            <a:endParaRPr lang="tr-TR" dirty="0" smtClean="0"/>
          </a:p>
          <a:p>
            <a:r>
              <a:rPr lang="tr-TR" dirty="0" smtClean="0"/>
              <a:t>• </a:t>
            </a:r>
            <a:r>
              <a:rPr lang="tr-TR" dirty="0"/>
              <a:t>Katılımcı ilgisinin sürekliliğini sağlamak için farklı türden sorular hazırlayın. </a:t>
            </a:r>
            <a:endParaRPr lang="tr-TR" dirty="0" smtClean="0"/>
          </a:p>
          <a:p>
            <a:r>
              <a:rPr lang="tr-TR" dirty="0" smtClean="0"/>
              <a:t>• </a:t>
            </a:r>
            <a:r>
              <a:rPr lang="tr-TR" dirty="0"/>
              <a:t>Birbiriyle ilişkili soruları aynı bölümde toplayın. </a:t>
            </a:r>
            <a:endParaRPr lang="tr-TR" dirty="0" smtClean="0"/>
          </a:p>
          <a:p>
            <a:r>
              <a:rPr lang="tr-TR" dirty="0" smtClean="0"/>
              <a:t>• </a:t>
            </a:r>
            <a:r>
              <a:rPr lang="tr-TR" dirty="0"/>
              <a:t>Soruların kapsamının araştırmanın amaçlarıyla uyumlu olmasına özen gösterin. </a:t>
            </a:r>
            <a:endParaRPr lang="tr-TR" dirty="0" smtClean="0"/>
          </a:p>
          <a:p>
            <a:r>
              <a:rPr lang="tr-TR" dirty="0" smtClean="0"/>
              <a:t>• </a:t>
            </a:r>
            <a:r>
              <a:rPr lang="tr-TR" dirty="0"/>
              <a:t>Soru sayısının araştırmanın kapsamıyla ilişkili olmasını sağlayın</a:t>
            </a:r>
          </a:p>
          <a:p>
            <a:endParaRPr lang="tr-TR" dirty="0"/>
          </a:p>
        </p:txBody>
      </p:sp>
      <p:sp>
        <p:nvSpPr>
          <p:cNvPr id="2" name="Dikdörtgen 1"/>
          <p:cNvSpPr/>
          <p:nvPr/>
        </p:nvSpPr>
        <p:spPr>
          <a:xfrm>
            <a:off x="1275008" y="1118285"/>
            <a:ext cx="8738942" cy="646331"/>
          </a:xfrm>
          <a:prstGeom prst="rect">
            <a:avLst/>
          </a:prstGeom>
        </p:spPr>
        <p:txBody>
          <a:bodyPr wrap="square">
            <a:spAutoFit/>
          </a:bodyPr>
          <a:lstStyle/>
          <a:p>
            <a:r>
              <a:rPr lang="tr-TR" dirty="0" smtClean="0"/>
              <a:t>Yarı-yapılandırılmış görüşme soruları hazırlama aşamasında bazı konulara dikkat etmekte yarar bulunmaktadır. </a:t>
            </a:r>
          </a:p>
        </p:txBody>
      </p:sp>
    </p:spTree>
    <p:extLst>
      <p:ext uri="{BB962C8B-B14F-4D97-AF65-F5344CB8AC3E}">
        <p14:creationId xmlns:p14="http://schemas.microsoft.com/office/powerpoint/2010/main" val="111349328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65161" y="1854558"/>
            <a:ext cx="9988639" cy="4322406"/>
          </a:xfrm>
        </p:spPr>
        <p:txBody>
          <a:bodyPr>
            <a:normAutofit lnSpcReduction="10000"/>
          </a:bodyPr>
          <a:lstStyle/>
          <a:p>
            <a:r>
              <a:rPr lang="tr-TR" b="1" dirty="0"/>
              <a:t>Yapılandırılmış Görüşme: </a:t>
            </a:r>
            <a:r>
              <a:rPr lang="tr-TR" dirty="0"/>
              <a:t>Her katılımcıya önceden hazırlanan soruların, aynı biçimde ve aynı sırada sorulduğu bir görüşme türüdür. </a:t>
            </a:r>
            <a:endParaRPr lang="tr-TR" dirty="0" smtClean="0"/>
          </a:p>
          <a:p>
            <a:r>
              <a:rPr lang="tr-TR" dirty="0" smtClean="0"/>
              <a:t>Görüşmeci</a:t>
            </a:r>
            <a:r>
              <a:rPr lang="tr-TR" dirty="0"/>
              <a:t>, </a:t>
            </a:r>
            <a:r>
              <a:rPr lang="tr-TR" b="1" dirty="0"/>
              <a:t>belirlenen sırada soruları sorarak her katılımcıdan verileri toplamaya çalışır</a:t>
            </a:r>
            <a:r>
              <a:rPr lang="tr-TR" dirty="0"/>
              <a:t>. Bu durum, daha önce açıklanan görüşme türlerine göre görüşmeciye çok fazla esneklik sağlamamaktadır. Dolayısıyla, birden çok görüşmecinin kullanılacağı araştırmalar için daha uygundur. </a:t>
            </a:r>
            <a:endParaRPr lang="tr-TR" dirty="0" smtClean="0"/>
          </a:p>
          <a:p>
            <a:r>
              <a:rPr lang="tr-TR" dirty="0" smtClean="0"/>
              <a:t>Görüşme </a:t>
            </a:r>
            <a:r>
              <a:rPr lang="tr-TR" dirty="0"/>
              <a:t>formunda hazırlanan sorular açık uçlu sorulardan oluşmaktadır. Ancak, görüşmede sosyal etkileşim sonucu ortaya çıkabilecek ve ileride önemli olabilecek bir konunun ayrıntılı biçimde incelenmesi söz konusu değildir. Öteki görüşme türleriyle karşılaştırıldığında yapılandırılmış görüşme sürecinde, görüşmecinin sahip olması gereken yeterlikler de sınırlıdır. </a:t>
            </a:r>
            <a:endParaRPr lang="tr-TR" dirty="0" smtClean="0"/>
          </a:p>
          <a:p>
            <a:r>
              <a:rPr lang="tr-TR" dirty="0" smtClean="0"/>
              <a:t>Görüşmeciden </a:t>
            </a:r>
            <a:r>
              <a:rPr lang="tr-TR" dirty="0"/>
              <a:t>beklenilen her katılımcıya, soruları aynı biçimde ve aynı sırada sormasıdır. Aslında bu bir sınırlılık olarak ortaya çıksa da toplanan verilerin düzenlenmesi, karşılaştırılması ve çözümlenmesi, yapılandırılmamış ve yarı-yapılandırılmış görüşme verilerinin çözümlenmesine oranla daha kolaydır.</a:t>
            </a:r>
          </a:p>
          <a:p>
            <a:endParaRPr lang="tr-TR" dirty="0"/>
          </a:p>
        </p:txBody>
      </p:sp>
    </p:spTree>
    <p:extLst>
      <p:ext uri="{BB962C8B-B14F-4D97-AF65-F5344CB8AC3E}">
        <p14:creationId xmlns:p14="http://schemas.microsoft.com/office/powerpoint/2010/main" val="4258760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9251" y="1996224"/>
            <a:ext cx="10104549" cy="4180739"/>
          </a:xfrm>
        </p:spPr>
        <p:txBody>
          <a:bodyPr>
            <a:normAutofit/>
          </a:bodyPr>
          <a:lstStyle/>
          <a:p>
            <a:r>
              <a:rPr lang="tr-TR" dirty="0" smtClean="0"/>
              <a:t>Nitel araştırmada, araştırmanın konusunu teşkil eden olgu ya da olay, içinde bulundukları doğal ortamda incelenmelidir. Araştırmaya dahil edilen olguların ya da değişkenlerin </a:t>
            </a:r>
            <a:r>
              <a:rPr lang="tr-TR" dirty="0" err="1" smtClean="0"/>
              <a:t>manipule</a:t>
            </a:r>
            <a:r>
              <a:rPr lang="tr-TR" dirty="0" smtClean="0"/>
              <a:t> edilmesi ve davranışların doğal sürecinden farklı bir ortama itilmesi söz konusu değildir. Aksine, </a:t>
            </a:r>
            <a:r>
              <a:rPr lang="tr-TR" b="1" dirty="0" smtClean="0"/>
              <a:t>olaylar mümkün olduğu ölçüde doğal ortamları içinde algılanmalı ve bu ortamlar içinde oluşan gerçekler araştırmanın bulgularına temel teşkil etmelidir</a:t>
            </a:r>
            <a:r>
              <a:rPr lang="tr-TR" dirty="0" smtClean="0"/>
              <a:t>. Çünkü, doğal ortamla </a:t>
            </a:r>
            <a:r>
              <a:rPr lang="tr-TR" dirty="0" err="1" smtClean="0"/>
              <a:t>manipule</a:t>
            </a:r>
            <a:r>
              <a:rPr lang="tr-TR" dirty="0" smtClean="0"/>
              <a:t> edilen ortam (deneysel ortam gibi) arasında önemli farklar vardır ve sosyal bilimler için doğal ortamda oluşan gerçekler daha anlamlıdır. Nitel araştırma doğal ortamda gerçekleşen insan davranışlarını anlamaya çalıştığı için araştırma amacıyla </a:t>
            </a:r>
            <a:r>
              <a:rPr lang="tr-TR" dirty="0" err="1" smtClean="0"/>
              <a:t>manipule</a:t>
            </a:r>
            <a:r>
              <a:rPr lang="tr-TR" dirty="0" smtClean="0"/>
              <a:t> edilen ortamların incelenmesi bir anlam taşımaz. Çünkü </a:t>
            </a:r>
            <a:r>
              <a:rPr lang="tr-TR" dirty="0" err="1" smtClean="0"/>
              <a:t>manipule</a:t>
            </a:r>
            <a:r>
              <a:rPr lang="tr-TR" dirty="0" smtClean="0"/>
              <a:t> edilen ortamlarda oluşan insan davranışları doğal değildir ve gerçekleri yansıtmaz.</a:t>
            </a:r>
            <a:endParaRPr lang="tr-TR" dirty="0"/>
          </a:p>
        </p:txBody>
      </p:sp>
      <p:sp>
        <p:nvSpPr>
          <p:cNvPr id="2" name="Dikdörtgen 1"/>
          <p:cNvSpPr/>
          <p:nvPr/>
        </p:nvSpPr>
        <p:spPr>
          <a:xfrm>
            <a:off x="1249251" y="1256784"/>
            <a:ext cx="3315205" cy="400110"/>
          </a:xfrm>
          <a:prstGeom prst="rect">
            <a:avLst/>
          </a:prstGeom>
        </p:spPr>
        <p:txBody>
          <a:bodyPr wrap="square">
            <a:spAutoFit/>
          </a:bodyPr>
          <a:lstStyle/>
          <a:p>
            <a:r>
              <a:rPr lang="tr-TR" sz="2000" b="1" dirty="0" smtClean="0"/>
              <a:t>(1) Doğal ortama duyarlılık</a:t>
            </a:r>
            <a:r>
              <a:rPr lang="tr-TR" sz="2000" dirty="0" smtClean="0"/>
              <a:t>: </a:t>
            </a:r>
            <a:endParaRPr lang="tr-TR" sz="2000" dirty="0"/>
          </a:p>
        </p:txBody>
      </p:sp>
    </p:spTree>
    <p:extLst>
      <p:ext uri="{BB962C8B-B14F-4D97-AF65-F5344CB8AC3E}">
        <p14:creationId xmlns:p14="http://schemas.microsoft.com/office/powerpoint/2010/main" val="252148487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3341" y="1442434"/>
            <a:ext cx="10220459" cy="4734529"/>
          </a:xfrm>
        </p:spPr>
        <p:txBody>
          <a:bodyPr>
            <a:normAutofit fontScale="62500" lnSpcReduction="20000"/>
          </a:bodyPr>
          <a:lstStyle/>
          <a:p>
            <a:r>
              <a:rPr lang="tr-TR" dirty="0" smtClean="0"/>
              <a:t>• Görüşme yapacağınız kişinin, görüşme yerini ve zamanını belirlemesini sağlayın. </a:t>
            </a:r>
          </a:p>
          <a:p>
            <a:r>
              <a:rPr lang="tr-TR" dirty="0" smtClean="0"/>
              <a:t>• Görüşmenin ön denemesini uygulayın. </a:t>
            </a:r>
          </a:p>
          <a:p>
            <a:r>
              <a:rPr lang="tr-TR" dirty="0" smtClean="0"/>
              <a:t>• Görüşme amacınızı ve gizliliği açıklayan kısa ve anlaşılır bir onay formu hazırlayın. </a:t>
            </a:r>
          </a:p>
          <a:p>
            <a:r>
              <a:rPr lang="tr-TR" dirty="0" smtClean="0"/>
              <a:t>• Hazırlanan soruları görüşme öncesi inceleyin. </a:t>
            </a:r>
          </a:p>
          <a:p>
            <a:r>
              <a:rPr lang="tr-TR" dirty="0" smtClean="0"/>
              <a:t>• Katılımcının neden seçildiğini belirtin. </a:t>
            </a:r>
          </a:p>
          <a:p>
            <a:r>
              <a:rPr lang="tr-TR" dirty="0" smtClean="0"/>
              <a:t>• Görüşmenin yaklaşık olarak ne kadar süreceğini açıklayın. </a:t>
            </a:r>
          </a:p>
          <a:p>
            <a:r>
              <a:rPr lang="tr-TR" dirty="0" smtClean="0"/>
              <a:t>• Görüşme sırasında ses kaydedici cihazın çalıştığından emin olun. </a:t>
            </a:r>
          </a:p>
          <a:p>
            <a:r>
              <a:rPr lang="tr-TR" dirty="0" smtClean="0"/>
              <a:t>• Görüşme sırasında sorgulayıcı değil güven verici olmaya özen gösterin. </a:t>
            </a:r>
          </a:p>
          <a:p>
            <a:r>
              <a:rPr lang="tr-TR" dirty="0" smtClean="0"/>
              <a:t>• Görüşmenin planlandığı gibi gitmesi amacıyla görüşme rehberinden yararlanın. </a:t>
            </a:r>
          </a:p>
          <a:p>
            <a:r>
              <a:rPr lang="tr-TR" dirty="0" smtClean="0"/>
              <a:t>• Sonunda katılımcılara teşekkür etmeyi unutmayın. </a:t>
            </a:r>
          </a:p>
          <a:p>
            <a:r>
              <a:rPr lang="tr-TR" dirty="0" smtClean="0"/>
              <a:t>• Araştırma sonuçlarının paylaşılacağını hatırlatın. </a:t>
            </a:r>
          </a:p>
          <a:p>
            <a:r>
              <a:rPr lang="tr-TR" dirty="0" smtClean="0"/>
              <a:t>• Görüşme sonrası konuyla ilgili görüş bildirilirse not almayı unutmayın. </a:t>
            </a:r>
          </a:p>
          <a:p>
            <a:r>
              <a:rPr lang="tr-TR" dirty="0" smtClean="0"/>
              <a:t>• Görüşmeleri gerçeğine uygun biçimde deşifre yapmaya özen gösterin. </a:t>
            </a:r>
          </a:p>
          <a:p>
            <a:r>
              <a:rPr lang="tr-TR" dirty="0" smtClean="0"/>
              <a:t>• Deşifre edilen metni katılımcılara okutarak görüşmenin doğrulanmasını sağlayın. </a:t>
            </a:r>
          </a:p>
          <a:p>
            <a:r>
              <a:rPr lang="tr-TR" dirty="0" smtClean="0"/>
              <a:t>• Etik kurallara uygun rapor yazmaya özen gösterin.</a:t>
            </a:r>
          </a:p>
          <a:p>
            <a:endParaRPr lang="tr-TR" dirty="0"/>
          </a:p>
        </p:txBody>
      </p:sp>
      <p:sp>
        <p:nvSpPr>
          <p:cNvPr id="2" name="Dikdörtgen 1"/>
          <p:cNvSpPr/>
          <p:nvPr/>
        </p:nvSpPr>
        <p:spPr>
          <a:xfrm>
            <a:off x="1043189" y="592428"/>
            <a:ext cx="9182636" cy="707886"/>
          </a:xfrm>
          <a:prstGeom prst="rect">
            <a:avLst/>
          </a:prstGeom>
        </p:spPr>
        <p:txBody>
          <a:bodyPr wrap="square">
            <a:spAutoFit/>
          </a:bodyPr>
          <a:lstStyle/>
          <a:p>
            <a:r>
              <a:rPr lang="tr-TR" sz="2000" b="1" dirty="0" smtClean="0"/>
              <a:t>Görüşme sürecinin daha etkili ve verimli olması için bazı konulara dikkat etmekte yarar bulunmaktadır. </a:t>
            </a:r>
            <a:endParaRPr lang="tr-TR" sz="2000" dirty="0"/>
          </a:p>
        </p:txBody>
      </p:sp>
    </p:spTree>
    <p:extLst>
      <p:ext uri="{BB962C8B-B14F-4D97-AF65-F5344CB8AC3E}">
        <p14:creationId xmlns:p14="http://schemas.microsoft.com/office/powerpoint/2010/main" val="28368114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97735" y="1275008"/>
            <a:ext cx="10156065" cy="4901956"/>
          </a:xfrm>
        </p:spPr>
        <p:txBody>
          <a:bodyPr>
            <a:normAutofit/>
          </a:bodyPr>
          <a:lstStyle/>
          <a:p>
            <a:r>
              <a:rPr lang="tr-TR" b="1" dirty="0"/>
              <a:t>Odak Grup Görüşmeleri </a:t>
            </a:r>
          </a:p>
          <a:p>
            <a:r>
              <a:rPr lang="tr-TR" dirty="0"/>
              <a:t>Odak Grup görüşmeleri, küçük katılımcı gruplarıyla yönlendirici (</a:t>
            </a:r>
            <a:r>
              <a:rPr lang="tr-TR" dirty="0" err="1"/>
              <a:t>moderator</a:t>
            </a:r>
            <a:r>
              <a:rPr lang="tr-TR" dirty="0"/>
              <a:t>) bir kişi rehberliğinde yürütülen ve katılımcıların tümünü ilgilendiren bir konuda, onların görüşlerini belirlemeyi amaçlayan görüşmelerdir. </a:t>
            </a:r>
            <a:endParaRPr lang="tr-TR" dirty="0" smtClean="0"/>
          </a:p>
          <a:p>
            <a:r>
              <a:rPr lang="tr-TR" dirty="0" smtClean="0"/>
              <a:t>Odak </a:t>
            </a:r>
            <a:r>
              <a:rPr lang="tr-TR" dirty="0"/>
              <a:t>Grup görüşmeleri, genellikle bir ürün, hizmet ya da olanağın kullanıcılar tarafından nasıl algılandığını ortaya çıkarmak için gerçekleştirilmektedir Bu amaçla; incelenecek konu hakkında görüş bildirecek bireylerden odak gruplar oluşturulmaktadır. </a:t>
            </a:r>
            <a:endParaRPr lang="tr-TR" dirty="0" smtClean="0"/>
          </a:p>
          <a:p>
            <a:r>
              <a:rPr lang="tr-TR" dirty="0" smtClean="0"/>
              <a:t>Her </a:t>
            </a:r>
            <a:r>
              <a:rPr lang="tr-TR" dirty="0"/>
              <a:t>odak grup, yönlendirici kişi rehberliğinde ayrı ayrı toplanmakta ve gruptaki katılımcılar araştırma konusuyla ilgili görüşlerini bildirmektedirler. </a:t>
            </a:r>
            <a:endParaRPr lang="tr-TR" dirty="0" smtClean="0"/>
          </a:p>
          <a:p>
            <a:r>
              <a:rPr lang="tr-TR" dirty="0" smtClean="0"/>
              <a:t>Odak </a:t>
            </a:r>
            <a:r>
              <a:rPr lang="tr-TR" dirty="0"/>
              <a:t>grup görüşmelerinin kullanım alanı da oldukça geniştir. </a:t>
            </a:r>
            <a:endParaRPr lang="tr-TR" dirty="0" smtClean="0"/>
          </a:p>
          <a:p>
            <a:r>
              <a:rPr lang="tr-TR" dirty="0" smtClean="0"/>
              <a:t>Örneğin</a:t>
            </a:r>
            <a:r>
              <a:rPr lang="tr-TR" dirty="0"/>
              <a:t>; televizyon ve radyo gibi kitle iletişim araçlarında yayınlanan programlara ilişkin algıların ve tercihlerin belirlenmesi, bir ürünün tercih edilme nedenlerinin ortaya çıkarılması, örgüt kültürün betimlenmesi ya da örgüt içindeki iletişim sorunlarının saptanması gibi çok çeşitli alanlarda odak Grup görüşmeleri uygulanabilir</a:t>
            </a:r>
          </a:p>
          <a:p>
            <a:endParaRPr lang="tr-TR" dirty="0"/>
          </a:p>
        </p:txBody>
      </p:sp>
      <p:pic>
        <p:nvPicPr>
          <p:cNvPr id="2" name="Resim 1"/>
          <p:cNvPicPr>
            <a:picLocks noChangeAspect="1"/>
          </p:cNvPicPr>
          <p:nvPr/>
        </p:nvPicPr>
        <p:blipFill>
          <a:blip r:embed="rId2"/>
          <a:stretch>
            <a:fillRect/>
          </a:stretch>
        </p:blipFill>
        <p:spPr>
          <a:xfrm>
            <a:off x="8467725" y="101287"/>
            <a:ext cx="2886075" cy="1581150"/>
          </a:xfrm>
          <a:prstGeom prst="rect">
            <a:avLst/>
          </a:prstGeom>
        </p:spPr>
      </p:pic>
    </p:spTree>
    <p:extLst>
      <p:ext uri="{BB962C8B-B14F-4D97-AF65-F5344CB8AC3E}">
        <p14:creationId xmlns:p14="http://schemas.microsoft.com/office/powerpoint/2010/main" val="11028212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6221" y="309093"/>
            <a:ext cx="10207580" cy="5867871"/>
          </a:xfrm>
        </p:spPr>
        <p:txBody>
          <a:bodyPr>
            <a:normAutofit fontScale="92500" lnSpcReduction="20000"/>
          </a:bodyPr>
          <a:lstStyle/>
          <a:p>
            <a:r>
              <a:rPr lang="tr-TR" sz="2100" dirty="0"/>
              <a:t>Odak grup görüşme sürecinin daha etkili ve verimli olması için bazı konulara dikkat etmekte yarar bulunmaktadır. </a:t>
            </a:r>
          </a:p>
          <a:p>
            <a:r>
              <a:rPr lang="tr-TR" dirty="0"/>
              <a:t>• Katılımcıları karşılayarak toplantı odasına alınmasını sağlayın. </a:t>
            </a:r>
            <a:endParaRPr lang="tr-TR" dirty="0" smtClean="0"/>
          </a:p>
          <a:p>
            <a:r>
              <a:rPr lang="tr-TR" dirty="0" smtClean="0"/>
              <a:t>• </a:t>
            </a:r>
            <a:r>
              <a:rPr lang="tr-TR" dirty="0"/>
              <a:t>Görüşme sürecinde hitabı kolaylaştırmak için önceden hazırlanan katılımcıların isimlerini belirten isim kartlarını masaya yerleştirin ya da herkesin yakasına takmasına özen gösterin. </a:t>
            </a:r>
            <a:endParaRPr lang="tr-TR" dirty="0" smtClean="0"/>
          </a:p>
          <a:p>
            <a:r>
              <a:rPr lang="tr-TR" dirty="0" smtClean="0"/>
              <a:t>• </a:t>
            </a:r>
            <a:r>
              <a:rPr lang="tr-TR" dirty="0"/>
              <a:t>Görüşmenin amacını belirttikten sonra ses/görüntü kaydının başlamasını sağlayın </a:t>
            </a:r>
            <a:endParaRPr lang="tr-TR" dirty="0" smtClean="0"/>
          </a:p>
          <a:p>
            <a:r>
              <a:rPr lang="tr-TR" dirty="0" smtClean="0"/>
              <a:t>• </a:t>
            </a:r>
            <a:r>
              <a:rPr lang="tr-TR" dirty="0"/>
              <a:t>Görüşme sırasında ses/görüntü kaydedici aygıtın çalıştığından emin olun. </a:t>
            </a:r>
            <a:endParaRPr lang="tr-TR" dirty="0" smtClean="0"/>
          </a:p>
          <a:p>
            <a:r>
              <a:rPr lang="tr-TR" dirty="0" smtClean="0"/>
              <a:t>• </a:t>
            </a:r>
            <a:r>
              <a:rPr lang="tr-TR" dirty="0"/>
              <a:t>Açılış konuşmasında; görüşmelerin amacını, katılımcıların görüş ve önerilerinin önemini, ses/görüntü kaydının alınacağını, gizlilik ilkesini ve </a:t>
            </a:r>
            <a:r>
              <a:rPr lang="tr-TR" dirty="0" smtClean="0"/>
              <a:t>toplantının </a:t>
            </a:r>
            <a:r>
              <a:rPr lang="tr-TR" dirty="0"/>
              <a:t>olası süresini katılımcılara açıklamaya çalışın. </a:t>
            </a:r>
            <a:endParaRPr lang="tr-TR" dirty="0" smtClean="0"/>
          </a:p>
          <a:p>
            <a:r>
              <a:rPr lang="tr-TR" dirty="0" smtClean="0"/>
              <a:t>• </a:t>
            </a:r>
            <a:r>
              <a:rPr lang="tr-TR" dirty="0"/>
              <a:t>Önceden hazırlanmış odak grup görüşmesi sorularını katılımcılara yöneltin ve tüm katılımcıların her soruyu yanıtlamasını sağlayın. </a:t>
            </a:r>
            <a:endParaRPr lang="tr-TR" dirty="0" smtClean="0"/>
          </a:p>
          <a:p>
            <a:r>
              <a:rPr lang="tr-TR" dirty="0" smtClean="0"/>
              <a:t>• </a:t>
            </a:r>
            <a:r>
              <a:rPr lang="tr-TR" dirty="0"/>
              <a:t>Anlaşılmayan konularda açıklama yapmaya özen gösterin. </a:t>
            </a:r>
            <a:endParaRPr lang="tr-TR" dirty="0" smtClean="0"/>
          </a:p>
          <a:p>
            <a:r>
              <a:rPr lang="tr-TR" dirty="0" smtClean="0"/>
              <a:t>• </a:t>
            </a:r>
            <a:r>
              <a:rPr lang="tr-TR" dirty="0"/>
              <a:t>Olumlu ve olumsuz geribildirim vermekten kaçının. </a:t>
            </a:r>
            <a:endParaRPr lang="tr-TR" dirty="0" smtClean="0"/>
          </a:p>
          <a:p>
            <a:r>
              <a:rPr lang="tr-TR" dirty="0" smtClean="0"/>
              <a:t>• </a:t>
            </a:r>
            <a:r>
              <a:rPr lang="tr-TR" dirty="0"/>
              <a:t>Geç gelen katılımcılar için kısa bir açıklama yapmayı unutmayın. </a:t>
            </a:r>
            <a:endParaRPr lang="tr-TR" dirty="0" smtClean="0"/>
          </a:p>
          <a:p>
            <a:r>
              <a:rPr lang="tr-TR" dirty="0" smtClean="0"/>
              <a:t>• </a:t>
            </a:r>
            <a:r>
              <a:rPr lang="tr-TR" dirty="0"/>
              <a:t>Olabildiğince yanıtlarla ilgili notlar almaya çalışın. </a:t>
            </a:r>
            <a:endParaRPr lang="tr-TR" dirty="0" smtClean="0"/>
          </a:p>
          <a:p>
            <a:r>
              <a:rPr lang="tr-TR" dirty="0" smtClean="0"/>
              <a:t>• </a:t>
            </a:r>
            <a:r>
              <a:rPr lang="tr-TR" dirty="0"/>
              <a:t>Görüşme sonunda teşekkür ederek ses/görüntü kaydını durdurun. </a:t>
            </a:r>
            <a:endParaRPr lang="tr-TR" dirty="0" smtClean="0"/>
          </a:p>
          <a:p>
            <a:r>
              <a:rPr lang="tr-TR" dirty="0" smtClean="0"/>
              <a:t>• </a:t>
            </a:r>
            <a:r>
              <a:rPr lang="tr-TR" dirty="0"/>
              <a:t>Görüşme sonrası konuyla ilgili görüşler bildirilirse not almayı unutmayın.</a:t>
            </a:r>
          </a:p>
        </p:txBody>
      </p:sp>
    </p:spTree>
    <p:extLst>
      <p:ext uri="{BB962C8B-B14F-4D97-AF65-F5344CB8AC3E}">
        <p14:creationId xmlns:p14="http://schemas.microsoft.com/office/powerpoint/2010/main" val="29838573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9099" y="1365160"/>
            <a:ext cx="10194701" cy="4811803"/>
          </a:xfrm>
        </p:spPr>
        <p:txBody>
          <a:bodyPr>
            <a:normAutofit/>
          </a:bodyPr>
          <a:lstStyle/>
          <a:p>
            <a:r>
              <a:rPr lang="tr-TR" sz="2800" b="1" dirty="0"/>
              <a:t>Gözlem </a:t>
            </a:r>
          </a:p>
          <a:p>
            <a:r>
              <a:rPr lang="tr-TR" dirty="0"/>
              <a:t>Gözlem, geçmişte çoğunlukla antropolojik çalışmalara özgü veri toplama aracı olarak görülmüştür. Ancak son yıllarda, pazarlama, reklamcılık, sosyoloji, psikoloji, eğitim gibi sosyal bilim araştırmalarında da yaygın olarak kullanılmaktadır. </a:t>
            </a:r>
            <a:endParaRPr lang="tr-TR" dirty="0" smtClean="0"/>
          </a:p>
          <a:p>
            <a:r>
              <a:rPr lang="tr-TR" dirty="0" smtClean="0"/>
              <a:t>Araştırmacının</a:t>
            </a:r>
            <a:r>
              <a:rPr lang="tr-TR" dirty="0"/>
              <a:t>, konu hakkında ayrıntılı bilgi elde etmek istiyorsa veri toplama aracı olarak görüşme yöntemini tercih edebileceğini bir önceki başlıkta belirtmiştik. Ancak, görüşmeye katılan bireyler, sorulan sorulara doğru yanıt vermeyebilir. Bu durum da bireylerin davranışlarıyla söyledikleri arasında farklılık olup olmadığı konusunda bize yardımcı olacak araç gözlemdir.</a:t>
            </a:r>
          </a:p>
          <a:p>
            <a:endParaRPr lang="tr-TR" dirty="0"/>
          </a:p>
        </p:txBody>
      </p:sp>
      <p:pic>
        <p:nvPicPr>
          <p:cNvPr id="2" name="Resim 1"/>
          <p:cNvPicPr>
            <a:picLocks noChangeAspect="1"/>
          </p:cNvPicPr>
          <p:nvPr/>
        </p:nvPicPr>
        <p:blipFill>
          <a:blip r:embed="rId2"/>
          <a:stretch>
            <a:fillRect/>
          </a:stretch>
        </p:blipFill>
        <p:spPr>
          <a:xfrm>
            <a:off x="4653834" y="4227825"/>
            <a:ext cx="2781300" cy="1647825"/>
          </a:xfrm>
          <a:prstGeom prst="rect">
            <a:avLst/>
          </a:prstGeom>
        </p:spPr>
      </p:pic>
    </p:spTree>
    <p:extLst>
      <p:ext uri="{BB962C8B-B14F-4D97-AF65-F5344CB8AC3E}">
        <p14:creationId xmlns:p14="http://schemas.microsoft.com/office/powerpoint/2010/main" val="27204893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75008" y="1880314"/>
            <a:ext cx="10078792" cy="4296649"/>
          </a:xfrm>
        </p:spPr>
        <p:txBody>
          <a:bodyPr>
            <a:normAutofit/>
          </a:bodyPr>
          <a:lstStyle/>
          <a:p>
            <a:r>
              <a:rPr lang="tr-TR" b="1" dirty="0"/>
              <a:t>Gözlem</a:t>
            </a:r>
            <a:r>
              <a:rPr lang="tr-TR" dirty="0"/>
              <a:t>; bireylerin, nesnelerin ve olayların sistematik bir biçimde izlenerek betimlenmesidir. Davranışların doğasıyla ilgili ayrıntılı, kapsamlı ve zamana yayılmış veriler toplanabilir</a:t>
            </a:r>
            <a:r>
              <a:rPr lang="tr-TR" dirty="0" smtClean="0"/>
              <a:t>.</a:t>
            </a:r>
          </a:p>
          <a:p>
            <a:r>
              <a:rPr lang="tr-TR" dirty="0" err="1" smtClean="0"/>
              <a:t>Patton’a</a:t>
            </a:r>
            <a:r>
              <a:rPr lang="tr-TR" dirty="0" smtClean="0"/>
              <a:t> </a:t>
            </a:r>
            <a:r>
              <a:rPr lang="tr-TR" dirty="0"/>
              <a:t>(2002) göre bilimsel araştırmalarda veri toplama aracı olarak kullanılan gözlemin, sıradan bireylerin yaptığı gözlemden farkı; gözlemcinin yetiştirilmiş olması ve gözlemlerin sistematik biçimde toplanmasıdır. </a:t>
            </a:r>
            <a:endParaRPr lang="tr-TR" dirty="0" smtClean="0"/>
          </a:p>
          <a:p>
            <a:r>
              <a:rPr lang="tr-TR" dirty="0" smtClean="0"/>
              <a:t>Araştırma </a:t>
            </a:r>
            <a:r>
              <a:rPr lang="tr-TR" dirty="0"/>
              <a:t>sürecinde gözlemler, genellikle yazılarak kaydedilir. Bununla birlikte, video ve ses kaydedici cihazlarla elde edilen kayıtlar ya da fotoğraflar da veri kaynağı olarak toplanmaktadır. Elde edilen bütün bu kayıtlara “alan notları” da denilmektedir. </a:t>
            </a:r>
            <a:endParaRPr lang="tr-TR" dirty="0" smtClean="0"/>
          </a:p>
          <a:p>
            <a:r>
              <a:rPr lang="tr-TR" dirty="0" smtClean="0"/>
              <a:t>Özellikle</a:t>
            </a:r>
            <a:r>
              <a:rPr lang="tr-TR" dirty="0"/>
              <a:t>, grup içinde yer alan bireylerin birbirleriyle nasıl etkileşim kurdukları ya da bir kurumda çalışanların ait oldukları kültür değerlerinin kaynağı gibi sosyal bilim araştırmalarında gözlemle veri toplanabilir.</a:t>
            </a:r>
          </a:p>
          <a:p>
            <a:endParaRPr lang="tr-TR" dirty="0"/>
          </a:p>
        </p:txBody>
      </p:sp>
    </p:spTree>
    <p:extLst>
      <p:ext uri="{BB962C8B-B14F-4D97-AF65-F5344CB8AC3E}">
        <p14:creationId xmlns:p14="http://schemas.microsoft.com/office/powerpoint/2010/main" val="302483333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23493" y="1043188"/>
            <a:ext cx="10130307" cy="5133775"/>
          </a:xfrm>
        </p:spPr>
        <p:txBody>
          <a:bodyPr>
            <a:normAutofit/>
          </a:bodyPr>
          <a:lstStyle/>
          <a:p>
            <a:r>
              <a:rPr lang="tr-TR" b="1" dirty="0"/>
              <a:t>Gözlem Türleri </a:t>
            </a:r>
          </a:p>
          <a:p>
            <a:endParaRPr lang="tr-TR" dirty="0" smtClean="0"/>
          </a:p>
          <a:p>
            <a:r>
              <a:rPr lang="tr-TR" dirty="0" smtClean="0"/>
              <a:t>Bunlar</a:t>
            </a:r>
            <a:r>
              <a:rPr lang="tr-TR" dirty="0"/>
              <a:t>; </a:t>
            </a:r>
            <a:r>
              <a:rPr lang="tr-TR" b="1" dirty="0"/>
              <a:t>katılımcı gözlem ve doğrudan gözlemdir</a:t>
            </a:r>
            <a:r>
              <a:rPr lang="tr-TR" dirty="0"/>
              <a:t>. Bu iki yaklaşım da araştırmacının, başka bir deyişle gözlemcinin, gözlem sürecindeki rolüne ilişkin sınırlandırmaya dayanmaktadır (Gold, 1958). </a:t>
            </a:r>
            <a:endParaRPr lang="tr-TR" dirty="0" smtClean="0"/>
          </a:p>
          <a:p>
            <a:r>
              <a:rPr lang="tr-TR" b="1" dirty="0" smtClean="0"/>
              <a:t>Katılımcı Gözlem</a:t>
            </a:r>
            <a:r>
              <a:rPr lang="tr-TR" dirty="0"/>
              <a:t>: Temelde </a:t>
            </a:r>
            <a:r>
              <a:rPr lang="tr-TR" dirty="0" err="1"/>
              <a:t>etnografik</a:t>
            </a:r>
            <a:r>
              <a:rPr lang="tr-TR" dirty="0"/>
              <a:t> araştırmalarda yaygın olarak kullanılan veri toplama tekniğidir. </a:t>
            </a:r>
            <a:endParaRPr lang="tr-TR" dirty="0" smtClean="0"/>
          </a:p>
          <a:p>
            <a:r>
              <a:rPr lang="tr-TR" dirty="0" smtClean="0"/>
              <a:t>Bu </a:t>
            </a:r>
            <a:r>
              <a:rPr lang="tr-TR" dirty="0"/>
              <a:t>yaklaşımda araştırmacı, incelemek istediği topluluğun etkin bir üyesi olarak gruba katılarak gözlemini gerçekleştirir. Öncelikle gözlemci, incelemek istediği toplulukla belirli bir süre geçirmeli, gruba ait etkinliklerde grubun doğal üyesi olarak görev almalı ve sonuçta o topluluğun bir üyesi olarak benimsenmelidir</a:t>
            </a:r>
          </a:p>
          <a:p>
            <a:r>
              <a:rPr lang="tr-TR" dirty="0"/>
              <a:t>Katılımcı gözlemin en önemli sınırlılığı verilerin kaydedilmesinde yaşanan güçlüklerdir. incelenen topluluğun doğal ortamında gözlem yapmak ve bu gözlemleri kayıt altına almak oldukça zordur. Buna bağlı olarak da araştırmacının verileri sınırlandırıp çözümlemesi de güçleşmektedir.</a:t>
            </a:r>
          </a:p>
          <a:p>
            <a:endParaRPr lang="tr-TR" dirty="0"/>
          </a:p>
        </p:txBody>
      </p:sp>
    </p:spTree>
    <p:extLst>
      <p:ext uri="{BB962C8B-B14F-4D97-AF65-F5344CB8AC3E}">
        <p14:creationId xmlns:p14="http://schemas.microsoft.com/office/powerpoint/2010/main" val="4082493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59099" y="2009104"/>
            <a:ext cx="10194701" cy="4167860"/>
          </a:xfrm>
        </p:spPr>
        <p:txBody>
          <a:bodyPr>
            <a:normAutofit/>
          </a:bodyPr>
          <a:lstStyle/>
          <a:p>
            <a:r>
              <a:rPr lang="tr-TR" b="1" dirty="0"/>
              <a:t>Doğrudan Gözlem</a:t>
            </a:r>
            <a:r>
              <a:rPr lang="tr-TR" dirty="0"/>
              <a:t>: Bu yaklaşımda gözlemci, incelenmek istenen topluluğu gözlemleyerek betimlemelerde bulunur. Araştırmacı topluluğun sosyal ortamında katılımcı değildir, rolü sadece izlemek ve kaydetmektir.</a:t>
            </a:r>
          </a:p>
          <a:p>
            <a:endParaRPr lang="tr-TR" dirty="0"/>
          </a:p>
        </p:txBody>
      </p:sp>
    </p:spTree>
    <p:extLst>
      <p:ext uri="{BB962C8B-B14F-4D97-AF65-F5344CB8AC3E}">
        <p14:creationId xmlns:p14="http://schemas.microsoft.com/office/powerpoint/2010/main" val="65061117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4857" y="1107582"/>
            <a:ext cx="10168944" cy="5069381"/>
          </a:xfrm>
        </p:spPr>
        <p:txBody>
          <a:bodyPr>
            <a:normAutofit lnSpcReduction="10000"/>
          </a:bodyPr>
          <a:lstStyle/>
          <a:p>
            <a:r>
              <a:rPr lang="tr-TR" dirty="0"/>
              <a:t>Öteki veri toplama araçlarıyla karşılaştırıldığında </a:t>
            </a:r>
            <a:r>
              <a:rPr lang="tr-TR" b="1" dirty="0"/>
              <a:t>gözlemin bazı üstünlükleri ve sınırlılıkları bulunmaktadır. </a:t>
            </a:r>
            <a:endParaRPr lang="tr-TR" b="1" dirty="0" smtClean="0"/>
          </a:p>
          <a:p>
            <a:r>
              <a:rPr lang="tr-TR" dirty="0" smtClean="0"/>
              <a:t>Anket </a:t>
            </a:r>
            <a:r>
              <a:rPr lang="tr-TR" dirty="0"/>
              <a:t>gibi nicel veri toplama araçlarında katılımcılar, soruların yanıt seçeneklerini doldurarak geribildirim sağlarlar. Ancak bu yanıtların gerçekten seçilen kişiler tarafından doldurulduğu ya da hangi koşullar altında yanıtlandığı araştırmacı tarafından bilinemez. </a:t>
            </a:r>
            <a:endParaRPr lang="tr-TR" dirty="0" smtClean="0"/>
          </a:p>
          <a:p>
            <a:r>
              <a:rPr lang="tr-TR" dirty="0" smtClean="0"/>
              <a:t>Gözlemin </a:t>
            </a:r>
            <a:r>
              <a:rPr lang="tr-TR" dirty="0"/>
              <a:t>en önemli üstünlüğü, araştırmacıya davranışları doğrudan ve uzun süreli olarak kapsamlı biçimde gözleme olanağı sunmasıdır. </a:t>
            </a:r>
            <a:endParaRPr lang="tr-TR" dirty="0" smtClean="0"/>
          </a:p>
          <a:p>
            <a:r>
              <a:rPr lang="tr-TR" dirty="0" smtClean="0"/>
              <a:t>Gözlemin </a:t>
            </a:r>
            <a:r>
              <a:rPr lang="tr-TR" dirty="0"/>
              <a:t>bir başka üstünlüğü de, araştırılmak istenen davranışın doğal ortamında incelenmesidir. Doğal ortamda gerçekleşen davranışlar gerçeği daha yakından temsil ederek sonuçların geçerliğinin artmasına katkıda bulunur. </a:t>
            </a:r>
            <a:endParaRPr lang="tr-TR" dirty="0" smtClean="0"/>
          </a:p>
          <a:p>
            <a:r>
              <a:rPr lang="tr-TR" dirty="0" smtClean="0"/>
              <a:t>Bu </a:t>
            </a:r>
            <a:r>
              <a:rPr lang="tr-TR" dirty="0"/>
              <a:t>yaklaşımın bazı sınırlılıkları da bulunmaktadır. Örneğin; gözlem yapan bir araştırmacının, doğal ortam üzerinde kontrolünün olmaması ve toplanan bilgiler gözlemcinin öznel algılarını yansıttığı için verilerin sayısallaştırılmasında güçlüklerin yaşanabilmesidir. </a:t>
            </a:r>
            <a:endParaRPr lang="tr-TR" dirty="0" smtClean="0"/>
          </a:p>
          <a:p>
            <a:r>
              <a:rPr lang="tr-TR" dirty="0" smtClean="0"/>
              <a:t>Ayrıca </a:t>
            </a:r>
            <a:r>
              <a:rPr lang="tr-TR" dirty="0"/>
              <a:t>araştırmacı, gözlem yapılacak alana girmek için gerekli onayı alırken bazı sıkıntılarla karşılaşabilir ya da sonrasında topluluk içinde güven duygusu yaratmak için büyük çaba harcaması gerekebilir.</a:t>
            </a:r>
          </a:p>
          <a:p>
            <a:endParaRPr lang="tr-TR" dirty="0"/>
          </a:p>
        </p:txBody>
      </p:sp>
    </p:spTree>
    <p:extLst>
      <p:ext uri="{BB962C8B-B14F-4D97-AF65-F5344CB8AC3E}">
        <p14:creationId xmlns:p14="http://schemas.microsoft.com/office/powerpoint/2010/main" val="4683326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189" y="1313644"/>
            <a:ext cx="10310611" cy="4863319"/>
          </a:xfrm>
        </p:spPr>
        <p:txBody>
          <a:bodyPr>
            <a:normAutofit lnSpcReduction="10000"/>
          </a:bodyPr>
          <a:lstStyle/>
          <a:p>
            <a:r>
              <a:rPr lang="tr-TR" sz="2800" dirty="0"/>
              <a:t>Doküman/ Belge </a:t>
            </a:r>
            <a:r>
              <a:rPr lang="tr-TR" sz="2800" dirty="0" smtClean="0"/>
              <a:t>incelemesi: </a:t>
            </a:r>
          </a:p>
          <a:p>
            <a:r>
              <a:rPr lang="tr-TR" dirty="0" smtClean="0"/>
              <a:t>Doküman incelemesi araştırılması </a:t>
            </a:r>
            <a:r>
              <a:rPr lang="tr-TR" dirty="0"/>
              <a:t>istenen konu hakkında bilgi içeren yazılı, görsel ya da işitsel materyallerin çözümlenmesidir. </a:t>
            </a:r>
            <a:endParaRPr lang="tr-TR" dirty="0" smtClean="0"/>
          </a:p>
          <a:p>
            <a:r>
              <a:rPr lang="tr-TR" dirty="0" smtClean="0"/>
              <a:t>Bu </a:t>
            </a:r>
            <a:r>
              <a:rPr lang="tr-TR" dirty="0"/>
              <a:t>yaklaşım, gözlem ve görüşmenin olanaklı olmadığı durumlarda tek başına veri toplama aracı olarak kullanılabileceği gibi gözlem ve görüşme verileri desteklemek ve araştırmanın geçerliğini artırmak amacıyla da ek bilgi kaynağı olarak da kullanılabilir. </a:t>
            </a:r>
            <a:endParaRPr lang="tr-TR" dirty="0" smtClean="0"/>
          </a:p>
          <a:p>
            <a:r>
              <a:rPr lang="tr-TR" dirty="0" smtClean="0"/>
              <a:t>Araştırmalarda </a:t>
            </a:r>
            <a:r>
              <a:rPr lang="tr-TR" dirty="0"/>
              <a:t>hangi belgelerin veri kaynağı olarak kullanılabileceği araştırmanın sorunu ve amaçlarıyla ilişkilidir. Örneğin örgütsel iletişimle ilgili bir araştırmada, kurumun misyon tanımı, yıllık kurum raporları, kurum içi ve dışı yazışmalar, </a:t>
            </a:r>
            <a:r>
              <a:rPr lang="tr-TR" dirty="0" err="1"/>
              <a:t>bölümlerarası</a:t>
            </a:r>
            <a:r>
              <a:rPr lang="tr-TR" dirty="0"/>
              <a:t> yazışmalar, insan kaynakları hedefleri, halkla ilişkiler belgeleri, kurumsal yayınlar ya da basın açıklamaları gibi belgeler veri kaynağı olarak kullanılabilir. </a:t>
            </a:r>
            <a:endParaRPr lang="tr-TR" dirty="0" smtClean="0"/>
          </a:p>
          <a:p>
            <a:r>
              <a:rPr lang="tr-TR" dirty="0"/>
              <a:t>Belge incelemesi süreci, ardışık olarak ilerleyen bazı aşamaları içermektedir. Bunlar; belgelere ulaşma, özgünlüğünün kontrol edilmesi ve kullanım izinlerinin alınması, belgelerin anlaşılması, çözümlenmesi ve veriyi kullanma aşamalarıdır.</a:t>
            </a:r>
          </a:p>
          <a:p>
            <a:r>
              <a:rPr lang="tr-TR" dirty="0" smtClean="0"/>
              <a:t>Araştırmalarda </a:t>
            </a:r>
            <a:r>
              <a:rPr lang="tr-TR" dirty="0"/>
              <a:t>bunlara aşağıda listelenen belgeler araştırmalarda veri kaynağı olarak kullanılabilir</a:t>
            </a:r>
          </a:p>
          <a:p>
            <a:endParaRPr lang="tr-TR" dirty="0"/>
          </a:p>
        </p:txBody>
      </p:sp>
      <p:pic>
        <p:nvPicPr>
          <p:cNvPr id="2" name="Resim 1"/>
          <p:cNvPicPr>
            <a:picLocks noChangeAspect="1"/>
          </p:cNvPicPr>
          <p:nvPr/>
        </p:nvPicPr>
        <p:blipFill>
          <a:blip r:embed="rId2"/>
          <a:stretch>
            <a:fillRect/>
          </a:stretch>
        </p:blipFill>
        <p:spPr>
          <a:xfrm>
            <a:off x="8274541" y="0"/>
            <a:ext cx="2571750" cy="1714500"/>
          </a:xfrm>
          <a:prstGeom prst="rect">
            <a:avLst/>
          </a:prstGeom>
        </p:spPr>
      </p:pic>
    </p:spTree>
    <p:extLst>
      <p:ext uri="{BB962C8B-B14F-4D97-AF65-F5344CB8AC3E}">
        <p14:creationId xmlns:p14="http://schemas.microsoft.com/office/powerpoint/2010/main" val="133633814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850006" y="703543"/>
            <a:ext cx="10663707" cy="5464873"/>
          </a:xfrm>
          <a:prstGeom prst="rect">
            <a:avLst/>
          </a:prstGeom>
        </p:spPr>
      </p:pic>
    </p:spTree>
    <p:extLst>
      <p:ext uri="{BB962C8B-B14F-4D97-AF65-F5344CB8AC3E}">
        <p14:creationId xmlns:p14="http://schemas.microsoft.com/office/powerpoint/2010/main" val="3387262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1049</TotalTime>
  <Words>11193</Words>
  <Application>Microsoft Office PowerPoint</Application>
  <PresentationFormat>Geniş ekran</PresentationFormat>
  <Paragraphs>540</Paragraphs>
  <Slides>124</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124</vt:i4>
      </vt:variant>
    </vt:vector>
  </HeadingPairs>
  <TitlesOfParts>
    <vt:vector size="130" baseType="lpstr">
      <vt:lpstr>Arial</vt:lpstr>
      <vt:lpstr>Calibri</vt:lpstr>
      <vt:lpstr>Calibri Light</vt:lpstr>
      <vt:lpstr>Times New Roman</vt:lpstr>
      <vt:lpstr>Wingdings</vt:lpstr>
      <vt:lpstr>Geçmişe bakış</vt:lpstr>
      <vt:lpstr>NİTEL ARAŞTIRMALARIN TEMEL ÖZELLİKLERİ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Nitel Araştırma Döngüsü Modeli</vt:lpstr>
      <vt:lpstr>Araştırma Probleminin Belirlenmesi</vt:lpstr>
      <vt:lpstr>PowerPoint Sunusu</vt:lpstr>
      <vt:lpstr>Önem ve Yapılabilirlik:</vt:lpstr>
      <vt:lpstr>Kuramsal/kavramsal Çerçevenin Belirlenmesi</vt:lpstr>
      <vt:lpstr>PowerPoint Sunusu</vt:lpstr>
      <vt:lpstr>Peki ne yapmalı?</vt:lpstr>
      <vt:lpstr>Araştırma Sorusunun  Yazılması</vt:lpstr>
      <vt:lpstr>PowerPoint Sunusu</vt:lpstr>
      <vt:lpstr>PowerPoint Sunusu</vt:lpstr>
      <vt:lpstr>Araştırma Alanının/Örnekleminin Belirlenmesi</vt:lpstr>
      <vt:lpstr>PowerPoint Sunusu</vt:lpstr>
      <vt:lpstr>Araştırmacının Rolünün Belirlenmesi</vt:lpstr>
      <vt:lpstr>Veri Toplama Araçlarının/Stratejilerinin Geliştirilmesi</vt:lpstr>
      <vt:lpstr>PowerPoint Sunusu</vt:lpstr>
      <vt:lpstr>Veri Toplama  (görüşme, odak grup görüşmesi ve gözlem )</vt:lpstr>
      <vt:lpstr>Veri Analizi, Bulguların Betimlenmesi ve Yorumlanması</vt:lpstr>
      <vt:lpstr>PowerPoint Sunusu</vt:lpstr>
      <vt:lpstr>Sonuçların Sınırlandırılması ve Analitik Genellemelere ulaşılması</vt:lpstr>
      <vt:lpstr>PowerPoint Sunusu</vt:lpstr>
      <vt:lpstr>Araştırmanın Kuram ve Uygulama İçin Doğurduğu Sonuçlar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NİTEL ARAŞTIRMADA VERİ TOPLAMA YÖNTEMLERİ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NİTEL ARAŞTIRMADA VERİ ANALİZİ</vt:lpstr>
      <vt:lpstr>PowerPoint Sunusu</vt:lpstr>
      <vt:lpstr>BETİMSEL ANALİZ</vt:lpstr>
      <vt:lpstr>Betimsel analiz 4 aşamadan oluşur</vt:lpstr>
      <vt:lpstr>İÇERİK ANALİZİ</vt:lpstr>
      <vt:lpstr>Bu amaçla;</vt:lpstr>
      <vt:lpstr>İÇERİK ANALİZİNDE KULLANILAN BAZI KAVRAMLAR</vt:lpstr>
      <vt:lpstr>NİTEL ARAŞTIRMA VERİLERİ DÖRT AŞAMADA ANALİZ EDİLİR</vt:lpstr>
      <vt:lpstr>1.VERİLERİN KODLANMASI</vt:lpstr>
      <vt:lpstr>2.TEMALARIN BULUNMASI</vt:lpstr>
      <vt:lpstr>Tematik kodlama yapılırken dikkat edilmesi gerekenler:</vt:lpstr>
      <vt:lpstr>3.VERİLERİN KODLARA VE TEMALARA GÖRE ORGANİZE EDİLMESİ VE TANIMLANMASI</vt:lpstr>
      <vt:lpstr>4. BULGULARIN YORUMLANMASI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Acer</cp:lastModifiedBy>
  <cp:revision>64</cp:revision>
  <dcterms:created xsi:type="dcterms:W3CDTF">2018-10-06T17:31:32Z</dcterms:created>
  <dcterms:modified xsi:type="dcterms:W3CDTF">2018-10-07T11:02:49Z</dcterms:modified>
</cp:coreProperties>
</file>