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3"/>
  </p:notesMasterIdLst>
  <p:sldIdLst>
    <p:sldId id="279" r:id="rId2"/>
    <p:sldId id="281" r:id="rId3"/>
    <p:sldId id="282"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7" r:id="rId27"/>
    <p:sldId id="308" r:id="rId28"/>
    <p:sldId id="309" r:id="rId29"/>
    <p:sldId id="310" r:id="rId30"/>
    <p:sldId id="311" r:id="rId31"/>
    <p:sldId id="312" r:id="rId32"/>
    <p:sldId id="313" r:id="rId33"/>
    <p:sldId id="314" r:id="rId34"/>
    <p:sldId id="315" r:id="rId35"/>
    <p:sldId id="317" r:id="rId36"/>
    <p:sldId id="362" r:id="rId37"/>
    <p:sldId id="363" r:id="rId38"/>
    <p:sldId id="364" r:id="rId39"/>
    <p:sldId id="365" r:id="rId40"/>
    <p:sldId id="369" r:id="rId41"/>
    <p:sldId id="370" r:id="rId42"/>
    <p:sldId id="371" r:id="rId43"/>
    <p:sldId id="372" r:id="rId44"/>
    <p:sldId id="373" r:id="rId45"/>
    <p:sldId id="374" r:id="rId46"/>
    <p:sldId id="375" r:id="rId47"/>
    <p:sldId id="376" r:id="rId48"/>
    <p:sldId id="377" r:id="rId49"/>
    <p:sldId id="378" r:id="rId50"/>
    <p:sldId id="380" r:id="rId51"/>
    <p:sldId id="318" r:id="rId52"/>
    <p:sldId id="319" r:id="rId53"/>
    <p:sldId id="320" r:id="rId54"/>
    <p:sldId id="321" r:id="rId55"/>
    <p:sldId id="322" r:id="rId56"/>
    <p:sldId id="323"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54" r:id="rId105"/>
    <p:sldId id="355" r:id="rId106"/>
    <p:sldId id="356" r:id="rId107"/>
    <p:sldId id="357" r:id="rId108"/>
    <p:sldId id="358" r:id="rId109"/>
    <p:sldId id="359" r:id="rId110"/>
    <p:sldId id="360" r:id="rId111"/>
    <p:sldId id="361" r:id="rId1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60472-FEBF-403C-A7D9-109BC68512C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42221740-C0AA-44C7-AAC9-E5192D270474}">
      <dgm:prSet phldrT="[Text]"/>
      <dgm:spPr/>
      <dgm:t>
        <a:bodyPr/>
        <a:lstStyle/>
        <a:p>
          <a:r>
            <a:rPr lang="tr-TR" dirty="0"/>
            <a:t>Bilmenin</a:t>
          </a:r>
        </a:p>
        <a:p>
          <a:r>
            <a:rPr lang="tr-TR" dirty="0"/>
            <a:t> Yolları</a:t>
          </a:r>
          <a:endParaRPr lang="en-GB" dirty="0"/>
        </a:p>
      </dgm:t>
    </dgm:pt>
    <dgm:pt modelId="{C0FB20A1-160C-4AF5-86EF-A9DEE300EBA6}" type="parTrans" cxnId="{D559284F-7FA5-4D68-BB2A-2B484A41B8AE}">
      <dgm:prSet/>
      <dgm:spPr/>
      <dgm:t>
        <a:bodyPr/>
        <a:lstStyle/>
        <a:p>
          <a:endParaRPr lang="en-GB"/>
        </a:p>
      </dgm:t>
    </dgm:pt>
    <dgm:pt modelId="{7DD94E36-5BF1-4105-8200-4244936F7E6B}" type="sibTrans" cxnId="{D559284F-7FA5-4D68-BB2A-2B484A41B8AE}">
      <dgm:prSet/>
      <dgm:spPr/>
      <dgm:t>
        <a:bodyPr/>
        <a:lstStyle/>
        <a:p>
          <a:endParaRPr lang="en-GB"/>
        </a:p>
      </dgm:t>
    </dgm:pt>
    <dgm:pt modelId="{D1F3F16B-4AC7-422D-BE58-478D0C75E547}">
      <dgm:prSet phldrT="[Text]"/>
      <dgm:spPr/>
      <dgm:t>
        <a:bodyPr/>
        <a:lstStyle/>
        <a:p>
          <a:r>
            <a:rPr lang="tr-TR" dirty="0"/>
            <a:t>Bilimsel yöntem</a:t>
          </a:r>
          <a:endParaRPr lang="en-GB" dirty="0"/>
        </a:p>
      </dgm:t>
    </dgm:pt>
    <dgm:pt modelId="{BE8D5A84-B2A7-450D-AFF9-5F29C3868C88}" type="parTrans" cxnId="{6853D20B-293C-4947-B787-AA21800C1D5E}">
      <dgm:prSet/>
      <dgm:spPr/>
      <dgm:t>
        <a:bodyPr/>
        <a:lstStyle/>
        <a:p>
          <a:endParaRPr lang="en-GB"/>
        </a:p>
      </dgm:t>
    </dgm:pt>
    <dgm:pt modelId="{4FDBEF70-4FAE-4193-9E96-36ACD538061C}" type="sibTrans" cxnId="{6853D20B-293C-4947-B787-AA21800C1D5E}">
      <dgm:prSet/>
      <dgm:spPr/>
      <dgm:t>
        <a:bodyPr/>
        <a:lstStyle/>
        <a:p>
          <a:endParaRPr lang="en-GB"/>
        </a:p>
      </dgm:t>
    </dgm:pt>
    <dgm:pt modelId="{D25EB13C-0DD8-46CA-9EEB-2D5C827FD2B9}">
      <dgm:prSet/>
      <dgm:spPr/>
      <dgm:t>
        <a:bodyPr/>
        <a:lstStyle/>
        <a:p>
          <a:r>
            <a:rPr lang="tr-TR" dirty="0"/>
            <a:t>Görüş birliği</a:t>
          </a:r>
        </a:p>
      </dgm:t>
    </dgm:pt>
    <dgm:pt modelId="{5C4F41CA-5870-4A23-9DAE-1B75599435B6}" type="parTrans" cxnId="{064ED6B3-0ACA-4C21-B090-CE0A056D8980}">
      <dgm:prSet/>
      <dgm:spPr/>
      <dgm:t>
        <a:bodyPr/>
        <a:lstStyle/>
        <a:p>
          <a:endParaRPr lang="en-GB"/>
        </a:p>
      </dgm:t>
    </dgm:pt>
    <dgm:pt modelId="{27B84E06-73D6-4A6E-B307-50E9D21E74E1}" type="sibTrans" cxnId="{064ED6B3-0ACA-4C21-B090-CE0A056D8980}">
      <dgm:prSet/>
      <dgm:spPr/>
      <dgm:t>
        <a:bodyPr/>
        <a:lstStyle/>
        <a:p>
          <a:endParaRPr lang="en-GB"/>
        </a:p>
      </dgm:t>
    </dgm:pt>
    <dgm:pt modelId="{F89E8DC8-543B-4EFA-98A0-E9E6D7EDB27B}">
      <dgm:prSet/>
      <dgm:spPr/>
      <dgm:t>
        <a:bodyPr/>
        <a:lstStyle/>
        <a:p>
          <a:r>
            <a:rPr lang="tr-TR" dirty="0"/>
            <a:t>Uzman görüşü</a:t>
          </a:r>
        </a:p>
      </dgm:t>
    </dgm:pt>
    <dgm:pt modelId="{45026656-D7A9-488E-B3FE-05CC4259907A}" type="parTrans" cxnId="{DE582784-D3F3-4809-9783-03204B73C2C1}">
      <dgm:prSet/>
      <dgm:spPr/>
      <dgm:t>
        <a:bodyPr/>
        <a:lstStyle/>
        <a:p>
          <a:endParaRPr lang="en-GB"/>
        </a:p>
      </dgm:t>
    </dgm:pt>
    <dgm:pt modelId="{8CF740A1-E69C-4026-964B-9B61B25B2808}" type="sibTrans" cxnId="{DE582784-D3F3-4809-9783-03204B73C2C1}">
      <dgm:prSet/>
      <dgm:spPr/>
      <dgm:t>
        <a:bodyPr/>
        <a:lstStyle/>
        <a:p>
          <a:endParaRPr lang="en-GB"/>
        </a:p>
      </dgm:t>
    </dgm:pt>
    <dgm:pt modelId="{4B47EDA5-F932-4A54-AE4E-15EFF8058F4F}">
      <dgm:prSet/>
      <dgm:spPr/>
      <dgm:t>
        <a:bodyPr/>
        <a:lstStyle/>
        <a:p>
          <a:r>
            <a:rPr lang="tr-TR" dirty="0"/>
            <a:t>Mantık</a:t>
          </a:r>
        </a:p>
      </dgm:t>
    </dgm:pt>
    <dgm:pt modelId="{E0CAB4F3-3024-4A15-B803-A2CF172B7A53}" type="parTrans" cxnId="{5F9C31F7-40D2-4044-8F2D-F0B077E21D4B}">
      <dgm:prSet/>
      <dgm:spPr/>
      <dgm:t>
        <a:bodyPr/>
        <a:lstStyle/>
        <a:p>
          <a:endParaRPr lang="en-GB"/>
        </a:p>
      </dgm:t>
    </dgm:pt>
    <dgm:pt modelId="{BCCC2A44-A609-4F9D-AE0A-0B7932A68A93}" type="sibTrans" cxnId="{5F9C31F7-40D2-4044-8F2D-F0B077E21D4B}">
      <dgm:prSet/>
      <dgm:spPr/>
      <dgm:t>
        <a:bodyPr/>
        <a:lstStyle/>
        <a:p>
          <a:endParaRPr lang="en-GB"/>
        </a:p>
      </dgm:t>
    </dgm:pt>
    <dgm:pt modelId="{47AFD3EC-D0BD-4D27-8496-F18B910E9D6D}">
      <dgm:prSet phldrT="[Text]"/>
      <dgm:spPr/>
      <dgm:t>
        <a:bodyPr/>
        <a:lstStyle/>
        <a:p>
          <a:r>
            <a:rPr lang="tr-TR" dirty="0"/>
            <a:t>Deneyim</a:t>
          </a:r>
          <a:endParaRPr lang="en-GB" dirty="0"/>
        </a:p>
      </dgm:t>
    </dgm:pt>
    <dgm:pt modelId="{35348E10-476D-400C-9CF6-040394D1EE79}" type="parTrans" cxnId="{322FA8FE-123D-4725-9CC4-D44FA4C7452E}">
      <dgm:prSet/>
      <dgm:spPr/>
      <dgm:t>
        <a:bodyPr/>
        <a:lstStyle/>
        <a:p>
          <a:endParaRPr lang="en-GB"/>
        </a:p>
      </dgm:t>
    </dgm:pt>
    <dgm:pt modelId="{F11FB553-1FE4-45F9-9D72-7E1B1F59D399}" type="sibTrans" cxnId="{322FA8FE-123D-4725-9CC4-D44FA4C7452E}">
      <dgm:prSet/>
      <dgm:spPr/>
      <dgm:t>
        <a:bodyPr/>
        <a:lstStyle/>
        <a:p>
          <a:endParaRPr lang="en-GB"/>
        </a:p>
      </dgm:t>
    </dgm:pt>
    <dgm:pt modelId="{C454BB29-D765-48D9-AA13-F478AD6BA302}" type="pres">
      <dgm:prSet presAssocID="{C5860472-FEBF-403C-A7D9-109BC68512CF}" presName="Name0" presStyleCnt="0">
        <dgm:presLayoutVars>
          <dgm:dir/>
          <dgm:animLvl val="lvl"/>
          <dgm:resizeHandles/>
        </dgm:presLayoutVars>
      </dgm:prSet>
      <dgm:spPr/>
      <dgm:t>
        <a:bodyPr/>
        <a:lstStyle/>
        <a:p>
          <a:endParaRPr lang="tr-TR"/>
        </a:p>
      </dgm:t>
    </dgm:pt>
    <dgm:pt modelId="{88084792-0B3C-4ED6-8656-11F7CC1FBD97}" type="pres">
      <dgm:prSet presAssocID="{42221740-C0AA-44C7-AAC9-E5192D270474}" presName="linNode" presStyleCnt="0"/>
      <dgm:spPr/>
    </dgm:pt>
    <dgm:pt modelId="{D5EACEBD-112E-4B44-80F3-7249419FFD93}" type="pres">
      <dgm:prSet presAssocID="{42221740-C0AA-44C7-AAC9-E5192D270474}" presName="parentShp" presStyleLbl="node1" presStyleIdx="0" presStyleCnt="1" custScaleX="64332">
        <dgm:presLayoutVars>
          <dgm:bulletEnabled val="1"/>
        </dgm:presLayoutVars>
      </dgm:prSet>
      <dgm:spPr/>
      <dgm:t>
        <a:bodyPr/>
        <a:lstStyle/>
        <a:p>
          <a:endParaRPr lang="tr-TR"/>
        </a:p>
      </dgm:t>
    </dgm:pt>
    <dgm:pt modelId="{6D6FF2E9-63C1-4E15-81B2-A7D2BBB35B4F}" type="pres">
      <dgm:prSet presAssocID="{42221740-C0AA-44C7-AAC9-E5192D270474}" presName="childShp" presStyleLbl="bgAccFollowNode1" presStyleIdx="0" presStyleCnt="1" custScaleX="121146">
        <dgm:presLayoutVars>
          <dgm:bulletEnabled val="1"/>
        </dgm:presLayoutVars>
      </dgm:prSet>
      <dgm:spPr/>
      <dgm:t>
        <a:bodyPr/>
        <a:lstStyle/>
        <a:p>
          <a:endParaRPr lang="tr-TR"/>
        </a:p>
      </dgm:t>
    </dgm:pt>
  </dgm:ptLst>
  <dgm:cxnLst>
    <dgm:cxn modelId="{DE582784-D3F3-4809-9783-03204B73C2C1}" srcId="{42221740-C0AA-44C7-AAC9-E5192D270474}" destId="{F89E8DC8-543B-4EFA-98A0-E9E6D7EDB27B}" srcOrd="2" destOrd="0" parTransId="{45026656-D7A9-488E-B3FE-05CC4259907A}" sibTransId="{8CF740A1-E69C-4026-964B-9B61B25B2808}"/>
    <dgm:cxn modelId="{322FA8FE-123D-4725-9CC4-D44FA4C7452E}" srcId="{42221740-C0AA-44C7-AAC9-E5192D270474}" destId="{47AFD3EC-D0BD-4D27-8496-F18B910E9D6D}" srcOrd="0" destOrd="0" parTransId="{35348E10-476D-400C-9CF6-040394D1EE79}" sibTransId="{F11FB553-1FE4-45F9-9D72-7E1B1F59D399}"/>
    <dgm:cxn modelId="{5F9C31F7-40D2-4044-8F2D-F0B077E21D4B}" srcId="{42221740-C0AA-44C7-AAC9-E5192D270474}" destId="{4B47EDA5-F932-4A54-AE4E-15EFF8058F4F}" srcOrd="3" destOrd="0" parTransId="{E0CAB4F3-3024-4A15-B803-A2CF172B7A53}" sibTransId="{BCCC2A44-A609-4F9D-AE0A-0B7932A68A93}"/>
    <dgm:cxn modelId="{064ED6B3-0ACA-4C21-B090-CE0A056D8980}" srcId="{42221740-C0AA-44C7-AAC9-E5192D270474}" destId="{D25EB13C-0DD8-46CA-9EEB-2D5C827FD2B9}" srcOrd="1" destOrd="0" parTransId="{5C4F41CA-5870-4A23-9DAE-1B75599435B6}" sibTransId="{27B84E06-73D6-4A6E-B307-50E9D21E74E1}"/>
    <dgm:cxn modelId="{BD724D19-5430-4DFA-A879-9103BE78C155}" type="presOf" srcId="{F89E8DC8-543B-4EFA-98A0-E9E6D7EDB27B}" destId="{6D6FF2E9-63C1-4E15-81B2-A7D2BBB35B4F}" srcOrd="0" destOrd="2" presId="urn:microsoft.com/office/officeart/2005/8/layout/vList6"/>
    <dgm:cxn modelId="{E7C89B2D-B196-401E-9050-758B6B1B5363}" type="presOf" srcId="{47AFD3EC-D0BD-4D27-8496-F18B910E9D6D}" destId="{6D6FF2E9-63C1-4E15-81B2-A7D2BBB35B4F}" srcOrd="0" destOrd="0" presId="urn:microsoft.com/office/officeart/2005/8/layout/vList6"/>
    <dgm:cxn modelId="{EB81B419-2E7E-4629-8D9C-77101EAD8FCE}" type="presOf" srcId="{42221740-C0AA-44C7-AAC9-E5192D270474}" destId="{D5EACEBD-112E-4B44-80F3-7249419FFD93}" srcOrd="0" destOrd="0" presId="urn:microsoft.com/office/officeart/2005/8/layout/vList6"/>
    <dgm:cxn modelId="{D559284F-7FA5-4D68-BB2A-2B484A41B8AE}" srcId="{C5860472-FEBF-403C-A7D9-109BC68512CF}" destId="{42221740-C0AA-44C7-AAC9-E5192D270474}" srcOrd="0" destOrd="0" parTransId="{C0FB20A1-160C-4AF5-86EF-A9DEE300EBA6}" sibTransId="{7DD94E36-5BF1-4105-8200-4244936F7E6B}"/>
    <dgm:cxn modelId="{E79754C0-E17E-488D-8259-883BEDA31DCF}" type="presOf" srcId="{D1F3F16B-4AC7-422D-BE58-478D0C75E547}" destId="{6D6FF2E9-63C1-4E15-81B2-A7D2BBB35B4F}" srcOrd="0" destOrd="4" presId="urn:microsoft.com/office/officeart/2005/8/layout/vList6"/>
    <dgm:cxn modelId="{4B4A13A0-2796-49CF-A026-6ECE3C397D0F}" type="presOf" srcId="{D25EB13C-0DD8-46CA-9EEB-2D5C827FD2B9}" destId="{6D6FF2E9-63C1-4E15-81B2-A7D2BBB35B4F}" srcOrd="0" destOrd="1" presId="urn:microsoft.com/office/officeart/2005/8/layout/vList6"/>
    <dgm:cxn modelId="{F6162AEB-37B4-45EF-B75D-2D25CC53EA81}" type="presOf" srcId="{C5860472-FEBF-403C-A7D9-109BC68512CF}" destId="{C454BB29-D765-48D9-AA13-F478AD6BA302}" srcOrd="0" destOrd="0" presId="urn:microsoft.com/office/officeart/2005/8/layout/vList6"/>
    <dgm:cxn modelId="{6853D20B-293C-4947-B787-AA21800C1D5E}" srcId="{42221740-C0AA-44C7-AAC9-E5192D270474}" destId="{D1F3F16B-4AC7-422D-BE58-478D0C75E547}" srcOrd="4" destOrd="0" parTransId="{BE8D5A84-B2A7-450D-AFF9-5F29C3868C88}" sibTransId="{4FDBEF70-4FAE-4193-9E96-36ACD538061C}"/>
    <dgm:cxn modelId="{9F3B4431-C003-4638-B629-3BEE380CDF9B}" type="presOf" srcId="{4B47EDA5-F932-4A54-AE4E-15EFF8058F4F}" destId="{6D6FF2E9-63C1-4E15-81B2-A7D2BBB35B4F}" srcOrd="0" destOrd="3" presId="urn:microsoft.com/office/officeart/2005/8/layout/vList6"/>
    <dgm:cxn modelId="{5B0EA92A-B599-4AF7-B703-C77990A18075}" type="presParOf" srcId="{C454BB29-D765-48D9-AA13-F478AD6BA302}" destId="{88084792-0B3C-4ED6-8656-11F7CC1FBD97}" srcOrd="0" destOrd="0" presId="urn:microsoft.com/office/officeart/2005/8/layout/vList6"/>
    <dgm:cxn modelId="{C716C6A2-0BE2-432D-B282-5815731E1CB5}" type="presParOf" srcId="{88084792-0B3C-4ED6-8656-11F7CC1FBD97}" destId="{D5EACEBD-112E-4B44-80F3-7249419FFD93}" srcOrd="0" destOrd="0" presId="urn:microsoft.com/office/officeart/2005/8/layout/vList6"/>
    <dgm:cxn modelId="{6F46507A-8A6D-413B-9EC6-CE9BF699C211}" type="presParOf" srcId="{88084792-0B3C-4ED6-8656-11F7CC1FBD97}" destId="{6D6FF2E9-63C1-4E15-81B2-A7D2BBB35B4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FF226-8F6E-4665-B169-4C717C0478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6230953A-D27E-4D07-AD2C-87687C9C521B}">
      <dgm:prSet phldrT="[Text]"/>
      <dgm:spPr/>
      <dgm:t>
        <a:bodyPr/>
        <a:lstStyle/>
        <a:p>
          <a:r>
            <a:rPr lang="tr-TR" dirty="0"/>
            <a:t>Tarama</a:t>
          </a:r>
          <a:endParaRPr lang="en-GB" dirty="0"/>
        </a:p>
      </dgm:t>
    </dgm:pt>
    <dgm:pt modelId="{6EAF4E89-ABC4-44DF-9360-C9169D1837BA}" type="parTrans" cxnId="{EA6125D5-EB88-432D-BEA9-358BC30E27D4}">
      <dgm:prSet/>
      <dgm:spPr/>
      <dgm:t>
        <a:bodyPr/>
        <a:lstStyle/>
        <a:p>
          <a:endParaRPr lang="en-GB"/>
        </a:p>
      </dgm:t>
    </dgm:pt>
    <dgm:pt modelId="{B5E383D8-0500-4019-B3D9-45557872B991}" type="sibTrans" cxnId="{EA6125D5-EB88-432D-BEA9-358BC30E27D4}">
      <dgm:prSet/>
      <dgm:spPr/>
      <dgm:t>
        <a:bodyPr/>
        <a:lstStyle/>
        <a:p>
          <a:endParaRPr lang="en-GB"/>
        </a:p>
      </dgm:t>
    </dgm:pt>
    <dgm:pt modelId="{2404612A-F2A2-489F-AFB7-88F2E6655356}">
      <dgm:prSet/>
      <dgm:spPr/>
      <dgm:t>
        <a:bodyPr/>
        <a:lstStyle/>
        <a:p>
          <a:r>
            <a:rPr lang="tr-TR" dirty="0" err="1"/>
            <a:t>Nedensel</a:t>
          </a:r>
          <a:r>
            <a:rPr lang="tr-TR" dirty="0"/>
            <a:t>-karşılaştırma</a:t>
          </a:r>
        </a:p>
      </dgm:t>
    </dgm:pt>
    <dgm:pt modelId="{AE63B38F-4ADB-4BFB-B07A-BE1386C1BCB7}" type="parTrans" cxnId="{BC8688C8-D594-443C-AF68-F07EAF5A4392}">
      <dgm:prSet/>
      <dgm:spPr/>
      <dgm:t>
        <a:bodyPr/>
        <a:lstStyle/>
        <a:p>
          <a:endParaRPr lang="en-GB"/>
        </a:p>
      </dgm:t>
    </dgm:pt>
    <dgm:pt modelId="{1A420DF1-F117-43FE-A890-95E63E2F3F5D}" type="sibTrans" cxnId="{BC8688C8-D594-443C-AF68-F07EAF5A4392}">
      <dgm:prSet/>
      <dgm:spPr/>
      <dgm:t>
        <a:bodyPr/>
        <a:lstStyle/>
        <a:p>
          <a:endParaRPr lang="en-GB"/>
        </a:p>
      </dgm:t>
    </dgm:pt>
    <dgm:pt modelId="{3A7CC6F9-FC41-4D12-99EA-52B322FCEDC0}">
      <dgm:prSet phldrT="[Text]"/>
      <dgm:spPr/>
      <dgm:t>
        <a:bodyPr/>
        <a:lstStyle/>
        <a:p>
          <a:r>
            <a:rPr lang="tr-TR" dirty="0" err="1"/>
            <a:t>Korelasyonel</a:t>
          </a:r>
          <a:endParaRPr lang="en-GB" dirty="0"/>
        </a:p>
      </dgm:t>
    </dgm:pt>
    <dgm:pt modelId="{48782A7E-07B3-47FA-9CF6-383165FD8D51}" type="parTrans" cxnId="{45A83B86-85E6-479E-AF99-F04547305B8F}">
      <dgm:prSet/>
      <dgm:spPr/>
      <dgm:t>
        <a:bodyPr/>
        <a:lstStyle/>
        <a:p>
          <a:endParaRPr lang="tr-TR"/>
        </a:p>
      </dgm:t>
    </dgm:pt>
    <dgm:pt modelId="{6430F613-640B-4EDA-A902-A4B9A1E97ABF}" type="sibTrans" cxnId="{45A83B86-85E6-479E-AF99-F04547305B8F}">
      <dgm:prSet/>
      <dgm:spPr/>
      <dgm:t>
        <a:bodyPr/>
        <a:lstStyle/>
        <a:p>
          <a:endParaRPr lang="tr-TR"/>
        </a:p>
      </dgm:t>
    </dgm:pt>
    <dgm:pt modelId="{44D7D6D3-15AD-492C-87B1-F9B32DB04D6E}">
      <dgm:prSet phldrT="[Text]"/>
      <dgm:spPr/>
      <dgm:t>
        <a:bodyPr/>
        <a:lstStyle/>
        <a:p>
          <a:r>
            <a:rPr lang="tr-TR" dirty="0"/>
            <a:t>Deneysel</a:t>
          </a:r>
        </a:p>
      </dgm:t>
    </dgm:pt>
    <dgm:pt modelId="{7F0B41AC-EFDF-4C25-84F3-4A1A47887179}" type="parTrans" cxnId="{7F8F0D46-C730-4581-8047-F160FA403B91}">
      <dgm:prSet/>
      <dgm:spPr/>
      <dgm:t>
        <a:bodyPr/>
        <a:lstStyle/>
        <a:p>
          <a:endParaRPr lang="tr-TR"/>
        </a:p>
      </dgm:t>
    </dgm:pt>
    <dgm:pt modelId="{42556BF8-45CF-4BC6-851D-78B8BF8B8830}" type="sibTrans" cxnId="{7F8F0D46-C730-4581-8047-F160FA403B91}">
      <dgm:prSet/>
      <dgm:spPr/>
      <dgm:t>
        <a:bodyPr/>
        <a:lstStyle/>
        <a:p>
          <a:endParaRPr lang="tr-TR"/>
        </a:p>
      </dgm:t>
    </dgm:pt>
    <dgm:pt modelId="{583B2186-95DF-4C8B-A566-74E3DC3FEB1A}">
      <dgm:prSet phldrT="[Text]"/>
      <dgm:spPr/>
      <dgm:t>
        <a:bodyPr/>
        <a:lstStyle/>
        <a:p>
          <a:r>
            <a:rPr lang="tr-TR" dirty="0"/>
            <a:t>Tek </a:t>
          </a:r>
          <a:r>
            <a:rPr lang="tr-TR" dirty="0" smtClean="0"/>
            <a:t>veya çok </a:t>
          </a:r>
          <a:r>
            <a:rPr lang="tr-TR" dirty="0" err="1" smtClean="0"/>
            <a:t>denekli</a:t>
          </a:r>
          <a:endParaRPr lang="tr-TR" dirty="0"/>
        </a:p>
      </dgm:t>
    </dgm:pt>
    <dgm:pt modelId="{F4FE9EF7-4AEA-4322-A988-0F976BCF77CB}" type="parTrans" cxnId="{43BCD506-4A4B-4AB0-B09B-01ACC34C6BE8}">
      <dgm:prSet/>
      <dgm:spPr/>
      <dgm:t>
        <a:bodyPr/>
        <a:lstStyle/>
        <a:p>
          <a:endParaRPr lang="tr-TR"/>
        </a:p>
      </dgm:t>
    </dgm:pt>
    <dgm:pt modelId="{CF8C4839-D537-43B0-9F01-876BA2B0578E}" type="sibTrans" cxnId="{43BCD506-4A4B-4AB0-B09B-01ACC34C6BE8}">
      <dgm:prSet/>
      <dgm:spPr/>
      <dgm:t>
        <a:bodyPr/>
        <a:lstStyle/>
        <a:p>
          <a:endParaRPr lang="tr-TR"/>
        </a:p>
      </dgm:t>
    </dgm:pt>
    <dgm:pt modelId="{FE474E42-9D27-4C81-8C5B-D1FEA75F1DCE}" type="pres">
      <dgm:prSet presAssocID="{700FF226-8F6E-4665-B169-4C717C0478F4}" presName="Name0" presStyleCnt="0">
        <dgm:presLayoutVars>
          <dgm:chMax val="7"/>
          <dgm:chPref val="7"/>
          <dgm:dir/>
        </dgm:presLayoutVars>
      </dgm:prSet>
      <dgm:spPr/>
      <dgm:t>
        <a:bodyPr/>
        <a:lstStyle/>
        <a:p>
          <a:endParaRPr lang="tr-TR"/>
        </a:p>
      </dgm:t>
    </dgm:pt>
    <dgm:pt modelId="{C6E048D8-7745-46CF-969B-515C5B62A670}" type="pres">
      <dgm:prSet presAssocID="{700FF226-8F6E-4665-B169-4C717C0478F4}" presName="Name1" presStyleCnt="0"/>
      <dgm:spPr/>
    </dgm:pt>
    <dgm:pt modelId="{A9F07365-EF9F-4360-ACA9-62D5D3671266}" type="pres">
      <dgm:prSet presAssocID="{700FF226-8F6E-4665-B169-4C717C0478F4}" presName="cycle" presStyleCnt="0"/>
      <dgm:spPr/>
    </dgm:pt>
    <dgm:pt modelId="{95224FB0-98ED-4464-A3F4-C1127035B5CC}" type="pres">
      <dgm:prSet presAssocID="{700FF226-8F6E-4665-B169-4C717C0478F4}" presName="srcNode" presStyleLbl="node1" presStyleIdx="0" presStyleCnt="5"/>
      <dgm:spPr/>
    </dgm:pt>
    <dgm:pt modelId="{836E594D-5798-4509-A40F-7A956CE8FB94}" type="pres">
      <dgm:prSet presAssocID="{700FF226-8F6E-4665-B169-4C717C0478F4}" presName="conn" presStyleLbl="parChTrans1D2" presStyleIdx="0" presStyleCnt="1"/>
      <dgm:spPr/>
      <dgm:t>
        <a:bodyPr/>
        <a:lstStyle/>
        <a:p>
          <a:endParaRPr lang="tr-TR"/>
        </a:p>
      </dgm:t>
    </dgm:pt>
    <dgm:pt modelId="{19055956-B74F-4050-98E8-12B5BF8FCDE0}" type="pres">
      <dgm:prSet presAssocID="{700FF226-8F6E-4665-B169-4C717C0478F4}" presName="extraNode" presStyleLbl="node1" presStyleIdx="0" presStyleCnt="5"/>
      <dgm:spPr/>
    </dgm:pt>
    <dgm:pt modelId="{62638AB0-1B02-4ADA-A32E-C207FE3D9643}" type="pres">
      <dgm:prSet presAssocID="{700FF226-8F6E-4665-B169-4C717C0478F4}" presName="dstNode" presStyleLbl="node1" presStyleIdx="0" presStyleCnt="5"/>
      <dgm:spPr/>
    </dgm:pt>
    <dgm:pt modelId="{3D8A646A-F31B-4F5F-9FFB-45A1148D9022}" type="pres">
      <dgm:prSet presAssocID="{6230953A-D27E-4D07-AD2C-87687C9C521B}" presName="text_1" presStyleLbl="node1" presStyleIdx="0" presStyleCnt="5">
        <dgm:presLayoutVars>
          <dgm:bulletEnabled val="1"/>
        </dgm:presLayoutVars>
      </dgm:prSet>
      <dgm:spPr/>
      <dgm:t>
        <a:bodyPr/>
        <a:lstStyle/>
        <a:p>
          <a:endParaRPr lang="tr-TR"/>
        </a:p>
      </dgm:t>
    </dgm:pt>
    <dgm:pt modelId="{C642DCCB-1F9D-4D09-BF5D-62C1977A875D}" type="pres">
      <dgm:prSet presAssocID="{6230953A-D27E-4D07-AD2C-87687C9C521B}" presName="accent_1" presStyleCnt="0"/>
      <dgm:spPr/>
    </dgm:pt>
    <dgm:pt modelId="{E7D47C7F-91EB-48AC-8BE6-762DB0A80D58}" type="pres">
      <dgm:prSet presAssocID="{6230953A-D27E-4D07-AD2C-87687C9C521B}" presName="accentRepeatNode" presStyleLbl="solidFgAcc1" presStyleIdx="0" presStyleCnt="5"/>
      <dgm:spPr/>
    </dgm:pt>
    <dgm:pt modelId="{AEA8C7F5-2630-4867-A72A-DBA6D9FF8089}" type="pres">
      <dgm:prSet presAssocID="{3A7CC6F9-FC41-4D12-99EA-52B322FCEDC0}" presName="text_2" presStyleLbl="node1" presStyleIdx="1" presStyleCnt="5">
        <dgm:presLayoutVars>
          <dgm:bulletEnabled val="1"/>
        </dgm:presLayoutVars>
      </dgm:prSet>
      <dgm:spPr/>
      <dgm:t>
        <a:bodyPr/>
        <a:lstStyle/>
        <a:p>
          <a:endParaRPr lang="tr-TR"/>
        </a:p>
      </dgm:t>
    </dgm:pt>
    <dgm:pt modelId="{AC83C9A6-82F2-400E-861D-DE936450C38D}" type="pres">
      <dgm:prSet presAssocID="{3A7CC6F9-FC41-4D12-99EA-52B322FCEDC0}" presName="accent_2" presStyleCnt="0"/>
      <dgm:spPr/>
    </dgm:pt>
    <dgm:pt modelId="{2DBA5028-4AC6-42AB-94EF-FCB1FC2E722A}" type="pres">
      <dgm:prSet presAssocID="{3A7CC6F9-FC41-4D12-99EA-52B322FCEDC0}" presName="accentRepeatNode" presStyleLbl="solidFgAcc1" presStyleIdx="1" presStyleCnt="5"/>
      <dgm:spPr/>
    </dgm:pt>
    <dgm:pt modelId="{5737A019-9AE2-4389-8E70-B35C456ADF4B}" type="pres">
      <dgm:prSet presAssocID="{2404612A-F2A2-489F-AFB7-88F2E6655356}" presName="text_3" presStyleLbl="node1" presStyleIdx="2" presStyleCnt="5">
        <dgm:presLayoutVars>
          <dgm:bulletEnabled val="1"/>
        </dgm:presLayoutVars>
      </dgm:prSet>
      <dgm:spPr/>
      <dgm:t>
        <a:bodyPr/>
        <a:lstStyle/>
        <a:p>
          <a:endParaRPr lang="tr-TR"/>
        </a:p>
      </dgm:t>
    </dgm:pt>
    <dgm:pt modelId="{6D7D5F36-D10C-4E4C-A692-3329D17E7C19}" type="pres">
      <dgm:prSet presAssocID="{2404612A-F2A2-489F-AFB7-88F2E6655356}" presName="accent_3" presStyleCnt="0"/>
      <dgm:spPr/>
    </dgm:pt>
    <dgm:pt modelId="{6170839F-C21C-480E-B3BC-0079833A3AB7}" type="pres">
      <dgm:prSet presAssocID="{2404612A-F2A2-489F-AFB7-88F2E6655356}" presName="accentRepeatNode" presStyleLbl="solidFgAcc1" presStyleIdx="2" presStyleCnt="5"/>
      <dgm:spPr/>
    </dgm:pt>
    <dgm:pt modelId="{D161B8A7-E018-4952-A024-5E2885B7C9FB}" type="pres">
      <dgm:prSet presAssocID="{44D7D6D3-15AD-492C-87B1-F9B32DB04D6E}" presName="text_4" presStyleLbl="node1" presStyleIdx="3" presStyleCnt="5">
        <dgm:presLayoutVars>
          <dgm:bulletEnabled val="1"/>
        </dgm:presLayoutVars>
      </dgm:prSet>
      <dgm:spPr/>
      <dgm:t>
        <a:bodyPr/>
        <a:lstStyle/>
        <a:p>
          <a:endParaRPr lang="tr-TR"/>
        </a:p>
      </dgm:t>
    </dgm:pt>
    <dgm:pt modelId="{5E616EDB-E069-4CEA-943C-BC55413D36A5}" type="pres">
      <dgm:prSet presAssocID="{44D7D6D3-15AD-492C-87B1-F9B32DB04D6E}" presName="accent_4" presStyleCnt="0"/>
      <dgm:spPr/>
    </dgm:pt>
    <dgm:pt modelId="{CF557386-D08E-4020-B4D5-A4B915F1EC2F}" type="pres">
      <dgm:prSet presAssocID="{44D7D6D3-15AD-492C-87B1-F9B32DB04D6E}" presName="accentRepeatNode" presStyleLbl="solidFgAcc1" presStyleIdx="3" presStyleCnt="5"/>
      <dgm:spPr/>
    </dgm:pt>
    <dgm:pt modelId="{A5A907E9-F59F-4BC7-B58B-73C46FD0DB7F}" type="pres">
      <dgm:prSet presAssocID="{583B2186-95DF-4C8B-A566-74E3DC3FEB1A}" presName="text_5" presStyleLbl="node1" presStyleIdx="4" presStyleCnt="5">
        <dgm:presLayoutVars>
          <dgm:bulletEnabled val="1"/>
        </dgm:presLayoutVars>
      </dgm:prSet>
      <dgm:spPr/>
      <dgm:t>
        <a:bodyPr/>
        <a:lstStyle/>
        <a:p>
          <a:endParaRPr lang="tr-TR"/>
        </a:p>
      </dgm:t>
    </dgm:pt>
    <dgm:pt modelId="{0A45FDD1-D908-46DC-8A54-E4EC5410D4E1}" type="pres">
      <dgm:prSet presAssocID="{583B2186-95DF-4C8B-A566-74E3DC3FEB1A}" presName="accent_5" presStyleCnt="0"/>
      <dgm:spPr/>
    </dgm:pt>
    <dgm:pt modelId="{9A133267-1C02-438E-A543-863E1440DF61}" type="pres">
      <dgm:prSet presAssocID="{583B2186-95DF-4C8B-A566-74E3DC3FEB1A}" presName="accentRepeatNode" presStyleLbl="solidFgAcc1" presStyleIdx="4" presStyleCnt="5"/>
      <dgm:spPr/>
    </dgm:pt>
  </dgm:ptLst>
  <dgm:cxnLst>
    <dgm:cxn modelId="{ECAACC45-837E-45F4-A8D4-430D684C2977}" type="presOf" srcId="{3A7CC6F9-FC41-4D12-99EA-52B322FCEDC0}" destId="{AEA8C7F5-2630-4867-A72A-DBA6D9FF8089}" srcOrd="0" destOrd="0" presId="urn:microsoft.com/office/officeart/2008/layout/VerticalCurvedList"/>
    <dgm:cxn modelId="{8AFA91B8-849E-4C4F-8F03-6125A5316D1A}" type="presOf" srcId="{583B2186-95DF-4C8B-A566-74E3DC3FEB1A}" destId="{A5A907E9-F59F-4BC7-B58B-73C46FD0DB7F}" srcOrd="0" destOrd="0" presId="urn:microsoft.com/office/officeart/2008/layout/VerticalCurvedList"/>
    <dgm:cxn modelId="{C26E90CA-4A44-4DCA-B325-1C920ECA4500}" type="presOf" srcId="{6230953A-D27E-4D07-AD2C-87687C9C521B}" destId="{3D8A646A-F31B-4F5F-9FFB-45A1148D9022}" srcOrd="0" destOrd="0" presId="urn:microsoft.com/office/officeart/2008/layout/VerticalCurvedList"/>
    <dgm:cxn modelId="{45A83B86-85E6-479E-AF99-F04547305B8F}" srcId="{700FF226-8F6E-4665-B169-4C717C0478F4}" destId="{3A7CC6F9-FC41-4D12-99EA-52B322FCEDC0}" srcOrd="1" destOrd="0" parTransId="{48782A7E-07B3-47FA-9CF6-383165FD8D51}" sibTransId="{6430F613-640B-4EDA-A902-A4B9A1E97ABF}"/>
    <dgm:cxn modelId="{43BCD506-4A4B-4AB0-B09B-01ACC34C6BE8}" srcId="{700FF226-8F6E-4665-B169-4C717C0478F4}" destId="{583B2186-95DF-4C8B-A566-74E3DC3FEB1A}" srcOrd="4" destOrd="0" parTransId="{F4FE9EF7-4AEA-4322-A988-0F976BCF77CB}" sibTransId="{CF8C4839-D537-43B0-9F01-876BA2B0578E}"/>
    <dgm:cxn modelId="{DA6F1F8B-6C9D-421B-8DB9-E2E7EEAFE6BF}" type="presOf" srcId="{B5E383D8-0500-4019-B3D9-45557872B991}" destId="{836E594D-5798-4509-A40F-7A956CE8FB94}" srcOrd="0" destOrd="0" presId="urn:microsoft.com/office/officeart/2008/layout/VerticalCurvedList"/>
    <dgm:cxn modelId="{7F8F0D46-C730-4581-8047-F160FA403B91}" srcId="{700FF226-8F6E-4665-B169-4C717C0478F4}" destId="{44D7D6D3-15AD-492C-87B1-F9B32DB04D6E}" srcOrd="3" destOrd="0" parTransId="{7F0B41AC-EFDF-4C25-84F3-4A1A47887179}" sibTransId="{42556BF8-45CF-4BC6-851D-78B8BF8B8830}"/>
    <dgm:cxn modelId="{EA6125D5-EB88-432D-BEA9-358BC30E27D4}" srcId="{700FF226-8F6E-4665-B169-4C717C0478F4}" destId="{6230953A-D27E-4D07-AD2C-87687C9C521B}" srcOrd="0" destOrd="0" parTransId="{6EAF4E89-ABC4-44DF-9360-C9169D1837BA}" sibTransId="{B5E383D8-0500-4019-B3D9-45557872B991}"/>
    <dgm:cxn modelId="{5C83F459-1770-4138-9263-4B197D9536E1}" type="presOf" srcId="{44D7D6D3-15AD-492C-87B1-F9B32DB04D6E}" destId="{D161B8A7-E018-4952-A024-5E2885B7C9FB}" srcOrd="0" destOrd="0" presId="urn:microsoft.com/office/officeart/2008/layout/VerticalCurvedList"/>
    <dgm:cxn modelId="{BC8688C8-D594-443C-AF68-F07EAF5A4392}" srcId="{700FF226-8F6E-4665-B169-4C717C0478F4}" destId="{2404612A-F2A2-489F-AFB7-88F2E6655356}" srcOrd="2" destOrd="0" parTransId="{AE63B38F-4ADB-4BFB-B07A-BE1386C1BCB7}" sibTransId="{1A420DF1-F117-43FE-A890-95E63E2F3F5D}"/>
    <dgm:cxn modelId="{1ACDC06F-895C-4B97-8618-EE87DAD7F3B2}" type="presOf" srcId="{2404612A-F2A2-489F-AFB7-88F2E6655356}" destId="{5737A019-9AE2-4389-8E70-B35C456ADF4B}" srcOrd="0" destOrd="0" presId="urn:microsoft.com/office/officeart/2008/layout/VerticalCurvedList"/>
    <dgm:cxn modelId="{7A2CFDB7-A3C5-495B-9A0A-C93A86E0EFDD}" type="presOf" srcId="{700FF226-8F6E-4665-B169-4C717C0478F4}" destId="{FE474E42-9D27-4C81-8C5B-D1FEA75F1DCE}" srcOrd="0" destOrd="0" presId="urn:microsoft.com/office/officeart/2008/layout/VerticalCurvedList"/>
    <dgm:cxn modelId="{04E557E9-BA26-4065-95C1-DAA191AB46F9}" type="presParOf" srcId="{FE474E42-9D27-4C81-8C5B-D1FEA75F1DCE}" destId="{C6E048D8-7745-46CF-969B-515C5B62A670}" srcOrd="0" destOrd="0" presId="urn:microsoft.com/office/officeart/2008/layout/VerticalCurvedList"/>
    <dgm:cxn modelId="{E71520FF-F945-4809-8684-E3A40659F9FD}" type="presParOf" srcId="{C6E048D8-7745-46CF-969B-515C5B62A670}" destId="{A9F07365-EF9F-4360-ACA9-62D5D3671266}" srcOrd="0" destOrd="0" presId="urn:microsoft.com/office/officeart/2008/layout/VerticalCurvedList"/>
    <dgm:cxn modelId="{7E44BBD4-346B-4B63-B4E9-EB0F3A40141A}" type="presParOf" srcId="{A9F07365-EF9F-4360-ACA9-62D5D3671266}" destId="{95224FB0-98ED-4464-A3F4-C1127035B5CC}" srcOrd="0" destOrd="0" presId="urn:microsoft.com/office/officeart/2008/layout/VerticalCurvedList"/>
    <dgm:cxn modelId="{BEE64C77-B893-436E-8F2A-4B9F750BF4C4}" type="presParOf" srcId="{A9F07365-EF9F-4360-ACA9-62D5D3671266}" destId="{836E594D-5798-4509-A40F-7A956CE8FB94}" srcOrd="1" destOrd="0" presId="urn:microsoft.com/office/officeart/2008/layout/VerticalCurvedList"/>
    <dgm:cxn modelId="{CD841D48-441A-43B8-B1D5-533CCC127D8E}" type="presParOf" srcId="{A9F07365-EF9F-4360-ACA9-62D5D3671266}" destId="{19055956-B74F-4050-98E8-12B5BF8FCDE0}" srcOrd="2" destOrd="0" presId="urn:microsoft.com/office/officeart/2008/layout/VerticalCurvedList"/>
    <dgm:cxn modelId="{0C450429-98DF-4F69-903E-F87FFBA6068A}" type="presParOf" srcId="{A9F07365-EF9F-4360-ACA9-62D5D3671266}" destId="{62638AB0-1B02-4ADA-A32E-C207FE3D9643}" srcOrd="3" destOrd="0" presId="urn:microsoft.com/office/officeart/2008/layout/VerticalCurvedList"/>
    <dgm:cxn modelId="{A20536F6-3244-4ACF-B302-CA0D97839B27}" type="presParOf" srcId="{C6E048D8-7745-46CF-969B-515C5B62A670}" destId="{3D8A646A-F31B-4F5F-9FFB-45A1148D9022}" srcOrd="1" destOrd="0" presId="urn:microsoft.com/office/officeart/2008/layout/VerticalCurvedList"/>
    <dgm:cxn modelId="{E31447A6-2917-46EE-AA66-1D082725AEA8}" type="presParOf" srcId="{C6E048D8-7745-46CF-969B-515C5B62A670}" destId="{C642DCCB-1F9D-4D09-BF5D-62C1977A875D}" srcOrd="2" destOrd="0" presId="urn:microsoft.com/office/officeart/2008/layout/VerticalCurvedList"/>
    <dgm:cxn modelId="{C0328F0B-C661-495F-926A-B2D623C46841}" type="presParOf" srcId="{C642DCCB-1F9D-4D09-BF5D-62C1977A875D}" destId="{E7D47C7F-91EB-48AC-8BE6-762DB0A80D58}" srcOrd="0" destOrd="0" presId="urn:microsoft.com/office/officeart/2008/layout/VerticalCurvedList"/>
    <dgm:cxn modelId="{06FEE28F-AADD-4F31-9CA5-15C0252D985F}" type="presParOf" srcId="{C6E048D8-7745-46CF-969B-515C5B62A670}" destId="{AEA8C7F5-2630-4867-A72A-DBA6D9FF8089}" srcOrd="3" destOrd="0" presId="urn:microsoft.com/office/officeart/2008/layout/VerticalCurvedList"/>
    <dgm:cxn modelId="{9AB9BCE7-452B-41FC-8E48-160F3A120BE4}" type="presParOf" srcId="{C6E048D8-7745-46CF-969B-515C5B62A670}" destId="{AC83C9A6-82F2-400E-861D-DE936450C38D}" srcOrd="4" destOrd="0" presId="urn:microsoft.com/office/officeart/2008/layout/VerticalCurvedList"/>
    <dgm:cxn modelId="{F509978F-94C4-4C51-B8D9-79B6A1EBBC11}" type="presParOf" srcId="{AC83C9A6-82F2-400E-861D-DE936450C38D}" destId="{2DBA5028-4AC6-42AB-94EF-FCB1FC2E722A}" srcOrd="0" destOrd="0" presId="urn:microsoft.com/office/officeart/2008/layout/VerticalCurvedList"/>
    <dgm:cxn modelId="{DC1BFCA4-4685-42CB-9C50-AB91BC74FFD0}" type="presParOf" srcId="{C6E048D8-7745-46CF-969B-515C5B62A670}" destId="{5737A019-9AE2-4389-8E70-B35C456ADF4B}" srcOrd="5" destOrd="0" presId="urn:microsoft.com/office/officeart/2008/layout/VerticalCurvedList"/>
    <dgm:cxn modelId="{DA1F9E1E-4683-40B4-9260-C15B7BCB442A}" type="presParOf" srcId="{C6E048D8-7745-46CF-969B-515C5B62A670}" destId="{6D7D5F36-D10C-4E4C-A692-3329D17E7C19}" srcOrd="6" destOrd="0" presId="urn:microsoft.com/office/officeart/2008/layout/VerticalCurvedList"/>
    <dgm:cxn modelId="{D553F5F0-B2FE-46F7-80EE-FF7DE27E7FCD}" type="presParOf" srcId="{6D7D5F36-D10C-4E4C-A692-3329D17E7C19}" destId="{6170839F-C21C-480E-B3BC-0079833A3AB7}" srcOrd="0" destOrd="0" presId="urn:microsoft.com/office/officeart/2008/layout/VerticalCurvedList"/>
    <dgm:cxn modelId="{901033DC-DB2E-4A6A-995C-1C59E2942FB4}" type="presParOf" srcId="{C6E048D8-7745-46CF-969B-515C5B62A670}" destId="{D161B8A7-E018-4952-A024-5E2885B7C9FB}" srcOrd="7" destOrd="0" presId="urn:microsoft.com/office/officeart/2008/layout/VerticalCurvedList"/>
    <dgm:cxn modelId="{F375CB20-DEE5-4DA0-8DE1-398C16C7CB1E}" type="presParOf" srcId="{C6E048D8-7745-46CF-969B-515C5B62A670}" destId="{5E616EDB-E069-4CEA-943C-BC55413D36A5}" srcOrd="8" destOrd="0" presId="urn:microsoft.com/office/officeart/2008/layout/VerticalCurvedList"/>
    <dgm:cxn modelId="{5F2A5CBA-A19B-45F5-86E0-939B8050E8CB}" type="presParOf" srcId="{5E616EDB-E069-4CEA-943C-BC55413D36A5}" destId="{CF557386-D08E-4020-B4D5-A4B915F1EC2F}" srcOrd="0" destOrd="0" presId="urn:microsoft.com/office/officeart/2008/layout/VerticalCurvedList"/>
    <dgm:cxn modelId="{3367ABE1-A6CD-44C7-A4B5-CFAE60EAC99B}" type="presParOf" srcId="{C6E048D8-7745-46CF-969B-515C5B62A670}" destId="{A5A907E9-F59F-4BC7-B58B-73C46FD0DB7F}" srcOrd="9" destOrd="0" presId="urn:microsoft.com/office/officeart/2008/layout/VerticalCurvedList"/>
    <dgm:cxn modelId="{1A078F36-FB0D-4F16-879F-FCD6E49BA92F}" type="presParOf" srcId="{C6E048D8-7745-46CF-969B-515C5B62A670}" destId="{0A45FDD1-D908-46DC-8A54-E4EC5410D4E1}" srcOrd="10" destOrd="0" presId="urn:microsoft.com/office/officeart/2008/layout/VerticalCurvedList"/>
    <dgm:cxn modelId="{E7C09C6F-C148-4DC2-9F4F-5FAA424C0946}" type="presParOf" srcId="{0A45FDD1-D908-46DC-8A54-E4EC5410D4E1}" destId="{9A133267-1C02-438E-A543-863E1440DF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05055-8171-4056-96B4-672929A863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604307AA-D8E4-4AAF-B515-D233FFDF77A5}">
      <dgm:prSet phldrT="[Metin]"/>
      <dgm:spPr/>
      <dgm:t>
        <a:bodyPr/>
        <a:lstStyle/>
        <a:p>
          <a:r>
            <a:rPr lang="tr-TR" b="1" dirty="0"/>
            <a:t>Disiplinsiz Araştırma</a:t>
          </a:r>
          <a:endParaRPr lang="tr-TR" dirty="0"/>
        </a:p>
      </dgm:t>
    </dgm:pt>
    <dgm:pt modelId="{A71587F0-2676-40CD-B6B0-5CCC983A55F6}" type="parTrans" cxnId="{F0E6E1E4-E4CE-4826-8869-C9A23E57964F}">
      <dgm:prSet/>
      <dgm:spPr/>
      <dgm:t>
        <a:bodyPr/>
        <a:lstStyle/>
        <a:p>
          <a:endParaRPr lang="tr-TR"/>
        </a:p>
      </dgm:t>
    </dgm:pt>
    <dgm:pt modelId="{B7AFFB70-7C0C-4FEA-BDFF-852BB9CAFD64}" type="sibTrans" cxnId="{F0E6E1E4-E4CE-4826-8869-C9A23E57964F}">
      <dgm:prSet/>
      <dgm:spPr/>
      <dgm:t>
        <a:bodyPr/>
        <a:lstStyle/>
        <a:p>
          <a:endParaRPr lang="tr-TR"/>
        </a:p>
      </dgm:t>
    </dgm:pt>
    <dgm:pt modelId="{9CE3E818-AB89-4210-A508-866E2F01D70E}">
      <dgm:prSet/>
      <dgm:spPr/>
      <dgm:t>
        <a:bodyPr/>
        <a:lstStyle/>
        <a:p>
          <a:r>
            <a:rPr lang="tr-TR" b="1"/>
            <a:t>Yinelenen Yayın (Duplication)</a:t>
          </a:r>
          <a:endParaRPr lang="tr-TR" b="1" dirty="0"/>
        </a:p>
      </dgm:t>
    </dgm:pt>
    <dgm:pt modelId="{06F5740C-F4D3-4E29-832E-3C04006851EA}" type="parTrans" cxnId="{9AE0575F-27DD-44B8-81F4-2AEA7F94EBE8}">
      <dgm:prSet/>
      <dgm:spPr/>
      <dgm:t>
        <a:bodyPr/>
        <a:lstStyle/>
        <a:p>
          <a:endParaRPr lang="tr-TR"/>
        </a:p>
      </dgm:t>
    </dgm:pt>
    <dgm:pt modelId="{8032A1D6-1B94-4250-A843-B418EDCD5089}" type="sibTrans" cxnId="{9AE0575F-27DD-44B8-81F4-2AEA7F94EBE8}">
      <dgm:prSet/>
      <dgm:spPr/>
      <dgm:t>
        <a:bodyPr/>
        <a:lstStyle/>
        <a:p>
          <a:endParaRPr lang="tr-TR"/>
        </a:p>
      </dgm:t>
    </dgm:pt>
    <dgm:pt modelId="{E3B2BF2B-C3D7-4294-AA9C-1D3F236E2D27}">
      <dgm:prSet/>
      <dgm:spPr/>
      <dgm:t>
        <a:bodyPr/>
        <a:lstStyle/>
        <a:p>
          <a:r>
            <a:rPr lang="tr-TR" b="1" dirty="0"/>
            <a:t>Sahtecilik, Saptırma veya Aldatmaca (</a:t>
          </a:r>
          <a:r>
            <a:rPr lang="tr-TR" b="1" dirty="0" err="1"/>
            <a:t>Falsification</a:t>
          </a:r>
          <a:r>
            <a:rPr lang="tr-TR" b="1" dirty="0"/>
            <a:t>)</a:t>
          </a:r>
        </a:p>
      </dgm:t>
    </dgm:pt>
    <dgm:pt modelId="{561482DC-6C97-4D19-9B1D-77806400C3A8}" type="parTrans" cxnId="{7EC44CA8-899E-4F40-A6A5-0BEA862F493B}">
      <dgm:prSet/>
      <dgm:spPr/>
      <dgm:t>
        <a:bodyPr/>
        <a:lstStyle/>
        <a:p>
          <a:endParaRPr lang="tr-TR"/>
        </a:p>
      </dgm:t>
    </dgm:pt>
    <dgm:pt modelId="{AEF8926F-353D-4797-98F2-91F5C6165ED4}" type="sibTrans" cxnId="{7EC44CA8-899E-4F40-A6A5-0BEA862F493B}">
      <dgm:prSet/>
      <dgm:spPr/>
      <dgm:t>
        <a:bodyPr/>
        <a:lstStyle/>
        <a:p>
          <a:endParaRPr lang="tr-TR"/>
        </a:p>
      </dgm:t>
    </dgm:pt>
    <dgm:pt modelId="{735E457A-2C77-490C-803F-A87FADAB49B2}">
      <dgm:prSet/>
      <dgm:spPr/>
      <dgm:t>
        <a:bodyPr/>
        <a:lstStyle/>
        <a:p>
          <a:r>
            <a:rPr lang="tr-TR" b="1" dirty="0" err="1"/>
            <a:t>Uydurmacılık</a:t>
          </a:r>
          <a:r>
            <a:rPr lang="tr-TR" b="1" dirty="0"/>
            <a:t> (</a:t>
          </a:r>
          <a:r>
            <a:rPr lang="tr-TR" b="1" dirty="0" err="1"/>
            <a:t>Fabrication</a:t>
          </a:r>
          <a:r>
            <a:rPr lang="tr-TR" b="1" dirty="0"/>
            <a:t>) </a:t>
          </a:r>
        </a:p>
      </dgm:t>
    </dgm:pt>
    <dgm:pt modelId="{3F59E4E6-A0A0-4C66-9463-0047DF06372D}" type="parTrans" cxnId="{7B2D6BEA-1C2C-4120-B442-77E3A199B111}">
      <dgm:prSet/>
      <dgm:spPr/>
      <dgm:t>
        <a:bodyPr/>
        <a:lstStyle/>
        <a:p>
          <a:endParaRPr lang="tr-TR"/>
        </a:p>
      </dgm:t>
    </dgm:pt>
    <dgm:pt modelId="{2A4D0FFA-75FE-4505-8938-D103F14EAF5E}" type="sibTrans" cxnId="{7B2D6BEA-1C2C-4120-B442-77E3A199B111}">
      <dgm:prSet/>
      <dgm:spPr/>
      <dgm:t>
        <a:bodyPr/>
        <a:lstStyle/>
        <a:p>
          <a:endParaRPr lang="tr-TR"/>
        </a:p>
      </dgm:t>
    </dgm:pt>
    <dgm:pt modelId="{86306A1B-9060-4630-BBD1-049F783F3BD0}">
      <dgm:prSet/>
      <dgm:spPr/>
      <dgm:t>
        <a:bodyPr/>
        <a:lstStyle/>
        <a:p>
          <a:r>
            <a:rPr lang="tr-TR" b="1"/>
            <a:t>Aşırmacılık (Plagiarism)</a:t>
          </a:r>
          <a:endParaRPr lang="tr-TR" dirty="0"/>
        </a:p>
      </dgm:t>
    </dgm:pt>
    <dgm:pt modelId="{494FA4CC-1834-4131-9E53-D47A681216CB}" type="parTrans" cxnId="{C8E3B060-A219-4582-9B38-5F41238E203E}">
      <dgm:prSet/>
      <dgm:spPr/>
      <dgm:t>
        <a:bodyPr/>
        <a:lstStyle/>
        <a:p>
          <a:endParaRPr lang="tr-TR"/>
        </a:p>
      </dgm:t>
    </dgm:pt>
    <dgm:pt modelId="{711D2114-F946-464D-9FC6-3C8237DACB07}" type="sibTrans" cxnId="{C8E3B060-A219-4582-9B38-5F41238E203E}">
      <dgm:prSet/>
      <dgm:spPr/>
      <dgm:t>
        <a:bodyPr/>
        <a:lstStyle/>
        <a:p>
          <a:endParaRPr lang="tr-TR"/>
        </a:p>
      </dgm:t>
    </dgm:pt>
    <dgm:pt modelId="{A685ECA7-AF5D-4E22-9F67-CFBBF6281F7F}" type="pres">
      <dgm:prSet presAssocID="{57405055-8171-4056-96B4-672929A8632E}" presName="diagram" presStyleCnt="0">
        <dgm:presLayoutVars>
          <dgm:dir/>
          <dgm:resizeHandles val="exact"/>
        </dgm:presLayoutVars>
      </dgm:prSet>
      <dgm:spPr/>
      <dgm:t>
        <a:bodyPr/>
        <a:lstStyle/>
        <a:p>
          <a:endParaRPr lang="tr-TR"/>
        </a:p>
      </dgm:t>
    </dgm:pt>
    <dgm:pt modelId="{C04EB12A-5433-4E47-B8E0-4AE5BE98D146}" type="pres">
      <dgm:prSet presAssocID="{604307AA-D8E4-4AAF-B515-D233FFDF77A5}" presName="node" presStyleLbl="node1" presStyleIdx="0" presStyleCnt="5">
        <dgm:presLayoutVars>
          <dgm:bulletEnabled val="1"/>
        </dgm:presLayoutVars>
      </dgm:prSet>
      <dgm:spPr/>
      <dgm:t>
        <a:bodyPr/>
        <a:lstStyle/>
        <a:p>
          <a:endParaRPr lang="tr-TR"/>
        </a:p>
      </dgm:t>
    </dgm:pt>
    <dgm:pt modelId="{D4A0E05F-8A64-43A3-BEE9-908C6440C094}" type="pres">
      <dgm:prSet presAssocID="{B7AFFB70-7C0C-4FEA-BDFF-852BB9CAFD64}" presName="sibTrans" presStyleCnt="0"/>
      <dgm:spPr/>
    </dgm:pt>
    <dgm:pt modelId="{80044F25-DD8F-4F54-987F-CA5558B52A91}" type="pres">
      <dgm:prSet presAssocID="{9CE3E818-AB89-4210-A508-866E2F01D70E}" presName="node" presStyleLbl="node1" presStyleIdx="1" presStyleCnt="5">
        <dgm:presLayoutVars>
          <dgm:bulletEnabled val="1"/>
        </dgm:presLayoutVars>
      </dgm:prSet>
      <dgm:spPr/>
      <dgm:t>
        <a:bodyPr/>
        <a:lstStyle/>
        <a:p>
          <a:endParaRPr lang="tr-TR"/>
        </a:p>
      </dgm:t>
    </dgm:pt>
    <dgm:pt modelId="{2051521B-A018-4A2F-8710-D2B19F20D5FB}" type="pres">
      <dgm:prSet presAssocID="{8032A1D6-1B94-4250-A843-B418EDCD5089}" presName="sibTrans" presStyleCnt="0"/>
      <dgm:spPr/>
    </dgm:pt>
    <dgm:pt modelId="{BB40A07D-A9BA-49B0-9C84-1454AA4A1316}" type="pres">
      <dgm:prSet presAssocID="{E3B2BF2B-C3D7-4294-AA9C-1D3F236E2D27}" presName="node" presStyleLbl="node1" presStyleIdx="2" presStyleCnt="5">
        <dgm:presLayoutVars>
          <dgm:bulletEnabled val="1"/>
        </dgm:presLayoutVars>
      </dgm:prSet>
      <dgm:spPr/>
      <dgm:t>
        <a:bodyPr/>
        <a:lstStyle/>
        <a:p>
          <a:endParaRPr lang="tr-TR"/>
        </a:p>
      </dgm:t>
    </dgm:pt>
    <dgm:pt modelId="{49537600-CAFF-4AE3-9BFA-BDC81279D3AA}" type="pres">
      <dgm:prSet presAssocID="{AEF8926F-353D-4797-98F2-91F5C6165ED4}" presName="sibTrans" presStyleCnt="0"/>
      <dgm:spPr/>
    </dgm:pt>
    <dgm:pt modelId="{4D31088B-EB50-494B-8556-8760C5DFC051}" type="pres">
      <dgm:prSet presAssocID="{735E457A-2C77-490C-803F-A87FADAB49B2}" presName="node" presStyleLbl="node1" presStyleIdx="3" presStyleCnt="5">
        <dgm:presLayoutVars>
          <dgm:bulletEnabled val="1"/>
        </dgm:presLayoutVars>
      </dgm:prSet>
      <dgm:spPr/>
      <dgm:t>
        <a:bodyPr/>
        <a:lstStyle/>
        <a:p>
          <a:endParaRPr lang="tr-TR"/>
        </a:p>
      </dgm:t>
    </dgm:pt>
    <dgm:pt modelId="{6C7FDBFD-DDFD-49E9-B6C7-33CE8D7B8A9A}" type="pres">
      <dgm:prSet presAssocID="{2A4D0FFA-75FE-4505-8938-D103F14EAF5E}" presName="sibTrans" presStyleCnt="0"/>
      <dgm:spPr/>
    </dgm:pt>
    <dgm:pt modelId="{DD3A4E6D-ADE2-4FF5-9124-4884FF2166E0}" type="pres">
      <dgm:prSet presAssocID="{86306A1B-9060-4630-BBD1-049F783F3BD0}" presName="node" presStyleLbl="node1" presStyleIdx="4" presStyleCnt="5">
        <dgm:presLayoutVars>
          <dgm:bulletEnabled val="1"/>
        </dgm:presLayoutVars>
      </dgm:prSet>
      <dgm:spPr/>
      <dgm:t>
        <a:bodyPr/>
        <a:lstStyle/>
        <a:p>
          <a:endParaRPr lang="tr-TR"/>
        </a:p>
      </dgm:t>
    </dgm:pt>
  </dgm:ptLst>
  <dgm:cxnLst>
    <dgm:cxn modelId="{A82CC7A3-CF9C-4EF2-83C2-57FB314DBBB5}" type="presOf" srcId="{86306A1B-9060-4630-BBD1-049F783F3BD0}" destId="{DD3A4E6D-ADE2-4FF5-9124-4884FF2166E0}" srcOrd="0" destOrd="0" presId="urn:microsoft.com/office/officeart/2005/8/layout/default"/>
    <dgm:cxn modelId="{7531E758-90A7-45BC-B3EF-34C3BA2E6B2B}" type="presOf" srcId="{57405055-8171-4056-96B4-672929A8632E}" destId="{A685ECA7-AF5D-4E22-9F67-CFBBF6281F7F}" srcOrd="0" destOrd="0" presId="urn:microsoft.com/office/officeart/2005/8/layout/default"/>
    <dgm:cxn modelId="{7B2D6BEA-1C2C-4120-B442-77E3A199B111}" srcId="{57405055-8171-4056-96B4-672929A8632E}" destId="{735E457A-2C77-490C-803F-A87FADAB49B2}" srcOrd="3" destOrd="0" parTransId="{3F59E4E6-A0A0-4C66-9463-0047DF06372D}" sibTransId="{2A4D0FFA-75FE-4505-8938-D103F14EAF5E}"/>
    <dgm:cxn modelId="{481741AD-F9D1-46A2-90C2-2DE6C175446D}" type="presOf" srcId="{9CE3E818-AB89-4210-A508-866E2F01D70E}" destId="{80044F25-DD8F-4F54-987F-CA5558B52A91}" srcOrd="0" destOrd="0" presId="urn:microsoft.com/office/officeart/2005/8/layout/default"/>
    <dgm:cxn modelId="{7EC44CA8-899E-4F40-A6A5-0BEA862F493B}" srcId="{57405055-8171-4056-96B4-672929A8632E}" destId="{E3B2BF2B-C3D7-4294-AA9C-1D3F236E2D27}" srcOrd="2" destOrd="0" parTransId="{561482DC-6C97-4D19-9B1D-77806400C3A8}" sibTransId="{AEF8926F-353D-4797-98F2-91F5C6165ED4}"/>
    <dgm:cxn modelId="{9AE0575F-27DD-44B8-81F4-2AEA7F94EBE8}" srcId="{57405055-8171-4056-96B4-672929A8632E}" destId="{9CE3E818-AB89-4210-A508-866E2F01D70E}" srcOrd="1" destOrd="0" parTransId="{06F5740C-F4D3-4E29-832E-3C04006851EA}" sibTransId="{8032A1D6-1B94-4250-A843-B418EDCD5089}"/>
    <dgm:cxn modelId="{C8E3B060-A219-4582-9B38-5F41238E203E}" srcId="{57405055-8171-4056-96B4-672929A8632E}" destId="{86306A1B-9060-4630-BBD1-049F783F3BD0}" srcOrd="4" destOrd="0" parTransId="{494FA4CC-1834-4131-9E53-D47A681216CB}" sibTransId="{711D2114-F946-464D-9FC6-3C8237DACB07}"/>
    <dgm:cxn modelId="{192CFC38-9CF1-4D73-AE14-BF2C32128517}" type="presOf" srcId="{604307AA-D8E4-4AAF-B515-D233FFDF77A5}" destId="{C04EB12A-5433-4E47-B8E0-4AE5BE98D146}" srcOrd="0" destOrd="0" presId="urn:microsoft.com/office/officeart/2005/8/layout/default"/>
    <dgm:cxn modelId="{89E1DA6F-46E5-4E4C-A21D-634602094F9C}" type="presOf" srcId="{735E457A-2C77-490C-803F-A87FADAB49B2}" destId="{4D31088B-EB50-494B-8556-8760C5DFC051}" srcOrd="0" destOrd="0" presId="urn:microsoft.com/office/officeart/2005/8/layout/default"/>
    <dgm:cxn modelId="{F0E6E1E4-E4CE-4826-8869-C9A23E57964F}" srcId="{57405055-8171-4056-96B4-672929A8632E}" destId="{604307AA-D8E4-4AAF-B515-D233FFDF77A5}" srcOrd="0" destOrd="0" parTransId="{A71587F0-2676-40CD-B6B0-5CCC983A55F6}" sibTransId="{B7AFFB70-7C0C-4FEA-BDFF-852BB9CAFD64}"/>
    <dgm:cxn modelId="{B1D2E60C-8375-4976-A01B-CABB2D4D239F}" type="presOf" srcId="{E3B2BF2B-C3D7-4294-AA9C-1D3F236E2D27}" destId="{BB40A07D-A9BA-49B0-9C84-1454AA4A1316}" srcOrd="0" destOrd="0" presId="urn:microsoft.com/office/officeart/2005/8/layout/default"/>
    <dgm:cxn modelId="{098E4BEC-43AD-4422-9D97-A9430946950C}" type="presParOf" srcId="{A685ECA7-AF5D-4E22-9F67-CFBBF6281F7F}" destId="{C04EB12A-5433-4E47-B8E0-4AE5BE98D146}" srcOrd="0" destOrd="0" presId="urn:microsoft.com/office/officeart/2005/8/layout/default"/>
    <dgm:cxn modelId="{C43331A3-FEDB-4F4E-9E60-296662D4D4C5}" type="presParOf" srcId="{A685ECA7-AF5D-4E22-9F67-CFBBF6281F7F}" destId="{D4A0E05F-8A64-43A3-BEE9-908C6440C094}" srcOrd="1" destOrd="0" presId="urn:microsoft.com/office/officeart/2005/8/layout/default"/>
    <dgm:cxn modelId="{98010BB1-CD77-4C53-820F-74C66DF71D31}" type="presParOf" srcId="{A685ECA7-AF5D-4E22-9F67-CFBBF6281F7F}" destId="{80044F25-DD8F-4F54-987F-CA5558B52A91}" srcOrd="2" destOrd="0" presId="urn:microsoft.com/office/officeart/2005/8/layout/default"/>
    <dgm:cxn modelId="{B805EB1B-001A-4DCB-9D77-4EBE09751DA4}" type="presParOf" srcId="{A685ECA7-AF5D-4E22-9F67-CFBBF6281F7F}" destId="{2051521B-A018-4A2F-8710-D2B19F20D5FB}" srcOrd="3" destOrd="0" presId="urn:microsoft.com/office/officeart/2005/8/layout/default"/>
    <dgm:cxn modelId="{080E3088-3E2D-4D44-9ADF-A9BAF7B470A2}" type="presParOf" srcId="{A685ECA7-AF5D-4E22-9F67-CFBBF6281F7F}" destId="{BB40A07D-A9BA-49B0-9C84-1454AA4A1316}" srcOrd="4" destOrd="0" presId="urn:microsoft.com/office/officeart/2005/8/layout/default"/>
    <dgm:cxn modelId="{09F7BFEC-6D7D-44B8-8044-4CAD69F75164}" type="presParOf" srcId="{A685ECA7-AF5D-4E22-9F67-CFBBF6281F7F}" destId="{49537600-CAFF-4AE3-9BFA-BDC81279D3AA}" srcOrd="5" destOrd="0" presId="urn:microsoft.com/office/officeart/2005/8/layout/default"/>
    <dgm:cxn modelId="{3AB22332-0256-4B3F-8775-8B7E3A805234}" type="presParOf" srcId="{A685ECA7-AF5D-4E22-9F67-CFBBF6281F7F}" destId="{4D31088B-EB50-494B-8556-8760C5DFC051}" srcOrd="6" destOrd="0" presId="urn:microsoft.com/office/officeart/2005/8/layout/default"/>
    <dgm:cxn modelId="{BDCD58C7-9267-47EA-921B-77F330C712AE}" type="presParOf" srcId="{A685ECA7-AF5D-4E22-9F67-CFBBF6281F7F}" destId="{6C7FDBFD-DDFD-49E9-B6C7-33CE8D7B8A9A}" srcOrd="7" destOrd="0" presId="urn:microsoft.com/office/officeart/2005/8/layout/default"/>
    <dgm:cxn modelId="{878685B2-48E4-46C8-82F3-59E9B6D78697}" type="presParOf" srcId="{A685ECA7-AF5D-4E22-9F67-CFBBF6281F7F}" destId="{DD3A4E6D-ADE2-4FF5-9124-4884FF2166E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F2E9-63C1-4E15-81B2-A7D2BBB35B4F}">
      <dsp:nvSpPr>
        <dsp:cNvPr id="0" name=""/>
        <dsp:cNvSpPr/>
      </dsp:nvSpPr>
      <dsp:spPr>
        <a:xfrm>
          <a:off x="2673643" y="0"/>
          <a:ext cx="7327364" cy="351313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tr-TR" sz="3200" kern="1200" dirty="0"/>
            <a:t>Deneyim</a:t>
          </a:r>
          <a:endParaRPr lang="en-GB" sz="3200" kern="1200" dirty="0"/>
        </a:p>
        <a:p>
          <a:pPr marL="285750" lvl="1" indent="-285750" algn="l" defTabSz="1422400">
            <a:lnSpc>
              <a:spcPct val="90000"/>
            </a:lnSpc>
            <a:spcBef>
              <a:spcPct val="0"/>
            </a:spcBef>
            <a:spcAft>
              <a:spcPct val="15000"/>
            </a:spcAft>
            <a:buChar char="••"/>
          </a:pPr>
          <a:r>
            <a:rPr lang="tr-TR" sz="3200" kern="1200" dirty="0"/>
            <a:t>Görüş birliği</a:t>
          </a:r>
        </a:p>
        <a:p>
          <a:pPr marL="285750" lvl="1" indent="-285750" algn="l" defTabSz="1422400">
            <a:lnSpc>
              <a:spcPct val="90000"/>
            </a:lnSpc>
            <a:spcBef>
              <a:spcPct val="0"/>
            </a:spcBef>
            <a:spcAft>
              <a:spcPct val="15000"/>
            </a:spcAft>
            <a:buChar char="••"/>
          </a:pPr>
          <a:r>
            <a:rPr lang="tr-TR" sz="3200" kern="1200" dirty="0"/>
            <a:t>Uzman görüşü</a:t>
          </a:r>
        </a:p>
        <a:p>
          <a:pPr marL="285750" lvl="1" indent="-285750" algn="l" defTabSz="1422400">
            <a:lnSpc>
              <a:spcPct val="90000"/>
            </a:lnSpc>
            <a:spcBef>
              <a:spcPct val="0"/>
            </a:spcBef>
            <a:spcAft>
              <a:spcPct val="15000"/>
            </a:spcAft>
            <a:buChar char="••"/>
          </a:pPr>
          <a:r>
            <a:rPr lang="tr-TR" sz="3200" kern="1200" dirty="0"/>
            <a:t>Mantık</a:t>
          </a:r>
        </a:p>
        <a:p>
          <a:pPr marL="285750" lvl="1" indent="-285750" algn="l" defTabSz="1422400">
            <a:lnSpc>
              <a:spcPct val="90000"/>
            </a:lnSpc>
            <a:spcBef>
              <a:spcPct val="0"/>
            </a:spcBef>
            <a:spcAft>
              <a:spcPct val="15000"/>
            </a:spcAft>
            <a:buChar char="••"/>
          </a:pPr>
          <a:r>
            <a:rPr lang="tr-TR" sz="3200" kern="1200" dirty="0"/>
            <a:t>Bilimsel yöntem</a:t>
          </a:r>
          <a:endParaRPr lang="en-GB" sz="3200" kern="1200" dirty="0"/>
        </a:p>
      </dsp:txBody>
      <dsp:txXfrm>
        <a:off x="2673643" y="439142"/>
        <a:ext cx="6009937" cy="2634854"/>
      </dsp:txXfrm>
    </dsp:sp>
    <dsp:sp modelId="{D5EACEBD-112E-4B44-80F3-7249419FFD93}">
      <dsp:nvSpPr>
        <dsp:cNvPr id="0" name=""/>
        <dsp:cNvSpPr/>
      </dsp:nvSpPr>
      <dsp:spPr>
        <a:xfrm>
          <a:off x="79616" y="0"/>
          <a:ext cx="2594027" cy="35131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tr-TR" sz="4400" kern="1200" dirty="0"/>
            <a:t>Bilmenin</a:t>
          </a:r>
        </a:p>
        <a:p>
          <a:pPr lvl="0" algn="ctr" defTabSz="1955800">
            <a:lnSpc>
              <a:spcPct val="90000"/>
            </a:lnSpc>
            <a:spcBef>
              <a:spcPct val="0"/>
            </a:spcBef>
            <a:spcAft>
              <a:spcPct val="35000"/>
            </a:spcAft>
          </a:pPr>
          <a:r>
            <a:rPr lang="tr-TR" sz="4400" kern="1200" dirty="0"/>
            <a:t> Yolları</a:t>
          </a:r>
          <a:endParaRPr lang="en-GB" sz="4400" kern="1200" dirty="0"/>
        </a:p>
      </dsp:txBody>
      <dsp:txXfrm>
        <a:off x="206246" y="126630"/>
        <a:ext cx="2340767" cy="3259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E594D-5798-4509-A40F-7A956CE8FB94}">
      <dsp:nvSpPr>
        <dsp:cNvPr id="0" name=""/>
        <dsp:cNvSpPr/>
      </dsp:nvSpPr>
      <dsp:spPr>
        <a:xfrm>
          <a:off x="-4966121" y="-760929"/>
          <a:ext cx="5914470" cy="5914470"/>
        </a:xfrm>
        <a:prstGeom prst="blockArc">
          <a:avLst>
            <a:gd name="adj1" fmla="val 18900000"/>
            <a:gd name="adj2" fmla="val 2700000"/>
            <a:gd name="adj3" fmla="val 36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A646A-F31B-4F5F-9FFB-45A1148D9022}">
      <dsp:nvSpPr>
        <dsp:cNvPr id="0" name=""/>
        <dsp:cNvSpPr/>
      </dsp:nvSpPr>
      <dsp:spPr>
        <a:xfrm>
          <a:off x="414903" y="274450"/>
          <a:ext cx="8960819" cy="5492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969" tIns="71120" rIns="71120" bIns="71120" numCol="1" spcCol="1270" anchor="ctr" anchorCtr="0">
          <a:noAutofit/>
        </a:bodyPr>
        <a:lstStyle/>
        <a:p>
          <a:pPr lvl="0" algn="l" defTabSz="1244600">
            <a:lnSpc>
              <a:spcPct val="90000"/>
            </a:lnSpc>
            <a:spcBef>
              <a:spcPct val="0"/>
            </a:spcBef>
            <a:spcAft>
              <a:spcPct val="35000"/>
            </a:spcAft>
          </a:pPr>
          <a:r>
            <a:rPr lang="tr-TR" sz="2800" kern="1200" dirty="0"/>
            <a:t>Tarama</a:t>
          </a:r>
          <a:endParaRPr lang="en-GB" sz="2800" kern="1200" dirty="0"/>
        </a:p>
      </dsp:txBody>
      <dsp:txXfrm>
        <a:off x="414903" y="274450"/>
        <a:ext cx="8960819" cy="549252"/>
      </dsp:txXfrm>
    </dsp:sp>
    <dsp:sp modelId="{E7D47C7F-91EB-48AC-8BE6-762DB0A80D58}">
      <dsp:nvSpPr>
        <dsp:cNvPr id="0" name=""/>
        <dsp:cNvSpPr/>
      </dsp:nvSpPr>
      <dsp:spPr>
        <a:xfrm>
          <a:off x="71621" y="205793"/>
          <a:ext cx="686565" cy="68656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A8C7F5-2630-4867-A72A-DBA6D9FF8089}">
      <dsp:nvSpPr>
        <dsp:cNvPr id="0" name=""/>
        <dsp:cNvSpPr/>
      </dsp:nvSpPr>
      <dsp:spPr>
        <a:xfrm>
          <a:off x="808482" y="1098065"/>
          <a:ext cx="8567241" cy="5492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969" tIns="71120" rIns="71120" bIns="71120" numCol="1" spcCol="1270" anchor="ctr" anchorCtr="0">
          <a:noAutofit/>
        </a:bodyPr>
        <a:lstStyle/>
        <a:p>
          <a:pPr lvl="0" algn="l" defTabSz="1244600">
            <a:lnSpc>
              <a:spcPct val="90000"/>
            </a:lnSpc>
            <a:spcBef>
              <a:spcPct val="0"/>
            </a:spcBef>
            <a:spcAft>
              <a:spcPct val="35000"/>
            </a:spcAft>
          </a:pPr>
          <a:r>
            <a:rPr lang="tr-TR" sz="2800" kern="1200" dirty="0" err="1"/>
            <a:t>Korelasyonel</a:t>
          </a:r>
          <a:endParaRPr lang="en-GB" sz="2800" kern="1200" dirty="0"/>
        </a:p>
      </dsp:txBody>
      <dsp:txXfrm>
        <a:off x="808482" y="1098065"/>
        <a:ext cx="8567241" cy="549252"/>
      </dsp:txXfrm>
    </dsp:sp>
    <dsp:sp modelId="{2DBA5028-4AC6-42AB-94EF-FCB1FC2E722A}">
      <dsp:nvSpPr>
        <dsp:cNvPr id="0" name=""/>
        <dsp:cNvSpPr/>
      </dsp:nvSpPr>
      <dsp:spPr>
        <a:xfrm>
          <a:off x="465199" y="1029408"/>
          <a:ext cx="686565" cy="68656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7A019-9AE2-4389-8E70-B35C456ADF4B}">
      <dsp:nvSpPr>
        <dsp:cNvPr id="0" name=""/>
        <dsp:cNvSpPr/>
      </dsp:nvSpPr>
      <dsp:spPr>
        <a:xfrm>
          <a:off x="929278" y="1921679"/>
          <a:ext cx="8446444" cy="5492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969" tIns="71120" rIns="71120" bIns="71120" numCol="1" spcCol="1270" anchor="ctr" anchorCtr="0">
          <a:noAutofit/>
        </a:bodyPr>
        <a:lstStyle/>
        <a:p>
          <a:pPr lvl="0" algn="l" defTabSz="1244600">
            <a:lnSpc>
              <a:spcPct val="90000"/>
            </a:lnSpc>
            <a:spcBef>
              <a:spcPct val="0"/>
            </a:spcBef>
            <a:spcAft>
              <a:spcPct val="35000"/>
            </a:spcAft>
          </a:pPr>
          <a:r>
            <a:rPr lang="tr-TR" sz="2800" kern="1200" dirty="0" err="1"/>
            <a:t>Nedensel</a:t>
          </a:r>
          <a:r>
            <a:rPr lang="tr-TR" sz="2800" kern="1200" dirty="0"/>
            <a:t>-karşılaştırma</a:t>
          </a:r>
        </a:p>
      </dsp:txBody>
      <dsp:txXfrm>
        <a:off x="929278" y="1921679"/>
        <a:ext cx="8446444" cy="549252"/>
      </dsp:txXfrm>
    </dsp:sp>
    <dsp:sp modelId="{6170839F-C21C-480E-B3BC-0079833A3AB7}">
      <dsp:nvSpPr>
        <dsp:cNvPr id="0" name=""/>
        <dsp:cNvSpPr/>
      </dsp:nvSpPr>
      <dsp:spPr>
        <a:xfrm>
          <a:off x="585996" y="1853023"/>
          <a:ext cx="686565" cy="68656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1B8A7-E018-4952-A024-5E2885B7C9FB}">
      <dsp:nvSpPr>
        <dsp:cNvPr id="0" name=""/>
        <dsp:cNvSpPr/>
      </dsp:nvSpPr>
      <dsp:spPr>
        <a:xfrm>
          <a:off x="808482" y="2745294"/>
          <a:ext cx="8567241" cy="5492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969" tIns="71120" rIns="71120" bIns="71120" numCol="1" spcCol="1270" anchor="ctr" anchorCtr="0">
          <a:noAutofit/>
        </a:bodyPr>
        <a:lstStyle/>
        <a:p>
          <a:pPr lvl="0" algn="l" defTabSz="1244600">
            <a:lnSpc>
              <a:spcPct val="90000"/>
            </a:lnSpc>
            <a:spcBef>
              <a:spcPct val="0"/>
            </a:spcBef>
            <a:spcAft>
              <a:spcPct val="35000"/>
            </a:spcAft>
          </a:pPr>
          <a:r>
            <a:rPr lang="tr-TR" sz="2800" kern="1200" dirty="0"/>
            <a:t>Deneysel</a:t>
          </a:r>
        </a:p>
      </dsp:txBody>
      <dsp:txXfrm>
        <a:off x="808482" y="2745294"/>
        <a:ext cx="8567241" cy="549252"/>
      </dsp:txXfrm>
    </dsp:sp>
    <dsp:sp modelId="{CF557386-D08E-4020-B4D5-A4B915F1EC2F}">
      <dsp:nvSpPr>
        <dsp:cNvPr id="0" name=""/>
        <dsp:cNvSpPr/>
      </dsp:nvSpPr>
      <dsp:spPr>
        <a:xfrm>
          <a:off x="465199" y="2676638"/>
          <a:ext cx="686565" cy="68656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907E9-F59F-4BC7-B58B-73C46FD0DB7F}">
      <dsp:nvSpPr>
        <dsp:cNvPr id="0" name=""/>
        <dsp:cNvSpPr/>
      </dsp:nvSpPr>
      <dsp:spPr>
        <a:xfrm>
          <a:off x="414903" y="3568909"/>
          <a:ext cx="8960819" cy="5492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969" tIns="71120" rIns="71120" bIns="71120" numCol="1" spcCol="1270" anchor="ctr" anchorCtr="0">
          <a:noAutofit/>
        </a:bodyPr>
        <a:lstStyle/>
        <a:p>
          <a:pPr lvl="0" algn="l" defTabSz="1244600">
            <a:lnSpc>
              <a:spcPct val="90000"/>
            </a:lnSpc>
            <a:spcBef>
              <a:spcPct val="0"/>
            </a:spcBef>
            <a:spcAft>
              <a:spcPct val="35000"/>
            </a:spcAft>
          </a:pPr>
          <a:r>
            <a:rPr lang="tr-TR" sz="2800" kern="1200" dirty="0"/>
            <a:t>Tek </a:t>
          </a:r>
          <a:r>
            <a:rPr lang="tr-TR" sz="2800" kern="1200" dirty="0" smtClean="0"/>
            <a:t>veya çok </a:t>
          </a:r>
          <a:r>
            <a:rPr lang="tr-TR" sz="2800" kern="1200" dirty="0" err="1" smtClean="0"/>
            <a:t>denekli</a:t>
          </a:r>
          <a:endParaRPr lang="tr-TR" sz="2800" kern="1200" dirty="0"/>
        </a:p>
      </dsp:txBody>
      <dsp:txXfrm>
        <a:off x="414903" y="3568909"/>
        <a:ext cx="8960819" cy="549252"/>
      </dsp:txXfrm>
    </dsp:sp>
    <dsp:sp modelId="{9A133267-1C02-438E-A543-863E1440DF61}">
      <dsp:nvSpPr>
        <dsp:cNvPr id="0" name=""/>
        <dsp:cNvSpPr/>
      </dsp:nvSpPr>
      <dsp:spPr>
        <a:xfrm>
          <a:off x="71621" y="3500252"/>
          <a:ext cx="686565" cy="68656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EB12A-5433-4E47-B8E0-4AE5BE98D146}">
      <dsp:nvSpPr>
        <dsp:cNvPr id="0" name=""/>
        <dsp:cNvSpPr/>
      </dsp:nvSpPr>
      <dsp:spPr>
        <a:xfrm>
          <a:off x="0" y="186344"/>
          <a:ext cx="2500926" cy="15005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b="1" kern="1200" dirty="0"/>
            <a:t>Disiplinsiz Araştırma</a:t>
          </a:r>
          <a:endParaRPr lang="tr-TR" sz="2300" kern="1200" dirty="0"/>
        </a:p>
      </dsp:txBody>
      <dsp:txXfrm>
        <a:off x="0" y="186344"/>
        <a:ext cx="2500926" cy="1500555"/>
      </dsp:txXfrm>
    </dsp:sp>
    <dsp:sp modelId="{80044F25-DD8F-4F54-987F-CA5558B52A91}">
      <dsp:nvSpPr>
        <dsp:cNvPr id="0" name=""/>
        <dsp:cNvSpPr/>
      </dsp:nvSpPr>
      <dsp:spPr>
        <a:xfrm>
          <a:off x="2751019" y="186344"/>
          <a:ext cx="2500926" cy="15005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b="1" kern="1200"/>
            <a:t>Yinelenen Yayın (Duplication)</a:t>
          </a:r>
          <a:endParaRPr lang="tr-TR" sz="2300" b="1" kern="1200" dirty="0"/>
        </a:p>
      </dsp:txBody>
      <dsp:txXfrm>
        <a:off x="2751019" y="186344"/>
        <a:ext cx="2500926" cy="1500555"/>
      </dsp:txXfrm>
    </dsp:sp>
    <dsp:sp modelId="{BB40A07D-A9BA-49B0-9C84-1454AA4A1316}">
      <dsp:nvSpPr>
        <dsp:cNvPr id="0" name=""/>
        <dsp:cNvSpPr/>
      </dsp:nvSpPr>
      <dsp:spPr>
        <a:xfrm>
          <a:off x="5502038" y="186344"/>
          <a:ext cx="2500926" cy="15005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b="1" kern="1200" dirty="0"/>
            <a:t>Sahtecilik, Saptırma veya Aldatmaca (</a:t>
          </a:r>
          <a:r>
            <a:rPr lang="tr-TR" sz="2300" b="1" kern="1200" dirty="0" err="1"/>
            <a:t>Falsification</a:t>
          </a:r>
          <a:r>
            <a:rPr lang="tr-TR" sz="2300" b="1" kern="1200" dirty="0"/>
            <a:t>)</a:t>
          </a:r>
        </a:p>
      </dsp:txBody>
      <dsp:txXfrm>
        <a:off x="5502038" y="186344"/>
        <a:ext cx="2500926" cy="1500555"/>
      </dsp:txXfrm>
    </dsp:sp>
    <dsp:sp modelId="{4D31088B-EB50-494B-8556-8760C5DFC051}">
      <dsp:nvSpPr>
        <dsp:cNvPr id="0" name=""/>
        <dsp:cNvSpPr/>
      </dsp:nvSpPr>
      <dsp:spPr>
        <a:xfrm>
          <a:off x="1375509" y="1936993"/>
          <a:ext cx="2500926" cy="15005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b="1" kern="1200" dirty="0" err="1"/>
            <a:t>Uydurmacılık</a:t>
          </a:r>
          <a:r>
            <a:rPr lang="tr-TR" sz="2300" b="1" kern="1200" dirty="0"/>
            <a:t> (</a:t>
          </a:r>
          <a:r>
            <a:rPr lang="tr-TR" sz="2300" b="1" kern="1200" dirty="0" err="1"/>
            <a:t>Fabrication</a:t>
          </a:r>
          <a:r>
            <a:rPr lang="tr-TR" sz="2300" b="1" kern="1200" dirty="0"/>
            <a:t>) </a:t>
          </a:r>
        </a:p>
      </dsp:txBody>
      <dsp:txXfrm>
        <a:off x="1375509" y="1936993"/>
        <a:ext cx="2500926" cy="1500555"/>
      </dsp:txXfrm>
    </dsp:sp>
    <dsp:sp modelId="{DD3A4E6D-ADE2-4FF5-9124-4884FF2166E0}">
      <dsp:nvSpPr>
        <dsp:cNvPr id="0" name=""/>
        <dsp:cNvSpPr/>
      </dsp:nvSpPr>
      <dsp:spPr>
        <a:xfrm>
          <a:off x="4126528" y="1936993"/>
          <a:ext cx="2500926" cy="15005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b="1" kern="1200"/>
            <a:t>Aşırmacılık (Plagiarism)</a:t>
          </a:r>
          <a:endParaRPr lang="tr-TR" sz="2300" kern="1200" dirty="0"/>
        </a:p>
      </dsp:txBody>
      <dsp:txXfrm>
        <a:off x="4126528" y="1936993"/>
        <a:ext cx="2500926" cy="150055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69F92-30C6-4B3A-BAD8-4ECF127FC1EF}" type="datetimeFigureOut">
              <a:rPr lang="tr-TR" smtClean="0"/>
              <a:t>18.02.2022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BDBA1-CFED-40BA-AE5F-F41B1E3C7729}" type="slidenum">
              <a:rPr lang="tr-TR" smtClean="0"/>
              <a:t>‹#›</a:t>
            </a:fld>
            <a:endParaRPr lang="tr-TR"/>
          </a:p>
        </p:txBody>
      </p:sp>
    </p:spTree>
    <p:extLst>
      <p:ext uri="{BB962C8B-B14F-4D97-AF65-F5344CB8AC3E}">
        <p14:creationId xmlns:p14="http://schemas.microsoft.com/office/powerpoint/2010/main" val="56044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DD6DA85-875D-4BE6-91F6-77CEE01B448E}" type="slidenum">
              <a:rPr lang="en-GB" altLang="tr-TR"/>
              <a:pPr>
                <a:spcBef>
                  <a:spcPct val="0"/>
                </a:spcBef>
              </a:pPr>
              <a:t>4</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70901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37</a:t>
            </a:fld>
            <a:endParaRPr lang="tr-TR"/>
          </a:p>
        </p:txBody>
      </p:sp>
    </p:spTree>
    <p:extLst>
      <p:ext uri="{BB962C8B-B14F-4D97-AF65-F5344CB8AC3E}">
        <p14:creationId xmlns:p14="http://schemas.microsoft.com/office/powerpoint/2010/main" val="425801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Kuhn</a:t>
            </a:r>
            <a:r>
              <a:rPr lang="tr-TR" dirty="0"/>
              <a:t> kuramsal olarak eğitim almış bir fizikçiydi</a:t>
            </a:r>
            <a:r>
              <a:rPr lang="tr-TR" baseline="0" dirty="0"/>
              <a:t> ve felsefeye büyük ilgisi vardı. </a:t>
            </a:r>
            <a:r>
              <a:rPr lang="tr-TR" baseline="0" dirty="0" err="1"/>
              <a:t>Kuhn</a:t>
            </a:r>
            <a:r>
              <a:rPr lang="tr-TR" baseline="0" dirty="0"/>
              <a:t> ve arkadaşları veri ve gözlemlerin kuram, kuramın paradigma kaynaklı olduğuna, bu paradigmalarında tarihsel ve kültürel olarak yerleşmiş olduğuna dair bir argüman geliştirmişlerdir.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39</a:t>
            </a:fld>
            <a:endParaRPr lang="en-US"/>
          </a:p>
        </p:txBody>
      </p:sp>
    </p:spTree>
    <p:extLst>
      <p:ext uri="{BB962C8B-B14F-4D97-AF65-F5344CB8AC3E}">
        <p14:creationId xmlns:p14="http://schemas.microsoft.com/office/powerpoint/2010/main" val="152735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Dönemde insan evren hakkında doğru bir anlayışa</a:t>
            </a:r>
            <a:r>
              <a:rPr lang="tr-TR" baseline="0" dirty="0"/>
              <a:t> sahip olmadığı için tanrısal güçler, ikinci dönemde yine tam olarak gelişmediği ve yetişmediği için metafizik kuvvetler </a:t>
            </a:r>
            <a:r>
              <a:rPr lang="tr-TR" baseline="0" dirty="0" err="1"/>
              <a:t>aramıi</a:t>
            </a:r>
            <a:r>
              <a:rPr lang="tr-TR" baseline="0" dirty="0"/>
              <a:t> nihayet sonunda pozitif yani olguların arkasında gizli güçler aramayan, onları deney ve gözleme dayanan başka olaylarla açıklayan zihin yapısına sahip olmuştur.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40</a:t>
            </a:fld>
            <a:endParaRPr lang="en-US"/>
          </a:p>
        </p:txBody>
      </p:sp>
    </p:spTree>
    <p:extLst>
      <p:ext uri="{BB962C8B-B14F-4D97-AF65-F5344CB8AC3E}">
        <p14:creationId xmlns:p14="http://schemas.microsoft.com/office/powerpoint/2010/main" val="130529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Comte</a:t>
            </a:r>
            <a:r>
              <a:rPr lang="tr-TR" dirty="0"/>
              <a:t> Kant’ın ahlak</a:t>
            </a:r>
            <a:r>
              <a:rPr lang="tr-TR" baseline="0" dirty="0"/>
              <a:t> metafiziği kurma teşebbüsünü reddedip, onun yerine bilim değerine sahip olan bir ahlak yaratılmasını savunmuştur.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41</a:t>
            </a:fld>
            <a:endParaRPr lang="en-US"/>
          </a:p>
        </p:txBody>
      </p:sp>
    </p:spTree>
    <p:extLst>
      <p:ext uri="{BB962C8B-B14F-4D97-AF65-F5344CB8AC3E}">
        <p14:creationId xmlns:p14="http://schemas.microsoft.com/office/powerpoint/2010/main" val="110887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Sözü edilen bu mantık, doğa bilimi</a:t>
            </a:r>
            <a:r>
              <a:rPr lang="tr-TR" baseline="0" dirty="0"/>
              <a:t> </a:t>
            </a:r>
            <a:r>
              <a:rPr lang="tr-TR" dirty="0"/>
              <a:t>mantığıdır ve sosyal bilimler de eğer bilim</a:t>
            </a:r>
            <a:r>
              <a:rPr lang="tr-TR" baseline="0" dirty="0"/>
              <a:t> </a:t>
            </a:r>
            <a:r>
              <a:rPr lang="tr-TR" dirty="0"/>
              <a:t>adını taşımak istiyorlarsa buna uymak</a:t>
            </a:r>
          </a:p>
          <a:p>
            <a:r>
              <a:rPr lang="tr-TR" dirty="0"/>
              <a:t>zorundadır (</a:t>
            </a:r>
            <a:r>
              <a:rPr lang="tr-TR" dirty="0" err="1"/>
              <a:t>Keat</a:t>
            </a:r>
            <a:r>
              <a:rPr lang="tr-TR" dirty="0"/>
              <a:t> ve </a:t>
            </a:r>
            <a:r>
              <a:rPr lang="tr-TR" dirty="0" err="1"/>
              <a:t>Urry</a:t>
            </a:r>
            <a:r>
              <a:rPr lang="tr-TR" dirty="0"/>
              <a:t>, 1994). Dolayısıyla,</a:t>
            </a:r>
            <a:r>
              <a:rPr lang="tr-TR" baseline="0" dirty="0"/>
              <a:t> </a:t>
            </a:r>
            <a:r>
              <a:rPr lang="tr-TR" dirty="0"/>
              <a:t>‘</a:t>
            </a:r>
            <a:r>
              <a:rPr lang="tr-TR" dirty="0" err="1"/>
              <a:t>bilim’in</a:t>
            </a:r>
            <a:r>
              <a:rPr lang="tr-TR" dirty="0"/>
              <a:t> gelişmesindeki hakim yaklaşım</a:t>
            </a:r>
            <a:r>
              <a:rPr lang="tr-TR" baseline="0" dirty="0"/>
              <a:t> </a:t>
            </a:r>
            <a:r>
              <a:rPr lang="tr-TR" dirty="0"/>
              <a:t>olarak pozitivizm, sosyal bilimlerin tarihsel</a:t>
            </a:r>
            <a:r>
              <a:rPr lang="tr-TR" baseline="0" dirty="0"/>
              <a:t> </a:t>
            </a:r>
            <a:r>
              <a:rPr lang="tr-TR" dirty="0"/>
              <a:t>gelişiminde de hakimiyetini sürdürmüştür.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42</a:t>
            </a:fld>
            <a:endParaRPr lang="en-US"/>
          </a:p>
        </p:txBody>
      </p:sp>
    </p:spTree>
    <p:extLst>
      <p:ext uri="{BB962C8B-B14F-4D97-AF65-F5344CB8AC3E}">
        <p14:creationId xmlns:p14="http://schemas.microsoft.com/office/powerpoint/2010/main" val="295861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Post-pozitivist</a:t>
            </a:r>
            <a:r>
              <a:rPr lang="tr-TR" baseline="0" dirty="0"/>
              <a:t> </a:t>
            </a:r>
            <a:r>
              <a:rPr lang="tr-TR" dirty="0"/>
              <a:t>paradigma, pozitivist epistemolojiden</a:t>
            </a:r>
            <a:r>
              <a:rPr lang="tr-TR" baseline="0" dirty="0"/>
              <a:t> </a:t>
            </a:r>
            <a:r>
              <a:rPr lang="tr-TR" dirty="0"/>
              <a:t>tümüyle bir kopuşu temsil etmemekle birlikte,</a:t>
            </a:r>
          </a:p>
          <a:p>
            <a:r>
              <a:rPr lang="tr-TR" dirty="0" err="1"/>
              <a:t>düalistik</a:t>
            </a:r>
            <a:r>
              <a:rPr lang="tr-TR" dirty="0"/>
              <a:t> bakış açısı ve nesnelcilik anlayışı</a:t>
            </a:r>
            <a:r>
              <a:rPr lang="tr-TR" baseline="0" dirty="0"/>
              <a:t> </a:t>
            </a:r>
            <a:r>
              <a:rPr lang="tr-TR" dirty="0"/>
              <a:t>biraz değişime uğramıştır. Kavramdaki</a:t>
            </a:r>
            <a:r>
              <a:rPr lang="tr-TR" baseline="0" dirty="0"/>
              <a:t> bu değişiklikle birlikte post pozitivizm ya da mantıksal deneycilik denmiştir.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43</a:t>
            </a:fld>
            <a:endParaRPr lang="en-US"/>
          </a:p>
        </p:txBody>
      </p:sp>
    </p:spTree>
    <p:extLst>
      <p:ext uri="{BB962C8B-B14F-4D97-AF65-F5344CB8AC3E}">
        <p14:creationId xmlns:p14="http://schemas.microsoft.com/office/powerpoint/2010/main" val="272753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 halde </a:t>
            </a:r>
            <a:r>
              <a:rPr lang="tr-TR" dirty="0" err="1"/>
              <a:t>birşeyi</a:t>
            </a:r>
            <a:r>
              <a:rPr lang="tr-TR" dirty="0"/>
              <a:t> bilmenin önemi insanların bazı nesneleri</a:t>
            </a:r>
            <a:r>
              <a:rPr lang="tr-TR" baseline="0" dirty="0"/>
              <a:t> </a:t>
            </a:r>
            <a:r>
              <a:rPr lang="tr-TR" baseline="0" dirty="0" err="1"/>
              <a:t>olayları,davranışları</a:t>
            </a:r>
            <a:r>
              <a:rPr lang="tr-TR" baseline="0" dirty="0"/>
              <a:t>, algıları gibi unsurları nasıl yorumladıkları ve nasıl anlamlandırdıklarıdır.  Bu yapılandırılmış gerçeklerin yalnızca bireyin aklında değil aynı zamanda sosyal yapıların içinde de var olduğu kabul edilir.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44</a:t>
            </a:fld>
            <a:endParaRPr lang="en-US"/>
          </a:p>
        </p:txBody>
      </p:sp>
    </p:spTree>
    <p:extLst>
      <p:ext uri="{BB962C8B-B14F-4D97-AF65-F5344CB8AC3E}">
        <p14:creationId xmlns:p14="http://schemas.microsoft.com/office/powerpoint/2010/main" val="227611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Oysa yeni paradigmada sosyal, insana ait hatta doğal</a:t>
            </a:r>
            <a:r>
              <a:rPr lang="tr-TR" baseline="0" dirty="0"/>
              <a:t> ve fiziki olayları bağımlı ve bağımsız diye ayrıştırmak olası değildi. Çünkü </a:t>
            </a:r>
            <a:r>
              <a:rPr lang="tr-TR" baseline="0" dirty="0" err="1"/>
              <a:t>herşey</a:t>
            </a:r>
            <a:r>
              <a:rPr lang="tr-TR" baseline="0" dirty="0"/>
              <a:t> bir diğerinin içinde, </a:t>
            </a:r>
            <a:r>
              <a:rPr lang="tr-TR" baseline="0" dirty="0" err="1"/>
              <a:t>herşey</a:t>
            </a:r>
            <a:r>
              <a:rPr lang="tr-TR" baseline="0" dirty="0"/>
              <a:t> birbiri ile ilintiliydi.</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45</a:t>
            </a:fld>
            <a:endParaRPr lang="en-US"/>
          </a:p>
        </p:txBody>
      </p:sp>
    </p:spTree>
    <p:extLst>
      <p:ext uri="{BB962C8B-B14F-4D97-AF65-F5344CB8AC3E}">
        <p14:creationId xmlns:p14="http://schemas.microsoft.com/office/powerpoint/2010/main" val="12518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Gittikçe</a:t>
            </a:r>
            <a:r>
              <a:rPr lang="tr-TR" baseline="0" dirty="0"/>
              <a:t> artan bir biçimde sosyal bilimciler nitel çalışmalara yönelmiş ve bu süreçte nesnellikten çok bakış açısını ön plana çıkarmışlardır. Sosyal bilimlerde araştırılan olay ve olgular kendi doğal ortamları içinde incelenmekte ve araştırmacı bu olay ve olguları ayrıntılı bir biçimde açıklamaya ve yorumlamaya çalışmaktadır.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46</a:t>
            </a:fld>
            <a:endParaRPr lang="en-US"/>
          </a:p>
        </p:txBody>
      </p:sp>
    </p:spTree>
    <p:extLst>
      <p:ext uri="{BB962C8B-B14F-4D97-AF65-F5344CB8AC3E}">
        <p14:creationId xmlns:p14="http://schemas.microsoft.com/office/powerpoint/2010/main" val="58396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1.Evren </a:t>
            </a:r>
            <a:r>
              <a:rPr lang="tr-TR" dirty="0" err="1"/>
              <a:t>etkileşimsiz</a:t>
            </a:r>
            <a:r>
              <a:rPr lang="tr-TR" dirty="0"/>
              <a:t>, kendi içinde </a:t>
            </a:r>
            <a:r>
              <a:rPr lang="tr-TR" dirty="0" err="1"/>
              <a:t>tekdüzei</a:t>
            </a:r>
            <a:r>
              <a:rPr lang="tr-TR" dirty="0"/>
              <a:t> farklı ve kendine özgü sistemlerin bir</a:t>
            </a:r>
            <a:r>
              <a:rPr lang="tr-TR" baseline="0" dirty="0"/>
              <a:t> toplamıdır. Bir şey parçaların toplamıdır/ Değişkenlik, çeşitlilik ve karşılıklı etkileşim bütün sistem ve olguların doğal özelliğidir. Her sistem kendine özgü özellikler geliştirir.2. Sistemler en basitten en karmaşığa kadar hiyerarşik bir sırada sınıflandırılabilir/ Sistemler hiyerarşik ve </a:t>
            </a:r>
            <a:r>
              <a:rPr lang="tr-TR" baseline="0" dirty="0" err="1"/>
              <a:t>piramitsel</a:t>
            </a:r>
            <a:r>
              <a:rPr lang="tr-TR" baseline="0" dirty="0"/>
              <a:t> değil, aksine önceden kestirilemez karşılıklı sınırlılık, etkileşim ve hareketlerle belirlenen </a:t>
            </a:r>
            <a:r>
              <a:rPr lang="tr-TR" baseline="0" dirty="0" err="1"/>
              <a:t>heterarşik</a:t>
            </a:r>
            <a:r>
              <a:rPr lang="tr-TR" baseline="0" dirty="0"/>
              <a:t> düzenlerdir.</a:t>
            </a:r>
          </a:p>
          <a:p>
            <a:r>
              <a:rPr lang="tr-TR" baseline="0" dirty="0"/>
              <a:t>3. Evren saat gibi çalışan mekanik bir obje ya da bir makinedir. Enerjisi bitinceye kadar belli bir düzende devinimini sürdürür./ Evren bileşenlerinin ayrıştırılıp tekrar tersi bir süreçle yerlerine yerleştirildiği şeklinde mekanik bir biçimde anlaşılamaz. </a:t>
            </a:r>
            <a:r>
              <a:rPr lang="tr-TR" baseline="0" dirty="0" err="1"/>
              <a:t>Herşey</a:t>
            </a:r>
            <a:r>
              <a:rPr lang="tr-TR" baseline="0" dirty="0"/>
              <a:t> birbiri ile ilintilidir, her parça bütünün bilgisini taşır.</a:t>
            </a:r>
          </a:p>
          <a:p>
            <a:r>
              <a:rPr lang="tr-TR" baseline="0" dirty="0"/>
              <a:t>4. Eğer evren saat ya da makine gibi çalışan bir olgu ise evrenin geleceği önceden kestirilebilir./Olasılıklar </a:t>
            </a:r>
            <a:r>
              <a:rPr lang="tr-TR" baseline="0" dirty="0" err="1"/>
              <a:t>blinebilir</a:t>
            </a:r>
            <a:r>
              <a:rPr lang="tr-TR" baseline="0" dirty="0"/>
              <a:t> ancak kesin sonuçlar kestirilemez. Geleceğin belirsizliği doğanın koşuludur.</a:t>
            </a:r>
          </a:p>
          <a:p>
            <a:r>
              <a:rPr lang="tr-TR" baseline="0" dirty="0"/>
              <a:t>5. </a:t>
            </a:r>
            <a:r>
              <a:rPr lang="tr-TR" baseline="0" dirty="0" err="1"/>
              <a:t>Newtoncu</a:t>
            </a:r>
            <a:r>
              <a:rPr lang="tr-TR" baseline="0" dirty="0"/>
              <a:t> evrende parçalar arasında nedensellik ilişkisini biliyorsak bu ilişkilerin sonuçlarını da açıklamak mümkündür./A b’ye neden olmak yerine belki a ve b karşılıklı etkileşerek birlikte evrimleşir ve değişirler.</a:t>
            </a:r>
          </a:p>
          <a:p>
            <a:r>
              <a:rPr lang="tr-TR" baseline="0" dirty="0"/>
              <a:t>6. Sistemler birikim yoluyla gelişirler, yani değişim sisteme yeni bir parça ya da boyut ekler. Nitel veya sıçramalı değişim çok seyrektir/ Düzen düzensizlikten doğabilir. Sistemler nicel değişimlerden çok nitel değişimi yansıtacak şekilde çeşitlilik, </a:t>
            </a:r>
            <a:r>
              <a:rPr lang="tr-TR" baseline="0" dirty="0" err="1"/>
              <a:t>açıklılık</a:t>
            </a:r>
            <a:r>
              <a:rPr lang="tr-TR" baseline="0" dirty="0"/>
              <a:t>, karmaşıklık, karşılıklı nedensellik ve belirsizlik gösterir.</a:t>
            </a:r>
          </a:p>
          <a:p>
            <a:r>
              <a:rPr lang="tr-TR" baseline="0" dirty="0"/>
              <a:t>7. Bilme akıl yoluyla anlama ile olasıdır ve bu süreçte gözlemci ve gözlenen kesin sınırlarla birbirinden ayrılmıştır./ Gözlemci gözlenenden soyutlanmış ve uzak değildir. Nesnellik diye bir şey yoktur, fakat bakış açısı vardır.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47</a:t>
            </a:fld>
            <a:endParaRPr lang="en-US"/>
          </a:p>
        </p:txBody>
      </p:sp>
    </p:spTree>
    <p:extLst>
      <p:ext uri="{BB962C8B-B14F-4D97-AF65-F5344CB8AC3E}">
        <p14:creationId xmlns:p14="http://schemas.microsoft.com/office/powerpoint/2010/main" val="260448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2CF3DF9-3235-42AF-B371-AF48CC3C70A9}" type="slidenum">
              <a:rPr lang="en-GB" altLang="tr-TR"/>
              <a:pPr>
                <a:spcBef>
                  <a:spcPct val="0"/>
                </a:spcBef>
              </a:pPr>
              <a:t>5</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191527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48</a:t>
            </a:fld>
            <a:endParaRPr lang="tr-TR"/>
          </a:p>
        </p:txBody>
      </p:sp>
    </p:spTree>
    <p:extLst>
      <p:ext uri="{BB962C8B-B14F-4D97-AF65-F5344CB8AC3E}">
        <p14:creationId xmlns:p14="http://schemas.microsoft.com/office/powerpoint/2010/main" val="116683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b="1"/>
              <a:t>Araştırma </a:t>
            </a:r>
            <a:r>
              <a:rPr lang="tr-TR" altLang="tr-TR"/>
              <a:t>terimi, her türlü “gerçek ve ilkeleri ortaya çıkarmak ya da koymak için bazı bilgi alanlarında yapılan dikkatli, sistematik ve dayanıklı çalışma ve incelemedir.” şeklinde tanımlanmaktadır </a:t>
            </a:r>
            <a:endParaRPr lang="en-GB" altLang="tr-T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8D9680C-A562-496E-B86D-C9EC8C0FECD3}" type="slidenum">
              <a:rPr lang="en-GB" altLang="tr-TR"/>
              <a:pPr>
                <a:spcBef>
                  <a:spcPct val="0"/>
                </a:spcBef>
              </a:pPr>
              <a:t>52</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748709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tr-TR" altLang="tr-TR"/>
              <a:t>Sık kullanılan veri toplama teknikleri:</a:t>
            </a:r>
          </a:p>
          <a:p>
            <a:pPr lvl="1" eaLnBrk="1" hangingPunct="1">
              <a:spcBef>
                <a:spcPct val="0"/>
              </a:spcBef>
              <a:buFontTx/>
              <a:buChar char="•"/>
            </a:pPr>
            <a:r>
              <a:rPr lang="tr-TR" altLang="tr-TR"/>
              <a:t>Anket</a:t>
            </a:r>
          </a:p>
          <a:p>
            <a:pPr lvl="1" eaLnBrk="1" hangingPunct="1">
              <a:spcBef>
                <a:spcPct val="0"/>
              </a:spcBef>
              <a:buFontTx/>
              <a:buChar char="•"/>
            </a:pPr>
            <a:endParaRPr lang="tr-TR" altLang="tr-TR"/>
          </a:p>
          <a:p>
            <a:pPr lvl="1" eaLnBrk="1" hangingPunct="1">
              <a:spcBef>
                <a:spcPct val="0"/>
              </a:spcBef>
              <a:buFontTx/>
              <a:buChar char="•"/>
            </a:pPr>
            <a:r>
              <a:rPr lang="tr-TR" altLang="tr-TR"/>
              <a:t>Görüşme</a:t>
            </a:r>
          </a:p>
          <a:p>
            <a:pPr eaLnBrk="1" hangingPunct="1">
              <a:spcBef>
                <a:spcPct val="0"/>
              </a:spcBef>
            </a:pPr>
            <a:endParaRPr lang="en-GB" altLang="tr-T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89CA89D-A618-4A80-815D-35E8921CBE2A}" type="slidenum">
              <a:rPr lang="en-GB" altLang="tr-TR"/>
              <a:pPr>
                <a:spcBef>
                  <a:spcPct val="0"/>
                </a:spcBef>
              </a:pPr>
              <a:t>53</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381052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F3F5E63-7BC2-455D-816B-41E619FCB0F7}" type="slidenum">
              <a:rPr lang="en-GB" altLang="tr-TR"/>
              <a:pPr>
                <a:spcBef>
                  <a:spcPct val="0"/>
                </a:spcBef>
              </a:pPr>
              <a:t>54</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184109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181082F-B1DE-472E-A376-5D7ACFCB3FED}" type="slidenum">
              <a:rPr lang="en-GB" altLang="tr-TR"/>
              <a:pPr>
                <a:spcBef>
                  <a:spcPct val="0"/>
                </a:spcBef>
              </a:pPr>
              <a:t>55</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291224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Tek denekli deneysel araştırmalar da vardır.</a:t>
            </a:r>
            <a:endParaRPr lang="en-GB" altLang="tr-T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0AD3F5C-7908-429B-8BDB-D8ABB682F83F}" type="slidenum">
              <a:rPr lang="en-GB" altLang="tr-TR"/>
              <a:pPr>
                <a:spcBef>
                  <a:spcPct val="0"/>
                </a:spcBef>
              </a:pPr>
              <a:t>56</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1467241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DEE026-E739-4BB3-A177-A9D78C80ABDF}" type="slidenum">
              <a:rPr lang="tr-TR" altLang="tr-TR"/>
              <a:pPr eaLnBrk="1" hangingPunct="1">
                <a:spcBef>
                  <a:spcPct val="0"/>
                </a:spcBef>
              </a:pPr>
              <a:t>86</a:t>
            </a:fld>
            <a:endParaRPr lang="tr-TR" alt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317855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2B2A43-8697-44B1-A64B-78F241E4EA2A}" type="slidenum">
              <a:rPr lang="tr-TR" altLang="tr-TR"/>
              <a:pPr eaLnBrk="1" hangingPunct="1">
                <a:spcBef>
                  <a:spcPct val="0"/>
                </a:spcBef>
              </a:pPr>
              <a:t>87</a:t>
            </a:fld>
            <a:endParaRPr lang="tr-TR" altLang="tr-T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07063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0131030-A418-46DF-9178-C197DC08D8E6}" type="slidenum">
              <a:rPr lang="tr-TR" altLang="tr-TR"/>
              <a:pPr eaLnBrk="1" hangingPunct="1">
                <a:spcBef>
                  <a:spcPct val="0"/>
                </a:spcBef>
              </a:pPr>
              <a:t>88</a:t>
            </a:fld>
            <a:endParaRPr lang="tr-TR" altLang="tr-T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28746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4735A11-4CCF-4B75-9B97-EB312A5B3B20}" type="slidenum">
              <a:rPr lang="tr-TR" altLang="tr-TR"/>
              <a:pPr eaLnBrk="1" hangingPunct="1">
                <a:spcBef>
                  <a:spcPct val="0"/>
                </a:spcBef>
              </a:pPr>
              <a:t>89</a:t>
            </a:fld>
            <a:endParaRPr lang="tr-TR" altLang="tr-T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43640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073198-E6EB-4DE9-90F2-5F23FEC9CCD6}" type="slidenum">
              <a:rPr lang="en-GB" altLang="tr-TR"/>
              <a:pPr>
                <a:spcBef>
                  <a:spcPct val="0"/>
                </a:spcBef>
              </a:pPr>
              <a:t>6</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488157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465CE8-8612-425D-92FB-A34EC27183EE}" type="slidenum">
              <a:rPr lang="tr-TR" altLang="tr-TR"/>
              <a:pPr eaLnBrk="1" hangingPunct="1">
                <a:spcBef>
                  <a:spcPct val="0"/>
                </a:spcBef>
              </a:pPr>
              <a:t>90</a:t>
            </a:fld>
            <a:endParaRPr lang="tr-TR" altLang="tr-T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859343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39D0AD-FA1B-44F0-88D4-12313204888F}" type="slidenum">
              <a:rPr lang="tr-TR" altLang="tr-TR"/>
              <a:pPr eaLnBrk="1" hangingPunct="1">
                <a:spcBef>
                  <a:spcPct val="0"/>
                </a:spcBef>
              </a:pPr>
              <a:t>92</a:t>
            </a:fld>
            <a:endParaRPr lang="tr-TR" altLang="tr-T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426372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D3CD67-DEB0-4644-BE08-432444854DD7}" type="slidenum">
              <a:rPr lang="tr-TR" altLang="tr-TR"/>
              <a:pPr eaLnBrk="1" hangingPunct="1">
                <a:spcBef>
                  <a:spcPct val="0"/>
                </a:spcBef>
              </a:pPr>
              <a:t>93</a:t>
            </a:fld>
            <a:endParaRPr lang="tr-TR" altLang="tr-T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199535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0BA093-BB45-410D-A1D0-B810C14FB85F}" type="slidenum">
              <a:rPr lang="tr-TR" altLang="tr-TR"/>
              <a:pPr eaLnBrk="1" hangingPunct="1">
                <a:spcBef>
                  <a:spcPct val="0"/>
                </a:spcBef>
              </a:pPr>
              <a:t>94</a:t>
            </a:fld>
            <a:endParaRPr lang="tr-TR" altLang="tr-T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07755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A0EEEC-889B-43B9-BA60-CE5CC90456D2}" type="slidenum">
              <a:rPr lang="tr-TR" altLang="tr-TR"/>
              <a:pPr eaLnBrk="1" hangingPunct="1">
                <a:spcBef>
                  <a:spcPct val="0"/>
                </a:spcBef>
              </a:pPr>
              <a:t>95</a:t>
            </a:fld>
            <a:endParaRPr lang="tr-TR" altLang="tr-T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999557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D1E6903-3A69-4C8A-9A14-36F700C6C2BC}" type="slidenum">
              <a:rPr lang="tr-TR" altLang="tr-TR"/>
              <a:pPr eaLnBrk="1" hangingPunct="1">
                <a:spcBef>
                  <a:spcPct val="0"/>
                </a:spcBef>
              </a:pPr>
              <a:t>96</a:t>
            </a:fld>
            <a:endParaRPr lang="tr-TR" altLang="tr-T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717049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46A861-46BA-4BFB-832A-3FB073265F91}" type="slidenum">
              <a:rPr lang="tr-TR" altLang="tr-TR"/>
              <a:pPr eaLnBrk="1" hangingPunct="1">
                <a:spcBef>
                  <a:spcPct val="0"/>
                </a:spcBef>
              </a:pPr>
              <a:t>97</a:t>
            </a:fld>
            <a:endParaRPr lang="tr-TR" altLang="tr-T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186359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951DEA4-DA89-4EB0-9AD5-BE4EE9CF5813}" type="slidenum">
              <a:rPr lang="tr-TR" altLang="tr-TR"/>
              <a:pPr eaLnBrk="1" hangingPunct="1">
                <a:spcBef>
                  <a:spcPct val="0"/>
                </a:spcBef>
              </a:pPr>
              <a:t>98</a:t>
            </a:fld>
            <a:endParaRPr lang="tr-TR" altLang="tr-T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924523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DE3D3E-B568-404B-8DDC-19344569B42B}" type="slidenum">
              <a:rPr lang="tr-TR" altLang="tr-TR"/>
              <a:pPr eaLnBrk="1" hangingPunct="1">
                <a:spcBef>
                  <a:spcPct val="0"/>
                </a:spcBef>
              </a:pPr>
              <a:t>99</a:t>
            </a:fld>
            <a:endParaRPr lang="tr-TR" altLang="tr-T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003782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1DEB3F-C7E7-4736-B001-8255E4858FB6}" type="slidenum">
              <a:rPr lang="tr-TR" altLang="tr-TR"/>
              <a:pPr eaLnBrk="1" hangingPunct="1">
                <a:spcBef>
                  <a:spcPct val="0"/>
                </a:spcBef>
              </a:pPr>
              <a:t>100</a:t>
            </a:fld>
            <a:endParaRPr lang="tr-TR" altLang="tr-T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91988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A7AC9A2-66A4-4BFE-BB08-1A8C38CEA3CC}" type="slidenum">
              <a:rPr lang="en-GB" altLang="tr-TR"/>
              <a:pPr>
                <a:spcBef>
                  <a:spcPct val="0"/>
                </a:spcBef>
              </a:pPr>
              <a:t>7</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1409358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CAFE14E-4CFC-4BFB-9371-F628954C9387}" type="slidenum">
              <a:rPr lang="tr-TR" altLang="tr-TR"/>
              <a:pPr eaLnBrk="1" hangingPunct="1">
                <a:spcBef>
                  <a:spcPct val="0"/>
                </a:spcBef>
              </a:pPr>
              <a:t>101</a:t>
            </a:fld>
            <a:endParaRPr lang="tr-TR" altLang="tr-T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3831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832E20C-1AE9-469C-898E-56B8FD679EF4}" type="slidenum">
              <a:rPr lang="tr-TR" altLang="tr-TR"/>
              <a:pPr eaLnBrk="1" hangingPunct="1">
                <a:spcBef>
                  <a:spcPct val="0"/>
                </a:spcBef>
              </a:pPr>
              <a:t>102</a:t>
            </a:fld>
            <a:endParaRPr lang="tr-TR" altLang="tr-T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842372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C9B7C5-67B7-4823-AB4D-A7E847698A3D}" type="slidenum">
              <a:rPr lang="tr-TR" altLang="tr-TR"/>
              <a:pPr eaLnBrk="1" hangingPunct="1">
                <a:spcBef>
                  <a:spcPct val="0"/>
                </a:spcBef>
              </a:pPr>
              <a:t>103</a:t>
            </a:fld>
            <a:endParaRPr lang="tr-TR" altLang="tr-T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41167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376382-040B-429C-8F87-2D5508B7B607}" type="slidenum">
              <a:rPr lang="en-GB" altLang="tr-TR"/>
              <a:pPr>
                <a:spcBef>
                  <a:spcPct val="0"/>
                </a:spcBef>
              </a:pPr>
              <a:t>15</a:t>
            </a:fld>
            <a:endParaRPr lang="en-GB" altLang="tr-TR"/>
          </a:p>
        </p:txBody>
      </p:sp>
      <p:sp>
        <p:nvSpPr>
          <p:cNvPr id="2" name="Üstbilgi Yer Tutucusu 1"/>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73457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50CB402-1381-4F2D-86CE-DD69E0F78524}" type="slidenum">
              <a:rPr lang="en-GB" altLang="tr-TR"/>
              <a:pPr>
                <a:spcBef>
                  <a:spcPct val="0"/>
                </a:spcBef>
              </a:pPr>
              <a:t>23</a:t>
            </a:fld>
            <a:endParaRPr lang="en-GB" altLang="tr-TR" dirty="0"/>
          </a:p>
        </p:txBody>
      </p:sp>
      <p:sp>
        <p:nvSpPr>
          <p:cNvPr id="2" name="Üstbilgi Yer Tutucusu 1"/>
          <p:cNvSpPr>
            <a:spLocks noGrp="1"/>
          </p:cNvSpPr>
          <p:nvPr>
            <p:ph type="hdr" sz="quarter"/>
          </p:nvPr>
        </p:nvSpPr>
        <p:spPr/>
        <p:txBody>
          <a:bodyPr/>
          <a:lstStyle/>
          <a:p>
            <a:pPr>
              <a:defRPr/>
            </a:pPr>
            <a:endParaRPr lang="en-GB" dirty="0"/>
          </a:p>
        </p:txBody>
      </p:sp>
    </p:spTree>
    <p:extLst>
      <p:ext uri="{BB962C8B-B14F-4D97-AF65-F5344CB8AC3E}">
        <p14:creationId xmlns:p14="http://schemas.microsoft.com/office/powerpoint/2010/main" val="225604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4FD6F2A-9F75-4400-86AD-78208633288D}" type="slidenum">
              <a:rPr lang="en-GB" altLang="tr-TR"/>
              <a:pPr>
                <a:spcBef>
                  <a:spcPct val="0"/>
                </a:spcBef>
              </a:pPr>
              <a:t>24</a:t>
            </a:fld>
            <a:endParaRPr lang="en-GB" altLang="tr-TR" dirty="0"/>
          </a:p>
        </p:txBody>
      </p:sp>
      <p:sp>
        <p:nvSpPr>
          <p:cNvPr id="2" name="Üstbilgi Yer Tutucusu 1"/>
          <p:cNvSpPr>
            <a:spLocks noGrp="1"/>
          </p:cNvSpPr>
          <p:nvPr>
            <p:ph type="hdr" sz="quarter"/>
          </p:nvPr>
        </p:nvSpPr>
        <p:spPr/>
        <p:txBody>
          <a:bodyPr/>
          <a:lstStyle/>
          <a:p>
            <a:pPr>
              <a:defRPr/>
            </a:pPr>
            <a:endParaRPr lang="en-GB" dirty="0"/>
          </a:p>
        </p:txBody>
      </p:sp>
    </p:spTree>
    <p:extLst>
      <p:ext uri="{BB962C8B-B14F-4D97-AF65-F5344CB8AC3E}">
        <p14:creationId xmlns:p14="http://schemas.microsoft.com/office/powerpoint/2010/main" val="215458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tr-TR"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12EC81E-083B-4610-8C30-4A7D4ADCAA73}" type="slidenum">
              <a:rPr lang="en-GB" altLang="tr-TR"/>
              <a:pPr>
                <a:spcBef>
                  <a:spcPct val="0"/>
                </a:spcBef>
              </a:pPr>
              <a:t>31</a:t>
            </a:fld>
            <a:endParaRPr lang="en-GB" altLang="tr-TR" dirty="0"/>
          </a:p>
        </p:txBody>
      </p:sp>
      <p:sp>
        <p:nvSpPr>
          <p:cNvPr id="2" name="Üstbilgi Yer Tutucusu 1"/>
          <p:cNvSpPr>
            <a:spLocks noGrp="1"/>
          </p:cNvSpPr>
          <p:nvPr>
            <p:ph type="hdr" sz="quarter"/>
          </p:nvPr>
        </p:nvSpPr>
        <p:spPr/>
        <p:txBody>
          <a:bodyPr/>
          <a:lstStyle/>
          <a:p>
            <a:pPr>
              <a:defRPr/>
            </a:pPr>
            <a:endParaRPr lang="en-GB" dirty="0"/>
          </a:p>
        </p:txBody>
      </p:sp>
    </p:spTree>
    <p:extLst>
      <p:ext uri="{BB962C8B-B14F-4D97-AF65-F5344CB8AC3E}">
        <p14:creationId xmlns:p14="http://schemas.microsoft.com/office/powerpoint/2010/main" val="344859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8F5D67-2CF5-4DAE-9934-BB278878421E}" type="slidenum">
              <a:rPr lang="tr-TR"/>
              <a:t>36</a:t>
            </a:fld>
            <a:endParaRPr lang="tr-TR"/>
          </a:p>
        </p:txBody>
      </p:sp>
    </p:spTree>
    <p:extLst>
      <p:ext uri="{BB962C8B-B14F-4D97-AF65-F5344CB8AC3E}">
        <p14:creationId xmlns:p14="http://schemas.microsoft.com/office/powerpoint/2010/main" val="246976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7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68849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416296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359356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E8C94B-EBE3-44D3-AE7E-121E2374CBC7}" type="datetimeFigureOut">
              <a:rPr lang="tr-TR" smtClean="0"/>
              <a:t>18.02.2022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3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E8C94B-EBE3-44D3-AE7E-121E2374CBC7}" type="datetimeFigureOut">
              <a:rPr lang="tr-TR" smtClean="0"/>
              <a:t>18.02.2022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05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E8C94B-EBE3-44D3-AE7E-121E2374CBC7}" type="datetimeFigureOut">
              <a:rPr lang="tr-TR" smtClean="0"/>
              <a:t>18.02.2022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342256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E8C94B-EBE3-44D3-AE7E-121E2374CBC7}" type="datetimeFigureOut">
              <a:rPr lang="tr-TR" smtClean="0"/>
              <a:t>18.02.2022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15261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E8C94B-EBE3-44D3-AE7E-121E2374CBC7}" type="datetimeFigureOut">
              <a:rPr lang="tr-TR" smtClean="0"/>
              <a:t>18.02.2022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47628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E8C94B-EBE3-44D3-AE7E-121E2374CBC7}" type="datetimeFigureOut">
              <a:rPr lang="tr-TR" smtClean="0"/>
              <a:t>18.02.2022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B0C6A5-9FCE-41BC-93F6-6D4DC13B173C}" type="slidenum">
              <a:rPr lang="tr-TR" smtClean="0"/>
              <a:t>‹#›</a:t>
            </a:fld>
            <a:endParaRPr lang="tr-TR"/>
          </a:p>
        </p:txBody>
      </p:sp>
    </p:spTree>
    <p:extLst>
      <p:ext uri="{BB962C8B-B14F-4D97-AF65-F5344CB8AC3E}">
        <p14:creationId xmlns:p14="http://schemas.microsoft.com/office/powerpoint/2010/main" val="12534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7E8C94B-EBE3-44D3-AE7E-121E2374CBC7}" type="datetimeFigureOut">
              <a:rPr lang="tr-TR" smtClean="0"/>
              <a:t>18.02.2022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9051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E8C94B-EBE3-44D3-AE7E-121E2374CBC7}" type="datetimeFigureOut">
              <a:rPr lang="tr-TR" smtClean="0"/>
              <a:t>18.02.2022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B0C6A5-9FCE-41BC-93F6-6D4DC13B173C}"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287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yavuzerise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94703" y="1425146"/>
            <a:ext cx="7713531" cy="2880202"/>
          </a:xfrm>
        </p:spPr>
        <p:txBody>
          <a:bodyPr>
            <a:normAutofit fontScale="90000"/>
          </a:bodyPr>
          <a:lstStyle/>
          <a:p>
            <a:pPr algn="ctr"/>
            <a:r>
              <a:rPr lang="tr-TR" dirty="0">
                <a:effectLst/>
              </a:rPr>
              <a:t/>
            </a:r>
            <a:br>
              <a:rPr lang="tr-TR" dirty="0">
                <a:effectLst/>
              </a:rPr>
            </a:br>
            <a:r>
              <a:rPr lang="tr-TR" dirty="0"/>
              <a:t/>
            </a:r>
            <a:br>
              <a:rPr lang="tr-TR" dirty="0"/>
            </a:br>
            <a:r>
              <a:rPr lang="tr-TR" dirty="0"/>
              <a:t/>
            </a:r>
            <a:br>
              <a:rPr lang="tr-TR" dirty="0"/>
            </a:br>
            <a:r>
              <a:rPr lang="tr-TR" sz="6000" dirty="0" smtClean="0">
                <a:effectLst>
                  <a:outerShdw blurRad="38100" dist="38100" dir="2700000" algn="tl">
                    <a:srgbClr val="000000">
                      <a:alpha val="43137"/>
                    </a:srgbClr>
                  </a:outerShdw>
                </a:effectLst>
              </a:rPr>
              <a:t/>
            </a:r>
            <a:br>
              <a:rPr lang="tr-TR" sz="6000" dirty="0" smtClean="0">
                <a:effectLst>
                  <a:outerShdw blurRad="38100" dist="38100" dir="2700000" algn="tl">
                    <a:srgbClr val="000000">
                      <a:alpha val="43137"/>
                    </a:srgbClr>
                  </a:outerShdw>
                </a:effectLst>
              </a:rPr>
            </a:br>
            <a:r>
              <a:rPr lang="tr-TR" sz="3100" dirty="0">
                <a:effectLst>
                  <a:outerShdw blurRad="38100" dist="38100" dir="2700000" algn="tl">
                    <a:srgbClr val="000000">
                      <a:alpha val="43137"/>
                    </a:srgbClr>
                  </a:outerShdw>
                </a:effectLst>
              </a:rPr>
              <a:t>BİLİMSEL ARAŞTIRMA YÖNTEMLERİ ve ETİK</a:t>
            </a:r>
            <a:br>
              <a:rPr lang="tr-TR" sz="3100" dirty="0">
                <a:effectLst>
                  <a:outerShdw blurRad="38100" dist="38100" dir="2700000" algn="tl">
                    <a:srgbClr val="000000">
                      <a:alpha val="43137"/>
                    </a:srgbClr>
                  </a:outerShdw>
                </a:effectLst>
              </a:rPr>
            </a:br>
            <a:r>
              <a:rPr lang="tr-TR" sz="3100" dirty="0" smtClean="0">
                <a:effectLst>
                  <a:outerShdw blurRad="38100" dist="38100" dir="2700000" algn="tl">
                    <a:srgbClr val="000000">
                      <a:alpha val="43137"/>
                    </a:srgbClr>
                  </a:outerShdw>
                </a:effectLst>
              </a:rPr>
              <a:t/>
            </a:r>
            <a:br>
              <a:rPr lang="tr-TR" sz="3100" dirty="0" smtClean="0">
                <a:effectLst>
                  <a:outerShdw blurRad="38100" dist="38100" dir="2700000" algn="tl">
                    <a:srgbClr val="000000">
                      <a:alpha val="43137"/>
                    </a:srgbClr>
                  </a:outerShdw>
                </a:effectLst>
              </a:rPr>
            </a:br>
            <a:r>
              <a:rPr lang="tr-TR" sz="2700" dirty="0" smtClean="0">
                <a:effectLst>
                  <a:outerShdw blurRad="38100" dist="38100" dir="2700000" algn="tl">
                    <a:srgbClr val="000000">
                      <a:alpha val="43137"/>
                    </a:srgbClr>
                  </a:outerShdw>
                </a:effectLst>
              </a:rPr>
              <a:t>Prof</a:t>
            </a:r>
            <a:r>
              <a:rPr lang="tr-TR" sz="2700" dirty="0">
                <a:effectLst>
                  <a:outerShdw blurRad="38100" dist="38100" dir="2700000" algn="tl">
                    <a:srgbClr val="000000">
                      <a:alpha val="43137"/>
                    </a:srgbClr>
                  </a:outerShdw>
                </a:effectLst>
              </a:rPr>
              <a:t>. Dr. Yavuz Erişen</a:t>
            </a:r>
            <a:br>
              <a:rPr lang="tr-TR" sz="2700" dirty="0">
                <a:effectLst>
                  <a:outerShdw blurRad="38100" dist="38100" dir="2700000" algn="tl">
                    <a:srgbClr val="000000">
                      <a:alpha val="43137"/>
                    </a:srgbClr>
                  </a:outerShdw>
                </a:effectLst>
              </a:rPr>
            </a:br>
            <a:r>
              <a:rPr lang="tr-TR" sz="2700" dirty="0">
                <a:effectLst>
                  <a:outerShdw blurRad="38100" dist="38100" dir="2700000" algn="tl">
                    <a:srgbClr val="000000">
                      <a:alpha val="43137"/>
                    </a:srgbClr>
                  </a:outerShdw>
                </a:effectLst>
                <a:hlinkClick r:id="rId2"/>
              </a:rPr>
              <a:t>www.yavuzerisen.com</a:t>
            </a:r>
            <a:r>
              <a:rPr lang="tr-TR" sz="2700" dirty="0">
                <a:effectLst>
                  <a:outerShdw blurRad="38100" dist="38100" dir="2700000" algn="tl">
                    <a:srgbClr val="000000">
                      <a:alpha val="43137"/>
                    </a:srgbClr>
                  </a:outerShdw>
                </a:effectLst>
              </a:rPr>
              <a:t/>
            </a:r>
            <a:br>
              <a:rPr lang="tr-TR" sz="2700" dirty="0">
                <a:effectLst>
                  <a:outerShdw blurRad="38100" dist="38100" dir="2700000" algn="tl">
                    <a:srgbClr val="000000">
                      <a:alpha val="43137"/>
                    </a:srgbClr>
                  </a:outerShdw>
                </a:effectLst>
              </a:rPr>
            </a:br>
            <a:r>
              <a:rPr lang="tr-TR" sz="2700" dirty="0">
                <a:effectLst>
                  <a:outerShdw blurRad="38100" dist="38100" dir="2700000" algn="tl">
                    <a:srgbClr val="000000">
                      <a:alpha val="43137"/>
                    </a:srgbClr>
                  </a:outerShdw>
                </a:effectLst>
              </a:rPr>
              <a:t>https://avesis.yildiz.edu.tr/yverisen/</a:t>
            </a:r>
            <a:r>
              <a:rPr lang="tr-TR" sz="6000" dirty="0">
                <a:effectLst>
                  <a:outerShdw blurRad="38100" dist="38100" dir="2700000" algn="tl">
                    <a:srgbClr val="000000">
                      <a:alpha val="43137"/>
                    </a:srgbClr>
                  </a:outerShdw>
                </a:effectLst>
              </a:rPr>
              <a:t/>
            </a:r>
            <a:br>
              <a:rPr lang="tr-TR" sz="6000" dirty="0">
                <a:effectLst>
                  <a:outerShdw blurRad="38100" dist="38100" dir="2700000" algn="tl">
                    <a:srgbClr val="000000">
                      <a:alpha val="43137"/>
                    </a:srgbClr>
                  </a:outerShdw>
                </a:effectLst>
              </a:rPr>
            </a:br>
            <a:r>
              <a:rPr lang="tr-TR" sz="6000" dirty="0">
                <a:effectLst>
                  <a:outerShdw blurRad="38100" dist="38100" dir="2700000" algn="tl">
                    <a:srgbClr val="000000">
                      <a:alpha val="43137"/>
                    </a:srgbClr>
                  </a:outerShdw>
                </a:effectLst>
              </a:rPr>
              <a:t/>
            </a:r>
            <a:br>
              <a:rPr lang="tr-TR" sz="6000" dirty="0">
                <a:effectLst>
                  <a:outerShdw blurRad="38100" dist="38100" dir="2700000" algn="tl">
                    <a:srgbClr val="000000">
                      <a:alpha val="43137"/>
                    </a:srgbClr>
                  </a:outerShdw>
                </a:effectLst>
              </a:rPr>
            </a:br>
            <a:endParaRPr lang="tr-TR" sz="6000" dirty="0">
              <a:effectLst>
                <a:outerShdw blurRad="38100" dist="38100" dir="2700000" algn="tl">
                  <a:srgbClr val="000000">
                    <a:alpha val="43137"/>
                  </a:srgbClr>
                </a:outerShdw>
              </a:effectLst>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90" y="3599938"/>
            <a:ext cx="3764573" cy="238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4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7535" y="1160903"/>
            <a:ext cx="9997440" cy="307289"/>
          </a:xfrm>
        </p:spPr>
        <p:txBody>
          <a:bodyPr>
            <a:normAutofit fontScale="90000"/>
          </a:bodyPr>
          <a:lstStyle/>
          <a:p>
            <a:r>
              <a:rPr lang="tr-TR" sz="3200" b="1" dirty="0"/>
              <a:t>2. Çevremizdeki Kişilerle Görüş Birliğine Ulaşma</a:t>
            </a:r>
          </a:p>
        </p:txBody>
      </p:sp>
      <p:sp>
        <p:nvSpPr>
          <p:cNvPr id="3" name="İçerik Yer Tutucusu 2"/>
          <p:cNvSpPr>
            <a:spLocks noGrp="1"/>
          </p:cNvSpPr>
          <p:nvPr>
            <p:ph idx="1"/>
          </p:nvPr>
        </p:nvSpPr>
        <p:spPr>
          <a:xfrm>
            <a:off x="1589649" y="2419642"/>
            <a:ext cx="10321935" cy="3828757"/>
          </a:xfrm>
        </p:spPr>
        <p:txBody>
          <a:bodyPr>
            <a:normAutofit/>
          </a:bodyPr>
          <a:lstStyle/>
          <a:p>
            <a:r>
              <a:rPr lang="tr-TR" sz="2800" dirty="0"/>
              <a:t>Duyusal algılarla elde edilen bilgiler, duyumların doğruluğu ve gerçekliği çevremizdeki kişilerle paylaşılarak görüş alış verişinde bulunarak kontrol edilebilir:</a:t>
            </a:r>
          </a:p>
          <a:p>
            <a:pPr marL="0" indent="0">
              <a:buNone/>
            </a:pPr>
            <a:r>
              <a:rPr lang="tr-TR" sz="2800" dirty="0"/>
              <a:t>Yemek sana da acı geldi mi? Ayşe’nin ateşi var değil mi? Birinin yardım için bağırdığını duydun mu? Nane gibi kokuyor, değil mi? Şüphesiz bir sorunun çözüm yolunda görüş birliğine varmak geleneklerin oluşmasına zemin hazırlar. Bir olayı, grubun çoğunun doğrulaması doğruluğun garantisi  değildir.</a:t>
            </a:r>
          </a:p>
        </p:txBody>
      </p:sp>
    </p:spTree>
    <p:extLst>
      <p:ext uri="{BB962C8B-B14F-4D97-AF65-F5344CB8AC3E}">
        <p14:creationId xmlns:p14="http://schemas.microsoft.com/office/powerpoint/2010/main" val="7120796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altLang="tr-TR" smtClean="0">
                <a:solidFill>
                  <a:srgbClr val="FF0000"/>
                </a:solidFill>
              </a:rPr>
              <a:t>8- Yasallık</a:t>
            </a:r>
          </a:p>
        </p:txBody>
      </p:sp>
      <p:sp>
        <p:nvSpPr>
          <p:cNvPr id="18435"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800"/>
              <a:t>Tehlikeli ve kontrole tabi maddelerin kullanımı</a:t>
            </a:r>
          </a:p>
          <a:p>
            <a:pPr eaLnBrk="1" hangingPunct="1"/>
            <a:r>
              <a:rPr lang="tr-TR" altLang="tr-TR" sz="2800"/>
              <a:t>İnsan ve hayvanların kullanımı</a:t>
            </a:r>
          </a:p>
          <a:p>
            <a:pPr eaLnBrk="1" hangingPunct="1"/>
            <a:r>
              <a:rPr lang="tr-TR" altLang="tr-TR" sz="2800"/>
              <a:t>Araştırma ortamlarının sağlık ve güvenliği</a:t>
            </a:r>
          </a:p>
          <a:p>
            <a:pPr eaLnBrk="1" hangingPunct="1"/>
            <a:r>
              <a:rPr lang="tr-TR" altLang="tr-TR" sz="2800"/>
              <a:t>Telif hakları </a:t>
            </a:r>
          </a:p>
          <a:p>
            <a:pPr eaLnBrk="1" hangingPunct="1"/>
            <a:r>
              <a:rPr lang="tr-TR" altLang="tr-TR" sz="2800"/>
              <a:t>Patentler vb. konularda yasalara uymak mecburi ve ahl</a:t>
            </a:r>
            <a:r>
              <a:rPr lang="tr-TR" altLang="tr-TR" sz="2800">
                <a:cs typeface="Tahoma" panose="020B0604030504040204" pitchFamily="34" charset="0"/>
              </a:rPr>
              <a:t>â</a:t>
            </a:r>
            <a:r>
              <a:rPr lang="tr-TR" altLang="tr-TR" sz="2800"/>
              <a:t>ki bir görevdir.</a:t>
            </a:r>
            <a:r>
              <a:rPr lang="tr-TR" altLang="tr-TR" smtClean="0"/>
              <a:t> </a:t>
            </a:r>
          </a:p>
        </p:txBody>
      </p:sp>
      <p:sp>
        <p:nvSpPr>
          <p:cNvPr id="18437"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843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DB3174C1-D958-4D3A-95E5-C818650496CE}" type="slidenum">
              <a:rPr lang="tr-TR" altLang="tr-TR" sz="1400"/>
              <a:pPr eaLnBrk="1" hangingPunct="1">
                <a:spcBef>
                  <a:spcPct val="0"/>
                </a:spcBef>
                <a:buClrTx/>
                <a:buSzTx/>
                <a:buFontTx/>
                <a:buNone/>
              </a:pPr>
              <a:t>100</a:t>
            </a:fld>
            <a:endParaRPr lang="tr-TR" altLang="tr-TR" sz="1400"/>
          </a:p>
        </p:txBody>
      </p:sp>
    </p:spTree>
    <p:extLst>
      <p:ext uri="{BB962C8B-B14F-4D97-AF65-F5344CB8AC3E}">
        <p14:creationId xmlns:p14="http://schemas.microsoft.com/office/powerpoint/2010/main" val="8714381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altLang="tr-TR" smtClean="0">
                <a:solidFill>
                  <a:srgbClr val="FF0000"/>
                </a:solidFill>
              </a:rPr>
              <a:t>9- Fırsat Eşitliği</a:t>
            </a:r>
          </a:p>
        </p:txBody>
      </p:sp>
      <p:sp>
        <p:nvSpPr>
          <p:cNvPr id="19459"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400" dirty="0"/>
              <a:t>Bilimsel araştırma ortamları, ırk, cinsiyet, memleket, milliyet, yaş, vb. gibi bilimsel yeterlikle doğrudan alakası olmayan hususları dikkate alarak </a:t>
            </a:r>
            <a:r>
              <a:rPr lang="tr-TR" altLang="tr-TR" sz="2400" b="1" dirty="0"/>
              <a:t>ayrımcılık yapmamalı,</a:t>
            </a:r>
            <a:r>
              <a:rPr lang="tr-TR" altLang="tr-TR" sz="2400" dirty="0"/>
              <a:t> </a:t>
            </a:r>
            <a:r>
              <a:rPr lang="tr-TR" altLang="tr-TR" sz="2400" b="1" dirty="0"/>
              <a:t>bilimsel yeterliğe sahip olan herkese açık olmalıdır. </a:t>
            </a:r>
          </a:p>
          <a:p>
            <a:pPr eaLnBrk="1" hangingPunct="1"/>
            <a:r>
              <a:rPr lang="tr-TR" altLang="tr-TR" sz="2400" dirty="0"/>
              <a:t>Fikir çeşitliliği farklı geçmişlerden gelen insanların etkileşmesiyle mümkün olabilir.</a:t>
            </a:r>
          </a:p>
          <a:p>
            <a:pPr eaLnBrk="1" hangingPunct="1"/>
            <a:endParaRPr lang="tr-TR" altLang="tr-TR" sz="2400" dirty="0"/>
          </a:p>
        </p:txBody>
      </p:sp>
      <p:sp>
        <p:nvSpPr>
          <p:cNvPr id="19461"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946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5715007B-A95C-48DF-B677-4503B13342D7}" type="slidenum">
              <a:rPr lang="tr-TR" altLang="tr-TR" sz="1400"/>
              <a:pPr eaLnBrk="1" hangingPunct="1">
                <a:spcBef>
                  <a:spcPct val="0"/>
                </a:spcBef>
                <a:buClrTx/>
                <a:buSzTx/>
                <a:buFontTx/>
                <a:buNone/>
              </a:pPr>
              <a:t>101</a:t>
            </a:fld>
            <a:endParaRPr lang="tr-TR" altLang="tr-TR" sz="1400"/>
          </a:p>
        </p:txBody>
      </p:sp>
    </p:spTree>
    <p:extLst>
      <p:ext uri="{BB962C8B-B14F-4D97-AF65-F5344CB8AC3E}">
        <p14:creationId xmlns:p14="http://schemas.microsoft.com/office/powerpoint/2010/main" val="3627812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altLang="tr-TR" smtClean="0">
                <a:solidFill>
                  <a:srgbClr val="FF0000"/>
                </a:solidFill>
              </a:rPr>
              <a:t>10- Karşılıklı saygı</a:t>
            </a:r>
          </a:p>
        </p:txBody>
      </p:sp>
      <p:sp>
        <p:nvSpPr>
          <p:cNvPr id="20483"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mtClean="0"/>
              <a:t>Bilimin toplumsal dokusunu koruyabilmek için </a:t>
            </a:r>
            <a:r>
              <a:rPr lang="tr-TR" altLang="tr-TR" b="1" smtClean="0"/>
              <a:t>karşılıklı saygı</a:t>
            </a:r>
            <a:r>
              <a:rPr lang="tr-TR" altLang="tr-TR" smtClean="0"/>
              <a:t> gerekir. Böylece bilimsel hedeflere ulaşılması kolaylaşacaktır. </a:t>
            </a:r>
          </a:p>
          <a:p>
            <a:pPr eaLnBrk="1" hangingPunct="1"/>
            <a:r>
              <a:rPr lang="tr-TR" altLang="tr-TR" smtClean="0"/>
              <a:t>Bilim adamları fiziksel ve psikolojik olarak birbirlerine </a:t>
            </a:r>
            <a:r>
              <a:rPr lang="tr-TR" altLang="tr-TR" b="1" smtClean="0"/>
              <a:t>zarar vermekten</a:t>
            </a:r>
            <a:r>
              <a:rPr lang="tr-TR" altLang="tr-TR" smtClean="0"/>
              <a:t> kaçınmalıdır.</a:t>
            </a:r>
          </a:p>
          <a:p>
            <a:pPr eaLnBrk="1" hangingPunct="1"/>
            <a:endParaRPr lang="tr-TR" altLang="tr-TR" b="1" smtClean="0"/>
          </a:p>
        </p:txBody>
      </p:sp>
      <p:sp>
        <p:nvSpPr>
          <p:cNvPr id="20485"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2048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9F88B29C-6B3D-4785-9633-8C93A75FDDF3}" type="slidenum">
              <a:rPr lang="tr-TR" altLang="tr-TR" sz="1400"/>
              <a:pPr eaLnBrk="1" hangingPunct="1">
                <a:spcBef>
                  <a:spcPct val="0"/>
                </a:spcBef>
                <a:buClrTx/>
                <a:buSzTx/>
                <a:buFontTx/>
                <a:buNone/>
              </a:pPr>
              <a:t>102</a:t>
            </a:fld>
            <a:endParaRPr lang="tr-TR" altLang="tr-TR" sz="1400"/>
          </a:p>
        </p:txBody>
      </p:sp>
    </p:spTree>
    <p:extLst>
      <p:ext uri="{BB962C8B-B14F-4D97-AF65-F5344CB8AC3E}">
        <p14:creationId xmlns:p14="http://schemas.microsoft.com/office/powerpoint/2010/main" val="12588490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altLang="tr-TR" smtClean="0">
                <a:solidFill>
                  <a:srgbClr val="FF0000"/>
                </a:solidFill>
              </a:rPr>
              <a:t>11- Verimlilik</a:t>
            </a:r>
          </a:p>
        </p:txBody>
      </p:sp>
      <p:sp>
        <p:nvSpPr>
          <p:cNvPr id="21507"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mtClean="0"/>
              <a:t>Bilim adamları </a:t>
            </a:r>
            <a:r>
              <a:rPr lang="tr-TR" altLang="tr-TR" b="1" smtClean="0"/>
              <a:t>kaynakları ve zamanı</a:t>
            </a:r>
            <a:r>
              <a:rPr lang="tr-TR" altLang="tr-TR" smtClean="0"/>
              <a:t> akıllıca ve verimli bir şekilde kullanmalıdır.</a:t>
            </a:r>
          </a:p>
          <a:p>
            <a:pPr eaLnBrk="1" hangingPunct="1"/>
            <a:r>
              <a:rPr lang="tr-TR" altLang="tr-TR" smtClean="0"/>
              <a:t>Araştırma bütçeleri </a:t>
            </a:r>
            <a:r>
              <a:rPr lang="tr-TR" altLang="tr-TR" b="1" smtClean="0"/>
              <a:t>abartılmamalıdır.</a:t>
            </a:r>
          </a:p>
          <a:p>
            <a:pPr eaLnBrk="1" hangingPunct="1"/>
            <a:endParaRPr lang="tr-TR" altLang="tr-TR" smtClean="0"/>
          </a:p>
          <a:p>
            <a:pPr eaLnBrk="1" hangingPunct="1">
              <a:buFont typeface="Wingdings" panose="05000000000000000000" pitchFamily="2" charset="2"/>
              <a:buNone/>
            </a:pPr>
            <a:endParaRPr lang="tr-TR" altLang="tr-TR" smtClean="0"/>
          </a:p>
          <a:p>
            <a:pPr eaLnBrk="1" hangingPunct="1"/>
            <a:endParaRPr lang="tr-TR" altLang="tr-TR" smtClean="0"/>
          </a:p>
        </p:txBody>
      </p:sp>
      <p:sp>
        <p:nvSpPr>
          <p:cNvPr id="21509"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2150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70FCDB24-820E-4292-A08D-26D1DBF27564}" type="slidenum">
              <a:rPr lang="tr-TR" altLang="tr-TR" sz="1400"/>
              <a:pPr eaLnBrk="1" hangingPunct="1">
                <a:spcBef>
                  <a:spcPct val="0"/>
                </a:spcBef>
                <a:buClrTx/>
                <a:buSzTx/>
                <a:buFontTx/>
                <a:buNone/>
              </a:pPr>
              <a:t>103</a:t>
            </a:fld>
            <a:endParaRPr lang="tr-TR" altLang="tr-TR" sz="1400"/>
          </a:p>
        </p:txBody>
      </p:sp>
    </p:spTree>
    <p:extLst>
      <p:ext uri="{BB962C8B-B14F-4D97-AF65-F5344CB8AC3E}">
        <p14:creationId xmlns:p14="http://schemas.microsoft.com/office/powerpoint/2010/main" val="21628411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Araştırmalarda Etik</a:t>
            </a:r>
          </a:p>
        </p:txBody>
      </p:sp>
      <p:sp>
        <p:nvSpPr>
          <p:cNvPr id="3" name="İçerik Yer Tutucusu 2"/>
          <p:cNvSpPr>
            <a:spLocks noGrp="1"/>
          </p:cNvSpPr>
          <p:nvPr>
            <p:ph idx="1"/>
          </p:nvPr>
        </p:nvSpPr>
        <p:spPr/>
        <p:txBody>
          <a:bodyPr>
            <a:normAutofit fontScale="62500" lnSpcReduction="20000"/>
          </a:bodyPr>
          <a:lstStyle/>
          <a:p>
            <a:endParaRPr lang="tr-TR" dirty="0"/>
          </a:p>
          <a:p>
            <a:r>
              <a:rPr lang="tr-TR" sz="3400" u="sng" dirty="0">
                <a:solidFill>
                  <a:schemeClr val="accent5">
                    <a:lumMod val="75000"/>
                  </a:schemeClr>
                </a:solidFill>
              </a:rPr>
              <a:t>Etik,</a:t>
            </a:r>
            <a:r>
              <a:rPr lang="tr-TR" sz="3400" dirty="0"/>
              <a:t> her hangi meslekle ya da iş ile ilgili olarak süreçte rol alan kişilerin uymaları gereken kurallar olarak tanımlanabilir. </a:t>
            </a:r>
          </a:p>
          <a:p>
            <a:endParaRPr lang="tr-TR" sz="3400" dirty="0"/>
          </a:p>
          <a:p>
            <a:r>
              <a:rPr lang="tr-TR" sz="3400" dirty="0"/>
              <a:t>Türk Dil Kurumu sözlüğünde ise bir meslekle ilgili olarak tarafların uyması veya kaçınması gereken davranışlar olarak tanımlanmaktadır. Literatürde etik kodları olarak da geçmektedir. Kodlar, uyulması gereken kurallar ve ilkeler kümesidir. </a:t>
            </a:r>
          </a:p>
          <a:p>
            <a:endParaRPr lang="tr-TR" sz="3400" dirty="0"/>
          </a:p>
          <a:p>
            <a:r>
              <a:rPr lang="tr-TR" altLang="tr-TR" sz="3400" u="sng" dirty="0">
                <a:solidFill>
                  <a:schemeClr val="accent5">
                    <a:lumMod val="75000"/>
                  </a:schemeClr>
                </a:solidFill>
              </a:rPr>
              <a:t>Araştırma etiği;</a:t>
            </a:r>
            <a:r>
              <a:rPr lang="tr-TR" altLang="tr-TR" sz="3400" dirty="0">
                <a:solidFill>
                  <a:schemeClr val="accent5">
                    <a:lumMod val="75000"/>
                  </a:schemeClr>
                </a:solidFill>
              </a:rPr>
              <a:t> bilimsel bir araştırmanın planlama ve yürütülmesi sürecinde uyulması gereken ahlaki ve bilimsel ilkelerdir.</a:t>
            </a:r>
          </a:p>
          <a:p>
            <a:endParaRPr lang="tr-TR" dirty="0"/>
          </a:p>
          <a:p>
            <a:r>
              <a:rPr lang="tr-TR" dirty="0"/>
              <a:t/>
            </a:r>
            <a:br>
              <a:rPr lang="tr-TR" dirty="0"/>
            </a:br>
            <a:endParaRPr lang="tr-TR" dirty="0"/>
          </a:p>
          <a:p>
            <a:endParaRPr lang="tr-TR" dirty="0"/>
          </a:p>
        </p:txBody>
      </p:sp>
    </p:spTree>
    <p:extLst>
      <p:ext uri="{BB962C8B-B14F-4D97-AF65-F5344CB8AC3E}">
        <p14:creationId xmlns:p14="http://schemas.microsoft.com/office/powerpoint/2010/main" val="4185052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0592" y="550564"/>
            <a:ext cx="9997440" cy="1143000"/>
          </a:xfrm>
        </p:spPr>
        <p:txBody>
          <a:bodyPr>
            <a:noAutofit/>
          </a:bodyPr>
          <a:lstStyle/>
          <a:p>
            <a:r>
              <a:rPr lang="tr-TR" sz="2800" dirty="0"/>
              <a:t>Türkiye Bilimler Akademisi (2002), bilim dünyasında en sık görülen etik dışı davranışları beş grupta toplamıştır:  </a:t>
            </a:r>
          </a:p>
        </p:txBody>
      </p:sp>
      <p:sp>
        <p:nvSpPr>
          <p:cNvPr id="3" name="İçerik Yer Tutucusu 2"/>
          <p:cNvSpPr>
            <a:spLocks noGrp="1"/>
          </p:cNvSpPr>
          <p:nvPr>
            <p:ph idx="1"/>
          </p:nvPr>
        </p:nvSpPr>
        <p:spPr/>
        <p:txBody>
          <a:bodyPr>
            <a:normAutofit/>
          </a:bodyPr>
          <a:lstStyle/>
          <a:p>
            <a:endParaRPr lang="tr-TR" dirty="0"/>
          </a:p>
          <a:p>
            <a:endParaRPr lang="tr-TR" dirty="0"/>
          </a:p>
        </p:txBody>
      </p:sp>
      <p:graphicFrame>
        <p:nvGraphicFramePr>
          <p:cNvPr id="5" name="İçerik Yer Tutucusu 5"/>
          <p:cNvGraphicFramePr>
            <a:graphicFrameLocks/>
          </p:cNvGraphicFramePr>
          <p:nvPr>
            <p:extLst>
              <p:ext uri="{D42A27DB-BD31-4B8C-83A1-F6EECF244321}">
                <p14:modId xmlns:p14="http://schemas.microsoft.com/office/powerpoint/2010/main" val="1121336362"/>
              </p:ext>
            </p:extLst>
          </p:nvPr>
        </p:nvGraphicFramePr>
        <p:xfrm>
          <a:off x="1931831" y="2055690"/>
          <a:ext cx="8002965" cy="3623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5194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189" y="1828799"/>
            <a:ext cx="10310611" cy="4348163"/>
          </a:xfrm>
        </p:spPr>
        <p:txBody>
          <a:bodyPr>
            <a:normAutofit/>
          </a:bodyPr>
          <a:lstStyle/>
          <a:p>
            <a:r>
              <a:rPr lang="tr-TR" b="1" dirty="0"/>
              <a:t>Disiplinsiz Araştırma: </a:t>
            </a:r>
            <a:r>
              <a:rPr lang="tr-TR" dirty="0"/>
              <a:t>Dikkatsiz ve özensiz bir planlama ve uygulamanın söz konusu olduğu bir araştırmada kasıtlı olmayan bazı sorunların, hataların ortaya çıktığı çalışmalardır. Çoğunlukla bilime zarar vermeyen ve düzeltilebilir çalışmalardır. </a:t>
            </a:r>
            <a:br>
              <a:rPr lang="tr-TR" dirty="0"/>
            </a:br>
            <a:r>
              <a:rPr lang="tr-TR" dirty="0"/>
              <a:t/>
            </a:r>
            <a:br>
              <a:rPr lang="tr-TR" dirty="0"/>
            </a:br>
            <a:r>
              <a:rPr lang="tr-TR" b="1" dirty="0"/>
              <a:t>Yinelenen Yayın: </a:t>
            </a:r>
            <a:r>
              <a:rPr lang="tr-TR" dirty="0"/>
              <a:t>Bir bilimsel araştırmanın birden çok dergide yayınlanması ya da bir bütün olarak çalışmanın gereksiz bir şekilde parçalanarak aynı ya da farklı dergilerde yayınlatılmasıdır. </a:t>
            </a:r>
            <a:br>
              <a:rPr lang="tr-TR" dirty="0"/>
            </a:br>
            <a:r>
              <a:rPr lang="tr-TR" dirty="0"/>
              <a:t/>
            </a:r>
            <a:br>
              <a:rPr lang="tr-TR" dirty="0"/>
            </a:br>
            <a:r>
              <a:rPr lang="tr-TR" b="1" dirty="0"/>
              <a:t>Sahtecilik: </a:t>
            </a:r>
            <a:r>
              <a:rPr lang="tr-TR" dirty="0"/>
              <a:t>Aldatmaca durumu olarak da geçen</a:t>
            </a:r>
            <a:r>
              <a:rPr lang="tr-TR" b="1" dirty="0"/>
              <a:t> s</a:t>
            </a:r>
            <a:r>
              <a:rPr lang="tr-TR" dirty="0"/>
              <a:t>ahtecilik, bilimsel veriler üzerinde kasıtlı değişikliklerin yapılmasını tanımlar. Verilerin manipülasyonu söz konusu olup, veriler üzerinde oynama olabileceği gibi istenmeyen bazı verilerin veri setinden çıkartılması da buna örnektir. Sahteciliğin ortaya çıkartılması oldukça zordur. Araştırmacıların veri toplama araçlarını ve orijinal veri setlerini muhafaza etmeleri önerilir. Bir araştırmaya ilişkin verilerin en az 5 yıl saklanması önerilir. Sahtecilik şüphesi olasılığına karşın sürecin kanıtlanabilir olması önemlidir.</a:t>
            </a:r>
          </a:p>
        </p:txBody>
      </p:sp>
    </p:spTree>
    <p:extLst>
      <p:ext uri="{BB962C8B-B14F-4D97-AF65-F5344CB8AC3E}">
        <p14:creationId xmlns:p14="http://schemas.microsoft.com/office/powerpoint/2010/main" val="3980048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6372" y="2021983"/>
            <a:ext cx="10117428" cy="4154980"/>
          </a:xfrm>
        </p:spPr>
        <p:txBody>
          <a:bodyPr>
            <a:normAutofit/>
          </a:bodyPr>
          <a:lstStyle/>
          <a:p>
            <a:r>
              <a:rPr lang="tr-TR" b="1" dirty="0" err="1"/>
              <a:t>Uydurmacılık</a:t>
            </a:r>
            <a:r>
              <a:rPr lang="tr-TR" b="1" dirty="0"/>
              <a:t>:</a:t>
            </a:r>
            <a:r>
              <a:rPr lang="tr-TR" dirty="0"/>
              <a:t> </a:t>
            </a:r>
            <a:r>
              <a:rPr lang="tr-TR" dirty="0" err="1"/>
              <a:t>Uydurmacılık</a:t>
            </a:r>
            <a:r>
              <a:rPr lang="tr-TR" dirty="0"/>
              <a:t>, hiç araştırma yapmadan yapmış gibi veri setlerinin oluşturularak analizlerin yapılıp, sonuçlarının yayınlanması durumu olarak bilinir. Bu tür etik ihlalinde, veriler uygun yöntemler, araçlar kullanılarak toplanmış gibi detaylı bir şekilde raporlanabilir.</a:t>
            </a:r>
            <a:br>
              <a:rPr lang="tr-TR" dirty="0"/>
            </a:br>
            <a:r>
              <a:rPr lang="tr-TR" dirty="0"/>
              <a:t/>
            </a:r>
            <a:br>
              <a:rPr lang="tr-TR" dirty="0"/>
            </a:br>
            <a:r>
              <a:rPr lang="tr-TR" b="1" dirty="0" err="1"/>
              <a:t>Aşırmacılık</a:t>
            </a:r>
            <a:r>
              <a:rPr lang="tr-TR" b="1" dirty="0"/>
              <a:t>:</a:t>
            </a:r>
            <a:r>
              <a:rPr lang="tr-TR" dirty="0"/>
              <a:t> </a:t>
            </a:r>
            <a:r>
              <a:rPr lang="tr-TR" dirty="0" err="1"/>
              <a:t>Litaratürde</a:t>
            </a:r>
            <a:r>
              <a:rPr lang="tr-TR" dirty="0"/>
              <a:t> </a:t>
            </a:r>
            <a:r>
              <a:rPr lang="tr-TR" dirty="0" err="1"/>
              <a:t>aşırmacılık</a:t>
            </a:r>
            <a:r>
              <a:rPr lang="tr-TR" dirty="0"/>
              <a:t> yerine sıklıkla intihal kavramının kullanıldığı görülmektedir.  En yalın şekli ile </a:t>
            </a:r>
            <a:r>
              <a:rPr lang="tr-TR" dirty="0" err="1"/>
              <a:t>aşırmacılık</a:t>
            </a:r>
            <a:r>
              <a:rPr lang="tr-TR" dirty="0"/>
              <a:t>, kendisinin üretmediği bir bilgiyi kendisininmiş gibi çalışmasında kaynak bildirmeksizin kullanmasıdır, yayınlamasıdır. Bu durum bilimsel hırsızlık olarak da ifade edilebilir. Aşırmanın sistematik bir şekilde yapılması kasıtlı bir eylem olarak suç teşkil eder.</a:t>
            </a:r>
            <a:br>
              <a:rPr lang="tr-TR" dirty="0"/>
            </a:br>
            <a:endParaRPr lang="tr-TR" dirty="0"/>
          </a:p>
        </p:txBody>
      </p:sp>
    </p:spTree>
    <p:extLst>
      <p:ext uri="{BB962C8B-B14F-4D97-AF65-F5344CB8AC3E}">
        <p14:creationId xmlns:p14="http://schemas.microsoft.com/office/powerpoint/2010/main" val="13072780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2" y="1854558"/>
            <a:ext cx="10220458" cy="4322404"/>
          </a:xfrm>
        </p:spPr>
        <p:txBody>
          <a:bodyPr>
            <a:normAutofit fontScale="92500" lnSpcReduction="10000"/>
          </a:bodyPr>
          <a:lstStyle/>
          <a:p>
            <a:r>
              <a:rPr lang="tr-TR" dirty="0"/>
              <a:t>Bilimsel bir çalışmanın hazırlanmasında, bilimselliğin ve bilginin doğruluğunu garanti etmek ve fikri mülkiyet haklarına gözetmek esastır (APA, 2001). </a:t>
            </a:r>
          </a:p>
          <a:p>
            <a:endParaRPr lang="tr-TR" dirty="0"/>
          </a:p>
          <a:p>
            <a:r>
              <a:rPr lang="tr-TR" dirty="0"/>
              <a:t>Yayınlanan bilimsel ürünlerin fikri mülkiyet haklarının korunması evrenseldir. Gelişmiş veya gelişilmekte olan ve hatta gelişmemiş pek çok ülkede bu hakların korunması yasalarla teminat altına alınmıştır. </a:t>
            </a:r>
          </a:p>
          <a:p>
            <a:endParaRPr lang="tr-TR" i="1" dirty="0"/>
          </a:p>
          <a:p>
            <a:r>
              <a:rPr lang="tr-TR" i="1" dirty="0"/>
              <a:t>Türkiye’de</a:t>
            </a:r>
            <a:r>
              <a:rPr lang="tr-TR" dirty="0"/>
              <a:t> yürürlükte olan 5846 Sayılı Fikir ve Sanat Eserleri Kanunu, fikir, bilgi </a:t>
            </a:r>
            <a:r>
              <a:rPr lang="tr-TR" dirty="0" err="1"/>
              <a:t>aşırmacılığını</a:t>
            </a:r>
            <a:r>
              <a:rPr lang="tr-TR" dirty="0"/>
              <a:t> suç olarak saymıştır.</a:t>
            </a:r>
          </a:p>
          <a:p>
            <a:endParaRPr lang="tr-TR" dirty="0"/>
          </a:p>
          <a:p>
            <a:r>
              <a:rPr lang="tr-TR" dirty="0"/>
              <a:t>Kanunun 71.maddesinde, “Bir eseri, hak sahibi kişilerin yazılı izni olmaksızın, işlemek, çoğaltmak, değiştirmek, yayımlamak, dağıtmak; başkasına ait esere, kendi eseri olarak ad koymak; bir eserden kaynak göstermeksizin alıntı yapmak; bir eserle ilgili olarak yetersiz, yanlış veya aldatıcı mahiyette kaynak göstermek” davranışları çeşitli hapis ve para cezasıyla tanımlı olarak suç sayılmıştır.</a:t>
            </a:r>
          </a:p>
        </p:txBody>
      </p:sp>
    </p:spTree>
    <p:extLst>
      <p:ext uri="{BB962C8B-B14F-4D97-AF65-F5344CB8AC3E}">
        <p14:creationId xmlns:p14="http://schemas.microsoft.com/office/powerpoint/2010/main" val="17829768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4" y="1918952"/>
            <a:ext cx="10259096" cy="4258010"/>
          </a:xfrm>
        </p:spPr>
        <p:txBody>
          <a:bodyPr>
            <a:normAutofit/>
          </a:bodyPr>
          <a:lstStyle/>
          <a:p>
            <a:endParaRPr lang="tr-TR" dirty="0"/>
          </a:p>
          <a:p>
            <a:r>
              <a:rPr lang="tr-TR" dirty="0"/>
              <a:t>1. Bilimsel araştırma eğitiminin ve etiği üzerinde yeterince durulmaması. Üniversiteler veya ilgili kuruluşlar etik konusunda araştırmacılar, araştırmacıların danışmanlarına ve araştırma projesi yöneticilerine yönelik etkinlikler, eğitimler düzenleyebilir.</a:t>
            </a:r>
          </a:p>
          <a:p>
            <a:endParaRPr lang="tr-TR" dirty="0"/>
          </a:p>
          <a:p>
            <a:r>
              <a:rPr lang="tr-TR" dirty="0"/>
              <a:t>2. Fazla sayıda yayın yapılması ile bilimde saygınlığın her zaman artacağı yanılgısıdır. Bu durum, yinelenen (</a:t>
            </a:r>
            <a:r>
              <a:rPr lang="tr-TR" dirty="0" err="1"/>
              <a:t>dublikasyon</a:t>
            </a:r>
            <a:r>
              <a:rPr lang="tr-TR" dirty="0"/>
              <a:t>) yayınlar olarak tanımlanan etik ihlallerinin ortaya çıkmasında önemli rol oynar. Özellikle yayın sayısına bağlı akademik ve kadro yükseltmeleriyle ilgili olarak araştırmacılar üzerindeki baskılar azaltılmalıdır. Bunun için yükselmelerde sayı yerine niteliğin üzerinde durulması önerilir. </a:t>
            </a:r>
            <a:br>
              <a:rPr lang="tr-TR" dirty="0"/>
            </a:br>
            <a:endParaRPr lang="tr-TR" dirty="0"/>
          </a:p>
        </p:txBody>
      </p:sp>
      <p:sp>
        <p:nvSpPr>
          <p:cNvPr id="2" name="Dikdörtgen 1"/>
          <p:cNvSpPr/>
          <p:nvPr/>
        </p:nvSpPr>
        <p:spPr>
          <a:xfrm>
            <a:off x="1094704" y="757342"/>
            <a:ext cx="10045521" cy="954107"/>
          </a:xfrm>
          <a:prstGeom prst="rect">
            <a:avLst/>
          </a:prstGeom>
        </p:spPr>
        <p:txBody>
          <a:bodyPr wrap="square">
            <a:spAutoFit/>
          </a:bodyPr>
          <a:lstStyle/>
          <a:p>
            <a:r>
              <a:rPr lang="tr-TR" sz="2800" dirty="0"/>
              <a:t>Bilimde etik dışı davranışın başlıca nedenleri ve çözümleri aşağıda kısaca açıklanmaya çalışılmıştır.</a:t>
            </a:r>
          </a:p>
        </p:txBody>
      </p:sp>
    </p:spTree>
    <p:extLst>
      <p:ext uri="{BB962C8B-B14F-4D97-AF65-F5344CB8AC3E}">
        <p14:creationId xmlns:p14="http://schemas.microsoft.com/office/powerpoint/2010/main" val="14243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4406" y="734096"/>
            <a:ext cx="10147178" cy="1471333"/>
          </a:xfrm>
        </p:spPr>
        <p:txBody>
          <a:bodyPr>
            <a:noAutofit/>
          </a:bodyPr>
          <a:lstStyle/>
          <a:p>
            <a:r>
              <a:rPr lang="tr-TR" sz="3200" b="1" dirty="0"/>
              <a:t>3.Uzman Görüşüne Başvurma (geleneklere başvurma, uzman/otorite görüşüne başvurma).</a:t>
            </a:r>
            <a:br>
              <a:rPr lang="tr-TR" sz="3200" b="1" dirty="0"/>
            </a:br>
            <a:endParaRPr lang="tr-TR" sz="3200" b="1" dirty="0"/>
          </a:p>
        </p:txBody>
      </p:sp>
      <p:sp>
        <p:nvSpPr>
          <p:cNvPr id="3" name="İçerik Yer Tutucusu 2"/>
          <p:cNvSpPr>
            <a:spLocks noGrp="1"/>
          </p:cNvSpPr>
          <p:nvPr>
            <p:ph idx="1"/>
          </p:nvPr>
        </p:nvSpPr>
        <p:spPr>
          <a:xfrm>
            <a:off x="1545465" y="1918952"/>
            <a:ext cx="10366119" cy="4329447"/>
          </a:xfrm>
        </p:spPr>
        <p:txBody>
          <a:bodyPr>
            <a:normAutofit/>
          </a:bodyPr>
          <a:lstStyle/>
          <a:p>
            <a:r>
              <a:rPr lang="tr-TR" sz="2800" dirty="0"/>
              <a:t>Alanlarında uzman olanlar, öğrenmeye meraklı olduğumuz konularda bize yardımcı olabilirler. </a:t>
            </a:r>
          </a:p>
          <a:p>
            <a:endParaRPr lang="tr-TR" sz="2800" dirty="0"/>
          </a:p>
          <a:p>
            <a:r>
              <a:rPr lang="tr-TR" sz="2800" dirty="0"/>
              <a:t>Örneğin, kalbimizin kötü durumda olduğunu söyleyen, tanınmış bir kalp uzmanına inanma eğilimindeyizdir. Bununla birlikte herkes gibi uzmanlar da yanılabilir. Tüm çalışma ve eğitimleri ile ilgili olarak, uzmanların bildikleri de aslında, okuyup düşündüklerinden, dinlediklerinden, başkalarını gözlemlemelerinden ve kendi deneyimlerinden öğrendiklerine dayanmaktadır. </a:t>
            </a:r>
            <a:endParaRPr lang="tr-TR" dirty="0"/>
          </a:p>
        </p:txBody>
      </p:sp>
    </p:spTree>
    <p:extLst>
      <p:ext uri="{BB962C8B-B14F-4D97-AF65-F5344CB8AC3E}">
        <p14:creationId xmlns:p14="http://schemas.microsoft.com/office/powerpoint/2010/main" val="2089035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3. Akademik yükselme ve eşitleri arasında kabul görme gibi insan doğasının parçası olan ve davranışlar üzerinde belirleyici bir rol oynayan duygular, aşırı hırsın yüklendiği durumlarda etik dışı davranışların ortaya çıkmasına neden olabilmektedir. Şan, şöhret ve onu koruma duyguları araştırmacıları, etik dışı davranışlara görülebilir. Toplumsal ahlakın, kültürün yozlaştığı ya da bozulduğu ortamlar, etik ihlallerin ortaya çıkması için uygun bir zemindir. </a:t>
            </a:r>
          </a:p>
          <a:p>
            <a:endParaRPr lang="tr-TR" dirty="0"/>
          </a:p>
          <a:p>
            <a:r>
              <a:rPr lang="tr-TR" dirty="0"/>
              <a:t>4. Araştırmacılar üzerindeki mali baskılar. Parasal destek alan kurumlar ve burada çalışan bilim insanlarının aldıkları maddi destekler ile hızla yayın yapmaya zorlanmaları bir diğer nedendir. Elde edilen burs, proje veya sanayi desteğini yitirmemek için de bilimde etik dışı kusurlu bir davranışa sığınılabilir.</a:t>
            </a:r>
          </a:p>
          <a:p>
            <a:endParaRPr lang="tr-TR" dirty="0"/>
          </a:p>
        </p:txBody>
      </p:sp>
    </p:spTree>
    <p:extLst>
      <p:ext uri="{BB962C8B-B14F-4D97-AF65-F5344CB8AC3E}">
        <p14:creationId xmlns:p14="http://schemas.microsoft.com/office/powerpoint/2010/main" val="6059549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5915" y="1842868"/>
            <a:ext cx="10387885" cy="4334095"/>
          </a:xfrm>
        </p:spPr>
        <p:txBody>
          <a:bodyPr>
            <a:normAutofit/>
          </a:bodyPr>
          <a:lstStyle/>
          <a:p>
            <a:r>
              <a:rPr lang="tr-TR" dirty="0"/>
              <a:t>Bilim insanları, bilim dünyasının kendilerine duyduğu güveni koruyacak nitelik ve nicelikte araştırmalar yapmak ve sonuçlarını yayınlamak durumundadır. Araştırma sonuçlarının güvenirliği ve geçerliği, öncelikle araştırma sorusunu cevaplamada ya da hipotezlerini test etmede izlenilen yöntemin doğruluğuna bağlıdır. Uygun yöntemin geliştirilmesi ve uygulanmasının sosyal bilim araştırmalarında karşılaşılan en temel sorun olduğu ifade edilebilir.  Ancak burada esas olan, bu süreçlerin planlanmasından, uygulanmasına ve raporlanmasına kadar olan süreçte etik ilkelere uyulmasında gösterilen hassasiyettir.</a:t>
            </a:r>
          </a:p>
        </p:txBody>
      </p:sp>
    </p:spTree>
    <p:extLst>
      <p:ext uri="{BB962C8B-B14F-4D97-AF65-F5344CB8AC3E}">
        <p14:creationId xmlns:p14="http://schemas.microsoft.com/office/powerpoint/2010/main" val="381178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 Mantık</a:t>
            </a:r>
            <a:endParaRPr lang="tr-TR" dirty="0"/>
          </a:p>
        </p:txBody>
      </p:sp>
      <p:sp>
        <p:nvSpPr>
          <p:cNvPr id="3" name="İçerik Yer Tutucusu 2"/>
          <p:cNvSpPr>
            <a:spLocks noGrp="1"/>
          </p:cNvSpPr>
          <p:nvPr>
            <p:ph idx="1"/>
          </p:nvPr>
        </p:nvSpPr>
        <p:spPr/>
        <p:txBody>
          <a:bodyPr>
            <a:normAutofit/>
          </a:bodyPr>
          <a:lstStyle/>
          <a:p>
            <a:r>
              <a:rPr lang="tr-TR" sz="2800" dirty="0"/>
              <a:t>Bazı şeyleri mantık yoluyla da biliriz. Mantık kavramları, kavramlardan oluşturulan önermeleri, içeriğinden bağımsız akıl yürütmeleri ele alır. Tümden gelim ve tüme varım gibi mantıksal muhakeme yollarını kullanır. Mantığın genel ilkeleri bütün konularda geçerlidir, yere ve zamana bağlı değildir. </a:t>
            </a:r>
          </a:p>
        </p:txBody>
      </p:sp>
    </p:spTree>
    <p:extLst>
      <p:ext uri="{BB962C8B-B14F-4D97-AF65-F5344CB8AC3E}">
        <p14:creationId xmlns:p14="http://schemas.microsoft.com/office/powerpoint/2010/main" val="15028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8122" y="900332"/>
            <a:ext cx="9665677" cy="5276631"/>
          </a:xfrm>
        </p:spPr>
        <p:txBody>
          <a:bodyPr>
            <a:normAutofit lnSpcReduction="10000"/>
          </a:bodyPr>
          <a:lstStyle/>
          <a:p>
            <a:endParaRPr lang="tr-TR" dirty="0"/>
          </a:p>
          <a:p>
            <a:r>
              <a:rPr lang="tr-TR" sz="2400" b="1" dirty="0"/>
              <a:t>Şu ünlü kıyası (akıl yürütmeyi) düşünelim: </a:t>
            </a:r>
            <a:br>
              <a:rPr lang="tr-TR" sz="2400" b="1" dirty="0"/>
            </a:br>
            <a:endParaRPr lang="tr-TR" sz="2400" b="1" dirty="0"/>
          </a:p>
          <a:p>
            <a:pPr marL="0" indent="0">
              <a:buNone/>
            </a:pPr>
            <a:r>
              <a:rPr lang="tr-TR" i="1" dirty="0"/>
              <a:t>«Tüm insanlar ölümlüdür. Ayşe bir insandır. O halde, Ayşe ölümlüdür.»</a:t>
            </a:r>
            <a:r>
              <a:rPr lang="tr-TR" dirty="0"/>
              <a:t/>
            </a:r>
            <a:br>
              <a:rPr lang="tr-TR" dirty="0"/>
            </a:br>
            <a:endParaRPr lang="tr-TR" dirty="0"/>
          </a:p>
          <a:p>
            <a:r>
              <a:rPr lang="tr-TR" dirty="0"/>
              <a:t>İlk ifadeyi (</a:t>
            </a:r>
            <a:r>
              <a:rPr lang="tr-TR" i="1" dirty="0"/>
              <a:t>büyük önerme</a:t>
            </a:r>
            <a:r>
              <a:rPr lang="tr-TR" dirty="0"/>
              <a:t> diye adlandırılır) öne sürmek için sadece bireylerin ölümlü olması ile ilgili kendi deneyimlerimizle genelleme yapmamız gerekir. Ölümsüz olan birine hiç rastlamadık, bu nedenle tüm insanların ölümlü olduğunu söyleyebiliriz.</a:t>
            </a:r>
          </a:p>
          <a:p>
            <a:endParaRPr lang="tr-TR" dirty="0"/>
          </a:p>
          <a:p>
            <a:r>
              <a:rPr lang="tr-TR" dirty="0"/>
              <a:t>İkinci ifade (</a:t>
            </a:r>
            <a:r>
              <a:rPr lang="tr-TR" i="1" dirty="0"/>
              <a:t>küçük önerme</a:t>
            </a:r>
            <a:r>
              <a:rPr lang="tr-TR" dirty="0"/>
              <a:t> diye adlandırılır), tamamıyla duyusal deneyime dayanmaktadır. Ayşe ile görüşürüz ve onu insan olarak sınıflandırırız. </a:t>
            </a:r>
          </a:p>
          <a:p>
            <a:endParaRPr lang="tr-TR" dirty="0"/>
          </a:p>
          <a:p>
            <a:r>
              <a:rPr lang="tr-TR" dirty="0"/>
              <a:t>O halde, üçüncü ifadenin (y</a:t>
            </a:r>
            <a:r>
              <a:rPr lang="tr-TR" i="1" dirty="0"/>
              <a:t>argı </a:t>
            </a:r>
            <a:r>
              <a:rPr lang="tr-TR" dirty="0"/>
              <a:t>diye adlandırılır) doğru olması gerektiğini öğrenmek için duyularımıza güvenmek zorunda değiliz. Mantığımız doğru olduğunu söyler.</a:t>
            </a:r>
          </a:p>
        </p:txBody>
      </p:sp>
    </p:spTree>
    <p:extLst>
      <p:ext uri="{BB962C8B-B14F-4D97-AF65-F5344CB8AC3E}">
        <p14:creationId xmlns:p14="http://schemas.microsoft.com/office/powerpoint/2010/main" val="76925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
            </a:r>
            <a:br>
              <a:rPr lang="tr-TR" dirty="0"/>
            </a:br>
            <a:r>
              <a:rPr lang="tr-TR" sz="2400" i="1" dirty="0"/>
              <a:t>Derse yönelik motivasyonu yüksek olanlar başarılı oluyorlar.</a:t>
            </a:r>
            <a:r>
              <a:rPr lang="tr-TR" sz="2400" dirty="0"/>
              <a:t/>
            </a:r>
            <a:br>
              <a:rPr lang="tr-TR" sz="2400" dirty="0"/>
            </a:br>
            <a:r>
              <a:rPr lang="tr-TR" sz="2400" i="1" dirty="0"/>
              <a:t>Alper’in derse yönelik motivasyonu yüksektir.</a:t>
            </a:r>
            <a:r>
              <a:rPr lang="tr-TR" sz="2400" dirty="0"/>
              <a:t/>
            </a:r>
            <a:br>
              <a:rPr lang="tr-TR" sz="2400" dirty="0"/>
            </a:br>
            <a:r>
              <a:rPr lang="tr-TR" sz="2400" i="1" dirty="0"/>
              <a:t>O halde,  Alper derste başarılı olur.</a:t>
            </a:r>
            <a:endParaRPr lang="tr-TR" sz="2400" dirty="0"/>
          </a:p>
        </p:txBody>
      </p:sp>
      <p:sp>
        <p:nvSpPr>
          <p:cNvPr id="2" name="Dikdörtgen 1"/>
          <p:cNvSpPr/>
          <p:nvPr/>
        </p:nvSpPr>
        <p:spPr>
          <a:xfrm>
            <a:off x="1291599" y="1067329"/>
            <a:ext cx="6096000" cy="830997"/>
          </a:xfrm>
          <a:prstGeom prst="rect">
            <a:avLst/>
          </a:prstGeom>
        </p:spPr>
        <p:txBody>
          <a:bodyPr>
            <a:spAutoFit/>
          </a:bodyPr>
          <a:lstStyle/>
          <a:p>
            <a:r>
              <a:rPr lang="tr-TR" sz="2400" b="1" dirty="0"/>
              <a:t>Bunu eğitime şu şekilde uyarlayabiliriz:</a:t>
            </a:r>
            <a:br>
              <a:rPr lang="tr-TR" sz="2400" b="1" dirty="0"/>
            </a:br>
            <a:endParaRPr lang="tr-TR" sz="2400" b="1" dirty="0"/>
          </a:p>
        </p:txBody>
      </p:sp>
    </p:spTree>
    <p:extLst>
      <p:ext uri="{BB962C8B-B14F-4D97-AF65-F5344CB8AC3E}">
        <p14:creationId xmlns:p14="http://schemas.microsoft.com/office/powerpoint/2010/main" val="157296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rtlCol="0">
            <a:normAutofit/>
          </a:bodyPr>
          <a:lstStyle/>
          <a:p>
            <a:pPr>
              <a:defRPr/>
            </a:pPr>
            <a:r>
              <a:rPr lang="tr-TR" b="1" dirty="0"/>
              <a:t>5. Bilim ve Bilimsel Yöntem</a:t>
            </a:r>
            <a:endParaRPr lang="en-GB" dirty="0">
              <a:solidFill>
                <a:schemeClr val="accent1">
                  <a:tint val="88000"/>
                  <a:satMod val="150000"/>
                </a:schemeClr>
              </a:solidFill>
            </a:endParaRPr>
          </a:p>
        </p:txBody>
      </p:sp>
      <p:sp>
        <p:nvSpPr>
          <p:cNvPr id="16" name="Content Placeholder 15"/>
          <p:cNvSpPr>
            <a:spLocks noGrp="1"/>
          </p:cNvSpPr>
          <p:nvPr>
            <p:ph idx="1"/>
          </p:nvPr>
        </p:nvSpPr>
        <p:spPr/>
        <p:txBody>
          <a:bodyPr>
            <a:normAutofit/>
          </a:bodyPr>
          <a:lstStyle/>
          <a:p>
            <a:pPr marL="265113" indent="-265113" eaLnBrk="1" hangingPunct="1">
              <a:buFont typeface="Wingdings 2" pitchFamily="18" charset="2"/>
              <a:buChar char=""/>
            </a:pPr>
            <a:r>
              <a:rPr lang="tr-TR" altLang="tr-TR" sz="2400" dirty="0"/>
              <a:t>Bilim; evreni, toplumu ve insanı araştırma konusu yapan gözleme, deneye ve akla dayanarak yöntemli bir şekilde elde ettiği doğrulanabilir bilgilerdir. Evreni tanıma, gerçeği bulma arayışıdır. </a:t>
            </a:r>
          </a:p>
          <a:p>
            <a:pPr marL="265113" indent="-265113" eaLnBrk="1" hangingPunct="1">
              <a:buFont typeface="Wingdings 2" pitchFamily="18" charset="2"/>
              <a:buChar char=""/>
            </a:pPr>
            <a:endParaRPr lang="tr-TR" altLang="tr-TR" sz="2400" dirty="0"/>
          </a:p>
          <a:p>
            <a:pPr marL="265113" indent="-265113" eaLnBrk="1" hangingPunct="1">
              <a:buFont typeface="Wingdings 2" pitchFamily="18" charset="2"/>
              <a:buChar char=""/>
            </a:pPr>
            <a:r>
              <a:rPr lang="tr-TR" altLang="tr-TR" sz="2400" dirty="0"/>
              <a:t>Bilim, bilimsel yöntemlerle elde edilmiş gerçekler (olgular) hakkında doğrulanabilir bilgilerdir.</a:t>
            </a:r>
          </a:p>
          <a:p>
            <a:pPr marL="265113" indent="-265113" eaLnBrk="1" hangingPunct="1">
              <a:buFont typeface="Wingdings 2" pitchFamily="18" charset="2"/>
              <a:buChar char=""/>
            </a:pPr>
            <a:endParaRPr lang="tr-TR" altLang="tr-TR" sz="2400" dirty="0"/>
          </a:p>
          <a:p>
            <a:pPr marL="265113" indent="-265113" eaLnBrk="1" hangingPunct="1">
              <a:buFont typeface="Wingdings 2" pitchFamily="18" charset="2"/>
              <a:buChar char=""/>
            </a:pPr>
            <a:r>
              <a:rPr lang="tr-TR" altLang="tr-TR" sz="2400" dirty="0"/>
              <a:t>Bilimsel yöntem; olgulara ulaşmak için kullanılan standart ve yöntemler bütünüdür.</a:t>
            </a:r>
            <a:endParaRPr lang="en-GB" altLang="tr-TR" sz="2400" dirty="0"/>
          </a:p>
        </p:txBody>
      </p:sp>
      <p:sp>
        <p:nvSpPr>
          <p:cNvPr id="29700" name="Veri Yer Tutucusu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29701"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spTree>
    <p:extLst>
      <p:ext uri="{BB962C8B-B14F-4D97-AF65-F5344CB8AC3E}">
        <p14:creationId xmlns:p14="http://schemas.microsoft.com/office/powerpoint/2010/main" val="25993013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linds(horizontal)">
                                      <p:cBhvr>
                                        <p:cTn id="12" dur="500"/>
                                        <p:tgtEl>
                                          <p:spTgt spid="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0614" y="1944710"/>
            <a:ext cx="10032642" cy="3760631"/>
          </a:xfrm>
        </p:spPr>
        <p:txBody>
          <a:bodyPr>
            <a:normAutofit fontScale="92500" lnSpcReduction="20000"/>
          </a:bodyPr>
          <a:lstStyle/>
          <a:p>
            <a:r>
              <a:rPr lang="tr-TR" dirty="0"/>
              <a:t>Bilimsel yöntem bilgiye ulaşmanın en temel yoludur. Kontrol edilebilir ve tekrarlanabilirdir. Kısacası, bilmenin en güvenilir ve geçerli yoludur. Bilgi edinmenin bir yolu olarak bilim, bilimsel yöntemi tanımlar.</a:t>
            </a:r>
          </a:p>
          <a:p>
            <a:endParaRPr lang="tr-TR" dirty="0"/>
          </a:p>
          <a:p>
            <a:r>
              <a:rPr lang="tr-TR" dirty="0"/>
              <a:t>Bilimsel yöntem gözleme, kanıtlara dayalı bir test süreci ile gerçeğe, çözüme ulaşmayı amaçlar. Bir problemin tanımlanması, verinin toplanması, analiz edilmesi ve ulaşılan sonuçların yorumlanmasıdır. </a:t>
            </a:r>
          </a:p>
          <a:p>
            <a:endParaRPr lang="tr-TR" dirty="0"/>
          </a:p>
          <a:p>
            <a:r>
              <a:rPr lang="tr-TR" dirty="0"/>
              <a:t>Bilim, gerçek ve kavramsal elemanlar arasında sürekli bir etkileşime dayalı sistematik ve rasyonel bir etkinliktir. Burada bilimin bir içerik olarak bilgi topluluğu olmasının ötesinde aynı zamanda bir süreç olarak soruları yanıtlamaya, bilimsel bilgi üretme boyutuna da dikkat çekilmektedir.</a:t>
            </a:r>
          </a:p>
          <a:p>
            <a:endParaRPr lang="tr-TR" dirty="0"/>
          </a:p>
          <a:p>
            <a:r>
              <a:rPr lang="tr-TR" dirty="0"/>
              <a:t>Bilimin iki temel amacı: olayları anlama ve açıklamadır.</a:t>
            </a:r>
          </a:p>
        </p:txBody>
      </p:sp>
    </p:spTree>
    <p:extLst>
      <p:ext uri="{BB962C8B-B14F-4D97-AF65-F5344CB8AC3E}">
        <p14:creationId xmlns:p14="http://schemas.microsoft.com/office/powerpoint/2010/main" val="35115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Ertürk (1978) e göre bilim içerik ve işleyiş olarak ele alınabilir. </a:t>
            </a:r>
          </a:p>
          <a:p>
            <a:r>
              <a:rPr lang="tr-TR" sz="2800" dirty="0"/>
              <a:t>Bilim içerik bakımından; “kanıtlanmış ve sistemli hale getirilmiş bilgilerden oluşur. Olgular, kavramlar, kanunlar, kuramlar ile kuramcıları ve geçici olarak </a:t>
            </a:r>
            <a:r>
              <a:rPr lang="tr-TR" sz="2800" dirty="0" err="1"/>
              <a:t>denenceleri</a:t>
            </a:r>
            <a:r>
              <a:rPr lang="tr-TR" sz="2800" dirty="0"/>
              <a:t> kapsar”</a:t>
            </a:r>
          </a:p>
          <a:p>
            <a:r>
              <a:rPr lang="tr-TR" sz="2800" dirty="0"/>
              <a:t>İşleyiş olarak ”bilimin süreç” boyutunu gösterdiği ve bu da bilimsel yöntemi tanımlar.</a:t>
            </a:r>
          </a:p>
        </p:txBody>
      </p:sp>
    </p:spTree>
    <p:extLst>
      <p:ext uri="{BB962C8B-B14F-4D97-AF65-F5344CB8AC3E}">
        <p14:creationId xmlns:p14="http://schemas.microsoft.com/office/powerpoint/2010/main" val="320080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6372" y="2021983"/>
            <a:ext cx="10117428" cy="4154980"/>
          </a:xfrm>
        </p:spPr>
        <p:txBody>
          <a:bodyPr>
            <a:normAutofit/>
          </a:bodyPr>
          <a:lstStyle/>
          <a:p>
            <a:r>
              <a:rPr lang="tr-TR" dirty="0"/>
              <a:t>Bilimin içerik olarak konu esasına dayalı çeşitli alanlara ayrıldığı, ancak süreç bakımından genel anlamda bütünlük taşımaktadır. Her bilim dalının amacı kendi alanına giren konuları anlamak ve açıklamaktır. Bilimler ancak gözlem ve deney yoluyla olguları saptar; saptanan olguların açıklanması ise mantıksal bir işlemdir.</a:t>
            </a:r>
            <a:br>
              <a:rPr lang="tr-TR" dirty="0"/>
            </a:br>
            <a:endParaRPr lang="tr-TR" dirty="0"/>
          </a:p>
          <a:p>
            <a:r>
              <a:rPr lang="tr-TR" dirty="0"/>
              <a:t>Bilimsel yöntem, bir bilim adamının araştırdığı veya karşı karşıya olduğu bir problemdeki bilgi çeşidine bağlı olarak tanımlayabileceği bir gelişim süreci olarak da tanımlanabilir. </a:t>
            </a:r>
          </a:p>
        </p:txBody>
      </p:sp>
    </p:spTree>
    <p:extLst>
      <p:ext uri="{BB962C8B-B14F-4D97-AF65-F5344CB8AC3E}">
        <p14:creationId xmlns:p14="http://schemas.microsoft.com/office/powerpoint/2010/main" val="89230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2190" y="1772529"/>
            <a:ext cx="9651609" cy="4404434"/>
          </a:xfrm>
        </p:spPr>
        <p:txBody>
          <a:bodyPr/>
          <a:lstStyle/>
          <a:p>
            <a:r>
              <a:rPr lang="tr-TR" dirty="0"/>
              <a:t>Bilimsel yöntem, bilimlerin ortaklaşa kullandıkları betimleme ve açıklama yollarını kapsayan bir yanı ile eylemsel diğer yanı ile düşünsel bir süreçtir.</a:t>
            </a:r>
          </a:p>
          <a:p>
            <a:pPr marL="0" indent="0">
              <a:buNone/>
            </a:pPr>
            <a:endParaRPr lang="tr-TR" dirty="0"/>
          </a:p>
          <a:p>
            <a:r>
              <a:rPr lang="tr-TR" dirty="0"/>
              <a:t>Literatürde bilimsel yöntemin aşamaları farklı şekillerde sınıflandırılmaktadır. Ancak bilimsel yöntemin aşamaları genel olarak şu aşamalarda açıklanmaktadır</a:t>
            </a:r>
          </a:p>
        </p:txBody>
      </p:sp>
    </p:spTree>
    <p:extLst>
      <p:ext uri="{BB962C8B-B14F-4D97-AF65-F5344CB8AC3E}">
        <p14:creationId xmlns:p14="http://schemas.microsoft.com/office/powerpoint/2010/main" val="13101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Bilmenin Yolları </a:t>
            </a:r>
          </a:p>
        </p:txBody>
      </p:sp>
      <p:sp>
        <p:nvSpPr>
          <p:cNvPr id="3" name="İçerik Yer Tutucusu 2"/>
          <p:cNvSpPr>
            <a:spLocks noGrp="1"/>
          </p:cNvSpPr>
          <p:nvPr>
            <p:ph idx="1"/>
          </p:nvPr>
        </p:nvSpPr>
        <p:spPr/>
        <p:txBody>
          <a:bodyPr>
            <a:normAutofit/>
          </a:bodyPr>
          <a:lstStyle/>
          <a:p>
            <a:r>
              <a:rPr lang="tr-TR" dirty="0"/>
              <a:t>İnsanlar, pek çok nedenle bilmeye ihtiyaç duyarlar.</a:t>
            </a:r>
          </a:p>
          <a:p>
            <a:endParaRPr lang="tr-TR" dirty="0"/>
          </a:p>
          <a:p>
            <a:r>
              <a:rPr lang="tr-TR" dirty="0"/>
              <a:t>Bilme ihtiyacı meraktan kaynaklanabilir. Çocukların büyüme sürecini ele alalım: Önce beden dilini kullanır. Konuşmaya başlayınca; bu nedir? Daha sonra nasıl ve neden? Soruları ile olayları, olguları anlamanın ötesinde, onların nasıl oluştuğu merak edilip bilinmeye çalışılır.</a:t>
            </a:r>
          </a:p>
          <a:p>
            <a:endParaRPr lang="tr-TR" dirty="0"/>
          </a:p>
          <a:p>
            <a:r>
              <a:rPr lang="tr-TR" dirty="0"/>
              <a:t>Burada dikkat çeken nokta, soru sormanın bilmek istenilen şeyi ifade etmenin bir yöntemi olarak kullanılmasıdır. </a:t>
            </a:r>
            <a:br>
              <a:rPr lang="tr-TR" dirty="0"/>
            </a:br>
            <a:endParaRPr lang="tr-TR" dirty="0"/>
          </a:p>
        </p:txBody>
      </p:sp>
    </p:spTree>
    <p:extLst>
      <p:ext uri="{BB962C8B-B14F-4D97-AF65-F5344CB8AC3E}">
        <p14:creationId xmlns:p14="http://schemas.microsoft.com/office/powerpoint/2010/main" val="3554280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Bilimsel Yöntemin Aşamaları</a:t>
            </a:r>
          </a:p>
        </p:txBody>
      </p:sp>
      <p:sp>
        <p:nvSpPr>
          <p:cNvPr id="3" name="İçerik Yer Tutucusu 2"/>
          <p:cNvSpPr>
            <a:spLocks noGrp="1"/>
          </p:cNvSpPr>
          <p:nvPr>
            <p:ph idx="1"/>
          </p:nvPr>
        </p:nvSpPr>
        <p:spPr/>
        <p:txBody>
          <a:bodyPr>
            <a:normAutofit/>
          </a:bodyPr>
          <a:lstStyle/>
          <a:p>
            <a:pPr marL="514350" indent="-514350">
              <a:buAutoNum type="arabicPeriod"/>
            </a:pPr>
            <a:r>
              <a:rPr lang="tr-TR" sz="2400" b="1" dirty="0"/>
              <a:t>Sorunun fark edilmesi</a:t>
            </a:r>
            <a:r>
              <a:rPr lang="tr-TR" sz="2400" dirty="0"/>
              <a:t>: Sorunun fark edilmesi, araştırmacının belli bir konuyla ilgili var olan ve kendisini rahatsız eden bir sorunu sezmesidir.</a:t>
            </a:r>
          </a:p>
          <a:p>
            <a:pPr marL="514350" indent="-514350">
              <a:buAutoNum type="arabicPeriod"/>
            </a:pPr>
            <a:endParaRPr lang="tr-TR" sz="2400" b="1" dirty="0"/>
          </a:p>
          <a:p>
            <a:pPr marL="514350" indent="-514350">
              <a:buAutoNum type="arabicPeriod"/>
            </a:pPr>
            <a:r>
              <a:rPr lang="tr-TR" sz="2400" b="1" dirty="0"/>
              <a:t>Sorunun tanımlanması ve çözüm önerilerin geliştirilmesi</a:t>
            </a:r>
            <a:r>
              <a:rPr lang="tr-TR" sz="2400" dirty="0"/>
              <a:t>: Sorunun kendine özgü koşullarının, diğer sorun ya da olaylarla gözlenen çok boyutlu ilişkiler doğasının betimlenmesini ve buna bağlı olarak çözüm önerilerinin, amaç, hipotez veya soru cümleleriyle oluşturulmasını kapsar. Çözüm önerileri, araştırmada ne tür verilerin toplanacağına işaret eder ve araştırmanın desenine ilişkin ipuçları sunar.</a:t>
            </a:r>
          </a:p>
        </p:txBody>
      </p:sp>
    </p:spTree>
    <p:extLst>
      <p:ext uri="{BB962C8B-B14F-4D97-AF65-F5344CB8AC3E}">
        <p14:creationId xmlns:p14="http://schemas.microsoft.com/office/powerpoint/2010/main" val="57686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a:t>3</a:t>
            </a:r>
            <a:r>
              <a:rPr lang="tr-TR" sz="2400" dirty="0"/>
              <a:t>. </a:t>
            </a:r>
            <a:r>
              <a:rPr lang="tr-TR" sz="2400" b="1" dirty="0"/>
              <a:t>Yöntemin geliştirilmesi</a:t>
            </a:r>
            <a:r>
              <a:rPr lang="tr-TR" sz="2400" dirty="0"/>
              <a:t>: Çözüm önerilerin nasıl uygulanacağının belirlenmesidir. Burada araştırmanın planı, işleyişi (deseni), verilerin kimlerden toplanacağı (örneklem), nasıl toplanacağı (araçlar) ve nasıl analiz edileceği açıklanır.</a:t>
            </a:r>
          </a:p>
          <a:p>
            <a:pPr marL="0" indent="0">
              <a:buNone/>
            </a:pPr>
            <a:endParaRPr lang="tr-TR" sz="2400" dirty="0"/>
          </a:p>
          <a:p>
            <a:pPr marL="0" indent="0">
              <a:buNone/>
            </a:pPr>
            <a:r>
              <a:rPr lang="tr-TR" sz="2400" dirty="0"/>
              <a:t>4. </a:t>
            </a:r>
            <a:r>
              <a:rPr lang="tr-TR" sz="2400" b="1" dirty="0"/>
              <a:t>Test için verilerin toplanması, analizi yorumlanması</a:t>
            </a:r>
            <a:r>
              <a:rPr lang="tr-TR" sz="2400" dirty="0"/>
              <a:t>: İzleyen süreç, verilerin toplanması (uygulama), toplanan verilerin uygun yöntemlerle analiz edilip sonuçlarının yorumlanmasıdır. Bu son aşamada, araştırmanın başlangıcında problem için önerilen çözümlerin doğruluğu, geçerliği hakkında karar verilir. </a:t>
            </a:r>
          </a:p>
          <a:p>
            <a:pPr marL="0" indent="0">
              <a:buNone/>
            </a:pPr>
            <a:endParaRPr lang="tr-TR" dirty="0"/>
          </a:p>
        </p:txBody>
      </p:sp>
    </p:spTree>
    <p:extLst>
      <p:ext uri="{BB962C8B-B14F-4D97-AF65-F5344CB8AC3E}">
        <p14:creationId xmlns:p14="http://schemas.microsoft.com/office/powerpoint/2010/main" val="233955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1674" y="1819976"/>
            <a:ext cx="10058400" cy="4023360"/>
          </a:xfrm>
        </p:spPr>
        <p:txBody>
          <a:bodyPr>
            <a:normAutofit/>
          </a:bodyPr>
          <a:lstStyle/>
          <a:p>
            <a:pPr marL="0" indent="0">
              <a:buNone/>
            </a:pPr>
            <a:r>
              <a:rPr lang="tr-TR" sz="2800" dirty="0"/>
              <a:t>Bilimsel yöntem, </a:t>
            </a:r>
            <a:r>
              <a:rPr lang="tr-TR" sz="2800" b="1" dirty="0"/>
              <a:t>Olgusal ve Kuramsal </a:t>
            </a:r>
            <a:r>
              <a:rPr lang="tr-TR" sz="2800" dirty="0"/>
              <a:t>Süreç olarak da </a:t>
            </a:r>
            <a:r>
              <a:rPr lang="tr-TR" sz="2800" b="1" dirty="0"/>
              <a:t>iki Aşamada </a:t>
            </a:r>
            <a:r>
              <a:rPr lang="tr-TR" sz="2800" dirty="0"/>
              <a:t>ele alınabilir</a:t>
            </a:r>
            <a:r>
              <a:rPr lang="tr-TR" sz="2800" b="1" dirty="0"/>
              <a:t>.</a:t>
            </a:r>
            <a:endParaRPr lang="tr-TR" sz="2800" dirty="0"/>
          </a:p>
          <a:p>
            <a:pPr marL="0" indent="0">
              <a:buNone/>
            </a:pPr>
            <a:endParaRPr lang="tr-TR" sz="2800" dirty="0"/>
          </a:p>
        </p:txBody>
      </p:sp>
    </p:spTree>
    <p:extLst>
      <p:ext uri="{BB962C8B-B14F-4D97-AF65-F5344CB8AC3E}">
        <p14:creationId xmlns:p14="http://schemas.microsoft.com/office/powerpoint/2010/main" val="373848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tr-TR" sz="4000" b="1" dirty="0">
                <a:solidFill>
                  <a:schemeClr val="accent5">
                    <a:lumMod val="75000"/>
                  </a:schemeClr>
                </a:solidFill>
              </a:rPr>
              <a:t>Bilimsel Yöntem Aşamaları</a:t>
            </a:r>
            <a:r>
              <a:rPr lang="tr-TR" sz="4000" dirty="0">
                <a:solidFill>
                  <a:schemeClr val="accent5">
                    <a:lumMod val="75000"/>
                  </a:schemeClr>
                </a:solidFill>
              </a:rPr>
              <a:t>: Olgusal Süreç</a:t>
            </a:r>
            <a:endParaRPr lang="en-GB" sz="4000" dirty="0">
              <a:solidFill>
                <a:schemeClr val="accent5">
                  <a:lumMod val="75000"/>
                </a:schemeClr>
              </a:solidFill>
            </a:endParaRPr>
          </a:p>
        </p:txBody>
      </p:sp>
      <p:sp>
        <p:nvSpPr>
          <p:cNvPr id="3" name="Content Placeholder 2"/>
          <p:cNvSpPr>
            <a:spLocks noGrp="1"/>
          </p:cNvSpPr>
          <p:nvPr>
            <p:ph idx="1"/>
          </p:nvPr>
        </p:nvSpPr>
        <p:spPr/>
        <p:txBody>
          <a:bodyPr rtlCol="0">
            <a:normAutofit/>
          </a:bodyPr>
          <a:lstStyle/>
          <a:p>
            <a:pPr marL="265176" indent="-265176" eaLnBrk="1" fontAlgn="auto" hangingPunct="1">
              <a:spcAft>
                <a:spcPts val="0"/>
              </a:spcAft>
              <a:buFont typeface="Wingdings 2"/>
              <a:buChar char=""/>
              <a:defRPr/>
            </a:pPr>
            <a:r>
              <a:rPr lang="tr-TR" sz="3200" dirty="0"/>
              <a:t>Olgusal Süreç (Betimleme): </a:t>
            </a:r>
          </a:p>
          <a:p>
            <a:pPr marL="548640" lvl="1" indent="-201168" eaLnBrk="1" fontAlgn="auto" hangingPunct="1">
              <a:spcAft>
                <a:spcPts val="0"/>
              </a:spcAft>
              <a:buFont typeface="Verdana"/>
              <a:buChar char="◦"/>
              <a:defRPr/>
            </a:pPr>
            <a:r>
              <a:rPr lang="tr-TR" sz="2800" dirty="0"/>
              <a:t>Araştıma konusu olan olguları ve bunlar arasındaki ilişkileri saptama, sınıflama ve kaydetme</a:t>
            </a:r>
          </a:p>
          <a:p>
            <a:pPr marL="548640" lvl="1" indent="-201168" eaLnBrk="1" fontAlgn="auto" hangingPunct="1">
              <a:spcAft>
                <a:spcPts val="0"/>
              </a:spcAft>
              <a:buFont typeface="Verdana"/>
              <a:buChar char="◦"/>
              <a:defRPr/>
            </a:pPr>
            <a:endParaRPr lang="tr-TR" sz="2800" dirty="0"/>
          </a:p>
          <a:p>
            <a:pPr marL="548640" lvl="1" indent="-201168" eaLnBrk="1" fontAlgn="auto" hangingPunct="1">
              <a:spcAft>
                <a:spcPts val="0"/>
              </a:spcAft>
              <a:buFont typeface="Verdana"/>
              <a:buChar char="◦"/>
              <a:defRPr/>
            </a:pPr>
            <a:r>
              <a:rPr lang="tr-TR" sz="2800" dirty="0"/>
              <a:t>Gözlem</a:t>
            </a:r>
          </a:p>
          <a:p>
            <a:pPr marL="786384" lvl="2" indent="-182880" eaLnBrk="1" fontAlgn="auto" hangingPunct="1">
              <a:spcAft>
                <a:spcPts val="0"/>
              </a:spcAft>
              <a:buClr>
                <a:schemeClr val="accent2">
                  <a:tint val="85000"/>
                  <a:satMod val="285000"/>
                </a:schemeClr>
              </a:buClr>
              <a:buFont typeface="Wingdings 2"/>
              <a:buChar char=""/>
              <a:defRPr/>
            </a:pPr>
            <a:r>
              <a:rPr lang="tr-TR" sz="2000" dirty="0"/>
              <a:t>Olguların doğal akışı gözlemlenir.</a:t>
            </a:r>
          </a:p>
          <a:p>
            <a:pPr marL="786384" lvl="2" indent="-182880" eaLnBrk="1" fontAlgn="auto" hangingPunct="1">
              <a:spcAft>
                <a:spcPts val="0"/>
              </a:spcAft>
              <a:buClr>
                <a:schemeClr val="accent2">
                  <a:tint val="85000"/>
                  <a:satMod val="285000"/>
                </a:schemeClr>
              </a:buClr>
              <a:buFont typeface="Wingdings 2"/>
              <a:buChar char=""/>
              <a:defRPr/>
            </a:pPr>
            <a:r>
              <a:rPr lang="tr-TR" sz="2000" dirty="0"/>
              <a:t>Algılanan veri ve yorumlama</a:t>
            </a:r>
          </a:p>
          <a:p>
            <a:pPr marL="786384" lvl="2" indent="-182880" eaLnBrk="1" fontAlgn="auto" hangingPunct="1">
              <a:spcAft>
                <a:spcPts val="0"/>
              </a:spcAft>
              <a:buClr>
                <a:schemeClr val="accent2">
                  <a:tint val="85000"/>
                  <a:satMod val="285000"/>
                </a:schemeClr>
              </a:buClr>
              <a:buFont typeface="Wingdings 2"/>
              <a:buChar char=""/>
              <a:defRPr/>
            </a:pPr>
            <a:r>
              <a:rPr lang="tr-TR" sz="2000" dirty="0"/>
              <a:t>Güvenilirlik ve Geçerlik</a:t>
            </a:r>
          </a:p>
        </p:txBody>
      </p:sp>
      <p:sp>
        <p:nvSpPr>
          <p:cNvPr id="31748" name="Veri Yer Tutucusu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rgbClr val="FEFEFE"/>
                </a:solidFill>
                <a:latin typeface="Arial" pitchFamily="34" charset="0"/>
              </a:rPr>
              <a:t>Bilimsel Araştırma Yöntemleri</a:t>
            </a:r>
            <a:endParaRPr lang="en-US" altLang="tr-TR" sz="1200" dirty="0">
              <a:solidFill>
                <a:srgbClr val="FEFEFE"/>
              </a:solidFill>
              <a:latin typeface="Arial" pitchFamily="34" charset="0"/>
            </a:endParaRPr>
          </a:p>
        </p:txBody>
      </p:sp>
      <p:sp>
        <p:nvSpPr>
          <p:cNvPr id="31749" name="Altbilgi Yer Tutucusu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chemeClr val="bg1"/>
                </a:solidFill>
                <a:latin typeface="Arial" pitchFamily="34" charset="0"/>
              </a:rPr>
              <a:t>Şener Büyüköztürk, Ebru Kılıç Çakmak, Özcan Erkan Akgün,  Şirin Karadeniz, Funda Demirel</a:t>
            </a:r>
          </a:p>
        </p:txBody>
      </p:sp>
    </p:spTree>
    <p:extLst>
      <p:ext uri="{BB962C8B-B14F-4D97-AF65-F5344CB8AC3E}">
        <p14:creationId xmlns:p14="http://schemas.microsoft.com/office/powerpoint/2010/main" val="87975197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175" y="274638"/>
            <a:ext cx="10420409" cy="1143000"/>
          </a:xfrm>
        </p:spPr>
        <p:txBody>
          <a:bodyPr rtlCol="0">
            <a:normAutofit/>
          </a:bodyPr>
          <a:lstStyle/>
          <a:p>
            <a:pPr eaLnBrk="1" fontAlgn="auto" hangingPunct="1">
              <a:spcAft>
                <a:spcPts val="0"/>
              </a:spcAft>
              <a:defRPr/>
            </a:pPr>
            <a:r>
              <a:rPr lang="tr-TR" dirty="0">
                <a:solidFill>
                  <a:schemeClr val="accent5">
                    <a:lumMod val="75000"/>
                  </a:schemeClr>
                </a:solidFill>
              </a:rPr>
              <a:t>Bilimsel Yöntem Aşamaları: Olgusal Süreç</a:t>
            </a:r>
            <a:endParaRPr lang="en-GB" dirty="0">
              <a:solidFill>
                <a:schemeClr val="accent5">
                  <a:lumMod val="75000"/>
                </a:schemeClr>
              </a:solidFill>
            </a:endParaRPr>
          </a:p>
        </p:txBody>
      </p:sp>
      <p:sp>
        <p:nvSpPr>
          <p:cNvPr id="3" name="Content Placeholder 2"/>
          <p:cNvSpPr>
            <a:spLocks noGrp="1"/>
          </p:cNvSpPr>
          <p:nvPr>
            <p:ph idx="1"/>
          </p:nvPr>
        </p:nvSpPr>
        <p:spPr/>
        <p:txBody>
          <a:bodyPr rtlCol="0">
            <a:normAutofit/>
          </a:bodyPr>
          <a:lstStyle/>
          <a:p>
            <a:pPr marL="265176" indent="-265176" eaLnBrk="1" fontAlgn="auto" hangingPunct="1">
              <a:spcAft>
                <a:spcPts val="0"/>
              </a:spcAft>
              <a:buFont typeface="Wingdings 2"/>
              <a:buChar char=""/>
              <a:defRPr/>
            </a:pPr>
            <a:r>
              <a:rPr lang="tr-TR" sz="3200" dirty="0"/>
              <a:t>Olgusal Süreç (Betimleme): </a:t>
            </a:r>
          </a:p>
          <a:p>
            <a:pPr marL="548640" lvl="1" indent="-201168" eaLnBrk="1" fontAlgn="auto" hangingPunct="1">
              <a:spcAft>
                <a:spcPts val="0"/>
              </a:spcAft>
              <a:buFont typeface="Verdana"/>
              <a:buChar char="◦"/>
              <a:defRPr/>
            </a:pPr>
            <a:endParaRPr lang="tr-TR" sz="2800" dirty="0"/>
          </a:p>
          <a:p>
            <a:pPr marL="548640" lvl="1" indent="-201168" eaLnBrk="1" fontAlgn="auto" hangingPunct="1">
              <a:spcAft>
                <a:spcPts val="0"/>
              </a:spcAft>
              <a:buFont typeface="Verdana"/>
              <a:buChar char="◦"/>
              <a:defRPr/>
            </a:pPr>
            <a:r>
              <a:rPr lang="tr-TR" sz="2800" dirty="0"/>
              <a:t>Deney</a:t>
            </a:r>
          </a:p>
          <a:p>
            <a:pPr marL="786384" lvl="2" indent="-182880" eaLnBrk="1" fontAlgn="auto" hangingPunct="1">
              <a:spcAft>
                <a:spcPts val="0"/>
              </a:spcAft>
              <a:buClr>
                <a:schemeClr val="accent2">
                  <a:tint val="85000"/>
                  <a:satMod val="285000"/>
                </a:schemeClr>
              </a:buClr>
              <a:buFont typeface="Wingdings 2"/>
              <a:buChar char=""/>
              <a:defRPr/>
            </a:pPr>
            <a:r>
              <a:rPr lang="tr-TR" sz="2000" dirty="0"/>
              <a:t>Deneyci, olguların doğal akışına müdahele eder.</a:t>
            </a:r>
          </a:p>
          <a:p>
            <a:pPr marL="786384" lvl="2" indent="-182880" eaLnBrk="1" fontAlgn="auto" hangingPunct="1">
              <a:spcAft>
                <a:spcPts val="0"/>
              </a:spcAft>
              <a:buClr>
                <a:schemeClr val="accent2">
                  <a:tint val="85000"/>
                  <a:satMod val="285000"/>
                </a:schemeClr>
              </a:buClr>
              <a:buFont typeface="Wingdings 2"/>
              <a:buChar char=""/>
              <a:defRPr/>
            </a:pPr>
            <a:r>
              <a:rPr lang="tr-TR" sz="2000" dirty="0"/>
              <a:t>Bağımlı ve bağımsız değişken</a:t>
            </a:r>
          </a:p>
          <a:p>
            <a:pPr marL="548640" lvl="1" indent="-201168" eaLnBrk="1" fontAlgn="auto" hangingPunct="1">
              <a:spcAft>
                <a:spcPts val="0"/>
              </a:spcAft>
              <a:buFont typeface="Verdana"/>
              <a:buChar char="◦"/>
              <a:defRPr/>
            </a:pPr>
            <a:endParaRPr lang="tr-TR" sz="2800" dirty="0"/>
          </a:p>
          <a:p>
            <a:pPr marL="548640" lvl="1" indent="-201168" eaLnBrk="1" fontAlgn="auto" hangingPunct="1">
              <a:spcAft>
                <a:spcPts val="0"/>
              </a:spcAft>
              <a:buFont typeface="Verdana"/>
              <a:buChar char="◦"/>
              <a:defRPr/>
            </a:pPr>
            <a:r>
              <a:rPr lang="tr-TR" sz="2800" dirty="0"/>
              <a:t>Ölçme</a:t>
            </a:r>
          </a:p>
          <a:p>
            <a:pPr marL="786384" lvl="2" indent="-182880" eaLnBrk="1" fontAlgn="auto" hangingPunct="1">
              <a:spcAft>
                <a:spcPts val="0"/>
              </a:spcAft>
              <a:buClr>
                <a:schemeClr val="accent2">
                  <a:tint val="85000"/>
                  <a:satMod val="285000"/>
                </a:schemeClr>
              </a:buClr>
              <a:buFont typeface="Wingdings 2"/>
              <a:buChar char=""/>
              <a:defRPr/>
            </a:pPr>
            <a:r>
              <a:rPr lang="tr-TR" sz="2000" dirty="0"/>
              <a:t>Belli kurallara göre nesnelere (veya olgulara) ya da bunlara ilişkin gözlemlere rakam vermek. </a:t>
            </a:r>
          </a:p>
          <a:p>
            <a:pPr marL="786384" lvl="2" indent="-182880" eaLnBrk="1" fontAlgn="auto" hangingPunct="1">
              <a:spcAft>
                <a:spcPts val="0"/>
              </a:spcAft>
              <a:buClr>
                <a:schemeClr val="accent2">
                  <a:tint val="85000"/>
                  <a:satMod val="285000"/>
                </a:schemeClr>
              </a:buClr>
              <a:buFont typeface="Wingdings 2"/>
              <a:buChar char=""/>
              <a:defRPr/>
            </a:pPr>
            <a:r>
              <a:rPr lang="tr-TR" sz="2000" dirty="0"/>
              <a:t>Ölçme bir belirleme işi, ölçek ise bu amaçla kullanılan bir araçtır.</a:t>
            </a:r>
            <a:endParaRPr lang="en-GB" sz="2000" dirty="0"/>
          </a:p>
        </p:txBody>
      </p:sp>
      <p:sp>
        <p:nvSpPr>
          <p:cNvPr id="33796" name="Veri Yer Tutucusu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rgbClr val="FEFEFE"/>
                </a:solidFill>
                <a:latin typeface="Arial" pitchFamily="34" charset="0"/>
              </a:rPr>
              <a:t>Bilimsel Araştırma Yöntemleri</a:t>
            </a:r>
            <a:endParaRPr lang="en-US" altLang="tr-TR" sz="1200" dirty="0">
              <a:solidFill>
                <a:srgbClr val="FEFEFE"/>
              </a:solidFill>
              <a:latin typeface="Arial" pitchFamily="34" charset="0"/>
            </a:endParaRPr>
          </a:p>
        </p:txBody>
      </p:sp>
      <p:sp>
        <p:nvSpPr>
          <p:cNvPr id="33797" name="Altbilgi Yer Tutucusu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chemeClr val="bg1"/>
                </a:solidFill>
                <a:latin typeface="Arial" pitchFamily="34" charset="0"/>
              </a:rPr>
              <a:t>Şener Büyüköztürk, Ebru Kılıç Çakmak, Özcan Erkan Akgün,  Şirin Karadeniz, Funda Demirel</a:t>
            </a:r>
          </a:p>
        </p:txBody>
      </p:sp>
    </p:spTree>
    <p:extLst>
      <p:ext uri="{BB962C8B-B14F-4D97-AF65-F5344CB8AC3E}">
        <p14:creationId xmlns:p14="http://schemas.microsoft.com/office/powerpoint/2010/main" val="321210957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Olgusal Süreç </a:t>
            </a:r>
            <a:r>
              <a:rPr lang="tr-TR" dirty="0"/>
              <a:t/>
            </a:r>
            <a:br>
              <a:rPr lang="tr-TR" dirty="0"/>
            </a:br>
            <a:endParaRPr lang="tr-TR" b="1" dirty="0"/>
          </a:p>
        </p:txBody>
      </p:sp>
      <p:sp>
        <p:nvSpPr>
          <p:cNvPr id="3" name="İçerik Yer Tutucusu 2"/>
          <p:cNvSpPr>
            <a:spLocks noGrp="1"/>
          </p:cNvSpPr>
          <p:nvPr>
            <p:ph idx="1"/>
          </p:nvPr>
        </p:nvSpPr>
        <p:spPr/>
        <p:txBody>
          <a:bodyPr>
            <a:normAutofit/>
          </a:bodyPr>
          <a:lstStyle/>
          <a:p>
            <a:r>
              <a:rPr lang="tr-TR" dirty="0"/>
              <a:t>Betimleme olarak da bilinen olgusal süreç, bilimsel yöntemin ilk aşamasını tanımlar. Olguları ve bu olgular arasındaki ilişkileri saptama, sınıflama ve kaydetme sürecidir. Bilim betimleme aracı olarak </a:t>
            </a:r>
            <a:r>
              <a:rPr lang="tr-TR" b="1" dirty="0"/>
              <a:t>gözlem</a:t>
            </a:r>
            <a:r>
              <a:rPr lang="tr-TR" dirty="0"/>
              <a:t>, ölçme ve deney gibi işlemleri, araçları kullanılır.</a:t>
            </a:r>
          </a:p>
          <a:p>
            <a:pPr marL="82296" indent="0">
              <a:buNone/>
            </a:pPr>
            <a:endParaRPr lang="tr-TR" dirty="0"/>
          </a:p>
          <a:p>
            <a:r>
              <a:rPr lang="tr-TR" b="1" dirty="0"/>
              <a:t>Gözlem: </a:t>
            </a:r>
            <a:r>
              <a:rPr lang="tr-TR" dirty="0"/>
              <a:t>“Olgu” bulma işlemi olarak da bilinir. Olguları belirlemeyi, gruplamayı içerir. Gözlenmiş bir olgu, yorumlanmış bir algı kümesidir. Bir gözlem; veriler ve yorumlama olmak üzere iki ögeden oluşur. Bir nesneye bakıldığında göze çarpanla görülen şeyler aynı değildir. Görülenler göze çarpanların sadece o sıradaki ilgimize ilişkin olan bölümüdür. </a:t>
            </a:r>
          </a:p>
          <a:p>
            <a:r>
              <a:rPr lang="tr-TR" dirty="0"/>
              <a:t>Daha sonra bu veriler olduğu gibi değil yorumlanarak alınır. Bilimsel gözlemde önemli olan gözlemcinin bilerek veya bilmeyerek olguları kişisel eğilimlerine göre yorumlamaktan, öznellikte kaçınmasıdır.</a:t>
            </a:r>
          </a:p>
          <a:p>
            <a:endParaRPr lang="tr-TR" dirty="0"/>
          </a:p>
        </p:txBody>
      </p:sp>
    </p:spTree>
    <p:extLst>
      <p:ext uri="{BB962C8B-B14F-4D97-AF65-F5344CB8AC3E}">
        <p14:creationId xmlns:p14="http://schemas.microsoft.com/office/powerpoint/2010/main" val="1917819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0310" y="1744393"/>
            <a:ext cx="10323490" cy="4432569"/>
          </a:xfrm>
        </p:spPr>
        <p:txBody>
          <a:bodyPr>
            <a:normAutofit/>
          </a:bodyPr>
          <a:lstStyle/>
          <a:p>
            <a:endParaRPr lang="tr-TR" dirty="0"/>
          </a:p>
          <a:p>
            <a:r>
              <a:rPr lang="tr-TR" sz="2400" dirty="0"/>
              <a:t>Güvenilir gözlem her şeyden önce nesnel nitelikte olan gözlemdir. Şüphesiz buradaki kasıt yüzde yüz nesnellik değildir. Her gözlem, gözlemcinin amaç, ilgi ve yaşantısıyla ilişkilidir. Önemli olan gözlemcinin olgulara yaklaşımında kişisel saplantı, ön yargı veya inançların etkisinde kalmaması, bilerek ya da bilmeyerek olguları olduğundan başka türlü göstermemesidir. Güvenirliğin bir başka ölçüsü de gözlemin tekrar edilebilirliği ve tekrarların tutarlılığıdır. </a:t>
            </a:r>
          </a:p>
        </p:txBody>
      </p:sp>
      <p:sp>
        <p:nvSpPr>
          <p:cNvPr id="2" name="Dikdörtgen 1"/>
          <p:cNvSpPr/>
          <p:nvPr/>
        </p:nvSpPr>
        <p:spPr>
          <a:xfrm>
            <a:off x="1030310" y="850006"/>
            <a:ext cx="9855707" cy="830997"/>
          </a:xfrm>
          <a:prstGeom prst="rect">
            <a:avLst/>
          </a:prstGeom>
        </p:spPr>
        <p:txBody>
          <a:bodyPr wrap="square">
            <a:spAutoFit/>
          </a:bodyPr>
          <a:lstStyle/>
          <a:p>
            <a:r>
              <a:rPr lang="tr-TR" sz="2400" dirty="0"/>
              <a:t>Bir gözlemin bilimsel değeri iki temel koşulu yerine getirme gücüne bağlıdır: </a:t>
            </a:r>
            <a:r>
              <a:rPr lang="tr-TR" sz="2400" i="1" dirty="0"/>
              <a:t>Güvenirlik ve geçerlik</a:t>
            </a:r>
            <a:r>
              <a:rPr lang="tr-TR" sz="2400" dirty="0"/>
              <a:t>.</a:t>
            </a:r>
          </a:p>
        </p:txBody>
      </p:sp>
    </p:spTree>
    <p:extLst>
      <p:ext uri="{BB962C8B-B14F-4D97-AF65-F5344CB8AC3E}">
        <p14:creationId xmlns:p14="http://schemas.microsoft.com/office/powerpoint/2010/main" val="121267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852" y="1744394"/>
            <a:ext cx="9721948" cy="4432569"/>
          </a:xfrm>
        </p:spPr>
        <p:txBody>
          <a:bodyPr>
            <a:normAutofit/>
          </a:bodyPr>
          <a:lstStyle/>
          <a:p>
            <a:r>
              <a:rPr lang="tr-TR" sz="2400" dirty="0"/>
              <a:t>Bir gözlemin güvenirliği, gözleme karışan hatayla ilgilidir. Gözleme karışan hatalar sabit, sistematik ve tesadüfi olmak üzere üç gruba ayrılabilmekte ve bu hatalar gözlemciden, gözlenen durumdan, araçtan ve ortamdan kaynaklanabilmektedir.</a:t>
            </a:r>
          </a:p>
          <a:p>
            <a:endParaRPr lang="tr-TR" sz="2400" dirty="0"/>
          </a:p>
          <a:p>
            <a:r>
              <a:rPr lang="tr-TR" sz="2400" dirty="0"/>
              <a:t>Bir gözlem, bir soruyu cevaplamak için toplanan amaca uygun gözlemdir. Bir gözlem, gözlemin amacına hizmet ettiği ölçüde geçerlidir. Şüphesiz gözlemler güvenilir olabilir ancak amaca hizmet etmeyebilir. Kısacası, bir gözlemin güvenirliği geçerliliği oranında değer taşır.</a:t>
            </a:r>
          </a:p>
        </p:txBody>
      </p:sp>
    </p:spTree>
    <p:extLst>
      <p:ext uri="{BB962C8B-B14F-4D97-AF65-F5344CB8AC3E}">
        <p14:creationId xmlns:p14="http://schemas.microsoft.com/office/powerpoint/2010/main" val="249523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1867437"/>
            <a:ext cx="10194701" cy="4309525"/>
          </a:xfrm>
        </p:spPr>
        <p:txBody>
          <a:bodyPr>
            <a:normAutofit/>
          </a:bodyPr>
          <a:lstStyle/>
          <a:p>
            <a:r>
              <a:rPr lang="tr-TR" b="1" dirty="0"/>
              <a:t>Ölçme: </a:t>
            </a:r>
            <a:r>
              <a:rPr lang="tr-TR" dirty="0"/>
              <a:t>Gözlemin herkes tarafından geçerli olmasını sağlar. Bilim ulaştığı sonuçları elden geldiğince kesin, açık ve doğru biçimde dile getirmeyi amaçlar. Bunu sağlayan süreç ise ölçmedir. </a:t>
            </a:r>
          </a:p>
          <a:p>
            <a:endParaRPr lang="tr-TR" dirty="0"/>
          </a:p>
          <a:p>
            <a:r>
              <a:rPr lang="tr-TR" dirty="0"/>
              <a:t>“Su ısıtıldığında kaynar” ifadesi,  “su 100° C’ sıcaklıkta kaynar” ifadesi ile karşılaştırıldığında hem kesinlik hem de açıklık yönünden, hem de sağladığı bilgi miktarı bakımından çok yetersizdir.</a:t>
            </a:r>
          </a:p>
          <a:p>
            <a:r>
              <a:rPr lang="tr-TR" dirty="0"/>
              <a:t> Ölçme, canlı veya cansız nesnelerin niteliklerinin belli kurallara göre sayısallaştırılması olarak tanımlanabilir. Bu tanımda üç ayrı öğeden söz edilmektedir: Kısacası ölçme, nitelikleri gözlemeyi, gözlem sonuçlarını belli kurallara göre sayılarla göstermeyi içerir. </a:t>
            </a:r>
          </a:p>
          <a:p>
            <a:pPr marL="0" indent="0">
              <a:buNone/>
            </a:pPr>
            <a:endParaRPr lang="tr-TR" dirty="0"/>
          </a:p>
        </p:txBody>
      </p:sp>
    </p:spTree>
    <p:extLst>
      <p:ext uri="{BB962C8B-B14F-4D97-AF65-F5344CB8AC3E}">
        <p14:creationId xmlns:p14="http://schemas.microsoft.com/office/powerpoint/2010/main" val="202029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1" y="1730325"/>
            <a:ext cx="10220459" cy="4446637"/>
          </a:xfrm>
        </p:spPr>
        <p:txBody>
          <a:bodyPr>
            <a:normAutofit/>
          </a:bodyPr>
          <a:lstStyle/>
          <a:p>
            <a:r>
              <a:rPr lang="tr-TR" b="1" dirty="0"/>
              <a:t>Deney: </a:t>
            </a:r>
            <a:r>
              <a:rPr lang="tr-TR" dirty="0"/>
              <a:t>Deney gözlemi de içeren sistematik bir süreçtir. Salt gözlemde doğanın akışına müdahale yok iken deneyde bir müdahale vardır. Gözlemci olup bitenleri izler. Aradığı olguların ortaya çıkmasını bekler. Deneyci ise olguları, belli koşullar altında yapay olarak onları üretme yoluna gider. </a:t>
            </a:r>
          </a:p>
          <a:p>
            <a:endParaRPr lang="tr-TR" dirty="0"/>
          </a:p>
          <a:p>
            <a:r>
              <a:rPr lang="tr-TR" dirty="0"/>
              <a:t>Deneyde doğal akışa müdahale vardır. Müdahale, deneysel işlem olarak da tanımlanır. Örneğin, cisimlerin serbest düşmesinde ağırlıkları ile düşme hızları arasında bir ilişkinin olup olmadığını öğrenmek istiyoruz. Gözlemci, aynı yükseklikten farklı ağırlıktaki cisimlerin düşmesi gibi bir olgunun ortaya çıkmasını bekleyecek; deneyci ise bir olguyu bir yüksekliğe çıkıp daha önce sağladığı farklı ağırlıktaki cisimleri aynı anda düşürerek koşulları kendisi oluşturacaktır. </a:t>
            </a:r>
          </a:p>
        </p:txBody>
      </p:sp>
    </p:spTree>
    <p:extLst>
      <p:ext uri="{BB962C8B-B14F-4D97-AF65-F5344CB8AC3E}">
        <p14:creationId xmlns:p14="http://schemas.microsoft.com/office/powerpoint/2010/main" val="367677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dirty="0"/>
              <a:t>İlkel toplumdan bilgi toplumuna insanların daha iyi bir yaşam için sürekli arayış içinde oldukları bilinmektedir.</a:t>
            </a:r>
          </a:p>
          <a:p>
            <a:r>
              <a:rPr lang="tr-TR" sz="2800" dirty="0"/>
              <a:t>Daha güvenli, daha sağlıklı, kısacası daha nitelikli bir yaşama nasıl ulaşılabilir” sorusunun cevabı odak noktası olmuştur.</a:t>
            </a:r>
          </a:p>
          <a:p>
            <a:r>
              <a:rPr lang="tr-TR" sz="2800" i="1" dirty="0">
                <a:solidFill>
                  <a:srgbClr val="FF0000"/>
                </a:solidFill>
              </a:rPr>
              <a:t>Bu tür soruların cevaplarına ulaşmak, kısacası bilmek için nasıl bir yol izlenebilir</a:t>
            </a:r>
            <a:r>
              <a:rPr lang="tr-TR" sz="2800" dirty="0">
                <a:solidFill>
                  <a:srgbClr val="FF0000"/>
                </a:solidFill>
              </a:rPr>
              <a:t>?</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377" y="296215"/>
            <a:ext cx="1953303" cy="140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900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dirty="0"/>
              <a:t>Oluşturduğu denk iki gruptan birinde etkisini test etmek istediği projeye dayalı öğretim yöntemini, diğerine geleneksel öğretim yöntemini  uygulayan ve her iki grupta da öğrenci davranışlarını gözleyip sonuçlarını karşılaştıran araştırmacı bir deney yapmaktadır. Deneyci olguyu üretmekle hem zaman kaybını önler, hem de gözlemini kendisine en uygun gelen yer ve zamanda yapar. Aynı zamanda gözlemini istediği kadar tekrarlayarak elde ettiği sonuçların güvenirliğini kontrol eder.</a:t>
            </a:r>
          </a:p>
          <a:p>
            <a:endParaRPr lang="tr-TR" dirty="0"/>
          </a:p>
        </p:txBody>
      </p:sp>
    </p:spTree>
    <p:extLst>
      <p:ext uri="{BB962C8B-B14F-4D97-AF65-F5344CB8AC3E}">
        <p14:creationId xmlns:p14="http://schemas.microsoft.com/office/powerpoint/2010/main" val="3338657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046" y="541924"/>
            <a:ext cx="9997440" cy="1143000"/>
          </a:xfrm>
        </p:spPr>
        <p:txBody>
          <a:bodyPr rtlCol="0">
            <a:normAutofit fontScale="90000"/>
          </a:bodyPr>
          <a:lstStyle/>
          <a:p>
            <a:pPr eaLnBrk="1" fontAlgn="auto" hangingPunct="1">
              <a:spcAft>
                <a:spcPts val="0"/>
              </a:spcAft>
              <a:defRPr/>
            </a:pPr>
            <a:r>
              <a:rPr lang="tr-TR" dirty="0">
                <a:solidFill>
                  <a:schemeClr val="accent5">
                    <a:lumMod val="75000"/>
                  </a:schemeClr>
                </a:solidFill>
              </a:rPr>
              <a:t>Bilimsel Yöntem Aşamaları: Kuramsal Süreç</a:t>
            </a:r>
            <a:endParaRPr lang="en-GB" dirty="0">
              <a:solidFill>
                <a:schemeClr val="accent5">
                  <a:lumMod val="75000"/>
                </a:schemeClr>
              </a:solidFill>
            </a:endParaRPr>
          </a:p>
        </p:txBody>
      </p:sp>
      <p:sp>
        <p:nvSpPr>
          <p:cNvPr id="35843" name="Content Placeholder 2"/>
          <p:cNvSpPr>
            <a:spLocks noGrp="1"/>
          </p:cNvSpPr>
          <p:nvPr>
            <p:ph idx="1"/>
          </p:nvPr>
        </p:nvSpPr>
        <p:spPr>
          <a:xfrm>
            <a:off x="1097281" y="2208628"/>
            <a:ext cx="10814304" cy="4039772"/>
          </a:xfrm>
        </p:spPr>
        <p:txBody>
          <a:bodyPr>
            <a:normAutofit/>
          </a:bodyPr>
          <a:lstStyle/>
          <a:p>
            <a:pPr eaLnBrk="1" hangingPunct="1"/>
            <a:r>
              <a:rPr lang="tr-TR" altLang="tr-TR" sz="2800" dirty="0"/>
              <a:t>Kuramsal Süreç: </a:t>
            </a:r>
          </a:p>
          <a:p>
            <a:pPr lvl="1" eaLnBrk="1" hangingPunct="1"/>
            <a:r>
              <a:rPr lang="tr-TR" altLang="tr-TR" sz="2400" dirty="0"/>
              <a:t>Olgusal süreçte belirlenenleri, anlaşılır hale getirmeyi amaçlar.</a:t>
            </a:r>
          </a:p>
          <a:p>
            <a:pPr lvl="1" eaLnBrk="1" hangingPunct="1"/>
            <a:r>
              <a:rPr lang="tr-TR" altLang="tr-TR" sz="2400" dirty="0"/>
              <a:t>Hipotez</a:t>
            </a:r>
          </a:p>
          <a:p>
            <a:pPr lvl="2" eaLnBrk="1" hangingPunct="1"/>
            <a:r>
              <a:rPr lang="tr-TR" altLang="tr-TR" sz="1800" dirty="0"/>
              <a:t>Olası sonuca ilişkin tahmin</a:t>
            </a:r>
          </a:p>
          <a:p>
            <a:pPr lvl="1" eaLnBrk="1" hangingPunct="1"/>
            <a:r>
              <a:rPr lang="tr-TR" altLang="tr-TR" sz="2400" dirty="0"/>
              <a:t>Kuram</a:t>
            </a:r>
          </a:p>
          <a:p>
            <a:pPr lvl="2" eaLnBrk="1" hangingPunct="1"/>
            <a:r>
              <a:rPr lang="tr-TR" altLang="tr-TR" sz="1800" dirty="0"/>
              <a:t>Doğrulanmış hipotez</a:t>
            </a:r>
          </a:p>
          <a:p>
            <a:pPr lvl="1" eaLnBrk="1" hangingPunct="1"/>
            <a:r>
              <a:rPr lang="tr-TR" altLang="tr-TR" sz="2400" dirty="0"/>
              <a:t>Yasa</a:t>
            </a:r>
          </a:p>
          <a:p>
            <a:pPr lvl="2" eaLnBrk="1" hangingPunct="1"/>
            <a:r>
              <a:rPr lang="tr-TR" altLang="tr-TR" sz="1800" dirty="0"/>
              <a:t>Olgular sınıfını açıklar</a:t>
            </a:r>
          </a:p>
          <a:p>
            <a:pPr lvl="1" eaLnBrk="1" hangingPunct="1"/>
            <a:r>
              <a:rPr lang="tr-TR" altLang="tr-TR" sz="2400" dirty="0"/>
              <a:t>Öngörü</a:t>
            </a:r>
          </a:p>
          <a:p>
            <a:pPr lvl="2" eaLnBrk="1" hangingPunct="1"/>
            <a:r>
              <a:rPr lang="tr-TR" altLang="tr-TR" sz="1800" dirty="0"/>
              <a:t>Bir olguyu tahmin etme</a:t>
            </a:r>
          </a:p>
        </p:txBody>
      </p:sp>
      <p:sp>
        <p:nvSpPr>
          <p:cNvPr id="35844" name="Veri Yer Tutucusu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rgbClr val="FEFEFE"/>
                </a:solidFill>
                <a:latin typeface="Arial" pitchFamily="34" charset="0"/>
              </a:rPr>
              <a:t>Bilimsel Araştırma Yöntemleri</a:t>
            </a:r>
            <a:endParaRPr lang="en-US" altLang="tr-TR" sz="1200" dirty="0">
              <a:solidFill>
                <a:srgbClr val="FEFEFE"/>
              </a:solidFill>
              <a:latin typeface="Arial" pitchFamily="34" charset="0"/>
            </a:endParaRPr>
          </a:p>
        </p:txBody>
      </p:sp>
      <p:sp>
        <p:nvSpPr>
          <p:cNvPr id="35845" name="Altbilgi Yer Tutucusu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chemeClr val="bg1"/>
                </a:solidFill>
                <a:latin typeface="Arial" pitchFamily="34" charset="0"/>
              </a:rPr>
              <a:t>Şener Büyüköztürk, Ebru Kılıç Çakmak, Özcan Erkan Akgün,  Şirin Karadeniz, Funda Demirel</a:t>
            </a:r>
          </a:p>
        </p:txBody>
      </p:sp>
    </p:spTree>
    <p:extLst>
      <p:ext uri="{BB962C8B-B14F-4D97-AF65-F5344CB8AC3E}">
        <p14:creationId xmlns:p14="http://schemas.microsoft.com/office/powerpoint/2010/main" val="230320078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Kuramsal Süreç </a:t>
            </a:r>
          </a:p>
        </p:txBody>
      </p:sp>
      <p:sp>
        <p:nvSpPr>
          <p:cNvPr id="3" name="İçerik Yer Tutucusu 2"/>
          <p:cNvSpPr>
            <a:spLocks noGrp="1"/>
          </p:cNvSpPr>
          <p:nvPr>
            <p:ph idx="1"/>
          </p:nvPr>
        </p:nvSpPr>
        <p:spPr/>
        <p:txBody>
          <a:bodyPr>
            <a:normAutofit/>
          </a:bodyPr>
          <a:lstStyle/>
          <a:p>
            <a:r>
              <a:rPr lang="tr-TR" sz="2400" dirty="0"/>
              <a:t>Bilimsel yöntemin kuramsal sürecini oluşturan açıklama; betimlenmiş olguları, olguların ilişkilerini yansıtan olgusal genellemeleri bazı kuramsal kavram veya genellemelerle anlaşılır hale getirmeyi amaçlar. Açıklama aracı olarak hipotez, kuram, yasa ve öngörü gibi kavramlar kullanılır. </a:t>
            </a:r>
          </a:p>
          <a:p>
            <a:endParaRPr lang="tr-TR" sz="2400" b="1" dirty="0"/>
          </a:p>
          <a:p>
            <a:r>
              <a:rPr lang="tr-TR" sz="2400" b="1" dirty="0"/>
              <a:t>Hipotez: </a:t>
            </a:r>
            <a:r>
              <a:rPr lang="tr-TR" sz="2400" dirty="0"/>
              <a:t>Olgular veya olgular arası ilişkileri açıklamak için oluşturulan ifadelerdir. Henüz doğrulanmamış kavramsal genellemelerdir. Hipotez, bir araştırmanın olası sonucuna dair yapılan tahminlerin ifadesidir. </a:t>
            </a:r>
          </a:p>
        </p:txBody>
      </p:sp>
    </p:spTree>
    <p:extLst>
      <p:ext uri="{BB962C8B-B14F-4D97-AF65-F5344CB8AC3E}">
        <p14:creationId xmlns:p14="http://schemas.microsoft.com/office/powerpoint/2010/main" val="99892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7432" y="1854557"/>
            <a:ext cx="10336368" cy="4322405"/>
          </a:xfrm>
        </p:spPr>
        <p:txBody>
          <a:bodyPr>
            <a:normAutofit/>
          </a:bodyPr>
          <a:lstStyle/>
          <a:p>
            <a:r>
              <a:rPr lang="tr-TR" sz="2800" b="1" dirty="0"/>
              <a:t>Kuram: </a:t>
            </a:r>
            <a:r>
              <a:rPr lang="tr-TR" sz="2800" dirty="0"/>
              <a:t>Doğrulanmış hipotezlerdir. Kuram, geçerliliği ve güvenirliği bilimsel yöntemlerle saptanmış olan bilgiler, açıklamalar bütünüdür.</a:t>
            </a:r>
          </a:p>
          <a:p>
            <a:endParaRPr lang="tr-TR" sz="2800" dirty="0"/>
          </a:p>
          <a:p>
            <a:r>
              <a:rPr lang="tr-TR" sz="2800" dirty="0"/>
              <a:t> </a:t>
            </a:r>
            <a:r>
              <a:rPr lang="tr-TR" sz="2800" b="1" dirty="0"/>
              <a:t>Yasa: </a:t>
            </a:r>
            <a:r>
              <a:rPr lang="tr-TR" sz="2800" dirty="0"/>
              <a:t>Doğrulanmış hipotezlerden oluşmuş kuramlar, birer bilimsel buluşturlar. Bilimsel buluşları ortaya koyma işlemine doğrulama denir. Her bilimsel buluş tek tek olguları değil, olgular sınıfını açıkladığı için onlar birer yasa haline gelirler. Olguların nedenlerini açıklayan her doğru kuram bir bilimsel yasadır. </a:t>
            </a:r>
          </a:p>
          <a:p>
            <a:endParaRPr lang="tr-TR" sz="2800" dirty="0"/>
          </a:p>
        </p:txBody>
      </p:sp>
    </p:spTree>
    <p:extLst>
      <p:ext uri="{BB962C8B-B14F-4D97-AF65-F5344CB8AC3E}">
        <p14:creationId xmlns:p14="http://schemas.microsoft.com/office/powerpoint/2010/main" val="126099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8796" y="1104611"/>
            <a:ext cx="10515710" cy="615780"/>
          </a:xfrm>
        </p:spPr>
        <p:txBody>
          <a:bodyPr>
            <a:noAutofit/>
          </a:bodyPr>
          <a:lstStyle/>
          <a:p>
            <a:pPr algn="ctr"/>
            <a:r>
              <a:rPr lang="tr-TR" sz="3600" b="1" dirty="0"/>
              <a:t>Araştırmanın Tanımı ve Araştırmaların Sınıflandırılması.</a:t>
            </a:r>
          </a:p>
        </p:txBody>
      </p:sp>
      <p:sp>
        <p:nvSpPr>
          <p:cNvPr id="3" name="İçerik Yer Tutucusu 2"/>
          <p:cNvSpPr>
            <a:spLocks noGrp="1"/>
          </p:cNvSpPr>
          <p:nvPr>
            <p:ph idx="1"/>
          </p:nvPr>
        </p:nvSpPr>
        <p:spPr>
          <a:xfrm>
            <a:off x="978795" y="1854558"/>
            <a:ext cx="10932790" cy="4393842"/>
          </a:xfrm>
        </p:spPr>
        <p:txBody>
          <a:bodyPr>
            <a:normAutofit/>
          </a:bodyPr>
          <a:lstStyle/>
          <a:p>
            <a:r>
              <a:rPr lang="tr-TR" dirty="0"/>
              <a:t>Literatürde araştırma kavramının yapılmış pek çok tanımı vardır. Bazıları şunlardır:</a:t>
            </a:r>
          </a:p>
          <a:p>
            <a:r>
              <a:rPr lang="tr-TR" dirty="0"/>
              <a:t> “Bilim ve sanatla ilgili olarak yapılan yöntemli çalışma” (Türk Dil Kurumu Sözlüğü [TDK], 2008).</a:t>
            </a:r>
          </a:p>
          <a:p>
            <a:r>
              <a:rPr lang="tr-TR" dirty="0"/>
              <a:t>Sorunların çözülmesi sürecine bilimsel yöntemin sistematik olarak uygulanması (</a:t>
            </a:r>
            <a:r>
              <a:rPr lang="tr-TR" dirty="0" err="1"/>
              <a:t>Gay</a:t>
            </a:r>
            <a:r>
              <a:rPr lang="tr-TR" dirty="0"/>
              <a:t>, </a:t>
            </a:r>
            <a:r>
              <a:rPr lang="tr-TR" dirty="0" err="1"/>
              <a:t>Mills</a:t>
            </a:r>
            <a:r>
              <a:rPr lang="tr-TR" dirty="0"/>
              <a:t> ve </a:t>
            </a:r>
            <a:r>
              <a:rPr lang="tr-TR" dirty="0" err="1"/>
              <a:t>Airasian</a:t>
            </a:r>
            <a:r>
              <a:rPr lang="tr-TR" dirty="0"/>
              <a:t>, 2009).</a:t>
            </a:r>
          </a:p>
          <a:p>
            <a:r>
              <a:rPr lang="tr-TR" dirty="0"/>
              <a:t>Bir hipotezin test edilmesine ilişkin bir sorun çözme etkinliği (</a:t>
            </a:r>
            <a:r>
              <a:rPr lang="tr-TR" dirty="0" err="1"/>
              <a:t>Anderson</a:t>
            </a:r>
            <a:r>
              <a:rPr lang="tr-TR" dirty="0"/>
              <a:t>, 1990).</a:t>
            </a:r>
          </a:p>
          <a:p>
            <a:r>
              <a:rPr lang="tr-TR" dirty="0" err="1"/>
              <a:t>Karasar</a:t>
            </a:r>
            <a:r>
              <a:rPr lang="tr-TR" dirty="0"/>
              <a:t> (2002)’a göre ise araştırma; Sorunlara güvenilir çözümler aramak amacıyla, planlı ve sistemli olarak, verilerin toplanması, çözümlenmesi, yorumlanarak değerlendirilmesi ve rapor edilmesi sürecidir.</a:t>
            </a:r>
          </a:p>
          <a:p>
            <a:endParaRPr lang="tr-TR" dirty="0"/>
          </a:p>
          <a:p>
            <a:r>
              <a:rPr lang="tr-TR" dirty="0"/>
              <a:t>Buna göre bilimsel araştırma, kısacası araştırma doğa ve toplumsal olaylarla ilgili sorunları çözmek için bilimsel yöntemin kullanılması olarak görülmektedir</a:t>
            </a:r>
          </a:p>
          <a:p>
            <a:endParaRPr lang="tr-TR" dirty="0"/>
          </a:p>
          <a:p>
            <a:endParaRPr lang="tr-TR" dirty="0"/>
          </a:p>
        </p:txBody>
      </p:sp>
    </p:spTree>
    <p:extLst>
      <p:ext uri="{BB962C8B-B14F-4D97-AF65-F5344CB8AC3E}">
        <p14:creationId xmlns:p14="http://schemas.microsoft.com/office/powerpoint/2010/main" val="169046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Araştırmalar, literatürde çok farklı şekillerde sınıflandırılarak açıklanmaktadır. </a:t>
            </a:r>
          </a:p>
          <a:p>
            <a:r>
              <a:rPr lang="tr-TR" sz="2400" dirty="0"/>
              <a:t>Araştırmaları, ilk olarak olaylara </a:t>
            </a:r>
            <a:r>
              <a:rPr lang="tr-TR" sz="2400" i="1" dirty="0"/>
              <a:t>bakış açısına, temel alınan felsefeye göre</a:t>
            </a:r>
            <a:r>
              <a:rPr lang="tr-TR" sz="2400" dirty="0"/>
              <a:t> </a:t>
            </a:r>
            <a:r>
              <a:rPr lang="tr-TR" sz="2400" b="1" dirty="0"/>
              <a:t>nicel (</a:t>
            </a:r>
            <a:r>
              <a:rPr lang="tr-TR" sz="2400" b="1" dirty="0" err="1"/>
              <a:t>quantitative</a:t>
            </a:r>
            <a:r>
              <a:rPr lang="tr-TR" sz="2400" b="1" dirty="0"/>
              <a:t>) ve nitel (</a:t>
            </a:r>
            <a:r>
              <a:rPr lang="tr-TR" sz="2400" b="1" dirty="0" err="1"/>
              <a:t>qualitative</a:t>
            </a:r>
            <a:r>
              <a:rPr lang="tr-TR" sz="2400" b="1" dirty="0"/>
              <a:t>) araştırma </a:t>
            </a:r>
            <a:r>
              <a:rPr lang="tr-TR" sz="2400" dirty="0"/>
              <a:t>olarak ikiye ayırmak uygun olacaktır.</a:t>
            </a:r>
          </a:p>
          <a:p>
            <a:r>
              <a:rPr lang="tr-TR" sz="2400" dirty="0"/>
              <a:t>Araştırma problemiyle tutarlı olarak hem nicel hem nitel araştırma yönteminin kullanılmak istenmesi ise pragmatist felsefeye dayanır ve bu durumda çalışma karma yöntemin kullanıldığı araştırma olarak tanımlanır.</a:t>
            </a:r>
          </a:p>
        </p:txBody>
      </p:sp>
    </p:spTree>
    <p:extLst>
      <p:ext uri="{BB962C8B-B14F-4D97-AF65-F5344CB8AC3E}">
        <p14:creationId xmlns:p14="http://schemas.microsoft.com/office/powerpoint/2010/main" val="3731437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674" y="2114980"/>
            <a:ext cx="10369128" cy="1609344"/>
          </a:xfrm>
        </p:spPr>
        <p:txBody>
          <a:bodyPr/>
          <a:lstStyle/>
          <a:p>
            <a:pPr algn="ctr"/>
            <a:r>
              <a:rPr lang="tr-TR" dirty="0"/>
              <a:t>NİCEL VE NİTEL ARAŞTIRMA PARADİGMALARI</a:t>
            </a:r>
          </a:p>
        </p:txBody>
      </p:sp>
      <p:sp>
        <p:nvSpPr>
          <p:cNvPr id="3" name="Slayt Numarası Yer Tutucusu 2"/>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96258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7384" y="131064"/>
            <a:ext cx="10058400" cy="1173480"/>
          </a:xfrm>
        </p:spPr>
        <p:txBody>
          <a:bodyPr/>
          <a:lstStyle/>
          <a:p>
            <a:r>
              <a:rPr lang="tr-TR" cap="none" dirty="0"/>
              <a:t>Paradigma</a:t>
            </a:r>
          </a:p>
        </p:txBody>
      </p:sp>
      <p:sp>
        <p:nvSpPr>
          <p:cNvPr id="3" name="İçerik Yer Tutucusu 2"/>
          <p:cNvSpPr>
            <a:spLocks noGrp="1"/>
          </p:cNvSpPr>
          <p:nvPr>
            <p:ph idx="1"/>
          </p:nvPr>
        </p:nvSpPr>
        <p:spPr>
          <a:xfrm>
            <a:off x="1030310" y="1892046"/>
            <a:ext cx="9643024" cy="2940558"/>
          </a:xfrm>
        </p:spPr>
        <p:style>
          <a:lnRef idx="2">
            <a:schemeClr val="accent2"/>
          </a:lnRef>
          <a:fillRef idx="1">
            <a:schemeClr val="lt1"/>
          </a:fillRef>
          <a:effectRef idx="0">
            <a:schemeClr val="accent2"/>
          </a:effectRef>
          <a:fontRef idx="minor">
            <a:schemeClr val="dk1"/>
          </a:fontRef>
        </p:style>
        <p:txBody>
          <a:bodyPr>
            <a:noAutofit/>
          </a:bodyPr>
          <a:lstStyle/>
          <a:p>
            <a:pPr algn="just"/>
            <a:r>
              <a:rPr lang="tr-TR" sz="2400" dirty="0">
                <a:solidFill>
                  <a:schemeClr val="tx1"/>
                </a:solidFill>
              </a:rPr>
              <a:t>Paradigma: Araştırmacıya ve araştırma sürecine rehberlik eden inanç sistemi ya da dünya görüşü (</a:t>
            </a:r>
            <a:r>
              <a:rPr lang="tr-TR" sz="2400" dirty="0" err="1">
                <a:solidFill>
                  <a:schemeClr val="tx1"/>
                </a:solidFill>
              </a:rPr>
              <a:t>Guba</a:t>
            </a:r>
            <a:r>
              <a:rPr lang="tr-TR" sz="2400" dirty="0">
                <a:solidFill>
                  <a:schemeClr val="tx1"/>
                </a:solidFill>
              </a:rPr>
              <a:t> ve Lincoln,1994): Bu dünya görüşü bizim olaylara, hayata baktığımız penceremiz.</a:t>
            </a:r>
          </a:p>
          <a:p>
            <a:r>
              <a:rPr lang="tr-TR" sz="2400" dirty="0">
                <a:solidFill>
                  <a:schemeClr val="tx1"/>
                </a:solidFill>
              </a:rPr>
              <a:t>Paradigma=Çerçeve</a:t>
            </a:r>
          </a:p>
          <a:p>
            <a:r>
              <a:rPr lang="tr-TR" sz="2400" dirty="0">
                <a:solidFill>
                  <a:schemeClr val="tx1"/>
                </a:solidFill>
              </a:rPr>
              <a:t>Hangi soruların hangi araştırma yöntemleriyle çözülebileceğine yol gösterir.</a:t>
            </a:r>
          </a:p>
          <a:p>
            <a:endParaRPr lang="tr-TR" sz="2400" dirty="0">
              <a:solidFill>
                <a:schemeClr val="tx1"/>
              </a:solidFill>
            </a:endParaRPr>
          </a:p>
          <a:p>
            <a:endParaRPr lang="tr-TR"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tr-TR" sz="2400" dirty="0">
              <a:solidFill>
                <a:schemeClr val="tx1"/>
              </a:solidFill>
            </a:endParaRPr>
          </a:p>
        </p:txBody>
      </p:sp>
      <p:sp>
        <p:nvSpPr>
          <p:cNvPr id="4" name="Slayt Numarası Yer Tutucusu 3"/>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2695699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a:t>Bilimsel Araştırma Paradigmaları</a:t>
            </a:r>
          </a:p>
        </p:txBody>
      </p:sp>
      <p:sp>
        <p:nvSpPr>
          <p:cNvPr id="3" name="İçerik Yer Tutucusu 2"/>
          <p:cNvSpPr>
            <a:spLocks noGrp="1"/>
          </p:cNvSpPr>
          <p:nvPr>
            <p:ph idx="1"/>
          </p:nvPr>
        </p:nvSpPr>
        <p:spPr>
          <a:xfrm>
            <a:off x="447675" y="2216150"/>
            <a:ext cx="6089650" cy="1917700"/>
          </a:xfrm>
        </p:spPr>
        <p:txBody>
          <a:bodyPr>
            <a:noAutofit/>
          </a:bodyPr>
          <a:lstStyle/>
          <a:p>
            <a:pPr algn="just"/>
            <a:r>
              <a:rPr lang="tr-TR" sz="2800" dirty="0"/>
              <a:t>Paradigma: Doğruluk ve gerçekliğin doğasına ilişkin varsayımları, araştırılabilecek nitelikteki soruları ortaya koyan ve bunların nasıl yapılacağına ilişkin bir bilim felsefesi ya da çerçevesidir (5).</a:t>
            </a:r>
          </a:p>
        </p:txBody>
      </p:sp>
      <p:sp>
        <p:nvSpPr>
          <p:cNvPr id="5" name="Slayt Numarası Yer Tutucusu 4"/>
          <p:cNvSpPr>
            <a:spLocks noGrp="1"/>
          </p:cNvSpPr>
          <p:nvPr>
            <p:ph type="sldNum" sz="quarter" idx="12"/>
          </p:nvPr>
        </p:nvSpPr>
        <p:spPr/>
        <p:txBody>
          <a:bodyPr/>
          <a:lstStyle/>
          <a:p>
            <a:fld id="{4FAB73BC-B049-4115-A692-8D63A059BFB8}" type="slidenum">
              <a:rPr lang="en-US" smtClean="0"/>
              <a:t>38</a:t>
            </a:fld>
            <a:endParaRPr lang="en-US" dirty="0"/>
          </a:p>
        </p:txBody>
      </p:sp>
      <p:pic>
        <p:nvPicPr>
          <p:cNvPr id="1026" name="Picture 2" descr="http://perakendehayat.com/wp-content/uploads/2013/09/parad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75" y="1709737"/>
            <a:ext cx="4168775" cy="359571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7675" y="6419850"/>
            <a:ext cx="11077575" cy="276999"/>
          </a:xfrm>
          <a:prstGeom prst="rect">
            <a:avLst/>
          </a:prstGeom>
          <a:noFill/>
        </p:spPr>
        <p:txBody>
          <a:bodyPr wrap="square" rtlCol="0">
            <a:spAutoFit/>
          </a:bodyPr>
          <a:lstStyle/>
          <a:p>
            <a:r>
              <a:rPr lang="tr-TR" sz="1200" dirty="0"/>
              <a:t>5. </a:t>
            </a:r>
            <a:r>
              <a:rPr lang="tr-TR" sz="1200" dirty="0" err="1"/>
              <a:t>Glesne</a:t>
            </a:r>
            <a:r>
              <a:rPr lang="tr-TR" sz="1200" dirty="0"/>
              <a:t> C. (2013). Nitel Araştırma Giriş (3.Baskı). Anı Yayıncılık, Ankara</a:t>
            </a:r>
          </a:p>
        </p:txBody>
      </p:sp>
    </p:spTree>
    <p:extLst>
      <p:ext uri="{BB962C8B-B14F-4D97-AF65-F5344CB8AC3E}">
        <p14:creationId xmlns:p14="http://schemas.microsoft.com/office/powerpoint/2010/main" val="791112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5642" y="252984"/>
            <a:ext cx="10058400" cy="1609344"/>
          </a:xfrm>
        </p:spPr>
        <p:txBody>
          <a:bodyPr>
            <a:normAutofit/>
          </a:bodyPr>
          <a:lstStyle/>
          <a:p>
            <a:r>
              <a:rPr lang="tr-TR" cap="none" dirty="0"/>
              <a:t>Bilimsel Araştırma Paradigmaları</a:t>
            </a:r>
          </a:p>
        </p:txBody>
      </p:sp>
      <p:sp>
        <p:nvSpPr>
          <p:cNvPr id="3" name="İçerik Yer Tutucusu 2"/>
          <p:cNvSpPr>
            <a:spLocks noGrp="1"/>
          </p:cNvSpPr>
          <p:nvPr>
            <p:ph idx="1"/>
          </p:nvPr>
        </p:nvSpPr>
        <p:spPr>
          <a:xfrm>
            <a:off x="812443" y="2957217"/>
            <a:ext cx="6051996" cy="2562532"/>
          </a:xfrm>
        </p:spPr>
        <p:txBody>
          <a:bodyPr>
            <a:normAutofit/>
          </a:bodyPr>
          <a:lstStyle/>
          <a:p>
            <a:pPr algn="just"/>
            <a:r>
              <a:rPr lang="tr-TR" dirty="0"/>
              <a:t>Araştırma paradigmaları kavramı Thomas </a:t>
            </a:r>
            <a:r>
              <a:rPr lang="tr-TR" dirty="0" err="1"/>
              <a:t>Kuhn’un</a:t>
            </a:r>
            <a:r>
              <a:rPr lang="tr-TR" dirty="0"/>
              <a:t> 1962 yılında  yayımlanan «Bilimsel Devrimlerin Yapısı» adlı kitabıyla hız kazandı (5).</a:t>
            </a:r>
          </a:p>
          <a:p>
            <a:pPr algn="just"/>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39</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167" y="1862328"/>
            <a:ext cx="2809875" cy="432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605642" y="6460177"/>
            <a:ext cx="7540831" cy="246221"/>
          </a:xfrm>
          <a:prstGeom prst="rect">
            <a:avLst/>
          </a:prstGeom>
          <a:noFill/>
        </p:spPr>
        <p:txBody>
          <a:bodyPr wrap="square" rtlCol="0">
            <a:spAutoFit/>
          </a:bodyPr>
          <a:lstStyle/>
          <a:p>
            <a:r>
              <a:rPr lang="tr-TR" sz="1000" dirty="0"/>
              <a:t>5. </a:t>
            </a:r>
            <a:r>
              <a:rPr lang="tr-TR" sz="1000" dirty="0" err="1"/>
              <a:t>Glesne</a:t>
            </a:r>
            <a:r>
              <a:rPr lang="tr-TR" sz="1000" dirty="0"/>
              <a:t> C. (2013). Nitel Araştırma Giriş (3.Baskı). Anı Yayıncılık, Ankara</a:t>
            </a:r>
          </a:p>
        </p:txBody>
      </p:sp>
    </p:spTree>
    <p:extLst>
      <p:ext uri="{BB962C8B-B14F-4D97-AF65-F5344CB8AC3E}">
        <p14:creationId xmlns:p14="http://schemas.microsoft.com/office/powerpoint/2010/main" val="154179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i Yer Tutucusu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rgbClr val="FEFEFE"/>
                </a:solidFill>
                <a:latin typeface="Arial" pitchFamily="34" charset="0"/>
              </a:rPr>
              <a:t>Bilimsel Araştırma Yöntemleri</a:t>
            </a:r>
            <a:endParaRPr lang="en-US" altLang="tr-TR" sz="1200" dirty="0">
              <a:solidFill>
                <a:srgbClr val="FEFEFE"/>
              </a:solidFill>
              <a:latin typeface="Arial" pitchFamily="34" charset="0"/>
            </a:endParaRPr>
          </a:p>
        </p:txBody>
      </p:sp>
      <p:sp>
        <p:nvSpPr>
          <p:cNvPr id="21507"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dirty="0">
                <a:solidFill>
                  <a:schemeClr val="bg1"/>
                </a:solidFill>
                <a:latin typeface="Arial" pitchFamily="34" charset="0"/>
              </a:rPr>
              <a:t>Şener Büyüköztürk, Ebru Kılıç Çakmak, Özcan Erkan Akgün,  Şirin Karadeniz, Funda Demirel</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789865800"/>
              </p:ext>
            </p:extLst>
          </p:nvPr>
        </p:nvGraphicFramePr>
        <p:xfrm>
          <a:off x="2111375" y="2292350"/>
          <a:ext cx="10080625" cy="351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txBox="1">
            <a:spLocks noChangeArrowheads="1"/>
          </p:cNvSpPr>
          <p:nvPr/>
        </p:nvSpPr>
        <p:spPr bwMode="auto">
          <a:xfrm>
            <a:off x="1815920" y="14804"/>
            <a:ext cx="8304695"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eaLnBrk="0" fontAlgn="base" hangingPunct="0">
              <a:spcAft>
                <a:spcPct val="0"/>
              </a:spcAft>
            </a:pPr>
            <a:r>
              <a:rPr lang="tr-TR" altLang="tr-TR" sz="3200" b="1" dirty="0">
                <a:effectLst/>
                <a:latin typeface="Arial" panose="020B0604020202020204" pitchFamily="34" charset="0"/>
              </a:rPr>
              <a:t>BİLMENİN YOLLARI</a:t>
            </a:r>
          </a:p>
          <a:p>
            <a:pPr algn="just" eaLnBrk="0" fontAlgn="base" hangingPunct="0">
              <a:spcAft>
                <a:spcPct val="0"/>
              </a:spcAft>
            </a:pPr>
            <a:endParaRPr lang="tr-TR" sz="2000" b="1" dirty="0">
              <a:effectLst/>
            </a:endParaRPr>
          </a:p>
          <a:p>
            <a:pPr algn="just" eaLnBrk="0" fontAlgn="base" hangingPunct="0">
              <a:spcAft>
                <a:spcPct val="0"/>
              </a:spcAft>
            </a:pPr>
            <a:r>
              <a:rPr lang="tr-TR" sz="2000" b="1" dirty="0">
                <a:effectLst/>
              </a:rPr>
              <a:t>Bir sorunun çözümlenmesi için başvurulan yaklaşımlar olarak da isimlendirilen bilmenin yolları ya da bilgiyi arama yolları, ilkel toplumdan bilgi toplumuna geçiş sürecinde çeşitli düşünme aşamaları ilk defa </a:t>
            </a:r>
            <a:r>
              <a:rPr lang="tr-TR" sz="2000" b="1" dirty="0" err="1">
                <a:effectLst/>
              </a:rPr>
              <a:t>Dewey</a:t>
            </a:r>
            <a:r>
              <a:rPr lang="tr-TR" sz="2000" b="1" dirty="0">
                <a:effectLst/>
              </a:rPr>
              <a:t> (1910) tarafından açıklanmıştır. </a:t>
            </a:r>
          </a:p>
          <a:p>
            <a:pPr algn="ctr" eaLnBrk="0" fontAlgn="base" hangingPunct="0">
              <a:spcAft>
                <a:spcPct val="0"/>
              </a:spcAft>
            </a:pPr>
            <a:endParaRPr lang="tr-TR" altLang="tr-TR" sz="320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659816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a:t>Pozitivist Paradigma</a:t>
            </a:r>
          </a:p>
        </p:txBody>
      </p:sp>
      <p:sp>
        <p:nvSpPr>
          <p:cNvPr id="3" name="İçerik Yer Tutucusu 2"/>
          <p:cNvSpPr>
            <a:spLocks noGrp="1"/>
          </p:cNvSpPr>
          <p:nvPr>
            <p:ph idx="1"/>
          </p:nvPr>
        </p:nvSpPr>
        <p:spPr>
          <a:xfrm>
            <a:off x="838200" y="1828801"/>
            <a:ext cx="5379720" cy="2584704"/>
          </a:xfrm>
        </p:spPr>
        <p:txBody>
          <a:bodyPr>
            <a:noAutofit/>
          </a:bodyPr>
          <a:lstStyle/>
          <a:p>
            <a:pPr algn="just"/>
            <a:r>
              <a:rPr lang="tr-TR" sz="2000" dirty="0"/>
              <a:t>Pozitivizm ana iddiası metafiziğin hiçbir değeri olmadığı iddiasıdır. </a:t>
            </a:r>
            <a:r>
              <a:rPr lang="tr-TR" sz="2000" dirty="0" err="1"/>
              <a:t>Comte’a</a:t>
            </a:r>
            <a:r>
              <a:rPr lang="tr-TR" sz="2000" dirty="0"/>
              <a:t> göre insan zihni teolojik, metafizik ve pozitif diye adlandırdığı 3 evreden geçmiştir.  Birinci dönemde insan evren hakkında doğru bir anlayışa</a:t>
            </a:r>
            <a:r>
              <a:rPr lang="tr-TR" sz="2000" baseline="0" dirty="0"/>
              <a:t> sahip olmadığı için tanrısal güçler, ikinci dönemde yine tam olarak gelişmediği ve yetişmediği için metafizik kuvvetler aramış nihayet sonunda pozitif yani olguların arkasında gizli güçler aramayan, onları deney ve gözleme dayanan başka olaylarla açıklayan zihin yapısına sahip olmuştur.</a:t>
            </a:r>
            <a:endParaRPr lang="tr-TR" sz="2000" dirty="0"/>
          </a:p>
          <a:p>
            <a:pPr algn="just"/>
            <a:endParaRPr lang="tr-TR" sz="20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40</a:t>
            </a:fld>
            <a:endParaRPr lang="en-US" dirty="0"/>
          </a:p>
        </p:txBody>
      </p:sp>
      <p:pic>
        <p:nvPicPr>
          <p:cNvPr id="1026" name="Picture 2" descr="http://upload.wikimedia.org/wikipedia/commons/f/f4/Auguste_Comt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299" y="1716440"/>
            <a:ext cx="2650900" cy="307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8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801624" y="50489"/>
            <a:ext cx="10058400" cy="1609344"/>
          </a:xfrm>
        </p:spPr>
        <p:txBody>
          <a:bodyPr/>
          <a:lstStyle/>
          <a:p>
            <a:r>
              <a:rPr lang="tr-TR" cap="none" dirty="0"/>
              <a:t>Pozitivist Paradigma</a:t>
            </a:r>
          </a:p>
        </p:txBody>
      </p:sp>
      <p:sp>
        <p:nvSpPr>
          <p:cNvPr id="3" name="İçerik Yer Tutucusu 2"/>
          <p:cNvSpPr>
            <a:spLocks noGrp="1"/>
          </p:cNvSpPr>
          <p:nvPr>
            <p:ph idx="1"/>
          </p:nvPr>
        </p:nvSpPr>
        <p:spPr>
          <a:xfrm>
            <a:off x="801624" y="2084832"/>
            <a:ext cx="6355080" cy="4050792"/>
          </a:xfrm>
        </p:spPr>
        <p:txBody>
          <a:bodyPr>
            <a:normAutofit/>
          </a:bodyPr>
          <a:lstStyle/>
          <a:p>
            <a:pPr algn="just"/>
            <a:r>
              <a:rPr lang="tr-TR" sz="2800" dirty="0" err="1"/>
              <a:t>Comte’a</a:t>
            </a:r>
            <a:r>
              <a:rPr lang="tr-TR" sz="2800" dirty="0"/>
              <a:t> göre Pozitif bir doğa biliminin yanında, pozitif bir toplum biliminin, pozitif bir ahlakın hatta pozitif bir dinin yaratılması mümkündür ve gereklidir.</a:t>
            </a:r>
          </a:p>
          <a:p>
            <a:pPr algn="just"/>
            <a:r>
              <a:rPr lang="tr-TR" sz="2800" dirty="0"/>
              <a:t>Gerçek bilim yalnızca pozitif olanla, yani bize duyu ve organlarımızla verilmiş olanla ilgilenmek  zorundadır (3).</a:t>
            </a:r>
          </a:p>
        </p:txBody>
      </p:sp>
      <p:sp>
        <p:nvSpPr>
          <p:cNvPr id="6" name="Slayt Numarası Yer Tutucusu 5"/>
          <p:cNvSpPr>
            <a:spLocks noGrp="1"/>
          </p:cNvSpPr>
          <p:nvPr>
            <p:ph type="sldNum" sz="quarter" idx="12"/>
          </p:nvPr>
        </p:nvSpPr>
        <p:spPr/>
        <p:txBody>
          <a:bodyPr/>
          <a:lstStyle/>
          <a:p>
            <a:fld id="{4FAB73BC-B049-4115-A692-8D63A059BFB8}" type="slidenum">
              <a:rPr lang="en-US" smtClean="0"/>
              <a:t>41</a:t>
            </a:fld>
            <a:endParaRPr lang="en-US" dirty="0"/>
          </a:p>
        </p:txBody>
      </p:sp>
      <p:pic>
        <p:nvPicPr>
          <p:cNvPr id="2050" name="Picture 2" descr="http://a4.mzstatic.com/us/r30/Publication/v4/bb/c4/e7/bbc4e74e-ab80-beb1-8095-0ff1882b1d06/Auguste_Comte_Positivism-with-logo_copy.480x48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781" y="2084831"/>
            <a:ext cx="2893981" cy="385864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66368" y="6483137"/>
            <a:ext cx="3494867" cy="246221"/>
          </a:xfrm>
          <a:prstGeom prst="rect">
            <a:avLst/>
          </a:prstGeom>
        </p:spPr>
        <p:txBody>
          <a:bodyPr wrap="none">
            <a:spAutoFit/>
          </a:bodyPr>
          <a:lstStyle/>
          <a:p>
            <a:r>
              <a:rPr lang="tr-TR" sz="1000" dirty="0"/>
              <a:t>3. Arslan A. (2013). Felsefeye Giriş (2. Baskı). Adres Yayınları</a:t>
            </a:r>
          </a:p>
        </p:txBody>
      </p:sp>
    </p:spTree>
    <p:extLst>
      <p:ext uri="{BB962C8B-B14F-4D97-AF65-F5344CB8AC3E}">
        <p14:creationId xmlns:p14="http://schemas.microsoft.com/office/powerpoint/2010/main" val="182854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01752"/>
            <a:ext cx="10518648" cy="1609344"/>
          </a:xfrm>
        </p:spPr>
        <p:txBody>
          <a:bodyPr/>
          <a:lstStyle/>
          <a:p>
            <a:r>
              <a:rPr lang="tr-TR" dirty="0"/>
              <a:t>Pozitivist Paradigma</a:t>
            </a:r>
          </a:p>
        </p:txBody>
      </p:sp>
      <p:sp>
        <p:nvSpPr>
          <p:cNvPr id="3" name="İçerik Yer Tutucusu 2"/>
          <p:cNvSpPr>
            <a:spLocks noGrp="1"/>
          </p:cNvSpPr>
          <p:nvPr>
            <p:ph idx="1"/>
          </p:nvPr>
        </p:nvSpPr>
        <p:spPr>
          <a:xfrm>
            <a:off x="601014" y="2096773"/>
            <a:ext cx="5423066" cy="1868586"/>
          </a:xfrm>
        </p:spPr>
        <p:txBody>
          <a:bodyPr>
            <a:normAutofit/>
          </a:bodyPr>
          <a:lstStyle/>
          <a:p>
            <a:pPr algn="just"/>
            <a:r>
              <a:rPr lang="tr-TR" sz="2200" dirty="0"/>
              <a:t>Pozitivist görüş, ‘metodolojik birlik’ ilkesini kabul eder. Buna göre, tek bir bilim mantığı vardır ve bilim adını taşıyan her entelektüel etkinlik bu mantığa uymalıdır (7).</a:t>
            </a:r>
          </a:p>
        </p:txBody>
      </p:sp>
      <p:sp>
        <p:nvSpPr>
          <p:cNvPr id="6" name="Slayt Numarası Yer Tutucusu 5"/>
          <p:cNvSpPr>
            <a:spLocks noGrp="1"/>
          </p:cNvSpPr>
          <p:nvPr>
            <p:ph type="sldNum" sz="quarter" idx="12"/>
          </p:nvPr>
        </p:nvSpPr>
        <p:spPr/>
        <p:txBody>
          <a:bodyPr/>
          <a:lstStyle/>
          <a:p>
            <a:fld id="{4FAB73BC-B049-4115-A692-8D63A059BFB8}" type="slidenum">
              <a:rPr lang="en-US" smtClean="0"/>
              <a:t>42</a:t>
            </a:fld>
            <a:endParaRPr lang="en-US" dirty="0"/>
          </a:p>
        </p:txBody>
      </p:sp>
      <p:sp>
        <p:nvSpPr>
          <p:cNvPr id="4" name="Yuvarlatılmış Dikdörtgen 3"/>
          <p:cNvSpPr/>
          <p:nvPr/>
        </p:nvSpPr>
        <p:spPr>
          <a:xfrm>
            <a:off x="6650182" y="2553194"/>
            <a:ext cx="4963886" cy="296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t>«Eğer siz pozitivist bir araştırmacıysanız, insanlara sunulan tek bir gerçekliğin var olduğunu ve bu gerçekliğin ölçülebildiğini ve belli ölçüde bir kesinliği olduğunu söyleyen ontolojik bir inanca sahipsiniz demektir»</a:t>
            </a:r>
          </a:p>
        </p:txBody>
      </p:sp>
      <p:sp>
        <p:nvSpPr>
          <p:cNvPr id="5" name="Metin kutusu 4"/>
          <p:cNvSpPr txBox="1"/>
          <p:nvPr/>
        </p:nvSpPr>
        <p:spPr>
          <a:xfrm>
            <a:off x="296884" y="6390119"/>
            <a:ext cx="8953994" cy="246221"/>
          </a:xfrm>
          <a:prstGeom prst="rect">
            <a:avLst/>
          </a:prstGeom>
          <a:noFill/>
        </p:spPr>
        <p:txBody>
          <a:bodyPr wrap="square" rtlCol="0">
            <a:spAutoFit/>
          </a:bodyPr>
          <a:lstStyle/>
          <a:p>
            <a:r>
              <a:rPr lang="tr-TR" sz="1000" dirty="0"/>
              <a:t>7. Kuş, E. (2007). Sosyal Bilim Metodolojisinde Paradigma Dönüşümü ve Psikolojide Nitel Araştırma. Türk Psikoloji Yazıları,. 10 (20), 19-41</a:t>
            </a:r>
          </a:p>
        </p:txBody>
      </p:sp>
      <p:pic>
        <p:nvPicPr>
          <p:cNvPr id="2050" name="Picture 2" descr="http://www.risalehaber.com/d/news/109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22" y="3694211"/>
            <a:ext cx="3029059" cy="2279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243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160" y="131064"/>
            <a:ext cx="10058400" cy="1609344"/>
          </a:xfrm>
        </p:spPr>
        <p:txBody>
          <a:bodyPr/>
          <a:lstStyle/>
          <a:p>
            <a:r>
              <a:rPr lang="tr-TR" cap="none" dirty="0"/>
              <a:t>Post Pozitivist Paradigma</a:t>
            </a:r>
          </a:p>
        </p:txBody>
      </p:sp>
      <p:sp>
        <p:nvSpPr>
          <p:cNvPr id="3" name="İçerik Yer Tutucusu 2"/>
          <p:cNvSpPr>
            <a:spLocks noGrp="1"/>
          </p:cNvSpPr>
          <p:nvPr>
            <p:ph idx="1"/>
          </p:nvPr>
        </p:nvSpPr>
        <p:spPr>
          <a:xfrm>
            <a:off x="1017430" y="1986455"/>
            <a:ext cx="4893973" cy="4190507"/>
          </a:xfrm>
        </p:spPr>
        <p:txBody>
          <a:bodyPr>
            <a:normAutofit/>
          </a:bodyPr>
          <a:lstStyle/>
          <a:p>
            <a:pPr algn="just"/>
            <a:r>
              <a:rPr lang="tr-TR" sz="2200" dirty="0"/>
              <a:t>Post-pozitivist bilim anlayışı, pozitivizmin akla ve bilimin ayrıcalıklı özelliği olarak deneye verilen konumun eleştirisi üzerinde yükselir.</a:t>
            </a:r>
          </a:p>
          <a:p>
            <a:pPr algn="just"/>
            <a:endParaRPr lang="tr-TR" sz="2200" dirty="0"/>
          </a:p>
          <a:p>
            <a:pPr algn="just"/>
            <a:r>
              <a:rPr lang="tr-TR" sz="2200" dirty="0"/>
              <a:t>1930 ve 1940’larda ölçülebilir ve bilinen tek bir gerçekliğin olduğu ontolojisine dayanan mantıksal pozitivizm birçok eleştiri almıştır(5). </a:t>
            </a:r>
          </a:p>
        </p:txBody>
      </p:sp>
      <p:sp>
        <p:nvSpPr>
          <p:cNvPr id="5" name="Slayt Numarası Yer Tutucusu 4"/>
          <p:cNvSpPr>
            <a:spLocks noGrp="1"/>
          </p:cNvSpPr>
          <p:nvPr>
            <p:ph type="sldNum" sz="quarter" idx="12"/>
          </p:nvPr>
        </p:nvSpPr>
        <p:spPr/>
        <p:txBody>
          <a:bodyPr/>
          <a:lstStyle/>
          <a:p>
            <a:fld id="{4FAB73BC-B049-4115-A692-8D63A059BFB8}" type="slidenum">
              <a:rPr lang="en-US" smtClean="0"/>
              <a:t>43</a:t>
            </a:fld>
            <a:endParaRPr lang="en-US" dirty="0"/>
          </a:p>
        </p:txBody>
      </p:sp>
      <p:sp>
        <p:nvSpPr>
          <p:cNvPr id="4" name="Dikdörtgen 3"/>
          <p:cNvSpPr/>
          <p:nvPr/>
        </p:nvSpPr>
        <p:spPr>
          <a:xfrm>
            <a:off x="447304" y="6478427"/>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pic>
        <p:nvPicPr>
          <p:cNvPr id="1026" name="Picture 2" descr="http://3.bp.blogspot.com/-GAGrbeZAmpQ/T3x_FMs8HJI/AAAAAAAAA8w/CJMQGxXRdtc/s1600/akil-icin-yol-bir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63" y="1986456"/>
            <a:ext cx="3968652" cy="373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20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5048" y="448056"/>
            <a:ext cx="10058400" cy="1051560"/>
          </a:xfrm>
        </p:spPr>
        <p:txBody>
          <a:bodyPr/>
          <a:lstStyle/>
          <a:p>
            <a:r>
              <a:rPr lang="tr-TR" cap="none" dirty="0" err="1"/>
              <a:t>Yorumlamacı</a:t>
            </a:r>
            <a:r>
              <a:rPr lang="tr-TR" cap="none" dirty="0"/>
              <a:t> Paradigma</a:t>
            </a:r>
          </a:p>
        </p:txBody>
      </p:sp>
      <p:sp>
        <p:nvSpPr>
          <p:cNvPr id="3" name="İçerik Yer Tutucusu 2"/>
          <p:cNvSpPr>
            <a:spLocks noGrp="1"/>
          </p:cNvSpPr>
          <p:nvPr>
            <p:ph idx="1"/>
          </p:nvPr>
        </p:nvSpPr>
        <p:spPr>
          <a:xfrm>
            <a:off x="1313645" y="1841679"/>
            <a:ext cx="5465106" cy="3629279"/>
          </a:xfrm>
        </p:spPr>
        <p:txBody>
          <a:bodyPr>
            <a:noAutofit/>
          </a:bodyPr>
          <a:lstStyle/>
          <a:p>
            <a:pPr algn="just"/>
            <a:r>
              <a:rPr lang="tr-TR" dirty="0"/>
              <a:t>Bugün mevcut birçok nitel araştırmaya dayanak olan bir diğer paradigma ise </a:t>
            </a:r>
            <a:r>
              <a:rPr lang="tr-TR" dirty="0" err="1"/>
              <a:t>yorumlamacı</a:t>
            </a:r>
            <a:r>
              <a:rPr lang="tr-TR" dirty="0"/>
              <a:t> yaklaşımdan beslenmektedir.</a:t>
            </a:r>
          </a:p>
          <a:p>
            <a:pPr algn="just"/>
            <a:r>
              <a:rPr lang="tr-TR" dirty="0" err="1"/>
              <a:t>Yorumlamacı</a:t>
            </a:r>
            <a:r>
              <a:rPr lang="tr-TR" dirty="0"/>
              <a:t> geleneğe yakın olan ontolojik inanç, gerçeğin sosyal ortamda oluştuğu, karmaşık olduğu ve sürekli değiştiği bir dünya görüşünü savunur. </a:t>
            </a:r>
          </a:p>
          <a:p>
            <a:pPr algn="just"/>
            <a:r>
              <a:rPr lang="tr-TR" dirty="0"/>
              <a:t>O halde </a:t>
            </a:r>
            <a:r>
              <a:rPr lang="tr-TR" dirty="0" err="1"/>
              <a:t>birşeyi</a:t>
            </a:r>
            <a:r>
              <a:rPr lang="tr-TR" dirty="0"/>
              <a:t> bilmenin önemi insanların bazı nesneleri</a:t>
            </a:r>
            <a:r>
              <a:rPr lang="tr-TR" baseline="0" dirty="0"/>
              <a:t> </a:t>
            </a:r>
            <a:r>
              <a:rPr lang="tr-TR" baseline="0" dirty="0" err="1"/>
              <a:t>olayları,davranışları</a:t>
            </a:r>
            <a:r>
              <a:rPr lang="tr-TR" baseline="0" dirty="0"/>
              <a:t>, algıları gibi unsurları nasıl yorumladıkları ve nasıl anlamlandırdıklarıdır.  Bu yapılandırılmış gerçeklerin yalnızca bireyin aklında değil aynı zamanda sosyal yapıların içinde de var olduğu kabul edilir.</a:t>
            </a:r>
            <a:endParaRPr lang="tr-TR" dirty="0"/>
          </a:p>
          <a:p>
            <a:pPr algn="just"/>
            <a:endParaRPr lang="tr-TR" sz="28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44</a:t>
            </a:fld>
            <a:endParaRPr lang="en-US" dirty="0"/>
          </a:p>
        </p:txBody>
      </p:sp>
      <p:pic>
        <p:nvPicPr>
          <p:cNvPr id="3074" name="Picture 2" descr="http://4.bp.blogspot.com/_u-2_xKur3nI/TN6Z28G8w7I/AAAAAAAAAEo/umeTmSuD0mw/s400/sosyal-med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932" y="1850336"/>
            <a:ext cx="3362424" cy="335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6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97864"/>
          </a:xfrm>
        </p:spPr>
        <p:txBody>
          <a:bodyPr/>
          <a:lstStyle/>
          <a:p>
            <a:pPr algn="ctr"/>
            <a:r>
              <a:rPr lang="tr-TR" cap="none" dirty="0" err="1"/>
              <a:t>Yorumlamacı</a:t>
            </a:r>
            <a:r>
              <a:rPr lang="tr-TR" cap="none" dirty="0"/>
              <a:t> Paradigma</a:t>
            </a:r>
          </a:p>
        </p:txBody>
      </p:sp>
      <p:sp>
        <p:nvSpPr>
          <p:cNvPr id="3" name="İçerik Yer Tutucusu 2"/>
          <p:cNvSpPr>
            <a:spLocks noGrp="1"/>
          </p:cNvSpPr>
          <p:nvPr>
            <p:ph idx="1"/>
          </p:nvPr>
        </p:nvSpPr>
        <p:spPr>
          <a:xfrm>
            <a:off x="1429554" y="1880314"/>
            <a:ext cx="6362163" cy="4069725"/>
          </a:xfrm>
        </p:spPr>
        <p:txBody>
          <a:bodyPr>
            <a:noAutofit/>
          </a:bodyPr>
          <a:lstStyle/>
          <a:p>
            <a:pPr algn="just"/>
            <a:r>
              <a:rPr lang="tr-TR" sz="2000" dirty="0"/>
              <a:t>Sosyal bilimler 20. yüzyılın başlarında gelişmeye başladığında bu alanda çalışanlar kendilerini doğal olarak pozitivist paradigmanın içinde buldular.</a:t>
            </a:r>
          </a:p>
          <a:p>
            <a:pPr algn="just"/>
            <a:r>
              <a:rPr lang="tr-TR" sz="2000" dirty="0"/>
              <a:t>Çalışmaların bu paradigmaya göre bilimsel sayılabilmesi için tıpkı kimyacı ve fizikçiler gibi çalıştılar. Oysa yeni paradigmada sosyal, insana ait hatta doğal</a:t>
            </a:r>
            <a:r>
              <a:rPr lang="tr-TR" sz="2000" baseline="0" dirty="0"/>
              <a:t> ve fiziki olayları bağımlı ve bağımsız diye ayrıştırmak olası değildi. Çünkü </a:t>
            </a:r>
            <a:r>
              <a:rPr lang="tr-TR" sz="2000" baseline="0" dirty="0" err="1"/>
              <a:t>herşey</a:t>
            </a:r>
            <a:r>
              <a:rPr lang="tr-TR" sz="2000" baseline="0" dirty="0"/>
              <a:t> bir diğerinin içinde, </a:t>
            </a:r>
            <a:r>
              <a:rPr lang="tr-TR" sz="2000" baseline="0" dirty="0" err="1"/>
              <a:t>herşey</a:t>
            </a:r>
            <a:r>
              <a:rPr lang="tr-TR" sz="2000" baseline="0" dirty="0"/>
              <a:t> birbiri ile ilintiliydi.</a:t>
            </a:r>
            <a:endParaRPr lang="tr-TR" sz="2000" dirty="0"/>
          </a:p>
          <a:p>
            <a:pPr algn="just"/>
            <a:r>
              <a:rPr lang="tr-TR" sz="2000" dirty="0"/>
              <a:t>Gittikçe</a:t>
            </a:r>
            <a:r>
              <a:rPr lang="tr-TR" sz="2000" baseline="0" dirty="0"/>
              <a:t> artan bir biçimde sosyal bilimciler nitel çalışmalara yönelmiş ve bu süreçte nesnellikten çok bakış açısını ön plana çıkarmışlardır. Sosyal bilimlerde araştırılan olay ve olgular kendi doğal ortamları içinde incelenmekte ve araştırmacı bu olay ve olguları ayrıntılı bir biçimde açıklamaya ve yorumlamaya çalışmaktadır.</a:t>
            </a:r>
            <a:endParaRPr lang="tr-TR" sz="2000" dirty="0"/>
          </a:p>
          <a:p>
            <a:pPr algn="ctr"/>
            <a:endParaRPr lang="tr-TR" sz="24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45</a:t>
            </a:fld>
            <a:endParaRPr lang="en-US" dirty="0"/>
          </a:p>
        </p:txBody>
      </p:sp>
      <p:pic>
        <p:nvPicPr>
          <p:cNvPr id="5122" name="Picture 2" descr="http://www.filozof.net/Turkce/images/stories/felsefe/etkile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174" y="2575774"/>
            <a:ext cx="3875436" cy="204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9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1368" y="411480"/>
            <a:ext cx="10024271" cy="1224137"/>
          </a:xfrm>
        </p:spPr>
        <p:txBody>
          <a:bodyPr/>
          <a:lstStyle/>
          <a:p>
            <a:r>
              <a:rPr lang="tr-TR" cap="none" dirty="0" err="1"/>
              <a:t>Yorumlamacı</a:t>
            </a:r>
            <a:r>
              <a:rPr lang="tr-TR" cap="none" dirty="0"/>
              <a:t> Paradigma</a:t>
            </a:r>
          </a:p>
        </p:txBody>
      </p:sp>
      <p:sp>
        <p:nvSpPr>
          <p:cNvPr id="3" name="İçerik Yer Tutucusu 2"/>
          <p:cNvSpPr>
            <a:spLocks noGrp="1"/>
          </p:cNvSpPr>
          <p:nvPr>
            <p:ph idx="1"/>
          </p:nvPr>
        </p:nvSpPr>
        <p:spPr>
          <a:xfrm>
            <a:off x="719328" y="2363190"/>
            <a:ext cx="5437632" cy="2817943"/>
          </a:xfrm>
        </p:spPr>
        <p:txBody>
          <a:bodyPr>
            <a:noAutofit/>
          </a:bodyPr>
          <a:lstStyle/>
          <a:p>
            <a:pPr algn="just"/>
            <a:r>
              <a:rPr lang="tr-TR" sz="2800" dirty="0"/>
              <a:t>Sosyal bilimciler bu düşünceden hareketle fen bilimlerinin kavramları ve yöntemleri yanında kendi doğasına özgü kavramlar ve araştırma yöntemleri bulmaya başlamaktadır (8).</a:t>
            </a:r>
          </a:p>
          <a:p>
            <a:pPr algn="just"/>
            <a:endParaRPr lang="tr-TR" sz="2800"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46</a:t>
            </a:fld>
            <a:endParaRPr lang="en-US" dirty="0"/>
          </a:p>
        </p:txBody>
      </p:sp>
      <p:sp>
        <p:nvSpPr>
          <p:cNvPr id="4" name="Oval 3"/>
          <p:cNvSpPr/>
          <p:nvPr/>
        </p:nvSpPr>
        <p:spPr>
          <a:xfrm>
            <a:off x="7113319" y="2363190"/>
            <a:ext cx="4049486" cy="1923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«Bilginin örgütlenmesi ve sunulmasında tek, en doğru bir biçim yoktur» </a:t>
            </a:r>
          </a:p>
        </p:txBody>
      </p:sp>
      <p:sp>
        <p:nvSpPr>
          <p:cNvPr id="5" name="Metin kutusu 4"/>
          <p:cNvSpPr txBox="1"/>
          <p:nvPr/>
        </p:nvSpPr>
        <p:spPr>
          <a:xfrm>
            <a:off x="546265" y="6353299"/>
            <a:ext cx="7137070" cy="246221"/>
          </a:xfrm>
          <a:prstGeom prst="rect">
            <a:avLst/>
          </a:prstGeom>
          <a:noFill/>
        </p:spPr>
        <p:txBody>
          <a:bodyPr wrap="square" rtlCol="0">
            <a:spAutoFit/>
          </a:bodyPr>
          <a:lstStyle/>
          <a:p>
            <a:r>
              <a:rPr lang="tr-TR" sz="1000" dirty="0"/>
              <a:t>8.  Yıldırım, A., Şimşek, H. (2013). Sosyal Bilimlerde Nitel Araştırma Yöntemleri(9. Baskı). Ankara: Seçkin</a:t>
            </a:r>
          </a:p>
        </p:txBody>
      </p:sp>
    </p:spTree>
    <p:extLst>
      <p:ext uri="{BB962C8B-B14F-4D97-AF65-F5344CB8AC3E}">
        <p14:creationId xmlns:p14="http://schemas.microsoft.com/office/powerpoint/2010/main" val="2599463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0688" y="-306563"/>
            <a:ext cx="10058400" cy="1038608"/>
          </a:xfrm>
        </p:spPr>
        <p:txBody>
          <a:bodyPr/>
          <a:lstStyle/>
          <a:p>
            <a:pPr algn="ctr"/>
            <a:r>
              <a:rPr lang="tr-TR" cap="none" dirty="0"/>
              <a:t>Temel Nitelikler</a:t>
            </a:r>
          </a:p>
        </p:txBody>
      </p:sp>
      <p:sp>
        <p:nvSpPr>
          <p:cNvPr id="3" name="Slayt Numarası Yer Tutucusu 2"/>
          <p:cNvSpPr>
            <a:spLocks noGrp="1"/>
          </p:cNvSpPr>
          <p:nvPr>
            <p:ph type="sldNum" sz="quarter" idx="12"/>
          </p:nvPr>
        </p:nvSpPr>
        <p:spPr/>
        <p:txBody>
          <a:bodyPr/>
          <a:lstStyle/>
          <a:p>
            <a:fld id="{4FAB73BC-B049-4115-A692-8D63A059BFB8}" type="slidenum">
              <a:rPr lang="en-US" smtClean="0"/>
              <a:t>47</a:t>
            </a:fld>
            <a:endParaRPr lang="en-US" dirty="0"/>
          </a:p>
        </p:txBody>
      </p:sp>
      <p:sp>
        <p:nvSpPr>
          <p:cNvPr id="5" name="İçerik Yer Tutucusu 2"/>
          <p:cNvSpPr txBox="1">
            <a:spLocks/>
          </p:cNvSpPr>
          <p:nvPr/>
        </p:nvSpPr>
        <p:spPr>
          <a:xfrm>
            <a:off x="5859886" y="732045"/>
            <a:ext cx="6181860" cy="5411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400" dirty="0"/>
              <a:t>1.Evren </a:t>
            </a:r>
            <a:r>
              <a:rPr lang="tr-TR" sz="1400" dirty="0" err="1"/>
              <a:t>etkileşimsiz</a:t>
            </a:r>
            <a:r>
              <a:rPr lang="tr-TR" sz="1400" dirty="0"/>
              <a:t>, kendi içinde tekdüze, farklı ve kendine özgü sistemlerin bir toplamıdır. Bir şey parçaların toplamıdır/ Değişkenlik, çeşitlilik ve karşılıklı etkileşim bütün sistem ve olguların doğal özelliğidir. Her sistem kendine özgü özellikler geliştirir.</a:t>
            </a:r>
          </a:p>
          <a:p>
            <a:r>
              <a:rPr lang="tr-TR" sz="1400" dirty="0"/>
              <a:t>2. Sistemler en basitten en karmaşığa kadar hiyerarşik bir sırada sınıflandırılabilir/ Sistemler hiyerarşik ve </a:t>
            </a:r>
            <a:r>
              <a:rPr lang="tr-TR" sz="1400" dirty="0" err="1"/>
              <a:t>piramitsel</a:t>
            </a:r>
            <a:r>
              <a:rPr lang="tr-TR" sz="1400" dirty="0"/>
              <a:t> değil, aksine önceden kestirilemez karşılıklı sınırlılık, etkileşim ve hareketlerle belirlenen </a:t>
            </a:r>
            <a:r>
              <a:rPr lang="tr-TR" sz="1400" dirty="0" err="1"/>
              <a:t>heterarşik</a:t>
            </a:r>
            <a:r>
              <a:rPr lang="tr-TR" sz="1400" dirty="0"/>
              <a:t> düzenlerdir.</a:t>
            </a:r>
          </a:p>
          <a:p>
            <a:r>
              <a:rPr lang="tr-TR" sz="1400" dirty="0"/>
              <a:t>3. Evren saat gibi çalışan mekanik bir obje ya da bir makinedir. Enerjisi bitinceye kadar belli bir düzende devinimini sürdürür./ Evren bileşenlerinin ayrıştırılıp tekrar tersi bir süreçle yerlerine yerleştirildiği şeklinde mekanik bir biçimde anlaşılamaz. </a:t>
            </a:r>
            <a:r>
              <a:rPr lang="tr-TR" sz="1400" dirty="0" err="1"/>
              <a:t>Herşey</a:t>
            </a:r>
            <a:r>
              <a:rPr lang="tr-TR" sz="1400" dirty="0"/>
              <a:t> birbiri ile ilintilidir, her parça bütünün bilgisini taşır.</a:t>
            </a:r>
          </a:p>
          <a:p>
            <a:r>
              <a:rPr lang="tr-TR" sz="1400" dirty="0"/>
              <a:t>4. Eğer evren saat ya da makine gibi çalışan bir olgu ise evrenin geleceği önceden kestirilebilir./Olasılıklar </a:t>
            </a:r>
            <a:r>
              <a:rPr lang="tr-TR" sz="1400" dirty="0" err="1"/>
              <a:t>blinebilir</a:t>
            </a:r>
            <a:r>
              <a:rPr lang="tr-TR" sz="1400" dirty="0"/>
              <a:t> ancak kesin sonuçlar kestirilemez. Geleceğin belirsizliği doğanın koşuludur.</a:t>
            </a:r>
          </a:p>
          <a:p>
            <a:r>
              <a:rPr lang="tr-TR" sz="1400" dirty="0"/>
              <a:t>5. </a:t>
            </a:r>
            <a:r>
              <a:rPr lang="tr-TR" sz="1400" dirty="0" err="1"/>
              <a:t>Newtoncu</a:t>
            </a:r>
            <a:r>
              <a:rPr lang="tr-TR" sz="1400" dirty="0"/>
              <a:t> evrende parçalar arasında nedensellik ilişkisini biliyorsak bu ilişkilerin sonuçlarını da açıklamak mümkündür./A b’ye neden olmak yerine belki a ve b karşılıklı etkileşerek birlikte evrimleşir ve değişirler.</a:t>
            </a:r>
          </a:p>
          <a:p>
            <a:r>
              <a:rPr lang="tr-TR" sz="1400" dirty="0"/>
              <a:t>6. Sistemler birikim yoluyla gelişirler, yani değişim sisteme yeni bir parça ya da boyut ekler. Nitel veya sıçramalı değişim çok seyrektir/ Düzen düzensizlikten doğabilir. Sistemler nicel değişimlerden çok nitel değişimi yansıtacak şekilde çeşitlilik, </a:t>
            </a:r>
            <a:r>
              <a:rPr lang="tr-TR" sz="1400" dirty="0" err="1"/>
              <a:t>açıklılık</a:t>
            </a:r>
            <a:r>
              <a:rPr lang="tr-TR" sz="1400" dirty="0"/>
              <a:t>, karmaşıklık, karşılıklı nedensellik ve belirsizlik gösterir.</a:t>
            </a:r>
          </a:p>
          <a:p>
            <a:r>
              <a:rPr lang="tr-TR" sz="1400" dirty="0"/>
              <a:t>7. Bilme akıl yoluyla anlama ile olasıdır ve bu süreçte gözlemci ve gözlenen kesin sınırlarla birbirinden ayrılmıştır./ Gözlemci gözlenenden soyutlanmış ve uzak değildir. Nesnellik diye bir şey yoktur, fakat bakış açısı vardır.</a:t>
            </a:r>
          </a:p>
        </p:txBody>
      </p:sp>
      <p:pic>
        <p:nvPicPr>
          <p:cNvPr id="7" name="Resim 6"/>
          <p:cNvPicPr>
            <a:picLocks noChangeAspect="1"/>
          </p:cNvPicPr>
          <p:nvPr/>
        </p:nvPicPr>
        <p:blipFill>
          <a:blip r:embed="rId3"/>
          <a:stretch>
            <a:fillRect/>
          </a:stretch>
        </p:blipFill>
        <p:spPr>
          <a:xfrm>
            <a:off x="154547" y="732045"/>
            <a:ext cx="5705340" cy="5552845"/>
          </a:xfrm>
          <a:prstGeom prst="rect">
            <a:avLst/>
          </a:prstGeom>
        </p:spPr>
      </p:pic>
    </p:spTree>
    <p:extLst>
      <p:ext uri="{BB962C8B-B14F-4D97-AF65-F5344CB8AC3E}">
        <p14:creationId xmlns:p14="http://schemas.microsoft.com/office/powerpoint/2010/main" val="4079402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0832" y="94488"/>
            <a:ext cx="10518648" cy="678244"/>
          </a:xfrm>
        </p:spPr>
        <p:txBody>
          <a:bodyPr>
            <a:normAutofit/>
          </a:bodyPr>
          <a:lstStyle/>
          <a:p>
            <a:r>
              <a:rPr lang="tr-TR" sz="3000" cap="none" dirty="0"/>
              <a:t>Araştırmada Pozitivist Ve </a:t>
            </a:r>
            <a:r>
              <a:rPr lang="tr-TR" sz="3000" cap="none" dirty="0" err="1"/>
              <a:t>Yorumlamacı</a:t>
            </a:r>
            <a:r>
              <a:rPr lang="tr-TR" sz="3000" cap="none" dirty="0"/>
              <a:t> Yaklaşımın Eğilimleri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88123609"/>
              </p:ext>
            </p:extLst>
          </p:nvPr>
        </p:nvGraphicFramePr>
        <p:xfrm>
          <a:off x="560832" y="772732"/>
          <a:ext cx="10750296" cy="5467476"/>
        </p:xfrm>
        <a:graphic>
          <a:graphicData uri="http://schemas.openxmlformats.org/drawingml/2006/table">
            <a:tbl>
              <a:tblPr firstRow="1" bandRow="1">
                <a:tableStyleId>{93296810-A885-4BE3-A3E7-6D5BEEA58F35}</a:tableStyleId>
              </a:tblPr>
              <a:tblGrid>
                <a:gridCol w="5375148">
                  <a:extLst>
                    <a:ext uri="{9D8B030D-6E8A-4147-A177-3AD203B41FA5}">
                      <a16:colId xmlns="" xmlns:a16="http://schemas.microsoft.com/office/drawing/2014/main" val="20000"/>
                    </a:ext>
                  </a:extLst>
                </a:gridCol>
                <a:gridCol w="5375148">
                  <a:extLst>
                    <a:ext uri="{9D8B030D-6E8A-4147-A177-3AD203B41FA5}">
                      <a16:colId xmlns="" xmlns:a16="http://schemas.microsoft.com/office/drawing/2014/main" val="20001"/>
                    </a:ext>
                  </a:extLst>
                </a:gridCol>
              </a:tblGrid>
              <a:tr h="828758">
                <a:tc>
                  <a:txBody>
                    <a:bodyPr/>
                    <a:lstStyle/>
                    <a:p>
                      <a:r>
                        <a:rPr lang="tr-TR" sz="2400" dirty="0"/>
                        <a:t>Pozitivist Yaklaşım</a:t>
                      </a:r>
                    </a:p>
                  </a:txBody>
                  <a:tcPr/>
                </a:tc>
                <a:tc>
                  <a:txBody>
                    <a:bodyPr/>
                    <a:lstStyle/>
                    <a:p>
                      <a:r>
                        <a:rPr lang="tr-TR" sz="2400" dirty="0"/>
                        <a:t>Yorumlayıcı Yaklaşım</a:t>
                      </a:r>
                    </a:p>
                  </a:txBody>
                  <a:tcPr/>
                </a:tc>
                <a:extLst>
                  <a:ext uri="{0D108BD9-81ED-4DB2-BD59-A6C34878D82A}">
                    <a16:rowId xmlns="" xmlns:a16="http://schemas.microsoft.com/office/drawing/2014/main" val="10000"/>
                  </a:ext>
                </a:extLst>
              </a:tr>
              <a:tr h="2254619">
                <a:tc>
                  <a:txBody>
                    <a:bodyPr/>
                    <a:lstStyle/>
                    <a:p>
                      <a:r>
                        <a:rPr lang="tr-TR" sz="2400" dirty="0"/>
                        <a:t>Varsayımlar</a:t>
                      </a:r>
                    </a:p>
                    <a:p>
                      <a:r>
                        <a:rPr lang="tr-TR" sz="2400" dirty="0"/>
                        <a:t>-Sosyal</a:t>
                      </a:r>
                      <a:r>
                        <a:rPr lang="tr-TR" sz="2400" baseline="0" dirty="0"/>
                        <a:t> olgular nesnel bir gerçekliğe sahiptir.</a:t>
                      </a:r>
                    </a:p>
                    <a:p>
                      <a:r>
                        <a:rPr lang="tr-TR" sz="2400" baseline="0" dirty="0"/>
                        <a:t>- Değişkenler tanımlanabilir ve ilişkiler ölçülebilir</a:t>
                      </a:r>
                      <a:endParaRPr lang="tr-TR" sz="2400" dirty="0"/>
                    </a:p>
                  </a:txBody>
                  <a:tcPr/>
                </a:tc>
                <a:tc>
                  <a:txBody>
                    <a:bodyPr/>
                    <a:lstStyle/>
                    <a:p>
                      <a:r>
                        <a:rPr lang="tr-TR" sz="2400" dirty="0"/>
                        <a:t>Varsayımlar</a:t>
                      </a:r>
                    </a:p>
                    <a:p>
                      <a:pPr marL="285750" indent="-285750">
                        <a:buFontTx/>
                        <a:buChar char="-"/>
                      </a:pPr>
                      <a:r>
                        <a:rPr lang="tr-TR" sz="2400" baseline="0" dirty="0"/>
                        <a:t>Gerçeklik </a:t>
                      </a:r>
                      <a:r>
                        <a:rPr lang="tr-TR" sz="2400" baseline="0" dirty="0" smtClean="0"/>
                        <a:t>görecelidir.</a:t>
                      </a:r>
                      <a:endParaRPr lang="tr-TR" sz="2400" baseline="0" dirty="0"/>
                    </a:p>
                    <a:p>
                      <a:pPr marL="285750" indent="-285750">
                        <a:buFontTx/>
                        <a:buChar char="-"/>
                      </a:pPr>
                      <a:r>
                        <a:rPr lang="tr-TR" sz="2400" baseline="0" dirty="0"/>
                        <a:t>Değişkenler karmaşık, bağlantılı ve zor ölçülebilir</a:t>
                      </a:r>
                      <a:endParaRPr lang="tr-TR" sz="2400" dirty="0"/>
                    </a:p>
                  </a:txBody>
                  <a:tcPr/>
                </a:tc>
                <a:extLst>
                  <a:ext uri="{0D108BD9-81ED-4DB2-BD59-A6C34878D82A}">
                    <a16:rowId xmlns="" xmlns:a16="http://schemas.microsoft.com/office/drawing/2014/main" val="10001"/>
                  </a:ext>
                </a:extLst>
              </a:tr>
              <a:tr h="2384099">
                <a:tc>
                  <a:txBody>
                    <a:bodyPr/>
                    <a:lstStyle/>
                    <a:p>
                      <a:r>
                        <a:rPr lang="tr-TR" sz="2400" dirty="0"/>
                        <a:t>Araştırma Amaçları</a:t>
                      </a:r>
                    </a:p>
                    <a:p>
                      <a:pPr marL="285750" indent="-285750">
                        <a:buFontTx/>
                        <a:buChar char="-"/>
                      </a:pPr>
                      <a:r>
                        <a:rPr lang="tr-TR" sz="2400" dirty="0" err="1"/>
                        <a:t>Genellenebilirlik</a:t>
                      </a:r>
                      <a:endParaRPr lang="tr-TR" sz="2400" dirty="0"/>
                    </a:p>
                    <a:p>
                      <a:pPr marL="285750" indent="-285750">
                        <a:buFontTx/>
                        <a:buChar char="-"/>
                      </a:pPr>
                      <a:r>
                        <a:rPr lang="tr-TR" sz="2400" dirty="0" err="1"/>
                        <a:t>Nedensel</a:t>
                      </a:r>
                      <a:r>
                        <a:rPr lang="tr-TR" sz="2400" dirty="0"/>
                        <a:t> açıklamalar</a:t>
                      </a:r>
                    </a:p>
                    <a:p>
                      <a:pPr marL="285750" indent="-285750">
                        <a:buFontTx/>
                        <a:buChar char="-"/>
                      </a:pPr>
                      <a:r>
                        <a:rPr lang="tr-TR" sz="2400" dirty="0"/>
                        <a:t>Tahmin</a:t>
                      </a:r>
                    </a:p>
                  </a:txBody>
                  <a:tcPr/>
                </a:tc>
                <a:tc>
                  <a:txBody>
                    <a:bodyPr/>
                    <a:lstStyle/>
                    <a:p>
                      <a:r>
                        <a:rPr lang="tr-TR" sz="2400" dirty="0"/>
                        <a:t>Araştırma Amaçları</a:t>
                      </a:r>
                    </a:p>
                    <a:p>
                      <a:pPr marL="285750" indent="-285750">
                        <a:buFontTx/>
                        <a:buChar char="-"/>
                      </a:pPr>
                      <a:r>
                        <a:rPr lang="tr-TR" sz="2400" baseline="0" dirty="0" smtClean="0"/>
                        <a:t>Genelleme amacı yok, derinlik esas</a:t>
                      </a:r>
                      <a:endParaRPr lang="tr-TR" sz="2400" baseline="0" dirty="0"/>
                    </a:p>
                    <a:p>
                      <a:pPr marL="285750" indent="-285750">
                        <a:buFontTx/>
                        <a:buChar char="-"/>
                      </a:pPr>
                      <a:r>
                        <a:rPr lang="tr-TR" sz="2400" baseline="0" dirty="0"/>
                        <a:t>Anlama</a:t>
                      </a:r>
                    </a:p>
                    <a:p>
                      <a:pPr marL="285750" indent="-285750">
                        <a:buFontTx/>
                        <a:buChar char="-"/>
                      </a:pPr>
                      <a:r>
                        <a:rPr lang="tr-TR" sz="2400" baseline="0" dirty="0"/>
                        <a:t>Yorum</a:t>
                      </a:r>
                      <a:endParaRPr lang="tr-TR" sz="2400" dirty="0"/>
                    </a:p>
                  </a:txBody>
                  <a:tcPr/>
                </a:tc>
                <a:extLst>
                  <a:ext uri="{0D108BD9-81ED-4DB2-BD59-A6C34878D82A}">
                    <a16:rowId xmlns="" xmlns:a16="http://schemas.microsoft.com/office/drawing/2014/main" val="10002"/>
                  </a:ext>
                </a:extLst>
              </a:tr>
            </a:tbl>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3641982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582168" y="0"/>
            <a:ext cx="10058400" cy="1173480"/>
          </a:xfrm>
        </p:spPr>
        <p:txBody>
          <a:bodyPr>
            <a:normAutofit/>
          </a:bodyPr>
          <a:lstStyle/>
          <a:p>
            <a:r>
              <a:rPr lang="tr-TR" sz="3000" cap="none" dirty="0"/>
              <a:t>Araştırmada Pozitivist ve </a:t>
            </a:r>
            <a:r>
              <a:rPr lang="tr-TR" sz="3000" cap="none" dirty="0" err="1"/>
              <a:t>Yorumlamacı</a:t>
            </a:r>
            <a:r>
              <a:rPr lang="tr-TR" sz="3000" cap="none" dirty="0"/>
              <a:t> Yaklaşımın Eğilimleri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510253194"/>
              </p:ext>
            </p:extLst>
          </p:nvPr>
        </p:nvGraphicFramePr>
        <p:xfrm>
          <a:off x="463638" y="1300766"/>
          <a:ext cx="11114470" cy="4526076"/>
        </p:xfrm>
        <a:graphic>
          <a:graphicData uri="http://schemas.openxmlformats.org/drawingml/2006/table">
            <a:tbl>
              <a:tblPr firstRow="1" bandRow="1">
                <a:tableStyleId>{93296810-A885-4BE3-A3E7-6D5BEEA58F35}</a:tableStyleId>
              </a:tblPr>
              <a:tblGrid>
                <a:gridCol w="5557235">
                  <a:extLst>
                    <a:ext uri="{9D8B030D-6E8A-4147-A177-3AD203B41FA5}">
                      <a16:colId xmlns="" xmlns:a16="http://schemas.microsoft.com/office/drawing/2014/main" val="20000"/>
                    </a:ext>
                  </a:extLst>
                </a:gridCol>
                <a:gridCol w="5557235">
                  <a:extLst>
                    <a:ext uri="{9D8B030D-6E8A-4147-A177-3AD203B41FA5}">
                      <a16:colId xmlns="" xmlns:a16="http://schemas.microsoft.com/office/drawing/2014/main" val="20001"/>
                    </a:ext>
                  </a:extLst>
                </a:gridCol>
              </a:tblGrid>
              <a:tr h="3327997">
                <a:tc>
                  <a:txBody>
                    <a:bodyPr/>
                    <a:lstStyle/>
                    <a:p>
                      <a:r>
                        <a:rPr lang="tr-TR" sz="2200" dirty="0"/>
                        <a:t>Araştırma Yaklaşımı</a:t>
                      </a:r>
                    </a:p>
                    <a:p>
                      <a:pPr marL="285750" indent="-285750">
                        <a:buFontTx/>
                        <a:buChar char="-"/>
                      </a:pPr>
                      <a:r>
                        <a:rPr lang="tr-TR" sz="2200" dirty="0"/>
                        <a:t>Varsayım ve kuram ile başlar</a:t>
                      </a:r>
                    </a:p>
                    <a:p>
                      <a:pPr marL="285750" indent="-285750">
                        <a:buFontTx/>
                        <a:buChar char="-"/>
                      </a:pPr>
                      <a:r>
                        <a:rPr lang="tr-TR" sz="2200" dirty="0" err="1"/>
                        <a:t>Formal</a:t>
                      </a:r>
                      <a:r>
                        <a:rPr lang="tr-TR" sz="2200" dirty="0"/>
                        <a:t> ölçme araçları kullanılır</a:t>
                      </a:r>
                    </a:p>
                    <a:p>
                      <a:pPr marL="285750" indent="-285750">
                        <a:buFontTx/>
                        <a:buChar char="-"/>
                      </a:pPr>
                      <a:r>
                        <a:rPr lang="tr-TR" sz="2200" dirty="0"/>
                        <a:t>Deneysel</a:t>
                      </a:r>
                    </a:p>
                    <a:p>
                      <a:pPr marL="285750" indent="-285750">
                        <a:buFontTx/>
                        <a:buChar char="-"/>
                      </a:pPr>
                      <a:r>
                        <a:rPr lang="tr-TR" sz="2200" dirty="0"/>
                        <a:t>Tümdengelim</a:t>
                      </a:r>
                    </a:p>
                    <a:p>
                      <a:pPr marL="285750" indent="-285750">
                        <a:buFontTx/>
                        <a:buChar char="-"/>
                      </a:pPr>
                      <a:r>
                        <a:rPr lang="tr-TR" sz="2200" dirty="0"/>
                        <a:t>Bileşen</a:t>
                      </a:r>
                      <a:r>
                        <a:rPr lang="tr-TR" sz="2200" baseline="0" dirty="0"/>
                        <a:t> analizi</a:t>
                      </a:r>
                    </a:p>
                    <a:p>
                      <a:pPr marL="285750" indent="-285750">
                        <a:buFontTx/>
                        <a:buChar char="-"/>
                      </a:pPr>
                      <a:r>
                        <a:rPr lang="tr-TR" sz="2200" baseline="0" dirty="0"/>
                        <a:t>Normu arar/araştırır</a:t>
                      </a:r>
                    </a:p>
                    <a:p>
                      <a:pPr marL="285750" indent="-285750">
                        <a:buFontTx/>
                        <a:buChar char="-"/>
                      </a:pPr>
                      <a:r>
                        <a:rPr lang="tr-TR" sz="2200" baseline="0" dirty="0"/>
                        <a:t>Veriler sayısal göstergelere indirgenir</a:t>
                      </a:r>
                    </a:p>
                    <a:p>
                      <a:pPr marL="285750" indent="-285750">
                        <a:buFontTx/>
                        <a:buChar char="-"/>
                      </a:pPr>
                      <a:r>
                        <a:rPr lang="tr-TR" sz="2200" baseline="0" dirty="0"/>
                        <a:t>Rapor kısa ve öz yazılır</a:t>
                      </a:r>
                      <a:endParaRPr lang="tr-TR" sz="2200" dirty="0"/>
                    </a:p>
                  </a:txBody>
                  <a:tcPr/>
                </a:tc>
                <a:tc>
                  <a:txBody>
                    <a:bodyPr/>
                    <a:lstStyle/>
                    <a:p>
                      <a:r>
                        <a:rPr lang="tr-TR" sz="2200" dirty="0"/>
                        <a:t>Araştırma Yaklaşımı</a:t>
                      </a:r>
                    </a:p>
                    <a:p>
                      <a:r>
                        <a:rPr lang="tr-TR" sz="2200" dirty="0"/>
                        <a:t>- Varsayım ve kuram ile</a:t>
                      </a:r>
                      <a:r>
                        <a:rPr lang="tr-TR" sz="2200" baseline="0" dirty="0"/>
                        <a:t> </a:t>
                      </a:r>
                      <a:r>
                        <a:rPr lang="tr-TR" sz="2200" dirty="0" err="1"/>
                        <a:t>sonuçlanabilirlik</a:t>
                      </a:r>
                      <a:endParaRPr lang="tr-TR" sz="2200" dirty="0"/>
                    </a:p>
                    <a:p>
                      <a:pPr marL="285750" indent="-285750">
                        <a:buFontTx/>
                        <a:buChar char="-"/>
                      </a:pPr>
                      <a:r>
                        <a:rPr lang="tr-TR" sz="2200" dirty="0"/>
                        <a:t>Araştırmacı</a:t>
                      </a:r>
                      <a:r>
                        <a:rPr lang="tr-TR" sz="2200" baseline="0" dirty="0"/>
                        <a:t> araçtır</a:t>
                      </a:r>
                    </a:p>
                    <a:p>
                      <a:pPr marL="285750" indent="-285750">
                        <a:buFontTx/>
                        <a:buChar char="-"/>
                      </a:pPr>
                      <a:r>
                        <a:rPr lang="tr-TR" sz="2200" baseline="0" dirty="0"/>
                        <a:t>Doğal</a:t>
                      </a:r>
                    </a:p>
                    <a:p>
                      <a:pPr marL="285750" indent="-285750">
                        <a:buFontTx/>
                        <a:buChar char="-"/>
                      </a:pPr>
                      <a:r>
                        <a:rPr lang="tr-TR" sz="2200" baseline="0" dirty="0"/>
                        <a:t>Tümevarım</a:t>
                      </a:r>
                    </a:p>
                    <a:p>
                      <a:pPr marL="285750" indent="-285750">
                        <a:buFontTx/>
                        <a:buChar char="-"/>
                      </a:pPr>
                      <a:r>
                        <a:rPr lang="tr-TR" sz="2200" baseline="0" dirty="0"/>
                        <a:t>Örüntüler araştırılır</a:t>
                      </a:r>
                    </a:p>
                    <a:p>
                      <a:pPr marL="285750" indent="-285750">
                        <a:buFontTx/>
                        <a:buChar char="-"/>
                      </a:pPr>
                      <a:r>
                        <a:rPr lang="tr-TR" sz="2200" baseline="0" dirty="0"/>
                        <a:t>Çoğulculuk ve karmaşıklık aranır</a:t>
                      </a:r>
                    </a:p>
                    <a:p>
                      <a:pPr marL="285750" indent="-285750">
                        <a:buFontTx/>
                        <a:buChar char="-"/>
                      </a:pPr>
                      <a:r>
                        <a:rPr lang="tr-TR" sz="2200" baseline="0" dirty="0"/>
                        <a:t>Sayısallaştırma çok azdır</a:t>
                      </a:r>
                    </a:p>
                    <a:p>
                      <a:pPr marL="285750" indent="-285750">
                        <a:buFontTx/>
                        <a:buChar char="-"/>
                      </a:pPr>
                      <a:r>
                        <a:rPr lang="tr-TR" sz="2200" baseline="0" dirty="0"/>
                        <a:t>Rapor ayrıntılı yazılır</a:t>
                      </a:r>
                    </a:p>
                  </a:txBody>
                  <a:tcPr/>
                </a:tc>
                <a:extLst>
                  <a:ext uri="{0D108BD9-81ED-4DB2-BD59-A6C34878D82A}">
                    <a16:rowId xmlns="" xmlns:a16="http://schemas.microsoft.com/office/drawing/2014/main" val="10000"/>
                  </a:ext>
                </a:extLst>
              </a:tr>
              <a:tr h="1198079">
                <a:tc>
                  <a:txBody>
                    <a:bodyPr/>
                    <a:lstStyle/>
                    <a:p>
                      <a:r>
                        <a:rPr lang="tr-TR" sz="2200" dirty="0"/>
                        <a:t>Araştırmacının rolü</a:t>
                      </a:r>
                    </a:p>
                    <a:p>
                      <a:pPr marL="285750" indent="-285750">
                        <a:buFontTx/>
                        <a:buChar char="-"/>
                      </a:pPr>
                      <a:r>
                        <a:rPr lang="tr-TR" sz="2200" dirty="0"/>
                        <a:t>Tarafsız</a:t>
                      </a:r>
                    </a:p>
                    <a:p>
                      <a:pPr marL="285750" indent="-285750">
                        <a:buFontTx/>
                        <a:buChar char="-"/>
                      </a:pPr>
                      <a:r>
                        <a:rPr lang="tr-TR" sz="2200" dirty="0"/>
                        <a:t>Nesnel betimleme</a:t>
                      </a:r>
                    </a:p>
                  </a:txBody>
                  <a:tcPr/>
                </a:tc>
                <a:tc>
                  <a:txBody>
                    <a:bodyPr/>
                    <a:lstStyle/>
                    <a:p>
                      <a:r>
                        <a:rPr lang="tr-TR" sz="2200" dirty="0"/>
                        <a:t>Araştırmacının rolü</a:t>
                      </a:r>
                    </a:p>
                    <a:p>
                      <a:pPr marL="285750" indent="-285750">
                        <a:buFontTx/>
                        <a:buChar char="-"/>
                      </a:pPr>
                      <a:r>
                        <a:rPr lang="tr-TR" sz="2200" dirty="0"/>
                        <a:t>Bireysel ilgi</a:t>
                      </a:r>
                    </a:p>
                    <a:p>
                      <a:pPr marL="285750" indent="-285750">
                        <a:buFontTx/>
                        <a:buChar char="-"/>
                      </a:pPr>
                      <a:r>
                        <a:rPr lang="tr-TR" sz="2200" dirty="0" err="1"/>
                        <a:t>Empatik</a:t>
                      </a:r>
                      <a:r>
                        <a:rPr lang="tr-TR" sz="2200" dirty="0"/>
                        <a:t> anlama</a:t>
                      </a:r>
                    </a:p>
                  </a:txBody>
                  <a:tcPr/>
                </a:tc>
                <a:extLst>
                  <a:ext uri="{0D108BD9-81ED-4DB2-BD59-A6C34878D82A}">
                    <a16:rowId xmlns="" xmlns:a16="http://schemas.microsoft.com/office/drawing/2014/main" val="10001"/>
                  </a:ext>
                </a:extLst>
              </a:tr>
            </a:tbl>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49</a:t>
            </a:fld>
            <a:endParaRPr lang="en-US" dirty="0"/>
          </a:p>
        </p:txBody>
      </p:sp>
    </p:spTree>
    <p:extLst>
      <p:ext uri="{BB962C8B-B14F-4D97-AF65-F5344CB8AC3E}">
        <p14:creationId xmlns:p14="http://schemas.microsoft.com/office/powerpoint/2010/main" val="158225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2" y="765176"/>
            <a:ext cx="9366249" cy="949325"/>
          </a:xfrm>
        </p:spPr>
        <p:txBody>
          <a:bodyPr rtlCol="0">
            <a:normAutofit/>
          </a:bodyPr>
          <a:lstStyle/>
          <a:p>
            <a:pPr eaLnBrk="1" fontAlgn="auto" hangingPunct="1">
              <a:spcAft>
                <a:spcPts val="0"/>
              </a:spcAft>
              <a:defRPr/>
            </a:pPr>
            <a:r>
              <a:rPr lang="tr-TR" dirty="0">
                <a:solidFill>
                  <a:schemeClr val="accent5">
                    <a:lumMod val="75000"/>
                  </a:schemeClr>
                </a:solidFill>
              </a:rPr>
              <a:t>Bilmenin Yolları</a:t>
            </a:r>
            <a:endParaRPr lang="en-GB" dirty="0">
              <a:solidFill>
                <a:schemeClr val="accent5">
                  <a:lumMod val="75000"/>
                </a:schemeClr>
              </a:solidFill>
            </a:endParaRPr>
          </a:p>
        </p:txBody>
      </p:sp>
      <p:sp>
        <p:nvSpPr>
          <p:cNvPr id="23555" name="Subtitle 3"/>
          <p:cNvSpPr>
            <a:spLocks noGrp="1"/>
          </p:cNvSpPr>
          <p:nvPr>
            <p:ph idx="1"/>
          </p:nvPr>
        </p:nvSpPr>
        <p:spPr>
          <a:xfrm>
            <a:off x="1955408" y="2033588"/>
            <a:ext cx="9956175" cy="4214812"/>
          </a:xfrm>
        </p:spPr>
        <p:txBody>
          <a:bodyPr>
            <a:normAutofit/>
          </a:bodyPr>
          <a:lstStyle/>
          <a:p>
            <a:pPr eaLnBrk="1" hangingPunct="1"/>
            <a:r>
              <a:rPr lang="tr-TR" altLang="tr-TR" dirty="0"/>
              <a:t>Deneyim</a:t>
            </a:r>
          </a:p>
          <a:p>
            <a:pPr lvl="1" eaLnBrk="1" hangingPunct="1"/>
            <a:r>
              <a:rPr lang="tr-TR" altLang="tr-TR" dirty="0"/>
              <a:t>Duyusal algı</a:t>
            </a:r>
          </a:p>
          <a:p>
            <a:pPr lvl="1" eaLnBrk="1" hangingPunct="1"/>
            <a:endParaRPr lang="tr-TR" altLang="tr-TR" dirty="0"/>
          </a:p>
          <a:p>
            <a:pPr eaLnBrk="1" hangingPunct="1"/>
            <a:r>
              <a:rPr lang="tr-TR" altLang="tr-TR" dirty="0"/>
              <a:t>Görüş birliği</a:t>
            </a:r>
          </a:p>
          <a:p>
            <a:pPr lvl="1" eaLnBrk="1" hangingPunct="1"/>
            <a:r>
              <a:rPr lang="tr-TR" altLang="tr-TR" dirty="0"/>
              <a:t>Diğer kişiler ile görüş alışverişi</a:t>
            </a:r>
          </a:p>
          <a:p>
            <a:pPr lvl="1" eaLnBrk="1" hangingPunct="1"/>
            <a:endParaRPr lang="tr-TR" altLang="tr-TR" dirty="0"/>
          </a:p>
          <a:p>
            <a:pPr eaLnBrk="1" hangingPunct="1"/>
            <a:r>
              <a:rPr lang="tr-TR" altLang="tr-TR" dirty="0"/>
              <a:t>Uzman görüşü</a:t>
            </a:r>
          </a:p>
          <a:p>
            <a:pPr lvl="1" eaLnBrk="1" hangingPunct="1"/>
            <a:r>
              <a:rPr lang="tr-TR" altLang="tr-TR" dirty="0"/>
              <a:t>Uzmanın bildiğine dayanan görüşü</a:t>
            </a:r>
          </a:p>
          <a:p>
            <a:pPr eaLnBrk="1" hangingPunct="1"/>
            <a:endParaRPr lang="en-GB" altLang="tr-TR" dirty="0"/>
          </a:p>
        </p:txBody>
      </p:sp>
      <p:sp>
        <p:nvSpPr>
          <p:cNvPr id="23556" name="Veri Yer Tutucusu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23557"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grpSp>
        <p:nvGrpSpPr>
          <p:cNvPr id="23558" name="Group 6"/>
          <p:cNvGrpSpPr>
            <a:grpSpLocks/>
          </p:cNvGrpSpPr>
          <p:nvPr/>
        </p:nvGrpSpPr>
        <p:grpSpPr bwMode="auto">
          <a:xfrm>
            <a:off x="4691550" y="2000698"/>
            <a:ext cx="2548467" cy="812800"/>
            <a:chOff x="785786" y="4643446"/>
            <a:chExt cx="1911356" cy="812800"/>
          </a:xfrm>
        </p:grpSpPr>
        <p:pic>
          <p:nvPicPr>
            <p:cNvPr id="23561" name="Picture 2" descr="MCj04244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86" y="4643446"/>
              <a:ext cx="889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3"/>
            <p:cNvSpPr>
              <a:spLocks noChangeArrowheads="1"/>
            </p:cNvSpPr>
            <p:nvPr/>
          </p:nvSpPr>
          <p:spPr bwMode="auto">
            <a:xfrm>
              <a:off x="1643042" y="4714884"/>
              <a:ext cx="1054100" cy="495300"/>
            </a:xfrm>
            <a:prstGeom prst="wedgeEllipseCallout">
              <a:avLst>
                <a:gd name="adj1" fmla="val -65412"/>
                <a:gd name="adj2" fmla="val 6921"/>
              </a:avLst>
            </a:prstGeom>
            <a:solidFill>
              <a:srgbClr val="FFFFFF"/>
            </a:solidFill>
            <a:ln w="9525" algn="ctr">
              <a:solidFill>
                <a:srgbClr val="000000"/>
              </a:solidFill>
              <a:miter lim="800000"/>
              <a:headEnd/>
              <a:tailEnd/>
            </a:ln>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000">
                  <a:solidFill>
                    <a:schemeClr val="tx1"/>
                  </a:solidFill>
                  <a:latin typeface="Souvenir Lt BT"/>
                </a:rPr>
                <a:t>Hava sıcak</a:t>
              </a:r>
              <a:endParaRPr lang="tr-TR" altLang="tr-TR" sz="1800">
                <a:solidFill>
                  <a:schemeClr val="tx1"/>
                </a:solidFill>
                <a:latin typeface="Arial" pitchFamily="34" charset="0"/>
              </a:endParaRPr>
            </a:p>
          </p:txBody>
        </p:sp>
      </p:grpSp>
      <p:pic>
        <p:nvPicPr>
          <p:cNvPr id="23559" name="Picture 1" descr="j04339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2786063"/>
            <a:ext cx="162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MCj039808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0" y="4214813"/>
            <a:ext cx="140546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49631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399046"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a:p>
          <a:p>
            <a:pPr algn="just"/>
            <a:r>
              <a:rPr lang="tr-TR" sz="3600" dirty="0"/>
              <a:t>Bilgisini edinmek istediğimiz gerçekliğin nasıl bir şey olduğunu </a:t>
            </a:r>
            <a:r>
              <a:rPr lang="tr-TR" sz="3600" b="1" i="1" dirty="0"/>
              <a:t>(ontolojik) </a:t>
            </a:r>
            <a:r>
              <a:rPr lang="tr-TR" sz="3600" dirty="0"/>
              <a:t>bilmeliyiz k</a:t>
            </a:r>
            <a:r>
              <a:rPr lang="tr-TR" sz="3600" b="1" i="1" dirty="0"/>
              <a:t>) </a:t>
            </a:r>
            <a:r>
              <a:rPr lang="tr-TR" sz="3600" dirty="0"/>
              <a:t>ile nasıl ulaşabileceğimizi </a:t>
            </a:r>
            <a:r>
              <a:rPr lang="tr-TR" sz="3600" b="1" i="1" dirty="0"/>
              <a:t>(metodoloji) </a:t>
            </a:r>
            <a:r>
              <a:rPr lang="tr-TR" sz="3600" dirty="0" err="1"/>
              <a:t>bi</a:t>
            </a:r>
            <a:r>
              <a:rPr lang="tr-TR" sz="3600" dirty="0"/>
              <a:t>, bu gerçekliğin bilgisine hangi tür bilgi </a:t>
            </a:r>
            <a:r>
              <a:rPr lang="tr-TR" sz="3600" b="1" i="1" dirty="0"/>
              <a:t>(</a:t>
            </a:r>
            <a:r>
              <a:rPr lang="tr-TR" sz="3600" b="1" i="1" dirty="0" err="1"/>
              <a:t>epistemoloji</a:t>
            </a:r>
            <a:r>
              <a:rPr lang="tr-TR" sz="3600" dirty="0" err="1"/>
              <a:t>ilelim</a:t>
            </a:r>
            <a:r>
              <a:rPr lang="tr-TR" sz="3600" dirty="0"/>
              <a:t>.</a:t>
            </a:r>
          </a:p>
        </p:txBody>
      </p:sp>
      <p:sp>
        <p:nvSpPr>
          <p:cNvPr id="4" name="Slayt Numarası Yer Tutucusu 3"/>
          <p:cNvSpPr>
            <a:spLocks noGrp="1"/>
          </p:cNvSpPr>
          <p:nvPr>
            <p:ph type="sldNum" sz="quarter" idx="12"/>
          </p:nvPr>
        </p:nvSpPr>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3084335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Nicel Araştırmalar</a:t>
            </a:r>
          </a:p>
        </p:txBody>
      </p:sp>
      <p:sp>
        <p:nvSpPr>
          <p:cNvPr id="3" name="İçerik Yer Tutucusu 2"/>
          <p:cNvSpPr>
            <a:spLocks noGrp="1"/>
          </p:cNvSpPr>
          <p:nvPr>
            <p:ph idx="1"/>
          </p:nvPr>
        </p:nvSpPr>
        <p:spPr/>
        <p:txBody>
          <a:bodyPr>
            <a:normAutofit/>
          </a:bodyPr>
          <a:lstStyle/>
          <a:p>
            <a:r>
              <a:rPr lang="tr-TR" dirty="0"/>
              <a:t>Gerçekliği araştırmacıdan bağımsız gören, olayların nesnel olarak gözlenip, ölçülüp analiz edilebileceğini kabul eden pozitivist görüş </a:t>
            </a:r>
            <a:r>
              <a:rPr lang="tr-TR" b="1" dirty="0"/>
              <a:t>nicel araştırmalara</a:t>
            </a:r>
            <a:r>
              <a:rPr lang="tr-TR" dirty="0"/>
              <a:t> işaret eder. </a:t>
            </a:r>
          </a:p>
          <a:p>
            <a:endParaRPr lang="tr-TR" dirty="0"/>
          </a:p>
          <a:p>
            <a:r>
              <a:rPr lang="tr-TR" dirty="0"/>
              <a:t>Tek bir gerçekliğin olduğu kabulüne dayanan nicel araştırmalar, en basit anlamda araştırma sorularını yanıtlamak için nicel verilerin toplanmasını ve analizini gerektiren çalışmalardır. Genelleme yapmak, tahminlerde bulunmak ve nedensellik ilişkisini açıklamak gibi amaçları vardır. </a:t>
            </a:r>
          </a:p>
          <a:p>
            <a:pPr algn="ctr"/>
            <a:r>
              <a:rPr lang="tr-TR" dirty="0"/>
              <a:t>Nicel araştırmalar genel olarak dört gruba ayrılır.</a:t>
            </a:r>
          </a:p>
        </p:txBody>
      </p:sp>
    </p:spTree>
    <p:extLst>
      <p:ext uri="{BB962C8B-B14F-4D97-AF65-F5344CB8AC3E}">
        <p14:creationId xmlns:p14="http://schemas.microsoft.com/office/powerpoint/2010/main" val="2616216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tr-TR" dirty="0">
                <a:solidFill>
                  <a:schemeClr val="accent5">
                    <a:lumMod val="75000"/>
                  </a:schemeClr>
                </a:solidFill>
              </a:rPr>
              <a:t>Nicel Araştırmalar</a:t>
            </a:r>
            <a:endParaRPr lang="en-GB" dirty="0">
              <a:solidFill>
                <a:schemeClr val="accent5">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933732"/>
              </p:ext>
            </p:extLst>
          </p:nvPr>
        </p:nvGraphicFramePr>
        <p:xfrm>
          <a:off x="1390651" y="1989138"/>
          <a:ext cx="9436100"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Veri Yer Tutucusu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39941"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spTree>
    <p:extLst>
      <p:ext uri="{BB962C8B-B14F-4D97-AF65-F5344CB8AC3E}">
        <p14:creationId xmlns:p14="http://schemas.microsoft.com/office/powerpoint/2010/main" val="295209397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496" y="286604"/>
            <a:ext cx="9507184" cy="1049828"/>
          </a:xfrm>
        </p:spPr>
        <p:txBody>
          <a:bodyPr rtlCol="0">
            <a:normAutofit/>
          </a:bodyPr>
          <a:lstStyle/>
          <a:p>
            <a:pPr eaLnBrk="1" fontAlgn="auto" hangingPunct="1">
              <a:spcAft>
                <a:spcPts val="0"/>
              </a:spcAft>
              <a:defRPr/>
            </a:pPr>
            <a:r>
              <a:rPr lang="tr-TR" dirty="0">
                <a:solidFill>
                  <a:schemeClr val="accent5">
                    <a:lumMod val="75000"/>
                  </a:schemeClr>
                </a:solidFill>
              </a:rPr>
              <a:t>Tarama (</a:t>
            </a:r>
            <a:r>
              <a:rPr lang="tr-TR" dirty="0" err="1">
                <a:solidFill>
                  <a:schemeClr val="accent5">
                    <a:lumMod val="75000"/>
                  </a:schemeClr>
                </a:solidFill>
              </a:rPr>
              <a:t>Survey</a:t>
            </a:r>
            <a:r>
              <a:rPr lang="tr-TR" dirty="0">
                <a:solidFill>
                  <a:schemeClr val="accent5">
                    <a:lumMod val="75000"/>
                  </a:schemeClr>
                </a:solidFill>
              </a:rPr>
              <a:t>) Araştırması</a:t>
            </a:r>
            <a:endParaRPr lang="en-GB" dirty="0">
              <a:solidFill>
                <a:schemeClr val="accent5">
                  <a:lumMod val="75000"/>
                </a:schemeClr>
              </a:solidFill>
            </a:endParaRPr>
          </a:p>
        </p:txBody>
      </p:sp>
      <p:sp>
        <p:nvSpPr>
          <p:cNvPr id="41989" name="Veri Yer Tutucusu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41988"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pic>
        <p:nvPicPr>
          <p:cNvPr id="419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492" y="3268589"/>
            <a:ext cx="8105336" cy="259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197735" y="2125014"/>
            <a:ext cx="9957945" cy="830997"/>
          </a:xfrm>
          <a:prstGeom prst="rect">
            <a:avLst/>
          </a:prstGeom>
        </p:spPr>
        <p:txBody>
          <a:bodyPr wrap="square">
            <a:spAutoFit/>
          </a:bodyPr>
          <a:lstStyle/>
          <a:p>
            <a:r>
              <a:rPr lang="tr-TR" sz="2400" dirty="0"/>
              <a:t>yapılandırılmış anket,  görüşme formları,  gözlem formları ya da testler kullanılarak bir grubun belli özelliklerini betimlemeyi amaçlayan çalışmalardır.  </a:t>
            </a:r>
          </a:p>
        </p:txBody>
      </p:sp>
    </p:spTree>
    <p:extLst>
      <p:ext uri="{BB962C8B-B14F-4D97-AF65-F5344CB8AC3E}">
        <p14:creationId xmlns:p14="http://schemas.microsoft.com/office/powerpoint/2010/main" val="326817867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tr-TR" dirty="0">
                <a:solidFill>
                  <a:schemeClr val="accent5">
                    <a:lumMod val="75000"/>
                  </a:schemeClr>
                </a:solidFill>
              </a:rPr>
              <a:t>Korelasyonel (Correlational) Araştırma</a:t>
            </a:r>
            <a:endParaRPr lang="en-GB" dirty="0">
              <a:solidFill>
                <a:schemeClr val="accent5">
                  <a:lumMod val="75000"/>
                </a:schemeClr>
              </a:solidFill>
            </a:endParaRPr>
          </a:p>
        </p:txBody>
      </p:sp>
      <p:sp>
        <p:nvSpPr>
          <p:cNvPr id="44035" name="Content Placeholder 3"/>
          <p:cNvSpPr>
            <a:spLocks noGrp="1"/>
          </p:cNvSpPr>
          <p:nvPr>
            <p:ph idx="1"/>
          </p:nvPr>
        </p:nvSpPr>
        <p:spPr/>
        <p:txBody>
          <a:bodyPr>
            <a:normAutofit/>
          </a:bodyPr>
          <a:lstStyle/>
          <a:p>
            <a:pPr marL="265113" indent="-265113" eaLnBrk="1" hangingPunct="1">
              <a:buFont typeface="Wingdings 2" pitchFamily="18" charset="2"/>
              <a:buChar char=""/>
            </a:pPr>
            <a:r>
              <a:rPr lang="tr-TR" altLang="tr-TR" sz="1800" dirty="0"/>
              <a:t>İki ya da daha fazla değişken arasındaki ilişkileri ve neden-sonuç ile ilgili ipuçlarını belirlemek için gerçekleştirilir. </a:t>
            </a:r>
          </a:p>
          <a:p>
            <a:pPr marL="265113" indent="-265113">
              <a:buFont typeface="Wingdings 2" pitchFamily="18" charset="2"/>
              <a:buChar char=""/>
            </a:pPr>
            <a:r>
              <a:rPr lang="tr-TR" sz="1800" dirty="0"/>
              <a:t>aynı gruptan toplanan verilere dayalı olarak değişkenler arasındaki ilişkileri yapısal olarak incelemeye odaklı araştırmalardır.  Değişkenler arasındaki karşılıklı ilişkileri belirlemeye yönelik çalışmalar keşfedici </a:t>
            </a:r>
            <a:r>
              <a:rPr lang="tr-TR" sz="1800" dirty="0" err="1"/>
              <a:t>korelasyonel</a:t>
            </a:r>
            <a:r>
              <a:rPr lang="tr-TR" sz="1800" dirty="0"/>
              <a:t>; bağımsız değişkenler olarak da tanımlanan </a:t>
            </a:r>
            <a:r>
              <a:rPr lang="tr-TR" sz="1800" dirty="0" err="1"/>
              <a:t>yordayıcı</a:t>
            </a:r>
            <a:r>
              <a:rPr lang="tr-TR" sz="1800" dirty="0"/>
              <a:t> değişkenlerin ölçüt olarak da bilinen bağımlı değişken üzerindeki doğrudan ve/veya dolaylı etkilerini test etmeye yönelik çalışmalar </a:t>
            </a:r>
            <a:r>
              <a:rPr lang="tr-TR" sz="1800" dirty="0" err="1"/>
              <a:t>yordayıcı</a:t>
            </a:r>
            <a:r>
              <a:rPr lang="tr-TR" sz="1800" dirty="0"/>
              <a:t> </a:t>
            </a:r>
            <a:r>
              <a:rPr lang="tr-TR" sz="1800" dirty="0" err="1"/>
              <a:t>korelasyonel</a:t>
            </a:r>
            <a:r>
              <a:rPr lang="tr-TR" sz="1800" dirty="0"/>
              <a:t> araştırmalar olarak da tanımlanır</a:t>
            </a:r>
            <a:endParaRPr lang="en-GB" altLang="tr-TR" sz="1800" dirty="0"/>
          </a:p>
        </p:txBody>
      </p:sp>
      <p:sp>
        <p:nvSpPr>
          <p:cNvPr id="44036" name="Veri Yer Tutucusu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44037"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grpSp>
        <p:nvGrpSpPr>
          <p:cNvPr id="44038" name="Group 2"/>
          <p:cNvGrpSpPr>
            <a:grpSpLocks/>
          </p:cNvGrpSpPr>
          <p:nvPr/>
        </p:nvGrpSpPr>
        <p:grpSpPr bwMode="auto">
          <a:xfrm>
            <a:off x="2051751" y="4391696"/>
            <a:ext cx="7980891" cy="1747040"/>
            <a:chOff x="2714" y="10547"/>
            <a:chExt cx="6366" cy="1236"/>
          </a:xfrm>
        </p:grpSpPr>
        <p:sp>
          <p:nvSpPr>
            <p:cNvPr id="44039" name="Rectangle 3"/>
            <p:cNvSpPr>
              <a:spLocks noChangeArrowheads="1"/>
            </p:cNvSpPr>
            <p:nvPr/>
          </p:nvSpPr>
          <p:spPr bwMode="auto">
            <a:xfrm>
              <a:off x="2714" y="10547"/>
              <a:ext cx="2184" cy="3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GB" altLang="tr-TR" sz="4000">
                <a:solidFill>
                  <a:schemeClr val="tx1"/>
                </a:solidFill>
                <a:latin typeface="Verdana" pitchFamily="34" charset="0"/>
              </a:endParaRPr>
            </a:p>
          </p:txBody>
        </p:sp>
        <p:sp>
          <p:nvSpPr>
            <p:cNvPr id="44040" name="Rectangle 4"/>
            <p:cNvSpPr>
              <a:spLocks noChangeArrowheads="1"/>
            </p:cNvSpPr>
            <p:nvPr/>
          </p:nvSpPr>
          <p:spPr bwMode="auto">
            <a:xfrm>
              <a:off x="2714" y="10969"/>
              <a:ext cx="2184" cy="3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GB" altLang="tr-TR" sz="4000">
                <a:solidFill>
                  <a:schemeClr val="tx1"/>
                </a:solidFill>
                <a:latin typeface="Verdana" pitchFamily="34" charset="0"/>
              </a:endParaRPr>
            </a:p>
          </p:txBody>
        </p:sp>
        <p:sp>
          <p:nvSpPr>
            <p:cNvPr id="44041" name="Rectangle 5"/>
            <p:cNvSpPr>
              <a:spLocks noChangeArrowheads="1"/>
            </p:cNvSpPr>
            <p:nvPr/>
          </p:nvSpPr>
          <p:spPr bwMode="auto">
            <a:xfrm>
              <a:off x="2714" y="11436"/>
              <a:ext cx="2184" cy="3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GB" altLang="tr-TR" sz="4000">
                <a:solidFill>
                  <a:schemeClr val="tx1"/>
                </a:solidFill>
                <a:latin typeface="Verdana" pitchFamily="34" charset="0"/>
              </a:endParaRPr>
            </a:p>
          </p:txBody>
        </p:sp>
        <p:sp>
          <p:nvSpPr>
            <p:cNvPr id="44042" name="AutoShape 6"/>
            <p:cNvSpPr>
              <a:spLocks noChangeArrowheads="1"/>
            </p:cNvSpPr>
            <p:nvPr/>
          </p:nvSpPr>
          <p:spPr bwMode="auto">
            <a:xfrm>
              <a:off x="5546" y="10565"/>
              <a:ext cx="1218" cy="1218"/>
            </a:xfrm>
            <a:prstGeom prst="diamond">
              <a:avLst/>
            </a:prstGeom>
            <a:solidFill>
              <a:srgbClr val="FFFFFF"/>
            </a:solidFill>
            <a:ln w="9525" algn="ctr">
              <a:solidFill>
                <a:srgbClr val="000000"/>
              </a:solidFill>
              <a:miter lim="800000"/>
              <a:headEnd/>
              <a:tailEnd/>
            </a:ln>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GB" altLang="tr-TR" sz="4000">
                <a:solidFill>
                  <a:schemeClr val="tx1"/>
                </a:solidFill>
                <a:latin typeface="Verdana" pitchFamily="34" charset="0"/>
              </a:endParaRPr>
            </a:p>
          </p:txBody>
        </p:sp>
        <p:sp>
          <p:nvSpPr>
            <p:cNvPr id="44043" name="AutoShape 7"/>
            <p:cNvSpPr>
              <a:spLocks noChangeArrowheads="1"/>
            </p:cNvSpPr>
            <p:nvPr/>
          </p:nvSpPr>
          <p:spPr bwMode="auto">
            <a:xfrm>
              <a:off x="7190" y="10892"/>
              <a:ext cx="1890" cy="504"/>
            </a:xfrm>
            <a:prstGeom prst="roundRect">
              <a:avLst>
                <a:gd name="adj"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GB" altLang="tr-TR" sz="4000">
                <a:solidFill>
                  <a:schemeClr val="tx1"/>
                </a:solidFill>
                <a:latin typeface="Verdana" pitchFamily="34" charset="0"/>
              </a:endParaRPr>
            </a:p>
          </p:txBody>
        </p:sp>
        <p:sp>
          <p:nvSpPr>
            <p:cNvPr id="44044" name="Text Box 8"/>
            <p:cNvSpPr txBox="1">
              <a:spLocks noChangeArrowheads="1"/>
            </p:cNvSpPr>
            <p:nvPr/>
          </p:nvSpPr>
          <p:spPr bwMode="auto">
            <a:xfrm>
              <a:off x="2750" y="10583"/>
              <a:ext cx="21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600" dirty="0">
                  <a:solidFill>
                    <a:schemeClr val="tx1"/>
                  </a:solidFill>
                  <a:latin typeface="Souvenir Lt BT"/>
                </a:rPr>
                <a:t>Ders çalışma alışkanlıkları</a:t>
              </a:r>
              <a:endParaRPr lang="tr-TR" altLang="tr-TR" sz="4000" dirty="0">
                <a:solidFill>
                  <a:schemeClr val="tx1"/>
                </a:solidFill>
                <a:latin typeface="Arial" pitchFamily="34" charset="0"/>
              </a:endParaRPr>
            </a:p>
          </p:txBody>
        </p:sp>
        <p:sp>
          <p:nvSpPr>
            <p:cNvPr id="44045" name="Text Box 9"/>
            <p:cNvSpPr txBox="1">
              <a:spLocks noChangeArrowheads="1"/>
            </p:cNvSpPr>
            <p:nvPr/>
          </p:nvSpPr>
          <p:spPr bwMode="auto">
            <a:xfrm>
              <a:off x="2750" y="10985"/>
              <a:ext cx="21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600" dirty="0">
                  <a:solidFill>
                    <a:schemeClr val="tx1"/>
                  </a:solidFill>
                  <a:latin typeface="Souvenir Lt BT"/>
                </a:rPr>
                <a:t>Problem çözme yeteneği</a:t>
              </a:r>
              <a:endParaRPr lang="tr-TR" altLang="tr-TR" sz="4000" dirty="0">
                <a:solidFill>
                  <a:schemeClr val="tx1"/>
                </a:solidFill>
                <a:latin typeface="Arial" pitchFamily="34" charset="0"/>
              </a:endParaRPr>
            </a:p>
          </p:txBody>
        </p:sp>
        <p:sp>
          <p:nvSpPr>
            <p:cNvPr id="44046" name="Text Box 10"/>
            <p:cNvSpPr txBox="1">
              <a:spLocks noChangeArrowheads="1"/>
            </p:cNvSpPr>
            <p:nvPr/>
          </p:nvSpPr>
          <p:spPr bwMode="auto">
            <a:xfrm>
              <a:off x="2750" y="11462"/>
              <a:ext cx="21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600">
                  <a:solidFill>
                    <a:schemeClr val="tx1"/>
                  </a:solidFill>
                  <a:latin typeface="Souvenir Lt BT"/>
                </a:rPr>
                <a:t>Yetenekler</a:t>
              </a:r>
              <a:endParaRPr lang="tr-TR" altLang="tr-TR" sz="4000">
                <a:solidFill>
                  <a:schemeClr val="tx1"/>
                </a:solidFill>
                <a:latin typeface="Arial" pitchFamily="34" charset="0"/>
              </a:endParaRPr>
            </a:p>
          </p:txBody>
        </p:sp>
        <p:sp>
          <p:nvSpPr>
            <p:cNvPr id="44047" name="Text Box 11"/>
            <p:cNvSpPr txBox="1">
              <a:spLocks noChangeArrowheads="1"/>
            </p:cNvSpPr>
            <p:nvPr/>
          </p:nvSpPr>
          <p:spPr bwMode="auto">
            <a:xfrm>
              <a:off x="5660" y="10943"/>
              <a:ext cx="93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spcAft>
                  <a:spcPts val="1000"/>
                </a:spcAft>
                <a:buClrTx/>
                <a:buSzTx/>
                <a:buFontTx/>
                <a:buNone/>
              </a:pPr>
              <a:r>
                <a:rPr lang="tr-TR" altLang="tr-TR" sz="1600">
                  <a:solidFill>
                    <a:schemeClr val="tx1"/>
                  </a:solidFill>
                  <a:latin typeface="Souvenir Lt BT"/>
                </a:rPr>
                <a:t>İlişki </a:t>
              </a:r>
            </a:p>
            <a:p>
              <a:pPr algn="ctr" eaLnBrk="1" hangingPunct="1">
                <a:spcBef>
                  <a:spcPct val="0"/>
                </a:spcBef>
                <a:spcAft>
                  <a:spcPts val="1000"/>
                </a:spcAft>
                <a:buClrTx/>
                <a:buSzTx/>
                <a:buFontTx/>
                <a:buNone/>
              </a:pPr>
              <a:r>
                <a:rPr lang="tr-TR" altLang="tr-TR" sz="1600">
                  <a:solidFill>
                    <a:schemeClr val="tx1"/>
                  </a:solidFill>
                  <a:latin typeface="Souvenir Lt BT"/>
                </a:rPr>
                <a:t>var mı?</a:t>
              </a:r>
              <a:endParaRPr lang="tr-TR" altLang="tr-TR" sz="4000">
                <a:solidFill>
                  <a:schemeClr val="tx1"/>
                </a:solidFill>
                <a:latin typeface="Arial" pitchFamily="34" charset="0"/>
              </a:endParaRPr>
            </a:p>
          </p:txBody>
        </p:sp>
        <p:sp>
          <p:nvSpPr>
            <p:cNvPr id="44048" name="Text Box 12"/>
            <p:cNvSpPr txBox="1">
              <a:spLocks noChangeArrowheads="1"/>
            </p:cNvSpPr>
            <p:nvPr/>
          </p:nvSpPr>
          <p:spPr bwMode="auto">
            <a:xfrm>
              <a:off x="7271" y="11015"/>
              <a:ext cx="167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spcAft>
                  <a:spcPts val="1000"/>
                </a:spcAft>
                <a:buClrTx/>
                <a:buSzTx/>
                <a:buFontTx/>
                <a:buNone/>
              </a:pPr>
              <a:r>
                <a:rPr lang="tr-TR" altLang="tr-TR" sz="1600">
                  <a:solidFill>
                    <a:schemeClr val="tx1"/>
                  </a:solidFill>
                  <a:latin typeface="Souvenir Lt BT"/>
                </a:rPr>
                <a:t>Geometri başarısı</a:t>
              </a:r>
              <a:endParaRPr lang="tr-TR" altLang="tr-TR" sz="4000">
                <a:solidFill>
                  <a:schemeClr val="tx1"/>
                </a:solidFill>
                <a:latin typeface="Arial" pitchFamily="34" charset="0"/>
              </a:endParaRPr>
            </a:p>
          </p:txBody>
        </p:sp>
        <p:sp>
          <p:nvSpPr>
            <p:cNvPr id="44049" name="Line 13"/>
            <p:cNvSpPr>
              <a:spLocks noChangeShapeType="1"/>
            </p:cNvSpPr>
            <p:nvPr/>
          </p:nvSpPr>
          <p:spPr bwMode="auto">
            <a:xfrm>
              <a:off x="4892" y="10649"/>
              <a:ext cx="744" cy="396"/>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44050" name="Line 14"/>
            <p:cNvSpPr>
              <a:spLocks noChangeShapeType="1"/>
            </p:cNvSpPr>
            <p:nvPr/>
          </p:nvSpPr>
          <p:spPr bwMode="auto">
            <a:xfrm flipV="1">
              <a:off x="4892" y="11267"/>
              <a:ext cx="738" cy="336"/>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44051" name="Line 15"/>
            <p:cNvSpPr>
              <a:spLocks noChangeShapeType="1"/>
            </p:cNvSpPr>
            <p:nvPr/>
          </p:nvSpPr>
          <p:spPr bwMode="auto">
            <a:xfrm>
              <a:off x="4910" y="11165"/>
              <a:ext cx="636" cy="0"/>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44052" name="Line 16"/>
            <p:cNvSpPr>
              <a:spLocks noChangeShapeType="1"/>
            </p:cNvSpPr>
            <p:nvPr/>
          </p:nvSpPr>
          <p:spPr bwMode="auto">
            <a:xfrm>
              <a:off x="6734" y="11165"/>
              <a:ext cx="456" cy="0"/>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tr-TR"/>
            </a:p>
          </p:txBody>
        </p:sp>
      </p:grpSp>
    </p:spTree>
    <p:extLst>
      <p:ext uri="{BB962C8B-B14F-4D97-AF65-F5344CB8AC3E}">
        <p14:creationId xmlns:p14="http://schemas.microsoft.com/office/powerpoint/2010/main" val="375902831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99" y="582295"/>
            <a:ext cx="9944100" cy="935038"/>
          </a:xfrm>
        </p:spPr>
        <p:txBody>
          <a:bodyPr rtlCol="0">
            <a:noAutofit/>
          </a:bodyPr>
          <a:lstStyle/>
          <a:p>
            <a:pPr eaLnBrk="1" fontAlgn="auto" hangingPunct="1">
              <a:spcAft>
                <a:spcPts val="0"/>
              </a:spcAft>
              <a:defRPr/>
            </a:pPr>
            <a:r>
              <a:rPr lang="tr-TR" sz="3200" dirty="0">
                <a:solidFill>
                  <a:schemeClr val="accent5">
                    <a:lumMod val="75000"/>
                  </a:schemeClr>
                </a:solidFill>
              </a:rPr>
              <a:t>Nedensel Karşılaştırma (Causal-comparative) Araştırması</a:t>
            </a:r>
            <a:endParaRPr lang="en-GB" sz="3200" dirty="0">
              <a:solidFill>
                <a:schemeClr val="accent5">
                  <a:lumMod val="75000"/>
                </a:schemeClr>
              </a:solidFill>
            </a:endParaRPr>
          </a:p>
        </p:txBody>
      </p:sp>
      <p:sp>
        <p:nvSpPr>
          <p:cNvPr id="46083" name="Content Placeholder 3"/>
          <p:cNvSpPr>
            <a:spLocks noGrp="1"/>
          </p:cNvSpPr>
          <p:nvPr>
            <p:ph idx="1"/>
          </p:nvPr>
        </p:nvSpPr>
        <p:spPr>
          <a:xfrm>
            <a:off x="1428751" y="1786597"/>
            <a:ext cx="10482833" cy="4461803"/>
          </a:xfrm>
        </p:spPr>
        <p:txBody>
          <a:bodyPr>
            <a:normAutofit/>
          </a:bodyPr>
          <a:lstStyle/>
          <a:p>
            <a:pPr marL="0" indent="0" eaLnBrk="1" hangingPunct="1">
              <a:buNone/>
            </a:pPr>
            <a:r>
              <a:rPr lang="tr-TR" altLang="tr-TR" sz="2800" dirty="0"/>
              <a:t>İnsan grupları arasındaki farklılıkların nedenlerini ve sonuçlarını, koşullar ve katılımcılar üzerinde herhangi bir müdahale olmaksızın belirler.</a:t>
            </a:r>
            <a:endParaRPr lang="en-GB" altLang="tr-TR" sz="2800" dirty="0"/>
          </a:p>
        </p:txBody>
      </p:sp>
      <p:sp>
        <p:nvSpPr>
          <p:cNvPr id="46084" name="Veri Yer Tutucusu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46085"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pic>
        <p:nvPicPr>
          <p:cNvPr id="460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394" y="3291279"/>
            <a:ext cx="9790109" cy="208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Box 19"/>
          <p:cNvSpPr txBox="1">
            <a:spLocks noChangeArrowheads="1"/>
          </p:cNvSpPr>
          <p:nvPr/>
        </p:nvSpPr>
        <p:spPr bwMode="auto">
          <a:xfrm>
            <a:off x="1428751" y="5673726"/>
            <a:ext cx="990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tr-TR" altLang="tr-TR" sz="1800">
                <a:solidFill>
                  <a:schemeClr val="tx1"/>
                </a:solidFill>
                <a:latin typeface="Verdana" pitchFamily="34" charset="0"/>
              </a:rPr>
              <a:t>Öğrencilerin davranış modellerinde gözlemlenen değişikliklerin </a:t>
            </a:r>
            <a:r>
              <a:rPr lang="tr-TR" altLang="tr-TR" sz="1800" b="1" i="1">
                <a:solidFill>
                  <a:schemeClr val="tx1"/>
                </a:solidFill>
                <a:latin typeface="Verdana" pitchFamily="34" charset="0"/>
              </a:rPr>
              <a:t>olası</a:t>
            </a:r>
            <a:r>
              <a:rPr lang="tr-TR" altLang="tr-TR" sz="1800" i="1">
                <a:solidFill>
                  <a:schemeClr val="tx1"/>
                </a:solidFill>
                <a:latin typeface="Verdana" pitchFamily="34" charset="0"/>
              </a:rPr>
              <a:t> </a:t>
            </a:r>
            <a:r>
              <a:rPr lang="tr-TR" altLang="tr-TR" sz="1800">
                <a:solidFill>
                  <a:schemeClr val="tx1"/>
                </a:solidFill>
                <a:latin typeface="Verdana" pitchFamily="34" charset="0"/>
              </a:rPr>
              <a:t>nedenlerini belirlemede değerlidir. </a:t>
            </a:r>
          </a:p>
          <a:p>
            <a:pPr eaLnBrk="1" hangingPunct="1">
              <a:spcBef>
                <a:spcPct val="0"/>
              </a:spcBef>
              <a:buClrTx/>
              <a:buSzTx/>
              <a:buFontTx/>
              <a:buNone/>
            </a:pPr>
            <a:endParaRPr lang="en-GB" altLang="tr-TR" sz="1800">
              <a:solidFill>
                <a:schemeClr val="tx1"/>
              </a:solidFill>
              <a:latin typeface="Verdana" pitchFamily="34" charset="0"/>
            </a:endParaRPr>
          </a:p>
        </p:txBody>
      </p:sp>
    </p:spTree>
    <p:extLst>
      <p:ext uri="{BB962C8B-B14F-4D97-AF65-F5344CB8AC3E}">
        <p14:creationId xmlns:p14="http://schemas.microsoft.com/office/powerpoint/2010/main" val="4704651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85" y="908051"/>
            <a:ext cx="9368367" cy="936625"/>
          </a:xfrm>
        </p:spPr>
        <p:txBody>
          <a:bodyPr rtlCol="0">
            <a:normAutofit/>
          </a:bodyPr>
          <a:lstStyle/>
          <a:p>
            <a:pPr eaLnBrk="1" fontAlgn="auto" hangingPunct="1">
              <a:spcAft>
                <a:spcPts val="0"/>
              </a:spcAft>
              <a:defRPr/>
            </a:pPr>
            <a:r>
              <a:rPr lang="tr-TR" sz="4000" dirty="0">
                <a:solidFill>
                  <a:schemeClr val="accent5">
                    <a:lumMod val="75000"/>
                  </a:schemeClr>
                </a:solidFill>
              </a:rPr>
              <a:t>Deneysel (Experimental) Araştırma</a:t>
            </a:r>
            <a:endParaRPr lang="en-GB" sz="4000" dirty="0">
              <a:solidFill>
                <a:schemeClr val="accent5">
                  <a:lumMod val="75000"/>
                </a:schemeClr>
              </a:solidFill>
            </a:endParaRPr>
          </a:p>
        </p:txBody>
      </p:sp>
      <p:sp>
        <p:nvSpPr>
          <p:cNvPr id="48133" name="Veri Yer Tutucusu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48132"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en-US" altLang="tr-TR" sz="1200">
                <a:solidFill>
                  <a:schemeClr val="bg1"/>
                </a:solidFill>
                <a:latin typeface="Arial" pitchFamily="34" charset="0"/>
              </a:rPr>
              <a:t>Şener Büyüköztürk, Ebru Kılıç Çakmak, Özcan Erkan Akgün,  Şirin Karadeniz, Funda Demirel</a:t>
            </a:r>
          </a:p>
        </p:txBody>
      </p:sp>
      <p:pic>
        <p:nvPicPr>
          <p:cNvPr id="481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250" y="4351338"/>
            <a:ext cx="9716618" cy="153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505243" y="1730325"/>
            <a:ext cx="9509760" cy="1938992"/>
          </a:xfrm>
          <a:prstGeom prst="rect">
            <a:avLst/>
          </a:prstGeom>
        </p:spPr>
        <p:txBody>
          <a:bodyPr wrap="square">
            <a:spAutoFit/>
          </a:bodyPr>
          <a:lstStyle/>
          <a:p>
            <a:r>
              <a:rPr lang="tr-TR" sz="2400" dirty="0"/>
              <a:t>koşulların ve değişkenlerin manipüle edildiği durumlarda denek davranışları arasındaki farkları test etmeye yönelik çalışmalardır. Manipülasyon deneysel işlemi, müdahaleyi tanımlar. Olaylar arasındaki gerçek neden-sonuç ilişkisini test etmeyi amaçlar. </a:t>
            </a:r>
            <a:r>
              <a:rPr lang="tr-TR" sz="2400" dirty="0" err="1"/>
              <a:t>Nedensel</a:t>
            </a:r>
            <a:r>
              <a:rPr lang="tr-TR" sz="2400" dirty="0"/>
              <a:t> karşılaştırmanın aksine var olan farkların değil, oluşturulan farkların bağımlı değişken üzerindeki etkisini test eder.</a:t>
            </a:r>
          </a:p>
        </p:txBody>
      </p:sp>
    </p:spTree>
    <p:extLst>
      <p:ext uri="{BB962C8B-B14F-4D97-AF65-F5344CB8AC3E}">
        <p14:creationId xmlns:p14="http://schemas.microsoft.com/office/powerpoint/2010/main" val="214803044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Nitel Araştırmalar</a:t>
            </a:r>
          </a:p>
        </p:txBody>
      </p:sp>
      <p:sp>
        <p:nvSpPr>
          <p:cNvPr id="3" name="İçerik Yer Tutucusu 2"/>
          <p:cNvSpPr>
            <a:spLocks noGrp="1"/>
          </p:cNvSpPr>
          <p:nvPr>
            <p:ph idx="1"/>
          </p:nvPr>
        </p:nvSpPr>
        <p:spPr/>
        <p:txBody>
          <a:bodyPr>
            <a:normAutofit/>
          </a:bodyPr>
          <a:lstStyle/>
          <a:p>
            <a:r>
              <a:rPr lang="tr-TR" sz="2400" dirty="0"/>
              <a:t>Gerçekliğin, araştırmacı tarafından bulunduğu bağlamda anlamlandırılmasını temel alan anti-pozitivist yorumcu bakış açısı ise </a:t>
            </a:r>
            <a:r>
              <a:rPr lang="tr-TR" sz="2400" b="1" dirty="0"/>
              <a:t>nitel araştırmalara</a:t>
            </a:r>
            <a:r>
              <a:rPr lang="tr-TR" sz="2400" dirty="0"/>
              <a:t> işaret eder.</a:t>
            </a:r>
          </a:p>
          <a:p>
            <a:endParaRPr lang="tr-TR" sz="2400" dirty="0"/>
          </a:p>
          <a:p>
            <a:r>
              <a:rPr lang="tr-TR" sz="2400" dirty="0"/>
              <a:t>Dünyanın birçok gerçekten oluştuğunu, aynı durumla ilgili farklı kişisel görüşlerin olabileceğini ve böylece gerçeklerin sosyal ortamlarda yapılandığını temel almaktadır. En basit anlamda araştırma sorularını yanıtlamak için nitel verilerin toplanmasını ve analizini gerektiren çalışmalardır. </a:t>
            </a:r>
          </a:p>
        </p:txBody>
      </p:sp>
    </p:spTree>
    <p:extLst>
      <p:ext uri="{BB962C8B-B14F-4D97-AF65-F5344CB8AC3E}">
        <p14:creationId xmlns:p14="http://schemas.microsoft.com/office/powerpoint/2010/main" val="1522752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Durumları ve olayları katılımcıların bakış açılarından anlamaya çalışırlar. Genelleme kaygısı taşımazlar. Bu tür araştırmalar, değişkenler arasındaki örüntüyü ortaya koymaya yönelik model, hipotez, kuram üretmeye dönük olarak kurgulanabilirler. </a:t>
            </a:r>
          </a:p>
          <a:p>
            <a:endParaRPr lang="tr-TR" sz="2400" dirty="0"/>
          </a:p>
          <a:p>
            <a:r>
              <a:rPr lang="tr-TR" sz="2400" dirty="0"/>
              <a:t>Tanımlanmış pek çok nitel araştırma vardır. Burada sık kullanılan bazıları kısaca açıklanmıştır. </a:t>
            </a:r>
          </a:p>
        </p:txBody>
      </p:sp>
    </p:spTree>
    <p:extLst>
      <p:ext uri="{BB962C8B-B14F-4D97-AF65-F5344CB8AC3E}">
        <p14:creationId xmlns:p14="http://schemas.microsoft.com/office/powerpoint/2010/main" val="4159737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1893194"/>
            <a:ext cx="10752485" cy="976615"/>
          </a:xfrm>
        </p:spPr>
        <p:txBody>
          <a:bodyPr>
            <a:normAutofit/>
          </a:bodyPr>
          <a:lstStyle/>
          <a:p>
            <a:pPr marL="0" indent="0">
              <a:buNone/>
            </a:pPr>
            <a:r>
              <a:rPr lang="tr-TR" dirty="0"/>
              <a:t>Gözlem ve görüşmeleri kullanarak, insanların günlük deneyimlerini belgeleme ya da tanımlama üzerine odaklı çalışmalardır. Bir okulun, mahallenin, köyün kültürünü anlamaya, betimlemeye dönük çalışmalar olarak da bilinir.</a:t>
            </a:r>
          </a:p>
          <a:p>
            <a:pPr marL="0" indent="0">
              <a:buNone/>
            </a:pPr>
            <a:endParaRPr lang="tr-TR"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008" y="3471069"/>
            <a:ext cx="764381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159099" y="1030324"/>
            <a:ext cx="3788473" cy="523220"/>
          </a:xfrm>
          <a:prstGeom prst="rect">
            <a:avLst/>
          </a:prstGeom>
        </p:spPr>
        <p:txBody>
          <a:bodyPr wrap="none">
            <a:spAutoFit/>
          </a:bodyPr>
          <a:lstStyle/>
          <a:p>
            <a:r>
              <a:rPr lang="tr-TR" sz="2800" b="1" dirty="0" err="1"/>
              <a:t>Etnografik</a:t>
            </a:r>
            <a:r>
              <a:rPr lang="tr-TR" sz="2800" b="1" dirty="0"/>
              <a:t> araştırmalar:</a:t>
            </a:r>
            <a:r>
              <a:rPr lang="tr-TR" sz="2800" dirty="0"/>
              <a:t> </a:t>
            </a:r>
          </a:p>
        </p:txBody>
      </p:sp>
    </p:spTree>
    <p:extLst>
      <p:ext uri="{BB962C8B-B14F-4D97-AF65-F5344CB8AC3E}">
        <p14:creationId xmlns:p14="http://schemas.microsoft.com/office/powerpoint/2010/main" val="27283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tr-TR" dirty="0">
                <a:solidFill>
                  <a:schemeClr val="accent5">
                    <a:lumMod val="75000"/>
                  </a:schemeClr>
                </a:solidFill>
              </a:rPr>
              <a:t>Bilmenin Yolları</a:t>
            </a:r>
            <a:endParaRPr lang="en-GB" dirty="0">
              <a:solidFill>
                <a:schemeClr val="accent5">
                  <a:lumMod val="75000"/>
                </a:schemeClr>
              </a:solidFill>
            </a:endParaRPr>
          </a:p>
        </p:txBody>
      </p:sp>
      <p:sp>
        <p:nvSpPr>
          <p:cNvPr id="25603" name="Subtitle 3"/>
          <p:cNvSpPr>
            <a:spLocks noGrp="1"/>
          </p:cNvSpPr>
          <p:nvPr>
            <p:ph idx="1"/>
          </p:nvPr>
        </p:nvSpPr>
        <p:spPr/>
        <p:txBody>
          <a:bodyPr/>
          <a:lstStyle/>
          <a:p>
            <a:pPr eaLnBrk="1" hangingPunct="1"/>
            <a:r>
              <a:rPr lang="tr-TR" altLang="tr-TR" dirty="0"/>
              <a:t>Mantık</a:t>
            </a:r>
          </a:p>
          <a:p>
            <a:pPr lvl="1" eaLnBrk="1" hangingPunct="1"/>
            <a:r>
              <a:rPr lang="tr-TR" altLang="tr-TR" dirty="0"/>
              <a:t>Duyusal veriyi zeka ile işleme</a:t>
            </a:r>
          </a:p>
          <a:p>
            <a:pPr lvl="1" eaLnBrk="1" hangingPunct="1"/>
            <a:endParaRPr lang="tr-TR" altLang="tr-TR" dirty="0"/>
          </a:p>
          <a:p>
            <a:pPr lvl="1" eaLnBrk="1" hangingPunct="1"/>
            <a:r>
              <a:rPr lang="tr-TR" altLang="tr-TR" dirty="0" err="1"/>
              <a:t>Örn</a:t>
            </a:r>
            <a:r>
              <a:rPr lang="tr-TR" altLang="tr-TR" dirty="0"/>
              <a:t>:</a:t>
            </a:r>
          </a:p>
          <a:p>
            <a:pPr lvl="1" eaLnBrk="1" hangingPunct="1">
              <a:buFont typeface="Verdana" pitchFamily="34" charset="0"/>
              <a:buNone/>
            </a:pPr>
            <a:r>
              <a:rPr lang="tr-TR" altLang="tr-TR" dirty="0"/>
              <a:t>		Tüm insanlar ölümlüdür (büyük önerme)</a:t>
            </a:r>
          </a:p>
          <a:p>
            <a:pPr lvl="1" eaLnBrk="1" hangingPunct="1">
              <a:buFont typeface="Verdana" pitchFamily="34" charset="0"/>
              <a:buNone/>
            </a:pPr>
            <a:r>
              <a:rPr lang="tr-TR" altLang="tr-TR" dirty="0"/>
              <a:t>		Ayşe bir insandır (küçük önerme)</a:t>
            </a:r>
          </a:p>
          <a:p>
            <a:pPr lvl="1" eaLnBrk="1" hangingPunct="1">
              <a:buFont typeface="Verdana" pitchFamily="34" charset="0"/>
              <a:buNone/>
            </a:pPr>
            <a:r>
              <a:rPr lang="tr-TR" altLang="tr-TR" dirty="0"/>
              <a:t>		O halde, Ayşe ölümlüdür (yargı)</a:t>
            </a:r>
          </a:p>
          <a:p>
            <a:pPr lvl="1" eaLnBrk="1" hangingPunct="1"/>
            <a:endParaRPr lang="tr-TR" altLang="tr-TR" dirty="0"/>
          </a:p>
          <a:p>
            <a:pPr lvl="1" eaLnBrk="1" hangingPunct="1"/>
            <a:r>
              <a:rPr lang="tr-TR" altLang="tr-TR" dirty="0"/>
              <a:t>Büyük ve küçük önerme doğru ise yargı doğrudur.</a:t>
            </a:r>
            <a:endParaRPr lang="en-GB" altLang="tr-TR" dirty="0"/>
          </a:p>
        </p:txBody>
      </p:sp>
      <p:sp>
        <p:nvSpPr>
          <p:cNvPr id="25604" name="Veri Yer Tutucusu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25605"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spTree>
    <p:extLst>
      <p:ext uri="{BB962C8B-B14F-4D97-AF65-F5344CB8AC3E}">
        <p14:creationId xmlns:p14="http://schemas.microsoft.com/office/powerpoint/2010/main" val="284909179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1825" y="1828800"/>
            <a:ext cx="10829759" cy="1885071"/>
          </a:xfrm>
        </p:spPr>
        <p:txBody>
          <a:bodyPr>
            <a:normAutofit/>
          </a:bodyPr>
          <a:lstStyle/>
          <a:p>
            <a:pPr marL="0" indent="0">
              <a:buNone/>
            </a:pPr>
            <a:r>
              <a:rPr lang="tr-TR" dirty="0"/>
              <a:t>Geçmişteki olayları, kendi bağlamında incelemeye odaklıdır. Geçmişin dokümanlarını okuyarak ya da o zamanlarda yaşamış kişilerle görüşmeler yapılarak yürütülen ve esas itibarıyla “Geçmişte ne oldu?” sorusuna cevap arayan çalışmalardır.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212" y="3954048"/>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014" y="375431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081825" y="947446"/>
            <a:ext cx="3093476" cy="523220"/>
          </a:xfrm>
          <a:prstGeom prst="rect">
            <a:avLst/>
          </a:prstGeom>
        </p:spPr>
        <p:txBody>
          <a:bodyPr wrap="none">
            <a:spAutoFit/>
          </a:bodyPr>
          <a:lstStyle/>
          <a:p>
            <a:r>
              <a:rPr lang="tr-TR" sz="2800" b="1" dirty="0"/>
              <a:t>Tarihi araştırmalar: </a:t>
            </a:r>
            <a:endParaRPr lang="tr-TR" sz="2800" dirty="0"/>
          </a:p>
        </p:txBody>
      </p:sp>
    </p:spTree>
    <p:extLst>
      <p:ext uri="{BB962C8B-B14F-4D97-AF65-F5344CB8AC3E}">
        <p14:creationId xmlns:p14="http://schemas.microsoft.com/office/powerpoint/2010/main" val="1505760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301" y="1962955"/>
            <a:ext cx="11048699" cy="3166403"/>
          </a:xfrm>
        </p:spPr>
        <p:txBody>
          <a:bodyPr>
            <a:normAutofit fontScale="92500" lnSpcReduction="10000"/>
          </a:bodyPr>
          <a:lstStyle/>
          <a:p>
            <a:r>
              <a:rPr lang="tr-TR" sz="2800" dirty="0"/>
              <a:t>Var olan durumu, uygulamaları geliştirmeye, iyileştirmeye odaklı çalışmalardır. Ortamlar ya da durumlarla ilgili genellemelere en az önem veren ve tarafların tümünün katılımını gerektiren çalışmalardır. </a:t>
            </a:r>
            <a:r>
              <a:rPr lang="tr-TR" altLang="tr-TR" sz="2800" dirty="0"/>
              <a:t>Diğer insanlar, ortamlar ya da durumlar ile ilgili genellemelere az önem verir.</a:t>
            </a:r>
          </a:p>
          <a:p>
            <a:pPr lvl="1"/>
            <a:r>
              <a:rPr lang="tr-TR" altLang="tr-TR" dirty="0"/>
              <a:t>Örnek; belirli bir sınıftaki öğrencilerin okuma yeteneklerini geliştirmek, belirli bir okulun kütüphanesinin kullanımını artırmak</a:t>
            </a:r>
          </a:p>
          <a:p>
            <a:endParaRPr lang="tr-TR" altLang="tr-TR" sz="2800" dirty="0"/>
          </a:p>
          <a:p>
            <a:r>
              <a:rPr lang="tr-TR" altLang="tr-TR" sz="2800" dirty="0"/>
              <a:t>Deneklerin çalışmaya aktif katılımlarına önem verilir.</a:t>
            </a:r>
          </a:p>
          <a:p>
            <a:pPr lvl="1"/>
            <a:r>
              <a:rPr lang="tr-TR" altLang="tr-TR" dirty="0"/>
              <a:t>Araştırma ekibinin bir parçası olurlar.</a:t>
            </a:r>
          </a:p>
          <a:p>
            <a:pPr marL="0" indent="0">
              <a:buNone/>
            </a:pPr>
            <a:endParaRPr lang="tr-TR" dirty="0"/>
          </a:p>
          <a:p>
            <a:pPr marL="0" indent="0">
              <a:buNone/>
            </a:pPr>
            <a:endParaRPr lang="tr-TR" dirty="0"/>
          </a:p>
          <a:p>
            <a:pPr marL="0" indent="0">
              <a:buNone/>
            </a:pPr>
            <a:endParaRPr lang="tr-TR" b="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471" y="4409542"/>
            <a:ext cx="3381375" cy="183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143301" y="1166923"/>
            <a:ext cx="3680559" cy="584775"/>
          </a:xfrm>
          <a:prstGeom prst="rect">
            <a:avLst/>
          </a:prstGeom>
        </p:spPr>
        <p:txBody>
          <a:bodyPr wrap="none">
            <a:spAutoFit/>
          </a:bodyPr>
          <a:lstStyle/>
          <a:p>
            <a:r>
              <a:rPr lang="tr-TR" sz="3200" b="1" dirty="0"/>
              <a:t>Eylem araştırmaları</a:t>
            </a:r>
            <a:r>
              <a:rPr lang="tr-TR" sz="3200" dirty="0"/>
              <a:t>: </a:t>
            </a:r>
          </a:p>
        </p:txBody>
      </p:sp>
    </p:spTree>
    <p:extLst>
      <p:ext uri="{BB962C8B-B14F-4D97-AF65-F5344CB8AC3E}">
        <p14:creationId xmlns:p14="http://schemas.microsoft.com/office/powerpoint/2010/main" val="2544765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976" y="1867437"/>
            <a:ext cx="10739607" cy="2338803"/>
          </a:xfrm>
        </p:spPr>
        <p:txBody>
          <a:bodyPr>
            <a:normAutofit lnSpcReduction="10000"/>
          </a:bodyPr>
          <a:lstStyle/>
          <a:p>
            <a:pPr marL="0" indent="0">
              <a:buNone/>
            </a:pPr>
            <a:r>
              <a:rPr lang="tr-TR" sz="2800" dirty="0"/>
              <a:t>Farkında olunan ancak derinlemesine ve ayrıntılı bir anlayışa sahip olunmayan olgulara odaklanır. Bir olgunun daha iyi tanınmasına ve anlaşılmasına yardımcı olacak sonuçlar sağlayacak örnekler, açıklamalar ve yaşantılar ortaya koyabilir. </a:t>
            </a:r>
          </a:p>
          <a:p>
            <a:pPr lvl="1"/>
            <a:r>
              <a:rPr lang="tr-TR" altLang="tr-TR" sz="2400" dirty="0" err="1"/>
              <a:t>Örn</a:t>
            </a:r>
            <a:r>
              <a:rPr lang="tr-TR" altLang="tr-TR" sz="2400" dirty="0"/>
              <a:t>: Kızların düşük okullaşma oranı </a:t>
            </a:r>
            <a:r>
              <a:rPr lang="tr-TR" altLang="tr-TR" sz="2400" dirty="0">
                <a:sym typeface="Wingdings" pitchFamily="2" charset="2"/>
              </a:rPr>
              <a:t> olgu</a:t>
            </a:r>
          </a:p>
          <a:p>
            <a:pPr lvl="2"/>
            <a:r>
              <a:rPr lang="tr-TR" altLang="tr-TR" sz="2000" dirty="0">
                <a:sym typeface="Wingdings" pitchFamily="2" charset="2"/>
              </a:rPr>
              <a:t>Başarılı olanlar niye okulu terk etmektedir?</a:t>
            </a:r>
            <a:endParaRPr lang="tr-TR" altLang="tr-TR" sz="2000" dirty="0"/>
          </a:p>
          <a:p>
            <a:pPr marL="0" indent="0">
              <a:buNone/>
            </a:pPr>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888" y="4397106"/>
            <a:ext cx="3536524" cy="185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171976" y="1091796"/>
            <a:ext cx="3954096" cy="584775"/>
          </a:xfrm>
          <a:prstGeom prst="rect">
            <a:avLst/>
          </a:prstGeom>
        </p:spPr>
        <p:txBody>
          <a:bodyPr wrap="none">
            <a:spAutoFit/>
          </a:bodyPr>
          <a:lstStyle/>
          <a:p>
            <a:r>
              <a:rPr lang="tr-TR" sz="3200" b="1" dirty="0" err="1"/>
              <a:t>Olgubilim</a:t>
            </a:r>
            <a:r>
              <a:rPr lang="tr-TR" sz="3200" b="1" dirty="0"/>
              <a:t> çalışmaları:</a:t>
            </a:r>
            <a:r>
              <a:rPr lang="tr-TR" sz="3200" dirty="0"/>
              <a:t> </a:t>
            </a:r>
          </a:p>
        </p:txBody>
      </p:sp>
    </p:spTree>
    <p:extLst>
      <p:ext uri="{BB962C8B-B14F-4D97-AF65-F5344CB8AC3E}">
        <p14:creationId xmlns:p14="http://schemas.microsoft.com/office/powerpoint/2010/main" val="1815400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1825" y="2009104"/>
            <a:ext cx="9982452" cy="2872384"/>
          </a:xfrm>
        </p:spPr>
        <p:txBody>
          <a:bodyPr>
            <a:normAutofit/>
          </a:bodyPr>
          <a:lstStyle/>
          <a:p>
            <a:pPr marL="0" indent="0">
              <a:buNone/>
            </a:pPr>
            <a:r>
              <a:rPr lang="tr-TR" dirty="0"/>
              <a:t>Bir ya da daha fazla olayın, ortamın, programın, sosyal grubun ya da diğer birbirine bağlı sistemlerin derinlemesine incelendiği yöntemlerdir.  Tek veya çoklu durum söz konusu olduğu gibi, olayın tek ya da çoklu bakış açısıyla incelenmesi de söz konusu olabilir. </a:t>
            </a:r>
          </a:p>
          <a:p>
            <a:pPr marL="0" indent="0">
              <a:buNone/>
            </a:pPr>
            <a:endParaRPr lang="tr-TR" dirty="0"/>
          </a:p>
          <a:p>
            <a:pPr marL="0" indent="0">
              <a:buNone/>
            </a:pPr>
            <a:r>
              <a:rPr lang="tr-TR" dirty="0"/>
              <a:t>Okul öncesi eğitimde yabancı dil öğrenmedeki yöntemleri, engelleri iki farklı okulda, araştırmacının yanı sıra öğretmen ve velilerin bakışı açılarıyla irdelemeye yönelik çalışma bir durum çalışmasıdır. Örnek olay incelemesi olarak da bilinir. Örnek olay ya da durum tek bir kişi olabileceği gibi, bir sınıf, bir okul olabilir.</a:t>
            </a:r>
          </a:p>
        </p:txBody>
      </p:sp>
      <p:sp>
        <p:nvSpPr>
          <p:cNvPr id="2" name="Dikdörtgen 1"/>
          <p:cNvSpPr/>
          <p:nvPr/>
        </p:nvSpPr>
        <p:spPr>
          <a:xfrm>
            <a:off x="1081825" y="1191942"/>
            <a:ext cx="3075970" cy="523220"/>
          </a:xfrm>
          <a:prstGeom prst="rect">
            <a:avLst/>
          </a:prstGeom>
        </p:spPr>
        <p:txBody>
          <a:bodyPr wrap="none">
            <a:spAutoFit/>
          </a:bodyPr>
          <a:lstStyle/>
          <a:p>
            <a:r>
              <a:rPr lang="tr-TR" sz="2800" b="1" dirty="0"/>
              <a:t>Durum çalışmaları: </a:t>
            </a:r>
            <a:endParaRPr lang="tr-TR" sz="2800" dirty="0"/>
          </a:p>
        </p:txBody>
      </p:sp>
      <p:pic>
        <p:nvPicPr>
          <p:cNvPr id="4" name="Resim 3"/>
          <p:cNvPicPr>
            <a:picLocks noChangeAspect="1"/>
          </p:cNvPicPr>
          <p:nvPr/>
        </p:nvPicPr>
        <p:blipFill>
          <a:blip r:embed="rId2"/>
          <a:stretch>
            <a:fillRect/>
          </a:stretch>
        </p:blipFill>
        <p:spPr>
          <a:xfrm>
            <a:off x="9517488" y="271815"/>
            <a:ext cx="1701336" cy="1443347"/>
          </a:xfrm>
          <a:prstGeom prst="rect">
            <a:avLst/>
          </a:prstGeom>
        </p:spPr>
      </p:pic>
    </p:spTree>
    <p:extLst>
      <p:ext uri="{BB962C8B-B14F-4D97-AF65-F5344CB8AC3E}">
        <p14:creationId xmlns:p14="http://schemas.microsoft.com/office/powerpoint/2010/main" val="3471183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4144" y="1447800"/>
            <a:ext cx="9705770" cy="3180471"/>
          </a:xfrm>
        </p:spPr>
        <p:txBody>
          <a:bodyPr>
            <a:normAutofit/>
          </a:bodyPr>
          <a:lstStyle/>
          <a:p>
            <a:endParaRPr lang="tr-TR" dirty="0"/>
          </a:p>
          <a:p>
            <a:pPr marL="82296" indent="0">
              <a:buNone/>
            </a:pPr>
            <a:r>
              <a:rPr lang="tr-TR" sz="4000" dirty="0"/>
              <a:t>Araştırmalar </a:t>
            </a:r>
            <a:r>
              <a:rPr lang="tr-TR" sz="4000" i="1" u="sng" dirty="0">
                <a:solidFill>
                  <a:schemeClr val="accent5">
                    <a:lumMod val="75000"/>
                  </a:schemeClr>
                </a:solidFill>
              </a:rPr>
              <a:t>veri toplama tekniklerine</a:t>
            </a:r>
            <a:r>
              <a:rPr lang="tr-TR" sz="4000" u="sng" dirty="0">
                <a:solidFill>
                  <a:schemeClr val="accent5">
                    <a:lumMod val="75000"/>
                  </a:schemeClr>
                </a:solidFill>
              </a:rPr>
              <a:t> </a:t>
            </a:r>
            <a:r>
              <a:rPr lang="tr-TR" sz="4000" dirty="0">
                <a:solidFill>
                  <a:schemeClr val="accent5">
                    <a:lumMod val="75000"/>
                  </a:schemeClr>
                </a:solidFill>
              </a:rPr>
              <a:t>göre</a:t>
            </a:r>
            <a:r>
              <a:rPr lang="tr-TR" sz="4000" dirty="0"/>
              <a:t>;</a:t>
            </a:r>
          </a:p>
          <a:p>
            <a:pPr marL="82296" indent="0">
              <a:buNone/>
            </a:pPr>
            <a:endParaRPr lang="tr-TR" sz="4000" dirty="0"/>
          </a:p>
          <a:p>
            <a:r>
              <a:rPr lang="tr-TR" sz="4000" dirty="0"/>
              <a:t> «</a:t>
            </a:r>
            <a:r>
              <a:rPr lang="tr-TR" sz="4000" dirty="0" err="1">
                <a:solidFill>
                  <a:schemeClr val="accent5">
                    <a:lumMod val="75000"/>
                  </a:schemeClr>
                </a:solidFill>
              </a:rPr>
              <a:t>görgül</a:t>
            </a:r>
            <a:r>
              <a:rPr lang="tr-TR" sz="4000" dirty="0"/>
              <a:t> ve </a:t>
            </a:r>
            <a:r>
              <a:rPr lang="tr-TR" sz="4000" dirty="0">
                <a:solidFill>
                  <a:schemeClr val="accent5">
                    <a:lumMod val="75000"/>
                  </a:schemeClr>
                </a:solidFill>
              </a:rPr>
              <a:t>belgesel </a:t>
            </a:r>
            <a:r>
              <a:rPr lang="tr-TR" sz="4000" dirty="0"/>
              <a:t>araştırmalar» olarak ikiye ayrılır. </a:t>
            </a:r>
          </a:p>
        </p:txBody>
      </p:sp>
    </p:spTree>
    <p:extLst>
      <p:ext uri="{BB962C8B-B14F-4D97-AF65-F5344CB8AC3E}">
        <p14:creationId xmlns:p14="http://schemas.microsoft.com/office/powerpoint/2010/main" val="1165892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Görgül</a:t>
            </a:r>
            <a:r>
              <a:rPr lang="tr-TR" dirty="0"/>
              <a:t> Araştırmalar</a:t>
            </a:r>
          </a:p>
        </p:txBody>
      </p:sp>
      <p:sp>
        <p:nvSpPr>
          <p:cNvPr id="3" name="İçerik Yer Tutucusu 2"/>
          <p:cNvSpPr>
            <a:spLocks noGrp="1"/>
          </p:cNvSpPr>
          <p:nvPr>
            <p:ph idx="1"/>
          </p:nvPr>
        </p:nvSpPr>
        <p:spPr>
          <a:xfrm>
            <a:off x="914400" y="2253803"/>
            <a:ext cx="10705514" cy="2374468"/>
          </a:xfrm>
        </p:spPr>
        <p:txBody>
          <a:bodyPr>
            <a:normAutofit/>
          </a:bodyPr>
          <a:lstStyle/>
          <a:p>
            <a:r>
              <a:rPr lang="tr-TR" sz="2400" dirty="0"/>
              <a:t>Araştırma sorularını cevaplamak için ihtiyaç duyulan verilerin anket, gözlem, görüşme gibi çeşitli yöntemler kullanılarak toplandığı çalışmalar, </a:t>
            </a:r>
            <a:r>
              <a:rPr lang="tr-TR" sz="2400" b="1" dirty="0" err="1"/>
              <a:t>görgül</a:t>
            </a:r>
            <a:r>
              <a:rPr lang="tr-TR" sz="2400" b="1" dirty="0"/>
              <a:t> (ampirik, gözleme dayalı)</a:t>
            </a:r>
            <a:r>
              <a:rPr lang="tr-TR" sz="2400" dirty="0"/>
              <a:t> araştırmalar olarak bilinir</a:t>
            </a:r>
          </a:p>
        </p:txBody>
      </p:sp>
    </p:spTree>
    <p:extLst>
      <p:ext uri="{BB962C8B-B14F-4D97-AF65-F5344CB8AC3E}">
        <p14:creationId xmlns:p14="http://schemas.microsoft.com/office/powerpoint/2010/main" val="4182280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946" y="660806"/>
            <a:ext cx="9997440" cy="1143000"/>
          </a:xfrm>
        </p:spPr>
        <p:txBody>
          <a:bodyPr/>
          <a:lstStyle/>
          <a:p>
            <a:r>
              <a:rPr lang="tr-TR" b="1" dirty="0"/>
              <a:t>Belgesel (doküman) araştırmaları</a:t>
            </a:r>
            <a:endParaRPr lang="tr-TR" dirty="0"/>
          </a:p>
        </p:txBody>
      </p:sp>
      <p:sp>
        <p:nvSpPr>
          <p:cNvPr id="3" name="İçerik Yer Tutucusu 2"/>
          <p:cNvSpPr>
            <a:spLocks noGrp="1"/>
          </p:cNvSpPr>
          <p:nvPr>
            <p:ph idx="1"/>
          </p:nvPr>
        </p:nvSpPr>
        <p:spPr>
          <a:xfrm>
            <a:off x="983946" y="2138288"/>
            <a:ext cx="10927638" cy="4110111"/>
          </a:xfrm>
        </p:spPr>
        <p:txBody>
          <a:bodyPr>
            <a:normAutofit/>
          </a:bodyPr>
          <a:lstStyle/>
          <a:p>
            <a:r>
              <a:rPr lang="tr-TR" sz="2400" dirty="0"/>
              <a:t>Eğitim programları, yönetmelikler, kitaplar, gazeteler, raporlar gibi çeşitli basılı ya da elektronik ortamda kayıtlı olan verilerin derlenip, analizine dayalı çalışmalar ise </a:t>
            </a:r>
            <a:r>
              <a:rPr lang="tr-TR" sz="2400" b="1" dirty="0"/>
              <a:t>belgesel (doküman) araştırmaları</a:t>
            </a:r>
            <a:r>
              <a:rPr lang="tr-TR" sz="2400" dirty="0"/>
              <a:t> olarak tanımlanır. Bu araştırmalarda verilerin toplanması söz konusu değildir, veriler bir yerlerde kayıtlıdır. </a:t>
            </a:r>
          </a:p>
        </p:txBody>
      </p:sp>
      <p:pic>
        <p:nvPicPr>
          <p:cNvPr id="4" name="Resim 3"/>
          <p:cNvPicPr>
            <a:picLocks noChangeAspect="1"/>
          </p:cNvPicPr>
          <p:nvPr/>
        </p:nvPicPr>
        <p:blipFill>
          <a:blip r:embed="rId2"/>
          <a:stretch>
            <a:fillRect/>
          </a:stretch>
        </p:blipFill>
        <p:spPr>
          <a:xfrm>
            <a:off x="6787167" y="3485621"/>
            <a:ext cx="3220255" cy="2635935"/>
          </a:xfrm>
          <a:prstGeom prst="rect">
            <a:avLst/>
          </a:prstGeom>
        </p:spPr>
      </p:pic>
    </p:spTree>
    <p:extLst>
      <p:ext uri="{BB962C8B-B14F-4D97-AF65-F5344CB8AC3E}">
        <p14:creationId xmlns:p14="http://schemas.microsoft.com/office/powerpoint/2010/main" val="678021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Araştırmalar; ihtiyaç duyulan verilerin araştırma için toplanması </a:t>
            </a:r>
            <a:r>
              <a:rPr lang="tr-TR" sz="2400" b="1" dirty="0"/>
              <a:t>birincil veriye dayalı araştırmaları</a:t>
            </a:r>
            <a:r>
              <a:rPr lang="tr-TR" sz="2400" dirty="0"/>
              <a:t> tanımlarken analizin daha önce derlenmiş ve kayıt altına alınmış verilere dayalı yapılması </a:t>
            </a:r>
            <a:r>
              <a:rPr lang="tr-TR" sz="2400" b="1" dirty="0"/>
              <a:t>ikincil (tepkisiz) verilere dayalı araştırmalar</a:t>
            </a:r>
            <a:r>
              <a:rPr lang="tr-TR" sz="2400" dirty="0"/>
              <a:t> olarak tanımlanır. </a:t>
            </a:r>
            <a:br>
              <a:rPr lang="tr-TR" sz="2400" dirty="0"/>
            </a:br>
            <a:endParaRPr lang="tr-TR" sz="2400" dirty="0"/>
          </a:p>
        </p:txBody>
      </p:sp>
      <p:sp>
        <p:nvSpPr>
          <p:cNvPr id="2" name="Dikdörtgen 1"/>
          <p:cNvSpPr/>
          <p:nvPr/>
        </p:nvSpPr>
        <p:spPr>
          <a:xfrm>
            <a:off x="1097280" y="316492"/>
            <a:ext cx="8961120" cy="1323439"/>
          </a:xfrm>
          <a:prstGeom prst="rect">
            <a:avLst/>
          </a:prstGeom>
        </p:spPr>
        <p:txBody>
          <a:bodyPr wrap="square">
            <a:spAutoFit/>
          </a:bodyPr>
          <a:lstStyle/>
          <a:p>
            <a:r>
              <a:rPr lang="tr-TR" sz="2400" dirty="0"/>
              <a:t>bir başka gruplandırma, </a:t>
            </a:r>
            <a:r>
              <a:rPr lang="tr-TR" sz="4000" i="1" dirty="0">
                <a:solidFill>
                  <a:schemeClr val="accent5">
                    <a:lumMod val="75000"/>
                  </a:schemeClr>
                </a:solidFill>
              </a:rPr>
              <a:t>kullanılan verinin özelliğine</a:t>
            </a:r>
            <a:r>
              <a:rPr lang="tr-TR" sz="4000" dirty="0">
                <a:solidFill>
                  <a:schemeClr val="accent5">
                    <a:lumMod val="75000"/>
                  </a:schemeClr>
                </a:solidFill>
              </a:rPr>
              <a:t> göre </a:t>
            </a:r>
            <a:r>
              <a:rPr lang="tr-TR" sz="4000" dirty="0"/>
              <a:t>yapılır. </a:t>
            </a:r>
          </a:p>
        </p:txBody>
      </p:sp>
    </p:spTree>
    <p:extLst>
      <p:ext uri="{BB962C8B-B14F-4D97-AF65-F5344CB8AC3E}">
        <p14:creationId xmlns:p14="http://schemas.microsoft.com/office/powerpoint/2010/main" val="4000550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4" y="970671"/>
            <a:ext cx="10708090" cy="4109739"/>
          </a:xfrm>
        </p:spPr>
        <p:txBody>
          <a:bodyPr>
            <a:normAutofit/>
          </a:bodyPr>
          <a:lstStyle/>
          <a:p>
            <a:pPr marL="82296" indent="0">
              <a:buNone/>
            </a:pPr>
            <a:r>
              <a:rPr lang="tr-TR" sz="2800" dirty="0"/>
              <a:t>Araştırmalar, </a:t>
            </a:r>
            <a:r>
              <a:rPr lang="tr-TR" sz="2800" i="1" u="sng" dirty="0">
                <a:solidFill>
                  <a:schemeClr val="accent5">
                    <a:lumMod val="75000"/>
                  </a:schemeClr>
                </a:solidFill>
              </a:rPr>
              <a:t>verilerin toplanma zamanına </a:t>
            </a:r>
            <a:r>
              <a:rPr lang="tr-TR" sz="2800" i="1" dirty="0"/>
              <a:t>göre</a:t>
            </a:r>
            <a:r>
              <a:rPr lang="tr-TR" sz="2800" dirty="0"/>
              <a:t> de sınıflandırılır. </a:t>
            </a:r>
          </a:p>
          <a:p>
            <a:endParaRPr lang="tr-TR" dirty="0"/>
          </a:p>
          <a:p>
            <a:r>
              <a:rPr lang="tr-TR" dirty="0"/>
              <a:t>İhtiyaç duyulan verilerin belli bir zaman aralığında toplanması </a:t>
            </a:r>
            <a:r>
              <a:rPr lang="tr-TR" b="1" dirty="0"/>
              <a:t>anlık araştırmaları</a:t>
            </a:r>
            <a:r>
              <a:rPr lang="tr-TR" dirty="0"/>
              <a:t>, </a:t>
            </a:r>
          </a:p>
          <a:p>
            <a:r>
              <a:rPr lang="tr-TR" dirty="0"/>
              <a:t>aynı gruptan çeşitli zaman aralıklarında birkaç kez toplanması </a:t>
            </a:r>
            <a:r>
              <a:rPr lang="tr-TR" b="1" dirty="0" err="1"/>
              <a:t>boylamsal</a:t>
            </a:r>
            <a:r>
              <a:rPr lang="tr-TR" b="1" dirty="0"/>
              <a:t> araştırmalar</a:t>
            </a:r>
            <a:r>
              <a:rPr lang="tr-TR" dirty="0"/>
              <a:t> olarak bilinir.</a:t>
            </a:r>
          </a:p>
          <a:p>
            <a:r>
              <a:rPr lang="tr-TR" dirty="0"/>
              <a:t>Aynı grup üzerinde </a:t>
            </a:r>
            <a:r>
              <a:rPr lang="tr-TR" dirty="0" err="1"/>
              <a:t>boylamsal</a:t>
            </a:r>
            <a:r>
              <a:rPr lang="tr-TR" dirty="0"/>
              <a:t> bir çalışmanın zaman, maliyet ve kontrol gibi güçlükler nedeniyle yapılamaması durumunda, grubun zamana bağlı gelişimini belirlemek için farklı zaman aralıklarını temsil eden alt gruplar seçilip, veriler tek bir zamanda toplanabilir. Bu tür çalışmalar ise </a:t>
            </a:r>
            <a:r>
              <a:rPr lang="tr-TR" b="1" dirty="0" err="1"/>
              <a:t>kesitsel</a:t>
            </a:r>
            <a:r>
              <a:rPr lang="tr-TR" b="1" dirty="0"/>
              <a:t> araştırmalar</a:t>
            </a:r>
            <a:r>
              <a:rPr lang="tr-TR" dirty="0"/>
              <a:t> olarak tanımlar.</a:t>
            </a:r>
          </a:p>
          <a:p>
            <a:endParaRPr lang="tr-TR"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325" y="4565255"/>
            <a:ext cx="5094849" cy="147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516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dirty="0"/>
              <a:t>Aynı grup üzerinde </a:t>
            </a:r>
            <a:r>
              <a:rPr lang="tr-TR" sz="2800" dirty="0" err="1"/>
              <a:t>boylamsal</a:t>
            </a:r>
            <a:r>
              <a:rPr lang="tr-TR" sz="2800" dirty="0"/>
              <a:t> bir çalışmanın zaman, maliyet ve kontrol gibi güçlükler nedeniyle yapılamaması durumunda, grubun zamana bağlı gelişimini belirlemek için farklı zaman aralıklarını temsil eden alt gruplar seçilip, veriler tek bir zamanda toplanabilir. Bu tür çalışmalar ise </a:t>
            </a:r>
            <a:r>
              <a:rPr lang="tr-TR" sz="2800" b="1" dirty="0" err="1"/>
              <a:t>kesitsel</a:t>
            </a:r>
            <a:r>
              <a:rPr lang="tr-TR" sz="2800" b="1" dirty="0"/>
              <a:t> araştırmalar</a:t>
            </a:r>
            <a:r>
              <a:rPr lang="tr-TR" sz="2800" dirty="0"/>
              <a:t> olarak tanımlar.</a:t>
            </a:r>
          </a:p>
        </p:txBody>
      </p:sp>
    </p:spTree>
    <p:extLst>
      <p:ext uri="{BB962C8B-B14F-4D97-AF65-F5344CB8AC3E}">
        <p14:creationId xmlns:p14="http://schemas.microsoft.com/office/powerpoint/2010/main" val="344468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tr-TR" dirty="0">
                <a:solidFill>
                  <a:schemeClr val="accent5">
                    <a:lumMod val="75000"/>
                  </a:schemeClr>
                </a:solidFill>
              </a:rPr>
              <a:t>Bilmenin Yolları</a:t>
            </a:r>
            <a:endParaRPr lang="en-GB" dirty="0">
              <a:solidFill>
                <a:schemeClr val="accent5">
                  <a:lumMod val="75000"/>
                </a:schemeClr>
              </a:solidFill>
            </a:endParaRPr>
          </a:p>
        </p:txBody>
      </p:sp>
      <p:sp>
        <p:nvSpPr>
          <p:cNvPr id="27651" name="Content Placeholder 2"/>
          <p:cNvSpPr>
            <a:spLocks noGrp="1"/>
          </p:cNvSpPr>
          <p:nvPr>
            <p:ph idx="1"/>
          </p:nvPr>
        </p:nvSpPr>
        <p:spPr/>
        <p:txBody>
          <a:bodyPr/>
          <a:lstStyle/>
          <a:p>
            <a:pPr eaLnBrk="1" hangingPunct="1"/>
            <a:r>
              <a:rPr lang="tr-TR" altLang="tr-TR"/>
              <a:t>Bilimsel yöntem</a:t>
            </a:r>
          </a:p>
          <a:p>
            <a:pPr lvl="1" eaLnBrk="1" hangingPunct="1"/>
            <a:endParaRPr lang="en-GB" altLang="tr-TR"/>
          </a:p>
        </p:txBody>
      </p:sp>
      <p:sp>
        <p:nvSpPr>
          <p:cNvPr id="27652" name="Veri Yer Tutucusu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rgbClr val="FEFEFE"/>
                </a:solidFill>
                <a:latin typeface="Arial" pitchFamily="34" charset="0"/>
              </a:rPr>
              <a:t>Bilimsel Araştırma Yöntemleri</a:t>
            </a:r>
            <a:endParaRPr lang="en-US" altLang="tr-TR" sz="1200">
              <a:solidFill>
                <a:srgbClr val="FEFEFE"/>
              </a:solidFill>
              <a:latin typeface="Arial" pitchFamily="34" charset="0"/>
            </a:endParaRPr>
          </a:p>
        </p:txBody>
      </p:sp>
      <p:sp>
        <p:nvSpPr>
          <p:cNvPr id="27653" name="Altbilgi Yer Tutucusu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tr-TR" altLang="tr-TR" sz="1200">
                <a:solidFill>
                  <a:schemeClr val="bg1"/>
                </a:solidFill>
                <a:latin typeface="Arial" pitchFamily="34" charset="0"/>
              </a:rPr>
              <a:t>Şener Büyüköztürk, Ebru Kılıç Çakmak, Özcan Erkan Akgün,  Şirin Karadeniz, Funda Demirel</a:t>
            </a:r>
          </a:p>
        </p:txBody>
      </p:sp>
      <p:sp>
        <p:nvSpPr>
          <p:cNvPr id="27654" name="AutoShape 1"/>
          <p:cNvSpPr>
            <a:spLocks noChangeArrowheads="1"/>
          </p:cNvSpPr>
          <p:nvPr/>
        </p:nvSpPr>
        <p:spPr bwMode="auto">
          <a:xfrm>
            <a:off x="8667751" y="3071813"/>
            <a:ext cx="2571749" cy="1104900"/>
          </a:xfrm>
          <a:prstGeom prst="wedgeEllipseCallout">
            <a:avLst>
              <a:gd name="adj1" fmla="val -37778"/>
              <a:gd name="adj2" fmla="val 52727"/>
            </a:avLst>
          </a:prstGeom>
          <a:solidFill>
            <a:srgbClr val="FFFFFF"/>
          </a:solidFill>
          <a:ln w="12700" algn="ctr">
            <a:solidFill>
              <a:srgbClr val="000000"/>
            </a:solidFill>
            <a:miter lim="800000"/>
            <a:headEnd/>
            <a:tailEnd/>
          </a:ln>
          <a:effectLst>
            <a:outerShdw dist="28398" dir="3806097" algn="ctr" rotWithShape="0">
              <a:srgbClr val="7F7F7F">
                <a:alpha val="50000"/>
              </a:srgbClr>
            </a:outerShdw>
          </a:effec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600">
                <a:solidFill>
                  <a:schemeClr val="tx1"/>
                </a:solidFill>
                <a:latin typeface="Souvenir Lt BT"/>
              </a:rPr>
              <a:t>Neye dayanarak?</a:t>
            </a:r>
          </a:p>
          <a:p>
            <a:pPr eaLnBrk="1" hangingPunct="1">
              <a:spcBef>
                <a:spcPct val="0"/>
              </a:spcBef>
              <a:buClrTx/>
              <a:buSzTx/>
              <a:buFontTx/>
              <a:buNone/>
            </a:pPr>
            <a:endParaRPr lang="tr-TR" altLang="tr-TR" sz="4800">
              <a:solidFill>
                <a:schemeClr val="tx1"/>
              </a:solidFill>
              <a:latin typeface="Arial" pitchFamily="34" charset="0"/>
            </a:endParaRPr>
          </a:p>
        </p:txBody>
      </p:sp>
      <p:sp>
        <p:nvSpPr>
          <p:cNvPr id="27655" name="AutoShape 2"/>
          <p:cNvSpPr>
            <a:spLocks noChangeArrowheads="1"/>
          </p:cNvSpPr>
          <p:nvPr/>
        </p:nvSpPr>
        <p:spPr bwMode="auto">
          <a:xfrm>
            <a:off x="666751" y="2786063"/>
            <a:ext cx="3714749" cy="1370012"/>
          </a:xfrm>
          <a:prstGeom prst="wedgeEllipseCallout">
            <a:avLst>
              <a:gd name="adj1" fmla="val 53287"/>
              <a:gd name="adj2" fmla="val 38792"/>
            </a:avLst>
          </a:prstGeom>
          <a:solidFill>
            <a:srgbClr val="FFFFFF"/>
          </a:solidFill>
          <a:ln w="12700" algn="ctr">
            <a:solidFill>
              <a:srgbClr val="000000"/>
            </a:solidFill>
            <a:miter lim="800000"/>
            <a:headEnd/>
            <a:tailEnd/>
          </a:ln>
          <a:effectLst>
            <a:outerShdw dist="28398" dir="3806097" algn="ctr" rotWithShape="0">
              <a:srgbClr val="7F7F7F">
                <a:alpha val="50000"/>
              </a:srgbClr>
            </a:outerShdw>
          </a:effec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600">
                <a:solidFill>
                  <a:schemeClr val="tx1"/>
                </a:solidFill>
                <a:latin typeface="Souvenir Lt BT"/>
              </a:rPr>
              <a:t>Sayın Hakan Bey’in bronşit hastalığı olduğu sonucuna vardım.</a:t>
            </a:r>
          </a:p>
          <a:p>
            <a:pPr eaLnBrk="1" hangingPunct="1">
              <a:spcBef>
                <a:spcPct val="0"/>
              </a:spcBef>
              <a:buClrTx/>
              <a:buSzTx/>
              <a:buFontTx/>
              <a:buNone/>
            </a:pPr>
            <a:endParaRPr lang="tr-TR" altLang="tr-TR" sz="4800">
              <a:solidFill>
                <a:schemeClr val="tx1"/>
              </a:solidFill>
              <a:latin typeface="Arial" pitchFamily="34" charset="0"/>
            </a:endParaRPr>
          </a:p>
        </p:txBody>
      </p:sp>
      <p:sp>
        <p:nvSpPr>
          <p:cNvPr id="27656" name="AutoShape 3"/>
          <p:cNvSpPr>
            <a:spLocks noChangeArrowheads="1"/>
          </p:cNvSpPr>
          <p:nvPr/>
        </p:nvSpPr>
        <p:spPr bwMode="auto">
          <a:xfrm>
            <a:off x="4857751" y="2357438"/>
            <a:ext cx="3524249" cy="1333500"/>
          </a:xfrm>
          <a:prstGeom prst="wedgeEllipseCallout">
            <a:avLst>
              <a:gd name="adj1" fmla="val -58843"/>
              <a:gd name="adj2" fmla="val 105333"/>
            </a:avLst>
          </a:prstGeom>
          <a:solidFill>
            <a:srgbClr val="FFFFFF"/>
          </a:solidFill>
          <a:ln w="12700" algn="ctr">
            <a:solidFill>
              <a:srgbClr val="000000"/>
            </a:solidFill>
            <a:miter lim="800000"/>
            <a:headEnd/>
            <a:tailEnd/>
          </a:ln>
          <a:effectLst>
            <a:outerShdw dist="28398" dir="3806097" algn="ctr" rotWithShape="0">
              <a:srgbClr val="7F7F7F">
                <a:alpha val="50000"/>
              </a:srgbClr>
            </a:outerShdw>
          </a:effec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spcAft>
                <a:spcPts val="1000"/>
              </a:spcAft>
              <a:buClrTx/>
              <a:buSzTx/>
              <a:buFontTx/>
              <a:buNone/>
            </a:pPr>
            <a:r>
              <a:rPr lang="tr-TR" altLang="tr-TR" sz="1600">
                <a:solidFill>
                  <a:schemeClr val="tx1"/>
                </a:solidFill>
                <a:latin typeface="Souvenir Lt BT"/>
              </a:rPr>
              <a:t>Röntgen ve kan testlerinin sonuçlarına dayanarak</a:t>
            </a:r>
          </a:p>
          <a:p>
            <a:pPr eaLnBrk="1" hangingPunct="1">
              <a:spcBef>
                <a:spcPct val="0"/>
              </a:spcBef>
              <a:buClrTx/>
              <a:buSzTx/>
              <a:buFontTx/>
              <a:buNone/>
            </a:pPr>
            <a:endParaRPr lang="tr-TR" altLang="tr-TR" sz="4800">
              <a:solidFill>
                <a:schemeClr val="tx1"/>
              </a:solidFill>
              <a:latin typeface="Arial" pitchFamily="34" charset="0"/>
            </a:endParaRPr>
          </a:p>
        </p:txBody>
      </p:sp>
      <p:pic>
        <p:nvPicPr>
          <p:cNvPr id="27657" name="Picture 4" descr="MCj043395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1" y="4214813"/>
            <a:ext cx="1473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5" descr="MCj029327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0" y="4286250"/>
            <a:ext cx="147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255420"/>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82296" indent="0">
              <a:buNone/>
            </a:pPr>
            <a:r>
              <a:rPr lang="tr-TR" sz="2800" dirty="0"/>
              <a:t>Örneğin; </a:t>
            </a:r>
          </a:p>
          <a:p>
            <a:pPr marL="82296" indent="0">
              <a:buNone/>
            </a:pPr>
            <a:r>
              <a:rPr lang="tr-TR" sz="2800" dirty="0"/>
              <a:t>Yaşa göre sosyal gelişimin incelendiği bir çalışmada, 3-5 yaş aralığından altışar ay aralıkla 6 alt grup oluşturulur ve veriler gruplardan aynı zamanda toplanırsa </a:t>
            </a:r>
            <a:r>
              <a:rPr lang="tr-TR" sz="2800" i="1" dirty="0" err="1">
                <a:solidFill>
                  <a:schemeClr val="accent5">
                    <a:lumMod val="75000"/>
                  </a:schemeClr>
                </a:solidFill>
              </a:rPr>
              <a:t>kesitsel</a:t>
            </a:r>
            <a:r>
              <a:rPr lang="tr-TR" sz="2800" i="1" dirty="0">
                <a:solidFill>
                  <a:schemeClr val="accent5">
                    <a:lumMod val="75000"/>
                  </a:schemeClr>
                </a:solidFill>
              </a:rPr>
              <a:t> çalışma yapılmış olunur.</a:t>
            </a:r>
            <a:r>
              <a:rPr lang="tr-TR" sz="2800" dirty="0"/>
              <a:t>  </a:t>
            </a:r>
          </a:p>
          <a:p>
            <a:pPr marL="82296" indent="0">
              <a:buNone/>
            </a:pPr>
            <a:endParaRPr lang="tr-TR" sz="2800" dirty="0"/>
          </a:p>
          <a:p>
            <a:pPr marL="82296" indent="0">
              <a:buNone/>
            </a:pPr>
            <a:r>
              <a:rPr lang="tr-TR" sz="2800" dirty="0" err="1"/>
              <a:t>Kesitsel</a:t>
            </a:r>
            <a:r>
              <a:rPr lang="tr-TR" sz="2800" dirty="0"/>
              <a:t> çalışmalarda ulaşılan sonuçların geçerliliği, alt grupların profillerinin benzer olmasını, çocukların sosyal gelişimlerini etkileyebilecek olası dışsal değişkenler bakımından denk olmalarını gerektirir. Araştırmacının grupların denk olduğunu göstermesi ya da mantıksal ve/veya ampirik kanıtlara dayalı denkliğe dair </a:t>
            </a:r>
            <a:r>
              <a:rPr lang="tr-TR" sz="2800" dirty="0" err="1"/>
              <a:t>sayıltıda</a:t>
            </a:r>
            <a:r>
              <a:rPr lang="tr-TR" sz="2800" dirty="0"/>
              <a:t> bulunması gerekir.</a:t>
            </a:r>
          </a:p>
        </p:txBody>
      </p:sp>
    </p:spTree>
    <p:extLst>
      <p:ext uri="{BB962C8B-B14F-4D97-AF65-F5344CB8AC3E}">
        <p14:creationId xmlns:p14="http://schemas.microsoft.com/office/powerpoint/2010/main" val="1307252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1673" y="953037"/>
            <a:ext cx="10164007" cy="4916057"/>
          </a:xfrm>
        </p:spPr>
        <p:txBody>
          <a:bodyPr>
            <a:normAutofit fontScale="92500" lnSpcReduction="10000"/>
          </a:bodyPr>
          <a:lstStyle/>
          <a:p>
            <a:r>
              <a:rPr lang="tr-TR" sz="3000" dirty="0"/>
              <a:t>Araştırmalar, </a:t>
            </a:r>
            <a:r>
              <a:rPr lang="tr-TR" sz="3000" i="1" u="sng" dirty="0">
                <a:solidFill>
                  <a:schemeClr val="accent5">
                    <a:lumMod val="75000"/>
                  </a:schemeClr>
                </a:solidFill>
              </a:rPr>
              <a:t>gözlem birimi, denek (katılımcı) sayısına göre</a:t>
            </a:r>
            <a:r>
              <a:rPr lang="tr-TR" sz="3000" u="sng" dirty="0">
                <a:solidFill>
                  <a:schemeClr val="accent5">
                    <a:lumMod val="75000"/>
                  </a:schemeClr>
                </a:solidFill>
              </a:rPr>
              <a:t> </a:t>
            </a:r>
            <a:r>
              <a:rPr lang="tr-TR" sz="3000" dirty="0"/>
              <a:t>ikiye ayrılır.  </a:t>
            </a:r>
          </a:p>
          <a:p>
            <a:endParaRPr lang="tr-TR" b="1" dirty="0"/>
          </a:p>
          <a:p>
            <a:r>
              <a:rPr lang="tr-TR" sz="3000" b="1" dirty="0"/>
              <a:t>Tek </a:t>
            </a:r>
            <a:r>
              <a:rPr lang="tr-TR" sz="3000" b="1" dirty="0" err="1"/>
              <a:t>denekli</a:t>
            </a:r>
            <a:r>
              <a:rPr lang="tr-TR" sz="3000" b="1" dirty="0"/>
              <a:t> araştırmalar,</a:t>
            </a:r>
            <a:r>
              <a:rPr lang="tr-TR" sz="3000" dirty="0"/>
              <a:t> genellikle verilerin tek bir denek üzerinden, farkı zamanlarda toplandığı; çocukların çeşitli özellikler bakımından nasıl bir gelişim gösterdiğine veya tek bir çocuğa uygulanan bir yöntemin onun davranışları üzerindeki etkisine odaklanan araştırmalardır. </a:t>
            </a:r>
          </a:p>
          <a:p>
            <a:endParaRPr lang="tr-TR" sz="3000" b="1" dirty="0"/>
          </a:p>
          <a:p>
            <a:r>
              <a:rPr lang="tr-TR" sz="3000" b="1" dirty="0"/>
              <a:t>Çok </a:t>
            </a:r>
            <a:r>
              <a:rPr lang="tr-TR" sz="3000" b="1" dirty="0" err="1"/>
              <a:t>denekli</a:t>
            </a:r>
            <a:r>
              <a:rPr lang="tr-TR" sz="3000" b="1" dirty="0"/>
              <a:t> araştırmalar</a:t>
            </a:r>
            <a:r>
              <a:rPr lang="tr-TR" sz="3000" dirty="0"/>
              <a:t> ise, ihtiyaç duyulan verilerin çok sayıda denekten toplandığı çalışmalardır. </a:t>
            </a:r>
            <a:br>
              <a:rPr lang="tr-TR" sz="3000" dirty="0"/>
            </a:br>
            <a:endParaRPr lang="tr-TR" sz="3000" dirty="0"/>
          </a:p>
        </p:txBody>
      </p:sp>
    </p:spTree>
    <p:extLst>
      <p:ext uri="{BB962C8B-B14F-4D97-AF65-F5344CB8AC3E}">
        <p14:creationId xmlns:p14="http://schemas.microsoft.com/office/powerpoint/2010/main" val="2560450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3037" y="850007"/>
            <a:ext cx="10202643" cy="5019088"/>
          </a:xfrm>
        </p:spPr>
        <p:txBody>
          <a:bodyPr/>
          <a:lstStyle/>
          <a:p>
            <a:r>
              <a:rPr lang="tr-TR" sz="2800" dirty="0"/>
              <a:t>Araştırmalar, </a:t>
            </a:r>
            <a:r>
              <a:rPr lang="tr-TR" sz="2800" i="1" u="sng" dirty="0">
                <a:solidFill>
                  <a:schemeClr val="accent5">
                    <a:lumMod val="75000"/>
                  </a:schemeClr>
                </a:solidFill>
              </a:rPr>
              <a:t>bağımlı değişken üzerinde etkisi incelenen faktör (bağımsız değişken) sayısına göre </a:t>
            </a:r>
            <a:r>
              <a:rPr lang="tr-TR" sz="2800" dirty="0"/>
              <a:t>de ikiye ayrılır;</a:t>
            </a:r>
          </a:p>
          <a:p>
            <a:endParaRPr lang="tr-TR" dirty="0"/>
          </a:p>
          <a:p>
            <a:r>
              <a:rPr lang="tr-TR" dirty="0"/>
              <a:t> </a:t>
            </a:r>
            <a:r>
              <a:rPr lang="tr-TR" sz="2800" dirty="0"/>
              <a:t>Tek bir faktörün etkisinin test edildiği çalışmalar </a:t>
            </a:r>
            <a:r>
              <a:rPr lang="tr-TR" sz="2800" b="1" dirty="0"/>
              <a:t>tek faktörlü araştırmalar. </a:t>
            </a:r>
            <a:endParaRPr lang="tr-TR" sz="2800" dirty="0"/>
          </a:p>
          <a:p>
            <a:r>
              <a:rPr lang="tr-TR" sz="2800" dirty="0"/>
              <a:t>iki veya daha çok faktörün etkisinin test edildiği çalışmalar ise </a:t>
            </a:r>
            <a:r>
              <a:rPr lang="tr-TR" sz="2800" b="1" dirty="0"/>
              <a:t>çok faktörlü (</a:t>
            </a:r>
            <a:r>
              <a:rPr lang="tr-TR" sz="2800" b="1" dirty="0" err="1"/>
              <a:t>faktöryel</a:t>
            </a:r>
            <a:r>
              <a:rPr lang="tr-TR" sz="2800" b="1" dirty="0"/>
              <a:t>) araştırmalar</a:t>
            </a:r>
            <a:r>
              <a:rPr lang="tr-TR" sz="2800" dirty="0"/>
              <a:t> olarak tanımlanır.  </a:t>
            </a:r>
            <a:br>
              <a:rPr lang="tr-TR" sz="2800" dirty="0"/>
            </a:br>
            <a:endParaRPr lang="tr-TR" sz="2800" dirty="0"/>
          </a:p>
        </p:txBody>
      </p:sp>
    </p:spTree>
    <p:extLst>
      <p:ext uri="{BB962C8B-B14F-4D97-AF65-F5344CB8AC3E}">
        <p14:creationId xmlns:p14="http://schemas.microsoft.com/office/powerpoint/2010/main" val="23512843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3037" y="798490"/>
            <a:ext cx="10958547" cy="5449909"/>
          </a:xfrm>
        </p:spPr>
        <p:txBody>
          <a:bodyPr>
            <a:normAutofit/>
          </a:bodyPr>
          <a:lstStyle/>
          <a:p>
            <a:r>
              <a:rPr lang="tr-TR" sz="2800" dirty="0"/>
              <a:t>Araştırmalar, </a:t>
            </a:r>
            <a:r>
              <a:rPr lang="tr-TR" sz="2800" i="1" u="sng" dirty="0">
                <a:solidFill>
                  <a:schemeClr val="accent5">
                    <a:lumMod val="75000"/>
                  </a:schemeClr>
                </a:solidFill>
              </a:rPr>
              <a:t>deneme, ölçme koşullarına</a:t>
            </a:r>
            <a:r>
              <a:rPr lang="tr-TR" sz="2800" u="sng" dirty="0">
                <a:solidFill>
                  <a:schemeClr val="accent5">
                    <a:lumMod val="75000"/>
                  </a:schemeClr>
                </a:solidFill>
              </a:rPr>
              <a:t> göre </a:t>
            </a:r>
            <a:r>
              <a:rPr lang="tr-TR" sz="2800" dirty="0"/>
              <a:t>üçe ayrılır. </a:t>
            </a:r>
          </a:p>
          <a:p>
            <a:endParaRPr lang="tr-TR" dirty="0"/>
          </a:p>
          <a:p>
            <a:r>
              <a:rPr lang="tr-TR" sz="2000" dirty="0"/>
              <a:t>Katılımcıların, etkisi test edilen bir faktöre (bağımsız değişkene) göre bağımsız alt gruplara ayrılması ve her bir alt gruptaki bireylerin diğerlerinden bağımsız olarak ölçülmesi </a:t>
            </a:r>
            <a:r>
              <a:rPr lang="tr-TR" sz="2000" b="1" dirty="0"/>
              <a:t>gruplar arası araştırmalar</a:t>
            </a:r>
            <a:r>
              <a:rPr lang="tr-TR" sz="2000" dirty="0"/>
              <a:t> ya da desenler olarak bilinir. </a:t>
            </a:r>
          </a:p>
          <a:p>
            <a:endParaRPr lang="tr-TR" sz="2000" dirty="0"/>
          </a:p>
          <a:p>
            <a:r>
              <a:rPr lang="tr-TR" sz="2000" dirty="0"/>
              <a:t>Bir araştırma grubunun en az iki farklı zamanda bağımlı değişkene ait ölçümlerinin aynı ya da paralel bir araçla ölçüldüğü çalışmalar </a:t>
            </a:r>
            <a:r>
              <a:rPr lang="tr-TR" sz="2000" b="1" dirty="0"/>
              <a:t>gruplar içi araştırmalar</a:t>
            </a:r>
            <a:r>
              <a:rPr lang="tr-TR" sz="2000" dirty="0"/>
              <a:t> olarak tanımlanır.  </a:t>
            </a:r>
          </a:p>
          <a:p>
            <a:endParaRPr lang="tr-TR" sz="2000" dirty="0"/>
          </a:p>
          <a:p>
            <a:r>
              <a:rPr lang="tr-TR" sz="2000" dirty="0"/>
              <a:t>Aynı denekler üzerinde aynı ya da paralel araçla elde edilen tekrarlı ölçümler söz konusu olduğundan araştırma, tekrarlı ölçümler araştırmaları olarak da bilinir. Bu araştırmalar nadir olmakla birlikte eşleştirilmiş gruplar üzerinden de yürütülebilir. burada eş gruplar tek bir grup olarak kabul edilir. İhtiyaç duyulan verilerin hem bağımsız koşullarda hem de bağımlı, tekrarlı deneme koşullarında toplandığı araştırmalar ise </a:t>
            </a:r>
            <a:r>
              <a:rPr lang="tr-TR" sz="2000" b="1" dirty="0"/>
              <a:t>karışık desenli araştırmalar </a:t>
            </a:r>
            <a:r>
              <a:rPr lang="tr-TR" sz="2000" dirty="0"/>
              <a:t>olarak bilinir.</a:t>
            </a:r>
          </a:p>
          <a:p>
            <a:endParaRPr lang="tr-TR" sz="2000" dirty="0"/>
          </a:p>
        </p:txBody>
      </p:sp>
    </p:spTree>
    <p:extLst>
      <p:ext uri="{BB962C8B-B14F-4D97-AF65-F5344CB8AC3E}">
        <p14:creationId xmlns:p14="http://schemas.microsoft.com/office/powerpoint/2010/main" val="2371683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5915" y="811369"/>
            <a:ext cx="10189765" cy="5057725"/>
          </a:xfrm>
        </p:spPr>
        <p:txBody>
          <a:bodyPr>
            <a:normAutofit/>
          </a:bodyPr>
          <a:lstStyle/>
          <a:p>
            <a:r>
              <a:rPr lang="tr-TR" sz="2800" dirty="0"/>
              <a:t>Araştırmalar </a:t>
            </a:r>
            <a:r>
              <a:rPr lang="tr-TR" sz="2800" b="1" i="1" u="sng" dirty="0">
                <a:solidFill>
                  <a:schemeClr val="accent5">
                    <a:lumMod val="75000"/>
                  </a:schemeClr>
                </a:solidFill>
              </a:rPr>
              <a:t>düzeylerine </a:t>
            </a:r>
            <a:r>
              <a:rPr lang="tr-TR" sz="2800" b="1" u="sng" dirty="0">
                <a:solidFill>
                  <a:schemeClr val="accent5">
                    <a:lumMod val="75000"/>
                  </a:schemeClr>
                </a:solidFill>
              </a:rPr>
              <a:t>göre </a:t>
            </a:r>
            <a:r>
              <a:rPr lang="tr-TR" sz="2800" b="1" dirty="0"/>
              <a:t>de </a:t>
            </a:r>
            <a:r>
              <a:rPr lang="tr-TR" sz="2800" b="1" dirty="0" err="1"/>
              <a:t>betimsel</a:t>
            </a:r>
            <a:r>
              <a:rPr lang="tr-TR" sz="2800" b="1" dirty="0"/>
              <a:t>, ilişkisel ve müdahale araştırmaları </a:t>
            </a:r>
            <a:r>
              <a:rPr lang="tr-TR" sz="2800" dirty="0"/>
              <a:t>olmak üzere üç gruba ayrılabilir.</a:t>
            </a:r>
          </a:p>
          <a:p>
            <a:endParaRPr lang="tr-TR" b="1" dirty="0"/>
          </a:p>
          <a:p>
            <a:r>
              <a:rPr lang="tr-TR" sz="3000" b="1" dirty="0" err="1"/>
              <a:t>Betimsel</a:t>
            </a:r>
            <a:r>
              <a:rPr lang="tr-TR" sz="3000" b="1" dirty="0"/>
              <a:t> araştırmalar, </a:t>
            </a:r>
            <a:r>
              <a:rPr lang="tr-TR" sz="3000" dirty="0" err="1"/>
              <a:t>varolan</a:t>
            </a:r>
            <a:r>
              <a:rPr lang="tr-TR" sz="3000" dirty="0"/>
              <a:t> bir durumun olabildiğince tam ve dikkatli bir şekilde tanımlanmasını içerir. Temel olarak olayları anlamaya dönük çalışmalardır. “Nedir?” sorusuna odaklıdır. Nicel yöntemler arasında sayılan tarama çalışmaları böyledir. Nitel yöntemler arasında sayılan tarihi ve </a:t>
            </a:r>
            <a:r>
              <a:rPr lang="tr-TR" sz="3000" dirty="0" err="1"/>
              <a:t>etnografik</a:t>
            </a:r>
            <a:r>
              <a:rPr lang="tr-TR" sz="3000" dirty="0"/>
              <a:t> çalışmalar da genel olarak </a:t>
            </a:r>
            <a:r>
              <a:rPr lang="tr-TR" sz="3000" dirty="0" err="1"/>
              <a:t>betimsel</a:t>
            </a:r>
            <a:r>
              <a:rPr lang="tr-TR" sz="3000" dirty="0"/>
              <a:t> düzeyde araştırmalardır. </a:t>
            </a:r>
          </a:p>
        </p:txBody>
      </p:sp>
    </p:spTree>
    <p:extLst>
      <p:ext uri="{BB962C8B-B14F-4D97-AF65-F5344CB8AC3E}">
        <p14:creationId xmlns:p14="http://schemas.microsoft.com/office/powerpoint/2010/main" val="1436489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b="1" dirty="0"/>
              <a:t>ilişkisel araştırmalar </a:t>
            </a:r>
            <a:r>
              <a:rPr lang="tr-TR" sz="2400" dirty="0"/>
              <a:t>İlişkileri, bağlantıları inceleyen çalışmalardır. Değişkenler arasındaki korelasyonu temel alan </a:t>
            </a:r>
            <a:r>
              <a:rPr lang="tr-TR" sz="2400" dirty="0" err="1"/>
              <a:t>korelasyonel</a:t>
            </a:r>
            <a:r>
              <a:rPr lang="tr-TR" sz="2400" dirty="0"/>
              <a:t> araştırmalar ile grup farklarına odaklı karşılaştırmalı araştırmalar böyledir.</a:t>
            </a:r>
          </a:p>
          <a:p>
            <a:endParaRPr lang="tr-TR" sz="2400" b="1" dirty="0"/>
          </a:p>
          <a:p>
            <a:r>
              <a:rPr lang="tr-TR" sz="2400" b="1" dirty="0"/>
              <a:t>Müdahale araştırmaları </a:t>
            </a:r>
            <a:r>
              <a:rPr lang="tr-TR" sz="2400" dirty="0"/>
              <a:t>ise dene ve gözle olarak açıklanabilen deneysel araştırmaları işaret eder. Burada müdahale, deneysel işlemi gösterir ve bu bir öğretim yöntemi, eğitim programı, tedavi yöntemi, ödül ve ceza uygulaması olabilir. Bu araştırmalar, olayların gerçek neden-sonuç ilişkisi içinde sorgulanmasına imkan tanırlar.</a:t>
            </a:r>
            <a:br>
              <a:rPr lang="tr-TR" sz="2400" dirty="0"/>
            </a:br>
            <a:endParaRPr lang="tr-TR" sz="2400" dirty="0"/>
          </a:p>
        </p:txBody>
      </p:sp>
    </p:spTree>
    <p:extLst>
      <p:ext uri="{BB962C8B-B14F-4D97-AF65-F5344CB8AC3E}">
        <p14:creationId xmlns:p14="http://schemas.microsoft.com/office/powerpoint/2010/main" val="201827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189" y="1133341"/>
            <a:ext cx="10112491" cy="4735753"/>
          </a:xfrm>
        </p:spPr>
        <p:txBody>
          <a:bodyPr>
            <a:normAutofit/>
          </a:bodyPr>
          <a:lstStyle/>
          <a:p>
            <a:r>
              <a:rPr lang="tr-TR" sz="2800" dirty="0"/>
              <a:t>Araştırmalar </a:t>
            </a:r>
            <a:r>
              <a:rPr lang="tr-TR" sz="2800" i="1" u="sng" dirty="0">
                <a:solidFill>
                  <a:schemeClr val="accent5">
                    <a:lumMod val="75000"/>
                  </a:schemeClr>
                </a:solidFill>
              </a:rPr>
              <a:t>amaçlarına</a:t>
            </a:r>
            <a:r>
              <a:rPr lang="tr-TR" sz="2800" u="sng" dirty="0">
                <a:solidFill>
                  <a:schemeClr val="accent5">
                    <a:lumMod val="75000"/>
                  </a:schemeClr>
                </a:solidFill>
              </a:rPr>
              <a:t> göre ikiye ayrılır</a:t>
            </a:r>
            <a:r>
              <a:rPr lang="tr-TR" sz="2800" dirty="0"/>
              <a:t>. </a:t>
            </a:r>
          </a:p>
          <a:p>
            <a:pPr marL="82296" indent="0">
              <a:buNone/>
            </a:pPr>
            <a:endParaRPr lang="tr-TR" b="1" dirty="0"/>
          </a:p>
          <a:p>
            <a:pPr marL="82296" indent="0">
              <a:buNone/>
            </a:pPr>
            <a:r>
              <a:rPr lang="tr-TR" sz="2800" b="1" dirty="0"/>
              <a:t>Temel araştırmalar</a:t>
            </a:r>
            <a:r>
              <a:rPr lang="tr-TR" sz="2800" dirty="0"/>
              <a:t>, özgün bilgi, kuram üretmeye dönük çalışmalardır. Yöntemsel analizlere dayalı nicel çalışmalar böyledir. Özgün bir kuram, model üretmeye dönük nitel araştırmalar da bu kapsamda değerlendirilir. </a:t>
            </a:r>
          </a:p>
          <a:p>
            <a:pPr marL="82296" indent="0">
              <a:buNone/>
            </a:pPr>
            <a:endParaRPr lang="tr-TR" sz="2800" b="1" dirty="0"/>
          </a:p>
          <a:p>
            <a:pPr marL="82296" indent="0">
              <a:buNone/>
            </a:pPr>
            <a:r>
              <a:rPr lang="tr-TR" sz="2800" b="1" dirty="0"/>
              <a:t>Uygulamalı araştırmalar</a:t>
            </a:r>
            <a:r>
              <a:rPr lang="tr-TR" sz="2800" dirty="0"/>
              <a:t> ise yaşanan bir sorunu çözmeye, </a:t>
            </a:r>
            <a:r>
              <a:rPr lang="tr-TR" sz="2800" dirty="0" err="1"/>
              <a:t>varolan</a:t>
            </a:r>
            <a:r>
              <a:rPr lang="tr-TR" sz="2800" dirty="0"/>
              <a:t> durumu iyileştirmeye, geliştirmeye dönük çalışmaları tanımlar</a:t>
            </a:r>
          </a:p>
        </p:txBody>
      </p:sp>
    </p:spTree>
    <p:extLst>
      <p:ext uri="{BB962C8B-B14F-4D97-AF65-F5344CB8AC3E}">
        <p14:creationId xmlns:p14="http://schemas.microsoft.com/office/powerpoint/2010/main" val="666521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7438" y="274638"/>
            <a:ext cx="8233166" cy="708928"/>
          </a:xfrm>
        </p:spPr>
        <p:txBody>
          <a:bodyPr>
            <a:normAutofit fontScale="90000"/>
          </a:bodyPr>
          <a:lstStyle/>
          <a:p>
            <a:pPr algn="ctr"/>
            <a:r>
              <a:rPr lang="tr-TR" b="1" dirty="0"/>
              <a:t> Araştırma Süreci</a:t>
            </a:r>
          </a:p>
        </p:txBody>
      </p:sp>
      <p:sp>
        <p:nvSpPr>
          <p:cNvPr id="3" name="İçerik Yer Tutucusu 2"/>
          <p:cNvSpPr>
            <a:spLocks noGrp="1"/>
          </p:cNvSpPr>
          <p:nvPr>
            <p:ph idx="1"/>
          </p:nvPr>
        </p:nvSpPr>
        <p:spPr>
          <a:xfrm>
            <a:off x="1336096" y="983566"/>
            <a:ext cx="9997440" cy="1070317"/>
          </a:xfrm>
        </p:spPr>
        <p:txBody>
          <a:bodyPr>
            <a:normAutofit/>
          </a:bodyPr>
          <a:lstStyle/>
          <a:p>
            <a:r>
              <a:rPr lang="tr-TR" sz="2400" dirty="0"/>
              <a:t>Araştırma sürecinin döngüsel ve esnek bir yapısı vardır.  Bir araştırma süreci aşağıda belirtilen aşamalardan oluşur.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77" y="2010584"/>
            <a:ext cx="5648522" cy="415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2145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Literatür Tarama</a:t>
            </a:r>
            <a:endParaRPr lang="tr-TR" dirty="0"/>
          </a:p>
        </p:txBody>
      </p:sp>
      <p:sp>
        <p:nvSpPr>
          <p:cNvPr id="3" name="İçerik Yer Tutucusu 2"/>
          <p:cNvSpPr>
            <a:spLocks noGrp="1"/>
          </p:cNvSpPr>
          <p:nvPr>
            <p:ph idx="1"/>
          </p:nvPr>
        </p:nvSpPr>
        <p:spPr/>
        <p:txBody>
          <a:bodyPr>
            <a:normAutofit/>
          </a:bodyPr>
          <a:lstStyle/>
          <a:p>
            <a:endParaRPr lang="tr-TR" dirty="0"/>
          </a:p>
          <a:p>
            <a:r>
              <a:rPr lang="tr-TR" dirty="0"/>
              <a:t>Bir araştırma </a:t>
            </a:r>
            <a:r>
              <a:rPr lang="tr-TR" b="1" dirty="0"/>
              <a:t>literatür tarama</a:t>
            </a:r>
            <a:r>
              <a:rPr lang="tr-TR" dirty="0"/>
              <a:t> ile başlar. Literatür gözden geçirilerek problemle ilgili önceki kuramsal ve </a:t>
            </a:r>
            <a:r>
              <a:rPr lang="tr-TR" dirty="0" err="1"/>
              <a:t>görgül</a:t>
            </a:r>
            <a:r>
              <a:rPr lang="tr-TR" dirty="0"/>
              <a:t> çalışmalar gözden geçirilir, böylece problemin kuramsal ve ampirik temelleri ortaya konulur. Bu etkinlik süreklidir, araştırmanın başından sonuna kadar tüm süreçte vardır. Literatür taraması araştırmanın probleminin kişisellikten çıkartılarak kavramsal bütünlüğü içinde, gerekçelendirilerek tanımlaması için alt yapı oluşturur. </a:t>
            </a:r>
          </a:p>
          <a:p>
            <a:endParaRPr lang="tr-TR" dirty="0"/>
          </a:p>
        </p:txBody>
      </p:sp>
    </p:spTree>
    <p:extLst>
      <p:ext uri="{BB962C8B-B14F-4D97-AF65-F5344CB8AC3E}">
        <p14:creationId xmlns:p14="http://schemas.microsoft.com/office/powerpoint/2010/main" val="4267009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Problem tanımlama</a:t>
            </a:r>
            <a:endParaRPr lang="tr-TR" dirty="0"/>
          </a:p>
        </p:txBody>
      </p:sp>
      <p:sp>
        <p:nvSpPr>
          <p:cNvPr id="3" name="İçerik Yer Tutucusu 2"/>
          <p:cNvSpPr>
            <a:spLocks noGrp="1"/>
          </p:cNvSpPr>
          <p:nvPr>
            <p:ph idx="1"/>
          </p:nvPr>
        </p:nvSpPr>
        <p:spPr/>
        <p:txBody>
          <a:bodyPr/>
          <a:lstStyle/>
          <a:p>
            <a:r>
              <a:rPr lang="tr-TR" b="1" dirty="0"/>
              <a:t>Problem tanımlama</a:t>
            </a:r>
            <a:r>
              <a:rPr lang="tr-TR" dirty="0"/>
              <a:t>, araştırma konusunun yararlanıcılara sunulduğu, tanıtıldığı süreçtir. Problem burada sınırlandırılır, gerekçelendirilir. Çoğu araştırma yayınlarında problem tanımlamanın sonunda, sorgulanacak durum bir problem cümlesi olarak da sunulur.</a:t>
            </a:r>
          </a:p>
        </p:txBody>
      </p:sp>
    </p:spTree>
    <p:extLst>
      <p:ext uri="{BB962C8B-B14F-4D97-AF65-F5344CB8AC3E}">
        <p14:creationId xmlns:p14="http://schemas.microsoft.com/office/powerpoint/2010/main" val="305544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
            </a:r>
            <a:br>
              <a:rPr lang="tr-TR" sz="4000" b="1" dirty="0"/>
            </a:br>
            <a:r>
              <a:rPr lang="tr-TR" sz="4000" b="1" dirty="0"/>
              <a:t>1. </a:t>
            </a:r>
            <a:r>
              <a:rPr lang="tr-TR" sz="3600" b="1" dirty="0"/>
              <a:t>Duyularımız Yoluyla Elde Edilen Deneyim</a:t>
            </a:r>
            <a:endParaRPr lang="tr-TR" sz="4000" dirty="0"/>
          </a:p>
        </p:txBody>
      </p:sp>
      <p:sp>
        <p:nvSpPr>
          <p:cNvPr id="3" name="İçerik Yer Tutucusu 2"/>
          <p:cNvSpPr>
            <a:spLocks noGrp="1"/>
          </p:cNvSpPr>
          <p:nvPr>
            <p:ph idx="1"/>
          </p:nvPr>
        </p:nvSpPr>
        <p:spPr/>
        <p:txBody>
          <a:bodyPr>
            <a:normAutofit/>
          </a:bodyPr>
          <a:lstStyle/>
          <a:p>
            <a:r>
              <a:rPr lang="tr-TR" sz="2800" dirty="0"/>
              <a:t>Bilmenin yollarından ilkidir. Doğayı, çevrimizi görerek, duyarak, koklayarak, tadarak, dokunak öğreniriz.</a:t>
            </a:r>
          </a:p>
          <a:p>
            <a:r>
              <a:rPr lang="tr-TR" sz="2800" dirty="0"/>
              <a:t>İlkel toplum, başta güvenlik olmak üzere ihtiyaçlarını karşılamak için gerekli olan bilgiye, çözüme yaparak yaşayarak ulaşmışlardır (Deneme yanılma).</a:t>
            </a:r>
          </a:p>
          <a:p>
            <a:r>
              <a:rPr lang="tr-TR" sz="2800" dirty="0"/>
              <a:t>Duyular yardımıyla elde edilen verileri her zaman güvenilir değildir. Şüphesiz bu veriler düzeltilebilir. Örneğin, dışarıdaki bir termometrede sıcaklığı görmek, havanın nasıl olduğu konusunda sahip olduğunuz bilgiyi düzeltir.</a:t>
            </a:r>
          </a:p>
          <a:p>
            <a:endParaRPr lang="tr-TR" dirty="0"/>
          </a:p>
        </p:txBody>
      </p:sp>
    </p:spTree>
    <p:extLst>
      <p:ext uri="{BB962C8B-B14F-4D97-AF65-F5344CB8AC3E}">
        <p14:creationId xmlns:p14="http://schemas.microsoft.com/office/powerpoint/2010/main" val="1575366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Hipotezlerin Belirlenmesi</a:t>
            </a:r>
            <a:endParaRPr lang="tr-TR" dirty="0"/>
          </a:p>
        </p:txBody>
      </p:sp>
      <p:sp>
        <p:nvSpPr>
          <p:cNvPr id="3" name="İçerik Yer Tutucusu 2"/>
          <p:cNvSpPr>
            <a:spLocks noGrp="1"/>
          </p:cNvSpPr>
          <p:nvPr>
            <p:ph idx="1"/>
          </p:nvPr>
        </p:nvSpPr>
        <p:spPr/>
        <p:txBody>
          <a:bodyPr>
            <a:normAutofit/>
          </a:bodyPr>
          <a:lstStyle/>
          <a:p>
            <a:pPr marL="0" indent="0">
              <a:buNone/>
            </a:pPr>
            <a:r>
              <a:rPr lang="tr-TR" dirty="0"/>
              <a:t>Araştırmanın problemi genellikle sorular ve sıklıkla da hipotezler şeklinde ifade edilir. Nadiren de olsa amaç şeklinde de tasarlanır. Hipotez,</a:t>
            </a:r>
            <a:r>
              <a:rPr lang="tr-TR" b="1" dirty="0"/>
              <a:t> </a:t>
            </a:r>
            <a:r>
              <a:rPr lang="tr-TR" dirty="0"/>
              <a:t>bir tahmindir, ne tür sonuçlar ya da neticeler beklendiğine dair bir ifadedir ve test edilmek üzere oluşturulur. Hipotezler, araştırılan değişkenler</a:t>
            </a:r>
            <a:r>
              <a:rPr lang="tr-TR" b="1" dirty="0"/>
              <a:t> </a:t>
            </a:r>
            <a:r>
              <a:rPr lang="tr-TR" dirty="0"/>
              <a:t>arasında olması beklenen herhangi bir ilişkiyi açık bir şekilde göstermelidir. Araştırma soruları, </a:t>
            </a:r>
            <a:r>
              <a:rPr lang="tr-TR" dirty="0" err="1"/>
              <a:t>betimsel</a:t>
            </a:r>
            <a:r>
              <a:rPr lang="tr-TR" dirty="0"/>
              <a:t> veya ilişkisel olabilir. </a:t>
            </a:r>
            <a:r>
              <a:rPr lang="tr-TR" dirty="0" err="1"/>
              <a:t>Betimsel</a:t>
            </a:r>
            <a:r>
              <a:rPr lang="tr-TR" dirty="0"/>
              <a:t> sorular “Nedir?” sorusuna odaklıdır. İlişkisel sorular ise değişkenler arasındaki korelasyona ya da grup farklarına yönelik olabilir.</a:t>
            </a:r>
          </a:p>
        </p:txBody>
      </p:sp>
    </p:spTree>
    <p:extLst>
      <p:ext uri="{BB962C8B-B14F-4D97-AF65-F5344CB8AC3E}">
        <p14:creationId xmlns:p14="http://schemas.microsoft.com/office/powerpoint/2010/main" val="3346480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Araştırma Desenini Oluşturma</a:t>
            </a:r>
            <a:endParaRPr lang="tr-TR" dirty="0"/>
          </a:p>
        </p:txBody>
      </p:sp>
      <p:sp>
        <p:nvSpPr>
          <p:cNvPr id="3" name="İçerik Yer Tutucusu 2"/>
          <p:cNvSpPr>
            <a:spLocks noGrp="1"/>
          </p:cNvSpPr>
          <p:nvPr>
            <p:ph idx="1"/>
          </p:nvPr>
        </p:nvSpPr>
        <p:spPr/>
        <p:txBody>
          <a:bodyPr/>
          <a:lstStyle/>
          <a:p>
            <a:pPr marL="0" indent="0">
              <a:buNone/>
            </a:pPr>
            <a:r>
              <a:rPr lang="tr-TR" dirty="0"/>
              <a:t>Araştırmalarda desen, araştırmanın temel amacına, bu bağlamda oluşturulan araştırma soruları veya hipotezlerine dayalı olarak oluşturulur.  Desen nicel, nitel veya her ikisinin birlikte kullanılacağı karma araştırma türlerini içerebilir. Çalışmada ihtiyaç duyulan verilerin kimlerden toplanacağı araştırmanın hedef kitlesini, evrenini tanımlar</a:t>
            </a:r>
          </a:p>
        </p:txBody>
      </p:sp>
    </p:spTree>
    <p:extLst>
      <p:ext uri="{BB962C8B-B14F-4D97-AF65-F5344CB8AC3E}">
        <p14:creationId xmlns:p14="http://schemas.microsoft.com/office/powerpoint/2010/main" val="26438334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Örneklemin Seçilmesi</a:t>
            </a:r>
            <a:endParaRPr lang="tr-TR" dirty="0"/>
          </a:p>
        </p:txBody>
      </p:sp>
      <p:sp>
        <p:nvSpPr>
          <p:cNvPr id="3" name="İçerik Yer Tutucusu 2"/>
          <p:cNvSpPr>
            <a:spLocks noGrp="1"/>
          </p:cNvSpPr>
          <p:nvPr>
            <p:ph idx="1"/>
          </p:nvPr>
        </p:nvSpPr>
        <p:spPr/>
        <p:txBody>
          <a:bodyPr/>
          <a:lstStyle/>
          <a:p>
            <a:r>
              <a:rPr lang="tr-TR" dirty="0"/>
              <a:t>Veri kaynaklarını gösteren araştırma evreninin tümüne ulaşılması mümkün olduğunda örneklem seçimi gereksizdir. Ancak çeşitli nedenlerle büyük gruptan küçük bir grubun, </a:t>
            </a:r>
            <a:r>
              <a:rPr lang="tr-TR" b="1" dirty="0"/>
              <a:t>örneklemin seçilmesi</a:t>
            </a:r>
            <a:r>
              <a:rPr lang="tr-TR" dirty="0"/>
              <a:t> gerekebilir. Bu durumda probleme ve araştırmacının olanaklarına bağlı olarak </a:t>
            </a:r>
            <a:r>
              <a:rPr lang="tr-TR" dirty="0" err="1"/>
              <a:t>seçkisiz</a:t>
            </a:r>
            <a:r>
              <a:rPr lang="tr-TR" dirty="0"/>
              <a:t> ya da </a:t>
            </a:r>
            <a:r>
              <a:rPr lang="tr-TR" dirty="0" err="1"/>
              <a:t>seçkisiz</a:t>
            </a:r>
            <a:r>
              <a:rPr lang="tr-TR" dirty="0"/>
              <a:t> olmayan (</a:t>
            </a:r>
            <a:r>
              <a:rPr lang="tr-TR" dirty="0" err="1"/>
              <a:t>seçkili</a:t>
            </a:r>
            <a:r>
              <a:rPr lang="tr-TR" dirty="0"/>
              <a:t>) yöntemlerden biri seçilir ve tasarlanır.</a:t>
            </a:r>
          </a:p>
        </p:txBody>
      </p:sp>
      <p:pic>
        <p:nvPicPr>
          <p:cNvPr id="4" name="Resim 3"/>
          <p:cNvPicPr>
            <a:picLocks noChangeAspect="1"/>
          </p:cNvPicPr>
          <p:nvPr/>
        </p:nvPicPr>
        <p:blipFill>
          <a:blip r:embed="rId2"/>
          <a:stretch>
            <a:fillRect/>
          </a:stretch>
        </p:blipFill>
        <p:spPr>
          <a:xfrm>
            <a:off x="3344280" y="3625594"/>
            <a:ext cx="4563348" cy="2122165"/>
          </a:xfrm>
          <a:prstGeom prst="rect">
            <a:avLst/>
          </a:prstGeom>
        </p:spPr>
      </p:pic>
    </p:spTree>
    <p:extLst>
      <p:ext uri="{BB962C8B-B14F-4D97-AF65-F5344CB8AC3E}">
        <p14:creationId xmlns:p14="http://schemas.microsoft.com/office/powerpoint/2010/main" val="5828233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Araçlarının Belirlenmesi</a:t>
            </a:r>
            <a:endParaRPr lang="tr-TR" dirty="0"/>
          </a:p>
        </p:txBody>
      </p:sp>
      <p:sp>
        <p:nvSpPr>
          <p:cNvPr id="3" name="İçerik Yer Tutucusu 2"/>
          <p:cNvSpPr>
            <a:spLocks noGrp="1"/>
          </p:cNvSpPr>
          <p:nvPr>
            <p:ph idx="1"/>
          </p:nvPr>
        </p:nvSpPr>
        <p:spPr/>
        <p:txBody>
          <a:bodyPr/>
          <a:lstStyle/>
          <a:p>
            <a:r>
              <a:rPr lang="tr-TR" dirty="0"/>
              <a:t>İhtiyaç duyulan verilerin nasıl toplanacağı veri toplama süreçlerinin, ölçme </a:t>
            </a:r>
            <a:r>
              <a:rPr lang="tr-TR" b="1" i="1" dirty="0"/>
              <a:t>araçlarının belirlenmesini </a:t>
            </a:r>
            <a:r>
              <a:rPr lang="tr-TR" dirty="0"/>
              <a:t>gerektirir. Ölçme yöntemi ve araçlarının detaylı bir şekilde tanımlanması gerekir. Daha önce geliştirilen bir ölçme aracı kullanılacaksa onun, başka bir kültürden uyarlama yapılacaksa özgün aracın </a:t>
            </a:r>
            <a:r>
              <a:rPr lang="tr-TR" dirty="0" err="1"/>
              <a:t>psikometrik</a:t>
            </a:r>
            <a:r>
              <a:rPr lang="tr-TR" dirty="0"/>
              <a:t> özellikleri açıklanmalıdır. Ölçme aracı geliştirilecekse, nasıl geliştirileceği detaylandırılmalıdır.</a:t>
            </a:r>
          </a:p>
        </p:txBody>
      </p:sp>
      <p:pic>
        <p:nvPicPr>
          <p:cNvPr id="5" name="Resim 4"/>
          <p:cNvPicPr>
            <a:picLocks noChangeAspect="1"/>
          </p:cNvPicPr>
          <p:nvPr/>
        </p:nvPicPr>
        <p:blipFill>
          <a:blip r:embed="rId2"/>
          <a:stretch>
            <a:fillRect/>
          </a:stretch>
        </p:blipFill>
        <p:spPr>
          <a:xfrm>
            <a:off x="3836965" y="3722398"/>
            <a:ext cx="2924443" cy="2255070"/>
          </a:xfrm>
          <a:prstGeom prst="rect">
            <a:avLst/>
          </a:prstGeom>
        </p:spPr>
      </p:pic>
    </p:spTree>
    <p:extLst>
      <p:ext uri="{BB962C8B-B14F-4D97-AF65-F5344CB8AC3E}">
        <p14:creationId xmlns:p14="http://schemas.microsoft.com/office/powerpoint/2010/main" val="34965844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Yöntemin Oluşturulması</a:t>
            </a:r>
          </a:p>
        </p:txBody>
      </p:sp>
      <p:sp>
        <p:nvSpPr>
          <p:cNvPr id="3" name="İçerik Yer Tutucusu 2"/>
          <p:cNvSpPr>
            <a:spLocks noGrp="1"/>
          </p:cNvSpPr>
          <p:nvPr>
            <p:ph idx="1"/>
          </p:nvPr>
        </p:nvSpPr>
        <p:spPr/>
        <p:txBody>
          <a:bodyPr>
            <a:normAutofit/>
          </a:bodyPr>
          <a:lstStyle/>
          <a:p>
            <a:r>
              <a:rPr lang="tr-TR" dirty="0"/>
              <a:t>Yöntemin oluşturulmasının son aşaması toplanacak nicel ve/veya nitel verilerin</a:t>
            </a:r>
            <a:r>
              <a:rPr lang="tr-TR" b="1" dirty="0"/>
              <a:t> analizinde</a:t>
            </a:r>
            <a:r>
              <a:rPr lang="tr-TR" dirty="0"/>
              <a:t> </a:t>
            </a:r>
            <a:r>
              <a:rPr lang="tr-TR" b="1" dirty="0"/>
              <a:t>kullanılacak olası yöntemlerin</a:t>
            </a:r>
            <a:r>
              <a:rPr lang="tr-TR" dirty="0"/>
              <a:t> </a:t>
            </a:r>
            <a:r>
              <a:rPr lang="tr-TR" b="1" dirty="0"/>
              <a:t>belirlenmesi</a:t>
            </a:r>
            <a:r>
              <a:rPr lang="tr-TR" dirty="0"/>
              <a:t> gerekir.</a:t>
            </a:r>
          </a:p>
          <a:p>
            <a:r>
              <a:rPr lang="tr-TR" dirty="0"/>
              <a:t>Literatür tarama, problemi, tanımlama ve yöntemin geliştirilmesi, gerçekte araştırma projesinin, önerisinin temel unsurlarıdır. Araştırma önerisinde ek olarak çalışma planına yer </a:t>
            </a:r>
            <a:r>
              <a:rPr lang="tr-TR" dirty="0" err="1"/>
              <a:t>verilir.Çeşitli</a:t>
            </a:r>
            <a:r>
              <a:rPr lang="tr-TR" dirty="0"/>
              <a:t> görevlerin, etkinliklerin ne zaman başlayacağına dair ana hatları ortaya koyan gerçekçi bir zaman çizelgesinin yanı sıra beklenen tamamlanma tarihleri ve bu işler için gerekli olan olanakların da tanımlanması da yarar vardır</a:t>
            </a:r>
          </a:p>
        </p:txBody>
      </p:sp>
    </p:spTree>
    <p:extLst>
      <p:ext uri="{BB962C8B-B14F-4D97-AF65-F5344CB8AC3E}">
        <p14:creationId xmlns:p14="http://schemas.microsoft.com/office/powerpoint/2010/main" val="11186572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Verilerin Toplanması,  Analizi ve Yorumlanması </a:t>
            </a:r>
          </a:p>
        </p:txBody>
      </p:sp>
      <p:sp>
        <p:nvSpPr>
          <p:cNvPr id="3" name="İçerik Yer Tutucusu 2"/>
          <p:cNvSpPr>
            <a:spLocks noGrp="1"/>
          </p:cNvSpPr>
          <p:nvPr>
            <p:ph idx="1"/>
          </p:nvPr>
        </p:nvSpPr>
        <p:spPr/>
        <p:txBody>
          <a:bodyPr>
            <a:normAutofit/>
          </a:bodyPr>
          <a:lstStyle/>
          <a:p>
            <a:r>
              <a:rPr lang="tr-TR" dirty="0"/>
              <a:t>Süreçleri, verilerin toplanmasını tanımlayan </a:t>
            </a:r>
            <a:r>
              <a:rPr lang="tr-TR" b="1" dirty="0"/>
              <a:t>uygulama</a:t>
            </a:r>
            <a:r>
              <a:rPr lang="tr-TR" dirty="0"/>
              <a:t> ve elde edilen  </a:t>
            </a:r>
            <a:r>
              <a:rPr lang="tr-TR" b="1" dirty="0"/>
              <a:t>verilerin analizi ve yorumlanması</a:t>
            </a:r>
            <a:r>
              <a:rPr lang="tr-TR" dirty="0"/>
              <a:t> etkinlikleri izler. </a:t>
            </a:r>
          </a:p>
          <a:p>
            <a:r>
              <a:rPr lang="tr-TR" dirty="0"/>
              <a:t>Analiz sonuçlarının yorumlanmasında, mantıksal muhakemenin yanı sıra kuramsal çerçeve ve daha önce yapılan araştırmaların sonuçları dikkate alınır. </a:t>
            </a:r>
          </a:p>
          <a:p>
            <a:r>
              <a:rPr lang="tr-TR" dirty="0"/>
              <a:t>Son olarak, araştırmada elde edilen bulguları, sonuçları ve önerileri kapsayan bütünleyici </a:t>
            </a:r>
            <a:r>
              <a:rPr lang="tr-TR" b="1" dirty="0"/>
              <a:t>raporlamaya</a:t>
            </a:r>
            <a:r>
              <a:rPr lang="tr-TR" dirty="0"/>
              <a:t> ihtiyaç vardır. Rapor, araştırmanın başından sonuna tüm süreçleri içerir. Bilimsel çalışmaları </a:t>
            </a:r>
            <a:r>
              <a:rPr lang="tr-TR" dirty="0" err="1"/>
              <a:t>raporlaştırmada</a:t>
            </a:r>
            <a:r>
              <a:rPr lang="tr-TR" dirty="0"/>
              <a:t> kullanılan pek çok stil bulunmakla birlikte özellikle davranış bilimleri için APA (</a:t>
            </a:r>
            <a:r>
              <a:rPr lang="tr-TR" dirty="0" err="1"/>
              <a:t>American</a:t>
            </a:r>
            <a:r>
              <a:rPr lang="tr-TR" dirty="0"/>
              <a:t> </a:t>
            </a:r>
            <a:r>
              <a:rPr lang="tr-TR" dirty="0" err="1"/>
              <a:t>Psychological</a:t>
            </a:r>
            <a:r>
              <a:rPr lang="tr-TR" dirty="0"/>
              <a:t> </a:t>
            </a:r>
            <a:r>
              <a:rPr lang="tr-TR" dirty="0" err="1"/>
              <a:t>Association</a:t>
            </a:r>
            <a:r>
              <a:rPr lang="tr-TR" dirty="0"/>
              <a:t>) temel raporlama kılavuzudur. Bugün itibarıyla </a:t>
            </a:r>
            <a:r>
              <a:rPr lang="tr-TR" dirty="0" err="1"/>
              <a:t>APA’nın</a:t>
            </a:r>
            <a:r>
              <a:rPr lang="tr-TR" dirty="0"/>
              <a:t> 6.baskısı bulunmakta ve temel alınmaktadır.</a:t>
            </a:r>
          </a:p>
        </p:txBody>
      </p:sp>
    </p:spTree>
    <p:extLst>
      <p:ext uri="{BB962C8B-B14F-4D97-AF65-F5344CB8AC3E}">
        <p14:creationId xmlns:p14="http://schemas.microsoft.com/office/powerpoint/2010/main" val="4166199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pPr eaLnBrk="1" hangingPunct="1"/>
            <a:r>
              <a:rPr lang="tr-TR" altLang="tr-TR" smtClean="0"/>
              <a:t>Konfüçyüs’den… </a:t>
            </a:r>
          </a:p>
        </p:txBody>
      </p:sp>
      <p:sp>
        <p:nvSpPr>
          <p:cNvPr id="4099"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800">
                <a:latin typeface="ArialMT" charset="0"/>
              </a:rPr>
              <a:t>“</a:t>
            </a:r>
            <a:r>
              <a:rPr lang="tr-TR" altLang="tr-TR" sz="2800"/>
              <a:t>İnsanları </a:t>
            </a:r>
            <a:r>
              <a:rPr lang="tr-TR" altLang="tr-TR" sz="2800" b="1">
                <a:solidFill>
                  <a:srgbClr val="FF0000"/>
                </a:solidFill>
              </a:rPr>
              <a:t>yasa</a:t>
            </a:r>
            <a:r>
              <a:rPr lang="tr-TR" altLang="tr-TR" sz="2800"/>
              <a:t> ve </a:t>
            </a:r>
            <a:r>
              <a:rPr lang="tr-TR" altLang="tr-TR" sz="2800" b="1">
                <a:solidFill>
                  <a:srgbClr val="FF0000"/>
                </a:solidFill>
              </a:rPr>
              <a:t>ceza</a:t>
            </a:r>
            <a:r>
              <a:rPr lang="tr-TR" altLang="tr-TR" sz="2800"/>
              <a:t> ile yönetirseniz, onlar bir daha yanlış yapmayacaklar, ancak şeref ve utanma duygularına da sahip olmayacaklardır. </a:t>
            </a:r>
          </a:p>
          <a:p>
            <a:pPr eaLnBrk="1" hangingPunct="1">
              <a:buFont typeface="Wingdings" panose="05000000000000000000" pitchFamily="2" charset="2"/>
              <a:buNone/>
            </a:pPr>
            <a:r>
              <a:rPr lang="tr-TR" altLang="tr-TR" sz="2800"/>
              <a:t>   Ancak, insanları </a:t>
            </a:r>
            <a:r>
              <a:rPr lang="tr-TR" altLang="tr-TR" sz="2800" b="1">
                <a:solidFill>
                  <a:srgbClr val="FF0000"/>
                </a:solidFill>
              </a:rPr>
              <a:t>erdemle</a:t>
            </a:r>
            <a:r>
              <a:rPr lang="tr-TR" altLang="tr-TR" sz="2800"/>
              <a:t> ve </a:t>
            </a:r>
            <a:r>
              <a:rPr lang="tr-TR" altLang="tr-TR" sz="2800" b="1">
                <a:solidFill>
                  <a:srgbClr val="FF0000"/>
                </a:solidFill>
              </a:rPr>
              <a:t>ahl</a:t>
            </a:r>
            <a:r>
              <a:rPr lang="tr-TR" altLang="tr-TR" sz="2800" b="1">
                <a:solidFill>
                  <a:srgbClr val="FF0000"/>
                </a:solidFill>
                <a:cs typeface="Tahoma" panose="020B0604030504040204" pitchFamily="34" charset="0"/>
              </a:rPr>
              <a:t>â</a:t>
            </a:r>
            <a:r>
              <a:rPr lang="tr-TR" altLang="tr-TR" sz="2800" b="1">
                <a:solidFill>
                  <a:srgbClr val="FF0000"/>
                </a:solidFill>
              </a:rPr>
              <a:t>k kuralları ile</a:t>
            </a:r>
            <a:r>
              <a:rPr lang="tr-TR" altLang="tr-TR" sz="2800"/>
              <a:t> yönetirseniz, o zaman onlar hem şeref ve utanma duygusuna sahip olacaklar, hem de doğruyu yapmaya çalışacaklardır.”</a:t>
            </a:r>
          </a:p>
        </p:txBody>
      </p:sp>
      <p:sp>
        <p:nvSpPr>
          <p:cNvPr id="4101"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410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DFCC8722-B27C-4A8E-99D4-0D120695005C}" type="slidenum">
              <a:rPr lang="tr-TR" altLang="tr-TR" sz="1400"/>
              <a:pPr eaLnBrk="1" hangingPunct="1">
                <a:spcBef>
                  <a:spcPct val="0"/>
                </a:spcBef>
                <a:buClrTx/>
                <a:buSzTx/>
                <a:buFontTx/>
                <a:buNone/>
              </a:pPr>
              <a:t>86</a:t>
            </a:fld>
            <a:endParaRPr lang="tr-TR" altLang="tr-TR" sz="1400"/>
          </a:p>
        </p:txBody>
      </p:sp>
    </p:spTree>
    <p:extLst>
      <p:ext uri="{BB962C8B-B14F-4D97-AF65-F5344CB8AC3E}">
        <p14:creationId xmlns:p14="http://schemas.microsoft.com/office/powerpoint/2010/main" val="36373448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altLang="tr-TR" smtClean="0"/>
              <a:t>Ahlâk ve etik ?</a:t>
            </a:r>
          </a:p>
        </p:txBody>
      </p:sp>
      <p:sp>
        <p:nvSpPr>
          <p:cNvPr id="3075"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800" b="1">
                <a:solidFill>
                  <a:srgbClr val="FF0000"/>
                </a:solidFill>
              </a:rPr>
              <a:t>Ahlâk</a:t>
            </a:r>
            <a:r>
              <a:rPr lang="tr-TR" altLang="tr-TR" sz="2800"/>
              <a:t>, bir toplumun </a:t>
            </a:r>
            <a:r>
              <a:rPr lang="tr-TR" altLang="tr-TR" sz="2800" b="1"/>
              <a:t>en üst genel standartlarını</a:t>
            </a:r>
            <a:r>
              <a:rPr lang="tr-TR" altLang="tr-TR" sz="2800"/>
              <a:t> içerir.</a:t>
            </a:r>
          </a:p>
          <a:p>
            <a:pPr eaLnBrk="1" hangingPunct="1"/>
            <a:r>
              <a:rPr lang="tr-TR" altLang="tr-TR" sz="2800"/>
              <a:t>Ahlâk, bireylerin meslekî ve kurumsal rollerinden bağımsız, </a:t>
            </a:r>
            <a:r>
              <a:rPr lang="tr-TR" altLang="tr-TR" sz="2800" b="1"/>
              <a:t>toplumun tümü için</a:t>
            </a:r>
            <a:r>
              <a:rPr lang="tr-TR" altLang="tr-TR" sz="2800"/>
              <a:t> geçerlidir.</a:t>
            </a:r>
          </a:p>
          <a:p>
            <a:pPr eaLnBrk="1" hangingPunct="1"/>
            <a:r>
              <a:rPr lang="tr-TR" altLang="tr-TR" sz="2800" b="1">
                <a:solidFill>
                  <a:srgbClr val="FF0000"/>
                </a:solidFill>
              </a:rPr>
              <a:t>Etik</a:t>
            </a:r>
            <a:r>
              <a:rPr lang="tr-TR" altLang="tr-TR" sz="2800"/>
              <a:t> ise genel davranış standartları değil, toplumdaki </a:t>
            </a:r>
            <a:r>
              <a:rPr lang="tr-TR" altLang="tr-TR" sz="2800" b="1"/>
              <a:t>belirli bir mesleğin, işin, kurumun veya grubun standartlarıdır</a:t>
            </a:r>
            <a:r>
              <a:rPr lang="tr-TR" altLang="tr-TR" sz="2800"/>
              <a:t>. </a:t>
            </a:r>
          </a:p>
          <a:p>
            <a:pPr eaLnBrk="1" hangingPunct="1"/>
            <a:endParaRPr lang="tr-TR" altLang="tr-TR" sz="2800"/>
          </a:p>
          <a:p>
            <a:pPr eaLnBrk="1" hangingPunct="1"/>
            <a:endParaRPr lang="tr-TR" altLang="tr-TR" sz="2800"/>
          </a:p>
        </p:txBody>
      </p:sp>
      <p:sp>
        <p:nvSpPr>
          <p:cNvPr id="5125"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512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32775826-6D3A-436F-8318-BF551964D82F}" type="slidenum">
              <a:rPr lang="tr-TR" altLang="tr-TR" sz="1400"/>
              <a:pPr eaLnBrk="1" hangingPunct="1">
                <a:spcBef>
                  <a:spcPct val="0"/>
                </a:spcBef>
                <a:buClrTx/>
                <a:buSzTx/>
                <a:buFontTx/>
                <a:buNone/>
              </a:pPr>
              <a:t>87</a:t>
            </a:fld>
            <a:endParaRPr lang="tr-TR" altLang="tr-TR" sz="1400"/>
          </a:p>
        </p:txBody>
      </p:sp>
    </p:spTree>
    <p:extLst>
      <p:ext uri="{BB962C8B-B14F-4D97-AF65-F5344CB8AC3E}">
        <p14:creationId xmlns:p14="http://schemas.microsoft.com/office/powerpoint/2010/main" val="314908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slide(fromBottom)">
                                      <p:cBhvr>
                                        <p:cTn id="7" dur="500"/>
                                        <p:tgtEl>
                                          <p:spTgt spid="3075">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slide(fromBottom)">
                                      <p:cBhvr>
                                        <p:cTn id="11" dur="500"/>
                                        <p:tgtEl>
                                          <p:spTgt spid="307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slide(fromBottom)">
                                      <p:cBhvr>
                                        <p:cTn id="16"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altLang="tr-TR" smtClean="0"/>
              <a:t>Ahlâk ve etik</a:t>
            </a:r>
          </a:p>
        </p:txBody>
      </p:sp>
      <p:sp>
        <p:nvSpPr>
          <p:cNvPr id="6147"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800"/>
              <a:t>Ahlâk, yaşadığımız toplumda her zaman ve mekânda </a:t>
            </a:r>
            <a:r>
              <a:rPr lang="tr-TR" altLang="tr-TR" sz="2800" b="1"/>
              <a:t>24 saatimizi kuşatır</a:t>
            </a:r>
            <a:r>
              <a:rPr lang="tr-TR" altLang="tr-TR" sz="2800"/>
              <a:t>. Ancak toplumdan topluma </a:t>
            </a:r>
            <a:r>
              <a:rPr lang="tr-TR" altLang="tr-TR" sz="2800" b="1"/>
              <a:t>farklılık</a:t>
            </a:r>
            <a:r>
              <a:rPr lang="tr-TR" altLang="tr-TR" sz="2800"/>
              <a:t> gösterebilir.</a:t>
            </a:r>
          </a:p>
          <a:p>
            <a:pPr eaLnBrk="1" hangingPunct="1"/>
            <a:endParaRPr lang="tr-TR" altLang="tr-TR" sz="2800"/>
          </a:p>
          <a:p>
            <a:pPr eaLnBrk="1" hangingPunct="1"/>
            <a:r>
              <a:rPr lang="tr-TR" altLang="tr-TR" sz="2800"/>
              <a:t>Etik, mesleğe ve alana özgüdür, ancak o meslek ve alan için </a:t>
            </a:r>
            <a:r>
              <a:rPr lang="tr-TR" altLang="tr-TR" sz="2800" b="1"/>
              <a:t>evrensel kurallar</a:t>
            </a:r>
            <a:r>
              <a:rPr lang="tr-TR" altLang="tr-TR" sz="2800"/>
              <a:t> ortaya koyar.</a:t>
            </a:r>
            <a:r>
              <a:rPr lang="tr-TR" altLang="tr-TR" smtClean="0"/>
              <a:t> </a:t>
            </a:r>
          </a:p>
        </p:txBody>
      </p:sp>
      <p:sp>
        <p:nvSpPr>
          <p:cNvPr id="6149"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614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EEDC94DD-9608-4456-998A-CCAC68ABC0A7}" type="slidenum">
              <a:rPr lang="tr-TR" altLang="tr-TR" sz="1400"/>
              <a:pPr eaLnBrk="1" hangingPunct="1">
                <a:spcBef>
                  <a:spcPct val="0"/>
                </a:spcBef>
                <a:buClrTx/>
                <a:buSzTx/>
                <a:buFontTx/>
                <a:buNone/>
              </a:pPr>
              <a:t>88</a:t>
            </a:fld>
            <a:endParaRPr lang="tr-TR" altLang="tr-TR" sz="1400"/>
          </a:p>
        </p:txBody>
      </p:sp>
    </p:spTree>
    <p:extLst>
      <p:ext uri="{BB962C8B-B14F-4D97-AF65-F5344CB8AC3E}">
        <p14:creationId xmlns:p14="http://schemas.microsoft.com/office/powerpoint/2010/main" val="37131612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altLang="tr-TR" sz="4000"/>
              <a:t>Etik bu anlamda kullanıldığı zaman…</a:t>
            </a:r>
          </a:p>
        </p:txBody>
      </p:sp>
      <p:sp>
        <p:nvSpPr>
          <p:cNvPr id="7171" name="Rectangle 3"/>
          <p:cNvSpPr>
            <a:spLocks noGrp="1" noChangeArrowheads="1"/>
          </p:cNvSpPr>
          <p:nvPr>
            <p:ph idx="1"/>
          </p:nvPr>
        </p:nvSpPr>
        <p:spPr>
          <a:xfrm>
            <a:off x="2381250" y="2017713"/>
            <a:ext cx="8097838" cy="4114800"/>
          </a:xfrm>
          <a:ln>
            <a:solidFill>
              <a:srgbClr val="FF3300"/>
            </a:solidFill>
          </a:ln>
        </p:spPr>
        <p:txBody>
          <a:bodyPr>
            <a:normAutofit lnSpcReduction="10000"/>
          </a:bodyPr>
          <a:lstStyle/>
          <a:p>
            <a:pPr eaLnBrk="1" hangingPunct="1">
              <a:lnSpc>
                <a:spcPct val="90000"/>
              </a:lnSpc>
            </a:pPr>
            <a:r>
              <a:rPr lang="tr-TR" altLang="tr-TR" sz="2800"/>
              <a:t>Meslek Etiği</a:t>
            </a:r>
          </a:p>
          <a:p>
            <a:pPr eaLnBrk="1" hangingPunct="1">
              <a:lnSpc>
                <a:spcPct val="90000"/>
              </a:lnSpc>
            </a:pPr>
            <a:r>
              <a:rPr lang="tr-TR" altLang="tr-TR" sz="2800"/>
              <a:t>Tıp Etiği</a:t>
            </a:r>
          </a:p>
          <a:p>
            <a:pPr eaLnBrk="1" hangingPunct="1">
              <a:lnSpc>
                <a:spcPct val="90000"/>
              </a:lnSpc>
            </a:pPr>
            <a:r>
              <a:rPr lang="tr-TR" altLang="tr-TR" sz="2800"/>
              <a:t>Spor Etiği</a:t>
            </a:r>
          </a:p>
          <a:p>
            <a:pPr eaLnBrk="1" hangingPunct="1">
              <a:lnSpc>
                <a:spcPct val="90000"/>
              </a:lnSpc>
            </a:pPr>
            <a:r>
              <a:rPr lang="tr-TR" altLang="tr-TR" sz="2800"/>
              <a:t>Askerlik Etiği</a:t>
            </a:r>
          </a:p>
          <a:p>
            <a:pPr eaLnBrk="1" hangingPunct="1">
              <a:lnSpc>
                <a:spcPct val="90000"/>
              </a:lnSpc>
            </a:pPr>
            <a:r>
              <a:rPr lang="tr-TR" altLang="tr-TR" sz="2800"/>
              <a:t>Hukuk Etiği</a:t>
            </a:r>
          </a:p>
          <a:p>
            <a:pPr eaLnBrk="1" hangingPunct="1">
              <a:lnSpc>
                <a:spcPct val="90000"/>
              </a:lnSpc>
            </a:pPr>
            <a:r>
              <a:rPr lang="tr-TR" altLang="tr-TR" sz="2800"/>
              <a:t>Medya Etiği</a:t>
            </a:r>
          </a:p>
          <a:p>
            <a:pPr eaLnBrk="1" hangingPunct="1">
              <a:lnSpc>
                <a:spcPct val="90000"/>
              </a:lnSpc>
              <a:buFont typeface="Wingdings" panose="05000000000000000000" pitchFamily="2" charset="2"/>
              <a:buNone/>
            </a:pPr>
            <a:endParaRPr lang="tr-TR" altLang="tr-TR" sz="2800"/>
          </a:p>
          <a:p>
            <a:pPr eaLnBrk="1" hangingPunct="1">
              <a:lnSpc>
                <a:spcPct val="90000"/>
              </a:lnSpc>
              <a:buFont typeface="Wingdings" panose="05000000000000000000" pitchFamily="2" charset="2"/>
              <a:buNone/>
            </a:pPr>
            <a:r>
              <a:rPr lang="tr-TR" altLang="tr-TR" sz="2800"/>
              <a:t>...gibi kavramlar karşımıza çıkar.</a:t>
            </a:r>
          </a:p>
          <a:p>
            <a:pPr eaLnBrk="1" hangingPunct="1">
              <a:lnSpc>
                <a:spcPct val="90000"/>
              </a:lnSpc>
              <a:buFont typeface="Wingdings" panose="05000000000000000000" pitchFamily="2" charset="2"/>
              <a:buNone/>
            </a:pPr>
            <a:endParaRPr lang="tr-TR" altLang="tr-TR" sz="2800"/>
          </a:p>
        </p:txBody>
      </p:sp>
      <p:sp>
        <p:nvSpPr>
          <p:cNvPr id="7173"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717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5692447E-2910-46BF-8F9B-5BB93670425A}" type="slidenum">
              <a:rPr lang="tr-TR" altLang="tr-TR" sz="1400"/>
              <a:pPr eaLnBrk="1" hangingPunct="1">
                <a:spcBef>
                  <a:spcPct val="0"/>
                </a:spcBef>
                <a:buClrTx/>
                <a:buSzTx/>
                <a:buFontTx/>
                <a:buNone/>
              </a:pPr>
              <a:t>89</a:t>
            </a:fld>
            <a:endParaRPr lang="tr-TR" altLang="tr-TR" sz="1400"/>
          </a:p>
        </p:txBody>
      </p:sp>
    </p:spTree>
    <p:extLst>
      <p:ext uri="{BB962C8B-B14F-4D97-AF65-F5344CB8AC3E}">
        <p14:creationId xmlns:p14="http://schemas.microsoft.com/office/powerpoint/2010/main" val="82217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978" y="2163651"/>
            <a:ext cx="9924244" cy="4013312"/>
          </a:xfrm>
        </p:spPr>
        <p:txBody>
          <a:bodyPr>
            <a:normAutofit/>
          </a:bodyPr>
          <a:lstStyle/>
          <a:p>
            <a:r>
              <a:rPr lang="tr-TR" sz="2400" dirty="0"/>
              <a:t>Duyusal algılama konusunda yapılan birçok deney, algılarımıza tamamen güvenmenin doğru olmadığını göstermiştir. Duyduğumuzu sandığımız silah sesi aslında arabanın egzozundan kaynaklanıyor olabilir; </a:t>
            </a:r>
          </a:p>
          <a:p>
            <a:pPr marL="82296" indent="0">
              <a:buNone/>
            </a:pPr>
            <a:endParaRPr lang="tr-TR" sz="2400" dirty="0"/>
          </a:p>
          <a:p>
            <a:r>
              <a:rPr lang="tr-TR" sz="2400" dirty="0"/>
              <a:t>Yolda gördüğümüz su birikintisi aslında bir seraptır; tavuk olduğunu sandığımız şey tattığımızda aslında hindidir. Dolayısıyla, güvenilir bilgiye sahip olmak için yalnızca duyularımıza güvenemeyiz; bildiğimizi düşündüğümüzü başka kaynaklarla da kontrol etmeliyiz.</a:t>
            </a:r>
          </a:p>
        </p:txBody>
      </p:sp>
    </p:spTree>
    <p:extLst>
      <p:ext uri="{BB962C8B-B14F-4D97-AF65-F5344CB8AC3E}">
        <p14:creationId xmlns:p14="http://schemas.microsoft.com/office/powerpoint/2010/main" val="25668572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altLang="tr-TR" sz="3200" i="1"/>
              <a:t>En genel düzeyde</a:t>
            </a:r>
            <a:br>
              <a:rPr lang="tr-TR" altLang="tr-TR" sz="3200" i="1"/>
            </a:br>
            <a:r>
              <a:rPr lang="tr-TR" altLang="tr-TR" smtClean="0"/>
              <a:t> Bilim Etiğinin ana ilkeleri</a:t>
            </a:r>
          </a:p>
        </p:txBody>
      </p:sp>
      <p:sp>
        <p:nvSpPr>
          <p:cNvPr id="8195" name="Rectangle 3"/>
          <p:cNvSpPr>
            <a:spLocks noGrp="1" noChangeArrowheads="1"/>
          </p:cNvSpPr>
          <p:nvPr>
            <p:ph idx="1"/>
          </p:nvPr>
        </p:nvSpPr>
        <p:spPr>
          <a:xfrm>
            <a:off x="2381250" y="2017713"/>
            <a:ext cx="8097838" cy="4114800"/>
          </a:xfrm>
          <a:ln>
            <a:solidFill>
              <a:srgbClr val="FF3300"/>
            </a:solidFill>
          </a:ln>
        </p:spPr>
        <p:txBody>
          <a:bodyPr/>
          <a:lstStyle/>
          <a:p>
            <a:pPr marL="533400" indent="-533400"/>
            <a:r>
              <a:rPr lang="tr-TR" altLang="tr-TR" sz="2800" b="1"/>
              <a:t>Temel İlke: Genel Ahl</a:t>
            </a:r>
            <a:r>
              <a:rPr lang="tr-TR" altLang="tr-TR" sz="2800" b="1">
                <a:cs typeface="Tahoma" panose="020B0604030504040204" pitchFamily="34" charset="0"/>
              </a:rPr>
              <a:t>â</a:t>
            </a:r>
            <a:r>
              <a:rPr lang="tr-TR" altLang="tr-TR" sz="2800" b="1"/>
              <a:t>ka uygunluk</a:t>
            </a:r>
          </a:p>
          <a:p>
            <a:pPr marL="533400" indent="-533400">
              <a:buNone/>
            </a:pPr>
            <a:r>
              <a:rPr lang="tr-TR" altLang="tr-TR" sz="2800"/>
              <a:t>     Bilimsel etik genel ahl</a:t>
            </a:r>
            <a:r>
              <a:rPr lang="tr-TR" altLang="tr-TR" sz="2800">
                <a:cs typeface="Tahoma" panose="020B0604030504040204" pitchFamily="34" charset="0"/>
              </a:rPr>
              <a:t>â</a:t>
            </a:r>
            <a:r>
              <a:rPr lang="tr-TR" altLang="tr-TR" sz="2800"/>
              <a:t>ki standartlara aykırı olamaz!</a:t>
            </a:r>
          </a:p>
          <a:p>
            <a:pPr marL="533400" indent="-533400"/>
            <a:endParaRPr lang="tr-TR" altLang="tr-TR" sz="2800" b="1"/>
          </a:p>
          <a:p>
            <a:pPr marL="533400" indent="-533400"/>
            <a:r>
              <a:rPr lang="tr-TR" altLang="tr-TR" sz="2800" b="1"/>
              <a:t>İkinci İlke: Örnek olma rolü</a:t>
            </a:r>
          </a:p>
          <a:p>
            <a:pPr marL="533400" indent="-533400">
              <a:buNone/>
            </a:pPr>
            <a:r>
              <a:rPr lang="tr-TR" altLang="tr-TR" sz="2800"/>
              <a:t> 	Bir akademisyenin, öğrencisine, asistanına, meslektaşına ve hatta bütün topluma örnek olma sorumluluğu vardır. </a:t>
            </a:r>
          </a:p>
          <a:p>
            <a:pPr marL="533400" indent="-533400">
              <a:buNone/>
            </a:pPr>
            <a:r>
              <a:rPr lang="tr-TR" altLang="tr-TR" sz="2800" i="1"/>
              <a:t>	</a:t>
            </a:r>
          </a:p>
        </p:txBody>
      </p:sp>
      <p:sp>
        <p:nvSpPr>
          <p:cNvPr id="8197"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819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0EEC8311-3851-4BE5-85A8-F61F0AA7A14A}" type="slidenum">
              <a:rPr lang="tr-TR" altLang="tr-TR" sz="1400"/>
              <a:pPr eaLnBrk="1" hangingPunct="1">
                <a:spcBef>
                  <a:spcPct val="0"/>
                </a:spcBef>
                <a:buClrTx/>
                <a:buSzTx/>
                <a:buFontTx/>
                <a:buNone/>
              </a:pPr>
              <a:t>90</a:t>
            </a:fld>
            <a:endParaRPr lang="tr-TR" altLang="tr-TR" sz="1400"/>
          </a:p>
        </p:txBody>
      </p:sp>
    </p:spTree>
    <p:extLst>
      <p:ext uri="{BB962C8B-B14F-4D97-AF65-F5344CB8AC3E}">
        <p14:creationId xmlns:p14="http://schemas.microsoft.com/office/powerpoint/2010/main" val="2904230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ctrTitle"/>
          </p:nvPr>
        </p:nvSpPr>
        <p:spPr/>
        <p:txBody>
          <a:bodyPr/>
          <a:lstStyle/>
          <a:p>
            <a:pPr eaLnBrk="1" hangingPunct="1"/>
            <a:r>
              <a:rPr lang="tr-TR" altLang="tr-TR" sz="6000"/>
              <a:t>Bilimde Etik Tavrın Standartları </a:t>
            </a:r>
          </a:p>
        </p:txBody>
      </p:sp>
    </p:spTree>
    <p:extLst>
      <p:ext uri="{BB962C8B-B14F-4D97-AF65-F5344CB8AC3E}">
        <p14:creationId xmlns:p14="http://schemas.microsoft.com/office/powerpoint/2010/main" val="13466981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altLang="tr-TR" smtClean="0">
                <a:solidFill>
                  <a:srgbClr val="FF0000"/>
                </a:solidFill>
              </a:rPr>
              <a:t>1- Dürüstlük</a:t>
            </a:r>
          </a:p>
        </p:txBody>
      </p:sp>
      <p:sp>
        <p:nvSpPr>
          <p:cNvPr id="10243" name="Rectangle 3"/>
          <p:cNvSpPr>
            <a:spLocks noGrp="1" noChangeArrowheads="1"/>
          </p:cNvSpPr>
          <p:nvPr>
            <p:ph idx="1"/>
          </p:nvPr>
        </p:nvSpPr>
        <p:spPr>
          <a:xfrm>
            <a:off x="2381250" y="2017713"/>
            <a:ext cx="8097838" cy="4114800"/>
          </a:xfrm>
          <a:ln>
            <a:solidFill>
              <a:srgbClr val="FF3300"/>
            </a:solidFill>
          </a:ln>
        </p:spPr>
        <p:txBody>
          <a:bodyPr/>
          <a:lstStyle/>
          <a:p>
            <a:pPr eaLnBrk="1" hangingPunct="1">
              <a:lnSpc>
                <a:spcPct val="90000"/>
              </a:lnSpc>
            </a:pPr>
            <a:r>
              <a:rPr lang="tr-TR" altLang="tr-TR" smtClean="0"/>
              <a:t>Bilim Adamları bilgiyi ve sonuçları saptırmamalı, yalanlara dayandırmamalı ve yanlış sunmamalıdır. Araştırma sürecinde her açıdan </a:t>
            </a:r>
            <a:r>
              <a:rPr lang="tr-TR" altLang="tr-TR" b="1" smtClean="0"/>
              <a:t>objektif, tarafsız, ve dürüst</a:t>
            </a:r>
            <a:r>
              <a:rPr lang="tr-TR" altLang="tr-TR" smtClean="0"/>
              <a:t> olmalıdır. </a:t>
            </a:r>
          </a:p>
          <a:p>
            <a:pPr eaLnBrk="1" hangingPunct="1">
              <a:lnSpc>
                <a:spcPct val="90000"/>
              </a:lnSpc>
            </a:pPr>
            <a:endParaRPr lang="tr-TR" altLang="tr-TR" smtClean="0">
              <a:solidFill>
                <a:srgbClr val="FF0000"/>
              </a:solidFill>
            </a:endParaRPr>
          </a:p>
          <a:p>
            <a:pPr eaLnBrk="1" hangingPunct="1">
              <a:lnSpc>
                <a:spcPct val="90000"/>
              </a:lnSpc>
              <a:buFont typeface="Wingdings" panose="05000000000000000000" pitchFamily="2" charset="2"/>
              <a:buNone/>
            </a:pPr>
            <a:r>
              <a:rPr lang="tr-TR" altLang="tr-TR" smtClean="0">
                <a:solidFill>
                  <a:srgbClr val="FF0000"/>
                </a:solidFill>
              </a:rPr>
              <a:t>	Nüans:</a:t>
            </a:r>
            <a:r>
              <a:rPr lang="tr-TR" altLang="tr-TR" smtClean="0">
                <a:solidFill>
                  <a:srgbClr val="0000FF"/>
                </a:solidFill>
              </a:rPr>
              <a:t> </a:t>
            </a:r>
            <a:r>
              <a:rPr lang="tr-TR" altLang="tr-TR" sz="2800">
                <a:solidFill>
                  <a:srgbClr val="0000FF"/>
                </a:solidFill>
              </a:rPr>
              <a:t>Dürüst hatalar affedilebilir fakat yalanlar ve bile bile yapılan aldatmalar affedilmez.</a:t>
            </a:r>
          </a:p>
        </p:txBody>
      </p:sp>
      <p:sp>
        <p:nvSpPr>
          <p:cNvPr id="10245"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024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08641813-AF0D-45E0-8DB7-04BFEC8D167A}" type="slidenum">
              <a:rPr lang="tr-TR" altLang="tr-TR" sz="1400"/>
              <a:pPr eaLnBrk="1" hangingPunct="1">
                <a:spcBef>
                  <a:spcPct val="0"/>
                </a:spcBef>
                <a:buClrTx/>
                <a:buSzTx/>
                <a:buFontTx/>
                <a:buNone/>
              </a:pPr>
              <a:t>92</a:t>
            </a:fld>
            <a:endParaRPr lang="tr-TR" altLang="tr-TR" sz="1400"/>
          </a:p>
        </p:txBody>
      </p:sp>
    </p:spTree>
    <p:extLst>
      <p:ext uri="{BB962C8B-B14F-4D97-AF65-F5344CB8AC3E}">
        <p14:creationId xmlns:p14="http://schemas.microsoft.com/office/powerpoint/2010/main" val="2083475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tr-TR" altLang="tr-TR" smtClean="0"/>
              <a:t>Dürüstlüğün ihlali : Tahrifat!…</a:t>
            </a:r>
          </a:p>
        </p:txBody>
      </p:sp>
      <p:sp>
        <p:nvSpPr>
          <p:cNvPr id="11267"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b="1" smtClean="0"/>
              <a:t>Uydurma:</a:t>
            </a:r>
            <a:r>
              <a:rPr lang="tr-TR" altLang="tr-TR" smtClean="0"/>
              <a:t> </a:t>
            </a:r>
            <a:r>
              <a:rPr lang="tr-TR" altLang="tr-TR" sz="2800"/>
              <a:t>Hipotezi desteklemek için hayali sonuç uydurma</a:t>
            </a:r>
          </a:p>
          <a:p>
            <a:pPr eaLnBrk="1" hangingPunct="1"/>
            <a:r>
              <a:rPr lang="tr-TR" altLang="tr-TR" b="1" smtClean="0"/>
              <a:t>Kırpma:</a:t>
            </a:r>
            <a:r>
              <a:rPr lang="tr-TR" altLang="tr-TR" smtClean="0"/>
              <a:t> </a:t>
            </a:r>
            <a:r>
              <a:rPr lang="tr-TR" altLang="tr-TR" sz="2800"/>
              <a:t>Hipotezi destekleyen sonucun yazılması, diğer sonuçların gizlenmesi;</a:t>
            </a:r>
          </a:p>
          <a:p>
            <a:pPr eaLnBrk="1" hangingPunct="1"/>
            <a:r>
              <a:rPr lang="tr-TR" altLang="tr-TR" b="1" smtClean="0"/>
              <a:t>Bulandırma:</a:t>
            </a:r>
            <a:r>
              <a:rPr lang="tr-TR" altLang="tr-TR" smtClean="0"/>
              <a:t> </a:t>
            </a:r>
            <a:r>
              <a:rPr lang="tr-TR" altLang="tr-TR" sz="2800"/>
              <a:t>Sonuçları olduğundan daha iyi gösterme</a:t>
            </a:r>
          </a:p>
        </p:txBody>
      </p:sp>
      <p:sp>
        <p:nvSpPr>
          <p:cNvPr id="11269"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126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077D2EC5-4D07-4C96-AE6E-D11014782FD8}" type="slidenum">
              <a:rPr lang="tr-TR" altLang="tr-TR" sz="1400"/>
              <a:pPr eaLnBrk="1" hangingPunct="1">
                <a:spcBef>
                  <a:spcPct val="0"/>
                </a:spcBef>
                <a:buClrTx/>
                <a:buSzTx/>
                <a:buFontTx/>
                <a:buNone/>
              </a:pPr>
              <a:t>93</a:t>
            </a:fld>
            <a:endParaRPr lang="tr-TR" altLang="tr-TR" sz="1400"/>
          </a:p>
        </p:txBody>
      </p:sp>
    </p:spTree>
    <p:extLst>
      <p:ext uri="{BB962C8B-B14F-4D97-AF65-F5344CB8AC3E}">
        <p14:creationId xmlns:p14="http://schemas.microsoft.com/office/powerpoint/2010/main" val="19538794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ltLang="tr-TR" smtClean="0">
                <a:solidFill>
                  <a:srgbClr val="FF0000"/>
                </a:solidFill>
              </a:rPr>
              <a:t>2- Dikkat</a:t>
            </a:r>
          </a:p>
        </p:txBody>
      </p:sp>
      <p:sp>
        <p:nvSpPr>
          <p:cNvPr id="12291" name="Rectangle 3"/>
          <p:cNvSpPr>
            <a:spLocks noGrp="1" noChangeArrowheads="1"/>
          </p:cNvSpPr>
          <p:nvPr>
            <p:ph idx="1"/>
          </p:nvPr>
        </p:nvSpPr>
        <p:spPr>
          <a:xfrm>
            <a:off x="2381250" y="2017713"/>
            <a:ext cx="8097838" cy="4114800"/>
          </a:xfrm>
          <a:ln>
            <a:solidFill>
              <a:srgbClr val="FF3300"/>
            </a:solidFill>
          </a:ln>
        </p:spPr>
        <p:txBody>
          <a:bodyPr/>
          <a:lstStyle/>
          <a:p>
            <a:pPr eaLnBrk="1" hangingPunct="1">
              <a:lnSpc>
                <a:spcPct val="90000"/>
              </a:lnSpc>
            </a:pPr>
            <a:r>
              <a:rPr lang="tr-TR" altLang="tr-TR" sz="2800"/>
              <a:t>Dikkatsizlik </a:t>
            </a:r>
            <a:r>
              <a:rPr lang="tr-TR" altLang="tr-TR" sz="2800" b="1"/>
              <a:t>hatalara</a:t>
            </a:r>
            <a:r>
              <a:rPr lang="tr-TR" altLang="tr-TR" sz="2800"/>
              <a:t> yol açar.</a:t>
            </a:r>
          </a:p>
          <a:p>
            <a:pPr eaLnBrk="1" hangingPunct="1">
              <a:lnSpc>
                <a:spcPct val="90000"/>
              </a:lnSpc>
            </a:pPr>
            <a:r>
              <a:rPr lang="tr-TR" altLang="tr-TR" sz="2800"/>
              <a:t>Bazı hatalar ciddi bir suç sayılmaz ama, hata  ortaya çıktığında, </a:t>
            </a:r>
            <a:r>
              <a:rPr lang="tr-TR" altLang="tr-TR" sz="2800" b="1"/>
              <a:t>kabul etmek, bir düzeltme yayınlamak, hatayı belirtip geri çekmek</a:t>
            </a:r>
            <a:r>
              <a:rPr lang="tr-TR" altLang="tr-TR" sz="2800"/>
              <a:t> gerekir. </a:t>
            </a:r>
          </a:p>
          <a:p>
            <a:pPr eaLnBrk="1" hangingPunct="1">
              <a:lnSpc>
                <a:spcPct val="90000"/>
              </a:lnSpc>
            </a:pPr>
            <a:r>
              <a:rPr lang="tr-TR" altLang="tr-TR" sz="2800"/>
              <a:t>Danışmanlık sistemi doğru işlediğinde </a:t>
            </a:r>
            <a:r>
              <a:rPr lang="tr-TR" altLang="tr-TR" sz="2800" b="1"/>
              <a:t>hatalar en aza indirilebilir.</a:t>
            </a:r>
          </a:p>
          <a:p>
            <a:pPr eaLnBrk="1" hangingPunct="1">
              <a:lnSpc>
                <a:spcPct val="90000"/>
              </a:lnSpc>
            </a:pPr>
            <a:r>
              <a:rPr lang="tr-TR" altLang="tr-TR" sz="2800"/>
              <a:t>Tekrarlanan hatalar ise </a:t>
            </a:r>
            <a:r>
              <a:rPr lang="tr-TR" altLang="tr-TR" sz="2800" b="1"/>
              <a:t>ihmalk</a:t>
            </a:r>
            <a:r>
              <a:rPr lang="tr-TR" altLang="tr-TR" sz="2800" b="1">
                <a:cs typeface="Tahoma" panose="020B0604030504040204" pitchFamily="34" charset="0"/>
              </a:rPr>
              <a:t>â</a:t>
            </a:r>
            <a:r>
              <a:rPr lang="tr-TR" altLang="tr-TR" sz="2800" b="1"/>
              <a:t>rlığı </a:t>
            </a:r>
            <a:r>
              <a:rPr lang="tr-TR" altLang="tr-TR" sz="2800"/>
              <a:t>gösterir. </a:t>
            </a:r>
          </a:p>
          <a:p>
            <a:pPr eaLnBrk="1" hangingPunct="1">
              <a:lnSpc>
                <a:spcPct val="90000"/>
              </a:lnSpc>
            </a:pPr>
            <a:endParaRPr lang="tr-TR" altLang="tr-TR" sz="2800"/>
          </a:p>
        </p:txBody>
      </p:sp>
      <p:sp>
        <p:nvSpPr>
          <p:cNvPr id="12293"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229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4B017F95-3FEA-43BF-A1C7-08FC7785C355}" type="slidenum">
              <a:rPr lang="tr-TR" altLang="tr-TR" sz="1400"/>
              <a:pPr eaLnBrk="1" hangingPunct="1">
                <a:spcBef>
                  <a:spcPct val="0"/>
                </a:spcBef>
                <a:buClrTx/>
                <a:buSzTx/>
                <a:buFontTx/>
                <a:buNone/>
              </a:pPr>
              <a:t>94</a:t>
            </a:fld>
            <a:endParaRPr lang="tr-TR" altLang="tr-TR" sz="1400"/>
          </a:p>
        </p:txBody>
      </p:sp>
    </p:spTree>
    <p:extLst>
      <p:ext uri="{BB962C8B-B14F-4D97-AF65-F5344CB8AC3E}">
        <p14:creationId xmlns:p14="http://schemas.microsoft.com/office/powerpoint/2010/main" val="25440994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altLang="tr-TR" smtClean="0">
                <a:solidFill>
                  <a:srgbClr val="FF0000"/>
                </a:solidFill>
              </a:rPr>
              <a:t>3- Açıklık</a:t>
            </a:r>
          </a:p>
        </p:txBody>
      </p:sp>
      <p:sp>
        <p:nvSpPr>
          <p:cNvPr id="13315"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800"/>
              <a:t>Bilimsel araştırmalar </a:t>
            </a:r>
            <a:r>
              <a:rPr lang="tr-TR" altLang="tr-TR" sz="2800" b="1"/>
              <a:t>açık veya ulaşılabilir olmadıklarında</a:t>
            </a:r>
            <a:r>
              <a:rPr lang="tr-TR" altLang="tr-TR" sz="2800"/>
              <a:t> bilim camiasının dışındaki kişiler bilim camiasının </a:t>
            </a:r>
            <a:r>
              <a:rPr lang="tr-TR" altLang="tr-TR" sz="2800" b="1"/>
              <a:t>dürüst olmadığını düşünebilirler.</a:t>
            </a:r>
            <a:r>
              <a:rPr lang="tr-TR" altLang="tr-TR" smtClean="0"/>
              <a:t>  </a:t>
            </a:r>
          </a:p>
          <a:p>
            <a:pPr eaLnBrk="1" hangingPunct="1"/>
            <a:r>
              <a:rPr lang="tr-TR" altLang="tr-TR" sz="2800" i="1"/>
              <a:t>Halihazırda sürmekte olan araştırmalar ve</a:t>
            </a:r>
          </a:p>
          <a:p>
            <a:pPr eaLnBrk="1" hangingPunct="1"/>
            <a:r>
              <a:rPr lang="tr-TR" altLang="tr-TR" sz="2800" i="1"/>
              <a:t>Askeri veya ticari amaçlı araştırmalar hariç </a:t>
            </a:r>
            <a:r>
              <a:rPr lang="tr-TR" altLang="tr-TR" sz="2800"/>
              <a:t>bilim ortamı açıklığı gerektirir.</a:t>
            </a:r>
          </a:p>
          <a:p>
            <a:pPr eaLnBrk="1" hangingPunct="1"/>
            <a:endParaRPr lang="tr-TR" altLang="tr-TR" sz="2800"/>
          </a:p>
        </p:txBody>
      </p:sp>
      <p:sp>
        <p:nvSpPr>
          <p:cNvPr id="13317"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3316"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25D0BB18-C47D-41EF-A33F-60BF09495EAD}" type="slidenum">
              <a:rPr lang="tr-TR" altLang="tr-TR" sz="1400"/>
              <a:pPr eaLnBrk="1" hangingPunct="1">
                <a:spcBef>
                  <a:spcPct val="0"/>
                </a:spcBef>
                <a:buClrTx/>
                <a:buSzTx/>
                <a:buFontTx/>
                <a:buNone/>
              </a:pPr>
              <a:t>95</a:t>
            </a:fld>
            <a:endParaRPr lang="tr-TR" altLang="tr-TR" sz="1400"/>
          </a:p>
        </p:txBody>
      </p:sp>
    </p:spTree>
    <p:extLst>
      <p:ext uri="{BB962C8B-B14F-4D97-AF65-F5344CB8AC3E}">
        <p14:creationId xmlns:p14="http://schemas.microsoft.com/office/powerpoint/2010/main" val="3318783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tr-TR" altLang="tr-TR" smtClean="0">
                <a:solidFill>
                  <a:srgbClr val="FF0000"/>
                </a:solidFill>
              </a:rPr>
              <a:t>4- Özgürlük</a:t>
            </a:r>
          </a:p>
        </p:txBody>
      </p:sp>
      <p:sp>
        <p:nvSpPr>
          <p:cNvPr id="14339"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mtClean="0"/>
              <a:t>Özgün </a:t>
            </a:r>
            <a:r>
              <a:rPr lang="tr-TR" altLang="tr-TR" b="1" smtClean="0"/>
              <a:t>yeni fikirler</a:t>
            </a:r>
            <a:r>
              <a:rPr lang="tr-TR" altLang="tr-TR" smtClean="0"/>
              <a:t> üretilmesi için</a:t>
            </a:r>
          </a:p>
          <a:p>
            <a:pPr eaLnBrk="1" hangingPunct="1"/>
            <a:r>
              <a:rPr lang="tr-TR" altLang="tr-TR" smtClean="0"/>
              <a:t>Sorunlar üzerinde </a:t>
            </a:r>
            <a:r>
              <a:rPr lang="tr-TR" altLang="tr-TR" b="1" smtClean="0"/>
              <a:t>yeni çözüm teknikleri</a:t>
            </a:r>
            <a:r>
              <a:rPr lang="tr-TR" altLang="tr-TR" smtClean="0"/>
              <a:t> geliştirilmesi</a:t>
            </a:r>
          </a:p>
          <a:p>
            <a:pPr eaLnBrk="1" hangingPunct="1"/>
            <a:r>
              <a:rPr lang="tr-TR" altLang="tr-TR" smtClean="0"/>
              <a:t>Sonuçta </a:t>
            </a:r>
            <a:r>
              <a:rPr lang="tr-TR" altLang="tr-TR" b="1" smtClean="0"/>
              <a:t>bilimin ilerlemesi</a:t>
            </a:r>
            <a:r>
              <a:rPr lang="tr-TR" altLang="tr-TR" smtClean="0"/>
              <a:t> için ÖZGÜRLÜK ortamı şarttır. </a:t>
            </a:r>
          </a:p>
          <a:p>
            <a:pPr eaLnBrk="1" hangingPunct="1"/>
            <a:r>
              <a:rPr lang="tr-TR" altLang="tr-TR" smtClean="0"/>
              <a:t>Baskıcı, otoriter aşırı planlamacı ortamlarda bilimsel gelişme durur. </a:t>
            </a:r>
          </a:p>
          <a:p>
            <a:pPr eaLnBrk="1" hangingPunct="1"/>
            <a:endParaRPr lang="tr-TR" altLang="tr-TR" smtClean="0"/>
          </a:p>
        </p:txBody>
      </p:sp>
      <p:sp>
        <p:nvSpPr>
          <p:cNvPr id="14341"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434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8D658A24-BEA0-40E2-9DAC-72C6E5183346}" type="slidenum">
              <a:rPr lang="tr-TR" altLang="tr-TR" sz="1400"/>
              <a:pPr eaLnBrk="1" hangingPunct="1">
                <a:spcBef>
                  <a:spcPct val="0"/>
                </a:spcBef>
                <a:buClrTx/>
                <a:buSzTx/>
                <a:buFontTx/>
                <a:buNone/>
              </a:pPr>
              <a:t>96</a:t>
            </a:fld>
            <a:endParaRPr lang="tr-TR" altLang="tr-TR" sz="1400"/>
          </a:p>
        </p:txBody>
      </p:sp>
    </p:spTree>
    <p:extLst>
      <p:ext uri="{BB962C8B-B14F-4D97-AF65-F5344CB8AC3E}">
        <p14:creationId xmlns:p14="http://schemas.microsoft.com/office/powerpoint/2010/main" val="31716886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tr-TR" altLang="tr-TR" smtClean="0">
                <a:solidFill>
                  <a:srgbClr val="FF0000"/>
                </a:solidFill>
              </a:rPr>
              <a:t>5- Onur Payı</a:t>
            </a:r>
          </a:p>
        </p:txBody>
      </p:sp>
      <p:sp>
        <p:nvSpPr>
          <p:cNvPr id="15363" name="Rectangle 3"/>
          <p:cNvSpPr>
            <a:spLocks noGrp="1" noChangeArrowheads="1"/>
          </p:cNvSpPr>
          <p:nvPr>
            <p:ph idx="1"/>
          </p:nvPr>
        </p:nvSpPr>
        <p:spPr>
          <a:xfrm>
            <a:off x="2381250" y="2017714"/>
            <a:ext cx="8097838" cy="4268787"/>
          </a:xfrm>
          <a:ln>
            <a:solidFill>
              <a:srgbClr val="FF3300"/>
            </a:solidFill>
          </a:ln>
        </p:spPr>
        <p:txBody>
          <a:bodyPr>
            <a:normAutofit lnSpcReduction="10000"/>
          </a:bodyPr>
          <a:lstStyle/>
          <a:p>
            <a:pPr eaLnBrk="1" hangingPunct="1">
              <a:lnSpc>
                <a:spcPct val="90000"/>
              </a:lnSpc>
            </a:pPr>
            <a:r>
              <a:rPr lang="tr-TR" altLang="tr-TR" sz="2800"/>
              <a:t>Onur payı olmazsa </a:t>
            </a:r>
            <a:r>
              <a:rPr lang="tr-TR" altLang="tr-TR" sz="2800" b="1"/>
              <a:t>motivasyon olmaz.</a:t>
            </a:r>
            <a:r>
              <a:rPr lang="tr-TR" altLang="tr-TR" sz="2800"/>
              <a:t> </a:t>
            </a:r>
          </a:p>
          <a:p>
            <a:pPr eaLnBrk="1" hangingPunct="1">
              <a:lnSpc>
                <a:spcPct val="90000"/>
              </a:lnSpc>
            </a:pPr>
            <a:r>
              <a:rPr lang="tr-TR" altLang="tr-TR" sz="2800"/>
              <a:t>Sorumluluk ve onur payı </a:t>
            </a:r>
            <a:r>
              <a:rPr lang="tr-TR" altLang="tr-TR" sz="2800" b="1"/>
              <a:t>bir paranın iki yüzü</a:t>
            </a:r>
            <a:r>
              <a:rPr lang="tr-TR" altLang="tr-TR" sz="2800"/>
              <a:t> gibidir.</a:t>
            </a:r>
          </a:p>
          <a:p>
            <a:pPr eaLnBrk="1" hangingPunct="1">
              <a:lnSpc>
                <a:spcPct val="90000"/>
              </a:lnSpc>
            </a:pPr>
            <a:r>
              <a:rPr lang="tr-TR" altLang="tr-TR" sz="2800"/>
              <a:t>Onur payına sahip olan insanlar </a:t>
            </a:r>
            <a:r>
              <a:rPr lang="tr-TR" altLang="tr-TR" sz="2800" b="1"/>
              <a:t>sorumlulukları </a:t>
            </a:r>
            <a:r>
              <a:rPr lang="tr-TR" altLang="tr-TR" sz="2800"/>
              <a:t>da yüklenirler. Sonuçta daha özgün, daha özenli işler ortaya çıkar</a:t>
            </a:r>
          </a:p>
          <a:p>
            <a:pPr eaLnBrk="1" hangingPunct="1">
              <a:lnSpc>
                <a:spcPct val="90000"/>
              </a:lnSpc>
            </a:pPr>
            <a:r>
              <a:rPr lang="tr-TR" altLang="tr-TR" sz="2800" b="1"/>
              <a:t>Tanınma, saygınlık, itibar, para, ödül</a:t>
            </a:r>
            <a:r>
              <a:rPr lang="tr-TR" altLang="tr-TR" sz="2800"/>
              <a:t>….her bilim insanı için gereklidir ama,</a:t>
            </a:r>
          </a:p>
          <a:p>
            <a:pPr eaLnBrk="1" hangingPunct="1">
              <a:lnSpc>
                <a:spcPct val="90000"/>
              </a:lnSpc>
            </a:pPr>
            <a:r>
              <a:rPr lang="tr-TR" altLang="tr-TR" sz="2800"/>
              <a:t>Haketmeyenlere onur payı verilmesi </a:t>
            </a:r>
            <a:r>
              <a:rPr lang="tr-TR" altLang="tr-TR" sz="2800" b="1"/>
              <a:t>adalet duygusunu</a:t>
            </a:r>
            <a:r>
              <a:rPr lang="tr-TR" altLang="tr-TR" sz="2800"/>
              <a:t> zedeler. </a:t>
            </a:r>
          </a:p>
          <a:p>
            <a:pPr eaLnBrk="1" hangingPunct="1">
              <a:lnSpc>
                <a:spcPct val="90000"/>
              </a:lnSpc>
            </a:pPr>
            <a:endParaRPr lang="tr-TR" altLang="tr-TR" sz="2800"/>
          </a:p>
        </p:txBody>
      </p:sp>
      <p:sp>
        <p:nvSpPr>
          <p:cNvPr id="15365"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536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A5D73089-5749-4BB8-9CBA-F84708B2EBF7}" type="slidenum">
              <a:rPr lang="tr-TR" altLang="tr-TR" sz="1400"/>
              <a:pPr eaLnBrk="1" hangingPunct="1">
                <a:spcBef>
                  <a:spcPct val="0"/>
                </a:spcBef>
                <a:buClrTx/>
                <a:buSzTx/>
                <a:buFontTx/>
                <a:buNone/>
              </a:pPr>
              <a:t>97</a:t>
            </a:fld>
            <a:endParaRPr lang="tr-TR" altLang="tr-TR" sz="1400"/>
          </a:p>
        </p:txBody>
      </p:sp>
    </p:spTree>
    <p:extLst>
      <p:ext uri="{BB962C8B-B14F-4D97-AF65-F5344CB8AC3E}">
        <p14:creationId xmlns:p14="http://schemas.microsoft.com/office/powerpoint/2010/main" val="35544937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altLang="tr-TR" smtClean="0">
                <a:solidFill>
                  <a:srgbClr val="FF0000"/>
                </a:solidFill>
              </a:rPr>
              <a:t>6- Eğitim</a:t>
            </a:r>
          </a:p>
        </p:txBody>
      </p:sp>
      <p:sp>
        <p:nvSpPr>
          <p:cNvPr id="16387"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mtClean="0"/>
              <a:t>Bilmediklerini </a:t>
            </a:r>
            <a:r>
              <a:rPr lang="tr-TR" altLang="tr-TR" b="1" smtClean="0"/>
              <a:t>öğrenmek</a:t>
            </a:r>
            <a:r>
              <a:rPr lang="tr-TR" altLang="tr-TR" smtClean="0"/>
              <a:t>, bildiklerini </a:t>
            </a:r>
            <a:r>
              <a:rPr lang="tr-TR" altLang="tr-TR" b="1" smtClean="0"/>
              <a:t>öğretmek</a:t>
            </a:r>
            <a:r>
              <a:rPr lang="tr-TR" altLang="tr-TR" smtClean="0"/>
              <a:t>…</a:t>
            </a:r>
          </a:p>
          <a:p>
            <a:pPr eaLnBrk="1" hangingPunct="1"/>
            <a:r>
              <a:rPr lang="tr-TR" altLang="tr-TR" smtClean="0"/>
              <a:t>Bilim eğitimi </a:t>
            </a:r>
            <a:r>
              <a:rPr lang="tr-TR" altLang="tr-TR" b="1" smtClean="0"/>
              <a:t>usta-çırak</a:t>
            </a:r>
            <a:r>
              <a:rPr lang="tr-TR" altLang="tr-TR" smtClean="0"/>
              <a:t> ilişkisi gibidir. Danışman </a:t>
            </a:r>
            <a:r>
              <a:rPr lang="tr-TR" altLang="tr-TR" b="1" smtClean="0"/>
              <a:t>örnektir</a:t>
            </a:r>
            <a:r>
              <a:rPr lang="tr-TR" altLang="tr-TR" smtClean="0"/>
              <a:t> ve çoğu şeyler sezgisel olarak öğrenilir.</a:t>
            </a:r>
          </a:p>
        </p:txBody>
      </p:sp>
      <p:sp>
        <p:nvSpPr>
          <p:cNvPr id="16389"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6388"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D539CAB6-FBA7-42F4-93DC-E88944C3E57D}" type="slidenum">
              <a:rPr lang="tr-TR" altLang="tr-TR" sz="1400"/>
              <a:pPr eaLnBrk="1" hangingPunct="1">
                <a:spcBef>
                  <a:spcPct val="0"/>
                </a:spcBef>
                <a:buClrTx/>
                <a:buSzTx/>
                <a:buFontTx/>
                <a:buNone/>
              </a:pPr>
              <a:t>98</a:t>
            </a:fld>
            <a:endParaRPr lang="tr-TR" altLang="tr-TR" sz="1400"/>
          </a:p>
        </p:txBody>
      </p:sp>
    </p:spTree>
    <p:extLst>
      <p:ext uri="{BB962C8B-B14F-4D97-AF65-F5344CB8AC3E}">
        <p14:creationId xmlns:p14="http://schemas.microsoft.com/office/powerpoint/2010/main" val="7705785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altLang="tr-TR" smtClean="0">
                <a:solidFill>
                  <a:srgbClr val="FF0000"/>
                </a:solidFill>
              </a:rPr>
              <a:t>7- Toplumsal Sorumluluk</a:t>
            </a:r>
          </a:p>
        </p:txBody>
      </p:sp>
      <p:sp>
        <p:nvSpPr>
          <p:cNvPr id="17411" name="Rectangle 3"/>
          <p:cNvSpPr>
            <a:spLocks noGrp="1" noChangeArrowheads="1"/>
          </p:cNvSpPr>
          <p:nvPr>
            <p:ph idx="1"/>
          </p:nvPr>
        </p:nvSpPr>
        <p:spPr>
          <a:xfrm>
            <a:off x="2381250" y="2017713"/>
            <a:ext cx="8097838" cy="4114800"/>
          </a:xfrm>
          <a:ln>
            <a:solidFill>
              <a:srgbClr val="FF3300"/>
            </a:solidFill>
          </a:ln>
        </p:spPr>
        <p:txBody>
          <a:bodyPr/>
          <a:lstStyle/>
          <a:p>
            <a:pPr eaLnBrk="1" hangingPunct="1"/>
            <a:r>
              <a:rPr lang="tr-TR" altLang="tr-TR" sz="2400"/>
              <a:t>Yaptığımız bilimi önce </a:t>
            </a:r>
            <a:r>
              <a:rPr lang="tr-TR" altLang="tr-TR" sz="2400" b="1"/>
              <a:t>içinde yaşadığımız toplum</a:t>
            </a:r>
            <a:r>
              <a:rPr lang="tr-TR" altLang="tr-TR" sz="2400"/>
              <a:t> olmak üzere </a:t>
            </a:r>
            <a:r>
              <a:rPr lang="tr-TR" altLang="tr-TR" sz="2400" b="1"/>
              <a:t>bütün insanlık</a:t>
            </a:r>
            <a:r>
              <a:rPr lang="tr-TR" altLang="tr-TR" sz="2400"/>
              <a:t>  için yaptığımızın bilincinde olmak..</a:t>
            </a:r>
          </a:p>
          <a:p>
            <a:pPr eaLnBrk="1" hangingPunct="1"/>
            <a:r>
              <a:rPr lang="tr-TR" altLang="tr-TR" sz="2400"/>
              <a:t>Toplumsal </a:t>
            </a:r>
            <a:r>
              <a:rPr lang="tr-TR" altLang="tr-TR" sz="2400" b="1"/>
              <a:t>tartışmalara katılmak</a:t>
            </a:r>
            <a:r>
              <a:rPr lang="tr-TR" altLang="tr-TR" sz="2400"/>
              <a:t>.</a:t>
            </a:r>
          </a:p>
          <a:p>
            <a:pPr eaLnBrk="1" hangingPunct="1"/>
            <a:r>
              <a:rPr lang="tr-TR" altLang="tr-TR" sz="2400"/>
              <a:t>(Gerektiğinde) </a:t>
            </a:r>
            <a:r>
              <a:rPr lang="tr-TR" altLang="tr-TR" sz="2400" b="1"/>
              <a:t>Uzmanlık görüşü</a:t>
            </a:r>
            <a:r>
              <a:rPr lang="tr-TR" altLang="tr-TR" sz="2400"/>
              <a:t> bildirmek.</a:t>
            </a:r>
          </a:p>
          <a:p>
            <a:pPr eaLnBrk="1" hangingPunct="1"/>
            <a:r>
              <a:rPr lang="tr-TR" altLang="tr-TR" sz="2400" b="1"/>
              <a:t>Bilimi istismar edenlere karşı çıkmak</a:t>
            </a:r>
            <a:endParaRPr lang="tr-TR" altLang="tr-TR" sz="2400"/>
          </a:p>
          <a:p>
            <a:pPr eaLnBrk="1" hangingPunct="1"/>
            <a:endParaRPr lang="tr-TR" altLang="tr-TR" b="1"/>
          </a:p>
          <a:p>
            <a:pPr eaLnBrk="1" hangingPunct="1"/>
            <a:endParaRPr lang="tr-TR" altLang="tr-TR" smtClean="0"/>
          </a:p>
        </p:txBody>
      </p:sp>
      <p:sp>
        <p:nvSpPr>
          <p:cNvPr id="17413" name="6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tr-TR" altLang="tr-TR" sz="1400"/>
              <a:t>Bilimsel Araştırma Yöntemleri</a:t>
            </a:r>
          </a:p>
        </p:txBody>
      </p:sp>
      <p:sp>
        <p:nvSpPr>
          <p:cNvPr id="17412"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0AA4B253-9F26-4679-ACCB-AE97A8C9C19B}" type="slidenum">
              <a:rPr lang="tr-TR" altLang="tr-TR" sz="1400"/>
              <a:pPr eaLnBrk="1" hangingPunct="1">
                <a:spcBef>
                  <a:spcPct val="0"/>
                </a:spcBef>
                <a:buClrTx/>
                <a:buSzTx/>
                <a:buFontTx/>
                <a:buNone/>
              </a:pPr>
              <a:t>99</a:t>
            </a:fld>
            <a:endParaRPr lang="tr-TR" altLang="tr-TR" sz="1400"/>
          </a:p>
        </p:txBody>
      </p:sp>
    </p:spTree>
    <p:extLst>
      <p:ext uri="{BB962C8B-B14F-4D97-AF65-F5344CB8AC3E}">
        <p14:creationId xmlns:p14="http://schemas.microsoft.com/office/powerpoint/2010/main" val="1028492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1092</TotalTime>
  <Words>6904</Words>
  <Application>Microsoft Office PowerPoint</Application>
  <PresentationFormat>Geniş ekran</PresentationFormat>
  <Paragraphs>634</Paragraphs>
  <Slides>111</Slides>
  <Notes>42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111</vt:i4>
      </vt:variant>
    </vt:vector>
  </HeadingPairs>
  <TitlesOfParts>
    <vt:vector size="121" baseType="lpstr">
      <vt:lpstr>Arial</vt:lpstr>
      <vt:lpstr>ArialMT</vt:lpstr>
      <vt:lpstr>Calibri</vt:lpstr>
      <vt:lpstr>Calibri Light</vt:lpstr>
      <vt:lpstr>Souvenir Lt BT</vt:lpstr>
      <vt:lpstr>Tahoma</vt:lpstr>
      <vt:lpstr>Verdana</vt:lpstr>
      <vt:lpstr>Wingdings</vt:lpstr>
      <vt:lpstr>Wingdings 2</vt:lpstr>
      <vt:lpstr>Geçmişe bakış</vt:lpstr>
      <vt:lpstr>    BİLİMSEL ARAŞTIRMA YÖNTEMLERİ ve ETİK  Prof. Dr. Yavuz Erişen www.yavuzerisen.com https://avesis.yildiz.edu.tr/yverisen/  </vt:lpstr>
      <vt:lpstr>Bilmenin Yolları </vt:lpstr>
      <vt:lpstr>PowerPoint Sunusu</vt:lpstr>
      <vt:lpstr>PowerPoint Sunusu</vt:lpstr>
      <vt:lpstr>Bilmenin Yolları</vt:lpstr>
      <vt:lpstr>Bilmenin Yolları</vt:lpstr>
      <vt:lpstr>Bilmenin Yolları</vt:lpstr>
      <vt:lpstr> 1. Duyularımız Yoluyla Elde Edilen Deneyim</vt:lpstr>
      <vt:lpstr>PowerPoint Sunusu</vt:lpstr>
      <vt:lpstr>2. Çevremizdeki Kişilerle Görüş Birliğine Ulaşma</vt:lpstr>
      <vt:lpstr>3.Uzman Görüşüne Başvurma (geleneklere başvurma, uzman/otorite görüşüne başvurma). </vt:lpstr>
      <vt:lpstr>4. Mantık</vt:lpstr>
      <vt:lpstr>PowerPoint Sunusu</vt:lpstr>
      <vt:lpstr>PowerPoint Sunusu</vt:lpstr>
      <vt:lpstr>5. Bilim ve Bilimsel Yöntem</vt:lpstr>
      <vt:lpstr>PowerPoint Sunusu</vt:lpstr>
      <vt:lpstr>PowerPoint Sunusu</vt:lpstr>
      <vt:lpstr>PowerPoint Sunusu</vt:lpstr>
      <vt:lpstr>PowerPoint Sunusu</vt:lpstr>
      <vt:lpstr>Bilimsel Yöntemin Aşamaları</vt:lpstr>
      <vt:lpstr>PowerPoint Sunusu</vt:lpstr>
      <vt:lpstr>PowerPoint Sunusu</vt:lpstr>
      <vt:lpstr>Bilimsel Yöntem Aşamaları: Olgusal Süreç</vt:lpstr>
      <vt:lpstr>Bilimsel Yöntem Aşamaları: Olgusal Süreç</vt:lpstr>
      <vt:lpstr>Olgusal Süreç  </vt:lpstr>
      <vt:lpstr>PowerPoint Sunusu</vt:lpstr>
      <vt:lpstr>PowerPoint Sunusu</vt:lpstr>
      <vt:lpstr>PowerPoint Sunusu</vt:lpstr>
      <vt:lpstr>PowerPoint Sunusu</vt:lpstr>
      <vt:lpstr>PowerPoint Sunusu</vt:lpstr>
      <vt:lpstr>Bilimsel Yöntem Aşamaları: Kuramsal Süreç</vt:lpstr>
      <vt:lpstr>Kuramsal Süreç </vt:lpstr>
      <vt:lpstr>PowerPoint Sunusu</vt:lpstr>
      <vt:lpstr>Araştırmanın Tanımı ve Araştırmaların Sınıflandırılması.</vt:lpstr>
      <vt:lpstr>PowerPoint Sunusu</vt:lpstr>
      <vt:lpstr>NİCEL VE NİTEL ARAŞTIRMA PARADİGMALARI</vt:lpstr>
      <vt:lpstr>Paradigma</vt:lpstr>
      <vt:lpstr>Bilimsel Araştırma Paradigmaları</vt:lpstr>
      <vt:lpstr>Bilimsel Araştırma Paradigmaları</vt:lpstr>
      <vt:lpstr>Pozitivist Paradigma</vt:lpstr>
      <vt:lpstr>Pozitivist Paradigma</vt:lpstr>
      <vt:lpstr>Pozitivist Paradigma</vt:lpstr>
      <vt:lpstr>Post Pozitivist Paradigma</vt:lpstr>
      <vt:lpstr>Yorumlamacı Paradigma</vt:lpstr>
      <vt:lpstr>Yorumlamacı Paradigma</vt:lpstr>
      <vt:lpstr>Yorumlamacı Paradigma</vt:lpstr>
      <vt:lpstr>Temel Nitelikler</vt:lpstr>
      <vt:lpstr>Araştırmada Pozitivist Ve Yorumlamacı Yaklaşımın Eğilimleri</vt:lpstr>
      <vt:lpstr>Araştırmada Pozitivist ve Yorumlamacı Yaklaşımın Eğilimleri</vt:lpstr>
      <vt:lpstr>PowerPoint Sunusu</vt:lpstr>
      <vt:lpstr>Nicel Araştırmalar</vt:lpstr>
      <vt:lpstr>Nicel Araştırmalar</vt:lpstr>
      <vt:lpstr>Tarama (Survey) Araştırması</vt:lpstr>
      <vt:lpstr>Korelasyonel (Correlational) Araştırma</vt:lpstr>
      <vt:lpstr>Nedensel Karşılaştırma (Causal-comparative) Araştırması</vt:lpstr>
      <vt:lpstr>Deneysel (Experimental) Araştırma</vt:lpstr>
      <vt:lpstr>Nitel Araştırmalar</vt:lpstr>
      <vt:lpstr>PowerPoint Sunusu</vt:lpstr>
      <vt:lpstr>PowerPoint Sunusu</vt:lpstr>
      <vt:lpstr>PowerPoint Sunusu</vt:lpstr>
      <vt:lpstr>PowerPoint Sunusu</vt:lpstr>
      <vt:lpstr>PowerPoint Sunusu</vt:lpstr>
      <vt:lpstr>PowerPoint Sunusu</vt:lpstr>
      <vt:lpstr>PowerPoint Sunusu</vt:lpstr>
      <vt:lpstr>Görgül Araştırmalar</vt:lpstr>
      <vt:lpstr>Belgesel (doküman) araştırmaları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Araştırma Süreci</vt:lpstr>
      <vt:lpstr>Literatür Tarama</vt:lpstr>
      <vt:lpstr>Problem tanımlama</vt:lpstr>
      <vt:lpstr>Hipotezlerin Belirlenmesi</vt:lpstr>
      <vt:lpstr>Araştırma Desenini Oluşturma</vt:lpstr>
      <vt:lpstr>Örneklemin Seçilmesi</vt:lpstr>
      <vt:lpstr>Araçlarının Belirlenmesi</vt:lpstr>
      <vt:lpstr>Yöntemin Oluşturulması</vt:lpstr>
      <vt:lpstr>Verilerin Toplanması,  Analizi ve Yorumlanması </vt:lpstr>
      <vt:lpstr>Konfüçyüs’den… </vt:lpstr>
      <vt:lpstr>Ahlâk ve etik ?</vt:lpstr>
      <vt:lpstr>Ahlâk ve etik</vt:lpstr>
      <vt:lpstr>Etik bu anlamda kullanıldığı zaman…</vt:lpstr>
      <vt:lpstr>En genel düzeyde  Bilim Etiğinin ana ilkeleri</vt:lpstr>
      <vt:lpstr>Bilimde Etik Tavrın Standartları </vt:lpstr>
      <vt:lpstr>1- Dürüstlük</vt:lpstr>
      <vt:lpstr>Dürüstlüğün ihlali : Tahrifat!…</vt:lpstr>
      <vt:lpstr>2- Dikkat</vt:lpstr>
      <vt:lpstr>3- Açıklık</vt:lpstr>
      <vt:lpstr>4- Özgürlük</vt:lpstr>
      <vt:lpstr>5- Onur Payı</vt:lpstr>
      <vt:lpstr>6- Eğitim</vt:lpstr>
      <vt:lpstr>7- Toplumsal Sorumluluk</vt:lpstr>
      <vt:lpstr>8- Yasallık</vt:lpstr>
      <vt:lpstr>9- Fırsat Eşitliği</vt:lpstr>
      <vt:lpstr>10- Karşılıklı saygı</vt:lpstr>
      <vt:lpstr>11- Verimlilik</vt:lpstr>
      <vt:lpstr>Araştırmalarda Etik</vt:lpstr>
      <vt:lpstr>Türkiye Bilimler Akademisi (2002), bilim dünyasında en sık görülen etik dışı davranışları beş grupta toplamıştır: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superV</cp:lastModifiedBy>
  <cp:revision>71</cp:revision>
  <dcterms:created xsi:type="dcterms:W3CDTF">2018-10-06T17:31:32Z</dcterms:created>
  <dcterms:modified xsi:type="dcterms:W3CDTF">2022-02-18T11:08:56Z</dcterms:modified>
</cp:coreProperties>
</file>