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319" r:id="rId32"/>
    <p:sldId id="320" r:id="rId33"/>
    <p:sldId id="321" r:id="rId34"/>
    <p:sldId id="322" r:id="rId35"/>
    <p:sldId id="323" r:id="rId36"/>
    <p:sldId id="324" r:id="rId37"/>
    <p:sldId id="325" r:id="rId38"/>
    <p:sldId id="326" r:id="rId39"/>
    <p:sldId id="327" r:id="rId40"/>
    <p:sldId id="328" r:id="rId41"/>
    <p:sldId id="329" r:id="rId42"/>
    <p:sldId id="331" r:id="rId43"/>
    <p:sldId id="287" r:id="rId44"/>
    <p:sldId id="288" r:id="rId45"/>
    <p:sldId id="289" r:id="rId46"/>
    <p:sldId id="290" r:id="rId47"/>
    <p:sldId id="291" r:id="rId48"/>
    <p:sldId id="292" r:id="rId49"/>
    <p:sldId id="293" r:id="rId50"/>
    <p:sldId id="300" r:id="rId51"/>
    <p:sldId id="301" r:id="rId52"/>
    <p:sldId id="302" r:id="rId53"/>
    <p:sldId id="303" r:id="rId54"/>
    <p:sldId id="304" r:id="rId55"/>
    <p:sldId id="305" r:id="rId56"/>
    <p:sldId id="306" r:id="rId57"/>
    <p:sldId id="307" r:id="rId58"/>
    <p:sldId id="308" r:id="rId59"/>
    <p:sldId id="318" r:id="rId60"/>
    <p:sldId id="330" r:id="rId61"/>
    <p:sldId id="333" r:id="rId62"/>
    <p:sldId id="332" r:id="rId63"/>
    <p:sldId id="309"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077"/>
  </p:normalViewPr>
  <p:slideViewPr>
    <p:cSldViewPr snapToGrid="0" snapToObjects="1">
      <p:cViewPr varScale="1">
        <p:scale>
          <a:sx n="59" d="100"/>
          <a:sy n="59" d="100"/>
        </p:scale>
        <p:origin x="100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Click to edit Master subtitle style</a:t>
            </a:r>
            <a:endParaRPr kumimoji="0" lang="en-US"/>
          </a:p>
        </p:txBody>
      </p:sp>
      <p:sp>
        <p:nvSpPr>
          <p:cNvPr id="28" name="Date Placeholder 27"/>
          <p:cNvSpPr>
            <a:spLocks noGrp="1"/>
          </p:cNvSpPr>
          <p:nvPr>
            <p:ph type="dt" sz="half" idx="10"/>
          </p:nvPr>
        </p:nvSpPr>
        <p:spPr/>
        <p:txBody>
          <a:bodyPr/>
          <a:lstStyle/>
          <a:p>
            <a:fld id="{4D247786-046A-4B4B-BADE-47B5066308A4}" type="datetimeFigureOut">
              <a:rPr lang="en-US" smtClean="0"/>
              <a:pPr/>
              <a:t>9/13/19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8F0FE3E-947B-5740-9A21-A0010F28C68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Click to edit Master text styles</a:t>
            </a:r>
          </a:p>
          <a:p>
            <a:pPr lvl="1" eaLnBrk="1" latinLnBrk="0" hangingPunct="1"/>
            <a:r>
              <a:rPr lang="tr-TR"/>
              <a:t>Second level</a:t>
            </a:r>
          </a:p>
          <a:p>
            <a:pPr lvl="2" eaLnBrk="1" latinLnBrk="0" hangingPunct="1"/>
            <a:r>
              <a:rPr lang="tr-TR"/>
              <a:t>Third level</a:t>
            </a:r>
          </a:p>
          <a:p>
            <a:pPr lvl="3" eaLnBrk="1" latinLnBrk="0" hangingPunct="1"/>
            <a:r>
              <a:rPr lang="tr-TR"/>
              <a:t>Fourth level</a:t>
            </a:r>
          </a:p>
          <a:p>
            <a:pPr lvl="4" eaLnBrk="1" latinLnBrk="0" hangingPunct="1"/>
            <a:r>
              <a:rPr lang="tr-TR"/>
              <a:t>Fifth level</a:t>
            </a:r>
            <a:endParaRPr kumimoji="0" lang="en-US"/>
          </a:p>
        </p:txBody>
      </p:sp>
      <p:sp>
        <p:nvSpPr>
          <p:cNvPr id="4" name="Date Placeholder 3"/>
          <p:cNvSpPr>
            <a:spLocks noGrp="1"/>
          </p:cNvSpPr>
          <p:nvPr>
            <p:ph type="dt" sz="half" idx="10"/>
          </p:nvPr>
        </p:nvSpPr>
        <p:spPr/>
        <p:txBody>
          <a:bodyPr/>
          <a:lstStyle/>
          <a:p>
            <a:fld id="{4D247786-046A-4B4B-BADE-47B5066308A4}" type="datetimeFigureOut">
              <a:rPr lang="en-US" smtClean="0"/>
              <a:pPr/>
              <a:t>9/13/19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0FE3E-947B-5740-9A21-A0010F28C6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tr-TR"/>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tr-TR"/>
              <a:t>Click to edit Master text styles</a:t>
            </a:r>
          </a:p>
          <a:p>
            <a:pPr lvl="1" eaLnBrk="1" latinLnBrk="0" hangingPunct="1"/>
            <a:r>
              <a:rPr lang="tr-TR"/>
              <a:t>Second level</a:t>
            </a:r>
          </a:p>
          <a:p>
            <a:pPr lvl="2" eaLnBrk="1" latinLnBrk="0" hangingPunct="1"/>
            <a:r>
              <a:rPr lang="tr-TR"/>
              <a:t>Third level</a:t>
            </a:r>
          </a:p>
          <a:p>
            <a:pPr lvl="3" eaLnBrk="1" latinLnBrk="0" hangingPunct="1"/>
            <a:r>
              <a:rPr lang="tr-TR"/>
              <a:t>Fourth level</a:t>
            </a:r>
          </a:p>
          <a:p>
            <a:pPr lvl="4" eaLnBrk="1" latinLnBrk="0" hangingPunct="1"/>
            <a:r>
              <a:rPr lang="tr-TR"/>
              <a:t>Fifth level</a:t>
            </a:r>
            <a:endParaRPr kumimoji="0" lang="en-US"/>
          </a:p>
        </p:txBody>
      </p:sp>
      <p:sp>
        <p:nvSpPr>
          <p:cNvPr id="4" name="Date Placeholder 3"/>
          <p:cNvSpPr>
            <a:spLocks noGrp="1"/>
          </p:cNvSpPr>
          <p:nvPr>
            <p:ph type="dt" sz="half" idx="10"/>
          </p:nvPr>
        </p:nvSpPr>
        <p:spPr/>
        <p:txBody>
          <a:bodyPr/>
          <a:lstStyle/>
          <a:p>
            <a:fld id="{4D247786-046A-4B4B-BADE-47B5066308A4}" type="datetimeFigureOut">
              <a:rPr lang="en-US" smtClean="0"/>
              <a:pPr/>
              <a:t>9/13/19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0FE3E-947B-5740-9A21-A0010F28C6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Click to edit Master title style</a:t>
            </a:r>
            <a:endParaRPr kumimoji="0" lang="en-US"/>
          </a:p>
        </p:txBody>
      </p:sp>
      <p:sp>
        <p:nvSpPr>
          <p:cNvPr id="4" name="Date Placeholder 3"/>
          <p:cNvSpPr>
            <a:spLocks noGrp="1"/>
          </p:cNvSpPr>
          <p:nvPr>
            <p:ph type="dt" sz="half" idx="10"/>
          </p:nvPr>
        </p:nvSpPr>
        <p:spPr/>
        <p:txBody>
          <a:bodyPr/>
          <a:lstStyle/>
          <a:p>
            <a:fld id="{4D247786-046A-4B4B-BADE-47B5066308A4}" type="datetimeFigureOut">
              <a:rPr lang="en-US" smtClean="0"/>
              <a:pPr/>
              <a:t>9/13/19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0FE3E-947B-5740-9A21-A0010F28C68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tr-TR"/>
              <a:t>Click to edit Master text styles</a:t>
            </a:r>
          </a:p>
          <a:p>
            <a:pPr lvl="1" eaLnBrk="1" latinLnBrk="0" hangingPunct="1"/>
            <a:r>
              <a:rPr lang="tr-TR"/>
              <a:t>Second level</a:t>
            </a:r>
          </a:p>
          <a:p>
            <a:pPr lvl="2" eaLnBrk="1" latinLnBrk="0" hangingPunct="1"/>
            <a:r>
              <a:rPr lang="tr-TR"/>
              <a:t>Third level</a:t>
            </a:r>
          </a:p>
          <a:p>
            <a:pPr lvl="3" eaLnBrk="1" latinLnBrk="0" hangingPunct="1"/>
            <a:r>
              <a:rPr lang="tr-TR"/>
              <a:t>Fourth level</a:t>
            </a:r>
          </a:p>
          <a:p>
            <a:pPr lvl="4" eaLnBrk="1" latinLnBrk="0" hangingPunct="1"/>
            <a:r>
              <a:rPr lang="tr-TR"/>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Click to edit Master text styles</a:t>
            </a:r>
          </a:p>
        </p:txBody>
      </p:sp>
      <p:sp>
        <p:nvSpPr>
          <p:cNvPr id="4" name="Date Placeholder 3"/>
          <p:cNvSpPr>
            <a:spLocks noGrp="1"/>
          </p:cNvSpPr>
          <p:nvPr>
            <p:ph type="dt" sz="half" idx="10"/>
          </p:nvPr>
        </p:nvSpPr>
        <p:spPr/>
        <p:txBody>
          <a:bodyPr/>
          <a:lstStyle/>
          <a:p>
            <a:fld id="{4D247786-046A-4B4B-BADE-47B5066308A4}" type="datetimeFigureOut">
              <a:rPr lang="en-US" smtClean="0"/>
              <a:pPr/>
              <a:t>9/13/19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8F0FE3E-947B-5740-9A21-A0010F28C68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Click to edit Master title style</a:t>
            </a:r>
            <a:endParaRPr kumimoji="0" lang="en-US"/>
          </a:p>
        </p:txBody>
      </p:sp>
      <p:sp>
        <p:nvSpPr>
          <p:cNvPr id="5" name="Date Placeholder 4"/>
          <p:cNvSpPr>
            <a:spLocks noGrp="1"/>
          </p:cNvSpPr>
          <p:nvPr>
            <p:ph type="dt" sz="half" idx="10"/>
          </p:nvPr>
        </p:nvSpPr>
        <p:spPr/>
        <p:txBody>
          <a:bodyPr/>
          <a:lstStyle/>
          <a:p>
            <a:fld id="{4D247786-046A-4B4B-BADE-47B5066308A4}" type="datetimeFigureOut">
              <a:rPr lang="en-US" smtClean="0"/>
              <a:pPr/>
              <a:t>9/13/19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0FE3E-947B-5740-9A21-A0010F28C68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tr-TR"/>
              <a:t>Click to edit Master text styles</a:t>
            </a:r>
          </a:p>
          <a:p>
            <a:pPr lvl="1" eaLnBrk="1" latinLnBrk="0" hangingPunct="1"/>
            <a:r>
              <a:rPr lang="tr-TR"/>
              <a:t>Second level</a:t>
            </a:r>
          </a:p>
          <a:p>
            <a:pPr lvl="2" eaLnBrk="1" latinLnBrk="0" hangingPunct="1"/>
            <a:r>
              <a:rPr lang="tr-TR"/>
              <a:t>Third level</a:t>
            </a:r>
          </a:p>
          <a:p>
            <a:pPr lvl="3" eaLnBrk="1" latinLnBrk="0" hangingPunct="1"/>
            <a:r>
              <a:rPr lang="tr-TR"/>
              <a:t>Fourth level</a:t>
            </a:r>
          </a:p>
          <a:p>
            <a:pPr lvl="4" eaLnBrk="1" latinLnBrk="0" hangingPunct="1"/>
            <a:r>
              <a:rPr lang="tr-TR"/>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tr-TR"/>
              <a:t>Click to edit Master text styles</a:t>
            </a:r>
          </a:p>
          <a:p>
            <a:pPr lvl="1" eaLnBrk="1" latinLnBrk="0" hangingPunct="1"/>
            <a:r>
              <a:rPr lang="tr-TR"/>
              <a:t>Second level</a:t>
            </a:r>
          </a:p>
          <a:p>
            <a:pPr lvl="2" eaLnBrk="1" latinLnBrk="0" hangingPunct="1"/>
            <a:r>
              <a:rPr lang="tr-TR"/>
              <a:t>Third level</a:t>
            </a:r>
          </a:p>
          <a:p>
            <a:pPr lvl="3" eaLnBrk="1" latinLnBrk="0" hangingPunct="1"/>
            <a:r>
              <a:rPr lang="tr-TR"/>
              <a:t>Fourth level</a:t>
            </a:r>
          </a:p>
          <a:p>
            <a:pPr lvl="4" eaLnBrk="1" latinLnBrk="0" hangingPunct="1"/>
            <a:r>
              <a:rPr lang="tr-TR"/>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tr-TR"/>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Click to edit Master text styles</a:t>
            </a:r>
          </a:p>
        </p:txBody>
      </p:sp>
      <p:sp>
        <p:nvSpPr>
          <p:cNvPr id="7" name="Date Placeholder 6"/>
          <p:cNvSpPr>
            <a:spLocks noGrp="1"/>
          </p:cNvSpPr>
          <p:nvPr>
            <p:ph type="dt" sz="half" idx="10"/>
          </p:nvPr>
        </p:nvSpPr>
        <p:spPr/>
        <p:txBody>
          <a:bodyPr/>
          <a:lstStyle/>
          <a:p>
            <a:fld id="{4D247786-046A-4B4B-BADE-47B5066308A4}" type="datetimeFigureOut">
              <a:rPr lang="en-US" smtClean="0"/>
              <a:pPr/>
              <a:t>9/13/19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F0FE3E-947B-5740-9A21-A0010F28C68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tr-TR"/>
              <a:t>Click to edit Master text styles</a:t>
            </a:r>
          </a:p>
          <a:p>
            <a:pPr lvl="1" eaLnBrk="1" latinLnBrk="0" hangingPunct="1"/>
            <a:r>
              <a:rPr lang="tr-TR"/>
              <a:t>Second level</a:t>
            </a:r>
          </a:p>
          <a:p>
            <a:pPr lvl="2" eaLnBrk="1" latinLnBrk="0" hangingPunct="1"/>
            <a:r>
              <a:rPr lang="tr-TR"/>
              <a:t>Third level</a:t>
            </a:r>
          </a:p>
          <a:p>
            <a:pPr lvl="3" eaLnBrk="1" latinLnBrk="0" hangingPunct="1"/>
            <a:r>
              <a:rPr lang="tr-TR"/>
              <a:t>Fourth level</a:t>
            </a:r>
          </a:p>
          <a:p>
            <a:pPr lvl="4" eaLnBrk="1" latinLnBrk="0" hangingPunct="1"/>
            <a:r>
              <a:rPr lang="tr-TR"/>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tr-TR"/>
              <a:t>Click to edit Master text styles</a:t>
            </a:r>
          </a:p>
          <a:p>
            <a:pPr lvl="1" eaLnBrk="1" latinLnBrk="0" hangingPunct="1"/>
            <a:r>
              <a:rPr lang="tr-TR"/>
              <a:t>Second level</a:t>
            </a:r>
          </a:p>
          <a:p>
            <a:pPr lvl="2" eaLnBrk="1" latinLnBrk="0" hangingPunct="1"/>
            <a:r>
              <a:rPr lang="tr-TR"/>
              <a:t>Third level</a:t>
            </a:r>
          </a:p>
          <a:p>
            <a:pPr lvl="3" eaLnBrk="1" latinLnBrk="0" hangingPunct="1"/>
            <a:r>
              <a:rPr lang="tr-TR"/>
              <a:t>Fourth level</a:t>
            </a:r>
          </a:p>
          <a:p>
            <a:pPr lvl="4" eaLnBrk="1" latinLnBrk="0" hangingPunct="1"/>
            <a:r>
              <a:rPr lang="tr-TR"/>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Click to edit Master title style</a:t>
            </a:r>
            <a:endParaRPr kumimoji="0" lang="en-US"/>
          </a:p>
        </p:txBody>
      </p:sp>
      <p:sp>
        <p:nvSpPr>
          <p:cNvPr id="3" name="Date Placeholder 2"/>
          <p:cNvSpPr>
            <a:spLocks noGrp="1"/>
          </p:cNvSpPr>
          <p:nvPr>
            <p:ph type="dt" sz="half" idx="10"/>
          </p:nvPr>
        </p:nvSpPr>
        <p:spPr/>
        <p:txBody>
          <a:bodyPr/>
          <a:lstStyle/>
          <a:p>
            <a:fld id="{4D247786-046A-4B4B-BADE-47B5066308A4}" type="datetimeFigureOut">
              <a:rPr lang="en-US" smtClean="0"/>
              <a:pPr/>
              <a:t>9/13/19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0FE3E-947B-5740-9A21-A0010F28C6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47786-046A-4B4B-BADE-47B5066308A4}" type="datetimeFigureOut">
              <a:rPr lang="en-US" smtClean="0"/>
              <a:pPr/>
              <a:t>9/13/19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F0FE3E-947B-5740-9A21-A0010F28C6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tr-TR"/>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a:t>Click to edit Master text styles</a:t>
            </a:r>
          </a:p>
        </p:txBody>
      </p:sp>
      <p:sp>
        <p:nvSpPr>
          <p:cNvPr id="5" name="Date Placeholder 4"/>
          <p:cNvSpPr>
            <a:spLocks noGrp="1"/>
          </p:cNvSpPr>
          <p:nvPr>
            <p:ph type="dt" sz="half" idx="10"/>
          </p:nvPr>
        </p:nvSpPr>
        <p:spPr/>
        <p:txBody>
          <a:bodyPr/>
          <a:lstStyle/>
          <a:p>
            <a:fld id="{4D247786-046A-4B4B-BADE-47B5066308A4}" type="datetimeFigureOut">
              <a:rPr lang="en-US" smtClean="0"/>
              <a:pPr/>
              <a:t>9/13/19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0FE3E-947B-5740-9A21-A0010F28C68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tr-TR"/>
              <a:t>Click to edit Master text styles</a:t>
            </a:r>
          </a:p>
          <a:p>
            <a:pPr lvl="1" eaLnBrk="1" latinLnBrk="0" hangingPunct="1"/>
            <a:r>
              <a:rPr lang="tr-TR"/>
              <a:t>Second level</a:t>
            </a:r>
          </a:p>
          <a:p>
            <a:pPr lvl="2" eaLnBrk="1" latinLnBrk="0" hangingPunct="1"/>
            <a:r>
              <a:rPr lang="tr-TR"/>
              <a:t>Third level</a:t>
            </a:r>
          </a:p>
          <a:p>
            <a:pPr lvl="3" eaLnBrk="1" latinLnBrk="0" hangingPunct="1"/>
            <a:r>
              <a:rPr lang="tr-TR"/>
              <a:t>Fourth level</a:t>
            </a:r>
          </a:p>
          <a:p>
            <a:pPr lvl="4" eaLnBrk="1" latinLnBrk="0" hangingPunct="1"/>
            <a:r>
              <a:rPr lang="tr-TR"/>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a:t>Click to edit Master text styles</a:t>
            </a:r>
          </a:p>
        </p:txBody>
      </p:sp>
      <p:sp>
        <p:nvSpPr>
          <p:cNvPr id="5" name="Date Placeholder 4"/>
          <p:cNvSpPr>
            <a:spLocks noGrp="1"/>
          </p:cNvSpPr>
          <p:nvPr>
            <p:ph type="dt" sz="half" idx="10"/>
          </p:nvPr>
        </p:nvSpPr>
        <p:spPr/>
        <p:txBody>
          <a:bodyPr/>
          <a:lstStyle/>
          <a:p>
            <a:fld id="{4D247786-046A-4B4B-BADE-47B5066308A4}" type="datetimeFigureOut">
              <a:rPr lang="en-US" smtClean="0"/>
              <a:pPr/>
              <a:t>9/13/19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8F0FE3E-947B-5740-9A21-A0010F28C68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a:t>Click to edit Master text styles</a:t>
            </a:r>
          </a:p>
          <a:p>
            <a:pPr lvl="1" eaLnBrk="1" latinLnBrk="0" hangingPunct="1"/>
            <a:r>
              <a:rPr kumimoji="0" lang="tr-TR"/>
              <a:t>Second level</a:t>
            </a:r>
          </a:p>
          <a:p>
            <a:pPr lvl="2" eaLnBrk="1" latinLnBrk="0" hangingPunct="1"/>
            <a:r>
              <a:rPr kumimoji="0" lang="tr-TR"/>
              <a:t>Third level</a:t>
            </a:r>
          </a:p>
          <a:p>
            <a:pPr lvl="3" eaLnBrk="1" latinLnBrk="0" hangingPunct="1"/>
            <a:r>
              <a:rPr kumimoji="0" lang="tr-TR"/>
              <a:t>Fourth level</a:t>
            </a:r>
          </a:p>
          <a:p>
            <a:pPr lvl="4" eaLnBrk="1" latinLnBrk="0" hangingPunct="1"/>
            <a:r>
              <a:rPr kumimoji="0" lang="tr-TR"/>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D247786-046A-4B4B-BADE-47B5066308A4}" type="datetimeFigureOut">
              <a:rPr lang="en-US" smtClean="0"/>
              <a:pPr/>
              <a:t>9/13/19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8F0FE3E-947B-5740-9A21-A0010F28C6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OLE_LINK2"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2689060"/>
          </a:xfrm>
        </p:spPr>
        <p:txBody>
          <a:bodyPr>
            <a:normAutofit/>
          </a:bodyPr>
          <a:lstStyle/>
          <a:p>
            <a:r>
              <a:rPr lang="en-US" sz="3200" b="1" dirty="0">
                <a:solidFill>
                  <a:srgbClr val="FF6600"/>
                </a:solidFill>
              </a:rPr>
              <a:t>GÜÇLENDİRME MALİYETLERİ</a:t>
            </a:r>
          </a:p>
          <a:p>
            <a:endParaRPr lang="en-US" sz="3200" b="1" dirty="0">
              <a:solidFill>
                <a:srgbClr val="FF6600"/>
              </a:solidFill>
            </a:endParaRPr>
          </a:p>
          <a:p>
            <a:r>
              <a:rPr lang="en-US" sz="3200">
                <a:solidFill>
                  <a:schemeClr val="tx1"/>
                </a:solidFill>
              </a:rPr>
              <a:t>Doç</a:t>
            </a:r>
            <a:r>
              <a:rPr lang="en-US" sz="3200" dirty="0">
                <a:solidFill>
                  <a:schemeClr val="tx1"/>
                </a:solidFill>
              </a:rPr>
              <a:t>. Dr. Zeynep IŞIK</a:t>
            </a:r>
          </a:p>
          <a:p>
            <a:r>
              <a:rPr lang="en-US" sz="3200" dirty="0">
                <a:solidFill>
                  <a:schemeClr val="tx1"/>
                </a:solidFill>
              </a:rPr>
              <a:t>YAPI İŞLETMESİ ANABİLİM DALI</a:t>
            </a:r>
          </a:p>
          <a:p>
            <a:endParaRPr lang="en-US" sz="3200" dirty="0">
              <a:solidFill>
                <a:srgbClr val="FF6600"/>
              </a:solidFill>
            </a:endParaRPr>
          </a:p>
        </p:txBody>
      </p:sp>
      <p:sp>
        <p:nvSpPr>
          <p:cNvPr id="2" name="Title 1"/>
          <p:cNvSpPr>
            <a:spLocks noGrp="1"/>
          </p:cNvSpPr>
          <p:nvPr>
            <p:ph type="ctrTitle"/>
          </p:nvPr>
        </p:nvSpPr>
        <p:spPr/>
        <p:txBody>
          <a:bodyPr>
            <a:normAutofit/>
          </a:bodyPr>
          <a:lstStyle/>
          <a:p>
            <a:r>
              <a:rPr lang="en-US" dirty="0"/>
              <a:t>BETONARME YAPILARIN İNCELENMESİ VE GÜÇLENDİRİLMESİ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118"/>
            <a:ext cx="7772400" cy="1143000"/>
          </a:xfrm>
        </p:spPr>
        <p:txBody>
          <a:bodyPr/>
          <a:lstStyle/>
          <a:p>
            <a:r>
              <a:rPr lang="en-US" dirty="0" err="1"/>
              <a:t>Maliyet</a:t>
            </a:r>
            <a:r>
              <a:rPr lang="en-US" dirty="0"/>
              <a:t> </a:t>
            </a:r>
            <a:r>
              <a:rPr lang="en-US" dirty="0" err="1"/>
              <a:t>Analizi</a:t>
            </a:r>
            <a:r>
              <a:rPr lang="en-US" dirty="0"/>
              <a:t> </a:t>
            </a:r>
            <a:r>
              <a:rPr lang="en-US" dirty="0" err="1"/>
              <a:t>Aşamaları</a:t>
            </a:r>
            <a:endParaRPr lang="en-US" dirty="0"/>
          </a:p>
        </p:txBody>
      </p:sp>
      <p:sp>
        <p:nvSpPr>
          <p:cNvPr id="3" name="Content Placeholder 2"/>
          <p:cNvSpPr>
            <a:spLocks noGrp="1"/>
          </p:cNvSpPr>
          <p:nvPr>
            <p:ph sz="quarter" idx="1"/>
          </p:nvPr>
        </p:nvSpPr>
        <p:spPr>
          <a:xfrm>
            <a:off x="914400" y="954881"/>
            <a:ext cx="7772400" cy="5580961"/>
          </a:xfrm>
        </p:spPr>
        <p:txBody>
          <a:bodyPr>
            <a:normAutofit fontScale="70000" lnSpcReduction="20000"/>
          </a:bodyPr>
          <a:lstStyle/>
          <a:p>
            <a:r>
              <a:rPr lang="tr-TR" dirty="0">
                <a:solidFill>
                  <a:srgbClr val="FF6600"/>
                </a:solidFill>
              </a:rPr>
              <a:t>ModelTanımlama</a:t>
            </a:r>
          </a:p>
          <a:p>
            <a:pPr>
              <a:buNone/>
            </a:pPr>
            <a:r>
              <a:rPr lang="tr-TR" dirty="0"/>
              <a:t>1. Problem tanımlama</a:t>
            </a:r>
          </a:p>
          <a:p>
            <a:pPr>
              <a:buNone/>
            </a:pPr>
            <a:r>
              <a:rPr lang="tr-TR" dirty="0"/>
              <a:t>2. Hedeflerin belirlenmesi</a:t>
            </a:r>
          </a:p>
          <a:p>
            <a:pPr>
              <a:buNone/>
            </a:pPr>
            <a:r>
              <a:rPr lang="tr-TR" dirty="0"/>
              <a:t>3. Maliyet dağılım ağacının oluşturulması</a:t>
            </a:r>
          </a:p>
          <a:p>
            <a:pPr>
              <a:buNone/>
            </a:pPr>
            <a:endParaRPr lang="tr-TR" dirty="0"/>
          </a:p>
          <a:p>
            <a:r>
              <a:rPr lang="tr-TR" dirty="0">
                <a:solidFill>
                  <a:srgbClr val="FF6600"/>
                </a:solidFill>
              </a:rPr>
              <a:t>MaliyetTahmini</a:t>
            </a:r>
          </a:p>
          <a:p>
            <a:pPr>
              <a:buNone/>
            </a:pPr>
            <a:r>
              <a:rPr lang="tr-TR" dirty="0"/>
              <a:t>1. Maliyet tahmin süreci</a:t>
            </a:r>
          </a:p>
          <a:p>
            <a:pPr>
              <a:buNone/>
            </a:pPr>
            <a:r>
              <a:rPr lang="tr-TR" dirty="0"/>
              <a:t>2. Maliyet tahmin yöntemleri</a:t>
            </a:r>
          </a:p>
          <a:p>
            <a:pPr>
              <a:buNone/>
            </a:pPr>
            <a:endParaRPr lang="tr-TR" dirty="0"/>
          </a:p>
          <a:p>
            <a:r>
              <a:rPr lang="tr-TR" dirty="0">
                <a:solidFill>
                  <a:srgbClr val="FF6600"/>
                </a:solidFill>
              </a:rPr>
              <a:t>Analiz</a:t>
            </a:r>
          </a:p>
          <a:p>
            <a:pPr>
              <a:buNone/>
            </a:pPr>
            <a:r>
              <a:rPr lang="tr-TR" dirty="0"/>
              <a:t>1. Duyarlılık analizi</a:t>
            </a:r>
          </a:p>
          <a:p>
            <a:pPr>
              <a:buNone/>
            </a:pPr>
            <a:r>
              <a:rPr lang="tr-TR" dirty="0"/>
              <a:t>2. Öğrenme eğrisi analizi</a:t>
            </a:r>
          </a:p>
          <a:p>
            <a:pPr>
              <a:buNone/>
            </a:pPr>
            <a:r>
              <a:rPr lang="tr-TR" dirty="0"/>
              <a:t>3. Başabaş noktası analizi</a:t>
            </a:r>
          </a:p>
          <a:p>
            <a:pPr>
              <a:buNone/>
            </a:pPr>
            <a:r>
              <a:rPr lang="tr-TR" dirty="0"/>
              <a:t>4. Risk ve belirsizlik analizi</a:t>
            </a:r>
          </a:p>
          <a:p>
            <a:pPr>
              <a:buNone/>
            </a:pPr>
            <a:r>
              <a:rPr lang="tr-TR" dirty="0"/>
              <a:t>5. Maliyet-etkinlik analizi</a:t>
            </a:r>
          </a:p>
          <a:p>
            <a:pPr>
              <a:buNone/>
            </a:pPr>
            <a:endParaRPr lang="tr-TR" dirty="0"/>
          </a:p>
          <a:p>
            <a:r>
              <a:rPr lang="tr-TR" dirty="0">
                <a:solidFill>
                  <a:srgbClr val="FF6600"/>
                </a:solidFill>
              </a:rPr>
              <a:t>Karar Aşaması</a:t>
            </a:r>
          </a:p>
          <a:p>
            <a:pPr>
              <a:buNone/>
            </a:pPr>
            <a:r>
              <a:rPr lang="tr-TR" dirty="0"/>
              <a:t>Alternatifler marasında en uygun olanın seçilmesi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 ANALİZİ</a:t>
            </a:r>
          </a:p>
        </p:txBody>
      </p:sp>
      <p:sp>
        <p:nvSpPr>
          <p:cNvPr id="3" name="Content Placeholder 2"/>
          <p:cNvSpPr>
            <a:spLocks noGrp="1"/>
          </p:cNvSpPr>
          <p:nvPr>
            <p:ph sz="quarter" idx="1"/>
          </p:nvPr>
        </p:nvSpPr>
        <p:spPr/>
        <p:txBody>
          <a:bodyPr>
            <a:normAutofit/>
          </a:bodyPr>
          <a:lstStyle/>
          <a:p>
            <a:r>
              <a:rPr lang="tr-TR" dirty="0"/>
              <a:t> Projeler ekonomideki kıt kaynakların kullanılması açısından birbirlerine rakiptir. </a:t>
            </a:r>
          </a:p>
          <a:p>
            <a:r>
              <a:rPr lang="tr-TR" dirty="0"/>
              <a:t>Bir projenin seçimi ona alternatif olan diğer projelerden vazgeçilmesi anlamına gelir. </a:t>
            </a:r>
          </a:p>
          <a:p>
            <a:r>
              <a:rPr lang="tr-TR" dirty="0"/>
              <a:t>Alternatif projeler arasından seçim yaparak yatırım kararına ulaşma iş lemine proje analizi denir.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 ANALİZİ</a:t>
            </a:r>
          </a:p>
        </p:txBody>
      </p:sp>
      <p:sp>
        <p:nvSpPr>
          <p:cNvPr id="3" name="Content Placeholder 2"/>
          <p:cNvSpPr>
            <a:spLocks noGrp="1"/>
          </p:cNvSpPr>
          <p:nvPr>
            <p:ph sz="quarter" idx="1"/>
          </p:nvPr>
        </p:nvSpPr>
        <p:spPr/>
        <p:txBody>
          <a:bodyPr>
            <a:normAutofit fontScale="85000" lnSpcReduction="10000"/>
          </a:bodyPr>
          <a:lstStyle/>
          <a:p>
            <a:r>
              <a:rPr lang="tr-TR" dirty="0"/>
              <a:t>Proje analizi, temel olarak, projelerin tükettikleri kaynaklar (maliyet) ve ürettikleri mal ve hizmetlerin (yarar) karşılaştırılmasıdır. </a:t>
            </a:r>
          </a:p>
          <a:p>
            <a:r>
              <a:rPr lang="tr-TR" dirty="0"/>
              <a:t>Bu karşılaştırma sonucunda en yüksek net yararı  sağlayan proje seçilir. </a:t>
            </a:r>
          </a:p>
          <a:p>
            <a:r>
              <a:rPr lang="tr-TR" dirty="0"/>
              <a:t>Proje analizi, proje kararının alınmasında projenin teknik, ticari, finansal, ekonomik ve sosyal açılardan analiz edilmesi olarak tanımlanır. </a:t>
            </a:r>
          </a:p>
          <a:p>
            <a:r>
              <a:rPr lang="tr-TR" dirty="0"/>
              <a:t>Proje analizi yapılmasının amacı , kaynakların etkin, verimli kullanımı  yoluyla mal ve hizmet üretiminin performansa uygun bir biçimde yürütülmesidir. </a:t>
            </a:r>
          </a:p>
          <a:p>
            <a:r>
              <a:rPr lang="tr-TR" dirty="0"/>
              <a:t>Proje analizinde temel koşul, projenin bilimsel temellere dayalı  olarak hazırlanması , değerlendirilmesi, kaynakların etkin ve verimli bir biçimde kullanılması  suretiyle projenin performansının artırılmasıdır. </a:t>
            </a:r>
          </a:p>
          <a:p>
            <a:r>
              <a:rPr lang="tr-TR" dirty="0"/>
              <a:t>Buna göre bir proje ne kadar fazla sayı  ve iyi bir biçimde analiz edilirse performansı  da o kadar yüksek olur.</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a:t>PROJE ANALİZİ</a:t>
            </a:r>
          </a:p>
        </p:txBody>
      </p:sp>
      <p:sp>
        <p:nvSpPr>
          <p:cNvPr id="3" name="Content Placeholder 2"/>
          <p:cNvSpPr>
            <a:spLocks noGrp="1"/>
          </p:cNvSpPr>
          <p:nvPr>
            <p:ph sz="quarter" idx="1"/>
          </p:nvPr>
        </p:nvSpPr>
        <p:spPr>
          <a:xfrm>
            <a:off x="398623" y="1143000"/>
            <a:ext cx="8288177" cy="5402114"/>
          </a:xfrm>
        </p:spPr>
        <p:txBody>
          <a:bodyPr>
            <a:normAutofit/>
          </a:bodyPr>
          <a:lstStyle/>
          <a:p>
            <a:pPr>
              <a:buNone/>
            </a:pPr>
            <a:r>
              <a:rPr lang="tr-TR" dirty="0"/>
              <a:t>Proje Analizinde,</a:t>
            </a:r>
          </a:p>
          <a:p>
            <a:r>
              <a:rPr lang="tr-TR" dirty="0"/>
              <a:t>Projenin </a:t>
            </a:r>
            <a:r>
              <a:rPr lang="tr-TR" dirty="0">
                <a:solidFill>
                  <a:srgbClr val="FF6600"/>
                </a:solidFill>
              </a:rPr>
              <a:t>incelenmesi</a:t>
            </a:r>
            <a:r>
              <a:rPr lang="tr-TR" dirty="0"/>
              <a:t> ve projeyle üretilen mal ve hizmetlerin </a:t>
            </a:r>
            <a:r>
              <a:rPr lang="tr-TR" dirty="0">
                <a:solidFill>
                  <a:srgbClr val="FF6600"/>
                </a:solidFill>
              </a:rPr>
              <a:t>değer</a:t>
            </a:r>
            <a:r>
              <a:rPr lang="tr-TR" dirty="0"/>
              <a:t>lerinin belirlenmesi,</a:t>
            </a:r>
          </a:p>
          <a:p>
            <a:r>
              <a:rPr lang="tr-TR" dirty="0"/>
              <a:t>Projenin </a:t>
            </a:r>
            <a:r>
              <a:rPr lang="tr-TR" dirty="0">
                <a:solidFill>
                  <a:srgbClr val="FF6600"/>
                </a:solidFill>
              </a:rPr>
              <a:t>fayda/maliyetinin </a:t>
            </a:r>
            <a:r>
              <a:rPr lang="tr-TR" dirty="0"/>
              <a:t>ve </a:t>
            </a:r>
            <a:r>
              <a:rPr lang="tr-TR" dirty="0">
                <a:solidFill>
                  <a:srgbClr val="FF6600"/>
                </a:solidFill>
              </a:rPr>
              <a:t>ticari karlılığının </a:t>
            </a:r>
            <a:r>
              <a:rPr lang="tr-TR" dirty="0"/>
              <a:t>hesaplanması,</a:t>
            </a:r>
          </a:p>
          <a:p>
            <a:r>
              <a:rPr lang="tr-TR" dirty="0"/>
              <a:t>Projenin </a:t>
            </a:r>
            <a:r>
              <a:rPr lang="tr-TR" dirty="0">
                <a:solidFill>
                  <a:srgbClr val="FF6600"/>
                </a:solidFill>
              </a:rPr>
              <a:t>indirgeme oranı </a:t>
            </a:r>
            <a:r>
              <a:rPr lang="tr-TR" dirty="0"/>
              <a:t>nın belirlenmesi ve </a:t>
            </a:r>
            <a:r>
              <a:rPr lang="tr-TR" dirty="0">
                <a:solidFill>
                  <a:srgbClr val="FF6600"/>
                </a:solidFill>
              </a:rPr>
              <a:t>indirgenmiş  nakit akım tablosu</a:t>
            </a:r>
            <a:r>
              <a:rPr lang="tr-TR" dirty="0"/>
              <a:t>nun oluşturulması ,</a:t>
            </a:r>
          </a:p>
          <a:p>
            <a:r>
              <a:rPr lang="tr-TR" dirty="0"/>
              <a:t>Projenin </a:t>
            </a:r>
            <a:r>
              <a:rPr lang="tr-TR" dirty="0">
                <a:solidFill>
                  <a:srgbClr val="FF6600"/>
                </a:solidFill>
              </a:rPr>
              <a:t>net bugünkü değeri </a:t>
            </a:r>
            <a:r>
              <a:rPr lang="tr-TR" dirty="0"/>
              <a:t>ile </a:t>
            </a:r>
            <a:r>
              <a:rPr lang="tr-TR" dirty="0">
                <a:solidFill>
                  <a:srgbClr val="FF6600"/>
                </a:solidFill>
              </a:rPr>
              <a:t>ekonomik ve sosyal karlılığı</a:t>
            </a:r>
            <a:r>
              <a:rPr lang="tr-TR" dirty="0"/>
              <a:t>nın hesaplanması ,</a:t>
            </a:r>
          </a:p>
          <a:p>
            <a:r>
              <a:rPr lang="tr-TR" dirty="0"/>
              <a:t>Projenin </a:t>
            </a:r>
            <a:r>
              <a:rPr lang="tr-TR" dirty="0">
                <a:solidFill>
                  <a:srgbClr val="FF6600"/>
                </a:solidFill>
              </a:rPr>
              <a:t>belirsizlik ve risk</a:t>
            </a:r>
            <a:r>
              <a:rPr lang="tr-TR" dirty="0"/>
              <a:t>inin hesaplara dahil edilmesi,</a:t>
            </a:r>
          </a:p>
          <a:p>
            <a:r>
              <a:rPr lang="tr-TR" dirty="0"/>
              <a:t>Hesaplanan sonuçlara göre proje hakkında bir </a:t>
            </a:r>
            <a:r>
              <a:rPr lang="tr-TR" dirty="0">
                <a:solidFill>
                  <a:srgbClr val="FF6600"/>
                </a:solidFill>
              </a:rPr>
              <a:t>karar </a:t>
            </a:r>
            <a:r>
              <a:rPr lang="tr-TR" dirty="0"/>
              <a:t>verilmesi,</a:t>
            </a:r>
          </a:p>
          <a:p>
            <a:pPr>
              <a:buNone/>
            </a:pPr>
            <a:r>
              <a:rPr lang="tr-TR" dirty="0"/>
              <a:t> aşamaları  sözkonusudur.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 </a:t>
            </a:r>
            <a:r>
              <a:rPr lang="en-US" dirty="0" err="1">
                <a:solidFill>
                  <a:srgbClr val="FF6600"/>
                </a:solidFill>
              </a:rPr>
              <a:t>İndirgeme</a:t>
            </a:r>
            <a:r>
              <a:rPr lang="en-US" dirty="0">
                <a:solidFill>
                  <a:srgbClr val="FF6600"/>
                </a:solidFill>
              </a:rPr>
              <a:t> </a:t>
            </a:r>
            <a:r>
              <a:rPr lang="en-US" dirty="0" err="1">
                <a:solidFill>
                  <a:srgbClr val="FF6600"/>
                </a:solidFill>
              </a:rPr>
              <a:t>oranı</a:t>
            </a:r>
            <a:r>
              <a:rPr lang="en-US" dirty="0">
                <a:solidFill>
                  <a:srgbClr val="FF6600"/>
                </a:solidFill>
              </a:rPr>
              <a:t>, </a:t>
            </a:r>
            <a:r>
              <a:rPr lang="en-US" dirty="0" err="1"/>
              <a:t>gelecekte</a:t>
            </a:r>
            <a:r>
              <a:rPr lang="en-US" dirty="0"/>
              <a:t> </a:t>
            </a:r>
            <a:r>
              <a:rPr lang="en-US" dirty="0" err="1"/>
              <a:t>oluşacak</a:t>
            </a:r>
            <a:r>
              <a:rPr lang="en-US" dirty="0"/>
              <a:t> </a:t>
            </a:r>
            <a:r>
              <a:rPr lang="en-US" dirty="0" err="1"/>
              <a:t>yarar</a:t>
            </a:r>
            <a:r>
              <a:rPr lang="en-US" dirty="0"/>
              <a:t> </a:t>
            </a:r>
            <a:r>
              <a:rPr lang="en-US" dirty="0" err="1"/>
              <a:t>ve</a:t>
            </a:r>
            <a:r>
              <a:rPr lang="en-US" dirty="0"/>
              <a:t> </a:t>
            </a:r>
            <a:r>
              <a:rPr lang="en-US" dirty="0" err="1"/>
              <a:t>maliyetlerin</a:t>
            </a:r>
            <a:r>
              <a:rPr lang="en-US" dirty="0"/>
              <a:t> </a:t>
            </a:r>
            <a:r>
              <a:rPr lang="en-US" dirty="0" err="1"/>
              <a:t>bugünkü</a:t>
            </a:r>
            <a:r>
              <a:rPr lang="en-US" dirty="0"/>
              <a:t> </a:t>
            </a:r>
            <a:r>
              <a:rPr lang="en-US" dirty="0" err="1"/>
              <a:t>değerinin</a:t>
            </a:r>
            <a:r>
              <a:rPr lang="en-US" dirty="0"/>
              <a:t> </a:t>
            </a:r>
            <a:r>
              <a:rPr lang="en-US" dirty="0" err="1"/>
              <a:t>hesaplanmasında</a:t>
            </a:r>
            <a:r>
              <a:rPr lang="en-US" dirty="0"/>
              <a:t> </a:t>
            </a:r>
            <a:r>
              <a:rPr lang="en-US" dirty="0" err="1"/>
              <a:t>kullanılan</a:t>
            </a:r>
            <a:r>
              <a:rPr lang="en-US" dirty="0"/>
              <a:t> </a:t>
            </a:r>
            <a:r>
              <a:rPr lang="en-US" dirty="0" err="1"/>
              <a:t>orandır</a:t>
            </a:r>
            <a:r>
              <a:rPr lang="en-US" dirty="0"/>
              <a:t>.</a:t>
            </a:r>
          </a:p>
          <a:p>
            <a:endParaRPr lang="en-US" dirty="0"/>
          </a:p>
          <a:p>
            <a:r>
              <a:rPr lang="en-US" dirty="0" err="1">
                <a:solidFill>
                  <a:srgbClr val="FF6600"/>
                </a:solidFill>
              </a:rPr>
              <a:t>Bugünkü</a:t>
            </a:r>
            <a:r>
              <a:rPr lang="en-US" dirty="0">
                <a:solidFill>
                  <a:srgbClr val="FF6600"/>
                </a:solidFill>
              </a:rPr>
              <a:t> </a:t>
            </a:r>
            <a:r>
              <a:rPr lang="en-US" dirty="0" err="1">
                <a:solidFill>
                  <a:srgbClr val="FF6600"/>
                </a:solidFill>
              </a:rPr>
              <a:t>değer</a:t>
            </a:r>
            <a:r>
              <a:rPr lang="en-US" dirty="0">
                <a:solidFill>
                  <a:srgbClr val="FF6600"/>
                </a:solidFill>
              </a:rPr>
              <a:t>, </a:t>
            </a:r>
            <a:r>
              <a:rPr lang="en-US" dirty="0" err="1"/>
              <a:t>gelecekte</a:t>
            </a:r>
            <a:r>
              <a:rPr lang="en-US" dirty="0"/>
              <a:t> </a:t>
            </a:r>
            <a:r>
              <a:rPr lang="en-US" dirty="0" err="1"/>
              <a:t>oluşacak</a:t>
            </a:r>
            <a:r>
              <a:rPr lang="en-US" dirty="0"/>
              <a:t> </a:t>
            </a:r>
            <a:r>
              <a:rPr lang="en-US" dirty="0" err="1"/>
              <a:t>nakit</a:t>
            </a:r>
            <a:r>
              <a:rPr lang="en-US" dirty="0"/>
              <a:t> </a:t>
            </a:r>
            <a:r>
              <a:rPr lang="en-US" dirty="0" err="1"/>
              <a:t>giriş</a:t>
            </a:r>
            <a:r>
              <a:rPr lang="en-US" dirty="0"/>
              <a:t> </a:t>
            </a:r>
            <a:r>
              <a:rPr lang="en-US" dirty="0" err="1"/>
              <a:t>ve</a:t>
            </a:r>
            <a:r>
              <a:rPr lang="en-US" dirty="0"/>
              <a:t> </a:t>
            </a:r>
            <a:r>
              <a:rPr lang="en-US" dirty="0" err="1"/>
              <a:t>çıkışının</a:t>
            </a:r>
            <a:r>
              <a:rPr lang="en-US" dirty="0"/>
              <a:t> (</a:t>
            </a:r>
            <a:r>
              <a:rPr lang="en-US" dirty="0" err="1"/>
              <a:t>nakit</a:t>
            </a:r>
            <a:r>
              <a:rPr lang="en-US" dirty="0"/>
              <a:t> </a:t>
            </a:r>
            <a:r>
              <a:rPr lang="en-US" dirty="0" err="1"/>
              <a:t>akımı</a:t>
            </a:r>
            <a:r>
              <a:rPr lang="en-US" dirty="0"/>
              <a:t>) </a:t>
            </a:r>
            <a:r>
              <a:rPr lang="en-US" dirty="0" err="1"/>
              <a:t>bugünkü</a:t>
            </a:r>
            <a:r>
              <a:rPr lang="en-US" dirty="0"/>
              <a:t> de </a:t>
            </a:r>
            <a:r>
              <a:rPr lang="en-US" dirty="0" err="1"/>
              <a:t>ğere</a:t>
            </a:r>
            <a:r>
              <a:rPr lang="en-US" dirty="0"/>
              <a:t> </a:t>
            </a:r>
            <a:r>
              <a:rPr lang="en-US" dirty="0" err="1"/>
              <a:t>indirgenmiş</a:t>
            </a:r>
            <a:r>
              <a:rPr lang="en-US" dirty="0"/>
              <a:t> </a:t>
            </a:r>
            <a:r>
              <a:rPr lang="en-US" dirty="0" err="1"/>
              <a:t>değeridir</a:t>
            </a:r>
            <a:r>
              <a:rPr lang="en-US" dirty="0"/>
              <a:t>. </a:t>
            </a:r>
          </a:p>
          <a:p>
            <a:pPr>
              <a:buNone/>
            </a:pPr>
            <a:endParaRPr lang="en-US" dirty="0"/>
          </a:p>
          <a:p>
            <a:r>
              <a:rPr lang="en-US" dirty="0">
                <a:solidFill>
                  <a:srgbClr val="FF6600"/>
                </a:solidFill>
              </a:rPr>
              <a:t>Net </a:t>
            </a:r>
            <a:r>
              <a:rPr lang="en-US" dirty="0" err="1">
                <a:solidFill>
                  <a:srgbClr val="FF6600"/>
                </a:solidFill>
              </a:rPr>
              <a:t>bugünkü</a:t>
            </a:r>
            <a:r>
              <a:rPr lang="en-US" dirty="0">
                <a:solidFill>
                  <a:srgbClr val="FF6600"/>
                </a:solidFill>
              </a:rPr>
              <a:t> </a:t>
            </a:r>
            <a:r>
              <a:rPr lang="en-US" dirty="0" err="1">
                <a:solidFill>
                  <a:srgbClr val="FF6600"/>
                </a:solidFill>
              </a:rPr>
              <a:t>değer</a:t>
            </a:r>
            <a:r>
              <a:rPr lang="en-US" dirty="0">
                <a:solidFill>
                  <a:srgbClr val="FF6600"/>
                </a:solidFill>
              </a:rPr>
              <a:t>, </a:t>
            </a:r>
            <a:r>
              <a:rPr lang="en-US" dirty="0" err="1"/>
              <a:t>önceden</a:t>
            </a:r>
            <a:r>
              <a:rPr lang="en-US" dirty="0"/>
              <a:t> </a:t>
            </a:r>
            <a:r>
              <a:rPr lang="en-US" dirty="0" err="1"/>
              <a:t>belirlenmiş</a:t>
            </a:r>
            <a:r>
              <a:rPr lang="en-US" dirty="0"/>
              <a:t> </a:t>
            </a:r>
            <a:r>
              <a:rPr lang="en-US" dirty="0" err="1"/>
              <a:t>bir</a:t>
            </a:r>
            <a:r>
              <a:rPr lang="en-US" dirty="0"/>
              <a:t> </a:t>
            </a:r>
            <a:r>
              <a:rPr lang="en-US" dirty="0" err="1"/>
              <a:t>indirgeme</a:t>
            </a:r>
            <a:r>
              <a:rPr lang="en-US" dirty="0"/>
              <a:t> </a:t>
            </a:r>
            <a:r>
              <a:rPr lang="en-US" dirty="0" err="1"/>
              <a:t>oranı</a:t>
            </a:r>
            <a:r>
              <a:rPr lang="en-US" dirty="0"/>
              <a:t> </a:t>
            </a:r>
            <a:r>
              <a:rPr lang="en-US" dirty="0" err="1"/>
              <a:t>üzerinden</a:t>
            </a:r>
            <a:r>
              <a:rPr lang="en-US" dirty="0"/>
              <a:t> </a:t>
            </a:r>
            <a:r>
              <a:rPr lang="en-US" dirty="0" err="1"/>
              <a:t>projenin</a:t>
            </a:r>
            <a:r>
              <a:rPr lang="en-US" dirty="0"/>
              <a:t> </a:t>
            </a:r>
            <a:r>
              <a:rPr lang="en-US" dirty="0" err="1"/>
              <a:t>ekonomik</a:t>
            </a:r>
            <a:r>
              <a:rPr lang="en-US" dirty="0"/>
              <a:t> </a:t>
            </a:r>
            <a:r>
              <a:rPr lang="en-US" dirty="0" err="1"/>
              <a:t>ömrü</a:t>
            </a:r>
            <a:r>
              <a:rPr lang="en-US" dirty="0"/>
              <a:t> </a:t>
            </a:r>
            <a:r>
              <a:rPr lang="en-US" dirty="0" err="1"/>
              <a:t>süresince</a:t>
            </a:r>
            <a:r>
              <a:rPr lang="en-US" dirty="0"/>
              <a:t> (</a:t>
            </a:r>
            <a:r>
              <a:rPr lang="en-US" dirty="0" err="1"/>
              <a:t>ömür</a:t>
            </a:r>
            <a:r>
              <a:rPr lang="en-US" dirty="0"/>
              <a:t> </a:t>
            </a:r>
            <a:r>
              <a:rPr lang="en-US" dirty="0" err="1"/>
              <a:t>devri</a:t>
            </a:r>
            <a:r>
              <a:rPr lang="en-US" dirty="0"/>
              <a:t>) her </a:t>
            </a:r>
            <a:r>
              <a:rPr lang="en-US" dirty="0" err="1"/>
              <a:t>yıl</a:t>
            </a:r>
            <a:r>
              <a:rPr lang="en-US" dirty="0"/>
              <a:t> </a:t>
            </a:r>
            <a:r>
              <a:rPr lang="en-US" dirty="0" err="1"/>
              <a:t>için</a:t>
            </a:r>
            <a:r>
              <a:rPr lang="en-US" dirty="0"/>
              <a:t> net </a:t>
            </a:r>
            <a:r>
              <a:rPr lang="en-US" dirty="0" err="1"/>
              <a:t>nakit</a:t>
            </a:r>
            <a:r>
              <a:rPr lang="en-US" dirty="0"/>
              <a:t> </a:t>
            </a:r>
            <a:r>
              <a:rPr lang="en-US" dirty="0" err="1"/>
              <a:t>giriş</a:t>
            </a:r>
            <a:r>
              <a:rPr lang="en-US" dirty="0"/>
              <a:t> </a:t>
            </a:r>
            <a:r>
              <a:rPr lang="en-US" dirty="0" err="1"/>
              <a:t>ve</a:t>
            </a:r>
            <a:r>
              <a:rPr lang="en-US" dirty="0"/>
              <a:t> </a:t>
            </a:r>
            <a:r>
              <a:rPr lang="en-US" dirty="0" err="1"/>
              <a:t>çıkışlarının</a:t>
            </a:r>
            <a:r>
              <a:rPr lang="en-US" dirty="0"/>
              <a:t> </a:t>
            </a:r>
            <a:r>
              <a:rPr lang="en-US" dirty="0" err="1"/>
              <a:t>bugüne</a:t>
            </a:r>
            <a:r>
              <a:rPr lang="en-US" dirty="0"/>
              <a:t> </a:t>
            </a:r>
            <a:r>
              <a:rPr lang="en-US" dirty="0" err="1"/>
              <a:t>indirgenen</a:t>
            </a:r>
            <a:r>
              <a:rPr lang="en-US" dirty="0"/>
              <a:t> </a:t>
            </a:r>
            <a:r>
              <a:rPr lang="en-US" dirty="0" err="1"/>
              <a:t>değerleri</a:t>
            </a:r>
            <a:r>
              <a:rPr lang="en-US" dirty="0"/>
              <a:t> </a:t>
            </a:r>
            <a:r>
              <a:rPr lang="en-US" dirty="0" err="1"/>
              <a:t>arasındaki</a:t>
            </a:r>
            <a:r>
              <a:rPr lang="en-US" dirty="0"/>
              <a:t> </a:t>
            </a:r>
            <a:r>
              <a:rPr lang="en-US" dirty="0" err="1"/>
              <a:t>farktır</a:t>
            </a:r>
            <a:r>
              <a:rPr lang="en-US"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a:t>PROJE MALİYETİ</a:t>
            </a:r>
          </a:p>
        </p:txBody>
      </p:sp>
      <p:sp>
        <p:nvSpPr>
          <p:cNvPr id="3" name="Content Placeholder 2"/>
          <p:cNvSpPr>
            <a:spLocks noGrp="1"/>
          </p:cNvSpPr>
          <p:nvPr>
            <p:ph sz="quarter" idx="1"/>
          </p:nvPr>
        </p:nvSpPr>
        <p:spPr>
          <a:xfrm>
            <a:off x="766075" y="1143000"/>
            <a:ext cx="7772400" cy="5069502"/>
          </a:xfrm>
        </p:spPr>
        <p:txBody>
          <a:bodyPr>
            <a:normAutofit/>
          </a:bodyPr>
          <a:lstStyle/>
          <a:p>
            <a:r>
              <a:rPr lang="tr-TR" dirty="0"/>
              <a:t> Proje maliyeti, bir yatırım projesi için önceden ve olanaklı olduğu kadar gerçekçi bir yaklaşımla hesaplanması gereken yapılacak </a:t>
            </a:r>
            <a:r>
              <a:rPr lang="tr-TR" dirty="0">
                <a:solidFill>
                  <a:srgbClr val="FF6600"/>
                </a:solidFill>
              </a:rPr>
              <a:t>toplam sabit yatırım</a:t>
            </a:r>
            <a:r>
              <a:rPr lang="tr-TR" dirty="0"/>
              <a:t> (maddi ve maddi olmayan duran varlık) tutarıdır.</a:t>
            </a:r>
          </a:p>
          <a:p>
            <a:r>
              <a:rPr lang="tr-TR" dirty="0"/>
              <a:t>Yanlış hesaplanan bir </a:t>
            </a:r>
            <a:r>
              <a:rPr lang="tr-TR" dirty="0">
                <a:solidFill>
                  <a:srgbClr val="FF6600"/>
                </a:solidFill>
              </a:rPr>
              <a:t>toplam yatırım tutarı </a:t>
            </a:r>
            <a:r>
              <a:rPr lang="tr-TR" dirty="0"/>
              <a:t>daha doğrusu </a:t>
            </a:r>
            <a:r>
              <a:rPr lang="tr-TR" dirty="0">
                <a:solidFill>
                  <a:srgbClr val="FF6600"/>
                </a:solidFill>
              </a:rPr>
              <a:t>proje maliyeti</a:t>
            </a:r>
            <a:r>
              <a:rPr lang="tr-TR" dirty="0"/>
              <a:t> ile yatırıma başlanırsa daha sonraki yıllarda yatırım tutarının artması </a:t>
            </a:r>
            <a:r>
              <a:rPr lang="tr-TR" dirty="0">
                <a:solidFill>
                  <a:srgbClr val="FF6600"/>
                </a:solidFill>
              </a:rPr>
              <a:t>projenin karlılığını </a:t>
            </a:r>
            <a:r>
              <a:rPr lang="tr-TR" dirty="0"/>
              <a:t>ortadan kaldırabilir. </a:t>
            </a:r>
          </a:p>
          <a:p>
            <a:r>
              <a:rPr lang="tr-TR" dirty="0"/>
              <a:t>Bu nedenle </a:t>
            </a:r>
            <a:r>
              <a:rPr lang="tr-TR" dirty="0">
                <a:solidFill>
                  <a:srgbClr val="FF6600"/>
                </a:solidFill>
              </a:rPr>
              <a:t>proje yöneticisinin </a:t>
            </a:r>
            <a:r>
              <a:rPr lang="tr-TR" dirty="0"/>
              <a:t>proje hazırlık aşamasından başlayarak her aşamada o aşamanın gerektirdiği gerçekçi bir yaklaşımla </a:t>
            </a:r>
            <a:r>
              <a:rPr lang="tr-TR" dirty="0">
                <a:solidFill>
                  <a:srgbClr val="FF6600"/>
                </a:solidFill>
              </a:rPr>
              <a:t>proje maliyetini saptaması ve değerlendirmesi </a:t>
            </a:r>
            <a:r>
              <a:rPr lang="tr-TR" dirty="0"/>
              <a:t>gerekir.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5130" y="738952"/>
            <a:ext cx="8856620" cy="1143000"/>
          </a:xfrm>
        </p:spPr>
        <p:txBody>
          <a:bodyPr>
            <a:normAutofit fontScale="90000"/>
          </a:bodyPr>
          <a:lstStyle/>
          <a:p>
            <a:r>
              <a:rPr lang="en-US" dirty="0" err="1"/>
              <a:t>Genel</a:t>
            </a:r>
            <a:r>
              <a:rPr lang="en-US" dirty="0"/>
              <a:t> </a:t>
            </a:r>
            <a:r>
              <a:rPr lang="en-US" dirty="0" err="1"/>
              <a:t>projeler</a:t>
            </a:r>
            <a:r>
              <a:rPr lang="en-US" dirty="0"/>
              <a:t> </a:t>
            </a:r>
            <a:r>
              <a:rPr lang="en-US" dirty="0" err="1"/>
              <a:t>için</a:t>
            </a:r>
            <a:br>
              <a:rPr lang="en-US" dirty="0"/>
            </a:br>
            <a:r>
              <a:rPr lang="en-US" dirty="0" err="1"/>
              <a:t>Toplam</a:t>
            </a:r>
            <a:r>
              <a:rPr lang="en-US" dirty="0"/>
              <a:t> </a:t>
            </a:r>
            <a:r>
              <a:rPr lang="en-US" dirty="0" err="1"/>
              <a:t>proje</a:t>
            </a:r>
            <a:r>
              <a:rPr lang="en-US" dirty="0"/>
              <a:t> </a:t>
            </a:r>
            <a:r>
              <a:rPr lang="en-US" dirty="0" err="1"/>
              <a:t>maliyeti</a:t>
            </a:r>
            <a:r>
              <a:rPr lang="en-US" dirty="0"/>
              <a:t> </a:t>
            </a:r>
            <a:r>
              <a:rPr lang="en-US" dirty="0" err="1"/>
              <a:t>kalemleri</a:t>
            </a:r>
            <a:br>
              <a:rPr lang="en-US" dirty="0"/>
            </a:br>
            <a:r>
              <a:rPr lang="en-US" dirty="0"/>
              <a:t>(</a:t>
            </a:r>
            <a:r>
              <a:rPr lang="en-US" dirty="0" err="1"/>
              <a:t>sektöre</a:t>
            </a:r>
            <a:r>
              <a:rPr lang="en-US" dirty="0"/>
              <a:t> </a:t>
            </a:r>
            <a:r>
              <a:rPr lang="en-US" dirty="0" err="1"/>
              <a:t>göre</a:t>
            </a:r>
            <a:r>
              <a:rPr lang="en-US" dirty="0"/>
              <a:t> </a:t>
            </a:r>
            <a:r>
              <a:rPr lang="en-US" dirty="0" err="1"/>
              <a:t>farklılık</a:t>
            </a:r>
            <a:r>
              <a:rPr lang="en-US" dirty="0"/>
              <a:t> </a:t>
            </a:r>
            <a:r>
              <a:rPr lang="en-US" dirty="0" err="1"/>
              <a:t>göstermek</a:t>
            </a:r>
            <a:r>
              <a:rPr lang="en-US" dirty="0"/>
              <a:t> </a:t>
            </a:r>
            <a:r>
              <a:rPr lang="en-US" dirty="0" err="1"/>
              <a:t>üzere</a:t>
            </a:r>
            <a:r>
              <a:rPr lang="en-US" dirty="0"/>
              <a:t>)</a:t>
            </a:r>
          </a:p>
        </p:txBody>
      </p:sp>
      <p:sp>
        <p:nvSpPr>
          <p:cNvPr id="3" name="Content Placeholder 2"/>
          <p:cNvSpPr>
            <a:spLocks noGrp="1"/>
          </p:cNvSpPr>
          <p:nvPr>
            <p:ph sz="quarter" idx="1"/>
          </p:nvPr>
        </p:nvSpPr>
        <p:spPr>
          <a:xfrm>
            <a:off x="914400" y="2084362"/>
            <a:ext cx="3749040" cy="4572000"/>
          </a:xfrm>
        </p:spPr>
        <p:txBody>
          <a:bodyPr>
            <a:normAutofit fontScale="77500" lnSpcReduction="20000"/>
          </a:bodyPr>
          <a:lstStyle/>
          <a:p>
            <a:r>
              <a:rPr lang="tr-TR" dirty="0"/>
              <a:t>Arsa bedeli,</a:t>
            </a:r>
          </a:p>
          <a:p>
            <a:r>
              <a:rPr lang="tr-TR" dirty="0"/>
              <a:t>Etüd, mühendislik ve proje giderleri,</a:t>
            </a:r>
          </a:p>
          <a:p>
            <a:r>
              <a:rPr lang="tr-TR" dirty="0"/>
              <a:t>Teknik yardım ve lisans giderleri,</a:t>
            </a:r>
          </a:p>
          <a:p>
            <a:r>
              <a:rPr lang="tr-TR" dirty="0"/>
              <a:t>Arsa düzenlemesi giderleri,</a:t>
            </a:r>
          </a:p>
          <a:p>
            <a:r>
              <a:rPr lang="tr-TR" dirty="0"/>
              <a:t>Hazırlık yapıları  giderleri,</a:t>
            </a:r>
          </a:p>
          <a:p>
            <a:r>
              <a:rPr lang="tr-TR" dirty="0"/>
              <a:t>Bina ve inşaat giderleri (üretim tesisleri, yardımcı  tesisler, yönetim binaları, sosyal tesisler, lojmanlar ve diğer tesisler),</a:t>
            </a:r>
          </a:p>
          <a:p>
            <a:r>
              <a:rPr lang="tr-TR" dirty="0"/>
              <a:t>Ulaştırma tesisleri giderleri,</a:t>
            </a:r>
          </a:p>
          <a:p>
            <a:r>
              <a:rPr lang="tr-TR" dirty="0"/>
              <a:t>Makine ve donanım giderleri,</a:t>
            </a:r>
          </a:p>
          <a:p>
            <a:r>
              <a:rPr lang="tr-TR" dirty="0"/>
              <a:t>Taşıma ve sigorta giderleri,</a:t>
            </a:r>
          </a:p>
          <a:p>
            <a:r>
              <a:rPr lang="tr-TR" dirty="0"/>
              <a:t>İthalat ve gümrükleme giderleri,</a:t>
            </a:r>
          </a:p>
        </p:txBody>
      </p:sp>
      <p:sp>
        <p:nvSpPr>
          <p:cNvPr id="5" name="Content Placeholder 4"/>
          <p:cNvSpPr>
            <a:spLocks noGrp="1"/>
          </p:cNvSpPr>
          <p:nvPr>
            <p:ph sz="quarter" idx="2"/>
          </p:nvPr>
        </p:nvSpPr>
        <p:spPr>
          <a:xfrm>
            <a:off x="4933950" y="2084362"/>
            <a:ext cx="3749040" cy="4572000"/>
          </a:xfrm>
        </p:spPr>
        <p:txBody>
          <a:bodyPr>
            <a:normAutofit fontScale="77500" lnSpcReduction="20000"/>
          </a:bodyPr>
          <a:lstStyle/>
          <a:p>
            <a:r>
              <a:rPr lang="tr-TR" dirty="0"/>
              <a:t>Vergi, resim ve harçlar,</a:t>
            </a:r>
          </a:p>
          <a:p>
            <a:r>
              <a:rPr lang="tr-TR" dirty="0"/>
              <a:t>Montaj giderleri,</a:t>
            </a:r>
          </a:p>
          <a:p>
            <a:r>
              <a:rPr lang="tr-TR" dirty="0"/>
              <a:t>Genel giderler,</a:t>
            </a:r>
          </a:p>
          <a:p>
            <a:r>
              <a:rPr lang="tr-TR" dirty="0"/>
              <a:t>Taşıt araçları  ve demirbaş  giderleri,</a:t>
            </a:r>
          </a:p>
          <a:p>
            <a:r>
              <a:rPr lang="tr-TR" dirty="0"/>
              <a:t>İşletmeye alma giderleri,</a:t>
            </a:r>
          </a:p>
          <a:p>
            <a:r>
              <a:rPr lang="tr-TR" dirty="0"/>
              <a:t>Beklenmeyen giderler,</a:t>
            </a:r>
          </a:p>
          <a:p>
            <a:r>
              <a:rPr lang="tr-TR" dirty="0"/>
              <a:t>Diğer giderler,</a:t>
            </a:r>
          </a:p>
          <a:p>
            <a:r>
              <a:rPr lang="tr-TR" dirty="0"/>
              <a:t>Yatırım dönemi faizleri,</a:t>
            </a:r>
          </a:p>
          <a:p>
            <a:r>
              <a:rPr lang="tr-TR" dirty="0"/>
              <a:t>Toplam yatırım maliyetleri,</a:t>
            </a:r>
          </a:p>
          <a:p>
            <a:r>
              <a:rPr lang="tr-TR" dirty="0"/>
              <a:t>İşletme sermayesi,</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quarter" idx="1"/>
          </p:nvPr>
        </p:nvSpPr>
        <p:spPr/>
        <p:txBody>
          <a:bodyPr>
            <a:normAutofit lnSpcReduction="10000"/>
          </a:bodyPr>
          <a:lstStyle/>
          <a:p>
            <a:pPr>
              <a:buNone/>
            </a:pPr>
            <a:r>
              <a:rPr lang="tr-TR" dirty="0"/>
              <a:t>Proje maliyet analizi süreci, 3 temel süreçten oluşmaktadır. </a:t>
            </a:r>
          </a:p>
          <a:p>
            <a:pPr>
              <a:buNone/>
            </a:pPr>
            <a:endParaRPr lang="tr-TR" dirty="0"/>
          </a:p>
          <a:p>
            <a:r>
              <a:rPr lang="tr-TR" dirty="0">
                <a:solidFill>
                  <a:srgbClr val="FF6600"/>
                </a:solidFill>
              </a:rPr>
              <a:t>Proje maliyet tahmini: </a:t>
            </a:r>
            <a:r>
              <a:rPr lang="tr-TR" dirty="0"/>
              <a:t>proje faaliyetlerini tamamlamak amacıyla gereksinim duyulan kaynakların maliyetlerini tahmin edilmesini ifade eder. </a:t>
            </a:r>
          </a:p>
          <a:p>
            <a:r>
              <a:rPr lang="tr-TR" dirty="0">
                <a:solidFill>
                  <a:srgbClr val="FF6600"/>
                </a:solidFill>
              </a:rPr>
              <a:t>Proje maliyet bütçelemesi: </a:t>
            </a:r>
            <a:r>
              <a:rPr lang="tr-TR" dirty="0"/>
              <a:t>bir maliyet raporu oluşturmak amacıyla, birim ya da iş paketlerine ilişkin maliyetlerin mutabakat sonucunda tahmin edilmesini ifade eder. </a:t>
            </a:r>
          </a:p>
          <a:p>
            <a:r>
              <a:rPr lang="tr-TR" dirty="0">
                <a:solidFill>
                  <a:srgbClr val="FF6600"/>
                </a:solidFill>
              </a:rPr>
              <a:t>Proje maliyet kontrolü</a:t>
            </a:r>
            <a:r>
              <a:rPr lang="tr-TR" dirty="0"/>
              <a:t>: maliyet sapmalarına neden olan ve proje bütçesinde ortaya çıkan değişikliklerin kontrolüne ilişkin faktörlerin etkilerinin ortaya çıkarılmasıdır.</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26224"/>
          </a:xfrm>
        </p:spPr>
        <p:txBody>
          <a:bodyPr>
            <a:normAutofit fontScale="90000"/>
          </a:bodyPr>
          <a:lstStyle/>
          <a:p>
            <a:r>
              <a:rPr lang="en-US" b="1" dirty="0">
                <a:solidFill>
                  <a:srgbClr val="FF6600"/>
                </a:solidFill>
              </a:rPr>
              <a:t>MALİYET YÖNETİMİ</a:t>
            </a:r>
          </a:p>
        </p:txBody>
      </p:sp>
      <p:sp>
        <p:nvSpPr>
          <p:cNvPr id="3" name="Content Placeholder 2"/>
          <p:cNvSpPr>
            <a:spLocks noGrp="1"/>
          </p:cNvSpPr>
          <p:nvPr>
            <p:ph sz="quarter"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46352" y="900862"/>
            <a:ext cx="8140448" cy="55971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6600"/>
                </a:solidFill>
              </a:rPr>
              <a:t>MALİYETLERİN TAHMİN DİLMESİ</a:t>
            </a:r>
          </a:p>
        </p:txBody>
      </p:sp>
      <p:pic>
        <p:nvPicPr>
          <p:cNvPr id="4" name="Picture 3"/>
          <p:cNvPicPr>
            <a:picLocks noChangeAspect="1"/>
          </p:cNvPicPr>
          <p:nvPr/>
        </p:nvPicPr>
        <p:blipFill>
          <a:blip r:embed="rId2"/>
          <a:stretch>
            <a:fillRect/>
          </a:stretch>
        </p:blipFill>
        <p:spPr>
          <a:xfrm>
            <a:off x="19050" y="1714500"/>
            <a:ext cx="9105900" cy="3429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İÇERİK</a:t>
            </a:r>
          </a:p>
        </p:txBody>
      </p:sp>
      <p:sp>
        <p:nvSpPr>
          <p:cNvPr id="3" name="Content Placeholder 2"/>
          <p:cNvSpPr>
            <a:spLocks noGrp="1"/>
          </p:cNvSpPr>
          <p:nvPr>
            <p:ph sz="quarter" idx="1"/>
          </p:nvPr>
        </p:nvSpPr>
        <p:spPr/>
        <p:txBody>
          <a:bodyPr/>
          <a:lstStyle/>
          <a:p>
            <a:r>
              <a:rPr lang="en-US" dirty="0"/>
              <a:t>MALİYET ANALİZİ</a:t>
            </a:r>
          </a:p>
          <a:p>
            <a:r>
              <a:rPr lang="en-US" dirty="0"/>
              <a:t>PROJE ANALİZİ</a:t>
            </a:r>
          </a:p>
          <a:p>
            <a:r>
              <a:rPr lang="en-US" dirty="0"/>
              <a:t>PROJE MALİYET KALEMLERİ</a:t>
            </a:r>
          </a:p>
          <a:p>
            <a:r>
              <a:rPr lang="en-US" dirty="0"/>
              <a:t>MALİYET YÖNETİMİ</a:t>
            </a:r>
          </a:p>
          <a:p>
            <a:r>
              <a:rPr lang="en-US" dirty="0"/>
              <a:t>PLANLAMA VE MALİYET TAHMİNİ</a:t>
            </a:r>
          </a:p>
          <a:p>
            <a:r>
              <a:rPr lang="en-US" dirty="0"/>
              <a:t>GÜÇLENDİRME MALİYETLERİ</a:t>
            </a:r>
          </a:p>
          <a:p>
            <a:r>
              <a:rPr lang="en-US" dirty="0"/>
              <a:t>PLANLAMA ÇİZELGESİ</a:t>
            </a:r>
          </a:p>
          <a:p>
            <a:r>
              <a:rPr lang="en-US" dirty="0"/>
              <a:t>BİRİM FİYATLAR, METRAJ VE KEŞİF</a:t>
            </a:r>
          </a:p>
        </p:txBody>
      </p:sp>
      <p:pic>
        <p:nvPicPr>
          <p:cNvPr id="4" name="Picture 3"/>
          <p:cNvPicPr>
            <a:picLocks noChangeAspect="1"/>
          </p:cNvPicPr>
          <p:nvPr/>
        </p:nvPicPr>
        <p:blipFill>
          <a:blip r:embed="rId2"/>
          <a:srcRect l="12231" t="4724" r="11467" b="38386"/>
          <a:stretch>
            <a:fillRect/>
          </a:stretch>
        </p:blipFill>
        <p:spPr>
          <a:xfrm>
            <a:off x="5467073" y="274638"/>
            <a:ext cx="3052428" cy="29461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6600"/>
                </a:solidFill>
              </a:rPr>
              <a:t>MALİYETLERİN TAHMİN EDİLMESİ</a:t>
            </a:r>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241571" y="1447800"/>
            <a:ext cx="8632945" cy="454183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6600"/>
                </a:solidFill>
              </a:rPr>
              <a:t>MALİYETLERİN TAHMİN EDİLMESİ: ARAÇ VE TEKNİKLER</a:t>
            </a:r>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295325" y="1547870"/>
            <a:ext cx="8583267" cy="3222271"/>
          </a:xfrm>
          <a:prstGeom prst="rect">
            <a:avLst/>
          </a:prstGeom>
        </p:spPr>
      </p:pic>
      <p:pic>
        <p:nvPicPr>
          <p:cNvPr id="5" name="Picture 4"/>
          <p:cNvPicPr>
            <a:picLocks noChangeAspect="1"/>
          </p:cNvPicPr>
          <p:nvPr/>
        </p:nvPicPr>
        <p:blipFill>
          <a:blip r:embed="rId3"/>
          <a:srcRect b="45267"/>
          <a:stretch>
            <a:fillRect/>
          </a:stretch>
        </p:blipFill>
        <p:spPr>
          <a:xfrm>
            <a:off x="295325" y="4770141"/>
            <a:ext cx="8472987" cy="180866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sp>
        <p:nvSpPr>
          <p:cNvPr id="4" name="Title 1"/>
          <p:cNvSpPr>
            <a:spLocks noGrp="1"/>
          </p:cNvSpPr>
          <p:nvPr>
            <p:ph type="title"/>
          </p:nvPr>
        </p:nvSpPr>
        <p:spPr/>
        <p:txBody>
          <a:bodyPr>
            <a:normAutofit fontScale="90000"/>
          </a:bodyPr>
          <a:lstStyle/>
          <a:p>
            <a:r>
              <a:rPr lang="en-US" b="1" dirty="0">
                <a:solidFill>
                  <a:srgbClr val="FF6600"/>
                </a:solidFill>
              </a:rPr>
              <a:t>MALİYETLERİN TAHMİN EDİLMESİ: ARAÇ VE TEKNİKLER</a:t>
            </a:r>
          </a:p>
        </p:txBody>
      </p:sp>
      <p:pic>
        <p:nvPicPr>
          <p:cNvPr id="5" name="Picture 4"/>
          <p:cNvPicPr>
            <a:picLocks noChangeAspect="1"/>
          </p:cNvPicPr>
          <p:nvPr/>
        </p:nvPicPr>
        <p:blipFill>
          <a:blip r:embed="rId2"/>
          <a:stretch>
            <a:fillRect/>
          </a:stretch>
        </p:blipFill>
        <p:spPr>
          <a:xfrm>
            <a:off x="151046" y="1417638"/>
            <a:ext cx="8535754" cy="435098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sp>
        <p:nvSpPr>
          <p:cNvPr id="4" name="Title 1"/>
          <p:cNvSpPr>
            <a:spLocks noGrp="1"/>
          </p:cNvSpPr>
          <p:nvPr>
            <p:ph type="title"/>
          </p:nvPr>
        </p:nvSpPr>
        <p:spPr>
          <a:xfrm>
            <a:off x="369156" y="0"/>
            <a:ext cx="8317644" cy="1143000"/>
          </a:xfrm>
        </p:spPr>
        <p:txBody>
          <a:bodyPr>
            <a:normAutofit fontScale="90000"/>
          </a:bodyPr>
          <a:lstStyle/>
          <a:p>
            <a:r>
              <a:rPr lang="en-US" b="1" dirty="0">
                <a:solidFill>
                  <a:srgbClr val="FF6600"/>
                </a:solidFill>
              </a:rPr>
              <a:t>MALİYETLERİN TAHMİN EDİLMESİ: ARAÇ VE TEKNİKLER</a:t>
            </a:r>
          </a:p>
        </p:txBody>
      </p:sp>
      <p:pic>
        <p:nvPicPr>
          <p:cNvPr id="7" name="Picture 6"/>
          <p:cNvPicPr>
            <a:picLocks noChangeAspect="1"/>
          </p:cNvPicPr>
          <p:nvPr/>
        </p:nvPicPr>
        <p:blipFill>
          <a:blip r:embed="rId2"/>
          <a:stretch>
            <a:fillRect/>
          </a:stretch>
        </p:blipFill>
        <p:spPr>
          <a:xfrm>
            <a:off x="0" y="908423"/>
            <a:ext cx="8686800" cy="3133885"/>
          </a:xfrm>
          <a:prstGeom prst="rect">
            <a:avLst/>
          </a:prstGeom>
        </p:spPr>
      </p:pic>
      <p:pic>
        <p:nvPicPr>
          <p:cNvPr id="8" name="Picture 7"/>
          <p:cNvPicPr>
            <a:picLocks noChangeAspect="1"/>
          </p:cNvPicPr>
          <p:nvPr/>
        </p:nvPicPr>
        <p:blipFill>
          <a:blip r:embed="rId3"/>
          <a:stretch>
            <a:fillRect/>
          </a:stretch>
        </p:blipFill>
        <p:spPr>
          <a:xfrm>
            <a:off x="369156" y="4042308"/>
            <a:ext cx="8317644" cy="232938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sp>
        <p:nvSpPr>
          <p:cNvPr id="4" name="Title 1"/>
          <p:cNvSpPr>
            <a:spLocks noGrp="1"/>
          </p:cNvSpPr>
          <p:nvPr>
            <p:ph type="title"/>
          </p:nvPr>
        </p:nvSpPr>
        <p:spPr/>
        <p:txBody>
          <a:bodyPr>
            <a:normAutofit fontScale="90000"/>
          </a:bodyPr>
          <a:lstStyle/>
          <a:p>
            <a:r>
              <a:rPr lang="en-US" b="1" dirty="0">
                <a:solidFill>
                  <a:srgbClr val="FF6600"/>
                </a:solidFill>
              </a:rPr>
              <a:t>MALİYETLERİN TAHMİN EDİLMESİ: ARAÇ VE TEKNİKLER</a:t>
            </a:r>
          </a:p>
        </p:txBody>
      </p:sp>
      <p:pic>
        <p:nvPicPr>
          <p:cNvPr id="5" name="Picture 4"/>
          <p:cNvPicPr>
            <a:picLocks noChangeAspect="1"/>
          </p:cNvPicPr>
          <p:nvPr/>
        </p:nvPicPr>
        <p:blipFill>
          <a:blip r:embed="rId2"/>
          <a:stretch>
            <a:fillRect/>
          </a:stretch>
        </p:blipFill>
        <p:spPr>
          <a:xfrm>
            <a:off x="265791" y="1956850"/>
            <a:ext cx="8421009" cy="296229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sp>
        <p:nvSpPr>
          <p:cNvPr id="4" name="Title 1"/>
          <p:cNvSpPr>
            <a:spLocks noGrp="1"/>
          </p:cNvSpPr>
          <p:nvPr>
            <p:ph type="title"/>
          </p:nvPr>
        </p:nvSpPr>
        <p:spPr/>
        <p:txBody>
          <a:bodyPr>
            <a:normAutofit fontScale="90000"/>
          </a:bodyPr>
          <a:lstStyle/>
          <a:p>
            <a:r>
              <a:rPr lang="en-US" b="1" dirty="0">
                <a:solidFill>
                  <a:srgbClr val="FF6600"/>
                </a:solidFill>
              </a:rPr>
              <a:t>MALİYETLERİN TAHMİN EDİLMESİ: ARAÇ VE TEKNİKLER</a:t>
            </a:r>
          </a:p>
        </p:txBody>
      </p:sp>
      <p:pic>
        <p:nvPicPr>
          <p:cNvPr id="5" name="Picture 4"/>
          <p:cNvPicPr>
            <a:picLocks noChangeAspect="1"/>
          </p:cNvPicPr>
          <p:nvPr/>
        </p:nvPicPr>
        <p:blipFill>
          <a:blip r:embed="rId2"/>
          <a:stretch>
            <a:fillRect/>
          </a:stretch>
        </p:blipFill>
        <p:spPr>
          <a:xfrm>
            <a:off x="263270" y="1447800"/>
            <a:ext cx="8423530" cy="463294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6600"/>
                </a:solidFill>
              </a:rPr>
              <a:t>BÜTÇENİN BELİRLENMESİ</a:t>
            </a:r>
          </a:p>
        </p:txBody>
      </p:sp>
      <p:pic>
        <p:nvPicPr>
          <p:cNvPr id="4" name="Picture 3"/>
          <p:cNvPicPr>
            <a:picLocks noChangeAspect="1"/>
          </p:cNvPicPr>
          <p:nvPr/>
        </p:nvPicPr>
        <p:blipFill>
          <a:blip r:embed="rId2"/>
          <a:stretch>
            <a:fillRect/>
          </a:stretch>
        </p:blipFill>
        <p:spPr>
          <a:xfrm>
            <a:off x="118128" y="2215236"/>
            <a:ext cx="8882921" cy="278856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6600"/>
                </a:solidFill>
              </a:rPr>
              <a:t>BÜTÇENİN BELİRLENMESİ</a:t>
            </a:r>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914399" y="1448113"/>
            <a:ext cx="7506105" cy="51385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6600"/>
                </a:solidFill>
              </a:rPr>
              <a:t>MALİYETLERİN KONTROLÜ</a:t>
            </a:r>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151355" y="2196013"/>
            <a:ext cx="8933581" cy="277603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6600"/>
                </a:solidFill>
              </a:rPr>
              <a:t>MALİYETLERİN KONTROLÜ</a:t>
            </a:r>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116974" y="1283505"/>
            <a:ext cx="8864600" cy="51998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MALİYET ANALİZİ NEDİR?</a:t>
            </a:r>
          </a:p>
        </p:txBody>
      </p:sp>
      <p:sp>
        <p:nvSpPr>
          <p:cNvPr id="3" name="Content Placeholder 2"/>
          <p:cNvSpPr>
            <a:spLocks noGrp="1"/>
          </p:cNvSpPr>
          <p:nvPr>
            <p:ph sz="quarter" idx="1"/>
          </p:nvPr>
        </p:nvSpPr>
        <p:spPr/>
        <p:txBody>
          <a:bodyPr>
            <a:normAutofit/>
          </a:bodyPr>
          <a:lstStyle/>
          <a:p>
            <a:r>
              <a:rPr lang="tr-TR" dirty="0"/>
              <a:t> Maliyet analizi, bir mal veya hizmetin üretim maliyetini, onu oluşturan unsurlara ayırarak her birimin ayrıntılı biçimde incelenmesidir. </a:t>
            </a:r>
          </a:p>
          <a:p>
            <a:r>
              <a:rPr lang="tr-TR" dirty="0"/>
              <a:t>Bu amaçla çoğu kez </a:t>
            </a:r>
            <a:r>
              <a:rPr lang="tr-TR" dirty="0">
                <a:solidFill>
                  <a:srgbClr val="FF6600"/>
                </a:solidFill>
              </a:rPr>
              <a:t>istatistiki yöntemler </a:t>
            </a:r>
            <a:r>
              <a:rPr lang="tr-TR" dirty="0"/>
              <a:t>kullanılır. </a:t>
            </a:r>
          </a:p>
          <a:p>
            <a:r>
              <a:rPr lang="tr-TR" dirty="0"/>
              <a:t>Böylece maliyeti </a:t>
            </a:r>
            <a:r>
              <a:rPr lang="tr-TR" dirty="0">
                <a:solidFill>
                  <a:srgbClr val="FF6600"/>
                </a:solidFill>
              </a:rPr>
              <a:t>etkileyen faktörlerin niteliği, karşılıklı ilişkiler, zamanla gösterdikleri değişmeler </a:t>
            </a:r>
            <a:r>
              <a:rPr lang="tr-TR" dirty="0"/>
              <a:t>incelenir ve </a:t>
            </a:r>
            <a:r>
              <a:rPr lang="tr-TR" dirty="0">
                <a:solidFill>
                  <a:srgbClr val="FF6600"/>
                </a:solidFill>
              </a:rPr>
              <a:t>maliyeti düşürmek </a:t>
            </a:r>
            <a:r>
              <a:rPr lang="tr-TR" dirty="0"/>
              <a:t>ya da </a:t>
            </a:r>
            <a:r>
              <a:rPr lang="tr-TR" dirty="0">
                <a:solidFill>
                  <a:srgbClr val="FF6600"/>
                </a:solidFill>
              </a:rPr>
              <a:t>maliyet artışlarını tespit etmek </a:t>
            </a:r>
            <a:r>
              <a:rPr lang="tr-TR" dirty="0"/>
              <a:t>ve </a:t>
            </a:r>
            <a:r>
              <a:rPr lang="tr-TR" dirty="0">
                <a:solidFill>
                  <a:srgbClr val="FF6600"/>
                </a:solidFill>
              </a:rPr>
              <a:t>denetlemek</a:t>
            </a:r>
            <a:r>
              <a:rPr lang="tr-TR" dirty="0"/>
              <a:t> için alınması gereken önlemler araştırılır.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rPr>
              <a:t>GÜÇLENDİRME MALİYETLERİ</a:t>
            </a:r>
          </a:p>
        </p:txBody>
      </p:sp>
      <p:sp>
        <p:nvSpPr>
          <p:cNvPr id="3" name="Content Placeholder 2"/>
          <p:cNvSpPr>
            <a:spLocks noGrp="1"/>
          </p:cNvSpPr>
          <p:nvPr>
            <p:ph sz="quarter" idx="1"/>
          </p:nvPr>
        </p:nvSpPr>
        <p:spPr/>
        <p:txBody>
          <a:bodyPr>
            <a:normAutofit/>
          </a:bodyPr>
          <a:lstStyle/>
          <a:p>
            <a:r>
              <a:rPr lang="en-US" dirty="0" err="1"/>
              <a:t>Güçlendirme</a:t>
            </a:r>
            <a:r>
              <a:rPr lang="en-US" dirty="0"/>
              <a:t> </a:t>
            </a:r>
            <a:r>
              <a:rPr lang="en-US" dirty="0" err="1"/>
              <a:t>projesi</a:t>
            </a:r>
            <a:r>
              <a:rPr lang="en-US" dirty="0"/>
              <a:t> </a:t>
            </a:r>
            <a:r>
              <a:rPr lang="en-US" dirty="0" err="1"/>
              <a:t>hazırlanır</a:t>
            </a:r>
            <a:endParaRPr lang="en-US" dirty="0"/>
          </a:p>
          <a:p>
            <a:r>
              <a:rPr lang="en-US" dirty="0" err="1"/>
              <a:t>Planlama</a:t>
            </a:r>
            <a:r>
              <a:rPr lang="en-US" dirty="0"/>
              <a:t> </a:t>
            </a:r>
            <a:r>
              <a:rPr lang="en-US" dirty="0" err="1"/>
              <a:t>yapılır</a:t>
            </a:r>
            <a:endParaRPr lang="en-US" dirty="0"/>
          </a:p>
          <a:p>
            <a:r>
              <a:rPr lang="en-US" dirty="0" err="1"/>
              <a:t>Metrajlar</a:t>
            </a:r>
            <a:r>
              <a:rPr lang="en-US" dirty="0"/>
              <a:t> </a:t>
            </a:r>
            <a:r>
              <a:rPr lang="en-US" dirty="0" err="1"/>
              <a:t>çıkarılır</a:t>
            </a:r>
            <a:endParaRPr lang="en-US" dirty="0"/>
          </a:p>
          <a:p>
            <a:r>
              <a:rPr lang="en-US" dirty="0" err="1"/>
              <a:t>Çevre</a:t>
            </a:r>
            <a:r>
              <a:rPr lang="en-US" dirty="0"/>
              <a:t> </a:t>
            </a:r>
            <a:r>
              <a:rPr lang="en-US" dirty="0" err="1"/>
              <a:t>ve</a:t>
            </a:r>
            <a:r>
              <a:rPr lang="en-US" dirty="0"/>
              <a:t> </a:t>
            </a:r>
            <a:r>
              <a:rPr lang="en-US" dirty="0" err="1"/>
              <a:t>Şehircik</a:t>
            </a:r>
            <a:r>
              <a:rPr lang="en-US" dirty="0"/>
              <a:t> </a:t>
            </a:r>
            <a:r>
              <a:rPr lang="en-US" dirty="0" err="1"/>
              <a:t>Bakanlığı</a:t>
            </a:r>
            <a:r>
              <a:rPr lang="en-US" dirty="0"/>
              <a:t> </a:t>
            </a:r>
            <a:r>
              <a:rPr lang="en-US" dirty="0" err="1"/>
              <a:t>Birim</a:t>
            </a:r>
            <a:r>
              <a:rPr lang="en-US" dirty="0"/>
              <a:t> </a:t>
            </a:r>
            <a:r>
              <a:rPr lang="en-US" dirty="0" err="1"/>
              <a:t>Fiyatlar</a:t>
            </a:r>
            <a:r>
              <a:rPr lang="en-US" dirty="0"/>
              <a:t> </a:t>
            </a:r>
            <a:r>
              <a:rPr lang="en-US" dirty="0" err="1"/>
              <a:t>ile</a:t>
            </a:r>
            <a:r>
              <a:rPr lang="en-US" dirty="0"/>
              <a:t> </a:t>
            </a:r>
            <a:r>
              <a:rPr lang="en-US" dirty="0" err="1"/>
              <a:t>yaklaşık</a:t>
            </a:r>
            <a:r>
              <a:rPr lang="en-US" dirty="0"/>
              <a:t> </a:t>
            </a:r>
            <a:r>
              <a:rPr lang="en-US" dirty="0" err="1"/>
              <a:t>maliyet</a:t>
            </a:r>
            <a:r>
              <a:rPr lang="en-US" dirty="0"/>
              <a:t> </a:t>
            </a:r>
            <a:r>
              <a:rPr lang="en-US" dirty="0" err="1"/>
              <a:t>hesaplanır</a:t>
            </a:r>
            <a:endParaRPr lang="en-US" dirty="0"/>
          </a:p>
          <a:p>
            <a:r>
              <a:rPr lang="en-US" dirty="0" err="1"/>
              <a:t>Yapılabilirilik-binaların</a:t>
            </a:r>
            <a:r>
              <a:rPr lang="en-US" dirty="0"/>
              <a:t> </a:t>
            </a:r>
            <a:r>
              <a:rPr lang="en-US" dirty="0" err="1"/>
              <a:t>sınıfına</a:t>
            </a:r>
            <a:r>
              <a:rPr lang="en-US" dirty="0"/>
              <a:t> </a:t>
            </a:r>
            <a:r>
              <a:rPr lang="en-US" dirty="0" err="1"/>
              <a:t>göre</a:t>
            </a:r>
            <a:r>
              <a:rPr lang="en-US" dirty="0"/>
              <a:t>, </a:t>
            </a:r>
            <a:r>
              <a:rPr lang="en-US" dirty="0" err="1"/>
              <a:t>bugünkü</a:t>
            </a:r>
            <a:r>
              <a:rPr lang="en-US" dirty="0"/>
              <a:t> </a:t>
            </a:r>
            <a:r>
              <a:rPr lang="en-US" dirty="0" err="1"/>
              <a:t>maliyeti</a:t>
            </a:r>
            <a:endParaRPr lang="en-US" dirty="0"/>
          </a:p>
          <a:p>
            <a:r>
              <a:rPr lang="en-US" dirty="0" err="1"/>
              <a:t>Yıllara</a:t>
            </a:r>
            <a:r>
              <a:rPr lang="en-US" dirty="0"/>
              <a:t> </a:t>
            </a:r>
            <a:r>
              <a:rPr lang="en-US" dirty="0" err="1"/>
              <a:t>göre</a:t>
            </a:r>
            <a:r>
              <a:rPr lang="en-US" dirty="0"/>
              <a:t> </a:t>
            </a:r>
            <a:r>
              <a:rPr lang="en-US" dirty="0" err="1"/>
              <a:t>eskime</a:t>
            </a:r>
            <a:r>
              <a:rPr lang="en-US" dirty="0"/>
              <a:t> </a:t>
            </a:r>
            <a:r>
              <a:rPr lang="en-US" dirty="0" err="1"/>
              <a:t>yüzdeleri</a:t>
            </a:r>
            <a:endParaRPr lang="en-US" dirty="0"/>
          </a:p>
          <a:p>
            <a:r>
              <a:rPr lang="en-US" dirty="0" err="1"/>
              <a:t>Binanın</a:t>
            </a:r>
            <a:r>
              <a:rPr lang="en-US" dirty="0"/>
              <a:t> </a:t>
            </a:r>
            <a:r>
              <a:rPr lang="en-US" dirty="0" err="1"/>
              <a:t>bugünkü</a:t>
            </a:r>
            <a:r>
              <a:rPr lang="en-US" dirty="0"/>
              <a:t> </a:t>
            </a:r>
            <a:r>
              <a:rPr lang="en-US" dirty="0" err="1"/>
              <a:t>değeri</a:t>
            </a:r>
            <a:r>
              <a:rPr lang="en-US" dirty="0"/>
              <a:t> </a:t>
            </a:r>
            <a:r>
              <a:rPr lang="en-US" dirty="0" err="1"/>
              <a:t>hesaplanır</a:t>
            </a:r>
            <a:endParaRPr lang="en-US" dirty="0"/>
          </a:p>
          <a:p>
            <a:r>
              <a:rPr lang="en-US" b="1" dirty="0">
                <a:solidFill>
                  <a:srgbClr val="FF6600"/>
                </a:solidFill>
              </a:rPr>
              <a:t>YENİDEN YAPILMA VS GÜÇLENDİRME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6600"/>
                </a:solidFill>
              </a:rPr>
              <a:t>PLANLAMA VE MALİYET TAHMİNİ</a:t>
            </a:r>
          </a:p>
        </p:txBody>
      </p:sp>
      <p:sp>
        <p:nvSpPr>
          <p:cNvPr id="4" name="Rectangle 3"/>
          <p:cNvSpPr>
            <a:spLocks noGrp="1" noChangeArrowheads="1"/>
          </p:cNvSpPr>
          <p:nvPr>
            <p:ph sz="quarter" idx="1"/>
          </p:nvPr>
        </p:nvSpPr>
        <p:spPr>
          <a:xfrm>
            <a:off x="570637" y="1447800"/>
            <a:ext cx="8116163" cy="4572000"/>
          </a:xfrm>
        </p:spPr>
        <p:txBody>
          <a:bodyPr/>
          <a:lstStyle/>
          <a:p>
            <a:pPr marL="495300" indent="-495300" eaLnBrk="1" hangingPunct="1">
              <a:buFont typeface="Wingdings" pitchFamily="-84" charset="2"/>
              <a:buNone/>
            </a:pPr>
            <a:r>
              <a:rPr lang="tr-TR" b="1" dirty="0"/>
              <a:t>P</a:t>
            </a:r>
            <a:r>
              <a:rPr lang="tr-TR" sz="2600" b="1" dirty="0"/>
              <a:t>rojenin planlanması 4 sorunun cevabını vermeyi hedefler:</a:t>
            </a:r>
          </a:p>
          <a:p>
            <a:pPr marL="495300" indent="-495300" eaLnBrk="1" hangingPunct="1">
              <a:buFont typeface="Wingdings" pitchFamily="-84" charset="2"/>
              <a:buAutoNum type="arabicPeriod"/>
            </a:pPr>
            <a:r>
              <a:rPr lang="tr-TR" sz="2600" dirty="0">
                <a:solidFill>
                  <a:srgbClr val="FF6600"/>
                </a:solidFill>
              </a:rPr>
              <a:t>Ne yapılacak? </a:t>
            </a:r>
            <a:r>
              <a:rPr lang="tr-TR" sz="2600" dirty="0"/>
              <a:t>(İŞ KALEMLERİ/AKTİVİTELER)</a:t>
            </a:r>
          </a:p>
          <a:p>
            <a:pPr marL="495300" indent="-495300" eaLnBrk="1" hangingPunct="1">
              <a:buFont typeface="Wingdings" pitchFamily="-84" charset="2"/>
              <a:buAutoNum type="arabicPeriod"/>
            </a:pPr>
            <a:r>
              <a:rPr lang="tr-TR" sz="2600" dirty="0">
                <a:solidFill>
                  <a:srgbClr val="FF6600"/>
                </a:solidFill>
              </a:rPr>
              <a:t>Aktiviteler nasıl yapılacak? </a:t>
            </a:r>
            <a:r>
              <a:rPr lang="tr-TR" sz="2600" dirty="0"/>
              <a:t>(METOTLAR: GÜÇLENDİRME YÖNTEMLERİ)</a:t>
            </a:r>
          </a:p>
          <a:p>
            <a:pPr marL="495300" indent="-495300">
              <a:buFont typeface="Wingdings" pitchFamily="-84" charset="2"/>
              <a:buAutoNum type="arabicPeriod"/>
            </a:pPr>
            <a:r>
              <a:rPr lang="tr-TR" sz="2600" dirty="0">
                <a:solidFill>
                  <a:srgbClr val="FF6600"/>
                </a:solidFill>
              </a:rPr>
              <a:t>Her aktiviteyi kim hangi araçlarla yapacak? </a:t>
            </a:r>
            <a:r>
              <a:rPr lang="tr-TR" sz="2600" dirty="0"/>
              <a:t>(KAYNAKLAR</a:t>
            </a:r>
            <a:r>
              <a:rPr lang="tr-TR" dirty="0"/>
              <a:t>: MALZEME, EKİPMAN, İNSAN</a:t>
            </a:r>
            <a:r>
              <a:rPr lang="tr-TR" sz="2600" dirty="0"/>
              <a:t>)</a:t>
            </a:r>
          </a:p>
          <a:p>
            <a:pPr marL="495300" indent="-495300" eaLnBrk="1" hangingPunct="1">
              <a:buFont typeface="Wingdings" pitchFamily="-84" charset="2"/>
              <a:buAutoNum type="arabicPeriod"/>
            </a:pPr>
            <a:r>
              <a:rPr lang="tr-TR" sz="2600" dirty="0">
                <a:solidFill>
                  <a:srgbClr val="FF6600"/>
                </a:solidFill>
              </a:rPr>
              <a:t>Aktiviteler ne zaman yapılacak? </a:t>
            </a:r>
            <a:r>
              <a:rPr lang="tr-TR" sz="2600" dirty="0"/>
              <a:t>(sıralama ve zamanlama)</a:t>
            </a:r>
          </a:p>
          <a:p>
            <a:pPr marL="495300" indent="-495300" eaLnBrk="1" hangingPunct="1">
              <a:buNone/>
            </a:pPr>
            <a:endParaRPr lang="tr-TR" dirty="0"/>
          </a:p>
          <a:p>
            <a:pPr marL="495300" indent="-495300" eaLnBrk="1" hangingPunct="1"/>
            <a:endParaRPr lang="tr-TR" sz="2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514350" indent="-514350">
              <a:buFont typeface="+mj-lt"/>
              <a:buAutoNum type="arabicPeriod"/>
            </a:pPr>
            <a:r>
              <a:rPr lang="en-US" dirty="0"/>
              <a:t>NE YAPILACAK? </a:t>
            </a:r>
            <a:r>
              <a:rPr lang="tr-TR" dirty="0"/>
              <a:t>(İŞ KALEMLERİ/AKTİVİTELER)</a:t>
            </a:r>
          </a:p>
          <a:p>
            <a:pPr marL="514350" indent="-514350">
              <a:buAutoNum type="arabicPeriod"/>
            </a:pPr>
            <a:endParaRPr lang="tr-TR" dirty="0"/>
          </a:p>
          <a:p>
            <a:pPr marL="514350" indent="-514350">
              <a:buFont typeface="+mj-lt"/>
              <a:buAutoNum type="arabicPeriod"/>
            </a:pPr>
            <a:r>
              <a:rPr lang="tr-TR" dirty="0"/>
              <a:t>AKTİVİTELER NASIL YAPILACAK? (</a:t>
            </a:r>
            <a:r>
              <a:rPr lang="tr-TR" dirty="0">
                <a:solidFill>
                  <a:srgbClr val="FF6600"/>
                </a:solidFill>
              </a:rPr>
              <a:t>METOTLAR: GÜÇLENDİRME YÖNTEMLERİ</a:t>
            </a:r>
            <a:r>
              <a:rPr lang="tr-TR" dirty="0"/>
              <a:t>)</a:t>
            </a:r>
          </a:p>
          <a:p>
            <a:pPr>
              <a:buNone/>
            </a:pPr>
            <a:r>
              <a:rPr lang="en-US" dirty="0"/>
              <a:t>ALT 1. </a:t>
            </a:r>
            <a:r>
              <a:rPr lang="en-US" dirty="0" err="1"/>
              <a:t>Betonarme</a:t>
            </a:r>
            <a:r>
              <a:rPr lang="en-US" dirty="0"/>
              <a:t> </a:t>
            </a:r>
            <a:r>
              <a:rPr lang="en-US" dirty="0" err="1"/>
              <a:t>Mantolama</a:t>
            </a:r>
            <a:r>
              <a:rPr lang="en-US" dirty="0"/>
              <a:t> </a:t>
            </a:r>
            <a:r>
              <a:rPr lang="en-US" dirty="0" err="1"/>
              <a:t>ile</a:t>
            </a:r>
            <a:r>
              <a:rPr lang="en-US" dirty="0"/>
              <a:t> </a:t>
            </a:r>
            <a:r>
              <a:rPr lang="en-US" dirty="0" err="1"/>
              <a:t>Güçlendirme</a:t>
            </a:r>
            <a:endParaRPr lang="en-US" dirty="0"/>
          </a:p>
          <a:p>
            <a:pPr>
              <a:buNone/>
            </a:pPr>
            <a:r>
              <a:rPr lang="en-US" dirty="0"/>
              <a:t>ALT 2. </a:t>
            </a:r>
            <a:r>
              <a:rPr lang="en-US" dirty="0" err="1"/>
              <a:t>Lifli</a:t>
            </a:r>
            <a:r>
              <a:rPr lang="en-US" dirty="0"/>
              <a:t> </a:t>
            </a:r>
            <a:r>
              <a:rPr lang="en-US" dirty="0" err="1"/>
              <a:t>Polimerler</a:t>
            </a:r>
            <a:r>
              <a:rPr lang="en-US" dirty="0"/>
              <a:t> </a:t>
            </a:r>
            <a:r>
              <a:rPr lang="en-US" dirty="0" err="1"/>
              <a:t>ile</a:t>
            </a:r>
            <a:r>
              <a:rPr lang="en-US" dirty="0"/>
              <a:t> </a:t>
            </a:r>
            <a:r>
              <a:rPr lang="en-US" dirty="0" err="1"/>
              <a:t>Sargı</a:t>
            </a:r>
            <a:endParaRPr lang="en-US" dirty="0"/>
          </a:p>
          <a:p>
            <a:pPr>
              <a:buNone/>
            </a:pPr>
            <a:r>
              <a:rPr lang="en-US" dirty="0"/>
              <a:t>ALT 3. </a:t>
            </a:r>
            <a:r>
              <a:rPr lang="en-US" dirty="0" err="1"/>
              <a:t>Betonarme</a:t>
            </a:r>
            <a:r>
              <a:rPr lang="en-US" dirty="0"/>
              <a:t> </a:t>
            </a:r>
            <a:r>
              <a:rPr lang="en-US" dirty="0" err="1"/>
              <a:t>Perde</a:t>
            </a:r>
            <a:r>
              <a:rPr lang="en-US" dirty="0"/>
              <a:t> </a:t>
            </a:r>
            <a:r>
              <a:rPr lang="en-US" dirty="0" err="1"/>
              <a:t>Eklenmesi</a:t>
            </a:r>
            <a:r>
              <a:rPr lang="en-US" dirty="0"/>
              <a:t> </a:t>
            </a:r>
            <a:r>
              <a:rPr lang="en-US" dirty="0" err="1"/>
              <a:t>Yoluyla</a:t>
            </a:r>
            <a:r>
              <a:rPr lang="en-US" dirty="0"/>
              <a:t> </a:t>
            </a:r>
            <a:r>
              <a:rPr lang="en-US" dirty="0" err="1"/>
              <a:t>Güçlendirme</a:t>
            </a:r>
            <a:endParaRPr lang="en-US" dirty="0"/>
          </a:p>
          <a:p>
            <a:endParaRPr lang="en-US" dirty="0"/>
          </a:p>
        </p:txBody>
      </p:sp>
      <p:sp>
        <p:nvSpPr>
          <p:cNvPr id="4" name="Title 1"/>
          <p:cNvSpPr>
            <a:spLocks noGrp="1"/>
          </p:cNvSpPr>
          <p:nvPr>
            <p:ph type="title"/>
          </p:nvPr>
        </p:nvSpPr>
        <p:spPr/>
        <p:txBody>
          <a:bodyPr>
            <a:normAutofit/>
          </a:bodyPr>
          <a:lstStyle/>
          <a:p>
            <a:r>
              <a:rPr lang="en-US" dirty="0">
                <a:solidFill>
                  <a:srgbClr val="FF6600"/>
                </a:solidFill>
              </a:rPr>
              <a:t>PLANLAMA VE MALİYET TAHMİNİ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rPr>
              <a:t>GÜÇLENDİRME YÖNTEMLERİ</a:t>
            </a:r>
          </a:p>
        </p:txBody>
      </p:sp>
      <p:sp>
        <p:nvSpPr>
          <p:cNvPr id="3" name="Content Placeholder 2"/>
          <p:cNvSpPr>
            <a:spLocks noGrp="1"/>
          </p:cNvSpPr>
          <p:nvPr>
            <p:ph sz="quarter" idx="1"/>
          </p:nvPr>
        </p:nvSpPr>
        <p:spPr/>
        <p:txBody>
          <a:bodyPr/>
          <a:lstStyle/>
          <a:p>
            <a:r>
              <a:rPr lang="en-US" dirty="0" err="1"/>
              <a:t>Betonarme</a:t>
            </a:r>
            <a:r>
              <a:rPr lang="en-US" dirty="0"/>
              <a:t> </a:t>
            </a:r>
            <a:r>
              <a:rPr lang="en-US" dirty="0" err="1"/>
              <a:t>Mantolama</a:t>
            </a:r>
            <a:r>
              <a:rPr lang="en-US" dirty="0"/>
              <a:t> </a:t>
            </a:r>
            <a:r>
              <a:rPr lang="en-US" dirty="0" err="1"/>
              <a:t>ile</a:t>
            </a:r>
            <a:r>
              <a:rPr lang="en-US" dirty="0"/>
              <a:t> </a:t>
            </a:r>
            <a:r>
              <a:rPr lang="en-US" dirty="0" err="1"/>
              <a:t>Güçlendirme</a:t>
            </a:r>
            <a:endParaRPr lang="en-US" dirty="0"/>
          </a:p>
          <a:p>
            <a:r>
              <a:rPr lang="en-US" dirty="0" err="1"/>
              <a:t>Lifli</a:t>
            </a:r>
            <a:r>
              <a:rPr lang="en-US" dirty="0"/>
              <a:t> </a:t>
            </a:r>
            <a:r>
              <a:rPr lang="en-US" dirty="0" err="1"/>
              <a:t>Polimerler</a:t>
            </a:r>
            <a:r>
              <a:rPr lang="en-US" dirty="0"/>
              <a:t> </a:t>
            </a:r>
            <a:r>
              <a:rPr lang="en-US" dirty="0" err="1"/>
              <a:t>ile</a:t>
            </a:r>
            <a:r>
              <a:rPr lang="en-US" dirty="0"/>
              <a:t> </a:t>
            </a:r>
            <a:r>
              <a:rPr lang="en-US" dirty="0" err="1"/>
              <a:t>Sargı</a:t>
            </a:r>
            <a:endParaRPr lang="en-US" dirty="0"/>
          </a:p>
          <a:p>
            <a:r>
              <a:rPr lang="en-US" dirty="0" err="1"/>
              <a:t>Betonarme</a:t>
            </a:r>
            <a:r>
              <a:rPr lang="en-US" dirty="0"/>
              <a:t> </a:t>
            </a:r>
            <a:r>
              <a:rPr lang="en-US" dirty="0" err="1"/>
              <a:t>Perde</a:t>
            </a:r>
            <a:r>
              <a:rPr lang="en-US" dirty="0"/>
              <a:t> </a:t>
            </a:r>
            <a:r>
              <a:rPr lang="en-US" dirty="0" err="1"/>
              <a:t>Eklenmesi</a:t>
            </a:r>
            <a:r>
              <a:rPr lang="en-US" dirty="0"/>
              <a:t> </a:t>
            </a:r>
            <a:r>
              <a:rPr lang="en-US" dirty="0" err="1"/>
              <a:t>Yoluyla</a:t>
            </a:r>
            <a:r>
              <a:rPr lang="en-US" dirty="0"/>
              <a:t> </a:t>
            </a:r>
            <a:r>
              <a:rPr lang="en-US" dirty="0" err="1"/>
              <a:t>Güçlendirme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Betonarme</a:t>
            </a:r>
            <a:r>
              <a:rPr lang="en-US" dirty="0"/>
              <a:t> </a:t>
            </a:r>
            <a:r>
              <a:rPr lang="en-US" dirty="0" err="1"/>
              <a:t>Mantolama</a:t>
            </a:r>
            <a:r>
              <a:rPr lang="en-US" dirty="0"/>
              <a:t> </a:t>
            </a:r>
            <a:r>
              <a:rPr lang="en-US" dirty="0" err="1"/>
              <a:t>ile</a:t>
            </a:r>
            <a:r>
              <a:rPr lang="en-US" dirty="0"/>
              <a:t> </a:t>
            </a:r>
            <a:r>
              <a:rPr lang="en-US" dirty="0" err="1"/>
              <a:t>Güçlendirme</a:t>
            </a:r>
            <a:endParaRPr lang="en-US" dirty="0"/>
          </a:p>
        </p:txBody>
      </p:sp>
      <p:sp>
        <p:nvSpPr>
          <p:cNvPr id="3" name="Content Placeholder 2"/>
          <p:cNvSpPr>
            <a:spLocks noGrp="1"/>
          </p:cNvSpPr>
          <p:nvPr>
            <p:ph sz="quarter" idx="1"/>
          </p:nvPr>
        </p:nvSpPr>
        <p:spPr/>
        <p:txBody>
          <a:bodyPr/>
          <a:lstStyle/>
          <a:p>
            <a:r>
              <a:rPr lang="en-US" dirty="0" err="1">
                <a:solidFill>
                  <a:srgbClr val="FF6600"/>
                </a:solidFill>
              </a:rPr>
              <a:t>Kirişler</a:t>
            </a:r>
            <a:r>
              <a:rPr lang="en-US" dirty="0">
                <a:solidFill>
                  <a:srgbClr val="FF6600"/>
                </a:solidFill>
              </a:rPr>
              <a:t>: </a:t>
            </a:r>
            <a:r>
              <a:rPr lang="en-US" dirty="0"/>
              <a:t>Bu </a:t>
            </a:r>
            <a:r>
              <a:rPr lang="en-US" dirty="0" err="1"/>
              <a:t>uygulamada</a:t>
            </a:r>
            <a:r>
              <a:rPr lang="en-US" dirty="0"/>
              <a:t> </a:t>
            </a:r>
            <a:r>
              <a:rPr lang="en-US" dirty="0" err="1"/>
              <a:t>ilave</a:t>
            </a:r>
            <a:r>
              <a:rPr lang="en-US" dirty="0"/>
              <a:t> </a:t>
            </a:r>
            <a:r>
              <a:rPr lang="en-US" dirty="0" err="1"/>
              <a:t>boyuna</a:t>
            </a:r>
            <a:r>
              <a:rPr lang="en-US" dirty="0"/>
              <a:t> </a:t>
            </a:r>
            <a:r>
              <a:rPr lang="en-US" dirty="0" err="1"/>
              <a:t>donatılar</a:t>
            </a:r>
            <a:r>
              <a:rPr lang="en-US" dirty="0"/>
              <a:t> </a:t>
            </a:r>
            <a:r>
              <a:rPr lang="en-US" dirty="0" err="1"/>
              <a:t>ve</a:t>
            </a:r>
            <a:r>
              <a:rPr lang="en-US" dirty="0"/>
              <a:t> </a:t>
            </a:r>
            <a:r>
              <a:rPr lang="en-US" dirty="0" err="1"/>
              <a:t>etriyeler</a:t>
            </a:r>
            <a:r>
              <a:rPr lang="en-US" dirty="0"/>
              <a:t> </a:t>
            </a:r>
            <a:r>
              <a:rPr lang="en-US" dirty="0" err="1"/>
              <a:t>konularak</a:t>
            </a:r>
            <a:r>
              <a:rPr lang="en-US" dirty="0"/>
              <a:t> </a:t>
            </a:r>
            <a:r>
              <a:rPr lang="en-US" dirty="0" err="1"/>
              <a:t>kiriş</a:t>
            </a:r>
            <a:r>
              <a:rPr lang="en-US" dirty="0"/>
              <a:t> </a:t>
            </a:r>
            <a:r>
              <a:rPr lang="en-US" dirty="0" err="1"/>
              <a:t>betonarme</a:t>
            </a:r>
            <a:r>
              <a:rPr lang="en-US" dirty="0"/>
              <a:t> </a:t>
            </a:r>
            <a:r>
              <a:rPr lang="en-US" dirty="0" err="1"/>
              <a:t>bir</a:t>
            </a:r>
            <a:r>
              <a:rPr lang="en-US" dirty="0"/>
              <a:t> </a:t>
            </a:r>
            <a:r>
              <a:rPr lang="en-US" dirty="0" err="1"/>
              <a:t>mantoyla</a:t>
            </a:r>
            <a:r>
              <a:rPr lang="en-US" dirty="0"/>
              <a:t> </a:t>
            </a:r>
            <a:r>
              <a:rPr lang="en-US" dirty="0" err="1"/>
              <a:t>sarılır</a:t>
            </a:r>
            <a:r>
              <a:rPr lang="en-US" dirty="0"/>
              <a:t>. </a:t>
            </a:r>
            <a:r>
              <a:rPr lang="en-US" dirty="0" err="1"/>
              <a:t>Manto</a:t>
            </a:r>
            <a:r>
              <a:rPr lang="en-US" dirty="0"/>
              <a:t> </a:t>
            </a:r>
            <a:r>
              <a:rPr lang="en-US" dirty="0" err="1"/>
              <a:t>yapılırken</a:t>
            </a:r>
            <a:r>
              <a:rPr lang="en-US" dirty="0"/>
              <a:t> </a:t>
            </a:r>
            <a:r>
              <a:rPr lang="en-US" dirty="0" err="1"/>
              <a:t>yeni</a:t>
            </a:r>
            <a:r>
              <a:rPr lang="en-US" dirty="0"/>
              <a:t> </a:t>
            </a:r>
            <a:r>
              <a:rPr lang="en-US" dirty="0" err="1"/>
              <a:t>yerleşltirilen</a:t>
            </a:r>
            <a:r>
              <a:rPr lang="en-US" dirty="0"/>
              <a:t> </a:t>
            </a:r>
            <a:r>
              <a:rPr lang="en-US" dirty="0" err="1"/>
              <a:t>manto</a:t>
            </a:r>
            <a:r>
              <a:rPr lang="en-US" dirty="0"/>
              <a:t> </a:t>
            </a:r>
            <a:r>
              <a:rPr lang="en-US" dirty="0" err="1"/>
              <a:t>donatısıyla</a:t>
            </a:r>
            <a:r>
              <a:rPr lang="en-US" dirty="0"/>
              <a:t> </a:t>
            </a:r>
            <a:r>
              <a:rPr lang="en-US" dirty="0" err="1"/>
              <a:t>mevcut</a:t>
            </a:r>
            <a:r>
              <a:rPr lang="en-US" dirty="0"/>
              <a:t> </a:t>
            </a:r>
            <a:r>
              <a:rPr lang="en-US" dirty="0" err="1"/>
              <a:t>boyuna</a:t>
            </a:r>
            <a:r>
              <a:rPr lang="en-US" dirty="0"/>
              <a:t> </a:t>
            </a:r>
            <a:r>
              <a:rPr lang="en-US" dirty="0" err="1"/>
              <a:t>donatı</a:t>
            </a:r>
            <a:r>
              <a:rPr lang="en-US" dirty="0"/>
              <a:t> </a:t>
            </a:r>
            <a:r>
              <a:rPr lang="en-US" dirty="0" err="1"/>
              <a:t>arasında</a:t>
            </a:r>
            <a:r>
              <a:rPr lang="en-US" dirty="0"/>
              <a:t> </a:t>
            </a:r>
            <a:r>
              <a:rPr lang="en-US" dirty="0" err="1"/>
              <a:t>bir</a:t>
            </a:r>
            <a:r>
              <a:rPr lang="en-US" dirty="0"/>
              <a:t> </a:t>
            </a:r>
            <a:r>
              <a:rPr lang="en-US" dirty="0" err="1"/>
              <a:t>bağ</a:t>
            </a:r>
            <a:r>
              <a:rPr lang="en-US" dirty="0"/>
              <a:t> </a:t>
            </a:r>
            <a:r>
              <a:rPr lang="en-US" dirty="0" err="1"/>
              <a:t>sağlanmalıdır</a:t>
            </a:r>
            <a:r>
              <a:rPr lang="en-US" dirty="0"/>
              <a:t>. Bu </a:t>
            </a:r>
            <a:r>
              <a:rPr lang="en-US" dirty="0" err="1"/>
              <a:t>bağ</a:t>
            </a:r>
            <a:r>
              <a:rPr lang="en-US" dirty="0"/>
              <a:t>, </a:t>
            </a:r>
            <a:r>
              <a:rPr lang="en-US" dirty="0" err="1"/>
              <a:t>boyuna</a:t>
            </a:r>
            <a:r>
              <a:rPr lang="en-US" dirty="0"/>
              <a:t> </a:t>
            </a:r>
            <a:r>
              <a:rPr lang="en-US" dirty="0" err="1"/>
              <a:t>donatılara</a:t>
            </a:r>
            <a:r>
              <a:rPr lang="en-US" dirty="0"/>
              <a:t> </a:t>
            </a:r>
            <a:r>
              <a:rPr lang="en-US" dirty="0" err="1"/>
              <a:t>kaynaklanan</a:t>
            </a:r>
            <a:r>
              <a:rPr lang="en-US" dirty="0"/>
              <a:t> U </a:t>
            </a:r>
            <a:r>
              <a:rPr lang="en-US" dirty="0" err="1"/>
              <a:t>ve</a:t>
            </a:r>
            <a:r>
              <a:rPr lang="en-US" dirty="0"/>
              <a:t> Z </a:t>
            </a:r>
            <a:r>
              <a:rPr lang="en-US" dirty="0" err="1"/>
              <a:t>çubuklarıyla</a:t>
            </a:r>
            <a:r>
              <a:rPr lang="en-US" dirty="0"/>
              <a:t> </a:t>
            </a:r>
            <a:r>
              <a:rPr lang="en-US" dirty="0" err="1"/>
              <a:t>sağlanabilir</a:t>
            </a:r>
            <a:r>
              <a:rPr lang="en-US" dirty="0"/>
              <a:t>.</a:t>
            </a:r>
          </a:p>
        </p:txBody>
      </p:sp>
      <p:pic>
        <p:nvPicPr>
          <p:cNvPr id="4" name="Picture 3"/>
          <p:cNvPicPr>
            <a:picLocks noChangeAspect="1"/>
          </p:cNvPicPr>
          <p:nvPr/>
        </p:nvPicPr>
        <p:blipFill>
          <a:blip r:embed="rId2"/>
          <a:stretch>
            <a:fillRect/>
          </a:stretch>
        </p:blipFill>
        <p:spPr>
          <a:xfrm>
            <a:off x="320840" y="3674014"/>
            <a:ext cx="8365960" cy="2745915"/>
          </a:xfrm>
          <a:prstGeom prst="rect">
            <a:avLst/>
          </a:prstGeom>
        </p:spPr>
      </p:pic>
      <p:sp>
        <p:nvSpPr>
          <p:cNvPr id="5" name="Title 1"/>
          <p:cNvSpPr txBox="1">
            <a:spLocks/>
          </p:cNvSpPr>
          <p:nvPr/>
        </p:nvSpPr>
        <p:spPr>
          <a:xfrm>
            <a:off x="320840" y="-296862"/>
            <a:ext cx="9214323"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rgbClr val="FF6600"/>
                </a:solidFill>
                <a:effectLst/>
                <a:uLnTx/>
                <a:uFillTx/>
                <a:latin typeface="+mj-lt"/>
                <a:ea typeface="+mj-ea"/>
                <a:cs typeface="+mj-cs"/>
              </a:rPr>
              <a:t>GÜÇLENDİRME YÖNTEMLERİ</a:t>
            </a:r>
            <a:endParaRPr kumimoji="0" lang="en-US" sz="4000" b="0" i="0" u="none" strike="noStrike" kern="1200" cap="none" spc="0" normalizeH="0" baseline="0" noProof="0" dirty="0">
              <a:ln>
                <a:noFill/>
              </a:ln>
              <a:solidFill>
                <a:srgbClr val="FF6600"/>
              </a:solidFill>
              <a:effectLst/>
              <a:uLnTx/>
              <a:uFillTx/>
              <a:latin typeface="+mj-lt"/>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76115" y="1278150"/>
            <a:ext cx="8410685" cy="2503492"/>
          </a:xfrm>
        </p:spPr>
        <p:txBody>
          <a:bodyPr/>
          <a:lstStyle/>
          <a:p>
            <a:r>
              <a:rPr lang="en-US" dirty="0" err="1">
                <a:solidFill>
                  <a:srgbClr val="FF6600"/>
                </a:solidFill>
              </a:rPr>
              <a:t>Kolonlar</a:t>
            </a:r>
            <a:r>
              <a:rPr lang="en-US" dirty="0">
                <a:solidFill>
                  <a:srgbClr val="FF6600"/>
                </a:solidFill>
              </a:rPr>
              <a:t>: </a:t>
            </a:r>
            <a:r>
              <a:rPr lang="en-US" dirty="0" err="1"/>
              <a:t>Kolon</a:t>
            </a:r>
            <a:r>
              <a:rPr lang="en-US" dirty="0"/>
              <a:t> en </a:t>
            </a:r>
            <a:r>
              <a:rPr lang="en-US" dirty="0" err="1"/>
              <a:t>az</a:t>
            </a:r>
            <a:r>
              <a:rPr lang="en-US" dirty="0"/>
              <a:t> 10 cm </a:t>
            </a:r>
            <a:r>
              <a:rPr lang="en-US" dirty="0" err="1"/>
              <a:t>kalınlığında</a:t>
            </a:r>
            <a:r>
              <a:rPr lang="en-US" dirty="0"/>
              <a:t> </a:t>
            </a:r>
            <a:r>
              <a:rPr lang="en-US" dirty="0" err="1"/>
              <a:t>beton</a:t>
            </a:r>
            <a:r>
              <a:rPr lang="en-US" dirty="0"/>
              <a:t> </a:t>
            </a:r>
            <a:r>
              <a:rPr lang="en-US" dirty="0" err="1"/>
              <a:t>mantoyla</a:t>
            </a:r>
            <a:r>
              <a:rPr lang="en-US" dirty="0"/>
              <a:t> </a:t>
            </a:r>
            <a:r>
              <a:rPr lang="en-US" dirty="0" err="1"/>
              <a:t>dört</a:t>
            </a:r>
            <a:r>
              <a:rPr lang="en-US" dirty="0"/>
              <a:t> </a:t>
            </a:r>
            <a:r>
              <a:rPr lang="en-US" dirty="0" err="1"/>
              <a:t>bir</a:t>
            </a:r>
            <a:r>
              <a:rPr lang="en-US" dirty="0"/>
              <a:t> </a:t>
            </a:r>
            <a:r>
              <a:rPr lang="en-US" dirty="0" err="1"/>
              <a:t>yanından</a:t>
            </a:r>
            <a:r>
              <a:rPr lang="en-US" dirty="0"/>
              <a:t> </a:t>
            </a:r>
            <a:r>
              <a:rPr lang="en-US" dirty="0" err="1"/>
              <a:t>sarılır</a:t>
            </a:r>
            <a:r>
              <a:rPr lang="en-US" dirty="0"/>
              <a:t> </a:t>
            </a:r>
            <a:r>
              <a:rPr lang="en-US" dirty="0" err="1"/>
              <a:t>ve</a:t>
            </a:r>
            <a:r>
              <a:rPr lang="en-US" dirty="0"/>
              <a:t> </a:t>
            </a:r>
            <a:r>
              <a:rPr lang="en-US" dirty="0" err="1"/>
              <a:t>bu</a:t>
            </a:r>
            <a:r>
              <a:rPr lang="en-US" dirty="0"/>
              <a:t> </a:t>
            </a:r>
            <a:r>
              <a:rPr lang="en-US" dirty="0" err="1"/>
              <a:t>manto</a:t>
            </a:r>
            <a:r>
              <a:rPr lang="en-US" dirty="0"/>
              <a:t> </a:t>
            </a:r>
            <a:r>
              <a:rPr lang="en-US" dirty="0" err="1"/>
              <a:t>içine</a:t>
            </a:r>
            <a:r>
              <a:rPr lang="en-US" dirty="0"/>
              <a:t> </a:t>
            </a:r>
            <a:r>
              <a:rPr lang="en-US" dirty="0" err="1"/>
              <a:t>yeni</a:t>
            </a:r>
            <a:r>
              <a:rPr lang="en-US" dirty="0"/>
              <a:t> </a:t>
            </a:r>
            <a:r>
              <a:rPr lang="en-US" dirty="0" err="1"/>
              <a:t>boyuna</a:t>
            </a:r>
            <a:r>
              <a:rPr lang="en-US" dirty="0"/>
              <a:t> </a:t>
            </a:r>
            <a:r>
              <a:rPr lang="en-US" dirty="0" err="1"/>
              <a:t>ve</a:t>
            </a:r>
            <a:r>
              <a:rPr lang="en-US" dirty="0"/>
              <a:t> </a:t>
            </a:r>
            <a:r>
              <a:rPr lang="en-US" dirty="0" err="1"/>
              <a:t>enine</a:t>
            </a:r>
            <a:r>
              <a:rPr lang="en-US" dirty="0"/>
              <a:t> </a:t>
            </a:r>
            <a:r>
              <a:rPr lang="en-US" dirty="0" err="1"/>
              <a:t>donatılar</a:t>
            </a:r>
            <a:r>
              <a:rPr lang="en-US" dirty="0"/>
              <a:t> </a:t>
            </a:r>
            <a:r>
              <a:rPr lang="en-US" dirty="0" err="1"/>
              <a:t>yerleşltirilir</a:t>
            </a:r>
            <a:r>
              <a:rPr lang="en-US" dirty="0"/>
              <a:t>. </a:t>
            </a:r>
            <a:r>
              <a:rPr lang="en-US" dirty="0" err="1"/>
              <a:t>Betonarme</a:t>
            </a:r>
            <a:r>
              <a:rPr lang="en-US" dirty="0"/>
              <a:t> </a:t>
            </a:r>
            <a:r>
              <a:rPr lang="en-US" dirty="0" err="1"/>
              <a:t>sargı</a:t>
            </a:r>
            <a:r>
              <a:rPr lang="en-US" dirty="0"/>
              <a:t> alt </a:t>
            </a:r>
            <a:r>
              <a:rPr lang="en-US" dirty="0" err="1"/>
              <a:t>kat</a:t>
            </a:r>
            <a:r>
              <a:rPr lang="en-US" dirty="0"/>
              <a:t> </a:t>
            </a:r>
            <a:r>
              <a:rPr lang="en-US" dirty="0" err="1"/>
              <a:t>döşemesinin</a:t>
            </a:r>
            <a:r>
              <a:rPr lang="en-US" dirty="0"/>
              <a:t> </a:t>
            </a:r>
            <a:r>
              <a:rPr lang="en-US" dirty="0" err="1"/>
              <a:t>üstünde</a:t>
            </a:r>
            <a:r>
              <a:rPr lang="en-US" dirty="0"/>
              <a:t> </a:t>
            </a:r>
            <a:r>
              <a:rPr lang="en-US" dirty="0" err="1"/>
              <a:t>başlar</a:t>
            </a:r>
            <a:r>
              <a:rPr lang="en-US" dirty="0"/>
              <a:t> </a:t>
            </a:r>
            <a:r>
              <a:rPr lang="en-US" dirty="0" err="1"/>
              <a:t>ve</a:t>
            </a:r>
            <a:r>
              <a:rPr lang="en-US" dirty="0"/>
              <a:t> </a:t>
            </a:r>
            <a:r>
              <a:rPr lang="en-US" dirty="0" err="1"/>
              <a:t>üst</a:t>
            </a:r>
            <a:r>
              <a:rPr lang="en-US" dirty="0"/>
              <a:t> </a:t>
            </a:r>
            <a:r>
              <a:rPr lang="en-US" dirty="0" err="1"/>
              <a:t>kat</a:t>
            </a:r>
            <a:r>
              <a:rPr lang="en-US" dirty="0"/>
              <a:t> </a:t>
            </a:r>
            <a:r>
              <a:rPr lang="en-US" dirty="0" err="1"/>
              <a:t>döşemesinin</a:t>
            </a:r>
            <a:r>
              <a:rPr lang="en-US" dirty="0"/>
              <a:t> </a:t>
            </a:r>
            <a:r>
              <a:rPr lang="en-US" dirty="0" err="1"/>
              <a:t>altında</a:t>
            </a:r>
            <a:r>
              <a:rPr lang="en-US" dirty="0"/>
              <a:t> </a:t>
            </a:r>
            <a:r>
              <a:rPr lang="en-US" dirty="0" err="1"/>
              <a:t>sona</a:t>
            </a:r>
            <a:r>
              <a:rPr lang="en-US" dirty="0"/>
              <a:t> </a:t>
            </a:r>
            <a:r>
              <a:rPr lang="en-US" dirty="0" err="1"/>
              <a:t>erer</a:t>
            </a:r>
            <a:r>
              <a:rPr lang="en-US" dirty="0"/>
              <a:t>. Bu </a:t>
            </a:r>
            <a:r>
              <a:rPr lang="en-US" dirty="0" err="1"/>
              <a:t>uygulamada</a:t>
            </a:r>
            <a:r>
              <a:rPr lang="en-US" dirty="0"/>
              <a:t> </a:t>
            </a:r>
            <a:r>
              <a:rPr lang="en-US" dirty="0" err="1"/>
              <a:t>eski</a:t>
            </a:r>
            <a:r>
              <a:rPr lang="en-US" dirty="0"/>
              <a:t> </a:t>
            </a:r>
            <a:r>
              <a:rPr lang="en-US" dirty="0" err="1"/>
              <a:t>ve</a:t>
            </a:r>
            <a:r>
              <a:rPr lang="en-US" dirty="0"/>
              <a:t> </a:t>
            </a:r>
            <a:r>
              <a:rPr lang="en-US" dirty="0" err="1"/>
              <a:t>yeni</a:t>
            </a:r>
            <a:r>
              <a:rPr lang="en-US" dirty="0"/>
              <a:t> </a:t>
            </a:r>
            <a:r>
              <a:rPr lang="en-US" dirty="0" err="1"/>
              <a:t>betonun</a:t>
            </a:r>
            <a:r>
              <a:rPr lang="en-US" dirty="0"/>
              <a:t> </a:t>
            </a:r>
            <a:r>
              <a:rPr lang="en-US" dirty="0" err="1"/>
              <a:t>kaynaştırılması</a:t>
            </a:r>
            <a:r>
              <a:rPr lang="en-US" dirty="0"/>
              <a:t> </a:t>
            </a:r>
            <a:r>
              <a:rPr lang="en-US" dirty="0" err="1"/>
              <a:t>ve</a:t>
            </a:r>
            <a:r>
              <a:rPr lang="en-US" dirty="0"/>
              <a:t> </a:t>
            </a:r>
            <a:r>
              <a:rPr lang="en-US" dirty="0" err="1"/>
              <a:t>yeni</a:t>
            </a:r>
            <a:r>
              <a:rPr lang="en-US" dirty="0"/>
              <a:t> </a:t>
            </a:r>
            <a:r>
              <a:rPr lang="en-US" dirty="0" err="1"/>
              <a:t>konulan</a:t>
            </a:r>
            <a:r>
              <a:rPr lang="en-US" dirty="0"/>
              <a:t> </a:t>
            </a:r>
            <a:r>
              <a:rPr lang="en-US" dirty="0" err="1"/>
              <a:t>boyuna</a:t>
            </a:r>
            <a:r>
              <a:rPr lang="en-US" dirty="0"/>
              <a:t> </a:t>
            </a:r>
            <a:r>
              <a:rPr lang="en-US" dirty="0" err="1"/>
              <a:t>donatılarla</a:t>
            </a:r>
            <a:r>
              <a:rPr lang="en-US" dirty="0"/>
              <a:t> </a:t>
            </a:r>
            <a:r>
              <a:rPr lang="en-US" dirty="0" err="1"/>
              <a:t>eski</a:t>
            </a:r>
            <a:r>
              <a:rPr lang="en-US" dirty="0"/>
              <a:t> </a:t>
            </a:r>
            <a:r>
              <a:rPr lang="en-US" dirty="0" err="1"/>
              <a:t>donatılar</a:t>
            </a:r>
            <a:r>
              <a:rPr lang="en-US" dirty="0"/>
              <a:t> </a:t>
            </a:r>
            <a:r>
              <a:rPr lang="en-US" dirty="0" err="1"/>
              <a:t>arasında</a:t>
            </a:r>
            <a:r>
              <a:rPr lang="en-US" dirty="0"/>
              <a:t> </a:t>
            </a:r>
            <a:r>
              <a:rPr lang="en-US" dirty="0" err="1"/>
              <a:t>sağlıklı</a:t>
            </a:r>
            <a:r>
              <a:rPr lang="en-US" dirty="0"/>
              <a:t> </a:t>
            </a:r>
            <a:r>
              <a:rPr lang="en-US" dirty="0" err="1"/>
              <a:t>bir</a:t>
            </a:r>
            <a:r>
              <a:rPr lang="en-US" dirty="0"/>
              <a:t> </a:t>
            </a:r>
            <a:r>
              <a:rPr lang="en-US" dirty="0" err="1"/>
              <a:t>bağlantı</a:t>
            </a:r>
            <a:r>
              <a:rPr lang="en-US" dirty="0"/>
              <a:t> </a:t>
            </a:r>
            <a:r>
              <a:rPr lang="en-US" dirty="0" err="1"/>
              <a:t>yapılması</a:t>
            </a:r>
            <a:r>
              <a:rPr lang="en-US" dirty="0"/>
              <a:t> </a:t>
            </a:r>
            <a:r>
              <a:rPr lang="en-US" dirty="0" err="1"/>
              <a:t>önemlidir</a:t>
            </a:r>
            <a:r>
              <a:rPr lang="en-US" dirty="0"/>
              <a:t>.</a:t>
            </a:r>
          </a:p>
        </p:txBody>
      </p:sp>
      <p:pic>
        <p:nvPicPr>
          <p:cNvPr id="4" name="Picture 3"/>
          <p:cNvPicPr>
            <a:picLocks noChangeAspect="1"/>
          </p:cNvPicPr>
          <p:nvPr/>
        </p:nvPicPr>
        <p:blipFill>
          <a:blip r:embed="rId2"/>
          <a:stretch>
            <a:fillRect/>
          </a:stretch>
        </p:blipFill>
        <p:spPr>
          <a:xfrm>
            <a:off x="2485033" y="3781642"/>
            <a:ext cx="5099547" cy="2800289"/>
          </a:xfrm>
          <a:prstGeom prst="rect">
            <a:avLst/>
          </a:prstGeom>
        </p:spPr>
      </p:pic>
      <p:sp>
        <p:nvSpPr>
          <p:cNvPr id="5" name="Title 1"/>
          <p:cNvSpPr>
            <a:spLocks noGrp="1"/>
          </p:cNvSpPr>
          <p:nvPr>
            <p:ph type="title"/>
          </p:nvPr>
        </p:nvSpPr>
        <p:spPr>
          <a:xfrm>
            <a:off x="693508" y="274638"/>
            <a:ext cx="7772400" cy="1143000"/>
          </a:xfrm>
        </p:spPr>
        <p:txBody>
          <a:bodyPr>
            <a:normAutofit fontScale="90000"/>
          </a:bodyPr>
          <a:lstStyle/>
          <a:p>
            <a:r>
              <a:rPr lang="en-US" dirty="0" err="1"/>
              <a:t>Betonarme</a:t>
            </a:r>
            <a:r>
              <a:rPr lang="en-US" dirty="0"/>
              <a:t> </a:t>
            </a:r>
            <a:r>
              <a:rPr lang="en-US" dirty="0" err="1"/>
              <a:t>Mantolama</a:t>
            </a:r>
            <a:r>
              <a:rPr lang="en-US" dirty="0"/>
              <a:t> </a:t>
            </a:r>
            <a:r>
              <a:rPr lang="en-US" dirty="0" err="1"/>
              <a:t>ile</a:t>
            </a:r>
            <a:r>
              <a:rPr lang="en-US" dirty="0"/>
              <a:t> </a:t>
            </a:r>
            <a:r>
              <a:rPr lang="en-US" dirty="0" err="1"/>
              <a:t>Güçlendirme</a:t>
            </a:r>
            <a:endParaRPr lang="en-US" dirty="0"/>
          </a:p>
        </p:txBody>
      </p:sp>
      <p:sp>
        <p:nvSpPr>
          <p:cNvPr id="6" name="Title 1"/>
          <p:cNvSpPr txBox="1">
            <a:spLocks/>
          </p:cNvSpPr>
          <p:nvPr/>
        </p:nvSpPr>
        <p:spPr>
          <a:xfrm>
            <a:off x="320840" y="-296862"/>
            <a:ext cx="9214323"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rgbClr val="FF6600"/>
                </a:solidFill>
                <a:effectLst/>
                <a:uLnTx/>
                <a:uFillTx/>
                <a:latin typeface="+mj-lt"/>
                <a:ea typeface="+mj-ea"/>
                <a:cs typeface="+mj-cs"/>
              </a:rPr>
              <a:t>GÜÇLENDİRME YÖNTEMLERİ</a:t>
            </a:r>
            <a:endParaRPr kumimoji="0" lang="en-US" sz="4000" b="0" i="0" u="none" strike="noStrike" kern="1200" cap="none" spc="0" normalizeH="0" baseline="0" noProof="0" dirty="0">
              <a:ln>
                <a:noFill/>
              </a:ln>
              <a:solidFill>
                <a:srgbClr val="FF6600"/>
              </a:solidFill>
              <a:effectLst/>
              <a:uLnTx/>
              <a:uFillTx/>
              <a:latin typeface="+mj-lt"/>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81325"/>
            <a:ext cx="7772400" cy="700804"/>
          </a:xfrm>
        </p:spPr>
        <p:txBody>
          <a:bodyPr>
            <a:normAutofit fontScale="90000"/>
          </a:bodyPr>
          <a:lstStyle/>
          <a:p>
            <a:r>
              <a:rPr lang="en-US" dirty="0" err="1"/>
              <a:t>Lifli</a:t>
            </a:r>
            <a:r>
              <a:rPr lang="en-US" dirty="0"/>
              <a:t> </a:t>
            </a:r>
            <a:r>
              <a:rPr lang="en-US" dirty="0" err="1"/>
              <a:t>Polimerler</a:t>
            </a:r>
            <a:r>
              <a:rPr lang="en-US" dirty="0"/>
              <a:t> </a:t>
            </a:r>
            <a:r>
              <a:rPr lang="en-US" dirty="0" err="1"/>
              <a:t>ile</a:t>
            </a:r>
            <a:r>
              <a:rPr lang="en-US" dirty="0"/>
              <a:t> </a:t>
            </a:r>
            <a:r>
              <a:rPr lang="en-US" dirty="0" err="1"/>
              <a:t>Sargı</a:t>
            </a:r>
            <a:endParaRPr lang="en-US" dirty="0"/>
          </a:p>
        </p:txBody>
      </p:sp>
      <p:sp>
        <p:nvSpPr>
          <p:cNvPr id="3" name="Content Placeholder 2"/>
          <p:cNvSpPr>
            <a:spLocks noGrp="1"/>
          </p:cNvSpPr>
          <p:nvPr>
            <p:ph sz="quarter" idx="1"/>
          </p:nvPr>
        </p:nvSpPr>
        <p:spPr>
          <a:xfrm>
            <a:off x="515414" y="1482129"/>
            <a:ext cx="8171386" cy="2704040"/>
          </a:xfrm>
        </p:spPr>
        <p:txBody>
          <a:bodyPr>
            <a:normAutofit/>
          </a:bodyPr>
          <a:lstStyle/>
          <a:p>
            <a:r>
              <a:rPr lang="en-US" dirty="0" err="1">
                <a:solidFill>
                  <a:srgbClr val="FF6600"/>
                </a:solidFill>
              </a:rPr>
              <a:t>Kirişler</a:t>
            </a:r>
            <a:r>
              <a:rPr lang="en-US" dirty="0">
                <a:solidFill>
                  <a:srgbClr val="FF6600"/>
                </a:solidFill>
              </a:rPr>
              <a:t> </a:t>
            </a:r>
            <a:r>
              <a:rPr lang="en-US" dirty="0"/>
              <a:t>: </a:t>
            </a:r>
            <a:r>
              <a:rPr lang="en-US" dirty="0" err="1"/>
              <a:t>Lifli</a:t>
            </a:r>
            <a:r>
              <a:rPr lang="en-US" dirty="0"/>
              <a:t> </a:t>
            </a:r>
            <a:r>
              <a:rPr lang="en-US" dirty="0" err="1"/>
              <a:t>polimerle</a:t>
            </a:r>
            <a:r>
              <a:rPr lang="en-US" dirty="0"/>
              <a:t> </a:t>
            </a:r>
            <a:r>
              <a:rPr lang="en-US" dirty="0" err="1"/>
              <a:t>sarılarak</a:t>
            </a:r>
            <a:r>
              <a:rPr lang="en-US" dirty="0"/>
              <a:t> </a:t>
            </a:r>
            <a:r>
              <a:rPr lang="en-US" dirty="0" err="1"/>
              <a:t>güçlendirilen</a:t>
            </a:r>
            <a:r>
              <a:rPr lang="en-US" dirty="0"/>
              <a:t> </a:t>
            </a:r>
            <a:r>
              <a:rPr lang="en-US" dirty="0" err="1"/>
              <a:t>kirişllerde</a:t>
            </a:r>
            <a:r>
              <a:rPr lang="en-US" dirty="0"/>
              <a:t> </a:t>
            </a:r>
            <a:r>
              <a:rPr lang="en-US" dirty="0" err="1"/>
              <a:t>tüm</a:t>
            </a:r>
            <a:r>
              <a:rPr lang="en-US" dirty="0"/>
              <a:t> </a:t>
            </a:r>
            <a:r>
              <a:rPr lang="en-US" dirty="0" err="1"/>
              <a:t>kiriş</a:t>
            </a:r>
            <a:r>
              <a:rPr lang="en-US" dirty="0"/>
              <a:t> </a:t>
            </a:r>
            <a:r>
              <a:rPr lang="en-US" dirty="0" err="1"/>
              <a:t>çevresinin</a:t>
            </a:r>
            <a:r>
              <a:rPr lang="en-US" dirty="0"/>
              <a:t> </a:t>
            </a:r>
            <a:r>
              <a:rPr lang="en-US" dirty="0" err="1"/>
              <a:t>sarılmasıyla</a:t>
            </a:r>
            <a:r>
              <a:rPr lang="en-US" dirty="0"/>
              <a:t> </a:t>
            </a:r>
            <a:r>
              <a:rPr lang="en-US" dirty="0" err="1"/>
              <a:t>istenen</a:t>
            </a:r>
            <a:r>
              <a:rPr lang="en-US" dirty="0"/>
              <a:t> </a:t>
            </a:r>
            <a:r>
              <a:rPr lang="en-US" dirty="0" err="1"/>
              <a:t>dayanım</a:t>
            </a:r>
            <a:r>
              <a:rPr lang="en-US" dirty="0"/>
              <a:t> </a:t>
            </a:r>
            <a:r>
              <a:rPr lang="en-US" dirty="0" err="1"/>
              <a:t>artırımı</a:t>
            </a:r>
            <a:r>
              <a:rPr lang="en-US" dirty="0"/>
              <a:t> </a:t>
            </a:r>
            <a:r>
              <a:rPr lang="en-US" dirty="0" err="1"/>
              <a:t>ve</a:t>
            </a:r>
            <a:r>
              <a:rPr lang="en-US" dirty="0"/>
              <a:t> </a:t>
            </a:r>
            <a:r>
              <a:rPr lang="en-US" dirty="0" err="1"/>
              <a:t>sünek</a:t>
            </a:r>
            <a:r>
              <a:rPr lang="en-US" dirty="0"/>
              <a:t> </a:t>
            </a:r>
            <a:r>
              <a:rPr lang="en-US" dirty="0" err="1"/>
              <a:t>davranış</a:t>
            </a:r>
            <a:r>
              <a:rPr lang="en-US" dirty="0"/>
              <a:t> </a:t>
            </a:r>
            <a:r>
              <a:rPr lang="en-US" dirty="0" err="1"/>
              <a:t>yeteneği</a:t>
            </a:r>
            <a:r>
              <a:rPr lang="en-US" dirty="0"/>
              <a:t> </a:t>
            </a:r>
            <a:r>
              <a:rPr lang="en-US" dirty="0" err="1"/>
              <a:t>sağlanabilir</a:t>
            </a:r>
            <a:r>
              <a:rPr lang="en-US" dirty="0"/>
              <a:t> . </a:t>
            </a:r>
          </a:p>
          <a:p>
            <a:r>
              <a:rPr lang="en-US" dirty="0" err="1"/>
              <a:t>Tüm</a:t>
            </a:r>
            <a:r>
              <a:rPr lang="en-US" dirty="0"/>
              <a:t> </a:t>
            </a:r>
            <a:r>
              <a:rPr lang="en-US" dirty="0" err="1"/>
              <a:t>kiriş</a:t>
            </a:r>
            <a:r>
              <a:rPr lang="en-US" dirty="0"/>
              <a:t> </a:t>
            </a:r>
            <a:r>
              <a:rPr lang="en-US" dirty="0" err="1"/>
              <a:t>çevresinin</a:t>
            </a:r>
            <a:r>
              <a:rPr lang="en-US" dirty="0"/>
              <a:t> </a:t>
            </a:r>
            <a:r>
              <a:rPr lang="en-US" dirty="0" err="1"/>
              <a:t>sarılması</a:t>
            </a:r>
            <a:r>
              <a:rPr lang="en-US" dirty="0"/>
              <a:t> </a:t>
            </a:r>
            <a:r>
              <a:rPr lang="en-US" dirty="0" err="1"/>
              <a:t>yerine</a:t>
            </a:r>
            <a:r>
              <a:rPr lang="en-US" dirty="0"/>
              <a:t> </a:t>
            </a:r>
            <a:r>
              <a:rPr lang="en-US" dirty="0" err="1"/>
              <a:t>şeritler</a:t>
            </a:r>
            <a:r>
              <a:rPr lang="en-US" dirty="0"/>
              <a:t> </a:t>
            </a:r>
            <a:r>
              <a:rPr lang="en-US" dirty="0" err="1"/>
              <a:t>halinde</a:t>
            </a:r>
            <a:r>
              <a:rPr lang="en-US" dirty="0"/>
              <a:t> </a:t>
            </a:r>
            <a:r>
              <a:rPr lang="en-US" dirty="0" err="1"/>
              <a:t>lifli</a:t>
            </a:r>
            <a:r>
              <a:rPr lang="en-US" dirty="0"/>
              <a:t> </a:t>
            </a:r>
            <a:r>
              <a:rPr lang="en-US" dirty="0" err="1"/>
              <a:t>polimer</a:t>
            </a:r>
            <a:r>
              <a:rPr lang="en-US" dirty="0"/>
              <a:t> </a:t>
            </a:r>
            <a:r>
              <a:rPr lang="en-US" dirty="0" err="1"/>
              <a:t>uygulamasında</a:t>
            </a:r>
            <a:r>
              <a:rPr lang="en-US" dirty="0"/>
              <a:t> </a:t>
            </a:r>
            <a:r>
              <a:rPr lang="en-US" dirty="0" err="1"/>
              <a:t>bu</a:t>
            </a:r>
            <a:r>
              <a:rPr lang="en-US" dirty="0"/>
              <a:t> </a:t>
            </a:r>
            <a:r>
              <a:rPr lang="en-US" dirty="0" err="1"/>
              <a:t>şeritlerin</a:t>
            </a:r>
            <a:r>
              <a:rPr lang="en-US" dirty="0"/>
              <a:t> </a:t>
            </a:r>
            <a:r>
              <a:rPr lang="en-US" dirty="0" err="1"/>
              <a:t>aralıkları</a:t>
            </a:r>
            <a:r>
              <a:rPr lang="en-US" dirty="0"/>
              <a:t> </a:t>
            </a:r>
            <a:r>
              <a:rPr lang="en-US" dirty="0" err="1"/>
              <a:t>ve</a:t>
            </a:r>
            <a:r>
              <a:rPr lang="en-US" dirty="0"/>
              <a:t> </a:t>
            </a:r>
            <a:r>
              <a:rPr lang="en-US" dirty="0" err="1"/>
              <a:t>bindirme</a:t>
            </a:r>
            <a:r>
              <a:rPr lang="en-US" dirty="0"/>
              <a:t> </a:t>
            </a:r>
            <a:r>
              <a:rPr lang="en-US" dirty="0" err="1"/>
              <a:t>boyları</a:t>
            </a:r>
            <a:r>
              <a:rPr lang="en-US" dirty="0"/>
              <a:t> </a:t>
            </a:r>
            <a:r>
              <a:rPr lang="en-US" dirty="0" err="1"/>
              <a:t>yönetmelikte</a:t>
            </a:r>
            <a:r>
              <a:rPr lang="en-US" dirty="0"/>
              <a:t> </a:t>
            </a:r>
            <a:r>
              <a:rPr lang="en-US" dirty="0" err="1"/>
              <a:t>verilen</a:t>
            </a:r>
            <a:r>
              <a:rPr lang="en-US" dirty="0"/>
              <a:t> </a:t>
            </a:r>
            <a:r>
              <a:rPr lang="en-US" dirty="0" err="1"/>
              <a:t>değerlere</a:t>
            </a:r>
            <a:r>
              <a:rPr lang="en-US" dirty="0"/>
              <a:t> </a:t>
            </a:r>
            <a:r>
              <a:rPr lang="en-US" dirty="0" err="1"/>
              <a:t>uygun</a:t>
            </a:r>
            <a:r>
              <a:rPr lang="en-US" dirty="0"/>
              <a:t> </a:t>
            </a:r>
            <a:r>
              <a:rPr lang="en-US" dirty="0" err="1"/>
              <a:t>olmalıdır</a:t>
            </a:r>
            <a:r>
              <a:rPr lang="en-US" dirty="0"/>
              <a:t>.</a:t>
            </a:r>
          </a:p>
        </p:txBody>
      </p:sp>
      <p:pic>
        <p:nvPicPr>
          <p:cNvPr id="4" name="Picture 3"/>
          <p:cNvPicPr>
            <a:picLocks noChangeAspect="1"/>
          </p:cNvPicPr>
          <p:nvPr/>
        </p:nvPicPr>
        <p:blipFill>
          <a:blip r:embed="rId2"/>
          <a:stretch>
            <a:fillRect/>
          </a:stretch>
        </p:blipFill>
        <p:spPr>
          <a:xfrm>
            <a:off x="2447470" y="4186169"/>
            <a:ext cx="3380271" cy="2671831"/>
          </a:xfrm>
          <a:prstGeom prst="rect">
            <a:avLst/>
          </a:prstGeom>
        </p:spPr>
      </p:pic>
      <p:sp>
        <p:nvSpPr>
          <p:cNvPr id="5" name="Title 1"/>
          <p:cNvSpPr txBox="1">
            <a:spLocks/>
          </p:cNvSpPr>
          <p:nvPr/>
        </p:nvSpPr>
        <p:spPr>
          <a:xfrm>
            <a:off x="320840" y="-296862"/>
            <a:ext cx="9214323"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rgbClr val="FF6600"/>
                </a:solidFill>
                <a:effectLst/>
                <a:uLnTx/>
                <a:uFillTx/>
                <a:latin typeface="+mj-lt"/>
                <a:ea typeface="+mj-ea"/>
                <a:cs typeface="+mj-cs"/>
              </a:rPr>
              <a:t>GÜÇLENDİRME YÖNTEMLERİ</a:t>
            </a:r>
            <a:endParaRPr kumimoji="0" lang="en-US" sz="4000" b="0" i="0" u="none" strike="noStrike" kern="1200" cap="none" spc="0" normalizeH="0" baseline="0" noProof="0" dirty="0">
              <a:ln>
                <a:noFill/>
              </a:ln>
              <a:solidFill>
                <a:srgbClr val="FF6600"/>
              </a:solidFill>
              <a:effectLst/>
              <a:uLnTx/>
              <a:uFillTx/>
              <a:latin typeface="+mj-lt"/>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380577" y="1641263"/>
            <a:ext cx="8510317" cy="2943771"/>
          </a:xfrm>
        </p:spPr>
        <p:txBody>
          <a:bodyPr>
            <a:normAutofit fontScale="92500" lnSpcReduction="10000"/>
          </a:bodyPr>
          <a:lstStyle/>
          <a:p>
            <a:r>
              <a:rPr lang="en-US" dirty="0" err="1">
                <a:solidFill>
                  <a:srgbClr val="FF6600"/>
                </a:solidFill>
              </a:rPr>
              <a:t>Kolonlar</a:t>
            </a:r>
            <a:r>
              <a:rPr lang="en-US" dirty="0"/>
              <a:t>: </a:t>
            </a:r>
            <a:r>
              <a:rPr lang="en-US" dirty="0" err="1"/>
              <a:t>Lifli</a:t>
            </a:r>
            <a:r>
              <a:rPr lang="en-US" dirty="0"/>
              <a:t> </a:t>
            </a:r>
            <a:r>
              <a:rPr lang="en-US" dirty="0" err="1"/>
              <a:t>polimer</a:t>
            </a:r>
            <a:r>
              <a:rPr lang="en-US" dirty="0"/>
              <a:t> </a:t>
            </a:r>
            <a:r>
              <a:rPr lang="en-US" dirty="0" err="1"/>
              <a:t>tabakası</a:t>
            </a:r>
            <a:r>
              <a:rPr lang="en-US" dirty="0"/>
              <a:t> </a:t>
            </a:r>
            <a:r>
              <a:rPr lang="en-US" dirty="0" err="1"/>
              <a:t>kolonların</a:t>
            </a:r>
            <a:r>
              <a:rPr lang="en-US" dirty="0"/>
              <a:t> </a:t>
            </a:r>
            <a:r>
              <a:rPr lang="en-US" dirty="0" err="1"/>
              <a:t>çevresine</a:t>
            </a:r>
            <a:r>
              <a:rPr lang="en-US" dirty="0"/>
              <a:t>, </a:t>
            </a:r>
            <a:r>
              <a:rPr lang="en-US" dirty="0" err="1"/>
              <a:t>lifler</a:t>
            </a:r>
            <a:r>
              <a:rPr lang="en-US" dirty="0"/>
              <a:t> </a:t>
            </a:r>
            <a:r>
              <a:rPr lang="en-US" dirty="0" err="1"/>
              <a:t>enine</a:t>
            </a:r>
            <a:r>
              <a:rPr lang="en-US" dirty="0"/>
              <a:t> </a:t>
            </a:r>
            <a:r>
              <a:rPr lang="en-US" dirty="0" err="1"/>
              <a:t>donatılara</a:t>
            </a:r>
            <a:r>
              <a:rPr lang="en-US" dirty="0"/>
              <a:t> </a:t>
            </a:r>
            <a:r>
              <a:rPr lang="en-US" dirty="0" err="1"/>
              <a:t>paralel</a:t>
            </a:r>
            <a:r>
              <a:rPr lang="en-US" dirty="0"/>
              <a:t> </a:t>
            </a:r>
            <a:r>
              <a:rPr lang="en-US" dirty="0" err="1"/>
              <a:t>olacak</a:t>
            </a:r>
            <a:r>
              <a:rPr lang="en-US" dirty="0"/>
              <a:t> </a:t>
            </a:r>
            <a:r>
              <a:rPr lang="en-US" dirty="0" err="1"/>
              <a:t>şekilde</a:t>
            </a:r>
            <a:r>
              <a:rPr lang="en-US" dirty="0"/>
              <a:t> </a:t>
            </a:r>
            <a:r>
              <a:rPr lang="en-US" dirty="0" err="1"/>
              <a:t>sarılarak</a:t>
            </a:r>
            <a:r>
              <a:rPr lang="en-US" dirty="0"/>
              <a:t> </a:t>
            </a:r>
            <a:r>
              <a:rPr lang="en-US" dirty="0" err="1"/>
              <a:t>ve</a:t>
            </a:r>
            <a:r>
              <a:rPr lang="en-US" dirty="0"/>
              <a:t> </a:t>
            </a:r>
            <a:r>
              <a:rPr lang="en-US" dirty="0" err="1"/>
              <a:t>yapıştırılarak</a:t>
            </a:r>
            <a:r>
              <a:rPr lang="en-US" dirty="0"/>
              <a:t> </a:t>
            </a:r>
            <a:r>
              <a:rPr lang="en-US" dirty="0" err="1"/>
              <a:t>sargılama</a:t>
            </a:r>
            <a:r>
              <a:rPr lang="en-US" dirty="0"/>
              <a:t> </a:t>
            </a:r>
            <a:r>
              <a:rPr lang="en-US" dirty="0" err="1"/>
              <a:t>sağlanır</a:t>
            </a:r>
            <a:r>
              <a:rPr lang="en-US" dirty="0"/>
              <a:t>. Bu </a:t>
            </a:r>
            <a:r>
              <a:rPr lang="en-US" dirty="0" err="1"/>
              <a:t>uygulamayla</a:t>
            </a:r>
            <a:r>
              <a:rPr lang="en-US" dirty="0"/>
              <a:t> </a:t>
            </a:r>
            <a:r>
              <a:rPr lang="en-US" dirty="0" err="1"/>
              <a:t>betonarme</a:t>
            </a:r>
            <a:r>
              <a:rPr lang="en-US" dirty="0"/>
              <a:t> </a:t>
            </a:r>
            <a:r>
              <a:rPr lang="en-US" dirty="0" err="1"/>
              <a:t>kolonların</a:t>
            </a:r>
            <a:r>
              <a:rPr lang="en-US" dirty="0"/>
              <a:t> </a:t>
            </a:r>
            <a:r>
              <a:rPr lang="en-US" dirty="0" err="1"/>
              <a:t>süneklik</a:t>
            </a:r>
            <a:r>
              <a:rPr lang="en-US" dirty="0"/>
              <a:t> </a:t>
            </a:r>
            <a:r>
              <a:rPr lang="en-US" dirty="0" err="1"/>
              <a:t>kapasitesi</a:t>
            </a:r>
            <a:r>
              <a:rPr lang="en-US" dirty="0"/>
              <a:t> </a:t>
            </a:r>
            <a:r>
              <a:rPr lang="en-US" dirty="0" err="1"/>
              <a:t>ve</a:t>
            </a:r>
            <a:r>
              <a:rPr lang="en-US" dirty="0"/>
              <a:t> </a:t>
            </a:r>
            <a:r>
              <a:rPr lang="en-US" dirty="0" err="1"/>
              <a:t>dayanımlarının</a:t>
            </a:r>
            <a:r>
              <a:rPr lang="en-US" dirty="0"/>
              <a:t> </a:t>
            </a:r>
            <a:r>
              <a:rPr lang="en-US" dirty="0" err="1"/>
              <a:t>artırılmasıyla</a:t>
            </a:r>
            <a:r>
              <a:rPr lang="en-US" dirty="0"/>
              <a:t> </a:t>
            </a:r>
            <a:r>
              <a:rPr lang="en-US" dirty="0" err="1"/>
              <a:t>boyuna</a:t>
            </a:r>
            <a:r>
              <a:rPr lang="en-US" dirty="0"/>
              <a:t> </a:t>
            </a:r>
            <a:r>
              <a:rPr lang="en-US" dirty="0" err="1"/>
              <a:t>donatı</a:t>
            </a:r>
            <a:r>
              <a:rPr lang="en-US" dirty="0"/>
              <a:t> </a:t>
            </a:r>
            <a:r>
              <a:rPr lang="en-US" dirty="0" err="1"/>
              <a:t>bindirme</a:t>
            </a:r>
            <a:r>
              <a:rPr lang="en-US" dirty="0"/>
              <a:t> </a:t>
            </a:r>
            <a:r>
              <a:rPr lang="en-US" dirty="0" err="1"/>
              <a:t>boyunun</a:t>
            </a:r>
            <a:r>
              <a:rPr lang="en-US" dirty="0"/>
              <a:t> </a:t>
            </a:r>
            <a:r>
              <a:rPr lang="en-US" dirty="0" err="1"/>
              <a:t>yetersiz</a:t>
            </a:r>
            <a:r>
              <a:rPr lang="en-US" dirty="0"/>
              <a:t> </a:t>
            </a:r>
            <a:r>
              <a:rPr lang="en-US" dirty="0" err="1"/>
              <a:t>olduğu</a:t>
            </a:r>
            <a:r>
              <a:rPr lang="en-US" dirty="0"/>
              <a:t> </a:t>
            </a:r>
            <a:r>
              <a:rPr lang="en-US" dirty="0" err="1"/>
              <a:t>durumlarda</a:t>
            </a:r>
            <a:r>
              <a:rPr lang="en-US" dirty="0"/>
              <a:t> </a:t>
            </a:r>
            <a:r>
              <a:rPr lang="en-US" dirty="0" err="1"/>
              <a:t>donatı</a:t>
            </a:r>
            <a:r>
              <a:rPr lang="en-US" dirty="0"/>
              <a:t> </a:t>
            </a:r>
            <a:r>
              <a:rPr lang="en-US" dirty="0" err="1"/>
              <a:t>kenetleme</a:t>
            </a:r>
            <a:r>
              <a:rPr lang="en-US" dirty="0"/>
              <a:t> </a:t>
            </a:r>
            <a:r>
              <a:rPr lang="en-US" dirty="0" err="1"/>
              <a:t>dayanımının</a:t>
            </a:r>
            <a:r>
              <a:rPr lang="en-US" dirty="0"/>
              <a:t> </a:t>
            </a:r>
            <a:r>
              <a:rPr lang="en-US" dirty="0" err="1"/>
              <a:t>artımı</a:t>
            </a:r>
            <a:r>
              <a:rPr lang="en-US" dirty="0"/>
              <a:t> </a:t>
            </a:r>
            <a:r>
              <a:rPr lang="en-US" dirty="0" err="1"/>
              <a:t>sağlanabilir</a:t>
            </a:r>
            <a:r>
              <a:rPr lang="en-US" dirty="0"/>
              <a:t>. </a:t>
            </a:r>
            <a:r>
              <a:rPr lang="en-US" dirty="0" err="1"/>
              <a:t>Lifli</a:t>
            </a:r>
            <a:r>
              <a:rPr lang="en-US" dirty="0"/>
              <a:t> </a:t>
            </a:r>
            <a:r>
              <a:rPr lang="en-US" dirty="0" err="1"/>
              <a:t>polimer</a:t>
            </a:r>
            <a:r>
              <a:rPr lang="en-US" dirty="0"/>
              <a:t> </a:t>
            </a:r>
            <a:r>
              <a:rPr lang="en-US" dirty="0" err="1"/>
              <a:t>ile</a:t>
            </a:r>
            <a:r>
              <a:rPr lang="en-US" dirty="0"/>
              <a:t> </a:t>
            </a:r>
            <a:r>
              <a:rPr lang="en-US" dirty="0" err="1"/>
              <a:t>kolonun</a:t>
            </a:r>
            <a:r>
              <a:rPr lang="en-US" dirty="0"/>
              <a:t> </a:t>
            </a:r>
            <a:r>
              <a:rPr lang="en-US" dirty="0" err="1"/>
              <a:t>tüm</a:t>
            </a:r>
            <a:r>
              <a:rPr lang="en-US" dirty="0"/>
              <a:t> </a:t>
            </a:r>
            <a:r>
              <a:rPr lang="en-US" dirty="0" err="1"/>
              <a:t>çevresi</a:t>
            </a:r>
            <a:r>
              <a:rPr lang="en-US" dirty="0"/>
              <a:t> </a:t>
            </a:r>
            <a:r>
              <a:rPr lang="en-US" dirty="0" err="1"/>
              <a:t>sarılmalı</a:t>
            </a:r>
            <a:r>
              <a:rPr lang="en-US" dirty="0"/>
              <a:t> </a:t>
            </a:r>
            <a:r>
              <a:rPr lang="en-US" dirty="0" err="1"/>
              <a:t>ve</a:t>
            </a:r>
            <a:r>
              <a:rPr lang="en-US" dirty="0"/>
              <a:t> </a:t>
            </a:r>
            <a:r>
              <a:rPr lang="en-US" dirty="0" err="1"/>
              <a:t>sargı</a:t>
            </a:r>
            <a:r>
              <a:rPr lang="en-US" dirty="0"/>
              <a:t> </a:t>
            </a:r>
            <a:r>
              <a:rPr lang="en-US" dirty="0" err="1"/>
              <a:t>sonunda</a:t>
            </a:r>
            <a:r>
              <a:rPr lang="en-US" dirty="0"/>
              <a:t> </a:t>
            </a:r>
            <a:r>
              <a:rPr lang="en-US" dirty="0" err="1"/>
              <a:t>yapılacak</a:t>
            </a:r>
            <a:r>
              <a:rPr lang="en-US" dirty="0"/>
              <a:t> </a:t>
            </a:r>
            <a:r>
              <a:rPr lang="en-US" dirty="0" err="1"/>
              <a:t>bindirme</a:t>
            </a:r>
            <a:r>
              <a:rPr lang="en-US" dirty="0"/>
              <a:t> </a:t>
            </a:r>
            <a:r>
              <a:rPr lang="en-US" dirty="0" err="1"/>
              <a:t>ve</a:t>
            </a:r>
            <a:r>
              <a:rPr lang="en-US" dirty="0"/>
              <a:t> </a:t>
            </a:r>
            <a:r>
              <a:rPr lang="en-US" dirty="0" err="1"/>
              <a:t>kolon</a:t>
            </a:r>
            <a:r>
              <a:rPr lang="en-US" dirty="0"/>
              <a:t> </a:t>
            </a:r>
            <a:r>
              <a:rPr lang="en-US" dirty="0" err="1"/>
              <a:t>köşe</a:t>
            </a:r>
            <a:r>
              <a:rPr lang="en-US" dirty="0"/>
              <a:t> </a:t>
            </a:r>
            <a:r>
              <a:rPr lang="en-US" dirty="0" err="1"/>
              <a:t>geçişleri</a:t>
            </a:r>
            <a:r>
              <a:rPr lang="en-US" dirty="0"/>
              <a:t> </a:t>
            </a:r>
            <a:r>
              <a:rPr lang="en-US" dirty="0" err="1"/>
              <a:t>için</a:t>
            </a:r>
            <a:r>
              <a:rPr lang="en-US" dirty="0"/>
              <a:t> </a:t>
            </a:r>
            <a:r>
              <a:rPr lang="en-US" dirty="0" err="1"/>
              <a:t>Deprem</a:t>
            </a:r>
            <a:r>
              <a:rPr lang="en-US" dirty="0"/>
              <a:t> </a:t>
            </a:r>
            <a:r>
              <a:rPr lang="en-US" dirty="0" err="1"/>
              <a:t>Yönetmeliği’nde</a:t>
            </a:r>
            <a:r>
              <a:rPr lang="en-US" dirty="0"/>
              <a:t> </a:t>
            </a:r>
            <a:r>
              <a:rPr lang="en-US" dirty="0" err="1"/>
              <a:t>belirtilen</a:t>
            </a:r>
            <a:r>
              <a:rPr lang="en-US" dirty="0"/>
              <a:t> </a:t>
            </a:r>
            <a:r>
              <a:rPr lang="en-US" dirty="0" err="1"/>
              <a:t>koşullara</a:t>
            </a:r>
            <a:r>
              <a:rPr lang="en-US" dirty="0"/>
              <a:t> </a:t>
            </a:r>
            <a:r>
              <a:rPr lang="en-US" dirty="0" err="1"/>
              <a:t>uyulmalııdır</a:t>
            </a:r>
            <a:r>
              <a:rPr lang="en-US" dirty="0"/>
              <a:t>.</a:t>
            </a:r>
          </a:p>
        </p:txBody>
      </p:sp>
      <p:sp>
        <p:nvSpPr>
          <p:cNvPr id="5" name="Title 1"/>
          <p:cNvSpPr>
            <a:spLocks noGrp="1"/>
          </p:cNvSpPr>
          <p:nvPr>
            <p:ph type="title"/>
          </p:nvPr>
        </p:nvSpPr>
        <p:spPr>
          <a:xfrm>
            <a:off x="601470" y="1013591"/>
            <a:ext cx="7772400" cy="627672"/>
          </a:xfrm>
        </p:spPr>
        <p:txBody>
          <a:bodyPr>
            <a:normAutofit fontScale="90000"/>
          </a:bodyPr>
          <a:lstStyle/>
          <a:p>
            <a:r>
              <a:rPr lang="en-US" dirty="0" err="1"/>
              <a:t>Lifli</a:t>
            </a:r>
            <a:r>
              <a:rPr lang="en-US" dirty="0"/>
              <a:t> </a:t>
            </a:r>
            <a:r>
              <a:rPr lang="en-US" dirty="0" err="1"/>
              <a:t>Polimerler</a:t>
            </a:r>
            <a:r>
              <a:rPr lang="en-US" dirty="0"/>
              <a:t> </a:t>
            </a:r>
            <a:r>
              <a:rPr lang="en-US" dirty="0" err="1"/>
              <a:t>ile</a:t>
            </a:r>
            <a:r>
              <a:rPr lang="en-US" dirty="0"/>
              <a:t> </a:t>
            </a:r>
            <a:r>
              <a:rPr lang="en-US" dirty="0" err="1"/>
              <a:t>Sargı</a:t>
            </a:r>
            <a:endParaRPr lang="en-US" dirty="0"/>
          </a:p>
        </p:txBody>
      </p:sp>
      <p:pic>
        <p:nvPicPr>
          <p:cNvPr id="6" name="Picture 5"/>
          <p:cNvPicPr>
            <a:picLocks noChangeAspect="1"/>
          </p:cNvPicPr>
          <p:nvPr/>
        </p:nvPicPr>
        <p:blipFill>
          <a:blip r:embed="rId2"/>
          <a:stretch>
            <a:fillRect/>
          </a:stretch>
        </p:blipFill>
        <p:spPr>
          <a:xfrm>
            <a:off x="2203037" y="4585034"/>
            <a:ext cx="2418049" cy="2272966"/>
          </a:xfrm>
          <a:prstGeom prst="rect">
            <a:avLst/>
          </a:prstGeom>
        </p:spPr>
      </p:pic>
      <p:pic>
        <p:nvPicPr>
          <p:cNvPr id="7" name="Picture 6"/>
          <p:cNvPicPr>
            <a:picLocks noChangeAspect="1"/>
          </p:cNvPicPr>
          <p:nvPr/>
        </p:nvPicPr>
        <p:blipFill>
          <a:blip r:embed="rId3"/>
          <a:stretch>
            <a:fillRect/>
          </a:stretch>
        </p:blipFill>
        <p:spPr>
          <a:xfrm>
            <a:off x="4785988" y="4757905"/>
            <a:ext cx="2192661" cy="2100095"/>
          </a:xfrm>
          <a:prstGeom prst="rect">
            <a:avLst/>
          </a:prstGeom>
        </p:spPr>
      </p:pic>
      <p:sp>
        <p:nvSpPr>
          <p:cNvPr id="8" name="Title 1"/>
          <p:cNvSpPr txBox="1">
            <a:spLocks/>
          </p:cNvSpPr>
          <p:nvPr/>
        </p:nvSpPr>
        <p:spPr>
          <a:xfrm>
            <a:off x="320840" y="-296862"/>
            <a:ext cx="9214323"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rgbClr val="FF6600"/>
                </a:solidFill>
                <a:effectLst/>
                <a:uLnTx/>
                <a:uFillTx/>
                <a:latin typeface="+mj-lt"/>
                <a:ea typeface="+mj-ea"/>
                <a:cs typeface="+mj-cs"/>
              </a:rPr>
              <a:t>GÜÇLENDİRME YÖNTEMLERİ</a:t>
            </a:r>
            <a:endParaRPr kumimoji="0" lang="en-US" sz="4000" b="0" i="0" u="none" strike="noStrike" kern="1200" cap="none" spc="0" normalizeH="0" baseline="0" noProof="0" dirty="0">
              <a:ln>
                <a:noFill/>
              </a:ln>
              <a:solidFill>
                <a:srgbClr val="FF6600"/>
              </a:solidFill>
              <a:effectLst/>
              <a:uLnTx/>
              <a:uFillTx/>
              <a:latin typeface="+mj-lt"/>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8804"/>
            <a:ext cx="7772400" cy="1143000"/>
          </a:xfrm>
        </p:spPr>
        <p:txBody>
          <a:bodyPr>
            <a:normAutofit fontScale="90000"/>
          </a:bodyPr>
          <a:lstStyle/>
          <a:p>
            <a:r>
              <a:rPr lang="en-US" dirty="0" err="1"/>
              <a:t>Betonarme</a:t>
            </a:r>
            <a:r>
              <a:rPr lang="en-US" dirty="0"/>
              <a:t> </a:t>
            </a:r>
            <a:r>
              <a:rPr lang="en-US" dirty="0" err="1"/>
              <a:t>Perde</a:t>
            </a:r>
            <a:r>
              <a:rPr lang="en-US" dirty="0"/>
              <a:t> </a:t>
            </a:r>
            <a:r>
              <a:rPr lang="en-US" dirty="0" err="1"/>
              <a:t>Eklenmesi</a:t>
            </a:r>
            <a:r>
              <a:rPr lang="en-US" dirty="0"/>
              <a:t> </a:t>
            </a:r>
            <a:r>
              <a:rPr lang="en-US" dirty="0" err="1"/>
              <a:t>Yoluyla</a:t>
            </a:r>
            <a:r>
              <a:rPr lang="en-US" dirty="0"/>
              <a:t> </a:t>
            </a:r>
            <a:r>
              <a:rPr lang="en-US" dirty="0" err="1"/>
              <a:t>Güçlendirme</a:t>
            </a:r>
            <a:endParaRPr lang="en-US" dirty="0"/>
          </a:p>
        </p:txBody>
      </p:sp>
      <p:sp>
        <p:nvSpPr>
          <p:cNvPr id="3" name="Content Placeholder 2"/>
          <p:cNvSpPr>
            <a:spLocks noGrp="1"/>
          </p:cNvSpPr>
          <p:nvPr>
            <p:ph sz="quarter" idx="1"/>
          </p:nvPr>
        </p:nvSpPr>
        <p:spPr>
          <a:xfrm>
            <a:off x="914400" y="2231804"/>
            <a:ext cx="7772400" cy="2141090"/>
          </a:xfrm>
        </p:spPr>
        <p:txBody>
          <a:bodyPr/>
          <a:lstStyle/>
          <a:p>
            <a:r>
              <a:rPr lang="en-US" dirty="0" err="1"/>
              <a:t>Dayanımı</a:t>
            </a:r>
            <a:r>
              <a:rPr lang="en-US" dirty="0"/>
              <a:t> </a:t>
            </a:r>
            <a:r>
              <a:rPr lang="en-US" dirty="0" err="1"/>
              <a:t>ve</a:t>
            </a:r>
            <a:r>
              <a:rPr lang="en-US" dirty="0"/>
              <a:t> </a:t>
            </a:r>
            <a:r>
              <a:rPr lang="en-US" dirty="0" err="1"/>
              <a:t>yanal</a:t>
            </a:r>
            <a:r>
              <a:rPr lang="en-US" dirty="0"/>
              <a:t> </a:t>
            </a:r>
            <a:r>
              <a:rPr lang="en-US" dirty="0" err="1"/>
              <a:t>rijitliği</a:t>
            </a:r>
            <a:r>
              <a:rPr lang="en-US" dirty="0"/>
              <a:t> </a:t>
            </a:r>
            <a:r>
              <a:rPr lang="en-US" dirty="0" err="1"/>
              <a:t>yetersiz</a:t>
            </a:r>
            <a:r>
              <a:rPr lang="en-US" dirty="0"/>
              <a:t> </a:t>
            </a:r>
            <a:r>
              <a:rPr lang="en-US" dirty="0" err="1"/>
              <a:t>olan</a:t>
            </a:r>
            <a:r>
              <a:rPr lang="en-US" dirty="0"/>
              <a:t> </a:t>
            </a:r>
            <a:r>
              <a:rPr lang="en-US" dirty="0" err="1"/>
              <a:t>betonarme</a:t>
            </a:r>
            <a:r>
              <a:rPr lang="en-US" dirty="0"/>
              <a:t> </a:t>
            </a:r>
            <a:r>
              <a:rPr lang="en-US" dirty="0" err="1"/>
              <a:t>taşıyıcı</a:t>
            </a:r>
            <a:r>
              <a:rPr lang="en-US" dirty="0"/>
              <a:t> </a:t>
            </a:r>
            <a:r>
              <a:rPr lang="en-US" dirty="0" err="1"/>
              <a:t>sistemler</a:t>
            </a:r>
            <a:r>
              <a:rPr lang="en-US" dirty="0"/>
              <a:t> </a:t>
            </a:r>
            <a:r>
              <a:rPr lang="en-US" dirty="0" err="1"/>
              <a:t>betonarme</a:t>
            </a:r>
            <a:r>
              <a:rPr lang="en-US" dirty="0"/>
              <a:t> </a:t>
            </a:r>
            <a:r>
              <a:rPr lang="en-US" dirty="0" err="1"/>
              <a:t>perde</a:t>
            </a:r>
            <a:r>
              <a:rPr lang="en-US" dirty="0"/>
              <a:t> </a:t>
            </a:r>
            <a:r>
              <a:rPr lang="en-US" dirty="0" err="1"/>
              <a:t>duvarlarla</a:t>
            </a:r>
            <a:r>
              <a:rPr lang="en-US" dirty="0"/>
              <a:t> </a:t>
            </a:r>
            <a:r>
              <a:rPr lang="en-US" dirty="0" err="1"/>
              <a:t>güçlendirilebilir</a:t>
            </a:r>
            <a:r>
              <a:rPr lang="en-US" dirty="0"/>
              <a:t>. </a:t>
            </a:r>
            <a:r>
              <a:rPr lang="en-US" dirty="0" err="1"/>
              <a:t>Burada</a:t>
            </a:r>
            <a:r>
              <a:rPr lang="en-US" dirty="0"/>
              <a:t> </a:t>
            </a:r>
            <a:r>
              <a:rPr lang="en-US" dirty="0" err="1"/>
              <a:t>amaç</a:t>
            </a:r>
            <a:r>
              <a:rPr lang="en-US" dirty="0"/>
              <a:t>, </a:t>
            </a:r>
            <a:r>
              <a:rPr lang="en-US" dirty="0" err="1"/>
              <a:t>yapıya</a:t>
            </a:r>
            <a:r>
              <a:rPr lang="en-US" dirty="0"/>
              <a:t> </a:t>
            </a:r>
            <a:r>
              <a:rPr lang="en-US" dirty="0" err="1"/>
              <a:t>daha</a:t>
            </a:r>
            <a:r>
              <a:rPr lang="en-US" dirty="0"/>
              <a:t> </a:t>
            </a:r>
            <a:r>
              <a:rPr lang="en-US" dirty="0" err="1"/>
              <a:t>çok</a:t>
            </a:r>
            <a:r>
              <a:rPr lang="en-US" dirty="0"/>
              <a:t> </a:t>
            </a:r>
            <a:r>
              <a:rPr lang="en-US" dirty="0" err="1"/>
              <a:t>yatay</a:t>
            </a:r>
            <a:r>
              <a:rPr lang="en-US" dirty="0"/>
              <a:t> </a:t>
            </a:r>
            <a:r>
              <a:rPr lang="en-US" dirty="0" err="1"/>
              <a:t>yük</a:t>
            </a:r>
            <a:r>
              <a:rPr lang="en-US" dirty="0"/>
              <a:t> </a:t>
            </a:r>
            <a:r>
              <a:rPr lang="en-US" dirty="0" err="1"/>
              <a:t>taşıyacak</a:t>
            </a:r>
            <a:r>
              <a:rPr lang="en-US" dirty="0"/>
              <a:t> </a:t>
            </a:r>
            <a:r>
              <a:rPr lang="en-US" dirty="0" err="1"/>
              <a:t>elemanlar</a:t>
            </a:r>
            <a:r>
              <a:rPr lang="en-US" dirty="0"/>
              <a:t> </a:t>
            </a:r>
            <a:r>
              <a:rPr lang="en-US" dirty="0" err="1"/>
              <a:t>konmasıdır</a:t>
            </a:r>
            <a:r>
              <a:rPr lang="en-US" dirty="0"/>
              <a:t>. </a:t>
            </a:r>
            <a:r>
              <a:rPr lang="en-US" dirty="0" err="1"/>
              <a:t>Betonarme</a:t>
            </a:r>
            <a:r>
              <a:rPr lang="en-US" dirty="0"/>
              <a:t> </a:t>
            </a:r>
            <a:r>
              <a:rPr lang="en-US" dirty="0" err="1"/>
              <a:t>perdeler</a:t>
            </a:r>
            <a:r>
              <a:rPr lang="en-US" dirty="0"/>
              <a:t> </a:t>
            </a:r>
            <a:r>
              <a:rPr lang="en-US" dirty="0" err="1"/>
              <a:t>mevcut</a:t>
            </a:r>
            <a:r>
              <a:rPr lang="en-US" dirty="0"/>
              <a:t> </a:t>
            </a:r>
            <a:r>
              <a:rPr lang="en-US" dirty="0" err="1"/>
              <a:t>çerçeve</a:t>
            </a:r>
            <a:r>
              <a:rPr lang="en-US" dirty="0"/>
              <a:t> </a:t>
            </a:r>
            <a:r>
              <a:rPr lang="en-US" dirty="0" err="1"/>
              <a:t>düzlemi</a:t>
            </a:r>
            <a:r>
              <a:rPr lang="en-US" dirty="0"/>
              <a:t> </a:t>
            </a:r>
            <a:r>
              <a:rPr lang="en-US" dirty="0" err="1"/>
              <a:t>içinde</a:t>
            </a:r>
            <a:r>
              <a:rPr lang="en-US" dirty="0"/>
              <a:t> </a:t>
            </a:r>
            <a:r>
              <a:rPr lang="en-US" dirty="0" err="1"/>
              <a:t>veya</a:t>
            </a:r>
            <a:r>
              <a:rPr lang="en-US" dirty="0"/>
              <a:t> </a:t>
            </a:r>
            <a:r>
              <a:rPr lang="en-US" dirty="0" err="1"/>
              <a:t>çerçeveye</a:t>
            </a:r>
            <a:r>
              <a:rPr lang="en-US" dirty="0"/>
              <a:t> </a:t>
            </a:r>
            <a:r>
              <a:rPr lang="en-US" dirty="0" err="1"/>
              <a:t>bitişik</a:t>
            </a:r>
            <a:r>
              <a:rPr lang="en-US" dirty="0"/>
              <a:t> </a:t>
            </a:r>
            <a:r>
              <a:rPr lang="en-US" dirty="0" err="1"/>
              <a:t>olarak</a:t>
            </a:r>
            <a:r>
              <a:rPr lang="en-US" dirty="0"/>
              <a:t> </a:t>
            </a:r>
            <a:r>
              <a:rPr lang="en-US" dirty="0" err="1"/>
              <a:t>düzenlenebilir</a:t>
            </a:r>
            <a:r>
              <a:rPr lang="en-US" dirty="0"/>
              <a:t>.</a:t>
            </a:r>
          </a:p>
        </p:txBody>
      </p:sp>
      <p:pic>
        <p:nvPicPr>
          <p:cNvPr id="4" name="Picture 3"/>
          <p:cNvPicPr>
            <a:picLocks noChangeAspect="1"/>
          </p:cNvPicPr>
          <p:nvPr/>
        </p:nvPicPr>
        <p:blipFill>
          <a:blip r:embed="rId2"/>
          <a:stretch>
            <a:fillRect/>
          </a:stretch>
        </p:blipFill>
        <p:spPr>
          <a:xfrm>
            <a:off x="3000446" y="4372894"/>
            <a:ext cx="2823983" cy="2485105"/>
          </a:xfrm>
          <a:prstGeom prst="rect">
            <a:avLst/>
          </a:prstGeom>
        </p:spPr>
      </p:pic>
      <p:sp>
        <p:nvSpPr>
          <p:cNvPr id="5" name="Title 1"/>
          <p:cNvSpPr txBox="1">
            <a:spLocks/>
          </p:cNvSpPr>
          <p:nvPr/>
        </p:nvSpPr>
        <p:spPr>
          <a:xfrm>
            <a:off x="320840" y="-296862"/>
            <a:ext cx="9214323"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rgbClr val="FF6600"/>
                </a:solidFill>
                <a:effectLst/>
                <a:uLnTx/>
                <a:uFillTx/>
                <a:latin typeface="+mj-lt"/>
                <a:ea typeface="+mj-ea"/>
                <a:cs typeface="+mj-cs"/>
              </a:rPr>
              <a:t>GÜÇLENDİRME YÖNTEMLERİ</a:t>
            </a:r>
            <a:endParaRPr kumimoji="0" lang="en-US" sz="4000" b="0" i="0" u="none" strike="noStrike" kern="1200" cap="none" spc="0" normalizeH="0" baseline="0" noProof="0" dirty="0">
              <a:ln>
                <a:noFill/>
              </a:ln>
              <a:solidFill>
                <a:srgbClr val="FF6600"/>
              </a:solidFill>
              <a:effectLst/>
              <a:uLnTx/>
              <a:uFillTx/>
              <a:latin typeface="+mj-lt"/>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41784" y="2416340"/>
            <a:ext cx="8245016" cy="4441660"/>
          </a:xfrm>
        </p:spPr>
        <p:txBody>
          <a:bodyPr>
            <a:normAutofit fontScale="92500" lnSpcReduction="10000"/>
          </a:bodyPr>
          <a:lstStyle/>
          <a:p>
            <a:r>
              <a:rPr lang="en-US" dirty="0" err="1">
                <a:solidFill>
                  <a:srgbClr val="FF6600"/>
                </a:solidFill>
              </a:rPr>
              <a:t>Çerçeve</a:t>
            </a:r>
            <a:r>
              <a:rPr lang="en-US" dirty="0">
                <a:solidFill>
                  <a:srgbClr val="FF6600"/>
                </a:solidFill>
              </a:rPr>
              <a:t> </a:t>
            </a:r>
            <a:r>
              <a:rPr lang="en-US" dirty="0" err="1">
                <a:solidFill>
                  <a:srgbClr val="FF6600"/>
                </a:solidFill>
              </a:rPr>
              <a:t>düzlemi</a:t>
            </a:r>
            <a:r>
              <a:rPr lang="en-US" dirty="0">
                <a:solidFill>
                  <a:srgbClr val="FF6600"/>
                </a:solidFill>
              </a:rPr>
              <a:t> </a:t>
            </a:r>
            <a:r>
              <a:rPr lang="en-US" dirty="0" err="1">
                <a:solidFill>
                  <a:srgbClr val="FF6600"/>
                </a:solidFill>
              </a:rPr>
              <a:t>içinde</a:t>
            </a:r>
            <a:r>
              <a:rPr lang="en-US" dirty="0">
                <a:solidFill>
                  <a:srgbClr val="FF6600"/>
                </a:solidFill>
              </a:rPr>
              <a:t> </a:t>
            </a:r>
            <a:r>
              <a:rPr lang="en-US" dirty="0" err="1">
                <a:solidFill>
                  <a:srgbClr val="FF6600"/>
                </a:solidFill>
              </a:rPr>
              <a:t>betonarme</a:t>
            </a:r>
            <a:r>
              <a:rPr lang="en-US" dirty="0">
                <a:solidFill>
                  <a:srgbClr val="FF6600"/>
                </a:solidFill>
              </a:rPr>
              <a:t> </a:t>
            </a:r>
            <a:r>
              <a:rPr lang="en-US" dirty="0" err="1">
                <a:solidFill>
                  <a:srgbClr val="FF6600"/>
                </a:solidFill>
              </a:rPr>
              <a:t>perde</a:t>
            </a:r>
            <a:r>
              <a:rPr lang="en-US" dirty="0">
                <a:solidFill>
                  <a:srgbClr val="FF6600"/>
                </a:solidFill>
              </a:rPr>
              <a:t> </a:t>
            </a:r>
            <a:r>
              <a:rPr lang="en-US" dirty="0" err="1">
                <a:solidFill>
                  <a:srgbClr val="FF6600"/>
                </a:solidFill>
              </a:rPr>
              <a:t>eklenmesi</a:t>
            </a:r>
            <a:r>
              <a:rPr lang="en-US" dirty="0">
                <a:solidFill>
                  <a:srgbClr val="FF6600"/>
                </a:solidFill>
              </a:rPr>
              <a:t>:</a:t>
            </a:r>
            <a:r>
              <a:rPr lang="en-US" dirty="0"/>
              <a:t> Bu </a:t>
            </a:r>
            <a:r>
              <a:rPr lang="en-US" dirty="0" err="1"/>
              <a:t>uygulamada</a:t>
            </a:r>
            <a:r>
              <a:rPr lang="en-US" dirty="0"/>
              <a:t> </a:t>
            </a:r>
            <a:r>
              <a:rPr lang="en-US" dirty="0" err="1"/>
              <a:t>perde</a:t>
            </a:r>
            <a:r>
              <a:rPr lang="en-US" dirty="0"/>
              <a:t> </a:t>
            </a:r>
            <a:r>
              <a:rPr lang="en-US" dirty="0" err="1"/>
              <a:t>duvarın</a:t>
            </a:r>
            <a:r>
              <a:rPr lang="en-US" dirty="0"/>
              <a:t> </a:t>
            </a:r>
            <a:r>
              <a:rPr lang="en-US" dirty="0" err="1"/>
              <a:t>herhangi</a:t>
            </a:r>
            <a:r>
              <a:rPr lang="en-US" dirty="0"/>
              <a:t> </a:t>
            </a:r>
            <a:r>
              <a:rPr lang="en-US" dirty="0" err="1"/>
              <a:t>bir</a:t>
            </a:r>
            <a:r>
              <a:rPr lang="en-US" dirty="0"/>
              <a:t> </a:t>
            </a:r>
            <a:r>
              <a:rPr lang="en-US" dirty="0" err="1"/>
              <a:t>katta</a:t>
            </a:r>
            <a:r>
              <a:rPr lang="en-US" dirty="0"/>
              <a:t> </a:t>
            </a:r>
            <a:r>
              <a:rPr lang="en-US" dirty="0" err="1"/>
              <a:t>kesilmesi</a:t>
            </a:r>
            <a:r>
              <a:rPr lang="en-US" dirty="0"/>
              <a:t> </a:t>
            </a:r>
            <a:r>
              <a:rPr lang="en-US" dirty="0" err="1"/>
              <a:t>binada</a:t>
            </a:r>
            <a:r>
              <a:rPr lang="en-US" dirty="0"/>
              <a:t> </a:t>
            </a:r>
            <a:r>
              <a:rPr lang="en-US" dirty="0" err="1"/>
              <a:t>o</a:t>
            </a:r>
            <a:r>
              <a:rPr lang="en-US" dirty="0"/>
              <a:t> </a:t>
            </a:r>
            <a:r>
              <a:rPr lang="en-US" dirty="0" err="1"/>
              <a:t>katta</a:t>
            </a:r>
            <a:r>
              <a:rPr lang="en-US" dirty="0"/>
              <a:t> </a:t>
            </a:r>
            <a:r>
              <a:rPr lang="en-US" dirty="0" err="1"/>
              <a:t>gerilme</a:t>
            </a:r>
            <a:r>
              <a:rPr lang="en-US" dirty="0"/>
              <a:t> </a:t>
            </a:r>
            <a:r>
              <a:rPr lang="en-US" dirty="0" err="1"/>
              <a:t>birikimi</a:t>
            </a:r>
            <a:r>
              <a:rPr lang="en-US" dirty="0"/>
              <a:t> </a:t>
            </a:r>
            <a:r>
              <a:rPr lang="en-US" dirty="0" err="1"/>
              <a:t>ve</a:t>
            </a:r>
            <a:r>
              <a:rPr lang="en-US" dirty="0"/>
              <a:t> </a:t>
            </a:r>
            <a:r>
              <a:rPr lang="en-US" dirty="0" err="1"/>
              <a:t>deprem</a:t>
            </a:r>
            <a:r>
              <a:rPr lang="en-US" dirty="0"/>
              <a:t> </a:t>
            </a:r>
            <a:r>
              <a:rPr lang="en-US" dirty="0" err="1"/>
              <a:t>davranışının</a:t>
            </a:r>
            <a:r>
              <a:rPr lang="en-US" dirty="0"/>
              <a:t> </a:t>
            </a:r>
            <a:r>
              <a:rPr lang="en-US" dirty="0" err="1"/>
              <a:t>ani</a:t>
            </a:r>
            <a:r>
              <a:rPr lang="en-US" dirty="0"/>
              <a:t> </a:t>
            </a:r>
            <a:r>
              <a:rPr lang="en-US" dirty="0" err="1"/>
              <a:t>değişimine</a:t>
            </a:r>
            <a:r>
              <a:rPr lang="en-US" dirty="0"/>
              <a:t> </a:t>
            </a:r>
            <a:r>
              <a:rPr lang="en-US" dirty="0" err="1"/>
              <a:t>sebep</a:t>
            </a:r>
            <a:r>
              <a:rPr lang="en-US" dirty="0"/>
              <a:t> </a:t>
            </a:r>
            <a:r>
              <a:rPr lang="en-US" dirty="0" err="1"/>
              <a:t>olacağından</a:t>
            </a:r>
            <a:r>
              <a:rPr lang="en-US" dirty="0"/>
              <a:t>, </a:t>
            </a:r>
            <a:r>
              <a:rPr lang="en-US" dirty="0" err="1"/>
              <a:t>eklenen</a:t>
            </a:r>
            <a:r>
              <a:rPr lang="en-US" dirty="0"/>
              <a:t> </a:t>
            </a:r>
            <a:r>
              <a:rPr lang="en-US" dirty="0" err="1"/>
              <a:t>perde</a:t>
            </a:r>
            <a:r>
              <a:rPr lang="en-US" dirty="0"/>
              <a:t> </a:t>
            </a:r>
            <a:r>
              <a:rPr lang="en-US" dirty="0" err="1"/>
              <a:t>duvarlar</a:t>
            </a:r>
            <a:r>
              <a:rPr lang="en-US" dirty="0"/>
              <a:t> </a:t>
            </a:r>
            <a:r>
              <a:rPr lang="en-US" dirty="0" err="1"/>
              <a:t>binanın</a:t>
            </a:r>
            <a:r>
              <a:rPr lang="en-US" dirty="0"/>
              <a:t> </a:t>
            </a:r>
            <a:r>
              <a:rPr lang="en-US" dirty="0" err="1"/>
              <a:t>temelinden</a:t>
            </a:r>
            <a:r>
              <a:rPr lang="en-US" dirty="0"/>
              <a:t> </a:t>
            </a:r>
            <a:r>
              <a:rPr lang="en-US" dirty="0" err="1"/>
              <a:t>başlayarak</a:t>
            </a:r>
            <a:r>
              <a:rPr lang="en-US" dirty="0"/>
              <a:t> en </a:t>
            </a:r>
            <a:r>
              <a:rPr lang="en-US" dirty="0" err="1"/>
              <a:t>üst</a:t>
            </a:r>
            <a:r>
              <a:rPr lang="en-US" dirty="0"/>
              <a:t> </a:t>
            </a:r>
            <a:r>
              <a:rPr lang="en-US" dirty="0" err="1"/>
              <a:t>kata</a:t>
            </a:r>
            <a:r>
              <a:rPr lang="en-US" dirty="0"/>
              <a:t> </a:t>
            </a:r>
            <a:r>
              <a:rPr lang="en-US" dirty="0" err="1"/>
              <a:t>kadar</a:t>
            </a:r>
            <a:r>
              <a:rPr lang="en-US" dirty="0"/>
              <a:t> </a:t>
            </a:r>
            <a:r>
              <a:rPr lang="en-US" dirty="0" err="1"/>
              <a:t>aralıksız</a:t>
            </a:r>
            <a:r>
              <a:rPr lang="en-US" dirty="0"/>
              <a:t> </a:t>
            </a:r>
            <a:r>
              <a:rPr lang="en-US" dirty="0" err="1"/>
              <a:t>devam</a:t>
            </a:r>
            <a:r>
              <a:rPr lang="en-US" dirty="0"/>
              <a:t> </a:t>
            </a:r>
            <a:r>
              <a:rPr lang="en-US" dirty="0" err="1"/>
              <a:t>etmelidir</a:t>
            </a:r>
            <a:r>
              <a:rPr lang="en-US" dirty="0"/>
              <a:t>. </a:t>
            </a:r>
          </a:p>
          <a:p>
            <a:r>
              <a:rPr lang="en-US" dirty="0" err="1"/>
              <a:t>Dikkat</a:t>
            </a:r>
            <a:r>
              <a:rPr lang="en-US" dirty="0"/>
              <a:t> </a:t>
            </a:r>
            <a:r>
              <a:rPr lang="en-US" dirty="0" err="1"/>
              <a:t>edilmesi</a:t>
            </a:r>
            <a:r>
              <a:rPr lang="en-US" dirty="0"/>
              <a:t> </a:t>
            </a:r>
            <a:r>
              <a:rPr lang="en-US" dirty="0" err="1"/>
              <a:t>gereken</a:t>
            </a:r>
            <a:r>
              <a:rPr lang="en-US" dirty="0"/>
              <a:t> </a:t>
            </a:r>
            <a:r>
              <a:rPr lang="en-US" dirty="0" err="1"/>
              <a:t>diğer</a:t>
            </a:r>
            <a:r>
              <a:rPr lang="en-US" dirty="0"/>
              <a:t> </a:t>
            </a:r>
            <a:r>
              <a:rPr lang="en-US" dirty="0" err="1"/>
              <a:t>önemli</a:t>
            </a:r>
            <a:r>
              <a:rPr lang="en-US" dirty="0"/>
              <a:t> </a:t>
            </a:r>
            <a:r>
              <a:rPr lang="en-US" dirty="0" err="1"/>
              <a:t>nokta</a:t>
            </a:r>
            <a:r>
              <a:rPr lang="en-US" dirty="0"/>
              <a:t>, </a:t>
            </a:r>
            <a:r>
              <a:rPr lang="en-US" dirty="0" err="1"/>
              <a:t>perdelerin</a:t>
            </a:r>
            <a:r>
              <a:rPr lang="en-US" dirty="0"/>
              <a:t> </a:t>
            </a:r>
            <a:r>
              <a:rPr lang="en-US" dirty="0" err="1"/>
              <a:t>bitişik</a:t>
            </a:r>
            <a:r>
              <a:rPr lang="en-US" dirty="0"/>
              <a:t> </a:t>
            </a:r>
            <a:r>
              <a:rPr lang="en-US" dirty="0" err="1"/>
              <a:t>oldukları</a:t>
            </a:r>
            <a:r>
              <a:rPr lang="en-US" dirty="0"/>
              <a:t> </a:t>
            </a:r>
            <a:r>
              <a:rPr lang="en-US" dirty="0" err="1"/>
              <a:t>çerçeveye</a:t>
            </a:r>
            <a:r>
              <a:rPr lang="en-US" dirty="0"/>
              <a:t> </a:t>
            </a:r>
            <a:r>
              <a:rPr lang="en-US" dirty="0" err="1"/>
              <a:t>ankraj</a:t>
            </a:r>
            <a:r>
              <a:rPr lang="en-US" dirty="0"/>
              <a:t> </a:t>
            </a:r>
            <a:r>
              <a:rPr lang="en-US" dirty="0" err="1"/>
              <a:t>çubuklarıyla</a:t>
            </a:r>
            <a:r>
              <a:rPr lang="en-US" dirty="0"/>
              <a:t> </a:t>
            </a:r>
            <a:r>
              <a:rPr lang="en-US" dirty="0" err="1"/>
              <a:t>bağlanarak</a:t>
            </a:r>
            <a:r>
              <a:rPr lang="en-US" dirty="0"/>
              <a:t> </a:t>
            </a:r>
            <a:r>
              <a:rPr lang="en-US" dirty="0" err="1"/>
              <a:t>birlikte</a:t>
            </a:r>
            <a:r>
              <a:rPr lang="en-US" dirty="0"/>
              <a:t> </a:t>
            </a:r>
            <a:r>
              <a:rPr lang="en-US" dirty="0" err="1"/>
              <a:t>çalışmalarının</a:t>
            </a:r>
            <a:r>
              <a:rPr lang="en-US" dirty="0"/>
              <a:t> </a:t>
            </a:r>
            <a:r>
              <a:rPr lang="en-US" dirty="0" err="1"/>
              <a:t>sağlanmasıdır</a:t>
            </a:r>
            <a:r>
              <a:rPr lang="en-US" dirty="0"/>
              <a:t>. </a:t>
            </a:r>
            <a:r>
              <a:rPr lang="en-US" dirty="0" err="1"/>
              <a:t>Yeni</a:t>
            </a:r>
            <a:r>
              <a:rPr lang="en-US" dirty="0"/>
              <a:t> </a:t>
            </a:r>
            <a:r>
              <a:rPr lang="en-US" dirty="0" err="1"/>
              <a:t>konulan</a:t>
            </a:r>
            <a:r>
              <a:rPr lang="en-US" dirty="0"/>
              <a:t> </a:t>
            </a:r>
            <a:r>
              <a:rPr lang="en-US" dirty="0" err="1"/>
              <a:t>perde</a:t>
            </a:r>
            <a:r>
              <a:rPr lang="en-US" dirty="0"/>
              <a:t> </a:t>
            </a:r>
            <a:r>
              <a:rPr lang="en-US" dirty="0" err="1"/>
              <a:t>duvarların</a:t>
            </a:r>
            <a:r>
              <a:rPr lang="en-US" dirty="0"/>
              <a:t> </a:t>
            </a:r>
            <a:r>
              <a:rPr lang="en-US" dirty="0" err="1"/>
              <a:t>altına</a:t>
            </a:r>
            <a:r>
              <a:rPr lang="en-US" dirty="0"/>
              <a:t>, </a:t>
            </a:r>
            <a:r>
              <a:rPr lang="en-US" dirty="0" err="1"/>
              <a:t>sistemde</a:t>
            </a:r>
            <a:r>
              <a:rPr lang="en-US" dirty="0"/>
              <a:t> </a:t>
            </a:r>
            <a:r>
              <a:rPr lang="en-US" dirty="0" err="1"/>
              <a:t>oluşan</a:t>
            </a:r>
            <a:r>
              <a:rPr lang="en-US" dirty="0"/>
              <a:t> </a:t>
            </a:r>
            <a:r>
              <a:rPr lang="en-US" dirty="0" err="1"/>
              <a:t>kuvvetleri</a:t>
            </a:r>
            <a:r>
              <a:rPr lang="en-US" dirty="0"/>
              <a:t> </a:t>
            </a:r>
            <a:r>
              <a:rPr lang="en-US" dirty="0" err="1"/>
              <a:t>güvenle</a:t>
            </a:r>
            <a:r>
              <a:rPr lang="en-US" dirty="0"/>
              <a:t> </a:t>
            </a:r>
            <a:r>
              <a:rPr lang="en-US" dirty="0" err="1"/>
              <a:t>temel</a:t>
            </a:r>
            <a:r>
              <a:rPr lang="en-US" dirty="0"/>
              <a:t> </a:t>
            </a:r>
            <a:r>
              <a:rPr lang="en-US" dirty="0" err="1"/>
              <a:t>zeminine</a:t>
            </a:r>
            <a:r>
              <a:rPr lang="en-US" dirty="0"/>
              <a:t> </a:t>
            </a:r>
            <a:r>
              <a:rPr lang="en-US" dirty="0" err="1"/>
              <a:t>aktaracak</a:t>
            </a:r>
            <a:r>
              <a:rPr lang="en-US" dirty="0"/>
              <a:t> </a:t>
            </a:r>
            <a:r>
              <a:rPr lang="en-US" dirty="0" err="1"/>
              <a:t>perde</a:t>
            </a:r>
            <a:r>
              <a:rPr lang="en-US" dirty="0"/>
              <a:t> </a:t>
            </a:r>
            <a:r>
              <a:rPr lang="en-US" dirty="0" err="1"/>
              <a:t>temelleri</a:t>
            </a:r>
            <a:r>
              <a:rPr lang="en-US" dirty="0"/>
              <a:t> </a:t>
            </a:r>
            <a:r>
              <a:rPr lang="en-US" dirty="0" err="1"/>
              <a:t>tasarlanacaktır</a:t>
            </a:r>
            <a:r>
              <a:rPr lang="en-US" dirty="0"/>
              <a:t>. </a:t>
            </a:r>
            <a:r>
              <a:rPr lang="en-US" dirty="0" err="1"/>
              <a:t>Ankraj</a:t>
            </a:r>
            <a:r>
              <a:rPr lang="en-US" dirty="0"/>
              <a:t> </a:t>
            </a:r>
            <a:r>
              <a:rPr lang="en-US" dirty="0" err="1"/>
              <a:t>çubuklarının</a:t>
            </a:r>
            <a:r>
              <a:rPr lang="en-US" dirty="0"/>
              <a:t> </a:t>
            </a:r>
            <a:r>
              <a:rPr lang="en-US" dirty="0" err="1"/>
              <a:t>ve</a:t>
            </a:r>
            <a:r>
              <a:rPr lang="en-US" dirty="0"/>
              <a:t> </a:t>
            </a:r>
            <a:r>
              <a:rPr lang="en-US" dirty="0" err="1"/>
              <a:t>perde</a:t>
            </a:r>
            <a:r>
              <a:rPr lang="en-US" dirty="0"/>
              <a:t> </a:t>
            </a:r>
            <a:r>
              <a:rPr lang="en-US" dirty="0" err="1"/>
              <a:t>temellerinin</a:t>
            </a:r>
            <a:r>
              <a:rPr lang="en-US" dirty="0"/>
              <a:t> </a:t>
            </a:r>
            <a:r>
              <a:rPr lang="en-US" dirty="0" err="1"/>
              <a:t>tasarımı</a:t>
            </a:r>
            <a:r>
              <a:rPr lang="en-US" dirty="0"/>
              <a:t> </a:t>
            </a:r>
            <a:r>
              <a:rPr lang="en-US" dirty="0" err="1"/>
              <a:t>Deprem</a:t>
            </a:r>
            <a:r>
              <a:rPr lang="en-US" dirty="0"/>
              <a:t> </a:t>
            </a:r>
            <a:r>
              <a:rPr lang="en-US" dirty="0" err="1"/>
              <a:t>Yönetmeliği’nde</a:t>
            </a:r>
            <a:r>
              <a:rPr lang="en-US" dirty="0"/>
              <a:t> </a:t>
            </a:r>
            <a:r>
              <a:rPr lang="en-US" dirty="0" err="1"/>
              <a:t>belirtilen</a:t>
            </a:r>
            <a:r>
              <a:rPr lang="en-US" dirty="0"/>
              <a:t> </a:t>
            </a:r>
            <a:r>
              <a:rPr lang="en-US" dirty="0" err="1"/>
              <a:t>kurallara</a:t>
            </a:r>
            <a:r>
              <a:rPr lang="en-US" dirty="0"/>
              <a:t> </a:t>
            </a:r>
            <a:r>
              <a:rPr lang="en-US" dirty="0" err="1"/>
              <a:t>gör</a:t>
            </a:r>
            <a:r>
              <a:rPr lang="en-US" dirty="0"/>
              <a:t> </a:t>
            </a:r>
            <a:r>
              <a:rPr lang="en-US" dirty="0" err="1"/>
              <a:t>e</a:t>
            </a:r>
            <a:r>
              <a:rPr lang="en-US" dirty="0"/>
              <a:t> </a:t>
            </a:r>
            <a:r>
              <a:rPr lang="en-US" dirty="0" err="1"/>
              <a:t>yapılacaktır</a:t>
            </a:r>
            <a:r>
              <a:rPr lang="en-US" dirty="0"/>
              <a:t>.</a:t>
            </a:r>
          </a:p>
        </p:txBody>
      </p:sp>
      <p:sp>
        <p:nvSpPr>
          <p:cNvPr id="4" name="Title 1"/>
          <p:cNvSpPr>
            <a:spLocks noGrp="1"/>
          </p:cNvSpPr>
          <p:nvPr>
            <p:ph type="title"/>
          </p:nvPr>
        </p:nvSpPr>
        <p:spPr>
          <a:xfrm>
            <a:off x="914400" y="1273340"/>
            <a:ext cx="7772400" cy="1143000"/>
          </a:xfrm>
        </p:spPr>
        <p:txBody>
          <a:bodyPr>
            <a:normAutofit fontScale="90000"/>
          </a:bodyPr>
          <a:lstStyle/>
          <a:p>
            <a:r>
              <a:rPr lang="en-US" dirty="0" err="1"/>
              <a:t>Betonarme</a:t>
            </a:r>
            <a:r>
              <a:rPr lang="en-US" dirty="0"/>
              <a:t> </a:t>
            </a:r>
            <a:r>
              <a:rPr lang="en-US" dirty="0" err="1"/>
              <a:t>Perde</a:t>
            </a:r>
            <a:r>
              <a:rPr lang="en-US" dirty="0"/>
              <a:t> </a:t>
            </a:r>
            <a:r>
              <a:rPr lang="en-US" dirty="0" err="1"/>
              <a:t>Eklenmesi</a:t>
            </a:r>
            <a:r>
              <a:rPr lang="en-US" dirty="0"/>
              <a:t> </a:t>
            </a:r>
            <a:r>
              <a:rPr lang="en-US" dirty="0" err="1"/>
              <a:t>Yoluyla</a:t>
            </a:r>
            <a:r>
              <a:rPr lang="en-US" dirty="0"/>
              <a:t> </a:t>
            </a:r>
            <a:r>
              <a:rPr lang="en-US" dirty="0" err="1"/>
              <a:t>Güçlendirme</a:t>
            </a:r>
            <a:endParaRPr lang="en-US" dirty="0"/>
          </a:p>
        </p:txBody>
      </p:sp>
      <p:sp>
        <p:nvSpPr>
          <p:cNvPr id="5" name="Title 1"/>
          <p:cNvSpPr txBox="1">
            <a:spLocks/>
          </p:cNvSpPr>
          <p:nvPr/>
        </p:nvSpPr>
        <p:spPr>
          <a:xfrm>
            <a:off x="320840" y="-296862"/>
            <a:ext cx="9214323"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rgbClr val="FF6600"/>
                </a:solidFill>
                <a:effectLst/>
                <a:uLnTx/>
                <a:uFillTx/>
                <a:latin typeface="+mj-lt"/>
                <a:ea typeface="+mj-ea"/>
                <a:cs typeface="+mj-cs"/>
              </a:rPr>
              <a:t>GÜÇLENDİRME YÖNTEMLERİ</a:t>
            </a:r>
            <a:endParaRPr kumimoji="0" lang="en-US" sz="4000" b="0" i="0" u="none" strike="noStrike" kern="1200" cap="none" spc="0" normalizeH="0" baseline="0" noProof="0" dirty="0">
              <a:ln>
                <a:noFill/>
              </a:ln>
              <a:solidFill>
                <a:srgbClr val="FF6600"/>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MALİYET ANALİZİ NEDİR?</a:t>
            </a:r>
          </a:p>
        </p:txBody>
      </p:sp>
      <p:sp>
        <p:nvSpPr>
          <p:cNvPr id="3" name="Content Placeholder 2"/>
          <p:cNvSpPr>
            <a:spLocks noGrp="1"/>
          </p:cNvSpPr>
          <p:nvPr>
            <p:ph sz="quarter" idx="1"/>
          </p:nvPr>
        </p:nvSpPr>
        <p:spPr/>
        <p:txBody>
          <a:bodyPr>
            <a:normAutofit/>
          </a:bodyPr>
          <a:lstStyle/>
          <a:p>
            <a:r>
              <a:rPr lang="tr-TR" dirty="0"/>
              <a:t>Maliyet analizleri, fiyatlamada, üretim ve satın alma kararlarında, yeni ürün geliştirme ve pazarlama kanallarının belirlenmesinde olduğu gibi </a:t>
            </a:r>
            <a:r>
              <a:rPr lang="tr-TR" dirty="0">
                <a:solidFill>
                  <a:srgbClr val="FF6600"/>
                </a:solidFill>
              </a:rPr>
              <a:t>projelerle ilgili kararlarda </a:t>
            </a:r>
            <a:r>
              <a:rPr lang="tr-TR" dirty="0"/>
              <a:t>da önemli bir yere sahiptir.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959208"/>
            <a:ext cx="7772400" cy="2549910"/>
          </a:xfrm>
        </p:spPr>
        <p:txBody>
          <a:bodyPr/>
          <a:lstStyle/>
          <a:p>
            <a:r>
              <a:rPr lang="en-US" dirty="0" err="1">
                <a:solidFill>
                  <a:srgbClr val="FF6600"/>
                </a:solidFill>
              </a:rPr>
              <a:t>Çerçeve</a:t>
            </a:r>
            <a:r>
              <a:rPr lang="en-US" dirty="0">
                <a:solidFill>
                  <a:srgbClr val="FF6600"/>
                </a:solidFill>
              </a:rPr>
              <a:t> </a:t>
            </a:r>
            <a:r>
              <a:rPr lang="en-US" dirty="0" err="1">
                <a:solidFill>
                  <a:srgbClr val="FF6600"/>
                </a:solidFill>
              </a:rPr>
              <a:t>düzlemine</a:t>
            </a:r>
            <a:r>
              <a:rPr lang="en-US" dirty="0">
                <a:solidFill>
                  <a:srgbClr val="FF6600"/>
                </a:solidFill>
              </a:rPr>
              <a:t> </a:t>
            </a:r>
            <a:r>
              <a:rPr lang="en-US" dirty="0" err="1">
                <a:solidFill>
                  <a:srgbClr val="FF6600"/>
                </a:solidFill>
              </a:rPr>
              <a:t>bitişik</a:t>
            </a:r>
            <a:r>
              <a:rPr lang="en-US" dirty="0">
                <a:solidFill>
                  <a:srgbClr val="FF6600"/>
                </a:solidFill>
              </a:rPr>
              <a:t> </a:t>
            </a:r>
            <a:r>
              <a:rPr lang="en-US" dirty="0" err="1">
                <a:solidFill>
                  <a:srgbClr val="FF6600"/>
                </a:solidFill>
              </a:rPr>
              <a:t>betonarme</a:t>
            </a:r>
            <a:r>
              <a:rPr lang="en-US" dirty="0">
                <a:solidFill>
                  <a:srgbClr val="FF6600"/>
                </a:solidFill>
              </a:rPr>
              <a:t> </a:t>
            </a:r>
            <a:r>
              <a:rPr lang="en-US" dirty="0" err="1">
                <a:solidFill>
                  <a:srgbClr val="FF6600"/>
                </a:solidFill>
              </a:rPr>
              <a:t>perde</a:t>
            </a:r>
            <a:r>
              <a:rPr lang="en-US" dirty="0">
                <a:solidFill>
                  <a:srgbClr val="FF6600"/>
                </a:solidFill>
              </a:rPr>
              <a:t> </a:t>
            </a:r>
            <a:r>
              <a:rPr lang="en-US" dirty="0" err="1">
                <a:solidFill>
                  <a:srgbClr val="FF6600"/>
                </a:solidFill>
              </a:rPr>
              <a:t>eklenmesi</a:t>
            </a:r>
            <a:r>
              <a:rPr lang="en-US" dirty="0">
                <a:solidFill>
                  <a:srgbClr val="FF6600"/>
                </a:solidFill>
              </a:rPr>
              <a:t>: </a:t>
            </a:r>
            <a:r>
              <a:rPr lang="en-US" dirty="0" err="1"/>
              <a:t>Benzer</a:t>
            </a:r>
            <a:r>
              <a:rPr lang="en-US" dirty="0"/>
              <a:t> </a:t>
            </a:r>
            <a:r>
              <a:rPr lang="en-US" dirty="0" err="1"/>
              <a:t>olarak</a:t>
            </a:r>
            <a:r>
              <a:rPr lang="en-US" dirty="0"/>
              <a:t>, </a:t>
            </a:r>
            <a:r>
              <a:rPr lang="en-US" dirty="0" err="1"/>
              <a:t>perde</a:t>
            </a:r>
            <a:r>
              <a:rPr lang="en-US" dirty="0"/>
              <a:t> </a:t>
            </a:r>
            <a:r>
              <a:rPr lang="en-US" dirty="0" err="1"/>
              <a:t>duvarlar</a:t>
            </a:r>
            <a:r>
              <a:rPr lang="en-US" dirty="0"/>
              <a:t> </a:t>
            </a:r>
            <a:r>
              <a:rPr lang="en-US" dirty="0" err="1"/>
              <a:t>binanın</a:t>
            </a:r>
            <a:r>
              <a:rPr lang="en-US" dirty="0"/>
              <a:t> </a:t>
            </a:r>
            <a:r>
              <a:rPr lang="en-US" dirty="0" err="1"/>
              <a:t>temelinden</a:t>
            </a:r>
            <a:r>
              <a:rPr lang="en-US" dirty="0"/>
              <a:t> </a:t>
            </a:r>
            <a:r>
              <a:rPr lang="en-US" dirty="0" err="1"/>
              <a:t>başlayıp</a:t>
            </a:r>
            <a:r>
              <a:rPr lang="en-US" dirty="0"/>
              <a:t> en </a:t>
            </a:r>
            <a:r>
              <a:rPr lang="en-US" dirty="0" err="1"/>
              <a:t>üst</a:t>
            </a:r>
            <a:r>
              <a:rPr lang="en-US" dirty="0"/>
              <a:t> </a:t>
            </a:r>
            <a:r>
              <a:rPr lang="en-US" dirty="0" err="1"/>
              <a:t>kata</a:t>
            </a:r>
            <a:r>
              <a:rPr lang="en-US" dirty="0"/>
              <a:t> </a:t>
            </a:r>
            <a:r>
              <a:rPr lang="en-US" dirty="0" err="1"/>
              <a:t>kadar</a:t>
            </a:r>
            <a:r>
              <a:rPr lang="en-US" dirty="0"/>
              <a:t> </a:t>
            </a:r>
            <a:r>
              <a:rPr lang="en-US" dirty="0" err="1"/>
              <a:t>sürekli</a:t>
            </a:r>
            <a:r>
              <a:rPr lang="en-US" dirty="0"/>
              <a:t> </a:t>
            </a:r>
            <a:r>
              <a:rPr lang="en-US" dirty="0" err="1"/>
              <a:t>olarak</a:t>
            </a:r>
            <a:r>
              <a:rPr lang="en-US" dirty="0"/>
              <a:t> </a:t>
            </a:r>
            <a:r>
              <a:rPr lang="en-US" dirty="0" err="1"/>
              <a:t>devam</a:t>
            </a:r>
            <a:r>
              <a:rPr lang="en-US" dirty="0"/>
              <a:t> </a:t>
            </a:r>
            <a:r>
              <a:rPr lang="en-US" dirty="0" err="1"/>
              <a:t>etmelidir</a:t>
            </a:r>
            <a:r>
              <a:rPr lang="en-US" dirty="0"/>
              <a:t>. </a:t>
            </a:r>
            <a:r>
              <a:rPr lang="en-US" dirty="0" err="1"/>
              <a:t>Yeni</a:t>
            </a:r>
            <a:r>
              <a:rPr lang="en-US" dirty="0"/>
              <a:t> </a:t>
            </a:r>
            <a:r>
              <a:rPr lang="en-US" dirty="0" err="1"/>
              <a:t>konulan</a:t>
            </a:r>
            <a:r>
              <a:rPr lang="en-US" dirty="0"/>
              <a:t> </a:t>
            </a:r>
            <a:r>
              <a:rPr lang="en-US" dirty="0" err="1"/>
              <a:t>bu</a:t>
            </a:r>
            <a:r>
              <a:rPr lang="en-US" dirty="0"/>
              <a:t> </a:t>
            </a:r>
            <a:r>
              <a:rPr lang="en-US" dirty="0" err="1"/>
              <a:t>perdeler</a:t>
            </a:r>
            <a:r>
              <a:rPr lang="en-US" dirty="0"/>
              <a:t> </a:t>
            </a:r>
            <a:r>
              <a:rPr lang="en-US" dirty="0" err="1"/>
              <a:t>çerçeveye</a:t>
            </a:r>
            <a:r>
              <a:rPr lang="en-US" dirty="0"/>
              <a:t> </a:t>
            </a:r>
            <a:r>
              <a:rPr lang="en-US" dirty="0" err="1"/>
              <a:t>ankraj</a:t>
            </a:r>
            <a:r>
              <a:rPr lang="en-US" dirty="0"/>
              <a:t> </a:t>
            </a:r>
            <a:r>
              <a:rPr lang="en-US" dirty="0" err="1"/>
              <a:t>çubuklarıyla</a:t>
            </a:r>
            <a:r>
              <a:rPr lang="en-US" dirty="0"/>
              <a:t> </a:t>
            </a:r>
            <a:r>
              <a:rPr lang="en-US" dirty="0" err="1"/>
              <a:t>bağlanacak</a:t>
            </a:r>
            <a:r>
              <a:rPr lang="en-US" dirty="0"/>
              <a:t> </a:t>
            </a:r>
            <a:r>
              <a:rPr lang="en-US" dirty="0" err="1"/>
              <a:t>ve</a:t>
            </a:r>
            <a:r>
              <a:rPr lang="en-US" dirty="0"/>
              <a:t> </a:t>
            </a:r>
            <a:r>
              <a:rPr lang="en-US" dirty="0" err="1"/>
              <a:t>perdelerin</a:t>
            </a:r>
            <a:r>
              <a:rPr lang="en-US" dirty="0"/>
              <a:t> </a:t>
            </a:r>
            <a:r>
              <a:rPr lang="en-US" dirty="0" err="1"/>
              <a:t>altına</a:t>
            </a:r>
            <a:r>
              <a:rPr lang="en-US" dirty="0"/>
              <a:t> </a:t>
            </a:r>
            <a:r>
              <a:rPr lang="en-US" dirty="0" err="1"/>
              <a:t>Deprem</a:t>
            </a:r>
            <a:r>
              <a:rPr lang="en-US" dirty="0"/>
              <a:t> </a:t>
            </a:r>
            <a:r>
              <a:rPr lang="en-US" dirty="0" err="1"/>
              <a:t>Yönetmeliği’ne</a:t>
            </a:r>
            <a:r>
              <a:rPr lang="en-US" dirty="0"/>
              <a:t> </a:t>
            </a:r>
            <a:r>
              <a:rPr lang="en-US" dirty="0" err="1"/>
              <a:t>göre</a:t>
            </a:r>
            <a:r>
              <a:rPr lang="en-US" dirty="0"/>
              <a:t> </a:t>
            </a:r>
            <a:r>
              <a:rPr lang="en-US" dirty="0" err="1"/>
              <a:t>tasarlanmış</a:t>
            </a:r>
            <a:r>
              <a:rPr lang="en-US" dirty="0"/>
              <a:t> </a:t>
            </a:r>
            <a:r>
              <a:rPr lang="en-US" dirty="0" err="1"/>
              <a:t>temeller</a:t>
            </a:r>
            <a:r>
              <a:rPr lang="en-US" dirty="0"/>
              <a:t> </a:t>
            </a:r>
            <a:r>
              <a:rPr lang="en-US" dirty="0" err="1"/>
              <a:t>yapılacaktır</a:t>
            </a:r>
            <a:r>
              <a:rPr lang="en-US" dirty="0"/>
              <a:t>.</a:t>
            </a:r>
          </a:p>
        </p:txBody>
      </p:sp>
      <p:pic>
        <p:nvPicPr>
          <p:cNvPr id="4" name="Picture 3"/>
          <p:cNvPicPr>
            <a:picLocks noChangeAspect="1"/>
          </p:cNvPicPr>
          <p:nvPr/>
        </p:nvPicPr>
        <p:blipFill>
          <a:blip r:embed="rId2"/>
          <a:stretch>
            <a:fillRect/>
          </a:stretch>
        </p:blipFill>
        <p:spPr>
          <a:xfrm rot="20994111">
            <a:off x="5029711" y="4199868"/>
            <a:ext cx="2509026" cy="2298345"/>
          </a:xfrm>
          <a:prstGeom prst="rect">
            <a:avLst/>
          </a:prstGeom>
        </p:spPr>
      </p:pic>
      <p:sp>
        <p:nvSpPr>
          <p:cNvPr id="5" name="Title 1"/>
          <p:cNvSpPr>
            <a:spLocks noGrp="1"/>
          </p:cNvSpPr>
          <p:nvPr>
            <p:ph type="title"/>
          </p:nvPr>
        </p:nvSpPr>
        <p:spPr>
          <a:xfrm>
            <a:off x="914400" y="846138"/>
            <a:ext cx="7772400" cy="1143000"/>
          </a:xfrm>
        </p:spPr>
        <p:txBody>
          <a:bodyPr>
            <a:normAutofit fontScale="90000"/>
          </a:bodyPr>
          <a:lstStyle/>
          <a:p>
            <a:r>
              <a:rPr lang="en-US" dirty="0" err="1"/>
              <a:t>Betonarme</a:t>
            </a:r>
            <a:r>
              <a:rPr lang="en-US" dirty="0"/>
              <a:t> </a:t>
            </a:r>
            <a:r>
              <a:rPr lang="en-US" dirty="0" err="1"/>
              <a:t>Perde</a:t>
            </a:r>
            <a:r>
              <a:rPr lang="en-US" dirty="0"/>
              <a:t> </a:t>
            </a:r>
            <a:r>
              <a:rPr lang="en-US" dirty="0" err="1"/>
              <a:t>Eklenmesi</a:t>
            </a:r>
            <a:r>
              <a:rPr lang="en-US" dirty="0"/>
              <a:t> </a:t>
            </a:r>
            <a:r>
              <a:rPr lang="en-US" dirty="0" err="1"/>
              <a:t>Yoluyla</a:t>
            </a:r>
            <a:r>
              <a:rPr lang="en-US" dirty="0"/>
              <a:t> </a:t>
            </a:r>
            <a:r>
              <a:rPr lang="en-US" dirty="0" err="1"/>
              <a:t>Güçlendirme</a:t>
            </a:r>
            <a:endParaRPr lang="en-US" dirty="0"/>
          </a:p>
        </p:txBody>
      </p:sp>
      <p:sp>
        <p:nvSpPr>
          <p:cNvPr id="6" name="Title 1"/>
          <p:cNvSpPr txBox="1">
            <a:spLocks/>
          </p:cNvSpPr>
          <p:nvPr/>
        </p:nvSpPr>
        <p:spPr>
          <a:xfrm>
            <a:off x="320840" y="-296862"/>
            <a:ext cx="9214323"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rgbClr val="FF6600"/>
                </a:solidFill>
                <a:effectLst/>
                <a:uLnTx/>
                <a:uFillTx/>
                <a:latin typeface="+mj-lt"/>
                <a:ea typeface="+mj-ea"/>
                <a:cs typeface="+mj-cs"/>
              </a:rPr>
              <a:t>GÜÇLENDİRME YÖNTEMLERİ</a:t>
            </a:r>
            <a:endParaRPr kumimoji="0" lang="en-US" sz="4000" b="0" i="0" u="none" strike="noStrike" kern="1200" cap="none" spc="0" normalizeH="0" baseline="0" noProof="0" dirty="0">
              <a:ln>
                <a:noFill/>
              </a:ln>
              <a:solidFill>
                <a:srgbClr val="FF6600"/>
              </a:solidFill>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495300" indent="-495300">
              <a:buNone/>
            </a:pPr>
            <a:r>
              <a:rPr lang="tr-TR" dirty="0">
                <a:solidFill>
                  <a:srgbClr val="FF6600"/>
                </a:solidFill>
              </a:rPr>
              <a:t>3. HER AKTİVİTEYİ KİM HANGİ KAYNAKLAR İLE YAPACAK? </a:t>
            </a:r>
            <a:r>
              <a:rPr lang="tr-TR" dirty="0"/>
              <a:t>(KAYNAKLAR: MALZEME, EKİPMAN, İNSAN)</a:t>
            </a:r>
          </a:p>
          <a:p>
            <a:pPr marL="495300" indent="-495300">
              <a:buNone/>
            </a:pPr>
            <a:r>
              <a:rPr lang="tr-TR" dirty="0">
                <a:solidFill>
                  <a:srgbClr val="FF6600"/>
                </a:solidFill>
              </a:rPr>
              <a:t>4. AKTİVİTELER NE ZAMAN YAPILACAK </a:t>
            </a:r>
            <a:r>
              <a:rPr lang="tr-TR" dirty="0"/>
              <a:t>(sıralama ve zamanlama)</a:t>
            </a:r>
          </a:p>
          <a:p>
            <a:endParaRPr lang="en-US" dirty="0"/>
          </a:p>
          <a:p>
            <a:r>
              <a:rPr lang="en-US" b="1" dirty="0">
                <a:solidFill>
                  <a:srgbClr val="FF6600"/>
                </a:solidFill>
              </a:rPr>
              <a:t>BİRİM FİYATLAR, METRAJ, KEŞİF VE PROJE ÇİZELGESİ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rPr>
              <a:t>PLANLAMA ÇİZELGESİ</a:t>
            </a:r>
          </a:p>
        </p:txBody>
      </p:sp>
      <p:sp>
        <p:nvSpPr>
          <p:cNvPr id="3" name="Content Placeholder 2"/>
          <p:cNvSpPr>
            <a:spLocks noGrp="1"/>
          </p:cNvSpPr>
          <p:nvPr>
            <p:ph sz="quarter" idx="1"/>
          </p:nvPr>
        </p:nvSpPr>
        <p:spPr/>
        <p:txBody>
          <a:bodyPr/>
          <a:lstStyle/>
          <a:p>
            <a:endParaRPr lang="en-US"/>
          </a:p>
        </p:txBody>
      </p:sp>
      <p:pic>
        <p:nvPicPr>
          <p:cNvPr id="4" name="Picture 438"/>
          <p:cNvPicPr>
            <a:picLocks noChangeAspect="1" noChangeArrowheads="1"/>
          </p:cNvPicPr>
          <p:nvPr/>
        </p:nvPicPr>
        <p:blipFill>
          <a:blip r:embed="rId2"/>
          <a:srcRect/>
          <a:stretch>
            <a:fillRect/>
          </a:stretch>
        </p:blipFill>
        <p:spPr bwMode="auto">
          <a:xfrm>
            <a:off x="325990" y="1417638"/>
            <a:ext cx="8670746" cy="4503737"/>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p:txBody>
          <a:bodyPr anchor="t">
            <a:normAutofit fontScale="90000"/>
          </a:bodyPr>
          <a:lstStyle/>
          <a:p>
            <a:pPr algn="l" eaLnBrk="1" hangingPunct="1"/>
            <a:br>
              <a:rPr lang="tr-TR" sz="2600" b="1" dirty="0">
                <a:solidFill>
                  <a:srgbClr val="C00000"/>
                </a:solidFill>
                <a:latin typeface="Century Gothic" pitchFamily="-84" charset="0"/>
                <a:ea typeface="Arial" pitchFamily="-84" charset="0"/>
                <a:cs typeface="Arial" pitchFamily="-84" charset="0"/>
              </a:rPr>
            </a:br>
            <a:br>
              <a:rPr lang="tr-TR" sz="2600" b="1" dirty="0">
                <a:solidFill>
                  <a:srgbClr val="C00000"/>
                </a:solidFill>
                <a:latin typeface="Century Gothic" pitchFamily="-84" charset="0"/>
                <a:ea typeface="Arial" pitchFamily="-84" charset="0"/>
                <a:cs typeface="Arial" pitchFamily="-84" charset="0"/>
              </a:rPr>
            </a:br>
            <a:br>
              <a:rPr lang="tr-TR" sz="2600" b="1" dirty="0">
                <a:solidFill>
                  <a:srgbClr val="C00000"/>
                </a:solidFill>
                <a:latin typeface="Century Gothic" pitchFamily="-84" charset="0"/>
                <a:ea typeface="Arial" pitchFamily="-84" charset="0"/>
                <a:cs typeface="Arial" pitchFamily="-84" charset="0"/>
              </a:rPr>
            </a:br>
            <a:r>
              <a:rPr lang="tr-TR" sz="2600" b="1" dirty="0">
                <a:solidFill>
                  <a:schemeClr val="tx1"/>
                </a:solidFill>
                <a:latin typeface="+mn-lt"/>
                <a:ea typeface="Arial" pitchFamily="-84" charset="0"/>
                <a:cs typeface="Arial" pitchFamily="-84" charset="0"/>
              </a:rPr>
              <a:t>Metraj; bir yapıyı meydana getiren elemanların ayrı ayrı ölçülerek miktarlarının bulunması işlemine denilmektedir. </a:t>
            </a:r>
            <a:br>
              <a:rPr lang="tr-TR" sz="2400" b="1" dirty="0">
                <a:solidFill>
                  <a:schemeClr val="tx1"/>
                </a:solidFill>
                <a:latin typeface="+mn-lt"/>
                <a:ea typeface="Arial" pitchFamily="-84" charset="0"/>
                <a:cs typeface="Arial" pitchFamily="-84" charset="0"/>
              </a:rPr>
            </a:br>
            <a:br>
              <a:rPr lang="tr-TR" sz="800" dirty="0">
                <a:solidFill>
                  <a:schemeClr val="tx1"/>
                </a:solidFill>
                <a:latin typeface="+mn-lt"/>
                <a:ea typeface="Arial" pitchFamily="-84" charset="0"/>
                <a:cs typeface="Arial" pitchFamily="-84" charset="0"/>
              </a:rPr>
            </a:br>
            <a:r>
              <a:rPr lang="tr-TR" sz="2600" dirty="0">
                <a:solidFill>
                  <a:schemeClr val="tx1"/>
                </a:solidFill>
                <a:latin typeface="+mn-lt"/>
                <a:ea typeface="Arial" pitchFamily="-84" charset="0"/>
                <a:cs typeface="Arial" pitchFamily="-84" charset="0"/>
              </a:rPr>
              <a:t>Ölçümlerde, </a:t>
            </a:r>
            <a:r>
              <a:rPr lang="tr-TR" sz="2600" b="1" dirty="0">
                <a:solidFill>
                  <a:schemeClr val="tx1"/>
                </a:solidFill>
                <a:latin typeface="+mn-lt"/>
                <a:ea typeface="Arial" pitchFamily="-84" charset="0"/>
                <a:cs typeface="Arial" pitchFamily="-84" charset="0"/>
              </a:rPr>
              <a:t>uzunluklar m, alanlar m</a:t>
            </a:r>
            <a:r>
              <a:rPr lang="tr-TR" sz="2600" b="1" baseline="30000" dirty="0">
                <a:solidFill>
                  <a:schemeClr val="tx1"/>
                </a:solidFill>
                <a:latin typeface="+mn-lt"/>
                <a:ea typeface="Arial" pitchFamily="-84" charset="0"/>
                <a:cs typeface="Arial" pitchFamily="-84" charset="0"/>
              </a:rPr>
              <a:t>2</a:t>
            </a:r>
            <a:r>
              <a:rPr lang="tr-TR" sz="2600" b="1" dirty="0">
                <a:solidFill>
                  <a:schemeClr val="tx1"/>
                </a:solidFill>
                <a:latin typeface="+mn-lt"/>
                <a:ea typeface="Arial" pitchFamily="-84" charset="0"/>
                <a:cs typeface="Arial" pitchFamily="-84" charset="0"/>
              </a:rPr>
              <a:t>, hacimler m</a:t>
            </a:r>
            <a:r>
              <a:rPr lang="tr-TR" sz="2600" b="1" baseline="30000" dirty="0">
                <a:solidFill>
                  <a:schemeClr val="tx1"/>
                </a:solidFill>
                <a:latin typeface="+mn-lt"/>
                <a:ea typeface="Arial" pitchFamily="-84" charset="0"/>
                <a:cs typeface="Arial" pitchFamily="-84" charset="0"/>
              </a:rPr>
              <a:t>3</a:t>
            </a:r>
            <a:r>
              <a:rPr lang="tr-TR" sz="2600" b="1" dirty="0">
                <a:solidFill>
                  <a:schemeClr val="tx1"/>
                </a:solidFill>
                <a:latin typeface="+mn-lt"/>
                <a:ea typeface="Arial" pitchFamily="-84" charset="0"/>
                <a:cs typeface="Arial" pitchFamily="-84" charset="0"/>
              </a:rPr>
              <a:t> </a:t>
            </a:r>
            <a:r>
              <a:rPr lang="tr-TR" sz="2600" dirty="0">
                <a:solidFill>
                  <a:schemeClr val="tx1"/>
                </a:solidFill>
                <a:latin typeface="+mn-lt"/>
                <a:ea typeface="Arial" pitchFamily="-84" charset="0"/>
                <a:cs typeface="Arial" pitchFamily="-84" charset="0"/>
              </a:rPr>
              <a:t>ve </a:t>
            </a:r>
            <a:r>
              <a:rPr lang="tr-TR" sz="2600" b="1" dirty="0">
                <a:solidFill>
                  <a:schemeClr val="tx1"/>
                </a:solidFill>
                <a:latin typeface="+mn-lt"/>
                <a:ea typeface="Arial" pitchFamily="-84" charset="0"/>
                <a:cs typeface="Arial" pitchFamily="-84" charset="0"/>
              </a:rPr>
              <a:t>ağırlıklar ton </a:t>
            </a:r>
            <a:r>
              <a:rPr lang="tr-TR" sz="2600" dirty="0">
                <a:solidFill>
                  <a:schemeClr val="tx1"/>
                </a:solidFill>
                <a:latin typeface="+mn-lt"/>
                <a:ea typeface="Arial" pitchFamily="-84" charset="0"/>
                <a:cs typeface="Arial" pitchFamily="-84" charset="0"/>
              </a:rPr>
              <a:t>olarak hesaplanmaktadır. </a:t>
            </a:r>
            <a:br>
              <a:rPr lang="tr-TR" sz="2600" dirty="0">
                <a:solidFill>
                  <a:schemeClr val="tx1"/>
                </a:solidFill>
                <a:latin typeface="+mn-lt"/>
                <a:ea typeface="Arial" pitchFamily="-84" charset="0"/>
                <a:cs typeface="Arial" pitchFamily="-84" charset="0"/>
              </a:rPr>
            </a:br>
            <a:br>
              <a:rPr lang="tr-TR" sz="800" dirty="0">
                <a:solidFill>
                  <a:schemeClr val="tx1"/>
                </a:solidFill>
                <a:latin typeface="+mn-lt"/>
                <a:ea typeface="Arial" pitchFamily="-84" charset="0"/>
                <a:cs typeface="Arial" pitchFamily="-84" charset="0"/>
              </a:rPr>
            </a:br>
            <a:br>
              <a:rPr lang="tr-TR" sz="800" dirty="0">
                <a:solidFill>
                  <a:schemeClr val="tx1"/>
                </a:solidFill>
                <a:latin typeface="+mn-lt"/>
                <a:ea typeface="Arial" pitchFamily="-84" charset="0"/>
                <a:cs typeface="Arial" pitchFamily="-84" charset="0"/>
              </a:rPr>
            </a:br>
            <a:br>
              <a:rPr lang="tr-TR" sz="800" dirty="0">
                <a:solidFill>
                  <a:schemeClr val="tx1"/>
                </a:solidFill>
                <a:latin typeface="+mn-lt"/>
                <a:ea typeface="Arial" pitchFamily="-84" charset="0"/>
                <a:cs typeface="Arial" pitchFamily="-84" charset="0"/>
              </a:rPr>
            </a:br>
            <a:br>
              <a:rPr lang="tr-TR" sz="800" dirty="0">
                <a:solidFill>
                  <a:schemeClr val="tx1"/>
                </a:solidFill>
                <a:latin typeface="+mn-lt"/>
                <a:ea typeface="Arial" pitchFamily="-84" charset="0"/>
                <a:cs typeface="Arial" pitchFamily="-84" charset="0"/>
              </a:rPr>
            </a:br>
            <a:r>
              <a:rPr lang="tr-TR" sz="2600" dirty="0">
                <a:solidFill>
                  <a:schemeClr val="tx1"/>
                </a:solidFill>
                <a:latin typeface="+mn-lt"/>
                <a:ea typeface="Arial" pitchFamily="-84" charset="0"/>
                <a:cs typeface="Arial" pitchFamily="-84" charset="0"/>
              </a:rPr>
              <a:t>Metraja bağlı maliyet hesaplarında bulunacak maliyetin gerçekçi olması metrajın doğru yapılması ile doğrudan ilişkilidir. Bu nedenle, metrajın hazırlanması ile ilgili temel ilkelerin iyi bilinmesi gerekli olmaktadır.</a:t>
            </a:r>
            <a:br>
              <a:rPr lang="tr-TR" sz="2600" dirty="0">
                <a:solidFill>
                  <a:schemeClr val="tx1"/>
                </a:solidFill>
                <a:latin typeface="+mn-lt"/>
                <a:ea typeface="Arial" pitchFamily="-84" charset="0"/>
                <a:cs typeface="Arial" pitchFamily="-84" charset="0"/>
              </a:rPr>
            </a:br>
            <a:br>
              <a:rPr lang="tr-TR" sz="800" dirty="0">
                <a:solidFill>
                  <a:schemeClr val="tx1"/>
                </a:solidFill>
                <a:latin typeface="+mn-lt"/>
                <a:ea typeface="Arial" pitchFamily="-84" charset="0"/>
                <a:cs typeface="Arial" pitchFamily="-84" charset="0"/>
              </a:rPr>
            </a:br>
            <a:r>
              <a:rPr lang="tr-TR" sz="2800" dirty="0">
                <a:solidFill>
                  <a:schemeClr val="tx1"/>
                </a:solidFill>
                <a:latin typeface="+mn-lt"/>
              </a:rPr>
              <a:t>Bir yapının maliyetinin bulunması için; </a:t>
            </a:r>
            <a:br>
              <a:rPr lang="tr-TR" sz="2800" dirty="0">
                <a:solidFill>
                  <a:schemeClr val="tx1"/>
                </a:solidFill>
                <a:latin typeface="+mn-lt"/>
              </a:rPr>
            </a:br>
            <a:r>
              <a:rPr lang="tr-TR" sz="2800" dirty="0">
                <a:solidFill>
                  <a:schemeClr val="tx1"/>
                </a:solidFill>
                <a:latin typeface="+mn-lt"/>
              </a:rPr>
              <a:t>Metraj, Fiyat Analizi ve Keşif denilen işlemler yapılır. </a:t>
            </a:r>
            <a:br>
              <a:rPr lang="tr-TR" sz="2800" dirty="0">
                <a:solidFill>
                  <a:schemeClr val="tx1"/>
                </a:solidFill>
                <a:latin typeface="+mn-lt"/>
              </a:rPr>
            </a:br>
            <a:br>
              <a:rPr lang="tr-TR" sz="800" dirty="0">
                <a:solidFill>
                  <a:schemeClr val="tx1"/>
                </a:solidFill>
                <a:latin typeface="+mn-lt"/>
              </a:rPr>
            </a:br>
            <a:r>
              <a:rPr lang="tr-TR" sz="3200" b="1" dirty="0">
                <a:solidFill>
                  <a:schemeClr val="tx1"/>
                </a:solidFill>
                <a:latin typeface="+mn-lt"/>
              </a:rPr>
              <a:t>Hatalı Metraj  &gt;&gt;&gt; Hatalı Yapım Maliyet Tahmini  </a:t>
            </a:r>
            <a:endParaRPr lang="tr-TR" sz="2600" b="1" dirty="0">
              <a:solidFill>
                <a:schemeClr val="tx1"/>
              </a:solidFill>
              <a:latin typeface="+mn-lt"/>
              <a:ea typeface="Arial" pitchFamily="-84" charset="0"/>
              <a:cs typeface="Arial" pitchFamily="-84" charset="0"/>
            </a:endParaRPr>
          </a:p>
        </p:txBody>
      </p:sp>
      <p:sp>
        <p:nvSpPr>
          <p:cNvPr id="3" name="2 Dikdörtgen"/>
          <p:cNvSpPr/>
          <p:nvPr/>
        </p:nvSpPr>
        <p:spPr>
          <a:xfrm>
            <a:off x="0" y="236538"/>
            <a:ext cx="9144000" cy="708025"/>
          </a:xfrm>
          <a:prstGeom prst="rect">
            <a:avLst/>
          </a:prstGeom>
        </p:spPr>
        <p:txBody>
          <a:bodyPr>
            <a:spAutoFit/>
          </a:bodyPr>
          <a:lstStyle/>
          <a:p>
            <a:pPr algn="ctr" fontAlgn="auto">
              <a:spcBef>
                <a:spcPts val="0"/>
              </a:spcBef>
              <a:spcAft>
                <a:spcPts val="0"/>
              </a:spcAft>
              <a:defRPr/>
            </a:pPr>
            <a:r>
              <a:rPr lang="tr-TR" sz="4000" b="1" dirty="0">
                <a:solidFill>
                  <a:srgbClr val="FF6600"/>
                </a:solidFill>
                <a:latin typeface="Century Gothic" pitchFamily="34" charset="0"/>
                <a:ea typeface="+mj-ea"/>
                <a:cs typeface="Arial" pitchFamily="34" charset="0"/>
              </a:rPr>
              <a:t>METRAJ</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435801" y="2023543"/>
            <a:ext cx="8252610" cy="1143000"/>
          </a:xfrm>
        </p:spPr>
        <p:txBody>
          <a:bodyPr anchor="t">
            <a:normAutofit fontScale="90000"/>
          </a:bodyPr>
          <a:lstStyle/>
          <a:p>
            <a:pPr algn="l" eaLnBrk="1" hangingPunct="1">
              <a:spcAft>
                <a:spcPts val="1200"/>
              </a:spcAft>
            </a:pPr>
            <a:r>
              <a:rPr lang="tr-TR" sz="2800" dirty="0">
                <a:solidFill>
                  <a:schemeClr val="tx1"/>
                </a:solidFill>
                <a:latin typeface="+mn-lt"/>
              </a:rPr>
              <a:t>Metraj hazırlanması karmaşık matematiksel işlemler </a:t>
            </a:r>
            <a:r>
              <a:rPr lang="tr-TR" sz="2800" u="sng" dirty="0">
                <a:solidFill>
                  <a:schemeClr val="tx1"/>
                </a:solidFill>
                <a:latin typeface="+mn-lt"/>
              </a:rPr>
              <a:t>gerektirmez.  </a:t>
            </a:r>
            <a:br>
              <a:rPr lang="tr-TR" sz="2800" dirty="0">
                <a:solidFill>
                  <a:schemeClr val="tx1"/>
                </a:solidFill>
                <a:latin typeface="+mn-lt"/>
              </a:rPr>
            </a:br>
            <a:br>
              <a:rPr lang="tr-TR" sz="1000" dirty="0">
                <a:solidFill>
                  <a:schemeClr val="tx1"/>
                </a:solidFill>
                <a:latin typeface="+mn-lt"/>
              </a:rPr>
            </a:br>
            <a:r>
              <a:rPr lang="tr-TR" sz="2800" dirty="0">
                <a:solidFill>
                  <a:schemeClr val="tx1"/>
                </a:solidFill>
                <a:latin typeface="+mn-lt"/>
              </a:rPr>
              <a:t>Ancak, ölçü birimlerinin doğru yazılmaması, boyutların yanlış alınması ve basit işlem hataları, işi yapan ve yaptıran taraflar arasında anlaşmazlıklara ve haksızlıklara uğrama gibi olumsuz sonuçlar ortaya çıkarmaktadır. </a:t>
            </a:r>
            <a:endParaRPr lang="tr-TR" sz="2600" dirty="0">
              <a:solidFill>
                <a:schemeClr val="tx1"/>
              </a:solidFill>
              <a:latin typeface="+mn-lt"/>
              <a:ea typeface="Arial" pitchFamily="-84" charset="0"/>
              <a:cs typeface="Arial" pitchFamily="-84" charset="0"/>
            </a:endParaRPr>
          </a:p>
        </p:txBody>
      </p:sp>
      <p:sp>
        <p:nvSpPr>
          <p:cNvPr id="3" name="2 Dikdörtgen"/>
          <p:cNvSpPr/>
          <p:nvPr/>
        </p:nvSpPr>
        <p:spPr>
          <a:xfrm>
            <a:off x="0" y="774700"/>
            <a:ext cx="9144000" cy="1076325"/>
          </a:xfrm>
          <a:prstGeom prst="rect">
            <a:avLst/>
          </a:prstGeom>
        </p:spPr>
        <p:txBody>
          <a:bodyPr>
            <a:prstTxWarp prst="textNoShape">
              <a:avLst/>
            </a:prstTxWarp>
            <a:spAutoFit/>
          </a:bodyPr>
          <a:lstStyle/>
          <a:p>
            <a:pPr algn="ctr"/>
            <a:r>
              <a:rPr lang="nl-NL" sz="3200" b="1" dirty="0" err="1">
                <a:solidFill>
                  <a:srgbClr val="FF6600"/>
                </a:solidFill>
                <a:latin typeface="Century Gothic" pitchFamily="-84" charset="0"/>
                <a:ea typeface="Arial" pitchFamily="-84" charset="0"/>
                <a:cs typeface="Arial" pitchFamily="-84" charset="0"/>
              </a:rPr>
              <a:t>Metraj</a:t>
            </a:r>
            <a:r>
              <a:rPr lang="nl-NL" sz="3200" b="1" dirty="0">
                <a:solidFill>
                  <a:srgbClr val="FF6600"/>
                </a:solidFill>
                <a:latin typeface="Century Gothic" pitchFamily="-84" charset="0"/>
                <a:ea typeface="Arial" pitchFamily="-84" charset="0"/>
                <a:cs typeface="Arial" pitchFamily="-84" charset="0"/>
              </a:rPr>
              <a:t> </a:t>
            </a:r>
            <a:r>
              <a:rPr lang="nl-NL" sz="3200" b="1" dirty="0" err="1">
                <a:solidFill>
                  <a:srgbClr val="FF6600"/>
                </a:solidFill>
                <a:latin typeface="Century Gothic" pitchFamily="-84" charset="0"/>
                <a:ea typeface="Arial" pitchFamily="-84" charset="0"/>
                <a:cs typeface="Arial" pitchFamily="-84" charset="0"/>
              </a:rPr>
              <a:t>Hazırlanırken</a:t>
            </a:r>
            <a:r>
              <a:rPr lang="nl-NL" sz="3200" b="1" dirty="0">
                <a:solidFill>
                  <a:srgbClr val="FF6600"/>
                </a:solidFill>
                <a:latin typeface="Century Gothic" pitchFamily="-84" charset="0"/>
                <a:ea typeface="Arial" pitchFamily="-84" charset="0"/>
                <a:cs typeface="Arial" pitchFamily="-84" charset="0"/>
              </a:rPr>
              <a:t> Dikkat </a:t>
            </a:r>
            <a:r>
              <a:rPr lang="nl-NL" sz="3200" b="1" dirty="0" err="1">
                <a:solidFill>
                  <a:srgbClr val="FF6600"/>
                </a:solidFill>
                <a:latin typeface="Century Gothic" pitchFamily="-84" charset="0"/>
                <a:ea typeface="Arial" pitchFamily="-84" charset="0"/>
                <a:cs typeface="Arial" pitchFamily="-84" charset="0"/>
              </a:rPr>
              <a:t>Edilmesi</a:t>
            </a:r>
            <a:r>
              <a:rPr lang="nl-NL" sz="3200" b="1" dirty="0">
                <a:solidFill>
                  <a:srgbClr val="FF6600"/>
                </a:solidFill>
                <a:latin typeface="Century Gothic" pitchFamily="-84" charset="0"/>
                <a:ea typeface="Arial" pitchFamily="-84" charset="0"/>
                <a:cs typeface="Arial" pitchFamily="-84" charset="0"/>
              </a:rPr>
              <a:t> </a:t>
            </a:r>
            <a:r>
              <a:rPr lang="nl-NL" sz="3200" b="1" dirty="0" err="1">
                <a:solidFill>
                  <a:srgbClr val="FF6600"/>
                </a:solidFill>
                <a:latin typeface="Century Gothic" pitchFamily="-84" charset="0"/>
                <a:ea typeface="Arial" pitchFamily="-84" charset="0"/>
                <a:cs typeface="Arial" pitchFamily="-84" charset="0"/>
              </a:rPr>
              <a:t>Gerekenler</a:t>
            </a:r>
            <a:endParaRPr lang="tr-TR" sz="3200" b="1" dirty="0">
              <a:solidFill>
                <a:srgbClr val="FF6600"/>
              </a:solidFill>
              <a:latin typeface="Century Gothic" pitchFamily="-84" charset="0"/>
              <a:ea typeface="Arial" pitchFamily="-84" charset="0"/>
              <a:cs typeface="Arial" pitchFamily="-8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p:txBody>
          <a:bodyPr anchor="t">
            <a:normAutofit fontScale="90000"/>
          </a:bodyPr>
          <a:lstStyle/>
          <a:p>
            <a:pPr algn="l" eaLnBrk="1" hangingPunct="1"/>
            <a:br>
              <a:rPr lang="tr-TR" sz="2800" dirty="0">
                <a:solidFill>
                  <a:srgbClr val="002060"/>
                </a:solidFill>
                <a:latin typeface="+mn-lt"/>
              </a:rPr>
            </a:br>
            <a:br>
              <a:rPr lang="tr-TR" sz="2800" dirty="0">
                <a:solidFill>
                  <a:srgbClr val="002060"/>
                </a:solidFill>
                <a:latin typeface="+mn-lt"/>
              </a:rPr>
            </a:br>
            <a:br>
              <a:rPr lang="tr-TR" sz="2800" dirty="0">
                <a:solidFill>
                  <a:srgbClr val="002060"/>
                </a:solidFill>
                <a:latin typeface="+mn-lt"/>
              </a:rPr>
            </a:br>
            <a:br>
              <a:rPr lang="tr-TR" sz="2800" dirty="0">
                <a:solidFill>
                  <a:schemeClr val="tx1"/>
                </a:solidFill>
                <a:latin typeface="+mn-lt"/>
              </a:rPr>
            </a:br>
            <a:br>
              <a:rPr lang="tr-TR" sz="1000" dirty="0">
                <a:solidFill>
                  <a:schemeClr val="tx1"/>
                </a:solidFill>
                <a:latin typeface="+mn-lt"/>
              </a:rPr>
            </a:br>
            <a:r>
              <a:rPr lang="tr-TR" sz="2800" dirty="0">
                <a:solidFill>
                  <a:schemeClr val="tx1"/>
                </a:solidFill>
                <a:latin typeface="+mn-lt"/>
                <a:sym typeface="Wingdings" pitchFamily="-84" charset="2"/>
              </a:rPr>
              <a:t>  </a:t>
            </a:r>
            <a:r>
              <a:rPr lang="tr-TR" sz="2800" dirty="0">
                <a:solidFill>
                  <a:schemeClr val="tx1"/>
                </a:solidFill>
                <a:latin typeface="+mn-lt"/>
              </a:rPr>
              <a:t>Metraj yapılan kısımlar planlarda işaretlemeli.</a:t>
            </a:r>
            <a:br>
              <a:rPr lang="tr-TR" sz="2800" dirty="0">
                <a:solidFill>
                  <a:schemeClr val="tx1"/>
                </a:solidFill>
                <a:latin typeface="+mn-lt"/>
              </a:rPr>
            </a:br>
            <a:br>
              <a:rPr lang="tr-TR" sz="1000" dirty="0">
                <a:solidFill>
                  <a:schemeClr val="tx1"/>
                </a:solidFill>
                <a:latin typeface="+mn-lt"/>
              </a:rPr>
            </a:br>
            <a:r>
              <a:rPr lang="tr-TR" sz="2800" dirty="0">
                <a:solidFill>
                  <a:schemeClr val="tx1"/>
                </a:solidFill>
                <a:latin typeface="+mn-lt"/>
                <a:sym typeface="Wingdings" pitchFamily="-84" charset="2"/>
              </a:rPr>
              <a:t>  Benzer boy, en ve yükseklik, alan ve hacimler benzer    </a:t>
            </a:r>
            <a:br>
              <a:rPr lang="tr-TR" sz="2800" dirty="0">
                <a:solidFill>
                  <a:schemeClr val="tx1"/>
                </a:solidFill>
                <a:latin typeface="+mn-lt"/>
                <a:sym typeface="Wingdings" pitchFamily="-84" charset="2"/>
              </a:rPr>
            </a:br>
            <a:r>
              <a:rPr lang="tr-TR" sz="2800" dirty="0">
                <a:solidFill>
                  <a:schemeClr val="tx1"/>
                </a:solidFill>
                <a:latin typeface="+mn-lt"/>
                <a:sym typeface="Wingdings" pitchFamily="-84" charset="2"/>
              </a:rPr>
              <a:t>      adetlerle çarpılmalı.</a:t>
            </a:r>
            <a:br>
              <a:rPr lang="tr-TR" sz="2800" dirty="0">
                <a:solidFill>
                  <a:schemeClr val="tx1"/>
                </a:solidFill>
                <a:latin typeface="+mn-lt"/>
              </a:rPr>
            </a:br>
            <a:br>
              <a:rPr lang="tr-TR" sz="1000" dirty="0">
                <a:solidFill>
                  <a:schemeClr val="tx1"/>
                </a:solidFill>
                <a:latin typeface="+mn-lt"/>
              </a:rPr>
            </a:br>
            <a:r>
              <a:rPr lang="tr-TR" sz="2800" dirty="0">
                <a:solidFill>
                  <a:schemeClr val="tx1"/>
                </a:solidFill>
                <a:latin typeface="+mn-lt"/>
                <a:sym typeface="Wingdings" pitchFamily="-84" charset="2"/>
              </a:rPr>
              <a:t>  </a:t>
            </a:r>
            <a:r>
              <a:rPr lang="tr-TR" sz="2800" dirty="0">
                <a:solidFill>
                  <a:schemeClr val="tx1"/>
                </a:solidFill>
                <a:latin typeface="+mn-lt"/>
              </a:rPr>
              <a:t>Metrajda boyutlar metre cinsinden yazılmalı ve </a:t>
            </a:r>
            <a:br>
              <a:rPr lang="tr-TR" sz="2800" dirty="0">
                <a:solidFill>
                  <a:schemeClr val="tx1"/>
                </a:solidFill>
                <a:latin typeface="+mn-lt"/>
              </a:rPr>
            </a:br>
            <a:r>
              <a:rPr lang="tr-TR" sz="2800" dirty="0">
                <a:solidFill>
                  <a:schemeClr val="tx1"/>
                </a:solidFill>
                <a:latin typeface="+mn-lt"/>
              </a:rPr>
              <a:t>      hesaplanmalı.</a:t>
            </a:r>
            <a:br>
              <a:rPr lang="tr-TR" sz="2800" dirty="0">
                <a:solidFill>
                  <a:schemeClr val="tx1"/>
                </a:solidFill>
                <a:latin typeface="+mn-lt"/>
              </a:rPr>
            </a:br>
            <a:br>
              <a:rPr lang="tr-TR" sz="1000" dirty="0">
                <a:solidFill>
                  <a:schemeClr val="tx1"/>
                </a:solidFill>
                <a:latin typeface="+mn-lt"/>
              </a:rPr>
            </a:br>
            <a:r>
              <a:rPr lang="tr-TR" sz="2800" dirty="0">
                <a:solidFill>
                  <a:schemeClr val="tx1"/>
                </a:solidFill>
                <a:latin typeface="+mn-lt"/>
                <a:sym typeface="Wingdings" pitchFamily="-84" charset="2"/>
              </a:rPr>
              <a:t>  Matematiksel işlemler hatasız yapılmalı.</a:t>
            </a:r>
            <a:br>
              <a:rPr lang="tr-TR" sz="2800" dirty="0">
                <a:solidFill>
                  <a:schemeClr val="tx1"/>
                </a:solidFill>
                <a:latin typeface="+mn-lt"/>
                <a:sym typeface="Wingdings" pitchFamily="-84" charset="2"/>
              </a:rPr>
            </a:br>
            <a:br>
              <a:rPr lang="tr-TR" sz="1000" dirty="0">
                <a:solidFill>
                  <a:schemeClr val="tx1"/>
                </a:solidFill>
                <a:latin typeface="+mn-lt"/>
                <a:sym typeface="Wingdings" pitchFamily="-84" charset="2"/>
              </a:rPr>
            </a:br>
            <a:r>
              <a:rPr lang="tr-TR" sz="2800" dirty="0">
                <a:solidFill>
                  <a:schemeClr val="tx1"/>
                </a:solidFill>
                <a:latin typeface="+mn-lt"/>
              </a:rPr>
              <a:t> </a:t>
            </a:r>
            <a:r>
              <a:rPr lang="tr-TR" sz="2800" dirty="0">
                <a:solidFill>
                  <a:schemeClr val="tx1"/>
                </a:solidFill>
                <a:latin typeface="+mn-lt"/>
                <a:sym typeface="Wingdings" pitchFamily="-84" charset="2"/>
              </a:rPr>
              <a:t> </a:t>
            </a:r>
            <a:r>
              <a:rPr lang="tr-TR" sz="2800" dirty="0">
                <a:solidFill>
                  <a:schemeClr val="tx1"/>
                </a:solidFill>
                <a:latin typeface="+mn-lt"/>
              </a:rPr>
              <a:t>Genellikle önce boşluklar dahil miktarlar hesaplanıp, </a:t>
            </a:r>
            <a:br>
              <a:rPr lang="tr-TR" sz="2800" dirty="0">
                <a:solidFill>
                  <a:schemeClr val="tx1"/>
                </a:solidFill>
                <a:latin typeface="+mn-lt"/>
              </a:rPr>
            </a:br>
            <a:r>
              <a:rPr lang="tr-TR" sz="2800" dirty="0">
                <a:solidFill>
                  <a:schemeClr val="tx1"/>
                </a:solidFill>
                <a:latin typeface="+mn-lt"/>
              </a:rPr>
              <a:t>      sonra boşluklar düşülmeli.</a:t>
            </a:r>
            <a:endParaRPr lang="tr-TR" sz="2800" dirty="0">
              <a:solidFill>
                <a:schemeClr val="tx1"/>
              </a:solidFill>
              <a:latin typeface="+mn-lt"/>
              <a:sym typeface="Wingdings" pitchFamily="-84" charset="2"/>
            </a:endParaRPr>
          </a:p>
        </p:txBody>
      </p:sp>
      <p:sp>
        <p:nvSpPr>
          <p:cNvPr id="3" name="2 Dikdörtgen"/>
          <p:cNvSpPr/>
          <p:nvPr/>
        </p:nvSpPr>
        <p:spPr>
          <a:xfrm>
            <a:off x="0" y="895351"/>
            <a:ext cx="9144000" cy="522287"/>
          </a:xfrm>
          <a:prstGeom prst="rect">
            <a:avLst/>
          </a:prstGeom>
        </p:spPr>
        <p:txBody>
          <a:bodyPr>
            <a:prstTxWarp prst="textNoShape">
              <a:avLst/>
            </a:prstTxWarp>
            <a:spAutoFit/>
          </a:bodyPr>
          <a:lstStyle/>
          <a:p>
            <a:pPr algn="ctr"/>
            <a:r>
              <a:rPr lang="nl-NL" sz="2800" b="1" u="sng" dirty="0" err="1">
                <a:solidFill>
                  <a:srgbClr val="FF6600"/>
                </a:solidFill>
                <a:latin typeface="Century Gothic" pitchFamily="-84" charset="0"/>
                <a:ea typeface="Arial" pitchFamily="-84" charset="0"/>
                <a:cs typeface="Arial" pitchFamily="-84" charset="0"/>
              </a:rPr>
              <a:t>Metraj</a:t>
            </a:r>
            <a:r>
              <a:rPr lang="nl-NL" sz="2800" b="1" u="sng" dirty="0">
                <a:solidFill>
                  <a:srgbClr val="FF6600"/>
                </a:solidFill>
                <a:latin typeface="Century Gothic" pitchFamily="-84" charset="0"/>
                <a:ea typeface="Arial" pitchFamily="-84" charset="0"/>
                <a:cs typeface="Arial" pitchFamily="-84" charset="0"/>
              </a:rPr>
              <a:t> </a:t>
            </a:r>
            <a:r>
              <a:rPr lang="nl-NL" sz="2800" b="1" u="sng" dirty="0" err="1">
                <a:solidFill>
                  <a:srgbClr val="FF6600"/>
                </a:solidFill>
                <a:latin typeface="Century Gothic" pitchFamily="-84" charset="0"/>
                <a:ea typeface="Arial" pitchFamily="-84" charset="0"/>
                <a:cs typeface="Arial" pitchFamily="-84" charset="0"/>
              </a:rPr>
              <a:t>Hazırlanırken</a:t>
            </a:r>
            <a:r>
              <a:rPr lang="nl-NL" sz="2800" b="1" u="sng" dirty="0">
                <a:solidFill>
                  <a:srgbClr val="FF6600"/>
                </a:solidFill>
                <a:latin typeface="Century Gothic" pitchFamily="-84" charset="0"/>
                <a:ea typeface="Arial" pitchFamily="-84" charset="0"/>
                <a:cs typeface="Arial" pitchFamily="-84" charset="0"/>
              </a:rPr>
              <a:t> Dikkat </a:t>
            </a:r>
            <a:r>
              <a:rPr lang="nl-NL" sz="2800" b="1" u="sng" dirty="0" err="1">
                <a:solidFill>
                  <a:srgbClr val="FF6600"/>
                </a:solidFill>
                <a:latin typeface="Century Gothic" pitchFamily="-84" charset="0"/>
                <a:ea typeface="Arial" pitchFamily="-84" charset="0"/>
                <a:cs typeface="Arial" pitchFamily="-84" charset="0"/>
              </a:rPr>
              <a:t>Edilmesi</a:t>
            </a:r>
            <a:r>
              <a:rPr lang="nl-NL" sz="2800" b="1" u="sng" dirty="0">
                <a:solidFill>
                  <a:srgbClr val="FF6600"/>
                </a:solidFill>
                <a:latin typeface="Century Gothic" pitchFamily="-84" charset="0"/>
                <a:ea typeface="Arial" pitchFamily="-84" charset="0"/>
                <a:cs typeface="Arial" pitchFamily="-84" charset="0"/>
              </a:rPr>
              <a:t> </a:t>
            </a:r>
            <a:r>
              <a:rPr lang="nl-NL" sz="2800" b="1" u="sng" dirty="0" err="1">
                <a:solidFill>
                  <a:srgbClr val="FF6600"/>
                </a:solidFill>
                <a:latin typeface="Century Gothic" pitchFamily="-84" charset="0"/>
                <a:ea typeface="Arial" pitchFamily="-84" charset="0"/>
                <a:cs typeface="Arial" pitchFamily="-84" charset="0"/>
              </a:rPr>
              <a:t>Gerekenler</a:t>
            </a:r>
            <a:endParaRPr lang="tr-TR" sz="2800" b="1" u="sng" dirty="0">
              <a:solidFill>
                <a:srgbClr val="FF6600"/>
              </a:solidFill>
              <a:latin typeface="Century Gothic" pitchFamily="-84" charset="0"/>
              <a:ea typeface="Arial" pitchFamily="-84" charset="0"/>
              <a:cs typeface="Arial" pitchFamily="-8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471559"/>
            <a:ext cx="9144000" cy="522287"/>
          </a:xfrm>
          <a:prstGeom prst="rect">
            <a:avLst/>
          </a:prstGeom>
        </p:spPr>
        <p:txBody>
          <a:bodyPr>
            <a:prstTxWarp prst="textNoShape">
              <a:avLst/>
            </a:prstTxWarp>
            <a:spAutoFit/>
          </a:bodyPr>
          <a:lstStyle/>
          <a:p>
            <a:pPr algn="ctr"/>
            <a:r>
              <a:rPr lang="nl-NL" sz="2800" b="1" u="sng" dirty="0" err="1">
                <a:solidFill>
                  <a:srgbClr val="FF6600"/>
                </a:solidFill>
                <a:latin typeface="Century Gothic" pitchFamily="-84" charset="0"/>
                <a:ea typeface="Arial" pitchFamily="-84" charset="0"/>
                <a:cs typeface="Arial" pitchFamily="-84" charset="0"/>
              </a:rPr>
              <a:t>Metraj</a:t>
            </a:r>
            <a:r>
              <a:rPr lang="nl-NL" sz="2800" b="1" u="sng" dirty="0">
                <a:solidFill>
                  <a:srgbClr val="FF6600"/>
                </a:solidFill>
                <a:latin typeface="Century Gothic" pitchFamily="-84" charset="0"/>
                <a:ea typeface="Arial" pitchFamily="-84" charset="0"/>
                <a:cs typeface="Arial" pitchFamily="-84" charset="0"/>
              </a:rPr>
              <a:t> </a:t>
            </a:r>
            <a:r>
              <a:rPr lang="nl-NL" sz="2800" b="1" u="sng" dirty="0" err="1">
                <a:solidFill>
                  <a:srgbClr val="FF6600"/>
                </a:solidFill>
                <a:latin typeface="Century Gothic" pitchFamily="-84" charset="0"/>
                <a:ea typeface="Arial" pitchFamily="-84" charset="0"/>
                <a:cs typeface="Arial" pitchFamily="-84" charset="0"/>
              </a:rPr>
              <a:t>Hazırlanırken</a:t>
            </a:r>
            <a:r>
              <a:rPr lang="nl-NL" sz="2800" b="1" u="sng" dirty="0">
                <a:solidFill>
                  <a:srgbClr val="FF6600"/>
                </a:solidFill>
                <a:latin typeface="Century Gothic" pitchFamily="-84" charset="0"/>
                <a:ea typeface="Arial" pitchFamily="-84" charset="0"/>
                <a:cs typeface="Arial" pitchFamily="-84" charset="0"/>
              </a:rPr>
              <a:t> Dikkat </a:t>
            </a:r>
            <a:r>
              <a:rPr lang="nl-NL" sz="2800" b="1" u="sng" dirty="0" err="1">
                <a:solidFill>
                  <a:srgbClr val="FF6600"/>
                </a:solidFill>
                <a:latin typeface="Century Gothic" pitchFamily="-84" charset="0"/>
                <a:ea typeface="Arial" pitchFamily="-84" charset="0"/>
                <a:cs typeface="Arial" pitchFamily="-84" charset="0"/>
              </a:rPr>
              <a:t>Edilmesi</a:t>
            </a:r>
            <a:r>
              <a:rPr lang="nl-NL" sz="2800" b="1" u="sng" dirty="0">
                <a:solidFill>
                  <a:srgbClr val="FF6600"/>
                </a:solidFill>
                <a:latin typeface="Century Gothic" pitchFamily="-84" charset="0"/>
                <a:ea typeface="Arial" pitchFamily="-84" charset="0"/>
                <a:cs typeface="Arial" pitchFamily="-84" charset="0"/>
              </a:rPr>
              <a:t> </a:t>
            </a:r>
            <a:r>
              <a:rPr lang="nl-NL" sz="2800" b="1" u="sng" dirty="0" err="1">
                <a:solidFill>
                  <a:srgbClr val="FF6600"/>
                </a:solidFill>
                <a:latin typeface="Century Gothic" pitchFamily="-84" charset="0"/>
                <a:ea typeface="Arial" pitchFamily="-84" charset="0"/>
                <a:cs typeface="Arial" pitchFamily="-84" charset="0"/>
              </a:rPr>
              <a:t>Gerekenler</a:t>
            </a:r>
            <a:endParaRPr lang="tr-TR" sz="2800" b="1" u="sng" dirty="0">
              <a:solidFill>
                <a:srgbClr val="FF6600"/>
              </a:solidFill>
              <a:latin typeface="Century Gothic" pitchFamily="-84" charset="0"/>
              <a:ea typeface="Arial" pitchFamily="-84" charset="0"/>
              <a:cs typeface="Arial" pitchFamily="-84" charset="0"/>
            </a:endParaRPr>
          </a:p>
        </p:txBody>
      </p:sp>
      <p:sp>
        <p:nvSpPr>
          <p:cNvPr id="11" name="Content Placeholder 10"/>
          <p:cNvSpPr>
            <a:spLocks noGrp="1"/>
          </p:cNvSpPr>
          <p:nvPr>
            <p:ph sz="quarter" idx="1"/>
          </p:nvPr>
        </p:nvSpPr>
        <p:spPr/>
        <p:txBody>
          <a:bodyPr/>
          <a:lstStyle/>
          <a:p>
            <a:r>
              <a:rPr lang="tr-TR" sz="2400" b="1" dirty="0">
                <a:sym typeface="Wingdings" pitchFamily="-84" charset="2"/>
              </a:rPr>
              <a:t>Nicelikleri</a:t>
            </a:r>
            <a:r>
              <a:rPr lang="tr-TR" sz="2400" b="1" dirty="0"/>
              <a:t> ifade eden rakamlar, elemanın cinsine uygun şekilde yazılmalı.</a:t>
            </a:r>
            <a:br>
              <a:rPr lang="tr-TR" sz="2400" b="1" dirty="0"/>
            </a:br>
            <a:r>
              <a:rPr lang="tr-TR" sz="2400" b="1" dirty="0"/>
              <a:t>Örneğin; 2.00m;  5.20m</a:t>
            </a:r>
            <a:r>
              <a:rPr lang="tr-TR" sz="2400" b="1" baseline="30000" dirty="0"/>
              <a:t>2</a:t>
            </a:r>
            <a:r>
              <a:rPr lang="tr-TR" sz="2400" b="1" dirty="0"/>
              <a:t>;  4.500m</a:t>
            </a:r>
            <a:r>
              <a:rPr lang="tr-TR" sz="2400" b="1" baseline="30000" dirty="0"/>
              <a:t>3</a:t>
            </a:r>
            <a:r>
              <a:rPr lang="tr-TR" sz="2400" b="1" dirty="0"/>
              <a:t>;  1.500ton.</a:t>
            </a:r>
          </a:p>
          <a:p>
            <a:r>
              <a:rPr lang="tr-TR" sz="2400" b="1" dirty="0">
                <a:sym typeface="Wingdings" pitchFamily="-84" charset="2"/>
              </a:rPr>
              <a:t>H</a:t>
            </a:r>
            <a:r>
              <a:rPr lang="tr-TR" sz="2400" b="1" dirty="0"/>
              <a:t>ata yapma i</a:t>
            </a:r>
            <a:r>
              <a:rPr lang="tr-TR" sz="2400" b="1" dirty="0">
                <a:sym typeface="Wingdings" pitchFamily="-84" charset="2"/>
              </a:rPr>
              <a:t>htimalini  azaltmak için m</a:t>
            </a:r>
            <a:r>
              <a:rPr lang="tr-TR" sz="2400" b="1" dirty="0"/>
              <a:t>etraj cetvelleri kullanılmalı.</a:t>
            </a:r>
          </a:p>
          <a:p>
            <a:r>
              <a:rPr lang="tr-TR" sz="2400" b="1" dirty="0"/>
              <a:t>Eleman boyutları belirlenirken, en ve boylar planlardan, yükseklikler kesitlerden alınmalı.</a:t>
            </a:r>
          </a:p>
          <a:p>
            <a:r>
              <a:rPr lang="tr-TR" sz="2400" b="1" dirty="0"/>
              <a:t>Metrajda ilk iş, yapı elemanlarının ölçülmesinde hangi birimlerin kullanılacağına karar vermektir.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236538"/>
            <a:ext cx="9144000" cy="522287"/>
          </a:xfrm>
          <a:prstGeom prst="rect">
            <a:avLst/>
          </a:prstGeom>
        </p:spPr>
        <p:txBody>
          <a:bodyPr>
            <a:prstTxWarp prst="textNoShape">
              <a:avLst/>
            </a:prstTxWarp>
            <a:spAutoFit/>
          </a:bodyPr>
          <a:lstStyle/>
          <a:p>
            <a:pPr algn="ctr"/>
            <a:r>
              <a:rPr lang="tr-TR" sz="2800" b="1" u="sng" dirty="0">
                <a:solidFill>
                  <a:srgbClr val="FF6600"/>
                </a:solidFill>
                <a:latin typeface="Century Gothic" pitchFamily="-84" charset="0"/>
                <a:ea typeface="Arial" pitchFamily="-84" charset="0"/>
                <a:cs typeface="Arial" pitchFamily="-84" charset="0"/>
              </a:rPr>
              <a:t>Bazı İş Kalemlerinin Metrajına Esas Ölçüm Birimleri</a:t>
            </a:r>
          </a:p>
        </p:txBody>
      </p:sp>
      <p:pic>
        <p:nvPicPr>
          <p:cNvPr id="16387" name="Picture 2"/>
          <p:cNvPicPr>
            <a:picLocks noChangeAspect="1" noChangeArrowheads="1"/>
          </p:cNvPicPr>
          <p:nvPr/>
        </p:nvPicPr>
        <p:blipFill>
          <a:blip r:embed="rId2"/>
          <a:srcRect l="21973" t="26367" r="19434" b="13086"/>
          <a:stretch>
            <a:fillRect/>
          </a:stretch>
        </p:blipFill>
        <p:spPr bwMode="auto">
          <a:xfrm>
            <a:off x="571500" y="785813"/>
            <a:ext cx="7834313" cy="607218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914400" y="758825"/>
            <a:ext cx="7772400" cy="5719581"/>
          </a:xfrm>
        </p:spPr>
        <p:txBody>
          <a:bodyPr anchor="t">
            <a:normAutofit/>
          </a:bodyPr>
          <a:lstStyle/>
          <a:p>
            <a:pPr indent="-457200" algn="l" defTabSz="179388" eaLnBrk="1" hangingPunct="1">
              <a:spcAft>
                <a:spcPts val="1200"/>
              </a:spcAft>
            </a:pPr>
            <a:br>
              <a:rPr lang="tr-TR" sz="1000" dirty="0">
                <a:solidFill>
                  <a:schemeClr val="tx1"/>
                </a:solidFill>
                <a:latin typeface="+mn-lt"/>
              </a:rPr>
            </a:br>
            <a:r>
              <a:rPr lang="tr-TR" sz="2800" b="1" dirty="0">
                <a:solidFill>
                  <a:schemeClr val="tx1"/>
                </a:solidFill>
                <a:latin typeface="+mn-lt"/>
                <a:sym typeface="Wingdings" pitchFamily="-84" charset="2"/>
              </a:rPr>
              <a:t>  	</a:t>
            </a:r>
            <a:r>
              <a:rPr lang="tr-TR" sz="2800" dirty="0">
                <a:solidFill>
                  <a:schemeClr val="tx1"/>
                </a:solidFill>
                <a:latin typeface="+mn-lt"/>
              </a:rPr>
              <a:t>Yapılan metrajın kontrolü esnasında yapılan işlemlerin takip edilebilmesi kolay olmalıdır. Yani, hangi değerin nereden alındığı kolay anlaşılır nitelikte olmalıdır.</a:t>
            </a:r>
            <a:br>
              <a:rPr lang="tr-TR" sz="2800" dirty="0">
                <a:solidFill>
                  <a:schemeClr val="tx1"/>
                </a:solidFill>
                <a:latin typeface="+mn-lt"/>
              </a:rPr>
            </a:br>
            <a:br>
              <a:rPr lang="tr-TR" sz="1000" dirty="0">
                <a:solidFill>
                  <a:schemeClr val="tx1"/>
                </a:solidFill>
                <a:latin typeface="+mn-lt"/>
              </a:rPr>
            </a:br>
            <a:r>
              <a:rPr lang="tr-TR" sz="2800" b="1" dirty="0">
                <a:solidFill>
                  <a:schemeClr val="tx1"/>
                </a:solidFill>
                <a:latin typeface="+mn-lt"/>
                <a:sym typeface="Wingdings" pitchFamily="-84" charset="2"/>
              </a:rPr>
              <a:t>  </a:t>
            </a:r>
            <a:r>
              <a:rPr lang="tr-TR" sz="2800" dirty="0">
                <a:solidFill>
                  <a:schemeClr val="tx1"/>
                </a:solidFill>
                <a:latin typeface="+mn-lt"/>
              </a:rPr>
              <a:t>Metrajı yapılacak elemanlar, taşıyıcı eleman aksları, kat ve yer isimleri ile yeterince tanımlanmalıdır. Yapının birden fazla bölümünde bulunan elemanların metrajında, her bölüme ait eleman miktarları ara toplamlar alınarak belirlenmelidir. </a:t>
            </a:r>
            <a:br>
              <a:rPr lang="tr-TR" sz="2800" dirty="0">
                <a:solidFill>
                  <a:schemeClr val="tx1"/>
                </a:solidFill>
                <a:latin typeface="+mn-lt"/>
              </a:rPr>
            </a:br>
            <a:br>
              <a:rPr lang="tr-TR" sz="800" dirty="0">
                <a:solidFill>
                  <a:schemeClr val="tx1"/>
                </a:solidFill>
                <a:latin typeface="+mn-lt"/>
              </a:rPr>
            </a:br>
            <a:r>
              <a:rPr lang="tr-TR" sz="2800" dirty="0">
                <a:solidFill>
                  <a:schemeClr val="tx1"/>
                </a:solidFill>
                <a:latin typeface="+mn-lt"/>
              </a:rPr>
              <a:t>Örneğin; beton metrajı yapılırken temel, kolon, döşeme ve kiriş betonları metraj cetveli üzerinde ayrı ayrı görülebilmelidir.</a:t>
            </a:r>
            <a:br>
              <a:rPr lang="tr-TR" sz="2800" b="1" dirty="0">
                <a:solidFill>
                  <a:schemeClr val="tx1"/>
                </a:solidFill>
              </a:rPr>
            </a:br>
            <a:endParaRPr lang="tr-TR" sz="2800" b="1" dirty="0">
              <a:solidFill>
                <a:schemeClr val="tx1"/>
              </a:solidFill>
            </a:endParaRPr>
          </a:p>
        </p:txBody>
      </p:sp>
      <p:sp>
        <p:nvSpPr>
          <p:cNvPr id="3" name="2 Dikdörtgen"/>
          <p:cNvSpPr/>
          <p:nvPr/>
        </p:nvSpPr>
        <p:spPr>
          <a:xfrm>
            <a:off x="0" y="236538"/>
            <a:ext cx="9144000" cy="522287"/>
          </a:xfrm>
          <a:prstGeom prst="rect">
            <a:avLst/>
          </a:prstGeom>
        </p:spPr>
        <p:txBody>
          <a:bodyPr>
            <a:prstTxWarp prst="textNoShape">
              <a:avLst/>
            </a:prstTxWarp>
            <a:spAutoFit/>
          </a:bodyPr>
          <a:lstStyle/>
          <a:p>
            <a:pPr algn="ctr"/>
            <a:r>
              <a:rPr lang="tr-TR" sz="2800" b="1" u="sng" dirty="0">
                <a:solidFill>
                  <a:srgbClr val="FF6600"/>
                </a:solidFill>
                <a:latin typeface="Century Gothic" pitchFamily="-84" charset="0"/>
                <a:ea typeface="Arial" pitchFamily="-84" charset="0"/>
                <a:cs typeface="Arial" pitchFamily="-84" charset="0"/>
              </a:rPr>
              <a:t>Metraj Cetvellerinin Doldurulması</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914400" y="846138"/>
            <a:ext cx="7772400" cy="1143000"/>
          </a:xfrm>
        </p:spPr>
        <p:txBody>
          <a:bodyPr anchor="t">
            <a:normAutofit fontScale="90000"/>
          </a:bodyPr>
          <a:lstStyle/>
          <a:p>
            <a:pPr algn="l" eaLnBrk="1" hangingPunct="1"/>
            <a:br>
              <a:rPr lang="tr-TR" sz="1000" dirty="0">
                <a:solidFill>
                  <a:srgbClr val="000000"/>
                </a:solidFill>
              </a:rPr>
            </a:br>
            <a:r>
              <a:rPr lang="tr-TR" sz="2800" dirty="0">
                <a:solidFill>
                  <a:srgbClr val="000000"/>
                </a:solidFill>
                <a:latin typeface="+mn-lt"/>
              </a:rPr>
              <a:t>Bir yapının tamamına ait metraj hesapları oldukça fazla sayfadan oluşmaktadır. Ancak, metrajlardan faydalanılırken işlemlerin tamamı değil, işlem sonuçları gerekli olmaktadır. </a:t>
            </a:r>
            <a:br>
              <a:rPr lang="tr-TR" sz="2800" dirty="0">
                <a:solidFill>
                  <a:srgbClr val="000000"/>
                </a:solidFill>
                <a:latin typeface="+mn-lt"/>
              </a:rPr>
            </a:br>
            <a:br>
              <a:rPr lang="tr-TR" sz="1400" dirty="0">
                <a:solidFill>
                  <a:srgbClr val="000000"/>
                </a:solidFill>
                <a:latin typeface="+mn-lt"/>
              </a:rPr>
            </a:br>
            <a:r>
              <a:rPr lang="tr-TR" sz="2800" dirty="0">
                <a:solidFill>
                  <a:srgbClr val="000000"/>
                </a:solidFill>
                <a:latin typeface="+mn-lt"/>
              </a:rPr>
              <a:t>Bu nedenle, metraj tamamlandıktan sonra, metraj cetvellerinde yer alan her bir yapı elemanının toplam miktarını gösteren değerler alınarak bir başka listede toplanmaktadır. Bu toplam değerlerin oluşturduğu listeye </a:t>
            </a:r>
            <a:r>
              <a:rPr lang="tr-TR" sz="2800" b="1" dirty="0">
                <a:solidFill>
                  <a:srgbClr val="000000"/>
                </a:solidFill>
                <a:latin typeface="+mn-lt"/>
              </a:rPr>
              <a:t>metraj özeti </a:t>
            </a:r>
            <a:r>
              <a:rPr lang="tr-TR" sz="2800" dirty="0">
                <a:solidFill>
                  <a:srgbClr val="000000"/>
                </a:solidFill>
                <a:latin typeface="+mn-lt"/>
              </a:rPr>
              <a:t>ve bunların yazıldığı tabloya da </a:t>
            </a:r>
            <a:r>
              <a:rPr lang="tr-TR" sz="2800" b="1" dirty="0">
                <a:solidFill>
                  <a:srgbClr val="000000"/>
                </a:solidFill>
                <a:latin typeface="+mn-lt"/>
              </a:rPr>
              <a:t>metraj özet cetveli </a:t>
            </a:r>
            <a:r>
              <a:rPr lang="tr-TR" sz="2800" dirty="0">
                <a:solidFill>
                  <a:srgbClr val="000000"/>
                </a:solidFill>
                <a:latin typeface="+mn-lt"/>
              </a:rPr>
              <a:t>denilmektedir.</a:t>
            </a:r>
            <a:br>
              <a:rPr lang="tr-TR" sz="2800" b="1" dirty="0">
                <a:solidFill>
                  <a:srgbClr val="000000"/>
                </a:solidFill>
              </a:rPr>
            </a:br>
            <a:endParaRPr lang="tr-TR" sz="2800" b="1" dirty="0">
              <a:solidFill>
                <a:srgbClr val="000000"/>
              </a:solidFill>
            </a:endParaRPr>
          </a:p>
        </p:txBody>
      </p:sp>
      <p:sp>
        <p:nvSpPr>
          <p:cNvPr id="3" name="2 Dikdörtgen"/>
          <p:cNvSpPr/>
          <p:nvPr/>
        </p:nvSpPr>
        <p:spPr>
          <a:xfrm>
            <a:off x="0" y="236538"/>
            <a:ext cx="9144000" cy="522287"/>
          </a:xfrm>
          <a:prstGeom prst="rect">
            <a:avLst/>
          </a:prstGeom>
        </p:spPr>
        <p:txBody>
          <a:bodyPr>
            <a:prstTxWarp prst="textNoShape">
              <a:avLst/>
            </a:prstTxWarp>
            <a:spAutoFit/>
          </a:bodyPr>
          <a:lstStyle/>
          <a:p>
            <a:pPr algn="ctr"/>
            <a:r>
              <a:rPr lang="tr-TR" sz="2800" b="1" u="sng" dirty="0">
                <a:solidFill>
                  <a:srgbClr val="FF6600"/>
                </a:solidFill>
                <a:latin typeface="Century Gothic" pitchFamily="-84" charset="0"/>
                <a:ea typeface="Arial" pitchFamily="-84" charset="0"/>
                <a:cs typeface="Arial" pitchFamily="-84" charset="0"/>
              </a:rPr>
              <a:t>Metraj Özeti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MALİYET ANALİZİ NEDİR?</a:t>
            </a:r>
          </a:p>
        </p:txBody>
      </p:sp>
      <p:sp>
        <p:nvSpPr>
          <p:cNvPr id="3" name="Content Placeholder 2"/>
          <p:cNvSpPr>
            <a:spLocks noGrp="1"/>
          </p:cNvSpPr>
          <p:nvPr>
            <p:ph sz="quarter" idx="1"/>
          </p:nvPr>
        </p:nvSpPr>
        <p:spPr/>
        <p:txBody>
          <a:bodyPr>
            <a:normAutofit lnSpcReduction="10000"/>
          </a:bodyPr>
          <a:lstStyle/>
          <a:p>
            <a:r>
              <a:rPr lang="tr-TR" dirty="0"/>
              <a:t> Maliyet analizi, </a:t>
            </a:r>
            <a:r>
              <a:rPr lang="tr-TR" dirty="0">
                <a:solidFill>
                  <a:srgbClr val="FF6600"/>
                </a:solidFill>
              </a:rPr>
              <a:t>tahminlerin değerlendirilmesini</a:t>
            </a:r>
            <a:r>
              <a:rPr lang="tr-TR" dirty="0"/>
              <a:t>, </a:t>
            </a:r>
            <a:r>
              <a:rPr lang="tr-TR" dirty="0">
                <a:solidFill>
                  <a:srgbClr val="FF6600"/>
                </a:solidFill>
              </a:rPr>
              <a:t>maliyet analizi için bir veri tabanı  oluşturulmasını</a:t>
            </a:r>
            <a:r>
              <a:rPr lang="tr-TR" dirty="0"/>
              <a:t>, </a:t>
            </a:r>
            <a:r>
              <a:rPr lang="tr-TR" dirty="0">
                <a:solidFill>
                  <a:srgbClr val="FF6600"/>
                </a:solidFill>
              </a:rPr>
              <a:t>proje maliyetlerinin değerlendirilmesini </a:t>
            </a:r>
            <a:r>
              <a:rPr lang="tr-TR" dirty="0"/>
              <a:t>ve </a:t>
            </a:r>
            <a:r>
              <a:rPr lang="tr-TR" dirty="0">
                <a:solidFill>
                  <a:srgbClr val="FF6600"/>
                </a:solidFill>
              </a:rPr>
              <a:t>karar vericilerin kullanımı  için tahminler yapılmasını</a:t>
            </a:r>
            <a:r>
              <a:rPr lang="tr-TR" dirty="0"/>
              <a:t>  kapsar.</a:t>
            </a:r>
          </a:p>
          <a:p>
            <a:r>
              <a:rPr lang="tr-TR" dirty="0"/>
              <a:t>Genel olarak maliyet tahmini; bir projenin veya hizmetin maliyetlerine iliş kin bir yargı  ve değerlendirmedir, ancak maliyet analizinin çıktılarından sadece birisidir. </a:t>
            </a:r>
          </a:p>
          <a:p>
            <a:r>
              <a:rPr lang="tr-TR" dirty="0"/>
              <a:t>Maliyet analizi süreci , bir projenin veya herhangi bir sistem alternatifinin </a:t>
            </a:r>
            <a:r>
              <a:rPr lang="tr-TR" dirty="0">
                <a:solidFill>
                  <a:srgbClr val="FF6600"/>
                </a:solidFill>
              </a:rPr>
              <a:t>kavram geliştirme aş aması </a:t>
            </a:r>
            <a:r>
              <a:rPr lang="tr-TR" dirty="0"/>
              <a:t>ndan, </a:t>
            </a:r>
            <a:r>
              <a:rPr lang="tr-TR" dirty="0">
                <a:solidFill>
                  <a:srgbClr val="FF6600"/>
                </a:solidFill>
              </a:rPr>
              <a:t>Ar-Ge</a:t>
            </a:r>
            <a:r>
              <a:rPr lang="tr-TR" dirty="0"/>
              <a:t>, </a:t>
            </a:r>
            <a:r>
              <a:rPr lang="tr-TR" dirty="0">
                <a:solidFill>
                  <a:srgbClr val="FF6600"/>
                </a:solidFill>
              </a:rPr>
              <a:t>kullanım</a:t>
            </a:r>
            <a:r>
              <a:rPr lang="tr-TR" dirty="0"/>
              <a:t> ve </a:t>
            </a:r>
            <a:r>
              <a:rPr lang="tr-TR" dirty="0">
                <a:solidFill>
                  <a:srgbClr val="FF6600"/>
                </a:solidFill>
              </a:rPr>
              <a:t>kullanımdan çıkarılması</a:t>
            </a:r>
            <a:r>
              <a:rPr lang="tr-TR" dirty="0"/>
              <a:t> da dahil olmak üzere tüm süreçte ortaya çıkabilecek maliyetleri hesaplamaya yönelik geliştirilmiş  bir yöntem ve işlemler zinciridir.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l="29297" t="27344" r="26758" b="12109"/>
          <a:stretch>
            <a:fillRect/>
          </a:stretch>
        </p:blipFill>
        <p:spPr bwMode="auto">
          <a:xfrm>
            <a:off x="0" y="0"/>
            <a:ext cx="6500813" cy="6718300"/>
          </a:xfrm>
          <a:prstGeom prst="rect">
            <a:avLst/>
          </a:prstGeom>
          <a:noFill/>
          <a:ln w="9525">
            <a:noFill/>
            <a:miter lim="800000"/>
            <a:headEnd/>
            <a:tailEnd/>
          </a:ln>
        </p:spPr>
      </p:pic>
      <p:sp>
        <p:nvSpPr>
          <p:cNvPr id="25603" name="2 Dikdörtgen"/>
          <p:cNvSpPr>
            <a:spLocks noChangeArrowheads="1"/>
          </p:cNvSpPr>
          <p:nvPr/>
        </p:nvSpPr>
        <p:spPr bwMode="auto">
          <a:xfrm>
            <a:off x="6429375" y="0"/>
            <a:ext cx="2714625" cy="3786188"/>
          </a:xfrm>
          <a:prstGeom prst="rect">
            <a:avLst/>
          </a:prstGeom>
          <a:noFill/>
          <a:ln w="9525">
            <a:noFill/>
            <a:miter lim="800000"/>
            <a:headEnd/>
            <a:tailEnd/>
          </a:ln>
        </p:spPr>
        <p:txBody>
          <a:bodyPr>
            <a:prstTxWarp prst="textNoShape">
              <a:avLst/>
            </a:prstTxWarp>
            <a:spAutoFit/>
          </a:bodyPr>
          <a:lstStyle/>
          <a:p>
            <a:r>
              <a:rPr lang="tr-TR" sz="2400" dirty="0">
                <a:solidFill>
                  <a:srgbClr val="FF6600"/>
                </a:solidFill>
                <a:latin typeface="Corbel" pitchFamily="-84" charset="0"/>
              </a:rPr>
              <a:t>Minha: </a:t>
            </a:r>
            <a:r>
              <a:rPr lang="tr-TR" sz="2400" dirty="0">
                <a:latin typeface="Corbel" pitchFamily="-84" charset="0"/>
              </a:rPr>
              <a:t>Yapılması gereken bir iş için hesaplanan miktardan eksi kısımların düşülmesi. Duvar metrajı yaparken pencere ve kapıların hesaptan düşülmesi gibi.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l="29297" t="24414" r="26758" b="14063"/>
          <a:stretch>
            <a:fillRect/>
          </a:stretch>
        </p:blipFill>
        <p:spPr bwMode="auto">
          <a:xfrm>
            <a:off x="1377913" y="106362"/>
            <a:ext cx="6429375" cy="6751638"/>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l="29297" t="28320" r="26758" b="13086"/>
          <a:stretch>
            <a:fillRect/>
          </a:stretch>
        </p:blipFill>
        <p:spPr bwMode="auto">
          <a:xfrm>
            <a:off x="1071563" y="0"/>
            <a:ext cx="6786562" cy="6786563"/>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914400" y="1447800"/>
            <a:ext cx="7772400" cy="1143000"/>
          </a:xfrm>
        </p:spPr>
        <p:txBody>
          <a:bodyPr anchor="t">
            <a:normAutofit fontScale="90000"/>
          </a:bodyPr>
          <a:lstStyle/>
          <a:p>
            <a:pPr algn="l" eaLnBrk="1" hangingPunct="1">
              <a:buClr>
                <a:srgbClr val="0000CC"/>
              </a:buClr>
            </a:pPr>
            <a:r>
              <a:rPr lang="tr-TR" sz="2800" b="1" dirty="0">
                <a:solidFill>
                  <a:schemeClr val="tx1"/>
                </a:solidFill>
              </a:rPr>
              <a:t>Metraj işlemi, hata yapma olasılığı yüksek olan, </a:t>
            </a:r>
            <a:br>
              <a:rPr lang="tr-TR" sz="2800" b="1" dirty="0">
                <a:solidFill>
                  <a:schemeClr val="tx1"/>
                </a:solidFill>
              </a:rPr>
            </a:br>
            <a:r>
              <a:rPr lang="tr-TR" sz="2800" b="1" dirty="0">
                <a:solidFill>
                  <a:schemeClr val="tx1"/>
                </a:solidFill>
              </a:rPr>
              <a:t>zahmetli bir iştir. Dolayısıyla, elle metraj yapmak yerine metraj yapan bilgisayar programları kullanılabilir. </a:t>
            </a:r>
            <a:br>
              <a:rPr lang="tr-TR" sz="2800" b="1" dirty="0">
                <a:solidFill>
                  <a:schemeClr val="tx1"/>
                </a:solidFill>
              </a:rPr>
            </a:br>
            <a:br>
              <a:rPr lang="tr-TR" sz="1600" b="1" dirty="0">
                <a:solidFill>
                  <a:schemeClr val="tx1"/>
                </a:solidFill>
              </a:rPr>
            </a:br>
            <a:r>
              <a:rPr lang="tr-TR" sz="2800" b="1" dirty="0">
                <a:solidFill>
                  <a:schemeClr val="tx1"/>
                </a:solidFill>
              </a:rPr>
              <a:t>Özellikle 3 boyutlu çizim yapılabilen ve çizimden otomatik olarak metraj çıkarabilen programları kullanmak uygun olacaktır. </a:t>
            </a:r>
            <a:br>
              <a:rPr lang="tr-TR" sz="2800" b="1" dirty="0">
                <a:solidFill>
                  <a:schemeClr val="tx1"/>
                </a:solidFill>
              </a:rPr>
            </a:br>
            <a:br>
              <a:rPr lang="tr-TR" sz="2800" b="1" dirty="0">
                <a:solidFill>
                  <a:schemeClr val="tx1"/>
                </a:solidFill>
              </a:rPr>
            </a:br>
            <a:r>
              <a:rPr lang="tr-TR" sz="2800" b="1" dirty="0">
                <a:solidFill>
                  <a:schemeClr val="tx1"/>
                </a:solidFill>
              </a:rPr>
              <a:t>NOT :  Metraj programlarını doğru kullanabilmek için, </a:t>
            </a:r>
            <a:br>
              <a:rPr lang="tr-TR" sz="2800" b="1" dirty="0">
                <a:solidFill>
                  <a:schemeClr val="tx1"/>
                </a:solidFill>
              </a:rPr>
            </a:br>
            <a:r>
              <a:rPr lang="tr-TR" sz="2800" b="1" dirty="0">
                <a:solidFill>
                  <a:schemeClr val="tx1"/>
                </a:solidFill>
              </a:rPr>
              <a:t>1 )  Elle metraj yapmanın inceliklerini,</a:t>
            </a:r>
            <a:br>
              <a:rPr lang="tr-TR" sz="2800" b="1" dirty="0">
                <a:solidFill>
                  <a:schemeClr val="tx1"/>
                </a:solidFill>
              </a:rPr>
            </a:br>
            <a:r>
              <a:rPr lang="tr-TR" sz="2800" b="1" dirty="0">
                <a:solidFill>
                  <a:schemeClr val="tx1"/>
                </a:solidFill>
              </a:rPr>
              <a:t>2 )  Programda kullanılan yaklaşımları </a:t>
            </a:r>
            <a:br>
              <a:rPr lang="tr-TR" sz="2800" b="1" dirty="0">
                <a:solidFill>
                  <a:schemeClr val="tx1"/>
                </a:solidFill>
              </a:rPr>
            </a:br>
            <a:r>
              <a:rPr lang="tr-TR" sz="2800" b="1" dirty="0">
                <a:solidFill>
                  <a:schemeClr val="tx1"/>
                </a:solidFill>
              </a:rPr>
              <a:t>iyi bilmek gerekir.</a:t>
            </a:r>
            <a:br>
              <a:rPr lang="tr-TR" sz="2800" dirty="0">
                <a:solidFill>
                  <a:schemeClr val="tx1"/>
                </a:solidFill>
              </a:rPr>
            </a:br>
            <a:endParaRPr lang="tr-TR" sz="2800" dirty="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914400" y="727075"/>
            <a:ext cx="7772400" cy="1143000"/>
          </a:xfrm>
        </p:spPr>
        <p:txBody>
          <a:bodyPr anchor="t">
            <a:normAutofit fontScale="90000"/>
          </a:bodyPr>
          <a:lstStyle/>
          <a:p>
            <a:pPr algn="l" eaLnBrk="1" hangingPunct="1"/>
            <a:r>
              <a:rPr lang="tr-TR" sz="2800" b="1" u="sng" dirty="0">
                <a:solidFill>
                  <a:schemeClr val="tx1"/>
                </a:solidFill>
              </a:rPr>
              <a:t>Keşif</a:t>
            </a:r>
            <a:r>
              <a:rPr lang="tr-TR" sz="2800" b="1" dirty="0">
                <a:solidFill>
                  <a:schemeClr val="tx1"/>
                </a:solidFill>
              </a:rPr>
              <a:t>, yapılan metrajın fiyatlandırılmasıdır </a:t>
            </a:r>
            <a:br>
              <a:rPr lang="tr-TR" sz="2800" b="1" dirty="0">
                <a:solidFill>
                  <a:schemeClr val="tx1"/>
                </a:solidFill>
              </a:rPr>
            </a:br>
            <a:r>
              <a:rPr lang="tr-TR" sz="2800" b="1" dirty="0">
                <a:solidFill>
                  <a:schemeClr val="tx1"/>
                </a:solidFill>
              </a:rPr>
              <a:t>(işçilik ve kâr dahil). </a:t>
            </a:r>
            <a:br>
              <a:rPr lang="tr-TR" sz="2800" b="1" dirty="0">
                <a:solidFill>
                  <a:schemeClr val="tx1"/>
                </a:solidFill>
              </a:rPr>
            </a:br>
            <a:r>
              <a:rPr lang="tr-TR" sz="2800" b="1" dirty="0">
                <a:solidFill>
                  <a:schemeClr val="tx1"/>
                </a:solidFill>
              </a:rPr>
              <a:t>Kısaca, </a:t>
            </a:r>
            <a:r>
              <a:rPr lang="tr-TR" sz="2800" b="1" u="sng" dirty="0">
                <a:solidFill>
                  <a:schemeClr val="tx1"/>
                </a:solidFill>
              </a:rPr>
              <a:t>keşif </a:t>
            </a:r>
            <a:r>
              <a:rPr lang="tr-TR" sz="2800" b="1" dirty="0">
                <a:solidFill>
                  <a:schemeClr val="tx1"/>
                </a:solidFill>
              </a:rPr>
              <a:t>; “bu iş kaça yapılır?” sorusunun cevabıdır.</a:t>
            </a:r>
            <a:br>
              <a:rPr lang="tr-TR" sz="2800" b="1" dirty="0">
                <a:solidFill>
                  <a:schemeClr val="tx1"/>
                </a:solidFill>
              </a:rPr>
            </a:br>
            <a:br>
              <a:rPr lang="tr-TR" sz="800" b="1" dirty="0">
                <a:solidFill>
                  <a:schemeClr val="tx1"/>
                </a:solidFill>
              </a:rPr>
            </a:br>
            <a:r>
              <a:rPr lang="tr-TR" sz="2600" b="1" i="1" u="sng" dirty="0">
                <a:solidFill>
                  <a:schemeClr val="tx1"/>
                </a:solidFill>
              </a:rPr>
              <a:t>İki şekilde metraj - keşif  yapılabilir:</a:t>
            </a:r>
            <a:br>
              <a:rPr lang="tr-TR" sz="2600" b="1" dirty="0">
                <a:solidFill>
                  <a:schemeClr val="tx1"/>
                </a:solidFill>
              </a:rPr>
            </a:br>
            <a:br>
              <a:rPr lang="tr-TR" sz="800" dirty="0">
                <a:solidFill>
                  <a:schemeClr val="tx1"/>
                </a:solidFill>
              </a:rPr>
            </a:br>
            <a:r>
              <a:rPr lang="tr-TR" sz="2600" b="1" dirty="0">
                <a:solidFill>
                  <a:schemeClr val="tx1"/>
                </a:solidFill>
              </a:rPr>
              <a:t>1) </a:t>
            </a:r>
            <a:r>
              <a:rPr lang="tr-TR" sz="2600" dirty="0">
                <a:solidFill>
                  <a:schemeClr val="tx1"/>
                </a:solidFill>
              </a:rPr>
              <a:t>Projede ne varsa, piyasadaki adına, türüne göre yapılır. </a:t>
            </a:r>
            <a:br>
              <a:rPr lang="tr-TR" sz="2600" dirty="0">
                <a:solidFill>
                  <a:schemeClr val="tx1"/>
                </a:solidFill>
              </a:rPr>
            </a:br>
            <a:r>
              <a:rPr lang="tr-TR" sz="2600" dirty="0">
                <a:solidFill>
                  <a:schemeClr val="tx1"/>
                </a:solidFill>
              </a:rPr>
              <a:t>     Bu yöntem özel sektöre proje yapılıyorsa, </a:t>
            </a:r>
            <a:br>
              <a:rPr lang="tr-TR" sz="2600" dirty="0">
                <a:solidFill>
                  <a:schemeClr val="tx1"/>
                </a:solidFill>
              </a:rPr>
            </a:br>
            <a:r>
              <a:rPr lang="tr-TR" sz="2600" dirty="0">
                <a:solidFill>
                  <a:schemeClr val="tx1"/>
                </a:solidFill>
              </a:rPr>
              <a:t>     veya imalatı da keşfi hazırlayan yapıyorsa kullanılır.</a:t>
            </a:r>
            <a:br>
              <a:rPr lang="tr-TR" sz="2600" dirty="0">
                <a:solidFill>
                  <a:schemeClr val="tx1"/>
                </a:solidFill>
              </a:rPr>
            </a:br>
            <a:r>
              <a:rPr lang="tr-TR" sz="800" dirty="0">
                <a:solidFill>
                  <a:schemeClr val="tx1"/>
                </a:solidFill>
              </a:rPr>
              <a:t> </a:t>
            </a:r>
            <a:br>
              <a:rPr lang="tr-TR" sz="2600" dirty="0">
                <a:solidFill>
                  <a:schemeClr val="tx1"/>
                </a:solidFill>
              </a:rPr>
            </a:br>
            <a:r>
              <a:rPr lang="tr-TR" sz="2600" b="1" dirty="0">
                <a:solidFill>
                  <a:schemeClr val="tx1"/>
                </a:solidFill>
              </a:rPr>
              <a:t>2) </a:t>
            </a:r>
            <a:r>
              <a:rPr lang="tr-TR" sz="2600" b="1" dirty="0">
                <a:solidFill>
                  <a:srgbClr val="FF6600"/>
                </a:solidFill>
              </a:rPr>
              <a:t>Çevre ve Şehircilik Bakanlığı Birim Fiyat Tariflerine göre </a:t>
            </a:r>
            <a:br>
              <a:rPr lang="tr-TR" sz="2600" b="1" dirty="0">
                <a:solidFill>
                  <a:srgbClr val="FF6600"/>
                </a:solidFill>
              </a:rPr>
            </a:br>
            <a:r>
              <a:rPr lang="tr-TR" sz="2600" b="1" dirty="0">
                <a:solidFill>
                  <a:srgbClr val="FF6600"/>
                </a:solidFill>
              </a:rPr>
              <a:t>     keşif metrajıdır. </a:t>
            </a:r>
            <a:r>
              <a:rPr lang="tr-TR" sz="2600" dirty="0">
                <a:solidFill>
                  <a:schemeClr val="tx1"/>
                </a:solidFill>
              </a:rPr>
              <a:t>Bu tür çalışmada her iş kaleminin tarifi </a:t>
            </a:r>
            <a:br>
              <a:rPr lang="tr-TR" sz="2600" dirty="0">
                <a:solidFill>
                  <a:schemeClr val="tx1"/>
                </a:solidFill>
              </a:rPr>
            </a:br>
            <a:r>
              <a:rPr lang="tr-TR" sz="2600" dirty="0">
                <a:solidFill>
                  <a:schemeClr val="tx1"/>
                </a:solidFill>
              </a:rPr>
              <a:t>     -her sene yenilenen- birim fiyat kitabından alınır. </a:t>
            </a:r>
            <a:br>
              <a:rPr lang="tr-TR" sz="2600" dirty="0">
                <a:solidFill>
                  <a:schemeClr val="tx1"/>
                </a:solidFill>
              </a:rPr>
            </a:br>
            <a:r>
              <a:rPr lang="tr-TR" sz="2600" dirty="0">
                <a:solidFill>
                  <a:schemeClr val="tx1"/>
                </a:solidFill>
              </a:rPr>
              <a:t>     Her iş kaleminin ayrı bir poz ( referans ) numarası vardır. </a:t>
            </a:r>
            <a:br>
              <a:rPr lang="tr-TR" sz="2600" dirty="0">
                <a:solidFill>
                  <a:schemeClr val="tx1"/>
                </a:solidFill>
              </a:rPr>
            </a:br>
            <a:r>
              <a:rPr lang="tr-TR" sz="2600" dirty="0">
                <a:solidFill>
                  <a:schemeClr val="tx1"/>
                </a:solidFill>
              </a:rPr>
              <a:t>     Bu yöntem devlet ihalelerinde kullanılır. </a:t>
            </a:r>
            <a:br>
              <a:rPr lang="tr-TR" sz="2600" dirty="0">
                <a:solidFill>
                  <a:schemeClr val="tx1"/>
                </a:solidFill>
              </a:rPr>
            </a:br>
            <a:r>
              <a:rPr lang="tr-TR" sz="2600" dirty="0">
                <a:solidFill>
                  <a:schemeClr val="tx1"/>
                </a:solidFill>
              </a:rPr>
              <a:t>     Bazen özel sektör de buna uygun bir çalışma isteyebilir.</a:t>
            </a:r>
            <a:br>
              <a:rPr lang="tr-TR" sz="2800" dirty="0">
                <a:solidFill>
                  <a:schemeClr val="tx1"/>
                </a:solidFill>
              </a:rPr>
            </a:br>
            <a:br>
              <a:rPr lang="tr-TR" sz="2600" dirty="0">
                <a:solidFill>
                  <a:srgbClr val="0000CC"/>
                </a:solidFill>
              </a:rPr>
            </a:br>
            <a:endParaRPr lang="tr-TR" sz="2600" dirty="0">
              <a:solidFill>
                <a:srgbClr val="0000CC"/>
              </a:solidFill>
            </a:endParaRPr>
          </a:p>
        </p:txBody>
      </p:sp>
      <p:sp>
        <p:nvSpPr>
          <p:cNvPr id="29699" name="2 Dikdörtgen"/>
          <p:cNvSpPr>
            <a:spLocks noChangeArrowheads="1"/>
          </p:cNvSpPr>
          <p:nvPr/>
        </p:nvSpPr>
        <p:spPr bwMode="auto">
          <a:xfrm>
            <a:off x="0" y="142875"/>
            <a:ext cx="9144000" cy="584200"/>
          </a:xfrm>
          <a:prstGeom prst="rect">
            <a:avLst/>
          </a:prstGeom>
          <a:noFill/>
          <a:ln w="9525">
            <a:noFill/>
            <a:miter lim="800000"/>
            <a:headEnd/>
            <a:tailEnd/>
          </a:ln>
        </p:spPr>
        <p:txBody>
          <a:bodyPr>
            <a:prstTxWarp prst="textNoShape">
              <a:avLst/>
            </a:prstTxWarp>
            <a:spAutoFit/>
          </a:bodyPr>
          <a:lstStyle/>
          <a:p>
            <a:pPr algn="ctr"/>
            <a:r>
              <a:rPr lang="tr-TR" sz="3200" b="1" u="sng" dirty="0">
                <a:solidFill>
                  <a:srgbClr val="FF6600"/>
                </a:solidFill>
                <a:latin typeface="Century Gothic" pitchFamily="-84" charset="0"/>
                <a:ea typeface="Arial" pitchFamily="-84" charset="0"/>
                <a:cs typeface="Arial" pitchFamily="-84" charset="0"/>
              </a:rPr>
              <a:t>KEŞİF</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914400" y="1417638"/>
            <a:ext cx="7772400" cy="1143000"/>
          </a:xfrm>
        </p:spPr>
        <p:txBody>
          <a:bodyPr anchor="t">
            <a:normAutofit fontScale="90000"/>
          </a:bodyPr>
          <a:lstStyle/>
          <a:p>
            <a:pPr algn="l" eaLnBrk="1" hangingPunct="1"/>
            <a:r>
              <a:rPr lang="tr-TR" sz="2600" dirty="0">
                <a:solidFill>
                  <a:schemeClr val="tx1"/>
                </a:solidFill>
              </a:rPr>
              <a:t>Bir Yapının Bedelinin ( Maliyetinin)  hesabı </a:t>
            </a:r>
            <a:br>
              <a:rPr lang="tr-TR" sz="2600" dirty="0">
                <a:solidFill>
                  <a:schemeClr val="tx1"/>
                </a:solidFill>
              </a:rPr>
            </a:br>
            <a:r>
              <a:rPr lang="tr-TR" sz="2600" dirty="0">
                <a:solidFill>
                  <a:schemeClr val="tx1"/>
                </a:solidFill>
              </a:rPr>
              <a:t>ya kabaca ( ön keşif ) ya da kesin ( kesin keşif ) olarak yapılır. </a:t>
            </a:r>
            <a:br>
              <a:rPr lang="tr-TR" sz="2600" dirty="0">
                <a:solidFill>
                  <a:schemeClr val="tx1"/>
                </a:solidFill>
              </a:rPr>
            </a:br>
            <a:br>
              <a:rPr lang="tr-TR" sz="800" dirty="0">
                <a:solidFill>
                  <a:schemeClr val="tx1"/>
                </a:solidFill>
              </a:rPr>
            </a:br>
            <a:r>
              <a:rPr lang="tr-TR" sz="2600" dirty="0">
                <a:solidFill>
                  <a:schemeClr val="tx1"/>
                </a:solidFill>
              </a:rPr>
              <a:t>Yapının bedelini oluşturan maliyet kalemlerini içeren belgeye </a:t>
            </a:r>
            <a:r>
              <a:rPr lang="tr-TR" sz="2600" b="1" dirty="0">
                <a:solidFill>
                  <a:srgbClr val="FF6600"/>
                </a:solidFill>
              </a:rPr>
              <a:t>keşif özeti </a:t>
            </a:r>
            <a:r>
              <a:rPr lang="tr-TR" sz="2600" dirty="0">
                <a:solidFill>
                  <a:schemeClr val="tx1"/>
                </a:solidFill>
              </a:rPr>
              <a:t>ve bunların yazıldığı tabloya da </a:t>
            </a:r>
            <a:r>
              <a:rPr lang="tr-TR" sz="2600" b="1" dirty="0">
                <a:solidFill>
                  <a:srgbClr val="FF6600"/>
                </a:solidFill>
              </a:rPr>
              <a:t>keşif özet cetveli </a:t>
            </a:r>
            <a:r>
              <a:rPr lang="tr-TR" sz="2600" dirty="0">
                <a:solidFill>
                  <a:schemeClr val="tx1"/>
                </a:solidFill>
              </a:rPr>
              <a:t>denilir. </a:t>
            </a:r>
            <a:br>
              <a:rPr lang="tr-TR" sz="2600" dirty="0">
                <a:solidFill>
                  <a:schemeClr val="tx1"/>
                </a:solidFill>
              </a:rPr>
            </a:br>
            <a:br>
              <a:rPr lang="tr-TR" sz="800" dirty="0">
                <a:solidFill>
                  <a:schemeClr val="tx1"/>
                </a:solidFill>
              </a:rPr>
            </a:br>
            <a:r>
              <a:rPr lang="tr-TR" sz="2600" dirty="0">
                <a:solidFill>
                  <a:schemeClr val="tx1"/>
                </a:solidFill>
              </a:rPr>
              <a:t>Bu cetvellerde, yapıyı oluşturan elemanların her birinin </a:t>
            </a:r>
            <a:br>
              <a:rPr lang="tr-TR" sz="2600" dirty="0">
                <a:solidFill>
                  <a:schemeClr val="tx1"/>
                </a:solidFill>
              </a:rPr>
            </a:br>
            <a:r>
              <a:rPr lang="tr-TR" sz="2600" dirty="0">
                <a:solidFill>
                  <a:srgbClr val="FF6600"/>
                </a:solidFill>
              </a:rPr>
              <a:t>cinsi, miktarı, birim fiyat numarası ( poz ), birim fiyatı ve tutarı </a:t>
            </a:r>
            <a:r>
              <a:rPr lang="tr-TR" sz="2600" dirty="0">
                <a:solidFill>
                  <a:schemeClr val="tx1"/>
                </a:solidFill>
              </a:rPr>
              <a:t>yer alır. </a:t>
            </a:r>
            <a:br>
              <a:rPr lang="tr-TR" sz="2600" dirty="0">
                <a:solidFill>
                  <a:schemeClr val="tx1"/>
                </a:solidFill>
              </a:rPr>
            </a:br>
            <a:br>
              <a:rPr lang="tr-TR" sz="800" dirty="0">
                <a:solidFill>
                  <a:schemeClr val="tx1"/>
                </a:solidFill>
              </a:rPr>
            </a:br>
            <a:br>
              <a:rPr lang="tr-TR" sz="800" dirty="0">
                <a:solidFill>
                  <a:schemeClr val="tx1"/>
                </a:solidFill>
              </a:rPr>
            </a:br>
            <a:br>
              <a:rPr lang="tr-TR" sz="800" dirty="0">
                <a:solidFill>
                  <a:schemeClr val="tx1"/>
                </a:solidFill>
              </a:rPr>
            </a:br>
            <a:r>
              <a:rPr lang="tr-TR" sz="2600" b="1" dirty="0">
                <a:solidFill>
                  <a:schemeClr val="tx1"/>
                </a:solidFill>
              </a:rPr>
              <a:t>Yapı elemanların maliyetlerinin toplamı da, yapının </a:t>
            </a:r>
            <a:r>
              <a:rPr lang="tr-TR" sz="2600" b="1" dirty="0">
                <a:solidFill>
                  <a:srgbClr val="FF6600"/>
                </a:solidFill>
              </a:rPr>
              <a:t>Keşif Bedeli</a:t>
            </a:r>
            <a:r>
              <a:rPr lang="tr-TR" sz="2600" b="1" dirty="0">
                <a:solidFill>
                  <a:schemeClr val="tx1"/>
                </a:solidFill>
              </a:rPr>
              <a:t>ni verir. </a:t>
            </a:r>
          </a:p>
        </p:txBody>
      </p:sp>
      <p:sp>
        <p:nvSpPr>
          <p:cNvPr id="30723" name="2 Dikdörtgen"/>
          <p:cNvSpPr>
            <a:spLocks noChangeArrowheads="1"/>
          </p:cNvSpPr>
          <p:nvPr/>
        </p:nvSpPr>
        <p:spPr bwMode="auto">
          <a:xfrm>
            <a:off x="0" y="142875"/>
            <a:ext cx="9144000" cy="584200"/>
          </a:xfrm>
          <a:prstGeom prst="rect">
            <a:avLst/>
          </a:prstGeom>
          <a:noFill/>
          <a:ln w="9525">
            <a:noFill/>
            <a:miter lim="800000"/>
            <a:headEnd/>
            <a:tailEnd/>
          </a:ln>
        </p:spPr>
        <p:txBody>
          <a:bodyPr>
            <a:prstTxWarp prst="textNoShape">
              <a:avLst/>
            </a:prstTxWarp>
            <a:spAutoFit/>
          </a:bodyPr>
          <a:lstStyle/>
          <a:p>
            <a:pPr algn="ctr"/>
            <a:r>
              <a:rPr lang="tr-TR" sz="3200" b="1" u="sng" dirty="0">
                <a:solidFill>
                  <a:srgbClr val="FF6600"/>
                </a:solidFill>
                <a:latin typeface="Century Gothic" pitchFamily="-84" charset="0"/>
                <a:ea typeface="Arial" pitchFamily="-84" charset="0"/>
                <a:cs typeface="Arial" pitchFamily="-84" charset="0"/>
              </a:rPr>
              <a:t>Keşif Özeti</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914400" y="1417638"/>
            <a:ext cx="7772400" cy="1143000"/>
          </a:xfrm>
        </p:spPr>
        <p:txBody>
          <a:bodyPr anchor="t">
            <a:normAutofit fontScale="90000"/>
          </a:bodyPr>
          <a:lstStyle/>
          <a:p>
            <a:pPr algn="l"/>
            <a:br>
              <a:rPr lang="tr-TR" sz="2800" dirty="0">
                <a:solidFill>
                  <a:srgbClr val="0000CC"/>
                </a:solidFill>
              </a:rPr>
            </a:br>
            <a:r>
              <a:rPr lang="tr-TR" sz="2800" dirty="0">
                <a:solidFill>
                  <a:schemeClr val="tx1"/>
                </a:solidFill>
              </a:rPr>
              <a:t>İşin, ihaleye çıkılan keşif miktarlarıyla bitirilemeyeceği tespit edilirse, idarenin onayıyla işin bitmesi için gerekli miktarlar KEŞİF’e eklenir. </a:t>
            </a:r>
            <a:br>
              <a:rPr lang="tr-TR" sz="2800" dirty="0">
                <a:solidFill>
                  <a:schemeClr val="tx1"/>
                </a:solidFill>
              </a:rPr>
            </a:br>
            <a:br>
              <a:rPr lang="tr-TR" sz="1000" dirty="0">
                <a:solidFill>
                  <a:schemeClr val="tx1"/>
                </a:solidFill>
              </a:rPr>
            </a:br>
            <a:r>
              <a:rPr lang="tr-TR" sz="2800" dirty="0">
                <a:solidFill>
                  <a:schemeClr val="tx1"/>
                </a:solidFill>
              </a:rPr>
              <a:t>Yeni Keşfin toplamı II.Keşif olarak anılır. Keşif artışı birden çok kere yapılabilir. </a:t>
            </a:r>
            <a:br>
              <a:rPr lang="tr-TR" sz="2800" dirty="0">
                <a:solidFill>
                  <a:schemeClr val="tx1"/>
                </a:solidFill>
              </a:rPr>
            </a:br>
            <a:br>
              <a:rPr lang="tr-TR" sz="1000" dirty="0">
                <a:solidFill>
                  <a:schemeClr val="tx1"/>
                </a:solidFill>
              </a:rPr>
            </a:br>
            <a:r>
              <a:rPr lang="tr-TR" sz="2800" dirty="0">
                <a:solidFill>
                  <a:schemeClr val="tx1"/>
                </a:solidFill>
              </a:rPr>
              <a:t>Ancak yeni keşfin toplamı daima II.Keşif olarak anılır.</a:t>
            </a:r>
          </a:p>
        </p:txBody>
      </p:sp>
      <p:sp>
        <p:nvSpPr>
          <p:cNvPr id="31747" name="2 Dikdörtgen"/>
          <p:cNvSpPr>
            <a:spLocks noChangeArrowheads="1"/>
          </p:cNvSpPr>
          <p:nvPr/>
        </p:nvSpPr>
        <p:spPr bwMode="auto">
          <a:xfrm>
            <a:off x="0" y="427038"/>
            <a:ext cx="9144000" cy="584200"/>
          </a:xfrm>
          <a:prstGeom prst="rect">
            <a:avLst/>
          </a:prstGeom>
          <a:noFill/>
          <a:ln w="9525">
            <a:noFill/>
            <a:miter lim="800000"/>
            <a:headEnd/>
            <a:tailEnd/>
          </a:ln>
        </p:spPr>
        <p:txBody>
          <a:bodyPr>
            <a:prstTxWarp prst="textNoShape">
              <a:avLst/>
            </a:prstTxWarp>
            <a:spAutoFit/>
          </a:bodyPr>
          <a:lstStyle/>
          <a:p>
            <a:pPr algn="ctr"/>
            <a:r>
              <a:rPr lang="tr-TR" sz="3200" b="1" u="sng" dirty="0">
                <a:solidFill>
                  <a:srgbClr val="FF6600"/>
                </a:solidFill>
                <a:latin typeface="Century Gothic" pitchFamily="-84" charset="0"/>
                <a:ea typeface="Arial" pitchFamily="-84" charset="0"/>
                <a:cs typeface="Arial" pitchFamily="-84" charset="0"/>
              </a:rPr>
              <a:t>II. Keşif</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469900" y="287338"/>
            <a:ext cx="8674100" cy="1143000"/>
          </a:xfrm>
        </p:spPr>
        <p:txBody>
          <a:bodyPr anchor="t">
            <a:normAutofit fontScale="90000"/>
          </a:bodyPr>
          <a:lstStyle/>
          <a:p>
            <a:pPr algn="l"/>
            <a:br>
              <a:rPr lang="tr-TR" sz="2800" dirty="0">
                <a:solidFill>
                  <a:srgbClr val="000000"/>
                </a:solidFill>
              </a:rPr>
            </a:br>
            <a:br>
              <a:rPr lang="tr-TR" sz="2800" dirty="0">
                <a:solidFill>
                  <a:srgbClr val="000000"/>
                </a:solidFill>
              </a:rPr>
            </a:br>
            <a:r>
              <a:rPr lang="tr-TR" sz="2800" dirty="0">
                <a:solidFill>
                  <a:srgbClr val="000000"/>
                </a:solidFill>
              </a:rPr>
              <a:t>Teknik, özel ve yapım şartları ile birim fiyat tarifleri bulunan ve anlaşmalarında bedeli gösterilen veya sonradan yeni fiyatı yapılan iş kalemleridir.</a:t>
            </a:r>
            <a:br>
              <a:rPr lang="tr-TR" sz="2800" dirty="0">
                <a:solidFill>
                  <a:srgbClr val="000000"/>
                </a:solidFill>
              </a:rPr>
            </a:br>
            <a:br>
              <a:rPr lang="tr-TR" sz="2800" dirty="0">
                <a:solidFill>
                  <a:srgbClr val="000000"/>
                </a:solidFill>
              </a:rPr>
            </a:br>
            <a:r>
              <a:rPr lang="tr-TR" sz="2800" b="1" dirty="0">
                <a:solidFill>
                  <a:srgbClr val="000000"/>
                </a:solidFill>
              </a:rPr>
              <a:t>Örnek:</a:t>
            </a:r>
            <a:br>
              <a:rPr lang="tr-TR" sz="2800" b="1" dirty="0">
                <a:solidFill>
                  <a:srgbClr val="000000"/>
                </a:solidFill>
              </a:rPr>
            </a:br>
            <a:br>
              <a:rPr lang="tr-TR" sz="1600" b="1" dirty="0">
                <a:solidFill>
                  <a:srgbClr val="000000"/>
                </a:solidFill>
              </a:rPr>
            </a:br>
            <a:r>
              <a:rPr lang="tr-TR" sz="2800" b="1" u="sng" dirty="0">
                <a:solidFill>
                  <a:srgbClr val="000000"/>
                </a:solidFill>
              </a:rPr>
              <a:t>Poz No</a:t>
            </a:r>
            <a:r>
              <a:rPr lang="tr-TR" sz="2800" b="1" dirty="0">
                <a:solidFill>
                  <a:srgbClr val="000000"/>
                </a:solidFill>
              </a:rPr>
              <a:t>	</a:t>
            </a:r>
            <a:r>
              <a:rPr lang="tr-TR" sz="2800" b="1" u="sng" dirty="0">
                <a:solidFill>
                  <a:srgbClr val="000000"/>
                </a:solidFill>
              </a:rPr>
              <a:t>İmalatın Çeşidi </a:t>
            </a:r>
            <a:r>
              <a:rPr lang="tr-TR" sz="2800" b="1" dirty="0">
                <a:solidFill>
                  <a:srgbClr val="000000"/>
                </a:solidFill>
              </a:rPr>
              <a:t>                            </a:t>
            </a:r>
            <a:r>
              <a:rPr lang="tr-TR" sz="2800" b="1" u="sng" dirty="0">
                <a:solidFill>
                  <a:srgbClr val="000000"/>
                </a:solidFill>
              </a:rPr>
              <a:t>Birim Fiyatı</a:t>
            </a:r>
            <a:br>
              <a:rPr lang="tr-TR" sz="2800" b="1" u="sng" dirty="0">
                <a:solidFill>
                  <a:srgbClr val="000000"/>
                </a:solidFill>
              </a:rPr>
            </a:br>
            <a:br>
              <a:rPr lang="tr-TR" sz="800" b="1" dirty="0">
                <a:solidFill>
                  <a:srgbClr val="000000"/>
                </a:solidFill>
              </a:rPr>
            </a:br>
            <a:r>
              <a:rPr lang="tr-TR" sz="2800" dirty="0">
                <a:solidFill>
                  <a:srgbClr val="000000"/>
                </a:solidFill>
              </a:rPr>
              <a:t>16.004 	300 DZ. DEMİRSİZ BETON		……</a:t>
            </a:r>
            <a:br>
              <a:rPr lang="tr-TR" sz="2800" dirty="0">
                <a:solidFill>
                  <a:srgbClr val="000000"/>
                </a:solidFill>
              </a:rPr>
            </a:br>
            <a:r>
              <a:rPr lang="tr-TR" sz="2800" dirty="0">
                <a:solidFill>
                  <a:srgbClr val="000000"/>
                </a:solidFill>
              </a:rPr>
              <a:t>16.022/1 	DEMİRLİ BS.14 (B.160) BETONU	…… </a:t>
            </a:r>
            <a:br>
              <a:rPr lang="tr-TR" sz="2800" dirty="0">
                <a:solidFill>
                  <a:srgbClr val="000000"/>
                </a:solidFill>
              </a:rPr>
            </a:br>
            <a:r>
              <a:rPr lang="tr-TR" sz="2800" dirty="0">
                <a:solidFill>
                  <a:srgbClr val="000000"/>
                </a:solidFill>
              </a:rPr>
              <a:t> </a:t>
            </a:r>
            <a:br>
              <a:rPr lang="tr-TR" sz="2800" dirty="0">
                <a:solidFill>
                  <a:srgbClr val="000000"/>
                </a:solidFill>
              </a:rPr>
            </a:br>
            <a:endParaRPr lang="tr-TR" sz="2800" dirty="0">
              <a:solidFill>
                <a:srgbClr val="000000"/>
              </a:solidFill>
            </a:endParaRPr>
          </a:p>
        </p:txBody>
      </p:sp>
      <p:sp>
        <p:nvSpPr>
          <p:cNvPr id="32771" name="2 Dikdörtgen"/>
          <p:cNvSpPr>
            <a:spLocks noChangeArrowheads="1"/>
          </p:cNvSpPr>
          <p:nvPr/>
        </p:nvSpPr>
        <p:spPr bwMode="auto">
          <a:xfrm>
            <a:off x="12700" y="274638"/>
            <a:ext cx="9144000" cy="584200"/>
          </a:xfrm>
          <a:prstGeom prst="rect">
            <a:avLst/>
          </a:prstGeom>
          <a:noFill/>
          <a:ln w="9525">
            <a:noFill/>
            <a:miter lim="800000"/>
            <a:headEnd/>
            <a:tailEnd/>
          </a:ln>
        </p:spPr>
        <p:txBody>
          <a:bodyPr>
            <a:prstTxWarp prst="textNoShape">
              <a:avLst/>
            </a:prstTxWarp>
            <a:spAutoFit/>
          </a:bodyPr>
          <a:lstStyle/>
          <a:p>
            <a:pPr algn="ctr"/>
            <a:r>
              <a:rPr lang="tr-TR" sz="3200" b="1" u="sng" dirty="0">
                <a:solidFill>
                  <a:srgbClr val="FF6600"/>
                </a:solidFill>
                <a:latin typeface="Century Gothic" pitchFamily="-84" charset="0"/>
                <a:ea typeface="Arial" pitchFamily="-84" charset="0"/>
                <a:cs typeface="Arial" pitchFamily="-84" charset="0"/>
              </a:rPr>
              <a:t>Poz ( İş Kalemi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533822" y="846138"/>
            <a:ext cx="8610178" cy="4527994"/>
          </a:xfrm>
        </p:spPr>
        <p:txBody>
          <a:bodyPr anchor="t">
            <a:normAutofit fontScale="90000"/>
          </a:bodyPr>
          <a:lstStyle/>
          <a:p>
            <a:pPr algn="l" defTabSz="179388"/>
            <a:r>
              <a:rPr lang="tr-TR" sz="2400" b="1" dirty="0">
                <a:solidFill>
                  <a:schemeClr val="tx1"/>
                </a:solidFill>
              </a:rPr>
              <a:t>........................ .................. BİNASI MİMARİ KEŞİF ÖZETİ</a:t>
            </a:r>
            <a:br>
              <a:rPr lang="tr-TR" sz="2000" dirty="0">
                <a:solidFill>
                  <a:srgbClr val="0000CC"/>
                </a:solidFill>
              </a:rPr>
            </a:br>
            <a:br>
              <a:rPr lang="tr-TR" sz="2000" dirty="0">
                <a:solidFill>
                  <a:srgbClr val="0000CC"/>
                </a:solidFill>
              </a:rPr>
            </a:br>
            <a:r>
              <a:rPr lang="tr-TR" sz="2000" b="1" dirty="0">
                <a:solidFill>
                  <a:srgbClr val="FF6600"/>
                </a:solidFill>
              </a:rPr>
              <a:t>SIRA POZ NO 		İMALATIN ÇEŞİDİ 																						           MİKTARI </a:t>
            </a:r>
            <a:br>
              <a:rPr lang="tr-TR" sz="2000" dirty="0">
                <a:solidFill>
                  <a:srgbClr val="0000CC"/>
                </a:solidFill>
              </a:rPr>
            </a:br>
            <a:br>
              <a:rPr lang="tr-TR" sz="2000" dirty="0">
                <a:solidFill>
                  <a:srgbClr val="0000CC"/>
                </a:solidFill>
              </a:rPr>
            </a:br>
            <a:r>
              <a:rPr lang="tr-TR" sz="2000" dirty="0">
                <a:solidFill>
                  <a:srgbClr val="000000"/>
                </a:solidFill>
              </a:rPr>
              <a:t>01 	15.140/4 	   DOLGU 																												      132,50 		m</a:t>
            </a:r>
            <a:r>
              <a:rPr lang="tr-TR" sz="2000" baseline="30000" dirty="0">
                <a:solidFill>
                  <a:srgbClr val="000000"/>
                </a:solidFill>
              </a:rPr>
              <a:t>3</a:t>
            </a:r>
            <a:r>
              <a:rPr lang="tr-TR" sz="2000" dirty="0">
                <a:solidFill>
                  <a:srgbClr val="000000"/>
                </a:solidFill>
              </a:rPr>
              <a:t> </a:t>
            </a:r>
            <a:br>
              <a:rPr lang="tr-TR" sz="2000" dirty="0">
                <a:solidFill>
                  <a:srgbClr val="000000"/>
                </a:solidFill>
              </a:rPr>
            </a:br>
            <a:r>
              <a:rPr lang="tr-TR" sz="2000" dirty="0">
                <a:solidFill>
                  <a:srgbClr val="000000"/>
                </a:solidFill>
              </a:rPr>
              <a:t>02 	16.004 			300 DZ. DEMİRSİZ BETON 																	            14,40 			m</a:t>
            </a:r>
            <a:r>
              <a:rPr lang="tr-TR" sz="2000" baseline="30000" dirty="0">
                <a:solidFill>
                  <a:srgbClr val="000000"/>
                </a:solidFill>
              </a:rPr>
              <a:t>3</a:t>
            </a:r>
            <a:r>
              <a:rPr lang="tr-TR" sz="2000" dirty="0">
                <a:solidFill>
                  <a:srgbClr val="000000"/>
                </a:solidFill>
              </a:rPr>
              <a:t> </a:t>
            </a:r>
            <a:br>
              <a:rPr lang="tr-TR" sz="2000" dirty="0">
                <a:solidFill>
                  <a:srgbClr val="000000"/>
                </a:solidFill>
              </a:rPr>
            </a:br>
            <a:r>
              <a:rPr lang="tr-TR" sz="2000" dirty="0">
                <a:solidFill>
                  <a:srgbClr val="000000"/>
                </a:solidFill>
              </a:rPr>
              <a:t>03 	16.022/1 	   DEMİRLİ BS.14 (B.160) BETONU 											     	   	132,50 		m</a:t>
            </a:r>
            <a:r>
              <a:rPr lang="tr-TR" sz="2000" baseline="30000" dirty="0">
                <a:solidFill>
                  <a:srgbClr val="000000"/>
                </a:solidFill>
              </a:rPr>
              <a:t>3</a:t>
            </a:r>
            <a:r>
              <a:rPr lang="tr-TR" sz="2000" dirty="0">
                <a:solidFill>
                  <a:srgbClr val="000000"/>
                </a:solidFill>
              </a:rPr>
              <a:t> </a:t>
            </a:r>
            <a:br>
              <a:rPr lang="tr-TR" sz="2000" dirty="0">
                <a:solidFill>
                  <a:srgbClr val="000000"/>
                </a:solidFill>
              </a:rPr>
            </a:br>
            <a:r>
              <a:rPr lang="tr-TR" sz="2000" dirty="0">
                <a:solidFill>
                  <a:srgbClr val="000000"/>
                </a:solidFill>
              </a:rPr>
              <a:t>04 	18.071/2 	   YATAY DELİKLİ (19x19x13,5 cm) TUĞLA DUVAR 			    	131,32 		m</a:t>
            </a:r>
            <a:r>
              <a:rPr lang="tr-TR" sz="2000" baseline="30000" dirty="0">
                <a:solidFill>
                  <a:srgbClr val="000000"/>
                </a:solidFill>
              </a:rPr>
              <a:t>3</a:t>
            </a:r>
            <a:r>
              <a:rPr lang="tr-TR" sz="2000" dirty="0">
                <a:solidFill>
                  <a:srgbClr val="000000"/>
                </a:solidFill>
              </a:rPr>
              <a:t> </a:t>
            </a:r>
            <a:br>
              <a:rPr lang="tr-TR" sz="2000" dirty="0">
                <a:solidFill>
                  <a:srgbClr val="000000"/>
                </a:solidFill>
              </a:rPr>
            </a:br>
            <a:r>
              <a:rPr lang="tr-TR" sz="2000" dirty="0">
                <a:solidFill>
                  <a:srgbClr val="000000"/>
                </a:solidFill>
              </a:rPr>
              <a:t>05 	18.071/3 	   YA</a:t>
            </a:r>
            <a:r>
              <a:rPr lang="tr-TR" sz="1900" dirty="0">
                <a:solidFill>
                  <a:srgbClr val="000000"/>
                </a:solidFill>
              </a:rPr>
              <a:t>TAY DELİKLİ (19x19x13,5 cm) YARIM TUĞLA DUVAR 		</a:t>
            </a:r>
            <a:r>
              <a:rPr lang="tr-TR" sz="2000" dirty="0">
                <a:solidFill>
                  <a:srgbClr val="000000"/>
                </a:solidFill>
              </a:rPr>
              <a:t>67,17 			m</a:t>
            </a:r>
            <a:r>
              <a:rPr lang="tr-TR" sz="2000" baseline="30000" dirty="0">
                <a:solidFill>
                  <a:srgbClr val="000000"/>
                </a:solidFill>
              </a:rPr>
              <a:t>2</a:t>
            </a:r>
            <a:r>
              <a:rPr lang="tr-TR" sz="2000" dirty="0">
                <a:solidFill>
                  <a:srgbClr val="000000"/>
                </a:solidFill>
              </a:rPr>
              <a:t> </a:t>
            </a:r>
            <a:br>
              <a:rPr lang="tr-TR" sz="2000" dirty="0">
                <a:solidFill>
                  <a:srgbClr val="000000"/>
                </a:solidFill>
              </a:rPr>
            </a:br>
            <a:r>
              <a:rPr lang="tr-TR" sz="2000" dirty="0">
                <a:solidFill>
                  <a:srgbClr val="000000"/>
                </a:solidFill>
              </a:rPr>
              <a:t>06 	18.233/7 	   </a:t>
            </a:r>
            <a:r>
              <a:rPr lang="tr-TR" sz="1900" dirty="0">
                <a:solidFill>
                  <a:srgbClr val="000000"/>
                </a:solidFill>
              </a:rPr>
              <a:t>AHŞ.ÇATI ÜSTÜ 0,7mm. TRAPEZ ALÜ.LEV.ÇATI ÖRT.YAP. 	</a:t>
            </a:r>
            <a:r>
              <a:rPr lang="tr-TR" sz="2000" dirty="0">
                <a:solidFill>
                  <a:srgbClr val="000000"/>
                </a:solidFill>
              </a:rPr>
              <a:t>1324,96 	m</a:t>
            </a:r>
            <a:r>
              <a:rPr lang="tr-TR" sz="2000" baseline="30000" dirty="0">
                <a:solidFill>
                  <a:srgbClr val="000000"/>
                </a:solidFill>
              </a:rPr>
              <a:t>2</a:t>
            </a:r>
            <a:r>
              <a:rPr lang="tr-TR" sz="2000" dirty="0">
                <a:solidFill>
                  <a:srgbClr val="000000"/>
                </a:solidFill>
              </a:rPr>
              <a:t> </a:t>
            </a:r>
            <a:br>
              <a:rPr lang="tr-TR" sz="2000" dirty="0">
                <a:solidFill>
                  <a:srgbClr val="000000"/>
                </a:solidFill>
              </a:rPr>
            </a:br>
            <a:r>
              <a:rPr lang="tr-TR" sz="2000" dirty="0">
                <a:solidFill>
                  <a:srgbClr val="000000"/>
                </a:solidFill>
              </a:rPr>
              <a:t>07 	19.050/1   	CAMYÜNÜ ŞİLTE İLE ISI YALITIMI TİP 18 (6 cm) 			     	1324,96 	m</a:t>
            </a:r>
            <a:r>
              <a:rPr lang="tr-TR" sz="2000" baseline="30000" dirty="0">
                <a:solidFill>
                  <a:srgbClr val="000000"/>
                </a:solidFill>
              </a:rPr>
              <a:t>2</a:t>
            </a:r>
            <a:r>
              <a:rPr lang="tr-TR" sz="2000" dirty="0">
                <a:solidFill>
                  <a:srgbClr val="000000"/>
                </a:solidFill>
              </a:rPr>
              <a:t> </a:t>
            </a:r>
            <a:br>
              <a:rPr lang="tr-TR" sz="2000" dirty="0">
                <a:solidFill>
                  <a:srgbClr val="000000"/>
                </a:solidFill>
              </a:rPr>
            </a:br>
            <a:r>
              <a:rPr lang="tr-TR" sz="2000" dirty="0">
                <a:solidFill>
                  <a:srgbClr val="000000"/>
                </a:solidFill>
              </a:rPr>
              <a:t>08 	21.065 			İŞ İSKELESİ (DUVARLAR İÇİN) (0 – 12.50 m İÇİN) 		   	692,16 		m</a:t>
            </a:r>
            <a:r>
              <a:rPr lang="tr-TR" sz="2000" baseline="30000" dirty="0">
                <a:solidFill>
                  <a:srgbClr val="000000"/>
                </a:solidFill>
              </a:rPr>
              <a:t>2</a:t>
            </a:r>
            <a:br>
              <a:rPr lang="tr-TR" sz="2000" baseline="30000" dirty="0">
                <a:solidFill>
                  <a:srgbClr val="000000"/>
                </a:solidFill>
              </a:rPr>
            </a:br>
            <a:r>
              <a:rPr lang="tr-TR" b="1" baseline="30000" dirty="0">
                <a:solidFill>
                  <a:srgbClr val="000000"/>
                </a:solidFill>
              </a:rPr>
              <a:t>………….</a:t>
            </a:r>
            <a:r>
              <a:rPr lang="tr-TR" b="1" dirty="0">
                <a:solidFill>
                  <a:srgbClr val="000000"/>
                </a:solidFill>
              </a:rPr>
              <a:t> </a:t>
            </a:r>
            <a:br>
              <a:rPr lang="tr-TR" sz="2000" dirty="0">
                <a:solidFill>
                  <a:srgbClr val="0000CC"/>
                </a:solidFill>
              </a:rPr>
            </a:br>
            <a:endParaRPr lang="tr-TR" sz="2800" dirty="0">
              <a:solidFill>
                <a:srgbClr val="0000CC"/>
              </a:solidFill>
            </a:endParaRPr>
          </a:p>
        </p:txBody>
      </p:sp>
      <p:sp>
        <p:nvSpPr>
          <p:cNvPr id="33795" name="2 Dikdörtgen"/>
          <p:cNvSpPr>
            <a:spLocks noChangeArrowheads="1"/>
          </p:cNvSpPr>
          <p:nvPr/>
        </p:nvSpPr>
        <p:spPr bwMode="auto">
          <a:xfrm>
            <a:off x="0" y="142875"/>
            <a:ext cx="9144000" cy="584200"/>
          </a:xfrm>
          <a:prstGeom prst="rect">
            <a:avLst/>
          </a:prstGeom>
          <a:noFill/>
          <a:ln w="9525">
            <a:noFill/>
            <a:miter lim="800000"/>
            <a:headEnd/>
            <a:tailEnd/>
          </a:ln>
        </p:spPr>
        <p:txBody>
          <a:bodyPr>
            <a:prstTxWarp prst="textNoShape">
              <a:avLst/>
            </a:prstTxWarp>
            <a:spAutoFit/>
          </a:bodyPr>
          <a:lstStyle/>
          <a:p>
            <a:pPr algn="ctr"/>
            <a:r>
              <a:rPr lang="tr-TR" sz="3200" b="1" u="sng" dirty="0">
                <a:solidFill>
                  <a:srgbClr val="FF6600"/>
                </a:solidFill>
                <a:latin typeface="Century Gothic" pitchFamily="-84" charset="0"/>
                <a:ea typeface="Arial" pitchFamily="-84" charset="0"/>
                <a:cs typeface="Arial" pitchFamily="-84" charset="0"/>
              </a:rPr>
              <a:t>Örnek Keşif</a:t>
            </a:r>
          </a:p>
        </p:txBody>
      </p:sp>
      <p:sp>
        <p:nvSpPr>
          <p:cNvPr id="33796" name="3 Dikdörtgen"/>
          <p:cNvSpPr>
            <a:spLocks noChangeArrowheads="1"/>
          </p:cNvSpPr>
          <p:nvPr/>
        </p:nvSpPr>
        <p:spPr bwMode="auto">
          <a:xfrm>
            <a:off x="0" y="4928044"/>
            <a:ext cx="9144000" cy="892175"/>
          </a:xfrm>
          <a:prstGeom prst="rect">
            <a:avLst/>
          </a:prstGeom>
          <a:noFill/>
          <a:ln w="9525">
            <a:noFill/>
            <a:miter lim="800000"/>
            <a:headEnd/>
            <a:tailEnd/>
          </a:ln>
        </p:spPr>
        <p:txBody>
          <a:bodyPr>
            <a:prstTxWarp prst="textNoShape">
              <a:avLst/>
            </a:prstTxWarp>
            <a:spAutoFit/>
          </a:bodyPr>
          <a:lstStyle/>
          <a:p>
            <a:r>
              <a:rPr lang="tr-TR" sz="2600" b="1" dirty="0">
                <a:solidFill>
                  <a:srgbClr val="000000"/>
                </a:solidFill>
                <a:latin typeface="Corbel" pitchFamily="-84" charset="0"/>
              </a:rPr>
              <a:t>Belirlenen miktarlar her iş kalemi (poz) için o yıl açıklanan birim fiyatlarla çarpılır ve toplanarak toplam keşif bedeli elde edilir.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rPr>
              <a:t>ÖRNEK-GÜÇLENDİRME</a:t>
            </a:r>
          </a:p>
        </p:txBody>
      </p:sp>
      <p:sp>
        <p:nvSpPr>
          <p:cNvPr id="3" name="Content Placeholder 2"/>
          <p:cNvSpPr>
            <a:spLocks noGrp="1"/>
          </p:cNvSpPr>
          <p:nvPr>
            <p:ph sz="quarter" idx="1"/>
          </p:nvPr>
        </p:nvSpPr>
        <p:spPr/>
        <p:txBody>
          <a:bodyPr/>
          <a:lstStyle/>
          <a:p>
            <a:endParaRPr lang="en-US"/>
          </a:p>
        </p:txBody>
      </p:sp>
      <p:graphicFrame>
        <p:nvGraphicFramePr>
          <p:cNvPr id="76802" name="Object 2"/>
          <p:cNvGraphicFramePr>
            <a:graphicFrameLocks noChangeAspect="1"/>
          </p:cNvGraphicFramePr>
          <p:nvPr/>
        </p:nvGraphicFramePr>
        <p:xfrm>
          <a:off x="644340" y="1503363"/>
          <a:ext cx="8042460" cy="4516437"/>
        </p:xfrm>
        <a:graphic>
          <a:graphicData uri="http://schemas.openxmlformats.org/presentationml/2006/ole">
            <mc:AlternateContent xmlns:mc="http://schemas.openxmlformats.org/markup-compatibility/2006">
              <mc:Choice xmlns:v="urn:schemas-microsoft-com:vml" Requires="v">
                <p:oleObj spid="_x0000_s76803" name="Document" r:id="rId3" imgW="9474200" imgH="5321300" progId="Word.Document.12">
                  <p:link updateAutomatic="1"/>
                </p:oleObj>
              </mc:Choice>
              <mc:Fallback>
                <p:oleObj name="Document" r:id="rId3" imgW="9474200" imgH="53213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40" y="1503363"/>
                        <a:ext cx="8042460" cy="451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tr-TR" b="1" dirty="0">
                <a:solidFill>
                  <a:srgbClr val="FF6600"/>
                </a:solidFill>
              </a:rPr>
              <a:t> Maliyet analizi, bir mal veya hizmetin üretim maliyetini, onu oluş turan unsurlara ayırarak her birimin ayrıntılı  biçimde incelenmesidir. </a:t>
            </a:r>
          </a:p>
          <a:p>
            <a:endParaRPr lang="tr-TR" b="1" dirty="0">
              <a:solidFill>
                <a:srgbClr val="FF6600"/>
              </a:solidFill>
            </a:endParaRPr>
          </a:p>
          <a:p>
            <a:r>
              <a:rPr lang="tr-TR" b="1" dirty="0">
                <a:solidFill>
                  <a:srgbClr val="FF6600"/>
                </a:solidFill>
              </a:rPr>
              <a:t>Maliyet analizleri, fiyatlamada, üretim ve satın alma kararlarında, yeni ürün geliştirme ve pazarlama kanallarının belirlenmesinde olduğu gibi projelerle ilgili kararlarda da önemli bir yere sahiptir.</a:t>
            </a:r>
          </a:p>
        </p:txBody>
      </p:sp>
      <p:sp>
        <p:nvSpPr>
          <p:cNvPr id="4" name="Rounded Rectangle 3"/>
          <p:cNvSpPr/>
          <p:nvPr/>
        </p:nvSpPr>
        <p:spPr>
          <a:xfrm>
            <a:off x="750895" y="1056860"/>
            <a:ext cx="8055898" cy="4588996"/>
          </a:xfrm>
          <a:prstGeom prst="roundRect">
            <a:avLst/>
          </a:prstGeom>
          <a:noFill/>
          <a:ln w="50800">
            <a:solidFill>
              <a:schemeClr val="accent1">
                <a:shade val="60000"/>
                <a:satMod val="1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rPr>
              <a:t>ÖRNEK: YENİDEN YAPILMA</a:t>
            </a:r>
          </a:p>
        </p:txBody>
      </p:sp>
      <p:sp>
        <p:nvSpPr>
          <p:cNvPr id="3" name="Content Placeholder 2"/>
          <p:cNvSpPr>
            <a:spLocks noGrp="1"/>
          </p:cNvSpPr>
          <p:nvPr>
            <p:ph sz="quarter" idx="1"/>
          </p:nvPr>
        </p:nvSpPr>
        <p:spPr/>
        <p:txBody>
          <a:bodyPr/>
          <a:lstStyle/>
          <a:p>
            <a:endParaRPr lang="en-US"/>
          </a:p>
        </p:txBody>
      </p:sp>
      <p:graphicFrame>
        <p:nvGraphicFramePr>
          <p:cNvPr id="90114" name="Object 2"/>
          <p:cNvGraphicFramePr>
            <a:graphicFrameLocks noChangeAspect="1"/>
          </p:cNvGraphicFramePr>
          <p:nvPr/>
        </p:nvGraphicFramePr>
        <p:xfrm>
          <a:off x="328513" y="1677988"/>
          <a:ext cx="8502551" cy="4341812"/>
        </p:xfrm>
        <a:graphic>
          <a:graphicData uri="http://schemas.openxmlformats.org/presentationml/2006/ole">
            <mc:AlternateContent xmlns:mc="http://schemas.openxmlformats.org/markup-compatibility/2006">
              <mc:Choice xmlns:v="urn:schemas-microsoft-com:vml" Requires="v">
                <p:oleObj spid="_x0000_s90115" name="Document" r:id="rId3" imgW="9474200" imgH="4838700" progId="Word.Document.12">
                  <p:link updateAutomatic="1"/>
                </p:oleObj>
              </mc:Choice>
              <mc:Fallback>
                <p:oleObj name="Document" r:id="rId3" imgW="9474200" imgH="48387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513" y="1677988"/>
                        <a:ext cx="8502551" cy="434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quarter" idx="1"/>
          </p:nvPr>
        </p:nvSpPr>
        <p:spPr/>
        <p:txBody>
          <a:bodyPr>
            <a:normAutofit/>
          </a:bodyPr>
          <a:lstStyle/>
          <a:p>
            <a:endParaRPr lang="en-US"/>
          </a:p>
        </p:txBody>
      </p:sp>
      <p:sp>
        <p:nvSpPr>
          <p:cNvPr id="7" name="Content Placeholder 6"/>
          <p:cNvSpPr>
            <a:spLocks noGrp="1"/>
          </p:cNvSpPr>
          <p:nvPr>
            <p:ph sz="quarter" idx="2"/>
          </p:nvPr>
        </p:nvSpPr>
        <p:spPr>
          <a:xfrm>
            <a:off x="4937760" y="699372"/>
            <a:ext cx="3971542" cy="5320427"/>
          </a:xfrm>
        </p:spPr>
        <p:txBody>
          <a:bodyPr>
            <a:normAutofit/>
          </a:bodyPr>
          <a:lstStyle/>
          <a:p>
            <a:endParaRPr lang="en-US" dirty="0"/>
          </a:p>
          <a:p>
            <a:r>
              <a:rPr lang="en-US" dirty="0"/>
              <a:t>YENİDEN YAPILMASI</a:t>
            </a:r>
          </a:p>
          <a:p>
            <a:r>
              <a:rPr lang="en-US" dirty="0"/>
              <a:t>GÜÇLENDİRİLMESİ</a:t>
            </a:r>
          </a:p>
          <a:p>
            <a:pPr lvl="1"/>
            <a:r>
              <a:rPr lang="en-US" dirty="0"/>
              <a:t>ALT 1. </a:t>
            </a:r>
            <a:r>
              <a:rPr lang="en-US" dirty="0" err="1"/>
              <a:t>Betonarme</a:t>
            </a:r>
            <a:r>
              <a:rPr lang="en-US" dirty="0"/>
              <a:t> </a:t>
            </a:r>
            <a:r>
              <a:rPr lang="en-US" dirty="0" err="1"/>
              <a:t>Mantolama</a:t>
            </a:r>
            <a:r>
              <a:rPr lang="en-US" dirty="0"/>
              <a:t> </a:t>
            </a:r>
            <a:r>
              <a:rPr lang="en-US" dirty="0" err="1"/>
              <a:t>ile</a:t>
            </a:r>
            <a:r>
              <a:rPr lang="en-US" dirty="0"/>
              <a:t> </a:t>
            </a:r>
            <a:r>
              <a:rPr lang="en-US" dirty="0" err="1"/>
              <a:t>Güçlendirme</a:t>
            </a:r>
            <a:endParaRPr lang="en-US" dirty="0"/>
          </a:p>
          <a:p>
            <a:pPr lvl="1"/>
            <a:r>
              <a:rPr lang="en-US" dirty="0"/>
              <a:t>ALT 2. </a:t>
            </a:r>
            <a:r>
              <a:rPr lang="en-US" dirty="0" err="1"/>
              <a:t>Lifli</a:t>
            </a:r>
            <a:r>
              <a:rPr lang="en-US" dirty="0"/>
              <a:t> </a:t>
            </a:r>
            <a:r>
              <a:rPr lang="en-US" dirty="0" err="1"/>
              <a:t>Polimerler</a:t>
            </a:r>
            <a:r>
              <a:rPr lang="en-US" dirty="0"/>
              <a:t> </a:t>
            </a:r>
            <a:r>
              <a:rPr lang="en-US" dirty="0" err="1"/>
              <a:t>ile</a:t>
            </a:r>
            <a:r>
              <a:rPr lang="en-US" dirty="0"/>
              <a:t> </a:t>
            </a:r>
            <a:r>
              <a:rPr lang="en-US" dirty="0" err="1"/>
              <a:t>Sargı</a:t>
            </a:r>
            <a:endParaRPr lang="en-US" dirty="0"/>
          </a:p>
          <a:p>
            <a:pPr lvl="1"/>
            <a:r>
              <a:rPr lang="en-US" dirty="0"/>
              <a:t>ALT 3. </a:t>
            </a:r>
            <a:r>
              <a:rPr lang="en-US" dirty="0" err="1"/>
              <a:t>Betonarme</a:t>
            </a:r>
            <a:r>
              <a:rPr lang="en-US" dirty="0"/>
              <a:t> </a:t>
            </a:r>
            <a:r>
              <a:rPr lang="en-US" dirty="0" err="1"/>
              <a:t>Perde</a:t>
            </a:r>
            <a:r>
              <a:rPr lang="en-US" dirty="0"/>
              <a:t> </a:t>
            </a:r>
            <a:r>
              <a:rPr lang="en-US" dirty="0" err="1"/>
              <a:t>Eklenmesi</a:t>
            </a:r>
            <a:r>
              <a:rPr lang="en-US" dirty="0"/>
              <a:t> </a:t>
            </a:r>
            <a:r>
              <a:rPr lang="en-US" dirty="0" err="1"/>
              <a:t>Yoluyla</a:t>
            </a:r>
            <a:r>
              <a:rPr lang="en-US" dirty="0"/>
              <a:t> </a:t>
            </a:r>
            <a:r>
              <a:rPr lang="en-US" dirty="0" err="1"/>
              <a:t>Güçlendirme</a:t>
            </a:r>
            <a:endParaRPr lang="en-US" dirty="0"/>
          </a:p>
        </p:txBody>
      </p:sp>
      <p:pic>
        <p:nvPicPr>
          <p:cNvPr id="4" name="Picture 3"/>
          <p:cNvPicPr>
            <a:picLocks noChangeAspect="1"/>
          </p:cNvPicPr>
          <p:nvPr/>
        </p:nvPicPr>
        <p:blipFill>
          <a:blip r:embed="rId2"/>
          <a:srcRect l="7346" t="18260" r="16150" b="10106"/>
          <a:stretch>
            <a:fillRect/>
          </a:stretch>
        </p:blipFill>
        <p:spPr>
          <a:xfrm>
            <a:off x="37749" y="212696"/>
            <a:ext cx="4896201" cy="6461260"/>
          </a:xfrm>
          <a:prstGeom prst="rect">
            <a:avLst/>
          </a:prstGeom>
          <a:ln w="38100">
            <a:solidFill>
              <a:schemeClr val="tx1"/>
            </a:solid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56017"/>
          </a:xfrm>
        </p:spPr>
        <p:txBody>
          <a:bodyPr/>
          <a:lstStyle/>
          <a:p>
            <a:r>
              <a:rPr lang="en-US" b="1" dirty="0">
                <a:solidFill>
                  <a:srgbClr val="FF6600"/>
                </a:solidFill>
              </a:rPr>
              <a:t>YAPILACAKLAR</a:t>
            </a:r>
          </a:p>
        </p:txBody>
      </p:sp>
      <p:sp>
        <p:nvSpPr>
          <p:cNvPr id="3" name="Content Placeholder 2"/>
          <p:cNvSpPr>
            <a:spLocks noGrp="1"/>
          </p:cNvSpPr>
          <p:nvPr>
            <p:ph sz="quarter" idx="1"/>
          </p:nvPr>
        </p:nvSpPr>
        <p:spPr>
          <a:xfrm>
            <a:off x="515414" y="756017"/>
            <a:ext cx="8171386" cy="5827345"/>
          </a:xfrm>
        </p:spPr>
        <p:txBody>
          <a:bodyPr>
            <a:normAutofit fontScale="92500"/>
          </a:bodyPr>
          <a:lstStyle/>
          <a:p>
            <a:pPr>
              <a:buNone/>
            </a:pPr>
            <a:r>
              <a:rPr lang="en-US" u="sng" dirty="0">
                <a:solidFill>
                  <a:srgbClr val="FF6600"/>
                </a:solidFill>
              </a:rPr>
              <a:t>YENİDEN YAPILMA VE GÜÇLENDİRME:</a:t>
            </a:r>
          </a:p>
          <a:p>
            <a:r>
              <a:rPr lang="en-US" dirty="0" err="1"/>
              <a:t>İŞ</a:t>
            </a:r>
            <a:r>
              <a:rPr lang="en-US" dirty="0"/>
              <a:t> KALEMLERİNİ TANIMLAYINIZ VE SIRALAYINIZ</a:t>
            </a:r>
          </a:p>
          <a:p>
            <a:r>
              <a:rPr lang="en-US" dirty="0"/>
              <a:t>UYGULANACAK  YÖNTEMLERİ/METOTLARI BELİRLEYİNİZ.</a:t>
            </a:r>
          </a:p>
          <a:p>
            <a:r>
              <a:rPr lang="en-US" dirty="0"/>
              <a:t>ARDIL, ÖNCÜL VE PARALEL </a:t>
            </a:r>
            <a:r>
              <a:rPr lang="en-US" dirty="0" err="1"/>
              <a:t>İŞ</a:t>
            </a:r>
            <a:r>
              <a:rPr lang="en-US" dirty="0"/>
              <a:t> KALEMLERİNİ VE HER BİR </a:t>
            </a:r>
            <a:r>
              <a:rPr lang="en-US" dirty="0" err="1"/>
              <a:t>İŞ</a:t>
            </a:r>
            <a:r>
              <a:rPr lang="en-US" dirty="0"/>
              <a:t> KALEMİNE ATANACAK KAYNAKLARI BELİRLEYİNİZ.</a:t>
            </a:r>
          </a:p>
          <a:p>
            <a:r>
              <a:rPr lang="en-US" dirty="0"/>
              <a:t>METRAJ YAPIP BİRİM FİYATLARA GÖRE KEŞİF BEDELİ BULUNUZ.</a:t>
            </a:r>
          </a:p>
          <a:p>
            <a:pPr>
              <a:buNone/>
            </a:pPr>
            <a:r>
              <a:rPr lang="en-US" b="1" dirty="0">
                <a:solidFill>
                  <a:srgbClr val="FF6600"/>
                </a:solidFill>
              </a:rPr>
              <a:t>ÇIKTILAR: </a:t>
            </a:r>
          </a:p>
          <a:p>
            <a:pPr marL="514350" indent="-514350">
              <a:buFont typeface="+mj-lt"/>
              <a:buAutoNum type="arabicPeriod"/>
            </a:pPr>
            <a:r>
              <a:rPr lang="en-US" u="sng" dirty="0"/>
              <a:t>MS PROJECT </a:t>
            </a:r>
            <a:r>
              <a:rPr lang="en-US" dirty="0"/>
              <a:t>PLANLAMA ÇİZELGESİ, </a:t>
            </a:r>
          </a:p>
          <a:p>
            <a:pPr marL="514350" indent="-514350">
              <a:buFont typeface="+mj-lt"/>
              <a:buAutoNum type="arabicPeriod"/>
            </a:pPr>
            <a:r>
              <a:rPr lang="en-US" dirty="0"/>
              <a:t>ÇEVRE VE ŞEHİRCİLİK BAKANLIĞI’NDAN ALINACAK BİRİM FİYATLARA GÖRE </a:t>
            </a:r>
            <a:r>
              <a:rPr lang="en-US" u="sng" dirty="0"/>
              <a:t>EXCEL</a:t>
            </a:r>
            <a:r>
              <a:rPr lang="en-US" dirty="0"/>
              <a:t>’DE DÜZENLENMİŞ MALİYET ANALİZİ, </a:t>
            </a:r>
          </a:p>
          <a:p>
            <a:pPr marL="514350" indent="-514350">
              <a:buFont typeface="+mj-lt"/>
              <a:buAutoNum type="arabicPeriod"/>
            </a:pPr>
            <a:r>
              <a:rPr lang="en-US" u="sng" dirty="0"/>
              <a:t>WORD</a:t>
            </a:r>
            <a:r>
              <a:rPr lang="en-US" dirty="0"/>
              <a:t> DOSYASINDA YÖNTEM İLE BİRLİKTE MALİYET HESABININ NASIL YAPILDIĞINI ANLATAN </a:t>
            </a:r>
            <a:r>
              <a:rPr lang="en-US" u="sng" dirty="0"/>
              <a:t>DETAYLI RAPOR</a:t>
            </a:r>
            <a:r>
              <a:rPr lang="en-US" dirty="0"/>
              <a:t>. </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a:xfrm>
            <a:off x="895992" y="1709738"/>
            <a:ext cx="7772400" cy="3406761"/>
          </a:xfrm>
        </p:spPr>
        <p:txBody>
          <a:bodyPr anchor="t">
            <a:normAutofit fontScale="90000"/>
          </a:bodyPr>
          <a:lstStyle/>
          <a:p>
            <a:br>
              <a:rPr lang="tr-TR" sz="1800" b="1" dirty="0">
                <a:solidFill>
                  <a:schemeClr val="tx1"/>
                </a:solidFill>
              </a:rPr>
            </a:br>
            <a:br>
              <a:rPr lang="tr-TR" sz="1800" b="1" dirty="0">
                <a:solidFill>
                  <a:schemeClr val="tx1"/>
                </a:solidFill>
              </a:rPr>
            </a:br>
            <a:r>
              <a:rPr lang="tr-TR" sz="1800" b="1" dirty="0">
                <a:solidFill>
                  <a:schemeClr val="tx1"/>
                </a:solidFill>
              </a:rPr>
              <a:t>Proje Yönetimi Bilgi Alanları, PmBook, Project Management Institute</a:t>
            </a:r>
            <a:br>
              <a:rPr lang="tr-TR" sz="1800" b="1" dirty="0">
                <a:solidFill>
                  <a:schemeClr val="tx1"/>
                </a:solidFill>
              </a:rPr>
            </a:br>
            <a:br>
              <a:rPr lang="tr-TR" sz="1800" b="1" dirty="0">
                <a:solidFill>
                  <a:schemeClr val="tx1"/>
                </a:solidFill>
              </a:rPr>
            </a:br>
            <a:r>
              <a:rPr lang="tr-TR" sz="1800" b="1" dirty="0">
                <a:solidFill>
                  <a:schemeClr val="tx1"/>
                </a:solidFill>
              </a:rPr>
              <a:t>Construction Cost Analysis and Estimating, Philip Ostwald</a:t>
            </a:r>
            <a:br>
              <a:rPr lang="tr-TR" sz="1800" b="1" dirty="0">
                <a:solidFill>
                  <a:schemeClr val="tx1"/>
                </a:solidFill>
              </a:rPr>
            </a:br>
            <a:br>
              <a:rPr lang="tr-TR" sz="1800" b="1" dirty="0">
                <a:solidFill>
                  <a:schemeClr val="tx1"/>
                </a:solidFill>
              </a:rPr>
            </a:br>
            <a:r>
              <a:rPr lang="tr-TR" sz="1800" b="1" dirty="0">
                <a:solidFill>
                  <a:schemeClr val="tx1"/>
                </a:solidFill>
              </a:rPr>
              <a:t>T.C. Milli Eğitim Bakanlığı, MEGEP (Mesleki Eğitim ve Öğretim Sisteminin Güçlendirilmesi Projesi), İnşaat Teknolojisi, Malzeme Miktarı, Ankara, 2006.</a:t>
            </a:r>
            <a:br>
              <a:rPr lang="tr-TR" sz="1800" b="1" dirty="0">
                <a:solidFill>
                  <a:schemeClr val="tx1"/>
                </a:solidFill>
              </a:rPr>
            </a:br>
            <a:br>
              <a:rPr lang="tr-TR" sz="1800" b="1" dirty="0">
                <a:solidFill>
                  <a:schemeClr val="tx1"/>
                </a:solidFill>
              </a:rPr>
            </a:br>
            <a:r>
              <a:rPr lang="tr-TR" sz="1800" b="1" dirty="0">
                <a:solidFill>
                  <a:schemeClr val="tx1"/>
                </a:solidFill>
              </a:rPr>
              <a:t>Depreme Karşı Yapısal Güçlendirme, İSMEP</a:t>
            </a:r>
            <a:br>
              <a:rPr lang="tr-TR" sz="1800" b="1" dirty="0">
                <a:solidFill>
                  <a:schemeClr val="tx1"/>
                </a:solidFill>
              </a:rPr>
            </a:br>
            <a:br>
              <a:rPr lang="tr-TR" sz="1800" b="1" dirty="0">
                <a:solidFill>
                  <a:schemeClr val="tx1"/>
                </a:solidFill>
              </a:rPr>
            </a:br>
            <a:r>
              <a:rPr lang="tr-TR" sz="1800" b="1" dirty="0">
                <a:solidFill>
                  <a:schemeClr val="tx1"/>
                </a:solidFill>
              </a:rPr>
              <a:t>İnşaat Yönetimi Ders Notları, YTÜ</a:t>
            </a:r>
            <a:br>
              <a:rPr lang="tr-TR" sz="1800" b="1" dirty="0">
                <a:solidFill>
                  <a:schemeClr val="tx1"/>
                </a:solidFill>
              </a:rPr>
            </a:br>
            <a:br>
              <a:rPr lang="tr-TR" sz="1800" b="1" dirty="0">
                <a:solidFill>
                  <a:schemeClr val="tx1"/>
                </a:solidFill>
              </a:rPr>
            </a:br>
            <a:r>
              <a:rPr lang="tr-TR" sz="1800" b="1" dirty="0">
                <a:solidFill>
                  <a:schemeClr val="tx1"/>
                </a:solidFill>
              </a:rPr>
              <a:t>Proje Analizi ve Değerlendirme, Anadolu Üniversitesi</a:t>
            </a:r>
          </a:p>
        </p:txBody>
      </p:sp>
      <p:sp>
        <p:nvSpPr>
          <p:cNvPr id="3" name="2 Dikdörtgen"/>
          <p:cNvSpPr/>
          <p:nvPr/>
        </p:nvSpPr>
        <p:spPr>
          <a:xfrm>
            <a:off x="20638" y="1125538"/>
            <a:ext cx="9144000" cy="584200"/>
          </a:xfrm>
          <a:prstGeom prst="rect">
            <a:avLst/>
          </a:prstGeom>
        </p:spPr>
        <p:txBody>
          <a:bodyPr>
            <a:spAutoFit/>
          </a:bodyPr>
          <a:lstStyle/>
          <a:p>
            <a:pPr algn="ctr" fontAlgn="auto">
              <a:spcBef>
                <a:spcPts val="0"/>
              </a:spcBef>
              <a:spcAft>
                <a:spcPts val="0"/>
              </a:spcAft>
              <a:defRPr/>
            </a:pPr>
            <a:r>
              <a:rPr lang="tr-TR" sz="3200" b="1" u="sng" dirty="0">
                <a:solidFill>
                  <a:srgbClr val="FF6600"/>
                </a:solidFill>
                <a:latin typeface="Century Gothic" pitchFamily="34" charset="0"/>
                <a:ea typeface="+mj-ea"/>
                <a:cs typeface="Arial" pitchFamily="34" charset="0"/>
              </a:rPr>
              <a:t>KAYNAKLAR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Maliyet</a:t>
            </a:r>
            <a:r>
              <a:rPr lang="en-US" dirty="0"/>
              <a:t> </a:t>
            </a:r>
            <a:r>
              <a:rPr lang="en-US" dirty="0" err="1"/>
              <a:t>analizinin</a:t>
            </a:r>
            <a:r>
              <a:rPr lang="en-US" dirty="0"/>
              <a:t> </a:t>
            </a:r>
            <a:r>
              <a:rPr lang="en-US" dirty="0" err="1"/>
              <a:t>temel</a:t>
            </a:r>
            <a:r>
              <a:rPr lang="en-US" dirty="0"/>
              <a:t> </a:t>
            </a:r>
            <a:r>
              <a:rPr lang="en-US" dirty="0" err="1"/>
              <a:t>kavramları</a:t>
            </a:r>
            <a:r>
              <a:rPr lang="en-US" dirty="0"/>
              <a:t> </a:t>
            </a:r>
          </a:p>
        </p:txBody>
      </p:sp>
      <p:sp>
        <p:nvSpPr>
          <p:cNvPr id="3" name="Content Placeholder 2"/>
          <p:cNvSpPr>
            <a:spLocks noGrp="1"/>
          </p:cNvSpPr>
          <p:nvPr>
            <p:ph sz="quarter" idx="1"/>
          </p:nvPr>
        </p:nvSpPr>
        <p:spPr/>
        <p:txBody>
          <a:bodyPr>
            <a:normAutofit/>
          </a:bodyPr>
          <a:lstStyle/>
          <a:p>
            <a:pPr marL="514350" indent="-514350">
              <a:buAutoNum type="arabicPeriod"/>
            </a:pPr>
            <a:r>
              <a:rPr lang="en-US" b="1" dirty="0" err="1">
                <a:solidFill>
                  <a:srgbClr val="FF6600"/>
                </a:solidFill>
              </a:rPr>
              <a:t>Kaynak</a:t>
            </a:r>
            <a:r>
              <a:rPr lang="en-US" b="1" dirty="0">
                <a:solidFill>
                  <a:srgbClr val="FF6600"/>
                </a:solidFill>
              </a:rPr>
              <a:t> </a:t>
            </a:r>
            <a:r>
              <a:rPr lang="en-US" b="1" dirty="0" err="1">
                <a:solidFill>
                  <a:srgbClr val="FF6600"/>
                </a:solidFill>
              </a:rPr>
              <a:t>planlaması</a:t>
            </a:r>
            <a:r>
              <a:rPr lang="en-US" b="1" dirty="0">
                <a:solidFill>
                  <a:srgbClr val="FF6600"/>
                </a:solidFill>
              </a:rPr>
              <a:t> </a:t>
            </a:r>
          </a:p>
          <a:p>
            <a:pPr marL="514350" indent="-514350">
              <a:buNone/>
            </a:pPr>
            <a:endParaRPr lang="en-US" b="1" dirty="0">
              <a:solidFill>
                <a:srgbClr val="FF6600"/>
              </a:solidFill>
            </a:endParaRPr>
          </a:p>
          <a:p>
            <a:pPr marL="514350" indent="-514350"/>
            <a:r>
              <a:rPr lang="en-US" dirty="0" err="1"/>
              <a:t>Proje</a:t>
            </a:r>
            <a:r>
              <a:rPr lang="en-US" dirty="0"/>
              <a:t> </a:t>
            </a:r>
            <a:r>
              <a:rPr lang="en-US" dirty="0" err="1"/>
              <a:t>kapsamının</a:t>
            </a:r>
            <a:r>
              <a:rPr lang="en-US" dirty="0"/>
              <a:t> </a:t>
            </a:r>
            <a:r>
              <a:rPr lang="en-US" dirty="0" err="1"/>
              <a:t>belirlenmesi</a:t>
            </a:r>
            <a:r>
              <a:rPr lang="en-US" dirty="0"/>
              <a:t>,</a:t>
            </a:r>
          </a:p>
          <a:p>
            <a:pPr marL="514350" indent="-514350"/>
            <a:r>
              <a:rPr lang="en-US" dirty="0" err="1"/>
              <a:t>İş</a:t>
            </a:r>
            <a:r>
              <a:rPr lang="en-US" dirty="0"/>
              <a:t>  </a:t>
            </a:r>
            <a:r>
              <a:rPr lang="en-US" dirty="0" err="1"/>
              <a:t>dağılım</a:t>
            </a:r>
            <a:r>
              <a:rPr lang="en-US" dirty="0"/>
              <a:t> </a:t>
            </a:r>
            <a:r>
              <a:rPr lang="en-US" dirty="0" err="1"/>
              <a:t>ağacı</a:t>
            </a:r>
            <a:r>
              <a:rPr lang="en-US" dirty="0"/>
              <a:t> ,</a:t>
            </a:r>
          </a:p>
          <a:p>
            <a:pPr marL="514350" indent="-514350"/>
            <a:r>
              <a:rPr lang="en-US" dirty="0" err="1"/>
              <a:t>İş</a:t>
            </a:r>
            <a:r>
              <a:rPr lang="en-US" dirty="0"/>
              <a:t>  </a:t>
            </a:r>
            <a:r>
              <a:rPr lang="en-US" dirty="0" err="1"/>
              <a:t>planları</a:t>
            </a:r>
            <a:r>
              <a:rPr lang="en-US" dirty="0"/>
              <a:t>  </a:t>
            </a:r>
            <a:r>
              <a:rPr lang="en-US" dirty="0" err="1"/>
              <a:t>hazırlanması</a:t>
            </a:r>
            <a:r>
              <a:rPr 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r>
              <a:rPr lang="en-US" b="1" dirty="0">
                <a:solidFill>
                  <a:srgbClr val="FF6600"/>
                </a:solidFill>
              </a:rPr>
              <a:t>2. </a:t>
            </a:r>
            <a:r>
              <a:rPr lang="en-US" b="1" dirty="0" err="1">
                <a:solidFill>
                  <a:srgbClr val="FF6600"/>
                </a:solidFill>
              </a:rPr>
              <a:t>Maliyet</a:t>
            </a:r>
            <a:r>
              <a:rPr lang="en-US" b="1" dirty="0">
                <a:solidFill>
                  <a:srgbClr val="FF6600"/>
                </a:solidFill>
              </a:rPr>
              <a:t> </a:t>
            </a:r>
            <a:r>
              <a:rPr lang="en-US" b="1" dirty="0" err="1">
                <a:solidFill>
                  <a:srgbClr val="FF6600"/>
                </a:solidFill>
              </a:rPr>
              <a:t>tahmini</a:t>
            </a:r>
            <a:r>
              <a:rPr lang="en-US" b="1" dirty="0">
                <a:solidFill>
                  <a:srgbClr val="FF6600"/>
                </a:solidFill>
              </a:rPr>
              <a:t>:</a:t>
            </a:r>
          </a:p>
          <a:p>
            <a:pPr>
              <a:buNone/>
            </a:pPr>
            <a:endParaRPr lang="en-US" b="1" dirty="0">
              <a:solidFill>
                <a:srgbClr val="FF6600"/>
              </a:solidFill>
            </a:endParaRPr>
          </a:p>
          <a:p>
            <a:r>
              <a:rPr lang="en-US" dirty="0" err="1"/>
              <a:t>Faaliyet</a:t>
            </a:r>
            <a:r>
              <a:rPr lang="en-US" dirty="0"/>
              <a:t> </a:t>
            </a:r>
            <a:r>
              <a:rPr lang="en-US" dirty="0" err="1"/>
              <a:t>için</a:t>
            </a:r>
            <a:r>
              <a:rPr lang="en-US" dirty="0"/>
              <a:t> </a:t>
            </a:r>
            <a:r>
              <a:rPr lang="en-US" dirty="0" err="1"/>
              <a:t>kaynak</a:t>
            </a:r>
            <a:r>
              <a:rPr lang="en-US" dirty="0"/>
              <a:t> </a:t>
            </a:r>
            <a:r>
              <a:rPr lang="en-US" dirty="0" err="1"/>
              <a:t>tahmini</a:t>
            </a:r>
            <a:r>
              <a:rPr lang="en-US" dirty="0"/>
              <a:t>,</a:t>
            </a:r>
          </a:p>
          <a:p>
            <a:r>
              <a:rPr lang="en-US" dirty="0" err="1"/>
              <a:t>Proje</a:t>
            </a:r>
            <a:r>
              <a:rPr lang="en-US" dirty="0"/>
              <a:t> </a:t>
            </a:r>
            <a:r>
              <a:rPr lang="en-US" dirty="0" err="1"/>
              <a:t>maliyeti</a:t>
            </a:r>
            <a:r>
              <a:rPr lang="en-US" dirty="0"/>
              <a:t> </a:t>
            </a:r>
            <a:r>
              <a:rPr lang="en-US" dirty="0" err="1"/>
              <a:t>bütçeleme</a:t>
            </a:r>
            <a:r>
              <a:rPr lang="en-US" dirty="0"/>
              <a:t>,</a:t>
            </a:r>
          </a:p>
          <a:p>
            <a:r>
              <a:rPr lang="en-US" dirty="0" err="1"/>
              <a:t>Maliyet</a:t>
            </a:r>
            <a:r>
              <a:rPr lang="en-US" dirty="0"/>
              <a:t> </a:t>
            </a:r>
            <a:r>
              <a:rPr lang="en-US" dirty="0" err="1"/>
              <a:t>temelinin</a:t>
            </a:r>
            <a:r>
              <a:rPr lang="en-US" dirty="0"/>
              <a:t> </a:t>
            </a:r>
            <a:r>
              <a:rPr lang="en-US" dirty="0" err="1"/>
              <a:t>oluşturulması</a:t>
            </a:r>
            <a:r>
              <a:rPr lang="en-US" dirty="0"/>
              <a:t> .</a:t>
            </a:r>
          </a:p>
          <a:p>
            <a:endParaRPr lang="en-US" dirty="0"/>
          </a:p>
        </p:txBody>
      </p:sp>
      <p:sp>
        <p:nvSpPr>
          <p:cNvPr id="4" name="Title 1"/>
          <p:cNvSpPr>
            <a:spLocks noGrp="1"/>
          </p:cNvSpPr>
          <p:nvPr>
            <p:ph type="title"/>
          </p:nvPr>
        </p:nvSpPr>
        <p:spPr/>
        <p:txBody>
          <a:bodyPr/>
          <a:lstStyle/>
          <a:p>
            <a:r>
              <a:rPr lang="en-US" dirty="0" err="1"/>
              <a:t>Maliyet</a:t>
            </a:r>
            <a:r>
              <a:rPr lang="en-US" dirty="0"/>
              <a:t> </a:t>
            </a:r>
            <a:r>
              <a:rPr lang="en-US" dirty="0" err="1"/>
              <a:t>analizinin</a:t>
            </a:r>
            <a:r>
              <a:rPr lang="en-US" dirty="0"/>
              <a:t> </a:t>
            </a:r>
            <a:r>
              <a:rPr lang="en-US" dirty="0" err="1"/>
              <a:t>temel</a:t>
            </a:r>
            <a:r>
              <a:rPr lang="en-US" dirty="0"/>
              <a:t> </a:t>
            </a:r>
            <a:r>
              <a:rPr lang="en-US" dirty="0" err="1"/>
              <a:t>kavramları</a:t>
            </a:r>
            <a:r>
              <a:rPr lang="en-US"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r>
              <a:rPr lang="en-US" b="1" dirty="0">
                <a:solidFill>
                  <a:srgbClr val="FF6600"/>
                </a:solidFill>
              </a:rPr>
              <a:t>3. </a:t>
            </a:r>
            <a:r>
              <a:rPr lang="en-US" b="1" dirty="0" err="1">
                <a:solidFill>
                  <a:srgbClr val="FF6600"/>
                </a:solidFill>
              </a:rPr>
              <a:t>Maliyet</a:t>
            </a:r>
            <a:r>
              <a:rPr lang="en-US" b="1" dirty="0">
                <a:solidFill>
                  <a:srgbClr val="FF6600"/>
                </a:solidFill>
              </a:rPr>
              <a:t> </a:t>
            </a:r>
            <a:r>
              <a:rPr lang="en-US" b="1" dirty="0" err="1">
                <a:solidFill>
                  <a:srgbClr val="FF6600"/>
                </a:solidFill>
              </a:rPr>
              <a:t>kontrolü</a:t>
            </a:r>
            <a:r>
              <a:rPr lang="en-US" b="1" dirty="0">
                <a:solidFill>
                  <a:srgbClr val="FF6600"/>
                </a:solidFill>
              </a:rPr>
              <a:t>:</a:t>
            </a:r>
          </a:p>
          <a:p>
            <a:pPr>
              <a:buNone/>
            </a:pPr>
            <a:endParaRPr lang="en-US" b="1" dirty="0">
              <a:solidFill>
                <a:srgbClr val="FF6600"/>
              </a:solidFill>
            </a:endParaRPr>
          </a:p>
          <a:p>
            <a:r>
              <a:rPr lang="en-US" dirty="0" err="1"/>
              <a:t>Performans</a:t>
            </a:r>
            <a:r>
              <a:rPr lang="en-US" dirty="0"/>
              <a:t> </a:t>
            </a:r>
            <a:r>
              <a:rPr lang="en-US" dirty="0" err="1"/>
              <a:t>raporları</a:t>
            </a:r>
            <a:r>
              <a:rPr lang="en-US" dirty="0"/>
              <a:t> ,</a:t>
            </a:r>
          </a:p>
          <a:p>
            <a:r>
              <a:rPr lang="en-US" dirty="0" err="1"/>
              <a:t>Projede</a:t>
            </a:r>
            <a:r>
              <a:rPr lang="en-US" dirty="0"/>
              <a:t> </a:t>
            </a:r>
            <a:r>
              <a:rPr lang="en-US" dirty="0" err="1"/>
              <a:t>maliyet</a:t>
            </a:r>
            <a:r>
              <a:rPr lang="en-US" dirty="0"/>
              <a:t> </a:t>
            </a:r>
            <a:r>
              <a:rPr lang="en-US" dirty="0" err="1"/>
              <a:t>izleme</a:t>
            </a:r>
            <a:r>
              <a:rPr lang="en-US" dirty="0"/>
              <a:t> </a:t>
            </a:r>
            <a:r>
              <a:rPr lang="en-US" dirty="0" err="1"/>
              <a:t>ve</a:t>
            </a:r>
            <a:r>
              <a:rPr lang="en-US" dirty="0"/>
              <a:t> </a:t>
            </a:r>
            <a:r>
              <a:rPr lang="en-US" dirty="0" err="1"/>
              <a:t>kontrolü</a:t>
            </a:r>
            <a:r>
              <a:rPr lang="en-US" dirty="0"/>
              <a:t>.</a:t>
            </a:r>
          </a:p>
          <a:p>
            <a:endParaRPr lang="en-US" dirty="0"/>
          </a:p>
        </p:txBody>
      </p:sp>
      <p:sp>
        <p:nvSpPr>
          <p:cNvPr id="4" name="Title 1"/>
          <p:cNvSpPr>
            <a:spLocks noGrp="1"/>
          </p:cNvSpPr>
          <p:nvPr>
            <p:ph type="title"/>
          </p:nvPr>
        </p:nvSpPr>
        <p:spPr/>
        <p:txBody>
          <a:bodyPr/>
          <a:lstStyle/>
          <a:p>
            <a:r>
              <a:rPr lang="en-US" dirty="0" err="1"/>
              <a:t>Maliyet</a:t>
            </a:r>
            <a:r>
              <a:rPr lang="en-US" dirty="0"/>
              <a:t> </a:t>
            </a:r>
            <a:r>
              <a:rPr lang="en-US" dirty="0" err="1"/>
              <a:t>analizinin</a:t>
            </a:r>
            <a:r>
              <a:rPr lang="en-US" dirty="0"/>
              <a:t> </a:t>
            </a:r>
            <a:r>
              <a:rPr lang="en-US" dirty="0" err="1"/>
              <a:t>temel</a:t>
            </a:r>
            <a:r>
              <a:rPr lang="en-US" dirty="0"/>
              <a:t> </a:t>
            </a:r>
            <a:r>
              <a:rPr lang="en-US" dirty="0" err="1"/>
              <a:t>kavramları</a:t>
            </a:r>
            <a:r>
              <a:rPr lang="en-US" dirty="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1927</TotalTime>
  <Words>2009</Words>
  <Application>Microsoft Macintosh PowerPoint</Application>
  <PresentationFormat>On-screen Show (4:3)</PresentationFormat>
  <Paragraphs>233</Paragraphs>
  <Slides>63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63</vt:i4>
      </vt:variant>
    </vt:vector>
  </HeadingPairs>
  <TitlesOfParts>
    <vt:vector size="73" baseType="lpstr">
      <vt:lpstr>Arial</vt:lpstr>
      <vt:lpstr>Century Gothic</vt:lpstr>
      <vt:lpstr>Corbel</vt:lpstr>
      <vt:lpstr>Franklin Gothic Book</vt:lpstr>
      <vt:lpstr>Perpetua</vt:lpstr>
      <vt:lpstr>Wingdings</vt:lpstr>
      <vt:lpstr>Wingdings 2</vt:lpstr>
      <vt:lpstr>Equity</vt:lpstr>
      <vt:lpstr>!OLE_LINK1</vt:lpstr>
      <vt:lpstr>!OLE_LINK2</vt:lpstr>
      <vt:lpstr>BETONARME YAPILARIN İNCELENMESİ VE GÜÇLENDİRİLMESİ</vt:lpstr>
      <vt:lpstr>İÇERİK</vt:lpstr>
      <vt:lpstr>MALİYET ANALİZİ NEDİR?</vt:lpstr>
      <vt:lpstr>MALİYET ANALİZİ NEDİR?</vt:lpstr>
      <vt:lpstr>MALİYET ANALİZİ NEDİR?</vt:lpstr>
      <vt:lpstr>PowerPoint Presentation</vt:lpstr>
      <vt:lpstr>Maliyet analizinin temel kavramları </vt:lpstr>
      <vt:lpstr>Maliyet analizinin temel kavramları </vt:lpstr>
      <vt:lpstr>Maliyet analizinin temel kavramları </vt:lpstr>
      <vt:lpstr>Maliyet Analizi Aşamaları</vt:lpstr>
      <vt:lpstr>PROJE ANALİZİ</vt:lpstr>
      <vt:lpstr>PROJE ANALİZİ</vt:lpstr>
      <vt:lpstr>PROJE ANALİZİ</vt:lpstr>
      <vt:lpstr>PowerPoint Presentation</vt:lpstr>
      <vt:lpstr>PROJE MALİYETİ</vt:lpstr>
      <vt:lpstr>Genel projeler için Toplam proje maliyeti kalemleri (sektöre göre farklılık göstermek üzere)</vt:lpstr>
      <vt:lpstr>PowerPoint Presentation</vt:lpstr>
      <vt:lpstr>MALİYET YÖNETİMİ</vt:lpstr>
      <vt:lpstr>MALİYETLERİN TAHMİN DİLMESİ</vt:lpstr>
      <vt:lpstr>MALİYETLERİN TAHMİN EDİLMESİ</vt:lpstr>
      <vt:lpstr>MALİYETLERİN TAHMİN EDİLMESİ: ARAÇ VE TEKNİKLER</vt:lpstr>
      <vt:lpstr>MALİYETLERİN TAHMİN EDİLMESİ: ARAÇ VE TEKNİKLER</vt:lpstr>
      <vt:lpstr>MALİYETLERİN TAHMİN EDİLMESİ: ARAÇ VE TEKNİKLER</vt:lpstr>
      <vt:lpstr>MALİYETLERİN TAHMİN EDİLMESİ: ARAÇ VE TEKNİKLER</vt:lpstr>
      <vt:lpstr>MALİYETLERİN TAHMİN EDİLMESİ: ARAÇ VE TEKNİKLER</vt:lpstr>
      <vt:lpstr>BÜTÇENİN BELİRLENMESİ</vt:lpstr>
      <vt:lpstr>BÜTÇENİN BELİRLENMESİ</vt:lpstr>
      <vt:lpstr>MALİYETLERİN KONTROLÜ</vt:lpstr>
      <vt:lpstr>MALİYETLERİN KONTROLÜ</vt:lpstr>
      <vt:lpstr>GÜÇLENDİRME MALİYETLERİ</vt:lpstr>
      <vt:lpstr>PLANLAMA VE MALİYET TAHMİNİ</vt:lpstr>
      <vt:lpstr>PLANLAMA VE MALİYET TAHMİNİ</vt:lpstr>
      <vt:lpstr>GÜÇLENDİRME YÖNTEMLERİ</vt:lpstr>
      <vt:lpstr>Betonarme Mantolama ile Güçlendirme</vt:lpstr>
      <vt:lpstr>Betonarme Mantolama ile Güçlendirme</vt:lpstr>
      <vt:lpstr>Lifli Polimerler ile Sargı</vt:lpstr>
      <vt:lpstr>Lifli Polimerler ile Sargı</vt:lpstr>
      <vt:lpstr>Betonarme Perde Eklenmesi Yoluyla Güçlendirme</vt:lpstr>
      <vt:lpstr>Betonarme Perde Eklenmesi Yoluyla Güçlendirme</vt:lpstr>
      <vt:lpstr>Betonarme Perde Eklenmesi Yoluyla Güçlendirme</vt:lpstr>
      <vt:lpstr>PowerPoint Presentation</vt:lpstr>
      <vt:lpstr>PLANLAMA ÇİZELGESİ</vt:lpstr>
      <vt:lpstr>   Metraj; bir yapıyı meydana getiren elemanların ayrı ayrı ölçülerek miktarlarının bulunması işlemine denilmektedir.   Ölçümlerde, uzunluklar m, alanlar m2, hacimler m3 ve ağırlıklar ton olarak hesaplanmaktadır.      Metraja bağlı maliyet hesaplarında bulunacak maliyetin gerçekçi olması metrajın doğru yapılması ile doğrudan ilişkilidir. Bu nedenle, metrajın hazırlanması ile ilgili temel ilkelerin iyi bilinmesi gerekli olmaktadır.  Bir yapının maliyetinin bulunması için;  Metraj, Fiyat Analizi ve Keşif denilen işlemler yapılır.   Hatalı Metraj  &gt;&gt;&gt; Hatalı Yapım Maliyet Tahmini  </vt:lpstr>
      <vt:lpstr>Metraj hazırlanması karmaşık matematiksel işlemler gerektirmez.    Ancak, ölçü birimlerinin doğru yazılmaması, boyutların yanlış alınması ve basit işlem hataları, işi yapan ve yaptıran taraflar arasında anlaşmazlıklara ve haksızlıklara uğrama gibi olumsuz sonuçlar ortaya çıkarmaktadır. </vt:lpstr>
      <vt:lpstr>       Metraj yapılan kısımlar planlarda işaretlemeli.    Benzer boy, en ve yükseklik, alan ve hacimler benzer           adetlerle çarpılmalı.    Metrajda boyutlar metre cinsinden yazılmalı ve        hesaplanmalı.    Matematiksel işlemler hatasız yapılmalı.    Genellikle önce boşluklar dahil miktarlar hesaplanıp,        sonra boşluklar düşülmeli.</vt:lpstr>
      <vt:lpstr>PowerPoint Presentation</vt:lpstr>
      <vt:lpstr>PowerPoint Presentation</vt:lpstr>
      <vt:lpstr>    Yapılan metrajın kontrolü esnasında yapılan işlemlerin takip edilebilmesi kolay olmalıdır. Yani, hangi değerin nereden alındığı kolay anlaşılır nitelikte olmalıdır.    Metrajı yapılacak elemanlar, taşıyıcı eleman aksları, kat ve yer isimleri ile yeterince tanımlanmalıdır. Yapının birden fazla bölümünde bulunan elemanların metrajında, her bölüme ait eleman miktarları ara toplamlar alınarak belirlenmelidir.   Örneğin; beton metrajı yapılırken temel, kolon, döşeme ve kiriş betonları metraj cetveli üzerinde ayrı ayrı görülebilmelidir. </vt:lpstr>
      <vt:lpstr> Bir yapının tamamına ait metraj hesapları oldukça fazla sayfadan oluşmaktadır. Ancak, metrajlardan faydalanılırken işlemlerin tamamı değil, işlem sonuçları gerekli olmaktadır.   Bu nedenle, metraj tamamlandıktan sonra, metraj cetvellerinde yer alan her bir yapı elemanının toplam miktarını gösteren değerler alınarak bir başka listede toplanmaktadır. Bu toplam değerlerin oluşturduğu listeye metraj özeti ve bunların yazıldığı tabloya da metraj özet cetveli denilmektedir. </vt:lpstr>
      <vt:lpstr>PowerPoint Presentation</vt:lpstr>
      <vt:lpstr>PowerPoint Presentation</vt:lpstr>
      <vt:lpstr>PowerPoint Presentation</vt:lpstr>
      <vt:lpstr>Metraj işlemi, hata yapma olasılığı yüksek olan,  zahmetli bir iştir. Dolayısıyla, elle metraj yapmak yerine metraj yapan bilgisayar programları kullanılabilir.   Özellikle 3 boyutlu çizim yapılabilen ve çizimden otomatik olarak metraj çıkarabilen programları kullanmak uygun olacaktır.   NOT :  Metraj programlarını doğru kullanabilmek için,  1 )  Elle metraj yapmanın inceliklerini, 2 )  Programda kullanılan yaklaşımları  iyi bilmek gerekir. </vt:lpstr>
      <vt:lpstr>Keşif, yapılan metrajın fiyatlandırılmasıdır  (işçilik ve kâr dahil).  Kısaca, keşif ; “bu iş kaça yapılır?” sorusunun cevabıdır.  İki şekilde metraj - keşif  yapılabilir:  1) Projede ne varsa, piyasadaki adına, türüne göre yapılır.       Bu yöntem özel sektöre proje yapılıyorsa,       veya imalatı da keşfi hazırlayan yapıyorsa kullanılır.   2) Çevre ve Şehircilik Bakanlığı Birim Fiyat Tariflerine göre       keşif metrajıdır. Bu tür çalışmada her iş kaleminin tarifi       -her sene yenilenen- birim fiyat kitabından alınır.       Her iş kaleminin ayrı bir poz ( referans ) numarası vardır.       Bu yöntem devlet ihalelerinde kullanılır.       Bazen özel sektör de buna uygun bir çalışma isteyebilir.  </vt:lpstr>
      <vt:lpstr>Bir Yapının Bedelinin ( Maliyetinin)  hesabı  ya kabaca ( ön keşif ) ya da kesin ( kesin keşif ) olarak yapılır.   Yapının bedelini oluşturan maliyet kalemlerini içeren belgeye keşif özeti ve bunların yazıldığı tabloya da keşif özet cetveli denilir.   Bu cetvellerde, yapıyı oluşturan elemanların her birinin  cinsi, miktarı, birim fiyat numarası ( poz ), birim fiyatı ve tutarı yer alır.     Yapı elemanların maliyetlerinin toplamı da, yapının Keşif Bedelini verir. </vt:lpstr>
      <vt:lpstr> İşin, ihaleye çıkılan keşif miktarlarıyla bitirilemeyeceği tespit edilirse, idarenin onayıyla işin bitmesi için gerekli miktarlar KEŞİF’e eklenir.   Yeni Keşfin toplamı II.Keşif olarak anılır. Keşif artışı birden çok kere yapılabilir.   Ancak yeni keşfin toplamı daima II.Keşif olarak anılır.</vt:lpstr>
      <vt:lpstr>  Teknik, özel ve yapım şartları ile birim fiyat tarifleri bulunan ve anlaşmalarında bedeli gösterilen veya sonradan yeni fiyatı yapılan iş kalemleridir.  Örnek:  Poz No İmalatın Çeşidi                             Birim Fiyatı  16.004  300 DZ. DEMİRSİZ BETON  …… 16.022/1  DEMİRLİ BS.14 (B.160) BETONU ……    </vt:lpstr>
      <vt:lpstr>........................ .................. BİNASI MİMARİ KEŞİF ÖZETİ  SIRA POZ NO   İMALATIN ÇEŞİDİ                                  MİKTARI   01  15.140/4     DOLGU                                   132,50   m3  02  16.004    300 DZ. DEMİRSİZ BETON                              14,40    m3  03  16.022/1     DEMİRLİ BS.14 (B.160) BETONU                      132,50   m3  04  18.071/2     YATAY DELİKLİ (19x19x13,5 cm) TUĞLA DUVAR         131,32   m3  05  18.071/3     YATAY DELİKLİ (19x19x13,5 cm) YARIM TUĞLA DUVAR   67,17    m2  06  18.233/7     AHŞ.ÇATI ÜSTÜ 0,7mm. TRAPEZ ALÜ.LEV.ÇATI ÖRT.YAP.  1324,96  m2  07  19.050/1    CAMYÜNÜ ŞİLTE İLE ISI YALITIMI TİP 18 (6 cm)          1324,96  m2  08  21.065    İŞ İSKELESİ (DUVARLAR İÇİN) (0 – 12.50 m İÇİN)       692,16   m2 ………….  </vt:lpstr>
      <vt:lpstr>ÖRNEK-GÜÇLENDİRME</vt:lpstr>
      <vt:lpstr>ÖRNEK: YENİDEN YAPILMA</vt:lpstr>
      <vt:lpstr>PowerPoint Presentation</vt:lpstr>
      <vt:lpstr>YAPILACAKLAR</vt:lpstr>
      <vt:lpstr>  Proje Yönetimi Bilgi Alanları, PmBook, Project Management Institute  Construction Cost Analysis and Estimating, Philip Ostwald  T.C. Milli Eğitim Bakanlığı, MEGEP (Mesleki Eğitim ve Öğretim Sisteminin Güçlendirilmesi Projesi), İnşaat Teknolojisi, Malzeme Miktarı, Ankara, 2006.  Depreme Karşı Yapısal Güçlendirme, İSMEP  İnşaat Yönetimi Ders Notları, YTÜ  Proje Analizi ve Değerlendirme, Anadolu Üniversitesi</vt:lpstr>
    </vt:vector>
  </TitlesOfParts>
  <Company>YTU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BETONARME YAPILARIN İNCELENMESİ VE GÜÇLENDİRİLMESİ</dc:title>
  <dc:creator>Zeynep</dc:creator>
  <cp:lastModifiedBy>Zeynep ISIK</cp:lastModifiedBy>
  <cp:revision>36</cp:revision>
  <dcterms:created xsi:type="dcterms:W3CDTF">2014-04-21T12:10:20Z</dcterms:created>
  <dcterms:modified xsi:type="dcterms:W3CDTF">2019-09-13T11:57:04Z</dcterms:modified>
</cp:coreProperties>
</file>