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02" r:id="rId1"/>
  </p:sldMasterIdLst>
  <p:sldIdLst>
    <p:sldId id="256" r:id="rId2"/>
    <p:sldId id="304" r:id="rId3"/>
    <p:sldId id="258" r:id="rId4"/>
    <p:sldId id="305" r:id="rId5"/>
    <p:sldId id="262" r:id="rId6"/>
    <p:sldId id="279" r:id="rId7"/>
    <p:sldId id="306" r:id="rId8"/>
    <p:sldId id="259" r:id="rId9"/>
    <p:sldId id="260" r:id="rId10"/>
    <p:sldId id="261" r:id="rId11"/>
    <p:sldId id="281" r:id="rId12"/>
    <p:sldId id="307" r:id="rId13"/>
    <p:sldId id="301" r:id="rId14"/>
    <p:sldId id="302" r:id="rId15"/>
    <p:sldId id="303" r:id="rId16"/>
    <p:sldId id="282" r:id="rId17"/>
    <p:sldId id="283" r:id="rId18"/>
    <p:sldId id="284" r:id="rId19"/>
    <p:sldId id="285" r:id="rId20"/>
    <p:sldId id="286" r:id="rId21"/>
    <p:sldId id="278" r:id="rId22"/>
    <p:sldId id="257" r:id="rId23"/>
    <p:sldId id="288" r:id="rId24"/>
    <p:sldId id="290" r:id="rId25"/>
    <p:sldId id="264" r:id="rId26"/>
    <p:sldId id="291" r:id="rId27"/>
    <p:sldId id="292" r:id="rId28"/>
    <p:sldId id="293" r:id="rId29"/>
    <p:sldId id="294" r:id="rId30"/>
    <p:sldId id="295" r:id="rId31"/>
    <p:sldId id="296" r:id="rId32"/>
    <p:sldId id="297" r:id="rId33"/>
    <p:sldId id="298" r:id="rId34"/>
    <p:sldId id="299" r:id="rId35"/>
    <p:sldId id="309" r:id="rId36"/>
    <p:sldId id="300"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43"/>
    <p:restoredTop sz="94507"/>
  </p:normalViewPr>
  <p:slideViewPr>
    <p:cSldViewPr snapToGrid="0">
      <p:cViewPr varScale="1">
        <p:scale>
          <a:sx n="116" d="100"/>
          <a:sy n="116" d="100"/>
        </p:scale>
        <p:origin x="50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568F789-65EA-2F47-A70C-5C9A579738E3}" type="datetimeFigureOut">
              <a:rPr lang="en-TR" smtClean="0"/>
              <a:t>25.02.2025</a:t>
            </a:fld>
            <a:endParaRPr lang="en-TR"/>
          </a:p>
        </p:txBody>
      </p:sp>
      <p:sp>
        <p:nvSpPr>
          <p:cNvPr id="5" name="Footer Placeholder 4"/>
          <p:cNvSpPr>
            <a:spLocks noGrp="1"/>
          </p:cNvSpPr>
          <p:nvPr>
            <p:ph type="ftr" sz="quarter" idx="11"/>
          </p:nvPr>
        </p:nvSpPr>
        <p:spPr>
          <a:xfrm>
            <a:off x="2416500" y="329307"/>
            <a:ext cx="4973915" cy="309201"/>
          </a:xfrm>
        </p:spPr>
        <p:txBody>
          <a:bodyPr/>
          <a:lstStyle/>
          <a:p>
            <a:endParaRPr lang="en-TR"/>
          </a:p>
        </p:txBody>
      </p:sp>
      <p:sp>
        <p:nvSpPr>
          <p:cNvPr id="6" name="Slide Number Placeholder 5"/>
          <p:cNvSpPr>
            <a:spLocks noGrp="1"/>
          </p:cNvSpPr>
          <p:nvPr>
            <p:ph type="sldNum" sz="quarter" idx="12"/>
          </p:nvPr>
        </p:nvSpPr>
        <p:spPr>
          <a:xfrm>
            <a:off x="1437664" y="798973"/>
            <a:ext cx="811019" cy="503578"/>
          </a:xfrm>
        </p:spPr>
        <p:txBody>
          <a:bodyPr/>
          <a:lstStyle/>
          <a:p>
            <a:fld id="{87A7A28E-0122-594D-8A35-F648018A1777}" type="slidenum">
              <a:rPr lang="en-TR" smtClean="0"/>
              <a:t>‹#›</a:t>
            </a:fld>
            <a:endParaRPr lang="en-TR"/>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41853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68F789-65EA-2F47-A70C-5C9A579738E3}" type="datetimeFigureOut">
              <a:rPr lang="en-TR" smtClean="0"/>
              <a:t>25.02.2025</a:t>
            </a:fld>
            <a:endParaRPr lang="en-TR"/>
          </a:p>
        </p:txBody>
      </p:sp>
      <p:sp>
        <p:nvSpPr>
          <p:cNvPr id="5" name="Footer Placeholder 4"/>
          <p:cNvSpPr>
            <a:spLocks noGrp="1"/>
          </p:cNvSpPr>
          <p:nvPr>
            <p:ph type="ftr" sz="quarter" idx="11"/>
          </p:nvPr>
        </p:nvSpPr>
        <p:spPr/>
        <p:txBody>
          <a:bodyPr/>
          <a:lstStyle/>
          <a:p>
            <a:endParaRPr lang="en-TR"/>
          </a:p>
        </p:txBody>
      </p:sp>
      <p:sp>
        <p:nvSpPr>
          <p:cNvPr id="6" name="Slide Number Placeholder 5"/>
          <p:cNvSpPr>
            <a:spLocks noGrp="1"/>
          </p:cNvSpPr>
          <p:nvPr>
            <p:ph type="sldNum" sz="quarter" idx="12"/>
          </p:nvPr>
        </p:nvSpPr>
        <p:spPr/>
        <p:txBody>
          <a:bodyPr/>
          <a:lstStyle/>
          <a:p>
            <a:fld id="{87A7A28E-0122-594D-8A35-F648018A1777}" type="slidenum">
              <a:rPr lang="en-TR" smtClean="0"/>
              <a:t>‹#›</a:t>
            </a:fld>
            <a:endParaRPr lang="en-TR"/>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30697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68F789-65EA-2F47-A70C-5C9A579738E3}" type="datetimeFigureOut">
              <a:rPr lang="en-TR" smtClean="0"/>
              <a:t>25.02.2025</a:t>
            </a:fld>
            <a:endParaRPr lang="en-TR"/>
          </a:p>
        </p:txBody>
      </p:sp>
      <p:sp>
        <p:nvSpPr>
          <p:cNvPr id="5" name="Footer Placeholder 4"/>
          <p:cNvSpPr>
            <a:spLocks noGrp="1"/>
          </p:cNvSpPr>
          <p:nvPr>
            <p:ph type="ftr" sz="quarter" idx="11"/>
          </p:nvPr>
        </p:nvSpPr>
        <p:spPr/>
        <p:txBody>
          <a:bodyPr/>
          <a:lstStyle/>
          <a:p>
            <a:endParaRPr lang="en-TR"/>
          </a:p>
        </p:txBody>
      </p:sp>
      <p:sp>
        <p:nvSpPr>
          <p:cNvPr id="6" name="Slide Number Placeholder 5"/>
          <p:cNvSpPr>
            <a:spLocks noGrp="1"/>
          </p:cNvSpPr>
          <p:nvPr>
            <p:ph type="sldNum" sz="quarter" idx="12"/>
          </p:nvPr>
        </p:nvSpPr>
        <p:spPr/>
        <p:txBody>
          <a:bodyPr/>
          <a:lstStyle/>
          <a:p>
            <a:fld id="{87A7A28E-0122-594D-8A35-F648018A1777}" type="slidenum">
              <a:rPr lang="en-TR" smtClean="0"/>
              <a:t>‹#›</a:t>
            </a:fld>
            <a:endParaRPr lang="en-TR"/>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51900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Başlık, Metin ve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09600" y="274638"/>
            <a:ext cx="10972800" cy="1143000"/>
          </a:xfrm>
        </p:spPr>
        <p:txBody>
          <a:bodyPr/>
          <a:lstStyle/>
          <a:p>
            <a:r>
              <a:rPr lang="tr-TR"/>
              <a:t>Asıl başlık stili için tıklatın</a:t>
            </a:r>
          </a:p>
        </p:txBody>
      </p:sp>
      <p:sp>
        <p:nvSpPr>
          <p:cNvPr id="3" name="2 Metin Yer Tutucusu"/>
          <p:cNvSpPr>
            <a:spLocks noGrp="1"/>
          </p:cNvSpPr>
          <p:nvPr>
            <p:ph type="body" sz="half" idx="1"/>
          </p:nvPr>
        </p:nvSpPr>
        <p:spPr>
          <a:xfrm>
            <a:off x="609600" y="1600201"/>
            <a:ext cx="5384800" cy="4530725"/>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İçerik Yer Tutucusu"/>
          <p:cNvSpPr>
            <a:spLocks noGrp="1"/>
          </p:cNvSpPr>
          <p:nvPr>
            <p:ph sz="half" idx="2"/>
          </p:nvPr>
        </p:nvSpPr>
        <p:spPr>
          <a:xfrm>
            <a:off x="6197600" y="1600201"/>
            <a:ext cx="5384800" cy="4530725"/>
          </a:xfrm>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Rectangle 9">
            <a:extLst>
              <a:ext uri="{FF2B5EF4-FFF2-40B4-BE49-F238E27FC236}">
                <a16:creationId xmlns:a16="http://schemas.microsoft.com/office/drawing/2014/main" id="{5CC00A11-4C17-789E-A20B-421B1E24BD65}"/>
              </a:ext>
            </a:extLst>
          </p:cNvPr>
          <p:cNvSpPr>
            <a:spLocks noGrp="1" noChangeArrowheads="1"/>
          </p:cNvSpPr>
          <p:nvPr>
            <p:ph type="dt" sz="half" idx="10"/>
          </p:nvPr>
        </p:nvSpPr>
        <p:spPr>
          <a:ln/>
        </p:spPr>
        <p:txBody>
          <a:bodyPr/>
          <a:lstStyle>
            <a:lvl1pPr>
              <a:defRPr/>
            </a:lvl1pPr>
          </a:lstStyle>
          <a:p>
            <a:pPr>
              <a:defRPr/>
            </a:pPr>
            <a:endParaRPr lang="tr-TR"/>
          </a:p>
        </p:txBody>
      </p:sp>
      <p:sp>
        <p:nvSpPr>
          <p:cNvPr id="6" name="Rectangle 10">
            <a:extLst>
              <a:ext uri="{FF2B5EF4-FFF2-40B4-BE49-F238E27FC236}">
                <a16:creationId xmlns:a16="http://schemas.microsoft.com/office/drawing/2014/main" id="{B9B6685F-7380-7EC4-DDB4-5B8C6ACA875F}"/>
              </a:ext>
            </a:extLst>
          </p:cNvPr>
          <p:cNvSpPr>
            <a:spLocks noGrp="1" noChangeArrowheads="1"/>
          </p:cNvSpPr>
          <p:nvPr>
            <p:ph type="ftr" sz="quarter" idx="11"/>
          </p:nvPr>
        </p:nvSpPr>
        <p:spPr>
          <a:ln/>
        </p:spPr>
        <p:txBody>
          <a:bodyPr/>
          <a:lstStyle>
            <a:lvl1pPr>
              <a:defRPr/>
            </a:lvl1pPr>
          </a:lstStyle>
          <a:p>
            <a:pPr>
              <a:defRPr/>
            </a:pPr>
            <a:endParaRPr lang="tr-TR"/>
          </a:p>
        </p:txBody>
      </p:sp>
      <p:sp>
        <p:nvSpPr>
          <p:cNvPr id="7" name="Rectangle 11">
            <a:extLst>
              <a:ext uri="{FF2B5EF4-FFF2-40B4-BE49-F238E27FC236}">
                <a16:creationId xmlns:a16="http://schemas.microsoft.com/office/drawing/2014/main" id="{B79B8D1F-F1BB-3647-57D0-34C8E2F7E168}"/>
              </a:ext>
            </a:extLst>
          </p:cNvPr>
          <p:cNvSpPr>
            <a:spLocks noGrp="1" noChangeArrowheads="1"/>
          </p:cNvSpPr>
          <p:nvPr>
            <p:ph type="sldNum" sz="quarter" idx="12"/>
          </p:nvPr>
        </p:nvSpPr>
        <p:spPr>
          <a:ln/>
        </p:spPr>
        <p:txBody>
          <a:bodyPr/>
          <a:lstStyle>
            <a:lvl1pPr>
              <a:defRPr/>
            </a:lvl1pPr>
          </a:lstStyle>
          <a:p>
            <a:fld id="{BBA762F3-FAE2-1E42-9D5B-A5B133555F28}" type="slidenum">
              <a:rPr lang="tr-TR" altLang="en-TR"/>
              <a:pPr/>
              <a:t>‹#›</a:t>
            </a:fld>
            <a:endParaRPr lang="tr-TR" altLang="en-TR"/>
          </a:p>
        </p:txBody>
      </p:sp>
    </p:spTree>
    <p:extLst>
      <p:ext uri="{BB962C8B-B14F-4D97-AF65-F5344CB8AC3E}">
        <p14:creationId xmlns:p14="http://schemas.microsoft.com/office/powerpoint/2010/main" val="2479632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68F789-65EA-2F47-A70C-5C9A579738E3}" type="datetimeFigureOut">
              <a:rPr lang="en-TR" smtClean="0"/>
              <a:t>25.02.2025</a:t>
            </a:fld>
            <a:endParaRPr lang="en-TR"/>
          </a:p>
        </p:txBody>
      </p:sp>
      <p:sp>
        <p:nvSpPr>
          <p:cNvPr id="5" name="Footer Placeholder 4"/>
          <p:cNvSpPr>
            <a:spLocks noGrp="1"/>
          </p:cNvSpPr>
          <p:nvPr>
            <p:ph type="ftr" sz="quarter" idx="11"/>
          </p:nvPr>
        </p:nvSpPr>
        <p:spPr/>
        <p:txBody>
          <a:bodyPr/>
          <a:lstStyle/>
          <a:p>
            <a:endParaRPr lang="en-TR"/>
          </a:p>
        </p:txBody>
      </p:sp>
      <p:sp>
        <p:nvSpPr>
          <p:cNvPr id="6" name="Slide Number Placeholder 5"/>
          <p:cNvSpPr>
            <a:spLocks noGrp="1"/>
          </p:cNvSpPr>
          <p:nvPr>
            <p:ph type="sldNum" sz="quarter" idx="12"/>
          </p:nvPr>
        </p:nvSpPr>
        <p:spPr/>
        <p:txBody>
          <a:bodyPr/>
          <a:lstStyle/>
          <a:p>
            <a:fld id="{87A7A28E-0122-594D-8A35-F648018A1777}" type="slidenum">
              <a:rPr lang="en-TR" smtClean="0"/>
              <a:t>‹#›</a:t>
            </a:fld>
            <a:endParaRPr lang="en-TR"/>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52078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68F789-65EA-2F47-A70C-5C9A579738E3}" type="datetimeFigureOut">
              <a:rPr lang="en-TR" smtClean="0"/>
              <a:t>25.02.2025</a:t>
            </a:fld>
            <a:endParaRPr lang="en-TR"/>
          </a:p>
        </p:txBody>
      </p:sp>
      <p:sp>
        <p:nvSpPr>
          <p:cNvPr id="5" name="Footer Placeholder 4"/>
          <p:cNvSpPr>
            <a:spLocks noGrp="1"/>
          </p:cNvSpPr>
          <p:nvPr>
            <p:ph type="ftr" sz="quarter" idx="11"/>
          </p:nvPr>
        </p:nvSpPr>
        <p:spPr/>
        <p:txBody>
          <a:bodyPr/>
          <a:lstStyle/>
          <a:p>
            <a:endParaRPr lang="en-TR"/>
          </a:p>
        </p:txBody>
      </p:sp>
      <p:sp>
        <p:nvSpPr>
          <p:cNvPr id="6" name="Slide Number Placeholder 5"/>
          <p:cNvSpPr>
            <a:spLocks noGrp="1"/>
          </p:cNvSpPr>
          <p:nvPr>
            <p:ph type="sldNum" sz="quarter" idx="12"/>
          </p:nvPr>
        </p:nvSpPr>
        <p:spPr/>
        <p:txBody>
          <a:bodyPr/>
          <a:lstStyle/>
          <a:p>
            <a:fld id="{87A7A28E-0122-594D-8A35-F648018A1777}" type="slidenum">
              <a:rPr lang="en-TR" smtClean="0"/>
              <a:t>‹#›</a:t>
            </a:fld>
            <a:endParaRPr lang="en-TR"/>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33752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68F789-65EA-2F47-A70C-5C9A579738E3}" type="datetimeFigureOut">
              <a:rPr lang="en-TR" smtClean="0"/>
              <a:t>25.02.2025</a:t>
            </a:fld>
            <a:endParaRPr lang="en-TR"/>
          </a:p>
        </p:txBody>
      </p:sp>
      <p:sp>
        <p:nvSpPr>
          <p:cNvPr id="6" name="Footer Placeholder 5"/>
          <p:cNvSpPr>
            <a:spLocks noGrp="1"/>
          </p:cNvSpPr>
          <p:nvPr>
            <p:ph type="ftr" sz="quarter" idx="11"/>
          </p:nvPr>
        </p:nvSpPr>
        <p:spPr/>
        <p:txBody>
          <a:bodyPr/>
          <a:lstStyle/>
          <a:p>
            <a:endParaRPr lang="en-TR"/>
          </a:p>
        </p:txBody>
      </p:sp>
      <p:sp>
        <p:nvSpPr>
          <p:cNvPr id="7" name="Slide Number Placeholder 6"/>
          <p:cNvSpPr>
            <a:spLocks noGrp="1"/>
          </p:cNvSpPr>
          <p:nvPr>
            <p:ph type="sldNum" sz="quarter" idx="12"/>
          </p:nvPr>
        </p:nvSpPr>
        <p:spPr/>
        <p:txBody>
          <a:bodyPr/>
          <a:lstStyle/>
          <a:p>
            <a:fld id="{87A7A28E-0122-594D-8A35-F648018A1777}" type="slidenum">
              <a:rPr lang="en-TR" smtClean="0"/>
              <a:t>‹#›</a:t>
            </a:fld>
            <a:endParaRPr lang="en-TR"/>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64973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68F789-65EA-2F47-A70C-5C9A579738E3}" type="datetimeFigureOut">
              <a:rPr lang="en-TR" smtClean="0"/>
              <a:t>25.02.2025</a:t>
            </a:fld>
            <a:endParaRPr lang="en-TR"/>
          </a:p>
        </p:txBody>
      </p:sp>
      <p:sp>
        <p:nvSpPr>
          <p:cNvPr id="8" name="Footer Placeholder 7"/>
          <p:cNvSpPr>
            <a:spLocks noGrp="1"/>
          </p:cNvSpPr>
          <p:nvPr>
            <p:ph type="ftr" sz="quarter" idx="11"/>
          </p:nvPr>
        </p:nvSpPr>
        <p:spPr/>
        <p:txBody>
          <a:bodyPr/>
          <a:lstStyle/>
          <a:p>
            <a:endParaRPr lang="en-TR"/>
          </a:p>
        </p:txBody>
      </p:sp>
      <p:sp>
        <p:nvSpPr>
          <p:cNvPr id="9" name="Slide Number Placeholder 8"/>
          <p:cNvSpPr>
            <a:spLocks noGrp="1"/>
          </p:cNvSpPr>
          <p:nvPr>
            <p:ph type="sldNum" sz="quarter" idx="12"/>
          </p:nvPr>
        </p:nvSpPr>
        <p:spPr/>
        <p:txBody>
          <a:bodyPr/>
          <a:lstStyle/>
          <a:p>
            <a:fld id="{87A7A28E-0122-594D-8A35-F648018A1777}" type="slidenum">
              <a:rPr lang="en-TR" smtClean="0"/>
              <a:t>‹#›</a:t>
            </a:fld>
            <a:endParaRPr lang="en-TR"/>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82994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68F789-65EA-2F47-A70C-5C9A579738E3}" type="datetimeFigureOut">
              <a:rPr lang="en-TR" smtClean="0"/>
              <a:t>25.02.2025</a:t>
            </a:fld>
            <a:endParaRPr lang="en-TR"/>
          </a:p>
        </p:txBody>
      </p:sp>
      <p:sp>
        <p:nvSpPr>
          <p:cNvPr id="4" name="Footer Placeholder 3"/>
          <p:cNvSpPr>
            <a:spLocks noGrp="1"/>
          </p:cNvSpPr>
          <p:nvPr>
            <p:ph type="ftr" sz="quarter" idx="11"/>
          </p:nvPr>
        </p:nvSpPr>
        <p:spPr/>
        <p:txBody>
          <a:bodyPr/>
          <a:lstStyle/>
          <a:p>
            <a:endParaRPr lang="en-TR"/>
          </a:p>
        </p:txBody>
      </p:sp>
      <p:sp>
        <p:nvSpPr>
          <p:cNvPr id="5" name="Slide Number Placeholder 4"/>
          <p:cNvSpPr>
            <a:spLocks noGrp="1"/>
          </p:cNvSpPr>
          <p:nvPr>
            <p:ph type="sldNum" sz="quarter" idx="12"/>
          </p:nvPr>
        </p:nvSpPr>
        <p:spPr/>
        <p:txBody>
          <a:bodyPr/>
          <a:lstStyle/>
          <a:p>
            <a:fld id="{87A7A28E-0122-594D-8A35-F648018A1777}" type="slidenum">
              <a:rPr lang="en-TR" smtClean="0"/>
              <a:t>‹#›</a:t>
            </a:fld>
            <a:endParaRPr lang="en-TR"/>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98229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68F789-65EA-2F47-A70C-5C9A579738E3}" type="datetimeFigureOut">
              <a:rPr lang="en-TR" smtClean="0"/>
              <a:t>25.02.2025</a:t>
            </a:fld>
            <a:endParaRPr lang="en-TR"/>
          </a:p>
        </p:txBody>
      </p:sp>
      <p:sp>
        <p:nvSpPr>
          <p:cNvPr id="3" name="Footer Placeholder 2"/>
          <p:cNvSpPr>
            <a:spLocks noGrp="1"/>
          </p:cNvSpPr>
          <p:nvPr>
            <p:ph type="ftr" sz="quarter" idx="11"/>
          </p:nvPr>
        </p:nvSpPr>
        <p:spPr/>
        <p:txBody>
          <a:bodyPr/>
          <a:lstStyle/>
          <a:p>
            <a:endParaRPr lang="en-TR"/>
          </a:p>
        </p:txBody>
      </p:sp>
      <p:sp>
        <p:nvSpPr>
          <p:cNvPr id="4" name="Slide Number Placeholder 3"/>
          <p:cNvSpPr>
            <a:spLocks noGrp="1"/>
          </p:cNvSpPr>
          <p:nvPr>
            <p:ph type="sldNum" sz="quarter" idx="12"/>
          </p:nvPr>
        </p:nvSpPr>
        <p:spPr/>
        <p:txBody>
          <a:bodyPr/>
          <a:lstStyle/>
          <a:p>
            <a:fld id="{87A7A28E-0122-594D-8A35-F648018A1777}" type="slidenum">
              <a:rPr lang="en-TR" smtClean="0"/>
              <a:t>‹#›</a:t>
            </a:fld>
            <a:endParaRPr lang="en-TR"/>
          </a:p>
        </p:txBody>
      </p:sp>
    </p:spTree>
    <p:extLst>
      <p:ext uri="{BB962C8B-B14F-4D97-AF65-F5344CB8AC3E}">
        <p14:creationId xmlns:p14="http://schemas.microsoft.com/office/powerpoint/2010/main" val="459257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68F789-65EA-2F47-A70C-5C9A579738E3}" type="datetimeFigureOut">
              <a:rPr lang="en-TR" smtClean="0"/>
              <a:t>25.02.2025</a:t>
            </a:fld>
            <a:endParaRPr lang="en-TR"/>
          </a:p>
        </p:txBody>
      </p:sp>
      <p:sp>
        <p:nvSpPr>
          <p:cNvPr id="6" name="Footer Placeholder 5"/>
          <p:cNvSpPr>
            <a:spLocks noGrp="1"/>
          </p:cNvSpPr>
          <p:nvPr>
            <p:ph type="ftr" sz="quarter" idx="11"/>
          </p:nvPr>
        </p:nvSpPr>
        <p:spPr/>
        <p:txBody>
          <a:bodyPr/>
          <a:lstStyle/>
          <a:p>
            <a:endParaRPr lang="en-TR"/>
          </a:p>
        </p:txBody>
      </p:sp>
      <p:sp>
        <p:nvSpPr>
          <p:cNvPr id="7" name="Slide Number Placeholder 6"/>
          <p:cNvSpPr>
            <a:spLocks noGrp="1"/>
          </p:cNvSpPr>
          <p:nvPr>
            <p:ph type="sldNum" sz="quarter" idx="12"/>
          </p:nvPr>
        </p:nvSpPr>
        <p:spPr/>
        <p:txBody>
          <a:bodyPr/>
          <a:lstStyle/>
          <a:p>
            <a:fld id="{87A7A28E-0122-594D-8A35-F648018A1777}" type="slidenum">
              <a:rPr lang="en-TR" smtClean="0"/>
              <a:t>‹#›</a:t>
            </a:fld>
            <a:endParaRPr lang="en-TR"/>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23928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A568F789-65EA-2F47-A70C-5C9A579738E3}" type="datetimeFigureOut">
              <a:rPr lang="en-TR" smtClean="0"/>
              <a:t>25.02.2025</a:t>
            </a:fld>
            <a:endParaRPr lang="en-TR"/>
          </a:p>
        </p:txBody>
      </p:sp>
      <p:sp>
        <p:nvSpPr>
          <p:cNvPr id="6" name="Footer Placeholder 5"/>
          <p:cNvSpPr>
            <a:spLocks noGrp="1"/>
          </p:cNvSpPr>
          <p:nvPr>
            <p:ph type="ftr" sz="quarter" idx="11"/>
          </p:nvPr>
        </p:nvSpPr>
        <p:spPr>
          <a:xfrm>
            <a:off x="1447382" y="318640"/>
            <a:ext cx="5541004" cy="320931"/>
          </a:xfrm>
        </p:spPr>
        <p:txBody>
          <a:bodyPr/>
          <a:lstStyle/>
          <a:p>
            <a:endParaRPr lang="en-TR"/>
          </a:p>
        </p:txBody>
      </p:sp>
      <p:sp>
        <p:nvSpPr>
          <p:cNvPr id="7" name="Slide Number Placeholder 6"/>
          <p:cNvSpPr>
            <a:spLocks noGrp="1"/>
          </p:cNvSpPr>
          <p:nvPr>
            <p:ph type="sldNum" sz="quarter" idx="12"/>
          </p:nvPr>
        </p:nvSpPr>
        <p:spPr/>
        <p:txBody>
          <a:bodyPr/>
          <a:lstStyle/>
          <a:p>
            <a:fld id="{87A7A28E-0122-594D-8A35-F648018A1777}" type="slidenum">
              <a:rPr lang="en-TR" smtClean="0"/>
              <a:t>‹#›</a:t>
            </a:fld>
            <a:endParaRPr lang="en-TR"/>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45951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A568F789-65EA-2F47-A70C-5C9A579738E3}" type="datetimeFigureOut">
              <a:rPr lang="en-TR" smtClean="0"/>
              <a:t>25.02.2025</a:t>
            </a:fld>
            <a:endParaRPr lang="en-TR"/>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TR"/>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87A7A28E-0122-594D-8A35-F648018A1777}" type="slidenum">
              <a:rPr lang="en-TR" smtClean="0"/>
              <a:t>‹#›</a:t>
            </a:fld>
            <a:endParaRPr lang="en-TR"/>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0044110"/>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6DD20-40A4-4457-A8CE-494DCD94A16C}"/>
              </a:ext>
            </a:extLst>
          </p:cNvPr>
          <p:cNvSpPr>
            <a:spLocks noGrp="1"/>
          </p:cNvSpPr>
          <p:nvPr>
            <p:ph type="ctrTitle"/>
          </p:nvPr>
        </p:nvSpPr>
        <p:spPr>
          <a:xfrm>
            <a:off x="1784722" y="3458306"/>
            <a:ext cx="8515781" cy="2268559"/>
          </a:xfrm>
        </p:spPr>
        <p:txBody>
          <a:bodyPr>
            <a:normAutofit/>
          </a:bodyPr>
          <a:lstStyle/>
          <a:p>
            <a:pPr algn="ctr"/>
            <a:r>
              <a:rPr lang="en-TR" sz="2800" dirty="0"/>
              <a:t>Dr. ÖĞR. ÜYESİ Bertaç Şakİr Şahİn.</a:t>
            </a:r>
          </a:p>
        </p:txBody>
      </p:sp>
      <p:sp>
        <p:nvSpPr>
          <p:cNvPr id="3" name="Subtitle 2">
            <a:extLst>
              <a:ext uri="{FF2B5EF4-FFF2-40B4-BE49-F238E27FC236}">
                <a16:creationId xmlns:a16="http://schemas.microsoft.com/office/drawing/2014/main" id="{ABC16F20-8EDF-7BED-677A-9A632FE45508}"/>
              </a:ext>
            </a:extLst>
          </p:cNvPr>
          <p:cNvSpPr>
            <a:spLocks noGrp="1"/>
          </p:cNvSpPr>
          <p:nvPr>
            <p:ph type="subTitle" idx="1"/>
          </p:nvPr>
        </p:nvSpPr>
        <p:spPr>
          <a:xfrm>
            <a:off x="1891497" y="3614964"/>
            <a:ext cx="8637072" cy="977621"/>
          </a:xfrm>
        </p:spPr>
        <p:txBody>
          <a:bodyPr>
            <a:normAutofit/>
          </a:bodyPr>
          <a:lstStyle/>
          <a:p>
            <a:pPr algn="ctr"/>
            <a:r>
              <a:rPr lang="en-TR" sz="3200" dirty="0"/>
              <a:t>GENEL MUHASEBE</a:t>
            </a:r>
          </a:p>
        </p:txBody>
      </p:sp>
    </p:spTree>
    <p:extLst>
      <p:ext uri="{BB962C8B-B14F-4D97-AF65-F5344CB8AC3E}">
        <p14:creationId xmlns:p14="http://schemas.microsoft.com/office/powerpoint/2010/main" val="2327993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DDA251B7-1E99-4B67-B016-73FC2DED946A}"/>
              </a:ext>
            </a:extLst>
          </p:cNvPr>
          <p:cNvSpPr>
            <a:spLocks noGrp="1" noChangeArrowheads="1"/>
          </p:cNvSpPr>
          <p:nvPr>
            <p:ph type="title"/>
          </p:nvPr>
        </p:nvSpPr>
        <p:spPr/>
        <p:txBody>
          <a:bodyPr/>
          <a:lstStyle/>
          <a:p>
            <a:pPr algn="ctr" eaLnBrk="1" hangingPunct="1">
              <a:defRPr/>
            </a:pPr>
            <a:r>
              <a:rPr lang="tr-TR" altLang="tr-TR" dirty="0"/>
              <a:t>MUHASEBE DALLARI</a:t>
            </a:r>
          </a:p>
        </p:txBody>
      </p:sp>
      <p:sp>
        <p:nvSpPr>
          <p:cNvPr id="38915" name="Rectangle 3">
            <a:extLst>
              <a:ext uri="{FF2B5EF4-FFF2-40B4-BE49-F238E27FC236}">
                <a16:creationId xmlns:a16="http://schemas.microsoft.com/office/drawing/2014/main" id="{E11D92D5-27D5-831A-3CB0-571D1B711243}"/>
              </a:ext>
            </a:extLst>
          </p:cNvPr>
          <p:cNvSpPr>
            <a:spLocks noGrp="1" noChangeArrowheads="1"/>
          </p:cNvSpPr>
          <p:nvPr>
            <p:ph type="body" idx="1"/>
          </p:nvPr>
        </p:nvSpPr>
        <p:spPr>
          <a:xfrm>
            <a:off x="1266092" y="2052116"/>
            <a:ext cx="9304047" cy="3997828"/>
          </a:xfrm>
        </p:spPr>
        <p:txBody>
          <a:bodyPr>
            <a:normAutofit/>
          </a:bodyPr>
          <a:lstStyle/>
          <a:p>
            <a:pPr eaLnBrk="1" hangingPunct="1"/>
            <a:r>
              <a:rPr lang="tr-TR" altLang="tr-TR" sz="2200" b="1" dirty="0"/>
              <a:t>Maliyet (İşletme) Muhasebesi:</a:t>
            </a:r>
            <a:r>
              <a:rPr lang="tr-TR" altLang="tr-TR" sz="2200" dirty="0"/>
              <a:t> Mal veya hizmet üretiminde bulunan işletmelerde, işletme içi değer hareketlerini izleyerek, kullandığı yöntemlerle üretilen mal ve hizmetlerin maliyetini tespit ve kontrol etmeyi konu edinen muhasebe dalıdır.</a:t>
            </a:r>
          </a:p>
          <a:p>
            <a:pPr eaLnBrk="1" hangingPunct="1">
              <a:buFont typeface="Wingdings" pitchFamily="2" charset="2"/>
              <a:buNone/>
            </a:pPr>
            <a:endParaRPr lang="tr-TR" altLang="tr-TR" sz="2200" dirty="0"/>
          </a:p>
          <a:p>
            <a:pPr eaLnBrk="1" hangingPunct="1"/>
            <a:r>
              <a:rPr lang="tr-TR" altLang="tr-TR" sz="2200" b="1" dirty="0"/>
              <a:t>Yönetim Muhasebesi:</a:t>
            </a:r>
            <a:r>
              <a:rPr lang="tr-TR" altLang="tr-TR" sz="2200" dirty="0"/>
              <a:t> Genel Muhasebe ve Maliyet Muhasebesinin ürettiği bilgileri, yönetim kararlarına yönelik olarak derleyen ve kullanan muhasebe dalıdır.</a:t>
            </a:r>
            <a:endParaRPr lang="tr-TR" altLang="tr-TR" sz="2200"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8914"/>
                                        </p:tgtEl>
                                        <p:attrNameLst>
                                          <p:attrName>style.visibility</p:attrName>
                                        </p:attrNameLst>
                                      </p:cBhvr>
                                      <p:to>
                                        <p:strVal val="visible"/>
                                      </p:to>
                                    </p:set>
                                    <p:anim calcmode="lin" valueType="num">
                                      <p:cBhvr>
                                        <p:cTn id="7" dur="500" fill="hold"/>
                                        <p:tgtEl>
                                          <p:spTgt spid="389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914"/>
                                        </p:tgtEl>
                                        <p:attrNameLst>
                                          <p:attrName>ppt_y</p:attrName>
                                        </p:attrNameLst>
                                      </p:cBhvr>
                                      <p:tavLst>
                                        <p:tav tm="0">
                                          <p:val>
                                            <p:strVal val="#ppt_y"/>
                                          </p:val>
                                        </p:tav>
                                        <p:tav tm="100000">
                                          <p:val>
                                            <p:strVal val="#ppt_y"/>
                                          </p:val>
                                        </p:tav>
                                      </p:tavLst>
                                    </p:anim>
                                    <p:anim calcmode="lin" valueType="num">
                                      <p:cBhvr>
                                        <p:cTn id="9" dur="500" fill="hold"/>
                                        <p:tgtEl>
                                          <p:spTgt spid="389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9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891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6" presetClass="entr" presetSubtype="0" fill="hold" nodeType="clickEffect">
                                  <p:stCondLst>
                                    <p:cond delay="0"/>
                                  </p:stCondLst>
                                  <p:childTnLst>
                                    <p:set>
                                      <p:cBhvr>
                                        <p:cTn id="15" dur="1" fill="hold">
                                          <p:stCondLst>
                                            <p:cond delay="0"/>
                                          </p:stCondLst>
                                        </p:cTn>
                                        <p:tgtEl>
                                          <p:spTgt spid="38915">
                                            <p:txEl>
                                              <p:pRg st="0" end="0"/>
                                            </p:txEl>
                                          </p:spTgt>
                                        </p:tgtEl>
                                        <p:attrNameLst>
                                          <p:attrName>style.visibility</p:attrName>
                                        </p:attrNameLst>
                                      </p:cBhvr>
                                      <p:to>
                                        <p:strVal val="visible"/>
                                      </p:to>
                                    </p:set>
                                    <p:animEffect transition="in" filter="wipe(down)">
                                      <p:cBhvr>
                                        <p:cTn id="16" dur="580">
                                          <p:stCondLst>
                                            <p:cond delay="0"/>
                                          </p:stCondLst>
                                        </p:cTn>
                                        <p:tgtEl>
                                          <p:spTgt spid="38915">
                                            <p:txEl>
                                              <p:pRg st="0" end="0"/>
                                            </p:txEl>
                                          </p:spTgt>
                                        </p:tgtEl>
                                      </p:cBhvr>
                                    </p:animEffect>
                                    <p:anim calcmode="lin" valueType="num">
                                      <p:cBhvr>
                                        <p:cTn id="17" dur="1822" tmFilter="0,0; 0.14,0.36; 0.43,0.73; 0.71,0.91; 1.0,1.0">
                                          <p:stCondLst>
                                            <p:cond delay="0"/>
                                          </p:stCondLst>
                                        </p:cTn>
                                        <p:tgtEl>
                                          <p:spTgt spid="38915">
                                            <p:txEl>
                                              <p:pRg st="0" end="0"/>
                                            </p:txEl>
                                          </p:spTgt>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8915">
                                            <p:txEl>
                                              <p:pRg st="0" end="0"/>
                                            </p:txEl>
                                          </p:spTgt>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8915">
                                            <p:txEl>
                                              <p:pRg st="0" end="0"/>
                                            </p:txEl>
                                          </p:spTgt>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8915">
                                            <p:txEl>
                                              <p:pRg st="0" end="0"/>
                                            </p:txEl>
                                          </p:spTgt>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8915">
                                            <p:txEl>
                                              <p:pRg st="0" end="0"/>
                                            </p:txEl>
                                          </p:spTgt>
                                        </p:tgtEl>
                                        <p:attrNameLst>
                                          <p:attrName>ppt_y</p:attrName>
                                        </p:attrNameLst>
                                      </p:cBhvr>
                                      <p:tavLst>
                                        <p:tav tm="0" fmla="#ppt_y-sin(pi*$)/81">
                                          <p:val>
                                            <p:fltVal val="0"/>
                                          </p:val>
                                        </p:tav>
                                        <p:tav tm="100000">
                                          <p:val>
                                            <p:fltVal val="1"/>
                                          </p:val>
                                        </p:tav>
                                      </p:tavLst>
                                    </p:anim>
                                    <p:animScale>
                                      <p:cBhvr>
                                        <p:cTn id="22" dur="26">
                                          <p:stCondLst>
                                            <p:cond delay="650"/>
                                          </p:stCondLst>
                                        </p:cTn>
                                        <p:tgtEl>
                                          <p:spTgt spid="38915">
                                            <p:txEl>
                                              <p:pRg st="0" end="0"/>
                                            </p:txEl>
                                          </p:spTgt>
                                        </p:tgtEl>
                                      </p:cBhvr>
                                      <p:to x="100000" y="60000"/>
                                    </p:animScale>
                                    <p:animScale>
                                      <p:cBhvr>
                                        <p:cTn id="23" dur="166" decel="50000">
                                          <p:stCondLst>
                                            <p:cond delay="676"/>
                                          </p:stCondLst>
                                        </p:cTn>
                                        <p:tgtEl>
                                          <p:spTgt spid="38915">
                                            <p:txEl>
                                              <p:pRg st="0" end="0"/>
                                            </p:txEl>
                                          </p:spTgt>
                                        </p:tgtEl>
                                      </p:cBhvr>
                                      <p:to x="100000" y="100000"/>
                                    </p:animScale>
                                    <p:animScale>
                                      <p:cBhvr>
                                        <p:cTn id="24" dur="26">
                                          <p:stCondLst>
                                            <p:cond delay="1312"/>
                                          </p:stCondLst>
                                        </p:cTn>
                                        <p:tgtEl>
                                          <p:spTgt spid="38915">
                                            <p:txEl>
                                              <p:pRg st="0" end="0"/>
                                            </p:txEl>
                                          </p:spTgt>
                                        </p:tgtEl>
                                      </p:cBhvr>
                                      <p:to x="100000" y="80000"/>
                                    </p:animScale>
                                    <p:animScale>
                                      <p:cBhvr>
                                        <p:cTn id="25" dur="166" decel="50000">
                                          <p:stCondLst>
                                            <p:cond delay="1338"/>
                                          </p:stCondLst>
                                        </p:cTn>
                                        <p:tgtEl>
                                          <p:spTgt spid="38915">
                                            <p:txEl>
                                              <p:pRg st="0" end="0"/>
                                            </p:txEl>
                                          </p:spTgt>
                                        </p:tgtEl>
                                      </p:cBhvr>
                                      <p:to x="100000" y="100000"/>
                                    </p:animScale>
                                    <p:animScale>
                                      <p:cBhvr>
                                        <p:cTn id="26" dur="26">
                                          <p:stCondLst>
                                            <p:cond delay="1642"/>
                                          </p:stCondLst>
                                        </p:cTn>
                                        <p:tgtEl>
                                          <p:spTgt spid="38915">
                                            <p:txEl>
                                              <p:pRg st="0" end="0"/>
                                            </p:txEl>
                                          </p:spTgt>
                                        </p:tgtEl>
                                      </p:cBhvr>
                                      <p:to x="100000" y="90000"/>
                                    </p:animScale>
                                    <p:animScale>
                                      <p:cBhvr>
                                        <p:cTn id="27" dur="166" decel="50000">
                                          <p:stCondLst>
                                            <p:cond delay="1668"/>
                                          </p:stCondLst>
                                        </p:cTn>
                                        <p:tgtEl>
                                          <p:spTgt spid="38915">
                                            <p:txEl>
                                              <p:pRg st="0" end="0"/>
                                            </p:txEl>
                                          </p:spTgt>
                                        </p:tgtEl>
                                      </p:cBhvr>
                                      <p:to x="100000" y="100000"/>
                                    </p:animScale>
                                    <p:animScale>
                                      <p:cBhvr>
                                        <p:cTn id="28" dur="26">
                                          <p:stCondLst>
                                            <p:cond delay="1808"/>
                                          </p:stCondLst>
                                        </p:cTn>
                                        <p:tgtEl>
                                          <p:spTgt spid="38915">
                                            <p:txEl>
                                              <p:pRg st="0" end="0"/>
                                            </p:txEl>
                                          </p:spTgt>
                                        </p:tgtEl>
                                      </p:cBhvr>
                                      <p:to x="100000" y="95000"/>
                                    </p:animScale>
                                    <p:animScale>
                                      <p:cBhvr>
                                        <p:cTn id="29" dur="166" decel="50000">
                                          <p:stCondLst>
                                            <p:cond delay="1834"/>
                                          </p:stCondLst>
                                        </p:cTn>
                                        <p:tgtEl>
                                          <p:spTgt spid="38915">
                                            <p:txEl>
                                              <p:pRg st="0" end="0"/>
                                            </p:txEl>
                                          </p:spTgt>
                                        </p:tgtEl>
                                      </p:cBhvr>
                                      <p:to x="100000" y="100000"/>
                                    </p:animScale>
                                  </p:childTnLst>
                                </p:cTn>
                              </p:par>
                            </p:childTnLst>
                          </p:cTn>
                        </p:par>
                      </p:childTnLst>
                    </p:cTn>
                  </p:par>
                  <p:par>
                    <p:cTn id="30" fill="hold" nodeType="clickPar">
                      <p:stCondLst>
                        <p:cond delay="indefinite"/>
                      </p:stCondLst>
                      <p:childTnLst>
                        <p:par>
                          <p:cTn id="31" fill="hold" nodeType="withGroup">
                            <p:stCondLst>
                              <p:cond delay="0"/>
                            </p:stCondLst>
                            <p:childTnLst>
                              <p:par>
                                <p:cTn id="32" presetID="26" presetClass="entr" presetSubtype="0" fill="hold" nodeType="clickEffect">
                                  <p:stCondLst>
                                    <p:cond delay="0"/>
                                  </p:stCondLst>
                                  <p:childTnLst>
                                    <p:set>
                                      <p:cBhvr>
                                        <p:cTn id="33" dur="1" fill="hold">
                                          <p:stCondLst>
                                            <p:cond delay="0"/>
                                          </p:stCondLst>
                                        </p:cTn>
                                        <p:tgtEl>
                                          <p:spTgt spid="38915">
                                            <p:txEl>
                                              <p:pRg st="2" end="2"/>
                                            </p:txEl>
                                          </p:spTgt>
                                        </p:tgtEl>
                                        <p:attrNameLst>
                                          <p:attrName>style.visibility</p:attrName>
                                        </p:attrNameLst>
                                      </p:cBhvr>
                                      <p:to>
                                        <p:strVal val="visible"/>
                                      </p:to>
                                    </p:set>
                                    <p:animEffect transition="in" filter="wipe(down)">
                                      <p:cBhvr>
                                        <p:cTn id="34" dur="580">
                                          <p:stCondLst>
                                            <p:cond delay="0"/>
                                          </p:stCondLst>
                                        </p:cTn>
                                        <p:tgtEl>
                                          <p:spTgt spid="38915">
                                            <p:txEl>
                                              <p:pRg st="2" end="2"/>
                                            </p:txEl>
                                          </p:spTgt>
                                        </p:tgtEl>
                                      </p:cBhvr>
                                    </p:animEffect>
                                    <p:anim calcmode="lin" valueType="num">
                                      <p:cBhvr>
                                        <p:cTn id="35" dur="1822" tmFilter="0,0; 0.14,0.36; 0.43,0.73; 0.71,0.91; 1.0,1.0">
                                          <p:stCondLst>
                                            <p:cond delay="0"/>
                                          </p:stCondLst>
                                        </p:cTn>
                                        <p:tgtEl>
                                          <p:spTgt spid="38915">
                                            <p:txEl>
                                              <p:pRg st="2" end="2"/>
                                            </p:txEl>
                                          </p:spTgt>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38915">
                                            <p:txEl>
                                              <p:pRg st="2" end="2"/>
                                            </p:txEl>
                                          </p:spTgt>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38915">
                                            <p:txEl>
                                              <p:pRg st="2" end="2"/>
                                            </p:txEl>
                                          </p:spTgt>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38915">
                                            <p:txEl>
                                              <p:pRg st="2" end="2"/>
                                            </p:txEl>
                                          </p:spTgt>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38915">
                                            <p:txEl>
                                              <p:pRg st="2" end="2"/>
                                            </p:txEl>
                                          </p:spTgt>
                                        </p:tgtEl>
                                        <p:attrNameLst>
                                          <p:attrName>ppt_y</p:attrName>
                                        </p:attrNameLst>
                                      </p:cBhvr>
                                      <p:tavLst>
                                        <p:tav tm="0" fmla="#ppt_y-sin(pi*$)/81">
                                          <p:val>
                                            <p:fltVal val="0"/>
                                          </p:val>
                                        </p:tav>
                                        <p:tav tm="100000">
                                          <p:val>
                                            <p:fltVal val="1"/>
                                          </p:val>
                                        </p:tav>
                                      </p:tavLst>
                                    </p:anim>
                                    <p:animScale>
                                      <p:cBhvr>
                                        <p:cTn id="40" dur="26">
                                          <p:stCondLst>
                                            <p:cond delay="650"/>
                                          </p:stCondLst>
                                        </p:cTn>
                                        <p:tgtEl>
                                          <p:spTgt spid="38915">
                                            <p:txEl>
                                              <p:pRg st="2" end="2"/>
                                            </p:txEl>
                                          </p:spTgt>
                                        </p:tgtEl>
                                      </p:cBhvr>
                                      <p:to x="100000" y="60000"/>
                                    </p:animScale>
                                    <p:animScale>
                                      <p:cBhvr>
                                        <p:cTn id="41" dur="166" decel="50000">
                                          <p:stCondLst>
                                            <p:cond delay="676"/>
                                          </p:stCondLst>
                                        </p:cTn>
                                        <p:tgtEl>
                                          <p:spTgt spid="38915">
                                            <p:txEl>
                                              <p:pRg st="2" end="2"/>
                                            </p:txEl>
                                          </p:spTgt>
                                        </p:tgtEl>
                                      </p:cBhvr>
                                      <p:to x="100000" y="100000"/>
                                    </p:animScale>
                                    <p:animScale>
                                      <p:cBhvr>
                                        <p:cTn id="42" dur="26">
                                          <p:stCondLst>
                                            <p:cond delay="1312"/>
                                          </p:stCondLst>
                                        </p:cTn>
                                        <p:tgtEl>
                                          <p:spTgt spid="38915">
                                            <p:txEl>
                                              <p:pRg st="2" end="2"/>
                                            </p:txEl>
                                          </p:spTgt>
                                        </p:tgtEl>
                                      </p:cBhvr>
                                      <p:to x="100000" y="80000"/>
                                    </p:animScale>
                                    <p:animScale>
                                      <p:cBhvr>
                                        <p:cTn id="43" dur="166" decel="50000">
                                          <p:stCondLst>
                                            <p:cond delay="1338"/>
                                          </p:stCondLst>
                                        </p:cTn>
                                        <p:tgtEl>
                                          <p:spTgt spid="38915">
                                            <p:txEl>
                                              <p:pRg st="2" end="2"/>
                                            </p:txEl>
                                          </p:spTgt>
                                        </p:tgtEl>
                                      </p:cBhvr>
                                      <p:to x="100000" y="100000"/>
                                    </p:animScale>
                                    <p:animScale>
                                      <p:cBhvr>
                                        <p:cTn id="44" dur="26">
                                          <p:stCondLst>
                                            <p:cond delay="1642"/>
                                          </p:stCondLst>
                                        </p:cTn>
                                        <p:tgtEl>
                                          <p:spTgt spid="38915">
                                            <p:txEl>
                                              <p:pRg st="2" end="2"/>
                                            </p:txEl>
                                          </p:spTgt>
                                        </p:tgtEl>
                                      </p:cBhvr>
                                      <p:to x="100000" y="90000"/>
                                    </p:animScale>
                                    <p:animScale>
                                      <p:cBhvr>
                                        <p:cTn id="45" dur="166" decel="50000">
                                          <p:stCondLst>
                                            <p:cond delay="1668"/>
                                          </p:stCondLst>
                                        </p:cTn>
                                        <p:tgtEl>
                                          <p:spTgt spid="38915">
                                            <p:txEl>
                                              <p:pRg st="2" end="2"/>
                                            </p:txEl>
                                          </p:spTgt>
                                        </p:tgtEl>
                                      </p:cBhvr>
                                      <p:to x="100000" y="100000"/>
                                    </p:animScale>
                                    <p:animScale>
                                      <p:cBhvr>
                                        <p:cTn id="46" dur="26">
                                          <p:stCondLst>
                                            <p:cond delay="1808"/>
                                          </p:stCondLst>
                                        </p:cTn>
                                        <p:tgtEl>
                                          <p:spTgt spid="38915">
                                            <p:txEl>
                                              <p:pRg st="2" end="2"/>
                                            </p:txEl>
                                          </p:spTgt>
                                        </p:tgtEl>
                                      </p:cBhvr>
                                      <p:to x="100000" y="95000"/>
                                    </p:animScale>
                                    <p:animScale>
                                      <p:cBhvr>
                                        <p:cTn id="47" dur="166" decel="50000">
                                          <p:stCondLst>
                                            <p:cond delay="1834"/>
                                          </p:stCondLst>
                                        </p:cTn>
                                        <p:tgtEl>
                                          <p:spTgt spid="38915">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0CE37-FF45-7EF8-BD59-02EDEBAA73C3}"/>
              </a:ext>
            </a:extLst>
          </p:cNvPr>
          <p:cNvSpPr>
            <a:spLocks noGrp="1"/>
          </p:cNvSpPr>
          <p:nvPr>
            <p:ph type="title"/>
          </p:nvPr>
        </p:nvSpPr>
        <p:spPr/>
        <p:txBody>
          <a:bodyPr/>
          <a:lstStyle/>
          <a:p>
            <a:pPr algn="ctr"/>
            <a:r>
              <a:rPr lang="en-TR" dirty="0"/>
              <a:t>TÜRKİYE’DE MUHASEBE DÜZENİ</a:t>
            </a:r>
          </a:p>
        </p:txBody>
      </p:sp>
      <p:graphicFrame>
        <p:nvGraphicFramePr>
          <p:cNvPr id="4" name="Content Placeholder 3">
            <a:extLst>
              <a:ext uri="{FF2B5EF4-FFF2-40B4-BE49-F238E27FC236}">
                <a16:creationId xmlns:a16="http://schemas.microsoft.com/office/drawing/2014/main" id="{259AABD5-1173-915C-754D-99085E241C99}"/>
              </a:ext>
            </a:extLst>
          </p:cNvPr>
          <p:cNvGraphicFramePr>
            <a:graphicFrameLocks noGrp="1"/>
          </p:cNvGraphicFramePr>
          <p:nvPr>
            <p:ph idx="1"/>
            <p:extLst>
              <p:ext uri="{D42A27DB-BD31-4B8C-83A1-F6EECF244321}">
                <p14:modId xmlns:p14="http://schemas.microsoft.com/office/powerpoint/2010/main" val="49448583"/>
              </p:ext>
            </p:extLst>
          </p:nvPr>
        </p:nvGraphicFramePr>
        <p:xfrm>
          <a:off x="1073517" y="1618885"/>
          <a:ext cx="5550021" cy="2672080"/>
        </p:xfrm>
        <a:graphic>
          <a:graphicData uri="http://schemas.openxmlformats.org/drawingml/2006/table">
            <a:tbl>
              <a:tblPr firstRow="1" bandRow="1">
                <a:tableStyleId>{5C22544A-7EE6-4342-B048-85BDC9FD1C3A}</a:tableStyleId>
              </a:tblPr>
              <a:tblGrid>
                <a:gridCol w="5550021">
                  <a:extLst>
                    <a:ext uri="{9D8B030D-6E8A-4147-A177-3AD203B41FA5}">
                      <a16:colId xmlns:a16="http://schemas.microsoft.com/office/drawing/2014/main" val="1557833798"/>
                    </a:ext>
                  </a:extLst>
                </a:gridCol>
              </a:tblGrid>
              <a:tr h="370840">
                <a:tc>
                  <a:txBody>
                    <a:bodyPr/>
                    <a:lstStyle/>
                    <a:p>
                      <a:pPr algn="just"/>
                      <a:r>
                        <a:rPr lang="en-TR" dirty="0">
                          <a:solidFill>
                            <a:schemeClr val="bg1"/>
                          </a:solidFill>
                        </a:rPr>
                        <a:t>ULUSLARARASI FİNANSAL RAPORLAMA STANDARTLARI (INTERNATİONAL ACCOUNTİNG STANDARDS BOARDS - KGK TÜRKÇE’YE ÇEVİRİP YAYIMLIYOR)</a:t>
                      </a:r>
                    </a:p>
                  </a:txBody>
                  <a:tcPr/>
                </a:tc>
                <a:extLst>
                  <a:ext uri="{0D108BD9-81ED-4DB2-BD59-A6C34878D82A}">
                    <a16:rowId xmlns:a16="http://schemas.microsoft.com/office/drawing/2014/main" val="1408056088"/>
                  </a:ext>
                </a:extLst>
              </a:tr>
              <a:tr h="370840">
                <a:tc>
                  <a:txBody>
                    <a:bodyPr/>
                    <a:lstStyle/>
                    <a:p>
                      <a:r>
                        <a:rPr lang="en-TR" dirty="0"/>
                        <a:t>TFRS/TMS (2005)</a:t>
                      </a:r>
                    </a:p>
                  </a:txBody>
                  <a:tcPr/>
                </a:tc>
                <a:extLst>
                  <a:ext uri="{0D108BD9-81ED-4DB2-BD59-A6C34878D82A}">
                    <a16:rowId xmlns:a16="http://schemas.microsoft.com/office/drawing/2014/main" val="2281918164"/>
                  </a:ext>
                </a:extLst>
              </a:tr>
              <a:tr h="370840">
                <a:tc>
                  <a:txBody>
                    <a:bodyPr/>
                    <a:lstStyle/>
                    <a:p>
                      <a:r>
                        <a:rPr lang="en-TR" dirty="0"/>
                        <a:t>BOBİ FRS (2018)</a:t>
                      </a:r>
                    </a:p>
                  </a:txBody>
                  <a:tcPr/>
                </a:tc>
                <a:extLst>
                  <a:ext uri="{0D108BD9-81ED-4DB2-BD59-A6C34878D82A}">
                    <a16:rowId xmlns:a16="http://schemas.microsoft.com/office/drawing/2014/main" val="3033240060"/>
                  </a:ext>
                </a:extLst>
              </a:tr>
              <a:tr h="370840">
                <a:tc>
                  <a:txBody>
                    <a:bodyPr/>
                    <a:lstStyle/>
                    <a:p>
                      <a:r>
                        <a:rPr lang="en-TR" dirty="0"/>
                        <a:t>KÜMİ FRS (2023)</a:t>
                      </a:r>
                    </a:p>
                  </a:txBody>
                  <a:tcPr/>
                </a:tc>
                <a:extLst>
                  <a:ext uri="{0D108BD9-81ED-4DB2-BD59-A6C34878D82A}">
                    <a16:rowId xmlns:a16="http://schemas.microsoft.com/office/drawing/2014/main" val="3309078145"/>
                  </a:ext>
                </a:extLst>
              </a:tr>
              <a:tr h="370840">
                <a:tc>
                  <a:txBody>
                    <a:bodyPr/>
                    <a:lstStyle/>
                    <a:p>
                      <a:r>
                        <a:rPr lang="en-TR" dirty="0"/>
                        <a:t>FAİZSİZ FİNANS STANDARTLARI (2020)</a:t>
                      </a:r>
                    </a:p>
                  </a:txBody>
                  <a:tcPr/>
                </a:tc>
                <a:extLst>
                  <a:ext uri="{0D108BD9-81ED-4DB2-BD59-A6C34878D82A}">
                    <a16:rowId xmlns:a16="http://schemas.microsoft.com/office/drawing/2014/main" val="3926413623"/>
                  </a:ext>
                </a:extLst>
              </a:tr>
            </a:tbl>
          </a:graphicData>
        </a:graphic>
      </p:graphicFrame>
      <p:graphicFrame>
        <p:nvGraphicFramePr>
          <p:cNvPr id="5" name="Table 4">
            <a:extLst>
              <a:ext uri="{FF2B5EF4-FFF2-40B4-BE49-F238E27FC236}">
                <a16:creationId xmlns:a16="http://schemas.microsoft.com/office/drawing/2014/main" id="{75BC5620-FC8B-5829-BA76-B49931DECDD0}"/>
              </a:ext>
            </a:extLst>
          </p:cNvPr>
          <p:cNvGraphicFramePr>
            <a:graphicFrameLocks noGrp="1"/>
          </p:cNvGraphicFramePr>
          <p:nvPr>
            <p:extLst>
              <p:ext uri="{D42A27DB-BD31-4B8C-83A1-F6EECF244321}">
                <p14:modId xmlns:p14="http://schemas.microsoft.com/office/powerpoint/2010/main" val="1230979250"/>
              </p:ext>
            </p:extLst>
          </p:nvPr>
        </p:nvGraphicFramePr>
        <p:xfrm>
          <a:off x="7247466" y="1628478"/>
          <a:ext cx="3654996" cy="914400"/>
        </p:xfrm>
        <a:graphic>
          <a:graphicData uri="http://schemas.openxmlformats.org/drawingml/2006/table">
            <a:tbl>
              <a:tblPr firstRow="1" bandRow="1">
                <a:tableStyleId>{5C22544A-7EE6-4342-B048-85BDC9FD1C3A}</a:tableStyleId>
              </a:tblPr>
              <a:tblGrid>
                <a:gridCol w="3654996">
                  <a:extLst>
                    <a:ext uri="{9D8B030D-6E8A-4147-A177-3AD203B41FA5}">
                      <a16:colId xmlns:a16="http://schemas.microsoft.com/office/drawing/2014/main" val="3593739329"/>
                    </a:ext>
                  </a:extLst>
                </a:gridCol>
              </a:tblGrid>
              <a:tr h="370840">
                <a:tc>
                  <a:txBody>
                    <a:bodyPr/>
                    <a:lstStyle/>
                    <a:p>
                      <a:pPr algn="just"/>
                      <a:r>
                        <a:rPr lang="en-TR" dirty="0">
                          <a:solidFill>
                            <a:schemeClr val="bg1"/>
                          </a:solidFill>
                        </a:rPr>
                        <a:t>MUHASEBE SİSTEMİ UYGULAMA GENEL TEBLİĞİ  (1994) ( T.C Maliye Bakanlığı)</a:t>
                      </a:r>
                    </a:p>
                  </a:txBody>
                  <a:tcPr/>
                </a:tc>
                <a:extLst>
                  <a:ext uri="{0D108BD9-81ED-4DB2-BD59-A6C34878D82A}">
                    <a16:rowId xmlns:a16="http://schemas.microsoft.com/office/drawing/2014/main" val="816966026"/>
                  </a:ext>
                </a:extLst>
              </a:tr>
            </a:tbl>
          </a:graphicData>
        </a:graphic>
      </p:graphicFrame>
      <p:sp>
        <p:nvSpPr>
          <p:cNvPr id="6" name="TextBox 5">
            <a:extLst>
              <a:ext uri="{FF2B5EF4-FFF2-40B4-BE49-F238E27FC236}">
                <a16:creationId xmlns:a16="http://schemas.microsoft.com/office/drawing/2014/main" id="{7A729C95-0B50-5161-AB58-E8E33AA91DBD}"/>
              </a:ext>
            </a:extLst>
          </p:cNvPr>
          <p:cNvSpPr txBox="1"/>
          <p:nvPr/>
        </p:nvSpPr>
        <p:spPr>
          <a:xfrm>
            <a:off x="1547446" y="4818185"/>
            <a:ext cx="9022694" cy="923330"/>
          </a:xfrm>
          <a:prstGeom prst="rect">
            <a:avLst/>
          </a:prstGeom>
          <a:noFill/>
        </p:spPr>
        <p:txBody>
          <a:bodyPr wrap="square" rtlCol="0">
            <a:spAutoFit/>
          </a:bodyPr>
          <a:lstStyle/>
          <a:p>
            <a:pPr algn="just"/>
            <a:r>
              <a:rPr lang="tr-TR" dirty="0"/>
              <a:t>KGK: Yatırımcıların çıkarlarını ve denetim raporlarının doğru ve bağımsız olarak hazırlanmasına ilişkin kamu yararını korumak ile doğru, güvenilir ve karşılaştırılabilir finansal bilginin sunumunu sağlamak temel görevleri.</a:t>
            </a:r>
          </a:p>
        </p:txBody>
      </p:sp>
    </p:spTree>
    <p:extLst>
      <p:ext uri="{BB962C8B-B14F-4D97-AF65-F5344CB8AC3E}">
        <p14:creationId xmlns:p14="http://schemas.microsoft.com/office/powerpoint/2010/main" val="1431025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96EF1-F59A-C724-7A39-1A926E72AE04}"/>
              </a:ext>
            </a:extLst>
          </p:cNvPr>
          <p:cNvSpPr>
            <a:spLocks noGrp="1"/>
          </p:cNvSpPr>
          <p:nvPr>
            <p:ph type="title"/>
          </p:nvPr>
        </p:nvSpPr>
        <p:spPr/>
        <p:txBody>
          <a:bodyPr/>
          <a:lstStyle/>
          <a:p>
            <a:pPr algn="ctr"/>
            <a:r>
              <a:rPr lang="en-TR" dirty="0"/>
              <a:t>UFRS</a:t>
            </a:r>
          </a:p>
        </p:txBody>
      </p:sp>
      <p:sp>
        <p:nvSpPr>
          <p:cNvPr id="3" name="Content Placeholder 2">
            <a:extLst>
              <a:ext uri="{FF2B5EF4-FFF2-40B4-BE49-F238E27FC236}">
                <a16:creationId xmlns:a16="http://schemas.microsoft.com/office/drawing/2014/main" id="{C83366DC-C8BB-7169-3975-6517D0B001BB}"/>
              </a:ext>
            </a:extLst>
          </p:cNvPr>
          <p:cNvSpPr>
            <a:spLocks noGrp="1"/>
          </p:cNvSpPr>
          <p:nvPr>
            <p:ph idx="1"/>
          </p:nvPr>
        </p:nvSpPr>
        <p:spPr/>
        <p:txBody>
          <a:bodyPr/>
          <a:lstStyle/>
          <a:p>
            <a:pPr algn="just"/>
            <a:r>
              <a:rPr lang="en-TR" dirty="0"/>
              <a:t>Uluslararası karşılaştırılabilirlik ve aynı dilde hazırlanan finansal tablolar.</a:t>
            </a:r>
          </a:p>
          <a:p>
            <a:pPr algn="just"/>
            <a:endParaRPr lang="en-TR" dirty="0"/>
          </a:p>
          <a:p>
            <a:pPr algn="just"/>
            <a:r>
              <a:rPr lang="en-TR" dirty="0"/>
              <a:t>UFRS ilkesel bazlı. </a:t>
            </a:r>
          </a:p>
          <a:p>
            <a:pPr algn="just"/>
            <a:endParaRPr lang="en-TR" dirty="0"/>
          </a:p>
          <a:p>
            <a:pPr algn="just"/>
            <a:r>
              <a:rPr lang="en-TR" dirty="0"/>
              <a:t>Muhasebeleştirmeden çok kayıt sürecine odaklanır.</a:t>
            </a:r>
          </a:p>
        </p:txBody>
      </p:sp>
    </p:spTree>
    <p:extLst>
      <p:ext uri="{BB962C8B-B14F-4D97-AF65-F5344CB8AC3E}">
        <p14:creationId xmlns:p14="http://schemas.microsoft.com/office/powerpoint/2010/main" val="39427974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D3CF8-5130-9034-E2A3-B0F98F13FF34}"/>
              </a:ext>
            </a:extLst>
          </p:cNvPr>
          <p:cNvSpPr>
            <a:spLocks noGrp="1"/>
          </p:cNvSpPr>
          <p:nvPr>
            <p:ph type="title"/>
          </p:nvPr>
        </p:nvSpPr>
        <p:spPr/>
        <p:txBody>
          <a:bodyPr/>
          <a:lstStyle/>
          <a:p>
            <a:pPr algn="ctr"/>
            <a:r>
              <a:rPr lang="en-TR" dirty="0">
                <a:solidFill>
                  <a:srgbClr val="FF0000"/>
                </a:solidFill>
              </a:rPr>
              <a:t>FİNANSAL TABLOLAR </a:t>
            </a:r>
          </a:p>
        </p:txBody>
      </p:sp>
      <p:sp>
        <p:nvSpPr>
          <p:cNvPr id="3" name="Content Placeholder 2">
            <a:extLst>
              <a:ext uri="{FF2B5EF4-FFF2-40B4-BE49-F238E27FC236}">
                <a16:creationId xmlns:a16="http://schemas.microsoft.com/office/drawing/2014/main" id="{AD5AA0FB-54C9-6719-CA07-4D33FD914500}"/>
              </a:ext>
            </a:extLst>
          </p:cNvPr>
          <p:cNvSpPr>
            <a:spLocks noGrp="1"/>
          </p:cNvSpPr>
          <p:nvPr>
            <p:ph idx="1"/>
          </p:nvPr>
        </p:nvSpPr>
        <p:spPr/>
        <p:txBody>
          <a:bodyPr>
            <a:normAutofit/>
          </a:bodyPr>
          <a:lstStyle/>
          <a:p>
            <a:r>
              <a:rPr lang="en-TR" dirty="0"/>
              <a:t>BİLANÇO: </a:t>
            </a:r>
            <a:r>
              <a:rPr lang="en-US" dirty="0" err="1"/>
              <a:t>Bilanço</a:t>
            </a:r>
            <a:r>
              <a:rPr lang="en-US" dirty="0"/>
              <a:t>, </a:t>
            </a:r>
            <a:r>
              <a:rPr lang="en-US" dirty="0" err="1"/>
              <a:t>bir</a:t>
            </a:r>
            <a:r>
              <a:rPr lang="en-US" dirty="0"/>
              <a:t> </a:t>
            </a:r>
            <a:r>
              <a:rPr lang="en-US" dirty="0" err="1"/>
              <a:t>işletmenin</a:t>
            </a:r>
            <a:r>
              <a:rPr lang="en-US" dirty="0"/>
              <a:t> belli </a:t>
            </a:r>
            <a:r>
              <a:rPr lang="en-US" dirty="0" err="1"/>
              <a:t>bir</a:t>
            </a:r>
            <a:r>
              <a:rPr lang="en-US" dirty="0"/>
              <a:t> </a:t>
            </a:r>
            <a:r>
              <a:rPr lang="en-US" dirty="0" err="1"/>
              <a:t>tarihte</a:t>
            </a:r>
            <a:r>
              <a:rPr lang="en-US" dirty="0"/>
              <a:t> </a:t>
            </a:r>
            <a:r>
              <a:rPr lang="en-US" dirty="0" err="1"/>
              <a:t>sahip</a:t>
            </a:r>
            <a:r>
              <a:rPr lang="en-US" dirty="0"/>
              <a:t> </a:t>
            </a:r>
            <a:r>
              <a:rPr lang="en-US" dirty="0" err="1"/>
              <a:t>olduğu</a:t>
            </a:r>
            <a:r>
              <a:rPr lang="en-US" dirty="0"/>
              <a:t> </a:t>
            </a:r>
            <a:r>
              <a:rPr lang="en-US" dirty="0" err="1"/>
              <a:t>varlıklar</a:t>
            </a:r>
            <a:r>
              <a:rPr lang="en-US" dirty="0"/>
              <a:t> </a:t>
            </a:r>
            <a:r>
              <a:rPr lang="en-US" dirty="0" err="1"/>
              <a:t>ile</a:t>
            </a:r>
            <a:r>
              <a:rPr lang="en-US" dirty="0"/>
              <a:t> </a:t>
            </a:r>
            <a:r>
              <a:rPr lang="en-US" dirty="0" err="1"/>
              <a:t>bu</a:t>
            </a:r>
            <a:r>
              <a:rPr lang="en-US" dirty="0"/>
              <a:t> </a:t>
            </a:r>
            <a:r>
              <a:rPr lang="en-US" dirty="0" err="1"/>
              <a:t>varlıkların</a:t>
            </a:r>
            <a:r>
              <a:rPr lang="en-US" dirty="0"/>
              <a:t> </a:t>
            </a:r>
            <a:r>
              <a:rPr lang="en-US" dirty="0" err="1"/>
              <a:t>sağladığı</a:t>
            </a:r>
            <a:r>
              <a:rPr lang="en-US" dirty="0"/>
              <a:t> </a:t>
            </a:r>
            <a:r>
              <a:rPr lang="en-US" dirty="0" err="1"/>
              <a:t>kaynakları</a:t>
            </a:r>
            <a:r>
              <a:rPr lang="en-US" dirty="0"/>
              <a:t> </a:t>
            </a:r>
            <a:r>
              <a:rPr lang="en-US" dirty="0" err="1"/>
              <a:t>gösteren</a:t>
            </a:r>
            <a:r>
              <a:rPr lang="en-US" dirty="0"/>
              <a:t> </a:t>
            </a:r>
            <a:r>
              <a:rPr lang="en-US" dirty="0" err="1"/>
              <a:t>mali</a:t>
            </a:r>
            <a:r>
              <a:rPr lang="en-US" dirty="0"/>
              <a:t> </a:t>
            </a:r>
            <a:r>
              <a:rPr lang="en-US" dirty="0" err="1"/>
              <a:t>tablodur</a:t>
            </a:r>
            <a:r>
              <a:rPr lang="en-US" dirty="0"/>
              <a:t>.</a:t>
            </a:r>
          </a:p>
          <a:p>
            <a:endParaRPr lang="en-US" dirty="0"/>
          </a:p>
          <a:p>
            <a:pPr algn="just"/>
            <a:r>
              <a:rPr lang="en-US" dirty="0"/>
              <a:t>GELİR TABLOSU: </a:t>
            </a:r>
            <a:r>
              <a:rPr lang="en-US" dirty="0" err="1"/>
              <a:t>Gelir</a:t>
            </a:r>
            <a:r>
              <a:rPr lang="en-US" dirty="0"/>
              <a:t> </a:t>
            </a:r>
            <a:r>
              <a:rPr lang="en-US" dirty="0" err="1"/>
              <a:t>tablosu</a:t>
            </a:r>
            <a:r>
              <a:rPr lang="en-US" dirty="0"/>
              <a:t>, </a:t>
            </a:r>
            <a:r>
              <a:rPr lang="en-US" dirty="0" err="1"/>
              <a:t>işletmenin</a:t>
            </a:r>
            <a:r>
              <a:rPr lang="en-US" dirty="0"/>
              <a:t> belli </a:t>
            </a:r>
            <a:r>
              <a:rPr lang="en-US" dirty="0" err="1"/>
              <a:t>bir</a:t>
            </a:r>
            <a:r>
              <a:rPr lang="en-US" dirty="0"/>
              <a:t> </a:t>
            </a:r>
            <a:r>
              <a:rPr lang="en-US" dirty="0" err="1"/>
              <a:t>dönemde</a:t>
            </a:r>
            <a:r>
              <a:rPr lang="en-US" dirty="0"/>
              <a:t> </a:t>
            </a:r>
            <a:r>
              <a:rPr lang="en-US" dirty="0" err="1"/>
              <a:t>elde</a:t>
            </a:r>
            <a:r>
              <a:rPr lang="en-US" dirty="0"/>
              <a:t> </a:t>
            </a:r>
            <a:r>
              <a:rPr lang="en-US" dirty="0" err="1"/>
              <a:t>ettiği</a:t>
            </a:r>
            <a:r>
              <a:rPr lang="en-US" dirty="0"/>
              <a:t> </a:t>
            </a:r>
            <a:r>
              <a:rPr lang="en-US" dirty="0" err="1"/>
              <a:t>hasılat</a:t>
            </a:r>
            <a:r>
              <a:rPr lang="en-US" dirty="0"/>
              <a:t>, </a:t>
            </a:r>
            <a:r>
              <a:rPr lang="en-US" dirty="0" err="1"/>
              <a:t>gelir</a:t>
            </a:r>
            <a:r>
              <a:rPr lang="en-US" dirty="0"/>
              <a:t> </a:t>
            </a:r>
            <a:r>
              <a:rPr lang="en-US" dirty="0" err="1"/>
              <a:t>ve</a:t>
            </a:r>
            <a:r>
              <a:rPr lang="en-US" dirty="0"/>
              <a:t> </a:t>
            </a:r>
            <a:r>
              <a:rPr lang="en-US" dirty="0" err="1"/>
              <a:t>karlar</a:t>
            </a:r>
            <a:r>
              <a:rPr lang="en-US" dirty="0"/>
              <a:t> </a:t>
            </a:r>
            <a:r>
              <a:rPr lang="en-US" dirty="0" err="1"/>
              <a:t>ile</a:t>
            </a:r>
            <a:r>
              <a:rPr lang="en-US" dirty="0"/>
              <a:t> </a:t>
            </a:r>
            <a:r>
              <a:rPr lang="en-US" dirty="0" err="1"/>
              <a:t>aynı</a:t>
            </a:r>
            <a:r>
              <a:rPr lang="en-US" dirty="0"/>
              <a:t> </a:t>
            </a:r>
            <a:r>
              <a:rPr lang="en-US" dirty="0" err="1"/>
              <a:t>dönemde</a:t>
            </a:r>
            <a:r>
              <a:rPr lang="en-US" dirty="0"/>
              <a:t> </a:t>
            </a:r>
            <a:r>
              <a:rPr lang="en-US" dirty="0" err="1"/>
              <a:t>katlandığı</a:t>
            </a:r>
            <a:r>
              <a:rPr lang="en-US" dirty="0"/>
              <a:t> </a:t>
            </a:r>
            <a:r>
              <a:rPr lang="en-US" dirty="0" err="1"/>
              <a:t>bütün</a:t>
            </a:r>
            <a:r>
              <a:rPr lang="en-US" dirty="0"/>
              <a:t> </a:t>
            </a:r>
            <a:r>
              <a:rPr lang="en-US" dirty="0" err="1"/>
              <a:t>maliyet</a:t>
            </a:r>
            <a:r>
              <a:rPr lang="en-US" dirty="0"/>
              <a:t>, </a:t>
            </a:r>
            <a:r>
              <a:rPr lang="en-US" dirty="0" err="1"/>
              <a:t>gider</a:t>
            </a:r>
            <a:r>
              <a:rPr lang="en-US" dirty="0"/>
              <a:t> </a:t>
            </a:r>
            <a:r>
              <a:rPr lang="en-US" dirty="0" err="1"/>
              <a:t>ve</a:t>
            </a:r>
            <a:r>
              <a:rPr lang="en-US" dirty="0"/>
              <a:t> </a:t>
            </a:r>
            <a:r>
              <a:rPr lang="en-US" dirty="0" err="1"/>
              <a:t>zararları</a:t>
            </a:r>
            <a:r>
              <a:rPr lang="en-US" dirty="0"/>
              <a:t> </a:t>
            </a:r>
            <a:r>
              <a:rPr lang="en-US" dirty="0" err="1"/>
              <a:t>ve</a:t>
            </a:r>
            <a:r>
              <a:rPr lang="en-US" dirty="0"/>
              <a:t> </a:t>
            </a:r>
            <a:r>
              <a:rPr lang="en-US" dirty="0" err="1"/>
              <a:t>bunların</a:t>
            </a:r>
            <a:r>
              <a:rPr lang="en-US" dirty="0"/>
              <a:t> </a:t>
            </a:r>
            <a:r>
              <a:rPr lang="en-US" dirty="0" err="1"/>
              <a:t>sonucunda</a:t>
            </a:r>
            <a:r>
              <a:rPr lang="en-US" dirty="0"/>
              <a:t> </a:t>
            </a:r>
            <a:r>
              <a:rPr lang="en-US" dirty="0" err="1"/>
              <a:t>işletmenin</a:t>
            </a:r>
            <a:r>
              <a:rPr lang="en-US" dirty="0"/>
              <a:t> </a:t>
            </a:r>
            <a:r>
              <a:rPr lang="en-US" dirty="0" err="1"/>
              <a:t>elde</a:t>
            </a:r>
            <a:r>
              <a:rPr lang="en-US" dirty="0"/>
              <a:t> </a:t>
            </a:r>
            <a:r>
              <a:rPr lang="en-US" dirty="0" err="1"/>
              <a:t>ettiği</a:t>
            </a:r>
            <a:r>
              <a:rPr lang="en-US" dirty="0"/>
              <a:t> </a:t>
            </a:r>
            <a:r>
              <a:rPr lang="en-US" dirty="0" err="1"/>
              <a:t>dönem</a:t>
            </a:r>
            <a:r>
              <a:rPr lang="en-US" dirty="0"/>
              <a:t> net </a:t>
            </a:r>
            <a:r>
              <a:rPr lang="en-US" dirty="0" err="1"/>
              <a:t>kârını</a:t>
            </a:r>
            <a:r>
              <a:rPr lang="en-US" dirty="0"/>
              <a:t> </a:t>
            </a:r>
            <a:r>
              <a:rPr lang="en-US" dirty="0" err="1"/>
              <a:t>veya</a:t>
            </a:r>
            <a:r>
              <a:rPr lang="en-US" dirty="0"/>
              <a:t> </a:t>
            </a:r>
            <a:r>
              <a:rPr lang="en-US" dirty="0" err="1"/>
              <a:t>dönem</a:t>
            </a:r>
            <a:r>
              <a:rPr lang="en-US" dirty="0"/>
              <a:t> net </a:t>
            </a:r>
            <a:r>
              <a:rPr lang="en-US" dirty="0" err="1"/>
              <a:t>zararını</a:t>
            </a:r>
            <a:r>
              <a:rPr lang="en-US" dirty="0"/>
              <a:t> </a:t>
            </a:r>
            <a:r>
              <a:rPr lang="en-US" dirty="0" err="1"/>
              <a:t>kapsar</a:t>
            </a:r>
            <a:r>
              <a:rPr lang="en-US" dirty="0"/>
              <a:t>.</a:t>
            </a:r>
          </a:p>
          <a:p>
            <a:pPr algn="just"/>
            <a:endParaRPr lang="en-US" dirty="0"/>
          </a:p>
          <a:p>
            <a:endParaRPr lang="en-TR" dirty="0"/>
          </a:p>
        </p:txBody>
      </p:sp>
    </p:spTree>
    <p:extLst>
      <p:ext uri="{BB962C8B-B14F-4D97-AF65-F5344CB8AC3E}">
        <p14:creationId xmlns:p14="http://schemas.microsoft.com/office/powerpoint/2010/main" val="1405647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F1E0F-5219-7E80-0C9B-CCAF3ECBD005}"/>
              </a:ext>
            </a:extLst>
          </p:cNvPr>
          <p:cNvSpPr>
            <a:spLocks noGrp="1"/>
          </p:cNvSpPr>
          <p:nvPr>
            <p:ph type="title"/>
          </p:nvPr>
        </p:nvSpPr>
        <p:spPr/>
        <p:txBody>
          <a:bodyPr/>
          <a:lstStyle/>
          <a:p>
            <a:endParaRPr lang="en-TR"/>
          </a:p>
        </p:txBody>
      </p:sp>
      <p:sp>
        <p:nvSpPr>
          <p:cNvPr id="3" name="Content Placeholder 2">
            <a:extLst>
              <a:ext uri="{FF2B5EF4-FFF2-40B4-BE49-F238E27FC236}">
                <a16:creationId xmlns:a16="http://schemas.microsoft.com/office/drawing/2014/main" id="{EF72188C-85FE-E74D-BECE-55F7D43A728F}"/>
              </a:ext>
            </a:extLst>
          </p:cNvPr>
          <p:cNvSpPr>
            <a:spLocks noGrp="1"/>
          </p:cNvSpPr>
          <p:nvPr>
            <p:ph idx="1"/>
          </p:nvPr>
        </p:nvSpPr>
        <p:spPr/>
        <p:txBody>
          <a:bodyPr>
            <a:normAutofit fontScale="85000" lnSpcReduction="10000"/>
          </a:bodyPr>
          <a:lstStyle/>
          <a:p>
            <a:pPr algn="just"/>
            <a:r>
              <a:rPr lang="en-TR" dirty="0"/>
              <a:t>SATIŞLARIN MALİYETİ TABLOSU: </a:t>
            </a:r>
            <a:r>
              <a:rPr lang="en-US" dirty="0" err="1"/>
              <a:t>Gelir</a:t>
            </a:r>
            <a:r>
              <a:rPr lang="en-US" dirty="0"/>
              <a:t> </a:t>
            </a:r>
            <a:r>
              <a:rPr lang="en-US" dirty="0" err="1"/>
              <a:t>tablosundaki</a:t>
            </a:r>
            <a:r>
              <a:rPr lang="en-US" dirty="0"/>
              <a:t> </a:t>
            </a:r>
            <a:r>
              <a:rPr lang="en-US" dirty="0" err="1"/>
              <a:t>satışların</a:t>
            </a:r>
            <a:r>
              <a:rPr lang="en-US" dirty="0"/>
              <a:t> </a:t>
            </a:r>
            <a:r>
              <a:rPr lang="en-US" dirty="0" err="1"/>
              <a:t>maliyeti</a:t>
            </a:r>
            <a:r>
              <a:rPr lang="en-US" dirty="0"/>
              <a:t> </a:t>
            </a:r>
            <a:r>
              <a:rPr lang="en-US" dirty="0" err="1"/>
              <a:t>kısım</a:t>
            </a:r>
            <a:r>
              <a:rPr lang="en-US" dirty="0"/>
              <a:t> </a:t>
            </a:r>
            <a:r>
              <a:rPr lang="en-US" dirty="0" err="1"/>
              <a:t>işletmenin</a:t>
            </a:r>
            <a:r>
              <a:rPr lang="en-US" dirty="0"/>
              <a:t> </a:t>
            </a:r>
            <a:r>
              <a:rPr lang="en-US" dirty="0" err="1"/>
              <a:t>dönem</a:t>
            </a:r>
            <a:r>
              <a:rPr lang="en-US" dirty="0"/>
              <a:t> </a:t>
            </a:r>
            <a:r>
              <a:rPr lang="en-US" dirty="0" err="1"/>
              <a:t>içindeki</a:t>
            </a:r>
            <a:r>
              <a:rPr lang="en-US" dirty="0"/>
              <a:t> </a:t>
            </a:r>
            <a:r>
              <a:rPr lang="en-US" dirty="0" err="1"/>
              <a:t>stok</a:t>
            </a:r>
            <a:r>
              <a:rPr lang="en-US" dirty="0"/>
              <a:t> </a:t>
            </a:r>
            <a:r>
              <a:rPr lang="en-US" dirty="0" err="1"/>
              <a:t>hareketleri</a:t>
            </a:r>
            <a:r>
              <a:rPr lang="en-US" dirty="0"/>
              <a:t> </a:t>
            </a:r>
            <a:r>
              <a:rPr lang="en-US" dirty="0" err="1"/>
              <a:t>ile</a:t>
            </a:r>
            <a:r>
              <a:rPr lang="en-US" dirty="0"/>
              <a:t> </a:t>
            </a:r>
            <a:r>
              <a:rPr lang="en-US" dirty="0" err="1"/>
              <a:t>satılan</a:t>
            </a:r>
            <a:r>
              <a:rPr lang="en-US" dirty="0"/>
              <a:t> </a:t>
            </a:r>
            <a:r>
              <a:rPr lang="en-US" dirty="0" err="1"/>
              <a:t>mamul</a:t>
            </a:r>
            <a:r>
              <a:rPr lang="en-US" dirty="0"/>
              <a:t>, ilk </a:t>
            </a:r>
            <a:r>
              <a:rPr lang="en-US" dirty="0" err="1"/>
              <a:t>madde</a:t>
            </a:r>
            <a:r>
              <a:rPr lang="en-US" dirty="0"/>
              <a:t> </a:t>
            </a:r>
            <a:r>
              <a:rPr lang="en-US" dirty="0" err="1"/>
              <a:t>ve</a:t>
            </a:r>
            <a:r>
              <a:rPr lang="en-US" dirty="0"/>
              <a:t> </a:t>
            </a:r>
            <a:r>
              <a:rPr lang="en-US" dirty="0" err="1"/>
              <a:t>malzeme</a:t>
            </a:r>
            <a:r>
              <a:rPr lang="en-US" dirty="0"/>
              <a:t> </a:t>
            </a:r>
            <a:r>
              <a:rPr lang="en-US" dirty="0" err="1"/>
              <a:t>ile</a:t>
            </a:r>
            <a:r>
              <a:rPr lang="en-US" dirty="0"/>
              <a:t> </a:t>
            </a:r>
            <a:r>
              <a:rPr lang="en-US" dirty="0" err="1"/>
              <a:t>ticari</a:t>
            </a:r>
            <a:r>
              <a:rPr lang="en-US" dirty="0"/>
              <a:t> mal </a:t>
            </a:r>
            <a:r>
              <a:rPr lang="en-US" dirty="0" err="1"/>
              <a:t>gibi</a:t>
            </a:r>
            <a:r>
              <a:rPr lang="en-US" dirty="0"/>
              <a:t> </a:t>
            </a:r>
            <a:r>
              <a:rPr lang="en-US" dirty="0" err="1"/>
              <a:t>maddelerin</a:t>
            </a:r>
            <a:r>
              <a:rPr lang="en-US" dirty="0"/>
              <a:t> </a:t>
            </a:r>
            <a:r>
              <a:rPr lang="en-US" dirty="0" err="1"/>
              <a:t>ve</a:t>
            </a:r>
            <a:r>
              <a:rPr lang="en-US" dirty="0"/>
              <a:t> </a:t>
            </a:r>
            <a:r>
              <a:rPr lang="en-US" dirty="0" err="1"/>
              <a:t>satılan</a:t>
            </a:r>
            <a:r>
              <a:rPr lang="en-US" dirty="0"/>
              <a:t> </a:t>
            </a:r>
            <a:r>
              <a:rPr lang="en-US" dirty="0" err="1"/>
              <a:t>hizmetlerin</a:t>
            </a:r>
            <a:r>
              <a:rPr lang="en-US" dirty="0"/>
              <a:t> </a:t>
            </a:r>
            <a:r>
              <a:rPr lang="en-US" dirty="0" err="1"/>
              <a:t>maliyetini</a:t>
            </a:r>
            <a:r>
              <a:rPr lang="en-US" dirty="0"/>
              <a:t> .</a:t>
            </a:r>
            <a:r>
              <a:rPr lang="en-US" dirty="0" err="1"/>
              <a:t>göstermek</a:t>
            </a:r>
            <a:r>
              <a:rPr lang="en-US" dirty="0"/>
              <a:t> </a:t>
            </a:r>
            <a:r>
              <a:rPr lang="en-US" dirty="0" err="1"/>
              <a:t>üzere</a:t>
            </a:r>
            <a:r>
              <a:rPr lang="en-US" dirty="0"/>
              <a:t> </a:t>
            </a:r>
            <a:r>
              <a:rPr lang="en-US" dirty="0" err="1"/>
              <a:t>ayrı</a:t>
            </a:r>
            <a:r>
              <a:rPr lang="en-US" dirty="0"/>
              <a:t> </a:t>
            </a:r>
            <a:r>
              <a:rPr lang="en-US" dirty="0" err="1"/>
              <a:t>bir</a:t>
            </a:r>
            <a:r>
              <a:rPr lang="en-US" dirty="0"/>
              <a:t> </a:t>
            </a:r>
            <a:r>
              <a:rPr lang="en-US" dirty="0" err="1"/>
              <a:t>tablo</a:t>
            </a:r>
            <a:r>
              <a:rPr lang="en-US" dirty="0"/>
              <a:t> </a:t>
            </a:r>
            <a:r>
              <a:rPr lang="en-US" dirty="0" err="1"/>
              <a:t>halinde</a:t>
            </a:r>
            <a:r>
              <a:rPr lang="en-US" dirty="0"/>
              <a:t> </a:t>
            </a:r>
            <a:r>
              <a:rPr lang="en-US" dirty="0" err="1"/>
              <a:t>düzenlenir</a:t>
            </a:r>
            <a:r>
              <a:rPr lang="en-US" dirty="0"/>
              <a:t> </a:t>
            </a:r>
          </a:p>
          <a:p>
            <a:pPr marL="0" indent="0" algn="just">
              <a:buNone/>
            </a:pPr>
            <a:endParaRPr lang="en-TR" dirty="0"/>
          </a:p>
          <a:p>
            <a:pPr algn="just"/>
            <a:r>
              <a:rPr lang="en-TR" dirty="0"/>
              <a:t>NAKİT AKIM TABLOSU: </a:t>
            </a:r>
            <a:r>
              <a:rPr lang="en-US" dirty="0" err="1"/>
              <a:t>İşletmenin</a:t>
            </a:r>
            <a:r>
              <a:rPr lang="en-US" dirty="0"/>
              <a:t> </a:t>
            </a:r>
            <a:r>
              <a:rPr lang="en-US" dirty="0" err="1"/>
              <a:t>belirli</a:t>
            </a:r>
            <a:r>
              <a:rPr lang="en-US" dirty="0"/>
              <a:t> </a:t>
            </a:r>
            <a:r>
              <a:rPr lang="en-US" dirty="0" err="1"/>
              <a:t>bir</a:t>
            </a:r>
            <a:r>
              <a:rPr lang="en-US" dirty="0"/>
              <a:t> </a:t>
            </a:r>
            <a:r>
              <a:rPr lang="en-US" dirty="0" err="1"/>
              <a:t>hesap</a:t>
            </a:r>
            <a:r>
              <a:rPr lang="en-US" dirty="0"/>
              <a:t> </a:t>
            </a:r>
            <a:r>
              <a:rPr lang="en-US" dirty="0" err="1"/>
              <a:t>dönemi</a:t>
            </a:r>
            <a:r>
              <a:rPr lang="en-US" dirty="0"/>
              <a:t> </a:t>
            </a:r>
            <a:r>
              <a:rPr lang="en-US" dirty="0" err="1"/>
              <a:t>içinde</a:t>
            </a:r>
            <a:r>
              <a:rPr lang="en-US" dirty="0"/>
              <a:t> </a:t>
            </a:r>
            <a:r>
              <a:rPr lang="en-US" dirty="0" err="1"/>
              <a:t>ortaya</a:t>
            </a:r>
            <a:r>
              <a:rPr lang="en-US" dirty="0"/>
              <a:t> </a:t>
            </a:r>
            <a:r>
              <a:rPr lang="en-US" dirty="0" err="1"/>
              <a:t>çıkan</a:t>
            </a:r>
            <a:r>
              <a:rPr lang="en-US" dirty="0"/>
              <a:t> </a:t>
            </a:r>
            <a:r>
              <a:rPr lang="en-US" dirty="0" err="1"/>
              <a:t>nakit</a:t>
            </a:r>
            <a:r>
              <a:rPr lang="en-US" dirty="0"/>
              <a:t> </a:t>
            </a:r>
            <a:r>
              <a:rPr lang="en-US" dirty="0" err="1"/>
              <a:t>akışlarını</a:t>
            </a:r>
            <a:r>
              <a:rPr lang="en-US" dirty="0"/>
              <a:t>, </a:t>
            </a:r>
            <a:r>
              <a:rPr lang="en-US" dirty="0" err="1"/>
              <a:t>kaynakları</a:t>
            </a:r>
            <a:r>
              <a:rPr lang="en-US" dirty="0"/>
              <a:t> </a:t>
            </a:r>
            <a:r>
              <a:rPr lang="en-US" dirty="0" err="1"/>
              <a:t>ve</a:t>
            </a:r>
            <a:r>
              <a:rPr lang="en-US" dirty="0"/>
              <a:t> </a:t>
            </a:r>
            <a:r>
              <a:rPr lang="en-US" dirty="0" err="1"/>
              <a:t>kullanım</a:t>
            </a:r>
            <a:r>
              <a:rPr lang="en-US" dirty="0"/>
              <a:t> </a:t>
            </a:r>
            <a:r>
              <a:rPr lang="en-US" dirty="0" err="1"/>
              <a:t>yerleri</a:t>
            </a:r>
            <a:r>
              <a:rPr lang="en-US" dirty="0"/>
              <a:t> </a:t>
            </a:r>
            <a:r>
              <a:rPr lang="en-US" dirty="0" err="1"/>
              <a:t>bakımından</a:t>
            </a:r>
            <a:r>
              <a:rPr lang="en-US" dirty="0"/>
              <a:t> </a:t>
            </a:r>
            <a:r>
              <a:rPr lang="en-US" dirty="0" err="1"/>
              <a:t>gösteren</a:t>
            </a:r>
            <a:r>
              <a:rPr lang="en-US" dirty="0"/>
              <a:t> </a:t>
            </a:r>
            <a:r>
              <a:rPr lang="en-US" dirty="0" err="1"/>
              <a:t>tablodur</a:t>
            </a:r>
            <a:r>
              <a:rPr lang="en-US" dirty="0"/>
              <a:t>. Bu </a:t>
            </a:r>
            <a:r>
              <a:rPr lang="en-US" dirty="0" err="1"/>
              <a:t>tabloda</a:t>
            </a:r>
            <a:r>
              <a:rPr lang="en-US" dirty="0"/>
              <a:t> </a:t>
            </a:r>
            <a:r>
              <a:rPr lang="en-US" dirty="0" err="1"/>
              <a:t>fon</a:t>
            </a:r>
            <a:r>
              <a:rPr lang="en-US" dirty="0"/>
              <a:t> </a:t>
            </a:r>
            <a:r>
              <a:rPr lang="en-US" dirty="0" err="1"/>
              <a:t>kavramı</a:t>
            </a:r>
            <a:r>
              <a:rPr lang="en-US" dirty="0"/>
              <a:t>, </a:t>
            </a:r>
            <a:r>
              <a:rPr lang="en-US" dirty="0" err="1"/>
              <a:t>kasa</a:t>
            </a:r>
            <a:r>
              <a:rPr lang="en-US" dirty="0"/>
              <a:t> </a:t>
            </a:r>
            <a:r>
              <a:rPr lang="en-US" dirty="0" err="1"/>
              <a:t>mevcudu</a:t>
            </a:r>
            <a:r>
              <a:rPr lang="en-US" dirty="0"/>
              <a:t> </a:t>
            </a:r>
            <a:r>
              <a:rPr lang="en-US" dirty="0" err="1"/>
              <a:t>ve</a:t>
            </a:r>
            <a:r>
              <a:rPr lang="en-US" dirty="0"/>
              <a:t> </a:t>
            </a:r>
            <a:r>
              <a:rPr lang="en-US" dirty="0" err="1"/>
              <a:t>bankadaki</a:t>
            </a:r>
            <a:r>
              <a:rPr lang="en-US" dirty="0"/>
              <a:t> </a:t>
            </a:r>
            <a:r>
              <a:rPr lang="en-US" dirty="0" err="1"/>
              <a:t>mevduatl</a:t>
            </a:r>
            <a:r>
              <a:rPr lang="en-US" dirty="0"/>
              <a:t> a </a:t>
            </a:r>
            <a:r>
              <a:rPr lang="en-US" dirty="0" err="1"/>
              <a:t>rı</a:t>
            </a:r>
            <a:r>
              <a:rPr lang="en-US" dirty="0"/>
              <a:t> </a:t>
            </a:r>
            <a:r>
              <a:rPr lang="en-US" dirty="0" err="1"/>
              <a:t>kapsar</a:t>
            </a:r>
            <a:r>
              <a:rPr lang="en-US" dirty="0"/>
              <a:t>.</a:t>
            </a:r>
          </a:p>
          <a:p>
            <a:pPr marL="0" indent="0" algn="just">
              <a:buNone/>
            </a:pPr>
            <a:endParaRPr lang="en-TR" dirty="0"/>
          </a:p>
          <a:p>
            <a:pPr algn="just"/>
            <a:r>
              <a:rPr lang="en-TR" dirty="0"/>
              <a:t>FON AKIM TABLOSU: </a:t>
            </a:r>
            <a:r>
              <a:rPr lang="en-US" dirty="0" err="1"/>
              <a:t>İşletmenin</a:t>
            </a:r>
            <a:r>
              <a:rPr lang="en-US" dirty="0"/>
              <a:t>, </a:t>
            </a:r>
            <a:r>
              <a:rPr lang="en-US" dirty="0" err="1"/>
              <a:t>belirli</a:t>
            </a:r>
            <a:r>
              <a:rPr lang="en-US" dirty="0"/>
              <a:t> </a:t>
            </a:r>
            <a:r>
              <a:rPr lang="en-US" dirty="0" err="1"/>
              <a:t>bir</a:t>
            </a:r>
            <a:r>
              <a:rPr lang="en-US" dirty="0"/>
              <a:t> </a:t>
            </a:r>
            <a:r>
              <a:rPr lang="en-US" dirty="0" err="1"/>
              <a:t>hesap</a:t>
            </a:r>
            <a:r>
              <a:rPr lang="en-US" dirty="0"/>
              <a:t> </a:t>
            </a:r>
            <a:r>
              <a:rPr lang="en-US" dirty="0" err="1"/>
              <a:t>döneminde</a:t>
            </a:r>
            <a:r>
              <a:rPr lang="en-US" dirty="0"/>
              <a:t> </a:t>
            </a:r>
            <a:r>
              <a:rPr lang="en-US" dirty="0" err="1"/>
              <a:t>sağladığı</a:t>
            </a:r>
            <a:r>
              <a:rPr lang="en-US" dirty="0"/>
              <a:t> </a:t>
            </a:r>
            <a:r>
              <a:rPr lang="en-US" dirty="0" err="1"/>
              <a:t>fon</a:t>
            </a:r>
            <a:r>
              <a:rPr lang="en-US" dirty="0"/>
              <a:t> </a:t>
            </a:r>
            <a:r>
              <a:rPr lang="en-US" dirty="0" err="1"/>
              <a:t>kaynaklarını</a:t>
            </a:r>
            <a:r>
              <a:rPr lang="en-US" dirty="0"/>
              <a:t>, </a:t>
            </a:r>
            <a:r>
              <a:rPr lang="en-US" dirty="0" err="1"/>
              <a:t>ve</a:t>
            </a:r>
            <a:r>
              <a:rPr lang="en-US" dirty="0"/>
              <a:t> </a:t>
            </a:r>
            <a:r>
              <a:rPr lang="en-US" dirty="0" err="1"/>
              <a:t>bunların</a:t>
            </a:r>
            <a:r>
              <a:rPr lang="en-US" dirty="0"/>
              <a:t> </a:t>
            </a:r>
            <a:r>
              <a:rPr lang="en-US" dirty="0" err="1"/>
              <a:t>kullanım</a:t>
            </a:r>
            <a:r>
              <a:rPr lang="en-US" dirty="0"/>
              <a:t> </a:t>
            </a:r>
            <a:r>
              <a:rPr lang="en-US" dirty="0" err="1"/>
              <a:t>yerlerini</a:t>
            </a:r>
            <a:r>
              <a:rPr lang="en-US" dirty="0"/>
              <a:t> </a:t>
            </a:r>
            <a:r>
              <a:rPr lang="en-US" dirty="0" err="1"/>
              <a:t>gösteren</a:t>
            </a:r>
            <a:r>
              <a:rPr lang="en-US" dirty="0"/>
              <a:t> </a:t>
            </a:r>
            <a:r>
              <a:rPr lang="en-US" dirty="0" err="1"/>
              <a:t>tablodur</a:t>
            </a:r>
            <a:r>
              <a:rPr lang="en-US" dirty="0"/>
              <a:t>. Bu </a:t>
            </a:r>
            <a:r>
              <a:rPr lang="en-US" dirty="0" err="1"/>
              <a:t>tabloda</a:t>
            </a:r>
            <a:r>
              <a:rPr lang="en-US" dirty="0"/>
              <a:t>, </a:t>
            </a:r>
            <a:r>
              <a:rPr lang="en-US" dirty="0" err="1"/>
              <a:t>fon</a:t>
            </a:r>
            <a:r>
              <a:rPr lang="en-US" dirty="0"/>
              <a:t> </a:t>
            </a:r>
            <a:r>
              <a:rPr lang="en-US" dirty="0" err="1"/>
              <a:t>kavramı</a:t>
            </a:r>
            <a:r>
              <a:rPr lang="en-US" dirty="0"/>
              <a:t> </a:t>
            </a:r>
            <a:r>
              <a:rPr lang="en-US" dirty="0" err="1"/>
              <a:t>tüm</a:t>
            </a:r>
            <a:r>
              <a:rPr lang="en-US" dirty="0"/>
              <a:t> </a:t>
            </a:r>
            <a:r>
              <a:rPr lang="en-US" dirty="0" err="1"/>
              <a:t>finansal</a:t>
            </a:r>
            <a:r>
              <a:rPr lang="en-US" dirty="0"/>
              <a:t> </a:t>
            </a:r>
            <a:r>
              <a:rPr lang="en-US" dirty="0" err="1"/>
              <a:t>araçları</a:t>
            </a:r>
            <a:r>
              <a:rPr lang="en-US" dirty="0"/>
              <a:t> </a:t>
            </a:r>
            <a:r>
              <a:rPr lang="en-US" dirty="0" err="1"/>
              <a:t>kapsar</a:t>
            </a:r>
            <a:r>
              <a:rPr lang="en-US" dirty="0"/>
              <a:t>.</a:t>
            </a:r>
          </a:p>
          <a:p>
            <a:pPr algn="just"/>
            <a:endParaRPr lang="en-TR" dirty="0"/>
          </a:p>
          <a:p>
            <a:endParaRPr lang="en-TR" dirty="0"/>
          </a:p>
        </p:txBody>
      </p:sp>
    </p:spTree>
    <p:extLst>
      <p:ext uri="{BB962C8B-B14F-4D97-AF65-F5344CB8AC3E}">
        <p14:creationId xmlns:p14="http://schemas.microsoft.com/office/powerpoint/2010/main" val="19945895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0A4BF-92A3-BBFA-EBC0-57693F38F027}"/>
              </a:ext>
            </a:extLst>
          </p:cNvPr>
          <p:cNvSpPr>
            <a:spLocks noGrp="1"/>
          </p:cNvSpPr>
          <p:nvPr>
            <p:ph type="title"/>
          </p:nvPr>
        </p:nvSpPr>
        <p:spPr/>
        <p:txBody>
          <a:bodyPr/>
          <a:lstStyle/>
          <a:p>
            <a:endParaRPr lang="en-TR"/>
          </a:p>
        </p:txBody>
      </p:sp>
      <p:sp>
        <p:nvSpPr>
          <p:cNvPr id="3" name="Content Placeholder 2">
            <a:extLst>
              <a:ext uri="{FF2B5EF4-FFF2-40B4-BE49-F238E27FC236}">
                <a16:creationId xmlns:a16="http://schemas.microsoft.com/office/drawing/2014/main" id="{8ABF7FD5-E034-33DF-E53A-5CE8E3AB12C5}"/>
              </a:ext>
            </a:extLst>
          </p:cNvPr>
          <p:cNvSpPr>
            <a:spLocks noGrp="1"/>
          </p:cNvSpPr>
          <p:nvPr>
            <p:ph idx="1"/>
          </p:nvPr>
        </p:nvSpPr>
        <p:spPr/>
        <p:txBody>
          <a:bodyPr/>
          <a:lstStyle/>
          <a:p>
            <a:r>
              <a:rPr lang="en-TR" dirty="0"/>
              <a:t>KAR DAĞITIM TABLOSU:  İşletmenin dönem karının dağıtım biçimini gösterir.</a:t>
            </a:r>
          </a:p>
          <a:p>
            <a:endParaRPr lang="en-TR" dirty="0"/>
          </a:p>
          <a:p>
            <a:endParaRPr lang="en-TR" dirty="0"/>
          </a:p>
          <a:p>
            <a:r>
              <a:rPr lang="en-TR" dirty="0"/>
              <a:t>ÖZKAYNAKLAR DEĞİŞİM TABLOSU</a:t>
            </a:r>
            <a:r>
              <a:rPr lang="en-TR"/>
              <a:t>:  İlgili dönemde işletme özkaynaklarındaki artış ya da azalışları gösteren mali tablodur.</a:t>
            </a:r>
            <a:endParaRPr lang="en-TR" dirty="0"/>
          </a:p>
        </p:txBody>
      </p:sp>
    </p:spTree>
    <p:extLst>
      <p:ext uri="{BB962C8B-B14F-4D97-AF65-F5344CB8AC3E}">
        <p14:creationId xmlns:p14="http://schemas.microsoft.com/office/powerpoint/2010/main" val="1099143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5638B-A57A-FC34-D3F9-5CECE14CED71}"/>
              </a:ext>
            </a:extLst>
          </p:cNvPr>
          <p:cNvSpPr>
            <a:spLocks noGrp="1"/>
          </p:cNvSpPr>
          <p:nvPr>
            <p:ph type="title"/>
          </p:nvPr>
        </p:nvSpPr>
        <p:spPr>
          <a:xfrm>
            <a:off x="2611808" y="808057"/>
            <a:ext cx="7958331" cy="739390"/>
          </a:xfrm>
        </p:spPr>
        <p:txBody>
          <a:bodyPr/>
          <a:lstStyle/>
          <a:p>
            <a:pPr algn="ctr"/>
            <a:r>
              <a:rPr lang="en-TR" b="1" dirty="0"/>
              <a:t>MUHASEBE KAYIT DÜZENİ</a:t>
            </a:r>
          </a:p>
        </p:txBody>
      </p:sp>
      <p:sp>
        <p:nvSpPr>
          <p:cNvPr id="3" name="Content Placeholder 2">
            <a:extLst>
              <a:ext uri="{FF2B5EF4-FFF2-40B4-BE49-F238E27FC236}">
                <a16:creationId xmlns:a16="http://schemas.microsoft.com/office/drawing/2014/main" id="{86BFE74E-C701-8E0F-9002-FA78F0004678}"/>
              </a:ext>
            </a:extLst>
          </p:cNvPr>
          <p:cNvSpPr>
            <a:spLocks noGrp="1"/>
          </p:cNvSpPr>
          <p:nvPr>
            <p:ph idx="1"/>
          </p:nvPr>
        </p:nvSpPr>
        <p:spPr>
          <a:xfrm>
            <a:off x="1277815" y="2052116"/>
            <a:ext cx="9292324" cy="3997828"/>
          </a:xfrm>
        </p:spPr>
        <p:txBody>
          <a:bodyPr/>
          <a:lstStyle/>
          <a:p>
            <a:pPr marL="0" indent="0" eaLnBrk="1" hangingPunct="1">
              <a:buFont typeface="Wingdings" pitchFamily="2" charset="2"/>
              <a:buNone/>
            </a:pPr>
            <a:r>
              <a:rPr lang="tr-TR" altLang="en-TR" dirty="0"/>
              <a:t>Tüccarlar, defter tutma  bakımından iki sınıfa ayrılır (VUK, 176):      </a:t>
            </a:r>
          </a:p>
          <a:p>
            <a:pPr marL="0" indent="0" eaLnBrk="1" hangingPunct="1">
              <a:buFont typeface="Wingdings" pitchFamily="2" charset="2"/>
              <a:buNone/>
            </a:pPr>
            <a:r>
              <a:rPr lang="tr-TR" altLang="en-TR" dirty="0"/>
              <a:t>   </a:t>
            </a:r>
          </a:p>
          <a:p>
            <a:pPr marL="0" indent="0" eaLnBrk="1" hangingPunct="1">
              <a:buFont typeface="Wingdings" pitchFamily="2" charset="2"/>
              <a:buNone/>
            </a:pPr>
            <a:r>
              <a:rPr lang="tr-TR" altLang="en-TR" b="1" dirty="0"/>
              <a:t>I. sınıf tüccarlar</a:t>
            </a:r>
            <a:r>
              <a:rPr lang="tr-TR" altLang="en-TR" dirty="0"/>
              <a:t>, bilanço esasına göre;</a:t>
            </a:r>
          </a:p>
          <a:p>
            <a:pPr marL="0" indent="0" eaLnBrk="1" hangingPunct="1">
              <a:buFont typeface="Wingdings" pitchFamily="2" charset="2"/>
              <a:buNone/>
            </a:pPr>
            <a:r>
              <a:rPr lang="tr-TR" altLang="en-TR" b="1" dirty="0"/>
              <a:t>II. sınıf tüccarlar</a:t>
            </a:r>
            <a:r>
              <a:rPr lang="tr-TR" altLang="en-TR" dirty="0"/>
              <a:t>, işletme hesabı esasına göre; defter tutarlar</a:t>
            </a:r>
            <a:endParaRPr lang="en-TR" dirty="0"/>
          </a:p>
        </p:txBody>
      </p:sp>
    </p:spTree>
    <p:extLst>
      <p:ext uri="{BB962C8B-B14F-4D97-AF65-F5344CB8AC3E}">
        <p14:creationId xmlns:p14="http://schemas.microsoft.com/office/powerpoint/2010/main" val="1090578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E91E2A-D342-24D9-A0E3-99CA09237D0B}"/>
              </a:ext>
            </a:extLst>
          </p:cNvPr>
          <p:cNvSpPr>
            <a:spLocks noGrp="1"/>
          </p:cNvSpPr>
          <p:nvPr>
            <p:ph idx="1"/>
          </p:nvPr>
        </p:nvSpPr>
        <p:spPr>
          <a:xfrm>
            <a:off x="1486319" y="0"/>
            <a:ext cx="10046676" cy="5557575"/>
          </a:xfrm>
        </p:spPr>
        <p:txBody>
          <a:bodyPr/>
          <a:lstStyle/>
          <a:p>
            <a:r>
              <a:rPr lang="en-TR" dirty="0"/>
              <a:t>BİRİNCİ SINIF TÜCCARLAR; </a:t>
            </a:r>
          </a:p>
          <a:p>
            <a:r>
              <a:rPr lang="en-TR" dirty="0"/>
              <a:t>1) Yevmiye Defteri (Günlük Defter)</a:t>
            </a:r>
          </a:p>
          <a:p>
            <a:r>
              <a:rPr lang="en-TR" dirty="0"/>
              <a:t>2) Defter-i Kebir (Büyük Defter)</a:t>
            </a:r>
          </a:p>
          <a:p>
            <a:r>
              <a:rPr lang="en-TR" dirty="0"/>
              <a:t>3) Envanter Defteri  </a:t>
            </a:r>
          </a:p>
          <a:p>
            <a:endParaRPr lang="en-TR" dirty="0"/>
          </a:p>
          <a:p>
            <a:r>
              <a:rPr lang="en-TR" dirty="0"/>
              <a:t>İKİNCİ SINIF TÜCCARLAR; </a:t>
            </a:r>
          </a:p>
          <a:p>
            <a:r>
              <a:rPr lang="en-TR" dirty="0"/>
              <a:t>İşletme Hesabı Defteri</a:t>
            </a:r>
          </a:p>
        </p:txBody>
      </p:sp>
    </p:spTree>
    <p:extLst>
      <p:ext uri="{BB962C8B-B14F-4D97-AF65-F5344CB8AC3E}">
        <p14:creationId xmlns:p14="http://schemas.microsoft.com/office/powerpoint/2010/main" val="4138620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59CE7-7559-54D6-753C-52647E18C452}"/>
              </a:ext>
            </a:extLst>
          </p:cNvPr>
          <p:cNvSpPr>
            <a:spLocks noGrp="1"/>
          </p:cNvSpPr>
          <p:nvPr>
            <p:ph type="title"/>
          </p:nvPr>
        </p:nvSpPr>
        <p:spPr>
          <a:xfrm>
            <a:off x="2611808" y="476313"/>
            <a:ext cx="7958331" cy="1077229"/>
          </a:xfrm>
        </p:spPr>
        <p:txBody>
          <a:bodyPr/>
          <a:lstStyle/>
          <a:p>
            <a:pPr algn="ctr"/>
            <a:r>
              <a:rPr lang="en-TR" dirty="0"/>
              <a:t>YEVMİYE DEFTERİ</a:t>
            </a:r>
          </a:p>
        </p:txBody>
      </p:sp>
      <p:sp>
        <p:nvSpPr>
          <p:cNvPr id="3" name="Content Placeholder 2">
            <a:extLst>
              <a:ext uri="{FF2B5EF4-FFF2-40B4-BE49-F238E27FC236}">
                <a16:creationId xmlns:a16="http://schemas.microsoft.com/office/drawing/2014/main" id="{7DA53875-FBB6-880D-936B-AE43135E74C2}"/>
              </a:ext>
            </a:extLst>
          </p:cNvPr>
          <p:cNvSpPr>
            <a:spLocks noGrp="1"/>
          </p:cNvSpPr>
          <p:nvPr>
            <p:ph idx="1"/>
          </p:nvPr>
        </p:nvSpPr>
        <p:spPr>
          <a:xfrm>
            <a:off x="1488831" y="1014928"/>
            <a:ext cx="9081308" cy="1763442"/>
          </a:xfrm>
        </p:spPr>
        <p:txBody>
          <a:bodyPr/>
          <a:lstStyle/>
          <a:p>
            <a:pPr algn="just"/>
            <a:r>
              <a:rPr lang="tr-TR" dirty="0"/>
              <a:t>İşletmede ortaya çıkan mali olayların tarih sırasıyla ve usulüne uygun olarak maddeler halinde kaydedildiği defterdir. </a:t>
            </a:r>
          </a:p>
        </p:txBody>
      </p:sp>
      <p:pic>
        <p:nvPicPr>
          <p:cNvPr id="1026" name="Picture 2" descr="Yevmiye Defterinin Kapanış Onayı - Alomaliye.com">
            <a:extLst>
              <a:ext uri="{FF2B5EF4-FFF2-40B4-BE49-F238E27FC236}">
                <a16:creationId xmlns:a16="http://schemas.microsoft.com/office/drawing/2014/main" id="{A1920F1F-F733-F30D-03CA-9A7E503DB2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7275" y="2643188"/>
            <a:ext cx="10044113" cy="388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81565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C6F31-4070-9B3C-1AD5-5BCC6C61AFEE}"/>
              </a:ext>
            </a:extLst>
          </p:cNvPr>
          <p:cNvSpPr>
            <a:spLocks noGrp="1"/>
          </p:cNvSpPr>
          <p:nvPr>
            <p:ph type="title"/>
          </p:nvPr>
        </p:nvSpPr>
        <p:spPr>
          <a:xfrm>
            <a:off x="1969803" y="808056"/>
            <a:ext cx="8608037" cy="1077229"/>
          </a:xfrm>
        </p:spPr>
        <p:txBody>
          <a:bodyPr>
            <a:normAutofit/>
          </a:bodyPr>
          <a:lstStyle/>
          <a:p>
            <a:pPr algn="l"/>
            <a:r>
              <a:rPr lang="en-TR" dirty="0"/>
              <a:t>DEFTER-İ KEBİR</a:t>
            </a:r>
            <a:endParaRPr lang="en-TR"/>
          </a:p>
        </p:txBody>
      </p:sp>
      <p:sp>
        <p:nvSpPr>
          <p:cNvPr id="3" name="Content Placeholder 2">
            <a:extLst>
              <a:ext uri="{FF2B5EF4-FFF2-40B4-BE49-F238E27FC236}">
                <a16:creationId xmlns:a16="http://schemas.microsoft.com/office/drawing/2014/main" id="{857C90E9-FB37-405E-FE77-3B9EFE5CFAC2}"/>
              </a:ext>
            </a:extLst>
          </p:cNvPr>
          <p:cNvSpPr>
            <a:spLocks noGrp="1"/>
          </p:cNvSpPr>
          <p:nvPr>
            <p:ph idx="1"/>
          </p:nvPr>
        </p:nvSpPr>
        <p:spPr>
          <a:xfrm>
            <a:off x="1092252" y="2286000"/>
            <a:ext cx="2829127" cy="3529482"/>
          </a:xfrm>
        </p:spPr>
        <p:txBody>
          <a:bodyPr>
            <a:normAutofit/>
          </a:bodyPr>
          <a:lstStyle/>
          <a:p>
            <a:r>
              <a:rPr lang="tr-TR" altLang="en-TR" sz="1600" b="1" dirty="0"/>
              <a:t>Ana hesapları bünyesinde toplayan defterdir. Yevmiye defterine kaydedilen işlemler usulüne uygun olarak bu defterdeki hesaplara geçirilerek mali bilgilerin sınıflama işlemi yapılır. </a:t>
            </a:r>
            <a:endParaRPr lang="en-TR" sz="1600" dirty="0"/>
          </a:p>
        </p:txBody>
      </p:sp>
      <p:pic>
        <p:nvPicPr>
          <p:cNvPr id="2050" name="Picture 2" descr="Genel Muhasebe">
            <a:extLst>
              <a:ext uri="{FF2B5EF4-FFF2-40B4-BE49-F238E27FC236}">
                <a16:creationId xmlns:a16="http://schemas.microsoft.com/office/drawing/2014/main" id="{33F73984-06C8-B5F3-5137-74CB4F86804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129089" y="1885284"/>
            <a:ext cx="6797992" cy="4164659"/>
          </a:xfrm>
          <a:prstGeom prst="rect">
            <a:avLst/>
          </a:prstGeom>
          <a:noFill/>
          <a:ln>
            <a:gradFill flip="none" rotWithShape="1">
              <a:gsLst>
                <a:gs pos="86000">
                  <a:schemeClr val="accent6">
                    <a:lumMod val="67000"/>
                  </a:schemeClr>
                </a:gs>
                <a:gs pos="20000">
                  <a:schemeClr val="accent6">
                    <a:lumMod val="97000"/>
                    <a:lumOff val="3000"/>
                  </a:schemeClr>
                </a:gs>
                <a:gs pos="100000">
                  <a:schemeClr val="accent6">
                    <a:lumMod val="60000"/>
                    <a:lumOff val="40000"/>
                  </a:schemeClr>
                </a:gs>
              </a:gsLst>
              <a:lin ang="16200000" scaled="1"/>
              <a:tileRect/>
            </a:gradFill>
          </a:ln>
          <a:effectLst>
            <a:innerShdw blurRad="127000">
              <a:prstClr val="black">
                <a:alpha val="90000"/>
              </a:prstClr>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7664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39CED-410F-EF32-AC8D-368F5664CBC9}"/>
              </a:ext>
            </a:extLst>
          </p:cNvPr>
          <p:cNvSpPr>
            <a:spLocks noGrp="1"/>
          </p:cNvSpPr>
          <p:nvPr>
            <p:ph type="title"/>
          </p:nvPr>
        </p:nvSpPr>
        <p:spPr/>
        <p:txBody>
          <a:bodyPr/>
          <a:lstStyle/>
          <a:p>
            <a:pPr algn="ctr"/>
            <a:r>
              <a:rPr lang="en-TR" dirty="0"/>
              <a:t>İŞLETME</a:t>
            </a:r>
          </a:p>
        </p:txBody>
      </p:sp>
      <p:sp>
        <p:nvSpPr>
          <p:cNvPr id="3" name="Content Placeholder 2">
            <a:extLst>
              <a:ext uri="{FF2B5EF4-FFF2-40B4-BE49-F238E27FC236}">
                <a16:creationId xmlns:a16="http://schemas.microsoft.com/office/drawing/2014/main" id="{C246BF3C-DE0A-9529-6D45-4FECB92711B2}"/>
              </a:ext>
            </a:extLst>
          </p:cNvPr>
          <p:cNvSpPr>
            <a:spLocks noGrp="1"/>
          </p:cNvSpPr>
          <p:nvPr>
            <p:ph idx="1"/>
          </p:nvPr>
        </p:nvSpPr>
        <p:spPr>
          <a:xfrm>
            <a:off x="326571" y="2055653"/>
            <a:ext cx="11649164" cy="3997828"/>
          </a:xfrm>
        </p:spPr>
        <p:txBody>
          <a:bodyPr>
            <a:normAutofit/>
          </a:bodyPr>
          <a:lstStyle/>
          <a:p>
            <a:pPr marL="0" indent="0" algn="just">
              <a:buNone/>
            </a:pPr>
            <a:r>
              <a:rPr lang="tr-TR" altLang="tr-TR" sz="2800" dirty="0">
                <a:effectLst/>
                <a:latin typeface="Times New Roman" panose="02020603050405020304" pitchFamily="18" charset="0"/>
                <a:cs typeface="Times New Roman" panose="02020603050405020304" pitchFamily="18" charset="0"/>
              </a:rPr>
              <a:t>İnsanların </a:t>
            </a:r>
            <a:r>
              <a:rPr lang="tr-TR" altLang="tr-TR" sz="2800" b="1" dirty="0">
                <a:effectLst/>
                <a:latin typeface="Times New Roman" panose="02020603050405020304" pitchFamily="18" charset="0"/>
                <a:cs typeface="Times New Roman" panose="02020603050405020304" pitchFamily="18" charset="0"/>
              </a:rPr>
              <a:t>mal ve hizmet </a:t>
            </a:r>
            <a:r>
              <a:rPr lang="tr-TR" altLang="tr-TR" sz="2800" dirty="0">
                <a:effectLst/>
                <a:latin typeface="Times New Roman" panose="02020603050405020304" pitchFamily="18" charset="0"/>
                <a:cs typeface="Times New Roman" panose="02020603050405020304" pitchFamily="18" charset="0"/>
              </a:rPr>
              <a:t>ihtiyaçlarını </a:t>
            </a:r>
            <a:r>
              <a:rPr lang="tr-TR" altLang="tr-TR" sz="2800" b="1" dirty="0">
                <a:effectLst/>
                <a:latin typeface="Times New Roman" panose="02020603050405020304" pitchFamily="18" charset="0"/>
                <a:cs typeface="Times New Roman" panose="02020603050405020304" pitchFamily="18" charset="0"/>
              </a:rPr>
              <a:t>doğrudan ya da dolaylı</a:t>
            </a:r>
            <a:r>
              <a:rPr lang="tr-TR" altLang="tr-TR" sz="2800" dirty="0">
                <a:effectLst/>
                <a:latin typeface="Times New Roman" panose="02020603050405020304" pitchFamily="18" charset="0"/>
                <a:cs typeface="Times New Roman" panose="02020603050405020304" pitchFamily="18" charset="0"/>
              </a:rPr>
              <a:t> olarak karşılamak amacıyla işleyen ya da işletilen </a:t>
            </a:r>
            <a:r>
              <a:rPr lang="tr-TR" altLang="tr-TR" sz="2800" b="1" dirty="0">
                <a:effectLst/>
                <a:latin typeface="Times New Roman" panose="02020603050405020304" pitchFamily="18" charset="0"/>
                <a:cs typeface="Times New Roman" panose="02020603050405020304" pitchFamily="18" charset="0"/>
              </a:rPr>
              <a:t>ekonomik birimlerdir</a:t>
            </a:r>
            <a:r>
              <a:rPr lang="tr-TR" altLang="tr-TR" sz="2800" dirty="0">
                <a:effectLst/>
                <a:latin typeface="Times New Roman" panose="02020603050405020304" pitchFamily="18" charset="0"/>
                <a:cs typeface="Times New Roman" panose="02020603050405020304" pitchFamily="18" charset="0"/>
              </a:rPr>
              <a:t>.</a:t>
            </a:r>
            <a:endParaRPr lang="en-TR" sz="2800" dirty="0"/>
          </a:p>
        </p:txBody>
      </p:sp>
    </p:spTree>
    <p:extLst>
      <p:ext uri="{BB962C8B-B14F-4D97-AF65-F5344CB8AC3E}">
        <p14:creationId xmlns:p14="http://schemas.microsoft.com/office/powerpoint/2010/main" val="1342808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9F341-DF6F-D6DB-0BAB-22439087FEA9}"/>
              </a:ext>
            </a:extLst>
          </p:cNvPr>
          <p:cNvSpPr>
            <a:spLocks noGrp="1"/>
          </p:cNvSpPr>
          <p:nvPr>
            <p:ph type="title"/>
          </p:nvPr>
        </p:nvSpPr>
        <p:spPr/>
        <p:txBody>
          <a:bodyPr/>
          <a:lstStyle/>
          <a:p>
            <a:pPr algn="ctr"/>
            <a:r>
              <a:rPr lang="en-TR" dirty="0"/>
              <a:t>ENVANTER DEFTERİ</a:t>
            </a:r>
          </a:p>
        </p:txBody>
      </p:sp>
      <p:sp>
        <p:nvSpPr>
          <p:cNvPr id="3" name="Content Placeholder 2">
            <a:extLst>
              <a:ext uri="{FF2B5EF4-FFF2-40B4-BE49-F238E27FC236}">
                <a16:creationId xmlns:a16="http://schemas.microsoft.com/office/drawing/2014/main" id="{5EE3829E-0992-8FA4-7C99-A98EE445FF76}"/>
              </a:ext>
            </a:extLst>
          </p:cNvPr>
          <p:cNvSpPr>
            <a:spLocks noGrp="1"/>
          </p:cNvSpPr>
          <p:nvPr>
            <p:ph idx="1"/>
          </p:nvPr>
        </p:nvSpPr>
        <p:spPr>
          <a:xfrm>
            <a:off x="1488831" y="2414954"/>
            <a:ext cx="9859107" cy="1699846"/>
          </a:xfrm>
        </p:spPr>
        <p:txBody>
          <a:bodyPr/>
          <a:lstStyle/>
          <a:p>
            <a:r>
              <a:rPr lang="en-US" dirty="0" err="1"/>
              <a:t>İşletmenin</a:t>
            </a:r>
            <a:r>
              <a:rPr lang="en-US" dirty="0"/>
              <a:t> </a:t>
            </a:r>
            <a:r>
              <a:rPr lang="en-US" dirty="0" err="1"/>
              <a:t>envanter</a:t>
            </a:r>
            <a:r>
              <a:rPr lang="en-US" dirty="0"/>
              <a:t> </a:t>
            </a:r>
            <a:r>
              <a:rPr lang="en-US" dirty="0" err="1"/>
              <a:t>sonuçlarının</a:t>
            </a:r>
            <a:r>
              <a:rPr lang="en-US" dirty="0"/>
              <a:t> </a:t>
            </a:r>
            <a:r>
              <a:rPr lang="en-US" dirty="0" err="1"/>
              <a:t>ayrıntılı</a:t>
            </a:r>
            <a:r>
              <a:rPr lang="en-US" dirty="0"/>
              <a:t> </a:t>
            </a:r>
            <a:r>
              <a:rPr lang="en-US" dirty="0" err="1"/>
              <a:t>olarak</a:t>
            </a:r>
            <a:r>
              <a:rPr lang="en-US" dirty="0"/>
              <a:t> </a:t>
            </a:r>
            <a:r>
              <a:rPr lang="en-US" dirty="0" err="1"/>
              <a:t>yazıldığı</a:t>
            </a:r>
            <a:r>
              <a:rPr lang="en-US" dirty="0"/>
              <a:t> </a:t>
            </a:r>
            <a:r>
              <a:rPr lang="en-US" dirty="0" err="1"/>
              <a:t>defterdir</a:t>
            </a:r>
            <a:r>
              <a:rPr lang="en-US" dirty="0"/>
              <a:t>. </a:t>
            </a:r>
            <a:r>
              <a:rPr lang="en-US" dirty="0" err="1"/>
              <a:t>Envanter</a:t>
            </a:r>
            <a:r>
              <a:rPr lang="en-US" dirty="0"/>
              <a:t> </a:t>
            </a:r>
            <a:r>
              <a:rPr lang="en-US" dirty="0" err="1"/>
              <a:t>defteri</a:t>
            </a:r>
            <a:r>
              <a:rPr lang="en-US" dirty="0"/>
              <a:t>, </a:t>
            </a:r>
            <a:r>
              <a:rPr lang="en-US" dirty="0" err="1"/>
              <a:t>bir</a:t>
            </a:r>
            <a:r>
              <a:rPr lang="en-US" dirty="0"/>
              <a:t> </a:t>
            </a:r>
            <a:r>
              <a:rPr lang="en-US" dirty="0" err="1"/>
              <a:t>ticari</a:t>
            </a:r>
            <a:r>
              <a:rPr lang="en-US" dirty="0"/>
              <a:t> </a:t>
            </a:r>
            <a:r>
              <a:rPr lang="en-US" dirty="0" err="1"/>
              <a:t>işletmenin</a:t>
            </a:r>
            <a:r>
              <a:rPr lang="en-US" dirty="0"/>
              <a:t> </a:t>
            </a:r>
            <a:r>
              <a:rPr lang="en-US" dirty="0" err="1"/>
              <a:t>açılış</a:t>
            </a:r>
            <a:r>
              <a:rPr lang="en-US" dirty="0"/>
              <a:t> </a:t>
            </a:r>
            <a:r>
              <a:rPr lang="en-US" dirty="0" err="1"/>
              <a:t>tarihinden</a:t>
            </a:r>
            <a:r>
              <a:rPr lang="en-US" dirty="0"/>
              <a:t> </a:t>
            </a:r>
            <a:r>
              <a:rPr lang="en-US" dirty="0" err="1"/>
              <a:t>itibaren</a:t>
            </a:r>
            <a:r>
              <a:rPr lang="en-US" dirty="0"/>
              <a:t> her </a:t>
            </a:r>
            <a:r>
              <a:rPr lang="en-US" dirty="0" err="1"/>
              <a:t>hesap</a:t>
            </a:r>
            <a:r>
              <a:rPr lang="en-US" dirty="0"/>
              <a:t> </a:t>
            </a:r>
            <a:r>
              <a:rPr lang="en-US" dirty="0" err="1"/>
              <a:t>dönemi</a:t>
            </a:r>
            <a:r>
              <a:rPr lang="en-US" dirty="0"/>
              <a:t> </a:t>
            </a:r>
            <a:r>
              <a:rPr lang="en-US" dirty="0" err="1"/>
              <a:t>sonunda</a:t>
            </a:r>
            <a:r>
              <a:rPr lang="en-US" dirty="0"/>
              <a:t> </a:t>
            </a:r>
            <a:r>
              <a:rPr lang="en-US" dirty="0" err="1"/>
              <a:t>alacakları</a:t>
            </a:r>
            <a:r>
              <a:rPr lang="en-US" dirty="0"/>
              <a:t>, </a:t>
            </a:r>
            <a:r>
              <a:rPr lang="en-US" dirty="0" err="1"/>
              <a:t>borçları</a:t>
            </a:r>
            <a:r>
              <a:rPr lang="en-US" dirty="0"/>
              <a:t> </a:t>
            </a:r>
            <a:r>
              <a:rPr lang="en-US" dirty="0" err="1"/>
              <a:t>ve</a:t>
            </a:r>
            <a:r>
              <a:rPr lang="en-US" dirty="0"/>
              <a:t> </a:t>
            </a:r>
            <a:r>
              <a:rPr lang="en-US" dirty="0" err="1"/>
              <a:t>taşınmazlar</a:t>
            </a:r>
            <a:r>
              <a:rPr lang="en-US" dirty="0"/>
              <a:t> </a:t>
            </a:r>
            <a:r>
              <a:rPr lang="en-US" dirty="0" err="1"/>
              <a:t>gibi</a:t>
            </a:r>
            <a:r>
              <a:rPr lang="en-US" dirty="0"/>
              <a:t> </a:t>
            </a:r>
            <a:r>
              <a:rPr lang="en-US" dirty="0" err="1"/>
              <a:t>tüm</a:t>
            </a:r>
            <a:r>
              <a:rPr lang="en-US" dirty="0"/>
              <a:t> </a:t>
            </a:r>
            <a:r>
              <a:rPr lang="en-US" dirty="0" err="1"/>
              <a:t>varlık</a:t>
            </a:r>
            <a:r>
              <a:rPr lang="en-US" dirty="0"/>
              <a:t> </a:t>
            </a:r>
            <a:r>
              <a:rPr lang="en-US" dirty="0" err="1"/>
              <a:t>ve</a:t>
            </a:r>
            <a:r>
              <a:rPr lang="en-US" dirty="0"/>
              <a:t> </a:t>
            </a:r>
            <a:r>
              <a:rPr lang="en-US" dirty="0" err="1"/>
              <a:t>borçlarını</a:t>
            </a:r>
            <a:r>
              <a:rPr lang="en-US" dirty="0"/>
              <a:t> </a:t>
            </a:r>
            <a:r>
              <a:rPr lang="en-US" dirty="0" err="1"/>
              <a:t>teker</a:t>
            </a:r>
            <a:r>
              <a:rPr lang="en-US" dirty="0"/>
              <a:t> </a:t>
            </a:r>
            <a:r>
              <a:rPr lang="en-US" dirty="0" err="1"/>
              <a:t>teker</a:t>
            </a:r>
            <a:r>
              <a:rPr lang="en-US" dirty="0"/>
              <a:t> </a:t>
            </a:r>
            <a:r>
              <a:rPr lang="en-US" dirty="0" err="1"/>
              <a:t>kaydederek</a:t>
            </a:r>
            <a:r>
              <a:rPr lang="en-US" dirty="0"/>
              <a:t> </a:t>
            </a:r>
            <a:r>
              <a:rPr lang="en-US" dirty="0" err="1"/>
              <a:t>takip</a:t>
            </a:r>
            <a:r>
              <a:rPr lang="en-US" dirty="0"/>
              <a:t> </a:t>
            </a:r>
            <a:r>
              <a:rPr lang="en-US" dirty="0" err="1"/>
              <a:t>ettiği</a:t>
            </a:r>
            <a:r>
              <a:rPr lang="en-US" dirty="0"/>
              <a:t> </a:t>
            </a:r>
            <a:r>
              <a:rPr lang="en-US" dirty="0" err="1"/>
              <a:t>sıra</a:t>
            </a:r>
            <a:r>
              <a:rPr lang="en-US" dirty="0"/>
              <a:t> </a:t>
            </a:r>
            <a:r>
              <a:rPr lang="en-US" dirty="0" err="1"/>
              <a:t>numaralı</a:t>
            </a:r>
            <a:r>
              <a:rPr lang="en-US" dirty="0"/>
              <a:t> </a:t>
            </a:r>
            <a:r>
              <a:rPr lang="en-US" dirty="0" err="1"/>
              <a:t>ve</a:t>
            </a:r>
            <a:r>
              <a:rPr lang="en-US" dirty="0"/>
              <a:t> </a:t>
            </a:r>
            <a:r>
              <a:rPr lang="en-US" dirty="0" err="1"/>
              <a:t>ciltli</a:t>
            </a:r>
            <a:r>
              <a:rPr lang="en-US" dirty="0"/>
              <a:t> </a:t>
            </a:r>
            <a:r>
              <a:rPr lang="en-US" dirty="0" err="1"/>
              <a:t>defterdir</a:t>
            </a:r>
            <a:r>
              <a:rPr lang="en-US" dirty="0"/>
              <a:t>.</a:t>
            </a:r>
          </a:p>
          <a:p>
            <a:endParaRPr lang="en-TR" dirty="0"/>
          </a:p>
        </p:txBody>
      </p:sp>
    </p:spTree>
    <p:extLst>
      <p:ext uri="{BB962C8B-B14F-4D97-AF65-F5344CB8AC3E}">
        <p14:creationId xmlns:p14="http://schemas.microsoft.com/office/powerpoint/2010/main" val="576972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3">
            <a:extLst>
              <a:ext uri="{FF2B5EF4-FFF2-40B4-BE49-F238E27FC236}">
                <a16:creationId xmlns:a16="http://schemas.microsoft.com/office/drawing/2014/main" id="{CA797F15-1AC4-A5A5-2385-CA7038346F47}"/>
              </a:ext>
            </a:extLst>
          </p:cNvPr>
          <p:cNvSpPr>
            <a:spLocks noGrp="1" noChangeArrowheads="1"/>
          </p:cNvSpPr>
          <p:nvPr>
            <p:ph type="body" sz="half" idx="1"/>
          </p:nvPr>
        </p:nvSpPr>
        <p:spPr>
          <a:xfrm>
            <a:off x="1336431" y="836613"/>
            <a:ext cx="4254745" cy="5688012"/>
          </a:xfrm>
        </p:spPr>
        <p:txBody>
          <a:bodyPr/>
          <a:lstStyle/>
          <a:p>
            <a:pPr marL="0" indent="0">
              <a:lnSpc>
                <a:spcPct val="80000"/>
              </a:lnSpc>
              <a:buNone/>
            </a:pPr>
            <a:r>
              <a:rPr lang="tr-TR" altLang="en-TR" sz="1900" b="1" dirty="0"/>
              <a:t>İkinci Sınıf Tüccarların Tutmak Zorunda Oldukları Defterler</a:t>
            </a:r>
            <a:endParaRPr lang="tr-TR" altLang="en-TR" sz="2400" b="1" dirty="0">
              <a:latin typeface="Garamond" panose="02020404030301010803" pitchFamily="18" charset="0"/>
            </a:endParaRPr>
          </a:p>
          <a:p>
            <a:pPr marL="0" indent="0">
              <a:lnSpc>
                <a:spcPct val="80000"/>
              </a:lnSpc>
              <a:buNone/>
            </a:pPr>
            <a:r>
              <a:rPr lang="tr-TR" altLang="en-TR" sz="2400" b="1" dirty="0">
                <a:latin typeface="Garamond" panose="02020404030301010803" pitchFamily="18" charset="0"/>
              </a:rPr>
              <a:t>İkinci sınıf tüccarlar </a:t>
            </a:r>
            <a:r>
              <a:rPr lang="tr-TR" altLang="en-TR" sz="2400" b="1" i="1" dirty="0">
                <a:latin typeface="Garamond" panose="02020404030301010803" pitchFamily="18" charset="0"/>
              </a:rPr>
              <a:t>İşletme Defteri</a:t>
            </a:r>
            <a:r>
              <a:rPr lang="tr-TR" altLang="en-TR" sz="2400" b="1" dirty="0">
                <a:latin typeface="Garamond" panose="02020404030301010803" pitchFamily="18" charset="0"/>
              </a:rPr>
              <a:t> tutmak zorundadırlar.</a:t>
            </a:r>
          </a:p>
          <a:p>
            <a:pPr marL="0" indent="0">
              <a:lnSpc>
                <a:spcPct val="80000"/>
              </a:lnSpc>
              <a:buNone/>
            </a:pPr>
            <a:r>
              <a:rPr lang="tr-TR" altLang="en-TR" sz="2400" b="1" dirty="0">
                <a:latin typeface="Garamond" panose="02020404030301010803" pitchFamily="18" charset="0"/>
              </a:rPr>
              <a:t>Defterin sol sayfası gider tarafıdır. Bu sayfada üç sütun mevcuttur. Birinci sütuna mal alış dışındaki her türlü dönem gideri kaydedilir. İkinci sütuna dönem başı mal mevcudu ve dönem içi mal alış tutarları kaydedilir. Üçüncü sütunda indirilecek KDV izlenir.</a:t>
            </a:r>
          </a:p>
        </p:txBody>
      </p:sp>
      <p:pic>
        <p:nvPicPr>
          <p:cNvPr id="64517" name="Picture 5" descr="isletmegid">
            <a:extLst>
              <a:ext uri="{FF2B5EF4-FFF2-40B4-BE49-F238E27FC236}">
                <a16:creationId xmlns:a16="http://schemas.microsoft.com/office/drawing/2014/main" id="{2138C047-8272-54E5-D9E3-428B26A325BC}"/>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591175" y="0"/>
            <a:ext cx="5627809" cy="5896708"/>
          </a:xfrm>
          <a:noFill/>
          <a:ln>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4517"/>
                                        </p:tgtEl>
                                        <p:attrNameLst>
                                          <p:attrName>style.visibility</p:attrName>
                                        </p:attrNameLst>
                                      </p:cBhvr>
                                      <p:to>
                                        <p:strVal val="visible"/>
                                      </p:to>
                                    </p:set>
                                    <p:animEffect transition="in" filter="box(in)">
                                      <p:cBhvr>
                                        <p:cTn id="7" dur="500"/>
                                        <p:tgtEl>
                                          <p:spTgt spid="64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10">
            <a:extLst>
              <a:ext uri="{FF2B5EF4-FFF2-40B4-BE49-F238E27FC236}">
                <a16:creationId xmlns:a16="http://schemas.microsoft.com/office/drawing/2014/main" id="{F04B7891-1768-0E40-3864-9B5F97FE4DD0}"/>
              </a:ext>
            </a:extLst>
          </p:cNvPr>
          <p:cNvSpPr>
            <a:spLocks noGrp="1" noChangeArrowheads="1"/>
          </p:cNvSpPr>
          <p:nvPr>
            <p:ph sz="half" idx="1"/>
          </p:nvPr>
        </p:nvSpPr>
        <p:spPr>
          <a:xfrm>
            <a:off x="1160585" y="1600201"/>
            <a:ext cx="4214691" cy="4530725"/>
          </a:xfrm>
        </p:spPr>
        <p:txBody>
          <a:bodyPr>
            <a:normAutofit/>
          </a:bodyPr>
          <a:lstStyle/>
          <a:p>
            <a:pPr marL="0" indent="0">
              <a:buNone/>
            </a:pPr>
            <a:r>
              <a:rPr lang="tr-TR" altLang="en-TR" sz="2400" b="1" dirty="0">
                <a:latin typeface="Garamond" panose="02020404030301010803" pitchFamily="18" charset="0"/>
              </a:rPr>
              <a:t>Defterin sağ sayfası gelir tarafıdır. Bu sayfada üç sütun mevcuttur. Birinci sütuna mal satış tutarı ve dönem sonunda kalan stok tutarı kaydedilir. İkinci sütuna mal alış dışındaki her türlü dönem gelirleri kaydedilir. Üçüncü sütunda hesaplanan KDV izlenir.</a:t>
            </a:r>
          </a:p>
        </p:txBody>
      </p:sp>
      <p:pic>
        <p:nvPicPr>
          <p:cNvPr id="3077" name="Picture 5" descr="isletmegel">
            <a:extLst>
              <a:ext uri="{FF2B5EF4-FFF2-40B4-BE49-F238E27FC236}">
                <a16:creationId xmlns:a16="http://schemas.microsoft.com/office/drawing/2014/main" id="{552E20FC-12FC-6DF8-290A-0764CD21EF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9738" y="0"/>
            <a:ext cx="4895850" cy="6858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box(in)">
                                      <p:cBhvr>
                                        <p:cTn id="7"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EF26B-08E0-E341-7752-DAFCFECDCA97}"/>
              </a:ext>
            </a:extLst>
          </p:cNvPr>
          <p:cNvSpPr>
            <a:spLocks noGrp="1"/>
          </p:cNvSpPr>
          <p:nvPr>
            <p:ph type="title"/>
          </p:nvPr>
        </p:nvSpPr>
        <p:spPr>
          <a:xfrm>
            <a:off x="2609873" y="805818"/>
            <a:ext cx="7950984" cy="577506"/>
          </a:xfrm>
        </p:spPr>
        <p:txBody>
          <a:bodyPr/>
          <a:lstStyle/>
          <a:p>
            <a:pPr algn="ctr"/>
            <a:r>
              <a:rPr lang="en-TR" dirty="0"/>
              <a:t>BELGELER</a:t>
            </a:r>
          </a:p>
        </p:txBody>
      </p:sp>
      <p:sp>
        <p:nvSpPr>
          <p:cNvPr id="3" name="Content Placeholder 2">
            <a:extLst>
              <a:ext uri="{FF2B5EF4-FFF2-40B4-BE49-F238E27FC236}">
                <a16:creationId xmlns:a16="http://schemas.microsoft.com/office/drawing/2014/main" id="{6E1215B2-DC2F-1005-593F-29BD004AC2B1}"/>
              </a:ext>
            </a:extLst>
          </p:cNvPr>
          <p:cNvSpPr>
            <a:spLocks noGrp="1"/>
          </p:cNvSpPr>
          <p:nvPr>
            <p:ph sz="half" idx="1"/>
          </p:nvPr>
        </p:nvSpPr>
        <p:spPr>
          <a:xfrm>
            <a:off x="1207477" y="2052116"/>
            <a:ext cx="10070123" cy="4430746"/>
          </a:xfrm>
        </p:spPr>
        <p:txBody>
          <a:bodyPr/>
          <a:lstStyle/>
          <a:p>
            <a:endParaRPr lang="en-TR" dirty="0"/>
          </a:p>
        </p:txBody>
      </p:sp>
      <p:sp>
        <p:nvSpPr>
          <p:cNvPr id="5" name="Rectangle 4">
            <a:extLst>
              <a:ext uri="{FF2B5EF4-FFF2-40B4-BE49-F238E27FC236}">
                <a16:creationId xmlns:a16="http://schemas.microsoft.com/office/drawing/2014/main" id="{2AAAFE1A-100C-19DB-F2F6-C1DEFF1D486D}"/>
              </a:ext>
            </a:extLst>
          </p:cNvPr>
          <p:cNvSpPr/>
          <p:nvPr/>
        </p:nvSpPr>
        <p:spPr>
          <a:xfrm>
            <a:off x="4700954" y="1910862"/>
            <a:ext cx="2414954"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TR" dirty="0"/>
              <a:t>BELGELER</a:t>
            </a:r>
          </a:p>
        </p:txBody>
      </p:sp>
      <p:sp>
        <p:nvSpPr>
          <p:cNvPr id="6" name="Down Arrow 5">
            <a:extLst>
              <a:ext uri="{FF2B5EF4-FFF2-40B4-BE49-F238E27FC236}">
                <a16:creationId xmlns:a16="http://schemas.microsoft.com/office/drawing/2014/main" id="{D7398B78-C82E-639C-E423-3B295A3079A6}"/>
              </a:ext>
            </a:extLst>
          </p:cNvPr>
          <p:cNvSpPr/>
          <p:nvPr/>
        </p:nvSpPr>
        <p:spPr>
          <a:xfrm>
            <a:off x="3927231" y="3094892"/>
            <a:ext cx="1746738" cy="117259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a:p>
        </p:txBody>
      </p:sp>
      <p:sp>
        <p:nvSpPr>
          <p:cNvPr id="8" name="Down Arrow 7">
            <a:extLst>
              <a:ext uri="{FF2B5EF4-FFF2-40B4-BE49-F238E27FC236}">
                <a16:creationId xmlns:a16="http://schemas.microsoft.com/office/drawing/2014/main" id="{B2784FE6-A080-E5AD-63BA-2D8523B22B5C}"/>
              </a:ext>
            </a:extLst>
          </p:cNvPr>
          <p:cNvSpPr/>
          <p:nvPr/>
        </p:nvSpPr>
        <p:spPr>
          <a:xfrm>
            <a:off x="5908431" y="3100754"/>
            <a:ext cx="1746738" cy="117259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a:p>
        </p:txBody>
      </p:sp>
      <p:sp>
        <p:nvSpPr>
          <p:cNvPr id="9" name="Rectangle 8">
            <a:extLst>
              <a:ext uri="{FF2B5EF4-FFF2-40B4-BE49-F238E27FC236}">
                <a16:creationId xmlns:a16="http://schemas.microsoft.com/office/drawing/2014/main" id="{52642F3E-4596-9936-AF3D-7DBC1DBFC959}"/>
              </a:ext>
            </a:extLst>
          </p:cNvPr>
          <p:cNvSpPr/>
          <p:nvPr/>
        </p:nvSpPr>
        <p:spPr>
          <a:xfrm>
            <a:off x="3704491" y="4478215"/>
            <a:ext cx="1746737"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TR" dirty="0"/>
              <a:t>DOĞAL BELGELER</a:t>
            </a:r>
          </a:p>
        </p:txBody>
      </p:sp>
      <p:sp>
        <p:nvSpPr>
          <p:cNvPr id="10" name="Rectangle 9">
            <a:extLst>
              <a:ext uri="{FF2B5EF4-FFF2-40B4-BE49-F238E27FC236}">
                <a16:creationId xmlns:a16="http://schemas.microsoft.com/office/drawing/2014/main" id="{68A711A3-E38F-6186-8AB1-DA5BAC620AD2}"/>
              </a:ext>
            </a:extLst>
          </p:cNvPr>
          <p:cNvSpPr/>
          <p:nvPr/>
        </p:nvSpPr>
        <p:spPr>
          <a:xfrm>
            <a:off x="6096000" y="4478215"/>
            <a:ext cx="1746737"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TR" dirty="0"/>
              <a:t>YAPAY BELGELER</a:t>
            </a:r>
          </a:p>
        </p:txBody>
      </p:sp>
    </p:spTree>
    <p:extLst>
      <p:ext uri="{BB962C8B-B14F-4D97-AF65-F5344CB8AC3E}">
        <p14:creationId xmlns:p14="http://schemas.microsoft.com/office/powerpoint/2010/main" val="7769622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11">
            <a:extLst>
              <a:ext uri="{FF2B5EF4-FFF2-40B4-BE49-F238E27FC236}">
                <a16:creationId xmlns:a16="http://schemas.microsoft.com/office/drawing/2014/main" id="{E4868ABE-B362-3249-D23D-96E721D2DCBC}"/>
              </a:ext>
            </a:extLst>
          </p:cNvPr>
          <p:cNvSpPr>
            <a:spLocks noGrp="1" noChangeArrowheads="1"/>
          </p:cNvSpPr>
          <p:nvPr>
            <p:ph type="title"/>
          </p:nvPr>
        </p:nvSpPr>
        <p:spPr>
          <a:xfrm>
            <a:off x="609600" y="341313"/>
            <a:ext cx="10972800" cy="1143000"/>
          </a:xfrm>
        </p:spPr>
        <p:txBody>
          <a:bodyPr/>
          <a:lstStyle/>
          <a:p>
            <a:pPr algn="ctr" eaLnBrk="1" hangingPunct="1"/>
            <a:r>
              <a:rPr lang="tr-TR" altLang="en-TR" dirty="0">
                <a:solidFill>
                  <a:srgbClr val="FF0000"/>
                </a:solidFill>
              </a:rPr>
              <a:t>Muhasebe Fişleri</a:t>
            </a:r>
          </a:p>
        </p:txBody>
      </p:sp>
      <p:sp>
        <p:nvSpPr>
          <p:cNvPr id="28676" name="Rectangle 13">
            <a:extLst>
              <a:ext uri="{FF2B5EF4-FFF2-40B4-BE49-F238E27FC236}">
                <a16:creationId xmlns:a16="http://schemas.microsoft.com/office/drawing/2014/main" id="{27117F52-7076-E288-3414-F135009B7296}"/>
              </a:ext>
            </a:extLst>
          </p:cNvPr>
          <p:cNvSpPr>
            <a:spLocks noGrp="1" noChangeArrowheads="1"/>
          </p:cNvSpPr>
          <p:nvPr>
            <p:ph type="body" sz="half" idx="1"/>
          </p:nvPr>
        </p:nvSpPr>
        <p:spPr>
          <a:xfrm>
            <a:off x="1812700" y="1635314"/>
            <a:ext cx="5384800" cy="4530725"/>
          </a:xfrm>
        </p:spPr>
        <p:txBody>
          <a:bodyPr/>
          <a:lstStyle/>
          <a:p>
            <a:pPr marL="0" indent="0">
              <a:buNone/>
              <a:tabLst>
                <a:tab pos="0" algn="l"/>
              </a:tabLst>
            </a:pPr>
            <a:r>
              <a:rPr lang="tr-TR" altLang="en-TR" sz="2400" b="1" dirty="0"/>
              <a:t>KASA TAHSİL FİŞİ</a:t>
            </a:r>
            <a:endParaRPr lang="tr-TR" altLang="en-TR" sz="2400" dirty="0"/>
          </a:p>
          <a:p>
            <a:pPr marL="0" indent="0">
              <a:buNone/>
              <a:tabLst>
                <a:tab pos="0" algn="l"/>
              </a:tabLst>
            </a:pPr>
            <a:r>
              <a:rPr lang="tr-TR" altLang="en-TR" sz="2400" dirty="0"/>
              <a:t>Kasa Tahsil fişi, kasaya para girişine sebep olan işlemlerle ilgili belgelerin kaydedildiği fiştir. Fişler birbirini takip eden sıra numaralı olarak düzenlenir.</a:t>
            </a:r>
          </a:p>
        </p:txBody>
      </p:sp>
      <p:pic>
        <p:nvPicPr>
          <p:cNvPr id="99338" name="Picture 10">
            <a:extLst>
              <a:ext uri="{FF2B5EF4-FFF2-40B4-BE49-F238E27FC236}">
                <a16:creationId xmlns:a16="http://schemas.microsoft.com/office/drawing/2014/main" id="{2676873D-E185-5C88-CCE4-158602C37471}"/>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7700055" y="1343636"/>
            <a:ext cx="4259262" cy="4608512"/>
          </a:xfrm>
          <a:noFill/>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99338"/>
                                        </p:tgtEl>
                                        <p:attrNameLst>
                                          <p:attrName>style.visibility</p:attrName>
                                        </p:attrNameLst>
                                      </p:cBhvr>
                                      <p:to>
                                        <p:strVal val="visible"/>
                                      </p:to>
                                    </p:set>
                                    <p:animEffect transition="in" filter="wheel(4)">
                                      <p:cBhvr>
                                        <p:cTn id="7" dur="2000"/>
                                        <p:tgtEl>
                                          <p:spTgt spid="99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5">
            <a:extLst>
              <a:ext uri="{FF2B5EF4-FFF2-40B4-BE49-F238E27FC236}">
                <a16:creationId xmlns:a16="http://schemas.microsoft.com/office/drawing/2014/main" id="{A175B77A-26F9-0C64-6B7B-E5BF0D53EBC6}"/>
              </a:ext>
            </a:extLst>
          </p:cNvPr>
          <p:cNvSpPr>
            <a:spLocks noChangeArrowheads="1"/>
          </p:cNvSpPr>
          <p:nvPr/>
        </p:nvSpPr>
        <p:spPr bwMode="auto">
          <a:xfrm>
            <a:off x="1524001" y="281622"/>
            <a:ext cx="2163481" cy="2094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829" tIns="899829" rIns="899829" bIns="899829" anchor="ctr">
            <a:spAutoFit/>
          </a:bodyPr>
          <a:lstStyle>
            <a:lvl1pPr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TR" altLang="en-TR"/>
          </a:p>
        </p:txBody>
      </p:sp>
      <p:sp>
        <p:nvSpPr>
          <p:cNvPr id="27651" name="Rectangle 6">
            <a:extLst>
              <a:ext uri="{FF2B5EF4-FFF2-40B4-BE49-F238E27FC236}">
                <a16:creationId xmlns:a16="http://schemas.microsoft.com/office/drawing/2014/main" id="{61B5D99A-904A-C5BC-9E89-B756DD2EB076}"/>
              </a:ext>
            </a:extLst>
          </p:cNvPr>
          <p:cNvSpPr>
            <a:spLocks noChangeArrowheads="1"/>
          </p:cNvSpPr>
          <p:nvPr/>
        </p:nvSpPr>
        <p:spPr bwMode="auto">
          <a:xfrm>
            <a:off x="1524001" y="5344597"/>
            <a:ext cx="5309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TR" altLang="en-TR"/>
          </a:p>
        </p:txBody>
      </p:sp>
      <p:sp>
        <p:nvSpPr>
          <p:cNvPr id="27652" name="Rectangle 8">
            <a:extLst>
              <a:ext uri="{FF2B5EF4-FFF2-40B4-BE49-F238E27FC236}">
                <a16:creationId xmlns:a16="http://schemas.microsoft.com/office/drawing/2014/main" id="{46AFB69B-10D1-3073-5852-D349EB323C52}"/>
              </a:ext>
            </a:extLst>
          </p:cNvPr>
          <p:cNvSpPr>
            <a:spLocks noGrp="1" noChangeArrowheads="1"/>
          </p:cNvSpPr>
          <p:nvPr>
            <p:ph type="title"/>
          </p:nvPr>
        </p:nvSpPr>
        <p:spPr/>
        <p:txBody>
          <a:bodyPr/>
          <a:lstStyle/>
          <a:p>
            <a:pPr algn="ctr" eaLnBrk="1" hangingPunct="1"/>
            <a:r>
              <a:rPr lang="tr-TR" altLang="en-TR" dirty="0">
                <a:solidFill>
                  <a:srgbClr val="FF0000"/>
                </a:solidFill>
              </a:rPr>
              <a:t>Muhasebe Fişleri</a:t>
            </a:r>
          </a:p>
        </p:txBody>
      </p:sp>
      <p:sp>
        <p:nvSpPr>
          <p:cNvPr id="27653" name="Rectangle 9">
            <a:extLst>
              <a:ext uri="{FF2B5EF4-FFF2-40B4-BE49-F238E27FC236}">
                <a16:creationId xmlns:a16="http://schemas.microsoft.com/office/drawing/2014/main" id="{ADA7FE92-9492-3E58-0201-35E4A0AB2270}"/>
              </a:ext>
            </a:extLst>
          </p:cNvPr>
          <p:cNvSpPr>
            <a:spLocks noGrp="1" noChangeArrowheads="1"/>
          </p:cNvSpPr>
          <p:nvPr>
            <p:ph sz="half" idx="1"/>
          </p:nvPr>
        </p:nvSpPr>
        <p:spPr>
          <a:xfrm>
            <a:off x="1981201" y="1864194"/>
            <a:ext cx="3827463" cy="4266732"/>
          </a:xfrm>
        </p:spPr>
        <p:txBody>
          <a:bodyPr/>
          <a:lstStyle/>
          <a:p>
            <a:pPr marL="0" indent="0">
              <a:buNone/>
            </a:pPr>
            <a:r>
              <a:rPr lang="tr-TR" altLang="en-TR" sz="2400" b="1" dirty="0"/>
              <a:t>KASA ÖDEME (TEDİYE) FİŞİ</a:t>
            </a:r>
            <a:endParaRPr lang="tr-TR" altLang="en-TR" sz="2400" dirty="0"/>
          </a:p>
          <a:p>
            <a:pPr marL="0" indent="0">
              <a:buNone/>
            </a:pPr>
            <a:r>
              <a:rPr lang="tr-TR" altLang="en-TR" sz="2400" dirty="0"/>
              <a:t>Kasa ödeme fişi, kasadan para çıkışına sebep olan belgelerin kaydedildiği </a:t>
            </a:r>
            <a:r>
              <a:rPr lang="tr-TR" altLang="en-TR" sz="2400" dirty="0" err="1"/>
              <a:t>fiştir.Fişler</a:t>
            </a:r>
            <a:r>
              <a:rPr lang="tr-TR" altLang="en-TR" sz="2400" dirty="0"/>
              <a:t> birbirini takip eden sıra numaralı olarak düzenlenir.</a:t>
            </a:r>
          </a:p>
        </p:txBody>
      </p:sp>
      <p:pic>
        <p:nvPicPr>
          <p:cNvPr id="10247" name="Picture 7">
            <a:extLst>
              <a:ext uri="{FF2B5EF4-FFF2-40B4-BE49-F238E27FC236}">
                <a16:creationId xmlns:a16="http://schemas.microsoft.com/office/drawing/2014/main" id="{2B84D6FB-A3F0-C7DC-6659-E02F23BAEC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7438" y="1484314"/>
            <a:ext cx="414020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10247"/>
                                        </p:tgtEl>
                                        <p:attrNameLst>
                                          <p:attrName>style.visibility</p:attrName>
                                        </p:attrNameLst>
                                      </p:cBhvr>
                                      <p:to>
                                        <p:strVal val="visible"/>
                                      </p:to>
                                    </p:set>
                                    <p:animEffect transition="in" filter="wheel(4)">
                                      <p:cBhvr>
                                        <p:cTn id="7" dur="20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45F72178-FE82-DB7C-B599-EAF51A548DC1}"/>
              </a:ext>
            </a:extLst>
          </p:cNvPr>
          <p:cNvSpPr>
            <a:spLocks noGrp="1" noChangeArrowheads="1"/>
          </p:cNvSpPr>
          <p:nvPr>
            <p:ph type="title"/>
          </p:nvPr>
        </p:nvSpPr>
        <p:spPr/>
        <p:txBody>
          <a:bodyPr/>
          <a:lstStyle/>
          <a:p>
            <a:pPr algn="ctr" eaLnBrk="1" hangingPunct="1"/>
            <a:r>
              <a:rPr lang="tr-TR" altLang="en-TR" dirty="0">
                <a:solidFill>
                  <a:srgbClr val="FF0000"/>
                </a:solidFill>
              </a:rPr>
              <a:t>MUHASEBE FİŞLERİ</a:t>
            </a:r>
          </a:p>
        </p:txBody>
      </p:sp>
      <p:sp>
        <p:nvSpPr>
          <p:cNvPr id="29699" name="Rectangle 4">
            <a:extLst>
              <a:ext uri="{FF2B5EF4-FFF2-40B4-BE49-F238E27FC236}">
                <a16:creationId xmlns:a16="http://schemas.microsoft.com/office/drawing/2014/main" id="{1B364EA1-5B69-2D2E-BFD6-45620136E198}"/>
              </a:ext>
            </a:extLst>
          </p:cNvPr>
          <p:cNvSpPr>
            <a:spLocks noGrp="1" noChangeArrowheads="1"/>
          </p:cNvSpPr>
          <p:nvPr>
            <p:ph type="body" sz="half" idx="1"/>
          </p:nvPr>
        </p:nvSpPr>
        <p:spPr>
          <a:xfrm>
            <a:off x="1981200" y="1600201"/>
            <a:ext cx="3898900" cy="4530725"/>
          </a:xfrm>
        </p:spPr>
        <p:txBody>
          <a:bodyPr/>
          <a:lstStyle/>
          <a:p>
            <a:pPr marL="0" indent="0">
              <a:buNone/>
              <a:tabLst>
                <a:tab pos="0" algn="l"/>
              </a:tabLst>
            </a:pPr>
            <a:r>
              <a:rPr lang="tr-TR" altLang="en-TR" sz="2400" b="1" dirty="0"/>
              <a:t>MAHSUP FİŞİ</a:t>
            </a:r>
            <a:endParaRPr lang="tr-TR" altLang="en-TR" sz="2400" dirty="0"/>
          </a:p>
          <a:p>
            <a:pPr marL="0" indent="0">
              <a:buNone/>
              <a:tabLst>
                <a:tab pos="0" algn="l"/>
              </a:tabLst>
            </a:pPr>
            <a:r>
              <a:rPr lang="tr-TR" altLang="en-TR" sz="2400" dirty="0"/>
              <a:t>Mahsup Fişi, kasa ile ilgili olmayan işlemlere ait belgelerin kaydedildiği fiştir. Mahsup fişleri birbirini takip eden sıra numaralı olur.</a:t>
            </a:r>
          </a:p>
        </p:txBody>
      </p:sp>
      <p:pic>
        <p:nvPicPr>
          <p:cNvPr id="104454" name="Picture 6">
            <a:extLst>
              <a:ext uri="{FF2B5EF4-FFF2-40B4-BE49-F238E27FC236}">
                <a16:creationId xmlns:a16="http://schemas.microsoft.com/office/drawing/2014/main" id="{414BF288-38A8-39D4-A382-BEAAA6D5F24E}"/>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880100" y="1557338"/>
            <a:ext cx="4330700" cy="4608512"/>
          </a:xfrm>
          <a:noFill/>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104454"/>
                                        </p:tgtEl>
                                        <p:attrNameLst>
                                          <p:attrName>style.visibility</p:attrName>
                                        </p:attrNameLst>
                                      </p:cBhvr>
                                      <p:to>
                                        <p:strVal val="visible"/>
                                      </p:to>
                                    </p:set>
                                    <p:animEffect transition="in" filter="wheel(4)">
                                      <p:cBhvr>
                                        <p:cTn id="7" dur="2000"/>
                                        <p:tgtEl>
                                          <p:spTgt spid="1044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4">
            <a:extLst>
              <a:ext uri="{FF2B5EF4-FFF2-40B4-BE49-F238E27FC236}">
                <a16:creationId xmlns:a16="http://schemas.microsoft.com/office/drawing/2014/main" id="{165A13BC-DEB5-AD5E-96FC-3F6C8B3ACE2B}"/>
              </a:ext>
            </a:extLst>
          </p:cNvPr>
          <p:cNvSpPr>
            <a:spLocks noGrp="1" noChangeArrowheads="1"/>
          </p:cNvSpPr>
          <p:nvPr>
            <p:ph type="title"/>
          </p:nvPr>
        </p:nvSpPr>
        <p:spPr/>
        <p:txBody>
          <a:bodyPr/>
          <a:lstStyle/>
          <a:p>
            <a:pPr algn="ctr" eaLnBrk="1" hangingPunct="1"/>
            <a:r>
              <a:rPr lang="tr-TR" altLang="en-TR" b="1" dirty="0">
                <a:solidFill>
                  <a:srgbClr val="FF0000"/>
                </a:solidFill>
              </a:rPr>
              <a:t>VUK’A GÖRE  BELGELER</a:t>
            </a:r>
            <a:endParaRPr lang="tr-TR" altLang="en-TR" sz="1900" b="1" dirty="0">
              <a:solidFill>
                <a:srgbClr val="FF0000"/>
              </a:solidFill>
            </a:endParaRPr>
          </a:p>
        </p:txBody>
      </p:sp>
      <p:sp>
        <p:nvSpPr>
          <p:cNvPr id="21507" name="Rectangle 5">
            <a:extLst>
              <a:ext uri="{FF2B5EF4-FFF2-40B4-BE49-F238E27FC236}">
                <a16:creationId xmlns:a16="http://schemas.microsoft.com/office/drawing/2014/main" id="{3C2A9F14-5B50-164F-7CAF-6827A9A97B0E}"/>
              </a:ext>
            </a:extLst>
          </p:cNvPr>
          <p:cNvSpPr>
            <a:spLocks noGrp="1" noChangeArrowheads="1"/>
          </p:cNvSpPr>
          <p:nvPr>
            <p:ph type="body" sz="half" idx="1"/>
          </p:nvPr>
        </p:nvSpPr>
        <p:spPr/>
        <p:txBody>
          <a:bodyPr/>
          <a:lstStyle/>
          <a:p>
            <a:pPr marL="0" indent="0">
              <a:buNone/>
            </a:pPr>
            <a:r>
              <a:rPr lang="tr-TR" altLang="en-TR" sz="2800" b="1" dirty="0">
                <a:latin typeface="Comic Sans MS" panose="030F0902030302020204" pitchFamily="66" charset="0"/>
              </a:rPr>
              <a:t>FATURA (m.229)</a:t>
            </a:r>
            <a:endParaRPr lang="tr-TR" altLang="en-TR" sz="2800" dirty="0">
              <a:latin typeface="Comic Sans MS" panose="030F0902030302020204" pitchFamily="66" charset="0"/>
            </a:endParaRPr>
          </a:p>
          <a:p>
            <a:pPr marL="0" indent="0">
              <a:buNone/>
            </a:pPr>
            <a:r>
              <a:rPr lang="tr-TR" altLang="en-TR" sz="2800" dirty="0">
                <a:latin typeface="Comic Sans MS" panose="030F0902030302020204" pitchFamily="66" charset="0"/>
              </a:rPr>
              <a:t>Satılan mal veya yapılan hizmet karşılığında müşterinin borçlandığı tutarı göstermek üzere satıcı veya işi yapan tarafından müşteriye verilen bir ticari belgedir.</a:t>
            </a:r>
          </a:p>
        </p:txBody>
      </p:sp>
      <p:pic>
        <p:nvPicPr>
          <p:cNvPr id="79879" name="Picture 7">
            <a:extLst>
              <a:ext uri="{FF2B5EF4-FFF2-40B4-BE49-F238E27FC236}">
                <a16:creationId xmlns:a16="http://schemas.microsoft.com/office/drawing/2014/main" id="{14CF2DFD-377B-3C13-7C57-C1B847D5C309}"/>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024563" y="981076"/>
            <a:ext cx="4248150" cy="5616575"/>
          </a:xfrm>
          <a:noFill/>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9879"/>
                                        </p:tgtEl>
                                        <p:attrNameLst>
                                          <p:attrName>style.visibility</p:attrName>
                                        </p:attrNameLst>
                                      </p:cBhvr>
                                      <p:to>
                                        <p:strVal val="visible"/>
                                      </p:to>
                                    </p:set>
                                    <p:animEffect transition="in" filter="checkerboard(across)">
                                      <p:cBhvr>
                                        <p:cTn id="7" dur="500"/>
                                        <p:tgtEl>
                                          <p:spTgt spid="798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8">
            <a:extLst>
              <a:ext uri="{FF2B5EF4-FFF2-40B4-BE49-F238E27FC236}">
                <a16:creationId xmlns:a16="http://schemas.microsoft.com/office/drawing/2014/main" id="{684AAE99-1EC1-041F-E6E2-A5F7C8C20835}"/>
              </a:ext>
            </a:extLst>
          </p:cNvPr>
          <p:cNvSpPr>
            <a:spLocks noGrp="1" noChangeArrowheads="1"/>
          </p:cNvSpPr>
          <p:nvPr>
            <p:ph type="title"/>
          </p:nvPr>
        </p:nvSpPr>
        <p:spPr/>
        <p:txBody>
          <a:bodyPr/>
          <a:lstStyle/>
          <a:p>
            <a:pPr eaLnBrk="1" hangingPunct="1"/>
            <a:endParaRPr lang="tr-TR" altLang="en-TR" sz="1900" b="1" dirty="0">
              <a:solidFill>
                <a:srgbClr val="FF0000"/>
              </a:solidFill>
            </a:endParaRPr>
          </a:p>
        </p:txBody>
      </p:sp>
      <p:sp>
        <p:nvSpPr>
          <p:cNvPr id="22531" name="Rectangle 5">
            <a:extLst>
              <a:ext uri="{FF2B5EF4-FFF2-40B4-BE49-F238E27FC236}">
                <a16:creationId xmlns:a16="http://schemas.microsoft.com/office/drawing/2014/main" id="{FAD047B2-37F5-6B08-C7B9-02CA6BDDF562}"/>
              </a:ext>
            </a:extLst>
          </p:cNvPr>
          <p:cNvSpPr>
            <a:spLocks noGrp="1" noChangeArrowheads="1"/>
          </p:cNvSpPr>
          <p:nvPr>
            <p:ph type="body" sz="half" idx="1"/>
          </p:nvPr>
        </p:nvSpPr>
        <p:spPr/>
        <p:txBody>
          <a:bodyPr/>
          <a:lstStyle/>
          <a:p>
            <a:pPr marL="0" indent="0">
              <a:lnSpc>
                <a:spcPct val="90000"/>
              </a:lnSpc>
              <a:buNone/>
            </a:pPr>
            <a:r>
              <a:rPr lang="tr-TR" altLang="en-TR" b="1" dirty="0">
                <a:latin typeface="Comic Sans MS" panose="030F0902030302020204" pitchFamily="66" charset="0"/>
              </a:rPr>
              <a:t>PERAKENDE SATIŞ VESİKALARI (m.233)</a:t>
            </a:r>
          </a:p>
          <a:p>
            <a:pPr marL="0" indent="0">
              <a:lnSpc>
                <a:spcPct val="90000"/>
              </a:lnSpc>
              <a:buNone/>
            </a:pPr>
            <a:r>
              <a:rPr lang="tr-TR" altLang="en-TR" dirty="0">
                <a:latin typeface="Comic Sans MS" panose="030F0902030302020204" pitchFamily="66" charset="0"/>
              </a:rPr>
              <a:t>Birinci ve ikinci sınıf  tüccarlarla kazancı basit usulde tespit edilenler ve defter tutmak mecburiyetinde olan çiftçilerin fatura vermek mecburiyetinde olmadıkları satışları ve yaptıkları işlerin bedelleri için aşağıdaki, belgelerden herhangi biri kullanılır:</a:t>
            </a:r>
          </a:p>
          <a:p>
            <a:pPr marL="0" indent="0">
              <a:lnSpc>
                <a:spcPct val="90000"/>
              </a:lnSpc>
              <a:buNone/>
            </a:pPr>
            <a:r>
              <a:rPr lang="tr-TR" altLang="en-TR" dirty="0">
                <a:latin typeface="Comic Sans MS" panose="030F0902030302020204" pitchFamily="66" charset="0"/>
              </a:rPr>
              <a:t>a. Perakende satış fişleri,</a:t>
            </a:r>
          </a:p>
          <a:p>
            <a:pPr marL="0" indent="0">
              <a:lnSpc>
                <a:spcPct val="90000"/>
              </a:lnSpc>
              <a:buNone/>
            </a:pPr>
            <a:r>
              <a:rPr lang="tr-TR" altLang="en-TR" dirty="0">
                <a:latin typeface="Comic Sans MS" panose="030F0902030302020204" pitchFamily="66" charset="0"/>
              </a:rPr>
              <a:t>b. Makineli kasaların kayıt ruloları,</a:t>
            </a:r>
          </a:p>
          <a:p>
            <a:pPr marL="0" indent="0">
              <a:lnSpc>
                <a:spcPct val="90000"/>
              </a:lnSpc>
              <a:buNone/>
            </a:pPr>
            <a:r>
              <a:rPr lang="tr-TR" altLang="en-TR" dirty="0">
                <a:latin typeface="Comic Sans MS" panose="030F0902030302020204" pitchFamily="66" charset="0"/>
              </a:rPr>
              <a:t>c. Giriş ve yolcu taşıma biletleri.</a:t>
            </a:r>
          </a:p>
        </p:txBody>
      </p:sp>
      <p:pic>
        <p:nvPicPr>
          <p:cNvPr id="83975" name="Picture 7">
            <a:extLst>
              <a:ext uri="{FF2B5EF4-FFF2-40B4-BE49-F238E27FC236}">
                <a16:creationId xmlns:a16="http://schemas.microsoft.com/office/drawing/2014/main" id="{A32B7409-1BE4-8EC8-F419-14EBF7CDF347}"/>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096001" y="765176"/>
            <a:ext cx="4321175" cy="5400675"/>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83975"/>
                                        </p:tgtEl>
                                        <p:attrNameLst>
                                          <p:attrName>style.visibility</p:attrName>
                                        </p:attrNameLst>
                                      </p:cBhvr>
                                      <p:to>
                                        <p:strVal val="visible"/>
                                      </p:to>
                                    </p:set>
                                    <p:animEffect transition="in" filter="checkerboard(across)">
                                      <p:cBhvr>
                                        <p:cTn id="7" dur="500"/>
                                        <p:tgtEl>
                                          <p:spTgt spid="839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8">
            <a:extLst>
              <a:ext uri="{FF2B5EF4-FFF2-40B4-BE49-F238E27FC236}">
                <a16:creationId xmlns:a16="http://schemas.microsoft.com/office/drawing/2014/main" id="{C1EB8376-446A-66AD-D356-86CCAABCC153}"/>
              </a:ext>
            </a:extLst>
          </p:cNvPr>
          <p:cNvSpPr>
            <a:spLocks noGrp="1" noChangeArrowheads="1"/>
          </p:cNvSpPr>
          <p:nvPr>
            <p:ph type="title"/>
          </p:nvPr>
        </p:nvSpPr>
        <p:spPr/>
        <p:txBody>
          <a:bodyPr/>
          <a:lstStyle/>
          <a:p>
            <a:pPr eaLnBrk="1" hangingPunct="1"/>
            <a:endParaRPr lang="tr-TR" altLang="en-TR" sz="1900" b="1" dirty="0">
              <a:solidFill>
                <a:srgbClr val="FF0000"/>
              </a:solidFill>
            </a:endParaRPr>
          </a:p>
        </p:txBody>
      </p:sp>
      <p:sp>
        <p:nvSpPr>
          <p:cNvPr id="23555" name="Rectangle 5">
            <a:extLst>
              <a:ext uri="{FF2B5EF4-FFF2-40B4-BE49-F238E27FC236}">
                <a16:creationId xmlns:a16="http://schemas.microsoft.com/office/drawing/2014/main" id="{B530E5C9-275E-48B0-44EC-ECF129BD9C72}"/>
              </a:ext>
            </a:extLst>
          </p:cNvPr>
          <p:cNvSpPr>
            <a:spLocks noGrp="1" noChangeArrowheads="1"/>
          </p:cNvSpPr>
          <p:nvPr>
            <p:ph type="body" sz="half" idx="1"/>
          </p:nvPr>
        </p:nvSpPr>
        <p:spPr/>
        <p:txBody>
          <a:bodyPr/>
          <a:lstStyle/>
          <a:p>
            <a:pPr marL="0" indent="0">
              <a:lnSpc>
                <a:spcPct val="80000"/>
              </a:lnSpc>
              <a:buNone/>
            </a:pPr>
            <a:r>
              <a:rPr lang="tr-TR" altLang="en-TR" sz="1600" b="1" dirty="0">
                <a:latin typeface="Comic Sans MS" panose="030F0902030302020204" pitchFamily="66" charset="0"/>
              </a:rPr>
              <a:t>GİDER PUSULASI (m.234)</a:t>
            </a:r>
            <a:endParaRPr lang="tr-TR" altLang="en-TR" sz="1600" dirty="0">
              <a:latin typeface="Comic Sans MS" panose="030F0902030302020204" pitchFamily="66" charset="0"/>
            </a:endParaRPr>
          </a:p>
          <a:p>
            <a:pPr marL="0" indent="0">
              <a:lnSpc>
                <a:spcPct val="80000"/>
              </a:lnSpc>
              <a:buNone/>
            </a:pPr>
            <a:r>
              <a:rPr lang="tr-TR" altLang="en-TR" sz="1600" dirty="0">
                <a:latin typeface="Comic Sans MS" panose="030F0902030302020204" pitchFamily="66" charset="0"/>
              </a:rPr>
              <a:t>Birinci ve ikinci sınıf tüccarlar, kazancı basit usulde tespit edilenler ile defter tutmak zorunda olan serbest meslek sahiplerinin ve çiftçilerin vergiden muaf esnafa yaptırdıkları işler veya onlardan satın aldıkları mal için tanzim edip, işi yapana veya malı satana imza ettirecekleri gider pusulası vergiden muaf esnaf tarafından verilmiş fatura hükmünde bir belgedir.</a:t>
            </a:r>
          </a:p>
          <a:p>
            <a:pPr marL="0" indent="0">
              <a:lnSpc>
                <a:spcPct val="80000"/>
              </a:lnSpc>
              <a:buNone/>
            </a:pPr>
            <a:r>
              <a:rPr lang="tr-TR" altLang="en-TR" sz="1600" dirty="0">
                <a:latin typeface="Comic Sans MS" panose="030F0902030302020204" pitchFamily="66" charset="0"/>
              </a:rPr>
              <a:t>Gider Pusulası; işin mahiyetini, malın cinsi, miktarı ve bedelini, iş ücretini, işi yaptıran ile yapanın veya malı satın alan ile satanın adı soyadı ve adreslerini kapsar. Gider pusulaları seri ve sıra numarası taşırlar. İki nüsha olarak tanzim edilirler ve bir nüshası işi yapana veya malı satana verilir.</a:t>
            </a:r>
          </a:p>
        </p:txBody>
      </p:sp>
      <p:pic>
        <p:nvPicPr>
          <p:cNvPr id="86023" name="Picture 7">
            <a:extLst>
              <a:ext uri="{FF2B5EF4-FFF2-40B4-BE49-F238E27FC236}">
                <a16:creationId xmlns:a16="http://schemas.microsoft.com/office/drawing/2014/main" id="{C2D5F9D0-3746-21AD-6DD4-2FCE8300D0D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024563" y="549275"/>
            <a:ext cx="4356100" cy="5761038"/>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86023"/>
                                        </p:tgtEl>
                                        <p:attrNameLst>
                                          <p:attrName>style.visibility</p:attrName>
                                        </p:attrNameLst>
                                      </p:cBhvr>
                                      <p:to>
                                        <p:strVal val="visible"/>
                                      </p:to>
                                    </p:set>
                                    <p:animEffect transition="in" filter="checkerboard(across)">
                                      <p:cBhvr>
                                        <p:cTn id="7" dur="500"/>
                                        <p:tgtEl>
                                          <p:spTgt spid="860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C9693-8667-FC1B-2873-A516F0CF5871}"/>
              </a:ext>
            </a:extLst>
          </p:cNvPr>
          <p:cNvSpPr>
            <a:spLocks noGrp="1"/>
          </p:cNvSpPr>
          <p:nvPr>
            <p:ph type="title"/>
          </p:nvPr>
        </p:nvSpPr>
        <p:spPr/>
        <p:txBody>
          <a:bodyPr/>
          <a:lstStyle/>
          <a:p>
            <a:pPr algn="ctr"/>
            <a:r>
              <a:rPr lang="en-TR" dirty="0"/>
              <a:t>İŞLETME TÜRLERİ</a:t>
            </a:r>
          </a:p>
        </p:txBody>
      </p:sp>
      <p:sp>
        <p:nvSpPr>
          <p:cNvPr id="3" name="Content Placeholder 2">
            <a:extLst>
              <a:ext uri="{FF2B5EF4-FFF2-40B4-BE49-F238E27FC236}">
                <a16:creationId xmlns:a16="http://schemas.microsoft.com/office/drawing/2014/main" id="{4ACBAAF6-14EC-50A4-27DF-48FEDD61E72B}"/>
              </a:ext>
            </a:extLst>
          </p:cNvPr>
          <p:cNvSpPr>
            <a:spLocks noGrp="1"/>
          </p:cNvSpPr>
          <p:nvPr>
            <p:ph idx="1"/>
          </p:nvPr>
        </p:nvSpPr>
        <p:spPr/>
        <p:txBody>
          <a:bodyPr>
            <a:normAutofit fontScale="85000" lnSpcReduction="20000"/>
          </a:bodyPr>
          <a:lstStyle/>
          <a:p>
            <a:pPr marL="0" marR="0" lvl="0" indent="0" algn="l" defTabSz="914400" rtl="0" eaLnBrk="0" fontAlgn="base" latinLnBrk="0" hangingPunct="0">
              <a:lnSpc>
                <a:spcPct val="100000"/>
              </a:lnSpc>
              <a:spcBef>
                <a:spcPct val="20000"/>
              </a:spcBef>
              <a:spcAft>
                <a:spcPct val="0"/>
              </a:spcAft>
              <a:buClr>
                <a:srgbClr val="FFFFCC"/>
              </a:buClr>
              <a:buSzPct val="70000"/>
              <a:buFont typeface="Wingdings" pitchFamily="2" charset="2"/>
              <a:buNone/>
              <a:tabLst/>
              <a:defRPr/>
            </a:pPr>
            <a:r>
              <a:rPr kumimoji="0" lang="tr-TR" altLang="en-TR" sz="2800" b="0" i="0" u="none" strike="noStrike" kern="0" cap="none" spc="0" normalizeH="0" baseline="0" noProof="0" dirty="0">
                <a:ln>
                  <a:noFill/>
                </a:ln>
                <a:effectLst/>
                <a:uLnTx/>
                <a:uFillTx/>
                <a:latin typeface="Times New Roman" panose="02020603050405020304" pitchFamily="18" charset="0"/>
                <a:ea typeface="+mn-ea"/>
                <a:cs typeface="Times New Roman" panose="02020603050405020304" pitchFamily="18" charset="0"/>
              </a:rPr>
              <a:t>Ticari Faaliyet		     Ticaret İşletmesi</a:t>
            </a:r>
            <a:endParaRPr kumimoji="0" lang="tr-TR" altLang="en-TR" sz="2800" b="0" i="0" u="none" strike="noStrike" kern="0" cap="none" spc="0" normalizeH="0" baseline="0" noProof="0" dirty="0">
              <a:ln>
                <a:noFill/>
              </a:ln>
              <a:effectLst>
                <a:outerShdw blurRad="38100" dist="38100" dir="2700000" algn="tl">
                  <a:srgbClr val="000000"/>
                </a:outerShdw>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rgbClr val="FFFFCC"/>
              </a:buClr>
              <a:buSzPct val="70000"/>
              <a:buFont typeface="Wingdings" pitchFamily="2" charset="2"/>
              <a:buNone/>
              <a:tabLst/>
              <a:defRPr/>
            </a:pPr>
            <a:endParaRPr kumimoji="0" lang="tr-TR" altLang="en-TR" sz="2800" b="0" i="0" u="none" strike="noStrike" kern="0" cap="none" spc="0" normalizeH="0" baseline="0" noProof="0" dirty="0">
              <a:ln>
                <a:noFill/>
              </a:ln>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rgbClr val="FFFFCC"/>
              </a:buClr>
              <a:buSzPct val="70000"/>
              <a:buFont typeface="Wingdings" pitchFamily="2" charset="2"/>
              <a:buNone/>
              <a:tabLst/>
              <a:defRPr/>
            </a:pPr>
            <a:endParaRPr kumimoji="0" lang="tr-TR" altLang="en-TR" sz="2800" b="0" i="0" u="none" strike="noStrike" kern="0" cap="none" spc="0" normalizeH="0" baseline="0" noProof="0" dirty="0">
              <a:ln>
                <a:noFill/>
              </a:ln>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rgbClr val="FFFFCC"/>
              </a:buClr>
              <a:buSzPct val="70000"/>
              <a:buFont typeface="Wingdings" pitchFamily="2" charset="2"/>
              <a:buNone/>
              <a:tabLst/>
              <a:defRPr/>
            </a:pPr>
            <a:endParaRPr kumimoji="0" lang="tr-TR" altLang="en-TR" sz="2800" b="0" i="0" u="none" strike="noStrike" kern="0" cap="none" spc="0" normalizeH="0" baseline="0" noProof="0" dirty="0">
              <a:ln>
                <a:noFill/>
              </a:ln>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rgbClr val="FFFFCC"/>
              </a:buClr>
              <a:buSzPct val="70000"/>
              <a:buFont typeface="Wingdings" pitchFamily="2" charset="2"/>
              <a:buNone/>
              <a:tabLst/>
              <a:defRPr/>
            </a:pPr>
            <a:r>
              <a:rPr kumimoji="0" lang="tr-TR" altLang="en-TR" sz="2800" b="0" i="0" u="none" strike="noStrike" kern="0" cap="none" spc="0" normalizeH="0" baseline="0" noProof="0" dirty="0">
                <a:ln>
                  <a:noFill/>
                </a:ln>
                <a:effectLst/>
                <a:uLnTx/>
                <a:uFillTx/>
                <a:latin typeface="Times New Roman" panose="02020603050405020304" pitchFamily="18" charset="0"/>
                <a:ea typeface="+mn-ea"/>
                <a:cs typeface="Times New Roman" panose="02020603050405020304" pitchFamily="18" charset="0"/>
              </a:rPr>
              <a:t>Üretim Faaliyetleri                   Sanayi İşletmesi,   </a:t>
            </a:r>
          </a:p>
          <a:p>
            <a:pPr marL="0" marR="0" lvl="0" indent="0" algn="l" defTabSz="914400" rtl="0" eaLnBrk="0" fontAlgn="base" latinLnBrk="0" hangingPunct="0">
              <a:lnSpc>
                <a:spcPct val="100000"/>
              </a:lnSpc>
              <a:spcBef>
                <a:spcPct val="20000"/>
              </a:spcBef>
              <a:spcAft>
                <a:spcPct val="0"/>
              </a:spcAft>
              <a:buClr>
                <a:srgbClr val="FFFFCC"/>
              </a:buClr>
              <a:buSzPct val="70000"/>
              <a:buFont typeface="Wingdings" pitchFamily="2" charset="2"/>
              <a:buNone/>
              <a:tabLst/>
              <a:defRPr/>
            </a:pPr>
            <a:r>
              <a:rPr kumimoji="0" lang="tr-TR" altLang="en-TR" sz="2800" b="0" i="0" u="none" strike="noStrike" kern="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Sınai İşletmesi,                </a:t>
            </a:r>
          </a:p>
          <a:p>
            <a:pPr marL="0" marR="0" lvl="0" indent="0" algn="l" defTabSz="914400" rtl="0" eaLnBrk="0" fontAlgn="base" latinLnBrk="0" hangingPunct="0">
              <a:lnSpc>
                <a:spcPct val="100000"/>
              </a:lnSpc>
              <a:spcBef>
                <a:spcPct val="20000"/>
              </a:spcBef>
              <a:spcAft>
                <a:spcPct val="0"/>
              </a:spcAft>
              <a:buClr>
                <a:srgbClr val="FFFFCC"/>
              </a:buClr>
              <a:buSzPct val="70000"/>
              <a:buFont typeface="Wingdings" pitchFamily="2" charset="2"/>
              <a:buNone/>
              <a:tabLst/>
              <a:defRPr/>
            </a:pPr>
            <a:r>
              <a:rPr kumimoji="0" lang="tr-TR" altLang="en-TR" sz="2800" b="0" i="0" u="none" strike="noStrike" kern="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Üretim İşletmesi </a:t>
            </a:r>
          </a:p>
          <a:p>
            <a:pPr marL="0" marR="0" lvl="0" indent="0" algn="l" defTabSz="914400" rtl="0" eaLnBrk="0" fontAlgn="base" latinLnBrk="0" hangingPunct="0">
              <a:lnSpc>
                <a:spcPct val="100000"/>
              </a:lnSpc>
              <a:spcBef>
                <a:spcPct val="20000"/>
              </a:spcBef>
              <a:spcAft>
                <a:spcPct val="0"/>
              </a:spcAft>
              <a:buClr>
                <a:srgbClr val="FFFFCC"/>
              </a:buClr>
              <a:buSzPct val="70000"/>
              <a:buFont typeface="Wingdings" pitchFamily="2" charset="2"/>
              <a:buNone/>
              <a:tabLst/>
              <a:defRPr/>
            </a:pPr>
            <a:endParaRPr kumimoji="0" lang="tr-TR" altLang="en-TR" sz="2800" b="0" i="0" u="none" strike="noStrike" kern="0" cap="none" spc="0" normalizeH="0" baseline="0" noProof="0" dirty="0">
              <a:ln>
                <a:noFill/>
              </a:ln>
              <a:effectLst/>
              <a:uLnTx/>
              <a:uFillTx/>
              <a:latin typeface="Times New Roman" panose="02020603050405020304" pitchFamily="18" charset="0"/>
              <a:ea typeface="+mn-ea"/>
              <a:cs typeface="Times New Roman" panose="02020603050405020304" pitchFamily="18" charset="0"/>
            </a:endParaRPr>
          </a:p>
          <a:p>
            <a:pPr marL="0" marR="0" lvl="0" indent="0" algn="l" defTabSz="914400" rtl="0" eaLnBrk="0" fontAlgn="base" latinLnBrk="0" hangingPunct="0">
              <a:lnSpc>
                <a:spcPct val="100000"/>
              </a:lnSpc>
              <a:spcBef>
                <a:spcPct val="20000"/>
              </a:spcBef>
              <a:spcAft>
                <a:spcPct val="0"/>
              </a:spcAft>
              <a:buClr>
                <a:srgbClr val="FFFFCC"/>
              </a:buClr>
              <a:buSzPct val="70000"/>
              <a:buFont typeface="Wingdings" pitchFamily="2" charset="2"/>
              <a:buNone/>
              <a:tabLst/>
              <a:defRPr/>
            </a:pPr>
            <a:r>
              <a:rPr kumimoji="0" lang="tr-TR" altLang="en-TR" sz="2800" b="0" i="0" u="none" strike="noStrike" kern="0" cap="none" spc="0" normalizeH="0" baseline="0" noProof="0" dirty="0">
                <a:ln>
                  <a:noFill/>
                </a:ln>
                <a:effectLst/>
                <a:uLnTx/>
                <a:uFillTx/>
                <a:latin typeface="Times New Roman" panose="02020603050405020304" pitchFamily="18" charset="0"/>
                <a:ea typeface="+mn-ea"/>
                <a:cs typeface="Times New Roman" panose="02020603050405020304" pitchFamily="18" charset="0"/>
              </a:rPr>
              <a:t> Hizmet Faaliyetleri                  Hizmet İşletmesi   </a:t>
            </a:r>
          </a:p>
          <a:p>
            <a:endParaRPr lang="en-TR" dirty="0"/>
          </a:p>
        </p:txBody>
      </p:sp>
      <p:sp>
        <p:nvSpPr>
          <p:cNvPr id="4" name="Right Arrow 3">
            <a:extLst>
              <a:ext uri="{FF2B5EF4-FFF2-40B4-BE49-F238E27FC236}">
                <a16:creationId xmlns:a16="http://schemas.microsoft.com/office/drawing/2014/main" id="{8E13E9FA-70B0-55EE-6C58-859ECA4A1AAF}"/>
              </a:ext>
            </a:extLst>
          </p:cNvPr>
          <p:cNvSpPr/>
          <p:nvPr/>
        </p:nvSpPr>
        <p:spPr>
          <a:xfrm>
            <a:off x="3560466" y="1974064"/>
            <a:ext cx="978408"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a:p>
        </p:txBody>
      </p:sp>
      <p:sp>
        <p:nvSpPr>
          <p:cNvPr id="5" name="Right Arrow 4">
            <a:extLst>
              <a:ext uri="{FF2B5EF4-FFF2-40B4-BE49-F238E27FC236}">
                <a16:creationId xmlns:a16="http://schemas.microsoft.com/office/drawing/2014/main" id="{1ED4D6CD-7B06-CD17-5344-2635432C7F69}"/>
              </a:ext>
            </a:extLst>
          </p:cNvPr>
          <p:cNvSpPr/>
          <p:nvPr/>
        </p:nvSpPr>
        <p:spPr>
          <a:xfrm>
            <a:off x="4049670" y="3498722"/>
            <a:ext cx="978408"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a:p>
        </p:txBody>
      </p:sp>
      <p:sp>
        <p:nvSpPr>
          <p:cNvPr id="6" name="Right Arrow 5">
            <a:extLst>
              <a:ext uri="{FF2B5EF4-FFF2-40B4-BE49-F238E27FC236}">
                <a16:creationId xmlns:a16="http://schemas.microsoft.com/office/drawing/2014/main" id="{A7B552FC-CB62-E195-8AB2-43764A0F86BC}"/>
              </a:ext>
            </a:extLst>
          </p:cNvPr>
          <p:cNvSpPr/>
          <p:nvPr/>
        </p:nvSpPr>
        <p:spPr>
          <a:xfrm>
            <a:off x="4147641" y="4921463"/>
            <a:ext cx="978408"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a:p>
        </p:txBody>
      </p:sp>
    </p:spTree>
    <p:extLst>
      <p:ext uri="{BB962C8B-B14F-4D97-AF65-F5344CB8AC3E}">
        <p14:creationId xmlns:p14="http://schemas.microsoft.com/office/powerpoint/2010/main" val="28623132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4">
            <a:extLst>
              <a:ext uri="{FF2B5EF4-FFF2-40B4-BE49-F238E27FC236}">
                <a16:creationId xmlns:a16="http://schemas.microsoft.com/office/drawing/2014/main" id="{0794486D-3751-86C2-76CC-EBEAADC1F7C2}"/>
              </a:ext>
            </a:extLst>
          </p:cNvPr>
          <p:cNvSpPr>
            <a:spLocks noGrp="1" noChangeArrowheads="1"/>
          </p:cNvSpPr>
          <p:nvPr>
            <p:ph type="title"/>
          </p:nvPr>
        </p:nvSpPr>
        <p:spPr/>
        <p:txBody>
          <a:bodyPr/>
          <a:lstStyle/>
          <a:p>
            <a:pPr eaLnBrk="1" hangingPunct="1"/>
            <a:endParaRPr lang="tr-TR" altLang="en-TR" sz="1900" b="1" dirty="0">
              <a:solidFill>
                <a:srgbClr val="FF0000"/>
              </a:solidFill>
            </a:endParaRPr>
          </a:p>
        </p:txBody>
      </p:sp>
      <p:sp>
        <p:nvSpPr>
          <p:cNvPr id="24579" name="Rectangle 5">
            <a:extLst>
              <a:ext uri="{FF2B5EF4-FFF2-40B4-BE49-F238E27FC236}">
                <a16:creationId xmlns:a16="http://schemas.microsoft.com/office/drawing/2014/main" id="{60B6BD5E-A6F9-26DE-CCBF-B209A4D7CC29}"/>
              </a:ext>
            </a:extLst>
          </p:cNvPr>
          <p:cNvSpPr>
            <a:spLocks noGrp="1" noChangeArrowheads="1"/>
          </p:cNvSpPr>
          <p:nvPr>
            <p:ph type="body" sz="half" idx="1"/>
          </p:nvPr>
        </p:nvSpPr>
        <p:spPr/>
        <p:txBody>
          <a:bodyPr/>
          <a:lstStyle/>
          <a:p>
            <a:pPr marL="0" indent="0">
              <a:lnSpc>
                <a:spcPct val="90000"/>
              </a:lnSpc>
              <a:buNone/>
            </a:pPr>
            <a:r>
              <a:rPr lang="tr-TR" altLang="en-TR" b="1" dirty="0">
                <a:latin typeface="Comic Sans MS" panose="030F0902030302020204" pitchFamily="66" charset="0"/>
              </a:rPr>
              <a:t>MÜSTAHSİL MAKBUZU (m.235)</a:t>
            </a:r>
            <a:endParaRPr lang="tr-TR" altLang="en-TR" dirty="0">
              <a:latin typeface="Comic Sans MS" panose="030F0902030302020204" pitchFamily="66" charset="0"/>
            </a:endParaRPr>
          </a:p>
          <a:p>
            <a:pPr marL="0" indent="0">
              <a:lnSpc>
                <a:spcPct val="90000"/>
              </a:lnSpc>
              <a:buNone/>
            </a:pPr>
            <a:r>
              <a:rPr lang="tr-TR" altLang="en-TR" dirty="0">
                <a:latin typeface="Comic Sans MS" panose="030F0902030302020204" pitchFamily="66" charset="0"/>
              </a:rPr>
              <a:t>Birinci ve ikinci sınıf tüccarlar ile defter tutmak zorunda olan çiftçiler gerçek usulde vergiye tabi olmayan çiftçilerden satın aldıkları malların bedelini ödediklerinde iki nüsha olarak düzenledikleri, birini imzalayarak satıcı çiftçiye vermeye ve diğerini ona imzalatarak almaya mecbur oldukları belgedir.</a:t>
            </a:r>
          </a:p>
        </p:txBody>
      </p:sp>
      <p:pic>
        <p:nvPicPr>
          <p:cNvPr id="94215" name="Picture 7">
            <a:extLst>
              <a:ext uri="{FF2B5EF4-FFF2-40B4-BE49-F238E27FC236}">
                <a16:creationId xmlns:a16="http://schemas.microsoft.com/office/drawing/2014/main" id="{75AA61E6-638B-7D4D-ACF5-1FB41AFCA237}"/>
              </a:ext>
            </a:extLst>
          </p:cNvPr>
          <p:cNvPicPr>
            <a:picLocks noGrp="1" noChangeAspect="1" noChangeArrowheads="1"/>
          </p:cNvPicPr>
          <p:nvPr>
            <p:ph sz="half" idx="2"/>
          </p:nvPr>
        </p:nvPicPr>
        <p:blipFill>
          <a:blip r:embed="rId2">
            <a:grayscl/>
            <a:biLevel thresh="50000"/>
            <a:extLst>
              <a:ext uri="{28A0092B-C50C-407E-A947-70E740481C1C}">
                <a14:useLocalDpi xmlns:a14="http://schemas.microsoft.com/office/drawing/2010/main" val="0"/>
              </a:ext>
            </a:extLst>
          </a:blip>
          <a:srcRect/>
          <a:stretch>
            <a:fillRect/>
          </a:stretch>
        </p:blipFill>
        <p:spPr>
          <a:xfrm>
            <a:off x="6521450" y="703385"/>
            <a:ext cx="4146550" cy="5111261"/>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94215"/>
                                        </p:tgtEl>
                                        <p:attrNameLst>
                                          <p:attrName>style.visibility</p:attrName>
                                        </p:attrNameLst>
                                      </p:cBhvr>
                                      <p:to>
                                        <p:strVal val="visible"/>
                                      </p:to>
                                    </p:set>
                                    <p:animEffect transition="in" filter="checkerboard(across)">
                                      <p:cBhvr>
                                        <p:cTn id="7" dur="500"/>
                                        <p:tgtEl>
                                          <p:spTgt spid="94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4">
            <a:extLst>
              <a:ext uri="{FF2B5EF4-FFF2-40B4-BE49-F238E27FC236}">
                <a16:creationId xmlns:a16="http://schemas.microsoft.com/office/drawing/2014/main" id="{63D1C7C6-58F7-DB13-E713-264A20542E52}"/>
              </a:ext>
            </a:extLst>
          </p:cNvPr>
          <p:cNvSpPr>
            <a:spLocks noGrp="1" noChangeArrowheads="1"/>
          </p:cNvSpPr>
          <p:nvPr>
            <p:ph type="title"/>
          </p:nvPr>
        </p:nvSpPr>
        <p:spPr/>
        <p:txBody>
          <a:bodyPr/>
          <a:lstStyle/>
          <a:p>
            <a:pPr eaLnBrk="1" hangingPunct="1"/>
            <a:endParaRPr lang="tr-TR" altLang="en-TR" sz="1900" b="1" dirty="0">
              <a:solidFill>
                <a:srgbClr val="FF0000"/>
              </a:solidFill>
            </a:endParaRPr>
          </a:p>
        </p:txBody>
      </p:sp>
      <p:sp>
        <p:nvSpPr>
          <p:cNvPr id="25603" name="Rectangle 5">
            <a:extLst>
              <a:ext uri="{FF2B5EF4-FFF2-40B4-BE49-F238E27FC236}">
                <a16:creationId xmlns:a16="http://schemas.microsoft.com/office/drawing/2014/main" id="{A3BF9DC5-9E48-0E99-3589-DB99F3AA49B8}"/>
              </a:ext>
            </a:extLst>
          </p:cNvPr>
          <p:cNvSpPr>
            <a:spLocks noGrp="1" noChangeArrowheads="1"/>
          </p:cNvSpPr>
          <p:nvPr>
            <p:ph type="body" sz="half" idx="1"/>
          </p:nvPr>
        </p:nvSpPr>
        <p:spPr/>
        <p:txBody>
          <a:bodyPr/>
          <a:lstStyle/>
          <a:p>
            <a:pPr marL="0" indent="0">
              <a:buNone/>
            </a:pPr>
            <a:r>
              <a:rPr lang="tr-TR" altLang="en-TR" sz="2400" b="1" dirty="0">
                <a:latin typeface="Comic Sans MS" panose="030F0902030302020204" pitchFamily="66" charset="0"/>
              </a:rPr>
              <a:t>SERBEST MESLEK MAKBUZLARI</a:t>
            </a:r>
            <a:r>
              <a:rPr lang="tr-TR" altLang="en-TR" sz="2400" dirty="0">
                <a:latin typeface="Comic Sans MS" panose="030F0902030302020204" pitchFamily="66" charset="0"/>
              </a:rPr>
              <a:t> (m.236)		</a:t>
            </a:r>
          </a:p>
          <a:p>
            <a:pPr marL="0" indent="0">
              <a:buNone/>
            </a:pPr>
            <a:r>
              <a:rPr lang="tr-TR" altLang="en-TR" sz="2400" dirty="0">
                <a:latin typeface="Comic Sans MS" panose="030F0902030302020204" pitchFamily="66" charset="0"/>
              </a:rPr>
              <a:t>Serbest meslek sahibinin mesleki faaliyetlerine ilişkin her türlü tahsilatı için iki nüsha olarak düzenlediği ve bir nüshasını müşteriye vermek zorunda olduğu belgedir. 		</a:t>
            </a:r>
          </a:p>
        </p:txBody>
      </p:sp>
      <p:pic>
        <p:nvPicPr>
          <p:cNvPr id="92167" name="Picture 7">
            <a:extLst>
              <a:ext uri="{FF2B5EF4-FFF2-40B4-BE49-F238E27FC236}">
                <a16:creationId xmlns:a16="http://schemas.microsoft.com/office/drawing/2014/main" id="{0862088F-2E56-5088-2C07-0207B2E4AD4C}"/>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311901" y="549275"/>
            <a:ext cx="4056063" cy="5576888"/>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92167"/>
                                        </p:tgtEl>
                                        <p:attrNameLst>
                                          <p:attrName>style.visibility</p:attrName>
                                        </p:attrNameLst>
                                      </p:cBhvr>
                                      <p:to>
                                        <p:strVal val="visible"/>
                                      </p:to>
                                    </p:set>
                                    <p:animEffect transition="in" filter="checkerboard(across)">
                                      <p:cBhvr>
                                        <p:cTn id="7" dur="500"/>
                                        <p:tgtEl>
                                          <p:spTgt spid="92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D56B4-E3B1-7359-5A6C-572073D77111}"/>
              </a:ext>
            </a:extLst>
          </p:cNvPr>
          <p:cNvSpPr>
            <a:spLocks noGrp="1"/>
          </p:cNvSpPr>
          <p:nvPr>
            <p:ph type="title"/>
          </p:nvPr>
        </p:nvSpPr>
        <p:spPr/>
        <p:txBody>
          <a:bodyPr/>
          <a:lstStyle/>
          <a:p>
            <a:endParaRPr lang="en-TR"/>
          </a:p>
        </p:txBody>
      </p:sp>
      <p:sp>
        <p:nvSpPr>
          <p:cNvPr id="3" name="Text Placeholder 2">
            <a:extLst>
              <a:ext uri="{FF2B5EF4-FFF2-40B4-BE49-F238E27FC236}">
                <a16:creationId xmlns:a16="http://schemas.microsoft.com/office/drawing/2014/main" id="{BECD6DDF-B60A-047A-556A-147DF832EF2D}"/>
              </a:ext>
            </a:extLst>
          </p:cNvPr>
          <p:cNvSpPr>
            <a:spLocks noGrp="1"/>
          </p:cNvSpPr>
          <p:nvPr>
            <p:ph type="body" sz="half" idx="1"/>
          </p:nvPr>
        </p:nvSpPr>
        <p:spPr/>
        <p:txBody>
          <a:bodyPr>
            <a:normAutofit/>
          </a:bodyPr>
          <a:lstStyle/>
          <a:p>
            <a:pPr algn="just"/>
            <a:r>
              <a:rPr lang="en-US" dirty="0" err="1"/>
              <a:t>Taşıma</a:t>
            </a:r>
            <a:r>
              <a:rPr lang="en-US" dirty="0"/>
              <a:t> </a:t>
            </a:r>
            <a:r>
              <a:rPr lang="en-US" dirty="0" err="1"/>
              <a:t>İrsaliyesi</a:t>
            </a:r>
            <a:r>
              <a:rPr lang="en-US" dirty="0"/>
              <a:t>, </a:t>
            </a:r>
            <a:r>
              <a:rPr lang="en-US" dirty="0" err="1"/>
              <a:t>nakliye</a:t>
            </a:r>
            <a:r>
              <a:rPr lang="en-US" dirty="0"/>
              <a:t> </a:t>
            </a:r>
            <a:r>
              <a:rPr lang="en-US" dirty="0" err="1"/>
              <a:t>yapan</a:t>
            </a:r>
            <a:r>
              <a:rPr lang="en-US" dirty="0"/>
              <a:t> </a:t>
            </a:r>
            <a:r>
              <a:rPr lang="en-US" dirty="0" err="1"/>
              <a:t>taşıyıcının</a:t>
            </a:r>
            <a:r>
              <a:rPr lang="en-US" dirty="0"/>
              <a:t> </a:t>
            </a:r>
            <a:r>
              <a:rPr lang="en-US" dirty="0" err="1"/>
              <a:t>belirlenen</a:t>
            </a:r>
            <a:r>
              <a:rPr lang="en-US" dirty="0"/>
              <a:t> </a:t>
            </a:r>
            <a:r>
              <a:rPr lang="en-US" dirty="0" err="1"/>
              <a:t>bir</a:t>
            </a:r>
            <a:r>
              <a:rPr lang="en-US" dirty="0"/>
              <a:t> </a:t>
            </a:r>
            <a:r>
              <a:rPr lang="en-US" dirty="0" err="1"/>
              <a:t>ücret</a:t>
            </a:r>
            <a:r>
              <a:rPr lang="en-US" dirty="0"/>
              <a:t> </a:t>
            </a:r>
            <a:r>
              <a:rPr lang="en-US" dirty="0" err="1"/>
              <a:t>karşılığında</a:t>
            </a:r>
            <a:r>
              <a:rPr lang="en-US" dirty="0"/>
              <a:t> </a:t>
            </a:r>
            <a:r>
              <a:rPr lang="en-US" dirty="0" err="1"/>
              <a:t>bir</a:t>
            </a:r>
            <a:r>
              <a:rPr lang="en-US" dirty="0"/>
              <a:t> </a:t>
            </a:r>
            <a:r>
              <a:rPr lang="en-US" dirty="0" err="1"/>
              <a:t>malı</a:t>
            </a:r>
            <a:r>
              <a:rPr lang="en-US" dirty="0"/>
              <a:t> </a:t>
            </a:r>
            <a:r>
              <a:rPr lang="en-US" dirty="0" err="1"/>
              <a:t>ya</a:t>
            </a:r>
            <a:r>
              <a:rPr lang="en-US" dirty="0"/>
              <a:t> da </a:t>
            </a:r>
            <a:r>
              <a:rPr lang="en-US" dirty="0" err="1"/>
              <a:t>yükü</a:t>
            </a:r>
            <a:r>
              <a:rPr lang="en-US" dirty="0"/>
              <a:t> </a:t>
            </a:r>
            <a:r>
              <a:rPr lang="en-US" dirty="0" err="1"/>
              <a:t>taşıması</a:t>
            </a:r>
            <a:r>
              <a:rPr lang="en-US" dirty="0"/>
              <a:t> </a:t>
            </a:r>
            <a:r>
              <a:rPr lang="en-US" dirty="0" err="1"/>
              <a:t>halinde</a:t>
            </a:r>
            <a:r>
              <a:rPr lang="en-US" dirty="0"/>
              <a:t> </a:t>
            </a:r>
            <a:r>
              <a:rPr lang="en-US" dirty="0" err="1"/>
              <a:t>düzenlenen</a:t>
            </a:r>
            <a:r>
              <a:rPr lang="en-US" dirty="0"/>
              <a:t> </a:t>
            </a:r>
            <a:r>
              <a:rPr lang="en-US" dirty="0" err="1"/>
              <a:t>resmi</a:t>
            </a:r>
            <a:r>
              <a:rPr lang="en-US" dirty="0"/>
              <a:t> </a:t>
            </a:r>
            <a:r>
              <a:rPr lang="en-US" dirty="0" err="1"/>
              <a:t>bir</a:t>
            </a:r>
            <a:r>
              <a:rPr lang="en-US" dirty="0"/>
              <a:t> </a:t>
            </a:r>
            <a:r>
              <a:rPr lang="en-US" dirty="0" err="1"/>
              <a:t>evraktır</a:t>
            </a:r>
            <a:r>
              <a:rPr lang="en-US" dirty="0"/>
              <a:t>.</a:t>
            </a:r>
          </a:p>
        </p:txBody>
      </p:sp>
      <p:sp>
        <p:nvSpPr>
          <p:cNvPr id="4" name="Content Placeholder 3">
            <a:extLst>
              <a:ext uri="{FF2B5EF4-FFF2-40B4-BE49-F238E27FC236}">
                <a16:creationId xmlns:a16="http://schemas.microsoft.com/office/drawing/2014/main" id="{156AC876-4C14-85AE-F8CE-5438CC030EBC}"/>
              </a:ext>
            </a:extLst>
          </p:cNvPr>
          <p:cNvSpPr>
            <a:spLocks noGrp="1"/>
          </p:cNvSpPr>
          <p:nvPr>
            <p:ph sz="half" idx="2"/>
          </p:nvPr>
        </p:nvSpPr>
        <p:spPr/>
        <p:txBody>
          <a:bodyPr/>
          <a:lstStyle/>
          <a:p>
            <a:pPr algn="just"/>
            <a:r>
              <a:rPr lang="en-US" dirty="0" err="1"/>
              <a:t>Sevk</a:t>
            </a:r>
            <a:r>
              <a:rPr lang="en-US" dirty="0"/>
              <a:t> </a:t>
            </a:r>
            <a:r>
              <a:rPr lang="en-US" dirty="0" err="1"/>
              <a:t>irsaliyesi</a:t>
            </a:r>
            <a:r>
              <a:rPr lang="en-US" dirty="0"/>
              <a:t>, </a:t>
            </a:r>
            <a:r>
              <a:rPr lang="en-US" dirty="0" err="1"/>
              <a:t>satılmış</a:t>
            </a:r>
            <a:r>
              <a:rPr lang="en-US" dirty="0"/>
              <a:t> </a:t>
            </a:r>
            <a:r>
              <a:rPr lang="en-US" dirty="0" err="1"/>
              <a:t>ya</a:t>
            </a:r>
            <a:r>
              <a:rPr lang="en-US" dirty="0"/>
              <a:t> da </a:t>
            </a:r>
            <a:r>
              <a:rPr lang="en-US" dirty="0" err="1"/>
              <a:t>satılacak</a:t>
            </a:r>
            <a:r>
              <a:rPr lang="en-US" dirty="0"/>
              <a:t> </a:t>
            </a:r>
            <a:r>
              <a:rPr lang="en-US" dirty="0" err="1"/>
              <a:t>bir</a:t>
            </a:r>
            <a:r>
              <a:rPr lang="en-US" dirty="0"/>
              <a:t> </a:t>
            </a:r>
            <a:r>
              <a:rPr lang="en-US" dirty="0" err="1"/>
              <a:t>malın</a:t>
            </a:r>
            <a:r>
              <a:rPr lang="en-US" dirty="0"/>
              <a:t> </a:t>
            </a:r>
            <a:r>
              <a:rPr lang="en-US" dirty="0" err="1"/>
              <a:t>aynı</a:t>
            </a:r>
            <a:r>
              <a:rPr lang="en-US" dirty="0"/>
              <a:t> </a:t>
            </a:r>
            <a:r>
              <a:rPr lang="en-US" dirty="0" err="1"/>
              <a:t>işletmeye</a:t>
            </a:r>
            <a:r>
              <a:rPr lang="en-US" dirty="0"/>
              <a:t> </a:t>
            </a:r>
            <a:r>
              <a:rPr lang="en-US" dirty="0" err="1"/>
              <a:t>ait</a:t>
            </a:r>
            <a:r>
              <a:rPr lang="en-US" dirty="0"/>
              <a:t> </a:t>
            </a:r>
            <a:r>
              <a:rPr lang="en-US" dirty="0" err="1"/>
              <a:t>olan</a:t>
            </a:r>
            <a:r>
              <a:rPr lang="en-US" dirty="0"/>
              <a:t> </a:t>
            </a:r>
            <a:r>
              <a:rPr lang="en-US" dirty="0" err="1"/>
              <a:t>ya</a:t>
            </a:r>
            <a:r>
              <a:rPr lang="en-US" dirty="0"/>
              <a:t> da </a:t>
            </a:r>
            <a:r>
              <a:rPr lang="en-US" dirty="0" err="1"/>
              <a:t>olmayan</a:t>
            </a:r>
            <a:r>
              <a:rPr lang="en-US" dirty="0"/>
              <a:t> </a:t>
            </a:r>
            <a:r>
              <a:rPr lang="en-US" dirty="0" err="1"/>
              <a:t>iki</a:t>
            </a:r>
            <a:r>
              <a:rPr lang="en-US" dirty="0"/>
              <a:t> </a:t>
            </a:r>
            <a:r>
              <a:rPr lang="en-US" dirty="0" err="1"/>
              <a:t>adres</a:t>
            </a:r>
            <a:r>
              <a:rPr lang="en-US" dirty="0"/>
              <a:t> </a:t>
            </a:r>
            <a:r>
              <a:rPr lang="en-US" dirty="0" err="1"/>
              <a:t>arasında</a:t>
            </a:r>
            <a:r>
              <a:rPr lang="en-US" dirty="0"/>
              <a:t> </a:t>
            </a:r>
            <a:r>
              <a:rPr lang="en-US" dirty="0" err="1"/>
              <a:t>nakledilirken</a:t>
            </a:r>
            <a:r>
              <a:rPr lang="en-US" dirty="0"/>
              <a:t> </a:t>
            </a:r>
            <a:r>
              <a:rPr lang="en-US" dirty="0" err="1"/>
              <a:t>bu</a:t>
            </a:r>
            <a:r>
              <a:rPr lang="en-US" dirty="0"/>
              <a:t> </a:t>
            </a:r>
            <a:r>
              <a:rPr lang="en-US" dirty="0" err="1"/>
              <a:t>naklin</a:t>
            </a:r>
            <a:r>
              <a:rPr lang="en-US" dirty="0"/>
              <a:t>; </a:t>
            </a:r>
            <a:r>
              <a:rPr lang="en-US" dirty="0" err="1"/>
              <a:t>malın</a:t>
            </a:r>
            <a:r>
              <a:rPr lang="en-US" dirty="0"/>
              <a:t> </a:t>
            </a:r>
            <a:r>
              <a:rPr lang="en-US" dirty="0" err="1"/>
              <a:t>konusu</a:t>
            </a:r>
            <a:r>
              <a:rPr lang="en-US" dirty="0"/>
              <a:t>, </a:t>
            </a:r>
            <a:r>
              <a:rPr lang="en-US" dirty="0" err="1"/>
              <a:t>birimi</a:t>
            </a:r>
            <a:r>
              <a:rPr lang="en-US" dirty="0"/>
              <a:t> </a:t>
            </a:r>
            <a:r>
              <a:rPr lang="en-US" dirty="0" err="1"/>
              <a:t>ve</a:t>
            </a:r>
            <a:r>
              <a:rPr lang="en-US" dirty="0"/>
              <a:t> </a:t>
            </a:r>
            <a:r>
              <a:rPr lang="en-US" dirty="0" err="1"/>
              <a:t>malın</a:t>
            </a:r>
            <a:r>
              <a:rPr lang="en-US" dirty="0"/>
              <a:t> </a:t>
            </a:r>
            <a:r>
              <a:rPr lang="en-US" dirty="0" err="1"/>
              <a:t>kime</a:t>
            </a:r>
            <a:r>
              <a:rPr lang="en-US" dirty="0"/>
              <a:t> </a:t>
            </a:r>
            <a:r>
              <a:rPr lang="en-US" dirty="0" err="1"/>
              <a:t>ait</a:t>
            </a:r>
            <a:r>
              <a:rPr lang="en-US" dirty="0"/>
              <a:t> </a:t>
            </a:r>
            <a:r>
              <a:rPr lang="en-US" dirty="0" err="1"/>
              <a:t>olduğu</a:t>
            </a:r>
            <a:r>
              <a:rPr lang="en-US" dirty="0"/>
              <a:t> </a:t>
            </a:r>
            <a:r>
              <a:rPr lang="en-US" dirty="0" err="1"/>
              <a:t>bilgileri</a:t>
            </a:r>
            <a:r>
              <a:rPr lang="en-US" dirty="0"/>
              <a:t> </a:t>
            </a:r>
            <a:r>
              <a:rPr lang="en-US" dirty="0" err="1"/>
              <a:t>ile</a:t>
            </a:r>
            <a:r>
              <a:rPr lang="en-US" dirty="0"/>
              <a:t> </a:t>
            </a:r>
            <a:r>
              <a:rPr lang="en-US" dirty="0" err="1"/>
              <a:t>beraber</a:t>
            </a:r>
            <a:r>
              <a:rPr lang="en-US" dirty="0"/>
              <a:t> </a:t>
            </a:r>
            <a:r>
              <a:rPr lang="en-US" dirty="0" err="1"/>
              <a:t>kayıt</a:t>
            </a:r>
            <a:r>
              <a:rPr lang="en-US" dirty="0"/>
              <a:t> </a:t>
            </a:r>
            <a:r>
              <a:rPr lang="en-US" dirty="0" err="1"/>
              <a:t>altına</a:t>
            </a:r>
            <a:r>
              <a:rPr lang="en-US" dirty="0"/>
              <a:t> </a:t>
            </a:r>
            <a:r>
              <a:rPr lang="en-US" dirty="0" err="1"/>
              <a:t>alındığı</a:t>
            </a:r>
            <a:r>
              <a:rPr lang="en-US" dirty="0"/>
              <a:t> </a:t>
            </a:r>
            <a:r>
              <a:rPr lang="en-US" dirty="0" err="1"/>
              <a:t>belgedir</a:t>
            </a:r>
            <a:r>
              <a:rPr lang="en-US" dirty="0"/>
              <a:t>. </a:t>
            </a:r>
            <a:r>
              <a:rPr lang="en-US" dirty="0" err="1"/>
              <a:t>Sevk</a:t>
            </a:r>
            <a:r>
              <a:rPr lang="en-US" dirty="0"/>
              <a:t> </a:t>
            </a:r>
            <a:r>
              <a:rPr lang="en-US" dirty="0" err="1"/>
              <a:t>irsaliyesi</a:t>
            </a:r>
            <a:r>
              <a:rPr lang="en-US" dirty="0"/>
              <a:t> </a:t>
            </a:r>
            <a:r>
              <a:rPr lang="en-US" dirty="0" err="1"/>
              <a:t>malın</a:t>
            </a:r>
            <a:r>
              <a:rPr lang="en-US" dirty="0"/>
              <a:t> </a:t>
            </a:r>
            <a:r>
              <a:rPr lang="en-US" dirty="0" err="1"/>
              <a:t>satış</a:t>
            </a:r>
            <a:r>
              <a:rPr lang="en-US" dirty="0"/>
              <a:t> </a:t>
            </a:r>
            <a:r>
              <a:rPr lang="en-US" dirty="0" err="1"/>
              <a:t>işleminden</a:t>
            </a:r>
            <a:r>
              <a:rPr lang="en-US" dirty="0"/>
              <a:t> </a:t>
            </a:r>
            <a:r>
              <a:rPr lang="en-US" dirty="0" err="1"/>
              <a:t>sonra</a:t>
            </a:r>
            <a:r>
              <a:rPr lang="en-US" dirty="0"/>
              <a:t> </a:t>
            </a:r>
            <a:r>
              <a:rPr lang="en-US" dirty="0" err="1"/>
              <a:t>verilen</a:t>
            </a:r>
            <a:r>
              <a:rPr lang="en-US" dirty="0"/>
              <a:t> </a:t>
            </a:r>
            <a:r>
              <a:rPr lang="en-US" dirty="0" err="1"/>
              <a:t>bir</a:t>
            </a:r>
            <a:r>
              <a:rPr lang="en-US" dirty="0"/>
              <a:t> </a:t>
            </a:r>
            <a:r>
              <a:rPr lang="en-US" dirty="0" err="1"/>
              <a:t>makbuz</a:t>
            </a:r>
            <a:r>
              <a:rPr lang="en-US" dirty="0"/>
              <a:t> </a:t>
            </a:r>
            <a:r>
              <a:rPr lang="en-US" dirty="0" err="1"/>
              <a:t>olsa</a:t>
            </a:r>
            <a:r>
              <a:rPr lang="en-US" dirty="0"/>
              <a:t> da </a:t>
            </a:r>
            <a:r>
              <a:rPr lang="en-US" dirty="0" err="1"/>
              <a:t>fatura</a:t>
            </a:r>
            <a:r>
              <a:rPr lang="en-US" dirty="0"/>
              <a:t> </a:t>
            </a:r>
            <a:r>
              <a:rPr lang="en-US" dirty="0" err="1"/>
              <a:t>olarak</a:t>
            </a:r>
            <a:r>
              <a:rPr lang="en-US" dirty="0"/>
              <a:t> </a:t>
            </a:r>
            <a:r>
              <a:rPr lang="en-US" dirty="0" err="1"/>
              <a:t>kullanılması</a:t>
            </a:r>
            <a:r>
              <a:rPr lang="en-US" dirty="0"/>
              <a:t> </a:t>
            </a:r>
            <a:r>
              <a:rPr lang="en-US" dirty="0" err="1"/>
              <a:t>mümkün</a:t>
            </a:r>
            <a:r>
              <a:rPr lang="en-US" dirty="0"/>
              <a:t> </a:t>
            </a:r>
            <a:r>
              <a:rPr lang="en-US" dirty="0" err="1"/>
              <a:t>değildir</a:t>
            </a:r>
            <a:r>
              <a:rPr lang="en-US" dirty="0"/>
              <a:t>.</a:t>
            </a:r>
            <a:endParaRPr lang="en-TR" dirty="0"/>
          </a:p>
          <a:p>
            <a:endParaRPr lang="en-TR" dirty="0"/>
          </a:p>
        </p:txBody>
      </p:sp>
    </p:spTree>
    <p:extLst>
      <p:ext uri="{BB962C8B-B14F-4D97-AF65-F5344CB8AC3E}">
        <p14:creationId xmlns:p14="http://schemas.microsoft.com/office/powerpoint/2010/main" val="26443905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5607" name="Rectangle 25606">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TR"/>
          </a:p>
        </p:txBody>
      </p:sp>
      <p:pic>
        <p:nvPicPr>
          <p:cNvPr id="25609" name="Picture 25608">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5611" name="Straight Connector 25610">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25613" name="Straight Connector 25612">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25615" name="Rectangle 25614">
            <a:extLst>
              <a:ext uri="{FF2B5EF4-FFF2-40B4-BE49-F238E27FC236}">
                <a16:creationId xmlns:a16="http://schemas.microsoft.com/office/drawing/2014/main" id="{35C3D674-3D59-4E93-80CA-0C0A9095E8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617" name="Straight Connector 25616">
            <a:extLst>
              <a:ext uri="{FF2B5EF4-FFF2-40B4-BE49-F238E27FC236}">
                <a16:creationId xmlns:a16="http://schemas.microsoft.com/office/drawing/2014/main" id="{C884B8F8-FDC9-498B-9960-5D7260AFCB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373BC18A-53A9-B4A2-34DC-A73D619B71DA}"/>
              </a:ext>
            </a:extLst>
          </p:cNvPr>
          <p:cNvSpPr>
            <a:spLocks noGrp="1"/>
          </p:cNvSpPr>
          <p:nvPr>
            <p:ph type="title"/>
          </p:nvPr>
        </p:nvSpPr>
        <p:spPr>
          <a:xfrm>
            <a:off x="1451580" y="804520"/>
            <a:ext cx="4176511" cy="1049235"/>
          </a:xfrm>
        </p:spPr>
        <p:txBody>
          <a:bodyPr vert="horz" lIns="91440" tIns="45720" rIns="91440" bIns="45720" rtlCol="0" anchor="t">
            <a:normAutofit/>
          </a:bodyPr>
          <a:lstStyle/>
          <a:p>
            <a:r>
              <a:rPr lang="en-US" dirty="0"/>
              <a:t>YOLCU LİSTESİ</a:t>
            </a:r>
          </a:p>
        </p:txBody>
      </p:sp>
      <p:sp>
        <p:nvSpPr>
          <p:cNvPr id="25619" name="Rectangle 25618">
            <a:extLst>
              <a:ext uri="{FF2B5EF4-FFF2-40B4-BE49-F238E27FC236}">
                <a16:creationId xmlns:a16="http://schemas.microsoft.com/office/drawing/2014/main" id="{EF2A81E1-BCBE-426B-8C09-33274E6940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 name="Text Placeholder 2">
            <a:extLst>
              <a:ext uri="{FF2B5EF4-FFF2-40B4-BE49-F238E27FC236}">
                <a16:creationId xmlns:a16="http://schemas.microsoft.com/office/drawing/2014/main" id="{396ADCDC-F1A5-F38E-3DB3-EACF5FDEE598}"/>
              </a:ext>
            </a:extLst>
          </p:cNvPr>
          <p:cNvSpPr>
            <a:spLocks noGrp="1"/>
          </p:cNvSpPr>
          <p:nvPr>
            <p:ph type="body" sz="half" idx="1"/>
          </p:nvPr>
        </p:nvSpPr>
        <p:spPr>
          <a:xfrm>
            <a:off x="1451581" y="2015732"/>
            <a:ext cx="4172212" cy="3450613"/>
          </a:xfrm>
        </p:spPr>
        <p:txBody>
          <a:bodyPr vert="horz" lIns="91440" tIns="45720" rIns="91440" bIns="45720" rtlCol="0" anchor="t">
            <a:normAutofit/>
          </a:bodyPr>
          <a:lstStyle/>
          <a:p>
            <a:r>
              <a:rPr lang="en-US"/>
              <a:t>Şehirlerarası</a:t>
            </a:r>
            <a:r>
              <a:rPr lang="en-US" dirty="0"/>
              <a:t> </a:t>
            </a:r>
            <a:r>
              <a:rPr lang="en-US"/>
              <a:t>yolcu</a:t>
            </a:r>
            <a:r>
              <a:rPr lang="en-US" dirty="0"/>
              <a:t> </a:t>
            </a:r>
            <a:r>
              <a:rPr lang="en-US"/>
              <a:t>taşımacılığı</a:t>
            </a:r>
            <a:r>
              <a:rPr lang="en-US" dirty="0"/>
              <a:t> </a:t>
            </a:r>
            <a:r>
              <a:rPr lang="en-US"/>
              <a:t>yapan</a:t>
            </a:r>
            <a:r>
              <a:rPr lang="en-US" dirty="0"/>
              <a:t> </a:t>
            </a:r>
            <a:r>
              <a:rPr lang="en-US"/>
              <a:t>işletmeler</a:t>
            </a:r>
            <a:r>
              <a:rPr lang="en-US" dirty="0"/>
              <a:t>, </a:t>
            </a:r>
            <a:r>
              <a:rPr lang="en-US"/>
              <a:t>yaptıkları</a:t>
            </a:r>
            <a:r>
              <a:rPr lang="en-US" dirty="0"/>
              <a:t> her </a:t>
            </a:r>
            <a:r>
              <a:rPr lang="en-US"/>
              <a:t>sefer</a:t>
            </a:r>
            <a:r>
              <a:rPr lang="en-US" dirty="0"/>
              <a:t> </a:t>
            </a:r>
            <a:r>
              <a:rPr lang="en-US"/>
              <a:t>için</a:t>
            </a:r>
            <a:r>
              <a:rPr lang="en-US" dirty="0"/>
              <a:t> </a:t>
            </a:r>
            <a:r>
              <a:rPr lang="en-US"/>
              <a:t>yolcu</a:t>
            </a:r>
            <a:r>
              <a:rPr lang="en-US" dirty="0"/>
              <a:t> </a:t>
            </a:r>
            <a:r>
              <a:rPr lang="en-US"/>
              <a:t>isimleri</a:t>
            </a:r>
            <a:r>
              <a:rPr lang="en-US" dirty="0"/>
              <a:t> </a:t>
            </a:r>
            <a:r>
              <a:rPr lang="en-US"/>
              <a:t>ve</a:t>
            </a:r>
            <a:r>
              <a:rPr lang="en-US" dirty="0"/>
              <a:t> </a:t>
            </a:r>
            <a:r>
              <a:rPr lang="en-US"/>
              <a:t>ödedikleri</a:t>
            </a:r>
            <a:r>
              <a:rPr lang="en-US" dirty="0"/>
              <a:t> </a:t>
            </a:r>
            <a:r>
              <a:rPr lang="en-US"/>
              <a:t>ücretleri</a:t>
            </a:r>
            <a:r>
              <a:rPr lang="en-US" dirty="0"/>
              <a:t> </a:t>
            </a:r>
            <a:r>
              <a:rPr lang="en-US"/>
              <a:t>gösteren</a:t>
            </a:r>
            <a:r>
              <a:rPr lang="en-US" dirty="0"/>
              <a:t> </a:t>
            </a:r>
            <a:r>
              <a:rPr lang="en-US"/>
              <a:t>listeyi</a:t>
            </a:r>
            <a:r>
              <a:rPr lang="en-US" dirty="0"/>
              <a:t> </a:t>
            </a:r>
            <a:r>
              <a:rPr lang="en-US"/>
              <a:t>düzenlemek</a:t>
            </a:r>
            <a:r>
              <a:rPr lang="en-US" dirty="0"/>
              <a:t> </a:t>
            </a:r>
            <a:r>
              <a:rPr lang="en-US"/>
              <a:t>zorundadır</a:t>
            </a:r>
            <a:r>
              <a:rPr lang="en-US" dirty="0"/>
              <a:t>.</a:t>
            </a:r>
            <a:endParaRPr lang="en-US"/>
          </a:p>
        </p:txBody>
      </p:sp>
      <p:pic>
        <p:nvPicPr>
          <p:cNvPr id="25602" name="Picture 2" descr="MALİYE ANLAŞMALI MATBAA, Yolcu Listesi">
            <a:extLst>
              <a:ext uri="{FF2B5EF4-FFF2-40B4-BE49-F238E27FC236}">
                <a16:creationId xmlns:a16="http://schemas.microsoft.com/office/drawing/2014/main" id="{ECCF8420-A9BC-6ACE-A9E7-3ED95704B12B}"/>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5849815" y="281356"/>
            <a:ext cx="5498123" cy="5844058"/>
          </a:xfrm>
          <a:prstGeom prst="rect">
            <a:avLst/>
          </a:prstGeom>
          <a:noFill/>
          <a:extLst>
            <a:ext uri="{909E8E84-426E-40DD-AFC4-6F175D3DCCD1}">
              <a14:hiddenFill xmlns:a14="http://schemas.microsoft.com/office/drawing/2010/main">
                <a:solidFill>
                  <a:srgbClr val="FFFFFF"/>
                </a:solidFill>
              </a14:hiddenFill>
            </a:ext>
          </a:extLst>
        </p:spPr>
      </p:pic>
      <p:pic>
        <p:nvPicPr>
          <p:cNvPr id="25621" name="Picture 25620">
            <a:extLst>
              <a:ext uri="{FF2B5EF4-FFF2-40B4-BE49-F238E27FC236}">
                <a16:creationId xmlns:a16="http://schemas.microsoft.com/office/drawing/2014/main" id="{39D1DDD4-5BB3-45BA-B9B3-06B62299AD7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5623" name="Straight Connector 25622">
            <a:extLst>
              <a:ext uri="{FF2B5EF4-FFF2-40B4-BE49-F238E27FC236}">
                <a16:creationId xmlns:a16="http://schemas.microsoft.com/office/drawing/2014/main" id="{A24DAE64-2302-42EA-8239-F2F0775CA5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6087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DCCCD-285D-F402-892C-2D34D464D16E}"/>
              </a:ext>
            </a:extLst>
          </p:cNvPr>
          <p:cNvSpPr>
            <a:spLocks noGrp="1"/>
          </p:cNvSpPr>
          <p:nvPr>
            <p:ph type="title"/>
          </p:nvPr>
        </p:nvSpPr>
        <p:spPr/>
        <p:txBody>
          <a:bodyPr/>
          <a:lstStyle/>
          <a:p>
            <a:r>
              <a:rPr lang="en-TR" dirty="0">
                <a:solidFill>
                  <a:srgbClr val="FF0000"/>
                </a:solidFill>
              </a:rPr>
              <a:t>TTK’YA GÖRE BELGELER</a:t>
            </a:r>
          </a:p>
        </p:txBody>
      </p:sp>
      <p:sp>
        <p:nvSpPr>
          <p:cNvPr id="3" name="Text Placeholder 2">
            <a:extLst>
              <a:ext uri="{FF2B5EF4-FFF2-40B4-BE49-F238E27FC236}">
                <a16:creationId xmlns:a16="http://schemas.microsoft.com/office/drawing/2014/main" id="{99C1A55A-A5A1-4551-2CA1-1FE5D9AC694A}"/>
              </a:ext>
            </a:extLst>
          </p:cNvPr>
          <p:cNvSpPr>
            <a:spLocks noGrp="1"/>
          </p:cNvSpPr>
          <p:nvPr>
            <p:ph type="body" sz="half" idx="1"/>
          </p:nvPr>
        </p:nvSpPr>
        <p:spPr/>
        <p:txBody>
          <a:bodyPr/>
          <a:lstStyle/>
          <a:p>
            <a:pPr algn="just"/>
            <a:r>
              <a:rPr lang="en-TR" dirty="0"/>
              <a:t>ÇEK: </a:t>
            </a:r>
            <a:r>
              <a:rPr lang="en-US" dirty="0" err="1"/>
              <a:t>Kayıtsız</a:t>
            </a:r>
            <a:r>
              <a:rPr lang="en-US" dirty="0"/>
              <a:t> </a:t>
            </a:r>
            <a:r>
              <a:rPr lang="en-US" dirty="0" err="1"/>
              <a:t>şartsız</a:t>
            </a:r>
            <a:r>
              <a:rPr lang="en-US" dirty="0"/>
              <a:t> </a:t>
            </a:r>
            <a:r>
              <a:rPr lang="en-US" dirty="0" err="1"/>
              <a:t>belirli</a:t>
            </a:r>
            <a:r>
              <a:rPr lang="en-US" dirty="0"/>
              <a:t> </a:t>
            </a:r>
            <a:r>
              <a:rPr lang="en-US" dirty="0" err="1"/>
              <a:t>bir</a:t>
            </a:r>
            <a:r>
              <a:rPr lang="en-US" dirty="0"/>
              <a:t> </a:t>
            </a:r>
            <a:r>
              <a:rPr lang="en-US" dirty="0" err="1"/>
              <a:t>bedelin</a:t>
            </a:r>
            <a:r>
              <a:rPr lang="en-US" dirty="0"/>
              <a:t> </a:t>
            </a:r>
            <a:r>
              <a:rPr lang="en-US" dirty="0" err="1"/>
              <a:t>ödenmesi</a:t>
            </a:r>
            <a:r>
              <a:rPr lang="en-US" dirty="0"/>
              <a:t> </a:t>
            </a:r>
            <a:r>
              <a:rPr lang="en-US" dirty="0" err="1"/>
              <a:t>için</a:t>
            </a:r>
            <a:r>
              <a:rPr lang="en-US" dirty="0"/>
              <a:t> </a:t>
            </a:r>
            <a:r>
              <a:rPr lang="en-US" dirty="0" err="1"/>
              <a:t>havaleyi</a:t>
            </a:r>
            <a:r>
              <a:rPr lang="en-US" dirty="0"/>
              <a:t>, </a:t>
            </a:r>
            <a:r>
              <a:rPr lang="en-US" dirty="0" err="1"/>
              <a:t>ödeyecek</a:t>
            </a:r>
            <a:r>
              <a:rPr lang="en-US" dirty="0"/>
              <a:t> </a:t>
            </a:r>
            <a:r>
              <a:rPr lang="en-US" dirty="0" err="1"/>
              <a:t>kişinin</a:t>
            </a:r>
            <a:r>
              <a:rPr lang="en-US" dirty="0"/>
              <a:t>(</a:t>
            </a:r>
            <a:r>
              <a:rPr lang="en-US" dirty="0" err="1"/>
              <a:t>muhatabın</a:t>
            </a:r>
            <a:r>
              <a:rPr lang="en-US" dirty="0"/>
              <a:t>) </a:t>
            </a:r>
            <a:r>
              <a:rPr lang="en-US" dirty="0" err="1"/>
              <a:t>ticaret</a:t>
            </a:r>
            <a:r>
              <a:rPr lang="en-US" dirty="0"/>
              <a:t> </a:t>
            </a:r>
            <a:r>
              <a:rPr lang="en-US" dirty="0" err="1"/>
              <a:t>unvanını</a:t>
            </a:r>
            <a:r>
              <a:rPr lang="en-US" dirty="0"/>
              <a:t>, </a:t>
            </a:r>
            <a:r>
              <a:rPr lang="en-US" dirty="0" err="1"/>
              <a:t>ödeme</a:t>
            </a:r>
            <a:r>
              <a:rPr lang="en-US" dirty="0"/>
              <a:t> </a:t>
            </a:r>
            <a:r>
              <a:rPr lang="en-US" dirty="0" err="1"/>
              <a:t>yerinin</a:t>
            </a:r>
            <a:r>
              <a:rPr lang="en-US" dirty="0"/>
              <a:t>, </a:t>
            </a:r>
            <a:r>
              <a:rPr lang="en-US" dirty="0" err="1"/>
              <a:t>düzenleme</a:t>
            </a:r>
            <a:r>
              <a:rPr lang="en-US" dirty="0"/>
              <a:t> </a:t>
            </a:r>
            <a:r>
              <a:rPr lang="en-US" dirty="0" err="1"/>
              <a:t>tarih</a:t>
            </a:r>
            <a:r>
              <a:rPr lang="en-US" dirty="0"/>
              <a:t> </a:t>
            </a:r>
            <a:r>
              <a:rPr lang="en-US" dirty="0" err="1"/>
              <a:t>ve</a:t>
            </a:r>
            <a:r>
              <a:rPr lang="en-US" dirty="0"/>
              <a:t> </a:t>
            </a:r>
            <a:r>
              <a:rPr lang="en-US" dirty="0" err="1"/>
              <a:t>yerini</a:t>
            </a:r>
            <a:r>
              <a:rPr lang="en-US" dirty="0"/>
              <a:t>, </a:t>
            </a:r>
            <a:r>
              <a:rPr lang="en-US" dirty="0" err="1"/>
              <a:t>düzenleyenin</a:t>
            </a:r>
            <a:r>
              <a:rPr lang="en-US" dirty="0"/>
              <a:t> </a:t>
            </a:r>
            <a:r>
              <a:rPr lang="en-US" dirty="0" err="1"/>
              <a:t>imzasını</a:t>
            </a:r>
            <a:r>
              <a:rPr lang="en-US" dirty="0"/>
              <a:t> </a:t>
            </a:r>
            <a:r>
              <a:rPr lang="en-US" dirty="0" err="1"/>
              <a:t>ve</a:t>
            </a:r>
            <a:r>
              <a:rPr lang="en-US" dirty="0"/>
              <a:t> </a:t>
            </a:r>
            <a:r>
              <a:rPr lang="en-US" dirty="0" err="1"/>
              <a:t>çek</a:t>
            </a:r>
            <a:r>
              <a:rPr lang="en-US" dirty="0"/>
              <a:t> </a:t>
            </a:r>
            <a:r>
              <a:rPr lang="en-US" dirty="0" err="1"/>
              <a:t>kelimesini</a:t>
            </a:r>
            <a:r>
              <a:rPr lang="en-US" dirty="0"/>
              <a:t> </a:t>
            </a:r>
            <a:r>
              <a:rPr lang="en-US" dirty="0" err="1"/>
              <a:t>içeren</a:t>
            </a:r>
            <a:r>
              <a:rPr lang="en-US" dirty="0"/>
              <a:t> </a:t>
            </a:r>
            <a:r>
              <a:rPr lang="en-US" dirty="0" err="1"/>
              <a:t>kıymetli</a:t>
            </a:r>
            <a:r>
              <a:rPr lang="en-US" dirty="0"/>
              <a:t> </a:t>
            </a:r>
            <a:r>
              <a:rPr lang="en-US" dirty="0" err="1"/>
              <a:t>evraktır</a:t>
            </a:r>
            <a:r>
              <a:rPr lang="en-US" dirty="0"/>
              <a:t>.</a:t>
            </a:r>
          </a:p>
          <a:p>
            <a:pPr algn="just"/>
            <a:endParaRPr lang="en-US" dirty="0"/>
          </a:p>
          <a:p>
            <a:pPr marL="0" indent="0" algn="just">
              <a:buNone/>
            </a:pPr>
            <a:r>
              <a:rPr lang="en-US" dirty="0"/>
              <a:t>BONO: </a:t>
            </a:r>
            <a:r>
              <a:rPr lang="en-US" dirty="0" err="1"/>
              <a:t>Üzerinde</a:t>
            </a:r>
            <a:r>
              <a:rPr lang="en-US" dirty="0"/>
              <a:t> </a:t>
            </a:r>
            <a:r>
              <a:rPr lang="en-US" dirty="0" err="1"/>
              <a:t>miktarı</a:t>
            </a:r>
            <a:r>
              <a:rPr lang="en-US" dirty="0"/>
              <a:t> </a:t>
            </a:r>
            <a:r>
              <a:rPr lang="en-US" dirty="0" err="1"/>
              <a:t>yazılı</a:t>
            </a:r>
            <a:r>
              <a:rPr lang="en-US" dirty="0"/>
              <a:t> </a:t>
            </a:r>
            <a:r>
              <a:rPr lang="en-US" dirty="0" err="1"/>
              <a:t>bulunan</a:t>
            </a:r>
            <a:r>
              <a:rPr lang="en-US" dirty="0"/>
              <a:t> </a:t>
            </a:r>
            <a:r>
              <a:rPr lang="en-US" dirty="0" err="1"/>
              <a:t>paranın</a:t>
            </a:r>
            <a:r>
              <a:rPr lang="en-US" dirty="0"/>
              <a:t>, </a:t>
            </a:r>
            <a:r>
              <a:rPr lang="en-US" dirty="0" err="1"/>
              <a:t>belirli</a:t>
            </a:r>
            <a:r>
              <a:rPr lang="en-US" dirty="0"/>
              <a:t> </a:t>
            </a:r>
            <a:r>
              <a:rPr lang="en-US" dirty="0" err="1"/>
              <a:t>bir</a:t>
            </a:r>
            <a:r>
              <a:rPr lang="en-US" dirty="0"/>
              <a:t> </a:t>
            </a:r>
            <a:r>
              <a:rPr lang="en-US" dirty="0" err="1"/>
              <a:t>sürenin</a:t>
            </a:r>
            <a:r>
              <a:rPr lang="en-US" dirty="0"/>
              <a:t> </a:t>
            </a:r>
            <a:r>
              <a:rPr lang="en-US" dirty="0" err="1"/>
              <a:t>sonunda</a:t>
            </a:r>
            <a:r>
              <a:rPr lang="en-US" dirty="0"/>
              <a:t> </a:t>
            </a:r>
            <a:r>
              <a:rPr lang="en-US" dirty="0" err="1"/>
              <a:t>belirli</a:t>
            </a:r>
            <a:r>
              <a:rPr lang="en-US" dirty="0"/>
              <a:t> </a:t>
            </a:r>
            <a:r>
              <a:rPr lang="en-US" dirty="0" err="1"/>
              <a:t>bir</a:t>
            </a:r>
            <a:r>
              <a:rPr lang="en-US" dirty="0"/>
              <a:t> </a:t>
            </a:r>
            <a:r>
              <a:rPr lang="en-US" dirty="0" err="1"/>
              <a:t>kişi</a:t>
            </a:r>
            <a:r>
              <a:rPr lang="en-US" dirty="0"/>
              <a:t> </a:t>
            </a:r>
            <a:r>
              <a:rPr lang="en-US" dirty="0" err="1"/>
              <a:t>ya</a:t>
            </a:r>
            <a:r>
              <a:rPr lang="en-US" dirty="0"/>
              <a:t> da </a:t>
            </a:r>
            <a:r>
              <a:rPr lang="en-US" dirty="0" err="1"/>
              <a:t>kuruluşa</a:t>
            </a:r>
            <a:r>
              <a:rPr lang="en-US" dirty="0"/>
              <a:t> </a:t>
            </a:r>
            <a:r>
              <a:rPr lang="en-US" dirty="0" err="1"/>
              <a:t>ödenmesi</a:t>
            </a:r>
            <a:r>
              <a:rPr lang="en-US" dirty="0"/>
              <a:t> </a:t>
            </a:r>
            <a:r>
              <a:rPr lang="en-US" dirty="0" err="1"/>
              <a:t>gereken</a:t>
            </a:r>
            <a:r>
              <a:rPr lang="en-US" dirty="0"/>
              <a:t> senet.</a:t>
            </a:r>
          </a:p>
          <a:p>
            <a:pPr marL="0" indent="0" algn="just">
              <a:buNone/>
            </a:pPr>
            <a:endParaRPr lang="en-TR" dirty="0"/>
          </a:p>
        </p:txBody>
      </p:sp>
      <p:sp>
        <p:nvSpPr>
          <p:cNvPr id="4" name="Content Placeholder 3">
            <a:extLst>
              <a:ext uri="{FF2B5EF4-FFF2-40B4-BE49-F238E27FC236}">
                <a16:creationId xmlns:a16="http://schemas.microsoft.com/office/drawing/2014/main" id="{003F6377-544E-83E8-EBB7-B5C16D4E3CCA}"/>
              </a:ext>
            </a:extLst>
          </p:cNvPr>
          <p:cNvSpPr>
            <a:spLocks noGrp="1"/>
          </p:cNvSpPr>
          <p:nvPr>
            <p:ph sz="half" idx="2"/>
          </p:nvPr>
        </p:nvSpPr>
        <p:spPr>
          <a:xfrm>
            <a:off x="6295292" y="1600201"/>
            <a:ext cx="5287108" cy="4530725"/>
          </a:xfrm>
        </p:spPr>
        <p:txBody>
          <a:bodyPr/>
          <a:lstStyle/>
          <a:p>
            <a:pPr algn="just"/>
            <a:r>
              <a:rPr lang="en-US" dirty="0">
                <a:solidFill>
                  <a:srgbClr val="333333"/>
                </a:solidFill>
                <a:latin typeface="Helvetica" pitchFamily="2" charset="0"/>
              </a:rPr>
              <a:t>POLİÇE: </a:t>
            </a:r>
            <a:r>
              <a:rPr lang="en-US" dirty="0" err="1">
                <a:solidFill>
                  <a:srgbClr val="333333"/>
                </a:solidFill>
                <a:latin typeface="Helvetica" pitchFamily="2" charset="0"/>
              </a:rPr>
              <a:t>P</a:t>
            </a:r>
            <a:r>
              <a:rPr lang="en-US" b="0" i="0" u="none" strike="noStrike" dirty="0" err="1">
                <a:solidFill>
                  <a:srgbClr val="333333"/>
                </a:solidFill>
                <a:effectLst/>
                <a:latin typeface="Helvetica" pitchFamily="2" charset="0"/>
              </a:rPr>
              <a:t>oliçe</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belirli</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bir</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kişi</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emrine</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diğer</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bir</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kişiye</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verilen</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ödeme</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yetkisini</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kapsayan</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bir</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senettir</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Poliçede</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üç</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taraflı</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ilişkiyi</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düzenleyen</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bir</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senettir</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Senedi</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düzenleyen</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keşideci</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bir</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kişiye</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borçlu</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iken</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diğerinden</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alacaklıdır</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Keşideci</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alacaklı</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olduğu</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kişiye</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hitaben</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düzenlediği</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senedi</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borçlu</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olduğu</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kişiye</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teslim</a:t>
            </a:r>
            <a:r>
              <a:rPr lang="en-US" b="0" i="0" u="none" strike="noStrike" dirty="0">
                <a:solidFill>
                  <a:srgbClr val="333333"/>
                </a:solidFill>
                <a:effectLst/>
                <a:latin typeface="Helvetica" pitchFamily="2" charset="0"/>
              </a:rPr>
              <a:t> </a:t>
            </a:r>
            <a:r>
              <a:rPr lang="en-US" b="0" i="0" u="none" strike="noStrike" dirty="0" err="1">
                <a:solidFill>
                  <a:srgbClr val="333333"/>
                </a:solidFill>
                <a:effectLst/>
                <a:latin typeface="Helvetica" pitchFamily="2" charset="0"/>
              </a:rPr>
              <a:t>eder</a:t>
            </a:r>
            <a:endParaRPr lang="en-TR" dirty="0"/>
          </a:p>
        </p:txBody>
      </p:sp>
    </p:spTree>
    <p:extLst>
      <p:ext uri="{BB962C8B-B14F-4D97-AF65-F5344CB8AC3E}">
        <p14:creationId xmlns:p14="http://schemas.microsoft.com/office/powerpoint/2010/main" val="34384644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59910D-8773-77AE-29D0-64297CE04913}"/>
              </a:ext>
            </a:extLst>
          </p:cNvPr>
          <p:cNvSpPr>
            <a:spLocks noGrp="1"/>
          </p:cNvSpPr>
          <p:nvPr>
            <p:ph idx="1"/>
          </p:nvPr>
        </p:nvSpPr>
        <p:spPr>
          <a:xfrm>
            <a:off x="544286" y="119744"/>
            <a:ext cx="11364948" cy="5983602"/>
          </a:xfrm>
        </p:spPr>
        <p:txBody>
          <a:bodyPr>
            <a:normAutofit fontScale="77500" lnSpcReduction="20000"/>
          </a:bodyPr>
          <a:lstStyle/>
          <a:p>
            <a:pPr algn="just"/>
            <a:r>
              <a:rPr lang="tr-TR" altLang="tr-TR" sz="2000" dirty="0">
                <a:effectLst/>
              </a:rPr>
              <a:t> Varlık, geçmişte olan işlemlerin sonucunda ortaya çıkan ve halihazırda işletmenin kontrolünde olan ve gelecekte işletmeye ekonomik fayda sağlaması beklenen değerlerdir.</a:t>
            </a:r>
          </a:p>
          <a:p>
            <a:pPr algn="just"/>
            <a:endParaRPr lang="tr-TR" altLang="tr-TR" sz="2000" dirty="0">
              <a:effectLst/>
            </a:endParaRPr>
          </a:p>
          <a:p>
            <a:pPr algn="just"/>
            <a:r>
              <a:rPr lang="tr-TR" altLang="tr-TR" sz="2000" dirty="0">
                <a:effectLst/>
              </a:rPr>
              <a:t>Borç, geçmiş olaylardan kaynaklanan ve ödenmesi işletmenin ekonomik fayda sağlayabilecek değerlerinde bir çıkışa neden olacak mevcut yükümlülüklerdir.</a:t>
            </a:r>
          </a:p>
          <a:p>
            <a:pPr algn="just"/>
            <a:endParaRPr lang="tr-TR" altLang="tr-TR" sz="2000" dirty="0">
              <a:effectLst/>
            </a:endParaRPr>
          </a:p>
          <a:p>
            <a:pPr algn="just"/>
            <a:r>
              <a:rPr lang="en-TR" sz="2000" dirty="0"/>
              <a:t>Alacak: İşletmenin üçüncü kişilerden hak talebidir.</a:t>
            </a:r>
          </a:p>
          <a:p>
            <a:pPr algn="just"/>
            <a:endParaRPr lang="tr-TR" altLang="tr-TR" sz="2000" dirty="0">
              <a:effectLst/>
            </a:endParaRPr>
          </a:p>
          <a:p>
            <a:pPr>
              <a:lnSpc>
                <a:spcPct val="90000"/>
              </a:lnSpc>
            </a:pPr>
            <a:endParaRPr lang="tr-TR" altLang="en-TR" sz="2000" dirty="0"/>
          </a:p>
          <a:p>
            <a:pPr>
              <a:lnSpc>
                <a:spcPct val="90000"/>
              </a:lnSpc>
            </a:pPr>
            <a:r>
              <a:rPr lang="tr-TR" altLang="en-TR" sz="2000" dirty="0"/>
              <a:t>Gelir: İşletmeye karşılıksız değer girişlerini ifade eder.</a:t>
            </a:r>
          </a:p>
          <a:p>
            <a:pPr>
              <a:lnSpc>
                <a:spcPct val="90000"/>
              </a:lnSpc>
            </a:pPr>
            <a:endParaRPr lang="tr-TR" altLang="en-TR" sz="2000" dirty="0"/>
          </a:p>
          <a:p>
            <a:pPr>
              <a:lnSpc>
                <a:spcPct val="90000"/>
              </a:lnSpc>
            </a:pPr>
            <a:r>
              <a:rPr lang="tr-TR" altLang="en-TR" sz="2000" dirty="0"/>
              <a:t>Gider: İşletmeden karşılıksız değer çıkışları, diğer bir ifade ile karşılıksız varlık tükenişleridir.</a:t>
            </a:r>
          </a:p>
          <a:p>
            <a:pPr>
              <a:lnSpc>
                <a:spcPct val="90000"/>
              </a:lnSpc>
            </a:pPr>
            <a:endParaRPr lang="tr-TR" altLang="en-TR" sz="2000" dirty="0"/>
          </a:p>
          <a:p>
            <a:pPr>
              <a:lnSpc>
                <a:spcPct val="90000"/>
              </a:lnSpc>
            </a:pPr>
            <a:r>
              <a:rPr lang="tr-TR" altLang="en-TR" sz="2000" dirty="0"/>
              <a:t>Kar: Belli bir dönemde elde edilen gelirlerin, aynı dönemde </a:t>
            </a:r>
            <a:r>
              <a:rPr lang="tr-TR" altLang="en-TR" sz="2000" dirty="0" err="1"/>
              <a:t>sözkonusu</a:t>
            </a:r>
            <a:r>
              <a:rPr lang="tr-TR" altLang="en-TR" sz="2000" dirty="0"/>
              <a:t> gelirleri elde etmek için katlanılan giderleri aşan kısmıdır.</a:t>
            </a:r>
          </a:p>
          <a:p>
            <a:pPr marL="0" indent="0">
              <a:lnSpc>
                <a:spcPct val="90000"/>
              </a:lnSpc>
              <a:buNone/>
            </a:pPr>
            <a:endParaRPr lang="tr-TR" altLang="en-TR" sz="2000" dirty="0"/>
          </a:p>
          <a:p>
            <a:pPr>
              <a:lnSpc>
                <a:spcPct val="90000"/>
              </a:lnSpc>
            </a:pPr>
            <a:r>
              <a:rPr lang="tr-TR" altLang="en-TR" sz="2000" dirty="0"/>
              <a:t>Zarar: Belli bir dönemde katlanılan giderlerin, aynı dönemde elde edilen gelirleri aşan kısmıdır.</a:t>
            </a:r>
          </a:p>
          <a:p>
            <a:pPr>
              <a:lnSpc>
                <a:spcPct val="90000"/>
              </a:lnSpc>
            </a:pPr>
            <a:endParaRPr lang="tr-TR" altLang="en-TR" sz="2000" dirty="0"/>
          </a:p>
          <a:p>
            <a:pPr>
              <a:lnSpc>
                <a:spcPct val="90000"/>
              </a:lnSpc>
            </a:pPr>
            <a:r>
              <a:rPr lang="tr-TR" altLang="en-TR" sz="2000" dirty="0" err="1"/>
              <a:t>Özkaynak</a:t>
            </a:r>
            <a:r>
              <a:rPr lang="tr-TR" altLang="en-TR" sz="2000" dirty="0"/>
              <a:t>: Ortakların varlıklar üzerindeki hakkını ifade eder. </a:t>
            </a:r>
            <a:r>
              <a:rPr lang="tr-TR" altLang="en-TR" sz="2000" dirty="0" err="1"/>
              <a:t>Özkaynak</a:t>
            </a:r>
            <a:r>
              <a:rPr lang="tr-TR" altLang="en-TR" sz="2000" dirty="0"/>
              <a:t> tutarı; aktif toplamından, yabancı kaynaklar (borçlar) toplamının çıkarılması suretiyle hesaplanır.</a:t>
            </a:r>
          </a:p>
          <a:p>
            <a:endParaRPr lang="en-TR" dirty="0"/>
          </a:p>
        </p:txBody>
      </p:sp>
    </p:spTree>
    <p:extLst>
      <p:ext uri="{BB962C8B-B14F-4D97-AF65-F5344CB8AC3E}">
        <p14:creationId xmlns:p14="http://schemas.microsoft.com/office/powerpoint/2010/main" val="24572596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29279-7ECA-8308-6F52-946506F58E80}"/>
              </a:ext>
            </a:extLst>
          </p:cNvPr>
          <p:cNvSpPr>
            <a:spLocks noGrp="1"/>
          </p:cNvSpPr>
          <p:nvPr>
            <p:ph type="title"/>
          </p:nvPr>
        </p:nvSpPr>
        <p:spPr/>
        <p:txBody>
          <a:bodyPr/>
          <a:lstStyle/>
          <a:p>
            <a:pPr algn="ctr"/>
            <a:r>
              <a:rPr lang="en-TR" dirty="0">
                <a:solidFill>
                  <a:srgbClr val="FF0000"/>
                </a:solidFill>
              </a:rPr>
              <a:t>MUHASEBE SÜRECİ</a:t>
            </a:r>
          </a:p>
        </p:txBody>
      </p:sp>
      <p:sp>
        <p:nvSpPr>
          <p:cNvPr id="3" name="Text Placeholder 2">
            <a:extLst>
              <a:ext uri="{FF2B5EF4-FFF2-40B4-BE49-F238E27FC236}">
                <a16:creationId xmlns:a16="http://schemas.microsoft.com/office/drawing/2014/main" id="{1DB73E32-40AF-1E92-7FC9-ED88D2DEA3E7}"/>
              </a:ext>
            </a:extLst>
          </p:cNvPr>
          <p:cNvSpPr>
            <a:spLocks noGrp="1"/>
          </p:cNvSpPr>
          <p:nvPr>
            <p:ph type="body" sz="half" idx="1"/>
          </p:nvPr>
        </p:nvSpPr>
        <p:spPr>
          <a:xfrm>
            <a:off x="199292" y="738555"/>
            <a:ext cx="11793416" cy="5392372"/>
          </a:xfrm>
        </p:spPr>
        <p:txBody>
          <a:bodyPr>
            <a:normAutofit/>
          </a:bodyPr>
          <a:lstStyle/>
          <a:p>
            <a:r>
              <a:rPr lang="en-TR" sz="1600" dirty="0"/>
              <a:t>1) YEVMİYE DEFTERİNE AÇILIŞ KAYDI</a:t>
            </a:r>
          </a:p>
          <a:p>
            <a:r>
              <a:rPr lang="en-TR" sz="1600" dirty="0"/>
              <a:t>2) AÇILIŞ KAYDININ DEFTER-İ KEBİRE AKTARILMASI</a:t>
            </a:r>
          </a:p>
          <a:p>
            <a:r>
              <a:rPr lang="en-TR" sz="1600" dirty="0"/>
              <a:t>3) GÜNLÜK İŞLEMLERİN BELGELENDİRİLMESİ</a:t>
            </a:r>
          </a:p>
          <a:p>
            <a:r>
              <a:rPr lang="en-TR" sz="1600" dirty="0"/>
              <a:t>4) BELGELERİN MUHASEBE FİŞLERİNE AKTARILMASI</a:t>
            </a:r>
          </a:p>
          <a:p>
            <a:r>
              <a:rPr lang="en-TR" sz="1600" dirty="0"/>
              <a:t>5) YEVMİYE KAYDI</a:t>
            </a:r>
          </a:p>
          <a:p>
            <a:r>
              <a:rPr lang="en-TR" sz="1600" dirty="0"/>
              <a:t>6) BÜYÜK DEFTERE KAYIT </a:t>
            </a:r>
          </a:p>
          <a:p>
            <a:r>
              <a:rPr lang="en-TR" sz="1600" dirty="0"/>
              <a:t>7) AYLIK MİZANLAR</a:t>
            </a:r>
          </a:p>
          <a:p>
            <a:r>
              <a:rPr lang="en-TR" sz="1600" dirty="0"/>
              <a:t>8) GENEL GEÇİCİ MİZAN</a:t>
            </a:r>
          </a:p>
          <a:p>
            <a:r>
              <a:rPr lang="en-TR" sz="1600" dirty="0"/>
              <a:t>9) DÖNEM SONU İŞLEMLER</a:t>
            </a:r>
          </a:p>
          <a:p>
            <a:r>
              <a:rPr lang="en-TR" sz="1600" dirty="0"/>
              <a:t>10) KESİN MİZAN</a:t>
            </a:r>
          </a:p>
          <a:p>
            <a:r>
              <a:rPr lang="en-TR" sz="1600" dirty="0"/>
              <a:t>11) FİNANSAL TABLOLARIN DÜZENLENMESİ</a:t>
            </a:r>
          </a:p>
        </p:txBody>
      </p:sp>
    </p:spTree>
    <p:extLst>
      <p:ext uri="{BB962C8B-B14F-4D97-AF65-F5344CB8AC3E}">
        <p14:creationId xmlns:p14="http://schemas.microsoft.com/office/powerpoint/2010/main" val="1410150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a:extLst>
              <a:ext uri="{FF2B5EF4-FFF2-40B4-BE49-F238E27FC236}">
                <a16:creationId xmlns:a16="http://schemas.microsoft.com/office/drawing/2014/main" id="{3E0452CE-77C1-7D4E-FE55-867F818E2477}"/>
              </a:ext>
            </a:extLst>
          </p:cNvPr>
          <p:cNvSpPr>
            <a:spLocks noGrp="1" noChangeArrowheads="1"/>
          </p:cNvSpPr>
          <p:nvPr>
            <p:ph type="title"/>
          </p:nvPr>
        </p:nvSpPr>
        <p:spPr>
          <a:xfrm>
            <a:off x="2424114" y="304801"/>
            <a:ext cx="7704137" cy="117951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ormAutofit fontScale="90000"/>
          </a:bodyPr>
          <a:lstStyle/>
          <a:p>
            <a:pPr algn="ctr" eaLnBrk="1" hangingPunct="1"/>
            <a:r>
              <a:rPr lang="tr-TR" altLang="tr-TR" sz="4000">
                <a:solidFill>
                  <a:srgbClr val="000000"/>
                </a:solidFill>
              </a:rPr>
              <a:t>İŞLETMEDE ORTAYA ÇIKAN İŞLEMLER</a:t>
            </a:r>
          </a:p>
        </p:txBody>
      </p:sp>
      <p:sp>
        <p:nvSpPr>
          <p:cNvPr id="6147" name="AutoShape 9">
            <a:extLst>
              <a:ext uri="{FF2B5EF4-FFF2-40B4-BE49-F238E27FC236}">
                <a16:creationId xmlns:a16="http://schemas.microsoft.com/office/drawing/2014/main" id="{A3D66E3F-63EB-53E7-4284-AD05B47BC40E}"/>
              </a:ext>
            </a:extLst>
          </p:cNvPr>
          <p:cNvSpPr>
            <a:spLocks noChangeArrowheads="1"/>
          </p:cNvSpPr>
          <p:nvPr/>
        </p:nvSpPr>
        <p:spPr bwMode="auto">
          <a:xfrm flipV="1">
            <a:off x="2495550" y="1773239"/>
            <a:ext cx="3024188" cy="2232025"/>
          </a:xfrm>
          <a:prstGeom prst="rtTriangle">
            <a:avLst/>
          </a:prstGeom>
          <a:solidFill>
            <a:srgbClr val="FFFFFF"/>
          </a:solidFill>
          <a:ln w="9525">
            <a:solidFill>
              <a:srgbClr val="000000"/>
            </a:solidFill>
            <a:miter lim="800000"/>
            <a:headEnd/>
            <a:tailEnd/>
          </a:ln>
        </p:spPr>
        <p:txBody>
          <a:bodyPr rot="10800000"/>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tr-TR" altLang="tr-TR" sz="1800"/>
          </a:p>
        </p:txBody>
      </p:sp>
      <p:sp>
        <p:nvSpPr>
          <p:cNvPr id="6148" name="Text Box 10">
            <a:extLst>
              <a:ext uri="{FF2B5EF4-FFF2-40B4-BE49-F238E27FC236}">
                <a16:creationId xmlns:a16="http://schemas.microsoft.com/office/drawing/2014/main" id="{71CD71C9-F4FF-9126-BB12-8B9ACFFDF176}"/>
              </a:ext>
            </a:extLst>
          </p:cNvPr>
          <p:cNvSpPr txBox="1">
            <a:spLocks noChangeArrowheads="1"/>
          </p:cNvSpPr>
          <p:nvPr/>
        </p:nvSpPr>
        <p:spPr bwMode="auto">
          <a:xfrm>
            <a:off x="2651125" y="1814513"/>
            <a:ext cx="1716088" cy="457200"/>
          </a:xfrm>
          <a:prstGeom prst="rect">
            <a:avLst/>
          </a:prstGeom>
          <a:noFill/>
          <a:ln>
            <a:noFill/>
          </a:ln>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PARA VE SERMAYE</a:t>
            </a:r>
          </a:p>
          <a:p>
            <a:pPr eaLnBrk="1" hangingPunct="1">
              <a:spcBef>
                <a:spcPct val="0"/>
              </a:spcBef>
              <a:buClrTx/>
              <a:buSzTx/>
              <a:buFontTx/>
              <a:buNone/>
            </a:pPr>
            <a:r>
              <a:rPr lang="tr-TR" altLang="tr-TR" sz="1200">
                <a:solidFill>
                  <a:srgbClr val="000000"/>
                </a:solidFill>
              </a:rPr>
              <a:t> PİYASASI	&lt;&lt;B&gt;&gt;</a:t>
            </a:r>
            <a:endParaRPr lang="tr-TR" altLang="tr-TR" sz="1800">
              <a:solidFill>
                <a:srgbClr val="000000"/>
              </a:solidFill>
            </a:endParaRPr>
          </a:p>
        </p:txBody>
      </p:sp>
      <p:sp>
        <p:nvSpPr>
          <p:cNvPr id="6149" name="Text Box 11">
            <a:extLst>
              <a:ext uri="{FF2B5EF4-FFF2-40B4-BE49-F238E27FC236}">
                <a16:creationId xmlns:a16="http://schemas.microsoft.com/office/drawing/2014/main" id="{0B8246B7-A4E0-9829-4726-E8BA44CF3224}"/>
              </a:ext>
            </a:extLst>
          </p:cNvPr>
          <p:cNvSpPr txBox="1">
            <a:spLocks noChangeArrowheads="1"/>
          </p:cNvSpPr>
          <p:nvPr/>
        </p:nvSpPr>
        <p:spPr bwMode="auto">
          <a:xfrm>
            <a:off x="2782888" y="2498726"/>
            <a:ext cx="792162" cy="5699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Sermaye</a:t>
            </a:r>
          </a:p>
          <a:p>
            <a:pPr eaLnBrk="1" hangingPunct="1">
              <a:spcBef>
                <a:spcPct val="0"/>
              </a:spcBef>
              <a:buClrTx/>
              <a:buSzTx/>
              <a:buFontTx/>
              <a:buNone/>
            </a:pPr>
            <a:r>
              <a:rPr lang="tr-TR" altLang="tr-TR" sz="1200">
                <a:solidFill>
                  <a:srgbClr val="000000"/>
                </a:solidFill>
              </a:rPr>
              <a:t>Borç</a:t>
            </a:r>
            <a:endParaRPr lang="tr-TR" altLang="tr-TR" sz="1800">
              <a:solidFill>
                <a:srgbClr val="000000"/>
              </a:solidFill>
            </a:endParaRPr>
          </a:p>
        </p:txBody>
      </p:sp>
      <p:sp>
        <p:nvSpPr>
          <p:cNvPr id="6150" name="Text Box 12">
            <a:extLst>
              <a:ext uri="{FF2B5EF4-FFF2-40B4-BE49-F238E27FC236}">
                <a16:creationId xmlns:a16="http://schemas.microsoft.com/office/drawing/2014/main" id="{DC87CF84-52EF-8F2B-F2B7-97D6582BE7F1}"/>
              </a:ext>
            </a:extLst>
          </p:cNvPr>
          <p:cNvSpPr txBox="1">
            <a:spLocks noChangeArrowheads="1"/>
          </p:cNvSpPr>
          <p:nvPr/>
        </p:nvSpPr>
        <p:spPr bwMode="auto">
          <a:xfrm>
            <a:off x="6167438" y="1989138"/>
            <a:ext cx="914400"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TOPLUM</a:t>
            </a:r>
          </a:p>
          <a:p>
            <a:pPr eaLnBrk="1" hangingPunct="1">
              <a:spcBef>
                <a:spcPct val="0"/>
              </a:spcBef>
              <a:buClrTx/>
              <a:buSzTx/>
              <a:buFontTx/>
              <a:buNone/>
            </a:pPr>
            <a:r>
              <a:rPr lang="tr-TR" altLang="tr-TR" sz="1200">
                <a:solidFill>
                  <a:srgbClr val="000000"/>
                </a:solidFill>
              </a:rPr>
              <a:t>&lt;&lt;F&gt;&gt;</a:t>
            </a:r>
            <a:endParaRPr lang="tr-TR" altLang="tr-TR" sz="1800">
              <a:solidFill>
                <a:srgbClr val="000000"/>
              </a:solidFill>
            </a:endParaRPr>
          </a:p>
        </p:txBody>
      </p:sp>
      <p:sp>
        <p:nvSpPr>
          <p:cNvPr id="6151" name="AutoShape 13">
            <a:extLst>
              <a:ext uri="{FF2B5EF4-FFF2-40B4-BE49-F238E27FC236}">
                <a16:creationId xmlns:a16="http://schemas.microsoft.com/office/drawing/2014/main" id="{A938EDBC-A341-224D-DD9D-CAB00263C55F}"/>
              </a:ext>
            </a:extLst>
          </p:cNvPr>
          <p:cNvSpPr>
            <a:spLocks noChangeArrowheads="1"/>
          </p:cNvSpPr>
          <p:nvPr/>
        </p:nvSpPr>
        <p:spPr bwMode="auto">
          <a:xfrm rot="10800000">
            <a:off x="7104064" y="1773238"/>
            <a:ext cx="3024187" cy="2305050"/>
          </a:xfrm>
          <a:prstGeom prst="rtTriangle">
            <a:avLst/>
          </a:prstGeom>
          <a:solidFill>
            <a:srgbClr val="FFFFFF"/>
          </a:solidFill>
          <a:ln w="9525">
            <a:solidFill>
              <a:srgbClr val="000000"/>
            </a:solidFill>
            <a:miter lim="800000"/>
            <a:headEnd/>
            <a:tailEnd/>
          </a:ln>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tr-TR" altLang="tr-TR" sz="1800"/>
          </a:p>
        </p:txBody>
      </p:sp>
      <p:sp>
        <p:nvSpPr>
          <p:cNvPr id="6152" name="Text Box 14">
            <a:extLst>
              <a:ext uri="{FF2B5EF4-FFF2-40B4-BE49-F238E27FC236}">
                <a16:creationId xmlns:a16="http://schemas.microsoft.com/office/drawing/2014/main" id="{6A1C335C-BCD9-7D36-2452-C65E71EBAE1E}"/>
              </a:ext>
            </a:extLst>
          </p:cNvPr>
          <p:cNvSpPr txBox="1">
            <a:spLocks noChangeArrowheads="1"/>
          </p:cNvSpPr>
          <p:nvPr/>
        </p:nvSpPr>
        <p:spPr bwMode="auto">
          <a:xfrm>
            <a:off x="7967663" y="1916113"/>
            <a:ext cx="1714500"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lvl="1" eaLnBrk="1" hangingPunct="1">
              <a:spcBef>
                <a:spcPct val="0"/>
              </a:spcBef>
              <a:buClrTx/>
              <a:buFontTx/>
              <a:buNone/>
            </a:pPr>
            <a:r>
              <a:rPr lang="tr-TR" altLang="tr-TR" sz="1200">
                <a:solidFill>
                  <a:srgbClr val="000000"/>
                </a:solidFill>
              </a:rPr>
              <a:t>DEVLET</a:t>
            </a:r>
          </a:p>
          <a:p>
            <a:pPr eaLnBrk="1" hangingPunct="1">
              <a:spcBef>
                <a:spcPct val="0"/>
              </a:spcBef>
              <a:buClrTx/>
              <a:buSzTx/>
              <a:buFontTx/>
              <a:buNone/>
            </a:pPr>
            <a:r>
              <a:rPr lang="tr-TR" altLang="tr-TR" sz="1200">
                <a:solidFill>
                  <a:srgbClr val="000000"/>
                </a:solidFill>
              </a:rPr>
              <a:t>&lt;&lt;C&gt;&gt;</a:t>
            </a:r>
          </a:p>
          <a:p>
            <a:pPr eaLnBrk="1" hangingPunct="1">
              <a:spcBef>
                <a:spcPct val="0"/>
              </a:spcBef>
              <a:buClrTx/>
              <a:buSzTx/>
              <a:buFontTx/>
              <a:buNone/>
            </a:pPr>
            <a:endParaRPr lang="tr-TR" altLang="tr-TR" sz="1800">
              <a:solidFill>
                <a:srgbClr val="000000"/>
              </a:solidFill>
            </a:endParaRPr>
          </a:p>
        </p:txBody>
      </p:sp>
      <p:sp>
        <p:nvSpPr>
          <p:cNvPr id="6153" name="Text Box 15">
            <a:extLst>
              <a:ext uri="{FF2B5EF4-FFF2-40B4-BE49-F238E27FC236}">
                <a16:creationId xmlns:a16="http://schemas.microsoft.com/office/drawing/2014/main" id="{C1F0E7C0-A12F-EECF-6B7B-7BF9520543C5}"/>
              </a:ext>
            </a:extLst>
          </p:cNvPr>
          <p:cNvSpPr txBox="1">
            <a:spLocks noChangeArrowheads="1"/>
          </p:cNvSpPr>
          <p:nvPr/>
        </p:nvSpPr>
        <p:spPr bwMode="auto">
          <a:xfrm>
            <a:off x="9191626" y="2349500"/>
            <a:ext cx="728663" cy="9350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Vergi, harç, resim, prim, vb.</a:t>
            </a:r>
            <a:endParaRPr lang="tr-TR" altLang="tr-TR" sz="1800">
              <a:solidFill>
                <a:srgbClr val="000000"/>
              </a:solidFill>
            </a:endParaRPr>
          </a:p>
        </p:txBody>
      </p:sp>
      <p:sp>
        <p:nvSpPr>
          <p:cNvPr id="6154" name="Text Box 16">
            <a:extLst>
              <a:ext uri="{FF2B5EF4-FFF2-40B4-BE49-F238E27FC236}">
                <a16:creationId xmlns:a16="http://schemas.microsoft.com/office/drawing/2014/main" id="{2F989D9E-6287-6002-B96B-2BA56D19EDC4}"/>
              </a:ext>
            </a:extLst>
          </p:cNvPr>
          <p:cNvSpPr txBox="1">
            <a:spLocks noChangeArrowheads="1"/>
          </p:cNvSpPr>
          <p:nvPr/>
        </p:nvSpPr>
        <p:spPr bwMode="auto">
          <a:xfrm>
            <a:off x="5448300" y="2997200"/>
            <a:ext cx="2400300" cy="2628900"/>
          </a:xfrm>
          <a:prstGeom prst="rect">
            <a:avLst/>
          </a:prstGeom>
          <a:solidFill>
            <a:srgbClr val="FFFFFF"/>
          </a:solidFill>
          <a:ln w="9525">
            <a:solidFill>
              <a:srgbClr val="000000"/>
            </a:solidFill>
            <a:miter lim="800000"/>
            <a:headEnd/>
            <a:tailEnd/>
          </a:ln>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tr-TR" altLang="tr-TR" sz="1800"/>
          </a:p>
        </p:txBody>
      </p:sp>
      <p:sp>
        <p:nvSpPr>
          <p:cNvPr id="6155" name="Text Box 17">
            <a:extLst>
              <a:ext uri="{FF2B5EF4-FFF2-40B4-BE49-F238E27FC236}">
                <a16:creationId xmlns:a16="http://schemas.microsoft.com/office/drawing/2014/main" id="{DD73D3E5-7130-9F6A-F3DF-2E8962934FA8}"/>
              </a:ext>
            </a:extLst>
          </p:cNvPr>
          <p:cNvSpPr txBox="1">
            <a:spLocks noChangeArrowheads="1"/>
          </p:cNvSpPr>
          <p:nvPr/>
        </p:nvSpPr>
        <p:spPr bwMode="auto">
          <a:xfrm>
            <a:off x="5808663" y="3068638"/>
            <a:ext cx="1828800" cy="342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tr-TR" altLang="tr-TR" sz="1200">
                <a:solidFill>
                  <a:srgbClr val="000000"/>
                </a:solidFill>
              </a:rPr>
              <a:t>İŞLETME</a:t>
            </a:r>
          </a:p>
          <a:p>
            <a:pPr algn="ctr" eaLnBrk="1" hangingPunct="1">
              <a:spcBef>
                <a:spcPct val="0"/>
              </a:spcBef>
              <a:buClrTx/>
              <a:buSzTx/>
              <a:buFontTx/>
              <a:buNone/>
            </a:pPr>
            <a:r>
              <a:rPr lang="tr-TR" altLang="tr-TR" sz="1800">
                <a:solidFill>
                  <a:srgbClr val="000000"/>
                </a:solidFill>
              </a:rPr>
              <a:t>&lt;&lt;A&gt;&gt;</a:t>
            </a:r>
          </a:p>
          <a:p>
            <a:pPr algn="ctr" eaLnBrk="1" hangingPunct="1">
              <a:spcBef>
                <a:spcPct val="0"/>
              </a:spcBef>
              <a:buClrTx/>
              <a:buSzTx/>
              <a:buFontTx/>
              <a:buNone/>
            </a:pPr>
            <a:endParaRPr lang="tr-TR" altLang="tr-TR" sz="1800">
              <a:solidFill>
                <a:srgbClr val="000000"/>
              </a:solidFill>
            </a:endParaRPr>
          </a:p>
        </p:txBody>
      </p:sp>
      <p:sp>
        <p:nvSpPr>
          <p:cNvPr id="6156" name="Text Box 18">
            <a:extLst>
              <a:ext uri="{FF2B5EF4-FFF2-40B4-BE49-F238E27FC236}">
                <a16:creationId xmlns:a16="http://schemas.microsoft.com/office/drawing/2014/main" id="{81AC7A91-E36F-E940-AF3A-BC159587D63E}"/>
              </a:ext>
            </a:extLst>
          </p:cNvPr>
          <p:cNvSpPr txBox="1">
            <a:spLocks noChangeArrowheads="1"/>
          </p:cNvSpPr>
          <p:nvPr/>
        </p:nvSpPr>
        <p:spPr bwMode="auto">
          <a:xfrm>
            <a:off x="5808663" y="3644900"/>
            <a:ext cx="1714500" cy="1455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Fon sağlar</a:t>
            </a:r>
          </a:p>
          <a:p>
            <a:pPr eaLnBrk="1" hangingPunct="1">
              <a:spcBef>
                <a:spcPct val="0"/>
              </a:spcBef>
              <a:buClrTx/>
              <a:buSzTx/>
              <a:buFontTx/>
              <a:buNone/>
            </a:pPr>
            <a:r>
              <a:rPr lang="tr-TR" altLang="tr-TR" sz="1200">
                <a:solidFill>
                  <a:srgbClr val="000000"/>
                </a:solidFill>
              </a:rPr>
              <a:t>Girdiler elde eder</a:t>
            </a:r>
          </a:p>
          <a:p>
            <a:pPr eaLnBrk="1" hangingPunct="1">
              <a:spcBef>
                <a:spcPct val="0"/>
              </a:spcBef>
              <a:buClrTx/>
              <a:buSzTx/>
              <a:buFontTx/>
              <a:buNone/>
            </a:pPr>
            <a:endParaRPr lang="tr-TR" altLang="tr-TR" sz="1200">
              <a:solidFill>
                <a:srgbClr val="000000"/>
              </a:solidFill>
            </a:endParaRPr>
          </a:p>
          <a:p>
            <a:pPr eaLnBrk="1" hangingPunct="1">
              <a:spcBef>
                <a:spcPct val="0"/>
              </a:spcBef>
              <a:buClrTx/>
              <a:buSzTx/>
              <a:buFontTx/>
              <a:buNone/>
            </a:pPr>
            <a:r>
              <a:rPr lang="tr-TR" altLang="tr-TR" sz="1200">
                <a:solidFill>
                  <a:srgbClr val="000000"/>
                </a:solidFill>
              </a:rPr>
              <a:t>Hizmet ve mal üretir</a:t>
            </a:r>
          </a:p>
          <a:p>
            <a:pPr eaLnBrk="1" hangingPunct="1">
              <a:spcBef>
                <a:spcPct val="0"/>
              </a:spcBef>
              <a:buClrTx/>
              <a:buSzTx/>
              <a:buFontTx/>
              <a:buNone/>
            </a:pPr>
            <a:endParaRPr lang="tr-TR" altLang="tr-TR" sz="1200">
              <a:solidFill>
                <a:srgbClr val="000000"/>
              </a:solidFill>
            </a:endParaRPr>
          </a:p>
          <a:p>
            <a:pPr eaLnBrk="1" hangingPunct="1">
              <a:spcBef>
                <a:spcPct val="0"/>
              </a:spcBef>
              <a:buClrTx/>
              <a:buSzTx/>
              <a:buFontTx/>
              <a:buNone/>
            </a:pPr>
            <a:r>
              <a:rPr lang="tr-TR" altLang="tr-TR" sz="1200">
                <a:solidFill>
                  <a:srgbClr val="000000"/>
                </a:solidFill>
              </a:rPr>
              <a:t>Mal, hizmet ve mamulü dağıtır.</a:t>
            </a:r>
            <a:endParaRPr lang="tr-TR" altLang="tr-TR" sz="1800">
              <a:solidFill>
                <a:srgbClr val="000000"/>
              </a:solidFill>
            </a:endParaRPr>
          </a:p>
        </p:txBody>
      </p:sp>
      <p:sp>
        <p:nvSpPr>
          <p:cNvPr id="6157" name="AutoShape 19">
            <a:extLst>
              <a:ext uri="{FF2B5EF4-FFF2-40B4-BE49-F238E27FC236}">
                <a16:creationId xmlns:a16="http://schemas.microsoft.com/office/drawing/2014/main" id="{D423400D-814C-1A9A-2A5E-5F730ED879A8}"/>
              </a:ext>
            </a:extLst>
          </p:cNvPr>
          <p:cNvSpPr>
            <a:spLocks noChangeArrowheads="1"/>
          </p:cNvSpPr>
          <p:nvPr/>
        </p:nvSpPr>
        <p:spPr bwMode="auto">
          <a:xfrm>
            <a:off x="2495550" y="4149726"/>
            <a:ext cx="4032250" cy="2708275"/>
          </a:xfrm>
          <a:prstGeom prst="rtTriangle">
            <a:avLst/>
          </a:prstGeom>
          <a:solidFill>
            <a:srgbClr val="FFFFFF"/>
          </a:solidFill>
          <a:ln w="9525">
            <a:solidFill>
              <a:srgbClr val="000000"/>
            </a:solidFill>
            <a:miter lim="800000"/>
            <a:headEnd/>
            <a:tailEnd/>
          </a:ln>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tr-TR" altLang="tr-TR" sz="1800"/>
          </a:p>
        </p:txBody>
      </p:sp>
      <p:sp>
        <p:nvSpPr>
          <p:cNvPr id="6158" name="Text Box 20">
            <a:extLst>
              <a:ext uri="{FF2B5EF4-FFF2-40B4-BE49-F238E27FC236}">
                <a16:creationId xmlns:a16="http://schemas.microsoft.com/office/drawing/2014/main" id="{4C942C93-DE71-0528-50AE-9058977BC2E6}"/>
              </a:ext>
            </a:extLst>
          </p:cNvPr>
          <p:cNvSpPr txBox="1">
            <a:spLocks noChangeArrowheads="1"/>
          </p:cNvSpPr>
          <p:nvPr/>
        </p:nvSpPr>
        <p:spPr bwMode="auto">
          <a:xfrm>
            <a:off x="2566989" y="4797425"/>
            <a:ext cx="865187" cy="1227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Bina, arsa, makine, Malzeme</a:t>
            </a:r>
          </a:p>
          <a:p>
            <a:pPr eaLnBrk="1" hangingPunct="1">
              <a:spcBef>
                <a:spcPct val="0"/>
              </a:spcBef>
              <a:buClrTx/>
              <a:buSzTx/>
              <a:buFontTx/>
              <a:buNone/>
            </a:pPr>
            <a:r>
              <a:rPr lang="tr-TR" altLang="tr-TR" sz="1200">
                <a:solidFill>
                  <a:srgbClr val="000000"/>
                </a:solidFill>
              </a:rPr>
              <a:t>İşgücü</a:t>
            </a:r>
          </a:p>
          <a:p>
            <a:pPr eaLnBrk="1" hangingPunct="1">
              <a:spcBef>
                <a:spcPct val="0"/>
              </a:spcBef>
              <a:buClrTx/>
              <a:buSzTx/>
              <a:buFontTx/>
              <a:buNone/>
            </a:pPr>
            <a:r>
              <a:rPr lang="tr-TR" altLang="tr-TR" sz="1200">
                <a:solidFill>
                  <a:srgbClr val="000000"/>
                </a:solidFill>
              </a:rPr>
              <a:t>Doğal Kaynak</a:t>
            </a:r>
            <a:endParaRPr lang="tr-TR" altLang="tr-TR" sz="1800">
              <a:solidFill>
                <a:srgbClr val="000000"/>
              </a:solidFill>
            </a:endParaRPr>
          </a:p>
        </p:txBody>
      </p:sp>
      <p:sp>
        <p:nvSpPr>
          <p:cNvPr id="6159" name="Text Box 21">
            <a:extLst>
              <a:ext uri="{FF2B5EF4-FFF2-40B4-BE49-F238E27FC236}">
                <a16:creationId xmlns:a16="http://schemas.microsoft.com/office/drawing/2014/main" id="{17D86A3D-3555-910B-15A3-C3B89D75E7A7}"/>
              </a:ext>
            </a:extLst>
          </p:cNvPr>
          <p:cNvSpPr txBox="1">
            <a:spLocks noChangeArrowheads="1"/>
          </p:cNvSpPr>
          <p:nvPr/>
        </p:nvSpPr>
        <p:spPr bwMode="auto">
          <a:xfrm>
            <a:off x="2782888" y="6286500"/>
            <a:ext cx="2057400" cy="5715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algn="just" eaLnBrk="1" hangingPunct="1">
              <a:spcBef>
                <a:spcPct val="0"/>
              </a:spcBef>
              <a:buClrTx/>
              <a:buSzTx/>
              <a:buFontTx/>
              <a:buNone/>
            </a:pPr>
            <a:r>
              <a:rPr lang="tr-TR" altLang="tr-TR" sz="1200">
                <a:solidFill>
                  <a:srgbClr val="000000"/>
                </a:solidFill>
              </a:rPr>
              <a:t>GİRDİ	&lt;&lt;D&gt;&gt;</a:t>
            </a:r>
          </a:p>
          <a:p>
            <a:pPr algn="just" eaLnBrk="1" hangingPunct="1">
              <a:spcBef>
                <a:spcPct val="0"/>
              </a:spcBef>
              <a:buClrTx/>
              <a:buSzTx/>
              <a:buFontTx/>
              <a:buNone/>
            </a:pPr>
            <a:r>
              <a:rPr lang="tr-TR" altLang="tr-TR" sz="1200">
                <a:solidFill>
                  <a:srgbClr val="000000"/>
                </a:solidFill>
              </a:rPr>
              <a:t> VE KAYNAK PAZARI</a:t>
            </a:r>
            <a:endParaRPr lang="tr-TR" altLang="tr-TR" sz="1800">
              <a:solidFill>
                <a:srgbClr val="000000"/>
              </a:solidFill>
            </a:endParaRPr>
          </a:p>
        </p:txBody>
      </p:sp>
      <p:sp>
        <p:nvSpPr>
          <p:cNvPr id="6160" name="AutoShape 22">
            <a:extLst>
              <a:ext uri="{FF2B5EF4-FFF2-40B4-BE49-F238E27FC236}">
                <a16:creationId xmlns:a16="http://schemas.microsoft.com/office/drawing/2014/main" id="{F1F23DB1-AB35-0903-7BAA-6F36BD94A008}"/>
              </a:ext>
            </a:extLst>
          </p:cNvPr>
          <p:cNvSpPr>
            <a:spLocks noChangeArrowheads="1"/>
          </p:cNvSpPr>
          <p:nvPr/>
        </p:nvSpPr>
        <p:spPr bwMode="auto">
          <a:xfrm flipH="1">
            <a:off x="6672264" y="4149726"/>
            <a:ext cx="3457575" cy="2708275"/>
          </a:xfrm>
          <a:prstGeom prst="rtTriangle">
            <a:avLst/>
          </a:prstGeom>
          <a:solidFill>
            <a:srgbClr val="FFFFFF"/>
          </a:solidFill>
          <a:ln w="9525">
            <a:solidFill>
              <a:srgbClr val="000000"/>
            </a:solidFill>
            <a:miter lim="800000"/>
            <a:headEnd/>
            <a:tailEnd/>
          </a:ln>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endParaRPr lang="tr-TR" altLang="tr-TR" sz="1800"/>
          </a:p>
        </p:txBody>
      </p:sp>
      <p:sp>
        <p:nvSpPr>
          <p:cNvPr id="6161" name="Text Box 23">
            <a:extLst>
              <a:ext uri="{FF2B5EF4-FFF2-40B4-BE49-F238E27FC236}">
                <a16:creationId xmlns:a16="http://schemas.microsoft.com/office/drawing/2014/main" id="{01FFCB9B-3559-CBFB-5E25-016A6819659F}"/>
              </a:ext>
            </a:extLst>
          </p:cNvPr>
          <p:cNvSpPr txBox="1">
            <a:spLocks noChangeArrowheads="1"/>
          </p:cNvSpPr>
          <p:nvPr/>
        </p:nvSpPr>
        <p:spPr bwMode="auto">
          <a:xfrm>
            <a:off x="9191625" y="5013325"/>
            <a:ext cx="685800" cy="1276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Mal</a:t>
            </a:r>
          </a:p>
          <a:p>
            <a:pPr eaLnBrk="1" hangingPunct="1">
              <a:spcBef>
                <a:spcPct val="0"/>
              </a:spcBef>
              <a:buClrTx/>
              <a:buSzTx/>
              <a:buFontTx/>
              <a:buNone/>
            </a:pPr>
            <a:r>
              <a:rPr lang="tr-TR" altLang="tr-TR" sz="1200">
                <a:solidFill>
                  <a:srgbClr val="000000"/>
                </a:solidFill>
              </a:rPr>
              <a:t>Hizmet</a:t>
            </a:r>
          </a:p>
          <a:p>
            <a:pPr eaLnBrk="1" hangingPunct="1">
              <a:spcBef>
                <a:spcPct val="0"/>
              </a:spcBef>
              <a:buClrTx/>
              <a:buSzTx/>
              <a:buFontTx/>
              <a:buNone/>
            </a:pPr>
            <a:r>
              <a:rPr lang="tr-TR" altLang="tr-TR" sz="1200">
                <a:solidFill>
                  <a:srgbClr val="000000"/>
                </a:solidFill>
              </a:rPr>
              <a:t>Mamul</a:t>
            </a:r>
            <a:endParaRPr lang="tr-TR" altLang="tr-TR" sz="1800">
              <a:solidFill>
                <a:srgbClr val="000000"/>
              </a:solidFill>
            </a:endParaRPr>
          </a:p>
        </p:txBody>
      </p:sp>
      <p:sp>
        <p:nvSpPr>
          <p:cNvPr id="6162" name="Text Box 24">
            <a:extLst>
              <a:ext uri="{FF2B5EF4-FFF2-40B4-BE49-F238E27FC236}">
                <a16:creationId xmlns:a16="http://schemas.microsoft.com/office/drawing/2014/main" id="{136487F5-1812-6A95-BC4D-40A0D9FD1FCC}"/>
              </a:ext>
            </a:extLst>
          </p:cNvPr>
          <p:cNvSpPr txBox="1">
            <a:spLocks noChangeArrowheads="1"/>
          </p:cNvSpPr>
          <p:nvPr/>
        </p:nvSpPr>
        <p:spPr bwMode="auto">
          <a:xfrm>
            <a:off x="7896225" y="6165850"/>
            <a:ext cx="1714500" cy="457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&lt;&lt; E&gt;&gt;</a:t>
            </a:r>
          </a:p>
          <a:p>
            <a:pPr eaLnBrk="1" hangingPunct="1">
              <a:spcBef>
                <a:spcPct val="0"/>
              </a:spcBef>
              <a:buClrTx/>
              <a:buSzTx/>
              <a:buFontTx/>
              <a:buNone/>
            </a:pPr>
            <a:r>
              <a:rPr lang="tr-TR" altLang="tr-TR" sz="1200">
                <a:solidFill>
                  <a:srgbClr val="000000"/>
                </a:solidFill>
              </a:rPr>
              <a:t>ÇIKTI PAZARI</a:t>
            </a:r>
            <a:endParaRPr lang="tr-TR" altLang="tr-TR" sz="1800">
              <a:solidFill>
                <a:srgbClr val="000000"/>
              </a:solidFill>
            </a:endParaRPr>
          </a:p>
        </p:txBody>
      </p:sp>
      <p:sp>
        <p:nvSpPr>
          <p:cNvPr id="6163" name="AutoShape 25">
            <a:extLst>
              <a:ext uri="{FF2B5EF4-FFF2-40B4-BE49-F238E27FC236}">
                <a16:creationId xmlns:a16="http://schemas.microsoft.com/office/drawing/2014/main" id="{D7AE4847-4ECA-73E1-E2D3-2EE62E7273BA}"/>
              </a:ext>
            </a:extLst>
          </p:cNvPr>
          <p:cNvSpPr>
            <a:spLocks noChangeArrowheads="1"/>
          </p:cNvSpPr>
          <p:nvPr/>
        </p:nvSpPr>
        <p:spPr bwMode="auto">
          <a:xfrm rot="10800000" flipH="1">
            <a:off x="4656138" y="2349500"/>
            <a:ext cx="1244600" cy="6477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FFFF"/>
          </a:solidFill>
          <a:ln w="9525">
            <a:solidFill>
              <a:srgbClr val="000000"/>
            </a:solidFill>
            <a:miter lim="800000"/>
            <a:headEnd/>
            <a:tailEnd/>
          </a:ln>
        </p:spPr>
        <p:txBody>
          <a:bodyPr/>
          <a:lstStyle/>
          <a:p>
            <a:endParaRPr lang="en-TR"/>
          </a:p>
        </p:txBody>
      </p:sp>
      <p:sp>
        <p:nvSpPr>
          <p:cNvPr id="6164" name="Text Box 26">
            <a:extLst>
              <a:ext uri="{FF2B5EF4-FFF2-40B4-BE49-F238E27FC236}">
                <a16:creationId xmlns:a16="http://schemas.microsoft.com/office/drawing/2014/main" id="{25E5B947-1060-538A-EA7E-38EA59092BBF}"/>
              </a:ext>
            </a:extLst>
          </p:cNvPr>
          <p:cNvSpPr txBox="1">
            <a:spLocks noChangeArrowheads="1"/>
          </p:cNvSpPr>
          <p:nvPr/>
        </p:nvSpPr>
        <p:spPr bwMode="auto">
          <a:xfrm>
            <a:off x="4511676" y="2708275"/>
            <a:ext cx="715963" cy="215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Para</a:t>
            </a:r>
            <a:endParaRPr lang="tr-TR" altLang="tr-TR" sz="1800">
              <a:solidFill>
                <a:srgbClr val="000000"/>
              </a:solidFill>
            </a:endParaRPr>
          </a:p>
        </p:txBody>
      </p:sp>
      <p:sp>
        <p:nvSpPr>
          <p:cNvPr id="6165" name="AutoShape 27">
            <a:extLst>
              <a:ext uri="{FF2B5EF4-FFF2-40B4-BE49-F238E27FC236}">
                <a16:creationId xmlns:a16="http://schemas.microsoft.com/office/drawing/2014/main" id="{72231557-25DE-31C4-797D-B19DEB7E9A4F}"/>
              </a:ext>
            </a:extLst>
          </p:cNvPr>
          <p:cNvSpPr>
            <a:spLocks noChangeArrowheads="1"/>
          </p:cNvSpPr>
          <p:nvPr/>
        </p:nvSpPr>
        <p:spPr bwMode="auto">
          <a:xfrm rot="10800000" flipV="1">
            <a:off x="3216276" y="3284539"/>
            <a:ext cx="2232025" cy="5048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FFFF"/>
          </a:solidFill>
          <a:ln w="9525">
            <a:solidFill>
              <a:srgbClr val="000000"/>
            </a:solidFill>
            <a:miter lim="800000"/>
            <a:headEnd/>
            <a:tailEnd/>
          </a:ln>
        </p:spPr>
        <p:txBody>
          <a:bodyPr/>
          <a:lstStyle/>
          <a:p>
            <a:endParaRPr lang="en-TR"/>
          </a:p>
        </p:txBody>
      </p:sp>
      <p:sp>
        <p:nvSpPr>
          <p:cNvPr id="6166" name="Text Box 28">
            <a:extLst>
              <a:ext uri="{FF2B5EF4-FFF2-40B4-BE49-F238E27FC236}">
                <a16:creationId xmlns:a16="http://schemas.microsoft.com/office/drawing/2014/main" id="{18137F04-2907-377A-16F5-7DF066C51FFA}"/>
              </a:ext>
            </a:extLst>
          </p:cNvPr>
          <p:cNvSpPr txBox="1">
            <a:spLocks noChangeArrowheads="1"/>
          </p:cNvSpPr>
          <p:nvPr/>
        </p:nvSpPr>
        <p:spPr bwMode="auto">
          <a:xfrm>
            <a:off x="4583114" y="3357563"/>
            <a:ext cx="720725" cy="215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Para</a:t>
            </a:r>
            <a:endParaRPr lang="tr-TR" altLang="tr-TR" sz="1800">
              <a:solidFill>
                <a:srgbClr val="000000"/>
              </a:solidFill>
            </a:endParaRPr>
          </a:p>
        </p:txBody>
      </p:sp>
      <p:sp>
        <p:nvSpPr>
          <p:cNvPr id="6167" name="AutoShape 29">
            <a:extLst>
              <a:ext uri="{FF2B5EF4-FFF2-40B4-BE49-F238E27FC236}">
                <a16:creationId xmlns:a16="http://schemas.microsoft.com/office/drawing/2014/main" id="{A97A3A2E-050C-2BD0-A4A7-B4C86F3399F1}"/>
              </a:ext>
            </a:extLst>
          </p:cNvPr>
          <p:cNvSpPr>
            <a:spLocks noChangeArrowheads="1"/>
          </p:cNvSpPr>
          <p:nvPr/>
        </p:nvSpPr>
        <p:spPr bwMode="auto">
          <a:xfrm flipH="1" flipV="1">
            <a:off x="3359150" y="4292600"/>
            <a:ext cx="2089150" cy="685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FFFF"/>
          </a:solidFill>
          <a:ln w="9525">
            <a:solidFill>
              <a:srgbClr val="000000"/>
            </a:solidFill>
            <a:miter lim="800000"/>
            <a:headEnd/>
            <a:tailEnd/>
          </a:ln>
        </p:spPr>
        <p:txBody>
          <a:bodyPr/>
          <a:lstStyle/>
          <a:p>
            <a:endParaRPr lang="en-TR"/>
          </a:p>
        </p:txBody>
      </p:sp>
      <p:sp>
        <p:nvSpPr>
          <p:cNvPr id="6168" name="Text Box 30">
            <a:extLst>
              <a:ext uri="{FF2B5EF4-FFF2-40B4-BE49-F238E27FC236}">
                <a16:creationId xmlns:a16="http://schemas.microsoft.com/office/drawing/2014/main" id="{C127601D-373D-4412-80BB-E8A813342705}"/>
              </a:ext>
            </a:extLst>
          </p:cNvPr>
          <p:cNvSpPr txBox="1">
            <a:spLocks noChangeArrowheads="1"/>
          </p:cNvSpPr>
          <p:nvPr/>
        </p:nvSpPr>
        <p:spPr bwMode="auto">
          <a:xfrm>
            <a:off x="4727575" y="4581525"/>
            <a:ext cx="571500" cy="228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Para</a:t>
            </a:r>
            <a:endParaRPr lang="tr-TR" altLang="tr-TR" sz="1800">
              <a:solidFill>
                <a:srgbClr val="000000"/>
              </a:solidFill>
            </a:endParaRPr>
          </a:p>
        </p:txBody>
      </p:sp>
      <p:sp>
        <p:nvSpPr>
          <p:cNvPr id="6169" name="AutoShape 31">
            <a:extLst>
              <a:ext uri="{FF2B5EF4-FFF2-40B4-BE49-F238E27FC236}">
                <a16:creationId xmlns:a16="http://schemas.microsoft.com/office/drawing/2014/main" id="{A8FFEECB-DED0-B07E-1278-F266D5F79278}"/>
              </a:ext>
            </a:extLst>
          </p:cNvPr>
          <p:cNvSpPr>
            <a:spLocks noChangeArrowheads="1"/>
          </p:cNvSpPr>
          <p:nvPr/>
        </p:nvSpPr>
        <p:spPr bwMode="auto">
          <a:xfrm flipV="1">
            <a:off x="7824788" y="4581525"/>
            <a:ext cx="914400" cy="8636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FFFF"/>
          </a:solidFill>
          <a:ln w="9525">
            <a:solidFill>
              <a:srgbClr val="000000"/>
            </a:solidFill>
            <a:miter lim="800000"/>
            <a:headEnd/>
            <a:tailEnd/>
          </a:ln>
        </p:spPr>
        <p:txBody>
          <a:bodyPr/>
          <a:lstStyle/>
          <a:p>
            <a:endParaRPr lang="en-TR"/>
          </a:p>
        </p:txBody>
      </p:sp>
      <p:sp>
        <p:nvSpPr>
          <p:cNvPr id="6170" name="Text Box 32">
            <a:extLst>
              <a:ext uri="{FF2B5EF4-FFF2-40B4-BE49-F238E27FC236}">
                <a16:creationId xmlns:a16="http://schemas.microsoft.com/office/drawing/2014/main" id="{703D64AF-51F6-9191-7FF0-077286698924}"/>
              </a:ext>
            </a:extLst>
          </p:cNvPr>
          <p:cNvSpPr txBox="1">
            <a:spLocks noChangeArrowheads="1"/>
          </p:cNvSpPr>
          <p:nvPr/>
        </p:nvSpPr>
        <p:spPr bwMode="auto">
          <a:xfrm>
            <a:off x="8543925" y="4221163"/>
            <a:ext cx="914400" cy="228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Çıktılar</a:t>
            </a:r>
            <a:endParaRPr lang="tr-TR" altLang="tr-TR" sz="1800">
              <a:solidFill>
                <a:srgbClr val="000000"/>
              </a:solidFill>
            </a:endParaRPr>
          </a:p>
        </p:txBody>
      </p:sp>
      <p:sp>
        <p:nvSpPr>
          <p:cNvPr id="6171" name="AutoShape 33">
            <a:extLst>
              <a:ext uri="{FF2B5EF4-FFF2-40B4-BE49-F238E27FC236}">
                <a16:creationId xmlns:a16="http://schemas.microsoft.com/office/drawing/2014/main" id="{CE28431A-A498-73FE-F0B6-53DBC747BFF8}"/>
              </a:ext>
            </a:extLst>
          </p:cNvPr>
          <p:cNvSpPr>
            <a:spLocks noChangeArrowheads="1"/>
          </p:cNvSpPr>
          <p:nvPr/>
        </p:nvSpPr>
        <p:spPr bwMode="auto">
          <a:xfrm>
            <a:off x="5448300" y="5589588"/>
            <a:ext cx="757238" cy="5762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FFFF"/>
          </a:solidFill>
          <a:ln w="9525">
            <a:solidFill>
              <a:srgbClr val="000000"/>
            </a:solidFill>
            <a:miter lim="800000"/>
            <a:headEnd/>
            <a:tailEnd/>
          </a:ln>
        </p:spPr>
        <p:txBody>
          <a:bodyPr/>
          <a:lstStyle/>
          <a:p>
            <a:endParaRPr lang="en-TR"/>
          </a:p>
        </p:txBody>
      </p:sp>
      <p:sp>
        <p:nvSpPr>
          <p:cNvPr id="6172" name="Text Box 34">
            <a:extLst>
              <a:ext uri="{FF2B5EF4-FFF2-40B4-BE49-F238E27FC236}">
                <a16:creationId xmlns:a16="http://schemas.microsoft.com/office/drawing/2014/main" id="{6D8173C4-C4C6-7376-4222-55A245DDE91D}"/>
              </a:ext>
            </a:extLst>
          </p:cNvPr>
          <p:cNvSpPr txBox="1">
            <a:spLocks noChangeArrowheads="1"/>
          </p:cNvSpPr>
          <p:nvPr/>
        </p:nvSpPr>
        <p:spPr bwMode="auto">
          <a:xfrm>
            <a:off x="5951538" y="6237288"/>
            <a:ext cx="685800" cy="228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Girdiler</a:t>
            </a:r>
          </a:p>
        </p:txBody>
      </p:sp>
      <p:sp>
        <p:nvSpPr>
          <p:cNvPr id="6173" name="AutoShape 35">
            <a:extLst>
              <a:ext uri="{FF2B5EF4-FFF2-40B4-BE49-F238E27FC236}">
                <a16:creationId xmlns:a16="http://schemas.microsoft.com/office/drawing/2014/main" id="{E64BF8BB-362B-DC1C-3135-3ED911D277E2}"/>
              </a:ext>
            </a:extLst>
          </p:cNvPr>
          <p:cNvSpPr>
            <a:spLocks noChangeArrowheads="1"/>
          </p:cNvSpPr>
          <p:nvPr/>
        </p:nvSpPr>
        <p:spPr bwMode="auto">
          <a:xfrm flipH="1">
            <a:off x="6816725" y="5589589"/>
            <a:ext cx="871538" cy="503237"/>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FFFF"/>
          </a:solidFill>
          <a:ln w="9525">
            <a:solidFill>
              <a:srgbClr val="000000"/>
            </a:solidFill>
            <a:miter lim="800000"/>
            <a:headEnd/>
            <a:tailEnd/>
          </a:ln>
        </p:spPr>
        <p:txBody>
          <a:bodyPr/>
          <a:lstStyle/>
          <a:p>
            <a:endParaRPr lang="en-TR"/>
          </a:p>
        </p:txBody>
      </p:sp>
      <p:sp>
        <p:nvSpPr>
          <p:cNvPr id="6174" name="Text Box 36">
            <a:extLst>
              <a:ext uri="{FF2B5EF4-FFF2-40B4-BE49-F238E27FC236}">
                <a16:creationId xmlns:a16="http://schemas.microsoft.com/office/drawing/2014/main" id="{CBE17D42-84CF-9423-445D-85684B7FF12F}"/>
              </a:ext>
            </a:extLst>
          </p:cNvPr>
          <p:cNvSpPr txBox="1">
            <a:spLocks noChangeArrowheads="1"/>
          </p:cNvSpPr>
          <p:nvPr/>
        </p:nvSpPr>
        <p:spPr bwMode="auto">
          <a:xfrm>
            <a:off x="6743700" y="6165850"/>
            <a:ext cx="571500" cy="228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algn="r" eaLnBrk="1" hangingPunct="1">
              <a:spcBef>
                <a:spcPct val="0"/>
              </a:spcBef>
              <a:buClrTx/>
              <a:buSzTx/>
              <a:buFontTx/>
              <a:buNone/>
            </a:pPr>
            <a:r>
              <a:rPr lang="tr-TR" altLang="tr-TR" sz="1200">
                <a:solidFill>
                  <a:srgbClr val="000000"/>
                </a:solidFill>
              </a:rPr>
              <a:t>Para</a:t>
            </a:r>
            <a:endParaRPr lang="tr-TR" altLang="tr-TR" sz="1800">
              <a:solidFill>
                <a:srgbClr val="000000"/>
              </a:solidFill>
            </a:endParaRPr>
          </a:p>
        </p:txBody>
      </p:sp>
      <p:sp>
        <p:nvSpPr>
          <p:cNvPr id="6175" name="AutoShape 37">
            <a:extLst>
              <a:ext uri="{FF2B5EF4-FFF2-40B4-BE49-F238E27FC236}">
                <a16:creationId xmlns:a16="http://schemas.microsoft.com/office/drawing/2014/main" id="{F53F9A7B-472C-7C82-A95F-5FC239CC7F61}"/>
              </a:ext>
            </a:extLst>
          </p:cNvPr>
          <p:cNvSpPr>
            <a:spLocks noChangeArrowheads="1"/>
          </p:cNvSpPr>
          <p:nvPr/>
        </p:nvSpPr>
        <p:spPr bwMode="auto">
          <a:xfrm>
            <a:off x="7824788" y="3068638"/>
            <a:ext cx="1223962" cy="4572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FFFF"/>
          </a:solidFill>
          <a:ln w="9525">
            <a:solidFill>
              <a:srgbClr val="000000"/>
            </a:solidFill>
            <a:miter lim="800000"/>
            <a:headEnd/>
            <a:tailEnd/>
          </a:ln>
        </p:spPr>
        <p:txBody>
          <a:bodyPr/>
          <a:lstStyle/>
          <a:p>
            <a:endParaRPr lang="en-TR"/>
          </a:p>
        </p:txBody>
      </p:sp>
      <p:sp>
        <p:nvSpPr>
          <p:cNvPr id="6176" name="Text Box 38">
            <a:extLst>
              <a:ext uri="{FF2B5EF4-FFF2-40B4-BE49-F238E27FC236}">
                <a16:creationId xmlns:a16="http://schemas.microsoft.com/office/drawing/2014/main" id="{9270D186-9204-6AC2-31DD-D1473F6F023F}"/>
              </a:ext>
            </a:extLst>
          </p:cNvPr>
          <p:cNvSpPr txBox="1">
            <a:spLocks noChangeArrowheads="1"/>
          </p:cNvSpPr>
          <p:nvPr/>
        </p:nvSpPr>
        <p:spPr bwMode="auto">
          <a:xfrm>
            <a:off x="7896226" y="2852738"/>
            <a:ext cx="504825" cy="342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Para</a:t>
            </a:r>
            <a:endParaRPr lang="tr-TR" altLang="tr-TR" sz="180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4055FC07-F445-D880-741F-F67A98C9029F}"/>
              </a:ext>
            </a:extLst>
          </p:cNvPr>
          <p:cNvSpPr>
            <a:spLocks noGrp="1" noChangeArrowheads="1"/>
          </p:cNvSpPr>
          <p:nvPr>
            <p:ph type="title"/>
          </p:nvPr>
        </p:nvSpPr>
        <p:spPr/>
        <p:txBody>
          <a:bodyPr/>
          <a:lstStyle/>
          <a:p>
            <a:pPr algn="ctr" eaLnBrk="1" hangingPunct="1"/>
            <a:r>
              <a:rPr lang="tr-TR" altLang="tr-TR" dirty="0"/>
              <a:t>İŞLETME İLGİLİLERİ</a:t>
            </a:r>
          </a:p>
        </p:txBody>
      </p:sp>
      <p:sp>
        <p:nvSpPr>
          <p:cNvPr id="39939" name="Rectangle 3">
            <a:extLst>
              <a:ext uri="{FF2B5EF4-FFF2-40B4-BE49-F238E27FC236}">
                <a16:creationId xmlns:a16="http://schemas.microsoft.com/office/drawing/2014/main" id="{DE42EFF2-6646-6F0B-81C5-4046D57D1FFE}"/>
              </a:ext>
            </a:extLst>
          </p:cNvPr>
          <p:cNvSpPr>
            <a:spLocks noGrp="1" noChangeArrowheads="1"/>
          </p:cNvSpPr>
          <p:nvPr>
            <p:ph type="body" idx="1"/>
          </p:nvPr>
        </p:nvSpPr>
        <p:spPr>
          <a:xfrm>
            <a:off x="1465385" y="1336431"/>
            <a:ext cx="9104754" cy="4713513"/>
          </a:xfrm>
        </p:spPr>
        <p:txBody>
          <a:bodyPr>
            <a:normAutofit/>
          </a:bodyPr>
          <a:lstStyle/>
          <a:p>
            <a:pPr eaLnBrk="1" hangingPunct="1"/>
            <a:r>
              <a:rPr lang="tr-TR" altLang="tr-TR" dirty="0"/>
              <a:t>Doğrudan Doğruya İlgili Olanlar</a:t>
            </a:r>
          </a:p>
          <a:p>
            <a:pPr lvl="1" eaLnBrk="1" hangingPunct="1"/>
            <a:r>
              <a:rPr lang="tr-TR" altLang="tr-TR" dirty="0"/>
              <a:t>İşletme Sahipleri (Ortaklar)</a:t>
            </a:r>
          </a:p>
          <a:p>
            <a:pPr lvl="1" eaLnBrk="1" hangingPunct="1"/>
            <a:r>
              <a:rPr lang="tr-TR" altLang="tr-TR" dirty="0"/>
              <a:t>Kredi Verenler (Bankalar, Satıcılar)</a:t>
            </a:r>
          </a:p>
          <a:p>
            <a:pPr lvl="1" eaLnBrk="1" hangingPunct="1"/>
            <a:r>
              <a:rPr lang="tr-TR" altLang="tr-TR" dirty="0"/>
              <a:t>İşletme Yöneticileri</a:t>
            </a:r>
          </a:p>
          <a:p>
            <a:pPr lvl="1" eaLnBrk="1" hangingPunct="1"/>
            <a:r>
              <a:rPr lang="tr-TR" altLang="tr-TR" dirty="0"/>
              <a:t>Müşteriler ve Tüketiciler</a:t>
            </a:r>
          </a:p>
          <a:p>
            <a:pPr lvl="1" eaLnBrk="1" hangingPunct="1"/>
            <a:r>
              <a:rPr lang="tr-TR" altLang="tr-TR" dirty="0"/>
              <a:t>Devlet (Çeşitli Bakanlıklar vb.)</a:t>
            </a:r>
          </a:p>
          <a:p>
            <a:pPr lvl="1" eaLnBrk="1" hangingPunct="1"/>
            <a:r>
              <a:rPr lang="tr-TR" altLang="tr-TR" dirty="0"/>
              <a:t>Kamuoyu</a:t>
            </a:r>
          </a:p>
          <a:p>
            <a:pPr eaLnBrk="1" hangingPunct="1"/>
            <a:r>
              <a:rPr lang="tr-TR" altLang="tr-TR" dirty="0"/>
              <a:t>Dolaylı Olarak  İlgili Olanlar</a:t>
            </a:r>
          </a:p>
          <a:p>
            <a:pPr lvl="1" eaLnBrk="1" hangingPunct="1">
              <a:buFontTx/>
              <a:buNone/>
            </a:pPr>
            <a:r>
              <a:rPr lang="tr-TR" altLang="tr-TR" dirty="0"/>
              <a:t>	Menkul Kıymet Borsaları, Ticaret ve Sanayi Odaları, Düzenleyici Kurumlar, İşçi Sendikaları, Mali Analistler ve Danışmanlar, Hukukçular, Yargı Organları, Yayın Organları, Uluslar arası bazı kurumlar.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9938"/>
                                        </p:tgtEl>
                                        <p:attrNameLst>
                                          <p:attrName>style.visibility</p:attrName>
                                        </p:attrNameLst>
                                      </p:cBhvr>
                                      <p:to>
                                        <p:strVal val="visible"/>
                                      </p:to>
                                    </p:set>
                                    <p:anim calcmode="lin" valueType="num">
                                      <p:cBhvr>
                                        <p:cTn id="7" dur="5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938"/>
                                        </p:tgtEl>
                                        <p:attrNameLst>
                                          <p:attrName>ppt_y</p:attrName>
                                        </p:attrNameLst>
                                      </p:cBhvr>
                                      <p:tavLst>
                                        <p:tav tm="0">
                                          <p:val>
                                            <p:strVal val="#ppt_y"/>
                                          </p:val>
                                        </p:tav>
                                        <p:tav tm="100000">
                                          <p:val>
                                            <p:strVal val="#ppt_y"/>
                                          </p:val>
                                        </p:tav>
                                      </p:tavLst>
                                    </p:anim>
                                    <p:anim calcmode="lin" valueType="num">
                                      <p:cBhvr>
                                        <p:cTn id="9" dur="5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93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1" presetClass="entr" presetSubtype="0" fill="hold" nodeType="clickEffect">
                                  <p:stCondLst>
                                    <p:cond delay="0"/>
                                  </p:stCondLst>
                                  <p:iterate type="lt">
                                    <p:tmPct val="10000"/>
                                  </p:iterate>
                                  <p:childTnLst>
                                    <p:set>
                                      <p:cBhvr>
                                        <p:cTn id="15" dur="1" fill="hold">
                                          <p:stCondLst>
                                            <p:cond delay="0"/>
                                          </p:stCondLst>
                                        </p:cTn>
                                        <p:tgtEl>
                                          <p:spTgt spid="39938"/>
                                        </p:tgtEl>
                                        <p:attrNameLst>
                                          <p:attrName>style.visibility</p:attrName>
                                        </p:attrNameLst>
                                      </p:cBhvr>
                                      <p:to>
                                        <p:strVal val="visible"/>
                                      </p:to>
                                    </p:set>
                                    <p:anim calcmode="lin" valueType="num">
                                      <p:cBhvr>
                                        <p:cTn id="16" dur="5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9938"/>
                                        </p:tgtEl>
                                        <p:attrNameLst>
                                          <p:attrName>ppt_y</p:attrName>
                                        </p:attrNameLst>
                                      </p:cBhvr>
                                      <p:tavLst>
                                        <p:tav tm="0">
                                          <p:val>
                                            <p:strVal val="#ppt_y"/>
                                          </p:val>
                                        </p:tav>
                                        <p:tav tm="100000">
                                          <p:val>
                                            <p:strVal val="#ppt_y"/>
                                          </p:val>
                                        </p:tav>
                                      </p:tavLst>
                                    </p:anim>
                                    <p:anim calcmode="lin" valueType="num">
                                      <p:cBhvr>
                                        <p:cTn id="18" dur="5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993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0" presetClass="entr" presetSubtype="0" fill="hold" nodeType="clickEffect">
                                  <p:stCondLst>
                                    <p:cond delay="0"/>
                                  </p:stCondLst>
                                  <p:childTnLst>
                                    <p:set>
                                      <p:cBhvr>
                                        <p:cTn id="24" dur="1" fill="hold">
                                          <p:stCondLst>
                                            <p:cond delay="0"/>
                                          </p:stCondLst>
                                        </p:cTn>
                                        <p:tgtEl>
                                          <p:spTgt spid="39939">
                                            <p:txEl>
                                              <p:pRg st="0" end="0"/>
                                            </p:txEl>
                                          </p:spTgt>
                                        </p:tgtEl>
                                        <p:attrNameLst>
                                          <p:attrName>style.visibility</p:attrName>
                                        </p:attrNameLst>
                                      </p:cBhvr>
                                      <p:to>
                                        <p:strVal val="visible"/>
                                      </p:to>
                                    </p:set>
                                    <p:animEffect transition="in" filter="fade">
                                      <p:cBhvr>
                                        <p:cTn id="25" dur="800" decel="100000"/>
                                        <p:tgtEl>
                                          <p:spTgt spid="39939">
                                            <p:txEl>
                                              <p:pRg st="0" end="0"/>
                                            </p:txEl>
                                          </p:spTgt>
                                        </p:tgtEl>
                                      </p:cBhvr>
                                    </p:animEffect>
                                    <p:anim calcmode="lin" valueType="num">
                                      <p:cBhvr>
                                        <p:cTn id="26" dur="800" decel="100000" fill="hold"/>
                                        <p:tgtEl>
                                          <p:spTgt spid="39939">
                                            <p:txEl>
                                              <p:pRg st="0" end="0"/>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39939">
                                            <p:txEl>
                                              <p:pRg st="0" end="0"/>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39939">
                                            <p:txEl>
                                              <p:pRg st="0" end="0"/>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9939">
                                            <p:txEl>
                                              <p:pRg st="0" end="0"/>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9939">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56" presetClass="entr" presetSubtype="0" fill="hold" nodeType="clickEffect">
                                  <p:stCondLst>
                                    <p:cond delay="0"/>
                                  </p:stCondLst>
                                  <p:iterate type="lt">
                                    <p:tmPct val="10000"/>
                                  </p:iterate>
                                  <p:childTnLst>
                                    <p:set>
                                      <p:cBhvr>
                                        <p:cTn id="34" dur="1" fill="hold">
                                          <p:stCondLst>
                                            <p:cond delay="0"/>
                                          </p:stCondLst>
                                        </p:cTn>
                                        <p:tgtEl>
                                          <p:spTgt spid="39939">
                                            <p:txEl>
                                              <p:pRg st="1" end="1"/>
                                            </p:txEl>
                                          </p:spTgt>
                                        </p:tgtEl>
                                        <p:attrNameLst>
                                          <p:attrName>style.visibility</p:attrName>
                                        </p:attrNameLst>
                                      </p:cBhvr>
                                      <p:to>
                                        <p:strVal val="visible"/>
                                      </p:to>
                                    </p:set>
                                    <p:anim by="(-#ppt_w*2)" calcmode="lin" valueType="num">
                                      <p:cBhvr rctx="PPT">
                                        <p:cTn id="35" dur="500" autoRev="1" fill="hold">
                                          <p:stCondLst>
                                            <p:cond delay="0"/>
                                          </p:stCondLst>
                                        </p:cTn>
                                        <p:tgtEl>
                                          <p:spTgt spid="39939">
                                            <p:txEl>
                                              <p:pRg st="1" end="1"/>
                                            </p:txEl>
                                          </p:spTgt>
                                        </p:tgtEl>
                                        <p:attrNameLst>
                                          <p:attrName>ppt_w</p:attrName>
                                        </p:attrNameLst>
                                      </p:cBhvr>
                                    </p:anim>
                                    <p:anim by="(#ppt_w*0.50)" calcmode="lin" valueType="num">
                                      <p:cBhvr>
                                        <p:cTn id="36" dur="500" decel="50000" autoRev="1" fill="hold">
                                          <p:stCondLst>
                                            <p:cond delay="0"/>
                                          </p:stCondLst>
                                        </p:cTn>
                                        <p:tgtEl>
                                          <p:spTgt spid="39939">
                                            <p:txEl>
                                              <p:pRg st="1" end="1"/>
                                            </p:txEl>
                                          </p:spTgt>
                                        </p:tgtEl>
                                        <p:attrNameLst>
                                          <p:attrName>ppt_x</p:attrName>
                                        </p:attrNameLst>
                                      </p:cBhvr>
                                    </p:anim>
                                    <p:anim from="(-#ppt_h/2)" to="(#ppt_y)" calcmode="lin" valueType="num">
                                      <p:cBhvr>
                                        <p:cTn id="37" dur="1000" fill="hold">
                                          <p:stCondLst>
                                            <p:cond delay="0"/>
                                          </p:stCondLst>
                                        </p:cTn>
                                        <p:tgtEl>
                                          <p:spTgt spid="39939">
                                            <p:txEl>
                                              <p:pRg st="1" end="1"/>
                                            </p:txEl>
                                          </p:spTgt>
                                        </p:tgtEl>
                                        <p:attrNameLst>
                                          <p:attrName>ppt_y</p:attrName>
                                        </p:attrNameLst>
                                      </p:cBhvr>
                                    </p:anim>
                                    <p:animRot by="21600000">
                                      <p:cBhvr>
                                        <p:cTn id="38" dur="1000" fill="hold">
                                          <p:stCondLst>
                                            <p:cond delay="0"/>
                                          </p:stCondLst>
                                        </p:cTn>
                                        <p:tgtEl>
                                          <p:spTgt spid="39939">
                                            <p:txEl>
                                              <p:pRg st="1" end="1"/>
                                            </p:txEl>
                                          </p:spTgt>
                                        </p:tgtEl>
                                        <p:attrNameLst>
                                          <p:attrName>r</p:attrName>
                                        </p:attrNameLst>
                                      </p:cBhvr>
                                    </p:animRot>
                                  </p:childTnLst>
                                </p:cTn>
                              </p:par>
                            </p:childTnLst>
                          </p:cTn>
                        </p:par>
                      </p:childTnLst>
                    </p:cTn>
                  </p:par>
                  <p:par>
                    <p:cTn id="39" fill="hold" nodeType="clickPar">
                      <p:stCondLst>
                        <p:cond delay="indefinite"/>
                      </p:stCondLst>
                      <p:childTnLst>
                        <p:par>
                          <p:cTn id="40" fill="hold" nodeType="withGroup">
                            <p:stCondLst>
                              <p:cond delay="0"/>
                            </p:stCondLst>
                            <p:childTnLst>
                              <p:par>
                                <p:cTn id="41" presetID="56" presetClass="entr" presetSubtype="0" fill="hold" nodeType="clickEffect">
                                  <p:stCondLst>
                                    <p:cond delay="0"/>
                                  </p:stCondLst>
                                  <p:iterate type="lt">
                                    <p:tmPct val="10000"/>
                                  </p:iterate>
                                  <p:childTnLst>
                                    <p:set>
                                      <p:cBhvr>
                                        <p:cTn id="42" dur="1" fill="hold">
                                          <p:stCondLst>
                                            <p:cond delay="0"/>
                                          </p:stCondLst>
                                        </p:cTn>
                                        <p:tgtEl>
                                          <p:spTgt spid="39939">
                                            <p:txEl>
                                              <p:pRg st="2" end="2"/>
                                            </p:txEl>
                                          </p:spTgt>
                                        </p:tgtEl>
                                        <p:attrNameLst>
                                          <p:attrName>style.visibility</p:attrName>
                                        </p:attrNameLst>
                                      </p:cBhvr>
                                      <p:to>
                                        <p:strVal val="visible"/>
                                      </p:to>
                                    </p:set>
                                    <p:anim by="(-#ppt_w*2)" calcmode="lin" valueType="num">
                                      <p:cBhvr rctx="PPT">
                                        <p:cTn id="43" dur="500" autoRev="1" fill="hold">
                                          <p:stCondLst>
                                            <p:cond delay="0"/>
                                          </p:stCondLst>
                                        </p:cTn>
                                        <p:tgtEl>
                                          <p:spTgt spid="39939">
                                            <p:txEl>
                                              <p:pRg st="2" end="2"/>
                                            </p:txEl>
                                          </p:spTgt>
                                        </p:tgtEl>
                                        <p:attrNameLst>
                                          <p:attrName>ppt_w</p:attrName>
                                        </p:attrNameLst>
                                      </p:cBhvr>
                                    </p:anim>
                                    <p:anim by="(#ppt_w*0.50)" calcmode="lin" valueType="num">
                                      <p:cBhvr>
                                        <p:cTn id="44" dur="500" decel="50000" autoRev="1" fill="hold">
                                          <p:stCondLst>
                                            <p:cond delay="0"/>
                                          </p:stCondLst>
                                        </p:cTn>
                                        <p:tgtEl>
                                          <p:spTgt spid="39939">
                                            <p:txEl>
                                              <p:pRg st="2" end="2"/>
                                            </p:txEl>
                                          </p:spTgt>
                                        </p:tgtEl>
                                        <p:attrNameLst>
                                          <p:attrName>ppt_x</p:attrName>
                                        </p:attrNameLst>
                                      </p:cBhvr>
                                    </p:anim>
                                    <p:anim from="(-#ppt_h/2)" to="(#ppt_y)" calcmode="lin" valueType="num">
                                      <p:cBhvr>
                                        <p:cTn id="45" dur="1000" fill="hold">
                                          <p:stCondLst>
                                            <p:cond delay="0"/>
                                          </p:stCondLst>
                                        </p:cTn>
                                        <p:tgtEl>
                                          <p:spTgt spid="39939">
                                            <p:txEl>
                                              <p:pRg st="2" end="2"/>
                                            </p:txEl>
                                          </p:spTgt>
                                        </p:tgtEl>
                                        <p:attrNameLst>
                                          <p:attrName>ppt_y</p:attrName>
                                        </p:attrNameLst>
                                      </p:cBhvr>
                                    </p:anim>
                                    <p:animRot by="21600000">
                                      <p:cBhvr>
                                        <p:cTn id="46" dur="1000" fill="hold">
                                          <p:stCondLst>
                                            <p:cond delay="0"/>
                                          </p:stCondLst>
                                        </p:cTn>
                                        <p:tgtEl>
                                          <p:spTgt spid="39939">
                                            <p:txEl>
                                              <p:pRg st="2" end="2"/>
                                            </p:txEl>
                                          </p:spTgt>
                                        </p:tgtEl>
                                        <p:attrNameLst>
                                          <p:attrName>r</p:attrName>
                                        </p:attrNameLst>
                                      </p:cBhvr>
                                    </p:animRot>
                                  </p:childTnLst>
                                </p:cTn>
                              </p:par>
                            </p:childTnLst>
                          </p:cTn>
                        </p:par>
                      </p:childTnLst>
                    </p:cTn>
                  </p:par>
                  <p:par>
                    <p:cTn id="47" fill="hold" nodeType="clickPar">
                      <p:stCondLst>
                        <p:cond delay="indefinite"/>
                      </p:stCondLst>
                      <p:childTnLst>
                        <p:par>
                          <p:cTn id="48" fill="hold" nodeType="withGroup">
                            <p:stCondLst>
                              <p:cond delay="0"/>
                            </p:stCondLst>
                            <p:childTnLst>
                              <p:par>
                                <p:cTn id="49" presetID="56" presetClass="entr" presetSubtype="0" fill="hold" nodeType="clickEffect">
                                  <p:stCondLst>
                                    <p:cond delay="0"/>
                                  </p:stCondLst>
                                  <p:iterate type="lt">
                                    <p:tmPct val="10000"/>
                                  </p:iterate>
                                  <p:childTnLst>
                                    <p:set>
                                      <p:cBhvr>
                                        <p:cTn id="50" dur="1" fill="hold">
                                          <p:stCondLst>
                                            <p:cond delay="0"/>
                                          </p:stCondLst>
                                        </p:cTn>
                                        <p:tgtEl>
                                          <p:spTgt spid="39939">
                                            <p:txEl>
                                              <p:pRg st="3" end="3"/>
                                            </p:txEl>
                                          </p:spTgt>
                                        </p:tgtEl>
                                        <p:attrNameLst>
                                          <p:attrName>style.visibility</p:attrName>
                                        </p:attrNameLst>
                                      </p:cBhvr>
                                      <p:to>
                                        <p:strVal val="visible"/>
                                      </p:to>
                                    </p:set>
                                    <p:anim by="(-#ppt_w*2)" calcmode="lin" valueType="num">
                                      <p:cBhvr rctx="PPT">
                                        <p:cTn id="51" dur="500" autoRev="1" fill="hold">
                                          <p:stCondLst>
                                            <p:cond delay="0"/>
                                          </p:stCondLst>
                                        </p:cTn>
                                        <p:tgtEl>
                                          <p:spTgt spid="39939">
                                            <p:txEl>
                                              <p:pRg st="3" end="3"/>
                                            </p:txEl>
                                          </p:spTgt>
                                        </p:tgtEl>
                                        <p:attrNameLst>
                                          <p:attrName>ppt_w</p:attrName>
                                        </p:attrNameLst>
                                      </p:cBhvr>
                                    </p:anim>
                                    <p:anim by="(#ppt_w*0.50)" calcmode="lin" valueType="num">
                                      <p:cBhvr>
                                        <p:cTn id="52" dur="500" decel="50000" autoRev="1" fill="hold">
                                          <p:stCondLst>
                                            <p:cond delay="0"/>
                                          </p:stCondLst>
                                        </p:cTn>
                                        <p:tgtEl>
                                          <p:spTgt spid="39939">
                                            <p:txEl>
                                              <p:pRg st="3" end="3"/>
                                            </p:txEl>
                                          </p:spTgt>
                                        </p:tgtEl>
                                        <p:attrNameLst>
                                          <p:attrName>ppt_x</p:attrName>
                                        </p:attrNameLst>
                                      </p:cBhvr>
                                    </p:anim>
                                    <p:anim from="(-#ppt_h/2)" to="(#ppt_y)" calcmode="lin" valueType="num">
                                      <p:cBhvr>
                                        <p:cTn id="53" dur="1000" fill="hold">
                                          <p:stCondLst>
                                            <p:cond delay="0"/>
                                          </p:stCondLst>
                                        </p:cTn>
                                        <p:tgtEl>
                                          <p:spTgt spid="39939">
                                            <p:txEl>
                                              <p:pRg st="3" end="3"/>
                                            </p:txEl>
                                          </p:spTgt>
                                        </p:tgtEl>
                                        <p:attrNameLst>
                                          <p:attrName>ppt_y</p:attrName>
                                        </p:attrNameLst>
                                      </p:cBhvr>
                                    </p:anim>
                                    <p:animRot by="21600000">
                                      <p:cBhvr>
                                        <p:cTn id="54" dur="1000" fill="hold">
                                          <p:stCondLst>
                                            <p:cond delay="0"/>
                                          </p:stCondLst>
                                        </p:cTn>
                                        <p:tgtEl>
                                          <p:spTgt spid="39939">
                                            <p:txEl>
                                              <p:pRg st="3" end="3"/>
                                            </p:txEl>
                                          </p:spTgt>
                                        </p:tgtEl>
                                        <p:attrNameLst>
                                          <p:attrName>r</p:attrName>
                                        </p:attrNameLst>
                                      </p:cBhvr>
                                    </p:animRot>
                                  </p:childTnLst>
                                </p:cTn>
                              </p:par>
                            </p:childTnLst>
                          </p:cTn>
                        </p:par>
                      </p:childTnLst>
                    </p:cTn>
                  </p:par>
                  <p:par>
                    <p:cTn id="55" fill="hold" nodeType="clickPar">
                      <p:stCondLst>
                        <p:cond delay="indefinite"/>
                      </p:stCondLst>
                      <p:childTnLst>
                        <p:par>
                          <p:cTn id="56" fill="hold" nodeType="withGroup">
                            <p:stCondLst>
                              <p:cond delay="0"/>
                            </p:stCondLst>
                            <p:childTnLst>
                              <p:par>
                                <p:cTn id="57" presetID="56" presetClass="entr" presetSubtype="0" fill="hold" nodeType="clickEffect">
                                  <p:stCondLst>
                                    <p:cond delay="0"/>
                                  </p:stCondLst>
                                  <p:iterate type="lt">
                                    <p:tmPct val="10000"/>
                                  </p:iterate>
                                  <p:childTnLst>
                                    <p:set>
                                      <p:cBhvr>
                                        <p:cTn id="58" dur="1" fill="hold">
                                          <p:stCondLst>
                                            <p:cond delay="0"/>
                                          </p:stCondLst>
                                        </p:cTn>
                                        <p:tgtEl>
                                          <p:spTgt spid="39939">
                                            <p:txEl>
                                              <p:pRg st="4" end="4"/>
                                            </p:txEl>
                                          </p:spTgt>
                                        </p:tgtEl>
                                        <p:attrNameLst>
                                          <p:attrName>style.visibility</p:attrName>
                                        </p:attrNameLst>
                                      </p:cBhvr>
                                      <p:to>
                                        <p:strVal val="visible"/>
                                      </p:to>
                                    </p:set>
                                    <p:anim by="(-#ppt_w*2)" calcmode="lin" valueType="num">
                                      <p:cBhvr rctx="PPT">
                                        <p:cTn id="59" dur="500" autoRev="1" fill="hold">
                                          <p:stCondLst>
                                            <p:cond delay="0"/>
                                          </p:stCondLst>
                                        </p:cTn>
                                        <p:tgtEl>
                                          <p:spTgt spid="39939">
                                            <p:txEl>
                                              <p:pRg st="4" end="4"/>
                                            </p:txEl>
                                          </p:spTgt>
                                        </p:tgtEl>
                                        <p:attrNameLst>
                                          <p:attrName>ppt_w</p:attrName>
                                        </p:attrNameLst>
                                      </p:cBhvr>
                                    </p:anim>
                                    <p:anim by="(#ppt_w*0.50)" calcmode="lin" valueType="num">
                                      <p:cBhvr>
                                        <p:cTn id="60" dur="500" decel="50000" autoRev="1" fill="hold">
                                          <p:stCondLst>
                                            <p:cond delay="0"/>
                                          </p:stCondLst>
                                        </p:cTn>
                                        <p:tgtEl>
                                          <p:spTgt spid="39939">
                                            <p:txEl>
                                              <p:pRg st="4" end="4"/>
                                            </p:txEl>
                                          </p:spTgt>
                                        </p:tgtEl>
                                        <p:attrNameLst>
                                          <p:attrName>ppt_x</p:attrName>
                                        </p:attrNameLst>
                                      </p:cBhvr>
                                    </p:anim>
                                    <p:anim from="(-#ppt_h/2)" to="(#ppt_y)" calcmode="lin" valueType="num">
                                      <p:cBhvr>
                                        <p:cTn id="61" dur="1000" fill="hold">
                                          <p:stCondLst>
                                            <p:cond delay="0"/>
                                          </p:stCondLst>
                                        </p:cTn>
                                        <p:tgtEl>
                                          <p:spTgt spid="39939">
                                            <p:txEl>
                                              <p:pRg st="4" end="4"/>
                                            </p:txEl>
                                          </p:spTgt>
                                        </p:tgtEl>
                                        <p:attrNameLst>
                                          <p:attrName>ppt_y</p:attrName>
                                        </p:attrNameLst>
                                      </p:cBhvr>
                                    </p:anim>
                                    <p:animRot by="21600000">
                                      <p:cBhvr>
                                        <p:cTn id="62" dur="1000" fill="hold">
                                          <p:stCondLst>
                                            <p:cond delay="0"/>
                                          </p:stCondLst>
                                        </p:cTn>
                                        <p:tgtEl>
                                          <p:spTgt spid="39939">
                                            <p:txEl>
                                              <p:pRg st="4" end="4"/>
                                            </p:txEl>
                                          </p:spTgt>
                                        </p:tgtEl>
                                        <p:attrNameLst>
                                          <p:attrName>r</p:attrName>
                                        </p:attrNameLst>
                                      </p:cBhvr>
                                    </p:animRot>
                                  </p:childTnLst>
                                </p:cTn>
                              </p:par>
                            </p:childTnLst>
                          </p:cTn>
                        </p:par>
                      </p:childTnLst>
                    </p:cTn>
                  </p:par>
                  <p:par>
                    <p:cTn id="63" fill="hold" nodeType="clickPar">
                      <p:stCondLst>
                        <p:cond delay="indefinite"/>
                      </p:stCondLst>
                      <p:childTnLst>
                        <p:par>
                          <p:cTn id="64" fill="hold" nodeType="withGroup">
                            <p:stCondLst>
                              <p:cond delay="0"/>
                            </p:stCondLst>
                            <p:childTnLst>
                              <p:par>
                                <p:cTn id="65" presetID="56" presetClass="entr" presetSubtype="0" fill="hold" nodeType="clickEffect">
                                  <p:stCondLst>
                                    <p:cond delay="0"/>
                                  </p:stCondLst>
                                  <p:iterate type="lt">
                                    <p:tmPct val="10000"/>
                                  </p:iterate>
                                  <p:childTnLst>
                                    <p:set>
                                      <p:cBhvr>
                                        <p:cTn id="66" dur="1" fill="hold">
                                          <p:stCondLst>
                                            <p:cond delay="0"/>
                                          </p:stCondLst>
                                        </p:cTn>
                                        <p:tgtEl>
                                          <p:spTgt spid="39939">
                                            <p:txEl>
                                              <p:pRg st="5" end="5"/>
                                            </p:txEl>
                                          </p:spTgt>
                                        </p:tgtEl>
                                        <p:attrNameLst>
                                          <p:attrName>style.visibility</p:attrName>
                                        </p:attrNameLst>
                                      </p:cBhvr>
                                      <p:to>
                                        <p:strVal val="visible"/>
                                      </p:to>
                                    </p:set>
                                    <p:anim by="(-#ppt_w*2)" calcmode="lin" valueType="num">
                                      <p:cBhvr rctx="PPT">
                                        <p:cTn id="67" dur="500" autoRev="1" fill="hold">
                                          <p:stCondLst>
                                            <p:cond delay="0"/>
                                          </p:stCondLst>
                                        </p:cTn>
                                        <p:tgtEl>
                                          <p:spTgt spid="39939">
                                            <p:txEl>
                                              <p:pRg st="5" end="5"/>
                                            </p:txEl>
                                          </p:spTgt>
                                        </p:tgtEl>
                                        <p:attrNameLst>
                                          <p:attrName>ppt_w</p:attrName>
                                        </p:attrNameLst>
                                      </p:cBhvr>
                                    </p:anim>
                                    <p:anim by="(#ppt_w*0.50)" calcmode="lin" valueType="num">
                                      <p:cBhvr>
                                        <p:cTn id="68" dur="500" decel="50000" autoRev="1" fill="hold">
                                          <p:stCondLst>
                                            <p:cond delay="0"/>
                                          </p:stCondLst>
                                        </p:cTn>
                                        <p:tgtEl>
                                          <p:spTgt spid="39939">
                                            <p:txEl>
                                              <p:pRg st="5" end="5"/>
                                            </p:txEl>
                                          </p:spTgt>
                                        </p:tgtEl>
                                        <p:attrNameLst>
                                          <p:attrName>ppt_x</p:attrName>
                                        </p:attrNameLst>
                                      </p:cBhvr>
                                    </p:anim>
                                    <p:anim from="(-#ppt_h/2)" to="(#ppt_y)" calcmode="lin" valueType="num">
                                      <p:cBhvr>
                                        <p:cTn id="69" dur="1000" fill="hold">
                                          <p:stCondLst>
                                            <p:cond delay="0"/>
                                          </p:stCondLst>
                                        </p:cTn>
                                        <p:tgtEl>
                                          <p:spTgt spid="39939">
                                            <p:txEl>
                                              <p:pRg st="5" end="5"/>
                                            </p:txEl>
                                          </p:spTgt>
                                        </p:tgtEl>
                                        <p:attrNameLst>
                                          <p:attrName>ppt_y</p:attrName>
                                        </p:attrNameLst>
                                      </p:cBhvr>
                                    </p:anim>
                                    <p:animRot by="21600000">
                                      <p:cBhvr>
                                        <p:cTn id="70" dur="1000" fill="hold">
                                          <p:stCondLst>
                                            <p:cond delay="0"/>
                                          </p:stCondLst>
                                        </p:cTn>
                                        <p:tgtEl>
                                          <p:spTgt spid="39939">
                                            <p:txEl>
                                              <p:pRg st="5" end="5"/>
                                            </p:txEl>
                                          </p:spTgt>
                                        </p:tgtEl>
                                        <p:attrNameLst>
                                          <p:attrName>r</p:attrName>
                                        </p:attrNameLst>
                                      </p:cBhvr>
                                    </p:animRot>
                                  </p:childTnLst>
                                </p:cTn>
                              </p:par>
                            </p:childTnLst>
                          </p:cTn>
                        </p:par>
                      </p:childTnLst>
                    </p:cTn>
                  </p:par>
                  <p:par>
                    <p:cTn id="71" fill="hold" nodeType="clickPar">
                      <p:stCondLst>
                        <p:cond delay="indefinite"/>
                      </p:stCondLst>
                      <p:childTnLst>
                        <p:par>
                          <p:cTn id="72" fill="hold" nodeType="withGroup">
                            <p:stCondLst>
                              <p:cond delay="0"/>
                            </p:stCondLst>
                            <p:childTnLst>
                              <p:par>
                                <p:cTn id="73" presetID="56" presetClass="entr" presetSubtype="0" fill="hold" nodeType="clickEffect">
                                  <p:stCondLst>
                                    <p:cond delay="0"/>
                                  </p:stCondLst>
                                  <p:iterate type="lt">
                                    <p:tmPct val="10000"/>
                                  </p:iterate>
                                  <p:childTnLst>
                                    <p:set>
                                      <p:cBhvr>
                                        <p:cTn id="74" dur="1" fill="hold">
                                          <p:stCondLst>
                                            <p:cond delay="0"/>
                                          </p:stCondLst>
                                        </p:cTn>
                                        <p:tgtEl>
                                          <p:spTgt spid="39939">
                                            <p:txEl>
                                              <p:pRg st="6" end="6"/>
                                            </p:txEl>
                                          </p:spTgt>
                                        </p:tgtEl>
                                        <p:attrNameLst>
                                          <p:attrName>style.visibility</p:attrName>
                                        </p:attrNameLst>
                                      </p:cBhvr>
                                      <p:to>
                                        <p:strVal val="visible"/>
                                      </p:to>
                                    </p:set>
                                    <p:anim by="(-#ppt_w*2)" calcmode="lin" valueType="num">
                                      <p:cBhvr rctx="PPT">
                                        <p:cTn id="75" dur="500" autoRev="1" fill="hold">
                                          <p:stCondLst>
                                            <p:cond delay="0"/>
                                          </p:stCondLst>
                                        </p:cTn>
                                        <p:tgtEl>
                                          <p:spTgt spid="39939">
                                            <p:txEl>
                                              <p:pRg st="6" end="6"/>
                                            </p:txEl>
                                          </p:spTgt>
                                        </p:tgtEl>
                                        <p:attrNameLst>
                                          <p:attrName>ppt_w</p:attrName>
                                        </p:attrNameLst>
                                      </p:cBhvr>
                                    </p:anim>
                                    <p:anim by="(#ppt_w*0.50)" calcmode="lin" valueType="num">
                                      <p:cBhvr>
                                        <p:cTn id="76" dur="500" decel="50000" autoRev="1" fill="hold">
                                          <p:stCondLst>
                                            <p:cond delay="0"/>
                                          </p:stCondLst>
                                        </p:cTn>
                                        <p:tgtEl>
                                          <p:spTgt spid="39939">
                                            <p:txEl>
                                              <p:pRg st="6" end="6"/>
                                            </p:txEl>
                                          </p:spTgt>
                                        </p:tgtEl>
                                        <p:attrNameLst>
                                          <p:attrName>ppt_x</p:attrName>
                                        </p:attrNameLst>
                                      </p:cBhvr>
                                    </p:anim>
                                    <p:anim from="(-#ppt_h/2)" to="(#ppt_y)" calcmode="lin" valueType="num">
                                      <p:cBhvr>
                                        <p:cTn id="77" dur="1000" fill="hold">
                                          <p:stCondLst>
                                            <p:cond delay="0"/>
                                          </p:stCondLst>
                                        </p:cTn>
                                        <p:tgtEl>
                                          <p:spTgt spid="39939">
                                            <p:txEl>
                                              <p:pRg st="6" end="6"/>
                                            </p:txEl>
                                          </p:spTgt>
                                        </p:tgtEl>
                                        <p:attrNameLst>
                                          <p:attrName>ppt_y</p:attrName>
                                        </p:attrNameLst>
                                      </p:cBhvr>
                                    </p:anim>
                                    <p:animRot by="21600000">
                                      <p:cBhvr>
                                        <p:cTn id="78" dur="1000" fill="hold">
                                          <p:stCondLst>
                                            <p:cond delay="0"/>
                                          </p:stCondLst>
                                        </p:cTn>
                                        <p:tgtEl>
                                          <p:spTgt spid="39939">
                                            <p:txEl>
                                              <p:pRg st="6" end="6"/>
                                            </p:txEl>
                                          </p:spTgt>
                                        </p:tgtEl>
                                        <p:attrNameLst>
                                          <p:attrName>r</p:attrName>
                                        </p:attrNameLst>
                                      </p:cBhvr>
                                    </p:animRot>
                                  </p:childTnLst>
                                </p:cTn>
                              </p:par>
                            </p:childTnLst>
                          </p:cTn>
                        </p:par>
                      </p:childTnLst>
                    </p:cTn>
                  </p:par>
                  <p:par>
                    <p:cTn id="79" fill="hold" nodeType="clickPar">
                      <p:stCondLst>
                        <p:cond delay="indefinite"/>
                      </p:stCondLst>
                      <p:childTnLst>
                        <p:par>
                          <p:cTn id="80" fill="hold" nodeType="withGroup">
                            <p:stCondLst>
                              <p:cond delay="0"/>
                            </p:stCondLst>
                            <p:childTnLst>
                              <p:par>
                                <p:cTn id="81" presetID="30" presetClass="entr" presetSubtype="0" fill="hold" nodeType="clickEffect">
                                  <p:stCondLst>
                                    <p:cond delay="0"/>
                                  </p:stCondLst>
                                  <p:childTnLst>
                                    <p:set>
                                      <p:cBhvr>
                                        <p:cTn id="82" dur="1" fill="hold">
                                          <p:stCondLst>
                                            <p:cond delay="0"/>
                                          </p:stCondLst>
                                        </p:cTn>
                                        <p:tgtEl>
                                          <p:spTgt spid="39939">
                                            <p:txEl>
                                              <p:pRg st="7" end="7"/>
                                            </p:txEl>
                                          </p:spTgt>
                                        </p:tgtEl>
                                        <p:attrNameLst>
                                          <p:attrName>style.visibility</p:attrName>
                                        </p:attrNameLst>
                                      </p:cBhvr>
                                      <p:to>
                                        <p:strVal val="visible"/>
                                      </p:to>
                                    </p:set>
                                    <p:animEffect transition="in" filter="fade">
                                      <p:cBhvr>
                                        <p:cTn id="83" dur="800" decel="100000"/>
                                        <p:tgtEl>
                                          <p:spTgt spid="39939">
                                            <p:txEl>
                                              <p:pRg st="7" end="7"/>
                                            </p:txEl>
                                          </p:spTgt>
                                        </p:tgtEl>
                                      </p:cBhvr>
                                    </p:animEffect>
                                    <p:anim calcmode="lin" valueType="num">
                                      <p:cBhvr>
                                        <p:cTn id="84" dur="800" decel="100000" fill="hold"/>
                                        <p:tgtEl>
                                          <p:spTgt spid="39939">
                                            <p:txEl>
                                              <p:pRg st="7" end="7"/>
                                            </p:txEl>
                                          </p:spTgt>
                                        </p:tgtEl>
                                        <p:attrNameLst>
                                          <p:attrName>style.rotation</p:attrName>
                                        </p:attrNameLst>
                                      </p:cBhvr>
                                      <p:tavLst>
                                        <p:tav tm="0">
                                          <p:val>
                                            <p:fltVal val="-90"/>
                                          </p:val>
                                        </p:tav>
                                        <p:tav tm="100000">
                                          <p:val>
                                            <p:fltVal val="0"/>
                                          </p:val>
                                        </p:tav>
                                      </p:tavLst>
                                    </p:anim>
                                    <p:anim calcmode="lin" valueType="num">
                                      <p:cBhvr>
                                        <p:cTn id="85" dur="800" decel="100000" fill="hold"/>
                                        <p:tgtEl>
                                          <p:spTgt spid="39939">
                                            <p:txEl>
                                              <p:pRg st="7" end="7"/>
                                            </p:txEl>
                                          </p:spTgt>
                                        </p:tgtEl>
                                        <p:attrNameLst>
                                          <p:attrName>ppt_x</p:attrName>
                                        </p:attrNameLst>
                                      </p:cBhvr>
                                      <p:tavLst>
                                        <p:tav tm="0">
                                          <p:val>
                                            <p:strVal val="#ppt_x+0.4"/>
                                          </p:val>
                                        </p:tav>
                                        <p:tav tm="100000">
                                          <p:val>
                                            <p:strVal val="#ppt_x-0.05"/>
                                          </p:val>
                                        </p:tav>
                                      </p:tavLst>
                                    </p:anim>
                                    <p:anim calcmode="lin" valueType="num">
                                      <p:cBhvr>
                                        <p:cTn id="86" dur="800" decel="100000" fill="hold"/>
                                        <p:tgtEl>
                                          <p:spTgt spid="39939">
                                            <p:txEl>
                                              <p:pRg st="7" end="7"/>
                                            </p:txEl>
                                          </p:spTgt>
                                        </p:tgtEl>
                                        <p:attrNameLst>
                                          <p:attrName>ppt_y</p:attrName>
                                        </p:attrNameLst>
                                      </p:cBhvr>
                                      <p:tavLst>
                                        <p:tav tm="0">
                                          <p:val>
                                            <p:strVal val="#ppt_y-0.4"/>
                                          </p:val>
                                        </p:tav>
                                        <p:tav tm="100000">
                                          <p:val>
                                            <p:strVal val="#ppt_y+0.1"/>
                                          </p:val>
                                        </p:tav>
                                      </p:tavLst>
                                    </p:anim>
                                    <p:anim calcmode="lin" valueType="num">
                                      <p:cBhvr>
                                        <p:cTn id="87" dur="200" accel="100000" fill="hold">
                                          <p:stCondLst>
                                            <p:cond delay="800"/>
                                          </p:stCondLst>
                                        </p:cTn>
                                        <p:tgtEl>
                                          <p:spTgt spid="39939">
                                            <p:txEl>
                                              <p:pRg st="7" end="7"/>
                                            </p:txEl>
                                          </p:spTgt>
                                        </p:tgtEl>
                                        <p:attrNameLst>
                                          <p:attrName>ppt_x</p:attrName>
                                        </p:attrNameLst>
                                      </p:cBhvr>
                                      <p:tavLst>
                                        <p:tav tm="0">
                                          <p:val>
                                            <p:strVal val="#ppt_x-0.05"/>
                                          </p:val>
                                        </p:tav>
                                        <p:tav tm="100000">
                                          <p:val>
                                            <p:strVal val="#ppt_x"/>
                                          </p:val>
                                        </p:tav>
                                      </p:tavLst>
                                    </p:anim>
                                    <p:anim calcmode="lin" valueType="num">
                                      <p:cBhvr>
                                        <p:cTn id="88" dur="200" accel="100000" fill="hold">
                                          <p:stCondLst>
                                            <p:cond delay="800"/>
                                          </p:stCondLst>
                                        </p:cTn>
                                        <p:tgtEl>
                                          <p:spTgt spid="39939">
                                            <p:txEl>
                                              <p:pRg st="7" end="7"/>
                                            </p:txEl>
                                          </p:spTgt>
                                        </p:tgtEl>
                                        <p:attrNameLst>
                                          <p:attrName>ppt_y</p:attrName>
                                        </p:attrNameLst>
                                      </p:cBhvr>
                                      <p:tavLst>
                                        <p:tav tm="0">
                                          <p:val>
                                            <p:strVal val="#ppt_y+0.1"/>
                                          </p:val>
                                        </p:tav>
                                        <p:tav tm="100000">
                                          <p:val>
                                            <p:strVal val="#ppt_y"/>
                                          </p:val>
                                        </p:tav>
                                      </p:tavLst>
                                    </p:anim>
                                  </p:childTnLst>
                                </p:cTn>
                              </p:par>
                            </p:childTnLst>
                          </p:cTn>
                        </p:par>
                      </p:childTnLst>
                    </p:cTn>
                  </p:par>
                  <p:par>
                    <p:cTn id="89" fill="hold" nodeType="clickPar">
                      <p:stCondLst>
                        <p:cond delay="indefinite"/>
                      </p:stCondLst>
                      <p:childTnLst>
                        <p:par>
                          <p:cTn id="90" fill="hold" nodeType="withGroup">
                            <p:stCondLst>
                              <p:cond delay="0"/>
                            </p:stCondLst>
                            <p:childTnLst>
                              <p:par>
                                <p:cTn id="91" presetID="43" presetClass="entr" presetSubtype="0" fill="hold" nodeType="clickEffect">
                                  <p:stCondLst>
                                    <p:cond delay="0"/>
                                  </p:stCondLst>
                                  <p:childTnLst>
                                    <p:set>
                                      <p:cBhvr>
                                        <p:cTn id="92" dur="1" fill="hold">
                                          <p:stCondLst>
                                            <p:cond delay="0"/>
                                          </p:stCondLst>
                                        </p:cTn>
                                        <p:tgtEl>
                                          <p:spTgt spid="39939">
                                            <p:txEl>
                                              <p:pRg st="8" end="8"/>
                                            </p:txEl>
                                          </p:spTgt>
                                        </p:tgtEl>
                                        <p:attrNameLst>
                                          <p:attrName>style.visibility</p:attrName>
                                        </p:attrNameLst>
                                      </p:cBhvr>
                                      <p:to>
                                        <p:strVal val="visible"/>
                                      </p:to>
                                    </p:set>
                                    <p:animEffect transition="in" filter="fade">
                                      <p:cBhvr>
                                        <p:cTn id="93" dur="100"/>
                                        <p:tgtEl>
                                          <p:spTgt spid="39939">
                                            <p:txEl>
                                              <p:pRg st="8" end="8"/>
                                            </p:txEl>
                                          </p:spTgt>
                                        </p:tgtEl>
                                      </p:cBhvr>
                                    </p:animEffect>
                                    <p:anim calcmode="lin" valueType="num">
                                      <p:cBhvr>
                                        <p:cTn id="94" dur="400" fill="hold"/>
                                        <p:tgtEl>
                                          <p:spTgt spid="39939">
                                            <p:txEl>
                                              <p:pRg st="8" end="8"/>
                                            </p:txEl>
                                          </p:spTgt>
                                        </p:tgtEl>
                                        <p:attrNameLst>
                                          <p:attrName>ppt_x</p:attrName>
                                        </p:attrNameLst>
                                      </p:cBhvr>
                                      <p:tavLst>
                                        <p:tav tm="0">
                                          <p:val>
                                            <p:strVal val="#ppt_x"/>
                                          </p:val>
                                        </p:tav>
                                        <p:tav tm="100000">
                                          <p:val>
                                            <p:strVal val="#ppt_x"/>
                                          </p:val>
                                        </p:tav>
                                      </p:tavLst>
                                    </p:anim>
                                    <p:anim calcmode="lin" valueType="num">
                                      <p:cBhvr>
                                        <p:cTn id="95" dur="400" fill="hold"/>
                                        <p:tgtEl>
                                          <p:spTgt spid="39939">
                                            <p:txEl>
                                              <p:pRg st="8" end="8"/>
                                            </p:txEl>
                                          </p:spTgt>
                                        </p:tgtEl>
                                        <p:attrNameLst>
                                          <p:attrName>ppt_y</p:attrName>
                                        </p:attrNameLst>
                                      </p:cBhvr>
                                      <p:tavLst>
                                        <p:tav tm="0">
                                          <p:val>
                                            <p:strVal val="#ppt_y+0.31"/>
                                          </p:val>
                                        </p:tav>
                                        <p:tav tm="100000">
                                          <p:val>
                                            <p:strVal val="#ppt_y+0.31"/>
                                          </p:val>
                                        </p:tav>
                                      </p:tavLst>
                                    </p:anim>
                                    <p:anim calcmode="lin" valueType="num">
                                      <p:cBhvr>
                                        <p:cTn id="96" dur="600" decel="50000" fill="hold">
                                          <p:stCondLst>
                                            <p:cond delay="400"/>
                                          </p:stCondLst>
                                        </p:cTn>
                                        <p:tgtEl>
                                          <p:spTgt spid="39939">
                                            <p:txEl>
                                              <p:pRg st="8" end="8"/>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97" dur="600" decel="50000" fill="hold">
                                          <p:stCondLst>
                                            <p:cond delay="400"/>
                                          </p:stCondLst>
                                        </p:cTn>
                                        <p:tgtEl>
                                          <p:spTgt spid="39939">
                                            <p:txEl>
                                              <p:pRg st="8" end="8"/>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8"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D95BD46-2C1D-DC33-5C37-1674F3D7BE22}"/>
              </a:ext>
            </a:extLst>
          </p:cNvPr>
          <p:cNvSpPr>
            <a:spLocks noGrp="1"/>
          </p:cNvSpPr>
          <p:nvPr>
            <p:ph type="title"/>
          </p:nvPr>
        </p:nvSpPr>
        <p:spPr/>
        <p:txBody>
          <a:bodyPr/>
          <a:lstStyle/>
          <a:p>
            <a:pPr algn="ctr"/>
            <a:r>
              <a:rPr lang="en-TR" dirty="0"/>
              <a:t>MUHASEBE</a:t>
            </a:r>
          </a:p>
        </p:txBody>
      </p:sp>
      <p:sp>
        <p:nvSpPr>
          <p:cNvPr id="6" name="TextBox 5">
            <a:extLst>
              <a:ext uri="{FF2B5EF4-FFF2-40B4-BE49-F238E27FC236}">
                <a16:creationId xmlns:a16="http://schemas.microsoft.com/office/drawing/2014/main" id="{A8A8202A-6789-A70E-6B38-79ED94B3F706}"/>
              </a:ext>
            </a:extLst>
          </p:cNvPr>
          <p:cNvSpPr txBox="1"/>
          <p:nvPr/>
        </p:nvSpPr>
        <p:spPr>
          <a:xfrm>
            <a:off x="772886" y="2505670"/>
            <a:ext cx="11038114" cy="1815882"/>
          </a:xfrm>
          <a:prstGeom prst="rect">
            <a:avLst/>
          </a:prstGeom>
          <a:noFill/>
        </p:spPr>
        <p:txBody>
          <a:bodyPr wrap="square" rtlCol="0">
            <a:spAutoFit/>
          </a:bodyPr>
          <a:lstStyle/>
          <a:p>
            <a:pPr algn="just"/>
            <a:r>
              <a:rPr lang="tr-TR" altLang="tr-TR" sz="2800" dirty="0"/>
              <a:t>Muhasebe, finansal karakterli, para ile ifade edilebilen işlem ve olayların </a:t>
            </a:r>
            <a:r>
              <a:rPr lang="tr-TR" altLang="tr-TR" sz="2800" b="1" dirty="0"/>
              <a:t>kaydedilmesi, sınıflandırılması, özetlenerek raporlar halinde sunulması ve yorumlanması</a:t>
            </a:r>
            <a:r>
              <a:rPr lang="tr-TR" altLang="tr-TR" sz="2800" dirty="0"/>
              <a:t> ile ilgili bir bilim dalı (sanat, bilgi sistemi) olarak tanımlanmaktadır.</a:t>
            </a:r>
            <a:endParaRPr lang="en-TR" sz="2800" dirty="0"/>
          </a:p>
        </p:txBody>
      </p:sp>
    </p:spTree>
    <p:extLst>
      <p:ext uri="{BB962C8B-B14F-4D97-AF65-F5344CB8AC3E}">
        <p14:creationId xmlns:p14="http://schemas.microsoft.com/office/powerpoint/2010/main" val="895748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867C1128-7C4C-E672-546C-C550B2D378C3}"/>
              </a:ext>
            </a:extLst>
          </p:cNvPr>
          <p:cNvSpPr>
            <a:spLocks noGrp="1" noChangeArrowheads="1"/>
          </p:cNvSpPr>
          <p:nvPr>
            <p:ph type="title"/>
          </p:nvPr>
        </p:nvSpPr>
        <p:spPr/>
        <p:txBody>
          <a:bodyPr/>
          <a:lstStyle/>
          <a:p>
            <a:pPr algn="ctr" eaLnBrk="1" hangingPunct="1">
              <a:defRPr/>
            </a:pPr>
            <a:r>
              <a:rPr lang="tr-TR" altLang="tr-TR" dirty="0"/>
              <a:t>Muhasebe Bilgi Sistemi</a:t>
            </a:r>
          </a:p>
        </p:txBody>
      </p:sp>
      <p:sp>
        <p:nvSpPr>
          <p:cNvPr id="57362" name="Rectangle 18">
            <a:extLst>
              <a:ext uri="{FF2B5EF4-FFF2-40B4-BE49-F238E27FC236}">
                <a16:creationId xmlns:a16="http://schemas.microsoft.com/office/drawing/2014/main" id="{B95B3BB2-BA41-1BEC-6401-B8E5992A8592}"/>
              </a:ext>
            </a:extLst>
          </p:cNvPr>
          <p:cNvSpPr>
            <a:spLocks noChangeArrowheads="1"/>
          </p:cNvSpPr>
          <p:nvPr/>
        </p:nvSpPr>
        <p:spPr bwMode="auto">
          <a:xfrm>
            <a:off x="2640014" y="2133600"/>
            <a:ext cx="2160587" cy="1042988"/>
          </a:xfrm>
          <a:prstGeom prst="rect">
            <a:avLst/>
          </a:prstGeom>
          <a:solidFill>
            <a:srgbClr val="FFFFFF"/>
          </a:solidFill>
          <a:ln w="9525">
            <a:solidFill>
              <a:srgbClr val="000000"/>
            </a:solidFill>
            <a:miter lim="800000"/>
            <a:headEnd/>
            <a:tailEnd/>
          </a:ln>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Bu bilgilerin sağlanması için gereken verilerin saptanması ve toplanması</a:t>
            </a:r>
            <a:endParaRPr lang="tr-TR" altLang="tr-TR" sz="1800">
              <a:solidFill>
                <a:srgbClr val="000000"/>
              </a:solidFill>
            </a:endParaRPr>
          </a:p>
        </p:txBody>
      </p:sp>
      <p:sp>
        <p:nvSpPr>
          <p:cNvPr id="57363" name="Line 19">
            <a:extLst>
              <a:ext uri="{FF2B5EF4-FFF2-40B4-BE49-F238E27FC236}">
                <a16:creationId xmlns:a16="http://schemas.microsoft.com/office/drawing/2014/main" id="{EB847D43-E376-6F6D-E5B0-695A753A8339}"/>
              </a:ext>
            </a:extLst>
          </p:cNvPr>
          <p:cNvSpPr>
            <a:spLocks noChangeShapeType="1"/>
          </p:cNvSpPr>
          <p:nvPr/>
        </p:nvSpPr>
        <p:spPr bwMode="auto">
          <a:xfrm flipH="1">
            <a:off x="4800601" y="2636838"/>
            <a:ext cx="931863"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TR"/>
          </a:p>
        </p:txBody>
      </p:sp>
      <p:sp>
        <p:nvSpPr>
          <p:cNvPr id="57364" name="Rectangle 20">
            <a:extLst>
              <a:ext uri="{FF2B5EF4-FFF2-40B4-BE49-F238E27FC236}">
                <a16:creationId xmlns:a16="http://schemas.microsoft.com/office/drawing/2014/main" id="{6A963D96-80E8-DFAA-A8EE-ED92F6E3A64F}"/>
              </a:ext>
            </a:extLst>
          </p:cNvPr>
          <p:cNvSpPr>
            <a:spLocks noChangeArrowheads="1"/>
          </p:cNvSpPr>
          <p:nvPr/>
        </p:nvSpPr>
        <p:spPr bwMode="auto">
          <a:xfrm>
            <a:off x="5735638" y="2205038"/>
            <a:ext cx="1600200" cy="1079500"/>
          </a:xfrm>
          <a:prstGeom prst="rect">
            <a:avLst/>
          </a:prstGeom>
          <a:solidFill>
            <a:srgbClr val="FFFFFF"/>
          </a:solidFill>
          <a:ln w="9525">
            <a:solidFill>
              <a:srgbClr val="000000"/>
            </a:solidFill>
            <a:miter lim="800000"/>
            <a:headEnd/>
            <a:tailEnd/>
          </a:ln>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İşletme ilgililerinin gereksinim duydukları bilgilerin saptanması</a:t>
            </a:r>
            <a:endParaRPr lang="tr-TR" altLang="tr-TR" sz="1800">
              <a:solidFill>
                <a:srgbClr val="000000"/>
              </a:solidFill>
            </a:endParaRPr>
          </a:p>
        </p:txBody>
      </p:sp>
      <p:sp>
        <p:nvSpPr>
          <p:cNvPr id="57365" name="Line 21">
            <a:extLst>
              <a:ext uri="{FF2B5EF4-FFF2-40B4-BE49-F238E27FC236}">
                <a16:creationId xmlns:a16="http://schemas.microsoft.com/office/drawing/2014/main" id="{E7780AB9-0902-752A-B154-710483295DAC}"/>
              </a:ext>
            </a:extLst>
          </p:cNvPr>
          <p:cNvSpPr>
            <a:spLocks noChangeShapeType="1"/>
          </p:cNvSpPr>
          <p:nvPr/>
        </p:nvSpPr>
        <p:spPr bwMode="auto">
          <a:xfrm flipH="1">
            <a:off x="7319964" y="2636838"/>
            <a:ext cx="1152525"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TR"/>
          </a:p>
        </p:txBody>
      </p:sp>
      <p:sp>
        <p:nvSpPr>
          <p:cNvPr id="57366" name="Rectangle 22">
            <a:extLst>
              <a:ext uri="{FF2B5EF4-FFF2-40B4-BE49-F238E27FC236}">
                <a16:creationId xmlns:a16="http://schemas.microsoft.com/office/drawing/2014/main" id="{A6A4370D-36C5-C8A8-34B6-5A6A0FD90FA9}"/>
              </a:ext>
            </a:extLst>
          </p:cNvPr>
          <p:cNvSpPr>
            <a:spLocks noChangeArrowheads="1"/>
          </p:cNvSpPr>
          <p:nvPr/>
        </p:nvSpPr>
        <p:spPr bwMode="auto">
          <a:xfrm>
            <a:off x="8472488" y="2205038"/>
            <a:ext cx="457200" cy="3744912"/>
          </a:xfrm>
          <a:prstGeom prst="rect">
            <a:avLst/>
          </a:prstGeom>
          <a:solidFill>
            <a:srgbClr val="FFFFFF"/>
          </a:solidFill>
          <a:ln w="9525">
            <a:solidFill>
              <a:srgbClr val="000000"/>
            </a:solidFill>
            <a:miter lim="800000"/>
            <a:headEnd/>
            <a:tailEnd/>
          </a:ln>
        </p:spPr>
        <p:txBody>
          <a:bodyPr vert="eaVert"/>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algn="ctr" eaLnBrk="1" hangingPunct="1">
              <a:spcBef>
                <a:spcPct val="0"/>
              </a:spcBef>
              <a:buClrTx/>
              <a:buSzTx/>
              <a:buFontTx/>
              <a:buNone/>
            </a:pPr>
            <a:r>
              <a:rPr lang="tr-TR" altLang="tr-TR" sz="1200">
                <a:solidFill>
                  <a:srgbClr val="000000"/>
                </a:solidFill>
              </a:rPr>
              <a:t>İŞLETME İLGİLİLERİ</a:t>
            </a:r>
            <a:endParaRPr lang="tr-TR" altLang="tr-TR" sz="1800">
              <a:solidFill>
                <a:srgbClr val="000000"/>
              </a:solidFill>
            </a:endParaRPr>
          </a:p>
        </p:txBody>
      </p:sp>
      <p:sp>
        <p:nvSpPr>
          <p:cNvPr id="57367" name="Line 23">
            <a:extLst>
              <a:ext uri="{FF2B5EF4-FFF2-40B4-BE49-F238E27FC236}">
                <a16:creationId xmlns:a16="http://schemas.microsoft.com/office/drawing/2014/main" id="{9D506674-A7B4-23CA-CC54-BFAA464E4DDE}"/>
              </a:ext>
            </a:extLst>
          </p:cNvPr>
          <p:cNvSpPr>
            <a:spLocks noChangeShapeType="1"/>
          </p:cNvSpPr>
          <p:nvPr/>
        </p:nvSpPr>
        <p:spPr bwMode="auto">
          <a:xfrm>
            <a:off x="3648075" y="3213100"/>
            <a:ext cx="0" cy="4572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TR"/>
          </a:p>
        </p:txBody>
      </p:sp>
      <p:sp>
        <p:nvSpPr>
          <p:cNvPr id="57368" name="Rectangle 24">
            <a:extLst>
              <a:ext uri="{FF2B5EF4-FFF2-40B4-BE49-F238E27FC236}">
                <a16:creationId xmlns:a16="http://schemas.microsoft.com/office/drawing/2014/main" id="{4611CD5B-8A33-4F83-B244-D885DDA11C2D}"/>
              </a:ext>
            </a:extLst>
          </p:cNvPr>
          <p:cNvSpPr>
            <a:spLocks noChangeArrowheads="1"/>
          </p:cNvSpPr>
          <p:nvPr/>
        </p:nvSpPr>
        <p:spPr bwMode="auto">
          <a:xfrm>
            <a:off x="2711451" y="3644901"/>
            <a:ext cx="2233613" cy="1152525"/>
          </a:xfrm>
          <a:prstGeom prst="rect">
            <a:avLst/>
          </a:prstGeom>
          <a:solidFill>
            <a:srgbClr val="FFFFFF"/>
          </a:solidFill>
          <a:ln w="9525">
            <a:solidFill>
              <a:srgbClr val="000000"/>
            </a:solidFill>
            <a:miter lim="800000"/>
            <a:headEnd/>
            <a:tailEnd/>
          </a:ln>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Verilerin işlenmesi yani</a:t>
            </a:r>
          </a:p>
          <a:p>
            <a:pPr eaLnBrk="1" hangingPunct="1">
              <a:spcBef>
                <a:spcPct val="0"/>
              </a:spcBef>
              <a:buClrTx/>
              <a:buSzTx/>
              <a:buFontTx/>
              <a:buNone/>
            </a:pPr>
            <a:r>
              <a:rPr lang="tr-TR" altLang="tr-TR" sz="1200">
                <a:solidFill>
                  <a:srgbClr val="000000"/>
                </a:solidFill>
              </a:rPr>
              <a:t>	Kaydedilmesi</a:t>
            </a:r>
          </a:p>
          <a:p>
            <a:pPr eaLnBrk="1" hangingPunct="1">
              <a:spcBef>
                <a:spcPct val="0"/>
              </a:spcBef>
              <a:buClrTx/>
              <a:buSzTx/>
              <a:buFontTx/>
              <a:buNone/>
            </a:pPr>
            <a:r>
              <a:rPr lang="tr-TR" altLang="tr-TR" sz="1200">
                <a:solidFill>
                  <a:srgbClr val="000000"/>
                </a:solidFill>
              </a:rPr>
              <a:t>	Sınıflandırılması</a:t>
            </a:r>
          </a:p>
          <a:p>
            <a:pPr eaLnBrk="1" hangingPunct="1">
              <a:spcBef>
                <a:spcPct val="0"/>
              </a:spcBef>
              <a:buClrTx/>
              <a:buSzTx/>
              <a:buFontTx/>
              <a:buNone/>
            </a:pPr>
            <a:r>
              <a:rPr lang="tr-TR" altLang="tr-TR" sz="1200">
                <a:solidFill>
                  <a:srgbClr val="000000"/>
                </a:solidFill>
              </a:rPr>
              <a:t>	Toplanması</a:t>
            </a:r>
          </a:p>
          <a:p>
            <a:pPr eaLnBrk="1" hangingPunct="1">
              <a:spcBef>
                <a:spcPct val="0"/>
              </a:spcBef>
              <a:buClrTx/>
              <a:buSzTx/>
              <a:buFontTx/>
              <a:buNone/>
            </a:pPr>
            <a:r>
              <a:rPr lang="tr-TR" altLang="tr-TR" sz="1200">
                <a:solidFill>
                  <a:srgbClr val="000000"/>
                </a:solidFill>
              </a:rPr>
              <a:t>	Özetlenmesi</a:t>
            </a:r>
            <a:endParaRPr lang="tr-TR" altLang="tr-TR" sz="1800">
              <a:solidFill>
                <a:srgbClr val="000000"/>
              </a:solidFill>
            </a:endParaRPr>
          </a:p>
        </p:txBody>
      </p:sp>
      <p:sp>
        <p:nvSpPr>
          <p:cNvPr id="57369" name="Line 25">
            <a:extLst>
              <a:ext uri="{FF2B5EF4-FFF2-40B4-BE49-F238E27FC236}">
                <a16:creationId xmlns:a16="http://schemas.microsoft.com/office/drawing/2014/main" id="{99730904-75C2-1927-8A71-31FEEA2984DA}"/>
              </a:ext>
            </a:extLst>
          </p:cNvPr>
          <p:cNvSpPr>
            <a:spLocks noChangeShapeType="1"/>
          </p:cNvSpPr>
          <p:nvPr/>
        </p:nvSpPr>
        <p:spPr bwMode="auto">
          <a:xfrm>
            <a:off x="3719513" y="4797425"/>
            <a:ext cx="0" cy="3429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TR"/>
          </a:p>
        </p:txBody>
      </p:sp>
      <p:sp>
        <p:nvSpPr>
          <p:cNvPr id="57370" name="Rectangle 26">
            <a:extLst>
              <a:ext uri="{FF2B5EF4-FFF2-40B4-BE49-F238E27FC236}">
                <a16:creationId xmlns:a16="http://schemas.microsoft.com/office/drawing/2014/main" id="{1DA356BB-1D1D-4248-7E27-62A6DDDAA55D}"/>
              </a:ext>
            </a:extLst>
          </p:cNvPr>
          <p:cNvSpPr>
            <a:spLocks noChangeArrowheads="1"/>
          </p:cNvSpPr>
          <p:nvPr/>
        </p:nvSpPr>
        <p:spPr bwMode="auto">
          <a:xfrm>
            <a:off x="2782888" y="5157788"/>
            <a:ext cx="2233612" cy="914400"/>
          </a:xfrm>
          <a:prstGeom prst="rect">
            <a:avLst/>
          </a:prstGeom>
          <a:solidFill>
            <a:srgbClr val="FFFFFF"/>
          </a:solidFill>
          <a:ln w="9525">
            <a:solidFill>
              <a:srgbClr val="000000"/>
            </a:solidFill>
            <a:miter lim="800000"/>
            <a:headEnd/>
            <a:tailEnd/>
          </a:ln>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Verilerin bilgi haline dönüştürülmesi yani raporlanması</a:t>
            </a:r>
            <a:endParaRPr lang="tr-TR" altLang="tr-TR" sz="1800">
              <a:solidFill>
                <a:srgbClr val="000000"/>
              </a:solidFill>
            </a:endParaRPr>
          </a:p>
        </p:txBody>
      </p:sp>
      <p:sp>
        <p:nvSpPr>
          <p:cNvPr id="57371" name="Line 27">
            <a:extLst>
              <a:ext uri="{FF2B5EF4-FFF2-40B4-BE49-F238E27FC236}">
                <a16:creationId xmlns:a16="http://schemas.microsoft.com/office/drawing/2014/main" id="{A66C7D91-AA2D-9E3C-CCE4-46AA40F71056}"/>
              </a:ext>
            </a:extLst>
          </p:cNvPr>
          <p:cNvSpPr>
            <a:spLocks noChangeShapeType="1"/>
          </p:cNvSpPr>
          <p:nvPr/>
        </p:nvSpPr>
        <p:spPr bwMode="auto">
          <a:xfrm>
            <a:off x="5016501" y="5516563"/>
            <a:ext cx="931863"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TR"/>
          </a:p>
        </p:txBody>
      </p:sp>
      <p:sp>
        <p:nvSpPr>
          <p:cNvPr id="57372" name="Rectangle 28">
            <a:extLst>
              <a:ext uri="{FF2B5EF4-FFF2-40B4-BE49-F238E27FC236}">
                <a16:creationId xmlns:a16="http://schemas.microsoft.com/office/drawing/2014/main" id="{65F60C9E-DD12-CA5D-74EF-E4E2B1555298}"/>
              </a:ext>
            </a:extLst>
          </p:cNvPr>
          <p:cNvSpPr>
            <a:spLocks noChangeArrowheads="1"/>
          </p:cNvSpPr>
          <p:nvPr/>
        </p:nvSpPr>
        <p:spPr bwMode="auto">
          <a:xfrm>
            <a:off x="5951538" y="5157788"/>
            <a:ext cx="1371600" cy="914400"/>
          </a:xfrm>
          <a:prstGeom prst="rect">
            <a:avLst/>
          </a:prstGeom>
          <a:solidFill>
            <a:srgbClr val="FFFFFF"/>
          </a:solidFill>
          <a:ln w="9525">
            <a:solidFill>
              <a:srgbClr val="000000"/>
            </a:solidFill>
            <a:miter lim="800000"/>
            <a:headEnd/>
            <a:tailEnd/>
          </a:ln>
        </p:spPr>
        <p:txBody>
          <a:bodyPr/>
          <a:lstStyle>
            <a:lvl1pPr eaLnBrk="0" hangingPunct="0">
              <a:spcBef>
                <a:spcPct val="20000"/>
              </a:spcBef>
              <a:buClr>
                <a:schemeClr val="hlink"/>
              </a:buClr>
              <a:buSzPct val="70000"/>
              <a:buFont typeface="Wingdings" pitchFamily="2" charset="2"/>
              <a:buChar char="n"/>
              <a:defRPr sz="3200">
                <a:solidFill>
                  <a:schemeClr val="tx1"/>
                </a:solidFill>
                <a:latin typeface="Tahoma" panose="020B0604030504040204" pitchFamily="34" charset="0"/>
              </a:defRPr>
            </a:lvl1pPr>
            <a:lvl2pPr marL="742950" indent="-285750" eaLnBrk="0" hangingPunct="0">
              <a:spcBef>
                <a:spcPct val="20000"/>
              </a:spcBef>
              <a:buClr>
                <a:schemeClr val="tx1"/>
              </a:buClr>
              <a:buChar char="–"/>
              <a:defRPr sz="2800">
                <a:solidFill>
                  <a:schemeClr val="tx1"/>
                </a:solidFill>
                <a:latin typeface="Tahoma" panose="020B0604030504040204" pitchFamily="34" charset="0"/>
              </a:defRPr>
            </a:lvl2pPr>
            <a:lvl3pPr marL="1143000" indent="-228600" eaLnBrk="0" hangingPunct="0">
              <a:spcBef>
                <a:spcPct val="20000"/>
              </a:spcBef>
              <a:buClr>
                <a:schemeClr val="hlink"/>
              </a:buClr>
              <a:buSzPct val="70000"/>
              <a:buFont typeface="Wingdings" pitchFamily="2" charset="2"/>
              <a:buChar char="n"/>
              <a:defRPr sz="2400">
                <a:solidFill>
                  <a:schemeClr val="tx1"/>
                </a:solidFill>
                <a:latin typeface="Tahoma" panose="020B0604030504040204" pitchFamily="34" charset="0"/>
              </a:defRPr>
            </a:lvl3pPr>
            <a:lvl4pPr marL="1600200" indent="-228600" eaLnBrk="0" hangingPunct="0">
              <a:spcBef>
                <a:spcPct val="20000"/>
              </a:spcBef>
              <a:buClr>
                <a:schemeClr val="tx1"/>
              </a:buClr>
              <a:buChar char="–"/>
              <a:defRPr sz="2000">
                <a:solidFill>
                  <a:schemeClr val="tx1"/>
                </a:solidFill>
                <a:latin typeface="Tahoma" panose="020B0604030504040204" pitchFamily="34" charset="0"/>
              </a:defRPr>
            </a:lvl4pPr>
            <a:lvl5pPr marL="2057400" indent="-228600" eaLnBrk="0" hangingPunct="0">
              <a:spcBef>
                <a:spcPct val="20000"/>
              </a:spcBef>
              <a:buClr>
                <a:schemeClr val="hlink"/>
              </a:buClr>
              <a:buSzPct val="70000"/>
              <a:buFont typeface="Wingdings"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Tahoma" panose="020B0604030504040204" pitchFamily="34" charset="0"/>
              </a:defRPr>
            </a:lvl9pPr>
          </a:lstStyle>
          <a:p>
            <a:pPr eaLnBrk="1" hangingPunct="1">
              <a:spcBef>
                <a:spcPct val="0"/>
              </a:spcBef>
              <a:buClrTx/>
              <a:buSzTx/>
              <a:buFontTx/>
              <a:buNone/>
            </a:pPr>
            <a:r>
              <a:rPr lang="tr-TR" altLang="tr-TR" sz="1200">
                <a:solidFill>
                  <a:srgbClr val="000000"/>
                </a:solidFill>
              </a:rPr>
              <a:t>Bilgilerin analiz edilmesi ve yorumlanması</a:t>
            </a:r>
            <a:endParaRPr lang="tr-TR" altLang="tr-TR" sz="1800">
              <a:solidFill>
                <a:srgbClr val="000000"/>
              </a:solidFill>
            </a:endParaRPr>
          </a:p>
        </p:txBody>
      </p:sp>
      <p:sp>
        <p:nvSpPr>
          <p:cNvPr id="57373" name="Line 29">
            <a:extLst>
              <a:ext uri="{FF2B5EF4-FFF2-40B4-BE49-F238E27FC236}">
                <a16:creationId xmlns:a16="http://schemas.microsoft.com/office/drawing/2014/main" id="{14233805-B3CD-4E9F-BD79-C6541C8DC6CE}"/>
              </a:ext>
            </a:extLst>
          </p:cNvPr>
          <p:cNvSpPr>
            <a:spLocks noChangeShapeType="1"/>
          </p:cNvSpPr>
          <p:nvPr/>
        </p:nvSpPr>
        <p:spPr bwMode="auto">
          <a:xfrm>
            <a:off x="7319964" y="5516563"/>
            <a:ext cx="1152525"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TR"/>
          </a:p>
        </p:txBody>
      </p:sp>
    </p:spTree>
    <p:extLst>
      <p:ext uri="{BB962C8B-B14F-4D97-AF65-F5344CB8AC3E}">
        <p14:creationId xmlns:p14="http://schemas.microsoft.com/office/powerpoint/2010/main" val="28524738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nodeType="click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fade">
                                      <p:cBhvr>
                                        <p:cTn id="7" dur="770" decel="100000"/>
                                        <p:tgtEl>
                                          <p:spTgt spid="57346"/>
                                        </p:tgtEl>
                                      </p:cBhvr>
                                    </p:animEffect>
                                    <p:animScale>
                                      <p:cBhvr>
                                        <p:cTn id="8" dur="770" decel="100000"/>
                                        <p:tgtEl>
                                          <p:spTgt spid="57346"/>
                                        </p:tgtEl>
                                      </p:cBhvr>
                                      <p:from x="10000" y="10000"/>
                                      <p:to x="200000" y="450000"/>
                                    </p:animScale>
                                    <p:animScale>
                                      <p:cBhvr>
                                        <p:cTn id="9" dur="1230" accel="100000" fill="hold">
                                          <p:stCondLst>
                                            <p:cond delay="770"/>
                                          </p:stCondLst>
                                        </p:cTn>
                                        <p:tgtEl>
                                          <p:spTgt spid="57346"/>
                                        </p:tgtEl>
                                      </p:cBhvr>
                                      <p:from x="200000" y="450000"/>
                                      <p:to x="100000" y="100000"/>
                                    </p:animScale>
                                    <p:set>
                                      <p:cBhvr>
                                        <p:cTn id="10" dur="770" fill="hold"/>
                                        <p:tgtEl>
                                          <p:spTgt spid="57346"/>
                                        </p:tgtEl>
                                        <p:attrNameLst>
                                          <p:attrName>ppt_x</p:attrName>
                                        </p:attrNameLst>
                                      </p:cBhvr>
                                      <p:to>
                                        <p:strVal val="(0.5)"/>
                                      </p:to>
                                    </p:set>
                                    <p:anim from="(0.5)" to="(#ppt_x)" calcmode="lin" valueType="num">
                                      <p:cBhvr>
                                        <p:cTn id="11" dur="1230" accel="100000" fill="hold">
                                          <p:stCondLst>
                                            <p:cond delay="770"/>
                                          </p:stCondLst>
                                        </p:cTn>
                                        <p:tgtEl>
                                          <p:spTgt spid="57346"/>
                                        </p:tgtEl>
                                        <p:attrNameLst>
                                          <p:attrName>ppt_x</p:attrName>
                                        </p:attrNameLst>
                                      </p:cBhvr>
                                    </p:anim>
                                    <p:set>
                                      <p:cBhvr>
                                        <p:cTn id="12" dur="770" fill="hold"/>
                                        <p:tgtEl>
                                          <p:spTgt spid="57346"/>
                                        </p:tgtEl>
                                        <p:attrNameLst>
                                          <p:attrName>ppt_y</p:attrName>
                                        </p:attrNameLst>
                                      </p:cBhvr>
                                      <p:to>
                                        <p:strVal val="(#ppt_y+0.4)"/>
                                      </p:to>
                                    </p:set>
                                    <p:anim from="(#ppt_y+0.4)" to="(#ppt_y)" calcmode="lin" valueType="num">
                                      <p:cBhvr>
                                        <p:cTn id="13" dur="1230" accel="100000" fill="hold">
                                          <p:stCondLst>
                                            <p:cond delay="770"/>
                                          </p:stCondLst>
                                        </p:cTn>
                                        <p:tgtEl>
                                          <p:spTgt spid="57346"/>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38" presetClass="entr" presetSubtype="0" accel="50000" fill="hold" nodeType="clickEffect">
                                  <p:stCondLst>
                                    <p:cond delay="0"/>
                                  </p:stCondLst>
                                  <p:iterate type="lt">
                                    <p:tmPct val="50000"/>
                                  </p:iterate>
                                  <p:childTnLst>
                                    <p:set>
                                      <p:cBhvr>
                                        <p:cTn id="17" dur="1" fill="hold">
                                          <p:stCondLst>
                                            <p:cond delay="0"/>
                                          </p:stCondLst>
                                        </p:cTn>
                                        <p:tgtEl>
                                          <p:spTgt spid="57366"/>
                                        </p:tgtEl>
                                        <p:attrNameLst>
                                          <p:attrName>style.visibility</p:attrName>
                                        </p:attrNameLst>
                                      </p:cBhvr>
                                      <p:to>
                                        <p:strVal val="visible"/>
                                      </p:to>
                                    </p:set>
                                    <p:set>
                                      <p:cBhvr>
                                        <p:cTn id="18" dur="455" fill="hold">
                                          <p:stCondLst>
                                            <p:cond delay="0"/>
                                          </p:stCondLst>
                                        </p:cTn>
                                        <p:tgtEl>
                                          <p:spTgt spid="57366"/>
                                        </p:tgtEl>
                                        <p:attrNameLst>
                                          <p:attrName>style.rotation</p:attrName>
                                        </p:attrNameLst>
                                      </p:cBhvr>
                                      <p:to>
                                        <p:strVal val="-45.0"/>
                                      </p:to>
                                    </p:set>
                                    <p:anim calcmode="lin" valueType="num">
                                      <p:cBhvr>
                                        <p:cTn id="19" dur="455" fill="hold">
                                          <p:stCondLst>
                                            <p:cond delay="455"/>
                                          </p:stCondLst>
                                        </p:cTn>
                                        <p:tgtEl>
                                          <p:spTgt spid="57366"/>
                                        </p:tgtEl>
                                        <p:attrNameLst>
                                          <p:attrName>style.rotation</p:attrName>
                                        </p:attrNameLst>
                                      </p:cBhvr>
                                      <p:tavLst>
                                        <p:tav tm="0">
                                          <p:val>
                                            <p:fltVal val="-45"/>
                                          </p:val>
                                        </p:tav>
                                        <p:tav tm="69900">
                                          <p:val>
                                            <p:fltVal val="45"/>
                                          </p:val>
                                        </p:tav>
                                        <p:tav tm="100000">
                                          <p:val>
                                            <p:fltVal val="0"/>
                                          </p:val>
                                        </p:tav>
                                      </p:tavLst>
                                    </p:anim>
                                    <p:anim calcmode="lin" valueType="num">
                                      <p:cBhvr>
                                        <p:cTn id="20" dur="455" fill="hold">
                                          <p:stCondLst>
                                            <p:cond delay="0"/>
                                          </p:stCondLst>
                                        </p:cTn>
                                        <p:tgtEl>
                                          <p:spTgt spid="57366"/>
                                        </p:tgtEl>
                                        <p:attrNameLst>
                                          <p:attrName>ppt_y</p:attrName>
                                        </p:attrNameLst>
                                      </p:cBhvr>
                                      <p:tavLst>
                                        <p:tav tm="0">
                                          <p:val>
                                            <p:strVal val="#ppt_y-1"/>
                                          </p:val>
                                        </p:tav>
                                        <p:tav tm="100000">
                                          <p:val>
                                            <p:strVal val="#ppt_y-(0.354*#ppt_w-0.172*#ppt_h)"/>
                                          </p:val>
                                        </p:tav>
                                      </p:tavLst>
                                    </p:anim>
                                    <p:anim calcmode="lin" valueType="num">
                                      <p:cBhvr>
                                        <p:cTn id="21" dur="156" decel="50000" autoRev="1" fill="hold">
                                          <p:stCondLst>
                                            <p:cond delay="455"/>
                                          </p:stCondLst>
                                        </p:cTn>
                                        <p:tgtEl>
                                          <p:spTgt spid="57366"/>
                                        </p:tgtEl>
                                        <p:attrNameLst>
                                          <p:attrName>ppt_y</p:attrName>
                                        </p:attrNameLst>
                                      </p:cBhvr>
                                      <p:tavLst>
                                        <p:tav tm="0">
                                          <p:val>
                                            <p:strVal val="#ppt_y-(0.354*#ppt_w-0.172*#ppt_h)"/>
                                          </p:val>
                                        </p:tav>
                                        <p:tav tm="100000">
                                          <p:val>
                                            <p:strVal val="#ppt_y-(0.354*#ppt_w-0.172*#ppt_h)-#ppt_h/2"/>
                                          </p:val>
                                        </p:tav>
                                      </p:tavLst>
                                    </p:anim>
                                    <p:anim calcmode="lin" valueType="num">
                                      <p:cBhvr>
                                        <p:cTn id="22" dur="136" fill="hold">
                                          <p:stCondLst>
                                            <p:cond delay="864"/>
                                          </p:stCondLst>
                                        </p:cTn>
                                        <p:tgtEl>
                                          <p:spTgt spid="57366"/>
                                        </p:tgtEl>
                                        <p:attrNameLst>
                                          <p:attrName>ppt_y</p:attrName>
                                        </p:attrNameLst>
                                      </p:cBhvr>
                                      <p:tavLst>
                                        <p:tav tm="0">
                                          <p:val>
                                            <p:strVal val="#ppt_y-(0.354*#ppt_w-0.172*#ppt_h)"/>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18" presetClass="entr" presetSubtype="12" fill="hold" nodeType="clickEffect">
                                  <p:stCondLst>
                                    <p:cond delay="0"/>
                                  </p:stCondLst>
                                  <p:childTnLst>
                                    <p:set>
                                      <p:cBhvr>
                                        <p:cTn id="26" dur="1" fill="hold">
                                          <p:stCondLst>
                                            <p:cond delay="0"/>
                                          </p:stCondLst>
                                        </p:cTn>
                                        <p:tgtEl>
                                          <p:spTgt spid="57365"/>
                                        </p:tgtEl>
                                        <p:attrNameLst>
                                          <p:attrName>style.visibility</p:attrName>
                                        </p:attrNameLst>
                                      </p:cBhvr>
                                      <p:to>
                                        <p:strVal val="visible"/>
                                      </p:to>
                                    </p:set>
                                    <p:animEffect transition="in" filter="strips(downLeft)">
                                      <p:cBhvr>
                                        <p:cTn id="27" dur="500"/>
                                        <p:tgtEl>
                                          <p:spTgt spid="5736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8" presetClass="entr" presetSubtype="0" accel="50000" fill="hold" nodeType="clickEffect">
                                  <p:stCondLst>
                                    <p:cond delay="0"/>
                                  </p:stCondLst>
                                  <p:iterate type="lt">
                                    <p:tmPct val="50000"/>
                                  </p:iterate>
                                  <p:childTnLst>
                                    <p:set>
                                      <p:cBhvr>
                                        <p:cTn id="31" dur="1" fill="hold">
                                          <p:stCondLst>
                                            <p:cond delay="0"/>
                                          </p:stCondLst>
                                        </p:cTn>
                                        <p:tgtEl>
                                          <p:spTgt spid="57364"/>
                                        </p:tgtEl>
                                        <p:attrNameLst>
                                          <p:attrName>style.visibility</p:attrName>
                                        </p:attrNameLst>
                                      </p:cBhvr>
                                      <p:to>
                                        <p:strVal val="visible"/>
                                      </p:to>
                                    </p:set>
                                    <p:set>
                                      <p:cBhvr>
                                        <p:cTn id="32" dur="455" fill="hold">
                                          <p:stCondLst>
                                            <p:cond delay="0"/>
                                          </p:stCondLst>
                                        </p:cTn>
                                        <p:tgtEl>
                                          <p:spTgt spid="57364"/>
                                        </p:tgtEl>
                                        <p:attrNameLst>
                                          <p:attrName>style.rotation</p:attrName>
                                        </p:attrNameLst>
                                      </p:cBhvr>
                                      <p:to>
                                        <p:strVal val="-45.0"/>
                                      </p:to>
                                    </p:set>
                                    <p:anim calcmode="lin" valueType="num">
                                      <p:cBhvr>
                                        <p:cTn id="33" dur="455" fill="hold">
                                          <p:stCondLst>
                                            <p:cond delay="455"/>
                                          </p:stCondLst>
                                        </p:cTn>
                                        <p:tgtEl>
                                          <p:spTgt spid="57364"/>
                                        </p:tgtEl>
                                        <p:attrNameLst>
                                          <p:attrName>style.rotation</p:attrName>
                                        </p:attrNameLst>
                                      </p:cBhvr>
                                      <p:tavLst>
                                        <p:tav tm="0">
                                          <p:val>
                                            <p:fltVal val="-45"/>
                                          </p:val>
                                        </p:tav>
                                        <p:tav tm="69900">
                                          <p:val>
                                            <p:fltVal val="45"/>
                                          </p:val>
                                        </p:tav>
                                        <p:tav tm="100000">
                                          <p:val>
                                            <p:fltVal val="0"/>
                                          </p:val>
                                        </p:tav>
                                      </p:tavLst>
                                    </p:anim>
                                    <p:anim calcmode="lin" valueType="num">
                                      <p:cBhvr>
                                        <p:cTn id="34" dur="455" fill="hold">
                                          <p:stCondLst>
                                            <p:cond delay="0"/>
                                          </p:stCondLst>
                                        </p:cTn>
                                        <p:tgtEl>
                                          <p:spTgt spid="57364"/>
                                        </p:tgtEl>
                                        <p:attrNameLst>
                                          <p:attrName>ppt_y</p:attrName>
                                        </p:attrNameLst>
                                      </p:cBhvr>
                                      <p:tavLst>
                                        <p:tav tm="0">
                                          <p:val>
                                            <p:strVal val="#ppt_y-1"/>
                                          </p:val>
                                        </p:tav>
                                        <p:tav tm="100000">
                                          <p:val>
                                            <p:strVal val="#ppt_y-(0.354*#ppt_w-0.172*#ppt_h)"/>
                                          </p:val>
                                        </p:tav>
                                      </p:tavLst>
                                    </p:anim>
                                    <p:anim calcmode="lin" valueType="num">
                                      <p:cBhvr>
                                        <p:cTn id="35" dur="156" decel="50000" autoRev="1" fill="hold">
                                          <p:stCondLst>
                                            <p:cond delay="455"/>
                                          </p:stCondLst>
                                        </p:cTn>
                                        <p:tgtEl>
                                          <p:spTgt spid="57364"/>
                                        </p:tgtEl>
                                        <p:attrNameLst>
                                          <p:attrName>ppt_y</p:attrName>
                                        </p:attrNameLst>
                                      </p:cBhvr>
                                      <p:tavLst>
                                        <p:tav tm="0">
                                          <p:val>
                                            <p:strVal val="#ppt_y-(0.354*#ppt_w-0.172*#ppt_h)"/>
                                          </p:val>
                                        </p:tav>
                                        <p:tav tm="100000">
                                          <p:val>
                                            <p:strVal val="#ppt_y-(0.354*#ppt_w-0.172*#ppt_h)-#ppt_h/2"/>
                                          </p:val>
                                        </p:tav>
                                      </p:tavLst>
                                    </p:anim>
                                    <p:anim calcmode="lin" valueType="num">
                                      <p:cBhvr>
                                        <p:cTn id="36" dur="136" fill="hold">
                                          <p:stCondLst>
                                            <p:cond delay="864"/>
                                          </p:stCondLst>
                                        </p:cTn>
                                        <p:tgtEl>
                                          <p:spTgt spid="57364"/>
                                        </p:tgtEl>
                                        <p:attrNameLst>
                                          <p:attrName>ppt_y</p:attrName>
                                        </p:attrNameLst>
                                      </p:cBhvr>
                                      <p:tavLst>
                                        <p:tav tm="0">
                                          <p:val>
                                            <p:strVal val="#ppt_y-(0.354*#ppt_w-0.172*#ppt_h)"/>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18" presetClass="entr" presetSubtype="12" fill="hold" nodeType="clickEffect">
                                  <p:stCondLst>
                                    <p:cond delay="0"/>
                                  </p:stCondLst>
                                  <p:childTnLst>
                                    <p:set>
                                      <p:cBhvr>
                                        <p:cTn id="40" dur="1" fill="hold">
                                          <p:stCondLst>
                                            <p:cond delay="0"/>
                                          </p:stCondLst>
                                        </p:cTn>
                                        <p:tgtEl>
                                          <p:spTgt spid="57363"/>
                                        </p:tgtEl>
                                        <p:attrNameLst>
                                          <p:attrName>style.visibility</p:attrName>
                                        </p:attrNameLst>
                                      </p:cBhvr>
                                      <p:to>
                                        <p:strVal val="visible"/>
                                      </p:to>
                                    </p:set>
                                    <p:animEffect transition="in" filter="strips(downLeft)">
                                      <p:cBhvr>
                                        <p:cTn id="41" dur="500"/>
                                        <p:tgtEl>
                                          <p:spTgt spid="57363"/>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8" presetClass="entr" presetSubtype="0" accel="50000" fill="hold" nodeType="clickEffect">
                                  <p:stCondLst>
                                    <p:cond delay="0"/>
                                  </p:stCondLst>
                                  <p:iterate type="lt">
                                    <p:tmPct val="50000"/>
                                  </p:iterate>
                                  <p:childTnLst>
                                    <p:set>
                                      <p:cBhvr>
                                        <p:cTn id="45" dur="1" fill="hold">
                                          <p:stCondLst>
                                            <p:cond delay="0"/>
                                          </p:stCondLst>
                                        </p:cTn>
                                        <p:tgtEl>
                                          <p:spTgt spid="57362"/>
                                        </p:tgtEl>
                                        <p:attrNameLst>
                                          <p:attrName>style.visibility</p:attrName>
                                        </p:attrNameLst>
                                      </p:cBhvr>
                                      <p:to>
                                        <p:strVal val="visible"/>
                                      </p:to>
                                    </p:set>
                                    <p:set>
                                      <p:cBhvr>
                                        <p:cTn id="46" dur="455" fill="hold">
                                          <p:stCondLst>
                                            <p:cond delay="0"/>
                                          </p:stCondLst>
                                        </p:cTn>
                                        <p:tgtEl>
                                          <p:spTgt spid="57362"/>
                                        </p:tgtEl>
                                        <p:attrNameLst>
                                          <p:attrName>style.rotation</p:attrName>
                                        </p:attrNameLst>
                                      </p:cBhvr>
                                      <p:to>
                                        <p:strVal val="-45.0"/>
                                      </p:to>
                                    </p:set>
                                    <p:anim calcmode="lin" valueType="num">
                                      <p:cBhvr>
                                        <p:cTn id="47" dur="455" fill="hold">
                                          <p:stCondLst>
                                            <p:cond delay="455"/>
                                          </p:stCondLst>
                                        </p:cTn>
                                        <p:tgtEl>
                                          <p:spTgt spid="57362"/>
                                        </p:tgtEl>
                                        <p:attrNameLst>
                                          <p:attrName>style.rotation</p:attrName>
                                        </p:attrNameLst>
                                      </p:cBhvr>
                                      <p:tavLst>
                                        <p:tav tm="0">
                                          <p:val>
                                            <p:fltVal val="-45"/>
                                          </p:val>
                                        </p:tav>
                                        <p:tav tm="69900">
                                          <p:val>
                                            <p:fltVal val="45"/>
                                          </p:val>
                                        </p:tav>
                                        <p:tav tm="100000">
                                          <p:val>
                                            <p:fltVal val="0"/>
                                          </p:val>
                                        </p:tav>
                                      </p:tavLst>
                                    </p:anim>
                                    <p:anim calcmode="lin" valueType="num">
                                      <p:cBhvr>
                                        <p:cTn id="48" dur="455" fill="hold">
                                          <p:stCondLst>
                                            <p:cond delay="0"/>
                                          </p:stCondLst>
                                        </p:cTn>
                                        <p:tgtEl>
                                          <p:spTgt spid="57362"/>
                                        </p:tgtEl>
                                        <p:attrNameLst>
                                          <p:attrName>ppt_y</p:attrName>
                                        </p:attrNameLst>
                                      </p:cBhvr>
                                      <p:tavLst>
                                        <p:tav tm="0">
                                          <p:val>
                                            <p:strVal val="#ppt_y-1"/>
                                          </p:val>
                                        </p:tav>
                                        <p:tav tm="100000">
                                          <p:val>
                                            <p:strVal val="#ppt_y-(0.354*#ppt_w-0.172*#ppt_h)"/>
                                          </p:val>
                                        </p:tav>
                                      </p:tavLst>
                                    </p:anim>
                                    <p:anim calcmode="lin" valueType="num">
                                      <p:cBhvr>
                                        <p:cTn id="49" dur="156" decel="50000" autoRev="1" fill="hold">
                                          <p:stCondLst>
                                            <p:cond delay="455"/>
                                          </p:stCondLst>
                                        </p:cTn>
                                        <p:tgtEl>
                                          <p:spTgt spid="57362"/>
                                        </p:tgtEl>
                                        <p:attrNameLst>
                                          <p:attrName>ppt_y</p:attrName>
                                        </p:attrNameLst>
                                      </p:cBhvr>
                                      <p:tavLst>
                                        <p:tav tm="0">
                                          <p:val>
                                            <p:strVal val="#ppt_y-(0.354*#ppt_w-0.172*#ppt_h)"/>
                                          </p:val>
                                        </p:tav>
                                        <p:tav tm="100000">
                                          <p:val>
                                            <p:strVal val="#ppt_y-(0.354*#ppt_w-0.172*#ppt_h)-#ppt_h/2"/>
                                          </p:val>
                                        </p:tav>
                                      </p:tavLst>
                                    </p:anim>
                                    <p:anim calcmode="lin" valueType="num">
                                      <p:cBhvr>
                                        <p:cTn id="50" dur="136" fill="hold">
                                          <p:stCondLst>
                                            <p:cond delay="864"/>
                                          </p:stCondLst>
                                        </p:cTn>
                                        <p:tgtEl>
                                          <p:spTgt spid="57362"/>
                                        </p:tgtEl>
                                        <p:attrNameLst>
                                          <p:attrName>ppt_y</p:attrName>
                                        </p:attrNameLst>
                                      </p:cBhvr>
                                      <p:tavLst>
                                        <p:tav tm="0">
                                          <p:val>
                                            <p:strVal val="#ppt_y-(0.354*#ppt_w-0.172*#ppt_h)"/>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18" presetClass="entr" presetSubtype="12" fill="hold" nodeType="clickEffect">
                                  <p:stCondLst>
                                    <p:cond delay="0"/>
                                  </p:stCondLst>
                                  <p:childTnLst>
                                    <p:set>
                                      <p:cBhvr>
                                        <p:cTn id="54" dur="1" fill="hold">
                                          <p:stCondLst>
                                            <p:cond delay="0"/>
                                          </p:stCondLst>
                                        </p:cTn>
                                        <p:tgtEl>
                                          <p:spTgt spid="57367"/>
                                        </p:tgtEl>
                                        <p:attrNameLst>
                                          <p:attrName>style.visibility</p:attrName>
                                        </p:attrNameLst>
                                      </p:cBhvr>
                                      <p:to>
                                        <p:strVal val="visible"/>
                                      </p:to>
                                    </p:set>
                                    <p:animEffect transition="in" filter="strips(downLeft)">
                                      <p:cBhvr>
                                        <p:cTn id="55" dur="500"/>
                                        <p:tgtEl>
                                          <p:spTgt spid="57367"/>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38" presetClass="entr" presetSubtype="0" accel="50000" fill="hold" nodeType="clickEffect">
                                  <p:stCondLst>
                                    <p:cond delay="0"/>
                                  </p:stCondLst>
                                  <p:iterate type="lt">
                                    <p:tmPct val="50000"/>
                                  </p:iterate>
                                  <p:childTnLst>
                                    <p:set>
                                      <p:cBhvr>
                                        <p:cTn id="59" dur="1" fill="hold">
                                          <p:stCondLst>
                                            <p:cond delay="0"/>
                                          </p:stCondLst>
                                        </p:cTn>
                                        <p:tgtEl>
                                          <p:spTgt spid="57368"/>
                                        </p:tgtEl>
                                        <p:attrNameLst>
                                          <p:attrName>style.visibility</p:attrName>
                                        </p:attrNameLst>
                                      </p:cBhvr>
                                      <p:to>
                                        <p:strVal val="visible"/>
                                      </p:to>
                                    </p:set>
                                    <p:set>
                                      <p:cBhvr>
                                        <p:cTn id="60" dur="455" fill="hold">
                                          <p:stCondLst>
                                            <p:cond delay="0"/>
                                          </p:stCondLst>
                                        </p:cTn>
                                        <p:tgtEl>
                                          <p:spTgt spid="57368"/>
                                        </p:tgtEl>
                                        <p:attrNameLst>
                                          <p:attrName>style.rotation</p:attrName>
                                        </p:attrNameLst>
                                      </p:cBhvr>
                                      <p:to>
                                        <p:strVal val="-45.0"/>
                                      </p:to>
                                    </p:set>
                                    <p:anim calcmode="lin" valueType="num">
                                      <p:cBhvr>
                                        <p:cTn id="61" dur="455" fill="hold">
                                          <p:stCondLst>
                                            <p:cond delay="455"/>
                                          </p:stCondLst>
                                        </p:cTn>
                                        <p:tgtEl>
                                          <p:spTgt spid="57368"/>
                                        </p:tgtEl>
                                        <p:attrNameLst>
                                          <p:attrName>style.rotation</p:attrName>
                                        </p:attrNameLst>
                                      </p:cBhvr>
                                      <p:tavLst>
                                        <p:tav tm="0">
                                          <p:val>
                                            <p:fltVal val="-45"/>
                                          </p:val>
                                        </p:tav>
                                        <p:tav tm="69900">
                                          <p:val>
                                            <p:fltVal val="45"/>
                                          </p:val>
                                        </p:tav>
                                        <p:tav tm="100000">
                                          <p:val>
                                            <p:fltVal val="0"/>
                                          </p:val>
                                        </p:tav>
                                      </p:tavLst>
                                    </p:anim>
                                    <p:anim calcmode="lin" valueType="num">
                                      <p:cBhvr>
                                        <p:cTn id="62" dur="455" fill="hold">
                                          <p:stCondLst>
                                            <p:cond delay="0"/>
                                          </p:stCondLst>
                                        </p:cTn>
                                        <p:tgtEl>
                                          <p:spTgt spid="57368"/>
                                        </p:tgtEl>
                                        <p:attrNameLst>
                                          <p:attrName>ppt_y</p:attrName>
                                        </p:attrNameLst>
                                      </p:cBhvr>
                                      <p:tavLst>
                                        <p:tav tm="0">
                                          <p:val>
                                            <p:strVal val="#ppt_y-1"/>
                                          </p:val>
                                        </p:tav>
                                        <p:tav tm="100000">
                                          <p:val>
                                            <p:strVal val="#ppt_y-(0.354*#ppt_w-0.172*#ppt_h)"/>
                                          </p:val>
                                        </p:tav>
                                      </p:tavLst>
                                    </p:anim>
                                    <p:anim calcmode="lin" valueType="num">
                                      <p:cBhvr>
                                        <p:cTn id="63" dur="156" decel="50000" autoRev="1" fill="hold">
                                          <p:stCondLst>
                                            <p:cond delay="455"/>
                                          </p:stCondLst>
                                        </p:cTn>
                                        <p:tgtEl>
                                          <p:spTgt spid="57368"/>
                                        </p:tgtEl>
                                        <p:attrNameLst>
                                          <p:attrName>ppt_y</p:attrName>
                                        </p:attrNameLst>
                                      </p:cBhvr>
                                      <p:tavLst>
                                        <p:tav tm="0">
                                          <p:val>
                                            <p:strVal val="#ppt_y-(0.354*#ppt_w-0.172*#ppt_h)"/>
                                          </p:val>
                                        </p:tav>
                                        <p:tav tm="100000">
                                          <p:val>
                                            <p:strVal val="#ppt_y-(0.354*#ppt_w-0.172*#ppt_h)-#ppt_h/2"/>
                                          </p:val>
                                        </p:tav>
                                      </p:tavLst>
                                    </p:anim>
                                    <p:anim calcmode="lin" valueType="num">
                                      <p:cBhvr>
                                        <p:cTn id="64" dur="136" fill="hold">
                                          <p:stCondLst>
                                            <p:cond delay="864"/>
                                          </p:stCondLst>
                                        </p:cTn>
                                        <p:tgtEl>
                                          <p:spTgt spid="57368"/>
                                        </p:tgtEl>
                                        <p:attrNameLst>
                                          <p:attrName>ppt_y</p:attrName>
                                        </p:attrNameLst>
                                      </p:cBhvr>
                                      <p:tavLst>
                                        <p:tav tm="0">
                                          <p:val>
                                            <p:strVal val="#ppt_y-(0.354*#ppt_w-0.172*#ppt_h)"/>
                                          </p:val>
                                        </p:tav>
                                        <p:tav tm="100000">
                                          <p:val>
                                            <p:strVal val="#ppt_y"/>
                                          </p:val>
                                        </p:tav>
                                      </p:tavLst>
                                    </p:anim>
                                  </p:childTnLst>
                                </p:cTn>
                              </p:par>
                            </p:childTnLst>
                          </p:cTn>
                        </p:par>
                      </p:childTnLst>
                    </p:cTn>
                  </p:par>
                  <p:par>
                    <p:cTn id="65" fill="hold" nodeType="clickPar">
                      <p:stCondLst>
                        <p:cond delay="indefinite"/>
                      </p:stCondLst>
                      <p:childTnLst>
                        <p:par>
                          <p:cTn id="66" fill="hold" nodeType="withGroup">
                            <p:stCondLst>
                              <p:cond delay="0"/>
                            </p:stCondLst>
                            <p:childTnLst>
                              <p:par>
                                <p:cTn id="67" presetID="18" presetClass="entr" presetSubtype="12" fill="hold" nodeType="clickEffect">
                                  <p:stCondLst>
                                    <p:cond delay="0"/>
                                  </p:stCondLst>
                                  <p:childTnLst>
                                    <p:set>
                                      <p:cBhvr>
                                        <p:cTn id="68" dur="1" fill="hold">
                                          <p:stCondLst>
                                            <p:cond delay="0"/>
                                          </p:stCondLst>
                                        </p:cTn>
                                        <p:tgtEl>
                                          <p:spTgt spid="57369"/>
                                        </p:tgtEl>
                                        <p:attrNameLst>
                                          <p:attrName>style.visibility</p:attrName>
                                        </p:attrNameLst>
                                      </p:cBhvr>
                                      <p:to>
                                        <p:strVal val="visible"/>
                                      </p:to>
                                    </p:set>
                                    <p:animEffect transition="in" filter="strips(downLeft)">
                                      <p:cBhvr>
                                        <p:cTn id="69" dur="500"/>
                                        <p:tgtEl>
                                          <p:spTgt spid="57369"/>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38" presetClass="entr" presetSubtype="0" accel="50000" fill="hold" nodeType="clickEffect">
                                  <p:stCondLst>
                                    <p:cond delay="0"/>
                                  </p:stCondLst>
                                  <p:iterate type="lt">
                                    <p:tmPct val="50000"/>
                                  </p:iterate>
                                  <p:childTnLst>
                                    <p:set>
                                      <p:cBhvr>
                                        <p:cTn id="73" dur="1" fill="hold">
                                          <p:stCondLst>
                                            <p:cond delay="0"/>
                                          </p:stCondLst>
                                        </p:cTn>
                                        <p:tgtEl>
                                          <p:spTgt spid="57370"/>
                                        </p:tgtEl>
                                        <p:attrNameLst>
                                          <p:attrName>style.visibility</p:attrName>
                                        </p:attrNameLst>
                                      </p:cBhvr>
                                      <p:to>
                                        <p:strVal val="visible"/>
                                      </p:to>
                                    </p:set>
                                    <p:set>
                                      <p:cBhvr>
                                        <p:cTn id="74" dur="455" fill="hold">
                                          <p:stCondLst>
                                            <p:cond delay="0"/>
                                          </p:stCondLst>
                                        </p:cTn>
                                        <p:tgtEl>
                                          <p:spTgt spid="57370"/>
                                        </p:tgtEl>
                                        <p:attrNameLst>
                                          <p:attrName>style.rotation</p:attrName>
                                        </p:attrNameLst>
                                      </p:cBhvr>
                                      <p:to>
                                        <p:strVal val="-45.0"/>
                                      </p:to>
                                    </p:set>
                                    <p:anim calcmode="lin" valueType="num">
                                      <p:cBhvr>
                                        <p:cTn id="75" dur="455" fill="hold">
                                          <p:stCondLst>
                                            <p:cond delay="455"/>
                                          </p:stCondLst>
                                        </p:cTn>
                                        <p:tgtEl>
                                          <p:spTgt spid="57370"/>
                                        </p:tgtEl>
                                        <p:attrNameLst>
                                          <p:attrName>style.rotation</p:attrName>
                                        </p:attrNameLst>
                                      </p:cBhvr>
                                      <p:tavLst>
                                        <p:tav tm="0">
                                          <p:val>
                                            <p:fltVal val="-45"/>
                                          </p:val>
                                        </p:tav>
                                        <p:tav tm="69900">
                                          <p:val>
                                            <p:fltVal val="45"/>
                                          </p:val>
                                        </p:tav>
                                        <p:tav tm="100000">
                                          <p:val>
                                            <p:fltVal val="0"/>
                                          </p:val>
                                        </p:tav>
                                      </p:tavLst>
                                    </p:anim>
                                    <p:anim calcmode="lin" valueType="num">
                                      <p:cBhvr>
                                        <p:cTn id="76" dur="455" fill="hold">
                                          <p:stCondLst>
                                            <p:cond delay="0"/>
                                          </p:stCondLst>
                                        </p:cTn>
                                        <p:tgtEl>
                                          <p:spTgt spid="57370"/>
                                        </p:tgtEl>
                                        <p:attrNameLst>
                                          <p:attrName>ppt_y</p:attrName>
                                        </p:attrNameLst>
                                      </p:cBhvr>
                                      <p:tavLst>
                                        <p:tav tm="0">
                                          <p:val>
                                            <p:strVal val="#ppt_y-1"/>
                                          </p:val>
                                        </p:tav>
                                        <p:tav tm="100000">
                                          <p:val>
                                            <p:strVal val="#ppt_y-(0.354*#ppt_w-0.172*#ppt_h)"/>
                                          </p:val>
                                        </p:tav>
                                      </p:tavLst>
                                    </p:anim>
                                    <p:anim calcmode="lin" valueType="num">
                                      <p:cBhvr>
                                        <p:cTn id="77" dur="156" decel="50000" autoRev="1" fill="hold">
                                          <p:stCondLst>
                                            <p:cond delay="455"/>
                                          </p:stCondLst>
                                        </p:cTn>
                                        <p:tgtEl>
                                          <p:spTgt spid="57370"/>
                                        </p:tgtEl>
                                        <p:attrNameLst>
                                          <p:attrName>ppt_y</p:attrName>
                                        </p:attrNameLst>
                                      </p:cBhvr>
                                      <p:tavLst>
                                        <p:tav tm="0">
                                          <p:val>
                                            <p:strVal val="#ppt_y-(0.354*#ppt_w-0.172*#ppt_h)"/>
                                          </p:val>
                                        </p:tav>
                                        <p:tav tm="100000">
                                          <p:val>
                                            <p:strVal val="#ppt_y-(0.354*#ppt_w-0.172*#ppt_h)-#ppt_h/2"/>
                                          </p:val>
                                        </p:tav>
                                      </p:tavLst>
                                    </p:anim>
                                    <p:anim calcmode="lin" valueType="num">
                                      <p:cBhvr>
                                        <p:cTn id="78" dur="136" fill="hold">
                                          <p:stCondLst>
                                            <p:cond delay="864"/>
                                          </p:stCondLst>
                                        </p:cTn>
                                        <p:tgtEl>
                                          <p:spTgt spid="57370"/>
                                        </p:tgtEl>
                                        <p:attrNameLst>
                                          <p:attrName>ppt_y</p:attrName>
                                        </p:attrNameLst>
                                      </p:cBhvr>
                                      <p:tavLst>
                                        <p:tav tm="0">
                                          <p:val>
                                            <p:strVal val="#ppt_y-(0.354*#ppt_w-0.172*#ppt_h)"/>
                                          </p:val>
                                        </p:tav>
                                        <p:tav tm="100000">
                                          <p:val>
                                            <p:strVal val="#ppt_y"/>
                                          </p:val>
                                        </p:tav>
                                      </p:tavLst>
                                    </p:anim>
                                  </p:childTnLst>
                                </p:cTn>
                              </p:par>
                            </p:childTnLst>
                          </p:cTn>
                        </p:par>
                      </p:childTnLst>
                    </p:cTn>
                  </p:par>
                  <p:par>
                    <p:cTn id="79" fill="hold" nodeType="clickPar">
                      <p:stCondLst>
                        <p:cond delay="indefinite"/>
                      </p:stCondLst>
                      <p:childTnLst>
                        <p:par>
                          <p:cTn id="80" fill="hold" nodeType="withGroup">
                            <p:stCondLst>
                              <p:cond delay="0"/>
                            </p:stCondLst>
                            <p:childTnLst>
                              <p:par>
                                <p:cTn id="81" presetID="18" presetClass="entr" presetSubtype="12" fill="hold" nodeType="clickEffect">
                                  <p:stCondLst>
                                    <p:cond delay="0"/>
                                  </p:stCondLst>
                                  <p:childTnLst>
                                    <p:set>
                                      <p:cBhvr>
                                        <p:cTn id="82" dur="1" fill="hold">
                                          <p:stCondLst>
                                            <p:cond delay="0"/>
                                          </p:stCondLst>
                                        </p:cTn>
                                        <p:tgtEl>
                                          <p:spTgt spid="57371"/>
                                        </p:tgtEl>
                                        <p:attrNameLst>
                                          <p:attrName>style.visibility</p:attrName>
                                        </p:attrNameLst>
                                      </p:cBhvr>
                                      <p:to>
                                        <p:strVal val="visible"/>
                                      </p:to>
                                    </p:set>
                                    <p:animEffect transition="in" filter="strips(downLeft)">
                                      <p:cBhvr>
                                        <p:cTn id="83" dur="500"/>
                                        <p:tgtEl>
                                          <p:spTgt spid="57371"/>
                                        </p:tgtEl>
                                      </p:cBhvr>
                                    </p:animEffect>
                                  </p:childTnLst>
                                </p:cTn>
                              </p:par>
                            </p:childTnLst>
                          </p:cTn>
                        </p:par>
                      </p:childTnLst>
                    </p:cTn>
                  </p:par>
                  <p:par>
                    <p:cTn id="84" fill="hold" nodeType="clickPar">
                      <p:stCondLst>
                        <p:cond delay="indefinite"/>
                      </p:stCondLst>
                      <p:childTnLst>
                        <p:par>
                          <p:cTn id="85" fill="hold" nodeType="withGroup">
                            <p:stCondLst>
                              <p:cond delay="0"/>
                            </p:stCondLst>
                            <p:childTnLst>
                              <p:par>
                                <p:cTn id="86" presetID="38" presetClass="entr" presetSubtype="0" accel="50000" fill="hold" nodeType="clickEffect">
                                  <p:stCondLst>
                                    <p:cond delay="0"/>
                                  </p:stCondLst>
                                  <p:iterate type="lt">
                                    <p:tmPct val="50000"/>
                                  </p:iterate>
                                  <p:childTnLst>
                                    <p:set>
                                      <p:cBhvr>
                                        <p:cTn id="87" dur="1" fill="hold">
                                          <p:stCondLst>
                                            <p:cond delay="0"/>
                                          </p:stCondLst>
                                        </p:cTn>
                                        <p:tgtEl>
                                          <p:spTgt spid="57372"/>
                                        </p:tgtEl>
                                        <p:attrNameLst>
                                          <p:attrName>style.visibility</p:attrName>
                                        </p:attrNameLst>
                                      </p:cBhvr>
                                      <p:to>
                                        <p:strVal val="visible"/>
                                      </p:to>
                                    </p:set>
                                    <p:set>
                                      <p:cBhvr>
                                        <p:cTn id="88" dur="455" fill="hold">
                                          <p:stCondLst>
                                            <p:cond delay="0"/>
                                          </p:stCondLst>
                                        </p:cTn>
                                        <p:tgtEl>
                                          <p:spTgt spid="57372"/>
                                        </p:tgtEl>
                                        <p:attrNameLst>
                                          <p:attrName>style.rotation</p:attrName>
                                        </p:attrNameLst>
                                      </p:cBhvr>
                                      <p:to>
                                        <p:strVal val="-45.0"/>
                                      </p:to>
                                    </p:set>
                                    <p:anim calcmode="lin" valueType="num">
                                      <p:cBhvr>
                                        <p:cTn id="89" dur="455" fill="hold">
                                          <p:stCondLst>
                                            <p:cond delay="455"/>
                                          </p:stCondLst>
                                        </p:cTn>
                                        <p:tgtEl>
                                          <p:spTgt spid="57372"/>
                                        </p:tgtEl>
                                        <p:attrNameLst>
                                          <p:attrName>style.rotation</p:attrName>
                                        </p:attrNameLst>
                                      </p:cBhvr>
                                      <p:tavLst>
                                        <p:tav tm="0">
                                          <p:val>
                                            <p:fltVal val="-45"/>
                                          </p:val>
                                        </p:tav>
                                        <p:tav tm="69900">
                                          <p:val>
                                            <p:fltVal val="45"/>
                                          </p:val>
                                        </p:tav>
                                        <p:tav tm="100000">
                                          <p:val>
                                            <p:fltVal val="0"/>
                                          </p:val>
                                        </p:tav>
                                      </p:tavLst>
                                    </p:anim>
                                    <p:anim calcmode="lin" valueType="num">
                                      <p:cBhvr>
                                        <p:cTn id="90" dur="455" fill="hold">
                                          <p:stCondLst>
                                            <p:cond delay="0"/>
                                          </p:stCondLst>
                                        </p:cTn>
                                        <p:tgtEl>
                                          <p:spTgt spid="57372"/>
                                        </p:tgtEl>
                                        <p:attrNameLst>
                                          <p:attrName>ppt_y</p:attrName>
                                        </p:attrNameLst>
                                      </p:cBhvr>
                                      <p:tavLst>
                                        <p:tav tm="0">
                                          <p:val>
                                            <p:strVal val="#ppt_y-1"/>
                                          </p:val>
                                        </p:tav>
                                        <p:tav tm="100000">
                                          <p:val>
                                            <p:strVal val="#ppt_y-(0.354*#ppt_w-0.172*#ppt_h)"/>
                                          </p:val>
                                        </p:tav>
                                      </p:tavLst>
                                    </p:anim>
                                    <p:anim calcmode="lin" valueType="num">
                                      <p:cBhvr>
                                        <p:cTn id="91" dur="156" decel="50000" autoRev="1" fill="hold">
                                          <p:stCondLst>
                                            <p:cond delay="455"/>
                                          </p:stCondLst>
                                        </p:cTn>
                                        <p:tgtEl>
                                          <p:spTgt spid="57372"/>
                                        </p:tgtEl>
                                        <p:attrNameLst>
                                          <p:attrName>ppt_y</p:attrName>
                                        </p:attrNameLst>
                                      </p:cBhvr>
                                      <p:tavLst>
                                        <p:tav tm="0">
                                          <p:val>
                                            <p:strVal val="#ppt_y-(0.354*#ppt_w-0.172*#ppt_h)"/>
                                          </p:val>
                                        </p:tav>
                                        <p:tav tm="100000">
                                          <p:val>
                                            <p:strVal val="#ppt_y-(0.354*#ppt_w-0.172*#ppt_h)-#ppt_h/2"/>
                                          </p:val>
                                        </p:tav>
                                      </p:tavLst>
                                    </p:anim>
                                    <p:anim calcmode="lin" valueType="num">
                                      <p:cBhvr>
                                        <p:cTn id="92" dur="136" fill="hold">
                                          <p:stCondLst>
                                            <p:cond delay="864"/>
                                          </p:stCondLst>
                                        </p:cTn>
                                        <p:tgtEl>
                                          <p:spTgt spid="57372"/>
                                        </p:tgtEl>
                                        <p:attrNameLst>
                                          <p:attrName>ppt_y</p:attrName>
                                        </p:attrNameLst>
                                      </p:cBhvr>
                                      <p:tavLst>
                                        <p:tav tm="0">
                                          <p:val>
                                            <p:strVal val="#ppt_y-(0.354*#ppt_w-0.172*#ppt_h)"/>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18" presetClass="entr" presetSubtype="12" fill="hold" nodeType="clickEffect">
                                  <p:stCondLst>
                                    <p:cond delay="0"/>
                                  </p:stCondLst>
                                  <p:childTnLst>
                                    <p:set>
                                      <p:cBhvr>
                                        <p:cTn id="96" dur="1" fill="hold">
                                          <p:stCondLst>
                                            <p:cond delay="0"/>
                                          </p:stCondLst>
                                        </p:cTn>
                                        <p:tgtEl>
                                          <p:spTgt spid="57373"/>
                                        </p:tgtEl>
                                        <p:attrNameLst>
                                          <p:attrName>style.visibility</p:attrName>
                                        </p:attrNameLst>
                                      </p:cBhvr>
                                      <p:to>
                                        <p:strVal val="visible"/>
                                      </p:to>
                                    </p:set>
                                    <p:animEffect transition="in" filter="strips(downLeft)">
                                      <p:cBhvr>
                                        <p:cTn id="97" dur="500"/>
                                        <p:tgtEl>
                                          <p:spTgt spid="57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62" grpId="0" animBg="1"/>
      <p:bldP spid="57364" grpId="0" animBg="1"/>
      <p:bldP spid="57366" grpId="0" animBg="1"/>
      <p:bldP spid="57368" grpId="0" animBg="1"/>
      <p:bldP spid="57370" grpId="0" animBg="1"/>
      <p:bldP spid="5737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184B01FD-CD8B-BF5C-8F9D-9A191C26C76F}"/>
              </a:ext>
            </a:extLst>
          </p:cNvPr>
          <p:cNvSpPr>
            <a:spLocks noGrp="1" noChangeArrowheads="1"/>
          </p:cNvSpPr>
          <p:nvPr>
            <p:ph type="title"/>
          </p:nvPr>
        </p:nvSpPr>
        <p:spPr/>
        <p:txBody>
          <a:bodyPr/>
          <a:lstStyle/>
          <a:p>
            <a:pPr eaLnBrk="1" hangingPunct="1">
              <a:defRPr/>
            </a:pPr>
            <a:r>
              <a:rPr lang="tr-TR" altLang="tr-TR" sz="2800" u="sng"/>
              <a:t>Muhasebenin Fonksiyonları</a:t>
            </a:r>
            <a:r>
              <a:rPr lang="tr-TR" altLang="tr-TR" sz="2800"/>
              <a:t>	</a:t>
            </a:r>
            <a:r>
              <a:rPr lang="tr-TR" altLang="tr-TR" sz="2800" u="sng"/>
              <a:t>Araçlar</a:t>
            </a:r>
          </a:p>
        </p:txBody>
      </p:sp>
      <p:sp>
        <p:nvSpPr>
          <p:cNvPr id="36867" name="Rectangle 3">
            <a:extLst>
              <a:ext uri="{FF2B5EF4-FFF2-40B4-BE49-F238E27FC236}">
                <a16:creationId xmlns:a16="http://schemas.microsoft.com/office/drawing/2014/main" id="{24F63817-7C9C-55B7-6F60-D01B3B8A785B}"/>
              </a:ext>
            </a:extLst>
          </p:cNvPr>
          <p:cNvSpPr>
            <a:spLocks noGrp="1" noChangeArrowheads="1"/>
          </p:cNvSpPr>
          <p:nvPr>
            <p:ph idx="1"/>
          </p:nvPr>
        </p:nvSpPr>
        <p:spPr/>
        <p:txBody>
          <a:bodyPr/>
          <a:lstStyle/>
          <a:p>
            <a:pPr eaLnBrk="1" hangingPunct="1">
              <a:buFont typeface="Wingdings" pitchFamily="2" charset="2"/>
              <a:buNone/>
              <a:defRPr/>
            </a:pPr>
            <a:r>
              <a:rPr lang="tr-TR" altLang="tr-TR" dirty="0"/>
              <a:t>Kaydetme				*Yevmiye Defteri</a:t>
            </a:r>
          </a:p>
          <a:p>
            <a:pPr eaLnBrk="1" hangingPunct="1">
              <a:buFont typeface="Wingdings" pitchFamily="2" charset="2"/>
              <a:buNone/>
              <a:defRPr/>
            </a:pPr>
            <a:r>
              <a:rPr lang="tr-TR" altLang="tr-TR" dirty="0"/>
              <a:t>Sınıflandırma			              *Defteri Kebir</a:t>
            </a:r>
          </a:p>
          <a:p>
            <a:pPr eaLnBrk="1" hangingPunct="1">
              <a:buFont typeface="Wingdings" pitchFamily="2" charset="2"/>
              <a:buNone/>
              <a:defRPr/>
            </a:pPr>
            <a:r>
              <a:rPr lang="tr-TR" altLang="tr-TR" dirty="0"/>
              <a:t>Özetleme				*Temel Mali Tablolar</a:t>
            </a:r>
          </a:p>
          <a:p>
            <a:pPr eaLnBrk="1" hangingPunct="1">
              <a:buFont typeface="Wingdings" pitchFamily="2" charset="2"/>
              <a:buNone/>
              <a:defRPr/>
            </a:pPr>
            <a:r>
              <a:rPr lang="tr-TR" altLang="tr-TR" dirty="0"/>
              <a:t>							- Bilanço</a:t>
            </a:r>
          </a:p>
          <a:p>
            <a:pPr eaLnBrk="1" hangingPunct="1">
              <a:buFont typeface="Wingdings" pitchFamily="2" charset="2"/>
              <a:buNone/>
              <a:defRPr/>
            </a:pPr>
            <a:r>
              <a:rPr lang="tr-TR" altLang="tr-TR" dirty="0"/>
              <a:t>							- Gelir Tablosu</a:t>
            </a:r>
          </a:p>
          <a:p>
            <a:pPr eaLnBrk="1" hangingPunct="1">
              <a:buFont typeface="Wingdings" pitchFamily="2" charset="2"/>
              <a:buNone/>
              <a:defRPr/>
            </a:pPr>
            <a:r>
              <a:rPr lang="tr-TR" altLang="tr-TR" dirty="0"/>
              <a:t>Analiz, Yorum			             *Mali Analiz Teknikleri</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6866"/>
                                        </p:tgtEl>
                                        <p:attrNameLst>
                                          <p:attrName>style.visibility</p:attrName>
                                        </p:attrNameLst>
                                      </p:cBhvr>
                                      <p:to>
                                        <p:strVal val="visible"/>
                                      </p:to>
                                    </p:set>
                                    <p:anim calcmode="lin" valueType="num">
                                      <p:cBhvr>
                                        <p:cTn id="7" dur="500" fill="hold"/>
                                        <p:tgtEl>
                                          <p:spTgt spid="3686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6866"/>
                                        </p:tgtEl>
                                        <p:attrNameLst>
                                          <p:attrName>ppt_y</p:attrName>
                                        </p:attrNameLst>
                                      </p:cBhvr>
                                      <p:tavLst>
                                        <p:tav tm="0">
                                          <p:val>
                                            <p:strVal val="#ppt_y"/>
                                          </p:val>
                                        </p:tav>
                                        <p:tav tm="100000">
                                          <p:val>
                                            <p:strVal val="#ppt_y"/>
                                          </p:val>
                                        </p:tav>
                                      </p:tavLst>
                                    </p:anim>
                                    <p:anim calcmode="lin" valueType="num">
                                      <p:cBhvr>
                                        <p:cTn id="9" dur="500" fill="hold"/>
                                        <p:tgtEl>
                                          <p:spTgt spid="3686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68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686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0" presetClass="entr" presetSubtype="0" fill="hold" nodeType="clickEffect">
                                  <p:stCondLst>
                                    <p:cond delay="0"/>
                                  </p:stCondLst>
                                  <p:childTnLst>
                                    <p:set>
                                      <p:cBhvr>
                                        <p:cTn id="15" dur="1" fill="hold">
                                          <p:stCondLst>
                                            <p:cond delay="0"/>
                                          </p:stCondLst>
                                        </p:cTn>
                                        <p:tgtEl>
                                          <p:spTgt spid="36867">
                                            <p:txEl>
                                              <p:pRg st="0" end="0"/>
                                            </p:txEl>
                                          </p:spTgt>
                                        </p:tgtEl>
                                        <p:attrNameLst>
                                          <p:attrName>style.visibility</p:attrName>
                                        </p:attrNameLst>
                                      </p:cBhvr>
                                      <p:to>
                                        <p:strVal val="visible"/>
                                      </p:to>
                                    </p:set>
                                    <p:animEffect transition="in" filter="fade">
                                      <p:cBhvr>
                                        <p:cTn id="16" dur="800" decel="100000"/>
                                        <p:tgtEl>
                                          <p:spTgt spid="36867">
                                            <p:txEl>
                                              <p:pRg st="0" end="0"/>
                                            </p:txEl>
                                          </p:spTgt>
                                        </p:tgtEl>
                                      </p:cBhvr>
                                    </p:animEffect>
                                    <p:anim calcmode="lin" valueType="num">
                                      <p:cBhvr>
                                        <p:cTn id="17" dur="800" decel="100000" fill="hold"/>
                                        <p:tgtEl>
                                          <p:spTgt spid="36867">
                                            <p:txEl>
                                              <p:pRg st="0" end="0"/>
                                            </p:txEl>
                                          </p:spTgt>
                                        </p:tgtEl>
                                        <p:attrNameLst>
                                          <p:attrName>style.rotation</p:attrName>
                                        </p:attrNameLst>
                                      </p:cBhvr>
                                      <p:tavLst>
                                        <p:tav tm="0">
                                          <p:val>
                                            <p:fltVal val="-90"/>
                                          </p:val>
                                        </p:tav>
                                        <p:tav tm="100000">
                                          <p:val>
                                            <p:fltVal val="0"/>
                                          </p:val>
                                        </p:tav>
                                      </p:tavLst>
                                    </p:anim>
                                    <p:anim calcmode="lin" valueType="num">
                                      <p:cBhvr>
                                        <p:cTn id="18" dur="800" decel="100000" fill="hold"/>
                                        <p:tgtEl>
                                          <p:spTgt spid="36867">
                                            <p:txEl>
                                              <p:pRg st="0" end="0"/>
                                            </p:txEl>
                                          </p:spTgt>
                                        </p:tgtEl>
                                        <p:attrNameLst>
                                          <p:attrName>ppt_x</p:attrName>
                                        </p:attrNameLst>
                                      </p:cBhvr>
                                      <p:tavLst>
                                        <p:tav tm="0">
                                          <p:val>
                                            <p:strVal val="#ppt_x+0.4"/>
                                          </p:val>
                                        </p:tav>
                                        <p:tav tm="100000">
                                          <p:val>
                                            <p:strVal val="#ppt_x-0.05"/>
                                          </p:val>
                                        </p:tav>
                                      </p:tavLst>
                                    </p:anim>
                                    <p:anim calcmode="lin" valueType="num">
                                      <p:cBhvr>
                                        <p:cTn id="19" dur="800" decel="100000" fill="hold"/>
                                        <p:tgtEl>
                                          <p:spTgt spid="36867">
                                            <p:txEl>
                                              <p:pRg st="0" end="0"/>
                                            </p:txEl>
                                          </p:spTgt>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36867">
                                            <p:txEl>
                                              <p:pRg st="0" end="0"/>
                                            </p:txEl>
                                          </p:spTgt>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36867">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30" presetClass="entr" presetSubtype="0" fill="hold" nodeType="clickEffect">
                                  <p:stCondLst>
                                    <p:cond delay="0"/>
                                  </p:stCondLst>
                                  <p:childTnLst>
                                    <p:set>
                                      <p:cBhvr>
                                        <p:cTn id="25" dur="1" fill="hold">
                                          <p:stCondLst>
                                            <p:cond delay="0"/>
                                          </p:stCondLst>
                                        </p:cTn>
                                        <p:tgtEl>
                                          <p:spTgt spid="36867">
                                            <p:txEl>
                                              <p:pRg st="1" end="1"/>
                                            </p:txEl>
                                          </p:spTgt>
                                        </p:tgtEl>
                                        <p:attrNameLst>
                                          <p:attrName>style.visibility</p:attrName>
                                        </p:attrNameLst>
                                      </p:cBhvr>
                                      <p:to>
                                        <p:strVal val="visible"/>
                                      </p:to>
                                    </p:set>
                                    <p:animEffect transition="in" filter="fade">
                                      <p:cBhvr>
                                        <p:cTn id="26" dur="800" decel="100000"/>
                                        <p:tgtEl>
                                          <p:spTgt spid="36867">
                                            <p:txEl>
                                              <p:pRg st="1" end="1"/>
                                            </p:txEl>
                                          </p:spTgt>
                                        </p:tgtEl>
                                      </p:cBhvr>
                                    </p:animEffect>
                                    <p:anim calcmode="lin" valueType="num">
                                      <p:cBhvr>
                                        <p:cTn id="27" dur="800" decel="100000" fill="hold"/>
                                        <p:tgtEl>
                                          <p:spTgt spid="36867">
                                            <p:txEl>
                                              <p:pRg st="1" end="1"/>
                                            </p:txEl>
                                          </p:spTgt>
                                        </p:tgtEl>
                                        <p:attrNameLst>
                                          <p:attrName>style.rotation</p:attrName>
                                        </p:attrNameLst>
                                      </p:cBhvr>
                                      <p:tavLst>
                                        <p:tav tm="0">
                                          <p:val>
                                            <p:fltVal val="-90"/>
                                          </p:val>
                                        </p:tav>
                                        <p:tav tm="100000">
                                          <p:val>
                                            <p:fltVal val="0"/>
                                          </p:val>
                                        </p:tav>
                                      </p:tavLst>
                                    </p:anim>
                                    <p:anim calcmode="lin" valueType="num">
                                      <p:cBhvr>
                                        <p:cTn id="28" dur="800" decel="100000" fill="hold"/>
                                        <p:tgtEl>
                                          <p:spTgt spid="36867">
                                            <p:txEl>
                                              <p:pRg st="1" end="1"/>
                                            </p:txEl>
                                          </p:spTgt>
                                        </p:tgtEl>
                                        <p:attrNameLst>
                                          <p:attrName>ppt_x</p:attrName>
                                        </p:attrNameLst>
                                      </p:cBhvr>
                                      <p:tavLst>
                                        <p:tav tm="0">
                                          <p:val>
                                            <p:strVal val="#ppt_x+0.4"/>
                                          </p:val>
                                        </p:tav>
                                        <p:tav tm="100000">
                                          <p:val>
                                            <p:strVal val="#ppt_x-0.05"/>
                                          </p:val>
                                        </p:tav>
                                      </p:tavLst>
                                    </p:anim>
                                    <p:anim calcmode="lin" valueType="num">
                                      <p:cBhvr>
                                        <p:cTn id="29" dur="800" decel="100000" fill="hold"/>
                                        <p:tgtEl>
                                          <p:spTgt spid="36867">
                                            <p:txEl>
                                              <p:pRg st="1" end="1"/>
                                            </p:txEl>
                                          </p:spTgt>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36867">
                                            <p:txEl>
                                              <p:pRg st="1" end="1"/>
                                            </p:txEl>
                                          </p:spTgt>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36867">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30" presetClass="entr" presetSubtype="0" fill="hold" nodeType="clickEffect">
                                  <p:stCondLst>
                                    <p:cond delay="0"/>
                                  </p:stCondLst>
                                  <p:childTnLst>
                                    <p:set>
                                      <p:cBhvr>
                                        <p:cTn id="35" dur="1" fill="hold">
                                          <p:stCondLst>
                                            <p:cond delay="0"/>
                                          </p:stCondLst>
                                        </p:cTn>
                                        <p:tgtEl>
                                          <p:spTgt spid="36867">
                                            <p:txEl>
                                              <p:pRg st="2" end="2"/>
                                            </p:txEl>
                                          </p:spTgt>
                                        </p:tgtEl>
                                        <p:attrNameLst>
                                          <p:attrName>style.visibility</p:attrName>
                                        </p:attrNameLst>
                                      </p:cBhvr>
                                      <p:to>
                                        <p:strVal val="visible"/>
                                      </p:to>
                                    </p:set>
                                    <p:animEffect transition="in" filter="fade">
                                      <p:cBhvr>
                                        <p:cTn id="36" dur="800" decel="100000"/>
                                        <p:tgtEl>
                                          <p:spTgt spid="36867">
                                            <p:txEl>
                                              <p:pRg st="2" end="2"/>
                                            </p:txEl>
                                          </p:spTgt>
                                        </p:tgtEl>
                                      </p:cBhvr>
                                    </p:animEffect>
                                    <p:anim calcmode="lin" valueType="num">
                                      <p:cBhvr>
                                        <p:cTn id="37" dur="800" decel="100000" fill="hold"/>
                                        <p:tgtEl>
                                          <p:spTgt spid="36867">
                                            <p:txEl>
                                              <p:pRg st="2" end="2"/>
                                            </p:txEl>
                                          </p:spTgt>
                                        </p:tgtEl>
                                        <p:attrNameLst>
                                          <p:attrName>style.rotation</p:attrName>
                                        </p:attrNameLst>
                                      </p:cBhvr>
                                      <p:tavLst>
                                        <p:tav tm="0">
                                          <p:val>
                                            <p:fltVal val="-90"/>
                                          </p:val>
                                        </p:tav>
                                        <p:tav tm="100000">
                                          <p:val>
                                            <p:fltVal val="0"/>
                                          </p:val>
                                        </p:tav>
                                      </p:tavLst>
                                    </p:anim>
                                    <p:anim calcmode="lin" valueType="num">
                                      <p:cBhvr>
                                        <p:cTn id="38" dur="800" decel="100000" fill="hold"/>
                                        <p:tgtEl>
                                          <p:spTgt spid="36867">
                                            <p:txEl>
                                              <p:pRg st="2" end="2"/>
                                            </p:txEl>
                                          </p:spTgt>
                                        </p:tgtEl>
                                        <p:attrNameLst>
                                          <p:attrName>ppt_x</p:attrName>
                                        </p:attrNameLst>
                                      </p:cBhvr>
                                      <p:tavLst>
                                        <p:tav tm="0">
                                          <p:val>
                                            <p:strVal val="#ppt_x+0.4"/>
                                          </p:val>
                                        </p:tav>
                                        <p:tav tm="100000">
                                          <p:val>
                                            <p:strVal val="#ppt_x-0.05"/>
                                          </p:val>
                                        </p:tav>
                                      </p:tavLst>
                                    </p:anim>
                                    <p:anim calcmode="lin" valueType="num">
                                      <p:cBhvr>
                                        <p:cTn id="39" dur="800" decel="100000" fill="hold"/>
                                        <p:tgtEl>
                                          <p:spTgt spid="36867">
                                            <p:txEl>
                                              <p:pRg st="2" end="2"/>
                                            </p:txEl>
                                          </p:spTgt>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36867">
                                            <p:txEl>
                                              <p:pRg st="2" end="2"/>
                                            </p:txEl>
                                          </p:spTgt>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36867">
                                            <p:txEl>
                                              <p:pRg st="2" end="2"/>
                                            </p:txEl>
                                          </p:spTgt>
                                        </p:tgtEl>
                                        <p:attrNameLst>
                                          <p:attrName>ppt_y</p:attrName>
                                        </p:attrNameLst>
                                      </p:cBhvr>
                                      <p:tavLst>
                                        <p:tav tm="0">
                                          <p:val>
                                            <p:strVal val="#ppt_y+0.1"/>
                                          </p:val>
                                        </p:tav>
                                        <p:tav tm="100000">
                                          <p:val>
                                            <p:strVal val="#ppt_y"/>
                                          </p:val>
                                        </p:tav>
                                      </p:tavLst>
                                    </p:anim>
                                  </p:childTnLst>
                                </p:cTn>
                              </p:par>
                              <p:par>
                                <p:cTn id="42" presetID="30" presetClass="entr" presetSubtype="0" fill="hold" nodeType="withEffect">
                                  <p:stCondLst>
                                    <p:cond delay="0"/>
                                  </p:stCondLst>
                                  <p:childTnLst>
                                    <p:set>
                                      <p:cBhvr>
                                        <p:cTn id="43" dur="1" fill="hold">
                                          <p:stCondLst>
                                            <p:cond delay="0"/>
                                          </p:stCondLst>
                                        </p:cTn>
                                        <p:tgtEl>
                                          <p:spTgt spid="36867">
                                            <p:txEl>
                                              <p:pRg st="3" end="3"/>
                                            </p:txEl>
                                          </p:spTgt>
                                        </p:tgtEl>
                                        <p:attrNameLst>
                                          <p:attrName>style.visibility</p:attrName>
                                        </p:attrNameLst>
                                      </p:cBhvr>
                                      <p:to>
                                        <p:strVal val="visible"/>
                                      </p:to>
                                    </p:set>
                                    <p:animEffect transition="in" filter="fade">
                                      <p:cBhvr>
                                        <p:cTn id="44" dur="800" decel="100000"/>
                                        <p:tgtEl>
                                          <p:spTgt spid="36867">
                                            <p:txEl>
                                              <p:pRg st="3" end="3"/>
                                            </p:txEl>
                                          </p:spTgt>
                                        </p:tgtEl>
                                      </p:cBhvr>
                                    </p:animEffect>
                                    <p:anim calcmode="lin" valueType="num">
                                      <p:cBhvr>
                                        <p:cTn id="45" dur="800" decel="100000" fill="hold"/>
                                        <p:tgtEl>
                                          <p:spTgt spid="36867">
                                            <p:txEl>
                                              <p:pRg st="3" end="3"/>
                                            </p:txEl>
                                          </p:spTgt>
                                        </p:tgtEl>
                                        <p:attrNameLst>
                                          <p:attrName>style.rotation</p:attrName>
                                        </p:attrNameLst>
                                      </p:cBhvr>
                                      <p:tavLst>
                                        <p:tav tm="0">
                                          <p:val>
                                            <p:fltVal val="-90"/>
                                          </p:val>
                                        </p:tav>
                                        <p:tav tm="100000">
                                          <p:val>
                                            <p:fltVal val="0"/>
                                          </p:val>
                                        </p:tav>
                                      </p:tavLst>
                                    </p:anim>
                                    <p:anim calcmode="lin" valueType="num">
                                      <p:cBhvr>
                                        <p:cTn id="46" dur="800" decel="100000" fill="hold"/>
                                        <p:tgtEl>
                                          <p:spTgt spid="36867">
                                            <p:txEl>
                                              <p:pRg st="3" end="3"/>
                                            </p:txEl>
                                          </p:spTgt>
                                        </p:tgtEl>
                                        <p:attrNameLst>
                                          <p:attrName>ppt_x</p:attrName>
                                        </p:attrNameLst>
                                      </p:cBhvr>
                                      <p:tavLst>
                                        <p:tav tm="0">
                                          <p:val>
                                            <p:strVal val="#ppt_x+0.4"/>
                                          </p:val>
                                        </p:tav>
                                        <p:tav tm="100000">
                                          <p:val>
                                            <p:strVal val="#ppt_x-0.05"/>
                                          </p:val>
                                        </p:tav>
                                      </p:tavLst>
                                    </p:anim>
                                    <p:anim calcmode="lin" valueType="num">
                                      <p:cBhvr>
                                        <p:cTn id="47" dur="800" decel="100000" fill="hold"/>
                                        <p:tgtEl>
                                          <p:spTgt spid="36867">
                                            <p:txEl>
                                              <p:pRg st="3" end="3"/>
                                            </p:txEl>
                                          </p:spTgt>
                                        </p:tgtEl>
                                        <p:attrNameLst>
                                          <p:attrName>ppt_y</p:attrName>
                                        </p:attrNameLst>
                                      </p:cBhvr>
                                      <p:tavLst>
                                        <p:tav tm="0">
                                          <p:val>
                                            <p:strVal val="#ppt_y-0.4"/>
                                          </p:val>
                                        </p:tav>
                                        <p:tav tm="100000">
                                          <p:val>
                                            <p:strVal val="#ppt_y+0.1"/>
                                          </p:val>
                                        </p:tav>
                                      </p:tavLst>
                                    </p:anim>
                                    <p:anim calcmode="lin" valueType="num">
                                      <p:cBhvr>
                                        <p:cTn id="48" dur="200" accel="100000" fill="hold">
                                          <p:stCondLst>
                                            <p:cond delay="800"/>
                                          </p:stCondLst>
                                        </p:cTn>
                                        <p:tgtEl>
                                          <p:spTgt spid="36867">
                                            <p:txEl>
                                              <p:pRg st="3" end="3"/>
                                            </p:txEl>
                                          </p:spTgt>
                                        </p:tgtEl>
                                        <p:attrNameLst>
                                          <p:attrName>ppt_x</p:attrName>
                                        </p:attrNameLst>
                                      </p:cBhvr>
                                      <p:tavLst>
                                        <p:tav tm="0">
                                          <p:val>
                                            <p:strVal val="#ppt_x-0.05"/>
                                          </p:val>
                                        </p:tav>
                                        <p:tav tm="100000">
                                          <p:val>
                                            <p:strVal val="#ppt_x"/>
                                          </p:val>
                                        </p:tav>
                                      </p:tavLst>
                                    </p:anim>
                                    <p:anim calcmode="lin" valueType="num">
                                      <p:cBhvr>
                                        <p:cTn id="49" dur="200" accel="100000" fill="hold">
                                          <p:stCondLst>
                                            <p:cond delay="800"/>
                                          </p:stCondLst>
                                        </p:cTn>
                                        <p:tgtEl>
                                          <p:spTgt spid="36867">
                                            <p:txEl>
                                              <p:pRg st="3" end="3"/>
                                            </p:txEl>
                                          </p:spTgt>
                                        </p:tgtEl>
                                        <p:attrNameLst>
                                          <p:attrName>ppt_y</p:attrName>
                                        </p:attrNameLst>
                                      </p:cBhvr>
                                      <p:tavLst>
                                        <p:tav tm="0">
                                          <p:val>
                                            <p:strVal val="#ppt_y+0.1"/>
                                          </p:val>
                                        </p:tav>
                                        <p:tav tm="100000">
                                          <p:val>
                                            <p:strVal val="#ppt_y"/>
                                          </p:val>
                                        </p:tav>
                                      </p:tavLst>
                                    </p:anim>
                                  </p:childTnLst>
                                </p:cTn>
                              </p:par>
                              <p:par>
                                <p:cTn id="50" presetID="30" presetClass="entr" presetSubtype="0" fill="hold" nodeType="withEffect">
                                  <p:stCondLst>
                                    <p:cond delay="0"/>
                                  </p:stCondLst>
                                  <p:childTnLst>
                                    <p:set>
                                      <p:cBhvr>
                                        <p:cTn id="51" dur="1" fill="hold">
                                          <p:stCondLst>
                                            <p:cond delay="0"/>
                                          </p:stCondLst>
                                        </p:cTn>
                                        <p:tgtEl>
                                          <p:spTgt spid="36867">
                                            <p:txEl>
                                              <p:pRg st="4" end="4"/>
                                            </p:txEl>
                                          </p:spTgt>
                                        </p:tgtEl>
                                        <p:attrNameLst>
                                          <p:attrName>style.visibility</p:attrName>
                                        </p:attrNameLst>
                                      </p:cBhvr>
                                      <p:to>
                                        <p:strVal val="visible"/>
                                      </p:to>
                                    </p:set>
                                    <p:animEffect transition="in" filter="fade">
                                      <p:cBhvr>
                                        <p:cTn id="52" dur="800" decel="100000"/>
                                        <p:tgtEl>
                                          <p:spTgt spid="36867">
                                            <p:txEl>
                                              <p:pRg st="4" end="4"/>
                                            </p:txEl>
                                          </p:spTgt>
                                        </p:tgtEl>
                                      </p:cBhvr>
                                    </p:animEffect>
                                    <p:anim calcmode="lin" valueType="num">
                                      <p:cBhvr>
                                        <p:cTn id="53" dur="800" decel="100000" fill="hold"/>
                                        <p:tgtEl>
                                          <p:spTgt spid="36867">
                                            <p:txEl>
                                              <p:pRg st="4" end="4"/>
                                            </p:txEl>
                                          </p:spTgt>
                                        </p:tgtEl>
                                        <p:attrNameLst>
                                          <p:attrName>style.rotation</p:attrName>
                                        </p:attrNameLst>
                                      </p:cBhvr>
                                      <p:tavLst>
                                        <p:tav tm="0">
                                          <p:val>
                                            <p:fltVal val="-90"/>
                                          </p:val>
                                        </p:tav>
                                        <p:tav tm="100000">
                                          <p:val>
                                            <p:fltVal val="0"/>
                                          </p:val>
                                        </p:tav>
                                      </p:tavLst>
                                    </p:anim>
                                    <p:anim calcmode="lin" valueType="num">
                                      <p:cBhvr>
                                        <p:cTn id="54" dur="800" decel="100000" fill="hold"/>
                                        <p:tgtEl>
                                          <p:spTgt spid="36867">
                                            <p:txEl>
                                              <p:pRg st="4" end="4"/>
                                            </p:txEl>
                                          </p:spTgt>
                                        </p:tgtEl>
                                        <p:attrNameLst>
                                          <p:attrName>ppt_x</p:attrName>
                                        </p:attrNameLst>
                                      </p:cBhvr>
                                      <p:tavLst>
                                        <p:tav tm="0">
                                          <p:val>
                                            <p:strVal val="#ppt_x+0.4"/>
                                          </p:val>
                                        </p:tav>
                                        <p:tav tm="100000">
                                          <p:val>
                                            <p:strVal val="#ppt_x-0.05"/>
                                          </p:val>
                                        </p:tav>
                                      </p:tavLst>
                                    </p:anim>
                                    <p:anim calcmode="lin" valueType="num">
                                      <p:cBhvr>
                                        <p:cTn id="55" dur="800" decel="100000" fill="hold"/>
                                        <p:tgtEl>
                                          <p:spTgt spid="36867">
                                            <p:txEl>
                                              <p:pRg st="4" end="4"/>
                                            </p:txEl>
                                          </p:spTgt>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36867">
                                            <p:txEl>
                                              <p:pRg st="4" end="4"/>
                                            </p:txEl>
                                          </p:spTgt>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36867">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30" presetClass="entr" presetSubtype="0" fill="hold" nodeType="clickEffect">
                                  <p:stCondLst>
                                    <p:cond delay="0"/>
                                  </p:stCondLst>
                                  <p:childTnLst>
                                    <p:set>
                                      <p:cBhvr>
                                        <p:cTn id="61" dur="1" fill="hold">
                                          <p:stCondLst>
                                            <p:cond delay="0"/>
                                          </p:stCondLst>
                                        </p:cTn>
                                        <p:tgtEl>
                                          <p:spTgt spid="36867">
                                            <p:txEl>
                                              <p:pRg st="5" end="5"/>
                                            </p:txEl>
                                          </p:spTgt>
                                        </p:tgtEl>
                                        <p:attrNameLst>
                                          <p:attrName>style.visibility</p:attrName>
                                        </p:attrNameLst>
                                      </p:cBhvr>
                                      <p:to>
                                        <p:strVal val="visible"/>
                                      </p:to>
                                    </p:set>
                                    <p:animEffect transition="in" filter="fade">
                                      <p:cBhvr>
                                        <p:cTn id="62" dur="800" decel="100000"/>
                                        <p:tgtEl>
                                          <p:spTgt spid="36867">
                                            <p:txEl>
                                              <p:pRg st="5" end="5"/>
                                            </p:txEl>
                                          </p:spTgt>
                                        </p:tgtEl>
                                      </p:cBhvr>
                                    </p:animEffect>
                                    <p:anim calcmode="lin" valueType="num">
                                      <p:cBhvr>
                                        <p:cTn id="63" dur="800" decel="100000" fill="hold"/>
                                        <p:tgtEl>
                                          <p:spTgt spid="36867">
                                            <p:txEl>
                                              <p:pRg st="5" end="5"/>
                                            </p:txEl>
                                          </p:spTgt>
                                        </p:tgtEl>
                                        <p:attrNameLst>
                                          <p:attrName>style.rotation</p:attrName>
                                        </p:attrNameLst>
                                      </p:cBhvr>
                                      <p:tavLst>
                                        <p:tav tm="0">
                                          <p:val>
                                            <p:fltVal val="-90"/>
                                          </p:val>
                                        </p:tav>
                                        <p:tav tm="100000">
                                          <p:val>
                                            <p:fltVal val="0"/>
                                          </p:val>
                                        </p:tav>
                                      </p:tavLst>
                                    </p:anim>
                                    <p:anim calcmode="lin" valueType="num">
                                      <p:cBhvr>
                                        <p:cTn id="64" dur="800" decel="100000" fill="hold"/>
                                        <p:tgtEl>
                                          <p:spTgt spid="36867">
                                            <p:txEl>
                                              <p:pRg st="5" end="5"/>
                                            </p:txEl>
                                          </p:spTgt>
                                        </p:tgtEl>
                                        <p:attrNameLst>
                                          <p:attrName>ppt_x</p:attrName>
                                        </p:attrNameLst>
                                      </p:cBhvr>
                                      <p:tavLst>
                                        <p:tav tm="0">
                                          <p:val>
                                            <p:strVal val="#ppt_x+0.4"/>
                                          </p:val>
                                        </p:tav>
                                        <p:tav tm="100000">
                                          <p:val>
                                            <p:strVal val="#ppt_x-0.05"/>
                                          </p:val>
                                        </p:tav>
                                      </p:tavLst>
                                    </p:anim>
                                    <p:anim calcmode="lin" valueType="num">
                                      <p:cBhvr>
                                        <p:cTn id="65" dur="800" decel="100000" fill="hold"/>
                                        <p:tgtEl>
                                          <p:spTgt spid="36867">
                                            <p:txEl>
                                              <p:pRg st="5" end="5"/>
                                            </p:txEl>
                                          </p:spTgt>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36867">
                                            <p:txEl>
                                              <p:pRg st="5" end="5"/>
                                            </p:txEl>
                                          </p:spTgt>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36867">
                                            <p:txEl>
                                              <p:pRg st="5" end="5"/>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4FD56D66-693C-2DE7-1D6C-B047D6F92DC1}"/>
              </a:ext>
            </a:extLst>
          </p:cNvPr>
          <p:cNvSpPr>
            <a:spLocks noGrp="1" noChangeArrowheads="1"/>
          </p:cNvSpPr>
          <p:nvPr>
            <p:ph type="title"/>
          </p:nvPr>
        </p:nvSpPr>
        <p:spPr>
          <a:xfrm>
            <a:off x="2025654" y="808056"/>
            <a:ext cx="7958331" cy="1077229"/>
          </a:xfrm>
        </p:spPr>
        <p:txBody>
          <a:bodyPr/>
          <a:lstStyle/>
          <a:p>
            <a:pPr algn="ctr" eaLnBrk="1" hangingPunct="1">
              <a:defRPr/>
            </a:pPr>
            <a:r>
              <a:rPr lang="tr-TR" altLang="tr-TR" dirty="0"/>
              <a:t>MUHASEBE DALLARI</a:t>
            </a:r>
          </a:p>
        </p:txBody>
      </p:sp>
      <p:sp>
        <p:nvSpPr>
          <p:cNvPr id="37891" name="Rectangle 3">
            <a:extLst>
              <a:ext uri="{FF2B5EF4-FFF2-40B4-BE49-F238E27FC236}">
                <a16:creationId xmlns:a16="http://schemas.microsoft.com/office/drawing/2014/main" id="{89EF4641-1312-C079-AB8C-EE78B575EA6A}"/>
              </a:ext>
            </a:extLst>
          </p:cNvPr>
          <p:cNvSpPr>
            <a:spLocks noGrp="1" noChangeArrowheads="1"/>
          </p:cNvSpPr>
          <p:nvPr>
            <p:ph type="body" idx="1"/>
          </p:nvPr>
        </p:nvSpPr>
        <p:spPr>
          <a:xfrm>
            <a:off x="1090246" y="2052116"/>
            <a:ext cx="9479893" cy="3997828"/>
          </a:xfrm>
        </p:spPr>
        <p:txBody>
          <a:bodyPr>
            <a:noAutofit/>
          </a:bodyPr>
          <a:lstStyle/>
          <a:p>
            <a:pPr algn="just" eaLnBrk="1" hangingPunct="1"/>
            <a:r>
              <a:rPr lang="tr-TR" altLang="tr-TR" sz="2400" b="1" dirty="0"/>
              <a:t>Genel Muhasebe (Finansal Muhasebe):</a:t>
            </a:r>
            <a:r>
              <a:rPr lang="tr-TR" altLang="tr-TR" sz="2400" dirty="0"/>
              <a:t> Muhasebenin ilk üç sıradaki fonksiyonlarını yerine getiren muhasebe dalıdır. Muhasebenin bu dalı, işletmede ortaya çıkan temel mali olaylar hakkında hem işletme içi hem de işletme dışı taraflara bilgi üretir.</a:t>
            </a:r>
          </a:p>
          <a:p>
            <a:pPr algn="just" eaLnBrk="1" hangingPunct="1"/>
            <a:endParaRPr lang="tr-TR" altLang="tr-TR" sz="2400" dirty="0"/>
          </a:p>
          <a:p>
            <a:pPr algn="just" eaLnBrk="1" hangingPunct="1"/>
            <a:r>
              <a:rPr lang="tr-TR" altLang="tr-TR" sz="2400" b="1" dirty="0"/>
              <a:t>Şirketler Muhasebesi:</a:t>
            </a:r>
            <a:r>
              <a:rPr lang="tr-TR" altLang="tr-TR" sz="2400" dirty="0"/>
              <a:t> İşletmelerin kuruluşu, sermaye </a:t>
            </a:r>
            <a:r>
              <a:rPr lang="tr-TR" altLang="tr-TR" sz="2400" dirty="0" err="1"/>
              <a:t>arttırımı</a:t>
            </a:r>
            <a:r>
              <a:rPr lang="tr-TR" altLang="tr-TR" sz="2400" dirty="0"/>
              <a:t>, kar dağıtımı, tasfiyesi, katılma ve birleşme gibi özel durumların muhasebe kayıtlarının yapılması ile ilgilenen muhasebe dalıdır.</a:t>
            </a:r>
            <a:endParaRPr lang="tr-TR" altLang="tr-TR" sz="2400"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7890"/>
                                        </p:tgtEl>
                                        <p:attrNameLst>
                                          <p:attrName>style.visibility</p:attrName>
                                        </p:attrNameLst>
                                      </p:cBhvr>
                                      <p:to>
                                        <p:strVal val="visible"/>
                                      </p:to>
                                    </p:set>
                                    <p:anim calcmode="lin" valueType="num">
                                      <p:cBhvr>
                                        <p:cTn id="7" dur="500" fill="hold"/>
                                        <p:tgtEl>
                                          <p:spTgt spid="3789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7890"/>
                                        </p:tgtEl>
                                        <p:attrNameLst>
                                          <p:attrName>ppt_y</p:attrName>
                                        </p:attrNameLst>
                                      </p:cBhvr>
                                      <p:tavLst>
                                        <p:tav tm="0">
                                          <p:val>
                                            <p:strVal val="#ppt_y"/>
                                          </p:val>
                                        </p:tav>
                                        <p:tav tm="100000">
                                          <p:val>
                                            <p:strVal val="#ppt_y"/>
                                          </p:val>
                                        </p:tav>
                                      </p:tavLst>
                                    </p:anim>
                                    <p:anim calcmode="lin" valueType="num">
                                      <p:cBhvr>
                                        <p:cTn id="9" dur="500" fill="hold"/>
                                        <p:tgtEl>
                                          <p:spTgt spid="3789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789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789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6" presetClass="entr" presetSubtype="0" fill="hold" nodeType="clickEffect">
                                  <p:stCondLst>
                                    <p:cond delay="0"/>
                                  </p:stCondLst>
                                  <p:childTnLst>
                                    <p:set>
                                      <p:cBhvr>
                                        <p:cTn id="15" dur="1" fill="hold">
                                          <p:stCondLst>
                                            <p:cond delay="0"/>
                                          </p:stCondLst>
                                        </p:cTn>
                                        <p:tgtEl>
                                          <p:spTgt spid="37891">
                                            <p:txEl>
                                              <p:pRg st="0" end="0"/>
                                            </p:txEl>
                                          </p:spTgt>
                                        </p:tgtEl>
                                        <p:attrNameLst>
                                          <p:attrName>style.visibility</p:attrName>
                                        </p:attrNameLst>
                                      </p:cBhvr>
                                      <p:to>
                                        <p:strVal val="visible"/>
                                      </p:to>
                                    </p:set>
                                    <p:animEffect transition="in" filter="wipe(down)">
                                      <p:cBhvr>
                                        <p:cTn id="16" dur="580">
                                          <p:stCondLst>
                                            <p:cond delay="0"/>
                                          </p:stCondLst>
                                        </p:cTn>
                                        <p:tgtEl>
                                          <p:spTgt spid="37891">
                                            <p:txEl>
                                              <p:pRg st="0" end="0"/>
                                            </p:txEl>
                                          </p:spTgt>
                                        </p:tgtEl>
                                      </p:cBhvr>
                                    </p:animEffect>
                                    <p:anim calcmode="lin" valueType="num">
                                      <p:cBhvr>
                                        <p:cTn id="17" dur="1822" tmFilter="0,0; 0.14,0.36; 0.43,0.73; 0.71,0.91; 1.0,1.0">
                                          <p:stCondLst>
                                            <p:cond delay="0"/>
                                          </p:stCondLst>
                                        </p:cTn>
                                        <p:tgtEl>
                                          <p:spTgt spid="37891">
                                            <p:txEl>
                                              <p:pRg st="0" end="0"/>
                                            </p:txEl>
                                          </p:spTgt>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7891">
                                            <p:txEl>
                                              <p:pRg st="0" end="0"/>
                                            </p:txEl>
                                          </p:spTgt>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7891">
                                            <p:txEl>
                                              <p:pRg st="0" end="0"/>
                                            </p:txEl>
                                          </p:spTgt>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7891">
                                            <p:txEl>
                                              <p:pRg st="0" end="0"/>
                                            </p:txEl>
                                          </p:spTgt>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7891">
                                            <p:txEl>
                                              <p:pRg st="0" end="0"/>
                                            </p:txEl>
                                          </p:spTgt>
                                        </p:tgtEl>
                                        <p:attrNameLst>
                                          <p:attrName>ppt_y</p:attrName>
                                        </p:attrNameLst>
                                      </p:cBhvr>
                                      <p:tavLst>
                                        <p:tav tm="0" fmla="#ppt_y-sin(pi*$)/81">
                                          <p:val>
                                            <p:fltVal val="0"/>
                                          </p:val>
                                        </p:tav>
                                        <p:tav tm="100000">
                                          <p:val>
                                            <p:fltVal val="1"/>
                                          </p:val>
                                        </p:tav>
                                      </p:tavLst>
                                    </p:anim>
                                    <p:animScale>
                                      <p:cBhvr>
                                        <p:cTn id="22" dur="26">
                                          <p:stCondLst>
                                            <p:cond delay="650"/>
                                          </p:stCondLst>
                                        </p:cTn>
                                        <p:tgtEl>
                                          <p:spTgt spid="37891">
                                            <p:txEl>
                                              <p:pRg st="0" end="0"/>
                                            </p:txEl>
                                          </p:spTgt>
                                        </p:tgtEl>
                                      </p:cBhvr>
                                      <p:to x="100000" y="60000"/>
                                    </p:animScale>
                                    <p:animScale>
                                      <p:cBhvr>
                                        <p:cTn id="23" dur="166" decel="50000">
                                          <p:stCondLst>
                                            <p:cond delay="676"/>
                                          </p:stCondLst>
                                        </p:cTn>
                                        <p:tgtEl>
                                          <p:spTgt spid="37891">
                                            <p:txEl>
                                              <p:pRg st="0" end="0"/>
                                            </p:txEl>
                                          </p:spTgt>
                                        </p:tgtEl>
                                      </p:cBhvr>
                                      <p:to x="100000" y="100000"/>
                                    </p:animScale>
                                    <p:animScale>
                                      <p:cBhvr>
                                        <p:cTn id="24" dur="26">
                                          <p:stCondLst>
                                            <p:cond delay="1312"/>
                                          </p:stCondLst>
                                        </p:cTn>
                                        <p:tgtEl>
                                          <p:spTgt spid="37891">
                                            <p:txEl>
                                              <p:pRg st="0" end="0"/>
                                            </p:txEl>
                                          </p:spTgt>
                                        </p:tgtEl>
                                      </p:cBhvr>
                                      <p:to x="100000" y="80000"/>
                                    </p:animScale>
                                    <p:animScale>
                                      <p:cBhvr>
                                        <p:cTn id="25" dur="166" decel="50000">
                                          <p:stCondLst>
                                            <p:cond delay="1338"/>
                                          </p:stCondLst>
                                        </p:cTn>
                                        <p:tgtEl>
                                          <p:spTgt spid="37891">
                                            <p:txEl>
                                              <p:pRg st="0" end="0"/>
                                            </p:txEl>
                                          </p:spTgt>
                                        </p:tgtEl>
                                      </p:cBhvr>
                                      <p:to x="100000" y="100000"/>
                                    </p:animScale>
                                    <p:animScale>
                                      <p:cBhvr>
                                        <p:cTn id="26" dur="26">
                                          <p:stCondLst>
                                            <p:cond delay="1642"/>
                                          </p:stCondLst>
                                        </p:cTn>
                                        <p:tgtEl>
                                          <p:spTgt spid="37891">
                                            <p:txEl>
                                              <p:pRg st="0" end="0"/>
                                            </p:txEl>
                                          </p:spTgt>
                                        </p:tgtEl>
                                      </p:cBhvr>
                                      <p:to x="100000" y="90000"/>
                                    </p:animScale>
                                    <p:animScale>
                                      <p:cBhvr>
                                        <p:cTn id="27" dur="166" decel="50000">
                                          <p:stCondLst>
                                            <p:cond delay="1668"/>
                                          </p:stCondLst>
                                        </p:cTn>
                                        <p:tgtEl>
                                          <p:spTgt spid="37891">
                                            <p:txEl>
                                              <p:pRg st="0" end="0"/>
                                            </p:txEl>
                                          </p:spTgt>
                                        </p:tgtEl>
                                      </p:cBhvr>
                                      <p:to x="100000" y="100000"/>
                                    </p:animScale>
                                    <p:animScale>
                                      <p:cBhvr>
                                        <p:cTn id="28" dur="26">
                                          <p:stCondLst>
                                            <p:cond delay="1808"/>
                                          </p:stCondLst>
                                        </p:cTn>
                                        <p:tgtEl>
                                          <p:spTgt spid="37891">
                                            <p:txEl>
                                              <p:pRg st="0" end="0"/>
                                            </p:txEl>
                                          </p:spTgt>
                                        </p:tgtEl>
                                      </p:cBhvr>
                                      <p:to x="100000" y="95000"/>
                                    </p:animScale>
                                    <p:animScale>
                                      <p:cBhvr>
                                        <p:cTn id="29" dur="166" decel="50000">
                                          <p:stCondLst>
                                            <p:cond delay="1834"/>
                                          </p:stCondLst>
                                        </p:cTn>
                                        <p:tgtEl>
                                          <p:spTgt spid="37891">
                                            <p:txEl>
                                              <p:pRg st="0" end="0"/>
                                            </p:txEl>
                                          </p:spTgt>
                                        </p:tgtEl>
                                      </p:cBhvr>
                                      <p:to x="100000" y="100000"/>
                                    </p:animScale>
                                  </p:childTnLst>
                                </p:cTn>
                              </p:par>
                            </p:childTnLst>
                          </p:cTn>
                        </p:par>
                      </p:childTnLst>
                    </p:cTn>
                  </p:par>
                  <p:par>
                    <p:cTn id="30" fill="hold" nodeType="clickPar">
                      <p:stCondLst>
                        <p:cond delay="indefinite"/>
                      </p:stCondLst>
                      <p:childTnLst>
                        <p:par>
                          <p:cTn id="31" fill="hold" nodeType="withGroup">
                            <p:stCondLst>
                              <p:cond delay="0"/>
                            </p:stCondLst>
                            <p:childTnLst>
                              <p:par>
                                <p:cTn id="32" presetID="26" presetClass="entr" presetSubtype="0" fill="hold" nodeType="clickEffect">
                                  <p:stCondLst>
                                    <p:cond delay="0"/>
                                  </p:stCondLst>
                                  <p:childTnLst>
                                    <p:set>
                                      <p:cBhvr>
                                        <p:cTn id="33" dur="1" fill="hold">
                                          <p:stCondLst>
                                            <p:cond delay="0"/>
                                          </p:stCondLst>
                                        </p:cTn>
                                        <p:tgtEl>
                                          <p:spTgt spid="37891">
                                            <p:txEl>
                                              <p:pRg st="2" end="2"/>
                                            </p:txEl>
                                          </p:spTgt>
                                        </p:tgtEl>
                                        <p:attrNameLst>
                                          <p:attrName>style.visibility</p:attrName>
                                        </p:attrNameLst>
                                      </p:cBhvr>
                                      <p:to>
                                        <p:strVal val="visible"/>
                                      </p:to>
                                    </p:set>
                                    <p:animEffect transition="in" filter="wipe(down)">
                                      <p:cBhvr>
                                        <p:cTn id="34" dur="580">
                                          <p:stCondLst>
                                            <p:cond delay="0"/>
                                          </p:stCondLst>
                                        </p:cTn>
                                        <p:tgtEl>
                                          <p:spTgt spid="37891">
                                            <p:txEl>
                                              <p:pRg st="2" end="2"/>
                                            </p:txEl>
                                          </p:spTgt>
                                        </p:tgtEl>
                                      </p:cBhvr>
                                    </p:animEffect>
                                    <p:anim calcmode="lin" valueType="num">
                                      <p:cBhvr>
                                        <p:cTn id="35" dur="1822" tmFilter="0,0; 0.14,0.36; 0.43,0.73; 0.71,0.91; 1.0,1.0">
                                          <p:stCondLst>
                                            <p:cond delay="0"/>
                                          </p:stCondLst>
                                        </p:cTn>
                                        <p:tgtEl>
                                          <p:spTgt spid="37891">
                                            <p:txEl>
                                              <p:pRg st="2" end="2"/>
                                            </p:txEl>
                                          </p:spTgt>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37891">
                                            <p:txEl>
                                              <p:pRg st="2" end="2"/>
                                            </p:txEl>
                                          </p:spTgt>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37891">
                                            <p:txEl>
                                              <p:pRg st="2" end="2"/>
                                            </p:txEl>
                                          </p:spTgt>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37891">
                                            <p:txEl>
                                              <p:pRg st="2" end="2"/>
                                            </p:txEl>
                                          </p:spTgt>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37891">
                                            <p:txEl>
                                              <p:pRg st="2" end="2"/>
                                            </p:txEl>
                                          </p:spTgt>
                                        </p:tgtEl>
                                        <p:attrNameLst>
                                          <p:attrName>ppt_y</p:attrName>
                                        </p:attrNameLst>
                                      </p:cBhvr>
                                      <p:tavLst>
                                        <p:tav tm="0" fmla="#ppt_y-sin(pi*$)/81">
                                          <p:val>
                                            <p:fltVal val="0"/>
                                          </p:val>
                                        </p:tav>
                                        <p:tav tm="100000">
                                          <p:val>
                                            <p:fltVal val="1"/>
                                          </p:val>
                                        </p:tav>
                                      </p:tavLst>
                                    </p:anim>
                                    <p:animScale>
                                      <p:cBhvr>
                                        <p:cTn id="40" dur="26">
                                          <p:stCondLst>
                                            <p:cond delay="650"/>
                                          </p:stCondLst>
                                        </p:cTn>
                                        <p:tgtEl>
                                          <p:spTgt spid="37891">
                                            <p:txEl>
                                              <p:pRg st="2" end="2"/>
                                            </p:txEl>
                                          </p:spTgt>
                                        </p:tgtEl>
                                      </p:cBhvr>
                                      <p:to x="100000" y="60000"/>
                                    </p:animScale>
                                    <p:animScale>
                                      <p:cBhvr>
                                        <p:cTn id="41" dur="166" decel="50000">
                                          <p:stCondLst>
                                            <p:cond delay="676"/>
                                          </p:stCondLst>
                                        </p:cTn>
                                        <p:tgtEl>
                                          <p:spTgt spid="37891">
                                            <p:txEl>
                                              <p:pRg st="2" end="2"/>
                                            </p:txEl>
                                          </p:spTgt>
                                        </p:tgtEl>
                                      </p:cBhvr>
                                      <p:to x="100000" y="100000"/>
                                    </p:animScale>
                                    <p:animScale>
                                      <p:cBhvr>
                                        <p:cTn id="42" dur="26">
                                          <p:stCondLst>
                                            <p:cond delay="1312"/>
                                          </p:stCondLst>
                                        </p:cTn>
                                        <p:tgtEl>
                                          <p:spTgt spid="37891">
                                            <p:txEl>
                                              <p:pRg st="2" end="2"/>
                                            </p:txEl>
                                          </p:spTgt>
                                        </p:tgtEl>
                                      </p:cBhvr>
                                      <p:to x="100000" y="80000"/>
                                    </p:animScale>
                                    <p:animScale>
                                      <p:cBhvr>
                                        <p:cTn id="43" dur="166" decel="50000">
                                          <p:stCondLst>
                                            <p:cond delay="1338"/>
                                          </p:stCondLst>
                                        </p:cTn>
                                        <p:tgtEl>
                                          <p:spTgt spid="37891">
                                            <p:txEl>
                                              <p:pRg st="2" end="2"/>
                                            </p:txEl>
                                          </p:spTgt>
                                        </p:tgtEl>
                                      </p:cBhvr>
                                      <p:to x="100000" y="100000"/>
                                    </p:animScale>
                                    <p:animScale>
                                      <p:cBhvr>
                                        <p:cTn id="44" dur="26">
                                          <p:stCondLst>
                                            <p:cond delay="1642"/>
                                          </p:stCondLst>
                                        </p:cTn>
                                        <p:tgtEl>
                                          <p:spTgt spid="37891">
                                            <p:txEl>
                                              <p:pRg st="2" end="2"/>
                                            </p:txEl>
                                          </p:spTgt>
                                        </p:tgtEl>
                                      </p:cBhvr>
                                      <p:to x="100000" y="90000"/>
                                    </p:animScale>
                                    <p:animScale>
                                      <p:cBhvr>
                                        <p:cTn id="45" dur="166" decel="50000">
                                          <p:stCondLst>
                                            <p:cond delay="1668"/>
                                          </p:stCondLst>
                                        </p:cTn>
                                        <p:tgtEl>
                                          <p:spTgt spid="37891">
                                            <p:txEl>
                                              <p:pRg st="2" end="2"/>
                                            </p:txEl>
                                          </p:spTgt>
                                        </p:tgtEl>
                                      </p:cBhvr>
                                      <p:to x="100000" y="100000"/>
                                    </p:animScale>
                                    <p:animScale>
                                      <p:cBhvr>
                                        <p:cTn id="46" dur="26">
                                          <p:stCondLst>
                                            <p:cond delay="1808"/>
                                          </p:stCondLst>
                                        </p:cTn>
                                        <p:tgtEl>
                                          <p:spTgt spid="37891">
                                            <p:txEl>
                                              <p:pRg st="2" end="2"/>
                                            </p:txEl>
                                          </p:spTgt>
                                        </p:tgtEl>
                                      </p:cBhvr>
                                      <p:to x="100000" y="95000"/>
                                    </p:animScale>
                                    <p:animScale>
                                      <p:cBhvr>
                                        <p:cTn id="47" dur="166" decel="50000">
                                          <p:stCondLst>
                                            <p:cond delay="1834"/>
                                          </p:stCondLst>
                                        </p:cTn>
                                        <p:tgtEl>
                                          <p:spTgt spid="37891">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{D30AE524-A29D-BE4E-97DA-8E6A511EE92A}tf10001119</Template>
  <TotalTime>40850</TotalTime>
  <Words>1833</Words>
  <Application>Microsoft Macintosh PowerPoint</Application>
  <PresentationFormat>Widescreen</PresentationFormat>
  <Paragraphs>201</Paragraphs>
  <Slides>36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Comic Sans MS</vt:lpstr>
      <vt:lpstr>Garamond</vt:lpstr>
      <vt:lpstr>Gill Sans MT</vt:lpstr>
      <vt:lpstr>Helvetica</vt:lpstr>
      <vt:lpstr>Times New Roman</vt:lpstr>
      <vt:lpstr>Wingdings</vt:lpstr>
      <vt:lpstr>Gallery</vt:lpstr>
      <vt:lpstr>Dr. ÖĞR. ÜYESİ Bertaç Şakİr Şahİn.</vt:lpstr>
      <vt:lpstr>İŞLETME</vt:lpstr>
      <vt:lpstr>İŞLETME TÜRLERİ</vt:lpstr>
      <vt:lpstr>İŞLETMEDE ORTAYA ÇIKAN İŞLEMLER</vt:lpstr>
      <vt:lpstr>İŞLETME İLGİLİLERİ</vt:lpstr>
      <vt:lpstr>MUHASEBE</vt:lpstr>
      <vt:lpstr>Muhasebe Bilgi Sistemi</vt:lpstr>
      <vt:lpstr>Muhasebenin Fonksiyonları Araçlar</vt:lpstr>
      <vt:lpstr>MUHASEBE DALLARI</vt:lpstr>
      <vt:lpstr>MUHASEBE DALLARI</vt:lpstr>
      <vt:lpstr>TÜRKİYE’DE MUHASEBE DÜZENİ</vt:lpstr>
      <vt:lpstr>UFRS</vt:lpstr>
      <vt:lpstr>FİNANSAL TABLOLAR </vt:lpstr>
      <vt:lpstr>PowerPoint Presentation</vt:lpstr>
      <vt:lpstr>PowerPoint Presentation</vt:lpstr>
      <vt:lpstr>MUHASEBE KAYIT DÜZENİ</vt:lpstr>
      <vt:lpstr>PowerPoint Presentation</vt:lpstr>
      <vt:lpstr>YEVMİYE DEFTERİ</vt:lpstr>
      <vt:lpstr>DEFTER-İ KEBİR</vt:lpstr>
      <vt:lpstr>ENVANTER DEFTERİ</vt:lpstr>
      <vt:lpstr>PowerPoint Presentation</vt:lpstr>
      <vt:lpstr>PowerPoint Presentation</vt:lpstr>
      <vt:lpstr>BELGELER</vt:lpstr>
      <vt:lpstr>Muhasebe Fişleri</vt:lpstr>
      <vt:lpstr>Muhasebe Fişleri</vt:lpstr>
      <vt:lpstr>MUHASEBE FİŞLERİ</vt:lpstr>
      <vt:lpstr>VUK’A GÖRE  BELGELER</vt:lpstr>
      <vt:lpstr>PowerPoint Presentation</vt:lpstr>
      <vt:lpstr>PowerPoint Presentation</vt:lpstr>
      <vt:lpstr>PowerPoint Presentation</vt:lpstr>
      <vt:lpstr>PowerPoint Presentation</vt:lpstr>
      <vt:lpstr>PowerPoint Presentation</vt:lpstr>
      <vt:lpstr>YOLCU LİSTESİ</vt:lpstr>
      <vt:lpstr>TTK’YA GÖRE BELGELER</vt:lpstr>
      <vt:lpstr>PowerPoint Presentation</vt:lpstr>
      <vt:lpstr>MUHASEBE SÜRECİ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Arş. Gör. Dr. Bertaç Şakir Şahin.</dc:title>
  <dc:creator>Bertaç Şakir Şahin</dc:creator>
  <cp:lastModifiedBy>Bertaç Şakir Şahin</cp:lastModifiedBy>
  <cp:revision>4</cp:revision>
  <dcterms:created xsi:type="dcterms:W3CDTF">2023-10-17T10:28:27Z</dcterms:created>
  <dcterms:modified xsi:type="dcterms:W3CDTF">2025-03-21T12:36:26Z</dcterms:modified>
</cp:coreProperties>
</file>