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9" r:id="rId34"/>
    <p:sldId id="290" r:id="rId35"/>
    <p:sldId id="291" r:id="rId36"/>
    <p:sldId id="292" r:id="rId37"/>
    <p:sldId id="293" r:id="rId38"/>
    <p:sldId id="294" r:id="rId39"/>
    <p:sldId id="295" r:id="rId40"/>
    <p:sldId id="288"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10" r:id="rId55"/>
    <p:sldId id="309"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6" r:id="rId80"/>
    <p:sldId id="334" r:id="rId81"/>
    <p:sldId id="335" r:id="rId82"/>
    <p:sldId id="337" r:id="rId83"/>
    <p:sldId id="338" r:id="rId84"/>
    <p:sldId id="339" r:id="rId85"/>
    <p:sldId id="340" r:id="rId86"/>
    <p:sldId id="341" r:id="rId87"/>
    <p:sldId id="342" r:id="rId88"/>
    <p:sldId id="343" r:id="rId89"/>
    <p:sldId id="344" r:id="rId90"/>
  </p:sldIdLst>
  <p:sldSz cx="12192000" cy="6858000"/>
  <p:notesSz cx="6858000" cy="9144000"/>
  <p:defaultText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D6ABC2-72DB-514D-8E64-45B5017F2E9E}" type="datetimeFigureOut">
              <a:rPr lang="en-TR" smtClean="0"/>
              <a:t>12.03.2025</a:t>
            </a:fld>
            <a:endParaRPr lang="en-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CCE065-9D21-2247-89AF-DAAD018446BF}" type="slidenum">
              <a:rPr lang="en-TR" smtClean="0"/>
              <a:t>‹#›</a:t>
            </a:fld>
            <a:endParaRPr lang="en-TR"/>
          </a:p>
        </p:txBody>
      </p:sp>
    </p:spTree>
    <p:extLst>
      <p:ext uri="{BB962C8B-B14F-4D97-AF65-F5344CB8AC3E}">
        <p14:creationId xmlns:p14="http://schemas.microsoft.com/office/powerpoint/2010/main" val="3121602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R" dirty="0"/>
          </a:p>
        </p:txBody>
      </p:sp>
      <p:sp>
        <p:nvSpPr>
          <p:cNvPr id="4" name="Slide Number Placeholder 3"/>
          <p:cNvSpPr>
            <a:spLocks noGrp="1"/>
          </p:cNvSpPr>
          <p:nvPr>
            <p:ph type="sldNum" sz="quarter" idx="5"/>
          </p:nvPr>
        </p:nvSpPr>
        <p:spPr/>
        <p:txBody>
          <a:bodyPr/>
          <a:lstStyle/>
          <a:p>
            <a:fld id="{16CCE065-9D21-2247-89AF-DAAD018446BF}" type="slidenum">
              <a:rPr lang="en-TR" smtClean="0"/>
              <a:t>2</a:t>
            </a:fld>
            <a:endParaRPr lang="en-TR"/>
          </a:p>
        </p:txBody>
      </p:sp>
    </p:spTree>
    <p:extLst>
      <p:ext uri="{BB962C8B-B14F-4D97-AF65-F5344CB8AC3E}">
        <p14:creationId xmlns:p14="http://schemas.microsoft.com/office/powerpoint/2010/main" val="1158341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77A77-BA08-059A-7783-9F52137FCF2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TR"/>
          </a:p>
        </p:txBody>
      </p:sp>
      <p:sp>
        <p:nvSpPr>
          <p:cNvPr id="3" name="Subtitle 2">
            <a:extLst>
              <a:ext uri="{FF2B5EF4-FFF2-40B4-BE49-F238E27FC236}">
                <a16:creationId xmlns:a16="http://schemas.microsoft.com/office/drawing/2014/main" id="{A62A60D3-E46D-716F-EC5B-241988F9B8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TR"/>
          </a:p>
        </p:txBody>
      </p:sp>
      <p:sp>
        <p:nvSpPr>
          <p:cNvPr id="4" name="Date Placeholder 3">
            <a:extLst>
              <a:ext uri="{FF2B5EF4-FFF2-40B4-BE49-F238E27FC236}">
                <a16:creationId xmlns:a16="http://schemas.microsoft.com/office/drawing/2014/main" id="{6DD3C251-3D25-4519-E42D-087C5365C4C8}"/>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5" name="Footer Placeholder 4">
            <a:extLst>
              <a:ext uri="{FF2B5EF4-FFF2-40B4-BE49-F238E27FC236}">
                <a16:creationId xmlns:a16="http://schemas.microsoft.com/office/drawing/2014/main" id="{1A69AF98-3C30-6880-5D28-64B63095A7B1}"/>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29141E46-0A13-8D16-1356-AB29C9E1084F}"/>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3917048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611A5-B6EC-41F6-F651-B59790D99A9C}"/>
              </a:ext>
            </a:extLst>
          </p:cNvPr>
          <p:cNvSpPr>
            <a:spLocks noGrp="1"/>
          </p:cNvSpPr>
          <p:nvPr>
            <p:ph type="title"/>
          </p:nvPr>
        </p:nvSpPr>
        <p:spPr/>
        <p:txBody>
          <a:bodyPr/>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D11AA813-6330-87C7-E3D6-0535A3CE6ED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3D422227-C791-6616-97EF-386DC09DC3BC}"/>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5" name="Footer Placeholder 4">
            <a:extLst>
              <a:ext uri="{FF2B5EF4-FFF2-40B4-BE49-F238E27FC236}">
                <a16:creationId xmlns:a16="http://schemas.microsoft.com/office/drawing/2014/main" id="{F43A21DB-5767-5495-DFF7-4F2966A66B8C}"/>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F313BB2C-FA01-D130-0CF3-1BFBB3CBACCE}"/>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3503182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8324FC-A490-DD98-1F0D-45C657E97DC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F3FA7AEB-83C5-94BD-B083-DFB95EE62E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A2F6CC39-E0AA-09DD-B031-3EF413E586DE}"/>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5" name="Footer Placeholder 4">
            <a:extLst>
              <a:ext uri="{FF2B5EF4-FFF2-40B4-BE49-F238E27FC236}">
                <a16:creationId xmlns:a16="http://schemas.microsoft.com/office/drawing/2014/main" id="{728C93A7-97C9-B909-06A8-D401773FD721}"/>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25CE785A-2016-FFEC-3298-FDAA0FA3047D}"/>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1164938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D4AA2-AE84-B2E3-F136-B84D00306F5B}"/>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AF3F151C-F736-3AC7-EFFE-A3ABADB52A3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7D4441CB-2B88-FECA-2DCB-9BA8F8557CB5}"/>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5" name="Footer Placeholder 4">
            <a:extLst>
              <a:ext uri="{FF2B5EF4-FFF2-40B4-BE49-F238E27FC236}">
                <a16:creationId xmlns:a16="http://schemas.microsoft.com/office/drawing/2014/main" id="{BA9910C9-2EAD-5E6B-6838-CCBFA41C65CC}"/>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3B59DEC0-3B6D-39B5-37C1-70D27CB42E34}"/>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410802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E1B18-5AEA-BB39-08E6-411A9F27E7D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TR"/>
          </a:p>
        </p:txBody>
      </p:sp>
      <p:sp>
        <p:nvSpPr>
          <p:cNvPr id="3" name="Text Placeholder 2">
            <a:extLst>
              <a:ext uri="{FF2B5EF4-FFF2-40B4-BE49-F238E27FC236}">
                <a16:creationId xmlns:a16="http://schemas.microsoft.com/office/drawing/2014/main" id="{5EA6F596-1611-4BD0-ABC5-04EF7FF46C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CA190F-B0B2-8BF0-CB60-ADC2FE274C4F}"/>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5" name="Footer Placeholder 4">
            <a:extLst>
              <a:ext uri="{FF2B5EF4-FFF2-40B4-BE49-F238E27FC236}">
                <a16:creationId xmlns:a16="http://schemas.microsoft.com/office/drawing/2014/main" id="{7779D2A7-0D78-E22F-8E8D-83C8DEFAEB7D}"/>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59A8494D-DB31-1596-F225-EDC47D1ABE06}"/>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4056690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BAF9E-58CF-C6EE-1784-9BAFF8194627}"/>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80DCBC02-7E35-CBF0-046C-CD4E6CD3DCE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Content Placeholder 3">
            <a:extLst>
              <a:ext uri="{FF2B5EF4-FFF2-40B4-BE49-F238E27FC236}">
                <a16:creationId xmlns:a16="http://schemas.microsoft.com/office/drawing/2014/main" id="{26DE24C3-2109-7A24-0A9C-50C3ABB49C2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Date Placeholder 4">
            <a:extLst>
              <a:ext uri="{FF2B5EF4-FFF2-40B4-BE49-F238E27FC236}">
                <a16:creationId xmlns:a16="http://schemas.microsoft.com/office/drawing/2014/main" id="{EAEC21FA-B34E-2174-140F-57A385ADB8A6}"/>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6" name="Footer Placeholder 5">
            <a:extLst>
              <a:ext uri="{FF2B5EF4-FFF2-40B4-BE49-F238E27FC236}">
                <a16:creationId xmlns:a16="http://schemas.microsoft.com/office/drawing/2014/main" id="{0741FD09-EED4-71EA-5CC8-7064FB3C79AD}"/>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61EA93D8-FFD8-1FFF-ED8F-AB6505606ACB}"/>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1591647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10998-D5D7-5A17-A1B9-40DA78D72E41}"/>
              </a:ext>
            </a:extLst>
          </p:cNvPr>
          <p:cNvSpPr>
            <a:spLocks noGrp="1"/>
          </p:cNvSpPr>
          <p:nvPr>
            <p:ph type="title"/>
          </p:nvPr>
        </p:nvSpPr>
        <p:spPr>
          <a:xfrm>
            <a:off x="839788" y="365125"/>
            <a:ext cx="10515600" cy="1325563"/>
          </a:xfrm>
        </p:spPr>
        <p:txBody>
          <a:bodyPr/>
          <a:lstStyle/>
          <a:p>
            <a:r>
              <a:rPr lang="en-US"/>
              <a:t>Click to edit Master title style</a:t>
            </a:r>
            <a:endParaRPr lang="en-TR"/>
          </a:p>
        </p:txBody>
      </p:sp>
      <p:sp>
        <p:nvSpPr>
          <p:cNvPr id="3" name="Text Placeholder 2">
            <a:extLst>
              <a:ext uri="{FF2B5EF4-FFF2-40B4-BE49-F238E27FC236}">
                <a16:creationId xmlns:a16="http://schemas.microsoft.com/office/drawing/2014/main" id="{314B880C-C7E7-C126-1E7C-57353DD81D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4212C3-1DD1-7C5D-24C7-0F87B147FF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Text Placeholder 4">
            <a:extLst>
              <a:ext uri="{FF2B5EF4-FFF2-40B4-BE49-F238E27FC236}">
                <a16:creationId xmlns:a16="http://schemas.microsoft.com/office/drawing/2014/main" id="{BDA8B85D-1371-D137-2209-075537CDE8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CE7DACE-CB2E-5BB9-54E5-BD1EBBCB954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7" name="Date Placeholder 6">
            <a:extLst>
              <a:ext uri="{FF2B5EF4-FFF2-40B4-BE49-F238E27FC236}">
                <a16:creationId xmlns:a16="http://schemas.microsoft.com/office/drawing/2014/main" id="{8C0813C0-5F15-782A-AC63-45A1EEFA7ACA}"/>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8" name="Footer Placeholder 7">
            <a:extLst>
              <a:ext uri="{FF2B5EF4-FFF2-40B4-BE49-F238E27FC236}">
                <a16:creationId xmlns:a16="http://schemas.microsoft.com/office/drawing/2014/main" id="{B809FAC2-39F8-6AC5-DB7D-54F130E4F235}"/>
              </a:ext>
            </a:extLst>
          </p:cNvPr>
          <p:cNvSpPr>
            <a:spLocks noGrp="1"/>
          </p:cNvSpPr>
          <p:nvPr>
            <p:ph type="ftr" sz="quarter" idx="11"/>
          </p:nvPr>
        </p:nvSpPr>
        <p:spPr/>
        <p:txBody>
          <a:bodyPr/>
          <a:lstStyle/>
          <a:p>
            <a:endParaRPr lang="en-TR"/>
          </a:p>
        </p:txBody>
      </p:sp>
      <p:sp>
        <p:nvSpPr>
          <p:cNvPr id="9" name="Slide Number Placeholder 8">
            <a:extLst>
              <a:ext uri="{FF2B5EF4-FFF2-40B4-BE49-F238E27FC236}">
                <a16:creationId xmlns:a16="http://schemas.microsoft.com/office/drawing/2014/main" id="{88965027-E3BA-61C6-C927-100D28644385}"/>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1309907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35C6B-21D9-0765-7E0A-6B3ACDF7DADC}"/>
              </a:ext>
            </a:extLst>
          </p:cNvPr>
          <p:cNvSpPr>
            <a:spLocks noGrp="1"/>
          </p:cNvSpPr>
          <p:nvPr>
            <p:ph type="title"/>
          </p:nvPr>
        </p:nvSpPr>
        <p:spPr/>
        <p:txBody>
          <a:bodyPr/>
          <a:lstStyle/>
          <a:p>
            <a:r>
              <a:rPr lang="en-US"/>
              <a:t>Click to edit Master title style</a:t>
            </a:r>
            <a:endParaRPr lang="en-TR"/>
          </a:p>
        </p:txBody>
      </p:sp>
      <p:sp>
        <p:nvSpPr>
          <p:cNvPr id="3" name="Date Placeholder 2">
            <a:extLst>
              <a:ext uri="{FF2B5EF4-FFF2-40B4-BE49-F238E27FC236}">
                <a16:creationId xmlns:a16="http://schemas.microsoft.com/office/drawing/2014/main" id="{C6979289-65ED-A480-008B-C5F9CFFEBE2E}"/>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4" name="Footer Placeholder 3">
            <a:extLst>
              <a:ext uri="{FF2B5EF4-FFF2-40B4-BE49-F238E27FC236}">
                <a16:creationId xmlns:a16="http://schemas.microsoft.com/office/drawing/2014/main" id="{6B29B3BA-CD3C-55FB-B782-4D049B5CA6FD}"/>
              </a:ext>
            </a:extLst>
          </p:cNvPr>
          <p:cNvSpPr>
            <a:spLocks noGrp="1"/>
          </p:cNvSpPr>
          <p:nvPr>
            <p:ph type="ftr" sz="quarter" idx="11"/>
          </p:nvPr>
        </p:nvSpPr>
        <p:spPr/>
        <p:txBody>
          <a:bodyPr/>
          <a:lstStyle/>
          <a:p>
            <a:endParaRPr lang="en-TR"/>
          </a:p>
        </p:txBody>
      </p:sp>
      <p:sp>
        <p:nvSpPr>
          <p:cNvPr id="5" name="Slide Number Placeholder 4">
            <a:extLst>
              <a:ext uri="{FF2B5EF4-FFF2-40B4-BE49-F238E27FC236}">
                <a16:creationId xmlns:a16="http://schemas.microsoft.com/office/drawing/2014/main" id="{FB2939A0-0630-04DD-C259-B60E5158CD3A}"/>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1568263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0F90D0-48C0-C12A-5198-2B6EF4687D01}"/>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3" name="Footer Placeholder 2">
            <a:extLst>
              <a:ext uri="{FF2B5EF4-FFF2-40B4-BE49-F238E27FC236}">
                <a16:creationId xmlns:a16="http://schemas.microsoft.com/office/drawing/2014/main" id="{A3BA3211-BFEA-5209-ED5C-1AFB6F4E6DA2}"/>
              </a:ext>
            </a:extLst>
          </p:cNvPr>
          <p:cNvSpPr>
            <a:spLocks noGrp="1"/>
          </p:cNvSpPr>
          <p:nvPr>
            <p:ph type="ftr" sz="quarter" idx="11"/>
          </p:nvPr>
        </p:nvSpPr>
        <p:spPr/>
        <p:txBody>
          <a:bodyPr/>
          <a:lstStyle/>
          <a:p>
            <a:endParaRPr lang="en-TR"/>
          </a:p>
        </p:txBody>
      </p:sp>
      <p:sp>
        <p:nvSpPr>
          <p:cNvPr id="4" name="Slide Number Placeholder 3">
            <a:extLst>
              <a:ext uri="{FF2B5EF4-FFF2-40B4-BE49-F238E27FC236}">
                <a16:creationId xmlns:a16="http://schemas.microsoft.com/office/drawing/2014/main" id="{BEEE42B6-682F-8F4A-222A-BCA5AB322B97}"/>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2073652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4BA85-71ED-2AC9-BBBD-E170384C78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Content Placeholder 2">
            <a:extLst>
              <a:ext uri="{FF2B5EF4-FFF2-40B4-BE49-F238E27FC236}">
                <a16:creationId xmlns:a16="http://schemas.microsoft.com/office/drawing/2014/main" id="{A7A960CB-9C83-FC87-41B5-E479C61DF3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Text Placeholder 3">
            <a:extLst>
              <a:ext uri="{FF2B5EF4-FFF2-40B4-BE49-F238E27FC236}">
                <a16:creationId xmlns:a16="http://schemas.microsoft.com/office/drawing/2014/main" id="{B165913C-DBAE-FC69-5131-0B3057E3EA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3E1B14-4450-2601-4113-618B120F97D1}"/>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6" name="Footer Placeholder 5">
            <a:extLst>
              <a:ext uri="{FF2B5EF4-FFF2-40B4-BE49-F238E27FC236}">
                <a16:creationId xmlns:a16="http://schemas.microsoft.com/office/drawing/2014/main" id="{25E00A90-6E88-3F6B-2A1D-4B101DA5D83C}"/>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9367F048-82F3-B64C-E1F9-C36F7C2C38E3}"/>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1948684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177E8-B208-9875-8041-5345AF2411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Picture Placeholder 2">
            <a:extLst>
              <a:ext uri="{FF2B5EF4-FFF2-40B4-BE49-F238E27FC236}">
                <a16:creationId xmlns:a16="http://schemas.microsoft.com/office/drawing/2014/main" id="{8ABF4884-045B-3F63-4ACA-A25454AFC9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TR"/>
          </a:p>
        </p:txBody>
      </p:sp>
      <p:sp>
        <p:nvSpPr>
          <p:cNvPr id="4" name="Text Placeholder 3">
            <a:extLst>
              <a:ext uri="{FF2B5EF4-FFF2-40B4-BE49-F238E27FC236}">
                <a16:creationId xmlns:a16="http://schemas.microsoft.com/office/drawing/2014/main" id="{3500DED8-45AD-0687-2301-81883584EE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D568F5-30FB-AD99-F0CC-3EB97CE02528}"/>
              </a:ext>
            </a:extLst>
          </p:cNvPr>
          <p:cNvSpPr>
            <a:spLocks noGrp="1"/>
          </p:cNvSpPr>
          <p:nvPr>
            <p:ph type="dt" sz="half" idx="10"/>
          </p:nvPr>
        </p:nvSpPr>
        <p:spPr/>
        <p:txBody>
          <a:bodyPr/>
          <a:lstStyle/>
          <a:p>
            <a:fld id="{EE6C54A2-42FB-1440-82F8-D3B7793D1CAB}" type="datetimeFigureOut">
              <a:rPr lang="en-TR" smtClean="0"/>
              <a:t>12.03.2025</a:t>
            </a:fld>
            <a:endParaRPr lang="en-TR"/>
          </a:p>
        </p:txBody>
      </p:sp>
      <p:sp>
        <p:nvSpPr>
          <p:cNvPr id="6" name="Footer Placeholder 5">
            <a:extLst>
              <a:ext uri="{FF2B5EF4-FFF2-40B4-BE49-F238E27FC236}">
                <a16:creationId xmlns:a16="http://schemas.microsoft.com/office/drawing/2014/main" id="{11A741E2-1C5C-F6AF-B7FC-914843777DBA}"/>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ED0827E5-A901-9D94-5F8A-58EA7CD57DFE}"/>
              </a:ext>
            </a:extLst>
          </p:cNvPr>
          <p:cNvSpPr>
            <a:spLocks noGrp="1"/>
          </p:cNvSpPr>
          <p:nvPr>
            <p:ph type="sldNum" sz="quarter" idx="12"/>
          </p:nvPr>
        </p:nvSpPr>
        <p:spPr/>
        <p:txBody>
          <a:bodyPr/>
          <a:lstStyle/>
          <a:p>
            <a:fld id="{AE73F2C8-B033-3740-ADF5-9B49CDE4BA57}" type="slidenum">
              <a:rPr lang="en-TR" smtClean="0"/>
              <a:t>‹#›</a:t>
            </a:fld>
            <a:endParaRPr lang="en-TR"/>
          </a:p>
        </p:txBody>
      </p:sp>
    </p:spTree>
    <p:extLst>
      <p:ext uri="{BB962C8B-B14F-4D97-AF65-F5344CB8AC3E}">
        <p14:creationId xmlns:p14="http://schemas.microsoft.com/office/powerpoint/2010/main" val="288079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D974C2-2386-59E5-0F09-C424184E21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TR"/>
          </a:p>
        </p:txBody>
      </p:sp>
      <p:sp>
        <p:nvSpPr>
          <p:cNvPr id="3" name="Text Placeholder 2">
            <a:extLst>
              <a:ext uri="{FF2B5EF4-FFF2-40B4-BE49-F238E27FC236}">
                <a16:creationId xmlns:a16="http://schemas.microsoft.com/office/drawing/2014/main" id="{A81D7171-89A3-59A2-80E4-C3637830D5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FAC9C131-97B3-F569-EA2C-3F634DAA67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6C54A2-42FB-1440-82F8-D3B7793D1CAB}" type="datetimeFigureOut">
              <a:rPr lang="en-TR" smtClean="0"/>
              <a:t>12.03.2025</a:t>
            </a:fld>
            <a:endParaRPr lang="en-TR"/>
          </a:p>
        </p:txBody>
      </p:sp>
      <p:sp>
        <p:nvSpPr>
          <p:cNvPr id="5" name="Footer Placeholder 4">
            <a:extLst>
              <a:ext uri="{FF2B5EF4-FFF2-40B4-BE49-F238E27FC236}">
                <a16:creationId xmlns:a16="http://schemas.microsoft.com/office/drawing/2014/main" id="{F0B270C4-2416-422D-5653-CA05458089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TR"/>
          </a:p>
        </p:txBody>
      </p:sp>
      <p:sp>
        <p:nvSpPr>
          <p:cNvPr id="6" name="Slide Number Placeholder 5">
            <a:extLst>
              <a:ext uri="{FF2B5EF4-FFF2-40B4-BE49-F238E27FC236}">
                <a16:creationId xmlns:a16="http://schemas.microsoft.com/office/drawing/2014/main" id="{3A305F90-C187-6E69-89A0-F90074698A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73F2C8-B033-3740-ADF5-9B49CDE4BA57}" type="slidenum">
              <a:rPr lang="en-TR" smtClean="0"/>
              <a:t>‹#›</a:t>
            </a:fld>
            <a:endParaRPr lang="en-TR"/>
          </a:p>
        </p:txBody>
      </p:sp>
    </p:spTree>
    <p:extLst>
      <p:ext uri="{BB962C8B-B14F-4D97-AF65-F5344CB8AC3E}">
        <p14:creationId xmlns:p14="http://schemas.microsoft.com/office/powerpoint/2010/main" val="3696319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7D0CD-BE22-F561-6C0A-F82859BAD2EF}"/>
              </a:ext>
            </a:extLst>
          </p:cNvPr>
          <p:cNvSpPr>
            <a:spLocks noGrp="1"/>
          </p:cNvSpPr>
          <p:nvPr>
            <p:ph type="ctrTitle"/>
          </p:nvPr>
        </p:nvSpPr>
        <p:spPr/>
        <p:txBody>
          <a:bodyPr>
            <a:normAutofit/>
          </a:bodyPr>
          <a:lstStyle/>
          <a:p>
            <a:r>
              <a:rPr lang="en-TR" sz="3600" dirty="0"/>
              <a:t>GENEL MUHASEBE-1</a:t>
            </a:r>
          </a:p>
        </p:txBody>
      </p:sp>
      <p:sp>
        <p:nvSpPr>
          <p:cNvPr id="3" name="Subtitle 2">
            <a:extLst>
              <a:ext uri="{FF2B5EF4-FFF2-40B4-BE49-F238E27FC236}">
                <a16:creationId xmlns:a16="http://schemas.microsoft.com/office/drawing/2014/main" id="{D9866F1E-31C6-AF78-4922-51FD8171F5B7}"/>
              </a:ext>
            </a:extLst>
          </p:cNvPr>
          <p:cNvSpPr>
            <a:spLocks noGrp="1"/>
          </p:cNvSpPr>
          <p:nvPr>
            <p:ph type="subTitle" idx="1"/>
          </p:nvPr>
        </p:nvSpPr>
        <p:spPr/>
        <p:txBody>
          <a:bodyPr/>
          <a:lstStyle/>
          <a:p>
            <a:r>
              <a:rPr lang="en-TR" dirty="0"/>
              <a:t>ARŞ. GÖR. DR. BERTAÇ ŞAKİR ŞAHİN</a:t>
            </a:r>
          </a:p>
        </p:txBody>
      </p:sp>
    </p:spTree>
    <p:extLst>
      <p:ext uri="{BB962C8B-B14F-4D97-AF65-F5344CB8AC3E}">
        <p14:creationId xmlns:p14="http://schemas.microsoft.com/office/powerpoint/2010/main" val="2244081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B862E6-C561-45B8-D5DD-AC9A8713E141}"/>
              </a:ext>
            </a:extLst>
          </p:cNvPr>
          <p:cNvSpPr>
            <a:spLocks noGrp="1"/>
          </p:cNvSpPr>
          <p:nvPr>
            <p:ph idx="1"/>
          </p:nvPr>
        </p:nvSpPr>
        <p:spPr>
          <a:xfrm>
            <a:off x="104171" y="127322"/>
            <a:ext cx="12002947" cy="6354501"/>
          </a:xfrm>
        </p:spPr>
        <p:txBody>
          <a:bodyPr>
            <a:normAutofit/>
          </a:bodyPr>
          <a:lstStyle/>
          <a:p>
            <a:pPr algn="just"/>
            <a:r>
              <a:rPr lang="tr-TR" sz="1600" b="1" dirty="0"/>
              <a:t>24 MALİ DURAN VARLIKLAR: </a:t>
            </a:r>
            <a:r>
              <a:rPr lang="tr-TR" sz="1600" dirty="0"/>
              <a:t>Uzun vadeli amaçlarla veya yasal zorunluluklar nedeniyle elde tutulan uzun vadeli menkul kıymetlerle veya paraya </a:t>
            </a:r>
            <a:r>
              <a:rPr lang="tr-TR" sz="1600" dirty="0" err="1"/>
              <a:t>dönüşme</a:t>
            </a:r>
            <a:r>
              <a:rPr lang="tr-TR" sz="1600" dirty="0"/>
              <a:t> niteliğini kaybetmiş uzun vadeli menkul kıymetler bu grupta izlenir. Ayrıca, diğer bir işletmeye veya bağlı ortaklığa ortak olmak amacıyla edinilen sermaye payları da bu grupta yer alır. Bu grup aşağıdaki hesapları kapsar.</a:t>
            </a:r>
          </a:p>
          <a:p>
            <a:pPr algn="just"/>
            <a:endParaRPr lang="tr-TR" sz="1600" dirty="0"/>
          </a:p>
          <a:p>
            <a:pPr algn="just"/>
            <a:r>
              <a:rPr lang="tr-TR" sz="1600" dirty="0"/>
              <a:t>%10 &gt; X = BAĞLI MENKUL KIYMETLER</a:t>
            </a:r>
          </a:p>
          <a:p>
            <a:pPr algn="just"/>
            <a:r>
              <a:rPr lang="tr-TR" sz="1600" dirty="0"/>
              <a:t>%50 &gt; X &gt; %10 = İŞTİRAKLER</a:t>
            </a:r>
          </a:p>
          <a:p>
            <a:pPr algn="just"/>
            <a:r>
              <a:rPr lang="tr-TR" sz="1600" dirty="0"/>
              <a:t>X &gt; %50 = BAĞLI ORTAKLIKLAR</a:t>
            </a:r>
          </a:p>
          <a:p>
            <a:pPr marL="0" indent="0" algn="just">
              <a:buNone/>
            </a:pPr>
            <a:endParaRPr lang="tr-TR" sz="1600" dirty="0"/>
          </a:p>
          <a:p>
            <a:pPr algn="just"/>
            <a:r>
              <a:rPr lang="tr-TR" sz="1600" b="1" dirty="0"/>
              <a:t>240 BAĞLI MENKUL KIYMETLER: </a:t>
            </a:r>
            <a:r>
              <a:rPr lang="tr-TR" sz="1600" dirty="0"/>
              <a:t>İştiraklerdeki sermaye payları hesabında aranan asgari </a:t>
            </a:r>
            <a:r>
              <a:rPr lang="tr-TR" sz="1600" dirty="0" err="1"/>
              <a:t>yüzdeleri</a:t>
            </a:r>
            <a:r>
              <a:rPr lang="tr-TR" sz="1600" dirty="0"/>
              <a:t> taşımadığı için iştirakler hesabında izlenemeyen, ancak uzun vadede elde tutulması amaçlanan hisse senetleri ile hisse senetleri dışında kalan ve uzun vadeli amaçlarla veya yasal zorunluluklarla veya paraya </a:t>
            </a:r>
            <a:r>
              <a:rPr lang="tr-TR" sz="1600" dirty="0" err="1"/>
              <a:t>dönüşme</a:t>
            </a:r>
            <a:r>
              <a:rPr lang="tr-TR" sz="1600" dirty="0"/>
              <a:t> niteliği kaybolduğu için elde tutulan menkul kıymetler bu hesapta izlenir.</a:t>
            </a:r>
          </a:p>
          <a:p>
            <a:pPr algn="just"/>
            <a:endParaRPr lang="tr-TR" sz="1600" dirty="0"/>
          </a:p>
          <a:p>
            <a:pPr algn="just"/>
            <a:r>
              <a:rPr lang="tr-TR" sz="1600" dirty="0"/>
              <a:t>İşletme 1.000.000 TL değerinde hisse senedi işlem gören Furkan </a:t>
            </a:r>
            <a:r>
              <a:rPr lang="tr-TR" sz="1600" dirty="0" err="1"/>
              <a:t>A.Ş’nin</a:t>
            </a:r>
            <a:r>
              <a:rPr lang="tr-TR" sz="1600" dirty="0"/>
              <a:t> hisselerinin 8.000 TL’sini banka aracılığıyla satın almıştır. Banka bu işlem için 250 TL komisyon almıştır.</a:t>
            </a:r>
          </a:p>
          <a:p>
            <a:pPr algn="just"/>
            <a:endParaRPr lang="tr-TR" sz="1800" dirty="0"/>
          </a:p>
          <a:p>
            <a:pPr algn="just"/>
            <a:endParaRPr lang="tr-TR" sz="1800" dirty="0"/>
          </a:p>
          <a:p>
            <a:pPr algn="just"/>
            <a:endParaRPr lang="tr-TR" sz="1800" b="1" dirty="0"/>
          </a:p>
          <a:p>
            <a:pPr algn="just"/>
            <a:endParaRPr lang="en-TR" sz="1800" dirty="0"/>
          </a:p>
        </p:txBody>
      </p:sp>
      <p:graphicFrame>
        <p:nvGraphicFramePr>
          <p:cNvPr id="4" name="Table 3">
            <a:extLst>
              <a:ext uri="{FF2B5EF4-FFF2-40B4-BE49-F238E27FC236}">
                <a16:creationId xmlns:a16="http://schemas.microsoft.com/office/drawing/2014/main" id="{0441B7C1-A88F-D079-623E-E9AAFC0037E5}"/>
              </a:ext>
            </a:extLst>
          </p:cNvPr>
          <p:cNvGraphicFramePr>
            <a:graphicFrameLocks noGrp="1"/>
          </p:cNvGraphicFramePr>
          <p:nvPr>
            <p:extLst>
              <p:ext uri="{D42A27DB-BD31-4B8C-83A1-F6EECF244321}">
                <p14:modId xmlns:p14="http://schemas.microsoft.com/office/powerpoint/2010/main" val="2546233606"/>
              </p:ext>
            </p:extLst>
          </p:nvPr>
        </p:nvGraphicFramePr>
        <p:xfrm>
          <a:off x="1022875" y="4620324"/>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240 BAĞLI MENKUL KIYMETLER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653 KOMİSYON GİDERLERİ</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102 BANKALAR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İşletme hissesi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8.000</a:t>
                      </a:r>
                    </a:p>
                    <a:p>
                      <a:pPr marL="249555"/>
                      <a:endParaRPr lang="tr-TR" sz="1400" kern="100" spc="-10" dirty="0">
                        <a:effectLst/>
                      </a:endParaRPr>
                    </a:p>
                    <a:p>
                      <a:pPr marL="249555"/>
                      <a:r>
                        <a:rPr lang="tr-TR" sz="1400" kern="100" spc="-10" dirty="0">
                          <a:effectLst/>
                        </a:rPr>
                        <a:t>    250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8.250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944235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868DD9-B635-AD76-D335-D0C6D4BCE64F}"/>
              </a:ext>
            </a:extLst>
          </p:cNvPr>
          <p:cNvSpPr>
            <a:spLocks noGrp="1"/>
          </p:cNvSpPr>
          <p:nvPr>
            <p:ph idx="1"/>
          </p:nvPr>
        </p:nvSpPr>
        <p:spPr>
          <a:xfrm>
            <a:off x="289367" y="335666"/>
            <a:ext cx="11806177" cy="6319777"/>
          </a:xfrm>
        </p:spPr>
        <p:txBody>
          <a:bodyPr>
            <a:normAutofit/>
          </a:bodyPr>
          <a:lstStyle/>
          <a:p>
            <a:pPr algn="just"/>
            <a:r>
              <a:rPr lang="en-TR" sz="1800" dirty="0"/>
              <a:t>İşletme Ahmet A.Ş’nin %2’sine denk gelen elindeki 40.000 TL değerindeki hisse sayısını arttırarak ileride firmanın yönetiminde etkili olma kararı almıştır. </a:t>
            </a:r>
          </a:p>
          <a:p>
            <a:pPr algn="just"/>
            <a:endParaRPr lang="en-TR" sz="1800" dirty="0"/>
          </a:p>
          <a:p>
            <a:pPr algn="just"/>
            <a:endParaRPr lang="en-TR" sz="1800" dirty="0"/>
          </a:p>
          <a:p>
            <a:pPr algn="just"/>
            <a:endParaRPr lang="en-TR" sz="1800" dirty="0"/>
          </a:p>
          <a:p>
            <a:pPr algn="just"/>
            <a:endParaRPr lang="en-TR" sz="1800" dirty="0"/>
          </a:p>
          <a:p>
            <a:pPr algn="just"/>
            <a:endParaRPr lang="en-TR" sz="1800" dirty="0"/>
          </a:p>
          <a:p>
            <a:pPr marL="0" indent="0" algn="just">
              <a:buNone/>
            </a:pPr>
            <a:endParaRPr lang="en-TR" sz="1800" dirty="0"/>
          </a:p>
          <a:p>
            <a:pPr algn="just"/>
            <a:r>
              <a:rPr lang="tr-TR" sz="1800" b="1" dirty="0"/>
              <a:t>241 BAĞLI MENKUL KIYMETLER DEĞER DÜŞÜKLÜĞÜ KARŞILIĞI (-):</a:t>
            </a:r>
            <a:r>
              <a:rPr lang="tr-TR" sz="1800" dirty="0"/>
              <a:t> Bağlı menkul kıymetlerin; borsa veya piyasa değerlerinde önemli ölçüde ya da </a:t>
            </a:r>
            <a:r>
              <a:rPr lang="tr-TR" sz="1800" dirty="0" err="1"/>
              <a:t>sürekli</a:t>
            </a:r>
            <a:r>
              <a:rPr lang="tr-TR" sz="1800" dirty="0"/>
              <a:t> olarak değer azalması olduğu tespit edildiğinde; ortaya çıkacak zararların karşılanması amacı ile ayrılması gereken karşılıkların izlendiği hesaptır.</a:t>
            </a:r>
          </a:p>
          <a:p>
            <a:pPr algn="just"/>
            <a:endParaRPr lang="tr-TR" sz="1800" dirty="0"/>
          </a:p>
          <a:p>
            <a:pPr algn="just"/>
            <a:r>
              <a:rPr lang="tr-TR" sz="1800" dirty="0"/>
              <a:t>Bir önceki soruda satın alınan Furkan A.Ş hisselerinin 31.12.2023 tarihinde 7.500 TL olduğu saptanmıştır. </a:t>
            </a:r>
          </a:p>
          <a:p>
            <a:pPr algn="just"/>
            <a:endParaRPr lang="en-TR" sz="1800" dirty="0"/>
          </a:p>
        </p:txBody>
      </p:sp>
      <p:graphicFrame>
        <p:nvGraphicFramePr>
          <p:cNvPr id="4" name="Table 3">
            <a:extLst>
              <a:ext uri="{FF2B5EF4-FFF2-40B4-BE49-F238E27FC236}">
                <a16:creationId xmlns:a16="http://schemas.microsoft.com/office/drawing/2014/main" id="{A2E3DA17-C259-3DFB-923B-9230891674DA}"/>
              </a:ext>
            </a:extLst>
          </p:cNvPr>
          <p:cNvGraphicFramePr>
            <a:graphicFrameLocks noGrp="1"/>
          </p:cNvGraphicFramePr>
          <p:nvPr>
            <p:extLst>
              <p:ext uri="{D42A27DB-BD31-4B8C-83A1-F6EECF244321}">
                <p14:modId xmlns:p14="http://schemas.microsoft.com/office/powerpoint/2010/main" val="705680608"/>
              </p:ext>
            </p:extLst>
          </p:nvPr>
        </p:nvGraphicFramePr>
        <p:xfrm>
          <a:off x="907128" y="1078471"/>
          <a:ext cx="7420707" cy="17830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2371">
                  <a:extLst>
                    <a:ext uri="{9D8B030D-6E8A-4147-A177-3AD203B41FA5}">
                      <a16:colId xmlns:a16="http://schemas.microsoft.com/office/drawing/2014/main" val="957328841"/>
                    </a:ext>
                  </a:extLst>
                </a:gridCol>
                <a:gridCol w="1386565">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89735">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240 BAĞLI MENKUL KIYMETLER</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110 HİSSE SENETLERİ</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İşletmenin yönetiminde etkin olma kararı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40.000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40.000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F21D4434-D167-5F0C-3E5A-AED2257923B4}"/>
              </a:ext>
            </a:extLst>
          </p:cNvPr>
          <p:cNvGraphicFramePr>
            <a:graphicFrameLocks noGrp="1"/>
          </p:cNvGraphicFramePr>
          <p:nvPr>
            <p:extLst>
              <p:ext uri="{D42A27DB-BD31-4B8C-83A1-F6EECF244321}">
                <p14:modId xmlns:p14="http://schemas.microsoft.com/office/powerpoint/2010/main" val="1126878794"/>
              </p:ext>
            </p:extLst>
          </p:nvPr>
        </p:nvGraphicFramePr>
        <p:xfrm>
          <a:off x="1186851" y="4992643"/>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2371">
                  <a:extLst>
                    <a:ext uri="{9D8B030D-6E8A-4147-A177-3AD203B41FA5}">
                      <a16:colId xmlns:a16="http://schemas.microsoft.com/office/drawing/2014/main" val="957328841"/>
                    </a:ext>
                  </a:extLst>
                </a:gridCol>
                <a:gridCol w="1386565">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9646">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49421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654 KARŞILIK GİDERLERİ</a:t>
                      </a:r>
                    </a:p>
                    <a:p>
                      <a:pPr marL="970280">
                        <a:spcBef>
                          <a:spcPts val="305"/>
                        </a:spcBef>
                        <a:spcAft>
                          <a:spcPts val="0"/>
                        </a:spcAft>
                      </a:pPr>
                      <a:endParaRPr lang="tr-TR" sz="1400" kern="100" dirty="0">
                        <a:effectLst/>
                      </a:endParaRPr>
                    </a:p>
                    <a:p>
                      <a:pPr marL="970280">
                        <a:spcBef>
                          <a:spcPts val="305"/>
                        </a:spcBef>
                        <a:spcAft>
                          <a:spcPts val="0"/>
                        </a:spcAft>
                      </a:pPr>
                      <a:r>
                        <a:rPr lang="tr-TR" sz="1400" kern="100">
                          <a:effectLst/>
                        </a:rPr>
                        <a:t>241 BAĞLI MENKUL KIYMETLER DEĞER DÜŞÜKLÜĞÜ KARŞILIĞI</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Değer düşüklüğü karşılığı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500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endParaRPr lang="tr-TR" sz="1400" kern="100" dirty="0">
                        <a:effectLst/>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500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608851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03FD7D-6535-8946-AA4D-BE2F795DD316}"/>
              </a:ext>
            </a:extLst>
          </p:cNvPr>
          <p:cNvSpPr>
            <a:spLocks noGrp="1"/>
          </p:cNvSpPr>
          <p:nvPr>
            <p:ph idx="1"/>
          </p:nvPr>
        </p:nvSpPr>
        <p:spPr>
          <a:xfrm>
            <a:off x="115747" y="185195"/>
            <a:ext cx="11910349" cy="6504972"/>
          </a:xfrm>
        </p:spPr>
        <p:txBody>
          <a:bodyPr>
            <a:normAutofit/>
          </a:bodyPr>
          <a:lstStyle/>
          <a:p>
            <a:pPr algn="just"/>
            <a:r>
              <a:rPr lang="tr-TR" sz="2000" b="1" dirty="0"/>
              <a:t>242 İŞTİRAKLER: </a:t>
            </a:r>
            <a:r>
              <a:rPr lang="tr-TR" sz="2000" dirty="0"/>
              <a:t>İşletmenin, doğrudan veya dolanlı olarak diğer, şirketlerin yönetimine ve ortaklık politikalarının belirlenmesine katılmak </a:t>
            </a:r>
            <a:r>
              <a:rPr lang="tr-TR" sz="2000" dirty="0" err="1"/>
              <a:t>üzere</a:t>
            </a:r>
            <a:r>
              <a:rPr lang="tr-TR" sz="2000" dirty="0"/>
              <a:t> 'edindiği hisse senetleri veya ortaklık paylarının izlendiği hesaptır. İştirakler hesabı, bir ortaklıktaki en fazla % 50 oranında olan sermaye payları veya oy haklarının izlenmesinde kullanılır.</a:t>
            </a:r>
          </a:p>
          <a:p>
            <a:pPr algn="just"/>
            <a:endParaRPr lang="tr-TR" sz="2000" dirty="0"/>
          </a:p>
          <a:p>
            <a:pPr algn="just"/>
            <a:r>
              <a:rPr lang="tr-TR" sz="2000" dirty="0"/>
              <a:t>İşletme, Gül </a:t>
            </a:r>
            <a:r>
              <a:rPr lang="tr-TR" sz="2000" dirty="0" err="1"/>
              <a:t>A.Ş’nin</a:t>
            </a:r>
            <a:r>
              <a:rPr lang="tr-TR" sz="2000" dirty="0"/>
              <a:t> tanesi 100 TL olan 10.000 adet hisse senedinden 3.000 adedini banka aracılığıyla satın almıştır. Banka bu işlem için 1.000 TL komisyon almıştır. </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2000" b="1" dirty="0"/>
          </a:p>
        </p:txBody>
      </p:sp>
      <p:graphicFrame>
        <p:nvGraphicFramePr>
          <p:cNvPr id="4" name="Table 3">
            <a:extLst>
              <a:ext uri="{FF2B5EF4-FFF2-40B4-BE49-F238E27FC236}">
                <a16:creationId xmlns:a16="http://schemas.microsoft.com/office/drawing/2014/main" id="{76B6C2AB-7700-9318-B17D-7AD0C24118F8}"/>
              </a:ext>
            </a:extLst>
          </p:cNvPr>
          <p:cNvGraphicFramePr>
            <a:graphicFrameLocks noGrp="1"/>
          </p:cNvGraphicFramePr>
          <p:nvPr>
            <p:extLst>
              <p:ext uri="{D42A27DB-BD31-4B8C-83A1-F6EECF244321}">
                <p14:modId xmlns:p14="http://schemas.microsoft.com/office/powerpoint/2010/main" val="145093934"/>
              </p:ext>
            </p:extLst>
          </p:nvPr>
        </p:nvGraphicFramePr>
        <p:xfrm>
          <a:off x="1300667" y="2420411"/>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242 İŞTİRAKLER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653 KOMİSYON GİDERLERİ</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102 BANKALAR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İşletme hissesi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300.000</a:t>
                      </a:r>
                    </a:p>
                    <a:p>
                      <a:pPr marL="249555"/>
                      <a:endParaRPr lang="tr-TR" sz="1400" kern="100" spc="-10" dirty="0">
                        <a:effectLst/>
                      </a:endParaRPr>
                    </a:p>
                    <a:p>
                      <a:pPr marL="249555"/>
                      <a:r>
                        <a:rPr lang="tr-TR" sz="1400" kern="100" spc="-10" dirty="0">
                          <a:effectLst/>
                        </a:rPr>
                        <a:t>    1.000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301.000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170958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0F4898-8EC6-624F-E41B-A9E46075038D}"/>
              </a:ext>
            </a:extLst>
          </p:cNvPr>
          <p:cNvSpPr>
            <a:spLocks noGrp="1"/>
          </p:cNvSpPr>
          <p:nvPr>
            <p:ph idx="1"/>
          </p:nvPr>
        </p:nvSpPr>
        <p:spPr>
          <a:xfrm>
            <a:off x="208343" y="150471"/>
            <a:ext cx="11887201" cy="6574420"/>
          </a:xfrm>
        </p:spPr>
        <p:txBody>
          <a:bodyPr>
            <a:normAutofit/>
          </a:bodyPr>
          <a:lstStyle/>
          <a:p>
            <a:pPr algn="just"/>
            <a:r>
              <a:rPr lang="tr-TR" sz="2000" dirty="0"/>
              <a:t>İşletme 1.000.000 TL değerinde hisse senedi işlem gören Furkan </a:t>
            </a:r>
            <a:r>
              <a:rPr lang="tr-TR" sz="2000" dirty="0" err="1"/>
              <a:t>A.Ş’nin</a:t>
            </a:r>
            <a:r>
              <a:rPr lang="tr-TR" sz="2000" dirty="0"/>
              <a:t> hisselerinin 8.000 TL’sini hali hazırda elinde tutmaktadır. Furkan </a:t>
            </a:r>
            <a:r>
              <a:rPr lang="tr-TR" sz="2000" dirty="0" err="1"/>
              <a:t>A.Ş’nin</a:t>
            </a:r>
            <a:r>
              <a:rPr lang="tr-TR" sz="2000" dirty="0"/>
              <a:t> yönetiminde etkiye sahip olmak isteyen işletme banka aracılığıyla 400.000 TL değerinde Furkan A.Ş hissesi almıştır.</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b="1" dirty="0"/>
              <a:t>243 İŞTİRAKLERE SERMAYE TAAHHÜTLERİ (-): </a:t>
            </a:r>
            <a:r>
              <a:rPr lang="tr-TR" sz="2000" dirty="0"/>
              <a:t>İştiraklerle ilgili sermaye </a:t>
            </a:r>
            <a:r>
              <a:rPr lang="tr-TR" sz="2000" dirty="0" err="1"/>
              <a:t>taahhütlerinin</a:t>
            </a:r>
            <a:r>
              <a:rPr lang="tr-TR" sz="2000" dirty="0"/>
              <a:t> izlendiği hesaptır.</a:t>
            </a:r>
          </a:p>
          <a:p>
            <a:pPr algn="just"/>
            <a:endParaRPr lang="tr-TR" sz="2000" b="1"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p:txBody>
      </p:sp>
      <p:graphicFrame>
        <p:nvGraphicFramePr>
          <p:cNvPr id="4" name="Table 3">
            <a:extLst>
              <a:ext uri="{FF2B5EF4-FFF2-40B4-BE49-F238E27FC236}">
                <a16:creationId xmlns:a16="http://schemas.microsoft.com/office/drawing/2014/main" id="{F26F8EDA-9955-A47C-770B-FD78A69853E0}"/>
              </a:ext>
            </a:extLst>
          </p:cNvPr>
          <p:cNvGraphicFramePr>
            <a:graphicFrameLocks noGrp="1"/>
          </p:cNvGraphicFramePr>
          <p:nvPr>
            <p:extLst>
              <p:ext uri="{D42A27DB-BD31-4B8C-83A1-F6EECF244321}">
                <p14:modId xmlns:p14="http://schemas.microsoft.com/office/powerpoint/2010/main" val="1402791551"/>
              </p:ext>
            </p:extLst>
          </p:nvPr>
        </p:nvGraphicFramePr>
        <p:xfrm>
          <a:off x="1022875" y="1403141"/>
          <a:ext cx="7420707" cy="22860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242 İŞTİRAKLER</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102 BANKALAR</a:t>
                      </a:r>
                    </a:p>
                    <a:p>
                      <a:pPr marL="969645">
                        <a:spcBef>
                          <a:spcPts val="305"/>
                        </a:spcBef>
                        <a:spcAft>
                          <a:spcPts val="0"/>
                        </a:spcAft>
                      </a:pPr>
                      <a:r>
                        <a:rPr lang="tr-TR" sz="1400" kern="100" dirty="0">
                          <a:effectLst/>
                        </a:rPr>
                        <a:t>  </a:t>
                      </a:r>
                    </a:p>
                    <a:p>
                      <a:pPr marL="969645">
                        <a:spcBef>
                          <a:spcPts val="305"/>
                        </a:spcBef>
                        <a:spcAft>
                          <a:spcPts val="0"/>
                        </a:spcAft>
                      </a:pPr>
                      <a:r>
                        <a:rPr lang="tr-TR" sz="1400" kern="100" dirty="0">
                          <a:effectLst/>
                        </a:rPr>
                        <a:t>    240 BAĞLI MENKUL KIYMETLER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İşletme hissesi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408.000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400.000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8.000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517752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83A914-B609-CBC4-F83B-55FF5A643E5F}"/>
              </a:ext>
            </a:extLst>
          </p:cNvPr>
          <p:cNvSpPr>
            <a:spLocks noGrp="1"/>
          </p:cNvSpPr>
          <p:nvPr>
            <p:ph idx="1"/>
          </p:nvPr>
        </p:nvSpPr>
        <p:spPr>
          <a:xfrm>
            <a:off x="208344" y="219918"/>
            <a:ext cx="11667281" cy="6447099"/>
          </a:xfrm>
        </p:spPr>
        <p:txBody>
          <a:bodyPr>
            <a:normAutofit/>
          </a:bodyPr>
          <a:lstStyle/>
          <a:p>
            <a:pPr algn="just"/>
            <a:r>
              <a:rPr lang="tr-TR" sz="2000" dirty="0"/>
              <a:t>İşletme 10.01.2023 tarihinde Sarı </a:t>
            </a:r>
            <a:r>
              <a:rPr lang="tr-TR" sz="2000" dirty="0" err="1"/>
              <a:t>A.Ş’nin</a:t>
            </a:r>
            <a:r>
              <a:rPr lang="tr-TR" sz="2000" dirty="0"/>
              <a:t> %20’lik payını temsil eden 70.000 TL değerinde hisse senedini almayı taahhüt etmiştir.  24.07.2023 tarihinde taahhüt bedeli banka hesabından ödenmiştir.</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b="1" dirty="0"/>
              <a:t>244 İŞTİRAKLER SERMAYE PAYLARI DEĞER DÜŞÜKLÜĞÜ KARŞILISI (-): </a:t>
            </a:r>
            <a:r>
              <a:rPr lang="tr-TR" sz="2000" dirty="0"/>
              <a:t>İştirak paylarının borsa veya piyasa değerinde </a:t>
            </a:r>
            <a:r>
              <a:rPr lang="tr-TR" sz="2000" dirty="0" err="1"/>
              <a:t>sürekli</a:t>
            </a:r>
            <a:r>
              <a:rPr lang="tr-TR" sz="2000" dirty="0"/>
              <a:t> ya da önemli </a:t>
            </a:r>
            <a:r>
              <a:rPr lang="tr-TR" sz="2000" dirty="0" err="1"/>
              <a:t>ölçüde</a:t>
            </a:r>
            <a:r>
              <a:rPr lang="tr-TR" sz="2000" dirty="0"/>
              <a:t>, meydana, gelen değer azalmalarının izlendiği hesaptır.</a:t>
            </a:r>
          </a:p>
        </p:txBody>
      </p:sp>
      <p:graphicFrame>
        <p:nvGraphicFramePr>
          <p:cNvPr id="4" name="Table 3">
            <a:extLst>
              <a:ext uri="{FF2B5EF4-FFF2-40B4-BE49-F238E27FC236}">
                <a16:creationId xmlns:a16="http://schemas.microsoft.com/office/drawing/2014/main" id="{F7624164-32CB-7346-2624-AFEB63C1A6E3}"/>
              </a:ext>
            </a:extLst>
          </p:cNvPr>
          <p:cNvGraphicFramePr>
            <a:graphicFrameLocks noGrp="1"/>
          </p:cNvGraphicFramePr>
          <p:nvPr>
            <p:extLst>
              <p:ext uri="{D42A27DB-BD31-4B8C-83A1-F6EECF244321}">
                <p14:modId xmlns:p14="http://schemas.microsoft.com/office/powerpoint/2010/main" val="1414138942"/>
              </p:ext>
            </p:extLst>
          </p:nvPr>
        </p:nvGraphicFramePr>
        <p:xfrm>
          <a:off x="1046025" y="963303"/>
          <a:ext cx="7420707" cy="154686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242 İŞTİRAKLER</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70280">
                        <a:spcBef>
                          <a:spcPts val="305"/>
                        </a:spcBef>
                        <a:spcAft>
                          <a:spcPts val="0"/>
                        </a:spcAft>
                      </a:pPr>
                      <a:r>
                        <a:rPr lang="tr-TR" sz="1400" kern="100" dirty="0">
                          <a:effectLst/>
                        </a:rPr>
                        <a:t> 243 İŞTİRAKLERE SERMAYE TAAHHÜTLERİ</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Hisse taahhüdü</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70.000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70.000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03B75ED3-1ABE-386B-1E72-49CD3267916A}"/>
              </a:ext>
            </a:extLst>
          </p:cNvPr>
          <p:cNvGraphicFramePr>
            <a:graphicFrameLocks noGrp="1"/>
          </p:cNvGraphicFramePr>
          <p:nvPr>
            <p:extLst>
              <p:ext uri="{D42A27DB-BD31-4B8C-83A1-F6EECF244321}">
                <p14:modId xmlns:p14="http://schemas.microsoft.com/office/powerpoint/2010/main" val="4032970865"/>
              </p:ext>
            </p:extLst>
          </p:nvPr>
        </p:nvGraphicFramePr>
        <p:xfrm>
          <a:off x="1046025" y="2800978"/>
          <a:ext cx="7420707" cy="154686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en-TR" sz="1100" kern="100" spc="-10" dirty="0">
                          <a:effectLst/>
                        </a:rPr>
                        <a:t>  </a:t>
                      </a:r>
                      <a:r>
                        <a:rPr lang="tr-TR" sz="1400" kern="100" dirty="0">
                          <a:effectLst/>
                        </a:rPr>
                        <a:t>243 İŞTİRAKLERE SERMAYE TAAHHÜTLERİ</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70280">
                        <a:spcBef>
                          <a:spcPts val="305"/>
                        </a:spcBef>
                        <a:spcAft>
                          <a:spcPts val="0"/>
                        </a:spcAft>
                      </a:pPr>
                      <a:r>
                        <a:rPr lang="tr-TR" sz="1400" kern="100" dirty="0">
                          <a:effectLst/>
                        </a:rPr>
                        <a:t> 102 BANKALAR</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Hisse taahhüdünün yerine getirilmesi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70.000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70.000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210208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464743-F32F-BA43-10B2-E379AA6E94D9}"/>
              </a:ext>
            </a:extLst>
          </p:cNvPr>
          <p:cNvSpPr>
            <a:spLocks noGrp="1"/>
          </p:cNvSpPr>
          <p:nvPr>
            <p:ph idx="1"/>
          </p:nvPr>
        </p:nvSpPr>
        <p:spPr>
          <a:xfrm>
            <a:off x="104173" y="219919"/>
            <a:ext cx="11783028" cy="6331352"/>
          </a:xfrm>
        </p:spPr>
        <p:txBody>
          <a:bodyPr>
            <a:normAutofit/>
          </a:bodyPr>
          <a:lstStyle/>
          <a:p>
            <a:pPr algn="just"/>
            <a:r>
              <a:rPr lang="tr-TR" sz="2400" b="1" dirty="0"/>
              <a:t>245 BAĞLI ORTAKLIKLAR: </a:t>
            </a:r>
            <a:r>
              <a:rPr lang="tr-TR" sz="2400" dirty="0"/>
              <a:t>İşletmenin doğrudan veya dolaylı olarak </a:t>
            </a:r>
            <a:r>
              <a:rPr lang="tr-TR" sz="2400" dirty="0" err="1"/>
              <a:t>yüzde</a:t>
            </a:r>
            <a:r>
              <a:rPr lang="tr-TR" sz="2400" dirty="0"/>
              <a:t> 50 oranından fazla sermaye ya da oy hakkına veya en az bu oranda yönetim çoğunluğunu seçme hakkına sahip olduğu iştiraklerin sermaye paylarının izlendiği hesaptır.</a:t>
            </a:r>
          </a:p>
          <a:p>
            <a:pPr algn="just"/>
            <a:endParaRPr lang="tr-TR" sz="2400" dirty="0"/>
          </a:p>
          <a:p>
            <a:pPr algn="just"/>
            <a:r>
              <a:rPr lang="tr-TR" sz="2400" dirty="0"/>
              <a:t>İşletme toplam hisse değeri olan 1.000.000 TL değerindeki Furkan A.Ş hisselerinin 620.000 TL’lik bölümünü banka aracılığıyla satın almıştır. Banka bu işlemden 3.000 TL komisyon almıştır.</a:t>
            </a:r>
          </a:p>
          <a:p>
            <a:pPr algn="just"/>
            <a:endParaRPr lang="tr-TR" sz="2400" dirty="0"/>
          </a:p>
        </p:txBody>
      </p:sp>
      <p:graphicFrame>
        <p:nvGraphicFramePr>
          <p:cNvPr id="4" name="Table 3">
            <a:extLst>
              <a:ext uri="{FF2B5EF4-FFF2-40B4-BE49-F238E27FC236}">
                <a16:creationId xmlns:a16="http://schemas.microsoft.com/office/drawing/2014/main" id="{965F84B9-FB4B-BA80-D35B-4153BDD13C91}"/>
              </a:ext>
            </a:extLst>
          </p:cNvPr>
          <p:cNvGraphicFramePr>
            <a:graphicFrameLocks noGrp="1"/>
          </p:cNvGraphicFramePr>
          <p:nvPr>
            <p:extLst>
              <p:ext uri="{D42A27DB-BD31-4B8C-83A1-F6EECF244321}">
                <p14:modId xmlns:p14="http://schemas.microsoft.com/office/powerpoint/2010/main" val="1968532212"/>
              </p:ext>
            </p:extLst>
          </p:nvPr>
        </p:nvGraphicFramePr>
        <p:xfrm>
          <a:off x="1231219" y="3195915"/>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245 BAĞLI ORTAKLIKLAR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653 KOMİSYON GİDERLERİ</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102 BANKALAR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İşletme hissesi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r>
                        <a:rPr lang="en-TR" sz="1400" kern="100" spc="0" dirty="0">
                          <a:effectLst/>
                        </a:rPr>
                        <a:t>620.000</a:t>
                      </a:r>
                      <a:endParaRPr lang="tr-TR" sz="1400" kern="100" spc="-10" dirty="0">
                        <a:effectLst/>
                      </a:endParaRPr>
                    </a:p>
                    <a:p>
                      <a:pPr marL="249555"/>
                      <a:endParaRPr lang="tr-TR" sz="1400" kern="100" spc="-10" dirty="0">
                        <a:effectLst/>
                      </a:endParaRPr>
                    </a:p>
                    <a:p>
                      <a:pPr marL="249555"/>
                      <a:r>
                        <a:rPr lang="tr-TR" sz="1400" kern="100" spc="-10" dirty="0">
                          <a:effectLst/>
                        </a:rPr>
                        <a:t>  3.000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623.000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48683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D44C58-6531-BD8C-BA31-90A93206D865}"/>
              </a:ext>
            </a:extLst>
          </p:cNvPr>
          <p:cNvSpPr>
            <a:spLocks noGrp="1"/>
          </p:cNvSpPr>
          <p:nvPr>
            <p:ph idx="1"/>
          </p:nvPr>
        </p:nvSpPr>
        <p:spPr>
          <a:xfrm>
            <a:off x="358815" y="266218"/>
            <a:ext cx="11435787" cy="6481823"/>
          </a:xfrm>
        </p:spPr>
        <p:txBody>
          <a:bodyPr>
            <a:normAutofit/>
          </a:bodyPr>
          <a:lstStyle/>
          <a:p>
            <a:pPr algn="just"/>
            <a:r>
              <a:rPr lang="tr-TR" sz="1800" dirty="0"/>
              <a:t>İşletme 1.000.000 TL değerinde hisse senedi işlem gören Furkan </a:t>
            </a:r>
            <a:r>
              <a:rPr lang="tr-TR" sz="1800" dirty="0" err="1"/>
              <a:t>A.Ş’nin</a:t>
            </a:r>
            <a:r>
              <a:rPr lang="tr-TR" sz="1800" dirty="0"/>
              <a:t> hisselerinin 100.000 TL’sini hali hazırda elinde tutmaktadır. Furkan </a:t>
            </a:r>
            <a:r>
              <a:rPr lang="tr-TR" sz="1800" dirty="0" err="1"/>
              <a:t>A.Ş’nin</a:t>
            </a:r>
            <a:r>
              <a:rPr lang="tr-TR" sz="1800" dirty="0"/>
              <a:t> yönetiminde etkiye sahip olmak isteyen işletme banka aracılığıyla 700.000 TL değerinde Furkan A.Ş hissesi almıştır.</a:t>
            </a:r>
          </a:p>
          <a:p>
            <a:pPr algn="just"/>
            <a:endParaRPr lang="tr-TR" sz="1800" dirty="0"/>
          </a:p>
          <a:p>
            <a:pPr algn="just"/>
            <a:endParaRPr lang="tr-TR" sz="1800" dirty="0"/>
          </a:p>
          <a:p>
            <a:pPr algn="just"/>
            <a:endParaRPr lang="tr-TR" sz="1800" dirty="0"/>
          </a:p>
          <a:p>
            <a:pPr algn="just"/>
            <a:endParaRPr lang="tr-TR" sz="1800" dirty="0"/>
          </a:p>
          <a:p>
            <a:pPr algn="just"/>
            <a:endParaRPr lang="tr-TR" sz="1800" dirty="0"/>
          </a:p>
          <a:p>
            <a:pPr algn="just"/>
            <a:endParaRPr lang="tr-TR" sz="1800" dirty="0"/>
          </a:p>
          <a:p>
            <a:pPr algn="just"/>
            <a:endParaRPr lang="tr-TR" sz="1800" dirty="0"/>
          </a:p>
          <a:p>
            <a:pPr algn="just"/>
            <a:r>
              <a:rPr lang="tr-TR" sz="1800" b="1" dirty="0"/>
              <a:t>246 BAĞLI ORTAKLIKLARA SERMAYE TAAHHÜTLERİ (-): </a:t>
            </a:r>
            <a:r>
              <a:rPr lang="tr-TR" sz="1800" dirty="0"/>
              <a:t>Bağlı ortaklıklarla  ilgili sermaye </a:t>
            </a:r>
            <a:r>
              <a:rPr lang="tr-TR" sz="1800" dirty="0" err="1"/>
              <a:t>taahhütlerinin</a:t>
            </a:r>
            <a:r>
              <a:rPr lang="tr-TR" sz="1800" dirty="0"/>
              <a:t> izlendiği hesaptır.</a:t>
            </a:r>
          </a:p>
          <a:p>
            <a:pPr algn="just"/>
            <a:endParaRPr lang="tr-TR" sz="1800" dirty="0"/>
          </a:p>
          <a:p>
            <a:pPr algn="just"/>
            <a:r>
              <a:rPr lang="tr-TR" sz="1800" b="1" dirty="0"/>
              <a:t>247 BAĞLI ORTAKLIKLAR SERMAYE PAYLARI DEĞER DÜŞÜKLÜĞÜ KARŞILĞI (-): </a:t>
            </a:r>
            <a:r>
              <a:rPr lang="tr-TR" sz="1800" dirty="0"/>
              <a:t>Bağlı ortaklığa iştirak paylarının borsa veya piyasa değerinde, </a:t>
            </a:r>
            <a:r>
              <a:rPr lang="tr-TR" sz="1800" dirty="0" err="1"/>
              <a:t>sürekli</a:t>
            </a:r>
            <a:r>
              <a:rPr lang="tr-TR" sz="1800" dirty="0"/>
              <a:t> ya da önemli </a:t>
            </a:r>
            <a:r>
              <a:rPr lang="tr-TR" sz="1800" dirty="0" err="1"/>
              <a:t>ölçüde</a:t>
            </a:r>
            <a:r>
              <a:rPr lang="tr-TR" sz="1800" dirty="0"/>
              <a:t> meydana gelen değer azalmalarının izlendiği hesaptır.</a:t>
            </a:r>
          </a:p>
          <a:p>
            <a:pPr algn="just"/>
            <a:endParaRPr lang="tr-TR" sz="1800" dirty="0"/>
          </a:p>
          <a:p>
            <a:pPr algn="just"/>
            <a:endParaRPr lang="tr-TR" sz="1800" dirty="0"/>
          </a:p>
          <a:p>
            <a:pPr algn="just"/>
            <a:endParaRPr lang="tr-TR" sz="1800" dirty="0"/>
          </a:p>
        </p:txBody>
      </p:sp>
      <p:graphicFrame>
        <p:nvGraphicFramePr>
          <p:cNvPr id="4" name="Table 3">
            <a:extLst>
              <a:ext uri="{FF2B5EF4-FFF2-40B4-BE49-F238E27FC236}">
                <a16:creationId xmlns:a16="http://schemas.microsoft.com/office/drawing/2014/main" id="{4C2DBB7F-8822-2A4F-27FC-A4A927FC4064}"/>
              </a:ext>
            </a:extLst>
          </p:cNvPr>
          <p:cNvGraphicFramePr>
            <a:graphicFrameLocks noGrp="1"/>
          </p:cNvGraphicFramePr>
          <p:nvPr>
            <p:extLst>
              <p:ext uri="{D42A27DB-BD31-4B8C-83A1-F6EECF244321}">
                <p14:modId xmlns:p14="http://schemas.microsoft.com/office/powerpoint/2010/main" val="3083794224"/>
              </p:ext>
            </p:extLst>
          </p:nvPr>
        </p:nvGraphicFramePr>
        <p:xfrm>
          <a:off x="1219645" y="1143000"/>
          <a:ext cx="7420707" cy="22860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245 BAĞLI ORTAKLIKLAR</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102 BANKALAR</a:t>
                      </a:r>
                    </a:p>
                    <a:p>
                      <a:pPr marL="969645">
                        <a:spcBef>
                          <a:spcPts val="305"/>
                        </a:spcBef>
                        <a:spcAft>
                          <a:spcPts val="0"/>
                        </a:spcAft>
                      </a:pPr>
                      <a:r>
                        <a:rPr lang="tr-TR" sz="1400" kern="100" dirty="0">
                          <a:effectLst/>
                        </a:rPr>
                        <a:t>  </a:t>
                      </a:r>
                    </a:p>
                    <a:p>
                      <a:pPr marL="969645">
                        <a:spcBef>
                          <a:spcPts val="305"/>
                        </a:spcBef>
                        <a:spcAft>
                          <a:spcPts val="0"/>
                        </a:spcAft>
                      </a:pPr>
                      <a:r>
                        <a:rPr lang="tr-TR" sz="1400" kern="100" dirty="0">
                          <a:effectLst/>
                        </a:rPr>
                        <a:t>    242 İŞTİRAKLER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İşletme hissesi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800.000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700.000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100.000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422423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576B9D-8CEC-3057-329E-AF3A764C0BE4}"/>
              </a:ext>
            </a:extLst>
          </p:cNvPr>
          <p:cNvSpPr>
            <a:spLocks noGrp="1"/>
          </p:cNvSpPr>
          <p:nvPr>
            <p:ph idx="1"/>
          </p:nvPr>
        </p:nvSpPr>
        <p:spPr>
          <a:xfrm>
            <a:off x="150471" y="127322"/>
            <a:ext cx="11840901" cy="6562845"/>
          </a:xfrm>
        </p:spPr>
        <p:txBody>
          <a:bodyPr>
            <a:normAutofit/>
          </a:bodyPr>
          <a:lstStyle/>
          <a:p>
            <a:pPr algn="just"/>
            <a:r>
              <a:rPr lang="tr-TR" sz="2000" b="1" dirty="0"/>
              <a:t>25 MADDİ DURAN VARLIKLAR: </a:t>
            </a:r>
            <a:r>
              <a:rPr lang="tr-TR" sz="2000" dirty="0"/>
              <a:t>işletme faaliyetlerinde kullanılmak </a:t>
            </a:r>
            <a:r>
              <a:rPr lang="tr-TR" sz="2000" dirty="0" err="1"/>
              <a:t>üzere</a:t>
            </a:r>
            <a:r>
              <a:rPr lang="tr-TR" sz="2000" dirty="0"/>
              <a:t> edinilen ve tahmini yararlanma </a:t>
            </a:r>
            <a:r>
              <a:rPr lang="tr-TR" sz="2000" dirty="0" err="1"/>
              <a:t>süresi</a:t>
            </a:r>
            <a:r>
              <a:rPr lang="tr-TR" sz="2000" dirty="0"/>
              <a:t> bir yıldan fazla olan fiziki varlık kalemlerinin ve bunlarla ilgili birikmiş amortismanların izlendiği hesap grubudur.</a:t>
            </a:r>
          </a:p>
          <a:p>
            <a:pPr algn="just"/>
            <a:endParaRPr lang="tr-TR" sz="2000" dirty="0"/>
          </a:p>
          <a:p>
            <a:pPr algn="just"/>
            <a:r>
              <a:rPr lang="tr-TR" sz="2000" b="1" dirty="0"/>
              <a:t>250 ARAZİ VE ARSALAR: </a:t>
            </a:r>
            <a:r>
              <a:rPr lang="tr-TR" sz="2000" dirty="0"/>
              <a:t>İşletmeye ait her </a:t>
            </a:r>
            <a:r>
              <a:rPr lang="tr-TR" sz="2000" dirty="0" err="1"/>
              <a:t>türlu</a:t>
            </a:r>
            <a:r>
              <a:rPr lang="tr-TR" sz="2000" dirty="0"/>
              <a:t>̈ arazi ve arsaların izlendiği hesaptır.</a:t>
            </a:r>
          </a:p>
          <a:p>
            <a:pPr algn="just"/>
            <a:endParaRPr lang="tr-TR" sz="2000" b="1" dirty="0"/>
          </a:p>
          <a:p>
            <a:pPr algn="just"/>
            <a:r>
              <a:rPr lang="tr-TR" sz="2000" dirty="0"/>
              <a:t> İşletme bedelini banka hesabından ödeyerek 500.000 TL + KDV (%20) değerinde arsa satın almıştır.</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2000" dirty="0"/>
          </a:p>
          <a:p>
            <a:pPr algn="just"/>
            <a:r>
              <a:rPr lang="tr-TR" sz="2000" b="1" dirty="0"/>
              <a:t>251 YERALTI VE YERÜSTÜ DÜZENLERİ:</a:t>
            </a:r>
            <a:r>
              <a:rPr lang="tr-TR" sz="2000" dirty="0"/>
              <a:t> Herhangi bir işin gerçekleşmesini sağlamak veya kolaylaştırmak için; yeraltında veya </a:t>
            </a:r>
            <a:r>
              <a:rPr lang="tr-TR" sz="2000" dirty="0" err="1"/>
              <a:t>yerüstünde</a:t>
            </a:r>
            <a:r>
              <a:rPr lang="tr-TR" sz="2000" dirty="0"/>
              <a:t> inşa edilmiş her </a:t>
            </a:r>
            <a:r>
              <a:rPr lang="tr-TR" sz="2000" dirty="0" err="1"/>
              <a:t>türlu</a:t>
            </a:r>
            <a:r>
              <a:rPr lang="tr-TR" sz="2000" dirty="0"/>
              <a:t>̈ yol, hark, </a:t>
            </a:r>
            <a:r>
              <a:rPr lang="tr-TR" sz="2000" dirty="0" err="1"/>
              <a:t>köpru</a:t>
            </a:r>
            <a:r>
              <a:rPr lang="tr-TR" sz="2000" dirty="0"/>
              <a:t>̈, </a:t>
            </a:r>
            <a:r>
              <a:rPr lang="tr-TR" sz="2000" dirty="0" err="1"/>
              <a:t>tünel</a:t>
            </a:r>
            <a:r>
              <a:rPr lang="tr-TR" sz="2000" dirty="0"/>
              <a:t>, bölme, sarnıç, iskele vb. yapıların izlendiği hesaptır.</a:t>
            </a:r>
          </a:p>
          <a:p>
            <a:pPr algn="just"/>
            <a:endParaRPr lang="tr-TR" sz="2000" b="1" dirty="0"/>
          </a:p>
        </p:txBody>
      </p:sp>
      <p:graphicFrame>
        <p:nvGraphicFramePr>
          <p:cNvPr id="4" name="Table 3">
            <a:extLst>
              <a:ext uri="{FF2B5EF4-FFF2-40B4-BE49-F238E27FC236}">
                <a16:creationId xmlns:a16="http://schemas.microsoft.com/office/drawing/2014/main" id="{743CA6B7-3129-F32F-52BB-E57BF3F2B348}"/>
              </a:ext>
            </a:extLst>
          </p:cNvPr>
          <p:cNvGraphicFramePr>
            <a:graphicFrameLocks noGrp="1"/>
          </p:cNvGraphicFramePr>
          <p:nvPr>
            <p:extLst>
              <p:ext uri="{D42A27DB-BD31-4B8C-83A1-F6EECF244321}">
                <p14:modId xmlns:p14="http://schemas.microsoft.com/office/powerpoint/2010/main" val="1484723592"/>
              </p:ext>
            </p:extLst>
          </p:nvPr>
        </p:nvGraphicFramePr>
        <p:xfrm>
          <a:off x="1069173" y="2605605"/>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250 ARAZİ VE ARSALAR </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102 BANKALAR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Arazi ve arsa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500.000</a:t>
                      </a:r>
                    </a:p>
                    <a:p>
                      <a:pPr marL="249555"/>
                      <a:endParaRPr lang="tr-TR" sz="1400" kern="100" spc="-10" dirty="0">
                        <a:effectLst/>
                      </a:endParaRPr>
                    </a:p>
                    <a:p>
                      <a:pPr marL="249555"/>
                      <a:r>
                        <a:rPr lang="tr-TR" sz="1400" kern="100" spc="-10" dirty="0">
                          <a:effectLst/>
                        </a:rPr>
                        <a:t>100.000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600.000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1202473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B0300A-5F9E-3B6D-9983-DB4A249CADDE}"/>
              </a:ext>
            </a:extLst>
          </p:cNvPr>
          <p:cNvSpPr>
            <a:spLocks noGrp="1"/>
          </p:cNvSpPr>
          <p:nvPr>
            <p:ph idx="1"/>
          </p:nvPr>
        </p:nvSpPr>
        <p:spPr>
          <a:xfrm>
            <a:off x="208343" y="312516"/>
            <a:ext cx="11864051" cy="6238755"/>
          </a:xfrm>
        </p:spPr>
        <p:txBody>
          <a:bodyPr>
            <a:normAutofit/>
          </a:bodyPr>
          <a:lstStyle/>
          <a:p>
            <a:pPr algn="just"/>
            <a:r>
              <a:rPr lang="tr-TR" sz="2000" dirty="0"/>
              <a:t>İşletme faaliyetlerini desteklemesi amacıyla 100.000 TL değerinde köprü yaptırmıştır. </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dirty="0"/>
              <a:t>Köprü yapımı için süreç gerektiğinde katlanılan tüm maliyetler 258 Yapılmakta Olan Yatırımlar hesabında izlenir ve yapım tamamlandığında aktifleştirme yapılır.</a:t>
            </a:r>
          </a:p>
          <a:p>
            <a:pPr algn="just"/>
            <a:endParaRPr lang="tr-TR" sz="2000" dirty="0"/>
          </a:p>
        </p:txBody>
      </p:sp>
      <p:graphicFrame>
        <p:nvGraphicFramePr>
          <p:cNvPr id="4" name="Table 3">
            <a:extLst>
              <a:ext uri="{FF2B5EF4-FFF2-40B4-BE49-F238E27FC236}">
                <a16:creationId xmlns:a16="http://schemas.microsoft.com/office/drawing/2014/main" id="{A4F52865-9FF0-2121-AE15-E0A4F3462610}"/>
              </a:ext>
            </a:extLst>
          </p:cNvPr>
          <p:cNvGraphicFramePr>
            <a:graphicFrameLocks noGrp="1"/>
          </p:cNvGraphicFramePr>
          <p:nvPr>
            <p:extLst>
              <p:ext uri="{D42A27DB-BD31-4B8C-83A1-F6EECF244321}">
                <p14:modId xmlns:p14="http://schemas.microsoft.com/office/powerpoint/2010/main" val="1562042122"/>
              </p:ext>
            </p:extLst>
          </p:nvPr>
        </p:nvGraphicFramePr>
        <p:xfrm>
          <a:off x="918703" y="1134223"/>
          <a:ext cx="7420707" cy="154686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en-TR" sz="1100" kern="100" spc="-10" dirty="0">
                          <a:effectLst/>
                        </a:rPr>
                        <a:t>  </a:t>
                      </a:r>
                      <a:r>
                        <a:rPr lang="tr-TR" sz="1400" kern="100" dirty="0">
                          <a:effectLst/>
                        </a:rPr>
                        <a:t>251 YERALTI VE YERÜSTÜ DÜZENLERİ</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70280">
                        <a:spcBef>
                          <a:spcPts val="305"/>
                        </a:spcBef>
                        <a:spcAft>
                          <a:spcPts val="0"/>
                        </a:spcAft>
                      </a:pPr>
                      <a:r>
                        <a:rPr lang="tr-TR" sz="1400" kern="100" dirty="0">
                          <a:effectLst/>
                        </a:rPr>
                        <a:t> 100 KASA</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Köprü yapımı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8764BAAF-9DB5-12CA-CD0E-55FF7C061523}"/>
              </a:ext>
            </a:extLst>
          </p:cNvPr>
          <p:cNvGraphicFramePr>
            <a:graphicFrameLocks noGrp="1"/>
          </p:cNvGraphicFramePr>
          <p:nvPr>
            <p:extLst>
              <p:ext uri="{D42A27DB-BD31-4B8C-83A1-F6EECF244321}">
                <p14:modId xmlns:p14="http://schemas.microsoft.com/office/powerpoint/2010/main" val="14899222"/>
              </p:ext>
            </p:extLst>
          </p:nvPr>
        </p:nvGraphicFramePr>
        <p:xfrm>
          <a:off x="918703" y="4000502"/>
          <a:ext cx="7420707" cy="154686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en-TR" sz="1100" kern="100" spc="-10" dirty="0">
                          <a:effectLst/>
                        </a:rPr>
                        <a:t>  </a:t>
                      </a:r>
                      <a:r>
                        <a:rPr lang="tr-TR" sz="1400" kern="100" dirty="0">
                          <a:effectLst/>
                        </a:rPr>
                        <a:t>251 YERALTI VE YERÜSTÜ DÜZENLERİ</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70280">
                        <a:spcBef>
                          <a:spcPts val="305"/>
                        </a:spcBef>
                        <a:spcAft>
                          <a:spcPts val="0"/>
                        </a:spcAft>
                      </a:pPr>
                      <a:r>
                        <a:rPr lang="tr-TR" sz="1400" kern="100" dirty="0">
                          <a:effectLst/>
                        </a:rPr>
                        <a:t> 258 YAPILMAKTA OLAN YATIRIMLAR </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Köprü yapımı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52559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DB00FF-5541-D0BD-5420-113663D0AD1D}"/>
              </a:ext>
            </a:extLst>
          </p:cNvPr>
          <p:cNvSpPr>
            <a:spLocks noGrp="1"/>
          </p:cNvSpPr>
          <p:nvPr>
            <p:ph idx="1"/>
          </p:nvPr>
        </p:nvSpPr>
        <p:spPr>
          <a:xfrm>
            <a:off x="347241" y="277792"/>
            <a:ext cx="11644131" cy="6435524"/>
          </a:xfrm>
        </p:spPr>
        <p:txBody>
          <a:bodyPr>
            <a:normAutofit/>
          </a:bodyPr>
          <a:lstStyle/>
          <a:p>
            <a:pPr algn="just"/>
            <a:r>
              <a:rPr lang="en-TR" sz="1800" dirty="0"/>
              <a:t>252 BİNALAR: </a:t>
            </a:r>
            <a:r>
              <a:rPr lang="en-US" sz="1800" dirty="0"/>
              <a:t>Bu </a:t>
            </a:r>
            <a:r>
              <a:rPr lang="en-US" sz="1800" dirty="0" err="1"/>
              <a:t>hesap</a:t>
            </a:r>
            <a:r>
              <a:rPr lang="en-US" sz="1800" dirty="0"/>
              <a:t> </a:t>
            </a:r>
            <a:r>
              <a:rPr lang="en-US" sz="1800" dirty="0" err="1"/>
              <a:t>işletmenin</a:t>
            </a:r>
            <a:r>
              <a:rPr lang="en-US" sz="1800" dirty="0"/>
              <a:t> her </a:t>
            </a:r>
            <a:r>
              <a:rPr lang="en-US" sz="1800" dirty="0" err="1"/>
              <a:t>türlu</a:t>
            </a:r>
            <a:r>
              <a:rPr lang="en-US" sz="1800" dirty="0"/>
              <a:t>̈ </a:t>
            </a:r>
            <a:r>
              <a:rPr lang="en-US" sz="1800" dirty="0" err="1"/>
              <a:t>binaları</a:t>
            </a:r>
            <a:r>
              <a:rPr lang="en-US" sz="1800" dirty="0"/>
              <a:t> </a:t>
            </a:r>
            <a:r>
              <a:rPr lang="en-US" sz="1800" dirty="0" err="1"/>
              <a:t>ve</a:t>
            </a:r>
            <a:r>
              <a:rPr lang="en-US" sz="1800" dirty="0"/>
              <a:t> </a:t>
            </a:r>
            <a:r>
              <a:rPr lang="en-US" sz="1800" dirty="0" err="1"/>
              <a:t>bunların</a:t>
            </a:r>
            <a:r>
              <a:rPr lang="en-US" sz="1800" dirty="0"/>
              <a:t> </a:t>
            </a:r>
            <a:r>
              <a:rPr lang="en-US" sz="1800" dirty="0" err="1"/>
              <a:t>ayrılmaz</a:t>
            </a:r>
            <a:r>
              <a:rPr lang="en-US" sz="1800" dirty="0"/>
              <a:t> </a:t>
            </a:r>
            <a:r>
              <a:rPr lang="en-US" sz="1800" dirty="0" err="1"/>
              <a:t>parçalarının</a:t>
            </a:r>
            <a:r>
              <a:rPr lang="en-US" sz="1800" dirty="0"/>
              <a:t> </a:t>
            </a:r>
            <a:r>
              <a:rPr lang="en-US" sz="1800" dirty="0" err="1"/>
              <a:t>izlendiği</a:t>
            </a:r>
            <a:r>
              <a:rPr lang="en-US" sz="1800" dirty="0"/>
              <a:t> </a:t>
            </a:r>
            <a:r>
              <a:rPr lang="en-US" sz="1800" dirty="0" err="1"/>
              <a:t>hesaptır</a:t>
            </a:r>
            <a:r>
              <a:rPr lang="en-US" sz="1800" dirty="0"/>
              <a:t>.</a:t>
            </a:r>
            <a:endParaRPr lang="en-TR" sz="1800" dirty="0"/>
          </a:p>
          <a:p>
            <a:pPr algn="just"/>
            <a:r>
              <a:rPr lang="en-TR" sz="1800" dirty="0"/>
              <a:t>İşletme ofis binası olarak kullanmak için 1.000.000 TL değerindeki + (%20) binayı çek vererek satın almıştır.</a:t>
            </a:r>
          </a:p>
          <a:p>
            <a:pPr algn="just"/>
            <a:endParaRPr lang="en-TR" sz="1800" dirty="0"/>
          </a:p>
          <a:p>
            <a:pPr algn="just"/>
            <a:endParaRPr lang="en-TR" sz="1800" dirty="0"/>
          </a:p>
          <a:p>
            <a:pPr algn="just"/>
            <a:endParaRPr lang="en-TR" sz="1800" dirty="0"/>
          </a:p>
          <a:p>
            <a:pPr algn="just"/>
            <a:endParaRPr lang="en-TR" sz="1800" dirty="0"/>
          </a:p>
          <a:p>
            <a:pPr algn="just"/>
            <a:endParaRPr lang="en-TR" sz="1800" dirty="0"/>
          </a:p>
          <a:p>
            <a:pPr marL="0" indent="0" algn="just">
              <a:buNone/>
            </a:pPr>
            <a:endParaRPr lang="en-TR" sz="1800" dirty="0"/>
          </a:p>
          <a:p>
            <a:pPr algn="just"/>
            <a:r>
              <a:rPr lang="en-TR" sz="1800" dirty="0"/>
              <a:t>İşletme sahibi olduğu satış mağazası için 100.000 TL + KDV (%20) değerinde asansör ve 10.000 + KDV (%20) değerinde boya yaptırmıştır. Tüm masraflar banka hesabından ödenmiştir. </a:t>
            </a:r>
          </a:p>
        </p:txBody>
      </p:sp>
      <p:graphicFrame>
        <p:nvGraphicFramePr>
          <p:cNvPr id="4" name="Table 3">
            <a:extLst>
              <a:ext uri="{FF2B5EF4-FFF2-40B4-BE49-F238E27FC236}">
                <a16:creationId xmlns:a16="http://schemas.microsoft.com/office/drawing/2014/main" id="{689096EA-24FF-41DA-5FCF-E216BA839367}"/>
              </a:ext>
            </a:extLst>
          </p:cNvPr>
          <p:cNvGraphicFramePr>
            <a:graphicFrameLocks noGrp="1"/>
          </p:cNvGraphicFramePr>
          <p:nvPr>
            <p:extLst>
              <p:ext uri="{D42A27DB-BD31-4B8C-83A1-F6EECF244321}">
                <p14:modId xmlns:p14="http://schemas.microsoft.com/office/powerpoint/2010/main" val="3299603970"/>
              </p:ext>
            </p:extLst>
          </p:nvPr>
        </p:nvGraphicFramePr>
        <p:xfrm>
          <a:off x="826105" y="1161954"/>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252 BİNALAR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103 VERİLEN ÇEKLER VE ÖDEME EMİRLERİ</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Bina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1.000.000</a:t>
                      </a:r>
                    </a:p>
                    <a:p>
                      <a:pPr marL="249555"/>
                      <a:endParaRPr lang="tr-TR" sz="1400" kern="100" spc="-10" dirty="0">
                        <a:effectLst/>
                      </a:endParaRPr>
                    </a:p>
                    <a:p>
                      <a:pPr marL="249555"/>
                      <a:r>
                        <a:rPr lang="tr-TR" sz="1400" kern="100" spc="-10" dirty="0">
                          <a:effectLst/>
                        </a:rPr>
                        <a:t>   200.000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A8795F17-151B-9CA1-4A34-C8EC2F4114EC}"/>
              </a:ext>
            </a:extLst>
          </p:cNvPr>
          <p:cNvGraphicFramePr>
            <a:graphicFrameLocks noGrp="1"/>
          </p:cNvGraphicFramePr>
          <p:nvPr>
            <p:extLst>
              <p:ext uri="{D42A27DB-BD31-4B8C-83A1-F6EECF244321}">
                <p14:modId xmlns:p14="http://schemas.microsoft.com/office/powerpoint/2010/main" val="2603951536"/>
              </p:ext>
            </p:extLst>
          </p:nvPr>
        </p:nvGraphicFramePr>
        <p:xfrm>
          <a:off x="1221574" y="4080656"/>
          <a:ext cx="7420707" cy="22860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55735">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252 BİNALAR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760 PAZARLAMA SATIŞ VE DAĞITIM GİDERLERİ</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102 BANKALAR</a:t>
                      </a:r>
                    </a:p>
                    <a:p>
                      <a:pPr marL="456565">
                        <a:spcBef>
                          <a:spcPts val="305"/>
                        </a:spcBef>
                        <a:spcAft>
                          <a:spcPts val="0"/>
                        </a:spcAft>
                      </a:pPr>
                      <a:r>
                        <a:rPr lang="tr-TR" sz="1200" kern="100" dirty="0">
                          <a:effectLst/>
                        </a:rPr>
                        <a:t>Asansör ve boya işlemleri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10.000</a:t>
                      </a:r>
                    </a:p>
                    <a:p>
                      <a:pPr marL="249555"/>
                      <a:endParaRPr lang="tr-TR" sz="1400" kern="100" spc="-10" dirty="0">
                        <a:effectLst/>
                      </a:endParaRPr>
                    </a:p>
                    <a:p>
                      <a:pPr marL="249555"/>
                      <a:r>
                        <a:rPr lang="en-TR" sz="2000" b="1" kern="100" dirty="0">
                          <a:effectLst/>
                        </a:rPr>
                        <a:t>  </a:t>
                      </a:r>
                      <a:r>
                        <a:rPr lang="en-TR" sz="1400" b="1" kern="100" dirty="0">
                          <a:effectLst/>
                        </a:rPr>
                        <a:t>22.000</a:t>
                      </a:r>
                      <a:endParaRPr lang="en-TR" sz="2000" b="1"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a:effectLst/>
                          <a:latin typeface="Times New Roman" panose="02020603050405020304" pitchFamily="18" charset="0"/>
                          <a:ea typeface="Times New Roman" panose="02020603050405020304" pitchFamily="18" charset="0"/>
                          <a:cs typeface="Times New Roman" panose="02020603050405020304" pitchFamily="18" charset="0"/>
                        </a:rPr>
                        <a:t>   132.000</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791715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8AAEB-E8C2-80F8-F6E6-62D26C106E5D}"/>
              </a:ext>
            </a:extLst>
          </p:cNvPr>
          <p:cNvSpPr>
            <a:spLocks noGrp="1"/>
          </p:cNvSpPr>
          <p:nvPr>
            <p:ph type="title"/>
          </p:nvPr>
        </p:nvSpPr>
        <p:spPr>
          <a:xfrm>
            <a:off x="838200" y="365126"/>
            <a:ext cx="10515600" cy="942814"/>
          </a:xfrm>
        </p:spPr>
        <p:txBody>
          <a:bodyPr>
            <a:normAutofit/>
          </a:bodyPr>
          <a:lstStyle/>
          <a:p>
            <a:pPr algn="ctr"/>
            <a:r>
              <a:rPr lang="en-TR" sz="3600" dirty="0"/>
              <a:t>DURAN VARLIKLAR</a:t>
            </a:r>
          </a:p>
        </p:txBody>
      </p:sp>
      <p:sp>
        <p:nvSpPr>
          <p:cNvPr id="3" name="Content Placeholder 2">
            <a:extLst>
              <a:ext uri="{FF2B5EF4-FFF2-40B4-BE49-F238E27FC236}">
                <a16:creationId xmlns:a16="http://schemas.microsoft.com/office/drawing/2014/main" id="{262E799B-DD63-842B-1838-233F2AD42B60}"/>
              </a:ext>
            </a:extLst>
          </p:cNvPr>
          <p:cNvSpPr>
            <a:spLocks noGrp="1"/>
          </p:cNvSpPr>
          <p:nvPr>
            <p:ph idx="1"/>
          </p:nvPr>
        </p:nvSpPr>
        <p:spPr>
          <a:xfrm>
            <a:off x="381965" y="1307940"/>
            <a:ext cx="11609407" cy="5335928"/>
          </a:xfrm>
        </p:spPr>
        <p:txBody>
          <a:bodyPr>
            <a:normAutofit/>
          </a:bodyPr>
          <a:lstStyle/>
          <a:p>
            <a:pPr algn="just"/>
            <a:r>
              <a:rPr lang="tr-TR" sz="2000" dirty="0"/>
              <a:t>Bu ana hesap grubu; bir yıldan veya bir normal faaliyet döneminden daha uzun </a:t>
            </a:r>
            <a:r>
              <a:rPr lang="tr-TR" sz="2000" dirty="0" err="1"/>
              <a:t>sürelerle</a:t>
            </a:r>
            <a:r>
              <a:rPr lang="tr-TR" sz="2000" dirty="0"/>
              <a:t>, işletme faaliyetlerinin gerçekleştirilmesi için kullanılmak amacıyla elde edilen ve ilke olacak bir yılda veya normal faaliyet dönemi içinde paraya çevrilmesi veya </a:t>
            </a:r>
            <a:r>
              <a:rPr lang="tr-TR" sz="2000" dirty="0" err="1"/>
              <a:t>tüketilmesi</a:t>
            </a:r>
            <a:r>
              <a:rPr lang="tr-TR" sz="2000" dirty="0"/>
              <a:t> </a:t>
            </a:r>
            <a:r>
              <a:rPr lang="tr-TR" sz="2000" dirty="0" err="1"/>
              <a:t>öngörülmeyen</a:t>
            </a:r>
            <a:r>
              <a:rPr lang="tr-TR" sz="2000" dirty="0"/>
              <a:t> varlıkları kapsar. Duran Varlıklar, Ticari Alacaklar, Diğer Alacaklar, Malî Duran Varlıklar, Maddi Duran </a:t>
            </a:r>
            <a:r>
              <a:rPr lang="tr-TR" sz="2000" dirty="0" err="1"/>
              <a:t>Varlıklar,'Maddi</a:t>
            </a:r>
            <a:r>
              <a:rPr lang="tr-TR" sz="2000" dirty="0"/>
              <a:t> Olmayan Duran Varlıklar, Özel </a:t>
            </a:r>
            <a:r>
              <a:rPr lang="tr-TR" sz="2000" dirty="0" err="1"/>
              <a:t>Tükenmeye</a:t>
            </a:r>
            <a:r>
              <a:rPr lang="tr-TR" sz="2000" dirty="0"/>
              <a:t> Tabi Varlıklar, Gelecek Yıllara Ait Giderler ve Gelir Tahakkukları ve Diğer Duran Varlıklar olarak </a:t>
            </a:r>
            <a:r>
              <a:rPr lang="tr-TR" sz="2000" dirty="0" err="1"/>
              <a:t>bölümlenir</a:t>
            </a:r>
            <a:r>
              <a:rPr lang="tr-TR" sz="2000" dirty="0"/>
              <a:t>.</a:t>
            </a:r>
          </a:p>
          <a:p>
            <a:pPr algn="just"/>
            <a:endParaRPr lang="tr-TR" sz="2000" dirty="0"/>
          </a:p>
          <a:p>
            <a:pPr algn="just"/>
            <a:r>
              <a:rPr lang="tr-TR" sz="2000" b="1" dirty="0"/>
              <a:t>22 TİCARİ ALACAKLAR: </a:t>
            </a:r>
            <a:r>
              <a:rPr lang="tr-TR" sz="2000" dirty="0"/>
              <a:t>Bu grupta bir yıldan fazla uzun vadeli senetli ve senetsiz ticari alacaklar izlenir. Vadesi bir yılın altına </a:t>
            </a:r>
            <a:r>
              <a:rPr lang="tr-TR" sz="2000" dirty="0" err="1"/>
              <a:t>düşenler</a:t>
            </a:r>
            <a:r>
              <a:rPr lang="tr-TR" sz="2000" dirty="0"/>
              <a:t>, dönen varlıklar içerisindeki ilgili hesaplara aktarılır. Ticari ilişkilerden dolayı ana kuruluş iştirak ve bağlı ortaklıklardan olan alacaklar varsa, bu </a:t>
            </a:r>
            <a:r>
              <a:rPr lang="tr-TR" sz="2000" dirty="0" err="1"/>
              <a:t>grupdaki</a:t>
            </a:r>
            <a:r>
              <a:rPr lang="tr-TR" sz="2000" dirty="0"/>
              <a:t> ilgili hesapların ayrıntılarında gösterilir. Bu </a:t>
            </a:r>
            <a:r>
              <a:rPr lang="tr-TR" sz="2000" dirty="0" err="1"/>
              <a:t>grupda</a:t>
            </a:r>
            <a:r>
              <a:rPr lang="tr-TR" sz="2000" dirty="0"/>
              <a:t> aşağıdaki hesaplar yer alır.</a:t>
            </a:r>
          </a:p>
          <a:p>
            <a:pPr algn="just"/>
            <a:endParaRPr lang="tr-TR" sz="2000" b="1" dirty="0"/>
          </a:p>
          <a:p>
            <a:endParaRPr lang="en-TR" dirty="0"/>
          </a:p>
        </p:txBody>
      </p:sp>
    </p:spTree>
    <p:extLst>
      <p:ext uri="{BB962C8B-B14F-4D97-AF65-F5344CB8AC3E}">
        <p14:creationId xmlns:p14="http://schemas.microsoft.com/office/powerpoint/2010/main" val="36483550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39714F-2829-C571-743A-87665AAB0047}"/>
              </a:ext>
            </a:extLst>
          </p:cNvPr>
          <p:cNvSpPr>
            <a:spLocks noGrp="1"/>
          </p:cNvSpPr>
          <p:nvPr>
            <p:ph idx="1"/>
          </p:nvPr>
        </p:nvSpPr>
        <p:spPr>
          <a:xfrm>
            <a:off x="234042" y="174171"/>
            <a:ext cx="11723915" cy="6444343"/>
          </a:xfrm>
        </p:spPr>
        <p:txBody>
          <a:bodyPr>
            <a:normAutofit/>
          </a:bodyPr>
          <a:lstStyle/>
          <a:p>
            <a:pPr algn="just"/>
            <a:r>
              <a:rPr lang="en-TR" sz="2000" b="1" dirty="0"/>
              <a:t>253 TESİS, MAKİNE VE CİHAZLAR: </a:t>
            </a:r>
            <a:r>
              <a:rPr lang="tr-TR" sz="2000" dirty="0"/>
              <a:t>Üretimde kullanılan her </a:t>
            </a:r>
            <a:r>
              <a:rPr lang="tr-TR" sz="2000" dirty="0" err="1"/>
              <a:t>tümu</a:t>
            </a:r>
            <a:r>
              <a:rPr lang="tr-TR" sz="2000" dirty="0"/>
              <a:t>̈ makine, tesis ve cihazlar ile bunların eklentileri ve bu amaçla kullanılan taşıma gereçlerinin (Konveyör, </a:t>
            </a:r>
            <a:r>
              <a:rPr lang="tr-TR" sz="2000" dirty="0" err="1"/>
              <a:t>Forklift</a:t>
            </a:r>
            <a:r>
              <a:rPr lang="tr-TR" sz="2000" dirty="0"/>
              <a:t> </a:t>
            </a:r>
            <a:r>
              <a:rPr lang="tr-TR" sz="2000" dirty="0" err="1"/>
              <a:t>vb</a:t>
            </a:r>
            <a:r>
              <a:rPr lang="tr-TR" sz="2000" dirty="0"/>
              <a:t>) izlendiği hesaptır. Bu hesap kullanım amaçlarına ve makine çeşitlerine göre </a:t>
            </a:r>
            <a:r>
              <a:rPr lang="tr-TR" sz="2000" dirty="0" err="1"/>
              <a:t>bölümlenebilir</a:t>
            </a:r>
            <a:r>
              <a:rPr lang="tr-TR" sz="2000" dirty="0"/>
              <a:t>.</a:t>
            </a:r>
          </a:p>
          <a:p>
            <a:pPr algn="just"/>
            <a:endParaRPr lang="tr-TR" sz="2000" dirty="0"/>
          </a:p>
          <a:p>
            <a:pPr algn="just"/>
            <a:r>
              <a:rPr lang="tr-TR" sz="2000" dirty="0"/>
              <a:t>İşletme üretim faaliyetlerinde kullanmak için 1.000.000 TL değerindeki + (%20) makineyi çek vererek satın almıştır.</a:t>
            </a:r>
          </a:p>
          <a:p>
            <a:pPr algn="just"/>
            <a:endParaRPr lang="tr-TR" sz="2000" dirty="0"/>
          </a:p>
          <a:p>
            <a:pPr algn="just"/>
            <a:endParaRPr lang="en-TR" sz="2000" b="1" dirty="0"/>
          </a:p>
        </p:txBody>
      </p:sp>
      <p:graphicFrame>
        <p:nvGraphicFramePr>
          <p:cNvPr id="4" name="Table 3">
            <a:extLst>
              <a:ext uri="{FF2B5EF4-FFF2-40B4-BE49-F238E27FC236}">
                <a16:creationId xmlns:a16="http://schemas.microsoft.com/office/drawing/2014/main" id="{3E31DC10-1633-5032-4EAB-260031F4BD95}"/>
              </a:ext>
            </a:extLst>
          </p:cNvPr>
          <p:cNvGraphicFramePr>
            <a:graphicFrameLocks noGrp="1"/>
          </p:cNvGraphicFramePr>
          <p:nvPr>
            <p:extLst>
              <p:ext uri="{D42A27DB-BD31-4B8C-83A1-F6EECF244321}">
                <p14:modId xmlns:p14="http://schemas.microsoft.com/office/powerpoint/2010/main" val="881350223"/>
              </p:ext>
            </p:extLst>
          </p:nvPr>
        </p:nvGraphicFramePr>
        <p:xfrm>
          <a:off x="1228877" y="2228754"/>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253 TESİS, MAKİNE VE CİHAZLAR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103 VERİLEN ÇEKLER VE ÖDEME EMİRLERİ</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Makine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1.000.000</a:t>
                      </a:r>
                    </a:p>
                    <a:p>
                      <a:pPr marL="249555"/>
                      <a:endParaRPr lang="tr-TR" sz="1400" kern="100" spc="-10" dirty="0">
                        <a:effectLst/>
                      </a:endParaRPr>
                    </a:p>
                    <a:p>
                      <a:pPr marL="249555"/>
                      <a:r>
                        <a:rPr lang="tr-TR" sz="1400" kern="100" spc="-10" dirty="0">
                          <a:effectLst/>
                        </a:rPr>
                        <a:t>   200.000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593095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717045-291B-DC5F-80ED-859DB18A809F}"/>
              </a:ext>
            </a:extLst>
          </p:cNvPr>
          <p:cNvSpPr>
            <a:spLocks noGrp="1"/>
          </p:cNvSpPr>
          <p:nvPr>
            <p:ph idx="1"/>
          </p:nvPr>
        </p:nvSpPr>
        <p:spPr>
          <a:xfrm>
            <a:off x="174171" y="402770"/>
            <a:ext cx="11756571" cy="6139543"/>
          </a:xfrm>
        </p:spPr>
        <p:txBody>
          <a:bodyPr>
            <a:normAutofit/>
          </a:bodyPr>
          <a:lstStyle/>
          <a:p>
            <a:pPr algn="just"/>
            <a:r>
              <a:rPr lang="en-TR" sz="2000" dirty="0"/>
              <a:t>İşletme 03.04.2023 tarihinde üretimde kullanmak üzere 10.000 Dolar değerindeki makineyi veresiye satın almıştır. İşlem tarihinde 1 Dolar= 20 TL’dir. İşlem sonucunda Teşvik sebebiyle KDV ödenmemiştir.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10.10.2023 tarihinde döviz kuru 1 Dolar = 30 TL’dir. </a:t>
            </a:r>
          </a:p>
          <a:p>
            <a:pPr algn="just"/>
            <a:endParaRPr lang="en-TR" sz="2000" dirty="0"/>
          </a:p>
        </p:txBody>
      </p:sp>
      <p:graphicFrame>
        <p:nvGraphicFramePr>
          <p:cNvPr id="4" name="Table 3">
            <a:extLst>
              <a:ext uri="{FF2B5EF4-FFF2-40B4-BE49-F238E27FC236}">
                <a16:creationId xmlns:a16="http://schemas.microsoft.com/office/drawing/2014/main" id="{B3C1431E-A512-0F0D-BEE9-0F0B92BFD51B}"/>
              </a:ext>
            </a:extLst>
          </p:cNvPr>
          <p:cNvGraphicFramePr>
            <a:graphicFrameLocks noGrp="1"/>
          </p:cNvGraphicFramePr>
          <p:nvPr>
            <p:extLst>
              <p:ext uri="{D42A27DB-BD31-4B8C-83A1-F6EECF244321}">
                <p14:modId xmlns:p14="http://schemas.microsoft.com/office/powerpoint/2010/main" val="827680377"/>
              </p:ext>
            </p:extLst>
          </p:nvPr>
        </p:nvGraphicFramePr>
        <p:xfrm>
          <a:off x="1196220" y="1281697"/>
          <a:ext cx="7420707" cy="17830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253 TESİS, MAKİNE VE CİHAZLAR</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320 SATICILAR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Makine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200.000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DEFE090E-0B99-7A0F-291A-88C6A6BC9209}"/>
              </a:ext>
            </a:extLst>
          </p:cNvPr>
          <p:cNvGraphicFramePr>
            <a:graphicFrameLocks noGrp="1"/>
          </p:cNvGraphicFramePr>
          <p:nvPr>
            <p:extLst>
              <p:ext uri="{D42A27DB-BD31-4B8C-83A1-F6EECF244321}">
                <p14:modId xmlns:p14="http://schemas.microsoft.com/office/powerpoint/2010/main" val="481201407"/>
              </p:ext>
            </p:extLst>
          </p:nvPr>
        </p:nvGraphicFramePr>
        <p:xfrm>
          <a:off x="1109134" y="3943704"/>
          <a:ext cx="7420707" cy="17830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253 TESİS, MAKİNE VE CİHAZLAR</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336 DİĞER ÇEŞİTLİ BORÇLAR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Makine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9946653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C3D2E6-8C40-92B8-C1E7-54BCB487DCF8}"/>
              </a:ext>
            </a:extLst>
          </p:cNvPr>
          <p:cNvSpPr>
            <a:spLocks noGrp="1"/>
          </p:cNvSpPr>
          <p:nvPr>
            <p:ph idx="1"/>
          </p:nvPr>
        </p:nvSpPr>
        <p:spPr>
          <a:xfrm>
            <a:off x="174171" y="293914"/>
            <a:ext cx="11669486" cy="6204857"/>
          </a:xfrm>
        </p:spPr>
        <p:txBody>
          <a:bodyPr>
            <a:normAutofit/>
          </a:bodyPr>
          <a:lstStyle/>
          <a:p>
            <a:r>
              <a:rPr lang="en-TR" sz="2000" dirty="0"/>
              <a:t>10.11.2023 tarihinde döviz kuru 1 Dolar = 10 TL’dir. </a:t>
            </a:r>
          </a:p>
          <a:p>
            <a:endParaRPr lang="en-TR" sz="2000" dirty="0"/>
          </a:p>
          <a:p>
            <a:endParaRPr lang="en-TR" sz="2000" dirty="0"/>
          </a:p>
          <a:p>
            <a:endParaRPr lang="en-TR" sz="2000" dirty="0"/>
          </a:p>
          <a:p>
            <a:endParaRPr lang="en-TR" sz="2000" dirty="0"/>
          </a:p>
          <a:p>
            <a:endParaRPr lang="en-TR" sz="2000" dirty="0"/>
          </a:p>
          <a:p>
            <a:endParaRPr lang="en-TR" sz="2000" dirty="0"/>
          </a:p>
          <a:p>
            <a:endParaRPr lang="en-TR" sz="1800" dirty="0"/>
          </a:p>
          <a:p>
            <a:r>
              <a:rPr lang="en-TR" sz="1800" dirty="0"/>
              <a:t>254 TAŞITLAR: </a:t>
            </a:r>
            <a:r>
              <a:rPr lang="tr-TR" sz="1800" dirty="0"/>
              <a:t>İşletme faaliyetlerinde kullanılan </a:t>
            </a:r>
            <a:r>
              <a:rPr lang="tr-TR" sz="1800" dirty="0" err="1"/>
              <a:t>tüm</a:t>
            </a:r>
            <a:r>
              <a:rPr lang="tr-TR" sz="1800" dirty="0"/>
              <a:t> taşıtların izlendiği hesaptır. Ulaştırma </a:t>
            </a:r>
            <a:r>
              <a:rPr lang="tr-TR" sz="1800" dirty="0" err="1"/>
              <a:t>sekt.rümle</a:t>
            </a:r>
            <a:r>
              <a:rPr lang="tr-TR" sz="1800" dirty="0"/>
              <a:t> hizmet </a:t>
            </a:r>
            <a:r>
              <a:rPr lang="tr-TR" sz="1800" dirty="0" err="1"/>
              <a:t>üretimi</a:t>
            </a:r>
            <a:r>
              <a:rPr lang="tr-TR" sz="1800" dirty="0"/>
              <a:t> amacıyla kullanımda olan </a:t>
            </a:r>
            <a:r>
              <a:rPr lang="tr-TR" sz="1800" dirty="0" err="1"/>
              <a:t>tüm</a:t>
            </a:r>
            <a:r>
              <a:rPr lang="tr-TR" sz="1800" dirty="0"/>
              <a:t> taşıt araçları </a:t>
            </a:r>
            <a:r>
              <a:rPr lang="tr-TR" sz="1800" dirty="0" err="1"/>
              <a:t>dâ</a:t>
            </a:r>
            <a:r>
              <a:rPr lang="tr-TR" sz="1800" dirty="0"/>
              <a:t> bu hesapta izlenir. Ancak, ulaştırma </a:t>
            </a:r>
            <a:r>
              <a:rPr lang="tr-TR" sz="1800" dirty="0" err="1"/>
              <a:t>sekt.ründe</a:t>
            </a:r>
            <a:r>
              <a:rPr lang="tr-TR" sz="1800" dirty="0"/>
              <a:t> </a:t>
            </a:r>
            <a:r>
              <a:rPr lang="tr-TR" sz="1800" dirty="0" err="1"/>
              <a:t>ana.üretimde</a:t>
            </a:r>
            <a:r>
              <a:rPr lang="tr-TR" sz="1800" dirty="0"/>
              <a:t> kullanılan taşıt araçlarının toplam tutarı bilanço dipnotlarında gösterilir.</a:t>
            </a:r>
          </a:p>
          <a:p>
            <a:endParaRPr lang="en-TR" sz="1800" dirty="0"/>
          </a:p>
          <a:p>
            <a:endParaRPr lang="en-TR" sz="2000" dirty="0"/>
          </a:p>
        </p:txBody>
      </p:sp>
      <p:graphicFrame>
        <p:nvGraphicFramePr>
          <p:cNvPr id="4" name="Table 3">
            <a:extLst>
              <a:ext uri="{FF2B5EF4-FFF2-40B4-BE49-F238E27FC236}">
                <a16:creationId xmlns:a16="http://schemas.microsoft.com/office/drawing/2014/main" id="{866B6D33-7606-CDEC-C196-F8BCE2A9B5E1}"/>
              </a:ext>
            </a:extLst>
          </p:cNvPr>
          <p:cNvGraphicFramePr>
            <a:graphicFrameLocks noGrp="1"/>
          </p:cNvGraphicFramePr>
          <p:nvPr>
            <p:extLst>
              <p:ext uri="{D42A27DB-BD31-4B8C-83A1-F6EECF244321}">
                <p14:modId xmlns:p14="http://schemas.microsoft.com/office/powerpoint/2010/main" val="2192790082"/>
              </p:ext>
            </p:extLst>
          </p:nvPr>
        </p:nvGraphicFramePr>
        <p:xfrm>
          <a:off x="477763" y="1004562"/>
          <a:ext cx="7420707" cy="17830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136 DİĞER ÇEŞİTLİ ALACAKLAR</a:t>
                      </a:r>
                    </a:p>
                    <a:p>
                      <a:pPr marL="156845">
                        <a:spcBef>
                          <a:spcPts val="300"/>
                        </a:spcBef>
                        <a:spcAft>
                          <a:spcPts val="0"/>
                        </a:spcAft>
                      </a:pPr>
                      <a:endParaRPr lang="tr-TR" sz="14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253 TESİS, MAKİNE VE CİHAZLAR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Makine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5105928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43EB48-1C20-9924-1D2D-885B17AF42CE}"/>
              </a:ext>
            </a:extLst>
          </p:cNvPr>
          <p:cNvSpPr>
            <a:spLocks noGrp="1"/>
          </p:cNvSpPr>
          <p:nvPr>
            <p:ph idx="1"/>
          </p:nvPr>
        </p:nvSpPr>
        <p:spPr>
          <a:xfrm>
            <a:off x="413657" y="381000"/>
            <a:ext cx="11375572" cy="6259286"/>
          </a:xfrm>
        </p:spPr>
        <p:txBody>
          <a:bodyPr>
            <a:normAutofit/>
          </a:bodyPr>
          <a:lstStyle/>
          <a:p>
            <a:r>
              <a:rPr lang="en-TR" sz="2000" dirty="0"/>
              <a:t>İşletme faaliyetlerinde kullanmak için bedelini banka hesabından ödeyerek 500.000 TL taşıt satın almıştır.  Satın alma işlemi sonucunda 100.000 TL KDV 250.000 TL ÖTV ortaya çıkmıştır. İşletme bu bedeli de taşıtın maliyetine dahil etmiştir.</a:t>
            </a:r>
          </a:p>
          <a:p>
            <a:endParaRPr lang="en-TR" sz="2000" dirty="0"/>
          </a:p>
          <a:p>
            <a:endParaRPr lang="en-TR" sz="2000" dirty="0"/>
          </a:p>
          <a:p>
            <a:endParaRPr lang="en-TR" sz="2000" dirty="0"/>
          </a:p>
          <a:p>
            <a:endParaRPr lang="en-TR" sz="2000" dirty="0"/>
          </a:p>
          <a:p>
            <a:endParaRPr lang="en-TR" sz="2000" dirty="0"/>
          </a:p>
          <a:p>
            <a:endParaRPr lang="en-TR" sz="2000" dirty="0"/>
          </a:p>
          <a:p>
            <a:r>
              <a:rPr lang="en-TR" sz="2000" dirty="0"/>
              <a:t>255 DEMİRBAŞLAR: </a:t>
            </a:r>
            <a:r>
              <a:rPr lang="en-US" sz="2000" dirty="0" err="1"/>
              <a:t>işletme</a:t>
            </a:r>
            <a:r>
              <a:rPr lang="en-US" sz="2000" dirty="0"/>
              <a:t> </a:t>
            </a:r>
            <a:r>
              <a:rPr lang="en-US" sz="2000" dirty="0" err="1"/>
              <a:t>faaliyetlerinin</a:t>
            </a:r>
            <a:r>
              <a:rPr lang="en-US" sz="2000" dirty="0"/>
              <a:t> </a:t>
            </a:r>
            <a:r>
              <a:rPr lang="en-US" sz="2000" dirty="0" err="1"/>
              <a:t>yürütülmesinde</a:t>
            </a:r>
            <a:r>
              <a:rPr lang="en-US" sz="2000" dirty="0"/>
              <a:t> </a:t>
            </a:r>
            <a:r>
              <a:rPr lang="en-US" sz="2000" dirty="0" err="1"/>
              <a:t>kullanılan</a:t>
            </a:r>
            <a:r>
              <a:rPr lang="en-US" sz="2000" dirty="0"/>
              <a:t> her </a:t>
            </a:r>
            <a:r>
              <a:rPr lang="en-US" sz="2000" dirty="0" err="1"/>
              <a:t>türlu</a:t>
            </a:r>
            <a:r>
              <a:rPr lang="en-US" sz="2000" dirty="0"/>
              <a:t>̈ </a:t>
            </a:r>
            <a:r>
              <a:rPr lang="en-US" sz="2000" dirty="0" err="1"/>
              <a:t>büro</a:t>
            </a:r>
            <a:r>
              <a:rPr lang="en-US" sz="2000" dirty="0"/>
              <a:t> </a:t>
            </a:r>
            <a:r>
              <a:rPr lang="en-US" sz="2000" dirty="0" err="1"/>
              <a:t>makine</a:t>
            </a:r>
            <a:r>
              <a:rPr lang="en-US" sz="2000" dirty="0"/>
              <a:t> </a:t>
            </a:r>
            <a:r>
              <a:rPr lang="en-US" sz="2000" dirty="0" err="1"/>
              <a:t>ve</a:t>
            </a:r>
            <a:r>
              <a:rPr lang="en-US" sz="2000" dirty="0"/>
              <a:t> </a:t>
            </a:r>
            <a:r>
              <a:rPr lang="en-US" sz="2000" dirty="0" err="1"/>
              <a:t>cihazları</a:t>
            </a:r>
            <a:r>
              <a:rPr lang="en-US" sz="2000" dirty="0"/>
              <a:t> </a:t>
            </a:r>
            <a:r>
              <a:rPr lang="en-US" sz="2000" dirty="0" err="1"/>
              <a:t>ile</a:t>
            </a:r>
            <a:r>
              <a:rPr lang="en-US" sz="2000" dirty="0"/>
              <a:t> </a:t>
            </a:r>
            <a:r>
              <a:rPr lang="en-US" sz="2000" dirty="0" err="1"/>
              <a:t>döşeme</a:t>
            </a:r>
            <a:r>
              <a:rPr lang="en-US" sz="2000" dirty="0"/>
              <a:t>, masa, </a:t>
            </a:r>
            <a:r>
              <a:rPr lang="en-US" sz="2000" dirty="0" err="1"/>
              <a:t>koltuk</a:t>
            </a:r>
            <a:r>
              <a:rPr lang="en-US" sz="2000" dirty="0"/>
              <a:t>, </a:t>
            </a:r>
            <a:r>
              <a:rPr lang="en-US" sz="2000" dirty="0" err="1"/>
              <a:t>dolap</a:t>
            </a:r>
            <a:r>
              <a:rPr lang="en-US" sz="2000" dirty="0"/>
              <a:t>, </a:t>
            </a:r>
            <a:r>
              <a:rPr lang="en-US" sz="2000" dirty="0" err="1"/>
              <a:t>mobilya</a:t>
            </a:r>
            <a:r>
              <a:rPr lang="en-US" sz="2000" dirty="0"/>
              <a:t> </a:t>
            </a:r>
            <a:r>
              <a:rPr lang="en-US" sz="2000" dirty="0" err="1"/>
              <a:t>gibi</a:t>
            </a:r>
            <a:r>
              <a:rPr lang="en-US" sz="2000" dirty="0"/>
              <a:t> </a:t>
            </a:r>
            <a:r>
              <a:rPr lang="en-US" sz="2000" dirty="0" err="1"/>
              <a:t>maddi</a:t>
            </a:r>
            <a:r>
              <a:rPr lang="en-US" sz="2000" dirty="0"/>
              <a:t> </a:t>
            </a:r>
            <a:r>
              <a:rPr lang="en-US" sz="2000" dirty="0" err="1"/>
              <a:t>varlıkların</a:t>
            </a:r>
            <a:r>
              <a:rPr lang="en-US" sz="2000" dirty="0"/>
              <a:t> </a:t>
            </a:r>
            <a:r>
              <a:rPr lang="en-US" sz="2000" dirty="0" err="1"/>
              <a:t>izlendiği</a:t>
            </a:r>
            <a:r>
              <a:rPr lang="en-US" sz="2000" dirty="0"/>
              <a:t> </a:t>
            </a:r>
            <a:r>
              <a:rPr lang="en-US" sz="2000" dirty="0" err="1"/>
              <a:t>hesaptır</a:t>
            </a:r>
            <a:r>
              <a:rPr lang="en-US" sz="2000" dirty="0"/>
              <a:t>. </a:t>
            </a:r>
            <a:r>
              <a:rPr lang="en-US" sz="2000" dirty="0" err="1"/>
              <a:t>Amortismana</a:t>
            </a:r>
            <a:r>
              <a:rPr lang="en-US" sz="2000" dirty="0"/>
              <a:t> </a:t>
            </a:r>
            <a:r>
              <a:rPr lang="en-US" sz="2000" dirty="0" err="1"/>
              <a:t>konu</a:t>
            </a:r>
            <a:r>
              <a:rPr lang="en-US" sz="2000" dirty="0"/>
              <a:t> </a:t>
            </a:r>
            <a:r>
              <a:rPr lang="en-US" sz="2000" dirty="0" err="1"/>
              <a:t>olabilecek</a:t>
            </a:r>
            <a:r>
              <a:rPr lang="en-US" sz="2000" dirty="0"/>
              <a:t> </a:t>
            </a:r>
            <a:r>
              <a:rPr lang="en-US" sz="2000" dirty="0" err="1"/>
              <a:t>demirbaş</a:t>
            </a:r>
            <a:r>
              <a:rPr lang="en-US" sz="2000" dirty="0"/>
              <a:t> </a:t>
            </a:r>
            <a:r>
              <a:rPr lang="en-US" sz="2000" dirty="0" err="1"/>
              <a:t>sınırı</a:t>
            </a:r>
            <a:r>
              <a:rPr lang="en-US" sz="2000" dirty="0"/>
              <a:t> her </a:t>
            </a:r>
            <a:r>
              <a:rPr lang="en-US" sz="2000" dirty="0" err="1"/>
              <a:t>sene</a:t>
            </a:r>
            <a:r>
              <a:rPr lang="en-US" sz="2000" dirty="0"/>
              <a:t> </a:t>
            </a:r>
            <a:r>
              <a:rPr lang="en-US" sz="2000" dirty="0" err="1"/>
              <a:t>açıklanır</a:t>
            </a:r>
            <a:r>
              <a:rPr lang="en-US" sz="2000" dirty="0"/>
              <a:t> (2023: 4.400 TL) </a:t>
            </a:r>
            <a:r>
              <a:rPr lang="en-US" sz="2000" dirty="0" err="1"/>
              <a:t>geri</a:t>
            </a:r>
            <a:r>
              <a:rPr lang="en-US" sz="2000" dirty="0"/>
              <a:t> </a:t>
            </a:r>
            <a:r>
              <a:rPr lang="en-US" sz="2000" dirty="0" err="1"/>
              <a:t>kalan</a:t>
            </a:r>
            <a:r>
              <a:rPr lang="en-US" sz="2000" dirty="0"/>
              <a:t> </a:t>
            </a:r>
            <a:r>
              <a:rPr lang="en-US" sz="2000" dirty="0" err="1"/>
              <a:t>tutar</a:t>
            </a:r>
            <a:r>
              <a:rPr lang="en-US" sz="2000" dirty="0"/>
              <a:t> </a:t>
            </a:r>
            <a:r>
              <a:rPr lang="en-US" sz="2000" dirty="0" err="1"/>
              <a:t>gider</a:t>
            </a:r>
            <a:r>
              <a:rPr lang="en-US" sz="2000" dirty="0"/>
              <a:t> </a:t>
            </a:r>
            <a:r>
              <a:rPr lang="en-US" sz="2000" dirty="0" err="1"/>
              <a:t>kaydedilir</a:t>
            </a:r>
            <a:r>
              <a:rPr lang="en-US" sz="2000" dirty="0"/>
              <a:t>. </a:t>
            </a:r>
          </a:p>
          <a:p>
            <a:endParaRPr lang="en-TR" sz="2000" dirty="0"/>
          </a:p>
        </p:txBody>
      </p:sp>
      <p:graphicFrame>
        <p:nvGraphicFramePr>
          <p:cNvPr id="4" name="Table 3">
            <a:extLst>
              <a:ext uri="{FF2B5EF4-FFF2-40B4-BE49-F238E27FC236}">
                <a16:creationId xmlns:a16="http://schemas.microsoft.com/office/drawing/2014/main" id="{192E3D40-CEF8-176D-2218-777D5975DD6A}"/>
              </a:ext>
            </a:extLst>
          </p:cNvPr>
          <p:cNvGraphicFramePr>
            <a:graphicFrameLocks noGrp="1"/>
          </p:cNvGraphicFramePr>
          <p:nvPr>
            <p:extLst>
              <p:ext uri="{D42A27DB-BD31-4B8C-83A1-F6EECF244321}">
                <p14:modId xmlns:p14="http://schemas.microsoft.com/office/powerpoint/2010/main" val="1928865647"/>
              </p:ext>
            </p:extLst>
          </p:nvPr>
        </p:nvGraphicFramePr>
        <p:xfrm>
          <a:off x="989391" y="1727563"/>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254 TAŞITLAR</a:t>
                      </a: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102 BANKALAR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Taşıt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850.000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850.000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5536876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20320A-4252-CE9A-BBFC-8CDA1B1140AE}"/>
              </a:ext>
            </a:extLst>
          </p:cNvPr>
          <p:cNvSpPr>
            <a:spLocks noGrp="1"/>
          </p:cNvSpPr>
          <p:nvPr>
            <p:ph idx="1"/>
          </p:nvPr>
        </p:nvSpPr>
        <p:spPr>
          <a:xfrm>
            <a:off x="185057" y="119743"/>
            <a:ext cx="11810999" cy="6596743"/>
          </a:xfrm>
        </p:spPr>
        <p:txBody>
          <a:bodyPr>
            <a:normAutofit/>
          </a:bodyPr>
          <a:lstStyle/>
          <a:p>
            <a:r>
              <a:rPr lang="en-TR" sz="1800" dirty="0"/>
              <a:t>İşletme 4.000 TL + %20 KDV değerinde ofis malzemesini peşin olarak satın almıştır.</a:t>
            </a:r>
          </a:p>
          <a:p>
            <a:endParaRPr lang="en-TR" sz="1800" dirty="0"/>
          </a:p>
          <a:p>
            <a:endParaRPr lang="en-TR" sz="1800" dirty="0"/>
          </a:p>
          <a:p>
            <a:endParaRPr lang="en-TR" sz="1800" dirty="0"/>
          </a:p>
          <a:p>
            <a:endParaRPr lang="en-TR" sz="1800" dirty="0"/>
          </a:p>
          <a:p>
            <a:endParaRPr lang="en-TR" sz="1800" dirty="0"/>
          </a:p>
          <a:p>
            <a:endParaRPr lang="en-TR" sz="1800" dirty="0"/>
          </a:p>
          <a:p>
            <a:endParaRPr lang="en-TR" sz="1800" dirty="0"/>
          </a:p>
          <a:p>
            <a:endParaRPr lang="en-TR" sz="1800" dirty="0"/>
          </a:p>
          <a:p>
            <a:r>
              <a:rPr lang="en-TR" sz="1800" dirty="0"/>
              <a:t>256 DİĞER MADDİ DURAN VARLIKLAR: </a:t>
            </a:r>
            <a:r>
              <a:rPr lang="en-US" sz="1800" dirty="0" err="1"/>
              <a:t>Belirtilen</a:t>
            </a:r>
            <a:r>
              <a:rPr lang="en-US" sz="1800" dirty="0"/>
              <a:t> </a:t>
            </a:r>
            <a:r>
              <a:rPr lang="en-US" sz="1800" dirty="0" err="1"/>
              <a:t>hesapların</a:t>
            </a:r>
            <a:r>
              <a:rPr lang="en-US" sz="1800" dirty="0"/>
              <a:t> </a:t>
            </a:r>
            <a:r>
              <a:rPr lang="en-US" sz="1800" dirty="0" err="1"/>
              <a:t>hiçbirinin</a:t>
            </a:r>
            <a:r>
              <a:rPr lang="en-US" sz="1800" dirty="0"/>
              <a:t> </a:t>
            </a:r>
            <a:r>
              <a:rPr lang="en-US" sz="1800" dirty="0" err="1"/>
              <a:t>kapsamına</a:t>
            </a:r>
            <a:r>
              <a:rPr lang="en-US" sz="1800" dirty="0"/>
              <a:t> </a:t>
            </a:r>
            <a:r>
              <a:rPr lang="en-US" sz="1800" dirty="0" err="1"/>
              <a:t>girmeyen</a:t>
            </a:r>
            <a:r>
              <a:rPr lang="en-US" sz="1800" dirty="0"/>
              <a:t> </a:t>
            </a:r>
            <a:r>
              <a:rPr lang="en-US" sz="1800" dirty="0" err="1"/>
              <a:t>özellikle</a:t>
            </a:r>
            <a:r>
              <a:rPr lang="en-US" sz="1800" dirty="0"/>
              <a:t> </a:t>
            </a:r>
            <a:r>
              <a:rPr lang="en-US" sz="1800" dirty="0" err="1"/>
              <a:t>kendi</a:t>
            </a:r>
            <a:r>
              <a:rPr lang="en-US" sz="1800" dirty="0"/>
              <a:t> </a:t>
            </a:r>
            <a:r>
              <a:rPr lang="en-US" sz="1800" dirty="0" err="1"/>
              <a:t>bölümlerinde</a:t>
            </a:r>
            <a:r>
              <a:rPr lang="en-US" sz="1800" dirty="0"/>
              <a:t> </a:t>
            </a:r>
            <a:r>
              <a:rPr lang="en-US" sz="1800" dirty="0" err="1"/>
              <a:t>tanımlanmayan</a:t>
            </a:r>
            <a:r>
              <a:rPr lang="en-US" sz="1800" dirty="0"/>
              <a:t> </a:t>
            </a:r>
            <a:r>
              <a:rPr lang="en-US" sz="1800" dirty="0" err="1"/>
              <a:t>diğer</a:t>
            </a:r>
            <a:r>
              <a:rPr lang="en-US" sz="1800" dirty="0"/>
              <a:t> </a:t>
            </a:r>
            <a:r>
              <a:rPr lang="en-US" sz="1800" dirty="0" err="1"/>
              <a:t>maddi</a:t>
            </a:r>
            <a:r>
              <a:rPr lang="en-US" sz="1800" dirty="0"/>
              <a:t> </a:t>
            </a:r>
            <a:r>
              <a:rPr lang="en-US" sz="1800" dirty="0" err="1"/>
              <a:t>duran</a:t>
            </a:r>
            <a:r>
              <a:rPr lang="en-US" sz="1800" dirty="0"/>
              <a:t> </a:t>
            </a:r>
            <a:r>
              <a:rPr lang="en-US" sz="1800" dirty="0" err="1"/>
              <a:t>varlıkların</a:t>
            </a:r>
            <a:r>
              <a:rPr lang="en-US" sz="1800" dirty="0"/>
              <a:t> </a:t>
            </a:r>
            <a:r>
              <a:rPr lang="en-US" sz="1800" dirty="0" err="1"/>
              <a:t>izlendiği</a:t>
            </a:r>
            <a:r>
              <a:rPr lang="en-US" sz="1800" dirty="0"/>
              <a:t> </a:t>
            </a:r>
            <a:r>
              <a:rPr lang="en-US" sz="1800" dirty="0" err="1"/>
              <a:t>hesaptır</a:t>
            </a:r>
            <a:r>
              <a:rPr lang="en-US" sz="1800" dirty="0"/>
              <a:t>.</a:t>
            </a:r>
          </a:p>
          <a:p>
            <a:endParaRPr lang="en-US" sz="1800" dirty="0"/>
          </a:p>
          <a:p>
            <a:r>
              <a:rPr lang="en-US" sz="1800" dirty="0"/>
              <a:t>257 BİRİKMİŞ AMORTİSMANLAR: Maddi </a:t>
            </a:r>
            <a:r>
              <a:rPr lang="en-US" sz="1800" dirty="0" err="1"/>
              <a:t>duran</a:t>
            </a:r>
            <a:r>
              <a:rPr lang="en-US" sz="1800" dirty="0"/>
              <a:t> </a:t>
            </a:r>
            <a:r>
              <a:rPr lang="en-US" sz="1800" dirty="0" err="1"/>
              <a:t>varlık</a:t>
            </a:r>
            <a:r>
              <a:rPr lang="en-US" sz="1800" dirty="0"/>
              <a:t> </a:t>
            </a:r>
            <a:r>
              <a:rPr lang="en-US" sz="1800" dirty="0" err="1"/>
              <a:t>bedellerinin</a:t>
            </a:r>
            <a:r>
              <a:rPr lang="en-US" sz="1800" dirty="0"/>
              <a:t>, </a:t>
            </a:r>
            <a:r>
              <a:rPr lang="en-US" sz="1800" dirty="0" err="1"/>
              <a:t>kullanılabilecekleri</a:t>
            </a:r>
            <a:r>
              <a:rPr lang="en-US" sz="1800" dirty="0"/>
              <a:t> </a:t>
            </a:r>
            <a:r>
              <a:rPr lang="en-US" sz="1800" dirty="0" err="1"/>
              <a:t>süre</a:t>
            </a:r>
            <a:r>
              <a:rPr lang="en-US" sz="1800" dirty="0"/>
              <a:t> </a:t>
            </a:r>
            <a:r>
              <a:rPr lang="en-US" sz="1800" dirty="0" err="1"/>
              <a:t>içerisinde</a:t>
            </a:r>
            <a:r>
              <a:rPr lang="en-US" sz="1800" dirty="0"/>
              <a:t> </a:t>
            </a:r>
            <a:r>
              <a:rPr lang="en-US" sz="1800" dirty="0" err="1"/>
              <a:t>hesaben</a:t>
            </a:r>
            <a:r>
              <a:rPr lang="en-US" sz="1800" dirty="0"/>
              <a:t> yok </a:t>
            </a:r>
            <a:r>
              <a:rPr lang="en-US" sz="1800" dirty="0" err="1"/>
              <a:t>edilebilmesini</a:t>
            </a:r>
            <a:r>
              <a:rPr lang="en-US" sz="1800" dirty="0"/>
              <a:t> </a:t>
            </a:r>
            <a:r>
              <a:rPr lang="en-US" sz="1800" dirty="0" err="1"/>
              <a:t>Sağlamak</a:t>
            </a:r>
            <a:r>
              <a:rPr lang="en-US" sz="1800" dirty="0"/>
              <a:t> </a:t>
            </a:r>
            <a:r>
              <a:rPr lang="en-US" sz="1800" dirty="0" err="1"/>
              <a:t>amacıyla</a:t>
            </a:r>
            <a:r>
              <a:rPr lang="en-US" sz="1800" dirty="0"/>
              <a:t> </a:t>
            </a:r>
            <a:r>
              <a:rPr lang="en-US" sz="1800" dirty="0" err="1"/>
              <a:t>kullanılan</a:t>
            </a:r>
            <a:r>
              <a:rPr lang="en-US" sz="1800" dirty="0"/>
              <a:t> </a:t>
            </a:r>
            <a:r>
              <a:rPr lang="en-US" sz="1800" dirty="0" err="1"/>
              <a:t>hesaptır</a:t>
            </a:r>
            <a:r>
              <a:rPr lang="en-US" sz="1800" dirty="0"/>
              <a:t>.</a:t>
            </a:r>
          </a:p>
          <a:p>
            <a:r>
              <a:rPr lang="en-TR" sz="1800" dirty="0"/>
              <a:t> </a:t>
            </a:r>
          </a:p>
          <a:p>
            <a:endParaRPr lang="en-TR" sz="1800" dirty="0"/>
          </a:p>
        </p:txBody>
      </p:sp>
      <p:graphicFrame>
        <p:nvGraphicFramePr>
          <p:cNvPr id="6" name="Table 5">
            <a:extLst>
              <a:ext uri="{FF2B5EF4-FFF2-40B4-BE49-F238E27FC236}">
                <a16:creationId xmlns:a16="http://schemas.microsoft.com/office/drawing/2014/main" id="{CADDEA91-3EF4-9E5F-B25E-A616EF350298}"/>
              </a:ext>
            </a:extLst>
          </p:cNvPr>
          <p:cNvGraphicFramePr>
            <a:graphicFrameLocks noGrp="1"/>
          </p:cNvGraphicFramePr>
          <p:nvPr>
            <p:extLst>
              <p:ext uri="{D42A27DB-BD31-4B8C-83A1-F6EECF244321}">
                <p14:modId xmlns:p14="http://schemas.microsoft.com/office/powerpoint/2010/main" val="2283248560"/>
              </p:ext>
            </p:extLst>
          </p:nvPr>
        </p:nvGraphicFramePr>
        <p:xfrm>
          <a:off x="749905" y="661211"/>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255 DEMİRBAŞLAR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100 KASA</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Demirbaş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4.000</a:t>
                      </a:r>
                    </a:p>
                    <a:p>
                      <a:pPr marL="249555"/>
                      <a:endParaRPr lang="tr-TR" sz="1400" kern="100" spc="-10" dirty="0">
                        <a:effectLst/>
                      </a:endParaRPr>
                    </a:p>
                    <a:p>
                      <a:pPr marL="249555"/>
                      <a:r>
                        <a:rPr lang="tr-TR" sz="1400" kern="100" spc="-10" dirty="0">
                          <a:effectLst/>
                        </a:rPr>
                        <a:t>   800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4.800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8055945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2429A3-579B-39FE-ECE5-DB9076BEC5BD}"/>
              </a:ext>
            </a:extLst>
          </p:cNvPr>
          <p:cNvSpPr>
            <a:spLocks noGrp="1"/>
          </p:cNvSpPr>
          <p:nvPr>
            <p:ph idx="1"/>
          </p:nvPr>
        </p:nvSpPr>
        <p:spPr>
          <a:xfrm>
            <a:off x="555171" y="206830"/>
            <a:ext cx="11462658" cy="5970134"/>
          </a:xfrm>
        </p:spPr>
        <p:txBody>
          <a:bodyPr>
            <a:normAutofit/>
          </a:bodyPr>
          <a:lstStyle/>
          <a:p>
            <a:pPr algn="just"/>
            <a:r>
              <a:rPr lang="en-TR" sz="2000" b="1" dirty="0"/>
              <a:t>258 YAPILMAKTA OLAN YATIRIMLAR: </a:t>
            </a:r>
            <a:r>
              <a:rPr lang="tr-TR" sz="2000" dirty="0"/>
              <a:t>İşletmede, yapımı </a:t>
            </a:r>
            <a:r>
              <a:rPr lang="tr-TR" sz="2000" dirty="0" err="1"/>
              <a:t>süren</a:t>
            </a:r>
            <a:r>
              <a:rPr lang="tr-TR" sz="2000" dirty="0"/>
              <a:t> ve tamamlandığında ilgili maddi duran varlık hesabına aktarılacak olan, her </a:t>
            </a:r>
            <a:r>
              <a:rPr lang="tr-TR" sz="2000" dirty="0" err="1"/>
              <a:t>türlu</a:t>
            </a:r>
            <a:r>
              <a:rPr lang="tr-TR" sz="2000" dirty="0"/>
              <a:t>̈ madde ve malzeme ile işçilik ve genel giderlerle ilgili harcamaların izlendiği hesaptır.</a:t>
            </a:r>
          </a:p>
          <a:p>
            <a:endParaRPr lang="en-TR" sz="2000" b="1" dirty="0"/>
          </a:p>
          <a:p>
            <a:r>
              <a:rPr lang="en-TR" sz="2000" dirty="0"/>
              <a:t>İşletme elindeki 500.000 TL arsa üzerine bina yapma kararı almıştır. </a:t>
            </a:r>
          </a:p>
          <a:p>
            <a:endParaRPr lang="en-TR" sz="2000" dirty="0"/>
          </a:p>
          <a:p>
            <a:endParaRPr lang="en-TR" sz="2000" dirty="0"/>
          </a:p>
          <a:p>
            <a:endParaRPr lang="en-TR" sz="2000" dirty="0"/>
          </a:p>
          <a:p>
            <a:endParaRPr lang="en-TR" sz="2000" dirty="0"/>
          </a:p>
          <a:p>
            <a:pPr marL="0" indent="0">
              <a:buNone/>
            </a:pPr>
            <a:endParaRPr lang="en-TR" sz="2000" dirty="0"/>
          </a:p>
          <a:p>
            <a:r>
              <a:rPr lang="en-TR" sz="2000" dirty="0"/>
              <a:t>Bina inşaatı için 1.000.000 TL + (%20) değerinde malzeme satın alınmıştır. Malzeme ve KDV bedeli banka hesabından ödenmiştir. </a:t>
            </a:r>
          </a:p>
        </p:txBody>
      </p:sp>
      <p:graphicFrame>
        <p:nvGraphicFramePr>
          <p:cNvPr id="4" name="Table 3">
            <a:extLst>
              <a:ext uri="{FF2B5EF4-FFF2-40B4-BE49-F238E27FC236}">
                <a16:creationId xmlns:a16="http://schemas.microsoft.com/office/drawing/2014/main" id="{1786AFC8-BFBC-962D-C16B-17B9BB9874C7}"/>
              </a:ext>
            </a:extLst>
          </p:cNvPr>
          <p:cNvGraphicFramePr>
            <a:graphicFrameLocks noGrp="1"/>
          </p:cNvGraphicFramePr>
          <p:nvPr>
            <p:extLst>
              <p:ext uri="{D42A27DB-BD31-4B8C-83A1-F6EECF244321}">
                <p14:modId xmlns:p14="http://schemas.microsoft.com/office/powerpoint/2010/main" val="435576117"/>
              </p:ext>
            </p:extLst>
          </p:nvPr>
        </p:nvGraphicFramePr>
        <p:xfrm>
          <a:off x="880534" y="2195649"/>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258 YAPILMAKTA OLAN YATIRIMLAR</a:t>
                      </a: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250 ARAZİ VE ARSALAR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Bina inşaatına başlanması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500.000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B77E3DB3-4E89-B96E-8009-692C5742EACA}"/>
              </a:ext>
            </a:extLst>
          </p:cNvPr>
          <p:cNvGraphicFramePr>
            <a:graphicFrameLocks noGrp="1"/>
          </p:cNvGraphicFramePr>
          <p:nvPr>
            <p:extLst>
              <p:ext uri="{D42A27DB-BD31-4B8C-83A1-F6EECF244321}">
                <p14:modId xmlns:p14="http://schemas.microsoft.com/office/powerpoint/2010/main" val="852089397"/>
              </p:ext>
            </p:extLst>
          </p:nvPr>
        </p:nvGraphicFramePr>
        <p:xfrm>
          <a:off x="956734" y="4698818"/>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258 YAPILMAKTA OLAN YATIRIMLAR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250 ARAZİ VE ARSALAR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Bina inşaatı için malzeme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1.000.000</a:t>
                      </a:r>
                    </a:p>
                    <a:p>
                      <a:pPr marL="249555"/>
                      <a:endParaRPr lang="tr-TR" sz="1400" kern="100" spc="-10" dirty="0">
                        <a:effectLst/>
                      </a:endParaRPr>
                    </a:p>
                    <a:p>
                      <a:pPr marL="249555"/>
                      <a:r>
                        <a:rPr lang="tr-TR" sz="1400" kern="100" spc="-10" dirty="0">
                          <a:effectLst/>
                        </a:rPr>
                        <a:t>    200.000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933972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5201A1-8D58-2071-CD38-11D31FA4D0A7}"/>
              </a:ext>
            </a:extLst>
          </p:cNvPr>
          <p:cNvSpPr>
            <a:spLocks noGrp="1"/>
          </p:cNvSpPr>
          <p:nvPr>
            <p:ph idx="1"/>
          </p:nvPr>
        </p:nvSpPr>
        <p:spPr>
          <a:xfrm>
            <a:off x="272143" y="250371"/>
            <a:ext cx="11527971" cy="6368143"/>
          </a:xfrm>
        </p:spPr>
        <p:txBody>
          <a:bodyPr>
            <a:normAutofit/>
          </a:bodyPr>
          <a:lstStyle/>
          <a:p>
            <a:pPr algn="just"/>
            <a:r>
              <a:rPr lang="tr-TR" sz="2000" dirty="0"/>
              <a:t>İşletme bina inşaatını tamamlamıştır.</a:t>
            </a:r>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2000" dirty="0"/>
          </a:p>
          <a:p>
            <a:pPr algn="just"/>
            <a:r>
              <a:rPr lang="tr-TR" sz="1800" b="1" dirty="0"/>
              <a:t>259 VERİLEN AVANSLAR:</a:t>
            </a:r>
            <a:r>
              <a:rPr lang="tr-TR" sz="2000" dirty="0"/>
              <a:t> Yurt içinden veya yurt dışından satın alınmak </a:t>
            </a:r>
            <a:r>
              <a:rPr lang="tr-TR" sz="2000" dirty="0" err="1"/>
              <a:t>üzere</a:t>
            </a:r>
            <a:r>
              <a:rPr lang="tr-TR" sz="2000" dirty="0"/>
              <a:t> sipariş edilen maddi duran varlıklarla ilgili olarak yapılan avans ödemelerinin izlendiği hesaptır. Sipariş avansıyla ilgili giderleri de kapsar.</a:t>
            </a:r>
          </a:p>
          <a:p>
            <a:pPr algn="just"/>
            <a:endParaRPr lang="tr-TR" sz="2000" dirty="0"/>
          </a:p>
          <a:p>
            <a:pPr algn="just"/>
            <a:r>
              <a:rPr lang="tr-TR" sz="2000" dirty="0"/>
              <a:t>İşletme 300.000 TL + %20 KDV Bedelle kamyonet almak için 20.000 TL avansı banka hesabından veriyor.</a:t>
            </a:r>
          </a:p>
          <a:p>
            <a:pPr algn="just"/>
            <a:endParaRPr lang="tr-TR" sz="2000" dirty="0"/>
          </a:p>
        </p:txBody>
      </p:sp>
      <p:graphicFrame>
        <p:nvGraphicFramePr>
          <p:cNvPr id="4" name="Table 3">
            <a:extLst>
              <a:ext uri="{FF2B5EF4-FFF2-40B4-BE49-F238E27FC236}">
                <a16:creationId xmlns:a16="http://schemas.microsoft.com/office/drawing/2014/main" id="{2F2E0790-685F-0966-A9CC-60ED7A661CAF}"/>
              </a:ext>
            </a:extLst>
          </p:cNvPr>
          <p:cNvGraphicFramePr>
            <a:graphicFrameLocks noGrp="1"/>
          </p:cNvGraphicFramePr>
          <p:nvPr>
            <p:extLst>
              <p:ext uri="{D42A27DB-BD31-4B8C-83A1-F6EECF244321}">
                <p14:modId xmlns:p14="http://schemas.microsoft.com/office/powerpoint/2010/main" val="3982064032"/>
              </p:ext>
            </p:extLst>
          </p:nvPr>
        </p:nvGraphicFramePr>
        <p:xfrm>
          <a:off x="553963" y="660763"/>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252 BİNALAR</a:t>
                      </a:r>
                    </a:p>
                    <a:p>
                      <a:pPr marL="156845">
                        <a:spcBef>
                          <a:spcPts val="300"/>
                        </a:spcBef>
                        <a:spcAft>
                          <a:spcPts val="0"/>
                        </a:spcAft>
                      </a:pPr>
                      <a:r>
                        <a:rPr lang="tr-TR" sz="1400" kern="100" dirty="0">
                          <a:effectLst/>
                        </a:rPr>
                        <a:t> </a:t>
                      </a:r>
                      <a:endParaRPr lang="en-TR" sz="1800" kern="100" dirty="0">
                        <a:effectLst/>
                      </a:endParaRPr>
                    </a:p>
                    <a:p>
                      <a:pPr marL="156845">
                        <a:spcBef>
                          <a:spcPts val="300"/>
                        </a:spcBef>
                        <a:spcAft>
                          <a:spcPts val="0"/>
                        </a:spcAft>
                      </a:pPr>
                      <a:r>
                        <a:rPr lang="tr-TR" sz="1400" kern="100" dirty="0">
                          <a:effectLst/>
                        </a:rPr>
                        <a:t>                  258 YAPILMAKTA OLAN YATIRIMLAR</a:t>
                      </a: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Bina inşaatının tamamlanması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1.500.000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1.500.000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E7E86EB2-E3A6-8C63-9E58-F78E885C8784}"/>
              </a:ext>
            </a:extLst>
          </p:cNvPr>
          <p:cNvGraphicFramePr>
            <a:graphicFrameLocks noGrp="1"/>
          </p:cNvGraphicFramePr>
          <p:nvPr>
            <p:extLst>
              <p:ext uri="{D42A27DB-BD31-4B8C-83A1-F6EECF244321}">
                <p14:modId xmlns:p14="http://schemas.microsoft.com/office/powerpoint/2010/main" val="2035014978"/>
              </p:ext>
            </p:extLst>
          </p:nvPr>
        </p:nvGraphicFramePr>
        <p:xfrm>
          <a:off x="978506" y="4394563"/>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259 VERİLEN AVANSLAR</a:t>
                      </a:r>
                    </a:p>
                    <a:p>
                      <a:pPr marL="156845">
                        <a:spcBef>
                          <a:spcPts val="300"/>
                        </a:spcBef>
                        <a:spcAft>
                          <a:spcPts val="0"/>
                        </a:spcAft>
                      </a:pPr>
                      <a:r>
                        <a:rPr lang="tr-TR" sz="1400" kern="100" dirty="0">
                          <a:effectLst/>
                        </a:rPr>
                        <a:t> </a:t>
                      </a:r>
                      <a:endParaRPr lang="en-TR" sz="1800" kern="100" dirty="0">
                        <a:effectLst/>
                      </a:endParaRPr>
                    </a:p>
                    <a:p>
                      <a:pPr marL="156845">
                        <a:spcBef>
                          <a:spcPts val="300"/>
                        </a:spcBef>
                        <a:spcAft>
                          <a:spcPts val="0"/>
                        </a:spcAft>
                      </a:pPr>
                      <a:r>
                        <a:rPr lang="tr-TR" sz="1400" kern="100" dirty="0">
                          <a:effectLst/>
                        </a:rPr>
                        <a:t>                  102 BANKALAR</a:t>
                      </a: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Maddi duran varlık avansı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5826389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C9CA79-CC35-637A-0D9B-FE6D7D812EAA}"/>
              </a:ext>
            </a:extLst>
          </p:cNvPr>
          <p:cNvSpPr>
            <a:spLocks noGrp="1"/>
          </p:cNvSpPr>
          <p:nvPr>
            <p:ph idx="1"/>
          </p:nvPr>
        </p:nvSpPr>
        <p:spPr>
          <a:xfrm>
            <a:off x="174171" y="206829"/>
            <a:ext cx="11800115" cy="6466114"/>
          </a:xfrm>
        </p:spPr>
        <p:txBody>
          <a:bodyPr>
            <a:normAutofit/>
          </a:bodyPr>
          <a:lstStyle/>
          <a:p>
            <a:pPr algn="just"/>
            <a:r>
              <a:rPr lang="tr-TR" sz="2000" dirty="0"/>
              <a:t>İşletme kamyonetin geri kalan bedeli için çek ciro etmiş ve kamyoneti teslim almıştır.</a:t>
            </a:r>
          </a:p>
        </p:txBody>
      </p:sp>
      <p:graphicFrame>
        <p:nvGraphicFramePr>
          <p:cNvPr id="4" name="Table 3">
            <a:extLst>
              <a:ext uri="{FF2B5EF4-FFF2-40B4-BE49-F238E27FC236}">
                <a16:creationId xmlns:a16="http://schemas.microsoft.com/office/drawing/2014/main" id="{7157EBDF-849A-8655-23F3-9693E856AA70}"/>
              </a:ext>
            </a:extLst>
          </p:cNvPr>
          <p:cNvGraphicFramePr>
            <a:graphicFrameLocks noGrp="1"/>
          </p:cNvGraphicFramePr>
          <p:nvPr>
            <p:extLst>
              <p:ext uri="{D42A27DB-BD31-4B8C-83A1-F6EECF244321}">
                <p14:modId xmlns:p14="http://schemas.microsoft.com/office/powerpoint/2010/main" val="3496715399"/>
              </p:ext>
            </p:extLst>
          </p:nvPr>
        </p:nvGraphicFramePr>
        <p:xfrm>
          <a:off x="869649" y="867591"/>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254 TAŞITLAR</a:t>
                      </a:r>
                    </a:p>
                    <a:p>
                      <a:pPr marL="156845">
                        <a:spcBef>
                          <a:spcPts val="300"/>
                        </a:spcBef>
                        <a:spcAft>
                          <a:spcPts val="0"/>
                        </a:spcAft>
                      </a:pPr>
                      <a:r>
                        <a:rPr lang="tr-TR" sz="1400" kern="100" dirty="0">
                          <a:effectLst/>
                        </a:rPr>
                        <a:t>191 İNDİRİLECEK KDV</a:t>
                      </a:r>
                      <a:endParaRPr lang="en-TR" sz="1800" kern="100" dirty="0">
                        <a:effectLst/>
                      </a:endParaRPr>
                    </a:p>
                    <a:p>
                      <a:pPr marL="156845" marR="0" lvl="0" indent="0" algn="l" defTabSz="914400" rtl="0" eaLnBrk="1" fontAlgn="auto" latinLnBrk="0" hangingPunct="1">
                        <a:lnSpc>
                          <a:spcPct val="100000"/>
                        </a:lnSpc>
                        <a:spcBef>
                          <a:spcPts val="300"/>
                        </a:spcBef>
                        <a:spcAft>
                          <a:spcPts val="0"/>
                        </a:spcAft>
                        <a:buClrTx/>
                        <a:buSzTx/>
                        <a:buFontTx/>
                        <a:buNone/>
                        <a:tabLst/>
                        <a:defRPr/>
                      </a:pPr>
                      <a:r>
                        <a:rPr lang="tr-TR" sz="1400" kern="100" dirty="0">
                          <a:effectLst/>
                        </a:rPr>
                        <a:t>                </a:t>
                      </a:r>
                    </a:p>
                    <a:p>
                      <a:pPr marL="156845" marR="0" lvl="0" indent="0" algn="l" defTabSz="914400" rtl="0" eaLnBrk="1" fontAlgn="auto" latinLnBrk="0" hangingPunct="1">
                        <a:lnSpc>
                          <a:spcPct val="100000"/>
                        </a:lnSpc>
                        <a:spcBef>
                          <a:spcPts val="300"/>
                        </a:spcBef>
                        <a:spcAft>
                          <a:spcPts val="0"/>
                        </a:spcAft>
                        <a:buClrTx/>
                        <a:buSzTx/>
                        <a:buFontTx/>
                        <a:buNone/>
                        <a:tabLst/>
                        <a:defRPr/>
                      </a:pPr>
                      <a:r>
                        <a:rPr lang="tr-TR" sz="1400" kern="100" dirty="0">
                          <a:effectLst/>
                        </a:rPr>
                        <a:t>                   259 VERİLEN AVANSLAR</a:t>
                      </a:r>
                    </a:p>
                    <a:p>
                      <a:pPr marL="156845" marR="0" lvl="0" indent="0" algn="l" defTabSz="914400" rtl="0" eaLnBrk="1" fontAlgn="auto" latinLnBrk="0" hangingPunct="1">
                        <a:lnSpc>
                          <a:spcPct val="100000"/>
                        </a:lnSpc>
                        <a:spcBef>
                          <a:spcPts val="300"/>
                        </a:spcBef>
                        <a:spcAft>
                          <a:spcPts val="0"/>
                        </a:spcAft>
                        <a:buClrTx/>
                        <a:buSzTx/>
                        <a:buFontTx/>
                        <a:buNone/>
                        <a:tabLst/>
                        <a:defRPr/>
                      </a:pPr>
                      <a:r>
                        <a:rPr lang="tr-TR" sz="1400" kern="100" dirty="0">
                          <a:effectLst/>
                        </a:rPr>
                        <a:t>                   101 ALINAN ÇEKLER</a:t>
                      </a:r>
                    </a:p>
                    <a:p>
                      <a:pPr marL="156845">
                        <a:spcBef>
                          <a:spcPts val="300"/>
                        </a:spcBef>
                        <a:spcAft>
                          <a:spcPts val="0"/>
                        </a:spcAft>
                      </a:pPr>
                      <a:r>
                        <a:rPr lang="tr-TR" sz="1400" kern="100" dirty="0">
                          <a:effectLst/>
                        </a:rPr>
                        <a:t>       </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Kamyonetin teslim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300.000</a:t>
                      </a:r>
                    </a:p>
                    <a:p>
                      <a:pPr marL="249555"/>
                      <a:r>
                        <a:rPr lang="tr-TR" sz="1400" kern="100" spc="-10" dirty="0">
                          <a:effectLst/>
                        </a:rPr>
                        <a:t>  60.000 </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en-TR" sz="1400" b="1" kern="100" dirty="0">
                          <a:effectLst/>
                          <a:latin typeface="Times New Roman" panose="02020603050405020304" pitchFamily="18" charset="0"/>
                          <a:ea typeface="Times New Roman" panose="02020603050405020304" pitchFamily="18" charset="0"/>
                          <a:cs typeface="Times New Roman" panose="02020603050405020304" pitchFamily="18" charset="0"/>
                        </a:rPr>
                        <a:t>340.000</a:t>
                      </a:r>
                      <a:endParaRPr lang="tr-TR" sz="11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2642396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153637-9216-1B6B-4147-36B50C3C2763}"/>
              </a:ext>
            </a:extLst>
          </p:cNvPr>
          <p:cNvSpPr>
            <a:spLocks noGrp="1"/>
          </p:cNvSpPr>
          <p:nvPr>
            <p:ph idx="1"/>
          </p:nvPr>
        </p:nvSpPr>
        <p:spPr>
          <a:xfrm>
            <a:off x="239485" y="381000"/>
            <a:ext cx="11691257" cy="6389914"/>
          </a:xfrm>
        </p:spPr>
        <p:txBody>
          <a:bodyPr>
            <a:normAutofit/>
          </a:bodyPr>
          <a:lstStyle/>
          <a:p>
            <a:r>
              <a:rPr lang="tr-TR" sz="2000" b="1" dirty="0"/>
              <a:t>26 MADDİ OLMAYAN DURAN VARLIKLAR:</a:t>
            </a:r>
            <a:r>
              <a:rPr lang="tr-TR" sz="2000" dirty="0"/>
              <a:t> Herhangi bir fiziksel varlığı bulunmayan ve işletmenin belli bir şekilde yararlandığı veya yararlanmayı beklediği aktifleştirilen giderler ile belli koşullar altında hukuken himaye gören haklar ve şerefiyelerin izlendiği hesap grubudur.</a:t>
            </a:r>
          </a:p>
          <a:p>
            <a:endParaRPr lang="tr-TR" sz="2000" dirty="0"/>
          </a:p>
          <a:p>
            <a:r>
              <a:rPr lang="tr-TR" sz="2000" b="1" dirty="0"/>
              <a:t>260 HAKLAR: </a:t>
            </a:r>
            <a:r>
              <a:rPr lang="tr-TR" sz="2000" dirty="0"/>
              <a:t>İmtiyaz patent,-lisans, ticari marka ve </a:t>
            </a:r>
            <a:r>
              <a:rPr lang="tr-TR" sz="2000" dirty="0" err="1"/>
              <a:t>ünvan</a:t>
            </a:r>
            <a:r>
              <a:rPr lang="tr-TR" sz="2000" dirty="0"/>
              <a:t> gibi bir bedel ödenerek elde edilen bazı hukuki tasarruflar ile kamu otoritelerinin işletmeye belirli alanlarda tanıdığı kullanma, yararlanma gibi yetkiler dolayısıyla yapılan harcamaları kapsar.</a:t>
            </a:r>
          </a:p>
          <a:p>
            <a:endParaRPr lang="tr-TR" sz="2000" dirty="0"/>
          </a:p>
          <a:p>
            <a:r>
              <a:rPr lang="tr-TR" sz="2000" dirty="0"/>
              <a:t>İşletme 1.000.000 TL + %20 KDV karşılığında </a:t>
            </a:r>
            <a:r>
              <a:rPr lang="tr-TR" sz="2000" dirty="0" err="1"/>
              <a:t>McDonalds</a:t>
            </a:r>
            <a:r>
              <a:rPr lang="tr-TR" sz="2000" dirty="0"/>
              <a:t> markası altında faaliyet gösterme hakkını satın almıştır. Bedel karşılığında çek düzenlenip verilmiştir.</a:t>
            </a:r>
          </a:p>
          <a:p>
            <a:endParaRPr lang="en-TR" sz="2000" dirty="0"/>
          </a:p>
        </p:txBody>
      </p:sp>
      <p:graphicFrame>
        <p:nvGraphicFramePr>
          <p:cNvPr id="4" name="Table 3">
            <a:extLst>
              <a:ext uri="{FF2B5EF4-FFF2-40B4-BE49-F238E27FC236}">
                <a16:creationId xmlns:a16="http://schemas.microsoft.com/office/drawing/2014/main" id="{83F9978D-F8D5-CEDE-2F1A-909CB39698CB}"/>
              </a:ext>
            </a:extLst>
          </p:cNvPr>
          <p:cNvGraphicFramePr>
            <a:graphicFrameLocks noGrp="1"/>
          </p:cNvGraphicFramePr>
          <p:nvPr>
            <p:extLst>
              <p:ext uri="{D42A27DB-BD31-4B8C-83A1-F6EECF244321}">
                <p14:modId xmlns:p14="http://schemas.microsoft.com/office/powerpoint/2010/main" val="3303808795"/>
              </p:ext>
            </p:extLst>
          </p:nvPr>
        </p:nvGraphicFramePr>
        <p:xfrm>
          <a:off x="695477" y="3860618"/>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7565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260 HAKLAR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103 VERİLEN ÇEKLER VE ÖDEME EMİRLERİ</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Faaliyet hakkı.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1.000.000</a:t>
                      </a:r>
                    </a:p>
                    <a:p>
                      <a:pPr marL="249555"/>
                      <a:endParaRPr lang="tr-TR" sz="1400" kern="100" spc="-10" dirty="0">
                        <a:effectLst/>
                      </a:endParaRPr>
                    </a:p>
                    <a:p>
                      <a:pPr marL="249555"/>
                      <a:r>
                        <a:rPr lang="tr-TR" sz="1400" kern="100" spc="-10" dirty="0">
                          <a:effectLst/>
                        </a:rPr>
                        <a:t>    200.000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165268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7E8870-B60F-CBB4-FFF1-BCAE92150D41}"/>
              </a:ext>
            </a:extLst>
          </p:cNvPr>
          <p:cNvSpPr>
            <a:spLocks noGrp="1"/>
          </p:cNvSpPr>
          <p:nvPr>
            <p:ph idx="1"/>
          </p:nvPr>
        </p:nvSpPr>
        <p:spPr>
          <a:xfrm>
            <a:off x="228600" y="293914"/>
            <a:ext cx="11734800" cy="6422572"/>
          </a:xfrm>
        </p:spPr>
        <p:txBody>
          <a:bodyPr>
            <a:normAutofit/>
          </a:bodyPr>
          <a:lstStyle/>
          <a:p>
            <a:pPr algn="just"/>
            <a:r>
              <a:rPr lang="tr-TR" sz="2000" b="1" dirty="0"/>
              <a:t>261 ŞEREFİYE: </a:t>
            </a:r>
            <a:r>
              <a:rPr lang="tr-TR" sz="2000" dirty="0"/>
              <a:t>Bu hesap, bir işletme devralınırken katlanılan maliyet ile söz konusu işletmenin rayiç bedelle hesaplanan net varlıklarının (öz varlık) değeri arasındaki olumlu farkların izlenmesinde kullanılır. Şerefiye hesaplanırken rayiç bedelin tespit edilmemesi halinde, net defter değeri esas alınır.</a:t>
            </a:r>
          </a:p>
          <a:p>
            <a:pPr algn="just"/>
            <a:endParaRPr lang="tr-TR" sz="2000" dirty="0"/>
          </a:p>
          <a:p>
            <a:pPr algn="just"/>
            <a:r>
              <a:rPr lang="tr-TR" sz="2000" dirty="0"/>
              <a:t>İşletme satın aldığı Balkan Lokantası için 100.000 TL + %20 KDV bedelini banka hesabından ödemiştir. </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b="1" dirty="0"/>
              <a:t>262 KURULUŞ ÖRGÜTLENME GİDERLERİ: </a:t>
            </a:r>
            <a:r>
              <a:rPr lang="tr-TR" sz="2000" dirty="0"/>
              <a:t>işletmenin kurulması, yeni bir şubenin açılması, işlerin </a:t>
            </a:r>
            <a:r>
              <a:rPr lang="tr-TR" sz="2000" dirty="0" err="1"/>
              <a:t>sürekli</a:t>
            </a:r>
            <a:r>
              <a:rPr lang="tr-TR" sz="2000" dirty="0"/>
              <a:t> olarak genişletilmesi için yapılan ve karşı </a:t>
            </a:r>
            <a:r>
              <a:rPr lang="tr-TR" sz="2000" dirty="0" err="1"/>
              <a:t>ığında</a:t>
            </a:r>
            <a:r>
              <a:rPr lang="tr-TR" sz="2000" dirty="0"/>
              <a:t> maddi bir değer elde edilmeyen giderlerin aktifleştirilmeleri durumunda izlendiği hesaptır.</a:t>
            </a:r>
          </a:p>
          <a:p>
            <a:pPr algn="just"/>
            <a:r>
              <a:rPr lang="tr-TR" sz="2000" dirty="0"/>
              <a:t> </a:t>
            </a:r>
          </a:p>
          <a:p>
            <a:pPr algn="just"/>
            <a:endParaRPr lang="tr-TR" sz="2000" b="1" dirty="0"/>
          </a:p>
        </p:txBody>
      </p:sp>
      <p:graphicFrame>
        <p:nvGraphicFramePr>
          <p:cNvPr id="4" name="Table 3">
            <a:extLst>
              <a:ext uri="{FF2B5EF4-FFF2-40B4-BE49-F238E27FC236}">
                <a16:creationId xmlns:a16="http://schemas.microsoft.com/office/drawing/2014/main" id="{D1CF4ABE-AD67-D2FC-8668-C9984D31813F}"/>
              </a:ext>
            </a:extLst>
          </p:cNvPr>
          <p:cNvGraphicFramePr>
            <a:graphicFrameLocks noGrp="1"/>
          </p:cNvGraphicFramePr>
          <p:nvPr>
            <p:extLst>
              <p:ext uri="{D42A27DB-BD31-4B8C-83A1-F6EECF244321}">
                <p14:modId xmlns:p14="http://schemas.microsoft.com/office/powerpoint/2010/main" val="815957908"/>
              </p:ext>
            </p:extLst>
          </p:nvPr>
        </p:nvGraphicFramePr>
        <p:xfrm>
          <a:off x="717249" y="2162447"/>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7565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261 ŞEREFİYE</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102 BANKALAR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Şerefiye bedeli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20.000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572776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E46C78-8A47-7DF7-FE5F-D18AA2796ED1}"/>
              </a:ext>
            </a:extLst>
          </p:cNvPr>
          <p:cNvSpPr>
            <a:spLocks noGrp="1"/>
          </p:cNvSpPr>
          <p:nvPr>
            <p:ph idx="1"/>
          </p:nvPr>
        </p:nvSpPr>
        <p:spPr>
          <a:xfrm>
            <a:off x="243069" y="393539"/>
            <a:ext cx="11620982" cy="6261904"/>
          </a:xfrm>
        </p:spPr>
        <p:txBody>
          <a:bodyPr>
            <a:normAutofit/>
          </a:bodyPr>
          <a:lstStyle/>
          <a:p>
            <a:pPr algn="just"/>
            <a:r>
              <a:rPr lang="tr-TR" sz="2000" b="1" dirty="0"/>
              <a:t>220 ALICILAR: </a:t>
            </a:r>
            <a:r>
              <a:rPr lang="tr-TR" sz="2000" dirty="0"/>
              <a:t>İşletmenin faaliyet konusunu Oluşturan mal ve hizmet satışlarından kaynaklanan senetsiz alacakları ifade eder.</a:t>
            </a:r>
          </a:p>
          <a:p>
            <a:pPr algn="just"/>
            <a:endParaRPr lang="tr-TR" sz="2000" dirty="0"/>
          </a:p>
          <a:p>
            <a:pPr algn="just"/>
            <a:r>
              <a:rPr lang="tr-TR" sz="2000" dirty="0"/>
              <a:t>İşletme 25.02.2023 tarihinde A ticari malını 50.000 TL + KDV (%20) bedelle veresiye olarak satıyor. Alıcıya 15 ay vade tanınmıştır (25.05.2024).</a:t>
            </a:r>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2000" dirty="0"/>
          </a:p>
          <a:p>
            <a:pPr algn="just"/>
            <a:endParaRPr lang="tr-TR" sz="2000" dirty="0"/>
          </a:p>
          <a:p>
            <a:pPr algn="just"/>
            <a:r>
              <a:rPr lang="tr-TR" sz="2000" dirty="0"/>
              <a:t>31.12.2023 tarihindeki envanter; </a:t>
            </a:r>
          </a:p>
          <a:p>
            <a:pPr algn="just"/>
            <a:endParaRPr lang="tr-TR" sz="2000" dirty="0"/>
          </a:p>
        </p:txBody>
      </p:sp>
      <p:graphicFrame>
        <p:nvGraphicFramePr>
          <p:cNvPr id="4" name="Table 3">
            <a:extLst>
              <a:ext uri="{FF2B5EF4-FFF2-40B4-BE49-F238E27FC236}">
                <a16:creationId xmlns:a16="http://schemas.microsoft.com/office/drawing/2014/main" id="{AE077C76-D54F-0833-D6A3-5838F12D6E71}"/>
              </a:ext>
            </a:extLst>
          </p:cNvPr>
          <p:cNvGraphicFramePr>
            <a:graphicFrameLocks noGrp="1"/>
          </p:cNvGraphicFramePr>
          <p:nvPr>
            <p:extLst>
              <p:ext uri="{D42A27DB-BD31-4B8C-83A1-F6EECF244321}">
                <p14:modId xmlns:p14="http://schemas.microsoft.com/office/powerpoint/2010/main" val="1070172368"/>
              </p:ext>
            </p:extLst>
          </p:nvPr>
        </p:nvGraphicFramePr>
        <p:xfrm>
          <a:off x="1495509" y="2228480"/>
          <a:ext cx="7420707" cy="2035913"/>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73">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6794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25.02.2023</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220 ALICILAR</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600</a:t>
                      </a:r>
                      <a:r>
                        <a:rPr lang="tr-TR" sz="1400" kern="100" spc="-20" dirty="0">
                          <a:effectLst/>
                        </a:rPr>
                        <a:t> </a:t>
                      </a:r>
                      <a:r>
                        <a:rPr lang="tr-TR" sz="1400" kern="100" dirty="0">
                          <a:effectLst/>
                        </a:rPr>
                        <a:t>YURTİÇİ</a:t>
                      </a:r>
                      <a:r>
                        <a:rPr lang="tr-TR" sz="1400" kern="100" spc="-20" dirty="0">
                          <a:effectLst/>
                        </a:rPr>
                        <a:t> </a:t>
                      </a:r>
                      <a:r>
                        <a:rPr lang="tr-TR" sz="1400" kern="100" spc="-10" dirty="0">
                          <a:effectLst/>
                        </a:rPr>
                        <a:t>SATIŞLAR</a:t>
                      </a:r>
                      <a:endParaRPr lang="en-TR" sz="1800" kern="100" dirty="0">
                        <a:effectLst/>
                      </a:endParaRPr>
                    </a:p>
                    <a:p>
                      <a:pPr marL="969645">
                        <a:spcBef>
                          <a:spcPts val="295"/>
                        </a:spcBef>
                        <a:spcAft>
                          <a:spcPts val="0"/>
                        </a:spcAft>
                      </a:pPr>
                      <a:r>
                        <a:rPr lang="tr-TR" sz="1400" kern="100" dirty="0">
                          <a:effectLst/>
                        </a:rPr>
                        <a:t>391</a:t>
                      </a:r>
                      <a:r>
                        <a:rPr lang="tr-TR" sz="1400" kern="100" spc="-25" dirty="0">
                          <a:effectLst/>
                        </a:rPr>
                        <a:t> </a:t>
                      </a:r>
                      <a:r>
                        <a:rPr lang="tr-TR" sz="1400" kern="100" dirty="0">
                          <a:effectLst/>
                        </a:rPr>
                        <a:t>HESAPLANAN</a:t>
                      </a:r>
                      <a:r>
                        <a:rPr lang="tr-TR" sz="1400" kern="100" spc="-25" dirty="0">
                          <a:effectLst/>
                        </a:rPr>
                        <a:t> KDV</a:t>
                      </a:r>
                      <a:endParaRPr lang="tr-TR" sz="14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Ticari Mal Satışı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60.000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en-TR" sz="1800" kern="100" dirty="0">
                        <a:effectLst/>
                      </a:endParaRPr>
                    </a:p>
                    <a:p>
                      <a:pPr marL="309245">
                        <a:spcBef>
                          <a:spcPts val="300"/>
                        </a:spcBef>
                        <a:spcAft>
                          <a:spcPts val="0"/>
                        </a:spcAft>
                      </a:pPr>
                      <a:r>
                        <a:rPr lang="tr-TR" sz="1400" kern="100" dirty="0">
                          <a:effectLst/>
                        </a:rPr>
                        <a:t>  50.000</a:t>
                      </a:r>
                      <a:endParaRPr lang="en-TR" sz="1800" kern="100" dirty="0">
                        <a:effectLst/>
                      </a:endParaRPr>
                    </a:p>
                    <a:p>
                      <a:pPr marL="309245">
                        <a:spcBef>
                          <a:spcPts val="300"/>
                        </a:spcBef>
                        <a:spcAft>
                          <a:spcPts val="0"/>
                        </a:spcAft>
                      </a:pPr>
                      <a:r>
                        <a:rPr lang="tr-TR" sz="1400" kern="100" dirty="0">
                          <a:effectLst/>
                        </a:rPr>
                        <a:t>  10.000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A899DABE-4AFD-3907-0D37-868878AD981F}"/>
              </a:ext>
            </a:extLst>
          </p:cNvPr>
          <p:cNvGraphicFramePr>
            <a:graphicFrameLocks noGrp="1"/>
          </p:cNvGraphicFramePr>
          <p:nvPr>
            <p:extLst>
              <p:ext uri="{D42A27DB-BD31-4B8C-83A1-F6EECF244321}">
                <p14:modId xmlns:p14="http://schemas.microsoft.com/office/powerpoint/2010/main" val="4205655385"/>
              </p:ext>
            </p:extLst>
          </p:nvPr>
        </p:nvGraphicFramePr>
        <p:xfrm>
          <a:off x="1312243" y="4931468"/>
          <a:ext cx="7420707" cy="1532993"/>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73">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6794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25.02.2023</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120 ALICILAR</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220 ALICILAR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Alacağın vadesinin 1 yılın altına düşmesi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60.000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60.000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019909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F37AF0-C543-54E6-F404-FE7512D33C53}"/>
              </a:ext>
            </a:extLst>
          </p:cNvPr>
          <p:cNvSpPr>
            <a:spLocks noGrp="1"/>
          </p:cNvSpPr>
          <p:nvPr>
            <p:ph idx="1"/>
          </p:nvPr>
        </p:nvSpPr>
        <p:spPr>
          <a:xfrm>
            <a:off x="185056" y="272143"/>
            <a:ext cx="11854543" cy="6411686"/>
          </a:xfrm>
        </p:spPr>
        <p:txBody>
          <a:bodyPr>
            <a:normAutofit/>
          </a:bodyPr>
          <a:lstStyle/>
          <a:p>
            <a:pPr algn="just"/>
            <a:r>
              <a:rPr lang="en-TR" sz="2000" dirty="0"/>
              <a:t>İşletme, yeni kuracağı fabrika binası için 100.000 + %20 KDV bedelle danışmanlık hizmeti almıştır.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b="1" dirty="0"/>
              <a:t>263 ARAŞTIRMA VE GELİŞTİRME GİDERLERİ:</a:t>
            </a:r>
            <a:r>
              <a:rPr lang="en-TR" sz="2000" dirty="0"/>
              <a:t> </a:t>
            </a:r>
            <a:r>
              <a:rPr lang="en-US" sz="2000" dirty="0" err="1"/>
              <a:t>İşletmede</a:t>
            </a:r>
            <a:r>
              <a:rPr lang="en-US" sz="2000" dirty="0"/>
              <a:t> yeni </a:t>
            </a:r>
            <a:r>
              <a:rPr lang="en-US" sz="2000" dirty="0" err="1"/>
              <a:t>ürün</a:t>
            </a:r>
            <a:r>
              <a:rPr lang="en-US" sz="2000" dirty="0"/>
              <a:t> </a:t>
            </a:r>
            <a:r>
              <a:rPr lang="en-US" sz="2000" dirty="0" err="1"/>
              <a:t>ve</a:t>
            </a:r>
            <a:r>
              <a:rPr lang="en-US" sz="2000" dirty="0"/>
              <a:t> </a:t>
            </a:r>
            <a:r>
              <a:rPr lang="en-US" sz="2000" dirty="0" err="1"/>
              <a:t>teknolojiler</a:t>
            </a:r>
            <a:r>
              <a:rPr lang="en-US" sz="2000" dirty="0"/>
              <a:t> </a:t>
            </a:r>
            <a:r>
              <a:rPr lang="en-US" sz="2000" dirty="0" err="1"/>
              <a:t>oluşturulması</a:t>
            </a:r>
            <a:r>
              <a:rPr lang="en-US" sz="2000" dirty="0"/>
              <a:t> </a:t>
            </a:r>
            <a:r>
              <a:rPr lang="en-US" sz="2000" dirty="0" err="1"/>
              <a:t>mevcutların</a:t>
            </a:r>
            <a:r>
              <a:rPr lang="en-US" sz="2000" dirty="0"/>
              <a:t> </a:t>
            </a:r>
            <a:r>
              <a:rPr lang="en-US" sz="2000" dirty="0" err="1"/>
              <a:t>geliştirilmesi</a:t>
            </a:r>
            <a:r>
              <a:rPr lang="en-US" sz="2000" dirty="0"/>
              <a:t> </a:t>
            </a:r>
            <a:r>
              <a:rPr lang="en-US" sz="2000" dirty="0" err="1"/>
              <a:t>ve</a:t>
            </a:r>
            <a:r>
              <a:rPr lang="en-US" sz="2000" dirty="0"/>
              <a:t> </a:t>
            </a:r>
            <a:r>
              <a:rPr lang="en-US" sz="2000" dirty="0" err="1"/>
              <a:t>benzeri</a:t>
            </a:r>
            <a:r>
              <a:rPr lang="en-US" sz="2000" dirty="0"/>
              <a:t> </a:t>
            </a:r>
            <a:r>
              <a:rPr lang="en-US" sz="2000" dirty="0" err="1"/>
              <a:t>amaçlarla</a:t>
            </a:r>
            <a:r>
              <a:rPr lang="en-US" sz="2000" dirty="0"/>
              <a:t>, </a:t>
            </a:r>
            <a:r>
              <a:rPr lang="en-US" sz="2000" dirty="0" err="1"/>
              <a:t>yapılan</a:t>
            </a:r>
            <a:r>
              <a:rPr lang="en-US" sz="2000" dirty="0"/>
              <a:t> her </a:t>
            </a:r>
            <a:r>
              <a:rPr lang="en-US" sz="2000" dirty="0" err="1"/>
              <a:t>türlu</a:t>
            </a:r>
            <a:r>
              <a:rPr lang="en-US" sz="2000" dirty="0"/>
              <a:t>̈ </a:t>
            </a:r>
            <a:r>
              <a:rPr lang="en-US" sz="2000" dirty="0" err="1"/>
              <a:t>harcamalardan</a:t>
            </a:r>
            <a:r>
              <a:rPr lang="en-US" sz="2000" dirty="0"/>
              <a:t>, </a:t>
            </a:r>
            <a:r>
              <a:rPr lang="en-US" sz="2000" dirty="0" err="1"/>
              <a:t>aktifleştirilen</a:t>
            </a:r>
            <a:r>
              <a:rPr lang="en-US" sz="2000" dirty="0"/>
              <a:t> </a:t>
            </a:r>
            <a:r>
              <a:rPr lang="en-US" sz="2000" dirty="0" err="1"/>
              <a:t>kısmının</a:t>
            </a:r>
            <a:r>
              <a:rPr lang="en-US" sz="2000" dirty="0"/>
              <a:t> </a:t>
            </a:r>
            <a:r>
              <a:rPr lang="en-US" sz="2000" dirty="0" err="1"/>
              <a:t>izlendiği</a:t>
            </a:r>
            <a:r>
              <a:rPr lang="en-US" sz="2000" dirty="0"/>
              <a:t> </a:t>
            </a:r>
            <a:r>
              <a:rPr lang="en-US" sz="2000" dirty="0" err="1"/>
              <a:t>hesaptır</a:t>
            </a:r>
            <a:r>
              <a:rPr lang="en-US" sz="2000" dirty="0"/>
              <a:t>.</a:t>
            </a:r>
          </a:p>
          <a:p>
            <a:pPr marL="0" indent="0" algn="just">
              <a:buNone/>
            </a:pPr>
            <a:endParaRPr lang="en-US" sz="2000" dirty="0"/>
          </a:p>
          <a:p>
            <a:pPr algn="just"/>
            <a:r>
              <a:rPr lang="en-US" sz="2000" dirty="0" err="1"/>
              <a:t>İşletme</a:t>
            </a:r>
            <a:r>
              <a:rPr lang="en-US" sz="2000" dirty="0"/>
              <a:t> </a:t>
            </a:r>
            <a:r>
              <a:rPr lang="en-US" sz="2000" dirty="0" err="1"/>
              <a:t>ürün</a:t>
            </a:r>
            <a:r>
              <a:rPr lang="en-US" sz="2000" dirty="0"/>
              <a:t> </a:t>
            </a:r>
            <a:r>
              <a:rPr lang="en-US" sz="2000" dirty="0" err="1"/>
              <a:t>geliştirme</a:t>
            </a:r>
            <a:r>
              <a:rPr lang="en-US" sz="2000" dirty="0"/>
              <a:t> </a:t>
            </a:r>
            <a:r>
              <a:rPr lang="en-US" sz="2000" dirty="0" err="1"/>
              <a:t>amacıyla</a:t>
            </a:r>
            <a:r>
              <a:rPr lang="en-US" sz="2000" dirty="0"/>
              <a:t> </a:t>
            </a:r>
            <a:r>
              <a:rPr lang="en-TR" sz="2000" dirty="0"/>
              <a:t>100.000 + %20 KDV değerinde bir harcama gerçekleştirmiştir. </a:t>
            </a:r>
            <a:endParaRPr lang="en-US" sz="2000" dirty="0"/>
          </a:p>
          <a:p>
            <a:pPr algn="just"/>
            <a:endParaRPr lang="en-TR" sz="2000" dirty="0"/>
          </a:p>
        </p:txBody>
      </p:sp>
      <p:graphicFrame>
        <p:nvGraphicFramePr>
          <p:cNvPr id="4" name="Table 3">
            <a:extLst>
              <a:ext uri="{FF2B5EF4-FFF2-40B4-BE49-F238E27FC236}">
                <a16:creationId xmlns:a16="http://schemas.microsoft.com/office/drawing/2014/main" id="{A70425D8-6396-CE77-3D2F-C186A5B4FC1C}"/>
              </a:ext>
            </a:extLst>
          </p:cNvPr>
          <p:cNvGraphicFramePr>
            <a:graphicFrameLocks noGrp="1"/>
          </p:cNvGraphicFramePr>
          <p:nvPr>
            <p:extLst>
              <p:ext uri="{D42A27DB-BD31-4B8C-83A1-F6EECF244321}">
                <p14:modId xmlns:p14="http://schemas.microsoft.com/office/powerpoint/2010/main" val="2079472905"/>
              </p:ext>
            </p:extLst>
          </p:nvPr>
        </p:nvGraphicFramePr>
        <p:xfrm>
          <a:off x="793449" y="801733"/>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7565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262 KURULUŞ VE ÖRGÜTLENME GİDERLERİ</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102 BANKALAR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Fabrika kuruluş gideri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20.000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D4419687-C001-81F4-933E-2B9CD204D731}"/>
              </a:ext>
            </a:extLst>
          </p:cNvPr>
          <p:cNvGraphicFramePr>
            <a:graphicFrameLocks noGrp="1"/>
          </p:cNvGraphicFramePr>
          <p:nvPr>
            <p:extLst>
              <p:ext uri="{D42A27DB-BD31-4B8C-83A1-F6EECF244321}">
                <p14:modId xmlns:p14="http://schemas.microsoft.com/office/powerpoint/2010/main" val="1541432072"/>
              </p:ext>
            </p:extLst>
          </p:nvPr>
        </p:nvGraphicFramePr>
        <p:xfrm>
          <a:off x="793449" y="4551317"/>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7565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263 ARAŞTIRMA VE GELİŞTİRME GİDERLERİ</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102 BANKALAR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Ürün geliştirme</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20.000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3035237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2DE01A-C173-EE07-D9E1-E573D81CBC79}"/>
              </a:ext>
            </a:extLst>
          </p:cNvPr>
          <p:cNvSpPr>
            <a:spLocks noGrp="1"/>
          </p:cNvSpPr>
          <p:nvPr>
            <p:ph idx="1"/>
          </p:nvPr>
        </p:nvSpPr>
        <p:spPr>
          <a:xfrm>
            <a:off x="217714" y="206830"/>
            <a:ext cx="11756571" cy="6253162"/>
          </a:xfrm>
        </p:spPr>
        <p:txBody>
          <a:bodyPr>
            <a:normAutofit/>
          </a:bodyPr>
          <a:lstStyle/>
          <a:p>
            <a:pPr algn="just"/>
            <a:r>
              <a:rPr lang="tr-TR" sz="2000" b="1" dirty="0"/>
              <a:t>264 ÖZEL MALİYETLER: </a:t>
            </a:r>
            <a:r>
              <a:rPr lang="tr-TR" sz="2000" dirty="0"/>
              <a:t>Kiralanan gayri menkullerin geliştirilmesi veya ekonomik değerinin </a:t>
            </a:r>
            <a:r>
              <a:rPr lang="tr-TR" sz="2000" dirty="0" err="1"/>
              <a:t>sürekli</a:t>
            </a:r>
            <a:r>
              <a:rPr lang="tr-TR" sz="2000" dirty="0"/>
              <a:t> olarak artırılması amacıyla yapılan giderler ile (normal bakım, onarım ve temizleme giderleri hariç) bu </a:t>
            </a:r>
            <a:r>
              <a:rPr lang="tr-TR" sz="2000" dirty="0" err="1"/>
              <a:t>gayrimenkulun</a:t>
            </a:r>
            <a:r>
              <a:rPr lang="tr-TR" sz="2000" dirty="0"/>
              <a:t> kullanılması için yapılıp kira </a:t>
            </a:r>
            <a:r>
              <a:rPr lang="tr-TR" sz="2000" dirty="0" err="1"/>
              <a:t>süresinin</a:t>
            </a:r>
            <a:r>
              <a:rPr lang="tr-TR" sz="2000" dirty="0"/>
              <a:t> sonunda mal sahibine bırakılacak olan, varlıkların bedellerini kapsar.</a:t>
            </a:r>
          </a:p>
          <a:p>
            <a:pPr algn="just"/>
            <a:endParaRPr lang="tr-TR" sz="2000" dirty="0"/>
          </a:p>
          <a:p>
            <a:pPr algn="just"/>
            <a:r>
              <a:rPr lang="tr-TR" sz="2000" dirty="0"/>
              <a:t>İşletme 5 yıllığına kiraladığı bina için </a:t>
            </a:r>
            <a:r>
              <a:rPr lang="en-TR" sz="2000" dirty="0"/>
              <a:t>100.000 + %20 KDV değerinde dekorasyon ve aydınlatma harcaması yapmıştır.</a:t>
            </a:r>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2000" dirty="0"/>
          </a:p>
          <a:p>
            <a:pPr algn="just"/>
            <a:r>
              <a:rPr lang="tr-TR" sz="2000" b="1" dirty="0"/>
              <a:t>267 DİĞER MADDİ OLMAYAN DURAN VARLIKLAR</a:t>
            </a:r>
            <a:endParaRPr lang="en-TR" sz="2000" b="1" dirty="0"/>
          </a:p>
        </p:txBody>
      </p:sp>
      <p:graphicFrame>
        <p:nvGraphicFramePr>
          <p:cNvPr id="4" name="Table 3">
            <a:extLst>
              <a:ext uri="{FF2B5EF4-FFF2-40B4-BE49-F238E27FC236}">
                <a16:creationId xmlns:a16="http://schemas.microsoft.com/office/drawing/2014/main" id="{B82B27C7-9BD1-B022-7F54-94165E670326}"/>
              </a:ext>
            </a:extLst>
          </p:cNvPr>
          <p:cNvGraphicFramePr>
            <a:graphicFrameLocks noGrp="1"/>
          </p:cNvGraphicFramePr>
          <p:nvPr>
            <p:extLst>
              <p:ext uri="{D42A27DB-BD31-4B8C-83A1-F6EECF244321}">
                <p14:modId xmlns:p14="http://schemas.microsoft.com/office/powerpoint/2010/main" val="1013110963"/>
              </p:ext>
            </p:extLst>
          </p:nvPr>
        </p:nvGraphicFramePr>
        <p:xfrm>
          <a:off x="477763" y="2316141"/>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2802">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264 ÖZEL MALİYETLER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102 BANKALAR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Kiralanan bina için yapılan harcama</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20.000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5365888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25EB7B-F6BB-4F9B-2294-74513A126652}"/>
              </a:ext>
            </a:extLst>
          </p:cNvPr>
          <p:cNvSpPr>
            <a:spLocks noGrp="1"/>
          </p:cNvSpPr>
          <p:nvPr>
            <p:ph idx="1"/>
          </p:nvPr>
        </p:nvSpPr>
        <p:spPr>
          <a:xfrm>
            <a:off x="468086" y="424543"/>
            <a:ext cx="11353800" cy="6259286"/>
          </a:xfrm>
        </p:spPr>
        <p:txBody>
          <a:bodyPr>
            <a:normAutofit/>
          </a:bodyPr>
          <a:lstStyle/>
          <a:p>
            <a:pPr algn="just"/>
            <a:r>
              <a:rPr lang="tr-TR" sz="2000" b="1" dirty="0"/>
              <a:t>268 BİRİKMİŞ AMORTİSMANLAR (-):</a:t>
            </a:r>
          </a:p>
          <a:p>
            <a:pPr algn="just"/>
            <a:r>
              <a:rPr lang="tr-TR" sz="2000" b="1" dirty="0"/>
              <a:t>269 VERİLEN AVANSLAR: </a:t>
            </a:r>
            <a:r>
              <a:rPr lang="tr-TR" sz="2000" dirty="0"/>
              <a:t>Yurt içinden veya yurt dışından satın alınmak </a:t>
            </a:r>
            <a:r>
              <a:rPr lang="tr-TR" sz="2000" dirty="0" err="1"/>
              <a:t>üzere</a:t>
            </a:r>
            <a:r>
              <a:rPr lang="tr-TR" sz="2000" dirty="0"/>
              <a:t> sipariş edilen maddi duran varlıklarla ilgili olarak yapılan avans ödemelerinin izlendiği hesaptır. Sipariş avansıyla ilgili giderleri de kapsar.</a:t>
            </a:r>
          </a:p>
          <a:p>
            <a:pPr algn="just"/>
            <a:r>
              <a:rPr lang="tr-TR" sz="2000" dirty="0"/>
              <a:t>İşletme 300.000 TL + %20 KDV Bedelle yazılım almak için 20.000 TL avansı banka hesabından veriyor.</a:t>
            </a:r>
          </a:p>
          <a:p>
            <a:pPr algn="just"/>
            <a:endParaRPr lang="tr-TR" sz="2000" dirty="0"/>
          </a:p>
          <a:p>
            <a:pPr algn="just"/>
            <a:endParaRPr lang="tr-TR" sz="2000" dirty="0"/>
          </a:p>
          <a:p>
            <a:pPr algn="just"/>
            <a:endParaRPr lang="tr-TR" sz="2000" dirty="0"/>
          </a:p>
          <a:p>
            <a:pPr marL="0" indent="0" algn="just">
              <a:buNone/>
            </a:pPr>
            <a:endParaRPr lang="tr-TR" sz="2000" dirty="0"/>
          </a:p>
          <a:p>
            <a:pPr algn="just"/>
            <a:r>
              <a:rPr lang="tr-TR" sz="2000" dirty="0"/>
              <a:t>İşletme yazılımın geri kalan bedeli için çek ciro etmiş ve yazılımı kullanmaya başlamıştır.</a:t>
            </a:r>
          </a:p>
          <a:p>
            <a:pPr algn="just"/>
            <a:endParaRPr lang="tr-TR" sz="2000" dirty="0"/>
          </a:p>
          <a:p>
            <a:pPr algn="just"/>
            <a:endParaRPr lang="tr-TR" sz="2000" b="1" dirty="0"/>
          </a:p>
        </p:txBody>
      </p:sp>
      <p:graphicFrame>
        <p:nvGraphicFramePr>
          <p:cNvPr id="4" name="Table 3">
            <a:extLst>
              <a:ext uri="{FF2B5EF4-FFF2-40B4-BE49-F238E27FC236}">
                <a16:creationId xmlns:a16="http://schemas.microsoft.com/office/drawing/2014/main" id="{CD7A28B2-C9C2-A61D-9A84-4D3E7A1DEEE3}"/>
              </a:ext>
            </a:extLst>
          </p:cNvPr>
          <p:cNvGraphicFramePr>
            <a:graphicFrameLocks noGrp="1"/>
          </p:cNvGraphicFramePr>
          <p:nvPr>
            <p:extLst>
              <p:ext uri="{D42A27DB-BD31-4B8C-83A1-F6EECF244321}">
                <p14:modId xmlns:p14="http://schemas.microsoft.com/office/powerpoint/2010/main" val="2073738336"/>
              </p:ext>
            </p:extLst>
          </p:nvPr>
        </p:nvGraphicFramePr>
        <p:xfrm>
          <a:off x="869649" y="2211433"/>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269 VERİLEN AVANSLAR</a:t>
                      </a:r>
                    </a:p>
                    <a:p>
                      <a:pPr marL="156845">
                        <a:spcBef>
                          <a:spcPts val="300"/>
                        </a:spcBef>
                        <a:spcAft>
                          <a:spcPts val="0"/>
                        </a:spcAft>
                      </a:pPr>
                      <a:r>
                        <a:rPr lang="tr-TR" sz="1400" kern="100" dirty="0">
                          <a:effectLst/>
                        </a:rPr>
                        <a:t> </a:t>
                      </a:r>
                      <a:endParaRPr lang="en-TR" sz="1800" kern="100" dirty="0">
                        <a:effectLst/>
                      </a:endParaRPr>
                    </a:p>
                    <a:p>
                      <a:pPr marL="156845">
                        <a:spcBef>
                          <a:spcPts val="300"/>
                        </a:spcBef>
                        <a:spcAft>
                          <a:spcPts val="0"/>
                        </a:spcAft>
                      </a:pPr>
                      <a:r>
                        <a:rPr lang="tr-TR" sz="1400" kern="100" dirty="0">
                          <a:effectLst/>
                        </a:rPr>
                        <a:t>                  102 BANKALAR</a:t>
                      </a: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Maddi olmayan duran varlık avansı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3C117ACA-46F1-401A-75AD-5B7B1A0F181E}"/>
              </a:ext>
            </a:extLst>
          </p:cNvPr>
          <p:cNvGraphicFramePr>
            <a:graphicFrameLocks noGrp="1"/>
          </p:cNvGraphicFramePr>
          <p:nvPr>
            <p:extLst>
              <p:ext uri="{D42A27DB-BD31-4B8C-83A1-F6EECF244321}">
                <p14:modId xmlns:p14="http://schemas.microsoft.com/office/powerpoint/2010/main" val="3371819761"/>
              </p:ext>
            </p:extLst>
          </p:nvPr>
        </p:nvGraphicFramePr>
        <p:xfrm>
          <a:off x="1098249" y="4307476"/>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260 HAKLAR</a:t>
                      </a:r>
                    </a:p>
                    <a:p>
                      <a:pPr marL="156845">
                        <a:spcBef>
                          <a:spcPts val="300"/>
                        </a:spcBef>
                        <a:spcAft>
                          <a:spcPts val="0"/>
                        </a:spcAft>
                      </a:pPr>
                      <a:r>
                        <a:rPr lang="tr-TR" sz="1400" kern="100" dirty="0">
                          <a:effectLst/>
                        </a:rPr>
                        <a:t>191 İNDİRİLECEK KDV</a:t>
                      </a:r>
                      <a:endParaRPr lang="en-TR" sz="1800" kern="100" dirty="0">
                        <a:effectLst/>
                      </a:endParaRPr>
                    </a:p>
                    <a:p>
                      <a:pPr marL="156845" marR="0" lvl="0" indent="0" algn="l" defTabSz="914400" rtl="0" eaLnBrk="1" fontAlgn="auto" latinLnBrk="0" hangingPunct="1">
                        <a:lnSpc>
                          <a:spcPct val="100000"/>
                        </a:lnSpc>
                        <a:spcBef>
                          <a:spcPts val="300"/>
                        </a:spcBef>
                        <a:spcAft>
                          <a:spcPts val="0"/>
                        </a:spcAft>
                        <a:buClrTx/>
                        <a:buSzTx/>
                        <a:buFontTx/>
                        <a:buNone/>
                        <a:tabLst/>
                        <a:defRPr/>
                      </a:pPr>
                      <a:r>
                        <a:rPr lang="tr-TR" sz="1400" kern="100" dirty="0">
                          <a:effectLst/>
                        </a:rPr>
                        <a:t>                </a:t>
                      </a:r>
                    </a:p>
                    <a:p>
                      <a:pPr marL="156845" marR="0" lvl="0" indent="0" algn="l" defTabSz="914400" rtl="0" eaLnBrk="1" fontAlgn="auto" latinLnBrk="0" hangingPunct="1">
                        <a:lnSpc>
                          <a:spcPct val="100000"/>
                        </a:lnSpc>
                        <a:spcBef>
                          <a:spcPts val="300"/>
                        </a:spcBef>
                        <a:spcAft>
                          <a:spcPts val="0"/>
                        </a:spcAft>
                        <a:buClrTx/>
                        <a:buSzTx/>
                        <a:buFontTx/>
                        <a:buNone/>
                        <a:tabLst/>
                        <a:defRPr/>
                      </a:pPr>
                      <a:r>
                        <a:rPr lang="tr-TR" sz="1400" kern="100" dirty="0">
                          <a:effectLst/>
                        </a:rPr>
                        <a:t>                   259 VERİLEN AVANSLAR</a:t>
                      </a:r>
                    </a:p>
                    <a:p>
                      <a:pPr marL="156845" marR="0" lvl="0" indent="0" algn="l" defTabSz="914400" rtl="0" eaLnBrk="1" fontAlgn="auto" latinLnBrk="0" hangingPunct="1">
                        <a:lnSpc>
                          <a:spcPct val="100000"/>
                        </a:lnSpc>
                        <a:spcBef>
                          <a:spcPts val="300"/>
                        </a:spcBef>
                        <a:spcAft>
                          <a:spcPts val="0"/>
                        </a:spcAft>
                        <a:buClrTx/>
                        <a:buSzTx/>
                        <a:buFontTx/>
                        <a:buNone/>
                        <a:tabLst/>
                        <a:defRPr/>
                      </a:pPr>
                      <a:r>
                        <a:rPr lang="tr-TR" sz="1400" kern="100" dirty="0">
                          <a:effectLst/>
                        </a:rPr>
                        <a:t>                   101 ALINAN ÇEKLER</a:t>
                      </a:r>
                    </a:p>
                    <a:p>
                      <a:pPr marL="156845">
                        <a:spcBef>
                          <a:spcPts val="300"/>
                        </a:spcBef>
                        <a:spcAft>
                          <a:spcPts val="0"/>
                        </a:spcAft>
                      </a:pPr>
                      <a:r>
                        <a:rPr lang="tr-TR" sz="1400" kern="100" dirty="0">
                          <a:effectLst/>
                        </a:rPr>
                        <a:t>       </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Yazılımın teslim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300.000</a:t>
                      </a:r>
                    </a:p>
                    <a:p>
                      <a:pPr marL="249555"/>
                      <a:r>
                        <a:rPr lang="tr-TR" sz="1400" kern="100" spc="-10" dirty="0">
                          <a:effectLst/>
                        </a:rPr>
                        <a:t>  60.000 </a:t>
                      </a:r>
                    </a:p>
                    <a:p>
                      <a:pPr marL="249555"/>
                      <a:endParaRPr lang="tr-TR" sz="1400" kern="100" spc="-10" dirty="0">
                        <a:effectLst/>
                      </a:endParaRP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en-TR" sz="1400" b="1" kern="100" dirty="0">
                          <a:effectLst/>
                          <a:latin typeface="Times New Roman" panose="02020603050405020304" pitchFamily="18" charset="0"/>
                          <a:ea typeface="Times New Roman" panose="02020603050405020304" pitchFamily="18" charset="0"/>
                          <a:cs typeface="Times New Roman" panose="02020603050405020304" pitchFamily="18" charset="0"/>
                        </a:rPr>
                        <a:t>340.000</a:t>
                      </a:r>
                      <a:endParaRPr lang="tr-TR" sz="11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6476212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AF5CA2-D968-3EDA-1F13-4EFEDDEC99CD}"/>
              </a:ext>
            </a:extLst>
          </p:cNvPr>
          <p:cNvSpPr>
            <a:spLocks noGrp="1"/>
          </p:cNvSpPr>
          <p:nvPr>
            <p:ph idx="1"/>
          </p:nvPr>
        </p:nvSpPr>
        <p:spPr>
          <a:xfrm>
            <a:off x="261257" y="119743"/>
            <a:ext cx="11517086" cy="6057220"/>
          </a:xfrm>
        </p:spPr>
        <p:txBody>
          <a:bodyPr>
            <a:normAutofit/>
          </a:bodyPr>
          <a:lstStyle/>
          <a:p>
            <a:pPr algn="just"/>
            <a:r>
              <a:rPr lang="tr-TR" sz="2000" dirty="0"/>
              <a:t>Duran varlıklarla ilgili iki özellikli durum mevcuttur;</a:t>
            </a:r>
          </a:p>
          <a:p>
            <a:pPr algn="just"/>
            <a:r>
              <a:rPr lang="tr-TR" sz="2000" dirty="0"/>
              <a:t>1) Amortisman: Aşınma yıpranma payı anlamındadır. Hazine ve Maliye Bakanlığı tarafından açıklanan ekonomik ömre göre hesaplanır. Ekonomik ömrü sonunda varlık bilançodan çıkarılabileceği gibi «iz değeri» adı verilen sembolik bir bedelle (1 kuruş ya da 1 TL) bilançoda izlenmeye devam edilebilir. Maddi olmayan duran varlıklar için ayrılan amortismana itfa adı verilmektedir. Arsa ve arazi için amortisman ayrılmazken, demirbaşlar için amortisman ayırma sınırı bulunmaktadır. Amortisman yöntemleri aşağıdaki gibidir:</a:t>
            </a:r>
          </a:p>
          <a:p>
            <a:pPr algn="just"/>
            <a:endParaRPr lang="tr-TR" sz="2000" dirty="0"/>
          </a:p>
          <a:p>
            <a:pPr algn="just"/>
            <a:r>
              <a:rPr lang="tr-TR" sz="2000" dirty="0"/>
              <a:t>A) Arsa ve arazide amortisman</a:t>
            </a:r>
          </a:p>
          <a:p>
            <a:pPr algn="just"/>
            <a:r>
              <a:rPr lang="tr-TR" sz="2000" dirty="0"/>
              <a:t>B) Normal amortisman</a:t>
            </a:r>
          </a:p>
          <a:p>
            <a:pPr algn="just"/>
            <a:r>
              <a:rPr lang="tr-TR" sz="2000" dirty="0"/>
              <a:t>C) Azalan bakiyeler yöntemi (hızlandırılmış amortisman)</a:t>
            </a:r>
          </a:p>
          <a:p>
            <a:pPr algn="just"/>
            <a:r>
              <a:rPr lang="tr-TR" sz="2000" dirty="0"/>
              <a:t>D) Madenlerde amortisman</a:t>
            </a:r>
          </a:p>
          <a:p>
            <a:pPr algn="just"/>
            <a:r>
              <a:rPr lang="tr-TR" sz="2000" dirty="0"/>
              <a:t>E) Fevkalade Amortisman</a:t>
            </a:r>
          </a:p>
          <a:p>
            <a:pPr algn="just"/>
            <a:endParaRPr lang="tr-TR" sz="2000" dirty="0"/>
          </a:p>
          <a:p>
            <a:pPr algn="just"/>
            <a:r>
              <a:rPr lang="tr-TR" sz="2000" dirty="0"/>
              <a:t>Ayrıca binek araçlar için özel olarak uygulanan »</a:t>
            </a:r>
            <a:r>
              <a:rPr lang="tr-TR" sz="2000" dirty="0" err="1"/>
              <a:t>kıst</a:t>
            </a:r>
            <a:r>
              <a:rPr lang="tr-TR" sz="2000" dirty="0"/>
              <a:t> amortisman» yöntemi de bulunmaktadır.</a:t>
            </a:r>
          </a:p>
          <a:p>
            <a:pPr marL="0" indent="0" algn="just">
              <a:buNone/>
            </a:pPr>
            <a:endParaRPr lang="tr-TR" sz="2000" dirty="0"/>
          </a:p>
          <a:p>
            <a:pPr marL="0" indent="0" algn="just">
              <a:buNone/>
            </a:pPr>
            <a:r>
              <a:rPr lang="tr-TR" sz="2000" dirty="0"/>
              <a:t> </a:t>
            </a:r>
          </a:p>
        </p:txBody>
      </p:sp>
    </p:spTree>
    <p:extLst>
      <p:ext uri="{BB962C8B-B14F-4D97-AF65-F5344CB8AC3E}">
        <p14:creationId xmlns:p14="http://schemas.microsoft.com/office/powerpoint/2010/main" val="17401132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817049-C733-88DC-CD98-634731BDAAD1}"/>
              </a:ext>
            </a:extLst>
          </p:cNvPr>
          <p:cNvSpPr>
            <a:spLocks noGrp="1"/>
          </p:cNvSpPr>
          <p:nvPr>
            <p:ph idx="1"/>
          </p:nvPr>
        </p:nvSpPr>
        <p:spPr>
          <a:xfrm>
            <a:off x="141514" y="283028"/>
            <a:ext cx="11821886" cy="6335485"/>
          </a:xfrm>
        </p:spPr>
        <p:txBody>
          <a:bodyPr/>
          <a:lstStyle/>
          <a:p>
            <a:pPr algn="just"/>
            <a:r>
              <a:rPr lang="tr-TR" sz="2400" dirty="0"/>
              <a:t>2) Duran varlık satışı:</a:t>
            </a:r>
            <a:endParaRPr lang="en-TR" dirty="0"/>
          </a:p>
          <a:p>
            <a:pPr algn="just"/>
            <a:r>
              <a:rPr lang="en-TR" sz="2000" dirty="0"/>
              <a:t>İşletme kayıtlarında 100.000 TL, birikmiş amortismanı 60.000 TL olan makineyi 50.000 TL + KDV (%20) bedelle peşin olarak satıyor.</a:t>
            </a:r>
          </a:p>
          <a:p>
            <a:pPr algn="just"/>
            <a:r>
              <a:rPr lang="en-TR" sz="2000" dirty="0"/>
              <a:t>NET AKTİF DEĞER: KAYITLI DEĞER - BİRİKMİŞ AMORTİSMAN</a:t>
            </a:r>
          </a:p>
          <a:p>
            <a:pPr algn="just"/>
            <a:r>
              <a:rPr lang="en-TR" sz="2000" dirty="0"/>
              <a:t>NET AKTİF DEĞER:      100.000       -      60.000</a:t>
            </a:r>
          </a:p>
          <a:p>
            <a:pPr algn="just"/>
            <a:r>
              <a:rPr lang="en-TR" sz="2000" dirty="0"/>
              <a:t>DURAN VARLIK SATIŞ KARI ZARARI: SATIŞ BEDELİ - NET AKTİF DEĞER</a:t>
            </a:r>
          </a:p>
          <a:p>
            <a:pPr algn="just"/>
            <a:r>
              <a:rPr lang="en-TR" sz="2000" dirty="0"/>
              <a:t>SATIŞ KARI:        	  		 50.000 -   40.000</a:t>
            </a:r>
          </a:p>
        </p:txBody>
      </p:sp>
      <p:graphicFrame>
        <p:nvGraphicFramePr>
          <p:cNvPr id="4" name="Table 3">
            <a:extLst>
              <a:ext uri="{FF2B5EF4-FFF2-40B4-BE49-F238E27FC236}">
                <a16:creationId xmlns:a16="http://schemas.microsoft.com/office/drawing/2014/main" id="{AF019AF0-ADAA-716F-A578-66DBE963347C}"/>
              </a:ext>
            </a:extLst>
          </p:cNvPr>
          <p:cNvGraphicFramePr>
            <a:graphicFrameLocks noGrp="1"/>
          </p:cNvGraphicFramePr>
          <p:nvPr>
            <p:extLst>
              <p:ext uri="{D42A27DB-BD31-4B8C-83A1-F6EECF244321}">
                <p14:modId xmlns:p14="http://schemas.microsoft.com/office/powerpoint/2010/main" val="2206470693"/>
              </p:ext>
            </p:extLst>
          </p:nvPr>
        </p:nvGraphicFramePr>
        <p:xfrm>
          <a:off x="608392" y="3156858"/>
          <a:ext cx="7420707" cy="30403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2802">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100 KASA</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257 BİRİKMİŞ AMORTİSMANLAR</a:t>
                      </a:r>
                    </a:p>
                    <a:p>
                      <a:pPr marL="970280">
                        <a:spcBef>
                          <a:spcPts val="305"/>
                        </a:spcBef>
                        <a:spcAft>
                          <a:spcPts val="0"/>
                        </a:spcAft>
                      </a:pPr>
                      <a:r>
                        <a:rPr lang="tr-TR" sz="1400" kern="100" dirty="0">
                          <a:effectLst/>
                        </a:rPr>
                        <a:t> </a:t>
                      </a:r>
                      <a:endParaRPr lang="en-TR" sz="1800" kern="100" dirty="0">
                        <a:effectLst/>
                      </a:endParaRPr>
                    </a:p>
                    <a:p>
                      <a:pPr marL="456565">
                        <a:spcBef>
                          <a:spcPts val="305"/>
                        </a:spcBef>
                        <a:spcAft>
                          <a:spcPts val="0"/>
                        </a:spcAft>
                      </a:pPr>
                      <a:r>
                        <a:rPr lang="tr-TR" sz="1400" kern="100" dirty="0">
                          <a:effectLst/>
                        </a:rPr>
                        <a:t>                </a:t>
                      </a:r>
                    </a:p>
                    <a:p>
                      <a:pPr marL="456565">
                        <a:spcBef>
                          <a:spcPts val="305"/>
                        </a:spcBef>
                        <a:spcAft>
                          <a:spcPts val="0"/>
                        </a:spcAft>
                      </a:pPr>
                      <a:r>
                        <a:rPr lang="tr-TR" sz="1400" kern="100" dirty="0">
                          <a:effectLst/>
                        </a:rPr>
                        <a:t>               253 TESİS MAKİNE VE CİHAZLAR</a:t>
                      </a:r>
                    </a:p>
                    <a:p>
                      <a:pPr marL="456565">
                        <a:spcBef>
                          <a:spcPts val="305"/>
                        </a:spcBef>
                        <a:spcAft>
                          <a:spcPts val="0"/>
                        </a:spcAft>
                      </a:pPr>
                      <a:r>
                        <a:rPr lang="tr-TR" sz="1400" kern="100" dirty="0">
                          <a:effectLst/>
                        </a:rPr>
                        <a:t>  </a:t>
                      </a:r>
                    </a:p>
                    <a:p>
                      <a:pPr marL="456565">
                        <a:spcBef>
                          <a:spcPts val="305"/>
                        </a:spcBef>
                        <a:spcAft>
                          <a:spcPts val="0"/>
                        </a:spcAft>
                      </a:pPr>
                      <a:r>
                        <a:rPr lang="tr-TR" sz="1400" kern="100" dirty="0">
                          <a:effectLst/>
                        </a:rPr>
                        <a:t>               391 HESAPLANAN KDV</a:t>
                      </a:r>
                    </a:p>
                    <a:p>
                      <a:pPr marL="456565">
                        <a:spcBef>
                          <a:spcPts val="305"/>
                        </a:spcBef>
                        <a:spcAft>
                          <a:spcPts val="0"/>
                        </a:spcAft>
                      </a:pPr>
                      <a:r>
                        <a:rPr lang="tr-TR" sz="1400" kern="100" dirty="0">
                          <a:effectLst/>
                        </a:rPr>
                        <a:t>               </a:t>
                      </a:r>
                    </a:p>
                    <a:p>
                      <a:pPr marL="456565">
                        <a:spcBef>
                          <a:spcPts val="305"/>
                        </a:spcBef>
                        <a:spcAft>
                          <a:spcPts val="0"/>
                        </a:spcAft>
                      </a:pPr>
                      <a:r>
                        <a:rPr lang="tr-TR" sz="1400" kern="100" dirty="0">
                          <a:effectLst/>
                        </a:rPr>
                        <a:t>                679 DİĞER OLAĞANDIŞI GELİR VE KARLAR</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Duran varlık satışı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60.000</a:t>
                      </a:r>
                    </a:p>
                    <a:p>
                      <a:pPr marL="249555"/>
                      <a:endParaRPr lang="tr-TR" sz="1400" kern="100" spc="-10" dirty="0">
                        <a:effectLst/>
                      </a:endParaRPr>
                    </a:p>
                    <a:p>
                      <a:pPr marL="249555"/>
                      <a:r>
                        <a:rPr lang="tr-TR" sz="1400" kern="100" spc="-10" dirty="0">
                          <a:effectLst/>
                        </a:rPr>
                        <a:t> 60.000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10.000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058567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49D855-16B3-9C3D-F07C-FC2D7B6B86CF}"/>
              </a:ext>
            </a:extLst>
          </p:cNvPr>
          <p:cNvSpPr>
            <a:spLocks noGrp="1"/>
          </p:cNvSpPr>
          <p:nvPr>
            <p:ph idx="1"/>
          </p:nvPr>
        </p:nvSpPr>
        <p:spPr>
          <a:xfrm>
            <a:off x="359229" y="217714"/>
            <a:ext cx="11538857" cy="6270172"/>
          </a:xfrm>
        </p:spPr>
        <p:txBody>
          <a:bodyPr>
            <a:normAutofit/>
          </a:bodyPr>
          <a:lstStyle/>
          <a:p>
            <a:pPr algn="just"/>
            <a:r>
              <a:rPr lang="en-TR" sz="2000" dirty="0"/>
              <a:t>İşletme kayıtlarında 120.000 TL, birikmiş amortismanı 70.000 TL olan makineyi 30.000 TL + KDV (%20) bedelle peşin olarak satıyor.</a:t>
            </a:r>
          </a:p>
          <a:p>
            <a:pPr algn="just"/>
            <a:r>
              <a:rPr lang="en-TR" sz="2000" dirty="0"/>
              <a:t>NET AKTİF DEĞER: KAYITLI DEĞER - BİRİKMİŞ AMORTİSMAN</a:t>
            </a:r>
          </a:p>
          <a:p>
            <a:pPr algn="just"/>
            <a:r>
              <a:rPr lang="en-TR" sz="2000" dirty="0"/>
              <a:t>NET AKTİF DEĞER:      120.000       -      70.000</a:t>
            </a:r>
          </a:p>
          <a:p>
            <a:pPr algn="just"/>
            <a:r>
              <a:rPr lang="en-TR" sz="2000" dirty="0"/>
              <a:t>DURAN VARLIK SATIŞ KARI ZARARI: SATIŞ BEDELİ - NET AKTİF DEĞER</a:t>
            </a:r>
          </a:p>
          <a:p>
            <a:pPr algn="just"/>
            <a:r>
              <a:rPr lang="en-TR" sz="2000" dirty="0"/>
              <a:t>SATIŞ KARI:        	  		 30.000 -   50.000</a:t>
            </a:r>
          </a:p>
          <a:p>
            <a:pPr algn="just"/>
            <a:endParaRPr lang="en-TR" sz="2000" dirty="0"/>
          </a:p>
        </p:txBody>
      </p:sp>
      <p:graphicFrame>
        <p:nvGraphicFramePr>
          <p:cNvPr id="4" name="Table 3">
            <a:extLst>
              <a:ext uri="{FF2B5EF4-FFF2-40B4-BE49-F238E27FC236}">
                <a16:creationId xmlns:a16="http://schemas.microsoft.com/office/drawing/2014/main" id="{08EBD71C-AF59-0764-299D-6286245C7526}"/>
              </a:ext>
            </a:extLst>
          </p:cNvPr>
          <p:cNvGraphicFramePr>
            <a:graphicFrameLocks noGrp="1"/>
          </p:cNvGraphicFramePr>
          <p:nvPr>
            <p:extLst>
              <p:ext uri="{D42A27DB-BD31-4B8C-83A1-F6EECF244321}">
                <p14:modId xmlns:p14="http://schemas.microsoft.com/office/powerpoint/2010/main" val="2770011674"/>
              </p:ext>
            </p:extLst>
          </p:nvPr>
        </p:nvGraphicFramePr>
        <p:xfrm>
          <a:off x="782563" y="2656116"/>
          <a:ext cx="7420707" cy="35433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2802">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100 KASA</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257 BİRİKMİŞ AMORTİSMANLAR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689 DİĞER OLAĞANDIŞI GİDER VE ZARARLAR </a:t>
                      </a:r>
                    </a:p>
                    <a:p>
                      <a:pPr marL="970280">
                        <a:spcBef>
                          <a:spcPts val="305"/>
                        </a:spcBef>
                        <a:spcAft>
                          <a:spcPts val="0"/>
                        </a:spcAft>
                      </a:pPr>
                      <a:r>
                        <a:rPr lang="tr-TR" sz="1400" kern="100" dirty="0">
                          <a:effectLst/>
                        </a:rPr>
                        <a:t> </a:t>
                      </a:r>
                      <a:endParaRPr lang="en-TR" sz="1800" kern="100" dirty="0">
                        <a:effectLst/>
                      </a:endParaRPr>
                    </a:p>
                    <a:p>
                      <a:pPr marL="456565">
                        <a:spcBef>
                          <a:spcPts val="305"/>
                        </a:spcBef>
                        <a:spcAft>
                          <a:spcPts val="0"/>
                        </a:spcAft>
                      </a:pPr>
                      <a:r>
                        <a:rPr lang="tr-TR" sz="1400" kern="100" dirty="0">
                          <a:effectLst/>
                        </a:rPr>
                        <a:t>                </a:t>
                      </a:r>
                    </a:p>
                    <a:p>
                      <a:pPr marL="456565">
                        <a:spcBef>
                          <a:spcPts val="305"/>
                        </a:spcBef>
                        <a:spcAft>
                          <a:spcPts val="0"/>
                        </a:spcAft>
                      </a:pPr>
                      <a:r>
                        <a:rPr lang="tr-TR" sz="1400" kern="100" dirty="0">
                          <a:effectLst/>
                        </a:rPr>
                        <a:t>               253 TESİS MAKİNE VE CİHAZLAR</a:t>
                      </a:r>
                    </a:p>
                    <a:p>
                      <a:pPr marL="456565">
                        <a:spcBef>
                          <a:spcPts val="305"/>
                        </a:spcBef>
                        <a:spcAft>
                          <a:spcPts val="0"/>
                        </a:spcAft>
                      </a:pPr>
                      <a:r>
                        <a:rPr lang="tr-TR" sz="1400" kern="100" dirty="0">
                          <a:effectLst/>
                        </a:rPr>
                        <a:t>  </a:t>
                      </a:r>
                    </a:p>
                    <a:p>
                      <a:pPr marL="456565">
                        <a:spcBef>
                          <a:spcPts val="305"/>
                        </a:spcBef>
                        <a:spcAft>
                          <a:spcPts val="0"/>
                        </a:spcAft>
                      </a:pPr>
                      <a:r>
                        <a:rPr lang="tr-TR" sz="1400" kern="100" dirty="0">
                          <a:effectLst/>
                        </a:rPr>
                        <a:t>               391 HESAPLANAN KDV</a:t>
                      </a:r>
                    </a:p>
                    <a:p>
                      <a:pPr marL="456565">
                        <a:spcBef>
                          <a:spcPts val="305"/>
                        </a:spcBef>
                        <a:spcAft>
                          <a:spcPts val="0"/>
                        </a:spcAft>
                      </a:pPr>
                      <a:r>
                        <a:rPr lang="tr-TR" sz="1400" kern="100" dirty="0">
                          <a:effectLst/>
                        </a:rPr>
                        <a:t>               </a:t>
                      </a:r>
                    </a:p>
                    <a:p>
                      <a:pPr marL="456565">
                        <a:spcBef>
                          <a:spcPts val="305"/>
                        </a:spcBef>
                        <a:spcAft>
                          <a:spcPts val="0"/>
                        </a:spcAft>
                      </a:pPr>
                      <a:r>
                        <a:rPr lang="tr-TR" sz="1400" kern="100" dirty="0">
                          <a:effectLst/>
                        </a:rPr>
                        <a:t>                </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Duran varlık satışı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36.000</a:t>
                      </a:r>
                    </a:p>
                    <a:p>
                      <a:pPr marL="249555"/>
                      <a:endParaRPr lang="tr-TR" sz="1400" kern="100" spc="-10" dirty="0">
                        <a:effectLst/>
                      </a:endParaRPr>
                    </a:p>
                    <a:p>
                      <a:pPr marL="249555"/>
                      <a:r>
                        <a:rPr lang="tr-TR" sz="1400" kern="100" spc="-10" dirty="0">
                          <a:effectLst/>
                        </a:rPr>
                        <a:t>70.000</a:t>
                      </a:r>
                    </a:p>
                    <a:p>
                      <a:pPr marL="249555"/>
                      <a:endParaRPr lang="tr-TR" sz="1400" kern="100" spc="-10" dirty="0">
                        <a:effectLst/>
                      </a:endParaRPr>
                    </a:p>
                    <a:p>
                      <a:pPr marL="249555"/>
                      <a:r>
                        <a:rPr lang="tr-TR" sz="1400" kern="100" spc="-10" dirty="0">
                          <a:effectLst/>
                        </a:rPr>
                        <a:t>20.000</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6.000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7961578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536B6F-F7DF-E922-6486-35ADF5CB2AE8}"/>
              </a:ext>
            </a:extLst>
          </p:cNvPr>
          <p:cNvSpPr>
            <a:spLocks noGrp="1"/>
          </p:cNvSpPr>
          <p:nvPr>
            <p:ph idx="1"/>
          </p:nvPr>
        </p:nvSpPr>
        <p:spPr>
          <a:xfrm>
            <a:off x="185057" y="250370"/>
            <a:ext cx="11843657" cy="6302829"/>
          </a:xfrm>
        </p:spPr>
        <p:txBody>
          <a:bodyPr>
            <a:normAutofit/>
          </a:bodyPr>
          <a:lstStyle/>
          <a:p>
            <a:pPr algn="just"/>
            <a:r>
              <a:rPr lang="en-TR" sz="2000" dirty="0"/>
              <a:t>İşletme kayıtlarında 100.000 TL, birikmiş amortismanı 60.000 TL olan makineyi </a:t>
            </a:r>
            <a:r>
              <a:rPr lang="en-TR" sz="2000" b="1" dirty="0"/>
              <a:t>YENİLEMEK AMACIYLA</a:t>
            </a:r>
            <a:r>
              <a:rPr lang="en-TR" sz="2000" dirty="0"/>
              <a:t> 50.000 TL + KDV (%20) bedelle peşin olarak satıyor.</a:t>
            </a:r>
          </a:p>
          <a:p>
            <a:pPr algn="just"/>
            <a:r>
              <a:rPr lang="en-TR" sz="2000" dirty="0"/>
              <a:t>NET AKTİF DEĞER: KAYITLI DEĞER - BİRİKMİŞ AMORTİSMAN</a:t>
            </a:r>
          </a:p>
          <a:p>
            <a:pPr algn="just"/>
            <a:r>
              <a:rPr lang="en-TR" sz="2000" dirty="0"/>
              <a:t>NET AKTİF DEĞER:      100.000       -      60.000</a:t>
            </a:r>
          </a:p>
          <a:p>
            <a:pPr algn="just"/>
            <a:r>
              <a:rPr lang="en-TR" sz="2000" dirty="0"/>
              <a:t>DURAN VARLIK SATIŞ KARI ZARARI: SATIŞ BEDELİ - NET AKTİF DEĞER</a:t>
            </a:r>
          </a:p>
          <a:p>
            <a:pPr algn="just"/>
            <a:r>
              <a:rPr lang="en-TR" sz="2000" dirty="0"/>
              <a:t>SATIŞ KARI:        	  		 50.000 -   40.000</a:t>
            </a:r>
          </a:p>
          <a:p>
            <a:pPr algn="just"/>
            <a:endParaRPr lang="tr-TR" sz="2000" dirty="0"/>
          </a:p>
        </p:txBody>
      </p:sp>
      <p:graphicFrame>
        <p:nvGraphicFramePr>
          <p:cNvPr id="6" name="Table 5">
            <a:extLst>
              <a:ext uri="{FF2B5EF4-FFF2-40B4-BE49-F238E27FC236}">
                <a16:creationId xmlns:a16="http://schemas.microsoft.com/office/drawing/2014/main" id="{9A5CB949-76AD-1536-CFC7-188FA5509A67}"/>
              </a:ext>
            </a:extLst>
          </p:cNvPr>
          <p:cNvGraphicFramePr>
            <a:graphicFrameLocks noGrp="1"/>
          </p:cNvGraphicFramePr>
          <p:nvPr>
            <p:extLst>
              <p:ext uri="{D42A27DB-BD31-4B8C-83A1-F6EECF244321}">
                <p14:modId xmlns:p14="http://schemas.microsoft.com/office/powerpoint/2010/main" val="2220860350"/>
              </p:ext>
            </p:extLst>
          </p:nvPr>
        </p:nvGraphicFramePr>
        <p:xfrm>
          <a:off x="728135" y="2754086"/>
          <a:ext cx="7420707" cy="30403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2802">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100 KASA</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257 BİRİKMİŞ AMORTİSMANLAR</a:t>
                      </a:r>
                    </a:p>
                    <a:p>
                      <a:pPr marL="970280">
                        <a:spcBef>
                          <a:spcPts val="305"/>
                        </a:spcBef>
                        <a:spcAft>
                          <a:spcPts val="0"/>
                        </a:spcAft>
                      </a:pPr>
                      <a:r>
                        <a:rPr lang="tr-TR" sz="1400" kern="100" dirty="0">
                          <a:effectLst/>
                        </a:rPr>
                        <a:t> </a:t>
                      </a:r>
                      <a:endParaRPr lang="en-TR" sz="1800" kern="100" dirty="0">
                        <a:effectLst/>
                      </a:endParaRPr>
                    </a:p>
                    <a:p>
                      <a:pPr marL="456565">
                        <a:spcBef>
                          <a:spcPts val="305"/>
                        </a:spcBef>
                        <a:spcAft>
                          <a:spcPts val="0"/>
                        </a:spcAft>
                      </a:pPr>
                      <a:r>
                        <a:rPr lang="tr-TR" sz="1400" kern="100" dirty="0">
                          <a:effectLst/>
                        </a:rPr>
                        <a:t>                </a:t>
                      </a:r>
                    </a:p>
                    <a:p>
                      <a:pPr marL="456565">
                        <a:spcBef>
                          <a:spcPts val="305"/>
                        </a:spcBef>
                        <a:spcAft>
                          <a:spcPts val="0"/>
                        </a:spcAft>
                      </a:pPr>
                      <a:r>
                        <a:rPr lang="tr-TR" sz="1400" kern="100" dirty="0">
                          <a:effectLst/>
                        </a:rPr>
                        <a:t>               253 TESİS MAKİNE VE CİHAZLAR</a:t>
                      </a:r>
                    </a:p>
                    <a:p>
                      <a:pPr marL="456565">
                        <a:spcBef>
                          <a:spcPts val="305"/>
                        </a:spcBef>
                        <a:spcAft>
                          <a:spcPts val="0"/>
                        </a:spcAft>
                      </a:pPr>
                      <a:r>
                        <a:rPr lang="tr-TR" sz="1400" kern="100" dirty="0">
                          <a:effectLst/>
                        </a:rPr>
                        <a:t>  </a:t>
                      </a:r>
                    </a:p>
                    <a:p>
                      <a:pPr marL="456565">
                        <a:spcBef>
                          <a:spcPts val="305"/>
                        </a:spcBef>
                        <a:spcAft>
                          <a:spcPts val="0"/>
                        </a:spcAft>
                      </a:pPr>
                      <a:r>
                        <a:rPr lang="tr-TR" sz="1400" kern="100" dirty="0">
                          <a:effectLst/>
                        </a:rPr>
                        <a:t>               391 HESAPLANAN KDV</a:t>
                      </a:r>
                    </a:p>
                    <a:p>
                      <a:pPr marL="456565">
                        <a:spcBef>
                          <a:spcPts val="305"/>
                        </a:spcBef>
                        <a:spcAft>
                          <a:spcPts val="0"/>
                        </a:spcAft>
                      </a:pPr>
                      <a:r>
                        <a:rPr lang="tr-TR" sz="1400" kern="100" dirty="0">
                          <a:effectLst/>
                        </a:rPr>
                        <a:t>               </a:t>
                      </a:r>
                    </a:p>
                    <a:p>
                      <a:pPr marL="456565">
                        <a:spcBef>
                          <a:spcPts val="305"/>
                        </a:spcBef>
                        <a:spcAft>
                          <a:spcPts val="0"/>
                        </a:spcAft>
                      </a:pPr>
                      <a:r>
                        <a:rPr lang="tr-TR" sz="1400" kern="100" dirty="0">
                          <a:effectLst/>
                        </a:rPr>
                        <a:t>               549 ÖZEL FONLAR</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Duran varlık satışı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60.000</a:t>
                      </a:r>
                    </a:p>
                    <a:p>
                      <a:pPr marL="249555"/>
                      <a:endParaRPr lang="tr-TR" sz="1400" kern="100" spc="-10" dirty="0">
                        <a:effectLst/>
                      </a:endParaRPr>
                    </a:p>
                    <a:p>
                      <a:pPr marL="249555"/>
                      <a:r>
                        <a:rPr lang="tr-TR" sz="1400" kern="100" spc="-10" dirty="0">
                          <a:effectLst/>
                        </a:rPr>
                        <a:t> 60.000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10.000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8608926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7B4C49-0C3A-6EBA-FF2B-FF43B479A59F}"/>
              </a:ext>
            </a:extLst>
          </p:cNvPr>
          <p:cNvSpPr>
            <a:spLocks noGrp="1"/>
          </p:cNvSpPr>
          <p:nvPr>
            <p:ph idx="1"/>
          </p:nvPr>
        </p:nvSpPr>
        <p:spPr>
          <a:xfrm>
            <a:off x="435429" y="250371"/>
            <a:ext cx="11495314" cy="6270172"/>
          </a:xfrm>
        </p:spPr>
        <p:txBody>
          <a:bodyPr>
            <a:normAutofit/>
          </a:bodyPr>
          <a:lstStyle/>
          <a:p>
            <a:pPr algn="just"/>
            <a:r>
              <a:rPr lang="en-TR" sz="2000" dirty="0"/>
              <a:t>SENARYO 1: İşletme 3 yıl içerisinde yeni bir makale satın almamıştır.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SENARYO 2: İşletme makinenin yenisini 120.000 TL + KDV (%20) bedelle çek vererek satın almıştır. Makinenin ekonomik ömrü 5 yıldır. </a:t>
            </a:r>
          </a:p>
        </p:txBody>
      </p:sp>
      <p:graphicFrame>
        <p:nvGraphicFramePr>
          <p:cNvPr id="4" name="Table 3">
            <a:extLst>
              <a:ext uri="{FF2B5EF4-FFF2-40B4-BE49-F238E27FC236}">
                <a16:creationId xmlns:a16="http://schemas.microsoft.com/office/drawing/2014/main" id="{88256099-787F-33CE-297D-8D12C5836812}"/>
              </a:ext>
            </a:extLst>
          </p:cNvPr>
          <p:cNvGraphicFramePr>
            <a:graphicFrameLocks noGrp="1"/>
          </p:cNvGraphicFramePr>
          <p:nvPr>
            <p:extLst>
              <p:ext uri="{D42A27DB-BD31-4B8C-83A1-F6EECF244321}">
                <p14:modId xmlns:p14="http://schemas.microsoft.com/office/powerpoint/2010/main" val="3926693336"/>
              </p:ext>
            </p:extLst>
          </p:nvPr>
        </p:nvGraphicFramePr>
        <p:xfrm>
          <a:off x="728134" y="794657"/>
          <a:ext cx="7420707" cy="17526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549 ÖZEL FONLAR</a:t>
                      </a:r>
                      <a:r>
                        <a:rPr lang="tr-TR" sz="1800" kern="100" dirty="0">
                          <a:effectLst/>
                        </a:rPr>
                        <a:t> </a:t>
                      </a:r>
                      <a:endParaRPr lang="en-TR" sz="2400" kern="100" dirty="0">
                        <a:effectLst/>
                      </a:endParaRPr>
                    </a:p>
                    <a:p>
                      <a:pPr marL="456565">
                        <a:spcBef>
                          <a:spcPts val="305"/>
                        </a:spcBef>
                        <a:spcAft>
                          <a:spcPts val="0"/>
                        </a:spcAft>
                      </a:pPr>
                      <a:r>
                        <a:rPr lang="tr-TR" sz="1400" kern="100" dirty="0">
                          <a:effectLst/>
                        </a:rPr>
                        <a:t>                </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679 DİĞER OLAĞANDIŞI GELİR VE KARLAR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Duran varlık alınmaması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A7BC1EF7-C8EB-56D9-927A-4BECFE210D99}"/>
              </a:ext>
            </a:extLst>
          </p:cNvPr>
          <p:cNvGraphicFramePr>
            <a:graphicFrameLocks noGrp="1"/>
          </p:cNvGraphicFramePr>
          <p:nvPr>
            <p:extLst>
              <p:ext uri="{D42A27DB-BD31-4B8C-83A1-F6EECF244321}">
                <p14:modId xmlns:p14="http://schemas.microsoft.com/office/powerpoint/2010/main" val="1611015734"/>
              </p:ext>
            </p:extLst>
          </p:nvPr>
        </p:nvGraphicFramePr>
        <p:xfrm>
          <a:off x="1163562" y="3818068"/>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2518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253 TESİS, MAKİNE VE CİHAZLAR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191 İNDİRİLECEK KDV</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103 VERİLEN ÇEKLER VE ÖDEME EMİRLERİ</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Makine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   120.000</a:t>
                      </a:r>
                    </a:p>
                    <a:p>
                      <a:pPr marL="249555"/>
                      <a:endParaRPr lang="tr-TR" sz="1400" kern="100" spc="-10" dirty="0">
                        <a:effectLst/>
                      </a:endParaRPr>
                    </a:p>
                    <a:p>
                      <a:pPr marL="249555"/>
                      <a:r>
                        <a:rPr lang="tr-TR" sz="1400" kern="100" spc="-10" dirty="0">
                          <a:effectLst/>
                        </a:rPr>
                        <a:t>     24.000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144.000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0810156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AF004C-882C-4193-CF0E-068F73CC0C1D}"/>
              </a:ext>
            </a:extLst>
          </p:cNvPr>
          <p:cNvSpPr>
            <a:spLocks noGrp="1"/>
          </p:cNvSpPr>
          <p:nvPr>
            <p:ph idx="1"/>
          </p:nvPr>
        </p:nvSpPr>
        <p:spPr>
          <a:xfrm>
            <a:off x="293914" y="402771"/>
            <a:ext cx="11680372" cy="5774192"/>
          </a:xfrm>
        </p:spPr>
        <p:txBody>
          <a:bodyPr>
            <a:normAutofit/>
          </a:bodyPr>
          <a:lstStyle/>
          <a:p>
            <a:r>
              <a:rPr lang="en-TR" sz="2000" dirty="0"/>
              <a:t>Özel fonlardaki kar amortisman ayrılarak kapatılır.</a:t>
            </a:r>
          </a:p>
        </p:txBody>
      </p:sp>
      <p:graphicFrame>
        <p:nvGraphicFramePr>
          <p:cNvPr id="4" name="Table 3">
            <a:extLst>
              <a:ext uri="{FF2B5EF4-FFF2-40B4-BE49-F238E27FC236}">
                <a16:creationId xmlns:a16="http://schemas.microsoft.com/office/drawing/2014/main" id="{1AF67B56-1BD9-E351-975A-0F3B80E73DA1}"/>
              </a:ext>
            </a:extLst>
          </p:cNvPr>
          <p:cNvGraphicFramePr>
            <a:graphicFrameLocks noGrp="1"/>
          </p:cNvGraphicFramePr>
          <p:nvPr>
            <p:extLst>
              <p:ext uri="{D42A27DB-BD31-4B8C-83A1-F6EECF244321}">
                <p14:modId xmlns:p14="http://schemas.microsoft.com/office/powerpoint/2010/main" val="3832897446"/>
              </p:ext>
            </p:extLst>
          </p:nvPr>
        </p:nvGraphicFramePr>
        <p:xfrm>
          <a:off x="553962" y="822960"/>
          <a:ext cx="7420707" cy="19583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549 ÖZEL FONLAR</a:t>
                      </a:r>
                      <a:r>
                        <a:rPr lang="tr-TR" sz="1800" kern="100" dirty="0">
                          <a:effectLst/>
                        </a:rPr>
                        <a:t> </a:t>
                      </a:r>
                    </a:p>
                    <a:p>
                      <a:pPr marL="25400">
                        <a:spcBef>
                          <a:spcPts val="250"/>
                        </a:spcBef>
                        <a:spcAft>
                          <a:spcPts val="0"/>
                        </a:spcAft>
                      </a:pPr>
                      <a:r>
                        <a:rPr lang="tr-TR" sz="1800" kern="100" dirty="0">
                          <a:effectLst/>
                        </a:rPr>
                        <a:t> </a:t>
                      </a:r>
                      <a:r>
                        <a:rPr lang="tr-TR" sz="1400" kern="100" dirty="0">
                          <a:effectLst/>
                        </a:rPr>
                        <a:t>730 GENEL ÜRETİM GİDERLERİ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257 BİRİKMİŞ AMORTİSMAN</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Duran varlık alınmaması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a:t>
                      </a:r>
                    </a:p>
                    <a:p>
                      <a:pPr marL="249555"/>
                      <a:r>
                        <a:rPr lang="tr-TR" sz="1400" kern="100" spc="-10" dirty="0">
                          <a:effectLst/>
                        </a:rPr>
                        <a:t>14.000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24.000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2249173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6A0617-FC6C-82F6-BEED-7EC88AA67B01}"/>
              </a:ext>
            </a:extLst>
          </p:cNvPr>
          <p:cNvSpPr>
            <a:spLocks noGrp="1"/>
          </p:cNvSpPr>
          <p:nvPr>
            <p:ph idx="1"/>
          </p:nvPr>
        </p:nvSpPr>
        <p:spPr>
          <a:xfrm>
            <a:off x="141514" y="130628"/>
            <a:ext cx="11821886" cy="6727371"/>
          </a:xfrm>
        </p:spPr>
        <p:txBody>
          <a:bodyPr>
            <a:normAutofit/>
          </a:bodyPr>
          <a:lstStyle/>
          <a:p>
            <a:pPr algn="just"/>
            <a:r>
              <a:rPr lang="en-TR" sz="2000" dirty="0"/>
              <a:t>İşletme 5 yıllığına kiralamış olduğu binaya 200.000 TL maliyetle asansör yaptırmış ancak 4. yılda binayı boşaltmıştır. Kiralamanın 4. yıldaki iptal kaydını yapınız.</a:t>
            </a:r>
          </a:p>
        </p:txBody>
      </p:sp>
      <p:graphicFrame>
        <p:nvGraphicFramePr>
          <p:cNvPr id="4" name="Table 3">
            <a:extLst>
              <a:ext uri="{FF2B5EF4-FFF2-40B4-BE49-F238E27FC236}">
                <a16:creationId xmlns:a16="http://schemas.microsoft.com/office/drawing/2014/main" id="{C763E9E9-9216-803B-869D-46D46E202868}"/>
              </a:ext>
            </a:extLst>
          </p:cNvPr>
          <p:cNvGraphicFramePr>
            <a:graphicFrameLocks noGrp="1"/>
          </p:cNvGraphicFramePr>
          <p:nvPr>
            <p:extLst>
              <p:ext uri="{D42A27DB-BD31-4B8C-83A1-F6EECF244321}">
                <p14:modId xmlns:p14="http://schemas.microsoft.com/office/powerpoint/2010/main" val="2985770257"/>
              </p:ext>
            </p:extLst>
          </p:nvPr>
        </p:nvGraphicFramePr>
        <p:xfrm>
          <a:off x="662819" y="1105988"/>
          <a:ext cx="7420707" cy="19735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268 BİRİKMİŞ AMORTİSMANLAR</a:t>
                      </a:r>
                      <a:endParaRPr lang="tr-TR" sz="1800" kern="100" dirty="0">
                        <a:effectLst/>
                      </a:endParaRPr>
                    </a:p>
                    <a:p>
                      <a:pPr marL="25400">
                        <a:spcBef>
                          <a:spcPts val="250"/>
                        </a:spcBef>
                        <a:spcAft>
                          <a:spcPts val="0"/>
                        </a:spcAft>
                      </a:pPr>
                      <a:r>
                        <a:rPr lang="tr-TR" sz="1800" kern="100" dirty="0">
                          <a:effectLst/>
                        </a:rPr>
                        <a:t> </a:t>
                      </a:r>
                      <a:r>
                        <a:rPr lang="tr-TR" sz="1400" kern="100" dirty="0">
                          <a:effectLst/>
                        </a:rPr>
                        <a:t>689 DİĞER OLAĞANDIŞI GİDER VE ZARARLER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264 ÖZEL MALİYETLER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Kiralama işleminin sona erdirilmesi özel maliyet kaydı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120.000</a:t>
                      </a:r>
                    </a:p>
                    <a:p>
                      <a:pPr marL="249555"/>
                      <a:r>
                        <a:rPr lang="tr-TR" sz="1400" kern="100" spc="-10" dirty="0">
                          <a:effectLst/>
                        </a:rPr>
                        <a:t>   80.000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200.000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37478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6F91B0-9493-34DA-24D4-EB50B2F8B2FC}"/>
              </a:ext>
            </a:extLst>
          </p:cNvPr>
          <p:cNvSpPr>
            <a:spLocks noGrp="1"/>
          </p:cNvSpPr>
          <p:nvPr>
            <p:ph idx="1"/>
          </p:nvPr>
        </p:nvSpPr>
        <p:spPr>
          <a:xfrm>
            <a:off x="243068" y="173620"/>
            <a:ext cx="11609408" cy="6400800"/>
          </a:xfrm>
        </p:spPr>
        <p:txBody>
          <a:bodyPr>
            <a:normAutofit/>
          </a:bodyPr>
          <a:lstStyle/>
          <a:p>
            <a:pPr algn="just"/>
            <a:r>
              <a:rPr lang="tr-TR" sz="2000" b="1" dirty="0"/>
              <a:t>221 ALACAK SENETLERİ: </a:t>
            </a:r>
            <a:r>
              <a:rPr lang="tr-TR" sz="2000" dirty="0"/>
              <a:t>işletmenin faaliyet konusunu oluşturan mal ve hizmet satışlarından kaynaklanan senede bağlanmış alacakları ile diğer her </a:t>
            </a:r>
            <a:r>
              <a:rPr lang="tr-TR" sz="2000" dirty="0" err="1"/>
              <a:t>türlu</a:t>
            </a:r>
            <a:r>
              <a:rPr lang="tr-TR" sz="2000" dirty="0"/>
              <a:t>̈ senetli alacakları ifade eder.</a:t>
            </a:r>
          </a:p>
          <a:p>
            <a:pPr algn="just"/>
            <a:endParaRPr lang="tr-TR" sz="2000" dirty="0"/>
          </a:p>
          <a:p>
            <a:pPr algn="just"/>
            <a:r>
              <a:rPr lang="tr-TR" sz="2000" dirty="0"/>
              <a:t>İşletme 25.02.2023 tarihinde A ticari malını 50.000 TL + KDV (%20) bedelle satıyor. Alıcı mal bedeli karşılığında 15 ay vadeli alacak  tanınmıştır (25.05.2024).</a:t>
            </a:r>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2000" dirty="0"/>
          </a:p>
          <a:p>
            <a:pPr algn="just"/>
            <a:endParaRPr lang="tr-TR" sz="2000" dirty="0"/>
          </a:p>
          <a:p>
            <a:pPr algn="just"/>
            <a:r>
              <a:rPr lang="tr-TR" sz="2000" dirty="0"/>
              <a:t>31.12.2023 tarihindeki envanter; </a:t>
            </a:r>
          </a:p>
          <a:p>
            <a:pPr algn="just"/>
            <a:endParaRPr lang="tr-TR" sz="2000" dirty="0"/>
          </a:p>
          <a:p>
            <a:pPr algn="just"/>
            <a:endParaRPr lang="tr-TR" sz="2000" b="1" dirty="0"/>
          </a:p>
        </p:txBody>
      </p:sp>
      <p:graphicFrame>
        <p:nvGraphicFramePr>
          <p:cNvPr id="4" name="Table 3">
            <a:extLst>
              <a:ext uri="{FF2B5EF4-FFF2-40B4-BE49-F238E27FC236}">
                <a16:creationId xmlns:a16="http://schemas.microsoft.com/office/drawing/2014/main" id="{6A8B4571-CAA3-A9A9-4BB9-23C78871952F}"/>
              </a:ext>
            </a:extLst>
          </p:cNvPr>
          <p:cNvGraphicFramePr>
            <a:graphicFrameLocks noGrp="1"/>
          </p:cNvGraphicFramePr>
          <p:nvPr>
            <p:extLst>
              <p:ext uri="{D42A27DB-BD31-4B8C-83A1-F6EECF244321}">
                <p14:modId xmlns:p14="http://schemas.microsoft.com/office/powerpoint/2010/main" val="1927984614"/>
              </p:ext>
            </p:extLst>
          </p:nvPr>
        </p:nvGraphicFramePr>
        <p:xfrm>
          <a:off x="1078820" y="2008561"/>
          <a:ext cx="7420707" cy="2035913"/>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73">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6794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25.02.2023</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221 ALACAK SENETLERİ</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600</a:t>
                      </a:r>
                      <a:r>
                        <a:rPr lang="tr-TR" sz="1400" kern="100" spc="-20" dirty="0">
                          <a:effectLst/>
                        </a:rPr>
                        <a:t> </a:t>
                      </a:r>
                      <a:r>
                        <a:rPr lang="tr-TR" sz="1400" kern="100" dirty="0">
                          <a:effectLst/>
                        </a:rPr>
                        <a:t>YURTİÇİ</a:t>
                      </a:r>
                      <a:r>
                        <a:rPr lang="tr-TR" sz="1400" kern="100" spc="-20" dirty="0">
                          <a:effectLst/>
                        </a:rPr>
                        <a:t> </a:t>
                      </a:r>
                      <a:r>
                        <a:rPr lang="tr-TR" sz="1400" kern="100" spc="-10" dirty="0">
                          <a:effectLst/>
                        </a:rPr>
                        <a:t>SATIŞLAR</a:t>
                      </a:r>
                      <a:endParaRPr lang="en-TR" sz="1800" kern="100" dirty="0">
                        <a:effectLst/>
                      </a:endParaRPr>
                    </a:p>
                    <a:p>
                      <a:pPr marL="969645">
                        <a:spcBef>
                          <a:spcPts val="295"/>
                        </a:spcBef>
                        <a:spcAft>
                          <a:spcPts val="0"/>
                        </a:spcAft>
                      </a:pPr>
                      <a:r>
                        <a:rPr lang="tr-TR" sz="1400" kern="100" dirty="0">
                          <a:effectLst/>
                        </a:rPr>
                        <a:t>391</a:t>
                      </a:r>
                      <a:r>
                        <a:rPr lang="tr-TR" sz="1400" kern="100" spc="-25" dirty="0">
                          <a:effectLst/>
                        </a:rPr>
                        <a:t> </a:t>
                      </a:r>
                      <a:r>
                        <a:rPr lang="tr-TR" sz="1400" kern="100" dirty="0">
                          <a:effectLst/>
                        </a:rPr>
                        <a:t>HESAPLANAN</a:t>
                      </a:r>
                      <a:r>
                        <a:rPr lang="tr-TR" sz="1400" kern="100" spc="-25" dirty="0">
                          <a:effectLst/>
                        </a:rPr>
                        <a:t> KDV</a:t>
                      </a:r>
                      <a:endParaRPr lang="tr-TR" sz="14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Ticari Mal Satışı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60.000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en-TR" sz="1800" kern="100" dirty="0">
                        <a:effectLst/>
                      </a:endParaRPr>
                    </a:p>
                    <a:p>
                      <a:pPr marL="309245">
                        <a:spcBef>
                          <a:spcPts val="300"/>
                        </a:spcBef>
                        <a:spcAft>
                          <a:spcPts val="0"/>
                        </a:spcAft>
                      </a:pPr>
                      <a:r>
                        <a:rPr lang="tr-TR" sz="1400" kern="100" dirty="0">
                          <a:effectLst/>
                        </a:rPr>
                        <a:t>  50.000</a:t>
                      </a:r>
                      <a:endParaRPr lang="en-TR" sz="1800" kern="100" dirty="0">
                        <a:effectLst/>
                      </a:endParaRPr>
                    </a:p>
                    <a:p>
                      <a:pPr marL="309245">
                        <a:spcBef>
                          <a:spcPts val="300"/>
                        </a:spcBef>
                        <a:spcAft>
                          <a:spcPts val="0"/>
                        </a:spcAft>
                      </a:pPr>
                      <a:r>
                        <a:rPr lang="tr-TR" sz="1400" kern="100" dirty="0">
                          <a:effectLst/>
                        </a:rPr>
                        <a:t>  10.000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0F1417A4-B97F-1ABC-1430-7A46932F8CDA}"/>
              </a:ext>
            </a:extLst>
          </p:cNvPr>
          <p:cNvGraphicFramePr>
            <a:graphicFrameLocks noGrp="1"/>
          </p:cNvGraphicFramePr>
          <p:nvPr>
            <p:extLst>
              <p:ext uri="{D42A27DB-BD31-4B8C-83A1-F6EECF244321}">
                <p14:modId xmlns:p14="http://schemas.microsoft.com/office/powerpoint/2010/main" val="3166335002"/>
              </p:ext>
            </p:extLst>
          </p:nvPr>
        </p:nvGraphicFramePr>
        <p:xfrm>
          <a:off x="1078819" y="4723124"/>
          <a:ext cx="7420707" cy="1532993"/>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73">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6794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31.12.2023</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121 ALACAK SENETLERİ</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156845">
                        <a:spcBef>
                          <a:spcPts val="300"/>
                        </a:spcBef>
                        <a:spcAft>
                          <a:spcPts val="0"/>
                        </a:spcAft>
                      </a:pPr>
                      <a:r>
                        <a:rPr lang="tr-TR" sz="1400" kern="100" dirty="0">
                          <a:effectLst/>
                        </a:rPr>
                        <a:t>                221 ALACAK SENETLERİ</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Alacağın vadesinin 1 yılın altına düşmesi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60.000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60.000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9414555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AC625C-9155-C453-353D-D95627943E2B}"/>
              </a:ext>
            </a:extLst>
          </p:cNvPr>
          <p:cNvSpPr>
            <a:spLocks noGrp="1"/>
          </p:cNvSpPr>
          <p:nvPr>
            <p:ph idx="1"/>
          </p:nvPr>
        </p:nvSpPr>
        <p:spPr>
          <a:xfrm>
            <a:off x="381000" y="283029"/>
            <a:ext cx="10972800" cy="5893934"/>
          </a:xfrm>
        </p:spPr>
        <p:txBody>
          <a:bodyPr>
            <a:normAutofit/>
          </a:bodyPr>
          <a:lstStyle/>
          <a:p>
            <a:pPr algn="just"/>
            <a:r>
              <a:rPr lang="tr-TR" sz="2000" b="1" dirty="0"/>
              <a:t>27 ÖZEL TÜKENMEYE TABİ VARLIKLAR</a:t>
            </a:r>
          </a:p>
          <a:p>
            <a:pPr algn="just"/>
            <a:endParaRPr lang="tr-TR" sz="2000" b="1" dirty="0"/>
          </a:p>
          <a:p>
            <a:pPr algn="just"/>
            <a:r>
              <a:rPr lang="tr-TR" sz="2000" b="1" dirty="0"/>
              <a:t>280 GELECEK YILLARA AİT GİDERLER:</a:t>
            </a:r>
            <a:r>
              <a:rPr lang="tr-TR" sz="2000" dirty="0"/>
              <a:t> Bu hesap, peşin ödenen ve cari dönem içinde ilgili gider hesaplarına kaydedilmemesi gereken, gelecek yıllara ait giderleri izlemek için kullanılır.</a:t>
            </a:r>
          </a:p>
          <a:p>
            <a:pPr algn="just"/>
            <a:endParaRPr lang="tr-TR" sz="2000" dirty="0"/>
          </a:p>
          <a:p>
            <a:pPr algn="just"/>
            <a:r>
              <a:rPr lang="tr-TR" sz="2000" b="1" dirty="0"/>
              <a:t>281 GELİR TAHAKKUKLARI: </a:t>
            </a:r>
            <a:r>
              <a:rPr lang="tr-TR" sz="2000" dirty="0" err="1"/>
              <a:t>Üçüncu</a:t>
            </a:r>
            <a:r>
              <a:rPr lang="tr-TR" sz="2000" dirty="0"/>
              <a:t>̈ kişilerden tahsili ya da bunlar hesabına kesin borç kaydı bir yıl veya daha sonraki yıllarda yapılacak gelirlerin içinde bulunulan döneme ait olan kısımlarının, ilgili gelir hesabı karşılığında borç kaydedileceği hesaptır.</a:t>
            </a:r>
          </a:p>
          <a:p>
            <a:pPr algn="just"/>
            <a:endParaRPr lang="tr-TR" sz="2000" dirty="0"/>
          </a:p>
          <a:p>
            <a:pPr algn="just"/>
            <a:r>
              <a:rPr lang="tr-TR" sz="2000" dirty="0"/>
              <a:t> İşletme 01/01/2023 tarihinde 2 yıl vadeli 100.000 TL nominal faizli %24 faizli devlet tahvilini banka aracılığı ile satın almıştır. Anapara ve faiz vade sonunda ödenecektir. 01/01/2023, 31/12/2023, 31/12/2024 ve 01/01/2025 tarihlerinde yapılması gereken kayıtları yazınız.</a:t>
            </a:r>
          </a:p>
          <a:p>
            <a:pPr algn="just"/>
            <a:endParaRPr lang="en-US" sz="2000" dirty="0"/>
          </a:p>
          <a:p>
            <a:pPr algn="just"/>
            <a:endParaRPr lang="en-TR" sz="2000" b="1" dirty="0"/>
          </a:p>
        </p:txBody>
      </p:sp>
      <p:graphicFrame>
        <p:nvGraphicFramePr>
          <p:cNvPr id="4" name="Table 3">
            <a:extLst>
              <a:ext uri="{FF2B5EF4-FFF2-40B4-BE49-F238E27FC236}">
                <a16:creationId xmlns:a16="http://schemas.microsoft.com/office/drawing/2014/main" id="{ACF57EEF-AE3F-A3AE-370C-036C8FDA70B8}"/>
              </a:ext>
            </a:extLst>
          </p:cNvPr>
          <p:cNvGraphicFramePr>
            <a:graphicFrameLocks noGrp="1"/>
          </p:cNvGraphicFramePr>
          <p:nvPr>
            <p:extLst>
              <p:ext uri="{D42A27DB-BD31-4B8C-83A1-F6EECF244321}">
                <p14:modId xmlns:p14="http://schemas.microsoft.com/office/powerpoint/2010/main" val="2071876718"/>
              </p:ext>
            </p:extLst>
          </p:nvPr>
        </p:nvGraphicFramePr>
        <p:xfrm>
          <a:off x="1098248" y="4517571"/>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01.01.2023</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112 KAMU KESİMİ, SENET, TAHVİL VE BONOLARI</a:t>
                      </a:r>
                      <a:endParaRPr lang="en-TR" sz="2400" kern="100" dirty="0">
                        <a:effectLst/>
                      </a:endParaRPr>
                    </a:p>
                    <a:p>
                      <a:pPr marL="456565">
                        <a:spcBef>
                          <a:spcPts val="305"/>
                        </a:spcBef>
                        <a:spcAft>
                          <a:spcPts val="0"/>
                        </a:spcAft>
                      </a:pPr>
                      <a:r>
                        <a:rPr lang="tr-TR" sz="1400" kern="100" dirty="0">
                          <a:effectLst/>
                        </a:rPr>
                        <a:t>                </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102 BANKALAR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Tahvil Alımı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100.000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1205989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9CAC2E-B2E5-6977-84B6-2D48EB1BCBD6}"/>
              </a:ext>
            </a:extLst>
          </p:cNvPr>
          <p:cNvSpPr>
            <a:spLocks noGrp="1"/>
          </p:cNvSpPr>
          <p:nvPr>
            <p:ph idx="1"/>
          </p:nvPr>
        </p:nvSpPr>
        <p:spPr>
          <a:xfrm>
            <a:off x="370113" y="315686"/>
            <a:ext cx="11625943" cy="5861277"/>
          </a:xfrm>
        </p:spPr>
        <p:txBody>
          <a:bodyPr/>
          <a:lstStyle/>
          <a:p>
            <a:endParaRPr lang="en-TR" dirty="0"/>
          </a:p>
        </p:txBody>
      </p:sp>
      <p:graphicFrame>
        <p:nvGraphicFramePr>
          <p:cNvPr id="4" name="Table 3">
            <a:extLst>
              <a:ext uri="{FF2B5EF4-FFF2-40B4-BE49-F238E27FC236}">
                <a16:creationId xmlns:a16="http://schemas.microsoft.com/office/drawing/2014/main" id="{E9DE7B2E-4A6A-90D2-C752-60977A93CB2D}"/>
              </a:ext>
            </a:extLst>
          </p:cNvPr>
          <p:cNvGraphicFramePr>
            <a:graphicFrameLocks noGrp="1"/>
          </p:cNvGraphicFramePr>
          <p:nvPr>
            <p:extLst>
              <p:ext uri="{D42A27DB-BD31-4B8C-83A1-F6EECF244321}">
                <p14:modId xmlns:p14="http://schemas.microsoft.com/office/powerpoint/2010/main" val="136611224"/>
              </p:ext>
            </p:extLst>
          </p:nvPr>
        </p:nvGraphicFramePr>
        <p:xfrm>
          <a:off x="1250650" y="681037"/>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31.12.2023</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281 GELİR TAHAKKUKLARI</a:t>
                      </a:r>
                      <a:endParaRPr lang="tr-TR" sz="1400" kern="100" dirty="0">
                        <a:effectLst/>
                      </a:endParaRP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642 FAİZ GELİRLERİ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Faiz Tahakkuku</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24.000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24.000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5CB6DF04-746B-4453-74DA-18153CF8E002}"/>
              </a:ext>
            </a:extLst>
          </p:cNvPr>
          <p:cNvGraphicFramePr>
            <a:graphicFrameLocks noGrp="1"/>
          </p:cNvGraphicFramePr>
          <p:nvPr>
            <p:extLst>
              <p:ext uri="{D42A27DB-BD31-4B8C-83A1-F6EECF244321}">
                <p14:modId xmlns:p14="http://schemas.microsoft.com/office/powerpoint/2010/main" val="3459488242"/>
              </p:ext>
            </p:extLst>
          </p:nvPr>
        </p:nvGraphicFramePr>
        <p:xfrm>
          <a:off x="1250648" y="2687003"/>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31.12.2024</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181 GELİR TAHAKKUKLARI</a:t>
                      </a:r>
                    </a:p>
                    <a:p>
                      <a:pPr marL="25400">
                        <a:spcBef>
                          <a:spcPts val="250"/>
                        </a:spcBef>
                        <a:spcAft>
                          <a:spcPts val="0"/>
                        </a:spcAft>
                      </a:pPr>
                      <a:endParaRPr lang="tr-TR" sz="1400" kern="100" spc="-10" dirty="0">
                        <a:effectLst/>
                      </a:endParaRPr>
                    </a:p>
                    <a:p>
                      <a:pPr marL="25400">
                        <a:spcBef>
                          <a:spcPts val="250"/>
                        </a:spcBef>
                        <a:spcAft>
                          <a:spcPts val="0"/>
                        </a:spcAft>
                      </a:pPr>
                      <a:r>
                        <a:rPr lang="tr-TR" sz="1400" kern="100" spc="-10" dirty="0">
                          <a:effectLst/>
                        </a:rPr>
                        <a:t>                           281 GELİR TAHAKKUKLARI</a:t>
                      </a:r>
                      <a:endParaRPr lang="en-TR" sz="2400" kern="100" dirty="0">
                        <a:effectLst/>
                      </a:endParaRPr>
                    </a:p>
                    <a:p>
                      <a:pPr marL="456565">
                        <a:spcBef>
                          <a:spcPts val="305"/>
                        </a:spcBef>
                        <a:spcAft>
                          <a:spcPts val="0"/>
                        </a:spcAft>
                      </a:pPr>
                      <a:r>
                        <a:rPr lang="tr-TR" sz="1400" kern="100" dirty="0">
                          <a:effectLst/>
                        </a:rPr>
                        <a:t>               642 FAİZ GELİRLERİ</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Faiz Tahakkuku</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48.000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24.000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24.000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D48991E7-523C-883F-4DC4-14F88D7C23EF}"/>
              </a:ext>
            </a:extLst>
          </p:cNvPr>
          <p:cNvGraphicFramePr>
            <a:graphicFrameLocks noGrp="1"/>
          </p:cNvGraphicFramePr>
          <p:nvPr>
            <p:extLst>
              <p:ext uri="{D42A27DB-BD31-4B8C-83A1-F6EECF244321}">
                <p14:modId xmlns:p14="http://schemas.microsoft.com/office/powerpoint/2010/main" val="72557002"/>
              </p:ext>
            </p:extLst>
          </p:nvPr>
        </p:nvGraphicFramePr>
        <p:xfrm>
          <a:off x="1250648" y="4517571"/>
          <a:ext cx="7420707" cy="17983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31.12.2025</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endParaRPr lang="en-TR" sz="2400" kern="100" dirty="0">
                        <a:effectLst/>
                      </a:endParaRPr>
                    </a:p>
                    <a:p>
                      <a:pPr marL="456565">
                        <a:spcBef>
                          <a:spcPts val="305"/>
                        </a:spcBef>
                        <a:spcAft>
                          <a:spcPts val="0"/>
                        </a:spcAft>
                      </a:pPr>
                      <a:r>
                        <a:rPr lang="tr-TR" sz="1400" kern="100" dirty="0">
                          <a:effectLst/>
                        </a:rPr>
                        <a:t>                </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112 KAMU KESİMİ SENET, TAHVİL VE BONOLARI</a:t>
                      </a: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181 GELİR TAHAKKUKLARI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Tahvil Alımı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148.000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100.000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48.000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0581145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F3094-089D-7B79-4DC5-6DDD72EC35D6}"/>
              </a:ext>
            </a:extLst>
          </p:cNvPr>
          <p:cNvSpPr>
            <a:spLocks noGrp="1"/>
          </p:cNvSpPr>
          <p:nvPr>
            <p:ph type="title"/>
          </p:nvPr>
        </p:nvSpPr>
        <p:spPr>
          <a:xfrm>
            <a:off x="838200" y="365126"/>
            <a:ext cx="10515600" cy="408598"/>
          </a:xfrm>
        </p:spPr>
        <p:txBody>
          <a:bodyPr>
            <a:normAutofit fontScale="90000"/>
          </a:bodyPr>
          <a:lstStyle/>
          <a:p>
            <a:pPr algn="ctr"/>
            <a:r>
              <a:rPr lang="en-TR" sz="3600" b="1" dirty="0"/>
              <a:t>3. KISA VADELİ YABANCI KAYNAKLAR</a:t>
            </a:r>
          </a:p>
        </p:txBody>
      </p:sp>
      <p:sp>
        <p:nvSpPr>
          <p:cNvPr id="3" name="Content Placeholder 2">
            <a:extLst>
              <a:ext uri="{FF2B5EF4-FFF2-40B4-BE49-F238E27FC236}">
                <a16:creationId xmlns:a16="http://schemas.microsoft.com/office/drawing/2014/main" id="{474FC5EA-9718-A804-8F5A-1E49FC626BFC}"/>
              </a:ext>
            </a:extLst>
          </p:cNvPr>
          <p:cNvSpPr>
            <a:spLocks noGrp="1"/>
          </p:cNvSpPr>
          <p:nvPr>
            <p:ph idx="1"/>
          </p:nvPr>
        </p:nvSpPr>
        <p:spPr>
          <a:xfrm>
            <a:off x="351692" y="773724"/>
            <a:ext cx="11687908" cy="5978768"/>
          </a:xfrm>
        </p:spPr>
        <p:txBody>
          <a:bodyPr>
            <a:normAutofit/>
          </a:bodyPr>
          <a:lstStyle/>
          <a:p>
            <a:pPr algn="just"/>
            <a:r>
              <a:rPr lang="tr-TR" sz="2000" dirty="0"/>
              <a:t>Kısa vadeli yabancı kaynaklar, dönen varlıkların ayrılmasında kullanılan </a:t>
            </a:r>
            <a:r>
              <a:rPr lang="tr-TR" sz="2000" dirty="0" err="1"/>
              <a:t>ölçüye</a:t>
            </a:r>
            <a:r>
              <a:rPr lang="tr-TR" sz="2000" dirty="0"/>
              <a:t> uygun olarak, en çok bir yıl veya işletmenin normal faaliyet dönemi sonunda "ödenecek yabancı kaynakları kapsar.</a:t>
            </a:r>
          </a:p>
          <a:p>
            <a:pPr algn="just"/>
            <a:endParaRPr lang="tr-TR" sz="2000" dirty="0"/>
          </a:p>
          <a:p>
            <a:pPr algn="just"/>
            <a:r>
              <a:rPr lang="tr-TR" sz="2000" b="1" dirty="0"/>
              <a:t>30 MALİ BORÇLAR: </a:t>
            </a:r>
            <a:r>
              <a:rPr lang="tr-TR" sz="2000" dirty="0"/>
              <a:t>Kredi kurumlarına olan kısa vadeli borçlar ile kısa vadeli para ve sermaye piyasası araçları ile sağlanan krediler ve vadesine bir yıldan daha az bir </a:t>
            </a:r>
            <a:r>
              <a:rPr lang="tr-TR" sz="2000" dirty="0" err="1"/>
              <a:t>süre</a:t>
            </a:r>
            <a:r>
              <a:rPr lang="tr-TR" sz="2000" dirty="0"/>
              <a:t> kalan uzun vadeli mali borçların ana para taksit ve faizlerini kapsar.</a:t>
            </a:r>
          </a:p>
          <a:p>
            <a:pPr algn="just"/>
            <a:endParaRPr lang="tr-TR" sz="2000" dirty="0"/>
          </a:p>
          <a:p>
            <a:pPr algn="just"/>
            <a:r>
              <a:rPr lang="tr-TR" sz="2000" b="1" dirty="0"/>
              <a:t>300 BANKA KREDİLERİ: </a:t>
            </a:r>
            <a:r>
              <a:rPr lang="tr-TR" sz="2000" dirty="0"/>
              <a:t>Bu hesap, banka ve diğer finans kuruluşlarından sağlanan kısa vadeli kredilere ilişkin tutarları içeren hesap kalemidir.</a:t>
            </a:r>
          </a:p>
          <a:p>
            <a:pPr algn="just"/>
            <a:endParaRPr lang="tr-TR" sz="2000" dirty="0"/>
          </a:p>
          <a:p>
            <a:pPr algn="just"/>
            <a:r>
              <a:rPr lang="tr-TR" sz="2000" dirty="0"/>
              <a:t>NAKDİ OLMAYAN KREDİLER: Nakdi olmayan krediler 9 numaralı nazım hesaplarda izlenir.</a:t>
            </a:r>
          </a:p>
          <a:p>
            <a:pPr algn="just"/>
            <a:endParaRPr lang="tr-TR" sz="2000" dirty="0"/>
          </a:p>
          <a:p>
            <a:pPr algn="just"/>
            <a:r>
              <a:rPr lang="tr-TR" sz="2000" dirty="0"/>
              <a:t>NAKDİ KREDİLER; </a:t>
            </a:r>
          </a:p>
          <a:p>
            <a:pPr algn="just"/>
            <a:endParaRPr lang="tr-TR" sz="2000" b="1" dirty="0"/>
          </a:p>
          <a:p>
            <a:pPr algn="just"/>
            <a:endParaRPr lang="tr-TR" sz="2000" dirty="0"/>
          </a:p>
          <a:p>
            <a:pPr algn="just"/>
            <a:endParaRPr lang="tr-TR" sz="2000" dirty="0"/>
          </a:p>
          <a:p>
            <a:pPr algn="just"/>
            <a:endParaRPr lang="en-TR" sz="2000" dirty="0"/>
          </a:p>
        </p:txBody>
      </p:sp>
    </p:spTree>
    <p:extLst>
      <p:ext uri="{BB962C8B-B14F-4D97-AF65-F5344CB8AC3E}">
        <p14:creationId xmlns:p14="http://schemas.microsoft.com/office/powerpoint/2010/main" val="33608325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41FE29-9F57-D6F2-B3D9-2CD0C6354FA7}"/>
              </a:ext>
            </a:extLst>
          </p:cNvPr>
          <p:cNvSpPr>
            <a:spLocks noGrp="1"/>
          </p:cNvSpPr>
          <p:nvPr>
            <p:ph idx="1"/>
          </p:nvPr>
        </p:nvSpPr>
        <p:spPr>
          <a:xfrm>
            <a:off x="422031" y="246185"/>
            <a:ext cx="11617569" cy="6447691"/>
          </a:xfrm>
        </p:spPr>
        <p:txBody>
          <a:bodyPr>
            <a:normAutofit/>
          </a:bodyPr>
          <a:lstStyle/>
          <a:p>
            <a:pPr algn="just"/>
            <a:r>
              <a:rPr lang="en-TR" sz="2000" dirty="0"/>
              <a:t>NAKİT KREDİ;</a:t>
            </a:r>
          </a:p>
          <a:p>
            <a:pPr algn="just"/>
            <a:r>
              <a:rPr lang="en-TR" sz="2000" dirty="0"/>
              <a:t>İşletme 01.01.202 iş bankasından üç ay vadeli 10.000 TL değerinde kredi çekmiştir. Kredi tutarı işletmenin banka hesabına yatırılmıştır.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Vade sonunda Anapara olan 10.000 TL ve 2.000 TL faiz bedelini banka hesabından ödemiştir. </a:t>
            </a:r>
          </a:p>
          <a:p>
            <a:pPr algn="just"/>
            <a:endParaRPr lang="en-TR" sz="2000" dirty="0"/>
          </a:p>
          <a:p>
            <a:pPr algn="just"/>
            <a:endParaRPr lang="en-TR" sz="2000" dirty="0"/>
          </a:p>
          <a:p>
            <a:pPr algn="just"/>
            <a:endParaRPr lang="en-TR" sz="2000" dirty="0"/>
          </a:p>
        </p:txBody>
      </p:sp>
      <p:graphicFrame>
        <p:nvGraphicFramePr>
          <p:cNvPr id="4" name="Table 3">
            <a:extLst>
              <a:ext uri="{FF2B5EF4-FFF2-40B4-BE49-F238E27FC236}">
                <a16:creationId xmlns:a16="http://schemas.microsoft.com/office/drawing/2014/main" id="{44F68650-8B77-12FA-0EE2-B13416DB184B}"/>
              </a:ext>
            </a:extLst>
          </p:cNvPr>
          <p:cNvGraphicFramePr>
            <a:graphicFrameLocks noGrp="1"/>
          </p:cNvGraphicFramePr>
          <p:nvPr>
            <p:extLst>
              <p:ext uri="{D42A27DB-BD31-4B8C-83A1-F6EECF244321}">
                <p14:modId xmlns:p14="http://schemas.microsoft.com/office/powerpoint/2010/main" val="2871727813"/>
              </p:ext>
            </p:extLst>
          </p:nvPr>
        </p:nvGraphicFramePr>
        <p:xfrm>
          <a:off x="828617" y="1387509"/>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01.01.2023</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 </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300 BANKA KREDİLERİ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kullanımı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10.000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2AC0CC5D-F5B2-2507-19D6-F246635EAB23}"/>
              </a:ext>
            </a:extLst>
          </p:cNvPr>
          <p:cNvGraphicFramePr>
            <a:graphicFrameLocks noGrp="1"/>
          </p:cNvGraphicFramePr>
          <p:nvPr>
            <p:extLst>
              <p:ext uri="{D42A27DB-BD31-4B8C-83A1-F6EECF244321}">
                <p14:modId xmlns:p14="http://schemas.microsoft.com/office/powerpoint/2010/main" val="2883047493"/>
              </p:ext>
            </p:extLst>
          </p:nvPr>
        </p:nvGraphicFramePr>
        <p:xfrm>
          <a:off x="934125" y="3859124"/>
          <a:ext cx="7420707" cy="19583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01.01.2023</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300 BANKA KREDİLERİ</a:t>
                      </a:r>
                    </a:p>
                    <a:p>
                      <a:pPr marL="25400">
                        <a:spcBef>
                          <a:spcPts val="250"/>
                        </a:spcBef>
                        <a:spcAft>
                          <a:spcPts val="0"/>
                        </a:spcAft>
                      </a:pPr>
                      <a:r>
                        <a:rPr lang="tr-TR" sz="1400" kern="100" spc="-10" dirty="0">
                          <a:effectLst/>
                        </a:rPr>
                        <a:t>  780 FİNANSMAN GİDERLERİ</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102 BANKALAR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borcunun ödemesi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a:t>
                      </a:r>
                    </a:p>
                    <a:p>
                      <a:pPr marL="249555"/>
                      <a:r>
                        <a:rPr lang="tr-TR" sz="1400" kern="100" spc="-10" dirty="0">
                          <a:effectLst/>
                        </a:rPr>
                        <a:t>  2.000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1885426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63B3D2-D09C-D66E-F40E-7A7FAE606B69}"/>
              </a:ext>
            </a:extLst>
          </p:cNvPr>
          <p:cNvSpPr>
            <a:spLocks noGrp="1"/>
          </p:cNvSpPr>
          <p:nvPr>
            <p:ph idx="1"/>
          </p:nvPr>
        </p:nvSpPr>
        <p:spPr>
          <a:xfrm>
            <a:off x="128955" y="234462"/>
            <a:ext cx="11934092" cy="6224953"/>
          </a:xfrm>
        </p:spPr>
        <p:txBody>
          <a:bodyPr/>
          <a:lstStyle/>
          <a:p>
            <a:pPr algn="just"/>
            <a:r>
              <a:rPr lang="en-TR" sz="2400" dirty="0"/>
              <a:t>TEMİNAT KARŞILIĞI KREDİ;</a:t>
            </a:r>
          </a:p>
          <a:p>
            <a:pPr algn="just"/>
            <a:r>
              <a:rPr lang="en-TR" sz="2400" dirty="0"/>
              <a:t>İşletme Akbank ile imzaladığı kredi sözleşmesi gereği elindeki 200.000 TL değerindeki 3 alacak senedini teminat olarak göstermiş ve 350.000 TL değerinde kredi kullanmıştır. Kredi bedeli işletmelerin banka hesabına yatırılmıştır. </a:t>
            </a:r>
          </a:p>
          <a:p>
            <a:endParaRPr lang="en-TR" dirty="0"/>
          </a:p>
        </p:txBody>
      </p:sp>
      <p:graphicFrame>
        <p:nvGraphicFramePr>
          <p:cNvPr id="4" name="Table 3">
            <a:extLst>
              <a:ext uri="{FF2B5EF4-FFF2-40B4-BE49-F238E27FC236}">
                <a16:creationId xmlns:a16="http://schemas.microsoft.com/office/drawing/2014/main" id="{404204DD-CE80-1D3F-9154-5DFC901634BC}"/>
              </a:ext>
            </a:extLst>
          </p:cNvPr>
          <p:cNvGraphicFramePr>
            <a:graphicFrameLocks noGrp="1"/>
          </p:cNvGraphicFramePr>
          <p:nvPr>
            <p:extLst>
              <p:ext uri="{D42A27DB-BD31-4B8C-83A1-F6EECF244321}">
                <p14:modId xmlns:p14="http://schemas.microsoft.com/office/powerpoint/2010/main" val="1657175040"/>
              </p:ext>
            </p:extLst>
          </p:nvPr>
        </p:nvGraphicFramePr>
        <p:xfrm>
          <a:off x="875509" y="1879878"/>
          <a:ext cx="7420707" cy="19431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1127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121 ALACAK SENETLERİ</a:t>
                      </a:r>
                    </a:p>
                    <a:p>
                      <a:pPr marL="25400">
                        <a:spcBef>
                          <a:spcPts val="250"/>
                        </a:spcBef>
                        <a:spcAft>
                          <a:spcPts val="0"/>
                        </a:spcAft>
                      </a:pPr>
                      <a:r>
                        <a:rPr lang="tr-TR" sz="1400" kern="100" spc="-10" dirty="0">
                          <a:effectLst/>
                        </a:rPr>
                        <a:t>   121.02. Teminattaki Senetler</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5400">
                        <a:spcBef>
                          <a:spcPts val="250"/>
                        </a:spcBef>
                        <a:spcAft>
                          <a:spcPts val="0"/>
                        </a:spcAft>
                      </a:pPr>
                      <a:r>
                        <a:rPr lang="tr-TR" sz="1200" kern="100" spc="-10" dirty="0">
                          <a:effectLst/>
                        </a:rPr>
                        <a:t>                                         121 ALACAK SENETLERİ</a:t>
                      </a:r>
                    </a:p>
                    <a:p>
                      <a:pPr marL="25400">
                        <a:spcBef>
                          <a:spcPts val="250"/>
                        </a:spcBef>
                        <a:spcAft>
                          <a:spcPts val="0"/>
                        </a:spcAft>
                      </a:pPr>
                      <a:r>
                        <a:rPr lang="tr-TR" sz="1200" kern="100" spc="-10" dirty="0">
                          <a:effectLst/>
                        </a:rPr>
                        <a:t>                                           121.01. Portföydeki Senetler</a:t>
                      </a:r>
                      <a:endParaRPr lang="en-TR" sz="2000" kern="100" dirty="0">
                        <a:effectLst/>
                      </a:endParaRP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Teminat işlemi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200.000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4B14251F-463E-E0FC-B471-610A51A9D9C0}"/>
              </a:ext>
            </a:extLst>
          </p:cNvPr>
          <p:cNvGraphicFramePr>
            <a:graphicFrameLocks noGrp="1"/>
          </p:cNvGraphicFramePr>
          <p:nvPr>
            <p:extLst>
              <p:ext uri="{D42A27DB-BD31-4B8C-83A1-F6EECF244321}">
                <p14:modId xmlns:p14="http://schemas.microsoft.com/office/powerpoint/2010/main" val="452617962"/>
              </p:ext>
            </p:extLst>
          </p:nvPr>
        </p:nvGraphicFramePr>
        <p:xfrm>
          <a:off x="875509" y="4177601"/>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 </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300 BANKA KREDİLERİ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kullanımı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350.000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350.000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4546145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A08D08-70B3-055C-BB2B-17AC86D32996}"/>
              </a:ext>
            </a:extLst>
          </p:cNvPr>
          <p:cNvSpPr>
            <a:spLocks noGrp="1"/>
          </p:cNvSpPr>
          <p:nvPr>
            <p:ph idx="1"/>
          </p:nvPr>
        </p:nvSpPr>
        <p:spPr>
          <a:xfrm>
            <a:off x="410307" y="269630"/>
            <a:ext cx="11488615" cy="6307015"/>
          </a:xfrm>
        </p:spPr>
        <p:txBody>
          <a:bodyPr>
            <a:normAutofit/>
          </a:bodyPr>
          <a:lstStyle/>
          <a:p>
            <a:pPr algn="just"/>
            <a:r>
              <a:rPr lang="tr-TR" sz="2400" dirty="0"/>
              <a:t>İşletmenin elindeki alacak senetlerinden 90.000 TL değerindeki senet tahsil edilmiştir.</a:t>
            </a:r>
          </a:p>
          <a:p>
            <a:pPr algn="just"/>
            <a:endParaRPr lang="tr-TR" sz="2400" dirty="0"/>
          </a:p>
          <a:p>
            <a:pPr algn="just"/>
            <a:endParaRPr lang="tr-TR" sz="2400" dirty="0"/>
          </a:p>
          <a:p>
            <a:pPr algn="just"/>
            <a:endParaRPr lang="tr-TR" sz="2400" dirty="0"/>
          </a:p>
          <a:p>
            <a:pPr algn="just"/>
            <a:endParaRPr lang="tr-TR" sz="2400" dirty="0"/>
          </a:p>
          <a:p>
            <a:pPr algn="just"/>
            <a:endParaRPr lang="tr-TR" sz="2400" dirty="0"/>
          </a:p>
          <a:p>
            <a:pPr algn="just"/>
            <a:r>
              <a:rPr lang="tr-TR" sz="2400" dirty="0"/>
              <a:t>YABANCI PARA KREDİLER</a:t>
            </a:r>
          </a:p>
          <a:p>
            <a:pPr algn="just"/>
            <a:r>
              <a:rPr lang="tr-TR" sz="2400" dirty="0"/>
              <a:t>İşletme 1 Dolar = 1.8 TL iken 80.000 Dolar değerinde kredi kullanılmıştır. Vade bitiminde anapara ve 400 Dolar faiz banka hesabından ödeniyor.  </a:t>
            </a:r>
          </a:p>
          <a:p>
            <a:pPr algn="just"/>
            <a:endParaRPr lang="tr-TR" sz="2400" dirty="0"/>
          </a:p>
        </p:txBody>
      </p:sp>
      <p:graphicFrame>
        <p:nvGraphicFramePr>
          <p:cNvPr id="4" name="Table 3">
            <a:extLst>
              <a:ext uri="{FF2B5EF4-FFF2-40B4-BE49-F238E27FC236}">
                <a16:creationId xmlns:a16="http://schemas.microsoft.com/office/drawing/2014/main" id="{F2D48FAC-2777-82B6-403F-49D3F89F27FA}"/>
              </a:ext>
            </a:extLst>
          </p:cNvPr>
          <p:cNvGraphicFramePr>
            <a:graphicFrameLocks noGrp="1"/>
          </p:cNvGraphicFramePr>
          <p:nvPr>
            <p:extLst>
              <p:ext uri="{D42A27DB-BD31-4B8C-83A1-F6EECF244321}">
                <p14:modId xmlns:p14="http://schemas.microsoft.com/office/powerpoint/2010/main" val="2142941780"/>
              </p:ext>
            </p:extLst>
          </p:nvPr>
        </p:nvGraphicFramePr>
        <p:xfrm>
          <a:off x="1063078" y="836524"/>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300 BANKA KREDİLERİ</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121 ALACAK SENETLERİ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Alacak senedi tahsili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90.000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90.000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25A6C31C-71F2-8814-33E5-6A302C2EA732}"/>
              </a:ext>
            </a:extLst>
          </p:cNvPr>
          <p:cNvGraphicFramePr>
            <a:graphicFrameLocks noGrp="1"/>
          </p:cNvGraphicFramePr>
          <p:nvPr>
            <p:extLst>
              <p:ext uri="{D42A27DB-BD31-4B8C-83A1-F6EECF244321}">
                <p14:modId xmlns:p14="http://schemas.microsoft.com/office/powerpoint/2010/main" val="2326495209"/>
              </p:ext>
            </p:extLst>
          </p:nvPr>
        </p:nvGraphicFramePr>
        <p:xfrm>
          <a:off x="1063077" y="4276496"/>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 </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300 BANKA KREDİLERİ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kullanımı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144.000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144.000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6536723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6903EE-C8E8-9039-9E46-186E93343126}"/>
              </a:ext>
            </a:extLst>
          </p:cNvPr>
          <p:cNvSpPr>
            <a:spLocks noGrp="1"/>
          </p:cNvSpPr>
          <p:nvPr>
            <p:ph idx="1"/>
          </p:nvPr>
        </p:nvSpPr>
        <p:spPr>
          <a:xfrm>
            <a:off x="211015" y="257908"/>
            <a:ext cx="11758247" cy="6224954"/>
          </a:xfrm>
        </p:spPr>
        <p:txBody>
          <a:bodyPr>
            <a:normAutofit/>
          </a:bodyPr>
          <a:lstStyle/>
          <a:p>
            <a:pPr algn="just"/>
            <a:r>
              <a:rPr lang="en-TR" sz="2400" dirty="0"/>
              <a:t>Vade günü Dolar 2.1 TL’dir.</a:t>
            </a:r>
          </a:p>
          <a:p>
            <a:pPr algn="just"/>
            <a:endParaRPr lang="en-TR" sz="2400" dirty="0"/>
          </a:p>
          <a:p>
            <a:pPr algn="just"/>
            <a:endParaRPr lang="en-TR" sz="2400" dirty="0"/>
          </a:p>
          <a:p>
            <a:pPr algn="just"/>
            <a:endParaRPr lang="en-TR" sz="2400" dirty="0"/>
          </a:p>
          <a:p>
            <a:pPr algn="just"/>
            <a:endParaRPr lang="en-TR" sz="2400" dirty="0"/>
          </a:p>
          <a:p>
            <a:pPr algn="just"/>
            <a:endParaRPr lang="en-TR" sz="2400" dirty="0"/>
          </a:p>
          <a:p>
            <a:pPr algn="just"/>
            <a:r>
              <a:rPr lang="en-TR" sz="2400" dirty="0"/>
              <a:t>CARİ HESAP ŞEKLİNDEKİ KREDİLER</a:t>
            </a:r>
          </a:p>
          <a:p>
            <a:pPr algn="just"/>
            <a:r>
              <a:rPr lang="en-TR" sz="2400" dirty="0"/>
              <a:t>İşletme İş Bankası’yla 100.000 TL limitli cari hesap açılması konusunda anlaşıyor.  İşletme cari hesaptan 20.000 TL kredi kullanmıştır.</a:t>
            </a:r>
          </a:p>
        </p:txBody>
      </p:sp>
      <p:graphicFrame>
        <p:nvGraphicFramePr>
          <p:cNvPr id="4" name="Table 3">
            <a:extLst>
              <a:ext uri="{FF2B5EF4-FFF2-40B4-BE49-F238E27FC236}">
                <a16:creationId xmlns:a16="http://schemas.microsoft.com/office/drawing/2014/main" id="{61BB5699-021D-4AC1-2262-E22F28DFB6EC}"/>
              </a:ext>
            </a:extLst>
          </p:cNvPr>
          <p:cNvGraphicFramePr>
            <a:graphicFrameLocks noGrp="1"/>
          </p:cNvGraphicFramePr>
          <p:nvPr>
            <p:extLst>
              <p:ext uri="{D42A27DB-BD31-4B8C-83A1-F6EECF244321}">
                <p14:modId xmlns:p14="http://schemas.microsoft.com/office/powerpoint/2010/main" val="861480635"/>
              </p:ext>
            </p:extLst>
          </p:nvPr>
        </p:nvGraphicFramePr>
        <p:xfrm>
          <a:off x="441756" y="825891"/>
          <a:ext cx="7420707" cy="19583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300 BANKA KREDİLERİ</a:t>
                      </a:r>
                    </a:p>
                    <a:p>
                      <a:pPr marL="25400">
                        <a:spcBef>
                          <a:spcPts val="250"/>
                        </a:spcBef>
                        <a:spcAft>
                          <a:spcPts val="0"/>
                        </a:spcAft>
                      </a:pPr>
                      <a:r>
                        <a:rPr lang="tr-TR" sz="1400" kern="100" spc="-10" dirty="0">
                          <a:effectLst/>
                        </a:rPr>
                        <a:t>  780 FİNANSMAN GİDERLERİ</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102 BANKALAR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borcunun ödemesi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144.000</a:t>
                      </a:r>
                    </a:p>
                    <a:p>
                      <a:pPr marL="249555"/>
                      <a:r>
                        <a:rPr lang="tr-TR" sz="1400" kern="100" spc="-10" dirty="0">
                          <a:effectLst/>
                        </a:rPr>
                        <a:t>  24.840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168.840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BF923611-7AE2-ADCC-68F8-A59A52B8ECD8}"/>
              </a:ext>
            </a:extLst>
          </p:cNvPr>
          <p:cNvGraphicFramePr>
            <a:graphicFrameLocks noGrp="1"/>
          </p:cNvGraphicFramePr>
          <p:nvPr>
            <p:extLst>
              <p:ext uri="{D42A27DB-BD31-4B8C-83A1-F6EECF244321}">
                <p14:modId xmlns:p14="http://schemas.microsoft.com/office/powerpoint/2010/main" val="1934060226"/>
              </p:ext>
            </p:extLst>
          </p:nvPr>
        </p:nvGraphicFramePr>
        <p:xfrm>
          <a:off x="1121694" y="4287129"/>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 </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300 BANKA KREDİLERİ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kullanımı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20.000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0086106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A40382-7BA3-596C-E3DF-757BBFA8C23F}"/>
              </a:ext>
            </a:extLst>
          </p:cNvPr>
          <p:cNvSpPr>
            <a:spLocks noGrp="1"/>
          </p:cNvSpPr>
          <p:nvPr>
            <p:ph idx="1"/>
          </p:nvPr>
        </p:nvSpPr>
        <p:spPr>
          <a:xfrm>
            <a:off x="152401" y="328246"/>
            <a:ext cx="11898922" cy="6271846"/>
          </a:xfrm>
        </p:spPr>
        <p:txBody>
          <a:bodyPr>
            <a:normAutofit lnSpcReduction="10000"/>
          </a:bodyPr>
          <a:lstStyle/>
          <a:p>
            <a:pPr algn="just"/>
            <a:r>
              <a:rPr lang="tr-TR" sz="1800" dirty="0"/>
              <a:t>İşletme cari hesaba 15.000 TL yatırmıştır.</a:t>
            </a:r>
          </a:p>
          <a:p>
            <a:pPr algn="just"/>
            <a:endParaRPr lang="tr-TR" sz="1800" dirty="0"/>
          </a:p>
          <a:p>
            <a:pPr algn="just"/>
            <a:endParaRPr lang="tr-TR" sz="1800" dirty="0"/>
          </a:p>
          <a:p>
            <a:pPr algn="just"/>
            <a:endParaRPr lang="tr-TR" sz="1800" dirty="0"/>
          </a:p>
          <a:p>
            <a:pPr algn="just"/>
            <a:endParaRPr lang="tr-TR" sz="1800" dirty="0"/>
          </a:p>
          <a:p>
            <a:pPr algn="just"/>
            <a:endParaRPr lang="tr-TR" sz="1800" dirty="0"/>
          </a:p>
          <a:p>
            <a:pPr algn="just"/>
            <a:endParaRPr lang="tr-TR" sz="1800" dirty="0"/>
          </a:p>
          <a:p>
            <a:pPr algn="just"/>
            <a:r>
              <a:rPr lang="tr-TR" sz="1800" b="1" dirty="0"/>
              <a:t>301 FİNANSAL KİRALAMA İŞLEMİNDEN BORÇLAR </a:t>
            </a:r>
          </a:p>
          <a:p>
            <a:pPr algn="just"/>
            <a:r>
              <a:rPr lang="tr-TR" sz="1800" b="1" dirty="0"/>
              <a:t>302 ERTELENMİŞ FİNANSAL KİRALAMA BORÇLANMA MALİYETLERİ (-)</a:t>
            </a:r>
          </a:p>
          <a:p>
            <a:pPr algn="just"/>
            <a:endParaRPr lang="tr-TR" sz="1800" b="1" dirty="0"/>
          </a:p>
          <a:p>
            <a:pPr algn="just"/>
            <a:r>
              <a:rPr lang="tr-TR" sz="1800" b="1" dirty="0"/>
              <a:t>303 UZUN VADELİ KREDİLERİN ANAPARA TAKSİTLERİ VE FAİZLERİ: </a:t>
            </a:r>
            <a:r>
              <a:rPr lang="tr-TR" sz="1800" dirty="0"/>
              <a:t>Vadelerine bir yıldan fazla </a:t>
            </a:r>
            <a:r>
              <a:rPr lang="tr-TR" sz="1800" dirty="0" err="1"/>
              <a:t>süre</a:t>
            </a:r>
            <a:r>
              <a:rPr lang="tr-TR" sz="1800" dirty="0"/>
              <a:t> bulunmakla birlikte uzun vadeli kredilerin, bilanço tarihinden itibaren bir yıl içinde ödenecek anapara taksitleri ile vadesi bir yılın altına </a:t>
            </a:r>
            <a:r>
              <a:rPr lang="tr-TR" sz="1800" dirty="0" err="1"/>
              <a:t>düşenleri</a:t>
            </a:r>
            <a:r>
              <a:rPr lang="tr-TR" sz="1800" dirty="0"/>
              <a:t> ve bunların tahakkuk ettiği halde </a:t>
            </a:r>
            <a:r>
              <a:rPr lang="tr-TR" sz="1800" dirty="0" err="1"/>
              <a:t>henüz</a:t>
            </a:r>
            <a:r>
              <a:rPr lang="tr-TR" sz="1800" dirty="0"/>
              <a:t> ödenmeyen faizlerini kapsar (Uzun Vadeli Yabancı Kaynaklar Bölümünde örneği sunulacak).</a:t>
            </a:r>
          </a:p>
          <a:p>
            <a:pPr algn="just"/>
            <a:endParaRPr lang="tr-TR" sz="1800" dirty="0"/>
          </a:p>
          <a:p>
            <a:pPr algn="just"/>
            <a:r>
              <a:rPr lang="tr-TR" sz="1800" b="1" dirty="0"/>
              <a:t>304 TAHVİL ANAPARA BORÇ VE TAKSİTLERİ: </a:t>
            </a:r>
            <a:r>
              <a:rPr lang="tr-TR" sz="1800" dirty="0"/>
              <a:t>Bilanço tarihinden itibaren bir yıl içinde "ödenecek tahvil anapara borç</a:t>
            </a:r>
          </a:p>
          <a:p>
            <a:pPr algn="just"/>
            <a:r>
              <a:rPr lang="tr-TR" sz="1800" dirty="0"/>
              <a:t>taksitleri ile tahvillerin tahakkuk edip de </a:t>
            </a:r>
            <a:r>
              <a:rPr lang="tr-TR" sz="1800" dirty="0" err="1"/>
              <a:t>henüz</a:t>
            </a:r>
            <a:r>
              <a:rPr lang="tr-TR" sz="1800" dirty="0"/>
              <a:t> ödenmeyen faizlerinin izlendiği hesaptır.</a:t>
            </a:r>
          </a:p>
          <a:p>
            <a:pPr algn="just"/>
            <a:endParaRPr lang="tr-TR" sz="1800" b="1" dirty="0"/>
          </a:p>
          <a:p>
            <a:pPr marL="0" indent="0" algn="just">
              <a:buNone/>
            </a:pPr>
            <a:r>
              <a:rPr lang="tr-TR" sz="1800" dirty="0"/>
              <a:t> </a:t>
            </a:r>
          </a:p>
        </p:txBody>
      </p:sp>
      <p:graphicFrame>
        <p:nvGraphicFramePr>
          <p:cNvPr id="5" name="Table 4">
            <a:extLst>
              <a:ext uri="{FF2B5EF4-FFF2-40B4-BE49-F238E27FC236}">
                <a16:creationId xmlns:a16="http://schemas.microsoft.com/office/drawing/2014/main" id="{5FC4651A-96B4-F803-5BAD-B92542AAED62}"/>
              </a:ext>
            </a:extLst>
          </p:cNvPr>
          <p:cNvGraphicFramePr>
            <a:graphicFrameLocks noGrp="1"/>
          </p:cNvGraphicFramePr>
          <p:nvPr>
            <p:extLst>
              <p:ext uri="{D42A27DB-BD31-4B8C-83A1-F6EECF244321}">
                <p14:modId xmlns:p14="http://schemas.microsoft.com/office/powerpoint/2010/main" val="1490738612"/>
              </p:ext>
            </p:extLst>
          </p:nvPr>
        </p:nvGraphicFramePr>
        <p:xfrm>
          <a:off x="418309" y="770206"/>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300 BANKA KREDİLERİ</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102 BANKALAR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Cari hesaba para yatırılması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15.000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15.000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1976110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A4DEDE-F0BE-403C-AB9A-2CA329057491}"/>
              </a:ext>
            </a:extLst>
          </p:cNvPr>
          <p:cNvSpPr>
            <a:spLocks noGrp="1"/>
          </p:cNvSpPr>
          <p:nvPr>
            <p:ph idx="1"/>
          </p:nvPr>
        </p:nvSpPr>
        <p:spPr>
          <a:xfrm>
            <a:off x="222739" y="246184"/>
            <a:ext cx="11723076" cy="6330462"/>
          </a:xfrm>
        </p:spPr>
        <p:txBody>
          <a:bodyPr>
            <a:normAutofit/>
          </a:bodyPr>
          <a:lstStyle/>
          <a:p>
            <a:pPr algn="just"/>
            <a:r>
              <a:rPr lang="tr-TR" sz="2000" b="1" dirty="0"/>
              <a:t>305 ÇIKARILMIŞ BONO VE SENETLER:</a:t>
            </a:r>
            <a:r>
              <a:rPr lang="tr-TR" sz="2000" dirty="0"/>
              <a:t> </a:t>
            </a:r>
            <a:r>
              <a:rPr lang="tr-TR" sz="2000" dirty="0" err="1"/>
              <a:t>Tedavüldeki</a:t>
            </a:r>
            <a:r>
              <a:rPr lang="tr-TR" sz="2000" dirty="0"/>
              <a:t> finansman bonoları ve banka bonoları gibi kısa vadeli para ve sermaye piyasası araçları karşılığında sağlanan fonlar bu hesapta izlenir.</a:t>
            </a:r>
          </a:p>
          <a:p>
            <a:pPr algn="just"/>
            <a:endParaRPr lang="tr-TR" sz="2000" dirty="0"/>
          </a:p>
          <a:p>
            <a:pPr algn="just"/>
            <a:r>
              <a:rPr lang="tr-TR" sz="2000" dirty="0"/>
              <a:t>İşletme 01.03.2023 tarihinde 3 ay vadeli %20 faizli 600.000 TL değerinde finansman bonosunu satmıştır (Faiz gelirinden %10 Gelir Vergisi tahakkuk etmiştir).</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dirty="0"/>
              <a:t>Vade günü kaydı</a:t>
            </a:r>
          </a:p>
          <a:p>
            <a:pPr algn="just"/>
            <a:endParaRPr lang="tr-TR" sz="2000" dirty="0"/>
          </a:p>
        </p:txBody>
      </p:sp>
      <p:graphicFrame>
        <p:nvGraphicFramePr>
          <p:cNvPr id="4" name="Table 3">
            <a:extLst>
              <a:ext uri="{FF2B5EF4-FFF2-40B4-BE49-F238E27FC236}">
                <a16:creationId xmlns:a16="http://schemas.microsoft.com/office/drawing/2014/main" id="{E39B1C46-3144-D1B6-D6A0-0059FF935451}"/>
              </a:ext>
            </a:extLst>
          </p:cNvPr>
          <p:cNvGraphicFramePr>
            <a:graphicFrameLocks noGrp="1"/>
          </p:cNvGraphicFramePr>
          <p:nvPr>
            <p:extLst>
              <p:ext uri="{D42A27DB-BD31-4B8C-83A1-F6EECF244321}">
                <p14:modId xmlns:p14="http://schemas.microsoft.com/office/powerpoint/2010/main" val="443631449"/>
              </p:ext>
            </p:extLst>
          </p:nvPr>
        </p:nvGraphicFramePr>
        <p:xfrm>
          <a:off x="793445" y="1918481"/>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305 ÇIKARILMIŞ BONO VE SENETLER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Bono ihraç edilmesi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600.000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600.000 </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49B96E3F-51D9-1444-3078-9494D80C9ACF}"/>
              </a:ext>
            </a:extLst>
          </p:cNvPr>
          <p:cNvGraphicFramePr>
            <a:graphicFrameLocks noGrp="1"/>
          </p:cNvGraphicFramePr>
          <p:nvPr>
            <p:extLst>
              <p:ext uri="{D42A27DB-BD31-4B8C-83A1-F6EECF244321}">
                <p14:modId xmlns:p14="http://schemas.microsoft.com/office/powerpoint/2010/main" val="3128625247"/>
              </p:ext>
            </p:extLst>
          </p:nvPr>
        </p:nvGraphicFramePr>
        <p:xfrm>
          <a:off x="793445" y="4398498"/>
          <a:ext cx="7420707" cy="20955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305 ÇIKARILMIŞ BONO VE SENETLER</a:t>
                      </a:r>
                    </a:p>
                    <a:p>
                      <a:pPr marL="25400">
                        <a:spcBef>
                          <a:spcPts val="250"/>
                        </a:spcBef>
                        <a:spcAft>
                          <a:spcPts val="0"/>
                        </a:spcAft>
                      </a:pPr>
                      <a:r>
                        <a:rPr lang="en-TR" sz="2400" kern="100" dirty="0">
                          <a:effectLst/>
                        </a:rPr>
                        <a:t> </a:t>
                      </a:r>
                      <a:r>
                        <a:rPr lang="en-TR" sz="1600" kern="100" dirty="0">
                          <a:effectLst/>
                        </a:rPr>
                        <a:t>780 FİNANSMAN GİDERLERİ</a:t>
                      </a: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102 BANKALAR</a:t>
                      </a: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360 ÖDENECEK VERGİ VE FONLAR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Bono ihraç edilmesi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600.000</a:t>
                      </a:r>
                    </a:p>
                    <a:p>
                      <a:pPr marL="249555"/>
                      <a:r>
                        <a:rPr lang="tr-TR" sz="1400" kern="100" spc="-10" dirty="0">
                          <a:effectLst/>
                        </a:rPr>
                        <a:t>  30.000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627.000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3.000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556039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3F22B5-7517-2006-D5CC-06B86FA21CA9}"/>
              </a:ext>
            </a:extLst>
          </p:cNvPr>
          <p:cNvSpPr>
            <a:spLocks noGrp="1"/>
          </p:cNvSpPr>
          <p:nvPr>
            <p:ph idx="1"/>
          </p:nvPr>
        </p:nvSpPr>
        <p:spPr>
          <a:xfrm>
            <a:off x="105508" y="257908"/>
            <a:ext cx="11875477" cy="6471138"/>
          </a:xfrm>
        </p:spPr>
        <p:txBody>
          <a:bodyPr>
            <a:normAutofit/>
          </a:bodyPr>
          <a:lstStyle/>
          <a:p>
            <a:pPr algn="just"/>
            <a:r>
              <a:rPr lang="tr-TR" sz="2000" b="1" dirty="0"/>
              <a:t>306 ÇIKARILMIŞ DİĞER MENKUL KIYMETLER: </a:t>
            </a:r>
            <a:r>
              <a:rPr lang="tr-TR" sz="2000" dirty="0"/>
              <a:t>Çıkarılmış bonolar ve senetler kapsamına alınamayan diğer menkul kıymetlerin izlendiği hesaptır.</a:t>
            </a:r>
          </a:p>
          <a:p>
            <a:pPr algn="just"/>
            <a:endParaRPr lang="tr-TR" sz="2000" dirty="0"/>
          </a:p>
          <a:p>
            <a:pPr algn="just"/>
            <a:r>
              <a:rPr lang="tr-TR" sz="2000" b="1" dirty="0"/>
              <a:t>308 MENKUL KIYMET İHRAÇ FARKLARI (-):  </a:t>
            </a:r>
            <a:r>
              <a:rPr lang="tr-TR" sz="2000" dirty="0"/>
              <a:t>Nominal değerinin altında ihraç edilen tahvil senet vs. diğer menkul kıymetlerin nominal değeri ile satış fiyatı arasındaki farkın gelecek döneme ait olan kısmı bu hesapta izlenir.</a:t>
            </a:r>
          </a:p>
          <a:p>
            <a:pPr algn="just"/>
            <a:endParaRPr lang="tr-TR" sz="2000" dirty="0"/>
          </a:p>
          <a:p>
            <a:pPr algn="just"/>
            <a:r>
              <a:rPr lang="tr-TR" sz="2000" dirty="0"/>
              <a:t>İşletme 5 ay vadeli 600.000 TL nominal değerli finansman </a:t>
            </a:r>
            <a:r>
              <a:rPr lang="tr-TR" sz="2000" dirty="0" err="1"/>
              <a:t>bonusunu</a:t>
            </a:r>
            <a:r>
              <a:rPr lang="tr-TR" sz="2000" dirty="0"/>
              <a:t> 500.000 TL’ye satmıştır.</a:t>
            </a:r>
          </a:p>
          <a:p>
            <a:pPr algn="just"/>
            <a:endParaRPr lang="tr-TR" sz="2000" dirty="0"/>
          </a:p>
          <a:p>
            <a:pPr algn="just"/>
            <a:endParaRPr lang="tr-TR" sz="2000" dirty="0"/>
          </a:p>
          <a:p>
            <a:pPr algn="just"/>
            <a:endParaRPr lang="tr-TR" sz="2000" dirty="0"/>
          </a:p>
          <a:p>
            <a:pPr algn="just"/>
            <a:endParaRPr lang="tr-TR" sz="2400" dirty="0"/>
          </a:p>
        </p:txBody>
      </p:sp>
      <p:graphicFrame>
        <p:nvGraphicFramePr>
          <p:cNvPr id="4" name="Table 3">
            <a:extLst>
              <a:ext uri="{FF2B5EF4-FFF2-40B4-BE49-F238E27FC236}">
                <a16:creationId xmlns:a16="http://schemas.microsoft.com/office/drawing/2014/main" id="{59ADA347-0F39-E412-60D5-8D00BD6F1743}"/>
              </a:ext>
            </a:extLst>
          </p:cNvPr>
          <p:cNvGraphicFramePr>
            <a:graphicFrameLocks noGrp="1"/>
          </p:cNvGraphicFramePr>
          <p:nvPr>
            <p:extLst>
              <p:ext uri="{D42A27DB-BD31-4B8C-83A1-F6EECF244321}">
                <p14:modId xmlns:p14="http://schemas.microsoft.com/office/powerpoint/2010/main" val="3465748067"/>
              </p:ext>
            </p:extLst>
          </p:nvPr>
        </p:nvGraphicFramePr>
        <p:xfrm>
          <a:off x="641045" y="2886221"/>
          <a:ext cx="7420707" cy="19583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p>
                    <a:p>
                      <a:pPr marL="25400">
                        <a:spcBef>
                          <a:spcPts val="250"/>
                        </a:spcBef>
                        <a:spcAft>
                          <a:spcPts val="0"/>
                        </a:spcAft>
                      </a:pPr>
                      <a:r>
                        <a:rPr lang="en-TR" sz="2400" kern="100" dirty="0">
                          <a:effectLst/>
                        </a:rPr>
                        <a:t> </a:t>
                      </a:r>
                      <a:r>
                        <a:rPr lang="en-TR" sz="1600" kern="100" dirty="0">
                          <a:effectLst/>
                        </a:rPr>
                        <a:t>780 FİNANSMAN GİDERLERİ</a:t>
                      </a: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305 ÇIKARILMIŞ BONO VE SENETLER</a:t>
                      </a: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Bono ihraç edilmesi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500.000</a:t>
                      </a:r>
                    </a:p>
                    <a:p>
                      <a:pPr marL="249555"/>
                      <a:r>
                        <a:rPr lang="tr-TR" sz="1400" kern="100" spc="-10" dirty="0">
                          <a:effectLst/>
                        </a:rPr>
                        <a:t>100.000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600.000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499869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E99936-62AF-2A83-E01D-B6E287738F22}"/>
              </a:ext>
            </a:extLst>
          </p:cNvPr>
          <p:cNvSpPr>
            <a:spLocks noGrp="1"/>
          </p:cNvSpPr>
          <p:nvPr>
            <p:ph idx="1"/>
          </p:nvPr>
        </p:nvSpPr>
        <p:spPr>
          <a:xfrm>
            <a:off x="208343" y="289366"/>
            <a:ext cx="11759879" cy="6342927"/>
          </a:xfrm>
        </p:spPr>
        <p:txBody>
          <a:bodyPr>
            <a:normAutofit/>
          </a:bodyPr>
          <a:lstStyle/>
          <a:p>
            <a:pPr algn="just"/>
            <a:r>
              <a:rPr lang="tr-TR" sz="1800" b="1" dirty="0"/>
              <a:t>222 ALACAK SENETLERİ REESKONTU (-): </a:t>
            </a:r>
            <a:r>
              <a:rPr lang="tr-TR" sz="1800" dirty="0"/>
              <a:t>Bilanço </a:t>
            </a:r>
            <a:r>
              <a:rPr lang="tr-TR" sz="1800" dirty="0" err="1"/>
              <a:t>gününde</a:t>
            </a:r>
            <a:r>
              <a:rPr lang="tr-TR" sz="1800" dirty="0"/>
              <a:t>, senetli alacakların tasarruf değeriyle değerlenmesini sağlamak amacı ile alacak senetleri için ayrılan reeskont tutarlarının izlenmesinde kullanılır. Alacak Senetleri için ayrılan reeskont tutarları, "Alacak Senetleri" hesabının altında bir indirim kalemi olarak gösterilir.</a:t>
            </a:r>
          </a:p>
          <a:p>
            <a:pPr algn="just"/>
            <a:endParaRPr lang="tr-TR" sz="1800" dirty="0"/>
          </a:p>
          <a:p>
            <a:pPr algn="just"/>
            <a:endParaRPr lang="tr-TR" sz="1800" dirty="0"/>
          </a:p>
          <a:p>
            <a:pPr algn="just"/>
            <a:r>
              <a:rPr lang="tr-TR" sz="1800" b="1" dirty="0"/>
              <a:t>224 KAZANILMAMIŞ FİNANSAL KİRALAMA GİDERLERİ (-)</a:t>
            </a:r>
          </a:p>
          <a:p>
            <a:pPr algn="just"/>
            <a:endParaRPr lang="tr-TR" sz="1800" dirty="0"/>
          </a:p>
          <a:p>
            <a:pPr algn="just"/>
            <a:endParaRPr lang="tr-TR" sz="1800" dirty="0"/>
          </a:p>
          <a:p>
            <a:pPr algn="just"/>
            <a:r>
              <a:rPr lang="tr-TR" sz="1800" b="1" dirty="0"/>
              <a:t>226 VERİLEN DEPOZİTO VE TEMİNATLAR: </a:t>
            </a:r>
            <a:r>
              <a:rPr lang="tr-TR" sz="1800" dirty="0"/>
              <a:t>İşletmede, </a:t>
            </a:r>
            <a:r>
              <a:rPr lang="tr-TR" sz="1800" dirty="0" err="1"/>
              <a:t>üçüncu</a:t>
            </a:r>
            <a:r>
              <a:rPr lang="tr-TR" sz="1800" dirty="0"/>
              <a:t>̈ kişilere karşı bir işin yapılmasının </a:t>
            </a:r>
            <a:r>
              <a:rPr lang="tr-TR" sz="1800" dirty="0" err="1"/>
              <a:t>üstlenilmesi</a:t>
            </a:r>
            <a:r>
              <a:rPr lang="tr-TR" sz="1800" dirty="0"/>
              <a:t> ve bir </a:t>
            </a:r>
            <a:r>
              <a:rPr lang="tr-TR" sz="1800" dirty="0" err="1"/>
              <a:t>akid'in</a:t>
            </a:r>
            <a:r>
              <a:rPr lang="tr-TR" sz="1800" dirty="0"/>
              <a:t> karşılığı olarak, geri alınmak </a:t>
            </a:r>
            <a:r>
              <a:rPr lang="tr-TR" sz="1800" dirty="0" err="1"/>
              <a:t>üzere</a:t>
            </a:r>
            <a:r>
              <a:rPr lang="tr-TR" sz="1800" dirty="0"/>
              <a:t> verilen, bir yıldan uzun </a:t>
            </a:r>
            <a:r>
              <a:rPr lang="tr-TR" sz="1800" dirty="0" err="1"/>
              <a:t>süreli</a:t>
            </a:r>
            <a:r>
              <a:rPr lang="tr-TR" sz="1800" dirty="0"/>
              <a:t> depozito ve teminat niteliğindeki değerlerin izlendiği hesaptır.</a:t>
            </a:r>
          </a:p>
          <a:p>
            <a:pPr algn="just"/>
            <a:endParaRPr lang="tr-TR" sz="2000" dirty="0"/>
          </a:p>
          <a:p>
            <a:pPr algn="just"/>
            <a:r>
              <a:rPr lang="tr-TR" sz="2000" dirty="0"/>
              <a:t>İşletme 15 ay sonra katılacağı bir ihale için 40.000 TL teminatı banka hesabından yatırmıştır. </a:t>
            </a:r>
          </a:p>
          <a:p>
            <a:pPr algn="just"/>
            <a:endParaRPr lang="tr-TR" sz="2000" b="1" dirty="0"/>
          </a:p>
          <a:p>
            <a:pPr algn="just"/>
            <a:endParaRPr lang="tr-TR" sz="2000" dirty="0"/>
          </a:p>
          <a:p>
            <a:pPr algn="just"/>
            <a:endParaRPr lang="tr-TR" sz="2000" dirty="0"/>
          </a:p>
          <a:p>
            <a:pPr algn="just"/>
            <a:endParaRPr lang="tr-TR" sz="2400" b="1" dirty="0"/>
          </a:p>
        </p:txBody>
      </p:sp>
      <p:graphicFrame>
        <p:nvGraphicFramePr>
          <p:cNvPr id="6" name="Table 5">
            <a:extLst>
              <a:ext uri="{FF2B5EF4-FFF2-40B4-BE49-F238E27FC236}">
                <a16:creationId xmlns:a16="http://schemas.microsoft.com/office/drawing/2014/main" id="{FAC4D040-76CA-6E73-A250-FD06F2DC3948}"/>
              </a:ext>
            </a:extLst>
          </p:cNvPr>
          <p:cNvGraphicFramePr>
            <a:graphicFrameLocks noGrp="1"/>
          </p:cNvGraphicFramePr>
          <p:nvPr>
            <p:extLst>
              <p:ext uri="{D42A27DB-BD31-4B8C-83A1-F6EECF244321}">
                <p14:modId xmlns:p14="http://schemas.microsoft.com/office/powerpoint/2010/main" val="369525808"/>
              </p:ext>
            </p:extLst>
          </p:nvPr>
        </p:nvGraphicFramePr>
        <p:xfrm>
          <a:off x="1101969" y="4746273"/>
          <a:ext cx="7420707" cy="1532993"/>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73">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6794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226 VERİLEN DEPOZİTO VE TEMİNATLAR</a:t>
                      </a:r>
                      <a:endParaRPr lang="en-TR" sz="1800" kern="100" dirty="0">
                        <a:effectLst/>
                      </a:endParaRPr>
                    </a:p>
                    <a:p>
                      <a:pPr marL="970280">
                        <a:spcBef>
                          <a:spcPts val="305"/>
                        </a:spcBef>
                        <a:spcAft>
                          <a:spcPts val="0"/>
                        </a:spcAft>
                      </a:pPr>
                      <a:r>
                        <a:rPr lang="tr-TR" sz="1400" kern="100" dirty="0">
                          <a:effectLst/>
                        </a:rPr>
                        <a:t>       </a:t>
                      </a:r>
                    </a:p>
                    <a:p>
                      <a:pPr marL="970280">
                        <a:spcBef>
                          <a:spcPts val="305"/>
                        </a:spcBef>
                        <a:spcAft>
                          <a:spcPts val="0"/>
                        </a:spcAft>
                      </a:pPr>
                      <a:r>
                        <a:rPr lang="tr-TR" sz="1400" kern="100" dirty="0">
                          <a:effectLst/>
                        </a:rPr>
                        <a:t>               102 BANKALAR</a:t>
                      </a:r>
                      <a:endParaRPr lang="en-TR" sz="1800" kern="100" dirty="0">
                        <a:effectLst/>
                      </a:endParaRPr>
                    </a:p>
                    <a:p>
                      <a:pPr marL="156845">
                        <a:spcBef>
                          <a:spcPts val="300"/>
                        </a:spcBef>
                        <a:spcAft>
                          <a:spcPts val="0"/>
                        </a:spcAft>
                      </a:pPr>
                      <a:r>
                        <a:rPr lang="tr-TR" sz="1400" kern="100" dirty="0">
                          <a:effectLst/>
                        </a:rPr>
                        <a:t>                  </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Teminat kaydı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40.000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40.000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2821407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57D015-9519-C667-A9D2-622AAC16DD98}"/>
              </a:ext>
            </a:extLst>
          </p:cNvPr>
          <p:cNvSpPr>
            <a:spLocks noGrp="1"/>
          </p:cNvSpPr>
          <p:nvPr>
            <p:ph idx="1"/>
          </p:nvPr>
        </p:nvSpPr>
        <p:spPr>
          <a:xfrm>
            <a:off x="222738" y="211015"/>
            <a:ext cx="11734800" cy="6459416"/>
          </a:xfrm>
        </p:spPr>
        <p:txBody>
          <a:bodyPr>
            <a:normAutofit/>
          </a:bodyPr>
          <a:lstStyle/>
          <a:p>
            <a:pPr algn="just"/>
            <a:r>
              <a:rPr lang="tr-TR" sz="2000" b="1" dirty="0"/>
              <a:t>32 TİCARİ BORÇLAR: </a:t>
            </a:r>
            <a:r>
              <a:rPr lang="tr-TR" sz="2000" dirty="0"/>
              <a:t>Kuruluşun ticari ilişkileri nedeniyle ortaya çıkan senetli ve senetsiz borçların kaydedildiği hesapları kapsar.</a:t>
            </a:r>
          </a:p>
          <a:p>
            <a:pPr algn="just"/>
            <a:endParaRPr lang="tr-TR" sz="2000" dirty="0"/>
          </a:p>
          <a:p>
            <a:pPr algn="just"/>
            <a:r>
              <a:rPr lang="tr-TR" sz="2000" b="1" dirty="0"/>
              <a:t>320 SATICILAR: </a:t>
            </a:r>
            <a:r>
              <a:rPr lang="tr-TR" sz="2000" dirty="0"/>
              <a:t>İşletmenin faaliyet konusu ile ilgili her </a:t>
            </a:r>
            <a:r>
              <a:rPr lang="tr-TR" sz="2000" dirty="0" err="1"/>
              <a:t>türlu</a:t>
            </a:r>
            <a:r>
              <a:rPr lang="tr-TR" sz="2000" dirty="0"/>
              <a:t>̈ mal ve hizmet alımlarından kaynaklanan senetsiz borçların izlendiği hesaptır. Ortaklar, ana kuruluş, iştirakler ve bağlı ortaklıklara olan senetsiz ticari borçların bilanço dipnotlarında gösterilmesi gerekir.</a:t>
            </a:r>
          </a:p>
          <a:p>
            <a:pPr algn="just"/>
            <a:endParaRPr lang="tr-TR" sz="2000" dirty="0"/>
          </a:p>
          <a:p>
            <a:pPr algn="just"/>
            <a:r>
              <a:rPr lang="tr-TR" sz="2000" dirty="0"/>
              <a:t>İşletme 100.000 TL + KDV (%20) değerindeki ticari malı veresiye olarak Ali </a:t>
            </a:r>
            <a:r>
              <a:rPr lang="tr-TR" sz="2000" dirty="0" err="1"/>
              <a:t>Alan’dan</a:t>
            </a:r>
            <a:r>
              <a:rPr lang="tr-TR" sz="2000" dirty="0"/>
              <a:t> satın almıştır. </a:t>
            </a:r>
          </a:p>
          <a:p>
            <a:pPr algn="just"/>
            <a:endParaRPr lang="tr-TR" sz="2000" dirty="0"/>
          </a:p>
          <a:p>
            <a:pPr algn="just"/>
            <a:endParaRPr lang="tr-TR" sz="2000" dirty="0"/>
          </a:p>
        </p:txBody>
      </p:sp>
      <p:graphicFrame>
        <p:nvGraphicFramePr>
          <p:cNvPr id="4" name="Table 3">
            <a:extLst>
              <a:ext uri="{FF2B5EF4-FFF2-40B4-BE49-F238E27FC236}">
                <a16:creationId xmlns:a16="http://schemas.microsoft.com/office/drawing/2014/main" id="{40DD16FC-5861-3C41-9A91-159483649AC7}"/>
              </a:ext>
            </a:extLst>
          </p:cNvPr>
          <p:cNvGraphicFramePr>
            <a:graphicFrameLocks noGrp="1"/>
          </p:cNvGraphicFramePr>
          <p:nvPr>
            <p:extLst>
              <p:ext uri="{D42A27DB-BD31-4B8C-83A1-F6EECF244321}">
                <p14:modId xmlns:p14="http://schemas.microsoft.com/office/powerpoint/2010/main" val="676005972"/>
              </p:ext>
            </p:extLst>
          </p:nvPr>
        </p:nvGraphicFramePr>
        <p:xfrm>
          <a:off x="1098248" y="3193953"/>
          <a:ext cx="7420707" cy="19583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153 TİCARİ MALLAR</a:t>
                      </a:r>
                    </a:p>
                    <a:p>
                      <a:pPr marL="25400">
                        <a:spcBef>
                          <a:spcPts val="250"/>
                        </a:spcBef>
                        <a:spcAft>
                          <a:spcPts val="0"/>
                        </a:spcAft>
                      </a:pPr>
                      <a:r>
                        <a:rPr lang="tr-TR" sz="1400" kern="100" spc="-10" dirty="0">
                          <a:effectLst/>
                        </a:rPr>
                        <a:t> 191 İNDİRİLECEK KDV </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320 SATICILAR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Ticari mal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20.000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793374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4BBF01-7432-0C96-373D-B901A3D8D516}"/>
              </a:ext>
            </a:extLst>
          </p:cNvPr>
          <p:cNvSpPr>
            <a:spLocks noGrp="1"/>
          </p:cNvSpPr>
          <p:nvPr>
            <p:ph idx="1"/>
          </p:nvPr>
        </p:nvSpPr>
        <p:spPr>
          <a:xfrm>
            <a:off x="128955" y="269630"/>
            <a:ext cx="11746522" cy="6307015"/>
          </a:xfrm>
        </p:spPr>
        <p:txBody>
          <a:bodyPr>
            <a:normAutofit/>
          </a:bodyPr>
          <a:lstStyle/>
          <a:p>
            <a:pPr algn="just"/>
            <a:r>
              <a:rPr lang="tr-TR" sz="2000" dirty="0"/>
              <a:t>İşletme 1 Dolar= 10 TL iken kayıtlarına aldığı 100.000 TL değerindeki borcunu dönem sonundaki yeniden değerlemiştir. Dönem sonunda kur 1 Dolar = 20 TL’dir. </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b="1" dirty="0"/>
              <a:t>321 BORÇ SENETLERİ: </a:t>
            </a:r>
            <a:r>
              <a:rPr lang="tr-TR" sz="2000" dirty="0"/>
              <a:t>İşletmenin faaliyet konusu ile ilgili her </a:t>
            </a:r>
            <a:r>
              <a:rPr lang="tr-TR" sz="2000" dirty="0" err="1"/>
              <a:t>türlu</a:t>
            </a:r>
            <a:r>
              <a:rPr lang="tr-TR" sz="2000" dirty="0"/>
              <a:t>̈ mal ve hizmet alımlarından kaynaklanan senede bağlanmış ticari borçlarının izlendiği hesaptır. Ortaklar ana kuruluş, iştirakler ve bağlı ortaklıklara olan senetli ticari borçların bilanço dipnotlarında gösterilmesi gerekir.</a:t>
            </a:r>
          </a:p>
          <a:p>
            <a:pPr algn="just"/>
            <a:endParaRPr lang="tr-TR" sz="2000" b="1" dirty="0"/>
          </a:p>
        </p:txBody>
      </p:sp>
      <p:graphicFrame>
        <p:nvGraphicFramePr>
          <p:cNvPr id="4" name="Table 3">
            <a:extLst>
              <a:ext uri="{FF2B5EF4-FFF2-40B4-BE49-F238E27FC236}">
                <a16:creationId xmlns:a16="http://schemas.microsoft.com/office/drawing/2014/main" id="{4B6C0138-9CFD-49CC-018F-14D3DFCEB591}"/>
              </a:ext>
            </a:extLst>
          </p:cNvPr>
          <p:cNvGraphicFramePr>
            <a:graphicFrameLocks noGrp="1"/>
          </p:cNvGraphicFramePr>
          <p:nvPr>
            <p:extLst>
              <p:ext uri="{D42A27DB-BD31-4B8C-83A1-F6EECF244321}">
                <p14:modId xmlns:p14="http://schemas.microsoft.com/office/powerpoint/2010/main" val="2464757132"/>
              </p:ext>
            </p:extLst>
          </p:nvPr>
        </p:nvGraphicFramePr>
        <p:xfrm>
          <a:off x="1027909" y="1142414"/>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636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780 FİNANSMAN GİDERLERİ</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320 SATICILAR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Ticari mal satın alınması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889291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7B76B4-A876-1674-FB5D-36C294B59696}"/>
              </a:ext>
            </a:extLst>
          </p:cNvPr>
          <p:cNvSpPr>
            <a:spLocks noGrp="1"/>
          </p:cNvSpPr>
          <p:nvPr>
            <p:ph idx="1"/>
          </p:nvPr>
        </p:nvSpPr>
        <p:spPr>
          <a:xfrm>
            <a:off x="199291" y="211014"/>
            <a:ext cx="11875477" cy="6412523"/>
          </a:xfrm>
        </p:spPr>
        <p:txBody>
          <a:bodyPr>
            <a:normAutofit/>
          </a:bodyPr>
          <a:lstStyle/>
          <a:p>
            <a:pPr algn="just"/>
            <a:r>
              <a:rPr lang="tr-TR" sz="2400" dirty="0"/>
              <a:t>İşletme 100.000 TL + KDV (%20) değerindeki Ali </a:t>
            </a:r>
            <a:r>
              <a:rPr lang="tr-TR" sz="2400" dirty="0" err="1"/>
              <a:t>Alan’dan</a:t>
            </a:r>
            <a:r>
              <a:rPr lang="tr-TR" sz="2400" dirty="0"/>
              <a:t> satın almıştır. Ali </a:t>
            </a:r>
            <a:r>
              <a:rPr lang="tr-TR" sz="2400" dirty="0" err="1"/>
              <a:t>Alan’a</a:t>
            </a:r>
            <a:r>
              <a:rPr lang="tr-TR" sz="2400" dirty="0"/>
              <a:t> mal bedeli karşılığında senet düzenlenip verilmiştir. </a:t>
            </a:r>
          </a:p>
          <a:p>
            <a:pPr algn="just"/>
            <a:endParaRPr lang="tr-TR" sz="2400" dirty="0"/>
          </a:p>
          <a:p>
            <a:pPr algn="just"/>
            <a:endParaRPr lang="tr-TR" sz="2400" dirty="0"/>
          </a:p>
          <a:p>
            <a:pPr algn="just"/>
            <a:endParaRPr lang="tr-TR" sz="2400" dirty="0"/>
          </a:p>
          <a:p>
            <a:pPr algn="just"/>
            <a:endParaRPr lang="tr-TR" sz="2400" dirty="0"/>
          </a:p>
          <a:p>
            <a:pPr algn="just"/>
            <a:endParaRPr lang="tr-TR" sz="2400" dirty="0"/>
          </a:p>
          <a:p>
            <a:pPr algn="just"/>
            <a:r>
              <a:rPr lang="tr-TR" sz="2400" dirty="0"/>
              <a:t>İşletme 100.000 TL + KDV (%20) değerindeki ticari malı veresiye olarak Ali </a:t>
            </a:r>
            <a:r>
              <a:rPr lang="tr-TR" sz="2400" dirty="0" err="1"/>
              <a:t>Alan’dan</a:t>
            </a:r>
            <a:r>
              <a:rPr lang="tr-TR" sz="2400" dirty="0"/>
              <a:t> satın almıştır.</a:t>
            </a:r>
          </a:p>
          <a:p>
            <a:pPr algn="just"/>
            <a:endParaRPr lang="tr-TR" sz="2400" dirty="0"/>
          </a:p>
          <a:p>
            <a:pPr algn="just"/>
            <a:endParaRPr lang="tr-TR" sz="2400" dirty="0"/>
          </a:p>
        </p:txBody>
      </p:sp>
      <p:graphicFrame>
        <p:nvGraphicFramePr>
          <p:cNvPr id="4" name="Table 3">
            <a:extLst>
              <a:ext uri="{FF2B5EF4-FFF2-40B4-BE49-F238E27FC236}">
                <a16:creationId xmlns:a16="http://schemas.microsoft.com/office/drawing/2014/main" id="{A7B3114A-81F0-ACF9-ECAE-E89D311D4AC5}"/>
              </a:ext>
            </a:extLst>
          </p:cNvPr>
          <p:cNvGraphicFramePr>
            <a:graphicFrameLocks noGrp="1"/>
          </p:cNvGraphicFramePr>
          <p:nvPr>
            <p:extLst>
              <p:ext uri="{D42A27DB-BD31-4B8C-83A1-F6EECF244321}">
                <p14:modId xmlns:p14="http://schemas.microsoft.com/office/powerpoint/2010/main" val="315682759"/>
              </p:ext>
            </p:extLst>
          </p:nvPr>
        </p:nvGraphicFramePr>
        <p:xfrm>
          <a:off x="1344432" y="1025184"/>
          <a:ext cx="7420707" cy="19583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153 TİCARİ MALLAR</a:t>
                      </a:r>
                    </a:p>
                    <a:p>
                      <a:pPr marL="25400">
                        <a:spcBef>
                          <a:spcPts val="250"/>
                        </a:spcBef>
                        <a:spcAft>
                          <a:spcPts val="0"/>
                        </a:spcAft>
                      </a:pPr>
                      <a:r>
                        <a:rPr lang="tr-TR" sz="1400" kern="100" spc="-10" dirty="0">
                          <a:effectLst/>
                        </a:rPr>
                        <a:t> 191 İNDİRİLECEK KDV </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321 BORÇ SENETLERİ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Ticari mal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20.000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4AB900DF-BD9D-B855-2269-85EC1166623E}"/>
              </a:ext>
            </a:extLst>
          </p:cNvPr>
          <p:cNvGraphicFramePr>
            <a:graphicFrameLocks noGrp="1"/>
          </p:cNvGraphicFramePr>
          <p:nvPr>
            <p:extLst>
              <p:ext uri="{D42A27DB-BD31-4B8C-83A1-F6EECF244321}">
                <p14:modId xmlns:p14="http://schemas.microsoft.com/office/powerpoint/2010/main" val="2856758064"/>
              </p:ext>
            </p:extLst>
          </p:nvPr>
        </p:nvGraphicFramePr>
        <p:xfrm>
          <a:off x="957571" y="4202138"/>
          <a:ext cx="7420707" cy="19583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38287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153 TİCARİ MALLAR</a:t>
                      </a:r>
                    </a:p>
                    <a:p>
                      <a:pPr marL="25400">
                        <a:spcBef>
                          <a:spcPts val="250"/>
                        </a:spcBef>
                        <a:spcAft>
                          <a:spcPts val="0"/>
                        </a:spcAft>
                      </a:pPr>
                      <a:r>
                        <a:rPr lang="tr-TR" sz="1400" kern="100" spc="-10" dirty="0">
                          <a:effectLst/>
                        </a:rPr>
                        <a:t> 191 İNDİRİLECEK KDV </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320 SATICILAR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Ticari mal satın alınması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20.000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120.000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3363248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1A05AD-63B8-9591-BDD5-90312451D5FE}"/>
              </a:ext>
            </a:extLst>
          </p:cNvPr>
          <p:cNvSpPr>
            <a:spLocks noGrp="1"/>
          </p:cNvSpPr>
          <p:nvPr>
            <p:ph idx="1"/>
          </p:nvPr>
        </p:nvSpPr>
        <p:spPr>
          <a:xfrm>
            <a:off x="410307" y="269631"/>
            <a:ext cx="11441723" cy="6377354"/>
          </a:xfrm>
        </p:spPr>
        <p:txBody>
          <a:bodyPr>
            <a:normAutofit/>
          </a:bodyPr>
          <a:lstStyle/>
          <a:p>
            <a:pPr algn="just"/>
            <a:r>
              <a:rPr lang="en-TR" sz="2000" dirty="0"/>
              <a:t>İşletme borcunu vadesinde ödeyememiş ve veresiye olan borcu yerine 150.000 TL borç senedini düzenleyip vermiştir.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b="1" dirty="0"/>
              <a:t>322 BORÇ SENETLERİ REESKONTU (-):  </a:t>
            </a:r>
            <a:r>
              <a:rPr lang="en-US" sz="2000" dirty="0" err="1"/>
              <a:t>Bilanço</a:t>
            </a:r>
            <a:r>
              <a:rPr lang="en-US" sz="2000" dirty="0"/>
              <a:t> </a:t>
            </a:r>
            <a:r>
              <a:rPr lang="en-US" sz="2000" dirty="0" err="1"/>
              <a:t>gününde</a:t>
            </a:r>
            <a:r>
              <a:rPr lang="en-US" sz="2000" dirty="0"/>
              <a:t>, </a:t>
            </a:r>
            <a:r>
              <a:rPr lang="en-US" sz="2000" dirty="0" err="1"/>
              <a:t>senetli</a:t>
            </a:r>
            <a:r>
              <a:rPr lang="en-US" sz="2000" dirty="0"/>
              <a:t> </a:t>
            </a:r>
            <a:r>
              <a:rPr lang="en-US" sz="2000" dirty="0" err="1"/>
              <a:t>borçların</a:t>
            </a:r>
            <a:r>
              <a:rPr lang="en-US" sz="2000" dirty="0"/>
              <a:t> </a:t>
            </a:r>
            <a:r>
              <a:rPr lang="en-US" sz="2000" dirty="0" err="1"/>
              <a:t>tasarruf</a:t>
            </a:r>
            <a:r>
              <a:rPr lang="en-US" sz="2000" dirty="0"/>
              <a:t> </a:t>
            </a:r>
            <a:r>
              <a:rPr lang="en-US" sz="2000" dirty="0" err="1"/>
              <a:t>değeri</a:t>
            </a:r>
            <a:r>
              <a:rPr lang="en-US" sz="2000" dirty="0"/>
              <a:t> </a:t>
            </a:r>
            <a:r>
              <a:rPr lang="en-US" sz="2000" dirty="0" err="1"/>
              <a:t>ile</a:t>
            </a:r>
            <a:r>
              <a:rPr lang="en-US" sz="2000" dirty="0"/>
              <a:t> </a:t>
            </a:r>
            <a:r>
              <a:rPr lang="en-US" sz="2000" dirty="0" err="1"/>
              <a:t>değerlemesini</a:t>
            </a:r>
            <a:r>
              <a:rPr lang="en-US" sz="2000" dirty="0"/>
              <a:t> </a:t>
            </a:r>
            <a:r>
              <a:rPr lang="en-US" sz="2000" dirty="0" err="1"/>
              <a:t>sağlamak</a:t>
            </a:r>
            <a:r>
              <a:rPr lang="en-US" sz="2000" dirty="0"/>
              <a:t> </a:t>
            </a:r>
            <a:r>
              <a:rPr lang="en-US" sz="2000" dirty="0" err="1"/>
              <a:t>üzere</a:t>
            </a:r>
            <a:r>
              <a:rPr lang="en-US" sz="2000" dirty="0"/>
              <a:t> </a:t>
            </a:r>
            <a:r>
              <a:rPr lang="en-US" sz="2000" dirty="0" err="1"/>
              <a:t>borç</a:t>
            </a:r>
            <a:r>
              <a:rPr lang="en-US" sz="2000" dirty="0"/>
              <a:t> </a:t>
            </a:r>
            <a:r>
              <a:rPr lang="en-US" sz="2000" dirty="0" err="1"/>
              <a:t>senetleri</a:t>
            </a:r>
            <a:r>
              <a:rPr lang="en-US" sz="2000" dirty="0"/>
              <a:t> </a:t>
            </a:r>
            <a:r>
              <a:rPr lang="en-US" sz="2000" dirty="0" err="1"/>
              <a:t>için</a:t>
            </a:r>
            <a:r>
              <a:rPr lang="en-US" sz="2000" dirty="0"/>
              <a:t> </a:t>
            </a:r>
            <a:r>
              <a:rPr lang="en-US" sz="2000" dirty="0" err="1"/>
              <a:t>ayrılan</a:t>
            </a:r>
            <a:r>
              <a:rPr lang="en-US" sz="2000" dirty="0"/>
              <a:t> </a:t>
            </a:r>
            <a:r>
              <a:rPr lang="en-US" sz="2000" dirty="0" err="1"/>
              <a:t>reeskont</a:t>
            </a:r>
            <a:r>
              <a:rPr lang="en-US" sz="2000" dirty="0"/>
              <a:t> </a:t>
            </a:r>
            <a:r>
              <a:rPr lang="en-US" sz="2000" dirty="0" err="1"/>
              <a:t>tutarlarının</a:t>
            </a:r>
            <a:r>
              <a:rPr lang="en-US" sz="2000" dirty="0"/>
              <a:t> </a:t>
            </a:r>
            <a:r>
              <a:rPr lang="en-US" sz="2000" dirty="0" err="1"/>
              <a:t>izlenmesinde</a:t>
            </a:r>
            <a:r>
              <a:rPr lang="en-US" sz="2000" dirty="0"/>
              <a:t> </a:t>
            </a:r>
            <a:r>
              <a:rPr lang="en-US" sz="2000" dirty="0" err="1"/>
              <a:t>kullanılır</a:t>
            </a:r>
            <a:r>
              <a:rPr lang="en-US" sz="2000" dirty="0"/>
              <a:t>.</a:t>
            </a:r>
          </a:p>
          <a:p>
            <a:pPr algn="just"/>
            <a:r>
              <a:rPr lang="en-TR" sz="2000" dirty="0"/>
              <a:t> </a:t>
            </a:r>
          </a:p>
        </p:txBody>
      </p:sp>
      <p:graphicFrame>
        <p:nvGraphicFramePr>
          <p:cNvPr id="4" name="Table 3">
            <a:extLst>
              <a:ext uri="{FF2B5EF4-FFF2-40B4-BE49-F238E27FC236}">
                <a16:creationId xmlns:a16="http://schemas.microsoft.com/office/drawing/2014/main" id="{4205C9CB-4FFC-895A-7A92-E73FB3F76727}"/>
              </a:ext>
            </a:extLst>
          </p:cNvPr>
          <p:cNvGraphicFramePr>
            <a:graphicFrameLocks noGrp="1"/>
          </p:cNvGraphicFramePr>
          <p:nvPr>
            <p:extLst>
              <p:ext uri="{D42A27DB-BD31-4B8C-83A1-F6EECF244321}">
                <p14:modId xmlns:p14="http://schemas.microsoft.com/office/powerpoint/2010/main" val="2762825294"/>
              </p:ext>
            </p:extLst>
          </p:nvPr>
        </p:nvGraphicFramePr>
        <p:xfrm>
          <a:off x="1039633" y="1201031"/>
          <a:ext cx="7420707" cy="19583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24575">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476209">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320 SATICILAR</a:t>
                      </a:r>
                    </a:p>
                    <a:p>
                      <a:pPr marL="25400">
                        <a:spcBef>
                          <a:spcPts val="250"/>
                        </a:spcBef>
                        <a:spcAft>
                          <a:spcPts val="0"/>
                        </a:spcAft>
                      </a:pPr>
                      <a:r>
                        <a:rPr lang="tr-TR" sz="1400" kern="100" spc="-10" dirty="0">
                          <a:effectLst/>
                        </a:rPr>
                        <a:t>  780 FİNANSMAN GİDERLERİ</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321 BORÇ SENETLERİ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Senetsiz borcun senede çevrilmesi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120.000</a:t>
                      </a:r>
                    </a:p>
                    <a:p>
                      <a:pPr marL="249555"/>
                      <a:r>
                        <a:rPr lang="tr-TR" sz="1400" kern="100" spc="-10" dirty="0">
                          <a:effectLst/>
                        </a:rPr>
                        <a:t>  30.000</a:t>
                      </a:r>
                    </a:p>
                    <a:p>
                      <a:pPr marL="249555"/>
                      <a:endParaRPr lang="tr-TR" sz="1400" kern="100" spc="-10" dirty="0">
                        <a:effectLst/>
                      </a:endParaRP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mn-lt"/>
                        <a:ea typeface="+mn-ea"/>
                        <a:cs typeface="+mn-cs"/>
                      </a:endParaRPr>
                    </a:p>
                    <a:p>
                      <a:endParaRPr lang="tr-TR" sz="1400" kern="100" dirty="0">
                        <a:effectLst/>
                        <a:latin typeface="+mn-lt"/>
                        <a:ea typeface="+mn-ea"/>
                        <a:cs typeface="+mn-cs"/>
                      </a:endParaRPr>
                    </a:p>
                    <a:p>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150.000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6023610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A518EB-C69C-0920-3650-E97B9210FEA6}"/>
              </a:ext>
            </a:extLst>
          </p:cNvPr>
          <p:cNvSpPr>
            <a:spLocks noGrp="1"/>
          </p:cNvSpPr>
          <p:nvPr>
            <p:ph idx="1"/>
          </p:nvPr>
        </p:nvSpPr>
        <p:spPr>
          <a:xfrm>
            <a:off x="269631" y="234462"/>
            <a:ext cx="11582400" cy="6435969"/>
          </a:xfrm>
        </p:spPr>
        <p:txBody>
          <a:bodyPr>
            <a:normAutofit/>
          </a:bodyPr>
          <a:lstStyle/>
          <a:p>
            <a:pPr algn="just"/>
            <a:r>
              <a:rPr lang="en-TR" sz="2000" dirty="0"/>
              <a:t>İşletme 31.12.2023’dr elindeki borç senedi için 50.000 TL reeskont hesaplamıştır.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01.01.2024’deki kayıt.</a:t>
            </a:r>
          </a:p>
        </p:txBody>
      </p:sp>
      <p:graphicFrame>
        <p:nvGraphicFramePr>
          <p:cNvPr id="4" name="Table 3">
            <a:extLst>
              <a:ext uri="{FF2B5EF4-FFF2-40B4-BE49-F238E27FC236}">
                <a16:creationId xmlns:a16="http://schemas.microsoft.com/office/drawing/2014/main" id="{CA2A7170-C964-6023-995C-9D731717797A}"/>
              </a:ext>
            </a:extLst>
          </p:cNvPr>
          <p:cNvGraphicFramePr>
            <a:graphicFrameLocks noGrp="1"/>
          </p:cNvGraphicFramePr>
          <p:nvPr>
            <p:extLst>
              <p:ext uri="{D42A27DB-BD31-4B8C-83A1-F6EECF244321}">
                <p14:modId xmlns:p14="http://schemas.microsoft.com/office/powerpoint/2010/main" val="3690955064"/>
              </p:ext>
            </p:extLst>
          </p:nvPr>
        </p:nvGraphicFramePr>
        <p:xfrm>
          <a:off x="758278" y="675835"/>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31.12.2023</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322 BORÇ SENETLERİ REESKONTU</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647 REESKONT FAİZ GELİRLERİ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Reeskont kaydı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50.000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2FD8C4A9-C939-2688-3FA8-C43A895B46C3}"/>
              </a:ext>
            </a:extLst>
          </p:cNvPr>
          <p:cNvGraphicFramePr>
            <a:graphicFrameLocks noGrp="1"/>
          </p:cNvGraphicFramePr>
          <p:nvPr>
            <p:extLst>
              <p:ext uri="{D42A27DB-BD31-4B8C-83A1-F6EECF244321}">
                <p14:modId xmlns:p14="http://schemas.microsoft.com/office/powerpoint/2010/main" val="3713579481"/>
              </p:ext>
            </p:extLst>
          </p:nvPr>
        </p:nvGraphicFramePr>
        <p:xfrm>
          <a:off x="875509" y="3564696"/>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01.01.2024</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657 REESKONT FAİZ GİDERLERİ</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322 BORÇ SENETLERİ REESKONTU</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Reeskont kaydı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50.000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2562848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CB919-226F-43FD-FAB0-E9EECA66B502}"/>
              </a:ext>
            </a:extLst>
          </p:cNvPr>
          <p:cNvSpPr>
            <a:spLocks noGrp="1"/>
          </p:cNvSpPr>
          <p:nvPr>
            <p:ph idx="1"/>
          </p:nvPr>
        </p:nvSpPr>
        <p:spPr>
          <a:xfrm>
            <a:off x="246185" y="293076"/>
            <a:ext cx="11676184" cy="6389077"/>
          </a:xfrm>
        </p:spPr>
        <p:txBody>
          <a:bodyPr>
            <a:normAutofit/>
          </a:bodyPr>
          <a:lstStyle/>
          <a:p>
            <a:pPr algn="just"/>
            <a:r>
              <a:rPr lang="en-TR" sz="2000" b="1" dirty="0"/>
              <a:t>326 ALINAN DEPOZİTO VE TEMİNATLAR:   </a:t>
            </a:r>
            <a:r>
              <a:rPr lang="en-US" sz="2000" dirty="0" err="1"/>
              <a:t>Üçüncu</a:t>
            </a:r>
            <a:r>
              <a:rPr lang="en-US" sz="2000" dirty="0"/>
              <a:t>̈ </a:t>
            </a:r>
            <a:r>
              <a:rPr lang="en-US" sz="2000" dirty="0" err="1"/>
              <a:t>kişilerin</a:t>
            </a:r>
            <a:r>
              <a:rPr lang="en-US" sz="2000" dirty="0"/>
              <a:t> belli </a:t>
            </a:r>
            <a:r>
              <a:rPr lang="en-US" sz="2000" dirty="0" err="1"/>
              <a:t>bir</a:t>
            </a:r>
            <a:r>
              <a:rPr lang="en-US" sz="2000" dirty="0"/>
              <a:t> </a:t>
            </a:r>
            <a:r>
              <a:rPr lang="en-US" sz="2000" dirty="0" err="1"/>
              <a:t>işi</a:t>
            </a:r>
            <a:r>
              <a:rPr lang="en-US" sz="2000" dirty="0"/>
              <a:t> </a:t>
            </a:r>
            <a:r>
              <a:rPr lang="en-US" sz="2000" dirty="0" err="1"/>
              <a:t>yapmalarını</a:t>
            </a:r>
            <a:r>
              <a:rPr lang="en-US" sz="2000" dirty="0"/>
              <a:t>, </a:t>
            </a:r>
            <a:r>
              <a:rPr lang="en-US" sz="2000" dirty="0" err="1"/>
              <a:t>aldıkları</a:t>
            </a:r>
            <a:r>
              <a:rPr lang="en-US" sz="2000" dirty="0"/>
              <a:t> </a:t>
            </a:r>
            <a:r>
              <a:rPr lang="en-US" sz="2000" dirty="0" err="1"/>
              <a:t>bir</a:t>
            </a:r>
            <a:r>
              <a:rPr lang="en-US" sz="2000" dirty="0"/>
              <a:t> </a:t>
            </a:r>
            <a:r>
              <a:rPr lang="en-US" sz="2000" dirty="0" err="1"/>
              <a:t>değeri</a:t>
            </a:r>
            <a:r>
              <a:rPr lang="en-US" sz="2000" dirty="0"/>
              <a:t> </a:t>
            </a:r>
            <a:r>
              <a:rPr lang="en-US" sz="2000" dirty="0" err="1"/>
              <a:t>geri</a:t>
            </a:r>
            <a:r>
              <a:rPr lang="en-US" sz="2000" dirty="0"/>
              <a:t> </a:t>
            </a:r>
            <a:r>
              <a:rPr lang="en-US" sz="2000" dirty="0" err="1"/>
              <a:t>vermelerini</a:t>
            </a:r>
            <a:r>
              <a:rPr lang="en-US" sz="2000" dirty="0"/>
              <a:t> </a:t>
            </a:r>
            <a:r>
              <a:rPr lang="en-US" sz="2000" dirty="0" err="1"/>
              <a:t>sağlamak</a:t>
            </a:r>
            <a:r>
              <a:rPr lang="en-US" sz="2000" dirty="0"/>
              <a:t> </a:t>
            </a:r>
            <a:r>
              <a:rPr lang="en-US" sz="2000" dirty="0" err="1"/>
              <a:t>amacıyla</a:t>
            </a:r>
            <a:r>
              <a:rPr lang="en-US" sz="2000" dirty="0"/>
              <a:t> </a:t>
            </a:r>
            <a:r>
              <a:rPr lang="en-US" sz="2000" dirty="0" err="1"/>
              <a:t>ve</a:t>
            </a:r>
            <a:r>
              <a:rPr lang="en-US" sz="2000" dirty="0"/>
              <a:t> belli </a:t>
            </a:r>
            <a:r>
              <a:rPr lang="en-US" sz="2000" dirty="0" err="1"/>
              <a:t>sözleşmeler</a:t>
            </a:r>
            <a:r>
              <a:rPr lang="en-US" sz="2000" dirty="0"/>
              <a:t> </a:t>
            </a:r>
            <a:r>
              <a:rPr lang="en-US" sz="2000" dirty="0" err="1"/>
              <a:t>nedeniyle</a:t>
            </a:r>
            <a:r>
              <a:rPr lang="en-US" sz="2000" dirty="0"/>
              <a:t> </a:t>
            </a:r>
            <a:r>
              <a:rPr lang="en-US" sz="2000" dirty="0" err="1"/>
              <a:t>gerçekleşecek</a:t>
            </a:r>
            <a:r>
              <a:rPr lang="en-US" sz="2000" dirty="0"/>
              <a:t> </a:t>
            </a:r>
            <a:r>
              <a:rPr lang="en-US" sz="2000" dirty="0" err="1"/>
              <a:t>bir</a:t>
            </a:r>
            <a:r>
              <a:rPr lang="en-US" sz="2000" dirty="0"/>
              <a:t> </a:t>
            </a:r>
            <a:r>
              <a:rPr lang="en-US" sz="2000" dirty="0" err="1"/>
              <a:t>alacağın</a:t>
            </a:r>
            <a:r>
              <a:rPr lang="en-US" sz="2000" dirty="0"/>
              <a:t> </a:t>
            </a:r>
            <a:r>
              <a:rPr lang="en-US" sz="2000" dirty="0" err="1"/>
              <a:t>karşılığı</a:t>
            </a:r>
            <a:r>
              <a:rPr lang="en-US" sz="2000" dirty="0"/>
              <a:t> </a:t>
            </a:r>
            <a:r>
              <a:rPr lang="en-US" sz="2000" dirty="0" err="1"/>
              <a:t>olarak</a:t>
            </a:r>
            <a:r>
              <a:rPr lang="en-US" sz="2000" dirty="0"/>
              <a:t> </a:t>
            </a:r>
            <a:r>
              <a:rPr lang="en-US" sz="2000" dirty="0" err="1"/>
              <a:t>alınan</a:t>
            </a:r>
            <a:r>
              <a:rPr lang="en-US" sz="2000" dirty="0"/>
              <a:t> </a:t>
            </a:r>
            <a:r>
              <a:rPr lang="en-US" sz="2000" dirty="0" err="1"/>
              <a:t>depozito</a:t>
            </a:r>
            <a:r>
              <a:rPr lang="en-US" sz="2000" dirty="0"/>
              <a:t> </a:t>
            </a:r>
            <a:r>
              <a:rPr lang="en-US" sz="2000" dirty="0" err="1"/>
              <a:t>ve</a:t>
            </a:r>
            <a:r>
              <a:rPr lang="en-US" sz="2000" dirty="0"/>
              <a:t> </a:t>
            </a:r>
            <a:r>
              <a:rPr lang="en-US" sz="2000" dirty="0" err="1"/>
              <a:t>teminat</a:t>
            </a:r>
            <a:r>
              <a:rPr lang="en-US" sz="2000" dirty="0"/>
              <a:t> </a:t>
            </a:r>
            <a:r>
              <a:rPr lang="en-US" sz="2000" dirty="0" err="1"/>
              <a:t>niteliğindeki</a:t>
            </a:r>
            <a:r>
              <a:rPr lang="en-US" sz="2000" dirty="0"/>
              <a:t> </a:t>
            </a:r>
            <a:r>
              <a:rPr lang="en-US" sz="2000" dirty="0" err="1"/>
              <a:t>değerlerin</a:t>
            </a:r>
            <a:r>
              <a:rPr lang="en-US" sz="2000" dirty="0"/>
              <a:t> </a:t>
            </a:r>
            <a:r>
              <a:rPr lang="en-US" sz="2000" dirty="0" err="1"/>
              <a:t>izlendiği</a:t>
            </a:r>
            <a:r>
              <a:rPr lang="en-US" sz="2000" dirty="0"/>
              <a:t> </a:t>
            </a:r>
            <a:r>
              <a:rPr lang="en-US" sz="2000" dirty="0" err="1"/>
              <a:t>hesaptır</a:t>
            </a:r>
            <a:r>
              <a:rPr lang="en-US" sz="2000" dirty="0"/>
              <a:t>.</a:t>
            </a:r>
            <a:endParaRPr lang="en-TR" sz="2000" dirty="0"/>
          </a:p>
          <a:p>
            <a:pPr algn="just"/>
            <a:r>
              <a:rPr lang="en-TR" sz="2000" dirty="0"/>
              <a:t>İşletme kiraya verdiği binası için 60.000 TL depozitoyu banka hesabı üzerinden tahsil etmiştir. </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b="1" dirty="0"/>
              <a:t>329 DİĞER TİCARİ BORÇLAR</a:t>
            </a:r>
          </a:p>
        </p:txBody>
      </p:sp>
      <p:graphicFrame>
        <p:nvGraphicFramePr>
          <p:cNvPr id="4" name="Table 3">
            <a:extLst>
              <a:ext uri="{FF2B5EF4-FFF2-40B4-BE49-F238E27FC236}">
                <a16:creationId xmlns:a16="http://schemas.microsoft.com/office/drawing/2014/main" id="{EAE4F0B4-2C8B-C8C3-69F4-D47222C494E0}"/>
              </a:ext>
            </a:extLst>
          </p:cNvPr>
          <p:cNvGraphicFramePr>
            <a:graphicFrameLocks noGrp="1"/>
          </p:cNvGraphicFramePr>
          <p:nvPr>
            <p:extLst>
              <p:ext uri="{D42A27DB-BD31-4B8C-83A1-F6EECF244321}">
                <p14:modId xmlns:p14="http://schemas.microsoft.com/office/powerpoint/2010/main" val="1992496508"/>
              </p:ext>
            </p:extLst>
          </p:nvPr>
        </p:nvGraphicFramePr>
        <p:xfrm>
          <a:off x="1086524" y="1684020"/>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326 ALINAN DEPOZİT VE TEMİNATLAR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Depozito alınması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60.000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60.000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719498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DE02E7-3BBF-ACF1-CF01-A29F4F704D10}"/>
              </a:ext>
            </a:extLst>
          </p:cNvPr>
          <p:cNvSpPr>
            <a:spLocks noGrp="1"/>
          </p:cNvSpPr>
          <p:nvPr>
            <p:ph idx="1"/>
          </p:nvPr>
        </p:nvSpPr>
        <p:spPr>
          <a:xfrm>
            <a:off x="199292" y="234462"/>
            <a:ext cx="11793416" cy="6377353"/>
          </a:xfrm>
        </p:spPr>
        <p:txBody>
          <a:bodyPr>
            <a:normAutofit/>
          </a:bodyPr>
          <a:lstStyle/>
          <a:p>
            <a:pPr algn="just"/>
            <a:r>
              <a:rPr lang="tr-TR" sz="2000" b="1" dirty="0"/>
              <a:t>33 DİĞER BORÇLAR: </a:t>
            </a:r>
            <a:r>
              <a:rPr lang="tr-TR" sz="2000" dirty="0"/>
              <a:t>Bu hesap grubu; herhangi bir ticari nedene dayanmadan meydana gelmiş ve en çok bir yıl içinde ödenmesi </a:t>
            </a:r>
            <a:r>
              <a:rPr lang="tr-TR" sz="2000" dirty="0" err="1"/>
              <a:t>düşünülen</a:t>
            </a:r>
            <a:r>
              <a:rPr lang="tr-TR" sz="2000" dirty="0"/>
              <a:t> borçların kaydedildiği hesaplan kapsar.</a:t>
            </a:r>
          </a:p>
          <a:p>
            <a:pPr algn="just"/>
            <a:endParaRPr lang="tr-TR" sz="2000" dirty="0"/>
          </a:p>
          <a:p>
            <a:pPr algn="just"/>
            <a:r>
              <a:rPr lang="tr-TR" sz="2000" b="1" dirty="0"/>
              <a:t>331 ORTAKLARA BORÇLAR</a:t>
            </a:r>
          </a:p>
          <a:p>
            <a:pPr algn="just"/>
            <a:r>
              <a:rPr lang="tr-TR" sz="2000" b="1" dirty="0"/>
              <a:t>332 İŞTİRAKLERE BORÇLAR</a:t>
            </a:r>
          </a:p>
          <a:p>
            <a:pPr algn="just"/>
            <a:r>
              <a:rPr lang="tr-TR" sz="2000" b="1" dirty="0"/>
              <a:t>333 BAĞLI ORTAKLAR</a:t>
            </a:r>
          </a:p>
          <a:p>
            <a:pPr algn="just"/>
            <a:r>
              <a:rPr lang="tr-TR" sz="2000" b="1" dirty="0"/>
              <a:t>335 PERSONELE BORÇLAR</a:t>
            </a:r>
          </a:p>
          <a:p>
            <a:pPr algn="just"/>
            <a:r>
              <a:rPr lang="tr-TR" sz="2000" b="1" dirty="0"/>
              <a:t>336 DİĞER ÇEŞİTLİ BORÇLAR</a:t>
            </a:r>
          </a:p>
          <a:p>
            <a:pPr algn="just"/>
            <a:r>
              <a:rPr lang="tr-TR" sz="2000" b="1" dirty="0"/>
              <a:t>337 DİĞER BORÇ SENETLERİ REESKONTU (-)</a:t>
            </a:r>
          </a:p>
          <a:p>
            <a:pPr algn="just"/>
            <a:endParaRPr lang="tr-TR" sz="2000" dirty="0"/>
          </a:p>
          <a:p>
            <a:pPr algn="just"/>
            <a:r>
              <a:rPr lang="tr-TR" sz="2000" dirty="0"/>
              <a:t>İşletme Ortak Tamer Yılmaz’dan 100.000 TL değerinde borcu banka hesabı üzerinden almıştır .</a:t>
            </a:r>
          </a:p>
          <a:p>
            <a:pPr algn="just"/>
            <a:endParaRPr lang="tr-TR" sz="2000" dirty="0"/>
          </a:p>
          <a:p>
            <a:pPr marL="0" indent="0" algn="just">
              <a:buNone/>
            </a:pPr>
            <a:endParaRPr lang="tr-TR" sz="2000" dirty="0"/>
          </a:p>
          <a:p>
            <a:pPr algn="just"/>
            <a:endParaRPr lang="tr-TR" sz="2000" b="1" dirty="0"/>
          </a:p>
        </p:txBody>
      </p:sp>
      <p:graphicFrame>
        <p:nvGraphicFramePr>
          <p:cNvPr id="4" name="Table 3">
            <a:extLst>
              <a:ext uri="{FF2B5EF4-FFF2-40B4-BE49-F238E27FC236}">
                <a16:creationId xmlns:a16="http://schemas.microsoft.com/office/drawing/2014/main" id="{EAE84364-40E2-E57E-1AE4-0605ABDE5997}"/>
              </a:ext>
            </a:extLst>
          </p:cNvPr>
          <p:cNvGraphicFramePr>
            <a:graphicFrameLocks noGrp="1"/>
          </p:cNvGraphicFramePr>
          <p:nvPr>
            <p:extLst>
              <p:ext uri="{D42A27DB-BD31-4B8C-83A1-F6EECF244321}">
                <p14:modId xmlns:p14="http://schemas.microsoft.com/office/powerpoint/2010/main" val="2372652068"/>
              </p:ext>
            </p:extLst>
          </p:nvPr>
        </p:nvGraphicFramePr>
        <p:xfrm>
          <a:off x="1414771" y="4556174"/>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331 ORTAKLARA BORÇLAR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Ortaktan borç alınması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7042395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7ADAE9-C4E0-3442-24B8-FDC75B824412}"/>
              </a:ext>
            </a:extLst>
          </p:cNvPr>
          <p:cNvSpPr>
            <a:spLocks noGrp="1"/>
          </p:cNvSpPr>
          <p:nvPr>
            <p:ph idx="1"/>
          </p:nvPr>
        </p:nvSpPr>
        <p:spPr>
          <a:xfrm>
            <a:off x="293077" y="152399"/>
            <a:ext cx="11711354" cy="6494585"/>
          </a:xfrm>
        </p:spPr>
        <p:txBody>
          <a:bodyPr>
            <a:normAutofit/>
          </a:bodyPr>
          <a:lstStyle/>
          <a:p>
            <a:pPr algn="just"/>
            <a:r>
              <a:rPr lang="en-TR" sz="2000" dirty="0"/>
              <a:t>İşletme 2022 yılındaki 100.000 TL’lik karı 2023 yılında ortaklara dağıtma kararı almıştır.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Kar payı banka hesabından ödemiştir.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p:txBody>
      </p:sp>
      <p:graphicFrame>
        <p:nvGraphicFramePr>
          <p:cNvPr id="4" name="Table 3">
            <a:extLst>
              <a:ext uri="{FF2B5EF4-FFF2-40B4-BE49-F238E27FC236}">
                <a16:creationId xmlns:a16="http://schemas.microsoft.com/office/drawing/2014/main" id="{F89DDB6E-34B4-6308-4C84-99FF3AB5BBFD}"/>
              </a:ext>
            </a:extLst>
          </p:cNvPr>
          <p:cNvGraphicFramePr>
            <a:graphicFrameLocks noGrp="1"/>
          </p:cNvGraphicFramePr>
          <p:nvPr>
            <p:extLst>
              <p:ext uri="{D42A27DB-BD31-4B8C-83A1-F6EECF244321}">
                <p14:modId xmlns:p14="http://schemas.microsoft.com/office/powerpoint/2010/main" val="2339630081"/>
              </p:ext>
            </p:extLst>
          </p:nvPr>
        </p:nvGraphicFramePr>
        <p:xfrm>
          <a:off x="1203756" y="933743"/>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570 GEÇMİŞ YILLAR KARLARI</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331 ORTAKLARA BORÇLAR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Kar dağıtım kararı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79F14D4C-528C-7B84-00F8-FA0472D963ED}"/>
              </a:ext>
            </a:extLst>
          </p:cNvPr>
          <p:cNvGraphicFramePr>
            <a:graphicFrameLocks noGrp="1"/>
          </p:cNvGraphicFramePr>
          <p:nvPr>
            <p:extLst>
              <p:ext uri="{D42A27DB-BD31-4B8C-83A1-F6EECF244321}">
                <p14:modId xmlns:p14="http://schemas.microsoft.com/office/powerpoint/2010/main" val="2609870412"/>
              </p:ext>
            </p:extLst>
          </p:nvPr>
        </p:nvGraphicFramePr>
        <p:xfrm>
          <a:off x="1203756" y="3460067"/>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331 ORTAKLARA BORÇLAR</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102 BANKALAR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Kar dağıtım işlemi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6215843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C46E4A-0ACC-62A2-1EC7-8BF50612805D}"/>
              </a:ext>
            </a:extLst>
          </p:cNvPr>
          <p:cNvSpPr>
            <a:spLocks noGrp="1"/>
          </p:cNvSpPr>
          <p:nvPr>
            <p:ph idx="1"/>
          </p:nvPr>
        </p:nvSpPr>
        <p:spPr>
          <a:xfrm>
            <a:off x="117231" y="140676"/>
            <a:ext cx="11863754" cy="6459415"/>
          </a:xfrm>
        </p:spPr>
        <p:txBody>
          <a:bodyPr>
            <a:normAutofit/>
          </a:bodyPr>
          <a:lstStyle/>
          <a:p>
            <a:pPr algn="just"/>
            <a:r>
              <a:rPr lang="en-TR" sz="2000" dirty="0"/>
              <a:t>İşletme iştiraki Furkan A.Ş’den 100.000 TL borcu </a:t>
            </a:r>
            <a:r>
              <a:rPr lang="tr-TR" sz="2000" dirty="0"/>
              <a:t>banka hesabı üzerinden almıştır.</a:t>
            </a:r>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2000" dirty="0"/>
          </a:p>
          <a:p>
            <a:pPr algn="just"/>
            <a:r>
              <a:rPr lang="en-TR" sz="2000" dirty="0"/>
              <a:t>İşletme bağlı ortaklığı Furkan A.Ş’den 100.000 TL borcu </a:t>
            </a:r>
            <a:r>
              <a:rPr lang="tr-TR" sz="2000" dirty="0"/>
              <a:t>banka hesabı üzerinden almıştır.</a:t>
            </a:r>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2000" dirty="0"/>
          </a:p>
          <a:p>
            <a:pPr marL="0" indent="0" algn="just">
              <a:buNone/>
            </a:pPr>
            <a:r>
              <a:rPr lang="en-TR" sz="2000" dirty="0"/>
              <a:t> </a:t>
            </a:r>
          </a:p>
        </p:txBody>
      </p:sp>
      <p:graphicFrame>
        <p:nvGraphicFramePr>
          <p:cNvPr id="4" name="Table 3">
            <a:extLst>
              <a:ext uri="{FF2B5EF4-FFF2-40B4-BE49-F238E27FC236}">
                <a16:creationId xmlns:a16="http://schemas.microsoft.com/office/drawing/2014/main" id="{41EF985D-F954-548E-7F44-CC1E0F03BC27}"/>
              </a:ext>
            </a:extLst>
          </p:cNvPr>
          <p:cNvGraphicFramePr>
            <a:graphicFrameLocks noGrp="1"/>
          </p:cNvGraphicFramePr>
          <p:nvPr>
            <p:extLst>
              <p:ext uri="{D42A27DB-BD31-4B8C-83A1-F6EECF244321}">
                <p14:modId xmlns:p14="http://schemas.microsoft.com/office/powerpoint/2010/main" val="1457371343"/>
              </p:ext>
            </p:extLst>
          </p:nvPr>
        </p:nvGraphicFramePr>
        <p:xfrm>
          <a:off x="992741" y="699281"/>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332 İŞTİRAKLERE BORÇLAR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Ortaktan borç alınması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6895F51D-51DC-26DA-C974-07A6F4A6229F}"/>
              </a:ext>
            </a:extLst>
          </p:cNvPr>
          <p:cNvGraphicFramePr>
            <a:graphicFrameLocks noGrp="1"/>
          </p:cNvGraphicFramePr>
          <p:nvPr>
            <p:extLst>
              <p:ext uri="{D42A27DB-BD31-4B8C-83A1-F6EECF244321}">
                <p14:modId xmlns:p14="http://schemas.microsoft.com/office/powerpoint/2010/main" val="3627699672"/>
              </p:ext>
            </p:extLst>
          </p:nvPr>
        </p:nvGraphicFramePr>
        <p:xfrm>
          <a:off x="992741" y="3002866"/>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333 BAĞLI ORTAKLIKLAR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Ortaktan borç alınması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6502703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A4C957-DF6B-C273-6118-85569C18FC4B}"/>
              </a:ext>
            </a:extLst>
          </p:cNvPr>
          <p:cNvSpPr>
            <a:spLocks noGrp="1"/>
          </p:cNvSpPr>
          <p:nvPr>
            <p:ph idx="1"/>
          </p:nvPr>
        </p:nvSpPr>
        <p:spPr>
          <a:xfrm>
            <a:off x="199292" y="281354"/>
            <a:ext cx="11758246" cy="6389077"/>
          </a:xfrm>
        </p:spPr>
        <p:txBody>
          <a:bodyPr>
            <a:normAutofit/>
          </a:bodyPr>
          <a:lstStyle/>
          <a:p>
            <a:pPr algn="just"/>
            <a:r>
              <a:rPr lang="tr-TR" sz="1800" dirty="0"/>
              <a:t>İşletme genel merkezinde çalışan personellerinin bordro bilgileri aşağıdaki gibidir; </a:t>
            </a:r>
          </a:p>
          <a:p>
            <a:pPr algn="just"/>
            <a:endParaRPr lang="tr-TR" sz="1800" dirty="0"/>
          </a:p>
          <a:p>
            <a:pPr algn="just"/>
            <a:r>
              <a:rPr lang="tr-TR" sz="1800" dirty="0"/>
              <a:t>SGK işçi payı: 3.000</a:t>
            </a:r>
          </a:p>
          <a:p>
            <a:pPr algn="just"/>
            <a:r>
              <a:rPr lang="tr-TR" sz="1800" dirty="0"/>
              <a:t>SGK işveren payı: 4.000</a:t>
            </a:r>
          </a:p>
          <a:p>
            <a:pPr algn="just"/>
            <a:r>
              <a:rPr lang="tr-TR" sz="1800" dirty="0"/>
              <a:t>Gelir vergisi 8.000</a:t>
            </a:r>
          </a:p>
          <a:p>
            <a:pPr algn="just"/>
            <a:r>
              <a:rPr lang="tr-TR" sz="1800" dirty="0"/>
              <a:t>Damga vergisi: 1.000</a:t>
            </a:r>
          </a:p>
          <a:p>
            <a:pPr algn="just"/>
            <a:r>
              <a:rPr lang="tr-TR" sz="1800" dirty="0"/>
              <a:t>Brüt Ücret: 35.000 </a:t>
            </a:r>
          </a:p>
          <a:p>
            <a:pPr algn="just"/>
            <a:endParaRPr lang="tr-TR" sz="2000" dirty="0"/>
          </a:p>
        </p:txBody>
      </p:sp>
      <p:graphicFrame>
        <p:nvGraphicFramePr>
          <p:cNvPr id="4" name="Table 3">
            <a:extLst>
              <a:ext uri="{FF2B5EF4-FFF2-40B4-BE49-F238E27FC236}">
                <a16:creationId xmlns:a16="http://schemas.microsoft.com/office/drawing/2014/main" id="{8FC93043-8D13-A625-5BEA-8C8FA9843F16}"/>
              </a:ext>
            </a:extLst>
          </p:cNvPr>
          <p:cNvGraphicFramePr>
            <a:graphicFrameLocks noGrp="1"/>
          </p:cNvGraphicFramePr>
          <p:nvPr>
            <p:extLst>
              <p:ext uri="{D42A27DB-BD31-4B8C-83A1-F6EECF244321}">
                <p14:modId xmlns:p14="http://schemas.microsoft.com/office/powerpoint/2010/main" val="1412794872"/>
              </p:ext>
            </p:extLst>
          </p:nvPr>
        </p:nvGraphicFramePr>
        <p:xfrm>
          <a:off x="898956" y="3429000"/>
          <a:ext cx="7420707" cy="1912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tr-TR" sz="1400" kern="100" spc="-10" dirty="0">
                          <a:effectLst/>
                        </a:rPr>
                        <a:t>770 GENEL YÖNETİM GİDERLERİ</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361 ÖDENECEK SOSYAL GÜVENLİK KESİNTİLERİ</a:t>
                      </a: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360 ÖDENECEK VERGİ VE FONLAR </a:t>
                      </a: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335 PERSONELE BORÇLAR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Ortaktan borç alınması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35.000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7.000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9.000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19.000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758434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ED72FF-EE61-14A8-F501-1565E9A5B712}"/>
              </a:ext>
            </a:extLst>
          </p:cNvPr>
          <p:cNvSpPr>
            <a:spLocks noGrp="1"/>
          </p:cNvSpPr>
          <p:nvPr>
            <p:ph idx="1"/>
          </p:nvPr>
        </p:nvSpPr>
        <p:spPr>
          <a:xfrm>
            <a:off x="347241" y="520861"/>
            <a:ext cx="11528383" cy="6099858"/>
          </a:xfrm>
        </p:spPr>
        <p:txBody>
          <a:bodyPr>
            <a:normAutofit/>
          </a:bodyPr>
          <a:lstStyle/>
          <a:p>
            <a:pPr algn="just"/>
            <a:r>
              <a:rPr lang="en-TR" sz="1800" dirty="0"/>
              <a:t>Dönem sonundaki envanter kaydı (31.12.xxxx):</a:t>
            </a:r>
          </a:p>
          <a:p>
            <a:pPr algn="just"/>
            <a:endParaRPr lang="en-TR" sz="2000" dirty="0"/>
          </a:p>
          <a:p>
            <a:pPr algn="just"/>
            <a:endParaRPr lang="en-TR" sz="2000" dirty="0"/>
          </a:p>
          <a:p>
            <a:pPr algn="just"/>
            <a:endParaRPr lang="en-TR" sz="2000" dirty="0"/>
          </a:p>
          <a:p>
            <a:pPr algn="just"/>
            <a:endParaRPr lang="en-TR" sz="2000" dirty="0"/>
          </a:p>
          <a:p>
            <a:pPr marL="0" indent="0" algn="just">
              <a:buNone/>
            </a:pPr>
            <a:endParaRPr lang="en-TR" sz="2000" dirty="0"/>
          </a:p>
          <a:p>
            <a:pPr algn="just"/>
            <a:r>
              <a:rPr lang="tr-TR" sz="1600" b="1" dirty="0"/>
              <a:t>229 ŞÜPHELİ TİCARİ ALACAKLAR KARŞILIĞI (-): </a:t>
            </a:r>
            <a:r>
              <a:rPr lang="tr-TR" sz="1600" dirty="0"/>
              <a:t>Perakende satış yöntemi kullanarak bilanço </a:t>
            </a:r>
            <a:r>
              <a:rPr lang="tr-TR" sz="1600" dirty="0" err="1"/>
              <a:t>gününden</a:t>
            </a:r>
            <a:r>
              <a:rPr lang="tr-TR" sz="1600" dirty="0"/>
              <a:t> önceki iki hesap döneminde vadesinde tahsil edilemeyen alacakların ilgili dönemlerdeki toplam Vadeli satışlara oranlarının ortalamasının değerleme dönemindeki vadeli satışlara uygulanması suretiyle bulunacak </a:t>
            </a:r>
            <a:r>
              <a:rPr lang="tr-TR" sz="1600" dirty="0" err="1"/>
              <a:t>şüpheli</a:t>
            </a:r>
            <a:r>
              <a:rPr lang="tr-TR" sz="1600" dirty="0"/>
              <a:t> alacaklar için ayrılan karşılıkları kapsar.</a:t>
            </a:r>
          </a:p>
          <a:p>
            <a:pPr algn="just"/>
            <a:r>
              <a:rPr lang="tr-TR" sz="1600" dirty="0"/>
              <a:t>İşletme 20 ay vadeli 100.000 TL değerindeki alacak senedinin ödenmemesi sebebiyle icra takibi başlatmış ve alacak değersiz hale gelmiştir. Alacağın tamamı için karşılık ayrılmıştır.</a:t>
            </a:r>
          </a:p>
          <a:p>
            <a:pPr algn="just"/>
            <a:endParaRPr lang="tr-TR" sz="2000" b="1" dirty="0"/>
          </a:p>
        </p:txBody>
      </p:sp>
      <p:graphicFrame>
        <p:nvGraphicFramePr>
          <p:cNvPr id="4" name="Table 3">
            <a:extLst>
              <a:ext uri="{FF2B5EF4-FFF2-40B4-BE49-F238E27FC236}">
                <a16:creationId xmlns:a16="http://schemas.microsoft.com/office/drawing/2014/main" id="{C3BA606A-CA25-D675-8E22-2E3CB6C58B14}"/>
              </a:ext>
            </a:extLst>
          </p:cNvPr>
          <p:cNvGraphicFramePr>
            <a:graphicFrameLocks noGrp="1"/>
          </p:cNvGraphicFramePr>
          <p:nvPr>
            <p:extLst>
              <p:ext uri="{D42A27DB-BD31-4B8C-83A1-F6EECF244321}">
                <p14:modId xmlns:p14="http://schemas.microsoft.com/office/powerpoint/2010/main" val="2109299483"/>
              </p:ext>
            </p:extLst>
          </p:nvPr>
        </p:nvGraphicFramePr>
        <p:xfrm>
          <a:off x="883979" y="915053"/>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074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9332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a:effectLst/>
                        </a:rPr>
                        <a:t>31.12.xxxx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126 VERİLEN DEPOZİTO VE TEMİNATLAR</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226 VERİLEN DEPOZİTO VE TEMİNATLAR</a:t>
                      </a:r>
                      <a:endParaRPr lang="en-TR" sz="18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Teminat vade düzeltmesi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60.000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60.000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4C7A4388-10AE-E306-7F6C-7905184D5914}"/>
              </a:ext>
            </a:extLst>
          </p:cNvPr>
          <p:cNvGraphicFramePr>
            <a:graphicFrameLocks noGrp="1"/>
          </p:cNvGraphicFramePr>
          <p:nvPr>
            <p:extLst>
              <p:ext uri="{D42A27DB-BD31-4B8C-83A1-F6EECF244321}">
                <p14:modId xmlns:p14="http://schemas.microsoft.com/office/powerpoint/2010/main" val="3366053090"/>
              </p:ext>
            </p:extLst>
          </p:nvPr>
        </p:nvGraphicFramePr>
        <p:xfrm>
          <a:off x="1055670" y="4411327"/>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65582">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59352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128 ŞÜPHELİ TİCARİ ALACAKLAR</a:t>
                      </a:r>
                      <a:endParaRPr lang="en-TR" sz="1800" kern="100" dirty="0">
                        <a:effectLst/>
                      </a:endParaRPr>
                    </a:p>
                    <a:p>
                      <a:pPr marL="970280">
                        <a:spcBef>
                          <a:spcPts val="305"/>
                        </a:spcBef>
                        <a:spcAft>
                          <a:spcPts val="0"/>
                        </a:spcAft>
                      </a:pPr>
                      <a:r>
                        <a:rPr lang="tr-TR" sz="1400" kern="100" dirty="0">
                          <a:effectLst/>
                        </a:rPr>
                        <a:t>       </a:t>
                      </a:r>
                    </a:p>
                    <a:p>
                      <a:pPr marL="970280">
                        <a:spcBef>
                          <a:spcPts val="305"/>
                        </a:spcBef>
                        <a:spcAft>
                          <a:spcPts val="0"/>
                        </a:spcAft>
                      </a:pPr>
                      <a:r>
                        <a:rPr lang="tr-TR" sz="1400" kern="100" dirty="0">
                          <a:effectLst/>
                        </a:rPr>
                        <a:t>221 ALACAK SENETLERİ</a:t>
                      </a:r>
                      <a:endParaRPr lang="en-TR" sz="1800" kern="100" dirty="0">
                        <a:effectLst/>
                      </a:endParaRPr>
                    </a:p>
                    <a:p>
                      <a:pPr marL="156845">
                        <a:spcBef>
                          <a:spcPts val="300"/>
                        </a:spcBef>
                        <a:spcAft>
                          <a:spcPts val="0"/>
                        </a:spcAft>
                      </a:pPr>
                      <a:r>
                        <a:rPr lang="tr-TR" sz="1400" kern="100" dirty="0">
                          <a:effectLst/>
                        </a:rPr>
                        <a:t>                  </a:t>
                      </a:r>
                    </a:p>
                    <a:p>
                      <a:pPr marL="456565">
                        <a:spcBef>
                          <a:spcPts val="305"/>
                        </a:spcBef>
                        <a:spcAft>
                          <a:spcPts val="0"/>
                        </a:spcAft>
                      </a:pPr>
                      <a:r>
                        <a:rPr lang="tr-TR" sz="1200" kern="100" dirty="0">
                          <a:effectLst/>
                        </a:rPr>
                        <a:t>Alacağın şüpheli hale gelmesi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100.000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100.000</a:t>
                      </a: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21273759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503B34-ECFA-335D-4176-212C47B22E10}"/>
              </a:ext>
            </a:extLst>
          </p:cNvPr>
          <p:cNvSpPr>
            <a:spLocks noGrp="1"/>
          </p:cNvSpPr>
          <p:nvPr>
            <p:ph idx="1"/>
          </p:nvPr>
        </p:nvSpPr>
        <p:spPr>
          <a:xfrm>
            <a:off x="187569" y="164122"/>
            <a:ext cx="11828585" cy="6588369"/>
          </a:xfrm>
        </p:spPr>
        <p:txBody>
          <a:bodyPr>
            <a:normAutofit/>
          </a:bodyPr>
          <a:lstStyle/>
          <a:p>
            <a:pPr algn="just"/>
            <a:r>
              <a:rPr lang="tr-TR" sz="2000" b="1" dirty="0"/>
              <a:t>34 ALINAN AVANSLAR: </a:t>
            </a:r>
            <a:r>
              <a:rPr lang="tr-TR" sz="2000" dirty="0"/>
              <a:t>Gerek satış sözleşmeleri dolayısıyla gerekse diğer nedenlerle, işletme tarafından </a:t>
            </a:r>
            <a:r>
              <a:rPr lang="tr-TR" sz="2000" dirty="0" err="1"/>
              <a:t>üçüncu</a:t>
            </a:r>
            <a:r>
              <a:rPr lang="tr-TR" sz="2000" dirty="0"/>
              <a:t>̈ kişilerden alınan avansların izlendiği hesaptır. </a:t>
            </a:r>
          </a:p>
          <a:p>
            <a:pPr algn="just"/>
            <a:endParaRPr lang="tr-TR" sz="2000" dirty="0"/>
          </a:p>
          <a:p>
            <a:pPr algn="just"/>
            <a:r>
              <a:rPr lang="tr-TR" sz="2000" b="1" dirty="0"/>
              <a:t>340 ALINAN SİPARİŞ AVANSLARI: </a:t>
            </a:r>
            <a:r>
              <a:rPr lang="tr-TR" sz="2000" dirty="0"/>
              <a:t>İşletmenin satış amacıyla gelecekte yapacağı mal ve hizmet teslimleri ile ilgili olarak peşin tahsil ettiği tutarların izlendiği hesaptır.</a:t>
            </a:r>
          </a:p>
          <a:p>
            <a:pPr algn="just"/>
            <a:endParaRPr lang="tr-TR" sz="2000" dirty="0"/>
          </a:p>
          <a:p>
            <a:pPr algn="just"/>
            <a:r>
              <a:rPr lang="tr-TR" sz="2000" b="1" dirty="0"/>
              <a:t>349 ALINAN DİĞER AVANSLAR:</a:t>
            </a:r>
            <a:r>
              <a:rPr lang="tr-TR" sz="2000" dirty="0"/>
              <a:t> Alınan sipariş avansı kapsamına girmeyen avansların kaydedildiği hesaptır. </a:t>
            </a:r>
          </a:p>
          <a:p>
            <a:pPr algn="just"/>
            <a:endParaRPr lang="tr-TR" sz="2000" dirty="0"/>
          </a:p>
          <a:p>
            <a:pPr algn="just"/>
            <a:r>
              <a:rPr lang="tr-TR" sz="2000" dirty="0"/>
              <a:t>İşletme, müşterisiyle 100.000 TL + KDV (%20) ticari mal satışı için anlaşmıştır. Müşteri 30.000 TL değerinde avansı banka hesabından vermiştir.</a:t>
            </a:r>
          </a:p>
          <a:p>
            <a:pPr algn="just"/>
            <a:endParaRPr lang="tr-TR" sz="2000" dirty="0"/>
          </a:p>
          <a:p>
            <a:pPr algn="just"/>
            <a:endParaRPr lang="tr-TR" sz="2000" dirty="0"/>
          </a:p>
          <a:p>
            <a:pPr algn="just"/>
            <a:endParaRPr lang="tr-TR" sz="2000" dirty="0"/>
          </a:p>
        </p:txBody>
      </p:sp>
      <p:graphicFrame>
        <p:nvGraphicFramePr>
          <p:cNvPr id="4" name="Table 3">
            <a:extLst>
              <a:ext uri="{FF2B5EF4-FFF2-40B4-BE49-F238E27FC236}">
                <a16:creationId xmlns:a16="http://schemas.microsoft.com/office/drawing/2014/main" id="{C8209ACD-670C-F5CA-02E4-801CAF30B716}"/>
              </a:ext>
            </a:extLst>
          </p:cNvPr>
          <p:cNvGraphicFramePr>
            <a:graphicFrameLocks noGrp="1"/>
          </p:cNvGraphicFramePr>
          <p:nvPr>
            <p:extLst>
              <p:ext uri="{D42A27DB-BD31-4B8C-83A1-F6EECF244321}">
                <p14:modId xmlns:p14="http://schemas.microsoft.com/office/powerpoint/2010/main" val="3860509942"/>
              </p:ext>
            </p:extLst>
          </p:nvPr>
        </p:nvGraphicFramePr>
        <p:xfrm>
          <a:off x="1168588" y="3870373"/>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340 ALINAN SİPARİŞ AVANSLARI</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Sipariş avansı.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30.000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30.000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3282795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AD95A6-C28D-6E4B-5A09-D3B48E812D93}"/>
              </a:ext>
            </a:extLst>
          </p:cNvPr>
          <p:cNvSpPr>
            <a:spLocks noGrp="1"/>
          </p:cNvSpPr>
          <p:nvPr>
            <p:ph idx="1"/>
          </p:nvPr>
        </p:nvSpPr>
        <p:spPr>
          <a:xfrm>
            <a:off x="105509" y="246185"/>
            <a:ext cx="11805138" cy="6318738"/>
          </a:xfrm>
        </p:spPr>
        <p:txBody>
          <a:bodyPr>
            <a:normAutofit/>
          </a:bodyPr>
          <a:lstStyle/>
          <a:p>
            <a:pPr algn="just"/>
            <a:r>
              <a:rPr lang="en-TR" sz="1800" dirty="0"/>
              <a:t>Ticari mal müşteriye teslim edilmiş ve satış işlemi tamamlanmıştır (İşletme aralıklı envanter yöntemini kullanmaktadır).  Mal bedeli için çek alınmıştır.</a:t>
            </a:r>
          </a:p>
        </p:txBody>
      </p:sp>
      <p:graphicFrame>
        <p:nvGraphicFramePr>
          <p:cNvPr id="4" name="Table 3">
            <a:extLst>
              <a:ext uri="{FF2B5EF4-FFF2-40B4-BE49-F238E27FC236}">
                <a16:creationId xmlns:a16="http://schemas.microsoft.com/office/drawing/2014/main" id="{85CCCAC6-45B0-E587-227E-12F82827D6B1}"/>
              </a:ext>
            </a:extLst>
          </p:cNvPr>
          <p:cNvGraphicFramePr>
            <a:graphicFrameLocks noGrp="1"/>
          </p:cNvGraphicFramePr>
          <p:nvPr>
            <p:extLst>
              <p:ext uri="{D42A27DB-BD31-4B8C-83A1-F6EECF244321}">
                <p14:modId xmlns:p14="http://schemas.microsoft.com/office/powerpoint/2010/main" val="523782310"/>
              </p:ext>
            </p:extLst>
          </p:nvPr>
        </p:nvGraphicFramePr>
        <p:xfrm>
          <a:off x="969295" y="890758"/>
          <a:ext cx="7420707" cy="234696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 </a:t>
                      </a:r>
                    </a:p>
                    <a:p>
                      <a:pPr marL="25400">
                        <a:spcBef>
                          <a:spcPts val="250"/>
                        </a:spcBef>
                        <a:spcAft>
                          <a:spcPts val="0"/>
                        </a:spcAft>
                      </a:pPr>
                      <a:r>
                        <a:rPr lang="tr-TR" sz="1400" kern="100" spc="-10" dirty="0">
                          <a:effectLst/>
                        </a:rPr>
                        <a:t>  340 ALINAN SİPARİŞ AVANSLARI</a:t>
                      </a:r>
                    </a:p>
                    <a:p>
                      <a:pPr marL="25400">
                        <a:spcBef>
                          <a:spcPts val="250"/>
                        </a:spcBef>
                        <a:spcAft>
                          <a:spcPts val="0"/>
                        </a:spcAft>
                      </a:pP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600 YURTİÇİ SATIŞLAR </a:t>
                      </a: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391 HESAPLANAN KDV</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Ortaktan borç alınması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90.000</a:t>
                      </a:r>
                    </a:p>
                    <a:p>
                      <a:pPr marL="249555"/>
                      <a:r>
                        <a:rPr lang="tr-TR" sz="1400" kern="100" spc="-10" dirty="0">
                          <a:effectLst/>
                        </a:rPr>
                        <a:t>30.000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20.000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7207281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BC633F-9ECF-0F43-5ED3-3890494B0CAB}"/>
              </a:ext>
            </a:extLst>
          </p:cNvPr>
          <p:cNvSpPr>
            <a:spLocks noGrp="1"/>
          </p:cNvSpPr>
          <p:nvPr>
            <p:ph idx="1"/>
          </p:nvPr>
        </p:nvSpPr>
        <p:spPr>
          <a:xfrm>
            <a:off x="424543" y="359228"/>
            <a:ext cx="11680371" cy="6270171"/>
          </a:xfrm>
        </p:spPr>
        <p:txBody>
          <a:bodyPr>
            <a:normAutofit/>
          </a:bodyPr>
          <a:lstStyle/>
          <a:p>
            <a:pPr algn="just"/>
            <a:r>
              <a:rPr lang="tr-TR" sz="2000" b="1" dirty="0"/>
              <a:t>36 ÖDENECEK VERGİ VE DİĞER YASAL YÜKÜMLÜLÜKLER: </a:t>
            </a:r>
            <a:r>
              <a:rPr lang="tr-TR" sz="2000" dirty="0"/>
              <a:t>İşletmenin sorumlu veya </a:t>
            </a:r>
            <a:r>
              <a:rPr lang="tr-TR" sz="2000" dirty="0" err="1"/>
              <a:t>mükellef</a:t>
            </a:r>
            <a:r>
              <a:rPr lang="tr-TR" sz="2000" dirty="0"/>
              <a:t> sıfatıyla, ödeyeceği vergi, resim, harç, kesinti, sigorta primi, sendika aidatları, icra taksitleri ve benzeri borçlarının izlendiği hesap grubudur.»</a:t>
            </a:r>
          </a:p>
          <a:p>
            <a:pPr algn="just"/>
            <a:endParaRPr lang="tr-TR" sz="2000" dirty="0"/>
          </a:p>
          <a:p>
            <a:pPr algn="just"/>
            <a:r>
              <a:rPr lang="tr-TR" sz="2000" b="1" dirty="0"/>
              <a:t>360 ÖDENECEK VERGİ VE FONLAR: </a:t>
            </a:r>
            <a:r>
              <a:rPr lang="tr-TR" sz="2000" dirty="0"/>
              <a:t>İşletmenin ekonomik faaliyetlerde bulunmasının sonucu ilgili mali mevzuat uyarınca </a:t>
            </a:r>
            <a:r>
              <a:rPr lang="tr-TR" sz="2000" dirty="0" err="1"/>
              <a:t>mükellef</a:t>
            </a:r>
            <a:r>
              <a:rPr lang="tr-TR" sz="2000" dirty="0"/>
              <a:t> veya sorumlu, sıfatıyla işletmenin kendisine, personeline ve </a:t>
            </a:r>
            <a:r>
              <a:rPr lang="tr-TR" sz="2000" dirty="0" err="1"/>
              <a:t>üçüncu</a:t>
            </a:r>
            <a:r>
              <a:rPr lang="tr-TR" sz="2000" dirty="0"/>
              <a:t>̈ kişilere ilişkin olarak’’ ödenmesi gereken vergi, resim, harç ve fonların izlendiği hesaptır.</a:t>
            </a:r>
          </a:p>
          <a:p>
            <a:pPr algn="just"/>
            <a:endParaRPr lang="tr-TR" sz="2000" dirty="0"/>
          </a:p>
          <a:p>
            <a:pPr algn="just"/>
            <a:r>
              <a:rPr lang="tr-TR" sz="2000" dirty="0"/>
              <a:t>İşletmenin 2023 yılına ait karı üzerinden beyan edilen kurumlar vergisi 52.000 TL’dir. Peşin Ödenen Vergi ve Fonlar hesabının borç kalanı 9.000 TL’dir. Vergi beyannamesiyle ilgili kayıt ne olmalıdır.</a:t>
            </a:r>
          </a:p>
          <a:p>
            <a:pPr algn="just"/>
            <a:endParaRPr lang="tr-TR" sz="2000" dirty="0"/>
          </a:p>
          <a:p>
            <a:pPr algn="just"/>
            <a:endParaRPr lang="tr-TR" sz="2000" dirty="0"/>
          </a:p>
        </p:txBody>
      </p:sp>
      <p:graphicFrame>
        <p:nvGraphicFramePr>
          <p:cNvPr id="4" name="Table 3">
            <a:extLst>
              <a:ext uri="{FF2B5EF4-FFF2-40B4-BE49-F238E27FC236}">
                <a16:creationId xmlns:a16="http://schemas.microsoft.com/office/drawing/2014/main" id="{963E3ED5-6512-A191-941C-687A4F259423}"/>
              </a:ext>
            </a:extLst>
          </p:cNvPr>
          <p:cNvGraphicFramePr>
            <a:graphicFrameLocks noGrp="1"/>
          </p:cNvGraphicFramePr>
          <p:nvPr>
            <p:extLst>
              <p:ext uri="{D42A27DB-BD31-4B8C-83A1-F6EECF244321}">
                <p14:modId xmlns:p14="http://schemas.microsoft.com/office/powerpoint/2010/main" val="1659318422"/>
              </p:ext>
            </p:extLst>
          </p:nvPr>
        </p:nvGraphicFramePr>
        <p:xfrm>
          <a:off x="1168588" y="3870373"/>
          <a:ext cx="7420707" cy="21793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370 DÖNEM KARI VERGİ VE YASAL YÜKÜMLÜLÜKLER KARŞILIKLARI</a:t>
                      </a:r>
                    </a:p>
                    <a:p>
                      <a:pPr marL="25400">
                        <a:spcBef>
                          <a:spcPts val="250"/>
                        </a:spcBef>
                        <a:spcAft>
                          <a:spcPts val="0"/>
                        </a:spcAft>
                      </a:pPr>
                      <a:r>
                        <a:rPr lang="tr-TR" sz="1400" kern="100" spc="-10" dirty="0">
                          <a:effectLst/>
                        </a:rPr>
                        <a:t>                          </a:t>
                      </a:r>
                      <a:endParaRPr lang="en-TR" sz="2400" kern="100" dirty="0">
                        <a:effectLst/>
                      </a:endParaRPr>
                    </a:p>
                    <a:p>
                      <a:pPr marL="456565">
                        <a:spcBef>
                          <a:spcPts val="305"/>
                        </a:spcBef>
                        <a:spcAft>
                          <a:spcPts val="0"/>
                        </a:spcAft>
                      </a:pPr>
                      <a:r>
                        <a:rPr lang="tr-TR" sz="1400" kern="100" dirty="0">
                          <a:effectLst/>
                        </a:rPr>
                        <a:t>           371 DÖNEM KARININ PEŞİN ÖDENEN VERGİ VE DİĞER YASAL YÜKÜMLÜLÜKLERİ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400" b="1" kern="100" dirty="0">
                          <a:effectLst/>
                          <a:latin typeface="Times New Roman" panose="02020603050405020304" pitchFamily="18" charset="0"/>
                          <a:ea typeface="Times New Roman" panose="02020603050405020304" pitchFamily="18" charset="0"/>
                          <a:cs typeface="Times New Roman" panose="02020603050405020304" pitchFamily="18" charset="0"/>
                        </a:rPr>
                        <a:t>           360 ÖDENECEK VERGİ VE FONLAR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Vergi beyannamesi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52.000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9.000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43.000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2066453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6A5283-1D06-24B1-F156-A15740B974EF}"/>
              </a:ext>
            </a:extLst>
          </p:cNvPr>
          <p:cNvSpPr>
            <a:spLocks noGrp="1"/>
          </p:cNvSpPr>
          <p:nvPr>
            <p:ph idx="1"/>
          </p:nvPr>
        </p:nvSpPr>
        <p:spPr>
          <a:xfrm>
            <a:off x="457199" y="228600"/>
            <a:ext cx="11549743" cy="6477000"/>
          </a:xfrm>
        </p:spPr>
        <p:txBody>
          <a:bodyPr>
            <a:normAutofit/>
          </a:bodyPr>
          <a:lstStyle/>
          <a:p>
            <a:pPr algn="just"/>
            <a:r>
              <a:rPr lang="tr-TR" sz="2000" b="1" dirty="0"/>
              <a:t>KDV MAHSUBU: </a:t>
            </a:r>
          </a:p>
          <a:p>
            <a:pPr algn="just"/>
            <a:endParaRPr lang="tr-TR" sz="2000" b="1" dirty="0"/>
          </a:p>
          <a:p>
            <a:pPr algn="just"/>
            <a:r>
              <a:rPr lang="tr-TR" sz="1400" b="1" i="0" u="none" strike="noStrike" dirty="0">
                <a:solidFill>
                  <a:srgbClr val="333333"/>
                </a:solidFill>
                <a:effectLst/>
                <a:latin typeface="Roboto" panose="02000000000000000000" pitchFamily="2" charset="0"/>
              </a:rPr>
              <a:t>391 HESAPLANAN KDV &gt; 191 İNDİRİLECEK KDV = 360 ÖDENECEK VERGİ VE FONLAR</a:t>
            </a:r>
            <a:br>
              <a:rPr lang="tr-TR" sz="1400" b="1" i="0" u="none" strike="noStrike" dirty="0">
                <a:solidFill>
                  <a:srgbClr val="333333"/>
                </a:solidFill>
                <a:effectLst/>
                <a:latin typeface="Roboto" panose="02000000000000000000" pitchFamily="2" charset="0"/>
              </a:rPr>
            </a:br>
            <a:r>
              <a:rPr lang="tr-TR" sz="1400" b="1" i="0" u="none" strike="noStrike" dirty="0">
                <a:solidFill>
                  <a:srgbClr val="333333"/>
                </a:solidFill>
                <a:effectLst/>
                <a:latin typeface="Roboto" panose="02000000000000000000" pitchFamily="2" charset="0"/>
              </a:rPr>
              <a:t>191 İNDİRİLECEK KDV 	           &gt;          391 HESAPLANAN KDV                      =         190 DEVREDEN KDV HESABI</a:t>
            </a:r>
          </a:p>
          <a:p>
            <a:pPr algn="just"/>
            <a:endParaRPr lang="tr-TR" sz="1400" b="1" dirty="0">
              <a:solidFill>
                <a:srgbClr val="333333"/>
              </a:solidFill>
              <a:latin typeface="Roboto" panose="02000000000000000000" pitchFamily="2" charset="0"/>
            </a:endParaRPr>
          </a:p>
          <a:p>
            <a:pPr algn="just"/>
            <a:endParaRPr lang="tr-TR" sz="1400" b="1" dirty="0">
              <a:solidFill>
                <a:srgbClr val="333333"/>
              </a:solidFill>
              <a:latin typeface="Roboto" panose="02000000000000000000" pitchFamily="2" charset="0"/>
            </a:endParaRPr>
          </a:p>
          <a:p>
            <a:pPr algn="just"/>
            <a:endParaRPr lang="tr-TR" sz="1400" b="1" dirty="0">
              <a:solidFill>
                <a:srgbClr val="333333"/>
              </a:solidFill>
              <a:latin typeface="Roboto" panose="02000000000000000000" pitchFamily="2" charset="0"/>
            </a:endParaRPr>
          </a:p>
          <a:p>
            <a:pPr algn="just"/>
            <a:r>
              <a:rPr lang="tr-TR" sz="1400" dirty="0">
                <a:solidFill>
                  <a:srgbClr val="333333"/>
                </a:solidFill>
                <a:latin typeface="Roboto" panose="02000000000000000000" pitchFamily="2" charset="0"/>
              </a:rPr>
              <a:t>İşletmenin Mart ayı sonunda KDV Hesaplarının durumu aşağıdaki gibidir. Mart ayı KDV mahsup kaydını yapınız.</a:t>
            </a:r>
          </a:p>
          <a:p>
            <a:pPr algn="just"/>
            <a:r>
              <a:rPr lang="tr-TR" sz="1400" dirty="0">
                <a:solidFill>
                  <a:srgbClr val="333333"/>
                </a:solidFill>
                <a:latin typeface="Roboto" panose="02000000000000000000" pitchFamily="2" charset="0"/>
              </a:rPr>
              <a:t>191 İNDİRİLECEK KDV: 24.000</a:t>
            </a:r>
          </a:p>
          <a:p>
            <a:pPr algn="just"/>
            <a:r>
              <a:rPr lang="tr-TR" sz="1600" dirty="0"/>
              <a:t>391 HESAPLANAN KDV: 10.000</a:t>
            </a:r>
            <a:endParaRPr lang="tr-TR" sz="1400" dirty="0"/>
          </a:p>
        </p:txBody>
      </p:sp>
      <p:graphicFrame>
        <p:nvGraphicFramePr>
          <p:cNvPr id="4" name="Table 3">
            <a:extLst>
              <a:ext uri="{FF2B5EF4-FFF2-40B4-BE49-F238E27FC236}">
                <a16:creationId xmlns:a16="http://schemas.microsoft.com/office/drawing/2014/main" id="{B88314E6-4D97-DC34-92CF-67CEC1854AA0}"/>
              </a:ext>
            </a:extLst>
          </p:cNvPr>
          <p:cNvGraphicFramePr>
            <a:graphicFrameLocks noGrp="1"/>
          </p:cNvGraphicFramePr>
          <p:nvPr>
            <p:extLst>
              <p:ext uri="{D42A27DB-BD31-4B8C-83A1-F6EECF244321}">
                <p14:modId xmlns:p14="http://schemas.microsoft.com/office/powerpoint/2010/main" val="933580634"/>
              </p:ext>
            </p:extLst>
          </p:nvPr>
        </p:nvGraphicFramePr>
        <p:xfrm>
          <a:off x="903514" y="3649032"/>
          <a:ext cx="7420707" cy="19431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391 HESAPLANAN KDV</a:t>
                      </a:r>
                    </a:p>
                    <a:p>
                      <a:pPr marL="25400">
                        <a:spcBef>
                          <a:spcPts val="250"/>
                        </a:spcBef>
                        <a:spcAft>
                          <a:spcPts val="0"/>
                        </a:spcAft>
                      </a:pPr>
                      <a:r>
                        <a:rPr lang="tr-TR" sz="1400" kern="100" spc="-10" dirty="0">
                          <a:effectLst/>
                        </a:rPr>
                        <a:t>  190 DEVREDEN KDV</a:t>
                      </a:r>
                      <a:endParaRPr lang="en-TR" sz="2400" kern="100" dirty="0">
                        <a:effectLst/>
                      </a:endParaRPr>
                    </a:p>
                    <a:p>
                      <a:pPr marL="456565">
                        <a:spcBef>
                          <a:spcPts val="305"/>
                        </a:spcBef>
                        <a:spcAft>
                          <a:spcPts val="0"/>
                        </a:spcAft>
                      </a:pPr>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191 İNDİRİLECEK KDV</a:t>
                      </a: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Mart ayı KDV mahsubu</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a:t>
                      </a:r>
                    </a:p>
                    <a:p>
                      <a:pPr marL="249555"/>
                      <a:r>
                        <a:rPr lang="tr-TR" sz="1400" kern="100" spc="-10" dirty="0">
                          <a:effectLst/>
                        </a:rPr>
                        <a:t>14.000 </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24.000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89048956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93578F-41C8-0E8F-5E47-F3DE25C3F84D}"/>
              </a:ext>
            </a:extLst>
          </p:cNvPr>
          <p:cNvSpPr>
            <a:spLocks noGrp="1"/>
          </p:cNvSpPr>
          <p:nvPr>
            <p:ph idx="1"/>
          </p:nvPr>
        </p:nvSpPr>
        <p:spPr>
          <a:xfrm>
            <a:off x="315686" y="359228"/>
            <a:ext cx="11713028" cy="6498771"/>
          </a:xfrm>
        </p:spPr>
        <p:txBody>
          <a:bodyPr>
            <a:normAutofit/>
          </a:bodyPr>
          <a:lstStyle/>
          <a:p>
            <a:pPr algn="just"/>
            <a:r>
              <a:rPr lang="tr-TR" sz="2000" dirty="0"/>
              <a:t>İşletmenin Nisan ayı sonunda KDV Hesaplarının durumu aşağıdaki gibidir. Mart ayı KDV mahsup kaydını yapınız.</a:t>
            </a:r>
          </a:p>
          <a:p>
            <a:pPr algn="just"/>
            <a:r>
              <a:rPr lang="tr-TR" sz="2000" dirty="0"/>
              <a:t>191 İNDİRİLECEK KDV: 50.000</a:t>
            </a:r>
          </a:p>
          <a:p>
            <a:pPr algn="just"/>
            <a:r>
              <a:rPr lang="tr-TR" sz="2000" dirty="0"/>
              <a:t>391 HESAPLANAN KDV: 100.000</a:t>
            </a:r>
          </a:p>
          <a:p>
            <a:pPr algn="just"/>
            <a:r>
              <a:rPr lang="tr-TR" sz="2000" dirty="0"/>
              <a:t>190 DEVREDEN KDV: 14.000</a:t>
            </a:r>
          </a:p>
          <a:p>
            <a:pPr algn="just"/>
            <a:endParaRPr lang="tr-TR" sz="2000" dirty="0"/>
          </a:p>
        </p:txBody>
      </p:sp>
      <p:graphicFrame>
        <p:nvGraphicFramePr>
          <p:cNvPr id="4" name="Table 3">
            <a:extLst>
              <a:ext uri="{FF2B5EF4-FFF2-40B4-BE49-F238E27FC236}">
                <a16:creationId xmlns:a16="http://schemas.microsoft.com/office/drawing/2014/main" id="{6C11D946-491A-B664-AC1A-009A602B21C8}"/>
              </a:ext>
            </a:extLst>
          </p:cNvPr>
          <p:cNvGraphicFramePr>
            <a:graphicFrameLocks noGrp="1"/>
          </p:cNvGraphicFramePr>
          <p:nvPr>
            <p:extLst>
              <p:ext uri="{D42A27DB-BD31-4B8C-83A1-F6EECF244321}">
                <p14:modId xmlns:p14="http://schemas.microsoft.com/office/powerpoint/2010/main" val="3006517704"/>
              </p:ext>
            </p:extLst>
          </p:nvPr>
        </p:nvGraphicFramePr>
        <p:xfrm>
          <a:off x="500744" y="2457450"/>
          <a:ext cx="7420707" cy="1912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391 HESAPLANAN KDV</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190 DEVREDEN KDV</a:t>
                      </a: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191 İNDİRİLECEK KDV</a:t>
                      </a:r>
                    </a:p>
                    <a:p>
                      <a:pPr marL="456565">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360 ÖDENECEK VERGİ VE FONLAR</a:t>
                      </a:r>
                    </a:p>
                    <a:p>
                      <a:pPr marL="456565">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Nisan ayı KDV mahsubu</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14.000 </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50.000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36.000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6256009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67BA3E-A641-CC28-EBD7-E14D8BB75F87}"/>
              </a:ext>
            </a:extLst>
          </p:cNvPr>
          <p:cNvSpPr>
            <a:spLocks noGrp="1"/>
          </p:cNvSpPr>
          <p:nvPr>
            <p:ph idx="1"/>
          </p:nvPr>
        </p:nvSpPr>
        <p:spPr>
          <a:xfrm>
            <a:off x="108857" y="261257"/>
            <a:ext cx="11811000" cy="6422572"/>
          </a:xfrm>
        </p:spPr>
        <p:txBody>
          <a:bodyPr>
            <a:normAutofit/>
          </a:bodyPr>
          <a:lstStyle/>
          <a:p>
            <a:pPr algn="just"/>
            <a:r>
              <a:rPr lang="tr-TR" sz="1800" b="1" dirty="0"/>
              <a:t>361 ÖDENECEK SOSYAL GÜVENLİK KESİNTİLERİ: </a:t>
            </a:r>
            <a:r>
              <a:rPr lang="tr-TR" sz="1800" dirty="0"/>
              <a:t>işletmenin, personelin hak edişlerinden sosyal </a:t>
            </a:r>
            <a:r>
              <a:rPr lang="tr-TR" sz="1800" dirty="0" err="1"/>
              <a:t>güvenlik</a:t>
            </a:r>
            <a:r>
              <a:rPr lang="tr-TR" sz="1800" dirty="0"/>
              <a:t> mevzuatı </a:t>
            </a:r>
            <a:r>
              <a:rPr lang="tr-TR" sz="1800" dirty="0" err="1"/>
              <a:t>hükümlerine</a:t>
            </a:r>
            <a:r>
              <a:rPr lang="tr-TR" sz="1800" dirty="0"/>
              <a:t> göre kesintiye tabi tutmakla </a:t>
            </a:r>
            <a:r>
              <a:rPr lang="tr-TR" sz="1800" dirty="0" err="1"/>
              <a:t>yükümlu</a:t>
            </a:r>
            <a:r>
              <a:rPr lang="tr-TR" sz="1800" dirty="0"/>
              <a:t>̈ bulunduğu, personele ait emeklilik keseneği-</a:t>
            </a:r>
            <a:r>
              <a:rPr lang="tr-TR" sz="1800" dirty="0" err="1"/>
              <a:t>we</a:t>
            </a:r>
            <a:r>
              <a:rPr lang="tr-TR" sz="1800" dirty="0"/>
              <a:t> sigorta primleri ile bunlara ilişkin işveren katılma payları ve işverence-sosyal' </a:t>
            </a:r>
            <a:r>
              <a:rPr lang="tr-TR" sz="1800" dirty="0" err="1"/>
              <a:t>güvenlik</a:t>
            </a:r>
            <a:r>
              <a:rPr lang="tr-TR" sz="1800" dirty="0"/>
              <a:t> kuruluşlarına ödenecek diğer </a:t>
            </a:r>
            <a:r>
              <a:rPr lang="tr-TR" sz="1800" dirty="0" err="1"/>
              <a:t>yükümlülüklerin</a:t>
            </a:r>
            <a:r>
              <a:rPr lang="tr-TR" sz="1800" dirty="0"/>
              <a:t> izlendiği hesaptır.</a:t>
            </a:r>
          </a:p>
          <a:p>
            <a:pPr algn="just"/>
            <a:endParaRPr lang="tr-TR" sz="2000" dirty="0"/>
          </a:p>
          <a:p>
            <a:pPr algn="just"/>
            <a:r>
              <a:rPr lang="tr-TR" sz="2000" b="1" dirty="0"/>
              <a:t>368 VADESİ GEÇMİŞ, ERTELENMİŞ VEYA TAKSİTLENDİRİLMİŞ VERGİ VE DİĞER YÜKÜMLÜLÜKLER: </a:t>
            </a:r>
            <a:r>
              <a:rPr lang="tr-TR" sz="2000" dirty="0"/>
              <a:t>Kanuni </a:t>
            </a:r>
            <a:r>
              <a:rPr lang="tr-TR" sz="2000" dirty="0" err="1"/>
              <a:t>süresi</a:t>
            </a:r>
            <a:r>
              <a:rPr lang="tr-TR" sz="2000" dirty="0"/>
              <a:t> içerisinde "ödenmeyen vergi ve </a:t>
            </a:r>
            <a:r>
              <a:rPr lang="tr-TR" sz="2000" dirty="0" err="1"/>
              <a:t>yükümlülükleri</a:t>
            </a:r>
            <a:r>
              <a:rPr lang="tr-TR" sz="2000" dirty="0"/>
              <a:t> ile erteleme ve taksitlendirme </a:t>
            </a:r>
            <a:r>
              <a:rPr lang="tr-TR" sz="2000" dirty="0" err="1"/>
              <a:t>süresi</a:t>
            </a:r>
            <a:r>
              <a:rPr lang="tr-TR" sz="2000" dirty="0"/>
              <a:t> bilanço tarihinde bir yıldan az olan vergi ve </a:t>
            </a:r>
            <a:r>
              <a:rPr lang="tr-TR" sz="2000" dirty="0" err="1"/>
              <a:t>yükümlülükleri</a:t>
            </a:r>
            <a:r>
              <a:rPr lang="tr-TR" sz="2000" dirty="0"/>
              <a:t> kapsar.</a:t>
            </a:r>
          </a:p>
          <a:p>
            <a:pPr algn="just"/>
            <a:endParaRPr lang="tr-TR" sz="2000" dirty="0"/>
          </a:p>
          <a:p>
            <a:pPr algn="just"/>
            <a:r>
              <a:rPr lang="tr-TR" sz="2000" dirty="0"/>
              <a:t>İşletmenin 289.000 TL tutarındaki sigorta prim borcu anlaşma neticesinde 5 ay taksitlendirilmiştir. </a:t>
            </a:r>
          </a:p>
        </p:txBody>
      </p:sp>
      <p:graphicFrame>
        <p:nvGraphicFramePr>
          <p:cNvPr id="4" name="Table 3">
            <a:extLst>
              <a:ext uri="{FF2B5EF4-FFF2-40B4-BE49-F238E27FC236}">
                <a16:creationId xmlns:a16="http://schemas.microsoft.com/office/drawing/2014/main" id="{EE3434DC-8B87-ED7F-5704-880E62FFCAFE}"/>
              </a:ext>
            </a:extLst>
          </p:cNvPr>
          <p:cNvGraphicFramePr>
            <a:graphicFrameLocks noGrp="1"/>
          </p:cNvGraphicFramePr>
          <p:nvPr>
            <p:extLst>
              <p:ext uri="{D42A27DB-BD31-4B8C-83A1-F6EECF244321}">
                <p14:modId xmlns:p14="http://schemas.microsoft.com/office/powerpoint/2010/main" val="4289838115"/>
              </p:ext>
            </p:extLst>
          </p:nvPr>
        </p:nvGraphicFramePr>
        <p:xfrm>
          <a:off x="1240972" y="3643993"/>
          <a:ext cx="7420707" cy="1653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361 ÖDENECEK SOSYAL GÜVENLİK KESİNTİLERİ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tr-TR" sz="1200" b="1" dirty="0"/>
                        <a:t>368 VADESİ GEÇMİŞ, ERTELENMİŞ VEYA TAKSİTLENDİRİLMİŞ VERGİ VE DİĞER YÜKÜMLÜLÜKLER</a:t>
                      </a: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Sigorta prim borcunun yeniden yapılandırılması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289.000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289.000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32019889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C4359C-56AE-ACD3-13E2-0014AD6FE97E}"/>
              </a:ext>
            </a:extLst>
          </p:cNvPr>
          <p:cNvSpPr>
            <a:spLocks noGrp="1"/>
          </p:cNvSpPr>
          <p:nvPr>
            <p:ph idx="1"/>
          </p:nvPr>
        </p:nvSpPr>
        <p:spPr>
          <a:xfrm>
            <a:off x="195943" y="315686"/>
            <a:ext cx="11767457" cy="6281057"/>
          </a:xfrm>
        </p:spPr>
        <p:txBody>
          <a:bodyPr>
            <a:normAutofit/>
          </a:bodyPr>
          <a:lstStyle/>
          <a:p>
            <a:pPr algn="just"/>
            <a:r>
              <a:rPr lang="tr-TR" sz="2000" b="1" dirty="0"/>
              <a:t>37 BORÇ VE GİDER KARŞILIKLARI: </a:t>
            </a:r>
            <a:r>
              <a:rPr lang="tr-TR" sz="2000" dirty="0"/>
              <a:t>Bilanço tarihinde belirgin olarak ortaya çıkan ancak tutarının ne olacağı kesin olarak bilinemeyen veya tutarı bilinmekle birlikte ne zaman tahakkuk edeceği bilinemeyen kısa vadeli borçlar veya giderler için ayrılan karşılıkların izlendiği hesap grubudur. </a:t>
            </a:r>
          </a:p>
          <a:p>
            <a:pPr algn="just"/>
            <a:endParaRPr lang="tr-TR" sz="2000" dirty="0"/>
          </a:p>
          <a:p>
            <a:pPr algn="just"/>
            <a:r>
              <a:rPr lang="tr-TR" sz="2000" b="1" dirty="0"/>
              <a:t>370 DÖNEM KARI VERGİ VE DİĞER YASAL YÜKÜMLÜLÜK KARŞILIKLARI: </a:t>
            </a:r>
            <a:r>
              <a:rPr lang="tr-TR" sz="2000" dirty="0"/>
              <a:t>Dönem kârı </a:t>
            </a:r>
            <a:r>
              <a:rPr lang="tr-TR" sz="2000" dirty="0" err="1"/>
              <a:t>üzerinden</a:t>
            </a:r>
            <a:r>
              <a:rPr lang="tr-TR" sz="2000" dirty="0"/>
              <a:t> hesaplanan kurumlar vergisi, diğer vergi ve kesintiler, fonlar ve benzeri diğer </a:t>
            </a:r>
            <a:r>
              <a:rPr lang="tr-TR" sz="2000" dirty="0" err="1"/>
              <a:t>yükümlülükler</a:t>
            </a:r>
            <a:r>
              <a:rPr lang="tr-TR" sz="2000" dirty="0"/>
              <a:t> İçin ayrılan karşılıkların izlendiği hesaptır.</a:t>
            </a:r>
          </a:p>
          <a:p>
            <a:pPr algn="just"/>
            <a:endParaRPr lang="tr-TR" sz="2000" dirty="0"/>
          </a:p>
          <a:p>
            <a:pPr algn="just"/>
            <a:r>
              <a:rPr lang="tr-TR" sz="2000" b="1" dirty="0"/>
              <a:t>371 DÖNEM KÂRININ PEŞİN ÖDENEN VERGİ VE DİĞER YÜKÜMLÜLÜKLERİ (-): </a:t>
            </a:r>
            <a:r>
              <a:rPr lang="tr-TR" sz="2000" dirty="0"/>
              <a:t>Mevzuat gereğince peşin ödenen gelir ve kurumlar vergisi ile diğer </a:t>
            </a:r>
            <a:r>
              <a:rPr lang="tr-TR" sz="2000" dirty="0" err="1"/>
              <a:t>yükümlülüklerin</a:t>
            </a:r>
            <a:r>
              <a:rPr lang="tr-TR" sz="2000" dirty="0"/>
              <a:t> izlendiği hesaptır.</a:t>
            </a:r>
          </a:p>
          <a:p>
            <a:pPr algn="just"/>
            <a:endParaRPr lang="tr-TR" sz="2000" dirty="0"/>
          </a:p>
          <a:p>
            <a:pPr algn="just"/>
            <a:endParaRPr lang="tr-TR" sz="2000" dirty="0"/>
          </a:p>
          <a:p>
            <a:pPr algn="just"/>
            <a:endParaRPr lang="en-TR" sz="2000" dirty="0"/>
          </a:p>
        </p:txBody>
      </p:sp>
    </p:spTree>
    <p:extLst>
      <p:ext uri="{BB962C8B-B14F-4D97-AF65-F5344CB8AC3E}">
        <p14:creationId xmlns:p14="http://schemas.microsoft.com/office/powerpoint/2010/main" val="24230875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E6E7F7-0BA0-64CA-AE94-2F0BD96D20EF}"/>
              </a:ext>
            </a:extLst>
          </p:cNvPr>
          <p:cNvSpPr>
            <a:spLocks noGrp="1"/>
          </p:cNvSpPr>
          <p:nvPr>
            <p:ph idx="1"/>
          </p:nvPr>
        </p:nvSpPr>
        <p:spPr>
          <a:xfrm>
            <a:off x="174171" y="195943"/>
            <a:ext cx="11854543" cy="6379028"/>
          </a:xfrm>
        </p:spPr>
        <p:txBody>
          <a:bodyPr>
            <a:normAutofit/>
          </a:bodyPr>
          <a:lstStyle/>
          <a:p>
            <a:pPr algn="just"/>
            <a:r>
              <a:rPr lang="tr-TR" sz="2000" dirty="0"/>
              <a:t>İşletmenin 2023 yılına ait dönem karı 1.000.000 TL’dir. Bu kar üzerinden 200.000 TL vergi hesaplanmıştır. İşletme 2023 dönemi içinde 30.000 TL değerinde peşin vergi ödemesi yapılmıştır. </a:t>
            </a:r>
          </a:p>
        </p:txBody>
      </p:sp>
      <p:graphicFrame>
        <p:nvGraphicFramePr>
          <p:cNvPr id="4" name="Table 3">
            <a:extLst>
              <a:ext uri="{FF2B5EF4-FFF2-40B4-BE49-F238E27FC236}">
                <a16:creationId xmlns:a16="http://schemas.microsoft.com/office/drawing/2014/main" id="{153AEF29-7D72-AAAC-9B2F-AD9DBA6EC687}"/>
              </a:ext>
            </a:extLst>
          </p:cNvPr>
          <p:cNvGraphicFramePr>
            <a:graphicFrameLocks noGrp="1"/>
          </p:cNvGraphicFramePr>
          <p:nvPr>
            <p:extLst>
              <p:ext uri="{D42A27DB-BD31-4B8C-83A1-F6EECF244321}">
                <p14:modId xmlns:p14="http://schemas.microsoft.com/office/powerpoint/2010/main" val="3733452139"/>
              </p:ext>
            </p:extLst>
          </p:nvPr>
        </p:nvGraphicFramePr>
        <p:xfrm>
          <a:off x="936172" y="1118507"/>
          <a:ext cx="7420707" cy="17145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tr-TR" sz="1400" kern="100" spc="-10" dirty="0">
                          <a:effectLst/>
                        </a:rPr>
                        <a:t>371 DÖNEM KARININ PEŞİN ÖDENEN VERGİ VE DİĞER YÜKÜMLÜLÜKLERİ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tr-TR" sz="1400" b="1" dirty="0"/>
                        <a:t>193 PEŞİN ÖDENEN VERGİ VE FONLAR</a:t>
                      </a:r>
                      <a:r>
                        <a:rPr lang="tr-TR" sz="14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Peşin ödenen verginin yıl sonu ilgili hesaba aktarımı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30.000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30.000 </a:t>
                      </a: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B2E13A57-0AA0-435B-7448-6C5D8B18DE6C}"/>
              </a:ext>
            </a:extLst>
          </p:cNvPr>
          <p:cNvGraphicFramePr>
            <a:graphicFrameLocks noGrp="1"/>
          </p:cNvGraphicFramePr>
          <p:nvPr>
            <p:extLst>
              <p:ext uri="{D42A27DB-BD31-4B8C-83A1-F6EECF244321}">
                <p14:modId xmlns:p14="http://schemas.microsoft.com/office/powerpoint/2010/main" val="4179662249"/>
              </p:ext>
            </p:extLst>
          </p:nvPr>
        </p:nvGraphicFramePr>
        <p:xfrm>
          <a:off x="936172" y="3045824"/>
          <a:ext cx="7420707" cy="19583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tr-TR" sz="1400" kern="100" spc="-10" dirty="0">
                          <a:effectLst/>
                        </a:rPr>
                        <a:t>691 DÖNEM KARI VERGİ VE DİĞER YASAL YÜKÜMLÜLÜK KARŞILIKLARI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marR="0" lvl="0" indent="0" algn="just" defTabSz="914400" rtl="0" eaLnBrk="1" fontAlgn="auto" latinLnBrk="0" hangingPunct="1">
                        <a:lnSpc>
                          <a:spcPct val="100000"/>
                        </a:lnSpc>
                        <a:spcBef>
                          <a:spcPts val="305"/>
                        </a:spcBef>
                        <a:spcAft>
                          <a:spcPts val="0"/>
                        </a:spcAft>
                        <a:buClrTx/>
                        <a:buSzTx/>
                        <a:buFontTx/>
                        <a:buNone/>
                        <a:tabLst/>
                        <a:defRPr/>
                      </a:pPr>
                      <a:r>
                        <a:rPr lang="tr-TR" sz="1400" b="1" dirty="0"/>
                        <a:t>370 DÖNEM KARI VERGİ VE DİĞER YASAL YÜKÜMLÜLÜK KARŞILIKLARI</a:t>
                      </a:r>
                    </a:p>
                    <a:p>
                      <a:pPr marL="456565" marR="0" lvl="0" indent="0" algn="just" defTabSz="914400" rtl="0" eaLnBrk="1" fontAlgn="auto" latinLnBrk="0" hangingPunct="1">
                        <a:lnSpc>
                          <a:spcPct val="100000"/>
                        </a:lnSpc>
                        <a:spcBef>
                          <a:spcPts val="305"/>
                        </a:spcBef>
                        <a:spcAft>
                          <a:spcPts val="0"/>
                        </a:spcAft>
                        <a:buClrTx/>
                        <a:buSzTx/>
                        <a:buFontTx/>
                        <a:buNone/>
                        <a:tabLst/>
                        <a:defRPr/>
                      </a:pPr>
                      <a:endParaRPr lang="tr-TR" sz="1400" b="1" dirty="0"/>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Dönem sonu vergi için karşılık ayrılması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200.000</a:t>
                      </a: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8231073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9499C9-7F83-F0FA-4AEC-A43BAA1EE12C}"/>
              </a:ext>
            </a:extLst>
          </p:cNvPr>
          <p:cNvSpPr>
            <a:spLocks noGrp="1"/>
          </p:cNvSpPr>
          <p:nvPr>
            <p:ph idx="1"/>
          </p:nvPr>
        </p:nvSpPr>
        <p:spPr>
          <a:xfrm>
            <a:off x="293915" y="293914"/>
            <a:ext cx="11636828" cy="6422572"/>
          </a:xfrm>
        </p:spPr>
        <p:txBody>
          <a:bodyPr>
            <a:normAutofit/>
          </a:bodyPr>
          <a:lstStyle/>
          <a:p>
            <a:pPr algn="just"/>
            <a:endParaRPr lang="tr-TR" sz="2000" dirty="0"/>
          </a:p>
        </p:txBody>
      </p:sp>
      <p:graphicFrame>
        <p:nvGraphicFramePr>
          <p:cNvPr id="5" name="Table 4">
            <a:extLst>
              <a:ext uri="{FF2B5EF4-FFF2-40B4-BE49-F238E27FC236}">
                <a16:creationId xmlns:a16="http://schemas.microsoft.com/office/drawing/2014/main" id="{6A4C3246-9CF6-DA81-8B13-90D0D0C8D5AC}"/>
              </a:ext>
            </a:extLst>
          </p:cNvPr>
          <p:cNvGraphicFramePr>
            <a:graphicFrameLocks noGrp="1"/>
          </p:cNvGraphicFramePr>
          <p:nvPr>
            <p:extLst>
              <p:ext uri="{D42A27DB-BD31-4B8C-83A1-F6EECF244321}">
                <p14:modId xmlns:p14="http://schemas.microsoft.com/office/powerpoint/2010/main" val="3979141282"/>
              </p:ext>
            </p:extLst>
          </p:nvPr>
        </p:nvGraphicFramePr>
        <p:xfrm>
          <a:off x="1197430" y="4506686"/>
          <a:ext cx="7420707" cy="22098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tr-TR" sz="1400" kern="100" spc="-10" dirty="0">
                          <a:effectLst/>
                        </a:rPr>
                        <a:t>370 DÖNEM KARI VERGİ VE DİĞER YASAL YÜKÜMLÜLÜK KARŞILIKLARI </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marR="0" lvl="0" indent="0" algn="just" defTabSz="914400" rtl="0" eaLnBrk="1" fontAlgn="auto" latinLnBrk="0" hangingPunct="1">
                        <a:lnSpc>
                          <a:spcPct val="100000"/>
                        </a:lnSpc>
                        <a:spcBef>
                          <a:spcPts val="305"/>
                        </a:spcBef>
                        <a:spcAft>
                          <a:spcPts val="0"/>
                        </a:spcAft>
                        <a:buClrTx/>
                        <a:buSzTx/>
                        <a:buFontTx/>
                        <a:buNone/>
                        <a:tabLst/>
                        <a:defRPr/>
                      </a:pPr>
                      <a:r>
                        <a:rPr lang="tr-TR" sz="1400" b="1" dirty="0"/>
                        <a:t>371 DÖNEM KARININ PEŞİN ÖDENEN VERGİ VE DİĞER YÜKÜMLÜLÜKLERİ</a:t>
                      </a:r>
                    </a:p>
                    <a:p>
                      <a:pPr marL="456565" marR="0" lvl="0" indent="0" algn="just" defTabSz="914400" rtl="0" eaLnBrk="1" fontAlgn="auto" latinLnBrk="0" hangingPunct="1">
                        <a:lnSpc>
                          <a:spcPct val="100000"/>
                        </a:lnSpc>
                        <a:spcBef>
                          <a:spcPts val="305"/>
                        </a:spcBef>
                        <a:spcAft>
                          <a:spcPts val="0"/>
                        </a:spcAft>
                        <a:buClrTx/>
                        <a:buSzTx/>
                        <a:buFontTx/>
                        <a:buNone/>
                        <a:tabLst/>
                        <a:defRPr/>
                      </a:pPr>
                      <a:r>
                        <a:rPr lang="tr-TR" sz="1400" b="1" dirty="0"/>
                        <a:t>360 ÖDENECEK VERGİ VE FONLAR  </a:t>
                      </a:r>
                    </a:p>
                    <a:p>
                      <a:pPr marL="456565" marR="0" lvl="0" indent="0" algn="just" defTabSz="914400" rtl="0" eaLnBrk="1" fontAlgn="auto" latinLnBrk="0" hangingPunct="1">
                        <a:lnSpc>
                          <a:spcPct val="100000"/>
                        </a:lnSpc>
                        <a:spcBef>
                          <a:spcPts val="305"/>
                        </a:spcBef>
                        <a:spcAft>
                          <a:spcPts val="0"/>
                        </a:spcAft>
                        <a:buClrTx/>
                        <a:buSzTx/>
                        <a:buFontTx/>
                        <a:buNone/>
                        <a:tabLst/>
                        <a:defRPr/>
                      </a:pPr>
                      <a:r>
                        <a:rPr lang="tr-TR" sz="1400" b="1" dirty="0"/>
                        <a:t>  </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Vergi beyannamesi kaydı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30.000</a:t>
                      </a: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170.000</a:t>
                      </a: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DF21C236-F257-CE8A-6993-24DB1986ECD1}"/>
              </a:ext>
            </a:extLst>
          </p:cNvPr>
          <p:cNvGraphicFramePr>
            <a:graphicFrameLocks noGrp="1"/>
          </p:cNvGraphicFramePr>
          <p:nvPr>
            <p:extLst>
              <p:ext uri="{D42A27DB-BD31-4B8C-83A1-F6EECF244321}">
                <p14:modId xmlns:p14="http://schemas.microsoft.com/office/powerpoint/2010/main" val="3806817611"/>
              </p:ext>
            </p:extLst>
          </p:nvPr>
        </p:nvGraphicFramePr>
        <p:xfrm>
          <a:off x="1197430" y="43543"/>
          <a:ext cx="7420707" cy="253746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tr-TR" sz="1400" kern="100" spc="-10" dirty="0">
                          <a:effectLst/>
                        </a:rPr>
                        <a:t>690 DÖNEM KARI VEYA ZARARI</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marR="0" lvl="0" indent="0" algn="just" defTabSz="914400" rtl="0" eaLnBrk="1" fontAlgn="auto" latinLnBrk="0" hangingPunct="1">
                        <a:lnSpc>
                          <a:spcPct val="100000"/>
                        </a:lnSpc>
                        <a:spcBef>
                          <a:spcPts val="305"/>
                        </a:spcBef>
                        <a:spcAft>
                          <a:spcPts val="0"/>
                        </a:spcAft>
                        <a:buClrTx/>
                        <a:buSzTx/>
                        <a:buFontTx/>
                        <a:buNone/>
                        <a:tabLst/>
                        <a:defRPr/>
                      </a:pPr>
                      <a:endParaRPr lang="tr-TR" sz="1400" b="1" dirty="0"/>
                    </a:p>
                    <a:p>
                      <a:pPr marL="25400">
                        <a:spcBef>
                          <a:spcPts val="250"/>
                        </a:spcBef>
                        <a:spcAft>
                          <a:spcPts val="0"/>
                        </a:spcAft>
                      </a:pPr>
                      <a:r>
                        <a:rPr lang="tr-TR" sz="1400" kern="100" spc="-10" dirty="0">
                          <a:effectLst/>
                        </a:rPr>
                        <a:t>                                              691 DÖNEM KARI VERGİ </a:t>
                      </a:r>
                    </a:p>
                    <a:p>
                      <a:pPr marL="25400">
                        <a:spcBef>
                          <a:spcPts val="250"/>
                        </a:spcBef>
                        <a:spcAft>
                          <a:spcPts val="0"/>
                        </a:spcAft>
                      </a:pPr>
                      <a:r>
                        <a:rPr lang="tr-TR" sz="1400" kern="100" spc="-10" dirty="0">
                          <a:effectLst/>
                        </a:rPr>
                        <a:t>                                              VE DİĞER YASAL YÜKÜMLÜLÜK    </a:t>
                      </a:r>
                    </a:p>
                    <a:p>
                      <a:pPr marL="25400">
                        <a:spcBef>
                          <a:spcPts val="250"/>
                        </a:spcBef>
                        <a:spcAft>
                          <a:spcPts val="0"/>
                        </a:spcAft>
                      </a:pPr>
                      <a:r>
                        <a:rPr lang="tr-TR" sz="1400" kern="100" spc="-10" dirty="0">
                          <a:effectLst/>
                        </a:rPr>
                        <a:t>                                              KARŞILIKLARI</a:t>
                      </a:r>
                    </a:p>
                    <a:p>
                      <a:pPr marL="25400">
                        <a:spcBef>
                          <a:spcPts val="250"/>
                        </a:spcBef>
                        <a:spcAft>
                          <a:spcPts val="0"/>
                        </a:spcAft>
                      </a:pPr>
                      <a:r>
                        <a:rPr lang="tr-TR" sz="1400" kern="100" spc="-10" dirty="0">
                          <a:effectLst/>
                        </a:rPr>
                        <a:t>                                             692 DÖNEM NET KARI VEYA </a:t>
                      </a:r>
                    </a:p>
                    <a:p>
                      <a:pPr marL="25400">
                        <a:spcBef>
                          <a:spcPts val="250"/>
                        </a:spcBef>
                        <a:spcAft>
                          <a:spcPts val="0"/>
                        </a:spcAft>
                      </a:pPr>
                      <a:r>
                        <a:rPr lang="tr-TR" sz="1400" kern="100" spc="-10" dirty="0">
                          <a:effectLst/>
                        </a:rPr>
                        <a:t>                                             ZARARI</a:t>
                      </a:r>
                    </a:p>
                    <a:p>
                      <a:pPr marL="456565" marR="0" lvl="0" indent="0" algn="just" defTabSz="914400" rtl="0" eaLnBrk="1" fontAlgn="auto" latinLnBrk="0" hangingPunct="1">
                        <a:lnSpc>
                          <a:spcPct val="100000"/>
                        </a:lnSpc>
                        <a:spcBef>
                          <a:spcPts val="305"/>
                        </a:spcBef>
                        <a:spcAft>
                          <a:spcPts val="0"/>
                        </a:spcAft>
                        <a:buClrTx/>
                        <a:buSzTx/>
                        <a:buFontTx/>
                        <a:buNone/>
                        <a:tabLst/>
                        <a:defRPr/>
                      </a:pPr>
                      <a:endParaRPr lang="tr-TR" sz="1400" b="1" dirty="0"/>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Dönem sonu vergi için karşılık ayrılması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200.000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800.000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7" name="Table 6">
            <a:extLst>
              <a:ext uri="{FF2B5EF4-FFF2-40B4-BE49-F238E27FC236}">
                <a16:creationId xmlns:a16="http://schemas.microsoft.com/office/drawing/2014/main" id="{976FAB1E-0B86-1E6C-E2E7-9E2EA2791F74}"/>
              </a:ext>
            </a:extLst>
          </p:cNvPr>
          <p:cNvGraphicFramePr>
            <a:graphicFrameLocks noGrp="1"/>
          </p:cNvGraphicFramePr>
          <p:nvPr>
            <p:extLst>
              <p:ext uri="{D42A27DB-BD31-4B8C-83A1-F6EECF244321}">
                <p14:modId xmlns:p14="http://schemas.microsoft.com/office/powerpoint/2010/main" val="539016718"/>
              </p:ext>
            </p:extLst>
          </p:nvPr>
        </p:nvGraphicFramePr>
        <p:xfrm>
          <a:off x="1197430" y="2739934"/>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692 DÖNEM NET KARI VEYA ZARARI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590 DÖNEM NET KARI</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Dönem net karının bilançoya aktarılması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800.000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800.000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0744440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01A053-5885-625D-380D-16151556CD89}"/>
              </a:ext>
            </a:extLst>
          </p:cNvPr>
          <p:cNvSpPr>
            <a:spLocks noGrp="1"/>
          </p:cNvSpPr>
          <p:nvPr>
            <p:ph idx="1"/>
          </p:nvPr>
        </p:nvSpPr>
        <p:spPr>
          <a:xfrm>
            <a:off x="261257" y="130629"/>
            <a:ext cx="11930743" cy="6455228"/>
          </a:xfrm>
        </p:spPr>
        <p:txBody>
          <a:bodyPr>
            <a:normAutofit/>
          </a:bodyPr>
          <a:lstStyle/>
          <a:p>
            <a:pPr algn="just"/>
            <a:r>
              <a:rPr lang="tr-TR" sz="2000" b="1" dirty="0"/>
              <a:t>372 KIDEM TAZMİNATI KARŞILIĞI: </a:t>
            </a:r>
            <a:r>
              <a:rPr lang="tr-TR" sz="2000" dirty="0"/>
              <a:t>Bu hesapta, belirlenecek esaslar çerçevesinde ayrılan ve bir yıl içinde</a:t>
            </a:r>
          </a:p>
          <a:p>
            <a:pPr algn="just"/>
            <a:r>
              <a:rPr lang="tr-TR" sz="2000" dirty="0"/>
              <a:t>ödeneceği </a:t>
            </a:r>
            <a:r>
              <a:rPr lang="tr-TR" sz="2000" dirty="0" err="1"/>
              <a:t>öngörülen</a:t>
            </a:r>
            <a:r>
              <a:rPr lang="tr-TR" sz="2000" dirty="0"/>
              <a:t> kıdem tazminatları karşılıkları izlenir.</a:t>
            </a:r>
          </a:p>
          <a:p>
            <a:pPr algn="just"/>
            <a:endParaRPr lang="tr-TR" sz="2000" dirty="0"/>
          </a:p>
          <a:p>
            <a:pPr algn="just"/>
            <a:r>
              <a:rPr lang="tr-TR" sz="2000" dirty="0"/>
              <a:t>İşletme Mart 2024 yılında emekli olmasını beklediği idari personeli </a:t>
            </a:r>
            <a:r>
              <a:rPr lang="en-TR" sz="2000" dirty="0"/>
              <a:t>için 2023 yılının başında 150.000 TL kıdem tazminatı karşılığı ayırmıştır.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Dönem sonunda kıdem tazminatıyla ilgili vade düzeltmesi kaydı atılmıştır. </a:t>
            </a:r>
            <a:endParaRPr lang="tr-TR" sz="2000" dirty="0"/>
          </a:p>
        </p:txBody>
      </p:sp>
      <p:graphicFrame>
        <p:nvGraphicFramePr>
          <p:cNvPr id="4" name="Table 3">
            <a:extLst>
              <a:ext uri="{FF2B5EF4-FFF2-40B4-BE49-F238E27FC236}">
                <a16:creationId xmlns:a16="http://schemas.microsoft.com/office/drawing/2014/main" id="{1F1430F3-A8EF-A796-2104-E5167D0B5C18}"/>
              </a:ext>
            </a:extLst>
          </p:cNvPr>
          <p:cNvGraphicFramePr>
            <a:graphicFrameLocks noGrp="1"/>
          </p:cNvGraphicFramePr>
          <p:nvPr>
            <p:extLst>
              <p:ext uri="{D42A27DB-BD31-4B8C-83A1-F6EECF244321}">
                <p14:modId xmlns:p14="http://schemas.microsoft.com/office/powerpoint/2010/main" val="2737132608"/>
              </p:ext>
            </p:extLst>
          </p:nvPr>
        </p:nvGraphicFramePr>
        <p:xfrm>
          <a:off x="1121230" y="2119448"/>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770 GENEL YÖNETİM GİDERLERİ </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472 KIDEM TAZMİNATI KARŞILIĞI</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Kıdem tazminatı karşılığının ayrılması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150.000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FFD2F518-518B-E063-43AC-05745881EB5F}"/>
              </a:ext>
            </a:extLst>
          </p:cNvPr>
          <p:cNvGraphicFramePr>
            <a:graphicFrameLocks noGrp="1"/>
          </p:cNvGraphicFramePr>
          <p:nvPr>
            <p:extLst>
              <p:ext uri="{D42A27DB-BD31-4B8C-83A1-F6EECF244321}">
                <p14:modId xmlns:p14="http://schemas.microsoft.com/office/powerpoint/2010/main" val="1043985277"/>
              </p:ext>
            </p:extLst>
          </p:nvPr>
        </p:nvGraphicFramePr>
        <p:xfrm>
          <a:off x="1121230" y="4352652"/>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472 KIDEM TAZMİNATI KARŞILIĞI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372 KIDEM TAZMİNATI KARŞILIĞI</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Kıdem tazminatı karşılığı vade kaydı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150.000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091489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403E4-BB6B-3A99-A2F3-1ABE977D9677}"/>
              </a:ext>
            </a:extLst>
          </p:cNvPr>
          <p:cNvSpPr>
            <a:spLocks noGrp="1"/>
          </p:cNvSpPr>
          <p:nvPr>
            <p:ph type="title"/>
          </p:nvPr>
        </p:nvSpPr>
        <p:spPr/>
        <p:txBody>
          <a:bodyPr/>
          <a:lstStyle/>
          <a:p>
            <a:endParaRPr lang="en-TR"/>
          </a:p>
        </p:txBody>
      </p:sp>
      <p:sp>
        <p:nvSpPr>
          <p:cNvPr id="3" name="Content Placeholder 2">
            <a:extLst>
              <a:ext uri="{FF2B5EF4-FFF2-40B4-BE49-F238E27FC236}">
                <a16:creationId xmlns:a16="http://schemas.microsoft.com/office/drawing/2014/main" id="{904D5693-83B6-AD22-EBC3-54AF163D4AAE}"/>
              </a:ext>
            </a:extLst>
          </p:cNvPr>
          <p:cNvSpPr>
            <a:spLocks noGrp="1"/>
          </p:cNvSpPr>
          <p:nvPr>
            <p:ph idx="1"/>
          </p:nvPr>
        </p:nvSpPr>
        <p:spPr>
          <a:xfrm>
            <a:off x="393539" y="2209785"/>
            <a:ext cx="11597833" cy="4410934"/>
          </a:xfrm>
        </p:spPr>
        <p:txBody>
          <a:bodyPr>
            <a:normAutofit/>
          </a:bodyPr>
          <a:lstStyle/>
          <a:p>
            <a:pPr algn="just"/>
            <a:r>
              <a:rPr lang="tr-TR" sz="2000" b="1" dirty="0"/>
              <a:t>23 DİĞER ALACAKLAR: </a:t>
            </a:r>
            <a:r>
              <a:rPr lang="tr-TR" sz="2000" dirty="0"/>
              <a:t>Herhangi bir ticari işleme dayanmadan meydana gelmiş ve bir yıldan uzun </a:t>
            </a:r>
            <a:r>
              <a:rPr lang="tr-TR" sz="2000" dirty="0" err="1"/>
              <a:t>sürede</a:t>
            </a:r>
            <a:r>
              <a:rPr lang="tr-TR" sz="2000" dirty="0"/>
              <a:t> tahsil edilmesi </a:t>
            </a:r>
            <a:r>
              <a:rPr lang="tr-TR" sz="2000" dirty="0" err="1"/>
              <a:t>düşünülen</a:t>
            </a:r>
            <a:r>
              <a:rPr lang="tr-TR" sz="2000" dirty="0"/>
              <a:t> alacakları kapsar. Vadesi bir yılın altına </a:t>
            </a:r>
            <a:r>
              <a:rPr lang="tr-TR" sz="2000" dirty="0" err="1"/>
              <a:t>düşenler</a:t>
            </a:r>
            <a:r>
              <a:rPr lang="tr-TR" sz="2000" dirty="0"/>
              <a:t> dönen varlıklar içerisindeki ilgili hesaplarına aktarılır. Bu grupta aşağıdaki hesaplar yer alır.</a:t>
            </a:r>
          </a:p>
          <a:p>
            <a:pPr algn="just"/>
            <a:endParaRPr lang="tr-TR" sz="2000" dirty="0"/>
          </a:p>
          <a:p>
            <a:pPr algn="just"/>
            <a:r>
              <a:rPr lang="tr-TR" sz="2000" b="1" dirty="0"/>
              <a:t>231 ORTAKLARDAN ALACAKLAR: </a:t>
            </a:r>
            <a:r>
              <a:rPr lang="tr-TR" sz="2000" dirty="0"/>
              <a:t>İşletmenin esas faaliyet konusu dışındaki işlemleri dolayısı ile </a:t>
            </a:r>
            <a:r>
              <a:rPr lang="tr-TR" sz="2000" dirty="0" err="1"/>
              <a:t>ödünç</a:t>
            </a:r>
            <a:r>
              <a:rPr lang="tr-TR" sz="2000" dirty="0"/>
              <a:t> verme ve benzer nedenlerle ortaya çıkan) ortaklardan alacaklı bulunduğu tutarların izlendiği hesaptır.</a:t>
            </a:r>
          </a:p>
          <a:p>
            <a:pPr algn="just"/>
            <a:endParaRPr lang="tr-TR" sz="2000" dirty="0"/>
          </a:p>
          <a:p>
            <a:pPr algn="just"/>
            <a:r>
              <a:rPr lang="tr-TR" sz="2000" b="1" dirty="0"/>
              <a:t>232 İŞTİRAKLERDEN ALACAKLAR:</a:t>
            </a:r>
            <a:r>
              <a:rPr lang="tr-TR" sz="2000" dirty="0"/>
              <a:t> İşletmenin, esas faaliyet konusu dışındaki işlemleri dolayısı ile </a:t>
            </a:r>
            <a:r>
              <a:rPr lang="tr-TR" sz="2000" dirty="0" err="1"/>
              <a:t>ödünç</a:t>
            </a:r>
            <a:r>
              <a:rPr lang="tr-TR" sz="2000" dirty="0"/>
              <a:t> verme ve benzer nedenlerle ortaya çıkan) iştiraklerinden olan alacaklarını içerir.</a:t>
            </a:r>
          </a:p>
          <a:p>
            <a:pPr algn="just"/>
            <a:endParaRPr lang="tr-TR" sz="2000" dirty="0"/>
          </a:p>
          <a:p>
            <a:pPr algn="just"/>
            <a:r>
              <a:rPr lang="tr-TR" sz="2000" b="1" dirty="0"/>
              <a:t>233 BAĞLI ORTAKLIKLARDAN ALACAKLAR: </a:t>
            </a:r>
            <a:r>
              <a:rPr lang="tr-TR" sz="2000" dirty="0"/>
              <a:t>İşletmenin, esas faaliyet konusu dışındaki işlemleri dolayısı ile </a:t>
            </a:r>
            <a:r>
              <a:rPr lang="tr-TR" sz="2000" dirty="0" err="1"/>
              <a:t>ödünç</a:t>
            </a:r>
            <a:r>
              <a:rPr lang="tr-TR" sz="2000" dirty="0"/>
              <a:t> verme ve benzer nedenlerle ortaya çıkan) bağlı ortaklıklarından olan alacaklarını kapsar.</a:t>
            </a:r>
          </a:p>
          <a:p>
            <a:pPr algn="just"/>
            <a:endParaRPr lang="tr-TR" sz="2000" dirty="0"/>
          </a:p>
          <a:p>
            <a:pPr algn="just"/>
            <a:endParaRPr lang="tr-TR" sz="2000" dirty="0"/>
          </a:p>
        </p:txBody>
      </p:sp>
      <p:graphicFrame>
        <p:nvGraphicFramePr>
          <p:cNvPr id="4" name="Table 3">
            <a:extLst>
              <a:ext uri="{FF2B5EF4-FFF2-40B4-BE49-F238E27FC236}">
                <a16:creationId xmlns:a16="http://schemas.microsoft.com/office/drawing/2014/main" id="{D9334D33-FB53-90E0-1857-2FEB07A408A2}"/>
              </a:ext>
            </a:extLst>
          </p:cNvPr>
          <p:cNvGraphicFramePr>
            <a:graphicFrameLocks noGrp="1"/>
          </p:cNvGraphicFramePr>
          <p:nvPr>
            <p:extLst>
              <p:ext uri="{D42A27DB-BD31-4B8C-83A1-F6EECF244321}">
                <p14:modId xmlns:p14="http://schemas.microsoft.com/office/powerpoint/2010/main" val="2337272266"/>
              </p:ext>
            </p:extLst>
          </p:nvPr>
        </p:nvGraphicFramePr>
        <p:xfrm>
          <a:off x="838200" y="521645"/>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9010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59352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654 KARŞILIK GİDERLERİ</a:t>
                      </a:r>
                      <a:endParaRPr lang="en-TR" sz="1800" kern="100" dirty="0">
                        <a:effectLst/>
                      </a:endParaRPr>
                    </a:p>
                    <a:p>
                      <a:pPr marL="970280">
                        <a:spcBef>
                          <a:spcPts val="305"/>
                        </a:spcBef>
                        <a:spcAft>
                          <a:spcPts val="0"/>
                        </a:spcAft>
                      </a:pPr>
                      <a:r>
                        <a:rPr lang="tr-TR" sz="1400" kern="100" dirty="0">
                          <a:effectLst/>
                        </a:rPr>
                        <a:t>       </a:t>
                      </a:r>
                    </a:p>
                    <a:p>
                      <a:pPr marL="970280">
                        <a:spcBef>
                          <a:spcPts val="305"/>
                        </a:spcBef>
                        <a:spcAft>
                          <a:spcPts val="0"/>
                        </a:spcAft>
                      </a:pPr>
                      <a:r>
                        <a:rPr lang="tr-TR" sz="1400" kern="100" dirty="0">
                          <a:effectLst/>
                        </a:rPr>
                        <a:t>229 ŞÜPHELİ TİCARİ ALACAKLAR KARŞILIĞI</a:t>
                      </a:r>
                      <a:endParaRPr lang="en-TR" sz="1800" kern="100" dirty="0">
                        <a:effectLst/>
                      </a:endParaRPr>
                    </a:p>
                    <a:p>
                      <a:pPr marL="156845">
                        <a:spcBef>
                          <a:spcPts val="300"/>
                        </a:spcBef>
                        <a:spcAft>
                          <a:spcPts val="0"/>
                        </a:spcAft>
                      </a:pPr>
                      <a:r>
                        <a:rPr lang="tr-TR" sz="1400" kern="100" dirty="0">
                          <a:effectLst/>
                        </a:rPr>
                        <a:t>                  </a:t>
                      </a:r>
                    </a:p>
                    <a:p>
                      <a:pPr marL="456565">
                        <a:spcBef>
                          <a:spcPts val="305"/>
                        </a:spcBef>
                        <a:spcAft>
                          <a:spcPts val="0"/>
                        </a:spcAft>
                      </a:pPr>
                      <a:r>
                        <a:rPr lang="tr-TR" sz="1200" kern="100" dirty="0">
                          <a:effectLst/>
                        </a:rPr>
                        <a:t>Şüpheli alacak karşılık ayrılması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100.000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100.000</a:t>
                      </a: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19200117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78B1E4-BD0B-C19B-0F66-F767C3FFB392}"/>
              </a:ext>
            </a:extLst>
          </p:cNvPr>
          <p:cNvSpPr>
            <a:spLocks noGrp="1"/>
          </p:cNvSpPr>
          <p:nvPr>
            <p:ph idx="1"/>
          </p:nvPr>
        </p:nvSpPr>
        <p:spPr>
          <a:xfrm>
            <a:off x="228601" y="359228"/>
            <a:ext cx="11756570" cy="6193971"/>
          </a:xfrm>
        </p:spPr>
        <p:txBody>
          <a:bodyPr>
            <a:normAutofit/>
          </a:bodyPr>
          <a:lstStyle/>
          <a:p>
            <a:pPr algn="just"/>
            <a:r>
              <a:rPr lang="tr-TR" sz="2000" dirty="0"/>
              <a:t>İşçi 2024 mart ayında işten ayrılmış ve kendisine kıdem tazminatı banka hesabından ödenmiştir. </a:t>
            </a:r>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1800" dirty="0"/>
          </a:p>
          <a:p>
            <a:pPr algn="just"/>
            <a:r>
              <a:rPr lang="tr-TR" sz="1800" b="1" dirty="0"/>
              <a:t>373 MALİYET GİDERLERİ KARŞILIĞI: </a:t>
            </a:r>
            <a:r>
              <a:rPr lang="tr-TR" sz="1800" dirty="0"/>
              <a:t>Aylık maliyetlerin saptanmasında, gelecek aylarda veya yıl sonunda kesin tahakkuku yapılacak giderlerle aylık maliyetlere pay verilmesinde, amortismanlar, tamir-bakım, ikramiyeler, finansman giderleri ve benzeri giderlere ilişkin tahmini gider karşılıklarının izlendiği hesaptır. Bu hesap, bilanço dönemi sonunda kapatılır.</a:t>
            </a:r>
          </a:p>
          <a:p>
            <a:pPr algn="just"/>
            <a:endParaRPr lang="tr-TR" sz="2000" dirty="0"/>
          </a:p>
          <a:p>
            <a:pPr algn="just"/>
            <a:r>
              <a:rPr lang="tr-TR" sz="2000" dirty="0"/>
              <a:t>Maliyetlerini aylık olarak takip eden işletme fabrikasının elektrik faturasının 50.000 TL geleceğini tahmin etmiştir.</a:t>
            </a:r>
          </a:p>
          <a:p>
            <a:pPr algn="just"/>
            <a:endParaRPr lang="tr-TR" sz="2000" dirty="0"/>
          </a:p>
          <a:p>
            <a:pPr algn="just"/>
            <a:endParaRPr lang="tr-TR" sz="2000" b="1" dirty="0"/>
          </a:p>
        </p:txBody>
      </p:sp>
      <p:graphicFrame>
        <p:nvGraphicFramePr>
          <p:cNvPr id="5" name="Table 4">
            <a:extLst>
              <a:ext uri="{FF2B5EF4-FFF2-40B4-BE49-F238E27FC236}">
                <a16:creationId xmlns:a16="http://schemas.microsoft.com/office/drawing/2014/main" id="{7A147E87-918D-43CA-5CAA-AACC457C89EB}"/>
              </a:ext>
            </a:extLst>
          </p:cNvPr>
          <p:cNvGraphicFramePr>
            <a:graphicFrameLocks noGrp="1"/>
          </p:cNvGraphicFramePr>
          <p:nvPr>
            <p:extLst>
              <p:ext uri="{D42A27DB-BD31-4B8C-83A1-F6EECF244321}">
                <p14:modId xmlns:p14="http://schemas.microsoft.com/office/powerpoint/2010/main" val="3807641717"/>
              </p:ext>
            </p:extLst>
          </p:nvPr>
        </p:nvGraphicFramePr>
        <p:xfrm>
          <a:off x="1426030" y="912766"/>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372 KIDEM TAZMİNATI KARŞILIĞI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102 BANKALAR</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Kıdem tazminatının ödenmesi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150.000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DDC88F27-988E-F266-9598-FA9220158577}"/>
              </a:ext>
            </a:extLst>
          </p:cNvPr>
          <p:cNvGraphicFramePr>
            <a:graphicFrameLocks noGrp="1"/>
          </p:cNvGraphicFramePr>
          <p:nvPr>
            <p:extLst>
              <p:ext uri="{D42A27DB-BD31-4B8C-83A1-F6EECF244321}">
                <p14:modId xmlns:p14="http://schemas.microsoft.com/office/powerpoint/2010/main" val="257118362"/>
              </p:ext>
            </p:extLst>
          </p:nvPr>
        </p:nvGraphicFramePr>
        <p:xfrm>
          <a:off x="1426030" y="4755423"/>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730 GENEL ÜRETİM GİDERLERİ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373 MALİYET GİDERLERİ KARŞILIĞI</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Elektrik faturası tahmini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50.000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32639686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A7FB03-5BD5-6EC1-8737-918C70613396}"/>
              </a:ext>
            </a:extLst>
          </p:cNvPr>
          <p:cNvSpPr>
            <a:spLocks noGrp="1"/>
          </p:cNvSpPr>
          <p:nvPr>
            <p:ph idx="1"/>
          </p:nvPr>
        </p:nvSpPr>
        <p:spPr>
          <a:xfrm>
            <a:off x="163285" y="130630"/>
            <a:ext cx="11778343" cy="6498770"/>
          </a:xfrm>
        </p:spPr>
        <p:txBody>
          <a:bodyPr>
            <a:normAutofit/>
          </a:bodyPr>
          <a:lstStyle/>
          <a:p>
            <a:pPr algn="just"/>
            <a:r>
              <a:rPr lang="tr-TR" sz="1800" b="1" dirty="0"/>
              <a:t>38 GELECEK AYLARA AİT GELİRLER VE GİDER TAHAKKUKLARI: </a:t>
            </a:r>
            <a:r>
              <a:rPr lang="tr-TR" sz="1800" dirty="0"/>
              <a:t>Bu grup, içinde bulunulan dönemde ortaya çıkan ancak gelecek aylara ait gelirler ile faaliyet dönemine ait olup ödenmesi gelecek aylarda yapılacak giderlerden oluşur.</a:t>
            </a:r>
          </a:p>
          <a:p>
            <a:pPr algn="just"/>
            <a:endParaRPr lang="tr-TR" sz="1800" dirty="0"/>
          </a:p>
          <a:p>
            <a:pPr algn="just"/>
            <a:r>
              <a:rPr lang="tr-TR" sz="1800" b="1" dirty="0"/>
              <a:t>380 GELECEK AYLARA AİT GELİRLER: </a:t>
            </a:r>
            <a:r>
              <a:rPr lang="tr-TR" sz="1800" dirty="0"/>
              <a:t>Gelecek bilanço dönemlerine ait peşin tahsil olunan gelirlerin bir yıldan kısa </a:t>
            </a:r>
            <a:r>
              <a:rPr lang="tr-TR" sz="1800" dirty="0" err="1"/>
              <a:t>süreye</a:t>
            </a:r>
            <a:r>
              <a:rPr lang="tr-TR" sz="1800" dirty="0"/>
              <a:t> ait kısımlarının izlendiği hesaptır.</a:t>
            </a:r>
          </a:p>
          <a:p>
            <a:pPr algn="just"/>
            <a:endParaRPr lang="tr-TR" sz="1800" dirty="0"/>
          </a:p>
          <a:p>
            <a:pPr algn="just"/>
            <a:r>
              <a:rPr lang="tr-TR" sz="1800" dirty="0"/>
              <a:t>İşletme 01.09.2023 tarihinde kiraya verdiği ofis için bir yıllık kira bedeli olan 240.000 TL’yi banka hesabı üzerinden tahsil etmiştir. </a:t>
            </a:r>
          </a:p>
          <a:p>
            <a:pPr algn="just"/>
            <a:endParaRPr lang="tr-TR" sz="1800" dirty="0"/>
          </a:p>
          <a:p>
            <a:pPr algn="just"/>
            <a:r>
              <a:rPr lang="tr-TR" sz="1800" dirty="0"/>
              <a:t>İşletme gelirlerini aylık takip ediyorsa 01.09.2023: </a:t>
            </a:r>
          </a:p>
          <a:p>
            <a:pPr algn="just"/>
            <a:endParaRPr lang="en-TR" sz="2400" dirty="0"/>
          </a:p>
        </p:txBody>
      </p:sp>
      <p:graphicFrame>
        <p:nvGraphicFramePr>
          <p:cNvPr id="4" name="Table 3">
            <a:extLst>
              <a:ext uri="{FF2B5EF4-FFF2-40B4-BE49-F238E27FC236}">
                <a16:creationId xmlns:a16="http://schemas.microsoft.com/office/drawing/2014/main" id="{BC13C0D1-C7F1-E477-C290-C5A130B5C265}"/>
              </a:ext>
            </a:extLst>
          </p:cNvPr>
          <p:cNvGraphicFramePr>
            <a:graphicFrameLocks noGrp="1"/>
          </p:cNvGraphicFramePr>
          <p:nvPr>
            <p:extLst>
              <p:ext uri="{D42A27DB-BD31-4B8C-83A1-F6EECF244321}">
                <p14:modId xmlns:p14="http://schemas.microsoft.com/office/powerpoint/2010/main" val="2246597153"/>
              </p:ext>
            </p:extLst>
          </p:nvPr>
        </p:nvGraphicFramePr>
        <p:xfrm>
          <a:off x="914401" y="3556000"/>
          <a:ext cx="7420707" cy="1912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649 DİĞER OLAĞAN GELİR VE KARLAR</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380 GELECEK AYLARA AİT GELİRLER</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480 GELECEK YILLARA AİT GELİRLER </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Peşin kira tahsili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240.000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20.000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60.000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160.000  </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12715845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703EC0-E810-E2A6-6B41-D7D4E1B7D9BC}"/>
              </a:ext>
            </a:extLst>
          </p:cNvPr>
          <p:cNvSpPr>
            <a:spLocks noGrp="1"/>
          </p:cNvSpPr>
          <p:nvPr>
            <p:ph idx="1"/>
          </p:nvPr>
        </p:nvSpPr>
        <p:spPr>
          <a:xfrm>
            <a:off x="304800" y="239486"/>
            <a:ext cx="11734800" cy="6433457"/>
          </a:xfrm>
        </p:spPr>
        <p:txBody>
          <a:bodyPr>
            <a:normAutofit/>
          </a:bodyPr>
          <a:lstStyle/>
          <a:p>
            <a:pPr algn="just"/>
            <a:r>
              <a:rPr lang="tr-TR" sz="2000" dirty="0"/>
              <a:t>01.10.2023;</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dirty="0"/>
              <a:t>31.12.2023;</a:t>
            </a:r>
          </a:p>
          <a:p>
            <a:pPr algn="just"/>
            <a:endParaRPr lang="tr-TR" sz="2000" dirty="0"/>
          </a:p>
        </p:txBody>
      </p:sp>
      <p:graphicFrame>
        <p:nvGraphicFramePr>
          <p:cNvPr id="4" name="Table 3">
            <a:extLst>
              <a:ext uri="{FF2B5EF4-FFF2-40B4-BE49-F238E27FC236}">
                <a16:creationId xmlns:a16="http://schemas.microsoft.com/office/drawing/2014/main" id="{8060954C-5AFF-1471-51B7-265800367F35}"/>
              </a:ext>
            </a:extLst>
          </p:cNvPr>
          <p:cNvGraphicFramePr>
            <a:graphicFrameLocks noGrp="1"/>
          </p:cNvGraphicFramePr>
          <p:nvPr>
            <p:extLst>
              <p:ext uri="{D42A27DB-BD31-4B8C-83A1-F6EECF244321}">
                <p14:modId xmlns:p14="http://schemas.microsoft.com/office/powerpoint/2010/main" val="2265631382"/>
              </p:ext>
            </p:extLst>
          </p:nvPr>
        </p:nvGraphicFramePr>
        <p:xfrm>
          <a:off x="794659" y="760366"/>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380 GELECEK AYLARA AİT GELİRLER</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649 DİĞER OLAĞAN GELİR VE KARLAR</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Ekim kirası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20.000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9CA01443-194B-DD72-F8E6-89818C42647C}"/>
              </a:ext>
            </a:extLst>
          </p:cNvPr>
          <p:cNvGraphicFramePr>
            <a:graphicFrameLocks noGrp="1"/>
          </p:cNvGraphicFramePr>
          <p:nvPr>
            <p:extLst>
              <p:ext uri="{D42A27DB-BD31-4B8C-83A1-F6EECF244321}">
                <p14:modId xmlns:p14="http://schemas.microsoft.com/office/powerpoint/2010/main" val="2699176183"/>
              </p:ext>
            </p:extLst>
          </p:nvPr>
        </p:nvGraphicFramePr>
        <p:xfrm>
          <a:off x="544287" y="3187880"/>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480 GELECEK AYLARA AİT GELİRLER</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380 GELECEK AYLARA AİT GELİRLER</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Kira vade düzeltmesi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160.000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160.000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46543364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D52FFD-0D06-0CC2-46F8-AA179762C0F1}"/>
              </a:ext>
            </a:extLst>
          </p:cNvPr>
          <p:cNvSpPr>
            <a:spLocks noGrp="1"/>
          </p:cNvSpPr>
          <p:nvPr>
            <p:ph idx="1"/>
          </p:nvPr>
        </p:nvSpPr>
        <p:spPr>
          <a:xfrm>
            <a:off x="141513" y="293914"/>
            <a:ext cx="11919857" cy="6379029"/>
          </a:xfrm>
        </p:spPr>
        <p:txBody>
          <a:bodyPr>
            <a:normAutofit/>
          </a:bodyPr>
          <a:lstStyle/>
          <a:p>
            <a:pPr algn="just"/>
            <a:r>
              <a:rPr lang="tr-TR" sz="2000" dirty="0"/>
              <a:t>İşletme gelirlerini yıllık takip ediyorsa 01.09.2023:</a:t>
            </a:r>
          </a:p>
          <a:p>
            <a:pPr algn="just"/>
            <a:endParaRPr lang="tr-TR" sz="2000" dirty="0"/>
          </a:p>
          <a:p>
            <a:pPr algn="just"/>
            <a:endParaRPr lang="tr-TR" sz="2000" dirty="0"/>
          </a:p>
          <a:p>
            <a:pPr algn="just"/>
            <a:endParaRPr lang="tr-TR" sz="2000" dirty="0"/>
          </a:p>
          <a:p>
            <a:pPr marL="0" indent="0" algn="just">
              <a:buNone/>
            </a:pPr>
            <a:endParaRPr lang="en-TR" sz="2000" dirty="0"/>
          </a:p>
          <a:p>
            <a:pPr marL="0" indent="0" algn="just">
              <a:buNone/>
            </a:pPr>
            <a:endParaRPr lang="en-TR" sz="2000" dirty="0"/>
          </a:p>
          <a:p>
            <a:pPr marL="0" indent="0" algn="just">
              <a:buNone/>
            </a:pPr>
            <a:r>
              <a:rPr lang="tr-TR" sz="2000" dirty="0"/>
              <a:t>31.12.2023;</a:t>
            </a:r>
          </a:p>
          <a:p>
            <a:pPr marL="0" indent="0" algn="just">
              <a:buNone/>
            </a:pPr>
            <a:endParaRPr lang="tr-TR" sz="2000" dirty="0"/>
          </a:p>
          <a:p>
            <a:pPr marL="0" indent="0" algn="just">
              <a:buNone/>
            </a:pPr>
            <a:endParaRPr lang="tr-TR" sz="2000" dirty="0"/>
          </a:p>
          <a:p>
            <a:pPr marL="0" indent="0" algn="just">
              <a:buNone/>
            </a:pPr>
            <a:endParaRPr lang="tr-TR" sz="2000" dirty="0"/>
          </a:p>
          <a:p>
            <a:pPr marL="0" indent="0" algn="just">
              <a:buNone/>
            </a:pPr>
            <a:endParaRPr lang="tr-TR" sz="2000" dirty="0"/>
          </a:p>
          <a:p>
            <a:pPr marL="0" indent="0" algn="just">
              <a:buNone/>
            </a:pPr>
            <a:r>
              <a:rPr lang="tr-TR" sz="2000" dirty="0"/>
              <a:t>01.01.2024; </a:t>
            </a:r>
          </a:p>
          <a:p>
            <a:pPr marL="0" indent="0" algn="just">
              <a:buNone/>
            </a:pPr>
            <a:endParaRPr lang="tr-TR" sz="2000" dirty="0"/>
          </a:p>
          <a:p>
            <a:pPr marL="0" indent="0" algn="just">
              <a:buNone/>
            </a:pPr>
            <a:endParaRPr lang="tr-TR" sz="2000" dirty="0"/>
          </a:p>
          <a:p>
            <a:pPr marL="0" indent="0" algn="just">
              <a:buNone/>
            </a:pPr>
            <a:endParaRPr lang="en-TR" sz="2000" dirty="0"/>
          </a:p>
        </p:txBody>
      </p:sp>
      <p:graphicFrame>
        <p:nvGraphicFramePr>
          <p:cNvPr id="4" name="Table 3">
            <a:extLst>
              <a:ext uri="{FF2B5EF4-FFF2-40B4-BE49-F238E27FC236}">
                <a16:creationId xmlns:a16="http://schemas.microsoft.com/office/drawing/2014/main" id="{01667203-6FFD-B7E5-E584-D996A8A53987}"/>
              </a:ext>
            </a:extLst>
          </p:cNvPr>
          <p:cNvGraphicFramePr>
            <a:graphicFrameLocks noGrp="1"/>
          </p:cNvGraphicFramePr>
          <p:nvPr>
            <p:extLst>
              <p:ext uri="{D42A27DB-BD31-4B8C-83A1-F6EECF244321}">
                <p14:modId xmlns:p14="http://schemas.microsoft.com/office/powerpoint/2010/main" val="122453253"/>
              </p:ext>
            </p:extLst>
          </p:nvPr>
        </p:nvGraphicFramePr>
        <p:xfrm>
          <a:off x="457200" y="703943"/>
          <a:ext cx="7420707" cy="16916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102 BANKALAR</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649 DİĞER OLAĞAN GELİR VE KARLAR</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480 GELECEK YILLARA AİT GELİRLER </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Peşin kira tahsili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240.000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80.000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160.000  </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7" name="Table 6">
            <a:extLst>
              <a:ext uri="{FF2B5EF4-FFF2-40B4-BE49-F238E27FC236}">
                <a16:creationId xmlns:a16="http://schemas.microsoft.com/office/drawing/2014/main" id="{71694C7D-84BC-11C2-6FFD-8EA739B87980}"/>
              </a:ext>
            </a:extLst>
          </p:cNvPr>
          <p:cNvGraphicFramePr>
            <a:graphicFrameLocks noGrp="1"/>
          </p:cNvGraphicFramePr>
          <p:nvPr>
            <p:extLst>
              <p:ext uri="{D42A27DB-BD31-4B8C-83A1-F6EECF244321}">
                <p14:modId xmlns:p14="http://schemas.microsoft.com/office/powerpoint/2010/main" val="1810000679"/>
              </p:ext>
            </p:extLst>
          </p:nvPr>
        </p:nvGraphicFramePr>
        <p:xfrm>
          <a:off x="141513" y="3099526"/>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480 GELECEK AYLARA AİT GELİRLER</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380 GELECEK AYLARA AİT GELİRLER</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Kira vade düzeltmesi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160.000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160.000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8" name="Table 7">
            <a:extLst>
              <a:ext uri="{FF2B5EF4-FFF2-40B4-BE49-F238E27FC236}">
                <a16:creationId xmlns:a16="http://schemas.microsoft.com/office/drawing/2014/main" id="{A1CF0BBC-1642-3E49-405B-85C06315DB08}"/>
              </a:ext>
            </a:extLst>
          </p:cNvPr>
          <p:cNvGraphicFramePr>
            <a:graphicFrameLocks noGrp="1"/>
          </p:cNvGraphicFramePr>
          <p:nvPr>
            <p:extLst>
              <p:ext uri="{D42A27DB-BD31-4B8C-83A1-F6EECF244321}">
                <p14:modId xmlns:p14="http://schemas.microsoft.com/office/powerpoint/2010/main" val="1606331853"/>
              </p:ext>
            </p:extLst>
          </p:nvPr>
        </p:nvGraphicFramePr>
        <p:xfrm>
          <a:off x="141513" y="5141323"/>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380 GELECEK AYLARA AİT GELİRLER</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649 DİĞER OLAĞAN GELİR VE KARLAR</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2024 kira gelirleri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160.000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160.000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7222611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40E329-4493-E2F9-BF70-A6349A54951A}"/>
              </a:ext>
            </a:extLst>
          </p:cNvPr>
          <p:cNvSpPr>
            <a:spLocks noGrp="1"/>
          </p:cNvSpPr>
          <p:nvPr>
            <p:ph idx="1"/>
          </p:nvPr>
        </p:nvSpPr>
        <p:spPr>
          <a:xfrm>
            <a:off x="239485" y="228600"/>
            <a:ext cx="11669485" cy="6368143"/>
          </a:xfrm>
        </p:spPr>
        <p:txBody>
          <a:bodyPr>
            <a:normAutofit/>
          </a:bodyPr>
          <a:lstStyle/>
          <a:p>
            <a:pPr algn="just"/>
            <a:r>
              <a:rPr lang="tr-TR" sz="2000" b="1" dirty="0"/>
              <a:t>381 GİDER TAHAKKUKLARI: </a:t>
            </a:r>
            <a:r>
              <a:rPr lang="tr-TR" sz="2000" dirty="0"/>
              <a:t>Gelecek aylarda ödemesi yapılacak ve kesinlikle belgeye dayalı gider tahakkuklarının izlendiği hesaptır.</a:t>
            </a:r>
          </a:p>
          <a:p>
            <a:pPr algn="just"/>
            <a:endParaRPr lang="tr-TR" sz="2000" b="1" dirty="0"/>
          </a:p>
          <a:p>
            <a:pPr algn="just"/>
            <a:r>
              <a:rPr lang="tr-TR" sz="2000" dirty="0"/>
              <a:t>İşletmenin satış mağazasının son ödeme tarihi ocak 2024’de olan 10.000 TL + KDV (%20) değerindeki su faturası Aralık 2023’de işletmeye ulaşmıştır. İşletme fatura bedelini ocak 2024’de ödeyecektir. </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dirty="0"/>
              <a:t>İşletme 02.01.2024’de su faturasını banka hesabından ödemiştir.</a:t>
            </a:r>
          </a:p>
        </p:txBody>
      </p:sp>
      <p:graphicFrame>
        <p:nvGraphicFramePr>
          <p:cNvPr id="4" name="Table 3">
            <a:extLst>
              <a:ext uri="{FF2B5EF4-FFF2-40B4-BE49-F238E27FC236}">
                <a16:creationId xmlns:a16="http://schemas.microsoft.com/office/drawing/2014/main" id="{3DF7AD80-F06D-3637-83AE-FB21EBC451F6}"/>
              </a:ext>
            </a:extLst>
          </p:cNvPr>
          <p:cNvGraphicFramePr>
            <a:graphicFrameLocks noGrp="1"/>
          </p:cNvGraphicFramePr>
          <p:nvPr>
            <p:extLst>
              <p:ext uri="{D42A27DB-BD31-4B8C-83A1-F6EECF244321}">
                <p14:modId xmlns:p14="http://schemas.microsoft.com/office/powerpoint/2010/main" val="1019738935"/>
              </p:ext>
            </p:extLst>
          </p:nvPr>
        </p:nvGraphicFramePr>
        <p:xfrm>
          <a:off x="1121230" y="2119448"/>
          <a:ext cx="7420707" cy="17449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770 GENEL YÖNETİM GİDERLERİ </a:t>
                      </a:r>
                    </a:p>
                    <a:p>
                      <a:pPr marL="25400">
                        <a:spcBef>
                          <a:spcPts val="250"/>
                        </a:spcBef>
                        <a:spcAft>
                          <a:spcPts val="0"/>
                        </a:spcAft>
                      </a:pPr>
                      <a:r>
                        <a:rPr lang="tr-TR" sz="1400" kern="100" spc="-10" dirty="0">
                          <a:effectLst/>
                        </a:rPr>
                        <a:t>  191 İNDİRİLECEK KDV</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381 GİDER TAHAKKUKLARI</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Su faturası kaydı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a:t>
                      </a:r>
                    </a:p>
                    <a:p>
                      <a:pPr marL="249555"/>
                      <a:r>
                        <a:rPr lang="tr-TR" sz="1400" kern="100" spc="-10" dirty="0">
                          <a:effectLst/>
                        </a:rPr>
                        <a:t>   5.000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15.000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447E36B3-127D-D86B-261F-5B14857CD24A}"/>
              </a:ext>
            </a:extLst>
          </p:cNvPr>
          <p:cNvGraphicFramePr>
            <a:graphicFrameLocks noGrp="1"/>
          </p:cNvGraphicFramePr>
          <p:nvPr>
            <p:extLst>
              <p:ext uri="{D42A27DB-BD31-4B8C-83A1-F6EECF244321}">
                <p14:modId xmlns:p14="http://schemas.microsoft.com/office/powerpoint/2010/main" val="1027816943"/>
              </p:ext>
            </p:extLst>
          </p:nvPr>
        </p:nvGraphicFramePr>
        <p:xfrm>
          <a:off x="979715" y="4820737"/>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381 GİDER TAHAKKUKLARI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102 BANKALAR</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Fatura ödemesi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15.000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15.000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27088050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C187AA-34F0-A0AD-833F-8D3CA1646E5E}"/>
              </a:ext>
            </a:extLst>
          </p:cNvPr>
          <p:cNvSpPr>
            <a:spLocks noGrp="1"/>
          </p:cNvSpPr>
          <p:nvPr>
            <p:ph idx="1"/>
          </p:nvPr>
        </p:nvSpPr>
        <p:spPr>
          <a:xfrm>
            <a:off x="838200" y="1284514"/>
            <a:ext cx="10515600" cy="4043363"/>
          </a:xfrm>
        </p:spPr>
        <p:txBody>
          <a:bodyPr>
            <a:normAutofit/>
          </a:bodyPr>
          <a:lstStyle/>
          <a:p>
            <a:pPr algn="just"/>
            <a:r>
              <a:rPr lang="tr-TR" sz="2000" b="1" dirty="0"/>
              <a:t>39 DİĞER KISA VADELİ YABANCI KAYNAKLAR</a:t>
            </a:r>
          </a:p>
          <a:p>
            <a:pPr algn="just"/>
            <a:endParaRPr lang="tr-TR" sz="2000" b="1" dirty="0"/>
          </a:p>
          <a:p>
            <a:pPr algn="just"/>
            <a:r>
              <a:rPr lang="tr-TR" sz="2000" b="1" dirty="0"/>
              <a:t>391 HESAPLANAN KDV</a:t>
            </a:r>
          </a:p>
          <a:p>
            <a:pPr algn="just"/>
            <a:endParaRPr lang="tr-TR" sz="2000" b="1" dirty="0"/>
          </a:p>
          <a:p>
            <a:pPr algn="just"/>
            <a:r>
              <a:rPr lang="tr-TR" sz="2000" b="1" dirty="0"/>
              <a:t>392 DİĞER KDV</a:t>
            </a:r>
          </a:p>
          <a:p>
            <a:pPr algn="just"/>
            <a:endParaRPr lang="tr-TR" sz="2000" b="1" dirty="0"/>
          </a:p>
          <a:p>
            <a:pPr algn="just"/>
            <a:r>
              <a:rPr lang="tr-TR" sz="2000" b="1" dirty="0"/>
              <a:t>397 SAYIM VE TESELLÜM FAZLALARI</a:t>
            </a:r>
          </a:p>
        </p:txBody>
      </p:sp>
    </p:spTree>
    <p:extLst>
      <p:ext uri="{BB962C8B-B14F-4D97-AF65-F5344CB8AC3E}">
        <p14:creationId xmlns:p14="http://schemas.microsoft.com/office/powerpoint/2010/main" val="39860983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913E1-493E-119A-216E-51BD24FAE1EF}"/>
              </a:ext>
            </a:extLst>
          </p:cNvPr>
          <p:cNvSpPr>
            <a:spLocks noGrp="1"/>
          </p:cNvSpPr>
          <p:nvPr>
            <p:ph type="title"/>
          </p:nvPr>
        </p:nvSpPr>
        <p:spPr>
          <a:xfrm>
            <a:off x="838200" y="365125"/>
            <a:ext cx="10515600" cy="788761"/>
          </a:xfrm>
        </p:spPr>
        <p:txBody>
          <a:bodyPr>
            <a:normAutofit/>
          </a:bodyPr>
          <a:lstStyle/>
          <a:p>
            <a:pPr algn="ctr"/>
            <a:r>
              <a:rPr lang="en-TR" sz="3600" b="1" dirty="0"/>
              <a:t>4. UZUN VADELİ YABANCI KAYNAKLAR</a:t>
            </a:r>
          </a:p>
        </p:txBody>
      </p:sp>
      <p:sp>
        <p:nvSpPr>
          <p:cNvPr id="3" name="Content Placeholder 2">
            <a:extLst>
              <a:ext uri="{FF2B5EF4-FFF2-40B4-BE49-F238E27FC236}">
                <a16:creationId xmlns:a16="http://schemas.microsoft.com/office/drawing/2014/main" id="{06852DCA-1958-E5AE-F750-BC94B346C9B5}"/>
              </a:ext>
            </a:extLst>
          </p:cNvPr>
          <p:cNvSpPr>
            <a:spLocks noGrp="1"/>
          </p:cNvSpPr>
          <p:nvPr>
            <p:ph idx="1"/>
          </p:nvPr>
        </p:nvSpPr>
        <p:spPr>
          <a:xfrm>
            <a:off x="457201" y="1153886"/>
            <a:ext cx="11462656" cy="5442857"/>
          </a:xfrm>
        </p:spPr>
        <p:txBody>
          <a:bodyPr>
            <a:normAutofit/>
          </a:bodyPr>
          <a:lstStyle/>
          <a:p>
            <a:pPr algn="just"/>
            <a:r>
              <a:rPr lang="tr-TR" sz="2000" b="1" dirty="0"/>
              <a:t>400 BANKA KREDİLERİ: </a:t>
            </a:r>
            <a:r>
              <a:rPr lang="tr-TR" sz="2000" dirty="0"/>
              <a:t>Banka ve diğer finans kuruluşlarından alınan uzun vadeli kredilerin yer aldığı hesaptır.</a:t>
            </a:r>
          </a:p>
          <a:p>
            <a:pPr algn="just"/>
            <a:r>
              <a:rPr lang="tr-TR" sz="2000" dirty="0"/>
              <a:t>İşletme 01.01.2023 tarihinde 14 Ay vadeli 50.000 TL tutarında kredi çekiyor. Kredi tutarı banka hesabına yatırılıyor. Vade tarihinde kredi tutarı ve 14.000 TL değerindeki faizi banka hesabından ödemiştir. Kredi faizinin 2023’e isabet eden bölümü için tahakkuk kaydı yapılmıştır. </a:t>
            </a:r>
          </a:p>
          <a:p>
            <a:pPr algn="just"/>
            <a:endParaRPr lang="tr-TR" sz="2000" dirty="0"/>
          </a:p>
          <a:p>
            <a:pPr algn="just"/>
            <a:endParaRPr lang="tr-TR" sz="2000" dirty="0"/>
          </a:p>
          <a:p>
            <a:pPr algn="just"/>
            <a:endParaRPr lang="tr-TR" sz="2000" dirty="0"/>
          </a:p>
          <a:p>
            <a:pPr marL="0" indent="0" algn="just">
              <a:buNone/>
            </a:pPr>
            <a:endParaRPr lang="tr-TR" sz="2000" dirty="0"/>
          </a:p>
          <a:p>
            <a:pPr algn="just"/>
            <a:r>
              <a:rPr lang="tr-TR" sz="2000" dirty="0"/>
              <a:t>31.12.2023 Tahakkuk kaydı;</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b="1" dirty="0"/>
          </a:p>
        </p:txBody>
      </p:sp>
      <p:graphicFrame>
        <p:nvGraphicFramePr>
          <p:cNvPr id="4" name="Table 3">
            <a:extLst>
              <a:ext uri="{FF2B5EF4-FFF2-40B4-BE49-F238E27FC236}">
                <a16:creationId xmlns:a16="http://schemas.microsoft.com/office/drawing/2014/main" id="{A7ED7BD7-456E-738E-FDC5-B5A8094D9D62}"/>
              </a:ext>
            </a:extLst>
          </p:cNvPr>
          <p:cNvGraphicFramePr>
            <a:graphicFrameLocks noGrp="1"/>
          </p:cNvGraphicFramePr>
          <p:nvPr>
            <p:extLst>
              <p:ext uri="{D42A27DB-BD31-4B8C-83A1-F6EECF244321}">
                <p14:modId xmlns:p14="http://schemas.microsoft.com/office/powerpoint/2010/main" val="1759814945"/>
              </p:ext>
            </p:extLst>
          </p:nvPr>
        </p:nvGraphicFramePr>
        <p:xfrm>
          <a:off x="1230087" y="2772047"/>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102 BANKALAR</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400 BANKA KREDİLERİ</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kullanılması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50.000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ED5134B3-B4BA-593E-2C23-EC0CF43BF99E}"/>
              </a:ext>
            </a:extLst>
          </p:cNvPr>
          <p:cNvGraphicFramePr>
            <a:graphicFrameLocks noGrp="1"/>
          </p:cNvGraphicFramePr>
          <p:nvPr>
            <p:extLst>
              <p:ext uri="{D42A27DB-BD31-4B8C-83A1-F6EECF244321}">
                <p14:modId xmlns:p14="http://schemas.microsoft.com/office/powerpoint/2010/main" val="1475553790"/>
              </p:ext>
            </p:extLst>
          </p:nvPr>
        </p:nvGraphicFramePr>
        <p:xfrm>
          <a:off x="1045030" y="4938304"/>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780 FİNANSMAN GİDERLERİ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381 GİDER TAHAKKUKLARI </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tahakkuk kaydı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12.000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12.000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83911671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C233F6-1720-BC0A-B091-653E25F25188}"/>
              </a:ext>
            </a:extLst>
          </p:cNvPr>
          <p:cNvSpPr>
            <a:spLocks noGrp="1"/>
          </p:cNvSpPr>
          <p:nvPr>
            <p:ph idx="1"/>
          </p:nvPr>
        </p:nvSpPr>
        <p:spPr>
          <a:xfrm>
            <a:off x="250371" y="195942"/>
            <a:ext cx="11832772" cy="6498771"/>
          </a:xfrm>
        </p:spPr>
        <p:txBody>
          <a:bodyPr>
            <a:normAutofit/>
          </a:bodyPr>
          <a:lstStyle/>
          <a:p>
            <a:pPr algn="just"/>
            <a:r>
              <a:rPr lang="en-TR" sz="2000" dirty="0"/>
              <a:t>31.12.2023 vade düzeltmesi kaydı</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Vadede ödeme kaydı</a:t>
            </a:r>
          </a:p>
        </p:txBody>
      </p:sp>
      <p:graphicFrame>
        <p:nvGraphicFramePr>
          <p:cNvPr id="4" name="Table 3">
            <a:extLst>
              <a:ext uri="{FF2B5EF4-FFF2-40B4-BE49-F238E27FC236}">
                <a16:creationId xmlns:a16="http://schemas.microsoft.com/office/drawing/2014/main" id="{D2324599-D7C5-26D1-E8C1-360C342C6CBE}"/>
              </a:ext>
            </a:extLst>
          </p:cNvPr>
          <p:cNvGraphicFramePr>
            <a:graphicFrameLocks noGrp="1"/>
          </p:cNvGraphicFramePr>
          <p:nvPr>
            <p:extLst>
              <p:ext uri="{D42A27DB-BD31-4B8C-83A1-F6EECF244321}">
                <p14:modId xmlns:p14="http://schemas.microsoft.com/office/powerpoint/2010/main" val="3243694811"/>
              </p:ext>
            </p:extLst>
          </p:nvPr>
        </p:nvGraphicFramePr>
        <p:xfrm>
          <a:off x="250371" y="3088277"/>
          <a:ext cx="7420707" cy="22250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a:t>
                      </a:r>
                      <a:r>
                        <a:rPr lang="tr-TR" sz="1400" kern="100" spc="-10" dirty="0">
                          <a:effectLst/>
                        </a:rPr>
                        <a:t>303 UZUN VADELİ KREDİLERİN</a:t>
                      </a:r>
                    </a:p>
                    <a:p>
                      <a:pPr marL="25400">
                        <a:spcBef>
                          <a:spcPts val="250"/>
                        </a:spcBef>
                        <a:spcAft>
                          <a:spcPts val="0"/>
                        </a:spcAft>
                      </a:pPr>
                      <a:r>
                        <a:rPr lang="tr-TR" sz="1400" kern="100" spc="-10" dirty="0">
                          <a:effectLst/>
                        </a:rPr>
                        <a:t>           ANAPARA TAKSİT VE FAİZLERİ</a:t>
                      </a:r>
                    </a:p>
                    <a:p>
                      <a:pPr marL="25400">
                        <a:spcBef>
                          <a:spcPts val="250"/>
                        </a:spcBef>
                        <a:spcAft>
                          <a:spcPts val="0"/>
                        </a:spcAft>
                      </a:pPr>
                      <a:r>
                        <a:rPr lang="tr-TR" sz="1400" kern="100" spc="-10" dirty="0">
                          <a:effectLst/>
                        </a:rPr>
                        <a:t>  381 GİDER TAHAKKUKLARI</a:t>
                      </a:r>
                    </a:p>
                    <a:p>
                      <a:pPr marL="25400">
                        <a:spcBef>
                          <a:spcPts val="250"/>
                        </a:spcBef>
                        <a:spcAft>
                          <a:spcPts val="0"/>
                        </a:spcAft>
                      </a:pPr>
                      <a:r>
                        <a:rPr lang="tr-TR" sz="1400" kern="100" spc="-10" dirty="0">
                          <a:effectLst/>
                        </a:rPr>
                        <a:t>  780 FİNANSMAN GİDERLERİ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102 BANKALAR</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ödeme kaydı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endParaRPr lang="tr-TR" sz="1400" kern="100" spc="-10" dirty="0">
                        <a:effectLst/>
                      </a:endParaRPr>
                    </a:p>
                    <a:p>
                      <a:pPr marL="249555"/>
                      <a:r>
                        <a:rPr lang="tr-TR" sz="1400" kern="100" spc="-10" dirty="0">
                          <a:effectLst/>
                        </a:rPr>
                        <a:t>12.000</a:t>
                      </a:r>
                    </a:p>
                    <a:p>
                      <a:pPr marL="249555"/>
                      <a:r>
                        <a:rPr lang="tr-TR" sz="1400" kern="100" spc="-10" dirty="0">
                          <a:effectLst/>
                        </a:rPr>
                        <a:t>  4.000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66.000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A744AD70-388B-43CF-35CD-FB9C36D1E551}"/>
              </a:ext>
            </a:extLst>
          </p:cNvPr>
          <p:cNvGraphicFramePr>
            <a:graphicFrameLocks noGrp="1"/>
          </p:cNvGraphicFramePr>
          <p:nvPr>
            <p:extLst>
              <p:ext uri="{D42A27DB-BD31-4B8C-83A1-F6EECF244321}">
                <p14:modId xmlns:p14="http://schemas.microsoft.com/office/powerpoint/2010/main" val="3490525170"/>
              </p:ext>
            </p:extLst>
          </p:nvPr>
        </p:nvGraphicFramePr>
        <p:xfrm>
          <a:off x="555173" y="594904"/>
          <a:ext cx="7420707" cy="16916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400 BANKA KREDİLERİ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303 UZUN VADELİ KREDİLERİN </a:t>
                      </a:r>
                    </a:p>
                    <a:p>
                      <a:pPr marL="456565" algn="just">
                        <a:spcBef>
                          <a:spcPts val="305"/>
                        </a:spcBef>
                        <a:spcAft>
                          <a:spcPts val="0"/>
                        </a:spcAft>
                      </a:pPr>
                      <a:r>
                        <a:rPr lang="en-TR" sz="1200" kern="100" spc="-10" dirty="0">
                          <a:effectLst/>
                        </a:rPr>
                        <a:t>                                               ANAPARA TAKSİT VE FAİZLERİ</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vadesi kaydı     </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50.000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22426086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E56056-0FDD-4CCB-3C41-C8DF017FFDEC}"/>
              </a:ext>
            </a:extLst>
          </p:cNvPr>
          <p:cNvSpPr>
            <a:spLocks noGrp="1"/>
          </p:cNvSpPr>
          <p:nvPr>
            <p:ph idx="1"/>
          </p:nvPr>
        </p:nvSpPr>
        <p:spPr>
          <a:xfrm>
            <a:off x="359229" y="283029"/>
            <a:ext cx="11691257" cy="6379028"/>
          </a:xfrm>
        </p:spPr>
        <p:txBody>
          <a:bodyPr>
            <a:normAutofit/>
          </a:bodyPr>
          <a:lstStyle/>
          <a:p>
            <a:pPr algn="just"/>
            <a:r>
              <a:rPr lang="tr-TR" sz="2000" dirty="0"/>
              <a:t>İşletme 01.01.2023 tarihinde aylık ödemeleri olan 14 ay vadeli kredi çekmiştir.  Krediye ilişkin ödeme planı ve vade bilgisi aşağıda yer almaktadır:</a:t>
            </a:r>
          </a:p>
          <a:p>
            <a:pPr algn="just"/>
            <a:r>
              <a:rPr lang="tr-TR" sz="2000" dirty="0"/>
              <a:t>Kredinin 2023’e isabet eden kısmı: 120.000 TL</a:t>
            </a:r>
          </a:p>
          <a:p>
            <a:pPr algn="just"/>
            <a:r>
              <a:rPr lang="tr-TR" sz="2000" dirty="0"/>
              <a:t>Kredinin 2024’e isabet eden kısmı:    80.000 TL</a:t>
            </a:r>
          </a:p>
          <a:p>
            <a:pPr algn="just"/>
            <a:r>
              <a:rPr lang="tr-TR" sz="2000" dirty="0"/>
              <a:t>2023’te aylık ödeme bilgileri: Anapara </a:t>
            </a:r>
            <a:r>
              <a:rPr lang="tr-TR" sz="2000" dirty="0" err="1"/>
              <a:t>taksidi</a:t>
            </a:r>
            <a:r>
              <a:rPr lang="tr-TR" sz="2000" dirty="0"/>
              <a:t> 10.000 TL; Aylık taksit ödemesi 3.200 TL</a:t>
            </a:r>
          </a:p>
          <a:p>
            <a:pPr algn="just"/>
            <a:endParaRPr lang="tr-TR" sz="2000" dirty="0"/>
          </a:p>
          <a:p>
            <a:pPr algn="just"/>
            <a:endParaRPr lang="tr-TR" sz="2000" dirty="0"/>
          </a:p>
          <a:p>
            <a:pPr algn="just"/>
            <a:endParaRPr lang="tr-TR" sz="2000" dirty="0"/>
          </a:p>
          <a:p>
            <a:pPr marL="0" indent="0" algn="just">
              <a:buNone/>
            </a:pPr>
            <a:endParaRPr lang="tr-TR" sz="2000" dirty="0"/>
          </a:p>
          <a:p>
            <a:pPr algn="just"/>
            <a:r>
              <a:rPr lang="tr-TR" sz="2000" dirty="0"/>
              <a:t>2023’e isabet eden aylık ödemelerin yıl sonuna kadar yapılacak kaydı;</a:t>
            </a:r>
          </a:p>
          <a:p>
            <a:pPr algn="just"/>
            <a:endParaRPr lang="tr-TR" sz="2000" dirty="0"/>
          </a:p>
          <a:p>
            <a:pPr algn="just"/>
            <a:endParaRPr lang="tr-TR" sz="2000" dirty="0"/>
          </a:p>
        </p:txBody>
      </p:sp>
      <p:graphicFrame>
        <p:nvGraphicFramePr>
          <p:cNvPr id="4" name="Table 3">
            <a:extLst>
              <a:ext uri="{FF2B5EF4-FFF2-40B4-BE49-F238E27FC236}">
                <a16:creationId xmlns:a16="http://schemas.microsoft.com/office/drawing/2014/main" id="{FDC06BB0-B2BB-8DBE-832D-01B75DAF8618}"/>
              </a:ext>
            </a:extLst>
          </p:cNvPr>
          <p:cNvGraphicFramePr>
            <a:graphicFrameLocks noGrp="1"/>
          </p:cNvGraphicFramePr>
          <p:nvPr>
            <p:extLst>
              <p:ext uri="{D42A27DB-BD31-4B8C-83A1-F6EECF244321}">
                <p14:modId xmlns:p14="http://schemas.microsoft.com/office/powerpoint/2010/main" val="140349586"/>
              </p:ext>
            </p:extLst>
          </p:nvPr>
        </p:nvGraphicFramePr>
        <p:xfrm>
          <a:off x="1121230" y="2108018"/>
          <a:ext cx="7420707" cy="16916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102 BANKALAR</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400 BANKA KREDİLERİ</a:t>
                      </a:r>
                    </a:p>
                    <a:p>
                      <a:pPr marL="456565" algn="just">
                        <a:spcBef>
                          <a:spcPts val="305"/>
                        </a:spcBef>
                        <a:spcAft>
                          <a:spcPts val="0"/>
                        </a:spcAft>
                      </a:pPr>
                      <a:r>
                        <a:rPr lang="en-TR" sz="1200" kern="100" spc="-10" dirty="0">
                          <a:effectLst/>
                        </a:rPr>
                        <a:t>                  300 BANKA KREDİLERİ</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kullanılması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80.000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120.000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5B15529A-3E28-083A-2256-1986845DFC1B}"/>
              </a:ext>
            </a:extLst>
          </p:cNvPr>
          <p:cNvGraphicFramePr>
            <a:graphicFrameLocks noGrp="1"/>
          </p:cNvGraphicFramePr>
          <p:nvPr>
            <p:extLst>
              <p:ext uri="{D42A27DB-BD31-4B8C-83A1-F6EECF244321}">
                <p14:modId xmlns:p14="http://schemas.microsoft.com/office/powerpoint/2010/main" val="359525034"/>
              </p:ext>
            </p:extLst>
          </p:nvPr>
        </p:nvGraphicFramePr>
        <p:xfrm>
          <a:off x="881745" y="4296047"/>
          <a:ext cx="7420707" cy="17221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300 BANKA KREDİLERİ  </a:t>
                      </a:r>
                    </a:p>
                    <a:p>
                      <a:pPr marL="25400">
                        <a:spcBef>
                          <a:spcPts val="250"/>
                        </a:spcBef>
                        <a:spcAft>
                          <a:spcPts val="0"/>
                        </a:spcAft>
                      </a:pPr>
                      <a:r>
                        <a:rPr lang="en-TR" sz="1400" kern="100" spc="-10" dirty="0">
                          <a:effectLst/>
                        </a:rPr>
                        <a:t>780 FİNANSMAN GİDERLERİ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102 BANKALAR</a:t>
                      </a:r>
                      <a:endParaRPr lang="en-TR" sz="1200" kern="100" spc="-10" dirty="0">
                        <a:effectLst/>
                      </a:endParaRP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taksit ödemesi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a:t>
                      </a:r>
                    </a:p>
                    <a:p>
                      <a:pPr marL="249555"/>
                      <a:r>
                        <a:rPr lang="tr-TR" sz="1400" kern="100" spc="-10" dirty="0">
                          <a:effectLst/>
                        </a:rPr>
                        <a:t>  3.200</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13.200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05426591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9F1C45-0020-71A9-D1E8-26E8F19EBAC5}"/>
              </a:ext>
            </a:extLst>
          </p:cNvPr>
          <p:cNvSpPr>
            <a:spLocks noGrp="1"/>
          </p:cNvSpPr>
          <p:nvPr>
            <p:ph idx="1"/>
          </p:nvPr>
        </p:nvSpPr>
        <p:spPr>
          <a:xfrm>
            <a:off x="598715" y="272143"/>
            <a:ext cx="11179628" cy="5904820"/>
          </a:xfrm>
        </p:spPr>
        <p:txBody>
          <a:bodyPr>
            <a:normAutofit/>
          </a:bodyPr>
          <a:lstStyle/>
          <a:p>
            <a:pPr algn="just"/>
            <a:r>
              <a:rPr lang="en-TR" sz="2000" dirty="0"/>
              <a:t>31.12.2023 vade düzeltmesi kaydı</a:t>
            </a:r>
          </a:p>
          <a:p>
            <a:pPr algn="just"/>
            <a:endParaRPr lang="en-TR" sz="2000" dirty="0"/>
          </a:p>
          <a:p>
            <a:pPr algn="just"/>
            <a:endParaRPr lang="en-TR" sz="2000" dirty="0"/>
          </a:p>
        </p:txBody>
      </p:sp>
      <p:graphicFrame>
        <p:nvGraphicFramePr>
          <p:cNvPr id="4" name="Table 3">
            <a:extLst>
              <a:ext uri="{FF2B5EF4-FFF2-40B4-BE49-F238E27FC236}">
                <a16:creationId xmlns:a16="http://schemas.microsoft.com/office/drawing/2014/main" id="{9F34C729-EABF-65B2-31FF-DE817F32A0CE}"/>
              </a:ext>
            </a:extLst>
          </p:cNvPr>
          <p:cNvGraphicFramePr>
            <a:graphicFrameLocks noGrp="1"/>
          </p:cNvGraphicFramePr>
          <p:nvPr>
            <p:extLst>
              <p:ext uri="{D42A27DB-BD31-4B8C-83A1-F6EECF244321}">
                <p14:modId xmlns:p14="http://schemas.microsoft.com/office/powerpoint/2010/main" val="992237739"/>
              </p:ext>
            </p:extLst>
          </p:nvPr>
        </p:nvGraphicFramePr>
        <p:xfrm>
          <a:off x="555173" y="594904"/>
          <a:ext cx="7420707" cy="16916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400 BANKA KREDİLERİ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303 UZUN VADELİ KREDİLERİN </a:t>
                      </a:r>
                    </a:p>
                    <a:p>
                      <a:pPr marL="456565" algn="just">
                        <a:spcBef>
                          <a:spcPts val="305"/>
                        </a:spcBef>
                        <a:spcAft>
                          <a:spcPts val="0"/>
                        </a:spcAft>
                      </a:pPr>
                      <a:r>
                        <a:rPr lang="en-TR" sz="1200" kern="100" spc="-10" dirty="0">
                          <a:effectLst/>
                        </a:rPr>
                        <a:t>                                               ANAPARA TAKSİT VE FAİZLERİ</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Kredi vadesi kaydı     </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80.000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80.000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557024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BF320F-02CC-86B2-9195-A9E722C020AC}"/>
              </a:ext>
            </a:extLst>
          </p:cNvPr>
          <p:cNvSpPr>
            <a:spLocks noGrp="1"/>
          </p:cNvSpPr>
          <p:nvPr>
            <p:ph idx="1"/>
          </p:nvPr>
        </p:nvSpPr>
        <p:spPr>
          <a:xfrm>
            <a:off x="312516" y="115746"/>
            <a:ext cx="11748304" cy="6493397"/>
          </a:xfrm>
        </p:spPr>
        <p:txBody>
          <a:bodyPr>
            <a:normAutofit/>
          </a:bodyPr>
          <a:lstStyle/>
          <a:p>
            <a:pPr algn="just"/>
            <a:r>
              <a:rPr lang="tr-TR" sz="2400" b="1" dirty="0"/>
              <a:t>235 PERSONELDEN ALACAKLAR: </a:t>
            </a:r>
            <a:r>
              <a:rPr lang="tr-TR" sz="2400" dirty="0"/>
              <a:t>İşletme topluluğuna dahil personel ve işçinin, işletmeye olan uzun vadeli çeşitli borçlarını kapsar. Bunlara verilen avanslar bu hesapta izlenmez.</a:t>
            </a:r>
          </a:p>
          <a:p>
            <a:pPr algn="just"/>
            <a:endParaRPr lang="tr-TR" sz="2400" dirty="0"/>
          </a:p>
          <a:p>
            <a:pPr algn="just"/>
            <a:r>
              <a:rPr lang="tr-TR" sz="2400" b="1" dirty="0"/>
              <a:t>236 DİĞER ÇEŞİTLİ ALACAKLAR: </a:t>
            </a:r>
            <a:r>
              <a:rPr lang="tr-TR" sz="2400" dirty="0"/>
              <a:t>Ticari olmayan ve yukarıda sayılan hesaplardan herhangi birine dahil edilemeyen alacakların izlendiği hesaptır.</a:t>
            </a:r>
          </a:p>
          <a:p>
            <a:pPr algn="just"/>
            <a:endParaRPr lang="tr-TR" sz="2400" dirty="0"/>
          </a:p>
          <a:p>
            <a:pPr algn="just"/>
            <a:r>
              <a:rPr lang="tr-TR" sz="2400" b="1" dirty="0"/>
              <a:t>237 DİĞER ALACAK SENETLERİ REESKONTU (-): </a:t>
            </a:r>
            <a:r>
              <a:rPr lang="tr-TR" sz="2400" dirty="0"/>
              <a:t>Bilanço </a:t>
            </a:r>
            <a:r>
              <a:rPr lang="tr-TR" sz="2400" dirty="0" err="1"/>
              <a:t>gününde</a:t>
            </a:r>
            <a:r>
              <a:rPr lang="tr-TR" sz="2400" dirty="0"/>
              <a:t>, diğer alacaklar grubundaki senetli alacakların değerlenmesini sağlamak amacı ile alacak senetleri için ayrılan reeskont tutarlarının izlenmesinde kullanılır.</a:t>
            </a:r>
          </a:p>
          <a:p>
            <a:pPr algn="just"/>
            <a:endParaRPr lang="tr-TR" sz="2400" dirty="0"/>
          </a:p>
          <a:p>
            <a:pPr algn="just"/>
            <a:r>
              <a:rPr lang="tr-TR" sz="2400" b="1" dirty="0"/>
              <a:t>239 ŞÜPHELİ DİĞER ALACAKLAR KARŞİLİĞİ (-): </a:t>
            </a:r>
            <a:r>
              <a:rPr lang="tr-TR" sz="2400" dirty="0"/>
              <a:t>Senetli ve senetsiz uzun vadeli </a:t>
            </a:r>
            <a:r>
              <a:rPr lang="tr-TR" sz="2400" dirty="0" err="1"/>
              <a:t>şüpheli</a:t>
            </a:r>
            <a:r>
              <a:rPr lang="tr-TR" sz="2400" dirty="0"/>
              <a:t> diğer alacakların tahsil edilememe ihtimalinin kuvvetlenmiş olması durumunda, bu </a:t>
            </a:r>
            <a:r>
              <a:rPr lang="tr-TR" sz="2400" dirty="0" err="1"/>
              <a:t>tür</a:t>
            </a:r>
            <a:r>
              <a:rPr lang="tr-TR" sz="2400" dirty="0"/>
              <a:t> risklerin giderilmesini önlemek </a:t>
            </a:r>
            <a:r>
              <a:rPr lang="tr-TR" sz="2400" dirty="0" err="1"/>
              <a:t>üzere</a:t>
            </a:r>
            <a:r>
              <a:rPr lang="tr-TR" sz="2400" dirty="0"/>
              <a:t> ayrılan karşılıkları kapsar. Teminatlı alacaklarda karşılık teminatı aşan kısım için kullanılır.</a:t>
            </a:r>
          </a:p>
          <a:p>
            <a:pPr algn="just"/>
            <a:endParaRPr lang="tr-TR" sz="2400" dirty="0"/>
          </a:p>
          <a:p>
            <a:pPr algn="just"/>
            <a:endParaRPr lang="tr-TR" sz="2400" dirty="0"/>
          </a:p>
          <a:p>
            <a:pPr algn="just"/>
            <a:endParaRPr lang="tr-TR" sz="2400" dirty="0"/>
          </a:p>
          <a:p>
            <a:pPr algn="just"/>
            <a:endParaRPr lang="tr-TR" sz="2400" dirty="0"/>
          </a:p>
        </p:txBody>
      </p:sp>
    </p:spTree>
    <p:extLst>
      <p:ext uri="{BB962C8B-B14F-4D97-AF65-F5344CB8AC3E}">
        <p14:creationId xmlns:p14="http://schemas.microsoft.com/office/powerpoint/2010/main" val="270487604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C2422E-8AF8-922B-E1E8-535151A0F935}"/>
              </a:ext>
            </a:extLst>
          </p:cNvPr>
          <p:cNvSpPr>
            <a:spLocks noGrp="1"/>
          </p:cNvSpPr>
          <p:nvPr>
            <p:ph idx="1"/>
          </p:nvPr>
        </p:nvSpPr>
        <p:spPr>
          <a:xfrm>
            <a:off x="163287" y="206828"/>
            <a:ext cx="11908970" cy="6564085"/>
          </a:xfrm>
        </p:spPr>
        <p:txBody>
          <a:bodyPr/>
          <a:lstStyle/>
          <a:p>
            <a:pPr algn="just"/>
            <a:r>
              <a:rPr lang="tr-TR" sz="2000" dirty="0"/>
              <a:t>İşletme 01.01.2023 tarihinde 14 Ay vadeli 50.000 TL tutarında Tahvil ihraç ediyor. Tahvil ihracından elde edilen gelir banka hesabına yatırılıyor. Vade tarihinde kredi tutarı ve 14.000 TL değerindeki faizi banka hesabından ödemiştir. Tahvil faizinin 2023’e isabet eden bölümü için tahakkuk kaydı yapılmıştır. </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dirty="0"/>
              <a:t>31.12.2023 Tahakkuk kaydı;</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en-TR" dirty="0"/>
          </a:p>
        </p:txBody>
      </p:sp>
      <p:graphicFrame>
        <p:nvGraphicFramePr>
          <p:cNvPr id="6" name="Table 5">
            <a:extLst>
              <a:ext uri="{FF2B5EF4-FFF2-40B4-BE49-F238E27FC236}">
                <a16:creationId xmlns:a16="http://schemas.microsoft.com/office/drawing/2014/main" id="{2ADCEFA9-A9F3-EB2D-5A6C-E9F031BD84BB}"/>
              </a:ext>
            </a:extLst>
          </p:cNvPr>
          <p:cNvGraphicFramePr>
            <a:graphicFrameLocks noGrp="1"/>
          </p:cNvGraphicFramePr>
          <p:nvPr>
            <p:extLst>
              <p:ext uri="{D42A27DB-BD31-4B8C-83A1-F6EECF244321}">
                <p14:modId xmlns:p14="http://schemas.microsoft.com/office/powerpoint/2010/main" val="4214148967"/>
              </p:ext>
            </p:extLst>
          </p:nvPr>
        </p:nvGraphicFramePr>
        <p:xfrm>
          <a:off x="827315" y="1226403"/>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0873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102 BANKALAR</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405 ÇIKARILMIŞ TAHVİLLER</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Tahvil ihracı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50.000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7" name="Table 6">
            <a:extLst>
              <a:ext uri="{FF2B5EF4-FFF2-40B4-BE49-F238E27FC236}">
                <a16:creationId xmlns:a16="http://schemas.microsoft.com/office/drawing/2014/main" id="{10D7EB8F-3833-EDC0-D8D2-ECA5360BA8C5}"/>
              </a:ext>
            </a:extLst>
          </p:cNvPr>
          <p:cNvGraphicFramePr>
            <a:graphicFrameLocks noGrp="1"/>
          </p:cNvGraphicFramePr>
          <p:nvPr>
            <p:extLst>
              <p:ext uri="{D42A27DB-BD31-4B8C-83A1-F6EECF244321}">
                <p14:modId xmlns:p14="http://schemas.microsoft.com/office/powerpoint/2010/main" val="318690898"/>
              </p:ext>
            </p:extLst>
          </p:nvPr>
        </p:nvGraphicFramePr>
        <p:xfrm>
          <a:off x="522515" y="3653790"/>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780 FİNANSMAN GİDERLERİ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381 GİDER TAHAKKUKLARI </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Tahvil faizi tahakkuk kaydı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12.000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12.000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16649307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26F3CE-228B-54B2-50F3-4FC097F1D309}"/>
              </a:ext>
            </a:extLst>
          </p:cNvPr>
          <p:cNvSpPr>
            <a:spLocks noGrp="1"/>
          </p:cNvSpPr>
          <p:nvPr>
            <p:ph idx="1"/>
          </p:nvPr>
        </p:nvSpPr>
        <p:spPr>
          <a:xfrm>
            <a:off x="337457" y="402770"/>
            <a:ext cx="11549743" cy="6161315"/>
          </a:xfrm>
        </p:spPr>
        <p:txBody>
          <a:bodyPr>
            <a:normAutofit/>
          </a:bodyPr>
          <a:lstStyle/>
          <a:p>
            <a:pPr algn="just"/>
            <a:r>
              <a:rPr lang="en-TR" sz="2000" dirty="0"/>
              <a:t>31.12.2023 vade düzeltmesi kaydı</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Vadede ödeme kaydı</a:t>
            </a:r>
          </a:p>
          <a:p>
            <a:pPr algn="just"/>
            <a:endParaRPr lang="en-TR" sz="2000" dirty="0"/>
          </a:p>
          <a:p>
            <a:pPr algn="just"/>
            <a:endParaRPr lang="tr-TR" sz="2000" dirty="0"/>
          </a:p>
        </p:txBody>
      </p:sp>
      <p:graphicFrame>
        <p:nvGraphicFramePr>
          <p:cNvPr id="4" name="Table 3">
            <a:extLst>
              <a:ext uri="{FF2B5EF4-FFF2-40B4-BE49-F238E27FC236}">
                <a16:creationId xmlns:a16="http://schemas.microsoft.com/office/drawing/2014/main" id="{E2EB225E-EBAA-CBFF-9036-6D77BE375011}"/>
              </a:ext>
            </a:extLst>
          </p:cNvPr>
          <p:cNvGraphicFramePr>
            <a:graphicFrameLocks noGrp="1"/>
          </p:cNvGraphicFramePr>
          <p:nvPr>
            <p:extLst>
              <p:ext uri="{D42A27DB-BD31-4B8C-83A1-F6EECF244321}">
                <p14:modId xmlns:p14="http://schemas.microsoft.com/office/powerpoint/2010/main" val="4013679222"/>
              </p:ext>
            </p:extLst>
          </p:nvPr>
        </p:nvGraphicFramePr>
        <p:xfrm>
          <a:off x="555173" y="877932"/>
          <a:ext cx="7420707" cy="166116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405 ÇIKARILMIŞ TAHVİLLER</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304 TAHVİL ANAPARA BORÇ </a:t>
                      </a:r>
                    </a:p>
                    <a:p>
                      <a:pPr marL="456565" algn="just">
                        <a:spcBef>
                          <a:spcPts val="305"/>
                        </a:spcBef>
                        <a:spcAft>
                          <a:spcPts val="0"/>
                        </a:spcAft>
                      </a:pPr>
                      <a:r>
                        <a:rPr lang="en-TR" sz="1200" kern="100" spc="-10" dirty="0">
                          <a:effectLst/>
                        </a:rPr>
                        <a:t>                                                  TAKSİT VE FAİZLERİ</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Tahvil vade düzeltme kaydı     </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50.000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A33D0690-B384-F4B9-575B-D2D23B793A82}"/>
              </a:ext>
            </a:extLst>
          </p:cNvPr>
          <p:cNvGraphicFramePr>
            <a:graphicFrameLocks noGrp="1"/>
          </p:cNvGraphicFramePr>
          <p:nvPr>
            <p:extLst>
              <p:ext uri="{D42A27DB-BD31-4B8C-83A1-F6EECF244321}">
                <p14:modId xmlns:p14="http://schemas.microsoft.com/office/powerpoint/2010/main" val="17215120"/>
              </p:ext>
            </p:extLst>
          </p:nvPr>
        </p:nvGraphicFramePr>
        <p:xfrm>
          <a:off x="555173" y="3252109"/>
          <a:ext cx="7420707" cy="22479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en-TR" sz="1400" kern="100" spc="-10" dirty="0">
                          <a:effectLst/>
                        </a:rPr>
                        <a:t> 304 TAHVİL ANAPARA BORÇ</a:t>
                      </a:r>
                    </a:p>
                    <a:p>
                      <a:pPr marL="25400">
                        <a:spcBef>
                          <a:spcPts val="250"/>
                        </a:spcBef>
                        <a:spcAft>
                          <a:spcPts val="0"/>
                        </a:spcAft>
                      </a:pPr>
                      <a:r>
                        <a:rPr lang="en-TR" sz="1400" kern="100" spc="-10" dirty="0">
                          <a:effectLst/>
                        </a:rPr>
                        <a:t>         TAKSİT VE FAİZLERİ</a:t>
                      </a:r>
                    </a:p>
                    <a:p>
                      <a:pPr marL="25400">
                        <a:spcBef>
                          <a:spcPts val="250"/>
                        </a:spcBef>
                        <a:spcAft>
                          <a:spcPts val="0"/>
                        </a:spcAft>
                      </a:pPr>
                      <a:r>
                        <a:rPr lang="tr-TR" sz="1400" kern="100" spc="-10" dirty="0">
                          <a:effectLst/>
                        </a:rPr>
                        <a:t>  381 GİDER TAHAKKUKLARI</a:t>
                      </a:r>
                    </a:p>
                    <a:p>
                      <a:pPr marL="25400">
                        <a:spcBef>
                          <a:spcPts val="250"/>
                        </a:spcBef>
                        <a:spcAft>
                          <a:spcPts val="0"/>
                        </a:spcAft>
                      </a:pPr>
                      <a:r>
                        <a:rPr lang="tr-TR" sz="1400" kern="100" spc="-10" dirty="0">
                          <a:effectLst/>
                        </a:rPr>
                        <a:t>  780 FİNANSMAN GİDERLERİ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102 BANKALAR</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Tahvil ödeme kaydı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endParaRPr lang="tr-TR" sz="1400" kern="100" spc="-10" dirty="0">
                        <a:effectLst/>
                      </a:endParaRPr>
                    </a:p>
                    <a:p>
                      <a:pPr marL="249555"/>
                      <a:r>
                        <a:rPr lang="tr-TR" sz="1400" kern="100" spc="-10" dirty="0">
                          <a:effectLst/>
                        </a:rPr>
                        <a:t>12.000</a:t>
                      </a:r>
                    </a:p>
                    <a:p>
                      <a:pPr marL="249555"/>
                      <a:r>
                        <a:rPr lang="tr-TR" sz="1400" kern="100" spc="-10" dirty="0">
                          <a:effectLst/>
                        </a:rPr>
                        <a:t>  4.000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66.000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40441071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47DDE-48F3-7214-A954-7BB98A721A0E}"/>
              </a:ext>
            </a:extLst>
          </p:cNvPr>
          <p:cNvSpPr>
            <a:spLocks noGrp="1"/>
          </p:cNvSpPr>
          <p:nvPr>
            <p:ph type="title"/>
          </p:nvPr>
        </p:nvSpPr>
        <p:spPr>
          <a:xfrm>
            <a:off x="838200" y="365126"/>
            <a:ext cx="10515600" cy="505732"/>
          </a:xfrm>
        </p:spPr>
        <p:txBody>
          <a:bodyPr>
            <a:normAutofit fontScale="90000"/>
          </a:bodyPr>
          <a:lstStyle/>
          <a:p>
            <a:pPr algn="ctr"/>
            <a:r>
              <a:rPr lang="en-TR" b="1" dirty="0"/>
              <a:t>5. ÖZKAYNAKLAR</a:t>
            </a:r>
          </a:p>
        </p:txBody>
      </p:sp>
      <p:sp>
        <p:nvSpPr>
          <p:cNvPr id="3" name="Content Placeholder 2">
            <a:extLst>
              <a:ext uri="{FF2B5EF4-FFF2-40B4-BE49-F238E27FC236}">
                <a16:creationId xmlns:a16="http://schemas.microsoft.com/office/drawing/2014/main" id="{C8E31A1B-CAC9-5E4D-7EBB-A0416E0A7966}"/>
              </a:ext>
            </a:extLst>
          </p:cNvPr>
          <p:cNvSpPr>
            <a:spLocks noGrp="1"/>
          </p:cNvSpPr>
          <p:nvPr>
            <p:ph idx="1"/>
          </p:nvPr>
        </p:nvSpPr>
        <p:spPr>
          <a:xfrm>
            <a:off x="152400" y="1055914"/>
            <a:ext cx="11811000" cy="5584372"/>
          </a:xfrm>
        </p:spPr>
        <p:txBody>
          <a:bodyPr>
            <a:normAutofit/>
          </a:bodyPr>
          <a:lstStyle/>
          <a:p>
            <a:pPr algn="just"/>
            <a:r>
              <a:rPr lang="tr-TR" sz="1800" b="1" dirty="0"/>
              <a:t>50 ÖDENMİŞ SERMAYE</a:t>
            </a:r>
          </a:p>
          <a:p>
            <a:pPr algn="just"/>
            <a:endParaRPr lang="tr-TR" sz="1800" dirty="0"/>
          </a:p>
          <a:p>
            <a:pPr algn="just"/>
            <a:r>
              <a:rPr lang="tr-TR" sz="1800" b="1" dirty="0"/>
              <a:t>500 SERMAYE: </a:t>
            </a:r>
            <a:r>
              <a:rPr lang="tr-TR" sz="1800" dirty="0"/>
              <a:t>İşletmeye tahsis edilen veya işletmelerin ana sözleşmelerinde yer alan ve Ticaret Siciline Tescil edilmiş bulunan sermaye tutarı bu hesapta yer alır.</a:t>
            </a:r>
          </a:p>
          <a:p>
            <a:pPr algn="just"/>
            <a:endParaRPr lang="tr-TR" sz="1800" dirty="0"/>
          </a:p>
          <a:p>
            <a:pPr algn="just"/>
            <a:r>
              <a:rPr lang="tr-TR" sz="1800" b="1" dirty="0"/>
              <a:t>501 ÖDEMEMİŞ SERMAYE (-):</a:t>
            </a:r>
            <a:r>
              <a:rPr lang="tr-TR" sz="1800" dirty="0"/>
              <a:t>  İşletmeye tahsis edilen veya ortaklarca </a:t>
            </a:r>
            <a:r>
              <a:rPr lang="tr-TR" sz="1800" dirty="0" err="1"/>
              <a:t>yüklenilen</a:t>
            </a:r>
            <a:r>
              <a:rPr lang="tr-TR" sz="1800" dirty="0"/>
              <a:t> sermayenin </a:t>
            </a:r>
            <a:r>
              <a:rPr lang="tr-TR" sz="1800" dirty="0" err="1"/>
              <a:t>henüz</a:t>
            </a:r>
            <a:r>
              <a:rPr lang="tr-TR" sz="1800" dirty="0"/>
              <a:t> ödenmemiş kısmıdır.</a:t>
            </a:r>
          </a:p>
          <a:p>
            <a:pPr algn="just"/>
            <a:endParaRPr lang="tr-TR" sz="1800" dirty="0"/>
          </a:p>
          <a:p>
            <a:pPr algn="just"/>
            <a:r>
              <a:rPr lang="tr-TR" sz="1800" dirty="0"/>
              <a:t>ŞAHİN İşletmesi ortakları Ali ve Veli’nin eşit sermaye payları taahhüdü ile 100.000 TL sermaye ile kurulmuştur.</a:t>
            </a:r>
          </a:p>
        </p:txBody>
      </p:sp>
      <p:graphicFrame>
        <p:nvGraphicFramePr>
          <p:cNvPr id="4" name="Table 3">
            <a:extLst>
              <a:ext uri="{FF2B5EF4-FFF2-40B4-BE49-F238E27FC236}">
                <a16:creationId xmlns:a16="http://schemas.microsoft.com/office/drawing/2014/main" id="{AA95D961-DDEA-1DEB-03C6-3C5BF6438D0F}"/>
              </a:ext>
            </a:extLst>
          </p:cNvPr>
          <p:cNvGraphicFramePr>
            <a:graphicFrameLocks noGrp="1"/>
          </p:cNvGraphicFramePr>
          <p:nvPr>
            <p:extLst>
              <p:ext uri="{D42A27DB-BD31-4B8C-83A1-F6EECF244321}">
                <p14:modId xmlns:p14="http://schemas.microsoft.com/office/powerpoint/2010/main" val="3917372494"/>
              </p:ext>
            </p:extLst>
          </p:nvPr>
        </p:nvGraphicFramePr>
        <p:xfrm>
          <a:off x="838200" y="4045676"/>
          <a:ext cx="7420707" cy="19735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501 ÖDENMEMİŞ SERMAYE</a:t>
                      </a:r>
                    </a:p>
                    <a:p>
                      <a:pPr marL="25400">
                        <a:spcBef>
                          <a:spcPts val="250"/>
                        </a:spcBef>
                        <a:spcAft>
                          <a:spcPts val="0"/>
                        </a:spcAft>
                      </a:pPr>
                      <a:r>
                        <a:rPr lang="en-TR" sz="1400" kern="100" spc="-10" dirty="0">
                          <a:effectLst/>
                        </a:rPr>
                        <a:t>    501.01. Ortak Ali</a:t>
                      </a:r>
                    </a:p>
                    <a:p>
                      <a:pPr marL="25400">
                        <a:spcBef>
                          <a:spcPts val="250"/>
                        </a:spcBef>
                        <a:spcAft>
                          <a:spcPts val="0"/>
                        </a:spcAft>
                      </a:pPr>
                      <a:r>
                        <a:rPr lang="en-TR" sz="1400" kern="100" spc="-10" dirty="0">
                          <a:effectLst/>
                        </a:rPr>
                        <a:t>    501.02. Ortak Veli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500 SERMAYE</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İşletmeye sermaye taahhüdü ile kuruluş</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92799630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CA4B15-2BA8-4ABB-3A9D-76700FFCC458}"/>
              </a:ext>
            </a:extLst>
          </p:cNvPr>
          <p:cNvSpPr>
            <a:spLocks noGrp="1"/>
          </p:cNvSpPr>
          <p:nvPr>
            <p:ph idx="1"/>
          </p:nvPr>
        </p:nvSpPr>
        <p:spPr>
          <a:xfrm>
            <a:off x="511629" y="402771"/>
            <a:ext cx="11125200" cy="6117772"/>
          </a:xfrm>
        </p:spPr>
        <p:txBody>
          <a:bodyPr>
            <a:normAutofit/>
          </a:bodyPr>
          <a:lstStyle/>
          <a:p>
            <a:pPr algn="just"/>
            <a:r>
              <a:rPr lang="en-TR" sz="2000" dirty="0"/>
              <a:t>Ortak Ali sermaye taahhüdünü nakit olarak, Ortak Veli ise 50.000 TL değerindeki alacak senediyle yerine getirmiştir. </a:t>
            </a:r>
          </a:p>
        </p:txBody>
      </p:sp>
      <p:graphicFrame>
        <p:nvGraphicFramePr>
          <p:cNvPr id="4" name="Table 3">
            <a:extLst>
              <a:ext uri="{FF2B5EF4-FFF2-40B4-BE49-F238E27FC236}">
                <a16:creationId xmlns:a16="http://schemas.microsoft.com/office/drawing/2014/main" id="{8AC32482-541A-81E5-9C84-939595B18761}"/>
              </a:ext>
            </a:extLst>
          </p:cNvPr>
          <p:cNvGraphicFramePr>
            <a:graphicFrameLocks noGrp="1"/>
          </p:cNvGraphicFramePr>
          <p:nvPr>
            <p:extLst>
              <p:ext uri="{D42A27DB-BD31-4B8C-83A1-F6EECF244321}">
                <p14:modId xmlns:p14="http://schemas.microsoft.com/office/powerpoint/2010/main" val="4284448371"/>
              </p:ext>
            </p:extLst>
          </p:nvPr>
        </p:nvGraphicFramePr>
        <p:xfrm>
          <a:off x="1099459" y="1181100"/>
          <a:ext cx="7420707" cy="17830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78914">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en-TR" sz="1400" kern="100" spc="-10" dirty="0">
                          <a:effectLst/>
                        </a:rPr>
                        <a:t>    </a:t>
                      </a:r>
                    </a:p>
                    <a:p>
                      <a:pPr marL="25400">
                        <a:spcBef>
                          <a:spcPts val="250"/>
                        </a:spcBef>
                        <a:spcAft>
                          <a:spcPts val="0"/>
                        </a:spcAft>
                      </a:pPr>
                      <a:r>
                        <a:rPr lang="en-TR" sz="1400" kern="100" spc="-10" dirty="0">
                          <a:effectLst/>
                        </a:rPr>
                        <a:t>  100 KASA</a:t>
                      </a:r>
                    </a:p>
                    <a:p>
                      <a:pPr marL="25400">
                        <a:spcBef>
                          <a:spcPts val="250"/>
                        </a:spcBef>
                        <a:spcAft>
                          <a:spcPts val="0"/>
                        </a:spcAft>
                      </a:pPr>
                      <a:r>
                        <a:rPr lang="tr-TR" sz="1400" kern="100" spc="-10" dirty="0">
                          <a:effectLst/>
                        </a:rPr>
                        <a:t>  121 ALACAK SENETLERİ</a:t>
                      </a:r>
                    </a:p>
                    <a:p>
                      <a:pPr marL="25400">
                        <a:spcBef>
                          <a:spcPts val="250"/>
                        </a:spcBef>
                        <a:spcAft>
                          <a:spcPts val="0"/>
                        </a:spcAft>
                      </a:pP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501 ÖDENMEMİŞ SERMAYE</a:t>
                      </a: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Sermaye taahhüdünün yerine getirilmesi</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50.000</a:t>
                      </a:r>
                    </a:p>
                    <a:p>
                      <a:pPr marL="249555"/>
                      <a:r>
                        <a:rPr lang="tr-TR" sz="1400" kern="100" spc="-10" dirty="0">
                          <a:effectLst/>
                        </a:rPr>
                        <a:t>50.000</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cs typeface="Times New Roman" panose="02020603050405020304" pitchFamily="18" charset="0"/>
                      </a:endParaRPr>
                    </a:p>
                    <a:p>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51781019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837B43-BA25-6739-8DC0-5562088C9A2D}"/>
              </a:ext>
            </a:extLst>
          </p:cNvPr>
          <p:cNvSpPr>
            <a:spLocks noGrp="1"/>
          </p:cNvSpPr>
          <p:nvPr>
            <p:ph idx="1"/>
          </p:nvPr>
        </p:nvSpPr>
        <p:spPr>
          <a:xfrm>
            <a:off x="217715" y="250371"/>
            <a:ext cx="11691256" cy="6183085"/>
          </a:xfrm>
        </p:spPr>
        <p:txBody>
          <a:bodyPr>
            <a:normAutofit/>
          </a:bodyPr>
          <a:lstStyle/>
          <a:p>
            <a:pPr algn="just"/>
            <a:r>
              <a:rPr lang="tr-TR" sz="1800" b="1" dirty="0"/>
              <a:t>52 SERMAYE YEDEKLERİ: </a:t>
            </a:r>
            <a:r>
              <a:rPr lang="tr-TR" sz="1800" dirty="0"/>
              <a:t>Hisse senedi ihraç primleri, iptal edilen ortaklık payları ve yeniden değerleme değer artışları gibi sermaye hareketleri dolayısıyla ortaya çıkan ve işletmede bırakılan tutarların izlendiği hesap grubudur.</a:t>
            </a:r>
          </a:p>
          <a:p>
            <a:pPr algn="just"/>
            <a:r>
              <a:rPr lang="tr-TR" sz="1800" b="1" dirty="0"/>
              <a:t>520 HİSSE SENEDİ İHRAÇ PRİMLERİ: </a:t>
            </a:r>
            <a:r>
              <a:rPr lang="tr-TR" sz="1800" dirty="0"/>
              <a:t>Yeni</a:t>
            </a:r>
            <a:r>
              <a:rPr lang="tr-TR" sz="1800" b="1" dirty="0"/>
              <a:t> </a:t>
            </a:r>
            <a:r>
              <a:rPr lang="tr-TR" sz="1800" dirty="0"/>
              <a:t>çıkarılan hisse senetlerinin primli satışından kaynaklanan tutarlar bu hesapta izlenir.</a:t>
            </a:r>
          </a:p>
          <a:p>
            <a:pPr algn="just"/>
            <a:endParaRPr lang="tr-TR" sz="1800" b="1" dirty="0"/>
          </a:p>
          <a:p>
            <a:pPr algn="just"/>
            <a:r>
              <a:rPr lang="tr-TR" sz="1800" dirty="0"/>
              <a:t>Şahin İşletmesi sermayesini 100.000 TL arttırmaya karar vermiştir. Bu amaçla yeni hisse ihracıyla ilgili işlemlerini tamamlamış ve satış duyurunda bulunmuştur.</a:t>
            </a:r>
          </a:p>
          <a:p>
            <a:pPr algn="just"/>
            <a:endParaRPr lang="tr-TR" sz="1800" dirty="0"/>
          </a:p>
          <a:p>
            <a:pPr algn="just"/>
            <a:endParaRPr lang="tr-TR" sz="1800" dirty="0"/>
          </a:p>
          <a:p>
            <a:pPr algn="just"/>
            <a:endParaRPr lang="tr-TR" sz="1800" dirty="0"/>
          </a:p>
          <a:p>
            <a:pPr algn="just"/>
            <a:endParaRPr lang="tr-TR" sz="1800" dirty="0"/>
          </a:p>
          <a:p>
            <a:pPr algn="just"/>
            <a:endParaRPr lang="tr-TR" sz="1800" dirty="0"/>
          </a:p>
          <a:p>
            <a:pPr algn="just"/>
            <a:r>
              <a:rPr lang="tr-TR" sz="1800" dirty="0"/>
              <a:t>Söz konusu hisse senetleri banka aracılığıyla 120.000 TL’ye satılmıştır.</a:t>
            </a:r>
          </a:p>
        </p:txBody>
      </p:sp>
      <p:graphicFrame>
        <p:nvGraphicFramePr>
          <p:cNvPr id="4" name="Table 3">
            <a:extLst>
              <a:ext uri="{FF2B5EF4-FFF2-40B4-BE49-F238E27FC236}">
                <a16:creationId xmlns:a16="http://schemas.microsoft.com/office/drawing/2014/main" id="{A41FB31B-16E2-9FAE-0858-CCD4585A640F}"/>
              </a:ext>
            </a:extLst>
          </p:cNvPr>
          <p:cNvGraphicFramePr>
            <a:graphicFrameLocks noGrp="1"/>
          </p:cNvGraphicFramePr>
          <p:nvPr>
            <p:extLst>
              <p:ext uri="{D42A27DB-BD31-4B8C-83A1-F6EECF244321}">
                <p14:modId xmlns:p14="http://schemas.microsoft.com/office/powerpoint/2010/main" val="2948734013"/>
              </p:ext>
            </p:extLst>
          </p:nvPr>
        </p:nvGraphicFramePr>
        <p:xfrm>
          <a:off x="881743" y="2449285"/>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501 ÖDENMEMİŞ SERMAYE</a:t>
                      </a:r>
                    </a:p>
                    <a:p>
                      <a:pPr marL="25400">
                        <a:spcBef>
                          <a:spcPts val="250"/>
                        </a:spcBef>
                        <a:spcAft>
                          <a:spcPts val="0"/>
                        </a:spcAft>
                      </a:pPr>
                      <a:r>
                        <a:rPr lang="en-TR" sz="1400" kern="100" spc="-10" dirty="0">
                          <a:effectLst/>
                        </a:rPr>
                        <a:t>    </a:t>
                      </a: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500 SERMAYE</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İşletme sermaye artırımı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047AB6C3-CF93-4C35-1152-179B97E7A5D4}"/>
              </a:ext>
            </a:extLst>
          </p:cNvPr>
          <p:cNvGraphicFramePr>
            <a:graphicFrameLocks noGrp="1"/>
          </p:cNvGraphicFramePr>
          <p:nvPr>
            <p:extLst>
              <p:ext uri="{D42A27DB-BD31-4B8C-83A1-F6EECF244321}">
                <p14:modId xmlns:p14="http://schemas.microsoft.com/office/powerpoint/2010/main" val="2733466373"/>
              </p:ext>
            </p:extLst>
          </p:nvPr>
        </p:nvGraphicFramePr>
        <p:xfrm>
          <a:off x="1066800" y="4738552"/>
          <a:ext cx="7420707" cy="16916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102 BANKALAR</a:t>
                      </a:r>
                    </a:p>
                    <a:p>
                      <a:pPr marL="25400">
                        <a:spcBef>
                          <a:spcPts val="250"/>
                        </a:spcBef>
                        <a:spcAft>
                          <a:spcPts val="0"/>
                        </a:spcAft>
                      </a:pPr>
                      <a:r>
                        <a:rPr lang="en-TR" sz="1400" kern="100" spc="-10" dirty="0">
                          <a:effectLst/>
                        </a:rPr>
                        <a:t>    </a:t>
                      </a: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501 ÖDENMEMİŞ SERMAYE</a:t>
                      </a:r>
                    </a:p>
                    <a:p>
                      <a:pPr marL="456565" algn="just">
                        <a:spcBef>
                          <a:spcPts val="305"/>
                        </a:spcBef>
                        <a:spcAft>
                          <a:spcPts val="0"/>
                        </a:spcAft>
                      </a:pPr>
                      <a:r>
                        <a:rPr lang="en-TR" sz="1200" kern="100" spc="-10" dirty="0">
                          <a:effectLst/>
                        </a:rPr>
                        <a:t>                  520 HİSSE SENEDİ İHRAÇ PRİMLERİ</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Hisse satışı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120.000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20.000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51681551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841B8F-7A73-F5A8-7BD2-D39C5CAE55BB}"/>
              </a:ext>
            </a:extLst>
          </p:cNvPr>
          <p:cNvSpPr>
            <a:spLocks noGrp="1"/>
          </p:cNvSpPr>
          <p:nvPr>
            <p:ph idx="1"/>
          </p:nvPr>
        </p:nvSpPr>
        <p:spPr>
          <a:xfrm>
            <a:off x="206829" y="315686"/>
            <a:ext cx="11702142" cy="6302828"/>
          </a:xfrm>
        </p:spPr>
        <p:txBody>
          <a:bodyPr>
            <a:normAutofit/>
          </a:bodyPr>
          <a:lstStyle/>
          <a:p>
            <a:pPr algn="just"/>
            <a:r>
              <a:rPr lang="tr-TR" sz="2000" dirty="0"/>
              <a:t>Söz konusu ihraç primi sermayeye eklenmiştir.</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b="1" dirty="0"/>
              <a:t>521 HİSSE SENEDİ İPTAL KARLARI: </a:t>
            </a:r>
            <a:r>
              <a:rPr lang="tr-TR" sz="2000" dirty="0"/>
              <a:t>İptal edilen hisse senetlerinin bedellerine mahsuben yapılan ödemelerin, bunların yerine çıkarılan hisse senetlerinden elde edilen hasılat noksanı kapatıldıktan sonra artan kısmın izlendiği hesaptır.</a:t>
            </a:r>
          </a:p>
          <a:p>
            <a:pPr algn="just"/>
            <a:endParaRPr lang="tr-TR" sz="2000" dirty="0"/>
          </a:p>
          <a:p>
            <a:pPr algn="just"/>
            <a:r>
              <a:rPr lang="tr-TR" sz="2000" dirty="0"/>
              <a:t>İşletme sermayesini arttırmak amacıyla yeni bir ortak almıştır. Ortak A 100.000 TL sermaye taahhüdünde bulunmuştur. </a:t>
            </a:r>
          </a:p>
          <a:p>
            <a:pPr algn="just"/>
            <a:endParaRPr lang="tr-TR" sz="2000" b="1" dirty="0"/>
          </a:p>
          <a:p>
            <a:pPr algn="just"/>
            <a:endParaRPr lang="tr-TR" sz="2000" dirty="0"/>
          </a:p>
          <a:p>
            <a:pPr algn="just"/>
            <a:endParaRPr lang="tr-TR" sz="2000" dirty="0"/>
          </a:p>
        </p:txBody>
      </p:sp>
      <p:graphicFrame>
        <p:nvGraphicFramePr>
          <p:cNvPr id="4" name="Table 3">
            <a:extLst>
              <a:ext uri="{FF2B5EF4-FFF2-40B4-BE49-F238E27FC236}">
                <a16:creationId xmlns:a16="http://schemas.microsoft.com/office/drawing/2014/main" id="{C6B6DC17-8D8C-6407-8D24-3E93E1A01BED}"/>
              </a:ext>
            </a:extLst>
          </p:cNvPr>
          <p:cNvGraphicFramePr>
            <a:graphicFrameLocks noGrp="1"/>
          </p:cNvGraphicFramePr>
          <p:nvPr>
            <p:extLst>
              <p:ext uri="{D42A27DB-BD31-4B8C-83A1-F6EECF244321}">
                <p14:modId xmlns:p14="http://schemas.microsoft.com/office/powerpoint/2010/main" val="3391065584"/>
              </p:ext>
            </p:extLst>
          </p:nvPr>
        </p:nvGraphicFramePr>
        <p:xfrm>
          <a:off x="446314" y="761999"/>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520 HİSSE SENEDİ İHRAÇ PRİMLERİ </a:t>
                      </a:r>
                    </a:p>
                    <a:p>
                      <a:pPr marL="25400">
                        <a:spcBef>
                          <a:spcPts val="250"/>
                        </a:spcBef>
                        <a:spcAft>
                          <a:spcPts val="0"/>
                        </a:spcAft>
                      </a:pPr>
                      <a:r>
                        <a:rPr lang="en-TR" sz="1400" kern="100" spc="-10" dirty="0">
                          <a:effectLst/>
                        </a:rPr>
                        <a:t>    </a:t>
                      </a: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500 SERMAYE</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İhraç priminin sermayeye eklenmesi </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20.000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20.000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FDE551BA-6176-53C4-22BA-3821331BDAC0}"/>
              </a:ext>
            </a:extLst>
          </p:cNvPr>
          <p:cNvGraphicFramePr>
            <a:graphicFrameLocks noGrp="1"/>
          </p:cNvGraphicFramePr>
          <p:nvPr>
            <p:extLst>
              <p:ext uri="{D42A27DB-BD31-4B8C-83A1-F6EECF244321}">
                <p14:modId xmlns:p14="http://schemas.microsoft.com/office/powerpoint/2010/main" val="2930997262"/>
              </p:ext>
            </p:extLst>
          </p:nvPr>
        </p:nvGraphicFramePr>
        <p:xfrm>
          <a:off x="1023257" y="4757056"/>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501 ÖDENMEMİŞ SERMAYE</a:t>
                      </a:r>
                    </a:p>
                    <a:p>
                      <a:pPr marL="25400">
                        <a:spcBef>
                          <a:spcPts val="250"/>
                        </a:spcBef>
                        <a:spcAft>
                          <a:spcPts val="0"/>
                        </a:spcAft>
                      </a:pPr>
                      <a:r>
                        <a:rPr lang="en-TR" sz="1400" kern="100" spc="-10" dirty="0">
                          <a:effectLst/>
                        </a:rPr>
                        <a:t>    </a:t>
                      </a: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500 SERMAYE</a:t>
                      </a:r>
                    </a:p>
                    <a:p>
                      <a:pPr marL="456565" algn="just">
                        <a:spcBef>
                          <a:spcPts val="305"/>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Sermaye taahhüdü</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100.000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10598331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304D7B-6D07-04E5-905D-1D712E79BA90}"/>
              </a:ext>
            </a:extLst>
          </p:cNvPr>
          <p:cNvSpPr>
            <a:spLocks noGrp="1"/>
          </p:cNvSpPr>
          <p:nvPr>
            <p:ph idx="1"/>
          </p:nvPr>
        </p:nvSpPr>
        <p:spPr>
          <a:xfrm>
            <a:off x="283029" y="337456"/>
            <a:ext cx="11582399" cy="6291943"/>
          </a:xfrm>
        </p:spPr>
        <p:txBody>
          <a:bodyPr>
            <a:normAutofit/>
          </a:bodyPr>
          <a:lstStyle/>
          <a:p>
            <a:pPr algn="just"/>
            <a:r>
              <a:rPr lang="en-TR" sz="2000" dirty="0"/>
              <a:t>Ortak A sermaye taahhüdünü yerine getirememiş ve ortağın sermaye payı iptal edilerek Ortak B’ye 120.000 TL’ye satılmıştır.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b="1" dirty="0"/>
              <a:t>522 MADDİ DURAN VARLIKLAR YENİDEN DEĞERLEME ARTIŞLARI</a:t>
            </a:r>
          </a:p>
          <a:p>
            <a:pPr algn="just"/>
            <a:endParaRPr lang="en-TR" sz="2000" b="1" dirty="0"/>
          </a:p>
          <a:p>
            <a:pPr algn="just"/>
            <a:r>
              <a:rPr lang="en-TR" sz="2000" b="1" dirty="0"/>
              <a:t>523 İŞTİRAKLER YENİDEN DEĞERLEME ARTIŞLARI</a:t>
            </a:r>
          </a:p>
          <a:p>
            <a:pPr algn="just"/>
            <a:endParaRPr lang="en-TR" sz="2000" dirty="0"/>
          </a:p>
        </p:txBody>
      </p:sp>
      <p:graphicFrame>
        <p:nvGraphicFramePr>
          <p:cNvPr id="4" name="Table 3">
            <a:extLst>
              <a:ext uri="{FF2B5EF4-FFF2-40B4-BE49-F238E27FC236}">
                <a16:creationId xmlns:a16="http://schemas.microsoft.com/office/drawing/2014/main" id="{0B8FA9A5-C190-BA24-2F47-A3119F24E614}"/>
              </a:ext>
            </a:extLst>
          </p:cNvPr>
          <p:cNvGraphicFramePr>
            <a:graphicFrameLocks noGrp="1"/>
          </p:cNvGraphicFramePr>
          <p:nvPr>
            <p:extLst>
              <p:ext uri="{D42A27DB-BD31-4B8C-83A1-F6EECF244321}">
                <p14:modId xmlns:p14="http://schemas.microsoft.com/office/powerpoint/2010/main" val="3646078029"/>
              </p:ext>
            </p:extLst>
          </p:nvPr>
        </p:nvGraphicFramePr>
        <p:xfrm>
          <a:off x="653143" y="1211580"/>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102 BANKALAR</a:t>
                      </a:r>
                    </a:p>
                    <a:p>
                      <a:pPr marL="25400">
                        <a:spcBef>
                          <a:spcPts val="250"/>
                        </a:spcBef>
                        <a:spcAft>
                          <a:spcPts val="0"/>
                        </a:spcAft>
                      </a:pPr>
                      <a:r>
                        <a:rPr lang="en-TR" sz="1400" kern="100" spc="-10" dirty="0">
                          <a:effectLst/>
                        </a:rPr>
                        <a:t>    </a:t>
                      </a: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501 ÖDENMEMİŞ SERMAYE</a:t>
                      </a:r>
                    </a:p>
                    <a:p>
                      <a:pPr marL="456565" algn="just">
                        <a:spcBef>
                          <a:spcPts val="305"/>
                        </a:spcBef>
                        <a:spcAft>
                          <a:spcPts val="0"/>
                        </a:spcAft>
                      </a:pPr>
                      <a:r>
                        <a:rPr lang="en-TR" sz="1200" kern="100" spc="-10" dirty="0">
                          <a:effectLst/>
                        </a:rPr>
                        <a:t>                  521 HİSSE SENEDİ İPTAL KARLARI</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Hisse satışı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120.000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20.000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25051839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40E5BE-3539-D11A-EFA5-CE0CCF7809AB}"/>
              </a:ext>
            </a:extLst>
          </p:cNvPr>
          <p:cNvSpPr>
            <a:spLocks noGrp="1"/>
          </p:cNvSpPr>
          <p:nvPr>
            <p:ph idx="1"/>
          </p:nvPr>
        </p:nvSpPr>
        <p:spPr>
          <a:xfrm>
            <a:off x="315685" y="370113"/>
            <a:ext cx="11680371" cy="6291944"/>
          </a:xfrm>
        </p:spPr>
        <p:txBody>
          <a:bodyPr>
            <a:normAutofit/>
          </a:bodyPr>
          <a:lstStyle/>
          <a:p>
            <a:pPr algn="just"/>
            <a:r>
              <a:rPr lang="tr-TR" sz="2000" b="1" dirty="0"/>
              <a:t>54 KAR YEDEKLERİ: </a:t>
            </a:r>
            <a:r>
              <a:rPr lang="tr-TR" sz="2000" dirty="0"/>
              <a:t>Kanun, ana sözleşme </a:t>
            </a:r>
            <a:r>
              <a:rPr lang="tr-TR" sz="2000" dirty="0" err="1"/>
              <a:t>hükümleri</a:t>
            </a:r>
            <a:r>
              <a:rPr lang="tr-TR" sz="2000" dirty="0"/>
              <a:t> ya da ortaklıkların yetkili organları tarafından alınan kararlar uyarınca, dağıtılmamış ya da işletmede alıkonulmuş karlar bu hesap grubunda gösterilir.</a:t>
            </a:r>
          </a:p>
          <a:p>
            <a:pPr algn="just"/>
            <a:endParaRPr lang="tr-TR" sz="2000" b="1" dirty="0"/>
          </a:p>
          <a:p>
            <a:pPr algn="just"/>
            <a:r>
              <a:rPr lang="tr-TR" sz="2000" b="1" dirty="0"/>
              <a:t>540 YASAL YEDEKLER: </a:t>
            </a:r>
            <a:r>
              <a:rPr lang="tr-TR" sz="2000" dirty="0"/>
              <a:t>Kanun </a:t>
            </a:r>
            <a:r>
              <a:rPr lang="tr-TR" sz="2000" dirty="0" err="1"/>
              <a:t>hükümleri</a:t>
            </a:r>
            <a:r>
              <a:rPr lang="tr-TR" sz="2000" dirty="0"/>
              <a:t> uyarınca ayrılmış bulunan yedekler bu hesap kaleminde gösterilir.</a:t>
            </a:r>
          </a:p>
          <a:p>
            <a:pPr algn="just"/>
            <a:endParaRPr lang="tr-TR" sz="2000" dirty="0"/>
          </a:p>
          <a:p>
            <a:pPr algn="just"/>
            <a:r>
              <a:rPr lang="tr-TR" sz="2000" b="1" dirty="0"/>
              <a:t>541 STATÜ YEDEKLERİ:</a:t>
            </a:r>
            <a:r>
              <a:rPr lang="tr-TR" sz="2000" dirty="0"/>
              <a:t> Ana sözleşme </a:t>
            </a:r>
            <a:r>
              <a:rPr lang="tr-TR" sz="2000" dirty="0" err="1"/>
              <a:t>hükümleri</a:t>
            </a:r>
            <a:r>
              <a:rPr lang="tr-TR" sz="2000" dirty="0"/>
              <a:t> çerçevesinde ayrılan yedekler bu hesap kalemi içinde yer alır.</a:t>
            </a:r>
          </a:p>
          <a:p>
            <a:pPr algn="just"/>
            <a:endParaRPr lang="tr-TR" sz="2000" dirty="0"/>
          </a:p>
          <a:p>
            <a:pPr algn="just"/>
            <a:r>
              <a:rPr lang="tr-TR" sz="2000" b="1" dirty="0"/>
              <a:t>542 OLAĞANÜSTÜ YEDEKLER: </a:t>
            </a:r>
            <a:r>
              <a:rPr lang="tr-TR" sz="2000" dirty="0"/>
              <a:t>Sermaye şirketlerinde Genel Kurul tarafından ayrılmasına karar verilen </a:t>
            </a:r>
            <a:r>
              <a:rPr lang="tr-TR" sz="2000" dirty="0" err="1"/>
              <a:t>olağanüstu</a:t>
            </a:r>
            <a:r>
              <a:rPr lang="tr-TR" sz="2000" dirty="0"/>
              <a:t>̈ yedek akçeler ile dağıtım dışı kalan karlar bu hesapta yer alır.</a:t>
            </a:r>
          </a:p>
          <a:p>
            <a:pPr algn="just"/>
            <a:endParaRPr lang="tr-TR" sz="2000" dirty="0"/>
          </a:p>
          <a:p>
            <a:pPr algn="just"/>
            <a:r>
              <a:rPr lang="tr-TR" sz="2000" b="1" dirty="0"/>
              <a:t>549 ÖZEL FONLAR: </a:t>
            </a:r>
            <a:r>
              <a:rPr lang="tr-TR" sz="2000" dirty="0"/>
              <a:t>İşletmede bırakılması ve tasarrufu zorunlu yasal fonlar ile diğer maksatlarla ayrılan fonlar bu hesapta izlenir.</a:t>
            </a:r>
          </a:p>
          <a:p>
            <a:pPr algn="just"/>
            <a:endParaRPr lang="tr-TR" sz="2000" b="1" dirty="0"/>
          </a:p>
          <a:p>
            <a:pPr algn="just"/>
            <a:endParaRPr lang="tr-TR" sz="2000" b="1" dirty="0"/>
          </a:p>
          <a:p>
            <a:pPr algn="just"/>
            <a:endParaRPr lang="tr-TR" sz="2000" b="1" dirty="0"/>
          </a:p>
        </p:txBody>
      </p:sp>
    </p:spTree>
    <p:extLst>
      <p:ext uri="{BB962C8B-B14F-4D97-AF65-F5344CB8AC3E}">
        <p14:creationId xmlns:p14="http://schemas.microsoft.com/office/powerpoint/2010/main" val="300280682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80254C-29BB-16E8-8E84-7DCEBC3250EC}"/>
              </a:ext>
            </a:extLst>
          </p:cNvPr>
          <p:cNvSpPr>
            <a:spLocks noGrp="1"/>
          </p:cNvSpPr>
          <p:nvPr>
            <p:ph idx="1"/>
          </p:nvPr>
        </p:nvSpPr>
        <p:spPr>
          <a:xfrm>
            <a:off x="326571" y="250371"/>
            <a:ext cx="11571515" cy="6422572"/>
          </a:xfrm>
        </p:spPr>
        <p:txBody>
          <a:bodyPr>
            <a:normAutofit/>
          </a:bodyPr>
          <a:lstStyle/>
          <a:p>
            <a:r>
              <a:rPr lang="en-TR" sz="2000" dirty="0"/>
              <a:t>İşletme 01.02.2024 tarihinde 2023 yılı karını dağıtma kararı almış ve kar dağıtımı süreci sonucunda aşağıdaki yedekler hesaplanmıştır.</a:t>
            </a:r>
          </a:p>
          <a:p>
            <a:r>
              <a:rPr lang="en-TR" sz="2000" dirty="0"/>
              <a:t>Yasal Yedekler: 10.000</a:t>
            </a:r>
          </a:p>
          <a:p>
            <a:r>
              <a:rPr lang="en-TR" sz="2000" dirty="0"/>
              <a:t>Statü Yedekleri: 5.000</a:t>
            </a:r>
          </a:p>
          <a:p>
            <a:r>
              <a:rPr lang="en-TR" sz="2000" dirty="0"/>
              <a:t>Olağanüstü Yedekler: 2.000</a:t>
            </a:r>
          </a:p>
          <a:p>
            <a:r>
              <a:rPr lang="en-TR" sz="2000" dirty="0"/>
              <a:t>Ortaklara Dağıtılacak Kar: 15.000</a:t>
            </a:r>
          </a:p>
        </p:txBody>
      </p:sp>
      <p:graphicFrame>
        <p:nvGraphicFramePr>
          <p:cNvPr id="4" name="Table 3">
            <a:extLst>
              <a:ext uri="{FF2B5EF4-FFF2-40B4-BE49-F238E27FC236}">
                <a16:creationId xmlns:a16="http://schemas.microsoft.com/office/drawing/2014/main" id="{DB5BED71-A47D-E0FE-B83B-31A7ADE77C1A}"/>
              </a:ext>
            </a:extLst>
          </p:cNvPr>
          <p:cNvGraphicFramePr>
            <a:graphicFrameLocks noGrp="1"/>
          </p:cNvGraphicFramePr>
          <p:nvPr>
            <p:extLst>
              <p:ext uri="{D42A27DB-BD31-4B8C-83A1-F6EECF244321}">
                <p14:modId xmlns:p14="http://schemas.microsoft.com/office/powerpoint/2010/main" val="2118925282"/>
              </p:ext>
            </p:extLst>
          </p:nvPr>
        </p:nvGraphicFramePr>
        <p:xfrm>
          <a:off x="685800" y="2724694"/>
          <a:ext cx="7420707" cy="1912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3431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15518">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spc="-10" dirty="0">
                        <a:effectLst/>
                      </a:endParaRPr>
                    </a:p>
                    <a:p>
                      <a:pPr marL="25400">
                        <a:spcBef>
                          <a:spcPts val="250"/>
                        </a:spcBef>
                        <a:spcAft>
                          <a:spcPts val="0"/>
                        </a:spcAft>
                      </a:pPr>
                      <a:r>
                        <a:rPr lang="en-TR" sz="1400" kern="100" spc="-10" dirty="0">
                          <a:effectLst/>
                        </a:rPr>
                        <a:t>  570 GEÇMİŞ YILLAR KARLARI</a:t>
                      </a:r>
                    </a:p>
                    <a:p>
                      <a:pPr marL="25400">
                        <a:spcBef>
                          <a:spcPts val="250"/>
                        </a:spcBef>
                        <a:spcAft>
                          <a:spcPts val="0"/>
                        </a:spcAft>
                      </a:pPr>
                      <a:r>
                        <a:rPr lang="en-TR" sz="1400" kern="100" spc="-10" dirty="0">
                          <a:effectLst/>
                        </a:rPr>
                        <a:t>    </a:t>
                      </a:r>
                      <a:r>
                        <a:rPr lang="tr-TR" sz="1400" kern="100" spc="-10" dirty="0">
                          <a:effectLst/>
                        </a:rPr>
                        <a:t>  </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lgn="just">
                        <a:spcBef>
                          <a:spcPts val="305"/>
                        </a:spcBef>
                        <a:spcAft>
                          <a:spcPts val="0"/>
                        </a:spcAft>
                      </a:pPr>
                      <a:r>
                        <a:rPr lang="tr-TR" sz="1200" b="1" kern="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TR" sz="1200" kern="100" spc="-10" dirty="0">
                          <a:effectLst/>
                        </a:rPr>
                        <a:t> 540 YASAL YEDEKLER</a:t>
                      </a:r>
                    </a:p>
                    <a:p>
                      <a:pPr marL="456565" algn="just">
                        <a:spcBef>
                          <a:spcPts val="305"/>
                        </a:spcBef>
                        <a:spcAft>
                          <a:spcPts val="0"/>
                        </a:spcAft>
                      </a:pPr>
                      <a:r>
                        <a:rPr lang="en-TR" sz="1200" kern="100" spc="-10" dirty="0">
                          <a:effectLst/>
                        </a:rPr>
                        <a:t>                  541 </a:t>
                      </a:r>
                      <a:r>
                        <a:rPr lang="tr-TR" sz="1200" kern="100" spc="-10" dirty="0">
                          <a:effectLst/>
                        </a:rPr>
                        <a:t>STATÜ YEDEKLERİ</a:t>
                      </a:r>
                    </a:p>
                    <a:p>
                      <a:pPr marL="456565" algn="just">
                        <a:spcBef>
                          <a:spcPts val="305"/>
                        </a:spcBef>
                        <a:spcAft>
                          <a:spcPts val="0"/>
                        </a:spcAft>
                      </a:pPr>
                      <a:r>
                        <a:rPr lang="tr-TR" sz="12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542 OLAĞANÜSTÜ YEDEKLER</a:t>
                      </a:r>
                    </a:p>
                    <a:p>
                      <a:pPr marL="456565" algn="just">
                        <a:spcBef>
                          <a:spcPts val="305"/>
                        </a:spcBef>
                        <a:spcAft>
                          <a:spcPts val="0"/>
                        </a:spcAft>
                      </a:pPr>
                      <a:r>
                        <a:rPr lang="tr-TR" sz="12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331 ORTAKLARA BORÇLAR</a:t>
                      </a:r>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Kar dağıtımı</a:t>
                      </a:r>
                    </a:p>
                  </a:txBody>
                  <a:tcPr marL="0" marR="0" marT="0" marB="0"/>
                </a:tc>
                <a:tc>
                  <a:txBody>
                    <a:bodyPr/>
                    <a:lstStyle/>
                    <a:p>
                      <a:pPr>
                        <a:spcBef>
                          <a:spcPts val="550"/>
                        </a:spcBef>
                      </a:pPr>
                      <a:r>
                        <a:rPr lang="en-TR" sz="1800" kern="100" spc="0" dirty="0">
                          <a:effectLst/>
                        </a:rPr>
                        <a:t>  </a:t>
                      </a:r>
                      <a:endParaRPr lang="tr-TR" sz="1400" kern="100" spc="-10" dirty="0">
                        <a:effectLst/>
                      </a:endParaRPr>
                    </a:p>
                    <a:p>
                      <a:pPr marL="249555"/>
                      <a:r>
                        <a:rPr lang="tr-TR" sz="1400" kern="100" spc="-10" dirty="0">
                          <a:effectLst/>
                        </a:rPr>
                        <a:t>32.000</a:t>
                      </a:r>
                    </a:p>
                    <a:p>
                      <a:pPr marL="249555"/>
                      <a:r>
                        <a:rPr lang="tr-TR" sz="1400" kern="100" spc="-10" dirty="0">
                          <a:effectLst/>
                        </a:rPr>
                        <a:t> </a:t>
                      </a:r>
                    </a:p>
                    <a:p>
                      <a:pPr marL="249555"/>
                      <a:r>
                        <a:rPr lang="tr-TR" sz="1400" kern="100" spc="-10" dirty="0">
                          <a:effectLst/>
                        </a:rPr>
                        <a:t>  </a:t>
                      </a:r>
                    </a:p>
                    <a:p>
                      <a:pPr marL="249555"/>
                      <a:r>
                        <a:rPr lang="tr-TR" sz="1400" kern="100" spc="-10" dirty="0">
                          <a:effectLst/>
                        </a:rPr>
                        <a:t>   </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tr-TR" sz="1200" kern="100" dirty="0">
                        <a:effectLst/>
                        <a:latin typeface="Times New Roman" panose="02020603050405020304" pitchFamily="18" charset="0"/>
                        <a:cs typeface="Times New Roman" panose="02020603050405020304" pitchFamily="18" charset="0"/>
                      </a:endParaRPr>
                    </a:p>
                    <a:p>
                      <a:endPar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10.000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5.000 </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2.000</a:t>
                      </a: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 15.000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48782764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DCB15D-4219-E6CD-2DF6-79EBC5C1E42C}"/>
              </a:ext>
            </a:extLst>
          </p:cNvPr>
          <p:cNvSpPr>
            <a:spLocks noGrp="1"/>
          </p:cNvSpPr>
          <p:nvPr>
            <p:ph idx="1"/>
          </p:nvPr>
        </p:nvSpPr>
        <p:spPr>
          <a:xfrm>
            <a:off x="435429" y="1338943"/>
            <a:ext cx="11321142" cy="5279570"/>
          </a:xfrm>
        </p:spPr>
        <p:txBody>
          <a:bodyPr>
            <a:normAutofit/>
          </a:bodyPr>
          <a:lstStyle/>
          <a:p>
            <a:pPr algn="just"/>
            <a:r>
              <a:rPr lang="tr-TR" sz="2000" b="1" dirty="0"/>
              <a:t>570 GEÇMİŞ YILLAR KARLARI: </a:t>
            </a:r>
            <a:r>
              <a:rPr lang="tr-TR" sz="2000" dirty="0"/>
              <a:t>Geçmiş faaliyet dönemlerinde ortaya çıkan ve işletme sahibi veya ortaklarına dağıtılmamış bulunan karlardan ilgili yedek hesaplarına alınmayan tutarların izlendiği hesaptır.</a:t>
            </a:r>
          </a:p>
          <a:p>
            <a:pPr algn="just"/>
            <a:endParaRPr lang="tr-TR" sz="2000" dirty="0"/>
          </a:p>
          <a:p>
            <a:pPr algn="just"/>
            <a:r>
              <a:rPr lang="tr-TR" sz="2000" b="1" dirty="0"/>
              <a:t>580 GEÇMİŞ YILLAR ZARARLARI(-): </a:t>
            </a:r>
            <a:r>
              <a:rPr lang="tr-TR" sz="2000" dirty="0"/>
              <a:t>Geçmiş faaliyet dönemlerinde ortaya çıkan dönem net- zararlarının izlendiği hesaptır.</a:t>
            </a:r>
          </a:p>
          <a:p>
            <a:pPr algn="just"/>
            <a:endParaRPr lang="tr-TR" sz="2000" dirty="0"/>
          </a:p>
          <a:p>
            <a:pPr algn="just"/>
            <a:r>
              <a:rPr lang="tr-TR" sz="2000" b="1" dirty="0"/>
              <a:t>590 DÖNEM NET KARI: </a:t>
            </a:r>
            <a:r>
              <a:rPr lang="tr-TR" sz="2000" dirty="0"/>
              <a:t>İşletmenin faaliyet dönemine ilişkin vergi sonrası net kar tutarının izlendiği hesaptır.</a:t>
            </a:r>
          </a:p>
          <a:p>
            <a:pPr marL="0" indent="0" algn="just">
              <a:buNone/>
            </a:pPr>
            <a:endParaRPr lang="tr-TR" sz="2000" dirty="0"/>
          </a:p>
          <a:p>
            <a:pPr algn="just"/>
            <a:r>
              <a:rPr lang="tr-TR" sz="2000" b="1" dirty="0"/>
              <a:t>591 DÖNEM NET ZARARI (-): </a:t>
            </a:r>
            <a:r>
              <a:rPr lang="tr-TR" sz="2000" dirty="0"/>
              <a:t>İşletmenin faaliyet dönemine ilişkin net zarar tutarının izlendiği hesaptır.</a:t>
            </a:r>
          </a:p>
          <a:p>
            <a:pPr algn="just"/>
            <a:endParaRPr lang="tr-TR" sz="2000" b="1" dirty="0"/>
          </a:p>
          <a:p>
            <a:pPr algn="just"/>
            <a:endParaRPr lang="tr-TR" sz="2000" dirty="0"/>
          </a:p>
          <a:p>
            <a:pPr algn="just"/>
            <a:endParaRPr lang="tr-TR" sz="2000" dirty="0"/>
          </a:p>
        </p:txBody>
      </p:sp>
    </p:spTree>
    <p:extLst>
      <p:ext uri="{BB962C8B-B14F-4D97-AF65-F5344CB8AC3E}">
        <p14:creationId xmlns:p14="http://schemas.microsoft.com/office/powerpoint/2010/main" val="225098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BD296C-C584-A018-4C84-B284524759A1}"/>
              </a:ext>
            </a:extLst>
          </p:cNvPr>
          <p:cNvSpPr>
            <a:spLocks noGrp="1"/>
          </p:cNvSpPr>
          <p:nvPr>
            <p:ph idx="1"/>
          </p:nvPr>
        </p:nvSpPr>
        <p:spPr>
          <a:xfrm>
            <a:off x="370390" y="277792"/>
            <a:ext cx="11644132" cy="6412375"/>
          </a:xfrm>
        </p:spPr>
        <p:txBody>
          <a:bodyPr>
            <a:normAutofit/>
          </a:bodyPr>
          <a:lstStyle/>
          <a:p>
            <a:r>
              <a:rPr lang="en-TR" sz="2000" dirty="0"/>
              <a:t>İşletme ortağı Arda Güler’e 19 ay vadeli 85.000 TL borcu banka hesabından ödemiştir. </a:t>
            </a:r>
          </a:p>
          <a:p>
            <a:endParaRPr lang="en-TR" sz="2000" dirty="0"/>
          </a:p>
          <a:p>
            <a:endParaRPr lang="en-TR" sz="2000" dirty="0"/>
          </a:p>
          <a:p>
            <a:endParaRPr lang="en-TR" sz="2000" dirty="0"/>
          </a:p>
          <a:p>
            <a:endParaRPr lang="en-TR" sz="2000" dirty="0"/>
          </a:p>
          <a:p>
            <a:endParaRPr lang="en-TR" sz="2000" dirty="0"/>
          </a:p>
          <a:p>
            <a:endParaRPr lang="en-TR" sz="2000" dirty="0"/>
          </a:p>
          <a:p>
            <a:r>
              <a:rPr lang="en-TR" sz="2000" dirty="0"/>
              <a:t>İşletme personeli Arda Güler’e 19 ay vadeli 85.000 TL borcu banka hesabından ödemiştir. </a:t>
            </a:r>
          </a:p>
          <a:p>
            <a:endParaRPr lang="en-TR" sz="2000" dirty="0"/>
          </a:p>
        </p:txBody>
      </p:sp>
      <p:graphicFrame>
        <p:nvGraphicFramePr>
          <p:cNvPr id="4" name="Table 3">
            <a:extLst>
              <a:ext uri="{FF2B5EF4-FFF2-40B4-BE49-F238E27FC236}">
                <a16:creationId xmlns:a16="http://schemas.microsoft.com/office/drawing/2014/main" id="{940FCC2F-3312-2376-3A15-B2EA85EF8E6A}"/>
              </a:ext>
            </a:extLst>
          </p:cNvPr>
          <p:cNvGraphicFramePr>
            <a:graphicFrameLocks noGrp="1"/>
          </p:cNvGraphicFramePr>
          <p:nvPr>
            <p:extLst>
              <p:ext uri="{D42A27DB-BD31-4B8C-83A1-F6EECF244321}">
                <p14:modId xmlns:p14="http://schemas.microsoft.com/office/powerpoint/2010/main" val="1419430069"/>
              </p:ext>
            </p:extLst>
          </p:nvPr>
        </p:nvGraphicFramePr>
        <p:xfrm>
          <a:off x="801027" y="776876"/>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65582">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59352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231 ORTAKLARDAN ALACAKLAR</a:t>
                      </a:r>
                      <a:endParaRPr lang="en-TR" sz="1800" kern="100" dirty="0">
                        <a:effectLst/>
                      </a:endParaRPr>
                    </a:p>
                    <a:p>
                      <a:pPr marL="970280">
                        <a:spcBef>
                          <a:spcPts val="305"/>
                        </a:spcBef>
                        <a:spcAft>
                          <a:spcPts val="0"/>
                        </a:spcAft>
                      </a:pPr>
                      <a:r>
                        <a:rPr lang="tr-TR" sz="1400" kern="100" dirty="0">
                          <a:effectLst/>
                        </a:rPr>
                        <a:t>       </a:t>
                      </a:r>
                    </a:p>
                    <a:p>
                      <a:pPr marL="970280">
                        <a:spcBef>
                          <a:spcPts val="305"/>
                        </a:spcBef>
                        <a:spcAft>
                          <a:spcPts val="0"/>
                        </a:spcAft>
                      </a:pPr>
                      <a:r>
                        <a:rPr lang="tr-TR" sz="1400" kern="100" dirty="0">
                          <a:effectLst/>
                        </a:rPr>
                        <a:t>102 BANKALAR</a:t>
                      </a:r>
                      <a:endParaRPr lang="en-TR" sz="1800" kern="100" dirty="0">
                        <a:effectLst/>
                      </a:endParaRPr>
                    </a:p>
                    <a:p>
                      <a:pPr marL="156845">
                        <a:spcBef>
                          <a:spcPts val="300"/>
                        </a:spcBef>
                        <a:spcAft>
                          <a:spcPts val="0"/>
                        </a:spcAft>
                      </a:pPr>
                      <a:r>
                        <a:rPr lang="tr-TR" sz="1400" kern="100" dirty="0">
                          <a:effectLst/>
                        </a:rPr>
                        <a:t>                  </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Ortağa borç verilmesi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85.000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tr-TR" sz="1400" kern="100" dirty="0">
                          <a:effectLst/>
                        </a:rPr>
                        <a:t> </a:t>
                      </a:r>
                      <a:r>
                        <a:rPr lang="tr-TR" sz="1400" kern="100" spc="-10" dirty="0">
                          <a:effectLst/>
                        </a:rPr>
                        <a:t>          85.000</a:t>
                      </a:r>
                      <a:endParaRPr lang="en-TR" sz="1800" kern="100" dirty="0">
                        <a:effectLst/>
                      </a:endParaRPr>
                    </a:p>
                    <a:p>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B9F0F1F2-795B-3B6F-1138-626D24DFB7C0}"/>
              </a:ext>
            </a:extLst>
          </p:cNvPr>
          <p:cNvGraphicFramePr>
            <a:graphicFrameLocks noGrp="1"/>
          </p:cNvGraphicFramePr>
          <p:nvPr>
            <p:extLst>
              <p:ext uri="{D42A27DB-BD31-4B8C-83A1-F6EECF244321}">
                <p14:modId xmlns:p14="http://schemas.microsoft.com/office/powerpoint/2010/main" val="2188809716"/>
              </p:ext>
            </p:extLst>
          </p:nvPr>
        </p:nvGraphicFramePr>
        <p:xfrm>
          <a:off x="988151" y="3733521"/>
          <a:ext cx="7420707" cy="1531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65582">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59352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235 ORTAKLARDAN ALACAKLAR</a:t>
                      </a:r>
                      <a:endParaRPr lang="en-TR" sz="1800" kern="100" dirty="0">
                        <a:effectLst/>
                      </a:endParaRPr>
                    </a:p>
                    <a:p>
                      <a:pPr marL="970280">
                        <a:spcBef>
                          <a:spcPts val="305"/>
                        </a:spcBef>
                        <a:spcAft>
                          <a:spcPts val="0"/>
                        </a:spcAft>
                      </a:pPr>
                      <a:r>
                        <a:rPr lang="tr-TR" sz="1400" kern="100" dirty="0">
                          <a:effectLst/>
                        </a:rPr>
                        <a:t>       </a:t>
                      </a:r>
                    </a:p>
                    <a:p>
                      <a:pPr marL="970280">
                        <a:spcBef>
                          <a:spcPts val="305"/>
                        </a:spcBef>
                        <a:spcAft>
                          <a:spcPts val="0"/>
                        </a:spcAft>
                      </a:pPr>
                      <a:r>
                        <a:rPr lang="tr-TR" sz="1400" kern="100" dirty="0">
                          <a:effectLst/>
                        </a:rPr>
                        <a:t>102 BANKALAR</a:t>
                      </a:r>
                      <a:endParaRPr lang="en-TR" sz="1800" kern="100" dirty="0">
                        <a:effectLst/>
                      </a:endParaRPr>
                    </a:p>
                    <a:p>
                      <a:pPr marL="156845">
                        <a:spcBef>
                          <a:spcPts val="300"/>
                        </a:spcBef>
                        <a:spcAft>
                          <a:spcPts val="0"/>
                        </a:spcAft>
                      </a:pPr>
                      <a:r>
                        <a:rPr lang="tr-TR" sz="1400" kern="100" dirty="0">
                          <a:effectLst/>
                        </a:rPr>
                        <a:t>                  </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Personele borç verilmesi</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85.000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tr-TR" sz="1400" kern="100" dirty="0">
                          <a:effectLst/>
                        </a:rPr>
                        <a:t> </a:t>
                      </a:r>
                      <a:r>
                        <a:rPr lang="tr-TR" sz="1400" kern="100" spc="-10" dirty="0">
                          <a:effectLst/>
                        </a:rPr>
                        <a:t>          85.000</a:t>
                      </a:r>
                      <a:endParaRPr lang="en-TR" sz="1800" kern="100" dirty="0">
                        <a:effectLst/>
                      </a:endParaRPr>
                    </a:p>
                    <a:p>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8275949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29869</TotalTime>
  <Words>10063</Words>
  <Application>Microsoft Macintosh PowerPoint</Application>
  <PresentationFormat>Widescreen</PresentationFormat>
  <Paragraphs>3541</Paragraphs>
  <Slides>89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89</vt:i4>
      </vt:variant>
    </vt:vector>
  </HeadingPairs>
  <TitlesOfParts>
    <vt:vector size="95" baseType="lpstr">
      <vt:lpstr>Arial</vt:lpstr>
      <vt:lpstr>Calibri</vt:lpstr>
      <vt:lpstr>Calibri Light</vt:lpstr>
      <vt:lpstr>Roboto</vt:lpstr>
      <vt:lpstr>Times New Roman</vt:lpstr>
      <vt:lpstr>Office Theme</vt:lpstr>
      <vt:lpstr>GENEL MUHASEBE-1</vt:lpstr>
      <vt:lpstr>DURAN VARLIKLAR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KISA VADELİ YABANCI 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 UZUN VADELİ YABANCI KAYNAKLAR</vt:lpstr>
      <vt:lpstr>PowerPoint Presentation</vt:lpstr>
      <vt:lpstr>PowerPoint Presentation</vt:lpstr>
      <vt:lpstr>PowerPoint Presentation</vt:lpstr>
      <vt:lpstr>PowerPoint Presentation</vt:lpstr>
      <vt:lpstr>PowerPoint Presentation</vt:lpstr>
      <vt:lpstr>5. ÖZKAYNAKLAR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GENEL MUHASEBE-1</dc:title>
  <dc:creator>Bertaç Şakir Şahin</dc:creator>
  <cp:lastModifiedBy>Bertaç Şakir Şahin</cp:lastModifiedBy>
  <cp:revision>25</cp:revision>
  <dcterms:created xsi:type="dcterms:W3CDTF">2023-11-28T07:57:54Z</dcterms:created>
  <dcterms:modified xsi:type="dcterms:W3CDTF">2025-03-14T14:09:41Z</dcterms:modified>
</cp:coreProperties>
</file>