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Open Sans" panose="02000000000000000000" pitchFamily="2" charset="0"/>
      <p:regular r:id="rId25"/>
    </p:embeddedFont>
    <p:embeddedFont>
      <p:font typeface="Open Sans Bold" panose="020B0806030504020204" pitchFamily="34" charset="0"/>
      <p:regular r:id="rId26"/>
    </p:embeddedFont>
    <p:embeddedFont>
      <p:font typeface="TT Norms" panose="02000503030000020003" pitchFamily="2" charset="0"/>
      <p:regular r:id="rId27"/>
    </p:embeddedFont>
    <p:embeddedFont>
      <p:font typeface="TT Norms Bold" panose="02000803030000020004" pitchFamily="2" charset="0"/>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font" Target="fonts/font2.fntdata"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font" Target="fonts/font1.fntdata"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presProps" Target="pres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tableStyles" Target="tableStyles.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font" Target="fonts/font4.fntdata"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theme" Target="theme/theme1.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font" Target="fonts/font3.fntdata" /><Relationship Id="rId30" Type="http://schemas.openxmlformats.org/officeDocument/2006/relationships/viewProps" Target="viewProp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jpeg" /><Relationship Id="rId1" Type="http://schemas.openxmlformats.org/officeDocument/2006/relationships/slideLayout" Target="../slideLayouts/slideLayout7.xml" /><Relationship Id="rId6" Type="http://schemas.openxmlformats.org/officeDocument/2006/relationships/image" Target="../media/image5.svg" /><Relationship Id="rId5" Type="http://schemas.openxmlformats.org/officeDocument/2006/relationships/image" Target="../media/image4.png" /><Relationship Id="rId4" Type="http://schemas.openxmlformats.org/officeDocument/2006/relationships/image" Target="../media/image3.svg" /></Relationships>
</file>

<file path=ppt/slides/_rels/slide10.xml.rels><?xml version="1.0" encoding="UTF-8" standalone="yes"?>
<Relationships xmlns="http://schemas.openxmlformats.org/package/2006/relationships"><Relationship Id="rId2" Type="http://schemas.openxmlformats.org/officeDocument/2006/relationships/image" Target="../media/image24.jpeg" /><Relationship Id="rId1" Type="http://schemas.openxmlformats.org/officeDocument/2006/relationships/slideLayout" Target="../slideLayouts/slideLayout7.xml" /></Relationships>
</file>

<file path=ppt/slides/_rels/slide11.xml.rels><?xml version="1.0" encoding="UTF-8" standalone="yes"?>
<Relationships xmlns="http://schemas.openxmlformats.org/package/2006/relationships"><Relationship Id="rId2" Type="http://schemas.openxmlformats.org/officeDocument/2006/relationships/image" Target="../media/image25.jpeg" /><Relationship Id="rId1" Type="http://schemas.openxmlformats.org/officeDocument/2006/relationships/slideLayout" Target="../slideLayouts/slideLayout7.xml" /></Relationships>
</file>

<file path=ppt/slides/_rels/slide12.xml.rels><?xml version="1.0" encoding="UTF-8" standalone="yes"?>
<Relationships xmlns="http://schemas.openxmlformats.org/package/2006/relationships"><Relationship Id="rId3" Type="http://schemas.openxmlformats.org/officeDocument/2006/relationships/image" Target="../media/image27.svg" /><Relationship Id="rId2" Type="http://schemas.openxmlformats.org/officeDocument/2006/relationships/image" Target="../media/image26.png" /><Relationship Id="rId1" Type="http://schemas.openxmlformats.org/officeDocument/2006/relationships/slideLayout" Target="../slideLayouts/slideLayout7.xml" /><Relationship Id="rId4" Type="http://schemas.openxmlformats.org/officeDocument/2006/relationships/image" Target="../media/image28.jpeg" /></Relationships>
</file>

<file path=ppt/slides/_rels/slide13.xml.rels><?xml version="1.0" encoding="UTF-8" standalone="yes"?>
<Relationships xmlns="http://schemas.openxmlformats.org/package/2006/relationships"><Relationship Id="rId2" Type="http://schemas.openxmlformats.org/officeDocument/2006/relationships/image" Target="../media/image29.png" /><Relationship Id="rId1" Type="http://schemas.openxmlformats.org/officeDocument/2006/relationships/slideLayout" Target="../slideLayouts/slideLayout7.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15.xml.rels><?xml version="1.0" encoding="UTF-8" standalone="yes"?>
<Relationships xmlns="http://schemas.openxmlformats.org/package/2006/relationships"><Relationship Id="rId2" Type="http://schemas.openxmlformats.org/officeDocument/2006/relationships/image" Target="../media/image30.jpeg" /><Relationship Id="rId1" Type="http://schemas.openxmlformats.org/officeDocument/2006/relationships/slideLayout" Target="../slideLayouts/slideLayout7.xml" /></Relationships>
</file>

<file path=ppt/slides/_rels/slide16.xml.rels><?xml version="1.0" encoding="UTF-8" standalone="yes"?>
<Relationships xmlns="http://schemas.openxmlformats.org/package/2006/relationships"><Relationship Id="rId3" Type="http://schemas.openxmlformats.org/officeDocument/2006/relationships/image" Target="../media/image32.svg" /><Relationship Id="rId2" Type="http://schemas.openxmlformats.org/officeDocument/2006/relationships/image" Target="../media/image31.png" /><Relationship Id="rId1" Type="http://schemas.openxmlformats.org/officeDocument/2006/relationships/slideLayout" Target="../slideLayouts/slideLayout7.xml" /></Relationships>
</file>

<file path=ppt/slides/_rels/slide17.xml.rels><?xml version="1.0" encoding="UTF-8" standalone="yes"?>
<Relationships xmlns="http://schemas.openxmlformats.org/package/2006/relationships"><Relationship Id="rId3" Type="http://schemas.openxmlformats.org/officeDocument/2006/relationships/image" Target="../media/image34.svg" /><Relationship Id="rId2" Type="http://schemas.openxmlformats.org/officeDocument/2006/relationships/image" Target="../media/image33.png" /><Relationship Id="rId1" Type="http://schemas.openxmlformats.org/officeDocument/2006/relationships/slideLayout" Target="../slideLayouts/slideLayout7.xml" /></Relationships>
</file>

<file path=ppt/slides/_rels/slide18.xml.rels><?xml version="1.0" encoding="UTF-8" standalone="yes"?>
<Relationships xmlns="http://schemas.openxmlformats.org/package/2006/relationships"><Relationship Id="rId3" Type="http://schemas.openxmlformats.org/officeDocument/2006/relationships/image" Target="../media/image34.svg" /><Relationship Id="rId2" Type="http://schemas.openxmlformats.org/officeDocument/2006/relationships/image" Target="../media/image33.png" /><Relationship Id="rId1" Type="http://schemas.openxmlformats.org/officeDocument/2006/relationships/slideLayout" Target="../slideLayouts/slideLayout7.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1.xml.rels><?xml version="1.0" encoding="UTF-8" standalone="yes"?>
<Relationships xmlns="http://schemas.openxmlformats.org/package/2006/relationships"><Relationship Id="rId3" Type="http://schemas.openxmlformats.org/officeDocument/2006/relationships/image" Target="../media/image36.png" /><Relationship Id="rId2" Type="http://schemas.openxmlformats.org/officeDocument/2006/relationships/image" Target="../media/image35.jpeg" /><Relationship Id="rId1" Type="http://schemas.openxmlformats.org/officeDocument/2006/relationships/slideLayout" Target="../slideLayouts/slideLayout7.xml" /><Relationship Id="rId4" Type="http://schemas.openxmlformats.org/officeDocument/2006/relationships/image" Target="../media/image37.svg" /></Relationships>
</file>

<file path=ppt/slides/_rels/slide22.xml.rels><?xml version="1.0" encoding="UTF-8" standalone="yes"?>
<Relationships xmlns="http://schemas.openxmlformats.org/package/2006/relationships"><Relationship Id="rId3" Type="http://schemas.openxmlformats.org/officeDocument/2006/relationships/image" Target="../media/image39.svg" /><Relationship Id="rId2" Type="http://schemas.openxmlformats.org/officeDocument/2006/relationships/image" Target="../media/image38.png" /><Relationship Id="rId1" Type="http://schemas.openxmlformats.org/officeDocument/2006/relationships/slideLayout" Target="../slideLayouts/slideLayout7.xml" /></Relationships>
</file>

<file path=ppt/slides/_rels/slide23.xml.rels><?xml version="1.0" encoding="UTF-8" standalone="yes"?>
<Relationships xmlns="http://schemas.openxmlformats.org/package/2006/relationships"><Relationship Id="rId2" Type="http://schemas.openxmlformats.org/officeDocument/2006/relationships/image" Target="../media/image40.jpeg" /><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2" Type="http://schemas.openxmlformats.org/officeDocument/2006/relationships/image" Target="../media/image6.jpeg" /><Relationship Id="rId1" Type="http://schemas.openxmlformats.org/officeDocument/2006/relationships/slideLayout" Target="../slideLayouts/slideLayout7.xml" /></Relationships>
</file>

<file path=ppt/slides/_rels/slide4.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7.xml" /></Relationships>
</file>

<file path=ppt/slides/_rels/slide5.xml.rels><?xml version="1.0" encoding="UTF-8" standalone="yes"?>
<Relationships xmlns="http://schemas.openxmlformats.org/package/2006/relationships"><Relationship Id="rId2" Type="http://schemas.openxmlformats.org/officeDocument/2006/relationships/image" Target="../media/image8.jpeg" /><Relationship Id="rId1" Type="http://schemas.openxmlformats.org/officeDocument/2006/relationships/slideLayout" Target="../slideLayouts/slideLayout7.xml" /></Relationships>
</file>

<file path=ppt/slides/_rels/slide6.xml.rels><?xml version="1.0" encoding="UTF-8" standalone="yes"?>
<Relationships xmlns="http://schemas.openxmlformats.org/package/2006/relationships"><Relationship Id="rId3" Type="http://schemas.openxmlformats.org/officeDocument/2006/relationships/image" Target="../media/image10.jpeg" /><Relationship Id="rId7" Type="http://schemas.openxmlformats.org/officeDocument/2006/relationships/image" Target="../media/image14.jpeg" /><Relationship Id="rId2" Type="http://schemas.openxmlformats.org/officeDocument/2006/relationships/image" Target="../media/image9.jpeg" /><Relationship Id="rId1" Type="http://schemas.openxmlformats.org/officeDocument/2006/relationships/slideLayout" Target="../slideLayouts/slideLayout7.xml" /><Relationship Id="rId6" Type="http://schemas.openxmlformats.org/officeDocument/2006/relationships/image" Target="../media/image13.jpeg" /><Relationship Id="rId5" Type="http://schemas.openxmlformats.org/officeDocument/2006/relationships/image" Target="../media/image12.jpeg" /><Relationship Id="rId4" Type="http://schemas.openxmlformats.org/officeDocument/2006/relationships/image" Target="../media/image11.jpeg" /></Relationships>
</file>

<file path=ppt/slides/_rels/slide7.xml.rels><?xml version="1.0" encoding="UTF-8" standalone="yes"?>
<Relationships xmlns="http://schemas.openxmlformats.org/package/2006/relationships"><Relationship Id="rId8" Type="http://schemas.openxmlformats.org/officeDocument/2006/relationships/image" Target="../media/image21.jpeg" /><Relationship Id="rId3" Type="http://schemas.openxmlformats.org/officeDocument/2006/relationships/image" Target="../media/image16.svg" /><Relationship Id="rId7" Type="http://schemas.openxmlformats.org/officeDocument/2006/relationships/image" Target="../media/image20.svg" /><Relationship Id="rId2" Type="http://schemas.openxmlformats.org/officeDocument/2006/relationships/image" Target="../media/image15.png" /><Relationship Id="rId1" Type="http://schemas.openxmlformats.org/officeDocument/2006/relationships/slideLayout" Target="../slideLayouts/slideLayout7.xml" /><Relationship Id="rId6" Type="http://schemas.openxmlformats.org/officeDocument/2006/relationships/image" Target="../media/image19.png" /><Relationship Id="rId5" Type="http://schemas.openxmlformats.org/officeDocument/2006/relationships/image" Target="../media/image18.svg" /><Relationship Id="rId4" Type="http://schemas.openxmlformats.org/officeDocument/2006/relationships/image" Target="../media/image17.png" /></Relationships>
</file>

<file path=ppt/slides/_rels/slide8.xml.rels><?xml version="1.0" encoding="UTF-8" standalone="yes"?>
<Relationships xmlns="http://schemas.openxmlformats.org/package/2006/relationships"><Relationship Id="rId8" Type="http://schemas.openxmlformats.org/officeDocument/2006/relationships/image" Target="../media/image22.jpeg" /><Relationship Id="rId3" Type="http://schemas.openxmlformats.org/officeDocument/2006/relationships/image" Target="../media/image16.svg" /><Relationship Id="rId7" Type="http://schemas.openxmlformats.org/officeDocument/2006/relationships/image" Target="../media/image20.svg" /><Relationship Id="rId2" Type="http://schemas.openxmlformats.org/officeDocument/2006/relationships/image" Target="../media/image15.png" /><Relationship Id="rId1" Type="http://schemas.openxmlformats.org/officeDocument/2006/relationships/slideLayout" Target="../slideLayouts/slideLayout7.xml" /><Relationship Id="rId6" Type="http://schemas.openxmlformats.org/officeDocument/2006/relationships/image" Target="../media/image19.png" /><Relationship Id="rId5" Type="http://schemas.openxmlformats.org/officeDocument/2006/relationships/image" Target="../media/image18.svg" /><Relationship Id="rId4" Type="http://schemas.openxmlformats.org/officeDocument/2006/relationships/image" Target="../media/image17.png" /></Relationships>
</file>

<file path=ppt/slides/_rels/slide9.xml.rels><?xml version="1.0" encoding="UTF-8" standalone="yes"?>
<Relationships xmlns="http://schemas.openxmlformats.org/package/2006/relationships"><Relationship Id="rId8" Type="http://schemas.openxmlformats.org/officeDocument/2006/relationships/image" Target="../media/image23.jpeg" /><Relationship Id="rId3" Type="http://schemas.openxmlformats.org/officeDocument/2006/relationships/image" Target="../media/image16.svg" /><Relationship Id="rId7" Type="http://schemas.openxmlformats.org/officeDocument/2006/relationships/image" Target="../media/image20.svg" /><Relationship Id="rId2" Type="http://schemas.openxmlformats.org/officeDocument/2006/relationships/image" Target="../media/image15.png" /><Relationship Id="rId1" Type="http://schemas.openxmlformats.org/officeDocument/2006/relationships/slideLayout" Target="../slideLayouts/slideLayout7.xml" /><Relationship Id="rId6" Type="http://schemas.openxmlformats.org/officeDocument/2006/relationships/image" Target="../media/image19.png" /><Relationship Id="rId5" Type="http://schemas.openxmlformats.org/officeDocument/2006/relationships/image" Target="../media/image18.svg" /><Relationship Id="rId4" Type="http://schemas.openxmlformats.org/officeDocument/2006/relationships/image" Target="../media/image17.pn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333" b="-83333"/>
            </a:stretch>
          </a:blipFill>
        </p:spPr>
      </p:sp>
      <p:sp>
        <p:nvSpPr>
          <p:cNvPr id="3" name="TextBox 3"/>
          <p:cNvSpPr txBox="1"/>
          <p:nvPr/>
        </p:nvSpPr>
        <p:spPr>
          <a:xfrm>
            <a:off x="1087708" y="3933825"/>
            <a:ext cx="8545269" cy="1209675"/>
          </a:xfrm>
          <a:prstGeom prst="rect">
            <a:avLst/>
          </a:prstGeom>
        </p:spPr>
        <p:txBody>
          <a:bodyPr lIns="0" tIns="0" rIns="0" bIns="0" rtlCol="0" anchor="t">
            <a:spAutoFit/>
          </a:bodyPr>
          <a:lstStyle/>
          <a:p>
            <a:pPr algn="l">
              <a:lnSpc>
                <a:spcPts val="9000"/>
              </a:lnSpc>
            </a:pPr>
            <a:r>
              <a:rPr lang="en-US" sz="9000" b="1" spc="-504">
                <a:solidFill>
                  <a:srgbClr val="F6F6F6"/>
                </a:solidFill>
                <a:latin typeface="TT Norms Bold"/>
                <a:ea typeface="TT Norms Bold"/>
                <a:cs typeface="TT Norms Bold"/>
                <a:sym typeface="TT Norms Bold"/>
              </a:rPr>
              <a:t>FIDIC  VE  YİATS </a:t>
            </a:r>
          </a:p>
        </p:txBody>
      </p:sp>
      <p:sp>
        <p:nvSpPr>
          <p:cNvPr id="4" name="Freeform 4"/>
          <p:cNvSpPr/>
          <p:nvPr/>
        </p:nvSpPr>
        <p:spPr>
          <a:xfrm>
            <a:off x="1812001" y="783155"/>
            <a:ext cx="1316003" cy="1174832"/>
          </a:xfrm>
          <a:custGeom>
            <a:avLst/>
            <a:gdLst/>
            <a:ahLst/>
            <a:cxnLst/>
            <a:rect l="l" t="t" r="r" b="b"/>
            <a:pathLst>
              <a:path w="1316003" h="1174832">
                <a:moveTo>
                  <a:pt x="0" y="0"/>
                </a:moveTo>
                <a:lnTo>
                  <a:pt x="1316003" y="0"/>
                </a:lnTo>
                <a:lnTo>
                  <a:pt x="1316003" y="1174832"/>
                </a:lnTo>
                <a:lnTo>
                  <a:pt x="0" y="11748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5" name="Freeform 5"/>
          <p:cNvSpPr/>
          <p:nvPr/>
        </p:nvSpPr>
        <p:spPr>
          <a:xfrm>
            <a:off x="552844" y="8723437"/>
            <a:ext cx="534863" cy="534863"/>
          </a:xfrm>
          <a:custGeom>
            <a:avLst/>
            <a:gdLst/>
            <a:ahLst/>
            <a:cxnLst/>
            <a:rect l="l" t="t" r="r" b="b"/>
            <a:pathLst>
              <a:path w="534863" h="534863">
                <a:moveTo>
                  <a:pt x="0" y="0"/>
                </a:moveTo>
                <a:lnTo>
                  <a:pt x="534864" y="0"/>
                </a:lnTo>
                <a:lnTo>
                  <a:pt x="534864" y="534863"/>
                </a:lnTo>
                <a:lnTo>
                  <a:pt x="0" y="5348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6" name="Group 6"/>
          <p:cNvGrpSpPr/>
          <p:nvPr/>
        </p:nvGrpSpPr>
        <p:grpSpPr>
          <a:xfrm>
            <a:off x="0" y="0"/>
            <a:ext cx="529289" cy="10287000"/>
            <a:chOff x="0" y="0"/>
            <a:chExt cx="705719" cy="13716000"/>
          </a:xfrm>
        </p:grpSpPr>
        <p:grpSp>
          <p:nvGrpSpPr>
            <p:cNvPr id="7" name="Group 7"/>
            <p:cNvGrpSpPr/>
            <p:nvPr/>
          </p:nvGrpSpPr>
          <p:grpSpPr>
            <a:xfrm rot="-10800000">
              <a:off x="0" y="0"/>
              <a:ext cx="705719" cy="741854"/>
              <a:chOff x="0" y="0"/>
              <a:chExt cx="812800" cy="854417"/>
            </a:xfrm>
          </p:grpSpPr>
          <p:sp>
            <p:nvSpPr>
              <p:cNvPr id="8" name="Freeform 8"/>
              <p:cNvSpPr/>
              <p:nvPr/>
            </p:nvSpPr>
            <p:spPr>
              <a:xfrm>
                <a:off x="0" y="0"/>
                <a:ext cx="812800" cy="854417"/>
              </a:xfrm>
              <a:custGeom>
                <a:avLst/>
                <a:gdLst/>
                <a:ahLst/>
                <a:cxnLst/>
                <a:rect l="l" t="t" r="r" b="b"/>
                <a:pathLst>
                  <a:path w="812800" h="854417">
                    <a:moveTo>
                      <a:pt x="0" y="0"/>
                    </a:moveTo>
                    <a:lnTo>
                      <a:pt x="812800" y="0"/>
                    </a:lnTo>
                    <a:lnTo>
                      <a:pt x="812800" y="854417"/>
                    </a:lnTo>
                    <a:lnTo>
                      <a:pt x="0" y="854417"/>
                    </a:lnTo>
                    <a:close/>
                  </a:path>
                </a:pathLst>
              </a:custGeom>
              <a:solidFill>
                <a:srgbClr val="44261C"/>
              </a:solidFill>
            </p:spPr>
          </p:sp>
          <p:sp>
            <p:nvSpPr>
              <p:cNvPr id="9" name="TextBox 9"/>
              <p:cNvSpPr txBox="1"/>
              <p:nvPr/>
            </p:nvSpPr>
            <p:spPr>
              <a:xfrm>
                <a:off x="0" y="-28575"/>
                <a:ext cx="812800" cy="882992"/>
              </a:xfrm>
              <a:prstGeom prst="rect">
                <a:avLst/>
              </a:prstGeom>
            </p:spPr>
            <p:txBody>
              <a:bodyPr lIns="14255" tIns="14255" rIns="14255" bIns="14255" rtlCol="0" anchor="ctr"/>
              <a:lstStyle/>
              <a:p>
                <a:pPr algn="ctr">
                  <a:lnSpc>
                    <a:spcPts val="926"/>
                  </a:lnSpc>
                </a:pPr>
                <a:endParaRPr/>
              </a:p>
            </p:txBody>
          </p:sp>
        </p:grpSp>
        <p:grpSp>
          <p:nvGrpSpPr>
            <p:cNvPr id="10" name="Group 10"/>
            <p:cNvGrpSpPr/>
            <p:nvPr/>
          </p:nvGrpSpPr>
          <p:grpSpPr>
            <a:xfrm rot="-10800000">
              <a:off x="0" y="705719"/>
              <a:ext cx="705719" cy="764047"/>
              <a:chOff x="0" y="0"/>
              <a:chExt cx="812800" cy="879978"/>
            </a:xfrm>
          </p:grpSpPr>
          <p:sp>
            <p:nvSpPr>
              <p:cNvPr id="11" name="Freeform 11"/>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5B3123"/>
              </a:solidFill>
            </p:spPr>
          </p:sp>
          <p:sp>
            <p:nvSpPr>
              <p:cNvPr id="12" name="TextBox 12"/>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3" name="Group 13"/>
            <p:cNvGrpSpPr/>
            <p:nvPr/>
          </p:nvGrpSpPr>
          <p:grpSpPr>
            <a:xfrm rot="-10800000">
              <a:off x="0" y="1411438"/>
              <a:ext cx="705719" cy="764047"/>
              <a:chOff x="0" y="0"/>
              <a:chExt cx="812800" cy="879978"/>
            </a:xfrm>
          </p:grpSpPr>
          <p:sp>
            <p:nvSpPr>
              <p:cNvPr id="14" name="Freeform 14"/>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7D4432"/>
              </a:solidFill>
            </p:spPr>
          </p:sp>
          <p:sp>
            <p:nvSpPr>
              <p:cNvPr id="15" name="TextBox 15"/>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6" name="Group 16"/>
            <p:cNvGrpSpPr/>
            <p:nvPr/>
          </p:nvGrpSpPr>
          <p:grpSpPr>
            <a:xfrm rot="-10800000">
              <a:off x="0" y="2117158"/>
              <a:ext cx="705719" cy="735552"/>
              <a:chOff x="0" y="0"/>
              <a:chExt cx="812800" cy="847160"/>
            </a:xfrm>
          </p:grpSpPr>
          <p:sp>
            <p:nvSpPr>
              <p:cNvPr id="17" name="Freeform 17"/>
              <p:cNvSpPr/>
              <p:nvPr/>
            </p:nvSpPr>
            <p:spPr>
              <a:xfrm>
                <a:off x="0" y="0"/>
                <a:ext cx="812800" cy="847160"/>
              </a:xfrm>
              <a:custGeom>
                <a:avLst/>
                <a:gdLst/>
                <a:ahLst/>
                <a:cxnLst/>
                <a:rect l="l" t="t" r="r" b="b"/>
                <a:pathLst>
                  <a:path w="812800" h="847160">
                    <a:moveTo>
                      <a:pt x="0" y="0"/>
                    </a:moveTo>
                    <a:lnTo>
                      <a:pt x="812800" y="0"/>
                    </a:lnTo>
                    <a:lnTo>
                      <a:pt x="812800" y="847160"/>
                    </a:lnTo>
                    <a:lnTo>
                      <a:pt x="0" y="847160"/>
                    </a:lnTo>
                    <a:close/>
                  </a:path>
                </a:pathLst>
              </a:custGeom>
              <a:solidFill>
                <a:srgbClr val="9F553E"/>
              </a:solidFill>
            </p:spPr>
          </p:sp>
          <p:sp>
            <p:nvSpPr>
              <p:cNvPr id="18" name="TextBox 18"/>
              <p:cNvSpPr txBox="1"/>
              <p:nvPr/>
            </p:nvSpPr>
            <p:spPr>
              <a:xfrm>
                <a:off x="0" y="-28575"/>
                <a:ext cx="812800" cy="875735"/>
              </a:xfrm>
              <a:prstGeom prst="rect">
                <a:avLst/>
              </a:prstGeom>
            </p:spPr>
            <p:txBody>
              <a:bodyPr lIns="14255" tIns="14255" rIns="14255" bIns="14255" rtlCol="0" anchor="ctr"/>
              <a:lstStyle/>
              <a:p>
                <a:pPr algn="ctr">
                  <a:lnSpc>
                    <a:spcPts val="926"/>
                  </a:lnSpc>
                </a:pPr>
                <a:endParaRPr/>
              </a:p>
            </p:txBody>
          </p:sp>
        </p:grpSp>
        <p:grpSp>
          <p:nvGrpSpPr>
            <p:cNvPr id="19" name="Group 19"/>
            <p:cNvGrpSpPr/>
            <p:nvPr/>
          </p:nvGrpSpPr>
          <p:grpSpPr>
            <a:xfrm rot="-10800000">
              <a:off x="0" y="2820837"/>
              <a:ext cx="705719" cy="10895163"/>
              <a:chOff x="0" y="0"/>
              <a:chExt cx="812800" cy="12548318"/>
            </a:xfrm>
          </p:grpSpPr>
          <p:sp>
            <p:nvSpPr>
              <p:cNvPr id="20" name="Freeform 20"/>
              <p:cNvSpPr/>
              <p:nvPr/>
            </p:nvSpPr>
            <p:spPr>
              <a:xfrm>
                <a:off x="0" y="0"/>
                <a:ext cx="812800" cy="12548318"/>
              </a:xfrm>
              <a:custGeom>
                <a:avLst/>
                <a:gdLst/>
                <a:ahLst/>
                <a:cxnLst/>
                <a:rect l="l" t="t" r="r" b="b"/>
                <a:pathLst>
                  <a:path w="812800" h="12548318">
                    <a:moveTo>
                      <a:pt x="0" y="0"/>
                    </a:moveTo>
                    <a:lnTo>
                      <a:pt x="812800" y="0"/>
                    </a:lnTo>
                    <a:lnTo>
                      <a:pt x="812800" y="12548318"/>
                    </a:lnTo>
                    <a:lnTo>
                      <a:pt x="0" y="12548318"/>
                    </a:lnTo>
                    <a:close/>
                  </a:path>
                </a:pathLst>
              </a:custGeom>
              <a:solidFill>
                <a:srgbClr val="C2674B"/>
              </a:solidFill>
            </p:spPr>
          </p:sp>
          <p:sp>
            <p:nvSpPr>
              <p:cNvPr id="21" name="TextBox 21"/>
              <p:cNvSpPr txBox="1"/>
              <p:nvPr/>
            </p:nvSpPr>
            <p:spPr>
              <a:xfrm>
                <a:off x="0" y="-28575"/>
                <a:ext cx="812800" cy="12576893"/>
              </a:xfrm>
              <a:prstGeom prst="rect">
                <a:avLst/>
              </a:prstGeom>
            </p:spPr>
            <p:txBody>
              <a:bodyPr lIns="14255" tIns="14255" rIns="14255" bIns="14255" rtlCol="0" anchor="ctr"/>
              <a:lstStyle/>
              <a:p>
                <a:pPr algn="ctr">
                  <a:lnSpc>
                    <a:spcPts val="926"/>
                  </a:lnSpc>
                </a:pPr>
                <a:endParaRPr/>
              </a:p>
            </p:txBody>
          </p:sp>
        </p:grpSp>
      </p:grpSp>
      <p:grpSp>
        <p:nvGrpSpPr>
          <p:cNvPr id="22" name="Group 22"/>
          <p:cNvGrpSpPr/>
          <p:nvPr/>
        </p:nvGrpSpPr>
        <p:grpSpPr>
          <a:xfrm rot="-10800000">
            <a:off x="17758711" y="0"/>
            <a:ext cx="529289" cy="10287000"/>
            <a:chOff x="0" y="0"/>
            <a:chExt cx="705719" cy="13716000"/>
          </a:xfrm>
        </p:grpSpPr>
        <p:grpSp>
          <p:nvGrpSpPr>
            <p:cNvPr id="23" name="Group 23"/>
            <p:cNvGrpSpPr/>
            <p:nvPr/>
          </p:nvGrpSpPr>
          <p:grpSpPr>
            <a:xfrm rot="-10800000">
              <a:off x="0" y="0"/>
              <a:ext cx="705719" cy="741854"/>
              <a:chOff x="0" y="0"/>
              <a:chExt cx="812800" cy="854417"/>
            </a:xfrm>
          </p:grpSpPr>
          <p:sp>
            <p:nvSpPr>
              <p:cNvPr id="24" name="Freeform 24"/>
              <p:cNvSpPr/>
              <p:nvPr/>
            </p:nvSpPr>
            <p:spPr>
              <a:xfrm>
                <a:off x="0" y="0"/>
                <a:ext cx="812800" cy="854417"/>
              </a:xfrm>
              <a:custGeom>
                <a:avLst/>
                <a:gdLst/>
                <a:ahLst/>
                <a:cxnLst/>
                <a:rect l="l" t="t" r="r" b="b"/>
                <a:pathLst>
                  <a:path w="812800" h="854417">
                    <a:moveTo>
                      <a:pt x="0" y="0"/>
                    </a:moveTo>
                    <a:lnTo>
                      <a:pt x="812800" y="0"/>
                    </a:lnTo>
                    <a:lnTo>
                      <a:pt x="812800" y="854417"/>
                    </a:lnTo>
                    <a:lnTo>
                      <a:pt x="0" y="854417"/>
                    </a:lnTo>
                    <a:close/>
                  </a:path>
                </a:pathLst>
              </a:custGeom>
              <a:solidFill>
                <a:srgbClr val="44261C"/>
              </a:solidFill>
            </p:spPr>
          </p:sp>
          <p:sp>
            <p:nvSpPr>
              <p:cNvPr id="25" name="TextBox 25"/>
              <p:cNvSpPr txBox="1"/>
              <p:nvPr/>
            </p:nvSpPr>
            <p:spPr>
              <a:xfrm>
                <a:off x="0" y="-28575"/>
                <a:ext cx="812800" cy="882992"/>
              </a:xfrm>
              <a:prstGeom prst="rect">
                <a:avLst/>
              </a:prstGeom>
            </p:spPr>
            <p:txBody>
              <a:bodyPr lIns="14255" tIns="14255" rIns="14255" bIns="14255" rtlCol="0" anchor="ctr"/>
              <a:lstStyle/>
              <a:p>
                <a:pPr algn="ctr">
                  <a:lnSpc>
                    <a:spcPts val="926"/>
                  </a:lnSpc>
                </a:pPr>
                <a:endParaRPr/>
              </a:p>
            </p:txBody>
          </p:sp>
        </p:grpSp>
        <p:grpSp>
          <p:nvGrpSpPr>
            <p:cNvPr id="26" name="Group 26"/>
            <p:cNvGrpSpPr/>
            <p:nvPr/>
          </p:nvGrpSpPr>
          <p:grpSpPr>
            <a:xfrm rot="-10800000">
              <a:off x="0" y="705719"/>
              <a:ext cx="705719" cy="764047"/>
              <a:chOff x="0" y="0"/>
              <a:chExt cx="812800" cy="879978"/>
            </a:xfrm>
          </p:grpSpPr>
          <p:sp>
            <p:nvSpPr>
              <p:cNvPr id="27" name="Freeform 27"/>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5B3123"/>
              </a:solidFill>
            </p:spPr>
          </p:sp>
          <p:sp>
            <p:nvSpPr>
              <p:cNvPr id="28" name="TextBox 28"/>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29" name="Group 29"/>
            <p:cNvGrpSpPr/>
            <p:nvPr/>
          </p:nvGrpSpPr>
          <p:grpSpPr>
            <a:xfrm rot="-10800000">
              <a:off x="0" y="1411438"/>
              <a:ext cx="705719" cy="764047"/>
              <a:chOff x="0" y="0"/>
              <a:chExt cx="812800" cy="879978"/>
            </a:xfrm>
          </p:grpSpPr>
          <p:sp>
            <p:nvSpPr>
              <p:cNvPr id="30" name="Freeform 30"/>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7D4432"/>
              </a:solidFill>
            </p:spPr>
          </p:sp>
          <p:sp>
            <p:nvSpPr>
              <p:cNvPr id="31" name="TextBox 31"/>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32" name="Group 32"/>
            <p:cNvGrpSpPr/>
            <p:nvPr/>
          </p:nvGrpSpPr>
          <p:grpSpPr>
            <a:xfrm rot="-10800000">
              <a:off x="0" y="2117158"/>
              <a:ext cx="705719" cy="735552"/>
              <a:chOff x="0" y="0"/>
              <a:chExt cx="812800" cy="847160"/>
            </a:xfrm>
          </p:grpSpPr>
          <p:sp>
            <p:nvSpPr>
              <p:cNvPr id="33" name="Freeform 33"/>
              <p:cNvSpPr/>
              <p:nvPr/>
            </p:nvSpPr>
            <p:spPr>
              <a:xfrm>
                <a:off x="0" y="0"/>
                <a:ext cx="812800" cy="847160"/>
              </a:xfrm>
              <a:custGeom>
                <a:avLst/>
                <a:gdLst/>
                <a:ahLst/>
                <a:cxnLst/>
                <a:rect l="l" t="t" r="r" b="b"/>
                <a:pathLst>
                  <a:path w="812800" h="847160">
                    <a:moveTo>
                      <a:pt x="0" y="0"/>
                    </a:moveTo>
                    <a:lnTo>
                      <a:pt x="812800" y="0"/>
                    </a:lnTo>
                    <a:lnTo>
                      <a:pt x="812800" y="847160"/>
                    </a:lnTo>
                    <a:lnTo>
                      <a:pt x="0" y="847160"/>
                    </a:lnTo>
                    <a:close/>
                  </a:path>
                </a:pathLst>
              </a:custGeom>
              <a:solidFill>
                <a:srgbClr val="9F553E"/>
              </a:solidFill>
            </p:spPr>
          </p:sp>
          <p:sp>
            <p:nvSpPr>
              <p:cNvPr id="34" name="TextBox 34"/>
              <p:cNvSpPr txBox="1"/>
              <p:nvPr/>
            </p:nvSpPr>
            <p:spPr>
              <a:xfrm>
                <a:off x="0" y="-28575"/>
                <a:ext cx="812800" cy="875735"/>
              </a:xfrm>
              <a:prstGeom prst="rect">
                <a:avLst/>
              </a:prstGeom>
            </p:spPr>
            <p:txBody>
              <a:bodyPr lIns="14255" tIns="14255" rIns="14255" bIns="14255" rtlCol="0" anchor="ctr"/>
              <a:lstStyle/>
              <a:p>
                <a:pPr algn="ctr">
                  <a:lnSpc>
                    <a:spcPts val="926"/>
                  </a:lnSpc>
                </a:pPr>
                <a:endParaRPr/>
              </a:p>
            </p:txBody>
          </p:sp>
        </p:grpSp>
        <p:grpSp>
          <p:nvGrpSpPr>
            <p:cNvPr id="35" name="Group 35"/>
            <p:cNvGrpSpPr/>
            <p:nvPr/>
          </p:nvGrpSpPr>
          <p:grpSpPr>
            <a:xfrm rot="-10800000">
              <a:off x="0" y="2820837"/>
              <a:ext cx="705719" cy="10895163"/>
              <a:chOff x="0" y="0"/>
              <a:chExt cx="812800" cy="12548318"/>
            </a:xfrm>
          </p:grpSpPr>
          <p:sp>
            <p:nvSpPr>
              <p:cNvPr id="36" name="Freeform 36"/>
              <p:cNvSpPr/>
              <p:nvPr/>
            </p:nvSpPr>
            <p:spPr>
              <a:xfrm>
                <a:off x="0" y="0"/>
                <a:ext cx="812800" cy="12548318"/>
              </a:xfrm>
              <a:custGeom>
                <a:avLst/>
                <a:gdLst/>
                <a:ahLst/>
                <a:cxnLst/>
                <a:rect l="l" t="t" r="r" b="b"/>
                <a:pathLst>
                  <a:path w="812800" h="12548318">
                    <a:moveTo>
                      <a:pt x="0" y="0"/>
                    </a:moveTo>
                    <a:lnTo>
                      <a:pt x="812800" y="0"/>
                    </a:lnTo>
                    <a:lnTo>
                      <a:pt x="812800" y="12548318"/>
                    </a:lnTo>
                    <a:lnTo>
                      <a:pt x="0" y="12548318"/>
                    </a:lnTo>
                    <a:close/>
                  </a:path>
                </a:pathLst>
              </a:custGeom>
              <a:solidFill>
                <a:srgbClr val="C2674B"/>
              </a:solidFill>
            </p:spPr>
          </p:sp>
          <p:sp>
            <p:nvSpPr>
              <p:cNvPr id="37" name="TextBox 37"/>
              <p:cNvSpPr txBox="1"/>
              <p:nvPr/>
            </p:nvSpPr>
            <p:spPr>
              <a:xfrm>
                <a:off x="0" y="-28575"/>
                <a:ext cx="812800" cy="12576893"/>
              </a:xfrm>
              <a:prstGeom prst="rect">
                <a:avLst/>
              </a:prstGeom>
            </p:spPr>
            <p:txBody>
              <a:bodyPr lIns="14255" tIns="14255" rIns="14255" bIns="14255" rtlCol="0" anchor="ctr"/>
              <a:lstStyle/>
              <a:p>
                <a:pPr algn="ctr">
                  <a:lnSpc>
                    <a:spcPts val="926"/>
                  </a:lnSpc>
                </a:pPr>
                <a:endParaRPr/>
              </a:p>
            </p:txBody>
          </p:sp>
        </p:grpSp>
      </p:grpSp>
      <p:sp>
        <p:nvSpPr>
          <p:cNvPr id="38" name="TextBox 38"/>
          <p:cNvSpPr txBox="1"/>
          <p:nvPr/>
        </p:nvSpPr>
        <p:spPr>
          <a:xfrm>
            <a:off x="1296329" y="8799637"/>
            <a:ext cx="16253761" cy="530225"/>
          </a:xfrm>
          <a:prstGeom prst="rect">
            <a:avLst/>
          </a:prstGeom>
        </p:spPr>
        <p:txBody>
          <a:bodyPr lIns="0" tIns="0" rIns="0" bIns="0" rtlCol="0" anchor="t">
            <a:spAutoFit/>
          </a:bodyPr>
          <a:lstStyle/>
          <a:p>
            <a:pPr algn="l">
              <a:lnSpc>
                <a:spcPts val="3999"/>
              </a:lnSpc>
            </a:pPr>
            <a:r>
              <a:rPr lang="en-US" sz="3999" b="1" spc="-223">
                <a:solidFill>
                  <a:srgbClr val="F6F6F6"/>
                </a:solidFill>
                <a:latin typeface="TT Norms Bold"/>
                <a:ea typeface="TT Norms Bold"/>
                <a:cs typeface="TT Norms Bold"/>
                <a:sym typeface="TT Norms Bold"/>
              </a:rPr>
              <a:t>HAZIRLAYAN: Ergun GÜNDÜZ</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CBCBC"/>
        </a:solidFill>
        <a:effectLst/>
      </p:bgPr>
    </p:bg>
    <p:spTree>
      <p:nvGrpSpPr>
        <p:cNvPr id="1" name=""/>
        <p:cNvGrpSpPr/>
        <p:nvPr/>
      </p:nvGrpSpPr>
      <p:grpSpPr>
        <a:xfrm>
          <a:off x="0" y="0"/>
          <a:ext cx="0" cy="0"/>
          <a:chOff x="0" y="0"/>
          <a:chExt cx="0" cy="0"/>
        </a:xfrm>
      </p:grpSpPr>
      <p:sp>
        <p:nvSpPr>
          <p:cNvPr id="2" name="TextBox 2"/>
          <p:cNvSpPr txBox="1"/>
          <p:nvPr/>
        </p:nvSpPr>
        <p:spPr>
          <a:xfrm>
            <a:off x="5284343" y="3765212"/>
            <a:ext cx="12720487" cy="5042535"/>
          </a:xfrm>
          <a:prstGeom prst="rect">
            <a:avLst/>
          </a:prstGeom>
        </p:spPr>
        <p:txBody>
          <a:bodyPr lIns="0" tIns="0" rIns="0" bIns="0" rtlCol="0" anchor="t">
            <a:spAutoFit/>
          </a:bodyPr>
          <a:lstStyle/>
          <a:p>
            <a:pPr marL="647700" lvl="1" indent="-323850" algn="just">
              <a:lnSpc>
                <a:spcPts val="4020"/>
              </a:lnSpc>
              <a:buFont typeface="Arial"/>
              <a:buChar char="•"/>
            </a:pPr>
            <a:r>
              <a:rPr lang="en-US" sz="3000">
                <a:solidFill>
                  <a:srgbClr val="000000"/>
                </a:solidFill>
                <a:latin typeface="TT Norms"/>
                <a:ea typeface="TT Norms"/>
                <a:cs typeface="TT Norms"/>
                <a:sym typeface="TT Norms"/>
              </a:rPr>
              <a:t>Kapsam: Küçük ölçekli ve daha kısa süreli projeler için uygundur.</a:t>
            </a:r>
          </a:p>
          <a:p>
            <a:pPr algn="just">
              <a:lnSpc>
                <a:spcPts val="4020"/>
              </a:lnSpc>
            </a:pPr>
            <a:endParaRPr lang="en-US" sz="3000">
              <a:solidFill>
                <a:srgbClr val="000000"/>
              </a:solidFill>
              <a:latin typeface="TT Norms"/>
              <a:ea typeface="TT Norms"/>
              <a:cs typeface="TT Norms"/>
              <a:sym typeface="TT Norms"/>
            </a:endParaRPr>
          </a:p>
          <a:p>
            <a:pPr marL="647700" lvl="1" indent="-323850" algn="just">
              <a:lnSpc>
                <a:spcPts val="4020"/>
              </a:lnSpc>
              <a:buFont typeface="Arial"/>
              <a:buChar char="•"/>
            </a:pPr>
            <a:r>
              <a:rPr lang="en-US" sz="3000">
                <a:solidFill>
                  <a:srgbClr val="000000"/>
                </a:solidFill>
                <a:latin typeface="TT Norms"/>
                <a:ea typeface="TT Norms"/>
                <a:cs typeface="TT Norms"/>
                <a:sym typeface="TT Norms"/>
              </a:rPr>
              <a:t>Özellikler: Sözleşme basit yapılıdır ve daha az sayfa içerir, böylece hızlıca uygulanabilir.</a:t>
            </a:r>
          </a:p>
          <a:p>
            <a:pPr algn="just">
              <a:lnSpc>
                <a:spcPts val="4020"/>
              </a:lnSpc>
            </a:pPr>
            <a:endParaRPr lang="en-US" sz="3000">
              <a:solidFill>
                <a:srgbClr val="000000"/>
              </a:solidFill>
              <a:latin typeface="TT Norms"/>
              <a:ea typeface="TT Norms"/>
              <a:cs typeface="TT Norms"/>
              <a:sym typeface="TT Norms"/>
            </a:endParaRPr>
          </a:p>
          <a:p>
            <a:pPr marL="647700" lvl="1" indent="-323850" algn="just">
              <a:lnSpc>
                <a:spcPts val="4020"/>
              </a:lnSpc>
              <a:buFont typeface="Arial"/>
              <a:buChar char="•"/>
            </a:pPr>
            <a:r>
              <a:rPr lang="en-US" sz="3000">
                <a:solidFill>
                  <a:srgbClr val="000000"/>
                </a:solidFill>
                <a:latin typeface="TT Norms"/>
                <a:ea typeface="TT Norms"/>
                <a:cs typeface="TT Norms"/>
                <a:sym typeface="TT Norms"/>
              </a:rPr>
              <a:t>Öne Çıkan Özellikler: Yeşil Kitap, daha az kapsamlı işler için tasarlanmıştır ve kısa süreli projeler için pratik bir çözümdür.</a:t>
            </a:r>
          </a:p>
          <a:p>
            <a:pPr algn="just">
              <a:lnSpc>
                <a:spcPts val="4020"/>
              </a:lnSpc>
            </a:pPr>
            <a:endParaRPr lang="en-US" sz="3000">
              <a:solidFill>
                <a:srgbClr val="000000"/>
              </a:solidFill>
              <a:latin typeface="TT Norms"/>
              <a:ea typeface="TT Norms"/>
              <a:cs typeface="TT Norms"/>
              <a:sym typeface="TT Norms"/>
            </a:endParaRPr>
          </a:p>
          <a:p>
            <a:pPr algn="just">
              <a:lnSpc>
                <a:spcPts val="4020"/>
              </a:lnSpc>
            </a:pPr>
            <a:endParaRPr lang="en-US" sz="3000">
              <a:solidFill>
                <a:srgbClr val="000000"/>
              </a:solidFill>
              <a:latin typeface="TT Norms"/>
              <a:ea typeface="TT Norms"/>
              <a:cs typeface="TT Norms"/>
              <a:sym typeface="TT Norms"/>
            </a:endParaRPr>
          </a:p>
          <a:p>
            <a:pPr algn="just">
              <a:lnSpc>
                <a:spcPts val="4020"/>
              </a:lnSpc>
            </a:pPr>
            <a:endParaRPr lang="en-US" sz="3000">
              <a:solidFill>
                <a:srgbClr val="000000"/>
              </a:solidFill>
              <a:latin typeface="TT Norms"/>
              <a:ea typeface="TT Norms"/>
              <a:cs typeface="TT Norms"/>
              <a:sym typeface="TT Norms"/>
            </a:endParaRPr>
          </a:p>
        </p:txBody>
      </p:sp>
      <p:sp>
        <p:nvSpPr>
          <p:cNvPr id="3" name="Freeform 3"/>
          <p:cNvSpPr/>
          <p:nvPr/>
        </p:nvSpPr>
        <p:spPr>
          <a:xfrm>
            <a:off x="339590" y="2271149"/>
            <a:ext cx="4944753" cy="6987151"/>
          </a:xfrm>
          <a:custGeom>
            <a:avLst/>
            <a:gdLst/>
            <a:ahLst/>
            <a:cxnLst/>
            <a:rect l="l" t="t" r="r" b="b"/>
            <a:pathLst>
              <a:path w="4944753" h="6987151">
                <a:moveTo>
                  <a:pt x="0" y="0"/>
                </a:moveTo>
                <a:lnTo>
                  <a:pt x="4944753" y="0"/>
                </a:lnTo>
                <a:lnTo>
                  <a:pt x="4944753" y="6987151"/>
                </a:lnTo>
                <a:lnTo>
                  <a:pt x="0" y="6987151"/>
                </a:lnTo>
                <a:lnTo>
                  <a:pt x="0" y="0"/>
                </a:lnTo>
                <a:close/>
              </a:path>
            </a:pathLst>
          </a:custGeom>
          <a:blipFill>
            <a:blip r:embed="rId2"/>
            <a:stretch>
              <a:fillRect/>
            </a:stretch>
          </a:blipFill>
        </p:spPr>
      </p:sp>
      <p:sp>
        <p:nvSpPr>
          <p:cNvPr id="4" name="TextBox 4"/>
          <p:cNvSpPr txBox="1"/>
          <p:nvPr/>
        </p:nvSpPr>
        <p:spPr>
          <a:xfrm>
            <a:off x="3927315" y="1095375"/>
            <a:ext cx="10433371" cy="1210437"/>
          </a:xfrm>
          <a:prstGeom prst="rect">
            <a:avLst/>
          </a:prstGeom>
        </p:spPr>
        <p:txBody>
          <a:bodyPr lIns="0" tIns="0" rIns="0" bIns="0" rtlCol="0" anchor="t">
            <a:spAutoFit/>
          </a:bodyPr>
          <a:lstStyle/>
          <a:p>
            <a:pPr algn="ctr">
              <a:lnSpc>
                <a:spcPts val="9324"/>
              </a:lnSpc>
            </a:pPr>
            <a:r>
              <a:rPr lang="en-US" sz="8400" b="1" spc="-470">
                <a:solidFill>
                  <a:srgbClr val="58A46A"/>
                </a:solidFill>
                <a:latin typeface="TT Norms Bold"/>
                <a:ea typeface="TT Norms Bold"/>
                <a:cs typeface="TT Norms Bold"/>
                <a:sym typeface="TT Norms Bold"/>
              </a:rPr>
              <a:t>YEŞİL KİTAP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extBox 2"/>
          <p:cNvSpPr txBox="1"/>
          <p:nvPr/>
        </p:nvSpPr>
        <p:spPr>
          <a:xfrm>
            <a:off x="5284343" y="3765212"/>
            <a:ext cx="12720487" cy="5547360"/>
          </a:xfrm>
          <a:prstGeom prst="rect">
            <a:avLst/>
          </a:prstGeom>
        </p:spPr>
        <p:txBody>
          <a:bodyPr lIns="0" tIns="0" rIns="0" bIns="0" rtlCol="0" anchor="t">
            <a:spAutoFit/>
          </a:bodyPr>
          <a:lstStyle/>
          <a:p>
            <a:pPr marL="647700" lvl="1" indent="-323850" algn="just">
              <a:lnSpc>
                <a:spcPts val="4020"/>
              </a:lnSpc>
              <a:buFont typeface="Arial"/>
              <a:buChar char="•"/>
            </a:pPr>
            <a:r>
              <a:rPr lang="en-US" sz="3000">
                <a:solidFill>
                  <a:srgbClr val="FFFFFF"/>
                </a:solidFill>
                <a:latin typeface="TT Norms"/>
                <a:ea typeface="TT Norms"/>
                <a:cs typeface="TT Norms"/>
                <a:sym typeface="TT Norms"/>
              </a:rPr>
              <a:t>Kapsam: Mühendislik ve danışmanlık hizmet sözleşmelerinde kullanılır.</a:t>
            </a:r>
          </a:p>
          <a:p>
            <a:pPr algn="just">
              <a:lnSpc>
                <a:spcPts val="4020"/>
              </a:lnSpc>
            </a:pPr>
            <a:endParaRPr lang="en-US" sz="3000">
              <a:solidFill>
                <a:srgbClr val="FFFFFF"/>
              </a:solidFill>
              <a:latin typeface="TT Norms"/>
              <a:ea typeface="TT Norms"/>
              <a:cs typeface="TT Norms"/>
              <a:sym typeface="TT Norms"/>
            </a:endParaRPr>
          </a:p>
          <a:p>
            <a:pPr marL="647700" lvl="1" indent="-323850" algn="just">
              <a:lnSpc>
                <a:spcPts val="4020"/>
              </a:lnSpc>
              <a:buFont typeface="Arial"/>
              <a:buChar char="•"/>
            </a:pPr>
            <a:r>
              <a:rPr lang="en-US" sz="3000">
                <a:solidFill>
                  <a:srgbClr val="FFFFFF"/>
                </a:solidFill>
                <a:latin typeface="TT Norms"/>
                <a:ea typeface="TT Norms"/>
                <a:cs typeface="TT Norms"/>
                <a:sym typeface="TT Norms"/>
              </a:rPr>
              <a:t>Özellikler: Danışman ile müşteri arasında yapılan işin kapsamını, süresini ve maliyetleri tanımlar.</a:t>
            </a:r>
          </a:p>
          <a:p>
            <a:pPr algn="just">
              <a:lnSpc>
                <a:spcPts val="4020"/>
              </a:lnSpc>
            </a:pPr>
            <a:endParaRPr lang="en-US" sz="3000">
              <a:solidFill>
                <a:srgbClr val="FFFFFF"/>
              </a:solidFill>
              <a:latin typeface="TT Norms"/>
              <a:ea typeface="TT Norms"/>
              <a:cs typeface="TT Norms"/>
              <a:sym typeface="TT Norms"/>
            </a:endParaRPr>
          </a:p>
          <a:p>
            <a:pPr marL="647700" lvl="1" indent="-323850" algn="just">
              <a:lnSpc>
                <a:spcPts val="4020"/>
              </a:lnSpc>
              <a:buFont typeface="Arial"/>
              <a:buChar char="•"/>
            </a:pPr>
            <a:r>
              <a:rPr lang="en-US" sz="3000">
                <a:solidFill>
                  <a:srgbClr val="FFFFFF"/>
                </a:solidFill>
                <a:latin typeface="TT Norms"/>
                <a:ea typeface="TT Norms"/>
                <a:cs typeface="TT Norms"/>
                <a:sym typeface="TT Norms"/>
              </a:rPr>
              <a:t>Öne Çıkan Özellikler: FIDIC’in danışmanlık hizmetleri için geliştirdiği bir standart sözleşme olan Beyaz Kitap, projelerde danışman mühendislerin görev tanımını ve sorumluluklarını belirler.</a:t>
            </a:r>
          </a:p>
          <a:p>
            <a:pPr algn="just">
              <a:lnSpc>
                <a:spcPts val="4020"/>
              </a:lnSpc>
            </a:pPr>
            <a:endParaRPr lang="en-US" sz="3000">
              <a:solidFill>
                <a:srgbClr val="FFFFFF"/>
              </a:solidFill>
              <a:latin typeface="TT Norms"/>
              <a:ea typeface="TT Norms"/>
              <a:cs typeface="TT Norms"/>
              <a:sym typeface="TT Norms"/>
            </a:endParaRPr>
          </a:p>
          <a:p>
            <a:pPr algn="just">
              <a:lnSpc>
                <a:spcPts val="4020"/>
              </a:lnSpc>
            </a:pPr>
            <a:endParaRPr lang="en-US" sz="3000">
              <a:solidFill>
                <a:srgbClr val="FFFFFF"/>
              </a:solidFill>
              <a:latin typeface="TT Norms"/>
              <a:ea typeface="TT Norms"/>
              <a:cs typeface="TT Norms"/>
              <a:sym typeface="TT Norms"/>
            </a:endParaRPr>
          </a:p>
          <a:p>
            <a:pPr algn="just">
              <a:lnSpc>
                <a:spcPts val="4020"/>
              </a:lnSpc>
            </a:pPr>
            <a:endParaRPr lang="en-US" sz="3000">
              <a:solidFill>
                <a:srgbClr val="FFFFFF"/>
              </a:solidFill>
              <a:latin typeface="TT Norms"/>
              <a:ea typeface="TT Norms"/>
              <a:cs typeface="TT Norms"/>
              <a:sym typeface="TT Norms"/>
            </a:endParaRPr>
          </a:p>
        </p:txBody>
      </p:sp>
      <p:sp>
        <p:nvSpPr>
          <p:cNvPr id="3" name="Freeform 3"/>
          <p:cNvSpPr/>
          <p:nvPr/>
        </p:nvSpPr>
        <p:spPr>
          <a:xfrm>
            <a:off x="367397" y="2661565"/>
            <a:ext cx="4916945" cy="6146182"/>
          </a:xfrm>
          <a:custGeom>
            <a:avLst/>
            <a:gdLst/>
            <a:ahLst/>
            <a:cxnLst/>
            <a:rect l="l" t="t" r="r" b="b"/>
            <a:pathLst>
              <a:path w="4916945" h="6146182">
                <a:moveTo>
                  <a:pt x="0" y="0"/>
                </a:moveTo>
                <a:lnTo>
                  <a:pt x="4916946" y="0"/>
                </a:lnTo>
                <a:lnTo>
                  <a:pt x="4916946" y="6146182"/>
                </a:lnTo>
                <a:lnTo>
                  <a:pt x="0" y="6146182"/>
                </a:lnTo>
                <a:lnTo>
                  <a:pt x="0" y="0"/>
                </a:lnTo>
                <a:close/>
              </a:path>
            </a:pathLst>
          </a:custGeom>
          <a:blipFill>
            <a:blip r:embed="rId2"/>
            <a:stretch>
              <a:fillRect/>
            </a:stretch>
          </a:blipFill>
        </p:spPr>
      </p:sp>
      <p:sp>
        <p:nvSpPr>
          <p:cNvPr id="4" name="TextBox 4"/>
          <p:cNvSpPr txBox="1"/>
          <p:nvPr/>
        </p:nvSpPr>
        <p:spPr>
          <a:xfrm>
            <a:off x="3927315" y="1095375"/>
            <a:ext cx="10433371" cy="1210437"/>
          </a:xfrm>
          <a:prstGeom prst="rect">
            <a:avLst/>
          </a:prstGeom>
        </p:spPr>
        <p:txBody>
          <a:bodyPr lIns="0" tIns="0" rIns="0" bIns="0" rtlCol="0" anchor="t">
            <a:spAutoFit/>
          </a:bodyPr>
          <a:lstStyle/>
          <a:p>
            <a:pPr algn="ctr">
              <a:lnSpc>
                <a:spcPts val="9324"/>
              </a:lnSpc>
            </a:pPr>
            <a:r>
              <a:rPr lang="en-US" sz="8400" b="1" spc="-470">
                <a:solidFill>
                  <a:srgbClr val="FFFFFF"/>
                </a:solidFill>
                <a:latin typeface="TT Norms Bold"/>
                <a:ea typeface="TT Norms Bold"/>
                <a:cs typeface="TT Norms Bold"/>
                <a:sym typeface="TT Norms Bold"/>
              </a:rPr>
              <a:t>BEYAZ KİTAP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1663" y="2421619"/>
            <a:ext cx="657037" cy="657037"/>
          </a:xfrm>
          <a:custGeom>
            <a:avLst/>
            <a:gdLst/>
            <a:ahLst/>
            <a:cxnLst/>
            <a:rect l="l" t="t" r="r" b="b"/>
            <a:pathLst>
              <a:path w="657037" h="657037">
                <a:moveTo>
                  <a:pt x="0" y="0"/>
                </a:moveTo>
                <a:lnTo>
                  <a:pt x="657037" y="0"/>
                </a:lnTo>
                <a:lnTo>
                  <a:pt x="657037" y="657037"/>
                </a:lnTo>
                <a:lnTo>
                  <a:pt x="0" y="6570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371663" y="3277608"/>
            <a:ext cx="657037" cy="657037"/>
          </a:xfrm>
          <a:custGeom>
            <a:avLst/>
            <a:gdLst/>
            <a:ahLst/>
            <a:cxnLst/>
            <a:rect l="l" t="t" r="r" b="b"/>
            <a:pathLst>
              <a:path w="657037" h="657037">
                <a:moveTo>
                  <a:pt x="0" y="0"/>
                </a:moveTo>
                <a:lnTo>
                  <a:pt x="657037" y="0"/>
                </a:lnTo>
                <a:lnTo>
                  <a:pt x="657037" y="657036"/>
                </a:lnTo>
                <a:lnTo>
                  <a:pt x="0" y="6570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71663" y="6669016"/>
            <a:ext cx="657037" cy="657037"/>
          </a:xfrm>
          <a:custGeom>
            <a:avLst/>
            <a:gdLst/>
            <a:ahLst/>
            <a:cxnLst/>
            <a:rect l="l" t="t" r="r" b="b"/>
            <a:pathLst>
              <a:path w="657037" h="657037">
                <a:moveTo>
                  <a:pt x="0" y="0"/>
                </a:moveTo>
                <a:lnTo>
                  <a:pt x="657037" y="0"/>
                </a:lnTo>
                <a:lnTo>
                  <a:pt x="657037" y="657037"/>
                </a:lnTo>
                <a:lnTo>
                  <a:pt x="0" y="6570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371663" y="5811954"/>
            <a:ext cx="657037" cy="657037"/>
          </a:xfrm>
          <a:custGeom>
            <a:avLst/>
            <a:gdLst/>
            <a:ahLst/>
            <a:cxnLst/>
            <a:rect l="l" t="t" r="r" b="b"/>
            <a:pathLst>
              <a:path w="657037" h="657037">
                <a:moveTo>
                  <a:pt x="0" y="0"/>
                </a:moveTo>
                <a:lnTo>
                  <a:pt x="657037" y="0"/>
                </a:lnTo>
                <a:lnTo>
                  <a:pt x="657037" y="657037"/>
                </a:lnTo>
                <a:lnTo>
                  <a:pt x="0" y="6570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371663" y="7526078"/>
            <a:ext cx="657037" cy="657037"/>
          </a:xfrm>
          <a:custGeom>
            <a:avLst/>
            <a:gdLst/>
            <a:ahLst/>
            <a:cxnLst/>
            <a:rect l="l" t="t" r="r" b="b"/>
            <a:pathLst>
              <a:path w="657037" h="657037">
                <a:moveTo>
                  <a:pt x="0" y="0"/>
                </a:moveTo>
                <a:lnTo>
                  <a:pt x="657037" y="0"/>
                </a:lnTo>
                <a:lnTo>
                  <a:pt x="657037" y="657036"/>
                </a:lnTo>
                <a:lnTo>
                  <a:pt x="0" y="6570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371663" y="4133596"/>
            <a:ext cx="657037" cy="657037"/>
          </a:xfrm>
          <a:custGeom>
            <a:avLst/>
            <a:gdLst/>
            <a:ahLst/>
            <a:cxnLst/>
            <a:rect l="l" t="t" r="r" b="b"/>
            <a:pathLst>
              <a:path w="657037" h="657037">
                <a:moveTo>
                  <a:pt x="0" y="0"/>
                </a:moveTo>
                <a:lnTo>
                  <a:pt x="657037" y="0"/>
                </a:lnTo>
                <a:lnTo>
                  <a:pt x="657037" y="657037"/>
                </a:lnTo>
                <a:lnTo>
                  <a:pt x="0" y="6570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8" name="Freeform 8"/>
          <p:cNvSpPr/>
          <p:nvPr/>
        </p:nvSpPr>
        <p:spPr>
          <a:xfrm>
            <a:off x="371663" y="8383139"/>
            <a:ext cx="657037" cy="657037"/>
          </a:xfrm>
          <a:custGeom>
            <a:avLst/>
            <a:gdLst/>
            <a:ahLst/>
            <a:cxnLst/>
            <a:rect l="l" t="t" r="r" b="b"/>
            <a:pathLst>
              <a:path w="657037" h="657037">
                <a:moveTo>
                  <a:pt x="0" y="0"/>
                </a:moveTo>
                <a:lnTo>
                  <a:pt x="657037" y="0"/>
                </a:lnTo>
                <a:lnTo>
                  <a:pt x="657037" y="657037"/>
                </a:lnTo>
                <a:lnTo>
                  <a:pt x="0" y="6570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371663" y="4954892"/>
            <a:ext cx="657037" cy="657037"/>
          </a:xfrm>
          <a:custGeom>
            <a:avLst/>
            <a:gdLst/>
            <a:ahLst/>
            <a:cxnLst/>
            <a:rect l="l" t="t" r="r" b="b"/>
            <a:pathLst>
              <a:path w="657037" h="657037">
                <a:moveTo>
                  <a:pt x="0" y="0"/>
                </a:moveTo>
                <a:lnTo>
                  <a:pt x="657037" y="0"/>
                </a:lnTo>
                <a:lnTo>
                  <a:pt x="657037" y="657037"/>
                </a:lnTo>
                <a:lnTo>
                  <a:pt x="0" y="65703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10" name="Freeform 10"/>
          <p:cNvSpPr/>
          <p:nvPr/>
        </p:nvSpPr>
        <p:spPr>
          <a:xfrm>
            <a:off x="10620625" y="3831869"/>
            <a:ext cx="10152179" cy="6763889"/>
          </a:xfrm>
          <a:custGeom>
            <a:avLst/>
            <a:gdLst/>
            <a:ahLst/>
            <a:cxnLst/>
            <a:rect l="l" t="t" r="r" b="b"/>
            <a:pathLst>
              <a:path w="10152179" h="6763889">
                <a:moveTo>
                  <a:pt x="0" y="0"/>
                </a:moveTo>
                <a:lnTo>
                  <a:pt x="10152179" y="0"/>
                </a:lnTo>
                <a:lnTo>
                  <a:pt x="10152179" y="6763889"/>
                </a:lnTo>
                <a:lnTo>
                  <a:pt x="0" y="6763889"/>
                </a:lnTo>
                <a:lnTo>
                  <a:pt x="0" y="0"/>
                </a:lnTo>
                <a:close/>
              </a:path>
            </a:pathLst>
          </a:custGeom>
          <a:blipFill>
            <a:blip r:embed="rId4"/>
            <a:stretch>
              <a:fillRect/>
            </a:stretch>
          </a:blipFill>
        </p:spPr>
      </p:sp>
      <p:sp>
        <p:nvSpPr>
          <p:cNvPr id="11" name="TextBox 11"/>
          <p:cNvSpPr txBox="1"/>
          <p:nvPr/>
        </p:nvSpPr>
        <p:spPr>
          <a:xfrm>
            <a:off x="1200973" y="2476770"/>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Ana Sözleşme</a:t>
            </a:r>
          </a:p>
        </p:txBody>
      </p:sp>
      <p:sp>
        <p:nvSpPr>
          <p:cNvPr id="12" name="TextBox 12"/>
          <p:cNvSpPr txBox="1"/>
          <p:nvPr/>
        </p:nvSpPr>
        <p:spPr>
          <a:xfrm>
            <a:off x="1200973" y="3332758"/>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Kabul Mektubu</a:t>
            </a:r>
          </a:p>
        </p:txBody>
      </p:sp>
      <p:sp>
        <p:nvSpPr>
          <p:cNvPr id="13" name="TextBox 13"/>
          <p:cNvSpPr txBox="1"/>
          <p:nvPr/>
        </p:nvSpPr>
        <p:spPr>
          <a:xfrm>
            <a:off x="1200973" y="4171401"/>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Teklif Mektubu</a:t>
            </a:r>
          </a:p>
        </p:txBody>
      </p:sp>
      <p:sp>
        <p:nvSpPr>
          <p:cNvPr id="14" name="TextBox 14"/>
          <p:cNvSpPr txBox="1"/>
          <p:nvPr/>
        </p:nvSpPr>
        <p:spPr>
          <a:xfrm>
            <a:off x="1200973" y="5010043"/>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Sözleşme Özel Şartları</a:t>
            </a:r>
          </a:p>
        </p:txBody>
      </p:sp>
      <p:sp>
        <p:nvSpPr>
          <p:cNvPr id="15" name="TextBox 15"/>
          <p:cNvSpPr txBox="1"/>
          <p:nvPr/>
        </p:nvSpPr>
        <p:spPr>
          <a:xfrm>
            <a:off x="1200973" y="5867105"/>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Sözleşme Genel Şartları</a:t>
            </a:r>
          </a:p>
        </p:txBody>
      </p:sp>
      <p:sp>
        <p:nvSpPr>
          <p:cNvPr id="16" name="TextBox 16"/>
          <p:cNvSpPr txBox="1"/>
          <p:nvPr/>
        </p:nvSpPr>
        <p:spPr>
          <a:xfrm>
            <a:off x="1200973" y="6724167"/>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Teknik Şartnameler ve Çizimler</a:t>
            </a:r>
          </a:p>
        </p:txBody>
      </p:sp>
      <p:sp>
        <p:nvSpPr>
          <p:cNvPr id="17" name="TextBox 17"/>
          <p:cNvSpPr txBox="1"/>
          <p:nvPr/>
        </p:nvSpPr>
        <p:spPr>
          <a:xfrm>
            <a:off x="1200973" y="7581228"/>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İşveren Talepleri</a:t>
            </a:r>
          </a:p>
        </p:txBody>
      </p:sp>
      <p:sp>
        <p:nvSpPr>
          <p:cNvPr id="18" name="TextBox 18"/>
          <p:cNvSpPr txBox="1"/>
          <p:nvPr/>
        </p:nvSpPr>
        <p:spPr>
          <a:xfrm>
            <a:off x="1200973" y="8438290"/>
            <a:ext cx="7488962" cy="4991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Uyuşmazlık Çözüm Mercii Anlaşması</a:t>
            </a:r>
          </a:p>
        </p:txBody>
      </p:sp>
      <p:sp>
        <p:nvSpPr>
          <p:cNvPr id="19" name="TextBox 19"/>
          <p:cNvSpPr txBox="1"/>
          <p:nvPr/>
        </p:nvSpPr>
        <p:spPr>
          <a:xfrm>
            <a:off x="3779652" y="456819"/>
            <a:ext cx="11917062" cy="1210437"/>
          </a:xfrm>
          <a:prstGeom prst="rect">
            <a:avLst/>
          </a:prstGeom>
        </p:spPr>
        <p:txBody>
          <a:bodyPr lIns="0" tIns="0" rIns="0" bIns="0" rtlCol="0" anchor="t">
            <a:spAutoFit/>
          </a:bodyPr>
          <a:lstStyle/>
          <a:p>
            <a:pPr algn="ctr">
              <a:lnSpc>
                <a:spcPts val="9324"/>
              </a:lnSpc>
            </a:pPr>
            <a:r>
              <a:rPr lang="en-US" sz="8400" b="1" spc="-470">
                <a:solidFill>
                  <a:srgbClr val="58A46A"/>
                </a:solidFill>
                <a:latin typeface="TT Norms Bold"/>
                <a:ea typeface="TT Norms Bold"/>
                <a:cs typeface="TT Norms Bold"/>
                <a:sym typeface="TT Norms Bold"/>
              </a:rPr>
              <a:t>FIDIC SÖZLEŞME YAPISI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23262" y="3144283"/>
            <a:ext cx="16786832" cy="6335510"/>
          </a:xfrm>
          <a:custGeom>
            <a:avLst/>
            <a:gdLst/>
            <a:ahLst/>
            <a:cxnLst/>
            <a:rect l="l" t="t" r="r" b="b"/>
            <a:pathLst>
              <a:path w="16786832" h="6335510">
                <a:moveTo>
                  <a:pt x="0" y="0"/>
                </a:moveTo>
                <a:lnTo>
                  <a:pt x="16786831" y="0"/>
                </a:lnTo>
                <a:lnTo>
                  <a:pt x="16786831" y="6335511"/>
                </a:lnTo>
                <a:lnTo>
                  <a:pt x="0" y="6335511"/>
                </a:lnTo>
                <a:lnTo>
                  <a:pt x="0" y="0"/>
                </a:lnTo>
                <a:close/>
              </a:path>
            </a:pathLst>
          </a:custGeom>
          <a:blipFill>
            <a:blip r:embed="rId2"/>
            <a:stretch>
              <a:fillRect t="-356" b="-356"/>
            </a:stretch>
          </a:blipFill>
        </p:spPr>
      </p:sp>
      <p:sp>
        <p:nvSpPr>
          <p:cNvPr id="3" name="TextBox 3"/>
          <p:cNvSpPr txBox="1"/>
          <p:nvPr/>
        </p:nvSpPr>
        <p:spPr>
          <a:xfrm>
            <a:off x="161921" y="456819"/>
            <a:ext cx="17848172" cy="2391537"/>
          </a:xfrm>
          <a:prstGeom prst="rect">
            <a:avLst/>
          </a:prstGeom>
        </p:spPr>
        <p:txBody>
          <a:bodyPr lIns="0" tIns="0" rIns="0" bIns="0" rtlCol="0" anchor="t">
            <a:spAutoFit/>
          </a:bodyPr>
          <a:lstStyle/>
          <a:p>
            <a:pPr algn="ctr">
              <a:lnSpc>
                <a:spcPts val="9324"/>
              </a:lnSpc>
            </a:pPr>
            <a:r>
              <a:rPr lang="en-US" sz="8400" b="1" spc="-470">
                <a:solidFill>
                  <a:srgbClr val="58A46A"/>
                </a:solidFill>
                <a:latin typeface="TT Norms Bold"/>
                <a:ea typeface="TT Norms Bold"/>
                <a:cs typeface="TT Norms Bold"/>
                <a:sym typeface="TT Norms Bold"/>
              </a:rPr>
              <a:t>İşveren, müteahhit ve mühendis taraflarının görev ve sorumlulukları</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TextBox 2"/>
          <p:cNvSpPr txBox="1"/>
          <p:nvPr/>
        </p:nvSpPr>
        <p:spPr>
          <a:xfrm>
            <a:off x="0" y="1967788"/>
            <a:ext cx="18288000" cy="6785783"/>
          </a:xfrm>
          <a:prstGeom prst="rect">
            <a:avLst/>
          </a:prstGeom>
        </p:spPr>
        <p:txBody>
          <a:bodyPr lIns="0" tIns="0" rIns="0" bIns="0" rtlCol="0" anchor="t">
            <a:spAutoFit/>
          </a:bodyPr>
          <a:lstStyle/>
          <a:p>
            <a:pPr algn="ctr">
              <a:lnSpc>
                <a:spcPts val="3854"/>
              </a:lnSpc>
              <a:spcBef>
                <a:spcPct val="0"/>
              </a:spcBef>
            </a:pPr>
            <a:r>
              <a:rPr lang="en-US" sz="2640">
                <a:solidFill>
                  <a:srgbClr val="000000"/>
                </a:solidFill>
                <a:latin typeface="TT Norms"/>
                <a:ea typeface="TT Norms"/>
                <a:cs typeface="TT Norms"/>
                <a:sym typeface="TT Norms"/>
              </a:rPr>
              <a:t>Mahkeme: Ticaret Mahkemesi</a:t>
            </a:r>
          </a:p>
          <a:p>
            <a:pPr algn="ctr">
              <a:lnSpc>
                <a:spcPts val="3854"/>
              </a:lnSpc>
              <a:spcBef>
                <a:spcPct val="0"/>
              </a:spcBef>
            </a:pPr>
            <a:endParaRPr lang="en-US" sz="2640">
              <a:solidFill>
                <a:srgbClr val="000000"/>
              </a:solidFill>
              <a:latin typeface="TT Norms"/>
              <a:ea typeface="TT Norms"/>
              <a:cs typeface="TT Norms"/>
              <a:sym typeface="TT Norms"/>
            </a:endParaRPr>
          </a:p>
          <a:p>
            <a:pPr algn="ctr">
              <a:lnSpc>
                <a:spcPts val="3854"/>
              </a:lnSpc>
              <a:spcBef>
                <a:spcPct val="0"/>
              </a:spcBef>
            </a:pPr>
            <a:r>
              <a:rPr lang="en-US" sz="2640">
                <a:solidFill>
                  <a:srgbClr val="000000"/>
                </a:solidFill>
                <a:latin typeface="TT Norms"/>
                <a:ea typeface="TT Norms"/>
                <a:cs typeface="TT Norms"/>
                <a:sym typeface="TT Norms"/>
              </a:rPr>
              <a:t>Konusu: Asıl dava, taraflar arasında 12.08.1992 tarihinde imzalanan bir eser sözleşmesine dayanarak ödenmeyen hakediş bedelleri, fiyat ve kur farkı taleplerinin tahsilini konu alır. Yargılama sürecinde taraflar, anlaşmazlık üzerine fesih sürecine gitmiş ve davalar birleştirilmiştir. Mahkemece, tarafların iddialarını desteklemek için bilirkişi incelemesi yapılmış ancak bilirkişi raporlarında tutarsızlık ve usul eksiklikleri bulunmuştur.</a:t>
            </a:r>
          </a:p>
          <a:p>
            <a:pPr algn="ctr">
              <a:lnSpc>
                <a:spcPts val="3854"/>
              </a:lnSpc>
              <a:spcBef>
                <a:spcPct val="0"/>
              </a:spcBef>
            </a:pPr>
            <a:endParaRPr lang="en-US" sz="2640">
              <a:solidFill>
                <a:srgbClr val="000000"/>
              </a:solidFill>
              <a:latin typeface="TT Norms"/>
              <a:ea typeface="TT Norms"/>
              <a:cs typeface="TT Norms"/>
              <a:sym typeface="TT Norms"/>
            </a:endParaRPr>
          </a:p>
          <a:p>
            <a:pPr algn="ctr">
              <a:lnSpc>
                <a:spcPts val="3854"/>
              </a:lnSpc>
              <a:spcBef>
                <a:spcPct val="0"/>
              </a:spcBef>
            </a:pPr>
            <a:r>
              <a:rPr lang="en-US" sz="2640">
                <a:solidFill>
                  <a:srgbClr val="000000"/>
                </a:solidFill>
                <a:latin typeface="TT Norms"/>
                <a:ea typeface="TT Norms"/>
                <a:cs typeface="TT Norms"/>
                <a:sym typeface="TT Norms"/>
              </a:rPr>
              <a:t>Ana Karar: </a:t>
            </a:r>
          </a:p>
          <a:p>
            <a:pPr algn="ctr">
              <a:lnSpc>
                <a:spcPts val="3854"/>
              </a:lnSpc>
              <a:spcBef>
                <a:spcPct val="0"/>
              </a:spcBef>
            </a:pPr>
            <a:endParaRPr lang="en-US" sz="2640">
              <a:solidFill>
                <a:srgbClr val="000000"/>
              </a:solidFill>
              <a:latin typeface="TT Norms"/>
              <a:ea typeface="TT Norms"/>
              <a:cs typeface="TT Norms"/>
              <a:sym typeface="TT Norms"/>
            </a:endParaRPr>
          </a:p>
          <a:p>
            <a:pPr algn="ctr">
              <a:lnSpc>
                <a:spcPts val="3854"/>
              </a:lnSpc>
              <a:spcBef>
                <a:spcPct val="0"/>
              </a:spcBef>
            </a:pPr>
            <a:r>
              <a:rPr lang="en-US" sz="2640">
                <a:solidFill>
                  <a:srgbClr val="000000"/>
                </a:solidFill>
                <a:latin typeface="TT Norms"/>
                <a:ea typeface="TT Norms"/>
                <a:cs typeface="TT Norms"/>
                <a:sym typeface="TT Norms"/>
              </a:rPr>
              <a:t>1. Bilirkişi incelemesinde eksiklikler ve usule aykırı durumlar saptanmış; bilirkişilerin daha önce davada görev almış olması ve haklarında güvenilirlik sorunu oluşması nedeniyle raporlar geçersiz sayılmıştır.</a:t>
            </a:r>
          </a:p>
          <a:p>
            <a:pPr algn="ctr">
              <a:lnSpc>
                <a:spcPts val="3854"/>
              </a:lnSpc>
              <a:spcBef>
                <a:spcPct val="0"/>
              </a:spcBef>
            </a:pPr>
            <a:r>
              <a:rPr lang="en-US" sz="2640">
                <a:solidFill>
                  <a:srgbClr val="000000"/>
                </a:solidFill>
                <a:latin typeface="TT Norms"/>
                <a:ea typeface="TT Norms"/>
                <a:cs typeface="TT Norms"/>
                <a:sym typeface="TT Norms"/>
              </a:rPr>
              <a:t>   </a:t>
            </a:r>
          </a:p>
          <a:p>
            <a:pPr algn="ctr">
              <a:lnSpc>
                <a:spcPts val="3854"/>
              </a:lnSpc>
              <a:spcBef>
                <a:spcPct val="0"/>
              </a:spcBef>
            </a:pPr>
            <a:r>
              <a:rPr lang="en-US" sz="2640">
                <a:solidFill>
                  <a:srgbClr val="000000"/>
                </a:solidFill>
                <a:latin typeface="TT Norms"/>
                <a:ea typeface="TT Norms"/>
                <a:cs typeface="TT Norms"/>
                <a:sym typeface="TT Norms"/>
              </a:rPr>
              <a:t>2. Mahkeme, taraflar arasında fesih kesin hesabının tam olarak çıkarılmadığı ve mevcut bilirkişi raporlarının güvenilir ve yeterli olmadığı gerekçesiyle yeniden bilirkişi atanmasına karar vermiştir.</a:t>
            </a:r>
          </a:p>
        </p:txBody>
      </p:sp>
      <p:sp>
        <p:nvSpPr>
          <p:cNvPr id="3" name="TextBox 3"/>
          <p:cNvSpPr txBox="1"/>
          <p:nvPr/>
        </p:nvSpPr>
        <p:spPr>
          <a:xfrm>
            <a:off x="4591796" y="456819"/>
            <a:ext cx="10433371" cy="1210437"/>
          </a:xfrm>
          <a:prstGeom prst="rect">
            <a:avLst/>
          </a:prstGeom>
        </p:spPr>
        <p:txBody>
          <a:bodyPr lIns="0" tIns="0" rIns="0" bIns="0" rtlCol="0" anchor="t">
            <a:spAutoFit/>
          </a:bodyPr>
          <a:lstStyle/>
          <a:p>
            <a:pPr algn="ctr">
              <a:lnSpc>
                <a:spcPts val="9324"/>
              </a:lnSpc>
            </a:pPr>
            <a:r>
              <a:rPr lang="en-US" sz="8400" b="1" spc="-470">
                <a:solidFill>
                  <a:srgbClr val="44261C"/>
                </a:solidFill>
                <a:latin typeface="TT Norms Bold"/>
                <a:ea typeface="TT Norms Bold"/>
                <a:cs typeface="TT Norms Bold"/>
                <a:sym typeface="TT Norms Bold"/>
              </a:rPr>
              <a:t>EMSAL DAVA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2" name="Group 2"/>
          <p:cNvGrpSpPr/>
          <p:nvPr/>
        </p:nvGrpSpPr>
        <p:grpSpPr>
          <a:xfrm>
            <a:off x="9419069" y="2317907"/>
            <a:ext cx="8868931" cy="7969093"/>
            <a:chOff x="0" y="0"/>
            <a:chExt cx="11825241" cy="10625457"/>
          </a:xfrm>
        </p:grpSpPr>
        <p:pic>
          <p:nvPicPr>
            <p:cNvPr id="3" name="Picture 3"/>
            <p:cNvPicPr>
              <a:picLocks noChangeAspect="1"/>
            </p:cNvPicPr>
            <p:nvPr/>
          </p:nvPicPr>
          <p:blipFill>
            <a:blip r:embed="rId2"/>
            <a:srcRect l="11952" r="11952"/>
            <a:stretch>
              <a:fillRect/>
            </a:stretch>
          </p:blipFill>
          <p:spPr>
            <a:xfrm>
              <a:off x="0" y="0"/>
              <a:ext cx="11825241" cy="10625457"/>
            </a:xfrm>
            <a:prstGeom prst="rect">
              <a:avLst/>
            </a:prstGeom>
          </p:spPr>
        </p:pic>
      </p:grpSp>
      <p:grpSp>
        <p:nvGrpSpPr>
          <p:cNvPr id="4" name="Group 4"/>
          <p:cNvGrpSpPr/>
          <p:nvPr/>
        </p:nvGrpSpPr>
        <p:grpSpPr>
          <a:xfrm>
            <a:off x="0" y="124206"/>
            <a:ext cx="18288000" cy="2193701"/>
            <a:chOff x="0" y="0"/>
            <a:chExt cx="4816593" cy="577765"/>
          </a:xfrm>
        </p:grpSpPr>
        <p:sp>
          <p:nvSpPr>
            <p:cNvPr id="5" name="Freeform 5"/>
            <p:cNvSpPr/>
            <p:nvPr/>
          </p:nvSpPr>
          <p:spPr>
            <a:xfrm>
              <a:off x="0" y="0"/>
              <a:ext cx="4816592" cy="577765"/>
            </a:xfrm>
            <a:custGeom>
              <a:avLst/>
              <a:gdLst/>
              <a:ahLst/>
              <a:cxnLst/>
              <a:rect l="l" t="t" r="r" b="b"/>
              <a:pathLst>
                <a:path w="4816592" h="577765">
                  <a:moveTo>
                    <a:pt x="0" y="0"/>
                  </a:moveTo>
                  <a:lnTo>
                    <a:pt x="4816592" y="0"/>
                  </a:lnTo>
                  <a:lnTo>
                    <a:pt x="4816592" y="577765"/>
                  </a:lnTo>
                  <a:lnTo>
                    <a:pt x="0" y="577765"/>
                  </a:lnTo>
                  <a:close/>
                </a:path>
              </a:pathLst>
            </a:custGeom>
            <a:solidFill>
              <a:srgbClr val="BCBCBC"/>
            </a:solidFill>
          </p:spPr>
        </p:sp>
        <p:sp>
          <p:nvSpPr>
            <p:cNvPr id="6" name="TextBox 6"/>
            <p:cNvSpPr txBox="1"/>
            <p:nvPr/>
          </p:nvSpPr>
          <p:spPr>
            <a:xfrm>
              <a:off x="0" y="-114300"/>
              <a:ext cx="4816593" cy="692065"/>
            </a:xfrm>
            <a:prstGeom prst="rect">
              <a:avLst/>
            </a:prstGeom>
          </p:spPr>
          <p:txBody>
            <a:bodyPr lIns="50800" tIns="50800" rIns="50800" bIns="50800" rtlCol="0" anchor="ctr"/>
            <a:lstStyle/>
            <a:p>
              <a:pPr algn="ctr">
                <a:lnSpc>
                  <a:spcPts val="4224"/>
                </a:lnSpc>
              </a:pPr>
              <a:endParaRPr/>
            </a:p>
          </p:txBody>
        </p:sp>
      </p:grpSp>
      <p:sp>
        <p:nvSpPr>
          <p:cNvPr id="7" name="TextBox 7"/>
          <p:cNvSpPr txBox="1"/>
          <p:nvPr/>
        </p:nvSpPr>
        <p:spPr>
          <a:xfrm>
            <a:off x="684154" y="3103245"/>
            <a:ext cx="7488962" cy="4032885"/>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Yapım İşlerine Ait Tip Sözleşme (YİATS), Türkiye’de kamu yapım işlerinin ihale süreçlerini düzenlemek için kullanılan bir standart sözleşmedir. Bu sözleşme modeli, kamuya ait projelerde işveren (idare) ile yüklenici arasındaki hak ve yükümlülükleri belirler, belirli bir süre ve bütçeye uygun olarak projenin tamamlanmasını amaçlar.</a:t>
            </a:r>
          </a:p>
        </p:txBody>
      </p:sp>
      <p:sp>
        <p:nvSpPr>
          <p:cNvPr id="8" name="TextBox 8"/>
          <p:cNvSpPr txBox="1"/>
          <p:nvPr/>
        </p:nvSpPr>
        <p:spPr>
          <a:xfrm>
            <a:off x="5664676" y="610638"/>
            <a:ext cx="8509109" cy="1210437"/>
          </a:xfrm>
          <a:prstGeom prst="rect">
            <a:avLst/>
          </a:prstGeom>
        </p:spPr>
        <p:txBody>
          <a:bodyPr lIns="0" tIns="0" rIns="0" bIns="0" rtlCol="0" anchor="t">
            <a:spAutoFit/>
          </a:bodyPr>
          <a:lstStyle/>
          <a:p>
            <a:pPr algn="l">
              <a:lnSpc>
                <a:spcPts val="9324"/>
              </a:lnSpc>
            </a:pPr>
            <a:r>
              <a:rPr lang="en-US" sz="8400" b="1" spc="-420">
                <a:solidFill>
                  <a:srgbClr val="7D4432"/>
                </a:solidFill>
                <a:latin typeface="TT Norms Bold"/>
                <a:ea typeface="TT Norms Bold"/>
                <a:cs typeface="TT Norms Bold"/>
                <a:sym typeface="TT Norms Bold"/>
              </a:rPr>
              <a:t>YİATS NEDİR?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TextBox 2"/>
          <p:cNvSpPr txBox="1"/>
          <p:nvPr/>
        </p:nvSpPr>
        <p:spPr>
          <a:xfrm>
            <a:off x="684154" y="2734089"/>
            <a:ext cx="11623512" cy="6557010"/>
          </a:xfrm>
          <a:prstGeom prst="rect">
            <a:avLst/>
          </a:prstGeom>
        </p:spPr>
        <p:txBody>
          <a:bodyPr lIns="0" tIns="0" rIns="0" bIns="0" rtlCol="0" anchor="t">
            <a:spAutoFit/>
          </a:bodyPr>
          <a:lstStyle/>
          <a:p>
            <a:pPr algn="just">
              <a:lnSpc>
                <a:spcPts val="4019"/>
              </a:lnSpc>
            </a:pPr>
            <a:r>
              <a:rPr lang="en-US" sz="2999">
                <a:solidFill>
                  <a:srgbClr val="44261C"/>
                </a:solidFill>
                <a:latin typeface="TT Norms"/>
                <a:ea typeface="TT Norms"/>
                <a:cs typeface="TT Norms"/>
                <a:sym typeface="TT Norms"/>
              </a:rPr>
              <a:t>4734 sayılı Kamu İhale Kanunu, kamu kurumlarının yapım, mal veya hizmet alımlarında ihale sürecini düzenler. Bu kanun, ihalelerin duyurulması, tekliflerin toplanması ve değerlendirilmesi gibi adımlarda uyulması gereken esasları belirleyerek rekabet ve şeffaflığı sağlar.</a:t>
            </a:r>
          </a:p>
          <a:p>
            <a:pPr algn="just">
              <a:lnSpc>
                <a:spcPts val="4019"/>
              </a:lnSpc>
            </a:pPr>
            <a:r>
              <a:rPr lang="en-US" sz="2999">
                <a:solidFill>
                  <a:srgbClr val="44261C"/>
                </a:solidFill>
                <a:latin typeface="TT Norms"/>
                <a:ea typeface="TT Norms"/>
                <a:cs typeface="TT Norms"/>
                <a:sym typeface="TT Norms"/>
              </a:rPr>
              <a:t>4735 sayılı Kamu İhale Sözleşmeleri Kanunu ise ihale süreçlerinde yüklenici ile yapılacak sözleşmelerin koşullarını düzenler. Bu kanun, tarafların hak ve yükümlülüklerini açıkça tanımlar ve anlaşmazlık durumlarında tarafların haklarının korunmasına yardımcı olur.</a:t>
            </a:r>
          </a:p>
          <a:p>
            <a:pPr algn="just">
              <a:lnSpc>
                <a:spcPts val="4019"/>
              </a:lnSpc>
            </a:pPr>
            <a:r>
              <a:rPr lang="en-US" sz="2999">
                <a:solidFill>
                  <a:srgbClr val="44261C"/>
                </a:solidFill>
                <a:latin typeface="TT Norms"/>
                <a:ea typeface="TT Norms"/>
                <a:cs typeface="TT Norms"/>
                <a:sym typeface="TT Norms"/>
              </a:rPr>
              <a:t>Yapım İşleri Ait Tip Sözleşmeleri (YİATS), bu iki kanun çerçevesinde rekabet, güvenilirlik ve şeffaflık ilkeleri doğrultusunda yürütülür ve ihale sürecinin sağlıklı bir biçimde işlemesine katkı sağlar.</a:t>
            </a:r>
          </a:p>
          <a:p>
            <a:pPr algn="just">
              <a:lnSpc>
                <a:spcPts val="4019"/>
              </a:lnSpc>
            </a:pPr>
            <a:endParaRPr lang="en-US" sz="2999">
              <a:solidFill>
                <a:srgbClr val="44261C"/>
              </a:solidFill>
              <a:latin typeface="TT Norms"/>
              <a:ea typeface="TT Norms"/>
              <a:cs typeface="TT Norms"/>
              <a:sym typeface="TT Norms"/>
            </a:endParaRPr>
          </a:p>
        </p:txBody>
      </p:sp>
      <p:sp>
        <p:nvSpPr>
          <p:cNvPr id="3" name="Freeform 3"/>
          <p:cNvSpPr/>
          <p:nvPr/>
        </p:nvSpPr>
        <p:spPr>
          <a:xfrm>
            <a:off x="12652212" y="3430646"/>
            <a:ext cx="5259184" cy="5259184"/>
          </a:xfrm>
          <a:custGeom>
            <a:avLst/>
            <a:gdLst/>
            <a:ahLst/>
            <a:cxnLst/>
            <a:rect l="l" t="t" r="r" b="b"/>
            <a:pathLst>
              <a:path w="5259184" h="5259184">
                <a:moveTo>
                  <a:pt x="0" y="0"/>
                </a:moveTo>
                <a:lnTo>
                  <a:pt x="5259184" y="0"/>
                </a:lnTo>
                <a:lnTo>
                  <a:pt x="5259184" y="5259184"/>
                </a:lnTo>
                <a:lnTo>
                  <a:pt x="0" y="52591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3646622" y="649175"/>
            <a:ext cx="12200672" cy="1210437"/>
          </a:xfrm>
          <a:prstGeom prst="rect">
            <a:avLst/>
          </a:prstGeom>
        </p:spPr>
        <p:txBody>
          <a:bodyPr lIns="0" tIns="0" rIns="0" bIns="0" rtlCol="0" anchor="t">
            <a:spAutoFit/>
          </a:bodyPr>
          <a:lstStyle/>
          <a:p>
            <a:pPr algn="l">
              <a:lnSpc>
                <a:spcPts val="9324"/>
              </a:lnSpc>
            </a:pPr>
            <a:r>
              <a:rPr lang="en-US" sz="8400" b="1" spc="-420">
                <a:solidFill>
                  <a:srgbClr val="7D4432"/>
                </a:solidFill>
                <a:latin typeface="TT Norms Bold"/>
                <a:ea typeface="TT Norms Bold"/>
                <a:cs typeface="TT Norms Bold"/>
                <a:sym typeface="TT Norms Bold"/>
              </a:rPr>
              <a:t>KANUNİ DAYANAKLAR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TextBox 2"/>
          <p:cNvSpPr txBox="1"/>
          <p:nvPr/>
        </p:nvSpPr>
        <p:spPr>
          <a:xfrm>
            <a:off x="388829" y="2373994"/>
            <a:ext cx="11623512" cy="6052185"/>
          </a:xfrm>
          <a:prstGeom prst="rect">
            <a:avLst/>
          </a:prstGeom>
        </p:spPr>
        <p:txBody>
          <a:bodyPr lIns="0" tIns="0" rIns="0" bIns="0" rtlCol="0" anchor="t">
            <a:spAutoFit/>
          </a:bodyPr>
          <a:lstStyle/>
          <a:p>
            <a:pPr algn="just">
              <a:lnSpc>
                <a:spcPts val="4019"/>
              </a:lnSpc>
            </a:pPr>
            <a:r>
              <a:rPr lang="en-US" sz="2999">
                <a:solidFill>
                  <a:srgbClr val="9F553E"/>
                </a:solidFill>
                <a:latin typeface="TT Norms"/>
                <a:ea typeface="TT Norms"/>
                <a:cs typeface="TT Norms"/>
                <a:sym typeface="TT Norms"/>
              </a:rPr>
              <a:t>İşin Süresi ve Tamamlanma Tarihi </a:t>
            </a:r>
          </a:p>
          <a:p>
            <a:pPr algn="just">
              <a:lnSpc>
                <a:spcPts val="4019"/>
              </a:lnSpc>
            </a:pPr>
            <a:r>
              <a:rPr lang="en-US" sz="2999">
                <a:solidFill>
                  <a:srgbClr val="44261C"/>
                </a:solidFill>
                <a:latin typeface="TT Norms"/>
                <a:ea typeface="TT Norms"/>
                <a:cs typeface="TT Norms"/>
                <a:sym typeface="TT Norms"/>
              </a:rPr>
              <a:t>İşin başlama ve bitiş tarihlerini belirler. İşin süresine ilişkin yapılan belirlemeler, işin tamamlanması için gerekli tüm adımların planlanmasını sağlar ve işin gecikmesi halinde uygulanacak prosedürler sözleşmede açıklanır.</a:t>
            </a:r>
          </a:p>
          <a:p>
            <a:pPr algn="just">
              <a:lnSpc>
                <a:spcPts val="4019"/>
              </a:lnSpc>
            </a:pPr>
            <a:endParaRPr lang="en-US" sz="2999">
              <a:solidFill>
                <a:srgbClr val="44261C"/>
              </a:solidFill>
              <a:latin typeface="TT Norms"/>
              <a:ea typeface="TT Norms"/>
              <a:cs typeface="TT Norms"/>
              <a:sym typeface="TT Norms"/>
            </a:endParaRPr>
          </a:p>
          <a:p>
            <a:pPr algn="just">
              <a:lnSpc>
                <a:spcPts val="4019"/>
              </a:lnSpc>
            </a:pPr>
            <a:endParaRPr lang="en-US" sz="2999">
              <a:solidFill>
                <a:srgbClr val="44261C"/>
              </a:solidFill>
              <a:latin typeface="TT Norms"/>
              <a:ea typeface="TT Norms"/>
              <a:cs typeface="TT Norms"/>
              <a:sym typeface="TT Norms"/>
            </a:endParaRPr>
          </a:p>
          <a:p>
            <a:pPr algn="just">
              <a:lnSpc>
                <a:spcPts val="4019"/>
              </a:lnSpc>
            </a:pPr>
            <a:r>
              <a:rPr lang="en-US" sz="2999">
                <a:solidFill>
                  <a:srgbClr val="C2674B"/>
                </a:solidFill>
                <a:latin typeface="TT Norms"/>
                <a:ea typeface="TT Norms"/>
                <a:cs typeface="TT Norms"/>
                <a:sym typeface="TT Norms"/>
              </a:rPr>
              <a:t>Teminatlar</a:t>
            </a:r>
          </a:p>
          <a:p>
            <a:pPr algn="just">
              <a:lnSpc>
                <a:spcPts val="4019"/>
              </a:lnSpc>
            </a:pPr>
            <a:r>
              <a:rPr lang="en-US" sz="2999">
                <a:solidFill>
                  <a:srgbClr val="44261C"/>
                </a:solidFill>
                <a:latin typeface="TT Norms"/>
                <a:ea typeface="TT Norms"/>
                <a:cs typeface="TT Norms"/>
                <a:sym typeface="TT Norms"/>
              </a:rPr>
              <a:t>Yükleniciden alınacak olan kesin teminat ve varsa avans teminatı gibi güvence bedellerini tanımlar. Teminatlar, işin belirlenen şartlarda yürütülmesini sağlamayı amaçlar.</a:t>
            </a:r>
          </a:p>
          <a:p>
            <a:pPr algn="just">
              <a:lnSpc>
                <a:spcPts val="4019"/>
              </a:lnSpc>
            </a:pPr>
            <a:endParaRPr lang="en-US" sz="2999">
              <a:solidFill>
                <a:srgbClr val="44261C"/>
              </a:solidFill>
              <a:latin typeface="TT Norms"/>
              <a:ea typeface="TT Norms"/>
              <a:cs typeface="TT Norms"/>
              <a:sym typeface="TT Norms"/>
            </a:endParaRPr>
          </a:p>
        </p:txBody>
      </p:sp>
      <p:sp>
        <p:nvSpPr>
          <p:cNvPr id="3" name="Freeform 3"/>
          <p:cNvSpPr/>
          <p:nvPr/>
        </p:nvSpPr>
        <p:spPr>
          <a:xfrm>
            <a:off x="12687928" y="3791836"/>
            <a:ext cx="4801982" cy="5282180"/>
          </a:xfrm>
          <a:custGeom>
            <a:avLst/>
            <a:gdLst/>
            <a:ahLst/>
            <a:cxnLst/>
            <a:rect l="l" t="t" r="r" b="b"/>
            <a:pathLst>
              <a:path w="4801982" h="5282180">
                <a:moveTo>
                  <a:pt x="0" y="0"/>
                </a:moveTo>
                <a:lnTo>
                  <a:pt x="4801981" y="0"/>
                </a:lnTo>
                <a:lnTo>
                  <a:pt x="4801981" y="5282180"/>
                </a:lnTo>
                <a:lnTo>
                  <a:pt x="0" y="5282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3646622" y="649175"/>
            <a:ext cx="12200672" cy="1210437"/>
          </a:xfrm>
          <a:prstGeom prst="rect">
            <a:avLst/>
          </a:prstGeom>
        </p:spPr>
        <p:txBody>
          <a:bodyPr lIns="0" tIns="0" rIns="0" bIns="0" rtlCol="0" anchor="t">
            <a:spAutoFit/>
          </a:bodyPr>
          <a:lstStyle/>
          <a:p>
            <a:pPr algn="l">
              <a:lnSpc>
                <a:spcPts val="9324"/>
              </a:lnSpc>
            </a:pPr>
            <a:r>
              <a:rPr lang="en-US" sz="8400" b="1" spc="-420">
                <a:solidFill>
                  <a:srgbClr val="7D4432"/>
                </a:solidFill>
                <a:latin typeface="TT Norms Bold"/>
                <a:ea typeface="TT Norms Bold"/>
                <a:cs typeface="TT Norms Bold"/>
                <a:sym typeface="TT Norms Bold"/>
              </a:rPr>
              <a:t>SÖZLEŞME MADDELERİ</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TextBox 2"/>
          <p:cNvSpPr txBox="1"/>
          <p:nvPr/>
        </p:nvSpPr>
        <p:spPr>
          <a:xfrm>
            <a:off x="733375" y="2521656"/>
            <a:ext cx="11623512" cy="7061835"/>
          </a:xfrm>
          <a:prstGeom prst="rect">
            <a:avLst/>
          </a:prstGeom>
        </p:spPr>
        <p:txBody>
          <a:bodyPr lIns="0" tIns="0" rIns="0" bIns="0" rtlCol="0" anchor="t">
            <a:spAutoFit/>
          </a:bodyPr>
          <a:lstStyle/>
          <a:p>
            <a:pPr algn="just">
              <a:lnSpc>
                <a:spcPts val="4019"/>
              </a:lnSpc>
            </a:pPr>
            <a:r>
              <a:rPr lang="en-US" sz="2999">
                <a:solidFill>
                  <a:srgbClr val="9F553E"/>
                </a:solidFill>
                <a:latin typeface="TT Norms"/>
                <a:ea typeface="TT Norms"/>
                <a:cs typeface="TT Norms"/>
                <a:sym typeface="TT Norms"/>
              </a:rPr>
              <a:t>Gecikme Cezaları</a:t>
            </a:r>
          </a:p>
          <a:p>
            <a:pPr algn="just">
              <a:lnSpc>
                <a:spcPts val="4019"/>
              </a:lnSpc>
            </a:pPr>
            <a:r>
              <a:rPr lang="en-US" sz="2999">
                <a:solidFill>
                  <a:srgbClr val="44261C"/>
                </a:solidFill>
                <a:latin typeface="TT Norms"/>
                <a:ea typeface="TT Norms"/>
                <a:cs typeface="TT Norms"/>
                <a:sym typeface="TT Norms"/>
              </a:rPr>
              <a:t>İşin belirlenen sürede tamamlanmaması halinde yükleniciye uygulanacak cezalar düzenlenmiştir. Bu cezalar, işin zamanında tamamlanmasını teşvik etmek için kullanılır ve her bir gecikme günü için belirli bir oranda ceza bedeli uygulanır.</a:t>
            </a:r>
          </a:p>
          <a:p>
            <a:pPr algn="just">
              <a:lnSpc>
                <a:spcPts val="4019"/>
              </a:lnSpc>
            </a:pPr>
            <a:endParaRPr lang="en-US" sz="2999">
              <a:solidFill>
                <a:srgbClr val="44261C"/>
              </a:solidFill>
              <a:latin typeface="TT Norms"/>
              <a:ea typeface="TT Norms"/>
              <a:cs typeface="TT Norms"/>
              <a:sym typeface="TT Norms"/>
            </a:endParaRPr>
          </a:p>
          <a:p>
            <a:pPr algn="just">
              <a:lnSpc>
                <a:spcPts val="4019"/>
              </a:lnSpc>
            </a:pPr>
            <a:r>
              <a:rPr lang="en-US" sz="2999">
                <a:solidFill>
                  <a:srgbClr val="9F553E"/>
                </a:solidFill>
                <a:latin typeface="TT Norms"/>
                <a:ea typeface="TT Norms"/>
                <a:cs typeface="TT Norms"/>
                <a:sym typeface="TT Norms"/>
              </a:rPr>
              <a:t>İşin Teslimi </a:t>
            </a:r>
          </a:p>
          <a:p>
            <a:pPr algn="just">
              <a:lnSpc>
                <a:spcPts val="4019"/>
              </a:lnSpc>
            </a:pPr>
            <a:r>
              <a:rPr lang="en-US" sz="2999">
                <a:solidFill>
                  <a:srgbClr val="44261C"/>
                </a:solidFill>
                <a:latin typeface="TT Norms"/>
                <a:ea typeface="TT Norms"/>
                <a:cs typeface="TT Norms"/>
                <a:sym typeface="TT Norms"/>
              </a:rPr>
              <a:t>Projenin tamamlanması durumunda işin teslim süreci, kabul prosedürleri ve işin kalitesine ilişkin gereklilikleri düzenler. Teslim sürecinde işin eksiksiz ve şartnamelere uygun olarak yapılması önemlidir; kabul komisyonu tarafından yapılan incelemelerden sonra iş, resmî olarak teslim alınır.</a:t>
            </a:r>
          </a:p>
          <a:p>
            <a:pPr algn="just">
              <a:lnSpc>
                <a:spcPts val="4019"/>
              </a:lnSpc>
            </a:pPr>
            <a:endParaRPr lang="en-US" sz="2999">
              <a:solidFill>
                <a:srgbClr val="44261C"/>
              </a:solidFill>
              <a:latin typeface="TT Norms"/>
              <a:ea typeface="TT Norms"/>
              <a:cs typeface="TT Norms"/>
              <a:sym typeface="TT Norms"/>
            </a:endParaRPr>
          </a:p>
          <a:p>
            <a:pPr algn="just">
              <a:lnSpc>
                <a:spcPts val="4019"/>
              </a:lnSpc>
            </a:pPr>
            <a:endParaRPr lang="en-US" sz="2999">
              <a:solidFill>
                <a:srgbClr val="44261C"/>
              </a:solidFill>
              <a:latin typeface="TT Norms"/>
              <a:ea typeface="TT Norms"/>
              <a:cs typeface="TT Norms"/>
              <a:sym typeface="TT Norms"/>
            </a:endParaRPr>
          </a:p>
        </p:txBody>
      </p:sp>
      <p:sp>
        <p:nvSpPr>
          <p:cNvPr id="3" name="Freeform 3"/>
          <p:cNvSpPr/>
          <p:nvPr/>
        </p:nvSpPr>
        <p:spPr>
          <a:xfrm>
            <a:off x="13057084" y="3176576"/>
            <a:ext cx="4801982" cy="5282180"/>
          </a:xfrm>
          <a:custGeom>
            <a:avLst/>
            <a:gdLst/>
            <a:ahLst/>
            <a:cxnLst/>
            <a:rect l="l" t="t" r="r" b="b"/>
            <a:pathLst>
              <a:path w="4801982" h="5282180">
                <a:moveTo>
                  <a:pt x="0" y="0"/>
                </a:moveTo>
                <a:lnTo>
                  <a:pt x="4801982" y="0"/>
                </a:lnTo>
                <a:lnTo>
                  <a:pt x="4801982" y="5282180"/>
                </a:lnTo>
                <a:lnTo>
                  <a:pt x="0" y="5282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3646622" y="649175"/>
            <a:ext cx="12200672" cy="1210437"/>
          </a:xfrm>
          <a:prstGeom prst="rect">
            <a:avLst/>
          </a:prstGeom>
        </p:spPr>
        <p:txBody>
          <a:bodyPr lIns="0" tIns="0" rIns="0" bIns="0" rtlCol="0" anchor="t">
            <a:spAutoFit/>
          </a:bodyPr>
          <a:lstStyle/>
          <a:p>
            <a:pPr algn="l">
              <a:lnSpc>
                <a:spcPts val="9324"/>
              </a:lnSpc>
            </a:pPr>
            <a:r>
              <a:rPr lang="en-US" sz="8400" b="1" spc="-420">
                <a:solidFill>
                  <a:srgbClr val="7D4432"/>
                </a:solidFill>
                <a:latin typeface="TT Norms Bold"/>
                <a:ea typeface="TT Norms Bold"/>
                <a:cs typeface="TT Norms Bold"/>
                <a:sym typeface="TT Norms Bold"/>
              </a:rPr>
              <a:t>SÖZLEŞME MADDELERİ</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TextBox 2"/>
          <p:cNvSpPr txBox="1"/>
          <p:nvPr/>
        </p:nvSpPr>
        <p:spPr>
          <a:xfrm>
            <a:off x="304579" y="1591056"/>
            <a:ext cx="17779626" cy="8557293"/>
          </a:xfrm>
          <a:prstGeom prst="rect">
            <a:avLst/>
          </a:prstGeom>
        </p:spPr>
        <p:txBody>
          <a:bodyPr lIns="0" tIns="0" rIns="0" bIns="0" rtlCol="0" anchor="t">
            <a:spAutoFit/>
          </a:bodyPr>
          <a:lstStyle/>
          <a:p>
            <a:pPr algn="just">
              <a:lnSpc>
                <a:spcPts val="4253"/>
              </a:lnSpc>
            </a:pPr>
            <a:r>
              <a:rPr lang="en-US" sz="2913">
                <a:solidFill>
                  <a:srgbClr val="000000"/>
                </a:solidFill>
                <a:latin typeface="TT Norms"/>
                <a:ea typeface="TT Norms"/>
                <a:cs typeface="TT Norms"/>
                <a:sym typeface="TT Norms"/>
              </a:rPr>
              <a:t>Davacı, 22.08.2011 tarihli İzmir Emniyet Müdürlüğü Çankaya Hizmet Binası Restorasyonu ile ilgili imzalanan eser sözleşmesine dayanarak çeşitli alacak taleplerinde bulunmuştur. Bu talepler arasında, personel bildiriminin geç yapılması nedeniyle kesilen haksız cezanın iadesi, birim fiyatların sözleşmeye aykırı uygulanması sebebiyle ödenecek miktarın tahsili, geçici kabul eksikliklerinden kaynaklanan cezaların geri alınması, hakedişlerin geç ödenmesi nedeniyle faiz ve maliyet artışlarının tahsil edilmesi bulunmaktadır.</a:t>
            </a:r>
          </a:p>
          <a:p>
            <a:pPr algn="just">
              <a:lnSpc>
                <a:spcPts val="4253"/>
              </a:lnSpc>
            </a:pPr>
            <a:r>
              <a:rPr lang="en-US" sz="2913">
                <a:solidFill>
                  <a:srgbClr val="000000"/>
                </a:solidFill>
                <a:latin typeface="TT Norms"/>
                <a:ea typeface="TT Norms"/>
                <a:cs typeface="TT Norms"/>
                <a:sym typeface="TT Norms"/>
              </a:rPr>
              <a:t>Yerel mahkeme, davanın kısmen kabulüne karar vermiş, ancak taraf vekillerinin bu kararı istinaf etmesi üzerine, İzmir Bölge Adliye Mahkemesi 14. Hukuk Dairesi, yapılan itirazları esastan reddetmiştir.</a:t>
            </a:r>
          </a:p>
          <a:p>
            <a:pPr algn="just">
              <a:lnSpc>
                <a:spcPts val="4253"/>
              </a:lnSpc>
            </a:pPr>
            <a:r>
              <a:rPr lang="en-US" sz="2913">
                <a:solidFill>
                  <a:srgbClr val="000000"/>
                </a:solidFill>
                <a:latin typeface="TT Norms"/>
                <a:ea typeface="TT Norms"/>
                <a:cs typeface="TT Norms"/>
                <a:sym typeface="TT Norms"/>
              </a:rPr>
              <a:t> Yargıtay, eser sözleşmesine ilişkin incelemenin Yapım İşleri Genel Şartnamesi yerine, sözleşmenin ekleri arasında yer alan Uygulama İşleri Genel Şartnamesi'ne dayanarak yapılması gerektiğine vurgu yapmıştır. Raporun hükme esas alınmasında hatalar bulunduğu ve eksik inceleme yapıldığı belirlenmiştir. Mahkeme, tarafların taleplerinin doğru şekilde değerlendirilmesi için uzman bir bilirkişi heyetinden yeni bir rapor alınmasını istemiştir.</a:t>
            </a:r>
          </a:p>
          <a:p>
            <a:pPr algn="just">
              <a:lnSpc>
                <a:spcPts val="4253"/>
              </a:lnSpc>
            </a:pPr>
            <a:r>
              <a:rPr lang="en-US" sz="2913">
                <a:solidFill>
                  <a:srgbClr val="000000"/>
                </a:solidFill>
                <a:latin typeface="TT Norms"/>
                <a:ea typeface="TT Norms"/>
                <a:cs typeface="TT Norms"/>
                <a:sym typeface="TT Norms"/>
              </a:rPr>
              <a:t> Yargıtay, yerel mahkeme kararını eksik inceleme nedeniyle bozmaya ve gerekli incelemelerin yapılmasını sağlamak üzere dosyanın yeniden incelenmesine karar vermiştir. Ayrıca, duruşma vekalet ücreti ve harçların geri iadesine dair düzenlemelerde bulunulmuştur.</a:t>
            </a:r>
          </a:p>
          <a:p>
            <a:pPr algn="ctr">
              <a:lnSpc>
                <a:spcPts val="4253"/>
              </a:lnSpc>
              <a:spcBef>
                <a:spcPct val="0"/>
              </a:spcBef>
            </a:pPr>
            <a:endParaRPr lang="en-US" sz="2913">
              <a:solidFill>
                <a:srgbClr val="000000"/>
              </a:solidFill>
              <a:latin typeface="TT Norms"/>
              <a:ea typeface="TT Norms"/>
              <a:cs typeface="TT Norms"/>
              <a:sym typeface="TT Norms"/>
            </a:endParaRPr>
          </a:p>
        </p:txBody>
      </p:sp>
      <p:sp>
        <p:nvSpPr>
          <p:cNvPr id="3" name="TextBox 3"/>
          <p:cNvSpPr txBox="1"/>
          <p:nvPr/>
        </p:nvSpPr>
        <p:spPr>
          <a:xfrm>
            <a:off x="4591796" y="456819"/>
            <a:ext cx="10433371" cy="1210437"/>
          </a:xfrm>
          <a:prstGeom prst="rect">
            <a:avLst/>
          </a:prstGeom>
        </p:spPr>
        <p:txBody>
          <a:bodyPr lIns="0" tIns="0" rIns="0" bIns="0" rtlCol="0" anchor="t">
            <a:spAutoFit/>
          </a:bodyPr>
          <a:lstStyle/>
          <a:p>
            <a:pPr algn="ctr">
              <a:lnSpc>
                <a:spcPts val="9324"/>
              </a:lnSpc>
            </a:pPr>
            <a:r>
              <a:rPr lang="en-US" sz="8400" b="1" spc="-470">
                <a:solidFill>
                  <a:srgbClr val="44261C"/>
                </a:solidFill>
                <a:latin typeface="TT Norms Bold"/>
                <a:ea typeface="TT Norms Bold"/>
                <a:cs typeface="TT Norms Bold"/>
                <a:sym typeface="TT Norms Bold"/>
              </a:rPr>
              <a:t>EMSAL DAVA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4261C"/>
        </a:solidFill>
        <a:effectLst/>
      </p:bgPr>
    </p:bg>
    <p:spTree>
      <p:nvGrpSpPr>
        <p:cNvPr id="1" name=""/>
        <p:cNvGrpSpPr/>
        <p:nvPr/>
      </p:nvGrpSpPr>
      <p:grpSpPr>
        <a:xfrm>
          <a:off x="0" y="0"/>
          <a:ext cx="0" cy="0"/>
          <a:chOff x="0" y="0"/>
          <a:chExt cx="0" cy="0"/>
        </a:xfrm>
      </p:grpSpPr>
      <p:sp>
        <p:nvSpPr>
          <p:cNvPr id="2" name="TextBox 2"/>
          <p:cNvSpPr txBox="1"/>
          <p:nvPr/>
        </p:nvSpPr>
        <p:spPr>
          <a:xfrm>
            <a:off x="9144000" y="1867991"/>
            <a:ext cx="7322748" cy="963930"/>
          </a:xfrm>
          <a:prstGeom prst="rect">
            <a:avLst/>
          </a:prstGeom>
        </p:spPr>
        <p:txBody>
          <a:bodyPr lIns="0" tIns="0" rIns="0" bIns="0" rtlCol="0" anchor="t">
            <a:spAutoFit/>
          </a:bodyPr>
          <a:lstStyle/>
          <a:p>
            <a:pPr algn="l">
              <a:lnSpc>
                <a:spcPts val="8400"/>
              </a:lnSpc>
            </a:pPr>
            <a:r>
              <a:rPr lang="en-US" sz="4200">
                <a:solidFill>
                  <a:srgbClr val="FFFFFF"/>
                </a:solidFill>
                <a:latin typeface="Open Sans"/>
                <a:ea typeface="Open Sans"/>
                <a:cs typeface="Open Sans"/>
                <a:sym typeface="Open Sans"/>
              </a:rPr>
              <a:t>FIDIC VE ÖNEMİ NEDİR</a:t>
            </a:r>
          </a:p>
        </p:txBody>
      </p:sp>
      <p:grpSp>
        <p:nvGrpSpPr>
          <p:cNvPr id="3" name="Group 3"/>
          <p:cNvGrpSpPr/>
          <p:nvPr/>
        </p:nvGrpSpPr>
        <p:grpSpPr>
          <a:xfrm>
            <a:off x="7788453" y="2191841"/>
            <a:ext cx="771999" cy="771999"/>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D1102"/>
            </a:solidFill>
          </p:spPr>
        </p:sp>
      </p:grpSp>
      <p:sp>
        <p:nvSpPr>
          <p:cNvPr id="5" name="TextBox 5"/>
          <p:cNvSpPr txBox="1"/>
          <p:nvPr/>
        </p:nvSpPr>
        <p:spPr>
          <a:xfrm>
            <a:off x="7901847" y="2181410"/>
            <a:ext cx="545211" cy="669036"/>
          </a:xfrm>
          <a:prstGeom prst="rect">
            <a:avLst/>
          </a:prstGeom>
        </p:spPr>
        <p:txBody>
          <a:bodyPr lIns="0" tIns="0" rIns="0" bIns="0" rtlCol="0" anchor="t">
            <a:spAutoFit/>
          </a:bodyPr>
          <a:lstStyle/>
          <a:p>
            <a:pPr algn="ctr">
              <a:lnSpc>
                <a:spcPts val="5652"/>
              </a:lnSpc>
            </a:pPr>
            <a:r>
              <a:rPr lang="en-US" sz="3600" b="1">
                <a:solidFill>
                  <a:srgbClr val="FFFFFF"/>
                </a:solidFill>
                <a:latin typeface="Open Sans Bold"/>
                <a:ea typeface="Open Sans Bold"/>
                <a:cs typeface="Open Sans Bold"/>
                <a:sym typeface="Open Sans Bold"/>
              </a:rPr>
              <a:t>1</a:t>
            </a:r>
          </a:p>
        </p:txBody>
      </p:sp>
      <p:sp>
        <p:nvSpPr>
          <p:cNvPr id="6" name="TextBox 6"/>
          <p:cNvSpPr txBox="1"/>
          <p:nvPr/>
        </p:nvSpPr>
        <p:spPr>
          <a:xfrm>
            <a:off x="9204270" y="3166357"/>
            <a:ext cx="7322748" cy="963930"/>
          </a:xfrm>
          <a:prstGeom prst="rect">
            <a:avLst/>
          </a:prstGeom>
        </p:spPr>
        <p:txBody>
          <a:bodyPr lIns="0" tIns="0" rIns="0" bIns="0" rtlCol="0" anchor="t">
            <a:spAutoFit/>
          </a:bodyPr>
          <a:lstStyle/>
          <a:p>
            <a:pPr marL="0" lvl="1" indent="0" algn="l">
              <a:lnSpc>
                <a:spcPts val="8400"/>
              </a:lnSpc>
              <a:spcBef>
                <a:spcPct val="0"/>
              </a:spcBef>
            </a:pPr>
            <a:r>
              <a:rPr lang="en-US" sz="4200">
                <a:solidFill>
                  <a:srgbClr val="FFFFFF"/>
                </a:solidFill>
                <a:latin typeface="Open Sans"/>
                <a:ea typeface="Open Sans"/>
                <a:cs typeface="Open Sans"/>
                <a:sym typeface="Open Sans"/>
              </a:rPr>
              <a:t>FIDIC TÜRLERİ NEDİR?</a:t>
            </a:r>
          </a:p>
        </p:txBody>
      </p:sp>
      <p:grpSp>
        <p:nvGrpSpPr>
          <p:cNvPr id="7" name="Group 7"/>
          <p:cNvGrpSpPr/>
          <p:nvPr/>
        </p:nvGrpSpPr>
        <p:grpSpPr>
          <a:xfrm>
            <a:off x="7788453" y="3471682"/>
            <a:ext cx="771999" cy="771999"/>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D1102"/>
            </a:solidFill>
          </p:spPr>
        </p:sp>
      </p:grpSp>
      <p:sp>
        <p:nvSpPr>
          <p:cNvPr id="9" name="TextBox 9"/>
          <p:cNvSpPr txBox="1"/>
          <p:nvPr/>
        </p:nvSpPr>
        <p:spPr>
          <a:xfrm>
            <a:off x="7901847" y="3461251"/>
            <a:ext cx="545211" cy="669036"/>
          </a:xfrm>
          <a:prstGeom prst="rect">
            <a:avLst/>
          </a:prstGeom>
        </p:spPr>
        <p:txBody>
          <a:bodyPr lIns="0" tIns="0" rIns="0" bIns="0" rtlCol="0" anchor="t">
            <a:spAutoFit/>
          </a:bodyPr>
          <a:lstStyle/>
          <a:p>
            <a:pPr marL="0" lvl="1" indent="0" algn="ctr">
              <a:lnSpc>
                <a:spcPts val="5652"/>
              </a:lnSpc>
              <a:spcBef>
                <a:spcPct val="0"/>
              </a:spcBef>
            </a:pPr>
            <a:r>
              <a:rPr lang="en-US" sz="3600" b="1" u="none">
                <a:solidFill>
                  <a:srgbClr val="FFFFFF"/>
                </a:solidFill>
                <a:latin typeface="Open Sans Bold"/>
                <a:ea typeface="Open Sans Bold"/>
                <a:cs typeface="Open Sans Bold"/>
                <a:sym typeface="Open Sans Bold"/>
              </a:rPr>
              <a:t>2</a:t>
            </a:r>
          </a:p>
        </p:txBody>
      </p:sp>
      <p:sp>
        <p:nvSpPr>
          <p:cNvPr id="10" name="TextBox 10"/>
          <p:cNvSpPr txBox="1"/>
          <p:nvPr/>
        </p:nvSpPr>
        <p:spPr>
          <a:xfrm>
            <a:off x="9204270" y="4427672"/>
            <a:ext cx="7322748" cy="963930"/>
          </a:xfrm>
          <a:prstGeom prst="rect">
            <a:avLst/>
          </a:prstGeom>
        </p:spPr>
        <p:txBody>
          <a:bodyPr lIns="0" tIns="0" rIns="0" bIns="0" rtlCol="0" anchor="t">
            <a:spAutoFit/>
          </a:bodyPr>
          <a:lstStyle/>
          <a:p>
            <a:pPr marL="0" lvl="1" indent="0" algn="l">
              <a:lnSpc>
                <a:spcPts val="8400"/>
              </a:lnSpc>
              <a:spcBef>
                <a:spcPct val="0"/>
              </a:spcBef>
            </a:pPr>
            <a:r>
              <a:rPr lang="en-US" sz="4200">
                <a:solidFill>
                  <a:srgbClr val="FFFFFF"/>
                </a:solidFill>
                <a:latin typeface="Open Sans"/>
                <a:ea typeface="Open Sans"/>
                <a:cs typeface="Open Sans"/>
                <a:sym typeface="Open Sans"/>
              </a:rPr>
              <a:t>YİATS NEDİR?</a:t>
            </a:r>
          </a:p>
        </p:txBody>
      </p:sp>
      <p:grpSp>
        <p:nvGrpSpPr>
          <p:cNvPr id="11" name="Group 11"/>
          <p:cNvGrpSpPr/>
          <p:nvPr/>
        </p:nvGrpSpPr>
        <p:grpSpPr>
          <a:xfrm>
            <a:off x="7788453" y="6031363"/>
            <a:ext cx="771999" cy="771999"/>
            <a:chOff x="0" y="0"/>
            <a:chExt cx="6350000" cy="6350000"/>
          </a:xfrm>
        </p:grpSpPr>
        <p:sp>
          <p:nvSpPr>
            <p:cNvPr id="12" name="Freeform 1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D1102"/>
            </a:solidFill>
          </p:spPr>
        </p:sp>
      </p:grpSp>
      <p:sp>
        <p:nvSpPr>
          <p:cNvPr id="13" name="TextBox 13"/>
          <p:cNvSpPr txBox="1"/>
          <p:nvPr/>
        </p:nvSpPr>
        <p:spPr>
          <a:xfrm>
            <a:off x="7901847" y="6020932"/>
            <a:ext cx="545211" cy="669036"/>
          </a:xfrm>
          <a:prstGeom prst="rect">
            <a:avLst/>
          </a:prstGeom>
        </p:spPr>
        <p:txBody>
          <a:bodyPr lIns="0" tIns="0" rIns="0" bIns="0" rtlCol="0" anchor="t">
            <a:spAutoFit/>
          </a:bodyPr>
          <a:lstStyle/>
          <a:p>
            <a:pPr marL="0" lvl="1" indent="0" algn="ctr">
              <a:lnSpc>
                <a:spcPts val="5652"/>
              </a:lnSpc>
              <a:spcBef>
                <a:spcPct val="0"/>
              </a:spcBef>
            </a:pPr>
            <a:r>
              <a:rPr lang="en-US" sz="3600" b="1" u="none">
                <a:solidFill>
                  <a:srgbClr val="FFFFFF"/>
                </a:solidFill>
                <a:latin typeface="Open Sans Bold"/>
                <a:ea typeface="Open Sans Bold"/>
                <a:cs typeface="Open Sans Bold"/>
                <a:sym typeface="Open Sans Bold"/>
              </a:rPr>
              <a:t>4</a:t>
            </a:r>
          </a:p>
        </p:txBody>
      </p:sp>
      <p:grpSp>
        <p:nvGrpSpPr>
          <p:cNvPr id="14" name="Group 14"/>
          <p:cNvGrpSpPr/>
          <p:nvPr/>
        </p:nvGrpSpPr>
        <p:grpSpPr>
          <a:xfrm>
            <a:off x="7788453" y="4751522"/>
            <a:ext cx="771999" cy="771999"/>
            <a:chOff x="0" y="0"/>
            <a:chExt cx="6350000" cy="6350000"/>
          </a:xfrm>
        </p:grpSpPr>
        <p:sp>
          <p:nvSpPr>
            <p:cNvPr id="15" name="Freeform 1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D1102"/>
            </a:solidFill>
          </p:spPr>
        </p:sp>
      </p:grpSp>
      <p:sp>
        <p:nvSpPr>
          <p:cNvPr id="16" name="TextBox 16"/>
          <p:cNvSpPr txBox="1"/>
          <p:nvPr/>
        </p:nvSpPr>
        <p:spPr>
          <a:xfrm>
            <a:off x="7901847" y="4741091"/>
            <a:ext cx="545211" cy="669036"/>
          </a:xfrm>
          <a:prstGeom prst="rect">
            <a:avLst/>
          </a:prstGeom>
        </p:spPr>
        <p:txBody>
          <a:bodyPr lIns="0" tIns="0" rIns="0" bIns="0" rtlCol="0" anchor="t">
            <a:spAutoFit/>
          </a:bodyPr>
          <a:lstStyle/>
          <a:p>
            <a:pPr marL="0" lvl="1" indent="0" algn="ctr">
              <a:lnSpc>
                <a:spcPts val="5652"/>
              </a:lnSpc>
              <a:spcBef>
                <a:spcPct val="0"/>
              </a:spcBef>
            </a:pPr>
            <a:r>
              <a:rPr lang="en-US" sz="3600" b="1" u="none">
                <a:solidFill>
                  <a:srgbClr val="FFFFFF"/>
                </a:solidFill>
                <a:latin typeface="Open Sans Bold"/>
                <a:ea typeface="Open Sans Bold"/>
                <a:cs typeface="Open Sans Bold"/>
                <a:sym typeface="Open Sans Bold"/>
              </a:rPr>
              <a:t>3</a:t>
            </a:r>
          </a:p>
        </p:txBody>
      </p:sp>
      <p:sp>
        <p:nvSpPr>
          <p:cNvPr id="17" name="TextBox 17"/>
          <p:cNvSpPr txBox="1"/>
          <p:nvPr/>
        </p:nvSpPr>
        <p:spPr>
          <a:xfrm>
            <a:off x="9144000" y="5705927"/>
            <a:ext cx="7322748" cy="2030730"/>
          </a:xfrm>
          <a:prstGeom prst="rect">
            <a:avLst/>
          </a:prstGeom>
        </p:spPr>
        <p:txBody>
          <a:bodyPr lIns="0" tIns="0" rIns="0" bIns="0" rtlCol="0" anchor="t">
            <a:spAutoFit/>
          </a:bodyPr>
          <a:lstStyle/>
          <a:p>
            <a:pPr marL="0" lvl="1" indent="0" algn="l">
              <a:lnSpc>
                <a:spcPts val="8400"/>
              </a:lnSpc>
              <a:spcBef>
                <a:spcPct val="0"/>
              </a:spcBef>
            </a:pPr>
            <a:r>
              <a:rPr lang="en-US" sz="4200">
                <a:solidFill>
                  <a:srgbClr val="FFFFFF"/>
                </a:solidFill>
                <a:latin typeface="Open Sans"/>
                <a:ea typeface="Open Sans"/>
                <a:cs typeface="Open Sans"/>
                <a:sym typeface="Open Sans"/>
              </a:rPr>
              <a:t>YİATS KANUNİ DAYANAKLARI VE SÖZLEŞME MADDELERİ</a:t>
            </a:r>
          </a:p>
        </p:txBody>
      </p:sp>
      <p:grpSp>
        <p:nvGrpSpPr>
          <p:cNvPr id="18" name="Group 18"/>
          <p:cNvGrpSpPr/>
          <p:nvPr/>
        </p:nvGrpSpPr>
        <p:grpSpPr>
          <a:xfrm>
            <a:off x="7788453" y="8209967"/>
            <a:ext cx="771999" cy="771999"/>
            <a:chOff x="0" y="0"/>
            <a:chExt cx="6350000" cy="6350000"/>
          </a:xfrm>
        </p:grpSpPr>
        <p:sp>
          <p:nvSpPr>
            <p:cNvPr id="19" name="Freeform 19"/>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D1102"/>
            </a:solidFill>
          </p:spPr>
        </p:sp>
      </p:grpSp>
      <p:sp>
        <p:nvSpPr>
          <p:cNvPr id="20" name="TextBox 20"/>
          <p:cNvSpPr txBox="1"/>
          <p:nvPr/>
        </p:nvSpPr>
        <p:spPr>
          <a:xfrm>
            <a:off x="7901847" y="8199536"/>
            <a:ext cx="545211" cy="669036"/>
          </a:xfrm>
          <a:prstGeom prst="rect">
            <a:avLst/>
          </a:prstGeom>
        </p:spPr>
        <p:txBody>
          <a:bodyPr lIns="0" tIns="0" rIns="0" bIns="0" rtlCol="0" anchor="t">
            <a:spAutoFit/>
          </a:bodyPr>
          <a:lstStyle/>
          <a:p>
            <a:pPr marL="0" lvl="1" indent="0" algn="ctr">
              <a:lnSpc>
                <a:spcPts val="5652"/>
              </a:lnSpc>
              <a:spcBef>
                <a:spcPct val="0"/>
              </a:spcBef>
            </a:pPr>
            <a:r>
              <a:rPr lang="en-US" sz="3600" b="1" u="none">
                <a:solidFill>
                  <a:srgbClr val="FFFFFF"/>
                </a:solidFill>
                <a:latin typeface="Open Sans Bold"/>
                <a:ea typeface="Open Sans Bold"/>
                <a:cs typeface="Open Sans Bold"/>
                <a:sym typeface="Open Sans Bold"/>
              </a:rPr>
              <a:t>5</a:t>
            </a:r>
          </a:p>
        </p:txBody>
      </p:sp>
      <p:sp>
        <p:nvSpPr>
          <p:cNvPr id="21" name="TextBox 21"/>
          <p:cNvSpPr txBox="1"/>
          <p:nvPr/>
        </p:nvSpPr>
        <p:spPr>
          <a:xfrm>
            <a:off x="634891" y="3876922"/>
            <a:ext cx="8509109" cy="1210437"/>
          </a:xfrm>
          <a:prstGeom prst="rect">
            <a:avLst/>
          </a:prstGeom>
        </p:spPr>
        <p:txBody>
          <a:bodyPr lIns="0" tIns="0" rIns="0" bIns="0" rtlCol="0" anchor="t">
            <a:spAutoFit/>
          </a:bodyPr>
          <a:lstStyle/>
          <a:p>
            <a:pPr algn="l">
              <a:lnSpc>
                <a:spcPts val="9324"/>
              </a:lnSpc>
            </a:pPr>
            <a:r>
              <a:rPr lang="en-US" sz="8400" b="1" spc="-420">
                <a:solidFill>
                  <a:srgbClr val="FCE6E2"/>
                </a:solidFill>
                <a:latin typeface="TT Norms Bold"/>
                <a:ea typeface="TT Norms Bold"/>
                <a:cs typeface="TT Norms Bold"/>
                <a:sym typeface="TT Norms Bold"/>
              </a:rPr>
              <a:t>İÇERİKLER</a:t>
            </a:r>
          </a:p>
        </p:txBody>
      </p:sp>
      <p:sp>
        <p:nvSpPr>
          <p:cNvPr id="22" name="TextBox 22"/>
          <p:cNvSpPr txBox="1"/>
          <p:nvPr/>
        </p:nvSpPr>
        <p:spPr>
          <a:xfrm>
            <a:off x="9144000" y="8018036"/>
            <a:ext cx="7322748" cy="963930"/>
          </a:xfrm>
          <a:prstGeom prst="rect">
            <a:avLst/>
          </a:prstGeom>
        </p:spPr>
        <p:txBody>
          <a:bodyPr lIns="0" tIns="0" rIns="0" bIns="0" rtlCol="0" anchor="t">
            <a:spAutoFit/>
          </a:bodyPr>
          <a:lstStyle/>
          <a:p>
            <a:pPr marL="0" lvl="1" indent="0" algn="l">
              <a:lnSpc>
                <a:spcPts val="8400"/>
              </a:lnSpc>
              <a:spcBef>
                <a:spcPct val="0"/>
              </a:spcBef>
            </a:pPr>
            <a:r>
              <a:rPr lang="en-US" sz="4200">
                <a:solidFill>
                  <a:srgbClr val="FFFFFF"/>
                </a:solidFill>
                <a:latin typeface="Open Sans"/>
                <a:ea typeface="Open Sans"/>
                <a:cs typeface="Open Sans"/>
                <a:sym typeface="Open Sans"/>
              </a:rPr>
              <a:t>KARŞILAŞTIRMA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TextBox 2"/>
          <p:cNvSpPr txBox="1"/>
          <p:nvPr/>
        </p:nvSpPr>
        <p:spPr>
          <a:xfrm>
            <a:off x="293686" y="1634510"/>
            <a:ext cx="17700627" cy="8652490"/>
          </a:xfrm>
          <a:prstGeom prst="rect">
            <a:avLst/>
          </a:prstGeom>
        </p:spPr>
        <p:txBody>
          <a:bodyPr lIns="0" tIns="0" rIns="0" bIns="0" rtlCol="0" anchor="t">
            <a:spAutoFit/>
          </a:bodyPr>
          <a:lstStyle/>
          <a:p>
            <a:pPr algn="just">
              <a:lnSpc>
                <a:spcPts val="3850"/>
              </a:lnSpc>
            </a:pPr>
            <a:r>
              <a:rPr lang="en-US" sz="2637">
                <a:solidFill>
                  <a:srgbClr val="000000"/>
                </a:solidFill>
                <a:latin typeface="TT Norms"/>
                <a:ea typeface="TT Norms"/>
                <a:cs typeface="TT Norms"/>
                <a:sym typeface="TT Norms"/>
              </a:rPr>
              <a:t>İstanbul Anadolu 2. Asliye Hukuk Mahkemesi’nin 05.09.2013 tarihli ve 2011/678-2013/315 sayılı kararında, davacı taraf, 03.11.2010 tarihli eser sözleşmesine dayalı olarak İstanbul Kartal’daki bazı okulların boya ve badana işlerini üstlendiğini, ihaledeki işleri tamamlayarak teslim ettiğini, ayrıca ihale bedelini aşan ek imalatlar yaptığını, ancak bu işlerin bedellerinin kendisine ödenmediğini ileri sürerek alacak talebinde bulunmuştur. Davacı, dava sırasında 10.000 TL olarak talep ettiği bedeli ıslah yoluyla 674.716,97 TL'ye yükseltmiş ve mahkeme, davanın bu miktar üzerinden kabulüne karar vermiştir.</a:t>
            </a:r>
          </a:p>
          <a:p>
            <a:pPr algn="just">
              <a:lnSpc>
                <a:spcPts val="3850"/>
              </a:lnSpc>
            </a:pPr>
            <a:r>
              <a:rPr lang="en-US" sz="2637">
                <a:solidFill>
                  <a:srgbClr val="000000"/>
                </a:solidFill>
                <a:latin typeface="TT Norms"/>
                <a:ea typeface="TT Norms"/>
                <a:cs typeface="TT Norms"/>
                <a:sym typeface="TT Norms"/>
              </a:rPr>
              <a:t>Davalı taraf, bu kararı temyiz ederek, eserin sözleşme dışı ek imalatlar için ödenmesi gereken bedelin hatalı hesaplandığını ve Yapım İşleri Genel Şartnamesi hükümlerine uygun olarak belirlenmediğini öne sürmüştür. Dosyanın temyiz incelemesinde, mahkeme tarafından hükme esas alınan bilirkişi raporunun, sözleşme dışı imalat bedellerinin hesaplanmasında Yapım İşleri Genel Şartnamesi'nin ilgili maddelerinin göz önünde bulundurulmadığı ve bu nedenle kararın eksik incelemeye dayandığı anlaşılmıştır.</a:t>
            </a:r>
          </a:p>
          <a:p>
            <a:pPr algn="just">
              <a:lnSpc>
                <a:spcPts val="3850"/>
              </a:lnSpc>
            </a:pPr>
            <a:r>
              <a:rPr lang="en-US" sz="2637">
                <a:solidFill>
                  <a:srgbClr val="000000"/>
                </a:solidFill>
                <a:latin typeface="TT Norms"/>
                <a:ea typeface="TT Norms"/>
                <a:cs typeface="TT Norms"/>
                <a:sym typeface="TT Norms"/>
              </a:rPr>
              <a:t>Yargıtay, taraflar arasında düzenlenen sözleşmenin ekinde Yapım İşleri Genel Şartnamesi’nin de bulunduğuna dikkat çekerek, sözleşme dışı imalatların bedelinin bu şartnamede belirtilen ilke ve oranlar doğrultusunda hesaplanması gerektiğini vurgulamıştır. Bu kapsamda, sözleşmenin düzenlendiği tarihte yürürlükte olan 818 sayılı Borçlar Kanunu’nun 410 ve devamı maddelerine göre, sözleşme dışı imalat bedellerinin vekâletsiz iş görme hükümleri uyarınca yerel piyasa rayiçleri dikkate alınarak hesaplanması gerektiği sonucuna varılmıştır.</a:t>
            </a:r>
          </a:p>
          <a:p>
            <a:pPr algn="just">
              <a:lnSpc>
                <a:spcPts val="3850"/>
              </a:lnSpc>
            </a:pPr>
            <a:r>
              <a:rPr lang="en-US" sz="2637">
                <a:solidFill>
                  <a:srgbClr val="000000"/>
                </a:solidFill>
                <a:latin typeface="TT Norms"/>
                <a:ea typeface="TT Norms"/>
                <a:cs typeface="TT Norms"/>
                <a:sym typeface="TT Norms"/>
              </a:rPr>
              <a:t>Sonuç olarak Yargıtay, temyiz eden davalı lehine hükmün bozulmasına ve ödediği temyiz peşin harcının iadesine karar vermiştir. Kararın tebliğinden itibaren 15 gün içinde karar düzeltme isteminde bulunulabileceği de belirtilmiştir.</a:t>
            </a:r>
          </a:p>
          <a:p>
            <a:pPr algn="ctr">
              <a:lnSpc>
                <a:spcPts val="3850"/>
              </a:lnSpc>
              <a:spcBef>
                <a:spcPct val="0"/>
              </a:spcBef>
            </a:pPr>
            <a:endParaRPr lang="en-US" sz="2637">
              <a:solidFill>
                <a:srgbClr val="000000"/>
              </a:solidFill>
              <a:latin typeface="TT Norms"/>
              <a:ea typeface="TT Norms"/>
              <a:cs typeface="TT Norms"/>
              <a:sym typeface="TT Norms"/>
            </a:endParaRPr>
          </a:p>
        </p:txBody>
      </p:sp>
      <p:sp>
        <p:nvSpPr>
          <p:cNvPr id="3" name="TextBox 3"/>
          <p:cNvSpPr txBox="1"/>
          <p:nvPr/>
        </p:nvSpPr>
        <p:spPr>
          <a:xfrm>
            <a:off x="4321081" y="490748"/>
            <a:ext cx="10433371" cy="1210437"/>
          </a:xfrm>
          <a:prstGeom prst="rect">
            <a:avLst/>
          </a:prstGeom>
        </p:spPr>
        <p:txBody>
          <a:bodyPr lIns="0" tIns="0" rIns="0" bIns="0" rtlCol="0" anchor="t">
            <a:spAutoFit/>
          </a:bodyPr>
          <a:lstStyle/>
          <a:p>
            <a:pPr algn="ctr">
              <a:lnSpc>
                <a:spcPts val="9324"/>
              </a:lnSpc>
            </a:pPr>
            <a:r>
              <a:rPr lang="en-US" sz="8400" b="1" spc="-470">
                <a:solidFill>
                  <a:srgbClr val="44261C"/>
                </a:solidFill>
                <a:latin typeface="TT Norms Bold"/>
                <a:ea typeface="TT Norms Bold"/>
                <a:cs typeface="TT Norms Bold"/>
                <a:sym typeface="TT Norms Bold"/>
              </a:rPr>
              <a:t>EMSAL DAVA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BCBCBC"/>
        </a:solidFill>
        <a:effectLst/>
      </p:bgPr>
    </p:bg>
    <p:spTree>
      <p:nvGrpSpPr>
        <p:cNvPr id="1" name=""/>
        <p:cNvGrpSpPr/>
        <p:nvPr/>
      </p:nvGrpSpPr>
      <p:grpSpPr>
        <a:xfrm>
          <a:off x="0" y="0"/>
          <a:ext cx="0" cy="0"/>
          <a:chOff x="0" y="0"/>
          <a:chExt cx="0" cy="0"/>
        </a:xfrm>
      </p:grpSpPr>
      <p:grpSp>
        <p:nvGrpSpPr>
          <p:cNvPr id="2" name="Group 2"/>
          <p:cNvGrpSpPr/>
          <p:nvPr/>
        </p:nvGrpSpPr>
        <p:grpSpPr>
          <a:xfrm>
            <a:off x="9144000" y="0"/>
            <a:ext cx="9144000" cy="10287000"/>
            <a:chOff x="0" y="0"/>
            <a:chExt cx="2408296" cy="2709333"/>
          </a:xfrm>
        </p:grpSpPr>
        <p:sp>
          <p:nvSpPr>
            <p:cNvPr id="3" name="Freeform 3"/>
            <p:cNvSpPr/>
            <p:nvPr/>
          </p:nvSpPr>
          <p:spPr>
            <a:xfrm>
              <a:off x="0" y="0"/>
              <a:ext cx="2408296" cy="2709333"/>
            </a:xfrm>
            <a:custGeom>
              <a:avLst/>
              <a:gdLst/>
              <a:ahLst/>
              <a:cxnLst/>
              <a:rect l="l" t="t" r="r" b="b"/>
              <a:pathLst>
                <a:path w="2408296" h="2709333">
                  <a:moveTo>
                    <a:pt x="0" y="0"/>
                  </a:moveTo>
                  <a:lnTo>
                    <a:pt x="2408296" y="0"/>
                  </a:lnTo>
                  <a:lnTo>
                    <a:pt x="2408296" y="2709333"/>
                  </a:lnTo>
                  <a:lnTo>
                    <a:pt x="0" y="2709333"/>
                  </a:lnTo>
                  <a:close/>
                </a:path>
              </a:pathLst>
            </a:custGeom>
            <a:solidFill>
              <a:srgbClr val="7D4432"/>
            </a:solidFill>
          </p:spPr>
        </p:sp>
        <p:sp>
          <p:nvSpPr>
            <p:cNvPr id="4" name="TextBox 4"/>
            <p:cNvSpPr txBox="1"/>
            <p:nvPr/>
          </p:nvSpPr>
          <p:spPr>
            <a:xfrm>
              <a:off x="0" y="-57150"/>
              <a:ext cx="2408296" cy="2766483"/>
            </a:xfrm>
            <a:prstGeom prst="rect">
              <a:avLst/>
            </a:prstGeom>
          </p:spPr>
          <p:txBody>
            <a:bodyPr lIns="50800" tIns="50800" rIns="50800" bIns="50800" rtlCol="0" anchor="ctr"/>
            <a:lstStyle/>
            <a:p>
              <a:pPr algn="ctr">
                <a:lnSpc>
                  <a:spcPts val="3150"/>
                </a:lnSpc>
              </a:pPr>
              <a:endParaRPr/>
            </a:p>
          </p:txBody>
        </p:sp>
      </p:grpSp>
      <p:sp>
        <p:nvSpPr>
          <p:cNvPr id="5" name="Freeform 5"/>
          <p:cNvSpPr/>
          <p:nvPr/>
        </p:nvSpPr>
        <p:spPr>
          <a:xfrm>
            <a:off x="16306298" y="304661"/>
            <a:ext cx="1792881" cy="1194507"/>
          </a:xfrm>
          <a:custGeom>
            <a:avLst/>
            <a:gdLst/>
            <a:ahLst/>
            <a:cxnLst/>
            <a:rect l="l" t="t" r="r" b="b"/>
            <a:pathLst>
              <a:path w="1792881" h="1194507">
                <a:moveTo>
                  <a:pt x="0" y="0"/>
                </a:moveTo>
                <a:lnTo>
                  <a:pt x="1792881" y="0"/>
                </a:lnTo>
                <a:lnTo>
                  <a:pt x="1792881" y="1194507"/>
                </a:lnTo>
                <a:lnTo>
                  <a:pt x="0" y="1194507"/>
                </a:lnTo>
                <a:lnTo>
                  <a:pt x="0" y="0"/>
                </a:lnTo>
                <a:close/>
              </a:path>
            </a:pathLst>
          </a:custGeom>
          <a:blipFill>
            <a:blip r:embed="rId2"/>
            <a:stretch>
              <a:fillRect/>
            </a:stretch>
          </a:blipFill>
        </p:spPr>
      </p:sp>
      <p:sp>
        <p:nvSpPr>
          <p:cNvPr id="6" name="Freeform 6"/>
          <p:cNvSpPr/>
          <p:nvPr/>
        </p:nvSpPr>
        <p:spPr>
          <a:xfrm>
            <a:off x="6636904" y="216644"/>
            <a:ext cx="1932571" cy="1282524"/>
          </a:xfrm>
          <a:custGeom>
            <a:avLst/>
            <a:gdLst/>
            <a:ahLst/>
            <a:cxnLst/>
            <a:rect l="l" t="t" r="r" b="b"/>
            <a:pathLst>
              <a:path w="1932571" h="1282524">
                <a:moveTo>
                  <a:pt x="0" y="0"/>
                </a:moveTo>
                <a:lnTo>
                  <a:pt x="1932571" y="0"/>
                </a:lnTo>
                <a:lnTo>
                  <a:pt x="1932571" y="1282524"/>
                </a:lnTo>
                <a:lnTo>
                  <a:pt x="0" y="12825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TextBox 7"/>
          <p:cNvSpPr txBox="1"/>
          <p:nvPr/>
        </p:nvSpPr>
        <p:spPr>
          <a:xfrm>
            <a:off x="12468051" y="500719"/>
            <a:ext cx="6133767" cy="794147"/>
          </a:xfrm>
          <a:prstGeom prst="rect">
            <a:avLst/>
          </a:prstGeom>
        </p:spPr>
        <p:txBody>
          <a:bodyPr lIns="0" tIns="0" rIns="0" bIns="0" rtlCol="0" anchor="t">
            <a:spAutoFit/>
          </a:bodyPr>
          <a:lstStyle/>
          <a:p>
            <a:pPr marL="0" lvl="0" indent="0" algn="l">
              <a:lnSpc>
                <a:spcPts val="5709"/>
              </a:lnSpc>
              <a:spcBef>
                <a:spcPct val="0"/>
              </a:spcBef>
            </a:pPr>
            <a:r>
              <a:rPr lang="en-US" sz="6343" b="1">
                <a:solidFill>
                  <a:srgbClr val="F6F6F6"/>
                </a:solidFill>
                <a:latin typeface="Open Sans Bold"/>
                <a:ea typeface="Open Sans Bold"/>
                <a:cs typeface="Open Sans Bold"/>
                <a:sym typeface="Open Sans Bold"/>
              </a:rPr>
              <a:t>YİATS</a:t>
            </a:r>
          </a:p>
        </p:txBody>
      </p:sp>
      <p:sp>
        <p:nvSpPr>
          <p:cNvPr id="8" name="TextBox 8"/>
          <p:cNvSpPr txBox="1"/>
          <p:nvPr/>
        </p:nvSpPr>
        <p:spPr>
          <a:xfrm>
            <a:off x="2467158" y="529294"/>
            <a:ext cx="6299200" cy="857250"/>
          </a:xfrm>
          <a:prstGeom prst="rect">
            <a:avLst/>
          </a:prstGeom>
        </p:spPr>
        <p:txBody>
          <a:bodyPr lIns="0" tIns="0" rIns="0" bIns="0" rtlCol="0" anchor="t">
            <a:spAutoFit/>
          </a:bodyPr>
          <a:lstStyle/>
          <a:p>
            <a:pPr marL="0" lvl="0" indent="0" algn="l">
              <a:lnSpc>
                <a:spcPts val="6299"/>
              </a:lnSpc>
              <a:spcBef>
                <a:spcPct val="0"/>
              </a:spcBef>
            </a:pPr>
            <a:r>
              <a:rPr lang="en-US" sz="6999" b="1">
                <a:solidFill>
                  <a:srgbClr val="000000"/>
                </a:solidFill>
                <a:latin typeface="Open Sans Bold"/>
                <a:ea typeface="Open Sans Bold"/>
                <a:cs typeface="Open Sans Bold"/>
                <a:sym typeface="Open Sans Bold"/>
              </a:rPr>
              <a:t>FIDIC</a:t>
            </a:r>
          </a:p>
        </p:txBody>
      </p:sp>
      <p:sp>
        <p:nvSpPr>
          <p:cNvPr id="9" name="TextBox 9"/>
          <p:cNvSpPr txBox="1"/>
          <p:nvPr/>
        </p:nvSpPr>
        <p:spPr>
          <a:xfrm>
            <a:off x="377642" y="2260136"/>
            <a:ext cx="8766358" cy="1272540"/>
          </a:xfrm>
          <a:prstGeom prst="rect">
            <a:avLst/>
          </a:prstGeom>
        </p:spPr>
        <p:txBody>
          <a:bodyPr lIns="0" tIns="0" rIns="0" bIns="0" rtlCol="0" anchor="t">
            <a:spAutoFit/>
          </a:bodyPr>
          <a:lstStyle/>
          <a:p>
            <a:pPr algn="l">
              <a:lnSpc>
                <a:spcPts val="3330"/>
              </a:lnSpc>
              <a:spcBef>
                <a:spcPct val="0"/>
              </a:spcBef>
            </a:pPr>
            <a:r>
              <a:rPr lang="en-US" sz="3000" spc="-150">
                <a:solidFill>
                  <a:srgbClr val="000000"/>
                </a:solidFill>
                <a:latin typeface="TT Norms"/>
                <a:ea typeface="TT Norms"/>
                <a:cs typeface="TT Norms"/>
                <a:sym typeface="TT Norms"/>
              </a:rPr>
              <a:t>Uluslararası projeler ve çok uluslu mühendislik-inşaat projelerinde tercih edilir. Karmaşık, büyük ölçekli projeler için uygundur.</a:t>
            </a:r>
          </a:p>
        </p:txBody>
      </p:sp>
      <p:sp>
        <p:nvSpPr>
          <p:cNvPr id="10" name="TextBox 10"/>
          <p:cNvSpPr txBox="1"/>
          <p:nvPr/>
        </p:nvSpPr>
        <p:spPr>
          <a:xfrm>
            <a:off x="9332821" y="2260136"/>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FFFFFF"/>
                </a:solidFill>
                <a:latin typeface="TT Norms"/>
                <a:ea typeface="TT Norms"/>
                <a:cs typeface="TT Norms"/>
                <a:sym typeface="TT Norms"/>
              </a:rPr>
              <a:t> Türkiye’deki kamu yapım işlerinde kullanılır ve uluslararası geçerliliği yoktur.</a:t>
            </a:r>
          </a:p>
        </p:txBody>
      </p:sp>
      <p:sp>
        <p:nvSpPr>
          <p:cNvPr id="11" name="TextBox 11"/>
          <p:cNvSpPr txBox="1"/>
          <p:nvPr/>
        </p:nvSpPr>
        <p:spPr>
          <a:xfrm>
            <a:off x="377642" y="4159875"/>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000000"/>
                </a:solidFill>
                <a:latin typeface="TT Norms"/>
                <a:ea typeface="TT Norms"/>
                <a:cs typeface="TT Norms"/>
                <a:sym typeface="TT Norms"/>
              </a:rPr>
              <a:t>Ülkeden ülkeye değişen yasal temellere dayanır. Anlaşmazlık çözümü tahkimle yapılır.</a:t>
            </a:r>
          </a:p>
        </p:txBody>
      </p:sp>
      <p:sp>
        <p:nvSpPr>
          <p:cNvPr id="12" name="TextBox 12"/>
          <p:cNvSpPr txBox="1"/>
          <p:nvPr/>
        </p:nvSpPr>
        <p:spPr>
          <a:xfrm>
            <a:off x="9332821" y="4159875"/>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FFFFFF"/>
                </a:solidFill>
                <a:latin typeface="TT Norms"/>
                <a:ea typeface="TT Norms"/>
                <a:cs typeface="TT Norms"/>
                <a:sym typeface="TT Norms"/>
              </a:rPr>
              <a:t>Türkiye’de 4734 ve 4735 sayılı kanunlara dayanır, idari mahkemelerde çözülür.</a:t>
            </a:r>
          </a:p>
        </p:txBody>
      </p:sp>
      <p:sp>
        <p:nvSpPr>
          <p:cNvPr id="13" name="TextBox 13"/>
          <p:cNvSpPr txBox="1"/>
          <p:nvPr/>
        </p:nvSpPr>
        <p:spPr>
          <a:xfrm>
            <a:off x="377642" y="5641965"/>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000000"/>
                </a:solidFill>
                <a:latin typeface="TT Norms"/>
                <a:ea typeface="TT Norms"/>
                <a:cs typeface="TT Norms"/>
                <a:sym typeface="TT Norms"/>
              </a:rPr>
              <a:t> Farklı projeler için Kırmızı, Sarı, Gümüş Kitap gibi seçenekler sunar.</a:t>
            </a:r>
          </a:p>
        </p:txBody>
      </p:sp>
      <p:sp>
        <p:nvSpPr>
          <p:cNvPr id="14" name="TextBox 14"/>
          <p:cNvSpPr txBox="1"/>
          <p:nvPr/>
        </p:nvSpPr>
        <p:spPr>
          <a:xfrm>
            <a:off x="9332821" y="5641965"/>
            <a:ext cx="8766358" cy="1272540"/>
          </a:xfrm>
          <a:prstGeom prst="rect">
            <a:avLst/>
          </a:prstGeom>
        </p:spPr>
        <p:txBody>
          <a:bodyPr lIns="0" tIns="0" rIns="0" bIns="0" rtlCol="0" anchor="t">
            <a:spAutoFit/>
          </a:bodyPr>
          <a:lstStyle/>
          <a:p>
            <a:pPr algn="l">
              <a:lnSpc>
                <a:spcPts val="3330"/>
              </a:lnSpc>
              <a:spcBef>
                <a:spcPct val="0"/>
              </a:spcBef>
            </a:pPr>
            <a:r>
              <a:rPr lang="en-US" sz="3000" spc="-150">
                <a:solidFill>
                  <a:srgbClr val="FFFFFF"/>
                </a:solidFill>
                <a:latin typeface="TT Norms"/>
                <a:ea typeface="TT Norms"/>
                <a:cs typeface="TT Norms"/>
                <a:sym typeface="TT Norms"/>
              </a:rPr>
              <a:t>Tek tip bir modeldir, projeye özel düzenlemelere izin vermez.</a:t>
            </a:r>
          </a:p>
          <a:p>
            <a:pPr algn="l">
              <a:lnSpc>
                <a:spcPts val="3330"/>
              </a:lnSpc>
              <a:spcBef>
                <a:spcPct val="0"/>
              </a:spcBef>
            </a:pPr>
            <a:endParaRPr lang="en-US" sz="3000" spc="-150">
              <a:solidFill>
                <a:srgbClr val="FFFFFF"/>
              </a:solidFill>
              <a:latin typeface="TT Norms"/>
              <a:ea typeface="TT Norms"/>
              <a:cs typeface="TT Norms"/>
              <a:sym typeface="TT Norms"/>
            </a:endParaRPr>
          </a:p>
        </p:txBody>
      </p:sp>
      <p:sp>
        <p:nvSpPr>
          <p:cNvPr id="15" name="TextBox 15"/>
          <p:cNvSpPr txBox="1"/>
          <p:nvPr/>
        </p:nvSpPr>
        <p:spPr>
          <a:xfrm>
            <a:off x="377642" y="7124055"/>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000000"/>
                </a:solidFill>
                <a:latin typeface="TT Norms"/>
                <a:ea typeface="TT Norms"/>
                <a:cs typeface="TT Norms"/>
                <a:sym typeface="TT Norms"/>
              </a:rPr>
              <a:t>Dengeli bir risk dağılımı sağlar, türüne göre riskler taraflar arasında paylaştırılır.</a:t>
            </a:r>
          </a:p>
        </p:txBody>
      </p:sp>
      <p:sp>
        <p:nvSpPr>
          <p:cNvPr id="16" name="TextBox 16"/>
          <p:cNvSpPr txBox="1"/>
          <p:nvPr/>
        </p:nvSpPr>
        <p:spPr>
          <a:xfrm>
            <a:off x="9332821" y="7124055"/>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FFFFFF"/>
                </a:solidFill>
                <a:latin typeface="TT Norms"/>
                <a:ea typeface="TT Norms"/>
                <a:cs typeface="TT Norms"/>
                <a:sym typeface="TT Norms"/>
              </a:rPr>
              <a:t>Risklerin çoğu yükleniciye yüklenir, kamu kurumları lehine düzenlenmiştir.</a:t>
            </a:r>
          </a:p>
        </p:txBody>
      </p:sp>
      <p:sp>
        <p:nvSpPr>
          <p:cNvPr id="17" name="TextBox 17"/>
          <p:cNvSpPr txBox="1"/>
          <p:nvPr/>
        </p:nvSpPr>
        <p:spPr>
          <a:xfrm>
            <a:off x="377642" y="8606145"/>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000000"/>
                </a:solidFill>
                <a:latin typeface="TT Norms"/>
                <a:ea typeface="TT Norms"/>
                <a:cs typeface="TT Norms"/>
                <a:sym typeface="TT Norms"/>
              </a:rPr>
              <a:t>DAB (İhtilaf Çözüm Kurulu) ve tahkim gibi mekanizmalar ile uluslararası çözüm yolları sunar.</a:t>
            </a:r>
          </a:p>
        </p:txBody>
      </p:sp>
      <p:sp>
        <p:nvSpPr>
          <p:cNvPr id="18" name="TextBox 18"/>
          <p:cNvSpPr txBox="1"/>
          <p:nvPr/>
        </p:nvSpPr>
        <p:spPr>
          <a:xfrm>
            <a:off x="9332821" y="8606145"/>
            <a:ext cx="8766358" cy="853440"/>
          </a:xfrm>
          <a:prstGeom prst="rect">
            <a:avLst/>
          </a:prstGeom>
        </p:spPr>
        <p:txBody>
          <a:bodyPr lIns="0" tIns="0" rIns="0" bIns="0" rtlCol="0" anchor="t">
            <a:spAutoFit/>
          </a:bodyPr>
          <a:lstStyle/>
          <a:p>
            <a:pPr algn="l">
              <a:lnSpc>
                <a:spcPts val="3330"/>
              </a:lnSpc>
              <a:spcBef>
                <a:spcPct val="0"/>
              </a:spcBef>
            </a:pPr>
            <a:r>
              <a:rPr lang="en-US" sz="3000" spc="-150">
                <a:solidFill>
                  <a:srgbClr val="FFFFFF"/>
                </a:solidFill>
                <a:latin typeface="TT Norms"/>
                <a:ea typeface="TT Norms"/>
                <a:cs typeface="TT Norms"/>
                <a:sym typeface="TT Norms"/>
              </a:rPr>
              <a:t>Türkiye’de idari yargı sistemine dayanır; süreçler uzun ve maliyetlidir.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9F553E"/>
        </a:solidFill>
        <a:effectLst/>
      </p:bgPr>
    </p:bg>
    <p:spTree>
      <p:nvGrpSpPr>
        <p:cNvPr id="1" name=""/>
        <p:cNvGrpSpPr/>
        <p:nvPr/>
      </p:nvGrpSpPr>
      <p:grpSpPr>
        <a:xfrm>
          <a:off x="0" y="0"/>
          <a:ext cx="0" cy="0"/>
          <a:chOff x="0" y="0"/>
          <a:chExt cx="0" cy="0"/>
        </a:xfrm>
      </p:grpSpPr>
      <p:sp>
        <p:nvSpPr>
          <p:cNvPr id="2" name="Freeform 2"/>
          <p:cNvSpPr/>
          <p:nvPr/>
        </p:nvSpPr>
        <p:spPr>
          <a:xfrm>
            <a:off x="10909813" y="2163975"/>
            <a:ext cx="6247757" cy="6316666"/>
          </a:xfrm>
          <a:custGeom>
            <a:avLst/>
            <a:gdLst/>
            <a:ahLst/>
            <a:cxnLst/>
            <a:rect l="l" t="t" r="r" b="b"/>
            <a:pathLst>
              <a:path w="6247757" h="6316666">
                <a:moveTo>
                  <a:pt x="0" y="0"/>
                </a:moveTo>
                <a:lnTo>
                  <a:pt x="6247757" y="0"/>
                </a:lnTo>
                <a:lnTo>
                  <a:pt x="6247757" y="6316667"/>
                </a:lnTo>
                <a:lnTo>
                  <a:pt x="0" y="63166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276328" y="2455929"/>
            <a:ext cx="8857815" cy="6198870"/>
          </a:xfrm>
          <a:prstGeom prst="rect">
            <a:avLst/>
          </a:prstGeom>
        </p:spPr>
        <p:txBody>
          <a:bodyPr lIns="0" tIns="0" rIns="0" bIns="0" rtlCol="0" anchor="t">
            <a:spAutoFit/>
          </a:bodyPr>
          <a:lstStyle/>
          <a:p>
            <a:pPr algn="just">
              <a:lnSpc>
                <a:spcPts val="4439"/>
              </a:lnSpc>
              <a:spcBef>
                <a:spcPct val="0"/>
              </a:spcBef>
            </a:pPr>
            <a:r>
              <a:rPr lang="en-US" sz="3999" spc="-199">
                <a:solidFill>
                  <a:srgbClr val="FFFFFF"/>
                </a:solidFill>
                <a:latin typeface="TT Norms"/>
                <a:ea typeface="TT Norms"/>
                <a:cs typeface="TT Norms"/>
                <a:sym typeface="TT Norms"/>
              </a:rPr>
              <a:t>FIDIC, uluslararası projelerde esnekliği, taraflar arası adil risk dağılımı ve tahkim gibi uyuşmazlık çözüm yöntemleriyle öne çıkarken; YİATS, Türkiye’deki kamu yapım işlerine özel, kamu yararını gözeten, ancak esneklik açısından daha sınırlı bir modeldir.</a:t>
            </a:r>
          </a:p>
          <a:p>
            <a:pPr algn="just">
              <a:lnSpc>
                <a:spcPts val="4439"/>
              </a:lnSpc>
              <a:spcBef>
                <a:spcPct val="0"/>
              </a:spcBef>
            </a:pPr>
            <a:r>
              <a:rPr lang="en-US" sz="3999" spc="-199">
                <a:solidFill>
                  <a:srgbClr val="FFFFFF"/>
                </a:solidFill>
                <a:latin typeface="TT Norms"/>
                <a:ea typeface="TT Norms"/>
                <a:cs typeface="TT Norms"/>
                <a:sym typeface="TT Norms"/>
              </a:rPr>
              <a:t>Bu iki modelin özellikleri, projelerin ihtiyaçlarına göre tercih edilmesini sağlar. FIDIC, uluslararası projelerde daha çok tercih edilirken, YİATS Türkiye’deki kamu projelerinde zorunlu olarak kullanılır.</a:t>
            </a:r>
          </a:p>
        </p:txBody>
      </p:sp>
      <p:sp>
        <p:nvSpPr>
          <p:cNvPr id="4" name="TextBox 4"/>
          <p:cNvSpPr txBox="1"/>
          <p:nvPr/>
        </p:nvSpPr>
        <p:spPr>
          <a:xfrm>
            <a:off x="2051998" y="636489"/>
            <a:ext cx="8857815" cy="1210437"/>
          </a:xfrm>
          <a:prstGeom prst="rect">
            <a:avLst/>
          </a:prstGeom>
        </p:spPr>
        <p:txBody>
          <a:bodyPr lIns="0" tIns="0" rIns="0" bIns="0" rtlCol="0" anchor="t">
            <a:spAutoFit/>
          </a:bodyPr>
          <a:lstStyle/>
          <a:p>
            <a:pPr algn="just">
              <a:lnSpc>
                <a:spcPts val="9324"/>
              </a:lnSpc>
              <a:spcBef>
                <a:spcPct val="0"/>
              </a:spcBef>
            </a:pPr>
            <a:r>
              <a:rPr lang="en-US" sz="8400" spc="-420">
                <a:solidFill>
                  <a:srgbClr val="FFFFFF"/>
                </a:solidFill>
                <a:latin typeface="TT Norms"/>
                <a:ea typeface="TT Norms"/>
                <a:cs typeface="TT Norms"/>
                <a:sym typeface="TT Norms"/>
              </a:rPr>
              <a:t>ÖZETLE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8320" r="-10083" b="-95234"/>
            </a:stretch>
          </a:blipFill>
        </p:spPr>
      </p:sp>
      <p:grpSp>
        <p:nvGrpSpPr>
          <p:cNvPr id="3" name="Group 3"/>
          <p:cNvGrpSpPr/>
          <p:nvPr/>
        </p:nvGrpSpPr>
        <p:grpSpPr>
          <a:xfrm>
            <a:off x="1028700" y="548600"/>
            <a:ext cx="9095019" cy="8233450"/>
            <a:chOff x="0" y="0"/>
            <a:chExt cx="2395396" cy="2168481"/>
          </a:xfrm>
        </p:grpSpPr>
        <p:sp>
          <p:nvSpPr>
            <p:cNvPr id="4" name="Freeform 4"/>
            <p:cNvSpPr/>
            <p:nvPr/>
          </p:nvSpPr>
          <p:spPr>
            <a:xfrm>
              <a:off x="0" y="0"/>
              <a:ext cx="2395396" cy="2168481"/>
            </a:xfrm>
            <a:custGeom>
              <a:avLst/>
              <a:gdLst/>
              <a:ahLst/>
              <a:cxnLst/>
              <a:rect l="l" t="t" r="r" b="b"/>
              <a:pathLst>
                <a:path w="2395396" h="2168481">
                  <a:moveTo>
                    <a:pt x="0" y="0"/>
                  </a:moveTo>
                  <a:lnTo>
                    <a:pt x="2395396" y="0"/>
                  </a:lnTo>
                  <a:lnTo>
                    <a:pt x="2395396" y="2168481"/>
                  </a:lnTo>
                  <a:lnTo>
                    <a:pt x="0" y="2168481"/>
                  </a:lnTo>
                  <a:close/>
                </a:path>
              </a:pathLst>
            </a:custGeom>
            <a:solidFill>
              <a:srgbClr val="EDEAEA"/>
            </a:solidFill>
          </p:spPr>
        </p:sp>
        <p:sp>
          <p:nvSpPr>
            <p:cNvPr id="5" name="TextBox 5"/>
            <p:cNvSpPr txBox="1"/>
            <p:nvPr/>
          </p:nvSpPr>
          <p:spPr>
            <a:xfrm>
              <a:off x="0" y="19050"/>
              <a:ext cx="2395396" cy="2149431"/>
            </a:xfrm>
            <a:prstGeom prst="rect">
              <a:avLst/>
            </a:prstGeom>
          </p:spPr>
          <p:txBody>
            <a:bodyPr lIns="50800" tIns="50800" rIns="50800" bIns="50800" rtlCol="0" anchor="ctr"/>
            <a:lstStyle/>
            <a:p>
              <a:pPr algn="ctr">
                <a:lnSpc>
                  <a:spcPts val="2540"/>
                </a:lnSpc>
              </a:pPr>
              <a:endParaRPr/>
            </a:p>
          </p:txBody>
        </p:sp>
      </p:grpSp>
      <p:grpSp>
        <p:nvGrpSpPr>
          <p:cNvPr id="6" name="Group 6"/>
          <p:cNvGrpSpPr/>
          <p:nvPr/>
        </p:nvGrpSpPr>
        <p:grpSpPr>
          <a:xfrm>
            <a:off x="0" y="7566273"/>
            <a:ext cx="10123719" cy="610756"/>
            <a:chOff x="0" y="0"/>
            <a:chExt cx="13411637" cy="809114"/>
          </a:xfrm>
        </p:grpSpPr>
        <p:sp>
          <p:nvSpPr>
            <p:cNvPr id="7" name="Freeform 7"/>
            <p:cNvSpPr/>
            <p:nvPr/>
          </p:nvSpPr>
          <p:spPr>
            <a:xfrm>
              <a:off x="0" y="0"/>
              <a:ext cx="13411637" cy="809114"/>
            </a:xfrm>
            <a:custGeom>
              <a:avLst/>
              <a:gdLst/>
              <a:ahLst/>
              <a:cxnLst/>
              <a:rect l="l" t="t" r="r" b="b"/>
              <a:pathLst>
                <a:path w="13411637" h="809114">
                  <a:moveTo>
                    <a:pt x="0" y="0"/>
                  </a:moveTo>
                  <a:lnTo>
                    <a:pt x="13411637" y="0"/>
                  </a:lnTo>
                  <a:lnTo>
                    <a:pt x="13411637" y="809114"/>
                  </a:lnTo>
                  <a:lnTo>
                    <a:pt x="0" y="809114"/>
                  </a:lnTo>
                  <a:close/>
                </a:path>
              </a:pathLst>
            </a:custGeom>
            <a:solidFill>
              <a:srgbClr val="5B3123"/>
            </a:solidFill>
          </p:spPr>
        </p:sp>
        <p:sp>
          <p:nvSpPr>
            <p:cNvPr id="8" name="TextBox 8"/>
            <p:cNvSpPr txBox="1"/>
            <p:nvPr/>
          </p:nvSpPr>
          <p:spPr>
            <a:xfrm>
              <a:off x="0" y="-28575"/>
              <a:ext cx="13411637" cy="837689"/>
            </a:xfrm>
            <a:prstGeom prst="rect">
              <a:avLst/>
            </a:prstGeom>
          </p:spPr>
          <p:txBody>
            <a:bodyPr lIns="20562" tIns="20562" rIns="20562" bIns="20562" rtlCol="0" anchor="ctr"/>
            <a:lstStyle/>
            <a:p>
              <a:pPr algn="ctr">
                <a:lnSpc>
                  <a:spcPts val="926"/>
                </a:lnSpc>
              </a:pPr>
              <a:endParaRPr/>
            </a:p>
          </p:txBody>
        </p:sp>
      </p:grpSp>
      <p:grpSp>
        <p:nvGrpSpPr>
          <p:cNvPr id="9" name="Group 9"/>
          <p:cNvGrpSpPr/>
          <p:nvPr/>
        </p:nvGrpSpPr>
        <p:grpSpPr>
          <a:xfrm>
            <a:off x="0" y="8171294"/>
            <a:ext cx="10123719" cy="610756"/>
            <a:chOff x="0" y="0"/>
            <a:chExt cx="13411637" cy="809114"/>
          </a:xfrm>
        </p:grpSpPr>
        <p:sp>
          <p:nvSpPr>
            <p:cNvPr id="10" name="Freeform 10"/>
            <p:cNvSpPr/>
            <p:nvPr/>
          </p:nvSpPr>
          <p:spPr>
            <a:xfrm>
              <a:off x="0" y="0"/>
              <a:ext cx="13411637" cy="809114"/>
            </a:xfrm>
            <a:custGeom>
              <a:avLst/>
              <a:gdLst/>
              <a:ahLst/>
              <a:cxnLst/>
              <a:rect l="l" t="t" r="r" b="b"/>
              <a:pathLst>
                <a:path w="13411637" h="809114">
                  <a:moveTo>
                    <a:pt x="0" y="0"/>
                  </a:moveTo>
                  <a:lnTo>
                    <a:pt x="13411637" y="0"/>
                  </a:lnTo>
                  <a:lnTo>
                    <a:pt x="13411637" y="809114"/>
                  </a:lnTo>
                  <a:lnTo>
                    <a:pt x="0" y="809114"/>
                  </a:lnTo>
                  <a:close/>
                </a:path>
              </a:pathLst>
            </a:custGeom>
            <a:solidFill>
              <a:srgbClr val="44261C"/>
            </a:solidFill>
          </p:spPr>
        </p:sp>
        <p:sp>
          <p:nvSpPr>
            <p:cNvPr id="11" name="TextBox 11"/>
            <p:cNvSpPr txBox="1"/>
            <p:nvPr/>
          </p:nvSpPr>
          <p:spPr>
            <a:xfrm>
              <a:off x="0" y="-28575"/>
              <a:ext cx="13411637" cy="837689"/>
            </a:xfrm>
            <a:prstGeom prst="rect">
              <a:avLst/>
            </a:prstGeom>
          </p:spPr>
          <p:txBody>
            <a:bodyPr lIns="20562" tIns="20562" rIns="20562" bIns="20562" rtlCol="0" anchor="ctr"/>
            <a:lstStyle/>
            <a:p>
              <a:pPr algn="ctr">
                <a:lnSpc>
                  <a:spcPts val="926"/>
                </a:lnSpc>
              </a:pPr>
              <a:endParaRPr/>
            </a:p>
          </p:txBody>
        </p:sp>
      </p:grpSp>
      <p:grpSp>
        <p:nvGrpSpPr>
          <p:cNvPr id="12" name="Group 12"/>
          <p:cNvGrpSpPr/>
          <p:nvPr/>
        </p:nvGrpSpPr>
        <p:grpSpPr>
          <a:xfrm>
            <a:off x="0" y="6970425"/>
            <a:ext cx="10123719" cy="605373"/>
            <a:chOff x="0" y="0"/>
            <a:chExt cx="13411637" cy="801983"/>
          </a:xfrm>
        </p:grpSpPr>
        <p:sp>
          <p:nvSpPr>
            <p:cNvPr id="13" name="Freeform 13"/>
            <p:cNvSpPr/>
            <p:nvPr/>
          </p:nvSpPr>
          <p:spPr>
            <a:xfrm>
              <a:off x="0" y="0"/>
              <a:ext cx="13411637" cy="801983"/>
            </a:xfrm>
            <a:custGeom>
              <a:avLst/>
              <a:gdLst/>
              <a:ahLst/>
              <a:cxnLst/>
              <a:rect l="l" t="t" r="r" b="b"/>
              <a:pathLst>
                <a:path w="13411637" h="801983">
                  <a:moveTo>
                    <a:pt x="0" y="0"/>
                  </a:moveTo>
                  <a:lnTo>
                    <a:pt x="13411637" y="0"/>
                  </a:lnTo>
                  <a:lnTo>
                    <a:pt x="13411637" y="801983"/>
                  </a:lnTo>
                  <a:lnTo>
                    <a:pt x="0" y="801983"/>
                  </a:lnTo>
                  <a:close/>
                </a:path>
              </a:pathLst>
            </a:custGeom>
            <a:solidFill>
              <a:srgbClr val="7D4432"/>
            </a:solidFill>
          </p:spPr>
        </p:sp>
        <p:sp>
          <p:nvSpPr>
            <p:cNvPr id="14" name="TextBox 14"/>
            <p:cNvSpPr txBox="1"/>
            <p:nvPr/>
          </p:nvSpPr>
          <p:spPr>
            <a:xfrm>
              <a:off x="0" y="-28575"/>
              <a:ext cx="13411637" cy="830558"/>
            </a:xfrm>
            <a:prstGeom prst="rect">
              <a:avLst/>
            </a:prstGeom>
          </p:spPr>
          <p:txBody>
            <a:bodyPr lIns="20562" tIns="20562" rIns="20562" bIns="20562" rtlCol="0" anchor="ctr"/>
            <a:lstStyle/>
            <a:p>
              <a:pPr algn="ctr">
                <a:lnSpc>
                  <a:spcPts val="926"/>
                </a:lnSpc>
              </a:pPr>
              <a:endParaRPr/>
            </a:p>
          </p:txBody>
        </p:sp>
      </p:grpSp>
      <p:grpSp>
        <p:nvGrpSpPr>
          <p:cNvPr id="15" name="Group 15"/>
          <p:cNvGrpSpPr/>
          <p:nvPr/>
        </p:nvGrpSpPr>
        <p:grpSpPr>
          <a:xfrm>
            <a:off x="0" y="6370534"/>
            <a:ext cx="10123719" cy="608889"/>
            <a:chOff x="0" y="0"/>
            <a:chExt cx="13411637" cy="806641"/>
          </a:xfrm>
        </p:grpSpPr>
        <p:sp>
          <p:nvSpPr>
            <p:cNvPr id="16" name="Freeform 16"/>
            <p:cNvSpPr/>
            <p:nvPr/>
          </p:nvSpPr>
          <p:spPr>
            <a:xfrm>
              <a:off x="0" y="0"/>
              <a:ext cx="13411637" cy="806641"/>
            </a:xfrm>
            <a:custGeom>
              <a:avLst/>
              <a:gdLst/>
              <a:ahLst/>
              <a:cxnLst/>
              <a:rect l="l" t="t" r="r" b="b"/>
              <a:pathLst>
                <a:path w="13411637" h="806641">
                  <a:moveTo>
                    <a:pt x="0" y="0"/>
                  </a:moveTo>
                  <a:lnTo>
                    <a:pt x="13411637" y="0"/>
                  </a:lnTo>
                  <a:lnTo>
                    <a:pt x="13411637" y="806641"/>
                  </a:lnTo>
                  <a:lnTo>
                    <a:pt x="0" y="806641"/>
                  </a:lnTo>
                  <a:close/>
                </a:path>
              </a:pathLst>
            </a:custGeom>
            <a:solidFill>
              <a:srgbClr val="9F553E"/>
            </a:solidFill>
          </p:spPr>
        </p:sp>
        <p:sp>
          <p:nvSpPr>
            <p:cNvPr id="17" name="TextBox 17"/>
            <p:cNvSpPr txBox="1"/>
            <p:nvPr/>
          </p:nvSpPr>
          <p:spPr>
            <a:xfrm>
              <a:off x="0" y="-28575"/>
              <a:ext cx="13411637" cy="835216"/>
            </a:xfrm>
            <a:prstGeom prst="rect">
              <a:avLst/>
            </a:prstGeom>
          </p:spPr>
          <p:txBody>
            <a:bodyPr lIns="20562" tIns="20562" rIns="20562" bIns="20562" rtlCol="0" anchor="ctr"/>
            <a:lstStyle/>
            <a:p>
              <a:pPr algn="ctr">
                <a:lnSpc>
                  <a:spcPts val="926"/>
                </a:lnSpc>
              </a:pPr>
              <a:endParaRPr/>
            </a:p>
          </p:txBody>
        </p:sp>
      </p:grpSp>
      <p:sp>
        <p:nvSpPr>
          <p:cNvPr id="18" name="TextBox 18"/>
          <p:cNvSpPr txBox="1"/>
          <p:nvPr/>
        </p:nvSpPr>
        <p:spPr>
          <a:xfrm>
            <a:off x="1726816" y="3061385"/>
            <a:ext cx="8890399" cy="1134999"/>
          </a:xfrm>
          <a:prstGeom prst="rect">
            <a:avLst/>
          </a:prstGeom>
        </p:spPr>
        <p:txBody>
          <a:bodyPr lIns="0" tIns="0" rIns="0" bIns="0" rtlCol="0" anchor="t">
            <a:spAutoFit/>
          </a:bodyPr>
          <a:lstStyle/>
          <a:p>
            <a:pPr algn="l">
              <a:lnSpc>
                <a:spcPts val="8568"/>
              </a:lnSpc>
            </a:pPr>
            <a:r>
              <a:rPr lang="en-US" sz="8400" b="1" spc="-470">
                <a:solidFill>
                  <a:srgbClr val="7D4432"/>
                </a:solidFill>
                <a:latin typeface="TT Norms Bold"/>
                <a:ea typeface="TT Norms Bold"/>
                <a:cs typeface="TT Norms Bold"/>
                <a:sym typeface="TT Norms Bold"/>
              </a:rPr>
              <a:t>TEŞEKKÜRLER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8043464" cy="10287000"/>
            <a:chOff x="0" y="0"/>
            <a:chExt cx="10724619" cy="13716000"/>
          </a:xfrm>
        </p:grpSpPr>
        <p:pic>
          <p:nvPicPr>
            <p:cNvPr id="3" name="Picture 3"/>
            <p:cNvPicPr>
              <a:picLocks noChangeAspect="1"/>
            </p:cNvPicPr>
            <p:nvPr/>
          </p:nvPicPr>
          <p:blipFill>
            <a:blip r:embed="rId2"/>
            <a:srcRect l="12952" r="31206"/>
            <a:stretch>
              <a:fillRect/>
            </a:stretch>
          </p:blipFill>
          <p:spPr>
            <a:xfrm>
              <a:off x="0" y="0"/>
              <a:ext cx="10724619" cy="13716000"/>
            </a:xfrm>
            <a:prstGeom prst="rect">
              <a:avLst/>
            </a:prstGeom>
          </p:spPr>
        </p:pic>
      </p:grpSp>
      <p:sp>
        <p:nvSpPr>
          <p:cNvPr id="4" name="TextBox 4"/>
          <p:cNvSpPr txBox="1"/>
          <p:nvPr/>
        </p:nvSpPr>
        <p:spPr>
          <a:xfrm>
            <a:off x="9226441" y="1095375"/>
            <a:ext cx="8509109" cy="1210437"/>
          </a:xfrm>
          <a:prstGeom prst="rect">
            <a:avLst/>
          </a:prstGeom>
        </p:spPr>
        <p:txBody>
          <a:bodyPr lIns="0" tIns="0" rIns="0" bIns="0" rtlCol="0" anchor="t">
            <a:spAutoFit/>
          </a:bodyPr>
          <a:lstStyle/>
          <a:p>
            <a:pPr algn="l">
              <a:lnSpc>
                <a:spcPts val="9324"/>
              </a:lnSpc>
            </a:pPr>
            <a:r>
              <a:rPr lang="en-US" sz="8400" b="1" spc="-420">
                <a:solidFill>
                  <a:srgbClr val="7D4432"/>
                </a:solidFill>
                <a:latin typeface="TT Norms Bold"/>
                <a:ea typeface="TT Norms Bold"/>
                <a:cs typeface="TT Norms Bold"/>
                <a:sym typeface="TT Norms Bold"/>
              </a:rPr>
              <a:t>FIDIC NEDİR?</a:t>
            </a:r>
          </a:p>
        </p:txBody>
      </p:sp>
      <p:sp>
        <p:nvSpPr>
          <p:cNvPr id="5" name="TextBox 5"/>
          <p:cNvSpPr txBox="1"/>
          <p:nvPr/>
        </p:nvSpPr>
        <p:spPr>
          <a:xfrm>
            <a:off x="8947117" y="2524593"/>
            <a:ext cx="8312183" cy="163449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FIDIC türkçe karşılık olarak Uluslararası Danışman Mühendisler Federasyonu anlamına gelir.</a:t>
            </a:r>
          </a:p>
        </p:txBody>
      </p:sp>
      <p:grpSp>
        <p:nvGrpSpPr>
          <p:cNvPr id="6" name="Group 6"/>
          <p:cNvGrpSpPr/>
          <p:nvPr/>
        </p:nvGrpSpPr>
        <p:grpSpPr>
          <a:xfrm>
            <a:off x="0" y="0"/>
            <a:ext cx="529289" cy="10287000"/>
            <a:chOff x="0" y="0"/>
            <a:chExt cx="705719" cy="13716000"/>
          </a:xfrm>
        </p:grpSpPr>
        <p:grpSp>
          <p:nvGrpSpPr>
            <p:cNvPr id="7" name="Group 7"/>
            <p:cNvGrpSpPr/>
            <p:nvPr/>
          </p:nvGrpSpPr>
          <p:grpSpPr>
            <a:xfrm rot="-10800000">
              <a:off x="0" y="0"/>
              <a:ext cx="705719" cy="741854"/>
              <a:chOff x="0" y="0"/>
              <a:chExt cx="812800" cy="854417"/>
            </a:xfrm>
          </p:grpSpPr>
          <p:sp>
            <p:nvSpPr>
              <p:cNvPr id="8" name="Freeform 8"/>
              <p:cNvSpPr/>
              <p:nvPr/>
            </p:nvSpPr>
            <p:spPr>
              <a:xfrm>
                <a:off x="0" y="0"/>
                <a:ext cx="812800" cy="854417"/>
              </a:xfrm>
              <a:custGeom>
                <a:avLst/>
                <a:gdLst/>
                <a:ahLst/>
                <a:cxnLst/>
                <a:rect l="l" t="t" r="r" b="b"/>
                <a:pathLst>
                  <a:path w="812800" h="854417">
                    <a:moveTo>
                      <a:pt x="0" y="0"/>
                    </a:moveTo>
                    <a:lnTo>
                      <a:pt x="812800" y="0"/>
                    </a:lnTo>
                    <a:lnTo>
                      <a:pt x="812800" y="854417"/>
                    </a:lnTo>
                    <a:lnTo>
                      <a:pt x="0" y="854417"/>
                    </a:lnTo>
                    <a:close/>
                  </a:path>
                </a:pathLst>
              </a:custGeom>
              <a:solidFill>
                <a:srgbClr val="44261C"/>
              </a:solidFill>
            </p:spPr>
          </p:sp>
          <p:sp>
            <p:nvSpPr>
              <p:cNvPr id="9" name="TextBox 9"/>
              <p:cNvSpPr txBox="1"/>
              <p:nvPr/>
            </p:nvSpPr>
            <p:spPr>
              <a:xfrm>
                <a:off x="0" y="-28575"/>
                <a:ext cx="812800" cy="882992"/>
              </a:xfrm>
              <a:prstGeom prst="rect">
                <a:avLst/>
              </a:prstGeom>
            </p:spPr>
            <p:txBody>
              <a:bodyPr lIns="14255" tIns="14255" rIns="14255" bIns="14255" rtlCol="0" anchor="ctr"/>
              <a:lstStyle/>
              <a:p>
                <a:pPr algn="ctr">
                  <a:lnSpc>
                    <a:spcPts val="926"/>
                  </a:lnSpc>
                </a:pPr>
                <a:endParaRPr/>
              </a:p>
            </p:txBody>
          </p:sp>
        </p:grpSp>
        <p:grpSp>
          <p:nvGrpSpPr>
            <p:cNvPr id="10" name="Group 10"/>
            <p:cNvGrpSpPr/>
            <p:nvPr/>
          </p:nvGrpSpPr>
          <p:grpSpPr>
            <a:xfrm rot="-10800000">
              <a:off x="0" y="705719"/>
              <a:ext cx="705719" cy="764047"/>
              <a:chOff x="0" y="0"/>
              <a:chExt cx="812800" cy="879978"/>
            </a:xfrm>
          </p:grpSpPr>
          <p:sp>
            <p:nvSpPr>
              <p:cNvPr id="11" name="Freeform 11"/>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5B3123"/>
              </a:solidFill>
            </p:spPr>
          </p:sp>
          <p:sp>
            <p:nvSpPr>
              <p:cNvPr id="12" name="TextBox 12"/>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3" name="Group 13"/>
            <p:cNvGrpSpPr/>
            <p:nvPr/>
          </p:nvGrpSpPr>
          <p:grpSpPr>
            <a:xfrm rot="-10800000">
              <a:off x="0" y="1411438"/>
              <a:ext cx="705719" cy="764047"/>
              <a:chOff x="0" y="0"/>
              <a:chExt cx="812800" cy="879978"/>
            </a:xfrm>
          </p:grpSpPr>
          <p:sp>
            <p:nvSpPr>
              <p:cNvPr id="14" name="Freeform 14"/>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7D4432"/>
              </a:solidFill>
            </p:spPr>
          </p:sp>
          <p:sp>
            <p:nvSpPr>
              <p:cNvPr id="15" name="TextBox 15"/>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6" name="Group 16"/>
            <p:cNvGrpSpPr/>
            <p:nvPr/>
          </p:nvGrpSpPr>
          <p:grpSpPr>
            <a:xfrm rot="-10800000">
              <a:off x="0" y="2117158"/>
              <a:ext cx="705719" cy="735552"/>
              <a:chOff x="0" y="0"/>
              <a:chExt cx="812800" cy="847160"/>
            </a:xfrm>
          </p:grpSpPr>
          <p:sp>
            <p:nvSpPr>
              <p:cNvPr id="17" name="Freeform 17"/>
              <p:cNvSpPr/>
              <p:nvPr/>
            </p:nvSpPr>
            <p:spPr>
              <a:xfrm>
                <a:off x="0" y="0"/>
                <a:ext cx="812800" cy="847160"/>
              </a:xfrm>
              <a:custGeom>
                <a:avLst/>
                <a:gdLst/>
                <a:ahLst/>
                <a:cxnLst/>
                <a:rect l="l" t="t" r="r" b="b"/>
                <a:pathLst>
                  <a:path w="812800" h="847160">
                    <a:moveTo>
                      <a:pt x="0" y="0"/>
                    </a:moveTo>
                    <a:lnTo>
                      <a:pt x="812800" y="0"/>
                    </a:lnTo>
                    <a:lnTo>
                      <a:pt x="812800" y="847160"/>
                    </a:lnTo>
                    <a:lnTo>
                      <a:pt x="0" y="847160"/>
                    </a:lnTo>
                    <a:close/>
                  </a:path>
                </a:pathLst>
              </a:custGeom>
              <a:solidFill>
                <a:srgbClr val="9F553E"/>
              </a:solidFill>
            </p:spPr>
          </p:sp>
          <p:sp>
            <p:nvSpPr>
              <p:cNvPr id="18" name="TextBox 18"/>
              <p:cNvSpPr txBox="1"/>
              <p:nvPr/>
            </p:nvSpPr>
            <p:spPr>
              <a:xfrm>
                <a:off x="0" y="-28575"/>
                <a:ext cx="812800" cy="875735"/>
              </a:xfrm>
              <a:prstGeom prst="rect">
                <a:avLst/>
              </a:prstGeom>
            </p:spPr>
            <p:txBody>
              <a:bodyPr lIns="14255" tIns="14255" rIns="14255" bIns="14255" rtlCol="0" anchor="ctr"/>
              <a:lstStyle/>
              <a:p>
                <a:pPr algn="ctr">
                  <a:lnSpc>
                    <a:spcPts val="926"/>
                  </a:lnSpc>
                </a:pPr>
                <a:endParaRPr/>
              </a:p>
            </p:txBody>
          </p:sp>
        </p:grpSp>
        <p:grpSp>
          <p:nvGrpSpPr>
            <p:cNvPr id="19" name="Group 19"/>
            <p:cNvGrpSpPr/>
            <p:nvPr/>
          </p:nvGrpSpPr>
          <p:grpSpPr>
            <a:xfrm rot="-10800000">
              <a:off x="0" y="2820837"/>
              <a:ext cx="705719" cy="10895163"/>
              <a:chOff x="0" y="0"/>
              <a:chExt cx="812800" cy="12548318"/>
            </a:xfrm>
          </p:grpSpPr>
          <p:sp>
            <p:nvSpPr>
              <p:cNvPr id="20" name="Freeform 20"/>
              <p:cNvSpPr/>
              <p:nvPr/>
            </p:nvSpPr>
            <p:spPr>
              <a:xfrm>
                <a:off x="0" y="0"/>
                <a:ext cx="812800" cy="12548318"/>
              </a:xfrm>
              <a:custGeom>
                <a:avLst/>
                <a:gdLst/>
                <a:ahLst/>
                <a:cxnLst/>
                <a:rect l="l" t="t" r="r" b="b"/>
                <a:pathLst>
                  <a:path w="812800" h="12548318">
                    <a:moveTo>
                      <a:pt x="0" y="0"/>
                    </a:moveTo>
                    <a:lnTo>
                      <a:pt x="812800" y="0"/>
                    </a:lnTo>
                    <a:lnTo>
                      <a:pt x="812800" y="12548318"/>
                    </a:lnTo>
                    <a:lnTo>
                      <a:pt x="0" y="12548318"/>
                    </a:lnTo>
                    <a:close/>
                  </a:path>
                </a:pathLst>
              </a:custGeom>
              <a:solidFill>
                <a:srgbClr val="C2674B"/>
              </a:solidFill>
            </p:spPr>
          </p:sp>
          <p:sp>
            <p:nvSpPr>
              <p:cNvPr id="21" name="TextBox 21"/>
              <p:cNvSpPr txBox="1"/>
              <p:nvPr/>
            </p:nvSpPr>
            <p:spPr>
              <a:xfrm>
                <a:off x="0" y="-28575"/>
                <a:ext cx="812800" cy="12576893"/>
              </a:xfrm>
              <a:prstGeom prst="rect">
                <a:avLst/>
              </a:prstGeom>
            </p:spPr>
            <p:txBody>
              <a:bodyPr lIns="14255" tIns="14255" rIns="14255" bIns="14255" rtlCol="0" anchor="ctr"/>
              <a:lstStyle/>
              <a:p>
                <a:pPr algn="ctr">
                  <a:lnSpc>
                    <a:spcPts val="926"/>
                  </a:lnSpc>
                </a:pPr>
                <a:endParaRPr/>
              </a:p>
            </p:txBody>
          </p:sp>
        </p:grpSp>
      </p:grpSp>
      <p:sp>
        <p:nvSpPr>
          <p:cNvPr id="22" name="TextBox 22"/>
          <p:cNvSpPr txBox="1"/>
          <p:nvPr/>
        </p:nvSpPr>
        <p:spPr>
          <a:xfrm>
            <a:off x="8947117" y="4378158"/>
            <a:ext cx="8312183" cy="439674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FIDIC, inşaat, mühendislik, altyapı ve büyük ölçekli proje yönetiminde kullanılan, uluslararası tanınırlığa sahip sözleşme standartlarını geliştiren ve yayımlayan bir organizasyondur. 1913 yılında İsviçre'de kurulan FIDIC, mühendislik ve inşaat sektöründeki projelerde adil, dengeli ve tarafların haklarını gözeten sözleşme çerçeveleri sunmak için çalışır.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EAEA"/>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8022012" cy="10287000"/>
            <a:chOff x="0" y="0"/>
            <a:chExt cx="10696016" cy="13716000"/>
          </a:xfrm>
        </p:grpSpPr>
        <p:pic>
          <p:nvPicPr>
            <p:cNvPr id="3" name="Picture 3"/>
            <p:cNvPicPr>
              <a:picLocks noChangeAspect="1"/>
            </p:cNvPicPr>
            <p:nvPr/>
          </p:nvPicPr>
          <p:blipFill>
            <a:blip r:embed="rId2"/>
            <a:srcRect l="11008" r="11008"/>
            <a:stretch>
              <a:fillRect/>
            </a:stretch>
          </p:blipFill>
          <p:spPr>
            <a:xfrm>
              <a:off x="0" y="0"/>
              <a:ext cx="10696016" cy="13716000"/>
            </a:xfrm>
            <a:prstGeom prst="rect">
              <a:avLst/>
            </a:prstGeom>
          </p:spPr>
        </p:pic>
      </p:grpSp>
      <p:grpSp>
        <p:nvGrpSpPr>
          <p:cNvPr id="4" name="Group 4"/>
          <p:cNvGrpSpPr/>
          <p:nvPr/>
        </p:nvGrpSpPr>
        <p:grpSpPr>
          <a:xfrm>
            <a:off x="8022012" y="0"/>
            <a:ext cx="9603163" cy="10287000"/>
            <a:chOff x="0" y="0"/>
            <a:chExt cx="2529228" cy="2709333"/>
          </a:xfrm>
        </p:grpSpPr>
        <p:sp>
          <p:nvSpPr>
            <p:cNvPr id="5" name="Freeform 5"/>
            <p:cNvSpPr/>
            <p:nvPr/>
          </p:nvSpPr>
          <p:spPr>
            <a:xfrm>
              <a:off x="0" y="0"/>
              <a:ext cx="2529228" cy="2709333"/>
            </a:xfrm>
            <a:custGeom>
              <a:avLst/>
              <a:gdLst/>
              <a:ahLst/>
              <a:cxnLst/>
              <a:rect l="l" t="t" r="r" b="b"/>
              <a:pathLst>
                <a:path w="2529228" h="2709333">
                  <a:moveTo>
                    <a:pt x="0" y="0"/>
                  </a:moveTo>
                  <a:lnTo>
                    <a:pt x="2529228" y="0"/>
                  </a:lnTo>
                  <a:lnTo>
                    <a:pt x="2529228" y="2709333"/>
                  </a:lnTo>
                  <a:lnTo>
                    <a:pt x="0" y="2709333"/>
                  </a:lnTo>
                  <a:close/>
                </a:path>
              </a:pathLst>
            </a:custGeom>
            <a:solidFill>
              <a:srgbClr val="FFFFFF"/>
            </a:solidFill>
            <a:ln cap="sq">
              <a:noFill/>
              <a:prstDash val="solid"/>
              <a:miter/>
            </a:ln>
          </p:spPr>
        </p:sp>
        <p:sp>
          <p:nvSpPr>
            <p:cNvPr id="6" name="TextBox 6"/>
            <p:cNvSpPr txBox="1"/>
            <p:nvPr/>
          </p:nvSpPr>
          <p:spPr>
            <a:xfrm>
              <a:off x="0" y="-95250"/>
              <a:ext cx="2529228" cy="2804583"/>
            </a:xfrm>
            <a:prstGeom prst="rect">
              <a:avLst/>
            </a:prstGeom>
          </p:spPr>
          <p:txBody>
            <a:bodyPr lIns="50800" tIns="50800" rIns="50800" bIns="50800" rtlCol="0" anchor="ctr"/>
            <a:lstStyle/>
            <a:p>
              <a:pPr algn="ctr">
                <a:lnSpc>
                  <a:spcPts val="3334"/>
                </a:lnSpc>
              </a:pPr>
              <a:endParaRPr/>
            </a:p>
          </p:txBody>
        </p:sp>
      </p:grpSp>
      <p:grpSp>
        <p:nvGrpSpPr>
          <p:cNvPr id="7" name="Group 7"/>
          <p:cNvGrpSpPr/>
          <p:nvPr/>
        </p:nvGrpSpPr>
        <p:grpSpPr>
          <a:xfrm>
            <a:off x="17639991" y="0"/>
            <a:ext cx="529289" cy="10287000"/>
            <a:chOff x="0" y="0"/>
            <a:chExt cx="705719" cy="13716000"/>
          </a:xfrm>
        </p:grpSpPr>
        <p:grpSp>
          <p:nvGrpSpPr>
            <p:cNvPr id="8" name="Group 8"/>
            <p:cNvGrpSpPr/>
            <p:nvPr/>
          </p:nvGrpSpPr>
          <p:grpSpPr>
            <a:xfrm rot="-10800000">
              <a:off x="0" y="0"/>
              <a:ext cx="705719" cy="741854"/>
              <a:chOff x="0" y="0"/>
              <a:chExt cx="812800" cy="854417"/>
            </a:xfrm>
          </p:grpSpPr>
          <p:sp>
            <p:nvSpPr>
              <p:cNvPr id="9" name="Freeform 9"/>
              <p:cNvSpPr/>
              <p:nvPr/>
            </p:nvSpPr>
            <p:spPr>
              <a:xfrm>
                <a:off x="0" y="0"/>
                <a:ext cx="812800" cy="854417"/>
              </a:xfrm>
              <a:custGeom>
                <a:avLst/>
                <a:gdLst/>
                <a:ahLst/>
                <a:cxnLst/>
                <a:rect l="l" t="t" r="r" b="b"/>
                <a:pathLst>
                  <a:path w="812800" h="854417">
                    <a:moveTo>
                      <a:pt x="0" y="0"/>
                    </a:moveTo>
                    <a:lnTo>
                      <a:pt x="812800" y="0"/>
                    </a:lnTo>
                    <a:lnTo>
                      <a:pt x="812800" y="854417"/>
                    </a:lnTo>
                    <a:lnTo>
                      <a:pt x="0" y="854417"/>
                    </a:lnTo>
                    <a:close/>
                  </a:path>
                </a:pathLst>
              </a:custGeom>
              <a:solidFill>
                <a:srgbClr val="44261C"/>
              </a:solidFill>
            </p:spPr>
          </p:sp>
          <p:sp>
            <p:nvSpPr>
              <p:cNvPr id="10" name="TextBox 10"/>
              <p:cNvSpPr txBox="1"/>
              <p:nvPr/>
            </p:nvSpPr>
            <p:spPr>
              <a:xfrm>
                <a:off x="0" y="-28575"/>
                <a:ext cx="812800" cy="882992"/>
              </a:xfrm>
              <a:prstGeom prst="rect">
                <a:avLst/>
              </a:prstGeom>
            </p:spPr>
            <p:txBody>
              <a:bodyPr lIns="14255" tIns="14255" rIns="14255" bIns="14255" rtlCol="0" anchor="ctr"/>
              <a:lstStyle/>
              <a:p>
                <a:pPr algn="ctr">
                  <a:lnSpc>
                    <a:spcPts val="926"/>
                  </a:lnSpc>
                </a:pPr>
                <a:endParaRPr/>
              </a:p>
            </p:txBody>
          </p:sp>
        </p:grpSp>
        <p:grpSp>
          <p:nvGrpSpPr>
            <p:cNvPr id="11" name="Group 11"/>
            <p:cNvGrpSpPr/>
            <p:nvPr/>
          </p:nvGrpSpPr>
          <p:grpSpPr>
            <a:xfrm rot="-10800000">
              <a:off x="0" y="705719"/>
              <a:ext cx="705719" cy="764047"/>
              <a:chOff x="0" y="0"/>
              <a:chExt cx="812800" cy="879978"/>
            </a:xfrm>
          </p:grpSpPr>
          <p:sp>
            <p:nvSpPr>
              <p:cNvPr id="12" name="Freeform 12"/>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5B3123"/>
              </a:solidFill>
            </p:spPr>
          </p:sp>
          <p:sp>
            <p:nvSpPr>
              <p:cNvPr id="13" name="TextBox 13"/>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4" name="Group 14"/>
            <p:cNvGrpSpPr/>
            <p:nvPr/>
          </p:nvGrpSpPr>
          <p:grpSpPr>
            <a:xfrm rot="-10800000">
              <a:off x="0" y="1411438"/>
              <a:ext cx="705719" cy="764047"/>
              <a:chOff x="0" y="0"/>
              <a:chExt cx="812800" cy="879978"/>
            </a:xfrm>
          </p:grpSpPr>
          <p:sp>
            <p:nvSpPr>
              <p:cNvPr id="15" name="Freeform 15"/>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7D4432"/>
              </a:solidFill>
            </p:spPr>
          </p:sp>
          <p:sp>
            <p:nvSpPr>
              <p:cNvPr id="16" name="TextBox 16"/>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7" name="Group 17"/>
            <p:cNvGrpSpPr/>
            <p:nvPr/>
          </p:nvGrpSpPr>
          <p:grpSpPr>
            <a:xfrm rot="-10800000">
              <a:off x="0" y="2117158"/>
              <a:ext cx="705719" cy="735552"/>
              <a:chOff x="0" y="0"/>
              <a:chExt cx="812800" cy="847160"/>
            </a:xfrm>
          </p:grpSpPr>
          <p:sp>
            <p:nvSpPr>
              <p:cNvPr id="18" name="Freeform 18"/>
              <p:cNvSpPr/>
              <p:nvPr/>
            </p:nvSpPr>
            <p:spPr>
              <a:xfrm>
                <a:off x="0" y="0"/>
                <a:ext cx="812800" cy="847160"/>
              </a:xfrm>
              <a:custGeom>
                <a:avLst/>
                <a:gdLst/>
                <a:ahLst/>
                <a:cxnLst/>
                <a:rect l="l" t="t" r="r" b="b"/>
                <a:pathLst>
                  <a:path w="812800" h="847160">
                    <a:moveTo>
                      <a:pt x="0" y="0"/>
                    </a:moveTo>
                    <a:lnTo>
                      <a:pt x="812800" y="0"/>
                    </a:lnTo>
                    <a:lnTo>
                      <a:pt x="812800" y="847160"/>
                    </a:lnTo>
                    <a:lnTo>
                      <a:pt x="0" y="847160"/>
                    </a:lnTo>
                    <a:close/>
                  </a:path>
                </a:pathLst>
              </a:custGeom>
              <a:solidFill>
                <a:srgbClr val="9F553E"/>
              </a:solidFill>
            </p:spPr>
          </p:sp>
          <p:sp>
            <p:nvSpPr>
              <p:cNvPr id="19" name="TextBox 19"/>
              <p:cNvSpPr txBox="1"/>
              <p:nvPr/>
            </p:nvSpPr>
            <p:spPr>
              <a:xfrm>
                <a:off x="0" y="-28575"/>
                <a:ext cx="812800" cy="875735"/>
              </a:xfrm>
              <a:prstGeom prst="rect">
                <a:avLst/>
              </a:prstGeom>
            </p:spPr>
            <p:txBody>
              <a:bodyPr lIns="14255" tIns="14255" rIns="14255" bIns="14255" rtlCol="0" anchor="ctr"/>
              <a:lstStyle/>
              <a:p>
                <a:pPr algn="ctr">
                  <a:lnSpc>
                    <a:spcPts val="926"/>
                  </a:lnSpc>
                </a:pPr>
                <a:endParaRPr/>
              </a:p>
            </p:txBody>
          </p:sp>
        </p:grpSp>
        <p:grpSp>
          <p:nvGrpSpPr>
            <p:cNvPr id="20" name="Group 20"/>
            <p:cNvGrpSpPr/>
            <p:nvPr/>
          </p:nvGrpSpPr>
          <p:grpSpPr>
            <a:xfrm rot="-10800000">
              <a:off x="0" y="2820837"/>
              <a:ext cx="705719" cy="10895163"/>
              <a:chOff x="0" y="0"/>
              <a:chExt cx="812800" cy="12548318"/>
            </a:xfrm>
          </p:grpSpPr>
          <p:sp>
            <p:nvSpPr>
              <p:cNvPr id="21" name="Freeform 21"/>
              <p:cNvSpPr/>
              <p:nvPr/>
            </p:nvSpPr>
            <p:spPr>
              <a:xfrm>
                <a:off x="0" y="0"/>
                <a:ext cx="812800" cy="12548318"/>
              </a:xfrm>
              <a:custGeom>
                <a:avLst/>
                <a:gdLst/>
                <a:ahLst/>
                <a:cxnLst/>
                <a:rect l="l" t="t" r="r" b="b"/>
                <a:pathLst>
                  <a:path w="812800" h="12548318">
                    <a:moveTo>
                      <a:pt x="0" y="0"/>
                    </a:moveTo>
                    <a:lnTo>
                      <a:pt x="812800" y="0"/>
                    </a:lnTo>
                    <a:lnTo>
                      <a:pt x="812800" y="12548318"/>
                    </a:lnTo>
                    <a:lnTo>
                      <a:pt x="0" y="12548318"/>
                    </a:lnTo>
                    <a:close/>
                  </a:path>
                </a:pathLst>
              </a:custGeom>
              <a:solidFill>
                <a:srgbClr val="C2674B"/>
              </a:solidFill>
            </p:spPr>
          </p:sp>
          <p:sp>
            <p:nvSpPr>
              <p:cNvPr id="22" name="TextBox 22"/>
              <p:cNvSpPr txBox="1"/>
              <p:nvPr/>
            </p:nvSpPr>
            <p:spPr>
              <a:xfrm>
                <a:off x="0" y="-28575"/>
                <a:ext cx="812800" cy="12576893"/>
              </a:xfrm>
              <a:prstGeom prst="rect">
                <a:avLst/>
              </a:prstGeom>
            </p:spPr>
            <p:txBody>
              <a:bodyPr lIns="14255" tIns="14255" rIns="14255" bIns="14255" rtlCol="0" anchor="ctr"/>
              <a:lstStyle/>
              <a:p>
                <a:pPr algn="ctr">
                  <a:lnSpc>
                    <a:spcPts val="926"/>
                  </a:lnSpc>
                </a:pPr>
                <a:endParaRPr/>
              </a:p>
            </p:txBody>
          </p:sp>
        </p:grpSp>
      </p:grpSp>
      <p:sp>
        <p:nvSpPr>
          <p:cNvPr id="23" name="TextBox 23"/>
          <p:cNvSpPr txBox="1"/>
          <p:nvPr/>
        </p:nvSpPr>
        <p:spPr>
          <a:xfrm>
            <a:off x="8747789" y="3952837"/>
            <a:ext cx="8151610" cy="2186940"/>
          </a:xfrm>
          <a:prstGeom prst="rect">
            <a:avLst/>
          </a:prstGeom>
        </p:spPr>
        <p:txBody>
          <a:bodyPr lIns="0" tIns="0" rIns="0" bIns="0" rtlCol="0" anchor="t">
            <a:spAutoFit/>
          </a:bodyPr>
          <a:lstStyle/>
          <a:p>
            <a:pPr algn="l">
              <a:lnSpc>
                <a:spcPts val="4379"/>
              </a:lnSpc>
            </a:pPr>
            <a:r>
              <a:rPr lang="en-US" sz="2999">
                <a:solidFill>
                  <a:srgbClr val="44261C"/>
                </a:solidFill>
                <a:latin typeface="TT Norms"/>
                <a:ea typeface="TT Norms"/>
                <a:cs typeface="TT Norms"/>
                <a:sym typeface="TT Norms"/>
              </a:rPr>
              <a:t>FIDIC'in temel amacı, uluslararası projelerde taraflar arasında adil bir denge kurarak, anlaşmazlıkları en aza indirmek ve projelerin etkin bir şekilde yönetilmesini sağlamaktır.</a:t>
            </a:r>
          </a:p>
        </p:txBody>
      </p:sp>
      <p:sp>
        <p:nvSpPr>
          <p:cNvPr id="24" name="TextBox 24"/>
          <p:cNvSpPr txBox="1"/>
          <p:nvPr/>
        </p:nvSpPr>
        <p:spPr>
          <a:xfrm>
            <a:off x="8747789" y="928078"/>
            <a:ext cx="9156847" cy="2300859"/>
          </a:xfrm>
          <a:prstGeom prst="rect">
            <a:avLst/>
          </a:prstGeom>
        </p:spPr>
        <p:txBody>
          <a:bodyPr lIns="0" tIns="0" rIns="0" bIns="0" rtlCol="0" anchor="t">
            <a:spAutoFit/>
          </a:bodyPr>
          <a:lstStyle/>
          <a:p>
            <a:pPr algn="l">
              <a:lnSpc>
                <a:spcPts val="8988"/>
              </a:lnSpc>
            </a:pPr>
            <a:r>
              <a:rPr lang="en-US" sz="8400" b="1" spc="-420">
                <a:solidFill>
                  <a:srgbClr val="7D4432"/>
                </a:solidFill>
                <a:latin typeface="TT Norms Bold"/>
                <a:ea typeface="TT Norms Bold"/>
                <a:cs typeface="TT Norms Bold"/>
                <a:sym typeface="TT Norms Bold"/>
              </a:rPr>
              <a:t>FIDIC AMAÇ VE ÖNEMİ</a:t>
            </a:r>
          </a:p>
        </p:txBody>
      </p:sp>
      <p:sp>
        <p:nvSpPr>
          <p:cNvPr id="25" name="TextBox 25"/>
          <p:cNvSpPr txBox="1"/>
          <p:nvPr/>
        </p:nvSpPr>
        <p:spPr>
          <a:xfrm>
            <a:off x="8747789" y="6861604"/>
            <a:ext cx="8151610" cy="2739390"/>
          </a:xfrm>
          <a:prstGeom prst="rect">
            <a:avLst/>
          </a:prstGeom>
        </p:spPr>
        <p:txBody>
          <a:bodyPr lIns="0" tIns="0" rIns="0" bIns="0" rtlCol="0" anchor="t">
            <a:spAutoFit/>
          </a:bodyPr>
          <a:lstStyle/>
          <a:p>
            <a:pPr algn="l">
              <a:lnSpc>
                <a:spcPts val="4379"/>
              </a:lnSpc>
            </a:pPr>
            <a:r>
              <a:rPr lang="en-US" sz="2999">
                <a:solidFill>
                  <a:srgbClr val="44261C"/>
                </a:solidFill>
                <a:latin typeface="TT Norms"/>
                <a:ea typeface="TT Norms"/>
                <a:cs typeface="TT Norms"/>
                <a:sym typeface="TT Norms"/>
              </a:rPr>
              <a:t>Bu sözleşmeler, özellikle farklı ülkelerde çalışan işveren ve yüklenici şirketlerin hukuki uyuşmazlıklardan kaçınmalarına ve projeyi zamanında ve bütçeye uygun şekilde tamamlamalarına yardımcı olur.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EAEA"/>
        </a:solidFill>
        <a:effectLst/>
      </p:bgPr>
    </p:bg>
    <p:spTree>
      <p:nvGrpSpPr>
        <p:cNvPr id="1" name=""/>
        <p:cNvGrpSpPr/>
        <p:nvPr/>
      </p:nvGrpSpPr>
      <p:grpSpPr>
        <a:xfrm>
          <a:off x="0" y="0"/>
          <a:ext cx="0" cy="0"/>
          <a:chOff x="0" y="0"/>
          <a:chExt cx="0" cy="0"/>
        </a:xfrm>
      </p:grpSpPr>
      <p:grpSp>
        <p:nvGrpSpPr>
          <p:cNvPr id="2" name="Group 2"/>
          <p:cNvGrpSpPr/>
          <p:nvPr/>
        </p:nvGrpSpPr>
        <p:grpSpPr>
          <a:xfrm>
            <a:off x="0" y="208043"/>
            <a:ext cx="8022012" cy="10287000"/>
            <a:chOff x="0" y="0"/>
            <a:chExt cx="10696016" cy="13716000"/>
          </a:xfrm>
        </p:grpSpPr>
        <p:pic>
          <p:nvPicPr>
            <p:cNvPr id="3" name="Picture 3"/>
            <p:cNvPicPr>
              <a:picLocks noChangeAspect="1"/>
            </p:cNvPicPr>
            <p:nvPr/>
          </p:nvPicPr>
          <p:blipFill>
            <a:blip r:embed="rId2"/>
            <a:srcRect l="28798" r="28798"/>
            <a:stretch>
              <a:fillRect/>
            </a:stretch>
          </p:blipFill>
          <p:spPr>
            <a:xfrm>
              <a:off x="0" y="0"/>
              <a:ext cx="10696016" cy="13716000"/>
            </a:xfrm>
            <a:prstGeom prst="rect">
              <a:avLst/>
            </a:prstGeom>
          </p:spPr>
        </p:pic>
      </p:grpSp>
      <p:grpSp>
        <p:nvGrpSpPr>
          <p:cNvPr id="4" name="Group 4"/>
          <p:cNvGrpSpPr/>
          <p:nvPr/>
        </p:nvGrpSpPr>
        <p:grpSpPr>
          <a:xfrm>
            <a:off x="8022012" y="0"/>
            <a:ext cx="10265988" cy="10287000"/>
            <a:chOff x="0" y="0"/>
            <a:chExt cx="2703799" cy="2709333"/>
          </a:xfrm>
        </p:grpSpPr>
        <p:sp>
          <p:nvSpPr>
            <p:cNvPr id="5" name="Freeform 5"/>
            <p:cNvSpPr/>
            <p:nvPr/>
          </p:nvSpPr>
          <p:spPr>
            <a:xfrm>
              <a:off x="0" y="0"/>
              <a:ext cx="2703799" cy="2709333"/>
            </a:xfrm>
            <a:custGeom>
              <a:avLst/>
              <a:gdLst/>
              <a:ahLst/>
              <a:cxnLst/>
              <a:rect l="l" t="t" r="r" b="b"/>
              <a:pathLst>
                <a:path w="2703799" h="2709333">
                  <a:moveTo>
                    <a:pt x="0" y="0"/>
                  </a:moveTo>
                  <a:lnTo>
                    <a:pt x="2703799" y="0"/>
                  </a:lnTo>
                  <a:lnTo>
                    <a:pt x="2703799" y="2709333"/>
                  </a:lnTo>
                  <a:lnTo>
                    <a:pt x="0" y="2709333"/>
                  </a:lnTo>
                  <a:close/>
                </a:path>
              </a:pathLst>
            </a:custGeom>
            <a:solidFill>
              <a:srgbClr val="FFFFFF"/>
            </a:solidFill>
            <a:ln cap="sq">
              <a:noFill/>
              <a:prstDash val="solid"/>
              <a:miter/>
            </a:ln>
          </p:spPr>
        </p:sp>
        <p:sp>
          <p:nvSpPr>
            <p:cNvPr id="6" name="TextBox 6"/>
            <p:cNvSpPr txBox="1"/>
            <p:nvPr/>
          </p:nvSpPr>
          <p:spPr>
            <a:xfrm>
              <a:off x="0" y="-95250"/>
              <a:ext cx="2703799" cy="2804583"/>
            </a:xfrm>
            <a:prstGeom prst="rect">
              <a:avLst/>
            </a:prstGeom>
          </p:spPr>
          <p:txBody>
            <a:bodyPr lIns="50800" tIns="50800" rIns="50800" bIns="50800" rtlCol="0" anchor="ctr"/>
            <a:lstStyle/>
            <a:p>
              <a:pPr algn="ctr">
                <a:lnSpc>
                  <a:spcPts val="3334"/>
                </a:lnSpc>
              </a:pPr>
              <a:endParaRPr/>
            </a:p>
          </p:txBody>
        </p:sp>
      </p:grpSp>
      <p:grpSp>
        <p:nvGrpSpPr>
          <p:cNvPr id="7" name="Group 7"/>
          <p:cNvGrpSpPr/>
          <p:nvPr/>
        </p:nvGrpSpPr>
        <p:grpSpPr>
          <a:xfrm>
            <a:off x="8022012" y="0"/>
            <a:ext cx="529289" cy="10287000"/>
            <a:chOff x="0" y="0"/>
            <a:chExt cx="705719" cy="13716000"/>
          </a:xfrm>
        </p:grpSpPr>
        <p:grpSp>
          <p:nvGrpSpPr>
            <p:cNvPr id="8" name="Group 8"/>
            <p:cNvGrpSpPr/>
            <p:nvPr/>
          </p:nvGrpSpPr>
          <p:grpSpPr>
            <a:xfrm rot="-10800000">
              <a:off x="0" y="0"/>
              <a:ext cx="705719" cy="741854"/>
              <a:chOff x="0" y="0"/>
              <a:chExt cx="812800" cy="854417"/>
            </a:xfrm>
          </p:grpSpPr>
          <p:sp>
            <p:nvSpPr>
              <p:cNvPr id="9" name="Freeform 9"/>
              <p:cNvSpPr/>
              <p:nvPr/>
            </p:nvSpPr>
            <p:spPr>
              <a:xfrm>
                <a:off x="0" y="0"/>
                <a:ext cx="812800" cy="854417"/>
              </a:xfrm>
              <a:custGeom>
                <a:avLst/>
                <a:gdLst/>
                <a:ahLst/>
                <a:cxnLst/>
                <a:rect l="l" t="t" r="r" b="b"/>
                <a:pathLst>
                  <a:path w="812800" h="854417">
                    <a:moveTo>
                      <a:pt x="0" y="0"/>
                    </a:moveTo>
                    <a:lnTo>
                      <a:pt x="812800" y="0"/>
                    </a:lnTo>
                    <a:lnTo>
                      <a:pt x="812800" y="854417"/>
                    </a:lnTo>
                    <a:lnTo>
                      <a:pt x="0" y="854417"/>
                    </a:lnTo>
                    <a:close/>
                  </a:path>
                </a:pathLst>
              </a:custGeom>
              <a:solidFill>
                <a:srgbClr val="44261C"/>
              </a:solidFill>
            </p:spPr>
          </p:sp>
          <p:sp>
            <p:nvSpPr>
              <p:cNvPr id="10" name="TextBox 10"/>
              <p:cNvSpPr txBox="1"/>
              <p:nvPr/>
            </p:nvSpPr>
            <p:spPr>
              <a:xfrm>
                <a:off x="0" y="-28575"/>
                <a:ext cx="812800" cy="882992"/>
              </a:xfrm>
              <a:prstGeom prst="rect">
                <a:avLst/>
              </a:prstGeom>
            </p:spPr>
            <p:txBody>
              <a:bodyPr lIns="14255" tIns="14255" rIns="14255" bIns="14255" rtlCol="0" anchor="ctr"/>
              <a:lstStyle/>
              <a:p>
                <a:pPr algn="ctr">
                  <a:lnSpc>
                    <a:spcPts val="926"/>
                  </a:lnSpc>
                </a:pPr>
                <a:endParaRPr/>
              </a:p>
            </p:txBody>
          </p:sp>
        </p:grpSp>
        <p:grpSp>
          <p:nvGrpSpPr>
            <p:cNvPr id="11" name="Group 11"/>
            <p:cNvGrpSpPr/>
            <p:nvPr/>
          </p:nvGrpSpPr>
          <p:grpSpPr>
            <a:xfrm rot="-10800000">
              <a:off x="0" y="705719"/>
              <a:ext cx="705719" cy="764047"/>
              <a:chOff x="0" y="0"/>
              <a:chExt cx="812800" cy="879978"/>
            </a:xfrm>
          </p:grpSpPr>
          <p:sp>
            <p:nvSpPr>
              <p:cNvPr id="12" name="Freeform 12"/>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5B3123"/>
              </a:solidFill>
            </p:spPr>
          </p:sp>
          <p:sp>
            <p:nvSpPr>
              <p:cNvPr id="13" name="TextBox 13"/>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4" name="Group 14"/>
            <p:cNvGrpSpPr/>
            <p:nvPr/>
          </p:nvGrpSpPr>
          <p:grpSpPr>
            <a:xfrm rot="-10800000">
              <a:off x="0" y="1411438"/>
              <a:ext cx="705719" cy="764047"/>
              <a:chOff x="0" y="0"/>
              <a:chExt cx="812800" cy="879978"/>
            </a:xfrm>
          </p:grpSpPr>
          <p:sp>
            <p:nvSpPr>
              <p:cNvPr id="15" name="Freeform 15"/>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7D4432"/>
              </a:solidFill>
            </p:spPr>
          </p:sp>
          <p:sp>
            <p:nvSpPr>
              <p:cNvPr id="16" name="TextBox 16"/>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7" name="Group 17"/>
            <p:cNvGrpSpPr/>
            <p:nvPr/>
          </p:nvGrpSpPr>
          <p:grpSpPr>
            <a:xfrm rot="-10800000">
              <a:off x="0" y="2117158"/>
              <a:ext cx="705719" cy="735552"/>
              <a:chOff x="0" y="0"/>
              <a:chExt cx="812800" cy="847160"/>
            </a:xfrm>
          </p:grpSpPr>
          <p:sp>
            <p:nvSpPr>
              <p:cNvPr id="18" name="Freeform 18"/>
              <p:cNvSpPr/>
              <p:nvPr/>
            </p:nvSpPr>
            <p:spPr>
              <a:xfrm>
                <a:off x="0" y="0"/>
                <a:ext cx="812800" cy="847160"/>
              </a:xfrm>
              <a:custGeom>
                <a:avLst/>
                <a:gdLst/>
                <a:ahLst/>
                <a:cxnLst/>
                <a:rect l="l" t="t" r="r" b="b"/>
                <a:pathLst>
                  <a:path w="812800" h="847160">
                    <a:moveTo>
                      <a:pt x="0" y="0"/>
                    </a:moveTo>
                    <a:lnTo>
                      <a:pt x="812800" y="0"/>
                    </a:lnTo>
                    <a:lnTo>
                      <a:pt x="812800" y="847160"/>
                    </a:lnTo>
                    <a:lnTo>
                      <a:pt x="0" y="847160"/>
                    </a:lnTo>
                    <a:close/>
                  </a:path>
                </a:pathLst>
              </a:custGeom>
              <a:solidFill>
                <a:srgbClr val="9F553E"/>
              </a:solidFill>
            </p:spPr>
          </p:sp>
          <p:sp>
            <p:nvSpPr>
              <p:cNvPr id="19" name="TextBox 19"/>
              <p:cNvSpPr txBox="1"/>
              <p:nvPr/>
            </p:nvSpPr>
            <p:spPr>
              <a:xfrm>
                <a:off x="0" y="-28575"/>
                <a:ext cx="812800" cy="875735"/>
              </a:xfrm>
              <a:prstGeom prst="rect">
                <a:avLst/>
              </a:prstGeom>
            </p:spPr>
            <p:txBody>
              <a:bodyPr lIns="14255" tIns="14255" rIns="14255" bIns="14255" rtlCol="0" anchor="ctr"/>
              <a:lstStyle/>
              <a:p>
                <a:pPr algn="ctr">
                  <a:lnSpc>
                    <a:spcPts val="926"/>
                  </a:lnSpc>
                </a:pPr>
                <a:endParaRPr/>
              </a:p>
            </p:txBody>
          </p:sp>
        </p:grpSp>
        <p:grpSp>
          <p:nvGrpSpPr>
            <p:cNvPr id="20" name="Group 20"/>
            <p:cNvGrpSpPr/>
            <p:nvPr/>
          </p:nvGrpSpPr>
          <p:grpSpPr>
            <a:xfrm rot="-10800000">
              <a:off x="0" y="2820837"/>
              <a:ext cx="705719" cy="10895163"/>
              <a:chOff x="0" y="0"/>
              <a:chExt cx="812800" cy="12548318"/>
            </a:xfrm>
          </p:grpSpPr>
          <p:sp>
            <p:nvSpPr>
              <p:cNvPr id="21" name="Freeform 21"/>
              <p:cNvSpPr/>
              <p:nvPr/>
            </p:nvSpPr>
            <p:spPr>
              <a:xfrm>
                <a:off x="0" y="0"/>
                <a:ext cx="812800" cy="12548318"/>
              </a:xfrm>
              <a:custGeom>
                <a:avLst/>
                <a:gdLst/>
                <a:ahLst/>
                <a:cxnLst/>
                <a:rect l="l" t="t" r="r" b="b"/>
                <a:pathLst>
                  <a:path w="812800" h="12548318">
                    <a:moveTo>
                      <a:pt x="0" y="0"/>
                    </a:moveTo>
                    <a:lnTo>
                      <a:pt x="812800" y="0"/>
                    </a:lnTo>
                    <a:lnTo>
                      <a:pt x="812800" y="12548318"/>
                    </a:lnTo>
                    <a:lnTo>
                      <a:pt x="0" y="12548318"/>
                    </a:lnTo>
                    <a:close/>
                  </a:path>
                </a:pathLst>
              </a:custGeom>
              <a:solidFill>
                <a:srgbClr val="C2674B"/>
              </a:solidFill>
            </p:spPr>
          </p:sp>
          <p:sp>
            <p:nvSpPr>
              <p:cNvPr id="22" name="TextBox 22"/>
              <p:cNvSpPr txBox="1"/>
              <p:nvPr/>
            </p:nvSpPr>
            <p:spPr>
              <a:xfrm>
                <a:off x="0" y="-28575"/>
                <a:ext cx="812800" cy="12576893"/>
              </a:xfrm>
              <a:prstGeom prst="rect">
                <a:avLst/>
              </a:prstGeom>
            </p:spPr>
            <p:txBody>
              <a:bodyPr lIns="14255" tIns="14255" rIns="14255" bIns="14255" rtlCol="0" anchor="ctr"/>
              <a:lstStyle/>
              <a:p>
                <a:pPr algn="ctr">
                  <a:lnSpc>
                    <a:spcPts val="926"/>
                  </a:lnSpc>
                </a:pPr>
                <a:endParaRPr/>
              </a:p>
            </p:txBody>
          </p:sp>
        </p:grpSp>
      </p:grpSp>
      <p:sp>
        <p:nvSpPr>
          <p:cNvPr id="23" name="TextBox 23"/>
          <p:cNvSpPr txBox="1"/>
          <p:nvPr/>
        </p:nvSpPr>
        <p:spPr>
          <a:xfrm>
            <a:off x="8747789" y="4015498"/>
            <a:ext cx="9156847" cy="163449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FIDIC sözleşmeleri, özellikle altyapı projeleri, büyük ölçekli inşaatlar ve endüstriyel tesislerin yapımında yaygın olarak kullanılır. </a:t>
            </a:r>
          </a:p>
        </p:txBody>
      </p:sp>
      <p:sp>
        <p:nvSpPr>
          <p:cNvPr id="24" name="TextBox 24"/>
          <p:cNvSpPr txBox="1"/>
          <p:nvPr/>
        </p:nvSpPr>
        <p:spPr>
          <a:xfrm>
            <a:off x="8747789" y="312818"/>
            <a:ext cx="9156847" cy="3434334"/>
          </a:xfrm>
          <a:prstGeom prst="rect">
            <a:avLst/>
          </a:prstGeom>
        </p:spPr>
        <p:txBody>
          <a:bodyPr lIns="0" tIns="0" rIns="0" bIns="0" rtlCol="0" anchor="t">
            <a:spAutoFit/>
          </a:bodyPr>
          <a:lstStyle/>
          <a:p>
            <a:pPr algn="l">
              <a:lnSpc>
                <a:spcPts val="8988"/>
              </a:lnSpc>
            </a:pPr>
            <a:r>
              <a:rPr lang="en-US" sz="8400" b="1" spc="-420">
                <a:solidFill>
                  <a:srgbClr val="7D4432"/>
                </a:solidFill>
                <a:latin typeface="TT Norms Bold"/>
                <a:ea typeface="TT Norms Bold"/>
                <a:cs typeface="TT Norms Bold"/>
                <a:sym typeface="TT Norms Bold"/>
              </a:rPr>
              <a:t>Mühendislik ve İnşaat Sektöründeki Önemi</a:t>
            </a:r>
          </a:p>
        </p:txBody>
      </p:sp>
      <p:sp>
        <p:nvSpPr>
          <p:cNvPr id="25" name="TextBox 25"/>
          <p:cNvSpPr txBox="1"/>
          <p:nvPr/>
        </p:nvSpPr>
        <p:spPr>
          <a:xfrm>
            <a:off x="8747789" y="6585373"/>
            <a:ext cx="9156847" cy="218694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FIDIC sözleşmelerinde yer alan Dispute Adjudication Board (DAB) gibi uyuşmazlık çözüm mekanizmaları, tarafların anlaşmazlıklarını hızlı ve maliyetsiz bir şekilde çözmelerine yardımcı olur.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B3123"/>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7048386"/>
            <a:chOff x="0" y="0"/>
            <a:chExt cx="24384000" cy="9397848"/>
          </a:xfrm>
        </p:grpSpPr>
        <p:pic>
          <p:nvPicPr>
            <p:cNvPr id="3" name="Picture 3"/>
            <p:cNvPicPr>
              <a:picLocks noChangeAspect="1"/>
            </p:cNvPicPr>
            <p:nvPr/>
          </p:nvPicPr>
          <p:blipFill>
            <a:blip r:embed="rId2">
              <a:alphaModFix amt="21999"/>
            </a:blip>
            <a:srcRect t="21021" b="21021"/>
            <a:stretch>
              <a:fillRect/>
            </a:stretch>
          </p:blipFill>
          <p:spPr>
            <a:xfrm>
              <a:off x="0" y="0"/>
              <a:ext cx="24384000" cy="9397848"/>
            </a:xfrm>
            <a:prstGeom prst="rect">
              <a:avLst/>
            </a:prstGeom>
          </p:spPr>
        </p:pic>
      </p:grpSp>
      <p:sp>
        <p:nvSpPr>
          <p:cNvPr id="4" name="AutoShape 4"/>
          <p:cNvSpPr/>
          <p:nvPr/>
        </p:nvSpPr>
        <p:spPr>
          <a:xfrm>
            <a:off x="0" y="7048386"/>
            <a:ext cx="18288000" cy="3238614"/>
          </a:xfrm>
          <a:prstGeom prst="rect">
            <a:avLst/>
          </a:prstGeom>
          <a:solidFill>
            <a:srgbClr val="F6F6F6"/>
          </a:solidFill>
        </p:spPr>
      </p:sp>
      <p:grpSp>
        <p:nvGrpSpPr>
          <p:cNvPr id="5" name="Group 5"/>
          <p:cNvGrpSpPr/>
          <p:nvPr/>
        </p:nvGrpSpPr>
        <p:grpSpPr>
          <a:xfrm rot="5400000">
            <a:off x="13550" y="6770191"/>
            <a:ext cx="529289" cy="556390"/>
            <a:chOff x="0" y="0"/>
            <a:chExt cx="812800" cy="854417"/>
          </a:xfrm>
        </p:grpSpPr>
        <p:sp>
          <p:nvSpPr>
            <p:cNvPr id="6" name="Freeform 6"/>
            <p:cNvSpPr/>
            <p:nvPr/>
          </p:nvSpPr>
          <p:spPr>
            <a:xfrm>
              <a:off x="0" y="0"/>
              <a:ext cx="812800" cy="854417"/>
            </a:xfrm>
            <a:custGeom>
              <a:avLst/>
              <a:gdLst/>
              <a:ahLst/>
              <a:cxnLst/>
              <a:rect l="l" t="t" r="r" b="b"/>
              <a:pathLst>
                <a:path w="812800" h="854417">
                  <a:moveTo>
                    <a:pt x="0" y="0"/>
                  </a:moveTo>
                  <a:lnTo>
                    <a:pt x="812800" y="0"/>
                  </a:lnTo>
                  <a:lnTo>
                    <a:pt x="812800" y="854417"/>
                  </a:lnTo>
                  <a:lnTo>
                    <a:pt x="0" y="854417"/>
                  </a:lnTo>
                  <a:close/>
                </a:path>
              </a:pathLst>
            </a:custGeom>
            <a:solidFill>
              <a:srgbClr val="44261C"/>
            </a:solidFill>
          </p:spPr>
        </p:sp>
        <p:sp>
          <p:nvSpPr>
            <p:cNvPr id="7" name="TextBox 7"/>
            <p:cNvSpPr txBox="1"/>
            <p:nvPr/>
          </p:nvSpPr>
          <p:spPr>
            <a:xfrm>
              <a:off x="0" y="-28575"/>
              <a:ext cx="812800" cy="882992"/>
            </a:xfrm>
            <a:prstGeom prst="rect">
              <a:avLst/>
            </a:prstGeom>
          </p:spPr>
          <p:txBody>
            <a:bodyPr lIns="14255" tIns="14255" rIns="14255" bIns="14255" rtlCol="0" anchor="ctr"/>
            <a:lstStyle/>
            <a:p>
              <a:pPr algn="ctr">
                <a:lnSpc>
                  <a:spcPts val="926"/>
                </a:lnSpc>
              </a:pPr>
              <a:endParaRPr/>
            </a:p>
          </p:txBody>
        </p:sp>
      </p:grpSp>
      <p:grpSp>
        <p:nvGrpSpPr>
          <p:cNvPr id="8" name="Group 8"/>
          <p:cNvGrpSpPr/>
          <p:nvPr/>
        </p:nvGrpSpPr>
        <p:grpSpPr>
          <a:xfrm rot="5400000">
            <a:off x="551162" y="6761869"/>
            <a:ext cx="529289" cy="573035"/>
            <a:chOff x="0" y="0"/>
            <a:chExt cx="812800" cy="879978"/>
          </a:xfrm>
        </p:grpSpPr>
        <p:sp>
          <p:nvSpPr>
            <p:cNvPr id="9" name="Freeform 9"/>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5B3123"/>
            </a:solidFill>
          </p:spPr>
        </p:sp>
        <p:sp>
          <p:nvSpPr>
            <p:cNvPr id="10" name="TextBox 10"/>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1" name="Group 11"/>
          <p:cNvGrpSpPr/>
          <p:nvPr/>
        </p:nvGrpSpPr>
        <p:grpSpPr>
          <a:xfrm rot="5400000">
            <a:off x="1080452" y="6761869"/>
            <a:ext cx="529289" cy="573035"/>
            <a:chOff x="0" y="0"/>
            <a:chExt cx="812800" cy="879978"/>
          </a:xfrm>
        </p:grpSpPr>
        <p:sp>
          <p:nvSpPr>
            <p:cNvPr id="12" name="Freeform 12"/>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7D4432"/>
            </a:solidFill>
          </p:spPr>
        </p:sp>
        <p:sp>
          <p:nvSpPr>
            <p:cNvPr id="13" name="TextBox 13"/>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14" name="Group 14"/>
          <p:cNvGrpSpPr/>
          <p:nvPr/>
        </p:nvGrpSpPr>
        <p:grpSpPr>
          <a:xfrm rot="5400000">
            <a:off x="1599056" y="6772554"/>
            <a:ext cx="529289" cy="551664"/>
            <a:chOff x="0" y="0"/>
            <a:chExt cx="812800" cy="847160"/>
          </a:xfrm>
        </p:grpSpPr>
        <p:sp>
          <p:nvSpPr>
            <p:cNvPr id="15" name="Freeform 15"/>
            <p:cNvSpPr/>
            <p:nvPr/>
          </p:nvSpPr>
          <p:spPr>
            <a:xfrm>
              <a:off x="0" y="0"/>
              <a:ext cx="812800" cy="847160"/>
            </a:xfrm>
            <a:custGeom>
              <a:avLst/>
              <a:gdLst/>
              <a:ahLst/>
              <a:cxnLst/>
              <a:rect l="l" t="t" r="r" b="b"/>
              <a:pathLst>
                <a:path w="812800" h="847160">
                  <a:moveTo>
                    <a:pt x="0" y="0"/>
                  </a:moveTo>
                  <a:lnTo>
                    <a:pt x="812800" y="0"/>
                  </a:lnTo>
                  <a:lnTo>
                    <a:pt x="812800" y="847160"/>
                  </a:lnTo>
                  <a:lnTo>
                    <a:pt x="0" y="847160"/>
                  </a:lnTo>
                  <a:close/>
                </a:path>
              </a:pathLst>
            </a:custGeom>
            <a:solidFill>
              <a:srgbClr val="9F553E"/>
            </a:solidFill>
          </p:spPr>
        </p:sp>
        <p:sp>
          <p:nvSpPr>
            <p:cNvPr id="16" name="TextBox 16"/>
            <p:cNvSpPr txBox="1"/>
            <p:nvPr/>
          </p:nvSpPr>
          <p:spPr>
            <a:xfrm>
              <a:off x="0" y="-28575"/>
              <a:ext cx="812800" cy="875735"/>
            </a:xfrm>
            <a:prstGeom prst="rect">
              <a:avLst/>
            </a:prstGeom>
          </p:spPr>
          <p:txBody>
            <a:bodyPr lIns="14255" tIns="14255" rIns="14255" bIns="14255" rtlCol="0" anchor="ctr"/>
            <a:lstStyle/>
            <a:p>
              <a:pPr algn="ctr">
                <a:lnSpc>
                  <a:spcPts val="926"/>
                </a:lnSpc>
              </a:pPr>
              <a:endParaRPr/>
            </a:p>
          </p:txBody>
        </p:sp>
      </p:grpSp>
      <p:grpSp>
        <p:nvGrpSpPr>
          <p:cNvPr id="17" name="Group 17"/>
          <p:cNvGrpSpPr/>
          <p:nvPr/>
        </p:nvGrpSpPr>
        <p:grpSpPr>
          <a:xfrm rot="5400000">
            <a:off x="8879355" y="30420"/>
            <a:ext cx="529289" cy="14035933"/>
            <a:chOff x="0" y="0"/>
            <a:chExt cx="812800" cy="21554195"/>
          </a:xfrm>
        </p:grpSpPr>
        <p:sp>
          <p:nvSpPr>
            <p:cNvPr id="18" name="Freeform 18"/>
            <p:cNvSpPr/>
            <p:nvPr/>
          </p:nvSpPr>
          <p:spPr>
            <a:xfrm>
              <a:off x="0" y="0"/>
              <a:ext cx="812800" cy="21554194"/>
            </a:xfrm>
            <a:custGeom>
              <a:avLst/>
              <a:gdLst/>
              <a:ahLst/>
              <a:cxnLst/>
              <a:rect l="l" t="t" r="r" b="b"/>
              <a:pathLst>
                <a:path w="812800" h="21554194">
                  <a:moveTo>
                    <a:pt x="0" y="0"/>
                  </a:moveTo>
                  <a:lnTo>
                    <a:pt x="812800" y="0"/>
                  </a:lnTo>
                  <a:lnTo>
                    <a:pt x="812800" y="21554194"/>
                  </a:lnTo>
                  <a:lnTo>
                    <a:pt x="0" y="21554194"/>
                  </a:lnTo>
                  <a:close/>
                </a:path>
              </a:pathLst>
            </a:custGeom>
            <a:solidFill>
              <a:srgbClr val="C2674B"/>
            </a:solidFill>
          </p:spPr>
        </p:sp>
        <p:sp>
          <p:nvSpPr>
            <p:cNvPr id="19" name="TextBox 19"/>
            <p:cNvSpPr txBox="1"/>
            <p:nvPr/>
          </p:nvSpPr>
          <p:spPr>
            <a:xfrm>
              <a:off x="0" y="-28575"/>
              <a:ext cx="812800" cy="21582770"/>
            </a:xfrm>
            <a:prstGeom prst="rect">
              <a:avLst/>
            </a:prstGeom>
          </p:spPr>
          <p:txBody>
            <a:bodyPr lIns="14255" tIns="14255" rIns="14255" bIns="14255" rtlCol="0" anchor="ctr"/>
            <a:lstStyle/>
            <a:p>
              <a:pPr algn="ctr">
                <a:lnSpc>
                  <a:spcPts val="926"/>
                </a:lnSpc>
              </a:pPr>
              <a:endParaRPr/>
            </a:p>
          </p:txBody>
        </p:sp>
      </p:grpSp>
      <p:grpSp>
        <p:nvGrpSpPr>
          <p:cNvPr id="20" name="Group 20"/>
          <p:cNvGrpSpPr/>
          <p:nvPr/>
        </p:nvGrpSpPr>
        <p:grpSpPr>
          <a:xfrm rot="-5400000">
            <a:off x="17745160" y="6770191"/>
            <a:ext cx="529289" cy="556390"/>
            <a:chOff x="0" y="0"/>
            <a:chExt cx="812800" cy="854417"/>
          </a:xfrm>
        </p:grpSpPr>
        <p:sp>
          <p:nvSpPr>
            <p:cNvPr id="21" name="Freeform 21"/>
            <p:cNvSpPr/>
            <p:nvPr/>
          </p:nvSpPr>
          <p:spPr>
            <a:xfrm>
              <a:off x="0" y="0"/>
              <a:ext cx="812800" cy="854417"/>
            </a:xfrm>
            <a:custGeom>
              <a:avLst/>
              <a:gdLst/>
              <a:ahLst/>
              <a:cxnLst/>
              <a:rect l="l" t="t" r="r" b="b"/>
              <a:pathLst>
                <a:path w="812800" h="854417">
                  <a:moveTo>
                    <a:pt x="0" y="0"/>
                  </a:moveTo>
                  <a:lnTo>
                    <a:pt x="812800" y="0"/>
                  </a:lnTo>
                  <a:lnTo>
                    <a:pt x="812800" y="854417"/>
                  </a:lnTo>
                  <a:lnTo>
                    <a:pt x="0" y="854417"/>
                  </a:lnTo>
                  <a:close/>
                </a:path>
              </a:pathLst>
            </a:custGeom>
            <a:solidFill>
              <a:srgbClr val="44261C"/>
            </a:solidFill>
          </p:spPr>
        </p:sp>
        <p:sp>
          <p:nvSpPr>
            <p:cNvPr id="22" name="TextBox 22"/>
            <p:cNvSpPr txBox="1"/>
            <p:nvPr/>
          </p:nvSpPr>
          <p:spPr>
            <a:xfrm>
              <a:off x="0" y="-28575"/>
              <a:ext cx="812800" cy="882992"/>
            </a:xfrm>
            <a:prstGeom prst="rect">
              <a:avLst/>
            </a:prstGeom>
          </p:spPr>
          <p:txBody>
            <a:bodyPr lIns="14255" tIns="14255" rIns="14255" bIns="14255" rtlCol="0" anchor="ctr"/>
            <a:lstStyle/>
            <a:p>
              <a:pPr algn="ctr">
                <a:lnSpc>
                  <a:spcPts val="926"/>
                </a:lnSpc>
              </a:pPr>
              <a:endParaRPr/>
            </a:p>
          </p:txBody>
        </p:sp>
      </p:grpSp>
      <p:grpSp>
        <p:nvGrpSpPr>
          <p:cNvPr id="23" name="Group 23"/>
          <p:cNvGrpSpPr/>
          <p:nvPr/>
        </p:nvGrpSpPr>
        <p:grpSpPr>
          <a:xfrm rot="-5400000">
            <a:off x="17207548" y="6761869"/>
            <a:ext cx="529289" cy="573035"/>
            <a:chOff x="0" y="0"/>
            <a:chExt cx="812800" cy="879978"/>
          </a:xfrm>
        </p:grpSpPr>
        <p:sp>
          <p:nvSpPr>
            <p:cNvPr id="24" name="Freeform 24"/>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5B3123"/>
            </a:solidFill>
          </p:spPr>
        </p:sp>
        <p:sp>
          <p:nvSpPr>
            <p:cNvPr id="25" name="TextBox 25"/>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26" name="Group 26"/>
          <p:cNvGrpSpPr/>
          <p:nvPr/>
        </p:nvGrpSpPr>
        <p:grpSpPr>
          <a:xfrm rot="-5400000">
            <a:off x="16678259" y="6761869"/>
            <a:ext cx="529289" cy="573035"/>
            <a:chOff x="0" y="0"/>
            <a:chExt cx="812800" cy="879978"/>
          </a:xfrm>
        </p:grpSpPr>
        <p:sp>
          <p:nvSpPr>
            <p:cNvPr id="27" name="Freeform 27"/>
            <p:cNvSpPr/>
            <p:nvPr/>
          </p:nvSpPr>
          <p:spPr>
            <a:xfrm>
              <a:off x="0" y="0"/>
              <a:ext cx="812800" cy="879978"/>
            </a:xfrm>
            <a:custGeom>
              <a:avLst/>
              <a:gdLst/>
              <a:ahLst/>
              <a:cxnLst/>
              <a:rect l="l" t="t" r="r" b="b"/>
              <a:pathLst>
                <a:path w="812800" h="879978">
                  <a:moveTo>
                    <a:pt x="0" y="0"/>
                  </a:moveTo>
                  <a:lnTo>
                    <a:pt x="812800" y="0"/>
                  </a:lnTo>
                  <a:lnTo>
                    <a:pt x="812800" y="879978"/>
                  </a:lnTo>
                  <a:lnTo>
                    <a:pt x="0" y="879978"/>
                  </a:lnTo>
                  <a:close/>
                </a:path>
              </a:pathLst>
            </a:custGeom>
            <a:solidFill>
              <a:srgbClr val="7D4432"/>
            </a:solidFill>
          </p:spPr>
        </p:sp>
        <p:sp>
          <p:nvSpPr>
            <p:cNvPr id="28" name="TextBox 28"/>
            <p:cNvSpPr txBox="1"/>
            <p:nvPr/>
          </p:nvSpPr>
          <p:spPr>
            <a:xfrm>
              <a:off x="0" y="-28575"/>
              <a:ext cx="812800" cy="908553"/>
            </a:xfrm>
            <a:prstGeom prst="rect">
              <a:avLst/>
            </a:prstGeom>
          </p:spPr>
          <p:txBody>
            <a:bodyPr lIns="14255" tIns="14255" rIns="14255" bIns="14255" rtlCol="0" anchor="ctr"/>
            <a:lstStyle/>
            <a:p>
              <a:pPr algn="ctr">
                <a:lnSpc>
                  <a:spcPts val="926"/>
                </a:lnSpc>
              </a:pPr>
              <a:endParaRPr/>
            </a:p>
          </p:txBody>
        </p:sp>
      </p:grpSp>
      <p:grpSp>
        <p:nvGrpSpPr>
          <p:cNvPr id="29" name="Group 29"/>
          <p:cNvGrpSpPr/>
          <p:nvPr/>
        </p:nvGrpSpPr>
        <p:grpSpPr>
          <a:xfrm rot="-5400000">
            <a:off x="16159655" y="6772554"/>
            <a:ext cx="529289" cy="551664"/>
            <a:chOff x="0" y="0"/>
            <a:chExt cx="812800" cy="847160"/>
          </a:xfrm>
        </p:grpSpPr>
        <p:sp>
          <p:nvSpPr>
            <p:cNvPr id="30" name="Freeform 30"/>
            <p:cNvSpPr/>
            <p:nvPr/>
          </p:nvSpPr>
          <p:spPr>
            <a:xfrm>
              <a:off x="0" y="0"/>
              <a:ext cx="812800" cy="847160"/>
            </a:xfrm>
            <a:custGeom>
              <a:avLst/>
              <a:gdLst/>
              <a:ahLst/>
              <a:cxnLst/>
              <a:rect l="l" t="t" r="r" b="b"/>
              <a:pathLst>
                <a:path w="812800" h="847160">
                  <a:moveTo>
                    <a:pt x="0" y="0"/>
                  </a:moveTo>
                  <a:lnTo>
                    <a:pt x="812800" y="0"/>
                  </a:lnTo>
                  <a:lnTo>
                    <a:pt x="812800" y="847160"/>
                  </a:lnTo>
                  <a:lnTo>
                    <a:pt x="0" y="847160"/>
                  </a:lnTo>
                  <a:close/>
                </a:path>
              </a:pathLst>
            </a:custGeom>
            <a:solidFill>
              <a:srgbClr val="9F553E"/>
            </a:solidFill>
          </p:spPr>
        </p:sp>
        <p:sp>
          <p:nvSpPr>
            <p:cNvPr id="31" name="TextBox 31"/>
            <p:cNvSpPr txBox="1"/>
            <p:nvPr/>
          </p:nvSpPr>
          <p:spPr>
            <a:xfrm>
              <a:off x="0" y="-28575"/>
              <a:ext cx="812800" cy="875735"/>
            </a:xfrm>
            <a:prstGeom prst="rect">
              <a:avLst/>
            </a:prstGeom>
          </p:spPr>
          <p:txBody>
            <a:bodyPr lIns="14255" tIns="14255" rIns="14255" bIns="14255" rtlCol="0" anchor="ctr"/>
            <a:lstStyle/>
            <a:p>
              <a:pPr algn="ctr">
                <a:lnSpc>
                  <a:spcPts val="926"/>
                </a:lnSpc>
              </a:pPr>
              <a:endParaRPr/>
            </a:p>
          </p:txBody>
        </p:sp>
      </p:grpSp>
      <p:grpSp>
        <p:nvGrpSpPr>
          <p:cNvPr id="32" name="Group 32"/>
          <p:cNvGrpSpPr/>
          <p:nvPr/>
        </p:nvGrpSpPr>
        <p:grpSpPr>
          <a:xfrm>
            <a:off x="11149752" y="4324123"/>
            <a:ext cx="3326236" cy="4271538"/>
            <a:chOff x="0" y="0"/>
            <a:chExt cx="4434982" cy="5695384"/>
          </a:xfrm>
        </p:grpSpPr>
        <p:pic>
          <p:nvPicPr>
            <p:cNvPr id="33" name="Picture 33"/>
            <p:cNvPicPr>
              <a:picLocks noChangeAspect="1"/>
            </p:cNvPicPr>
            <p:nvPr/>
          </p:nvPicPr>
          <p:blipFill>
            <a:blip r:embed="rId3"/>
            <a:srcRect l="11065" r="11065"/>
            <a:stretch>
              <a:fillRect/>
            </a:stretch>
          </p:blipFill>
          <p:spPr>
            <a:xfrm>
              <a:off x="0" y="0"/>
              <a:ext cx="4434982" cy="5695384"/>
            </a:xfrm>
            <a:prstGeom prst="rect">
              <a:avLst/>
            </a:prstGeom>
          </p:spPr>
        </p:pic>
      </p:grpSp>
      <p:grpSp>
        <p:nvGrpSpPr>
          <p:cNvPr id="34" name="Group 34"/>
          <p:cNvGrpSpPr/>
          <p:nvPr/>
        </p:nvGrpSpPr>
        <p:grpSpPr>
          <a:xfrm>
            <a:off x="14961764" y="4324123"/>
            <a:ext cx="3326236" cy="4271538"/>
            <a:chOff x="0" y="0"/>
            <a:chExt cx="4434982" cy="5695384"/>
          </a:xfrm>
        </p:grpSpPr>
        <p:pic>
          <p:nvPicPr>
            <p:cNvPr id="35" name="Picture 35"/>
            <p:cNvPicPr>
              <a:picLocks noChangeAspect="1"/>
            </p:cNvPicPr>
            <p:nvPr/>
          </p:nvPicPr>
          <p:blipFill>
            <a:blip r:embed="rId4"/>
            <a:srcRect l="24059" r="24059"/>
            <a:stretch>
              <a:fillRect/>
            </a:stretch>
          </p:blipFill>
          <p:spPr>
            <a:xfrm>
              <a:off x="0" y="0"/>
              <a:ext cx="4434982" cy="5695384"/>
            </a:xfrm>
            <a:prstGeom prst="rect">
              <a:avLst/>
            </a:prstGeom>
          </p:spPr>
        </p:pic>
      </p:grpSp>
      <p:grpSp>
        <p:nvGrpSpPr>
          <p:cNvPr id="36" name="Group 36"/>
          <p:cNvGrpSpPr/>
          <p:nvPr/>
        </p:nvGrpSpPr>
        <p:grpSpPr>
          <a:xfrm>
            <a:off x="32615" y="4396155"/>
            <a:ext cx="3326236" cy="4271538"/>
            <a:chOff x="0" y="0"/>
            <a:chExt cx="4434982" cy="5695384"/>
          </a:xfrm>
        </p:grpSpPr>
        <p:pic>
          <p:nvPicPr>
            <p:cNvPr id="37" name="Picture 37"/>
            <p:cNvPicPr>
              <a:picLocks noChangeAspect="1"/>
            </p:cNvPicPr>
            <p:nvPr/>
          </p:nvPicPr>
          <p:blipFill>
            <a:blip r:embed="rId5"/>
            <a:srcRect l="20798" r="20798"/>
            <a:stretch>
              <a:fillRect/>
            </a:stretch>
          </p:blipFill>
          <p:spPr>
            <a:xfrm>
              <a:off x="0" y="0"/>
              <a:ext cx="4434982" cy="5695384"/>
            </a:xfrm>
            <a:prstGeom prst="rect">
              <a:avLst/>
            </a:prstGeom>
          </p:spPr>
        </p:pic>
      </p:grpSp>
      <p:sp>
        <p:nvSpPr>
          <p:cNvPr id="38" name="AutoShape 38"/>
          <p:cNvSpPr/>
          <p:nvPr/>
        </p:nvSpPr>
        <p:spPr>
          <a:xfrm>
            <a:off x="5897880" y="5143500"/>
            <a:ext cx="6492240" cy="0"/>
          </a:xfrm>
          <a:prstGeom prst="line">
            <a:avLst/>
          </a:prstGeom>
          <a:ln w="38100" cap="flat">
            <a:solidFill>
              <a:srgbClr val="000000"/>
            </a:solidFill>
            <a:prstDash val="solid"/>
            <a:headEnd type="none" w="sm" len="sm"/>
            <a:tailEnd type="none" w="sm" len="sm"/>
          </a:ln>
        </p:spPr>
      </p:sp>
      <p:sp>
        <p:nvSpPr>
          <p:cNvPr id="39" name="Freeform 39"/>
          <p:cNvSpPr/>
          <p:nvPr/>
        </p:nvSpPr>
        <p:spPr>
          <a:xfrm>
            <a:off x="4237088" y="4324123"/>
            <a:ext cx="2842970" cy="4271538"/>
          </a:xfrm>
          <a:custGeom>
            <a:avLst/>
            <a:gdLst/>
            <a:ahLst/>
            <a:cxnLst/>
            <a:rect l="l" t="t" r="r" b="b"/>
            <a:pathLst>
              <a:path w="2842970" h="4271538">
                <a:moveTo>
                  <a:pt x="0" y="0"/>
                </a:moveTo>
                <a:lnTo>
                  <a:pt x="2842971" y="0"/>
                </a:lnTo>
                <a:lnTo>
                  <a:pt x="2842971" y="4271538"/>
                </a:lnTo>
                <a:lnTo>
                  <a:pt x="0" y="4271538"/>
                </a:lnTo>
                <a:lnTo>
                  <a:pt x="0" y="0"/>
                </a:lnTo>
                <a:close/>
              </a:path>
            </a:pathLst>
          </a:custGeom>
          <a:blipFill>
            <a:blip r:embed="rId6"/>
            <a:stretch>
              <a:fillRect l="-2117" r="-2117"/>
            </a:stretch>
          </a:blipFill>
        </p:spPr>
      </p:sp>
      <p:sp>
        <p:nvSpPr>
          <p:cNvPr id="40" name="Freeform 40"/>
          <p:cNvSpPr/>
          <p:nvPr/>
        </p:nvSpPr>
        <p:spPr>
          <a:xfrm>
            <a:off x="7813573" y="4396155"/>
            <a:ext cx="2660854" cy="4271538"/>
          </a:xfrm>
          <a:custGeom>
            <a:avLst/>
            <a:gdLst/>
            <a:ahLst/>
            <a:cxnLst/>
            <a:rect l="l" t="t" r="r" b="b"/>
            <a:pathLst>
              <a:path w="2660854" h="4271538">
                <a:moveTo>
                  <a:pt x="0" y="0"/>
                </a:moveTo>
                <a:lnTo>
                  <a:pt x="2660854" y="0"/>
                </a:lnTo>
                <a:lnTo>
                  <a:pt x="2660854" y="4271538"/>
                </a:lnTo>
                <a:lnTo>
                  <a:pt x="0" y="4271538"/>
                </a:lnTo>
                <a:lnTo>
                  <a:pt x="0" y="0"/>
                </a:lnTo>
                <a:close/>
              </a:path>
            </a:pathLst>
          </a:custGeom>
          <a:blipFill>
            <a:blip r:embed="rId7"/>
            <a:stretch>
              <a:fillRect l="-3016" r="-3016"/>
            </a:stretch>
          </a:blipFill>
        </p:spPr>
      </p:sp>
      <p:sp>
        <p:nvSpPr>
          <p:cNvPr id="41" name="TextBox 41"/>
          <p:cNvSpPr txBox="1"/>
          <p:nvPr/>
        </p:nvSpPr>
        <p:spPr>
          <a:xfrm>
            <a:off x="3773328" y="1095375"/>
            <a:ext cx="10741344" cy="2391537"/>
          </a:xfrm>
          <a:prstGeom prst="rect">
            <a:avLst/>
          </a:prstGeom>
        </p:spPr>
        <p:txBody>
          <a:bodyPr lIns="0" tIns="0" rIns="0" bIns="0" rtlCol="0" anchor="t">
            <a:spAutoFit/>
          </a:bodyPr>
          <a:lstStyle/>
          <a:p>
            <a:pPr algn="ctr">
              <a:lnSpc>
                <a:spcPts val="9324"/>
              </a:lnSpc>
            </a:pPr>
            <a:r>
              <a:rPr lang="en-US" sz="8400" b="1" spc="-470">
                <a:solidFill>
                  <a:srgbClr val="F6F6F6"/>
                </a:solidFill>
                <a:latin typeface="TT Norms Bold"/>
                <a:ea typeface="TT Norms Bold"/>
                <a:cs typeface="TT Norms Bold"/>
                <a:sym typeface="TT Norms Bold"/>
              </a:rPr>
              <a:t>FIDIC SÖZLEŞME TÜRLERİ</a:t>
            </a:r>
          </a:p>
        </p:txBody>
      </p:sp>
      <p:sp>
        <p:nvSpPr>
          <p:cNvPr id="42" name="TextBox 42"/>
          <p:cNvSpPr txBox="1"/>
          <p:nvPr/>
        </p:nvSpPr>
        <p:spPr>
          <a:xfrm>
            <a:off x="556390" y="8912203"/>
            <a:ext cx="1417082" cy="108204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KIRMIZI</a:t>
            </a:r>
          </a:p>
          <a:p>
            <a:pPr algn="just">
              <a:lnSpc>
                <a:spcPts val="4379"/>
              </a:lnSpc>
            </a:pPr>
            <a:endParaRPr lang="en-US" sz="2999">
              <a:solidFill>
                <a:srgbClr val="44261C"/>
              </a:solidFill>
              <a:latin typeface="TT Norms"/>
              <a:ea typeface="TT Norms"/>
              <a:cs typeface="TT Norms"/>
              <a:sym typeface="TT Norms"/>
            </a:endParaRPr>
          </a:p>
        </p:txBody>
      </p:sp>
      <p:sp>
        <p:nvSpPr>
          <p:cNvPr id="43" name="TextBox 43"/>
          <p:cNvSpPr txBox="1"/>
          <p:nvPr/>
        </p:nvSpPr>
        <p:spPr>
          <a:xfrm>
            <a:off x="4950033" y="8912203"/>
            <a:ext cx="1022866" cy="52959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YEŞİL</a:t>
            </a:r>
          </a:p>
        </p:txBody>
      </p:sp>
      <p:sp>
        <p:nvSpPr>
          <p:cNvPr id="44" name="TextBox 44"/>
          <p:cNvSpPr txBox="1"/>
          <p:nvPr/>
        </p:nvSpPr>
        <p:spPr>
          <a:xfrm>
            <a:off x="8632567" y="8912203"/>
            <a:ext cx="843796" cy="52959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SARI</a:t>
            </a:r>
          </a:p>
        </p:txBody>
      </p:sp>
      <p:sp>
        <p:nvSpPr>
          <p:cNvPr id="45" name="TextBox 45"/>
          <p:cNvSpPr txBox="1"/>
          <p:nvPr/>
        </p:nvSpPr>
        <p:spPr>
          <a:xfrm>
            <a:off x="12089090" y="8912203"/>
            <a:ext cx="1447562" cy="52959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GÜMÜŞ</a:t>
            </a:r>
          </a:p>
        </p:txBody>
      </p:sp>
      <p:sp>
        <p:nvSpPr>
          <p:cNvPr id="46" name="TextBox 46"/>
          <p:cNvSpPr txBox="1"/>
          <p:nvPr/>
        </p:nvSpPr>
        <p:spPr>
          <a:xfrm>
            <a:off x="16084936" y="8912203"/>
            <a:ext cx="1230392" cy="529590"/>
          </a:xfrm>
          <a:prstGeom prst="rect">
            <a:avLst/>
          </a:prstGeom>
        </p:spPr>
        <p:txBody>
          <a:bodyPr lIns="0" tIns="0" rIns="0" bIns="0" rtlCol="0" anchor="t">
            <a:spAutoFit/>
          </a:bodyPr>
          <a:lstStyle/>
          <a:p>
            <a:pPr algn="just">
              <a:lnSpc>
                <a:spcPts val="4379"/>
              </a:lnSpc>
            </a:pPr>
            <a:r>
              <a:rPr lang="en-US" sz="2999">
                <a:solidFill>
                  <a:srgbClr val="44261C"/>
                </a:solidFill>
                <a:latin typeface="TT Norms"/>
                <a:ea typeface="TT Norms"/>
                <a:cs typeface="TT Norms"/>
                <a:sym typeface="TT Norms"/>
              </a:rPr>
              <a:t>BEYAZ</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2" name="Freeform 2"/>
          <p:cNvSpPr/>
          <p:nvPr/>
        </p:nvSpPr>
        <p:spPr>
          <a:xfrm>
            <a:off x="2164910" y="4259082"/>
            <a:ext cx="884084" cy="752275"/>
          </a:xfrm>
          <a:custGeom>
            <a:avLst/>
            <a:gdLst/>
            <a:ahLst/>
            <a:cxnLst/>
            <a:rect l="l" t="t" r="r" b="b"/>
            <a:pathLst>
              <a:path w="884084" h="752275">
                <a:moveTo>
                  <a:pt x="0" y="0"/>
                </a:moveTo>
                <a:lnTo>
                  <a:pt x="884084" y="0"/>
                </a:lnTo>
                <a:lnTo>
                  <a:pt x="884084" y="752274"/>
                </a:lnTo>
                <a:lnTo>
                  <a:pt x="0" y="7522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2216527" y="6288554"/>
            <a:ext cx="780850" cy="780850"/>
          </a:xfrm>
          <a:custGeom>
            <a:avLst/>
            <a:gdLst/>
            <a:ahLst/>
            <a:cxnLst/>
            <a:rect l="l" t="t" r="r" b="b"/>
            <a:pathLst>
              <a:path w="780850" h="780850">
                <a:moveTo>
                  <a:pt x="0" y="0"/>
                </a:moveTo>
                <a:lnTo>
                  <a:pt x="780850" y="0"/>
                </a:lnTo>
                <a:lnTo>
                  <a:pt x="780850" y="780849"/>
                </a:lnTo>
                <a:lnTo>
                  <a:pt x="0" y="7808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216527" y="5241476"/>
            <a:ext cx="780850" cy="832301"/>
          </a:xfrm>
          <a:custGeom>
            <a:avLst/>
            <a:gdLst/>
            <a:ahLst/>
            <a:cxnLst/>
            <a:rect l="l" t="t" r="r" b="b"/>
            <a:pathLst>
              <a:path w="780850" h="832301">
                <a:moveTo>
                  <a:pt x="0" y="0"/>
                </a:moveTo>
                <a:lnTo>
                  <a:pt x="780850" y="0"/>
                </a:lnTo>
                <a:lnTo>
                  <a:pt x="780850" y="832301"/>
                </a:lnTo>
                <a:lnTo>
                  <a:pt x="0" y="8323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357854" y="2273395"/>
            <a:ext cx="4926489" cy="6571936"/>
          </a:xfrm>
          <a:custGeom>
            <a:avLst/>
            <a:gdLst/>
            <a:ahLst/>
            <a:cxnLst/>
            <a:rect l="l" t="t" r="r" b="b"/>
            <a:pathLst>
              <a:path w="4926489" h="6571936">
                <a:moveTo>
                  <a:pt x="0" y="0"/>
                </a:moveTo>
                <a:lnTo>
                  <a:pt x="4926489" y="0"/>
                </a:lnTo>
                <a:lnTo>
                  <a:pt x="4926489" y="6571936"/>
                </a:lnTo>
                <a:lnTo>
                  <a:pt x="0" y="6571936"/>
                </a:lnTo>
                <a:lnTo>
                  <a:pt x="0" y="0"/>
                </a:lnTo>
                <a:close/>
              </a:path>
            </a:pathLst>
          </a:custGeom>
          <a:blipFill>
            <a:blip r:embed="rId8"/>
            <a:stretch>
              <a:fillRect/>
            </a:stretch>
          </a:blipFill>
        </p:spPr>
      </p:sp>
      <p:sp>
        <p:nvSpPr>
          <p:cNvPr id="6" name="TextBox 6"/>
          <p:cNvSpPr txBox="1"/>
          <p:nvPr/>
        </p:nvSpPr>
        <p:spPr>
          <a:xfrm>
            <a:off x="3927315" y="1095375"/>
            <a:ext cx="10433371" cy="1210437"/>
          </a:xfrm>
          <a:prstGeom prst="rect">
            <a:avLst/>
          </a:prstGeom>
        </p:spPr>
        <p:txBody>
          <a:bodyPr lIns="0" tIns="0" rIns="0" bIns="0" rtlCol="0" anchor="t">
            <a:spAutoFit/>
          </a:bodyPr>
          <a:lstStyle/>
          <a:p>
            <a:pPr algn="ctr">
              <a:lnSpc>
                <a:spcPts val="9324"/>
              </a:lnSpc>
            </a:pPr>
            <a:r>
              <a:rPr lang="en-US" sz="8400" b="1" spc="-470">
                <a:solidFill>
                  <a:srgbClr val="BC1823"/>
                </a:solidFill>
                <a:latin typeface="TT Norms Bold"/>
                <a:ea typeface="TT Norms Bold"/>
                <a:cs typeface="TT Norms Bold"/>
                <a:sym typeface="TT Norms Bold"/>
              </a:rPr>
              <a:t>KIRMIZI KİTAP</a:t>
            </a:r>
          </a:p>
        </p:txBody>
      </p:sp>
      <p:sp>
        <p:nvSpPr>
          <p:cNvPr id="7" name="TextBox 7"/>
          <p:cNvSpPr txBox="1"/>
          <p:nvPr/>
        </p:nvSpPr>
        <p:spPr>
          <a:xfrm>
            <a:off x="5284343" y="3519108"/>
            <a:ext cx="12005133" cy="5042535"/>
          </a:xfrm>
          <a:prstGeom prst="rect">
            <a:avLst/>
          </a:prstGeom>
        </p:spPr>
        <p:txBody>
          <a:bodyPr lIns="0" tIns="0" rIns="0" bIns="0" rtlCol="0" anchor="t">
            <a:spAutoFit/>
          </a:bodyPr>
          <a:lstStyle/>
          <a:p>
            <a:pPr marL="647700" lvl="1" indent="-323850" algn="just">
              <a:lnSpc>
                <a:spcPts val="4020"/>
              </a:lnSpc>
              <a:buFont typeface="Arial"/>
              <a:buChar char="•"/>
            </a:pPr>
            <a:r>
              <a:rPr lang="en-US" sz="3000">
                <a:solidFill>
                  <a:srgbClr val="44261C"/>
                </a:solidFill>
                <a:latin typeface="TT Norms"/>
                <a:ea typeface="TT Norms"/>
                <a:cs typeface="TT Norms"/>
                <a:sym typeface="TT Norms"/>
              </a:rPr>
              <a:t>Kapsam: Kırmızı Kitap, özellikle geleneksel müteahhitlik işlerinde (örn. inşaat, yol, köprü) tercih edilir.</a:t>
            </a:r>
          </a:p>
          <a:p>
            <a:pPr algn="just">
              <a:lnSpc>
                <a:spcPts val="4020"/>
              </a:lnSpc>
            </a:pPr>
            <a:endParaRPr lang="en-US" sz="3000">
              <a:solidFill>
                <a:srgbClr val="44261C"/>
              </a:solidFill>
              <a:latin typeface="TT Norms"/>
              <a:ea typeface="TT Norms"/>
              <a:cs typeface="TT Norms"/>
              <a:sym typeface="TT Norms"/>
            </a:endParaRPr>
          </a:p>
          <a:p>
            <a:pPr marL="647700" lvl="1" indent="-323850" algn="just">
              <a:lnSpc>
                <a:spcPts val="4020"/>
              </a:lnSpc>
              <a:buFont typeface="Arial"/>
              <a:buChar char="•"/>
            </a:pPr>
            <a:r>
              <a:rPr lang="en-US" sz="3000">
                <a:solidFill>
                  <a:srgbClr val="44261C"/>
                </a:solidFill>
                <a:latin typeface="TT Norms"/>
                <a:ea typeface="TT Norms"/>
                <a:cs typeface="TT Norms"/>
                <a:sym typeface="TT Norms"/>
              </a:rPr>
              <a:t>Özellikler: İşveren projeyi tasarlarken, yüklenici tasarıma uygun olarak inşaat işini üstlenir. Genelde, işverenin tasarım sorumluluğunda olduğu durumlar için uygundur.</a:t>
            </a:r>
          </a:p>
          <a:p>
            <a:pPr algn="just">
              <a:lnSpc>
                <a:spcPts val="4020"/>
              </a:lnSpc>
            </a:pPr>
            <a:endParaRPr lang="en-US" sz="3000">
              <a:solidFill>
                <a:srgbClr val="44261C"/>
              </a:solidFill>
              <a:latin typeface="TT Norms"/>
              <a:ea typeface="TT Norms"/>
              <a:cs typeface="TT Norms"/>
              <a:sym typeface="TT Norms"/>
            </a:endParaRPr>
          </a:p>
          <a:p>
            <a:pPr marL="647700" lvl="1" indent="-323850" algn="just">
              <a:lnSpc>
                <a:spcPts val="4020"/>
              </a:lnSpc>
              <a:buFont typeface="Arial"/>
              <a:buChar char="•"/>
            </a:pPr>
            <a:r>
              <a:rPr lang="en-US" sz="3000">
                <a:solidFill>
                  <a:srgbClr val="44261C"/>
                </a:solidFill>
                <a:latin typeface="TT Norms"/>
                <a:ea typeface="TT Norms"/>
                <a:cs typeface="TT Norms"/>
                <a:sym typeface="TT Norms"/>
              </a:rPr>
              <a:t>Öne Çıkan Özellikler: Bu sözleşme türü, işveren ve yüklenici arasındaki sorumlulukları ve maliyet yönetimini detaylandırır.</a:t>
            </a:r>
          </a:p>
          <a:p>
            <a:pPr algn="just">
              <a:lnSpc>
                <a:spcPts val="4020"/>
              </a:lnSpc>
            </a:pPr>
            <a:endParaRPr lang="en-US" sz="3000">
              <a:solidFill>
                <a:srgbClr val="44261C"/>
              </a:solidFill>
              <a:latin typeface="TT Norms"/>
              <a:ea typeface="TT Norms"/>
              <a:cs typeface="TT Norms"/>
              <a:sym typeface="TT Nor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E287C"/>
        </a:solidFill>
        <a:effectLst/>
      </p:bgPr>
    </p:bg>
    <p:spTree>
      <p:nvGrpSpPr>
        <p:cNvPr id="1" name=""/>
        <p:cNvGrpSpPr/>
        <p:nvPr/>
      </p:nvGrpSpPr>
      <p:grpSpPr>
        <a:xfrm>
          <a:off x="0" y="0"/>
          <a:ext cx="0" cy="0"/>
          <a:chOff x="0" y="0"/>
          <a:chExt cx="0" cy="0"/>
        </a:xfrm>
      </p:grpSpPr>
      <p:sp>
        <p:nvSpPr>
          <p:cNvPr id="2" name="Freeform 2"/>
          <p:cNvSpPr/>
          <p:nvPr/>
        </p:nvSpPr>
        <p:spPr>
          <a:xfrm>
            <a:off x="2164910" y="4259082"/>
            <a:ext cx="884084" cy="752275"/>
          </a:xfrm>
          <a:custGeom>
            <a:avLst/>
            <a:gdLst/>
            <a:ahLst/>
            <a:cxnLst/>
            <a:rect l="l" t="t" r="r" b="b"/>
            <a:pathLst>
              <a:path w="884084" h="752275">
                <a:moveTo>
                  <a:pt x="0" y="0"/>
                </a:moveTo>
                <a:lnTo>
                  <a:pt x="884084" y="0"/>
                </a:lnTo>
                <a:lnTo>
                  <a:pt x="884084" y="752274"/>
                </a:lnTo>
                <a:lnTo>
                  <a:pt x="0" y="7522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2216527" y="6288554"/>
            <a:ext cx="780850" cy="780850"/>
          </a:xfrm>
          <a:custGeom>
            <a:avLst/>
            <a:gdLst/>
            <a:ahLst/>
            <a:cxnLst/>
            <a:rect l="l" t="t" r="r" b="b"/>
            <a:pathLst>
              <a:path w="780850" h="780850">
                <a:moveTo>
                  <a:pt x="0" y="0"/>
                </a:moveTo>
                <a:lnTo>
                  <a:pt x="780850" y="0"/>
                </a:lnTo>
                <a:lnTo>
                  <a:pt x="780850" y="780849"/>
                </a:lnTo>
                <a:lnTo>
                  <a:pt x="0" y="7808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216527" y="5241476"/>
            <a:ext cx="780850" cy="832301"/>
          </a:xfrm>
          <a:custGeom>
            <a:avLst/>
            <a:gdLst/>
            <a:ahLst/>
            <a:cxnLst/>
            <a:rect l="l" t="t" r="r" b="b"/>
            <a:pathLst>
              <a:path w="780850" h="832301">
                <a:moveTo>
                  <a:pt x="0" y="0"/>
                </a:moveTo>
                <a:lnTo>
                  <a:pt x="780850" y="0"/>
                </a:lnTo>
                <a:lnTo>
                  <a:pt x="780850" y="832301"/>
                </a:lnTo>
                <a:lnTo>
                  <a:pt x="0" y="8323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TextBox 5"/>
          <p:cNvSpPr txBox="1"/>
          <p:nvPr/>
        </p:nvSpPr>
        <p:spPr>
          <a:xfrm>
            <a:off x="5284343" y="3528633"/>
            <a:ext cx="12720487" cy="5258432"/>
          </a:xfrm>
          <a:prstGeom prst="rect">
            <a:avLst/>
          </a:prstGeom>
        </p:spPr>
        <p:txBody>
          <a:bodyPr lIns="0" tIns="0" rIns="0" bIns="0" rtlCol="0" anchor="t">
            <a:spAutoFit/>
          </a:bodyPr>
          <a:lstStyle/>
          <a:p>
            <a:pPr marL="686295" lvl="1" indent="-343147" algn="just">
              <a:lnSpc>
                <a:spcPts val="4259"/>
              </a:lnSpc>
              <a:buFont typeface="Arial"/>
              <a:buChar char="•"/>
            </a:pPr>
            <a:r>
              <a:rPr lang="en-US" sz="3178">
                <a:solidFill>
                  <a:srgbClr val="FFFFFF"/>
                </a:solidFill>
                <a:latin typeface="TT Norms"/>
                <a:ea typeface="TT Norms"/>
                <a:cs typeface="TT Norms"/>
                <a:sym typeface="TT Norms"/>
              </a:rPr>
              <a:t>Kapsam: Tasarım ve inşaat işlerini kapsayan projelerde, örneğin altyapı veya endüstriyel tesis projelerinde kullanılır.</a:t>
            </a:r>
          </a:p>
          <a:p>
            <a:pPr algn="just">
              <a:lnSpc>
                <a:spcPts val="4259"/>
              </a:lnSpc>
            </a:pPr>
            <a:endParaRPr lang="en-US" sz="3178">
              <a:solidFill>
                <a:srgbClr val="FFFFFF"/>
              </a:solidFill>
              <a:latin typeface="TT Norms"/>
              <a:ea typeface="TT Norms"/>
              <a:cs typeface="TT Norms"/>
              <a:sym typeface="TT Norms"/>
            </a:endParaRPr>
          </a:p>
          <a:p>
            <a:pPr marL="686295" lvl="1" indent="-343147" algn="just">
              <a:lnSpc>
                <a:spcPts val="4259"/>
              </a:lnSpc>
              <a:buFont typeface="Arial"/>
              <a:buChar char="•"/>
            </a:pPr>
            <a:r>
              <a:rPr lang="en-US" sz="3178">
                <a:solidFill>
                  <a:srgbClr val="FFFFFF"/>
                </a:solidFill>
                <a:latin typeface="TT Norms"/>
                <a:ea typeface="TT Norms"/>
                <a:cs typeface="TT Norms"/>
                <a:sym typeface="TT Norms"/>
              </a:rPr>
              <a:t>Özellikler: Yüklenici, hem tasarım hem de inşaat işinden sorumludur, yani "design-build" projeleri için uygundur.</a:t>
            </a:r>
          </a:p>
          <a:p>
            <a:pPr algn="just">
              <a:lnSpc>
                <a:spcPts val="4259"/>
              </a:lnSpc>
            </a:pPr>
            <a:endParaRPr lang="en-US" sz="3178">
              <a:solidFill>
                <a:srgbClr val="FFFFFF"/>
              </a:solidFill>
              <a:latin typeface="TT Norms"/>
              <a:ea typeface="TT Norms"/>
              <a:cs typeface="TT Norms"/>
              <a:sym typeface="TT Norms"/>
            </a:endParaRPr>
          </a:p>
          <a:p>
            <a:pPr marL="647700" lvl="1" indent="-323850" algn="just">
              <a:lnSpc>
                <a:spcPts val="4020"/>
              </a:lnSpc>
              <a:buFont typeface="Arial"/>
              <a:buChar char="•"/>
            </a:pPr>
            <a:r>
              <a:rPr lang="en-US" sz="3000">
                <a:solidFill>
                  <a:srgbClr val="FFFFFF"/>
                </a:solidFill>
                <a:latin typeface="TT Norms"/>
                <a:ea typeface="TT Norms"/>
                <a:cs typeface="TT Norms"/>
                <a:sym typeface="TT Norms"/>
              </a:rPr>
              <a:t>Öne Çıkan Özellikler: Sarı Kitap, yüklenicinin daha fazla sorumluluk almasını gerektirir ve tasarım değişiklikleri gibi esneklikler sağlar.</a:t>
            </a:r>
          </a:p>
          <a:p>
            <a:pPr algn="just">
              <a:lnSpc>
                <a:spcPts val="4259"/>
              </a:lnSpc>
            </a:pPr>
            <a:endParaRPr lang="en-US" sz="3000">
              <a:solidFill>
                <a:srgbClr val="FFFFFF"/>
              </a:solidFill>
              <a:latin typeface="TT Norms"/>
              <a:ea typeface="TT Norms"/>
              <a:cs typeface="TT Norms"/>
              <a:sym typeface="TT Norms"/>
            </a:endParaRPr>
          </a:p>
          <a:p>
            <a:pPr algn="just">
              <a:lnSpc>
                <a:spcPts val="4259"/>
              </a:lnSpc>
            </a:pPr>
            <a:endParaRPr lang="en-US" sz="3000">
              <a:solidFill>
                <a:srgbClr val="FFFFFF"/>
              </a:solidFill>
              <a:latin typeface="TT Norms"/>
              <a:ea typeface="TT Norms"/>
              <a:cs typeface="TT Norms"/>
              <a:sym typeface="TT Norms"/>
            </a:endParaRPr>
          </a:p>
        </p:txBody>
      </p:sp>
      <p:sp>
        <p:nvSpPr>
          <p:cNvPr id="6" name="Freeform 6"/>
          <p:cNvSpPr/>
          <p:nvPr/>
        </p:nvSpPr>
        <p:spPr>
          <a:xfrm>
            <a:off x="415309" y="2210433"/>
            <a:ext cx="5164135" cy="6894387"/>
          </a:xfrm>
          <a:custGeom>
            <a:avLst/>
            <a:gdLst/>
            <a:ahLst/>
            <a:cxnLst/>
            <a:rect l="l" t="t" r="r" b="b"/>
            <a:pathLst>
              <a:path w="5164135" h="6894387">
                <a:moveTo>
                  <a:pt x="0" y="0"/>
                </a:moveTo>
                <a:lnTo>
                  <a:pt x="5164135" y="0"/>
                </a:lnTo>
                <a:lnTo>
                  <a:pt x="5164135" y="6894387"/>
                </a:lnTo>
                <a:lnTo>
                  <a:pt x="0" y="6894387"/>
                </a:lnTo>
                <a:lnTo>
                  <a:pt x="0" y="0"/>
                </a:lnTo>
                <a:close/>
              </a:path>
            </a:pathLst>
          </a:custGeom>
          <a:blipFill>
            <a:blip r:embed="rId8"/>
            <a:stretch>
              <a:fillRect/>
            </a:stretch>
          </a:blipFill>
        </p:spPr>
      </p:sp>
      <p:sp>
        <p:nvSpPr>
          <p:cNvPr id="7" name="TextBox 7"/>
          <p:cNvSpPr txBox="1"/>
          <p:nvPr/>
        </p:nvSpPr>
        <p:spPr>
          <a:xfrm>
            <a:off x="3927315" y="1095375"/>
            <a:ext cx="10433371" cy="1210437"/>
          </a:xfrm>
          <a:prstGeom prst="rect">
            <a:avLst/>
          </a:prstGeom>
        </p:spPr>
        <p:txBody>
          <a:bodyPr lIns="0" tIns="0" rIns="0" bIns="0" rtlCol="0" anchor="t">
            <a:spAutoFit/>
          </a:bodyPr>
          <a:lstStyle/>
          <a:p>
            <a:pPr algn="ctr">
              <a:lnSpc>
                <a:spcPts val="9324"/>
              </a:lnSpc>
            </a:pPr>
            <a:r>
              <a:rPr lang="en-US" sz="8400" b="1" spc="-470">
                <a:solidFill>
                  <a:srgbClr val="FFCF60"/>
                </a:solidFill>
                <a:latin typeface="TT Norms Bold"/>
                <a:ea typeface="TT Norms Bold"/>
                <a:cs typeface="TT Norms Bold"/>
                <a:sym typeface="TT Norms Bold"/>
              </a:rPr>
              <a:t>SARI KİTAP</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F553E"/>
        </a:solidFill>
        <a:effectLst/>
      </p:bgPr>
    </p:bg>
    <p:spTree>
      <p:nvGrpSpPr>
        <p:cNvPr id="1" name=""/>
        <p:cNvGrpSpPr/>
        <p:nvPr/>
      </p:nvGrpSpPr>
      <p:grpSpPr>
        <a:xfrm>
          <a:off x="0" y="0"/>
          <a:ext cx="0" cy="0"/>
          <a:chOff x="0" y="0"/>
          <a:chExt cx="0" cy="0"/>
        </a:xfrm>
      </p:grpSpPr>
      <p:sp>
        <p:nvSpPr>
          <p:cNvPr id="2" name="Freeform 2"/>
          <p:cNvSpPr/>
          <p:nvPr/>
        </p:nvSpPr>
        <p:spPr>
          <a:xfrm>
            <a:off x="2164910" y="4259082"/>
            <a:ext cx="884084" cy="752275"/>
          </a:xfrm>
          <a:custGeom>
            <a:avLst/>
            <a:gdLst/>
            <a:ahLst/>
            <a:cxnLst/>
            <a:rect l="l" t="t" r="r" b="b"/>
            <a:pathLst>
              <a:path w="884084" h="752275">
                <a:moveTo>
                  <a:pt x="0" y="0"/>
                </a:moveTo>
                <a:lnTo>
                  <a:pt x="884084" y="0"/>
                </a:lnTo>
                <a:lnTo>
                  <a:pt x="884084" y="752274"/>
                </a:lnTo>
                <a:lnTo>
                  <a:pt x="0" y="7522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2216527" y="6288554"/>
            <a:ext cx="780850" cy="780850"/>
          </a:xfrm>
          <a:custGeom>
            <a:avLst/>
            <a:gdLst/>
            <a:ahLst/>
            <a:cxnLst/>
            <a:rect l="l" t="t" r="r" b="b"/>
            <a:pathLst>
              <a:path w="780850" h="780850">
                <a:moveTo>
                  <a:pt x="0" y="0"/>
                </a:moveTo>
                <a:lnTo>
                  <a:pt x="780850" y="0"/>
                </a:lnTo>
                <a:lnTo>
                  <a:pt x="780850" y="780849"/>
                </a:lnTo>
                <a:lnTo>
                  <a:pt x="0" y="7808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216527" y="5241476"/>
            <a:ext cx="780850" cy="832301"/>
          </a:xfrm>
          <a:custGeom>
            <a:avLst/>
            <a:gdLst/>
            <a:ahLst/>
            <a:cxnLst/>
            <a:rect l="l" t="t" r="r" b="b"/>
            <a:pathLst>
              <a:path w="780850" h="832301">
                <a:moveTo>
                  <a:pt x="0" y="0"/>
                </a:moveTo>
                <a:lnTo>
                  <a:pt x="780850" y="0"/>
                </a:lnTo>
                <a:lnTo>
                  <a:pt x="780850" y="832301"/>
                </a:lnTo>
                <a:lnTo>
                  <a:pt x="0" y="8323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TextBox 5"/>
          <p:cNvSpPr txBox="1"/>
          <p:nvPr/>
        </p:nvSpPr>
        <p:spPr>
          <a:xfrm>
            <a:off x="5284343" y="3519108"/>
            <a:ext cx="12720487" cy="5547360"/>
          </a:xfrm>
          <a:prstGeom prst="rect">
            <a:avLst/>
          </a:prstGeom>
        </p:spPr>
        <p:txBody>
          <a:bodyPr lIns="0" tIns="0" rIns="0" bIns="0" rtlCol="0" anchor="t">
            <a:spAutoFit/>
          </a:bodyPr>
          <a:lstStyle/>
          <a:p>
            <a:pPr marL="647700" lvl="1" indent="-323850" algn="just">
              <a:lnSpc>
                <a:spcPts val="4020"/>
              </a:lnSpc>
              <a:buFont typeface="Arial"/>
              <a:buChar char="•"/>
            </a:pPr>
            <a:r>
              <a:rPr lang="en-US" sz="3000">
                <a:solidFill>
                  <a:srgbClr val="EDEAEA"/>
                </a:solidFill>
                <a:latin typeface="TT Norms"/>
                <a:ea typeface="TT Norms"/>
                <a:cs typeface="TT Norms"/>
                <a:sym typeface="TT Norms"/>
              </a:rPr>
              <a:t>Kapsam: Anahtar teslim projeler, özellikle riskin yükleniciye verildiği projeler için uygundur (örn. büyük altyapı projeleri, endüstriyel tesisler).</a:t>
            </a:r>
          </a:p>
          <a:p>
            <a:pPr algn="just">
              <a:lnSpc>
                <a:spcPts val="4020"/>
              </a:lnSpc>
            </a:pPr>
            <a:endParaRPr lang="en-US" sz="3000">
              <a:solidFill>
                <a:srgbClr val="EDEAEA"/>
              </a:solidFill>
              <a:latin typeface="TT Norms"/>
              <a:ea typeface="TT Norms"/>
              <a:cs typeface="TT Norms"/>
              <a:sym typeface="TT Norms"/>
            </a:endParaRPr>
          </a:p>
          <a:p>
            <a:pPr marL="647700" lvl="1" indent="-323850" algn="just">
              <a:lnSpc>
                <a:spcPts val="4020"/>
              </a:lnSpc>
              <a:buFont typeface="Arial"/>
              <a:buChar char="•"/>
            </a:pPr>
            <a:r>
              <a:rPr lang="en-US" sz="3000">
                <a:solidFill>
                  <a:srgbClr val="EDEAEA"/>
                </a:solidFill>
                <a:latin typeface="TT Norms"/>
                <a:ea typeface="TT Norms"/>
                <a:cs typeface="TT Norms"/>
                <a:sym typeface="TT Norms"/>
              </a:rPr>
              <a:t>Özellikler: Yüklenici, projeyi belirli bir bütçeye ve sürede tamamlama taahhüdünde bulunur, bu nedenle riskin çoğu yüklenicidedir.</a:t>
            </a:r>
          </a:p>
          <a:p>
            <a:pPr algn="just">
              <a:lnSpc>
                <a:spcPts val="4020"/>
              </a:lnSpc>
            </a:pPr>
            <a:endParaRPr lang="en-US" sz="3000">
              <a:solidFill>
                <a:srgbClr val="EDEAEA"/>
              </a:solidFill>
              <a:latin typeface="TT Norms"/>
              <a:ea typeface="TT Norms"/>
              <a:cs typeface="TT Norms"/>
              <a:sym typeface="TT Norms"/>
            </a:endParaRPr>
          </a:p>
          <a:p>
            <a:pPr marL="647700" lvl="1" indent="-323850" algn="just">
              <a:lnSpc>
                <a:spcPts val="4020"/>
              </a:lnSpc>
              <a:buFont typeface="Arial"/>
              <a:buChar char="•"/>
            </a:pPr>
            <a:r>
              <a:rPr lang="en-US" sz="3000">
                <a:solidFill>
                  <a:srgbClr val="EDEAEA"/>
                </a:solidFill>
                <a:latin typeface="TT Norms"/>
                <a:ea typeface="TT Norms"/>
                <a:cs typeface="TT Norms"/>
                <a:sym typeface="TT Norms"/>
              </a:rPr>
              <a:t>Öne Çıkan Özellikler: Sabit fiyatlı projelerde kullanılır ve zamanında teslim, maliyet kontrolü gibi sıkı yönetim gerektirir.</a:t>
            </a:r>
          </a:p>
          <a:p>
            <a:pPr algn="just">
              <a:lnSpc>
                <a:spcPts val="4020"/>
              </a:lnSpc>
            </a:pPr>
            <a:endParaRPr lang="en-US" sz="3000">
              <a:solidFill>
                <a:srgbClr val="EDEAEA"/>
              </a:solidFill>
              <a:latin typeface="TT Norms"/>
              <a:ea typeface="TT Norms"/>
              <a:cs typeface="TT Norms"/>
              <a:sym typeface="TT Norms"/>
            </a:endParaRPr>
          </a:p>
          <a:p>
            <a:pPr algn="just">
              <a:lnSpc>
                <a:spcPts val="4020"/>
              </a:lnSpc>
            </a:pPr>
            <a:endParaRPr lang="en-US" sz="3000">
              <a:solidFill>
                <a:srgbClr val="EDEAEA"/>
              </a:solidFill>
              <a:latin typeface="TT Norms"/>
              <a:ea typeface="TT Norms"/>
              <a:cs typeface="TT Norms"/>
              <a:sym typeface="TT Norms"/>
            </a:endParaRPr>
          </a:p>
          <a:p>
            <a:pPr algn="just">
              <a:lnSpc>
                <a:spcPts val="4020"/>
              </a:lnSpc>
            </a:pPr>
            <a:endParaRPr lang="en-US" sz="3000">
              <a:solidFill>
                <a:srgbClr val="EDEAEA"/>
              </a:solidFill>
              <a:latin typeface="TT Norms"/>
              <a:ea typeface="TT Norms"/>
              <a:cs typeface="TT Norms"/>
              <a:sym typeface="TT Norms"/>
            </a:endParaRPr>
          </a:p>
        </p:txBody>
      </p:sp>
      <p:sp>
        <p:nvSpPr>
          <p:cNvPr id="6" name="Freeform 6"/>
          <p:cNvSpPr/>
          <p:nvPr/>
        </p:nvSpPr>
        <p:spPr>
          <a:xfrm>
            <a:off x="457199" y="2113980"/>
            <a:ext cx="4597447" cy="6952488"/>
          </a:xfrm>
          <a:custGeom>
            <a:avLst/>
            <a:gdLst/>
            <a:ahLst/>
            <a:cxnLst/>
            <a:rect l="l" t="t" r="r" b="b"/>
            <a:pathLst>
              <a:path w="4597447" h="6952488">
                <a:moveTo>
                  <a:pt x="0" y="0"/>
                </a:moveTo>
                <a:lnTo>
                  <a:pt x="4597448" y="0"/>
                </a:lnTo>
                <a:lnTo>
                  <a:pt x="4597448" y="6952488"/>
                </a:lnTo>
                <a:lnTo>
                  <a:pt x="0" y="6952488"/>
                </a:lnTo>
                <a:lnTo>
                  <a:pt x="0" y="0"/>
                </a:lnTo>
                <a:close/>
              </a:path>
            </a:pathLst>
          </a:custGeom>
          <a:blipFill>
            <a:blip r:embed="rId8"/>
            <a:stretch>
              <a:fillRect l="-316" r="-316"/>
            </a:stretch>
          </a:blipFill>
        </p:spPr>
      </p:sp>
      <p:sp>
        <p:nvSpPr>
          <p:cNvPr id="7" name="TextBox 7"/>
          <p:cNvSpPr txBox="1"/>
          <p:nvPr/>
        </p:nvSpPr>
        <p:spPr>
          <a:xfrm>
            <a:off x="3927315" y="1095375"/>
            <a:ext cx="10433371" cy="1210437"/>
          </a:xfrm>
          <a:prstGeom prst="rect">
            <a:avLst/>
          </a:prstGeom>
        </p:spPr>
        <p:txBody>
          <a:bodyPr lIns="0" tIns="0" rIns="0" bIns="0" rtlCol="0" anchor="t">
            <a:spAutoFit/>
          </a:bodyPr>
          <a:lstStyle/>
          <a:p>
            <a:pPr algn="ctr">
              <a:lnSpc>
                <a:spcPts val="9324"/>
              </a:lnSpc>
            </a:pPr>
            <a:r>
              <a:rPr lang="en-US" sz="8400" b="1" spc="-470">
                <a:solidFill>
                  <a:srgbClr val="EDEAEA"/>
                </a:solidFill>
                <a:latin typeface="TT Norms Bold"/>
                <a:ea typeface="TT Norms Bold"/>
                <a:cs typeface="TT Norms Bold"/>
                <a:sym typeface="TT Norms Bold"/>
              </a:rPr>
              <a:t>GÜMÜŞ KİTAP</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Özel</PresentationFormat>
  <Paragraphs>0</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FIDIC VE YİATS</dc:title>
  <cp:lastModifiedBy>ERGUN GÜNDÜZ</cp:lastModifiedBy>
  <cp:revision>2</cp:revision>
  <dcterms:created xsi:type="dcterms:W3CDTF">2006-08-16T00:00:00Z</dcterms:created>
  <dcterms:modified xsi:type="dcterms:W3CDTF">2024-11-18T10:29:49Z</dcterms:modified>
  <dc:identifier>DAGU3dCPV_Y</dc:identifier>
</cp:coreProperties>
</file>