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0"/>
  </p:notesMasterIdLst>
  <p:handoutMasterIdLst>
    <p:handoutMasterId r:id="rId31"/>
  </p:handoutMasterIdLst>
  <p:sldIdLst>
    <p:sldId id="268" r:id="rId5"/>
    <p:sldId id="269" r:id="rId6"/>
    <p:sldId id="285" r:id="rId7"/>
    <p:sldId id="286" r:id="rId8"/>
    <p:sldId id="288" r:id="rId9"/>
    <p:sldId id="287" r:id="rId10"/>
    <p:sldId id="289" r:id="rId11"/>
    <p:sldId id="297" r:id="rId12"/>
    <p:sldId id="270" r:id="rId13"/>
    <p:sldId id="296" r:id="rId14"/>
    <p:sldId id="298" r:id="rId15"/>
    <p:sldId id="299" r:id="rId16"/>
    <p:sldId id="290" r:id="rId17"/>
    <p:sldId id="291" r:id="rId18"/>
    <p:sldId id="279" r:id="rId19"/>
    <p:sldId id="292" r:id="rId20"/>
    <p:sldId id="280" r:id="rId21"/>
    <p:sldId id="293" r:id="rId22"/>
    <p:sldId id="294" r:id="rId23"/>
    <p:sldId id="281" r:id="rId24"/>
    <p:sldId id="295" r:id="rId25"/>
    <p:sldId id="300" r:id="rId26"/>
    <p:sldId id="301" r:id="rId27"/>
    <p:sldId id="305" r:id="rId28"/>
    <p:sldId id="304" r:id="rId29"/>
  </p:sldIdLst>
  <p:sldSz cx="12192000" cy="6858000"/>
  <p:notesSz cx="6858000" cy="9144000"/>
  <p:defaultTextStyle>
    <a:defPPr rtl="0">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95" autoAdjust="0"/>
  </p:normalViewPr>
  <p:slideViewPr>
    <p:cSldViewPr snapToGrid="0">
      <p:cViewPr>
        <p:scale>
          <a:sx n="70" d="100"/>
          <a:sy n="70" d="100"/>
        </p:scale>
        <p:origin x="1166" y="226"/>
      </p:cViewPr>
      <p:guideLst>
        <p:guide pos="3840"/>
        <p:guide orient="horz" pos="2160"/>
      </p:guideLst>
    </p:cSldViewPr>
  </p:slideViewPr>
  <p:notesTextViewPr>
    <p:cViewPr>
      <p:scale>
        <a:sx n="1" d="1"/>
        <a:sy n="1" d="1"/>
      </p:scale>
      <p:origin x="0" y="0"/>
    </p:cViewPr>
  </p:notesTextViewPr>
  <p:notesViewPr>
    <p:cSldViewPr snapToGrid="0">
      <p:cViewPr varScale="1">
        <p:scale>
          <a:sx n="90" d="100"/>
          <a:sy n="90" d="100"/>
        </p:scale>
        <p:origin x="2064"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 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tr-TR" dirty="0"/>
          </a:p>
        </p:txBody>
      </p:sp>
      <p:sp>
        <p:nvSpPr>
          <p:cNvPr id="3" name="Tarih Yer Tutucusu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D718D120-DF07-4FC4-8FF7-36B9B322A5BB}" type="datetime1">
              <a:rPr lang="tr-TR" smtClean="0"/>
              <a:t>18.11.2024</a:t>
            </a:fld>
            <a:endParaRPr lang="tr-TR" dirty="0"/>
          </a:p>
        </p:txBody>
      </p:sp>
      <p:sp>
        <p:nvSpPr>
          <p:cNvPr id="4" name="Alt Bilgi Yer Tutucusu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tr-TR" dirty="0"/>
          </a:p>
        </p:txBody>
      </p:sp>
      <p:sp>
        <p:nvSpPr>
          <p:cNvPr id="5" name="Slayt Numarası Yer Tutucusu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7E6B3739-9081-478F-812E-AE7CE140632E}" type="slidenum">
              <a:rPr lang="tr-TR" smtClean="0"/>
              <a:t>‹#›</a:t>
            </a:fld>
            <a:endParaRPr lang="tr-TR" dirty="0"/>
          </a:p>
        </p:txBody>
      </p:sp>
    </p:spTree>
    <p:extLst>
      <p:ext uri="{BB962C8B-B14F-4D97-AF65-F5344CB8AC3E}">
        <p14:creationId xmlns:p14="http://schemas.microsoft.com/office/powerpoint/2010/main" val="411210498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 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tr-TR" noProof="0" dirty="0"/>
          </a:p>
        </p:txBody>
      </p:sp>
      <p:sp>
        <p:nvSpPr>
          <p:cNvPr id="3" name="Tarih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B27B2C0F-3CBE-49E3-8377-4509235FCFAF}" type="datetime1">
              <a:rPr lang="tr-TR" noProof="0" smtClean="0"/>
              <a:t>18.11.2024</a:t>
            </a:fld>
            <a:endParaRPr lang="tr-TR" noProof="0" dirty="0"/>
          </a:p>
        </p:txBody>
      </p:sp>
      <p:sp>
        <p:nvSpPr>
          <p:cNvPr id="4" name="Slayt Görüntüsü Yer Tutucus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tr-TR" noProof="0" dirty="0"/>
          </a:p>
        </p:txBody>
      </p:sp>
      <p:sp>
        <p:nvSpPr>
          <p:cNvPr id="5" name="Notlar Yer Tutucusu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lang="tr-TR" dirty="0"/>
              <a:t>Asıl metin stillerini düzenle</a:t>
            </a:r>
          </a:p>
          <a:p>
            <a:pPr lvl="1" rtl="0"/>
            <a:r>
              <a:rPr lang="tr-TR" noProof="0" dirty="0"/>
              <a:t>İkinci düzey</a:t>
            </a:r>
          </a:p>
          <a:p>
            <a:pPr lvl="2" rtl="0"/>
            <a:r>
              <a:rPr lang="tr-TR" noProof="0" dirty="0"/>
              <a:t>Üçüncü düzey</a:t>
            </a:r>
          </a:p>
          <a:p>
            <a:pPr lvl="3" rtl="0"/>
            <a:r>
              <a:rPr lang="tr-TR" noProof="0" dirty="0"/>
              <a:t>Dördüncü düzey</a:t>
            </a:r>
          </a:p>
          <a:p>
            <a:pPr lvl="4" rtl="0"/>
            <a:r>
              <a:rPr lang="tr-TR" noProof="0" dirty="0"/>
              <a:t>Beşinci düzey</a:t>
            </a:r>
          </a:p>
        </p:txBody>
      </p:sp>
      <p:sp>
        <p:nvSpPr>
          <p:cNvPr id="6" name="Alt 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tr-TR" noProof="0" dirty="0"/>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560CF8BB-EBC7-4B8F-9632-A5A136FBB880}" type="slidenum">
              <a:rPr lang="tr-TR" noProof="0" smtClean="0"/>
              <a:t>‹#›</a:t>
            </a:fld>
            <a:endParaRPr lang="tr-TR" noProof="0" dirty="0"/>
          </a:p>
        </p:txBody>
      </p:sp>
    </p:spTree>
    <p:extLst>
      <p:ext uri="{BB962C8B-B14F-4D97-AF65-F5344CB8AC3E}">
        <p14:creationId xmlns:p14="http://schemas.microsoft.com/office/powerpoint/2010/main" val="117036962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lar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pPr rtl="0"/>
            <a:fld id="{560CF8BB-EBC7-4B8F-9632-A5A136FBB880}" type="slidenum">
              <a:rPr lang="tr-TR" smtClean="0"/>
              <a:t>1</a:t>
            </a:fld>
            <a:endParaRPr lang="tr-TR" dirty="0"/>
          </a:p>
        </p:txBody>
      </p:sp>
    </p:spTree>
    <p:extLst>
      <p:ext uri="{BB962C8B-B14F-4D97-AF65-F5344CB8AC3E}">
        <p14:creationId xmlns:p14="http://schemas.microsoft.com/office/powerpoint/2010/main" val="2640319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A51622-2F96-83EE-AA84-E376417F95F2}"/>
            </a:ext>
          </a:extLst>
        </p:cNvPr>
        <p:cNvGrpSpPr/>
        <p:nvPr/>
      </p:nvGrpSpPr>
      <p:grpSpPr>
        <a:xfrm>
          <a:off x="0" y="0"/>
          <a:ext cx="0" cy="0"/>
          <a:chOff x="0" y="0"/>
          <a:chExt cx="0" cy="0"/>
        </a:xfrm>
      </p:grpSpPr>
      <p:sp>
        <p:nvSpPr>
          <p:cNvPr id="2" name="Slayt Görüntüsü Yer Tutucusu 1">
            <a:extLst>
              <a:ext uri="{FF2B5EF4-FFF2-40B4-BE49-F238E27FC236}">
                <a16:creationId xmlns:a16="http://schemas.microsoft.com/office/drawing/2014/main" id="{81AD49F9-CE58-E465-20BF-13FA917B948D}"/>
              </a:ext>
            </a:extLst>
          </p:cNvPr>
          <p:cNvSpPr>
            <a:spLocks noGrp="1" noRot="1" noChangeAspect="1"/>
          </p:cNvSpPr>
          <p:nvPr>
            <p:ph type="sldImg"/>
          </p:nvPr>
        </p:nvSpPr>
        <p:spPr/>
      </p:sp>
      <p:sp>
        <p:nvSpPr>
          <p:cNvPr id="3" name="Notlar Yer Tutucusu 2">
            <a:extLst>
              <a:ext uri="{FF2B5EF4-FFF2-40B4-BE49-F238E27FC236}">
                <a16:creationId xmlns:a16="http://schemas.microsoft.com/office/drawing/2014/main" id="{D17E099B-2FDF-4A48-4C81-6576E475CB39}"/>
              </a:ext>
            </a:extLst>
          </p:cNvPr>
          <p:cNvSpPr>
            <a:spLocks noGrp="1"/>
          </p:cNvSpPr>
          <p:nvPr>
            <p:ph type="body" idx="1"/>
          </p:nvPr>
        </p:nvSpPr>
        <p:spPr/>
        <p:txBody>
          <a:bodyPr/>
          <a:lstStyle/>
          <a:p>
            <a:endParaRPr lang="tr-TR" dirty="0"/>
          </a:p>
        </p:txBody>
      </p:sp>
      <p:sp>
        <p:nvSpPr>
          <p:cNvPr id="4" name="Slayt Numarası Yer Tutucusu 3">
            <a:extLst>
              <a:ext uri="{FF2B5EF4-FFF2-40B4-BE49-F238E27FC236}">
                <a16:creationId xmlns:a16="http://schemas.microsoft.com/office/drawing/2014/main" id="{50D1ABC6-28E6-F0A0-C5D4-BB009603AA58}"/>
              </a:ext>
            </a:extLst>
          </p:cNvPr>
          <p:cNvSpPr>
            <a:spLocks noGrp="1"/>
          </p:cNvSpPr>
          <p:nvPr>
            <p:ph type="sldNum" sz="quarter" idx="10"/>
          </p:nvPr>
        </p:nvSpPr>
        <p:spPr/>
        <p:txBody>
          <a:bodyPr/>
          <a:lstStyle/>
          <a:p>
            <a:pPr rtl="0"/>
            <a:fld id="{560CF8BB-EBC7-4B8F-9632-A5A136FBB880}" type="slidenum">
              <a:rPr lang="tr-TR" smtClean="0"/>
              <a:t>10</a:t>
            </a:fld>
            <a:endParaRPr lang="tr-TR" dirty="0"/>
          </a:p>
        </p:txBody>
      </p:sp>
    </p:spTree>
    <p:extLst>
      <p:ext uri="{BB962C8B-B14F-4D97-AF65-F5344CB8AC3E}">
        <p14:creationId xmlns:p14="http://schemas.microsoft.com/office/powerpoint/2010/main" val="19215154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603BCC-B47D-7BC6-6440-5EC90EBBD3D7}"/>
            </a:ext>
          </a:extLst>
        </p:cNvPr>
        <p:cNvGrpSpPr/>
        <p:nvPr/>
      </p:nvGrpSpPr>
      <p:grpSpPr>
        <a:xfrm>
          <a:off x="0" y="0"/>
          <a:ext cx="0" cy="0"/>
          <a:chOff x="0" y="0"/>
          <a:chExt cx="0" cy="0"/>
        </a:xfrm>
      </p:grpSpPr>
      <p:sp>
        <p:nvSpPr>
          <p:cNvPr id="2" name="Slayt Görüntüsü Yer Tutucusu 1">
            <a:extLst>
              <a:ext uri="{FF2B5EF4-FFF2-40B4-BE49-F238E27FC236}">
                <a16:creationId xmlns:a16="http://schemas.microsoft.com/office/drawing/2014/main" id="{B05FA33F-E58C-F8A1-4C56-9B19911594A9}"/>
              </a:ext>
            </a:extLst>
          </p:cNvPr>
          <p:cNvSpPr>
            <a:spLocks noGrp="1" noRot="1" noChangeAspect="1"/>
          </p:cNvSpPr>
          <p:nvPr>
            <p:ph type="sldImg"/>
          </p:nvPr>
        </p:nvSpPr>
        <p:spPr/>
      </p:sp>
      <p:sp>
        <p:nvSpPr>
          <p:cNvPr id="3" name="Notlar Yer Tutucusu 2">
            <a:extLst>
              <a:ext uri="{FF2B5EF4-FFF2-40B4-BE49-F238E27FC236}">
                <a16:creationId xmlns:a16="http://schemas.microsoft.com/office/drawing/2014/main" id="{4F1DCC19-8B02-3C70-2E7D-9ED0C8993916}"/>
              </a:ext>
            </a:extLst>
          </p:cNvPr>
          <p:cNvSpPr>
            <a:spLocks noGrp="1"/>
          </p:cNvSpPr>
          <p:nvPr>
            <p:ph type="body" idx="1"/>
          </p:nvPr>
        </p:nvSpPr>
        <p:spPr/>
        <p:txBody>
          <a:bodyPr/>
          <a:lstStyle/>
          <a:p>
            <a:endParaRPr lang="tr-TR" dirty="0"/>
          </a:p>
        </p:txBody>
      </p:sp>
      <p:sp>
        <p:nvSpPr>
          <p:cNvPr id="4" name="Slayt Numarası Yer Tutucusu 3">
            <a:extLst>
              <a:ext uri="{FF2B5EF4-FFF2-40B4-BE49-F238E27FC236}">
                <a16:creationId xmlns:a16="http://schemas.microsoft.com/office/drawing/2014/main" id="{15A71A38-982B-D504-38C7-CB78220438BB}"/>
              </a:ext>
            </a:extLst>
          </p:cNvPr>
          <p:cNvSpPr>
            <a:spLocks noGrp="1"/>
          </p:cNvSpPr>
          <p:nvPr>
            <p:ph type="sldNum" sz="quarter" idx="10"/>
          </p:nvPr>
        </p:nvSpPr>
        <p:spPr/>
        <p:txBody>
          <a:bodyPr/>
          <a:lstStyle/>
          <a:p>
            <a:pPr rtl="0"/>
            <a:fld id="{560CF8BB-EBC7-4B8F-9632-A5A136FBB880}" type="slidenum">
              <a:rPr lang="tr-TR" smtClean="0"/>
              <a:t>11</a:t>
            </a:fld>
            <a:endParaRPr lang="tr-TR" dirty="0"/>
          </a:p>
        </p:txBody>
      </p:sp>
    </p:spTree>
    <p:extLst>
      <p:ext uri="{BB962C8B-B14F-4D97-AF65-F5344CB8AC3E}">
        <p14:creationId xmlns:p14="http://schemas.microsoft.com/office/powerpoint/2010/main" val="34261211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17C919-78F0-A483-2016-07A965E97B61}"/>
            </a:ext>
          </a:extLst>
        </p:cNvPr>
        <p:cNvGrpSpPr/>
        <p:nvPr/>
      </p:nvGrpSpPr>
      <p:grpSpPr>
        <a:xfrm>
          <a:off x="0" y="0"/>
          <a:ext cx="0" cy="0"/>
          <a:chOff x="0" y="0"/>
          <a:chExt cx="0" cy="0"/>
        </a:xfrm>
      </p:grpSpPr>
      <p:sp>
        <p:nvSpPr>
          <p:cNvPr id="2" name="Slayt Görüntüsü Yer Tutucusu 1">
            <a:extLst>
              <a:ext uri="{FF2B5EF4-FFF2-40B4-BE49-F238E27FC236}">
                <a16:creationId xmlns:a16="http://schemas.microsoft.com/office/drawing/2014/main" id="{82D327D2-F654-BE99-4B16-FFB065E9896F}"/>
              </a:ext>
            </a:extLst>
          </p:cNvPr>
          <p:cNvSpPr>
            <a:spLocks noGrp="1" noRot="1" noChangeAspect="1"/>
          </p:cNvSpPr>
          <p:nvPr>
            <p:ph type="sldImg"/>
          </p:nvPr>
        </p:nvSpPr>
        <p:spPr/>
      </p:sp>
      <p:sp>
        <p:nvSpPr>
          <p:cNvPr id="3" name="Notlar Yer Tutucusu 2">
            <a:extLst>
              <a:ext uri="{FF2B5EF4-FFF2-40B4-BE49-F238E27FC236}">
                <a16:creationId xmlns:a16="http://schemas.microsoft.com/office/drawing/2014/main" id="{5AC602D0-ACE0-674B-F63E-6618C63E248B}"/>
              </a:ext>
            </a:extLst>
          </p:cNvPr>
          <p:cNvSpPr>
            <a:spLocks noGrp="1"/>
          </p:cNvSpPr>
          <p:nvPr>
            <p:ph type="body" idx="1"/>
          </p:nvPr>
        </p:nvSpPr>
        <p:spPr/>
        <p:txBody>
          <a:bodyPr/>
          <a:lstStyle/>
          <a:p>
            <a:endParaRPr lang="tr-TR" dirty="0"/>
          </a:p>
        </p:txBody>
      </p:sp>
      <p:sp>
        <p:nvSpPr>
          <p:cNvPr id="4" name="Slayt Numarası Yer Tutucusu 3">
            <a:extLst>
              <a:ext uri="{FF2B5EF4-FFF2-40B4-BE49-F238E27FC236}">
                <a16:creationId xmlns:a16="http://schemas.microsoft.com/office/drawing/2014/main" id="{3444ED15-3602-27BC-67E5-43E0B1F69DA8}"/>
              </a:ext>
            </a:extLst>
          </p:cNvPr>
          <p:cNvSpPr>
            <a:spLocks noGrp="1"/>
          </p:cNvSpPr>
          <p:nvPr>
            <p:ph type="sldNum" sz="quarter" idx="10"/>
          </p:nvPr>
        </p:nvSpPr>
        <p:spPr/>
        <p:txBody>
          <a:bodyPr/>
          <a:lstStyle/>
          <a:p>
            <a:pPr rtl="0"/>
            <a:fld id="{560CF8BB-EBC7-4B8F-9632-A5A136FBB880}" type="slidenum">
              <a:rPr lang="tr-TR" smtClean="0"/>
              <a:t>12</a:t>
            </a:fld>
            <a:endParaRPr lang="tr-TR" dirty="0"/>
          </a:p>
        </p:txBody>
      </p:sp>
    </p:spTree>
    <p:extLst>
      <p:ext uri="{BB962C8B-B14F-4D97-AF65-F5344CB8AC3E}">
        <p14:creationId xmlns:p14="http://schemas.microsoft.com/office/powerpoint/2010/main" val="4240836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B4146A-F6B1-0F33-CCAD-6CEFE24719F2}"/>
            </a:ext>
          </a:extLst>
        </p:cNvPr>
        <p:cNvGrpSpPr/>
        <p:nvPr/>
      </p:nvGrpSpPr>
      <p:grpSpPr>
        <a:xfrm>
          <a:off x="0" y="0"/>
          <a:ext cx="0" cy="0"/>
          <a:chOff x="0" y="0"/>
          <a:chExt cx="0" cy="0"/>
        </a:xfrm>
      </p:grpSpPr>
      <p:sp>
        <p:nvSpPr>
          <p:cNvPr id="2" name="Slayt Görüntüsü Yer Tutucusu 1">
            <a:extLst>
              <a:ext uri="{FF2B5EF4-FFF2-40B4-BE49-F238E27FC236}">
                <a16:creationId xmlns:a16="http://schemas.microsoft.com/office/drawing/2014/main" id="{9D64A00E-2D21-46D6-27EA-D61AB4A30F8F}"/>
              </a:ext>
            </a:extLst>
          </p:cNvPr>
          <p:cNvSpPr>
            <a:spLocks noGrp="1" noRot="1" noChangeAspect="1"/>
          </p:cNvSpPr>
          <p:nvPr>
            <p:ph type="sldImg"/>
          </p:nvPr>
        </p:nvSpPr>
        <p:spPr/>
      </p:sp>
      <p:sp>
        <p:nvSpPr>
          <p:cNvPr id="3" name="Notlar Yer Tutucusu 2">
            <a:extLst>
              <a:ext uri="{FF2B5EF4-FFF2-40B4-BE49-F238E27FC236}">
                <a16:creationId xmlns:a16="http://schemas.microsoft.com/office/drawing/2014/main" id="{29755C15-152C-1888-F341-21ED9FAB845D}"/>
              </a:ext>
            </a:extLst>
          </p:cNvPr>
          <p:cNvSpPr>
            <a:spLocks noGrp="1"/>
          </p:cNvSpPr>
          <p:nvPr>
            <p:ph type="body" idx="1"/>
          </p:nvPr>
        </p:nvSpPr>
        <p:spPr/>
        <p:txBody>
          <a:bodyPr/>
          <a:lstStyle/>
          <a:p>
            <a:endParaRPr lang="tr-TR" dirty="0"/>
          </a:p>
        </p:txBody>
      </p:sp>
      <p:sp>
        <p:nvSpPr>
          <p:cNvPr id="4" name="Slayt Numarası Yer Tutucusu 3">
            <a:extLst>
              <a:ext uri="{FF2B5EF4-FFF2-40B4-BE49-F238E27FC236}">
                <a16:creationId xmlns:a16="http://schemas.microsoft.com/office/drawing/2014/main" id="{31D7E413-5AEE-112C-4C92-2AF374B92B78}"/>
              </a:ext>
            </a:extLst>
          </p:cNvPr>
          <p:cNvSpPr>
            <a:spLocks noGrp="1"/>
          </p:cNvSpPr>
          <p:nvPr>
            <p:ph type="sldNum" sz="quarter" idx="10"/>
          </p:nvPr>
        </p:nvSpPr>
        <p:spPr/>
        <p:txBody>
          <a:bodyPr/>
          <a:lstStyle/>
          <a:p>
            <a:pPr rtl="0"/>
            <a:fld id="{560CF8BB-EBC7-4B8F-9632-A5A136FBB880}" type="slidenum">
              <a:rPr lang="tr-TR" smtClean="0"/>
              <a:t>13</a:t>
            </a:fld>
            <a:endParaRPr lang="tr-TR" dirty="0"/>
          </a:p>
        </p:txBody>
      </p:sp>
    </p:spTree>
    <p:extLst>
      <p:ext uri="{BB962C8B-B14F-4D97-AF65-F5344CB8AC3E}">
        <p14:creationId xmlns:p14="http://schemas.microsoft.com/office/powerpoint/2010/main" val="29467495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BADA5B-A58A-C1AF-1340-3F0C99624A4C}"/>
            </a:ext>
          </a:extLst>
        </p:cNvPr>
        <p:cNvGrpSpPr/>
        <p:nvPr/>
      </p:nvGrpSpPr>
      <p:grpSpPr>
        <a:xfrm>
          <a:off x="0" y="0"/>
          <a:ext cx="0" cy="0"/>
          <a:chOff x="0" y="0"/>
          <a:chExt cx="0" cy="0"/>
        </a:xfrm>
      </p:grpSpPr>
      <p:sp>
        <p:nvSpPr>
          <p:cNvPr id="2" name="Slayt Görüntüsü Yer Tutucusu 1">
            <a:extLst>
              <a:ext uri="{FF2B5EF4-FFF2-40B4-BE49-F238E27FC236}">
                <a16:creationId xmlns:a16="http://schemas.microsoft.com/office/drawing/2014/main" id="{B4E6D6DF-9585-03A1-AA06-8B706B6CD48A}"/>
              </a:ext>
            </a:extLst>
          </p:cNvPr>
          <p:cNvSpPr>
            <a:spLocks noGrp="1" noRot="1" noChangeAspect="1"/>
          </p:cNvSpPr>
          <p:nvPr>
            <p:ph type="sldImg"/>
          </p:nvPr>
        </p:nvSpPr>
        <p:spPr/>
      </p:sp>
      <p:sp>
        <p:nvSpPr>
          <p:cNvPr id="3" name="Notlar Yer Tutucusu 2">
            <a:extLst>
              <a:ext uri="{FF2B5EF4-FFF2-40B4-BE49-F238E27FC236}">
                <a16:creationId xmlns:a16="http://schemas.microsoft.com/office/drawing/2014/main" id="{6FEF78DC-0C03-C640-9CED-BA39411E6425}"/>
              </a:ext>
            </a:extLst>
          </p:cNvPr>
          <p:cNvSpPr>
            <a:spLocks noGrp="1"/>
          </p:cNvSpPr>
          <p:nvPr>
            <p:ph type="body" idx="1"/>
          </p:nvPr>
        </p:nvSpPr>
        <p:spPr/>
        <p:txBody>
          <a:bodyPr/>
          <a:lstStyle/>
          <a:p>
            <a:endParaRPr lang="tr-TR" dirty="0"/>
          </a:p>
        </p:txBody>
      </p:sp>
      <p:sp>
        <p:nvSpPr>
          <p:cNvPr id="4" name="Slayt Numarası Yer Tutucusu 3">
            <a:extLst>
              <a:ext uri="{FF2B5EF4-FFF2-40B4-BE49-F238E27FC236}">
                <a16:creationId xmlns:a16="http://schemas.microsoft.com/office/drawing/2014/main" id="{1E740EB2-8B88-A1E9-EF9F-DE5084E9AB6B}"/>
              </a:ext>
            </a:extLst>
          </p:cNvPr>
          <p:cNvSpPr>
            <a:spLocks noGrp="1"/>
          </p:cNvSpPr>
          <p:nvPr>
            <p:ph type="sldNum" sz="quarter" idx="10"/>
          </p:nvPr>
        </p:nvSpPr>
        <p:spPr/>
        <p:txBody>
          <a:bodyPr/>
          <a:lstStyle/>
          <a:p>
            <a:pPr rtl="0"/>
            <a:fld id="{560CF8BB-EBC7-4B8F-9632-A5A136FBB880}" type="slidenum">
              <a:rPr lang="tr-TR" smtClean="0"/>
              <a:t>14</a:t>
            </a:fld>
            <a:endParaRPr lang="tr-TR" dirty="0"/>
          </a:p>
        </p:txBody>
      </p:sp>
    </p:spTree>
    <p:extLst>
      <p:ext uri="{BB962C8B-B14F-4D97-AF65-F5344CB8AC3E}">
        <p14:creationId xmlns:p14="http://schemas.microsoft.com/office/powerpoint/2010/main" val="17207740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71FC79-5520-6143-6148-EAB300EB73EE}"/>
            </a:ext>
          </a:extLst>
        </p:cNvPr>
        <p:cNvGrpSpPr/>
        <p:nvPr/>
      </p:nvGrpSpPr>
      <p:grpSpPr>
        <a:xfrm>
          <a:off x="0" y="0"/>
          <a:ext cx="0" cy="0"/>
          <a:chOff x="0" y="0"/>
          <a:chExt cx="0" cy="0"/>
        </a:xfrm>
      </p:grpSpPr>
      <p:sp>
        <p:nvSpPr>
          <p:cNvPr id="2" name="Slayt Görüntüsü Yer Tutucusu 1">
            <a:extLst>
              <a:ext uri="{FF2B5EF4-FFF2-40B4-BE49-F238E27FC236}">
                <a16:creationId xmlns:a16="http://schemas.microsoft.com/office/drawing/2014/main" id="{0073342C-793E-CBD1-5DBA-0051BEF65462}"/>
              </a:ext>
            </a:extLst>
          </p:cNvPr>
          <p:cNvSpPr>
            <a:spLocks noGrp="1" noRot="1" noChangeAspect="1"/>
          </p:cNvSpPr>
          <p:nvPr>
            <p:ph type="sldImg"/>
          </p:nvPr>
        </p:nvSpPr>
        <p:spPr/>
      </p:sp>
      <p:sp>
        <p:nvSpPr>
          <p:cNvPr id="3" name="Notlar Yer Tutucusu 2">
            <a:extLst>
              <a:ext uri="{FF2B5EF4-FFF2-40B4-BE49-F238E27FC236}">
                <a16:creationId xmlns:a16="http://schemas.microsoft.com/office/drawing/2014/main" id="{890FA98F-AAEF-317A-E5C9-43C3836E106D}"/>
              </a:ext>
            </a:extLst>
          </p:cNvPr>
          <p:cNvSpPr>
            <a:spLocks noGrp="1"/>
          </p:cNvSpPr>
          <p:nvPr>
            <p:ph type="body" idx="1"/>
          </p:nvPr>
        </p:nvSpPr>
        <p:spPr/>
        <p:txBody>
          <a:bodyPr/>
          <a:lstStyle/>
          <a:p>
            <a:endParaRPr lang="tr-TR" dirty="0"/>
          </a:p>
        </p:txBody>
      </p:sp>
      <p:sp>
        <p:nvSpPr>
          <p:cNvPr id="4" name="Slayt Numarası Yer Tutucusu 3">
            <a:extLst>
              <a:ext uri="{FF2B5EF4-FFF2-40B4-BE49-F238E27FC236}">
                <a16:creationId xmlns:a16="http://schemas.microsoft.com/office/drawing/2014/main" id="{B255159D-E0D0-5F72-11F9-0BF3D81FB065}"/>
              </a:ext>
            </a:extLst>
          </p:cNvPr>
          <p:cNvSpPr>
            <a:spLocks noGrp="1"/>
          </p:cNvSpPr>
          <p:nvPr>
            <p:ph type="sldNum" sz="quarter" idx="10"/>
          </p:nvPr>
        </p:nvSpPr>
        <p:spPr/>
        <p:txBody>
          <a:bodyPr/>
          <a:lstStyle/>
          <a:p>
            <a:pPr rtl="0"/>
            <a:fld id="{560CF8BB-EBC7-4B8F-9632-A5A136FBB880}" type="slidenum">
              <a:rPr lang="tr-TR" smtClean="0"/>
              <a:t>15</a:t>
            </a:fld>
            <a:endParaRPr lang="tr-TR" dirty="0"/>
          </a:p>
        </p:txBody>
      </p:sp>
    </p:spTree>
    <p:extLst>
      <p:ext uri="{BB962C8B-B14F-4D97-AF65-F5344CB8AC3E}">
        <p14:creationId xmlns:p14="http://schemas.microsoft.com/office/powerpoint/2010/main" val="23497282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F19645-9F14-5779-D32A-53173F1E04D4}"/>
            </a:ext>
          </a:extLst>
        </p:cNvPr>
        <p:cNvGrpSpPr/>
        <p:nvPr/>
      </p:nvGrpSpPr>
      <p:grpSpPr>
        <a:xfrm>
          <a:off x="0" y="0"/>
          <a:ext cx="0" cy="0"/>
          <a:chOff x="0" y="0"/>
          <a:chExt cx="0" cy="0"/>
        </a:xfrm>
      </p:grpSpPr>
      <p:sp>
        <p:nvSpPr>
          <p:cNvPr id="2" name="Slayt Görüntüsü Yer Tutucusu 1">
            <a:extLst>
              <a:ext uri="{FF2B5EF4-FFF2-40B4-BE49-F238E27FC236}">
                <a16:creationId xmlns:a16="http://schemas.microsoft.com/office/drawing/2014/main" id="{C68C077E-B38E-1A45-714E-AC4C1C34C2A5}"/>
              </a:ext>
            </a:extLst>
          </p:cNvPr>
          <p:cNvSpPr>
            <a:spLocks noGrp="1" noRot="1" noChangeAspect="1"/>
          </p:cNvSpPr>
          <p:nvPr>
            <p:ph type="sldImg"/>
          </p:nvPr>
        </p:nvSpPr>
        <p:spPr/>
      </p:sp>
      <p:sp>
        <p:nvSpPr>
          <p:cNvPr id="3" name="Notlar Yer Tutucusu 2">
            <a:extLst>
              <a:ext uri="{FF2B5EF4-FFF2-40B4-BE49-F238E27FC236}">
                <a16:creationId xmlns:a16="http://schemas.microsoft.com/office/drawing/2014/main" id="{20331E3C-7DA9-D102-93A3-EC74F917D7AD}"/>
              </a:ext>
            </a:extLst>
          </p:cNvPr>
          <p:cNvSpPr>
            <a:spLocks noGrp="1"/>
          </p:cNvSpPr>
          <p:nvPr>
            <p:ph type="body" idx="1"/>
          </p:nvPr>
        </p:nvSpPr>
        <p:spPr/>
        <p:txBody>
          <a:bodyPr/>
          <a:lstStyle/>
          <a:p>
            <a:endParaRPr lang="tr-TR" dirty="0"/>
          </a:p>
        </p:txBody>
      </p:sp>
      <p:sp>
        <p:nvSpPr>
          <p:cNvPr id="4" name="Slayt Numarası Yer Tutucusu 3">
            <a:extLst>
              <a:ext uri="{FF2B5EF4-FFF2-40B4-BE49-F238E27FC236}">
                <a16:creationId xmlns:a16="http://schemas.microsoft.com/office/drawing/2014/main" id="{78DF9407-3208-8D8B-44B6-0C36A204601D}"/>
              </a:ext>
            </a:extLst>
          </p:cNvPr>
          <p:cNvSpPr>
            <a:spLocks noGrp="1"/>
          </p:cNvSpPr>
          <p:nvPr>
            <p:ph type="sldNum" sz="quarter" idx="10"/>
          </p:nvPr>
        </p:nvSpPr>
        <p:spPr/>
        <p:txBody>
          <a:bodyPr/>
          <a:lstStyle/>
          <a:p>
            <a:pPr rtl="0"/>
            <a:fld id="{560CF8BB-EBC7-4B8F-9632-A5A136FBB880}" type="slidenum">
              <a:rPr lang="tr-TR" smtClean="0"/>
              <a:t>16</a:t>
            </a:fld>
            <a:endParaRPr lang="tr-TR" dirty="0"/>
          </a:p>
        </p:txBody>
      </p:sp>
    </p:spTree>
    <p:extLst>
      <p:ext uri="{BB962C8B-B14F-4D97-AF65-F5344CB8AC3E}">
        <p14:creationId xmlns:p14="http://schemas.microsoft.com/office/powerpoint/2010/main" val="31921126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90D404-EEE5-362A-4CAE-40A47C8EDF87}"/>
            </a:ext>
          </a:extLst>
        </p:cNvPr>
        <p:cNvGrpSpPr/>
        <p:nvPr/>
      </p:nvGrpSpPr>
      <p:grpSpPr>
        <a:xfrm>
          <a:off x="0" y="0"/>
          <a:ext cx="0" cy="0"/>
          <a:chOff x="0" y="0"/>
          <a:chExt cx="0" cy="0"/>
        </a:xfrm>
      </p:grpSpPr>
      <p:sp>
        <p:nvSpPr>
          <p:cNvPr id="2" name="Slayt Görüntüsü Yer Tutucusu 1">
            <a:extLst>
              <a:ext uri="{FF2B5EF4-FFF2-40B4-BE49-F238E27FC236}">
                <a16:creationId xmlns:a16="http://schemas.microsoft.com/office/drawing/2014/main" id="{11C7CEAE-AACF-82C4-4B20-87151993D9EA}"/>
              </a:ext>
            </a:extLst>
          </p:cNvPr>
          <p:cNvSpPr>
            <a:spLocks noGrp="1" noRot="1" noChangeAspect="1"/>
          </p:cNvSpPr>
          <p:nvPr>
            <p:ph type="sldImg"/>
          </p:nvPr>
        </p:nvSpPr>
        <p:spPr/>
      </p:sp>
      <p:sp>
        <p:nvSpPr>
          <p:cNvPr id="3" name="Notlar Yer Tutucusu 2">
            <a:extLst>
              <a:ext uri="{FF2B5EF4-FFF2-40B4-BE49-F238E27FC236}">
                <a16:creationId xmlns:a16="http://schemas.microsoft.com/office/drawing/2014/main" id="{6FA6E421-D62B-A4B2-094B-055A8BE1263F}"/>
              </a:ext>
            </a:extLst>
          </p:cNvPr>
          <p:cNvSpPr>
            <a:spLocks noGrp="1"/>
          </p:cNvSpPr>
          <p:nvPr>
            <p:ph type="body" idx="1"/>
          </p:nvPr>
        </p:nvSpPr>
        <p:spPr/>
        <p:txBody>
          <a:bodyPr/>
          <a:lstStyle/>
          <a:p>
            <a:endParaRPr lang="tr-TR" dirty="0"/>
          </a:p>
        </p:txBody>
      </p:sp>
      <p:sp>
        <p:nvSpPr>
          <p:cNvPr id="4" name="Slayt Numarası Yer Tutucusu 3">
            <a:extLst>
              <a:ext uri="{FF2B5EF4-FFF2-40B4-BE49-F238E27FC236}">
                <a16:creationId xmlns:a16="http://schemas.microsoft.com/office/drawing/2014/main" id="{27C1705D-260A-A037-A539-6203B026485A}"/>
              </a:ext>
            </a:extLst>
          </p:cNvPr>
          <p:cNvSpPr>
            <a:spLocks noGrp="1"/>
          </p:cNvSpPr>
          <p:nvPr>
            <p:ph type="sldNum" sz="quarter" idx="10"/>
          </p:nvPr>
        </p:nvSpPr>
        <p:spPr/>
        <p:txBody>
          <a:bodyPr/>
          <a:lstStyle/>
          <a:p>
            <a:pPr rtl="0"/>
            <a:fld id="{560CF8BB-EBC7-4B8F-9632-A5A136FBB880}" type="slidenum">
              <a:rPr lang="tr-TR" smtClean="0"/>
              <a:t>17</a:t>
            </a:fld>
            <a:endParaRPr lang="tr-TR" dirty="0"/>
          </a:p>
        </p:txBody>
      </p:sp>
    </p:spTree>
    <p:extLst>
      <p:ext uri="{BB962C8B-B14F-4D97-AF65-F5344CB8AC3E}">
        <p14:creationId xmlns:p14="http://schemas.microsoft.com/office/powerpoint/2010/main" val="4948813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CD62E0-5C23-8C2E-7347-449305F790FD}"/>
            </a:ext>
          </a:extLst>
        </p:cNvPr>
        <p:cNvGrpSpPr/>
        <p:nvPr/>
      </p:nvGrpSpPr>
      <p:grpSpPr>
        <a:xfrm>
          <a:off x="0" y="0"/>
          <a:ext cx="0" cy="0"/>
          <a:chOff x="0" y="0"/>
          <a:chExt cx="0" cy="0"/>
        </a:xfrm>
      </p:grpSpPr>
      <p:sp>
        <p:nvSpPr>
          <p:cNvPr id="2" name="Slayt Görüntüsü Yer Tutucusu 1">
            <a:extLst>
              <a:ext uri="{FF2B5EF4-FFF2-40B4-BE49-F238E27FC236}">
                <a16:creationId xmlns:a16="http://schemas.microsoft.com/office/drawing/2014/main" id="{7966FD80-B2AF-615F-D4AC-8A6AB6E06F48}"/>
              </a:ext>
            </a:extLst>
          </p:cNvPr>
          <p:cNvSpPr>
            <a:spLocks noGrp="1" noRot="1" noChangeAspect="1"/>
          </p:cNvSpPr>
          <p:nvPr>
            <p:ph type="sldImg"/>
          </p:nvPr>
        </p:nvSpPr>
        <p:spPr/>
      </p:sp>
      <p:sp>
        <p:nvSpPr>
          <p:cNvPr id="3" name="Notlar Yer Tutucusu 2">
            <a:extLst>
              <a:ext uri="{FF2B5EF4-FFF2-40B4-BE49-F238E27FC236}">
                <a16:creationId xmlns:a16="http://schemas.microsoft.com/office/drawing/2014/main" id="{F63FEB5B-ED4B-FBE0-45E9-1FB0F6818B3F}"/>
              </a:ext>
            </a:extLst>
          </p:cNvPr>
          <p:cNvSpPr>
            <a:spLocks noGrp="1"/>
          </p:cNvSpPr>
          <p:nvPr>
            <p:ph type="body" idx="1"/>
          </p:nvPr>
        </p:nvSpPr>
        <p:spPr/>
        <p:txBody>
          <a:bodyPr/>
          <a:lstStyle/>
          <a:p>
            <a:endParaRPr lang="tr-TR" dirty="0"/>
          </a:p>
        </p:txBody>
      </p:sp>
      <p:sp>
        <p:nvSpPr>
          <p:cNvPr id="4" name="Slayt Numarası Yer Tutucusu 3">
            <a:extLst>
              <a:ext uri="{FF2B5EF4-FFF2-40B4-BE49-F238E27FC236}">
                <a16:creationId xmlns:a16="http://schemas.microsoft.com/office/drawing/2014/main" id="{FEB08305-109E-3B7D-42F2-84067A6A24DC}"/>
              </a:ext>
            </a:extLst>
          </p:cNvPr>
          <p:cNvSpPr>
            <a:spLocks noGrp="1"/>
          </p:cNvSpPr>
          <p:nvPr>
            <p:ph type="sldNum" sz="quarter" idx="10"/>
          </p:nvPr>
        </p:nvSpPr>
        <p:spPr/>
        <p:txBody>
          <a:bodyPr/>
          <a:lstStyle/>
          <a:p>
            <a:pPr rtl="0"/>
            <a:fld id="{560CF8BB-EBC7-4B8F-9632-A5A136FBB880}" type="slidenum">
              <a:rPr lang="tr-TR" smtClean="0"/>
              <a:t>18</a:t>
            </a:fld>
            <a:endParaRPr lang="tr-TR" dirty="0"/>
          </a:p>
        </p:txBody>
      </p:sp>
    </p:spTree>
    <p:extLst>
      <p:ext uri="{BB962C8B-B14F-4D97-AF65-F5344CB8AC3E}">
        <p14:creationId xmlns:p14="http://schemas.microsoft.com/office/powerpoint/2010/main" val="42692277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564DB8-2B3D-FC98-724A-6E5A820DA744}"/>
            </a:ext>
          </a:extLst>
        </p:cNvPr>
        <p:cNvGrpSpPr/>
        <p:nvPr/>
      </p:nvGrpSpPr>
      <p:grpSpPr>
        <a:xfrm>
          <a:off x="0" y="0"/>
          <a:ext cx="0" cy="0"/>
          <a:chOff x="0" y="0"/>
          <a:chExt cx="0" cy="0"/>
        </a:xfrm>
      </p:grpSpPr>
      <p:sp>
        <p:nvSpPr>
          <p:cNvPr id="2" name="Slayt Görüntüsü Yer Tutucusu 1">
            <a:extLst>
              <a:ext uri="{FF2B5EF4-FFF2-40B4-BE49-F238E27FC236}">
                <a16:creationId xmlns:a16="http://schemas.microsoft.com/office/drawing/2014/main" id="{9B935479-50A3-663D-7DB9-C7C9E138ACDE}"/>
              </a:ext>
            </a:extLst>
          </p:cNvPr>
          <p:cNvSpPr>
            <a:spLocks noGrp="1" noRot="1" noChangeAspect="1"/>
          </p:cNvSpPr>
          <p:nvPr>
            <p:ph type="sldImg"/>
          </p:nvPr>
        </p:nvSpPr>
        <p:spPr/>
      </p:sp>
      <p:sp>
        <p:nvSpPr>
          <p:cNvPr id="3" name="Notlar Yer Tutucusu 2">
            <a:extLst>
              <a:ext uri="{FF2B5EF4-FFF2-40B4-BE49-F238E27FC236}">
                <a16:creationId xmlns:a16="http://schemas.microsoft.com/office/drawing/2014/main" id="{D8AF94F3-0B5A-9294-E4FD-02D91ED8123E}"/>
              </a:ext>
            </a:extLst>
          </p:cNvPr>
          <p:cNvSpPr>
            <a:spLocks noGrp="1"/>
          </p:cNvSpPr>
          <p:nvPr>
            <p:ph type="body" idx="1"/>
          </p:nvPr>
        </p:nvSpPr>
        <p:spPr/>
        <p:txBody>
          <a:bodyPr/>
          <a:lstStyle/>
          <a:p>
            <a:endParaRPr lang="tr-TR" dirty="0"/>
          </a:p>
        </p:txBody>
      </p:sp>
      <p:sp>
        <p:nvSpPr>
          <p:cNvPr id="4" name="Slayt Numarası Yer Tutucusu 3">
            <a:extLst>
              <a:ext uri="{FF2B5EF4-FFF2-40B4-BE49-F238E27FC236}">
                <a16:creationId xmlns:a16="http://schemas.microsoft.com/office/drawing/2014/main" id="{84C98E54-3E0E-BF9D-E726-55AF0B856BE5}"/>
              </a:ext>
            </a:extLst>
          </p:cNvPr>
          <p:cNvSpPr>
            <a:spLocks noGrp="1"/>
          </p:cNvSpPr>
          <p:nvPr>
            <p:ph type="sldNum" sz="quarter" idx="10"/>
          </p:nvPr>
        </p:nvSpPr>
        <p:spPr/>
        <p:txBody>
          <a:bodyPr/>
          <a:lstStyle/>
          <a:p>
            <a:pPr rtl="0"/>
            <a:fld id="{560CF8BB-EBC7-4B8F-9632-A5A136FBB880}" type="slidenum">
              <a:rPr lang="tr-TR" smtClean="0"/>
              <a:t>19</a:t>
            </a:fld>
            <a:endParaRPr lang="tr-TR" dirty="0"/>
          </a:p>
        </p:txBody>
      </p:sp>
    </p:spTree>
    <p:extLst>
      <p:ext uri="{BB962C8B-B14F-4D97-AF65-F5344CB8AC3E}">
        <p14:creationId xmlns:p14="http://schemas.microsoft.com/office/powerpoint/2010/main" val="38318322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lar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pPr rtl="0"/>
            <a:fld id="{560CF8BB-EBC7-4B8F-9632-A5A136FBB880}" type="slidenum">
              <a:rPr lang="tr-TR" smtClean="0"/>
              <a:t>2</a:t>
            </a:fld>
            <a:endParaRPr lang="tr-TR" dirty="0"/>
          </a:p>
        </p:txBody>
      </p:sp>
    </p:spTree>
    <p:extLst>
      <p:ext uri="{BB962C8B-B14F-4D97-AF65-F5344CB8AC3E}">
        <p14:creationId xmlns:p14="http://schemas.microsoft.com/office/powerpoint/2010/main" val="10796793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A5F40A-DDE0-4DB4-90EB-A226CD62FC07}"/>
            </a:ext>
          </a:extLst>
        </p:cNvPr>
        <p:cNvGrpSpPr/>
        <p:nvPr/>
      </p:nvGrpSpPr>
      <p:grpSpPr>
        <a:xfrm>
          <a:off x="0" y="0"/>
          <a:ext cx="0" cy="0"/>
          <a:chOff x="0" y="0"/>
          <a:chExt cx="0" cy="0"/>
        </a:xfrm>
      </p:grpSpPr>
      <p:sp>
        <p:nvSpPr>
          <p:cNvPr id="2" name="Slayt Görüntüsü Yer Tutucusu 1">
            <a:extLst>
              <a:ext uri="{FF2B5EF4-FFF2-40B4-BE49-F238E27FC236}">
                <a16:creationId xmlns:a16="http://schemas.microsoft.com/office/drawing/2014/main" id="{EBB0A27D-805F-F33E-3069-2B54E8C18806}"/>
              </a:ext>
            </a:extLst>
          </p:cNvPr>
          <p:cNvSpPr>
            <a:spLocks noGrp="1" noRot="1" noChangeAspect="1"/>
          </p:cNvSpPr>
          <p:nvPr>
            <p:ph type="sldImg"/>
          </p:nvPr>
        </p:nvSpPr>
        <p:spPr/>
      </p:sp>
      <p:sp>
        <p:nvSpPr>
          <p:cNvPr id="3" name="Notlar Yer Tutucusu 2">
            <a:extLst>
              <a:ext uri="{FF2B5EF4-FFF2-40B4-BE49-F238E27FC236}">
                <a16:creationId xmlns:a16="http://schemas.microsoft.com/office/drawing/2014/main" id="{C6990383-E7DB-F0D6-EA33-63C3129E3713}"/>
              </a:ext>
            </a:extLst>
          </p:cNvPr>
          <p:cNvSpPr>
            <a:spLocks noGrp="1"/>
          </p:cNvSpPr>
          <p:nvPr>
            <p:ph type="body" idx="1"/>
          </p:nvPr>
        </p:nvSpPr>
        <p:spPr/>
        <p:txBody>
          <a:bodyPr/>
          <a:lstStyle/>
          <a:p>
            <a:endParaRPr lang="tr-TR" dirty="0"/>
          </a:p>
        </p:txBody>
      </p:sp>
      <p:sp>
        <p:nvSpPr>
          <p:cNvPr id="4" name="Slayt Numarası Yer Tutucusu 3">
            <a:extLst>
              <a:ext uri="{FF2B5EF4-FFF2-40B4-BE49-F238E27FC236}">
                <a16:creationId xmlns:a16="http://schemas.microsoft.com/office/drawing/2014/main" id="{ED4A132B-DF51-F0C7-550D-96153EB9448E}"/>
              </a:ext>
            </a:extLst>
          </p:cNvPr>
          <p:cNvSpPr>
            <a:spLocks noGrp="1"/>
          </p:cNvSpPr>
          <p:nvPr>
            <p:ph type="sldNum" sz="quarter" idx="10"/>
          </p:nvPr>
        </p:nvSpPr>
        <p:spPr/>
        <p:txBody>
          <a:bodyPr/>
          <a:lstStyle/>
          <a:p>
            <a:pPr rtl="0"/>
            <a:fld id="{560CF8BB-EBC7-4B8F-9632-A5A136FBB880}" type="slidenum">
              <a:rPr lang="tr-TR" smtClean="0"/>
              <a:t>20</a:t>
            </a:fld>
            <a:endParaRPr lang="tr-TR" dirty="0"/>
          </a:p>
        </p:txBody>
      </p:sp>
    </p:spTree>
    <p:extLst>
      <p:ext uri="{BB962C8B-B14F-4D97-AF65-F5344CB8AC3E}">
        <p14:creationId xmlns:p14="http://schemas.microsoft.com/office/powerpoint/2010/main" val="19063827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B1FC13-0ED2-8FCB-70B9-911D3689AF6B}"/>
            </a:ext>
          </a:extLst>
        </p:cNvPr>
        <p:cNvGrpSpPr/>
        <p:nvPr/>
      </p:nvGrpSpPr>
      <p:grpSpPr>
        <a:xfrm>
          <a:off x="0" y="0"/>
          <a:ext cx="0" cy="0"/>
          <a:chOff x="0" y="0"/>
          <a:chExt cx="0" cy="0"/>
        </a:xfrm>
      </p:grpSpPr>
      <p:sp>
        <p:nvSpPr>
          <p:cNvPr id="2" name="Slayt Görüntüsü Yer Tutucusu 1">
            <a:extLst>
              <a:ext uri="{FF2B5EF4-FFF2-40B4-BE49-F238E27FC236}">
                <a16:creationId xmlns:a16="http://schemas.microsoft.com/office/drawing/2014/main" id="{578232D1-F358-166F-5D3B-CDDDFF71F261}"/>
              </a:ext>
            </a:extLst>
          </p:cNvPr>
          <p:cNvSpPr>
            <a:spLocks noGrp="1" noRot="1" noChangeAspect="1"/>
          </p:cNvSpPr>
          <p:nvPr>
            <p:ph type="sldImg"/>
          </p:nvPr>
        </p:nvSpPr>
        <p:spPr/>
      </p:sp>
      <p:sp>
        <p:nvSpPr>
          <p:cNvPr id="3" name="Notlar Yer Tutucusu 2">
            <a:extLst>
              <a:ext uri="{FF2B5EF4-FFF2-40B4-BE49-F238E27FC236}">
                <a16:creationId xmlns:a16="http://schemas.microsoft.com/office/drawing/2014/main" id="{089AE71E-F734-F18E-A52C-2902D5D14A49}"/>
              </a:ext>
            </a:extLst>
          </p:cNvPr>
          <p:cNvSpPr>
            <a:spLocks noGrp="1"/>
          </p:cNvSpPr>
          <p:nvPr>
            <p:ph type="body" idx="1"/>
          </p:nvPr>
        </p:nvSpPr>
        <p:spPr/>
        <p:txBody>
          <a:bodyPr/>
          <a:lstStyle/>
          <a:p>
            <a:endParaRPr lang="tr-TR" dirty="0"/>
          </a:p>
        </p:txBody>
      </p:sp>
      <p:sp>
        <p:nvSpPr>
          <p:cNvPr id="4" name="Slayt Numarası Yer Tutucusu 3">
            <a:extLst>
              <a:ext uri="{FF2B5EF4-FFF2-40B4-BE49-F238E27FC236}">
                <a16:creationId xmlns:a16="http://schemas.microsoft.com/office/drawing/2014/main" id="{CB9F4E81-C6F1-7818-03C7-B8767DAFBCFE}"/>
              </a:ext>
            </a:extLst>
          </p:cNvPr>
          <p:cNvSpPr>
            <a:spLocks noGrp="1"/>
          </p:cNvSpPr>
          <p:nvPr>
            <p:ph type="sldNum" sz="quarter" idx="10"/>
          </p:nvPr>
        </p:nvSpPr>
        <p:spPr/>
        <p:txBody>
          <a:bodyPr/>
          <a:lstStyle/>
          <a:p>
            <a:pPr rtl="0"/>
            <a:fld id="{560CF8BB-EBC7-4B8F-9632-A5A136FBB880}" type="slidenum">
              <a:rPr lang="tr-TR" smtClean="0"/>
              <a:t>21</a:t>
            </a:fld>
            <a:endParaRPr lang="tr-TR" dirty="0"/>
          </a:p>
        </p:txBody>
      </p:sp>
    </p:spTree>
    <p:extLst>
      <p:ext uri="{BB962C8B-B14F-4D97-AF65-F5344CB8AC3E}">
        <p14:creationId xmlns:p14="http://schemas.microsoft.com/office/powerpoint/2010/main" val="14533854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B3EECB-1646-68B0-5CE1-AAE1D054834F}"/>
            </a:ext>
          </a:extLst>
        </p:cNvPr>
        <p:cNvGrpSpPr/>
        <p:nvPr/>
      </p:nvGrpSpPr>
      <p:grpSpPr>
        <a:xfrm>
          <a:off x="0" y="0"/>
          <a:ext cx="0" cy="0"/>
          <a:chOff x="0" y="0"/>
          <a:chExt cx="0" cy="0"/>
        </a:xfrm>
      </p:grpSpPr>
      <p:sp>
        <p:nvSpPr>
          <p:cNvPr id="2" name="Slayt Görüntüsü Yer Tutucusu 1">
            <a:extLst>
              <a:ext uri="{FF2B5EF4-FFF2-40B4-BE49-F238E27FC236}">
                <a16:creationId xmlns:a16="http://schemas.microsoft.com/office/drawing/2014/main" id="{BA39C3B2-A06A-9AF9-CB3F-0A9F2BE9571C}"/>
              </a:ext>
            </a:extLst>
          </p:cNvPr>
          <p:cNvSpPr>
            <a:spLocks noGrp="1" noRot="1" noChangeAspect="1"/>
          </p:cNvSpPr>
          <p:nvPr>
            <p:ph type="sldImg"/>
          </p:nvPr>
        </p:nvSpPr>
        <p:spPr/>
      </p:sp>
      <p:sp>
        <p:nvSpPr>
          <p:cNvPr id="3" name="Notlar Yer Tutucusu 2">
            <a:extLst>
              <a:ext uri="{FF2B5EF4-FFF2-40B4-BE49-F238E27FC236}">
                <a16:creationId xmlns:a16="http://schemas.microsoft.com/office/drawing/2014/main" id="{4D15D8B3-E1F6-2207-1B81-4695DA1DF75D}"/>
              </a:ext>
            </a:extLst>
          </p:cNvPr>
          <p:cNvSpPr>
            <a:spLocks noGrp="1"/>
          </p:cNvSpPr>
          <p:nvPr>
            <p:ph type="body" idx="1"/>
          </p:nvPr>
        </p:nvSpPr>
        <p:spPr/>
        <p:txBody>
          <a:bodyPr/>
          <a:lstStyle/>
          <a:p>
            <a:endParaRPr lang="tr-TR" dirty="0"/>
          </a:p>
        </p:txBody>
      </p:sp>
      <p:sp>
        <p:nvSpPr>
          <p:cNvPr id="4" name="Slayt Numarası Yer Tutucusu 3">
            <a:extLst>
              <a:ext uri="{FF2B5EF4-FFF2-40B4-BE49-F238E27FC236}">
                <a16:creationId xmlns:a16="http://schemas.microsoft.com/office/drawing/2014/main" id="{3E7D86D4-E41A-36CF-5B5E-A76C942F16A7}"/>
              </a:ext>
            </a:extLst>
          </p:cNvPr>
          <p:cNvSpPr>
            <a:spLocks noGrp="1"/>
          </p:cNvSpPr>
          <p:nvPr>
            <p:ph type="sldNum" sz="quarter" idx="10"/>
          </p:nvPr>
        </p:nvSpPr>
        <p:spPr/>
        <p:txBody>
          <a:bodyPr/>
          <a:lstStyle/>
          <a:p>
            <a:pPr rtl="0"/>
            <a:fld id="{560CF8BB-EBC7-4B8F-9632-A5A136FBB880}" type="slidenum">
              <a:rPr lang="tr-TR" smtClean="0"/>
              <a:t>22</a:t>
            </a:fld>
            <a:endParaRPr lang="tr-TR" dirty="0"/>
          </a:p>
        </p:txBody>
      </p:sp>
    </p:spTree>
    <p:extLst>
      <p:ext uri="{BB962C8B-B14F-4D97-AF65-F5344CB8AC3E}">
        <p14:creationId xmlns:p14="http://schemas.microsoft.com/office/powerpoint/2010/main" val="10726504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1E0AC5-9EE0-D1BE-D214-C88F4E365174}"/>
            </a:ext>
          </a:extLst>
        </p:cNvPr>
        <p:cNvGrpSpPr/>
        <p:nvPr/>
      </p:nvGrpSpPr>
      <p:grpSpPr>
        <a:xfrm>
          <a:off x="0" y="0"/>
          <a:ext cx="0" cy="0"/>
          <a:chOff x="0" y="0"/>
          <a:chExt cx="0" cy="0"/>
        </a:xfrm>
      </p:grpSpPr>
      <p:sp>
        <p:nvSpPr>
          <p:cNvPr id="2" name="Slayt Görüntüsü Yer Tutucusu 1">
            <a:extLst>
              <a:ext uri="{FF2B5EF4-FFF2-40B4-BE49-F238E27FC236}">
                <a16:creationId xmlns:a16="http://schemas.microsoft.com/office/drawing/2014/main" id="{5D517B4C-3B81-E418-08BB-29DF65A82C60}"/>
              </a:ext>
            </a:extLst>
          </p:cNvPr>
          <p:cNvSpPr>
            <a:spLocks noGrp="1" noRot="1" noChangeAspect="1"/>
          </p:cNvSpPr>
          <p:nvPr>
            <p:ph type="sldImg"/>
          </p:nvPr>
        </p:nvSpPr>
        <p:spPr/>
      </p:sp>
      <p:sp>
        <p:nvSpPr>
          <p:cNvPr id="3" name="Notlar Yer Tutucusu 2">
            <a:extLst>
              <a:ext uri="{FF2B5EF4-FFF2-40B4-BE49-F238E27FC236}">
                <a16:creationId xmlns:a16="http://schemas.microsoft.com/office/drawing/2014/main" id="{BB5070AC-DB7D-16E6-1514-FFA2B9917A8F}"/>
              </a:ext>
            </a:extLst>
          </p:cNvPr>
          <p:cNvSpPr>
            <a:spLocks noGrp="1"/>
          </p:cNvSpPr>
          <p:nvPr>
            <p:ph type="body" idx="1"/>
          </p:nvPr>
        </p:nvSpPr>
        <p:spPr/>
        <p:txBody>
          <a:bodyPr/>
          <a:lstStyle/>
          <a:p>
            <a:endParaRPr lang="tr-TR" dirty="0"/>
          </a:p>
        </p:txBody>
      </p:sp>
      <p:sp>
        <p:nvSpPr>
          <p:cNvPr id="4" name="Slayt Numarası Yer Tutucusu 3">
            <a:extLst>
              <a:ext uri="{FF2B5EF4-FFF2-40B4-BE49-F238E27FC236}">
                <a16:creationId xmlns:a16="http://schemas.microsoft.com/office/drawing/2014/main" id="{7865F849-2A95-1FBD-5E69-94A72282F720}"/>
              </a:ext>
            </a:extLst>
          </p:cNvPr>
          <p:cNvSpPr>
            <a:spLocks noGrp="1"/>
          </p:cNvSpPr>
          <p:nvPr>
            <p:ph type="sldNum" sz="quarter" idx="10"/>
          </p:nvPr>
        </p:nvSpPr>
        <p:spPr/>
        <p:txBody>
          <a:bodyPr/>
          <a:lstStyle/>
          <a:p>
            <a:pPr rtl="0"/>
            <a:fld id="{560CF8BB-EBC7-4B8F-9632-A5A136FBB880}" type="slidenum">
              <a:rPr lang="tr-TR" smtClean="0"/>
              <a:t>3</a:t>
            </a:fld>
            <a:endParaRPr lang="tr-TR" dirty="0"/>
          </a:p>
        </p:txBody>
      </p:sp>
    </p:spTree>
    <p:extLst>
      <p:ext uri="{BB962C8B-B14F-4D97-AF65-F5344CB8AC3E}">
        <p14:creationId xmlns:p14="http://schemas.microsoft.com/office/powerpoint/2010/main" val="112802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2E2818-B849-8C63-B1C1-C0AC8504189A}"/>
            </a:ext>
          </a:extLst>
        </p:cNvPr>
        <p:cNvGrpSpPr/>
        <p:nvPr/>
      </p:nvGrpSpPr>
      <p:grpSpPr>
        <a:xfrm>
          <a:off x="0" y="0"/>
          <a:ext cx="0" cy="0"/>
          <a:chOff x="0" y="0"/>
          <a:chExt cx="0" cy="0"/>
        </a:xfrm>
      </p:grpSpPr>
      <p:sp>
        <p:nvSpPr>
          <p:cNvPr id="2" name="Slayt Görüntüsü Yer Tutucusu 1">
            <a:extLst>
              <a:ext uri="{FF2B5EF4-FFF2-40B4-BE49-F238E27FC236}">
                <a16:creationId xmlns:a16="http://schemas.microsoft.com/office/drawing/2014/main" id="{115CF862-74AD-42A2-05A0-37DE87D408A5}"/>
              </a:ext>
            </a:extLst>
          </p:cNvPr>
          <p:cNvSpPr>
            <a:spLocks noGrp="1" noRot="1" noChangeAspect="1"/>
          </p:cNvSpPr>
          <p:nvPr>
            <p:ph type="sldImg"/>
          </p:nvPr>
        </p:nvSpPr>
        <p:spPr/>
      </p:sp>
      <p:sp>
        <p:nvSpPr>
          <p:cNvPr id="3" name="Notlar Yer Tutucusu 2">
            <a:extLst>
              <a:ext uri="{FF2B5EF4-FFF2-40B4-BE49-F238E27FC236}">
                <a16:creationId xmlns:a16="http://schemas.microsoft.com/office/drawing/2014/main" id="{D3B5E158-B502-B5DC-D7E5-58A007C78F51}"/>
              </a:ext>
            </a:extLst>
          </p:cNvPr>
          <p:cNvSpPr>
            <a:spLocks noGrp="1"/>
          </p:cNvSpPr>
          <p:nvPr>
            <p:ph type="body" idx="1"/>
          </p:nvPr>
        </p:nvSpPr>
        <p:spPr/>
        <p:txBody>
          <a:bodyPr/>
          <a:lstStyle/>
          <a:p>
            <a:endParaRPr lang="tr-TR" dirty="0"/>
          </a:p>
        </p:txBody>
      </p:sp>
      <p:sp>
        <p:nvSpPr>
          <p:cNvPr id="4" name="Slayt Numarası Yer Tutucusu 3">
            <a:extLst>
              <a:ext uri="{FF2B5EF4-FFF2-40B4-BE49-F238E27FC236}">
                <a16:creationId xmlns:a16="http://schemas.microsoft.com/office/drawing/2014/main" id="{2D1802FF-A1F5-7A51-90A0-CB9E2328597E}"/>
              </a:ext>
            </a:extLst>
          </p:cNvPr>
          <p:cNvSpPr>
            <a:spLocks noGrp="1"/>
          </p:cNvSpPr>
          <p:nvPr>
            <p:ph type="sldNum" sz="quarter" idx="10"/>
          </p:nvPr>
        </p:nvSpPr>
        <p:spPr/>
        <p:txBody>
          <a:bodyPr/>
          <a:lstStyle/>
          <a:p>
            <a:pPr rtl="0"/>
            <a:fld id="{560CF8BB-EBC7-4B8F-9632-A5A136FBB880}" type="slidenum">
              <a:rPr lang="tr-TR" smtClean="0"/>
              <a:t>4</a:t>
            </a:fld>
            <a:endParaRPr lang="tr-TR" dirty="0"/>
          </a:p>
        </p:txBody>
      </p:sp>
    </p:spTree>
    <p:extLst>
      <p:ext uri="{BB962C8B-B14F-4D97-AF65-F5344CB8AC3E}">
        <p14:creationId xmlns:p14="http://schemas.microsoft.com/office/powerpoint/2010/main" val="42471009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D47617-43FC-EFE2-D930-E1D87BC42D34}"/>
            </a:ext>
          </a:extLst>
        </p:cNvPr>
        <p:cNvGrpSpPr/>
        <p:nvPr/>
      </p:nvGrpSpPr>
      <p:grpSpPr>
        <a:xfrm>
          <a:off x="0" y="0"/>
          <a:ext cx="0" cy="0"/>
          <a:chOff x="0" y="0"/>
          <a:chExt cx="0" cy="0"/>
        </a:xfrm>
      </p:grpSpPr>
      <p:sp>
        <p:nvSpPr>
          <p:cNvPr id="2" name="Slayt Görüntüsü Yer Tutucusu 1">
            <a:extLst>
              <a:ext uri="{FF2B5EF4-FFF2-40B4-BE49-F238E27FC236}">
                <a16:creationId xmlns:a16="http://schemas.microsoft.com/office/drawing/2014/main" id="{72DF6513-C31C-4F3D-12E3-8695C162C737}"/>
              </a:ext>
            </a:extLst>
          </p:cNvPr>
          <p:cNvSpPr>
            <a:spLocks noGrp="1" noRot="1" noChangeAspect="1"/>
          </p:cNvSpPr>
          <p:nvPr>
            <p:ph type="sldImg"/>
          </p:nvPr>
        </p:nvSpPr>
        <p:spPr/>
      </p:sp>
      <p:sp>
        <p:nvSpPr>
          <p:cNvPr id="3" name="Notlar Yer Tutucusu 2">
            <a:extLst>
              <a:ext uri="{FF2B5EF4-FFF2-40B4-BE49-F238E27FC236}">
                <a16:creationId xmlns:a16="http://schemas.microsoft.com/office/drawing/2014/main" id="{52D28135-D426-5FC7-C5E0-DEB434F3F093}"/>
              </a:ext>
            </a:extLst>
          </p:cNvPr>
          <p:cNvSpPr>
            <a:spLocks noGrp="1"/>
          </p:cNvSpPr>
          <p:nvPr>
            <p:ph type="body" idx="1"/>
          </p:nvPr>
        </p:nvSpPr>
        <p:spPr/>
        <p:txBody>
          <a:bodyPr/>
          <a:lstStyle/>
          <a:p>
            <a:endParaRPr lang="tr-TR" dirty="0"/>
          </a:p>
        </p:txBody>
      </p:sp>
      <p:sp>
        <p:nvSpPr>
          <p:cNvPr id="4" name="Slayt Numarası Yer Tutucusu 3">
            <a:extLst>
              <a:ext uri="{FF2B5EF4-FFF2-40B4-BE49-F238E27FC236}">
                <a16:creationId xmlns:a16="http://schemas.microsoft.com/office/drawing/2014/main" id="{FF983E17-2D79-EE0C-1DDB-2B3BD183ABC0}"/>
              </a:ext>
            </a:extLst>
          </p:cNvPr>
          <p:cNvSpPr>
            <a:spLocks noGrp="1"/>
          </p:cNvSpPr>
          <p:nvPr>
            <p:ph type="sldNum" sz="quarter" idx="10"/>
          </p:nvPr>
        </p:nvSpPr>
        <p:spPr/>
        <p:txBody>
          <a:bodyPr/>
          <a:lstStyle/>
          <a:p>
            <a:pPr rtl="0"/>
            <a:fld id="{560CF8BB-EBC7-4B8F-9632-A5A136FBB880}" type="slidenum">
              <a:rPr lang="tr-TR" smtClean="0"/>
              <a:t>5</a:t>
            </a:fld>
            <a:endParaRPr lang="tr-TR" dirty="0"/>
          </a:p>
        </p:txBody>
      </p:sp>
    </p:spTree>
    <p:extLst>
      <p:ext uri="{BB962C8B-B14F-4D97-AF65-F5344CB8AC3E}">
        <p14:creationId xmlns:p14="http://schemas.microsoft.com/office/powerpoint/2010/main" val="31043576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B79654-4200-6532-E6A0-8D39E90A705C}"/>
            </a:ext>
          </a:extLst>
        </p:cNvPr>
        <p:cNvGrpSpPr/>
        <p:nvPr/>
      </p:nvGrpSpPr>
      <p:grpSpPr>
        <a:xfrm>
          <a:off x="0" y="0"/>
          <a:ext cx="0" cy="0"/>
          <a:chOff x="0" y="0"/>
          <a:chExt cx="0" cy="0"/>
        </a:xfrm>
      </p:grpSpPr>
      <p:sp>
        <p:nvSpPr>
          <p:cNvPr id="2" name="Slayt Görüntüsü Yer Tutucusu 1">
            <a:extLst>
              <a:ext uri="{FF2B5EF4-FFF2-40B4-BE49-F238E27FC236}">
                <a16:creationId xmlns:a16="http://schemas.microsoft.com/office/drawing/2014/main" id="{71EA137C-B009-900D-8D61-3FD3A65D4115}"/>
              </a:ext>
            </a:extLst>
          </p:cNvPr>
          <p:cNvSpPr>
            <a:spLocks noGrp="1" noRot="1" noChangeAspect="1"/>
          </p:cNvSpPr>
          <p:nvPr>
            <p:ph type="sldImg"/>
          </p:nvPr>
        </p:nvSpPr>
        <p:spPr/>
      </p:sp>
      <p:sp>
        <p:nvSpPr>
          <p:cNvPr id="3" name="Notlar Yer Tutucusu 2">
            <a:extLst>
              <a:ext uri="{FF2B5EF4-FFF2-40B4-BE49-F238E27FC236}">
                <a16:creationId xmlns:a16="http://schemas.microsoft.com/office/drawing/2014/main" id="{B4339E53-E553-D571-B9AF-A49D1BAB6920}"/>
              </a:ext>
            </a:extLst>
          </p:cNvPr>
          <p:cNvSpPr>
            <a:spLocks noGrp="1"/>
          </p:cNvSpPr>
          <p:nvPr>
            <p:ph type="body" idx="1"/>
          </p:nvPr>
        </p:nvSpPr>
        <p:spPr/>
        <p:txBody>
          <a:bodyPr/>
          <a:lstStyle/>
          <a:p>
            <a:endParaRPr lang="tr-TR" dirty="0"/>
          </a:p>
        </p:txBody>
      </p:sp>
      <p:sp>
        <p:nvSpPr>
          <p:cNvPr id="4" name="Slayt Numarası Yer Tutucusu 3">
            <a:extLst>
              <a:ext uri="{FF2B5EF4-FFF2-40B4-BE49-F238E27FC236}">
                <a16:creationId xmlns:a16="http://schemas.microsoft.com/office/drawing/2014/main" id="{75937307-42ED-11BB-EB12-9B2B848DD2B4}"/>
              </a:ext>
            </a:extLst>
          </p:cNvPr>
          <p:cNvSpPr>
            <a:spLocks noGrp="1"/>
          </p:cNvSpPr>
          <p:nvPr>
            <p:ph type="sldNum" sz="quarter" idx="10"/>
          </p:nvPr>
        </p:nvSpPr>
        <p:spPr/>
        <p:txBody>
          <a:bodyPr/>
          <a:lstStyle/>
          <a:p>
            <a:pPr rtl="0"/>
            <a:fld id="{560CF8BB-EBC7-4B8F-9632-A5A136FBB880}" type="slidenum">
              <a:rPr lang="tr-TR" smtClean="0"/>
              <a:t>6</a:t>
            </a:fld>
            <a:endParaRPr lang="tr-TR" dirty="0"/>
          </a:p>
        </p:txBody>
      </p:sp>
    </p:spTree>
    <p:extLst>
      <p:ext uri="{BB962C8B-B14F-4D97-AF65-F5344CB8AC3E}">
        <p14:creationId xmlns:p14="http://schemas.microsoft.com/office/powerpoint/2010/main" val="34850403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75F74E-A764-6CEB-BF43-4B1AE72C8135}"/>
            </a:ext>
          </a:extLst>
        </p:cNvPr>
        <p:cNvGrpSpPr/>
        <p:nvPr/>
      </p:nvGrpSpPr>
      <p:grpSpPr>
        <a:xfrm>
          <a:off x="0" y="0"/>
          <a:ext cx="0" cy="0"/>
          <a:chOff x="0" y="0"/>
          <a:chExt cx="0" cy="0"/>
        </a:xfrm>
      </p:grpSpPr>
      <p:sp>
        <p:nvSpPr>
          <p:cNvPr id="2" name="Slayt Görüntüsü Yer Tutucusu 1">
            <a:extLst>
              <a:ext uri="{FF2B5EF4-FFF2-40B4-BE49-F238E27FC236}">
                <a16:creationId xmlns:a16="http://schemas.microsoft.com/office/drawing/2014/main" id="{F2A07ACB-9BC9-A8DD-AC05-85BB4A2D8A96}"/>
              </a:ext>
            </a:extLst>
          </p:cNvPr>
          <p:cNvSpPr>
            <a:spLocks noGrp="1" noRot="1" noChangeAspect="1"/>
          </p:cNvSpPr>
          <p:nvPr>
            <p:ph type="sldImg"/>
          </p:nvPr>
        </p:nvSpPr>
        <p:spPr/>
      </p:sp>
      <p:sp>
        <p:nvSpPr>
          <p:cNvPr id="3" name="Notlar Yer Tutucusu 2">
            <a:extLst>
              <a:ext uri="{FF2B5EF4-FFF2-40B4-BE49-F238E27FC236}">
                <a16:creationId xmlns:a16="http://schemas.microsoft.com/office/drawing/2014/main" id="{B7FB76F8-0F82-113C-2745-39C12B67BBD2}"/>
              </a:ext>
            </a:extLst>
          </p:cNvPr>
          <p:cNvSpPr>
            <a:spLocks noGrp="1"/>
          </p:cNvSpPr>
          <p:nvPr>
            <p:ph type="body" idx="1"/>
          </p:nvPr>
        </p:nvSpPr>
        <p:spPr/>
        <p:txBody>
          <a:bodyPr/>
          <a:lstStyle/>
          <a:p>
            <a:endParaRPr lang="tr-TR" dirty="0"/>
          </a:p>
        </p:txBody>
      </p:sp>
      <p:sp>
        <p:nvSpPr>
          <p:cNvPr id="4" name="Slayt Numarası Yer Tutucusu 3">
            <a:extLst>
              <a:ext uri="{FF2B5EF4-FFF2-40B4-BE49-F238E27FC236}">
                <a16:creationId xmlns:a16="http://schemas.microsoft.com/office/drawing/2014/main" id="{447BE0C3-5826-75AD-BFD6-1912F8168D32}"/>
              </a:ext>
            </a:extLst>
          </p:cNvPr>
          <p:cNvSpPr>
            <a:spLocks noGrp="1"/>
          </p:cNvSpPr>
          <p:nvPr>
            <p:ph type="sldNum" sz="quarter" idx="10"/>
          </p:nvPr>
        </p:nvSpPr>
        <p:spPr/>
        <p:txBody>
          <a:bodyPr/>
          <a:lstStyle/>
          <a:p>
            <a:pPr rtl="0"/>
            <a:fld id="{560CF8BB-EBC7-4B8F-9632-A5A136FBB880}" type="slidenum">
              <a:rPr lang="tr-TR" smtClean="0"/>
              <a:t>7</a:t>
            </a:fld>
            <a:endParaRPr lang="tr-TR" dirty="0"/>
          </a:p>
        </p:txBody>
      </p:sp>
    </p:spTree>
    <p:extLst>
      <p:ext uri="{BB962C8B-B14F-4D97-AF65-F5344CB8AC3E}">
        <p14:creationId xmlns:p14="http://schemas.microsoft.com/office/powerpoint/2010/main" val="17455614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974B2D-F1E9-7FFC-C569-186DF8D63E38}"/>
            </a:ext>
          </a:extLst>
        </p:cNvPr>
        <p:cNvGrpSpPr/>
        <p:nvPr/>
      </p:nvGrpSpPr>
      <p:grpSpPr>
        <a:xfrm>
          <a:off x="0" y="0"/>
          <a:ext cx="0" cy="0"/>
          <a:chOff x="0" y="0"/>
          <a:chExt cx="0" cy="0"/>
        </a:xfrm>
      </p:grpSpPr>
      <p:sp>
        <p:nvSpPr>
          <p:cNvPr id="2" name="Slayt Görüntüsü Yer Tutucusu 1">
            <a:extLst>
              <a:ext uri="{FF2B5EF4-FFF2-40B4-BE49-F238E27FC236}">
                <a16:creationId xmlns:a16="http://schemas.microsoft.com/office/drawing/2014/main" id="{4196DB44-E684-0590-D25E-A11E0048F725}"/>
              </a:ext>
            </a:extLst>
          </p:cNvPr>
          <p:cNvSpPr>
            <a:spLocks noGrp="1" noRot="1" noChangeAspect="1"/>
          </p:cNvSpPr>
          <p:nvPr>
            <p:ph type="sldImg"/>
          </p:nvPr>
        </p:nvSpPr>
        <p:spPr/>
      </p:sp>
      <p:sp>
        <p:nvSpPr>
          <p:cNvPr id="3" name="Notlar Yer Tutucusu 2">
            <a:extLst>
              <a:ext uri="{FF2B5EF4-FFF2-40B4-BE49-F238E27FC236}">
                <a16:creationId xmlns:a16="http://schemas.microsoft.com/office/drawing/2014/main" id="{434CB588-6D02-BD29-0D9B-6D19B014938F}"/>
              </a:ext>
            </a:extLst>
          </p:cNvPr>
          <p:cNvSpPr>
            <a:spLocks noGrp="1"/>
          </p:cNvSpPr>
          <p:nvPr>
            <p:ph type="body" idx="1"/>
          </p:nvPr>
        </p:nvSpPr>
        <p:spPr/>
        <p:txBody>
          <a:bodyPr/>
          <a:lstStyle/>
          <a:p>
            <a:endParaRPr lang="tr-TR" dirty="0"/>
          </a:p>
        </p:txBody>
      </p:sp>
      <p:sp>
        <p:nvSpPr>
          <p:cNvPr id="4" name="Slayt Numarası Yer Tutucusu 3">
            <a:extLst>
              <a:ext uri="{FF2B5EF4-FFF2-40B4-BE49-F238E27FC236}">
                <a16:creationId xmlns:a16="http://schemas.microsoft.com/office/drawing/2014/main" id="{B485E0BD-F26F-B960-504D-7752918B5901}"/>
              </a:ext>
            </a:extLst>
          </p:cNvPr>
          <p:cNvSpPr>
            <a:spLocks noGrp="1"/>
          </p:cNvSpPr>
          <p:nvPr>
            <p:ph type="sldNum" sz="quarter" idx="10"/>
          </p:nvPr>
        </p:nvSpPr>
        <p:spPr/>
        <p:txBody>
          <a:bodyPr/>
          <a:lstStyle/>
          <a:p>
            <a:pPr rtl="0"/>
            <a:fld id="{560CF8BB-EBC7-4B8F-9632-A5A136FBB880}" type="slidenum">
              <a:rPr lang="tr-TR" smtClean="0"/>
              <a:t>8</a:t>
            </a:fld>
            <a:endParaRPr lang="tr-TR" dirty="0"/>
          </a:p>
        </p:txBody>
      </p:sp>
    </p:spTree>
    <p:extLst>
      <p:ext uri="{BB962C8B-B14F-4D97-AF65-F5344CB8AC3E}">
        <p14:creationId xmlns:p14="http://schemas.microsoft.com/office/powerpoint/2010/main" val="12407929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lar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pPr rtl="0"/>
            <a:fld id="{560CF8BB-EBC7-4B8F-9632-A5A136FBB880}" type="slidenum">
              <a:rPr lang="tr-TR" smtClean="0"/>
              <a:t>9</a:t>
            </a:fld>
            <a:endParaRPr lang="tr-TR" dirty="0"/>
          </a:p>
        </p:txBody>
      </p:sp>
    </p:spTree>
    <p:extLst>
      <p:ext uri="{BB962C8B-B14F-4D97-AF65-F5344CB8AC3E}">
        <p14:creationId xmlns:p14="http://schemas.microsoft.com/office/powerpoint/2010/main" val="14274896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Başlık 1"/>
          <p:cNvSpPr>
            <a:spLocks noGrp="1"/>
          </p:cNvSpPr>
          <p:nvPr>
            <p:ph type="ctrTitle"/>
          </p:nvPr>
        </p:nvSpPr>
        <p:spPr>
          <a:xfrm>
            <a:off x="609600" y="755780"/>
            <a:ext cx="6858000" cy="3200400"/>
          </a:xfrm>
        </p:spPr>
        <p:txBody>
          <a:bodyPr rtlCol="0" anchor="b">
            <a:normAutofit/>
          </a:bodyPr>
          <a:lstStyle>
            <a:lvl1pPr algn="l" rtl="0">
              <a:lnSpc>
                <a:spcPct val="75000"/>
              </a:lnSpc>
              <a:defRPr sz="8000">
                <a:solidFill>
                  <a:schemeClr val="bg1"/>
                </a:solidFill>
              </a:defRPr>
            </a:lvl1pPr>
          </a:lstStyle>
          <a:p>
            <a:pPr rtl="0"/>
            <a:r>
              <a:rPr lang="tr-TR"/>
              <a:t>Asıl başlık stilini düzenlemek için tıklayın</a:t>
            </a:r>
            <a:endParaRPr lang="tr-TR" noProof="0" dirty="0"/>
          </a:p>
        </p:txBody>
      </p:sp>
      <p:sp>
        <p:nvSpPr>
          <p:cNvPr id="3" name="Alt Başlık 2"/>
          <p:cNvSpPr>
            <a:spLocks noGrp="1"/>
          </p:cNvSpPr>
          <p:nvPr>
            <p:ph type="subTitle" idx="1"/>
          </p:nvPr>
        </p:nvSpPr>
        <p:spPr>
          <a:xfrm>
            <a:off x="609600" y="3956180"/>
            <a:ext cx="6858000" cy="1097280"/>
          </a:xfrm>
        </p:spPr>
        <p:txBody>
          <a:bodyPr rtlCol="0">
            <a:normAutofit/>
          </a:bodyPr>
          <a:lstStyle>
            <a:lvl1pPr marL="0" indent="0" algn="l">
              <a:spcBef>
                <a:spcPts val="0"/>
              </a:spcBef>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tr-TR" noProof="0"/>
              <a:t>Asıl alt başlık stilini düzenlemek için tıklayın</a:t>
            </a:r>
            <a:endParaRPr lang="tr-TR" noProof="0" dirty="0"/>
          </a:p>
        </p:txBody>
      </p:sp>
      <p:sp>
        <p:nvSpPr>
          <p:cNvPr id="4" name="Tarih Yer Tutucusu 3"/>
          <p:cNvSpPr>
            <a:spLocks noGrp="1"/>
          </p:cNvSpPr>
          <p:nvPr>
            <p:ph type="dt" sz="half" idx="10"/>
          </p:nvPr>
        </p:nvSpPr>
        <p:spPr/>
        <p:txBody>
          <a:bodyPr rtlCol="0"/>
          <a:lstStyle/>
          <a:p>
            <a:pPr rtl="0"/>
            <a:fld id="{4B12683E-2EE6-4C3E-B389-913055A4CBCC}" type="datetime1">
              <a:rPr lang="tr-TR" noProof="0" smtClean="0"/>
              <a:t>18.11.2024</a:t>
            </a:fld>
            <a:endParaRPr lang="tr-TR" noProof="0" dirty="0"/>
          </a:p>
        </p:txBody>
      </p:sp>
      <p:sp>
        <p:nvSpPr>
          <p:cNvPr id="5" name="Alt Bilgi Yer Tutucusu 4"/>
          <p:cNvSpPr>
            <a:spLocks noGrp="1"/>
          </p:cNvSpPr>
          <p:nvPr>
            <p:ph type="ftr" sz="quarter" idx="11"/>
          </p:nvPr>
        </p:nvSpPr>
        <p:spPr/>
        <p:txBody>
          <a:bodyPr rtlCol="0"/>
          <a:lstStyle/>
          <a:p>
            <a:pPr rtl="0"/>
            <a:r>
              <a:rPr lang="tr-TR" noProof="0" dirty="0"/>
              <a:t>Alt bilgi ekleme</a:t>
            </a:r>
          </a:p>
        </p:txBody>
      </p:sp>
      <p:sp>
        <p:nvSpPr>
          <p:cNvPr id="6" name="Slayt Numarası Yer Tutucusu 5"/>
          <p:cNvSpPr>
            <a:spLocks noGrp="1"/>
          </p:cNvSpPr>
          <p:nvPr>
            <p:ph type="sldNum" sz="quarter" idx="12"/>
          </p:nvPr>
        </p:nvSpPr>
        <p:spPr/>
        <p:txBody>
          <a:bodyPr rtlCol="0"/>
          <a:lstStyle/>
          <a:p>
            <a:pPr rtl="0"/>
            <a:fld id="{E31375A4-56A4-47D6-9801-1991572033F7}" type="slidenum">
              <a:rPr lang="tr-TR" noProof="0" smtClean="0"/>
              <a:pPr/>
              <a:t>‹#›</a:t>
            </a:fld>
            <a:endParaRPr lang="tr-TR" noProof="0" dirty="0"/>
          </a:p>
        </p:txBody>
      </p:sp>
    </p:spTree>
    <p:extLst>
      <p:ext uri="{BB962C8B-B14F-4D97-AF65-F5344CB8AC3E}">
        <p14:creationId xmlns:p14="http://schemas.microsoft.com/office/powerpoint/2010/main" val="798862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Başlık 1"/>
          <p:cNvSpPr>
            <a:spLocks noGrp="1"/>
          </p:cNvSpPr>
          <p:nvPr>
            <p:ph type="title"/>
          </p:nvPr>
        </p:nvSpPr>
        <p:spPr/>
        <p:txBody>
          <a:bodyPr rtlCol="0"/>
          <a:lstStyle>
            <a:lvl1pPr rtl="0">
              <a:defRPr/>
            </a:lvl1pPr>
          </a:lstStyle>
          <a:p>
            <a:pPr rtl="0"/>
            <a:r>
              <a:rPr lang="tr-TR"/>
              <a:t>Asıl başlık stilini düzenlemek için tıklayın</a:t>
            </a:r>
            <a:endParaRPr lang="tr-TR" noProof="0" dirty="0"/>
          </a:p>
        </p:txBody>
      </p:sp>
      <p:sp>
        <p:nvSpPr>
          <p:cNvPr id="3" name="Dikey Metin Yer Tutucusu 2"/>
          <p:cNvSpPr>
            <a:spLocks noGrp="1"/>
          </p:cNvSpPr>
          <p:nvPr>
            <p:ph type="body" orient="vert" idx="1"/>
          </p:nvPr>
        </p:nvSpPr>
        <p:spPr/>
        <p:txBody>
          <a:bodyPr vert="eaVert" rtlCol="0"/>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tr-TR" noProof="0" dirty="0"/>
          </a:p>
        </p:txBody>
      </p:sp>
      <p:sp>
        <p:nvSpPr>
          <p:cNvPr id="4" name="Tarih Yer Tutucusu 3"/>
          <p:cNvSpPr>
            <a:spLocks noGrp="1"/>
          </p:cNvSpPr>
          <p:nvPr>
            <p:ph type="dt" sz="half" idx="10"/>
          </p:nvPr>
        </p:nvSpPr>
        <p:spPr/>
        <p:txBody>
          <a:bodyPr rtlCol="0"/>
          <a:lstStyle/>
          <a:p>
            <a:pPr rtl="0"/>
            <a:fld id="{19E5F0A1-5435-4A92-AC6E-E02049B9BA3A}" type="datetime1">
              <a:rPr lang="tr-TR" noProof="0" smtClean="0"/>
              <a:t>18.11.2024</a:t>
            </a:fld>
            <a:endParaRPr lang="tr-TR" noProof="0" dirty="0"/>
          </a:p>
        </p:txBody>
      </p:sp>
      <p:sp>
        <p:nvSpPr>
          <p:cNvPr id="5" name="Alt Bilgi Yer Tutucusu 4"/>
          <p:cNvSpPr>
            <a:spLocks noGrp="1"/>
          </p:cNvSpPr>
          <p:nvPr>
            <p:ph type="ftr" sz="quarter" idx="11"/>
          </p:nvPr>
        </p:nvSpPr>
        <p:spPr/>
        <p:txBody>
          <a:bodyPr rtlCol="0"/>
          <a:lstStyle/>
          <a:p>
            <a:pPr rtl="0"/>
            <a:r>
              <a:rPr lang="tr-TR" noProof="0" dirty="0"/>
              <a:t>Alt bilgi ekleme</a:t>
            </a:r>
          </a:p>
        </p:txBody>
      </p:sp>
      <p:sp>
        <p:nvSpPr>
          <p:cNvPr id="6" name="Slayt Numarası Yer Tutucusu 5"/>
          <p:cNvSpPr>
            <a:spLocks noGrp="1"/>
          </p:cNvSpPr>
          <p:nvPr>
            <p:ph type="sldNum" sz="quarter" idx="12"/>
          </p:nvPr>
        </p:nvSpPr>
        <p:spPr/>
        <p:txBody>
          <a:bodyPr rtlCol="0"/>
          <a:lstStyle/>
          <a:p>
            <a:pPr rtl="0"/>
            <a:fld id="{E31375A4-56A4-47D6-9801-1991572033F7}" type="slidenum">
              <a:rPr lang="tr-TR" noProof="0" smtClean="0"/>
              <a:t>‹#›</a:t>
            </a:fld>
            <a:endParaRPr lang="tr-TR" noProof="0" dirty="0"/>
          </a:p>
        </p:txBody>
      </p:sp>
    </p:spTree>
    <p:extLst>
      <p:ext uri="{BB962C8B-B14F-4D97-AF65-F5344CB8AC3E}">
        <p14:creationId xmlns:p14="http://schemas.microsoft.com/office/powerpoint/2010/main" val="2477154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p:cNvSpPr>
            <a:spLocks noGrp="1"/>
          </p:cNvSpPr>
          <p:nvPr>
            <p:ph type="title" orient="vert"/>
          </p:nvPr>
        </p:nvSpPr>
        <p:spPr>
          <a:xfrm>
            <a:off x="9342120" y="380999"/>
            <a:ext cx="2011680" cy="6096001"/>
          </a:xfrm>
        </p:spPr>
        <p:txBody>
          <a:bodyPr vert="eaVert" rtlCol="0"/>
          <a:lstStyle>
            <a:lvl1pPr rtl="0">
              <a:defRPr/>
            </a:lvl1pPr>
          </a:lstStyle>
          <a:p>
            <a:pPr rtl="0"/>
            <a:r>
              <a:rPr lang="tr-TR"/>
              <a:t>Asıl başlık stilini düzenlemek için tıklayın</a:t>
            </a:r>
            <a:endParaRPr lang="tr-TR" noProof="0" dirty="0"/>
          </a:p>
        </p:txBody>
      </p:sp>
      <p:sp>
        <p:nvSpPr>
          <p:cNvPr id="3" name="Dikey Metin Yer Tutucusu 2"/>
          <p:cNvSpPr>
            <a:spLocks noGrp="1"/>
          </p:cNvSpPr>
          <p:nvPr>
            <p:ph type="body" orient="vert" idx="1"/>
          </p:nvPr>
        </p:nvSpPr>
        <p:spPr>
          <a:xfrm>
            <a:off x="1981199" y="380999"/>
            <a:ext cx="7074859" cy="6096001"/>
          </a:xfrm>
        </p:spPr>
        <p:txBody>
          <a:bodyPr vert="eaVert" rtlCol="0"/>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tr-TR" noProof="0" dirty="0"/>
          </a:p>
        </p:txBody>
      </p:sp>
      <p:sp>
        <p:nvSpPr>
          <p:cNvPr id="4" name="Tarih Yer Tutucusu 3"/>
          <p:cNvSpPr>
            <a:spLocks noGrp="1"/>
          </p:cNvSpPr>
          <p:nvPr>
            <p:ph type="dt" sz="half" idx="10"/>
          </p:nvPr>
        </p:nvSpPr>
        <p:spPr/>
        <p:txBody>
          <a:bodyPr rtlCol="0"/>
          <a:lstStyle/>
          <a:p>
            <a:pPr rtl="0"/>
            <a:fld id="{1604B634-9077-4431-AEE9-7BF0DCE84D04}" type="datetime1">
              <a:rPr lang="tr-TR" noProof="0" smtClean="0"/>
              <a:t>18.11.2024</a:t>
            </a:fld>
            <a:endParaRPr lang="tr-TR" noProof="0" dirty="0"/>
          </a:p>
        </p:txBody>
      </p:sp>
      <p:sp>
        <p:nvSpPr>
          <p:cNvPr id="5" name="Alt Bilgi Yer Tutucusu 4"/>
          <p:cNvSpPr>
            <a:spLocks noGrp="1"/>
          </p:cNvSpPr>
          <p:nvPr>
            <p:ph type="ftr" sz="quarter" idx="11"/>
          </p:nvPr>
        </p:nvSpPr>
        <p:spPr/>
        <p:txBody>
          <a:bodyPr rtlCol="0"/>
          <a:lstStyle/>
          <a:p>
            <a:pPr rtl="0"/>
            <a:r>
              <a:rPr lang="tr-TR" noProof="0" dirty="0"/>
              <a:t>Alt bilgi ekleme</a:t>
            </a:r>
          </a:p>
        </p:txBody>
      </p:sp>
      <p:sp>
        <p:nvSpPr>
          <p:cNvPr id="6" name="Slayt Numarası Yer Tutucusu 5"/>
          <p:cNvSpPr>
            <a:spLocks noGrp="1"/>
          </p:cNvSpPr>
          <p:nvPr>
            <p:ph type="sldNum" sz="quarter" idx="12"/>
          </p:nvPr>
        </p:nvSpPr>
        <p:spPr/>
        <p:txBody>
          <a:bodyPr rtlCol="0"/>
          <a:lstStyle/>
          <a:p>
            <a:pPr rtl="0"/>
            <a:fld id="{E31375A4-56A4-47D6-9801-1991572033F7}" type="slidenum">
              <a:rPr lang="tr-TR" noProof="0" smtClean="0"/>
              <a:t>‹#›</a:t>
            </a:fld>
            <a:endParaRPr lang="tr-TR" noProof="0" dirty="0"/>
          </a:p>
        </p:txBody>
      </p:sp>
    </p:spTree>
    <p:extLst>
      <p:ext uri="{BB962C8B-B14F-4D97-AF65-F5344CB8AC3E}">
        <p14:creationId xmlns:p14="http://schemas.microsoft.com/office/powerpoint/2010/main" val="252463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Başlık 1"/>
          <p:cNvSpPr>
            <a:spLocks noGrp="1"/>
          </p:cNvSpPr>
          <p:nvPr>
            <p:ph type="title"/>
          </p:nvPr>
        </p:nvSpPr>
        <p:spPr/>
        <p:txBody>
          <a:bodyPr rtlCol="0"/>
          <a:lstStyle>
            <a:lvl1pPr rtl="0">
              <a:defRPr/>
            </a:lvl1pPr>
          </a:lstStyle>
          <a:p>
            <a:pPr rtl="0"/>
            <a:r>
              <a:rPr lang="tr-TR"/>
              <a:t>Asıl başlık stilini düzenlemek için tıklayın</a:t>
            </a:r>
            <a:endParaRPr lang="tr-TR" noProof="0" dirty="0"/>
          </a:p>
        </p:txBody>
      </p:sp>
      <p:sp>
        <p:nvSpPr>
          <p:cNvPr id="3" name="İçerik Yer Tutucusu 2"/>
          <p:cNvSpPr>
            <a:spLocks noGrp="1"/>
          </p:cNvSpPr>
          <p:nvPr>
            <p:ph idx="1"/>
          </p:nvPr>
        </p:nvSpPr>
        <p:spPr/>
        <p:txBody>
          <a:bodyPr rtlCol="0"/>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tr-TR" noProof="0" dirty="0"/>
          </a:p>
        </p:txBody>
      </p:sp>
      <p:sp>
        <p:nvSpPr>
          <p:cNvPr id="4" name="Tarih Yer Tutucusu 3"/>
          <p:cNvSpPr>
            <a:spLocks noGrp="1"/>
          </p:cNvSpPr>
          <p:nvPr>
            <p:ph type="dt" sz="half" idx="10"/>
          </p:nvPr>
        </p:nvSpPr>
        <p:spPr/>
        <p:txBody>
          <a:bodyPr rtlCol="0"/>
          <a:lstStyle>
            <a:lvl1pPr>
              <a:defRPr>
                <a:solidFill>
                  <a:schemeClr val="tx2">
                    <a:lumMod val="65000"/>
                    <a:lumOff val="35000"/>
                  </a:schemeClr>
                </a:solidFill>
              </a:defRPr>
            </a:lvl1pPr>
          </a:lstStyle>
          <a:p>
            <a:pPr rtl="0"/>
            <a:fld id="{8880DD48-C30E-4E46-AF89-A5C2CC63CB1C}" type="datetime1">
              <a:rPr lang="tr-TR" noProof="0" smtClean="0"/>
              <a:t>18.11.2024</a:t>
            </a:fld>
            <a:endParaRPr lang="tr-TR" noProof="0" dirty="0"/>
          </a:p>
        </p:txBody>
      </p:sp>
      <p:sp>
        <p:nvSpPr>
          <p:cNvPr id="5" name="Alt Bilgi Yer Tutucusu 4"/>
          <p:cNvSpPr>
            <a:spLocks noGrp="1"/>
          </p:cNvSpPr>
          <p:nvPr>
            <p:ph type="ftr" sz="quarter" idx="11"/>
          </p:nvPr>
        </p:nvSpPr>
        <p:spPr/>
        <p:txBody>
          <a:bodyPr rtlCol="0"/>
          <a:lstStyle>
            <a:lvl1pPr>
              <a:defRPr>
                <a:solidFill>
                  <a:schemeClr val="tx2">
                    <a:lumMod val="65000"/>
                    <a:lumOff val="35000"/>
                  </a:schemeClr>
                </a:solidFill>
              </a:defRPr>
            </a:lvl1pPr>
          </a:lstStyle>
          <a:p>
            <a:pPr rtl="0"/>
            <a:r>
              <a:rPr lang="tr-TR" noProof="0" dirty="0"/>
              <a:t>Alt bilgi ekleme</a:t>
            </a:r>
          </a:p>
        </p:txBody>
      </p:sp>
      <p:sp>
        <p:nvSpPr>
          <p:cNvPr id="6" name="Slayt Numarası Yer Tutucusu 5"/>
          <p:cNvSpPr>
            <a:spLocks noGrp="1"/>
          </p:cNvSpPr>
          <p:nvPr>
            <p:ph type="sldNum" sz="quarter" idx="12"/>
          </p:nvPr>
        </p:nvSpPr>
        <p:spPr/>
        <p:txBody>
          <a:bodyPr rtlCol="0"/>
          <a:lstStyle>
            <a:lvl1pPr>
              <a:defRPr>
                <a:solidFill>
                  <a:schemeClr val="tx2">
                    <a:lumMod val="65000"/>
                    <a:lumOff val="35000"/>
                  </a:schemeClr>
                </a:solidFill>
              </a:defRPr>
            </a:lvl1pPr>
          </a:lstStyle>
          <a:p>
            <a:pPr rtl="0"/>
            <a:fld id="{E31375A4-56A4-47D6-9801-1991572033F7}" type="slidenum">
              <a:rPr lang="tr-TR" noProof="0" smtClean="0"/>
              <a:pPr/>
              <a:t>‹#›</a:t>
            </a:fld>
            <a:endParaRPr lang="tr-TR" noProof="0" dirty="0"/>
          </a:p>
        </p:txBody>
      </p:sp>
    </p:spTree>
    <p:extLst>
      <p:ext uri="{BB962C8B-B14F-4D97-AF65-F5344CB8AC3E}">
        <p14:creationId xmlns:p14="http://schemas.microsoft.com/office/powerpoint/2010/main" val="3112444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 Bilgisi">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Başlık 1"/>
          <p:cNvSpPr>
            <a:spLocks noGrp="1"/>
          </p:cNvSpPr>
          <p:nvPr>
            <p:ph type="title"/>
          </p:nvPr>
        </p:nvSpPr>
        <p:spPr>
          <a:xfrm>
            <a:off x="609600" y="822960"/>
            <a:ext cx="8686800" cy="2011680"/>
          </a:xfrm>
        </p:spPr>
        <p:txBody>
          <a:bodyPr rtlCol="0" anchor="b">
            <a:normAutofit/>
          </a:bodyPr>
          <a:lstStyle>
            <a:lvl1pPr rtl="0">
              <a:defRPr sz="6600"/>
            </a:lvl1pPr>
          </a:lstStyle>
          <a:p>
            <a:pPr rtl="0"/>
            <a:r>
              <a:rPr lang="tr-TR"/>
              <a:t>Asıl başlık stilini düzenlemek için tıklayın</a:t>
            </a:r>
            <a:endParaRPr lang="tr-TR" noProof="0" dirty="0"/>
          </a:p>
        </p:txBody>
      </p:sp>
      <p:sp>
        <p:nvSpPr>
          <p:cNvPr id="3" name="Metin Yer Tutucusu 2"/>
          <p:cNvSpPr>
            <a:spLocks noGrp="1"/>
          </p:cNvSpPr>
          <p:nvPr>
            <p:ph type="body" idx="1"/>
          </p:nvPr>
        </p:nvSpPr>
        <p:spPr>
          <a:xfrm>
            <a:off x="609600" y="2834640"/>
            <a:ext cx="8686800" cy="1097280"/>
          </a:xfrm>
        </p:spPr>
        <p:txBody>
          <a:bodyPr rtlCol="0">
            <a:normAutofit/>
          </a:bodyPr>
          <a:lstStyle>
            <a:lvl1pPr marL="0" indent="0">
              <a:spcBef>
                <a:spcPts val="0"/>
              </a:spcBef>
              <a:buNone/>
              <a:defRPr sz="28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tr-TR"/>
              <a:t>Asıl metin stillerini düzenlemek için tıklayın</a:t>
            </a:r>
          </a:p>
        </p:txBody>
      </p:sp>
    </p:spTree>
    <p:extLst>
      <p:ext uri="{BB962C8B-B14F-4D97-AF65-F5344CB8AC3E}">
        <p14:creationId xmlns:p14="http://schemas.microsoft.com/office/powerpoint/2010/main" val="3506778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Başlık 1"/>
          <p:cNvSpPr>
            <a:spLocks noGrp="1"/>
          </p:cNvSpPr>
          <p:nvPr>
            <p:ph type="title"/>
          </p:nvPr>
        </p:nvSpPr>
        <p:spPr/>
        <p:txBody>
          <a:bodyPr rtlCol="0"/>
          <a:lstStyle>
            <a:lvl1pPr rtl="0">
              <a:defRPr/>
            </a:lvl1pPr>
          </a:lstStyle>
          <a:p>
            <a:pPr rtl="0"/>
            <a:r>
              <a:rPr lang="tr-TR"/>
              <a:t>Asıl başlık stilini düzenlemek için tıklayın</a:t>
            </a:r>
            <a:endParaRPr lang="tr-TR" noProof="0" dirty="0"/>
          </a:p>
        </p:txBody>
      </p:sp>
      <p:sp>
        <p:nvSpPr>
          <p:cNvPr id="3" name="İçerik Yer Tutucusu 2"/>
          <p:cNvSpPr>
            <a:spLocks noGrp="1"/>
          </p:cNvSpPr>
          <p:nvPr>
            <p:ph sz="half" idx="1"/>
          </p:nvPr>
        </p:nvSpPr>
        <p:spPr>
          <a:xfrm>
            <a:off x="1981200" y="1981200"/>
            <a:ext cx="4572000" cy="4480560"/>
          </a:xfrm>
        </p:spPr>
        <p:txBody>
          <a:bodyPr rtlCol="0">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tr-TR" noProof="0" dirty="0"/>
          </a:p>
        </p:txBody>
      </p:sp>
      <p:sp>
        <p:nvSpPr>
          <p:cNvPr id="4" name="İçerik Yer Tutucusu 3"/>
          <p:cNvSpPr>
            <a:spLocks noGrp="1"/>
          </p:cNvSpPr>
          <p:nvPr>
            <p:ph sz="half" idx="2"/>
          </p:nvPr>
        </p:nvSpPr>
        <p:spPr>
          <a:xfrm>
            <a:off x="6781800" y="1981200"/>
            <a:ext cx="4572000" cy="4480560"/>
          </a:xfrm>
        </p:spPr>
        <p:txBody>
          <a:bodyPr rtlCol="0">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tr-TR" noProof="0" dirty="0"/>
          </a:p>
        </p:txBody>
      </p:sp>
      <p:sp>
        <p:nvSpPr>
          <p:cNvPr id="5" name="Tarih Yer Tutucusu 4"/>
          <p:cNvSpPr>
            <a:spLocks noGrp="1"/>
          </p:cNvSpPr>
          <p:nvPr>
            <p:ph type="dt" sz="half" idx="10"/>
          </p:nvPr>
        </p:nvSpPr>
        <p:spPr/>
        <p:txBody>
          <a:bodyPr rtlCol="0"/>
          <a:lstStyle/>
          <a:p>
            <a:pPr rtl="0"/>
            <a:fld id="{63C6401E-FF51-4657-ABBF-9312B735F809}" type="datetime1">
              <a:rPr lang="tr-TR" noProof="0" smtClean="0"/>
              <a:t>18.11.2024</a:t>
            </a:fld>
            <a:endParaRPr lang="tr-TR" noProof="0" dirty="0"/>
          </a:p>
        </p:txBody>
      </p:sp>
      <p:sp>
        <p:nvSpPr>
          <p:cNvPr id="6" name="Alt Bilgi Yer Tutucusu 5"/>
          <p:cNvSpPr>
            <a:spLocks noGrp="1"/>
          </p:cNvSpPr>
          <p:nvPr>
            <p:ph type="ftr" sz="quarter" idx="11"/>
          </p:nvPr>
        </p:nvSpPr>
        <p:spPr/>
        <p:txBody>
          <a:bodyPr rtlCol="0"/>
          <a:lstStyle/>
          <a:p>
            <a:pPr rtl="0"/>
            <a:r>
              <a:rPr lang="tr-TR" noProof="0" dirty="0"/>
              <a:t>Alt bilgi ekleme</a:t>
            </a:r>
          </a:p>
        </p:txBody>
      </p:sp>
      <p:sp>
        <p:nvSpPr>
          <p:cNvPr id="7" name="Slayt Numarası Yer Tutucusu 6"/>
          <p:cNvSpPr>
            <a:spLocks noGrp="1"/>
          </p:cNvSpPr>
          <p:nvPr>
            <p:ph type="sldNum" sz="quarter" idx="12"/>
          </p:nvPr>
        </p:nvSpPr>
        <p:spPr/>
        <p:txBody>
          <a:bodyPr rtlCol="0"/>
          <a:lstStyle/>
          <a:p>
            <a:pPr rtl="0"/>
            <a:fld id="{E31375A4-56A4-47D6-9801-1991572033F7}" type="slidenum">
              <a:rPr lang="tr-TR" noProof="0" smtClean="0"/>
              <a:t>‹#›</a:t>
            </a:fld>
            <a:endParaRPr lang="tr-TR" noProof="0" dirty="0"/>
          </a:p>
        </p:txBody>
      </p:sp>
    </p:spTree>
    <p:extLst>
      <p:ext uri="{BB962C8B-B14F-4D97-AF65-F5344CB8AC3E}">
        <p14:creationId xmlns:p14="http://schemas.microsoft.com/office/powerpoint/2010/main" val="4044567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Başlık 1"/>
          <p:cNvSpPr>
            <a:spLocks noGrp="1"/>
          </p:cNvSpPr>
          <p:nvPr>
            <p:ph type="title"/>
          </p:nvPr>
        </p:nvSpPr>
        <p:spPr/>
        <p:txBody>
          <a:bodyPr rtlCol="0"/>
          <a:lstStyle>
            <a:lvl1pPr rtl="0">
              <a:defRPr/>
            </a:lvl1pPr>
          </a:lstStyle>
          <a:p>
            <a:pPr rtl="0"/>
            <a:r>
              <a:rPr lang="tr-TR"/>
              <a:t>Asıl başlık stilini düzenlemek için tıklayın</a:t>
            </a:r>
            <a:endParaRPr lang="tr-TR" noProof="0" dirty="0"/>
          </a:p>
        </p:txBody>
      </p:sp>
      <p:sp>
        <p:nvSpPr>
          <p:cNvPr id="3" name="Metin Yer Tutucusu 2"/>
          <p:cNvSpPr>
            <a:spLocks noGrp="1"/>
          </p:cNvSpPr>
          <p:nvPr>
            <p:ph type="body" idx="1"/>
          </p:nvPr>
        </p:nvSpPr>
        <p:spPr>
          <a:xfrm>
            <a:off x="1981200" y="1679448"/>
            <a:ext cx="4572000" cy="830487"/>
          </a:xfrm>
        </p:spPr>
        <p:txBody>
          <a:bodyPr rtlCol="0"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tıklayın</a:t>
            </a:r>
          </a:p>
        </p:txBody>
      </p:sp>
      <p:sp>
        <p:nvSpPr>
          <p:cNvPr id="4" name="İçerik Yer Tutucusu 3"/>
          <p:cNvSpPr>
            <a:spLocks noGrp="1"/>
          </p:cNvSpPr>
          <p:nvPr>
            <p:ph sz="half" idx="2"/>
          </p:nvPr>
        </p:nvSpPr>
        <p:spPr>
          <a:xfrm>
            <a:off x="1981200" y="2509935"/>
            <a:ext cx="4572000" cy="3967065"/>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tr-TR" noProof="0" dirty="0"/>
          </a:p>
        </p:txBody>
      </p:sp>
      <p:sp>
        <p:nvSpPr>
          <p:cNvPr id="5" name="Metin Yer Tutucusu 4"/>
          <p:cNvSpPr>
            <a:spLocks noGrp="1"/>
          </p:cNvSpPr>
          <p:nvPr>
            <p:ph type="body" sz="quarter" idx="3"/>
          </p:nvPr>
        </p:nvSpPr>
        <p:spPr>
          <a:xfrm>
            <a:off x="6781800" y="1679448"/>
            <a:ext cx="4572000" cy="830487"/>
          </a:xfrm>
        </p:spPr>
        <p:txBody>
          <a:bodyPr rtlCol="0"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tıklayın</a:t>
            </a:r>
          </a:p>
        </p:txBody>
      </p:sp>
      <p:sp>
        <p:nvSpPr>
          <p:cNvPr id="6" name="İçerik Yer Tutucusu 5"/>
          <p:cNvSpPr>
            <a:spLocks noGrp="1"/>
          </p:cNvSpPr>
          <p:nvPr>
            <p:ph sz="quarter" idx="4"/>
          </p:nvPr>
        </p:nvSpPr>
        <p:spPr>
          <a:xfrm>
            <a:off x="6781800" y="2509935"/>
            <a:ext cx="4572000" cy="3967065"/>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tr-TR" noProof="0" dirty="0"/>
          </a:p>
        </p:txBody>
      </p:sp>
      <p:sp>
        <p:nvSpPr>
          <p:cNvPr id="7" name="Tarih Yer Tutucusu 6"/>
          <p:cNvSpPr>
            <a:spLocks noGrp="1"/>
          </p:cNvSpPr>
          <p:nvPr>
            <p:ph type="dt" sz="half" idx="10"/>
          </p:nvPr>
        </p:nvSpPr>
        <p:spPr/>
        <p:txBody>
          <a:bodyPr rtlCol="0"/>
          <a:lstStyle/>
          <a:p>
            <a:pPr rtl="0"/>
            <a:fld id="{FD02190B-4447-4BC6-9C68-E1A454150CBF}" type="datetime1">
              <a:rPr lang="tr-TR" noProof="0" smtClean="0"/>
              <a:t>18.11.2024</a:t>
            </a:fld>
            <a:endParaRPr lang="tr-TR" noProof="0" dirty="0"/>
          </a:p>
        </p:txBody>
      </p:sp>
      <p:sp>
        <p:nvSpPr>
          <p:cNvPr id="8" name="Alt Bilgi Yer Tutucusu 7"/>
          <p:cNvSpPr>
            <a:spLocks noGrp="1"/>
          </p:cNvSpPr>
          <p:nvPr>
            <p:ph type="ftr" sz="quarter" idx="11"/>
          </p:nvPr>
        </p:nvSpPr>
        <p:spPr/>
        <p:txBody>
          <a:bodyPr rtlCol="0"/>
          <a:lstStyle/>
          <a:p>
            <a:pPr rtl="0"/>
            <a:r>
              <a:rPr lang="tr-TR" noProof="0" dirty="0"/>
              <a:t>Alt bilgi ekleme</a:t>
            </a:r>
          </a:p>
        </p:txBody>
      </p:sp>
      <p:sp>
        <p:nvSpPr>
          <p:cNvPr id="9" name="Slayt Numarası Yer Tutucusu 8"/>
          <p:cNvSpPr>
            <a:spLocks noGrp="1"/>
          </p:cNvSpPr>
          <p:nvPr>
            <p:ph type="sldNum" sz="quarter" idx="12"/>
          </p:nvPr>
        </p:nvSpPr>
        <p:spPr/>
        <p:txBody>
          <a:bodyPr rtlCol="0"/>
          <a:lstStyle/>
          <a:p>
            <a:pPr rtl="0"/>
            <a:fld id="{E31375A4-56A4-47D6-9801-1991572033F7}" type="slidenum">
              <a:rPr lang="tr-TR" noProof="0" smtClean="0"/>
              <a:t>‹#›</a:t>
            </a:fld>
            <a:endParaRPr lang="tr-TR" noProof="0" dirty="0"/>
          </a:p>
        </p:txBody>
      </p:sp>
    </p:spTree>
    <p:extLst>
      <p:ext uri="{BB962C8B-B14F-4D97-AF65-F5344CB8AC3E}">
        <p14:creationId xmlns:p14="http://schemas.microsoft.com/office/powerpoint/2010/main" val="3397906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Başlık 1"/>
          <p:cNvSpPr>
            <a:spLocks noGrp="1"/>
          </p:cNvSpPr>
          <p:nvPr>
            <p:ph type="title"/>
          </p:nvPr>
        </p:nvSpPr>
        <p:spPr/>
        <p:txBody>
          <a:bodyPr rtlCol="0"/>
          <a:lstStyle>
            <a:lvl1pPr rtl="0">
              <a:defRPr/>
            </a:lvl1pPr>
          </a:lstStyle>
          <a:p>
            <a:pPr rtl="0"/>
            <a:r>
              <a:rPr lang="tr-TR"/>
              <a:t>Asıl başlık stilini düzenlemek için tıklayın</a:t>
            </a:r>
            <a:endParaRPr lang="tr-TR" noProof="0" dirty="0"/>
          </a:p>
        </p:txBody>
      </p:sp>
      <p:sp>
        <p:nvSpPr>
          <p:cNvPr id="3" name="Tarih Yer Tutucusu 2"/>
          <p:cNvSpPr>
            <a:spLocks noGrp="1"/>
          </p:cNvSpPr>
          <p:nvPr>
            <p:ph type="dt" sz="half" idx="10"/>
          </p:nvPr>
        </p:nvSpPr>
        <p:spPr/>
        <p:txBody>
          <a:bodyPr rtlCol="0"/>
          <a:lstStyle/>
          <a:p>
            <a:pPr rtl="0"/>
            <a:fld id="{840345DA-EAEB-4EE5-BA4E-9248CEB40FB8}" type="datetime1">
              <a:rPr lang="tr-TR" noProof="0" smtClean="0"/>
              <a:t>18.11.2024</a:t>
            </a:fld>
            <a:endParaRPr lang="tr-TR" noProof="0" dirty="0"/>
          </a:p>
        </p:txBody>
      </p:sp>
      <p:sp>
        <p:nvSpPr>
          <p:cNvPr id="4" name="Alt Bilgi Yer Tutucusu 3"/>
          <p:cNvSpPr>
            <a:spLocks noGrp="1"/>
          </p:cNvSpPr>
          <p:nvPr>
            <p:ph type="ftr" sz="quarter" idx="11"/>
          </p:nvPr>
        </p:nvSpPr>
        <p:spPr/>
        <p:txBody>
          <a:bodyPr rtlCol="0"/>
          <a:lstStyle/>
          <a:p>
            <a:pPr rtl="0"/>
            <a:r>
              <a:rPr lang="tr-TR" noProof="0" dirty="0"/>
              <a:t>Alt bilgi ekleme</a:t>
            </a:r>
          </a:p>
        </p:txBody>
      </p:sp>
      <p:sp>
        <p:nvSpPr>
          <p:cNvPr id="5" name="Slayt Numarası Yer Tutucusu 4"/>
          <p:cNvSpPr>
            <a:spLocks noGrp="1"/>
          </p:cNvSpPr>
          <p:nvPr>
            <p:ph type="sldNum" sz="quarter" idx="12"/>
          </p:nvPr>
        </p:nvSpPr>
        <p:spPr/>
        <p:txBody>
          <a:bodyPr rtlCol="0"/>
          <a:lstStyle/>
          <a:p>
            <a:pPr rtl="0"/>
            <a:fld id="{E31375A4-56A4-47D6-9801-1991572033F7}" type="slidenum">
              <a:rPr lang="tr-TR" noProof="0" smtClean="0"/>
              <a:t>‹#›</a:t>
            </a:fld>
            <a:endParaRPr lang="tr-TR" noProof="0" dirty="0"/>
          </a:p>
        </p:txBody>
      </p:sp>
    </p:spTree>
    <p:extLst>
      <p:ext uri="{BB962C8B-B14F-4D97-AF65-F5344CB8AC3E}">
        <p14:creationId xmlns:p14="http://schemas.microsoft.com/office/powerpoint/2010/main" val="3238976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oş">
    <p:spTree>
      <p:nvGrpSpPr>
        <p:cNvPr id="1" name=""/>
        <p:cNvGrpSpPr/>
        <p:nvPr/>
      </p:nvGrpSpPr>
      <p:grpSpPr>
        <a:xfrm>
          <a:off x="0" y="0"/>
          <a:ext cx="0" cy="0"/>
          <a:chOff x="0" y="0"/>
          <a:chExt cx="0" cy="0"/>
        </a:xfrm>
      </p:grpSpPr>
      <p:sp>
        <p:nvSpPr>
          <p:cNvPr id="2" name="Tarih Yer Tutucusu 1"/>
          <p:cNvSpPr>
            <a:spLocks noGrp="1"/>
          </p:cNvSpPr>
          <p:nvPr>
            <p:ph type="dt" sz="half" idx="10"/>
          </p:nvPr>
        </p:nvSpPr>
        <p:spPr/>
        <p:txBody>
          <a:bodyPr rtlCol="0"/>
          <a:lstStyle/>
          <a:p>
            <a:pPr rtl="0"/>
            <a:fld id="{FBE5550D-805E-42B5-A9AA-649EA4925523}" type="datetime1">
              <a:rPr lang="tr-TR" noProof="0" smtClean="0"/>
              <a:t>18.11.2024</a:t>
            </a:fld>
            <a:endParaRPr lang="tr-TR" noProof="0" dirty="0"/>
          </a:p>
        </p:txBody>
      </p:sp>
      <p:sp>
        <p:nvSpPr>
          <p:cNvPr id="3" name="Alt Bilgi Yer Tutucusu 2"/>
          <p:cNvSpPr>
            <a:spLocks noGrp="1"/>
          </p:cNvSpPr>
          <p:nvPr>
            <p:ph type="ftr" sz="quarter" idx="11"/>
          </p:nvPr>
        </p:nvSpPr>
        <p:spPr/>
        <p:txBody>
          <a:bodyPr rtlCol="0"/>
          <a:lstStyle/>
          <a:p>
            <a:pPr rtl="0"/>
            <a:r>
              <a:rPr lang="tr-TR" noProof="0" dirty="0"/>
              <a:t>Alt bilgi ekleme</a:t>
            </a:r>
          </a:p>
        </p:txBody>
      </p:sp>
      <p:sp>
        <p:nvSpPr>
          <p:cNvPr id="4" name="Slayt Numarası Yer Tutucusu 3"/>
          <p:cNvSpPr>
            <a:spLocks noGrp="1"/>
          </p:cNvSpPr>
          <p:nvPr>
            <p:ph type="sldNum" sz="quarter" idx="12"/>
          </p:nvPr>
        </p:nvSpPr>
        <p:spPr/>
        <p:txBody>
          <a:bodyPr rtlCol="0"/>
          <a:lstStyle/>
          <a:p>
            <a:pPr rtl="0"/>
            <a:fld id="{E31375A4-56A4-47D6-9801-1991572033F7}" type="slidenum">
              <a:rPr lang="tr-TR" noProof="0" smtClean="0"/>
              <a:t>‹#›</a:t>
            </a:fld>
            <a:endParaRPr lang="tr-TR" noProof="0" dirty="0"/>
          </a:p>
        </p:txBody>
      </p:sp>
    </p:spTree>
    <p:extLst>
      <p:ext uri="{BB962C8B-B14F-4D97-AF65-F5344CB8AC3E}">
        <p14:creationId xmlns:p14="http://schemas.microsoft.com/office/powerpoint/2010/main" val="214681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Resim Yazılı İçeri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Başlık 1"/>
          <p:cNvSpPr>
            <a:spLocks noGrp="1"/>
          </p:cNvSpPr>
          <p:nvPr>
            <p:ph type="title"/>
          </p:nvPr>
        </p:nvSpPr>
        <p:spPr>
          <a:xfrm>
            <a:off x="6559420" y="408993"/>
            <a:ext cx="4800937" cy="1828800"/>
          </a:xfrm>
        </p:spPr>
        <p:txBody>
          <a:bodyPr rtlCol="0" anchor="b">
            <a:noAutofit/>
          </a:bodyPr>
          <a:lstStyle>
            <a:lvl1pPr rtl="0">
              <a:defRPr sz="4400"/>
            </a:lvl1pPr>
          </a:lstStyle>
          <a:p>
            <a:pPr rtl="0"/>
            <a:r>
              <a:rPr lang="tr-TR"/>
              <a:t>Asıl başlık stilini düzenlemek için tıklayın</a:t>
            </a:r>
            <a:endParaRPr lang="tr-TR" noProof="0" dirty="0"/>
          </a:p>
        </p:txBody>
      </p:sp>
      <p:sp>
        <p:nvSpPr>
          <p:cNvPr id="3" name="İçerik Yer Tutucusu 2"/>
          <p:cNvSpPr>
            <a:spLocks noGrp="1"/>
          </p:cNvSpPr>
          <p:nvPr>
            <p:ph idx="1"/>
          </p:nvPr>
        </p:nvSpPr>
        <p:spPr>
          <a:xfrm>
            <a:off x="606491" y="381000"/>
            <a:ext cx="5489510" cy="5791200"/>
          </a:xfrm>
        </p:spPr>
        <p:txBody>
          <a:bodyPr rtlCol="0">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endParaRPr lang="tr-TR" noProof="0" dirty="0"/>
          </a:p>
        </p:txBody>
      </p:sp>
      <p:sp>
        <p:nvSpPr>
          <p:cNvPr id="4" name="Metin Yer Tutucusu 3"/>
          <p:cNvSpPr>
            <a:spLocks noGrp="1"/>
          </p:cNvSpPr>
          <p:nvPr>
            <p:ph type="body" sz="half" idx="2"/>
          </p:nvPr>
        </p:nvSpPr>
        <p:spPr>
          <a:xfrm>
            <a:off x="6559420" y="2237793"/>
            <a:ext cx="4800937" cy="1828800"/>
          </a:xfrm>
        </p:spPr>
        <p:txBody>
          <a:bodyPr rtlCol="0">
            <a:normAutofit/>
          </a:bodyPr>
          <a:lstStyle>
            <a:lvl1pPr marL="0" indent="0">
              <a:spcBef>
                <a:spcPts val="1200"/>
              </a:spcBef>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tıklayın</a:t>
            </a:r>
          </a:p>
        </p:txBody>
      </p:sp>
      <p:sp>
        <p:nvSpPr>
          <p:cNvPr id="5" name="Tarih Yer Tutucusu 4"/>
          <p:cNvSpPr>
            <a:spLocks noGrp="1"/>
          </p:cNvSpPr>
          <p:nvPr>
            <p:ph type="dt" sz="half" idx="10"/>
          </p:nvPr>
        </p:nvSpPr>
        <p:spPr/>
        <p:txBody>
          <a:bodyPr rtlCol="0"/>
          <a:lstStyle/>
          <a:p>
            <a:pPr rtl="0"/>
            <a:fld id="{2AC8009C-8EF9-49C2-8401-BFB3ACF450F4}" type="datetime1">
              <a:rPr lang="tr-TR" noProof="0" smtClean="0"/>
              <a:t>18.11.2024</a:t>
            </a:fld>
            <a:endParaRPr lang="tr-TR" noProof="0" dirty="0"/>
          </a:p>
        </p:txBody>
      </p:sp>
      <p:sp>
        <p:nvSpPr>
          <p:cNvPr id="6" name="Alt Bilgi Yer Tutucusu 5"/>
          <p:cNvSpPr>
            <a:spLocks noGrp="1"/>
          </p:cNvSpPr>
          <p:nvPr>
            <p:ph type="ftr" sz="quarter" idx="11"/>
          </p:nvPr>
        </p:nvSpPr>
        <p:spPr/>
        <p:txBody>
          <a:bodyPr rtlCol="0"/>
          <a:lstStyle/>
          <a:p>
            <a:pPr rtl="0"/>
            <a:r>
              <a:rPr lang="tr-TR" noProof="0" dirty="0"/>
              <a:t>Alt bilgi ekleme</a:t>
            </a:r>
          </a:p>
        </p:txBody>
      </p:sp>
      <p:sp>
        <p:nvSpPr>
          <p:cNvPr id="7" name="Slayt Numarası Yer Tutucusu 6"/>
          <p:cNvSpPr>
            <a:spLocks noGrp="1"/>
          </p:cNvSpPr>
          <p:nvPr>
            <p:ph type="sldNum" sz="quarter" idx="12"/>
          </p:nvPr>
        </p:nvSpPr>
        <p:spPr/>
        <p:txBody>
          <a:bodyPr rtlCol="0"/>
          <a:lstStyle/>
          <a:p>
            <a:pPr rtl="0"/>
            <a:fld id="{E31375A4-56A4-47D6-9801-1991572033F7}" type="slidenum">
              <a:rPr lang="tr-TR" noProof="0" smtClean="0"/>
              <a:t>‹#›</a:t>
            </a:fld>
            <a:endParaRPr lang="tr-TR" noProof="0" dirty="0"/>
          </a:p>
        </p:txBody>
      </p:sp>
    </p:spTree>
    <p:extLst>
      <p:ext uri="{BB962C8B-B14F-4D97-AF65-F5344CB8AC3E}">
        <p14:creationId xmlns:p14="http://schemas.microsoft.com/office/powerpoint/2010/main" val="1667374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Resim Yazılı Resim">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Dikdörtgen 7"/>
          <p:cNvSpPr/>
          <p:nvPr userDrawn="1"/>
        </p:nvSpPr>
        <p:spPr>
          <a:xfrm>
            <a:off x="0" y="0"/>
            <a:ext cx="609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tr-TR" noProof="0" dirty="0"/>
          </a:p>
        </p:txBody>
      </p:sp>
      <p:sp>
        <p:nvSpPr>
          <p:cNvPr id="2" name="Başlık 1"/>
          <p:cNvSpPr>
            <a:spLocks noGrp="1"/>
          </p:cNvSpPr>
          <p:nvPr>
            <p:ph type="title"/>
          </p:nvPr>
        </p:nvSpPr>
        <p:spPr>
          <a:xfrm>
            <a:off x="6556248" y="384048"/>
            <a:ext cx="4800600" cy="1828800"/>
          </a:xfrm>
        </p:spPr>
        <p:txBody>
          <a:bodyPr rtlCol="0" anchor="b">
            <a:noAutofit/>
          </a:bodyPr>
          <a:lstStyle>
            <a:lvl1pPr rtl="0">
              <a:defRPr sz="4400">
                <a:solidFill>
                  <a:schemeClr val="bg1"/>
                </a:solidFill>
              </a:defRPr>
            </a:lvl1pPr>
          </a:lstStyle>
          <a:p>
            <a:pPr rtl="0"/>
            <a:r>
              <a:rPr lang="tr-TR"/>
              <a:t>Asıl başlık stilini düzenlemek için tıklayın</a:t>
            </a:r>
            <a:endParaRPr lang="tr-TR" noProof="0" dirty="0"/>
          </a:p>
        </p:txBody>
      </p:sp>
      <p:sp>
        <p:nvSpPr>
          <p:cNvPr id="3" name="Resim Yer Tutucusu 2" descr="Resim eklemek için boş yer tutucu. Yer tutucuya tıklayın ve eklemek istediğiniz resmi seçin"/>
          <p:cNvSpPr>
            <a:spLocks noGrp="1"/>
          </p:cNvSpPr>
          <p:nvPr>
            <p:ph type="pic" idx="1"/>
          </p:nvPr>
        </p:nvSpPr>
        <p:spPr>
          <a:xfrm>
            <a:off x="0" y="0"/>
            <a:ext cx="6096000" cy="6858000"/>
          </a:xfrm>
          <a:ln>
            <a:noFill/>
          </a:ln>
        </p:spPr>
        <p:txBody>
          <a:bodyPr tIns="457200" rtlCol="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tr-TR" noProof="0"/>
              <a:t>Resim eklemek için simgeye tıklayın</a:t>
            </a:r>
            <a:endParaRPr lang="tr-TR" noProof="0" dirty="0"/>
          </a:p>
        </p:txBody>
      </p:sp>
      <p:sp>
        <p:nvSpPr>
          <p:cNvPr id="4" name="Metin Yer Tutucusu 3"/>
          <p:cNvSpPr>
            <a:spLocks noGrp="1"/>
          </p:cNvSpPr>
          <p:nvPr>
            <p:ph type="body" sz="half" idx="2"/>
          </p:nvPr>
        </p:nvSpPr>
        <p:spPr>
          <a:xfrm>
            <a:off x="6556249" y="2240280"/>
            <a:ext cx="4799140" cy="1828800"/>
          </a:xfrm>
        </p:spPr>
        <p:txBody>
          <a:bodyPr rtlCol="0">
            <a:normAutofit/>
          </a:bodyPr>
          <a:lstStyle>
            <a:lvl1pPr marL="0" indent="0">
              <a:spcBef>
                <a:spcPts val="1200"/>
              </a:spcBef>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tıklayın</a:t>
            </a:r>
          </a:p>
        </p:txBody>
      </p:sp>
    </p:spTree>
    <p:extLst>
      <p:ext uri="{BB962C8B-B14F-4D97-AF65-F5344CB8AC3E}">
        <p14:creationId xmlns:p14="http://schemas.microsoft.com/office/powerpoint/2010/main" val="571200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Başlık Yer Tutucusu 1"/>
          <p:cNvSpPr>
            <a:spLocks noGrp="1"/>
          </p:cNvSpPr>
          <p:nvPr>
            <p:ph type="title"/>
          </p:nvPr>
        </p:nvSpPr>
        <p:spPr>
          <a:xfrm>
            <a:off x="1981200" y="381000"/>
            <a:ext cx="9372600" cy="1295400"/>
          </a:xfrm>
          <a:prstGeom prst="rect">
            <a:avLst/>
          </a:prstGeom>
        </p:spPr>
        <p:txBody>
          <a:bodyPr vert="horz" lIns="91440" tIns="45720" rIns="91440" bIns="45720" rtlCol="0" anchor="b">
            <a:normAutofit/>
          </a:bodyPr>
          <a:lstStyle/>
          <a:p>
            <a:pPr rtl="0"/>
            <a:r>
              <a:rPr lang="tr-TR" dirty="0"/>
              <a:t>Asıl başlık stili için tıklatın</a:t>
            </a:r>
            <a:endParaRPr lang="tr-TR" noProof="0" dirty="0"/>
          </a:p>
        </p:txBody>
      </p:sp>
      <p:sp>
        <p:nvSpPr>
          <p:cNvPr id="3" name="Metin Yer Tutucusu 2"/>
          <p:cNvSpPr>
            <a:spLocks noGrp="1"/>
          </p:cNvSpPr>
          <p:nvPr>
            <p:ph type="body" idx="1"/>
          </p:nvPr>
        </p:nvSpPr>
        <p:spPr>
          <a:xfrm>
            <a:off x="1981200" y="1987419"/>
            <a:ext cx="9372600" cy="4483101"/>
          </a:xfrm>
          <a:prstGeom prst="rect">
            <a:avLst/>
          </a:prstGeom>
        </p:spPr>
        <p:txBody>
          <a:bodyPr vert="horz" lIns="91440" tIns="45720" rIns="91440" bIns="45720" rtlCol="0">
            <a:normAutofit/>
          </a:bodyPr>
          <a:lstStyle/>
          <a:p>
            <a:pPr lvl="0"/>
            <a:r>
              <a:rPr lang="tr-TR" dirty="0"/>
              <a:t>Asıl metin stillerini düzenle</a:t>
            </a:r>
          </a:p>
          <a:p>
            <a:pPr lvl="1" rtl="0"/>
            <a:r>
              <a:rPr lang="tr-TR" noProof="0" dirty="0"/>
              <a:t>İkinci düzey</a:t>
            </a:r>
          </a:p>
          <a:p>
            <a:pPr lvl="2" rtl="0"/>
            <a:r>
              <a:rPr lang="tr-TR" noProof="0" dirty="0"/>
              <a:t>Üçüncü düzey</a:t>
            </a:r>
          </a:p>
          <a:p>
            <a:pPr lvl="3" rtl="0"/>
            <a:r>
              <a:rPr lang="tr-TR" noProof="0" dirty="0"/>
              <a:t>Dördüncü düzey</a:t>
            </a:r>
          </a:p>
          <a:p>
            <a:pPr lvl="4" rtl="0"/>
            <a:r>
              <a:rPr lang="tr-TR" noProof="0" dirty="0"/>
              <a:t>Beşinci düzey</a:t>
            </a:r>
          </a:p>
        </p:txBody>
      </p:sp>
      <p:sp>
        <p:nvSpPr>
          <p:cNvPr id="4" name="Tarih Yer Tutucusu 3"/>
          <p:cNvSpPr>
            <a:spLocks noGrp="1"/>
          </p:cNvSpPr>
          <p:nvPr>
            <p:ph type="dt" sz="half" idx="2"/>
          </p:nvPr>
        </p:nvSpPr>
        <p:spPr>
          <a:xfrm>
            <a:off x="11631790" y="5586761"/>
            <a:ext cx="280731" cy="883759"/>
          </a:xfrm>
          <a:prstGeom prst="rect">
            <a:avLst/>
          </a:prstGeom>
        </p:spPr>
        <p:txBody>
          <a:bodyPr vert="vert270" lIns="91440" tIns="45720" rIns="91440" bIns="45720" rtlCol="0" anchor="ctr"/>
          <a:lstStyle>
            <a:lvl1pPr algn="l">
              <a:defRPr sz="1200">
                <a:solidFill>
                  <a:schemeClr val="tx2">
                    <a:lumMod val="65000"/>
                    <a:lumOff val="35000"/>
                  </a:schemeClr>
                </a:solidFill>
              </a:defRPr>
            </a:lvl1pPr>
          </a:lstStyle>
          <a:p>
            <a:pPr rtl="0"/>
            <a:fld id="{5625BBDF-5622-4CBE-8A96-9D95313A59FF}" type="datetime1">
              <a:rPr lang="tr-TR" noProof="0" smtClean="0"/>
              <a:t>18.11.2024</a:t>
            </a:fld>
            <a:endParaRPr lang="tr-TR" noProof="0" dirty="0"/>
          </a:p>
        </p:txBody>
      </p:sp>
      <p:sp>
        <p:nvSpPr>
          <p:cNvPr id="5" name="Alt Bilgi Yer Tutucusu 4"/>
          <p:cNvSpPr>
            <a:spLocks noGrp="1"/>
          </p:cNvSpPr>
          <p:nvPr>
            <p:ph type="ftr" sz="quarter" idx="3"/>
          </p:nvPr>
        </p:nvSpPr>
        <p:spPr>
          <a:xfrm>
            <a:off x="11631790" y="365125"/>
            <a:ext cx="280730" cy="5139936"/>
          </a:xfrm>
          <a:prstGeom prst="rect">
            <a:avLst/>
          </a:prstGeom>
        </p:spPr>
        <p:txBody>
          <a:bodyPr vert="vert270" lIns="91440" tIns="45720" rIns="91440" bIns="45720" rtlCol="0" anchor="ctr"/>
          <a:lstStyle>
            <a:lvl1pPr algn="ctr">
              <a:defRPr sz="1200">
                <a:solidFill>
                  <a:schemeClr val="tx2">
                    <a:lumMod val="65000"/>
                    <a:lumOff val="35000"/>
                  </a:schemeClr>
                </a:solidFill>
              </a:defRPr>
            </a:lvl1pPr>
          </a:lstStyle>
          <a:p>
            <a:pPr rtl="0"/>
            <a:r>
              <a:rPr lang="tr-TR" noProof="0" dirty="0"/>
              <a:t>Alt bilgi ekleme</a:t>
            </a:r>
          </a:p>
        </p:txBody>
      </p:sp>
      <p:sp>
        <p:nvSpPr>
          <p:cNvPr id="6" name="Slayt Numarası Yer Tutucusu 5"/>
          <p:cNvSpPr>
            <a:spLocks noGrp="1"/>
          </p:cNvSpPr>
          <p:nvPr>
            <p:ph type="sldNum" sz="quarter" idx="4"/>
          </p:nvPr>
        </p:nvSpPr>
        <p:spPr>
          <a:xfrm>
            <a:off x="313321" y="6268940"/>
            <a:ext cx="722377" cy="201580"/>
          </a:xfrm>
          <a:prstGeom prst="rect">
            <a:avLst/>
          </a:prstGeom>
        </p:spPr>
        <p:txBody>
          <a:bodyPr vert="horz" lIns="91440" tIns="45720" rIns="91440" bIns="45720" rtlCol="0" anchor="ctr"/>
          <a:lstStyle>
            <a:lvl1pPr algn="l">
              <a:defRPr sz="1200">
                <a:solidFill>
                  <a:schemeClr val="tx2">
                    <a:lumMod val="65000"/>
                    <a:lumOff val="35000"/>
                  </a:schemeClr>
                </a:solidFill>
              </a:defRPr>
            </a:lvl1pPr>
          </a:lstStyle>
          <a:p>
            <a:pPr rtl="0"/>
            <a:fld id="{E31375A4-56A4-47D6-9801-1991572033F7}" type="slidenum">
              <a:rPr lang="tr-TR" noProof="0" smtClean="0"/>
              <a:pPr/>
              <a:t>‹#›</a:t>
            </a:fld>
            <a:endParaRPr lang="tr-TR" noProof="0" dirty="0"/>
          </a:p>
        </p:txBody>
      </p:sp>
    </p:spTree>
    <p:extLst>
      <p:ext uri="{BB962C8B-B14F-4D97-AF65-F5344CB8AC3E}">
        <p14:creationId xmlns:p14="http://schemas.microsoft.com/office/powerpoint/2010/main" val="19432598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85000"/>
        </a:lnSpc>
        <a:spcBef>
          <a:spcPct val="0"/>
        </a:spcBef>
        <a:buNone/>
        <a:defRPr sz="4400" kern="1200" cap="all" baseline="0">
          <a:solidFill>
            <a:schemeClr val="accent1">
              <a:lumMod val="50000"/>
            </a:schemeClr>
          </a:solidFill>
          <a:latin typeface="+mj-lt"/>
          <a:ea typeface="+mj-ea"/>
          <a:cs typeface="+mj-cs"/>
        </a:defRPr>
      </a:lvl1pPr>
    </p:titleStyle>
    <p:bodyStyle>
      <a:lvl1pPr marL="274320" indent="-274320" algn="l" defTabSz="914400" rtl="0" eaLnBrk="1" latinLnBrk="0" hangingPunct="1">
        <a:lnSpc>
          <a:spcPct val="90000"/>
        </a:lnSpc>
        <a:spcBef>
          <a:spcPts val="1800"/>
        </a:spcBef>
        <a:buSzPct val="100000"/>
        <a:buFont typeface="Arial" pitchFamily="34" charset="0"/>
        <a:buChar char="▪"/>
        <a:defRPr sz="2400" kern="1200">
          <a:solidFill>
            <a:schemeClr val="tx1"/>
          </a:solidFill>
          <a:latin typeface="+mn-lt"/>
          <a:ea typeface="+mn-ea"/>
          <a:cs typeface="+mn-cs"/>
        </a:defRPr>
      </a:lvl1pPr>
      <a:lvl2pPr marL="685800" indent="-274320" algn="l" defTabSz="914400" rtl="0" eaLnBrk="1" latinLnBrk="0" hangingPunct="1">
        <a:lnSpc>
          <a:spcPct val="90000"/>
        </a:lnSpc>
        <a:spcBef>
          <a:spcPts val="1200"/>
        </a:spcBef>
        <a:buSzPct val="100000"/>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lnSpc>
          <a:spcPct val="90000"/>
        </a:lnSpc>
        <a:spcBef>
          <a:spcPts val="800"/>
        </a:spcBef>
        <a:buSzPct val="100000"/>
        <a:buFont typeface="Arial" pitchFamily="34" charset="0"/>
        <a:buChar char="▪"/>
        <a:defRPr sz="1800" kern="1200">
          <a:solidFill>
            <a:schemeClr val="tx1"/>
          </a:solidFill>
          <a:latin typeface="+mn-lt"/>
          <a:ea typeface="+mn-ea"/>
          <a:cs typeface="+mn-cs"/>
        </a:defRPr>
      </a:lvl3pPr>
      <a:lvl4pPr marL="1234440" indent="-18288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4pPr>
      <a:lvl5pPr marL="1463040" indent="-18288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5pPr>
      <a:lvl6pPr marL="1691640" indent="-18288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6pPr>
      <a:lvl7pPr marL="1874520" indent="-18288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7pPr>
      <a:lvl8pPr marL="2103120" indent="-18288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8pPr>
      <a:lvl9pPr marL="2331720" indent="-18288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ctrTitle"/>
          </p:nvPr>
        </p:nvSpPr>
        <p:spPr/>
        <p:txBody>
          <a:bodyPr rtlCol="0">
            <a:normAutofit/>
          </a:bodyPr>
          <a:lstStyle/>
          <a:p>
            <a:pPr algn="ctr">
              <a:lnSpc>
                <a:spcPct val="115000"/>
              </a:lnSpc>
              <a:spcAft>
                <a:spcPts val="800"/>
              </a:spcAft>
            </a:pPr>
            <a:r>
              <a:rPr lang="tr-TR" sz="4800" b="1" kern="100" dirty="0">
                <a:effectLst/>
                <a:latin typeface="Arial" panose="020B0604020202020204" pitchFamily="34" charset="0"/>
                <a:ea typeface="Aptos" panose="020B0004020202020204" pitchFamily="34" charset="0"/>
                <a:cs typeface="Times New Roman" panose="02020603050405020304" pitchFamily="18" charset="0"/>
              </a:rPr>
              <a:t>YAPIM İŞLERİ GENEL ŞARTNAMESİ</a:t>
            </a:r>
            <a:endParaRPr lang="tr-TR" sz="4800" b="1"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8" name="Metin kutusu 7">
            <a:extLst>
              <a:ext uri="{FF2B5EF4-FFF2-40B4-BE49-F238E27FC236}">
                <a16:creationId xmlns:a16="http://schemas.microsoft.com/office/drawing/2014/main" id="{22576BAB-1598-C38C-E013-B0B2C26C4E23}"/>
              </a:ext>
            </a:extLst>
          </p:cNvPr>
          <p:cNvSpPr txBox="1"/>
          <p:nvPr/>
        </p:nvSpPr>
        <p:spPr>
          <a:xfrm>
            <a:off x="609600" y="5732888"/>
            <a:ext cx="6096000" cy="369332"/>
          </a:xfrm>
          <a:prstGeom prst="rect">
            <a:avLst/>
          </a:prstGeom>
          <a:noFill/>
        </p:spPr>
        <p:txBody>
          <a:bodyPr wrap="square">
            <a:spAutoFit/>
          </a:bodyPr>
          <a:lstStyle/>
          <a:p>
            <a:r>
              <a:rPr lang="tr-TR" sz="1800" b="1" dirty="0">
                <a:solidFill>
                  <a:schemeClr val="bg1"/>
                </a:solidFill>
                <a:latin typeface="Arial" panose="020B0604020202020204" pitchFamily="34" charset="0"/>
                <a:cs typeface="Arial" panose="020B0604020202020204" pitchFamily="34" charset="0"/>
              </a:rPr>
              <a:t>HAZIRLAYAN: ENES KARAHAN</a:t>
            </a:r>
          </a:p>
        </p:txBody>
      </p:sp>
    </p:spTree>
    <p:extLst>
      <p:ext uri="{BB962C8B-B14F-4D97-AF65-F5344CB8AC3E}">
        <p14:creationId xmlns:p14="http://schemas.microsoft.com/office/powerpoint/2010/main" val="2413251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788F11-6FAB-98E5-A90E-A1160948734B}"/>
            </a:ext>
          </a:extLst>
        </p:cNvPr>
        <p:cNvGrpSpPr/>
        <p:nvPr/>
      </p:nvGrpSpPr>
      <p:grpSpPr>
        <a:xfrm>
          <a:off x="0" y="0"/>
          <a:ext cx="0" cy="0"/>
          <a:chOff x="0" y="0"/>
          <a:chExt cx="0" cy="0"/>
        </a:xfrm>
      </p:grpSpPr>
      <p:sp>
        <p:nvSpPr>
          <p:cNvPr id="2" name="Başlık 1">
            <a:extLst>
              <a:ext uri="{FF2B5EF4-FFF2-40B4-BE49-F238E27FC236}">
                <a16:creationId xmlns:a16="http://schemas.microsoft.com/office/drawing/2014/main" id="{BD21AE3A-4E2A-4EE4-7DAB-6577F5F53229}"/>
              </a:ext>
            </a:extLst>
          </p:cNvPr>
          <p:cNvSpPr>
            <a:spLocks noGrp="1"/>
          </p:cNvSpPr>
          <p:nvPr>
            <p:ph type="title"/>
          </p:nvPr>
        </p:nvSpPr>
        <p:spPr>
          <a:xfrm>
            <a:off x="1607575" y="116237"/>
            <a:ext cx="9372600" cy="1295400"/>
          </a:xfrm>
        </p:spPr>
        <p:txBody>
          <a:bodyPr rtlCol="0"/>
          <a:lstStyle/>
          <a:p>
            <a:pPr algn="ctr" rtl="0"/>
            <a:r>
              <a:rPr lang="tr-TR" dirty="0"/>
              <a:t>İŞİN YÜRÜTÜLMESİ</a:t>
            </a:r>
          </a:p>
        </p:txBody>
      </p:sp>
      <p:sp>
        <p:nvSpPr>
          <p:cNvPr id="7" name="Metin kutusu 6">
            <a:extLst>
              <a:ext uri="{FF2B5EF4-FFF2-40B4-BE49-F238E27FC236}">
                <a16:creationId xmlns:a16="http://schemas.microsoft.com/office/drawing/2014/main" id="{633D8661-A6C0-8AAA-34D1-5176CCF80187}"/>
              </a:ext>
            </a:extLst>
          </p:cNvPr>
          <p:cNvSpPr txBox="1"/>
          <p:nvPr/>
        </p:nvSpPr>
        <p:spPr>
          <a:xfrm>
            <a:off x="1607575" y="1411637"/>
            <a:ext cx="9372600" cy="4738477"/>
          </a:xfrm>
          <a:prstGeom prst="rect">
            <a:avLst/>
          </a:prstGeom>
          <a:noFill/>
        </p:spPr>
        <p:txBody>
          <a:bodyPr wrap="square">
            <a:spAutoFit/>
          </a:bodyPr>
          <a:lstStyle/>
          <a:p>
            <a:pPr>
              <a:lnSpc>
                <a:spcPct val="115000"/>
              </a:lnSpc>
              <a:spcAft>
                <a:spcPts val="800"/>
              </a:spcAft>
            </a:pPr>
            <a:r>
              <a:rPr lang="tr-TR" sz="1800" b="1" kern="100" dirty="0">
                <a:effectLst/>
                <a:latin typeface="Arial" panose="020B0604020202020204" pitchFamily="34" charset="0"/>
                <a:ea typeface="Aptos" panose="020B0004020202020204" pitchFamily="34" charset="0"/>
                <a:cs typeface="Times New Roman" panose="02020603050405020304" pitchFamily="18" charset="0"/>
              </a:rPr>
              <a:t>Sözleşmede bulunmayan veya fiyatı belirli olmayan işlerin fiyatının tespiti </a:t>
            </a:r>
            <a:r>
              <a:rPr lang="tr-TR" sz="1800" b="1"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dirty="0"/>
              <a:t>Sözleşmede yer almayan veya fiyatı belirli olmayan işlerin fiyatı, projenin değişmesi durumunda idarenin isteğiyle belirlenir. Fiyatlar, yükleniciyle yapılan analizler kullanılarak tespit edilir ve yeni birim fiyatlar üzerinden ödenir. Anlaşmazlık durumunda fiyat, Yüksek Fen Kurulu tarafından belirlenir. Proje değişikliğine bağlı iş eksilişlerinde de aynı kurallar uygulanır.</a:t>
            </a:r>
            <a:endParaRPr lang="tr-TR" sz="1800" b="1"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tr-TR" sz="1800" b="1" kern="100" dirty="0">
                <a:effectLst/>
                <a:latin typeface="Arial" panose="020B0604020202020204" pitchFamily="34" charset="0"/>
                <a:ea typeface="Aptos" panose="020B0004020202020204" pitchFamily="34" charset="0"/>
                <a:cs typeface="Times New Roman" panose="02020603050405020304" pitchFamily="18" charset="0"/>
              </a:rPr>
              <a:t>Sözleşme ve eklerine uymayan işler </a:t>
            </a:r>
            <a:r>
              <a:rPr lang="tr-TR" sz="1800" b="1"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dirty="0"/>
              <a:t>Yüklenici, projelerde kendiliğinden değişiklik yapamaz. Proje ve şartnamelere uymayan işleri, yapı denetim görevlisinin talimatıyla bedelsiz olarak değiştirmek veya yeniden yapmak zorundadır. Gecikme durumunda sorumluluk yükleniciye aittir. Proje dışı işler uygun bulunursa kabul edilebilir, ancak yüklenici ek maliyet talep edemez; </a:t>
            </a:r>
            <a:r>
              <a:rPr lang="tr-TR" dirty="0" err="1"/>
              <a:t>hakedişler</a:t>
            </a:r>
            <a:r>
              <a:rPr lang="tr-TR" dirty="0"/>
              <a:t> proje şartlarına göre hesaplanır. </a:t>
            </a:r>
            <a:endParaRPr lang="tr-TR" sz="1800" b="1"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tr-TR" sz="1800" b="1" kern="100" dirty="0">
                <a:effectLst/>
                <a:latin typeface="Arial" panose="020B0604020202020204" pitchFamily="34" charset="0"/>
                <a:ea typeface="Aptos" panose="020B0004020202020204" pitchFamily="34" charset="0"/>
                <a:cs typeface="Times New Roman" panose="02020603050405020304" pitchFamily="18" charset="0"/>
              </a:rPr>
              <a:t>Hatalı, kusurlu ve eksik işler </a:t>
            </a:r>
            <a:r>
              <a:rPr lang="tr-TR" sz="1800" b="1"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dirty="0"/>
              <a:t>Yapı denetim görevlisi, yüklenici tarafından yapılan işlerde eksiklik veya hata tespit ederse, inceleme için yükleniciye tebligat yapar. İncelemelere uyulmazsa, denetim görevlisi tek taraflı inceleme yapar. Hatalı işlerin masrafları yükleniciye aittir ve bedelleri </a:t>
            </a:r>
            <a:r>
              <a:rPr lang="tr-TR" dirty="0" err="1"/>
              <a:t>hakedişlerden</a:t>
            </a:r>
            <a:r>
              <a:rPr lang="tr-TR" dirty="0"/>
              <a:t> kesilir.</a:t>
            </a:r>
            <a:endParaRPr lang="tr-TR" sz="1800" b="1"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533077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05ABC4-BB69-21B7-17E8-A8A4A4DC07D2}"/>
            </a:ext>
          </a:extLst>
        </p:cNvPr>
        <p:cNvGrpSpPr/>
        <p:nvPr/>
      </p:nvGrpSpPr>
      <p:grpSpPr>
        <a:xfrm>
          <a:off x="0" y="0"/>
          <a:ext cx="0" cy="0"/>
          <a:chOff x="0" y="0"/>
          <a:chExt cx="0" cy="0"/>
        </a:xfrm>
      </p:grpSpPr>
      <p:sp>
        <p:nvSpPr>
          <p:cNvPr id="2" name="Başlık 1">
            <a:extLst>
              <a:ext uri="{FF2B5EF4-FFF2-40B4-BE49-F238E27FC236}">
                <a16:creationId xmlns:a16="http://schemas.microsoft.com/office/drawing/2014/main" id="{25B88A26-8683-5DE8-F9FA-D38314150C65}"/>
              </a:ext>
            </a:extLst>
          </p:cNvPr>
          <p:cNvSpPr>
            <a:spLocks noGrp="1"/>
          </p:cNvSpPr>
          <p:nvPr>
            <p:ph type="title"/>
          </p:nvPr>
        </p:nvSpPr>
        <p:spPr>
          <a:xfrm>
            <a:off x="1607575" y="116237"/>
            <a:ext cx="9372600" cy="1295400"/>
          </a:xfrm>
        </p:spPr>
        <p:txBody>
          <a:bodyPr rtlCol="0"/>
          <a:lstStyle/>
          <a:p>
            <a:pPr algn="ctr" rtl="0"/>
            <a:r>
              <a:rPr lang="tr-TR" dirty="0"/>
              <a:t>İŞİN YÜRÜTÜLMESİ</a:t>
            </a:r>
          </a:p>
        </p:txBody>
      </p:sp>
      <p:sp>
        <p:nvSpPr>
          <p:cNvPr id="7" name="Metin kutusu 6">
            <a:extLst>
              <a:ext uri="{FF2B5EF4-FFF2-40B4-BE49-F238E27FC236}">
                <a16:creationId xmlns:a16="http://schemas.microsoft.com/office/drawing/2014/main" id="{59942395-D547-C17F-946E-FB9A691A553A}"/>
              </a:ext>
            </a:extLst>
          </p:cNvPr>
          <p:cNvSpPr txBox="1"/>
          <p:nvPr/>
        </p:nvSpPr>
        <p:spPr>
          <a:xfrm>
            <a:off x="1607575" y="1411637"/>
            <a:ext cx="9372600" cy="3791038"/>
          </a:xfrm>
          <a:prstGeom prst="rect">
            <a:avLst/>
          </a:prstGeom>
          <a:noFill/>
        </p:spPr>
        <p:txBody>
          <a:bodyPr wrap="square">
            <a:spAutoFit/>
          </a:bodyPr>
          <a:lstStyle/>
          <a:p>
            <a:pPr>
              <a:lnSpc>
                <a:spcPct val="115000"/>
              </a:lnSpc>
              <a:spcAft>
                <a:spcPts val="800"/>
              </a:spcAft>
            </a:pPr>
            <a:r>
              <a:rPr lang="tr-TR" sz="1800" b="1" kern="100" dirty="0">
                <a:effectLst/>
                <a:latin typeface="Arial" panose="020B0604020202020204" pitchFamily="34" charset="0"/>
                <a:ea typeface="Aptos" panose="020B0004020202020204" pitchFamily="34" charset="0"/>
                <a:cs typeface="Times New Roman" panose="02020603050405020304" pitchFamily="18" charset="0"/>
              </a:rPr>
              <a:t>Yüklenicinin bakım ve düzeltme sorumlulukları </a:t>
            </a:r>
            <a:r>
              <a:rPr lang="tr-TR" sz="1800" b="1"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dirty="0"/>
              <a:t>Yüklenici, yapım işinin sorumluluğunu kesin kabul tarihine kadar taşır. Eksiklikler ve onarımlar yükleniciye aittir. Gecikme durumunda idare, gerekli işlemleri yapabilir ve ceza uygulayabilir. Yüklenici, hatalardan dolayı 15 yıl süreyle sorumludur.</a:t>
            </a:r>
            <a:endParaRPr lang="tr-TR" sz="1800" b="1" kern="100" dirty="0">
              <a:effectLst/>
              <a:latin typeface="Aptos" panose="020B0004020202020204" pitchFamily="34" charset="0"/>
              <a:ea typeface="Aptos" panose="020B0004020202020204" pitchFamily="34" charset="0"/>
              <a:cs typeface="Times New Roman" panose="02020603050405020304" pitchFamily="18" charset="0"/>
            </a:endParaRPr>
          </a:p>
          <a:p>
            <a:pPr algn="l"/>
            <a:r>
              <a:rPr lang="tr-TR" sz="1800" b="1" kern="100" dirty="0">
                <a:effectLst/>
                <a:latin typeface="Arial" panose="020B0604020202020204" pitchFamily="34" charset="0"/>
                <a:ea typeface="Aptos" panose="020B0004020202020204" pitchFamily="34" charset="0"/>
                <a:cs typeface="Times New Roman" panose="02020603050405020304" pitchFamily="18" charset="0"/>
              </a:rPr>
              <a:t>Yüklenicinin kusuru dışındaki hasar ve zararlar </a:t>
            </a:r>
            <a:r>
              <a:rPr lang="tr-TR" sz="1800" b="1"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sz="1800" b="0" i="0" u="none" strike="noStrike" baseline="0" dirty="0">
                <a:latin typeface="DejaVuSans"/>
              </a:rPr>
              <a:t>Olağanüstü haller ve doğal afetlerin işyerlerinde ve yapılan işlerde meydana getireceği hasar ve zararlar ile sigortalanabilir riskler (</a:t>
            </a:r>
            <a:r>
              <a:rPr lang="tr-TR" sz="1800" b="0" i="0" u="none" strike="noStrike" baseline="0" dirty="0" err="1">
                <a:latin typeface="DejaVuSans"/>
              </a:rPr>
              <a:t>all</a:t>
            </a:r>
            <a:r>
              <a:rPr lang="tr-TR" sz="1800" b="0" i="0" u="none" strike="noStrike" baseline="0" dirty="0">
                <a:latin typeface="DejaVuSans"/>
              </a:rPr>
              <a:t> risk) sigorta kapsamında bulunduğundan yüklenici, bu hasar ve zararlar için idareden hiç bir bedel isteyemez. Ancak bu hasar ve zararlardan meydana gelecek gecikmeler için yükleniciye gerekli ek süre verilir.</a:t>
            </a:r>
            <a:endParaRPr lang="tr-TR" sz="1800" b="1"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tr-TR" sz="1800" b="1" kern="100" dirty="0">
                <a:effectLst/>
                <a:latin typeface="Arial" panose="020B0604020202020204" pitchFamily="34" charset="0"/>
                <a:ea typeface="Aptos" panose="020B0004020202020204" pitchFamily="34" charset="0"/>
                <a:cs typeface="Times New Roman" panose="02020603050405020304" pitchFamily="18" charset="0"/>
              </a:rPr>
              <a:t>Yükleniciye ait giderler </a:t>
            </a:r>
            <a:r>
              <a:rPr lang="tr-TR" sz="1800" b="1"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dirty="0"/>
              <a:t>Yüklenici, işin gerçekleştirilmesi için gerekli tüm malzeme, araç, makine taşınma, hizmet yolları, teknik deneyler ve şantiye enerji-su giderleri gibi masraflardan sorumludur.</a:t>
            </a:r>
            <a:endParaRPr lang="tr-TR" sz="1800" b="1"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1047490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F5F79D-738F-AB7C-1EB5-435658EBB612}"/>
            </a:ext>
          </a:extLst>
        </p:cNvPr>
        <p:cNvGrpSpPr/>
        <p:nvPr/>
      </p:nvGrpSpPr>
      <p:grpSpPr>
        <a:xfrm>
          <a:off x="0" y="0"/>
          <a:ext cx="0" cy="0"/>
          <a:chOff x="0" y="0"/>
          <a:chExt cx="0" cy="0"/>
        </a:xfrm>
      </p:grpSpPr>
      <p:sp>
        <p:nvSpPr>
          <p:cNvPr id="2" name="Başlık 1">
            <a:extLst>
              <a:ext uri="{FF2B5EF4-FFF2-40B4-BE49-F238E27FC236}">
                <a16:creationId xmlns:a16="http://schemas.microsoft.com/office/drawing/2014/main" id="{5C259C7D-E4B6-EBF5-9D2F-752C76DCCF21}"/>
              </a:ext>
            </a:extLst>
          </p:cNvPr>
          <p:cNvSpPr>
            <a:spLocks noGrp="1"/>
          </p:cNvSpPr>
          <p:nvPr>
            <p:ph type="title"/>
          </p:nvPr>
        </p:nvSpPr>
        <p:spPr>
          <a:xfrm>
            <a:off x="1607575" y="116237"/>
            <a:ext cx="9372600" cy="1295400"/>
          </a:xfrm>
        </p:spPr>
        <p:txBody>
          <a:bodyPr rtlCol="0"/>
          <a:lstStyle/>
          <a:p>
            <a:pPr algn="ctr" rtl="0"/>
            <a:r>
              <a:rPr lang="tr-TR" dirty="0"/>
              <a:t>İŞİN YÜRÜTÜLMESİ</a:t>
            </a:r>
          </a:p>
        </p:txBody>
      </p:sp>
      <p:sp>
        <p:nvSpPr>
          <p:cNvPr id="7" name="Metin kutusu 6">
            <a:extLst>
              <a:ext uri="{FF2B5EF4-FFF2-40B4-BE49-F238E27FC236}">
                <a16:creationId xmlns:a16="http://schemas.microsoft.com/office/drawing/2014/main" id="{7C8554A3-9433-B2DB-50DB-012BCFFD1608}"/>
              </a:ext>
            </a:extLst>
          </p:cNvPr>
          <p:cNvSpPr txBox="1"/>
          <p:nvPr/>
        </p:nvSpPr>
        <p:spPr>
          <a:xfrm>
            <a:off x="1607575" y="1411637"/>
            <a:ext cx="9372600" cy="3680238"/>
          </a:xfrm>
          <a:prstGeom prst="rect">
            <a:avLst/>
          </a:prstGeom>
          <a:noFill/>
        </p:spPr>
        <p:txBody>
          <a:bodyPr wrap="square">
            <a:spAutoFit/>
          </a:bodyPr>
          <a:lstStyle/>
          <a:p>
            <a:pPr>
              <a:lnSpc>
                <a:spcPct val="115000"/>
              </a:lnSpc>
              <a:spcAft>
                <a:spcPts val="800"/>
              </a:spcAft>
            </a:pPr>
            <a:r>
              <a:rPr lang="tr-TR" sz="1800" b="1" kern="100" dirty="0">
                <a:effectLst/>
                <a:latin typeface="Arial" panose="020B0604020202020204" pitchFamily="34" charset="0"/>
                <a:ea typeface="Aptos" panose="020B0004020202020204" pitchFamily="34" charset="0"/>
                <a:cs typeface="Times New Roman" panose="02020603050405020304" pitchFamily="18" charset="0"/>
              </a:rPr>
              <a:t>Ataşmanlar ve ilgili diğer defterler </a:t>
            </a:r>
            <a:r>
              <a:rPr lang="tr-TR" sz="1800" b="1"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dirty="0"/>
              <a:t>Yüklenici, işlerin detaylarını kayıt altına almak için şantiye günlük defteri ve ataşman defterlerini yapı denetim görevlisiyle birlikte tutar ve imzalamak zorundadır. İmzalamak, içeriği ve hesapların doğruluğunu kabul etmek anlamına gelir. İmzalamazsa, on gün içinde karşı görüşlerini yazılı olarak bildirmesi gerekir; aksi takdirde belgeleri kabul etmiş sayılır. Defterlerde düzenleme, yazım ve kayıtlar titizlikle yapılmalıdır; hatalarda düzeltme işlemleri belirli kurallara göre gerçekleştirilir.</a:t>
            </a:r>
            <a:endParaRPr lang="tr-TR" sz="1800" b="1"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tr-TR" sz="1800" b="1" kern="100" dirty="0">
                <a:effectLst/>
                <a:latin typeface="Arial" panose="020B0604020202020204" pitchFamily="34" charset="0"/>
                <a:ea typeface="Aptos" panose="020B0004020202020204" pitchFamily="34" charset="0"/>
                <a:cs typeface="Times New Roman" panose="02020603050405020304" pitchFamily="18" charset="0"/>
              </a:rPr>
              <a:t>İşin süresi ve sürenin uzatılması</a:t>
            </a:r>
            <a:r>
              <a:rPr lang="tr-TR" sz="1800" b="1"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 </a:t>
            </a:r>
            <a:r>
              <a:rPr lang="tr-TR" dirty="0"/>
              <a:t>İş süresi, belirlenen tarihte tamamlanmazsa günlük gecikme cezası uygulanır. Mücbir sebeplerle (doğal afetler, grevler vb.) süre uzatımı istenebilir; Yüklenici, durumu yirmi gün içinde yazılı bildirmeli ve belge sunmalıdır. İdarenin kusurundan kaynaklanan gecikmelerde de uzatma yapılabilir. Bildirim yapılmadığında uzatma talebi dikkate alınmaz. Çalışılamayan günler süre hesaplamasında göz önünde bulundurulmaz.</a:t>
            </a:r>
            <a:endParaRPr lang="tr-TR" sz="1800" b="1"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1728659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433DF9-512F-49C4-F653-5C85581F833F}"/>
            </a:ext>
          </a:extLst>
        </p:cNvPr>
        <p:cNvGrpSpPr/>
        <p:nvPr/>
      </p:nvGrpSpPr>
      <p:grpSpPr>
        <a:xfrm>
          <a:off x="0" y="0"/>
          <a:ext cx="0" cy="0"/>
          <a:chOff x="0" y="0"/>
          <a:chExt cx="0" cy="0"/>
        </a:xfrm>
      </p:grpSpPr>
      <p:sp>
        <p:nvSpPr>
          <p:cNvPr id="2" name="Başlık 1">
            <a:extLst>
              <a:ext uri="{FF2B5EF4-FFF2-40B4-BE49-F238E27FC236}">
                <a16:creationId xmlns:a16="http://schemas.microsoft.com/office/drawing/2014/main" id="{309D5E87-407C-1DE4-76CA-729A7C86E503}"/>
              </a:ext>
            </a:extLst>
          </p:cNvPr>
          <p:cNvSpPr>
            <a:spLocks noGrp="1"/>
          </p:cNvSpPr>
          <p:nvPr>
            <p:ph type="title"/>
          </p:nvPr>
        </p:nvSpPr>
        <p:spPr>
          <a:xfrm>
            <a:off x="1627239" y="213852"/>
            <a:ext cx="9372600" cy="1295400"/>
          </a:xfrm>
        </p:spPr>
        <p:txBody>
          <a:bodyPr rtlCol="0"/>
          <a:lstStyle/>
          <a:p>
            <a:pPr algn="ctr" rtl="0"/>
            <a:r>
              <a:rPr lang="tr-TR" dirty="0"/>
              <a:t>MALZEME OCAKLARININ KULLANILMASI, YIKMA VE KAZILAR</a:t>
            </a:r>
          </a:p>
        </p:txBody>
      </p:sp>
      <p:sp>
        <p:nvSpPr>
          <p:cNvPr id="7" name="Metin kutusu 6">
            <a:extLst>
              <a:ext uri="{FF2B5EF4-FFF2-40B4-BE49-F238E27FC236}">
                <a16:creationId xmlns:a16="http://schemas.microsoft.com/office/drawing/2014/main" id="{93AB1768-6F30-8EA0-05C1-CC62E1B96901}"/>
              </a:ext>
            </a:extLst>
          </p:cNvPr>
          <p:cNvSpPr txBox="1"/>
          <p:nvPr/>
        </p:nvSpPr>
        <p:spPr>
          <a:xfrm>
            <a:off x="1627239" y="1509252"/>
            <a:ext cx="9372600" cy="4391459"/>
          </a:xfrm>
          <a:prstGeom prst="rect">
            <a:avLst/>
          </a:prstGeom>
          <a:noFill/>
        </p:spPr>
        <p:txBody>
          <a:bodyPr wrap="square">
            <a:spAutoFit/>
          </a:bodyPr>
          <a:lstStyle/>
          <a:p>
            <a:pPr algn="ctr">
              <a:lnSpc>
                <a:spcPct val="115000"/>
              </a:lnSpc>
              <a:spcAft>
                <a:spcPts val="800"/>
              </a:spcAft>
            </a:pPr>
            <a:endParaRPr lang="tr-TR" kern="100" dirty="0">
              <a:effectLst/>
              <a:latin typeface="Aptos" panose="020B0004020202020204" pitchFamily="34" charset="0"/>
              <a:ea typeface="Aptos" panose="020B0004020202020204" pitchFamily="34" charset="0"/>
              <a:cs typeface="Times New Roman" panose="02020603050405020304" pitchFamily="18" charset="0"/>
            </a:endParaRPr>
          </a:p>
          <a:p>
            <a:pPr algn="l"/>
            <a:r>
              <a:rPr lang="tr-TR" sz="1800" b="1" kern="100" dirty="0">
                <a:effectLst/>
                <a:latin typeface="Arial" panose="020B0604020202020204" pitchFamily="34" charset="0"/>
                <a:ea typeface="Aptos" panose="020B0004020202020204" pitchFamily="34" charset="0"/>
                <a:cs typeface="Times New Roman" panose="02020603050405020304" pitchFamily="18" charset="0"/>
              </a:rPr>
              <a:t>Malzeme ocaklarının kullanma şartları ve ocak değişiklikleri </a:t>
            </a:r>
            <a:r>
              <a:rPr lang="tr-TR" sz="1800" b="1"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sz="1800" b="0" i="0" u="none" strike="noStrike" baseline="0" dirty="0">
                <a:latin typeface="DejaVuSans"/>
              </a:rPr>
              <a:t>İdarenin sözleşme veya eklerinde, taş, kum, çakıl, </a:t>
            </a:r>
            <a:r>
              <a:rPr lang="tr-TR" sz="1800" b="0" i="0" u="none" strike="noStrike" baseline="0" dirty="0" err="1">
                <a:latin typeface="DejaVuSans"/>
              </a:rPr>
              <a:t>gravye</a:t>
            </a:r>
            <a:r>
              <a:rPr lang="tr-TR" sz="1800" b="0" i="0" u="none" strike="noStrike" baseline="0" dirty="0">
                <a:latin typeface="DejaVuSans"/>
              </a:rPr>
              <a:t>, balast, stabilize vb. yapı malzemelerinin kamuya ait ocaklardan teminini öngördüğü hallerde, yüklenici bu malzemeleri gösterilen ocaklardan sağlamak zorundadır. İşin devamı sırasında sözleşme ve eklerinde öngörülen ocakların değiştirilmesi zorunluluğunun doğması halinde, yüklenici idarece gösterilen yeni ocaklardan malzeme temin eder. Bu durumda, sözleşmede aksine bir hüküm yoksa, taşıma uzaklığı vb. farklar her iki taraf için de dikkate alınır. Bu durumda, fark bedel ödenmesi veya kesilmesi, ocak değişikliğine ilişkin onaylanmış tutanakta belirtilen tarihten başlamak üzere uygulanır.</a:t>
            </a:r>
            <a:endParaRPr lang="tr-TR" sz="1800" b="1" kern="100" dirty="0">
              <a:effectLst/>
              <a:latin typeface="Aptos" panose="020B0004020202020204" pitchFamily="34" charset="0"/>
              <a:ea typeface="Aptos" panose="020B0004020202020204" pitchFamily="34" charset="0"/>
              <a:cs typeface="Times New Roman" panose="02020603050405020304" pitchFamily="18" charset="0"/>
            </a:endParaRPr>
          </a:p>
          <a:p>
            <a:pPr algn="l"/>
            <a:r>
              <a:rPr lang="tr-TR" sz="1800" b="1" kern="100" dirty="0">
                <a:effectLst/>
                <a:latin typeface="Arial" panose="020B0604020202020204" pitchFamily="34" charset="0"/>
                <a:ea typeface="Aptos" panose="020B0004020202020204" pitchFamily="34" charset="0"/>
                <a:cs typeface="Times New Roman" panose="02020603050405020304" pitchFamily="18" charset="0"/>
              </a:rPr>
              <a:t>Mevcut yapıların yıkılması </a:t>
            </a:r>
            <a:r>
              <a:rPr lang="tr-TR" sz="1800" b="1"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sz="1800" b="0" i="0" u="none" strike="noStrike" baseline="0" dirty="0">
                <a:latin typeface="DejaVuSans"/>
              </a:rPr>
              <a:t>İşyerlerinde yıkılması gereken ve yükleniciye yıktırılan mevcut yapılardan çıkacak malzemenin, yeniden değerlendirilmesi ve gerektiğinde kullanılabilmesi için bu malzemenin yüklenici tarafından dikkatle ayıklanması ve yapı denetim görevlisinin göstereceği yerlere istif edilmesi gereklidir. Bu yıkmalar için varsa teklif kapsamında verilen bedeller ödenir. Teklif</a:t>
            </a:r>
            <a:r>
              <a:rPr lang="tr-TR" dirty="0">
                <a:latin typeface="DejaVuSans"/>
              </a:rPr>
              <a:t> </a:t>
            </a:r>
            <a:r>
              <a:rPr lang="tr-TR" sz="1800" b="0" i="0" u="none" strike="noStrike" baseline="0" dirty="0">
                <a:latin typeface="DejaVuSans"/>
              </a:rPr>
              <a:t>kapsamında bu yıkmalar için bedel konmamışsa, bu işlerin bedeli 22 </a:t>
            </a:r>
            <a:r>
              <a:rPr lang="tr-TR" sz="1800" b="0" i="0" u="none" strike="noStrike" baseline="0" dirty="0" err="1">
                <a:latin typeface="DejaVuSans"/>
              </a:rPr>
              <a:t>nci</a:t>
            </a:r>
            <a:r>
              <a:rPr lang="tr-TR" sz="1800" b="0" i="0" u="none" strike="noStrike" baseline="0" dirty="0">
                <a:latin typeface="DejaVuSans"/>
              </a:rPr>
              <a:t> madde hükümlerine göre yükleniciye ödenir.</a:t>
            </a:r>
            <a:endParaRPr lang="tr-TR" sz="1800" b="1"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296761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4963BD-45B3-1CC4-F156-0A43AA62E3A8}"/>
            </a:ext>
          </a:extLst>
        </p:cNvPr>
        <p:cNvGrpSpPr/>
        <p:nvPr/>
      </p:nvGrpSpPr>
      <p:grpSpPr>
        <a:xfrm>
          <a:off x="0" y="0"/>
          <a:ext cx="0" cy="0"/>
          <a:chOff x="0" y="0"/>
          <a:chExt cx="0" cy="0"/>
        </a:xfrm>
      </p:grpSpPr>
      <p:sp>
        <p:nvSpPr>
          <p:cNvPr id="2" name="Başlık 1">
            <a:extLst>
              <a:ext uri="{FF2B5EF4-FFF2-40B4-BE49-F238E27FC236}">
                <a16:creationId xmlns:a16="http://schemas.microsoft.com/office/drawing/2014/main" id="{562C69FB-C151-4B55-654E-A0193352CF9F}"/>
              </a:ext>
            </a:extLst>
          </p:cNvPr>
          <p:cNvSpPr>
            <a:spLocks noGrp="1"/>
          </p:cNvSpPr>
          <p:nvPr>
            <p:ph type="title"/>
          </p:nvPr>
        </p:nvSpPr>
        <p:spPr>
          <a:xfrm>
            <a:off x="1627239" y="213852"/>
            <a:ext cx="9372600" cy="1295400"/>
          </a:xfrm>
        </p:spPr>
        <p:txBody>
          <a:bodyPr rtlCol="0"/>
          <a:lstStyle/>
          <a:p>
            <a:pPr algn="ctr" rtl="0"/>
            <a:r>
              <a:rPr lang="tr-TR" dirty="0"/>
              <a:t>MALZEME OCAKLARININ KULLANILMASI, YIKMA VE KAZILAR</a:t>
            </a:r>
          </a:p>
        </p:txBody>
      </p:sp>
      <p:sp>
        <p:nvSpPr>
          <p:cNvPr id="7" name="Metin kutusu 6">
            <a:extLst>
              <a:ext uri="{FF2B5EF4-FFF2-40B4-BE49-F238E27FC236}">
                <a16:creationId xmlns:a16="http://schemas.microsoft.com/office/drawing/2014/main" id="{75825556-EC4A-63AF-9ECE-620E11F37F8C}"/>
              </a:ext>
            </a:extLst>
          </p:cNvPr>
          <p:cNvSpPr txBox="1"/>
          <p:nvPr/>
        </p:nvSpPr>
        <p:spPr>
          <a:xfrm>
            <a:off x="1627239" y="1509252"/>
            <a:ext cx="9372600" cy="4391459"/>
          </a:xfrm>
          <a:prstGeom prst="rect">
            <a:avLst/>
          </a:prstGeom>
          <a:noFill/>
        </p:spPr>
        <p:txBody>
          <a:bodyPr wrap="square">
            <a:spAutoFit/>
          </a:bodyPr>
          <a:lstStyle/>
          <a:p>
            <a:pPr algn="ctr">
              <a:lnSpc>
                <a:spcPct val="115000"/>
              </a:lnSpc>
              <a:spcAft>
                <a:spcPts val="800"/>
              </a:spcAft>
            </a:pPr>
            <a:endParaRPr lang="tr-TR" kern="100" dirty="0">
              <a:effectLst/>
              <a:latin typeface="Aptos" panose="020B0004020202020204" pitchFamily="34" charset="0"/>
              <a:ea typeface="Aptos" panose="020B0004020202020204" pitchFamily="34" charset="0"/>
              <a:cs typeface="Times New Roman" panose="02020603050405020304" pitchFamily="18" charset="0"/>
            </a:endParaRPr>
          </a:p>
          <a:p>
            <a:pPr algn="l"/>
            <a:r>
              <a:rPr lang="tr-TR" sz="1800" b="1" kern="100" dirty="0">
                <a:effectLst/>
                <a:latin typeface="Arial" panose="020B0604020202020204" pitchFamily="34" charset="0"/>
                <a:ea typeface="Aptos" panose="020B0004020202020204" pitchFamily="34" charset="0"/>
                <a:cs typeface="Times New Roman" panose="02020603050405020304" pitchFamily="18" charset="0"/>
              </a:rPr>
              <a:t>Kazı ve yıkmalarda bulunan değerli eşya </a:t>
            </a:r>
            <a:r>
              <a:rPr lang="tr-TR" sz="1800" b="1"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sz="1800" b="0" i="0" u="none" strike="noStrike" baseline="0" dirty="0">
                <a:latin typeface="DejaVuSans"/>
              </a:rPr>
              <a:t>Devlete ait yerlerde yapılan kazılarda ve yıkmalar sırasında elde edilen malzeme idareye aittir. Aynı şekilde çıkacak kültür değerleri, değerli eşya ve sanat eserleri Devlete aittir. Bu gibi eşyayı çıkarmak için gerektiği takdirde yüklenicinin yapacağı, idarece kabul edilecek giderler kendisine ödenir. Bu gibi eşya ve sanat eserlerinin meydana çıkmasında, yüklenici derhal iş başındaki yapı denetim görevlisine bilgi vermek ve ilgili memurlar gelip teslim alıncaya kadar bunları saklayıp korumak ve bu husustaki kanun, tüzük ve yönetmelik hükümlerine uymak zorundadır. Aksi takdirde kanunlarda belirtilen ceza hükümleri uygulanır.</a:t>
            </a:r>
            <a:endParaRPr lang="tr-TR" sz="1800" b="1" kern="100" dirty="0">
              <a:effectLst/>
              <a:latin typeface="Aptos" panose="020B0004020202020204" pitchFamily="34" charset="0"/>
              <a:ea typeface="Aptos" panose="020B0004020202020204" pitchFamily="34" charset="0"/>
              <a:cs typeface="Times New Roman" panose="02020603050405020304" pitchFamily="18" charset="0"/>
            </a:endParaRPr>
          </a:p>
          <a:p>
            <a:pPr algn="l"/>
            <a:r>
              <a:rPr lang="tr-TR" sz="1800" b="1" kern="100" dirty="0">
                <a:effectLst/>
                <a:latin typeface="Arial" panose="020B0604020202020204" pitchFamily="34" charset="0"/>
                <a:ea typeface="Aptos" panose="020B0004020202020204" pitchFamily="34" charset="0"/>
                <a:cs typeface="Times New Roman" panose="02020603050405020304" pitchFamily="18" charset="0"/>
              </a:rPr>
              <a:t>Kazılardan veya devlete ait yıkmalardan çıkarılan malzeme </a:t>
            </a:r>
            <a:r>
              <a:rPr lang="tr-TR" sz="1800" b="1"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sz="1800" b="0" i="0" u="none" strike="noStrike" baseline="0" dirty="0">
                <a:latin typeface="DejaVuSans"/>
              </a:rPr>
              <a:t>İşin sözleşmesinde veya eklerinde gösterilenler dışında kazılardan veya Devlete ait yapıların yıkılmasından çıkacak malzemenin işte kullanılmasını yapı denetim görevlisi uygun görürse, yüklenici bu gibi malzemeyi kullanmak zorundadır. Bu türden malzeme için ihzarat bedeli ödenmez. Ancak bu malzemenin çıkarılıp ayıklanması işçiliği ile kullanılmasından kaynaklanan giderler 22 inci madde hükümlerine göre tespit edilerek yükleniciye ödenir.</a:t>
            </a:r>
            <a:endParaRPr lang="tr-TR" sz="1800" b="1"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652504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153FE6-F5D5-6C34-EFF8-1834D781B1F4}"/>
            </a:ext>
          </a:extLst>
        </p:cNvPr>
        <p:cNvGrpSpPr/>
        <p:nvPr/>
      </p:nvGrpSpPr>
      <p:grpSpPr>
        <a:xfrm>
          <a:off x="0" y="0"/>
          <a:ext cx="0" cy="0"/>
          <a:chOff x="0" y="0"/>
          <a:chExt cx="0" cy="0"/>
        </a:xfrm>
      </p:grpSpPr>
      <p:sp>
        <p:nvSpPr>
          <p:cNvPr id="3" name="Başlık 1">
            <a:extLst>
              <a:ext uri="{FF2B5EF4-FFF2-40B4-BE49-F238E27FC236}">
                <a16:creationId xmlns:a16="http://schemas.microsoft.com/office/drawing/2014/main" id="{E86F1F7D-D1BB-07D8-C637-49443944046F}"/>
              </a:ext>
            </a:extLst>
          </p:cNvPr>
          <p:cNvSpPr txBox="1">
            <a:spLocks/>
          </p:cNvSpPr>
          <p:nvPr/>
        </p:nvSpPr>
        <p:spPr>
          <a:xfrm>
            <a:off x="1627239" y="206476"/>
            <a:ext cx="9372600" cy="1295400"/>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400" kern="1200" cap="all" baseline="0">
                <a:solidFill>
                  <a:schemeClr val="accent1">
                    <a:lumMod val="50000"/>
                  </a:schemeClr>
                </a:solidFill>
                <a:latin typeface="+mj-lt"/>
                <a:ea typeface="+mj-ea"/>
                <a:cs typeface="+mj-cs"/>
              </a:defRPr>
            </a:lvl1pPr>
          </a:lstStyle>
          <a:p>
            <a:pPr algn="ctr"/>
            <a:r>
              <a:rPr lang="tr-TR" dirty="0"/>
              <a:t>YÜKLENİCİNİN ÇALIŞTIRDIĞI PERSONEL</a:t>
            </a:r>
          </a:p>
        </p:txBody>
      </p:sp>
      <p:sp>
        <p:nvSpPr>
          <p:cNvPr id="4" name="Metin kutusu 3">
            <a:extLst>
              <a:ext uri="{FF2B5EF4-FFF2-40B4-BE49-F238E27FC236}">
                <a16:creationId xmlns:a16="http://schemas.microsoft.com/office/drawing/2014/main" id="{E39661FD-B50E-CA2D-474D-61E5C530D3A6}"/>
              </a:ext>
            </a:extLst>
          </p:cNvPr>
          <p:cNvSpPr txBox="1"/>
          <p:nvPr/>
        </p:nvSpPr>
        <p:spPr>
          <a:xfrm>
            <a:off x="1627239" y="1501876"/>
            <a:ext cx="9372600" cy="3560462"/>
          </a:xfrm>
          <a:prstGeom prst="rect">
            <a:avLst/>
          </a:prstGeom>
          <a:noFill/>
        </p:spPr>
        <p:txBody>
          <a:bodyPr wrap="square">
            <a:spAutoFit/>
          </a:bodyPr>
          <a:lstStyle/>
          <a:p>
            <a:pPr algn="ctr">
              <a:lnSpc>
                <a:spcPct val="115000"/>
              </a:lnSpc>
              <a:spcAft>
                <a:spcPts val="800"/>
              </a:spcAft>
            </a:pPr>
            <a:endParaRPr lang="tr-TR" kern="100" dirty="0">
              <a:effectLst/>
              <a:latin typeface="Aptos" panose="020B0004020202020204" pitchFamily="34" charset="0"/>
              <a:ea typeface="Aptos" panose="020B0004020202020204" pitchFamily="34" charset="0"/>
              <a:cs typeface="Times New Roman" panose="02020603050405020304" pitchFamily="18" charset="0"/>
            </a:endParaRPr>
          </a:p>
          <a:p>
            <a:pPr algn="l"/>
            <a:r>
              <a:rPr lang="tr-TR" sz="1800" b="1" kern="100" dirty="0">
                <a:effectLst/>
                <a:latin typeface="Arial" panose="020B0604020202020204" pitchFamily="34" charset="0"/>
                <a:ea typeface="Aptos" panose="020B0004020202020204" pitchFamily="34" charset="0"/>
                <a:cs typeface="Times New Roman" panose="02020603050405020304" pitchFamily="18" charset="0"/>
              </a:rPr>
              <a:t>Çalışanların hakları ve çalışma şartları </a:t>
            </a:r>
            <a:r>
              <a:rPr lang="tr-TR" sz="1800" b="1"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sz="1800" b="0" i="0" u="none" strike="noStrike" baseline="0" dirty="0">
                <a:latin typeface="DejaVuSans"/>
              </a:rPr>
              <a:t>Yüklenici, yürürlükte bulunan mevzuat hükümlerine uygun olarak, işe aldığı her işçiye, personele ve teknik elemana, bunların adını ve soyadını, işe giriş tarihini, ücretini ve ücretin ödeneceği tarihi gösteren, kendisi veya vekili tarafından imzalanmış usulüne uygun bir karne vermek zorundadır.</a:t>
            </a:r>
            <a:endParaRPr lang="tr-TR" sz="1800" b="1" kern="100" dirty="0">
              <a:effectLst/>
              <a:latin typeface="Aptos" panose="020B0004020202020204" pitchFamily="34" charset="0"/>
              <a:ea typeface="Aptos" panose="020B0004020202020204" pitchFamily="34" charset="0"/>
              <a:cs typeface="Times New Roman" panose="02020603050405020304" pitchFamily="18" charset="0"/>
            </a:endParaRPr>
          </a:p>
          <a:p>
            <a:pPr algn="l"/>
            <a:r>
              <a:rPr lang="tr-TR" sz="1800" b="1" kern="100" dirty="0">
                <a:effectLst/>
                <a:latin typeface="Arial" panose="020B0604020202020204" pitchFamily="34" charset="0"/>
                <a:ea typeface="Aptos" panose="020B0004020202020204" pitchFamily="34" charset="0"/>
                <a:cs typeface="Times New Roman" panose="02020603050405020304" pitchFamily="18" charset="0"/>
              </a:rPr>
              <a:t>Çalışanların sağlık ve güvenliğine ilişkin tedbirler </a:t>
            </a:r>
            <a:r>
              <a:rPr lang="tr-TR" sz="1800" b="1"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sz="1800" b="0" i="0" u="none" strike="noStrike" baseline="0" dirty="0">
                <a:latin typeface="DejaVuSans"/>
              </a:rPr>
              <a:t>Yüklenici bütün giderleri kendisine ait olmak üzere hizmetinde çalışanlar için, gerek teker teker ve gerekse topluca yaşadıkları ve çalıştıkları yerlerde, yürürlükte olan iş sağlığı ve güvenliği mevzuatı hükümlerine uygun olarak her türlü sağlık ve güvenlik tedbirlerini almak ve çalışanların bulundukları şartlara göre sağlıklı bir şekilde yiyip içmeleri, dinlenmeleri, yatıp kalkmaları ve yıkanmaları, meslek hastalıklarından korunmaları, hastalık veya bir kaza halinde tedavileri konularında ilgili mevzuat hükümlerine ve idare veya yapı denetim görevlisinin kendisine vereceği talimata uymak zorundadır.</a:t>
            </a:r>
            <a:endParaRPr lang="tr-TR" sz="1800" b="1"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1028036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C50DD1-41FD-BF90-F797-3CBE8EE240B4}"/>
            </a:ext>
          </a:extLst>
        </p:cNvPr>
        <p:cNvGrpSpPr/>
        <p:nvPr/>
      </p:nvGrpSpPr>
      <p:grpSpPr>
        <a:xfrm>
          <a:off x="0" y="0"/>
          <a:ext cx="0" cy="0"/>
          <a:chOff x="0" y="0"/>
          <a:chExt cx="0" cy="0"/>
        </a:xfrm>
      </p:grpSpPr>
      <p:sp>
        <p:nvSpPr>
          <p:cNvPr id="3" name="Başlık 1">
            <a:extLst>
              <a:ext uri="{FF2B5EF4-FFF2-40B4-BE49-F238E27FC236}">
                <a16:creationId xmlns:a16="http://schemas.microsoft.com/office/drawing/2014/main" id="{F0D286B2-145F-510A-3D9E-42522467B384}"/>
              </a:ext>
            </a:extLst>
          </p:cNvPr>
          <p:cNvSpPr txBox="1">
            <a:spLocks/>
          </p:cNvSpPr>
          <p:nvPr/>
        </p:nvSpPr>
        <p:spPr>
          <a:xfrm>
            <a:off x="1627239" y="206476"/>
            <a:ext cx="9372600" cy="1295400"/>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400" kern="1200" cap="all" baseline="0">
                <a:solidFill>
                  <a:schemeClr val="accent1">
                    <a:lumMod val="50000"/>
                  </a:schemeClr>
                </a:solidFill>
                <a:latin typeface="+mj-lt"/>
                <a:ea typeface="+mj-ea"/>
                <a:cs typeface="+mj-cs"/>
              </a:defRPr>
            </a:lvl1pPr>
          </a:lstStyle>
          <a:p>
            <a:pPr algn="ctr"/>
            <a:r>
              <a:rPr lang="tr-TR" dirty="0"/>
              <a:t>YÜKLENİCİNİN ÇALIŞTIRDIĞI PERSONEL</a:t>
            </a:r>
          </a:p>
        </p:txBody>
      </p:sp>
      <p:sp>
        <p:nvSpPr>
          <p:cNvPr id="4" name="Metin kutusu 3">
            <a:extLst>
              <a:ext uri="{FF2B5EF4-FFF2-40B4-BE49-F238E27FC236}">
                <a16:creationId xmlns:a16="http://schemas.microsoft.com/office/drawing/2014/main" id="{235ED592-F60D-048B-4350-76619EA3DEA8}"/>
              </a:ext>
            </a:extLst>
          </p:cNvPr>
          <p:cNvSpPr txBox="1"/>
          <p:nvPr/>
        </p:nvSpPr>
        <p:spPr>
          <a:xfrm>
            <a:off x="1627239" y="1501876"/>
            <a:ext cx="9372600" cy="4114460"/>
          </a:xfrm>
          <a:prstGeom prst="rect">
            <a:avLst/>
          </a:prstGeom>
          <a:noFill/>
        </p:spPr>
        <p:txBody>
          <a:bodyPr wrap="square">
            <a:spAutoFit/>
          </a:bodyPr>
          <a:lstStyle/>
          <a:p>
            <a:pPr algn="ctr">
              <a:lnSpc>
                <a:spcPct val="115000"/>
              </a:lnSpc>
              <a:spcAft>
                <a:spcPts val="800"/>
              </a:spcAft>
            </a:pPr>
            <a:endParaRPr lang="tr-TR" kern="100" dirty="0">
              <a:effectLst/>
              <a:latin typeface="Aptos" panose="020B0004020202020204" pitchFamily="34" charset="0"/>
              <a:ea typeface="Aptos" panose="020B0004020202020204" pitchFamily="34" charset="0"/>
              <a:cs typeface="Times New Roman" panose="02020603050405020304" pitchFamily="18" charset="0"/>
            </a:endParaRPr>
          </a:p>
          <a:p>
            <a:pPr algn="l"/>
            <a:r>
              <a:rPr lang="tr-TR" sz="1800" b="1" kern="100" dirty="0">
                <a:effectLst/>
                <a:latin typeface="Arial" panose="020B0604020202020204" pitchFamily="34" charset="0"/>
                <a:ea typeface="Aptos" panose="020B0004020202020204" pitchFamily="34" charset="0"/>
                <a:cs typeface="Times New Roman" panose="02020603050405020304" pitchFamily="18" charset="0"/>
              </a:rPr>
              <a:t>Çalışanların kazaya uğramaları </a:t>
            </a:r>
            <a:r>
              <a:rPr lang="tr-TR" sz="1800" b="1"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sz="1800" b="0" i="0" u="none" strike="noStrike" baseline="0" dirty="0">
                <a:latin typeface="DejaVuSans"/>
              </a:rPr>
              <a:t>Yüklenicinin 9 uncu madde hükümlerine göre tedbirler almasına rağmen olabilecek kazalarda, yüklenicinin işçi ve personelinden kazaya uğrayanların tedavilerine ilişkin giderlerle kendilerine ödenecek tazminat yükleniciye aittir. Ayrıca işçi ve personelden iş başında veya iş yüzünden ölenlerin defin giderleri ile ailelerine ödenecek tazminatta yüklenici tarafından karşılanır. Yüklenici bu hususta, yürürlükte bulunan genel hükümlere uyacaktır.</a:t>
            </a:r>
            <a:endParaRPr lang="tr-TR" sz="1800" b="1" kern="100" dirty="0">
              <a:effectLst/>
              <a:latin typeface="Aptos" panose="020B0004020202020204" pitchFamily="34" charset="0"/>
              <a:ea typeface="Aptos" panose="020B0004020202020204" pitchFamily="34" charset="0"/>
              <a:cs typeface="Times New Roman" panose="02020603050405020304" pitchFamily="18" charset="0"/>
            </a:endParaRPr>
          </a:p>
          <a:p>
            <a:pPr algn="l"/>
            <a:r>
              <a:rPr lang="tr-TR" sz="1800" b="1" kern="100" dirty="0">
                <a:effectLst/>
                <a:latin typeface="Arial" panose="020B0604020202020204" pitchFamily="34" charset="0"/>
                <a:ea typeface="Aptos" panose="020B0004020202020204" pitchFamily="34" charset="0"/>
                <a:cs typeface="Times New Roman" panose="02020603050405020304" pitchFamily="18" charset="0"/>
              </a:rPr>
              <a:t>Çalışanların yiyeceği ve içeceği </a:t>
            </a:r>
            <a:r>
              <a:rPr lang="tr-TR" sz="1800" b="1"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sz="1800" b="0" i="0" u="none" strike="noStrike" baseline="0" dirty="0">
                <a:latin typeface="DejaVuSans"/>
              </a:rPr>
              <a:t>Yüklenici, işe aldığı işçi ve personelin, özellikle şehir ve kasabalardan uzak yerlerde, yiyeceğini ve içeceğini sağlamak üzere gereken bütün tedbirleri almak zorundadır. Ancak bu, hiçbir şekilde zorlama halini almayacak ve çalışanların dilediği herhangi bir yerden yiyeceğini ve içeceğini temin etme hususundaki serbestlikleri bozulmayacaktır. </a:t>
            </a:r>
            <a:endParaRPr lang="tr-TR" sz="1800" b="1" kern="100" dirty="0">
              <a:effectLst/>
              <a:latin typeface="Aptos" panose="020B0004020202020204" pitchFamily="34" charset="0"/>
              <a:ea typeface="Aptos" panose="020B0004020202020204" pitchFamily="34" charset="0"/>
              <a:cs typeface="Times New Roman" panose="02020603050405020304" pitchFamily="18" charset="0"/>
            </a:endParaRPr>
          </a:p>
          <a:p>
            <a:pPr algn="l"/>
            <a:r>
              <a:rPr lang="tr-TR" sz="1800" b="1" kern="100" dirty="0">
                <a:effectLst/>
                <a:latin typeface="Arial" panose="020B0604020202020204" pitchFamily="34" charset="0"/>
                <a:ea typeface="Aptos" panose="020B0004020202020204" pitchFamily="34" charset="0"/>
                <a:cs typeface="Times New Roman" panose="02020603050405020304" pitchFamily="18" charset="0"/>
              </a:rPr>
              <a:t>Yüklenicinin çalıştırdığı kişilerin uygunsuzlukları </a:t>
            </a:r>
            <a:r>
              <a:rPr lang="tr-TR" sz="1800" b="1"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sz="1800" b="0" i="0" u="none" strike="noStrike" baseline="0" dirty="0">
                <a:latin typeface="DejaVuSans"/>
              </a:rPr>
              <a:t>Yüklenicinin teknik ve yönetici personeli ile hizmetli, işçi ve alt yüklenicileri arasında her ne şekilde olursa olsun, iş başında bulunmasına engel durumları tespit edilenler, idare veya yapı denetim görevlisi tarafından yapılacak tebligat üzerine yüklenici tarafından derhal iş başından uzaklaştırılır.</a:t>
            </a:r>
            <a:endParaRPr lang="tr-TR" sz="1800" b="1"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215165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28138D-36F2-7687-2521-17D8323B6C7E}"/>
            </a:ext>
          </a:extLst>
        </p:cNvPr>
        <p:cNvGrpSpPr/>
        <p:nvPr/>
      </p:nvGrpSpPr>
      <p:grpSpPr>
        <a:xfrm>
          <a:off x="0" y="0"/>
          <a:ext cx="0" cy="0"/>
          <a:chOff x="0" y="0"/>
          <a:chExt cx="0" cy="0"/>
        </a:xfrm>
      </p:grpSpPr>
      <p:sp>
        <p:nvSpPr>
          <p:cNvPr id="2" name="Başlık 1">
            <a:extLst>
              <a:ext uri="{FF2B5EF4-FFF2-40B4-BE49-F238E27FC236}">
                <a16:creationId xmlns:a16="http://schemas.microsoft.com/office/drawing/2014/main" id="{ACD3AADF-9566-3A1B-FF3F-E75BCAB3570F}"/>
              </a:ext>
            </a:extLst>
          </p:cNvPr>
          <p:cNvSpPr>
            <a:spLocks noGrp="1"/>
          </p:cNvSpPr>
          <p:nvPr>
            <p:ph type="title"/>
          </p:nvPr>
        </p:nvSpPr>
        <p:spPr>
          <a:xfrm>
            <a:off x="1666568" y="223683"/>
            <a:ext cx="9372600" cy="1295400"/>
          </a:xfrm>
        </p:spPr>
        <p:txBody>
          <a:bodyPr rtlCol="0"/>
          <a:lstStyle/>
          <a:p>
            <a:pPr algn="ctr" rtl="0"/>
            <a:r>
              <a:rPr lang="tr-TR" dirty="0"/>
              <a:t>HAKEDİŞ RAPORLARI</a:t>
            </a:r>
          </a:p>
        </p:txBody>
      </p:sp>
      <p:sp>
        <p:nvSpPr>
          <p:cNvPr id="7" name="Metin kutusu 6">
            <a:extLst>
              <a:ext uri="{FF2B5EF4-FFF2-40B4-BE49-F238E27FC236}">
                <a16:creationId xmlns:a16="http://schemas.microsoft.com/office/drawing/2014/main" id="{636818E2-1EB0-4DB1-D4E0-EBA5E50BC999}"/>
              </a:ext>
            </a:extLst>
          </p:cNvPr>
          <p:cNvSpPr txBox="1"/>
          <p:nvPr/>
        </p:nvSpPr>
        <p:spPr>
          <a:xfrm>
            <a:off x="1666568" y="1519083"/>
            <a:ext cx="9372600" cy="4101379"/>
          </a:xfrm>
          <a:prstGeom prst="rect">
            <a:avLst/>
          </a:prstGeom>
          <a:noFill/>
        </p:spPr>
        <p:txBody>
          <a:bodyPr wrap="square">
            <a:spAutoFit/>
          </a:bodyPr>
          <a:lstStyle/>
          <a:p>
            <a:pPr algn="ctr">
              <a:lnSpc>
                <a:spcPct val="115000"/>
              </a:lnSpc>
              <a:spcAft>
                <a:spcPts val="800"/>
              </a:spcAft>
            </a:pPr>
            <a:endParaRPr lang="tr-TR"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tr-TR" sz="1800" b="1" kern="100" dirty="0">
                <a:effectLst/>
                <a:latin typeface="Arial" panose="020B0604020202020204" pitchFamily="34" charset="0"/>
                <a:ea typeface="Aptos" panose="020B0004020202020204" pitchFamily="34" charset="0"/>
                <a:cs typeface="Times New Roman" panose="02020603050405020304" pitchFamily="18" charset="0"/>
              </a:rPr>
              <a:t>Geçici </a:t>
            </a:r>
            <a:r>
              <a:rPr lang="tr-TR" sz="1800" b="1" kern="100" dirty="0" err="1">
                <a:effectLst/>
                <a:latin typeface="Arial" panose="020B0604020202020204" pitchFamily="34" charset="0"/>
                <a:ea typeface="Aptos" panose="020B0004020202020204" pitchFamily="34" charset="0"/>
                <a:cs typeface="Times New Roman" panose="02020603050405020304" pitchFamily="18" charset="0"/>
              </a:rPr>
              <a:t>hakediş</a:t>
            </a:r>
            <a:r>
              <a:rPr lang="tr-TR" sz="1800" b="1" kern="100" dirty="0">
                <a:effectLst/>
                <a:latin typeface="Arial" panose="020B0604020202020204" pitchFamily="34" charset="0"/>
                <a:ea typeface="Aptos" panose="020B0004020202020204" pitchFamily="34" charset="0"/>
                <a:cs typeface="Times New Roman" panose="02020603050405020304" pitchFamily="18" charset="0"/>
              </a:rPr>
              <a:t> raporları </a:t>
            </a:r>
            <a:r>
              <a:rPr lang="tr-TR" sz="1800" b="1"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dirty="0"/>
              <a:t>Geçici </a:t>
            </a:r>
            <a:r>
              <a:rPr lang="tr-TR" dirty="0" err="1"/>
              <a:t>hakediş</a:t>
            </a:r>
            <a:r>
              <a:rPr lang="tr-TR" dirty="0"/>
              <a:t> raporları, birim fiyatlı işlerde yapılan iş kalemlerinin hesaplanarak kesintiler sonrası ödenmesi esasına dayanır ve geçici nitelikte olup kesin hesap değildir. Anahtar teslimi işlerde ödemeler ilerleme yüzdelerine göre yapılır; karma sözleşmelerde ise iş türüne göre ödeme şekli belirlenir. Yüklenici her ay </a:t>
            </a:r>
            <a:r>
              <a:rPr lang="tr-TR" dirty="0" err="1"/>
              <a:t>hakediş</a:t>
            </a:r>
            <a:r>
              <a:rPr lang="tr-TR" dirty="0"/>
              <a:t> için başvurabilir; başvurmadığında idare üç ay içinde tek taraflı düzenleme yapabilir. İş ölçümleri, yapı denetim görevlisi ile yapılır ve ihzarat öngörülen malzemeler </a:t>
            </a:r>
            <a:r>
              <a:rPr lang="tr-TR" dirty="0" err="1"/>
              <a:t>hakedişe</a:t>
            </a:r>
            <a:r>
              <a:rPr lang="tr-TR" dirty="0"/>
              <a:t> dahil edilir. İtiraz durumunda yüklenici, dilekçe ile idareye bildirir. </a:t>
            </a:r>
            <a:r>
              <a:rPr lang="tr-TR" dirty="0" err="1"/>
              <a:t>Hakediş</a:t>
            </a:r>
            <a:r>
              <a:rPr lang="tr-TR" dirty="0"/>
              <a:t> onaylandıktan sonra otuz gün içinde tahakkuka bağlanıp on beş gün içinde ödenir.</a:t>
            </a:r>
            <a:endParaRPr lang="tr-TR" sz="1800" b="1"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tr-TR" sz="1800" b="1" kern="100" dirty="0">
                <a:effectLst/>
                <a:latin typeface="Arial" panose="020B0604020202020204" pitchFamily="34" charset="0"/>
                <a:ea typeface="Aptos" panose="020B0004020202020204" pitchFamily="34" charset="0"/>
                <a:cs typeface="Times New Roman" panose="02020603050405020304" pitchFamily="18" charset="0"/>
              </a:rPr>
              <a:t>Kesin </a:t>
            </a:r>
            <a:r>
              <a:rPr lang="tr-TR" sz="1800" b="1" kern="100" dirty="0" err="1">
                <a:effectLst/>
                <a:latin typeface="Arial" panose="020B0604020202020204" pitchFamily="34" charset="0"/>
                <a:ea typeface="Aptos" panose="020B0004020202020204" pitchFamily="34" charset="0"/>
                <a:cs typeface="Times New Roman" panose="02020603050405020304" pitchFamily="18" charset="0"/>
              </a:rPr>
              <a:t>hakediş</a:t>
            </a:r>
            <a:r>
              <a:rPr lang="tr-TR" sz="1800" b="1" kern="100" dirty="0">
                <a:effectLst/>
                <a:latin typeface="Arial" panose="020B0604020202020204" pitchFamily="34" charset="0"/>
                <a:ea typeface="Aptos" panose="020B0004020202020204" pitchFamily="34" charset="0"/>
                <a:cs typeface="Times New Roman" panose="02020603050405020304" pitchFamily="18" charset="0"/>
              </a:rPr>
              <a:t> raporu ve hesap kesilmesi </a:t>
            </a:r>
            <a:r>
              <a:rPr lang="tr-TR" sz="1800" b="1"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dirty="0"/>
              <a:t>Kesin </a:t>
            </a:r>
            <a:r>
              <a:rPr lang="tr-TR" dirty="0" err="1"/>
              <a:t>hakediş</a:t>
            </a:r>
            <a:r>
              <a:rPr lang="tr-TR" dirty="0"/>
              <a:t>, geçici kabul sonrası yapılan kesin metraj ve hesaplarla düzenlenir. Yüklenici itirazlarını belirli sürelerde idareye iletmek zorundadır. İdare altı ay içinde hesapları onaylar ve ödeme, önceki </a:t>
            </a:r>
            <a:r>
              <a:rPr lang="tr-TR" dirty="0" err="1"/>
              <a:t>hakedişlerden</a:t>
            </a:r>
            <a:r>
              <a:rPr lang="tr-TR" dirty="0"/>
              <a:t> düşülerek yapılır. Fesih durumunda, borç veya alacak mahsuplaşarak ödenir.</a:t>
            </a:r>
            <a:endParaRPr lang="tr-TR" sz="1800" b="1"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426100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68AB4C-45F1-7FBA-F596-8D6F4ED6E147}"/>
            </a:ext>
          </a:extLst>
        </p:cNvPr>
        <p:cNvGrpSpPr/>
        <p:nvPr/>
      </p:nvGrpSpPr>
      <p:grpSpPr>
        <a:xfrm>
          <a:off x="0" y="0"/>
          <a:ext cx="0" cy="0"/>
          <a:chOff x="0" y="0"/>
          <a:chExt cx="0" cy="0"/>
        </a:xfrm>
      </p:grpSpPr>
      <p:sp>
        <p:nvSpPr>
          <p:cNvPr id="3" name="Başlık 1">
            <a:extLst>
              <a:ext uri="{FF2B5EF4-FFF2-40B4-BE49-F238E27FC236}">
                <a16:creationId xmlns:a16="http://schemas.microsoft.com/office/drawing/2014/main" id="{155C6181-2154-B0ED-7C8B-2D793EA7CCD3}"/>
              </a:ext>
            </a:extLst>
          </p:cNvPr>
          <p:cNvSpPr txBox="1">
            <a:spLocks/>
          </p:cNvSpPr>
          <p:nvPr/>
        </p:nvSpPr>
        <p:spPr>
          <a:xfrm>
            <a:off x="1666568" y="275304"/>
            <a:ext cx="9372600" cy="1295400"/>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400" kern="1200" cap="all" baseline="0">
                <a:solidFill>
                  <a:schemeClr val="accent1">
                    <a:lumMod val="50000"/>
                  </a:schemeClr>
                </a:solidFill>
                <a:latin typeface="+mj-lt"/>
                <a:ea typeface="+mj-ea"/>
                <a:cs typeface="+mj-cs"/>
              </a:defRPr>
            </a:lvl1pPr>
          </a:lstStyle>
          <a:p>
            <a:pPr algn="ctr"/>
            <a:r>
              <a:rPr lang="tr-TR" dirty="0"/>
              <a:t>KABUL İŞLERİ</a:t>
            </a:r>
          </a:p>
        </p:txBody>
      </p:sp>
      <p:sp>
        <p:nvSpPr>
          <p:cNvPr id="4" name="Metin kutusu 3">
            <a:extLst>
              <a:ext uri="{FF2B5EF4-FFF2-40B4-BE49-F238E27FC236}">
                <a16:creationId xmlns:a16="http://schemas.microsoft.com/office/drawing/2014/main" id="{ACFF992A-1B17-668C-5259-336534D603FD}"/>
              </a:ext>
            </a:extLst>
          </p:cNvPr>
          <p:cNvSpPr txBox="1"/>
          <p:nvPr/>
        </p:nvSpPr>
        <p:spPr>
          <a:xfrm>
            <a:off x="1666568" y="1570704"/>
            <a:ext cx="9372600" cy="4147802"/>
          </a:xfrm>
          <a:prstGeom prst="rect">
            <a:avLst/>
          </a:prstGeom>
          <a:noFill/>
        </p:spPr>
        <p:txBody>
          <a:bodyPr wrap="square">
            <a:spAutoFit/>
          </a:bodyPr>
          <a:lstStyle/>
          <a:p>
            <a:pPr algn="ctr">
              <a:lnSpc>
                <a:spcPct val="115000"/>
              </a:lnSpc>
              <a:spcAft>
                <a:spcPts val="800"/>
              </a:spcAft>
            </a:pPr>
            <a:endParaRPr lang="tr-TR"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tr-TR" sz="1800" b="1" kern="100" dirty="0">
                <a:effectLst/>
                <a:latin typeface="Arial" panose="020B0604020202020204" pitchFamily="34" charset="0"/>
                <a:ea typeface="Aptos" panose="020B0004020202020204" pitchFamily="34" charset="0"/>
                <a:cs typeface="Times New Roman" panose="02020603050405020304" pitchFamily="18" charset="0"/>
              </a:rPr>
              <a:t>Geçici kabul </a:t>
            </a:r>
            <a:r>
              <a:rPr lang="tr-TR" sz="1800" b="1"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dirty="0"/>
              <a:t>Geçici kabul, yüklenicinin talebiyle ve denetimle yapılır. İşi tamamlanmış ve kusurları giderilmiş olarak kabule uygun olan iş, kabul komisyonu tarafından incelenip onaylanır. Kusurlu veya eksik işlerde, yükleniciye düzeltme için süre verilir; giderilmeyen eksikler için ceza uygulanabilir. İşin süresinden önce tamamlanması veya eksikliklerin kabule engel olmaması durumunda da kabul yapılabilir.</a:t>
            </a:r>
            <a:endParaRPr lang="tr-TR" sz="1800" b="1" kern="100" dirty="0">
              <a:effectLst/>
              <a:latin typeface="Aptos" panose="020B0004020202020204" pitchFamily="34" charset="0"/>
              <a:ea typeface="Aptos" panose="020B0004020202020204" pitchFamily="34" charset="0"/>
              <a:cs typeface="Times New Roman" panose="02020603050405020304" pitchFamily="18" charset="0"/>
            </a:endParaRPr>
          </a:p>
          <a:p>
            <a:pPr algn="l"/>
            <a:r>
              <a:rPr lang="tr-TR" sz="1800" b="1" kern="100" dirty="0">
                <a:effectLst/>
                <a:latin typeface="Arial" panose="020B0604020202020204" pitchFamily="34" charset="0"/>
                <a:ea typeface="Aptos" panose="020B0004020202020204" pitchFamily="34" charset="0"/>
                <a:cs typeface="Times New Roman" panose="02020603050405020304" pitchFamily="18" charset="0"/>
              </a:rPr>
              <a:t>Teminat süresi </a:t>
            </a:r>
            <a:r>
              <a:rPr lang="tr-TR" sz="1800" b="1"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sz="1800" b="0" i="0" u="none" strike="noStrike" baseline="0" dirty="0">
                <a:latin typeface="DejaVuSans"/>
              </a:rPr>
              <a:t>Geçici kabul ile kesin kabul tarihi arasında geçecek süre teminat süresidir. Yapım işlerinde teminat süresi, sözleşmesinde aksine bir hüküm </a:t>
            </a:r>
            <a:r>
              <a:rPr lang="fi-FI" sz="1800" b="0" i="0" u="none" strike="noStrike" baseline="0" dirty="0">
                <a:latin typeface="DejaVuSans"/>
              </a:rPr>
              <a:t>yoksa on iki aydan az olamaz.</a:t>
            </a:r>
            <a:endParaRPr lang="tr-TR" sz="1800" b="1" kern="100" dirty="0">
              <a:effectLst/>
              <a:latin typeface="Aptos" panose="020B0004020202020204" pitchFamily="34" charset="0"/>
              <a:ea typeface="Aptos" panose="020B0004020202020204" pitchFamily="34" charset="0"/>
              <a:cs typeface="Times New Roman" panose="02020603050405020304" pitchFamily="18" charset="0"/>
            </a:endParaRPr>
          </a:p>
          <a:p>
            <a:pPr algn="l"/>
            <a:r>
              <a:rPr lang="tr-TR" sz="1800" b="1" kern="100" dirty="0">
                <a:effectLst/>
                <a:latin typeface="Arial" panose="020B0604020202020204" pitchFamily="34" charset="0"/>
                <a:ea typeface="Aptos" panose="020B0004020202020204" pitchFamily="34" charset="0"/>
                <a:cs typeface="Times New Roman" panose="02020603050405020304" pitchFamily="18" charset="0"/>
              </a:rPr>
              <a:t>Teminat süresindeki bakım ve giderler</a:t>
            </a:r>
            <a:r>
              <a:rPr lang="tr-TR" sz="1800" b="1"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 </a:t>
            </a:r>
            <a:r>
              <a:rPr lang="tr-TR" sz="1800" b="0" i="0" u="none" strike="noStrike" baseline="0" dirty="0">
                <a:latin typeface="DejaVuSans"/>
              </a:rPr>
              <a:t>Yüklenici işlerin, teminat süresi içindeki bakımını yapmak ve tümünü iyi bir şekilde korumak ve çıkabilecek kusur ve aksaklıkları gidermek zorundadır. Bu çerçevede, yapı ve yapıyı oluşturan makine, ekipman ve tesisatın işler halde ve kullanıma hazır biçimde bulunmasını sağlamaya dönük periyodik bakım hizmetlerinin verilmesine ve gerekli hallerde malzeme/parça değişimi yapılmasına ilişkin giderlerin karşılanması da yükleniciye aittir.</a:t>
            </a:r>
            <a:endParaRPr lang="tr-TR" sz="1800" b="1"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4777419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9AADCD-ACE6-92C6-6C94-379D2C438B69}"/>
            </a:ext>
          </a:extLst>
        </p:cNvPr>
        <p:cNvGrpSpPr/>
        <p:nvPr/>
      </p:nvGrpSpPr>
      <p:grpSpPr>
        <a:xfrm>
          <a:off x="0" y="0"/>
          <a:ext cx="0" cy="0"/>
          <a:chOff x="0" y="0"/>
          <a:chExt cx="0" cy="0"/>
        </a:xfrm>
      </p:grpSpPr>
      <p:sp>
        <p:nvSpPr>
          <p:cNvPr id="3" name="Başlık 1">
            <a:extLst>
              <a:ext uri="{FF2B5EF4-FFF2-40B4-BE49-F238E27FC236}">
                <a16:creationId xmlns:a16="http://schemas.microsoft.com/office/drawing/2014/main" id="{E1025345-46D6-FEB1-F9B3-AB88CDA730D5}"/>
              </a:ext>
            </a:extLst>
          </p:cNvPr>
          <p:cNvSpPr txBox="1">
            <a:spLocks/>
          </p:cNvSpPr>
          <p:nvPr/>
        </p:nvSpPr>
        <p:spPr>
          <a:xfrm>
            <a:off x="1666568" y="275304"/>
            <a:ext cx="9372600" cy="1295400"/>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400" kern="1200" cap="all" baseline="0">
                <a:solidFill>
                  <a:schemeClr val="accent1">
                    <a:lumMod val="50000"/>
                  </a:schemeClr>
                </a:solidFill>
                <a:latin typeface="+mj-lt"/>
                <a:ea typeface="+mj-ea"/>
                <a:cs typeface="+mj-cs"/>
              </a:defRPr>
            </a:lvl1pPr>
          </a:lstStyle>
          <a:p>
            <a:pPr algn="ctr"/>
            <a:r>
              <a:rPr lang="tr-TR" dirty="0"/>
              <a:t>KABUL İŞLERİ</a:t>
            </a:r>
          </a:p>
        </p:txBody>
      </p:sp>
      <p:sp>
        <p:nvSpPr>
          <p:cNvPr id="4" name="Metin kutusu 3">
            <a:extLst>
              <a:ext uri="{FF2B5EF4-FFF2-40B4-BE49-F238E27FC236}">
                <a16:creationId xmlns:a16="http://schemas.microsoft.com/office/drawing/2014/main" id="{327C54D7-A138-A186-57AE-2ABD82D490C5}"/>
              </a:ext>
            </a:extLst>
          </p:cNvPr>
          <p:cNvSpPr txBox="1"/>
          <p:nvPr/>
        </p:nvSpPr>
        <p:spPr>
          <a:xfrm>
            <a:off x="1666568" y="1570704"/>
            <a:ext cx="9372600" cy="3464282"/>
          </a:xfrm>
          <a:prstGeom prst="rect">
            <a:avLst/>
          </a:prstGeom>
          <a:noFill/>
        </p:spPr>
        <p:txBody>
          <a:bodyPr wrap="square">
            <a:spAutoFit/>
          </a:bodyPr>
          <a:lstStyle/>
          <a:p>
            <a:pPr algn="ctr">
              <a:lnSpc>
                <a:spcPct val="115000"/>
              </a:lnSpc>
              <a:spcAft>
                <a:spcPts val="800"/>
              </a:spcAft>
            </a:pPr>
            <a:endParaRPr lang="tr-TR"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tr-TR" sz="1800" b="1" kern="100" dirty="0">
                <a:effectLst/>
                <a:latin typeface="Arial" panose="020B0604020202020204" pitchFamily="34" charset="0"/>
                <a:ea typeface="Aptos" panose="020B0004020202020204" pitchFamily="34" charset="0"/>
                <a:cs typeface="Times New Roman" panose="02020603050405020304" pitchFamily="18" charset="0"/>
              </a:rPr>
              <a:t>Kesin kabul </a:t>
            </a:r>
            <a:r>
              <a:rPr lang="tr-TR" sz="1800" b="1"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dirty="0"/>
              <a:t>Kesin kabul, yüklenicinin başvurusu veya idarenin </a:t>
            </a:r>
            <a:r>
              <a:rPr lang="tr-TR" dirty="0" err="1"/>
              <a:t>re’sen</a:t>
            </a:r>
            <a:r>
              <a:rPr lang="tr-TR" dirty="0"/>
              <a:t> işlemiyle kabul komisyonu tarafından yapılır. Bu süreçte, yüklenici süresince bakımı yapılan ve işlevsel olan iş incelenir. Kusurlar kabulü engellemiyorsa, tamamlanması için süre verilerek kabul yapılır; engelliyorsa, giderilmesi için süre tanınır. Süreç sonunda kusursuz olduğu tespit edilen işler, onay ile kesin kabul edilir.</a:t>
            </a:r>
            <a:endParaRPr lang="tr-TR" sz="1800" b="1"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tr-TR" sz="1800" b="1" kern="100" dirty="0">
                <a:effectLst/>
                <a:latin typeface="Arial" panose="020B0604020202020204" pitchFamily="34" charset="0"/>
                <a:ea typeface="Aptos" panose="020B0004020202020204" pitchFamily="34" charset="0"/>
                <a:cs typeface="Times New Roman" panose="02020603050405020304" pitchFamily="18" charset="0"/>
              </a:rPr>
              <a:t>Kesin teminatın iadesine ait şartlar </a:t>
            </a:r>
            <a:r>
              <a:rPr lang="tr-TR" sz="1800" b="1"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dirty="0"/>
              <a:t>Kesin teminat, işin taahhüdü ve kabul işlemleri tamamlandıktan, yüklenicinin borçsuzluğu tespit edilip Sosyal Güvenlik Kurumundan ilişiksizlik belgesi sunulduktan sonra iade edilir. Borç varsa teminatlardan mahsup edilir; talep edilmezse, iki yıl içinde bankaya veya Hazineye aktarılır.</a:t>
            </a:r>
            <a:endParaRPr lang="tr-TR" sz="1800" b="1"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6370356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637071" y="312174"/>
            <a:ext cx="9372600" cy="1295400"/>
          </a:xfrm>
        </p:spPr>
        <p:txBody>
          <a:bodyPr rtlCol="0"/>
          <a:lstStyle/>
          <a:p>
            <a:pPr algn="ctr" rtl="0"/>
            <a:r>
              <a:rPr lang="tr-TR" dirty="0"/>
              <a:t>BÖLÜMLER</a:t>
            </a:r>
          </a:p>
        </p:txBody>
      </p:sp>
      <p:sp>
        <p:nvSpPr>
          <p:cNvPr id="3" name="İçerik Yer Tutucusu 2"/>
          <p:cNvSpPr>
            <a:spLocks noGrp="1"/>
          </p:cNvSpPr>
          <p:nvPr>
            <p:ph idx="1"/>
          </p:nvPr>
        </p:nvSpPr>
        <p:spPr>
          <a:xfrm>
            <a:off x="1637071" y="1918593"/>
            <a:ext cx="9372600" cy="4483101"/>
          </a:xfrm>
        </p:spPr>
        <p:txBody>
          <a:bodyPr rtlCol="0">
            <a:normAutofit lnSpcReduction="10000"/>
          </a:bodyPr>
          <a:lstStyle/>
          <a:p>
            <a:pPr marL="457200" indent="-457200" rtl="0">
              <a:buFont typeface="+mj-lt"/>
              <a:buAutoNum type="arabicPeriod"/>
            </a:pPr>
            <a:r>
              <a:rPr lang="tr-TR" sz="1800" dirty="0">
                <a:effectLst/>
                <a:latin typeface="Arial" panose="020B0604020202020204" pitchFamily="34" charset="0"/>
                <a:ea typeface="Aptos" panose="020B0004020202020204" pitchFamily="34" charset="0"/>
              </a:rPr>
              <a:t>Genel Hükümler</a:t>
            </a:r>
          </a:p>
          <a:p>
            <a:pPr marL="457200" indent="-457200">
              <a:buFont typeface="+mj-lt"/>
              <a:buAutoNum type="arabicPeriod"/>
            </a:pPr>
            <a:r>
              <a:rPr lang="tr-TR" sz="1800" kern="100" dirty="0">
                <a:effectLst/>
                <a:latin typeface="Arial" panose="020B0604020202020204" pitchFamily="34" charset="0"/>
                <a:ea typeface="Aptos" panose="020B0004020202020204" pitchFamily="34" charset="0"/>
                <a:cs typeface="Times New Roman" panose="02020603050405020304" pitchFamily="18" charset="0"/>
              </a:rPr>
              <a:t>İşyerleri</a:t>
            </a:r>
            <a:endParaRPr lang="tr-TR" sz="1800" kern="100" dirty="0">
              <a:effectLst/>
              <a:latin typeface="Aptos" panose="020B0004020202020204" pitchFamily="34" charset="0"/>
              <a:ea typeface="Aptos" panose="020B0004020202020204" pitchFamily="34" charset="0"/>
              <a:cs typeface="Times New Roman" panose="02020603050405020304" pitchFamily="18" charset="0"/>
            </a:endParaRPr>
          </a:p>
          <a:p>
            <a:pPr marL="457200" indent="-457200" rtl="0">
              <a:buFont typeface="+mj-lt"/>
              <a:buAutoNum type="arabicPeriod"/>
            </a:pPr>
            <a:r>
              <a:rPr lang="tr-TR" sz="1800" dirty="0">
                <a:effectLst/>
                <a:latin typeface="Arial" panose="020B0604020202020204" pitchFamily="34" charset="0"/>
                <a:ea typeface="Aptos" panose="020B0004020202020204" pitchFamily="34" charset="0"/>
              </a:rPr>
              <a:t>Projeler</a:t>
            </a:r>
            <a:endParaRPr lang="tr-TR" sz="1800" dirty="0">
              <a:latin typeface="Arial" panose="020B0604020202020204" pitchFamily="34" charset="0"/>
              <a:ea typeface="Aptos" panose="020B0004020202020204" pitchFamily="34" charset="0"/>
            </a:endParaRPr>
          </a:p>
          <a:p>
            <a:pPr marL="457200" indent="-457200">
              <a:buFont typeface="+mj-lt"/>
              <a:buAutoNum type="arabicPeriod"/>
            </a:pPr>
            <a:r>
              <a:rPr lang="tr-TR" sz="1800" kern="100" dirty="0">
                <a:effectLst/>
                <a:latin typeface="Arial" panose="020B0604020202020204" pitchFamily="34" charset="0"/>
                <a:ea typeface="Aptos" panose="020B0004020202020204" pitchFamily="34" charset="0"/>
                <a:cs typeface="Times New Roman" panose="02020603050405020304" pitchFamily="18" charset="0"/>
              </a:rPr>
              <a:t>Yapı Denetim Hizmetleri</a:t>
            </a:r>
            <a:endParaRPr lang="tr-TR" sz="1800" kern="100" dirty="0">
              <a:effectLst/>
              <a:latin typeface="Aptos" panose="020B0004020202020204" pitchFamily="34" charset="0"/>
              <a:ea typeface="Aptos" panose="020B0004020202020204" pitchFamily="34" charset="0"/>
              <a:cs typeface="Times New Roman" panose="02020603050405020304" pitchFamily="18" charset="0"/>
            </a:endParaRPr>
          </a:p>
          <a:p>
            <a:pPr marL="457200" indent="-457200">
              <a:buFont typeface="+mj-lt"/>
              <a:buAutoNum type="arabicPeriod"/>
            </a:pPr>
            <a:r>
              <a:rPr lang="tr-TR" sz="1800" kern="100" dirty="0">
                <a:effectLst/>
                <a:latin typeface="Arial" panose="020B0604020202020204" pitchFamily="34" charset="0"/>
                <a:ea typeface="Aptos" panose="020B0004020202020204" pitchFamily="34" charset="0"/>
                <a:cs typeface="Times New Roman" panose="02020603050405020304" pitchFamily="18" charset="0"/>
              </a:rPr>
              <a:t>İşin Yürütülmesi</a:t>
            </a:r>
            <a:endParaRPr lang="tr-TR" sz="1800" kern="100" dirty="0">
              <a:effectLst/>
              <a:latin typeface="Aptos" panose="020B0004020202020204" pitchFamily="34" charset="0"/>
              <a:ea typeface="Aptos" panose="020B0004020202020204" pitchFamily="34" charset="0"/>
              <a:cs typeface="Times New Roman" panose="02020603050405020304" pitchFamily="18" charset="0"/>
            </a:endParaRPr>
          </a:p>
          <a:p>
            <a:pPr marL="457200" indent="-457200">
              <a:buFont typeface="+mj-lt"/>
              <a:buAutoNum type="arabicPeriod"/>
            </a:pPr>
            <a:r>
              <a:rPr lang="tr-TR" sz="1800" kern="100" dirty="0">
                <a:effectLst/>
                <a:latin typeface="Arial" panose="020B0604020202020204" pitchFamily="34" charset="0"/>
                <a:ea typeface="Aptos" panose="020B0004020202020204" pitchFamily="34" charset="0"/>
                <a:cs typeface="Times New Roman" panose="02020603050405020304" pitchFamily="18" charset="0"/>
              </a:rPr>
              <a:t>Malzeme Ocaklarının Kullanılması, Yıkma ve Kazılar</a:t>
            </a:r>
            <a:endParaRPr lang="tr-TR" sz="1800" kern="100" dirty="0">
              <a:effectLst/>
              <a:latin typeface="Aptos" panose="020B0004020202020204" pitchFamily="34" charset="0"/>
              <a:ea typeface="Aptos" panose="020B0004020202020204" pitchFamily="34" charset="0"/>
              <a:cs typeface="Times New Roman" panose="02020603050405020304" pitchFamily="18" charset="0"/>
            </a:endParaRPr>
          </a:p>
          <a:p>
            <a:pPr marL="457200" indent="-457200">
              <a:buFont typeface="+mj-lt"/>
              <a:buAutoNum type="arabicPeriod"/>
            </a:pPr>
            <a:r>
              <a:rPr lang="tr-TR" sz="1800" kern="100" dirty="0">
                <a:effectLst/>
                <a:latin typeface="Arial" panose="020B0604020202020204" pitchFamily="34" charset="0"/>
                <a:ea typeface="Aptos" panose="020B0004020202020204" pitchFamily="34" charset="0"/>
                <a:cs typeface="Times New Roman" panose="02020603050405020304" pitchFamily="18" charset="0"/>
              </a:rPr>
              <a:t>Yüklenicinin Çalıştırdığı Personel</a:t>
            </a:r>
            <a:endParaRPr lang="tr-TR" sz="1800" kern="100" dirty="0">
              <a:effectLst/>
              <a:latin typeface="Aptos" panose="020B0004020202020204" pitchFamily="34" charset="0"/>
              <a:ea typeface="Aptos" panose="020B0004020202020204" pitchFamily="34" charset="0"/>
              <a:cs typeface="Times New Roman" panose="02020603050405020304" pitchFamily="18" charset="0"/>
            </a:endParaRPr>
          </a:p>
          <a:p>
            <a:pPr marL="457200" indent="-457200">
              <a:buFont typeface="+mj-lt"/>
              <a:buAutoNum type="arabicPeriod"/>
            </a:pPr>
            <a:r>
              <a:rPr lang="tr-TR" sz="1800" kern="100" dirty="0" err="1">
                <a:effectLst/>
                <a:latin typeface="Arial" panose="020B0604020202020204" pitchFamily="34" charset="0"/>
                <a:ea typeface="Aptos" panose="020B0004020202020204" pitchFamily="34" charset="0"/>
                <a:cs typeface="Times New Roman" panose="02020603050405020304" pitchFamily="18" charset="0"/>
              </a:rPr>
              <a:t>Hakediş</a:t>
            </a:r>
            <a:r>
              <a:rPr lang="tr-TR" sz="1800" kern="100" dirty="0">
                <a:effectLst/>
                <a:latin typeface="Arial" panose="020B0604020202020204" pitchFamily="34" charset="0"/>
                <a:ea typeface="Aptos" panose="020B0004020202020204" pitchFamily="34" charset="0"/>
                <a:cs typeface="Times New Roman" panose="02020603050405020304" pitchFamily="18" charset="0"/>
              </a:rPr>
              <a:t> Raporları</a:t>
            </a:r>
            <a:endParaRPr lang="tr-TR" sz="1800" kern="100" dirty="0">
              <a:effectLst/>
              <a:latin typeface="Aptos" panose="020B0004020202020204" pitchFamily="34" charset="0"/>
              <a:ea typeface="Aptos" panose="020B0004020202020204" pitchFamily="34" charset="0"/>
              <a:cs typeface="Times New Roman" panose="02020603050405020304" pitchFamily="18" charset="0"/>
            </a:endParaRPr>
          </a:p>
          <a:p>
            <a:pPr marL="457200" indent="-457200">
              <a:buFont typeface="+mj-lt"/>
              <a:buAutoNum type="arabicPeriod"/>
            </a:pPr>
            <a:r>
              <a:rPr lang="tr-TR" sz="1800" kern="100" dirty="0">
                <a:effectLst/>
                <a:latin typeface="Arial" panose="020B0604020202020204" pitchFamily="34" charset="0"/>
                <a:ea typeface="Aptos" panose="020B0004020202020204" pitchFamily="34" charset="0"/>
                <a:cs typeface="Times New Roman" panose="02020603050405020304" pitchFamily="18" charset="0"/>
              </a:rPr>
              <a:t>Kabul İşlemleri</a:t>
            </a:r>
            <a:endParaRPr lang="tr-TR" sz="1800" kern="100" dirty="0">
              <a:effectLst/>
              <a:latin typeface="Aptos" panose="020B0004020202020204" pitchFamily="34" charset="0"/>
              <a:ea typeface="Aptos" panose="020B0004020202020204" pitchFamily="34" charset="0"/>
              <a:cs typeface="Times New Roman" panose="02020603050405020304" pitchFamily="18" charset="0"/>
            </a:endParaRPr>
          </a:p>
          <a:p>
            <a:pPr marL="457200" indent="-457200">
              <a:buFont typeface="+mj-lt"/>
              <a:buAutoNum type="arabicPeriod"/>
            </a:pPr>
            <a:r>
              <a:rPr lang="tr-TR" sz="1800" kern="100" dirty="0">
                <a:effectLst/>
                <a:latin typeface="Arial" panose="020B0604020202020204" pitchFamily="34" charset="0"/>
                <a:ea typeface="Aptos" panose="020B0004020202020204" pitchFamily="34" charset="0"/>
                <a:cs typeface="Times New Roman" panose="02020603050405020304" pitchFamily="18" charset="0"/>
              </a:rPr>
              <a:t>Sözleşme İlişkileri</a:t>
            </a:r>
            <a:endParaRPr lang="tr-TR" sz="1800" kern="100" dirty="0">
              <a:effectLst/>
              <a:latin typeface="Aptos" panose="020B0004020202020204" pitchFamily="34" charset="0"/>
              <a:ea typeface="Aptos" panose="020B0004020202020204" pitchFamily="34" charset="0"/>
              <a:cs typeface="Times New Roman" panose="02020603050405020304" pitchFamily="18" charset="0"/>
            </a:endParaRPr>
          </a:p>
          <a:p>
            <a:pPr marL="457200" indent="-457200" rtl="0">
              <a:buFont typeface="+mj-lt"/>
              <a:buAutoNum type="arabicPeriod"/>
            </a:pPr>
            <a:endParaRPr lang="tr-TR" sz="1800" dirty="0">
              <a:effectLst/>
              <a:latin typeface="Arial" panose="020B0604020202020204" pitchFamily="34" charset="0"/>
              <a:ea typeface="Aptos" panose="020B0004020202020204" pitchFamily="34" charset="0"/>
            </a:endParaRPr>
          </a:p>
        </p:txBody>
      </p:sp>
    </p:spTree>
    <p:extLst>
      <p:ext uri="{BB962C8B-B14F-4D97-AF65-F5344CB8AC3E}">
        <p14:creationId xmlns:p14="http://schemas.microsoft.com/office/powerpoint/2010/main" val="2523332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A03244-D11A-44D6-F7F2-86DFFD2887DC}"/>
            </a:ext>
          </a:extLst>
        </p:cNvPr>
        <p:cNvGrpSpPr/>
        <p:nvPr/>
      </p:nvGrpSpPr>
      <p:grpSpPr>
        <a:xfrm>
          <a:off x="0" y="0"/>
          <a:ext cx="0" cy="0"/>
          <a:chOff x="0" y="0"/>
          <a:chExt cx="0" cy="0"/>
        </a:xfrm>
      </p:grpSpPr>
      <p:sp>
        <p:nvSpPr>
          <p:cNvPr id="2" name="Başlık 1">
            <a:extLst>
              <a:ext uri="{FF2B5EF4-FFF2-40B4-BE49-F238E27FC236}">
                <a16:creationId xmlns:a16="http://schemas.microsoft.com/office/drawing/2014/main" id="{2700477A-A10C-CAD5-D6DB-A4382F681EE3}"/>
              </a:ext>
            </a:extLst>
          </p:cNvPr>
          <p:cNvSpPr>
            <a:spLocks noGrp="1"/>
          </p:cNvSpPr>
          <p:nvPr>
            <p:ph type="title"/>
          </p:nvPr>
        </p:nvSpPr>
        <p:spPr>
          <a:xfrm>
            <a:off x="1637071" y="243349"/>
            <a:ext cx="9372600" cy="1295400"/>
          </a:xfrm>
        </p:spPr>
        <p:txBody>
          <a:bodyPr rtlCol="0"/>
          <a:lstStyle/>
          <a:p>
            <a:pPr algn="ctr" rtl="0"/>
            <a:r>
              <a:rPr lang="tr-TR" dirty="0"/>
              <a:t>SÖZLEŞME İLİŞKİLERİ</a:t>
            </a:r>
          </a:p>
        </p:txBody>
      </p:sp>
      <p:sp>
        <p:nvSpPr>
          <p:cNvPr id="7" name="Metin kutusu 6">
            <a:extLst>
              <a:ext uri="{FF2B5EF4-FFF2-40B4-BE49-F238E27FC236}">
                <a16:creationId xmlns:a16="http://schemas.microsoft.com/office/drawing/2014/main" id="{0C4BD3F3-1559-1DEA-D48D-72041D263498}"/>
              </a:ext>
            </a:extLst>
          </p:cNvPr>
          <p:cNvSpPr txBox="1"/>
          <p:nvPr/>
        </p:nvSpPr>
        <p:spPr>
          <a:xfrm>
            <a:off x="1637071" y="1538749"/>
            <a:ext cx="9372600" cy="4945456"/>
          </a:xfrm>
          <a:prstGeom prst="rect">
            <a:avLst/>
          </a:prstGeom>
          <a:noFill/>
        </p:spPr>
        <p:txBody>
          <a:bodyPr wrap="square">
            <a:spAutoFit/>
          </a:bodyPr>
          <a:lstStyle/>
          <a:p>
            <a:pPr algn="ctr">
              <a:lnSpc>
                <a:spcPct val="115000"/>
              </a:lnSpc>
              <a:spcAft>
                <a:spcPts val="800"/>
              </a:spcAft>
            </a:pPr>
            <a:endParaRPr lang="tr-TR" kern="100" dirty="0">
              <a:effectLst/>
              <a:latin typeface="Aptos" panose="020B0004020202020204" pitchFamily="34" charset="0"/>
              <a:ea typeface="Aptos" panose="020B0004020202020204" pitchFamily="34" charset="0"/>
              <a:cs typeface="Times New Roman" panose="02020603050405020304" pitchFamily="18" charset="0"/>
            </a:endParaRPr>
          </a:p>
          <a:p>
            <a:pPr algn="l"/>
            <a:r>
              <a:rPr lang="tr-TR" sz="1800" b="1" kern="100" dirty="0">
                <a:effectLst/>
                <a:latin typeface="Arial" panose="020B0604020202020204" pitchFamily="34" charset="0"/>
                <a:ea typeface="Aptos" panose="020B0004020202020204" pitchFamily="34" charset="0"/>
                <a:cs typeface="Times New Roman" panose="02020603050405020304" pitchFamily="18" charset="0"/>
              </a:rPr>
              <a:t>Sözleşmenin devri </a:t>
            </a:r>
            <a:r>
              <a:rPr lang="tr-TR" sz="1800" b="1"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sz="1800" b="0" i="0" u="none" strike="noStrike" baseline="0" dirty="0">
                <a:latin typeface="DejaVuSans"/>
              </a:rPr>
              <a:t>Sözleşme, zorunlu hallerde ihale yetkilisinin yazılı izni ile başkasına devredilebilir. İsim ve statü değişikliği gereği yapılan devirler hariç olmak üzere, bir sözleşmenin devredildiği tarihi takip eden üç yıl içinde aynı yüklenici tarafından başka bir sözleşme devredilemez veya devir alınamaz.</a:t>
            </a:r>
            <a:endParaRPr lang="tr-TR" sz="1800" b="1" kern="100" dirty="0">
              <a:effectLst/>
              <a:latin typeface="Aptos" panose="020B0004020202020204" pitchFamily="34" charset="0"/>
              <a:ea typeface="Aptos" panose="020B0004020202020204" pitchFamily="34" charset="0"/>
              <a:cs typeface="Times New Roman" panose="02020603050405020304" pitchFamily="18" charset="0"/>
            </a:endParaRPr>
          </a:p>
          <a:p>
            <a:pPr algn="l"/>
            <a:r>
              <a:rPr lang="tr-TR" sz="1800" b="1" kern="100" dirty="0">
                <a:effectLst/>
                <a:latin typeface="Arial" panose="020B0604020202020204" pitchFamily="34" charset="0"/>
                <a:ea typeface="Aptos" panose="020B0004020202020204" pitchFamily="34" charset="0"/>
                <a:cs typeface="Times New Roman" panose="02020603050405020304" pitchFamily="18" charset="0"/>
              </a:rPr>
              <a:t>Sözleşmenin feshi ve tasfiye durumları </a:t>
            </a:r>
            <a:r>
              <a:rPr lang="tr-TR" sz="1800" b="1"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sz="1800" b="0" i="0" u="none" strike="noStrike" baseline="0" dirty="0">
                <a:latin typeface="DejaVuSans"/>
              </a:rPr>
              <a:t>Sözleşme yapıldıktan sonra mücbir sebep halleri dışında yüklenicinin mali </a:t>
            </a:r>
            <a:r>
              <a:rPr lang="tr-TR" sz="1800" b="0" i="0" u="none" strike="noStrike" baseline="0" dirty="0" err="1">
                <a:latin typeface="DejaVuSans"/>
              </a:rPr>
              <a:t>acz</a:t>
            </a:r>
            <a:r>
              <a:rPr lang="tr-TR" sz="1800" b="0" i="0" u="none" strike="noStrike" baseline="0" dirty="0">
                <a:latin typeface="DejaVuSans"/>
              </a:rPr>
              <a:t> içinde bulunması nedeniyle taahhüdünü yerine getiremeyeceğini gerekçeleri ile birlikte yazılı olarak bildirmesi halinde, ayrıca protesto çekmeye gerek kalmaksızın kesin teminat ve varsa ek kesin teminatlar gelir kaydedilir ve sözleşme feshedilerek hesabı genel hükümlere göre tasfiye edilir.</a:t>
            </a:r>
            <a:endParaRPr lang="tr-TR" sz="1800" b="1" kern="100" dirty="0">
              <a:effectLst/>
              <a:latin typeface="Aptos" panose="020B0004020202020204" pitchFamily="34" charset="0"/>
              <a:ea typeface="Aptos" panose="020B0004020202020204" pitchFamily="34" charset="0"/>
              <a:cs typeface="Times New Roman" panose="02020603050405020304" pitchFamily="18" charset="0"/>
            </a:endParaRPr>
          </a:p>
          <a:p>
            <a:pPr algn="l"/>
            <a:r>
              <a:rPr lang="tr-TR" sz="1800" b="1" kern="100" dirty="0">
                <a:effectLst/>
                <a:latin typeface="Arial" panose="020B0604020202020204" pitchFamily="34" charset="0"/>
                <a:ea typeface="Aptos" panose="020B0004020202020204" pitchFamily="34" charset="0"/>
                <a:cs typeface="Times New Roman" panose="02020603050405020304" pitchFamily="18" charset="0"/>
              </a:rPr>
              <a:t>Sözleşmenin feshi halinde yüklenicinin mallarının satın alınması </a:t>
            </a:r>
            <a:r>
              <a:rPr lang="tr-TR" sz="1800" b="1"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sz="1800" b="0" i="0" u="none" strike="noStrike" baseline="0" dirty="0">
                <a:latin typeface="DejaVuSans"/>
              </a:rPr>
              <a:t>Sözleşmenin feshedilmesi halinde yüklenici, idarenin iznini almaksızın iş yerindeki tesislerin ve bunlarla ilgili tesisatın hiçbirini bozup yerinden kaldırmak ve işyerinde bulunan ihzarat ve diğer malzeme, araç ve makinelerinden herhangi birini başka yere götürmek veya herhangi bir şekilde başkasına devretmek veyahut işyerinde değişiklik yapmak hakkına sahip değildir. Yüklenicinin bu hususlarda herhangi bir fiilini önlemek için idare, gerekli gördüğü takdirde işyerine el koyarak yüklenicinin teşkilatını işbaşından uzaklaştırabilir.</a:t>
            </a:r>
            <a:endParaRPr lang="tr-TR" sz="1800" b="1"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555810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A4AB7F-2506-B0BC-6286-07BE4F57873F}"/>
            </a:ext>
          </a:extLst>
        </p:cNvPr>
        <p:cNvGrpSpPr/>
        <p:nvPr/>
      </p:nvGrpSpPr>
      <p:grpSpPr>
        <a:xfrm>
          <a:off x="0" y="0"/>
          <a:ext cx="0" cy="0"/>
          <a:chOff x="0" y="0"/>
          <a:chExt cx="0" cy="0"/>
        </a:xfrm>
      </p:grpSpPr>
      <p:sp>
        <p:nvSpPr>
          <p:cNvPr id="2" name="Başlık 1">
            <a:extLst>
              <a:ext uri="{FF2B5EF4-FFF2-40B4-BE49-F238E27FC236}">
                <a16:creationId xmlns:a16="http://schemas.microsoft.com/office/drawing/2014/main" id="{78FC06F5-A921-4430-3D14-FD5A08988F1D}"/>
              </a:ext>
            </a:extLst>
          </p:cNvPr>
          <p:cNvSpPr>
            <a:spLocks noGrp="1"/>
          </p:cNvSpPr>
          <p:nvPr>
            <p:ph type="title"/>
          </p:nvPr>
        </p:nvSpPr>
        <p:spPr>
          <a:xfrm>
            <a:off x="1617407" y="0"/>
            <a:ext cx="9372600" cy="1295400"/>
          </a:xfrm>
        </p:spPr>
        <p:txBody>
          <a:bodyPr rtlCol="0"/>
          <a:lstStyle/>
          <a:p>
            <a:pPr algn="ctr" rtl="0"/>
            <a:r>
              <a:rPr lang="tr-TR" dirty="0"/>
              <a:t>SÖZLEŞME İLİŞKİLERİ</a:t>
            </a:r>
          </a:p>
        </p:txBody>
      </p:sp>
      <p:sp>
        <p:nvSpPr>
          <p:cNvPr id="7" name="Metin kutusu 6">
            <a:extLst>
              <a:ext uri="{FF2B5EF4-FFF2-40B4-BE49-F238E27FC236}">
                <a16:creationId xmlns:a16="http://schemas.microsoft.com/office/drawing/2014/main" id="{40E92D5E-7DDE-B99A-093F-8326171FA82D}"/>
              </a:ext>
            </a:extLst>
          </p:cNvPr>
          <p:cNvSpPr txBox="1"/>
          <p:nvPr/>
        </p:nvSpPr>
        <p:spPr>
          <a:xfrm>
            <a:off x="1617407" y="1295400"/>
            <a:ext cx="9372600" cy="5463547"/>
          </a:xfrm>
          <a:prstGeom prst="rect">
            <a:avLst/>
          </a:prstGeom>
          <a:noFill/>
        </p:spPr>
        <p:txBody>
          <a:bodyPr wrap="square">
            <a:spAutoFit/>
          </a:bodyPr>
          <a:lstStyle/>
          <a:p>
            <a:pPr>
              <a:lnSpc>
                <a:spcPct val="115000"/>
              </a:lnSpc>
              <a:spcAft>
                <a:spcPts val="800"/>
              </a:spcAft>
            </a:pPr>
            <a:r>
              <a:rPr lang="tr-TR" sz="1800" b="1" kern="100" dirty="0">
                <a:effectLst/>
                <a:latin typeface="Arial" panose="020B0604020202020204" pitchFamily="34" charset="0"/>
                <a:ea typeface="Aptos" panose="020B0004020202020204" pitchFamily="34" charset="0"/>
                <a:cs typeface="Times New Roman" panose="02020603050405020304" pitchFamily="18" charset="0"/>
              </a:rPr>
              <a:t>Yüklenicinin ölümü, iflası, ağır hastalığı, tutukluluğu veya mahkumiyeti </a:t>
            </a:r>
            <a:r>
              <a:rPr lang="tr-TR" sz="1800" b="1"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dirty="0"/>
              <a:t>Yüklenicinin ölümü halinde, sözleşme feshedilip teminat ve alacaklar mirasçılara verilir veya idare uygun görürse mirasçılarla devam edebilir. İflasta, sözleşme feshedilir ve zararı yüklenici karşılar. Ağır hastalık, tutukluluk veya hapis durumunda, yüklenici 30 gün içinde vekil atayarak işe devam edebilir; aksi halde, sözleşme feshedilir ve genel hükümlere göre tasfiye yapılır.</a:t>
            </a:r>
            <a:endParaRPr lang="tr-TR" sz="1800" b="1"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tr-TR" sz="1800" b="1" kern="100" dirty="0">
                <a:effectLst/>
                <a:latin typeface="Arial" panose="020B0604020202020204" pitchFamily="34" charset="0"/>
                <a:ea typeface="Aptos" panose="020B0004020202020204" pitchFamily="34" charset="0"/>
                <a:cs typeface="Times New Roman" panose="02020603050405020304" pitchFamily="18" charset="0"/>
              </a:rPr>
              <a:t>Yüklenicinin ortak girişim olması halinde ölüm, iflas, ağır hastalık, tutukluluk veya mahkumiyet </a:t>
            </a:r>
            <a:r>
              <a:rPr lang="tr-TR" sz="1800" b="1"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dirty="0"/>
              <a:t>Ortak girişimde, ortaklardan birinin ölümü, iflası, ağır hastalığı, tutukluluğu veya mahkûmiyeti sözleşmenin devamına engel olmaz. Pilot veya koordinatör ortak ölürse sözleşme feshedilip işler tasfiye edilir; ancak diğer ortaklar, yükümlülükleri üstlenip teminat sunarak idare onayıyla sözleşmeye devam edebilir. Diğer ortaklardan birinin sorun yaşaması durumunda, kalan ortaklar onun sorumluluklarını devralarak işe devam eder.</a:t>
            </a:r>
            <a:endParaRPr lang="tr-TR" sz="1800" b="1" kern="100" dirty="0">
              <a:effectLst/>
              <a:latin typeface="Aptos" panose="020B0004020202020204" pitchFamily="34" charset="0"/>
              <a:ea typeface="Aptos" panose="020B0004020202020204" pitchFamily="34" charset="0"/>
              <a:cs typeface="Times New Roman" panose="02020603050405020304" pitchFamily="18" charset="0"/>
            </a:endParaRPr>
          </a:p>
          <a:p>
            <a:pPr algn="l"/>
            <a:r>
              <a:rPr lang="tr-TR" sz="1800" b="1" kern="100" dirty="0">
                <a:effectLst/>
                <a:latin typeface="Arial" panose="020B0604020202020204" pitchFamily="34" charset="0"/>
                <a:ea typeface="Aptos" panose="020B0004020202020204" pitchFamily="34" charset="0"/>
                <a:cs typeface="Times New Roman" panose="02020603050405020304" pitchFamily="18" charset="0"/>
              </a:rPr>
              <a:t>Anlaşmazlıkların çözümü </a:t>
            </a:r>
            <a:r>
              <a:rPr lang="tr-TR" sz="1800" b="1"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sz="1800" b="0" i="0" u="none" strike="noStrike" baseline="0" dirty="0">
                <a:latin typeface="DejaVuSans"/>
              </a:rPr>
              <a:t>İşin yürütülmesi veya kesin hesapların çıkarılması aşamasında yapı denetim görevlisi ile yüklenici arasında çıkabilecek anlaşmazlıklar, öncelik sırası sözleşmesinde belirtilen, sözleşme eklerindeki hükümler dikkate alınmak suretiyle aşağıda yazılı olduğu şekilde idare tarafından çözüme bağlanacaktır. Yüklenici, anlaşmazlığa yol açan konuda, bu durumun ortaya çıktığı günden başlamak üzere on beş gün içinde itiraz ve şikayetlerinin sebeplerini açıklayan bir dilekçe ile idareye başvuracaktır.</a:t>
            </a:r>
            <a:endParaRPr lang="tr-TR" sz="1800" b="1"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2055440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9E3984-7BD5-8D6F-268B-524B31F4868E}"/>
            </a:ext>
          </a:extLst>
        </p:cNvPr>
        <p:cNvGrpSpPr/>
        <p:nvPr/>
      </p:nvGrpSpPr>
      <p:grpSpPr>
        <a:xfrm>
          <a:off x="0" y="0"/>
          <a:ext cx="0" cy="0"/>
          <a:chOff x="0" y="0"/>
          <a:chExt cx="0" cy="0"/>
        </a:xfrm>
      </p:grpSpPr>
      <p:sp>
        <p:nvSpPr>
          <p:cNvPr id="2" name="Başlık 1">
            <a:extLst>
              <a:ext uri="{FF2B5EF4-FFF2-40B4-BE49-F238E27FC236}">
                <a16:creationId xmlns:a16="http://schemas.microsoft.com/office/drawing/2014/main" id="{74F5CE5F-0046-2FD6-8370-D012DF68F07B}"/>
              </a:ext>
            </a:extLst>
          </p:cNvPr>
          <p:cNvSpPr>
            <a:spLocks noGrp="1"/>
          </p:cNvSpPr>
          <p:nvPr>
            <p:ph type="ctrTitle"/>
          </p:nvPr>
        </p:nvSpPr>
        <p:spPr/>
        <p:txBody>
          <a:bodyPr rtlCol="0">
            <a:normAutofit/>
          </a:bodyPr>
          <a:lstStyle/>
          <a:p>
            <a:pPr algn="ctr">
              <a:lnSpc>
                <a:spcPct val="115000"/>
              </a:lnSpc>
              <a:spcAft>
                <a:spcPts val="800"/>
              </a:spcAft>
            </a:pPr>
            <a:r>
              <a:rPr lang="tr-TR" sz="4800" b="1" kern="100" dirty="0">
                <a:effectLst/>
                <a:latin typeface="Arial" panose="020B0604020202020204" pitchFamily="34" charset="0"/>
                <a:ea typeface="Aptos" panose="020B0004020202020204" pitchFamily="34" charset="0"/>
                <a:cs typeface="Times New Roman" panose="02020603050405020304" pitchFamily="18" charset="0"/>
              </a:rPr>
              <a:t>KAMU İHALE DAVALARI</a:t>
            </a:r>
            <a:endParaRPr lang="tr-TR" sz="4800" b="1"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2181638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a:extLst>
              <a:ext uri="{FF2B5EF4-FFF2-40B4-BE49-F238E27FC236}">
                <a16:creationId xmlns:a16="http://schemas.microsoft.com/office/drawing/2014/main" id="{192F8842-8FD7-3AFE-BB5F-BCB11201ADF2}"/>
              </a:ext>
            </a:extLst>
          </p:cNvPr>
          <p:cNvSpPr>
            <a:spLocks noGrp="1"/>
          </p:cNvSpPr>
          <p:nvPr>
            <p:ph idx="1"/>
          </p:nvPr>
        </p:nvSpPr>
        <p:spPr>
          <a:xfrm>
            <a:off x="1533832" y="0"/>
            <a:ext cx="10658168" cy="6857999"/>
          </a:xfrm>
        </p:spPr>
        <p:txBody>
          <a:bodyPr>
            <a:normAutofit/>
          </a:bodyPr>
          <a:lstStyle/>
          <a:p>
            <a:pPr marL="0" indent="0">
              <a:buNone/>
            </a:pPr>
            <a:r>
              <a:rPr lang="tr-TR" sz="1800" b="1" i="0" dirty="0">
                <a:solidFill>
                  <a:srgbClr val="3F4254"/>
                </a:solidFill>
                <a:effectLst/>
                <a:latin typeface="Arial" panose="020B0604020202020204" pitchFamily="34" charset="0"/>
                <a:cs typeface="Arial" panose="020B0604020202020204" pitchFamily="34" charset="0"/>
              </a:rPr>
              <a:t>2024/591 E.  ,  2024/783 K.</a:t>
            </a:r>
          </a:p>
          <a:p>
            <a:pPr marL="0" indent="0">
              <a:buNone/>
            </a:pPr>
            <a:r>
              <a:rPr lang="tr-TR" sz="1400" b="0" i="0" dirty="0">
                <a:solidFill>
                  <a:srgbClr val="3F4254"/>
                </a:solidFill>
                <a:effectLst/>
                <a:latin typeface="Arial" panose="020B0604020202020204" pitchFamily="34" charset="0"/>
                <a:cs typeface="Arial" panose="020B0604020202020204" pitchFamily="34" charset="0"/>
              </a:rPr>
              <a:t>MADDİ OLAY:</a:t>
            </a:r>
            <a:br>
              <a:rPr lang="tr-TR" sz="1400" dirty="0">
                <a:latin typeface="Arial" panose="020B0604020202020204" pitchFamily="34" charset="0"/>
                <a:cs typeface="Arial" panose="020B0604020202020204" pitchFamily="34" charset="0"/>
              </a:rPr>
            </a:br>
            <a:r>
              <a:rPr lang="tr-TR" sz="1400" b="0" i="0" dirty="0">
                <a:solidFill>
                  <a:srgbClr val="3F4254"/>
                </a:solidFill>
                <a:effectLst/>
                <a:latin typeface="Arial" panose="020B0604020202020204" pitchFamily="34" charset="0"/>
                <a:cs typeface="Arial" panose="020B0604020202020204" pitchFamily="34" charset="0"/>
              </a:rPr>
              <a:t>Devlet Su İşleri Genel Müdürlüğü 7. Bölge Müdürlüğü tarafından </a:t>
            </a:r>
            <a:r>
              <a:rPr lang="tr-TR" sz="1400" dirty="0">
                <a:latin typeface="Arial" panose="020B0604020202020204" pitchFamily="34" charset="0"/>
                <a:cs typeface="Arial" panose="020B0604020202020204" pitchFamily="34" charset="0"/>
              </a:rPr>
              <a:t>ihale</a:t>
            </a:r>
            <a:r>
              <a:rPr lang="tr-TR" sz="1400" b="0" i="0" dirty="0">
                <a:solidFill>
                  <a:srgbClr val="3F4254"/>
                </a:solidFill>
                <a:effectLst/>
                <a:latin typeface="Arial" panose="020B0604020202020204" pitchFamily="34" charset="0"/>
                <a:cs typeface="Arial" panose="020B0604020202020204" pitchFamily="34" charset="0"/>
              </a:rPr>
              <a:t> edilen “Salıpazarı Barajı işi" davacı iş ortaklığının uhdesinde kalmış, </a:t>
            </a:r>
            <a:r>
              <a:rPr lang="tr-TR" sz="1400" dirty="0">
                <a:latin typeface="Arial" panose="020B0604020202020204" pitchFamily="34" charset="0"/>
                <a:cs typeface="Arial" panose="020B0604020202020204" pitchFamily="34" charset="0"/>
              </a:rPr>
              <a:t>ihale</a:t>
            </a:r>
            <a:r>
              <a:rPr lang="tr-TR" sz="1400" b="0" i="0" dirty="0">
                <a:solidFill>
                  <a:srgbClr val="3F4254"/>
                </a:solidFill>
                <a:effectLst/>
                <a:latin typeface="Arial" panose="020B0604020202020204" pitchFamily="34" charset="0"/>
                <a:cs typeface="Arial" panose="020B0604020202020204" pitchFamily="34" charset="0"/>
              </a:rPr>
              <a:t> kararından ve </a:t>
            </a:r>
            <a:r>
              <a:rPr lang="tr-TR" sz="1400" dirty="0">
                <a:latin typeface="Arial" panose="020B0604020202020204" pitchFamily="34" charset="0"/>
                <a:cs typeface="Arial" panose="020B0604020202020204" pitchFamily="34" charset="0"/>
              </a:rPr>
              <a:t>ihale</a:t>
            </a:r>
            <a:r>
              <a:rPr lang="tr-TR" sz="1400" b="0" i="0" dirty="0">
                <a:solidFill>
                  <a:srgbClr val="3F4254"/>
                </a:solidFill>
                <a:effectLst/>
                <a:latin typeface="Arial" panose="020B0604020202020204" pitchFamily="34" charset="0"/>
                <a:cs typeface="Arial" panose="020B0604020202020204" pitchFamily="34" charset="0"/>
              </a:rPr>
              <a:t> sonrasında düzenlenen sözleşmeden doğan damga vergisi iş ortaklığı tarafından ödenmiştir.</a:t>
            </a:r>
            <a:br>
              <a:rPr lang="tr-TR" sz="1400" dirty="0">
                <a:latin typeface="Arial" panose="020B0604020202020204" pitchFamily="34" charset="0"/>
                <a:cs typeface="Arial" panose="020B0604020202020204" pitchFamily="34" charset="0"/>
              </a:rPr>
            </a:br>
            <a:r>
              <a:rPr lang="tr-TR" sz="1400" b="0" i="0" dirty="0">
                <a:solidFill>
                  <a:srgbClr val="3F4254"/>
                </a:solidFill>
                <a:effectLst/>
                <a:latin typeface="Arial" panose="020B0604020202020204" pitchFamily="34" charset="0"/>
                <a:cs typeface="Arial" panose="020B0604020202020204" pitchFamily="34" charset="0"/>
              </a:rPr>
              <a:t>Ödenen damga vergisinin iadesi istemiyle 10/07/2017 tarihinde yapılan düzeltme başvurusunun reddi üzerine 24/07/2017 tarihinde yapılan şikâyet başvurusunun zımnen reddine dair işlemin iptali istemiyle dava açılmıştır.</a:t>
            </a:r>
            <a:endParaRPr lang="tr-TR" sz="1400" dirty="0">
              <a:solidFill>
                <a:srgbClr val="3F4254"/>
              </a:solidFill>
              <a:latin typeface="Arial" panose="020B0604020202020204" pitchFamily="34" charset="0"/>
              <a:cs typeface="Arial" panose="020B0604020202020204" pitchFamily="34" charset="0"/>
            </a:endParaRPr>
          </a:p>
          <a:p>
            <a:pPr marL="0" indent="0">
              <a:buNone/>
            </a:pPr>
            <a:r>
              <a:rPr lang="tr-TR" sz="1400" b="0" i="0" dirty="0">
                <a:solidFill>
                  <a:srgbClr val="3F4254"/>
                </a:solidFill>
                <a:effectLst/>
                <a:latin typeface="Arial" panose="020B0604020202020204" pitchFamily="34" charset="0"/>
                <a:cs typeface="Arial" panose="020B0604020202020204" pitchFamily="34" charset="0"/>
              </a:rPr>
              <a:t>HUKUKİ DEĞERLENDİRME:</a:t>
            </a:r>
            <a:br>
              <a:rPr lang="tr-TR" sz="1400" dirty="0">
                <a:latin typeface="Arial" panose="020B0604020202020204" pitchFamily="34" charset="0"/>
                <a:cs typeface="Arial" panose="020B0604020202020204" pitchFamily="34" charset="0"/>
              </a:rPr>
            </a:br>
            <a:r>
              <a:rPr lang="tr-TR" sz="1400" b="0" i="0" dirty="0">
                <a:solidFill>
                  <a:srgbClr val="3F4254"/>
                </a:solidFill>
                <a:effectLst/>
                <a:latin typeface="Arial" panose="020B0604020202020204" pitchFamily="34" charset="0"/>
                <a:cs typeface="Arial" panose="020B0604020202020204" pitchFamily="34" charset="0"/>
              </a:rPr>
              <a:t>Uyuşmazlığın çözümü, vergilendirme işleminin dayanağı kanun hükmünün Anayasa Mahkemesince iptal edilmesinin, yürürlükte olduğu dönemde bu kanun hükmüne istinaden yapılmış işlemlerin düzeltme ve şikâyet yolu ile vergi hatası kapsamında değerlendirilmesine imkân verip vermeyeceğinin açıklığa kavuşturulmasına bağlıdır.</a:t>
            </a:r>
            <a:br>
              <a:rPr lang="tr-TR" sz="1400" dirty="0">
                <a:latin typeface="Arial" panose="020B0604020202020204" pitchFamily="34" charset="0"/>
                <a:cs typeface="Arial" panose="020B0604020202020204" pitchFamily="34" charset="0"/>
              </a:rPr>
            </a:br>
            <a:r>
              <a:rPr lang="tr-TR" sz="1400" b="0" i="0" dirty="0">
                <a:solidFill>
                  <a:srgbClr val="3F4254"/>
                </a:solidFill>
                <a:effectLst/>
                <a:latin typeface="Arial" panose="020B0604020202020204" pitchFamily="34" charset="0"/>
                <a:cs typeface="Arial" panose="020B0604020202020204" pitchFamily="34" charset="0"/>
              </a:rPr>
              <a:t>Anayasa'nın 153. maddesinde yer alan Anayasa Mahkemesinin iptal kararlarının geriye yürümeyeceği kuralı ile Anayasa'ya aykırı oldukları için iptal edilen kanun veya Cumhurbaşkanlığı kararnamesi hükümlerine göre kazanılmış olan hakların korunması amaçlanmıştır. Ancak bu durum, Anayasa'ya aykırı bulunarak iptal edildiği bilinen kuralların, bu kuralların uygulanmasına ilişkin idari işlemlerin hukuka aykırı olduklarından dolayı iptali istemiyle açılan ve halen görülmekte olan davalarda da uygulanacağı anlamını taşımamaktadır. Diğer bir ifadeyle, Anayasa Mahkemesinin iptal kararının derdest davalarda dikkate alınması gerekmektedir. Aksi hâl hukuk devleti ve Anayasa'nın üstünlüğü ilkeleriyle bağdaştırılamaz.</a:t>
            </a:r>
            <a:br>
              <a:rPr lang="tr-TR" sz="1400" dirty="0">
                <a:latin typeface="Arial" panose="020B0604020202020204" pitchFamily="34" charset="0"/>
                <a:cs typeface="Arial" panose="020B0604020202020204" pitchFamily="34" charset="0"/>
              </a:rPr>
            </a:br>
            <a:r>
              <a:rPr lang="tr-TR" sz="1400" b="0" i="0" dirty="0">
                <a:solidFill>
                  <a:srgbClr val="3F4254"/>
                </a:solidFill>
                <a:effectLst/>
                <a:latin typeface="Arial" panose="020B0604020202020204" pitchFamily="34" charset="0"/>
                <a:cs typeface="Arial" panose="020B0604020202020204" pitchFamily="34" charset="0"/>
              </a:rPr>
              <a:t>Bu durumda, Anayasa Mahkemesinin 24/12/2020 tarih ve E:2020/15, K:2020/78 sayılı kararı ile iptal edilen 488 sayılı Damga Vergisi Kanunu'nun ek 2. maddesinin (4) numaralı fıkrasında yer alan "ve yabancı firmalarca da teklif verilen" ibaresinin, bu karardan önce açılmış ve bakılmakta olan işbu davada uygulanması mümkün değildir. Dolayısıyla, uyuşmazlıkta, Kalkınma Bakanlığının cari yıl yatırım programında yer alan ve idari şartnamede yerli ve yabancı tüm isteklilere açık olduğu belirtilen </a:t>
            </a:r>
            <a:r>
              <a:rPr lang="tr-TR" sz="1400" dirty="0">
                <a:latin typeface="Arial" panose="020B0604020202020204" pitchFamily="34" charset="0"/>
                <a:cs typeface="Arial" panose="020B0604020202020204" pitchFamily="34" charset="0"/>
              </a:rPr>
              <a:t>ihalenin</a:t>
            </a:r>
            <a:r>
              <a:rPr lang="tr-TR" sz="1400" b="0" i="0" dirty="0">
                <a:solidFill>
                  <a:srgbClr val="3F4254"/>
                </a:solidFill>
                <a:effectLst/>
                <a:latin typeface="Arial" panose="020B0604020202020204" pitchFamily="34" charset="0"/>
                <a:cs typeface="Arial" panose="020B0604020202020204" pitchFamily="34" charset="0"/>
              </a:rPr>
              <a:t>, döviz kazandırıcı faaliyet kapsamında damga vergisi istisnasından yararlandırılması gerektiğinden, bu </a:t>
            </a:r>
            <a:r>
              <a:rPr lang="tr-TR" sz="1400" dirty="0">
                <a:latin typeface="Arial" panose="020B0604020202020204" pitchFamily="34" charset="0"/>
                <a:cs typeface="Arial" panose="020B0604020202020204" pitchFamily="34" charset="0"/>
              </a:rPr>
              <a:t>ihaleye</a:t>
            </a:r>
            <a:r>
              <a:rPr lang="tr-TR" sz="1400" b="0" i="0" dirty="0">
                <a:solidFill>
                  <a:srgbClr val="3F4254"/>
                </a:solidFill>
                <a:effectLst/>
                <a:latin typeface="Arial" panose="020B0604020202020204" pitchFamily="34" charset="0"/>
                <a:cs typeface="Arial" panose="020B0604020202020204" pitchFamily="34" charset="0"/>
              </a:rPr>
              <a:t> ilişkin olarak ödenen damga vergisinde vergi hatasının bulunduğu sonucuna ulaşılmıştır.</a:t>
            </a:r>
            <a:br>
              <a:rPr lang="tr-TR" sz="1400" dirty="0">
                <a:latin typeface="Arial" panose="020B0604020202020204" pitchFamily="34" charset="0"/>
                <a:cs typeface="Arial" panose="020B0604020202020204" pitchFamily="34" charset="0"/>
              </a:rPr>
            </a:br>
            <a:r>
              <a:rPr lang="tr-TR" sz="1400" b="0" i="0" dirty="0">
                <a:solidFill>
                  <a:srgbClr val="3F4254"/>
                </a:solidFill>
                <a:effectLst/>
                <a:latin typeface="Arial" panose="020B0604020202020204" pitchFamily="34" charset="0"/>
                <a:cs typeface="Arial" panose="020B0604020202020204" pitchFamily="34" charset="0"/>
              </a:rPr>
              <a:t>Açıklanan nedenlerle, aksi yöndeki gerekçeyle verilen ısrar kararında hukuka uygunluk görülmemiştir.</a:t>
            </a:r>
          </a:p>
          <a:p>
            <a:pPr marL="0" indent="0">
              <a:buNone/>
            </a:pPr>
            <a:r>
              <a:rPr lang="tr-TR" sz="1400" b="0" i="0" dirty="0">
                <a:solidFill>
                  <a:srgbClr val="3F4254"/>
                </a:solidFill>
                <a:effectLst/>
                <a:latin typeface="Arial" panose="020B0604020202020204" pitchFamily="34" charset="0"/>
                <a:cs typeface="Arial" panose="020B0604020202020204" pitchFamily="34" charset="0"/>
              </a:rPr>
              <a:t>KARAR SONUCU :</a:t>
            </a:r>
            <a:br>
              <a:rPr lang="tr-TR" sz="1400" dirty="0">
                <a:latin typeface="Arial" panose="020B0604020202020204" pitchFamily="34" charset="0"/>
                <a:cs typeface="Arial" panose="020B0604020202020204" pitchFamily="34" charset="0"/>
              </a:rPr>
            </a:br>
            <a:r>
              <a:rPr lang="tr-TR" sz="1400" b="0" i="0" dirty="0">
                <a:solidFill>
                  <a:srgbClr val="3F4254"/>
                </a:solidFill>
                <a:effectLst/>
                <a:latin typeface="Arial" panose="020B0604020202020204" pitchFamily="34" charset="0"/>
                <a:cs typeface="Arial" panose="020B0604020202020204" pitchFamily="34" charset="0"/>
              </a:rPr>
              <a:t>Açıklanan nedenlerle;</a:t>
            </a:r>
            <a:br>
              <a:rPr lang="tr-TR" sz="1400" dirty="0">
                <a:latin typeface="Arial" panose="020B0604020202020204" pitchFamily="34" charset="0"/>
                <a:cs typeface="Arial" panose="020B0604020202020204" pitchFamily="34" charset="0"/>
              </a:rPr>
            </a:br>
            <a:r>
              <a:rPr lang="tr-TR" sz="1400" b="0" i="0" dirty="0">
                <a:solidFill>
                  <a:srgbClr val="3F4254"/>
                </a:solidFill>
                <a:effectLst/>
                <a:latin typeface="Arial" panose="020B0604020202020204" pitchFamily="34" charset="0"/>
                <a:cs typeface="Arial" panose="020B0604020202020204" pitchFamily="34" charset="0"/>
              </a:rPr>
              <a:t>1- Davacının temyiz isteminin KABULÜNE,</a:t>
            </a:r>
            <a:br>
              <a:rPr lang="tr-TR" sz="1400" dirty="0">
                <a:latin typeface="Arial" panose="020B0604020202020204" pitchFamily="34" charset="0"/>
                <a:cs typeface="Arial" panose="020B0604020202020204" pitchFamily="34" charset="0"/>
              </a:rPr>
            </a:br>
            <a:r>
              <a:rPr lang="tr-TR" sz="1400" b="0" i="0" dirty="0">
                <a:solidFill>
                  <a:srgbClr val="3F4254"/>
                </a:solidFill>
                <a:effectLst/>
                <a:latin typeface="Arial" panose="020B0604020202020204" pitchFamily="34" charset="0"/>
                <a:cs typeface="Arial" panose="020B0604020202020204" pitchFamily="34" charset="0"/>
              </a:rPr>
              <a:t>2- ... Bölge İdare Mahkemesi ... Vergi Dava Dairesinin ... tarih ve E:... K:... sayılı ısrar kararının BOZULMASINA,</a:t>
            </a:r>
            <a:br>
              <a:rPr lang="tr-TR" sz="1400" dirty="0">
                <a:latin typeface="Arial" panose="020B0604020202020204" pitchFamily="34" charset="0"/>
                <a:cs typeface="Arial" panose="020B0604020202020204" pitchFamily="34" charset="0"/>
              </a:rPr>
            </a:br>
            <a:r>
              <a:rPr lang="tr-TR" sz="1400" b="0" i="0" dirty="0">
                <a:solidFill>
                  <a:srgbClr val="3F4254"/>
                </a:solidFill>
                <a:effectLst/>
                <a:latin typeface="Arial" panose="020B0604020202020204" pitchFamily="34" charset="0"/>
                <a:cs typeface="Arial" panose="020B0604020202020204" pitchFamily="34" charset="0"/>
              </a:rPr>
              <a:t>3- Yeniden verilecek kararda karşılanacağından, yargılama giderleri hakkında hüküm kurulmasına gerek bulunmadığına,</a:t>
            </a:r>
            <a:br>
              <a:rPr lang="tr-TR" sz="1400" dirty="0">
                <a:latin typeface="Arial" panose="020B0604020202020204" pitchFamily="34" charset="0"/>
                <a:cs typeface="Arial" panose="020B0604020202020204" pitchFamily="34" charset="0"/>
              </a:rPr>
            </a:br>
            <a:r>
              <a:rPr lang="tr-TR" sz="1400" b="0" i="0" dirty="0">
                <a:solidFill>
                  <a:srgbClr val="3F4254"/>
                </a:solidFill>
                <a:effectLst/>
                <a:latin typeface="Arial" panose="020B0604020202020204" pitchFamily="34" charset="0"/>
                <a:cs typeface="Arial" panose="020B0604020202020204" pitchFamily="34" charset="0"/>
              </a:rPr>
              <a:t>11/09/2024 tarihinde oyçokluğuyla kesin olarak karar verildi.</a:t>
            </a:r>
            <a:endParaRPr lang="tr-T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98162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77C172-3F6D-5155-FB1F-5D8152BA4E92}"/>
            </a:ext>
          </a:extLst>
        </p:cNvPr>
        <p:cNvGrpSpPr/>
        <p:nvPr/>
      </p:nvGrpSpPr>
      <p:grpSpPr>
        <a:xfrm>
          <a:off x="0" y="0"/>
          <a:ext cx="0" cy="0"/>
          <a:chOff x="0" y="0"/>
          <a:chExt cx="0" cy="0"/>
        </a:xfrm>
      </p:grpSpPr>
      <p:sp>
        <p:nvSpPr>
          <p:cNvPr id="3" name="İçerik Yer Tutucusu 2">
            <a:extLst>
              <a:ext uri="{FF2B5EF4-FFF2-40B4-BE49-F238E27FC236}">
                <a16:creationId xmlns:a16="http://schemas.microsoft.com/office/drawing/2014/main" id="{128AE93E-D2F3-DF5A-F4A5-F5183690208C}"/>
              </a:ext>
            </a:extLst>
          </p:cNvPr>
          <p:cNvSpPr>
            <a:spLocks noGrp="1"/>
          </p:cNvSpPr>
          <p:nvPr>
            <p:ph idx="1"/>
          </p:nvPr>
        </p:nvSpPr>
        <p:spPr>
          <a:xfrm>
            <a:off x="1533832" y="0"/>
            <a:ext cx="10658168" cy="6857999"/>
          </a:xfrm>
        </p:spPr>
        <p:txBody>
          <a:bodyPr>
            <a:normAutofit fontScale="92500" lnSpcReduction="10000"/>
          </a:bodyPr>
          <a:lstStyle/>
          <a:p>
            <a:pPr marL="0" indent="0">
              <a:buNone/>
            </a:pPr>
            <a:r>
              <a:rPr lang="tr-TR" sz="1900" b="1" i="0" dirty="0">
                <a:solidFill>
                  <a:srgbClr val="3F4254"/>
                </a:solidFill>
                <a:effectLst/>
                <a:latin typeface="Arial" panose="020B0604020202020204" pitchFamily="34" charset="0"/>
                <a:cs typeface="Arial" panose="020B0604020202020204" pitchFamily="34" charset="0"/>
              </a:rPr>
              <a:t>2024/98 E.  ,  2024/561 K. </a:t>
            </a:r>
          </a:p>
          <a:p>
            <a:pPr marL="0" indent="0">
              <a:buNone/>
            </a:pPr>
            <a:r>
              <a:rPr lang="tr-TR" sz="1500" b="0" i="0" dirty="0">
                <a:solidFill>
                  <a:srgbClr val="3F4254"/>
                </a:solidFill>
                <a:effectLst/>
                <a:latin typeface="Arial" panose="020B0604020202020204" pitchFamily="34" charset="0"/>
                <a:cs typeface="Arial" panose="020B0604020202020204" pitchFamily="34" charset="0"/>
              </a:rPr>
              <a:t>MADDİ OLAY:</a:t>
            </a:r>
          </a:p>
          <a:p>
            <a:pPr marL="0" indent="0">
              <a:buNone/>
            </a:pPr>
            <a:r>
              <a:rPr lang="tr-TR" sz="1500" dirty="0"/>
              <a:t>Antalya, Konyaaltı ilçesindeki Hazine'ye ait ... ada, ... parsel numaralı taşınmaz, 30/06/2021 tarihli Bakanlık kararıyla "Rezerv Yapı Alanı" olarak belirlenmiş ve Çevre, Şehircilik ve İklim Değişikliği Bakanlığı tarafından Altyapı ve Kentsel Dönüşüm Genel Müdürlüğü'ne tahsis edilmiştir. 12/07/2023 tarihli olurla, taşınmazın açık artırma yöntemiyle satılması onaylanmış ve 31/07/2023'te ihale kararlaştırılmıştır. Davacı, taşınmazın kendisine satılması talebiyle başvurmuş ancak reddedilmiştir. 02/08/2023’te ihalenin iptalini istemiş, yanıt alamamış; Kamu İhale Kurumu’na yaptığı başvuru da reddedilmiştir. Son olarak, 02/10/2023’te ilgili işlemlerin iptali için dava açmıştır.</a:t>
            </a:r>
          </a:p>
          <a:p>
            <a:pPr marL="0" indent="0">
              <a:buNone/>
            </a:pPr>
            <a:r>
              <a:rPr lang="tr-TR" sz="1500" b="0" i="0" dirty="0">
                <a:solidFill>
                  <a:srgbClr val="3F4254"/>
                </a:solidFill>
                <a:effectLst/>
                <a:latin typeface="Arial" panose="020B0604020202020204" pitchFamily="34" charset="0"/>
                <a:cs typeface="Arial" panose="020B0604020202020204" pitchFamily="34" charset="0"/>
              </a:rPr>
              <a:t>HUKUKİ DEĞERLENDİRME:</a:t>
            </a:r>
            <a:endParaRPr lang="tr-TR" sz="1500" dirty="0"/>
          </a:p>
          <a:p>
            <a:pPr marL="0" indent="0">
              <a:buNone/>
            </a:pPr>
            <a:r>
              <a:rPr lang="tr-TR" sz="1500" dirty="0"/>
              <a:t>31/07/2023 tarihli ihale ve ihalenin iptali için yapılan 02/08/2023 tarihli başvurunun zımnen reddine ilişkin işleme dair davada, ivedi yargılama usulü gereği 30 günlük dava açma süresi geçmiştir. Davacının ihaleden 20/07/2023 tarihinde haberdar olduğu anlaşıldığından, en geç 07/09/2023 tarihine kadar dava açması gerekmekteydi. Bu nedenle İdare Mahkemesi’nin dava reddi kararı hukuka uygundur. Kamu İhale Kurumu'nun 4734 sayılı Kanun'a tabi olmadığı gerekçesiyle başvuruyu reddine dair işlemi içinse, dava süresinde açılmıştır. Bu kısımda İdare Mahkemesi’nin süre aşımı gerekçesiyle reddi usule aykırıdır.</a:t>
            </a:r>
          </a:p>
          <a:p>
            <a:pPr marL="0" indent="0">
              <a:buNone/>
            </a:pPr>
            <a:r>
              <a:rPr lang="tr-TR" sz="1500" b="0" i="0" dirty="0">
                <a:solidFill>
                  <a:srgbClr val="3F4254"/>
                </a:solidFill>
                <a:effectLst/>
                <a:latin typeface="Arial" panose="020B0604020202020204" pitchFamily="34" charset="0"/>
                <a:cs typeface="Arial" panose="020B0604020202020204" pitchFamily="34" charset="0"/>
              </a:rPr>
              <a:t>KARAR SONUCU:</a:t>
            </a:r>
          </a:p>
          <a:p>
            <a:pPr marL="0" indent="0">
              <a:buNone/>
            </a:pPr>
            <a:r>
              <a:rPr lang="tr-TR" sz="1500" b="0" i="0" dirty="0">
                <a:solidFill>
                  <a:srgbClr val="3F4254"/>
                </a:solidFill>
                <a:effectLst/>
                <a:latin typeface="Arial" panose="020B0604020202020204" pitchFamily="34" charset="0"/>
                <a:cs typeface="Arial" panose="020B0604020202020204" pitchFamily="34" charset="0"/>
              </a:rPr>
              <a:t>Açıklanan nedenlerle;</a:t>
            </a:r>
            <a:br>
              <a:rPr lang="tr-TR" sz="1500" dirty="0">
                <a:latin typeface="Arial" panose="020B0604020202020204" pitchFamily="34" charset="0"/>
                <a:cs typeface="Arial" panose="020B0604020202020204" pitchFamily="34" charset="0"/>
              </a:rPr>
            </a:br>
            <a:r>
              <a:rPr lang="tr-TR" sz="1500" b="0" i="0" dirty="0">
                <a:solidFill>
                  <a:srgbClr val="3F4254"/>
                </a:solidFill>
                <a:effectLst/>
                <a:latin typeface="Arial" panose="020B0604020202020204" pitchFamily="34" charset="0"/>
                <a:cs typeface="Arial" panose="020B0604020202020204" pitchFamily="34" charset="0"/>
              </a:rPr>
              <a:t>1. Davacının temyiz isteminin kısmen reddine,</a:t>
            </a:r>
            <a:br>
              <a:rPr lang="tr-TR" sz="1500" dirty="0">
                <a:latin typeface="Arial" panose="020B0604020202020204" pitchFamily="34" charset="0"/>
                <a:cs typeface="Arial" panose="020B0604020202020204" pitchFamily="34" charset="0"/>
              </a:rPr>
            </a:br>
            <a:r>
              <a:rPr lang="tr-TR" sz="1500" b="0" i="0" dirty="0">
                <a:solidFill>
                  <a:srgbClr val="3F4254"/>
                </a:solidFill>
                <a:effectLst/>
                <a:latin typeface="Arial" panose="020B0604020202020204" pitchFamily="34" charset="0"/>
                <a:cs typeface="Arial" panose="020B0604020202020204" pitchFamily="34" charset="0"/>
              </a:rPr>
              <a:t>2. … İdare Mahkemesi'nin … tarih ve E:…, K:… sayılı kararının 31/07/2023 tarihinde gerçekleştirilen </a:t>
            </a:r>
            <a:r>
              <a:rPr lang="tr-TR" sz="1500" dirty="0">
                <a:latin typeface="Arial" panose="020B0604020202020204" pitchFamily="34" charset="0"/>
                <a:cs typeface="Arial" panose="020B0604020202020204" pitchFamily="34" charset="0"/>
              </a:rPr>
              <a:t>ihalenin</a:t>
            </a:r>
            <a:r>
              <a:rPr lang="tr-TR" sz="1500" b="0" i="0" dirty="0">
                <a:solidFill>
                  <a:srgbClr val="3F4254"/>
                </a:solidFill>
                <a:effectLst/>
                <a:latin typeface="Arial" panose="020B0604020202020204" pitchFamily="34" charset="0"/>
                <a:cs typeface="Arial" panose="020B0604020202020204" pitchFamily="34" charset="0"/>
              </a:rPr>
              <a:t> ve </a:t>
            </a:r>
            <a:r>
              <a:rPr lang="tr-TR" sz="1500" dirty="0">
                <a:latin typeface="Arial" panose="020B0604020202020204" pitchFamily="34" charset="0"/>
                <a:cs typeface="Arial" panose="020B0604020202020204" pitchFamily="34" charset="0"/>
              </a:rPr>
              <a:t>ihalenin</a:t>
            </a:r>
            <a:r>
              <a:rPr lang="tr-TR" sz="1500" b="0" i="0" dirty="0">
                <a:solidFill>
                  <a:srgbClr val="3F4254"/>
                </a:solidFill>
                <a:effectLst/>
                <a:latin typeface="Arial" panose="020B0604020202020204" pitchFamily="34" charset="0"/>
                <a:cs typeface="Arial" panose="020B0604020202020204" pitchFamily="34" charset="0"/>
              </a:rPr>
              <a:t> iptali istemiyle Antalya Çevre, Şehircilik ve İklim Değişikliği İl Müdürlüğü'ne yapılan 02/08/2023 tarihli başvurunun cevap verilmemek suretiyle zımnen reddine ilişkin işlem yönünden davanın süre aşımı nedeniyle reddine dair kısmında, 2577 sayılı İdari Yargılama Usulü Kanunu'nun 49. maddesinde sayılan bozma nedenlerinden hiçbirisi bulunmadığından anılan Mahkeme kararının bu kısmının yukarıda belirtilen GEREKÇEYLE ONANMASINA esasta oybirliğiyle, gerekçede oyçokluğuyla;</a:t>
            </a:r>
            <a:br>
              <a:rPr lang="tr-TR" sz="1500" dirty="0">
                <a:latin typeface="Arial" panose="020B0604020202020204" pitchFamily="34" charset="0"/>
                <a:cs typeface="Arial" panose="020B0604020202020204" pitchFamily="34" charset="0"/>
              </a:rPr>
            </a:br>
            <a:r>
              <a:rPr lang="tr-TR" sz="1500" b="0" i="0" dirty="0">
                <a:solidFill>
                  <a:srgbClr val="3F4254"/>
                </a:solidFill>
                <a:effectLst/>
                <a:latin typeface="Arial" panose="020B0604020202020204" pitchFamily="34" charset="0"/>
                <a:cs typeface="Arial" panose="020B0604020202020204" pitchFamily="34" charset="0"/>
              </a:rPr>
              <a:t>3. Davacının temyiz isteminin kısmen kabulüne;</a:t>
            </a:r>
            <a:br>
              <a:rPr lang="tr-TR" sz="1500" dirty="0">
                <a:latin typeface="Arial" panose="020B0604020202020204" pitchFamily="34" charset="0"/>
                <a:cs typeface="Arial" panose="020B0604020202020204" pitchFamily="34" charset="0"/>
              </a:rPr>
            </a:br>
            <a:r>
              <a:rPr lang="tr-TR" sz="1500" b="0" i="0" dirty="0">
                <a:solidFill>
                  <a:srgbClr val="3F4254"/>
                </a:solidFill>
                <a:effectLst/>
                <a:latin typeface="Arial" panose="020B0604020202020204" pitchFamily="34" charset="0"/>
                <a:cs typeface="Arial" panose="020B0604020202020204" pitchFamily="34" charset="0"/>
              </a:rPr>
              <a:t>4. Temyize konu Mahkeme kararının </a:t>
            </a:r>
            <a:r>
              <a:rPr lang="tr-TR" sz="1500" dirty="0">
                <a:latin typeface="Arial" panose="020B0604020202020204" pitchFamily="34" charset="0"/>
                <a:cs typeface="Arial" panose="020B0604020202020204" pitchFamily="34" charset="0"/>
              </a:rPr>
              <a:t>Kamu</a:t>
            </a:r>
            <a:r>
              <a:rPr lang="tr-TR" sz="1500" b="0" i="0" dirty="0">
                <a:solidFill>
                  <a:srgbClr val="3F4254"/>
                </a:solidFill>
                <a:effectLst/>
                <a:latin typeface="Arial" panose="020B0604020202020204" pitchFamily="34" charset="0"/>
                <a:cs typeface="Arial" panose="020B0604020202020204" pitchFamily="34" charset="0"/>
              </a:rPr>
              <a:t> </a:t>
            </a:r>
            <a:r>
              <a:rPr lang="tr-TR" sz="1500" dirty="0">
                <a:latin typeface="Arial" panose="020B0604020202020204" pitchFamily="34" charset="0"/>
                <a:cs typeface="Arial" panose="020B0604020202020204" pitchFamily="34" charset="0"/>
              </a:rPr>
              <a:t>İhale</a:t>
            </a:r>
            <a:r>
              <a:rPr lang="tr-TR" sz="1500" b="0" i="0" dirty="0">
                <a:solidFill>
                  <a:srgbClr val="3F4254"/>
                </a:solidFill>
                <a:effectLst/>
                <a:latin typeface="Arial" panose="020B0604020202020204" pitchFamily="34" charset="0"/>
                <a:cs typeface="Arial" panose="020B0604020202020204" pitchFamily="34" charset="0"/>
              </a:rPr>
              <a:t> Kurumu Ön İnceleme Dairesi Başkanlığı'nın … tarih ve … sayılı işlemi yönünden davanın süre aşımı nedeniyle reddine ilişkin kısmının 2577 sayılı İdari Yargılama Usulü Kanunu'nun 49. maddesi uyarınca BOZULMASINA oybirliğiyle;</a:t>
            </a:r>
            <a:br>
              <a:rPr lang="tr-TR" sz="1500" dirty="0">
                <a:latin typeface="Arial" panose="020B0604020202020204" pitchFamily="34" charset="0"/>
                <a:cs typeface="Arial" panose="020B0604020202020204" pitchFamily="34" charset="0"/>
              </a:rPr>
            </a:br>
            <a:r>
              <a:rPr lang="tr-TR" sz="1500" b="0" i="0" dirty="0">
                <a:solidFill>
                  <a:srgbClr val="3F4254"/>
                </a:solidFill>
                <a:effectLst/>
                <a:latin typeface="Arial" panose="020B0604020202020204" pitchFamily="34" charset="0"/>
                <a:cs typeface="Arial" panose="020B0604020202020204" pitchFamily="34" charset="0"/>
              </a:rPr>
              <a:t>5. Bu kısım bakımından yeniden bir karar verilmek üzere dosyanın anılan Mahkeme'ye gönderilmesine,</a:t>
            </a:r>
            <a:br>
              <a:rPr lang="tr-TR" sz="1500" dirty="0">
                <a:latin typeface="Arial" panose="020B0604020202020204" pitchFamily="34" charset="0"/>
                <a:cs typeface="Arial" panose="020B0604020202020204" pitchFamily="34" charset="0"/>
              </a:rPr>
            </a:br>
            <a:r>
              <a:rPr lang="tr-TR" sz="1500" b="0" i="0" dirty="0">
                <a:solidFill>
                  <a:srgbClr val="3F4254"/>
                </a:solidFill>
                <a:effectLst/>
                <a:latin typeface="Arial" panose="020B0604020202020204" pitchFamily="34" charset="0"/>
                <a:cs typeface="Arial" panose="020B0604020202020204" pitchFamily="34" charset="0"/>
              </a:rPr>
              <a:t>6. Temyiz aşamasında davacı tarafından yatırılan ve kullanılmayan …-TL yürütmeyi durdurma harcının istemi hâlinde davacıya iadesine,</a:t>
            </a:r>
            <a:br>
              <a:rPr lang="tr-TR" sz="1500" dirty="0">
                <a:latin typeface="Arial" panose="020B0604020202020204" pitchFamily="34" charset="0"/>
                <a:cs typeface="Arial" panose="020B0604020202020204" pitchFamily="34" charset="0"/>
              </a:rPr>
            </a:br>
            <a:r>
              <a:rPr lang="tr-TR" sz="1500" b="0" i="0" dirty="0">
                <a:solidFill>
                  <a:srgbClr val="3F4254"/>
                </a:solidFill>
                <a:effectLst/>
                <a:latin typeface="Arial" panose="020B0604020202020204" pitchFamily="34" charset="0"/>
                <a:cs typeface="Arial" panose="020B0604020202020204" pitchFamily="34" charset="0"/>
              </a:rPr>
              <a:t>7. 2577 sayılı Kanun'un 20/A maddesinin ikinci fıkrasının (i) bendi uyarınca kesin olarak (karar düzeltme yolu kapalı olmak üzere), 06/02/2024 tarihinde karar verildi.</a:t>
            </a:r>
            <a:endParaRPr lang="tr-TR" sz="1500" b="1" i="0" dirty="0">
              <a:solidFill>
                <a:srgbClr val="3F4254"/>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3420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3CBE6E-6582-B4B2-C8B8-C89490085E7F}"/>
            </a:ext>
          </a:extLst>
        </p:cNvPr>
        <p:cNvGrpSpPr/>
        <p:nvPr/>
      </p:nvGrpSpPr>
      <p:grpSpPr>
        <a:xfrm>
          <a:off x="0" y="0"/>
          <a:ext cx="0" cy="0"/>
          <a:chOff x="0" y="0"/>
          <a:chExt cx="0" cy="0"/>
        </a:xfrm>
      </p:grpSpPr>
      <p:sp>
        <p:nvSpPr>
          <p:cNvPr id="3" name="İçerik Yer Tutucusu 2">
            <a:extLst>
              <a:ext uri="{FF2B5EF4-FFF2-40B4-BE49-F238E27FC236}">
                <a16:creationId xmlns:a16="http://schemas.microsoft.com/office/drawing/2014/main" id="{D482A5F9-A450-95CD-0B52-18F27EFDBB8D}"/>
              </a:ext>
            </a:extLst>
          </p:cNvPr>
          <p:cNvSpPr>
            <a:spLocks noGrp="1"/>
          </p:cNvSpPr>
          <p:nvPr>
            <p:ph idx="1"/>
          </p:nvPr>
        </p:nvSpPr>
        <p:spPr>
          <a:xfrm>
            <a:off x="1533832" y="0"/>
            <a:ext cx="10658168" cy="6857999"/>
          </a:xfrm>
        </p:spPr>
        <p:txBody>
          <a:bodyPr>
            <a:normAutofit/>
          </a:bodyPr>
          <a:lstStyle/>
          <a:p>
            <a:pPr marL="0" indent="0">
              <a:buNone/>
            </a:pPr>
            <a:r>
              <a:rPr lang="tr-TR" sz="1400" b="1" i="0" dirty="0">
                <a:solidFill>
                  <a:srgbClr val="3F4254"/>
                </a:solidFill>
                <a:effectLst/>
                <a:latin typeface="Verdana" panose="020B0604030504040204" pitchFamily="34" charset="0"/>
              </a:rPr>
              <a:t>2024/591 E.  ,  2024/783 K.</a:t>
            </a:r>
          </a:p>
          <a:p>
            <a:pPr marL="0" indent="0">
              <a:buNone/>
            </a:pPr>
            <a:r>
              <a:rPr lang="tr-TR" sz="1400" b="0" i="0" dirty="0">
                <a:solidFill>
                  <a:srgbClr val="3F4254"/>
                </a:solidFill>
                <a:effectLst/>
                <a:latin typeface="Arial" panose="020B0604020202020204" pitchFamily="34" charset="0"/>
                <a:cs typeface="Arial" panose="020B0604020202020204" pitchFamily="34" charset="0"/>
              </a:rPr>
              <a:t>MADDİ OLAY:</a:t>
            </a:r>
          </a:p>
          <a:p>
            <a:pPr marL="0" indent="0">
              <a:buNone/>
            </a:pPr>
            <a:r>
              <a:rPr lang="tr-TR" sz="1400" b="0" i="0" dirty="0">
                <a:solidFill>
                  <a:srgbClr val="3F4254"/>
                </a:solidFill>
                <a:effectLst/>
                <a:latin typeface="Arial" panose="020B0604020202020204" pitchFamily="34" charset="0"/>
                <a:cs typeface="Arial" panose="020B0604020202020204" pitchFamily="34" charset="0"/>
              </a:rPr>
              <a:t>Trabzon İl Özel İdaresi Genel Sekreterliği tarafından 10/09/2012'de yapılan "Arsin Merkez İlköğretim Okulu Yapım İşi" ihalesinde davacının teklifi ikinci sırada yer almış, birinci sırada olan ...'</a:t>
            </a:r>
            <a:r>
              <a:rPr lang="tr-TR" sz="1400" b="0" i="0" dirty="0" err="1">
                <a:solidFill>
                  <a:srgbClr val="3F4254"/>
                </a:solidFill>
                <a:effectLst/>
                <a:latin typeface="Arial" panose="020B0604020202020204" pitchFamily="34" charset="0"/>
                <a:cs typeface="Arial" panose="020B0604020202020204" pitchFamily="34" charset="0"/>
              </a:rPr>
              <a:t>ın</a:t>
            </a:r>
            <a:r>
              <a:rPr lang="tr-TR" sz="1400" b="0" i="0" dirty="0">
                <a:solidFill>
                  <a:srgbClr val="3F4254"/>
                </a:solidFill>
                <a:effectLst/>
                <a:latin typeface="Arial" panose="020B0604020202020204" pitchFamily="34" charset="0"/>
                <a:cs typeface="Arial" panose="020B0604020202020204" pitchFamily="34" charset="0"/>
              </a:rPr>
              <a:t> aşırı düşük teklif açıklamasının uygun olmadığı yönündeki itirazı reddedilmiştir. Davacı tarafından açılan dava sonucunda, İdare Mahkemesi işlemin iptaline karar vermiş, 07/05/2014 tarihli Kurul kararıyla ...'</a:t>
            </a:r>
            <a:r>
              <a:rPr lang="tr-TR" sz="1400" b="0" i="0" dirty="0" err="1">
                <a:solidFill>
                  <a:srgbClr val="3F4254"/>
                </a:solidFill>
                <a:effectLst/>
                <a:latin typeface="Arial" panose="020B0604020202020204" pitchFamily="34" charset="0"/>
                <a:cs typeface="Arial" panose="020B0604020202020204" pitchFamily="34" charset="0"/>
              </a:rPr>
              <a:t>ın</a:t>
            </a:r>
            <a:r>
              <a:rPr lang="tr-TR" sz="1400" b="0" i="0" dirty="0">
                <a:solidFill>
                  <a:srgbClr val="3F4254"/>
                </a:solidFill>
                <a:effectLst/>
                <a:latin typeface="Arial" panose="020B0604020202020204" pitchFamily="34" charset="0"/>
                <a:cs typeface="Arial" panose="020B0604020202020204" pitchFamily="34" charset="0"/>
              </a:rPr>
              <a:t> teklifinin reddedilmesi gerektiği belirtilmiştir. İhale konusu işin tamamlanmış olması nedeniyle düzeltici işlem yapılmadığı Trabzon Valiliği'nce davacıya bildirilmiş ve tazminat talebi reddedilmiştir. Davacı, 40.000 TL maddi zarar talebiyle dava açmıştır.</a:t>
            </a:r>
          </a:p>
          <a:p>
            <a:pPr marL="0" indent="0">
              <a:buNone/>
            </a:pPr>
            <a:r>
              <a:rPr lang="tr-TR" sz="1400" b="0" i="0" dirty="0">
                <a:solidFill>
                  <a:srgbClr val="3F4254"/>
                </a:solidFill>
                <a:effectLst/>
                <a:latin typeface="Arial" panose="020B0604020202020204" pitchFamily="34" charset="0"/>
                <a:cs typeface="Arial" panose="020B0604020202020204" pitchFamily="34" charset="0"/>
              </a:rPr>
              <a:t>HUKUKİ DEĞERLENDİRME:</a:t>
            </a:r>
            <a:endParaRPr lang="tr-TR" sz="1400" dirty="0"/>
          </a:p>
          <a:p>
            <a:pPr marL="0" indent="0">
              <a:buNone/>
            </a:pPr>
            <a:r>
              <a:rPr lang="tr-TR" sz="1400" b="0" i="0" dirty="0">
                <a:solidFill>
                  <a:srgbClr val="3F4254"/>
                </a:solidFill>
                <a:effectLst/>
                <a:latin typeface="Arial" panose="020B0604020202020204" pitchFamily="34" charset="0"/>
                <a:cs typeface="Arial" panose="020B0604020202020204" pitchFamily="34" charset="0"/>
              </a:rPr>
              <a:t>Uyuşmazlık, ...’un sunduğu aşırı düşük teklifin Kamu İhale Genel Tebliği’ne uygun olmadığı gerekçesiyle reddedilmesi gerektiği halde ekonomik açıdan en avantajlı teklif sahibi olarak belirlenmesine dayanmakta olup, bu nedenle 07/05/2014 tarih ve 2014/UY.I-2038 sayılı Kurul kararı ile düzeltici işlem kararı verilmiştir. Ancak, ihalenin tamamlanmış olması nedeniyle idare bu kararı uygulamamıştır. Davacının "elde edemediği kâra" dayalı tazminat talebi ise, zararın somut ve kesin olmadığı gerekçesiyle reddedilmiştir. Anayasa Mahkemesi’nin benzer nitelikteki uyuşmazlıkta verdiği karara göre, idarenin hizmet kusuru ve illiyet bağı bulunduğunda zararın kategorik olarak reddedilmemesi, eksik incelemeyle karar verilmemesi gerektiği vurgulanmıştır. Bu nedenle, maddi zarar iddiasının detaylı incelemeyle değerlendirilmesi ve gerekirse bilirkişi incelemesi yapılması gerektiği sonucuna varılmıştır. Eksik inceleme nedeniyle, İdare Mahkemesi’nin 40.000,00-TL tazminat ve faiz talebine yönelik kararı hukuken isabetli görülmemiştir.</a:t>
            </a:r>
          </a:p>
          <a:p>
            <a:pPr marL="0" indent="0">
              <a:buNone/>
            </a:pPr>
            <a:r>
              <a:rPr lang="tr-TR" sz="1400" b="0" i="0" dirty="0">
                <a:solidFill>
                  <a:srgbClr val="3F4254"/>
                </a:solidFill>
                <a:effectLst/>
                <a:latin typeface="Arial" panose="020B0604020202020204" pitchFamily="34" charset="0"/>
                <a:cs typeface="Arial" panose="020B0604020202020204" pitchFamily="34" charset="0"/>
              </a:rPr>
              <a:t>KARAR SONUCU:</a:t>
            </a:r>
          </a:p>
          <a:p>
            <a:pPr marL="0" indent="0">
              <a:buNone/>
            </a:pPr>
            <a:r>
              <a:rPr lang="tr-TR" sz="1400" b="0" i="0" dirty="0">
                <a:solidFill>
                  <a:srgbClr val="3F4254"/>
                </a:solidFill>
                <a:effectLst/>
                <a:latin typeface="Arial" panose="020B0604020202020204" pitchFamily="34" charset="0"/>
                <a:cs typeface="Arial" panose="020B0604020202020204" pitchFamily="34" charset="0"/>
              </a:rPr>
              <a:t>Açıklanan nedenlerle;</a:t>
            </a:r>
          </a:p>
          <a:p>
            <a:pPr marL="0" indent="0">
              <a:buNone/>
            </a:pPr>
            <a:r>
              <a:rPr lang="tr-TR" sz="1400" b="0" i="0" dirty="0">
                <a:solidFill>
                  <a:srgbClr val="3F4254"/>
                </a:solidFill>
                <a:effectLst/>
                <a:latin typeface="Arial" panose="020B0604020202020204" pitchFamily="34" charset="0"/>
                <a:cs typeface="Arial" panose="020B0604020202020204" pitchFamily="34" charset="0"/>
              </a:rPr>
              <a:t>1. Tarafların temyiz istemlerinin kabulüne;</a:t>
            </a:r>
          </a:p>
          <a:p>
            <a:pPr marL="0" indent="0">
              <a:buNone/>
            </a:pPr>
            <a:r>
              <a:rPr lang="tr-TR" sz="1400" b="0" i="0" dirty="0">
                <a:solidFill>
                  <a:srgbClr val="3F4254"/>
                </a:solidFill>
                <a:effectLst/>
                <a:latin typeface="Arial" panose="020B0604020202020204" pitchFamily="34" charset="0"/>
                <a:cs typeface="Arial" panose="020B0604020202020204" pitchFamily="34" charset="0"/>
              </a:rPr>
              <a:t>2. 2577 sayılı Kanun'un 49. maddesi uyarınca ... İdare Mahkemesi'nin ... tarih ve E:... , K:... sayılı kararının BOZULMASINA,</a:t>
            </a:r>
          </a:p>
          <a:p>
            <a:pPr marL="0" indent="0">
              <a:buNone/>
            </a:pPr>
            <a:r>
              <a:rPr lang="tr-TR" sz="1400" b="0" i="0" dirty="0">
                <a:solidFill>
                  <a:srgbClr val="3F4254"/>
                </a:solidFill>
                <a:effectLst/>
                <a:latin typeface="Arial" panose="020B0604020202020204" pitchFamily="34" charset="0"/>
                <a:cs typeface="Arial" panose="020B0604020202020204" pitchFamily="34" charset="0"/>
              </a:rPr>
              <a:t>3. Yeniden bir karar verilmek üzere dosyanın anılan Mahkeme'ye gönderilmesine, 01/02/2024 tarihinde oybirliğiyle karar verildi.</a:t>
            </a:r>
          </a:p>
          <a:p>
            <a:pPr marL="0" indent="0">
              <a:buNone/>
            </a:pPr>
            <a:endParaRPr lang="tr-TR" sz="2000" i="0" dirty="0">
              <a:solidFill>
                <a:srgbClr val="3F4254"/>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92972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DBB826-798E-F7B5-8099-35D8B710BF01}"/>
            </a:ext>
          </a:extLst>
        </p:cNvPr>
        <p:cNvGrpSpPr/>
        <p:nvPr/>
      </p:nvGrpSpPr>
      <p:grpSpPr>
        <a:xfrm>
          <a:off x="0" y="0"/>
          <a:ext cx="0" cy="0"/>
          <a:chOff x="0" y="0"/>
          <a:chExt cx="0" cy="0"/>
        </a:xfrm>
      </p:grpSpPr>
      <p:sp>
        <p:nvSpPr>
          <p:cNvPr id="2" name="Başlık 1">
            <a:extLst>
              <a:ext uri="{FF2B5EF4-FFF2-40B4-BE49-F238E27FC236}">
                <a16:creationId xmlns:a16="http://schemas.microsoft.com/office/drawing/2014/main" id="{6A9DBB45-5F18-01E6-E37F-925659868357}"/>
              </a:ext>
            </a:extLst>
          </p:cNvPr>
          <p:cNvSpPr>
            <a:spLocks noGrp="1"/>
          </p:cNvSpPr>
          <p:nvPr>
            <p:ph type="title"/>
          </p:nvPr>
        </p:nvSpPr>
        <p:spPr>
          <a:xfrm>
            <a:off x="1646903" y="312174"/>
            <a:ext cx="9372600" cy="1295400"/>
          </a:xfrm>
        </p:spPr>
        <p:txBody>
          <a:bodyPr rtlCol="0"/>
          <a:lstStyle/>
          <a:p>
            <a:pPr algn="ctr" rtl="0"/>
            <a:r>
              <a:rPr lang="tr-TR" dirty="0"/>
              <a:t>Genel hükümler</a:t>
            </a:r>
          </a:p>
        </p:txBody>
      </p:sp>
      <p:sp>
        <p:nvSpPr>
          <p:cNvPr id="7" name="Metin kutusu 6">
            <a:extLst>
              <a:ext uri="{FF2B5EF4-FFF2-40B4-BE49-F238E27FC236}">
                <a16:creationId xmlns:a16="http://schemas.microsoft.com/office/drawing/2014/main" id="{CEFBE87B-35B4-F5F0-669A-0A0EFB4B3669}"/>
              </a:ext>
            </a:extLst>
          </p:cNvPr>
          <p:cNvSpPr txBox="1"/>
          <p:nvPr/>
        </p:nvSpPr>
        <p:spPr>
          <a:xfrm>
            <a:off x="1646903" y="1607574"/>
            <a:ext cx="9372600" cy="3560462"/>
          </a:xfrm>
          <a:prstGeom prst="rect">
            <a:avLst/>
          </a:prstGeom>
          <a:noFill/>
        </p:spPr>
        <p:txBody>
          <a:bodyPr wrap="square">
            <a:spAutoFit/>
          </a:bodyPr>
          <a:lstStyle/>
          <a:p>
            <a:pPr algn="ctr">
              <a:lnSpc>
                <a:spcPct val="115000"/>
              </a:lnSpc>
              <a:spcAft>
                <a:spcPts val="800"/>
              </a:spcAft>
            </a:pPr>
            <a:endParaRPr lang="tr-TR" kern="100" dirty="0">
              <a:effectLst/>
              <a:latin typeface="Aptos" panose="020B0004020202020204" pitchFamily="34" charset="0"/>
              <a:ea typeface="Aptos" panose="020B0004020202020204" pitchFamily="34" charset="0"/>
              <a:cs typeface="Times New Roman" panose="02020603050405020304" pitchFamily="18" charset="0"/>
            </a:endParaRPr>
          </a:p>
          <a:p>
            <a:pPr algn="l"/>
            <a:r>
              <a:rPr lang="tr-TR" sz="1800" b="1" kern="100" dirty="0">
                <a:effectLst/>
                <a:latin typeface="Arial" panose="020B0604020202020204" pitchFamily="34" charset="0"/>
                <a:ea typeface="Aptos" panose="020B0004020202020204" pitchFamily="34" charset="0"/>
                <a:cs typeface="Times New Roman" panose="02020603050405020304" pitchFamily="18" charset="0"/>
              </a:rPr>
              <a:t>Amaç</a:t>
            </a:r>
            <a:r>
              <a:rPr lang="tr-TR" sz="1800" kern="100" dirty="0">
                <a:effectLst/>
                <a:latin typeface="Arial" panose="020B0604020202020204" pitchFamily="34" charset="0"/>
                <a:ea typeface="Aptos" panose="020B0004020202020204" pitchFamily="34" charset="0"/>
                <a:cs typeface="Times New Roman" panose="02020603050405020304" pitchFamily="18" charset="0"/>
              </a:rPr>
              <a:t> </a:t>
            </a:r>
            <a:r>
              <a:rPr lang="tr-TR" sz="1800"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sz="1800" b="0" i="0" u="none" strike="noStrike" baseline="0" dirty="0">
                <a:latin typeface="DejaVuSans"/>
              </a:rPr>
              <a:t>Bu Genel Şartname, 5/1/2002 tarihli ve 4735 sayılı Kamu İhale Sözleşmeleri Kanununa göre sözleşmeye bağlanan yapım işlerinin yürütülmesinde uygulanacak genel esasları belirlemek amacıyla hazırlanmıştır.</a:t>
            </a:r>
          </a:p>
          <a:p>
            <a:pPr algn="l"/>
            <a:endParaRPr lang="tr-TR" sz="1800" kern="100" dirty="0">
              <a:effectLst/>
              <a:latin typeface="Aptos" panose="020B0004020202020204" pitchFamily="34" charset="0"/>
              <a:ea typeface="Aptos" panose="020B0004020202020204" pitchFamily="34" charset="0"/>
              <a:cs typeface="Times New Roman" panose="02020603050405020304" pitchFamily="18" charset="0"/>
            </a:endParaRPr>
          </a:p>
          <a:p>
            <a:pPr algn="l"/>
            <a:r>
              <a:rPr lang="tr-TR" sz="1800" b="1" kern="100" dirty="0">
                <a:effectLst/>
                <a:latin typeface="Arial" panose="020B0604020202020204" pitchFamily="34" charset="0"/>
                <a:ea typeface="Aptos" panose="020B0004020202020204" pitchFamily="34" charset="0"/>
                <a:cs typeface="Times New Roman" panose="02020603050405020304" pitchFamily="18" charset="0"/>
              </a:rPr>
              <a:t>Kapsam</a:t>
            </a:r>
            <a:r>
              <a:rPr lang="tr-TR" sz="1800"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sz="1800" b="0" i="0" u="none" strike="noStrike" baseline="0" dirty="0">
                <a:latin typeface="DejaVuSans"/>
              </a:rPr>
              <a:t>(1) Bu Genel Şartname, 4734 sayılı Kamu İhale Kanununa tabi idareler tarafından bu Kanun hükümlerine göre ihalesi yapılan ve 4735 sayılı Kamu İhale Sözleşmeleri Kanununa göre sözleşmeye bağlanan yapım işlerini kapsar.</a:t>
            </a:r>
          </a:p>
          <a:p>
            <a:pPr algn="l"/>
            <a:r>
              <a:rPr lang="tr-TR" sz="1800" b="0" i="0" u="none" strike="noStrike" baseline="0" dirty="0">
                <a:latin typeface="DejaVuSans"/>
              </a:rPr>
              <a:t>(2) Yaklaşık maliyeti 4734 sayılı Kamu İhale Kanunun 13 üncü maddesinin (b) bendinin iki numaralı alt bendinde yer alan üst limit tutarının altında kalan yapım işlerinde, bu Şartnamenin 7 ve 16 </a:t>
            </a:r>
            <a:r>
              <a:rPr lang="tr-TR" sz="1800" b="0" i="0" u="none" strike="noStrike" baseline="0" dirty="0" err="1">
                <a:latin typeface="DejaVuSans"/>
              </a:rPr>
              <a:t>ncı</a:t>
            </a:r>
            <a:r>
              <a:rPr lang="tr-TR" sz="1800" b="0" i="0" u="none" strike="noStrike" baseline="0" dirty="0">
                <a:latin typeface="DejaVuSans"/>
              </a:rPr>
              <a:t> maddeleri ile 34 üncü maddesinin çalışma şartları ile ilgili son iki fıkrası, işin gereğine göre, sözleşmede belirtilmek kaydıyla idareler tarafından kısmen veya tamamen uygulanmayabilir.</a:t>
            </a:r>
            <a:endParaRPr lang="tr-TR"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1383862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22A38F-D17E-D374-F9B2-0D6D75DD494A}"/>
            </a:ext>
          </a:extLst>
        </p:cNvPr>
        <p:cNvGrpSpPr/>
        <p:nvPr/>
      </p:nvGrpSpPr>
      <p:grpSpPr>
        <a:xfrm>
          <a:off x="0" y="0"/>
          <a:ext cx="0" cy="0"/>
          <a:chOff x="0" y="0"/>
          <a:chExt cx="0" cy="0"/>
        </a:xfrm>
      </p:grpSpPr>
      <p:sp>
        <p:nvSpPr>
          <p:cNvPr id="2" name="Başlık 1">
            <a:extLst>
              <a:ext uri="{FF2B5EF4-FFF2-40B4-BE49-F238E27FC236}">
                <a16:creationId xmlns:a16="http://schemas.microsoft.com/office/drawing/2014/main" id="{7BC79353-CC50-FA86-9518-A0E54F2878E2}"/>
              </a:ext>
            </a:extLst>
          </p:cNvPr>
          <p:cNvSpPr>
            <a:spLocks noGrp="1"/>
          </p:cNvSpPr>
          <p:nvPr>
            <p:ph type="title"/>
          </p:nvPr>
        </p:nvSpPr>
        <p:spPr>
          <a:xfrm>
            <a:off x="1646903" y="390832"/>
            <a:ext cx="9372600" cy="1295400"/>
          </a:xfrm>
        </p:spPr>
        <p:txBody>
          <a:bodyPr rtlCol="0"/>
          <a:lstStyle/>
          <a:p>
            <a:pPr algn="ctr" rtl="0"/>
            <a:r>
              <a:rPr lang="tr-TR" dirty="0"/>
              <a:t>İŞYERLERİ</a:t>
            </a:r>
          </a:p>
        </p:txBody>
      </p:sp>
      <p:sp>
        <p:nvSpPr>
          <p:cNvPr id="7" name="Metin kutusu 6">
            <a:extLst>
              <a:ext uri="{FF2B5EF4-FFF2-40B4-BE49-F238E27FC236}">
                <a16:creationId xmlns:a16="http://schemas.microsoft.com/office/drawing/2014/main" id="{B5AA2D8D-47F5-98E1-10CC-285F3319EE19}"/>
              </a:ext>
            </a:extLst>
          </p:cNvPr>
          <p:cNvSpPr txBox="1"/>
          <p:nvPr/>
        </p:nvSpPr>
        <p:spPr>
          <a:xfrm>
            <a:off x="1646903" y="1686232"/>
            <a:ext cx="9372600" cy="4391459"/>
          </a:xfrm>
          <a:prstGeom prst="rect">
            <a:avLst/>
          </a:prstGeom>
          <a:noFill/>
        </p:spPr>
        <p:txBody>
          <a:bodyPr wrap="square">
            <a:spAutoFit/>
          </a:bodyPr>
          <a:lstStyle/>
          <a:p>
            <a:pPr>
              <a:lnSpc>
                <a:spcPct val="115000"/>
              </a:lnSpc>
              <a:spcAft>
                <a:spcPts val="800"/>
              </a:spcAft>
            </a:pPr>
            <a:endParaRPr lang="tr-TR" sz="1800" kern="100" dirty="0">
              <a:effectLst/>
              <a:latin typeface="Arial" panose="020B0604020202020204" pitchFamily="34" charset="0"/>
              <a:ea typeface="Aptos" panose="020B0004020202020204" pitchFamily="34" charset="0"/>
              <a:cs typeface="Times New Roman" panose="02020603050405020304" pitchFamily="18" charset="0"/>
            </a:endParaRPr>
          </a:p>
          <a:p>
            <a:pPr algn="l"/>
            <a:r>
              <a:rPr lang="tr-TR" sz="1800" b="1" kern="100" dirty="0">
                <a:effectLst/>
                <a:latin typeface="Arial" panose="020B0604020202020204" pitchFamily="34" charset="0"/>
                <a:ea typeface="Aptos" panose="020B0004020202020204" pitchFamily="34" charset="0"/>
                <a:cs typeface="Times New Roman" panose="02020603050405020304" pitchFamily="18" charset="0"/>
              </a:rPr>
              <a:t>İşyerinin yükleniciye teslimi </a:t>
            </a:r>
            <a:r>
              <a:rPr lang="tr-TR" sz="1800"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sz="1800" b="0" i="0" u="none" strike="noStrike" baseline="0" dirty="0">
                <a:latin typeface="DejaVuSans"/>
              </a:rPr>
              <a:t>Sözleşmenin imzalanmasından sonra, sözleşmede yazılı süre içinde işe başlanabilmesi için işyeri, ihaleye esas proje ve mahal listesine göre; eksen kazıkları, </a:t>
            </a:r>
            <a:r>
              <a:rPr lang="tr-TR" sz="1800" b="0" i="0" u="none" strike="noStrike" baseline="0" dirty="0" err="1">
                <a:latin typeface="DejaVuSans"/>
              </a:rPr>
              <a:t>someler</a:t>
            </a:r>
            <a:r>
              <a:rPr lang="tr-TR" sz="1800" b="0" i="0" u="none" strike="noStrike" baseline="0" dirty="0">
                <a:latin typeface="DejaVuSans"/>
              </a:rPr>
              <a:t>, röperler ve benzerleri, proje sahası, güzergah, zemin veya buna benzer yerler üzerinde kontrol edilerek, İdare tarafından görevlendirilen yapı denetim görevlisinin de bulunduğu komisyon tarafından yükleniciye teslim edilir. Bu hususta iki taraf arasında bir tutanak düzenlenir. İşlerin yapılacağı yerlerin yükleniciye tesliminde gecikme olması ve bunun işin bir kısmının veya tamamının zamanında bitirilmesini geciktirmesi halinde, sözleşmede tespit edilen iş süresi, işin bir kısmı veya tamamı için gecikmeyi karşılayacak şekilde uzatılır.</a:t>
            </a:r>
          </a:p>
          <a:p>
            <a:pPr algn="l"/>
            <a:endParaRPr lang="tr-TR" sz="1800" kern="100" dirty="0">
              <a:effectLst/>
              <a:latin typeface="Aptos" panose="020B0004020202020204" pitchFamily="34" charset="0"/>
              <a:ea typeface="Aptos" panose="020B0004020202020204" pitchFamily="34" charset="0"/>
              <a:cs typeface="Times New Roman" panose="02020603050405020304" pitchFamily="18" charset="0"/>
            </a:endParaRPr>
          </a:p>
          <a:p>
            <a:pPr algn="l"/>
            <a:r>
              <a:rPr lang="tr-TR" sz="1800" b="1" kern="100" dirty="0">
                <a:effectLst/>
                <a:latin typeface="Arial" panose="020B0604020202020204" pitchFamily="34" charset="0"/>
                <a:ea typeface="Aptos" panose="020B0004020202020204" pitchFamily="34" charset="0"/>
                <a:cs typeface="Times New Roman" panose="02020603050405020304" pitchFamily="18" charset="0"/>
              </a:rPr>
              <a:t>Yüklenicinin kendi ihtiyacı için kullanacağı yerler </a:t>
            </a:r>
            <a:r>
              <a:rPr lang="tr-TR" sz="1800"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sz="1800" b="0" i="0" u="none" strike="noStrike" baseline="0" dirty="0">
                <a:latin typeface="DejaVuSans"/>
              </a:rPr>
              <a:t>Yüklenicinin kendi ihtiyacı için kullanacağı yerlerin bedelsiz olarak verilmesi sözleşme veya eklerinde yazılı değilse, yer temini için gereken bütün giderler yükleniciye ait olacaktır. Ancak bu yerlerin geçici işgali, resmi işlemleri gerektirdiği takdirde bu işlemler (geçici işgale ilişkin harita, plan ve cetveller yüklenici tarafından hazırlanmak şartı ile) idare tarafından yapılıp tamamlanır.</a:t>
            </a:r>
            <a:endParaRPr lang="tr-TR"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894150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087B08-2047-B49B-185E-6CA44BA8CAE9}"/>
            </a:ext>
          </a:extLst>
        </p:cNvPr>
        <p:cNvGrpSpPr/>
        <p:nvPr/>
      </p:nvGrpSpPr>
      <p:grpSpPr>
        <a:xfrm>
          <a:off x="0" y="0"/>
          <a:ext cx="0" cy="0"/>
          <a:chOff x="0" y="0"/>
          <a:chExt cx="0" cy="0"/>
        </a:xfrm>
      </p:grpSpPr>
      <p:sp>
        <p:nvSpPr>
          <p:cNvPr id="2" name="Başlık 1">
            <a:extLst>
              <a:ext uri="{FF2B5EF4-FFF2-40B4-BE49-F238E27FC236}">
                <a16:creationId xmlns:a16="http://schemas.microsoft.com/office/drawing/2014/main" id="{00B5F2AB-6D9C-8CBD-CA00-4576E0CB6933}"/>
              </a:ext>
            </a:extLst>
          </p:cNvPr>
          <p:cNvSpPr>
            <a:spLocks noGrp="1"/>
          </p:cNvSpPr>
          <p:nvPr>
            <p:ph type="title"/>
          </p:nvPr>
        </p:nvSpPr>
        <p:spPr>
          <a:xfrm>
            <a:off x="1646903" y="390832"/>
            <a:ext cx="9372600" cy="1295400"/>
          </a:xfrm>
        </p:spPr>
        <p:txBody>
          <a:bodyPr rtlCol="0"/>
          <a:lstStyle/>
          <a:p>
            <a:pPr algn="ctr" rtl="0"/>
            <a:r>
              <a:rPr lang="tr-TR"/>
              <a:t>İŞYERLERİ</a:t>
            </a:r>
            <a:endParaRPr lang="tr-TR" dirty="0"/>
          </a:p>
        </p:txBody>
      </p:sp>
      <p:sp>
        <p:nvSpPr>
          <p:cNvPr id="7" name="Metin kutusu 6">
            <a:extLst>
              <a:ext uri="{FF2B5EF4-FFF2-40B4-BE49-F238E27FC236}">
                <a16:creationId xmlns:a16="http://schemas.microsoft.com/office/drawing/2014/main" id="{807F0E94-7EDD-389F-172D-E32214CEC74B}"/>
              </a:ext>
            </a:extLst>
          </p:cNvPr>
          <p:cNvSpPr txBox="1"/>
          <p:nvPr/>
        </p:nvSpPr>
        <p:spPr>
          <a:xfrm>
            <a:off x="1646903" y="1686232"/>
            <a:ext cx="9372600" cy="4812600"/>
          </a:xfrm>
          <a:prstGeom prst="rect">
            <a:avLst/>
          </a:prstGeom>
          <a:noFill/>
        </p:spPr>
        <p:txBody>
          <a:bodyPr wrap="square">
            <a:spAutoFit/>
          </a:bodyPr>
          <a:lstStyle/>
          <a:p>
            <a:pPr>
              <a:lnSpc>
                <a:spcPct val="115000"/>
              </a:lnSpc>
              <a:spcAft>
                <a:spcPts val="800"/>
              </a:spcAft>
            </a:pPr>
            <a:endParaRPr lang="tr-TR" sz="1800" kern="100" dirty="0">
              <a:effectLst/>
              <a:latin typeface="Arial" panose="020B0604020202020204" pitchFamily="34" charset="0"/>
              <a:ea typeface="Aptos" panose="020B0004020202020204" pitchFamily="34" charset="0"/>
              <a:cs typeface="Times New Roman" panose="02020603050405020304" pitchFamily="18" charset="0"/>
            </a:endParaRPr>
          </a:p>
          <a:p>
            <a:pPr algn="l"/>
            <a:r>
              <a:rPr lang="tr-TR" sz="1800" b="1" kern="100" dirty="0">
                <a:effectLst/>
                <a:latin typeface="Arial" panose="020B0604020202020204" pitchFamily="34" charset="0"/>
                <a:ea typeface="Aptos" panose="020B0004020202020204" pitchFamily="34" charset="0"/>
                <a:cs typeface="Times New Roman" panose="02020603050405020304" pitchFamily="18" charset="0"/>
              </a:rPr>
              <a:t>Malzeme ocakları </a:t>
            </a:r>
            <a:r>
              <a:rPr lang="tr-TR" sz="1800"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sz="1800" b="0" i="0" u="none" strike="noStrike" baseline="0" dirty="0">
                <a:latin typeface="DejaVuSans"/>
              </a:rPr>
              <a:t>Yüklenicinin kamuya ait arazi ve sahalardaki ocaklardan malzeme temin etmesinin istenildiği hallerde, bu malzeme ocakları ihale dokümanında açıkça belirtilir. Bu durumda yüklenici kamuya ait arazi ve sahalardaki ocakları herhangi bir bedel ödemeden bu iş için geçici olarak kullanır. Sahipli arazi ve sahalar içinde ocak açılması ve bu ocakların kullanılması giderleri yükleniciye aittir. Ocak yeri teslimi idare tarafından yapılmamış ocaklarda, yüklenici tarafından yapılacak çalışmalardan dolayı meydana gelebilecek her türlü hasar ve zararlar ile bunların bedelleri yükleniciye aittir.</a:t>
            </a:r>
            <a:endParaRPr lang="tr-TR"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tr-TR" sz="1800" b="1" kern="100" dirty="0">
                <a:effectLst/>
                <a:latin typeface="Arial" panose="020B0604020202020204" pitchFamily="34" charset="0"/>
                <a:ea typeface="Aptos" panose="020B0004020202020204" pitchFamily="34" charset="0"/>
                <a:cs typeface="Times New Roman" panose="02020603050405020304" pitchFamily="18" charset="0"/>
              </a:rPr>
              <a:t>İş ve işyerlerinin korunması ve sigortalanması </a:t>
            </a:r>
            <a:r>
              <a:rPr lang="tr-TR" sz="1800"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a:t>
            </a:r>
            <a:endParaRPr lang="tr-TR" sz="1800" kern="100" dirty="0">
              <a:effectLst/>
              <a:latin typeface="Aptos" panose="020B0004020202020204" pitchFamily="34" charset="0"/>
              <a:ea typeface="Aptos" panose="020B0004020202020204" pitchFamily="34" charset="0"/>
              <a:cs typeface="Times New Roman" panose="02020603050405020304" pitchFamily="18" charset="0"/>
            </a:endParaRPr>
          </a:p>
          <a:p>
            <a:pPr algn="l"/>
            <a:r>
              <a:rPr lang="tr-TR" sz="1800" b="1" kern="100" dirty="0">
                <a:effectLst/>
                <a:latin typeface="Arial" panose="020B0604020202020204" pitchFamily="34" charset="0"/>
                <a:ea typeface="Aptos" panose="020B0004020202020204" pitchFamily="34" charset="0"/>
                <a:cs typeface="Times New Roman" panose="02020603050405020304" pitchFamily="18" charset="0"/>
              </a:rPr>
              <a:t>İşyerlerinin temizlenmesi ve tesislerin kaldırılması </a:t>
            </a:r>
            <a:r>
              <a:rPr lang="tr-TR" sz="1800"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sz="1800" b="0" i="0" u="none" strike="noStrike" baseline="0" dirty="0">
                <a:latin typeface="DejaVuSans"/>
              </a:rPr>
              <a:t>Yüklenici tarafından işin sonunda işyerleri her türlü ihzarattan ve çalışma artıklarından çevreyle uyumlu olacak şekilde temizlenir. Bundan başka yüklenici tarafından kendi ihtiyaçları için yapılmış olan baraka, ambar, garaj, atölye vb. tesisler, işin sonunda yüklenici tarafından sökülerek götürülür ve bu işler için kendisine hiçbir bedel ödenmez. Yüklenicinin yükümlülüğü olan bu işlerin yapılmaması veya eksik yapılması halinde idarenin takdir edeceği bir bedel varsa yüklenicinin </a:t>
            </a:r>
            <a:r>
              <a:rPr lang="tr-TR" sz="1800" b="0" i="0" u="none" strike="noStrike" baseline="0" dirty="0" err="1">
                <a:latin typeface="DejaVuSans"/>
              </a:rPr>
              <a:t>hakedişinden</a:t>
            </a:r>
            <a:r>
              <a:rPr lang="tr-TR" sz="1800" b="0" i="0" u="none" strike="noStrike" baseline="0" dirty="0">
                <a:latin typeface="DejaVuSans"/>
              </a:rPr>
              <a:t>, yoksa teminatından</a:t>
            </a:r>
          </a:p>
          <a:p>
            <a:pPr algn="l"/>
            <a:r>
              <a:rPr lang="tr-TR" sz="1800" b="0" i="0" u="none" strike="noStrike" baseline="0" dirty="0">
                <a:latin typeface="DejaVuSans"/>
              </a:rPr>
              <a:t>kesilir.</a:t>
            </a:r>
            <a:endParaRPr lang="tr-TR"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059640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16082E-ED9A-5C40-8C38-0358430FD453}"/>
            </a:ext>
          </a:extLst>
        </p:cNvPr>
        <p:cNvGrpSpPr/>
        <p:nvPr/>
      </p:nvGrpSpPr>
      <p:grpSpPr>
        <a:xfrm>
          <a:off x="0" y="0"/>
          <a:ext cx="0" cy="0"/>
          <a:chOff x="0" y="0"/>
          <a:chExt cx="0" cy="0"/>
        </a:xfrm>
      </p:grpSpPr>
      <p:sp>
        <p:nvSpPr>
          <p:cNvPr id="2" name="Başlık 1">
            <a:extLst>
              <a:ext uri="{FF2B5EF4-FFF2-40B4-BE49-F238E27FC236}">
                <a16:creationId xmlns:a16="http://schemas.microsoft.com/office/drawing/2014/main" id="{23A828F2-F9AE-B412-3722-E2873B09AE9B}"/>
              </a:ext>
            </a:extLst>
          </p:cNvPr>
          <p:cNvSpPr>
            <a:spLocks noGrp="1"/>
          </p:cNvSpPr>
          <p:nvPr>
            <p:ph type="title"/>
          </p:nvPr>
        </p:nvSpPr>
        <p:spPr>
          <a:xfrm>
            <a:off x="1587910" y="63146"/>
            <a:ext cx="9372600" cy="1295400"/>
          </a:xfrm>
        </p:spPr>
        <p:txBody>
          <a:bodyPr rtlCol="0"/>
          <a:lstStyle/>
          <a:p>
            <a:pPr algn="ctr" rtl="0"/>
            <a:r>
              <a:rPr lang="tr-TR" dirty="0"/>
              <a:t>PROJELER</a:t>
            </a:r>
          </a:p>
        </p:txBody>
      </p:sp>
      <p:sp>
        <p:nvSpPr>
          <p:cNvPr id="7" name="Metin kutusu 6">
            <a:extLst>
              <a:ext uri="{FF2B5EF4-FFF2-40B4-BE49-F238E27FC236}">
                <a16:creationId xmlns:a16="http://schemas.microsoft.com/office/drawing/2014/main" id="{F15EBE1F-6EBC-0C56-60AB-5CC52889F762}"/>
              </a:ext>
            </a:extLst>
          </p:cNvPr>
          <p:cNvSpPr txBox="1"/>
          <p:nvPr/>
        </p:nvSpPr>
        <p:spPr>
          <a:xfrm>
            <a:off x="1587910" y="1358546"/>
            <a:ext cx="9372600" cy="5499454"/>
          </a:xfrm>
          <a:prstGeom prst="rect">
            <a:avLst/>
          </a:prstGeom>
          <a:noFill/>
        </p:spPr>
        <p:txBody>
          <a:bodyPr wrap="square">
            <a:spAutoFit/>
          </a:bodyPr>
          <a:lstStyle/>
          <a:p>
            <a:pPr algn="ctr">
              <a:lnSpc>
                <a:spcPct val="115000"/>
              </a:lnSpc>
              <a:spcAft>
                <a:spcPts val="800"/>
              </a:spcAft>
            </a:pPr>
            <a:endParaRPr lang="tr-TR" kern="100" dirty="0">
              <a:effectLst/>
              <a:latin typeface="Aptos" panose="020B0004020202020204" pitchFamily="34" charset="0"/>
              <a:ea typeface="Aptos" panose="020B0004020202020204" pitchFamily="34" charset="0"/>
              <a:cs typeface="Times New Roman" panose="02020603050405020304" pitchFamily="18" charset="0"/>
            </a:endParaRPr>
          </a:p>
          <a:p>
            <a:pPr algn="l"/>
            <a:r>
              <a:rPr lang="tr-TR" sz="1800" b="1" kern="100" dirty="0">
                <a:effectLst/>
                <a:latin typeface="Arial" panose="020B0604020202020204" pitchFamily="34" charset="0"/>
                <a:ea typeface="Aptos" panose="020B0004020202020204" pitchFamily="34" charset="0"/>
                <a:cs typeface="Times New Roman" panose="02020603050405020304" pitchFamily="18" charset="0"/>
              </a:rPr>
              <a:t>Projelerin yükleniciye teslimi </a:t>
            </a:r>
            <a:r>
              <a:rPr lang="tr-TR" sz="1800"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sz="1800" b="0" i="0" u="none" strike="noStrike" baseline="0" dirty="0">
                <a:latin typeface="DejaVuSans"/>
              </a:rPr>
              <a:t>Anahtar teslimi götürü bedel sözleşmelerde, yapılacak işlerin uygulama projeleri, şartnameler ve diğer teknik belgelerle birlikte, sözleşmenin imzalanması sırasında yükleniciye verilir. Proje ve proje yapılması için gereken mühendislik hizmetleri için (harita alımı, jeoteknik etüt ve sondajlar, </a:t>
            </a:r>
            <a:r>
              <a:rPr lang="tr-TR" sz="1800" b="0" i="0" u="none" strike="noStrike" baseline="0" dirty="0" err="1">
                <a:latin typeface="DejaVuSans"/>
              </a:rPr>
              <a:t>v.b</a:t>
            </a:r>
            <a:r>
              <a:rPr lang="tr-TR" sz="1800" b="0" i="0" u="none" strike="noStrike" baseline="0" dirty="0">
                <a:latin typeface="DejaVuSans"/>
              </a:rPr>
              <a:t>.) yükleniciye, ihale dokümanında öngörülmesi şartıyla birim fiyat üzerinden ödeme yapılabilir.</a:t>
            </a:r>
            <a:endParaRPr lang="tr-TR" sz="1800" kern="100" dirty="0">
              <a:effectLst/>
              <a:latin typeface="Aptos" panose="020B0004020202020204" pitchFamily="34" charset="0"/>
              <a:ea typeface="Aptos" panose="020B0004020202020204" pitchFamily="34" charset="0"/>
              <a:cs typeface="Times New Roman" panose="02020603050405020304" pitchFamily="18" charset="0"/>
            </a:endParaRPr>
          </a:p>
          <a:p>
            <a:pPr algn="l"/>
            <a:r>
              <a:rPr lang="tr-TR" sz="1800" b="1" kern="100" dirty="0">
                <a:effectLst/>
                <a:latin typeface="Arial" panose="020B0604020202020204" pitchFamily="34" charset="0"/>
                <a:ea typeface="Aptos" panose="020B0004020202020204" pitchFamily="34" charset="0"/>
                <a:cs typeface="Times New Roman" panose="02020603050405020304" pitchFamily="18" charset="0"/>
              </a:rPr>
              <a:t>Projelerin uygulanması </a:t>
            </a:r>
            <a:r>
              <a:rPr lang="tr-TR" sz="1800"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sz="1800" b="0" i="0" u="none" strike="noStrike" baseline="0" dirty="0">
                <a:latin typeface="DejaVuSans"/>
              </a:rPr>
              <a:t>Sözleşme konusu işler, idare tarafından yükleniciye verilen veya yüklenici tarafından hazırlanıp idarece onaylanan uygulama projelerine uygun olarak yapılır. Projelerin zemine uygulanması sırasında meydana gelen hataların sorumluluğu ve hataların neden olduğu zararlar ve giderler yükleniciye ait olup, bunun sonucu olarak meydana gelen hatalı işin bedeli de yükleniciye ödenmez. İdarenin veya yapı denetim görevlisinin yazılı bir tebliği olmaksızın yüklenici, projelerde herhangi bir değişiklik yaptığı takdirde sorumluluk kendisine ait olup bu gibi değişiklikler nedeniyle bir hak iddiasında bulunamaz.</a:t>
            </a:r>
            <a:endParaRPr lang="tr-TR" sz="1800" kern="100" dirty="0">
              <a:effectLst/>
              <a:latin typeface="Aptos" panose="020B0004020202020204" pitchFamily="34" charset="0"/>
              <a:ea typeface="Aptos" panose="020B0004020202020204" pitchFamily="34" charset="0"/>
              <a:cs typeface="Times New Roman" panose="02020603050405020304" pitchFamily="18" charset="0"/>
            </a:endParaRPr>
          </a:p>
          <a:p>
            <a:pPr algn="l"/>
            <a:r>
              <a:rPr lang="tr-TR" sz="1800" b="1" kern="100" dirty="0">
                <a:effectLst/>
                <a:latin typeface="Arial" panose="020B0604020202020204" pitchFamily="34" charset="0"/>
                <a:ea typeface="Aptos" panose="020B0004020202020204" pitchFamily="34" charset="0"/>
                <a:cs typeface="Times New Roman" panose="02020603050405020304" pitchFamily="18" charset="0"/>
              </a:rPr>
              <a:t>Projelerin tesliminde gecikme olması </a:t>
            </a:r>
            <a:r>
              <a:rPr lang="tr-TR" sz="1800"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sz="1800" b="0" i="0" u="none" strike="noStrike" baseline="0" dirty="0">
                <a:latin typeface="DejaVuSans"/>
              </a:rPr>
              <a:t>İş için gerekli olan projelerle diğer teknik belgelerin yükleniciye tesliminde gecikme olması veya uygulanmak üzere yükleniciye verilen proje ve teknik belgelerde, yeni proje veya belge hazırlanmasını gerektirecek ve dolayısıyla zamana ihtiyaç gösterecek şekilde değişiklik yapılması hallerinde yüklenici hiçbir itiraz öne süremeyecektir. Ancak bu gecikme, işin bir kısmının veya hepsinin zamanında bitirilmesini geciktirirse sözleşmedeki iş süresi, işin bir kısmı veya tamamı için gecikmeyi karşılayacak şekilde uzatılır.</a:t>
            </a:r>
            <a:endParaRPr lang="tr-TR"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973177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33933E-25B1-1122-F70E-53D638E621E7}"/>
            </a:ext>
          </a:extLst>
        </p:cNvPr>
        <p:cNvGrpSpPr/>
        <p:nvPr/>
      </p:nvGrpSpPr>
      <p:grpSpPr>
        <a:xfrm>
          <a:off x="0" y="0"/>
          <a:ext cx="0" cy="0"/>
          <a:chOff x="0" y="0"/>
          <a:chExt cx="0" cy="0"/>
        </a:xfrm>
      </p:grpSpPr>
      <p:sp>
        <p:nvSpPr>
          <p:cNvPr id="3" name="Başlık 1">
            <a:extLst>
              <a:ext uri="{FF2B5EF4-FFF2-40B4-BE49-F238E27FC236}">
                <a16:creationId xmlns:a16="http://schemas.microsoft.com/office/drawing/2014/main" id="{F7A744E2-60DD-6170-BBE4-FC754BD1AB77}"/>
              </a:ext>
            </a:extLst>
          </p:cNvPr>
          <p:cNvSpPr txBox="1">
            <a:spLocks/>
          </p:cNvSpPr>
          <p:nvPr/>
        </p:nvSpPr>
        <p:spPr>
          <a:xfrm>
            <a:off x="1637071" y="231700"/>
            <a:ext cx="9372600" cy="1295400"/>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400" kern="1200" cap="all" baseline="0">
                <a:solidFill>
                  <a:schemeClr val="accent1">
                    <a:lumMod val="50000"/>
                  </a:schemeClr>
                </a:solidFill>
                <a:latin typeface="+mj-lt"/>
                <a:ea typeface="+mj-ea"/>
                <a:cs typeface="+mj-cs"/>
              </a:defRPr>
            </a:lvl1pPr>
          </a:lstStyle>
          <a:p>
            <a:pPr algn="ctr"/>
            <a:r>
              <a:rPr lang="tr-TR" dirty="0"/>
              <a:t>Yapı denetim hizmetleri</a:t>
            </a:r>
          </a:p>
        </p:txBody>
      </p:sp>
      <p:sp>
        <p:nvSpPr>
          <p:cNvPr id="4" name="Metin kutusu 3">
            <a:extLst>
              <a:ext uri="{FF2B5EF4-FFF2-40B4-BE49-F238E27FC236}">
                <a16:creationId xmlns:a16="http://schemas.microsoft.com/office/drawing/2014/main" id="{C5DFBA24-6039-1608-E382-625D6E0AE713}"/>
              </a:ext>
            </a:extLst>
          </p:cNvPr>
          <p:cNvSpPr txBox="1"/>
          <p:nvPr/>
        </p:nvSpPr>
        <p:spPr>
          <a:xfrm>
            <a:off x="1637071" y="1527100"/>
            <a:ext cx="9372600" cy="4668457"/>
          </a:xfrm>
          <a:prstGeom prst="rect">
            <a:avLst/>
          </a:prstGeom>
          <a:noFill/>
        </p:spPr>
        <p:txBody>
          <a:bodyPr wrap="square">
            <a:spAutoFit/>
          </a:bodyPr>
          <a:lstStyle/>
          <a:p>
            <a:pPr>
              <a:lnSpc>
                <a:spcPct val="115000"/>
              </a:lnSpc>
              <a:spcAft>
                <a:spcPts val="800"/>
              </a:spcAft>
            </a:pPr>
            <a:endParaRPr lang="tr-TR" sz="1800" kern="100" dirty="0">
              <a:effectLst/>
              <a:latin typeface="Arial" panose="020B0604020202020204" pitchFamily="34" charset="0"/>
              <a:ea typeface="Aptos" panose="020B0004020202020204" pitchFamily="34" charset="0"/>
              <a:cs typeface="Times New Roman" panose="02020603050405020304" pitchFamily="18" charset="0"/>
            </a:endParaRPr>
          </a:p>
          <a:p>
            <a:pPr algn="l"/>
            <a:r>
              <a:rPr lang="tr-TR" sz="1800" b="1" kern="100" dirty="0">
                <a:effectLst/>
                <a:latin typeface="Arial" panose="020B0604020202020204" pitchFamily="34" charset="0"/>
                <a:ea typeface="Aptos" panose="020B0004020202020204" pitchFamily="34" charset="0"/>
                <a:cs typeface="Times New Roman" panose="02020603050405020304" pitchFamily="18" charset="0"/>
              </a:rPr>
              <a:t>İşlerin denetimi </a:t>
            </a:r>
            <a:r>
              <a:rPr lang="tr-TR" sz="1800" b="1"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sz="1800" b="0" i="0" u="none" strike="noStrike" baseline="0" dirty="0">
                <a:latin typeface="DejaVuSans"/>
              </a:rPr>
              <a:t>Sözleşmeye bağlanan her türlü yapım işleri, idare tarafından görevlendirilen yapı denetim görevlisinin denetimi altında, yüklenici tarafından yönetilir ve gerçekleştirilir. Yüklenici ile yapı denetim görevlisi arasında anlaşmazlık olursa, bu anlaşmazlık 51. madde hükümlerine göre idarece karara bağlanır.</a:t>
            </a:r>
            <a:endParaRPr lang="tr-TR" sz="1800" b="1" kern="100" dirty="0">
              <a:effectLst/>
              <a:latin typeface="Aptos" panose="020B0004020202020204" pitchFamily="34" charset="0"/>
              <a:ea typeface="Aptos" panose="020B0004020202020204" pitchFamily="34" charset="0"/>
              <a:cs typeface="Times New Roman" panose="02020603050405020304" pitchFamily="18" charset="0"/>
            </a:endParaRPr>
          </a:p>
          <a:p>
            <a:pPr algn="l"/>
            <a:r>
              <a:rPr lang="tr-TR" sz="1800" b="1" kern="100" dirty="0">
                <a:effectLst/>
                <a:latin typeface="Arial" panose="020B0604020202020204" pitchFamily="34" charset="0"/>
                <a:ea typeface="Aptos" panose="020B0004020202020204" pitchFamily="34" charset="0"/>
                <a:cs typeface="Times New Roman" panose="02020603050405020304" pitchFamily="18" charset="0"/>
              </a:rPr>
              <a:t>Yapı denetim görevlisinin yetkileri </a:t>
            </a:r>
            <a:r>
              <a:rPr lang="tr-TR" sz="1800" b="1"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sz="1800" b="0" i="0" u="none" strike="noStrike" baseline="0" dirty="0">
                <a:latin typeface="DejaVuSans"/>
              </a:rPr>
              <a:t>Malzemenin teknik şartnamelere uygun olup olmadığını inceleyip gözden geçirmek için yapı denetim görevlisi istediği şekilde deneyler yapabilir. Yapı denetim görevlisinin kabul ettiği malzemeden mümkün olanların örnekleri mühürlenerek işin geçici kabulüne kadar saklanır. Yüklenici tarafından fen ve sanat kurallarına aykırı olarak kusurlu yapıldıkları anlaşılan iş kısımlarını yıktırıp yükleniciye yeniden yaptırmak hususunda yapı denetim görevlisi yetkilidir. Sözleşmede yerli malı zorunluluğu aranan makine, malzeme ve ekipman ile yazılımın kontrolü yapı denetim görevlisinin sorumluluğundadır.</a:t>
            </a:r>
            <a:endParaRPr lang="tr-TR" sz="1800" b="1" kern="100" dirty="0">
              <a:effectLst/>
              <a:latin typeface="Aptos" panose="020B0004020202020204" pitchFamily="34" charset="0"/>
              <a:ea typeface="Aptos" panose="020B0004020202020204" pitchFamily="34" charset="0"/>
              <a:cs typeface="Times New Roman" panose="02020603050405020304" pitchFamily="18" charset="0"/>
            </a:endParaRPr>
          </a:p>
          <a:p>
            <a:pPr algn="l"/>
            <a:r>
              <a:rPr lang="tr-TR" sz="1800" b="1" kern="100" dirty="0">
                <a:effectLst/>
                <a:latin typeface="Arial" panose="020B0604020202020204" pitchFamily="34" charset="0"/>
                <a:ea typeface="Aptos" panose="020B0004020202020204" pitchFamily="34" charset="0"/>
                <a:cs typeface="Times New Roman" panose="02020603050405020304" pitchFamily="18" charset="0"/>
              </a:rPr>
              <a:t>Yapı denetim görevlisi için gerekli binaların yapılması </a:t>
            </a:r>
            <a:r>
              <a:rPr lang="tr-TR" sz="1800" b="1"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sz="1800" b="0" i="0" u="none" strike="noStrike" baseline="0" dirty="0">
                <a:latin typeface="DejaVuSans"/>
              </a:rPr>
              <a:t>Yüklenici, yapı denetim görevlisinin işle ilgili her türlü çalışmaları ve gerektiğinde yatıp kalkmaları için, sözleşmesinde belirlenen şartlar altında uygun yerler, bina ve/veya barakalar hazırlayıp bedelsiz olarak idareye teslim etmek zorundadır.</a:t>
            </a:r>
            <a:endParaRPr lang="tr-TR" sz="1800" b="1"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775680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754481-40C9-B83B-4EEA-A2CD1570CF1C}"/>
            </a:ext>
          </a:extLst>
        </p:cNvPr>
        <p:cNvGrpSpPr/>
        <p:nvPr/>
      </p:nvGrpSpPr>
      <p:grpSpPr>
        <a:xfrm>
          <a:off x="0" y="0"/>
          <a:ext cx="0" cy="0"/>
          <a:chOff x="0" y="0"/>
          <a:chExt cx="0" cy="0"/>
        </a:xfrm>
      </p:grpSpPr>
      <p:sp>
        <p:nvSpPr>
          <p:cNvPr id="2" name="Başlık 1">
            <a:extLst>
              <a:ext uri="{FF2B5EF4-FFF2-40B4-BE49-F238E27FC236}">
                <a16:creationId xmlns:a16="http://schemas.microsoft.com/office/drawing/2014/main" id="{DC8CEC36-B9EE-15A1-CB60-85BC8996EE9D}"/>
              </a:ext>
            </a:extLst>
          </p:cNvPr>
          <p:cNvSpPr>
            <a:spLocks noGrp="1"/>
          </p:cNvSpPr>
          <p:nvPr>
            <p:ph type="title"/>
          </p:nvPr>
        </p:nvSpPr>
        <p:spPr>
          <a:xfrm>
            <a:off x="1558414" y="0"/>
            <a:ext cx="9372600" cy="1295400"/>
          </a:xfrm>
        </p:spPr>
        <p:txBody>
          <a:bodyPr rtlCol="0"/>
          <a:lstStyle/>
          <a:p>
            <a:pPr algn="ctr" rtl="0"/>
            <a:r>
              <a:rPr lang="tr-TR" dirty="0"/>
              <a:t>İŞİN YÜRÜTÜLMESİ</a:t>
            </a:r>
          </a:p>
        </p:txBody>
      </p:sp>
      <p:sp>
        <p:nvSpPr>
          <p:cNvPr id="7" name="Metin kutusu 6">
            <a:extLst>
              <a:ext uri="{FF2B5EF4-FFF2-40B4-BE49-F238E27FC236}">
                <a16:creationId xmlns:a16="http://schemas.microsoft.com/office/drawing/2014/main" id="{A7CC6173-4C25-DC9C-6BC1-A5A915B1CDB8}"/>
              </a:ext>
            </a:extLst>
          </p:cNvPr>
          <p:cNvSpPr txBox="1"/>
          <p:nvPr/>
        </p:nvSpPr>
        <p:spPr>
          <a:xfrm>
            <a:off x="1558414" y="1295400"/>
            <a:ext cx="9372600" cy="5702330"/>
          </a:xfrm>
          <a:prstGeom prst="rect">
            <a:avLst/>
          </a:prstGeom>
          <a:noFill/>
        </p:spPr>
        <p:txBody>
          <a:bodyPr wrap="square">
            <a:spAutoFit/>
          </a:bodyPr>
          <a:lstStyle/>
          <a:p>
            <a:pPr>
              <a:lnSpc>
                <a:spcPct val="115000"/>
              </a:lnSpc>
              <a:spcAft>
                <a:spcPts val="800"/>
              </a:spcAft>
            </a:pPr>
            <a:r>
              <a:rPr lang="tr-TR" sz="1800" b="1" kern="100" dirty="0">
                <a:effectLst/>
                <a:latin typeface="Arial" panose="020B0604020202020204" pitchFamily="34" charset="0"/>
                <a:ea typeface="Aptos" panose="020B0004020202020204" pitchFamily="34" charset="0"/>
                <a:cs typeface="Times New Roman" panose="02020603050405020304" pitchFamily="18" charset="0"/>
              </a:rPr>
              <a:t>İş programı </a:t>
            </a:r>
            <a:r>
              <a:rPr lang="tr-TR" sz="1800" b="1"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dirty="0"/>
              <a:t>Yüklenici, yer tesliminden itibaren 15 gün içinde iş programını idareye sunmak zorundadır. Eğer program onaylanmazsa, gerekçeler bildirilir ve 5 gün içinde düzeltme yapılması istenir. Süre aşımı durumunda, her gün için sözleşmede belirlenen gecikme cezasının %10’u uygulanır. İş programları, imalat ve ihzarat iş programı olarak düzenlenmeli ve onaylanmadan ödemeler yapılmamalıdır. İdare, iş programını onayladıktan sonra değişiklik yapabilir. Belirli durumlarda, yüklenici revize bir iş programı sunmak zorundadır; aksi takdirde yine gecikme cezası uygulanır.</a:t>
            </a:r>
            <a:endParaRPr lang="tr-TR" sz="1800" b="1" kern="100" dirty="0">
              <a:effectLst/>
              <a:latin typeface="Aptos" panose="020B0004020202020204" pitchFamily="34" charset="0"/>
              <a:ea typeface="Aptos" panose="020B0004020202020204" pitchFamily="34" charset="0"/>
              <a:cs typeface="Times New Roman" panose="02020603050405020304" pitchFamily="18" charset="0"/>
            </a:endParaRPr>
          </a:p>
          <a:p>
            <a:pPr algn="l"/>
            <a:r>
              <a:rPr lang="tr-TR" sz="1800" b="1" kern="100" dirty="0">
                <a:effectLst/>
                <a:latin typeface="Arial" panose="020B0604020202020204" pitchFamily="34" charset="0"/>
                <a:ea typeface="Aptos" panose="020B0004020202020204" pitchFamily="34" charset="0"/>
                <a:cs typeface="Times New Roman" panose="02020603050405020304" pitchFamily="18" charset="0"/>
              </a:rPr>
              <a:t>Yüklenicinin iş başında bulunması </a:t>
            </a:r>
            <a:r>
              <a:rPr lang="tr-TR" sz="1800" b="1"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a:t>
            </a:r>
            <a:r>
              <a:rPr lang="tr-TR" b="1" kern="100" dirty="0">
                <a:latin typeface="Aptos" panose="020B00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sz="1800" b="0" i="0" u="none" strike="noStrike" baseline="0" dirty="0">
                <a:latin typeface="DejaVuSans"/>
              </a:rPr>
              <a:t>Yüklenicinin üstlenmiş olduğu işin devamı süresince, iş yerinde bulunması esastır. Bununla birlikte, yüklenici, işlerin gecikmesine ve durmasına yol açmamak şartı ile noterce düzenlenmiş bir vekaletnameyle tam yetki almış ve idarece kabul edilmiş bir vekil bırakarak iş başından ayrılabilir. Yüklenici veya vekili iş yerinden ayrılmalarını gerektiren hallerde, yapı denetim görevlisinden izin almak zorundadır.</a:t>
            </a:r>
            <a:endParaRPr lang="tr-TR" sz="1800" b="1"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tr-TR" sz="1800" b="1" kern="100" dirty="0">
                <a:effectLst/>
                <a:latin typeface="Arial" panose="020B0604020202020204" pitchFamily="34" charset="0"/>
                <a:ea typeface="Aptos" panose="020B0004020202020204" pitchFamily="34" charset="0"/>
                <a:cs typeface="Times New Roman" panose="02020603050405020304" pitchFamily="18" charset="0"/>
              </a:rPr>
              <a:t>İşin yürütülmesi için gerekli personel ve araçlar </a:t>
            </a:r>
            <a:r>
              <a:rPr lang="tr-TR" sz="1800" b="1"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a:t>
            </a:r>
            <a:r>
              <a:rPr lang="tr-TR" b="1" kern="100" dirty="0">
                <a:latin typeface="Aptos" panose="020B00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dirty="0"/>
              <a:t>Yüklenici, işin gerektirdiği makine, malzeme ve personeli temin etmekle yükümlüdür. Teknik personelin isimleri ve belgeleri, yer tesliminden itibaren on gün içinde idareye sunulmalıdır; aksi takdirde ceza uygulanır. İdare, kabul edilmeyen personel için on gün içinde yeni personel bildirilmesini talep edebilir. Tehlikeli işlerde, çalışanların mesleki yeterlilik belgelerine sahip olması zorunludur. İdare, eksik personel durumunda işi durdurabilir.</a:t>
            </a:r>
            <a:endParaRPr lang="tr-TR" sz="1800" b="1"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8001873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607575" y="116237"/>
            <a:ext cx="9372600" cy="1295400"/>
          </a:xfrm>
        </p:spPr>
        <p:txBody>
          <a:bodyPr rtlCol="0"/>
          <a:lstStyle/>
          <a:p>
            <a:pPr algn="ctr" rtl="0"/>
            <a:r>
              <a:rPr lang="tr-TR" dirty="0"/>
              <a:t>İŞİN YÜRÜTÜLMESİ</a:t>
            </a:r>
          </a:p>
        </p:txBody>
      </p:sp>
      <p:sp>
        <p:nvSpPr>
          <p:cNvPr id="7" name="Metin kutusu 6">
            <a:extLst>
              <a:ext uri="{FF2B5EF4-FFF2-40B4-BE49-F238E27FC236}">
                <a16:creationId xmlns:a16="http://schemas.microsoft.com/office/drawing/2014/main" id="{E41EB9A1-4758-2B10-63C8-4DD402DB1F70}"/>
              </a:ext>
            </a:extLst>
          </p:cNvPr>
          <p:cNvSpPr txBox="1"/>
          <p:nvPr/>
        </p:nvSpPr>
        <p:spPr>
          <a:xfrm>
            <a:off x="1607575" y="1411637"/>
            <a:ext cx="9372600" cy="4738477"/>
          </a:xfrm>
          <a:prstGeom prst="rect">
            <a:avLst/>
          </a:prstGeom>
          <a:noFill/>
        </p:spPr>
        <p:txBody>
          <a:bodyPr wrap="square">
            <a:spAutoFit/>
          </a:bodyPr>
          <a:lstStyle/>
          <a:p>
            <a:pPr>
              <a:lnSpc>
                <a:spcPct val="115000"/>
              </a:lnSpc>
              <a:spcAft>
                <a:spcPts val="800"/>
              </a:spcAft>
            </a:pPr>
            <a:r>
              <a:rPr lang="tr-TR" sz="1800" b="1" kern="100" dirty="0">
                <a:effectLst/>
                <a:latin typeface="Arial" panose="020B0604020202020204" pitchFamily="34" charset="0"/>
                <a:ea typeface="Aptos" panose="020B0004020202020204" pitchFamily="34" charset="0"/>
                <a:cs typeface="Times New Roman" panose="02020603050405020304" pitchFamily="18" charset="0"/>
              </a:rPr>
              <a:t>Alt yüklenicilerin çalıştırılması ve sorumlulukları </a:t>
            </a:r>
            <a:r>
              <a:rPr lang="tr-TR" sz="1800" b="1"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dirty="0"/>
              <a:t>Alt yükleniciler, belirli şartlar altında çalıştırılabilir. Yüklenici, işin %30'unu tek bir alt yükleniciye ve %50'sini toplamda alt yüklenicilere yaptırabilir. Alt yükleniciler, idare tarafından onaylanmalıdır ve onaylanmayanlar iş yerinde çalışamaz. Yüklenici, alt yüklenicilerin yaptığı işlerden sorumludur; işlerin uygun olmaması durumunda alt yüklenicinin değiştirilmesi istenebilir. Alt yükleniciye yaptırılan işler, BII/BIII grubu işler dahilinde belirli niteliklere uymalıdır.</a:t>
            </a:r>
            <a:endParaRPr lang="tr-TR" sz="1800" b="1"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tr-TR" sz="1800" b="1" kern="100" dirty="0">
                <a:effectLst/>
                <a:latin typeface="Arial" panose="020B0604020202020204" pitchFamily="34" charset="0"/>
                <a:ea typeface="Aptos" panose="020B0004020202020204" pitchFamily="34" charset="0"/>
                <a:cs typeface="Times New Roman" panose="02020603050405020304" pitchFamily="18" charset="0"/>
              </a:rPr>
              <a:t>Sözleşme kapsamında yaptırılabilecek ilave işler, iş eksilişi ve işin tasfiyesi </a:t>
            </a:r>
            <a:r>
              <a:rPr lang="tr-TR" sz="1800" b="1" kern="100" dirty="0">
                <a:effectLst/>
                <a:latin typeface="Arial" panose="020B0604020202020204" pitchFamily="34" charset="0"/>
                <a:ea typeface="Aptos" panose="020B0004020202020204" pitchFamily="34" charset="0"/>
                <a:cs typeface="Times New Roman" panose="02020603050405020304" pitchFamily="18" charset="0"/>
                <a:sym typeface="Wingdings" panose="05000000000000000000" pitchFamily="2" charset="2"/>
              </a:rPr>
              <a:t> </a:t>
            </a:r>
            <a:r>
              <a:rPr lang="tr-TR" dirty="0"/>
              <a:t>İlave işler, öngörülemeyen durumlarda yapılabilir. Anahtar teslimi ihalelerde işin %10'u, birim fiyatla ihalelerde %20'si kadar artış yapılabilir; Cumhurbaşkanı bu oranı %40'a çıkarabilir. İş tamamlanamayacaksa, sözleşme hükümlerine uygun olarak tasfiye edilir. %80'den düşük bedelle tamamlanacaksa, yüklenici işi bitirmek zorundadır ve gerçek giderlerine %5 eklenerek ödeme yapılır. İhale tarihi itibarıyla fiyatı tespit edilemeyen işler için iş artışı yapılması halinde, yasal sınırlar içinde olup olmadığı kontrol edilir. İş eksilişinde ise ihale tarihi itibarıyla hesap yapılır.</a:t>
            </a:r>
            <a:endParaRPr lang="tr-TR" sz="1800" b="1"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endParaRPr lang="tr-TR" sz="1800" b="1"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2936955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Tel Çerçeve Bina 16x9">
  <a:themeElements>
    <a:clrScheme name="WireframeBuilding">
      <a:dk1>
        <a:srgbClr val="404040"/>
      </a:dk1>
      <a:lt1>
        <a:sysClr val="window" lastClr="FFFFFF"/>
      </a:lt1>
      <a:dk2>
        <a:srgbClr val="000000"/>
      </a:dk2>
      <a:lt2>
        <a:srgbClr val="E4F9F9"/>
      </a:lt2>
      <a:accent1>
        <a:srgbClr val="1BDCFF"/>
      </a:accent1>
      <a:accent2>
        <a:srgbClr val="3AC673"/>
      </a:accent2>
      <a:accent3>
        <a:srgbClr val="F6BD1E"/>
      </a:accent3>
      <a:accent4>
        <a:srgbClr val="C74167"/>
      </a:accent4>
      <a:accent5>
        <a:srgbClr val="F17E1F"/>
      </a:accent5>
      <a:accent6>
        <a:srgbClr val="6681CC"/>
      </a:accent6>
      <a:hlink>
        <a:srgbClr val="F17E1F"/>
      </a:hlink>
      <a:folHlink>
        <a:srgbClr val="969696"/>
      </a:folHlink>
    </a:clrScheme>
    <a:fontScheme name="Calibri">
      <a:maj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13666104_TF03031027" id="{C6EDAF56-2CE2-4323-B306-807F38BA9621}" vid="{03D7AFE5-821E-4BDD-B240-A5B286715003}"/>
    </a:ext>
  </a:extLst>
</a:theme>
</file>

<file path=ppt/theme/theme2.xml><?xml version="1.0" encoding="utf-8"?>
<a:theme xmlns:a="http://schemas.openxmlformats.org/drawingml/2006/main" name="Office Teması">
  <a:themeElements>
    <a:clrScheme name="WireframeBuilding">
      <a:dk1>
        <a:srgbClr val="404040"/>
      </a:dk1>
      <a:lt1>
        <a:sysClr val="window" lastClr="FFFFFF"/>
      </a:lt1>
      <a:dk2>
        <a:srgbClr val="000000"/>
      </a:dk2>
      <a:lt2>
        <a:srgbClr val="E4F9F9"/>
      </a:lt2>
      <a:accent1>
        <a:srgbClr val="1BDCFF"/>
      </a:accent1>
      <a:accent2>
        <a:srgbClr val="3AC673"/>
      </a:accent2>
      <a:accent3>
        <a:srgbClr val="F6BD1E"/>
      </a:accent3>
      <a:accent4>
        <a:srgbClr val="C74167"/>
      </a:accent4>
      <a:accent5>
        <a:srgbClr val="F17E1F"/>
      </a:accent5>
      <a:accent6>
        <a:srgbClr val="6681CC"/>
      </a:accent6>
      <a:hlink>
        <a:srgbClr val="F17E1F"/>
      </a:hlink>
      <a:folHlink>
        <a:srgbClr val="96969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eması">
  <a:themeElements>
    <a:clrScheme name="WireframeBuilding">
      <a:dk1>
        <a:srgbClr val="404040"/>
      </a:dk1>
      <a:lt1>
        <a:sysClr val="window" lastClr="FFFFFF"/>
      </a:lt1>
      <a:dk2>
        <a:srgbClr val="000000"/>
      </a:dk2>
      <a:lt2>
        <a:srgbClr val="E4F9F9"/>
      </a:lt2>
      <a:accent1>
        <a:srgbClr val="1BDCFF"/>
      </a:accent1>
      <a:accent2>
        <a:srgbClr val="3AC673"/>
      </a:accent2>
      <a:accent3>
        <a:srgbClr val="F6BD1E"/>
      </a:accent3>
      <a:accent4>
        <a:srgbClr val="C74167"/>
      </a:accent4>
      <a:accent5>
        <a:srgbClr val="F17E1F"/>
      </a:accent5>
      <a:accent6>
        <a:srgbClr val="6681CC"/>
      </a:accent6>
      <a:hlink>
        <a:srgbClr val="F17E1F"/>
      </a:hlink>
      <a:folHlink>
        <a:srgbClr val="96969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VSO_x0020_item_x0020_id xmlns="40262f94-9f35-4ac3-9a90-690165a166b7" xsi:nil="true"/>
    <Assetid_x0020_ xmlns="40262f94-9f35-4ac3-9a90-690165a166b7" xsi:nil="true"/>
    <Item_x0020_Details xmlns="40262f94-9f35-4ac3-9a90-690165a166b7" xsi:nil="true"/>
    <Template_x0020_details xmlns="40262f94-9f35-4ac3-9a90-690165a166b7"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A3F7D94069FF64A86F7DFF56D60E3BE" ma:contentTypeVersion="6" ma:contentTypeDescription="Create a new document." ma:contentTypeScope="" ma:versionID="c32302c77d4085ecf495bdddb7f5e889">
  <xsd:schema xmlns:xsd="http://www.w3.org/2001/XMLSchema" xmlns:xs="http://www.w3.org/2001/XMLSchema" xmlns:p="http://schemas.microsoft.com/office/2006/metadata/properties" xmlns:ns2="a4f35948-e619-41b3-aa29-22878b09cfd2" xmlns:ns3="40262f94-9f35-4ac3-9a90-690165a166b7" targetNamespace="http://schemas.microsoft.com/office/2006/metadata/properties" ma:root="true" ma:fieldsID="4ab5ae46be95f9d0be6107e8200be7a2" ns2:_="" ns3:_="">
    <xsd:import namespace="a4f35948-e619-41b3-aa29-22878b09cfd2"/>
    <xsd:import namespace="40262f94-9f35-4ac3-9a90-690165a166b7"/>
    <xsd:element name="properties">
      <xsd:complexType>
        <xsd:sequence>
          <xsd:element name="documentManagement">
            <xsd:complexType>
              <xsd:all>
                <xsd:element ref="ns2:SharedWithUsers" minOccurs="0"/>
                <xsd:element ref="ns2:SharedWithDetails" minOccurs="0"/>
                <xsd:element ref="ns3:VSO_x0020_item_x0020_id" minOccurs="0"/>
                <xsd:element ref="ns3:Item_x0020_Details" minOccurs="0"/>
                <xsd:element ref="ns3:Template_x0020_details" minOccurs="0"/>
                <xsd:element ref="ns3:Assetid_x0020_"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f35948-e619-41b3-aa29-22878b09cfd2"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0262f94-9f35-4ac3-9a90-690165a166b7" elementFormDefault="qualified">
    <xsd:import namespace="http://schemas.microsoft.com/office/2006/documentManagement/types"/>
    <xsd:import namespace="http://schemas.microsoft.com/office/infopath/2007/PartnerControls"/>
    <xsd:element name="VSO_x0020_item_x0020_id" ma:index="10" nillable="true" ma:displayName="VSO item id" ma:description="Please add the bug number to refer to VSO items." ma:internalName="VSO_x0020_item_x0020_id">
      <xsd:simpleType>
        <xsd:restriction base="dms:Text">
          <xsd:maxLength value="255"/>
        </xsd:restriction>
      </xsd:simpleType>
    </xsd:element>
    <xsd:element name="Item_x0020_Details" ma:index="11" nillable="true" ma:displayName="Item Details" ma:internalName="Item_x0020_Details">
      <xsd:simpleType>
        <xsd:restriction base="dms:Note">
          <xsd:maxLength value="255"/>
        </xsd:restriction>
      </xsd:simpleType>
    </xsd:element>
    <xsd:element name="Template_x0020_details" ma:index="12" nillable="true" ma:displayName="Template details" ma:internalName="Template_x0020_details">
      <xsd:simpleType>
        <xsd:restriction base="dms:Text"/>
      </xsd:simpleType>
    </xsd:element>
    <xsd:element name="Assetid_x0020_" ma:index="13" nillable="true" ma:displayName="Assetid " ma:internalName="Assetid_x0020_">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630C5B9-1E5F-4356-968E-2FC64955BFF3}">
  <ds:schemaRefs>
    <ds:schemaRef ds:uri="http://schemas.microsoft.com/office/infopath/2007/PartnerControl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40262f94-9f35-4ac3-9a90-690165a166b7"/>
    <ds:schemaRef ds:uri="a4f35948-e619-41b3-aa29-22878b09cfd2"/>
    <ds:schemaRef ds:uri="http://www.w3.org/XML/1998/namespace"/>
  </ds:schemaRefs>
</ds:datastoreItem>
</file>

<file path=customXml/itemProps2.xml><?xml version="1.0" encoding="utf-8"?>
<ds:datastoreItem xmlns:ds="http://schemas.openxmlformats.org/officeDocument/2006/customXml" ds:itemID="{2E6DFB71-5650-4E53-8134-FCF33ECDD3D1}">
  <ds:schemaRefs>
    <ds:schemaRef ds:uri="http://schemas.microsoft.com/sharepoint/v3/contenttype/forms"/>
  </ds:schemaRefs>
</ds:datastoreItem>
</file>

<file path=customXml/itemProps3.xml><?xml version="1.0" encoding="utf-8"?>
<ds:datastoreItem xmlns:ds="http://schemas.openxmlformats.org/officeDocument/2006/customXml" ds:itemID="{8DD6EEDF-527A-4587-A446-F1DE3EAF9DA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4f35948-e619-41b3-aa29-22878b09cfd2"/>
    <ds:schemaRef ds:uri="40262f94-9f35-4ac3-9a90-690165a166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İş tel çerçeve yapı sunusu (geniş ekran)</Template>
  <TotalTime>313</TotalTime>
  <Words>4374</Words>
  <Application>Microsoft Office PowerPoint</Application>
  <PresentationFormat>Geniş ekran</PresentationFormat>
  <Paragraphs>141</Paragraphs>
  <Slides>25</Slides>
  <Notes>22</Notes>
  <HiddenSlides>0</HiddenSlides>
  <MMClips>0</MMClips>
  <ScaleCrop>false</ScaleCrop>
  <HeadingPairs>
    <vt:vector size="4" baseType="variant">
      <vt:variant>
        <vt:lpstr>Tema</vt:lpstr>
      </vt:variant>
      <vt:variant>
        <vt:i4>1</vt:i4>
      </vt:variant>
      <vt:variant>
        <vt:lpstr>Slayt Başlıkları</vt:lpstr>
      </vt:variant>
      <vt:variant>
        <vt:i4>25</vt:i4>
      </vt:variant>
    </vt:vector>
  </HeadingPairs>
  <TitlesOfParts>
    <vt:vector size="26" baseType="lpstr">
      <vt:lpstr>Tel Çerçeve Bina 16x9</vt:lpstr>
      <vt:lpstr>YAPIM İŞLERİ GENEL ŞARTNAMESİ</vt:lpstr>
      <vt:lpstr>BÖLÜMLER</vt:lpstr>
      <vt:lpstr>Genel hükümler</vt:lpstr>
      <vt:lpstr>İŞYERLERİ</vt:lpstr>
      <vt:lpstr>İŞYERLERİ</vt:lpstr>
      <vt:lpstr>PROJELER</vt:lpstr>
      <vt:lpstr>PowerPoint Sunusu</vt:lpstr>
      <vt:lpstr>İŞİN YÜRÜTÜLMESİ</vt:lpstr>
      <vt:lpstr>İŞİN YÜRÜTÜLMESİ</vt:lpstr>
      <vt:lpstr>İŞİN YÜRÜTÜLMESİ</vt:lpstr>
      <vt:lpstr>İŞİN YÜRÜTÜLMESİ</vt:lpstr>
      <vt:lpstr>İŞİN YÜRÜTÜLMESİ</vt:lpstr>
      <vt:lpstr>MALZEME OCAKLARININ KULLANILMASI, YIKMA VE KAZILAR</vt:lpstr>
      <vt:lpstr>MALZEME OCAKLARININ KULLANILMASI, YIKMA VE KAZILAR</vt:lpstr>
      <vt:lpstr>PowerPoint Sunusu</vt:lpstr>
      <vt:lpstr>PowerPoint Sunusu</vt:lpstr>
      <vt:lpstr>HAKEDİŞ RAPORLARI</vt:lpstr>
      <vt:lpstr>PowerPoint Sunusu</vt:lpstr>
      <vt:lpstr>PowerPoint Sunusu</vt:lpstr>
      <vt:lpstr>SÖZLEŞME İLİŞKİLERİ</vt:lpstr>
      <vt:lpstr>SÖZLEŞME İLİŞKİLERİ</vt:lpstr>
      <vt:lpstr>KAMU İHALE DAVALARI</vt:lpstr>
      <vt:lpstr>PowerPoint Sunusu</vt:lpstr>
      <vt:lpstr>PowerPoint Sunusu</vt:lpstr>
      <vt:lpstr>PowerPoint Sunusu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ENES KARAHAN</dc:creator>
  <cp:lastModifiedBy>ENES KARAHAN</cp:lastModifiedBy>
  <cp:revision>6</cp:revision>
  <dcterms:created xsi:type="dcterms:W3CDTF">2024-10-29T16:06:19Z</dcterms:created>
  <dcterms:modified xsi:type="dcterms:W3CDTF">2024-11-18T09:59:31Z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