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5" r:id="rId1"/>
  </p:sldMasterIdLst>
  <p:notesMasterIdLst>
    <p:notesMasterId r:id="rId19"/>
  </p:notesMasterIdLst>
  <p:sldIdLst>
    <p:sldId id="256" r:id="rId2"/>
    <p:sldId id="272" r:id="rId3"/>
    <p:sldId id="273" r:id="rId4"/>
    <p:sldId id="278" r:id="rId5"/>
    <p:sldId id="274" r:id="rId6"/>
    <p:sldId id="277" r:id="rId7"/>
    <p:sldId id="276" r:id="rId8"/>
    <p:sldId id="284" r:id="rId9"/>
    <p:sldId id="285" r:id="rId10"/>
    <p:sldId id="286" r:id="rId11"/>
    <p:sldId id="275" r:id="rId12"/>
    <p:sldId id="280" r:id="rId13"/>
    <p:sldId id="279" r:id="rId14"/>
    <p:sldId id="281" r:id="rId15"/>
    <p:sldId id="282" r:id="rId16"/>
    <p:sldId id="283" r:id="rId17"/>
    <p:sldId id="287" r:id="rId18"/>
  </p:sldIdLst>
  <p:sldSz cx="12192000" cy="6858000"/>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Orta Stil 2 - Vurgu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Açık Stil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Açık Stil 1 - Vurgu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0E3FDE45-AF77-4B5C-9715-49D594BDF05E}" styleName="Açık Stil 1 - Vurgu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BC89EF96-8CEA-46FF-86C4-4CE0E7609802}" styleName="Açık Stil 3 - Vurgu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92" autoAdjust="0"/>
    <p:restoredTop sz="94660"/>
  </p:normalViewPr>
  <p:slideViewPr>
    <p:cSldViewPr snapToGrid="0">
      <p:cViewPr varScale="1">
        <p:scale>
          <a:sx n="90" d="100"/>
          <a:sy n="90" d="100"/>
        </p:scale>
        <p:origin x="84" y="76"/>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6C85730-D4C7-40D8-BA9E-3EED2F1BC81F}" type="doc">
      <dgm:prSet loTypeId="urn:microsoft.com/office/officeart/2005/8/layout/hierarchy1" loCatId="hierarchy" qsTypeId="urn:microsoft.com/office/officeart/2005/8/quickstyle/simple1" qsCatId="simple" csTypeId="urn:microsoft.com/office/officeart/2005/8/colors/colorful2" csCatId="colorful"/>
      <dgm:spPr/>
      <dgm:t>
        <a:bodyPr/>
        <a:lstStyle/>
        <a:p>
          <a:endParaRPr lang="en-US"/>
        </a:p>
      </dgm:t>
    </dgm:pt>
    <dgm:pt modelId="{4CB16084-F6BE-4AB7-B020-A6B5BEFA9E31}">
      <dgm:prSet/>
      <dgm:spPr/>
      <dgm:t>
        <a:bodyPr/>
        <a:lstStyle/>
        <a:p>
          <a:r>
            <a:rPr lang="tr-TR"/>
            <a:t>Bir şirketin birincil amacı şirketin piyasa değerini en yükseğe çıkarmaktır. </a:t>
          </a:r>
          <a:endParaRPr lang="en-US"/>
        </a:p>
      </dgm:t>
    </dgm:pt>
    <dgm:pt modelId="{1DCF1668-D9D7-43FA-9AFD-FD0B93BAF234}" type="parTrans" cxnId="{310470E5-CEDD-4041-B109-D419ADB1A2BF}">
      <dgm:prSet/>
      <dgm:spPr/>
      <dgm:t>
        <a:bodyPr/>
        <a:lstStyle/>
        <a:p>
          <a:endParaRPr lang="en-US"/>
        </a:p>
      </dgm:t>
    </dgm:pt>
    <dgm:pt modelId="{F5CBFACA-C062-478F-A52E-4D5FFA89E018}" type="sibTrans" cxnId="{310470E5-CEDD-4041-B109-D419ADB1A2BF}">
      <dgm:prSet/>
      <dgm:spPr/>
      <dgm:t>
        <a:bodyPr/>
        <a:lstStyle/>
        <a:p>
          <a:endParaRPr lang="en-US"/>
        </a:p>
      </dgm:t>
    </dgm:pt>
    <dgm:pt modelId="{3DF2A586-0DB7-4FBB-BE95-EB144AF42909}">
      <dgm:prSet/>
      <dgm:spPr/>
      <dgm:t>
        <a:bodyPr/>
        <a:lstStyle/>
        <a:p>
          <a:r>
            <a:rPr lang="tr-TR"/>
            <a:t>Değerleme birleşme ve satın alma, halka arz veya yatırım yapma süreçlerinde en önemli unsurlardan birisidir. </a:t>
          </a:r>
          <a:endParaRPr lang="en-US"/>
        </a:p>
      </dgm:t>
    </dgm:pt>
    <dgm:pt modelId="{0E91E9FA-ADA0-47FE-B88E-D02AEDC08916}" type="parTrans" cxnId="{DA1393A4-E2D2-46E6-93DE-50BFD89037B8}">
      <dgm:prSet/>
      <dgm:spPr/>
      <dgm:t>
        <a:bodyPr/>
        <a:lstStyle/>
        <a:p>
          <a:endParaRPr lang="en-US"/>
        </a:p>
      </dgm:t>
    </dgm:pt>
    <dgm:pt modelId="{C8586F11-08E2-441E-936A-703F1F31DC80}" type="sibTrans" cxnId="{DA1393A4-E2D2-46E6-93DE-50BFD89037B8}">
      <dgm:prSet/>
      <dgm:spPr/>
      <dgm:t>
        <a:bodyPr/>
        <a:lstStyle/>
        <a:p>
          <a:endParaRPr lang="en-US"/>
        </a:p>
      </dgm:t>
    </dgm:pt>
    <dgm:pt modelId="{4B04F1CB-6B03-47C5-9F01-7384D93FA8FF}" type="pres">
      <dgm:prSet presAssocID="{56C85730-D4C7-40D8-BA9E-3EED2F1BC81F}" presName="hierChild1" presStyleCnt="0">
        <dgm:presLayoutVars>
          <dgm:chPref val="1"/>
          <dgm:dir/>
          <dgm:animOne val="branch"/>
          <dgm:animLvl val="lvl"/>
          <dgm:resizeHandles/>
        </dgm:presLayoutVars>
      </dgm:prSet>
      <dgm:spPr/>
    </dgm:pt>
    <dgm:pt modelId="{D0C24F25-3618-4479-BDF8-4132C8FFC001}" type="pres">
      <dgm:prSet presAssocID="{4CB16084-F6BE-4AB7-B020-A6B5BEFA9E31}" presName="hierRoot1" presStyleCnt="0"/>
      <dgm:spPr/>
    </dgm:pt>
    <dgm:pt modelId="{4FB1CD5F-61B8-487D-8C89-B8BD58098F35}" type="pres">
      <dgm:prSet presAssocID="{4CB16084-F6BE-4AB7-B020-A6B5BEFA9E31}" presName="composite" presStyleCnt="0"/>
      <dgm:spPr/>
    </dgm:pt>
    <dgm:pt modelId="{517E833C-DDBC-48A0-984E-AE6F7E6F5079}" type="pres">
      <dgm:prSet presAssocID="{4CB16084-F6BE-4AB7-B020-A6B5BEFA9E31}" presName="background" presStyleLbl="node0" presStyleIdx="0" presStyleCnt="2"/>
      <dgm:spPr/>
    </dgm:pt>
    <dgm:pt modelId="{4BB30668-6642-47E2-A7FB-D7C9F56CC5FD}" type="pres">
      <dgm:prSet presAssocID="{4CB16084-F6BE-4AB7-B020-A6B5BEFA9E31}" presName="text" presStyleLbl="fgAcc0" presStyleIdx="0" presStyleCnt="2">
        <dgm:presLayoutVars>
          <dgm:chPref val="3"/>
        </dgm:presLayoutVars>
      </dgm:prSet>
      <dgm:spPr/>
    </dgm:pt>
    <dgm:pt modelId="{2AFFFDAF-83BD-4424-8851-9C3C8CCC4BFF}" type="pres">
      <dgm:prSet presAssocID="{4CB16084-F6BE-4AB7-B020-A6B5BEFA9E31}" presName="hierChild2" presStyleCnt="0"/>
      <dgm:spPr/>
    </dgm:pt>
    <dgm:pt modelId="{5528E36C-4A2A-4E4F-AAA2-4B11F2CC3C2C}" type="pres">
      <dgm:prSet presAssocID="{3DF2A586-0DB7-4FBB-BE95-EB144AF42909}" presName="hierRoot1" presStyleCnt="0"/>
      <dgm:spPr/>
    </dgm:pt>
    <dgm:pt modelId="{C17E6716-C16D-4917-A990-262BCCAA1A32}" type="pres">
      <dgm:prSet presAssocID="{3DF2A586-0DB7-4FBB-BE95-EB144AF42909}" presName="composite" presStyleCnt="0"/>
      <dgm:spPr/>
    </dgm:pt>
    <dgm:pt modelId="{071F7BD8-A646-4D24-9EF6-1A5FAAEEE577}" type="pres">
      <dgm:prSet presAssocID="{3DF2A586-0DB7-4FBB-BE95-EB144AF42909}" presName="background" presStyleLbl="node0" presStyleIdx="1" presStyleCnt="2"/>
      <dgm:spPr/>
    </dgm:pt>
    <dgm:pt modelId="{3BC5AB8E-2A3A-4F78-AC4D-12F6E5BFA61C}" type="pres">
      <dgm:prSet presAssocID="{3DF2A586-0DB7-4FBB-BE95-EB144AF42909}" presName="text" presStyleLbl="fgAcc0" presStyleIdx="1" presStyleCnt="2">
        <dgm:presLayoutVars>
          <dgm:chPref val="3"/>
        </dgm:presLayoutVars>
      </dgm:prSet>
      <dgm:spPr/>
    </dgm:pt>
    <dgm:pt modelId="{C2BFBAB8-967D-403E-9197-4972024F0C34}" type="pres">
      <dgm:prSet presAssocID="{3DF2A586-0DB7-4FBB-BE95-EB144AF42909}" presName="hierChild2" presStyleCnt="0"/>
      <dgm:spPr/>
    </dgm:pt>
  </dgm:ptLst>
  <dgm:cxnLst>
    <dgm:cxn modelId="{B99AB780-264E-4633-AC77-1C43897D095F}" type="presOf" srcId="{4CB16084-F6BE-4AB7-B020-A6B5BEFA9E31}" destId="{4BB30668-6642-47E2-A7FB-D7C9F56CC5FD}" srcOrd="0" destOrd="0" presId="urn:microsoft.com/office/officeart/2005/8/layout/hierarchy1"/>
    <dgm:cxn modelId="{40575A90-3ED4-4EE7-9F01-6AA8897F0DEB}" type="presOf" srcId="{3DF2A586-0DB7-4FBB-BE95-EB144AF42909}" destId="{3BC5AB8E-2A3A-4F78-AC4D-12F6E5BFA61C}" srcOrd="0" destOrd="0" presId="urn:microsoft.com/office/officeart/2005/8/layout/hierarchy1"/>
    <dgm:cxn modelId="{DA1393A4-E2D2-46E6-93DE-50BFD89037B8}" srcId="{56C85730-D4C7-40D8-BA9E-3EED2F1BC81F}" destId="{3DF2A586-0DB7-4FBB-BE95-EB144AF42909}" srcOrd="1" destOrd="0" parTransId="{0E91E9FA-ADA0-47FE-B88E-D02AEDC08916}" sibTransId="{C8586F11-08E2-441E-936A-703F1F31DC80}"/>
    <dgm:cxn modelId="{310470E5-CEDD-4041-B109-D419ADB1A2BF}" srcId="{56C85730-D4C7-40D8-BA9E-3EED2F1BC81F}" destId="{4CB16084-F6BE-4AB7-B020-A6B5BEFA9E31}" srcOrd="0" destOrd="0" parTransId="{1DCF1668-D9D7-43FA-9AFD-FD0B93BAF234}" sibTransId="{F5CBFACA-C062-478F-A52E-4D5FFA89E018}"/>
    <dgm:cxn modelId="{51311DFF-F304-4017-A3CD-1E8912F9AF0D}" type="presOf" srcId="{56C85730-D4C7-40D8-BA9E-3EED2F1BC81F}" destId="{4B04F1CB-6B03-47C5-9F01-7384D93FA8FF}" srcOrd="0" destOrd="0" presId="urn:microsoft.com/office/officeart/2005/8/layout/hierarchy1"/>
    <dgm:cxn modelId="{99F7696E-A2D3-4133-93E5-6ED34B36905A}" type="presParOf" srcId="{4B04F1CB-6B03-47C5-9F01-7384D93FA8FF}" destId="{D0C24F25-3618-4479-BDF8-4132C8FFC001}" srcOrd="0" destOrd="0" presId="urn:microsoft.com/office/officeart/2005/8/layout/hierarchy1"/>
    <dgm:cxn modelId="{B72759BD-2965-48D8-80A7-49DF9DD880B3}" type="presParOf" srcId="{D0C24F25-3618-4479-BDF8-4132C8FFC001}" destId="{4FB1CD5F-61B8-487D-8C89-B8BD58098F35}" srcOrd="0" destOrd="0" presId="urn:microsoft.com/office/officeart/2005/8/layout/hierarchy1"/>
    <dgm:cxn modelId="{85CFD773-0E8B-4BC8-B441-8848C6B75651}" type="presParOf" srcId="{4FB1CD5F-61B8-487D-8C89-B8BD58098F35}" destId="{517E833C-DDBC-48A0-984E-AE6F7E6F5079}" srcOrd="0" destOrd="0" presId="urn:microsoft.com/office/officeart/2005/8/layout/hierarchy1"/>
    <dgm:cxn modelId="{64FF6C85-3197-4A38-8EE2-DFA8E72C6534}" type="presParOf" srcId="{4FB1CD5F-61B8-487D-8C89-B8BD58098F35}" destId="{4BB30668-6642-47E2-A7FB-D7C9F56CC5FD}" srcOrd="1" destOrd="0" presId="urn:microsoft.com/office/officeart/2005/8/layout/hierarchy1"/>
    <dgm:cxn modelId="{DB660A10-0653-4944-A2DA-CDC8C732357F}" type="presParOf" srcId="{D0C24F25-3618-4479-BDF8-4132C8FFC001}" destId="{2AFFFDAF-83BD-4424-8851-9C3C8CCC4BFF}" srcOrd="1" destOrd="0" presId="urn:microsoft.com/office/officeart/2005/8/layout/hierarchy1"/>
    <dgm:cxn modelId="{3F079295-0D19-4EEE-8CBA-FE114F6C0CE6}" type="presParOf" srcId="{4B04F1CB-6B03-47C5-9F01-7384D93FA8FF}" destId="{5528E36C-4A2A-4E4F-AAA2-4B11F2CC3C2C}" srcOrd="1" destOrd="0" presId="urn:microsoft.com/office/officeart/2005/8/layout/hierarchy1"/>
    <dgm:cxn modelId="{D19F92F6-500A-4585-8E15-237327F6E89C}" type="presParOf" srcId="{5528E36C-4A2A-4E4F-AAA2-4B11F2CC3C2C}" destId="{C17E6716-C16D-4917-A990-262BCCAA1A32}" srcOrd="0" destOrd="0" presId="urn:microsoft.com/office/officeart/2005/8/layout/hierarchy1"/>
    <dgm:cxn modelId="{E14A7C59-B411-4895-9D5B-DB47B15CE0D4}" type="presParOf" srcId="{C17E6716-C16D-4917-A990-262BCCAA1A32}" destId="{071F7BD8-A646-4D24-9EF6-1A5FAAEEE577}" srcOrd="0" destOrd="0" presId="urn:microsoft.com/office/officeart/2005/8/layout/hierarchy1"/>
    <dgm:cxn modelId="{4667526E-8C7F-433F-9964-677A7794ABE3}" type="presParOf" srcId="{C17E6716-C16D-4917-A990-262BCCAA1A32}" destId="{3BC5AB8E-2A3A-4F78-AC4D-12F6E5BFA61C}" srcOrd="1" destOrd="0" presId="urn:microsoft.com/office/officeart/2005/8/layout/hierarchy1"/>
    <dgm:cxn modelId="{5F899896-8909-4D36-B3CA-39DD1392E31A}" type="presParOf" srcId="{5528E36C-4A2A-4E4F-AAA2-4B11F2CC3C2C}" destId="{C2BFBAB8-967D-403E-9197-4972024F0C34}"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4CC2097-A6B1-4F5A-A0B4-580CC02D0D33}" type="doc">
      <dgm:prSet loTypeId="urn:microsoft.com/office/officeart/2016/7/layout/LinearBlockProcessNumbered" loCatId="process" qsTypeId="urn:microsoft.com/office/officeart/2005/8/quickstyle/simple1" qsCatId="simple" csTypeId="urn:microsoft.com/office/officeart/2005/8/colors/colorful1" csCatId="colorful"/>
      <dgm:spPr/>
      <dgm:t>
        <a:bodyPr/>
        <a:lstStyle/>
        <a:p>
          <a:endParaRPr lang="en-US"/>
        </a:p>
      </dgm:t>
    </dgm:pt>
    <dgm:pt modelId="{F17D1208-72E2-49F3-870B-29EE44F79163}">
      <dgm:prSet/>
      <dgm:spPr/>
      <dgm:t>
        <a:bodyPr/>
        <a:lstStyle/>
        <a:p>
          <a:r>
            <a:rPr lang="tr-TR"/>
            <a:t>Defter Değeri (Toplam Varlıklar-Toplam Yükümlülükler)</a:t>
          </a:r>
          <a:endParaRPr lang="en-US"/>
        </a:p>
      </dgm:t>
    </dgm:pt>
    <dgm:pt modelId="{6F007313-A04E-4750-A143-4D9B337832CF}" type="parTrans" cxnId="{5A1055A7-83F6-4A07-B75A-23ECB3AEBA76}">
      <dgm:prSet/>
      <dgm:spPr/>
      <dgm:t>
        <a:bodyPr/>
        <a:lstStyle/>
        <a:p>
          <a:endParaRPr lang="en-US"/>
        </a:p>
      </dgm:t>
    </dgm:pt>
    <dgm:pt modelId="{5D83B431-5D76-45C6-94A9-9BC4DFCE8022}" type="sibTrans" cxnId="{5A1055A7-83F6-4A07-B75A-23ECB3AEBA76}">
      <dgm:prSet phldrT="01" phldr="0"/>
      <dgm:spPr/>
      <dgm:t>
        <a:bodyPr/>
        <a:lstStyle/>
        <a:p>
          <a:r>
            <a:rPr lang="en-US"/>
            <a:t>01</a:t>
          </a:r>
        </a:p>
      </dgm:t>
    </dgm:pt>
    <dgm:pt modelId="{D77EECB3-1B96-4CA4-B504-DDC579A0AA64}">
      <dgm:prSet/>
      <dgm:spPr/>
      <dgm:t>
        <a:bodyPr/>
        <a:lstStyle/>
        <a:p>
          <a:r>
            <a:rPr lang="tr-TR"/>
            <a:t>Net Aktif Değer (Varlıkların cari değeri-Borçların cari değeri)</a:t>
          </a:r>
          <a:endParaRPr lang="en-US"/>
        </a:p>
      </dgm:t>
    </dgm:pt>
    <dgm:pt modelId="{05D67729-C1E2-41FD-B68B-FD57E6A7BD02}" type="parTrans" cxnId="{4D188CFC-75BB-4546-BE57-A51118DD490D}">
      <dgm:prSet/>
      <dgm:spPr/>
      <dgm:t>
        <a:bodyPr/>
        <a:lstStyle/>
        <a:p>
          <a:endParaRPr lang="en-US"/>
        </a:p>
      </dgm:t>
    </dgm:pt>
    <dgm:pt modelId="{366A594A-E1B1-4A8E-AEE9-DC66AD2F2B7E}" type="sibTrans" cxnId="{4D188CFC-75BB-4546-BE57-A51118DD490D}">
      <dgm:prSet phldrT="02" phldr="0"/>
      <dgm:spPr/>
      <dgm:t>
        <a:bodyPr/>
        <a:lstStyle/>
        <a:p>
          <a:r>
            <a:rPr lang="en-US"/>
            <a:t>02</a:t>
          </a:r>
        </a:p>
      </dgm:t>
    </dgm:pt>
    <dgm:pt modelId="{19CFAE56-F329-4EAE-9AC6-94A44C873F12}">
      <dgm:prSet/>
      <dgm:spPr/>
      <dgm:t>
        <a:bodyPr/>
        <a:lstStyle/>
        <a:p>
          <a:r>
            <a:rPr lang="tr-TR"/>
            <a:t>Tasfiye Değeri (Varlıkların Cari değeri-borçların cari değeri-satış maliyetleri-tasfiye maliyetleri)</a:t>
          </a:r>
          <a:endParaRPr lang="en-US"/>
        </a:p>
      </dgm:t>
    </dgm:pt>
    <dgm:pt modelId="{787EACA0-6C00-45B4-8041-0F85DD77E5D5}" type="parTrans" cxnId="{E6EE2A74-531C-4C24-B4F1-865ADEDD2BBB}">
      <dgm:prSet/>
      <dgm:spPr/>
      <dgm:t>
        <a:bodyPr/>
        <a:lstStyle/>
        <a:p>
          <a:endParaRPr lang="en-US"/>
        </a:p>
      </dgm:t>
    </dgm:pt>
    <dgm:pt modelId="{11B33442-B6B2-437F-A1E7-52E267D32DFA}" type="sibTrans" cxnId="{E6EE2A74-531C-4C24-B4F1-865ADEDD2BBB}">
      <dgm:prSet phldrT="03" phldr="0"/>
      <dgm:spPr/>
      <dgm:t>
        <a:bodyPr/>
        <a:lstStyle/>
        <a:p>
          <a:r>
            <a:rPr lang="en-US"/>
            <a:t>03</a:t>
          </a:r>
        </a:p>
      </dgm:t>
    </dgm:pt>
    <dgm:pt modelId="{279EF789-2D4C-4AD4-B955-617A5D5876A9}" type="pres">
      <dgm:prSet presAssocID="{B4CC2097-A6B1-4F5A-A0B4-580CC02D0D33}" presName="Name0" presStyleCnt="0">
        <dgm:presLayoutVars>
          <dgm:animLvl val="lvl"/>
          <dgm:resizeHandles val="exact"/>
        </dgm:presLayoutVars>
      </dgm:prSet>
      <dgm:spPr/>
    </dgm:pt>
    <dgm:pt modelId="{8D23CDAC-898A-4DC9-8C83-C7B147EE041A}" type="pres">
      <dgm:prSet presAssocID="{F17D1208-72E2-49F3-870B-29EE44F79163}" presName="compositeNode" presStyleCnt="0">
        <dgm:presLayoutVars>
          <dgm:bulletEnabled val="1"/>
        </dgm:presLayoutVars>
      </dgm:prSet>
      <dgm:spPr/>
    </dgm:pt>
    <dgm:pt modelId="{75CC7E1A-5CA7-470A-BFCD-DF2509594664}" type="pres">
      <dgm:prSet presAssocID="{F17D1208-72E2-49F3-870B-29EE44F79163}" presName="bgRect" presStyleLbl="alignNode1" presStyleIdx="0" presStyleCnt="3"/>
      <dgm:spPr/>
    </dgm:pt>
    <dgm:pt modelId="{B2B3D71F-A4C4-4D24-9F80-ACDE12CE3B79}" type="pres">
      <dgm:prSet presAssocID="{5D83B431-5D76-45C6-94A9-9BC4DFCE8022}" presName="sibTransNodeRect" presStyleLbl="alignNode1" presStyleIdx="0" presStyleCnt="3">
        <dgm:presLayoutVars>
          <dgm:chMax val="0"/>
          <dgm:bulletEnabled val="1"/>
        </dgm:presLayoutVars>
      </dgm:prSet>
      <dgm:spPr/>
    </dgm:pt>
    <dgm:pt modelId="{7EF12208-5DA6-4BFF-8E79-DDB24787DD4A}" type="pres">
      <dgm:prSet presAssocID="{F17D1208-72E2-49F3-870B-29EE44F79163}" presName="nodeRect" presStyleLbl="alignNode1" presStyleIdx="0" presStyleCnt="3">
        <dgm:presLayoutVars>
          <dgm:bulletEnabled val="1"/>
        </dgm:presLayoutVars>
      </dgm:prSet>
      <dgm:spPr/>
    </dgm:pt>
    <dgm:pt modelId="{410754E1-CFAE-4A8E-A9AB-36389E0AB17F}" type="pres">
      <dgm:prSet presAssocID="{5D83B431-5D76-45C6-94A9-9BC4DFCE8022}" presName="sibTrans" presStyleCnt="0"/>
      <dgm:spPr/>
    </dgm:pt>
    <dgm:pt modelId="{0C6DBE26-477C-46CF-93CF-AE55E5DE3777}" type="pres">
      <dgm:prSet presAssocID="{D77EECB3-1B96-4CA4-B504-DDC579A0AA64}" presName="compositeNode" presStyleCnt="0">
        <dgm:presLayoutVars>
          <dgm:bulletEnabled val="1"/>
        </dgm:presLayoutVars>
      </dgm:prSet>
      <dgm:spPr/>
    </dgm:pt>
    <dgm:pt modelId="{559E00F7-B169-4E9D-9258-81533617A0DB}" type="pres">
      <dgm:prSet presAssocID="{D77EECB3-1B96-4CA4-B504-DDC579A0AA64}" presName="bgRect" presStyleLbl="alignNode1" presStyleIdx="1" presStyleCnt="3"/>
      <dgm:spPr/>
    </dgm:pt>
    <dgm:pt modelId="{3C8412A7-35E1-4EEC-B2D0-E5F7F5796EB4}" type="pres">
      <dgm:prSet presAssocID="{366A594A-E1B1-4A8E-AEE9-DC66AD2F2B7E}" presName="sibTransNodeRect" presStyleLbl="alignNode1" presStyleIdx="1" presStyleCnt="3">
        <dgm:presLayoutVars>
          <dgm:chMax val="0"/>
          <dgm:bulletEnabled val="1"/>
        </dgm:presLayoutVars>
      </dgm:prSet>
      <dgm:spPr/>
    </dgm:pt>
    <dgm:pt modelId="{008F3272-7D73-45EB-A9DD-E478C361F8E6}" type="pres">
      <dgm:prSet presAssocID="{D77EECB3-1B96-4CA4-B504-DDC579A0AA64}" presName="nodeRect" presStyleLbl="alignNode1" presStyleIdx="1" presStyleCnt="3">
        <dgm:presLayoutVars>
          <dgm:bulletEnabled val="1"/>
        </dgm:presLayoutVars>
      </dgm:prSet>
      <dgm:spPr/>
    </dgm:pt>
    <dgm:pt modelId="{8437668E-AA73-45A0-80A0-CB1966101891}" type="pres">
      <dgm:prSet presAssocID="{366A594A-E1B1-4A8E-AEE9-DC66AD2F2B7E}" presName="sibTrans" presStyleCnt="0"/>
      <dgm:spPr/>
    </dgm:pt>
    <dgm:pt modelId="{2C15F8D6-57CC-40C1-94D2-1BC6D1771A6A}" type="pres">
      <dgm:prSet presAssocID="{19CFAE56-F329-4EAE-9AC6-94A44C873F12}" presName="compositeNode" presStyleCnt="0">
        <dgm:presLayoutVars>
          <dgm:bulletEnabled val="1"/>
        </dgm:presLayoutVars>
      </dgm:prSet>
      <dgm:spPr/>
    </dgm:pt>
    <dgm:pt modelId="{033B4FE2-F729-4FB0-8B1F-BDDD583BEA97}" type="pres">
      <dgm:prSet presAssocID="{19CFAE56-F329-4EAE-9AC6-94A44C873F12}" presName="bgRect" presStyleLbl="alignNode1" presStyleIdx="2" presStyleCnt="3"/>
      <dgm:spPr/>
    </dgm:pt>
    <dgm:pt modelId="{64A57D08-6EB0-4369-B3D0-B3F4A878FC7B}" type="pres">
      <dgm:prSet presAssocID="{11B33442-B6B2-437F-A1E7-52E267D32DFA}" presName="sibTransNodeRect" presStyleLbl="alignNode1" presStyleIdx="2" presStyleCnt="3">
        <dgm:presLayoutVars>
          <dgm:chMax val="0"/>
          <dgm:bulletEnabled val="1"/>
        </dgm:presLayoutVars>
      </dgm:prSet>
      <dgm:spPr/>
    </dgm:pt>
    <dgm:pt modelId="{4726F3E0-9914-4B36-959B-4671985E4AE3}" type="pres">
      <dgm:prSet presAssocID="{19CFAE56-F329-4EAE-9AC6-94A44C873F12}" presName="nodeRect" presStyleLbl="alignNode1" presStyleIdx="2" presStyleCnt="3">
        <dgm:presLayoutVars>
          <dgm:bulletEnabled val="1"/>
        </dgm:presLayoutVars>
      </dgm:prSet>
      <dgm:spPr/>
    </dgm:pt>
  </dgm:ptLst>
  <dgm:cxnLst>
    <dgm:cxn modelId="{5BB6DE12-9468-41D8-8AD8-BF4CE46D4F13}" type="presOf" srcId="{D77EECB3-1B96-4CA4-B504-DDC579A0AA64}" destId="{559E00F7-B169-4E9D-9258-81533617A0DB}" srcOrd="0" destOrd="0" presId="urn:microsoft.com/office/officeart/2016/7/layout/LinearBlockProcessNumbered"/>
    <dgm:cxn modelId="{43F24F18-D5C7-4286-AD5D-B6BEF43F81DA}" type="presOf" srcId="{F17D1208-72E2-49F3-870B-29EE44F79163}" destId="{75CC7E1A-5CA7-470A-BFCD-DF2509594664}" srcOrd="0" destOrd="0" presId="urn:microsoft.com/office/officeart/2016/7/layout/LinearBlockProcessNumbered"/>
    <dgm:cxn modelId="{D758FC18-D9E3-4C77-B0BC-3542F48C71AC}" type="presOf" srcId="{B4CC2097-A6B1-4F5A-A0B4-580CC02D0D33}" destId="{279EF789-2D4C-4AD4-B955-617A5D5876A9}" srcOrd="0" destOrd="0" presId="urn:microsoft.com/office/officeart/2016/7/layout/LinearBlockProcessNumbered"/>
    <dgm:cxn modelId="{27B7063A-8964-43E4-A5FA-1535C00D38F2}" type="presOf" srcId="{5D83B431-5D76-45C6-94A9-9BC4DFCE8022}" destId="{B2B3D71F-A4C4-4D24-9F80-ACDE12CE3B79}" srcOrd="0" destOrd="0" presId="urn:microsoft.com/office/officeart/2016/7/layout/LinearBlockProcessNumbered"/>
    <dgm:cxn modelId="{7D52CC41-0BAF-427B-986F-2CD060626CB4}" type="presOf" srcId="{D77EECB3-1B96-4CA4-B504-DDC579A0AA64}" destId="{008F3272-7D73-45EB-A9DD-E478C361F8E6}" srcOrd="1" destOrd="0" presId="urn:microsoft.com/office/officeart/2016/7/layout/LinearBlockProcessNumbered"/>
    <dgm:cxn modelId="{C60EF668-6426-46FB-AA97-00C15274BF34}" type="presOf" srcId="{366A594A-E1B1-4A8E-AEE9-DC66AD2F2B7E}" destId="{3C8412A7-35E1-4EEC-B2D0-E5F7F5796EB4}" srcOrd="0" destOrd="0" presId="urn:microsoft.com/office/officeart/2016/7/layout/LinearBlockProcessNumbered"/>
    <dgm:cxn modelId="{E6EE2A74-531C-4C24-B4F1-865ADEDD2BBB}" srcId="{B4CC2097-A6B1-4F5A-A0B4-580CC02D0D33}" destId="{19CFAE56-F329-4EAE-9AC6-94A44C873F12}" srcOrd="2" destOrd="0" parTransId="{787EACA0-6C00-45B4-8041-0F85DD77E5D5}" sibTransId="{11B33442-B6B2-437F-A1E7-52E267D32DFA}"/>
    <dgm:cxn modelId="{DF5BEE54-7ADD-440B-8C0D-468C5872150E}" type="presOf" srcId="{F17D1208-72E2-49F3-870B-29EE44F79163}" destId="{7EF12208-5DA6-4BFF-8E79-DDB24787DD4A}" srcOrd="1" destOrd="0" presId="urn:microsoft.com/office/officeart/2016/7/layout/LinearBlockProcessNumbered"/>
    <dgm:cxn modelId="{5A1055A7-83F6-4A07-B75A-23ECB3AEBA76}" srcId="{B4CC2097-A6B1-4F5A-A0B4-580CC02D0D33}" destId="{F17D1208-72E2-49F3-870B-29EE44F79163}" srcOrd="0" destOrd="0" parTransId="{6F007313-A04E-4750-A143-4D9B337832CF}" sibTransId="{5D83B431-5D76-45C6-94A9-9BC4DFCE8022}"/>
    <dgm:cxn modelId="{14A9E6C4-5C8D-4F55-830D-7B31558EC8A5}" type="presOf" srcId="{19CFAE56-F329-4EAE-9AC6-94A44C873F12}" destId="{4726F3E0-9914-4B36-959B-4671985E4AE3}" srcOrd="1" destOrd="0" presId="urn:microsoft.com/office/officeart/2016/7/layout/LinearBlockProcessNumbered"/>
    <dgm:cxn modelId="{842882E8-F924-4618-A762-FFE641917636}" type="presOf" srcId="{19CFAE56-F329-4EAE-9AC6-94A44C873F12}" destId="{033B4FE2-F729-4FB0-8B1F-BDDD583BEA97}" srcOrd="0" destOrd="0" presId="urn:microsoft.com/office/officeart/2016/7/layout/LinearBlockProcessNumbered"/>
    <dgm:cxn modelId="{363BD7F2-E6B9-4633-93D6-418B9C0D97BE}" type="presOf" srcId="{11B33442-B6B2-437F-A1E7-52E267D32DFA}" destId="{64A57D08-6EB0-4369-B3D0-B3F4A878FC7B}" srcOrd="0" destOrd="0" presId="urn:microsoft.com/office/officeart/2016/7/layout/LinearBlockProcessNumbered"/>
    <dgm:cxn modelId="{4D188CFC-75BB-4546-BE57-A51118DD490D}" srcId="{B4CC2097-A6B1-4F5A-A0B4-580CC02D0D33}" destId="{D77EECB3-1B96-4CA4-B504-DDC579A0AA64}" srcOrd="1" destOrd="0" parTransId="{05D67729-C1E2-41FD-B68B-FD57E6A7BD02}" sibTransId="{366A594A-E1B1-4A8E-AEE9-DC66AD2F2B7E}"/>
    <dgm:cxn modelId="{4CAB16C8-C842-4C7A-B0E0-7577543E01CB}" type="presParOf" srcId="{279EF789-2D4C-4AD4-B955-617A5D5876A9}" destId="{8D23CDAC-898A-4DC9-8C83-C7B147EE041A}" srcOrd="0" destOrd="0" presId="urn:microsoft.com/office/officeart/2016/7/layout/LinearBlockProcessNumbered"/>
    <dgm:cxn modelId="{91684519-7FF3-46B9-9708-7B40283BA7A6}" type="presParOf" srcId="{8D23CDAC-898A-4DC9-8C83-C7B147EE041A}" destId="{75CC7E1A-5CA7-470A-BFCD-DF2509594664}" srcOrd="0" destOrd="0" presId="urn:microsoft.com/office/officeart/2016/7/layout/LinearBlockProcessNumbered"/>
    <dgm:cxn modelId="{BB1ACC1F-6A8C-4479-B8D0-9AA67E564D82}" type="presParOf" srcId="{8D23CDAC-898A-4DC9-8C83-C7B147EE041A}" destId="{B2B3D71F-A4C4-4D24-9F80-ACDE12CE3B79}" srcOrd="1" destOrd="0" presId="urn:microsoft.com/office/officeart/2016/7/layout/LinearBlockProcessNumbered"/>
    <dgm:cxn modelId="{5956DDE3-375B-41E1-9B27-8C7867407A68}" type="presParOf" srcId="{8D23CDAC-898A-4DC9-8C83-C7B147EE041A}" destId="{7EF12208-5DA6-4BFF-8E79-DDB24787DD4A}" srcOrd="2" destOrd="0" presId="urn:microsoft.com/office/officeart/2016/7/layout/LinearBlockProcessNumbered"/>
    <dgm:cxn modelId="{A90B02AC-2DAE-4C93-801F-E19B302E953E}" type="presParOf" srcId="{279EF789-2D4C-4AD4-B955-617A5D5876A9}" destId="{410754E1-CFAE-4A8E-A9AB-36389E0AB17F}" srcOrd="1" destOrd="0" presId="urn:microsoft.com/office/officeart/2016/7/layout/LinearBlockProcessNumbered"/>
    <dgm:cxn modelId="{26FACCFE-8383-42EC-8002-46EB006605BB}" type="presParOf" srcId="{279EF789-2D4C-4AD4-B955-617A5D5876A9}" destId="{0C6DBE26-477C-46CF-93CF-AE55E5DE3777}" srcOrd="2" destOrd="0" presId="urn:microsoft.com/office/officeart/2016/7/layout/LinearBlockProcessNumbered"/>
    <dgm:cxn modelId="{394A4C35-FCC4-4D66-8E2B-675436D57C04}" type="presParOf" srcId="{0C6DBE26-477C-46CF-93CF-AE55E5DE3777}" destId="{559E00F7-B169-4E9D-9258-81533617A0DB}" srcOrd="0" destOrd="0" presId="urn:microsoft.com/office/officeart/2016/7/layout/LinearBlockProcessNumbered"/>
    <dgm:cxn modelId="{C46A658E-E757-40C5-A5B5-082005BACDBD}" type="presParOf" srcId="{0C6DBE26-477C-46CF-93CF-AE55E5DE3777}" destId="{3C8412A7-35E1-4EEC-B2D0-E5F7F5796EB4}" srcOrd="1" destOrd="0" presId="urn:microsoft.com/office/officeart/2016/7/layout/LinearBlockProcessNumbered"/>
    <dgm:cxn modelId="{BD7D9661-F8B2-4BB6-8F06-34CC012A708C}" type="presParOf" srcId="{0C6DBE26-477C-46CF-93CF-AE55E5DE3777}" destId="{008F3272-7D73-45EB-A9DD-E478C361F8E6}" srcOrd="2" destOrd="0" presId="urn:microsoft.com/office/officeart/2016/7/layout/LinearBlockProcessNumbered"/>
    <dgm:cxn modelId="{A839BC85-10BE-4935-BDA3-B1AC0A7A8CEF}" type="presParOf" srcId="{279EF789-2D4C-4AD4-B955-617A5D5876A9}" destId="{8437668E-AA73-45A0-80A0-CB1966101891}" srcOrd="3" destOrd="0" presId="urn:microsoft.com/office/officeart/2016/7/layout/LinearBlockProcessNumbered"/>
    <dgm:cxn modelId="{0B149826-88FD-41AC-BB36-BC5B4B240B1B}" type="presParOf" srcId="{279EF789-2D4C-4AD4-B955-617A5D5876A9}" destId="{2C15F8D6-57CC-40C1-94D2-1BC6D1771A6A}" srcOrd="4" destOrd="0" presId="urn:microsoft.com/office/officeart/2016/7/layout/LinearBlockProcessNumbered"/>
    <dgm:cxn modelId="{3DD8173D-9DC8-494C-8009-A55C10C86AF0}" type="presParOf" srcId="{2C15F8D6-57CC-40C1-94D2-1BC6D1771A6A}" destId="{033B4FE2-F729-4FB0-8B1F-BDDD583BEA97}" srcOrd="0" destOrd="0" presId="urn:microsoft.com/office/officeart/2016/7/layout/LinearBlockProcessNumbered"/>
    <dgm:cxn modelId="{762A5880-69F1-49B0-B0A6-1E17F9391950}" type="presParOf" srcId="{2C15F8D6-57CC-40C1-94D2-1BC6D1771A6A}" destId="{64A57D08-6EB0-4369-B3D0-B3F4A878FC7B}" srcOrd="1" destOrd="0" presId="urn:microsoft.com/office/officeart/2016/7/layout/LinearBlockProcessNumbered"/>
    <dgm:cxn modelId="{8B5A632D-7BE6-4E5C-9E62-B82246C2BDDA}" type="presParOf" srcId="{2C15F8D6-57CC-40C1-94D2-1BC6D1771A6A}" destId="{4726F3E0-9914-4B36-959B-4671985E4AE3}" srcOrd="2" destOrd="0" presId="urn:microsoft.com/office/officeart/2016/7/layout/LinearBlockProcessNumbered"/>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BD01441-C720-4DEC-B6D3-B475248C1E78}" type="doc">
      <dgm:prSet loTypeId="urn:microsoft.com/office/officeart/2005/8/layout/vList2" loCatId="list" qsTypeId="urn:microsoft.com/office/officeart/2005/8/quickstyle/simple1" qsCatId="simple" csTypeId="urn:microsoft.com/office/officeart/2005/8/colors/colorful2" csCatId="colorful"/>
      <dgm:spPr/>
      <dgm:t>
        <a:bodyPr/>
        <a:lstStyle/>
        <a:p>
          <a:endParaRPr lang="en-US"/>
        </a:p>
      </dgm:t>
    </dgm:pt>
    <dgm:pt modelId="{D9D84F64-5019-4EA3-82E0-20AA4DDB022E}">
      <dgm:prSet/>
      <dgm:spPr/>
      <dgm:t>
        <a:bodyPr/>
        <a:lstStyle/>
        <a:p>
          <a:r>
            <a:rPr lang="tr-TR"/>
            <a:t>Gelirlerin Tahmini</a:t>
          </a:r>
          <a:endParaRPr lang="en-US"/>
        </a:p>
      </dgm:t>
    </dgm:pt>
    <dgm:pt modelId="{C40F292C-89DA-4209-A87F-9FCBA7332429}" type="parTrans" cxnId="{0DCB1474-B57D-43E2-92F7-1C5CF3B8A47E}">
      <dgm:prSet/>
      <dgm:spPr/>
      <dgm:t>
        <a:bodyPr/>
        <a:lstStyle/>
        <a:p>
          <a:endParaRPr lang="en-US"/>
        </a:p>
      </dgm:t>
    </dgm:pt>
    <dgm:pt modelId="{EEBC8FA8-AF4B-4858-B265-73906336EEC0}" type="sibTrans" cxnId="{0DCB1474-B57D-43E2-92F7-1C5CF3B8A47E}">
      <dgm:prSet/>
      <dgm:spPr/>
      <dgm:t>
        <a:bodyPr/>
        <a:lstStyle/>
        <a:p>
          <a:endParaRPr lang="en-US"/>
        </a:p>
      </dgm:t>
    </dgm:pt>
    <dgm:pt modelId="{980BEAE7-700E-4B92-A25E-099B97E0EDED}">
      <dgm:prSet/>
      <dgm:spPr/>
      <dgm:t>
        <a:bodyPr/>
        <a:lstStyle/>
        <a:p>
          <a:r>
            <a:rPr lang="tr-TR"/>
            <a:t>Giderlerin Tahmini</a:t>
          </a:r>
          <a:endParaRPr lang="en-US"/>
        </a:p>
      </dgm:t>
    </dgm:pt>
    <dgm:pt modelId="{35BE3B43-F60F-46AC-9236-E7ABF61D494F}" type="parTrans" cxnId="{6AD4E6B3-7707-4DEA-900D-3C8D53604185}">
      <dgm:prSet/>
      <dgm:spPr/>
      <dgm:t>
        <a:bodyPr/>
        <a:lstStyle/>
        <a:p>
          <a:endParaRPr lang="en-US"/>
        </a:p>
      </dgm:t>
    </dgm:pt>
    <dgm:pt modelId="{D55F3AA7-2FC9-449B-BD44-B6CB78B075D5}" type="sibTrans" cxnId="{6AD4E6B3-7707-4DEA-900D-3C8D53604185}">
      <dgm:prSet/>
      <dgm:spPr/>
      <dgm:t>
        <a:bodyPr/>
        <a:lstStyle/>
        <a:p>
          <a:endParaRPr lang="en-US"/>
        </a:p>
      </dgm:t>
    </dgm:pt>
    <dgm:pt modelId="{1A0D2B4D-E17E-4992-A806-3FB55C0174E3}">
      <dgm:prSet/>
      <dgm:spPr/>
      <dgm:t>
        <a:bodyPr/>
        <a:lstStyle/>
        <a:p>
          <a:r>
            <a:rPr lang="tr-TR"/>
            <a:t>Yatırım ve Net İşletme Sermayesindeki Değişimlerin Tahmini</a:t>
          </a:r>
          <a:endParaRPr lang="en-US"/>
        </a:p>
      </dgm:t>
    </dgm:pt>
    <dgm:pt modelId="{A7CB2C9E-11B4-4D87-95D0-05C03C4B1492}" type="parTrans" cxnId="{B9B3804F-E70D-4911-AD0C-EA0B43FBA08D}">
      <dgm:prSet/>
      <dgm:spPr/>
      <dgm:t>
        <a:bodyPr/>
        <a:lstStyle/>
        <a:p>
          <a:endParaRPr lang="en-US"/>
        </a:p>
      </dgm:t>
    </dgm:pt>
    <dgm:pt modelId="{A73E4F50-FAED-4863-83AC-ACB4BF6ED30B}" type="sibTrans" cxnId="{B9B3804F-E70D-4911-AD0C-EA0B43FBA08D}">
      <dgm:prSet/>
      <dgm:spPr/>
      <dgm:t>
        <a:bodyPr/>
        <a:lstStyle/>
        <a:p>
          <a:endParaRPr lang="en-US"/>
        </a:p>
      </dgm:t>
    </dgm:pt>
    <dgm:pt modelId="{C59AEF46-B856-4CC3-BABE-E8A937480CCA}">
      <dgm:prSet/>
      <dgm:spPr/>
      <dgm:t>
        <a:bodyPr/>
        <a:lstStyle/>
        <a:p>
          <a:r>
            <a:rPr lang="tr-TR"/>
            <a:t>Sermaye Yapısının Belirlenmesi</a:t>
          </a:r>
          <a:endParaRPr lang="en-US"/>
        </a:p>
      </dgm:t>
    </dgm:pt>
    <dgm:pt modelId="{47FF563C-B711-4463-8B41-E5783250C416}" type="parTrans" cxnId="{55D56CA2-F3F5-40D1-B1DA-828D24DBB151}">
      <dgm:prSet/>
      <dgm:spPr/>
      <dgm:t>
        <a:bodyPr/>
        <a:lstStyle/>
        <a:p>
          <a:endParaRPr lang="en-US"/>
        </a:p>
      </dgm:t>
    </dgm:pt>
    <dgm:pt modelId="{AD441655-B172-40CE-A9E3-A5CAAA70B284}" type="sibTrans" cxnId="{55D56CA2-F3F5-40D1-B1DA-828D24DBB151}">
      <dgm:prSet/>
      <dgm:spPr/>
      <dgm:t>
        <a:bodyPr/>
        <a:lstStyle/>
        <a:p>
          <a:endParaRPr lang="en-US"/>
        </a:p>
      </dgm:t>
    </dgm:pt>
    <dgm:pt modelId="{BCDD7CF9-AAD2-4480-B019-38C4426C5F2B}">
      <dgm:prSet/>
      <dgm:spPr/>
      <dgm:t>
        <a:bodyPr/>
        <a:lstStyle/>
        <a:p>
          <a:r>
            <a:rPr lang="tr-TR"/>
            <a:t>Devam Eden Değerin Tahmini</a:t>
          </a:r>
          <a:endParaRPr lang="en-US"/>
        </a:p>
      </dgm:t>
    </dgm:pt>
    <dgm:pt modelId="{FC9DC4F2-F253-4394-B1AA-FEABFCD1F8E8}" type="parTrans" cxnId="{4A182B81-88C9-44AC-84CF-5DE0DA286490}">
      <dgm:prSet/>
      <dgm:spPr/>
      <dgm:t>
        <a:bodyPr/>
        <a:lstStyle/>
        <a:p>
          <a:endParaRPr lang="en-US"/>
        </a:p>
      </dgm:t>
    </dgm:pt>
    <dgm:pt modelId="{E74EB681-270C-4EC0-8E2D-CAFC4595780C}" type="sibTrans" cxnId="{4A182B81-88C9-44AC-84CF-5DE0DA286490}">
      <dgm:prSet/>
      <dgm:spPr/>
      <dgm:t>
        <a:bodyPr/>
        <a:lstStyle/>
        <a:p>
          <a:endParaRPr lang="en-US"/>
        </a:p>
      </dgm:t>
    </dgm:pt>
    <dgm:pt modelId="{69891F7E-9ACE-473F-B92B-B2F524DDAA25}" type="pres">
      <dgm:prSet presAssocID="{9BD01441-C720-4DEC-B6D3-B475248C1E78}" presName="linear" presStyleCnt="0">
        <dgm:presLayoutVars>
          <dgm:animLvl val="lvl"/>
          <dgm:resizeHandles val="exact"/>
        </dgm:presLayoutVars>
      </dgm:prSet>
      <dgm:spPr/>
    </dgm:pt>
    <dgm:pt modelId="{973544E2-6AAE-48AC-A311-9A5A029EAFAA}" type="pres">
      <dgm:prSet presAssocID="{D9D84F64-5019-4EA3-82E0-20AA4DDB022E}" presName="parentText" presStyleLbl="node1" presStyleIdx="0" presStyleCnt="5">
        <dgm:presLayoutVars>
          <dgm:chMax val="0"/>
          <dgm:bulletEnabled val="1"/>
        </dgm:presLayoutVars>
      </dgm:prSet>
      <dgm:spPr/>
    </dgm:pt>
    <dgm:pt modelId="{BE461156-7592-4399-B476-6BA3325312BE}" type="pres">
      <dgm:prSet presAssocID="{EEBC8FA8-AF4B-4858-B265-73906336EEC0}" presName="spacer" presStyleCnt="0"/>
      <dgm:spPr/>
    </dgm:pt>
    <dgm:pt modelId="{F1679109-5923-4B7C-8BE8-315E5059E05C}" type="pres">
      <dgm:prSet presAssocID="{980BEAE7-700E-4B92-A25E-099B97E0EDED}" presName="parentText" presStyleLbl="node1" presStyleIdx="1" presStyleCnt="5">
        <dgm:presLayoutVars>
          <dgm:chMax val="0"/>
          <dgm:bulletEnabled val="1"/>
        </dgm:presLayoutVars>
      </dgm:prSet>
      <dgm:spPr/>
    </dgm:pt>
    <dgm:pt modelId="{7FBEF866-2164-485D-B855-22FD11DA2AE2}" type="pres">
      <dgm:prSet presAssocID="{D55F3AA7-2FC9-449B-BD44-B6CB78B075D5}" presName="spacer" presStyleCnt="0"/>
      <dgm:spPr/>
    </dgm:pt>
    <dgm:pt modelId="{D2BC51FA-81FB-4D62-B8FD-014A825F5E59}" type="pres">
      <dgm:prSet presAssocID="{1A0D2B4D-E17E-4992-A806-3FB55C0174E3}" presName="parentText" presStyleLbl="node1" presStyleIdx="2" presStyleCnt="5">
        <dgm:presLayoutVars>
          <dgm:chMax val="0"/>
          <dgm:bulletEnabled val="1"/>
        </dgm:presLayoutVars>
      </dgm:prSet>
      <dgm:spPr/>
    </dgm:pt>
    <dgm:pt modelId="{C1B2223A-B843-42D2-AA2D-C45C373BB37B}" type="pres">
      <dgm:prSet presAssocID="{A73E4F50-FAED-4863-83AC-ACB4BF6ED30B}" presName="spacer" presStyleCnt="0"/>
      <dgm:spPr/>
    </dgm:pt>
    <dgm:pt modelId="{F7E0FDD2-5FD7-46AE-80A3-BECDD1D0E3F8}" type="pres">
      <dgm:prSet presAssocID="{C59AEF46-B856-4CC3-BABE-E8A937480CCA}" presName="parentText" presStyleLbl="node1" presStyleIdx="3" presStyleCnt="5">
        <dgm:presLayoutVars>
          <dgm:chMax val="0"/>
          <dgm:bulletEnabled val="1"/>
        </dgm:presLayoutVars>
      </dgm:prSet>
      <dgm:spPr/>
    </dgm:pt>
    <dgm:pt modelId="{3473FD05-BBA0-4B8D-B767-344643C9FCF0}" type="pres">
      <dgm:prSet presAssocID="{AD441655-B172-40CE-A9E3-A5CAAA70B284}" presName="spacer" presStyleCnt="0"/>
      <dgm:spPr/>
    </dgm:pt>
    <dgm:pt modelId="{203288F4-4151-40B5-9B82-E094EFA0D9E9}" type="pres">
      <dgm:prSet presAssocID="{BCDD7CF9-AAD2-4480-B019-38C4426C5F2B}" presName="parentText" presStyleLbl="node1" presStyleIdx="4" presStyleCnt="5">
        <dgm:presLayoutVars>
          <dgm:chMax val="0"/>
          <dgm:bulletEnabled val="1"/>
        </dgm:presLayoutVars>
      </dgm:prSet>
      <dgm:spPr/>
    </dgm:pt>
  </dgm:ptLst>
  <dgm:cxnLst>
    <dgm:cxn modelId="{BD305D1D-1800-42D2-814E-2F36190B60EC}" type="presOf" srcId="{C59AEF46-B856-4CC3-BABE-E8A937480CCA}" destId="{F7E0FDD2-5FD7-46AE-80A3-BECDD1D0E3F8}" srcOrd="0" destOrd="0" presId="urn:microsoft.com/office/officeart/2005/8/layout/vList2"/>
    <dgm:cxn modelId="{32268F35-C2F1-4871-9F77-57490693C837}" type="presOf" srcId="{1A0D2B4D-E17E-4992-A806-3FB55C0174E3}" destId="{D2BC51FA-81FB-4D62-B8FD-014A825F5E59}" srcOrd="0" destOrd="0" presId="urn:microsoft.com/office/officeart/2005/8/layout/vList2"/>
    <dgm:cxn modelId="{21D5F93C-2586-48CF-92DC-EF980119BC7B}" type="presOf" srcId="{D9D84F64-5019-4EA3-82E0-20AA4DDB022E}" destId="{973544E2-6AAE-48AC-A311-9A5A029EAFAA}" srcOrd="0" destOrd="0" presId="urn:microsoft.com/office/officeart/2005/8/layout/vList2"/>
    <dgm:cxn modelId="{B9B3804F-E70D-4911-AD0C-EA0B43FBA08D}" srcId="{9BD01441-C720-4DEC-B6D3-B475248C1E78}" destId="{1A0D2B4D-E17E-4992-A806-3FB55C0174E3}" srcOrd="2" destOrd="0" parTransId="{A7CB2C9E-11B4-4D87-95D0-05C03C4B1492}" sibTransId="{A73E4F50-FAED-4863-83AC-ACB4BF6ED30B}"/>
    <dgm:cxn modelId="{0DCB1474-B57D-43E2-92F7-1C5CF3B8A47E}" srcId="{9BD01441-C720-4DEC-B6D3-B475248C1E78}" destId="{D9D84F64-5019-4EA3-82E0-20AA4DDB022E}" srcOrd="0" destOrd="0" parTransId="{C40F292C-89DA-4209-A87F-9FCBA7332429}" sibTransId="{EEBC8FA8-AF4B-4858-B265-73906336EEC0}"/>
    <dgm:cxn modelId="{FF338478-CA7C-416E-8514-A84DCAF463D6}" type="presOf" srcId="{9BD01441-C720-4DEC-B6D3-B475248C1E78}" destId="{69891F7E-9ACE-473F-B92B-B2F524DDAA25}" srcOrd="0" destOrd="0" presId="urn:microsoft.com/office/officeart/2005/8/layout/vList2"/>
    <dgm:cxn modelId="{4A182B81-88C9-44AC-84CF-5DE0DA286490}" srcId="{9BD01441-C720-4DEC-B6D3-B475248C1E78}" destId="{BCDD7CF9-AAD2-4480-B019-38C4426C5F2B}" srcOrd="4" destOrd="0" parTransId="{FC9DC4F2-F253-4394-B1AA-FEABFCD1F8E8}" sibTransId="{E74EB681-270C-4EC0-8E2D-CAFC4595780C}"/>
    <dgm:cxn modelId="{0AE9918E-F874-43A6-ABEA-2BEBA131FCFE}" type="presOf" srcId="{BCDD7CF9-AAD2-4480-B019-38C4426C5F2B}" destId="{203288F4-4151-40B5-9B82-E094EFA0D9E9}" srcOrd="0" destOrd="0" presId="urn:microsoft.com/office/officeart/2005/8/layout/vList2"/>
    <dgm:cxn modelId="{55D56CA2-F3F5-40D1-B1DA-828D24DBB151}" srcId="{9BD01441-C720-4DEC-B6D3-B475248C1E78}" destId="{C59AEF46-B856-4CC3-BABE-E8A937480CCA}" srcOrd="3" destOrd="0" parTransId="{47FF563C-B711-4463-8B41-E5783250C416}" sibTransId="{AD441655-B172-40CE-A9E3-A5CAAA70B284}"/>
    <dgm:cxn modelId="{6AD4E6B3-7707-4DEA-900D-3C8D53604185}" srcId="{9BD01441-C720-4DEC-B6D3-B475248C1E78}" destId="{980BEAE7-700E-4B92-A25E-099B97E0EDED}" srcOrd="1" destOrd="0" parTransId="{35BE3B43-F60F-46AC-9236-E7ABF61D494F}" sibTransId="{D55F3AA7-2FC9-449B-BD44-B6CB78B075D5}"/>
    <dgm:cxn modelId="{010C9BC7-C0E2-4BB7-9F7A-C602F044EBB9}" type="presOf" srcId="{980BEAE7-700E-4B92-A25E-099B97E0EDED}" destId="{F1679109-5923-4B7C-8BE8-315E5059E05C}" srcOrd="0" destOrd="0" presId="urn:microsoft.com/office/officeart/2005/8/layout/vList2"/>
    <dgm:cxn modelId="{AE7BE6A6-85CD-4083-AD49-18B66A38FCF8}" type="presParOf" srcId="{69891F7E-9ACE-473F-B92B-B2F524DDAA25}" destId="{973544E2-6AAE-48AC-A311-9A5A029EAFAA}" srcOrd="0" destOrd="0" presId="urn:microsoft.com/office/officeart/2005/8/layout/vList2"/>
    <dgm:cxn modelId="{85A6CF48-CB9C-4128-AEB7-AB8F6957CCE2}" type="presParOf" srcId="{69891F7E-9ACE-473F-B92B-B2F524DDAA25}" destId="{BE461156-7592-4399-B476-6BA3325312BE}" srcOrd="1" destOrd="0" presId="urn:microsoft.com/office/officeart/2005/8/layout/vList2"/>
    <dgm:cxn modelId="{03F47119-4FAB-49E0-9CA2-9789A89989BF}" type="presParOf" srcId="{69891F7E-9ACE-473F-B92B-B2F524DDAA25}" destId="{F1679109-5923-4B7C-8BE8-315E5059E05C}" srcOrd="2" destOrd="0" presId="urn:microsoft.com/office/officeart/2005/8/layout/vList2"/>
    <dgm:cxn modelId="{70E332BC-7129-4C06-B4BC-C527C4753A98}" type="presParOf" srcId="{69891F7E-9ACE-473F-B92B-B2F524DDAA25}" destId="{7FBEF866-2164-485D-B855-22FD11DA2AE2}" srcOrd="3" destOrd="0" presId="urn:microsoft.com/office/officeart/2005/8/layout/vList2"/>
    <dgm:cxn modelId="{DEE08388-F9C7-4D72-8078-12343259AC34}" type="presParOf" srcId="{69891F7E-9ACE-473F-B92B-B2F524DDAA25}" destId="{D2BC51FA-81FB-4D62-B8FD-014A825F5E59}" srcOrd="4" destOrd="0" presId="urn:microsoft.com/office/officeart/2005/8/layout/vList2"/>
    <dgm:cxn modelId="{C87E9ED0-9408-4A0B-A942-6001AE9A56C3}" type="presParOf" srcId="{69891F7E-9ACE-473F-B92B-B2F524DDAA25}" destId="{C1B2223A-B843-42D2-AA2D-C45C373BB37B}" srcOrd="5" destOrd="0" presId="urn:microsoft.com/office/officeart/2005/8/layout/vList2"/>
    <dgm:cxn modelId="{E6EAFCB2-68EF-42DE-9259-0F3CDAF7E25B}" type="presParOf" srcId="{69891F7E-9ACE-473F-B92B-B2F524DDAA25}" destId="{F7E0FDD2-5FD7-46AE-80A3-BECDD1D0E3F8}" srcOrd="6" destOrd="0" presId="urn:microsoft.com/office/officeart/2005/8/layout/vList2"/>
    <dgm:cxn modelId="{0EF3DA60-CC63-46BE-A179-7E6E7E29A2D5}" type="presParOf" srcId="{69891F7E-9ACE-473F-B92B-B2F524DDAA25}" destId="{3473FD05-BBA0-4B8D-B767-344643C9FCF0}" srcOrd="7" destOrd="0" presId="urn:microsoft.com/office/officeart/2005/8/layout/vList2"/>
    <dgm:cxn modelId="{25A34744-B6F8-48BD-B852-9122C7DEFD58}" type="presParOf" srcId="{69891F7E-9ACE-473F-B92B-B2F524DDAA25}" destId="{203288F4-4151-40B5-9B82-E094EFA0D9E9}" srcOrd="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17E833C-DDBC-48A0-984E-AE6F7E6F5079}">
      <dsp:nvSpPr>
        <dsp:cNvPr id="0" name=""/>
        <dsp:cNvSpPr/>
      </dsp:nvSpPr>
      <dsp:spPr>
        <a:xfrm>
          <a:off x="1283" y="510443"/>
          <a:ext cx="4505585" cy="286104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BB30668-6642-47E2-A7FB-D7C9F56CC5FD}">
      <dsp:nvSpPr>
        <dsp:cNvPr id="0" name=""/>
        <dsp:cNvSpPr/>
      </dsp:nvSpPr>
      <dsp:spPr>
        <a:xfrm>
          <a:off x="501904" y="986033"/>
          <a:ext cx="4505585" cy="2861046"/>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4300" tIns="114300" rIns="114300" bIns="114300" numCol="1" spcCol="1270" anchor="ctr" anchorCtr="0">
          <a:noAutofit/>
        </a:bodyPr>
        <a:lstStyle/>
        <a:p>
          <a:pPr marL="0" lvl="0" indent="0" algn="ctr" defTabSz="1333500">
            <a:lnSpc>
              <a:spcPct val="90000"/>
            </a:lnSpc>
            <a:spcBef>
              <a:spcPct val="0"/>
            </a:spcBef>
            <a:spcAft>
              <a:spcPct val="35000"/>
            </a:spcAft>
            <a:buNone/>
          </a:pPr>
          <a:r>
            <a:rPr lang="tr-TR" sz="3000" kern="1200"/>
            <a:t>Bir şirketin birincil amacı şirketin piyasa değerini en yükseğe çıkarmaktır. </a:t>
          </a:r>
          <a:endParaRPr lang="en-US" sz="3000" kern="1200"/>
        </a:p>
      </dsp:txBody>
      <dsp:txXfrm>
        <a:off x="585701" y="1069830"/>
        <a:ext cx="4337991" cy="2693452"/>
      </dsp:txXfrm>
    </dsp:sp>
    <dsp:sp modelId="{071F7BD8-A646-4D24-9EF6-1A5FAAEEE577}">
      <dsp:nvSpPr>
        <dsp:cNvPr id="0" name=""/>
        <dsp:cNvSpPr/>
      </dsp:nvSpPr>
      <dsp:spPr>
        <a:xfrm>
          <a:off x="5508110" y="510443"/>
          <a:ext cx="4505585" cy="286104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BC5AB8E-2A3A-4F78-AC4D-12F6E5BFA61C}">
      <dsp:nvSpPr>
        <dsp:cNvPr id="0" name=""/>
        <dsp:cNvSpPr/>
      </dsp:nvSpPr>
      <dsp:spPr>
        <a:xfrm>
          <a:off x="6008730" y="986033"/>
          <a:ext cx="4505585" cy="2861046"/>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4300" tIns="114300" rIns="114300" bIns="114300" numCol="1" spcCol="1270" anchor="ctr" anchorCtr="0">
          <a:noAutofit/>
        </a:bodyPr>
        <a:lstStyle/>
        <a:p>
          <a:pPr marL="0" lvl="0" indent="0" algn="ctr" defTabSz="1333500">
            <a:lnSpc>
              <a:spcPct val="90000"/>
            </a:lnSpc>
            <a:spcBef>
              <a:spcPct val="0"/>
            </a:spcBef>
            <a:spcAft>
              <a:spcPct val="35000"/>
            </a:spcAft>
            <a:buNone/>
          </a:pPr>
          <a:r>
            <a:rPr lang="tr-TR" sz="3000" kern="1200"/>
            <a:t>Değerleme birleşme ve satın alma, halka arz veya yatırım yapma süreçlerinde en önemli unsurlardan birisidir. </a:t>
          </a:r>
          <a:endParaRPr lang="en-US" sz="3000" kern="1200"/>
        </a:p>
      </dsp:txBody>
      <dsp:txXfrm>
        <a:off x="6092527" y="1069830"/>
        <a:ext cx="4337991" cy="269345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5CC7E1A-5CA7-470A-BFCD-DF2509594664}">
      <dsp:nvSpPr>
        <dsp:cNvPr id="0" name=""/>
        <dsp:cNvSpPr/>
      </dsp:nvSpPr>
      <dsp:spPr>
        <a:xfrm>
          <a:off x="497" y="1548707"/>
          <a:ext cx="2013680" cy="2416416"/>
        </a:xfrm>
        <a:prstGeom prst="rect">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8907" tIns="0" rIns="198907" bIns="330200" numCol="1" spcCol="1270" anchor="t" anchorCtr="0">
          <a:noAutofit/>
        </a:bodyPr>
        <a:lstStyle/>
        <a:p>
          <a:pPr marL="0" lvl="0" indent="0" algn="l" defTabSz="577850">
            <a:lnSpc>
              <a:spcPct val="90000"/>
            </a:lnSpc>
            <a:spcBef>
              <a:spcPct val="0"/>
            </a:spcBef>
            <a:spcAft>
              <a:spcPct val="35000"/>
            </a:spcAft>
            <a:buNone/>
          </a:pPr>
          <a:r>
            <a:rPr lang="tr-TR" sz="1300" kern="1200"/>
            <a:t>Defter Değeri (Toplam Varlıklar-Toplam Yükümlülükler)</a:t>
          </a:r>
          <a:endParaRPr lang="en-US" sz="1300" kern="1200"/>
        </a:p>
      </dsp:txBody>
      <dsp:txXfrm>
        <a:off x="497" y="2515274"/>
        <a:ext cx="2013680" cy="1449849"/>
      </dsp:txXfrm>
    </dsp:sp>
    <dsp:sp modelId="{B2B3D71F-A4C4-4D24-9F80-ACDE12CE3B79}">
      <dsp:nvSpPr>
        <dsp:cNvPr id="0" name=""/>
        <dsp:cNvSpPr/>
      </dsp:nvSpPr>
      <dsp:spPr>
        <a:xfrm>
          <a:off x="497" y="1548707"/>
          <a:ext cx="2013680" cy="966566"/>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198907" tIns="165100" rIns="198907" bIns="165100" numCol="1" spcCol="1270" anchor="ctr" anchorCtr="0">
          <a:noAutofit/>
        </a:bodyPr>
        <a:lstStyle/>
        <a:p>
          <a:pPr marL="0" lvl="0" indent="0" algn="l" defTabSz="2000250">
            <a:lnSpc>
              <a:spcPct val="90000"/>
            </a:lnSpc>
            <a:spcBef>
              <a:spcPct val="0"/>
            </a:spcBef>
            <a:spcAft>
              <a:spcPct val="35000"/>
            </a:spcAft>
            <a:buNone/>
          </a:pPr>
          <a:r>
            <a:rPr lang="en-US" sz="4500" kern="1200"/>
            <a:t>01</a:t>
          </a:r>
        </a:p>
      </dsp:txBody>
      <dsp:txXfrm>
        <a:off x="497" y="1548707"/>
        <a:ext cx="2013680" cy="966566"/>
      </dsp:txXfrm>
    </dsp:sp>
    <dsp:sp modelId="{559E00F7-B169-4E9D-9258-81533617A0DB}">
      <dsp:nvSpPr>
        <dsp:cNvPr id="0" name=""/>
        <dsp:cNvSpPr/>
      </dsp:nvSpPr>
      <dsp:spPr>
        <a:xfrm>
          <a:off x="2175271" y="1548707"/>
          <a:ext cx="2013680" cy="2416416"/>
        </a:xfrm>
        <a:prstGeom prst="rect">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8907" tIns="0" rIns="198907" bIns="330200" numCol="1" spcCol="1270" anchor="t" anchorCtr="0">
          <a:noAutofit/>
        </a:bodyPr>
        <a:lstStyle/>
        <a:p>
          <a:pPr marL="0" lvl="0" indent="0" algn="l" defTabSz="577850">
            <a:lnSpc>
              <a:spcPct val="90000"/>
            </a:lnSpc>
            <a:spcBef>
              <a:spcPct val="0"/>
            </a:spcBef>
            <a:spcAft>
              <a:spcPct val="35000"/>
            </a:spcAft>
            <a:buNone/>
          </a:pPr>
          <a:r>
            <a:rPr lang="tr-TR" sz="1300" kern="1200"/>
            <a:t>Net Aktif Değer (Varlıkların cari değeri-Borçların cari değeri)</a:t>
          </a:r>
          <a:endParaRPr lang="en-US" sz="1300" kern="1200"/>
        </a:p>
      </dsp:txBody>
      <dsp:txXfrm>
        <a:off x="2175271" y="2515274"/>
        <a:ext cx="2013680" cy="1449849"/>
      </dsp:txXfrm>
    </dsp:sp>
    <dsp:sp modelId="{3C8412A7-35E1-4EEC-B2D0-E5F7F5796EB4}">
      <dsp:nvSpPr>
        <dsp:cNvPr id="0" name=""/>
        <dsp:cNvSpPr/>
      </dsp:nvSpPr>
      <dsp:spPr>
        <a:xfrm>
          <a:off x="2175271" y="1548707"/>
          <a:ext cx="2013680" cy="966566"/>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198907" tIns="165100" rIns="198907" bIns="165100" numCol="1" spcCol="1270" anchor="ctr" anchorCtr="0">
          <a:noAutofit/>
        </a:bodyPr>
        <a:lstStyle/>
        <a:p>
          <a:pPr marL="0" lvl="0" indent="0" algn="l" defTabSz="2000250">
            <a:lnSpc>
              <a:spcPct val="90000"/>
            </a:lnSpc>
            <a:spcBef>
              <a:spcPct val="0"/>
            </a:spcBef>
            <a:spcAft>
              <a:spcPct val="35000"/>
            </a:spcAft>
            <a:buNone/>
          </a:pPr>
          <a:r>
            <a:rPr lang="en-US" sz="4500" kern="1200"/>
            <a:t>02</a:t>
          </a:r>
        </a:p>
      </dsp:txBody>
      <dsp:txXfrm>
        <a:off x="2175271" y="1548707"/>
        <a:ext cx="2013680" cy="966566"/>
      </dsp:txXfrm>
    </dsp:sp>
    <dsp:sp modelId="{033B4FE2-F729-4FB0-8B1F-BDDD583BEA97}">
      <dsp:nvSpPr>
        <dsp:cNvPr id="0" name=""/>
        <dsp:cNvSpPr/>
      </dsp:nvSpPr>
      <dsp:spPr>
        <a:xfrm>
          <a:off x="4350046" y="1548707"/>
          <a:ext cx="2013680" cy="2416416"/>
        </a:xfrm>
        <a:prstGeom prst="rect">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8907" tIns="0" rIns="198907" bIns="330200" numCol="1" spcCol="1270" anchor="t" anchorCtr="0">
          <a:noAutofit/>
        </a:bodyPr>
        <a:lstStyle/>
        <a:p>
          <a:pPr marL="0" lvl="0" indent="0" algn="l" defTabSz="577850">
            <a:lnSpc>
              <a:spcPct val="90000"/>
            </a:lnSpc>
            <a:spcBef>
              <a:spcPct val="0"/>
            </a:spcBef>
            <a:spcAft>
              <a:spcPct val="35000"/>
            </a:spcAft>
            <a:buNone/>
          </a:pPr>
          <a:r>
            <a:rPr lang="tr-TR" sz="1300" kern="1200"/>
            <a:t>Tasfiye Değeri (Varlıkların Cari değeri-borçların cari değeri-satış maliyetleri-tasfiye maliyetleri)</a:t>
          </a:r>
          <a:endParaRPr lang="en-US" sz="1300" kern="1200"/>
        </a:p>
      </dsp:txBody>
      <dsp:txXfrm>
        <a:off x="4350046" y="2515274"/>
        <a:ext cx="2013680" cy="1449849"/>
      </dsp:txXfrm>
    </dsp:sp>
    <dsp:sp modelId="{64A57D08-6EB0-4369-B3D0-B3F4A878FC7B}">
      <dsp:nvSpPr>
        <dsp:cNvPr id="0" name=""/>
        <dsp:cNvSpPr/>
      </dsp:nvSpPr>
      <dsp:spPr>
        <a:xfrm>
          <a:off x="4350046" y="1548707"/>
          <a:ext cx="2013680" cy="966566"/>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198907" tIns="165100" rIns="198907" bIns="165100" numCol="1" spcCol="1270" anchor="ctr" anchorCtr="0">
          <a:noAutofit/>
        </a:bodyPr>
        <a:lstStyle/>
        <a:p>
          <a:pPr marL="0" lvl="0" indent="0" algn="l" defTabSz="2000250">
            <a:lnSpc>
              <a:spcPct val="90000"/>
            </a:lnSpc>
            <a:spcBef>
              <a:spcPct val="0"/>
            </a:spcBef>
            <a:spcAft>
              <a:spcPct val="35000"/>
            </a:spcAft>
            <a:buNone/>
          </a:pPr>
          <a:r>
            <a:rPr lang="en-US" sz="4500" kern="1200"/>
            <a:t>03</a:t>
          </a:r>
        </a:p>
      </dsp:txBody>
      <dsp:txXfrm>
        <a:off x="4350046" y="1548707"/>
        <a:ext cx="2013680" cy="96656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73544E2-6AAE-48AC-A311-9A5A029EAFAA}">
      <dsp:nvSpPr>
        <dsp:cNvPr id="0" name=""/>
        <dsp:cNvSpPr/>
      </dsp:nvSpPr>
      <dsp:spPr>
        <a:xfrm>
          <a:off x="0" y="25020"/>
          <a:ext cx="6364224" cy="1032854"/>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tr-TR" sz="2600" kern="1200"/>
            <a:t>Gelirlerin Tahmini</a:t>
          </a:r>
          <a:endParaRPr lang="en-US" sz="2600" kern="1200"/>
        </a:p>
      </dsp:txBody>
      <dsp:txXfrm>
        <a:off x="50420" y="75440"/>
        <a:ext cx="6263384" cy="932014"/>
      </dsp:txXfrm>
    </dsp:sp>
    <dsp:sp modelId="{F1679109-5923-4B7C-8BE8-315E5059E05C}">
      <dsp:nvSpPr>
        <dsp:cNvPr id="0" name=""/>
        <dsp:cNvSpPr/>
      </dsp:nvSpPr>
      <dsp:spPr>
        <a:xfrm>
          <a:off x="0" y="1132754"/>
          <a:ext cx="6364224" cy="1032854"/>
        </a:xfrm>
        <a:prstGeom prst="roundRect">
          <a:avLst/>
        </a:prstGeom>
        <a:solidFill>
          <a:schemeClr val="accent2">
            <a:hueOff val="750169"/>
            <a:satOff val="-2518"/>
            <a:lumOff val="-328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tr-TR" sz="2600" kern="1200"/>
            <a:t>Giderlerin Tahmini</a:t>
          </a:r>
          <a:endParaRPr lang="en-US" sz="2600" kern="1200"/>
        </a:p>
      </dsp:txBody>
      <dsp:txXfrm>
        <a:off x="50420" y="1183174"/>
        <a:ext cx="6263384" cy="932014"/>
      </dsp:txXfrm>
    </dsp:sp>
    <dsp:sp modelId="{D2BC51FA-81FB-4D62-B8FD-014A825F5E59}">
      <dsp:nvSpPr>
        <dsp:cNvPr id="0" name=""/>
        <dsp:cNvSpPr/>
      </dsp:nvSpPr>
      <dsp:spPr>
        <a:xfrm>
          <a:off x="0" y="2240488"/>
          <a:ext cx="6364224" cy="1032854"/>
        </a:xfrm>
        <a:prstGeom prst="roundRect">
          <a:avLst/>
        </a:prstGeom>
        <a:solidFill>
          <a:schemeClr val="accent2">
            <a:hueOff val="1500338"/>
            <a:satOff val="-5037"/>
            <a:lumOff val="-656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tr-TR" sz="2600" kern="1200"/>
            <a:t>Yatırım ve Net İşletme Sermayesindeki Değişimlerin Tahmini</a:t>
          </a:r>
          <a:endParaRPr lang="en-US" sz="2600" kern="1200"/>
        </a:p>
      </dsp:txBody>
      <dsp:txXfrm>
        <a:off x="50420" y="2290908"/>
        <a:ext cx="6263384" cy="932014"/>
      </dsp:txXfrm>
    </dsp:sp>
    <dsp:sp modelId="{F7E0FDD2-5FD7-46AE-80A3-BECDD1D0E3F8}">
      <dsp:nvSpPr>
        <dsp:cNvPr id="0" name=""/>
        <dsp:cNvSpPr/>
      </dsp:nvSpPr>
      <dsp:spPr>
        <a:xfrm>
          <a:off x="0" y="3348223"/>
          <a:ext cx="6364224" cy="1032854"/>
        </a:xfrm>
        <a:prstGeom prst="roundRect">
          <a:avLst/>
        </a:prstGeom>
        <a:solidFill>
          <a:schemeClr val="accent2">
            <a:hueOff val="2250506"/>
            <a:satOff val="-7555"/>
            <a:lumOff val="-985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tr-TR" sz="2600" kern="1200"/>
            <a:t>Sermaye Yapısının Belirlenmesi</a:t>
          </a:r>
          <a:endParaRPr lang="en-US" sz="2600" kern="1200"/>
        </a:p>
      </dsp:txBody>
      <dsp:txXfrm>
        <a:off x="50420" y="3398643"/>
        <a:ext cx="6263384" cy="932014"/>
      </dsp:txXfrm>
    </dsp:sp>
    <dsp:sp modelId="{203288F4-4151-40B5-9B82-E094EFA0D9E9}">
      <dsp:nvSpPr>
        <dsp:cNvPr id="0" name=""/>
        <dsp:cNvSpPr/>
      </dsp:nvSpPr>
      <dsp:spPr>
        <a:xfrm>
          <a:off x="0" y="4455957"/>
          <a:ext cx="6364224" cy="1032854"/>
        </a:xfrm>
        <a:prstGeom prst="roundRect">
          <a:avLst/>
        </a:prstGeom>
        <a:solidFill>
          <a:schemeClr val="accent2">
            <a:hueOff val="3000675"/>
            <a:satOff val="-10073"/>
            <a:lumOff val="-1313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tr-TR" sz="2600" kern="1200"/>
            <a:t>Devam Eden Değerin Tahmini</a:t>
          </a:r>
          <a:endParaRPr lang="en-US" sz="2600" kern="1200"/>
        </a:p>
      </dsp:txBody>
      <dsp:txXfrm>
        <a:off x="50420" y="4506377"/>
        <a:ext cx="6263384" cy="932014"/>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16/7/layout/LinearBlockProcessNumbered">
  <dgm:title val="Linear Block Process Numbered"/>
  <dgm:desc val="Used to show a progression; a timeline; sequential steps in a task, process, or workflow; or to emphasize movement or direction. Automatic numbers have been introduced to show the steps of the process. Level 1 text and Level 2 text both appears in a rectangle."/>
  <dgm:catLst>
    <dgm:cat type="process"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101" type="sibTrans" cxnId="4">
          <dgm:prSet phldrT="1"/>
          <dgm:t>
            <a:bodyPr/>
            <a:lstStyle/>
            <a:p>
              <a:r>
                <a:t>01</a:t>
              </a:r>
            </a:p>
          </dgm:t>
        </dgm:pt>
        <dgm:pt modelId="201" type="sibTrans" cxnId="5">
          <dgm:prSet phldrT="2"/>
          <dgm:t>
            <a:bodyPr/>
            <a:lstStyle/>
            <a:p>
              <a:r>
                <a:t>02</a:t>
              </a:r>
            </a:p>
          </dgm:t>
        </dgm:pt>
        <dgm:pt modelId="301" type="sibTrans" cxnId="6">
          <dgm:prSet phldrT="3"/>
          <dgm:t>
            <a:bodyPr/>
            <a:lstStyle/>
            <a:p>
              <a:r>
                <a:t>03</a:t>
              </a:r>
            </a:p>
          </dgm:t>
        </dgm:pt>
      </dgm:ptLst>
      <dgm:cxnLst>
        <dgm:cxn modelId="4" srcId="0" destId="1" srcOrd="0" destOrd="0" sibTransId="101"/>
        <dgm:cxn modelId="5" srcId="0" destId="2" srcOrd="1" destOrd="0" sibTransId="201"/>
        <dgm:cxn modelId="6" srcId="0" destId="3" srcOrd="2" destOrd="0" sibTransId="301"/>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animLvl val="lvl"/>
      <dgm:resizeHandles val="exact"/>
    </dgm:varLst>
    <dgm:alg type="lin">
      <dgm:param type="linDir" val="fromL"/>
      <dgm:param type="nodeVertAlign" val="t"/>
    </dgm:alg>
    <dgm:shape xmlns:r="http://schemas.openxmlformats.org/officeDocument/2006/relationships" r:blip="">
      <dgm:adjLst/>
    </dgm:shape>
    <dgm:presOf/>
    <dgm:constrLst>
      <dgm:constr type="h" for="ch" forName="compositeNode" refType="h"/>
      <dgm:constr type="w" for="ch" forName="compositeNode" refType="w"/>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sibTransNodeRect" op="equ"/>
      <dgm:constr type="primFontSz" for="des" forName="nodeRect" op="equ"/>
    </dgm:constrLst>
    <dgm:ruleLst/>
    <dgm:forEach name="Name4" axis="ch" ptType="node">
      <dgm:layoutNode name="compositeNode">
        <dgm:varLst>
          <dgm:bulletEnabled val="1"/>
        </dgm:varLst>
        <dgm:alg type="composite"/>
        <dgm:constrLst>
          <dgm:constr type="h" refType="w" op="lte" fact="1.2"/>
          <dgm:constr type="w" for="ch" forName="bgRect" refType="w"/>
          <dgm:constr type="h" for="ch" forName="bgRect" refType="h"/>
          <dgm:constr type="t" for="ch" forName="bgRect"/>
          <dgm:constr type="l" for="ch" forName="bgRect"/>
          <dgm:constr type="w" for="ch" forName="sibTransNodeRect" refType="w" refFor="ch" refForName="bgRect"/>
          <dgm:constr type="h" for="ch" forName="sibTransNodeRect" refType="h" refFor="ch" refForName="bgRect" fact="0.4"/>
          <dgm:constr type="t" for="ch" forName="sibTransNodeRect"/>
          <dgm:constr type="l" for="ch" forName="sibTransNodeRect"/>
          <dgm:constr type="r" for="ch" forName="nodeRect" refType="r" refFor="ch" refForName="bgRect"/>
          <dgm:constr type="h" for="ch" forName="nodeRect" refType="h" refFor="ch" refForName="bgRect" fact="0.6"/>
          <dgm:constr type="t" for="ch" forName="nodeRect" refType="b" refFor="ch" refForName="sibTransNodeRect"/>
          <dgm:constr type="l" for="ch" forName="nodeRect" refType="l" refFor="ch" refForName="bgRect"/>
        </dgm:constrLst>
        <dgm:ruleLst>
          <dgm:rule type="w" for="ch" forName="nodeRect" val="NaN" fact="NaN" max="30"/>
        </dgm:ruleLst>
        <dgm:layoutNode name="bgRect" styleLbl="alignNode1">
          <dgm:alg type="sp"/>
          <dgm:shape xmlns:r="http://schemas.openxmlformats.org/officeDocument/2006/relationships" type="rect" r:blip="">
            <dgm:adjLst>
              <dgm:adj idx="1" val="0.05"/>
            </dgm:adjLst>
          </dgm:shape>
          <dgm:presOf axis="self"/>
          <dgm:constrLst/>
          <dgm:ruleLst/>
        </dgm:layoutNode>
        <dgm:forEach name="Name19" axis="followSib" ptType="sibTrans" hideLastTrans="0" cnt="1">
          <dgm:layoutNode name="sibTransNodeRect" styleLbl="alignNode1">
            <dgm:varLst>
              <dgm:chMax val="0"/>
              <dgm:bulletEnabled val="1"/>
            </dgm:varLst>
            <dgm:presOf axis="self"/>
            <dgm:alg type="tx">
              <dgm:param type="parTxLTRAlign" val="l"/>
              <dgm:param type="parTxRTLAlign" val="l"/>
            </dgm:alg>
            <dgm:shape xmlns:r="http://schemas.openxmlformats.org/officeDocument/2006/relationships" type="rect" r:blip="" hideGeom="1">
              <dgm:adjLst/>
            </dgm:shape>
            <dgm:constrLst>
              <dgm:constr type="primFontSz" val="66"/>
              <dgm:constr type="tMarg" val="13"/>
              <dgm:constr type="lMarg" refType="w" fact="0.28"/>
              <dgm:constr type="rMarg" refType="w" fact="0.28"/>
              <dgm:constr type="bMarg" val="13"/>
            </dgm:constrLst>
            <dgm:ruleLst>
              <dgm:rule type="primFontSz" val="14" fact="NaN" max="NaN"/>
              <dgm:rule type="tMarg" val="13" fact="NaN" max="NaN"/>
            </dgm:ruleLst>
          </dgm:layoutNode>
        </dgm:forEach>
        <dgm:layoutNode name="nodeRect" styleLbl="alignNode1" moveWith="bgRect">
          <dgm:varLst>
            <dgm:bulletEnabled val="1"/>
          </dgm:varLst>
          <dgm:alg type="tx">
            <dgm:param type="parTxLTRAlign" val="l"/>
            <dgm:param type="parTxRTLAlign" val="r"/>
            <dgm:param type="txAnchorVert" val="t"/>
            <dgm:param type="stBulletLvl" val="2"/>
          </dgm:alg>
          <dgm:shape xmlns:r="http://schemas.openxmlformats.org/officeDocument/2006/relationships" type="rect" r:blip="" hideGeom="1">
            <dgm:adjLst/>
          </dgm:shape>
          <dgm:presOf axis="desOrSelf" ptType="node"/>
          <dgm:constrLst>
            <dgm:constr type="primFontSz" val="26"/>
            <dgm:constr type="tMarg"/>
            <dgm:constr type="lMarg" refType="w" fact="0.28"/>
            <dgm:constr type="rMarg" refType="w" fact="0.28"/>
            <dgm:constr type="bMarg" val="26"/>
          </dgm:constrLst>
          <dgm:ruleLst>
            <dgm:rule type="primFontSz" val="11" fact="NaN" max="NaN"/>
          </dgm:ruleLst>
        </dgm:layoutNode>
      </dgm:layoutNode>
      <dgm:forEach name="Name14" axis="followSib" ptType="sibTrans" cnt="1">
        <dgm:layoutNode name="sibTrans">
          <dgm:alg type="sp"/>
          <dgm:shape xmlns:r="http://schemas.openxmlformats.org/officeDocument/2006/relationships" r:blip="">
            <dgm:adjLst/>
          </dgm:shape>
          <dgm:presOf/>
          <dgm:constrLst/>
          <dgm:ruleLst/>
        </dgm:layoutNode>
      </dgm:forEach>
    </dgm:forEach>
  </dgm:layoutNode>
  <dgm:extLst>
    <a:ext uri="{4F341089-5ED1-44EC-B178-C955D00A3D55}">
      <dgm1611:autoBuNodeInfoLst xmlns:dgm1611="http://schemas.microsoft.com/office/drawing/2016/11/diagram">
        <dgm1611:autoBuNodeInfo lvl="1" ptType="sibTrans">
          <dgm1611:buPr prefix="" leadZeros="1">
            <a:buAutoNum type="arabicParenBoth"/>
          </dgm1611:buPr>
        </dgm1611:autoBuNodeInfo>
      </dgm1611:autoBuNodeInfoLst>
    </a:ext>
  </dgm:extLst>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st Bilgi Yer Tutucusu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Veri Yer Tutucusu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59C0B44-79BC-4910-9CBE-BA8B00B4B73F}" type="datetimeFigureOut">
              <a:rPr lang="en-US" smtClean="0"/>
              <a:t>1/7/2025</a:t>
            </a:fld>
            <a:endParaRPr lang="en-US"/>
          </a:p>
        </p:txBody>
      </p:sp>
      <p:sp>
        <p:nvSpPr>
          <p:cNvPr id="4" name="Slayt Resmi Yer Tutucusu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 Yer Tutucusu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endParaRPr lang="en-US"/>
          </a:p>
        </p:txBody>
      </p:sp>
      <p:sp>
        <p:nvSpPr>
          <p:cNvPr id="6" name="Alt Bilgi Yer Tutucusu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ayt Numarası Yer Tutucus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57F4A4E-F54E-46A0-8B2C-F69046980696}" type="slidenum">
              <a:rPr lang="en-US" smtClean="0"/>
              <a:t>‹#›</a:t>
            </a:fld>
            <a:endParaRPr lang="en-US"/>
          </a:p>
        </p:txBody>
      </p:sp>
    </p:spTree>
    <p:extLst>
      <p:ext uri="{BB962C8B-B14F-4D97-AF65-F5344CB8AC3E}">
        <p14:creationId xmlns:p14="http://schemas.microsoft.com/office/powerpoint/2010/main" val="35689546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EB8136-4330-4480-80D9-0F6FD970617C}"/>
              </a:ext>
            </a:extLst>
          </p:cNvPr>
          <p:cNvSpPr>
            <a:spLocks noGrp="1"/>
          </p:cNvSpPr>
          <p:nvPr>
            <p:ph type="ctrTitle"/>
          </p:nvPr>
        </p:nvSpPr>
        <p:spPr>
          <a:xfrm>
            <a:off x="576072" y="1124712"/>
            <a:ext cx="11036808" cy="3172968"/>
          </a:xfrm>
        </p:spPr>
        <p:txBody>
          <a:bodyPr anchor="b">
            <a:normAutofit/>
          </a:bodyPr>
          <a:lstStyle>
            <a:lvl1pPr algn="l">
              <a:defRPr sz="8000"/>
            </a:lvl1pPr>
          </a:lstStyle>
          <a:p>
            <a:r>
              <a:rPr lang="en-US" dirty="0"/>
              <a:t>Click to edit Master title style</a:t>
            </a:r>
          </a:p>
        </p:txBody>
      </p:sp>
      <p:sp>
        <p:nvSpPr>
          <p:cNvPr id="3" name="Subtitle 2">
            <a:extLst>
              <a:ext uri="{FF2B5EF4-FFF2-40B4-BE49-F238E27FC236}">
                <a16:creationId xmlns:a16="http://schemas.microsoft.com/office/drawing/2014/main" id="{566E5739-DD96-45FB-B609-3E3447A52FED}"/>
              </a:ext>
            </a:extLst>
          </p:cNvPr>
          <p:cNvSpPr>
            <a:spLocks noGrp="1"/>
          </p:cNvSpPr>
          <p:nvPr>
            <p:ph type="subTitle" idx="1"/>
          </p:nvPr>
        </p:nvSpPr>
        <p:spPr>
          <a:xfrm>
            <a:off x="576072" y="4727448"/>
            <a:ext cx="11036808" cy="1481328"/>
          </a:xfrm>
        </p:spPr>
        <p:txBody>
          <a:bodyPr>
            <a:normAutofit/>
          </a:bodyPr>
          <a:lstStyle>
            <a:lvl1pPr marL="0" indent="0" algn="l">
              <a:buNone/>
              <a:defRPr sz="2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a:extLst>
              <a:ext uri="{FF2B5EF4-FFF2-40B4-BE49-F238E27FC236}">
                <a16:creationId xmlns:a16="http://schemas.microsoft.com/office/drawing/2014/main" id="{1B9FF558-51F9-42A2-9944-DBE23DA8B224}"/>
              </a:ext>
            </a:extLst>
          </p:cNvPr>
          <p:cNvSpPr>
            <a:spLocks noGrp="1"/>
          </p:cNvSpPr>
          <p:nvPr>
            <p:ph type="dt" sz="half" idx="10"/>
          </p:nvPr>
        </p:nvSpPr>
        <p:spPr>
          <a:xfrm>
            <a:off x="576072" y="6356350"/>
            <a:ext cx="2743200" cy="365125"/>
          </a:xfrm>
        </p:spPr>
        <p:txBody>
          <a:bodyPr/>
          <a:lstStyle/>
          <a:p>
            <a:fld id="{02AC24A9-CCB6-4F8D-B8DB-C2F3692CFA5A}" type="datetimeFigureOut">
              <a:rPr lang="en-US" smtClean="0"/>
              <a:t>1/7/2025</a:t>
            </a:fld>
            <a:endParaRPr lang="en-US" dirty="0"/>
          </a:p>
        </p:txBody>
      </p:sp>
      <p:sp>
        <p:nvSpPr>
          <p:cNvPr id="5" name="Footer Placeholder 4">
            <a:extLst>
              <a:ext uri="{FF2B5EF4-FFF2-40B4-BE49-F238E27FC236}">
                <a16:creationId xmlns:a16="http://schemas.microsoft.com/office/drawing/2014/main" id="{8B8C0E86-A7F7-4BDC-A637-254E5252DED5}"/>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C3D10ADE-E9DA-4E57-BF57-1CCB65219839}"/>
              </a:ext>
            </a:extLst>
          </p:cNvPr>
          <p:cNvSpPr>
            <a:spLocks noGrp="1"/>
          </p:cNvSpPr>
          <p:nvPr>
            <p:ph type="sldNum" sz="quarter" idx="12"/>
          </p:nvPr>
        </p:nvSpPr>
        <p:spPr>
          <a:xfrm>
            <a:off x="8869680" y="6356350"/>
            <a:ext cx="2743200" cy="365125"/>
          </a:xfrm>
        </p:spPr>
        <p:txBody>
          <a:bodyPr/>
          <a:lstStyle/>
          <a:p>
            <a:fld id="{B2DC25EE-239B-4C5F-AAD1-255A7D5F1EE2}" type="slidenum">
              <a:rPr lang="en-US" smtClean="0"/>
              <a:t>‹#›</a:t>
            </a:fld>
            <a:endParaRPr lang="en-US" dirty="0"/>
          </a:p>
        </p:txBody>
      </p:sp>
      <p:sp>
        <p:nvSpPr>
          <p:cNvPr id="8" name="Rectangle 7">
            <a:extLst>
              <a:ext uri="{FF2B5EF4-FFF2-40B4-BE49-F238E27FC236}">
                <a16:creationId xmlns:a16="http://schemas.microsoft.com/office/drawing/2014/main" id="{8D06CE56-3881-4ADA-8CEF-D18B02C242A3}"/>
              </a:ext>
            </a:extLst>
          </p:cNvPr>
          <p:cNvSpPr/>
          <p:nvPr/>
        </p:nvSpPr>
        <p:spPr>
          <a:xfrm rot="5400000">
            <a:off x="857544" y="346791"/>
            <a:ext cx="146304"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79F3C543-62EC-4433-9C93-A2CD8764E9B4}"/>
              </a:ext>
            </a:extLst>
          </p:cNvPr>
          <p:cNvSpPr/>
          <p:nvPr/>
        </p:nvSpPr>
        <p:spPr>
          <a:xfrm flipV="1">
            <a:off x="578652" y="4501201"/>
            <a:ext cx="11034696" cy="18288"/>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534732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B32C18-E430-4EC7-BD7C-99D86D012231}"/>
              </a:ext>
            </a:extLst>
          </p:cNvPr>
          <p:cNvSpPr>
            <a:spLocks noGrp="1"/>
          </p:cNvSpPr>
          <p:nvPr>
            <p:ph type="title"/>
          </p:nvPr>
        </p:nvSpPr>
        <p:spPr/>
        <p:txBody>
          <a:bodyPr/>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8FC5012F-7119-4D94-9717-3862E1C9384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9ED9A4A-D287-4207-9037-70DB007A1707}"/>
              </a:ext>
            </a:extLst>
          </p:cNvPr>
          <p:cNvSpPr>
            <a:spLocks noGrp="1"/>
          </p:cNvSpPr>
          <p:nvPr>
            <p:ph type="dt" sz="half" idx="10"/>
          </p:nvPr>
        </p:nvSpPr>
        <p:spPr/>
        <p:txBody>
          <a:bodyPr/>
          <a:lstStyle/>
          <a:p>
            <a:fld id="{02AC24A9-CCB6-4F8D-B8DB-C2F3692CFA5A}" type="datetimeFigureOut">
              <a:rPr lang="en-US" smtClean="0"/>
              <a:t>1/7/2025</a:t>
            </a:fld>
            <a:endParaRPr lang="en-US"/>
          </a:p>
        </p:txBody>
      </p:sp>
      <p:sp>
        <p:nvSpPr>
          <p:cNvPr id="5" name="Footer Placeholder 4">
            <a:extLst>
              <a:ext uri="{FF2B5EF4-FFF2-40B4-BE49-F238E27FC236}">
                <a16:creationId xmlns:a16="http://schemas.microsoft.com/office/drawing/2014/main" id="{61ECFCAC-80DB-43BB-B3F1-AC22BACEE36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7679730-3487-4D94-A0DC-C21684963AB3}"/>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12220394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543C89D-929E-4CD1-BCCC-72A14C0335D6}"/>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FED450EA-A577-4B76-A12F-650BEB20FD8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1D2603B-9ACE-4FA9-805B-9B91EB63DF7D}"/>
              </a:ext>
            </a:extLst>
          </p:cNvPr>
          <p:cNvSpPr>
            <a:spLocks noGrp="1"/>
          </p:cNvSpPr>
          <p:nvPr>
            <p:ph type="dt" sz="half" idx="10"/>
          </p:nvPr>
        </p:nvSpPr>
        <p:spPr/>
        <p:txBody>
          <a:bodyPr/>
          <a:lstStyle/>
          <a:p>
            <a:fld id="{02AC24A9-CCB6-4F8D-B8DB-C2F3692CFA5A}" type="datetimeFigureOut">
              <a:rPr lang="en-US" smtClean="0"/>
              <a:t>1/7/2025</a:t>
            </a:fld>
            <a:endParaRPr lang="en-US"/>
          </a:p>
        </p:txBody>
      </p:sp>
      <p:sp>
        <p:nvSpPr>
          <p:cNvPr id="5" name="Footer Placeholder 4">
            <a:extLst>
              <a:ext uri="{FF2B5EF4-FFF2-40B4-BE49-F238E27FC236}">
                <a16:creationId xmlns:a16="http://schemas.microsoft.com/office/drawing/2014/main" id="{7ECE18AC-D6A9-4A61-885D-68E2B684A43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5197AE4-AA47-4E14-8FFE-171FAE47F49E}"/>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28296666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2D6FBB9D-1CAA-4D05-AB33-BABDFE17B843}"/>
              </a:ext>
            </a:extLst>
          </p:cNvPr>
          <p:cNvSpPr/>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0" name="Rectangle 9">
            <a:extLst>
              <a:ext uri="{FF2B5EF4-FFF2-40B4-BE49-F238E27FC236}">
                <a16:creationId xmlns:a16="http://schemas.microsoft.com/office/drawing/2014/main" id="{04727B71-B4B6-4823-80A1-68C40B475118}"/>
              </a:ext>
            </a:extLst>
          </p:cNvPr>
          <p:cNvSpPr/>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79A6DB05-9FB5-4B07-8675-74C23D4FD89D}"/>
              </a:ext>
            </a:extLst>
          </p:cNvPr>
          <p:cNvSpPr/>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48D358CF-0758-490A-A084-C46443B9ABE8}"/>
              </a:ext>
            </a:extLst>
          </p:cNvPr>
          <p:cNvSpPr>
            <a:spLocks noGrp="1"/>
          </p:cNvSpPr>
          <p:nvPr>
            <p:ph type="title"/>
          </p:nvPr>
        </p:nvSpPr>
        <p:spPr>
          <a:xfrm>
            <a:off x="1115568" y="548640"/>
            <a:ext cx="10168128" cy="1179576"/>
          </a:xfrm>
        </p:spPr>
        <p:txBody>
          <a:bodyPr>
            <a:normAutofit/>
          </a:bodyPr>
          <a:lstStyle>
            <a:lvl1pPr>
              <a:defRPr sz="4000"/>
            </a:lvl1pPr>
          </a:lstStyle>
          <a:p>
            <a:r>
              <a:rPr lang="en-US" dirty="0"/>
              <a:t>Click to edit Master title style</a:t>
            </a:r>
          </a:p>
        </p:txBody>
      </p:sp>
      <p:sp>
        <p:nvSpPr>
          <p:cNvPr id="3" name="Content Placeholder 2">
            <a:extLst>
              <a:ext uri="{FF2B5EF4-FFF2-40B4-BE49-F238E27FC236}">
                <a16:creationId xmlns:a16="http://schemas.microsoft.com/office/drawing/2014/main" id="{21671183-B3CE-4F45-92FB-98290CA0E2CA}"/>
              </a:ext>
            </a:extLst>
          </p:cNvPr>
          <p:cNvSpPr>
            <a:spLocks noGrp="1"/>
          </p:cNvSpPr>
          <p:nvPr>
            <p:ph idx="1"/>
          </p:nvPr>
        </p:nvSpPr>
        <p:spPr>
          <a:xfrm>
            <a:off x="1115568" y="2478024"/>
            <a:ext cx="10168128" cy="369417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3D7DED67-27EC-4D43-A21C-093C1DB04813}"/>
              </a:ext>
            </a:extLst>
          </p:cNvPr>
          <p:cNvSpPr>
            <a:spLocks noGrp="1"/>
          </p:cNvSpPr>
          <p:nvPr>
            <p:ph type="dt" sz="half" idx="10"/>
          </p:nvPr>
        </p:nvSpPr>
        <p:spPr>
          <a:xfrm>
            <a:off x="1115568" y="6356350"/>
            <a:ext cx="2743200" cy="365125"/>
          </a:xfrm>
        </p:spPr>
        <p:txBody>
          <a:bodyPr/>
          <a:lstStyle/>
          <a:p>
            <a:fld id="{02AC24A9-CCB6-4F8D-B8DB-C2F3692CFA5A}" type="datetimeFigureOut">
              <a:rPr lang="en-US" smtClean="0"/>
              <a:t>1/7/2025</a:t>
            </a:fld>
            <a:endParaRPr lang="en-US"/>
          </a:p>
        </p:txBody>
      </p:sp>
      <p:sp>
        <p:nvSpPr>
          <p:cNvPr id="5" name="Footer Placeholder 4">
            <a:extLst>
              <a:ext uri="{FF2B5EF4-FFF2-40B4-BE49-F238E27FC236}">
                <a16:creationId xmlns:a16="http://schemas.microsoft.com/office/drawing/2014/main" id="{36747CE3-4890-4BC1-94DB-5D49D02C993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93C5AD3-D79A-4D46-B25B-822FE0252511}"/>
              </a:ext>
            </a:extLst>
          </p:cNvPr>
          <p:cNvSpPr>
            <a:spLocks noGrp="1"/>
          </p:cNvSpPr>
          <p:nvPr>
            <p:ph type="sldNum" sz="quarter" idx="12"/>
          </p:nvPr>
        </p:nvSpPr>
        <p:spPr>
          <a:xfrm>
            <a:off x="8540496" y="6356350"/>
            <a:ext cx="2743200" cy="365125"/>
          </a:xfrm>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16995803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85AEDC5C-2E87-49C6-AB07-A95E5F39ED8E}"/>
              </a:ext>
            </a:extLst>
          </p:cNvPr>
          <p:cNvSpPr/>
          <p:nvPr/>
        </p:nvSpPr>
        <p:spPr>
          <a:xfrm>
            <a:off x="558210" y="4981421"/>
            <a:ext cx="11134956" cy="822960"/>
          </a:xfrm>
          <a:prstGeom prst="rect">
            <a:avLst/>
          </a:prstGeom>
          <a:ln w="12700">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A57D88DE-E462-4C8A-BF99-609390DFB781}"/>
              </a:ext>
            </a:extLst>
          </p:cNvPr>
          <p:cNvSpPr/>
          <p:nvPr/>
        </p:nvSpPr>
        <p:spPr>
          <a:xfrm>
            <a:off x="498834" y="5118581"/>
            <a:ext cx="146304" cy="5486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B8E44900-E8BF-4B12-8BCB-41076E2B68C7}"/>
              </a:ext>
            </a:extLst>
          </p:cNvPr>
          <p:cNvSpPr>
            <a:spLocks noGrp="1"/>
          </p:cNvSpPr>
          <p:nvPr>
            <p:ph type="title"/>
          </p:nvPr>
        </p:nvSpPr>
        <p:spPr>
          <a:xfrm>
            <a:off x="557784" y="640080"/>
            <a:ext cx="10890504" cy="4114800"/>
          </a:xfrm>
        </p:spPr>
        <p:txBody>
          <a:bodyPr anchor="b">
            <a:normAutofit/>
          </a:bodyPr>
          <a:lstStyle>
            <a:lvl1pPr>
              <a:defRPr sz="6600"/>
            </a:lvl1pPr>
          </a:lstStyle>
          <a:p>
            <a:r>
              <a:rPr lang="en-US" dirty="0"/>
              <a:t>Click to edit Master title style</a:t>
            </a:r>
          </a:p>
        </p:txBody>
      </p:sp>
      <p:sp>
        <p:nvSpPr>
          <p:cNvPr id="3" name="Text Placeholder 2">
            <a:extLst>
              <a:ext uri="{FF2B5EF4-FFF2-40B4-BE49-F238E27FC236}">
                <a16:creationId xmlns:a16="http://schemas.microsoft.com/office/drawing/2014/main" id="{917741F9-B00F-4463-A257-6B66DABD9B4E}"/>
              </a:ext>
            </a:extLst>
          </p:cNvPr>
          <p:cNvSpPr>
            <a:spLocks noGrp="1"/>
          </p:cNvSpPr>
          <p:nvPr>
            <p:ph type="body" idx="1"/>
          </p:nvPr>
        </p:nvSpPr>
        <p:spPr>
          <a:xfrm>
            <a:off x="841248" y="5102352"/>
            <a:ext cx="10607040" cy="585216"/>
          </a:xfrm>
        </p:spPr>
        <p:txBody>
          <a:bodyPr anchor="ctr">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Date Placeholder 3">
            <a:extLst>
              <a:ext uri="{FF2B5EF4-FFF2-40B4-BE49-F238E27FC236}">
                <a16:creationId xmlns:a16="http://schemas.microsoft.com/office/drawing/2014/main" id="{D48BFA7D-4401-4285-802B-1579165F0D6D}"/>
              </a:ext>
            </a:extLst>
          </p:cNvPr>
          <p:cNvSpPr>
            <a:spLocks noGrp="1"/>
          </p:cNvSpPr>
          <p:nvPr>
            <p:ph type="dt" sz="half" idx="10"/>
          </p:nvPr>
        </p:nvSpPr>
        <p:spPr/>
        <p:txBody>
          <a:bodyPr/>
          <a:lstStyle/>
          <a:p>
            <a:fld id="{02AC24A9-CCB6-4F8D-B8DB-C2F3692CFA5A}" type="datetimeFigureOut">
              <a:rPr lang="en-US" smtClean="0"/>
              <a:t>1/7/2025</a:t>
            </a:fld>
            <a:endParaRPr lang="en-US"/>
          </a:p>
        </p:txBody>
      </p:sp>
      <p:sp>
        <p:nvSpPr>
          <p:cNvPr id="5" name="Footer Placeholder 4">
            <a:extLst>
              <a:ext uri="{FF2B5EF4-FFF2-40B4-BE49-F238E27FC236}">
                <a16:creationId xmlns:a16="http://schemas.microsoft.com/office/drawing/2014/main" id="{49A909C5-AA19-4195-8376-9002D5DF465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3AC3F32-46E0-47C8-8565-5969A475FDB0}"/>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40160861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076262E-36A0-40C6-ADE6-90CD9FB9B9EA}"/>
              </a:ext>
            </a:extLst>
          </p:cNvPr>
          <p:cNvSpPr/>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1" name="Rectangle 10">
            <a:extLst>
              <a:ext uri="{FF2B5EF4-FFF2-40B4-BE49-F238E27FC236}">
                <a16:creationId xmlns:a16="http://schemas.microsoft.com/office/drawing/2014/main" id="{42677A9B-4D1D-4D80-912C-24570140A650}"/>
              </a:ext>
            </a:extLst>
          </p:cNvPr>
          <p:cNvSpPr/>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Rectangle 12">
            <a:extLst>
              <a:ext uri="{FF2B5EF4-FFF2-40B4-BE49-F238E27FC236}">
                <a16:creationId xmlns:a16="http://schemas.microsoft.com/office/drawing/2014/main" id="{03DC8C98-510F-48C9-82B2-9E4F760A68DF}"/>
              </a:ext>
            </a:extLst>
          </p:cNvPr>
          <p:cNvSpPr/>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17A078AE-0BC3-48F9-87EC-2DB0CCE7E2AE}"/>
              </a:ext>
            </a:extLst>
          </p:cNvPr>
          <p:cNvSpPr>
            <a:spLocks noGrp="1"/>
          </p:cNvSpPr>
          <p:nvPr>
            <p:ph type="title"/>
          </p:nvPr>
        </p:nvSpPr>
        <p:spPr>
          <a:xfrm>
            <a:off x="1115568" y="548640"/>
            <a:ext cx="10168128" cy="1179576"/>
          </a:xfrm>
        </p:spPr>
        <p:txBody>
          <a:bodyPr>
            <a:normAutofit/>
          </a:bodyPr>
          <a:lstStyle>
            <a:lvl1pPr>
              <a:defRPr sz="4000"/>
            </a:lvl1pPr>
          </a:lstStyle>
          <a:p>
            <a:r>
              <a:rPr lang="en-US" dirty="0"/>
              <a:t>Click to edit Master title style</a:t>
            </a:r>
          </a:p>
        </p:txBody>
      </p:sp>
      <p:sp>
        <p:nvSpPr>
          <p:cNvPr id="3" name="Content Placeholder 2">
            <a:extLst>
              <a:ext uri="{FF2B5EF4-FFF2-40B4-BE49-F238E27FC236}">
                <a16:creationId xmlns:a16="http://schemas.microsoft.com/office/drawing/2014/main" id="{292A20DF-0829-4336-B59F-FF9D7AA9D8B6}"/>
              </a:ext>
            </a:extLst>
          </p:cNvPr>
          <p:cNvSpPr>
            <a:spLocks noGrp="1"/>
          </p:cNvSpPr>
          <p:nvPr>
            <p:ph sz="half" idx="1"/>
          </p:nvPr>
        </p:nvSpPr>
        <p:spPr>
          <a:xfrm>
            <a:off x="1115568" y="2478024"/>
            <a:ext cx="4937760" cy="369417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7935D01C-CF67-4DF6-B96C-FFC9D5BF847B}"/>
              </a:ext>
            </a:extLst>
          </p:cNvPr>
          <p:cNvSpPr>
            <a:spLocks noGrp="1"/>
          </p:cNvSpPr>
          <p:nvPr>
            <p:ph sz="half" idx="2"/>
          </p:nvPr>
        </p:nvSpPr>
        <p:spPr>
          <a:xfrm>
            <a:off x="6345936" y="2478024"/>
            <a:ext cx="4937760" cy="369417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29BBD797-6031-4F82-8726-EAB757027FF5}"/>
              </a:ext>
            </a:extLst>
          </p:cNvPr>
          <p:cNvSpPr>
            <a:spLocks noGrp="1"/>
          </p:cNvSpPr>
          <p:nvPr>
            <p:ph type="dt" sz="half" idx="10"/>
          </p:nvPr>
        </p:nvSpPr>
        <p:spPr>
          <a:xfrm>
            <a:off x="1115568" y="6356350"/>
            <a:ext cx="2743200" cy="365125"/>
          </a:xfrm>
        </p:spPr>
        <p:txBody>
          <a:bodyPr/>
          <a:lstStyle/>
          <a:p>
            <a:fld id="{02AC24A9-CCB6-4F8D-B8DB-C2F3692CFA5A}" type="datetimeFigureOut">
              <a:rPr lang="en-US" smtClean="0"/>
              <a:t>1/7/2025</a:t>
            </a:fld>
            <a:endParaRPr lang="en-US"/>
          </a:p>
        </p:txBody>
      </p:sp>
      <p:sp>
        <p:nvSpPr>
          <p:cNvPr id="6" name="Footer Placeholder 5">
            <a:extLst>
              <a:ext uri="{FF2B5EF4-FFF2-40B4-BE49-F238E27FC236}">
                <a16:creationId xmlns:a16="http://schemas.microsoft.com/office/drawing/2014/main" id="{76B3F71C-B897-4909-A75E-8716AD49C15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F78BC14-5BB1-405F-A6F3-C07230F085C8}"/>
              </a:ext>
            </a:extLst>
          </p:cNvPr>
          <p:cNvSpPr>
            <a:spLocks noGrp="1"/>
          </p:cNvSpPr>
          <p:nvPr>
            <p:ph type="sldNum" sz="quarter" idx="12"/>
          </p:nvPr>
        </p:nvSpPr>
        <p:spPr>
          <a:xfrm>
            <a:off x="8540496" y="6356350"/>
            <a:ext cx="2743200" cy="365125"/>
          </a:xfrm>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13326059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6B671BDE-E45C-41A1-9B98-4A607D703855}"/>
              </a:ext>
            </a:extLst>
          </p:cNvPr>
          <p:cNvSpPr/>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3" name="Rectangle 12">
            <a:extLst>
              <a:ext uri="{FF2B5EF4-FFF2-40B4-BE49-F238E27FC236}">
                <a16:creationId xmlns:a16="http://schemas.microsoft.com/office/drawing/2014/main" id="{299500CE-917A-4D03-A7DF-71D8EBBC1537}"/>
              </a:ext>
            </a:extLst>
          </p:cNvPr>
          <p:cNvSpPr/>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5" name="Rectangle 14">
            <a:extLst>
              <a:ext uri="{FF2B5EF4-FFF2-40B4-BE49-F238E27FC236}">
                <a16:creationId xmlns:a16="http://schemas.microsoft.com/office/drawing/2014/main" id="{C3D0D377-28B0-417D-886B-9483AF064975}"/>
              </a:ext>
            </a:extLst>
          </p:cNvPr>
          <p:cNvSpPr/>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0F8F91F8-0767-40B5-A3AA-72931FC192EA}"/>
              </a:ext>
            </a:extLst>
          </p:cNvPr>
          <p:cNvSpPr>
            <a:spLocks noGrp="1"/>
          </p:cNvSpPr>
          <p:nvPr>
            <p:ph type="title"/>
          </p:nvPr>
        </p:nvSpPr>
        <p:spPr>
          <a:xfrm>
            <a:off x="1115568" y="548640"/>
            <a:ext cx="10168128" cy="1179576"/>
          </a:xfrm>
        </p:spPr>
        <p:txBody>
          <a:bodyPr>
            <a:normAutofit/>
          </a:bodyPr>
          <a:lstStyle>
            <a:lvl1pPr>
              <a:defRPr sz="4000"/>
            </a:lvl1pPr>
          </a:lstStyle>
          <a:p>
            <a:r>
              <a:rPr lang="en-US" dirty="0"/>
              <a:t>Click to edit Master title style</a:t>
            </a:r>
          </a:p>
        </p:txBody>
      </p:sp>
      <p:sp>
        <p:nvSpPr>
          <p:cNvPr id="3" name="Text Placeholder 2">
            <a:extLst>
              <a:ext uri="{FF2B5EF4-FFF2-40B4-BE49-F238E27FC236}">
                <a16:creationId xmlns:a16="http://schemas.microsoft.com/office/drawing/2014/main" id="{AAAE0554-8BEE-4BF6-9519-51B8475D35E1}"/>
              </a:ext>
            </a:extLst>
          </p:cNvPr>
          <p:cNvSpPr>
            <a:spLocks noGrp="1"/>
          </p:cNvSpPr>
          <p:nvPr>
            <p:ph type="body" idx="1"/>
          </p:nvPr>
        </p:nvSpPr>
        <p:spPr>
          <a:xfrm>
            <a:off x="1115568" y="2372650"/>
            <a:ext cx="4937760" cy="823912"/>
          </a:xfrm>
        </p:spPr>
        <p:txBody>
          <a:bodyPr anchor="b"/>
          <a:lstStyle>
            <a:lvl1pPr marL="0" indent="0">
              <a:buNone/>
              <a:defRPr sz="2400" b="1"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FD4A358D-C930-48E0-B372-06A826B74C47}"/>
              </a:ext>
            </a:extLst>
          </p:cNvPr>
          <p:cNvSpPr>
            <a:spLocks noGrp="1"/>
          </p:cNvSpPr>
          <p:nvPr>
            <p:ph sz="half" idx="2"/>
          </p:nvPr>
        </p:nvSpPr>
        <p:spPr>
          <a:xfrm>
            <a:off x="1115568" y="3203688"/>
            <a:ext cx="4937760" cy="2968512"/>
          </a:xfrm>
        </p:spPr>
        <p:txBody>
          <a:bodyPr/>
          <a:lstStyle>
            <a:lvl1pPr>
              <a:defRPr sz="2400"/>
            </a:lvl1pPr>
            <a:lvl2pPr>
              <a:defRPr sz="2000"/>
            </a:lvl2pPr>
            <a:lvl3pPr>
              <a:defRPr sz="1800"/>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83B6615E-4966-4150-83B6-C47591B36383}"/>
              </a:ext>
            </a:extLst>
          </p:cNvPr>
          <p:cNvSpPr>
            <a:spLocks noGrp="1"/>
          </p:cNvSpPr>
          <p:nvPr>
            <p:ph type="body" sz="quarter" idx="3"/>
          </p:nvPr>
        </p:nvSpPr>
        <p:spPr>
          <a:xfrm>
            <a:off x="6345936" y="2372650"/>
            <a:ext cx="4937760" cy="823912"/>
          </a:xfrm>
        </p:spPr>
        <p:txBody>
          <a:bodyPr anchor="b"/>
          <a:lstStyle>
            <a:lvl1pPr marL="0" indent="0">
              <a:buNone/>
              <a:defRPr sz="2400" b="1"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BD409F6B-C17B-4B4F-9F35-5068BDC4E2FD}"/>
              </a:ext>
            </a:extLst>
          </p:cNvPr>
          <p:cNvSpPr>
            <a:spLocks noGrp="1"/>
          </p:cNvSpPr>
          <p:nvPr>
            <p:ph sz="quarter" idx="4"/>
          </p:nvPr>
        </p:nvSpPr>
        <p:spPr>
          <a:xfrm>
            <a:off x="6345936" y="3203687"/>
            <a:ext cx="4937760" cy="2968511"/>
          </a:xfrm>
        </p:spPr>
        <p:txBody>
          <a:bodyPr/>
          <a:lstStyle>
            <a:lvl1pPr>
              <a:defRPr sz="2400"/>
            </a:lvl1pPr>
            <a:lvl2pPr>
              <a:defRPr sz="2000"/>
            </a:lvl2pPr>
            <a:lvl3pPr>
              <a:defRPr sz="1800"/>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a:extLst>
              <a:ext uri="{FF2B5EF4-FFF2-40B4-BE49-F238E27FC236}">
                <a16:creationId xmlns:a16="http://schemas.microsoft.com/office/drawing/2014/main" id="{C8BC356D-052B-4A9B-8B2F-6665FD325AB3}"/>
              </a:ext>
            </a:extLst>
          </p:cNvPr>
          <p:cNvSpPr>
            <a:spLocks noGrp="1"/>
          </p:cNvSpPr>
          <p:nvPr>
            <p:ph type="dt" sz="half" idx="10"/>
          </p:nvPr>
        </p:nvSpPr>
        <p:spPr>
          <a:xfrm>
            <a:off x="1115568" y="6356350"/>
            <a:ext cx="2743200" cy="365125"/>
          </a:xfrm>
        </p:spPr>
        <p:txBody>
          <a:bodyPr/>
          <a:lstStyle/>
          <a:p>
            <a:fld id="{02AC24A9-CCB6-4F8D-B8DB-C2F3692CFA5A}" type="datetimeFigureOut">
              <a:rPr lang="en-US" smtClean="0"/>
              <a:t>1/7/2025</a:t>
            </a:fld>
            <a:endParaRPr lang="en-US"/>
          </a:p>
        </p:txBody>
      </p:sp>
      <p:sp>
        <p:nvSpPr>
          <p:cNvPr id="8" name="Footer Placeholder 7">
            <a:extLst>
              <a:ext uri="{FF2B5EF4-FFF2-40B4-BE49-F238E27FC236}">
                <a16:creationId xmlns:a16="http://schemas.microsoft.com/office/drawing/2014/main" id="{69C5E5FA-26A9-467C-93E3-8476142D1D4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279E50C-1E40-4B48-871B-E392428D20A3}"/>
              </a:ext>
            </a:extLst>
          </p:cNvPr>
          <p:cNvSpPr>
            <a:spLocks noGrp="1"/>
          </p:cNvSpPr>
          <p:nvPr>
            <p:ph type="sldNum" sz="quarter" idx="12"/>
          </p:nvPr>
        </p:nvSpPr>
        <p:spPr>
          <a:xfrm>
            <a:off x="8540496" y="6356350"/>
            <a:ext cx="2743200" cy="365125"/>
          </a:xfrm>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11697933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8C0689C4-0DB3-408B-A956-40326B4AE4C4}"/>
              </a:ext>
            </a:extLst>
          </p:cNvPr>
          <p:cNvSpPr/>
          <p:nvPr/>
        </p:nvSpPr>
        <p:spPr>
          <a:xfrm>
            <a:off x="665853" y="1533525"/>
            <a:ext cx="10917063" cy="3790950"/>
          </a:xfrm>
          <a:prstGeom prst="rect">
            <a:avLst/>
          </a:prstGeom>
          <a:ln w="12700">
            <a:solidFill>
              <a:schemeClr val="tx2">
                <a:lumMod val="10000"/>
                <a:lumOff val="90000"/>
              </a:schemeClr>
            </a:solidFill>
          </a:ln>
          <a:effectLst>
            <a:outerShdw blurRad="50800" dist="38100" dir="2700000" algn="tl" rotWithShape="0">
              <a:schemeClr val="bg2">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 name="Rectangle 8">
            <a:extLst>
              <a:ext uri="{FF2B5EF4-FFF2-40B4-BE49-F238E27FC236}">
                <a16:creationId xmlns:a16="http://schemas.microsoft.com/office/drawing/2014/main" id="{56E1D10E-1C30-41BF-8C3B-C460C9B5597B}"/>
              </a:ext>
            </a:extLst>
          </p:cNvPr>
          <p:cNvSpPr/>
          <p:nvPr/>
        </p:nvSpPr>
        <p:spPr>
          <a:xfrm>
            <a:off x="609084" y="2971798"/>
            <a:ext cx="128016" cy="914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779454F2-0EE5-4888-AF4C-82F825E6226E}"/>
              </a:ext>
            </a:extLst>
          </p:cNvPr>
          <p:cNvSpPr>
            <a:spLocks noGrp="1"/>
          </p:cNvSpPr>
          <p:nvPr>
            <p:ph type="title"/>
          </p:nvPr>
        </p:nvSpPr>
        <p:spPr>
          <a:xfrm>
            <a:off x="1078992" y="1938528"/>
            <a:ext cx="10177272" cy="2990088"/>
          </a:xfrm>
        </p:spPr>
        <p:txBody>
          <a:bodyPr>
            <a:normAutofit/>
          </a:bodyPr>
          <a:lstStyle>
            <a:lvl1pPr>
              <a:defRPr sz="5400"/>
            </a:lvl1pPr>
          </a:lstStyle>
          <a:p>
            <a:r>
              <a:rPr lang="en-US" dirty="0"/>
              <a:t>Click to edit Master title style</a:t>
            </a:r>
          </a:p>
        </p:txBody>
      </p:sp>
      <p:sp>
        <p:nvSpPr>
          <p:cNvPr id="3" name="Date Placeholder 2">
            <a:extLst>
              <a:ext uri="{FF2B5EF4-FFF2-40B4-BE49-F238E27FC236}">
                <a16:creationId xmlns:a16="http://schemas.microsoft.com/office/drawing/2014/main" id="{67C91241-A315-4643-91E5-CF2C25CC903A}"/>
              </a:ext>
            </a:extLst>
          </p:cNvPr>
          <p:cNvSpPr>
            <a:spLocks noGrp="1"/>
          </p:cNvSpPr>
          <p:nvPr>
            <p:ph type="dt" sz="half" idx="10"/>
          </p:nvPr>
        </p:nvSpPr>
        <p:spPr/>
        <p:txBody>
          <a:bodyPr/>
          <a:lstStyle/>
          <a:p>
            <a:fld id="{02AC24A9-CCB6-4F8D-B8DB-C2F3692CFA5A}" type="datetimeFigureOut">
              <a:rPr lang="en-US" smtClean="0"/>
              <a:t>1/7/2025</a:t>
            </a:fld>
            <a:endParaRPr lang="en-US"/>
          </a:p>
        </p:txBody>
      </p:sp>
      <p:sp>
        <p:nvSpPr>
          <p:cNvPr id="4" name="Footer Placeholder 3">
            <a:extLst>
              <a:ext uri="{FF2B5EF4-FFF2-40B4-BE49-F238E27FC236}">
                <a16:creationId xmlns:a16="http://schemas.microsoft.com/office/drawing/2014/main" id="{22706D86-5479-487D-94C8-76093D84F37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7739411-CED6-43D4-868D-A65C4161A72B}"/>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30030944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AC447E0-1D4D-4EF2-B81B-4B2400EE3EDB}"/>
              </a:ext>
            </a:extLst>
          </p:cNvPr>
          <p:cNvSpPr>
            <a:spLocks noGrp="1"/>
          </p:cNvSpPr>
          <p:nvPr>
            <p:ph type="dt" sz="half" idx="10"/>
          </p:nvPr>
        </p:nvSpPr>
        <p:spPr/>
        <p:txBody>
          <a:bodyPr/>
          <a:lstStyle/>
          <a:p>
            <a:fld id="{02AC24A9-CCB6-4F8D-B8DB-C2F3692CFA5A}" type="datetimeFigureOut">
              <a:rPr lang="en-US" smtClean="0"/>
              <a:t>1/7/2025</a:t>
            </a:fld>
            <a:endParaRPr lang="en-US"/>
          </a:p>
        </p:txBody>
      </p:sp>
      <p:sp>
        <p:nvSpPr>
          <p:cNvPr id="3" name="Footer Placeholder 2">
            <a:extLst>
              <a:ext uri="{FF2B5EF4-FFF2-40B4-BE49-F238E27FC236}">
                <a16:creationId xmlns:a16="http://schemas.microsoft.com/office/drawing/2014/main" id="{C9984CA0-2A78-4600-9F3D-19B09E790FE8}"/>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8440955-B18E-49D3-AE7B-B331200E34C5}"/>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11042026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FA417FE-CD1A-486F-A4AC-E4000A2FB18E}"/>
              </a:ext>
            </a:extLst>
          </p:cNvPr>
          <p:cNvSpPr/>
          <p:nvPr/>
        </p:nvSpPr>
        <p:spPr>
          <a:xfrm>
            <a:off x="558210" y="1162033"/>
            <a:ext cx="3740740" cy="4643344"/>
          </a:xfrm>
          <a:prstGeom prst="rect">
            <a:avLst/>
          </a:prstGeom>
          <a:ln w="12700">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Rectangle 10">
            <a:extLst>
              <a:ext uri="{FF2B5EF4-FFF2-40B4-BE49-F238E27FC236}">
                <a16:creationId xmlns:a16="http://schemas.microsoft.com/office/drawing/2014/main" id="{1318F0F5-812B-472C-9408-B80F2553F5E0}"/>
              </a:ext>
            </a:extLst>
          </p:cNvPr>
          <p:cNvSpPr/>
          <p:nvPr/>
        </p:nvSpPr>
        <p:spPr>
          <a:xfrm>
            <a:off x="498834" y="1618375"/>
            <a:ext cx="146304" cy="8229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47F7751B-CD8F-4F5B-A903-1DCE5D1E8306}"/>
              </a:ext>
            </a:extLst>
          </p:cNvPr>
          <p:cNvSpPr>
            <a:spLocks noGrp="1"/>
          </p:cNvSpPr>
          <p:nvPr>
            <p:ph type="title"/>
          </p:nvPr>
        </p:nvSpPr>
        <p:spPr>
          <a:xfrm>
            <a:off x="868680" y="1709928"/>
            <a:ext cx="3099816" cy="1709928"/>
          </a:xfrm>
        </p:spPr>
        <p:txBody>
          <a:bodyPr tIns="45720" anchor="t">
            <a:normAutofit/>
          </a:bodyPr>
          <a:lstStyle>
            <a:lvl1pPr>
              <a:lnSpc>
                <a:spcPct val="100000"/>
              </a:lnSpc>
              <a:defRPr sz="3400"/>
            </a:lvl1pPr>
          </a:lstStyle>
          <a:p>
            <a:r>
              <a:rPr lang="en-US" dirty="0"/>
              <a:t>Click to edit Master title style</a:t>
            </a:r>
          </a:p>
        </p:txBody>
      </p:sp>
      <p:sp>
        <p:nvSpPr>
          <p:cNvPr id="3" name="Content Placeholder 2">
            <a:extLst>
              <a:ext uri="{FF2B5EF4-FFF2-40B4-BE49-F238E27FC236}">
                <a16:creationId xmlns:a16="http://schemas.microsoft.com/office/drawing/2014/main" id="{EFA55C8A-A0BB-441D-976F-EB56D4382DB6}"/>
              </a:ext>
            </a:extLst>
          </p:cNvPr>
          <p:cNvSpPr>
            <a:spLocks noGrp="1"/>
          </p:cNvSpPr>
          <p:nvPr>
            <p:ph idx="1"/>
          </p:nvPr>
        </p:nvSpPr>
        <p:spPr>
          <a:xfrm>
            <a:off x="4965192" y="1709928"/>
            <a:ext cx="6729984" cy="4096512"/>
          </a:xfrm>
        </p:spPr>
        <p:txBody>
          <a:bodyPr/>
          <a:lstStyle>
            <a:lvl1pPr>
              <a:defRPr sz="2800"/>
            </a:lvl1pPr>
            <a:lvl2pPr>
              <a:defRPr sz="2400"/>
            </a:lvl2pPr>
            <a:lvl3pPr>
              <a:defRPr sz="20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a:extLst>
              <a:ext uri="{FF2B5EF4-FFF2-40B4-BE49-F238E27FC236}">
                <a16:creationId xmlns:a16="http://schemas.microsoft.com/office/drawing/2014/main" id="{37DE6A51-A2E5-4BFA-B571-9FDFE1BBFB44}"/>
              </a:ext>
            </a:extLst>
          </p:cNvPr>
          <p:cNvSpPr>
            <a:spLocks noGrp="1"/>
          </p:cNvSpPr>
          <p:nvPr>
            <p:ph type="body" sz="half" idx="2"/>
          </p:nvPr>
        </p:nvSpPr>
        <p:spPr>
          <a:xfrm>
            <a:off x="868680" y="3429000"/>
            <a:ext cx="3099816" cy="2066544"/>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3D92778A-DD4C-4651-9C53-8B0C44CD8805}"/>
              </a:ext>
            </a:extLst>
          </p:cNvPr>
          <p:cNvSpPr>
            <a:spLocks noGrp="1"/>
          </p:cNvSpPr>
          <p:nvPr>
            <p:ph type="dt" sz="half" idx="10"/>
          </p:nvPr>
        </p:nvSpPr>
        <p:spPr>
          <a:xfrm>
            <a:off x="868680" y="6356350"/>
            <a:ext cx="2743200" cy="365125"/>
          </a:xfrm>
        </p:spPr>
        <p:txBody>
          <a:bodyPr/>
          <a:lstStyle/>
          <a:p>
            <a:fld id="{02AC24A9-CCB6-4F8D-B8DB-C2F3692CFA5A}" type="datetimeFigureOut">
              <a:rPr lang="en-US" smtClean="0"/>
              <a:t>1/7/2025</a:t>
            </a:fld>
            <a:endParaRPr lang="en-US" dirty="0"/>
          </a:p>
        </p:txBody>
      </p:sp>
      <p:sp>
        <p:nvSpPr>
          <p:cNvPr id="6" name="Footer Placeholder 5">
            <a:extLst>
              <a:ext uri="{FF2B5EF4-FFF2-40B4-BE49-F238E27FC236}">
                <a16:creationId xmlns:a16="http://schemas.microsoft.com/office/drawing/2014/main" id="{9D6C7F66-2DFA-4146-BE1A-CE2890FE45E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285D185-B1B6-4D62-81BE-BE82C80ACA6C}"/>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14634280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68B77B5-211C-456E-B79F-306CC3619347}"/>
              </a:ext>
            </a:extLst>
          </p:cNvPr>
          <p:cNvSpPr/>
          <p:nvPr/>
        </p:nvSpPr>
        <p:spPr>
          <a:xfrm>
            <a:off x="558210" y="1162033"/>
            <a:ext cx="3740740" cy="4643344"/>
          </a:xfrm>
          <a:prstGeom prst="rect">
            <a:avLst/>
          </a:prstGeom>
          <a:ln w="12700">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Rectangle 10">
            <a:extLst>
              <a:ext uri="{FF2B5EF4-FFF2-40B4-BE49-F238E27FC236}">
                <a16:creationId xmlns:a16="http://schemas.microsoft.com/office/drawing/2014/main" id="{3B63C338-194D-4F23-ABEC-60A7EA96F302}"/>
              </a:ext>
            </a:extLst>
          </p:cNvPr>
          <p:cNvSpPr/>
          <p:nvPr/>
        </p:nvSpPr>
        <p:spPr>
          <a:xfrm>
            <a:off x="498834" y="1618375"/>
            <a:ext cx="146304" cy="8229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A0C04DCC-0E3E-4F05-9FAC-9FA6CA4B2BAE}"/>
              </a:ext>
            </a:extLst>
          </p:cNvPr>
          <p:cNvSpPr>
            <a:spLocks noGrp="1"/>
          </p:cNvSpPr>
          <p:nvPr>
            <p:ph type="title"/>
          </p:nvPr>
        </p:nvSpPr>
        <p:spPr>
          <a:xfrm>
            <a:off x="868680" y="1709928"/>
            <a:ext cx="3099816" cy="1709928"/>
          </a:xfrm>
        </p:spPr>
        <p:txBody>
          <a:bodyPr tIns="45720" anchor="t">
            <a:normAutofit/>
          </a:bodyPr>
          <a:lstStyle>
            <a:lvl1pPr>
              <a:lnSpc>
                <a:spcPct val="100000"/>
              </a:lnSpc>
              <a:defRPr sz="3400"/>
            </a:lvl1pPr>
          </a:lstStyle>
          <a:p>
            <a:r>
              <a:rPr lang="en-US" dirty="0"/>
              <a:t>Click to edit Master title style</a:t>
            </a:r>
          </a:p>
        </p:txBody>
      </p:sp>
      <p:sp>
        <p:nvSpPr>
          <p:cNvPr id="3" name="Picture Placeholder 2">
            <a:extLst>
              <a:ext uri="{FF2B5EF4-FFF2-40B4-BE49-F238E27FC236}">
                <a16:creationId xmlns:a16="http://schemas.microsoft.com/office/drawing/2014/main" id="{EBA29649-B19F-499E-8E9A-3577EAC8F031}"/>
              </a:ext>
            </a:extLst>
          </p:cNvPr>
          <p:cNvSpPr>
            <a:spLocks noGrp="1"/>
          </p:cNvSpPr>
          <p:nvPr>
            <p:ph type="pic" idx="1"/>
          </p:nvPr>
        </p:nvSpPr>
        <p:spPr>
          <a:xfrm>
            <a:off x="4965192" y="1161288"/>
            <a:ext cx="6729984" cy="4645152"/>
          </a:xfrm>
        </p:spPr>
        <p:txBody>
          <a:bodyPr>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a:extLst>
              <a:ext uri="{FF2B5EF4-FFF2-40B4-BE49-F238E27FC236}">
                <a16:creationId xmlns:a16="http://schemas.microsoft.com/office/drawing/2014/main" id="{1BC9EF2E-A8CD-41A1-B11A-0D8842797A98}"/>
              </a:ext>
            </a:extLst>
          </p:cNvPr>
          <p:cNvSpPr>
            <a:spLocks noGrp="1"/>
          </p:cNvSpPr>
          <p:nvPr>
            <p:ph type="body" sz="half" idx="2"/>
          </p:nvPr>
        </p:nvSpPr>
        <p:spPr>
          <a:xfrm>
            <a:off x="868680" y="3438144"/>
            <a:ext cx="3099816" cy="2057400"/>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B44257B5-0DE0-401F-9171-E8687A97DBA7}"/>
              </a:ext>
            </a:extLst>
          </p:cNvPr>
          <p:cNvSpPr>
            <a:spLocks noGrp="1"/>
          </p:cNvSpPr>
          <p:nvPr>
            <p:ph type="dt" sz="half" idx="10"/>
          </p:nvPr>
        </p:nvSpPr>
        <p:spPr>
          <a:xfrm>
            <a:off x="868680" y="6356350"/>
            <a:ext cx="2743200" cy="365125"/>
          </a:xfrm>
        </p:spPr>
        <p:txBody>
          <a:bodyPr/>
          <a:lstStyle/>
          <a:p>
            <a:fld id="{02AC24A9-CCB6-4F8D-B8DB-C2F3692CFA5A}" type="datetimeFigureOut">
              <a:rPr lang="en-US" smtClean="0"/>
              <a:t>1/7/2025</a:t>
            </a:fld>
            <a:endParaRPr lang="en-US"/>
          </a:p>
        </p:txBody>
      </p:sp>
      <p:sp>
        <p:nvSpPr>
          <p:cNvPr id="6" name="Footer Placeholder 5">
            <a:extLst>
              <a:ext uri="{FF2B5EF4-FFF2-40B4-BE49-F238E27FC236}">
                <a16:creationId xmlns:a16="http://schemas.microsoft.com/office/drawing/2014/main" id="{788CD9AD-D667-4FD4-AA34-428AA0BCD09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8770FB6-F273-4BA6-8B97-9835AC537871}"/>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23031621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B325BDE-35A4-4AAD-960B-C1415864ADD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BE459C78-0CC4-4552-93DD-49B4194D005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06744A3C-9C54-46A6-B3EF-5B36362423E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2AC24A9-CCB6-4F8D-B8DB-C2F3692CFA5A}" type="datetimeFigureOut">
              <a:rPr lang="en-US" smtClean="0"/>
              <a:t>1/7/2025</a:t>
            </a:fld>
            <a:endParaRPr lang="en-US"/>
          </a:p>
        </p:txBody>
      </p:sp>
      <p:sp>
        <p:nvSpPr>
          <p:cNvPr id="5" name="Footer Placeholder 4">
            <a:extLst>
              <a:ext uri="{FF2B5EF4-FFF2-40B4-BE49-F238E27FC236}">
                <a16:creationId xmlns:a16="http://schemas.microsoft.com/office/drawing/2014/main" id="{07D5A696-7B4B-4181-A961-7D66556D507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3038CB5-8F4A-401D-A3A9-B27DC15B7A8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DC25EE-239B-4C5F-AAD1-255A7D5F1EE2}" type="slidenum">
              <a:rPr lang="en-US" smtClean="0"/>
              <a:t>‹#›</a:t>
            </a:fld>
            <a:endParaRPr lang="en-US"/>
          </a:p>
        </p:txBody>
      </p:sp>
    </p:spTree>
    <p:extLst>
      <p:ext uri="{BB962C8B-B14F-4D97-AF65-F5344CB8AC3E}">
        <p14:creationId xmlns:p14="http://schemas.microsoft.com/office/powerpoint/2010/main" val="4120940269"/>
      </p:ext>
    </p:extLst>
  </p:cSld>
  <p:clrMap bg1="lt1" tx1="dk1" bg2="lt2" tx2="dk2" accent1="accent1" accent2="accent2" accent3="accent3" accent4="accent4" accent5="accent5" accent6="accent6" hlink="hlink" folHlink="folHlink"/>
  <p:sldLayoutIdLst>
    <p:sldLayoutId id="2147483720" r:id="rId1"/>
    <p:sldLayoutId id="2147483721" r:id="rId2"/>
    <p:sldLayoutId id="2147483722" r:id="rId3"/>
    <p:sldLayoutId id="2147483723" r:id="rId4"/>
    <p:sldLayoutId id="2147483724" r:id="rId5"/>
    <p:sldLayoutId id="2147483718" r:id="rId6"/>
    <p:sldLayoutId id="2147483714" r:id="rId7"/>
    <p:sldLayoutId id="2147483715" r:id="rId8"/>
    <p:sldLayoutId id="2147483716" r:id="rId9"/>
    <p:sldLayoutId id="2147483717" r:id="rId10"/>
    <p:sldLayoutId id="2147483719" r:id="rId11"/>
  </p:sldLayoutIdLst>
  <p:txStyles>
    <p:titleStyle>
      <a:lvl1pPr algn="l" defTabSz="914400" rtl="0" eaLnBrk="1" latinLnBrk="0" hangingPunct="1">
        <a:lnSpc>
          <a:spcPct val="90000"/>
        </a:lnSpc>
        <a:spcBef>
          <a:spcPct val="0"/>
        </a:spcBef>
        <a:buNone/>
        <a:defRPr sz="4000" b="1" kern="1200">
          <a:solidFill>
            <a:schemeClr val="tx1"/>
          </a:solidFill>
          <a:latin typeface="+mj-lt"/>
          <a:ea typeface="+mj-ea"/>
          <a:cs typeface="+mj-cs"/>
        </a:defRPr>
      </a:lvl1pPr>
    </p:titleStyle>
    <p:bodyStyle>
      <a:lvl1pPr marL="228600" indent="-228600" algn="l" defTabSz="914400" rtl="0" eaLnBrk="1" latinLnBrk="0" hangingPunct="1">
        <a:lnSpc>
          <a:spcPct val="11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1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1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1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1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526E0BFB-CDF1-4990-8C11-AC849311E0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çocukların yaptığı resimler, ofis malzemesi, renklilik, yazı aleti içeren bir resim&#10;&#10;Açıklama otomatik olarak oluşturuldu">
            <a:extLst>
              <a:ext uri="{FF2B5EF4-FFF2-40B4-BE49-F238E27FC236}">
                <a16:creationId xmlns:a16="http://schemas.microsoft.com/office/drawing/2014/main" id="{F5FE95F7-4E8A-F9EA-EB9C-072B068CFBC3}"/>
              </a:ext>
            </a:extLst>
          </p:cNvPr>
          <p:cNvPicPr>
            <a:picLocks noChangeAspect="1"/>
          </p:cNvPicPr>
          <p:nvPr/>
        </p:nvPicPr>
        <p:blipFill>
          <a:blip r:embed="rId2"/>
          <a:srcRect l="10888"/>
          <a:stretch/>
        </p:blipFill>
        <p:spPr>
          <a:xfrm>
            <a:off x="-2" y="10"/>
            <a:ext cx="8668512" cy="6857990"/>
          </a:xfrm>
          <a:prstGeom prst="rect">
            <a:avLst/>
          </a:prstGeom>
        </p:spPr>
      </p:pic>
      <p:sp>
        <p:nvSpPr>
          <p:cNvPr id="11" name="Rectangle 10">
            <a:extLst>
              <a:ext uri="{FF2B5EF4-FFF2-40B4-BE49-F238E27FC236}">
                <a16:creationId xmlns:a16="http://schemas.microsoft.com/office/drawing/2014/main" id="{6069A1F8-9BEB-4786-9694-FC48B2D75D2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788244" y="0"/>
            <a:ext cx="9403756" cy="6858000"/>
          </a:xfrm>
          <a:prstGeom prst="rect">
            <a:avLst/>
          </a:prstGeom>
          <a:gradFill>
            <a:gsLst>
              <a:gs pos="58000">
                <a:schemeClr val="tx1"/>
              </a:gs>
              <a:gs pos="30000">
                <a:schemeClr val="tx1">
                  <a:alpha val="64000"/>
                </a:schemeClr>
              </a:gs>
              <a:gs pos="0">
                <a:schemeClr val="tx1">
                  <a:alpha val="0"/>
                </a:schemeClr>
              </a:gs>
              <a:gs pos="100000">
                <a:schemeClr val="tx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Başlık 1">
            <a:extLst>
              <a:ext uri="{FF2B5EF4-FFF2-40B4-BE49-F238E27FC236}">
                <a16:creationId xmlns:a16="http://schemas.microsoft.com/office/drawing/2014/main" id="{233470F3-1C34-DB63-403E-176B7B5154C1}"/>
              </a:ext>
            </a:extLst>
          </p:cNvPr>
          <p:cNvSpPr>
            <a:spLocks noGrp="1"/>
          </p:cNvSpPr>
          <p:nvPr>
            <p:ph type="ctrTitle"/>
          </p:nvPr>
        </p:nvSpPr>
        <p:spPr>
          <a:xfrm>
            <a:off x="7848600" y="1122363"/>
            <a:ext cx="4023360" cy="3204134"/>
          </a:xfrm>
        </p:spPr>
        <p:txBody>
          <a:bodyPr anchor="b">
            <a:normAutofit/>
          </a:bodyPr>
          <a:lstStyle/>
          <a:p>
            <a:r>
              <a:rPr lang="tr-TR" sz="4800" dirty="0">
                <a:solidFill>
                  <a:schemeClr val="bg1"/>
                </a:solidFill>
              </a:rPr>
              <a:t>Firma Değerlemesi</a:t>
            </a:r>
            <a:endParaRPr lang="en-US" sz="4800" dirty="0">
              <a:solidFill>
                <a:schemeClr val="bg1"/>
              </a:solidFill>
            </a:endParaRPr>
          </a:p>
        </p:txBody>
      </p:sp>
      <p:sp>
        <p:nvSpPr>
          <p:cNvPr id="3" name="Alt Başlık 2">
            <a:extLst>
              <a:ext uri="{FF2B5EF4-FFF2-40B4-BE49-F238E27FC236}">
                <a16:creationId xmlns:a16="http://schemas.microsoft.com/office/drawing/2014/main" id="{8D5F0C5B-FE59-5DD5-8176-70FA26EF9291}"/>
              </a:ext>
            </a:extLst>
          </p:cNvPr>
          <p:cNvSpPr>
            <a:spLocks noGrp="1"/>
          </p:cNvSpPr>
          <p:nvPr>
            <p:ph type="subTitle" idx="1"/>
          </p:nvPr>
        </p:nvSpPr>
        <p:spPr>
          <a:xfrm>
            <a:off x="7848600" y="4872922"/>
            <a:ext cx="4023360" cy="1208141"/>
          </a:xfrm>
        </p:spPr>
        <p:txBody>
          <a:bodyPr>
            <a:normAutofit/>
          </a:bodyPr>
          <a:lstStyle/>
          <a:p>
            <a:r>
              <a:rPr lang="tr-TR" sz="2000">
                <a:solidFill>
                  <a:schemeClr val="bg1"/>
                </a:solidFill>
              </a:rPr>
              <a:t>Semih Yılmazer</a:t>
            </a:r>
            <a:endParaRPr lang="en-US" sz="2000">
              <a:solidFill>
                <a:schemeClr val="bg1"/>
              </a:solidFill>
            </a:endParaRPr>
          </a:p>
        </p:txBody>
      </p:sp>
      <p:sp>
        <p:nvSpPr>
          <p:cNvPr id="13" name="Rectangle 12">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8130540" y="346791"/>
            <a:ext cx="146304"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5" name="Rectangle 14">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851648" y="4546920"/>
            <a:ext cx="4023360" cy="18288"/>
          </a:xfrm>
          <a:prstGeom prst="rect">
            <a:avLst/>
          </a:prstGeom>
          <a:solidFill>
            <a:schemeClr val="bg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296312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C9A9DA9-7DC8-488B-A882-123947B0F3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ectangle 10">
            <a:extLst>
              <a:ext uri="{FF2B5EF4-FFF2-40B4-BE49-F238E27FC236}">
                <a16:creationId xmlns:a16="http://schemas.microsoft.com/office/drawing/2014/main" id="{57F6BDD4-E066-4008-8011-6CC31AEB45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9575" y="633619"/>
            <a:ext cx="4279383" cy="5495925"/>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Başlık 1">
            <a:extLst>
              <a:ext uri="{FF2B5EF4-FFF2-40B4-BE49-F238E27FC236}">
                <a16:creationId xmlns:a16="http://schemas.microsoft.com/office/drawing/2014/main" id="{DE7A885C-FC9C-C7E0-4B12-74383525F14E}"/>
              </a:ext>
            </a:extLst>
          </p:cNvPr>
          <p:cNvSpPr>
            <a:spLocks noGrp="1"/>
          </p:cNvSpPr>
          <p:nvPr>
            <p:ph type="title"/>
          </p:nvPr>
        </p:nvSpPr>
        <p:spPr>
          <a:xfrm>
            <a:off x="841247" y="978619"/>
            <a:ext cx="3410712" cy="1106424"/>
          </a:xfrm>
        </p:spPr>
        <p:txBody>
          <a:bodyPr>
            <a:normAutofit/>
          </a:bodyPr>
          <a:lstStyle/>
          <a:p>
            <a:r>
              <a:rPr lang="tr-TR" sz="2800"/>
              <a:t>Örnek-2</a:t>
            </a:r>
            <a:endParaRPr lang="en-US" sz="2800"/>
          </a:p>
        </p:txBody>
      </p:sp>
      <p:sp>
        <p:nvSpPr>
          <p:cNvPr id="13" name="Rectangle 12">
            <a:extLst>
              <a:ext uri="{FF2B5EF4-FFF2-40B4-BE49-F238E27FC236}">
                <a16:creationId xmlns:a16="http://schemas.microsoft.com/office/drawing/2014/main" id="{2711A8FB-68FC-45FC-B01E-38F809E2D4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5567" y="1171300"/>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5" name="Rectangle 14">
            <a:extLst>
              <a:ext uri="{FF2B5EF4-FFF2-40B4-BE49-F238E27FC236}">
                <a16:creationId xmlns:a16="http://schemas.microsoft.com/office/drawing/2014/main" id="{2A865FE3-5FC9-4049-87CF-30019C46C0F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7459" y="2093976"/>
            <a:ext cx="3328416" cy="9144"/>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İçerik Yer Tutucusu 2">
            <a:extLst>
              <a:ext uri="{FF2B5EF4-FFF2-40B4-BE49-F238E27FC236}">
                <a16:creationId xmlns:a16="http://schemas.microsoft.com/office/drawing/2014/main" id="{A6A5E6FF-0757-D1DE-3AE3-C3D5F10FA909}"/>
              </a:ext>
            </a:extLst>
          </p:cNvPr>
          <p:cNvSpPr>
            <a:spLocks noGrp="1"/>
          </p:cNvSpPr>
          <p:nvPr>
            <p:ph idx="1"/>
          </p:nvPr>
        </p:nvSpPr>
        <p:spPr>
          <a:xfrm>
            <a:off x="841248" y="2252870"/>
            <a:ext cx="3412219" cy="3560251"/>
          </a:xfrm>
        </p:spPr>
        <p:txBody>
          <a:bodyPr>
            <a:normAutofit/>
          </a:bodyPr>
          <a:lstStyle/>
          <a:p>
            <a:pPr>
              <a:lnSpc>
                <a:spcPct val="100000"/>
              </a:lnSpc>
            </a:pPr>
            <a:r>
              <a:rPr lang="tr-TR" sz="1400"/>
              <a:t>Tabloda Davutpaşa İşletmesinin 5 yıl boyunca elde edeceği düşünülen firmaya serbest nakit akışları verilmiştir. 5. yıldan sonra nakit akışlarının yıllık %10 büyüyeceği beklenmektedir. Şirketin borçlarının vergi düşülmüş net maliyeti %10, özsermaye maliyeti ise %20’dir. Yabancı kaynaklarının toplam kaynaklara oranı ise %40’tır. Şirketin net borcu 15.000.000 TL’dir. Buna göre şirket hisselerinin toplam değerini ve firma değerini bulunuz. </a:t>
            </a:r>
          </a:p>
          <a:p>
            <a:pPr>
              <a:lnSpc>
                <a:spcPct val="100000"/>
              </a:lnSpc>
            </a:pPr>
            <a:endParaRPr lang="en-US" sz="1400"/>
          </a:p>
        </p:txBody>
      </p:sp>
      <p:graphicFrame>
        <p:nvGraphicFramePr>
          <p:cNvPr id="4" name="Tablo 3">
            <a:extLst>
              <a:ext uri="{FF2B5EF4-FFF2-40B4-BE49-F238E27FC236}">
                <a16:creationId xmlns:a16="http://schemas.microsoft.com/office/drawing/2014/main" id="{F6DD19D0-2EF7-AD1A-D4D1-69AC3157411C}"/>
              </a:ext>
            </a:extLst>
          </p:cNvPr>
          <p:cNvGraphicFramePr>
            <a:graphicFrameLocks noGrp="1"/>
          </p:cNvGraphicFramePr>
          <p:nvPr>
            <p:extLst>
              <p:ext uri="{D42A27DB-BD31-4B8C-83A1-F6EECF244321}">
                <p14:modId xmlns:p14="http://schemas.microsoft.com/office/powerpoint/2010/main" val="2566712974"/>
              </p:ext>
            </p:extLst>
          </p:nvPr>
        </p:nvGraphicFramePr>
        <p:xfrm>
          <a:off x="5415238" y="914400"/>
          <a:ext cx="6067637" cy="4928616"/>
        </p:xfrm>
        <a:graphic>
          <a:graphicData uri="http://schemas.openxmlformats.org/drawingml/2006/table">
            <a:tbl>
              <a:tblPr firstRow="1" bandRow="1">
                <a:tableStyleId>{5C22544A-7EE6-4342-B048-85BDC9FD1C3A}</a:tableStyleId>
              </a:tblPr>
              <a:tblGrid>
                <a:gridCol w="1089660">
                  <a:extLst>
                    <a:ext uri="{9D8B030D-6E8A-4147-A177-3AD203B41FA5}">
                      <a16:colId xmlns:a16="http://schemas.microsoft.com/office/drawing/2014/main" val="4268999249"/>
                    </a:ext>
                  </a:extLst>
                </a:gridCol>
                <a:gridCol w="4977977">
                  <a:extLst>
                    <a:ext uri="{9D8B030D-6E8A-4147-A177-3AD203B41FA5}">
                      <a16:colId xmlns:a16="http://schemas.microsoft.com/office/drawing/2014/main" val="1037722390"/>
                    </a:ext>
                  </a:extLst>
                </a:gridCol>
              </a:tblGrid>
              <a:tr h="1240536">
                <a:tc>
                  <a:txBody>
                    <a:bodyPr/>
                    <a:lstStyle/>
                    <a:p>
                      <a:r>
                        <a:rPr lang="tr-TR" sz="3300" b="1">
                          <a:solidFill>
                            <a:schemeClr val="tx1"/>
                          </a:solidFill>
                        </a:rPr>
                        <a:t>Yıl</a:t>
                      </a:r>
                      <a:endParaRPr lang="en-US" sz="3300" b="1">
                        <a:solidFill>
                          <a:schemeClr val="tx1"/>
                        </a:solidFill>
                      </a:endParaRPr>
                    </a:p>
                  </a:txBody>
                  <a:tcPr marL="167640" marR="167640" marT="83820" marB="83820">
                    <a:lnL>
                      <a:noFill/>
                    </a:lnL>
                    <a:lnR>
                      <a:noFill/>
                    </a:lnR>
                    <a:lnT>
                      <a:noFill/>
                    </a:lnT>
                    <a:lnB w="19050">
                      <a:solidFill>
                        <a:schemeClr val="accent1"/>
                      </a:solidFill>
                    </a:lnB>
                    <a:noFill/>
                  </a:tcPr>
                </a:tc>
                <a:tc>
                  <a:txBody>
                    <a:bodyPr/>
                    <a:lstStyle/>
                    <a:p>
                      <a:r>
                        <a:rPr lang="tr-TR" sz="3300" b="1">
                          <a:solidFill>
                            <a:schemeClr val="tx1"/>
                          </a:solidFill>
                        </a:rPr>
                        <a:t>Firmaya Serbest Nakit Akışları</a:t>
                      </a:r>
                      <a:endParaRPr lang="en-US" sz="3300" b="1">
                        <a:solidFill>
                          <a:schemeClr val="tx1"/>
                        </a:solidFill>
                      </a:endParaRPr>
                    </a:p>
                  </a:txBody>
                  <a:tcPr marL="167640" marR="167640" marT="83820" marB="83820">
                    <a:lnL>
                      <a:noFill/>
                    </a:lnL>
                    <a:lnR>
                      <a:noFill/>
                    </a:lnR>
                    <a:lnT>
                      <a:noFill/>
                    </a:lnT>
                    <a:lnB w="19050">
                      <a:solidFill>
                        <a:schemeClr val="accent1"/>
                      </a:solidFill>
                    </a:lnB>
                    <a:noFill/>
                  </a:tcPr>
                </a:tc>
                <a:extLst>
                  <a:ext uri="{0D108BD9-81ED-4DB2-BD59-A6C34878D82A}">
                    <a16:rowId xmlns:a16="http://schemas.microsoft.com/office/drawing/2014/main" val="1192396900"/>
                  </a:ext>
                </a:extLst>
              </a:tr>
              <a:tr h="737616">
                <a:tc>
                  <a:txBody>
                    <a:bodyPr/>
                    <a:lstStyle/>
                    <a:p>
                      <a:r>
                        <a:rPr lang="tr-TR" sz="3300">
                          <a:solidFill>
                            <a:schemeClr val="tx1"/>
                          </a:solidFill>
                        </a:rPr>
                        <a:t>1</a:t>
                      </a:r>
                      <a:endParaRPr lang="en-US" sz="3300">
                        <a:solidFill>
                          <a:schemeClr val="tx1"/>
                        </a:solidFill>
                      </a:endParaRPr>
                    </a:p>
                  </a:txBody>
                  <a:tcPr marL="167640" marR="167640" marT="83820" marB="83820">
                    <a:lnL>
                      <a:noFill/>
                    </a:lnL>
                    <a:lnR>
                      <a:noFill/>
                    </a:lnR>
                    <a:lnT w="19050">
                      <a:solidFill>
                        <a:schemeClr val="accent1"/>
                      </a:solidFill>
                    </a:lnT>
                    <a:lnB w="3175">
                      <a:solidFill>
                        <a:schemeClr val="tx1"/>
                      </a:solidFill>
                    </a:lnB>
                    <a:noFill/>
                  </a:tcPr>
                </a:tc>
                <a:tc>
                  <a:txBody>
                    <a:bodyPr/>
                    <a:lstStyle/>
                    <a:p>
                      <a:r>
                        <a:rPr lang="tr-TR" sz="3300">
                          <a:solidFill>
                            <a:schemeClr val="tx1"/>
                          </a:solidFill>
                        </a:rPr>
                        <a:t>3.000.000</a:t>
                      </a:r>
                      <a:endParaRPr lang="en-US" sz="3300">
                        <a:solidFill>
                          <a:schemeClr val="tx1"/>
                        </a:solidFill>
                      </a:endParaRPr>
                    </a:p>
                  </a:txBody>
                  <a:tcPr marL="167640" marR="167640" marT="83820" marB="83820">
                    <a:lnL>
                      <a:noFill/>
                    </a:lnL>
                    <a:lnR>
                      <a:noFill/>
                    </a:lnR>
                    <a:lnT w="19050">
                      <a:solidFill>
                        <a:schemeClr val="accent1"/>
                      </a:solidFill>
                    </a:lnT>
                    <a:lnB w="3175">
                      <a:solidFill>
                        <a:schemeClr val="tx1"/>
                      </a:solidFill>
                    </a:lnB>
                    <a:noFill/>
                  </a:tcPr>
                </a:tc>
                <a:extLst>
                  <a:ext uri="{0D108BD9-81ED-4DB2-BD59-A6C34878D82A}">
                    <a16:rowId xmlns:a16="http://schemas.microsoft.com/office/drawing/2014/main" val="195931351"/>
                  </a:ext>
                </a:extLst>
              </a:tr>
              <a:tr h="737616">
                <a:tc>
                  <a:txBody>
                    <a:bodyPr/>
                    <a:lstStyle/>
                    <a:p>
                      <a:r>
                        <a:rPr lang="tr-TR" sz="3300">
                          <a:solidFill>
                            <a:schemeClr val="tx1"/>
                          </a:solidFill>
                        </a:rPr>
                        <a:t>2</a:t>
                      </a:r>
                      <a:endParaRPr lang="en-US" sz="3300">
                        <a:solidFill>
                          <a:schemeClr val="tx1"/>
                        </a:solidFill>
                      </a:endParaRPr>
                    </a:p>
                  </a:txBody>
                  <a:tcPr marL="167640" marR="167640" marT="83820" marB="83820">
                    <a:lnL>
                      <a:noFill/>
                    </a:lnL>
                    <a:lnR>
                      <a:noFill/>
                    </a:lnR>
                    <a:lnT w="3175">
                      <a:solidFill>
                        <a:schemeClr val="tx1"/>
                      </a:solidFill>
                    </a:lnT>
                    <a:lnB w="3175">
                      <a:solidFill>
                        <a:schemeClr val="tx1"/>
                      </a:solidFill>
                    </a:lnB>
                    <a:noFill/>
                  </a:tcPr>
                </a:tc>
                <a:tc>
                  <a:txBody>
                    <a:bodyPr/>
                    <a:lstStyle/>
                    <a:p>
                      <a:r>
                        <a:rPr lang="tr-TR" sz="3300">
                          <a:solidFill>
                            <a:schemeClr val="tx1"/>
                          </a:solidFill>
                        </a:rPr>
                        <a:t>4.000.000</a:t>
                      </a:r>
                      <a:endParaRPr lang="en-US" sz="3300">
                        <a:solidFill>
                          <a:schemeClr val="tx1"/>
                        </a:solidFill>
                      </a:endParaRPr>
                    </a:p>
                  </a:txBody>
                  <a:tcPr marL="167640" marR="167640" marT="83820" marB="83820">
                    <a:lnL>
                      <a:noFill/>
                    </a:lnL>
                    <a:lnR>
                      <a:noFill/>
                    </a:lnR>
                    <a:lnT w="3175">
                      <a:solidFill>
                        <a:schemeClr val="tx1"/>
                      </a:solidFill>
                    </a:lnT>
                    <a:lnB w="3175">
                      <a:solidFill>
                        <a:schemeClr val="tx1"/>
                      </a:solidFill>
                    </a:lnB>
                    <a:noFill/>
                  </a:tcPr>
                </a:tc>
                <a:extLst>
                  <a:ext uri="{0D108BD9-81ED-4DB2-BD59-A6C34878D82A}">
                    <a16:rowId xmlns:a16="http://schemas.microsoft.com/office/drawing/2014/main" val="2148945557"/>
                  </a:ext>
                </a:extLst>
              </a:tr>
              <a:tr h="737616">
                <a:tc>
                  <a:txBody>
                    <a:bodyPr/>
                    <a:lstStyle/>
                    <a:p>
                      <a:r>
                        <a:rPr lang="tr-TR" sz="3300">
                          <a:solidFill>
                            <a:schemeClr val="tx1"/>
                          </a:solidFill>
                        </a:rPr>
                        <a:t>3</a:t>
                      </a:r>
                      <a:endParaRPr lang="en-US" sz="3300">
                        <a:solidFill>
                          <a:schemeClr val="tx1"/>
                        </a:solidFill>
                      </a:endParaRPr>
                    </a:p>
                  </a:txBody>
                  <a:tcPr marL="167640" marR="167640" marT="83820" marB="83820">
                    <a:lnL>
                      <a:noFill/>
                    </a:lnL>
                    <a:lnR>
                      <a:noFill/>
                    </a:lnR>
                    <a:lnT w="3175">
                      <a:solidFill>
                        <a:schemeClr val="tx1"/>
                      </a:solidFill>
                    </a:lnT>
                    <a:lnB w="3175">
                      <a:solidFill>
                        <a:schemeClr val="tx1"/>
                      </a:solidFill>
                    </a:lnB>
                    <a:noFill/>
                  </a:tcPr>
                </a:tc>
                <a:tc>
                  <a:txBody>
                    <a:bodyPr/>
                    <a:lstStyle/>
                    <a:p>
                      <a:r>
                        <a:rPr lang="tr-TR" sz="3300">
                          <a:solidFill>
                            <a:schemeClr val="tx1"/>
                          </a:solidFill>
                        </a:rPr>
                        <a:t>5.500.000</a:t>
                      </a:r>
                      <a:endParaRPr lang="en-US" sz="3300">
                        <a:solidFill>
                          <a:schemeClr val="tx1"/>
                        </a:solidFill>
                      </a:endParaRPr>
                    </a:p>
                  </a:txBody>
                  <a:tcPr marL="167640" marR="167640" marT="83820" marB="83820">
                    <a:lnL>
                      <a:noFill/>
                    </a:lnL>
                    <a:lnR>
                      <a:noFill/>
                    </a:lnR>
                    <a:lnT w="3175">
                      <a:solidFill>
                        <a:schemeClr val="tx1"/>
                      </a:solidFill>
                    </a:lnT>
                    <a:lnB w="3175">
                      <a:solidFill>
                        <a:schemeClr val="tx1"/>
                      </a:solidFill>
                    </a:lnB>
                    <a:noFill/>
                  </a:tcPr>
                </a:tc>
                <a:extLst>
                  <a:ext uri="{0D108BD9-81ED-4DB2-BD59-A6C34878D82A}">
                    <a16:rowId xmlns:a16="http://schemas.microsoft.com/office/drawing/2014/main" val="2259317572"/>
                  </a:ext>
                </a:extLst>
              </a:tr>
              <a:tr h="737616">
                <a:tc>
                  <a:txBody>
                    <a:bodyPr/>
                    <a:lstStyle/>
                    <a:p>
                      <a:r>
                        <a:rPr lang="tr-TR" sz="3300">
                          <a:solidFill>
                            <a:schemeClr val="tx1"/>
                          </a:solidFill>
                        </a:rPr>
                        <a:t>4</a:t>
                      </a:r>
                      <a:endParaRPr lang="en-US" sz="3300">
                        <a:solidFill>
                          <a:schemeClr val="tx1"/>
                        </a:solidFill>
                      </a:endParaRPr>
                    </a:p>
                  </a:txBody>
                  <a:tcPr marL="167640" marR="167640" marT="83820" marB="83820">
                    <a:lnL>
                      <a:noFill/>
                    </a:lnL>
                    <a:lnR>
                      <a:noFill/>
                    </a:lnR>
                    <a:lnT w="3175">
                      <a:solidFill>
                        <a:schemeClr val="tx1"/>
                      </a:solidFill>
                    </a:lnT>
                    <a:lnB w="3175">
                      <a:solidFill>
                        <a:schemeClr val="tx1"/>
                      </a:solidFill>
                    </a:lnB>
                    <a:noFill/>
                  </a:tcPr>
                </a:tc>
                <a:tc>
                  <a:txBody>
                    <a:bodyPr/>
                    <a:lstStyle/>
                    <a:p>
                      <a:r>
                        <a:rPr lang="tr-TR" sz="3300">
                          <a:solidFill>
                            <a:schemeClr val="tx1"/>
                          </a:solidFill>
                        </a:rPr>
                        <a:t>7.000.000</a:t>
                      </a:r>
                      <a:endParaRPr lang="en-US" sz="3300">
                        <a:solidFill>
                          <a:schemeClr val="tx1"/>
                        </a:solidFill>
                      </a:endParaRPr>
                    </a:p>
                  </a:txBody>
                  <a:tcPr marL="167640" marR="167640" marT="83820" marB="83820">
                    <a:lnL>
                      <a:noFill/>
                    </a:lnL>
                    <a:lnR>
                      <a:noFill/>
                    </a:lnR>
                    <a:lnT w="3175">
                      <a:solidFill>
                        <a:schemeClr val="tx1"/>
                      </a:solidFill>
                    </a:lnT>
                    <a:lnB w="3175">
                      <a:solidFill>
                        <a:schemeClr val="tx1"/>
                      </a:solidFill>
                    </a:lnB>
                    <a:noFill/>
                  </a:tcPr>
                </a:tc>
                <a:extLst>
                  <a:ext uri="{0D108BD9-81ED-4DB2-BD59-A6C34878D82A}">
                    <a16:rowId xmlns:a16="http://schemas.microsoft.com/office/drawing/2014/main" val="4280464054"/>
                  </a:ext>
                </a:extLst>
              </a:tr>
              <a:tr h="737616">
                <a:tc>
                  <a:txBody>
                    <a:bodyPr/>
                    <a:lstStyle/>
                    <a:p>
                      <a:r>
                        <a:rPr lang="tr-TR" sz="3300">
                          <a:solidFill>
                            <a:schemeClr val="tx1"/>
                          </a:solidFill>
                        </a:rPr>
                        <a:t>5</a:t>
                      </a:r>
                      <a:endParaRPr lang="en-US" sz="3300">
                        <a:solidFill>
                          <a:schemeClr val="tx1"/>
                        </a:solidFill>
                      </a:endParaRPr>
                    </a:p>
                  </a:txBody>
                  <a:tcPr marL="167640" marR="167640" marT="83820" marB="83820">
                    <a:lnL>
                      <a:noFill/>
                    </a:lnL>
                    <a:lnR>
                      <a:noFill/>
                    </a:lnR>
                    <a:lnT w="3175">
                      <a:solidFill>
                        <a:schemeClr val="tx1"/>
                      </a:solidFill>
                    </a:lnT>
                    <a:lnB w="12700">
                      <a:solidFill>
                        <a:schemeClr val="accent1"/>
                      </a:solidFill>
                    </a:lnB>
                    <a:noFill/>
                  </a:tcPr>
                </a:tc>
                <a:tc>
                  <a:txBody>
                    <a:bodyPr/>
                    <a:lstStyle/>
                    <a:p>
                      <a:r>
                        <a:rPr lang="tr-TR" sz="3300" dirty="0">
                          <a:solidFill>
                            <a:schemeClr val="tx1"/>
                          </a:solidFill>
                        </a:rPr>
                        <a:t>9.000.000</a:t>
                      </a:r>
                      <a:endParaRPr lang="en-US" sz="3300" dirty="0">
                        <a:solidFill>
                          <a:schemeClr val="tx1"/>
                        </a:solidFill>
                      </a:endParaRPr>
                    </a:p>
                  </a:txBody>
                  <a:tcPr marL="167640" marR="167640" marT="83820" marB="83820">
                    <a:lnL>
                      <a:noFill/>
                    </a:lnL>
                    <a:lnR>
                      <a:noFill/>
                    </a:lnR>
                    <a:lnT w="3175">
                      <a:solidFill>
                        <a:schemeClr val="tx1"/>
                      </a:solidFill>
                    </a:lnT>
                    <a:lnB w="12700">
                      <a:solidFill>
                        <a:schemeClr val="accent1"/>
                      </a:solidFill>
                    </a:lnB>
                    <a:noFill/>
                  </a:tcPr>
                </a:tc>
                <a:extLst>
                  <a:ext uri="{0D108BD9-81ED-4DB2-BD59-A6C34878D82A}">
                    <a16:rowId xmlns:a16="http://schemas.microsoft.com/office/drawing/2014/main" val="565064425"/>
                  </a:ext>
                </a:extLst>
              </a:tr>
            </a:tbl>
          </a:graphicData>
        </a:graphic>
      </p:graphicFrame>
    </p:spTree>
    <p:extLst>
      <p:ext uri="{BB962C8B-B14F-4D97-AF65-F5344CB8AC3E}">
        <p14:creationId xmlns:p14="http://schemas.microsoft.com/office/powerpoint/2010/main" val="30755531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A9C57235-57BB-0217-758F-42A2A109F285}"/>
              </a:ext>
            </a:extLst>
          </p:cNvPr>
          <p:cNvSpPr>
            <a:spLocks noGrp="1"/>
          </p:cNvSpPr>
          <p:nvPr>
            <p:ph type="title"/>
          </p:nvPr>
        </p:nvSpPr>
        <p:spPr/>
        <p:txBody>
          <a:bodyPr/>
          <a:lstStyle/>
          <a:p>
            <a:r>
              <a:rPr lang="tr-TR" dirty="0"/>
              <a:t>Piyasa Çarpanları</a:t>
            </a:r>
            <a:endParaRPr lang="en-US" dirty="0"/>
          </a:p>
        </p:txBody>
      </p:sp>
      <p:sp>
        <p:nvSpPr>
          <p:cNvPr id="3" name="İçerik Yer Tutucusu 2">
            <a:extLst>
              <a:ext uri="{FF2B5EF4-FFF2-40B4-BE49-F238E27FC236}">
                <a16:creationId xmlns:a16="http://schemas.microsoft.com/office/drawing/2014/main" id="{0C37CF95-6632-0DED-660F-655F9B0E8A03}"/>
              </a:ext>
            </a:extLst>
          </p:cNvPr>
          <p:cNvSpPr>
            <a:spLocks noGrp="1"/>
          </p:cNvSpPr>
          <p:nvPr>
            <p:ph idx="1"/>
          </p:nvPr>
        </p:nvSpPr>
        <p:spPr/>
        <p:txBody>
          <a:bodyPr/>
          <a:lstStyle/>
          <a:p>
            <a:r>
              <a:rPr lang="tr-TR" dirty="0"/>
              <a:t>Piyasa Değeri/Defter Değeri</a:t>
            </a:r>
          </a:p>
          <a:p>
            <a:r>
              <a:rPr lang="tr-TR" dirty="0"/>
              <a:t>Fiyat/Kazanç</a:t>
            </a:r>
          </a:p>
          <a:p>
            <a:r>
              <a:rPr lang="tr-TR" dirty="0"/>
              <a:t>Firma Değeri/FAVÖK</a:t>
            </a:r>
          </a:p>
          <a:p>
            <a:r>
              <a:rPr lang="tr-TR" dirty="0"/>
              <a:t>Firma Değeri/Satışlar</a:t>
            </a:r>
            <a:endParaRPr lang="en-US" dirty="0"/>
          </a:p>
        </p:txBody>
      </p:sp>
    </p:spTree>
    <p:extLst>
      <p:ext uri="{BB962C8B-B14F-4D97-AF65-F5344CB8AC3E}">
        <p14:creationId xmlns:p14="http://schemas.microsoft.com/office/powerpoint/2010/main" val="19830758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C799903-48D5-4A31-A1A2-541072D9771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Freeform: Shape 9">
            <a:extLst>
              <a:ext uri="{FF2B5EF4-FFF2-40B4-BE49-F238E27FC236}">
                <a16:creationId xmlns:a16="http://schemas.microsoft.com/office/drawing/2014/main" id="{8EFFF109-FC58-4FD3-BE05-9775A1310F5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818889" cy="6858000"/>
          </a:xfrm>
          <a:custGeom>
            <a:avLst/>
            <a:gdLst>
              <a:gd name="connsiteX0" fmla="*/ 0 w 4818889"/>
              <a:gd name="connsiteY0" fmla="*/ 0 h 6858000"/>
              <a:gd name="connsiteX1" fmla="*/ 3605911 w 4818889"/>
              <a:gd name="connsiteY1" fmla="*/ 0 h 6858000"/>
              <a:gd name="connsiteX2" fmla="*/ 3668894 w 4818889"/>
              <a:gd name="connsiteY2" fmla="*/ 69271 h 6858000"/>
              <a:gd name="connsiteX3" fmla="*/ 4818889 w 4818889"/>
              <a:gd name="connsiteY3" fmla="*/ 3429000 h 6858000"/>
              <a:gd name="connsiteX4" fmla="*/ 3668894 w 4818889"/>
              <a:gd name="connsiteY4" fmla="*/ 6788730 h 6858000"/>
              <a:gd name="connsiteX5" fmla="*/ 3605911 w 4818889"/>
              <a:gd name="connsiteY5" fmla="*/ 6858000 h 6858000"/>
              <a:gd name="connsiteX6" fmla="*/ 0 w 4818889"/>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8889" h="6858000">
                <a:moveTo>
                  <a:pt x="0" y="0"/>
                </a:moveTo>
                <a:lnTo>
                  <a:pt x="3605911" y="0"/>
                </a:lnTo>
                <a:lnTo>
                  <a:pt x="3668894" y="69271"/>
                </a:lnTo>
                <a:cubicBezTo>
                  <a:pt x="4379420" y="929100"/>
                  <a:pt x="4818889" y="2116944"/>
                  <a:pt x="4818889" y="3429000"/>
                </a:cubicBezTo>
                <a:cubicBezTo>
                  <a:pt x="4818889" y="4741056"/>
                  <a:pt x="4379420" y="5928900"/>
                  <a:pt x="3668894" y="6788730"/>
                </a:cubicBezTo>
                <a:lnTo>
                  <a:pt x="3605911" y="6858000"/>
                </a:lnTo>
                <a:lnTo>
                  <a:pt x="0" y="6858000"/>
                </a:lnTo>
                <a:close/>
              </a:path>
            </a:pathLst>
          </a:custGeom>
          <a:ln w="9525">
            <a:solidFill>
              <a:schemeClr val="tx2">
                <a:lumMod val="10000"/>
                <a:lumOff val="90000"/>
              </a:schemeClr>
            </a:solidFill>
          </a:ln>
          <a:effectLst>
            <a:outerShdw blurRad="50800" dist="38100" algn="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2" name="Freeform: Shape 11">
            <a:extLst>
              <a:ext uri="{FF2B5EF4-FFF2-40B4-BE49-F238E27FC236}">
                <a16:creationId xmlns:a16="http://schemas.microsoft.com/office/drawing/2014/main" id="{E1B96AD6-92A9-4273-A62B-96A1C3E0BA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811477" cy="6858000"/>
          </a:xfrm>
          <a:custGeom>
            <a:avLst/>
            <a:gdLst>
              <a:gd name="connsiteX0" fmla="*/ 0 w 4811477"/>
              <a:gd name="connsiteY0" fmla="*/ 0 h 6858000"/>
              <a:gd name="connsiteX1" fmla="*/ 3598499 w 4811477"/>
              <a:gd name="connsiteY1" fmla="*/ 0 h 6858000"/>
              <a:gd name="connsiteX2" fmla="*/ 3661482 w 4811477"/>
              <a:gd name="connsiteY2" fmla="*/ 69271 h 6858000"/>
              <a:gd name="connsiteX3" fmla="*/ 4811477 w 4811477"/>
              <a:gd name="connsiteY3" fmla="*/ 3429000 h 6858000"/>
              <a:gd name="connsiteX4" fmla="*/ 3661482 w 4811477"/>
              <a:gd name="connsiteY4" fmla="*/ 6788730 h 6858000"/>
              <a:gd name="connsiteX5" fmla="*/ 3598499 w 4811477"/>
              <a:gd name="connsiteY5" fmla="*/ 6858000 h 6858000"/>
              <a:gd name="connsiteX6" fmla="*/ 0 w 4811477"/>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1477" h="6858000">
                <a:moveTo>
                  <a:pt x="0" y="0"/>
                </a:moveTo>
                <a:lnTo>
                  <a:pt x="3598499" y="0"/>
                </a:lnTo>
                <a:lnTo>
                  <a:pt x="3661482" y="69271"/>
                </a:lnTo>
                <a:cubicBezTo>
                  <a:pt x="4372008" y="929100"/>
                  <a:pt x="4811477" y="2116944"/>
                  <a:pt x="4811477" y="3429000"/>
                </a:cubicBezTo>
                <a:cubicBezTo>
                  <a:pt x="4811477" y="4741056"/>
                  <a:pt x="4372008" y="5928900"/>
                  <a:pt x="3661482" y="6788730"/>
                </a:cubicBezTo>
                <a:lnTo>
                  <a:pt x="3598499"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Başlık 1">
            <a:extLst>
              <a:ext uri="{FF2B5EF4-FFF2-40B4-BE49-F238E27FC236}">
                <a16:creationId xmlns:a16="http://schemas.microsoft.com/office/drawing/2014/main" id="{875B2EB0-1C56-182B-3717-6FEFE97BA99E}"/>
              </a:ext>
            </a:extLst>
          </p:cNvPr>
          <p:cNvSpPr>
            <a:spLocks noGrp="1"/>
          </p:cNvSpPr>
          <p:nvPr>
            <p:ph type="title"/>
          </p:nvPr>
        </p:nvSpPr>
        <p:spPr>
          <a:xfrm>
            <a:off x="621792" y="1161288"/>
            <a:ext cx="3602736" cy="4526280"/>
          </a:xfrm>
        </p:spPr>
        <p:txBody>
          <a:bodyPr>
            <a:normAutofit/>
          </a:bodyPr>
          <a:lstStyle/>
          <a:p>
            <a:r>
              <a:rPr lang="tr-TR" dirty="0"/>
              <a:t>Piyasa çarpanları ile ilgili Kavramlar</a:t>
            </a:r>
            <a:endParaRPr lang="en-US" dirty="0"/>
          </a:p>
        </p:txBody>
      </p:sp>
      <p:sp>
        <p:nvSpPr>
          <p:cNvPr id="14" name="Rectangle 13">
            <a:extLst>
              <a:ext uri="{FF2B5EF4-FFF2-40B4-BE49-F238E27FC236}">
                <a16:creationId xmlns:a16="http://schemas.microsoft.com/office/drawing/2014/main" id="{463EEC44-1BA3-44ED-81FC-A644B04B2A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102049"/>
            <a:ext cx="128016" cy="65390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İçerik Yer Tutucusu 2">
            <a:extLst>
              <a:ext uri="{FF2B5EF4-FFF2-40B4-BE49-F238E27FC236}">
                <a16:creationId xmlns:a16="http://schemas.microsoft.com/office/drawing/2014/main" id="{744183FA-6071-5A56-1295-F7B5E5F077A7}"/>
              </a:ext>
            </a:extLst>
          </p:cNvPr>
          <p:cNvSpPr>
            <a:spLocks noGrp="1"/>
          </p:cNvSpPr>
          <p:nvPr>
            <p:ph idx="1"/>
          </p:nvPr>
        </p:nvSpPr>
        <p:spPr>
          <a:xfrm>
            <a:off x="5434149" y="932688"/>
            <a:ext cx="5916603" cy="4992624"/>
          </a:xfrm>
        </p:spPr>
        <p:txBody>
          <a:bodyPr anchor="ctr">
            <a:normAutofit/>
          </a:bodyPr>
          <a:lstStyle/>
          <a:p>
            <a:r>
              <a:rPr lang="tr-TR" sz="2000" b="1" dirty="0"/>
              <a:t>Piyasa Değeri: </a:t>
            </a:r>
            <a:r>
              <a:rPr lang="tr-TR" sz="2000" dirty="0"/>
              <a:t>Halka açık işletmeler için toplam hisse senedi sayısının bir adet hisse senedine çarpılmasıyla hesaplanır. </a:t>
            </a:r>
          </a:p>
          <a:p>
            <a:r>
              <a:rPr lang="tr-TR" sz="2000" b="1" dirty="0"/>
              <a:t>Firma Değeri (Enterprise Value): </a:t>
            </a:r>
            <a:r>
              <a:rPr lang="tr-TR" sz="2000" dirty="0"/>
              <a:t>Piyasa Değeri-Nakit ve Nakit Benzerleri+ Kısa ve Uzun Vadeli Borçlar</a:t>
            </a:r>
          </a:p>
          <a:p>
            <a:r>
              <a:rPr lang="tr-TR" sz="2000" b="1" dirty="0"/>
              <a:t>Faiz Amortisman ve Vergi Öncesi Kar (FAVÖK-EBITDA): </a:t>
            </a:r>
            <a:r>
              <a:rPr lang="tr-TR" sz="2000" dirty="0"/>
              <a:t>Faaliyet </a:t>
            </a:r>
            <a:r>
              <a:rPr lang="tr-TR" sz="2000" dirty="0" err="1"/>
              <a:t>Karı+Amortisman</a:t>
            </a:r>
            <a:r>
              <a:rPr lang="tr-TR" sz="2000" dirty="0"/>
              <a:t> veya Net </a:t>
            </a:r>
            <a:r>
              <a:rPr lang="tr-TR" sz="2000" dirty="0" err="1"/>
              <a:t>Kar+Faiz</a:t>
            </a:r>
            <a:r>
              <a:rPr lang="tr-TR" sz="2000" dirty="0"/>
              <a:t> </a:t>
            </a:r>
            <a:r>
              <a:rPr lang="tr-TR" sz="2000" dirty="0" err="1"/>
              <a:t>Giderleri+Amortisman+Vergi</a:t>
            </a:r>
            <a:r>
              <a:rPr lang="tr-TR" sz="2000" dirty="0"/>
              <a:t> ile hesaplanır. </a:t>
            </a:r>
          </a:p>
          <a:p>
            <a:endParaRPr lang="en-US" sz="2000" dirty="0"/>
          </a:p>
        </p:txBody>
      </p:sp>
    </p:spTree>
    <p:extLst>
      <p:ext uri="{BB962C8B-B14F-4D97-AF65-F5344CB8AC3E}">
        <p14:creationId xmlns:p14="http://schemas.microsoft.com/office/powerpoint/2010/main" val="36393519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52B99F1-B2DC-437E-A8A1-A57F2F29F8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55F8BA08-3E38-4B70-B93A-74F08E0922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8209" y="684398"/>
            <a:ext cx="11167447" cy="5206040"/>
          </a:xfrm>
          <a:prstGeom prst="rect">
            <a:avLst/>
          </a:prstGeom>
          <a:ln w="12700">
            <a:solidFill>
              <a:schemeClr val="tx2">
                <a:lumMod val="10000"/>
                <a:lumOff val="90000"/>
              </a:schemeClr>
            </a:solidFill>
          </a:ln>
          <a:effectLst>
            <a:outerShdw blurRad="50800" dist="38100" dir="2700000" algn="tl" rotWithShape="0">
              <a:schemeClr val="bg2">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Başlık 1">
            <a:extLst>
              <a:ext uri="{FF2B5EF4-FFF2-40B4-BE49-F238E27FC236}">
                <a16:creationId xmlns:a16="http://schemas.microsoft.com/office/drawing/2014/main" id="{6AC11B07-3C30-8448-FB56-18EAF2A127C7}"/>
              </a:ext>
            </a:extLst>
          </p:cNvPr>
          <p:cNvSpPr>
            <a:spLocks noGrp="1"/>
          </p:cNvSpPr>
          <p:nvPr>
            <p:ph type="title"/>
          </p:nvPr>
        </p:nvSpPr>
        <p:spPr>
          <a:xfrm>
            <a:off x="1045029" y="1092857"/>
            <a:ext cx="3669704" cy="4389120"/>
          </a:xfrm>
        </p:spPr>
        <p:txBody>
          <a:bodyPr>
            <a:normAutofit/>
          </a:bodyPr>
          <a:lstStyle/>
          <a:p>
            <a:r>
              <a:rPr lang="tr-TR" dirty="0"/>
              <a:t>Piyasa Değeri/Defter Değeri</a:t>
            </a:r>
            <a:endParaRPr lang="en-US" dirty="0"/>
          </a:p>
        </p:txBody>
      </p:sp>
      <p:sp>
        <p:nvSpPr>
          <p:cNvPr id="12" name="Rectangle 11">
            <a:extLst>
              <a:ext uri="{FF2B5EF4-FFF2-40B4-BE49-F238E27FC236}">
                <a16:creationId xmlns:a16="http://schemas.microsoft.com/office/drawing/2014/main" id="{357F1B33-79AB-4A71-8CEC-4546D709B8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8834" y="2935374"/>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mc:AlternateContent xmlns:mc="http://schemas.openxmlformats.org/markup-compatibility/2006" xmlns:a14="http://schemas.microsoft.com/office/drawing/2010/main">
        <mc:Choice Requires="a14">
          <p:sp>
            <p:nvSpPr>
              <p:cNvPr id="3" name="İçerik Yer Tutucusu 2">
                <a:extLst>
                  <a:ext uri="{FF2B5EF4-FFF2-40B4-BE49-F238E27FC236}">
                    <a16:creationId xmlns:a16="http://schemas.microsoft.com/office/drawing/2014/main" id="{ED77F13F-961B-C7B3-0C8C-994DD332BE17}"/>
                  </a:ext>
                </a:extLst>
              </p:cNvPr>
              <p:cNvSpPr>
                <a:spLocks noGrp="1"/>
              </p:cNvSpPr>
              <p:nvPr>
                <p:ph idx="1"/>
              </p:nvPr>
            </p:nvSpPr>
            <p:spPr>
              <a:xfrm>
                <a:off x="5572679" y="1092857"/>
                <a:ext cx="5670087" cy="4389120"/>
              </a:xfrm>
            </p:spPr>
            <p:txBody>
              <a:bodyPr anchor="ctr">
                <a:normAutofit fontScale="92500" lnSpcReduction="10000"/>
              </a:bodyPr>
              <a:lstStyle/>
              <a:p>
                <a:pPr>
                  <a:lnSpc>
                    <a:spcPct val="100000"/>
                  </a:lnSpc>
                </a:pPr>
                <a:r>
                  <a:rPr lang="tr-TR" sz="2000" dirty="0"/>
                  <a:t>İ</a:t>
                </a:r>
                <a:r>
                  <a:rPr lang="en-US" sz="2000" dirty="0" err="1"/>
                  <a:t>şletmenin</a:t>
                </a:r>
                <a:r>
                  <a:rPr lang="en-US" sz="2000" dirty="0"/>
                  <a:t> </a:t>
                </a:r>
                <a:r>
                  <a:rPr lang="en-US" sz="2000" dirty="0" err="1"/>
                  <a:t>piyasa</a:t>
                </a:r>
                <a:r>
                  <a:rPr lang="en-US" sz="2000" dirty="0"/>
                  <a:t> </a:t>
                </a:r>
                <a:r>
                  <a:rPr lang="en-US" sz="2000" dirty="0" err="1"/>
                  <a:t>değerinin</a:t>
                </a:r>
                <a:r>
                  <a:rPr lang="en-US" sz="2000" dirty="0"/>
                  <a:t>, </a:t>
                </a:r>
                <a:r>
                  <a:rPr lang="en-US" sz="2000" dirty="0" err="1"/>
                  <a:t>öz</a:t>
                </a:r>
                <a:r>
                  <a:rPr lang="en-US" sz="2000" dirty="0"/>
                  <a:t> </a:t>
                </a:r>
                <a:r>
                  <a:rPr lang="en-US" sz="2000" dirty="0" err="1"/>
                  <a:t>sermayesinin</a:t>
                </a:r>
                <a:r>
                  <a:rPr lang="en-US" sz="2000" dirty="0"/>
                  <a:t> </a:t>
                </a:r>
                <a:r>
                  <a:rPr lang="en-US" sz="2000" dirty="0" err="1"/>
                  <a:t>kaç</a:t>
                </a:r>
                <a:r>
                  <a:rPr lang="en-US" sz="2000" dirty="0"/>
                  <a:t> </a:t>
                </a:r>
                <a:r>
                  <a:rPr lang="en-US" sz="2000" dirty="0" err="1"/>
                  <a:t>katı</a:t>
                </a:r>
                <a:r>
                  <a:rPr lang="en-US" sz="2000" dirty="0"/>
                  <a:t> </a:t>
                </a:r>
                <a:r>
                  <a:rPr lang="en-US" sz="2000" dirty="0" err="1"/>
                  <a:t>olduğunu</a:t>
                </a:r>
                <a:r>
                  <a:rPr lang="en-US" sz="2000" dirty="0"/>
                  <a:t> </a:t>
                </a:r>
                <a:r>
                  <a:rPr lang="en-US" sz="2000" dirty="0" err="1"/>
                  <a:t>gösterir</a:t>
                </a:r>
                <a:r>
                  <a:rPr lang="en-US" sz="2000" dirty="0"/>
                  <a:t>, </a:t>
                </a:r>
                <a:r>
                  <a:rPr lang="en-US" sz="2000" dirty="0" err="1"/>
                  <a:t>genellikle</a:t>
                </a:r>
                <a:r>
                  <a:rPr lang="en-US" sz="2000" dirty="0"/>
                  <a:t> </a:t>
                </a:r>
                <a:r>
                  <a:rPr lang="en-US" sz="2000" dirty="0" err="1"/>
                  <a:t>bu</a:t>
                </a:r>
                <a:r>
                  <a:rPr lang="en-US" sz="2000" dirty="0"/>
                  <a:t> </a:t>
                </a:r>
                <a:r>
                  <a:rPr lang="en-US" sz="2000" dirty="0" err="1"/>
                  <a:t>oran</a:t>
                </a:r>
                <a:r>
                  <a:rPr lang="en-US" sz="2000" dirty="0"/>
                  <a:t> </a:t>
                </a:r>
                <a:r>
                  <a:rPr lang="en-US" sz="2000" dirty="0" err="1"/>
                  <a:t>büyüdükçe</a:t>
                </a:r>
                <a:r>
                  <a:rPr lang="en-US" sz="2000" dirty="0"/>
                  <a:t>, </a:t>
                </a:r>
                <a:r>
                  <a:rPr lang="en-US" sz="2000" dirty="0" err="1"/>
                  <a:t>hisse</a:t>
                </a:r>
                <a:r>
                  <a:rPr lang="en-US" sz="2000" dirty="0"/>
                  <a:t> </a:t>
                </a:r>
                <a:r>
                  <a:rPr lang="en-US" sz="2000" dirty="0" err="1"/>
                  <a:t>senedinin</a:t>
                </a:r>
                <a:r>
                  <a:rPr lang="en-US" sz="2000" dirty="0"/>
                  <a:t> </a:t>
                </a:r>
                <a:r>
                  <a:rPr lang="en-US" sz="2000" dirty="0" err="1"/>
                  <a:t>payasa</a:t>
                </a:r>
                <a:r>
                  <a:rPr lang="en-US" sz="2000" dirty="0"/>
                  <a:t> </a:t>
                </a:r>
                <a:r>
                  <a:rPr lang="en-US" sz="2000" dirty="0" err="1"/>
                  <a:t>değerinin</a:t>
                </a:r>
                <a:r>
                  <a:rPr lang="en-US" sz="2000" dirty="0"/>
                  <a:t> </a:t>
                </a:r>
                <a:r>
                  <a:rPr lang="en-US" sz="2000" dirty="0" err="1"/>
                  <a:t>arttığı</a:t>
                </a:r>
                <a:r>
                  <a:rPr lang="en-US" sz="2000" dirty="0"/>
                  <a:t> </a:t>
                </a:r>
                <a:r>
                  <a:rPr lang="en-US" sz="2000" dirty="0" err="1"/>
                  <a:t>anlaşılır</a:t>
                </a:r>
                <a:r>
                  <a:rPr lang="en-US" sz="2000" dirty="0"/>
                  <a:t>.</a:t>
                </a:r>
                <a:endParaRPr lang="tr-TR" sz="2000" dirty="0"/>
              </a:p>
              <a:p>
                <a:pPr>
                  <a:lnSpc>
                    <a:spcPct val="100000"/>
                  </a:lnSpc>
                </a:pPr>
                <a:r>
                  <a:rPr lang="tr-TR" sz="2000" dirty="0"/>
                  <a:t>Özkaynakları ile ne kadar değer yaratabildiğini gösteren bu oranın sektör ortalamalarının oldukça üzerinde olması aşır değerlenmiş olduğu anlamına gelebilir. Tersi bir durumda ise yükseliş potansiyeli barındırdığı söylenebilir.</a:t>
                </a:r>
              </a:p>
              <a:p>
                <a:pPr>
                  <a:lnSpc>
                    <a:spcPct val="100000"/>
                  </a:lnSpc>
                </a:pPr>
                <a:r>
                  <a:rPr lang="tr-TR" sz="2000" dirty="0"/>
                  <a:t>Bununla birlikte şirketin yatırımları, finansal performansı ve tarihsel ortalamaları da oldukça önemlidir. </a:t>
                </a:r>
              </a:p>
              <a:p>
                <a:pPr>
                  <a:lnSpc>
                    <a:spcPct val="100000"/>
                  </a:lnSpc>
                </a:pPr>
                <a:r>
                  <a:rPr lang="tr-TR" sz="2000" dirty="0"/>
                  <a:t>PD/DD=</a:t>
                </a:r>
                <a14:m>
                  <m:oMath xmlns:m="http://schemas.openxmlformats.org/officeDocument/2006/math">
                    <m:f>
                      <m:fPr>
                        <m:ctrlPr>
                          <a:rPr lang="tr-TR" sz="2000" i="1" smtClean="0">
                            <a:latin typeface="Cambria Math" panose="02040503050406030204" pitchFamily="18" charset="0"/>
                          </a:rPr>
                        </m:ctrlPr>
                      </m:fPr>
                      <m:num>
                        <m:r>
                          <a:rPr lang="tr-TR" sz="2000" b="0" i="1" smtClean="0">
                            <a:latin typeface="Cambria Math" panose="02040503050406030204" pitchFamily="18" charset="0"/>
                          </a:rPr>
                          <m:t>Ş</m:t>
                        </m:r>
                        <m:r>
                          <a:rPr lang="tr-TR" sz="2000" b="0" i="1" smtClean="0">
                            <a:latin typeface="Cambria Math" panose="02040503050406030204" pitchFamily="18" charset="0"/>
                          </a:rPr>
                          <m:t>𝑖𝑟𝑘𝑒𝑡𝑖𝑛</m:t>
                        </m:r>
                        <m:r>
                          <a:rPr lang="tr-TR" sz="2000" b="0" i="1" smtClean="0">
                            <a:latin typeface="Cambria Math" panose="02040503050406030204" pitchFamily="18" charset="0"/>
                          </a:rPr>
                          <m:t> </m:t>
                        </m:r>
                        <m:r>
                          <a:rPr lang="tr-TR" sz="2000" b="0" i="1" smtClean="0">
                            <a:latin typeface="Cambria Math" panose="02040503050406030204" pitchFamily="18" charset="0"/>
                          </a:rPr>
                          <m:t>𝑝𝑖𝑦𝑎𝑠𝑎</m:t>
                        </m:r>
                        <m:r>
                          <a:rPr lang="tr-TR" sz="2000" b="0" i="1" smtClean="0">
                            <a:latin typeface="Cambria Math" panose="02040503050406030204" pitchFamily="18" charset="0"/>
                          </a:rPr>
                          <m:t> </m:t>
                        </m:r>
                        <m:r>
                          <a:rPr lang="tr-TR" sz="2000" b="0" i="1" smtClean="0">
                            <a:latin typeface="Cambria Math" panose="02040503050406030204" pitchFamily="18" charset="0"/>
                          </a:rPr>
                          <m:t>𝐷𝑒</m:t>
                        </m:r>
                        <m:r>
                          <a:rPr lang="tr-TR" sz="2000" b="0" i="1" smtClean="0">
                            <a:latin typeface="Cambria Math" panose="02040503050406030204" pitchFamily="18" charset="0"/>
                          </a:rPr>
                          <m:t>ğ</m:t>
                        </m:r>
                        <m:r>
                          <a:rPr lang="tr-TR" sz="2000" b="0" i="1" smtClean="0">
                            <a:latin typeface="Cambria Math" panose="02040503050406030204" pitchFamily="18" charset="0"/>
                          </a:rPr>
                          <m:t>𝑒𝑟𝑖</m:t>
                        </m:r>
                      </m:num>
                      <m:den>
                        <m:r>
                          <a:rPr lang="tr-TR" sz="2000" b="0" i="1" smtClean="0">
                            <a:latin typeface="Cambria Math" panose="02040503050406030204" pitchFamily="18" charset="0"/>
                          </a:rPr>
                          <m:t>Ö</m:t>
                        </m:r>
                        <m:r>
                          <a:rPr lang="tr-TR" sz="2000" b="0" i="1" smtClean="0">
                            <a:latin typeface="Cambria Math" panose="02040503050406030204" pitchFamily="18" charset="0"/>
                          </a:rPr>
                          <m:t>𝑧𝑘𝑎𝑦𝑛𝑎𝑘𝑙𝑎𝑟</m:t>
                        </m:r>
                        <m:r>
                          <a:rPr lang="tr-TR" sz="2000" b="0" i="1" smtClean="0">
                            <a:latin typeface="Cambria Math" panose="02040503050406030204" pitchFamily="18" charset="0"/>
                          </a:rPr>
                          <m:t> </m:t>
                        </m:r>
                        <m:r>
                          <a:rPr lang="tr-TR" sz="2000" b="0" i="1" smtClean="0">
                            <a:latin typeface="Cambria Math" panose="02040503050406030204" pitchFamily="18" charset="0"/>
                          </a:rPr>
                          <m:t>𝑇𝑜𝑝𝑙𝑎𝑚𝚤</m:t>
                        </m:r>
                      </m:den>
                    </m:f>
                  </m:oMath>
                </a14:m>
                <a:endParaRPr lang="en-US" sz="2000" dirty="0"/>
              </a:p>
              <a:p>
                <a:pPr>
                  <a:lnSpc>
                    <a:spcPct val="100000"/>
                  </a:lnSpc>
                </a:pPr>
                <a:endParaRPr lang="en-US" sz="2000" dirty="0"/>
              </a:p>
            </p:txBody>
          </p:sp>
        </mc:Choice>
        <mc:Fallback xmlns="">
          <p:sp>
            <p:nvSpPr>
              <p:cNvPr id="3" name="İçerik Yer Tutucusu 2">
                <a:extLst>
                  <a:ext uri="{FF2B5EF4-FFF2-40B4-BE49-F238E27FC236}">
                    <a16:creationId xmlns:a16="http://schemas.microsoft.com/office/drawing/2014/main" id="{ED77F13F-961B-C7B3-0C8C-994DD332BE17}"/>
                  </a:ext>
                </a:extLst>
              </p:cNvPr>
              <p:cNvSpPr>
                <a:spLocks noGrp="1" noRot="1" noChangeAspect="1" noMove="1" noResize="1" noEditPoints="1" noAdjustHandles="1" noChangeArrowheads="1" noChangeShapeType="1" noTextEdit="1"/>
              </p:cNvSpPr>
              <p:nvPr>
                <p:ph idx="1"/>
              </p:nvPr>
            </p:nvSpPr>
            <p:spPr>
              <a:xfrm>
                <a:off x="5572679" y="1092857"/>
                <a:ext cx="5670087" cy="4389120"/>
              </a:xfrm>
              <a:blipFill>
                <a:blip r:embed="rId2"/>
                <a:stretch>
                  <a:fillRect l="-753" t="-1389" r="-1935"/>
                </a:stretch>
              </a:blipFill>
            </p:spPr>
            <p:txBody>
              <a:bodyPr/>
              <a:lstStyle/>
              <a:p>
                <a:r>
                  <a:rPr lang="en-US">
                    <a:noFill/>
                  </a:rPr>
                  <a:t> </a:t>
                </a:r>
              </a:p>
            </p:txBody>
          </p:sp>
        </mc:Fallback>
      </mc:AlternateContent>
    </p:spTree>
    <p:extLst>
      <p:ext uri="{BB962C8B-B14F-4D97-AF65-F5344CB8AC3E}">
        <p14:creationId xmlns:p14="http://schemas.microsoft.com/office/powerpoint/2010/main" val="28823228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4DF9A342-5A64-F8C3-E065-35118E3E8323}"/>
              </a:ext>
            </a:extLst>
          </p:cNvPr>
          <p:cNvSpPr>
            <a:spLocks noGrp="1"/>
          </p:cNvSpPr>
          <p:nvPr>
            <p:ph type="title"/>
          </p:nvPr>
        </p:nvSpPr>
        <p:spPr/>
        <p:txBody>
          <a:bodyPr/>
          <a:lstStyle/>
          <a:p>
            <a:r>
              <a:rPr lang="tr-TR" dirty="0"/>
              <a:t>Fiyat/Kazanç Oranı </a:t>
            </a:r>
            <a:endParaRPr lang="en-US" dirty="0"/>
          </a:p>
        </p:txBody>
      </p:sp>
      <mc:AlternateContent xmlns:mc="http://schemas.openxmlformats.org/markup-compatibility/2006" xmlns:a14="http://schemas.microsoft.com/office/drawing/2010/main">
        <mc:Choice Requires="a14">
          <p:sp>
            <p:nvSpPr>
              <p:cNvPr id="3" name="İçerik Yer Tutucusu 2">
                <a:extLst>
                  <a:ext uri="{FF2B5EF4-FFF2-40B4-BE49-F238E27FC236}">
                    <a16:creationId xmlns:a16="http://schemas.microsoft.com/office/drawing/2014/main" id="{EFF417B4-CCE6-9E9E-3BB5-E3B6105250EE}"/>
                  </a:ext>
                </a:extLst>
              </p:cNvPr>
              <p:cNvSpPr>
                <a:spLocks noGrp="1"/>
              </p:cNvSpPr>
              <p:nvPr>
                <p:ph idx="1"/>
              </p:nvPr>
            </p:nvSpPr>
            <p:spPr/>
            <p:txBody>
              <a:bodyPr>
                <a:normAutofit fontScale="92500"/>
              </a:bodyPr>
              <a:lstStyle/>
              <a:p>
                <a:r>
                  <a:rPr lang="tr-TR" dirty="0"/>
                  <a:t>1 TL kazanca karşılık yatırımcıların hisse başına ödemeye razı olduğu tutarı gösterir. </a:t>
                </a:r>
              </a:p>
              <a:p>
                <a:r>
                  <a:rPr lang="tr-TR" dirty="0"/>
                  <a:t>F/K Oranı= </a:t>
                </a:r>
                <a14:m>
                  <m:oMath xmlns:m="http://schemas.openxmlformats.org/officeDocument/2006/math">
                    <m:f>
                      <m:fPr>
                        <m:ctrlPr>
                          <a:rPr lang="tr-TR" i="1" smtClean="0">
                            <a:latin typeface="Cambria Math" panose="02040503050406030204" pitchFamily="18" charset="0"/>
                          </a:rPr>
                        </m:ctrlPr>
                      </m:fPr>
                      <m:num>
                        <m:r>
                          <a:rPr lang="tr-TR" b="0" i="1" smtClean="0">
                            <a:latin typeface="Cambria Math" panose="02040503050406030204" pitchFamily="18" charset="0"/>
                          </a:rPr>
                          <m:t>𝐵𝑖𝑟</m:t>
                        </m:r>
                        <m:r>
                          <a:rPr lang="tr-TR" b="0" i="1" smtClean="0">
                            <a:latin typeface="Cambria Math" panose="02040503050406030204" pitchFamily="18" charset="0"/>
                          </a:rPr>
                          <m:t> </m:t>
                        </m:r>
                        <m:r>
                          <a:rPr lang="tr-TR" b="0" i="1" smtClean="0">
                            <a:latin typeface="Cambria Math" panose="02040503050406030204" pitchFamily="18" charset="0"/>
                          </a:rPr>
                          <m:t>𝑎𝑑𝑒𝑡</m:t>
                        </m:r>
                        <m:r>
                          <a:rPr lang="tr-TR" b="0" i="1" smtClean="0">
                            <a:latin typeface="Cambria Math" panose="02040503050406030204" pitchFamily="18" charset="0"/>
                          </a:rPr>
                          <m:t> </m:t>
                        </m:r>
                        <m:r>
                          <a:rPr lang="tr-TR" b="0" i="1" smtClean="0">
                            <a:latin typeface="Cambria Math" panose="02040503050406030204" pitchFamily="18" charset="0"/>
                          </a:rPr>
                          <m:t>𝐻𝑖𝑠𝑠𝑒𝑛𝑖𝑛</m:t>
                        </m:r>
                        <m:r>
                          <a:rPr lang="tr-TR" b="0" i="1" smtClean="0">
                            <a:latin typeface="Cambria Math" panose="02040503050406030204" pitchFamily="18" charset="0"/>
                          </a:rPr>
                          <m:t> </m:t>
                        </m:r>
                        <m:r>
                          <a:rPr lang="tr-TR" b="0" i="1" smtClean="0">
                            <a:latin typeface="Cambria Math" panose="02040503050406030204" pitchFamily="18" charset="0"/>
                          </a:rPr>
                          <m:t>𝐹𝑖𝑦𝑎𝑡𝚤</m:t>
                        </m:r>
                      </m:num>
                      <m:den>
                        <m:r>
                          <a:rPr lang="tr-TR" b="0" i="1" smtClean="0">
                            <a:latin typeface="Cambria Math" panose="02040503050406030204" pitchFamily="18" charset="0"/>
                          </a:rPr>
                          <m:t>𝐻𝑖𝑠𝑠𝑒</m:t>
                        </m:r>
                        <m:r>
                          <a:rPr lang="tr-TR" b="0" i="1" smtClean="0">
                            <a:latin typeface="Cambria Math" panose="02040503050406030204" pitchFamily="18" charset="0"/>
                          </a:rPr>
                          <m:t> </m:t>
                        </m:r>
                        <m:r>
                          <a:rPr lang="tr-TR" b="0" i="1" smtClean="0">
                            <a:latin typeface="Cambria Math" panose="02040503050406030204" pitchFamily="18" charset="0"/>
                          </a:rPr>
                          <m:t>𝐵𝑎</m:t>
                        </m:r>
                        <m:r>
                          <a:rPr lang="tr-TR" b="0" i="1" smtClean="0">
                            <a:latin typeface="Cambria Math" panose="02040503050406030204" pitchFamily="18" charset="0"/>
                          </a:rPr>
                          <m:t>ş</m:t>
                        </m:r>
                        <m:r>
                          <a:rPr lang="tr-TR" b="0" i="1" smtClean="0">
                            <a:latin typeface="Cambria Math" panose="02040503050406030204" pitchFamily="18" charset="0"/>
                          </a:rPr>
                          <m:t>𝚤𝑛𝑎</m:t>
                        </m:r>
                        <m:r>
                          <a:rPr lang="tr-TR" b="0" i="1" smtClean="0">
                            <a:latin typeface="Cambria Math" panose="02040503050406030204" pitchFamily="18" charset="0"/>
                          </a:rPr>
                          <m:t> </m:t>
                        </m:r>
                        <m:r>
                          <a:rPr lang="tr-TR" b="0" i="1" smtClean="0">
                            <a:latin typeface="Cambria Math" panose="02040503050406030204" pitchFamily="18" charset="0"/>
                          </a:rPr>
                          <m:t>𝐾𝑎𝑧𝑎𝑛</m:t>
                        </m:r>
                        <m:r>
                          <a:rPr lang="tr-TR" b="0" i="1" smtClean="0">
                            <a:latin typeface="Cambria Math" panose="02040503050406030204" pitchFamily="18" charset="0"/>
                          </a:rPr>
                          <m:t>ç</m:t>
                        </m:r>
                      </m:den>
                    </m:f>
                  </m:oMath>
                </a14:m>
                <a:endParaRPr lang="tr-TR" dirty="0"/>
              </a:p>
              <a:p>
                <a:r>
                  <a:rPr lang="tr-TR" dirty="0"/>
                  <a:t>Hisse Başına Kazanç=</a:t>
                </a:r>
                <a14:m>
                  <m:oMath xmlns:m="http://schemas.openxmlformats.org/officeDocument/2006/math">
                    <m:f>
                      <m:fPr>
                        <m:ctrlPr>
                          <a:rPr lang="tr-TR" i="1" smtClean="0">
                            <a:latin typeface="Cambria Math" panose="02040503050406030204" pitchFamily="18" charset="0"/>
                          </a:rPr>
                        </m:ctrlPr>
                      </m:fPr>
                      <m:num>
                        <m:r>
                          <a:rPr lang="tr-TR" b="0" i="1" smtClean="0">
                            <a:latin typeface="Cambria Math" panose="02040503050406030204" pitchFamily="18" charset="0"/>
                          </a:rPr>
                          <m:t>𝐷</m:t>
                        </m:r>
                        <m:r>
                          <a:rPr lang="tr-TR" b="0" i="1" smtClean="0">
                            <a:latin typeface="Cambria Math" panose="02040503050406030204" pitchFamily="18" charset="0"/>
                          </a:rPr>
                          <m:t>ö</m:t>
                        </m:r>
                        <m:r>
                          <a:rPr lang="tr-TR" b="0" i="1" smtClean="0">
                            <a:latin typeface="Cambria Math" panose="02040503050406030204" pitchFamily="18" charset="0"/>
                          </a:rPr>
                          <m:t>𝑛𝑒𝑚</m:t>
                        </m:r>
                        <m:r>
                          <a:rPr lang="tr-TR" b="0" i="1" smtClean="0">
                            <a:latin typeface="Cambria Math" panose="02040503050406030204" pitchFamily="18" charset="0"/>
                          </a:rPr>
                          <m:t> </m:t>
                        </m:r>
                        <m:r>
                          <a:rPr lang="tr-TR" b="0" i="1" smtClean="0">
                            <a:latin typeface="Cambria Math" panose="02040503050406030204" pitchFamily="18" charset="0"/>
                          </a:rPr>
                          <m:t>𝑁𝑒𝑡</m:t>
                        </m:r>
                        <m:r>
                          <a:rPr lang="tr-TR" b="0" i="1" smtClean="0">
                            <a:latin typeface="Cambria Math" panose="02040503050406030204" pitchFamily="18" charset="0"/>
                          </a:rPr>
                          <m:t> </m:t>
                        </m:r>
                        <m:r>
                          <a:rPr lang="tr-TR" b="0" i="1" smtClean="0">
                            <a:latin typeface="Cambria Math" panose="02040503050406030204" pitchFamily="18" charset="0"/>
                          </a:rPr>
                          <m:t>𝐾𝑎𝑟𝚤</m:t>
                        </m:r>
                      </m:num>
                      <m:den>
                        <m:r>
                          <a:rPr lang="tr-TR" b="0" i="1" smtClean="0">
                            <a:latin typeface="Cambria Math" panose="02040503050406030204" pitchFamily="18" charset="0"/>
                          </a:rPr>
                          <m:t>𝐻𝑖𝑠𝑠𝑒</m:t>
                        </m:r>
                        <m:r>
                          <a:rPr lang="tr-TR" b="0" i="1" smtClean="0">
                            <a:latin typeface="Cambria Math" panose="02040503050406030204" pitchFamily="18" charset="0"/>
                          </a:rPr>
                          <m:t> </m:t>
                        </m:r>
                        <m:r>
                          <a:rPr lang="tr-TR" b="0" i="1" smtClean="0">
                            <a:latin typeface="Cambria Math" panose="02040503050406030204" pitchFamily="18" charset="0"/>
                          </a:rPr>
                          <m:t>𝑆𝑒𝑛𝑒𝑑𝑖</m:t>
                        </m:r>
                        <m:r>
                          <a:rPr lang="tr-TR" b="0" i="1" smtClean="0">
                            <a:latin typeface="Cambria Math" panose="02040503050406030204" pitchFamily="18" charset="0"/>
                          </a:rPr>
                          <m:t> </m:t>
                        </m:r>
                        <m:r>
                          <a:rPr lang="tr-TR" b="0" i="1" smtClean="0">
                            <a:latin typeface="Cambria Math" panose="02040503050406030204" pitchFamily="18" charset="0"/>
                          </a:rPr>
                          <m:t>𝑆𝑎𝑦𝚤𝑠𝚤</m:t>
                        </m:r>
                      </m:den>
                    </m:f>
                  </m:oMath>
                </a14:m>
                <a:endParaRPr lang="tr-TR" dirty="0"/>
              </a:p>
              <a:p>
                <a:r>
                  <a:rPr lang="tr-TR" dirty="0"/>
                  <a:t>Oranın düşük olması potansiyel yatırımcılar için alım fırsatı anlamına gelir. Bununla birlikte sektör ortalaması, karın niteliği, şirketin büyüme potansiyeli, döngüsellik vb. birçok faktörün göz önünde bulundurulması gerekir. </a:t>
                </a:r>
                <a:endParaRPr lang="en-US" dirty="0"/>
              </a:p>
            </p:txBody>
          </p:sp>
        </mc:Choice>
        <mc:Fallback xmlns="">
          <p:sp>
            <p:nvSpPr>
              <p:cNvPr id="3" name="İçerik Yer Tutucusu 2">
                <a:extLst>
                  <a:ext uri="{FF2B5EF4-FFF2-40B4-BE49-F238E27FC236}">
                    <a16:creationId xmlns:a16="http://schemas.microsoft.com/office/drawing/2014/main" id="{EFF417B4-CCE6-9E9E-3BB5-E3B6105250EE}"/>
                  </a:ext>
                </a:extLst>
              </p:cNvPr>
              <p:cNvSpPr>
                <a:spLocks noGrp="1" noRot="1" noChangeAspect="1" noMove="1" noResize="1" noEditPoints="1" noAdjustHandles="1" noChangeArrowheads="1" noChangeShapeType="1" noTextEdit="1"/>
              </p:cNvSpPr>
              <p:nvPr>
                <p:ph idx="1"/>
              </p:nvPr>
            </p:nvSpPr>
            <p:spPr>
              <a:blipFill>
                <a:blip r:embed="rId2"/>
                <a:stretch>
                  <a:fillRect l="-659" t="-990" r="-1079"/>
                </a:stretch>
              </a:blipFill>
            </p:spPr>
            <p:txBody>
              <a:bodyPr/>
              <a:lstStyle/>
              <a:p>
                <a:r>
                  <a:rPr lang="en-US">
                    <a:noFill/>
                  </a:rPr>
                  <a:t> </a:t>
                </a:r>
              </a:p>
            </p:txBody>
          </p:sp>
        </mc:Fallback>
      </mc:AlternateContent>
    </p:spTree>
    <p:extLst>
      <p:ext uri="{BB962C8B-B14F-4D97-AF65-F5344CB8AC3E}">
        <p14:creationId xmlns:p14="http://schemas.microsoft.com/office/powerpoint/2010/main" val="271810077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C799903-48D5-4A31-A1A2-541072D9771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Freeform: Shape 9">
            <a:extLst>
              <a:ext uri="{FF2B5EF4-FFF2-40B4-BE49-F238E27FC236}">
                <a16:creationId xmlns:a16="http://schemas.microsoft.com/office/drawing/2014/main" id="{8EFFF109-FC58-4FD3-BE05-9775A1310F5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818889" cy="6858000"/>
          </a:xfrm>
          <a:custGeom>
            <a:avLst/>
            <a:gdLst>
              <a:gd name="connsiteX0" fmla="*/ 0 w 4818889"/>
              <a:gd name="connsiteY0" fmla="*/ 0 h 6858000"/>
              <a:gd name="connsiteX1" fmla="*/ 3605911 w 4818889"/>
              <a:gd name="connsiteY1" fmla="*/ 0 h 6858000"/>
              <a:gd name="connsiteX2" fmla="*/ 3668894 w 4818889"/>
              <a:gd name="connsiteY2" fmla="*/ 69271 h 6858000"/>
              <a:gd name="connsiteX3" fmla="*/ 4818889 w 4818889"/>
              <a:gd name="connsiteY3" fmla="*/ 3429000 h 6858000"/>
              <a:gd name="connsiteX4" fmla="*/ 3668894 w 4818889"/>
              <a:gd name="connsiteY4" fmla="*/ 6788730 h 6858000"/>
              <a:gd name="connsiteX5" fmla="*/ 3605911 w 4818889"/>
              <a:gd name="connsiteY5" fmla="*/ 6858000 h 6858000"/>
              <a:gd name="connsiteX6" fmla="*/ 0 w 4818889"/>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8889" h="6858000">
                <a:moveTo>
                  <a:pt x="0" y="0"/>
                </a:moveTo>
                <a:lnTo>
                  <a:pt x="3605911" y="0"/>
                </a:lnTo>
                <a:lnTo>
                  <a:pt x="3668894" y="69271"/>
                </a:lnTo>
                <a:cubicBezTo>
                  <a:pt x="4379420" y="929100"/>
                  <a:pt x="4818889" y="2116944"/>
                  <a:pt x="4818889" y="3429000"/>
                </a:cubicBezTo>
                <a:cubicBezTo>
                  <a:pt x="4818889" y="4741056"/>
                  <a:pt x="4379420" y="5928900"/>
                  <a:pt x="3668894" y="6788730"/>
                </a:cubicBezTo>
                <a:lnTo>
                  <a:pt x="3605911" y="6858000"/>
                </a:lnTo>
                <a:lnTo>
                  <a:pt x="0" y="6858000"/>
                </a:lnTo>
                <a:close/>
              </a:path>
            </a:pathLst>
          </a:custGeom>
          <a:ln w="9525">
            <a:solidFill>
              <a:schemeClr val="tx2">
                <a:lumMod val="10000"/>
                <a:lumOff val="90000"/>
              </a:schemeClr>
            </a:solidFill>
          </a:ln>
          <a:effectLst>
            <a:outerShdw blurRad="50800" dist="38100" algn="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2" name="Freeform: Shape 11">
            <a:extLst>
              <a:ext uri="{FF2B5EF4-FFF2-40B4-BE49-F238E27FC236}">
                <a16:creationId xmlns:a16="http://schemas.microsoft.com/office/drawing/2014/main" id="{E1B96AD6-92A9-4273-A62B-96A1C3E0BA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811477" cy="6858000"/>
          </a:xfrm>
          <a:custGeom>
            <a:avLst/>
            <a:gdLst>
              <a:gd name="connsiteX0" fmla="*/ 0 w 4811477"/>
              <a:gd name="connsiteY0" fmla="*/ 0 h 6858000"/>
              <a:gd name="connsiteX1" fmla="*/ 3598499 w 4811477"/>
              <a:gd name="connsiteY1" fmla="*/ 0 h 6858000"/>
              <a:gd name="connsiteX2" fmla="*/ 3661482 w 4811477"/>
              <a:gd name="connsiteY2" fmla="*/ 69271 h 6858000"/>
              <a:gd name="connsiteX3" fmla="*/ 4811477 w 4811477"/>
              <a:gd name="connsiteY3" fmla="*/ 3429000 h 6858000"/>
              <a:gd name="connsiteX4" fmla="*/ 3661482 w 4811477"/>
              <a:gd name="connsiteY4" fmla="*/ 6788730 h 6858000"/>
              <a:gd name="connsiteX5" fmla="*/ 3598499 w 4811477"/>
              <a:gd name="connsiteY5" fmla="*/ 6858000 h 6858000"/>
              <a:gd name="connsiteX6" fmla="*/ 0 w 4811477"/>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1477" h="6858000">
                <a:moveTo>
                  <a:pt x="0" y="0"/>
                </a:moveTo>
                <a:lnTo>
                  <a:pt x="3598499" y="0"/>
                </a:lnTo>
                <a:lnTo>
                  <a:pt x="3661482" y="69271"/>
                </a:lnTo>
                <a:cubicBezTo>
                  <a:pt x="4372008" y="929100"/>
                  <a:pt x="4811477" y="2116944"/>
                  <a:pt x="4811477" y="3429000"/>
                </a:cubicBezTo>
                <a:cubicBezTo>
                  <a:pt x="4811477" y="4741056"/>
                  <a:pt x="4372008" y="5928900"/>
                  <a:pt x="3661482" y="6788730"/>
                </a:cubicBezTo>
                <a:lnTo>
                  <a:pt x="3598499"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Başlık 1">
            <a:extLst>
              <a:ext uri="{FF2B5EF4-FFF2-40B4-BE49-F238E27FC236}">
                <a16:creationId xmlns:a16="http://schemas.microsoft.com/office/drawing/2014/main" id="{2DF6824B-18B3-DBDA-A232-AC108714B2CD}"/>
              </a:ext>
            </a:extLst>
          </p:cNvPr>
          <p:cNvSpPr>
            <a:spLocks noGrp="1"/>
          </p:cNvSpPr>
          <p:nvPr>
            <p:ph type="title"/>
          </p:nvPr>
        </p:nvSpPr>
        <p:spPr>
          <a:xfrm>
            <a:off x="621792" y="1161288"/>
            <a:ext cx="3602736" cy="4526280"/>
          </a:xfrm>
        </p:spPr>
        <p:txBody>
          <a:bodyPr>
            <a:normAutofit/>
          </a:bodyPr>
          <a:lstStyle/>
          <a:p>
            <a:r>
              <a:rPr lang="tr-TR" sz="3400"/>
              <a:t>Firma Değeri/FAVÖK</a:t>
            </a:r>
            <a:endParaRPr lang="en-US" sz="3400"/>
          </a:p>
        </p:txBody>
      </p:sp>
      <p:sp>
        <p:nvSpPr>
          <p:cNvPr id="14" name="Rectangle 13">
            <a:extLst>
              <a:ext uri="{FF2B5EF4-FFF2-40B4-BE49-F238E27FC236}">
                <a16:creationId xmlns:a16="http://schemas.microsoft.com/office/drawing/2014/main" id="{463EEC44-1BA3-44ED-81FC-A644B04B2A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102049"/>
            <a:ext cx="128016" cy="65390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İçerik Yer Tutucusu 2">
            <a:extLst>
              <a:ext uri="{FF2B5EF4-FFF2-40B4-BE49-F238E27FC236}">
                <a16:creationId xmlns:a16="http://schemas.microsoft.com/office/drawing/2014/main" id="{70057FAB-7757-1A85-6CEE-A07DF42F2088}"/>
              </a:ext>
            </a:extLst>
          </p:cNvPr>
          <p:cNvSpPr>
            <a:spLocks noGrp="1"/>
          </p:cNvSpPr>
          <p:nvPr>
            <p:ph idx="1"/>
          </p:nvPr>
        </p:nvSpPr>
        <p:spPr>
          <a:xfrm>
            <a:off x="5434149" y="932688"/>
            <a:ext cx="5916603" cy="4992624"/>
          </a:xfrm>
        </p:spPr>
        <p:txBody>
          <a:bodyPr anchor="ctr">
            <a:normAutofit/>
          </a:bodyPr>
          <a:lstStyle/>
          <a:p>
            <a:pPr>
              <a:lnSpc>
                <a:spcPct val="100000"/>
              </a:lnSpc>
            </a:pPr>
            <a:r>
              <a:rPr lang="tr-TR" sz="1700" dirty="0"/>
              <a:t>Bu yöntem daha çok birleşme ve satın alma durumlarında kullanılır. </a:t>
            </a:r>
          </a:p>
          <a:p>
            <a:pPr>
              <a:lnSpc>
                <a:spcPct val="100000"/>
              </a:lnSpc>
            </a:pPr>
            <a:r>
              <a:rPr lang="tr-TR" sz="1700" dirty="0"/>
              <a:t>Dönem net karının oynaklığının yüksek olması, şirketin finansman giderlerinin düzeyi, tek seferlik gelir ve giderler, kurlardan kaynaklı faaliyet dışı kar veya zararlar veya yüksek yatırımlardan kaynaklı olarak amortisman giderleri dönem net karına göre yapılacak analizin hatalı olmasına yol açabilmektedir.</a:t>
            </a:r>
          </a:p>
          <a:p>
            <a:pPr>
              <a:lnSpc>
                <a:spcPct val="100000"/>
              </a:lnSpc>
            </a:pPr>
            <a:r>
              <a:rPr lang="tr-TR" sz="1700" dirty="0"/>
              <a:t>Şirketin bütün bunlardan bağımsız, faaliyetleri ile ilgili karlılık performansı bu açıdan daha doğru sonuçlar verecektir. Ayrıca FAVÖK tahmini daha az oynaklık nedeniyle nispeten daha kolaydır. </a:t>
            </a:r>
          </a:p>
          <a:p>
            <a:pPr>
              <a:lnSpc>
                <a:spcPct val="100000"/>
              </a:lnSpc>
            </a:pPr>
            <a:r>
              <a:rPr lang="tr-TR" sz="1700" dirty="0"/>
              <a:t>Oranın düşük çıkması hissede değer artış potansiyeli olduğuna işaret edebilir. Diğer oranlar gibi benzer şirketlerin ve sektörün ortalamaları son derece önemlidir. </a:t>
            </a:r>
          </a:p>
          <a:p>
            <a:pPr marL="0" indent="0">
              <a:lnSpc>
                <a:spcPct val="100000"/>
              </a:lnSpc>
              <a:buNone/>
            </a:pPr>
            <a:endParaRPr lang="tr-TR" sz="1700" dirty="0"/>
          </a:p>
          <a:p>
            <a:pPr>
              <a:lnSpc>
                <a:spcPct val="100000"/>
              </a:lnSpc>
            </a:pPr>
            <a:endParaRPr lang="en-US" sz="1700" dirty="0"/>
          </a:p>
        </p:txBody>
      </p:sp>
    </p:spTree>
    <p:extLst>
      <p:ext uri="{BB962C8B-B14F-4D97-AF65-F5344CB8AC3E}">
        <p14:creationId xmlns:p14="http://schemas.microsoft.com/office/powerpoint/2010/main" val="13109953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ED562180-E61B-3A94-5EA2-28D3729515C0}"/>
              </a:ext>
            </a:extLst>
          </p:cNvPr>
          <p:cNvSpPr>
            <a:spLocks noGrp="1"/>
          </p:cNvSpPr>
          <p:nvPr>
            <p:ph type="title"/>
          </p:nvPr>
        </p:nvSpPr>
        <p:spPr/>
        <p:txBody>
          <a:bodyPr/>
          <a:lstStyle/>
          <a:p>
            <a:r>
              <a:rPr lang="tr-TR" dirty="0"/>
              <a:t>Firma Değeri/Satışlar</a:t>
            </a:r>
            <a:endParaRPr lang="en-US" dirty="0"/>
          </a:p>
        </p:txBody>
      </p:sp>
      <p:sp>
        <p:nvSpPr>
          <p:cNvPr id="3" name="İçerik Yer Tutucusu 2">
            <a:extLst>
              <a:ext uri="{FF2B5EF4-FFF2-40B4-BE49-F238E27FC236}">
                <a16:creationId xmlns:a16="http://schemas.microsoft.com/office/drawing/2014/main" id="{CDD2E18F-8B8D-D1C5-C962-88520E48A547}"/>
              </a:ext>
            </a:extLst>
          </p:cNvPr>
          <p:cNvSpPr>
            <a:spLocks noGrp="1"/>
          </p:cNvSpPr>
          <p:nvPr>
            <p:ph idx="1"/>
          </p:nvPr>
        </p:nvSpPr>
        <p:spPr/>
        <p:txBody>
          <a:bodyPr/>
          <a:lstStyle/>
          <a:p>
            <a:r>
              <a:rPr lang="tr-TR" dirty="0"/>
              <a:t>Firma Değerinin Şirketin 1 yıllık toplam satış gelirlerine oranlanmasıyla hesaplanır. </a:t>
            </a:r>
          </a:p>
          <a:p>
            <a:r>
              <a:rPr lang="tr-TR" dirty="0"/>
              <a:t>Muhasebesel etkinin diğer oranlara göre etkisi nispeten daha azdır. Bu nedenle benzer şirketlerin karşılaştırılması daha tutarlı sonuçlar verecektir. </a:t>
            </a:r>
          </a:p>
          <a:p>
            <a:r>
              <a:rPr lang="tr-TR" dirty="0"/>
              <a:t>Büyüme potansiyelini tespit etmek açısından faydalı sonuçlar sağlamaktadır. </a:t>
            </a:r>
            <a:endParaRPr lang="en-US" dirty="0"/>
          </a:p>
        </p:txBody>
      </p:sp>
    </p:spTree>
    <p:extLst>
      <p:ext uri="{BB962C8B-B14F-4D97-AF65-F5344CB8AC3E}">
        <p14:creationId xmlns:p14="http://schemas.microsoft.com/office/powerpoint/2010/main" val="29935339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9" name="Rectangle 19">
            <a:extLst>
              <a:ext uri="{FF2B5EF4-FFF2-40B4-BE49-F238E27FC236}">
                <a16:creationId xmlns:a16="http://schemas.microsoft.com/office/drawing/2014/main" id="{0288C6B4-AFC3-407F-A595-EFFD38D4CCA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30" name="Freeform: Shape 21">
            <a:extLst>
              <a:ext uri="{FF2B5EF4-FFF2-40B4-BE49-F238E27FC236}">
                <a16:creationId xmlns:a16="http://schemas.microsoft.com/office/drawing/2014/main" id="{CF236821-17FE-429B-8D2C-08E13A64EA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455673" cy="6858000"/>
          </a:xfrm>
          <a:custGeom>
            <a:avLst/>
            <a:gdLst>
              <a:gd name="connsiteX0" fmla="*/ 0 w 4455673"/>
              <a:gd name="connsiteY0" fmla="*/ 0 h 6858000"/>
              <a:gd name="connsiteX1" fmla="*/ 3242695 w 4455673"/>
              <a:gd name="connsiteY1" fmla="*/ 0 h 6858000"/>
              <a:gd name="connsiteX2" fmla="*/ 3305678 w 4455673"/>
              <a:gd name="connsiteY2" fmla="*/ 69271 h 6858000"/>
              <a:gd name="connsiteX3" fmla="*/ 4455673 w 4455673"/>
              <a:gd name="connsiteY3" fmla="*/ 3429000 h 6858000"/>
              <a:gd name="connsiteX4" fmla="*/ 3305678 w 4455673"/>
              <a:gd name="connsiteY4" fmla="*/ 6788730 h 6858000"/>
              <a:gd name="connsiteX5" fmla="*/ 3242695 w 4455673"/>
              <a:gd name="connsiteY5" fmla="*/ 6858000 h 6858000"/>
              <a:gd name="connsiteX6" fmla="*/ 0 w 4455673"/>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55673" h="6858000">
                <a:moveTo>
                  <a:pt x="0" y="0"/>
                </a:moveTo>
                <a:lnTo>
                  <a:pt x="3242695" y="0"/>
                </a:lnTo>
                <a:lnTo>
                  <a:pt x="3305678" y="69271"/>
                </a:lnTo>
                <a:cubicBezTo>
                  <a:pt x="4016204" y="929100"/>
                  <a:pt x="4455673" y="2116944"/>
                  <a:pt x="4455673" y="3429000"/>
                </a:cubicBezTo>
                <a:cubicBezTo>
                  <a:pt x="4455673" y="4741056"/>
                  <a:pt x="4016204" y="5928900"/>
                  <a:pt x="3305678" y="6788730"/>
                </a:cubicBezTo>
                <a:lnTo>
                  <a:pt x="3242695" y="6858000"/>
                </a:lnTo>
                <a:lnTo>
                  <a:pt x="0" y="6858000"/>
                </a:lnTo>
                <a:close/>
              </a:path>
            </a:pathLst>
          </a:custGeom>
          <a:ln w="9525">
            <a:solidFill>
              <a:schemeClr val="tx2">
                <a:lumMod val="10000"/>
                <a:lumOff val="90000"/>
              </a:schemeClr>
            </a:solidFill>
          </a:ln>
          <a:effectLst>
            <a:outerShdw blurRad="50800" dist="38100" algn="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31" name="Freeform: Shape 23">
            <a:extLst>
              <a:ext uri="{FF2B5EF4-FFF2-40B4-BE49-F238E27FC236}">
                <a16:creationId xmlns:a16="http://schemas.microsoft.com/office/drawing/2014/main" id="{C0BDBCD2-E081-43AB-9119-C55465E597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446529" cy="6858000"/>
          </a:xfrm>
          <a:custGeom>
            <a:avLst/>
            <a:gdLst>
              <a:gd name="connsiteX0" fmla="*/ 0 w 4446529"/>
              <a:gd name="connsiteY0" fmla="*/ 0 h 6858000"/>
              <a:gd name="connsiteX1" fmla="*/ 3233551 w 4446529"/>
              <a:gd name="connsiteY1" fmla="*/ 0 h 6858000"/>
              <a:gd name="connsiteX2" fmla="*/ 3296534 w 4446529"/>
              <a:gd name="connsiteY2" fmla="*/ 69271 h 6858000"/>
              <a:gd name="connsiteX3" fmla="*/ 4446529 w 4446529"/>
              <a:gd name="connsiteY3" fmla="*/ 3429000 h 6858000"/>
              <a:gd name="connsiteX4" fmla="*/ 3296534 w 4446529"/>
              <a:gd name="connsiteY4" fmla="*/ 6788730 h 6858000"/>
              <a:gd name="connsiteX5" fmla="*/ 3233551 w 4446529"/>
              <a:gd name="connsiteY5" fmla="*/ 6858000 h 6858000"/>
              <a:gd name="connsiteX6" fmla="*/ 0 w 4446529"/>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46529" h="6858000">
                <a:moveTo>
                  <a:pt x="0" y="0"/>
                </a:moveTo>
                <a:lnTo>
                  <a:pt x="3233551" y="0"/>
                </a:lnTo>
                <a:lnTo>
                  <a:pt x="3296534" y="69271"/>
                </a:lnTo>
                <a:cubicBezTo>
                  <a:pt x="4007060" y="929100"/>
                  <a:pt x="4446529" y="2116944"/>
                  <a:pt x="4446529" y="3429000"/>
                </a:cubicBezTo>
                <a:cubicBezTo>
                  <a:pt x="4446529" y="4741056"/>
                  <a:pt x="4007060" y="5928900"/>
                  <a:pt x="3296534" y="6788730"/>
                </a:cubicBezTo>
                <a:lnTo>
                  <a:pt x="3233551"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Başlık 1">
            <a:extLst>
              <a:ext uri="{FF2B5EF4-FFF2-40B4-BE49-F238E27FC236}">
                <a16:creationId xmlns:a16="http://schemas.microsoft.com/office/drawing/2014/main" id="{6ABF2559-1690-427D-FDD0-DF6E7F0B584C}"/>
              </a:ext>
            </a:extLst>
          </p:cNvPr>
          <p:cNvSpPr>
            <a:spLocks noGrp="1"/>
          </p:cNvSpPr>
          <p:nvPr>
            <p:ph type="title"/>
          </p:nvPr>
        </p:nvSpPr>
        <p:spPr>
          <a:xfrm>
            <a:off x="371094" y="1161288"/>
            <a:ext cx="3438144" cy="1239012"/>
          </a:xfrm>
        </p:spPr>
        <p:txBody>
          <a:bodyPr anchor="ctr">
            <a:normAutofit/>
          </a:bodyPr>
          <a:lstStyle/>
          <a:p>
            <a:r>
              <a:rPr lang="tr-TR" sz="2800"/>
              <a:t>Örnek</a:t>
            </a:r>
            <a:endParaRPr lang="en-US" sz="2800"/>
          </a:p>
        </p:txBody>
      </p:sp>
      <p:sp>
        <p:nvSpPr>
          <p:cNvPr id="32" name="Rectangle 25">
            <a:extLst>
              <a:ext uri="{FF2B5EF4-FFF2-40B4-BE49-F238E27FC236}">
                <a16:creationId xmlns:a16="http://schemas.microsoft.com/office/drawing/2014/main" id="{98E79BE4-34FE-485A-98A5-92CE8F7C47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426546"/>
            <a:ext cx="128016" cy="65390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8" name="Rectangle 27">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95893" y="2443480"/>
            <a:ext cx="3383280" cy="18288"/>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İçerik Yer Tutucusu 2">
            <a:extLst>
              <a:ext uri="{FF2B5EF4-FFF2-40B4-BE49-F238E27FC236}">
                <a16:creationId xmlns:a16="http://schemas.microsoft.com/office/drawing/2014/main" id="{640C0570-D42E-EEF8-2D2B-EBAD436404CC}"/>
              </a:ext>
            </a:extLst>
          </p:cNvPr>
          <p:cNvSpPr>
            <a:spLocks noGrp="1"/>
          </p:cNvSpPr>
          <p:nvPr>
            <p:ph idx="1"/>
          </p:nvPr>
        </p:nvSpPr>
        <p:spPr>
          <a:xfrm>
            <a:off x="371094" y="2718054"/>
            <a:ext cx="3438906" cy="3207258"/>
          </a:xfrm>
        </p:spPr>
        <p:txBody>
          <a:bodyPr anchor="t">
            <a:normAutofit/>
          </a:bodyPr>
          <a:lstStyle/>
          <a:p>
            <a:r>
              <a:rPr lang="tr-TR" sz="1700"/>
              <a:t>Bir işletmeye ait çeşitli mali veriler ve sektör ortalamaları tabloda yer almaktadır. Şirketin bir adet hisse senedi fiyatı 10 TL’dir. Şirketin 1.000.000 adet hisse senedi bulunmaktadır.  Sektör ortalamalarına bakarak bu hisse senedinin fiyatını yorumlayınız. </a:t>
            </a:r>
          </a:p>
        </p:txBody>
      </p:sp>
      <p:graphicFrame>
        <p:nvGraphicFramePr>
          <p:cNvPr id="4" name="Tablo 3">
            <a:extLst>
              <a:ext uri="{FF2B5EF4-FFF2-40B4-BE49-F238E27FC236}">
                <a16:creationId xmlns:a16="http://schemas.microsoft.com/office/drawing/2014/main" id="{279B8A3A-02CD-88CC-F77F-EC88DD5E5C26}"/>
              </a:ext>
            </a:extLst>
          </p:cNvPr>
          <p:cNvGraphicFramePr>
            <a:graphicFrameLocks noGrp="1"/>
          </p:cNvGraphicFramePr>
          <p:nvPr>
            <p:extLst>
              <p:ext uri="{D42A27DB-BD31-4B8C-83A1-F6EECF244321}">
                <p14:modId xmlns:p14="http://schemas.microsoft.com/office/powerpoint/2010/main" val="1025106725"/>
              </p:ext>
            </p:extLst>
          </p:nvPr>
        </p:nvGraphicFramePr>
        <p:xfrm>
          <a:off x="4901184" y="1293558"/>
          <a:ext cx="6922010" cy="4371473"/>
        </p:xfrm>
        <a:graphic>
          <a:graphicData uri="http://schemas.openxmlformats.org/drawingml/2006/table">
            <a:tbl>
              <a:tblPr firstRow="1" bandRow="1">
                <a:noFill/>
                <a:tableStyleId>{5C22544A-7EE6-4342-B048-85BDC9FD1C3A}</a:tableStyleId>
              </a:tblPr>
              <a:tblGrid>
                <a:gridCol w="1285877">
                  <a:extLst>
                    <a:ext uri="{9D8B030D-6E8A-4147-A177-3AD203B41FA5}">
                      <a16:colId xmlns:a16="http://schemas.microsoft.com/office/drawing/2014/main" val="2264316971"/>
                    </a:ext>
                  </a:extLst>
                </a:gridCol>
                <a:gridCol w="1787069">
                  <a:extLst>
                    <a:ext uri="{9D8B030D-6E8A-4147-A177-3AD203B41FA5}">
                      <a16:colId xmlns:a16="http://schemas.microsoft.com/office/drawing/2014/main" val="3982019451"/>
                    </a:ext>
                  </a:extLst>
                </a:gridCol>
                <a:gridCol w="1763777">
                  <a:extLst>
                    <a:ext uri="{9D8B030D-6E8A-4147-A177-3AD203B41FA5}">
                      <a16:colId xmlns:a16="http://schemas.microsoft.com/office/drawing/2014/main" val="1531907692"/>
                    </a:ext>
                  </a:extLst>
                </a:gridCol>
                <a:gridCol w="2085287">
                  <a:extLst>
                    <a:ext uri="{9D8B030D-6E8A-4147-A177-3AD203B41FA5}">
                      <a16:colId xmlns:a16="http://schemas.microsoft.com/office/drawing/2014/main" val="3877119948"/>
                    </a:ext>
                  </a:extLst>
                </a:gridCol>
              </a:tblGrid>
              <a:tr h="766635">
                <a:tc>
                  <a:txBody>
                    <a:bodyPr/>
                    <a:lstStyle/>
                    <a:p>
                      <a:r>
                        <a:rPr lang="tr-TR" sz="1600" b="1" cap="all" spc="60">
                          <a:solidFill>
                            <a:schemeClr val="tx1"/>
                          </a:solidFill>
                        </a:rPr>
                        <a:t>Mali Veri</a:t>
                      </a:r>
                      <a:endParaRPr lang="en-US" sz="1600" b="1" cap="all" spc="60">
                        <a:solidFill>
                          <a:schemeClr val="tx1"/>
                        </a:solidFill>
                      </a:endParaRPr>
                    </a:p>
                  </a:txBody>
                  <a:tcPr marL="84350" marR="84350" marT="119787" marB="119787" anchor="b">
                    <a:lnL w="12700" cmpd="sng">
                      <a:noFill/>
                    </a:lnL>
                    <a:lnR w="12700" cmpd="sng">
                      <a:noFill/>
                    </a:lnR>
                    <a:lnT w="12700" cmpd="sng">
                      <a:noFill/>
                    </a:lnT>
                    <a:lnB w="38100" cmpd="sng">
                      <a:noFill/>
                    </a:lnB>
                    <a:noFill/>
                  </a:tcPr>
                </a:tc>
                <a:tc>
                  <a:txBody>
                    <a:bodyPr/>
                    <a:lstStyle/>
                    <a:p>
                      <a:r>
                        <a:rPr lang="tr-TR" sz="1600" b="1" cap="all" spc="60">
                          <a:solidFill>
                            <a:schemeClr val="tx1"/>
                          </a:solidFill>
                        </a:rPr>
                        <a:t>Tutar</a:t>
                      </a:r>
                      <a:endParaRPr lang="en-US" sz="1600" b="1" cap="all" spc="60">
                        <a:solidFill>
                          <a:schemeClr val="tx1"/>
                        </a:solidFill>
                      </a:endParaRPr>
                    </a:p>
                  </a:txBody>
                  <a:tcPr marL="84350" marR="84350" marT="119787" marB="119787" anchor="b">
                    <a:lnL w="12700" cmpd="sng">
                      <a:noFill/>
                    </a:lnL>
                    <a:lnR w="12700" cmpd="sng">
                      <a:noFill/>
                    </a:lnR>
                    <a:lnT w="12700" cmpd="sng">
                      <a:noFill/>
                    </a:lnT>
                    <a:lnB w="38100" cmpd="sng">
                      <a:noFill/>
                    </a:lnB>
                    <a:noFill/>
                  </a:tcPr>
                </a:tc>
                <a:tc>
                  <a:txBody>
                    <a:bodyPr/>
                    <a:lstStyle/>
                    <a:p>
                      <a:r>
                        <a:rPr lang="tr-TR" sz="1600" b="1" cap="all" spc="60">
                          <a:solidFill>
                            <a:schemeClr val="tx1"/>
                          </a:solidFill>
                        </a:rPr>
                        <a:t>Piyasa Çarpanları</a:t>
                      </a:r>
                      <a:endParaRPr lang="en-US" sz="1600" b="1" cap="all" spc="60">
                        <a:solidFill>
                          <a:schemeClr val="tx1"/>
                        </a:solidFill>
                      </a:endParaRPr>
                    </a:p>
                  </a:txBody>
                  <a:tcPr marL="84350" marR="84350" marT="119787" marB="119787" anchor="b">
                    <a:lnL w="12700" cmpd="sng">
                      <a:noFill/>
                    </a:lnL>
                    <a:lnR w="12700" cmpd="sng">
                      <a:noFill/>
                    </a:lnR>
                    <a:lnT w="12700" cmpd="sng">
                      <a:noFill/>
                    </a:lnT>
                    <a:lnB w="38100" cmpd="sng">
                      <a:noFill/>
                    </a:lnB>
                    <a:noFill/>
                  </a:tcPr>
                </a:tc>
                <a:tc>
                  <a:txBody>
                    <a:bodyPr/>
                    <a:lstStyle/>
                    <a:p>
                      <a:r>
                        <a:rPr lang="tr-TR" sz="1600" b="1" cap="all" spc="60">
                          <a:solidFill>
                            <a:schemeClr val="tx1"/>
                          </a:solidFill>
                        </a:rPr>
                        <a:t>Sektör Ortalamaları</a:t>
                      </a:r>
                      <a:endParaRPr lang="en-US" sz="1600" b="1" cap="all" spc="60">
                        <a:solidFill>
                          <a:schemeClr val="tx1"/>
                        </a:solidFill>
                      </a:endParaRPr>
                    </a:p>
                  </a:txBody>
                  <a:tcPr marL="84350" marR="84350" marT="119787" marB="119787" anchor="b">
                    <a:lnL w="12700" cmpd="sng">
                      <a:noFill/>
                    </a:lnL>
                    <a:lnR w="12700" cmpd="sng">
                      <a:noFill/>
                    </a:lnR>
                    <a:lnT w="12700" cmpd="sng">
                      <a:noFill/>
                    </a:lnT>
                    <a:lnB w="38100" cmpd="sng">
                      <a:noFill/>
                    </a:lnB>
                    <a:noFill/>
                  </a:tcPr>
                </a:tc>
                <a:extLst>
                  <a:ext uri="{0D108BD9-81ED-4DB2-BD59-A6C34878D82A}">
                    <a16:rowId xmlns:a16="http://schemas.microsoft.com/office/drawing/2014/main" val="1168187521"/>
                  </a:ext>
                </a:extLst>
              </a:tr>
              <a:tr h="848740">
                <a:tc>
                  <a:txBody>
                    <a:bodyPr/>
                    <a:lstStyle/>
                    <a:p>
                      <a:r>
                        <a:rPr lang="tr-TR" sz="2100" cap="none" spc="0">
                          <a:solidFill>
                            <a:schemeClr val="tx1"/>
                          </a:solidFill>
                        </a:rPr>
                        <a:t>Toplam varlıklar</a:t>
                      </a:r>
                      <a:endParaRPr lang="en-US" sz="2100" cap="none" spc="0">
                        <a:solidFill>
                          <a:schemeClr val="tx1"/>
                        </a:solidFill>
                      </a:endParaRPr>
                    </a:p>
                  </a:txBody>
                  <a:tcPr marL="84350" marR="84350" marT="42176" marB="119787">
                    <a:lnL w="12700" cap="flat" cmpd="sng" algn="ctr">
                      <a:solidFill>
                        <a:schemeClr val="tx1"/>
                      </a:solidFill>
                      <a:prstDash val="solid"/>
                    </a:lnL>
                    <a:lnR w="12700" cmpd="sng">
                      <a:noFill/>
                      <a:prstDash val="solid"/>
                    </a:lnR>
                    <a:lnT w="38100" cmpd="sng">
                      <a:noFill/>
                    </a:lnT>
                    <a:lnB w="12700" cmpd="sng">
                      <a:noFill/>
                      <a:prstDash val="solid"/>
                    </a:lnB>
                    <a:noFill/>
                  </a:tcPr>
                </a:tc>
                <a:tc>
                  <a:txBody>
                    <a:bodyPr/>
                    <a:lstStyle/>
                    <a:p>
                      <a:r>
                        <a:rPr lang="tr-TR" sz="2100" cap="none" spc="0">
                          <a:solidFill>
                            <a:schemeClr val="tx1"/>
                          </a:solidFill>
                        </a:rPr>
                        <a:t>10.000.000</a:t>
                      </a:r>
                      <a:endParaRPr lang="en-US" sz="2100" cap="none" spc="0">
                        <a:solidFill>
                          <a:schemeClr val="tx1"/>
                        </a:solidFill>
                      </a:endParaRPr>
                    </a:p>
                  </a:txBody>
                  <a:tcPr marL="84350" marR="84350" marT="42176" marB="119787">
                    <a:lnL w="12700" cmpd="sng">
                      <a:noFill/>
                      <a:prstDash val="solid"/>
                    </a:lnL>
                    <a:lnR w="12700" cmpd="sng">
                      <a:noFill/>
                      <a:prstDash val="solid"/>
                    </a:lnR>
                    <a:lnT w="38100" cmpd="sng">
                      <a:noFill/>
                    </a:lnT>
                    <a:lnB w="12700" cmpd="sng">
                      <a:noFill/>
                      <a:prstDash val="solid"/>
                    </a:lnB>
                    <a:noFill/>
                  </a:tcPr>
                </a:tc>
                <a:tc>
                  <a:txBody>
                    <a:bodyPr/>
                    <a:lstStyle/>
                    <a:p>
                      <a:r>
                        <a:rPr lang="tr-TR" sz="2100" cap="none" spc="0">
                          <a:solidFill>
                            <a:schemeClr val="tx1"/>
                          </a:solidFill>
                        </a:rPr>
                        <a:t>PD/DD</a:t>
                      </a:r>
                      <a:endParaRPr lang="en-US" sz="2100" cap="none" spc="0">
                        <a:solidFill>
                          <a:schemeClr val="tx1"/>
                        </a:solidFill>
                      </a:endParaRPr>
                    </a:p>
                  </a:txBody>
                  <a:tcPr marL="84350" marR="84350" marT="42176" marB="119787">
                    <a:lnL w="12700" cmpd="sng">
                      <a:noFill/>
                      <a:prstDash val="solid"/>
                    </a:lnL>
                    <a:lnR w="12700" cmpd="sng">
                      <a:noFill/>
                      <a:prstDash val="solid"/>
                    </a:lnR>
                    <a:lnT w="38100" cmpd="sng">
                      <a:noFill/>
                    </a:lnT>
                    <a:lnB w="12700" cmpd="sng">
                      <a:noFill/>
                      <a:prstDash val="solid"/>
                    </a:lnB>
                    <a:noFill/>
                  </a:tcPr>
                </a:tc>
                <a:tc>
                  <a:txBody>
                    <a:bodyPr/>
                    <a:lstStyle/>
                    <a:p>
                      <a:r>
                        <a:rPr lang="tr-TR" sz="2100" cap="none" spc="0">
                          <a:solidFill>
                            <a:schemeClr val="tx1"/>
                          </a:solidFill>
                        </a:rPr>
                        <a:t>1,80</a:t>
                      </a:r>
                      <a:endParaRPr lang="en-US" sz="2100" cap="none" spc="0">
                        <a:solidFill>
                          <a:schemeClr val="tx1"/>
                        </a:solidFill>
                      </a:endParaRPr>
                    </a:p>
                  </a:txBody>
                  <a:tcPr marL="84350" marR="84350" marT="42176" marB="119787">
                    <a:lnL w="12700" cmpd="sng">
                      <a:noFill/>
                      <a:prstDash val="solid"/>
                    </a:lnL>
                    <a:lnR w="12700" cmpd="sng">
                      <a:noFill/>
                      <a:prstDash val="solid"/>
                    </a:lnR>
                    <a:lnT w="38100" cmpd="sng">
                      <a:noFill/>
                    </a:lnT>
                    <a:lnB w="12700" cmpd="sng">
                      <a:noFill/>
                      <a:prstDash val="solid"/>
                    </a:lnB>
                    <a:noFill/>
                  </a:tcPr>
                </a:tc>
                <a:extLst>
                  <a:ext uri="{0D108BD9-81ED-4DB2-BD59-A6C34878D82A}">
                    <a16:rowId xmlns:a16="http://schemas.microsoft.com/office/drawing/2014/main" val="1095941588"/>
                  </a:ext>
                </a:extLst>
              </a:tr>
              <a:tr h="1168171">
                <a:tc>
                  <a:txBody>
                    <a:bodyPr/>
                    <a:lstStyle/>
                    <a:p>
                      <a:r>
                        <a:rPr lang="tr-TR" sz="2100" cap="none" spc="0">
                          <a:solidFill>
                            <a:schemeClr val="tx1"/>
                          </a:solidFill>
                        </a:rPr>
                        <a:t>Toplam borçlar (net)</a:t>
                      </a:r>
                      <a:endParaRPr lang="en-US" sz="2100" cap="none" spc="0">
                        <a:solidFill>
                          <a:schemeClr val="tx1"/>
                        </a:solidFill>
                      </a:endParaRPr>
                    </a:p>
                  </a:txBody>
                  <a:tcPr marL="84350" marR="84350" marT="42176" marB="119787">
                    <a:lnL w="12700" cmpd="sng">
                      <a:noFill/>
                      <a:prstDash val="solid"/>
                    </a:lnL>
                    <a:lnR w="12700" cmpd="sng">
                      <a:noFill/>
                      <a:prstDash val="solid"/>
                    </a:lnR>
                    <a:lnT w="12700" cmpd="sng">
                      <a:noFill/>
                      <a:prstDash val="solid"/>
                    </a:lnT>
                    <a:lnB w="12700" cmpd="sng">
                      <a:noFill/>
                      <a:prstDash val="solid"/>
                    </a:lnB>
                    <a:solidFill>
                      <a:schemeClr val="bg1">
                        <a:lumMod val="95000"/>
                      </a:schemeClr>
                    </a:solidFill>
                  </a:tcPr>
                </a:tc>
                <a:tc>
                  <a:txBody>
                    <a:bodyPr/>
                    <a:lstStyle/>
                    <a:p>
                      <a:r>
                        <a:rPr lang="tr-TR" sz="2100" cap="none" spc="0">
                          <a:solidFill>
                            <a:schemeClr val="tx1"/>
                          </a:solidFill>
                        </a:rPr>
                        <a:t>5.000.000</a:t>
                      </a:r>
                      <a:endParaRPr lang="en-US" sz="2100" cap="none" spc="0">
                        <a:solidFill>
                          <a:schemeClr val="tx1"/>
                        </a:solidFill>
                      </a:endParaRPr>
                    </a:p>
                  </a:txBody>
                  <a:tcPr marL="84350" marR="84350" marT="42176" marB="119787">
                    <a:lnL w="12700" cmpd="sng">
                      <a:noFill/>
                      <a:prstDash val="solid"/>
                    </a:lnL>
                    <a:lnR w="12700" cmpd="sng">
                      <a:noFill/>
                      <a:prstDash val="solid"/>
                    </a:lnR>
                    <a:lnT w="12700" cmpd="sng">
                      <a:noFill/>
                      <a:prstDash val="solid"/>
                    </a:lnT>
                    <a:lnB w="12700" cmpd="sng">
                      <a:noFill/>
                      <a:prstDash val="solid"/>
                    </a:lnB>
                    <a:solidFill>
                      <a:schemeClr val="bg1">
                        <a:lumMod val="95000"/>
                      </a:schemeClr>
                    </a:solidFill>
                  </a:tcPr>
                </a:tc>
                <a:tc>
                  <a:txBody>
                    <a:bodyPr/>
                    <a:lstStyle/>
                    <a:p>
                      <a:r>
                        <a:rPr lang="tr-TR" sz="2100" cap="none" spc="0">
                          <a:solidFill>
                            <a:schemeClr val="tx1"/>
                          </a:solidFill>
                        </a:rPr>
                        <a:t>F/K</a:t>
                      </a:r>
                      <a:endParaRPr lang="en-US" sz="2100" cap="none" spc="0">
                        <a:solidFill>
                          <a:schemeClr val="tx1"/>
                        </a:solidFill>
                      </a:endParaRPr>
                    </a:p>
                  </a:txBody>
                  <a:tcPr marL="84350" marR="84350" marT="42176" marB="119787">
                    <a:lnL w="12700" cmpd="sng">
                      <a:noFill/>
                      <a:prstDash val="solid"/>
                    </a:lnL>
                    <a:lnR w="12700" cmpd="sng">
                      <a:noFill/>
                      <a:prstDash val="solid"/>
                    </a:lnR>
                    <a:lnT w="12700" cmpd="sng">
                      <a:noFill/>
                      <a:prstDash val="solid"/>
                    </a:lnT>
                    <a:lnB w="12700" cmpd="sng">
                      <a:noFill/>
                      <a:prstDash val="solid"/>
                    </a:lnB>
                    <a:solidFill>
                      <a:schemeClr val="bg1">
                        <a:lumMod val="95000"/>
                      </a:schemeClr>
                    </a:solidFill>
                  </a:tcPr>
                </a:tc>
                <a:tc>
                  <a:txBody>
                    <a:bodyPr/>
                    <a:lstStyle/>
                    <a:p>
                      <a:r>
                        <a:rPr lang="tr-TR" sz="2100" cap="none" spc="0">
                          <a:solidFill>
                            <a:schemeClr val="tx1"/>
                          </a:solidFill>
                        </a:rPr>
                        <a:t>9</a:t>
                      </a:r>
                      <a:endParaRPr lang="en-US" sz="2100" cap="none" spc="0">
                        <a:solidFill>
                          <a:schemeClr val="tx1"/>
                        </a:solidFill>
                      </a:endParaRPr>
                    </a:p>
                  </a:txBody>
                  <a:tcPr marL="84350" marR="84350" marT="42176" marB="119787">
                    <a:lnL w="12700" cmpd="sng">
                      <a:noFill/>
                      <a:prstDash val="solid"/>
                    </a:lnL>
                    <a:lnR w="12700" cmpd="sng">
                      <a:noFill/>
                      <a:prstDash val="solid"/>
                    </a:lnR>
                    <a:lnT w="12700" cmpd="sng">
                      <a:noFill/>
                      <a:prstDash val="solid"/>
                    </a:lnT>
                    <a:lnB w="12700" cmpd="sng">
                      <a:noFill/>
                      <a:prstDash val="solid"/>
                    </a:lnB>
                    <a:solidFill>
                      <a:schemeClr val="bg1">
                        <a:lumMod val="95000"/>
                      </a:schemeClr>
                    </a:solidFill>
                  </a:tcPr>
                </a:tc>
                <a:extLst>
                  <a:ext uri="{0D108BD9-81ED-4DB2-BD59-A6C34878D82A}">
                    <a16:rowId xmlns:a16="http://schemas.microsoft.com/office/drawing/2014/main" val="40827775"/>
                  </a:ext>
                </a:extLst>
              </a:tr>
              <a:tr h="529309">
                <a:tc>
                  <a:txBody>
                    <a:bodyPr/>
                    <a:lstStyle/>
                    <a:p>
                      <a:r>
                        <a:rPr lang="tr-TR" sz="2100" cap="none" spc="0">
                          <a:solidFill>
                            <a:schemeClr val="tx1"/>
                          </a:solidFill>
                        </a:rPr>
                        <a:t>Satışlar</a:t>
                      </a:r>
                      <a:endParaRPr lang="en-US" sz="2100" cap="none" spc="0">
                        <a:solidFill>
                          <a:schemeClr val="tx1"/>
                        </a:solidFill>
                      </a:endParaRPr>
                    </a:p>
                  </a:txBody>
                  <a:tcPr marL="84350" marR="84350" marT="42176" marB="119787">
                    <a:lnL w="12700" cap="flat" cmpd="sng" algn="ctr">
                      <a:solidFill>
                        <a:schemeClr val="tx1"/>
                      </a:solidFill>
                      <a:prstDash val="solid"/>
                    </a:lnL>
                    <a:lnR w="12700" cmpd="sng">
                      <a:noFill/>
                      <a:prstDash val="solid"/>
                    </a:lnR>
                    <a:lnT w="12700" cmpd="sng">
                      <a:noFill/>
                      <a:prstDash val="solid"/>
                    </a:lnT>
                    <a:lnB w="12700" cmpd="sng">
                      <a:noFill/>
                      <a:prstDash val="solid"/>
                    </a:lnB>
                    <a:noFill/>
                  </a:tcPr>
                </a:tc>
                <a:tc>
                  <a:txBody>
                    <a:bodyPr/>
                    <a:lstStyle/>
                    <a:p>
                      <a:r>
                        <a:rPr lang="tr-TR" sz="2100" cap="none" spc="0">
                          <a:solidFill>
                            <a:schemeClr val="tx1"/>
                          </a:solidFill>
                        </a:rPr>
                        <a:t>15.000.000</a:t>
                      </a:r>
                      <a:endParaRPr lang="en-US" sz="2100" cap="none" spc="0">
                        <a:solidFill>
                          <a:schemeClr val="tx1"/>
                        </a:solidFill>
                      </a:endParaRPr>
                    </a:p>
                  </a:txBody>
                  <a:tcPr marL="84350" marR="84350" marT="42176" marB="119787">
                    <a:lnL w="12700" cmpd="sng">
                      <a:noFill/>
                      <a:prstDash val="solid"/>
                    </a:lnL>
                    <a:lnR w="12700" cmpd="sng">
                      <a:noFill/>
                      <a:prstDash val="solid"/>
                    </a:lnR>
                    <a:lnT w="12700" cmpd="sng">
                      <a:noFill/>
                      <a:prstDash val="solid"/>
                    </a:lnT>
                    <a:lnB w="12700" cmpd="sng">
                      <a:noFill/>
                      <a:prstDash val="solid"/>
                    </a:lnB>
                    <a:noFill/>
                  </a:tcPr>
                </a:tc>
                <a:tc>
                  <a:txBody>
                    <a:bodyPr/>
                    <a:lstStyle/>
                    <a:p>
                      <a:r>
                        <a:rPr lang="tr-TR" sz="2100" cap="none" spc="0">
                          <a:solidFill>
                            <a:schemeClr val="tx1"/>
                          </a:solidFill>
                        </a:rPr>
                        <a:t>FD/FAVÖK</a:t>
                      </a:r>
                      <a:endParaRPr lang="en-US" sz="2100" cap="none" spc="0">
                        <a:solidFill>
                          <a:schemeClr val="tx1"/>
                        </a:solidFill>
                      </a:endParaRPr>
                    </a:p>
                  </a:txBody>
                  <a:tcPr marL="84350" marR="84350" marT="42176" marB="119787">
                    <a:lnL w="12700" cmpd="sng">
                      <a:noFill/>
                      <a:prstDash val="solid"/>
                    </a:lnL>
                    <a:lnR w="12700" cmpd="sng">
                      <a:noFill/>
                      <a:prstDash val="solid"/>
                    </a:lnR>
                    <a:lnT w="12700" cmpd="sng">
                      <a:noFill/>
                      <a:prstDash val="solid"/>
                    </a:lnT>
                    <a:lnB w="12700" cmpd="sng">
                      <a:noFill/>
                      <a:prstDash val="solid"/>
                    </a:lnB>
                    <a:noFill/>
                  </a:tcPr>
                </a:tc>
                <a:tc>
                  <a:txBody>
                    <a:bodyPr/>
                    <a:lstStyle/>
                    <a:p>
                      <a:r>
                        <a:rPr lang="tr-TR" sz="2100" cap="none" spc="0">
                          <a:solidFill>
                            <a:schemeClr val="tx1"/>
                          </a:solidFill>
                        </a:rPr>
                        <a:t>5,3</a:t>
                      </a:r>
                      <a:endParaRPr lang="en-US" sz="2100" cap="none" spc="0">
                        <a:solidFill>
                          <a:schemeClr val="tx1"/>
                        </a:solidFill>
                      </a:endParaRPr>
                    </a:p>
                  </a:txBody>
                  <a:tcPr marL="84350" marR="84350" marT="42176" marB="119787">
                    <a:lnL w="12700" cmpd="sng">
                      <a:noFill/>
                      <a:prstDash val="solid"/>
                    </a:lnL>
                    <a:lnR w="12700" cmpd="sng">
                      <a:noFill/>
                      <a:prstDash val="solid"/>
                    </a:lnR>
                    <a:lnT w="12700" cmpd="sng">
                      <a:noFill/>
                      <a:prstDash val="solid"/>
                    </a:lnT>
                    <a:lnB w="12700" cmpd="sng">
                      <a:noFill/>
                      <a:prstDash val="solid"/>
                    </a:lnB>
                    <a:noFill/>
                  </a:tcPr>
                </a:tc>
                <a:extLst>
                  <a:ext uri="{0D108BD9-81ED-4DB2-BD59-A6C34878D82A}">
                    <a16:rowId xmlns:a16="http://schemas.microsoft.com/office/drawing/2014/main" val="1240186046"/>
                  </a:ext>
                </a:extLst>
              </a:tr>
              <a:tr h="529309">
                <a:tc>
                  <a:txBody>
                    <a:bodyPr/>
                    <a:lstStyle/>
                    <a:p>
                      <a:r>
                        <a:rPr lang="tr-TR" sz="2100" cap="none" spc="0">
                          <a:solidFill>
                            <a:schemeClr val="tx1"/>
                          </a:solidFill>
                        </a:rPr>
                        <a:t>FAVÖK</a:t>
                      </a:r>
                      <a:endParaRPr lang="en-US" sz="2100" cap="none" spc="0">
                        <a:solidFill>
                          <a:schemeClr val="tx1"/>
                        </a:solidFill>
                      </a:endParaRPr>
                    </a:p>
                  </a:txBody>
                  <a:tcPr marL="84350" marR="84350" marT="42176" marB="119787">
                    <a:lnL w="12700" cmpd="sng">
                      <a:noFill/>
                      <a:prstDash val="solid"/>
                    </a:lnL>
                    <a:lnR w="12700" cmpd="sng">
                      <a:noFill/>
                      <a:prstDash val="solid"/>
                    </a:lnR>
                    <a:lnT w="12700" cmpd="sng">
                      <a:noFill/>
                      <a:prstDash val="solid"/>
                    </a:lnT>
                    <a:lnB w="12700" cmpd="sng">
                      <a:noFill/>
                      <a:prstDash val="solid"/>
                    </a:lnB>
                    <a:solidFill>
                      <a:schemeClr val="bg1">
                        <a:lumMod val="95000"/>
                      </a:schemeClr>
                    </a:solidFill>
                  </a:tcPr>
                </a:tc>
                <a:tc>
                  <a:txBody>
                    <a:bodyPr/>
                    <a:lstStyle/>
                    <a:p>
                      <a:r>
                        <a:rPr lang="tr-TR" sz="2100" cap="none" spc="0">
                          <a:solidFill>
                            <a:schemeClr val="tx1"/>
                          </a:solidFill>
                        </a:rPr>
                        <a:t>3.000.000</a:t>
                      </a:r>
                      <a:endParaRPr lang="en-US" sz="2100" cap="none" spc="0">
                        <a:solidFill>
                          <a:schemeClr val="tx1"/>
                        </a:solidFill>
                      </a:endParaRPr>
                    </a:p>
                  </a:txBody>
                  <a:tcPr marL="84350" marR="84350" marT="42176" marB="119787">
                    <a:lnL w="12700" cmpd="sng">
                      <a:noFill/>
                      <a:prstDash val="solid"/>
                    </a:lnL>
                    <a:lnR w="12700" cmpd="sng">
                      <a:noFill/>
                      <a:prstDash val="solid"/>
                    </a:lnR>
                    <a:lnT w="12700" cmpd="sng">
                      <a:noFill/>
                      <a:prstDash val="solid"/>
                    </a:lnT>
                    <a:lnB w="12700" cmpd="sng">
                      <a:noFill/>
                      <a:prstDash val="solid"/>
                    </a:lnB>
                    <a:solidFill>
                      <a:schemeClr val="bg1">
                        <a:lumMod val="95000"/>
                      </a:schemeClr>
                    </a:solidFill>
                  </a:tcPr>
                </a:tc>
                <a:tc rowSpan="2">
                  <a:txBody>
                    <a:bodyPr/>
                    <a:lstStyle/>
                    <a:p>
                      <a:r>
                        <a:rPr lang="tr-TR" sz="2100" cap="none" spc="0">
                          <a:solidFill>
                            <a:schemeClr val="tx1"/>
                          </a:solidFill>
                        </a:rPr>
                        <a:t>FD/Satışlar</a:t>
                      </a:r>
                      <a:endParaRPr lang="en-US" sz="2100" cap="none" spc="0">
                        <a:solidFill>
                          <a:schemeClr val="tx1"/>
                        </a:solidFill>
                      </a:endParaRPr>
                    </a:p>
                  </a:txBody>
                  <a:tcPr marL="84350" marR="84350" marT="42176" marB="119787">
                    <a:lnL w="12700" cmpd="sng">
                      <a:noFill/>
                      <a:prstDash val="solid"/>
                    </a:lnL>
                    <a:lnR w="12700" cmpd="sng">
                      <a:noFill/>
                      <a:prstDash val="solid"/>
                    </a:lnR>
                    <a:lnT w="12700" cmpd="sng">
                      <a:noFill/>
                      <a:prstDash val="solid"/>
                    </a:lnT>
                    <a:lnB w="12700" cmpd="sng">
                      <a:noFill/>
                      <a:prstDash val="solid"/>
                    </a:lnB>
                    <a:solidFill>
                      <a:schemeClr val="bg1">
                        <a:lumMod val="95000"/>
                      </a:schemeClr>
                    </a:solidFill>
                  </a:tcPr>
                </a:tc>
                <a:tc rowSpan="2">
                  <a:txBody>
                    <a:bodyPr/>
                    <a:lstStyle/>
                    <a:p>
                      <a:r>
                        <a:rPr lang="tr-TR" sz="2100" cap="none" spc="0">
                          <a:solidFill>
                            <a:schemeClr val="tx1"/>
                          </a:solidFill>
                        </a:rPr>
                        <a:t>1,3</a:t>
                      </a:r>
                      <a:endParaRPr lang="en-US" sz="2100" cap="none" spc="0">
                        <a:solidFill>
                          <a:schemeClr val="tx1"/>
                        </a:solidFill>
                      </a:endParaRPr>
                    </a:p>
                  </a:txBody>
                  <a:tcPr marL="84350" marR="84350" marT="42176" marB="119787">
                    <a:lnL w="12700" cmpd="sng">
                      <a:noFill/>
                      <a:prstDash val="solid"/>
                    </a:lnL>
                    <a:lnR w="12700" cmpd="sng">
                      <a:noFill/>
                      <a:prstDash val="solid"/>
                    </a:lnR>
                    <a:lnT w="12700" cmpd="sng">
                      <a:noFill/>
                      <a:prstDash val="solid"/>
                    </a:lnT>
                    <a:lnB w="12700" cmpd="sng">
                      <a:noFill/>
                      <a:prstDash val="solid"/>
                    </a:lnB>
                    <a:solidFill>
                      <a:schemeClr val="bg1">
                        <a:lumMod val="95000"/>
                      </a:schemeClr>
                    </a:solidFill>
                  </a:tcPr>
                </a:tc>
                <a:extLst>
                  <a:ext uri="{0D108BD9-81ED-4DB2-BD59-A6C34878D82A}">
                    <a16:rowId xmlns:a16="http://schemas.microsoft.com/office/drawing/2014/main" val="754130676"/>
                  </a:ext>
                </a:extLst>
              </a:tr>
              <a:tr h="529309">
                <a:tc>
                  <a:txBody>
                    <a:bodyPr/>
                    <a:lstStyle/>
                    <a:p>
                      <a:r>
                        <a:rPr lang="tr-TR" sz="2100" cap="none" spc="0">
                          <a:solidFill>
                            <a:schemeClr val="tx1"/>
                          </a:solidFill>
                        </a:rPr>
                        <a:t>Net Kar</a:t>
                      </a:r>
                      <a:endParaRPr lang="en-US" sz="2100" cap="none" spc="0">
                        <a:solidFill>
                          <a:schemeClr val="tx1"/>
                        </a:solidFill>
                      </a:endParaRPr>
                    </a:p>
                  </a:txBody>
                  <a:tcPr marL="84350" marR="84350" marT="42176" marB="119787">
                    <a:lnL w="12700" cap="flat" cmpd="sng" algn="ctr">
                      <a:solidFill>
                        <a:schemeClr val="tx1"/>
                      </a:solidFill>
                      <a:prstDash val="solid"/>
                    </a:lnL>
                    <a:lnR w="12700" cmpd="sng">
                      <a:noFill/>
                      <a:prstDash val="solid"/>
                    </a:lnR>
                    <a:lnT w="12700" cmpd="sng">
                      <a:noFill/>
                      <a:prstDash val="solid"/>
                    </a:lnT>
                    <a:lnB w="12700" cap="flat" cmpd="sng" algn="ctr">
                      <a:noFill/>
                      <a:prstDash val="solid"/>
                    </a:lnB>
                    <a:noFill/>
                  </a:tcPr>
                </a:tc>
                <a:tc>
                  <a:txBody>
                    <a:bodyPr/>
                    <a:lstStyle/>
                    <a:p>
                      <a:r>
                        <a:rPr lang="tr-TR" sz="2100" cap="none" spc="0">
                          <a:solidFill>
                            <a:schemeClr val="tx1"/>
                          </a:solidFill>
                        </a:rPr>
                        <a:t>1.000.000</a:t>
                      </a:r>
                      <a:endParaRPr lang="en-US" sz="2100" cap="none" spc="0">
                        <a:solidFill>
                          <a:schemeClr val="tx1"/>
                        </a:solidFill>
                      </a:endParaRPr>
                    </a:p>
                  </a:txBody>
                  <a:tcPr marL="84350" marR="84350" marT="42176" marB="119787">
                    <a:lnL w="12700" cmpd="sng">
                      <a:noFill/>
                      <a:prstDash val="solid"/>
                    </a:lnL>
                    <a:lnR w="12700" cmpd="sng">
                      <a:noFill/>
                      <a:prstDash val="solid"/>
                    </a:lnR>
                    <a:lnT w="12700" cmpd="sng">
                      <a:noFill/>
                      <a:prstDash val="solid"/>
                    </a:lnT>
                    <a:lnB w="12700" cap="flat" cmpd="sng" algn="ctr">
                      <a:noFill/>
                      <a:prstDash val="solid"/>
                    </a:lnB>
                    <a:no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824357392"/>
                  </a:ext>
                </a:extLst>
              </a:tr>
            </a:tbl>
          </a:graphicData>
        </a:graphic>
      </p:graphicFrame>
    </p:spTree>
    <p:extLst>
      <p:ext uri="{BB962C8B-B14F-4D97-AF65-F5344CB8AC3E}">
        <p14:creationId xmlns:p14="http://schemas.microsoft.com/office/powerpoint/2010/main" val="35591304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53B021B3-DE93-4AB7-8A18-CF5F1CED88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Başlık 1">
            <a:extLst>
              <a:ext uri="{FF2B5EF4-FFF2-40B4-BE49-F238E27FC236}">
                <a16:creationId xmlns:a16="http://schemas.microsoft.com/office/drawing/2014/main" id="{76D7B235-C5C2-8C0B-6714-996EDCD97D6F}"/>
              </a:ext>
            </a:extLst>
          </p:cNvPr>
          <p:cNvSpPr>
            <a:spLocks noGrp="1"/>
          </p:cNvSpPr>
          <p:nvPr>
            <p:ph type="title"/>
          </p:nvPr>
        </p:nvSpPr>
        <p:spPr>
          <a:xfrm>
            <a:off x="841248" y="256032"/>
            <a:ext cx="10506456" cy="1014984"/>
          </a:xfrm>
        </p:spPr>
        <p:txBody>
          <a:bodyPr anchor="b">
            <a:normAutofit/>
          </a:bodyPr>
          <a:lstStyle/>
          <a:p>
            <a:r>
              <a:rPr lang="tr-TR" dirty="0"/>
              <a:t>Firma Değeri ve Önemi</a:t>
            </a:r>
            <a:endParaRPr lang="en-US" dirty="0"/>
          </a:p>
        </p:txBody>
      </p:sp>
      <p:sp>
        <p:nvSpPr>
          <p:cNvPr id="11" name="Rectangle 10">
            <a:extLst>
              <a:ext uri="{FF2B5EF4-FFF2-40B4-BE49-F238E27FC236}">
                <a16:creationId xmlns:a16="http://schemas.microsoft.com/office/drawing/2014/main" id="{52D502E5-F6B4-4D58-B4AE-FC466FF15E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65953" y="1634502"/>
            <a:ext cx="10451592" cy="9144"/>
          </a:xfrm>
          <a:prstGeom prst="rect">
            <a:avLst/>
          </a:prstGeom>
          <a:solidFill>
            <a:schemeClr val="tx1">
              <a:lumMod val="65000"/>
              <a:lumOff val="35000"/>
              <a:alpha val="30000"/>
            </a:schemeClr>
          </a:solidFill>
          <a:ln w="9525">
            <a:solidFill>
              <a:schemeClr val="tx1">
                <a:lumMod val="65000"/>
                <a:lumOff val="35000"/>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Rectangle 12">
            <a:extLst>
              <a:ext uri="{FF2B5EF4-FFF2-40B4-BE49-F238E27FC236}">
                <a16:creationId xmlns:a16="http://schemas.microsoft.com/office/drawing/2014/main" id="{9DECDBF4-02B6-4BB4-B65B-B8107AD6A9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841248" y="1538176"/>
            <a:ext cx="1873457" cy="1098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5" name="İçerik Yer Tutucusu 2">
            <a:extLst>
              <a:ext uri="{FF2B5EF4-FFF2-40B4-BE49-F238E27FC236}">
                <a16:creationId xmlns:a16="http://schemas.microsoft.com/office/drawing/2014/main" id="{F029CCE2-9EA4-85E8-B642-E53D35F14E39}"/>
              </a:ext>
            </a:extLst>
          </p:cNvPr>
          <p:cNvGraphicFramePr>
            <a:graphicFrameLocks noGrp="1"/>
          </p:cNvGraphicFramePr>
          <p:nvPr>
            <p:ph idx="1"/>
            <p:extLst>
              <p:ext uri="{D42A27DB-BD31-4B8C-83A1-F6EECF244321}">
                <p14:modId xmlns:p14="http://schemas.microsoft.com/office/powerpoint/2010/main" val="2690257216"/>
              </p:ext>
            </p:extLst>
          </p:nvPr>
        </p:nvGraphicFramePr>
        <p:xfrm>
          <a:off x="838200" y="1926266"/>
          <a:ext cx="10515600" cy="43575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827253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5DF40726-9B19-4165-9C26-757D16E19E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Başlık 1">
            <a:extLst>
              <a:ext uri="{FF2B5EF4-FFF2-40B4-BE49-F238E27FC236}">
                <a16:creationId xmlns:a16="http://schemas.microsoft.com/office/drawing/2014/main" id="{4EE5F954-C1BE-E6E7-717D-990871BAB70B}"/>
              </a:ext>
            </a:extLst>
          </p:cNvPr>
          <p:cNvSpPr>
            <a:spLocks noGrp="1"/>
          </p:cNvSpPr>
          <p:nvPr>
            <p:ph type="title"/>
          </p:nvPr>
        </p:nvSpPr>
        <p:spPr>
          <a:xfrm>
            <a:off x="838199" y="564211"/>
            <a:ext cx="4571999" cy="1165002"/>
          </a:xfrm>
        </p:spPr>
        <p:txBody>
          <a:bodyPr anchor="b">
            <a:normAutofit/>
          </a:bodyPr>
          <a:lstStyle/>
          <a:p>
            <a:r>
              <a:rPr lang="tr-TR" sz="3600"/>
              <a:t>Firma Değerlemede Yaklaşımlar</a:t>
            </a:r>
            <a:endParaRPr lang="en-US" sz="3600"/>
          </a:p>
        </p:txBody>
      </p:sp>
      <p:sp>
        <p:nvSpPr>
          <p:cNvPr id="3" name="İçerik Yer Tutucusu 2">
            <a:extLst>
              <a:ext uri="{FF2B5EF4-FFF2-40B4-BE49-F238E27FC236}">
                <a16:creationId xmlns:a16="http://schemas.microsoft.com/office/drawing/2014/main" id="{E4B3E54F-002B-2666-C216-483545C4486B}"/>
              </a:ext>
            </a:extLst>
          </p:cNvPr>
          <p:cNvSpPr>
            <a:spLocks noGrp="1"/>
          </p:cNvSpPr>
          <p:nvPr>
            <p:ph idx="1"/>
          </p:nvPr>
        </p:nvSpPr>
        <p:spPr>
          <a:xfrm>
            <a:off x="838199" y="2055327"/>
            <a:ext cx="4571999" cy="3776975"/>
          </a:xfrm>
        </p:spPr>
        <p:txBody>
          <a:bodyPr>
            <a:normAutofit/>
          </a:bodyPr>
          <a:lstStyle/>
          <a:p>
            <a:pPr marL="457200" indent="-457200">
              <a:buFont typeface="+mj-lt"/>
              <a:buAutoNum type="arabicPeriod"/>
            </a:pPr>
            <a:r>
              <a:rPr lang="tr-TR" sz="1800"/>
              <a:t>Maliyet Yaklaşım</a:t>
            </a:r>
          </a:p>
          <a:p>
            <a:pPr marL="457200" indent="-457200">
              <a:buFont typeface="+mj-lt"/>
              <a:buAutoNum type="arabicPeriod"/>
            </a:pPr>
            <a:r>
              <a:rPr lang="tr-TR" sz="1800"/>
              <a:t>Gelir Yaklaşımı (İndirgenmiş Nakit akımları Yaklaşımı ve Kar Payı Yaklaşımı)</a:t>
            </a:r>
          </a:p>
          <a:p>
            <a:pPr marL="457200" indent="-457200">
              <a:buFont typeface="+mj-lt"/>
              <a:buAutoNum type="arabicPeriod"/>
            </a:pPr>
            <a:r>
              <a:rPr lang="tr-TR" sz="1800"/>
              <a:t>Piyasa Yaklaşımı (Göreceli Değerleme)</a:t>
            </a:r>
            <a:endParaRPr lang="en-US" sz="1800"/>
          </a:p>
        </p:txBody>
      </p:sp>
      <p:pic>
        <p:nvPicPr>
          <p:cNvPr id="7" name="Graphic 6" descr="Bir grafiğin üzerine yazan kalemin yakından görünümü">
            <a:extLst>
              <a:ext uri="{FF2B5EF4-FFF2-40B4-BE49-F238E27FC236}">
                <a16:creationId xmlns:a16="http://schemas.microsoft.com/office/drawing/2014/main" id="{53DABA3B-7F3C-E19A-EE93-D8671C1F748A}"/>
              </a:ext>
            </a:extLst>
          </p:cNvPr>
          <p:cNvPicPr>
            <a:picLocks noChangeAspect="1"/>
          </p:cNvPicPr>
          <p:nvPr/>
        </p:nvPicPr>
        <p:blipFill>
          <a:blip r:embed="rId2">
            <a:extLst>
              <a:ext uri="{28A0092B-C50C-407E-A947-70E740481C1C}">
                <a14:useLocalDpi xmlns:a14="http://schemas.microsoft.com/office/drawing/2010/main" val="0"/>
              </a:ext>
            </a:extLst>
          </a:blip>
          <a:srcRect r="28780" b="-2"/>
          <a:stretch/>
        </p:blipFill>
        <p:spPr>
          <a:xfrm>
            <a:off x="6190488" y="566928"/>
            <a:ext cx="5157216" cy="5286197"/>
          </a:xfrm>
          <a:prstGeom prst="rect">
            <a:avLst/>
          </a:prstGeom>
        </p:spPr>
      </p:pic>
      <p:sp>
        <p:nvSpPr>
          <p:cNvPr id="21" name="Rectangle 20">
            <a:extLst>
              <a:ext uri="{FF2B5EF4-FFF2-40B4-BE49-F238E27FC236}">
                <a16:creationId xmlns:a16="http://schemas.microsoft.com/office/drawing/2014/main" id="{2089CB41-F399-4AEB-980C-5BFB1049CB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41248" y="6112341"/>
            <a:ext cx="10506456" cy="18288"/>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3" name="Rectangle 22">
            <a:extLst>
              <a:ext uri="{FF2B5EF4-FFF2-40B4-BE49-F238E27FC236}">
                <a16:creationId xmlns:a16="http://schemas.microsoft.com/office/drawing/2014/main" id="{1BFC967B-3DD6-463D-9DB9-6E4419AE0DA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3096768" y="3817404"/>
            <a:ext cx="54864" cy="4572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491283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7517A47C-B2E5-4B79-8061-D74B1311AF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Freeform: Shape 10">
            <a:extLst>
              <a:ext uri="{FF2B5EF4-FFF2-40B4-BE49-F238E27FC236}">
                <a16:creationId xmlns:a16="http://schemas.microsoft.com/office/drawing/2014/main" id="{C505E780-2083-4CB5-A42A-5E0E2908EC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818889" cy="6858000"/>
          </a:xfrm>
          <a:custGeom>
            <a:avLst/>
            <a:gdLst>
              <a:gd name="connsiteX0" fmla="*/ 0 w 4818889"/>
              <a:gd name="connsiteY0" fmla="*/ 0 h 6858000"/>
              <a:gd name="connsiteX1" fmla="*/ 3605911 w 4818889"/>
              <a:gd name="connsiteY1" fmla="*/ 0 h 6858000"/>
              <a:gd name="connsiteX2" fmla="*/ 3668894 w 4818889"/>
              <a:gd name="connsiteY2" fmla="*/ 69271 h 6858000"/>
              <a:gd name="connsiteX3" fmla="*/ 4818889 w 4818889"/>
              <a:gd name="connsiteY3" fmla="*/ 3429000 h 6858000"/>
              <a:gd name="connsiteX4" fmla="*/ 3668894 w 4818889"/>
              <a:gd name="connsiteY4" fmla="*/ 6788730 h 6858000"/>
              <a:gd name="connsiteX5" fmla="*/ 3605911 w 4818889"/>
              <a:gd name="connsiteY5" fmla="*/ 6858000 h 6858000"/>
              <a:gd name="connsiteX6" fmla="*/ 0 w 4818889"/>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8889" h="6858000">
                <a:moveTo>
                  <a:pt x="0" y="0"/>
                </a:moveTo>
                <a:lnTo>
                  <a:pt x="3605911" y="0"/>
                </a:lnTo>
                <a:lnTo>
                  <a:pt x="3668894" y="69271"/>
                </a:lnTo>
                <a:cubicBezTo>
                  <a:pt x="4379420" y="929100"/>
                  <a:pt x="4818889" y="2116944"/>
                  <a:pt x="4818889" y="3429000"/>
                </a:cubicBezTo>
                <a:cubicBezTo>
                  <a:pt x="4818889" y="4741056"/>
                  <a:pt x="4379420" y="5928900"/>
                  <a:pt x="3668894" y="6788730"/>
                </a:cubicBezTo>
                <a:lnTo>
                  <a:pt x="3605911" y="6858000"/>
                </a:lnTo>
                <a:lnTo>
                  <a:pt x="0" y="6858000"/>
                </a:lnTo>
                <a:close/>
              </a:path>
            </a:pathLst>
          </a:custGeom>
          <a:ln w="9525">
            <a:solidFill>
              <a:schemeClr val="tx2">
                <a:lumMod val="10000"/>
                <a:lumOff val="90000"/>
              </a:schemeClr>
            </a:solidFill>
          </a:ln>
          <a:effectLst>
            <a:outerShdw blurRad="50800" dist="38100" algn="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3" name="Freeform: Shape 12">
            <a:extLst>
              <a:ext uri="{FF2B5EF4-FFF2-40B4-BE49-F238E27FC236}">
                <a16:creationId xmlns:a16="http://schemas.microsoft.com/office/drawing/2014/main" id="{D2C0AE1C-0118-41AE-8A10-7CDCBF10E9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811477" cy="6858000"/>
          </a:xfrm>
          <a:custGeom>
            <a:avLst/>
            <a:gdLst>
              <a:gd name="connsiteX0" fmla="*/ 0 w 4811477"/>
              <a:gd name="connsiteY0" fmla="*/ 0 h 6858000"/>
              <a:gd name="connsiteX1" fmla="*/ 3598499 w 4811477"/>
              <a:gd name="connsiteY1" fmla="*/ 0 h 6858000"/>
              <a:gd name="connsiteX2" fmla="*/ 3661482 w 4811477"/>
              <a:gd name="connsiteY2" fmla="*/ 69271 h 6858000"/>
              <a:gd name="connsiteX3" fmla="*/ 4811477 w 4811477"/>
              <a:gd name="connsiteY3" fmla="*/ 3429000 h 6858000"/>
              <a:gd name="connsiteX4" fmla="*/ 3661482 w 4811477"/>
              <a:gd name="connsiteY4" fmla="*/ 6788730 h 6858000"/>
              <a:gd name="connsiteX5" fmla="*/ 3598499 w 4811477"/>
              <a:gd name="connsiteY5" fmla="*/ 6858000 h 6858000"/>
              <a:gd name="connsiteX6" fmla="*/ 0 w 4811477"/>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1477" h="6858000">
                <a:moveTo>
                  <a:pt x="0" y="0"/>
                </a:moveTo>
                <a:lnTo>
                  <a:pt x="3598499" y="0"/>
                </a:lnTo>
                <a:lnTo>
                  <a:pt x="3661482" y="69271"/>
                </a:lnTo>
                <a:cubicBezTo>
                  <a:pt x="4372008" y="929100"/>
                  <a:pt x="4811477" y="2116944"/>
                  <a:pt x="4811477" y="3429000"/>
                </a:cubicBezTo>
                <a:cubicBezTo>
                  <a:pt x="4811477" y="4741056"/>
                  <a:pt x="4372008" y="5928900"/>
                  <a:pt x="3661482" y="6788730"/>
                </a:cubicBezTo>
                <a:lnTo>
                  <a:pt x="3598499"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Başlık 1">
            <a:extLst>
              <a:ext uri="{FF2B5EF4-FFF2-40B4-BE49-F238E27FC236}">
                <a16:creationId xmlns:a16="http://schemas.microsoft.com/office/drawing/2014/main" id="{1A089EC6-3A71-DFA8-26A1-3B036674A334}"/>
              </a:ext>
            </a:extLst>
          </p:cNvPr>
          <p:cNvSpPr>
            <a:spLocks noGrp="1"/>
          </p:cNvSpPr>
          <p:nvPr>
            <p:ph type="title"/>
          </p:nvPr>
        </p:nvSpPr>
        <p:spPr>
          <a:xfrm>
            <a:off x="621792" y="1161288"/>
            <a:ext cx="3602736" cy="4526280"/>
          </a:xfrm>
        </p:spPr>
        <p:txBody>
          <a:bodyPr>
            <a:normAutofit/>
          </a:bodyPr>
          <a:lstStyle/>
          <a:p>
            <a:r>
              <a:rPr lang="tr-TR" dirty="0"/>
              <a:t>Maliyet Yaklaşımı</a:t>
            </a:r>
            <a:endParaRPr lang="en-US" dirty="0"/>
          </a:p>
        </p:txBody>
      </p:sp>
      <p:sp>
        <p:nvSpPr>
          <p:cNvPr id="15" name="Rectangle 14">
            <a:extLst>
              <a:ext uri="{FF2B5EF4-FFF2-40B4-BE49-F238E27FC236}">
                <a16:creationId xmlns:a16="http://schemas.microsoft.com/office/drawing/2014/main" id="{463EEC44-1BA3-44ED-81FC-A644B04B2A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081528"/>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5" name="İçerik Yer Tutucusu 2">
            <a:extLst>
              <a:ext uri="{FF2B5EF4-FFF2-40B4-BE49-F238E27FC236}">
                <a16:creationId xmlns:a16="http://schemas.microsoft.com/office/drawing/2014/main" id="{1DAE9E0C-EC8B-A4E4-630A-7BBF65B56872}"/>
              </a:ext>
            </a:extLst>
          </p:cNvPr>
          <p:cNvGraphicFramePr>
            <a:graphicFrameLocks noGrp="1"/>
          </p:cNvGraphicFramePr>
          <p:nvPr>
            <p:ph idx="1"/>
            <p:extLst>
              <p:ext uri="{D42A27DB-BD31-4B8C-83A1-F6EECF244321}">
                <p14:modId xmlns:p14="http://schemas.microsoft.com/office/powerpoint/2010/main" val="1367045499"/>
              </p:ext>
            </p:extLst>
          </p:nvPr>
        </p:nvGraphicFramePr>
        <p:xfrm>
          <a:off x="5303520" y="676656"/>
          <a:ext cx="6364224" cy="55138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469286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640B3DF-3C1C-49A7-8FA7-EE4A21CB0BD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venir Next LT Pro"/>
              <a:ea typeface="+mn-ea"/>
              <a:cs typeface="+mn-cs"/>
            </a:endParaRPr>
          </a:p>
        </p:txBody>
      </p:sp>
      <p:sp useBgFill="1">
        <p:nvSpPr>
          <p:cNvPr id="10" name="Rectangle 9">
            <a:extLst>
              <a:ext uri="{FF2B5EF4-FFF2-40B4-BE49-F238E27FC236}">
                <a16:creationId xmlns:a16="http://schemas.microsoft.com/office/drawing/2014/main" id="{AFF79527-C7F1-4E06-8126-A8E8C5FEBF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8210" y="384048"/>
            <a:ext cx="3740740" cy="5833872"/>
          </a:xfrm>
          <a:prstGeom prst="rect">
            <a:avLst/>
          </a:prstGeom>
          <a:ln w="12700">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Başlık 1">
            <a:extLst>
              <a:ext uri="{FF2B5EF4-FFF2-40B4-BE49-F238E27FC236}">
                <a16:creationId xmlns:a16="http://schemas.microsoft.com/office/drawing/2014/main" id="{1E6C6994-E28C-4E81-C872-D11BDD2C5A45}"/>
              </a:ext>
            </a:extLst>
          </p:cNvPr>
          <p:cNvSpPr>
            <a:spLocks noGrp="1"/>
          </p:cNvSpPr>
          <p:nvPr>
            <p:ph type="title"/>
          </p:nvPr>
        </p:nvSpPr>
        <p:spPr>
          <a:xfrm>
            <a:off x="868680" y="919128"/>
            <a:ext cx="3103427" cy="4311239"/>
          </a:xfrm>
        </p:spPr>
        <p:txBody>
          <a:bodyPr anchor="t">
            <a:normAutofit/>
          </a:bodyPr>
          <a:lstStyle/>
          <a:p>
            <a:r>
              <a:rPr lang="tr-TR" sz="3200"/>
              <a:t>İndirgenmiş Nakit Akımı (İNA) Yaklaşımı</a:t>
            </a:r>
            <a:endParaRPr lang="en-US" sz="3200"/>
          </a:p>
        </p:txBody>
      </p:sp>
      <p:sp>
        <p:nvSpPr>
          <p:cNvPr id="3" name="İçerik Yer Tutucusu 2">
            <a:extLst>
              <a:ext uri="{FF2B5EF4-FFF2-40B4-BE49-F238E27FC236}">
                <a16:creationId xmlns:a16="http://schemas.microsoft.com/office/drawing/2014/main" id="{377ECBC2-A461-A7E2-C09E-D3D766369DCC}"/>
              </a:ext>
            </a:extLst>
          </p:cNvPr>
          <p:cNvSpPr>
            <a:spLocks noGrp="1"/>
          </p:cNvSpPr>
          <p:nvPr>
            <p:ph idx="1"/>
          </p:nvPr>
        </p:nvSpPr>
        <p:spPr>
          <a:xfrm>
            <a:off x="4962222" y="919128"/>
            <a:ext cx="6730944" cy="5298790"/>
          </a:xfrm>
        </p:spPr>
        <p:txBody>
          <a:bodyPr>
            <a:normAutofit/>
          </a:bodyPr>
          <a:lstStyle/>
          <a:p>
            <a:r>
              <a:rPr lang="tr-TR" sz="2000"/>
              <a:t>Bu yönteme göre bir şirketin değeri şirketin gelecekte yaratacağı serbest nakit akışlarının bugünkü değerinin toplamına eşittir. </a:t>
            </a:r>
          </a:p>
          <a:p>
            <a:r>
              <a:rPr lang="tr-TR" sz="2000"/>
              <a:t>İki farklı indirgenmiş akışı hesaplaması vardır: Firmaya Serbest Nakit Akımı ve Özsermayeye Serbest Nakit Akımı</a:t>
            </a:r>
          </a:p>
          <a:p>
            <a:r>
              <a:rPr lang="tr-TR" sz="2000"/>
              <a:t>Nakit akımlarından herhangi birisi tercih edilebilir. Bununla birlikte firmaya serbest nakit akımlarında iskonto oranı olarak AOSM kullanılırken özsermayeye nakit akımlarında iskonto oranı özsermaye maliyetidir. </a:t>
            </a:r>
            <a:endParaRPr lang="en-US" sz="2000"/>
          </a:p>
        </p:txBody>
      </p:sp>
      <p:sp>
        <p:nvSpPr>
          <p:cNvPr id="12" name="Rectangle 11">
            <a:extLst>
              <a:ext uri="{FF2B5EF4-FFF2-40B4-BE49-F238E27FC236}">
                <a16:creationId xmlns:a16="http://schemas.microsoft.com/office/drawing/2014/main" id="{90FA739B-A75D-DA77-F75D-36ED592E9A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8834" y="889233"/>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006261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 name="Rectangle 19">
            <a:extLst>
              <a:ext uri="{FF2B5EF4-FFF2-40B4-BE49-F238E27FC236}">
                <a16:creationId xmlns:a16="http://schemas.microsoft.com/office/drawing/2014/main" id="{7517A47C-B2E5-4B79-8061-D74B1311AF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2" name="Freeform: Shape 21">
            <a:extLst>
              <a:ext uri="{FF2B5EF4-FFF2-40B4-BE49-F238E27FC236}">
                <a16:creationId xmlns:a16="http://schemas.microsoft.com/office/drawing/2014/main" id="{C505E780-2083-4CB5-A42A-5E0E2908EC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818889" cy="6858000"/>
          </a:xfrm>
          <a:custGeom>
            <a:avLst/>
            <a:gdLst>
              <a:gd name="connsiteX0" fmla="*/ 0 w 4818889"/>
              <a:gd name="connsiteY0" fmla="*/ 0 h 6858000"/>
              <a:gd name="connsiteX1" fmla="*/ 3605911 w 4818889"/>
              <a:gd name="connsiteY1" fmla="*/ 0 h 6858000"/>
              <a:gd name="connsiteX2" fmla="*/ 3668894 w 4818889"/>
              <a:gd name="connsiteY2" fmla="*/ 69271 h 6858000"/>
              <a:gd name="connsiteX3" fmla="*/ 4818889 w 4818889"/>
              <a:gd name="connsiteY3" fmla="*/ 3429000 h 6858000"/>
              <a:gd name="connsiteX4" fmla="*/ 3668894 w 4818889"/>
              <a:gd name="connsiteY4" fmla="*/ 6788730 h 6858000"/>
              <a:gd name="connsiteX5" fmla="*/ 3605911 w 4818889"/>
              <a:gd name="connsiteY5" fmla="*/ 6858000 h 6858000"/>
              <a:gd name="connsiteX6" fmla="*/ 0 w 4818889"/>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8889" h="6858000">
                <a:moveTo>
                  <a:pt x="0" y="0"/>
                </a:moveTo>
                <a:lnTo>
                  <a:pt x="3605911" y="0"/>
                </a:lnTo>
                <a:lnTo>
                  <a:pt x="3668894" y="69271"/>
                </a:lnTo>
                <a:cubicBezTo>
                  <a:pt x="4379420" y="929100"/>
                  <a:pt x="4818889" y="2116944"/>
                  <a:pt x="4818889" y="3429000"/>
                </a:cubicBezTo>
                <a:cubicBezTo>
                  <a:pt x="4818889" y="4741056"/>
                  <a:pt x="4379420" y="5928900"/>
                  <a:pt x="3668894" y="6788730"/>
                </a:cubicBezTo>
                <a:lnTo>
                  <a:pt x="3605911" y="6858000"/>
                </a:lnTo>
                <a:lnTo>
                  <a:pt x="0" y="6858000"/>
                </a:lnTo>
                <a:close/>
              </a:path>
            </a:pathLst>
          </a:custGeom>
          <a:ln w="9525">
            <a:solidFill>
              <a:schemeClr val="tx2">
                <a:lumMod val="10000"/>
                <a:lumOff val="90000"/>
              </a:schemeClr>
            </a:solidFill>
          </a:ln>
          <a:effectLst>
            <a:outerShdw blurRad="50800" dist="38100" algn="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24" name="Freeform: Shape 23">
            <a:extLst>
              <a:ext uri="{FF2B5EF4-FFF2-40B4-BE49-F238E27FC236}">
                <a16:creationId xmlns:a16="http://schemas.microsoft.com/office/drawing/2014/main" id="{D2C0AE1C-0118-41AE-8A10-7CDCBF10E9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811477" cy="6858000"/>
          </a:xfrm>
          <a:custGeom>
            <a:avLst/>
            <a:gdLst>
              <a:gd name="connsiteX0" fmla="*/ 0 w 4811477"/>
              <a:gd name="connsiteY0" fmla="*/ 0 h 6858000"/>
              <a:gd name="connsiteX1" fmla="*/ 3598499 w 4811477"/>
              <a:gd name="connsiteY1" fmla="*/ 0 h 6858000"/>
              <a:gd name="connsiteX2" fmla="*/ 3661482 w 4811477"/>
              <a:gd name="connsiteY2" fmla="*/ 69271 h 6858000"/>
              <a:gd name="connsiteX3" fmla="*/ 4811477 w 4811477"/>
              <a:gd name="connsiteY3" fmla="*/ 3429000 h 6858000"/>
              <a:gd name="connsiteX4" fmla="*/ 3661482 w 4811477"/>
              <a:gd name="connsiteY4" fmla="*/ 6788730 h 6858000"/>
              <a:gd name="connsiteX5" fmla="*/ 3598499 w 4811477"/>
              <a:gd name="connsiteY5" fmla="*/ 6858000 h 6858000"/>
              <a:gd name="connsiteX6" fmla="*/ 0 w 4811477"/>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1477" h="6858000">
                <a:moveTo>
                  <a:pt x="0" y="0"/>
                </a:moveTo>
                <a:lnTo>
                  <a:pt x="3598499" y="0"/>
                </a:lnTo>
                <a:lnTo>
                  <a:pt x="3661482" y="69271"/>
                </a:lnTo>
                <a:cubicBezTo>
                  <a:pt x="4372008" y="929100"/>
                  <a:pt x="4811477" y="2116944"/>
                  <a:pt x="4811477" y="3429000"/>
                </a:cubicBezTo>
                <a:cubicBezTo>
                  <a:pt x="4811477" y="4741056"/>
                  <a:pt x="4372008" y="5928900"/>
                  <a:pt x="3661482" y="6788730"/>
                </a:cubicBezTo>
                <a:lnTo>
                  <a:pt x="3598499"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Başlık 1">
            <a:extLst>
              <a:ext uri="{FF2B5EF4-FFF2-40B4-BE49-F238E27FC236}">
                <a16:creationId xmlns:a16="http://schemas.microsoft.com/office/drawing/2014/main" id="{096AD6AC-CE25-3DCA-5A1B-4608CDBFB20A}"/>
              </a:ext>
            </a:extLst>
          </p:cNvPr>
          <p:cNvSpPr>
            <a:spLocks noGrp="1"/>
          </p:cNvSpPr>
          <p:nvPr>
            <p:ph type="title"/>
          </p:nvPr>
        </p:nvSpPr>
        <p:spPr>
          <a:xfrm>
            <a:off x="621792" y="1161288"/>
            <a:ext cx="3602736" cy="4526280"/>
          </a:xfrm>
        </p:spPr>
        <p:txBody>
          <a:bodyPr>
            <a:normAutofit/>
          </a:bodyPr>
          <a:lstStyle/>
          <a:p>
            <a:r>
              <a:rPr lang="tr-TR" dirty="0"/>
              <a:t>İNA Yöntemi Aşamaları</a:t>
            </a:r>
            <a:endParaRPr lang="en-US" dirty="0"/>
          </a:p>
        </p:txBody>
      </p:sp>
      <p:sp>
        <p:nvSpPr>
          <p:cNvPr id="26" name="Rectangle 25">
            <a:extLst>
              <a:ext uri="{FF2B5EF4-FFF2-40B4-BE49-F238E27FC236}">
                <a16:creationId xmlns:a16="http://schemas.microsoft.com/office/drawing/2014/main" id="{463EEC44-1BA3-44ED-81FC-A644B04B2A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081528"/>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16" name="İçerik Yer Tutucusu 2">
            <a:extLst>
              <a:ext uri="{FF2B5EF4-FFF2-40B4-BE49-F238E27FC236}">
                <a16:creationId xmlns:a16="http://schemas.microsoft.com/office/drawing/2014/main" id="{55AEABA5-3A37-6D02-4336-BC986F6E579F}"/>
              </a:ext>
            </a:extLst>
          </p:cNvPr>
          <p:cNvGraphicFramePr>
            <a:graphicFrameLocks noGrp="1"/>
          </p:cNvGraphicFramePr>
          <p:nvPr>
            <p:ph idx="1"/>
            <p:extLst>
              <p:ext uri="{D42A27DB-BD31-4B8C-83A1-F6EECF244321}">
                <p14:modId xmlns:p14="http://schemas.microsoft.com/office/powerpoint/2010/main" val="3716876871"/>
              </p:ext>
            </p:extLst>
          </p:nvPr>
        </p:nvGraphicFramePr>
        <p:xfrm>
          <a:off x="5303520" y="676656"/>
          <a:ext cx="6364224" cy="55138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803850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7517A47C-B2E5-4B79-8061-D74B1311AF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Freeform: Shape 10">
            <a:extLst>
              <a:ext uri="{FF2B5EF4-FFF2-40B4-BE49-F238E27FC236}">
                <a16:creationId xmlns:a16="http://schemas.microsoft.com/office/drawing/2014/main" id="{C505E780-2083-4CB5-A42A-5E0E2908EC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818889" cy="6858000"/>
          </a:xfrm>
          <a:custGeom>
            <a:avLst/>
            <a:gdLst>
              <a:gd name="connsiteX0" fmla="*/ 0 w 4818889"/>
              <a:gd name="connsiteY0" fmla="*/ 0 h 6858000"/>
              <a:gd name="connsiteX1" fmla="*/ 3605911 w 4818889"/>
              <a:gd name="connsiteY1" fmla="*/ 0 h 6858000"/>
              <a:gd name="connsiteX2" fmla="*/ 3668894 w 4818889"/>
              <a:gd name="connsiteY2" fmla="*/ 69271 h 6858000"/>
              <a:gd name="connsiteX3" fmla="*/ 4818889 w 4818889"/>
              <a:gd name="connsiteY3" fmla="*/ 3429000 h 6858000"/>
              <a:gd name="connsiteX4" fmla="*/ 3668894 w 4818889"/>
              <a:gd name="connsiteY4" fmla="*/ 6788730 h 6858000"/>
              <a:gd name="connsiteX5" fmla="*/ 3605911 w 4818889"/>
              <a:gd name="connsiteY5" fmla="*/ 6858000 h 6858000"/>
              <a:gd name="connsiteX6" fmla="*/ 0 w 4818889"/>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8889" h="6858000">
                <a:moveTo>
                  <a:pt x="0" y="0"/>
                </a:moveTo>
                <a:lnTo>
                  <a:pt x="3605911" y="0"/>
                </a:lnTo>
                <a:lnTo>
                  <a:pt x="3668894" y="69271"/>
                </a:lnTo>
                <a:cubicBezTo>
                  <a:pt x="4379420" y="929100"/>
                  <a:pt x="4818889" y="2116944"/>
                  <a:pt x="4818889" y="3429000"/>
                </a:cubicBezTo>
                <a:cubicBezTo>
                  <a:pt x="4818889" y="4741056"/>
                  <a:pt x="4379420" y="5928900"/>
                  <a:pt x="3668894" y="6788730"/>
                </a:cubicBezTo>
                <a:lnTo>
                  <a:pt x="3605911" y="6858000"/>
                </a:lnTo>
                <a:lnTo>
                  <a:pt x="0" y="6858000"/>
                </a:lnTo>
                <a:close/>
              </a:path>
            </a:pathLst>
          </a:custGeom>
          <a:ln w="9525">
            <a:solidFill>
              <a:schemeClr val="tx2">
                <a:lumMod val="10000"/>
                <a:lumOff val="90000"/>
              </a:schemeClr>
            </a:solidFill>
          </a:ln>
          <a:effectLst>
            <a:outerShdw blurRad="50800" dist="38100" algn="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3" name="Freeform: Shape 12">
            <a:extLst>
              <a:ext uri="{FF2B5EF4-FFF2-40B4-BE49-F238E27FC236}">
                <a16:creationId xmlns:a16="http://schemas.microsoft.com/office/drawing/2014/main" id="{D2C0AE1C-0118-41AE-8A10-7CDCBF10E9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811477" cy="6858000"/>
          </a:xfrm>
          <a:custGeom>
            <a:avLst/>
            <a:gdLst>
              <a:gd name="connsiteX0" fmla="*/ 0 w 4811477"/>
              <a:gd name="connsiteY0" fmla="*/ 0 h 6858000"/>
              <a:gd name="connsiteX1" fmla="*/ 3598499 w 4811477"/>
              <a:gd name="connsiteY1" fmla="*/ 0 h 6858000"/>
              <a:gd name="connsiteX2" fmla="*/ 3661482 w 4811477"/>
              <a:gd name="connsiteY2" fmla="*/ 69271 h 6858000"/>
              <a:gd name="connsiteX3" fmla="*/ 4811477 w 4811477"/>
              <a:gd name="connsiteY3" fmla="*/ 3429000 h 6858000"/>
              <a:gd name="connsiteX4" fmla="*/ 3661482 w 4811477"/>
              <a:gd name="connsiteY4" fmla="*/ 6788730 h 6858000"/>
              <a:gd name="connsiteX5" fmla="*/ 3598499 w 4811477"/>
              <a:gd name="connsiteY5" fmla="*/ 6858000 h 6858000"/>
              <a:gd name="connsiteX6" fmla="*/ 0 w 4811477"/>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1477" h="6858000">
                <a:moveTo>
                  <a:pt x="0" y="0"/>
                </a:moveTo>
                <a:lnTo>
                  <a:pt x="3598499" y="0"/>
                </a:lnTo>
                <a:lnTo>
                  <a:pt x="3661482" y="69271"/>
                </a:lnTo>
                <a:cubicBezTo>
                  <a:pt x="4372008" y="929100"/>
                  <a:pt x="4811477" y="2116944"/>
                  <a:pt x="4811477" y="3429000"/>
                </a:cubicBezTo>
                <a:cubicBezTo>
                  <a:pt x="4811477" y="4741056"/>
                  <a:pt x="4372008" y="5928900"/>
                  <a:pt x="3661482" y="6788730"/>
                </a:cubicBezTo>
                <a:lnTo>
                  <a:pt x="3598499"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Başlık 1">
            <a:extLst>
              <a:ext uri="{FF2B5EF4-FFF2-40B4-BE49-F238E27FC236}">
                <a16:creationId xmlns:a16="http://schemas.microsoft.com/office/drawing/2014/main" id="{8FE5B35F-698A-FCF0-1579-976740EDAD7F}"/>
              </a:ext>
            </a:extLst>
          </p:cNvPr>
          <p:cNvSpPr>
            <a:spLocks noGrp="1"/>
          </p:cNvSpPr>
          <p:nvPr>
            <p:ph type="title"/>
          </p:nvPr>
        </p:nvSpPr>
        <p:spPr>
          <a:xfrm>
            <a:off x="621792" y="1161288"/>
            <a:ext cx="3602736" cy="4526280"/>
          </a:xfrm>
        </p:spPr>
        <p:txBody>
          <a:bodyPr>
            <a:normAutofit/>
          </a:bodyPr>
          <a:lstStyle/>
          <a:p>
            <a:r>
              <a:rPr lang="tr-TR" sz="3700"/>
              <a:t>Serbest Nakit Akışının Hesaplanması</a:t>
            </a:r>
            <a:endParaRPr lang="en-US" sz="3700"/>
          </a:p>
        </p:txBody>
      </p:sp>
      <p:sp>
        <p:nvSpPr>
          <p:cNvPr id="15" name="Rectangle 14">
            <a:extLst>
              <a:ext uri="{FF2B5EF4-FFF2-40B4-BE49-F238E27FC236}">
                <a16:creationId xmlns:a16="http://schemas.microsoft.com/office/drawing/2014/main" id="{463EEC44-1BA3-44ED-81FC-A644B04B2A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081528"/>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4" name="İçerik Yer Tutucusu 3">
            <a:extLst>
              <a:ext uri="{FF2B5EF4-FFF2-40B4-BE49-F238E27FC236}">
                <a16:creationId xmlns:a16="http://schemas.microsoft.com/office/drawing/2014/main" id="{655E6162-F32B-E542-1F99-E73FE9019BCD}"/>
              </a:ext>
            </a:extLst>
          </p:cNvPr>
          <p:cNvGraphicFramePr>
            <a:graphicFrameLocks noGrp="1"/>
          </p:cNvGraphicFramePr>
          <p:nvPr>
            <p:ph idx="1"/>
            <p:extLst>
              <p:ext uri="{D42A27DB-BD31-4B8C-83A1-F6EECF244321}">
                <p14:modId xmlns:p14="http://schemas.microsoft.com/office/powerpoint/2010/main" val="1479507286"/>
              </p:ext>
            </p:extLst>
          </p:nvPr>
        </p:nvGraphicFramePr>
        <p:xfrm>
          <a:off x="5303520" y="1019413"/>
          <a:ext cx="6364224" cy="4828320"/>
        </p:xfrm>
        <a:graphic>
          <a:graphicData uri="http://schemas.openxmlformats.org/drawingml/2006/table">
            <a:tbl>
              <a:tblPr firstRow="1" bandRow="1">
                <a:tableStyleId>{5C22544A-7EE6-4342-B048-85BDC9FD1C3A}</a:tableStyleId>
              </a:tblPr>
              <a:tblGrid>
                <a:gridCol w="3182112">
                  <a:extLst>
                    <a:ext uri="{9D8B030D-6E8A-4147-A177-3AD203B41FA5}">
                      <a16:colId xmlns:a16="http://schemas.microsoft.com/office/drawing/2014/main" val="1191198283"/>
                    </a:ext>
                  </a:extLst>
                </a:gridCol>
                <a:gridCol w="3182112">
                  <a:extLst>
                    <a:ext uri="{9D8B030D-6E8A-4147-A177-3AD203B41FA5}">
                      <a16:colId xmlns:a16="http://schemas.microsoft.com/office/drawing/2014/main" val="310804641"/>
                    </a:ext>
                  </a:extLst>
                </a:gridCol>
              </a:tblGrid>
              <a:tr h="689760">
                <a:tc>
                  <a:txBody>
                    <a:bodyPr/>
                    <a:lstStyle/>
                    <a:p>
                      <a:r>
                        <a:rPr lang="tr-TR" sz="1800" b="1">
                          <a:solidFill>
                            <a:schemeClr val="tx1"/>
                          </a:solidFill>
                        </a:rPr>
                        <a:t>Firmaya Serbest Nakit Akımı</a:t>
                      </a:r>
                      <a:endParaRPr lang="en-US" sz="1800" b="1">
                        <a:solidFill>
                          <a:schemeClr val="tx1"/>
                        </a:solidFill>
                      </a:endParaRPr>
                    </a:p>
                  </a:txBody>
                  <a:tcPr marL="93211" marR="93211" marT="46605" marB="46605">
                    <a:lnL>
                      <a:noFill/>
                    </a:lnL>
                    <a:lnR>
                      <a:noFill/>
                    </a:lnR>
                    <a:lnT>
                      <a:noFill/>
                    </a:lnT>
                    <a:lnB w="19050">
                      <a:solidFill>
                        <a:schemeClr val="accent1"/>
                      </a:solidFill>
                    </a:lnB>
                    <a:noFill/>
                  </a:tcPr>
                </a:tc>
                <a:tc>
                  <a:txBody>
                    <a:bodyPr/>
                    <a:lstStyle/>
                    <a:p>
                      <a:r>
                        <a:rPr lang="tr-TR" sz="1800" b="1">
                          <a:solidFill>
                            <a:schemeClr val="tx1"/>
                          </a:solidFill>
                        </a:rPr>
                        <a:t>Özsermayeye Serbest Nakit Akımı</a:t>
                      </a:r>
                      <a:endParaRPr lang="en-US" sz="1800" b="1">
                        <a:solidFill>
                          <a:schemeClr val="tx1"/>
                        </a:solidFill>
                      </a:endParaRPr>
                    </a:p>
                  </a:txBody>
                  <a:tcPr marL="93211" marR="93211" marT="46605" marB="46605">
                    <a:lnL>
                      <a:noFill/>
                    </a:lnL>
                    <a:lnR>
                      <a:noFill/>
                    </a:lnR>
                    <a:lnT>
                      <a:noFill/>
                    </a:lnT>
                    <a:lnB w="19050">
                      <a:solidFill>
                        <a:schemeClr val="accent1"/>
                      </a:solidFill>
                    </a:lnB>
                    <a:noFill/>
                  </a:tcPr>
                </a:tc>
                <a:extLst>
                  <a:ext uri="{0D108BD9-81ED-4DB2-BD59-A6C34878D82A}">
                    <a16:rowId xmlns:a16="http://schemas.microsoft.com/office/drawing/2014/main" val="850066198"/>
                  </a:ext>
                </a:extLst>
              </a:tr>
              <a:tr h="689760">
                <a:tc>
                  <a:txBody>
                    <a:bodyPr/>
                    <a:lstStyle/>
                    <a:p>
                      <a:r>
                        <a:rPr lang="tr-TR" sz="1800">
                          <a:solidFill>
                            <a:schemeClr val="tx1"/>
                          </a:solidFill>
                        </a:rPr>
                        <a:t>Esas Faaliyetlerden Yaratılan Kar (FVÖK)</a:t>
                      </a:r>
                      <a:endParaRPr lang="en-US" sz="1800">
                        <a:solidFill>
                          <a:schemeClr val="tx1"/>
                        </a:solidFill>
                      </a:endParaRPr>
                    </a:p>
                  </a:txBody>
                  <a:tcPr marL="93211" marR="93211" marT="46605" marB="46605">
                    <a:lnL>
                      <a:noFill/>
                    </a:lnL>
                    <a:lnR>
                      <a:noFill/>
                    </a:lnR>
                    <a:lnT w="19050">
                      <a:solidFill>
                        <a:schemeClr val="accent1"/>
                      </a:solidFill>
                    </a:lnT>
                    <a:lnB w="3175">
                      <a:solidFill>
                        <a:schemeClr val="tx1"/>
                      </a:solidFill>
                    </a:lnB>
                    <a:noFill/>
                  </a:tcPr>
                </a:tc>
                <a:tc>
                  <a:txBody>
                    <a:bodyPr/>
                    <a:lstStyle/>
                    <a:p>
                      <a:r>
                        <a:rPr lang="tr-TR" sz="1800">
                          <a:solidFill>
                            <a:schemeClr val="tx1"/>
                          </a:solidFill>
                        </a:rPr>
                        <a:t>Net Kar</a:t>
                      </a:r>
                      <a:endParaRPr lang="en-US" sz="1800">
                        <a:solidFill>
                          <a:schemeClr val="tx1"/>
                        </a:solidFill>
                      </a:endParaRPr>
                    </a:p>
                  </a:txBody>
                  <a:tcPr marL="93211" marR="93211" marT="46605" marB="46605">
                    <a:lnL>
                      <a:noFill/>
                    </a:lnL>
                    <a:lnR>
                      <a:noFill/>
                    </a:lnR>
                    <a:lnT w="19050">
                      <a:solidFill>
                        <a:schemeClr val="accent1"/>
                      </a:solidFill>
                    </a:lnT>
                    <a:lnB w="3175">
                      <a:solidFill>
                        <a:schemeClr val="tx1"/>
                      </a:solidFill>
                    </a:lnB>
                    <a:noFill/>
                  </a:tcPr>
                </a:tc>
                <a:extLst>
                  <a:ext uri="{0D108BD9-81ED-4DB2-BD59-A6C34878D82A}">
                    <a16:rowId xmlns:a16="http://schemas.microsoft.com/office/drawing/2014/main" val="3214957798"/>
                  </a:ext>
                </a:extLst>
              </a:tr>
              <a:tr h="410128">
                <a:tc>
                  <a:txBody>
                    <a:bodyPr/>
                    <a:lstStyle/>
                    <a:p>
                      <a:r>
                        <a:rPr lang="tr-TR" sz="1800">
                          <a:solidFill>
                            <a:schemeClr val="tx1"/>
                          </a:solidFill>
                        </a:rPr>
                        <a:t>-Ödenen Vergi</a:t>
                      </a:r>
                      <a:endParaRPr lang="en-US" sz="1800">
                        <a:solidFill>
                          <a:schemeClr val="tx1"/>
                        </a:solidFill>
                      </a:endParaRPr>
                    </a:p>
                  </a:txBody>
                  <a:tcPr marL="93211" marR="93211" marT="46605" marB="46605">
                    <a:lnL>
                      <a:noFill/>
                    </a:lnL>
                    <a:lnR>
                      <a:noFill/>
                    </a:lnR>
                    <a:lnT w="3175">
                      <a:solidFill>
                        <a:schemeClr val="tx1"/>
                      </a:solidFill>
                    </a:lnT>
                    <a:lnB w="3175">
                      <a:solidFill>
                        <a:schemeClr val="tx1"/>
                      </a:solidFill>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tr-TR" sz="1800">
                          <a:solidFill>
                            <a:schemeClr val="tx1"/>
                          </a:solidFill>
                        </a:rPr>
                        <a:t>+Amortisman Giderleri</a:t>
                      </a:r>
                      <a:endParaRPr lang="en-US" sz="1800">
                        <a:solidFill>
                          <a:schemeClr val="tx1"/>
                        </a:solidFill>
                      </a:endParaRPr>
                    </a:p>
                  </a:txBody>
                  <a:tcPr marL="93211" marR="93211" marT="46605" marB="46605">
                    <a:lnL>
                      <a:noFill/>
                    </a:lnL>
                    <a:lnR>
                      <a:noFill/>
                    </a:lnR>
                    <a:lnT w="3175">
                      <a:solidFill>
                        <a:schemeClr val="tx1"/>
                      </a:solidFill>
                    </a:lnT>
                    <a:lnB w="3175">
                      <a:solidFill>
                        <a:schemeClr val="tx1"/>
                      </a:solidFill>
                    </a:lnB>
                    <a:noFill/>
                  </a:tcPr>
                </a:tc>
                <a:extLst>
                  <a:ext uri="{0D108BD9-81ED-4DB2-BD59-A6C34878D82A}">
                    <a16:rowId xmlns:a16="http://schemas.microsoft.com/office/drawing/2014/main" val="2681304467"/>
                  </a:ext>
                </a:extLst>
              </a:tr>
              <a:tr h="689760">
                <a:tc>
                  <a:txBody>
                    <a:bodyPr/>
                    <a:lstStyle/>
                    <a:p>
                      <a:r>
                        <a:rPr lang="tr-TR" sz="1800">
                          <a:solidFill>
                            <a:schemeClr val="tx1"/>
                          </a:solidFill>
                        </a:rPr>
                        <a:t>+Amortisman Giderleri</a:t>
                      </a:r>
                      <a:endParaRPr lang="en-US" sz="1800">
                        <a:solidFill>
                          <a:schemeClr val="tx1"/>
                        </a:solidFill>
                      </a:endParaRPr>
                    </a:p>
                  </a:txBody>
                  <a:tcPr marL="93211" marR="93211" marT="46605" marB="46605">
                    <a:lnL>
                      <a:noFill/>
                    </a:lnL>
                    <a:lnR>
                      <a:noFill/>
                    </a:lnR>
                    <a:lnT w="3175">
                      <a:solidFill>
                        <a:schemeClr val="tx1"/>
                      </a:solidFill>
                    </a:lnT>
                    <a:lnB w="3175">
                      <a:solidFill>
                        <a:schemeClr val="tx1"/>
                      </a:solidFill>
                    </a:lnB>
                    <a:noFill/>
                  </a:tcPr>
                </a:tc>
                <a:tc>
                  <a:txBody>
                    <a:bodyPr/>
                    <a:lstStyle/>
                    <a:p>
                      <a:r>
                        <a:rPr lang="tr-TR" sz="1800">
                          <a:solidFill>
                            <a:schemeClr val="tx1"/>
                          </a:solidFill>
                        </a:rPr>
                        <a:t>-Net İşletme Sermayesindeki Değişim</a:t>
                      </a:r>
                      <a:endParaRPr lang="en-US" sz="1800">
                        <a:solidFill>
                          <a:schemeClr val="tx1"/>
                        </a:solidFill>
                      </a:endParaRPr>
                    </a:p>
                  </a:txBody>
                  <a:tcPr marL="93211" marR="93211" marT="46605" marB="46605">
                    <a:lnL>
                      <a:noFill/>
                    </a:lnL>
                    <a:lnR>
                      <a:noFill/>
                    </a:lnR>
                    <a:lnT w="3175">
                      <a:solidFill>
                        <a:schemeClr val="tx1"/>
                      </a:solidFill>
                    </a:lnT>
                    <a:lnB w="3175">
                      <a:solidFill>
                        <a:schemeClr val="tx1"/>
                      </a:solidFill>
                    </a:lnB>
                    <a:noFill/>
                  </a:tcPr>
                </a:tc>
                <a:extLst>
                  <a:ext uri="{0D108BD9-81ED-4DB2-BD59-A6C34878D82A}">
                    <a16:rowId xmlns:a16="http://schemas.microsoft.com/office/drawing/2014/main" val="4263680084"/>
                  </a:ext>
                </a:extLst>
              </a:tr>
              <a:tr h="689760">
                <a:tc>
                  <a:txBody>
                    <a:bodyPr/>
                    <a:lstStyle/>
                    <a:p>
                      <a:r>
                        <a:rPr lang="tr-TR" sz="1800">
                          <a:solidFill>
                            <a:schemeClr val="tx1"/>
                          </a:solidFill>
                        </a:rPr>
                        <a:t>-Net İşletme Sermayesindeki Değişim</a:t>
                      </a:r>
                      <a:endParaRPr lang="en-US" sz="1800">
                        <a:solidFill>
                          <a:schemeClr val="tx1"/>
                        </a:solidFill>
                      </a:endParaRPr>
                    </a:p>
                  </a:txBody>
                  <a:tcPr marL="93211" marR="93211" marT="46605" marB="46605">
                    <a:lnL>
                      <a:noFill/>
                    </a:lnL>
                    <a:lnR>
                      <a:noFill/>
                    </a:lnR>
                    <a:lnT w="3175">
                      <a:solidFill>
                        <a:schemeClr val="tx1"/>
                      </a:solidFill>
                    </a:lnT>
                    <a:lnB w="3175">
                      <a:solidFill>
                        <a:schemeClr val="tx1"/>
                      </a:solidFill>
                    </a:lnB>
                    <a:noFill/>
                  </a:tcPr>
                </a:tc>
                <a:tc>
                  <a:txBody>
                    <a:bodyPr/>
                    <a:lstStyle/>
                    <a:p>
                      <a:r>
                        <a:rPr lang="tr-TR" sz="1800">
                          <a:solidFill>
                            <a:schemeClr val="tx1"/>
                          </a:solidFill>
                        </a:rPr>
                        <a:t>-Borç Anapara Ödemeleri+Yeni Borçlanma</a:t>
                      </a:r>
                      <a:endParaRPr lang="en-US" sz="1800">
                        <a:solidFill>
                          <a:schemeClr val="tx1"/>
                        </a:solidFill>
                      </a:endParaRPr>
                    </a:p>
                  </a:txBody>
                  <a:tcPr marL="93211" marR="93211" marT="46605" marB="46605">
                    <a:lnL>
                      <a:noFill/>
                    </a:lnL>
                    <a:lnR>
                      <a:noFill/>
                    </a:lnR>
                    <a:lnT w="3175">
                      <a:solidFill>
                        <a:schemeClr val="tx1"/>
                      </a:solidFill>
                    </a:lnT>
                    <a:lnB w="3175">
                      <a:solidFill>
                        <a:schemeClr val="tx1"/>
                      </a:solidFill>
                    </a:lnB>
                    <a:noFill/>
                  </a:tcPr>
                </a:tc>
                <a:extLst>
                  <a:ext uri="{0D108BD9-81ED-4DB2-BD59-A6C34878D82A}">
                    <a16:rowId xmlns:a16="http://schemas.microsoft.com/office/drawing/2014/main" val="202331498"/>
                  </a:ext>
                </a:extLst>
              </a:tr>
              <a:tr h="689760">
                <a:tc>
                  <a:txBody>
                    <a:bodyPr/>
                    <a:lstStyle/>
                    <a:p>
                      <a:r>
                        <a:rPr lang="tr-TR" sz="1800">
                          <a:solidFill>
                            <a:schemeClr val="tx1"/>
                          </a:solidFill>
                        </a:rPr>
                        <a:t>-Yatırım (Sabit Sermaye) Harcamaları</a:t>
                      </a:r>
                      <a:endParaRPr lang="en-US" sz="1800">
                        <a:solidFill>
                          <a:schemeClr val="tx1"/>
                        </a:solidFill>
                      </a:endParaRPr>
                    </a:p>
                  </a:txBody>
                  <a:tcPr marL="93211" marR="93211" marT="46605" marB="46605">
                    <a:lnL>
                      <a:noFill/>
                    </a:lnL>
                    <a:lnR>
                      <a:noFill/>
                    </a:lnR>
                    <a:lnT w="3175">
                      <a:solidFill>
                        <a:schemeClr val="tx1"/>
                      </a:solidFill>
                    </a:lnT>
                    <a:lnB w="3175">
                      <a:solidFill>
                        <a:schemeClr val="tx1"/>
                      </a:solidFill>
                    </a:lnB>
                    <a:noFill/>
                  </a:tcPr>
                </a:tc>
                <a:tc>
                  <a:txBody>
                    <a:bodyPr/>
                    <a:lstStyle/>
                    <a:p>
                      <a:r>
                        <a:rPr lang="tr-TR" sz="1800">
                          <a:solidFill>
                            <a:schemeClr val="tx1"/>
                          </a:solidFill>
                        </a:rPr>
                        <a:t>-Yatırım (Sabit Sermaye) Harcamaları</a:t>
                      </a:r>
                      <a:endParaRPr lang="en-US" sz="1800">
                        <a:solidFill>
                          <a:schemeClr val="tx1"/>
                        </a:solidFill>
                      </a:endParaRPr>
                    </a:p>
                  </a:txBody>
                  <a:tcPr marL="93211" marR="93211" marT="46605" marB="46605">
                    <a:lnL>
                      <a:noFill/>
                    </a:lnL>
                    <a:lnR>
                      <a:noFill/>
                    </a:lnR>
                    <a:lnT w="3175">
                      <a:solidFill>
                        <a:schemeClr val="tx1"/>
                      </a:solidFill>
                    </a:lnT>
                    <a:lnB w="3175">
                      <a:solidFill>
                        <a:schemeClr val="tx1"/>
                      </a:solidFill>
                    </a:lnB>
                    <a:noFill/>
                  </a:tcPr>
                </a:tc>
                <a:extLst>
                  <a:ext uri="{0D108BD9-81ED-4DB2-BD59-A6C34878D82A}">
                    <a16:rowId xmlns:a16="http://schemas.microsoft.com/office/drawing/2014/main" val="1501452444"/>
                  </a:ext>
                </a:extLst>
              </a:tr>
              <a:tr h="969392">
                <a:tc>
                  <a:txBody>
                    <a:bodyPr/>
                    <a:lstStyle/>
                    <a:p>
                      <a:r>
                        <a:rPr lang="tr-TR" sz="1800">
                          <a:solidFill>
                            <a:schemeClr val="tx1"/>
                          </a:solidFill>
                        </a:rPr>
                        <a:t>İSKONTO ORANI OLARAK AOSM KULLANILIR</a:t>
                      </a:r>
                      <a:endParaRPr lang="en-US" sz="1800">
                        <a:solidFill>
                          <a:schemeClr val="tx1"/>
                        </a:solidFill>
                      </a:endParaRPr>
                    </a:p>
                  </a:txBody>
                  <a:tcPr marL="93211" marR="93211" marT="46605" marB="46605">
                    <a:lnL>
                      <a:noFill/>
                    </a:lnL>
                    <a:lnR>
                      <a:noFill/>
                    </a:lnR>
                    <a:lnT w="3175">
                      <a:solidFill>
                        <a:schemeClr val="tx1"/>
                      </a:solidFill>
                    </a:lnT>
                    <a:lnB w="12700">
                      <a:solidFill>
                        <a:schemeClr val="accent1"/>
                      </a:solidFill>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tr-TR" sz="1800">
                          <a:solidFill>
                            <a:schemeClr val="tx1"/>
                          </a:solidFill>
                        </a:rPr>
                        <a:t>İSKONTO ORANI OLARAK ÖZKAYNAK MALİYETİ KULLANILIR</a:t>
                      </a:r>
                      <a:endParaRPr lang="en-US" sz="1800">
                        <a:solidFill>
                          <a:schemeClr val="tx1"/>
                        </a:solidFill>
                      </a:endParaRPr>
                    </a:p>
                  </a:txBody>
                  <a:tcPr marL="93211" marR="93211" marT="46605" marB="46605">
                    <a:lnL>
                      <a:noFill/>
                    </a:lnL>
                    <a:lnR>
                      <a:noFill/>
                    </a:lnR>
                    <a:lnT w="3175">
                      <a:solidFill>
                        <a:schemeClr val="tx1"/>
                      </a:solidFill>
                    </a:lnT>
                    <a:lnB w="12700">
                      <a:solidFill>
                        <a:schemeClr val="accent1"/>
                      </a:solidFill>
                    </a:lnB>
                    <a:noFill/>
                  </a:tcPr>
                </a:tc>
                <a:extLst>
                  <a:ext uri="{0D108BD9-81ED-4DB2-BD59-A6C34878D82A}">
                    <a16:rowId xmlns:a16="http://schemas.microsoft.com/office/drawing/2014/main" val="533599968"/>
                  </a:ext>
                </a:extLst>
              </a:tr>
            </a:tbl>
          </a:graphicData>
        </a:graphic>
      </p:graphicFrame>
    </p:spTree>
    <p:extLst>
      <p:ext uri="{BB962C8B-B14F-4D97-AF65-F5344CB8AC3E}">
        <p14:creationId xmlns:p14="http://schemas.microsoft.com/office/powerpoint/2010/main" val="2340617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5FD0F362-B1CA-96BD-C1A7-5B9831EEB516}"/>
              </a:ext>
            </a:extLst>
          </p:cNvPr>
          <p:cNvSpPr>
            <a:spLocks noGrp="1"/>
          </p:cNvSpPr>
          <p:nvPr>
            <p:ph type="title"/>
          </p:nvPr>
        </p:nvSpPr>
        <p:spPr/>
        <p:txBody>
          <a:bodyPr>
            <a:normAutofit fontScale="90000"/>
          </a:bodyPr>
          <a:lstStyle/>
          <a:p>
            <a:r>
              <a:rPr lang="tr-TR" dirty="0"/>
              <a:t>SNA Yoluyla Şirketin Değerini Hesaplamak</a:t>
            </a:r>
            <a:endParaRPr lang="en-US" dirty="0"/>
          </a:p>
        </p:txBody>
      </p:sp>
      <mc:AlternateContent xmlns:mc="http://schemas.openxmlformats.org/markup-compatibility/2006" xmlns:a14="http://schemas.microsoft.com/office/drawing/2010/main">
        <mc:Choice Requires="a14">
          <p:sp>
            <p:nvSpPr>
              <p:cNvPr id="3" name="İçerik Yer Tutucusu 2">
                <a:extLst>
                  <a:ext uri="{FF2B5EF4-FFF2-40B4-BE49-F238E27FC236}">
                    <a16:creationId xmlns:a16="http://schemas.microsoft.com/office/drawing/2014/main" id="{61D54925-AD94-4020-BBFD-F85D605B5C74}"/>
                  </a:ext>
                </a:extLst>
              </p:cNvPr>
              <p:cNvSpPr>
                <a:spLocks noGrp="1"/>
              </p:cNvSpPr>
              <p:nvPr>
                <p:ph idx="1"/>
              </p:nvPr>
            </p:nvSpPr>
            <p:spPr/>
            <p:txBody>
              <a:bodyPr>
                <a:normAutofit fontScale="62500" lnSpcReduction="20000"/>
              </a:bodyPr>
              <a:lstStyle/>
              <a:p>
                <a:r>
                  <a:rPr lang="tr-TR" dirty="0"/>
                  <a:t>Yapılan tahminler sonucunda gelecek dönemlere ilişkin serbest nakit akımları belirlendikten sonra aşağıdaki formüller yardımıyla bir şirketin değeri hesaplanacaktır. </a:t>
                </a:r>
              </a:p>
              <a:p>
                <a:r>
                  <a:rPr lang="tr-TR" dirty="0"/>
                  <a:t>Nakit akışının tahmin edildiği dönem sayısı farklılaşmakla birlikte ekonomilerin istikrarlı olmasına bağlı olarak 5-10 yıl arası değişmektedir.  </a:t>
                </a:r>
              </a:p>
              <a:p>
                <a14:m>
                  <m:oMath xmlns:m="http://schemas.openxmlformats.org/officeDocument/2006/math">
                    <m:r>
                      <a:rPr lang="tr-TR" sz="1800" b="0" i="1" smtClean="0">
                        <a:latin typeface="Cambria Math" panose="02040503050406030204" pitchFamily="18" charset="0"/>
                      </a:rPr>
                      <m:t>𝐹𝑖𝑟𝑚𝑎</m:t>
                    </m:r>
                    <m:r>
                      <a:rPr lang="tr-TR" sz="1800" b="0" i="1" smtClean="0">
                        <a:latin typeface="Cambria Math" panose="02040503050406030204" pitchFamily="18" charset="0"/>
                      </a:rPr>
                      <m:t> </m:t>
                    </m:r>
                    <m:r>
                      <a:rPr lang="tr-TR" sz="1800" b="0" i="1" smtClean="0">
                        <a:latin typeface="Cambria Math" panose="02040503050406030204" pitchFamily="18" charset="0"/>
                      </a:rPr>
                      <m:t>𝐷𝑒</m:t>
                    </m:r>
                    <m:r>
                      <a:rPr lang="tr-TR" sz="1800" b="0" i="1" smtClean="0">
                        <a:latin typeface="Cambria Math" panose="02040503050406030204" pitchFamily="18" charset="0"/>
                      </a:rPr>
                      <m:t>ğ</m:t>
                    </m:r>
                    <m:r>
                      <a:rPr lang="tr-TR" sz="1800" b="0" i="1" smtClean="0">
                        <a:latin typeface="Cambria Math" panose="02040503050406030204" pitchFamily="18" charset="0"/>
                      </a:rPr>
                      <m:t>𝑒𝑟𝑖</m:t>
                    </m:r>
                    <m:r>
                      <a:rPr lang="tr-TR" sz="1800" b="0" i="1" smtClean="0">
                        <a:latin typeface="Cambria Math" panose="02040503050406030204" pitchFamily="18" charset="0"/>
                      </a:rPr>
                      <m:t>=</m:t>
                    </m:r>
                    <m:f>
                      <m:fPr>
                        <m:ctrlPr>
                          <a:rPr lang="tr-TR" sz="1800" b="0" i="1" smtClean="0">
                            <a:latin typeface="Cambria Math" panose="02040503050406030204" pitchFamily="18" charset="0"/>
                          </a:rPr>
                        </m:ctrlPr>
                      </m:fPr>
                      <m:num>
                        <m:r>
                          <a:rPr lang="tr-TR" sz="1800" b="0" i="1" smtClean="0">
                            <a:latin typeface="Cambria Math" panose="02040503050406030204" pitchFamily="18" charset="0"/>
                          </a:rPr>
                          <m:t>𝐹𝑁𝐴</m:t>
                        </m:r>
                        <m:r>
                          <a:rPr lang="tr-TR" sz="1800" b="0" i="1" baseline="-25000" smtClean="0">
                            <a:latin typeface="Cambria Math" panose="02040503050406030204" pitchFamily="18" charset="0"/>
                          </a:rPr>
                          <m:t>1</m:t>
                        </m:r>
                      </m:num>
                      <m:den>
                        <m:d>
                          <m:dPr>
                            <m:ctrlPr>
                              <a:rPr lang="tr-TR" sz="1800" b="0" i="1" smtClean="0">
                                <a:latin typeface="Cambria Math" panose="02040503050406030204" pitchFamily="18" charset="0"/>
                              </a:rPr>
                            </m:ctrlPr>
                          </m:dPr>
                          <m:e>
                            <m:r>
                              <a:rPr lang="tr-TR" sz="1800" b="0" i="1" smtClean="0">
                                <a:latin typeface="Cambria Math" panose="02040503050406030204" pitchFamily="18" charset="0"/>
                              </a:rPr>
                              <m:t>1+</m:t>
                            </m:r>
                            <m:r>
                              <a:rPr lang="tr-TR" sz="1800" b="0" i="1" smtClean="0">
                                <a:latin typeface="Cambria Math" panose="02040503050406030204" pitchFamily="18" charset="0"/>
                              </a:rPr>
                              <m:t>𝐴𝑂𝑆𝑀</m:t>
                            </m:r>
                          </m:e>
                        </m:d>
                        <m:r>
                          <a:rPr lang="tr-TR" sz="1800" b="0" i="1" baseline="30000" smtClean="0">
                            <a:latin typeface="Cambria Math" panose="02040503050406030204" pitchFamily="18" charset="0"/>
                          </a:rPr>
                          <m:t>1</m:t>
                        </m:r>
                      </m:den>
                    </m:f>
                  </m:oMath>
                </a14:m>
                <a:r>
                  <a:rPr lang="tr-TR" sz="1800" dirty="0"/>
                  <a:t>+</a:t>
                </a:r>
                <a14:m>
                  <m:oMath xmlns:m="http://schemas.openxmlformats.org/officeDocument/2006/math">
                    <m:f>
                      <m:fPr>
                        <m:ctrlPr>
                          <a:rPr lang="tr-TR" sz="1800" i="1">
                            <a:latin typeface="Cambria Math" panose="02040503050406030204" pitchFamily="18" charset="0"/>
                          </a:rPr>
                        </m:ctrlPr>
                      </m:fPr>
                      <m:num>
                        <m:r>
                          <a:rPr lang="tr-TR" sz="1800" b="0" i="1" smtClean="0">
                            <a:latin typeface="Cambria Math" panose="02040503050406030204" pitchFamily="18" charset="0"/>
                          </a:rPr>
                          <m:t>𝐹</m:t>
                        </m:r>
                        <m:r>
                          <a:rPr lang="tr-TR" sz="1800" i="1">
                            <a:latin typeface="Cambria Math" panose="02040503050406030204" pitchFamily="18" charset="0"/>
                          </a:rPr>
                          <m:t>𝑁𝐴</m:t>
                        </m:r>
                        <m:r>
                          <a:rPr lang="tr-TR" sz="1800" b="0" i="1" baseline="-25000" smtClean="0">
                            <a:latin typeface="Cambria Math" panose="02040503050406030204" pitchFamily="18" charset="0"/>
                          </a:rPr>
                          <m:t>2</m:t>
                        </m:r>
                      </m:num>
                      <m:den>
                        <m:d>
                          <m:dPr>
                            <m:ctrlPr>
                              <a:rPr lang="tr-TR" sz="1800" i="1">
                                <a:latin typeface="Cambria Math" panose="02040503050406030204" pitchFamily="18" charset="0"/>
                              </a:rPr>
                            </m:ctrlPr>
                          </m:dPr>
                          <m:e>
                            <m:r>
                              <a:rPr lang="tr-TR" sz="1800" i="1">
                                <a:latin typeface="Cambria Math" panose="02040503050406030204" pitchFamily="18" charset="0"/>
                              </a:rPr>
                              <m:t>1+</m:t>
                            </m:r>
                            <m:r>
                              <a:rPr lang="tr-TR" sz="1800" i="1">
                                <a:latin typeface="Cambria Math" panose="02040503050406030204" pitchFamily="18" charset="0"/>
                              </a:rPr>
                              <m:t>𝐴𝑂𝑆𝑀</m:t>
                            </m:r>
                          </m:e>
                        </m:d>
                        <m:r>
                          <a:rPr lang="tr-TR" sz="1800" b="0" i="1" baseline="30000" smtClean="0">
                            <a:latin typeface="Cambria Math" panose="02040503050406030204" pitchFamily="18" charset="0"/>
                          </a:rPr>
                          <m:t>2</m:t>
                        </m:r>
                      </m:den>
                    </m:f>
                  </m:oMath>
                </a14:m>
                <a:r>
                  <a:rPr lang="tr-TR" sz="1800" dirty="0"/>
                  <a:t>+</a:t>
                </a:r>
                <a14:m>
                  <m:oMath xmlns:m="http://schemas.openxmlformats.org/officeDocument/2006/math">
                    <m:f>
                      <m:fPr>
                        <m:ctrlPr>
                          <a:rPr lang="tr-TR" sz="1800" i="1">
                            <a:latin typeface="Cambria Math" panose="02040503050406030204" pitchFamily="18" charset="0"/>
                          </a:rPr>
                        </m:ctrlPr>
                      </m:fPr>
                      <m:num>
                        <m:r>
                          <a:rPr lang="tr-TR" sz="1800" b="0" i="1" smtClean="0">
                            <a:latin typeface="Cambria Math" panose="02040503050406030204" pitchFamily="18" charset="0"/>
                          </a:rPr>
                          <m:t>𝐹</m:t>
                        </m:r>
                        <m:r>
                          <a:rPr lang="tr-TR" sz="1800" i="1">
                            <a:latin typeface="Cambria Math" panose="02040503050406030204" pitchFamily="18" charset="0"/>
                          </a:rPr>
                          <m:t>𝑁𝐴</m:t>
                        </m:r>
                        <m:r>
                          <a:rPr lang="tr-TR" sz="1800" b="0" i="1" baseline="-25000" smtClean="0">
                            <a:latin typeface="Cambria Math" panose="02040503050406030204" pitchFamily="18" charset="0"/>
                          </a:rPr>
                          <m:t>3</m:t>
                        </m:r>
                      </m:num>
                      <m:den>
                        <m:d>
                          <m:dPr>
                            <m:ctrlPr>
                              <a:rPr lang="tr-TR" sz="1800" i="1">
                                <a:latin typeface="Cambria Math" panose="02040503050406030204" pitchFamily="18" charset="0"/>
                              </a:rPr>
                            </m:ctrlPr>
                          </m:dPr>
                          <m:e>
                            <m:r>
                              <a:rPr lang="tr-TR" sz="1800" i="1">
                                <a:latin typeface="Cambria Math" panose="02040503050406030204" pitchFamily="18" charset="0"/>
                              </a:rPr>
                              <m:t>1+</m:t>
                            </m:r>
                            <m:r>
                              <a:rPr lang="tr-TR" sz="1800" i="1">
                                <a:latin typeface="Cambria Math" panose="02040503050406030204" pitchFamily="18" charset="0"/>
                              </a:rPr>
                              <m:t>𝐴𝑂𝑆𝑀</m:t>
                            </m:r>
                          </m:e>
                        </m:d>
                        <m:r>
                          <a:rPr lang="tr-TR" sz="1800" b="0" i="1" baseline="30000" smtClean="0">
                            <a:latin typeface="Cambria Math" panose="02040503050406030204" pitchFamily="18" charset="0"/>
                          </a:rPr>
                          <m:t>3</m:t>
                        </m:r>
                      </m:den>
                    </m:f>
                  </m:oMath>
                </a14:m>
                <a:r>
                  <a:rPr lang="tr-TR" sz="1800" dirty="0"/>
                  <a:t>+</a:t>
                </a:r>
                <a14:m>
                  <m:oMath xmlns:m="http://schemas.openxmlformats.org/officeDocument/2006/math">
                    <m:f>
                      <m:fPr>
                        <m:ctrlPr>
                          <a:rPr lang="tr-TR" sz="1800" i="1">
                            <a:latin typeface="Cambria Math" panose="02040503050406030204" pitchFamily="18" charset="0"/>
                          </a:rPr>
                        </m:ctrlPr>
                      </m:fPr>
                      <m:num>
                        <m:r>
                          <a:rPr lang="tr-TR" sz="1800" b="0" i="1" smtClean="0">
                            <a:latin typeface="Cambria Math" panose="02040503050406030204" pitchFamily="18" charset="0"/>
                          </a:rPr>
                          <m:t>𝐹</m:t>
                        </m:r>
                        <m:r>
                          <a:rPr lang="tr-TR" sz="1800" i="1">
                            <a:latin typeface="Cambria Math" panose="02040503050406030204" pitchFamily="18" charset="0"/>
                          </a:rPr>
                          <m:t>𝑁𝐴</m:t>
                        </m:r>
                        <m:r>
                          <a:rPr lang="tr-TR" sz="1800" b="0" i="1" baseline="-25000" smtClean="0">
                            <a:latin typeface="Cambria Math" panose="02040503050406030204" pitchFamily="18" charset="0"/>
                          </a:rPr>
                          <m:t>4</m:t>
                        </m:r>
                      </m:num>
                      <m:den>
                        <m:d>
                          <m:dPr>
                            <m:ctrlPr>
                              <a:rPr lang="tr-TR" sz="1800" i="1">
                                <a:latin typeface="Cambria Math" panose="02040503050406030204" pitchFamily="18" charset="0"/>
                              </a:rPr>
                            </m:ctrlPr>
                          </m:dPr>
                          <m:e>
                            <m:r>
                              <a:rPr lang="tr-TR" sz="1800" i="1">
                                <a:latin typeface="Cambria Math" panose="02040503050406030204" pitchFamily="18" charset="0"/>
                              </a:rPr>
                              <m:t>1+</m:t>
                            </m:r>
                            <m:r>
                              <a:rPr lang="tr-TR" sz="1800" i="1">
                                <a:latin typeface="Cambria Math" panose="02040503050406030204" pitchFamily="18" charset="0"/>
                              </a:rPr>
                              <m:t>𝐴𝑂𝑆𝑀</m:t>
                            </m:r>
                          </m:e>
                        </m:d>
                        <m:r>
                          <a:rPr lang="tr-TR" sz="1800" b="0" i="1" baseline="30000" smtClean="0">
                            <a:latin typeface="Cambria Math" panose="02040503050406030204" pitchFamily="18" charset="0"/>
                          </a:rPr>
                          <m:t>4</m:t>
                        </m:r>
                      </m:den>
                    </m:f>
                  </m:oMath>
                </a14:m>
                <a:r>
                  <a:rPr lang="tr-TR" sz="1800" dirty="0"/>
                  <a:t>+</a:t>
                </a:r>
                <a14:m>
                  <m:oMath xmlns:m="http://schemas.openxmlformats.org/officeDocument/2006/math">
                    <m:f>
                      <m:fPr>
                        <m:ctrlPr>
                          <a:rPr lang="tr-TR" sz="1800" i="1">
                            <a:latin typeface="Cambria Math" panose="02040503050406030204" pitchFamily="18" charset="0"/>
                          </a:rPr>
                        </m:ctrlPr>
                      </m:fPr>
                      <m:num>
                        <m:r>
                          <a:rPr lang="tr-TR" sz="1800" b="0" i="1" smtClean="0">
                            <a:latin typeface="Cambria Math" panose="02040503050406030204" pitchFamily="18" charset="0"/>
                          </a:rPr>
                          <m:t>𝐹</m:t>
                        </m:r>
                        <m:r>
                          <a:rPr lang="tr-TR" sz="1800" i="1">
                            <a:latin typeface="Cambria Math" panose="02040503050406030204" pitchFamily="18" charset="0"/>
                          </a:rPr>
                          <m:t>𝑁𝐴</m:t>
                        </m:r>
                        <m:r>
                          <a:rPr lang="tr-TR" sz="1800" b="0" i="1" baseline="-25000" smtClean="0">
                            <a:latin typeface="Cambria Math" panose="02040503050406030204" pitchFamily="18" charset="0"/>
                          </a:rPr>
                          <m:t>5</m:t>
                        </m:r>
                      </m:num>
                      <m:den>
                        <m:d>
                          <m:dPr>
                            <m:ctrlPr>
                              <a:rPr lang="tr-TR" sz="1800" i="1">
                                <a:latin typeface="Cambria Math" panose="02040503050406030204" pitchFamily="18" charset="0"/>
                              </a:rPr>
                            </m:ctrlPr>
                          </m:dPr>
                          <m:e>
                            <m:r>
                              <a:rPr lang="tr-TR" sz="1800" i="1">
                                <a:latin typeface="Cambria Math" panose="02040503050406030204" pitchFamily="18" charset="0"/>
                              </a:rPr>
                              <m:t>1+</m:t>
                            </m:r>
                            <m:r>
                              <a:rPr lang="tr-TR" sz="1800" i="1">
                                <a:latin typeface="Cambria Math" panose="02040503050406030204" pitchFamily="18" charset="0"/>
                              </a:rPr>
                              <m:t>𝐴𝑂𝑆𝑀</m:t>
                            </m:r>
                          </m:e>
                        </m:d>
                        <m:r>
                          <a:rPr lang="tr-TR" sz="1800" b="0" i="1" baseline="30000" smtClean="0">
                            <a:latin typeface="Cambria Math" panose="02040503050406030204" pitchFamily="18" charset="0"/>
                          </a:rPr>
                          <m:t>5</m:t>
                        </m:r>
                      </m:den>
                    </m:f>
                  </m:oMath>
                </a14:m>
                <a:r>
                  <a:rPr lang="tr-TR" sz="1800" dirty="0"/>
                  <a:t>+ </a:t>
                </a:r>
                <a14:m>
                  <m:oMath xmlns:m="http://schemas.openxmlformats.org/officeDocument/2006/math">
                    <m:f>
                      <m:fPr>
                        <m:ctrlPr>
                          <a:rPr lang="tr-TR" sz="1800" i="1">
                            <a:latin typeface="Cambria Math" panose="02040503050406030204" pitchFamily="18" charset="0"/>
                          </a:rPr>
                        </m:ctrlPr>
                      </m:fPr>
                      <m:num>
                        <m:r>
                          <a:rPr lang="tr-TR" sz="1800" b="0" i="1" smtClean="0">
                            <a:latin typeface="Cambria Math" panose="02040503050406030204" pitchFamily="18" charset="0"/>
                          </a:rPr>
                          <m:t>𝐷𝑒𝑣𝑎𝑚</m:t>
                        </m:r>
                        <m:r>
                          <a:rPr lang="tr-TR" sz="1800" b="0" i="1" smtClean="0">
                            <a:latin typeface="Cambria Math" panose="02040503050406030204" pitchFamily="18" charset="0"/>
                          </a:rPr>
                          <m:t> </m:t>
                        </m:r>
                        <m:r>
                          <a:rPr lang="tr-TR" sz="1800" b="0" i="1" smtClean="0">
                            <a:latin typeface="Cambria Math" panose="02040503050406030204" pitchFamily="18" charset="0"/>
                          </a:rPr>
                          <m:t>𝐸𝑑𝑒𝑛</m:t>
                        </m:r>
                        <m:r>
                          <a:rPr lang="tr-TR" sz="1800" b="0" i="1" smtClean="0">
                            <a:latin typeface="Cambria Math" panose="02040503050406030204" pitchFamily="18" charset="0"/>
                          </a:rPr>
                          <m:t> </m:t>
                        </m:r>
                        <m:r>
                          <a:rPr lang="tr-TR" sz="1800" b="0" i="1" smtClean="0">
                            <a:latin typeface="Cambria Math" panose="02040503050406030204" pitchFamily="18" charset="0"/>
                          </a:rPr>
                          <m:t>𝐷𝑒</m:t>
                        </m:r>
                        <m:r>
                          <a:rPr lang="tr-TR" sz="1800" b="0" i="1" smtClean="0">
                            <a:latin typeface="Cambria Math" panose="02040503050406030204" pitchFamily="18" charset="0"/>
                          </a:rPr>
                          <m:t>ğ</m:t>
                        </m:r>
                        <m:r>
                          <a:rPr lang="tr-TR" sz="1800" b="0" i="1" smtClean="0">
                            <a:latin typeface="Cambria Math" panose="02040503050406030204" pitchFamily="18" charset="0"/>
                          </a:rPr>
                          <m:t>𝑒𝑟</m:t>
                        </m:r>
                      </m:num>
                      <m:den>
                        <m:d>
                          <m:dPr>
                            <m:ctrlPr>
                              <a:rPr lang="tr-TR" sz="1800" i="1">
                                <a:latin typeface="Cambria Math" panose="02040503050406030204" pitchFamily="18" charset="0"/>
                              </a:rPr>
                            </m:ctrlPr>
                          </m:dPr>
                          <m:e>
                            <m:r>
                              <a:rPr lang="tr-TR" sz="1800" i="1">
                                <a:latin typeface="Cambria Math" panose="02040503050406030204" pitchFamily="18" charset="0"/>
                              </a:rPr>
                              <m:t>1+</m:t>
                            </m:r>
                            <m:r>
                              <a:rPr lang="tr-TR" sz="1800" i="1">
                                <a:latin typeface="Cambria Math" panose="02040503050406030204" pitchFamily="18" charset="0"/>
                              </a:rPr>
                              <m:t>𝐴𝑂𝑆𝑀</m:t>
                            </m:r>
                          </m:e>
                        </m:d>
                        <m:r>
                          <a:rPr lang="tr-TR" sz="1800" i="1" baseline="30000">
                            <a:latin typeface="Cambria Math" panose="02040503050406030204" pitchFamily="18" charset="0"/>
                          </a:rPr>
                          <m:t>5</m:t>
                        </m:r>
                      </m:den>
                    </m:f>
                  </m:oMath>
                </a14:m>
                <a:endParaRPr lang="tr-TR" sz="1800" i="1" dirty="0">
                  <a:latin typeface="Cambria Math" panose="02040503050406030204" pitchFamily="18" charset="0"/>
                </a:endParaRPr>
              </a:p>
              <a:p>
                <a14:m>
                  <m:oMath xmlns:m="http://schemas.openxmlformats.org/officeDocument/2006/math">
                    <m:r>
                      <a:rPr lang="tr-TR" sz="1800" b="0" i="1" smtClean="0">
                        <a:latin typeface="Cambria Math" panose="02040503050406030204" pitchFamily="18" charset="0"/>
                      </a:rPr>
                      <m:t>𝐷𝑒𝑣𝑎𝑚</m:t>
                    </m:r>
                    <m:r>
                      <a:rPr lang="tr-TR" sz="1800" b="0" i="1" smtClean="0">
                        <a:latin typeface="Cambria Math" panose="02040503050406030204" pitchFamily="18" charset="0"/>
                      </a:rPr>
                      <m:t> </m:t>
                    </m:r>
                    <m:r>
                      <a:rPr lang="tr-TR" sz="1800" b="0" i="1" smtClean="0">
                        <a:latin typeface="Cambria Math" panose="02040503050406030204" pitchFamily="18" charset="0"/>
                      </a:rPr>
                      <m:t>𝐸𝑑𝑒𝑛</m:t>
                    </m:r>
                    <m:r>
                      <a:rPr lang="tr-TR" sz="1800" b="0" i="1" smtClean="0">
                        <a:latin typeface="Cambria Math" panose="02040503050406030204" pitchFamily="18" charset="0"/>
                      </a:rPr>
                      <m:t> </m:t>
                    </m:r>
                    <m:r>
                      <a:rPr lang="tr-TR" sz="1800" b="0" i="1" smtClean="0">
                        <a:latin typeface="Cambria Math" panose="02040503050406030204" pitchFamily="18" charset="0"/>
                      </a:rPr>
                      <m:t>𝐷𝑒</m:t>
                    </m:r>
                    <m:r>
                      <a:rPr lang="tr-TR" sz="1800" b="0" i="1" smtClean="0">
                        <a:latin typeface="Cambria Math" panose="02040503050406030204" pitchFamily="18" charset="0"/>
                      </a:rPr>
                      <m:t>ğ</m:t>
                    </m:r>
                    <m:r>
                      <a:rPr lang="tr-TR" sz="1800" b="0" i="1" smtClean="0">
                        <a:latin typeface="Cambria Math" panose="02040503050406030204" pitchFamily="18" charset="0"/>
                      </a:rPr>
                      <m:t>𝑒𝑟</m:t>
                    </m:r>
                    <m:r>
                      <a:rPr lang="tr-TR" sz="1800" b="0" i="1" smtClean="0">
                        <a:latin typeface="Cambria Math" panose="02040503050406030204" pitchFamily="18" charset="0"/>
                      </a:rPr>
                      <m:t>=</m:t>
                    </m:r>
                    <m:f>
                      <m:fPr>
                        <m:ctrlPr>
                          <a:rPr lang="tr-TR" sz="1800" i="1">
                            <a:latin typeface="Cambria Math" panose="02040503050406030204" pitchFamily="18" charset="0"/>
                          </a:rPr>
                        </m:ctrlPr>
                      </m:fPr>
                      <m:num>
                        <m:r>
                          <a:rPr lang="tr-TR" sz="1800" b="0" i="1" smtClean="0">
                            <a:latin typeface="Cambria Math" panose="02040503050406030204" pitchFamily="18" charset="0"/>
                          </a:rPr>
                          <m:t>𝐹</m:t>
                        </m:r>
                        <m:r>
                          <a:rPr lang="tr-TR" sz="1800" i="1">
                            <a:latin typeface="Cambria Math" panose="02040503050406030204" pitchFamily="18" charset="0"/>
                          </a:rPr>
                          <m:t>𝑁𝐴</m:t>
                        </m:r>
                        <m:r>
                          <a:rPr lang="tr-TR" sz="1800" b="0" i="1" baseline="-25000" smtClean="0">
                            <a:latin typeface="Cambria Math" panose="02040503050406030204" pitchFamily="18" charset="0"/>
                          </a:rPr>
                          <m:t>5</m:t>
                        </m:r>
                        <m:r>
                          <a:rPr lang="tr-TR" sz="1800" b="0" i="1" smtClean="0">
                            <a:latin typeface="Cambria Math" panose="02040503050406030204" pitchFamily="18" charset="0"/>
                          </a:rPr>
                          <m:t>∗(1+</m:t>
                        </m:r>
                        <m:r>
                          <a:rPr lang="tr-TR" sz="1800" b="0" i="1" smtClean="0">
                            <a:latin typeface="Cambria Math" panose="02040503050406030204" pitchFamily="18" charset="0"/>
                          </a:rPr>
                          <m:t>𝐵</m:t>
                        </m:r>
                        <m:r>
                          <a:rPr lang="tr-TR" sz="1800" b="0" i="1" smtClean="0">
                            <a:latin typeface="Cambria Math" panose="02040503050406030204" pitchFamily="18" charset="0"/>
                          </a:rPr>
                          <m:t>ü</m:t>
                        </m:r>
                        <m:r>
                          <a:rPr lang="tr-TR" sz="1800" b="0" i="1" smtClean="0">
                            <a:latin typeface="Cambria Math" panose="02040503050406030204" pitchFamily="18" charset="0"/>
                          </a:rPr>
                          <m:t>𝑦</m:t>
                        </m:r>
                        <m:r>
                          <a:rPr lang="tr-TR" sz="1800" b="0" i="1" smtClean="0">
                            <a:latin typeface="Cambria Math" panose="02040503050406030204" pitchFamily="18" charset="0"/>
                          </a:rPr>
                          <m:t>ü</m:t>
                        </m:r>
                        <m:r>
                          <a:rPr lang="tr-TR" sz="1800" b="0" i="1" smtClean="0">
                            <a:latin typeface="Cambria Math" panose="02040503050406030204" pitchFamily="18" charset="0"/>
                          </a:rPr>
                          <m:t>𝑚𝑒</m:t>
                        </m:r>
                        <m:r>
                          <a:rPr lang="tr-TR" sz="1800" b="0" i="1" smtClean="0">
                            <a:latin typeface="Cambria Math" panose="02040503050406030204" pitchFamily="18" charset="0"/>
                          </a:rPr>
                          <m:t> </m:t>
                        </m:r>
                        <m:r>
                          <a:rPr lang="tr-TR" sz="1800" b="0" i="1" smtClean="0">
                            <a:latin typeface="Cambria Math" panose="02040503050406030204" pitchFamily="18" charset="0"/>
                          </a:rPr>
                          <m:t>𝑂𝑟𝑎𝑛𝚤</m:t>
                        </m:r>
                        <m:r>
                          <a:rPr lang="tr-TR" sz="1800" b="0" i="1" smtClean="0">
                            <a:latin typeface="Cambria Math" panose="02040503050406030204" pitchFamily="18" charset="0"/>
                          </a:rPr>
                          <m:t>)</m:t>
                        </m:r>
                      </m:num>
                      <m:den>
                        <m:r>
                          <a:rPr lang="tr-TR" sz="1800" b="0" i="1" smtClean="0">
                            <a:latin typeface="Cambria Math" panose="02040503050406030204" pitchFamily="18" charset="0"/>
                          </a:rPr>
                          <m:t>𝐴𝑂𝑆𝑀</m:t>
                        </m:r>
                        <m:r>
                          <a:rPr lang="tr-TR" sz="1800" b="0" i="1" smtClean="0">
                            <a:latin typeface="Cambria Math" panose="02040503050406030204" pitchFamily="18" charset="0"/>
                          </a:rPr>
                          <m:t>−</m:t>
                        </m:r>
                        <m:r>
                          <a:rPr lang="tr-TR" sz="1800" b="0" i="1" smtClean="0">
                            <a:latin typeface="Cambria Math" panose="02040503050406030204" pitchFamily="18" charset="0"/>
                          </a:rPr>
                          <m:t>𝐵</m:t>
                        </m:r>
                        <m:r>
                          <a:rPr lang="tr-TR" sz="1800" b="0" i="1" smtClean="0">
                            <a:latin typeface="Cambria Math" panose="02040503050406030204" pitchFamily="18" charset="0"/>
                          </a:rPr>
                          <m:t>ü</m:t>
                        </m:r>
                        <m:r>
                          <a:rPr lang="tr-TR" sz="1800" b="0" i="1" smtClean="0">
                            <a:latin typeface="Cambria Math" panose="02040503050406030204" pitchFamily="18" charset="0"/>
                          </a:rPr>
                          <m:t>𝑦</m:t>
                        </m:r>
                        <m:r>
                          <a:rPr lang="tr-TR" sz="1800" b="0" i="1" smtClean="0">
                            <a:latin typeface="Cambria Math" panose="02040503050406030204" pitchFamily="18" charset="0"/>
                          </a:rPr>
                          <m:t>ü</m:t>
                        </m:r>
                        <m:r>
                          <a:rPr lang="tr-TR" sz="1800" b="0" i="1" smtClean="0">
                            <a:latin typeface="Cambria Math" panose="02040503050406030204" pitchFamily="18" charset="0"/>
                          </a:rPr>
                          <m:t>𝑚𝑒</m:t>
                        </m:r>
                        <m:r>
                          <a:rPr lang="tr-TR" sz="1800" b="0" i="1" smtClean="0">
                            <a:latin typeface="Cambria Math" panose="02040503050406030204" pitchFamily="18" charset="0"/>
                          </a:rPr>
                          <m:t> </m:t>
                        </m:r>
                        <m:r>
                          <a:rPr lang="tr-TR" sz="1800" b="0" i="1" smtClean="0">
                            <a:latin typeface="Cambria Math" panose="02040503050406030204" pitchFamily="18" charset="0"/>
                          </a:rPr>
                          <m:t>𝑂𝑟𝑎𝑛𝚤</m:t>
                        </m:r>
                      </m:den>
                    </m:f>
                  </m:oMath>
                </a14:m>
                <a:endParaRPr lang="tr-TR" sz="1800" dirty="0"/>
              </a:p>
              <a:p>
                <a14:m>
                  <m:oMath xmlns:m="http://schemas.openxmlformats.org/officeDocument/2006/math">
                    <m:r>
                      <a:rPr lang="tr-TR" sz="1800" b="0" i="1" smtClean="0">
                        <a:latin typeface="Cambria Math" panose="02040503050406030204" pitchFamily="18" charset="0"/>
                      </a:rPr>
                      <m:t>Ö</m:t>
                    </m:r>
                    <m:r>
                      <a:rPr lang="tr-TR" sz="1800" b="0" i="1" smtClean="0">
                        <a:latin typeface="Cambria Math" panose="02040503050406030204" pitchFamily="18" charset="0"/>
                      </a:rPr>
                      <m:t>𝑧𝑠𝑒𝑟𝑚𝑎𝑦𝑒𝑛𝑖𝑛</m:t>
                    </m:r>
                    <m:r>
                      <a:rPr lang="tr-TR" sz="1800" b="0" i="1" smtClean="0">
                        <a:latin typeface="Cambria Math" panose="02040503050406030204" pitchFamily="18" charset="0"/>
                      </a:rPr>
                      <m:t> </m:t>
                    </m:r>
                    <m:r>
                      <a:rPr lang="tr-TR" sz="1800" b="0" i="1" smtClean="0">
                        <a:latin typeface="Cambria Math" panose="02040503050406030204" pitchFamily="18" charset="0"/>
                      </a:rPr>
                      <m:t>𝐷𝑒</m:t>
                    </m:r>
                    <m:r>
                      <a:rPr lang="tr-TR" sz="1800" b="0" i="1" smtClean="0">
                        <a:latin typeface="Cambria Math" panose="02040503050406030204" pitchFamily="18" charset="0"/>
                      </a:rPr>
                      <m:t>ğ</m:t>
                    </m:r>
                    <m:r>
                      <a:rPr lang="tr-TR" sz="1800" b="0" i="1" smtClean="0">
                        <a:latin typeface="Cambria Math" panose="02040503050406030204" pitchFamily="18" charset="0"/>
                      </a:rPr>
                      <m:t>𝑒𝑟𝑖</m:t>
                    </m:r>
                    <m:r>
                      <a:rPr lang="tr-TR" sz="1800" b="0" i="1" smtClean="0">
                        <a:latin typeface="Cambria Math" panose="02040503050406030204" pitchFamily="18" charset="0"/>
                      </a:rPr>
                      <m:t>=</m:t>
                    </m:r>
                    <m:f>
                      <m:fPr>
                        <m:ctrlPr>
                          <a:rPr lang="tr-TR" sz="1800" b="0" i="1" smtClean="0">
                            <a:latin typeface="Cambria Math" panose="02040503050406030204" pitchFamily="18" charset="0"/>
                          </a:rPr>
                        </m:ctrlPr>
                      </m:fPr>
                      <m:num>
                        <m:r>
                          <a:rPr lang="tr-TR" sz="1800" b="0" i="1" smtClean="0">
                            <a:latin typeface="Cambria Math" panose="02040503050406030204" pitchFamily="18" charset="0"/>
                          </a:rPr>
                          <m:t>Ö</m:t>
                        </m:r>
                        <m:r>
                          <a:rPr lang="tr-TR" sz="1800" b="0" i="1" smtClean="0">
                            <a:latin typeface="Cambria Math" panose="02040503050406030204" pitchFamily="18" charset="0"/>
                          </a:rPr>
                          <m:t>𝑁𝐴</m:t>
                        </m:r>
                        <m:r>
                          <a:rPr lang="tr-TR" sz="1800" b="0" i="1" baseline="-25000" smtClean="0">
                            <a:latin typeface="Cambria Math" panose="02040503050406030204" pitchFamily="18" charset="0"/>
                          </a:rPr>
                          <m:t>1</m:t>
                        </m:r>
                      </m:num>
                      <m:den>
                        <m:d>
                          <m:dPr>
                            <m:ctrlPr>
                              <a:rPr lang="tr-TR" sz="1800" b="0" i="1" smtClean="0">
                                <a:latin typeface="Cambria Math" panose="02040503050406030204" pitchFamily="18" charset="0"/>
                              </a:rPr>
                            </m:ctrlPr>
                          </m:dPr>
                          <m:e>
                            <m:r>
                              <a:rPr lang="tr-TR" sz="1800" b="0" i="1" smtClean="0">
                                <a:latin typeface="Cambria Math" panose="02040503050406030204" pitchFamily="18" charset="0"/>
                              </a:rPr>
                              <m:t>1+</m:t>
                            </m:r>
                            <m:r>
                              <a:rPr lang="tr-TR" sz="1800" b="0" i="1" smtClean="0">
                                <a:latin typeface="Cambria Math" panose="02040503050406030204" pitchFamily="18" charset="0"/>
                              </a:rPr>
                              <m:t>𝑘</m:t>
                            </m:r>
                          </m:e>
                        </m:d>
                        <m:r>
                          <a:rPr lang="tr-TR" sz="1800" b="0" i="1" baseline="30000" smtClean="0">
                            <a:latin typeface="Cambria Math" panose="02040503050406030204" pitchFamily="18" charset="0"/>
                          </a:rPr>
                          <m:t>1</m:t>
                        </m:r>
                      </m:den>
                    </m:f>
                  </m:oMath>
                </a14:m>
                <a:r>
                  <a:rPr lang="tr-TR" sz="1800" dirty="0"/>
                  <a:t>+</a:t>
                </a:r>
                <a14:m>
                  <m:oMath xmlns:m="http://schemas.openxmlformats.org/officeDocument/2006/math">
                    <m:f>
                      <m:fPr>
                        <m:ctrlPr>
                          <a:rPr lang="tr-TR" sz="1800" i="1">
                            <a:latin typeface="Cambria Math" panose="02040503050406030204" pitchFamily="18" charset="0"/>
                          </a:rPr>
                        </m:ctrlPr>
                      </m:fPr>
                      <m:num>
                        <m:r>
                          <a:rPr lang="tr-TR" sz="1800" b="0" i="1" smtClean="0">
                            <a:latin typeface="Cambria Math" panose="02040503050406030204" pitchFamily="18" charset="0"/>
                          </a:rPr>
                          <m:t>Ö</m:t>
                        </m:r>
                        <m:r>
                          <a:rPr lang="tr-TR" sz="1800" i="1">
                            <a:latin typeface="Cambria Math" panose="02040503050406030204" pitchFamily="18" charset="0"/>
                          </a:rPr>
                          <m:t>𝑁𝐴</m:t>
                        </m:r>
                        <m:r>
                          <a:rPr lang="tr-TR" sz="1800" b="0" i="1" baseline="-25000" smtClean="0">
                            <a:latin typeface="Cambria Math" panose="02040503050406030204" pitchFamily="18" charset="0"/>
                          </a:rPr>
                          <m:t>2</m:t>
                        </m:r>
                      </m:num>
                      <m:den>
                        <m:d>
                          <m:dPr>
                            <m:ctrlPr>
                              <a:rPr lang="tr-TR" sz="1800" i="1">
                                <a:latin typeface="Cambria Math" panose="02040503050406030204" pitchFamily="18" charset="0"/>
                              </a:rPr>
                            </m:ctrlPr>
                          </m:dPr>
                          <m:e>
                            <m:r>
                              <a:rPr lang="tr-TR" sz="1800" i="1">
                                <a:latin typeface="Cambria Math" panose="02040503050406030204" pitchFamily="18" charset="0"/>
                              </a:rPr>
                              <m:t>1+</m:t>
                            </m:r>
                            <m:r>
                              <a:rPr lang="tr-TR" sz="1800" b="0" i="1" smtClean="0">
                                <a:latin typeface="Cambria Math" panose="02040503050406030204" pitchFamily="18" charset="0"/>
                              </a:rPr>
                              <m:t>𝑘</m:t>
                            </m:r>
                          </m:e>
                        </m:d>
                        <m:r>
                          <a:rPr lang="tr-TR" sz="1800" b="0" i="1" baseline="30000" smtClean="0">
                            <a:latin typeface="Cambria Math" panose="02040503050406030204" pitchFamily="18" charset="0"/>
                          </a:rPr>
                          <m:t>2</m:t>
                        </m:r>
                      </m:den>
                    </m:f>
                  </m:oMath>
                </a14:m>
                <a:r>
                  <a:rPr lang="tr-TR" sz="1800" dirty="0"/>
                  <a:t>+</a:t>
                </a:r>
                <a14:m>
                  <m:oMath xmlns:m="http://schemas.openxmlformats.org/officeDocument/2006/math">
                    <m:f>
                      <m:fPr>
                        <m:ctrlPr>
                          <a:rPr lang="tr-TR" sz="1800" i="1">
                            <a:latin typeface="Cambria Math" panose="02040503050406030204" pitchFamily="18" charset="0"/>
                          </a:rPr>
                        </m:ctrlPr>
                      </m:fPr>
                      <m:num>
                        <m:r>
                          <a:rPr lang="tr-TR" sz="1800" b="0" i="1" smtClean="0">
                            <a:latin typeface="Cambria Math" panose="02040503050406030204" pitchFamily="18" charset="0"/>
                          </a:rPr>
                          <m:t>Ö</m:t>
                        </m:r>
                        <m:r>
                          <a:rPr lang="tr-TR" sz="1800" i="1">
                            <a:latin typeface="Cambria Math" panose="02040503050406030204" pitchFamily="18" charset="0"/>
                          </a:rPr>
                          <m:t>𝑁𝐴</m:t>
                        </m:r>
                        <m:r>
                          <a:rPr lang="tr-TR" sz="1800" b="0" i="1" baseline="-25000" smtClean="0">
                            <a:latin typeface="Cambria Math" panose="02040503050406030204" pitchFamily="18" charset="0"/>
                          </a:rPr>
                          <m:t>3</m:t>
                        </m:r>
                      </m:num>
                      <m:den>
                        <m:d>
                          <m:dPr>
                            <m:ctrlPr>
                              <a:rPr lang="tr-TR" sz="1800" i="1">
                                <a:latin typeface="Cambria Math" panose="02040503050406030204" pitchFamily="18" charset="0"/>
                              </a:rPr>
                            </m:ctrlPr>
                          </m:dPr>
                          <m:e>
                            <m:r>
                              <a:rPr lang="tr-TR" sz="1800" i="1">
                                <a:latin typeface="Cambria Math" panose="02040503050406030204" pitchFamily="18" charset="0"/>
                              </a:rPr>
                              <m:t>1+</m:t>
                            </m:r>
                            <m:r>
                              <a:rPr lang="tr-TR" sz="1800" b="0" i="1" smtClean="0">
                                <a:latin typeface="Cambria Math" panose="02040503050406030204" pitchFamily="18" charset="0"/>
                              </a:rPr>
                              <m:t>𝑘</m:t>
                            </m:r>
                          </m:e>
                        </m:d>
                        <m:r>
                          <a:rPr lang="tr-TR" sz="1800" b="0" i="1" baseline="30000" smtClean="0">
                            <a:latin typeface="Cambria Math" panose="02040503050406030204" pitchFamily="18" charset="0"/>
                          </a:rPr>
                          <m:t>3</m:t>
                        </m:r>
                      </m:den>
                    </m:f>
                  </m:oMath>
                </a14:m>
                <a:r>
                  <a:rPr lang="tr-TR" sz="1800" dirty="0"/>
                  <a:t>+</a:t>
                </a:r>
                <a14:m>
                  <m:oMath xmlns:m="http://schemas.openxmlformats.org/officeDocument/2006/math">
                    <m:f>
                      <m:fPr>
                        <m:ctrlPr>
                          <a:rPr lang="tr-TR" sz="1800" i="1">
                            <a:latin typeface="Cambria Math" panose="02040503050406030204" pitchFamily="18" charset="0"/>
                          </a:rPr>
                        </m:ctrlPr>
                      </m:fPr>
                      <m:num>
                        <m:r>
                          <a:rPr lang="tr-TR" sz="1800" b="0" i="1" smtClean="0">
                            <a:latin typeface="Cambria Math" panose="02040503050406030204" pitchFamily="18" charset="0"/>
                          </a:rPr>
                          <m:t>Ö</m:t>
                        </m:r>
                        <m:r>
                          <a:rPr lang="tr-TR" sz="1800" i="1">
                            <a:latin typeface="Cambria Math" panose="02040503050406030204" pitchFamily="18" charset="0"/>
                          </a:rPr>
                          <m:t>𝑁𝐴</m:t>
                        </m:r>
                        <m:r>
                          <a:rPr lang="tr-TR" sz="1800" b="0" i="1" baseline="-25000" smtClean="0">
                            <a:latin typeface="Cambria Math" panose="02040503050406030204" pitchFamily="18" charset="0"/>
                          </a:rPr>
                          <m:t>4</m:t>
                        </m:r>
                      </m:num>
                      <m:den>
                        <m:d>
                          <m:dPr>
                            <m:ctrlPr>
                              <a:rPr lang="tr-TR" sz="1800" i="1">
                                <a:latin typeface="Cambria Math" panose="02040503050406030204" pitchFamily="18" charset="0"/>
                              </a:rPr>
                            </m:ctrlPr>
                          </m:dPr>
                          <m:e>
                            <m:r>
                              <a:rPr lang="tr-TR" sz="1800" i="1">
                                <a:latin typeface="Cambria Math" panose="02040503050406030204" pitchFamily="18" charset="0"/>
                              </a:rPr>
                              <m:t>1+</m:t>
                            </m:r>
                            <m:r>
                              <a:rPr lang="tr-TR" sz="1800" b="0" i="1" smtClean="0">
                                <a:latin typeface="Cambria Math" panose="02040503050406030204" pitchFamily="18" charset="0"/>
                              </a:rPr>
                              <m:t>𝑘</m:t>
                            </m:r>
                          </m:e>
                        </m:d>
                        <m:r>
                          <a:rPr lang="tr-TR" sz="1800" b="0" i="1" baseline="30000" smtClean="0">
                            <a:latin typeface="Cambria Math" panose="02040503050406030204" pitchFamily="18" charset="0"/>
                          </a:rPr>
                          <m:t>4</m:t>
                        </m:r>
                      </m:den>
                    </m:f>
                  </m:oMath>
                </a14:m>
                <a:r>
                  <a:rPr lang="tr-TR" sz="1800" dirty="0"/>
                  <a:t>+</a:t>
                </a:r>
                <a14:m>
                  <m:oMath xmlns:m="http://schemas.openxmlformats.org/officeDocument/2006/math">
                    <m:f>
                      <m:fPr>
                        <m:ctrlPr>
                          <a:rPr lang="tr-TR" sz="1800" i="1">
                            <a:latin typeface="Cambria Math" panose="02040503050406030204" pitchFamily="18" charset="0"/>
                          </a:rPr>
                        </m:ctrlPr>
                      </m:fPr>
                      <m:num>
                        <m:r>
                          <a:rPr lang="tr-TR" sz="1800" b="0" i="1" smtClean="0">
                            <a:latin typeface="Cambria Math" panose="02040503050406030204" pitchFamily="18" charset="0"/>
                          </a:rPr>
                          <m:t>Ö</m:t>
                        </m:r>
                        <m:r>
                          <a:rPr lang="tr-TR" sz="1800" i="1">
                            <a:latin typeface="Cambria Math" panose="02040503050406030204" pitchFamily="18" charset="0"/>
                          </a:rPr>
                          <m:t>𝑁𝐴</m:t>
                        </m:r>
                        <m:r>
                          <a:rPr lang="tr-TR" sz="1800" b="0" i="1" baseline="-25000" smtClean="0">
                            <a:latin typeface="Cambria Math" panose="02040503050406030204" pitchFamily="18" charset="0"/>
                          </a:rPr>
                          <m:t>5</m:t>
                        </m:r>
                      </m:num>
                      <m:den>
                        <m:d>
                          <m:dPr>
                            <m:ctrlPr>
                              <a:rPr lang="tr-TR" sz="1800" i="1">
                                <a:latin typeface="Cambria Math" panose="02040503050406030204" pitchFamily="18" charset="0"/>
                              </a:rPr>
                            </m:ctrlPr>
                          </m:dPr>
                          <m:e>
                            <m:r>
                              <a:rPr lang="tr-TR" sz="1800" i="1">
                                <a:latin typeface="Cambria Math" panose="02040503050406030204" pitchFamily="18" charset="0"/>
                              </a:rPr>
                              <m:t>1+</m:t>
                            </m:r>
                            <m:r>
                              <a:rPr lang="tr-TR" sz="1800" b="0" i="1" smtClean="0">
                                <a:latin typeface="Cambria Math" panose="02040503050406030204" pitchFamily="18" charset="0"/>
                              </a:rPr>
                              <m:t>𝑘</m:t>
                            </m:r>
                          </m:e>
                        </m:d>
                        <m:r>
                          <a:rPr lang="tr-TR" sz="1800" b="0" i="1" baseline="30000" smtClean="0">
                            <a:latin typeface="Cambria Math" panose="02040503050406030204" pitchFamily="18" charset="0"/>
                          </a:rPr>
                          <m:t>5</m:t>
                        </m:r>
                      </m:den>
                    </m:f>
                  </m:oMath>
                </a14:m>
                <a:r>
                  <a:rPr lang="tr-TR" sz="1800" dirty="0"/>
                  <a:t>+ </a:t>
                </a:r>
                <a14:m>
                  <m:oMath xmlns:m="http://schemas.openxmlformats.org/officeDocument/2006/math">
                    <m:f>
                      <m:fPr>
                        <m:ctrlPr>
                          <a:rPr lang="tr-TR" sz="1800" i="1">
                            <a:latin typeface="Cambria Math" panose="02040503050406030204" pitchFamily="18" charset="0"/>
                          </a:rPr>
                        </m:ctrlPr>
                      </m:fPr>
                      <m:num>
                        <m:r>
                          <a:rPr lang="tr-TR" sz="1800" i="1">
                            <a:latin typeface="Cambria Math" panose="02040503050406030204" pitchFamily="18" charset="0"/>
                          </a:rPr>
                          <m:t>𝐷𝑒𝑣𝑎𝑚</m:t>
                        </m:r>
                        <m:r>
                          <a:rPr lang="tr-TR" sz="1800" i="1">
                            <a:latin typeface="Cambria Math" panose="02040503050406030204" pitchFamily="18" charset="0"/>
                          </a:rPr>
                          <m:t> </m:t>
                        </m:r>
                        <m:r>
                          <a:rPr lang="tr-TR" sz="1800" i="1">
                            <a:latin typeface="Cambria Math" panose="02040503050406030204" pitchFamily="18" charset="0"/>
                          </a:rPr>
                          <m:t>𝐸𝑑𝑒𝑛</m:t>
                        </m:r>
                        <m:r>
                          <a:rPr lang="tr-TR" sz="1800" i="1">
                            <a:latin typeface="Cambria Math" panose="02040503050406030204" pitchFamily="18" charset="0"/>
                          </a:rPr>
                          <m:t> </m:t>
                        </m:r>
                        <m:r>
                          <a:rPr lang="tr-TR" sz="1800" i="1">
                            <a:latin typeface="Cambria Math" panose="02040503050406030204" pitchFamily="18" charset="0"/>
                          </a:rPr>
                          <m:t>𝐷𝑒</m:t>
                        </m:r>
                        <m:r>
                          <a:rPr lang="tr-TR" sz="1800" i="1">
                            <a:latin typeface="Cambria Math" panose="02040503050406030204" pitchFamily="18" charset="0"/>
                          </a:rPr>
                          <m:t>ğ</m:t>
                        </m:r>
                        <m:r>
                          <a:rPr lang="tr-TR" sz="1800" i="1">
                            <a:latin typeface="Cambria Math" panose="02040503050406030204" pitchFamily="18" charset="0"/>
                          </a:rPr>
                          <m:t>𝑒𝑟</m:t>
                        </m:r>
                      </m:num>
                      <m:den>
                        <m:d>
                          <m:dPr>
                            <m:ctrlPr>
                              <a:rPr lang="tr-TR" sz="1800" i="1" smtClean="0">
                                <a:latin typeface="Cambria Math" panose="02040503050406030204" pitchFamily="18" charset="0"/>
                              </a:rPr>
                            </m:ctrlPr>
                          </m:dPr>
                          <m:e>
                            <m:r>
                              <a:rPr lang="tr-TR" sz="1800" i="1">
                                <a:latin typeface="Cambria Math" panose="02040503050406030204" pitchFamily="18" charset="0"/>
                              </a:rPr>
                              <m:t>1+</m:t>
                            </m:r>
                            <m:r>
                              <a:rPr lang="tr-TR" sz="1800" b="0" i="1" smtClean="0">
                                <a:latin typeface="Cambria Math" panose="02040503050406030204" pitchFamily="18" charset="0"/>
                              </a:rPr>
                              <m:t>𝑘</m:t>
                            </m:r>
                          </m:e>
                        </m:d>
                        <m:r>
                          <a:rPr lang="tr-TR" sz="1800" i="1" baseline="30000" smtClean="0">
                            <a:latin typeface="Cambria Math" panose="02040503050406030204" pitchFamily="18" charset="0"/>
                          </a:rPr>
                          <m:t>5</m:t>
                        </m:r>
                      </m:den>
                    </m:f>
                  </m:oMath>
                </a14:m>
                <a:endParaRPr lang="tr-TR" sz="1800" dirty="0"/>
              </a:p>
              <a:p>
                <a:r>
                  <a:rPr lang="tr-TR" sz="1800" dirty="0"/>
                  <a:t>Devam Eden Değer </a:t>
                </a:r>
                <a14:m>
                  <m:oMath xmlns:m="http://schemas.openxmlformats.org/officeDocument/2006/math">
                    <m:f>
                      <m:fPr>
                        <m:ctrlPr>
                          <a:rPr lang="tr-TR" sz="1800" i="1">
                            <a:latin typeface="Cambria Math" panose="02040503050406030204" pitchFamily="18" charset="0"/>
                          </a:rPr>
                        </m:ctrlPr>
                      </m:fPr>
                      <m:num>
                        <m:r>
                          <a:rPr lang="tr-TR" sz="1800" b="0" i="1" smtClean="0">
                            <a:latin typeface="Cambria Math" panose="02040503050406030204" pitchFamily="18" charset="0"/>
                          </a:rPr>
                          <m:t>Ö</m:t>
                        </m:r>
                        <m:r>
                          <a:rPr lang="tr-TR" sz="1800" i="1">
                            <a:latin typeface="Cambria Math" panose="02040503050406030204" pitchFamily="18" charset="0"/>
                          </a:rPr>
                          <m:t>𝑁𝐴</m:t>
                        </m:r>
                        <m:r>
                          <a:rPr lang="tr-TR" sz="1800" b="0" i="1" baseline="-25000" smtClean="0">
                            <a:latin typeface="Cambria Math" panose="02040503050406030204" pitchFamily="18" charset="0"/>
                          </a:rPr>
                          <m:t>5</m:t>
                        </m:r>
                        <m:r>
                          <a:rPr lang="tr-TR" sz="1800" b="0" i="1" smtClean="0">
                            <a:latin typeface="Cambria Math" panose="02040503050406030204" pitchFamily="18" charset="0"/>
                          </a:rPr>
                          <m:t>∗(1+</m:t>
                        </m:r>
                        <m:r>
                          <a:rPr lang="tr-TR" sz="1800" b="0" i="1" smtClean="0">
                            <a:latin typeface="Cambria Math" panose="02040503050406030204" pitchFamily="18" charset="0"/>
                          </a:rPr>
                          <m:t>𝐵</m:t>
                        </m:r>
                        <m:r>
                          <a:rPr lang="tr-TR" sz="1800" b="0" i="1" smtClean="0">
                            <a:latin typeface="Cambria Math" panose="02040503050406030204" pitchFamily="18" charset="0"/>
                          </a:rPr>
                          <m:t>ü</m:t>
                        </m:r>
                        <m:r>
                          <a:rPr lang="tr-TR" sz="1800" b="0" i="1" smtClean="0">
                            <a:latin typeface="Cambria Math" panose="02040503050406030204" pitchFamily="18" charset="0"/>
                          </a:rPr>
                          <m:t>𝑦</m:t>
                        </m:r>
                        <m:r>
                          <a:rPr lang="tr-TR" sz="1800" b="0" i="1" smtClean="0">
                            <a:latin typeface="Cambria Math" panose="02040503050406030204" pitchFamily="18" charset="0"/>
                          </a:rPr>
                          <m:t>ü</m:t>
                        </m:r>
                        <m:r>
                          <a:rPr lang="tr-TR" sz="1800" b="0" i="1" smtClean="0">
                            <a:latin typeface="Cambria Math" panose="02040503050406030204" pitchFamily="18" charset="0"/>
                          </a:rPr>
                          <m:t>𝑚𝑒</m:t>
                        </m:r>
                        <m:r>
                          <a:rPr lang="tr-TR" sz="1800" b="0" i="1" smtClean="0">
                            <a:latin typeface="Cambria Math" panose="02040503050406030204" pitchFamily="18" charset="0"/>
                          </a:rPr>
                          <m:t> </m:t>
                        </m:r>
                        <m:r>
                          <a:rPr lang="tr-TR" sz="1800" b="0" i="1" smtClean="0">
                            <a:latin typeface="Cambria Math" panose="02040503050406030204" pitchFamily="18" charset="0"/>
                          </a:rPr>
                          <m:t>𝑂𝑅𝑎𝑛𝚤</m:t>
                        </m:r>
                        <m:r>
                          <a:rPr lang="tr-TR" sz="1800" b="0" i="1" smtClean="0">
                            <a:latin typeface="Cambria Math" panose="02040503050406030204" pitchFamily="18" charset="0"/>
                          </a:rPr>
                          <m:t>)</m:t>
                        </m:r>
                      </m:num>
                      <m:den>
                        <m:r>
                          <a:rPr lang="tr-TR" sz="1800" b="0" i="1" smtClean="0">
                            <a:latin typeface="Cambria Math" panose="02040503050406030204" pitchFamily="18" charset="0"/>
                          </a:rPr>
                          <m:t>𝑘</m:t>
                        </m:r>
                        <m:r>
                          <a:rPr lang="tr-TR" sz="1800" b="0" i="1" smtClean="0">
                            <a:latin typeface="Cambria Math" panose="02040503050406030204" pitchFamily="18" charset="0"/>
                          </a:rPr>
                          <m:t>−</m:t>
                        </m:r>
                        <m:r>
                          <a:rPr lang="tr-TR" sz="1800" b="0" i="1" smtClean="0">
                            <a:latin typeface="Cambria Math" panose="02040503050406030204" pitchFamily="18" charset="0"/>
                          </a:rPr>
                          <m:t>𝐵</m:t>
                        </m:r>
                        <m:r>
                          <a:rPr lang="tr-TR" sz="1800" b="0" i="1" smtClean="0">
                            <a:latin typeface="Cambria Math" panose="02040503050406030204" pitchFamily="18" charset="0"/>
                          </a:rPr>
                          <m:t>ü</m:t>
                        </m:r>
                        <m:r>
                          <a:rPr lang="tr-TR" sz="1800" b="0" i="1" smtClean="0">
                            <a:latin typeface="Cambria Math" panose="02040503050406030204" pitchFamily="18" charset="0"/>
                          </a:rPr>
                          <m:t>𝑦</m:t>
                        </m:r>
                        <m:r>
                          <a:rPr lang="tr-TR" sz="1800" b="0" i="1" smtClean="0">
                            <a:latin typeface="Cambria Math" panose="02040503050406030204" pitchFamily="18" charset="0"/>
                          </a:rPr>
                          <m:t>ü</m:t>
                        </m:r>
                        <m:r>
                          <a:rPr lang="tr-TR" sz="1800" b="0" i="1" smtClean="0">
                            <a:latin typeface="Cambria Math" panose="02040503050406030204" pitchFamily="18" charset="0"/>
                          </a:rPr>
                          <m:t>𝑚𝑒</m:t>
                        </m:r>
                        <m:r>
                          <a:rPr lang="tr-TR" sz="1800" b="0" i="1" smtClean="0">
                            <a:latin typeface="Cambria Math" panose="02040503050406030204" pitchFamily="18" charset="0"/>
                          </a:rPr>
                          <m:t> </m:t>
                        </m:r>
                        <m:r>
                          <a:rPr lang="tr-TR" sz="1800" b="0" i="1" smtClean="0">
                            <a:latin typeface="Cambria Math" panose="02040503050406030204" pitchFamily="18" charset="0"/>
                          </a:rPr>
                          <m:t>𝑂𝑟𝑎𝑛𝚤</m:t>
                        </m:r>
                      </m:den>
                    </m:f>
                  </m:oMath>
                </a14:m>
                <a:endParaRPr lang="tr-TR" sz="1800" dirty="0"/>
              </a:p>
              <a:p>
                <a:r>
                  <a:rPr lang="tr-TR" sz="1800" dirty="0"/>
                  <a:t>k= özsermaye maliyeti, AOSM: Ağırlıklı Ortalama Sermaye Maliyeti, FNA: Firmaya serbest nakit akışları ÖNA: Özkaynaklara serbest nakit akışları</a:t>
                </a:r>
              </a:p>
              <a:p>
                <a:r>
                  <a:rPr lang="tr-TR" sz="1800" dirty="0"/>
                  <a:t>Not: 5. yıldan sonra işletmenin nakit akışlarının sabit büyüyeceği varsayılmaktadır. Dolayısıyla Gordon büyüme modelinde olduğu gibi devam eden değer (terminal </a:t>
                </a:r>
                <a:r>
                  <a:rPr lang="tr-TR" sz="1800" dirty="0" err="1"/>
                  <a:t>value</a:t>
                </a:r>
                <a:r>
                  <a:rPr lang="tr-TR" sz="1800" dirty="0"/>
                  <a:t>) hesaplanır. </a:t>
                </a:r>
                <a:endParaRPr lang="en-US" sz="1800" dirty="0"/>
              </a:p>
            </p:txBody>
          </p:sp>
        </mc:Choice>
        <mc:Fallback xmlns="">
          <p:sp>
            <p:nvSpPr>
              <p:cNvPr id="3" name="İçerik Yer Tutucusu 2">
                <a:extLst>
                  <a:ext uri="{FF2B5EF4-FFF2-40B4-BE49-F238E27FC236}">
                    <a16:creationId xmlns:a16="http://schemas.microsoft.com/office/drawing/2014/main" id="{61D54925-AD94-4020-BBFD-F85D605B5C74}"/>
                  </a:ext>
                </a:extLst>
              </p:cNvPr>
              <p:cNvSpPr>
                <a:spLocks noGrp="1" noRot="1" noChangeAspect="1" noMove="1" noResize="1" noEditPoints="1" noAdjustHandles="1" noChangeArrowheads="1" noChangeShapeType="1" noTextEdit="1"/>
              </p:cNvSpPr>
              <p:nvPr>
                <p:ph idx="1"/>
              </p:nvPr>
            </p:nvSpPr>
            <p:spPr>
              <a:blipFill>
                <a:blip r:embed="rId2"/>
                <a:stretch>
                  <a:fillRect l="-180" t="-990"/>
                </a:stretch>
              </a:blipFill>
            </p:spPr>
            <p:txBody>
              <a:bodyPr/>
              <a:lstStyle/>
              <a:p>
                <a:r>
                  <a:rPr lang="en-US">
                    <a:noFill/>
                  </a:rPr>
                  <a:t> </a:t>
                </a:r>
              </a:p>
            </p:txBody>
          </p:sp>
        </mc:Fallback>
      </mc:AlternateContent>
    </p:spTree>
    <p:extLst>
      <p:ext uri="{BB962C8B-B14F-4D97-AF65-F5344CB8AC3E}">
        <p14:creationId xmlns:p14="http://schemas.microsoft.com/office/powerpoint/2010/main" val="25196554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0B9EE3F3-89B7-43C3-8651-C4C9683099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Başlık 1">
            <a:extLst>
              <a:ext uri="{FF2B5EF4-FFF2-40B4-BE49-F238E27FC236}">
                <a16:creationId xmlns:a16="http://schemas.microsoft.com/office/drawing/2014/main" id="{6C6E322E-EDEB-65C4-2E88-41460B524E87}"/>
              </a:ext>
            </a:extLst>
          </p:cNvPr>
          <p:cNvSpPr>
            <a:spLocks noGrp="1"/>
          </p:cNvSpPr>
          <p:nvPr>
            <p:ph type="title"/>
          </p:nvPr>
        </p:nvSpPr>
        <p:spPr>
          <a:xfrm>
            <a:off x="411480" y="991443"/>
            <a:ext cx="4443154" cy="1087819"/>
          </a:xfrm>
        </p:spPr>
        <p:txBody>
          <a:bodyPr anchor="b">
            <a:normAutofit/>
          </a:bodyPr>
          <a:lstStyle/>
          <a:p>
            <a:r>
              <a:rPr lang="tr-TR" sz="3400" dirty="0"/>
              <a:t>Örnek-1</a:t>
            </a:r>
            <a:endParaRPr lang="en-US" sz="3400" dirty="0"/>
          </a:p>
        </p:txBody>
      </p:sp>
      <p:sp>
        <p:nvSpPr>
          <p:cNvPr id="11" name="Rectangle 10">
            <a:extLst>
              <a:ext uri="{FF2B5EF4-FFF2-40B4-BE49-F238E27FC236}">
                <a16:creationId xmlns:a16="http://schemas.microsoft.com/office/drawing/2014/main" id="{33AE4636-AEEC-45D6-84D4-7AC2DA48EC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49223" y="387939"/>
            <a:ext cx="73152" cy="5486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Rectangle 12">
            <a:extLst>
              <a:ext uri="{FF2B5EF4-FFF2-40B4-BE49-F238E27FC236}">
                <a16:creationId xmlns:a16="http://schemas.microsoft.com/office/drawing/2014/main" id="{8D9CE0F4-2EB2-4F1F-8AAC-DB3571D9FE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11480" y="2285541"/>
            <a:ext cx="4389120" cy="18288"/>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İçerik Yer Tutucusu 2">
            <a:extLst>
              <a:ext uri="{FF2B5EF4-FFF2-40B4-BE49-F238E27FC236}">
                <a16:creationId xmlns:a16="http://schemas.microsoft.com/office/drawing/2014/main" id="{F6B80CB8-B52B-D735-5DBA-B2D01E812B06}"/>
              </a:ext>
            </a:extLst>
          </p:cNvPr>
          <p:cNvSpPr>
            <a:spLocks noGrp="1"/>
          </p:cNvSpPr>
          <p:nvPr>
            <p:ph idx="1"/>
          </p:nvPr>
        </p:nvSpPr>
        <p:spPr>
          <a:xfrm>
            <a:off x="411480" y="2684095"/>
            <a:ext cx="4443154" cy="3492868"/>
          </a:xfrm>
        </p:spPr>
        <p:txBody>
          <a:bodyPr>
            <a:normAutofit/>
          </a:bodyPr>
          <a:lstStyle/>
          <a:p>
            <a:r>
              <a:rPr lang="tr-TR" sz="1700" dirty="0"/>
              <a:t>Tabloda Yıldız İşletmesinin 5 yıl boyunca elde edeceği düşünülen özsermayeye serbest nakit akışları verilmiştir. 5. yıldan sonra nakit akışlarının yıllık %10 büyüyeceği beklenmektedir. Şirketin özsermaye maliyeti %20 olarak hesaplanmaktadır. Şirketin net borcu 10.000.000 TL’dir. Buna göre şirket hisselerinin toplam değerini ve firma değerini bulunuz. </a:t>
            </a:r>
          </a:p>
          <a:p>
            <a:endParaRPr lang="en-US" sz="1700" dirty="0"/>
          </a:p>
        </p:txBody>
      </p:sp>
      <p:graphicFrame>
        <p:nvGraphicFramePr>
          <p:cNvPr id="4" name="Tablo 3">
            <a:extLst>
              <a:ext uri="{FF2B5EF4-FFF2-40B4-BE49-F238E27FC236}">
                <a16:creationId xmlns:a16="http://schemas.microsoft.com/office/drawing/2014/main" id="{AD24E0D9-B022-3A09-4E4F-8A08EB55D4CB}"/>
              </a:ext>
            </a:extLst>
          </p:cNvPr>
          <p:cNvGraphicFramePr>
            <a:graphicFrameLocks noGrp="1"/>
          </p:cNvGraphicFramePr>
          <p:nvPr>
            <p:extLst>
              <p:ext uri="{D42A27DB-BD31-4B8C-83A1-F6EECF244321}">
                <p14:modId xmlns:p14="http://schemas.microsoft.com/office/powerpoint/2010/main" val="965702132"/>
              </p:ext>
            </p:extLst>
          </p:nvPr>
        </p:nvGraphicFramePr>
        <p:xfrm>
          <a:off x="5851610" y="937015"/>
          <a:ext cx="5508837" cy="4928616"/>
        </p:xfrm>
        <a:graphic>
          <a:graphicData uri="http://schemas.openxmlformats.org/drawingml/2006/table">
            <a:tbl>
              <a:tblPr firstRow="1" bandRow="1">
                <a:tableStyleId>{5C22544A-7EE6-4342-B048-85BDC9FD1C3A}</a:tableStyleId>
              </a:tblPr>
              <a:tblGrid>
                <a:gridCol w="1089660">
                  <a:extLst>
                    <a:ext uri="{9D8B030D-6E8A-4147-A177-3AD203B41FA5}">
                      <a16:colId xmlns:a16="http://schemas.microsoft.com/office/drawing/2014/main" val="1602045510"/>
                    </a:ext>
                  </a:extLst>
                </a:gridCol>
                <a:gridCol w="4419177">
                  <a:extLst>
                    <a:ext uri="{9D8B030D-6E8A-4147-A177-3AD203B41FA5}">
                      <a16:colId xmlns:a16="http://schemas.microsoft.com/office/drawing/2014/main" val="1791786262"/>
                    </a:ext>
                  </a:extLst>
                </a:gridCol>
              </a:tblGrid>
              <a:tr h="1240536">
                <a:tc>
                  <a:txBody>
                    <a:bodyPr/>
                    <a:lstStyle/>
                    <a:p>
                      <a:r>
                        <a:rPr lang="tr-TR" sz="3300" b="1">
                          <a:solidFill>
                            <a:schemeClr val="tx1"/>
                          </a:solidFill>
                        </a:rPr>
                        <a:t>Yıl</a:t>
                      </a:r>
                      <a:endParaRPr lang="en-US" sz="3300" b="1">
                        <a:solidFill>
                          <a:schemeClr val="tx1"/>
                        </a:solidFill>
                      </a:endParaRPr>
                    </a:p>
                  </a:txBody>
                  <a:tcPr marL="167640" marR="167640" marT="83820" marB="83820">
                    <a:lnL>
                      <a:noFill/>
                    </a:lnL>
                    <a:lnR>
                      <a:noFill/>
                    </a:lnR>
                    <a:lnT>
                      <a:noFill/>
                    </a:lnT>
                    <a:lnB w="19050">
                      <a:solidFill>
                        <a:schemeClr val="accent1"/>
                      </a:solidFill>
                    </a:lnB>
                    <a:noFill/>
                  </a:tcPr>
                </a:tc>
                <a:tc>
                  <a:txBody>
                    <a:bodyPr/>
                    <a:lstStyle/>
                    <a:p>
                      <a:r>
                        <a:rPr lang="tr-TR" sz="3300" b="1" dirty="0">
                          <a:solidFill>
                            <a:schemeClr val="tx1"/>
                          </a:solidFill>
                        </a:rPr>
                        <a:t>Özsermayeye Nakit akışları</a:t>
                      </a:r>
                      <a:endParaRPr lang="en-US" sz="3300" b="1" dirty="0">
                        <a:solidFill>
                          <a:schemeClr val="tx1"/>
                        </a:solidFill>
                      </a:endParaRPr>
                    </a:p>
                  </a:txBody>
                  <a:tcPr marL="167640" marR="167640" marT="83820" marB="83820">
                    <a:lnL>
                      <a:noFill/>
                    </a:lnL>
                    <a:lnR>
                      <a:noFill/>
                    </a:lnR>
                    <a:lnT>
                      <a:noFill/>
                    </a:lnT>
                    <a:lnB w="19050">
                      <a:solidFill>
                        <a:schemeClr val="accent1"/>
                      </a:solidFill>
                    </a:lnB>
                    <a:noFill/>
                  </a:tcPr>
                </a:tc>
                <a:extLst>
                  <a:ext uri="{0D108BD9-81ED-4DB2-BD59-A6C34878D82A}">
                    <a16:rowId xmlns:a16="http://schemas.microsoft.com/office/drawing/2014/main" val="1970776058"/>
                  </a:ext>
                </a:extLst>
              </a:tr>
              <a:tr h="737616">
                <a:tc>
                  <a:txBody>
                    <a:bodyPr/>
                    <a:lstStyle/>
                    <a:p>
                      <a:r>
                        <a:rPr lang="tr-TR" sz="3300">
                          <a:solidFill>
                            <a:schemeClr val="tx1"/>
                          </a:solidFill>
                        </a:rPr>
                        <a:t>1</a:t>
                      </a:r>
                      <a:endParaRPr lang="en-US" sz="3300">
                        <a:solidFill>
                          <a:schemeClr val="tx1"/>
                        </a:solidFill>
                      </a:endParaRPr>
                    </a:p>
                  </a:txBody>
                  <a:tcPr marL="167640" marR="167640" marT="83820" marB="83820">
                    <a:lnL>
                      <a:noFill/>
                    </a:lnL>
                    <a:lnR>
                      <a:noFill/>
                    </a:lnR>
                    <a:lnT w="19050">
                      <a:solidFill>
                        <a:schemeClr val="accent1"/>
                      </a:solidFill>
                    </a:lnT>
                    <a:lnB w="3175">
                      <a:solidFill>
                        <a:schemeClr val="tx1"/>
                      </a:solidFill>
                    </a:lnB>
                    <a:noFill/>
                  </a:tcPr>
                </a:tc>
                <a:tc>
                  <a:txBody>
                    <a:bodyPr/>
                    <a:lstStyle/>
                    <a:p>
                      <a:r>
                        <a:rPr lang="tr-TR" sz="3300">
                          <a:solidFill>
                            <a:schemeClr val="tx1"/>
                          </a:solidFill>
                        </a:rPr>
                        <a:t>2.000.000 TL</a:t>
                      </a:r>
                      <a:endParaRPr lang="en-US" sz="3300">
                        <a:solidFill>
                          <a:schemeClr val="tx1"/>
                        </a:solidFill>
                      </a:endParaRPr>
                    </a:p>
                  </a:txBody>
                  <a:tcPr marL="167640" marR="167640" marT="83820" marB="83820">
                    <a:lnL>
                      <a:noFill/>
                    </a:lnL>
                    <a:lnR>
                      <a:noFill/>
                    </a:lnR>
                    <a:lnT w="19050">
                      <a:solidFill>
                        <a:schemeClr val="accent1"/>
                      </a:solidFill>
                    </a:lnT>
                    <a:lnB w="3175">
                      <a:solidFill>
                        <a:schemeClr val="tx1"/>
                      </a:solidFill>
                    </a:lnB>
                    <a:noFill/>
                  </a:tcPr>
                </a:tc>
                <a:extLst>
                  <a:ext uri="{0D108BD9-81ED-4DB2-BD59-A6C34878D82A}">
                    <a16:rowId xmlns:a16="http://schemas.microsoft.com/office/drawing/2014/main" val="2204752176"/>
                  </a:ext>
                </a:extLst>
              </a:tr>
              <a:tr h="737616">
                <a:tc>
                  <a:txBody>
                    <a:bodyPr/>
                    <a:lstStyle/>
                    <a:p>
                      <a:r>
                        <a:rPr lang="tr-TR" sz="3300">
                          <a:solidFill>
                            <a:schemeClr val="tx1"/>
                          </a:solidFill>
                        </a:rPr>
                        <a:t>2</a:t>
                      </a:r>
                      <a:endParaRPr lang="en-US" sz="3300">
                        <a:solidFill>
                          <a:schemeClr val="tx1"/>
                        </a:solidFill>
                      </a:endParaRPr>
                    </a:p>
                  </a:txBody>
                  <a:tcPr marL="167640" marR="167640" marT="83820" marB="83820">
                    <a:lnL>
                      <a:noFill/>
                    </a:lnL>
                    <a:lnR>
                      <a:noFill/>
                    </a:lnR>
                    <a:lnT w="3175">
                      <a:solidFill>
                        <a:schemeClr val="tx1"/>
                      </a:solidFill>
                    </a:lnT>
                    <a:lnB w="3175">
                      <a:solidFill>
                        <a:schemeClr val="tx1"/>
                      </a:solidFill>
                    </a:lnB>
                    <a:noFill/>
                  </a:tcPr>
                </a:tc>
                <a:tc>
                  <a:txBody>
                    <a:bodyPr/>
                    <a:lstStyle/>
                    <a:p>
                      <a:r>
                        <a:rPr lang="tr-TR" sz="3300">
                          <a:solidFill>
                            <a:schemeClr val="tx1"/>
                          </a:solidFill>
                        </a:rPr>
                        <a:t>3.000.000 TL</a:t>
                      </a:r>
                      <a:endParaRPr lang="en-US" sz="3300">
                        <a:solidFill>
                          <a:schemeClr val="tx1"/>
                        </a:solidFill>
                      </a:endParaRPr>
                    </a:p>
                  </a:txBody>
                  <a:tcPr marL="167640" marR="167640" marT="83820" marB="83820">
                    <a:lnL>
                      <a:noFill/>
                    </a:lnL>
                    <a:lnR>
                      <a:noFill/>
                    </a:lnR>
                    <a:lnT w="3175">
                      <a:solidFill>
                        <a:schemeClr val="tx1"/>
                      </a:solidFill>
                    </a:lnT>
                    <a:lnB w="3175">
                      <a:solidFill>
                        <a:schemeClr val="tx1"/>
                      </a:solidFill>
                    </a:lnB>
                    <a:noFill/>
                  </a:tcPr>
                </a:tc>
                <a:extLst>
                  <a:ext uri="{0D108BD9-81ED-4DB2-BD59-A6C34878D82A}">
                    <a16:rowId xmlns:a16="http://schemas.microsoft.com/office/drawing/2014/main" val="1555084745"/>
                  </a:ext>
                </a:extLst>
              </a:tr>
              <a:tr h="737616">
                <a:tc>
                  <a:txBody>
                    <a:bodyPr/>
                    <a:lstStyle/>
                    <a:p>
                      <a:r>
                        <a:rPr lang="tr-TR" sz="3300">
                          <a:solidFill>
                            <a:schemeClr val="tx1"/>
                          </a:solidFill>
                        </a:rPr>
                        <a:t>3</a:t>
                      </a:r>
                      <a:endParaRPr lang="en-US" sz="3300">
                        <a:solidFill>
                          <a:schemeClr val="tx1"/>
                        </a:solidFill>
                      </a:endParaRPr>
                    </a:p>
                  </a:txBody>
                  <a:tcPr marL="167640" marR="167640" marT="83820" marB="83820">
                    <a:lnL>
                      <a:noFill/>
                    </a:lnL>
                    <a:lnR>
                      <a:noFill/>
                    </a:lnR>
                    <a:lnT w="3175">
                      <a:solidFill>
                        <a:schemeClr val="tx1"/>
                      </a:solidFill>
                    </a:lnT>
                    <a:lnB w="3175">
                      <a:solidFill>
                        <a:schemeClr val="tx1"/>
                      </a:solidFill>
                    </a:lnB>
                    <a:noFill/>
                  </a:tcPr>
                </a:tc>
                <a:tc>
                  <a:txBody>
                    <a:bodyPr/>
                    <a:lstStyle/>
                    <a:p>
                      <a:r>
                        <a:rPr lang="tr-TR" sz="3300">
                          <a:solidFill>
                            <a:schemeClr val="tx1"/>
                          </a:solidFill>
                        </a:rPr>
                        <a:t>5.000.000 TL</a:t>
                      </a:r>
                      <a:endParaRPr lang="en-US" sz="3300">
                        <a:solidFill>
                          <a:schemeClr val="tx1"/>
                        </a:solidFill>
                      </a:endParaRPr>
                    </a:p>
                  </a:txBody>
                  <a:tcPr marL="167640" marR="167640" marT="83820" marB="83820">
                    <a:lnL>
                      <a:noFill/>
                    </a:lnL>
                    <a:lnR>
                      <a:noFill/>
                    </a:lnR>
                    <a:lnT w="3175">
                      <a:solidFill>
                        <a:schemeClr val="tx1"/>
                      </a:solidFill>
                    </a:lnT>
                    <a:lnB w="3175">
                      <a:solidFill>
                        <a:schemeClr val="tx1"/>
                      </a:solidFill>
                    </a:lnB>
                    <a:noFill/>
                  </a:tcPr>
                </a:tc>
                <a:extLst>
                  <a:ext uri="{0D108BD9-81ED-4DB2-BD59-A6C34878D82A}">
                    <a16:rowId xmlns:a16="http://schemas.microsoft.com/office/drawing/2014/main" val="572401166"/>
                  </a:ext>
                </a:extLst>
              </a:tr>
              <a:tr h="737616">
                <a:tc>
                  <a:txBody>
                    <a:bodyPr/>
                    <a:lstStyle/>
                    <a:p>
                      <a:r>
                        <a:rPr lang="tr-TR" sz="3300">
                          <a:solidFill>
                            <a:schemeClr val="tx1"/>
                          </a:solidFill>
                        </a:rPr>
                        <a:t>4</a:t>
                      </a:r>
                      <a:endParaRPr lang="en-US" sz="3300">
                        <a:solidFill>
                          <a:schemeClr val="tx1"/>
                        </a:solidFill>
                      </a:endParaRPr>
                    </a:p>
                  </a:txBody>
                  <a:tcPr marL="167640" marR="167640" marT="83820" marB="83820">
                    <a:lnL>
                      <a:noFill/>
                    </a:lnL>
                    <a:lnR>
                      <a:noFill/>
                    </a:lnR>
                    <a:lnT w="3175">
                      <a:solidFill>
                        <a:schemeClr val="tx1"/>
                      </a:solidFill>
                    </a:lnT>
                    <a:lnB w="3175">
                      <a:solidFill>
                        <a:schemeClr val="tx1"/>
                      </a:solidFill>
                    </a:lnB>
                    <a:noFill/>
                  </a:tcPr>
                </a:tc>
                <a:tc>
                  <a:txBody>
                    <a:bodyPr/>
                    <a:lstStyle/>
                    <a:p>
                      <a:r>
                        <a:rPr lang="tr-TR" sz="3300">
                          <a:solidFill>
                            <a:schemeClr val="tx1"/>
                          </a:solidFill>
                        </a:rPr>
                        <a:t>8.000.000 TL</a:t>
                      </a:r>
                      <a:endParaRPr lang="en-US" sz="3300">
                        <a:solidFill>
                          <a:schemeClr val="tx1"/>
                        </a:solidFill>
                      </a:endParaRPr>
                    </a:p>
                  </a:txBody>
                  <a:tcPr marL="167640" marR="167640" marT="83820" marB="83820">
                    <a:lnL>
                      <a:noFill/>
                    </a:lnL>
                    <a:lnR>
                      <a:noFill/>
                    </a:lnR>
                    <a:lnT w="3175">
                      <a:solidFill>
                        <a:schemeClr val="tx1"/>
                      </a:solidFill>
                    </a:lnT>
                    <a:lnB w="3175">
                      <a:solidFill>
                        <a:schemeClr val="tx1"/>
                      </a:solidFill>
                    </a:lnB>
                    <a:noFill/>
                  </a:tcPr>
                </a:tc>
                <a:extLst>
                  <a:ext uri="{0D108BD9-81ED-4DB2-BD59-A6C34878D82A}">
                    <a16:rowId xmlns:a16="http://schemas.microsoft.com/office/drawing/2014/main" val="3716683353"/>
                  </a:ext>
                </a:extLst>
              </a:tr>
              <a:tr h="737616">
                <a:tc>
                  <a:txBody>
                    <a:bodyPr/>
                    <a:lstStyle/>
                    <a:p>
                      <a:r>
                        <a:rPr lang="tr-TR" sz="3300">
                          <a:solidFill>
                            <a:schemeClr val="tx1"/>
                          </a:solidFill>
                        </a:rPr>
                        <a:t>5</a:t>
                      </a:r>
                      <a:endParaRPr lang="en-US" sz="3300">
                        <a:solidFill>
                          <a:schemeClr val="tx1"/>
                        </a:solidFill>
                      </a:endParaRPr>
                    </a:p>
                  </a:txBody>
                  <a:tcPr marL="167640" marR="167640" marT="83820" marB="83820">
                    <a:lnL>
                      <a:noFill/>
                    </a:lnL>
                    <a:lnR>
                      <a:noFill/>
                    </a:lnR>
                    <a:lnT w="3175">
                      <a:solidFill>
                        <a:schemeClr val="tx1"/>
                      </a:solidFill>
                    </a:lnT>
                    <a:lnB w="12700">
                      <a:solidFill>
                        <a:schemeClr val="accent1"/>
                      </a:solidFill>
                    </a:lnB>
                    <a:noFill/>
                  </a:tcPr>
                </a:tc>
                <a:tc>
                  <a:txBody>
                    <a:bodyPr/>
                    <a:lstStyle/>
                    <a:p>
                      <a:r>
                        <a:rPr lang="tr-TR" sz="3300" dirty="0">
                          <a:solidFill>
                            <a:schemeClr val="tx1"/>
                          </a:solidFill>
                        </a:rPr>
                        <a:t>10.000.000 TL</a:t>
                      </a:r>
                      <a:endParaRPr lang="en-US" sz="3300" dirty="0">
                        <a:solidFill>
                          <a:schemeClr val="tx1"/>
                        </a:solidFill>
                      </a:endParaRPr>
                    </a:p>
                  </a:txBody>
                  <a:tcPr marL="167640" marR="167640" marT="83820" marB="83820">
                    <a:lnL>
                      <a:noFill/>
                    </a:lnL>
                    <a:lnR>
                      <a:noFill/>
                    </a:lnR>
                    <a:lnT w="3175">
                      <a:solidFill>
                        <a:schemeClr val="tx1"/>
                      </a:solidFill>
                    </a:lnT>
                    <a:lnB w="12700">
                      <a:solidFill>
                        <a:schemeClr val="accent1"/>
                      </a:solidFill>
                    </a:lnB>
                    <a:noFill/>
                  </a:tcPr>
                </a:tc>
                <a:extLst>
                  <a:ext uri="{0D108BD9-81ED-4DB2-BD59-A6C34878D82A}">
                    <a16:rowId xmlns:a16="http://schemas.microsoft.com/office/drawing/2014/main" val="3169126010"/>
                  </a:ext>
                </a:extLst>
              </a:tr>
            </a:tbl>
          </a:graphicData>
        </a:graphic>
      </p:graphicFrame>
    </p:spTree>
    <p:extLst>
      <p:ext uri="{BB962C8B-B14F-4D97-AF65-F5344CB8AC3E}">
        <p14:creationId xmlns:p14="http://schemas.microsoft.com/office/powerpoint/2010/main" val="3604585877"/>
      </p:ext>
    </p:extLst>
  </p:cSld>
  <p:clrMapOvr>
    <a:masterClrMapping/>
  </p:clrMapOvr>
</p:sld>
</file>

<file path=ppt/theme/theme1.xml><?xml version="1.0" encoding="utf-8"?>
<a:theme xmlns:a="http://schemas.openxmlformats.org/drawingml/2006/main" name="AccentBoxVTI">
  <a:themeElements>
    <a:clrScheme name="AnalogousFromRegularSeed_2SEEDS">
      <a:dk1>
        <a:srgbClr val="000000"/>
      </a:dk1>
      <a:lt1>
        <a:srgbClr val="FFFFFF"/>
      </a:lt1>
      <a:dk2>
        <a:srgbClr val="1C2831"/>
      </a:dk2>
      <a:lt2>
        <a:srgbClr val="F0F2F3"/>
      </a:lt2>
      <a:accent1>
        <a:srgbClr val="D57B17"/>
      </a:accent1>
      <a:accent2>
        <a:srgbClr val="E73E29"/>
      </a:accent2>
      <a:accent3>
        <a:srgbClr val="AEA61F"/>
      </a:accent3>
      <a:accent4>
        <a:srgbClr val="14B2B8"/>
      </a:accent4>
      <a:accent5>
        <a:srgbClr val="2991E7"/>
      </a:accent5>
      <a:accent6>
        <a:srgbClr val="2A41D8"/>
      </a:accent6>
      <a:hlink>
        <a:srgbClr val="3F7CBF"/>
      </a:hlink>
      <a:folHlink>
        <a:srgbClr val="7F7F7F"/>
      </a:folHlink>
    </a:clrScheme>
    <a:fontScheme name="Avenir">
      <a:majorFont>
        <a:latin typeface="Neue Haas Grotesk Text Pro"/>
        <a:ea typeface=""/>
        <a:cs typeface=""/>
      </a:majorFont>
      <a:minorFont>
        <a:latin typeface="Neue Haas Grotesk Text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ccentBoxVTI" id="{9F778A78-DC9A-453A-A82D-A75CAD503E15}" vid="{EA961113-7CC4-4569-8A6A-7BC2C1E2F401}"/>
    </a:ext>
  </a:extLst>
</a:theme>
</file>

<file path=ppt/theme/theme2.xml><?xml version="1.0" encoding="utf-8"?>
<a:theme xmlns:a="http://schemas.openxmlformats.org/drawingml/2006/main" name="Office Teması">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18257</TotalTime>
  <Words>998</Words>
  <Application>Microsoft Office PowerPoint</Application>
  <PresentationFormat>Geniş ekran</PresentationFormat>
  <Paragraphs>130</Paragraphs>
  <Slides>17</Slides>
  <Notes>0</Notes>
  <HiddenSlides>0</HiddenSlides>
  <MMClips>0</MMClips>
  <ScaleCrop>false</ScaleCrop>
  <HeadingPairs>
    <vt:vector size="6" baseType="variant">
      <vt:variant>
        <vt:lpstr>Kullanılan Yazı Tipleri</vt:lpstr>
      </vt:variant>
      <vt:variant>
        <vt:i4>6</vt:i4>
      </vt:variant>
      <vt:variant>
        <vt:lpstr>Tema</vt:lpstr>
      </vt:variant>
      <vt:variant>
        <vt:i4>1</vt:i4>
      </vt:variant>
      <vt:variant>
        <vt:lpstr>Slayt Başlıkları</vt:lpstr>
      </vt:variant>
      <vt:variant>
        <vt:i4>17</vt:i4>
      </vt:variant>
    </vt:vector>
  </HeadingPairs>
  <TitlesOfParts>
    <vt:vector size="24" baseType="lpstr">
      <vt:lpstr>Aptos</vt:lpstr>
      <vt:lpstr>Arial</vt:lpstr>
      <vt:lpstr>Avenir Next LT Pro</vt:lpstr>
      <vt:lpstr>Calibri</vt:lpstr>
      <vt:lpstr>Cambria Math</vt:lpstr>
      <vt:lpstr>Neue Haas Grotesk Text Pro</vt:lpstr>
      <vt:lpstr>AccentBoxVTI</vt:lpstr>
      <vt:lpstr>Firma Değerlemesi</vt:lpstr>
      <vt:lpstr>Firma Değeri ve Önemi</vt:lpstr>
      <vt:lpstr>Firma Değerlemede Yaklaşımlar</vt:lpstr>
      <vt:lpstr>Maliyet Yaklaşımı</vt:lpstr>
      <vt:lpstr>İndirgenmiş Nakit Akımı (İNA) Yaklaşımı</vt:lpstr>
      <vt:lpstr>İNA Yöntemi Aşamaları</vt:lpstr>
      <vt:lpstr>Serbest Nakit Akışının Hesaplanması</vt:lpstr>
      <vt:lpstr>SNA Yoluyla Şirketin Değerini Hesaplamak</vt:lpstr>
      <vt:lpstr>Örnek-1</vt:lpstr>
      <vt:lpstr>Örnek-2</vt:lpstr>
      <vt:lpstr>Piyasa Çarpanları</vt:lpstr>
      <vt:lpstr>Piyasa çarpanları ile ilgili Kavramlar</vt:lpstr>
      <vt:lpstr>Piyasa Değeri/Defter Değeri</vt:lpstr>
      <vt:lpstr>Fiyat/Kazanç Oranı </vt:lpstr>
      <vt:lpstr>Firma Değeri/FAVÖK</vt:lpstr>
      <vt:lpstr>Firma Değeri/Satışlar</vt:lpstr>
      <vt:lpstr>Örnek</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Semih YILMAZER</dc:creator>
  <cp:lastModifiedBy>Semih YILMAZER</cp:lastModifiedBy>
  <cp:revision>34</cp:revision>
  <dcterms:created xsi:type="dcterms:W3CDTF">2024-10-21T11:13:45Z</dcterms:created>
  <dcterms:modified xsi:type="dcterms:W3CDTF">2025-01-07T11:04:37Z</dcterms:modified>
</cp:coreProperties>
</file>