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2"/>
  </p:notesMasterIdLst>
  <p:sldIdLst>
    <p:sldId id="256" r:id="rId2"/>
    <p:sldId id="257" r:id="rId3"/>
    <p:sldId id="469" r:id="rId4"/>
    <p:sldId id="470" r:id="rId5"/>
    <p:sldId id="468" r:id="rId6"/>
    <p:sldId id="477" r:id="rId7"/>
    <p:sldId id="471" r:id="rId8"/>
    <p:sldId id="472" r:id="rId9"/>
    <p:sldId id="473" r:id="rId10"/>
    <p:sldId id="474" r:id="rId11"/>
    <p:sldId id="475" r:id="rId12"/>
    <p:sldId id="479" r:id="rId13"/>
    <p:sldId id="480" r:id="rId14"/>
    <p:sldId id="481" r:id="rId15"/>
    <p:sldId id="478" r:id="rId16"/>
    <p:sldId id="482" r:id="rId17"/>
    <p:sldId id="483" r:id="rId18"/>
    <p:sldId id="484" r:id="rId19"/>
    <p:sldId id="485" r:id="rId20"/>
    <p:sldId id="486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Açık Stil 1 - Vurgu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E5E7F-9301-461E-B062-9DF5B813D57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6FE950D-3494-4AD8-A55E-DE67D2FD5BCC}">
      <dgm:prSet/>
      <dgm:spPr/>
      <dgm:t>
        <a:bodyPr/>
        <a:lstStyle/>
        <a:p>
          <a:r>
            <a:rPr lang="tr-TR"/>
            <a:t>Şirket, devlet kurumları veya belediye gibi kurum ve kuruluşların uzun dönemli finansman ihtiyaçlarını karşılamak için çıkardıkları bir borçlanma aracıdır. </a:t>
          </a:r>
          <a:endParaRPr lang="en-US"/>
        </a:p>
      </dgm:t>
    </dgm:pt>
    <dgm:pt modelId="{3AF5E47C-F81B-4CF7-AA15-BFD05FACCA3F}" type="parTrans" cxnId="{E0E0A13E-944B-4B5A-9D6F-C58D2C65697E}">
      <dgm:prSet/>
      <dgm:spPr/>
      <dgm:t>
        <a:bodyPr/>
        <a:lstStyle/>
        <a:p>
          <a:endParaRPr lang="en-US"/>
        </a:p>
      </dgm:t>
    </dgm:pt>
    <dgm:pt modelId="{E77B0FD9-9211-48CF-81A0-16F7089BC904}" type="sibTrans" cxnId="{E0E0A13E-944B-4B5A-9D6F-C58D2C65697E}">
      <dgm:prSet/>
      <dgm:spPr/>
      <dgm:t>
        <a:bodyPr/>
        <a:lstStyle/>
        <a:p>
          <a:endParaRPr lang="en-US"/>
        </a:p>
      </dgm:t>
    </dgm:pt>
    <dgm:pt modelId="{B04F2AF5-F867-4299-AF44-13F153E0A5B7}">
      <dgm:prSet/>
      <dgm:spPr/>
      <dgm:t>
        <a:bodyPr/>
        <a:lstStyle/>
        <a:p>
          <a:r>
            <a:rPr lang="tr-TR"/>
            <a:t>Tahvil en az 1 yıllık vadeli bir borçlanma aracıdır. </a:t>
          </a:r>
          <a:endParaRPr lang="en-US"/>
        </a:p>
      </dgm:t>
    </dgm:pt>
    <dgm:pt modelId="{2B5EAFB3-2873-4E9B-B68E-83CA158320E9}" type="parTrans" cxnId="{4564F35A-6A86-481B-8698-690BF603B395}">
      <dgm:prSet/>
      <dgm:spPr/>
      <dgm:t>
        <a:bodyPr/>
        <a:lstStyle/>
        <a:p>
          <a:endParaRPr lang="en-US"/>
        </a:p>
      </dgm:t>
    </dgm:pt>
    <dgm:pt modelId="{60274CE1-087E-4A08-BB19-EB001DAC7DF4}" type="sibTrans" cxnId="{4564F35A-6A86-481B-8698-690BF603B395}">
      <dgm:prSet/>
      <dgm:spPr/>
      <dgm:t>
        <a:bodyPr/>
        <a:lstStyle/>
        <a:p>
          <a:endParaRPr lang="en-US"/>
        </a:p>
      </dgm:t>
    </dgm:pt>
    <dgm:pt modelId="{E0AFCDC7-18AE-4F10-9E9E-166C8EDBF2F2}" type="pres">
      <dgm:prSet presAssocID="{BE6E5E7F-9301-461E-B062-9DF5B813D57E}" presName="linear" presStyleCnt="0">
        <dgm:presLayoutVars>
          <dgm:animLvl val="lvl"/>
          <dgm:resizeHandles val="exact"/>
        </dgm:presLayoutVars>
      </dgm:prSet>
      <dgm:spPr/>
    </dgm:pt>
    <dgm:pt modelId="{5314AE23-8E5F-4B40-9F63-7FDA0E9BD4A4}" type="pres">
      <dgm:prSet presAssocID="{E6FE950D-3494-4AD8-A55E-DE67D2FD5BC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EC5B4F9-0D1B-469B-967B-2952C782035E}" type="pres">
      <dgm:prSet presAssocID="{E77B0FD9-9211-48CF-81A0-16F7089BC904}" presName="spacer" presStyleCnt="0"/>
      <dgm:spPr/>
    </dgm:pt>
    <dgm:pt modelId="{79CE6DF1-C6E7-45EE-8FE8-47CE37C044D7}" type="pres">
      <dgm:prSet presAssocID="{B04F2AF5-F867-4299-AF44-13F153E0A5B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FC0E002-051F-479B-B3D9-730D32317505}" type="presOf" srcId="{B04F2AF5-F867-4299-AF44-13F153E0A5B7}" destId="{79CE6DF1-C6E7-45EE-8FE8-47CE37C044D7}" srcOrd="0" destOrd="0" presId="urn:microsoft.com/office/officeart/2005/8/layout/vList2"/>
    <dgm:cxn modelId="{E0E0A13E-944B-4B5A-9D6F-C58D2C65697E}" srcId="{BE6E5E7F-9301-461E-B062-9DF5B813D57E}" destId="{E6FE950D-3494-4AD8-A55E-DE67D2FD5BCC}" srcOrd="0" destOrd="0" parTransId="{3AF5E47C-F81B-4CF7-AA15-BFD05FACCA3F}" sibTransId="{E77B0FD9-9211-48CF-81A0-16F7089BC904}"/>
    <dgm:cxn modelId="{3F80E856-2591-44C7-AD02-F62137F161DB}" type="presOf" srcId="{E6FE950D-3494-4AD8-A55E-DE67D2FD5BCC}" destId="{5314AE23-8E5F-4B40-9F63-7FDA0E9BD4A4}" srcOrd="0" destOrd="0" presId="urn:microsoft.com/office/officeart/2005/8/layout/vList2"/>
    <dgm:cxn modelId="{4564F35A-6A86-481B-8698-690BF603B395}" srcId="{BE6E5E7F-9301-461E-B062-9DF5B813D57E}" destId="{B04F2AF5-F867-4299-AF44-13F153E0A5B7}" srcOrd="1" destOrd="0" parTransId="{2B5EAFB3-2873-4E9B-B68E-83CA158320E9}" sibTransId="{60274CE1-087E-4A08-BB19-EB001DAC7DF4}"/>
    <dgm:cxn modelId="{23B2F290-D5AA-44C1-8335-26F0BADA1B8E}" type="presOf" srcId="{BE6E5E7F-9301-461E-B062-9DF5B813D57E}" destId="{E0AFCDC7-18AE-4F10-9E9E-166C8EDBF2F2}" srcOrd="0" destOrd="0" presId="urn:microsoft.com/office/officeart/2005/8/layout/vList2"/>
    <dgm:cxn modelId="{E95DCE59-2B13-42AE-A41F-9E6985F25485}" type="presParOf" srcId="{E0AFCDC7-18AE-4F10-9E9E-166C8EDBF2F2}" destId="{5314AE23-8E5F-4B40-9F63-7FDA0E9BD4A4}" srcOrd="0" destOrd="0" presId="urn:microsoft.com/office/officeart/2005/8/layout/vList2"/>
    <dgm:cxn modelId="{4B18809E-F721-45B4-B94A-C88FC27AA862}" type="presParOf" srcId="{E0AFCDC7-18AE-4F10-9E9E-166C8EDBF2F2}" destId="{BEC5B4F9-0D1B-469B-967B-2952C782035E}" srcOrd="1" destOrd="0" presId="urn:microsoft.com/office/officeart/2005/8/layout/vList2"/>
    <dgm:cxn modelId="{1CE81F55-94B4-4029-8FD8-2139926AEE79}" type="presParOf" srcId="{E0AFCDC7-18AE-4F10-9E9E-166C8EDBF2F2}" destId="{79CE6DF1-C6E7-45EE-8FE8-47CE37C044D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CDE921-38B3-4C2A-8944-0A8501E16A6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96E471D-ED87-4ECA-97B1-A9993A906A36}">
      <dgm:prSet/>
      <dgm:spPr/>
      <dgm:t>
        <a:bodyPr/>
        <a:lstStyle/>
        <a:p>
          <a:r>
            <a:rPr lang="tr-TR"/>
            <a:t>Kıymetli evraktır. </a:t>
          </a:r>
          <a:endParaRPr lang="en-US"/>
        </a:p>
      </dgm:t>
    </dgm:pt>
    <dgm:pt modelId="{BD560076-40D4-4DC2-A5AF-F7018DCFA42C}" type="parTrans" cxnId="{4325CF31-AE33-4E79-B9C0-BB431EB0BF25}">
      <dgm:prSet/>
      <dgm:spPr/>
      <dgm:t>
        <a:bodyPr/>
        <a:lstStyle/>
        <a:p>
          <a:endParaRPr lang="en-US"/>
        </a:p>
      </dgm:t>
    </dgm:pt>
    <dgm:pt modelId="{2A306C8E-5140-475C-B5A1-832CA02AF102}" type="sibTrans" cxnId="{4325CF31-AE33-4E79-B9C0-BB431EB0BF25}">
      <dgm:prSet/>
      <dgm:spPr/>
      <dgm:t>
        <a:bodyPr/>
        <a:lstStyle/>
        <a:p>
          <a:endParaRPr lang="en-US"/>
        </a:p>
      </dgm:t>
    </dgm:pt>
    <dgm:pt modelId="{CD0E1726-897A-4E69-AF13-B049A54261E4}">
      <dgm:prSet/>
      <dgm:spPr/>
      <dgm:t>
        <a:bodyPr/>
        <a:lstStyle/>
        <a:p>
          <a:r>
            <a:rPr lang="tr-TR"/>
            <a:t>Elinde bulundurana alacak hakkı tanır. </a:t>
          </a:r>
          <a:endParaRPr lang="en-US"/>
        </a:p>
      </dgm:t>
    </dgm:pt>
    <dgm:pt modelId="{64372C98-8902-427B-B2E0-3F67FCD9615A}" type="parTrans" cxnId="{C7B35701-623B-46D7-9A2D-82D1C36898AB}">
      <dgm:prSet/>
      <dgm:spPr/>
      <dgm:t>
        <a:bodyPr/>
        <a:lstStyle/>
        <a:p>
          <a:endParaRPr lang="en-US"/>
        </a:p>
      </dgm:t>
    </dgm:pt>
    <dgm:pt modelId="{79F50F88-9BAF-4A7A-8EDE-CE5CD82CF237}" type="sibTrans" cxnId="{C7B35701-623B-46D7-9A2D-82D1C36898AB}">
      <dgm:prSet/>
      <dgm:spPr/>
      <dgm:t>
        <a:bodyPr/>
        <a:lstStyle/>
        <a:p>
          <a:endParaRPr lang="en-US"/>
        </a:p>
      </dgm:t>
    </dgm:pt>
    <dgm:pt modelId="{C56F8257-E137-4BE2-BA6B-8788C7DC8233}">
      <dgm:prSet/>
      <dgm:spPr/>
      <dgm:t>
        <a:bodyPr/>
        <a:lstStyle/>
        <a:p>
          <a:r>
            <a:rPr lang="tr-TR"/>
            <a:t>Yatırımcı ve tahvili çıkaran arasındaki ilişki vade bitiminde sona erer. </a:t>
          </a:r>
          <a:endParaRPr lang="en-US"/>
        </a:p>
      </dgm:t>
    </dgm:pt>
    <dgm:pt modelId="{49E6D16D-465E-413C-B6EA-D6D14049F0E8}" type="parTrans" cxnId="{9A9E3006-A537-4C5A-A66B-2CBC73E78C4E}">
      <dgm:prSet/>
      <dgm:spPr/>
      <dgm:t>
        <a:bodyPr/>
        <a:lstStyle/>
        <a:p>
          <a:endParaRPr lang="en-US"/>
        </a:p>
      </dgm:t>
    </dgm:pt>
    <dgm:pt modelId="{4AE6B4CD-A6E4-4EF2-B8D2-65B7E9BC806A}" type="sibTrans" cxnId="{9A9E3006-A537-4C5A-A66B-2CBC73E78C4E}">
      <dgm:prSet/>
      <dgm:spPr/>
      <dgm:t>
        <a:bodyPr/>
        <a:lstStyle/>
        <a:p>
          <a:endParaRPr lang="en-US"/>
        </a:p>
      </dgm:t>
    </dgm:pt>
    <dgm:pt modelId="{70E2221C-197C-4C0D-B399-390AD784BBE7}">
      <dgm:prSet/>
      <dgm:spPr/>
      <dgm:t>
        <a:bodyPr/>
        <a:lstStyle/>
        <a:p>
          <a:r>
            <a:rPr lang="tr-TR"/>
            <a:t>İkincil piyasada işlem görürler.</a:t>
          </a:r>
          <a:endParaRPr lang="en-US"/>
        </a:p>
      </dgm:t>
    </dgm:pt>
    <dgm:pt modelId="{83E1BCE9-C59B-4FF4-9DB9-D03E3DBDF916}" type="parTrans" cxnId="{45460A5C-702C-43E8-95E8-EC697BA95526}">
      <dgm:prSet/>
      <dgm:spPr/>
      <dgm:t>
        <a:bodyPr/>
        <a:lstStyle/>
        <a:p>
          <a:endParaRPr lang="en-US"/>
        </a:p>
      </dgm:t>
    </dgm:pt>
    <dgm:pt modelId="{2557BCAF-2BAA-4E28-8D8A-6D9BDEEFAF9F}" type="sibTrans" cxnId="{45460A5C-702C-43E8-95E8-EC697BA95526}">
      <dgm:prSet/>
      <dgm:spPr/>
      <dgm:t>
        <a:bodyPr/>
        <a:lstStyle/>
        <a:p>
          <a:endParaRPr lang="en-US"/>
        </a:p>
      </dgm:t>
    </dgm:pt>
    <dgm:pt modelId="{33D17287-D14E-4497-9981-A8719B87C39E}">
      <dgm:prSet/>
      <dgm:spPr/>
      <dgm:t>
        <a:bodyPr/>
        <a:lstStyle/>
        <a:p>
          <a:r>
            <a:rPr lang="tr-TR"/>
            <a:t>Tahvili çıkaran tarafın bilançosunda uzun vadeli yabancı kaynaklar içerisinde yer alır. </a:t>
          </a:r>
          <a:endParaRPr lang="en-US"/>
        </a:p>
      </dgm:t>
    </dgm:pt>
    <dgm:pt modelId="{F036973E-6C14-40B6-8998-026BFA519CEE}" type="parTrans" cxnId="{CBF89019-E638-4A8E-A105-3CAAB3B23590}">
      <dgm:prSet/>
      <dgm:spPr/>
      <dgm:t>
        <a:bodyPr/>
        <a:lstStyle/>
        <a:p>
          <a:endParaRPr lang="en-US"/>
        </a:p>
      </dgm:t>
    </dgm:pt>
    <dgm:pt modelId="{5A4C6CDB-4D5C-47C3-8AFB-080AB75DA02D}" type="sibTrans" cxnId="{CBF89019-E638-4A8E-A105-3CAAB3B23590}">
      <dgm:prSet/>
      <dgm:spPr/>
      <dgm:t>
        <a:bodyPr/>
        <a:lstStyle/>
        <a:p>
          <a:endParaRPr lang="en-US"/>
        </a:p>
      </dgm:t>
    </dgm:pt>
    <dgm:pt modelId="{A2818377-69DB-45D6-9F98-5C43D2709803}" type="pres">
      <dgm:prSet presAssocID="{AECDE921-38B3-4C2A-8944-0A8501E16A65}" presName="linear" presStyleCnt="0">
        <dgm:presLayoutVars>
          <dgm:animLvl val="lvl"/>
          <dgm:resizeHandles val="exact"/>
        </dgm:presLayoutVars>
      </dgm:prSet>
      <dgm:spPr/>
    </dgm:pt>
    <dgm:pt modelId="{3BB55CDE-DBCF-4FF4-BDF3-0EAA2B2AB46C}" type="pres">
      <dgm:prSet presAssocID="{196E471D-ED87-4ECA-97B1-A9993A906A3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A401E32-5D6C-4E2A-BDA6-DB61DF754C5D}" type="pres">
      <dgm:prSet presAssocID="{2A306C8E-5140-475C-B5A1-832CA02AF102}" presName="spacer" presStyleCnt="0"/>
      <dgm:spPr/>
    </dgm:pt>
    <dgm:pt modelId="{AFE8D200-1D22-4958-9F25-D2ECF3BF2C8C}" type="pres">
      <dgm:prSet presAssocID="{CD0E1726-897A-4E69-AF13-B049A54261E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2C1BCFF-FF6E-4035-91B5-079A774A616E}" type="pres">
      <dgm:prSet presAssocID="{79F50F88-9BAF-4A7A-8EDE-CE5CD82CF237}" presName="spacer" presStyleCnt="0"/>
      <dgm:spPr/>
    </dgm:pt>
    <dgm:pt modelId="{32FC9047-6E25-4F0F-BD64-F4E20EC5D1E6}" type="pres">
      <dgm:prSet presAssocID="{C56F8257-E137-4BE2-BA6B-8788C7DC823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DADCC24-AEBD-481D-8BDD-6015EF68478B}" type="pres">
      <dgm:prSet presAssocID="{4AE6B4CD-A6E4-4EF2-B8D2-65B7E9BC806A}" presName="spacer" presStyleCnt="0"/>
      <dgm:spPr/>
    </dgm:pt>
    <dgm:pt modelId="{44ABC186-2474-415D-AD98-AA39C20C6C1D}" type="pres">
      <dgm:prSet presAssocID="{70E2221C-197C-4C0D-B399-390AD784BBE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DC0705D-B4BB-4362-8B2D-E5B5BACFC807}" type="pres">
      <dgm:prSet presAssocID="{2557BCAF-2BAA-4E28-8D8A-6D9BDEEFAF9F}" presName="spacer" presStyleCnt="0"/>
      <dgm:spPr/>
    </dgm:pt>
    <dgm:pt modelId="{BCC77782-4235-4C5E-90B1-9D9A210455E0}" type="pres">
      <dgm:prSet presAssocID="{33D17287-D14E-4497-9981-A8719B87C39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7B35701-623B-46D7-9A2D-82D1C36898AB}" srcId="{AECDE921-38B3-4C2A-8944-0A8501E16A65}" destId="{CD0E1726-897A-4E69-AF13-B049A54261E4}" srcOrd="1" destOrd="0" parTransId="{64372C98-8902-427B-B2E0-3F67FCD9615A}" sibTransId="{79F50F88-9BAF-4A7A-8EDE-CE5CD82CF237}"/>
    <dgm:cxn modelId="{9A9E3006-A537-4C5A-A66B-2CBC73E78C4E}" srcId="{AECDE921-38B3-4C2A-8944-0A8501E16A65}" destId="{C56F8257-E137-4BE2-BA6B-8788C7DC8233}" srcOrd="2" destOrd="0" parTransId="{49E6D16D-465E-413C-B6EA-D6D14049F0E8}" sibTransId="{4AE6B4CD-A6E4-4EF2-B8D2-65B7E9BC806A}"/>
    <dgm:cxn modelId="{9584E10F-0BAF-4758-8442-C1433D769ED2}" type="presOf" srcId="{C56F8257-E137-4BE2-BA6B-8788C7DC8233}" destId="{32FC9047-6E25-4F0F-BD64-F4E20EC5D1E6}" srcOrd="0" destOrd="0" presId="urn:microsoft.com/office/officeart/2005/8/layout/vList2"/>
    <dgm:cxn modelId="{CBF89019-E638-4A8E-A105-3CAAB3B23590}" srcId="{AECDE921-38B3-4C2A-8944-0A8501E16A65}" destId="{33D17287-D14E-4497-9981-A8719B87C39E}" srcOrd="4" destOrd="0" parTransId="{F036973E-6C14-40B6-8998-026BFA519CEE}" sibTransId="{5A4C6CDB-4D5C-47C3-8AFB-080AB75DA02D}"/>
    <dgm:cxn modelId="{4325CF31-AE33-4E79-B9C0-BB431EB0BF25}" srcId="{AECDE921-38B3-4C2A-8944-0A8501E16A65}" destId="{196E471D-ED87-4ECA-97B1-A9993A906A36}" srcOrd="0" destOrd="0" parTransId="{BD560076-40D4-4DC2-A5AF-F7018DCFA42C}" sibTransId="{2A306C8E-5140-475C-B5A1-832CA02AF102}"/>
    <dgm:cxn modelId="{45460A5C-702C-43E8-95E8-EC697BA95526}" srcId="{AECDE921-38B3-4C2A-8944-0A8501E16A65}" destId="{70E2221C-197C-4C0D-B399-390AD784BBE7}" srcOrd="3" destOrd="0" parTransId="{83E1BCE9-C59B-4FF4-9DB9-D03E3DBDF916}" sibTransId="{2557BCAF-2BAA-4E28-8D8A-6D9BDEEFAF9F}"/>
    <dgm:cxn modelId="{4FC25B54-576E-40EA-A218-DC321D4F0517}" type="presOf" srcId="{AECDE921-38B3-4C2A-8944-0A8501E16A65}" destId="{A2818377-69DB-45D6-9F98-5C43D2709803}" srcOrd="0" destOrd="0" presId="urn:microsoft.com/office/officeart/2005/8/layout/vList2"/>
    <dgm:cxn modelId="{31DF0E75-255F-403D-8C31-576E0D274D13}" type="presOf" srcId="{196E471D-ED87-4ECA-97B1-A9993A906A36}" destId="{3BB55CDE-DBCF-4FF4-BDF3-0EAA2B2AB46C}" srcOrd="0" destOrd="0" presId="urn:microsoft.com/office/officeart/2005/8/layout/vList2"/>
    <dgm:cxn modelId="{A2004C93-8819-40F7-980B-9BCF47116D74}" type="presOf" srcId="{CD0E1726-897A-4E69-AF13-B049A54261E4}" destId="{AFE8D200-1D22-4958-9F25-D2ECF3BF2C8C}" srcOrd="0" destOrd="0" presId="urn:microsoft.com/office/officeart/2005/8/layout/vList2"/>
    <dgm:cxn modelId="{5157389D-3C41-4129-992B-FB77F1175328}" type="presOf" srcId="{70E2221C-197C-4C0D-B399-390AD784BBE7}" destId="{44ABC186-2474-415D-AD98-AA39C20C6C1D}" srcOrd="0" destOrd="0" presId="urn:microsoft.com/office/officeart/2005/8/layout/vList2"/>
    <dgm:cxn modelId="{C8A3B9CE-A7F1-4507-9214-99256A5A57BD}" type="presOf" srcId="{33D17287-D14E-4497-9981-A8719B87C39E}" destId="{BCC77782-4235-4C5E-90B1-9D9A210455E0}" srcOrd="0" destOrd="0" presId="urn:microsoft.com/office/officeart/2005/8/layout/vList2"/>
    <dgm:cxn modelId="{2A287763-A2D3-43D9-9D38-D78D9D5A60C5}" type="presParOf" srcId="{A2818377-69DB-45D6-9F98-5C43D2709803}" destId="{3BB55CDE-DBCF-4FF4-BDF3-0EAA2B2AB46C}" srcOrd="0" destOrd="0" presId="urn:microsoft.com/office/officeart/2005/8/layout/vList2"/>
    <dgm:cxn modelId="{88818DBA-9499-4238-ADA3-1C0ED5DF8BC0}" type="presParOf" srcId="{A2818377-69DB-45D6-9F98-5C43D2709803}" destId="{8A401E32-5D6C-4E2A-BDA6-DB61DF754C5D}" srcOrd="1" destOrd="0" presId="urn:microsoft.com/office/officeart/2005/8/layout/vList2"/>
    <dgm:cxn modelId="{5324193B-6156-42B4-B1B3-2EA736F0B132}" type="presParOf" srcId="{A2818377-69DB-45D6-9F98-5C43D2709803}" destId="{AFE8D200-1D22-4958-9F25-D2ECF3BF2C8C}" srcOrd="2" destOrd="0" presId="urn:microsoft.com/office/officeart/2005/8/layout/vList2"/>
    <dgm:cxn modelId="{7A6DE802-08EB-4D71-B136-AD084960BE1B}" type="presParOf" srcId="{A2818377-69DB-45D6-9F98-5C43D2709803}" destId="{12C1BCFF-FF6E-4035-91B5-079A774A616E}" srcOrd="3" destOrd="0" presId="urn:microsoft.com/office/officeart/2005/8/layout/vList2"/>
    <dgm:cxn modelId="{FA6FAA16-6C51-45D4-B419-FE7F1C37AA7F}" type="presParOf" srcId="{A2818377-69DB-45D6-9F98-5C43D2709803}" destId="{32FC9047-6E25-4F0F-BD64-F4E20EC5D1E6}" srcOrd="4" destOrd="0" presId="urn:microsoft.com/office/officeart/2005/8/layout/vList2"/>
    <dgm:cxn modelId="{47261D09-5689-4C79-90EF-465BDAA112FD}" type="presParOf" srcId="{A2818377-69DB-45D6-9F98-5C43D2709803}" destId="{1DADCC24-AEBD-481D-8BDD-6015EF68478B}" srcOrd="5" destOrd="0" presId="urn:microsoft.com/office/officeart/2005/8/layout/vList2"/>
    <dgm:cxn modelId="{28881853-D492-4037-930C-78A8A073B012}" type="presParOf" srcId="{A2818377-69DB-45D6-9F98-5C43D2709803}" destId="{44ABC186-2474-415D-AD98-AA39C20C6C1D}" srcOrd="6" destOrd="0" presId="urn:microsoft.com/office/officeart/2005/8/layout/vList2"/>
    <dgm:cxn modelId="{B5B28964-D980-4A62-84D4-F5BA86E370AD}" type="presParOf" srcId="{A2818377-69DB-45D6-9F98-5C43D2709803}" destId="{6DC0705D-B4BB-4362-8B2D-E5B5BACFC807}" srcOrd="7" destOrd="0" presId="urn:microsoft.com/office/officeart/2005/8/layout/vList2"/>
    <dgm:cxn modelId="{E2889291-3DFF-415D-A16F-2315A5A8F97E}" type="presParOf" srcId="{A2818377-69DB-45D6-9F98-5C43D2709803}" destId="{BCC77782-4235-4C5E-90B1-9D9A210455E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4B072A-3CA9-4822-B44B-22F5CE8A4E72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A230FFA9-F62D-422B-961A-38142AEEACEC}">
      <dgm:prSet/>
      <dgm:spPr/>
      <dgm:t>
        <a:bodyPr/>
        <a:lstStyle/>
        <a:p>
          <a:r>
            <a:rPr lang="tr-TR"/>
            <a:t>Nominal Değer  (İtibari Değer): Tahvilin üzerinde yazılı olan değerdir. Bu tutar aynı zamanda vade sonunda tahvili elinde bulundurana ödenecek tutardır. </a:t>
          </a:r>
          <a:endParaRPr lang="en-US"/>
        </a:p>
      </dgm:t>
    </dgm:pt>
    <dgm:pt modelId="{0E647187-8005-4A41-A6A2-B3EAC10822D2}" type="parTrans" cxnId="{4F6C8885-8D2D-4BA2-BB1C-C6913C057DB7}">
      <dgm:prSet/>
      <dgm:spPr/>
      <dgm:t>
        <a:bodyPr/>
        <a:lstStyle/>
        <a:p>
          <a:endParaRPr lang="en-US"/>
        </a:p>
      </dgm:t>
    </dgm:pt>
    <dgm:pt modelId="{8F664663-DB9E-4541-8FB8-5A2A578159F5}" type="sibTrans" cxnId="{4F6C8885-8D2D-4BA2-BB1C-C6913C057DB7}">
      <dgm:prSet/>
      <dgm:spPr/>
      <dgm:t>
        <a:bodyPr/>
        <a:lstStyle/>
        <a:p>
          <a:endParaRPr lang="en-US"/>
        </a:p>
      </dgm:t>
    </dgm:pt>
    <dgm:pt modelId="{26C11358-A289-4DBE-89E3-D58B2EFE7BF2}">
      <dgm:prSet/>
      <dgm:spPr/>
      <dgm:t>
        <a:bodyPr/>
        <a:lstStyle/>
        <a:p>
          <a:r>
            <a:rPr lang="tr-TR"/>
            <a:t>Kupon Faiz Oranı: Tahvilin vadesi sona erinceye kadar yapılan dönemsel faiz ödemelerinde ödenecek tutarı belirleyen faiz oranıdır. </a:t>
          </a:r>
          <a:endParaRPr lang="en-US"/>
        </a:p>
      </dgm:t>
    </dgm:pt>
    <dgm:pt modelId="{BF3C70E7-DDC8-4A40-9556-550FA155A122}" type="parTrans" cxnId="{4FC7513E-9458-42F7-B8DA-005B0E2A89E5}">
      <dgm:prSet/>
      <dgm:spPr/>
      <dgm:t>
        <a:bodyPr/>
        <a:lstStyle/>
        <a:p>
          <a:endParaRPr lang="en-US"/>
        </a:p>
      </dgm:t>
    </dgm:pt>
    <dgm:pt modelId="{B916DDB1-EC60-45EF-A6B6-5FFA1B5BD0C0}" type="sibTrans" cxnId="{4FC7513E-9458-42F7-B8DA-005B0E2A89E5}">
      <dgm:prSet/>
      <dgm:spPr/>
      <dgm:t>
        <a:bodyPr/>
        <a:lstStyle/>
        <a:p>
          <a:endParaRPr lang="en-US"/>
        </a:p>
      </dgm:t>
    </dgm:pt>
    <dgm:pt modelId="{624B91A4-9B72-4464-AECA-6DB7E3825960}">
      <dgm:prSet/>
      <dgm:spPr/>
      <dgm:t>
        <a:bodyPr/>
        <a:lstStyle/>
        <a:p>
          <a:r>
            <a:rPr lang="tr-TR"/>
            <a:t>Vadeye Kalan Süre: Tahvilin ödemelerinin sonlanacağı ve nominal değerinin yatırımcıya ödeneceği tarihe kadar kalan süredir.</a:t>
          </a:r>
          <a:endParaRPr lang="en-US"/>
        </a:p>
      </dgm:t>
    </dgm:pt>
    <dgm:pt modelId="{A93D2021-266F-4CD9-8471-7A70DDB3FA66}" type="parTrans" cxnId="{63006CFB-FBDF-4AF2-9810-38F12363C912}">
      <dgm:prSet/>
      <dgm:spPr/>
      <dgm:t>
        <a:bodyPr/>
        <a:lstStyle/>
        <a:p>
          <a:endParaRPr lang="en-US"/>
        </a:p>
      </dgm:t>
    </dgm:pt>
    <dgm:pt modelId="{9EA4DC0A-42C6-482B-9321-4794EBDF9C8B}" type="sibTrans" cxnId="{63006CFB-FBDF-4AF2-9810-38F12363C912}">
      <dgm:prSet/>
      <dgm:spPr/>
      <dgm:t>
        <a:bodyPr/>
        <a:lstStyle/>
        <a:p>
          <a:endParaRPr lang="en-US"/>
        </a:p>
      </dgm:t>
    </dgm:pt>
    <dgm:pt modelId="{CCB9005E-A00D-4F62-915A-3CA73C11FE17}">
      <dgm:prSet/>
      <dgm:spPr/>
      <dgm:t>
        <a:bodyPr/>
        <a:lstStyle/>
        <a:p>
          <a:r>
            <a:rPr lang="tr-TR"/>
            <a:t>İhraç fiyatı: Tahvil halka arz edildiğinde yatırımcıların tahvili satın almak için ödedikleri fiyattır. </a:t>
          </a:r>
          <a:endParaRPr lang="en-US"/>
        </a:p>
      </dgm:t>
    </dgm:pt>
    <dgm:pt modelId="{76297CCC-2CEB-4D16-A51A-E480DEA9F5C8}" type="parTrans" cxnId="{AF7E3F6A-0288-47A9-BB86-81775F314834}">
      <dgm:prSet/>
      <dgm:spPr/>
      <dgm:t>
        <a:bodyPr/>
        <a:lstStyle/>
        <a:p>
          <a:endParaRPr lang="en-US"/>
        </a:p>
      </dgm:t>
    </dgm:pt>
    <dgm:pt modelId="{B4001594-E0FE-4DE2-AD94-F3530C4A3BC3}" type="sibTrans" cxnId="{AF7E3F6A-0288-47A9-BB86-81775F314834}">
      <dgm:prSet/>
      <dgm:spPr/>
      <dgm:t>
        <a:bodyPr/>
        <a:lstStyle/>
        <a:p>
          <a:endParaRPr lang="en-US"/>
        </a:p>
      </dgm:t>
    </dgm:pt>
    <dgm:pt modelId="{E857C8F8-1D44-4A00-BCE4-106DB65DA8A8}">
      <dgm:prSet/>
      <dgm:spPr/>
      <dgm:t>
        <a:bodyPr/>
        <a:lstStyle/>
        <a:p>
          <a:r>
            <a:rPr lang="tr-TR"/>
            <a:t>Piyasa fiyatı: Tahvilin ikincil piyasada işlem gördüğü fiyattır. </a:t>
          </a:r>
          <a:endParaRPr lang="en-US"/>
        </a:p>
      </dgm:t>
    </dgm:pt>
    <dgm:pt modelId="{C48FB16C-A6B5-4697-B2AD-D9EF552A7107}" type="parTrans" cxnId="{22758FF2-543D-4402-959C-CD37167FB489}">
      <dgm:prSet/>
      <dgm:spPr/>
      <dgm:t>
        <a:bodyPr/>
        <a:lstStyle/>
        <a:p>
          <a:endParaRPr lang="en-US"/>
        </a:p>
      </dgm:t>
    </dgm:pt>
    <dgm:pt modelId="{B113769B-0589-44FB-855D-F40300E07280}" type="sibTrans" cxnId="{22758FF2-543D-4402-959C-CD37167FB489}">
      <dgm:prSet/>
      <dgm:spPr/>
      <dgm:t>
        <a:bodyPr/>
        <a:lstStyle/>
        <a:p>
          <a:endParaRPr lang="en-US"/>
        </a:p>
      </dgm:t>
    </dgm:pt>
    <dgm:pt modelId="{140226DE-FEDF-4A8F-B733-20BCEAF0FB15}">
      <dgm:prSet/>
      <dgm:spPr/>
      <dgm:t>
        <a:bodyPr/>
        <a:lstStyle/>
        <a:p>
          <a:r>
            <a:rPr lang="tr-TR"/>
            <a:t>Vadeye kadar getiri: Tahvili ihracından daha sonraki bir tarihte satın alan yatırımcının, bu tahvili vadesi sonuna kadar elinde tutması  halinde elde edeceği getiri oranıdır. </a:t>
          </a:r>
          <a:endParaRPr lang="en-US"/>
        </a:p>
      </dgm:t>
    </dgm:pt>
    <dgm:pt modelId="{5BCD3D6C-0D4E-4422-9EA4-41993C7B4255}" type="parTrans" cxnId="{A5C9056F-0AC1-41C9-8504-38FE2A96A394}">
      <dgm:prSet/>
      <dgm:spPr/>
      <dgm:t>
        <a:bodyPr/>
        <a:lstStyle/>
        <a:p>
          <a:endParaRPr lang="en-US"/>
        </a:p>
      </dgm:t>
    </dgm:pt>
    <dgm:pt modelId="{7EB9BFF4-133C-439E-8DB6-A31600B1A4C5}" type="sibTrans" cxnId="{A5C9056F-0AC1-41C9-8504-38FE2A96A394}">
      <dgm:prSet/>
      <dgm:spPr/>
      <dgm:t>
        <a:bodyPr/>
        <a:lstStyle/>
        <a:p>
          <a:endParaRPr lang="en-US"/>
        </a:p>
      </dgm:t>
    </dgm:pt>
    <dgm:pt modelId="{7C60E7D3-30CA-462F-AAF3-F78819CC5D15}" type="pres">
      <dgm:prSet presAssocID="{814B072A-3CA9-4822-B44B-22F5CE8A4E72}" presName="vert0" presStyleCnt="0">
        <dgm:presLayoutVars>
          <dgm:dir/>
          <dgm:animOne val="branch"/>
          <dgm:animLvl val="lvl"/>
        </dgm:presLayoutVars>
      </dgm:prSet>
      <dgm:spPr/>
    </dgm:pt>
    <dgm:pt modelId="{E7F9164D-8E62-41F7-9339-DF530EF281BA}" type="pres">
      <dgm:prSet presAssocID="{A230FFA9-F62D-422B-961A-38142AEEACEC}" presName="thickLine" presStyleLbl="alignNode1" presStyleIdx="0" presStyleCnt="6"/>
      <dgm:spPr/>
    </dgm:pt>
    <dgm:pt modelId="{DCF1B547-D44B-45E9-A661-1312E883777E}" type="pres">
      <dgm:prSet presAssocID="{A230FFA9-F62D-422B-961A-38142AEEACEC}" presName="horz1" presStyleCnt="0"/>
      <dgm:spPr/>
    </dgm:pt>
    <dgm:pt modelId="{6D79646D-B3B7-4CA2-AF42-B17D2A4C6B29}" type="pres">
      <dgm:prSet presAssocID="{A230FFA9-F62D-422B-961A-38142AEEACEC}" presName="tx1" presStyleLbl="revTx" presStyleIdx="0" presStyleCnt="6"/>
      <dgm:spPr/>
    </dgm:pt>
    <dgm:pt modelId="{1CBDB2D2-5CBC-473A-BABA-5B4EEB734269}" type="pres">
      <dgm:prSet presAssocID="{A230FFA9-F62D-422B-961A-38142AEEACEC}" presName="vert1" presStyleCnt="0"/>
      <dgm:spPr/>
    </dgm:pt>
    <dgm:pt modelId="{182A6F1F-D874-4FFC-90C8-86458A984E10}" type="pres">
      <dgm:prSet presAssocID="{26C11358-A289-4DBE-89E3-D58B2EFE7BF2}" presName="thickLine" presStyleLbl="alignNode1" presStyleIdx="1" presStyleCnt="6"/>
      <dgm:spPr/>
    </dgm:pt>
    <dgm:pt modelId="{E465FBCB-4CB6-4F28-A995-E7807E768A15}" type="pres">
      <dgm:prSet presAssocID="{26C11358-A289-4DBE-89E3-D58B2EFE7BF2}" presName="horz1" presStyleCnt="0"/>
      <dgm:spPr/>
    </dgm:pt>
    <dgm:pt modelId="{75F1B022-AAAB-453D-BD96-7AD43EC7243E}" type="pres">
      <dgm:prSet presAssocID="{26C11358-A289-4DBE-89E3-D58B2EFE7BF2}" presName="tx1" presStyleLbl="revTx" presStyleIdx="1" presStyleCnt="6"/>
      <dgm:spPr/>
    </dgm:pt>
    <dgm:pt modelId="{43BD83EE-092A-4810-834F-88DE3EE35DD7}" type="pres">
      <dgm:prSet presAssocID="{26C11358-A289-4DBE-89E3-D58B2EFE7BF2}" presName="vert1" presStyleCnt="0"/>
      <dgm:spPr/>
    </dgm:pt>
    <dgm:pt modelId="{9AF182FF-A361-4B4F-8D92-19F7714E676A}" type="pres">
      <dgm:prSet presAssocID="{624B91A4-9B72-4464-AECA-6DB7E3825960}" presName="thickLine" presStyleLbl="alignNode1" presStyleIdx="2" presStyleCnt="6"/>
      <dgm:spPr/>
    </dgm:pt>
    <dgm:pt modelId="{D570D20D-2D61-47CC-B17D-94D87B88B1C6}" type="pres">
      <dgm:prSet presAssocID="{624B91A4-9B72-4464-AECA-6DB7E3825960}" presName="horz1" presStyleCnt="0"/>
      <dgm:spPr/>
    </dgm:pt>
    <dgm:pt modelId="{923B22E3-C0C2-4E6D-9164-0B577F586F29}" type="pres">
      <dgm:prSet presAssocID="{624B91A4-9B72-4464-AECA-6DB7E3825960}" presName="tx1" presStyleLbl="revTx" presStyleIdx="2" presStyleCnt="6"/>
      <dgm:spPr/>
    </dgm:pt>
    <dgm:pt modelId="{35236378-44F1-421A-8305-1D7716BDF6B6}" type="pres">
      <dgm:prSet presAssocID="{624B91A4-9B72-4464-AECA-6DB7E3825960}" presName="vert1" presStyleCnt="0"/>
      <dgm:spPr/>
    </dgm:pt>
    <dgm:pt modelId="{744CA883-A537-4029-88CC-72E7B72961C3}" type="pres">
      <dgm:prSet presAssocID="{CCB9005E-A00D-4F62-915A-3CA73C11FE17}" presName="thickLine" presStyleLbl="alignNode1" presStyleIdx="3" presStyleCnt="6"/>
      <dgm:spPr/>
    </dgm:pt>
    <dgm:pt modelId="{AD0B1CE9-6898-4944-9599-8BCD17619485}" type="pres">
      <dgm:prSet presAssocID="{CCB9005E-A00D-4F62-915A-3CA73C11FE17}" presName="horz1" presStyleCnt="0"/>
      <dgm:spPr/>
    </dgm:pt>
    <dgm:pt modelId="{ECC12DC9-BA2E-47D4-ADE2-BE6CC05AC861}" type="pres">
      <dgm:prSet presAssocID="{CCB9005E-A00D-4F62-915A-3CA73C11FE17}" presName="tx1" presStyleLbl="revTx" presStyleIdx="3" presStyleCnt="6"/>
      <dgm:spPr/>
    </dgm:pt>
    <dgm:pt modelId="{6DA2BAB4-DB49-4076-99ED-E9E222739284}" type="pres">
      <dgm:prSet presAssocID="{CCB9005E-A00D-4F62-915A-3CA73C11FE17}" presName="vert1" presStyleCnt="0"/>
      <dgm:spPr/>
    </dgm:pt>
    <dgm:pt modelId="{E15B4296-6A07-46A3-AF2A-F3BF562D22BB}" type="pres">
      <dgm:prSet presAssocID="{E857C8F8-1D44-4A00-BCE4-106DB65DA8A8}" presName="thickLine" presStyleLbl="alignNode1" presStyleIdx="4" presStyleCnt="6"/>
      <dgm:spPr/>
    </dgm:pt>
    <dgm:pt modelId="{1AE0F18B-E69C-40AD-B709-AA9C54F5715C}" type="pres">
      <dgm:prSet presAssocID="{E857C8F8-1D44-4A00-BCE4-106DB65DA8A8}" presName="horz1" presStyleCnt="0"/>
      <dgm:spPr/>
    </dgm:pt>
    <dgm:pt modelId="{D838B739-DC29-4E94-BAEA-D6340C447C0C}" type="pres">
      <dgm:prSet presAssocID="{E857C8F8-1D44-4A00-BCE4-106DB65DA8A8}" presName="tx1" presStyleLbl="revTx" presStyleIdx="4" presStyleCnt="6"/>
      <dgm:spPr/>
    </dgm:pt>
    <dgm:pt modelId="{E4FD8B89-0D12-435C-9E3D-4BB7780DC6BE}" type="pres">
      <dgm:prSet presAssocID="{E857C8F8-1D44-4A00-BCE4-106DB65DA8A8}" presName="vert1" presStyleCnt="0"/>
      <dgm:spPr/>
    </dgm:pt>
    <dgm:pt modelId="{9DB6F33C-C78A-48A2-93CC-8366C24F0BF7}" type="pres">
      <dgm:prSet presAssocID="{140226DE-FEDF-4A8F-B733-20BCEAF0FB15}" presName="thickLine" presStyleLbl="alignNode1" presStyleIdx="5" presStyleCnt="6"/>
      <dgm:spPr/>
    </dgm:pt>
    <dgm:pt modelId="{516313BC-2C90-4122-A2B3-7758D3E03A46}" type="pres">
      <dgm:prSet presAssocID="{140226DE-FEDF-4A8F-B733-20BCEAF0FB15}" presName="horz1" presStyleCnt="0"/>
      <dgm:spPr/>
    </dgm:pt>
    <dgm:pt modelId="{79589385-4646-4965-AE0F-2F4DE1E91388}" type="pres">
      <dgm:prSet presAssocID="{140226DE-FEDF-4A8F-B733-20BCEAF0FB15}" presName="tx1" presStyleLbl="revTx" presStyleIdx="5" presStyleCnt="6"/>
      <dgm:spPr/>
    </dgm:pt>
    <dgm:pt modelId="{38968D00-CF6C-40C3-9634-705AEA278602}" type="pres">
      <dgm:prSet presAssocID="{140226DE-FEDF-4A8F-B733-20BCEAF0FB15}" presName="vert1" presStyleCnt="0"/>
      <dgm:spPr/>
    </dgm:pt>
  </dgm:ptLst>
  <dgm:cxnLst>
    <dgm:cxn modelId="{CD76B632-142D-4D65-B61F-7B6E1EBB2444}" type="presOf" srcId="{26C11358-A289-4DBE-89E3-D58B2EFE7BF2}" destId="{75F1B022-AAAB-453D-BD96-7AD43EC7243E}" srcOrd="0" destOrd="0" presId="urn:microsoft.com/office/officeart/2008/layout/LinedList"/>
    <dgm:cxn modelId="{4FC7513E-9458-42F7-B8DA-005B0E2A89E5}" srcId="{814B072A-3CA9-4822-B44B-22F5CE8A4E72}" destId="{26C11358-A289-4DBE-89E3-D58B2EFE7BF2}" srcOrd="1" destOrd="0" parTransId="{BF3C70E7-DDC8-4A40-9556-550FA155A122}" sibTransId="{B916DDB1-EC60-45EF-A6B6-5FFA1B5BD0C0}"/>
    <dgm:cxn modelId="{177C225C-B336-4043-8A98-45CFD525A59B}" type="presOf" srcId="{140226DE-FEDF-4A8F-B733-20BCEAF0FB15}" destId="{79589385-4646-4965-AE0F-2F4DE1E91388}" srcOrd="0" destOrd="0" presId="urn:microsoft.com/office/officeart/2008/layout/LinedList"/>
    <dgm:cxn modelId="{AF7E3F6A-0288-47A9-BB86-81775F314834}" srcId="{814B072A-3CA9-4822-B44B-22F5CE8A4E72}" destId="{CCB9005E-A00D-4F62-915A-3CA73C11FE17}" srcOrd="3" destOrd="0" parTransId="{76297CCC-2CEB-4D16-A51A-E480DEA9F5C8}" sibTransId="{B4001594-E0FE-4DE2-AD94-F3530C4A3BC3}"/>
    <dgm:cxn modelId="{A5C9056F-0AC1-41C9-8504-38FE2A96A394}" srcId="{814B072A-3CA9-4822-B44B-22F5CE8A4E72}" destId="{140226DE-FEDF-4A8F-B733-20BCEAF0FB15}" srcOrd="5" destOrd="0" parTransId="{5BCD3D6C-0D4E-4422-9EA4-41993C7B4255}" sibTransId="{7EB9BFF4-133C-439E-8DB6-A31600B1A4C5}"/>
    <dgm:cxn modelId="{9EC1F980-02B8-4023-A978-FDBC5F561101}" type="presOf" srcId="{CCB9005E-A00D-4F62-915A-3CA73C11FE17}" destId="{ECC12DC9-BA2E-47D4-ADE2-BE6CC05AC861}" srcOrd="0" destOrd="0" presId="urn:microsoft.com/office/officeart/2008/layout/LinedList"/>
    <dgm:cxn modelId="{4F6C8885-8D2D-4BA2-BB1C-C6913C057DB7}" srcId="{814B072A-3CA9-4822-B44B-22F5CE8A4E72}" destId="{A230FFA9-F62D-422B-961A-38142AEEACEC}" srcOrd="0" destOrd="0" parTransId="{0E647187-8005-4A41-A6A2-B3EAC10822D2}" sibTransId="{8F664663-DB9E-4541-8FB8-5A2A578159F5}"/>
    <dgm:cxn modelId="{B6B4C7A1-8682-4982-8AE5-7CB916FA2FC0}" type="presOf" srcId="{A230FFA9-F62D-422B-961A-38142AEEACEC}" destId="{6D79646D-B3B7-4CA2-AF42-B17D2A4C6B29}" srcOrd="0" destOrd="0" presId="urn:microsoft.com/office/officeart/2008/layout/LinedList"/>
    <dgm:cxn modelId="{B5D105C0-A9B6-41DB-A077-2A8B3BC7D627}" type="presOf" srcId="{814B072A-3CA9-4822-B44B-22F5CE8A4E72}" destId="{7C60E7D3-30CA-462F-AAF3-F78819CC5D15}" srcOrd="0" destOrd="0" presId="urn:microsoft.com/office/officeart/2008/layout/LinedList"/>
    <dgm:cxn modelId="{6438F8C5-0283-453B-A6AB-468BF4C55BAB}" type="presOf" srcId="{E857C8F8-1D44-4A00-BCE4-106DB65DA8A8}" destId="{D838B739-DC29-4E94-BAEA-D6340C447C0C}" srcOrd="0" destOrd="0" presId="urn:microsoft.com/office/officeart/2008/layout/LinedList"/>
    <dgm:cxn modelId="{76DD2FE6-451E-407B-9548-4BA208466111}" type="presOf" srcId="{624B91A4-9B72-4464-AECA-6DB7E3825960}" destId="{923B22E3-C0C2-4E6D-9164-0B577F586F29}" srcOrd="0" destOrd="0" presId="urn:microsoft.com/office/officeart/2008/layout/LinedList"/>
    <dgm:cxn modelId="{22758FF2-543D-4402-959C-CD37167FB489}" srcId="{814B072A-3CA9-4822-B44B-22F5CE8A4E72}" destId="{E857C8F8-1D44-4A00-BCE4-106DB65DA8A8}" srcOrd="4" destOrd="0" parTransId="{C48FB16C-A6B5-4697-B2AD-D9EF552A7107}" sibTransId="{B113769B-0589-44FB-855D-F40300E07280}"/>
    <dgm:cxn modelId="{63006CFB-FBDF-4AF2-9810-38F12363C912}" srcId="{814B072A-3CA9-4822-B44B-22F5CE8A4E72}" destId="{624B91A4-9B72-4464-AECA-6DB7E3825960}" srcOrd="2" destOrd="0" parTransId="{A93D2021-266F-4CD9-8471-7A70DDB3FA66}" sibTransId="{9EA4DC0A-42C6-482B-9321-4794EBDF9C8B}"/>
    <dgm:cxn modelId="{8360CBB0-7D1D-4559-9B6A-144A9D223238}" type="presParOf" srcId="{7C60E7D3-30CA-462F-AAF3-F78819CC5D15}" destId="{E7F9164D-8E62-41F7-9339-DF530EF281BA}" srcOrd="0" destOrd="0" presId="urn:microsoft.com/office/officeart/2008/layout/LinedList"/>
    <dgm:cxn modelId="{55E83EF8-2646-4445-B92C-ADFD67BF7FAB}" type="presParOf" srcId="{7C60E7D3-30CA-462F-AAF3-F78819CC5D15}" destId="{DCF1B547-D44B-45E9-A661-1312E883777E}" srcOrd="1" destOrd="0" presId="urn:microsoft.com/office/officeart/2008/layout/LinedList"/>
    <dgm:cxn modelId="{6F9F05AA-354E-41B3-8238-52A80C38FC86}" type="presParOf" srcId="{DCF1B547-D44B-45E9-A661-1312E883777E}" destId="{6D79646D-B3B7-4CA2-AF42-B17D2A4C6B29}" srcOrd="0" destOrd="0" presId="urn:microsoft.com/office/officeart/2008/layout/LinedList"/>
    <dgm:cxn modelId="{0A8CFB51-FD95-416F-93B3-F63DB78288BD}" type="presParOf" srcId="{DCF1B547-D44B-45E9-A661-1312E883777E}" destId="{1CBDB2D2-5CBC-473A-BABA-5B4EEB734269}" srcOrd="1" destOrd="0" presId="urn:microsoft.com/office/officeart/2008/layout/LinedList"/>
    <dgm:cxn modelId="{C8E1E3C0-E55C-49B3-9F0E-375F53106537}" type="presParOf" srcId="{7C60E7D3-30CA-462F-AAF3-F78819CC5D15}" destId="{182A6F1F-D874-4FFC-90C8-86458A984E10}" srcOrd="2" destOrd="0" presId="urn:microsoft.com/office/officeart/2008/layout/LinedList"/>
    <dgm:cxn modelId="{75F46CE0-7DE2-4361-A00B-46B2F52BDEE0}" type="presParOf" srcId="{7C60E7D3-30CA-462F-AAF3-F78819CC5D15}" destId="{E465FBCB-4CB6-4F28-A995-E7807E768A15}" srcOrd="3" destOrd="0" presId="urn:microsoft.com/office/officeart/2008/layout/LinedList"/>
    <dgm:cxn modelId="{00FB63B5-5764-4F49-A272-665E12BDAE3E}" type="presParOf" srcId="{E465FBCB-4CB6-4F28-A995-E7807E768A15}" destId="{75F1B022-AAAB-453D-BD96-7AD43EC7243E}" srcOrd="0" destOrd="0" presId="urn:microsoft.com/office/officeart/2008/layout/LinedList"/>
    <dgm:cxn modelId="{A73137FF-F297-4832-9607-C2B2A07E767A}" type="presParOf" srcId="{E465FBCB-4CB6-4F28-A995-E7807E768A15}" destId="{43BD83EE-092A-4810-834F-88DE3EE35DD7}" srcOrd="1" destOrd="0" presId="urn:microsoft.com/office/officeart/2008/layout/LinedList"/>
    <dgm:cxn modelId="{DCA97A61-B857-4530-AEF1-3233C95F508D}" type="presParOf" srcId="{7C60E7D3-30CA-462F-AAF3-F78819CC5D15}" destId="{9AF182FF-A361-4B4F-8D92-19F7714E676A}" srcOrd="4" destOrd="0" presId="urn:microsoft.com/office/officeart/2008/layout/LinedList"/>
    <dgm:cxn modelId="{87D60213-2E84-4482-8072-38D0C52C9119}" type="presParOf" srcId="{7C60E7D3-30CA-462F-AAF3-F78819CC5D15}" destId="{D570D20D-2D61-47CC-B17D-94D87B88B1C6}" srcOrd="5" destOrd="0" presId="urn:microsoft.com/office/officeart/2008/layout/LinedList"/>
    <dgm:cxn modelId="{EE3CE2AC-F444-4D58-8DE1-76E325C9C62C}" type="presParOf" srcId="{D570D20D-2D61-47CC-B17D-94D87B88B1C6}" destId="{923B22E3-C0C2-4E6D-9164-0B577F586F29}" srcOrd="0" destOrd="0" presId="urn:microsoft.com/office/officeart/2008/layout/LinedList"/>
    <dgm:cxn modelId="{BC92E279-9159-489E-9B7A-3993DCB1F1B4}" type="presParOf" srcId="{D570D20D-2D61-47CC-B17D-94D87B88B1C6}" destId="{35236378-44F1-421A-8305-1D7716BDF6B6}" srcOrd="1" destOrd="0" presId="urn:microsoft.com/office/officeart/2008/layout/LinedList"/>
    <dgm:cxn modelId="{89C7918D-F6FA-4640-A723-A1094AD7ED62}" type="presParOf" srcId="{7C60E7D3-30CA-462F-AAF3-F78819CC5D15}" destId="{744CA883-A537-4029-88CC-72E7B72961C3}" srcOrd="6" destOrd="0" presId="urn:microsoft.com/office/officeart/2008/layout/LinedList"/>
    <dgm:cxn modelId="{CFBEE0E1-1B51-47A7-8480-6A1ECFEC4EE4}" type="presParOf" srcId="{7C60E7D3-30CA-462F-AAF3-F78819CC5D15}" destId="{AD0B1CE9-6898-4944-9599-8BCD17619485}" srcOrd="7" destOrd="0" presId="urn:microsoft.com/office/officeart/2008/layout/LinedList"/>
    <dgm:cxn modelId="{C6D1A5E0-DBCA-4608-BAC6-5FEE3BFA6417}" type="presParOf" srcId="{AD0B1CE9-6898-4944-9599-8BCD17619485}" destId="{ECC12DC9-BA2E-47D4-ADE2-BE6CC05AC861}" srcOrd="0" destOrd="0" presId="urn:microsoft.com/office/officeart/2008/layout/LinedList"/>
    <dgm:cxn modelId="{E5B8A54D-8C2F-45F7-8711-508834EC5D8D}" type="presParOf" srcId="{AD0B1CE9-6898-4944-9599-8BCD17619485}" destId="{6DA2BAB4-DB49-4076-99ED-E9E222739284}" srcOrd="1" destOrd="0" presId="urn:microsoft.com/office/officeart/2008/layout/LinedList"/>
    <dgm:cxn modelId="{81469843-E969-4866-9501-719ED0E80676}" type="presParOf" srcId="{7C60E7D3-30CA-462F-AAF3-F78819CC5D15}" destId="{E15B4296-6A07-46A3-AF2A-F3BF562D22BB}" srcOrd="8" destOrd="0" presId="urn:microsoft.com/office/officeart/2008/layout/LinedList"/>
    <dgm:cxn modelId="{D222B452-C18B-4837-B955-DEE03CD45EDF}" type="presParOf" srcId="{7C60E7D3-30CA-462F-AAF3-F78819CC5D15}" destId="{1AE0F18B-E69C-40AD-B709-AA9C54F5715C}" srcOrd="9" destOrd="0" presId="urn:microsoft.com/office/officeart/2008/layout/LinedList"/>
    <dgm:cxn modelId="{BBE8ED16-FE0D-4D1D-9283-A72A47652AC9}" type="presParOf" srcId="{1AE0F18B-E69C-40AD-B709-AA9C54F5715C}" destId="{D838B739-DC29-4E94-BAEA-D6340C447C0C}" srcOrd="0" destOrd="0" presId="urn:microsoft.com/office/officeart/2008/layout/LinedList"/>
    <dgm:cxn modelId="{5EB09E59-321A-4B1A-A5D0-6FA4C7D0E4AB}" type="presParOf" srcId="{1AE0F18B-E69C-40AD-B709-AA9C54F5715C}" destId="{E4FD8B89-0D12-435C-9E3D-4BB7780DC6BE}" srcOrd="1" destOrd="0" presId="urn:microsoft.com/office/officeart/2008/layout/LinedList"/>
    <dgm:cxn modelId="{9E57128F-9674-406C-8BCF-2E2B20513386}" type="presParOf" srcId="{7C60E7D3-30CA-462F-AAF3-F78819CC5D15}" destId="{9DB6F33C-C78A-48A2-93CC-8366C24F0BF7}" srcOrd="10" destOrd="0" presId="urn:microsoft.com/office/officeart/2008/layout/LinedList"/>
    <dgm:cxn modelId="{EDF69937-A6AB-4349-95AE-DCBDA7320A52}" type="presParOf" srcId="{7C60E7D3-30CA-462F-AAF3-F78819CC5D15}" destId="{516313BC-2C90-4122-A2B3-7758D3E03A46}" srcOrd="11" destOrd="0" presId="urn:microsoft.com/office/officeart/2008/layout/LinedList"/>
    <dgm:cxn modelId="{28DA6B8E-948D-45EE-89DE-818ECC0FB311}" type="presParOf" srcId="{516313BC-2C90-4122-A2B3-7758D3E03A46}" destId="{79589385-4646-4965-AE0F-2F4DE1E91388}" srcOrd="0" destOrd="0" presId="urn:microsoft.com/office/officeart/2008/layout/LinedList"/>
    <dgm:cxn modelId="{13C19609-B6BC-45F8-BBEA-7872C8980386}" type="presParOf" srcId="{516313BC-2C90-4122-A2B3-7758D3E03A46}" destId="{38968D00-CF6C-40C3-9634-705AEA27860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713E1F-5C14-4244-A018-02307382EE4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4CB9D2E-F2E2-43CD-A089-37B0DBD8F68B}">
      <dgm:prSet/>
      <dgm:spPr/>
      <dgm:t>
        <a:bodyPr/>
        <a:lstStyle/>
        <a:p>
          <a:r>
            <a:rPr lang="tr-TR"/>
            <a:t>Anapara ve faizin ödenmeme riski</a:t>
          </a:r>
          <a:endParaRPr lang="en-US"/>
        </a:p>
      </dgm:t>
    </dgm:pt>
    <dgm:pt modelId="{BE83363A-1CF9-47BA-BE69-D5B913B10820}" type="parTrans" cxnId="{F634242D-FD72-428E-9086-9B1F38D6858C}">
      <dgm:prSet/>
      <dgm:spPr/>
      <dgm:t>
        <a:bodyPr/>
        <a:lstStyle/>
        <a:p>
          <a:endParaRPr lang="en-US"/>
        </a:p>
      </dgm:t>
    </dgm:pt>
    <dgm:pt modelId="{B5A6682B-50FC-490D-A822-7F80957982BA}" type="sibTrans" cxnId="{F634242D-FD72-428E-9086-9B1F38D6858C}">
      <dgm:prSet/>
      <dgm:spPr/>
      <dgm:t>
        <a:bodyPr/>
        <a:lstStyle/>
        <a:p>
          <a:endParaRPr lang="en-US"/>
        </a:p>
      </dgm:t>
    </dgm:pt>
    <dgm:pt modelId="{D10BA13E-DF7C-49FC-B38D-9BCF750CABEF}">
      <dgm:prSet/>
      <dgm:spPr/>
      <dgm:t>
        <a:bodyPr/>
        <a:lstStyle/>
        <a:p>
          <a:r>
            <a:rPr lang="tr-TR"/>
            <a:t>Faiz oranı riski</a:t>
          </a:r>
          <a:endParaRPr lang="en-US"/>
        </a:p>
      </dgm:t>
    </dgm:pt>
    <dgm:pt modelId="{32EA0D15-0D48-489F-98DC-CBC6634902B0}" type="parTrans" cxnId="{283F7D50-529D-4B5B-9A7E-D8C359D22282}">
      <dgm:prSet/>
      <dgm:spPr/>
      <dgm:t>
        <a:bodyPr/>
        <a:lstStyle/>
        <a:p>
          <a:endParaRPr lang="en-US"/>
        </a:p>
      </dgm:t>
    </dgm:pt>
    <dgm:pt modelId="{C1AFE2D9-9E19-475B-86CB-B9087A597DAA}" type="sibTrans" cxnId="{283F7D50-529D-4B5B-9A7E-D8C359D22282}">
      <dgm:prSet/>
      <dgm:spPr/>
      <dgm:t>
        <a:bodyPr/>
        <a:lstStyle/>
        <a:p>
          <a:endParaRPr lang="en-US"/>
        </a:p>
      </dgm:t>
    </dgm:pt>
    <dgm:pt modelId="{04D801F3-A984-4D6B-B567-C7FB36062CFF}">
      <dgm:prSet/>
      <dgm:spPr/>
      <dgm:t>
        <a:bodyPr/>
        <a:lstStyle/>
        <a:p>
          <a:r>
            <a:rPr lang="tr-TR"/>
            <a:t>Enflasyon riski</a:t>
          </a:r>
          <a:endParaRPr lang="en-US"/>
        </a:p>
      </dgm:t>
    </dgm:pt>
    <dgm:pt modelId="{29180FD6-2F96-4125-9942-1A687E333F3B}" type="parTrans" cxnId="{DD9DA8EC-0C45-4F94-8FE9-E0A7B56D2664}">
      <dgm:prSet/>
      <dgm:spPr/>
      <dgm:t>
        <a:bodyPr/>
        <a:lstStyle/>
        <a:p>
          <a:endParaRPr lang="en-US"/>
        </a:p>
      </dgm:t>
    </dgm:pt>
    <dgm:pt modelId="{40FB9FED-9B4B-4546-A8B7-E3934EF7C564}" type="sibTrans" cxnId="{DD9DA8EC-0C45-4F94-8FE9-E0A7B56D2664}">
      <dgm:prSet/>
      <dgm:spPr/>
      <dgm:t>
        <a:bodyPr/>
        <a:lstStyle/>
        <a:p>
          <a:endParaRPr lang="en-US"/>
        </a:p>
      </dgm:t>
    </dgm:pt>
    <dgm:pt modelId="{BF6DDF84-D85A-47B5-A513-145FD48DDA8C}">
      <dgm:prSet/>
      <dgm:spPr/>
      <dgm:t>
        <a:bodyPr/>
        <a:lstStyle/>
        <a:p>
          <a:r>
            <a:rPr lang="tr-TR"/>
            <a:t>Vade Riski</a:t>
          </a:r>
          <a:endParaRPr lang="en-US"/>
        </a:p>
      </dgm:t>
    </dgm:pt>
    <dgm:pt modelId="{81805A91-9730-427B-97DC-E964B7559AB9}" type="parTrans" cxnId="{4C1AB0E0-B7CC-477D-95B1-E110BFBFB735}">
      <dgm:prSet/>
      <dgm:spPr/>
      <dgm:t>
        <a:bodyPr/>
        <a:lstStyle/>
        <a:p>
          <a:endParaRPr lang="en-US"/>
        </a:p>
      </dgm:t>
    </dgm:pt>
    <dgm:pt modelId="{86A923B5-5C61-4583-9AE2-763CE2AA41B1}" type="sibTrans" cxnId="{4C1AB0E0-B7CC-477D-95B1-E110BFBFB735}">
      <dgm:prSet/>
      <dgm:spPr/>
      <dgm:t>
        <a:bodyPr/>
        <a:lstStyle/>
        <a:p>
          <a:endParaRPr lang="en-US"/>
        </a:p>
      </dgm:t>
    </dgm:pt>
    <dgm:pt modelId="{1642FE1E-5D5E-401B-B802-4B2C15A53BA5}" type="pres">
      <dgm:prSet presAssocID="{2F713E1F-5C14-4244-A018-02307382EE44}" presName="linear" presStyleCnt="0">
        <dgm:presLayoutVars>
          <dgm:animLvl val="lvl"/>
          <dgm:resizeHandles val="exact"/>
        </dgm:presLayoutVars>
      </dgm:prSet>
      <dgm:spPr/>
    </dgm:pt>
    <dgm:pt modelId="{8860FA2E-1F36-453B-A045-CF2AB160BD2E}" type="pres">
      <dgm:prSet presAssocID="{84CB9D2E-F2E2-43CD-A089-37B0DBD8F68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68E30A4-0195-4906-8A43-85974FDB3AEC}" type="pres">
      <dgm:prSet presAssocID="{B5A6682B-50FC-490D-A822-7F80957982BA}" presName="spacer" presStyleCnt="0"/>
      <dgm:spPr/>
    </dgm:pt>
    <dgm:pt modelId="{60768F6D-B15C-4340-AEB4-FBB428D5FE9C}" type="pres">
      <dgm:prSet presAssocID="{D10BA13E-DF7C-49FC-B38D-9BCF750CABE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F6B9936-9206-484A-8823-FB314B47C39A}" type="pres">
      <dgm:prSet presAssocID="{C1AFE2D9-9E19-475B-86CB-B9087A597DAA}" presName="spacer" presStyleCnt="0"/>
      <dgm:spPr/>
    </dgm:pt>
    <dgm:pt modelId="{DC68CAC4-FFE2-4597-B4C9-C749940E6635}" type="pres">
      <dgm:prSet presAssocID="{04D801F3-A984-4D6B-B567-C7FB36062CF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F8117B4-C160-4CFA-838E-4DB021615F6F}" type="pres">
      <dgm:prSet presAssocID="{40FB9FED-9B4B-4546-A8B7-E3934EF7C564}" presName="spacer" presStyleCnt="0"/>
      <dgm:spPr/>
    </dgm:pt>
    <dgm:pt modelId="{1FEBC0B1-D148-4F42-8CB5-1CE758673018}" type="pres">
      <dgm:prSet presAssocID="{BF6DDF84-D85A-47B5-A513-145FD48DDA8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634242D-FD72-428E-9086-9B1F38D6858C}" srcId="{2F713E1F-5C14-4244-A018-02307382EE44}" destId="{84CB9D2E-F2E2-43CD-A089-37B0DBD8F68B}" srcOrd="0" destOrd="0" parTransId="{BE83363A-1CF9-47BA-BE69-D5B913B10820}" sibTransId="{B5A6682B-50FC-490D-A822-7F80957982BA}"/>
    <dgm:cxn modelId="{D6AA5D31-5AEF-4910-891E-16F580E988E3}" type="presOf" srcId="{04D801F3-A984-4D6B-B567-C7FB36062CFF}" destId="{DC68CAC4-FFE2-4597-B4C9-C749940E6635}" srcOrd="0" destOrd="0" presId="urn:microsoft.com/office/officeart/2005/8/layout/vList2"/>
    <dgm:cxn modelId="{4A364B32-7050-4881-8540-F152F4608124}" type="presOf" srcId="{D10BA13E-DF7C-49FC-B38D-9BCF750CABEF}" destId="{60768F6D-B15C-4340-AEB4-FBB428D5FE9C}" srcOrd="0" destOrd="0" presId="urn:microsoft.com/office/officeart/2005/8/layout/vList2"/>
    <dgm:cxn modelId="{233A075D-8945-421B-9C02-F3EA457C6599}" type="presOf" srcId="{2F713E1F-5C14-4244-A018-02307382EE44}" destId="{1642FE1E-5D5E-401B-B802-4B2C15A53BA5}" srcOrd="0" destOrd="0" presId="urn:microsoft.com/office/officeart/2005/8/layout/vList2"/>
    <dgm:cxn modelId="{283F7D50-529D-4B5B-9A7E-D8C359D22282}" srcId="{2F713E1F-5C14-4244-A018-02307382EE44}" destId="{D10BA13E-DF7C-49FC-B38D-9BCF750CABEF}" srcOrd="1" destOrd="0" parTransId="{32EA0D15-0D48-489F-98DC-CBC6634902B0}" sibTransId="{C1AFE2D9-9E19-475B-86CB-B9087A597DAA}"/>
    <dgm:cxn modelId="{B91DA57E-4AA0-448C-9E53-BB2F24375360}" type="presOf" srcId="{BF6DDF84-D85A-47B5-A513-145FD48DDA8C}" destId="{1FEBC0B1-D148-4F42-8CB5-1CE758673018}" srcOrd="0" destOrd="0" presId="urn:microsoft.com/office/officeart/2005/8/layout/vList2"/>
    <dgm:cxn modelId="{37D980CD-8AF1-4EAF-B20E-0BA71B86438B}" type="presOf" srcId="{84CB9D2E-F2E2-43CD-A089-37B0DBD8F68B}" destId="{8860FA2E-1F36-453B-A045-CF2AB160BD2E}" srcOrd="0" destOrd="0" presId="urn:microsoft.com/office/officeart/2005/8/layout/vList2"/>
    <dgm:cxn modelId="{4C1AB0E0-B7CC-477D-95B1-E110BFBFB735}" srcId="{2F713E1F-5C14-4244-A018-02307382EE44}" destId="{BF6DDF84-D85A-47B5-A513-145FD48DDA8C}" srcOrd="3" destOrd="0" parTransId="{81805A91-9730-427B-97DC-E964B7559AB9}" sibTransId="{86A923B5-5C61-4583-9AE2-763CE2AA41B1}"/>
    <dgm:cxn modelId="{DD9DA8EC-0C45-4F94-8FE9-E0A7B56D2664}" srcId="{2F713E1F-5C14-4244-A018-02307382EE44}" destId="{04D801F3-A984-4D6B-B567-C7FB36062CFF}" srcOrd="2" destOrd="0" parTransId="{29180FD6-2F96-4125-9942-1A687E333F3B}" sibTransId="{40FB9FED-9B4B-4546-A8B7-E3934EF7C564}"/>
    <dgm:cxn modelId="{85B40BC3-ACCE-44EB-B7F0-16163F6F1914}" type="presParOf" srcId="{1642FE1E-5D5E-401B-B802-4B2C15A53BA5}" destId="{8860FA2E-1F36-453B-A045-CF2AB160BD2E}" srcOrd="0" destOrd="0" presId="urn:microsoft.com/office/officeart/2005/8/layout/vList2"/>
    <dgm:cxn modelId="{EB791E2E-A64C-4947-8C98-FF6C2D13FCD4}" type="presParOf" srcId="{1642FE1E-5D5E-401B-B802-4B2C15A53BA5}" destId="{E68E30A4-0195-4906-8A43-85974FDB3AEC}" srcOrd="1" destOrd="0" presId="urn:microsoft.com/office/officeart/2005/8/layout/vList2"/>
    <dgm:cxn modelId="{13F5808D-EDDD-455F-AE29-1192EC0AFCE6}" type="presParOf" srcId="{1642FE1E-5D5E-401B-B802-4B2C15A53BA5}" destId="{60768F6D-B15C-4340-AEB4-FBB428D5FE9C}" srcOrd="2" destOrd="0" presId="urn:microsoft.com/office/officeart/2005/8/layout/vList2"/>
    <dgm:cxn modelId="{626C32DA-38D8-4421-BA90-B006B1E14AB2}" type="presParOf" srcId="{1642FE1E-5D5E-401B-B802-4B2C15A53BA5}" destId="{4F6B9936-9206-484A-8823-FB314B47C39A}" srcOrd="3" destOrd="0" presId="urn:microsoft.com/office/officeart/2005/8/layout/vList2"/>
    <dgm:cxn modelId="{F8C394F9-70A5-4CFB-96A1-A43CC733D848}" type="presParOf" srcId="{1642FE1E-5D5E-401B-B802-4B2C15A53BA5}" destId="{DC68CAC4-FFE2-4597-B4C9-C749940E6635}" srcOrd="4" destOrd="0" presId="urn:microsoft.com/office/officeart/2005/8/layout/vList2"/>
    <dgm:cxn modelId="{144F132E-AD56-492A-9A20-ED4D6D4AF044}" type="presParOf" srcId="{1642FE1E-5D5E-401B-B802-4B2C15A53BA5}" destId="{DF8117B4-C160-4CFA-838E-4DB021615F6F}" srcOrd="5" destOrd="0" presId="urn:microsoft.com/office/officeart/2005/8/layout/vList2"/>
    <dgm:cxn modelId="{AA3B5722-F216-4ADD-8BE4-C32F5C28CD49}" type="presParOf" srcId="{1642FE1E-5D5E-401B-B802-4B2C15A53BA5}" destId="{1FEBC0B1-D148-4F42-8CB5-1CE75867301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907036-3C74-46DB-8D0D-6B7A66297E2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3B56964-94CE-46D9-ABF2-C342C3A3819B}">
      <dgm:prSet/>
      <dgm:spPr/>
      <dgm:t>
        <a:bodyPr/>
        <a:lstStyle/>
        <a:p>
          <a:r>
            <a:rPr lang="tr-TR"/>
            <a:t>Devlet Tahvilleri/Özel Sektör Tahvilleri</a:t>
          </a:r>
          <a:endParaRPr lang="en-US"/>
        </a:p>
      </dgm:t>
    </dgm:pt>
    <dgm:pt modelId="{4A4A8C75-5CC9-468D-AC1A-9CFBE366EF97}" type="parTrans" cxnId="{06C5E06E-C9E3-46A6-A2F5-533EA0FD4E24}">
      <dgm:prSet/>
      <dgm:spPr/>
      <dgm:t>
        <a:bodyPr/>
        <a:lstStyle/>
        <a:p>
          <a:endParaRPr lang="en-US"/>
        </a:p>
      </dgm:t>
    </dgm:pt>
    <dgm:pt modelId="{924A62FF-10FF-4EAC-B56F-E8944C1840E9}" type="sibTrans" cxnId="{06C5E06E-C9E3-46A6-A2F5-533EA0FD4E24}">
      <dgm:prSet/>
      <dgm:spPr/>
      <dgm:t>
        <a:bodyPr/>
        <a:lstStyle/>
        <a:p>
          <a:endParaRPr lang="en-US"/>
        </a:p>
      </dgm:t>
    </dgm:pt>
    <dgm:pt modelId="{2BAFD300-E1EE-439E-ADBB-4FED52001E13}">
      <dgm:prSet/>
      <dgm:spPr/>
      <dgm:t>
        <a:bodyPr/>
        <a:lstStyle/>
        <a:p>
          <a:r>
            <a:rPr lang="tr-TR"/>
            <a:t>Eurobond</a:t>
          </a:r>
          <a:endParaRPr lang="en-US"/>
        </a:p>
      </dgm:t>
    </dgm:pt>
    <dgm:pt modelId="{878EE606-30AD-4217-890B-B8456858A441}" type="parTrans" cxnId="{F0E43431-EF71-4BB5-BB3C-0EF78CFE1F24}">
      <dgm:prSet/>
      <dgm:spPr/>
      <dgm:t>
        <a:bodyPr/>
        <a:lstStyle/>
        <a:p>
          <a:endParaRPr lang="en-US"/>
        </a:p>
      </dgm:t>
    </dgm:pt>
    <dgm:pt modelId="{E95BBB87-6D00-47F4-8573-EFA686FC5F8F}" type="sibTrans" cxnId="{F0E43431-EF71-4BB5-BB3C-0EF78CFE1F24}">
      <dgm:prSet/>
      <dgm:spPr/>
      <dgm:t>
        <a:bodyPr/>
        <a:lstStyle/>
        <a:p>
          <a:endParaRPr lang="en-US"/>
        </a:p>
      </dgm:t>
    </dgm:pt>
    <dgm:pt modelId="{D254F0AC-B1C7-4522-8173-284A0A08BA12}">
      <dgm:prSet/>
      <dgm:spPr/>
      <dgm:t>
        <a:bodyPr/>
        <a:lstStyle/>
        <a:p>
          <a:r>
            <a:rPr lang="tr-TR"/>
            <a:t>Sıfır Kuponlu Tahviller (İskontolu Tahviller)</a:t>
          </a:r>
          <a:endParaRPr lang="en-US"/>
        </a:p>
      </dgm:t>
    </dgm:pt>
    <dgm:pt modelId="{1E9A4B7C-1D9E-4AEA-8929-9DC4535EB30F}" type="parTrans" cxnId="{90C39C15-53C7-4669-AB8E-3E03D4D176CC}">
      <dgm:prSet/>
      <dgm:spPr/>
      <dgm:t>
        <a:bodyPr/>
        <a:lstStyle/>
        <a:p>
          <a:endParaRPr lang="en-US"/>
        </a:p>
      </dgm:t>
    </dgm:pt>
    <dgm:pt modelId="{D72BBFDB-27D9-40BA-AD20-A2102297C721}" type="sibTrans" cxnId="{90C39C15-53C7-4669-AB8E-3E03D4D176CC}">
      <dgm:prSet/>
      <dgm:spPr/>
      <dgm:t>
        <a:bodyPr/>
        <a:lstStyle/>
        <a:p>
          <a:endParaRPr lang="en-US"/>
        </a:p>
      </dgm:t>
    </dgm:pt>
    <dgm:pt modelId="{86AD2CDE-E5F2-4554-9BCD-F8AA6AB6AEF9}">
      <dgm:prSet/>
      <dgm:spPr/>
      <dgm:t>
        <a:bodyPr/>
        <a:lstStyle/>
        <a:p>
          <a:r>
            <a:rPr lang="tr-TR"/>
            <a:t>Primli tahviller</a:t>
          </a:r>
          <a:endParaRPr lang="en-US"/>
        </a:p>
      </dgm:t>
    </dgm:pt>
    <dgm:pt modelId="{4CD8A93A-7D6E-40EC-A27D-4D03EBA634C4}" type="parTrans" cxnId="{7F77261F-D944-47B7-ABF3-85A4BBAD5D61}">
      <dgm:prSet/>
      <dgm:spPr/>
      <dgm:t>
        <a:bodyPr/>
        <a:lstStyle/>
        <a:p>
          <a:endParaRPr lang="en-US"/>
        </a:p>
      </dgm:t>
    </dgm:pt>
    <dgm:pt modelId="{9C5E3FB5-3D59-4417-9293-27A502051DB0}" type="sibTrans" cxnId="{7F77261F-D944-47B7-ABF3-85A4BBAD5D61}">
      <dgm:prSet/>
      <dgm:spPr/>
      <dgm:t>
        <a:bodyPr/>
        <a:lstStyle/>
        <a:p>
          <a:endParaRPr lang="en-US"/>
        </a:p>
      </dgm:t>
    </dgm:pt>
    <dgm:pt modelId="{3C266999-01E4-448E-980F-ABE97CE1A58A}">
      <dgm:prSet/>
      <dgm:spPr/>
      <dgm:t>
        <a:bodyPr/>
        <a:lstStyle/>
        <a:p>
          <a:r>
            <a:rPr lang="tr-TR"/>
            <a:t>Değişken faizli/Sabit faizli tahviller</a:t>
          </a:r>
          <a:endParaRPr lang="en-US"/>
        </a:p>
      </dgm:t>
    </dgm:pt>
    <dgm:pt modelId="{4237A1F9-68A0-4BF4-8F44-F3B3216672CE}" type="parTrans" cxnId="{DA8542C4-E3B7-4714-944B-E56C5BE0BF9B}">
      <dgm:prSet/>
      <dgm:spPr/>
      <dgm:t>
        <a:bodyPr/>
        <a:lstStyle/>
        <a:p>
          <a:endParaRPr lang="en-US"/>
        </a:p>
      </dgm:t>
    </dgm:pt>
    <dgm:pt modelId="{AF5C4B10-BD62-46EF-BC5B-DE92C257FE88}" type="sibTrans" cxnId="{DA8542C4-E3B7-4714-944B-E56C5BE0BF9B}">
      <dgm:prSet/>
      <dgm:spPr/>
      <dgm:t>
        <a:bodyPr/>
        <a:lstStyle/>
        <a:p>
          <a:endParaRPr lang="en-US"/>
        </a:p>
      </dgm:t>
    </dgm:pt>
    <dgm:pt modelId="{8EE5B6A2-A827-4E41-8B0F-D0B490083668}" type="pres">
      <dgm:prSet presAssocID="{BA907036-3C74-46DB-8D0D-6B7A66297E25}" presName="vert0" presStyleCnt="0">
        <dgm:presLayoutVars>
          <dgm:dir/>
          <dgm:animOne val="branch"/>
          <dgm:animLvl val="lvl"/>
        </dgm:presLayoutVars>
      </dgm:prSet>
      <dgm:spPr/>
    </dgm:pt>
    <dgm:pt modelId="{312A3716-DA74-4227-94E8-888AE3ECE3B7}" type="pres">
      <dgm:prSet presAssocID="{83B56964-94CE-46D9-ABF2-C342C3A3819B}" presName="thickLine" presStyleLbl="alignNode1" presStyleIdx="0" presStyleCnt="5"/>
      <dgm:spPr/>
    </dgm:pt>
    <dgm:pt modelId="{F50BD83A-2885-42CF-AD66-0847CF1F0412}" type="pres">
      <dgm:prSet presAssocID="{83B56964-94CE-46D9-ABF2-C342C3A3819B}" presName="horz1" presStyleCnt="0"/>
      <dgm:spPr/>
    </dgm:pt>
    <dgm:pt modelId="{117E4023-550A-4AC3-8C83-40531B1BCCBA}" type="pres">
      <dgm:prSet presAssocID="{83B56964-94CE-46D9-ABF2-C342C3A3819B}" presName="tx1" presStyleLbl="revTx" presStyleIdx="0" presStyleCnt="5"/>
      <dgm:spPr/>
    </dgm:pt>
    <dgm:pt modelId="{0039B5F1-4F4E-4447-BC44-3D11FD9F49C7}" type="pres">
      <dgm:prSet presAssocID="{83B56964-94CE-46D9-ABF2-C342C3A3819B}" presName="vert1" presStyleCnt="0"/>
      <dgm:spPr/>
    </dgm:pt>
    <dgm:pt modelId="{C0308F43-1614-4DA6-9955-A926A11FBD93}" type="pres">
      <dgm:prSet presAssocID="{2BAFD300-E1EE-439E-ADBB-4FED52001E13}" presName="thickLine" presStyleLbl="alignNode1" presStyleIdx="1" presStyleCnt="5"/>
      <dgm:spPr/>
    </dgm:pt>
    <dgm:pt modelId="{52131560-89F5-45E9-AB52-38EB01EB5645}" type="pres">
      <dgm:prSet presAssocID="{2BAFD300-E1EE-439E-ADBB-4FED52001E13}" presName="horz1" presStyleCnt="0"/>
      <dgm:spPr/>
    </dgm:pt>
    <dgm:pt modelId="{EEBCDD97-ECD4-4F04-8743-BBE60B116EB2}" type="pres">
      <dgm:prSet presAssocID="{2BAFD300-E1EE-439E-ADBB-4FED52001E13}" presName="tx1" presStyleLbl="revTx" presStyleIdx="1" presStyleCnt="5"/>
      <dgm:spPr/>
    </dgm:pt>
    <dgm:pt modelId="{8D56F402-EA87-4D6D-A86A-6247A4C2331E}" type="pres">
      <dgm:prSet presAssocID="{2BAFD300-E1EE-439E-ADBB-4FED52001E13}" presName="vert1" presStyleCnt="0"/>
      <dgm:spPr/>
    </dgm:pt>
    <dgm:pt modelId="{BA199E50-45D1-409B-ACD3-4628639F3183}" type="pres">
      <dgm:prSet presAssocID="{D254F0AC-B1C7-4522-8173-284A0A08BA12}" presName="thickLine" presStyleLbl="alignNode1" presStyleIdx="2" presStyleCnt="5"/>
      <dgm:spPr/>
    </dgm:pt>
    <dgm:pt modelId="{14331EEC-8252-4E4B-8816-58A93CD7D7CD}" type="pres">
      <dgm:prSet presAssocID="{D254F0AC-B1C7-4522-8173-284A0A08BA12}" presName="horz1" presStyleCnt="0"/>
      <dgm:spPr/>
    </dgm:pt>
    <dgm:pt modelId="{1CE68C3B-4F7E-4EA1-8741-3A35DE028E57}" type="pres">
      <dgm:prSet presAssocID="{D254F0AC-B1C7-4522-8173-284A0A08BA12}" presName="tx1" presStyleLbl="revTx" presStyleIdx="2" presStyleCnt="5"/>
      <dgm:spPr/>
    </dgm:pt>
    <dgm:pt modelId="{99BA9506-2DD6-4A1A-BD67-D9F7096674FC}" type="pres">
      <dgm:prSet presAssocID="{D254F0AC-B1C7-4522-8173-284A0A08BA12}" presName="vert1" presStyleCnt="0"/>
      <dgm:spPr/>
    </dgm:pt>
    <dgm:pt modelId="{DAF3B5C8-F95F-41AD-8380-B13192693DBC}" type="pres">
      <dgm:prSet presAssocID="{86AD2CDE-E5F2-4554-9BCD-F8AA6AB6AEF9}" presName="thickLine" presStyleLbl="alignNode1" presStyleIdx="3" presStyleCnt="5"/>
      <dgm:spPr/>
    </dgm:pt>
    <dgm:pt modelId="{38BB3F77-DFD2-4F4B-AAFB-D587FE0D75DA}" type="pres">
      <dgm:prSet presAssocID="{86AD2CDE-E5F2-4554-9BCD-F8AA6AB6AEF9}" presName="horz1" presStyleCnt="0"/>
      <dgm:spPr/>
    </dgm:pt>
    <dgm:pt modelId="{BD6AA12A-53F3-4EFE-9C1F-5451951E544B}" type="pres">
      <dgm:prSet presAssocID="{86AD2CDE-E5F2-4554-9BCD-F8AA6AB6AEF9}" presName="tx1" presStyleLbl="revTx" presStyleIdx="3" presStyleCnt="5"/>
      <dgm:spPr/>
    </dgm:pt>
    <dgm:pt modelId="{7BC1989D-458D-42B3-95CB-579DD9B47470}" type="pres">
      <dgm:prSet presAssocID="{86AD2CDE-E5F2-4554-9BCD-F8AA6AB6AEF9}" presName="vert1" presStyleCnt="0"/>
      <dgm:spPr/>
    </dgm:pt>
    <dgm:pt modelId="{1865708C-D66E-4B37-8F3C-2A96323FC2F1}" type="pres">
      <dgm:prSet presAssocID="{3C266999-01E4-448E-980F-ABE97CE1A58A}" presName="thickLine" presStyleLbl="alignNode1" presStyleIdx="4" presStyleCnt="5"/>
      <dgm:spPr/>
    </dgm:pt>
    <dgm:pt modelId="{435DAAEC-3148-4A0E-BBB0-AF909485645C}" type="pres">
      <dgm:prSet presAssocID="{3C266999-01E4-448E-980F-ABE97CE1A58A}" presName="horz1" presStyleCnt="0"/>
      <dgm:spPr/>
    </dgm:pt>
    <dgm:pt modelId="{75A2799A-77C2-4A76-93D7-64D35C678904}" type="pres">
      <dgm:prSet presAssocID="{3C266999-01E4-448E-980F-ABE97CE1A58A}" presName="tx1" presStyleLbl="revTx" presStyleIdx="4" presStyleCnt="5"/>
      <dgm:spPr/>
    </dgm:pt>
    <dgm:pt modelId="{DB440E71-F791-44A3-A63F-A9C607DB3D40}" type="pres">
      <dgm:prSet presAssocID="{3C266999-01E4-448E-980F-ABE97CE1A58A}" presName="vert1" presStyleCnt="0"/>
      <dgm:spPr/>
    </dgm:pt>
  </dgm:ptLst>
  <dgm:cxnLst>
    <dgm:cxn modelId="{90C39C15-53C7-4669-AB8E-3E03D4D176CC}" srcId="{BA907036-3C74-46DB-8D0D-6B7A66297E25}" destId="{D254F0AC-B1C7-4522-8173-284A0A08BA12}" srcOrd="2" destOrd="0" parTransId="{1E9A4B7C-1D9E-4AEA-8929-9DC4535EB30F}" sibTransId="{D72BBFDB-27D9-40BA-AD20-A2102297C721}"/>
    <dgm:cxn modelId="{7F77261F-D944-47B7-ABF3-85A4BBAD5D61}" srcId="{BA907036-3C74-46DB-8D0D-6B7A66297E25}" destId="{86AD2CDE-E5F2-4554-9BCD-F8AA6AB6AEF9}" srcOrd="3" destOrd="0" parTransId="{4CD8A93A-7D6E-40EC-A27D-4D03EBA634C4}" sibTransId="{9C5E3FB5-3D59-4417-9293-27A502051DB0}"/>
    <dgm:cxn modelId="{93F80822-7BD8-4A0F-A1D7-3E5A40B86355}" type="presOf" srcId="{86AD2CDE-E5F2-4554-9BCD-F8AA6AB6AEF9}" destId="{BD6AA12A-53F3-4EFE-9C1F-5451951E544B}" srcOrd="0" destOrd="0" presId="urn:microsoft.com/office/officeart/2008/layout/LinedList"/>
    <dgm:cxn modelId="{F0E43431-EF71-4BB5-BB3C-0EF78CFE1F24}" srcId="{BA907036-3C74-46DB-8D0D-6B7A66297E25}" destId="{2BAFD300-E1EE-439E-ADBB-4FED52001E13}" srcOrd="1" destOrd="0" parTransId="{878EE606-30AD-4217-890B-B8456858A441}" sibTransId="{E95BBB87-6D00-47F4-8573-EFA686FC5F8F}"/>
    <dgm:cxn modelId="{C47DC64A-2223-4A08-8F17-AAFFF3E4D199}" type="presOf" srcId="{3C266999-01E4-448E-980F-ABE97CE1A58A}" destId="{75A2799A-77C2-4A76-93D7-64D35C678904}" srcOrd="0" destOrd="0" presId="urn:microsoft.com/office/officeart/2008/layout/LinedList"/>
    <dgm:cxn modelId="{C421A76E-A1CF-404C-B0F2-D5FEA081FC33}" type="presOf" srcId="{D254F0AC-B1C7-4522-8173-284A0A08BA12}" destId="{1CE68C3B-4F7E-4EA1-8741-3A35DE028E57}" srcOrd="0" destOrd="0" presId="urn:microsoft.com/office/officeart/2008/layout/LinedList"/>
    <dgm:cxn modelId="{06C5E06E-C9E3-46A6-A2F5-533EA0FD4E24}" srcId="{BA907036-3C74-46DB-8D0D-6B7A66297E25}" destId="{83B56964-94CE-46D9-ABF2-C342C3A3819B}" srcOrd="0" destOrd="0" parTransId="{4A4A8C75-5CC9-468D-AC1A-9CFBE366EF97}" sibTransId="{924A62FF-10FF-4EAC-B56F-E8944C1840E9}"/>
    <dgm:cxn modelId="{EE12D173-EBC4-489F-A412-87C252CC7974}" type="presOf" srcId="{2BAFD300-E1EE-439E-ADBB-4FED52001E13}" destId="{EEBCDD97-ECD4-4F04-8743-BBE60B116EB2}" srcOrd="0" destOrd="0" presId="urn:microsoft.com/office/officeart/2008/layout/LinedList"/>
    <dgm:cxn modelId="{C66A4488-80F1-4EAB-BA81-07A8C8A46D2D}" type="presOf" srcId="{83B56964-94CE-46D9-ABF2-C342C3A3819B}" destId="{117E4023-550A-4AC3-8C83-40531B1BCCBA}" srcOrd="0" destOrd="0" presId="urn:microsoft.com/office/officeart/2008/layout/LinedList"/>
    <dgm:cxn modelId="{55760EB9-8C04-483B-881D-AF60C7F7F7A7}" type="presOf" srcId="{BA907036-3C74-46DB-8D0D-6B7A66297E25}" destId="{8EE5B6A2-A827-4E41-8B0F-D0B490083668}" srcOrd="0" destOrd="0" presId="urn:microsoft.com/office/officeart/2008/layout/LinedList"/>
    <dgm:cxn modelId="{DA8542C4-E3B7-4714-944B-E56C5BE0BF9B}" srcId="{BA907036-3C74-46DB-8D0D-6B7A66297E25}" destId="{3C266999-01E4-448E-980F-ABE97CE1A58A}" srcOrd="4" destOrd="0" parTransId="{4237A1F9-68A0-4BF4-8F44-F3B3216672CE}" sibTransId="{AF5C4B10-BD62-46EF-BC5B-DE92C257FE88}"/>
    <dgm:cxn modelId="{839CABB8-B4BC-42CC-B6E1-14D84AD16C4F}" type="presParOf" srcId="{8EE5B6A2-A827-4E41-8B0F-D0B490083668}" destId="{312A3716-DA74-4227-94E8-888AE3ECE3B7}" srcOrd="0" destOrd="0" presId="urn:microsoft.com/office/officeart/2008/layout/LinedList"/>
    <dgm:cxn modelId="{705A7DB0-6097-4EBD-A606-09D2E6FBC2DF}" type="presParOf" srcId="{8EE5B6A2-A827-4E41-8B0F-D0B490083668}" destId="{F50BD83A-2885-42CF-AD66-0847CF1F0412}" srcOrd="1" destOrd="0" presId="urn:microsoft.com/office/officeart/2008/layout/LinedList"/>
    <dgm:cxn modelId="{E1F8D341-EF68-4F6B-B674-18227CCF9D7A}" type="presParOf" srcId="{F50BD83A-2885-42CF-AD66-0847CF1F0412}" destId="{117E4023-550A-4AC3-8C83-40531B1BCCBA}" srcOrd="0" destOrd="0" presId="urn:microsoft.com/office/officeart/2008/layout/LinedList"/>
    <dgm:cxn modelId="{BA4CF690-432F-40E6-A7E0-CDCD76BA974C}" type="presParOf" srcId="{F50BD83A-2885-42CF-AD66-0847CF1F0412}" destId="{0039B5F1-4F4E-4447-BC44-3D11FD9F49C7}" srcOrd="1" destOrd="0" presId="urn:microsoft.com/office/officeart/2008/layout/LinedList"/>
    <dgm:cxn modelId="{3B9B26CF-6B64-4778-9BBE-61A42200C992}" type="presParOf" srcId="{8EE5B6A2-A827-4E41-8B0F-D0B490083668}" destId="{C0308F43-1614-4DA6-9955-A926A11FBD93}" srcOrd="2" destOrd="0" presId="urn:microsoft.com/office/officeart/2008/layout/LinedList"/>
    <dgm:cxn modelId="{F8812917-3A0F-4358-B7E7-213BCCEEC4B3}" type="presParOf" srcId="{8EE5B6A2-A827-4E41-8B0F-D0B490083668}" destId="{52131560-89F5-45E9-AB52-38EB01EB5645}" srcOrd="3" destOrd="0" presId="urn:microsoft.com/office/officeart/2008/layout/LinedList"/>
    <dgm:cxn modelId="{DB72D550-AFCE-4857-9880-06716BA183F6}" type="presParOf" srcId="{52131560-89F5-45E9-AB52-38EB01EB5645}" destId="{EEBCDD97-ECD4-4F04-8743-BBE60B116EB2}" srcOrd="0" destOrd="0" presId="urn:microsoft.com/office/officeart/2008/layout/LinedList"/>
    <dgm:cxn modelId="{82189CEA-D89E-4FAE-86B4-465735410669}" type="presParOf" srcId="{52131560-89F5-45E9-AB52-38EB01EB5645}" destId="{8D56F402-EA87-4D6D-A86A-6247A4C2331E}" srcOrd="1" destOrd="0" presId="urn:microsoft.com/office/officeart/2008/layout/LinedList"/>
    <dgm:cxn modelId="{2DB22952-4222-485E-AACA-C561A12855D5}" type="presParOf" srcId="{8EE5B6A2-A827-4E41-8B0F-D0B490083668}" destId="{BA199E50-45D1-409B-ACD3-4628639F3183}" srcOrd="4" destOrd="0" presId="urn:microsoft.com/office/officeart/2008/layout/LinedList"/>
    <dgm:cxn modelId="{B8D6E384-ACBF-461B-BD2A-2C37E143F15A}" type="presParOf" srcId="{8EE5B6A2-A827-4E41-8B0F-D0B490083668}" destId="{14331EEC-8252-4E4B-8816-58A93CD7D7CD}" srcOrd="5" destOrd="0" presId="urn:microsoft.com/office/officeart/2008/layout/LinedList"/>
    <dgm:cxn modelId="{D7DC2D49-5F39-43B8-95D3-21555B7834CF}" type="presParOf" srcId="{14331EEC-8252-4E4B-8816-58A93CD7D7CD}" destId="{1CE68C3B-4F7E-4EA1-8741-3A35DE028E57}" srcOrd="0" destOrd="0" presId="urn:microsoft.com/office/officeart/2008/layout/LinedList"/>
    <dgm:cxn modelId="{53BFD089-FBC7-4022-8437-0E252DC20E78}" type="presParOf" srcId="{14331EEC-8252-4E4B-8816-58A93CD7D7CD}" destId="{99BA9506-2DD6-4A1A-BD67-D9F7096674FC}" srcOrd="1" destOrd="0" presId="urn:microsoft.com/office/officeart/2008/layout/LinedList"/>
    <dgm:cxn modelId="{867AACBA-D6C8-4069-8EFB-A008AAD2F39F}" type="presParOf" srcId="{8EE5B6A2-A827-4E41-8B0F-D0B490083668}" destId="{DAF3B5C8-F95F-41AD-8380-B13192693DBC}" srcOrd="6" destOrd="0" presId="urn:microsoft.com/office/officeart/2008/layout/LinedList"/>
    <dgm:cxn modelId="{1BD0C4F5-B721-439F-9E58-8F7E516EE69D}" type="presParOf" srcId="{8EE5B6A2-A827-4E41-8B0F-D0B490083668}" destId="{38BB3F77-DFD2-4F4B-AAFB-D587FE0D75DA}" srcOrd="7" destOrd="0" presId="urn:microsoft.com/office/officeart/2008/layout/LinedList"/>
    <dgm:cxn modelId="{A9DE1522-7081-4273-9C66-90B8499A08B9}" type="presParOf" srcId="{38BB3F77-DFD2-4F4B-AAFB-D587FE0D75DA}" destId="{BD6AA12A-53F3-4EFE-9C1F-5451951E544B}" srcOrd="0" destOrd="0" presId="urn:microsoft.com/office/officeart/2008/layout/LinedList"/>
    <dgm:cxn modelId="{5464B324-E695-44A2-A0B4-5F795C5373E5}" type="presParOf" srcId="{38BB3F77-DFD2-4F4B-AAFB-D587FE0D75DA}" destId="{7BC1989D-458D-42B3-95CB-579DD9B47470}" srcOrd="1" destOrd="0" presId="urn:microsoft.com/office/officeart/2008/layout/LinedList"/>
    <dgm:cxn modelId="{5DCEB46A-5C91-4516-A789-44B7B6EC2A9E}" type="presParOf" srcId="{8EE5B6A2-A827-4E41-8B0F-D0B490083668}" destId="{1865708C-D66E-4B37-8F3C-2A96323FC2F1}" srcOrd="8" destOrd="0" presId="urn:microsoft.com/office/officeart/2008/layout/LinedList"/>
    <dgm:cxn modelId="{B4771DA9-5604-4F0E-B80D-97674C24D8A8}" type="presParOf" srcId="{8EE5B6A2-A827-4E41-8B0F-D0B490083668}" destId="{435DAAEC-3148-4A0E-BBB0-AF909485645C}" srcOrd="9" destOrd="0" presId="urn:microsoft.com/office/officeart/2008/layout/LinedList"/>
    <dgm:cxn modelId="{68FB601C-8B92-47B5-A4FD-EBD331B2ADD6}" type="presParOf" srcId="{435DAAEC-3148-4A0E-BBB0-AF909485645C}" destId="{75A2799A-77C2-4A76-93D7-64D35C678904}" srcOrd="0" destOrd="0" presId="urn:microsoft.com/office/officeart/2008/layout/LinedList"/>
    <dgm:cxn modelId="{78C4FC85-01F8-4517-8EC2-A42C6045B722}" type="presParOf" srcId="{435DAAEC-3148-4A0E-BBB0-AF909485645C}" destId="{DB440E71-F791-44A3-A63F-A9C607DB3D4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4AE23-8E5F-4B40-9F63-7FDA0E9BD4A4}">
      <dsp:nvSpPr>
        <dsp:cNvPr id="0" name=""/>
        <dsp:cNvSpPr/>
      </dsp:nvSpPr>
      <dsp:spPr>
        <a:xfrm>
          <a:off x="0" y="60300"/>
          <a:ext cx="6967728" cy="26839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/>
            <a:t>Şirket, devlet kurumları veya belediye gibi kurum ve kuruluşların uzun dönemli finansman ihtiyaçlarını karşılamak için çıkardıkları bir borçlanma aracıdır. </a:t>
          </a:r>
          <a:endParaRPr lang="en-US" sz="3100" kern="1200"/>
        </a:p>
      </dsp:txBody>
      <dsp:txXfrm>
        <a:off x="131021" y="191321"/>
        <a:ext cx="6705686" cy="2421937"/>
      </dsp:txXfrm>
    </dsp:sp>
    <dsp:sp modelId="{79CE6DF1-C6E7-45EE-8FE8-47CE37C044D7}">
      <dsp:nvSpPr>
        <dsp:cNvPr id="0" name=""/>
        <dsp:cNvSpPr/>
      </dsp:nvSpPr>
      <dsp:spPr>
        <a:xfrm>
          <a:off x="0" y="2833560"/>
          <a:ext cx="6967728" cy="2683979"/>
        </a:xfrm>
        <a:prstGeom prst="roundRect">
          <a:avLst/>
        </a:prstGeom>
        <a:solidFill>
          <a:schemeClr val="accent2">
            <a:hueOff val="3000675"/>
            <a:satOff val="-10073"/>
            <a:lumOff val="-131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/>
            <a:t>Tahvil en az 1 yıllık vadeli bir borçlanma aracıdır. </a:t>
          </a:r>
          <a:endParaRPr lang="en-US" sz="3100" kern="1200"/>
        </a:p>
      </dsp:txBody>
      <dsp:txXfrm>
        <a:off x="131021" y="2964581"/>
        <a:ext cx="6705686" cy="2421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55CDE-DBCF-4FF4-BDF3-0EAA2B2AB46C}">
      <dsp:nvSpPr>
        <dsp:cNvPr id="0" name=""/>
        <dsp:cNvSpPr/>
      </dsp:nvSpPr>
      <dsp:spPr>
        <a:xfrm>
          <a:off x="0" y="38736"/>
          <a:ext cx="6812280" cy="10328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Kıymetli evraktır. </a:t>
          </a:r>
          <a:endParaRPr lang="en-US" sz="2600" kern="1200"/>
        </a:p>
      </dsp:txBody>
      <dsp:txXfrm>
        <a:off x="50420" y="89156"/>
        <a:ext cx="6711440" cy="932014"/>
      </dsp:txXfrm>
    </dsp:sp>
    <dsp:sp modelId="{AFE8D200-1D22-4958-9F25-D2ECF3BF2C8C}">
      <dsp:nvSpPr>
        <dsp:cNvPr id="0" name=""/>
        <dsp:cNvSpPr/>
      </dsp:nvSpPr>
      <dsp:spPr>
        <a:xfrm>
          <a:off x="0" y="1146470"/>
          <a:ext cx="6812280" cy="1032854"/>
        </a:xfrm>
        <a:prstGeom prst="roundRect">
          <a:avLst/>
        </a:prstGeom>
        <a:solidFill>
          <a:schemeClr val="accent2">
            <a:hueOff val="750169"/>
            <a:satOff val="-2518"/>
            <a:lumOff val="-32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Elinde bulundurana alacak hakkı tanır. </a:t>
          </a:r>
          <a:endParaRPr lang="en-US" sz="2600" kern="1200"/>
        </a:p>
      </dsp:txBody>
      <dsp:txXfrm>
        <a:off x="50420" y="1196890"/>
        <a:ext cx="6711440" cy="932014"/>
      </dsp:txXfrm>
    </dsp:sp>
    <dsp:sp modelId="{32FC9047-6E25-4F0F-BD64-F4E20EC5D1E6}">
      <dsp:nvSpPr>
        <dsp:cNvPr id="0" name=""/>
        <dsp:cNvSpPr/>
      </dsp:nvSpPr>
      <dsp:spPr>
        <a:xfrm>
          <a:off x="0" y="2254204"/>
          <a:ext cx="6812280" cy="1032854"/>
        </a:xfrm>
        <a:prstGeom prst="roundRect">
          <a:avLst/>
        </a:prstGeom>
        <a:solidFill>
          <a:schemeClr val="accent2">
            <a:hueOff val="1500338"/>
            <a:satOff val="-5037"/>
            <a:lumOff val="-65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Yatırımcı ve tahvili çıkaran arasındaki ilişki vade bitiminde sona erer. </a:t>
          </a:r>
          <a:endParaRPr lang="en-US" sz="2600" kern="1200"/>
        </a:p>
      </dsp:txBody>
      <dsp:txXfrm>
        <a:off x="50420" y="2304624"/>
        <a:ext cx="6711440" cy="932014"/>
      </dsp:txXfrm>
    </dsp:sp>
    <dsp:sp modelId="{44ABC186-2474-415D-AD98-AA39C20C6C1D}">
      <dsp:nvSpPr>
        <dsp:cNvPr id="0" name=""/>
        <dsp:cNvSpPr/>
      </dsp:nvSpPr>
      <dsp:spPr>
        <a:xfrm>
          <a:off x="0" y="3361939"/>
          <a:ext cx="6812280" cy="1032854"/>
        </a:xfrm>
        <a:prstGeom prst="roundRect">
          <a:avLst/>
        </a:prstGeom>
        <a:solidFill>
          <a:schemeClr val="accent2">
            <a:hueOff val="2250506"/>
            <a:satOff val="-7555"/>
            <a:lumOff val="-98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İkincil piyasada işlem görürler.</a:t>
          </a:r>
          <a:endParaRPr lang="en-US" sz="2600" kern="1200"/>
        </a:p>
      </dsp:txBody>
      <dsp:txXfrm>
        <a:off x="50420" y="3412359"/>
        <a:ext cx="6711440" cy="932014"/>
      </dsp:txXfrm>
    </dsp:sp>
    <dsp:sp modelId="{BCC77782-4235-4C5E-90B1-9D9A210455E0}">
      <dsp:nvSpPr>
        <dsp:cNvPr id="0" name=""/>
        <dsp:cNvSpPr/>
      </dsp:nvSpPr>
      <dsp:spPr>
        <a:xfrm>
          <a:off x="0" y="4469673"/>
          <a:ext cx="6812280" cy="1032854"/>
        </a:xfrm>
        <a:prstGeom prst="roundRect">
          <a:avLst/>
        </a:prstGeom>
        <a:solidFill>
          <a:schemeClr val="accent2">
            <a:hueOff val="3000675"/>
            <a:satOff val="-10073"/>
            <a:lumOff val="-131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Tahvili çıkaran tarafın bilançosunda uzun vadeli yabancı kaynaklar içerisinde yer alır. </a:t>
          </a:r>
          <a:endParaRPr lang="en-US" sz="2600" kern="1200"/>
        </a:p>
      </dsp:txBody>
      <dsp:txXfrm>
        <a:off x="50420" y="4520093"/>
        <a:ext cx="6711440" cy="9320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9164D-8E62-41F7-9339-DF530EF281BA}">
      <dsp:nvSpPr>
        <dsp:cNvPr id="0" name=""/>
        <dsp:cNvSpPr/>
      </dsp:nvSpPr>
      <dsp:spPr>
        <a:xfrm>
          <a:off x="0" y="2723"/>
          <a:ext cx="696772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79646D-B3B7-4CA2-AF42-B17D2A4C6B29}">
      <dsp:nvSpPr>
        <dsp:cNvPr id="0" name=""/>
        <dsp:cNvSpPr/>
      </dsp:nvSpPr>
      <dsp:spPr>
        <a:xfrm>
          <a:off x="0" y="2723"/>
          <a:ext cx="6967728" cy="928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Nominal Değer  (İtibari Değer): Tahvilin üzerinde yazılı olan değerdir. Bu tutar aynı zamanda vade sonunda tahvili elinde bulundurana ödenecek tutardır. </a:t>
          </a:r>
          <a:endParaRPr lang="en-US" sz="1800" kern="1200"/>
        </a:p>
      </dsp:txBody>
      <dsp:txXfrm>
        <a:off x="0" y="2723"/>
        <a:ext cx="6967728" cy="928732"/>
      </dsp:txXfrm>
    </dsp:sp>
    <dsp:sp modelId="{182A6F1F-D874-4FFC-90C8-86458A984E10}">
      <dsp:nvSpPr>
        <dsp:cNvPr id="0" name=""/>
        <dsp:cNvSpPr/>
      </dsp:nvSpPr>
      <dsp:spPr>
        <a:xfrm>
          <a:off x="0" y="931455"/>
          <a:ext cx="696772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F1B022-AAAB-453D-BD96-7AD43EC7243E}">
      <dsp:nvSpPr>
        <dsp:cNvPr id="0" name=""/>
        <dsp:cNvSpPr/>
      </dsp:nvSpPr>
      <dsp:spPr>
        <a:xfrm>
          <a:off x="0" y="931455"/>
          <a:ext cx="6967728" cy="928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Kupon Faiz Oranı: Tahvilin vadesi sona erinceye kadar yapılan dönemsel faiz ödemelerinde ödenecek tutarı belirleyen faiz oranıdır. </a:t>
          </a:r>
          <a:endParaRPr lang="en-US" sz="1800" kern="1200"/>
        </a:p>
      </dsp:txBody>
      <dsp:txXfrm>
        <a:off x="0" y="931455"/>
        <a:ext cx="6967728" cy="928732"/>
      </dsp:txXfrm>
    </dsp:sp>
    <dsp:sp modelId="{9AF182FF-A361-4B4F-8D92-19F7714E676A}">
      <dsp:nvSpPr>
        <dsp:cNvPr id="0" name=""/>
        <dsp:cNvSpPr/>
      </dsp:nvSpPr>
      <dsp:spPr>
        <a:xfrm>
          <a:off x="0" y="1860187"/>
          <a:ext cx="696772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B22E3-C0C2-4E6D-9164-0B577F586F29}">
      <dsp:nvSpPr>
        <dsp:cNvPr id="0" name=""/>
        <dsp:cNvSpPr/>
      </dsp:nvSpPr>
      <dsp:spPr>
        <a:xfrm>
          <a:off x="0" y="1860187"/>
          <a:ext cx="6967728" cy="928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Vadeye Kalan Süre: Tahvilin ödemelerinin sonlanacağı ve nominal değerinin yatırımcıya ödeneceği tarihe kadar kalan süredir.</a:t>
          </a:r>
          <a:endParaRPr lang="en-US" sz="1800" kern="1200"/>
        </a:p>
      </dsp:txBody>
      <dsp:txXfrm>
        <a:off x="0" y="1860187"/>
        <a:ext cx="6967728" cy="928732"/>
      </dsp:txXfrm>
    </dsp:sp>
    <dsp:sp modelId="{744CA883-A537-4029-88CC-72E7B72961C3}">
      <dsp:nvSpPr>
        <dsp:cNvPr id="0" name=""/>
        <dsp:cNvSpPr/>
      </dsp:nvSpPr>
      <dsp:spPr>
        <a:xfrm>
          <a:off x="0" y="2788919"/>
          <a:ext cx="696772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C12DC9-BA2E-47D4-ADE2-BE6CC05AC861}">
      <dsp:nvSpPr>
        <dsp:cNvPr id="0" name=""/>
        <dsp:cNvSpPr/>
      </dsp:nvSpPr>
      <dsp:spPr>
        <a:xfrm>
          <a:off x="0" y="2788919"/>
          <a:ext cx="6967728" cy="928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İhraç fiyatı: Tahvil halka arz edildiğinde yatırımcıların tahvili satın almak için ödedikleri fiyattır. </a:t>
          </a:r>
          <a:endParaRPr lang="en-US" sz="1800" kern="1200"/>
        </a:p>
      </dsp:txBody>
      <dsp:txXfrm>
        <a:off x="0" y="2788919"/>
        <a:ext cx="6967728" cy="928732"/>
      </dsp:txXfrm>
    </dsp:sp>
    <dsp:sp modelId="{E15B4296-6A07-46A3-AF2A-F3BF562D22BB}">
      <dsp:nvSpPr>
        <dsp:cNvPr id="0" name=""/>
        <dsp:cNvSpPr/>
      </dsp:nvSpPr>
      <dsp:spPr>
        <a:xfrm>
          <a:off x="0" y="3717652"/>
          <a:ext cx="696772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8B739-DC29-4E94-BAEA-D6340C447C0C}">
      <dsp:nvSpPr>
        <dsp:cNvPr id="0" name=""/>
        <dsp:cNvSpPr/>
      </dsp:nvSpPr>
      <dsp:spPr>
        <a:xfrm>
          <a:off x="0" y="3717652"/>
          <a:ext cx="6967728" cy="928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Piyasa fiyatı: Tahvilin ikincil piyasada işlem gördüğü fiyattır. </a:t>
          </a:r>
          <a:endParaRPr lang="en-US" sz="1800" kern="1200"/>
        </a:p>
      </dsp:txBody>
      <dsp:txXfrm>
        <a:off x="0" y="3717652"/>
        <a:ext cx="6967728" cy="928732"/>
      </dsp:txXfrm>
    </dsp:sp>
    <dsp:sp modelId="{9DB6F33C-C78A-48A2-93CC-8366C24F0BF7}">
      <dsp:nvSpPr>
        <dsp:cNvPr id="0" name=""/>
        <dsp:cNvSpPr/>
      </dsp:nvSpPr>
      <dsp:spPr>
        <a:xfrm>
          <a:off x="0" y="4646384"/>
          <a:ext cx="696772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589385-4646-4965-AE0F-2F4DE1E91388}">
      <dsp:nvSpPr>
        <dsp:cNvPr id="0" name=""/>
        <dsp:cNvSpPr/>
      </dsp:nvSpPr>
      <dsp:spPr>
        <a:xfrm>
          <a:off x="0" y="4646384"/>
          <a:ext cx="6967728" cy="928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/>
            <a:t>Vadeye kadar getiri: Tahvili ihracından daha sonraki bir tarihte satın alan yatırımcının, bu tahvili vadesi sonuna kadar elinde tutması  halinde elde edeceği getiri oranıdır. </a:t>
          </a:r>
          <a:endParaRPr lang="en-US" sz="1800" kern="1200"/>
        </a:p>
      </dsp:txBody>
      <dsp:txXfrm>
        <a:off x="0" y="4646384"/>
        <a:ext cx="6967728" cy="928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0FA2E-1F36-453B-A045-CF2AB160BD2E}">
      <dsp:nvSpPr>
        <dsp:cNvPr id="0" name=""/>
        <dsp:cNvSpPr/>
      </dsp:nvSpPr>
      <dsp:spPr>
        <a:xfrm>
          <a:off x="0" y="1063349"/>
          <a:ext cx="6967728" cy="79150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300" kern="1200"/>
            <a:t>Anapara ve faizin ödenmeme riski</a:t>
          </a:r>
          <a:endParaRPr lang="en-US" sz="3300" kern="1200"/>
        </a:p>
      </dsp:txBody>
      <dsp:txXfrm>
        <a:off x="38638" y="1101987"/>
        <a:ext cx="6890452" cy="714229"/>
      </dsp:txXfrm>
    </dsp:sp>
    <dsp:sp modelId="{60768F6D-B15C-4340-AEB4-FBB428D5FE9C}">
      <dsp:nvSpPr>
        <dsp:cNvPr id="0" name=""/>
        <dsp:cNvSpPr/>
      </dsp:nvSpPr>
      <dsp:spPr>
        <a:xfrm>
          <a:off x="0" y="1949894"/>
          <a:ext cx="6967728" cy="791505"/>
        </a:xfrm>
        <a:prstGeom prst="roundRect">
          <a:avLst/>
        </a:prstGeom>
        <a:solidFill>
          <a:schemeClr val="accent2">
            <a:hueOff val="1000225"/>
            <a:satOff val="-3358"/>
            <a:lumOff val="-43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300" kern="1200"/>
            <a:t>Faiz oranı riski</a:t>
          </a:r>
          <a:endParaRPr lang="en-US" sz="3300" kern="1200"/>
        </a:p>
      </dsp:txBody>
      <dsp:txXfrm>
        <a:off x="38638" y="1988532"/>
        <a:ext cx="6890452" cy="714229"/>
      </dsp:txXfrm>
    </dsp:sp>
    <dsp:sp modelId="{DC68CAC4-FFE2-4597-B4C9-C749940E6635}">
      <dsp:nvSpPr>
        <dsp:cNvPr id="0" name=""/>
        <dsp:cNvSpPr/>
      </dsp:nvSpPr>
      <dsp:spPr>
        <a:xfrm>
          <a:off x="0" y="2836439"/>
          <a:ext cx="6967728" cy="791505"/>
        </a:xfrm>
        <a:prstGeom prst="roundRect">
          <a:avLst/>
        </a:prstGeom>
        <a:solidFill>
          <a:schemeClr val="accent2">
            <a:hueOff val="2000450"/>
            <a:satOff val="-6715"/>
            <a:lumOff val="-87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300" kern="1200"/>
            <a:t>Enflasyon riski</a:t>
          </a:r>
          <a:endParaRPr lang="en-US" sz="3300" kern="1200"/>
        </a:p>
      </dsp:txBody>
      <dsp:txXfrm>
        <a:off x="38638" y="2875077"/>
        <a:ext cx="6890452" cy="714229"/>
      </dsp:txXfrm>
    </dsp:sp>
    <dsp:sp modelId="{1FEBC0B1-D148-4F42-8CB5-1CE758673018}">
      <dsp:nvSpPr>
        <dsp:cNvPr id="0" name=""/>
        <dsp:cNvSpPr/>
      </dsp:nvSpPr>
      <dsp:spPr>
        <a:xfrm>
          <a:off x="0" y="3722985"/>
          <a:ext cx="6967728" cy="791505"/>
        </a:xfrm>
        <a:prstGeom prst="roundRect">
          <a:avLst/>
        </a:prstGeom>
        <a:solidFill>
          <a:schemeClr val="accent2">
            <a:hueOff val="3000675"/>
            <a:satOff val="-10073"/>
            <a:lumOff val="-131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300" kern="1200"/>
            <a:t>Vade Riski</a:t>
          </a:r>
          <a:endParaRPr lang="en-US" sz="3300" kern="1200"/>
        </a:p>
      </dsp:txBody>
      <dsp:txXfrm>
        <a:off x="38638" y="3761623"/>
        <a:ext cx="6890452" cy="7142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A3716-DA74-4227-94E8-888AE3ECE3B7}">
      <dsp:nvSpPr>
        <dsp:cNvPr id="0" name=""/>
        <dsp:cNvSpPr/>
      </dsp:nvSpPr>
      <dsp:spPr>
        <a:xfrm>
          <a:off x="0" y="450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E4023-550A-4AC3-8C83-40531B1BCCBA}">
      <dsp:nvSpPr>
        <dsp:cNvPr id="0" name=""/>
        <dsp:cNvSpPr/>
      </dsp:nvSpPr>
      <dsp:spPr>
        <a:xfrm>
          <a:off x="0" y="450"/>
          <a:ext cx="10168127" cy="73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400" kern="1200"/>
            <a:t>Devlet Tahvilleri/Özel Sektör Tahvilleri</a:t>
          </a:r>
          <a:endParaRPr lang="en-US" sz="3400" kern="1200"/>
        </a:p>
      </dsp:txBody>
      <dsp:txXfrm>
        <a:off x="0" y="450"/>
        <a:ext cx="10168127" cy="738654"/>
      </dsp:txXfrm>
    </dsp:sp>
    <dsp:sp modelId="{C0308F43-1614-4DA6-9955-A926A11FBD93}">
      <dsp:nvSpPr>
        <dsp:cNvPr id="0" name=""/>
        <dsp:cNvSpPr/>
      </dsp:nvSpPr>
      <dsp:spPr>
        <a:xfrm>
          <a:off x="0" y="739105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CDD97-ECD4-4F04-8743-BBE60B116EB2}">
      <dsp:nvSpPr>
        <dsp:cNvPr id="0" name=""/>
        <dsp:cNvSpPr/>
      </dsp:nvSpPr>
      <dsp:spPr>
        <a:xfrm>
          <a:off x="0" y="739105"/>
          <a:ext cx="10168127" cy="73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400" kern="1200"/>
            <a:t>Eurobond</a:t>
          </a:r>
          <a:endParaRPr lang="en-US" sz="3400" kern="1200"/>
        </a:p>
      </dsp:txBody>
      <dsp:txXfrm>
        <a:off x="0" y="739105"/>
        <a:ext cx="10168127" cy="738654"/>
      </dsp:txXfrm>
    </dsp:sp>
    <dsp:sp modelId="{BA199E50-45D1-409B-ACD3-4628639F3183}">
      <dsp:nvSpPr>
        <dsp:cNvPr id="0" name=""/>
        <dsp:cNvSpPr/>
      </dsp:nvSpPr>
      <dsp:spPr>
        <a:xfrm>
          <a:off x="0" y="1477760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68C3B-4F7E-4EA1-8741-3A35DE028E57}">
      <dsp:nvSpPr>
        <dsp:cNvPr id="0" name=""/>
        <dsp:cNvSpPr/>
      </dsp:nvSpPr>
      <dsp:spPr>
        <a:xfrm>
          <a:off x="0" y="1477760"/>
          <a:ext cx="10168127" cy="73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400" kern="1200"/>
            <a:t>Sıfır Kuponlu Tahviller (İskontolu Tahviller)</a:t>
          </a:r>
          <a:endParaRPr lang="en-US" sz="3400" kern="1200"/>
        </a:p>
      </dsp:txBody>
      <dsp:txXfrm>
        <a:off x="0" y="1477760"/>
        <a:ext cx="10168127" cy="738654"/>
      </dsp:txXfrm>
    </dsp:sp>
    <dsp:sp modelId="{DAF3B5C8-F95F-41AD-8380-B13192693DBC}">
      <dsp:nvSpPr>
        <dsp:cNvPr id="0" name=""/>
        <dsp:cNvSpPr/>
      </dsp:nvSpPr>
      <dsp:spPr>
        <a:xfrm>
          <a:off x="0" y="2216415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AA12A-53F3-4EFE-9C1F-5451951E544B}">
      <dsp:nvSpPr>
        <dsp:cNvPr id="0" name=""/>
        <dsp:cNvSpPr/>
      </dsp:nvSpPr>
      <dsp:spPr>
        <a:xfrm>
          <a:off x="0" y="2216415"/>
          <a:ext cx="10168127" cy="73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400" kern="1200"/>
            <a:t>Primli tahviller</a:t>
          </a:r>
          <a:endParaRPr lang="en-US" sz="3400" kern="1200"/>
        </a:p>
      </dsp:txBody>
      <dsp:txXfrm>
        <a:off x="0" y="2216415"/>
        <a:ext cx="10168127" cy="738654"/>
      </dsp:txXfrm>
    </dsp:sp>
    <dsp:sp modelId="{1865708C-D66E-4B37-8F3C-2A96323FC2F1}">
      <dsp:nvSpPr>
        <dsp:cNvPr id="0" name=""/>
        <dsp:cNvSpPr/>
      </dsp:nvSpPr>
      <dsp:spPr>
        <a:xfrm>
          <a:off x="0" y="2955070"/>
          <a:ext cx="101681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A2799A-77C2-4A76-93D7-64D35C678904}">
      <dsp:nvSpPr>
        <dsp:cNvPr id="0" name=""/>
        <dsp:cNvSpPr/>
      </dsp:nvSpPr>
      <dsp:spPr>
        <a:xfrm>
          <a:off x="0" y="2955070"/>
          <a:ext cx="10168127" cy="73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400" kern="1200"/>
            <a:t>Değişken faizli/Sabit faizli tahviller</a:t>
          </a:r>
          <a:endParaRPr lang="en-US" sz="3400" kern="1200"/>
        </a:p>
      </dsp:txBody>
      <dsp:txXfrm>
        <a:off x="0" y="2955070"/>
        <a:ext cx="10168127" cy="738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C0B44-79BC-4910-9CBE-BA8B00B4B73F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F4A4E-F54E-46A0-8B2C-F6904698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5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47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3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6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8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0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93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9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0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2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6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6E0BFB-CDF1-4990-8C11-AC849311E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çocukların yaptığı resimler, ofis malzemesi, renklilik, yazı aleti içeren bir resim&#10;&#10;Açıklama otomatik olarak oluşturuldu">
            <a:extLst>
              <a:ext uri="{FF2B5EF4-FFF2-40B4-BE49-F238E27FC236}">
                <a16:creationId xmlns:a16="http://schemas.microsoft.com/office/drawing/2014/main" id="{F5FE95F7-4E8A-F9EA-EB9C-072B068CFB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88"/>
          <a:stretch/>
        </p:blipFill>
        <p:spPr>
          <a:xfrm>
            <a:off x="-2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069A1F8-9BEB-4786-9694-FC48B2D75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788244" y="0"/>
            <a:ext cx="940375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0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33470F3-1C34-DB63-403E-176B7B5154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8600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tr-TR" sz="4800" dirty="0">
                <a:solidFill>
                  <a:schemeClr val="bg1"/>
                </a:solidFill>
              </a:rPr>
              <a:t>Tahvil Değerlemesi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8D5F0C5B-FE59-5DD5-8176-70FA26EF9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48600" y="4872922"/>
            <a:ext cx="4023360" cy="1208141"/>
          </a:xfrm>
        </p:spPr>
        <p:txBody>
          <a:bodyPr>
            <a:normAutofit/>
          </a:bodyPr>
          <a:lstStyle/>
          <a:p>
            <a:r>
              <a:rPr lang="tr-TR" sz="2000">
                <a:solidFill>
                  <a:schemeClr val="bg1"/>
                </a:solidFill>
              </a:rPr>
              <a:t>Semih Yılmazer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631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B082622D-AAF3-4897-8629-FC918530D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2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C2F290F-F3E1-5E6A-2DC1-B4223B7D5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46" y="641850"/>
            <a:ext cx="3537285" cy="1535865"/>
          </a:xfrm>
        </p:spPr>
        <p:txBody>
          <a:bodyPr>
            <a:normAutofit/>
          </a:bodyPr>
          <a:lstStyle/>
          <a:p>
            <a:r>
              <a:rPr lang="tr-TR" sz="3200"/>
              <a:t>Vadeye Kadar Getiri (Yield to Maturity)</a:t>
            </a:r>
            <a:endParaRPr lang="en-US" sz="3200"/>
          </a:p>
        </p:txBody>
      </p:sp>
      <p:sp>
        <p:nvSpPr>
          <p:cNvPr id="21" name="Rectangle 14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1405210"/>
            <a:ext cx="146304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CDC1EBB-B091-DF2A-7FB2-279565F34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164" y="641850"/>
            <a:ext cx="6002636" cy="1535865"/>
          </a:xfrm>
        </p:spPr>
        <p:txBody>
          <a:bodyPr anchor="ctr">
            <a:normAutofit lnSpcReduction="10000"/>
          </a:bodyPr>
          <a:lstStyle/>
          <a:p>
            <a:r>
              <a:rPr lang="tr-TR" sz="1800" dirty="0"/>
              <a:t>Tahvilin piyasa değerinin bilindiği bir durumda tahvilin sağlayacağı getiri iç verim oranı olup r ile ifade edilir. Dolayısıyla r kupon ödemeleri ve tahvilin nominal değerini tahvilin bugünkü değerine eşitleyen iskonto oranıdır. </a:t>
            </a:r>
          </a:p>
          <a:p>
            <a:endParaRPr lang="en-US" sz="1800" dirty="0"/>
          </a:p>
        </p:txBody>
      </p:sp>
      <p:pic>
        <p:nvPicPr>
          <p:cNvPr id="6" name="Resim 5" descr="yazı tipi, beyaz, diyagram, çizgi içeren bir resim&#10;&#10;Açıklama otomatik olarak oluşturuldu">
            <a:extLst>
              <a:ext uri="{FF2B5EF4-FFF2-40B4-BE49-F238E27FC236}">
                <a16:creationId xmlns:a16="http://schemas.microsoft.com/office/drawing/2014/main" id="{C641A518-79B7-F70C-9CB4-90562C5FB0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68" r="1" b="3914"/>
          <a:stretch/>
        </p:blipFill>
        <p:spPr>
          <a:xfrm>
            <a:off x="1474693" y="3058465"/>
            <a:ext cx="9242614" cy="288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80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3D51BA1-5FDA-5C22-FD55-F54BF988F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Örnek-3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4C4C204-103C-84BA-6A15-3FEAB6730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Bir </a:t>
            </a:r>
            <a:r>
              <a:rPr lang="en-US" dirty="0" err="1"/>
              <a:t>yatırımcı</a:t>
            </a:r>
            <a:r>
              <a:rPr lang="en-US" dirty="0"/>
              <a:t> </a:t>
            </a:r>
            <a:r>
              <a:rPr lang="tr-TR" dirty="0"/>
              <a:t>3</a:t>
            </a:r>
            <a:r>
              <a:rPr lang="en-US" dirty="0"/>
              <a:t> </a:t>
            </a:r>
            <a:r>
              <a:rPr lang="en-US" dirty="0" err="1"/>
              <a:t>yıl</a:t>
            </a:r>
            <a:r>
              <a:rPr lang="en-US" dirty="0"/>
              <a:t> </a:t>
            </a:r>
            <a:r>
              <a:rPr lang="en-US" dirty="0" err="1"/>
              <a:t>önce</a:t>
            </a:r>
            <a:r>
              <a:rPr lang="en-US" dirty="0"/>
              <a:t> </a:t>
            </a:r>
            <a:r>
              <a:rPr lang="en-US" dirty="0" err="1"/>
              <a:t>ihraç</a:t>
            </a:r>
            <a:r>
              <a:rPr lang="en-US" dirty="0"/>
              <a:t> </a:t>
            </a:r>
            <a:r>
              <a:rPr lang="en-US" dirty="0" err="1"/>
              <a:t>edilmiş</a:t>
            </a:r>
            <a:r>
              <a:rPr lang="en-US" dirty="0"/>
              <a:t>, </a:t>
            </a:r>
            <a:r>
              <a:rPr lang="en-US" dirty="0" err="1"/>
              <a:t>beş</a:t>
            </a:r>
            <a:r>
              <a:rPr lang="en-US" dirty="0"/>
              <a:t> </a:t>
            </a:r>
            <a:r>
              <a:rPr lang="en-US" dirty="0" err="1"/>
              <a:t>yıl</a:t>
            </a:r>
            <a:r>
              <a:rPr lang="en-US" dirty="0"/>
              <a:t> </a:t>
            </a:r>
            <a:r>
              <a:rPr lang="en-US" dirty="0" err="1"/>
              <a:t>vadeli</a:t>
            </a:r>
            <a:r>
              <a:rPr lang="en-US" dirty="0"/>
              <a:t>, </a:t>
            </a:r>
            <a:r>
              <a:rPr lang="en-US" dirty="0" err="1"/>
              <a:t>altı</a:t>
            </a:r>
            <a:r>
              <a:rPr lang="en-US" dirty="0"/>
              <a:t> </a:t>
            </a:r>
            <a:r>
              <a:rPr lang="en-US" dirty="0" err="1"/>
              <a:t>ayda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% 1</a:t>
            </a:r>
            <a:r>
              <a:rPr lang="tr-TR" dirty="0"/>
              <a:t>0</a:t>
            </a:r>
            <a:r>
              <a:rPr lang="en-US" dirty="0"/>
              <a:t> </a:t>
            </a:r>
            <a:r>
              <a:rPr lang="en-US" dirty="0" err="1"/>
              <a:t>oran</a:t>
            </a:r>
            <a:r>
              <a:rPr lang="en-US" dirty="0"/>
              <a:t> </a:t>
            </a:r>
            <a:r>
              <a:rPr lang="en-US" dirty="0" err="1"/>
              <a:t>üzerinden</a:t>
            </a:r>
            <a:r>
              <a:rPr lang="en-US" dirty="0"/>
              <a:t> </a:t>
            </a:r>
            <a:r>
              <a:rPr lang="en-US" dirty="0" err="1"/>
              <a:t>kupon</a:t>
            </a:r>
            <a:r>
              <a:rPr lang="en-US" dirty="0"/>
              <a:t> </a:t>
            </a:r>
            <a:r>
              <a:rPr lang="en-US" dirty="0" err="1"/>
              <a:t>faizi</a:t>
            </a:r>
            <a:r>
              <a:rPr lang="en-US" dirty="0"/>
              <a:t> </a:t>
            </a:r>
            <a:r>
              <a:rPr lang="en-US" dirty="0" err="1"/>
              <a:t>ödeyen</a:t>
            </a:r>
            <a:r>
              <a:rPr lang="en-US" dirty="0"/>
              <a:t>, 100</a:t>
            </a:r>
            <a:r>
              <a:rPr lang="tr-TR" dirty="0"/>
              <a:t>0</a:t>
            </a:r>
            <a:r>
              <a:rPr lang="en-US" dirty="0"/>
              <a:t> TL nominal </a:t>
            </a:r>
            <a:r>
              <a:rPr lang="en-US" dirty="0" err="1"/>
              <a:t>değerli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devlet</a:t>
            </a:r>
            <a:r>
              <a:rPr lang="en-US" dirty="0"/>
              <a:t> </a:t>
            </a:r>
            <a:r>
              <a:rPr lang="en-US" dirty="0" err="1"/>
              <a:t>tahvilini</a:t>
            </a:r>
            <a:r>
              <a:rPr lang="en-US" dirty="0"/>
              <a:t> 96</a:t>
            </a:r>
            <a:r>
              <a:rPr lang="tr-TR" dirty="0"/>
              <a:t>0</a:t>
            </a:r>
            <a:r>
              <a:rPr lang="en-US" dirty="0"/>
              <a:t> TL </a:t>
            </a:r>
            <a:r>
              <a:rPr lang="en-US" dirty="0" err="1"/>
              <a:t>piyasa</a:t>
            </a:r>
            <a:r>
              <a:rPr lang="en-US" dirty="0"/>
              <a:t> </a:t>
            </a:r>
            <a:r>
              <a:rPr lang="en-US" dirty="0" err="1"/>
              <a:t>değeri</a:t>
            </a:r>
            <a:r>
              <a:rPr lang="en-US" dirty="0"/>
              <a:t> </a:t>
            </a:r>
            <a:r>
              <a:rPr lang="en-US" dirty="0" err="1"/>
              <a:t>üzerinden</a:t>
            </a:r>
            <a:r>
              <a:rPr lang="en-US" dirty="0"/>
              <a:t> </a:t>
            </a:r>
            <a:r>
              <a:rPr lang="en-US" dirty="0" err="1"/>
              <a:t>satın</a:t>
            </a:r>
            <a:r>
              <a:rPr lang="en-US" dirty="0"/>
              <a:t> </a:t>
            </a:r>
            <a:r>
              <a:rPr lang="en-US" dirty="0" err="1"/>
              <a:t>almıştır</a:t>
            </a:r>
            <a:r>
              <a:rPr lang="en-US" dirty="0"/>
              <a:t>. Bu </a:t>
            </a:r>
            <a:r>
              <a:rPr lang="en-US" dirty="0" err="1"/>
              <a:t>yatırımcının</a:t>
            </a:r>
            <a:r>
              <a:rPr lang="en-US" dirty="0"/>
              <a:t> </a:t>
            </a:r>
            <a:r>
              <a:rPr lang="en-US" dirty="0" err="1"/>
              <a:t>tahvili</a:t>
            </a:r>
            <a:r>
              <a:rPr lang="en-US" dirty="0"/>
              <a:t> </a:t>
            </a:r>
            <a:r>
              <a:rPr lang="en-US" dirty="0" err="1"/>
              <a:t>vadesine</a:t>
            </a:r>
            <a:r>
              <a:rPr lang="en-US" dirty="0"/>
              <a:t>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elinde</a:t>
            </a:r>
            <a:r>
              <a:rPr lang="en-US" dirty="0"/>
              <a:t> </a:t>
            </a:r>
            <a:r>
              <a:rPr lang="en-US" dirty="0" err="1"/>
              <a:t>tutması</a:t>
            </a:r>
            <a:r>
              <a:rPr lang="en-US" dirty="0"/>
              <a:t> </a:t>
            </a:r>
            <a:r>
              <a:rPr lang="en-US" dirty="0" err="1"/>
              <a:t>durumunda</a:t>
            </a:r>
            <a:r>
              <a:rPr lang="en-US" dirty="0"/>
              <a:t> </a:t>
            </a:r>
            <a:r>
              <a:rPr lang="en-US" dirty="0" err="1"/>
              <a:t>elde</a:t>
            </a:r>
            <a:r>
              <a:rPr lang="en-US" dirty="0"/>
              <a:t> </a:t>
            </a:r>
            <a:r>
              <a:rPr lang="en-US" dirty="0" err="1"/>
              <a:t>edeceği</a:t>
            </a:r>
            <a:r>
              <a:rPr lang="en-US" dirty="0"/>
              <a:t> </a:t>
            </a:r>
            <a:r>
              <a:rPr lang="en-US" dirty="0" err="1"/>
              <a:t>getiri</a:t>
            </a:r>
            <a:r>
              <a:rPr lang="en-US" dirty="0"/>
              <a:t> </a:t>
            </a:r>
            <a:r>
              <a:rPr lang="en-US" dirty="0" err="1"/>
              <a:t>nedir</a:t>
            </a:r>
            <a:r>
              <a:rPr lang="en-US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299623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077F4C23-DF6A-154F-0FBA-DF20CBCB1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tr-TR" sz="2600"/>
              <a:t>Tahvil ve Piyasa Faizleri Arasındaki İlişki</a:t>
            </a:r>
            <a:endParaRPr lang="en-US" sz="26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5E51A03-7898-1738-F92C-8C280B710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tr-TR" sz="1700"/>
              <a:t>Tahvilin değeri ve piyasa faizleri arasındaki ilişki negatiftir. </a:t>
            </a:r>
          </a:p>
          <a:p>
            <a:r>
              <a:rPr lang="tr-TR" sz="1700"/>
              <a:t>Piyasa faizleri arttıkça tahvilin değeri düşer faizler indikçe tahvilin değeri yükselir. </a:t>
            </a:r>
          </a:p>
          <a:p>
            <a:endParaRPr lang="en-US" sz="170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A65E3BDB-6F9B-384D-E96B-625D775AD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080" y="841248"/>
            <a:ext cx="6764215" cy="527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69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C31E01F-5C45-58B8-8E04-FD6EA5B1A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Tahvil ve Piyasa Faizleri Arasındaki İlişki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1B725AE-B286-574B-33FD-A756038FB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Tahvilin vadesi arttıkça piyasa faizine olan duyarlılığı artar</a:t>
            </a:r>
          </a:p>
          <a:p>
            <a:r>
              <a:rPr lang="tr-TR" dirty="0"/>
              <a:t>Kupon faizleri daha yüksek tahviller düşük olanlara göre piyasa faizlerinden daha az etkilenir.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887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7881CA5-3351-E1DD-F3FA-B2CBCBF3E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Tahvilde Süre (</a:t>
            </a:r>
            <a:r>
              <a:rPr lang="tr-TR" dirty="0" err="1"/>
              <a:t>Macaulay</a:t>
            </a:r>
            <a:r>
              <a:rPr lang="tr-TR" dirty="0"/>
              <a:t> </a:t>
            </a:r>
            <a:r>
              <a:rPr lang="tr-TR" dirty="0" err="1"/>
              <a:t>Duration</a:t>
            </a:r>
            <a:r>
              <a:rPr lang="tr-TR" dirty="0"/>
              <a:t>)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44FBFEA-00F1-B189-865D-716E0CFBE8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/>
              <a:t>Faizdeki değişimin tahvil değerine etkisini ölçme yöntemlerinden birisidir. </a:t>
            </a:r>
          </a:p>
          <a:p>
            <a:r>
              <a:rPr lang="tr-TR" dirty="0"/>
              <a:t>Süre her zaman vadeden kısadır. </a:t>
            </a:r>
          </a:p>
          <a:p>
            <a:r>
              <a:rPr lang="tr-TR" dirty="0"/>
              <a:t>Nakit akışları ile nakit akışının gerçekleştiği dönemin ağırlıklı ortalamasıyla hesaplanır. </a:t>
            </a:r>
          </a:p>
          <a:p>
            <a:endParaRPr lang="en-US" dirty="0"/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66BBC458-3CD6-D14A-7D49-5C22C67BA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4104166"/>
            <a:ext cx="4937760" cy="2068033"/>
          </a:xfrm>
        </p:spPr>
        <p:txBody>
          <a:bodyPr/>
          <a:lstStyle/>
          <a:p>
            <a:r>
              <a:rPr lang="tr-TR" dirty="0"/>
              <a:t>MD= Tahvilin Süresi</a:t>
            </a:r>
          </a:p>
          <a:p>
            <a:r>
              <a:rPr lang="tr-TR" dirty="0"/>
              <a:t>C= Kupon ödemeleri</a:t>
            </a:r>
          </a:p>
          <a:p>
            <a:r>
              <a:rPr lang="tr-TR" dirty="0"/>
              <a:t>R</a:t>
            </a:r>
            <a:r>
              <a:rPr lang="tr-TR" baseline="-25000" dirty="0"/>
              <a:t>0</a:t>
            </a:r>
            <a:r>
              <a:rPr lang="tr-TR" dirty="0"/>
              <a:t>=Piyasa faiz oranı</a:t>
            </a:r>
          </a:p>
          <a:p>
            <a:r>
              <a:rPr lang="tr-TR" dirty="0"/>
              <a:t>P</a:t>
            </a:r>
            <a:r>
              <a:rPr lang="tr-TR" baseline="-25000" dirty="0"/>
              <a:t>0</a:t>
            </a:r>
            <a:r>
              <a:rPr lang="tr-TR" dirty="0"/>
              <a:t>=</a:t>
            </a:r>
            <a:r>
              <a:rPr lang="tr-TR" dirty="0" err="1"/>
              <a:t>Tahvlin</a:t>
            </a:r>
            <a:r>
              <a:rPr lang="tr-TR" dirty="0"/>
              <a:t> Bugünkü Değeri</a:t>
            </a:r>
            <a:endParaRPr lang="en-US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2F772ABE-898F-743F-BE26-402AA42D3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632" y="2849526"/>
            <a:ext cx="5035758" cy="99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05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82DAD91-1781-8CAF-18DF-F723CB74D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Örnek-4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B5A247-3DB4-963E-0DB6-2582A3677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5 yıl vadeli %10 kupon faizli 1000 TL nominal değerli bir tahvilin </a:t>
            </a:r>
            <a:r>
              <a:rPr lang="tr-TR" dirty="0" err="1"/>
              <a:t>Macaulay</a:t>
            </a:r>
            <a:r>
              <a:rPr lang="tr-TR" dirty="0"/>
              <a:t> süresi kaçtır? (Piyasa faiz oranı %8)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04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410ADEB-5824-3DBE-EFB2-EBEB68036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Düzeltilmiş </a:t>
            </a:r>
            <a:r>
              <a:rPr lang="tr-TR" dirty="0" err="1"/>
              <a:t>Macaulay</a:t>
            </a:r>
            <a:r>
              <a:rPr lang="tr-TR" dirty="0"/>
              <a:t> Süresi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407B02F-560B-F0C5-9D1C-D35606544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/>
              <a:t>Tahvilin faize olan duyarlılığını ölçmek için kullanılır. </a:t>
            </a:r>
          </a:p>
          <a:p>
            <a:r>
              <a:rPr lang="tr-TR" dirty="0" err="1"/>
              <a:t>Maculay</a:t>
            </a:r>
            <a:r>
              <a:rPr lang="tr-TR" dirty="0"/>
              <a:t> süresinin (1+r)’ye bölünmesiyle hesaplanır. (r=piyasa faizi)</a:t>
            </a:r>
          </a:p>
          <a:p>
            <a:r>
              <a:rPr lang="tr-TR" dirty="0"/>
              <a:t>Düzeltilmiş </a:t>
            </a:r>
            <a:r>
              <a:rPr lang="tr-TR" dirty="0" err="1"/>
              <a:t>Macaulay</a:t>
            </a:r>
            <a:r>
              <a:rPr lang="tr-TR" dirty="0"/>
              <a:t> (</a:t>
            </a:r>
            <a:r>
              <a:rPr lang="tr-TR" dirty="0" err="1"/>
              <a:t>D</a:t>
            </a:r>
            <a:r>
              <a:rPr lang="tr-TR" baseline="-25000" dirty="0" err="1"/>
              <a:t>mod</a:t>
            </a:r>
            <a:r>
              <a:rPr lang="tr-TR" dirty="0"/>
              <a:t>)=MD/(1+r)</a:t>
            </a:r>
          </a:p>
          <a:p>
            <a:r>
              <a:rPr lang="tr-TR" dirty="0"/>
              <a:t>Buradan hareketle tahvil fiyatındaki değişimin oranı;</a:t>
            </a:r>
          </a:p>
          <a:p>
            <a:endParaRPr lang="tr-TR" dirty="0"/>
          </a:p>
          <a:p>
            <a:endParaRPr lang="tr-TR" dirty="0"/>
          </a:p>
          <a:p>
            <a:r>
              <a:rPr lang="tr-TR" dirty="0"/>
              <a:t>Formülüyle hesaplanır. </a:t>
            </a:r>
          </a:p>
          <a:p>
            <a:r>
              <a:rPr lang="tr-TR" dirty="0"/>
              <a:t>ΔP= Tahvilin fiyatındaki Değişim, P= Tahvilin Fiyatı </a:t>
            </a:r>
            <a:r>
              <a:rPr lang="tr-TR" dirty="0" err="1"/>
              <a:t>DMod</a:t>
            </a:r>
            <a:r>
              <a:rPr lang="tr-TR" dirty="0"/>
              <a:t>=Düzeltilmiş Süre ve </a:t>
            </a:r>
            <a:r>
              <a:rPr lang="tr-TR" dirty="0" err="1"/>
              <a:t>Δi</a:t>
            </a:r>
            <a:r>
              <a:rPr lang="tr-TR" dirty="0"/>
              <a:t>= faiz oranındaki değişim. 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06437262-068E-CD7D-13E2-D4D3DBC4F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231" y="4065392"/>
            <a:ext cx="2614447" cy="71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0A667FD-DD69-AE15-853C-CCA309787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Örnek-5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17AA56D-A535-C92B-D25C-8A9939381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Örnek 4’te hesaplanan </a:t>
            </a:r>
            <a:r>
              <a:rPr lang="tr-TR" dirty="0" err="1"/>
              <a:t>Macaulay</a:t>
            </a:r>
            <a:r>
              <a:rPr lang="tr-TR" dirty="0"/>
              <a:t> Süresine göre düzeltilmiş </a:t>
            </a:r>
            <a:r>
              <a:rPr lang="tr-TR" dirty="0" err="1"/>
              <a:t>Macaulay</a:t>
            </a:r>
            <a:r>
              <a:rPr lang="tr-TR" dirty="0"/>
              <a:t> süresini hesaplayınız. Faizlerin %7’ye inmesi durumunda tahvil değerindeki değişimi tutarsal ve oransal olarak hesaplayınız.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01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091637-5ED2-4AF7-579D-4CF5565FB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Bono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AF2DFB3-F66B-73C2-63A6-298F7B30A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 </a:t>
            </a:r>
            <a:r>
              <a:rPr lang="en-US" dirty="0" err="1"/>
              <a:t>piyasalarında</a:t>
            </a:r>
            <a:r>
              <a:rPr lang="en-US" dirty="0"/>
              <a:t> </a:t>
            </a:r>
            <a:r>
              <a:rPr lang="en-US" dirty="0" err="1"/>
              <a:t>kullanılan</a:t>
            </a:r>
            <a:r>
              <a:rPr lang="en-US" dirty="0"/>
              <a:t> </a:t>
            </a:r>
            <a:r>
              <a:rPr lang="en-US" dirty="0" err="1"/>
              <a:t>finansal</a:t>
            </a:r>
            <a:r>
              <a:rPr lang="en-US" dirty="0"/>
              <a:t> </a:t>
            </a:r>
            <a:r>
              <a:rPr lang="en-US" dirty="0" err="1"/>
              <a:t>araçlardan</a:t>
            </a:r>
            <a:r>
              <a:rPr lang="en-US" dirty="0"/>
              <a:t> </a:t>
            </a:r>
            <a:r>
              <a:rPr lang="en-US" dirty="0" err="1"/>
              <a:t>birisi</a:t>
            </a:r>
            <a:r>
              <a:rPr lang="en-US" dirty="0"/>
              <a:t> de </a:t>
            </a:r>
            <a:r>
              <a:rPr lang="en-US" dirty="0" err="1"/>
              <a:t>bonolardır</a:t>
            </a:r>
            <a:r>
              <a:rPr lang="en-US" dirty="0"/>
              <a:t>.</a:t>
            </a:r>
            <a:r>
              <a:rPr lang="tr-TR" dirty="0"/>
              <a:t> 1 yıldan kısa vadeli bir borçlanma aracıdır.</a:t>
            </a:r>
          </a:p>
          <a:p>
            <a:r>
              <a:rPr lang="tr-TR" dirty="0"/>
              <a:t>Kısa vadeli nakit ihtiyaçlarını karşılamak için çıkarılır.</a:t>
            </a:r>
          </a:p>
          <a:p>
            <a:r>
              <a:rPr lang="tr-TR" dirty="0"/>
              <a:t>Devletin çıkardığı bonolar hazine bonosu, bankaların çıkardığı bonolar banka bonosu, şirketlerin çıkardığı bonolar ise finansman bonosu adını alır.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02498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35BFE0F-26C8-7E7C-98CF-1301F7BC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Bonoların Değerlemesi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0DA4626-B0E7-0A5A-9B63-88F4C3F313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tr-TR" dirty="0"/>
                  <a:t>Bonoların değeri şu formülle hesaplanır: </a:t>
                </a:r>
              </a:p>
              <a:p>
                <a:r>
                  <a:rPr lang="tr-TR" dirty="0"/>
                  <a:t>P</a:t>
                </a:r>
                <a:r>
                  <a:rPr lang="tr-TR" baseline="-25000" dirty="0"/>
                  <a:t>0</a:t>
                </a:r>
                <a:r>
                  <a:rPr lang="tr-TR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sz="3200" b="0" i="1" smtClean="0">
                            <a:latin typeface="Cambria Math" panose="02040503050406030204" pitchFamily="18" charset="0"/>
                          </a:rPr>
                          <m:t>𝑁𝐷</m:t>
                        </m:r>
                      </m:num>
                      <m:den>
                        <m:r>
                          <a:rPr lang="tr-TR" sz="3200" b="0" i="1" smtClean="0">
                            <a:latin typeface="Cambria Math" panose="02040503050406030204" pitchFamily="18" charset="0"/>
                          </a:rPr>
                          <m:t>1+(</m:t>
                        </m:r>
                        <m:f>
                          <m:fPr>
                            <m:ctrlPr>
                              <a:rPr lang="tr-TR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tr-TR" sz="3200" b="0" i="1" smtClean="0">
                                <a:latin typeface="Cambria Math" panose="02040503050406030204" pitchFamily="18" charset="0"/>
                              </a:rPr>
                              <m:t>𝑟𝑋𝑛</m:t>
                            </m:r>
                          </m:num>
                          <m:den>
                            <m:r>
                              <a:rPr lang="tr-TR" sz="3200" b="0" i="1" smtClean="0">
                                <a:latin typeface="Cambria Math" panose="02040503050406030204" pitchFamily="18" charset="0"/>
                              </a:rPr>
                              <m:t>365</m:t>
                            </m:r>
                          </m:den>
                        </m:f>
                        <m:r>
                          <a:rPr lang="tr-TR" sz="3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tr-TR" sz="3200" dirty="0"/>
              </a:p>
              <a:p>
                <a:r>
                  <a:rPr lang="tr-TR" dirty="0"/>
                  <a:t>P0= Bononun Değeri</a:t>
                </a:r>
              </a:p>
              <a:p>
                <a:r>
                  <a:rPr lang="tr-TR" dirty="0"/>
                  <a:t>r=İskonto oranı</a:t>
                </a:r>
              </a:p>
              <a:p>
                <a:r>
                  <a:rPr lang="tr-TR" dirty="0"/>
                  <a:t>n=Gün bazlı bononun vadesi</a:t>
                </a:r>
              </a:p>
              <a:p>
                <a:r>
                  <a:rPr lang="tr-TR" dirty="0"/>
                  <a:t>ND=Bononun nominal değeri</a:t>
                </a:r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90DA4626-B0E7-0A5A-9B63-88F4C3F313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9" t="-1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72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DE0DE058-4551-A290-FFC3-7B2AE8DA0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19072"/>
            <a:ext cx="3103427" cy="3520440"/>
          </a:xfrm>
        </p:spPr>
        <p:txBody>
          <a:bodyPr anchor="t">
            <a:normAutofit/>
          </a:bodyPr>
          <a:lstStyle/>
          <a:p>
            <a:r>
              <a:rPr lang="tr-TR" sz="3600"/>
              <a:t>Tahvil Nedir?</a:t>
            </a:r>
            <a:endParaRPr lang="en-US" sz="36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4" name="İçerik Yer Tutucusu 2">
            <a:extLst>
              <a:ext uri="{FF2B5EF4-FFF2-40B4-BE49-F238E27FC236}">
                <a16:creationId xmlns:a16="http://schemas.microsoft.com/office/drawing/2014/main" id="{EAC788A0-4F03-E669-323B-EDF7341ECB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517985"/>
              </p:ext>
            </p:extLst>
          </p:nvPr>
        </p:nvGraphicFramePr>
        <p:xfrm>
          <a:off x="4727448" y="640080"/>
          <a:ext cx="6967728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4019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151855-D996-0F94-A8D6-F95938E15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497F743-21A9-BCE2-576D-18AE01B14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Hazine tarafından ihraç edilen 1000 TL nominal değerli 182 gün vadeli %8 iskonto oranına sahip bir bononun değeri kaç TL’dir?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133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768E04FB-9463-F713-FE7E-2E78F8338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tr-TR" dirty="0"/>
              <a:t>Tahvilin Özellikleri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08DA1AB7-3488-E562-A00A-7D96B2B84D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009421"/>
              </p:ext>
            </p:extLst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1726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DF179395-D3D7-E367-4BD7-2478B1D79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19072"/>
            <a:ext cx="3103427" cy="3520440"/>
          </a:xfrm>
        </p:spPr>
        <p:txBody>
          <a:bodyPr anchor="t">
            <a:normAutofit/>
          </a:bodyPr>
          <a:lstStyle/>
          <a:p>
            <a:r>
              <a:rPr lang="tr-TR" sz="3600"/>
              <a:t>Tahville ilgili Temel Kavramlar</a:t>
            </a:r>
            <a:endParaRPr lang="en-US" sz="36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5DE34339-AADE-5A22-2A41-0A85B94ED4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2832313"/>
              </p:ext>
            </p:extLst>
          </p:nvPr>
        </p:nvGraphicFramePr>
        <p:xfrm>
          <a:off x="4727448" y="640080"/>
          <a:ext cx="6967728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8351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A1497219-D01E-91F8-BCB9-B62DF2D5E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19072"/>
            <a:ext cx="3103427" cy="3520440"/>
          </a:xfrm>
        </p:spPr>
        <p:txBody>
          <a:bodyPr anchor="t">
            <a:normAutofit/>
          </a:bodyPr>
          <a:lstStyle/>
          <a:p>
            <a:r>
              <a:rPr lang="tr-TR" sz="3600"/>
              <a:t>Tahvilin Riskleri</a:t>
            </a:r>
            <a:endParaRPr lang="en-US" sz="36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E4B43E0B-FC7F-8501-362E-5110A3CE75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121471"/>
              </p:ext>
            </p:extLst>
          </p:nvPr>
        </p:nvGraphicFramePr>
        <p:xfrm>
          <a:off x="4727448" y="640080"/>
          <a:ext cx="6967728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8372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C4593A-C7F2-FA1C-BDA5-91306CAA8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Tahvil Türleri</a:t>
            </a:r>
            <a:endParaRPr lang="en-US" dirty="0"/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CFCC2647-DA3F-526D-AB6A-C9E7A02A49F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15568" y="2478024"/>
          <a:ext cx="10168128" cy="369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0985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7A0A47F-3DA6-9B28-F8B0-7CDD2F4CE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Tahvilin Değeri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B6E256A-197C-806B-162D-6EDD2DA36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Bir tahvilin değeri şu şekilde hesaplanır:</a:t>
            </a:r>
          </a:p>
          <a:p>
            <a:endParaRPr lang="en-US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E36F1832-04A3-3314-0143-52856D860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171" y="3867502"/>
            <a:ext cx="4833808" cy="135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85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54EE19D-FA0D-519F-4C89-6510CDFC4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Örnek-1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F4BACE3-74C7-1AEA-9A20-81B94E543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3 yıl vadeli, 1000 TL nominal değerli %10 kupon faizli bir tahvilin değeri piyasa faiz oranının %8 olması durumunda kaçtır?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932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57810D2-9C41-C50A-2455-3EB6B7C6B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Örnek-2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98A409-6A6C-3990-06BC-2ADF116AB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Bir tahvil ile ilgili şu bilgiler verilmektedir: </a:t>
            </a:r>
          </a:p>
          <a:p>
            <a:r>
              <a:rPr lang="tr-TR" dirty="0"/>
              <a:t>Vade: 3 Yıl</a:t>
            </a:r>
          </a:p>
          <a:p>
            <a:r>
              <a:rPr lang="tr-TR" dirty="0"/>
              <a:t>Kupon faiz oranı:%10</a:t>
            </a:r>
          </a:p>
          <a:p>
            <a:r>
              <a:rPr lang="tr-TR" dirty="0"/>
              <a:t>Kupon ödemeleri: Yılda iki kez</a:t>
            </a:r>
          </a:p>
          <a:p>
            <a:r>
              <a:rPr lang="tr-TR" dirty="0"/>
              <a:t>Piyasa faiz oranı: % 8 </a:t>
            </a:r>
          </a:p>
          <a:p>
            <a:r>
              <a:rPr lang="tr-TR" dirty="0"/>
              <a:t>Tahvilin değerini hesaplayınız.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25212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_2SEEDS">
      <a:dk1>
        <a:srgbClr val="000000"/>
      </a:dk1>
      <a:lt1>
        <a:srgbClr val="FFFFFF"/>
      </a:lt1>
      <a:dk2>
        <a:srgbClr val="1C2831"/>
      </a:dk2>
      <a:lt2>
        <a:srgbClr val="F0F2F3"/>
      </a:lt2>
      <a:accent1>
        <a:srgbClr val="D57B17"/>
      </a:accent1>
      <a:accent2>
        <a:srgbClr val="E73E29"/>
      </a:accent2>
      <a:accent3>
        <a:srgbClr val="AEA61F"/>
      </a:accent3>
      <a:accent4>
        <a:srgbClr val="14B2B8"/>
      </a:accent4>
      <a:accent5>
        <a:srgbClr val="2991E7"/>
      </a:accent5>
      <a:accent6>
        <a:srgbClr val="2A41D8"/>
      </a:accent6>
      <a:hlink>
        <a:srgbClr val="3F7CBF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14112</TotalTime>
  <Words>721</Words>
  <Application>Microsoft Office PowerPoint</Application>
  <PresentationFormat>Geniş ekran</PresentationFormat>
  <Paragraphs>84</Paragraphs>
  <Slides>20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Cambria Math</vt:lpstr>
      <vt:lpstr>Neue Haas Grotesk Text Pro</vt:lpstr>
      <vt:lpstr>AccentBoxVTI</vt:lpstr>
      <vt:lpstr>Tahvil Değerlemesi</vt:lpstr>
      <vt:lpstr>Tahvil Nedir?</vt:lpstr>
      <vt:lpstr>Tahvilin Özellikleri</vt:lpstr>
      <vt:lpstr>Tahville ilgili Temel Kavramlar</vt:lpstr>
      <vt:lpstr>Tahvilin Riskleri</vt:lpstr>
      <vt:lpstr>Tahvil Türleri</vt:lpstr>
      <vt:lpstr>Tahvilin Değeri</vt:lpstr>
      <vt:lpstr>Örnek-1</vt:lpstr>
      <vt:lpstr>Örnek-2</vt:lpstr>
      <vt:lpstr>Vadeye Kadar Getiri (Yield to Maturity)</vt:lpstr>
      <vt:lpstr>Örnek-3</vt:lpstr>
      <vt:lpstr>Tahvil ve Piyasa Faizleri Arasındaki İlişki</vt:lpstr>
      <vt:lpstr>Tahvil ve Piyasa Faizleri Arasındaki İlişki</vt:lpstr>
      <vt:lpstr>Tahvilde Süre (Macaulay Duration)</vt:lpstr>
      <vt:lpstr>Örnek-4</vt:lpstr>
      <vt:lpstr>Düzeltilmiş Macaulay Süresi</vt:lpstr>
      <vt:lpstr>Örnek-5</vt:lpstr>
      <vt:lpstr>Bono</vt:lpstr>
      <vt:lpstr>Bonoların Değerlemesi</vt:lpstr>
      <vt:lpstr>Örnek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Semih YILMAZER</dc:creator>
  <cp:lastModifiedBy>Semih YILMAZER</cp:lastModifiedBy>
  <cp:revision>24</cp:revision>
  <dcterms:created xsi:type="dcterms:W3CDTF">2024-10-21T11:13:45Z</dcterms:created>
  <dcterms:modified xsi:type="dcterms:W3CDTF">2024-12-24T20:10:30Z</dcterms:modified>
</cp:coreProperties>
</file>