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26"/>
  </p:notesMasterIdLst>
  <p:sldIdLst>
    <p:sldId id="256" r:id="rId2"/>
    <p:sldId id="257" r:id="rId3"/>
    <p:sldId id="258" r:id="rId4"/>
    <p:sldId id="259" r:id="rId5"/>
    <p:sldId id="260" r:id="rId6"/>
    <p:sldId id="262" r:id="rId7"/>
    <p:sldId id="261" r:id="rId8"/>
    <p:sldId id="263" r:id="rId9"/>
    <p:sldId id="272" r:id="rId10"/>
    <p:sldId id="264" r:id="rId11"/>
    <p:sldId id="265" r:id="rId12"/>
    <p:sldId id="266" r:id="rId13"/>
    <p:sldId id="267" r:id="rId14"/>
    <p:sldId id="268" r:id="rId15"/>
    <p:sldId id="269" r:id="rId16"/>
    <p:sldId id="270" r:id="rId17"/>
    <p:sldId id="271" r:id="rId18"/>
    <p:sldId id="273" r:id="rId19"/>
    <p:sldId id="274" r:id="rId20"/>
    <p:sldId id="277" r:id="rId21"/>
    <p:sldId id="275" r:id="rId22"/>
    <p:sldId id="276" r:id="rId23"/>
    <p:sldId id="278" r:id="rId24"/>
    <p:sldId id="279" r:id="rId25"/>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Açık Sti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Açık Stil 1 - Vurgu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Açık Stil 3 - Vurgu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2" autoAdjust="0"/>
    <p:restoredTop sz="94660"/>
  </p:normalViewPr>
  <p:slideViewPr>
    <p:cSldViewPr snapToGrid="0">
      <p:cViewPr varScale="1">
        <p:scale>
          <a:sx n="90" d="100"/>
          <a:sy n="90" d="100"/>
        </p:scale>
        <p:origin x="84"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D24B77-A316-4737-9524-B5E63E34862B}"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24B93782-5216-458C-B1FA-B2583C8D3130}">
      <dgm:prSet/>
      <dgm:spPr/>
      <dgm:t>
        <a:bodyPr/>
        <a:lstStyle/>
        <a:p>
          <a:r>
            <a:rPr lang="tr-TR"/>
            <a:t>İşletmenin temel amacı piyasa değerinin maksimize edilmesidir.</a:t>
          </a:r>
          <a:endParaRPr lang="en-US"/>
        </a:p>
      </dgm:t>
    </dgm:pt>
    <dgm:pt modelId="{5924164B-BEF4-4E06-A8D1-A69D92F91157}" type="parTrans" cxnId="{A9E520C1-64B6-4322-9381-8C8A8835BFC0}">
      <dgm:prSet/>
      <dgm:spPr/>
      <dgm:t>
        <a:bodyPr/>
        <a:lstStyle/>
        <a:p>
          <a:endParaRPr lang="en-US"/>
        </a:p>
      </dgm:t>
    </dgm:pt>
    <dgm:pt modelId="{3FA491EC-3261-4C63-8553-B6DED2632605}" type="sibTrans" cxnId="{A9E520C1-64B6-4322-9381-8C8A8835BFC0}">
      <dgm:prSet/>
      <dgm:spPr/>
      <dgm:t>
        <a:bodyPr/>
        <a:lstStyle/>
        <a:p>
          <a:endParaRPr lang="en-US"/>
        </a:p>
      </dgm:t>
    </dgm:pt>
    <dgm:pt modelId="{D69633AB-B99A-44D9-8E8C-309414E1CB72}">
      <dgm:prSet/>
      <dgm:spPr/>
      <dgm:t>
        <a:bodyPr/>
        <a:lstStyle/>
        <a:p>
          <a:r>
            <a:rPr lang="tr-TR"/>
            <a:t>Şirketin piyasa değerini artırmak için sermaye maliyetini yönetmek ve kontrol etmek gereklidir. </a:t>
          </a:r>
          <a:endParaRPr lang="en-US"/>
        </a:p>
      </dgm:t>
    </dgm:pt>
    <dgm:pt modelId="{13DEA941-798D-453D-AB94-7B1044CD2048}" type="parTrans" cxnId="{08E32BB0-6025-4117-9570-876E99798FD4}">
      <dgm:prSet/>
      <dgm:spPr/>
      <dgm:t>
        <a:bodyPr/>
        <a:lstStyle/>
        <a:p>
          <a:endParaRPr lang="en-US"/>
        </a:p>
      </dgm:t>
    </dgm:pt>
    <dgm:pt modelId="{580681E2-5294-415F-B662-C8A1FEE821D4}" type="sibTrans" cxnId="{08E32BB0-6025-4117-9570-876E99798FD4}">
      <dgm:prSet/>
      <dgm:spPr/>
      <dgm:t>
        <a:bodyPr/>
        <a:lstStyle/>
        <a:p>
          <a:endParaRPr lang="en-US"/>
        </a:p>
      </dgm:t>
    </dgm:pt>
    <dgm:pt modelId="{8CAE1F84-23D5-485C-BD82-62F19EBEE58D}">
      <dgm:prSet/>
      <dgm:spPr/>
      <dgm:t>
        <a:bodyPr/>
        <a:lstStyle/>
        <a:p>
          <a:r>
            <a:rPr lang="tr-TR"/>
            <a:t>Sermaye Maliyeti, bir işletmenin borç veya özkaynaklardan oluşan finansman bileşiminin maliyetidir. </a:t>
          </a:r>
          <a:endParaRPr lang="en-US"/>
        </a:p>
      </dgm:t>
    </dgm:pt>
    <dgm:pt modelId="{34D0BC65-C3A2-4FFE-9F94-D2BA31D84DE5}" type="parTrans" cxnId="{5E792DC4-16FE-4916-B32F-79C579263E94}">
      <dgm:prSet/>
      <dgm:spPr/>
      <dgm:t>
        <a:bodyPr/>
        <a:lstStyle/>
        <a:p>
          <a:endParaRPr lang="en-US"/>
        </a:p>
      </dgm:t>
    </dgm:pt>
    <dgm:pt modelId="{631DCE29-6447-4D56-B387-F01EBE866162}" type="sibTrans" cxnId="{5E792DC4-16FE-4916-B32F-79C579263E94}">
      <dgm:prSet/>
      <dgm:spPr/>
      <dgm:t>
        <a:bodyPr/>
        <a:lstStyle/>
        <a:p>
          <a:endParaRPr lang="en-US"/>
        </a:p>
      </dgm:t>
    </dgm:pt>
    <dgm:pt modelId="{8368633F-6AA8-48D1-AB8B-C57A6FBA0DEB}" type="pres">
      <dgm:prSet presAssocID="{11D24B77-A316-4737-9524-B5E63E34862B}" presName="linear" presStyleCnt="0">
        <dgm:presLayoutVars>
          <dgm:animLvl val="lvl"/>
          <dgm:resizeHandles val="exact"/>
        </dgm:presLayoutVars>
      </dgm:prSet>
      <dgm:spPr/>
    </dgm:pt>
    <dgm:pt modelId="{9284A329-F374-496D-B79E-D995A418834C}" type="pres">
      <dgm:prSet presAssocID="{24B93782-5216-458C-B1FA-B2583C8D3130}" presName="parentText" presStyleLbl="node1" presStyleIdx="0" presStyleCnt="3">
        <dgm:presLayoutVars>
          <dgm:chMax val="0"/>
          <dgm:bulletEnabled val="1"/>
        </dgm:presLayoutVars>
      </dgm:prSet>
      <dgm:spPr/>
    </dgm:pt>
    <dgm:pt modelId="{F367C8B6-C3D2-4324-8055-E3AA4F9609B1}" type="pres">
      <dgm:prSet presAssocID="{3FA491EC-3261-4C63-8553-B6DED2632605}" presName="spacer" presStyleCnt="0"/>
      <dgm:spPr/>
    </dgm:pt>
    <dgm:pt modelId="{FF0A9230-4DCB-4E67-95B3-92F84C3906F9}" type="pres">
      <dgm:prSet presAssocID="{D69633AB-B99A-44D9-8E8C-309414E1CB72}" presName="parentText" presStyleLbl="node1" presStyleIdx="1" presStyleCnt="3">
        <dgm:presLayoutVars>
          <dgm:chMax val="0"/>
          <dgm:bulletEnabled val="1"/>
        </dgm:presLayoutVars>
      </dgm:prSet>
      <dgm:spPr/>
    </dgm:pt>
    <dgm:pt modelId="{9B65E4C0-0191-486A-88CE-F4309C4C3F90}" type="pres">
      <dgm:prSet presAssocID="{580681E2-5294-415F-B662-C8A1FEE821D4}" presName="spacer" presStyleCnt="0"/>
      <dgm:spPr/>
    </dgm:pt>
    <dgm:pt modelId="{66896CCE-3A50-4E2E-B1B7-0A002938B5B8}" type="pres">
      <dgm:prSet presAssocID="{8CAE1F84-23D5-485C-BD82-62F19EBEE58D}" presName="parentText" presStyleLbl="node1" presStyleIdx="2" presStyleCnt="3">
        <dgm:presLayoutVars>
          <dgm:chMax val="0"/>
          <dgm:bulletEnabled val="1"/>
        </dgm:presLayoutVars>
      </dgm:prSet>
      <dgm:spPr/>
    </dgm:pt>
  </dgm:ptLst>
  <dgm:cxnLst>
    <dgm:cxn modelId="{77700305-B817-419C-A69D-34A001689BEE}" type="presOf" srcId="{11D24B77-A316-4737-9524-B5E63E34862B}" destId="{8368633F-6AA8-48D1-AB8B-C57A6FBA0DEB}" srcOrd="0" destOrd="0" presId="urn:microsoft.com/office/officeart/2005/8/layout/vList2"/>
    <dgm:cxn modelId="{10BE073A-BECB-4928-B316-BF41EABBB4C7}" type="presOf" srcId="{8CAE1F84-23D5-485C-BD82-62F19EBEE58D}" destId="{66896CCE-3A50-4E2E-B1B7-0A002938B5B8}" srcOrd="0" destOrd="0" presId="urn:microsoft.com/office/officeart/2005/8/layout/vList2"/>
    <dgm:cxn modelId="{7B4308A3-16EF-46B0-9B2A-4CEFF1D1292F}" type="presOf" srcId="{24B93782-5216-458C-B1FA-B2583C8D3130}" destId="{9284A329-F374-496D-B79E-D995A418834C}" srcOrd="0" destOrd="0" presId="urn:microsoft.com/office/officeart/2005/8/layout/vList2"/>
    <dgm:cxn modelId="{08E32BB0-6025-4117-9570-876E99798FD4}" srcId="{11D24B77-A316-4737-9524-B5E63E34862B}" destId="{D69633AB-B99A-44D9-8E8C-309414E1CB72}" srcOrd="1" destOrd="0" parTransId="{13DEA941-798D-453D-AB94-7B1044CD2048}" sibTransId="{580681E2-5294-415F-B662-C8A1FEE821D4}"/>
    <dgm:cxn modelId="{A9E520C1-64B6-4322-9381-8C8A8835BFC0}" srcId="{11D24B77-A316-4737-9524-B5E63E34862B}" destId="{24B93782-5216-458C-B1FA-B2583C8D3130}" srcOrd="0" destOrd="0" parTransId="{5924164B-BEF4-4E06-A8D1-A69D92F91157}" sibTransId="{3FA491EC-3261-4C63-8553-B6DED2632605}"/>
    <dgm:cxn modelId="{5E792DC4-16FE-4916-B32F-79C579263E94}" srcId="{11D24B77-A316-4737-9524-B5E63E34862B}" destId="{8CAE1F84-23D5-485C-BD82-62F19EBEE58D}" srcOrd="2" destOrd="0" parTransId="{34D0BC65-C3A2-4FFE-9F94-D2BA31D84DE5}" sibTransId="{631DCE29-6447-4D56-B387-F01EBE866162}"/>
    <dgm:cxn modelId="{5F4773F0-C0AE-4DFB-8223-41F6801D5C28}" type="presOf" srcId="{D69633AB-B99A-44D9-8E8C-309414E1CB72}" destId="{FF0A9230-4DCB-4E67-95B3-92F84C3906F9}" srcOrd="0" destOrd="0" presId="urn:microsoft.com/office/officeart/2005/8/layout/vList2"/>
    <dgm:cxn modelId="{A7C3AEF2-7155-4319-95B8-1DD32DD7C8AD}" type="presParOf" srcId="{8368633F-6AA8-48D1-AB8B-C57A6FBA0DEB}" destId="{9284A329-F374-496D-B79E-D995A418834C}" srcOrd="0" destOrd="0" presId="urn:microsoft.com/office/officeart/2005/8/layout/vList2"/>
    <dgm:cxn modelId="{7670A063-865C-4789-A2A8-161BF21ACD96}" type="presParOf" srcId="{8368633F-6AA8-48D1-AB8B-C57A6FBA0DEB}" destId="{F367C8B6-C3D2-4324-8055-E3AA4F9609B1}" srcOrd="1" destOrd="0" presId="urn:microsoft.com/office/officeart/2005/8/layout/vList2"/>
    <dgm:cxn modelId="{4C3A828C-0000-412F-964A-EF3EA10B9202}" type="presParOf" srcId="{8368633F-6AA8-48D1-AB8B-C57A6FBA0DEB}" destId="{FF0A9230-4DCB-4E67-95B3-92F84C3906F9}" srcOrd="2" destOrd="0" presId="urn:microsoft.com/office/officeart/2005/8/layout/vList2"/>
    <dgm:cxn modelId="{1B0E1570-4A0C-484F-AAD4-25CE6A7FD686}" type="presParOf" srcId="{8368633F-6AA8-48D1-AB8B-C57A6FBA0DEB}" destId="{9B65E4C0-0191-486A-88CE-F4309C4C3F90}" srcOrd="3" destOrd="0" presId="urn:microsoft.com/office/officeart/2005/8/layout/vList2"/>
    <dgm:cxn modelId="{65DC000A-8F8C-468F-BC7E-E1D3E56F12D4}" type="presParOf" srcId="{8368633F-6AA8-48D1-AB8B-C57A6FBA0DEB}" destId="{66896CCE-3A50-4E2E-B1B7-0A002938B5B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393B64-BDC9-41D4-BF34-1037170F1765}"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596E60E8-3A2C-4DC9-9E3D-B7C578CAC90D}">
      <dgm:prSet/>
      <dgm:spPr/>
      <dgm:t>
        <a:bodyPr/>
        <a:lstStyle/>
        <a:p>
          <a:r>
            <a:rPr lang="tr-TR"/>
            <a:t>Sermaye maliyetini düşürmek karlılığı ve rekabet gücünü artırır. </a:t>
          </a:r>
          <a:endParaRPr lang="en-US"/>
        </a:p>
      </dgm:t>
    </dgm:pt>
    <dgm:pt modelId="{30EA5468-39AD-4901-973B-9FF534D29451}" type="parTrans" cxnId="{A0913467-D6EA-416F-BF75-8295ADF1E271}">
      <dgm:prSet/>
      <dgm:spPr/>
      <dgm:t>
        <a:bodyPr/>
        <a:lstStyle/>
        <a:p>
          <a:endParaRPr lang="en-US"/>
        </a:p>
      </dgm:t>
    </dgm:pt>
    <dgm:pt modelId="{6E0B20C7-1FEF-45E4-BB1D-8CECE6800F34}" type="sibTrans" cxnId="{A0913467-D6EA-416F-BF75-8295ADF1E271}">
      <dgm:prSet/>
      <dgm:spPr/>
      <dgm:t>
        <a:bodyPr/>
        <a:lstStyle/>
        <a:p>
          <a:endParaRPr lang="en-US"/>
        </a:p>
      </dgm:t>
    </dgm:pt>
    <dgm:pt modelId="{F3094D81-20ED-4131-89B9-31C63F00BD1B}">
      <dgm:prSet/>
      <dgm:spPr/>
      <dgm:t>
        <a:bodyPr/>
        <a:lstStyle/>
        <a:p>
          <a:r>
            <a:rPr lang="tr-TR"/>
            <a:t>Projelerin değerlendirilmesinde önem taşır.</a:t>
          </a:r>
          <a:endParaRPr lang="en-US"/>
        </a:p>
      </dgm:t>
    </dgm:pt>
    <dgm:pt modelId="{70DE608C-B3ED-42B2-8EE9-9791D07EEB23}" type="parTrans" cxnId="{9CBAAEC8-E8AE-43F2-9B51-1F336930467B}">
      <dgm:prSet/>
      <dgm:spPr/>
      <dgm:t>
        <a:bodyPr/>
        <a:lstStyle/>
        <a:p>
          <a:endParaRPr lang="en-US"/>
        </a:p>
      </dgm:t>
    </dgm:pt>
    <dgm:pt modelId="{9CE67A66-0D29-4EA9-95D3-539CF46C7D74}" type="sibTrans" cxnId="{9CBAAEC8-E8AE-43F2-9B51-1F336930467B}">
      <dgm:prSet/>
      <dgm:spPr/>
      <dgm:t>
        <a:bodyPr/>
        <a:lstStyle/>
        <a:p>
          <a:endParaRPr lang="en-US"/>
        </a:p>
      </dgm:t>
    </dgm:pt>
    <dgm:pt modelId="{7990ECAE-E6D7-450F-B793-231599E74DF2}">
      <dgm:prSet/>
      <dgm:spPr/>
      <dgm:t>
        <a:bodyPr/>
        <a:lstStyle/>
        <a:p>
          <a:r>
            <a:rPr lang="tr-TR"/>
            <a:t>İşletme değerinin hesaplanmasında kullanılır. </a:t>
          </a:r>
          <a:endParaRPr lang="en-US"/>
        </a:p>
      </dgm:t>
    </dgm:pt>
    <dgm:pt modelId="{03DEA9E3-3A24-41ED-85D1-3BEE89B146C4}" type="parTrans" cxnId="{F452CF0D-AAA1-4AD7-8537-7E895BC370D5}">
      <dgm:prSet/>
      <dgm:spPr/>
      <dgm:t>
        <a:bodyPr/>
        <a:lstStyle/>
        <a:p>
          <a:endParaRPr lang="en-US"/>
        </a:p>
      </dgm:t>
    </dgm:pt>
    <dgm:pt modelId="{AEA7334F-D8C6-47B1-BEE5-ECD397B1D7ED}" type="sibTrans" cxnId="{F452CF0D-AAA1-4AD7-8537-7E895BC370D5}">
      <dgm:prSet/>
      <dgm:spPr/>
      <dgm:t>
        <a:bodyPr/>
        <a:lstStyle/>
        <a:p>
          <a:endParaRPr lang="en-US"/>
        </a:p>
      </dgm:t>
    </dgm:pt>
    <dgm:pt modelId="{ACF5BCF3-BEBD-4BEB-B578-F57D082C7EFA}">
      <dgm:prSet/>
      <dgm:spPr/>
      <dgm:t>
        <a:bodyPr/>
        <a:lstStyle/>
        <a:p>
          <a:r>
            <a:rPr lang="tr-TR"/>
            <a:t>Optimal sermaye yapısını belirlemede önemlidir. </a:t>
          </a:r>
          <a:endParaRPr lang="en-US"/>
        </a:p>
      </dgm:t>
    </dgm:pt>
    <dgm:pt modelId="{B7096410-2FC7-40E6-9053-1C8233D1A7C9}" type="parTrans" cxnId="{82C4BDE2-1077-4896-B319-B8605BF89CE4}">
      <dgm:prSet/>
      <dgm:spPr/>
      <dgm:t>
        <a:bodyPr/>
        <a:lstStyle/>
        <a:p>
          <a:endParaRPr lang="en-US"/>
        </a:p>
      </dgm:t>
    </dgm:pt>
    <dgm:pt modelId="{F4257C76-447D-4F1F-BFF7-98EB12EBB2EB}" type="sibTrans" cxnId="{82C4BDE2-1077-4896-B319-B8605BF89CE4}">
      <dgm:prSet/>
      <dgm:spPr/>
      <dgm:t>
        <a:bodyPr/>
        <a:lstStyle/>
        <a:p>
          <a:endParaRPr lang="en-US"/>
        </a:p>
      </dgm:t>
    </dgm:pt>
    <dgm:pt modelId="{CC5527CC-1F52-4985-8D67-814AD99B9162}" type="pres">
      <dgm:prSet presAssocID="{AD393B64-BDC9-41D4-BF34-1037170F1765}" presName="linear" presStyleCnt="0">
        <dgm:presLayoutVars>
          <dgm:animLvl val="lvl"/>
          <dgm:resizeHandles val="exact"/>
        </dgm:presLayoutVars>
      </dgm:prSet>
      <dgm:spPr/>
    </dgm:pt>
    <dgm:pt modelId="{DAF0B92F-7F74-45AC-8681-DBB39C6A6A57}" type="pres">
      <dgm:prSet presAssocID="{596E60E8-3A2C-4DC9-9E3D-B7C578CAC90D}" presName="parentText" presStyleLbl="node1" presStyleIdx="0" presStyleCnt="4">
        <dgm:presLayoutVars>
          <dgm:chMax val="0"/>
          <dgm:bulletEnabled val="1"/>
        </dgm:presLayoutVars>
      </dgm:prSet>
      <dgm:spPr/>
    </dgm:pt>
    <dgm:pt modelId="{E4C98197-1FC9-4D3F-86DE-150EB3BC6546}" type="pres">
      <dgm:prSet presAssocID="{6E0B20C7-1FEF-45E4-BB1D-8CECE6800F34}" presName="spacer" presStyleCnt="0"/>
      <dgm:spPr/>
    </dgm:pt>
    <dgm:pt modelId="{F7D935B6-F41F-4992-A357-F2F992DBC025}" type="pres">
      <dgm:prSet presAssocID="{F3094D81-20ED-4131-89B9-31C63F00BD1B}" presName="parentText" presStyleLbl="node1" presStyleIdx="1" presStyleCnt="4">
        <dgm:presLayoutVars>
          <dgm:chMax val="0"/>
          <dgm:bulletEnabled val="1"/>
        </dgm:presLayoutVars>
      </dgm:prSet>
      <dgm:spPr/>
    </dgm:pt>
    <dgm:pt modelId="{84FD1AD4-68C1-4DB6-A280-9DACB1FD11C5}" type="pres">
      <dgm:prSet presAssocID="{9CE67A66-0D29-4EA9-95D3-539CF46C7D74}" presName="spacer" presStyleCnt="0"/>
      <dgm:spPr/>
    </dgm:pt>
    <dgm:pt modelId="{63A4F8B2-7135-48BD-B2B7-D96CFBF669A7}" type="pres">
      <dgm:prSet presAssocID="{7990ECAE-E6D7-450F-B793-231599E74DF2}" presName="parentText" presStyleLbl="node1" presStyleIdx="2" presStyleCnt="4">
        <dgm:presLayoutVars>
          <dgm:chMax val="0"/>
          <dgm:bulletEnabled val="1"/>
        </dgm:presLayoutVars>
      </dgm:prSet>
      <dgm:spPr/>
    </dgm:pt>
    <dgm:pt modelId="{E55F7282-D594-46B0-8C65-39E840722B90}" type="pres">
      <dgm:prSet presAssocID="{AEA7334F-D8C6-47B1-BEE5-ECD397B1D7ED}" presName="spacer" presStyleCnt="0"/>
      <dgm:spPr/>
    </dgm:pt>
    <dgm:pt modelId="{E66D9585-0B4C-420E-8687-292A85362ED8}" type="pres">
      <dgm:prSet presAssocID="{ACF5BCF3-BEBD-4BEB-B578-F57D082C7EFA}" presName="parentText" presStyleLbl="node1" presStyleIdx="3" presStyleCnt="4">
        <dgm:presLayoutVars>
          <dgm:chMax val="0"/>
          <dgm:bulletEnabled val="1"/>
        </dgm:presLayoutVars>
      </dgm:prSet>
      <dgm:spPr/>
    </dgm:pt>
  </dgm:ptLst>
  <dgm:cxnLst>
    <dgm:cxn modelId="{F452CF0D-AAA1-4AD7-8537-7E895BC370D5}" srcId="{AD393B64-BDC9-41D4-BF34-1037170F1765}" destId="{7990ECAE-E6D7-450F-B793-231599E74DF2}" srcOrd="2" destOrd="0" parTransId="{03DEA9E3-3A24-41ED-85D1-3BEE89B146C4}" sibTransId="{AEA7334F-D8C6-47B1-BEE5-ECD397B1D7ED}"/>
    <dgm:cxn modelId="{A0913467-D6EA-416F-BF75-8295ADF1E271}" srcId="{AD393B64-BDC9-41D4-BF34-1037170F1765}" destId="{596E60E8-3A2C-4DC9-9E3D-B7C578CAC90D}" srcOrd="0" destOrd="0" parTransId="{30EA5468-39AD-4901-973B-9FF534D29451}" sibTransId="{6E0B20C7-1FEF-45E4-BB1D-8CECE6800F34}"/>
    <dgm:cxn modelId="{D0F21377-4955-4C24-89FD-CE8466D2EE8F}" type="presOf" srcId="{F3094D81-20ED-4131-89B9-31C63F00BD1B}" destId="{F7D935B6-F41F-4992-A357-F2F992DBC025}" srcOrd="0" destOrd="0" presId="urn:microsoft.com/office/officeart/2005/8/layout/vList2"/>
    <dgm:cxn modelId="{44359D80-33A6-467A-9328-C8A2F0352281}" type="presOf" srcId="{596E60E8-3A2C-4DC9-9E3D-B7C578CAC90D}" destId="{DAF0B92F-7F74-45AC-8681-DBB39C6A6A57}" srcOrd="0" destOrd="0" presId="urn:microsoft.com/office/officeart/2005/8/layout/vList2"/>
    <dgm:cxn modelId="{63905A93-B043-476E-875D-CBEE5BA5873D}" type="presOf" srcId="{AD393B64-BDC9-41D4-BF34-1037170F1765}" destId="{CC5527CC-1F52-4985-8D67-814AD99B9162}" srcOrd="0" destOrd="0" presId="urn:microsoft.com/office/officeart/2005/8/layout/vList2"/>
    <dgm:cxn modelId="{9CBAAEC8-E8AE-43F2-9B51-1F336930467B}" srcId="{AD393B64-BDC9-41D4-BF34-1037170F1765}" destId="{F3094D81-20ED-4131-89B9-31C63F00BD1B}" srcOrd="1" destOrd="0" parTransId="{70DE608C-B3ED-42B2-8EE9-9791D07EEB23}" sibTransId="{9CE67A66-0D29-4EA9-95D3-539CF46C7D74}"/>
    <dgm:cxn modelId="{9757CACD-DCA5-4907-A9DC-F8B3D4E89A09}" type="presOf" srcId="{ACF5BCF3-BEBD-4BEB-B578-F57D082C7EFA}" destId="{E66D9585-0B4C-420E-8687-292A85362ED8}" srcOrd="0" destOrd="0" presId="urn:microsoft.com/office/officeart/2005/8/layout/vList2"/>
    <dgm:cxn modelId="{13C2A0DF-EDE5-4261-B46A-3AD31AC19D50}" type="presOf" srcId="{7990ECAE-E6D7-450F-B793-231599E74DF2}" destId="{63A4F8B2-7135-48BD-B2B7-D96CFBF669A7}" srcOrd="0" destOrd="0" presId="urn:microsoft.com/office/officeart/2005/8/layout/vList2"/>
    <dgm:cxn modelId="{82C4BDE2-1077-4896-B319-B8605BF89CE4}" srcId="{AD393B64-BDC9-41D4-BF34-1037170F1765}" destId="{ACF5BCF3-BEBD-4BEB-B578-F57D082C7EFA}" srcOrd="3" destOrd="0" parTransId="{B7096410-2FC7-40E6-9053-1C8233D1A7C9}" sibTransId="{F4257C76-447D-4F1F-BFF7-98EB12EBB2EB}"/>
    <dgm:cxn modelId="{0D839841-867D-4A6A-A438-0888745C5985}" type="presParOf" srcId="{CC5527CC-1F52-4985-8D67-814AD99B9162}" destId="{DAF0B92F-7F74-45AC-8681-DBB39C6A6A57}" srcOrd="0" destOrd="0" presId="urn:microsoft.com/office/officeart/2005/8/layout/vList2"/>
    <dgm:cxn modelId="{4F50879D-0C80-45B4-8DBB-ED9A83F36976}" type="presParOf" srcId="{CC5527CC-1F52-4985-8D67-814AD99B9162}" destId="{E4C98197-1FC9-4D3F-86DE-150EB3BC6546}" srcOrd="1" destOrd="0" presId="urn:microsoft.com/office/officeart/2005/8/layout/vList2"/>
    <dgm:cxn modelId="{6EB42E8C-8C81-4507-B36A-66D8DA5637F6}" type="presParOf" srcId="{CC5527CC-1F52-4985-8D67-814AD99B9162}" destId="{F7D935B6-F41F-4992-A357-F2F992DBC025}" srcOrd="2" destOrd="0" presId="urn:microsoft.com/office/officeart/2005/8/layout/vList2"/>
    <dgm:cxn modelId="{6FC7DC4F-D11F-404C-BC59-1E749EEDD8C4}" type="presParOf" srcId="{CC5527CC-1F52-4985-8D67-814AD99B9162}" destId="{84FD1AD4-68C1-4DB6-A280-9DACB1FD11C5}" srcOrd="3" destOrd="0" presId="urn:microsoft.com/office/officeart/2005/8/layout/vList2"/>
    <dgm:cxn modelId="{D14FCFF6-D4FB-4426-A2DA-2742EA2BCAEA}" type="presParOf" srcId="{CC5527CC-1F52-4985-8D67-814AD99B9162}" destId="{63A4F8B2-7135-48BD-B2B7-D96CFBF669A7}" srcOrd="4" destOrd="0" presId="urn:microsoft.com/office/officeart/2005/8/layout/vList2"/>
    <dgm:cxn modelId="{39138012-8897-4E39-84E0-92A7F260867B}" type="presParOf" srcId="{CC5527CC-1F52-4985-8D67-814AD99B9162}" destId="{E55F7282-D594-46B0-8C65-39E840722B90}" srcOrd="5" destOrd="0" presId="urn:microsoft.com/office/officeart/2005/8/layout/vList2"/>
    <dgm:cxn modelId="{88807C56-882C-435E-901E-141D7A1F26C0}" type="presParOf" srcId="{CC5527CC-1F52-4985-8D67-814AD99B9162}" destId="{E66D9585-0B4C-420E-8687-292A85362ED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944114C-22AA-4D87-961B-EBE3F9F882A6}" type="doc">
      <dgm:prSet loTypeId="urn:microsoft.com/office/officeart/2016/7/layout/LinearBlockProcessNumbered" loCatId="process" qsTypeId="urn:microsoft.com/office/officeart/2005/8/quickstyle/simple1" qsCatId="simple" csTypeId="urn:microsoft.com/office/officeart/2005/8/colors/colorful1" csCatId="colorful"/>
      <dgm:spPr/>
      <dgm:t>
        <a:bodyPr/>
        <a:lstStyle/>
        <a:p>
          <a:endParaRPr lang="en-US"/>
        </a:p>
      </dgm:t>
    </dgm:pt>
    <dgm:pt modelId="{90D9B4AD-E13A-4D6E-AC33-1C211D695C55}">
      <dgm:prSet/>
      <dgm:spPr/>
      <dgm:t>
        <a:bodyPr/>
        <a:lstStyle/>
        <a:p>
          <a:r>
            <a:rPr lang="tr-TR"/>
            <a:t>Bir şirketin finansman kaynakları temel olarak borçlar ve özkaynaklardır. </a:t>
          </a:r>
          <a:endParaRPr lang="en-US"/>
        </a:p>
      </dgm:t>
    </dgm:pt>
    <dgm:pt modelId="{0F28A373-BA25-4C80-AC94-8E34094B1477}" type="parTrans" cxnId="{74B43BDE-A533-4C17-B555-7B972FC37481}">
      <dgm:prSet/>
      <dgm:spPr/>
      <dgm:t>
        <a:bodyPr/>
        <a:lstStyle/>
        <a:p>
          <a:endParaRPr lang="en-US"/>
        </a:p>
      </dgm:t>
    </dgm:pt>
    <dgm:pt modelId="{C9FB2151-FDC4-46CB-A62A-92442BF937BE}" type="sibTrans" cxnId="{74B43BDE-A533-4C17-B555-7B972FC37481}">
      <dgm:prSet phldrT="01" phldr="0"/>
      <dgm:spPr/>
      <dgm:t>
        <a:bodyPr/>
        <a:lstStyle/>
        <a:p>
          <a:r>
            <a:rPr lang="en-US"/>
            <a:t>01</a:t>
          </a:r>
        </a:p>
      </dgm:t>
    </dgm:pt>
    <dgm:pt modelId="{E1545909-AE2D-4871-885C-541BFEC84234}">
      <dgm:prSet/>
      <dgm:spPr/>
      <dgm:t>
        <a:bodyPr/>
        <a:lstStyle/>
        <a:p>
          <a:r>
            <a:rPr lang="tr-TR"/>
            <a:t>Borçlar kısa vadeli ve uzun vadeli olmak üzere iki türlüdür. </a:t>
          </a:r>
          <a:endParaRPr lang="en-US"/>
        </a:p>
      </dgm:t>
    </dgm:pt>
    <dgm:pt modelId="{401B7EF2-3B4D-4063-A1D1-8451D34BABDB}" type="parTrans" cxnId="{0A4BEBFD-C962-4467-9E6F-E0C6414EBFE8}">
      <dgm:prSet/>
      <dgm:spPr/>
      <dgm:t>
        <a:bodyPr/>
        <a:lstStyle/>
        <a:p>
          <a:endParaRPr lang="en-US"/>
        </a:p>
      </dgm:t>
    </dgm:pt>
    <dgm:pt modelId="{D9913CC6-EDD1-4E92-83BF-DE8619A20E51}" type="sibTrans" cxnId="{0A4BEBFD-C962-4467-9E6F-E0C6414EBFE8}">
      <dgm:prSet phldrT="02" phldr="0"/>
      <dgm:spPr/>
      <dgm:t>
        <a:bodyPr/>
        <a:lstStyle/>
        <a:p>
          <a:r>
            <a:rPr lang="en-US"/>
            <a:t>02</a:t>
          </a:r>
        </a:p>
      </dgm:t>
    </dgm:pt>
    <dgm:pt modelId="{C6ECDD2B-1D02-47B8-AFC0-CDC8B56E2EC8}">
      <dgm:prSet/>
      <dgm:spPr/>
      <dgm:t>
        <a:bodyPr/>
        <a:lstStyle/>
        <a:p>
          <a:r>
            <a:rPr lang="tr-TR"/>
            <a:t>Sermaye yapısı bir şirketin hangi kaynak türünden ne oranda kullandığını gösterir. </a:t>
          </a:r>
          <a:endParaRPr lang="en-US"/>
        </a:p>
      </dgm:t>
    </dgm:pt>
    <dgm:pt modelId="{BAE5199C-A758-4792-83F6-A5F06DD562E6}" type="parTrans" cxnId="{F5278C76-D991-429D-BE2C-7565727CD1BC}">
      <dgm:prSet/>
      <dgm:spPr/>
      <dgm:t>
        <a:bodyPr/>
        <a:lstStyle/>
        <a:p>
          <a:endParaRPr lang="en-US"/>
        </a:p>
      </dgm:t>
    </dgm:pt>
    <dgm:pt modelId="{A749AA11-502E-4A54-93F6-7F6E14098535}" type="sibTrans" cxnId="{F5278C76-D991-429D-BE2C-7565727CD1BC}">
      <dgm:prSet phldrT="03" phldr="0"/>
      <dgm:spPr/>
      <dgm:t>
        <a:bodyPr/>
        <a:lstStyle/>
        <a:p>
          <a:r>
            <a:rPr lang="en-US"/>
            <a:t>03</a:t>
          </a:r>
        </a:p>
      </dgm:t>
    </dgm:pt>
    <dgm:pt modelId="{638C855C-11A7-49D1-8156-D66BE9F7DE8B}" type="pres">
      <dgm:prSet presAssocID="{9944114C-22AA-4D87-961B-EBE3F9F882A6}" presName="Name0" presStyleCnt="0">
        <dgm:presLayoutVars>
          <dgm:animLvl val="lvl"/>
          <dgm:resizeHandles val="exact"/>
        </dgm:presLayoutVars>
      </dgm:prSet>
      <dgm:spPr/>
    </dgm:pt>
    <dgm:pt modelId="{F20A6A5E-AF52-491F-A21D-3DD75E9DAEFF}" type="pres">
      <dgm:prSet presAssocID="{90D9B4AD-E13A-4D6E-AC33-1C211D695C55}" presName="compositeNode" presStyleCnt="0">
        <dgm:presLayoutVars>
          <dgm:bulletEnabled val="1"/>
        </dgm:presLayoutVars>
      </dgm:prSet>
      <dgm:spPr/>
    </dgm:pt>
    <dgm:pt modelId="{45A45D93-D035-45F0-AC2E-5D253D33FC1B}" type="pres">
      <dgm:prSet presAssocID="{90D9B4AD-E13A-4D6E-AC33-1C211D695C55}" presName="bgRect" presStyleLbl="alignNode1" presStyleIdx="0" presStyleCnt="3"/>
      <dgm:spPr/>
    </dgm:pt>
    <dgm:pt modelId="{5C0FAE61-5D3C-4B65-8B25-D94DF26AFB41}" type="pres">
      <dgm:prSet presAssocID="{C9FB2151-FDC4-46CB-A62A-92442BF937BE}" presName="sibTransNodeRect" presStyleLbl="alignNode1" presStyleIdx="0" presStyleCnt="3">
        <dgm:presLayoutVars>
          <dgm:chMax val="0"/>
          <dgm:bulletEnabled val="1"/>
        </dgm:presLayoutVars>
      </dgm:prSet>
      <dgm:spPr/>
    </dgm:pt>
    <dgm:pt modelId="{9D9662D3-3FA5-4C90-AFFE-8AB122C428E1}" type="pres">
      <dgm:prSet presAssocID="{90D9B4AD-E13A-4D6E-AC33-1C211D695C55}" presName="nodeRect" presStyleLbl="alignNode1" presStyleIdx="0" presStyleCnt="3">
        <dgm:presLayoutVars>
          <dgm:bulletEnabled val="1"/>
        </dgm:presLayoutVars>
      </dgm:prSet>
      <dgm:spPr/>
    </dgm:pt>
    <dgm:pt modelId="{3A384738-CA7A-4BDB-8C6A-7D9B6C2F1D56}" type="pres">
      <dgm:prSet presAssocID="{C9FB2151-FDC4-46CB-A62A-92442BF937BE}" presName="sibTrans" presStyleCnt="0"/>
      <dgm:spPr/>
    </dgm:pt>
    <dgm:pt modelId="{D79E6AF4-7C79-479B-8432-C4A2DD520639}" type="pres">
      <dgm:prSet presAssocID="{E1545909-AE2D-4871-885C-541BFEC84234}" presName="compositeNode" presStyleCnt="0">
        <dgm:presLayoutVars>
          <dgm:bulletEnabled val="1"/>
        </dgm:presLayoutVars>
      </dgm:prSet>
      <dgm:spPr/>
    </dgm:pt>
    <dgm:pt modelId="{815FD3A3-6FCA-4512-AB5A-4AD972A3658D}" type="pres">
      <dgm:prSet presAssocID="{E1545909-AE2D-4871-885C-541BFEC84234}" presName="bgRect" presStyleLbl="alignNode1" presStyleIdx="1" presStyleCnt="3"/>
      <dgm:spPr/>
    </dgm:pt>
    <dgm:pt modelId="{88ED6CEC-3C05-4CA0-8DAF-D1C6B9618454}" type="pres">
      <dgm:prSet presAssocID="{D9913CC6-EDD1-4E92-83BF-DE8619A20E51}" presName="sibTransNodeRect" presStyleLbl="alignNode1" presStyleIdx="1" presStyleCnt="3">
        <dgm:presLayoutVars>
          <dgm:chMax val="0"/>
          <dgm:bulletEnabled val="1"/>
        </dgm:presLayoutVars>
      </dgm:prSet>
      <dgm:spPr/>
    </dgm:pt>
    <dgm:pt modelId="{A51EDA21-732B-4F75-803A-D9A1D5ACF27D}" type="pres">
      <dgm:prSet presAssocID="{E1545909-AE2D-4871-885C-541BFEC84234}" presName="nodeRect" presStyleLbl="alignNode1" presStyleIdx="1" presStyleCnt="3">
        <dgm:presLayoutVars>
          <dgm:bulletEnabled val="1"/>
        </dgm:presLayoutVars>
      </dgm:prSet>
      <dgm:spPr/>
    </dgm:pt>
    <dgm:pt modelId="{7C9975CB-8255-4E81-AA1C-D56D90C439EC}" type="pres">
      <dgm:prSet presAssocID="{D9913CC6-EDD1-4E92-83BF-DE8619A20E51}" presName="sibTrans" presStyleCnt="0"/>
      <dgm:spPr/>
    </dgm:pt>
    <dgm:pt modelId="{2A7A0103-4ADD-40B1-8CF1-D10067CE5898}" type="pres">
      <dgm:prSet presAssocID="{C6ECDD2B-1D02-47B8-AFC0-CDC8B56E2EC8}" presName="compositeNode" presStyleCnt="0">
        <dgm:presLayoutVars>
          <dgm:bulletEnabled val="1"/>
        </dgm:presLayoutVars>
      </dgm:prSet>
      <dgm:spPr/>
    </dgm:pt>
    <dgm:pt modelId="{D1D002D7-4D73-4D1A-90B5-F4043574751A}" type="pres">
      <dgm:prSet presAssocID="{C6ECDD2B-1D02-47B8-AFC0-CDC8B56E2EC8}" presName="bgRect" presStyleLbl="alignNode1" presStyleIdx="2" presStyleCnt="3"/>
      <dgm:spPr/>
    </dgm:pt>
    <dgm:pt modelId="{2712F0A5-62B3-4F65-A02E-6CC705AC4479}" type="pres">
      <dgm:prSet presAssocID="{A749AA11-502E-4A54-93F6-7F6E14098535}" presName="sibTransNodeRect" presStyleLbl="alignNode1" presStyleIdx="2" presStyleCnt="3">
        <dgm:presLayoutVars>
          <dgm:chMax val="0"/>
          <dgm:bulletEnabled val="1"/>
        </dgm:presLayoutVars>
      </dgm:prSet>
      <dgm:spPr/>
    </dgm:pt>
    <dgm:pt modelId="{40F793B3-34FC-4BF3-A44A-787FBB6C71AF}" type="pres">
      <dgm:prSet presAssocID="{C6ECDD2B-1D02-47B8-AFC0-CDC8B56E2EC8}" presName="nodeRect" presStyleLbl="alignNode1" presStyleIdx="2" presStyleCnt="3">
        <dgm:presLayoutVars>
          <dgm:bulletEnabled val="1"/>
        </dgm:presLayoutVars>
      </dgm:prSet>
      <dgm:spPr/>
    </dgm:pt>
  </dgm:ptLst>
  <dgm:cxnLst>
    <dgm:cxn modelId="{F670AC24-8B2B-443C-8D71-554C9FCD5D2D}" type="presOf" srcId="{C6ECDD2B-1D02-47B8-AFC0-CDC8B56E2EC8}" destId="{D1D002D7-4D73-4D1A-90B5-F4043574751A}" srcOrd="0" destOrd="0" presId="urn:microsoft.com/office/officeart/2016/7/layout/LinearBlockProcessNumbered"/>
    <dgm:cxn modelId="{1875D229-1F2A-4217-BFFA-E15A3D76288A}" type="presOf" srcId="{E1545909-AE2D-4871-885C-541BFEC84234}" destId="{815FD3A3-6FCA-4512-AB5A-4AD972A3658D}" srcOrd="0" destOrd="0" presId="urn:microsoft.com/office/officeart/2016/7/layout/LinearBlockProcessNumbered"/>
    <dgm:cxn modelId="{3DFC0867-776F-4441-89EC-66714C655408}" type="presOf" srcId="{D9913CC6-EDD1-4E92-83BF-DE8619A20E51}" destId="{88ED6CEC-3C05-4CA0-8DAF-D1C6B9618454}" srcOrd="0" destOrd="0" presId="urn:microsoft.com/office/officeart/2016/7/layout/LinearBlockProcessNumbered"/>
    <dgm:cxn modelId="{5117FC52-5F04-4E87-990D-CCF4874FC631}" type="presOf" srcId="{90D9B4AD-E13A-4D6E-AC33-1C211D695C55}" destId="{45A45D93-D035-45F0-AC2E-5D253D33FC1B}" srcOrd="0" destOrd="0" presId="urn:microsoft.com/office/officeart/2016/7/layout/LinearBlockProcessNumbered"/>
    <dgm:cxn modelId="{F5278C76-D991-429D-BE2C-7565727CD1BC}" srcId="{9944114C-22AA-4D87-961B-EBE3F9F882A6}" destId="{C6ECDD2B-1D02-47B8-AFC0-CDC8B56E2EC8}" srcOrd="2" destOrd="0" parTransId="{BAE5199C-A758-4792-83F6-A5F06DD562E6}" sibTransId="{A749AA11-502E-4A54-93F6-7F6E14098535}"/>
    <dgm:cxn modelId="{5E51EF7F-2FCF-4BC8-970B-C600BABC170C}" type="presOf" srcId="{90D9B4AD-E13A-4D6E-AC33-1C211D695C55}" destId="{9D9662D3-3FA5-4C90-AFFE-8AB122C428E1}" srcOrd="1" destOrd="0" presId="urn:microsoft.com/office/officeart/2016/7/layout/LinearBlockProcessNumbered"/>
    <dgm:cxn modelId="{7A7C1A96-DD6F-4E79-AE96-7C2B42C5BA74}" type="presOf" srcId="{E1545909-AE2D-4871-885C-541BFEC84234}" destId="{A51EDA21-732B-4F75-803A-D9A1D5ACF27D}" srcOrd="1" destOrd="0" presId="urn:microsoft.com/office/officeart/2016/7/layout/LinearBlockProcessNumbered"/>
    <dgm:cxn modelId="{563683B0-EDFA-42B9-A4AA-069543BD4D19}" type="presOf" srcId="{C9FB2151-FDC4-46CB-A62A-92442BF937BE}" destId="{5C0FAE61-5D3C-4B65-8B25-D94DF26AFB41}" srcOrd="0" destOrd="0" presId="urn:microsoft.com/office/officeart/2016/7/layout/LinearBlockProcessNumbered"/>
    <dgm:cxn modelId="{9CE704D0-0526-4F89-8E28-AA3C131C757B}" type="presOf" srcId="{9944114C-22AA-4D87-961B-EBE3F9F882A6}" destId="{638C855C-11A7-49D1-8156-D66BE9F7DE8B}" srcOrd="0" destOrd="0" presId="urn:microsoft.com/office/officeart/2016/7/layout/LinearBlockProcessNumbered"/>
    <dgm:cxn modelId="{74B43BDE-A533-4C17-B555-7B972FC37481}" srcId="{9944114C-22AA-4D87-961B-EBE3F9F882A6}" destId="{90D9B4AD-E13A-4D6E-AC33-1C211D695C55}" srcOrd="0" destOrd="0" parTransId="{0F28A373-BA25-4C80-AC94-8E34094B1477}" sibTransId="{C9FB2151-FDC4-46CB-A62A-92442BF937BE}"/>
    <dgm:cxn modelId="{48649EE6-BAC9-45E4-8D73-E517AED95C57}" type="presOf" srcId="{A749AA11-502E-4A54-93F6-7F6E14098535}" destId="{2712F0A5-62B3-4F65-A02E-6CC705AC4479}" srcOrd="0" destOrd="0" presId="urn:microsoft.com/office/officeart/2016/7/layout/LinearBlockProcessNumbered"/>
    <dgm:cxn modelId="{7DFA31FC-0923-42BC-AD57-3FCF70E5474B}" type="presOf" srcId="{C6ECDD2B-1D02-47B8-AFC0-CDC8B56E2EC8}" destId="{40F793B3-34FC-4BF3-A44A-787FBB6C71AF}" srcOrd="1" destOrd="0" presId="urn:microsoft.com/office/officeart/2016/7/layout/LinearBlockProcessNumbered"/>
    <dgm:cxn modelId="{0A4BEBFD-C962-4467-9E6F-E0C6414EBFE8}" srcId="{9944114C-22AA-4D87-961B-EBE3F9F882A6}" destId="{E1545909-AE2D-4871-885C-541BFEC84234}" srcOrd="1" destOrd="0" parTransId="{401B7EF2-3B4D-4063-A1D1-8451D34BABDB}" sibTransId="{D9913CC6-EDD1-4E92-83BF-DE8619A20E51}"/>
    <dgm:cxn modelId="{032F30E0-E0D0-41BC-8679-FCBF54AB8270}" type="presParOf" srcId="{638C855C-11A7-49D1-8156-D66BE9F7DE8B}" destId="{F20A6A5E-AF52-491F-A21D-3DD75E9DAEFF}" srcOrd="0" destOrd="0" presId="urn:microsoft.com/office/officeart/2016/7/layout/LinearBlockProcessNumbered"/>
    <dgm:cxn modelId="{B45DA453-A22D-4493-AE99-CD7D64322E5E}" type="presParOf" srcId="{F20A6A5E-AF52-491F-A21D-3DD75E9DAEFF}" destId="{45A45D93-D035-45F0-AC2E-5D253D33FC1B}" srcOrd="0" destOrd="0" presId="urn:microsoft.com/office/officeart/2016/7/layout/LinearBlockProcessNumbered"/>
    <dgm:cxn modelId="{AAF87E84-5BE2-4413-810C-6E37EFAC845B}" type="presParOf" srcId="{F20A6A5E-AF52-491F-A21D-3DD75E9DAEFF}" destId="{5C0FAE61-5D3C-4B65-8B25-D94DF26AFB41}" srcOrd="1" destOrd="0" presId="urn:microsoft.com/office/officeart/2016/7/layout/LinearBlockProcessNumbered"/>
    <dgm:cxn modelId="{96D7EF5D-83A0-456E-B4AB-80FC9933D6DB}" type="presParOf" srcId="{F20A6A5E-AF52-491F-A21D-3DD75E9DAEFF}" destId="{9D9662D3-3FA5-4C90-AFFE-8AB122C428E1}" srcOrd="2" destOrd="0" presId="urn:microsoft.com/office/officeart/2016/7/layout/LinearBlockProcessNumbered"/>
    <dgm:cxn modelId="{0137AB74-311F-4393-8DFE-9A2AC4E233B6}" type="presParOf" srcId="{638C855C-11A7-49D1-8156-D66BE9F7DE8B}" destId="{3A384738-CA7A-4BDB-8C6A-7D9B6C2F1D56}" srcOrd="1" destOrd="0" presId="urn:microsoft.com/office/officeart/2016/7/layout/LinearBlockProcessNumbered"/>
    <dgm:cxn modelId="{14C1568A-863A-4804-A111-7A06A2BA47C5}" type="presParOf" srcId="{638C855C-11A7-49D1-8156-D66BE9F7DE8B}" destId="{D79E6AF4-7C79-479B-8432-C4A2DD520639}" srcOrd="2" destOrd="0" presId="urn:microsoft.com/office/officeart/2016/7/layout/LinearBlockProcessNumbered"/>
    <dgm:cxn modelId="{7001E70F-0931-4240-ABB2-306C8E2CDBDC}" type="presParOf" srcId="{D79E6AF4-7C79-479B-8432-C4A2DD520639}" destId="{815FD3A3-6FCA-4512-AB5A-4AD972A3658D}" srcOrd="0" destOrd="0" presId="urn:microsoft.com/office/officeart/2016/7/layout/LinearBlockProcessNumbered"/>
    <dgm:cxn modelId="{CA5851AB-2F60-49AC-B579-49A465DBBE5B}" type="presParOf" srcId="{D79E6AF4-7C79-479B-8432-C4A2DD520639}" destId="{88ED6CEC-3C05-4CA0-8DAF-D1C6B9618454}" srcOrd="1" destOrd="0" presId="urn:microsoft.com/office/officeart/2016/7/layout/LinearBlockProcessNumbered"/>
    <dgm:cxn modelId="{77439BAE-FA04-4C29-9889-A14CE05BCD93}" type="presParOf" srcId="{D79E6AF4-7C79-479B-8432-C4A2DD520639}" destId="{A51EDA21-732B-4F75-803A-D9A1D5ACF27D}" srcOrd="2" destOrd="0" presId="urn:microsoft.com/office/officeart/2016/7/layout/LinearBlockProcessNumbered"/>
    <dgm:cxn modelId="{CE67D24F-13B7-4B7C-AB9C-C251132AC66D}" type="presParOf" srcId="{638C855C-11A7-49D1-8156-D66BE9F7DE8B}" destId="{7C9975CB-8255-4E81-AA1C-D56D90C439EC}" srcOrd="3" destOrd="0" presId="urn:microsoft.com/office/officeart/2016/7/layout/LinearBlockProcessNumbered"/>
    <dgm:cxn modelId="{3DAAC840-03D2-47BF-8551-F7D225D16C75}" type="presParOf" srcId="{638C855C-11A7-49D1-8156-D66BE9F7DE8B}" destId="{2A7A0103-4ADD-40B1-8CF1-D10067CE5898}" srcOrd="4" destOrd="0" presId="urn:microsoft.com/office/officeart/2016/7/layout/LinearBlockProcessNumbered"/>
    <dgm:cxn modelId="{79291DE0-B56E-452E-873E-B796C5C2CD2C}" type="presParOf" srcId="{2A7A0103-4ADD-40B1-8CF1-D10067CE5898}" destId="{D1D002D7-4D73-4D1A-90B5-F4043574751A}" srcOrd="0" destOrd="0" presId="urn:microsoft.com/office/officeart/2016/7/layout/LinearBlockProcessNumbered"/>
    <dgm:cxn modelId="{024AB827-E30C-4102-A2F2-23031139E82C}" type="presParOf" srcId="{2A7A0103-4ADD-40B1-8CF1-D10067CE5898}" destId="{2712F0A5-62B3-4F65-A02E-6CC705AC4479}" srcOrd="1" destOrd="0" presId="urn:microsoft.com/office/officeart/2016/7/layout/LinearBlockProcessNumbered"/>
    <dgm:cxn modelId="{AD3F34BA-BB71-4CC0-BEAF-FDAAE6317B76}" type="presParOf" srcId="{2A7A0103-4ADD-40B1-8CF1-D10067CE5898}" destId="{40F793B3-34FC-4BF3-A44A-787FBB6C71AF}"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F570CAF-6241-415E-8032-7B46B0AE5470}"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1632545A-AC6A-49A2-B81D-08AAC12498A7}">
      <dgm:prSet/>
      <dgm:spPr/>
      <dgm:t>
        <a:bodyPr/>
        <a:lstStyle/>
        <a:p>
          <a:r>
            <a:rPr lang="tr-TR"/>
            <a:t>Gordon Modeli</a:t>
          </a:r>
          <a:endParaRPr lang="en-US"/>
        </a:p>
      </dgm:t>
    </dgm:pt>
    <dgm:pt modelId="{9C60DA0D-16EF-4897-949A-EB9B1A2ADE8E}" type="parTrans" cxnId="{6ECB9044-098B-4F59-8B5E-F2F9BD0D4F9D}">
      <dgm:prSet/>
      <dgm:spPr/>
      <dgm:t>
        <a:bodyPr/>
        <a:lstStyle/>
        <a:p>
          <a:endParaRPr lang="en-US"/>
        </a:p>
      </dgm:t>
    </dgm:pt>
    <dgm:pt modelId="{006B8893-44D9-4E66-8FAD-227A217A035F}" type="sibTrans" cxnId="{6ECB9044-098B-4F59-8B5E-F2F9BD0D4F9D}">
      <dgm:prSet/>
      <dgm:spPr/>
      <dgm:t>
        <a:bodyPr/>
        <a:lstStyle/>
        <a:p>
          <a:endParaRPr lang="en-US"/>
        </a:p>
      </dgm:t>
    </dgm:pt>
    <dgm:pt modelId="{D3FD3F74-A83B-47A3-A9C4-0536649CBCB2}">
      <dgm:prSet/>
      <dgm:spPr/>
      <dgm:t>
        <a:bodyPr/>
        <a:lstStyle/>
        <a:p>
          <a:r>
            <a:rPr lang="tr-TR"/>
            <a:t>CAPM Yaklaşımı</a:t>
          </a:r>
          <a:endParaRPr lang="en-US"/>
        </a:p>
      </dgm:t>
    </dgm:pt>
    <dgm:pt modelId="{DD1F6F6B-75E6-48DC-A3E3-3C8FB57FC05F}" type="parTrans" cxnId="{C0F387C5-1AD1-49FE-8B2C-DDC1C0B5D977}">
      <dgm:prSet/>
      <dgm:spPr/>
      <dgm:t>
        <a:bodyPr/>
        <a:lstStyle/>
        <a:p>
          <a:endParaRPr lang="en-US"/>
        </a:p>
      </dgm:t>
    </dgm:pt>
    <dgm:pt modelId="{5FE4473E-DEC5-4687-8A19-B7E14B042A7C}" type="sibTrans" cxnId="{C0F387C5-1AD1-49FE-8B2C-DDC1C0B5D977}">
      <dgm:prSet/>
      <dgm:spPr/>
      <dgm:t>
        <a:bodyPr/>
        <a:lstStyle/>
        <a:p>
          <a:endParaRPr lang="en-US"/>
        </a:p>
      </dgm:t>
    </dgm:pt>
    <dgm:pt modelId="{25879F41-83CA-46FF-920D-DC4FE30344FA}">
      <dgm:prSet/>
      <dgm:spPr/>
      <dgm:t>
        <a:bodyPr/>
        <a:lstStyle/>
        <a:p>
          <a:r>
            <a:rPr lang="tr-TR"/>
            <a:t>Tahvil Artı Yaklaşımı</a:t>
          </a:r>
          <a:endParaRPr lang="en-US"/>
        </a:p>
      </dgm:t>
    </dgm:pt>
    <dgm:pt modelId="{763706F7-5662-4963-B83F-73EB61757106}" type="parTrans" cxnId="{242D972A-F731-4547-A0E9-701C232269CA}">
      <dgm:prSet/>
      <dgm:spPr/>
      <dgm:t>
        <a:bodyPr/>
        <a:lstStyle/>
        <a:p>
          <a:endParaRPr lang="en-US"/>
        </a:p>
      </dgm:t>
    </dgm:pt>
    <dgm:pt modelId="{9DBEC065-6DC0-41B9-8597-AF24CD6E0AB2}" type="sibTrans" cxnId="{242D972A-F731-4547-A0E9-701C232269CA}">
      <dgm:prSet/>
      <dgm:spPr/>
      <dgm:t>
        <a:bodyPr/>
        <a:lstStyle/>
        <a:p>
          <a:endParaRPr lang="en-US"/>
        </a:p>
      </dgm:t>
    </dgm:pt>
    <dgm:pt modelId="{1A6C9133-E9E0-4409-8761-126CE6960AF6}" type="pres">
      <dgm:prSet presAssocID="{8F570CAF-6241-415E-8032-7B46B0AE5470}" presName="hierChild1" presStyleCnt="0">
        <dgm:presLayoutVars>
          <dgm:chPref val="1"/>
          <dgm:dir/>
          <dgm:animOne val="branch"/>
          <dgm:animLvl val="lvl"/>
          <dgm:resizeHandles/>
        </dgm:presLayoutVars>
      </dgm:prSet>
      <dgm:spPr/>
    </dgm:pt>
    <dgm:pt modelId="{A8BAD5FC-1B24-4CDE-BC9C-681B4B5DF595}" type="pres">
      <dgm:prSet presAssocID="{1632545A-AC6A-49A2-B81D-08AAC12498A7}" presName="hierRoot1" presStyleCnt="0"/>
      <dgm:spPr/>
    </dgm:pt>
    <dgm:pt modelId="{E73EA5E9-1EB8-4F4B-9146-9FEC1292D051}" type="pres">
      <dgm:prSet presAssocID="{1632545A-AC6A-49A2-B81D-08AAC12498A7}" presName="composite" presStyleCnt="0"/>
      <dgm:spPr/>
    </dgm:pt>
    <dgm:pt modelId="{02DB9A90-6C4E-48AE-B9BB-18798B9E4F44}" type="pres">
      <dgm:prSet presAssocID="{1632545A-AC6A-49A2-B81D-08AAC12498A7}" presName="background" presStyleLbl="node0" presStyleIdx="0" presStyleCnt="3"/>
      <dgm:spPr/>
    </dgm:pt>
    <dgm:pt modelId="{17C79A66-51AB-4BBA-89F7-1AF78A39FBAE}" type="pres">
      <dgm:prSet presAssocID="{1632545A-AC6A-49A2-B81D-08AAC12498A7}" presName="text" presStyleLbl="fgAcc0" presStyleIdx="0" presStyleCnt="3">
        <dgm:presLayoutVars>
          <dgm:chPref val="3"/>
        </dgm:presLayoutVars>
      </dgm:prSet>
      <dgm:spPr/>
    </dgm:pt>
    <dgm:pt modelId="{41B5CB60-2D1F-4B78-B0DC-B707008EA0BD}" type="pres">
      <dgm:prSet presAssocID="{1632545A-AC6A-49A2-B81D-08AAC12498A7}" presName="hierChild2" presStyleCnt="0"/>
      <dgm:spPr/>
    </dgm:pt>
    <dgm:pt modelId="{2B43E461-4359-46A5-A7EA-6239B9AD141A}" type="pres">
      <dgm:prSet presAssocID="{D3FD3F74-A83B-47A3-A9C4-0536649CBCB2}" presName="hierRoot1" presStyleCnt="0"/>
      <dgm:spPr/>
    </dgm:pt>
    <dgm:pt modelId="{5C7A6A22-61D5-4B87-8FDD-85FB1F3A71E7}" type="pres">
      <dgm:prSet presAssocID="{D3FD3F74-A83B-47A3-A9C4-0536649CBCB2}" presName="composite" presStyleCnt="0"/>
      <dgm:spPr/>
    </dgm:pt>
    <dgm:pt modelId="{A68DD53B-BF0D-4194-93C4-14852216FDB4}" type="pres">
      <dgm:prSet presAssocID="{D3FD3F74-A83B-47A3-A9C4-0536649CBCB2}" presName="background" presStyleLbl="node0" presStyleIdx="1" presStyleCnt="3"/>
      <dgm:spPr/>
    </dgm:pt>
    <dgm:pt modelId="{2ED5AB66-DD11-4B56-BDCF-CC5A18CF1390}" type="pres">
      <dgm:prSet presAssocID="{D3FD3F74-A83B-47A3-A9C4-0536649CBCB2}" presName="text" presStyleLbl="fgAcc0" presStyleIdx="1" presStyleCnt="3">
        <dgm:presLayoutVars>
          <dgm:chPref val="3"/>
        </dgm:presLayoutVars>
      </dgm:prSet>
      <dgm:spPr/>
    </dgm:pt>
    <dgm:pt modelId="{5C967AA7-B4DC-4380-931F-B3A38E1676BC}" type="pres">
      <dgm:prSet presAssocID="{D3FD3F74-A83B-47A3-A9C4-0536649CBCB2}" presName="hierChild2" presStyleCnt="0"/>
      <dgm:spPr/>
    </dgm:pt>
    <dgm:pt modelId="{F5C13476-3E67-4351-B38B-3364442ABA1F}" type="pres">
      <dgm:prSet presAssocID="{25879F41-83CA-46FF-920D-DC4FE30344FA}" presName="hierRoot1" presStyleCnt="0"/>
      <dgm:spPr/>
    </dgm:pt>
    <dgm:pt modelId="{C9323FD9-445A-4DA8-8609-DDC423DED3F3}" type="pres">
      <dgm:prSet presAssocID="{25879F41-83CA-46FF-920D-DC4FE30344FA}" presName="composite" presStyleCnt="0"/>
      <dgm:spPr/>
    </dgm:pt>
    <dgm:pt modelId="{707E4AB1-57B3-4D0B-A164-BC17700005A8}" type="pres">
      <dgm:prSet presAssocID="{25879F41-83CA-46FF-920D-DC4FE30344FA}" presName="background" presStyleLbl="node0" presStyleIdx="2" presStyleCnt="3"/>
      <dgm:spPr/>
    </dgm:pt>
    <dgm:pt modelId="{856CFFF6-AD7F-41FF-9CB6-5C8892FF35A9}" type="pres">
      <dgm:prSet presAssocID="{25879F41-83CA-46FF-920D-DC4FE30344FA}" presName="text" presStyleLbl="fgAcc0" presStyleIdx="2" presStyleCnt="3">
        <dgm:presLayoutVars>
          <dgm:chPref val="3"/>
        </dgm:presLayoutVars>
      </dgm:prSet>
      <dgm:spPr/>
    </dgm:pt>
    <dgm:pt modelId="{BE055034-5DF5-4DD2-AB09-A47E054F3B2D}" type="pres">
      <dgm:prSet presAssocID="{25879F41-83CA-46FF-920D-DC4FE30344FA}" presName="hierChild2" presStyleCnt="0"/>
      <dgm:spPr/>
    </dgm:pt>
  </dgm:ptLst>
  <dgm:cxnLst>
    <dgm:cxn modelId="{242D972A-F731-4547-A0E9-701C232269CA}" srcId="{8F570CAF-6241-415E-8032-7B46B0AE5470}" destId="{25879F41-83CA-46FF-920D-DC4FE30344FA}" srcOrd="2" destOrd="0" parTransId="{763706F7-5662-4963-B83F-73EB61757106}" sibTransId="{9DBEC065-6DC0-41B9-8597-AF24CD6E0AB2}"/>
    <dgm:cxn modelId="{0B0C3661-B297-4629-A382-F97E9E31E725}" type="presOf" srcId="{8F570CAF-6241-415E-8032-7B46B0AE5470}" destId="{1A6C9133-E9E0-4409-8761-126CE6960AF6}" srcOrd="0" destOrd="0" presId="urn:microsoft.com/office/officeart/2005/8/layout/hierarchy1"/>
    <dgm:cxn modelId="{6ECB9044-098B-4F59-8B5E-F2F9BD0D4F9D}" srcId="{8F570CAF-6241-415E-8032-7B46B0AE5470}" destId="{1632545A-AC6A-49A2-B81D-08AAC12498A7}" srcOrd="0" destOrd="0" parTransId="{9C60DA0D-16EF-4897-949A-EB9B1A2ADE8E}" sibTransId="{006B8893-44D9-4E66-8FAD-227A217A035F}"/>
    <dgm:cxn modelId="{AA01F384-D4FB-4B14-B34C-657AD151EE65}" type="presOf" srcId="{1632545A-AC6A-49A2-B81D-08AAC12498A7}" destId="{17C79A66-51AB-4BBA-89F7-1AF78A39FBAE}" srcOrd="0" destOrd="0" presId="urn:microsoft.com/office/officeart/2005/8/layout/hierarchy1"/>
    <dgm:cxn modelId="{A7C807BE-64DA-4297-B103-36EAEF63B428}" type="presOf" srcId="{D3FD3F74-A83B-47A3-A9C4-0536649CBCB2}" destId="{2ED5AB66-DD11-4B56-BDCF-CC5A18CF1390}" srcOrd="0" destOrd="0" presId="urn:microsoft.com/office/officeart/2005/8/layout/hierarchy1"/>
    <dgm:cxn modelId="{C0F387C5-1AD1-49FE-8B2C-DDC1C0B5D977}" srcId="{8F570CAF-6241-415E-8032-7B46B0AE5470}" destId="{D3FD3F74-A83B-47A3-A9C4-0536649CBCB2}" srcOrd="1" destOrd="0" parTransId="{DD1F6F6B-75E6-48DC-A3E3-3C8FB57FC05F}" sibTransId="{5FE4473E-DEC5-4687-8A19-B7E14B042A7C}"/>
    <dgm:cxn modelId="{774D9AF4-E7B0-4586-9A62-5E84F91616B0}" type="presOf" srcId="{25879F41-83CA-46FF-920D-DC4FE30344FA}" destId="{856CFFF6-AD7F-41FF-9CB6-5C8892FF35A9}" srcOrd="0" destOrd="0" presId="urn:microsoft.com/office/officeart/2005/8/layout/hierarchy1"/>
    <dgm:cxn modelId="{305CB382-9ABC-42A6-8241-6ECDD116213E}" type="presParOf" srcId="{1A6C9133-E9E0-4409-8761-126CE6960AF6}" destId="{A8BAD5FC-1B24-4CDE-BC9C-681B4B5DF595}" srcOrd="0" destOrd="0" presId="urn:microsoft.com/office/officeart/2005/8/layout/hierarchy1"/>
    <dgm:cxn modelId="{204AEF98-2A81-435B-9737-A2CAD5930F93}" type="presParOf" srcId="{A8BAD5FC-1B24-4CDE-BC9C-681B4B5DF595}" destId="{E73EA5E9-1EB8-4F4B-9146-9FEC1292D051}" srcOrd="0" destOrd="0" presId="urn:microsoft.com/office/officeart/2005/8/layout/hierarchy1"/>
    <dgm:cxn modelId="{586B1FEC-CA85-4564-ACFF-68A5F657F9A4}" type="presParOf" srcId="{E73EA5E9-1EB8-4F4B-9146-9FEC1292D051}" destId="{02DB9A90-6C4E-48AE-B9BB-18798B9E4F44}" srcOrd="0" destOrd="0" presId="urn:microsoft.com/office/officeart/2005/8/layout/hierarchy1"/>
    <dgm:cxn modelId="{6789E65B-FFEF-4772-BF4C-E637C0D5FFD6}" type="presParOf" srcId="{E73EA5E9-1EB8-4F4B-9146-9FEC1292D051}" destId="{17C79A66-51AB-4BBA-89F7-1AF78A39FBAE}" srcOrd="1" destOrd="0" presId="urn:microsoft.com/office/officeart/2005/8/layout/hierarchy1"/>
    <dgm:cxn modelId="{2722D1C2-CBBB-48EE-A639-B39D8C54D9C4}" type="presParOf" srcId="{A8BAD5FC-1B24-4CDE-BC9C-681B4B5DF595}" destId="{41B5CB60-2D1F-4B78-B0DC-B707008EA0BD}" srcOrd="1" destOrd="0" presId="urn:microsoft.com/office/officeart/2005/8/layout/hierarchy1"/>
    <dgm:cxn modelId="{335427BC-20BC-4F4F-9DD8-DA4656445931}" type="presParOf" srcId="{1A6C9133-E9E0-4409-8761-126CE6960AF6}" destId="{2B43E461-4359-46A5-A7EA-6239B9AD141A}" srcOrd="1" destOrd="0" presId="urn:microsoft.com/office/officeart/2005/8/layout/hierarchy1"/>
    <dgm:cxn modelId="{31BE8A3D-9050-431D-8C65-9204C2A9E4EE}" type="presParOf" srcId="{2B43E461-4359-46A5-A7EA-6239B9AD141A}" destId="{5C7A6A22-61D5-4B87-8FDD-85FB1F3A71E7}" srcOrd="0" destOrd="0" presId="urn:microsoft.com/office/officeart/2005/8/layout/hierarchy1"/>
    <dgm:cxn modelId="{4488682B-8EB7-428C-A246-975F435D9B6F}" type="presParOf" srcId="{5C7A6A22-61D5-4B87-8FDD-85FB1F3A71E7}" destId="{A68DD53B-BF0D-4194-93C4-14852216FDB4}" srcOrd="0" destOrd="0" presId="urn:microsoft.com/office/officeart/2005/8/layout/hierarchy1"/>
    <dgm:cxn modelId="{5A44D6D2-9830-4F42-844E-6A4838D335B8}" type="presParOf" srcId="{5C7A6A22-61D5-4B87-8FDD-85FB1F3A71E7}" destId="{2ED5AB66-DD11-4B56-BDCF-CC5A18CF1390}" srcOrd="1" destOrd="0" presId="urn:microsoft.com/office/officeart/2005/8/layout/hierarchy1"/>
    <dgm:cxn modelId="{C012C8DE-466F-4018-B06A-A358B5F4EE98}" type="presParOf" srcId="{2B43E461-4359-46A5-A7EA-6239B9AD141A}" destId="{5C967AA7-B4DC-4380-931F-B3A38E1676BC}" srcOrd="1" destOrd="0" presId="urn:microsoft.com/office/officeart/2005/8/layout/hierarchy1"/>
    <dgm:cxn modelId="{F0F647E5-0759-4F07-AE2E-34892B5635B0}" type="presParOf" srcId="{1A6C9133-E9E0-4409-8761-126CE6960AF6}" destId="{F5C13476-3E67-4351-B38B-3364442ABA1F}" srcOrd="2" destOrd="0" presId="urn:microsoft.com/office/officeart/2005/8/layout/hierarchy1"/>
    <dgm:cxn modelId="{E14BF9EC-D80C-4A06-963B-6E4995773F4D}" type="presParOf" srcId="{F5C13476-3E67-4351-B38B-3364442ABA1F}" destId="{C9323FD9-445A-4DA8-8609-DDC423DED3F3}" srcOrd="0" destOrd="0" presId="urn:microsoft.com/office/officeart/2005/8/layout/hierarchy1"/>
    <dgm:cxn modelId="{BDBD95D4-0A9A-4158-9923-2C2900808967}" type="presParOf" srcId="{C9323FD9-445A-4DA8-8609-DDC423DED3F3}" destId="{707E4AB1-57B3-4D0B-A164-BC17700005A8}" srcOrd="0" destOrd="0" presId="urn:microsoft.com/office/officeart/2005/8/layout/hierarchy1"/>
    <dgm:cxn modelId="{972A5863-E259-49D1-8356-BB36618AA1DF}" type="presParOf" srcId="{C9323FD9-445A-4DA8-8609-DDC423DED3F3}" destId="{856CFFF6-AD7F-41FF-9CB6-5C8892FF35A9}" srcOrd="1" destOrd="0" presId="urn:microsoft.com/office/officeart/2005/8/layout/hierarchy1"/>
    <dgm:cxn modelId="{CA6C8010-1123-49D8-9CFC-40519C8384DD}" type="presParOf" srcId="{F5C13476-3E67-4351-B38B-3364442ABA1F}" destId="{BE055034-5DF5-4DD2-AB09-A47E054F3B2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84A329-F374-496D-B79E-D995A418834C}">
      <dsp:nvSpPr>
        <dsp:cNvPr id="0" name=""/>
        <dsp:cNvSpPr/>
      </dsp:nvSpPr>
      <dsp:spPr>
        <a:xfrm>
          <a:off x="0" y="11609"/>
          <a:ext cx="6967728" cy="17901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tr-TR" sz="3200" kern="1200"/>
            <a:t>İşletmenin temel amacı piyasa değerinin maksimize edilmesidir.</a:t>
          </a:r>
          <a:endParaRPr lang="en-US" sz="3200" kern="1200"/>
        </a:p>
      </dsp:txBody>
      <dsp:txXfrm>
        <a:off x="87385" y="98994"/>
        <a:ext cx="6792958" cy="1615330"/>
      </dsp:txXfrm>
    </dsp:sp>
    <dsp:sp modelId="{FF0A9230-4DCB-4E67-95B3-92F84C3906F9}">
      <dsp:nvSpPr>
        <dsp:cNvPr id="0" name=""/>
        <dsp:cNvSpPr/>
      </dsp:nvSpPr>
      <dsp:spPr>
        <a:xfrm>
          <a:off x="0" y="1893870"/>
          <a:ext cx="6967728" cy="1790100"/>
        </a:xfrm>
        <a:prstGeom prst="roundRect">
          <a:avLst/>
        </a:prstGeom>
        <a:solidFill>
          <a:schemeClr val="accent2">
            <a:hueOff val="1500338"/>
            <a:satOff val="-5037"/>
            <a:lumOff val="-65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tr-TR" sz="3200" kern="1200"/>
            <a:t>Şirketin piyasa değerini artırmak için sermaye maliyetini yönetmek ve kontrol etmek gereklidir. </a:t>
          </a:r>
          <a:endParaRPr lang="en-US" sz="3200" kern="1200"/>
        </a:p>
      </dsp:txBody>
      <dsp:txXfrm>
        <a:off x="87385" y="1981255"/>
        <a:ext cx="6792958" cy="1615330"/>
      </dsp:txXfrm>
    </dsp:sp>
    <dsp:sp modelId="{66896CCE-3A50-4E2E-B1B7-0A002938B5B8}">
      <dsp:nvSpPr>
        <dsp:cNvPr id="0" name=""/>
        <dsp:cNvSpPr/>
      </dsp:nvSpPr>
      <dsp:spPr>
        <a:xfrm>
          <a:off x="0" y="3776130"/>
          <a:ext cx="6967728" cy="1790100"/>
        </a:xfrm>
        <a:prstGeom prst="roundRect">
          <a:avLst/>
        </a:prstGeom>
        <a:solidFill>
          <a:schemeClr val="accent2">
            <a:hueOff val="3000675"/>
            <a:satOff val="-10073"/>
            <a:lumOff val="-131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tr-TR" sz="3200" kern="1200"/>
            <a:t>Sermaye Maliyeti, bir işletmenin borç veya özkaynaklardan oluşan finansman bileşiminin maliyetidir. </a:t>
          </a:r>
          <a:endParaRPr lang="en-US" sz="3200" kern="1200"/>
        </a:p>
      </dsp:txBody>
      <dsp:txXfrm>
        <a:off x="87385" y="3863515"/>
        <a:ext cx="6792958" cy="16153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F0B92F-7F74-45AC-8681-DBB39C6A6A57}">
      <dsp:nvSpPr>
        <dsp:cNvPr id="0" name=""/>
        <dsp:cNvSpPr/>
      </dsp:nvSpPr>
      <dsp:spPr>
        <a:xfrm>
          <a:off x="0" y="20879"/>
          <a:ext cx="6967728" cy="131274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tr-TR" sz="3300" kern="1200"/>
            <a:t>Sermaye maliyetini düşürmek karlılığı ve rekabet gücünü artırır. </a:t>
          </a:r>
          <a:endParaRPr lang="en-US" sz="3300" kern="1200"/>
        </a:p>
      </dsp:txBody>
      <dsp:txXfrm>
        <a:off x="64083" y="84962"/>
        <a:ext cx="6839562" cy="1184574"/>
      </dsp:txXfrm>
    </dsp:sp>
    <dsp:sp modelId="{F7D935B6-F41F-4992-A357-F2F992DBC025}">
      <dsp:nvSpPr>
        <dsp:cNvPr id="0" name=""/>
        <dsp:cNvSpPr/>
      </dsp:nvSpPr>
      <dsp:spPr>
        <a:xfrm>
          <a:off x="0" y="1428659"/>
          <a:ext cx="6967728" cy="1312740"/>
        </a:xfrm>
        <a:prstGeom prst="roundRect">
          <a:avLst/>
        </a:prstGeom>
        <a:solidFill>
          <a:schemeClr val="accent2">
            <a:hueOff val="1000225"/>
            <a:satOff val="-3358"/>
            <a:lumOff val="-437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tr-TR" sz="3300" kern="1200"/>
            <a:t>Projelerin değerlendirilmesinde önem taşır.</a:t>
          </a:r>
          <a:endParaRPr lang="en-US" sz="3300" kern="1200"/>
        </a:p>
      </dsp:txBody>
      <dsp:txXfrm>
        <a:off x="64083" y="1492742"/>
        <a:ext cx="6839562" cy="1184574"/>
      </dsp:txXfrm>
    </dsp:sp>
    <dsp:sp modelId="{63A4F8B2-7135-48BD-B2B7-D96CFBF669A7}">
      <dsp:nvSpPr>
        <dsp:cNvPr id="0" name=""/>
        <dsp:cNvSpPr/>
      </dsp:nvSpPr>
      <dsp:spPr>
        <a:xfrm>
          <a:off x="0" y="2836439"/>
          <a:ext cx="6967728" cy="1312740"/>
        </a:xfrm>
        <a:prstGeom prst="roundRect">
          <a:avLst/>
        </a:prstGeom>
        <a:solidFill>
          <a:schemeClr val="accent2">
            <a:hueOff val="2000450"/>
            <a:satOff val="-6715"/>
            <a:lumOff val="-87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tr-TR" sz="3300" kern="1200"/>
            <a:t>İşletme değerinin hesaplanmasında kullanılır. </a:t>
          </a:r>
          <a:endParaRPr lang="en-US" sz="3300" kern="1200"/>
        </a:p>
      </dsp:txBody>
      <dsp:txXfrm>
        <a:off x="64083" y="2900522"/>
        <a:ext cx="6839562" cy="1184574"/>
      </dsp:txXfrm>
    </dsp:sp>
    <dsp:sp modelId="{E66D9585-0B4C-420E-8687-292A85362ED8}">
      <dsp:nvSpPr>
        <dsp:cNvPr id="0" name=""/>
        <dsp:cNvSpPr/>
      </dsp:nvSpPr>
      <dsp:spPr>
        <a:xfrm>
          <a:off x="0" y="4244220"/>
          <a:ext cx="6967728" cy="1312740"/>
        </a:xfrm>
        <a:prstGeom prst="roundRect">
          <a:avLst/>
        </a:prstGeom>
        <a:solidFill>
          <a:schemeClr val="accent2">
            <a:hueOff val="3000675"/>
            <a:satOff val="-10073"/>
            <a:lumOff val="-131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tr-TR" sz="3300" kern="1200"/>
            <a:t>Optimal sermaye yapısını belirlemede önemlidir. </a:t>
          </a:r>
          <a:endParaRPr lang="en-US" sz="3300" kern="1200"/>
        </a:p>
      </dsp:txBody>
      <dsp:txXfrm>
        <a:off x="64083" y="4308303"/>
        <a:ext cx="6839562" cy="11845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A45D93-D035-45F0-AC2E-5D253D33FC1B}">
      <dsp:nvSpPr>
        <dsp:cNvPr id="0" name=""/>
        <dsp:cNvSpPr/>
      </dsp:nvSpPr>
      <dsp:spPr>
        <a:xfrm>
          <a:off x="532" y="1477363"/>
          <a:ext cx="2155447" cy="2586537"/>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2910" tIns="0" rIns="212910" bIns="330200" numCol="1" spcCol="1270" anchor="t" anchorCtr="0">
          <a:noAutofit/>
        </a:bodyPr>
        <a:lstStyle/>
        <a:p>
          <a:pPr marL="0" lvl="0" indent="0" algn="l" defTabSz="622300">
            <a:lnSpc>
              <a:spcPct val="90000"/>
            </a:lnSpc>
            <a:spcBef>
              <a:spcPct val="0"/>
            </a:spcBef>
            <a:spcAft>
              <a:spcPct val="35000"/>
            </a:spcAft>
            <a:buNone/>
          </a:pPr>
          <a:r>
            <a:rPr lang="tr-TR" sz="1400" kern="1200"/>
            <a:t>Bir şirketin finansman kaynakları temel olarak borçlar ve özkaynaklardır. </a:t>
          </a:r>
          <a:endParaRPr lang="en-US" sz="1400" kern="1200"/>
        </a:p>
      </dsp:txBody>
      <dsp:txXfrm>
        <a:off x="532" y="2511978"/>
        <a:ext cx="2155447" cy="1551922"/>
      </dsp:txXfrm>
    </dsp:sp>
    <dsp:sp modelId="{5C0FAE61-5D3C-4B65-8B25-D94DF26AFB41}">
      <dsp:nvSpPr>
        <dsp:cNvPr id="0" name=""/>
        <dsp:cNvSpPr/>
      </dsp:nvSpPr>
      <dsp:spPr>
        <a:xfrm>
          <a:off x="532" y="1477363"/>
          <a:ext cx="2155447" cy="103461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12910" tIns="165100" rIns="212910" bIns="165100" numCol="1" spcCol="1270" anchor="ctr" anchorCtr="0">
          <a:noAutofit/>
        </a:bodyPr>
        <a:lstStyle/>
        <a:p>
          <a:pPr marL="0" lvl="0" indent="0" algn="l" defTabSz="2222500">
            <a:lnSpc>
              <a:spcPct val="90000"/>
            </a:lnSpc>
            <a:spcBef>
              <a:spcPct val="0"/>
            </a:spcBef>
            <a:spcAft>
              <a:spcPct val="35000"/>
            </a:spcAft>
            <a:buNone/>
          </a:pPr>
          <a:r>
            <a:rPr lang="en-US" sz="5000" kern="1200"/>
            <a:t>01</a:t>
          </a:r>
        </a:p>
      </dsp:txBody>
      <dsp:txXfrm>
        <a:off x="532" y="1477363"/>
        <a:ext cx="2155447" cy="1034615"/>
      </dsp:txXfrm>
    </dsp:sp>
    <dsp:sp modelId="{815FD3A3-6FCA-4512-AB5A-4AD972A3658D}">
      <dsp:nvSpPr>
        <dsp:cNvPr id="0" name=""/>
        <dsp:cNvSpPr/>
      </dsp:nvSpPr>
      <dsp:spPr>
        <a:xfrm>
          <a:off x="2328416" y="1477363"/>
          <a:ext cx="2155447" cy="2586537"/>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2910" tIns="0" rIns="212910" bIns="330200" numCol="1" spcCol="1270" anchor="t" anchorCtr="0">
          <a:noAutofit/>
        </a:bodyPr>
        <a:lstStyle/>
        <a:p>
          <a:pPr marL="0" lvl="0" indent="0" algn="l" defTabSz="622300">
            <a:lnSpc>
              <a:spcPct val="90000"/>
            </a:lnSpc>
            <a:spcBef>
              <a:spcPct val="0"/>
            </a:spcBef>
            <a:spcAft>
              <a:spcPct val="35000"/>
            </a:spcAft>
            <a:buNone/>
          </a:pPr>
          <a:r>
            <a:rPr lang="tr-TR" sz="1400" kern="1200"/>
            <a:t>Borçlar kısa vadeli ve uzun vadeli olmak üzere iki türlüdür. </a:t>
          </a:r>
          <a:endParaRPr lang="en-US" sz="1400" kern="1200"/>
        </a:p>
      </dsp:txBody>
      <dsp:txXfrm>
        <a:off x="2328416" y="2511978"/>
        <a:ext cx="2155447" cy="1551922"/>
      </dsp:txXfrm>
    </dsp:sp>
    <dsp:sp modelId="{88ED6CEC-3C05-4CA0-8DAF-D1C6B9618454}">
      <dsp:nvSpPr>
        <dsp:cNvPr id="0" name=""/>
        <dsp:cNvSpPr/>
      </dsp:nvSpPr>
      <dsp:spPr>
        <a:xfrm>
          <a:off x="2328416" y="1477363"/>
          <a:ext cx="2155447" cy="103461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12910" tIns="165100" rIns="212910" bIns="165100" numCol="1" spcCol="1270" anchor="ctr" anchorCtr="0">
          <a:noAutofit/>
        </a:bodyPr>
        <a:lstStyle/>
        <a:p>
          <a:pPr marL="0" lvl="0" indent="0" algn="l" defTabSz="2222500">
            <a:lnSpc>
              <a:spcPct val="90000"/>
            </a:lnSpc>
            <a:spcBef>
              <a:spcPct val="0"/>
            </a:spcBef>
            <a:spcAft>
              <a:spcPct val="35000"/>
            </a:spcAft>
            <a:buNone/>
          </a:pPr>
          <a:r>
            <a:rPr lang="en-US" sz="5000" kern="1200"/>
            <a:t>02</a:t>
          </a:r>
        </a:p>
      </dsp:txBody>
      <dsp:txXfrm>
        <a:off x="2328416" y="1477363"/>
        <a:ext cx="2155447" cy="1034615"/>
      </dsp:txXfrm>
    </dsp:sp>
    <dsp:sp modelId="{D1D002D7-4D73-4D1A-90B5-F4043574751A}">
      <dsp:nvSpPr>
        <dsp:cNvPr id="0" name=""/>
        <dsp:cNvSpPr/>
      </dsp:nvSpPr>
      <dsp:spPr>
        <a:xfrm>
          <a:off x="4656299" y="1477363"/>
          <a:ext cx="2155447" cy="2586537"/>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2910" tIns="0" rIns="212910" bIns="330200" numCol="1" spcCol="1270" anchor="t" anchorCtr="0">
          <a:noAutofit/>
        </a:bodyPr>
        <a:lstStyle/>
        <a:p>
          <a:pPr marL="0" lvl="0" indent="0" algn="l" defTabSz="622300">
            <a:lnSpc>
              <a:spcPct val="90000"/>
            </a:lnSpc>
            <a:spcBef>
              <a:spcPct val="0"/>
            </a:spcBef>
            <a:spcAft>
              <a:spcPct val="35000"/>
            </a:spcAft>
            <a:buNone/>
          </a:pPr>
          <a:r>
            <a:rPr lang="tr-TR" sz="1400" kern="1200"/>
            <a:t>Sermaye yapısı bir şirketin hangi kaynak türünden ne oranda kullandığını gösterir. </a:t>
          </a:r>
          <a:endParaRPr lang="en-US" sz="1400" kern="1200"/>
        </a:p>
      </dsp:txBody>
      <dsp:txXfrm>
        <a:off x="4656299" y="2511978"/>
        <a:ext cx="2155447" cy="1551922"/>
      </dsp:txXfrm>
    </dsp:sp>
    <dsp:sp modelId="{2712F0A5-62B3-4F65-A02E-6CC705AC4479}">
      <dsp:nvSpPr>
        <dsp:cNvPr id="0" name=""/>
        <dsp:cNvSpPr/>
      </dsp:nvSpPr>
      <dsp:spPr>
        <a:xfrm>
          <a:off x="4656299" y="1477363"/>
          <a:ext cx="2155447" cy="103461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12910" tIns="165100" rIns="212910" bIns="165100" numCol="1" spcCol="1270" anchor="ctr" anchorCtr="0">
          <a:noAutofit/>
        </a:bodyPr>
        <a:lstStyle/>
        <a:p>
          <a:pPr marL="0" lvl="0" indent="0" algn="l" defTabSz="2222500">
            <a:lnSpc>
              <a:spcPct val="90000"/>
            </a:lnSpc>
            <a:spcBef>
              <a:spcPct val="0"/>
            </a:spcBef>
            <a:spcAft>
              <a:spcPct val="35000"/>
            </a:spcAft>
            <a:buNone/>
          </a:pPr>
          <a:r>
            <a:rPr lang="en-US" sz="5000" kern="1200"/>
            <a:t>03</a:t>
          </a:r>
        </a:p>
      </dsp:txBody>
      <dsp:txXfrm>
        <a:off x="4656299" y="1477363"/>
        <a:ext cx="2155447" cy="103461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DB9A90-6C4E-48AE-B9BB-18798B9E4F44}">
      <dsp:nvSpPr>
        <dsp:cNvPr id="0" name=""/>
        <dsp:cNvSpPr/>
      </dsp:nvSpPr>
      <dsp:spPr>
        <a:xfrm>
          <a:off x="0" y="1083660"/>
          <a:ext cx="2957512" cy="18780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C79A66-51AB-4BBA-89F7-1AF78A39FBAE}">
      <dsp:nvSpPr>
        <dsp:cNvPr id="0" name=""/>
        <dsp:cNvSpPr/>
      </dsp:nvSpPr>
      <dsp:spPr>
        <a:xfrm>
          <a:off x="328612" y="1395842"/>
          <a:ext cx="2957512" cy="187802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tr-TR" sz="4200" kern="1200"/>
            <a:t>Gordon Modeli</a:t>
          </a:r>
          <a:endParaRPr lang="en-US" sz="4200" kern="1200"/>
        </a:p>
      </dsp:txBody>
      <dsp:txXfrm>
        <a:off x="383617" y="1450847"/>
        <a:ext cx="2847502" cy="1768010"/>
      </dsp:txXfrm>
    </dsp:sp>
    <dsp:sp modelId="{A68DD53B-BF0D-4194-93C4-14852216FDB4}">
      <dsp:nvSpPr>
        <dsp:cNvPr id="0" name=""/>
        <dsp:cNvSpPr/>
      </dsp:nvSpPr>
      <dsp:spPr>
        <a:xfrm>
          <a:off x="3614737" y="1083660"/>
          <a:ext cx="2957512" cy="18780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D5AB66-DD11-4B56-BDCF-CC5A18CF1390}">
      <dsp:nvSpPr>
        <dsp:cNvPr id="0" name=""/>
        <dsp:cNvSpPr/>
      </dsp:nvSpPr>
      <dsp:spPr>
        <a:xfrm>
          <a:off x="3943350" y="1395842"/>
          <a:ext cx="2957512" cy="187802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tr-TR" sz="4200" kern="1200"/>
            <a:t>CAPM Yaklaşımı</a:t>
          </a:r>
          <a:endParaRPr lang="en-US" sz="4200" kern="1200"/>
        </a:p>
      </dsp:txBody>
      <dsp:txXfrm>
        <a:off x="3998355" y="1450847"/>
        <a:ext cx="2847502" cy="1768010"/>
      </dsp:txXfrm>
    </dsp:sp>
    <dsp:sp modelId="{707E4AB1-57B3-4D0B-A164-BC17700005A8}">
      <dsp:nvSpPr>
        <dsp:cNvPr id="0" name=""/>
        <dsp:cNvSpPr/>
      </dsp:nvSpPr>
      <dsp:spPr>
        <a:xfrm>
          <a:off x="7229475" y="1083660"/>
          <a:ext cx="2957512" cy="18780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56CFFF6-AD7F-41FF-9CB6-5C8892FF35A9}">
      <dsp:nvSpPr>
        <dsp:cNvPr id="0" name=""/>
        <dsp:cNvSpPr/>
      </dsp:nvSpPr>
      <dsp:spPr>
        <a:xfrm>
          <a:off x="7558087" y="1395842"/>
          <a:ext cx="2957512" cy="187802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tr-TR" sz="4200" kern="1200"/>
            <a:t>Tahvil Artı Yaklaşımı</a:t>
          </a:r>
          <a:endParaRPr lang="en-US" sz="4200" kern="1200"/>
        </a:p>
      </dsp:txBody>
      <dsp:txXfrm>
        <a:off x="7613092" y="1450847"/>
        <a:ext cx="2847502" cy="17680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9C0B44-79BC-4910-9CBE-BA8B00B4B73F}" type="datetimeFigureOut">
              <a:rPr lang="en-US" smtClean="0"/>
              <a:t>11/10/2024</a:t>
            </a:fld>
            <a:endParaRPr lang="en-US"/>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7F4A4E-F54E-46A0-8B2C-F69046980696}" type="slidenum">
              <a:rPr lang="en-US" smtClean="0"/>
              <a:t>‹#›</a:t>
            </a:fld>
            <a:endParaRPr lang="en-US"/>
          </a:p>
        </p:txBody>
      </p:sp>
    </p:spTree>
    <p:extLst>
      <p:ext uri="{BB962C8B-B14F-4D97-AF65-F5344CB8AC3E}">
        <p14:creationId xmlns:p14="http://schemas.microsoft.com/office/powerpoint/2010/main" val="3568954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a:p>
        </p:txBody>
      </p:sp>
      <p:sp>
        <p:nvSpPr>
          <p:cNvPr id="4" name="Slayt Numarası Yer Tutucusu 3"/>
          <p:cNvSpPr>
            <a:spLocks noGrp="1"/>
          </p:cNvSpPr>
          <p:nvPr>
            <p:ph type="sldNum" sz="quarter" idx="5"/>
          </p:nvPr>
        </p:nvSpPr>
        <p:spPr/>
        <p:txBody>
          <a:bodyPr/>
          <a:lstStyle/>
          <a:p>
            <a:fld id="{257F4A4E-F54E-46A0-8B2C-F69046980696}" type="slidenum">
              <a:rPr lang="en-US" smtClean="0"/>
              <a:t>17</a:t>
            </a:fld>
            <a:endParaRPr lang="en-US"/>
          </a:p>
        </p:txBody>
      </p:sp>
    </p:spTree>
    <p:extLst>
      <p:ext uri="{BB962C8B-B14F-4D97-AF65-F5344CB8AC3E}">
        <p14:creationId xmlns:p14="http://schemas.microsoft.com/office/powerpoint/2010/main" val="838060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11/10/2024</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3473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11/10/2024</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222039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11/10/2024</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29666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11/10/2024</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99580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11/10/2024</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016086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11/10/2024</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32605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11/10/2024</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69793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11/10/2024</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003094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11/10/2024</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04202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11/10/2024</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463428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11/10/2024</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303162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11/10/2024</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4120940269"/>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18" r:id="rId6"/>
    <p:sldLayoutId id="2147483714" r:id="rId7"/>
    <p:sldLayoutId id="2147483715" r:id="rId8"/>
    <p:sldLayoutId id="2147483716" r:id="rId9"/>
    <p:sldLayoutId id="2147483717" r:id="rId10"/>
    <p:sldLayoutId id="2147483719" r:id="rId11"/>
  </p:sldLayoutIdLst>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26E0BFB-CDF1-4990-8C11-AC849311E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çocukların yaptığı resimler, ofis malzemesi, renklilik, yazı aleti içeren bir resim&#10;&#10;Açıklama otomatik olarak oluşturuldu">
            <a:extLst>
              <a:ext uri="{FF2B5EF4-FFF2-40B4-BE49-F238E27FC236}">
                <a16:creationId xmlns:a16="http://schemas.microsoft.com/office/drawing/2014/main" id="{F5FE95F7-4E8A-F9EA-EB9C-072B068CFBC3}"/>
              </a:ext>
            </a:extLst>
          </p:cNvPr>
          <p:cNvPicPr>
            <a:picLocks noChangeAspect="1"/>
          </p:cNvPicPr>
          <p:nvPr/>
        </p:nvPicPr>
        <p:blipFill>
          <a:blip r:embed="rId2"/>
          <a:srcRect l="10888"/>
          <a:stretch/>
        </p:blipFill>
        <p:spPr>
          <a:xfrm>
            <a:off x="-2" y="10"/>
            <a:ext cx="8668512" cy="6857990"/>
          </a:xfrm>
          <a:prstGeom prst="rect">
            <a:avLst/>
          </a:prstGeom>
        </p:spPr>
      </p:pic>
      <p:sp>
        <p:nvSpPr>
          <p:cNvPr id="11" name="Rectangle 10">
            <a:extLst>
              <a:ext uri="{FF2B5EF4-FFF2-40B4-BE49-F238E27FC236}">
                <a16:creationId xmlns:a16="http://schemas.microsoft.com/office/drawing/2014/main" id="{6069A1F8-9BEB-4786-9694-FC48B2D75D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788244" y="0"/>
            <a:ext cx="9403756" cy="6858000"/>
          </a:xfrm>
          <a:prstGeom prst="rect">
            <a:avLst/>
          </a:prstGeom>
          <a:gradFill>
            <a:gsLst>
              <a:gs pos="58000">
                <a:schemeClr val="tx1"/>
              </a:gs>
              <a:gs pos="30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Başlık 1">
            <a:extLst>
              <a:ext uri="{FF2B5EF4-FFF2-40B4-BE49-F238E27FC236}">
                <a16:creationId xmlns:a16="http://schemas.microsoft.com/office/drawing/2014/main" id="{233470F3-1C34-DB63-403E-176B7B5154C1}"/>
              </a:ext>
            </a:extLst>
          </p:cNvPr>
          <p:cNvSpPr>
            <a:spLocks noGrp="1"/>
          </p:cNvSpPr>
          <p:nvPr>
            <p:ph type="ctrTitle"/>
          </p:nvPr>
        </p:nvSpPr>
        <p:spPr>
          <a:xfrm>
            <a:off x="7848600" y="1122363"/>
            <a:ext cx="4023360" cy="3204134"/>
          </a:xfrm>
        </p:spPr>
        <p:txBody>
          <a:bodyPr anchor="b">
            <a:normAutofit/>
          </a:bodyPr>
          <a:lstStyle/>
          <a:p>
            <a:r>
              <a:rPr lang="tr-TR" sz="4800" dirty="0">
                <a:solidFill>
                  <a:schemeClr val="bg1"/>
                </a:solidFill>
              </a:rPr>
              <a:t>Sermaye Maliyeti</a:t>
            </a:r>
            <a:endParaRPr lang="en-US" sz="4800" dirty="0">
              <a:solidFill>
                <a:schemeClr val="bg1"/>
              </a:solidFill>
            </a:endParaRPr>
          </a:p>
        </p:txBody>
      </p:sp>
      <p:sp>
        <p:nvSpPr>
          <p:cNvPr id="3" name="Alt Başlık 2">
            <a:extLst>
              <a:ext uri="{FF2B5EF4-FFF2-40B4-BE49-F238E27FC236}">
                <a16:creationId xmlns:a16="http://schemas.microsoft.com/office/drawing/2014/main" id="{8D5F0C5B-FE59-5DD5-8176-70FA26EF9291}"/>
              </a:ext>
            </a:extLst>
          </p:cNvPr>
          <p:cNvSpPr>
            <a:spLocks noGrp="1"/>
          </p:cNvSpPr>
          <p:nvPr>
            <p:ph type="subTitle" idx="1"/>
          </p:nvPr>
        </p:nvSpPr>
        <p:spPr>
          <a:xfrm>
            <a:off x="7848600" y="4872922"/>
            <a:ext cx="4023360" cy="1208141"/>
          </a:xfrm>
        </p:spPr>
        <p:txBody>
          <a:bodyPr>
            <a:normAutofit/>
          </a:bodyPr>
          <a:lstStyle/>
          <a:p>
            <a:r>
              <a:rPr lang="tr-TR" sz="2000">
                <a:solidFill>
                  <a:schemeClr val="bg1"/>
                </a:solidFill>
              </a:rPr>
              <a:t>Semih Yılmazer</a:t>
            </a:r>
            <a:endParaRPr lang="en-US" sz="2000">
              <a:solidFill>
                <a:schemeClr val="bg1"/>
              </a:solidFill>
            </a:endParaRP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30540"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648" y="4546920"/>
            <a:ext cx="4023360" cy="18288"/>
          </a:xfrm>
          <a:prstGeom prst="rect">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9631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E409619A-B317-BA4E-6DB0-18EB97ED13AE}"/>
              </a:ext>
            </a:extLst>
          </p:cNvPr>
          <p:cNvSpPr>
            <a:spLocks noGrp="1"/>
          </p:cNvSpPr>
          <p:nvPr>
            <p:ph type="title"/>
          </p:nvPr>
        </p:nvSpPr>
        <p:spPr>
          <a:xfrm>
            <a:off x="621792" y="1161288"/>
            <a:ext cx="3602736" cy="4526280"/>
          </a:xfrm>
        </p:spPr>
        <p:txBody>
          <a:bodyPr>
            <a:normAutofit/>
          </a:bodyPr>
          <a:lstStyle/>
          <a:p>
            <a:r>
              <a:rPr lang="tr-TR" dirty="0"/>
              <a:t>Borçların Maliyeti</a:t>
            </a:r>
            <a:endParaRPr lang="en-US" dirty="0"/>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733B7FD1-CC1F-782E-921D-07E70F463E4E}"/>
              </a:ext>
            </a:extLst>
          </p:cNvPr>
          <p:cNvSpPr>
            <a:spLocks noGrp="1"/>
          </p:cNvSpPr>
          <p:nvPr>
            <p:ph idx="1"/>
          </p:nvPr>
        </p:nvSpPr>
        <p:spPr>
          <a:xfrm>
            <a:off x="5434149" y="932688"/>
            <a:ext cx="5916603" cy="4992624"/>
          </a:xfrm>
        </p:spPr>
        <p:txBody>
          <a:bodyPr anchor="ctr">
            <a:normAutofit/>
          </a:bodyPr>
          <a:lstStyle/>
          <a:p>
            <a:r>
              <a:rPr lang="tr-TR" sz="2000"/>
              <a:t>Borçlanma yoluyla sağlanan fon girişinin bugünkü değerini, borçların anapara ve faiz ödemelerinin bugünkü değerine eşitleyen iskonto oranıdır. </a:t>
            </a:r>
            <a:endParaRPr lang="en-US" sz="2000"/>
          </a:p>
        </p:txBody>
      </p:sp>
    </p:spTree>
    <p:extLst>
      <p:ext uri="{BB962C8B-B14F-4D97-AF65-F5344CB8AC3E}">
        <p14:creationId xmlns:p14="http://schemas.microsoft.com/office/powerpoint/2010/main" val="668014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EEE4AA5-1EDE-FE54-A7DE-20CE2E229EA5}"/>
              </a:ext>
            </a:extLst>
          </p:cNvPr>
          <p:cNvSpPr>
            <a:spLocks noGrp="1"/>
          </p:cNvSpPr>
          <p:nvPr>
            <p:ph type="title"/>
          </p:nvPr>
        </p:nvSpPr>
        <p:spPr/>
        <p:txBody>
          <a:bodyPr/>
          <a:lstStyle/>
          <a:p>
            <a:r>
              <a:rPr lang="tr-TR" dirty="0"/>
              <a:t>Örnek-Tahvil Maliyeti</a:t>
            </a:r>
            <a:endParaRPr lang="en-US" dirty="0"/>
          </a:p>
        </p:txBody>
      </p:sp>
      <p:sp>
        <p:nvSpPr>
          <p:cNvPr id="3" name="İçerik Yer Tutucusu 2">
            <a:extLst>
              <a:ext uri="{FF2B5EF4-FFF2-40B4-BE49-F238E27FC236}">
                <a16:creationId xmlns:a16="http://schemas.microsoft.com/office/drawing/2014/main" id="{20B2BCDE-FE78-E94E-9FC9-D9DEE02E0375}"/>
              </a:ext>
            </a:extLst>
          </p:cNvPr>
          <p:cNvSpPr>
            <a:spLocks noGrp="1"/>
          </p:cNvSpPr>
          <p:nvPr>
            <p:ph idx="1"/>
          </p:nvPr>
        </p:nvSpPr>
        <p:spPr/>
        <p:txBody>
          <a:bodyPr/>
          <a:lstStyle/>
          <a:p>
            <a:r>
              <a:rPr lang="tr-TR" dirty="0"/>
              <a:t>Y işletmesi 4 yıl vadeli ve %20 faizli 1.000.000 TL tutarında tahvil ihraç etmeyi planlamaktadır. Anapara ödemesi vade sonunda gerçekleşecektir. Tahviller 1 TL nominal bedelle ihraç edilecektir. Tahvilin nominal bedeli üzerinden %2 komisyon gideri ödenecektir. Vergi oranı %20 ise bu tahvilin işletmeye maliyeti yüzde kaçtır?</a:t>
            </a:r>
            <a:endParaRPr lang="en-US" dirty="0"/>
          </a:p>
        </p:txBody>
      </p:sp>
    </p:spTree>
    <p:extLst>
      <p:ext uri="{BB962C8B-B14F-4D97-AF65-F5344CB8AC3E}">
        <p14:creationId xmlns:p14="http://schemas.microsoft.com/office/powerpoint/2010/main" val="3000615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8128E3A-EEDC-09F0-7138-1BF7D573E490}"/>
              </a:ext>
            </a:extLst>
          </p:cNvPr>
          <p:cNvSpPr>
            <a:spLocks noGrp="1"/>
          </p:cNvSpPr>
          <p:nvPr>
            <p:ph type="title"/>
          </p:nvPr>
        </p:nvSpPr>
        <p:spPr/>
        <p:txBody>
          <a:bodyPr/>
          <a:lstStyle/>
          <a:p>
            <a:r>
              <a:rPr lang="tr-TR" dirty="0"/>
              <a:t>Çözüm-Nakit girişi</a:t>
            </a:r>
            <a:endParaRPr lang="en-US" dirty="0"/>
          </a:p>
        </p:txBody>
      </p:sp>
      <p:sp>
        <p:nvSpPr>
          <p:cNvPr id="3" name="İçerik Yer Tutucusu 2">
            <a:extLst>
              <a:ext uri="{FF2B5EF4-FFF2-40B4-BE49-F238E27FC236}">
                <a16:creationId xmlns:a16="http://schemas.microsoft.com/office/drawing/2014/main" id="{51D88191-16CF-4665-646B-DDED6B3BA6FD}"/>
              </a:ext>
            </a:extLst>
          </p:cNvPr>
          <p:cNvSpPr>
            <a:spLocks noGrp="1"/>
          </p:cNvSpPr>
          <p:nvPr>
            <p:ph idx="1"/>
          </p:nvPr>
        </p:nvSpPr>
        <p:spPr/>
        <p:txBody>
          <a:bodyPr/>
          <a:lstStyle/>
          <a:p>
            <a:r>
              <a:rPr lang="tr-TR" dirty="0"/>
              <a:t>1 milyon TL tahvil ihracı komisyon giderleri düşüldükten sonra işletmeye girecek fon girişini belirtmektedir. İşletme tarafından %2 komisyon ödeneceği için;</a:t>
            </a:r>
          </a:p>
          <a:p>
            <a:r>
              <a:rPr lang="tr-TR" dirty="0"/>
              <a:t>Komisyon gideri=1.000.000*0,02=20.000</a:t>
            </a:r>
          </a:p>
          <a:p>
            <a:r>
              <a:rPr lang="tr-TR" dirty="0"/>
              <a:t>İşletmenin eline geçecek tutar=1.000.000-20.000=980.000</a:t>
            </a:r>
          </a:p>
          <a:p>
            <a:r>
              <a:rPr lang="tr-TR" dirty="0"/>
              <a:t>Dolayısıyla nakit girişi 980.000 TL’dir. Nakit, tahvil ihraç edildiği anda işletmenin eline geçeceği için ayrıca bugünkü değerini hesaplamaya gerek yoktur. </a:t>
            </a:r>
          </a:p>
          <a:p>
            <a:endParaRPr lang="en-US" dirty="0"/>
          </a:p>
        </p:txBody>
      </p:sp>
    </p:spTree>
    <p:extLst>
      <p:ext uri="{BB962C8B-B14F-4D97-AF65-F5344CB8AC3E}">
        <p14:creationId xmlns:p14="http://schemas.microsoft.com/office/powerpoint/2010/main" val="782344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C9A9DA9-7DC8-488B-A882-123947B0F3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Rectangle 21">
            <a:extLst>
              <a:ext uri="{FF2B5EF4-FFF2-40B4-BE49-F238E27FC236}">
                <a16:creationId xmlns:a16="http://schemas.microsoft.com/office/drawing/2014/main" id="{57F6BDD4-E066-4008-8011-6CC31AEB45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4279383"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1048996D-7124-6480-A0AB-08BC4464F513}"/>
              </a:ext>
            </a:extLst>
          </p:cNvPr>
          <p:cNvSpPr>
            <a:spLocks noGrp="1"/>
          </p:cNvSpPr>
          <p:nvPr>
            <p:ph type="title"/>
          </p:nvPr>
        </p:nvSpPr>
        <p:spPr>
          <a:xfrm>
            <a:off x="841247" y="978619"/>
            <a:ext cx="3410712" cy="1106424"/>
          </a:xfrm>
        </p:spPr>
        <p:txBody>
          <a:bodyPr>
            <a:normAutofit/>
          </a:bodyPr>
          <a:lstStyle/>
          <a:p>
            <a:r>
              <a:rPr lang="tr-TR" sz="2800"/>
              <a:t>Çözüm- Yıllık Nakit Çıkışı</a:t>
            </a:r>
            <a:endParaRPr lang="en-US" sz="2800"/>
          </a:p>
        </p:txBody>
      </p:sp>
      <p:sp>
        <p:nvSpPr>
          <p:cNvPr id="24" name="Rectangle 23">
            <a:extLst>
              <a:ext uri="{FF2B5EF4-FFF2-40B4-BE49-F238E27FC236}">
                <a16:creationId xmlns:a16="http://schemas.microsoft.com/office/drawing/2014/main" id="{2711A8FB-68FC-45FC-B01E-38F809E2D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id="{2A865FE3-5FC9-4049-87CF-30019C46C0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9" y="2093976"/>
            <a:ext cx="3328416"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210F09F4-B306-0872-7FDD-73F3443B9355}"/>
              </a:ext>
            </a:extLst>
          </p:cNvPr>
          <p:cNvSpPr>
            <a:spLocks noGrp="1"/>
          </p:cNvSpPr>
          <p:nvPr>
            <p:ph idx="1"/>
          </p:nvPr>
        </p:nvSpPr>
        <p:spPr>
          <a:xfrm>
            <a:off x="841248" y="2252870"/>
            <a:ext cx="3412219" cy="3560251"/>
          </a:xfrm>
        </p:spPr>
        <p:txBody>
          <a:bodyPr>
            <a:normAutofit/>
          </a:bodyPr>
          <a:lstStyle/>
          <a:p>
            <a:pPr>
              <a:lnSpc>
                <a:spcPct val="100000"/>
              </a:lnSpc>
            </a:pPr>
            <a:r>
              <a:rPr lang="tr-TR" sz="1300"/>
              <a:t>Tahvil için ödenen yıllık faiz gideri ödenecek vergiyi düşürdüğü için nakit çıkışlarında düşülen verginin dikkate alınması gerekmektedir. Tahvilin yıllık faiz tutarı 1.000.000*0,20=200.000 TL olacaktır. </a:t>
            </a:r>
          </a:p>
          <a:p>
            <a:pPr>
              <a:lnSpc>
                <a:spcPct val="100000"/>
              </a:lnSpc>
            </a:pPr>
            <a:r>
              <a:rPr lang="tr-TR" sz="1300"/>
              <a:t>Vergi oranı %20 olduğu için faiz giderinden dolayı her yıl 200.000*0.20=40.000 TL vergi tasarrufu oluşacaktır. Son yıl anapara ödemesi gerçekleşecektir. Burada herhangi bir faiz gideri olmadığı için vergi etkisi o yılın sadece faiz ödemesinden oluşacaktır. Buradan hareketle yıllık nakit çıkışları tablodaki gibi olacaktır. </a:t>
            </a:r>
          </a:p>
          <a:p>
            <a:pPr>
              <a:lnSpc>
                <a:spcPct val="100000"/>
              </a:lnSpc>
            </a:pPr>
            <a:endParaRPr lang="en-US" sz="1300"/>
          </a:p>
        </p:txBody>
      </p:sp>
      <p:graphicFrame>
        <p:nvGraphicFramePr>
          <p:cNvPr id="4" name="Tablo 3">
            <a:extLst>
              <a:ext uri="{FF2B5EF4-FFF2-40B4-BE49-F238E27FC236}">
                <a16:creationId xmlns:a16="http://schemas.microsoft.com/office/drawing/2014/main" id="{F81495CC-5BE8-B2CA-8854-5C9CC81B5CD0}"/>
              </a:ext>
            </a:extLst>
          </p:cNvPr>
          <p:cNvGraphicFramePr>
            <a:graphicFrameLocks noGrp="1"/>
          </p:cNvGraphicFramePr>
          <p:nvPr>
            <p:extLst>
              <p:ext uri="{D42A27DB-BD31-4B8C-83A1-F6EECF244321}">
                <p14:modId xmlns:p14="http://schemas.microsoft.com/office/powerpoint/2010/main" val="61756902"/>
              </p:ext>
            </p:extLst>
          </p:nvPr>
        </p:nvGraphicFramePr>
        <p:xfrm>
          <a:off x="5120640" y="1788815"/>
          <a:ext cx="6656835" cy="3179791"/>
        </p:xfrm>
        <a:graphic>
          <a:graphicData uri="http://schemas.openxmlformats.org/drawingml/2006/table">
            <a:tbl>
              <a:tblPr firstRow="1" bandRow="1">
                <a:tableStyleId>{5C22544A-7EE6-4342-B048-85BDC9FD1C3A}</a:tableStyleId>
              </a:tblPr>
              <a:tblGrid>
                <a:gridCol w="1358155">
                  <a:extLst>
                    <a:ext uri="{9D8B030D-6E8A-4147-A177-3AD203B41FA5}">
                      <a16:colId xmlns:a16="http://schemas.microsoft.com/office/drawing/2014/main" val="2618693496"/>
                    </a:ext>
                  </a:extLst>
                </a:gridCol>
                <a:gridCol w="1273155">
                  <a:extLst>
                    <a:ext uri="{9D8B030D-6E8A-4147-A177-3AD203B41FA5}">
                      <a16:colId xmlns:a16="http://schemas.microsoft.com/office/drawing/2014/main" val="1257397986"/>
                    </a:ext>
                  </a:extLst>
                </a:gridCol>
                <a:gridCol w="1273155">
                  <a:extLst>
                    <a:ext uri="{9D8B030D-6E8A-4147-A177-3AD203B41FA5}">
                      <a16:colId xmlns:a16="http://schemas.microsoft.com/office/drawing/2014/main" val="3917149689"/>
                    </a:ext>
                  </a:extLst>
                </a:gridCol>
                <a:gridCol w="1273155">
                  <a:extLst>
                    <a:ext uri="{9D8B030D-6E8A-4147-A177-3AD203B41FA5}">
                      <a16:colId xmlns:a16="http://schemas.microsoft.com/office/drawing/2014/main" val="1935613051"/>
                    </a:ext>
                  </a:extLst>
                </a:gridCol>
                <a:gridCol w="1479215">
                  <a:extLst>
                    <a:ext uri="{9D8B030D-6E8A-4147-A177-3AD203B41FA5}">
                      <a16:colId xmlns:a16="http://schemas.microsoft.com/office/drawing/2014/main" val="1266746786"/>
                    </a:ext>
                  </a:extLst>
                </a:gridCol>
              </a:tblGrid>
              <a:tr h="457922">
                <a:tc>
                  <a:txBody>
                    <a:bodyPr/>
                    <a:lstStyle/>
                    <a:p>
                      <a:endParaRPr lang="en-US" sz="1900"/>
                    </a:p>
                  </a:txBody>
                  <a:tcPr marL="101851" marR="101851" marT="50924" marB="50924"/>
                </a:tc>
                <a:tc>
                  <a:txBody>
                    <a:bodyPr/>
                    <a:lstStyle/>
                    <a:p>
                      <a:r>
                        <a:rPr lang="tr-TR" sz="1900"/>
                        <a:t>1. yıl</a:t>
                      </a:r>
                      <a:endParaRPr lang="en-US" sz="1900"/>
                    </a:p>
                  </a:txBody>
                  <a:tcPr marL="101851" marR="101851" marT="50924" marB="50924"/>
                </a:tc>
                <a:tc>
                  <a:txBody>
                    <a:bodyPr/>
                    <a:lstStyle/>
                    <a:p>
                      <a:r>
                        <a:rPr lang="tr-TR" sz="1900"/>
                        <a:t>2.yıl</a:t>
                      </a:r>
                      <a:endParaRPr lang="en-US" sz="1900"/>
                    </a:p>
                  </a:txBody>
                  <a:tcPr marL="101851" marR="101851" marT="50924" marB="50924"/>
                </a:tc>
                <a:tc>
                  <a:txBody>
                    <a:bodyPr/>
                    <a:lstStyle/>
                    <a:p>
                      <a:r>
                        <a:rPr lang="tr-TR" sz="1900"/>
                        <a:t>3.yıl</a:t>
                      </a:r>
                      <a:endParaRPr lang="en-US" sz="1900"/>
                    </a:p>
                  </a:txBody>
                  <a:tcPr marL="101851" marR="101851" marT="50924" marB="50924"/>
                </a:tc>
                <a:tc>
                  <a:txBody>
                    <a:bodyPr/>
                    <a:lstStyle/>
                    <a:p>
                      <a:r>
                        <a:rPr lang="tr-TR" sz="1900"/>
                        <a:t>4.yıl</a:t>
                      </a:r>
                      <a:endParaRPr lang="en-US" sz="1900"/>
                    </a:p>
                  </a:txBody>
                  <a:tcPr marL="101851" marR="101851" marT="50924" marB="50924"/>
                </a:tc>
                <a:extLst>
                  <a:ext uri="{0D108BD9-81ED-4DB2-BD59-A6C34878D82A}">
                    <a16:rowId xmlns:a16="http://schemas.microsoft.com/office/drawing/2014/main" val="2660438089"/>
                  </a:ext>
                </a:extLst>
              </a:tr>
              <a:tr h="457922">
                <a:tc>
                  <a:txBody>
                    <a:bodyPr/>
                    <a:lstStyle/>
                    <a:p>
                      <a:r>
                        <a:rPr lang="tr-TR" sz="1900"/>
                        <a:t>Faiz gideri</a:t>
                      </a:r>
                      <a:endParaRPr lang="en-US" sz="1900"/>
                    </a:p>
                  </a:txBody>
                  <a:tcPr marL="101851" marR="101851" marT="50924" marB="50924"/>
                </a:tc>
                <a:tc>
                  <a:txBody>
                    <a:bodyPr/>
                    <a:lstStyle/>
                    <a:p>
                      <a:r>
                        <a:rPr lang="tr-TR" sz="1900"/>
                        <a:t>200.000</a:t>
                      </a:r>
                      <a:endParaRPr lang="en-US" sz="1900"/>
                    </a:p>
                  </a:txBody>
                  <a:tcPr marL="101851" marR="101851" marT="50924" marB="50924"/>
                </a:tc>
                <a:tc>
                  <a:txBody>
                    <a:bodyPr/>
                    <a:lstStyle/>
                    <a:p>
                      <a:r>
                        <a:rPr lang="tr-TR" sz="1900"/>
                        <a:t>200.000</a:t>
                      </a:r>
                      <a:endParaRPr lang="en-US" sz="1900"/>
                    </a:p>
                  </a:txBody>
                  <a:tcPr marL="101851" marR="101851" marT="50924" marB="50924"/>
                </a:tc>
                <a:tc>
                  <a:txBody>
                    <a:bodyPr/>
                    <a:lstStyle/>
                    <a:p>
                      <a:r>
                        <a:rPr lang="tr-TR" sz="1900"/>
                        <a:t>200.000</a:t>
                      </a:r>
                      <a:endParaRPr lang="en-US" sz="1900"/>
                    </a:p>
                  </a:txBody>
                  <a:tcPr marL="101851" marR="101851" marT="50924" marB="50924"/>
                </a:tc>
                <a:tc>
                  <a:txBody>
                    <a:bodyPr/>
                    <a:lstStyle/>
                    <a:p>
                      <a:r>
                        <a:rPr lang="tr-TR" sz="1900"/>
                        <a:t>200.000</a:t>
                      </a:r>
                      <a:endParaRPr lang="en-US" sz="1900"/>
                    </a:p>
                  </a:txBody>
                  <a:tcPr marL="101851" marR="101851" marT="50924" marB="50924"/>
                </a:tc>
                <a:extLst>
                  <a:ext uri="{0D108BD9-81ED-4DB2-BD59-A6C34878D82A}">
                    <a16:rowId xmlns:a16="http://schemas.microsoft.com/office/drawing/2014/main" val="2672833353"/>
                  </a:ext>
                </a:extLst>
              </a:tr>
              <a:tr h="754649">
                <a:tc>
                  <a:txBody>
                    <a:bodyPr/>
                    <a:lstStyle/>
                    <a:p>
                      <a:r>
                        <a:rPr lang="tr-TR" sz="1900"/>
                        <a:t>Vergi tasarrufu</a:t>
                      </a:r>
                      <a:endParaRPr lang="en-US" sz="1900"/>
                    </a:p>
                  </a:txBody>
                  <a:tcPr marL="101851" marR="101851" marT="50924" marB="50924"/>
                </a:tc>
                <a:tc>
                  <a:txBody>
                    <a:bodyPr/>
                    <a:lstStyle/>
                    <a:p>
                      <a:r>
                        <a:rPr lang="tr-TR" sz="1900"/>
                        <a:t>40.000</a:t>
                      </a:r>
                      <a:endParaRPr lang="en-US" sz="1900"/>
                    </a:p>
                  </a:txBody>
                  <a:tcPr marL="101851" marR="101851" marT="50924" marB="50924"/>
                </a:tc>
                <a:tc>
                  <a:txBody>
                    <a:bodyPr/>
                    <a:lstStyle/>
                    <a:p>
                      <a:r>
                        <a:rPr lang="tr-TR" sz="1900"/>
                        <a:t>40.000</a:t>
                      </a:r>
                      <a:endParaRPr lang="en-US" sz="1900"/>
                    </a:p>
                  </a:txBody>
                  <a:tcPr marL="101851" marR="101851" marT="50924" marB="50924"/>
                </a:tc>
                <a:tc>
                  <a:txBody>
                    <a:bodyPr/>
                    <a:lstStyle/>
                    <a:p>
                      <a:r>
                        <a:rPr lang="tr-TR" sz="1900"/>
                        <a:t>40.000</a:t>
                      </a:r>
                      <a:endParaRPr lang="en-US" sz="1900"/>
                    </a:p>
                  </a:txBody>
                  <a:tcPr marL="101851" marR="101851" marT="50924" marB="50924"/>
                </a:tc>
                <a:tc>
                  <a:txBody>
                    <a:bodyPr/>
                    <a:lstStyle/>
                    <a:p>
                      <a:r>
                        <a:rPr lang="tr-TR" sz="1900"/>
                        <a:t>40.000</a:t>
                      </a:r>
                      <a:endParaRPr lang="en-US" sz="1900"/>
                    </a:p>
                  </a:txBody>
                  <a:tcPr marL="101851" marR="101851" marT="50924" marB="50924"/>
                </a:tc>
                <a:extLst>
                  <a:ext uri="{0D108BD9-81ED-4DB2-BD59-A6C34878D82A}">
                    <a16:rowId xmlns:a16="http://schemas.microsoft.com/office/drawing/2014/main" val="3776528189"/>
                  </a:ext>
                </a:extLst>
              </a:tr>
              <a:tr h="754649">
                <a:tc>
                  <a:txBody>
                    <a:bodyPr/>
                    <a:lstStyle/>
                    <a:p>
                      <a:r>
                        <a:rPr lang="tr-TR" sz="1900"/>
                        <a:t>Anapara ödemesi</a:t>
                      </a:r>
                      <a:endParaRPr lang="en-US" sz="1900"/>
                    </a:p>
                  </a:txBody>
                  <a:tcPr marL="101851" marR="101851" marT="50924" marB="50924"/>
                </a:tc>
                <a:tc>
                  <a:txBody>
                    <a:bodyPr/>
                    <a:lstStyle/>
                    <a:p>
                      <a:r>
                        <a:rPr lang="tr-TR" sz="1900"/>
                        <a:t>-</a:t>
                      </a:r>
                      <a:endParaRPr lang="en-US" sz="1900"/>
                    </a:p>
                  </a:txBody>
                  <a:tcPr marL="101851" marR="101851" marT="50924" marB="50924"/>
                </a:tc>
                <a:tc>
                  <a:txBody>
                    <a:bodyPr/>
                    <a:lstStyle/>
                    <a:p>
                      <a:r>
                        <a:rPr lang="tr-TR" sz="1900"/>
                        <a:t>-</a:t>
                      </a:r>
                      <a:endParaRPr lang="en-US" sz="1900"/>
                    </a:p>
                  </a:txBody>
                  <a:tcPr marL="101851" marR="101851" marT="50924" marB="50924"/>
                </a:tc>
                <a:tc>
                  <a:txBody>
                    <a:bodyPr/>
                    <a:lstStyle/>
                    <a:p>
                      <a:r>
                        <a:rPr lang="tr-TR" sz="1900"/>
                        <a:t>-</a:t>
                      </a:r>
                      <a:endParaRPr lang="en-US" sz="1900"/>
                    </a:p>
                  </a:txBody>
                  <a:tcPr marL="101851" marR="101851" marT="50924" marB="50924"/>
                </a:tc>
                <a:tc>
                  <a:txBody>
                    <a:bodyPr/>
                    <a:lstStyle/>
                    <a:p>
                      <a:r>
                        <a:rPr lang="tr-TR" sz="1900"/>
                        <a:t>1.000.000</a:t>
                      </a:r>
                      <a:endParaRPr lang="en-US" sz="1900"/>
                    </a:p>
                  </a:txBody>
                  <a:tcPr marL="101851" marR="101851" marT="50924" marB="50924"/>
                </a:tc>
                <a:extLst>
                  <a:ext uri="{0D108BD9-81ED-4DB2-BD59-A6C34878D82A}">
                    <a16:rowId xmlns:a16="http://schemas.microsoft.com/office/drawing/2014/main" val="2249839946"/>
                  </a:ext>
                </a:extLst>
              </a:tr>
              <a:tr h="754649">
                <a:tc>
                  <a:txBody>
                    <a:bodyPr/>
                    <a:lstStyle/>
                    <a:p>
                      <a:r>
                        <a:rPr lang="tr-TR" sz="1900"/>
                        <a:t>Net Nakit Çıkışı</a:t>
                      </a:r>
                      <a:endParaRPr lang="en-US" sz="1900"/>
                    </a:p>
                  </a:txBody>
                  <a:tcPr marL="101851" marR="101851" marT="50924" marB="50924"/>
                </a:tc>
                <a:tc>
                  <a:txBody>
                    <a:bodyPr/>
                    <a:lstStyle/>
                    <a:p>
                      <a:r>
                        <a:rPr lang="tr-TR" sz="1900"/>
                        <a:t>160.000</a:t>
                      </a:r>
                      <a:endParaRPr lang="en-US" sz="1900"/>
                    </a:p>
                  </a:txBody>
                  <a:tcPr marL="101851" marR="101851" marT="50924" marB="50924"/>
                </a:tc>
                <a:tc>
                  <a:txBody>
                    <a:bodyPr/>
                    <a:lstStyle/>
                    <a:p>
                      <a:r>
                        <a:rPr lang="tr-TR" sz="1900"/>
                        <a:t>160.000</a:t>
                      </a:r>
                      <a:endParaRPr lang="en-US" sz="1900"/>
                    </a:p>
                  </a:txBody>
                  <a:tcPr marL="101851" marR="101851" marT="50924" marB="50924"/>
                </a:tc>
                <a:tc>
                  <a:txBody>
                    <a:bodyPr/>
                    <a:lstStyle/>
                    <a:p>
                      <a:r>
                        <a:rPr lang="tr-TR" sz="1900"/>
                        <a:t>160.000</a:t>
                      </a:r>
                      <a:endParaRPr lang="en-US" sz="1900"/>
                    </a:p>
                  </a:txBody>
                  <a:tcPr marL="101851" marR="101851" marT="50924" marB="50924"/>
                </a:tc>
                <a:tc>
                  <a:txBody>
                    <a:bodyPr/>
                    <a:lstStyle/>
                    <a:p>
                      <a:r>
                        <a:rPr lang="tr-TR" sz="1900" dirty="0"/>
                        <a:t>1.160.000</a:t>
                      </a:r>
                      <a:endParaRPr lang="en-US" sz="1900" dirty="0"/>
                    </a:p>
                  </a:txBody>
                  <a:tcPr marL="101851" marR="101851" marT="50924" marB="50924"/>
                </a:tc>
                <a:extLst>
                  <a:ext uri="{0D108BD9-81ED-4DB2-BD59-A6C34878D82A}">
                    <a16:rowId xmlns:a16="http://schemas.microsoft.com/office/drawing/2014/main" val="2834068975"/>
                  </a:ext>
                </a:extLst>
              </a:tr>
            </a:tbl>
          </a:graphicData>
        </a:graphic>
      </p:graphicFrame>
    </p:spTree>
    <p:extLst>
      <p:ext uri="{BB962C8B-B14F-4D97-AF65-F5344CB8AC3E}">
        <p14:creationId xmlns:p14="http://schemas.microsoft.com/office/powerpoint/2010/main" val="5616128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5DF40726-9B19-4165-9C26-757D16E19E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2" name="Başlık 1">
            <a:extLst>
              <a:ext uri="{FF2B5EF4-FFF2-40B4-BE49-F238E27FC236}">
                <a16:creationId xmlns:a16="http://schemas.microsoft.com/office/drawing/2014/main" id="{B4A08F0C-8F96-29B4-0335-F55E6777742A}"/>
              </a:ext>
            </a:extLst>
          </p:cNvPr>
          <p:cNvSpPr>
            <a:spLocks noGrp="1"/>
          </p:cNvSpPr>
          <p:nvPr>
            <p:ph type="title"/>
          </p:nvPr>
        </p:nvSpPr>
        <p:spPr>
          <a:xfrm>
            <a:off x="838200" y="564211"/>
            <a:ext cx="3882888" cy="2241006"/>
          </a:xfrm>
        </p:spPr>
        <p:txBody>
          <a:bodyPr anchor="t">
            <a:normAutofit/>
          </a:bodyPr>
          <a:lstStyle/>
          <a:p>
            <a:r>
              <a:rPr lang="tr-TR" sz="3400"/>
              <a:t>Çözüm- Nakit Çıkışlarının Bugünkü Değeri</a:t>
            </a:r>
            <a:endParaRPr lang="en-US" sz="3400"/>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5228DB24-91A2-CD68-CEC3-E38CC7B38B35}"/>
                  </a:ext>
                </a:extLst>
              </p:cNvPr>
              <p:cNvSpPr>
                <a:spLocks noGrp="1"/>
              </p:cNvSpPr>
              <p:nvPr>
                <p:ph idx="1"/>
              </p:nvPr>
            </p:nvSpPr>
            <p:spPr>
              <a:xfrm>
                <a:off x="5460520" y="727370"/>
                <a:ext cx="5887183" cy="5159249"/>
              </a:xfrm>
            </p:spPr>
            <p:txBody>
              <a:bodyPr>
                <a:normAutofit/>
              </a:bodyPr>
              <a:lstStyle/>
              <a:p>
                <a:r>
                  <a:rPr lang="tr-TR" sz="1800" dirty="0"/>
                  <a:t>Tahvilin maliyetinin nakit çıkışlarının bugünkü değerini nakit girişlerinin bugünkü değerine eşitleyen iskonto oranı olduğunu belirtmiştik.</a:t>
                </a:r>
              </a:p>
              <a:p>
                <a:r>
                  <a:rPr lang="tr-TR" sz="1800" dirty="0"/>
                  <a:t>980.000=</a:t>
                </a:r>
                <a14:m>
                  <m:oMath xmlns:m="http://schemas.openxmlformats.org/officeDocument/2006/math">
                    <m:f>
                      <m:fPr>
                        <m:ctrlPr>
                          <a:rPr lang="en-US" sz="1800" i="1">
                            <a:latin typeface="Cambria Math" panose="02040503050406030204" pitchFamily="18" charset="0"/>
                          </a:rPr>
                        </m:ctrlPr>
                      </m:fPr>
                      <m:num>
                        <m:r>
                          <a:rPr lang="tr-TR" sz="1800">
                            <a:latin typeface="Cambria Math" panose="02040503050406030204" pitchFamily="18" charset="0"/>
                          </a:rPr>
                          <m:t>160.000</m:t>
                        </m:r>
                      </m:num>
                      <m:den>
                        <m:d>
                          <m:dPr>
                            <m:ctrlPr>
                              <a:rPr lang="tr-TR" sz="1800" i="1">
                                <a:latin typeface="Cambria Math" panose="02040503050406030204" pitchFamily="18" charset="0"/>
                              </a:rPr>
                            </m:ctrlPr>
                          </m:dPr>
                          <m:e>
                            <m:r>
                              <a:rPr lang="tr-TR" sz="1800">
                                <a:latin typeface="Cambria Math" panose="02040503050406030204" pitchFamily="18" charset="0"/>
                              </a:rPr>
                              <m:t>1+</m:t>
                            </m:r>
                            <m:r>
                              <a:rPr lang="tr-TR" sz="1800">
                                <a:latin typeface="Cambria Math" panose="02040503050406030204" pitchFamily="18" charset="0"/>
                              </a:rPr>
                              <m:t>𝑘</m:t>
                            </m:r>
                          </m:e>
                        </m:d>
                        <m:r>
                          <a:rPr lang="tr-TR" sz="1800" baseline="30000">
                            <a:latin typeface="Cambria Math" panose="02040503050406030204" pitchFamily="18" charset="0"/>
                          </a:rPr>
                          <m:t>1</m:t>
                        </m:r>
                      </m:den>
                    </m:f>
                  </m:oMath>
                </a14:m>
                <a:r>
                  <a:rPr lang="tr-TR" sz="1800" dirty="0"/>
                  <a:t>+</a:t>
                </a:r>
                <a:r>
                  <a:rPr lang="en-US" sz="1800" dirty="0"/>
                  <a:t> </a:t>
                </a:r>
                <a14:m>
                  <m:oMath xmlns:m="http://schemas.openxmlformats.org/officeDocument/2006/math">
                    <m:f>
                      <m:fPr>
                        <m:ctrlPr>
                          <a:rPr lang="en-US" sz="1800" i="1">
                            <a:latin typeface="Cambria Math" panose="02040503050406030204" pitchFamily="18" charset="0"/>
                          </a:rPr>
                        </m:ctrlPr>
                      </m:fPr>
                      <m:num>
                        <m:r>
                          <a:rPr lang="tr-TR" sz="1800">
                            <a:latin typeface="Cambria Math" panose="02040503050406030204" pitchFamily="18" charset="0"/>
                          </a:rPr>
                          <m:t>160.000</m:t>
                        </m:r>
                      </m:num>
                      <m:den>
                        <m:d>
                          <m:dPr>
                            <m:ctrlPr>
                              <a:rPr lang="tr-TR" sz="1800" i="1">
                                <a:latin typeface="Cambria Math" panose="02040503050406030204" pitchFamily="18" charset="0"/>
                              </a:rPr>
                            </m:ctrlPr>
                          </m:dPr>
                          <m:e>
                            <m:r>
                              <a:rPr lang="tr-TR" sz="1800">
                                <a:latin typeface="Cambria Math" panose="02040503050406030204" pitchFamily="18" charset="0"/>
                              </a:rPr>
                              <m:t>1+</m:t>
                            </m:r>
                            <m:r>
                              <a:rPr lang="tr-TR" sz="1800">
                                <a:latin typeface="Cambria Math" panose="02040503050406030204" pitchFamily="18" charset="0"/>
                              </a:rPr>
                              <m:t>𝑘</m:t>
                            </m:r>
                          </m:e>
                        </m:d>
                        <m:r>
                          <a:rPr lang="tr-TR" sz="1800" baseline="30000">
                            <a:latin typeface="Cambria Math" panose="02040503050406030204" pitchFamily="18" charset="0"/>
                          </a:rPr>
                          <m:t>2</m:t>
                        </m:r>
                      </m:den>
                    </m:f>
                  </m:oMath>
                </a14:m>
                <a:r>
                  <a:rPr lang="tr-TR" sz="1800" dirty="0"/>
                  <a:t>+</a:t>
                </a:r>
                <a:r>
                  <a:rPr lang="en-US" sz="1800" dirty="0"/>
                  <a:t> </a:t>
                </a:r>
                <a14:m>
                  <m:oMath xmlns:m="http://schemas.openxmlformats.org/officeDocument/2006/math">
                    <m:f>
                      <m:fPr>
                        <m:ctrlPr>
                          <a:rPr lang="en-US" sz="1800" i="1">
                            <a:latin typeface="Cambria Math" panose="02040503050406030204" pitchFamily="18" charset="0"/>
                          </a:rPr>
                        </m:ctrlPr>
                      </m:fPr>
                      <m:num>
                        <m:r>
                          <a:rPr lang="tr-TR" sz="1800">
                            <a:latin typeface="Cambria Math" panose="02040503050406030204" pitchFamily="18" charset="0"/>
                          </a:rPr>
                          <m:t>160.000</m:t>
                        </m:r>
                      </m:num>
                      <m:den>
                        <m:d>
                          <m:dPr>
                            <m:ctrlPr>
                              <a:rPr lang="tr-TR" sz="1800" i="1">
                                <a:latin typeface="Cambria Math" panose="02040503050406030204" pitchFamily="18" charset="0"/>
                              </a:rPr>
                            </m:ctrlPr>
                          </m:dPr>
                          <m:e>
                            <m:r>
                              <a:rPr lang="tr-TR" sz="1800">
                                <a:latin typeface="Cambria Math" panose="02040503050406030204" pitchFamily="18" charset="0"/>
                              </a:rPr>
                              <m:t>1+</m:t>
                            </m:r>
                            <m:r>
                              <a:rPr lang="tr-TR" sz="1800">
                                <a:latin typeface="Cambria Math" panose="02040503050406030204" pitchFamily="18" charset="0"/>
                              </a:rPr>
                              <m:t>𝑘</m:t>
                            </m:r>
                          </m:e>
                        </m:d>
                        <m:r>
                          <a:rPr lang="tr-TR" sz="1800" baseline="30000">
                            <a:latin typeface="Cambria Math" panose="02040503050406030204" pitchFamily="18" charset="0"/>
                          </a:rPr>
                          <m:t>3</m:t>
                        </m:r>
                      </m:den>
                    </m:f>
                  </m:oMath>
                </a14:m>
                <a:r>
                  <a:rPr lang="tr-TR" sz="1800" dirty="0"/>
                  <a:t>+</a:t>
                </a:r>
                <a:r>
                  <a:rPr lang="en-US" sz="1800" dirty="0"/>
                  <a:t> </a:t>
                </a:r>
                <a14:m>
                  <m:oMath xmlns:m="http://schemas.openxmlformats.org/officeDocument/2006/math">
                    <m:f>
                      <m:fPr>
                        <m:ctrlPr>
                          <a:rPr lang="en-US" sz="1800" i="1">
                            <a:latin typeface="Cambria Math" panose="02040503050406030204" pitchFamily="18" charset="0"/>
                          </a:rPr>
                        </m:ctrlPr>
                      </m:fPr>
                      <m:num>
                        <m:r>
                          <a:rPr lang="tr-TR" sz="1800">
                            <a:latin typeface="Cambria Math" panose="02040503050406030204" pitchFamily="18" charset="0"/>
                          </a:rPr>
                          <m:t>1.160.000</m:t>
                        </m:r>
                      </m:num>
                      <m:den>
                        <m:d>
                          <m:dPr>
                            <m:ctrlPr>
                              <a:rPr lang="tr-TR" sz="1800" i="1">
                                <a:latin typeface="Cambria Math" panose="02040503050406030204" pitchFamily="18" charset="0"/>
                              </a:rPr>
                            </m:ctrlPr>
                          </m:dPr>
                          <m:e>
                            <m:r>
                              <a:rPr lang="tr-TR" sz="1800">
                                <a:latin typeface="Cambria Math" panose="02040503050406030204" pitchFamily="18" charset="0"/>
                              </a:rPr>
                              <m:t>1+</m:t>
                            </m:r>
                            <m:r>
                              <a:rPr lang="tr-TR" sz="1800">
                                <a:latin typeface="Cambria Math" panose="02040503050406030204" pitchFamily="18" charset="0"/>
                              </a:rPr>
                              <m:t>𝑘</m:t>
                            </m:r>
                          </m:e>
                        </m:d>
                        <m:r>
                          <a:rPr lang="tr-TR" sz="1800" baseline="30000">
                            <a:latin typeface="Cambria Math" panose="02040503050406030204" pitchFamily="18" charset="0"/>
                          </a:rPr>
                          <m:t>4</m:t>
                        </m:r>
                      </m:den>
                    </m:f>
                  </m:oMath>
                </a14:m>
                <a:r>
                  <a:rPr lang="tr-TR" sz="1800" dirty="0"/>
                  <a:t> </a:t>
                </a:r>
              </a:p>
              <a:p>
                <a:r>
                  <a:rPr lang="tr-TR" sz="1800" dirty="0"/>
                  <a:t>Dolayısıyla </a:t>
                </a:r>
                <a:r>
                  <a:rPr lang="tr-TR" sz="1800" dirty="0" err="1"/>
                  <a:t>k’ya</a:t>
                </a:r>
                <a:r>
                  <a:rPr lang="tr-TR" sz="1800" dirty="0"/>
                  <a:t> öyle bir değer vermeliyiz ki nakit çıkışlarının </a:t>
                </a:r>
                <a:r>
                  <a:rPr lang="tr-TR" sz="1800" dirty="0" err="1"/>
                  <a:t>bügnükü</a:t>
                </a:r>
                <a:r>
                  <a:rPr lang="tr-TR" sz="1800" dirty="0"/>
                  <a:t> değeri 980.000 TL’ye eşit olsun. </a:t>
                </a:r>
                <a:r>
                  <a:rPr lang="tr-TR" sz="1800" dirty="0" err="1"/>
                  <a:t>k’yı</a:t>
                </a:r>
                <a:r>
                  <a:rPr lang="tr-TR" sz="1800" dirty="0"/>
                  <a:t> bulmak için enterpolasyon yöntemi uygulanır. Burada öncelikle varsayımsal değerler belirlenmelidir. </a:t>
                </a:r>
                <a:endParaRPr lang="en-US" sz="1800" dirty="0"/>
              </a:p>
            </p:txBody>
          </p:sp>
        </mc:Choice>
        <mc:Fallback xmlns="">
          <p:sp>
            <p:nvSpPr>
              <p:cNvPr id="3" name="İçerik Yer Tutucusu 2">
                <a:extLst>
                  <a:ext uri="{FF2B5EF4-FFF2-40B4-BE49-F238E27FC236}">
                    <a16:creationId xmlns:a16="http://schemas.microsoft.com/office/drawing/2014/main" id="{5228DB24-91A2-CD68-CEC3-E38CC7B38B35}"/>
                  </a:ext>
                </a:extLst>
              </p:cNvPr>
              <p:cNvSpPr>
                <a:spLocks noGrp="1" noRot="1" noChangeAspect="1" noMove="1" noResize="1" noEditPoints="1" noAdjustHandles="1" noChangeArrowheads="1" noChangeShapeType="1" noTextEdit="1"/>
              </p:cNvSpPr>
              <p:nvPr>
                <p:ph idx="1"/>
              </p:nvPr>
            </p:nvSpPr>
            <p:spPr>
              <a:xfrm>
                <a:off x="5460520" y="727370"/>
                <a:ext cx="5887183" cy="5159249"/>
              </a:xfrm>
              <a:blipFill>
                <a:blip r:embed="rId2"/>
                <a:stretch>
                  <a:fillRect l="-725" t="-472"/>
                </a:stretch>
              </a:blipFill>
            </p:spPr>
            <p:txBody>
              <a:bodyPr/>
              <a:lstStyle/>
              <a:p>
                <a:r>
                  <a:rPr lang="en-US">
                    <a:noFill/>
                  </a:rPr>
                  <a:t> </a:t>
                </a:r>
              </a:p>
            </p:txBody>
          </p:sp>
        </mc:Fallback>
      </mc:AlternateContent>
      <p:pic>
        <p:nvPicPr>
          <p:cNvPr id="5" name="Picture 4" descr="bir sarı soru işareti içeren 3B siyah soru işaretleri">
            <a:extLst>
              <a:ext uri="{FF2B5EF4-FFF2-40B4-BE49-F238E27FC236}">
                <a16:creationId xmlns:a16="http://schemas.microsoft.com/office/drawing/2014/main" id="{0BC97527-E895-E624-B699-6093B08B3539}"/>
              </a:ext>
            </a:extLst>
          </p:cNvPr>
          <p:cNvPicPr>
            <a:picLocks noChangeAspect="1"/>
          </p:cNvPicPr>
          <p:nvPr/>
        </p:nvPicPr>
        <p:blipFill>
          <a:blip r:embed="rId3"/>
          <a:srcRect l="35766" r="13414" b="2"/>
          <a:stretch/>
        </p:blipFill>
        <p:spPr>
          <a:xfrm>
            <a:off x="838200" y="3064433"/>
            <a:ext cx="3882888" cy="2788692"/>
          </a:xfrm>
          <a:prstGeom prst="rect">
            <a:avLst/>
          </a:prstGeom>
        </p:spPr>
      </p:pic>
      <p:sp>
        <p:nvSpPr>
          <p:cNvPr id="20" name="Rectangle 19">
            <a:extLst>
              <a:ext uri="{FF2B5EF4-FFF2-40B4-BE49-F238E27FC236}">
                <a16:creationId xmlns:a16="http://schemas.microsoft.com/office/drawing/2014/main" id="{2089CB41-F399-4AEB-980C-5BFB1049C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6112341"/>
            <a:ext cx="1050645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1BFC967B-3DD6-463D-9DB9-6E4419AE0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753869" y="4160304"/>
            <a:ext cx="54864" cy="3886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4183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2C8F0D-3BA7-17FA-5197-E09451D29B83}"/>
              </a:ext>
            </a:extLst>
          </p:cNvPr>
          <p:cNvSpPr>
            <a:spLocks noGrp="1"/>
          </p:cNvSpPr>
          <p:nvPr>
            <p:ph type="title"/>
          </p:nvPr>
        </p:nvSpPr>
        <p:spPr/>
        <p:txBody>
          <a:bodyPr/>
          <a:lstStyle/>
          <a:p>
            <a:r>
              <a:rPr lang="tr-TR" dirty="0"/>
              <a:t>Çözüm- Tahvil Maliyetinin Bulunması</a:t>
            </a:r>
            <a:endParaRPr lang="en-US" dirty="0"/>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95A5BD44-7C75-0C14-4E8B-BB46364561C6}"/>
                  </a:ext>
                </a:extLst>
              </p:cNvPr>
              <p:cNvSpPr>
                <a:spLocks noGrp="1"/>
              </p:cNvSpPr>
              <p:nvPr>
                <p:ph idx="1"/>
              </p:nvPr>
            </p:nvSpPr>
            <p:spPr/>
            <p:txBody>
              <a:bodyPr>
                <a:normAutofit/>
              </a:bodyPr>
              <a:lstStyle/>
              <a:p>
                <a:r>
                  <a:rPr lang="tr-TR" dirty="0"/>
                  <a:t>% 10 ve %20 oranlarını deneyelim: (k=0,10 veya k=0,20)</a:t>
                </a:r>
              </a:p>
              <a:p>
                <a14:m>
                  <m:oMath xmlns:m="http://schemas.openxmlformats.org/officeDocument/2006/math">
                    <m:f>
                      <m:fPr>
                        <m:ctrlPr>
                          <a:rPr lang="en-US" sz="2400" i="1">
                            <a:latin typeface="Cambria Math" panose="02040503050406030204" pitchFamily="18" charset="0"/>
                          </a:rPr>
                        </m:ctrlPr>
                      </m:fPr>
                      <m:num>
                        <m:r>
                          <a:rPr lang="tr-TR" sz="2400">
                            <a:latin typeface="Cambria Math" panose="02040503050406030204" pitchFamily="18" charset="0"/>
                          </a:rPr>
                          <m:t>160.000</m:t>
                        </m:r>
                      </m:num>
                      <m:den>
                        <m:d>
                          <m:dPr>
                            <m:ctrlPr>
                              <a:rPr lang="tr-TR" sz="2400" i="1">
                                <a:latin typeface="Cambria Math" panose="02040503050406030204" pitchFamily="18" charset="0"/>
                              </a:rPr>
                            </m:ctrlPr>
                          </m:dPr>
                          <m:e>
                            <m:r>
                              <a:rPr lang="tr-TR" sz="2400">
                                <a:latin typeface="Cambria Math" panose="02040503050406030204" pitchFamily="18" charset="0"/>
                              </a:rPr>
                              <m:t>1+</m:t>
                            </m:r>
                            <m:r>
                              <a:rPr lang="tr-TR" sz="2400" b="0" i="1" smtClean="0">
                                <a:latin typeface="Cambria Math" panose="02040503050406030204" pitchFamily="18" charset="0"/>
                              </a:rPr>
                              <m:t>0,10</m:t>
                            </m:r>
                          </m:e>
                        </m:d>
                        <m:r>
                          <a:rPr lang="tr-TR" sz="2400" baseline="30000">
                            <a:latin typeface="Cambria Math" panose="02040503050406030204" pitchFamily="18" charset="0"/>
                          </a:rPr>
                          <m:t>1</m:t>
                        </m:r>
                      </m:den>
                    </m:f>
                  </m:oMath>
                </a14:m>
                <a:r>
                  <a:rPr lang="tr-TR" sz="2400" dirty="0"/>
                  <a:t>+</a:t>
                </a:r>
                <a:r>
                  <a:rPr lang="en-US" sz="2400" dirty="0"/>
                  <a:t> </a:t>
                </a:r>
                <a14:m>
                  <m:oMath xmlns:m="http://schemas.openxmlformats.org/officeDocument/2006/math">
                    <m:f>
                      <m:fPr>
                        <m:ctrlPr>
                          <a:rPr lang="en-US" sz="2400" i="1">
                            <a:latin typeface="Cambria Math" panose="02040503050406030204" pitchFamily="18" charset="0"/>
                          </a:rPr>
                        </m:ctrlPr>
                      </m:fPr>
                      <m:num>
                        <m:r>
                          <a:rPr lang="tr-TR" sz="2400">
                            <a:latin typeface="Cambria Math" panose="02040503050406030204" pitchFamily="18" charset="0"/>
                          </a:rPr>
                          <m:t>160.000</m:t>
                        </m:r>
                      </m:num>
                      <m:den>
                        <m:d>
                          <m:dPr>
                            <m:ctrlPr>
                              <a:rPr lang="tr-TR" sz="2400" i="1">
                                <a:latin typeface="Cambria Math" panose="02040503050406030204" pitchFamily="18" charset="0"/>
                              </a:rPr>
                            </m:ctrlPr>
                          </m:dPr>
                          <m:e>
                            <m:r>
                              <a:rPr lang="tr-TR" sz="2400">
                                <a:latin typeface="Cambria Math" panose="02040503050406030204" pitchFamily="18" charset="0"/>
                              </a:rPr>
                              <m:t>1+</m:t>
                            </m:r>
                            <m:r>
                              <a:rPr lang="tr-TR" sz="2400" b="0" i="1" smtClean="0">
                                <a:latin typeface="Cambria Math" panose="02040503050406030204" pitchFamily="18" charset="0"/>
                              </a:rPr>
                              <m:t>0,10</m:t>
                            </m:r>
                          </m:e>
                        </m:d>
                        <m:r>
                          <a:rPr lang="tr-TR" sz="2400" baseline="30000">
                            <a:latin typeface="Cambria Math" panose="02040503050406030204" pitchFamily="18" charset="0"/>
                          </a:rPr>
                          <m:t>2</m:t>
                        </m:r>
                      </m:den>
                    </m:f>
                  </m:oMath>
                </a14:m>
                <a:r>
                  <a:rPr lang="tr-TR" sz="2400" dirty="0"/>
                  <a:t>+</a:t>
                </a:r>
                <a:r>
                  <a:rPr lang="en-US" sz="2400" dirty="0"/>
                  <a:t> </a:t>
                </a:r>
                <a14:m>
                  <m:oMath xmlns:m="http://schemas.openxmlformats.org/officeDocument/2006/math">
                    <m:f>
                      <m:fPr>
                        <m:ctrlPr>
                          <a:rPr lang="en-US" sz="2400" i="1">
                            <a:latin typeface="Cambria Math" panose="02040503050406030204" pitchFamily="18" charset="0"/>
                          </a:rPr>
                        </m:ctrlPr>
                      </m:fPr>
                      <m:num>
                        <m:r>
                          <a:rPr lang="tr-TR" sz="2400">
                            <a:latin typeface="Cambria Math" panose="02040503050406030204" pitchFamily="18" charset="0"/>
                          </a:rPr>
                          <m:t>160.000</m:t>
                        </m:r>
                      </m:num>
                      <m:den>
                        <m:d>
                          <m:dPr>
                            <m:ctrlPr>
                              <a:rPr lang="tr-TR" sz="2400" i="1">
                                <a:latin typeface="Cambria Math" panose="02040503050406030204" pitchFamily="18" charset="0"/>
                              </a:rPr>
                            </m:ctrlPr>
                          </m:dPr>
                          <m:e>
                            <m:r>
                              <a:rPr lang="tr-TR" sz="2400">
                                <a:latin typeface="Cambria Math" panose="02040503050406030204" pitchFamily="18" charset="0"/>
                              </a:rPr>
                              <m:t>1+</m:t>
                            </m:r>
                            <m:r>
                              <a:rPr lang="tr-TR" sz="2400" b="0" i="1" smtClean="0">
                                <a:latin typeface="Cambria Math" panose="02040503050406030204" pitchFamily="18" charset="0"/>
                              </a:rPr>
                              <m:t>0,10</m:t>
                            </m:r>
                          </m:e>
                        </m:d>
                        <m:r>
                          <a:rPr lang="tr-TR" sz="2400" baseline="30000">
                            <a:latin typeface="Cambria Math" panose="02040503050406030204" pitchFamily="18" charset="0"/>
                          </a:rPr>
                          <m:t>3</m:t>
                        </m:r>
                      </m:den>
                    </m:f>
                  </m:oMath>
                </a14:m>
                <a:r>
                  <a:rPr lang="tr-TR" sz="2400" dirty="0"/>
                  <a:t>+</a:t>
                </a:r>
                <a:r>
                  <a:rPr lang="en-US" sz="2400" dirty="0"/>
                  <a:t> </a:t>
                </a:r>
                <a14:m>
                  <m:oMath xmlns:m="http://schemas.openxmlformats.org/officeDocument/2006/math">
                    <m:f>
                      <m:fPr>
                        <m:ctrlPr>
                          <a:rPr lang="en-US" sz="2400" i="1">
                            <a:latin typeface="Cambria Math" panose="02040503050406030204" pitchFamily="18" charset="0"/>
                          </a:rPr>
                        </m:ctrlPr>
                      </m:fPr>
                      <m:num>
                        <m:r>
                          <a:rPr lang="tr-TR" sz="2400">
                            <a:latin typeface="Cambria Math" panose="02040503050406030204" pitchFamily="18" charset="0"/>
                          </a:rPr>
                          <m:t>1.160.000</m:t>
                        </m:r>
                      </m:num>
                      <m:den>
                        <m:d>
                          <m:dPr>
                            <m:ctrlPr>
                              <a:rPr lang="tr-TR" sz="2400" i="1">
                                <a:latin typeface="Cambria Math" panose="02040503050406030204" pitchFamily="18" charset="0"/>
                              </a:rPr>
                            </m:ctrlPr>
                          </m:dPr>
                          <m:e>
                            <m:r>
                              <a:rPr lang="tr-TR" sz="2400">
                                <a:latin typeface="Cambria Math" panose="02040503050406030204" pitchFamily="18" charset="0"/>
                              </a:rPr>
                              <m:t>1+</m:t>
                            </m:r>
                            <m:r>
                              <a:rPr lang="tr-TR" sz="2400" b="0" i="1" smtClean="0">
                                <a:latin typeface="Cambria Math" panose="02040503050406030204" pitchFamily="18" charset="0"/>
                              </a:rPr>
                              <m:t>0,10</m:t>
                            </m:r>
                          </m:e>
                        </m:d>
                        <m:r>
                          <a:rPr lang="tr-TR" sz="2400" baseline="30000">
                            <a:latin typeface="Cambria Math" panose="02040503050406030204" pitchFamily="18" charset="0"/>
                          </a:rPr>
                          <m:t>4</m:t>
                        </m:r>
                      </m:den>
                    </m:f>
                  </m:oMath>
                </a14:m>
                <a:r>
                  <a:rPr lang="tr-TR" sz="2400" dirty="0"/>
                  <a:t> </a:t>
                </a:r>
                <a:r>
                  <a:rPr lang="tr-TR" sz="1800" dirty="0"/>
                  <a:t>=145.455+132.231+120.210+792.296=1.190.192 (980.000’den büyük)</a:t>
                </a:r>
              </a:p>
              <a:p>
                <a14:m>
                  <m:oMath xmlns:m="http://schemas.openxmlformats.org/officeDocument/2006/math">
                    <m:f>
                      <m:fPr>
                        <m:ctrlPr>
                          <a:rPr lang="en-US" sz="2400" i="1">
                            <a:latin typeface="Cambria Math" panose="02040503050406030204" pitchFamily="18" charset="0"/>
                          </a:rPr>
                        </m:ctrlPr>
                      </m:fPr>
                      <m:num>
                        <m:r>
                          <a:rPr lang="tr-TR" sz="2400">
                            <a:latin typeface="Cambria Math" panose="02040503050406030204" pitchFamily="18" charset="0"/>
                          </a:rPr>
                          <m:t>160.000</m:t>
                        </m:r>
                      </m:num>
                      <m:den>
                        <m:d>
                          <m:dPr>
                            <m:ctrlPr>
                              <a:rPr lang="tr-TR" sz="2400" i="1">
                                <a:latin typeface="Cambria Math" panose="02040503050406030204" pitchFamily="18" charset="0"/>
                              </a:rPr>
                            </m:ctrlPr>
                          </m:dPr>
                          <m:e>
                            <m:r>
                              <a:rPr lang="tr-TR" sz="2400">
                                <a:latin typeface="Cambria Math" panose="02040503050406030204" pitchFamily="18" charset="0"/>
                              </a:rPr>
                              <m:t>1+</m:t>
                            </m:r>
                            <m:r>
                              <a:rPr lang="tr-TR" sz="2400" b="0" i="1" smtClean="0">
                                <a:latin typeface="Cambria Math" panose="02040503050406030204" pitchFamily="18" charset="0"/>
                              </a:rPr>
                              <m:t>0,20</m:t>
                            </m:r>
                          </m:e>
                        </m:d>
                        <m:r>
                          <a:rPr lang="tr-TR" sz="2400" baseline="30000">
                            <a:latin typeface="Cambria Math" panose="02040503050406030204" pitchFamily="18" charset="0"/>
                          </a:rPr>
                          <m:t>1</m:t>
                        </m:r>
                      </m:den>
                    </m:f>
                  </m:oMath>
                </a14:m>
                <a:r>
                  <a:rPr lang="tr-TR" sz="2400" dirty="0"/>
                  <a:t>+</a:t>
                </a:r>
                <a:r>
                  <a:rPr lang="en-US" sz="2400" dirty="0"/>
                  <a:t> </a:t>
                </a:r>
                <a14:m>
                  <m:oMath xmlns:m="http://schemas.openxmlformats.org/officeDocument/2006/math">
                    <m:f>
                      <m:fPr>
                        <m:ctrlPr>
                          <a:rPr lang="en-US" sz="2400" i="1">
                            <a:latin typeface="Cambria Math" panose="02040503050406030204" pitchFamily="18" charset="0"/>
                          </a:rPr>
                        </m:ctrlPr>
                      </m:fPr>
                      <m:num>
                        <m:r>
                          <a:rPr lang="tr-TR" sz="2400">
                            <a:latin typeface="Cambria Math" panose="02040503050406030204" pitchFamily="18" charset="0"/>
                          </a:rPr>
                          <m:t>160.000</m:t>
                        </m:r>
                      </m:num>
                      <m:den>
                        <m:d>
                          <m:dPr>
                            <m:ctrlPr>
                              <a:rPr lang="tr-TR" sz="2400" i="1">
                                <a:latin typeface="Cambria Math" panose="02040503050406030204" pitchFamily="18" charset="0"/>
                              </a:rPr>
                            </m:ctrlPr>
                          </m:dPr>
                          <m:e>
                            <m:r>
                              <a:rPr lang="tr-TR" sz="2400">
                                <a:latin typeface="Cambria Math" panose="02040503050406030204" pitchFamily="18" charset="0"/>
                              </a:rPr>
                              <m:t>1+</m:t>
                            </m:r>
                            <m:r>
                              <a:rPr lang="tr-TR" sz="2400" b="0" i="1" smtClean="0">
                                <a:latin typeface="Cambria Math" panose="02040503050406030204" pitchFamily="18" charset="0"/>
                              </a:rPr>
                              <m:t>0,20</m:t>
                            </m:r>
                          </m:e>
                        </m:d>
                        <m:r>
                          <a:rPr lang="tr-TR" sz="2400" baseline="30000">
                            <a:latin typeface="Cambria Math" panose="02040503050406030204" pitchFamily="18" charset="0"/>
                          </a:rPr>
                          <m:t>2</m:t>
                        </m:r>
                      </m:den>
                    </m:f>
                  </m:oMath>
                </a14:m>
                <a:r>
                  <a:rPr lang="tr-TR" sz="2400" dirty="0"/>
                  <a:t>+</a:t>
                </a:r>
                <a:r>
                  <a:rPr lang="en-US" sz="2400" dirty="0"/>
                  <a:t> </a:t>
                </a:r>
                <a14:m>
                  <m:oMath xmlns:m="http://schemas.openxmlformats.org/officeDocument/2006/math">
                    <m:f>
                      <m:fPr>
                        <m:ctrlPr>
                          <a:rPr lang="en-US" sz="2400" i="1">
                            <a:latin typeface="Cambria Math" panose="02040503050406030204" pitchFamily="18" charset="0"/>
                          </a:rPr>
                        </m:ctrlPr>
                      </m:fPr>
                      <m:num>
                        <m:r>
                          <a:rPr lang="tr-TR" sz="2400">
                            <a:latin typeface="Cambria Math" panose="02040503050406030204" pitchFamily="18" charset="0"/>
                          </a:rPr>
                          <m:t>160.000</m:t>
                        </m:r>
                      </m:num>
                      <m:den>
                        <m:d>
                          <m:dPr>
                            <m:ctrlPr>
                              <a:rPr lang="tr-TR" sz="2400" i="1">
                                <a:latin typeface="Cambria Math" panose="02040503050406030204" pitchFamily="18" charset="0"/>
                              </a:rPr>
                            </m:ctrlPr>
                          </m:dPr>
                          <m:e>
                            <m:r>
                              <a:rPr lang="tr-TR" sz="2400">
                                <a:latin typeface="Cambria Math" panose="02040503050406030204" pitchFamily="18" charset="0"/>
                              </a:rPr>
                              <m:t>1+</m:t>
                            </m:r>
                            <m:r>
                              <a:rPr lang="tr-TR" sz="2400" b="0" i="1" smtClean="0">
                                <a:latin typeface="Cambria Math" panose="02040503050406030204" pitchFamily="18" charset="0"/>
                              </a:rPr>
                              <m:t>0,20</m:t>
                            </m:r>
                          </m:e>
                        </m:d>
                        <m:r>
                          <a:rPr lang="tr-TR" sz="2400" baseline="30000" smtClean="0">
                            <a:latin typeface="Cambria Math" panose="02040503050406030204" pitchFamily="18" charset="0"/>
                          </a:rPr>
                          <m:t>3</m:t>
                        </m:r>
                      </m:den>
                    </m:f>
                  </m:oMath>
                </a14:m>
                <a:r>
                  <a:rPr lang="tr-TR" sz="2400" dirty="0"/>
                  <a:t>+</a:t>
                </a:r>
                <a:r>
                  <a:rPr lang="en-US" sz="2400" dirty="0"/>
                  <a:t> </a:t>
                </a:r>
                <a14:m>
                  <m:oMath xmlns:m="http://schemas.openxmlformats.org/officeDocument/2006/math">
                    <m:f>
                      <m:fPr>
                        <m:ctrlPr>
                          <a:rPr lang="en-US" sz="2400" i="1">
                            <a:latin typeface="Cambria Math" panose="02040503050406030204" pitchFamily="18" charset="0"/>
                          </a:rPr>
                        </m:ctrlPr>
                      </m:fPr>
                      <m:num>
                        <m:r>
                          <a:rPr lang="tr-TR" sz="2400">
                            <a:latin typeface="Cambria Math" panose="02040503050406030204" pitchFamily="18" charset="0"/>
                          </a:rPr>
                          <m:t>1.160.000</m:t>
                        </m:r>
                      </m:num>
                      <m:den>
                        <m:d>
                          <m:dPr>
                            <m:ctrlPr>
                              <a:rPr lang="tr-TR" sz="2400" i="1">
                                <a:latin typeface="Cambria Math" panose="02040503050406030204" pitchFamily="18" charset="0"/>
                              </a:rPr>
                            </m:ctrlPr>
                          </m:dPr>
                          <m:e>
                            <m:r>
                              <a:rPr lang="tr-TR" sz="2400">
                                <a:latin typeface="Cambria Math" panose="02040503050406030204" pitchFamily="18" charset="0"/>
                              </a:rPr>
                              <m:t>1+</m:t>
                            </m:r>
                            <m:r>
                              <a:rPr lang="tr-TR" sz="2400" b="0" i="1" smtClean="0">
                                <a:latin typeface="Cambria Math" panose="02040503050406030204" pitchFamily="18" charset="0"/>
                              </a:rPr>
                              <m:t>0,20</m:t>
                            </m:r>
                          </m:e>
                        </m:d>
                        <m:r>
                          <a:rPr lang="tr-TR" sz="2400" baseline="30000">
                            <a:latin typeface="Cambria Math" panose="02040503050406030204" pitchFamily="18" charset="0"/>
                          </a:rPr>
                          <m:t>4</m:t>
                        </m:r>
                      </m:den>
                    </m:f>
                    <m:r>
                      <a:rPr lang="tr-TR" sz="2400" b="0" i="1" baseline="30000" smtClean="0">
                        <a:latin typeface="Cambria Math" panose="02040503050406030204" pitchFamily="18" charset="0"/>
                      </a:rPr>
                      <m:t> </m:t>
                    </m:r>
                  </m:oMath>
                </a14:m>
                <a:r>
                  <a:rPr lang="tr-TR" sz="2400" dirty="0"/>
                  <a:t> </a:t>
                </a:r>
              </a:p>
              <a:p>
                <a:pPr marL="0" indent="0">
                  <a:buNone/>
                </a:pPr>
                <a:r>
                  <a:rPr lang="tr-TR" sz="1800" dirty="0"/>
                  <a:t>   =133.333+111.111+92.593+559.414=896.451 (980.000’den küçük)</a:t>
                </a:r>
              </a:p>
              <a:p>
                <a:r>
                  <a:rPr lang="tr-TR" dirty="0"/>
                  <a:t>Demek ki tahvilin maliyeti %10 ile %20 arasında bir noktadadır. Bunun için enterpolasyon yapabiliriz. </a:t>
                </a:r>
              </a:p>
            </p:txBody>
          </p:sp>
        </mc:Choice>
        <mc:Fallback xmlns="">
          <p:sp>
            <p:nvSpPr>
              <p:cNvPr id="3" name="İçerik Yer Tutucusu 2">
                <a:extLst>
                  <a:ext uri="{FF2B5EF4-FFF2-40B4-BE49-F238E27FC236}">
                    <a16:creationId xmlns:a16="http://schemas.microsoft.com/office/drawing/2014/main" id="{95A5BD44-7C75-0C14-4E8B-BB46364561C6}"/>
                  </a:ext>
                </a:extLst>
              </p:cNvPr>
              <p:cNvSpPr>
                <a:spLocks noGrp="1" noRot="1" noChangeAspect="1" noMove="1" noResize="1" noEditPoints="1" noAdjustHandles="1" noChangeArrowheads="1" noChangeShapeType="1" noTextEdit="1"/>
              </p:cNvSpPr>
              <p:nvPr>
                <p:ph idx="1"/>
              </p:nvPr>
            </p:nvSpPr>
            <p:spPr>
              <a:blipFill>
                <a:blip r:embed="rId2"/>
                <a:stretch>
                  <a:fillRect l="-779" t="-990" r="-1439" b="-1320"/>
                </a:stretch>
              </a:blipFill>
            </p:spPr>
            <p:txBody>
              <a:bodyPr/>
              <a:lstStyle/>
              <a:p>
                <a:r>
                  <a:rPr lang="en-US">
                    <a:noFill/>
                  </a:rPr>
                  <a:t> </a:t>
                </a:r>
              </a:p>
            </p:txBody>
          </p:sp>
        </mc:Fallback>
      </mc:AlternateContent>
    </p:spTree>
    <p:extLst>
      <p:ext uri="{BB962C8B-B14F-4D97-AF65-F5344CB8AC3E}">
        <p14:creationId xmlns:p14="http://schemas.microsoft.com/office/powerpoint/2010/main" val="4197237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21C93B0-A15B-7BE5-8EE0-7FBCBFAA1EF0}"/>
              </a:ext>
            </a:extLst>
          </p:cNvPr>
          <p:cNvSpPr>
            <a:spLocks noGrp="1"/>
          </p:cNvSpPr>
          <p:nvPr>
            <p:ph type="title"/>
          </p:nvPr>
        </p:nvSpPr>
        <p:spPr/>
        <p:txBody>
          <a:bodyPr/>
          <a:lstStyle/>
          <a:p>
            <a:r>
              <a:rPr lang="tr-TR" dirty="0"/>
              <a:t>Çözüm- Enterpolasyon</a:t>
            </a:r>
            <a:endParaRPr lang="en-US" dirty="0"/>
          </a:p>
        </p:txBody>
      </p:sp>
      <p:sp>
        <p:nvSpPr>
          <p:cNvPr id="3" name="İçerik Yer Tutucusu 2">
            <a:extLst>
              <a:ext uri="{FF2B5EF4-FFF2-40B4-BE49-F238E27FC236}">
                <a16:creationId xmlns:a16="http://schemas.microsoft.com/office/drawing/2014/main" id="{9AFBD956-ABD0-2999-CE66-13A6870F484C}"/>
              </a:ext>
            </a:extLst>
          </p:cNvPr>
          <p:cNvSpPr>
            <a:spLocks noGrp="1"/>
          </p:cNvSpPr>
          <p:nvPr>
            <p:ph idx="1"/>
          </p:nvPr>
        </p:nvSpPr>
        <p:spPr/>
        <p:txBody>
          <a:bodyPr/>
          <a:lstStyle/>
          <a:p>
            <a:r>
              <a:rPr lang="tr-TR" dirty="0"/>
              <a:t>%10 üzerinden nakit çıkışlarının bugünkü değeri= 1.190.192</a:t>
            </a:r>
          </a:p>
          <a:p>
            <a:r>
              <a:rPr lang="tr-TR" dirty="0"/>
              <a:t>%10 iskonto oranında nakit çıkış ve giriş farkı=1.190.192-980.00=210.192 (1. fark)</a:t>
            </a:r>
          </a:p>
          <a:p>
            <a:r>
              <a:rPr lang="tr-TR" dirty="0"/>
              <a:t>%20 üzerinden nakit çıkışlarının bugünkü değeri=896.451</a:t>
            </a:r>
          </a:p>
          <a:p>
            <a:r>
              <a:rPr lang="tr-TR" dirty="0"/>
              <a:t>%10 ve %20 iskonto oranları üzerinden nakit çıkışları arasındaki fark=1.190.192-896.451=293.741</a:t>
            </a:r>
          </a:p>
          <a:p>
            <a:r>
              <a:rPr lang="tr-TR" dirty="0"/>
              <a:t>Enterpolasyon=%10+[(210.192*0.10)/293.741]=%17.1</a:t>
            </a:r>
            <a:endParaRPr lang="en-US" dirty="0"/>
          </a:p>
        </p:txBody>
      </p:sp>
    </p:spTree>
    <p:extLst>
      <p:ext uri="{BB962C8B-B14F-4D97-AF65-F5344CB8AC3E}">
        <p14:creationId xmlns:p14="http://schemas.microsoft.com/office/powerpoint/2010/main" val="42679170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C9A9DA9-7DC8-488B-A882-123947B0F3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Rectangle 21">
            <a:extLst>
              <a:ext uri="{FF2B5EF4-FFF2-40B4-BE49-F238E27FC236}">
                <a16:creationId xmlns:a16="http://schemas.microsoft.com/office/drawing/2014/main" id="{57F6BDD4-E066-4008-8011-6CC31AEB45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2081F068-F445-981B-432F-DBFF6504D1AF}"/>
              </a:ext>
            </a:extLst>
          </p:cNvPr>
          <p:cNvSpPr>
            <a:spLocks noGrp="1"/>
          </p:cNvSpPr>
          <p:nvPr>
            <p:ph type="title"/>
          </p:nvPr>
        </p:nvSpPr>
        <p:spPr>
          <a:xfrm>
            <a:off x="841246" y="978619"/>
            <a:ext cx="5991244" cy="1106424"/>
          </a:xfrm>
        </p:spPr>
        <p:txBody>
          <a:bodyPr>
            <a:normAutofit fontScale="90000"/>
          </a:bodyPr>
          <a:lstStyle/>
          <a:p>
            <a:r>
              <a:rPr lang="tr-TR" sz="3200" dirty="0"/>
              <a:t>Hisse Senetlerinin Maliyeti-İmtiyazlı ve Adi Hisse Senetleri</a:t>
            </a:r>
            <a:endParaRPr lang="en-US" sz="3200" dirty="0"/>
          </a:p>
        </p:txBody>
      </p:sp>
      <p:sp>
        <p:nvSpPr>
          <p:cNvPr id="24" name="Rectangle 23">
            <a:extLst>
              <a:ext uri="{FF2B5EF4-FFF2-40B4-BE49-F238E27FC236}">
                <a16:creationId xmlns:a16="http://schemas.microsoft.com/office/drawing/2014/main" id="{2711A8FB-68FC-45FC-B01E-38F809E2D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id="{2A865FE3-5FC9-4049-87CF-30019C46C0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8"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5209090E-C2F2-B1B8-AFD7-7B6F9373E5F7}"/>
                  </a:ext>
                </a:extLst>
              </p:cNvPr>
              <p:cNvSpPr>
                <a:spLocks noGrp="1"/>
              </p:cNvSpPr>
              <p:nvPr>
                <p:ph idx="1"/>
              </p:nvPr>
            </p:nvSpPr>
            <p:spPr>
              <a:xfrm>
                <a:off x="841248" y="2252870"/>
                <a:ext cx="5993892" cy="3560251"/>
              </a:xfrm>
            </p:spPr>
            <p:txBody>
              <a:bodyPr>
                <a:normAutofit/>
              </a:bodyPr>
              <a:lstStyle/>
              <a:p>
                <a:r>
                  <a:rPr lang="tr-TR" sz="1800" dirty="0"/>
                  <a:t>İmtiyazlı hisse senetleri, adi hisse senetlerine göre kar payı alma açısından sahiplerine öncelik hakkı vermektedir. Tasfiye durumunda da imtiyazlı hisse senedini elinde bulunduranlar öncelikli talep hakkına sahiptirler. İmtiyazlı hisse senedinin maliyeti (k</a:t>
                </a:r>
                <a:r>
                  <a:rPr lang="tr-TR" sz="1800" baseline="-25000" dirty="0"/>
                  <a:t>i</a:t>
                </a:r>
                <a:r>
                  <a:rPr lang="tr-TR" sz="1800" dirty="0"/>
                  <a:t>);</a:t>
                </a:r>
              </a:p>
              <a:p>
                <a:r>
                  <a:rPr lang="tr-TR" sz="1800" i="1" dirty="0"/>
                  <a:t>k</a:t>
                </a:r>
                <a:r>
                  <a:rPr lang="tr-TR" sz="1800" i="1" baseline="-25000" dirty="0"/>
                  <a:t>i</a:t>
                </a:r>
                <a:r>
                  <a:rPr lang="tr-TR" sz="1800" dirty="0"/>
                  <a:t>=</a:t>
                </a:r>
                <a14:m>
                  <m:oMath xmlns:m="http://schemas.openxmlformats.org/officeDocument/2006/math">
                    <m:f>
                      <m:fPr>
                        <m:ctrlPr>
                          <a:rPr lang="tr-TR" i="1">
                            <a:latin typeface="Cambria Math" panose="02040503050406030204" pitchFamily="18" charset="0"/>
                          </a:rPr>
                        </m:ctrlPr>
                      </m:fPr>
                      <m:num>
                        <m:r>
                          <a:rPr lang="tr-TR" b="0" i="1">
                            <a:latin typeface="Cambria Math" panose="02040503050406030204" pitchFamily="18" charset="0"/>
                          </a:rPr>
                          <m:t>𝐷</m:t>
                        </m:r>
                      </m:num>
                      <m:den>
                        <m:r>
                          <a:rPr lang="tr-TR" b="0" i="1">
                            <a:latin typeface="Cambria Math" panose="02040503050406030204" pitchFamily="18" charset="0"/>
                          </a:rPr>
                          <m:t>𝑁</m:t>
                        </m:r>
                        <m:r>
                          <a:rPr lang="tr-TR" b="0" i="1">
                            <a:latin typeface="Cambria Math" panose="02040503050406030204" pitchFamily="18" charset="0"/>
                          </a:rPr>
                          <m:t>Ç</m:t>
                        </m:r>
                        <m:r>
                          <a:rPr lang="tr-TR" b="0" i="1">
                            <a:latin typeface="Cambria Math" panose="02040503050406030204" pitchFamily="18" charset="0"/>
                          </a:rPr>
                          <m:t>𝐹</m:t>
                        </m:r>
                      </m:den>
                    </m:f>
                  </m:oMath>
                </a14:m>
                <a:r>
                  <a:rPr lang="tr-TR" sz="1800" dirty="0"/>
                  <a:t> </a:t>
                </a:r>
              </a:p>
              <a:p>
                <a:r>
                  <a:rPr lang="tr-TR" sz="1800" dirty="0"/>
                  <a:t>D: </a:t>
                </a:r>
                <a:r>
                  <a:rPr lang="tr-TR" sz="1800" dirty="0" err="1"/>
                  <a:t>Dividant</a:t>
                </a:r>
                <a:r>
                  <a:rPr lang="tr-TR" sz="1800" dirty="0"/>
                  <a:t> (Ödenen kar payı)</a:t>
                </a:r>
              </a:p>
              <a:p>
                <a:r>
                  <a:rPr lang="tr-TR" sz="1800" dirty="0"/>
                  <a:t>NÇF: Net çıkarılma fiyatı</a:t>
                </a:r>
              </a:p>
            </p:txBody>
          </p:sp>
        </mc:Choice>
        <mc:Fallback xmlns="">
          <p:sp>
            <p:nvSpPr>
              <p:cNvPr id="3" name="İçerik Yer Tutucusu 2">
                <a:extLst>
                  <a:ext uri="{FF2B5EF4-FFF2-40B4-BE49-F238E27FC236}">
                    <a16:creationId xmlns:a16="http://schemas.microsoft.com/office/drawing/2014/main" id="{5209090E-C2F2-B1B8-AFD7-7B6F9373E5F7}"/>
                  </a:ext>
                </a:extLst>
              </p:cNvPr>
              <p:cNvSpPr>
                <a:spLocks noGrp="1" noRot="1" noChangeAspect="1" noMove="1" noResize="1" noEditPoints="1" noAdjustHandles="1" noChangeArrowheads="1" noChangeShapeType="1" noTextEdit="1"/>
              </p:cNvSpPr>
              <p:nvPr>
                <p:ph idx="1"/>
              </p:nvPr>
            </p:nvSpPr>
            <p:spPr>
              <a:xfrm>
                <a:off x="841248" y="2252870"/>
                <a:ext cx="5993892" cy="3560251"/>
              </a:xfrm>
              <a:blipFill>
                <a:blip r:embed="rId3"/>
                <a:stretch>
                  <a:fillRect l="-610" t="-856" r="-102"/>
                </a:stretch>
              </a:blipFill>
            </p:spPr>
            <p:txBody>
              <a:bodyPr/>
              <a:lstStyle/>
              <a:p>
                <a:r>
                  <a:rPr lang="en-US">
                    <a:noFill/>
                  </a:rPr>
                  <a:t> </a:t>
                </a:r>
              </a:p>
            </p:txBody>
          </p:sp>
        </mc:Fallback>
      </mc:AlternateContent>
      <p:pic>
        <p:nvPicPr>
          <p:cNvPr id="5" name="Picture 4" descr="Dijital numaralar ve grafikler">
            <a:extLst>
              <a:ext uri="{FF2B5EF4-FFF2-40B4-BE49-F238E27FC236}">
                <a16:creationId xmlns:a16="http://schemas.microsoft.com/office/drawing/2014/main" id="{17120472-D4C3-B78F-1A60-D684DCCC3422}"/>
              </a:ext>
            </a:extLst>
          </p:cNvPr>
          <p:cNvPicPr>
            <a:picLocks noChangeAspect="1"/>
          </p:cNvPicPr>
          <p:nvPr/>
        </p:nvPicPr>
        <p:blipFill>
          <a:blip r:embed="rId4"/>
          <a:srcRect l="15628" r="-1" b="-1"/>
          <a:stretch/>
        </p:blipFill>
        <p:spPr>
          <a:xfrm>
            <a:off x="7679814" y="1757803"/>
            <a:ext cx="4097657" cy="3241809"/>
          </a:xfrm>
          <a:prstGeom prst="rect">
            <a:avLst/>
          </a:prstGeom>
        </p:spPr>
      </p:pic>
    </p:spTree>
    <p:extLst>
      <p:ext uri="{BB962C8B-B14F-4D97-AF65-F5344CB8AC3E}">
        <p14:creationId xmlns:p14="http://schemas.microsoft.com/office/powerpoint/2010/main" val="25387699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C5FC737-580F-F44D-3FAB-067861F85132}"/>
              </a:ext>
            </a:extLst>
          </p:cNvPr>
          <p:cNvSpPr>
            <a:spLocks noGrp="1"/>
          </p:cNvSpPr>
          <p:nvPr>
            <p:ph type="title"/>
          </p:nvPr>
        </p:nvSpPr>
        <p:spPr/>
        <p:txBody>
          <a:bodyPr/>
          <a:lstStyle/>
          <a:p>
            <a:r>
              <a:rPr lang="tr-TR" dirty="0"/>
              <a:t>Örnek-İmtiyazlı Hisse Senedinin Maliyeti</a:t>
            </a:r>
            <a:endParaRPr lang="en-US" dirty="0"/>
          </a:p>
        </p:txBody>
      </p:sp>
      <p:sp>
        <p:nvSpPr>
          <p:cNvPr id="3" name="İçerik Yer Tutucusu 2">
            <a:extLst>
              <a:ext uri="{FF2B5EF4-FFF2-40B4-BE49-F238E27FC236}">
                <a16:creationId xmlns:a16="http://schemas.microsoft.com/office/drawing/2014/main" id="{3D48FA1C-A093-171C-2574-6E17C7B6F941}"/>
              </a:ext>
            </a:extLst>
          </p:cNvPr>
          <p:cNvSpPr>
            <a:spLocks noGrp="1"/>
          </p:cNvSpPr>
          <p:nvPr>
            <p:ph idx="1"/>
          </p:nvPr>
        </p:nvSpPr>
        <p:spPr/>
        <p:txBody>
          <a:bodyPr/>
          <a:lstStyle/>
          <a:p>
            <a:r>
              <a:rPr lang="tr-TR" dirty="0"/>
              <a:t>Bir işletme 20 TL’den piyasaya imtiyazlı hisse senedi ihraç etmiştir. Hisse başına 1 TL çıkarım maliyeti bulunmaktadır. Her bir hisse için 2 TL kar payı dağıtmaktadır. Buna göre imtiyazlı hisse senedinin maliyeti yüzde kaçtır?</a:t>
            </a:r>
            <a:endParaRPr lang="en-US" dirty="0"/>
          </a:p>
        </p:txBody>
      </p:sp>
    </p:spTree>
    <p:extLst>
      <p:ext uri="{BB962C8B-B14F-4D97-AF65-F5344CB8AC3E}">
        <p14:creationId xmlns:p14="http://schemas.microsoft.com/office/powerpoint/2010/main" val="34533730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EA79F4C-E00B-815F-8275-FEF87718D666}"/>
              </a:ext>
            </a:extLst>
          </p:cNvPr>
          <p:cNvSpPr>
            <a:spLocks noGrp="1"/>
          </p:cNvSpPr>
          <p:nvPr>
            <p:ph type="title"/>
          </p:nvPr>
        </p:nvSpPr>
        <p:spPr/>
        <p:txBody>
          <a:bodyPr/>
          <a:lstStyle/>
          <a:p>
            <a:r>
              <a:rPr lang="tr-TR" dirty="0"/>
              <a:t>Çözüm:</a:t>
            </a:r>
            <a:endParaRPr lang="en-US" dirty="0"/>
          </a:p>
        </p:txBody>
      </p:sp>
      <p:sp>
        <p:nvSpPr>
          <p:cNvPr id="3" name="İçerik Yer Tutucusu 2">
            <a:extLst>
              <a:ext uri="{FF2B5EF4-FFF2-40B4-BE49-F238E27FC236}">
                <a16:creationId xmlns:a16="http://schemas.microsoft.com/office/drawing/2014/main" id="{4CAE1089-5257-D691-6CFF-6C22B4CC0CA3}"/>
              </a:ext>
            </a:extLst>
          </p:cNvPr>
          <p:cNvSpPr>
            <a:spLocks noGrp="1"/>
          </p:cNvSpPr>
          <p:nvPr>
            <p:ph idx="1"/>
          </p:nvPr>
        </p:nvSpPr>
        <p:spPr/>
        <p:txBody>
          <a:bodyPr/>
          <a:lstStyle/>
          <a:p>
            <a:r>
              <a:rPr lang="tr-TR" dirty="0"/>
              <a:t>Net çıkarma fiyatı=20-1=19 TL </a:t>
            </a:r>
          </a:p>
          <a:p>
            <a:r>
              <a:rPr lang="tr-TR" dirty="0"/>
              <a:t>D=2</a:t>
            </a:r>
          </a:p>
          <a:p>
            <a:r>
              <a:rPr lang="tr-TR" dirty="0"/>
              <a:t>k</a:t>
            </a:r>
            <a:r>
              <a:rPr lang="tr-TR" baseline="-25000" dirty="0"/>
              <a:t>i</a:t>
            </a:r>
            <a:r>
              <a:rPr lang="tr-TR" dirty="0"/>
              <a:t>=2/19</a:t>
            </a:r>
          </a:p>
          <a:p>
            <a:r>
              <a:rPr lang="tr-TR" dirty="0"/>
              <a:t>=%10.5</a:t>
            </a:r>
            <a:endParaRPr lang="en-US" dirty="0"/>
          </a:p>
        </p:txBody>
      </p:sp>
    </p:spTree>
    <p:extLst>
      <p:ext uri="{BB962C8B-B14F-4D97-AF65-F5344CB8AC3E}">
        <p14:creationId xmlns:p14="http://schemas.microsoft.com/office/powerpoint/2010/main" val="2845113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5416EBC-B41E-4F8A-BE9F-07301B682C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AFF79527-C7F1-4E06-8126-A8E8C5FEB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0220D04A-0DAA-4A37-6E3E-0E573B8E47B4}"/>
              </a:ext>
            </a:extLst>
          </p:cNvPr>
          <p:cNvSpPr>
            <a:spLocks noGrp="1"/>
          </p:cNvSpPr>
          <p:nvPr>
            <p:ph type="title"/>
          </p:nvPr>
        </p:nvSpPr>
        <p:spPr>
          <a:xfrm>
            <a:off x="868680" y="1719072"/>
            <a:ext cx="3103427" cy="3520440"/>
          </a:xfrm>
        </p:spPr>
        <p:txBody>
          <a:bodyPr anchor="t">
            <a:normAutofit/>
          </a:bodyPr>
          <a:lstStyle/>
          <a:p>
            <a:r>
              <a:rPr lang="tr-TR" sz="3600"/>
              <a:t>Sermaye Maliyeti Kavramı</a:t>
            </a:r>
            <a:endParaRPr lang="en-US" sz="3600"/>
          </a:p>
        </p:txBody>
      </p:sp>
      <p:sp>
        <p:nvSpPr>
          <p:cNvPr id="13" name="Rectangle 12">
            <a:extLst>
              <a:ext uri="{FF2B5EF4-FFF2-40B4-BE49-F238E27FC236}">
                <a16:creationId xmlns:a16="http://schemas.microsoft.com/office/drawing/2014/main" id="{55986208-8A53-4E92-9197-6B57BCCB2F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İçerik Yer Tutucusu 2">
            <a:extLst>
              <a:ext uri="{FF2B5EF4-FFF2-40B4-BE49-F238E27FC236}">
                <a16:creationId xmlns:a16="http://schemas.microsoft.com/office/drawing/2014/main" id="{56B04A6B-6F3A-E1D7-8E7D-F6209C36AC87}"/>
              </a:ext>
            </a:extLst>
          </p:cNvPr>
          <p:cNvGraphicFramePr>
            <a:graphicFrameLocks noGrp="1"/>
          </p:cNvGraphicFramePr>
          <p:nvPr>
            <p:ph idx="1"/>
            <p:extLst>
              <p:ext uri="{D42A27DB-BD31-4B8C-83A1-F6EECF244321}">
                <p14:modId xmlns:p14="http://schemas.microsoft.com/office/powerpoint/2010/main" val="2817379383"/>
              </p:ext>
            </p:extLst>
          </p:nvPr>
        </p:nvGraphicFramePr>
        <p:xfrm>
          <a:off x="4727448" y="640080"/>
          <a:ext cx="6967728" cy="5577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90396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63F06F73-23EB-E52D-6E1B-15FDAF13E912}"/>
              </a:ext>
            </a:extLst>
          </p:cNvPr>
          <p:cNvSpPr>
            <a:spLocks noGrp="1"/>
          </p:cNvSpPr>
          <p:nvPr>
            <p:ph type="title"/>
          </p:nvPr>
        </p:nvSpPr>
        <p:spPr>
          <a:xfrm>
            <a:off x="841248" y="256032"/>
            <a:ext cx="10506456" cy="1014984"/>
          </a:xfrm>
        </p:spPr>
        <p:txBody>
          <a:bodyPr anchor="b">
            <a:normAutofit/>
          </a:bodyPr>
          <a:lstStyle/>
          <a:p>
            <a:r>
              <a:rPr lang="tr-TR" dirty="0"/>
              <a:t>Adi Hisse Senetlerinin Maliyeti</a:t>
            </a:r>
            <a:endParaRPr lang="en-US" dirty="0"/>
          </a:p>
        </p:txBody>
      </p:sp>
      <p:sp>
        <p:nvSpPr>
          <p:cNvPr id="11" name="Rectangle 10">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9144"/>
          </a:xfrm>
          <a:prstGeom prst="rect">
            <a:avLst/>
          </a:prstGeom>
          <a:solidFill>
            <a:schemeClr val="tx1">
              <a:lumMod val="65000"/>
              <a:lumOff val="35000"/>
              <a:alpha val="30000"/>
            </a:schemeClr>
          </a:solidFill>
          <a:ln w="952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İçerik Yer Tutucusu 2">
            <a:extLst>
              <a:ext uri="{FF2B5EF4-FFF2-40B4-BE49-F238E27FC236}">
                <a16:creationId xmlns:a16="http://schemas.microsoft.com/office/drawing/2014/main" id="{7EF183B0-CD58-7036-5C69-15A6B02C6274}"/>
              </a:ext>
            </a:extLst>
          </p:cNvPr>
          <p:cNvGraphicFramePr>
            <a:graphicFrameLocks noGrp="1"/>
          </p:cNvGraphicFramePr>
          <p:nvPr>
            <p:ph idx="1"/>
            <p:extLst>
              <p:ext uri="{D42A27DB-BD31-4B8C-83A1-F6EECF244321}">
                <p14:modId xmlns:p14="http://schemas.microsoft.com/office/powerpoint/2010/main" val="2733914063"/>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84818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E891683-A0A1-EFEC-A53C-6076CD46B689}"/>
              </a:ext>
            </a:extLst>
          </p:cNvPr>
          <p:cNvSpPr>
            <a:spLocks noGrp="1"/>
          </p:cNvSpPr>
          <p:nvPr>
            <p:ph type="title"/>
          </p:nvPr>
        </p:nvSpPr>
        <p:spPr/>
        <p:txBody>
          <a:bodyPr>
            <a:normAutofit/>
          </a:bodyPr>
          <a:lstStyle/>
          <a:p>
            <a:r>
              <a:rPr lang="tr-TR" dirty="0"/>
              <a:t>Sabit Büyüme Oranı-Gordon Modeli</a:t>
            </a:r>
            <a:endParaRPr lang="en-US" dirty="0"/>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A49301C8-20E1-38E5-6636-4BF5F4499254}"/>
                  </a:ext>
                </a:extLst>
              </p:cNvPr>
              <p:cNvSpPr>
                <a:spLocks noGrp="1"/>
              </p:cNvSpPr>
              <p:nvPr>
                <p:ph idx="1"/>
              </p:nvPr>
            </p:nvSpPr>
            <p:spPr/>
            <p:txBody>
              <a:bodyPr/>
              <a:lstStyle/>
              <a:p>
                <a:r>
                  <a:rPr lang="tr-TR" sz="1800" i="1" dirty="0"/>
                  <a:t>k</a:t>
                </a:r>
                <a:r>
                  <a:rPr lang="tr-TR" sz="1800" i="1" baseline="-25000" dirty="0"/>
                  <a:t>e</a:t>
                </a:r>
                <a:r>
                  <a:rPr lang="tr-TR" sz="1800" dirty="0"/>
                  <a:t>=</a:t>
                </a:r>
                <a14:m>
                  <m:oMath xmlns:m="http://schemas.openxmlformats.org/officeDocument/2006/math">
                    <m:f>
                      <m:fPr>
                        <m:ctrlPr>
                          <a:rPr lang="tr-TR" i="1">
                            <a:latin typeface="Cambria Math" panose="02040503050406030204" pitchFamily="18" charset="0"/>
                          </a:rPr>
                        </m:ctrlPr>
                      </m:fPr>
                      <m:num>
                        <m:r>
                          <a:rPr lang="tr-TR" b="0" i="1">
                            <a:latin typeface="Cambria Math" panose="02040503050406030204" pitchFamily="18" charset="0"/>
                          </a:rPr>
                          <m:t>𝐷</m:t>
                        </m:r>
                        <m:r>
                          <a:rPr lang="tr-TR" b="0" i="1" baseline="-25000" smtClean="0">
                            <a:latin typeface="Cambria Math" panose="02040503050406030204" pitchFamily="18" charset="0"/>
                          </a:rPr>
                          <m:t>1</m:t>
                        </m:r>
                      </m:num>
                      <m:den>
                        <m:r>
                          <a:rPr lang="tr-TR" b="0" i="1" smtClean="0">
                            <a:latin typeface="Cambria Math" panose="02040503050406030204" pitchFamily="18" charset="0"/>
                          </a:rPr>
                          <m:t>𝐻𝑖𝑠𝑠𝑒</m:t>
                        </m:r>
                        <m:r>
                          <a:rPr lang="tr-TR" b="0" i="1" smtClean="0">
                            <a:latin typeface="Cambria Math" panose="02040503050406030204" pitchFamily="18" charset="0"/>
                          </a:rPr>
                          <m:t> </m:t>
                        </m:r>
                        <m:r>
                          <a:rPr lang="tr-TR" b="0" i="1" smtClean="0">
                            <a:latin typeface="Cambria Math" panose="02040503050406030204" pitchFamily="18" charset="0"/>
                          </a:rPr>
                          <m:t>𝐹𝑖𝑦𝑎𝑡𝚤</m:t>
                        </m:r>
                      </m:den>
                    </m:f>
                  </m:oMath>
                </a14:m>
                <a:r>
                  <a:rPr lang="tr-TR" sz="1800" dirty="0"/>
                  <a:t> +G</a:t>
                </a:r>
              </a:p>
              <a:p>
                <a:r>
                  <a:rPr lang="tr-TR" sz="1800" dirty="0"/>
                  <a:t>k</a:t>
                </a:r>
                <a:r>
                  <a:rPr lang="tr-TR" sz="1800" baseline="-25000" dirty="0"/>
                  <a:t>e</a:t>
                </a:r>
                <a:r>
                  <a:rPr lang="tr-TR" sz="1800" dirty="0"/>
                  <a:t>=Hisse Senedinin maliyeti</a:t>
                </a:r>
              </a:p>
              <a:p>
                <a:r>
                  <a:rPr lang="tr-TR" sz="1800" dirty="0"/>
                  <a:t>D1=Ödenecek kar payı</a:t>
                </a:r>
              </a:p>
              <a:p>
                <a:r>
                  <a:rPr lang="tr-TR" sz="1800" dirty="0"/>
                  <a:t>G= Büyüme oranı</a:t>
                </a:r>
              </a:p>
              <a:p>
                <a:pPr marL="0" indent="0">
                  <a:buNone/>
                </a:pPr>
                <a:r>
                  <a:rPr lang="tr-TR" sz="1800" dirty="0"/>
                  <a:t> </a:t>
                </a:r>
              </a:p>
            </p:txBody>
          </p:sp>
        </mc:Choice>
        <mc:Fallback xmlns="">
          <p:sp>
            <p:nvSpPr>
              <p:cNvPr id="3" name="İçerik Yer Tutucusu 2">
                <a:extLst>
                  <a:ext uri="{FF2B5EF4-FFF2-40B4-BE49-F238E27FC236}">
                    <a16:creationId xmlns:a16="http://schemas.microsoft.com/office/drawing/2014/main" id="{A49301C8-20E1-38E5-6636-4BF5F4499254}"/>
                  </a:ext>
                </a:extLst>
              </p:cNvPr>
              <p:cNvSpPr>
                <a:spLocks noGrp="1" noRot="1" noChangeAspect="1" noMove="1" noResize="1" noEditPoints="1" noAdjustHandles="1" noChangeArrowheads="1" noChangeShapeType="1" noTextEdit="1"/>
              </p:cNvSpPr>
              <p:nvPr>
                <p:ph idx="1"/>
              </p:nvPr>
            </p:nvSpPr>
            <p:spPr>
              <a:blipFill>
                <a:blip r:embed="rId2"/>
                <a:stretch>
                  <a:fillRect l="-360"/>
                </a:stretch>
              </a:blipFill>
            </p:spPr>
            <p:txBody>
              <a:bodyPr/>
              <a:lstStyle/>
              <a:p>
                <a:r>
                  <a:rPr lang="en-US">
                    <a:noFill/>
                  </a:rPr>
                  <a:t> </a:t>
                </a:r>
              </a:p>
            </p:txBody>
          </p:sp>
        </mc:Fallback>
      </mc:AlternateContent>
    </p:spTree>
    <p:extLst>
      <p:ext uri="{BB962C8B-B14F-4D97-AF65-F5344CB8AC3E}">
        <p14:creationId xmlns:p14="http://schemas.microsoft.com/office/powerpoint/2010/main" val="11047922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3AD6E06-A956-469B-75A2-BFA47A01BD82}"/>
              </a:ext>
            </a:extLst>
          </p:cNvPr>
          <p:cNvSpPr>
            <a:spLocks noGrp="1"/>
          </p:cNvSpPr>
          <p:nvPr>
            <p:ph type="title"/>
          </p:nvPr>
        </p:nvSpPr>
        <p:spPr/>
        <p:txBody>
          <a:bodyPr/>
          <a:lstStyle/>
          <a:p>
            <a:r>
              <a:rPr lang="tr-TR" dirty="0"/>
              <a:t>Örnek</a:t>
            </a:r>
            <a:endParaRPr lang="en-US" dirty="0"/>
          </a:p>
        </p:txBody>
      </p:sp>
      <mc:AlternateContent xmlns:mc="http://schemas.openxmlformats.org/markup-compatibility/2006">
        <mc:Choice xmlns:a14="http://schemas.microsoft.com/office/drawing/2010/main" Requires="a14">
          <p:sp>
            <p:nvSpPr>
              <p:cNvPr id="3" name="İçerik Yer Tutucusu 2">
                <a:extLst>
                  <a:ext uri="{FF2B5EF4-FFF2-40B4-BE49-F238E27FC236}">
                    <a16:creationId xmlns:a16="http://schemas.microsoft.com/office/drawing/2014/main" id="{8A18EA4A-EBEC-7612-B410-2716BCF6CE91}"/>
                  </a:ext>
                </a:extLst>
              </p:cNvPr>
              <p:cNvSpPr>
                <a:spLocks noGrp="1"/>
              </p:cNvSpPr>
              <p:nvPr>
                <p:ph idx="1"/>
              </p:nvPr>
            </p:nvSpPr>
            <p:spPr/>
            <p:txBody>
              <a:bodyPr/>
              <a:lstStyle/>
              <a:p>
                <a:r>
                  <a:rPr lang="tr-TR" dirty="0"/>
                  <a:t>Bir şirketin bir adet hisse fiyatı 35 TL’den işlem görmektedir. Önümüzdeki dönemde hisse başına 1,75 TL kar payı dağıtacaktır. Her yıl kar paylarının % 20 büyüyeceği tahmin edilmektedir. </a:t>
                </a:r>
              </a:p>
              <a:p>
                <a:r>
                  <a:rPr lang="tr-TR" dirty="0"/>
                  <a:t>Çözüm;</a:t>
                </a:r>
              </a:p>
              <a:p>
                <a:r>
                  <a:rPr lang="tr-TR" sz="1800" i="1" dirty="0"/>
                  <a:t>k</a:t>
                </a:r>
                <a:r>
                  <a:rPr lang="tr-TR" sz="1800" i="1" baseline="-25000" dirty="0"/>
                  <a:t>e</a:t>
                </a:r>
                <a:r>
                  <a:rPr lang="tr-TR" sz="1800" dirty="0"/>
                  <a:t>=</a:t>
                </a:r>
                <a14:m>
                  <m:oMath xmlns:m="http://schemas.openxmlformats.org/officeDocument/2006/math">
                    <m:f>
                      <m:fPr>
                        <m:ctrlPr>
                          <a:rPr lang="tr-TR" i="1">
                            <a:latin typeface="Cambria Math" panose="02040503050406030204" pitchFamily="18" charset="0"/>
                          </a:rPr>
                        </m:ctrlPr>
                      </m:fPr>
                      <m:num>
                        <m:r>
                          <a:rPr lang="tr-TR" b="0" i="1" smtClean="0">
                            <a:latin typeface="Cambria Math" panose="02040503050406030204" pitchFamily="18" charset="0"/>
                          </a:rPr>
                          <m:t>1,75</m:t>
                        </m:r>
                      </m:num>
                      <m:den>
                        <m:r>
                          <a:rPr lang="tr-TR" b="0" i="1" smtClean="0">
                            <a:latin typeface="Cambria Math" panose="02040503050406030204" pitchFamily="18" charset="0"/>
                          </a:rPr>
                          <m:t>35</m:t>
                        </m:r>
                      </m:den>
                    </m:f>
                  </m:oMath>
                </a14:m>
                <a:r>
                  <a:rPr lang="tr-TR" sz="1800" dirty="0"/>
                  <a:t> +0,20</a:t>
                </a:r>
              </a:p>
              <a:p>
                <a:r>
                  <a:rPr lang="tr-TR" sz="1800" i="1" dirty="0"/>
                  <a:t>k</a:t>
                </a:r>
                <a:r>
                  <a:rPr lang="tr-TR" sz="1800" i="1" baseline="-25000" dirty="0"/>
                  <a:t>e</a:t>
                </a:r>
                <a:r>
                  <a:rPr lang="tr-TR" sz="1800" dirty="0"/>
                  <a:t>=0,05+0,20</a:t>
                </a:r>
              </a:p>
              <a:p>
                <a:r>
                  <a:rPr lang="tr-TR" sz="1800" i="1" dirty="0"/>
                  <a:t>k</a:t>
                </a:r>
                <a:r>
                  <a:rPr lang="tr-TR" sz="1800" i="1" baseline="-25000" dirty="0"/>
                  <a:t>e</a:t>
                </a:r>
                <a:r>
                  <a:rPr lang="tr-TR" sz="1800" dirty="0"/>
                  <a:t>=0,25</a:t>
                </a:r>
              </a:p>
              <a:p>
                <a:endParaRPr lang="en-US" dirty="0"/>
              </a:p>
            </p:txBody>
          </p:sp>
        </mc:Choice>
        <mc:Fallback>
          <p:sp>
            <p:nvSpPr>
              <p:cNvPr id="3" name="İçerik Yer Tutucusu 2">
                <a:extLst>
                  <a:ext uri="{FF2B5EF4-FFF2-40B4-BE49-F238E27FC236}">
                    <a16:creationId xmlns:a16="http://schemas.microsoft.com/office/drawing/2014/main" id="{8A18EA4A-EBEC-7612-B410-2716BCF6CE91}"/>
                  </a:ext>
                </a:extLst>
              </p:cNvPr>
              <p:cNvSpPr>
                <a:spLocks noGrp="1" noRot="1" noChangeAspect="1" noMove="1" noResize="1" noEditPoints="1" noAdjustHandles="1" noChangeArrowheads="1" noChangeShapeType="1" noTextEdit="1"/>
              </p:cNvSpPr>
              <p:nvPr>
                <p:ph idx="1"/>
              </p:nvPr>
            </p:nvSpPr>
            <p:spPr>
              <a:blipFill>
                <a:blip r:embed="rId2"/>
                <a:stretch>
                  <a:fillRect l="-779" t="-990" r="-1139"/>
                </a:stretch>
              </a:blipFill>
            </p:spPr>
            <p:txBody>
              <a:bodyPr/>
              <a:lstStyle/>
              <a:p>
                <a:r>
                  <a:rPr lang="en-US">
                    <a:noFill/>
                  </a:rPr>
                  <a:t> </a:t>
                </a:r>
              </a:p>
            </p:txBody>
          </p:sp>
        </mc:Fallback>
      </mc:AlternateContent>
    </p:spTree>
    <p:extLst>
      <p:ext uri="{BB962C8B-B14F-4D97-AF65-F5344CB8AC3E}">
        <p14:creationId xmlns:p14="http://schemas.microsoft.com/office/powerpoint/2010/main" val="8047086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3DE6A84-516D-6CE9-1B4C-524E4D5CB3A9}"/>
              </a:ext>
            </a:extLst>
          </p:cNvPr>
          <p:cNvSpPr>
            <a:spLocks noGrp="1"/>
          </p:cNvSpPr>
          <p:nvPr>
            <p:ph type="title"/>
          </p:nvPr>
        </p:nvSpPr>
        <p:spPr/>
        <p:txBody>
          <a:bodyPr>
            <a:normAutofit fontScale="90000"/>
          </a:bodyPr>
          <a:lstStyle/>
          <a:p>
            <a:r>
              <a:rPr lang="tr-TR" dirty="0"/>
              <a:t>CAPM (Sermaye Varlıklarını Fiyatlama Modeli)</a:t>
            </a:r>
            <a:endParaRPr lang="en-US" dirty="0"/>
          </a:p>
        </p:txBody>
      </p:sp>
      <p:sp>
        <p:nvSpPr>
          <p:cNvPr id="4" name="Rectangle 3">
            <a:extLst>
              <a:ext uri="{FF2B5EF4-FFF2-40B4-BE49-F238E27FC236}">
                <a16:creationId xmlns:a16="http://schemas.microsoft.com/office/drawing/2014/main" id="{54E3DC02-7D37-5962-9296-D1600DB943FF}"/>
              </a:ext>
            </a:extLst>
          </p:cNvPr>
          <p:cNvSpPr>
            <a:spLocks noGrp="1" noChangeArrowheads="1"/>
          </p:cNvSpPr>
          <p:nvPr>
            <p:ph idx="1"/>
          </p:nvPr>
        </p:nvSpPr>
        <p:spPr>
          <a:xfrm>
            <a:off x="1116013" y="2478088"/>
            <a:ext cx="10167937" cy="3694112"/>
          </a:xfrm>
        </p:spPr>
        <p:txBody>
          <a:bodyPr>
            <a:normAutofit fontScale="85000" lnSpcReduction="20000"/>
          </a:bodyPr>
          <a:lstStyle/>
          <a:p>
            <a:pPr eaLnBrk="1" hangingPunct="1">
              <a:buFont typeface="Wingdings" panose="05000000000000000000" pitchFamily="2" charset="2"/>
              <a:buNone/>
            </a:pPr>
            <a:r>
              <a:rPr lang="tr-TR" altLang="tr-TR" sz="2800" b="1" dirty="0"/>
              <a:t>k</a:t>
            </a:r>
            <a:r>
              <a:rPr lang="tr-TR" altLang="tr-TR" sz="2800" b="1" baseline="-25000" dirty="0"/>
              <a:t>e</a:t>
            </a:r>
            <a:r>
              <a:rPr lang="tr-TR" altLang="tr-TR" sz="2800" b="1" dirty="0"/>
              <a:t> = r </a:t>
            </a:r>
            <a:r>
              <a:rPr lang="tr-TR" altLang="tr-TR" sz="2800" b="1" baseline="-25000" dirty="0"/>
              <a:t>f</a:t>
            </a:r>
            <a:r>
              <a:rPr lang="tr-TR" altLang="tr-TR" sz="2800" b="1" dirty="0"/>
              <a:t> + </a:t>
            </a:r>
            <a:r>
              <a:rPr lang="el-GR" altLang="tr-TR" sz="2800" b="1" dirty="0">
                <a:cs typeface="Arial" panose="020B0604020202020204" pitchFamily="34" charset="0"/>
              </a:rPr>
              <a:t>β</a:t>
            </a:r>
            <a:r>
              <a:rPr lang="tr-TR" altLang="tr-TR" sz="2800" b="1" dirty="0">
                <a:cs typeface="Arial" panose="020B0604020202020204" pitchFamily="34" charset="0"/>
              </a:rPr>
              <a:t> (</a:t>
            </a:r>
            <a:r>
              <a:rPr lang="tr-TR" altLang="tr-TR" sz="2800" b="1" dirty="0" err="1">
                <a:cs typeface="Arial" panose="020B0604020202020204" pitchFamily="34" charset="0"/>
              </a:rPr>
              <a:t>r</a:t>
            </a:r>
            <a:r>
              <a:rPr lang="tr-TR" altLang="tr-TR" sz="2800" b="1" baseline="-25000" dirty="0" err="1">
                <a:cs typeface="Arial" panose="020B0604020202020204" pitchFamily="34" charset="0"/>
              </a:rPr>
              <a:t>m</a:t>
            </a:r>
            <a:r>
              <a:rPr lang="tr-TR" altLang="tr-TR" sz="2800" b="1" dirty="0" err="1">
                <a:cs typeface="Arial" panose="020B0604020202020204" pitchFamily="34" charset="0"/>
              </a:rPr>
              <a:t>-r</a:t>
            </a:r>
            <a:r>
              <a:rPr lang="tr-TR" altLang="tr-TR" sz="2800" b="1" baseline="-25000" dirty="0" err="1">
                <a:cs typeface="Arial" panose="020B0604020202020204" pitchFamily="34" charset="0"/>
              </a:rPr>
              <a:t>f</a:t>
            </a:r>
            <a:r>
              <a:rPr lang="tr-TR" altLang="tr-TR" sz="2800" b="1" dirty="0">
                <a:cs typeface="Arial" panose="020B0604020202020204" pitchFamily="34" charset="0"/>
              </a:rPr>
              <a:t>)</a:t>
            </a:r>
          </a:p>
          <a:p>
            <a:pPr eaLnBrk="1" hangingPunct="1">
              <a:buFont typeface="Wingdings" panose="05000000000000000000" pitchFamily="2" charset="2"/>
              <a:buNone/>
            </a:pPr>
            <a:endParaRPr lang="tr-TR" altLang="tr-TR" sz="2400" dirty="0">
              <a:cs typeface="Arial" panose="020B0604020202020204" pitchFamily="34" charset="0"/>
            </a:endParaRPr>
          </a:p>
          <a:p>
            <a:pPr eaLnBrk="1" hangingPunct="1">
              <a:buFont typeface="Wingdings" panose="05000000000000000000" pitchFamily="2" charset="2"/>
              <a:buNone/>
            </a:pPr>
            <a:r>
              <a:rPr lang="tr-TR" altLang="tr-TR" sz="2400" dirty="0" err="1">
                <a:cs typeface="Arial" panose="020B0604020202020204" pitchFamily="34" charset="0"/>
              </a:rPr>
              <a:t>r</a:t>
            </a:r>
            <a:r>
              <a:rPr lang="tr-TR" altLang="tr-TR" sz="2400" baseline="-25000" dirty="0" err="1">
                <a:cs typeface="Arial" panose="020B0604020202020204" pitchFamily="34" charset="0"/>
              </a:rPr>
              <a:t>f</a:t>
            </a:r>
            <a:r>
              <a:rPr lang="tr-TR" altLang="tr-TR" sz="2400" baseline="-25000" dirty="0">
                <a:cs typeface="Arial" panose="020B0604020202020204" pitchFamily="34" charset="0"/>
              </a:rPr>
              <a:t> </a:t>
            </a:r>
            <a:r>
              <a:rPr lang="tr-TR" altLang="tr-TR" sz="2400" dirty="0">
                <a:cs typeface="Arial" panose="020B0604020202020204" pitchFamily="34" charset="0"/>
              </a:rPr>
              <a:t>= risksiz faiz oranı</a:t>
            </a:r>
          </a:p>
          <a:p>
            <a:pPr eaLnBrk="1" hangingPunct="1">
              <a:buFont typeface="Wingdings" panose="05000000000000000000" pitchFamily="2" charset="2"/>
              <a:buNone/>
            </a:pPr>
            <a:r>
              <a:rPr lang="tr-TR" altLang="tr-TR" sz="2400" dirty="0" err="1">
                <a:cs typeface="Arial" panose="020B0604020202020204" pitchFamily="34" charset="0"/>
              </a:rPr>
              <a:t>r</a:t>
            </a:r>
            <a:r>
              <a:rPr lang="tr-TR" altLang="tr-TR" sz="2400" baseline="-25000" dirty="0" err="1">
                <a:cs typeface="Arial" panose="020B0604020202020204" pitchFamily="34" charset="0"/>
              </a:rPr>
              <a:t>m</a:t>
            </a:r>
            <a:r>
              <a:rPr lang="tr-TR" altLang="tr-TR" sz="2400" baseline="-25000" dirty="0">
                <a:cs typeface="Arial" panose="020B0604020202020204" pitchFamily="34" charset="0"/>
              </a:rPr>
              <a:t> </a:t>
            </a:r>
            <a:r>
              <a:rPr lang="tr-TR" altLang="tr-TR" sz="2400" dirty="0">
                <a:cs typeface="Arial" panose="020B0604020202020204" pitchFamily="34" charset="0"/>
              </a:rPr>
              <a:t>= Pazar faiz (getiri) oranı</a:t>
            </a:r>
          </a:p>
          <a:p>
            <a:pPr eaLnBrk="1" hangingPunct="1"/>
            <a:endParaRPr lang="tr-TR" altLang="tr-TR" dirty="0">
              <a:cs typeface="Arial" panose="020B0604020202020204" pitchFamily="34" charset="0"/>
            </a:endParaRPr>
          </a:p>
          <a:p>
            <a:pPr eaLnBrk="1" hangingPunct="1"/>
            <a:r>
              <a:rPr lang="tr-TR" altLang="tr-TR" sz="2400" b="1" dirty="0">
                <a:cs typeface="Arial" panose="020B0604020202020204" pitchFamily="34" charset="0"/>
              </a:rPr>
              <a:t>Örnek:</a:t>
            </a:r>
            <a:r>
              <a:rPr lang="tr-TR" altLang="tr-TR" sz="2400" dirty="0">
                <a:cs typeface="Arial" panose="020B0604020202020204" pitchFamily="34" charset="0"/>
              </a:rPr>
              <a:t>  </a:t>
            </a:r>
            <a:r>
              <a:rPr lang="tr-TR" altLang="tr-TR" sz="2400" dirty="0" err="1">
                <a:cs typeface="Arial" panose="020B0604020202020204" pitchFamily="34" charset="0"/>
              </a:rPr>
              <a:t>r</a:t>
            </a:r>
            <a:r>
              <a:rPr lang="tr-TR" altLang="tr-TR" sz="2400" baseline="-25000" dirty="0" err="1">
                <a:cs typeface="Arial" panose="020B0604020202020204" pitchFamily="34" charset="0"/>
              </a:rPr>
              <a:t>f</a:t>
            </a:r>
            <a:r>
              <a:rPr lang="tr-TR" altLang="tr-TR" sz="2400" baseline="-25000" dirty="0">
                <a:cs typeface="Arial" panose="020B0604020202020204" pitchFamily="34" charset="0"/>
              </a:rPr>
              <a:t> </a:t>
            </a:r>
            <a:r>
              <a:rPr lang="tr-TR" altLang="tr-TR" sz="2400" dirty="0">
                <a:cs typeface="Arial" panose="020B0604020202020204" pitchFamily="34" charset="0"/>
              </a:rPr>
              <a:t>%20, </a:t>
            </a:r>
            <a:r>
              <a:rPr lang="el-GR" altLang="tr-TR" sz="2400" dirty="0">
                <a:cs typeface="Arial" panose="020B0604020202020204" pitchFamily="34" charset="0"/>
              </a:rPr>
              <a:t>β</a:t>
            </a:r>
            <a:r>
              <a:rPr lang="tr-TR" altLang="tr-TR" sz="2400" dirty="0">
                <a:cs typeface="Arial" panose="020B0604020202020204" pitchFamily="34" charset="0"/>
              </a:rPr>
              <a:t> %1.5, </a:t>
            </a:r>
            <a:r>
              <a:rPr lang="tr-TR" altLang="tr-TR" sz="2400" dirty="0" err="1">
                <a:cs typeface="Arial" panose="020B0604020202020204" pitchFamily="34" charset="0"/>
              </a:rPr>
              <a:t>r</a:t>
            </a:r>
            <a:r>
              <a:rPr lang="tr-TR" altLang="tr-TR" sz="2400" baseline="-25000" dirty="0" err="1">
                <a:cs typeface="Arial" panose="020B0604020202020204" pitchFamily="34" charset="0"/>
              </a:rPr>
              <a:t>m</a:t>
            </a:r>
            <a:r>
              <a:rPr lang="tr-TR" altLang="tr-TR" sz="2400" dirty="0">
                <a:cs typeface="Arial" panose="020B0604020202020204" pitchFamily="34" charset="0"/>
              </a:rPr>
              <a:t> %</a:t>
            </a:r>
            <a:r>
              <a:rPr lang="tr-TR" altLang="tr-TR" dirty="0">
                <a:cs typeface="Arial" panose="020B0604020202020204" pitchFamily="34" charset="0"/>
              </a:rPr>
              <a:t>30</a:t>
            </a:r>
            <a:r>
              <a:rPr lang="tr-TR" altLang="tr-TR" sz="2400" dirty="0">
                <a:cs typeface="Arial" panose="020B0604020202020204" pitchFamily="34" charset="0"/>
              </a:rPr>
              <a:t> olarak kabul edilirse adi hisse senetlerinin maliyeti:</a:t>
            </a:r>
          </a:p>
          <a:p>
            <a:pPr eaLnBrk="1" hangingPunct="1"/>
            <a:r>
              <a:rPr lang="tr-TR" altLang="tr-TR" sz="2400" dirty="0"/>
              <a:t>k</a:t>
            </a:r>
            <a:r>
              <a:rPr lang="tr-TR" altLang="tr-TR" sz="2400" baseline="-25000" dirty="0"/>
              <a:t>e</a:t>
            </a:r>
            <a:r>
              <a:rPr lang="tr-TR" altLang="tr-TR" sz="2400" dirty="0"/>
              <a:t> = r </a:t>
            </a:r>
            <a:r>
              <a:rPr lang="tr-TR" altLang="tr-TR" sz="2400" baseline="-25000" dirty="0"/>
              <a:t>f</a:t>
            </a:r>
            <a:r>
              <a:rPr lang="tr-TR" altLang="tr-TR" sz="2400" dirty="0"/>
              <a:t> + </a:t>
            </a:r>
            <a:r>
              <a:rPr lang="el-GR" altLang="tr-TR" sz="2400" dirty="0">
                <a:cs typeface="Arial" panose="020B0604020202020204" pitchFamily="34" charset="0"/>
              </a:rPr>
              <a:t>β</a:t>
            </a:r>
            <a:r>
              <a:rPr lang="tr-TR" altLang="tr-TR" sz="2400" dirty="0">
                <a:cs typeface="Arial" panose="020B0604020202020204" pitchFamily="34" charset="0"/>
              </a:rPr>
              <a:t> (</a:t>
            </a:r>
            <a:r>
              <a:rPr lang="tr-TR" altLang="tr-TR" sz="2400" dirty="0" err="1">
                <a:cs typeface="Arial" panose="020B0604020202020204" pitchFamily="34" charset="0"/>
              </a:rPr>
              <a:t>r</a:t>
            </a:r>
            <a:r>
              <a:rPr lang="tr-TR" altLang="tr-TR" sz="2400" baseline="-25000" dirty="0" err="1">
                <a:cs typeface="Arial" panose="020B0604020202020204" pitchFamily="34" charset="0"/>
              </a:rPr>
              <a:t>m</a:t>
            </a:r>
            <a:r>
              <a:rPr lang="tr-TR" altLang="tr-TR" sz="2400" dirty="0" err="1">
                <a:cs typeface="Arial" panose="020B0604020202020204" pitchFamily="34" charset="0"/>
              </a:rPr>
              <a:t>-r</a:t>
            </a:r>
            <a:r>
              <a:rPr lang="tr-TR" altLang="tr-TR" sz="2400" baseline="-25000" dirty="0" err="1">
                <a:cs typeface="Arial" panose="020B0604020202020204" pitchFamily="34" charset="0"/>
              </a:rPr>
              <a:t>f</a:t>
            </a:r>
            <a:r>
              <a:rPr lang="tr-TR" altLang="tr-TR" sz="2400" dirty="0">
                <a:cs typeface="Arial" panose="020B0604020202020204" pitchFamily="34" charset="0"/>
              </a:rPr>
              <a:t>) </a:t>
            </a:r>
          </a:p>
          <a:p>
            <a:pPr eaLnBrk="1" hangingPunct="1">
              <a:buFont typeface="Wingdings" panose="05000000000000000000" pitchFamily="2" charset="2"/>
              <a:buNone/>
            </a:pPr>
            <a:r>
              <a:rPr lang="tr-TR" altLang="tr-TR" sz="2400" dirty="0">
                <a:cs typeface="Arial" panose="020B0604020202020204" pitchFamily="34" charset="0"/>
              </a:rPr>
              <a:t>   =0,20+1,5(0,30-0,20)</a:t>
            </a:r>
          </a:p>
          <a:p>
            <a:pPr eaLnBrk="1" hangingPunct="1">
              <a:buFont typeface="Wingdings" panose="05000000000000000000" pitchFamily="2" charset="2"/>
              <a:buNone/>
            </a:pPr>
            <a:r>
              <a:rPr lang="tr-TR" altLang="tr-TR" sz="2400" dirty="0">
                <a:cs typeface="Arial" panose="020B0604020202020204" pitchFamily="34" charset="0"/>
              </a:rPr>
              <a:t>   =% 0,20+ %15 =%35</a:t>
            </a:r>
          </a:p>
          <a:p>
            <a:pPr eaLnBrk="1" hangingPunct="1"/>
            <a:endParaRPr lang="tr-TR" altLang="tr-TR" dirty="0">
              <a:cs typeface="Arial" panose="020B0604020202020204" pitchFamily="34" charset="0"/>
            </a:endParaRPr>
          </a:p>
          <a:p>
            <a:pPr eaLnBrk="1" hangingPunct="1"/>
            <a:endParaRPr lang="tr-TR" altLang="tr-TR" baseline="-25000" dirty="0">
              <a:cs typeface="Arial" panose="020B0604020202020204" pitchFamily="34" charset="0"/>
            </a:endParaRPr>
          </a:p>
        </p:txBody>
      </p:sp>
    </p:spTree>
    <p:extLst>
      <p:ext uri="{BB962C8B-B14F-4D97-AF65-F5344CB8AC3E}">
        <p14:creationId xmlns:p14="http://schemas.microsoft.com/office/powerpoint/2010/main" val="1201284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E8F5E34-6935-7ED9-C8C0-D08853C37BBE}"/>
              </a:ext>
            </a:extLst>
          </p:cNvPr>
          <p:cNvSpPr>
            <a:spLocks noGrp="1"/>
          </p:cNvSpPr>
          <p:nvPr>
            <p:ph type="title"/>
          </p:nvPr>
        </p:nvSpPr>
        <p:spPr/>
        <p:txBody>
          <a:bodyPr/>
          <a:lstStyle/>
          <a:p>
            <a:r>
              <a:rPr lang="tr-TR" dirty="0"/>
              <a:t>Tahvil Artı Yaklaşımı</a:t>
            </a:r>
            <a:endParaRPr lang="en-US" dirty="0"/>
          </a:p>
        </p:txBody>
      </p:sp>
      <p:sp>
        <p:nvSpPr>
          <p:cNvPr id="3" name="İçerik Yer Tutucusu 2">
            <a:extLst>
              <a:ext uri="{FF2B5EF4-FFF2-40B4-BE49-F238E27FC236}">
                <a16:creationId xmlns:a16="http://schemas.microsoft.com/office/drawing/2014/main" id="{32F39DEC-0840-D2C7-FCE2-BAA16A18226C}"/>
              </a:ext>
            </a:extLst>
          </p:cNvPr>
          <p:cNvSpPr>
            <a:spLocks noGrp="1"/>
          </p:cNvSpPr>
          <p:nvPr>
            <p:ph idx="1"/>
          </p:nvPr>
        </p:nvSpPr>
        <p:spPr/>
        <p:txBody>
          <a:bodyPr/>
          <a:lstStyle/>
          <a:p>
            <a:pPr>
              <a:lnSpc>
                <a:spcPct val="80000"/>
              </a:lnSpc>
            </a:pPr>
            <a:r>
              <a:rPr lang="tr-TR" altLang="tr-TR" sz="2400" dirty="0"/>
              <a:t>Adi hisse senetlerinin maliyetlerinin belirlenmesinde firmanın kendi uzun süreli borçlarının maliyetine risk priminin eklenmesini önerir.</a:t>
            </a:r>
          </a:p>
          <a:p>
            <a:pPr eaLnBrk="1" hangingPunct="1">
              <a:lnSpc>
                <a:spcPct val="80000"/>
              </a:lnSpc>
            </a:pPr>
            <a:endParaRPr lang="tr-TR" altLang="tr-TR" sz="2800" dirty="0"/>
          </a:p>
          <a:p>
            <a:pPr eaLnBrk="1" hangingPunct="1">
              <a:lnSpc>
                <a:spcPct val="80000"/>
              </a:lnSpc>
              <a:buFont typeface="Wingdings" panose="05000000000000000000" pitchFamily="2" charset="2"/>
              <a:buNone/>
            </a:pPr>
            <a:r>
              <a:rPr lang="tr-TR" altLang="tr-TR" sz="2400" b="1" dirty="0"/>
              <a:t>k</a:t>
            </a:r>
            <a:r>
              <a:rPr lang="tr-TR" altLang="tr-TR" sz="2400" b="1" baseline="-25000" dirty="0"/>
              <a:t>e</a:t>
            </a:r>
            <a:r>
              <a:rPr lang="tr-TR" altLang="tr-TR" sz="2400" b="1" dirty="0"/>
              <a:t> = uzun süreli tahvil faiz oranı+ risk primi</a:t>
            </a:r>
          </a:p>
          <a:p>
            <a:pPr eaLnBrk="1" hangingPunct="1">
              <a:lnSpc>
                <a:spcPct val="80000"/>
              </a:lnSpc>
              <a:buFont typeface="Wingdings" panose="05000000000000000000" pitchFamily="2" charset="2"/>
              <a:buNone/>
            </a:pPr>
            <a:endParaRPr lang="tr-TR" altLang="tr-TR" sz="2400" b="1" dirty="0"/>
          </a:p>
          <a:p>
            <a:pPr eaLnBrk="1" hangingPunct="1">
              <a:lnSpc>
                <a:spcPct val="80000"/>
              </a:lnSpc>
              <a:buFont typeface="Wingdings" panose="05000000000000000000" pitchFamily="2" charset="2"/>
              <a:buNone/>
            </a:pPr>
            <a:r>
              <a:rPr lang="tr-TR" altLang="tr-TR" sz="2400" b="1" dirty="0"/>
              <a:t>k</a:t>
            </a:r>
            <a:r>
              <a:rPr lang="tr-TR" altLang="tr-TR" sz="2400" b="1" baseline="-25000" dirty="0"/>
              <a:t>e</a:t>
            </a:r>
            <a:r>
              <a:rPr lang="tr-TR" altLang="tr-TR" sz="2400" b="1" dirty="0"/>
              <a:t> = f (1-v) + risk primi</a:t>
            </a:r>
          </a:p>
          <a:p>
            <a:endParaRPr lang="en-US" dirty="0"/>
          </a:p>
        </p:txBody>
      </p:sp>
    </p:spTree>
    <p:extLst>
      <p:ext uri="{BB962C8B-B14F-4D97-AF65-F5344CB8AC3E}">
        <p14:creationId xmlns:p14="http://schemas.microsoft.com/office/powerpoint/2010/main" val="4101188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5416EBC-B41E-4F8A-BE9F-07301B682C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AFF79527-C7F1-4E06-8126-A8E8C5FEB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B42D2B56-F00C-64BD-7DA0-E0879BBF0526}"/>
              </a:ext>
            </a:extLst>
          </p:cNvPr>
          <p:cNvSpPr>
            <a:spLocks noGrp="1"/>
          </p:cNvSpPr>
          <p:nvPr>
            <p:ph type="title"/>
          </p:nvPr>
        </p:nvSpPr>
        <p:spPr>
          <a:xfrm>
            <a:off x="868680" y="1719072"/>
            <a:ext cx="3103427" cy="3520440"/>
          </a:xfrm>
        </p:spPr>
        <p:txBody>
          <a:bodyPr anchor="t">
            <a:normAutofit/>
          </a:bodyPr>
          <a:lstStyle/>
          <a:p>
            <a:r>
              <a:rPr lang="tr-TR" sz="3600"/>
              <a:t>Sermaye Maliyetinin Önemi</a:t>
            </a:r>
            <a:endParaRPr lang="en-US" sz="3600"/>
          </a:p>
        </p:txBody>
      </p:sp>
      <p:sp>
        <p:nvSpPr>
          <p:cNvPr id="13" name="Rectangle 12">
            <a:extLst>
              <a:ext uri="{FF2B5EF4-FFF2-40B4-BE49-F238E27FC236}">
                <a16:creationId xmlns:a16="http://schemas.microsoft.com/office/drawing/2014/main" id="{55986208-8A53-4E92-9197-6B57BCCB2F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İçerik Yer Tutucusu 2">
            <a:extLst>
              <a:ext uri="{FF2B5EF4-FFF2-40B4-BE49-F238E27FC236}">
                <a16:creationId xmlns:a16="http://schemas.microsoft.com/office/drawing/2014/main" id="{4C18F7FD-CAF5-5A1F-1AC1-8B6B69996C29}"/>
              </a:ext>
            </a:extLst>
          </p:cNvPr>
          <p:cNvGraphicFramePr>
            <a:graphicFrameLocks noGrp="1"/>
          </p:cNvGraphicFramePr>
          <p:nvPr>
            <p:ph idx="1"/>
            <p:extLst>
              <p:ext uri="{D42A27DB-BD31-4B8C-83A1-F6EECF244321}">
                <p14:modId xmlns:p14="http://schemas.microsoft.com/office/powerpoint/2010/main" val="3148036717"/>
              </p:ext>
            </p:extLst>
          </p:nvPr>
        </p:nvGraphicFramePr>
        <p:xfrm>
          <a:off x="4727448" y="640080"/>
          <a:ext cx="6967728" cy="5577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50539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1E1224E-6618-482E-BE87-321A7FC1CD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5A63BB20-F624-68FD-1C8C-784C4BCBF46F}"/>
              </a:ext>
            </a:extLst>
          </p:cNvPr>
          <p:cNvSpPr>
            <a:spLocks noGrp="1"/>
          </p:cNvSpPr>
          <p:nvPr>
            <p:ph type="title"/>
          </p:nvPr>
        </p:nvSpPr>
        <p:spPr>
          <a:xfrm>
            <a:off x="659234" y="957447"/>
            <a:ext cx="3383280" cy="4943105"/>
          </a:xfrm>
        </p:spPr>
        <p:txBody>
          <a:bodyPr anchor="ctr">
            <a:normAutofit/>
          </a:bodyPr>
          <a:lstStyle/>
          <a:p>
            <a:r>
              <a:rPr lang="tr-TR" dirty="0"/>
              <a:t>Sermaye Yapısı</a:t>
            </a:r>
            <a:endParaRPr lang="en-US" dirty="0"/>
          </a:p>
        </p:txBody>
      </p:sp>
      <p:sp>
        <p:nvSpPr>
          <p:cNvPr id="11" name="Rectangle 10">
            <a:extLst>
              <a:ext uri="{FF2B5EF4-FFF2-40B4-BE49-F238E27FC236}">
                <a16:creationId xmlns:a16="http://schemas.microsoft.com/office/drawing/2014/main" id="{066346BE-FDB4-4772-A696-0719490ABD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8126"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FB92FFCE-0C90-454E-AA25-D4EE9A6C39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9234" y="6163056"/>
            <a:ext cx="338328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İçerik Yer Tutucusu 2">
            <a:extLst>
              <a:ext uri="{FF2B5EF4-FFF2-40B4-BE49-F238E27FC236}">
                <a16:creationId xmlns:a16="http://schemas.microsoft.com/office/drawing/2014/main" id="{4C5E5E71-E12A-FEF1-1EAD-BEC2578E6C1F}"/>
              </a:ext>
            </a:extLst>
          </p:cNvPr>
          <p:cNvGraphicFramePr>
            <a:graphicFrameLocks noGrp="1"/>
          </p:cNvGraphicFramePr>
          <p:nvPr>
            <p:ph idx="1"/>
            <p:extLst>
              <p:ext uri="{D42A27DB-BD31-4B8C-83A1-F6EECF244321}">
                <p14:modId xmlns:p14="http://schemas.microsoft.com/office/powerpoint/2010/main" val="2243884906"/>
              </p:ext>
            </p:extLst>
          </p:nvPr>
        </p:nvGraphicFramePr>
        <p:xfrm>
          <a:off x="4553712" y="621792"/>
          <a:ext cx="6812280" cy="5541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6243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2468898-5A6E-4D55-85EC-308E785EE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EF822941-C2A0-0219-94E7-6CB1FE6DAEDE}"/>
              </a:ext>
            </a:extLst>
          </p:cNvPr>
          <p:cNvSpPr>
            <a:spLocks noGrp="1"/>
          </p:cNvSpPr>
          <p:nvPr>
            <p:ph type="title"/>
          </p:nvPr>
        </p:nvSpPr>
        <p:spPr>
          <a:xfrm>
            <a:off x="429768" y="411480"/>
            <a:ext cx="11201400" cy="1106424"/>
          </a:xfrm>
        </p:spPr>
        <p:txBody>
          <a:bodyPr>
            <a:normAutofit/>
          </a:bodyPr>
          <a:lstStyle/>
          <a:p>
            <a:r>
              <a:rPr lang="tr-TR" sz="3600"/>
              <a:t>Ağırlıklı Ortalama Sermaye Maliyeti (AOSM)</a:t>
            </a:r>
            <a:endParaRPr lang="en-US" sz="3600"/>
          </a:p>
        </p:txBody>
      </p:sp>
      <p:sp>
        <p:nvSpPr>
          <p:cNvPr id="11" name="Rectangle 10">
            <a:extLst>
              <a:ext uri="{FF2B5EF4-FFF2-40B4-BE49-F238E27FC236}">
                <a16:creationId xmlns:a16="http://schemas.microsoft.com/office/drawing/2014/main" id="{3E23A947-2D45-4208-AE2B-64948C87A3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98458"/>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E5BBB0F9-6A59-4D02-A9C7-A2D6516684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3801" y="1721922"/>
            <a:ext cx="4218432" cy="4520560"/>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57AAC08A-ED8D-947C-0496-1BB1F6370FAC}"/>
              </a:ext>
            </a:extLst>
          </p:cNvPr>
          <p:cNvSpPr>
            <a:spLocks noGrp="1"/>
          </p:cNvSpPr>
          <p:nvPr>
            <p:ph idx="1"/>
          </p:nvPr>
        </p:nvSpPr>
        <p:spPr>
          <a:xfrm>
            <a:off x="7938752" y="2020824"/>
            <a:ext cx="3455097" cy="3959352"/>
          </a:xfrm>
        </p:spPr>
        <p:txBody>
          <a:bodyPr anchor="ctr">
            <a:normAutofit/>
          </a:bodyPr>
          <a:lstStyle/>
          <a:p>
            <a:r>
              <a:rPr lang="tr-TR" sz="1700"/>
              <a:t>İşletmenin belirli bir tarihte bilançosunun pasif taraftaki kaynaklarının ağırlıklandırılmış ortalama maliyetidir. Basit bir biçimde göstermek gerekirse;</a:t>
            </a:r>
          </a:p>
          <a:p>
            <a:endParaRPr lang="tr-TR" sz="1700"/>
          </a:p>
        </p:txBody>
      </p:sp>
      <p:graphicFrame>
        <p:nvGraphicFramePr>
          <p:cNvPr id="4" name="Tablo 3">
            <a:extLst>
              <a:ext uri="{FF2B5EF4-FFF2-40B4-BE49-F238E27FC236}">
                <a16:creationId xmlns:a16="http://schemas.microsoft.com/office/drawing/2014/main" id="{8F720C81-2ED6-84D0-4912-80401115D740}"/>
              </a:ext>
            </a:extLst>
          </p:cNvPr>
          <p:cNvGraphicFramePr>
            <a:graphicFrameLocks noGrp="1"/>
          </p:cNvGraphicFramePr>
          <p:nvPr>
            <p:extLst>
              <p:ext uri="{D42A27DB-BD31-4B8C-83A1-F6EECF244321}">
                <p14:modId xmlns:p14="http://schemas.microsoft.com/office/powerpoint/2010/main" val="3578379480"/>
              </p:ext>
            </p:extLst>
          </p:nvPr>
        </p:nvGraphicFramePr>
        <p:xfrm>
          <a:off x="429768" y="2683646"/>
          <a:ext cx="6702554" cy="2786394"/>
        </p:xfrm>
        <a:graphic>
          <a:graphicData uri="http://schemas.openxmlformats.org/drawingml/2006/table">
            <a:tbl>
              <a:tblPr firstRow="1" bandRow="1">
                <a:tableStyleId>{5C22544A-7EE6-4342-B048-85BDC9FD1C3A}</a:tableStyleId>
              </a:tblPr>
              <a:tblGrid>
                <a:gridCol w="1319367">
                  <a:extLst>
                    <a:ext uri="{9D8B030D-6E8A-4147-A177-3AD203B41FA5}">
                      <a16:colId xmlns:a16="http://schemas.microsoft.com/office/drawing/2014/main" val="3209846600"/>
                    </a:ext>
                  </a:extLst>
                </a:gridCol>
                <a:gridCol w="1107930">
                  <a:extLst>
                    <a:ext uri="{9D8B030D-6E8A-4147-A177-3AD203B41FA5}">
                      <a16:colId xmlns:a16="http://schemas.microsoft.com/office/drawing/2014/main" val="3534624005"/>
                    </a:ext>
                  </a:extLst>
                </a:gridCol>
                <a:gridCol w="1493803">
                  <a:extLst>
                    <a:ext uri="{9D8B030D-6E8A-4147-A177-3AD203B41FA5}">
                      <a16:colId xmlns:a16="http://schemas.microsoft.com/office/drawing/2014/main" val="1290348158"/>
                    </a:ext>
                  </a:extLst>
                </a:gridCol>
                <a:gridCol w="907065">
                  <a:extLst>
                    <a:ext uri="{9D8B030D-6E8A-4147-A177-3AD203B41FA5}">
                      <a16:colId xmlns:a16="http://schemas.microsoft.com/office/drawing/2014/main" val="924039483"/>
                    </a:ext>
                  </a:extLst>
                </a:gridCol>
                <a:gridCol w="1874389">
                  <a:extLst>
                    <a:ext uri="{9D8B030D-6E8A-4147-A177-3AD203B41FA5}">
                      <a16:colId xmlns:a16="http://schemas.microsoft.com/office/drawing/2014/main" val="1323579530"/>
                    </a:ext>
                  </a:extLst>
                </a:gridCol>
              </a:tblGrid>
              <a:tr h="563269">
                <a:tc>
                  <a:txBody>
                    <a:bodyPr/>
                    <a:lstStyle/>
                    <a:p>
                      <a:r>
                        <a:rPr lang="tr-TR" sz="1500"/>
                        <a:t>Kaynak</a:t>
                      </a:r>
                      <a:endParaRPr lang="en-US" sz="1500"/>
                    </a:p>
                  </a:txBody>
                  <a:tcPr marL="76117" marR="76117" marT="38059" marB="38059"/>
                </a:tc>
                <a:tc>
                  <a:txBody>
                    <a:bodyPr/>
                    <a:lstStyle/>
                    <a:p>
                      <a:r>
                        <a:rPr lang="tr-TR" sz="1500"/>
                        <a:t>Tutar</a:t>
                      </a:r>
                      <a:endParaRPr lang="en-US" sz="1500"/>
                    </a:p>
                  </a:txBody>
                  <a:tcPr marL="76117" marR="76117" marT="38059" marB="38059"/>
                </a:tc>
                <a:tc>
                  <a:txBody>
                    <a:bodyPr/>
                    <a:lstStyle/>
                    <a:p>
                      <a:r>
                        <a:rPr lang="tr-TR" sz="1500"/>
                        <a:t>Kaynağın Ağırlığı (A)</a:t>
                      </a:r>
                      <a:endParaRPr lang="en-US" sz="1500"/>
                    </a:p>
                  </a:txBody>
                  <a:tcPr marL="76117" marR="76117" marT="38059" marB="38059"/>
                </a:tc>
                <a:tc>
                  <a:txBody>
                    <a:bodyPr/>
                    <a:lstStyle/>
                    <a:p>
                      <a:r>
                        <a:rPr lang="tr-TR" sz="1500"/>
                        <a:t>Maliyeti (B)</a:t>
                      </a:r>
                      <a:endParaRPr lang="en-US" sz="1500"/>
                    </a:p>
                  </a:txBody>
                  <a:tcPr marL="76117" marR="76117" marT="38059" marB="38059"/>
                </a:tc>
                <a:tc>
                  <a:txBody>
                    <a:bodyPr/>
                    <a:lstStyle/>
                    <a:p>
                      <a:r>
                        <a:rPr lang="tr-TR" sz="1500"/>
                        <a:t>Ağırlıklandırılmış Maliyet (A*B)</a:t>
                      </a:r>
                      <a:endParaRPr lang="en-US" sz="1500"/>
                    </a:p>
                  </a:txBody>
                  <a:tcPr marL="76117" marR="76117" marT="38059" marB="38059"/>
                </a:tc>
                <a:extLst>
                  <a:ext uri="{0D108BD9-81ED-4DB2-BD59-A6C34878D82A}">
                    <a16:rowId xmlns:a16="http://schemas.microsoft.com/office/drawing/2014/main" val="286876248"/>
                  </a:ext>
                </a:extLst>
              </a:tr>
              <a:tr h="563269">
                <a:tc>
                  <a:txBody>
                    <a:bodyPr/>
                    <a:lstStyle/>
                    <a:p>
                      <a:r>
                        <a:rPr lang="tr-TR" sz="1500"/>
                        <a:t>Kısa Süreli Borçlar</a:t>
                      </a:r>
                      <a:endParaRPr lang="en-US" sz="1500"/>
                    </a:p>
                  </a:txBody>
                  <a:tcPr marL="76117" marR="76117" marT="38059" marB="38059"/>
                </a:tc>
                <a:tc>
                  <a:txBody>
                    <a:bodyPr/>
                    <a:lstStyle/>
                    <a:p>
                      <a:r>
                        <a:rPr lang="tr-TR" sz="1500"/>
                        <a:t>1.200.000</a:t>
                      </a:r>
                      <a:endParaRPr lang="en-US" sz="1500"/>
                    </a:p>
                  </a:txBody>
                  <a:tcPr marL="76117" marR="76117" marT="38059" marB="38059"/>
                </a:tc>
                <a:tc>
                  <a:txBody>
                    <a:bodyPr/>
                    <a:lstStyle/>
                    <a:p>
                      <a:r>
                        <a:rPr lang="tr-TR" sz="1500"/>
                        <a:t>1.2/4.8=%25</a:t>
                      </a:r>
                      <a:endParaRPr lang="en-US" sz="1500"/>
                    </a:p>
                  </a:txBody>
                  <a:tcPr marL="76117" marR="76117" marT="38059" marB="38059"/>
                </a:tc>
                <a:tc>
                  <a:txBody>
                    <a:bodyPr/>
                    <a:lstStyle/>
                    <a:p>
                      <a:r>
                        <a:rPr lang="tr-TR" sz="1500"/>
                        <a:t>%20</a:t>
                      </a:r>
                      <a:endParaRPr lang="en-US" sz="1500"/>
                    </a:p>
                  </a:txBody>
                  <a:tcPr marL="76117" marR="76117" marT="38059" marB="38059"/>
                </a:tc>
                <a:tc>
                  <a:txBody>
                    <a:bodyPr/>
                    <a:lstStyle/>
                    <a:p>
                      <a:r>
                        <a:rPr lang="tr-TR" sz="1500"/>
                        <a:t>0.25*0.20=0.05</a:t>
                      </a:r>
                      <a:endParaRPr lang="en-US" sz="1500"/>
                    </a:p>
                  </a:txBody>
                  <a:tcPr marL="76117" marR="76117" marT="38059" marB="38059"/>
                </a:tc>
                <a:extLst>
                  <a:ext uri="{0D108BD9-81ED-4DB2-BD59-A6C34878D82A}">
                    <a16:rowId xmlns:a16="http://schemas.microsoft.com/office/drawing/2014/main" val="2541897047"/>
                  </a:ext>
                </a:extLst>
              </a:tr>
              <a:tr h="563269">
                <a:tc>
                  <a:txBody>
                    <a:bodyPr/>
                    <a:lstStyle/>
                    <a:p>
                      <a:r>
                        <a:rPr lang="tr-TR" sz="1500"/>
                        <a:t>Uzun Süreli Borçlar</a:t>
                      </a:r>
                      <a:endParaRPr lang="en-US" sz="1500"/>
                    </a:p>
                  </a:txBody>
                  <a:tcPr marL="76117" marR="76117" marT="38059" marB="38059"/>
                </a:tc>
                <a:tc>
                  <a:txBody>
                    <a:bodyPr/>
                    <a:lstStyle/>
                    <a:p>
                      <a:r>
                        <a:rPr lang="tr-TR" sz="1500"/>
                        <a:t>600.000</a:t>
                      </a:r>
                      <a:endParaRPr lang="en-US" sz="1500"/>
                    </a:p>
                  </a:txBody>
                  <a:tcPr marL="76117" marR="76117" marT="38059" marB="38059"/>
                </a:tc>
                <a:tc>
                  <a:txBody>
                    <a:bodyPr/>
                    <a:lstStyle/>
                    <a:p>
                      <a:r>
                        <a:rPr lang="tr-TR" sz="1500"/>
                        <a:t>0.6/4.8=%12.5</a:t>
                      </a:r>
                      <a:endParaRPr lang="en-US" sz="1500"/>
                    </a:p>
                  </a:txBody>
                  <a:tcPr marL="76117" marR="76117" marT="38059" marB="38059"/>
                </a:tc>
                <a:tc>
                  <a:txBody>
                    <a:bodyPr/>
                    <a:lstStyle/>
                    <a:p>
                      <a:r>
                        <a:rPr lang="tr-TR" sz="1500"/>
                        <a:t>%30</a:t>
                      </a:r>
                      <a:endParaRPr lang="en-US" sz="1500"/>
                    </a:p>
                  </a:txBody>
                  <a:tcPr marL="76117" marR="76117" marT="38059" marB="38059"/>
                </a:tc>
                <a:tc>
                  <a:txBody>
                    <a:bodyPr/>
                    <a:lstStyle/>
                    <a:p>
                      <a:r>
                        <a:rPr lang="tr-TR" sz="1500"/>
                        <a:t>0.125*0.30=0.0375</a:t>
                      </a:r>
                      <a:endParaRPr lang="en-US" sz="1500"/>
                    </a:p>
                  </a:txBody>
                  <a:tcPr marL="76117" marR="76117" marT="38059" marB="38059"/>
                </a:tc>
                <a:extLst>
                  <a:ext uri="{0D108BD9-81ED-4DB2-BD59-A6C34878D82A}">
                    <a16:rowId xmlns:a16="http://schemas.microsoft.com/office/drawing/2014/main" val="1565892604"/>
                  </a:ext>
                </a:extLst>
              </a:tr>
              <a:tr h="334917">
                <a:tc>
                  <a:txBody>
                    <a:bodyPr/>
                    <a:lstStyle/>
                    <a:p>
                      <a:r>
                        <a:rPr lang="tr-TR" sz="1500"/>
                        <a:t>Özkaynaklar</a:t>
                      </a:r>
                      <a:endParaRPr lang="en-US" sz="1500"/>
                    </a:p>
                  </a:txBody>
                  <a:tcPr marL="76117" marR="76117" marT="38059" marB="38059"/>
                </a:tc>
                <a:tc>
                  <a:txBody>
                    <a:bodyPr/>
                    <a:lstStyle/>
                    <a:p>
                      <a:r>
                        <a:rPr lang="tr-TR" sz="1500"/>
                        <a:t>3.000.000</a:t>
                      </a:r>
                      <a:endParaRPr lang="en-US" sz="1500"/>
                    </a:p>
                  </a:txBody>
                  <a:tcPr marL="76117" marR="76117" marT="38059" marB="38059"/>
                </a:tc>
                <a:tc>
                  <a:txBody>
                    <a:bodyPr/>
                    <a:lstStyle/>
                    <a:p>
                      <a:r>
                        <a:rPr lang="tr-TR" sz="1500"/>
                        <a:t>3/4.8=%62.5</a:t>
                      </a:r>
                      <a:endParaRPr lang="en-US" sz="1500"/>
                    </a:p>
                  </a:txBody>
                  <a:tcPr marL="76117" marR="76117" marT="38059" marB="38059"/>
                </a:tc>
                <a:tc>
                  <a:txBody>
                    <a:bodyPr/>
                    <a:lstStyle/>
                    <a:p>
                      <a:r>
                        <a:rPr lang="tr-TR" sz="1500"/>
                        <a:t>%40</a:t>
                      </a:r>
                      <a:endParaRPr lang="en-US" sz="1500"/>
                    </a:p>
                  </a:txBody>
                  <a:tcPr marL="76117" marR="76117" marT="38059" marB="38059"/>
                </a:tc>
                <a:tc>
                  <a:txBody>
                    <a:bodyPr/>
                    <a:lstStyle/>
                    <a:p>
                      <a:r>
                        <a:rPr lang="tr-TR" sz="1500"/>
                        <a:t>0.625*0.40=0.25</a:t>
                      </a:r>
                      <a:endParaRPr lang="en-US" sz="1500"/>
                    </a:p>
                  </a:txBody>
                  <a:tcPr marL="76117" marR="76117" marT="38059" marB="38059"/>
                </a:tc>
                <a:extLst>
                  <a:ext uri="{0D108BD9-81ED-4DB2-BD59-A6C34878D82A}">
                    <a16:rowId xmlns:a16="http://schemas.microsoft.com/office/drawing/2014/main" val="3383207114"/>
                  </a:ext>
                </a:extLst>
              </a:tr>
              <a:tr h="563269">
                <a:tc>
                  <a:txBody>
                    <a:bodyPr/>
                    <a:lstStyle/>
                    <a:p>
                      <a:r>
                        <a:rPr lang="tr-TR" sz="1500"/>
                        <a:t>TOPLAM</a:t>
                      </a:r>
                      <a:endParaRPr lang="en-US" sz="1500"/>
                    </a:p>
                  </a:txBody>
                  <a:tcPr marL="76117" marR="76117" marT="38059" marB="38059"/>
                </a:tc>
                <a:tc>
                  <a:txBody>
                    <a:bodyPr/>
                    <a:lstStyle/>
                    <a:p>
                      <a:r>
                        <a:rPr lang="tr-TR" sz="1500"/>
                        <a:t>4.800.000</a:t>
                      </a:r>
                      <a:endParaRPr lang="en-US" sz="1500"/>
                    </a:p>
                  </a:txBody>
                  <a:tcPr marL="76117" marR="76117" marT="38059" marB="38059"/>
                </a:tc>
                <a:tc>
                  <a:txBody>
                    <a:bodyPr/>
                    <a:lstStyle/>
                    <a:p>
                      <a:r>
                        <a:rPr lang="tr-TR" sz="1500"/>
                        <a:t>AOSM:</a:t>
                      </a:r>
                      <a:endParaRPr lang="en-US" sz="1500"/>
                    </a:p>
                  </a:txBody>
                  <a:tcPr marL="76117" marR="76117" marT="38059" marB="38059"/>
                </a:tc>
                <a:tc gridSpan="2">
                  <a:txBody>
                    <a:bodyPr/>
                    <a:lstStyle/>
                    <a:p>
                      <a:r>
                        <a:rPr lang="tr-TR" sz="1500"/>
                        <a:t>0.05+0.0375+0.25=0.3375 yani %33.75</a:t>
                      </a:r>
                      <a:endParaRPr lang="en-US" sz="1500"/>
                    </a:p>
                  </a:txBody>
                  <a:tcPr marL="76117" marR="76117" marT="38059" marB="38059"/>
                </a:tc>
                <a:tc hMerge="1">
                  <a:txBody>
                    <a:bodyPr/>
                    <a:lstStyle/>
                    <a:p>
                      <a:endParaRPr lang="en-US" dirty="0"/>
                    </a:p>
                  </a:txBody>
                  <a:tcPr/>
                </a:tc>
                <a:extLst>
                  <a:ext uri="{0D108BD9-81ED-4DB2-BD59-A6C34878D82A}">
                    <a16:rowId xmlns:a16="http://schemas.microsoft.com/office/drawing/2014/main" val="2365193275"/>
                  </a:ext>
                </a:extLst>
              </a:tr>
            </a:tbl>
          </a:graphicData>
        </a:graphic>
      </p:graphicFrame>
    </p:spTree>
    <p:extLst>
      <p:ext uri="{BB962C8B-B14F-4D97-AF65-F5344CB8AC3E}">
        <p14:creationId xmlns:p14="http://schemas.microsoft.com/office/powerpoint/2010/main" val="4122146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3E3ED910-979B-508F-0B2C-9AC32A060C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a:extLst>
              <a:ext uri="{FF2B5EF4-FFF2-40B4-BE49-F238E27FC236}">
                <a16:creationId xmlns:a16="http://schemas.microsoft.com/office/drawing/2014/main" id="{D36EA369-C517-71AE-A333-1FAED0106B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6072" y="638176"/>
            <a:ext cx="11151471" cy="5581648"/>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1C5AE42F-C011-9E6F-E7F9-ECED051C6F16}"/>
              </a:ext>
            </a:extLst>
          </p:cNvPr>
          <p:cNvSpPr>
            <a:spLocks noGrp="1"/>
          </p:cNvSpPr>
          <p:nvPr>
            <p:ph type="ctrTitle"/>
          </p:nvPr>
        </p:nvSpPr>
        <p:spPr>
          <a:xfrm>
            <a:off x="2250879" y="1055057"/>
            <a:ext cx="7690243" cy="2918130"/>
          </a:xfrm>
        </p:spPr>
        <p:txBody>
          <a:bodyPr anchor="b">
            <a:normAutofit/>
          </a:bodyPr>
          <a:lstStyle/>
          <a:p>
            <a:pPr algn="ctr"/>
            <a:r>
              <a:rPr lang="tr-TR" sz="5100"/>
              <a:t>Özkaynak Maliyeti neden Borçlanma Maliyetinden Fazladır?</a:t>
            </a:r>
            <a:endParaRPr lang="en-US" sz="5100"/>
          </a:p>
        </p:txBody>
      </p:sp>
      <p:sp>
        <p:nvSpPr>
          <p:cNvPr id="11" name="Rectangle 10">
            <a:extLst>
              <a:ext uri="{FF2B5EF4-FFF2-40B4-BE49-F238E27FC236}">
                <a16:creationId xmlns:a16="http://schemas.microsoft.com/office/drawing/2014/main" id="{E180C1AD-8416-EEC2-E3FC-A6A726BED3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031992" y="272416"/>
            <a:ext cx="128016"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6294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80AD67-C5CA-4918-B4BB-C359BB03E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2F3DC775-5BF6-E277-B1B8-58E5BCB4CBAF}"/>
              </a:ext>
            </a:extLst>
          </p:cNvPr>
          <p:cNvSpPr>
            <a:spLocks noGrp="1"/>
          </p:cNvSpPr>
          <p:nvPr>
            <p:ph type="title"/>
          </p:nvPr>
        </p:nvSpPr>
        <p:spPr>
          <a:xfrm>
            <a:off x="5080216" y="1076324"/>
            <a:ext cx="6272784" cy="1535051"/>
          </a:xfrm>
        </p:spPr>
        <p:txBody>
          <a:bodyPr anchor="b">
            <a:normAutofit/>
          </a:bodyPr>
          <a:lstStyle/>
          <a:p>
            <a:r>
              <a:rPr lang="tr-TR" sz="4400"/>
              <a:t>Borçlanmanın Gerçek Maliyeti (Vergi Etkisi)</a:t>
            </a:r>
            <a:endParaRPr lang="en-US" sz="4400"/>
          </a:p>
        </p:txBody>
      </p:sp>
      <p:pic>
        <p:nvPicPr>
          <p:cNvPr id="5" name="Picture 4" descr="Beyaz hesap makinesi">
            <a:extLst>
              <a:ext uri="{FF2B5EF4-FFF2-40B4-BE49-F238E27FC236}">
                <a16:creationId xmlns:a16="http://schemas.microsoft.com/office/drawing/2014/main" id="{91FD228F-2335-356E-6B78-77155B18D041}"/>
              </a:ext>
            </a:extLst>
          </p:cNvPr>
          <p:cNvPicPr>
            <a:picLocks noChangeAspect="1"/>
          </p:cNvPicPr>
          <p:nvPr/>
        </p:nvPicPr>
        <p:blipFill>
          <a:blip r:embed="rId2"/>
          <a:srcRect l="9358" r="46790" b="-1"/>
          <a:stretch/>
        </p:blipFill>
        <p:spPr>
          <a:xfrm>
            <a:off x="20" y="10"/>
            <a:ext cx="4505305" cy="6857990"/>
          </a:xfrm>
          <a:prstGeom prst="rect">
            <a:avLst/>
          </a:prstGeom>
        </p:spPr>
      </p:pic>
      <p:sp>
        <p:nvSpPr>
          <p:cNvPr id="11" name="!!accent">
            <a:extLst>
              <a:ext uri="{FF2B5EF4-FFF2-40B4-BE49-F238E27FC236}">
                <a16:creationId xmlns:a16="http://schemas.microsoft.com/office/drawing/2014/main" id="{EABAD4DA-87BA-4F70-9EF0-45C6BCF17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17960"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915128D9-2797-47FA-B6FE-EC24E6B84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926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F12ED5AF-F81A-74FC-DBEC-C38CEAB3DD22}"/>
              </a:ext>
            </a:extLst>
          </p:cNvPr>
          <p:cNvSpPr>
            <a:spLocks noGrp="1"/>
          </p:cNvSpPr>
          <p:nvPr>
            <p:ph idx="1"/>
          </p:nvPr>
        </p:nvSpPr>
        <p:spPr>
          <a:xfrm>
            <a:off x="5080216" y="3351276"/>
            <a:ext cx="6272784" cy="2825686"/>
          </a:xfrm>
        </p:spPr>
        <p:txBody>
          <a:bodyPr>
            <a:normAutofit/>
          </a:bodyPr>
          <a:lstStyle/>
          <a:p>
            <a:r>
              <a:rPr lang="tr-TR" sz="1800"/>
              <a:t>Borçlanmadan oluşan faiz gideri vergiden düşüldüğü için gerçekte bir borcun maliyeti göründüğünden daha düşüktür. </a:t>
            </a:r>
          </a:p>
          <a:p>
            <a:r>
              <a:rPr lang="tr-TR" sz="1800"/>
              <a:t>Dolayısıyla AOSM hesaplamasında vergi sonrasında borçlanma maliyeti dikkate alınmalıdır. </a:t>
            </a:r>
          </a:p>
          <a:p>
            <a:r>
              <a:rPr lang="tr-TR" sz="1800"/>
              <a:t>Vergiden sonraki borcun maliyeti= Borçlanma Maliyeti*(1-Vergi Oranı)</a:t>
            </a:r>
            <a:endParaRPr lang="en-US" sz="1800"/>
          </a:p>
        </p:txBody>
      </p:sp>
    </p:spTree>
    <p:extLst>
      <p:ext uri="{BB962C8B-B14F-4D97-AF65-F5344CB8AC3E}">
        <p14:creationId xmlns:p14="http://schemas.microsoft.com/office/powerpoint/2010/main" val="6295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288C6B4-AFC3-407F-A595-EFFD38D4C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F236821-17FE-429B-8D2C-08E13A64E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C0BDBCD2-E081-43AB-9119-C55465E59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AAC4A3B4-4A56-811D-C22E-F8046B1695CF}"/>
              </a:ext>
            </a:extLst>
          </p:cNvPr>
          <p:cNvSpPr>
            <a:spLocks noGrp="1"/>
          </p:cNvSpPr>
          <p:nvPr>
            <p:ph type="title"/>
          </p:nvPr>
        </p:nvSpPr>
        <p:spPr>
          <a:xfrm>
            <a:off x="371094" y="1161288"/>
            <a:ext cx="3438144" cy="1239012"/>
          </a:xfrm>
        </p:spPr>
        <p:txBody>
          <a:bodyPr anchor="ctr">
            <a:normAutofit/>
          </a:bodyPr>
          <a:lstStyle/>
          <a:p>
            <a:r>
              <a:rPr lang="tr-TR" sz="2800"/>
              <a:t>Örnek</a:t>
            </a:r>
            <a:endParaRPr lang="en-US" sz="2800"/>
          </a:p>
        </p:txBody>
      </p:sp>
      <p:sp>
        <p:nvSpPr>
          <p:cNvPr id="15" name="Rectangle 14">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6546"/>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5893" y="2443480"/>
            <a:ext cx="338328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D70F134C-B782-E414-20C1-CE1AC1524DB0}"/>
              </a:ext>
            </a:extLst>
          </p:cNvPr>
          <p:cNvSpPr>
            <a:spLocks noGrp="1"/>
          </p:cNvSpPr>
          <p:nvPr>
            <p:ph idx="1"/>
          </p:nvPr>
        </p:nvSpPr>
        <p:spPr>
          <a:xfrm>
            <a:off x="371094" y="2718054"/>
            <a:ext cx="3438906" cy="3207258"/>
          </a:xfrm>
        </p:spPr>
        <p:txBody>
          <a:bodyPr anchor="t">
            <a:normAutofit/>
          </a:bodyPr>
          <a:lstStyle/>
          <a:p>
            <a:r>
              <a:rPr lang="tr-TR" sz="1700"/>
              <a:t>Bir önceki örnekte yapılan AOSM hesaplamasını vergi etkisini dikkate alarak yeniden hesaplayalım (Vergi oranı %10): </a:t>
            </a:r>
          </a:p>
          <a:p>
            <a:endParaRPr lang="tr-TR" sz="1700"/>
          </a:p>
          <a:p>
            <a:endParaRPr lang="en-US" sz="1700"/>
          </a:p>
        </p:txBody>
      </p:sp>
      <p:graphicFrame>
        <p:nvGraphicFramePr>
          <p:cNvPr id="4" name="Tablo 3">
            <a:extLst>
              <a:ext uri="{FF2B5EF4-FFF2-40B4-BE49-F238E27FC236}">
                <a16:creationId xmlns:a16="http://schemas.microsoft.com/office/drawing/2014/main" id="{4205B1A1-7804-C5E0-3553-B6E889D3115C}"/>
              </a:ext>
            </a:extLst>
          </p:cNvPr>
          <p:cNvGraphicFramePr>
            <a:graphicFrameLocks noGrp="1"/>
          </p:cNvGraphicFramePr>
          <p:nvPr>
            <p:extLst>
              <p:ext uri="{D42A27DB-BD31-4B8C-83A1-F6EECF244321}">
                <p14:modId xmlns:p14="http://schemas.microsoft.com/office/powerpoint/2010/main" val="3214820334"/>
              </p:ext>
            </p:extLst>
          </p:nvPr>
        </p:nvGraphicFramePr>
        <p:xfrm>
          <a:off x="4901184" y="2496969"/>
          <a:ext cx="6922011" cy="1964649"/>
        </p:xfrm>
        <a:graphic>
          <a:graphicData uri="http://schemas.openxmlformats.org/drawingml/2006/table">
            <a:tbl>
              <a:tblPr firstRow="1" bandRow="1">
                <a:tableStyleId>{5C22544A-7EE6-4342-B048-85BDC9FD1C3A}</a:tableStyleId>
              </a:tblPr>
              <a:tblGrid>
                <a:gridCol w="1001585">
                  <a:extLst>
                    <a:ext uri="{9D8B030D-6E8A-4147-A177-3AD203B41FA5}">
                      <a16:colId xmlns:a16="http://schemas.microsoft.com/office/drawing/2014/main" val="2513616307"/>
                    </a:ext>
                  </a:extLst>
                </a:gridCol>
                <a:gridCol w="841075">
                  <a:extLst>
                    <a:ext uri="{9D8B030D-6E8A-4147-A177-3AD203B41FA5}">
                      <a16:colId xmlns:a16="http://schemas.microsoft.com/office/drawing/2014/main" val="916637104"/>
                    </a:ext>
                  </a:extLst>
                </a:gridCol>
                <a:gridCol w="1134006">
                  <a:extLst>
                    <a:ext uri="{9D8B030D-6E8A-4147-A177-3AD203B41FA5}">
                      <a16:colId xmlns:a16="http://schemas.microsoft.com/office/drawing/2014/main" val="514149494"/>
                    </a:ext>
                  </a:extLst>
                </a:gridCol>
                <a:gridCol w="1118757">
                  <a:extLst>
                    <a:ext uri="{9D8B030D-6E8A-4147-A177-3AD203B41FA5}">
                      <a16:colId xmlns:a16="http://schemas.microsoft.com/office/drawing/2014/main" val="2768354279"/>
                    </a:ext>
                  </a:extLst>
                </a:gridCol>
                <a:gridCol w="1323408">
                  <a:extLst>
                    <a:ext uri="{9D8B030D-6E8A-4147-A177-3AD203B41FA5}">
                      <a16:colId xmlns:a16="http://schemas.microsoft.com/office/drawing/2014/main" val="2846446262"/>
                    </a:ext>
                  </a:extLst>
                </a:gridCol>
                <a:gridCol w="1503180">
                  <a:extLst>
                    <a:ext uri="{9D8B030D-6E8A-4147-A177-3AD203B41FA5}">
                      <a16:colId xmlns:a16="http://schemas.microsoft.com/office/drawing/2014/main" val="459348150"/>
                    </a:ext>
                  </a:extLst>
                </a:gridCol>
              </a:tblGrid>
              <a:tr h="427600">
                <a:tc>
                  <a:txBody>
                    <a:bodyPr/>
                    <a:lstStyle/>
                    <a:p>
                      <a:r>
                        <a:rPr lang="tr-TR" sz="1100"/>
                        <a:t>Kaynak</a:t>
                      </a:r>
                      <a:endParaRPr lang="en-US" sz="1100"/>
                    </a:p>
                  </a:txBody>
                  <a:tcPr marL="57784" marR="57784" marT="28892" marB="28892"/>
                </a:tc>
                <a:tc>
                  <a:txBody>
                    <a:bodyPr/>
                    <a:lstStyle/>
                    <a:p>
                      <a:r>
                        <a:rPr lang="tr-TR" sz="1100"/>
                        <a:t>Tutar</a:t>
                      </a:r>
                      <a:endParaRPr lang="en-US" sz="1100"/>
                    </a:p>
                  </a:txBody>
                  <a:tcPr marL="57784" marR="57784" marT="28892" marB="28892"/>
                </a:tc>
                <a:tc>
                  <a:txBody>
                    <a:bodyPr/>
                    <a:lstStyle/>
                    <a:p>
                      <a:r>
                        <a:rPr lang="tr-TR" sz="1100"/>
                        <a:t>Kaynağın Ağırlığı (A)</a:t>
                      </a:r>
                      <a:endParaRPr lang="en-US" sz="1100"/>
                    </a:p>
                  </a:txBody>
                  <a:tcPr marL="57784" marR="57784" marT="28892" marB="28892"/>
                </a:tc>
                <a:tc>
                  <a:txBody>
                    <a:bodyPr/>
                    <a:lstStyle/>
                    <a:p>
                      <a:r>
                        <a:rPr lang="tr-TR" sz="1100"/>
                        <a:t>Maliyeti (B)</a:t>
                      </a:r>
                      <a:endParaRPr lang="en-US" sz="1100"/>
                    </a:p>
                  </a:txBody>
                  <a:tcPr marL="57784" marR="57784" marT="28892" marB="28892"/>
                </a:tc>
                <a:tc>
                  <a:txBody>
                    <a:bodyPr/>
                    <a:lstStyle/>
                    <a:p>
                      <a:r>
                        <a:rPr lang="tr-TR" sz="1100"/>
                        <a:t>Vergi Sonrası Maliyet (C)</a:t>
                      </a:r>
                      <a:endParaRPr lang="en-US" sz="1100"/>
                    </a:p>
                  </a:txBody>
                  <a:tcPr marL="57784" marR="57784" marT="28892" marB="28892"/>
                </a:tc>
                <a:tc>
                  <a:txBody>
                    <a:bodyPr/>
                    <a:lstStyle/>
                    <a:p>
                      <a:r>
                        <a:rPr lang="tr-TR" sz="1100"/>
                        <a:t>Ağırlıklandırılmış Maliyet (A*C)</a:t>
                      </a:r>
                      <a:endParaRPr lang="en-US" sz="1100"/>
                    </a:p>
                  </a:txBody>
                  <a:tcPr marL="57784" marR="57784" marT="28892" marB="28892"/>
                </a:tc>
                <a:extLst>
                  <a:ext uri="{0D108BD9-81ED-4DB2-BD59-A6C34878D82A}">
                    <a16:rowId xmlns:a16="http://schemas.microsoft.com/office/drawing/2014/main" val="1479080516"/>
                  </a:ext>
                </a:extLst>
              </a:tr>
              <a:tr h="427600">
                <a:tc>
                  <a:txBody>
                    <a:bodyPr/>
                    <a:lstStyle/>
                    <a:p>
                      <a:r>
                        <a:rPr lang="tr-TR" sz="1100"/>
                        <a:t>Kısa Süreli Borçlar</a:t>
                      </a:r>
                      <a:endParaRPr lang="en-US" sz="1100"/>
                    </a:p>
                  </a:txBody>
                  <a:tcPr marL="57784" marR="57784" marT="28892" marB="28892"/>
                </a:tc>
                <a:tc>
                  <a:txBody>
                    <a:bodyPr/>
                    <a:lstStyle/>
                    <a:p>
                      <a:r>
                        <a:rPr lang="tr-TR" sz="1100"/>
                        <a:t>1.200.000</a:t>
                      </a:r>
                      <a:endParaRPr lang="en-US" sz="1100"/>
                    </a:p>
                  </a:txBody>
                  <a:tcPr marL="57784" marR="57784" marT="28892" marB="28892"/>
                </a:tc>
                <a:tc>
                  <a:txBody>
                    <a:bodyPr/>
                    <a:lstStyle/>
                    <a:p>
                      <a:r>
                        <a:rPr lang="tr-TR" sz="1100"/>
                        <a:t>1.2/4.8=%25</a:t>
                      </a:r>
                      <a:endParaRPr lang="en-US" sz="1100"/>
                    </a:p>
                  </a:txBody>
                  <a:tcPr marL="57784" marR="57784" marT="28892" marB="28892"/>
                </a:tc>
                <a:tc>
                  <a:txBody>
                    <a:bodyPr/>
                    <a:lstStyle/>
                    <a:p>
                      <a:r>
                        <a:rPr lang="tr-TR" sz="1100"/>
                        <a:t>%20</a:t>
                      </a:r>
                      <a:endParaRPr lang="en-US" sz="1100"/>
                    </a:p>
                  </a:txBody>
                  <a:tcPr marL="57784" marR="57784" marT="28892" marB="28892"/>
                </a:tc>
                <a:tc>
                  <a:txBody>
                    <a:bodyPr/>
                    <a:lstStyle/>
                    <a:p>
                      <a:r>
                        <a:rPr lang="tr-TR" sz="1100"/>
                        <a:t>0.20</a:t>
                      </a:r>
                      <a:r>
                        <a:rPr lang="tr-TR" sz="1100">
                          <a:solidFill>
                            <a:srgbClr val="FF0000"/>
                          </a:solidFill>
                        </a:rPr>
                        <a:t>*(1-0.10)</a:t>
                      </a:r>
                      <a:r>
                        <a:rPr lang="tr-TR" sz="1100"/>
                        <a:t>=0.18</a:t>
                      </a:r>
                      <a:endParaRPr lang="en-US" sz="1100"/>
                    </a:p>
                  </a:txBody>
                  <a:tcPr marL="57784" marR="57784" marT="28892" marB="28892"/>
                </a:tc>
                <a:tc>
                  <a:txBody>
                    <a:bodyPr/>
                    <a:lstStyle/>
                    <a:p>
                      <a:r>
                        <a:rPr lang="tr-TR" sz="1100"/>
                        <a:t>0.25*</a:t>
                      </a:r>
                      <a:r>
                        <a:rPr lang="tr-TR" sz="1100">
                          <a:solidFill>
                            <a:srgbClr val="FF0000"/>
                          </a:solidFill>
                        </a:rPr>
                        <a:t>0.18</a:t>
                      </a:r>
                      <a:r>
                        <a:rPr lang="tr-TR" sz="1100"/>
                        <a:t>=0.045</a:t>
                      </a:r>
                      <a:endParaRPr lang="en-US" sz="1100"/>
                    </a:p>
                  </a:txBody>
                  <a:tcPr marL="57784" marR="57784" marT="28892" marB="28892"/>
                </a:tc>
                <a:extLst>
                  <a:ext uri="{0D108BD9-81ED-4DB2-BD59-A6C34878D82A}">
                    <a16:rowId xmlns:a16="http://schemas.microsoft.com/office/drawing/2014/main" val="2853874829"/>
                  </a:ext>
                </a:extLst>
              </a:tr>
              <a:tr h="427600">
                <a:tc>
                  <a:txBody>
                    <a:bodyPr/>
                    <a:lstStyle/>
                    <a:p>
                      <a:r>
                        <a:rPr lang="tr-TR" sz="1100"/>
                        <a:t>Uzun Süreli Borçlar</a:t>
                      </a:r>
                      <a:endParaRPr lang="en-US" sz="1100"/>
                    </a:p>
                  </a:txBody>
                  <a:tcPr marL="57784" marR="57784" marT="28892" marB="28892"/>
                </a:tc>
                <a:tc>
                  <a:txBody>
                    <a:bodyPr/>
                    <a:lstStyle/>
                    <a:p>
                      <a:r>
                        <a:rPr lang="tr-TR" sz="1100"/>
                        <a:t>600.000</a:t>
                      </a:r>
                      <a:endParaRPr lang="en-US" sz="1100"/>
                    </a:p>
                  </a:txBody>
                  <a:tcPr marL="57784" marR="57784" marT="28892" marB="28892"/>
                </a:tc>
                <a:tc>
                  <a:txBody>
                    <a:bodyPr/>
                    <a:lstStyle/>
                    <a:p>
                      <a:r>
                        <a:rPr lang="tr-TR" sz="1100"/>
                        <a:t>0.6/4.8=%12.5</a:t>
                      </a:r>
                      <a:endParaRPr lang="en-US" sz="1100"/>
                    </a:p>
                  </a:txBody>
                  <a:tcPr marL="57784" marR="57784" marT="28892" marB="28892"/>
                </a:tc>
                <a:tc>
                  <a:txBody>
                    <a:bodyPr/>
                    <a:lstStyle/>
                    <a:p>
                      <a:r>
                        <a:rPr lang="tr-TR" sz="1100"/>
                        <a:t>%30</a:t>
                      </a:r>
                      <a:endParaRPr lang="en-US" sz="1100"/>
                    </a:p>
                  </a:txBody>
                  <a:tcPr marL="57784" marR="57784" marT="28892" marB="28892"/>
                </a:tc>
                <a:tc>
                  <a:txBody>
                    <a:bodyPr/>
                    <a:lstStyle/>
                    <a:p>
                      <a:r>
                        <a:rPr lang="tr-TR" sz="1100"/>
                        <a:t>0.30*</a:t>
                      </a:r>
                      <a:r>
                        <a:rPr lang="tr-TR" sz="1100">
                          <a:solidFill>
                            <a:srgbClr val="FF0000"/>
                          </a:solidFill>
                        </a:rPr>
                        <a:t>(1-0.10)</a:t>
                      </a:r>
                      <a:r>
                        <a:rPr lang="tr-TR" sz="1100">
                          <a:solidFill>
                            <a:schemeClr val="tx1"/>
                          </a:solidFill>
                        </a:rPr>
                        <a:t>=</a:t>
                      </a:r>
                      <a:r>
                        <a:rPr lang="tr-TR" sz="1100"/>
                        <a:t>0.27</a:t>
                      </a:r>
                      <a:endParaRPr lang="en-US" sz="1100"/>
                    </a:p>
                  </a:txBody>
                  <a:tcPr marL="57784" marR="57784" marT="28892" marB="28892"/>
                </a:tc>
                <a:tc>
                  <a:txBody>
                    <a:bodyPr/>
                    <a:lstStyle/>
                    <a:p>
                      <a:r>
                        <a:rPr lang="tr-TR" sz="1100"/>
                        <a:t>0.125*</a:t>
                      </a:r>
                      <a:r>
                        <a:rPr lang="tr-TR" sz="1100">
                          <a:solidFill>
                            <a:srgbClr val="FF0000"/>
                          </a:solidFill>
                        </a:rPr>
                        <a:t>0.27</a:t>
                      </a:r>
                      <a:r>
                        <a:rPr lang="tr-TR" sz="1100"/>
                        <a:t>=0.03375</a:t>
                      </a:r>
                      <a:endParaRPr lang="en-US" sz="1100"/>
                    </a:p>
                  </a:txBody>
                  <a:tcPr marL="57784" marR="57784" marT="28892" marB="28892"/>
                </a:tc>
                <a:extLst>
                  <a:ext uri="{0D108BD9-81ED-4DB2-BD59-A6C34878D82A}">
                    <a16:rowId xmlns:a16="http://schemas.microsoft.com/office/drawing/2014/main" val="2009013675"/>
                  </a:ext>
                </a:extLst>
              </a:tr>
              <a:tr h="254249">
                <a:tc>
                  <a:txBody>
                    <a:bodyPr/>
                    <a:lstStyle/>
                    <a:p>
                      <a:r>
                        <a:rPr lang="tr-TR" sz="1100"/>
                        <a:t>Özkaynaklar</a:t>
                      </a:r>
                      <a:endParaRPr lang="en-US" sz="1100"/>
                    </a:p>
                  </a:txBody>
                  <a:tcPr marL="57784" marR="57784" marT="28892" marB="28892"/>
                </a:tc>
                <a:tc>
                  <a:txBody>
                    <a:bodyPr/>
                    <a:lstStyle/>
                    <a:p>
                      <a:r>
                        <a:rPr lang="tr-TR" sz="1100"/>
                        <a:t>3.000.000</a:t>
                      </a:r>
                      <a:endParaRPr lang="en-US" sz="1100"/>
                    </a:p>
                  </a:txBody>
                  <a:tcPr marL="57784" marR="57784" marT="28892" marB="28892"/>
                </a:tc>
                <a:tc>
                  <a:txBody>
                    <a:bodyPr/>
                    <a:lstStyle/>
                    <a:p>
                      <a:r>
                        <a:rPr lang="tr-TR" sz="1100"/>
                        <a:t>3/4.8=%62.5</a:t>
                      </a:r>
                      <a:endParaRPr lang="en-US" sz="1100"/>
                    </a:p>
                  </a:txBody>
                  <a:tcPr marL="57784" marR="57784" marT="28892" marB="28892"/>
                </a:tc>
                <a:tc>
                  <a:txBody>
                    <a:bodyPr/>
                    <a:lstStyle/>
                    <a:p>
                      <a:r>
                        <a:rPr lang="tr-TR" sz="1100"/>
                        <a:t>%40</a:t>
                      </a:r>
                      <a:endParaRPr lang="en-US" sz="1100"/>
                    </a:p>
                  </a:txBody>
                  <a:tcPr marL="57784" marR="57784" marT="28892" marB="28892"/>
                </a:tc>
                <a:tc>
                  <a:txBody>
                    <a:bodyPr/>
                    <a:lstStyle/>
                    <a:p>
                      <a:r>
                        <a:rPr lang="tr-TR" sz="1100"/>
                        <a:t>0.40</a:t>
                      </a:r>
                      <a:endParaRPr lang="en-US" sz="1100"/>
                    </a:p>
                  </a:txBody>
                  <a:tcPr marL="57784" marR="57784" marT="28892" marB="28892"/>
                </a:tc>
                <a:tc>
                  <a:txBody>
                    <a:bodyPr/>
                    <a:lstStyle/>
                    <a:p>
                      <a:r>
                        <a:rPr lang="tr-TR" sz="1100"/>
                        <a:t>0.625*0.40=0.25</a:t>
                      </a:r>
                      <a:endParaRPr lang="en-US" sz="1100"/>
                    </a:p>
                  </a:txBody>
                  <a:tcPr marL="57784" marR="57784" marT="28892" marB="28892"/>
                </a:tc>
                <a:extLst>
                  <a:ext uri="{0D108BD9-81ED-4DB2-BD59-A6C34878D82A}">
                    <a16:rowId xmlns:a16="http://schemas.microsoft.com/office/drawing/2014/main" val="1868216615"/>
                  </a:ext>
                </a:extLst>
              </a:tr>
              <a:tr h="427600">
                <a:tc>
                  <a:txBody>
                    <a:bodyPr/>
                    <a:lstStyle/>
                    <a:p>
                      <a:r>
                        <a:rPr lang="tr-TR" sz="1100"/>
                        <a:t>TOPLAM</a:t>
                      </a:r>
                      <a:endParaRPr lang="en-US" sz="1100"/>
                    </a:p>
                  </a:txBody>
                  <a:tcPr marL="57784" marR="57784" marT="28892" marB="28892"/>
                </a:tc>
                <a:tc>
                  <a:txBody>
                    <a:bodyPr/>
                    <a:lstStyle/>
                    <a:p>
                      <a:r>
                        <a:rPr lang="tr-TR" sz="1100"/>
                        <a:t>4.800.000</a:t>
                      </a:r>
                      <a:endParaRPr lang="en-US" sz="1100"/>
                    </a:p>
                  </a:txBody>
                  <a:tcPr marL="57784" marR="57784" marT="28892" marB="28892"/>
                </a:tc>
                <a:tc>
                  <a:txBody>
                    <a:bodyPr/>
                    <a:lstStyle/>
                    <a:p>
                      <a:r>
                        <a:rPr lang="tr-TR" sz="1100"/>
                        <a:t>AOSM:</a:t>
                      </a:r>
                      <a:endParaRPr lang="en-US" sz="1100"/>
                    </a:p>
                  </a:txBody>
                  <a:tcPr marL="57784" marR="57784" marT="28892" marB="28892"/>
                </a:tc>
                <a:tc gridSpan="2">
                  <a:txBody>
                    <a:bodyPr/>
                    <a:lstStyle/>
                    <a:p>
                      <a:r>
                        <a:rPr lang="tr-TR" sz="1100"/>
                        <a:t>0.045+0.03375+0.25=0.32875 yani </a:t>
                      </a:r>
                      <a:r>
                        <a:rPr lang="tr-TR" sz="1100">
                          <a:solidFill>
                            <a:srgbClr val="FF0000"/>
                          </a:solidFill>
                        </a:rPr>
                        <a:t>%32.88</a:t>
                      </a:r>
                      <a:endParaRPr lang="en-US" sz="1100">
                        <a:solidFill>
                          <a:srgbClr val="FF0000"/>
                        </a:solidFill>
                      </a:endParaRPr>
                    </a:p>
                  </a:txBody>
                  <a:tcPr marL="57784" marR="57784" marT="28892" marB="28892"/>
                </a:tc>
                <a:tc hMerge="1">
                  <a:txBody>
                    <a:bodyPr/>
                    <a:lstStyle/>
                    <a:p>
                      <a:endParaRPr lang="en-US" dirty="0"/>
                    </a:p>
                  </a:txBody>
                  <a:tcPr/>
                </a:tc>
                <a:tc>
                  <a:txBody>
                    <a:bodyPr/>
                    <a:lstStyle/>
                    <a:p>
                      <a:endParaRPr lang="en-US" sz="1100"/>
                    </a:p>
                  </a:txBody>
                  <a:tcPr marL="57784" marR="57784" marT="28892" marB="28892"/>
                </a:tc>
                <a:extLst>
                  <a:ext uri="{0D108BD9-81ED-4DB2-BD59-A6C34878D82A}">
                    <a16:rowId xmlns:a16="http://schemas.microsoft.com/office/drawing/2014/main" val="2848637013"/>
                  </a:ext>
                </a:extLst>
              </a:tr>
            </a:tbl>
          </a:graphicData>
        </a:graphic>
      </p:graphicFrame>
    </p:spTree>
    <p:extLst>
      <p:ext uri="{BB962C8B-B14F-4D97-AF65-F5344CB8AC3E}">
        <p14:creationId xmlns:p14="http://schemas.microsoft.com/office/powerpoint/2010/main" val="120053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D8EFE52-75D0-7D22-78AB-A5C2607F8B71}"/>
              </a:ext>
            </a:extLst>
          </p:cNvPr>
          <p:cNvSpPr>
            <a:spLocks noGrp="1"/>
          </p:cNvSpPr>
          <p:nvPr>
            <p:ph type="title"/>
          </p:nvPr>
        </p:nvSpPr>
        <p:spPr/>
        <p:txBody>
          <a:bodyPr>
            <a:normAutofit fontScale="90000"/>
          </a:bodyPr>
          <a:lstStyle/>
          <a:p>
            <a:r>
              <a:rPr lang="tr-TR" dirty="0"/>
              <a:t>Sermaye Maliyeti- Tahvil ve Hisse Senedi arasındaki farklar</a:t>
            </a:r>
            <a:endParaRPr lang="en-US" dirty="0"/>
          </a:p>
        </p:txBody>
      </p:sp>
      <p:graphicFrame>
        <p:nvGraphicFramePr>
          <p:cNvPr id="5" name="İçerik Yer Tutucusu 4">
            <a:extLst>
              <a:ext uri="{FF2B5EF4-FFF2-40B4-BE49-F238E27FC236}">
                <a16:creationId xmlns:a16="http://schemas.microsoft.com/office/drawing/2014/main" id="{8358F3DB-968C-A2D2-CEEB-6CD552140F48}"/>
              </a:ext>
            </a:extLst>
          </p:cNvPr>
          <p:cNvGraphicFramePr>
            <a:graphicFrameLocks noGrp="1"/>
          </p:cNvGraphicFramePr>
          <p:nvPr>
            <p:ph idx="1"/>
            <p:extLst>
              <p:ext uri="{D42A27DB-BD31-4B8C-83A1-F6EECF244321}">
                <p14:modId xmlns:p14="http://schemas.microsoft.com/office/powerpoint/2010/main" val="2443989136"/>
              </p:ext>
            </p:extLst>
          </p:nvPr>
        </p:nvGraphicFramePr>
        <p:xfrm>
          <a:off x="931715" y="1981902"/>
          <a:ext cx="10167936" cy="4693920"/>
        </p:xfrm>
        <a:graphic>
          <a:graphicData uri="http://schemas.openxmlformats.org/drawingml/2006/table">
            <a:tbl>
              <a:tblPr firstRow="1" bandRow="1">
                <a:tableStyleId>{5C22544A-7EE6-4342-B048-85BDC9FD1C3A}</a:tableStyleId>
              </a:tblPr>
              <a:tblGrid>
                <a:gridCol w="5083968">
                  <a:extLst>
                    <a:ext uri="{9D8B030D-6E8A-4147-A177-3AD203B41FA5}">
                      <a16:colId xmlns:a16="http://schemas.microsoft.com/office/drawing/2014/main" val="884822288"/>
                    </a:ext>
                  </a:extLst>
                </a:gridCol>
                <a:gridCol w="5083968">
                  <a:extLst>
                    <a:ext uri="{9D8B030D-6E8A-4147-A177-3AD203B41FA5}">
                      <a16:colId xmlns:a16="http://schemas.microsoft.com/office/drawing/2014/main" val="1094252198"/>
                    </a:ext>
                  </a:extLst>
                </a:gridCol>
              </a:tblGrid>
              <a:tr h="370840">
                <a:tc>
                  <a:txBody>
                    <a:bodyPr/>
                    <a:lstStyle/>
                    <a:p>
                      <a:r>
                        <a:rPr lang="tr-TR" dirty="0"/>
                        <a:t>Tahvil</a:t>
                      </a:r>
                      <a:endParaRPr lang="en-US" dirty="0"/>
                    </a:p>
                  </a:txBody>
                  <a:tcPr/>
                </a:tc>
                <a:tc>
                  <a:txBody>
                    <a:bodyPr/>
                    <a:lstStyle/>
                    <a:p>
                      <a:r>
                        <a:rPr lang="tr-TR" dirty="0"/>
                        <a:t>Hisse Senedi</a:t>
                      </a:r>
                      <a:endParaRPr lang="en-US" dirty="0"/>
                    </a:p>
                  </a:txBody>
                  <a:tcPr/>
                </a:tc>
                <a:extLst>
                  <a:ext uri="{0D108BD9-81ED-4DB2-BD59-A6C34878D82A}">
                    <a16:rowId xmlns:a16="http://schemas.microsoft.com/office/drawing/2014/main" val="3284659688"/>
                  </a:ext>
                </a:extLst>
              </a:tr>
              <a:tr h="370840">
                <a:tc>
                  <a:txBody>
                    <a:bodyPr/>
                    <a:lstStyle/>
                    <a:p>
                      <a:r>
                        <a:rPr lang="tr-TR" dirty="0"/>
                        <a:t>Borç senedidir.</a:t>
                      </a:r>
                      <a:endParaRPr lang="en-US" dirty="0"/>
                    </a:p>
                  </a:txBody>
                  <a:tcPr/>
                </a:tc>
                <a:tc>
                  <a:txBody>
                    <a:bodyPr/>
                    <a:lstStyle/>
                    <a:p>
                      <a:r>
                        <a:rPr lang="tr-TR" dirty="0"/>
                        <a:t>Mülkiyet Senedidir.</a:t>
                      </a:r>
                      <a:endParaRPr lang="en-US" dirty="0"/>
                    </a:p>
                  </a:txBody>
                  <a:tcPr/>
                </a:tc>
                <a:extLst>
                  <a:ext uri="{0D108BD9-81ED-4DB2-BD59-A6C34878D82A}">
                    <a16:rowId xmlns:a16="http://schemas.microsoft.com/office/drawing/2014/main" val="219854689"/>
                  </a:ext>
                </a:extLst>
              </a:tr>
              <a:tr h="370840">
                <a:tc>
                  <a:txBody>
                    <a:bodyPr/>
                    <a:lstStyle/>
                    <a:p>
                      <a:r>
                        <a:rPr lang="tr-TR" dirty="0"/>
                        <a:t>Sahibine alacak hakkı tanır.</a:t>
                      </a:r>
                      <a:endParaRPr lang="en-US" dirty="0"/>
                    </a:p>
                  </a:txBody>
                  <a:tcPr/>
                </a:tc>
                <a:tc>
                  <a:txBody>
                    <a:bodyPr/>
                    <a:lstStyle/>
                    <a:p>
                      <a:r>
                        <a:rPr lang="tr-TR" dirty="0"/>
                        <a:t>Sahibine ortaklık hakkı tanır.</a:t>
                      </a:r>
                      <a:endParaRPr lang="en-US" dirty="0"/>
                    </a:p>
                  </a:txBody>
                  <a:tcPr/>
                </a:tc>
                <a:extLst>
                  <a:ext uri="{0D108BD9-81ED-4DB2-BD59-A6C34878D82A}">
                    <a16:rowId xmlns:a16="http://schemas.microsoft.com/office/drawing/2014/main" val="2559057895"/>
                  </a:ext>
                </a:extLst>
              </a:tr>
              <a:tr h="370840">
                <a:tc>
                  <a:txBody>
                    <a:bodyPr/>
                    <a:lstStyle/>
                    <a:p>
                      <a:r>
                        <a:rPr lang="tr-TR" dirty="0"/>
                        <a:t>Şirket için yabancı sermayedir.</a:t>
                      </a:r>
                      <a:endParaRPr lang="en-US" dirty="0"/>
                    </a:p>
                  </a:txBody>
                  <a:tcPr/>
                </a:tc>
                <a:tc>
                  <a:txBody>
                    <a:bodyPr/>
                    <a:lstStyle/>
                    <a:p>
                      <a:r>
                        <a:rPr lang="tr-TR" dirty="0"/>
                        <a:t>Şirket için özsermayedir.</a:t>
                      </a:r>
                      <a:endParaRPr lang="en-US" dirty="0"/>
                    </a:p>
                  </a:txBody>
                  <a:tcPr/>
                </a:tc>
                <a:extLst>
                  <a:ext uri="{0D108BD9-81ED-4DB2-BD59-A6C34878D82A}">
                    <a16:rowId xmlns:a16="http://schemas.microsoft.com/office/drawing/2014/main" val="1365127636"/>
                  </a:ext>
                </a:extLst>
              </a:tr>
              <a:tr h="370840">
                <a:tc>
                  <a:txBody>
                    <a:bodyPr/>
                    <a:lstStyle/>
                    <a:p>
                      <a:r>
                        <a:rPr lang="tr-TR" dirty="0"/>
                        <a:t>Vade vardır.</a:t>
                      </a:r>
                      <a:endParaRPr lang="en-US" dirty="0"/>
                    </a:p>
                  </a:txBody>
                  <a:tcPr/>
                </a:tc>
                <a:tc>
                  <a:txBody>
                    <a:bodyPr/>
                    <a:lstStyle/>
                    <a:p>
                      <a:r>
                        <a:rPr lang="tr-TR" dirty="0"/>
                        <a:t>Vade yoktur.</a:t>
                      </a:r>
                      <a:endParaRPr lang="en-US" dirty="0"/>
                    </a:p>
                  </a:txBody>
                  <a:tcPr/>
                </a:tc>
                <a:extLst>
                  <a:ext uri="{0D108BD9-81ED-4DB2-BD59-A6C34878D82A}">
                    <a16:rowId xmlns:a16="http://schemas.microsoft.com/office/drawing/2014/main" val="3590678182"/>
                  </a:ext>
                </a:extLst>
              </a:tr>
              <a:tr h="370840">
                <a:tc>
                  <a:txBody>
                    <a:bodyPr/>
                    <a:lstStyle/>
                    <a:p>
                      <a:r>
                        <a:rPr lang="tr-TR" dirty="0"/>
                        <a:t>Getirisi belli ve sabittir.</a:t>
                      </a:r>
                      <a:endParaRPr lang="en-US" dirty="0"/>
                    </a:p>
                  </a:txBody>
                  <a:tcPr/>
                </a:tc>
                <a:tc>
                  <a:txBody>
                    <a:bodyPr/>
                    <a:lstStyle/>
                    <a:p>
                      <a:r>
                        <a:rPr lang="tr-TR" dirty="0"/>
                        <a:t>Kar payı şirketin kar etmesine ve ettiği karı dağıtıp dağıtmamasına göre değişir. </a:t>
                      </a:r>
                      <a:endParaRPr lang="en-US" dirty="0"/>
                    </a:p>
                  </a:txBody>
                  <a:tcPr/>
                </a:tc>
                <a:extLst>
                  <a:ext uri="{0D108BD9-81ED-4DB2-BD59-A6C34878D82A}">
                    <a16:rowId xmlns:a16="http://schemas.microsoft.com/office/drawing/2014/main" val="2659681501"/>
                  </a:ext>
                </a:extLst>
              </a:tr>
              <a:tr h="370840">
                <a:tc>
                  <a:txBody>
                    <a:bodyPr/>
                    <a:lstStyle/>
                    <a:p>
                      <a:r>
                        <a:rPr lang="tr-TR" dirty="0"/>
                        <a:t>İtibari değerinin altında ihraç edilebilir.</a:t>
                      </a:r>
                      <a:endParaRPr lang="en-US" dirty="0"/>
                    </a:p>
                  </a:txBody>
                  <a:tcPr/>
                </a:tc>
                <a:tc>
                  <a:txBody>
                    <a:bodyPr/>
                    <a:lstStyle/>
                    <a:p>
                      <a:r>
                        <a:rPr lang="tr-TR" dirty="0"/>
                        <a:t>İtibari değerinin altında ihraç edilemez.</a:t>
                      </a:r>
                      <a:endParaRPr lang="en-US" dirty="0"/>
                    </a:p>
                  </a:txBody>
                  <a:tcPr/>
                </a:tc>
                <a:extLst>
                  <a:ext uri="{0D108BD9-81ED-4DB2-BD59-A6C34878D82A}">
                    <a16:rowId xmlns:a16="http://schemas.microsoft.com/office/drawing/2014/main" val="1345408637"/>
                  </a:ext>
                </a:extLst>
              </a:tr>
              <a:tr h="370840">
                <a:tc>
                  <a:txBody>
                    <a:bodyPr/>
                    <a:lstStyle/>
                    <a:p>
                      <a:r>
                        <a:rPr lang="tr-TR" dirty="0"/>
                        <a:t>Şirketlerin yanı sıra belediye, devlet ve kamu kuruluşları da ihraç edebilir. </a:t>
                      </a:r>
                      <a:endParaRPr lang="en-US" dirty="0"/>
                    </a:p>
                  </a:txBody>
                  <a:tcPr/>
                </a:tc>
                <a:tc>
                  <a:txBody>
                    <a:bodyPr/>
                    <a:lstStyle/>
                    <a:p>
                      <a:r>
                        <a:rPr lang="tr-TR" dirty="0"/>
                        <a:t>Anonim şirketler, AŞ statüsündeki kuruluşlar, özel kanunlarla kurulan kuruluşlar ihraç edebilir.</a:t>
                      </a:r>
                      <a:endParaRPr lang="en-US" dirty="0"/>
                    </a:p>
                  </a:txBody>
                  <a:tcPr/>
                </a:tc>
                <a:extLst>
                  <a:ext uri="{0D108BD9-81ED-4DB2-BD59-A6C34878D82A}">
                    <a16:rowId xmlns:a16="http://schemas.microsoft.com/office/drawing/2014/main" val="1640802557"/>
                  </a:ext>
                </a:extLst>
              </a:tr>
              <a:tr h="370840">
                <a:tc>
                  <a:txBody>
                    <a:bodyPr/>
                    <a:lstStyle/>
                    <a:p>
                      <a:r>
                        <a:rPr lang="tr-TR" dirty="0"/>
                        <a:t>Şirket tasfiyesinde hisse senedi sahiplerine göre önceliği vardır.</a:t>
                      </a:r>
                      <a:endParaRPr lang="en-US" dirty="0"/>
                    </a:p>
                  </a:txBody>
                  <a:tcPr/>
                </a:tc>
                <a:tc>
                  <a:txBody>
                    <a:bodyPr/>
                    <a:lstStyle/>
                    <a:p>
                      <a:r>
                        <a:rPr lang="tr-TR" dirty="0"/>
                        <a:t>Tüm borçlar ödendikten ve tasfiye masrafları çıkarıldıktan sonra kalan mal varlığını payları oranında alabilir. </a:t>
                      </a:r>
                      <a:endParaRPr lang="en-US" dirty="0"/>
                    </a:p>
                  </a:txBody>
                  <a:tcPr/>
                </a:tc>
                <a:extLst>
                  <a:ext uri="{0D108BD9-81ED-4DB2-BD59-A6C34878D82A}">
                    <a16:rowId xmlns:a16="http://schemas.microsoft.com/office/drawing/2014/main" val="3176498178"/>
                  </a:ext>
                </a:extLst>
              </a:tr>
            </a:tbl>
          </a:graphicData>
        </a:graphic>
      </p:graphicFrame>
    </p:spTree>
    <p:extLst>
      <p:ext uri="{BB962C8B-B14F-4D97-AF65-F5344CB8AC3E}">
        <p14:creationId xmlns:p14="http://schemas.microsoft.com/office/powerpoint/2010/main" val="2653684257"/>
      </p:ext>
    </p:extLst>
  </p:cSld>
  <p:clrMapOvr>
    <a:masterClrMapping/>
  </p:clrMapOvr>
</p:sld>
</file>

<file path=ppt/theme/theme1.xml><?xml version="1.0" encoding="utf-8"?>
<a:theme xmlns:a="http://schemas.openxmlformats.org/drawingml/2006/main" name="AccentBoxVTI">
  <a:themeElements>
    <a:clrScheme name="AnalogousFromRegularSeed_2SEEDS">
      <a:dk1>
        <a:srgbClr val="000000"/>
      </a:dk1>
      <a:lt1>
        <a:srgbClr val="FFFFFF"/>
      </a:lt1>
      <a:dk2>
        <a:srgbClr val="1C2831"/>
      </a:dk2>
      <a:lt2>
        <a:srgbClr val="F0F2F3"/>
      </a:lt2>
      <a:accent1>
        <a:srgbClr val="D57B17"/>
      </a:accent1>
      <a:accent2>
        <a:srgbClr val="E73E29"/>
      </a:accent2>
      <a:accent3>
        <a:srgbClr val="AEA61F"/>
      </a:accent3>
      <a:accent4>
        <a:srgbClr val="14B2B8"/>
      </a:accent4>
      <a:accent5>
        <a:srgbClr val="2991E7"/>
      </a:accent5>
      <a:accent6>
        <a:srgbClr val="2A41D8"/>
      </a:accent6>
      <a:hlink>
        <a:srgbClr val="3F7CBF"/>
      </a:hlink>
      <a:folHlink>
        <a:srgbClr val="7F7F7F"/>
      </a:folHlink>
    </a:clrScheme>
    <a:fontScheme name="Avenir">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5687</TotalTime>
  <Words>1190</Words>
  <Application>Microsoft Office PowerPoint</Application>
  <PresentationFormat>Geniş ekran</PresentationFormat>
  <Paragraphs>195</Paragraphs>
  <Slides>24</Slides>
  <Notes>1</Notes>
  <HiddenSlides>0</HiddenSlides>
  <MMClips>0</MMClips>
  <ScaleCrop>false</ScaleCrop>
  <HeadingPairs>
    <vt:vector size="6" baseType="variant">
      <vt:variant>
        <vt:lpstr>Kullanılan Yazı Tipleri</vt:lpstr>
      </vt:variant>
      <vt:variant>
        <vt:i4>7</vt:i4>
      </vt:variant>
      <vt:variant>
        <vt:lpstr>Tema</vt:lpstr>
      </vt:variant>
      <vt:variant>
        <vt:i4>1</vt:i4>
      </vt:variant>
      <vt:variant>
        <vt:lpstr>Slayt Başlıkları</vt:lpstr>
      </vt:variant>
      <vt:variant>
        <vt:i4>24</vt:i4>
      </vt:variant>
    </vt:vector>
  </HeadingPairs>
  <TitlesOfParts>
    <vt:vector size="32" baseType="lpstr">
      <vt:lpstr>Aptos</vt:lpstr>
      <vt:lpstr>Arial</vt:lpstr>
      <vt:lpstr>Avenir Next LT Pro</vt:lpstr>
      <vt:lpstr>Calibri</vt:lpstr>
      <vt:lpstr>Cambria Math</vt:lpstr>
      <vt:lpstr>Neue Haas Grotesk Text Pro</vt:lpstr>
      <vt:lpstr>Wingdings</vt:lpstr>
      <vt:lpstr>AccentBoxVTI</vt:lpstr>
      <vt:lpstr>Sermaye Maliyeti</vt:lpstr>
      <vt:lpstr>Sermaye Maliyeti Kavramı</vt:lpstr>
      <vt:lpstr>Sermaye Maliyetinin Önemi</vt:lpstr>
      <vt:lpstr>Sermaye Yapısı</vt:lpstr>
      <vt:lpstr>Ağırlıklı Ortalama Sermaye Maliyeti (AOSM)</vt:lpstr>
      <vt:lpstr>Özkaynak Maliyeti neden Borçlanma Maliyetinden Fazladır?</vt:lpstr>
      <vt:lpstr>Borçlanmanın Gerçek Maliyeti (Vergi Etkisi)</vt:lpstr>
      <vt:lpstr>Örnek</vt:lpstr>
      <vt:lpstr>Sermaye Maliyeti- Tahvil ve Hisse Senedi arasındaki farklar</vt:lpstr>
      <vt:lpstr>Borçların Maliyeti</vt:lpstr>
      <vt:lpstr>Örnek-Tahvil Maliyeti</vt:lpstr>
      <vt:lpstr>Çözüm-Nakit girişi</vt:lpstr>
      <vt:lpstr>Çözüm- Yıllık Nakit Çıkışı</vt:lpstr>
      <vt:lpstr>Çözüm- Nakit Çıkışlarının Bugünkü Değeri</vt:lpstr>
      <vt:lpstr>Çözüm- Tahvil Maliyetinin Bulunması</vt:lpstr>
      <vt:lpstr>Çözüm- Enterpolasyon</vt:lpstr>
      <vt:lpstr>Hisse Senetlerinin Maliyeti-İmtiyazlı ve Adi Hisse Senetleri</vt:lpstr>
      <vt:lpstr>Örnek-İmtiyazlı Hisse Senedinin Maliyeti</vt:lpstr>
      <vt:lpstr>Çözüm:</vt:lpstr>
      <vt:lpstr>Adi Hisse Senetlerinin Maliyeti</vt:lpstr>
      <vt:lpstr>Sabit Büyüme Oranı-Gordon Modeli</vt:lpstr>
      <vt:lpstr>Örnek</vt:lpstr>
      <vt:lpstr>CAPM (Sermaye Varlıklarını Fiyatlama Modeli)</vt:lpstr>
      <vt:lpstr>Tahvil Artı Yaklaşımı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Semih YILMAZER</dc:creator>
  <cp:lastModifiedBy>Semih YILMAZER</cp:lastModifiedBy>
  <cp:revision>17</cp:revision>
  <dcterms:created xsi:type="dcterms:W3CDTF">2024-10-21T11:13:45Z</dcterms:created>
  <dcterms:modified xsi:type="dcterms:W3CDTF">2024-11-10T20:19:05Z</dcterms:modified>
</cp:coreProperties>
</file>