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67" r:id="rId15"/>
    <p:sldId id="270" r:id="rId16"/>
    <p:sldId id="271" r:id="rId1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Açık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Açık Stil 1 - Vurgu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Açık Stil 1 - Vurgu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Açık Stil 3 - Vurgu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459ACA-A2D5-48A3-947B-697264DD95C6}" type="doc">
      <dgm:prSet loTypeId="urn:microsoft.com/office/officeart/2005/8/layout/bProcess2" loCatId="process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4985909B-EE4A-40BF-8C8A-E48B48AC4527}">
      <dgm:prSet/>
      <dgm:spPr/>
      <dgm:t>
        <a:bodyPr/>
        <a:lstStyle/>
        <a:p>
          <a:r>
            <a:rPr lang="tr-TR"/>
            <a:t>Hisse Senedi ortaklık sağlayan bir menkul kıymet türüdür. Anonim Şirketler tarafından çıkarılırlar. </a:t>
          </a:r>
          <a:endParaRPr lang="en-US"/>
        </a:p>
      </dgm:t>
    </dgm:pt>
    <dgm:pt modelId="{CEC51982-C078-4BDC-827E-778A9C90184C}" type="parTrans" cxnId="{FBB86F66-91F8-487A-B465-55A3D7D80779}">
      <dgm:prSet/>
      <dgm:spPr/>
      <dgm:t>
        <a:bodyPr/>
        <a:lstStyle/>
        <a:p>
          <a:endParaRPr lang="en-US"/>
        </a:p>
      </dgm:t>
    </dgm:pt>
    <dgm:pt modelId="{75ED915D-5D26-4768-81E2-F9B8F603F640}" type="sibTrans" cxnId="{FBB86F66-91F8-487A-B465-55A3D7D80779}">
      <dgm:prSet/>
      <dgm:spPr/>
      <dgm:t>
        <a:bodyPr/>
        <a:lstStyle/>
        <a:p>
          <a:endParaRPr lang="en-US"/>
        </a:p>
      </dgm:t>
    </dgm:pt>
    <dgm:pt modelId="{7D8B7DC8-8C51-4022-A4F3-2B927F57A6D1}">
      <dgm:prSet/>
      <dgm:spPr/>
      <dgm:t>
        <a:bodyPr/>
        <a:lstStyle/>
        <a:p>
          <a:r>
            <a:rPr lang="tr-TR"/>
            <a:t>Bu açıdan anonim şirket bir pastaya, hisse senetleri de pastanın dilimine benzetilebilir. </a:t>
          </a:r>
          <a:endParaRPr lang="en-US"/>
        </a:p>
      </dgm:t>
    </dgm:pt>
    <dgm:pt modelId="{9CFB2B0F-69EC-4705-A7C4-BFE2E2BB42DA}" type="parTrans" cxnId="{60ABBE9D-5953-45F8-981D-ECF566FA2A6D}">
      <dgm:prSet/>
      <dgm:spPr/>
      <dgm:t>
        <a:bodyPr/>
        <a:lstStyle/>
        <a:p>
          <a:endParaRPr lang="en-US"/>
        </a:p>
      </dgm:t>
    </dgm:pt>
    <dgm:pt modelId="{696488FE-6261-4CD4-B273-79BAE80E90E3}" type="sibTrans" cxnId="{60ABBE9D-5953-45F8-981D-ECF566FA2A6D}">
      <dgm:prSet/>
      <dgm:spPr/>
      <dgm:t>
        <a:bodyPr/>
        <a:lstStyle/>
        <a:p>
          <a:endParaRPr lang="en-US"/>
        </a:p>
      </dgm:t>
    </dgm:pt>
    <dgm:pt modelId="{42440D4D-D821-488F-8C69-74A5313BCB74}" type="pres">
      <dgm:prSet presAssocID="{9F459ACA-A2D5-48A3-947B-697264DD95C6}" presName="diagram" presStyleCnt="0">
        <dgm:presLayoutVars>
          <dgm:dir/>
          <dgm:resizeHandles/>
        </dgm:presLayoutVars>
      </dgm:prSet>
      <dgm:spPr/>
    </dgm:pt>
    <dgm:pt modelId="{30744D1D-F1C1-4023-B384-DFE94DDBD238}" type="pres">
      <dgm:prSet presAssocID="{4985909B-EE4A-40BF-8C8A-E48B48AC4527}" presName="firstNode" presStyleLbl="node1" presStyleIdx="0" presStyleCnt="2">
        <dgm:presLayoutVars>
          <dgm:bulletEnabled val="1"/>
        </dgm:presLayoutVars>
      </dgm:prSet>
      <dgm:spPr/>
    </dgm:pt>
    <dgm:pt modelId="{AE947293-9798-4C22-92C5-EC05AC073CB0}" type="pres">
      <dgm:prSet presAssocID="{75ED915D-5D26-4768-81E2-F9B8F603F640}" presName="sibTrans" presStyleLbl="sibTrans2D1" presStyleIdx="0" presStyleCnt="1"/>
      <dgm:spPr/>
    </dgm:pt>
    <dgm:pt modelId="{A538653F-DD4D-431C-B0FB-206133225A07}" type="pres">
      <dgm:prSet presAssocID="{7D8B7DC8-8C51-4022-A4F3-2B927F57A6D1}" presName="lastNode" presStyleLbl="node1" presStyleIdx="1" presStyleCnt="2">
        <dgm:presLayoutVars>
          <dgm:bulletEnabled val="1"/>
        </dgm:presLayoutVars>
      </dgm:prSet>
      <dgm:spPr/>
    </dgm:pt>
  </dgm:ptLst>
  <dgm:cxnLst>
    <dgm:cxn modelId="{38860710-D4F7-4BBB-BE5A-1765A4090867}" type="presOf" srcId="{7D8B7DC8-8C51-4022-A4F3-2B927F57A6D1}" destId="{A538653F-DD4D-431C-B0FB-206133225A07}" srcOrd="0" destOrd="0" presId="urn:microsoft.com/office/officeart/2005/8/layout/bProcess2"/>
    <dgm:cxn modelId="{FBB86F66-91F8-487A-B465-55A3D7D80779}" srcId="{9F459ACA-A2D5-48A3-947B-697264DD95C6}" destId="{4985909B-EE4A-40BF-8C8A-E48B48AC4527}" srcOrd="0" destOrd="0" parTransId="{CEC51982-C078-4BDC-827E-778A9C90184C}" sibTransId="{75ED915D-5D26-4768-81E2-F9B8F603F640}"/>
    <dgm:cxn modelId="{F37B6E7B-3692-4C2F-AF66-17C1BE7C2DF3}" type="presOf" srcId="{4985909B-EE4A-40BF-8C8A-E48B48AC4527}" destId="{30744D1D-F1C1-4023-B384-DFE94DDBD238}" srcOrd="0" destOrd="0" presId="urn:microsoft.com/office/officeart/2005/8/layout/bProcess2"/>
    <dgm:cxn modelId="{60ABBE9D-5953-45F8-981D-ECF566FA2A6D}" srcId="{9F459ACA-A2D5-48A3-947B-697264DD95C6}" destId="{7D8B7DC8-8C51-4022-A4F3-2B927F57A6D1}" srcOrd="1" destOrd="0" parTransId="{9CFB2B0F-69EC-4705-A7C4-BFE2E2BB42DA}" sibTransId="{696488FE-6261-4CD4-B273-79BAE80E90E3}"/>
    <dgm:cxn modelId="{114EA6E0-52EC-4855-82F8-82C389CE408C}" type="presOf" srcId="{9F459ACA-A2D5-48A3-947B-697264DD95C6}" destId="{42440D4D-D821-488F-8C69-74A5313BCB74}" srcOrd="0" destOrd="0" presId="urn:microsoft.com/office/officeart/2005/8/layout/bProcess2"/>
    <dgm:cxn modelId="{EBC8BAED-87B8-4928-8C02-095BC0F9F9B5}" type="presOf" srcId="{75ED915D-5D26-4768-81E2-F9B8F603F640}" destId="{AE947293-9798-4C22-92C5-EC05AC073CB0}" srcOrd="0" destOrd="0" presId="urn:microsoft.com/office/officeart/2005/8/layout/bProcess2"/>
    <dgm:cxn modelId="{913B7716-B718-4EFC-810A-4B7353C6DE9F}" type="presParOf" srcId="{42440D4D-D821-488F-8C69-74A5313BCB74}" destId="{30744D1D-F1C1-4023-B384-DFE94DDBD238}" srcOrd="0" destOrd="0" presId="urn:microsoft.com/office/officeart/2005/8/layout/bProcess2"/>
    <dgm:cxn modelId="{3E82A9F4-0FB4-47B9-A925-5B3C0FEB136A}" type="presParOf" srcId="{42440D4D-D821-488F-8C69-74A5313BCB74}" destId="{AE947293-9798-4C22-92C5-EC05AC073CB0}" srcOrd="1" destOrd="0" presId="urn:microsoft.com/office/officeart/2005/8/layout/bProcess2"/>
    <dgm:cxn modelId="{EC1CB984-55A0-4C39-A859-6B4DFA924619}" type="presParOf" srcId="{42440D4D-D821-488F-8C69-74A5313BCB74}" destId="{A538653F-DD4D-431C-B0FB-206133225A07}" srcOrd="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FB7437-CE96-4F47-9598-16559B9D7979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2F1FDDB-E069-40F0-BD6C-BD9696095B7D}">
      <dgm:prSet/>
      <dgm:spPr/>
      <dgm:t>
        <a:bodyPr/>
        <a:lstStyle/>
        <a:p>
          <a:r>
            <a:rPr lang="tr-TR"/>
            <a:t>Kar paylarına göre hisse senetlerini değerleme</a:t>
          </a:r>
          <a:endParaRPr lang="en-US"/>
        </a:p>
      </dgm:t>
    </dgm:pt>
    <dgm:pt modelId="{037BB5A7-DFF8-4D6B-8BD4-AB3B67ADC6E2}" type="parTrans" cxnId="{87E413D9-691A-48E7-83C8-73AC63B1302E}">
      <dgm:prSet/>
      <dgm:spPr/>
      <dgm:t>
        <a:bodyPr/>
        <a:lstStyle/>
        <a:p>
          <a:endParaRPr lang="en-US"/>
        </a:p>
      </dgm:t>
    </dgm:pt>
    <dgm:pt modelId="{1E8083BC-C594-487B-AA31-44759CE78F04}" type="sibTrans" cxnId="{87E413D9-691A-48E7-83C8-73AC63B1302E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B810E121-F2B2-4742-A27E-D69A012D1F00}">
      <dgm:prSet/>
      <dgm:spPr/>
      <dgm:t>
        <a:bodyPr/>
        <a:lstStyle/>
        <a:p>
          <a:r>
            <a:rPr lang="tr-TR"/>
            <a:t>Serbest nakit akışlarına göre hisse senetlerini değerleme</a:t>
          </a:r>
          <a:endParaRPr lang="en-US"/>
        </a:p>
      </dgm:t>
    </dgm:pt>
    <dgm:pt modelId="{6D22B1D7-88CC-446E-B6A5-4EAC208FA7B4}" type="parTrans" cxnId="{257B415B-6FD8-4856-ADBC-F1DBDE72DDF6}">
      <dgm:prSet/>
      <dgm:spPr/>
      <dgm:t>
        <a:bodyPr/>
        <a:lstStyle/>
        <a:p>
          <a:endParaRPr lang="en-US"/>
        </a:p>
      </dgm:t>
    </dgm:pt>
    <dgm:pt modelId="{F8B4B4A0-0A83-40BE-B76E-5D4AE2729700}" type="sibTrans" cxnId="{257B415B-6FD8-4856-ADBC-F1DBDE72DDF6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7E40AA1F-DED4-4CC0-A4B6-8E96C9A5BDA9}">
      <dgm:prSet/>
      <dgm:spPr/>
      <dgm:t>
        <a:bodyPr/>
        <a:lstStyle/>
        <a:p>
          <a:r>
            <a:rPr lang="tr-TR"/>
            <a:t>Piyasa çarpanlarına göre hisse senetlerini değerleme (Göreceli Değerleme)</a:t>
          </a:r>
          <a:endParaRPr lang="en-US"/>
        </a:p>
      </dgm:t>
    </dgm:pt>
    <dgm:pt modelId="{A1FA745B-991F-4B77-96F2-3C2A9F6F6B80}" type="parTrans" cxnId="{9E155282-FDCE-40B2-B683-022D91C8646A}">
      <dgm:prSet/>
      <dgm:spPr/>
      <dgm:t>
        <a:bodyPr/>
        <a:lstStyle/>
        <a:p>
          <a:endParaRPr lang="en-US"/>
        </a:p>
      </dgm:t>
    </dgm:pt>
    <dgm:pt modelId="{D21B3E51-D881-4AF0-A81A-9E0E1699EF24}" type="sibTrans" cxnId="{9E155282-FDCE-40B2-B683-022D91C8646A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57D281BF-DEB6-4D77-98A5-953BC9DB0E25}" type="pres">
      <dgm:prSet presAssocID="{C0FB7437-CE96-4F47-9598-16559B9D7979}" presName="Name0" presStyleCnt="0">
        <dgm:presLayoutVars>
          <dgm:animLvl val="lvl"/>
          <dgm:resizeHandles val="exact"/>
        </dgm:presLayoutVars>
      </dgm:prSet>
      <dgm:spPr/>
    </dgm:pt>
    <dgm:pt modelId="{B4A3ECB0-FEC5-45BC-A243-E510CE07A77D}" type="pres">
      <dgm:prSet presAssocID="{22F1FDDB-E069-40F0-BD6C-BD9696095B7D}" presName="compositeNode" presStyleCnt="0">
        <dgm:presLayoutVars>
          <dgm:bulletEnabled val="1"/>
        </dgm:presLayoutVars>
      </dgm:prSet>
      <dgm:spPr/>
    </dgm:pt>
    <dgm:pt modelId="{55975FB7-D4E8-41FA-8821-1C46A0CC162F}" type="pres">
      <dgm:prSet presAssocID="{22F1FDDB-E069-40F0-BD6C-BD9696095B7D}" presName="bgRect" presStyleLbl="alignNode1" presStyleIdx="0" presStyleCnt="3"/>
      <dgm:spPr/>
    </dgm:pt>
    <dgm:pt modelId="{7A9A5AF9-B5A1-402B-893F-92D86B2D0EFD}" type="pres">
      <dgm:prSet presAssocID="{1E8083BC-C594-487B-AA31-44759CE78F04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B09ABE9C-F0E6-4E75-8EAE-911BED19998A}" type="pres">
      <dgm:prSet presAssocID="{22F1FDDB-E069-40F0-BD6C-BD9696095B7D}" presName="nodeRect" presStyleLbl="alignNode1" presStyleIdx="0" presStyleCnt="3">
        <dgm:presLayoutVars>
          <dgm:bulletEnabled val="1"/>
        </dgm:presLayoutVars>
      </dgm:prSet>
      <dgm:spPr/>
    </dgm:pt>
    <dgm:pt modelId="{3EFC915B-60AF-493E-B15D-17CAE3A3A6CC}" type="pres">
      <dgm:prSet presAssocID="{1E8083BC-C594-487B-AA31-44759CE78F04}" presName="sibTrans" presStyleCnt="0"/>
      <dgm:spPr/>
    </dgm:pt>
    <dgm:pt modelId="{D9DA290E-A670-4B89-A88F-0F5E7389D842}" type="pres">
      <dgm:prSet presAssocID="{B810E121-F2B2-4742-A27E-D69A012D1F00}" presName="compositeNode" presStyleCnt="0">
        <dgm:presLayoutVars>
          <dgm:bulletEnabled val="1"/>
        </dgm:presLayoutVars>
      </dgm:prSet>
      <dgm:spPr/>
    </dgm:pt>
    <dgm:pt modelId="{D7323088-9304-4ADF-BD01-7248E99B4112}" type="pres">
      <dgm:prSet presAssocID="{B810E121-F2B2-4742-A27E-D69A012D1F00}" presName="bgRect" presStyleLbl="alignNode1" presStyleIdx="1" presStyleCnt="3"/>
      <dgm:spPr/>
    </dgm:pt>
    <dgm:pt modelId="{8381338F-B204-4840-A653-3F1146A91931}" type="pres">
      <dgm:prSet presAssocID="{F8B4B4A0-0A83-40BE-B76E-5D4AE2729700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61CE07F2-7F0D-4871-8CE0-92E91D1A5770}" type="pres">
      <dgm:prSet presAssocID="{B810E121-F2B2-4742-A27E-D69A012D1F00}" presName="nodeRect" presStyleLbl="alignNode1" presStyleIdx="1" presStyleCnt="3">
        <dgm:presLayoutVars>
          <dgm:bulletEnabled val="1"/>
        </dgm:presLayoutVars>
      </dgm:prSet>
      <dgm:spPr/>
    </dgm:pt>
    <dgm:pt modelId="{A58E420C-C7CF-4B1B-A591-7AA0B80CBA9A}" type="pres">
      <dgm:prSet presAssocID="{F8B4B4A0-0A83-40BE-B76E-5D4AE2729700}" presName="sibTrans" presStyleCnt="0"/>
      <dgm:spPr/>
    </dgm:pt>
    <dgm:pt modelId="{C30F15AC-041E-4DDA-BF72-AFC618AF25CD}" type="pres">
      <dgm:prSet presAssocID="{7E40AA1F-DED4-4CC0-A4B6-8E96C9A5BDA9}" presName="compositeNode" presStyleCnt="0">
        <dgm:presLayoutVars>
          <dgm:bulletEnabled val="1"/>
        </dgm:presLayoutVars>
      </dgm:prSet>
      <dgm:spPr/>
    </dgm:pt>
    <dgm:pt modelId="{99AD87C6-283C-4189-B31E-067AD6AAB0FF}" type="pres">
      <dgm:prSet presAssocID="{7E40AA1F-DED4-4CC0-A4B6-8E96C9A5BDA9}" presName="bgRect" presStyleLbl="alignNode1" presStyleIdx="2" presStyleCnt="3"/>
      <dgm:spPr/>
    </dgm:pt>
    <dgm:pt modelId="{FC0533F7-43E5-4863-8B75-25971BDD9218}" type="pres">
      <dgm:prSet presAssocID="{D21B3E51-D881-4AF0-A81A-9E0E1699EF24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CDED094B-C3BD-4815-9CF2-E8BBF1080263}" type="pres">
      <dgm:prSet presAssocID="{7E40AA1F-DED4-4CC0-A4B6-8E96C9A5BDA9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CA835E13-5BC6-449B-991B-34D73F4BD0F8}" type="presOf" srcId="{1E8083BC-C594-487B-AA31-44759CE78F04}" destId="{7A9A5AF9-B5A1-402B-893F-92D86B2D0EFD}" srcOrd="0" destOrd="0" presId="urn:microsoft.com/office/officeart/2016/7/layout/LinearBlockProcessNumbered"/>
    <dgm:cxn modelId="{DF4FD02C-E450-4E4C-AA62-6DC49A190F39}" type="presOf" srcId="{22F1FDDB-E069-40F0-BD6C-BD9696095B7D}" destId="{B09ABE9C-F0E6-4E75-8EAE-911BED19998A}" srcOrd="1" destOrd="0" presId="urn:microsoft.com/office/officeart/2016/7/layout/LinearBlockProcessNumbered"/>
    <dgm:cxn modelId="{605B9F32-8DA1-49AC-A721-CA4B65D045AD}" type="presOf" srcId="{D21B3E51-D881-4AF0-A81A-9E0E1699EF24}" destId="{FC0533F7-43E5-4863-8B75-25971BDD9218}" srcOrd="0" destOrd="0" presId="urn:microsoft.com/office/officeart/2016/7/layout/LinearBlockProcessNumbered"/>
    <dgm:cxn modelId="{96A7B536-56B3-4CC4-9896-888B51EDF9AF}" type="presOf" srcId="{7E40AA1F-DED4-4CC0-A4B6-8E96C9A5BDA9}" destId="{CDED094B-C3BD-4815-9CF2-E8BBF1080263}" srcOrd="1" destOrd="0" presId="urn:microsoft.com/office/officeart/2016/7/layout/LinearBlockProcessNumbered"/>
    <dgm:cxn modelId="{257B415B-6FD8-4856-ADBC-F1DBDE72DDF6}" srcId="{C0FB7437-CE96-4F47-9598-16559B9D7979}" destId="{B810E121-F2B2-4742-A27E-D69A012D1F00}" srcOrd="1" destOrd="0" parTransId="{6D22B1D7-88CC-446E-B6A5-4EAC208FA7B4}" sibTransId="{F8B4B4A0-0A83-40BE-B76E-5D4AE2729700}"/>
    <dgm:cxn modelId="{2FD53974-7EDA-4CB7-AAB8-ABB5DA5B1058}" type="presOf" srcId="{B810E121-F2B2-4742-A27E-D69A012D1F00}" destId="{61CE07F2-7F0D-4871-8CE0-92E91D1A5770}" srcOrd="1" destOrd="0" presId="urn:microsoft.com/office/officeart/2016/7/layout/LinearBlockProcessNumbered"/>
    <dgm:cxn modelId="{1A801A7E-1A9B-44C7-BA28-3D210544508E}" type="presOf" srcId="{22F1FDDB-E069-40F0-BD6C-BD9696095B7D}" destId="{55975FB7-D4E8-41FA-8821-1C46A0CC162F}" srcOrd="0" destOrd="0" presId="urn:microsoft.com/office/officeart/2016/7/layout/LinearBlockProcessNumbered"/>
    <dgm:cxn modelId="{9E155282-FDCE-40B2-B683-022D91C8646A}" srcId="{C0FB7437-CE96-4F47-9598-16559B9D7979}" destId="{7E40AA1F-DED4-4CC0-A4B6-8E96C9A5BDA9}" srcOrd="2" destOrd="0" parTransId="{A1FA745B-991F-4B77-96F2-3C2A9F6F6B80}" sibTransId="{D21B3E51-D881-4AF0-A81A-9E0E1699EF24}"/>
    <dgm:cxn modelId="{B29BF4A4-D90B-43D2-A1C3-7881722A2A8B}" type="presOf" srcId="{F8B4B4A0-0A83-40BE-B76E-5D4AE2729700}" destId="{8381338F-B204-4840-A653-3F1146A91931}" srcOrd="0" destOrd="0" presId="urn:microsoft.com/office/officeart/2016/7/layout/LinearBlockProcessNumbered"/>
    <dgm:cxn modelId="{653B73B1-4BDA-4099-A497-68112847C8F2}" type="presOf" srcId="{B810E121-F2B2-4742-A27E-D69A012D1F00}" destId="{D7323088-9304-4ADF-BD01-7248E99B4112}" srcOrd="0" destOrd="0" presId="urn:microsoft.com/office/officeart/2016/7/layout/LinearBlockProcessNumbered"/>
    <dgm:cxn modelId="{87E413D9-691A-48E7-83C8-73AC63B1302E}" srcId="{C0FB7437-CE96-4F47-9598-16559B9D7979}" destId="{22F1FDDB-E069-40F0-BD6C-BD9696095B7D}" srcOrd="0" destOrd="0" parTransId="{037BB5A7-DFF8-4D6B-8BD4-AB3B67ADC6E2}" sibTransId="{1E8083BC-C594-487B-AA31-44759CE78F04}"/>
    <dgm:cxn modelId="{7CEB45D9-720B-4E65-9910-24370970EAE3}" type="presOf" srcId="{7E40AA1F-DED4-4CC0-A4B6-8E96C9A5BDA9}" destId="{99AD87C6-283C-4189-B31E-067AD6AAB0FF}" srcOrd="0" destOrd="0" presId="urn:microsoft.com/office/officeart/2016/7/layout/LinearBlockProcessNumbered"/>
    <dgm:cxn modelId="{6D0FE0FD-272C-4A94-A56E-08EE20CA2538}" type="presOf" srcId="{C0FB7437-CE96-4F47-9598-16559B9D7979}" destId="{57D281BF-DEB6-4D77-98A5-953BC9DB0E25}" srcOrd="0" destOrd="0" presId="urn:microsoft.com/office/officeart/2016/7/layout/LinearBlockProcessNumbered"/>
    <dgm:cxn modelId="{1BF5B104-1EBA-4227-A075-834D834C1B29}" type="presParOf" srcId="{57D281BF-DEB6-4D77-98A5-953BC9DB0E25}" destId="{B4A3ECB0-FEC5-45BC-A243-E510CE07A77D}" srcOrd="0" destOrd="0" presId="urn:microsoft.com/office/officeart/2016/7/layout/LinearBlockProcessNumbered"/>
    <dgm:cxn modelId="{62411AD1-5F33-437E-957B-6969717B9C95}" type="presParOf" srcId="{B4A3ECB0-FEC5-45BC-A243-E510CE07A77D}" destId="{55975FB7-D4E8-41FA-8821-1C46A0CC162F}" srcOrd="0" destOrd="0" presId="urn:microsoft.com/office/officeart/2016/7/layout/LinearBlockProcessNumbered"/>
    <dgm:cxn modelId="{6E21F49E-B27A-4EE5-9896-5DA56E63DBC4}" type="presParOf" srcId="{B4A3ECB0-FEC5-45BC-A243-E510CE07A77D}" destId="{7A9A5AF9-B5A1-402B-893F-92D86B2D0EFD}" srcOrd="1" destOrd="0" presId="urn:microsoft.com/office/officeart/2016/7/layout/LinearBlockProcessNumbered"/>
    <dgm:cxn modelId="{F9455C98-6364-40E7-901F-0764C4CF3619}" type="presParOf" srcId="{B4A3ECB0-FEC5-45BC-A243-E510CE07A77D}" destId="{B09ABE9C-F0E6-4E75-8EAE-911BED19998A}" srcOrd="2" destOrd="0" presId="urn:microsoft.com/office/officeart/2016/7/layout/LinearBlockProcessNumbered"/>
    <dgm:cxn modelId="{3D4A42E5-BE0A-438C-8DD9-3E265C906452}" type="presParOf" srcId="{57D281BF-DEB6-4D77-98A5-953BC9DB0E25}" destId="{3EFC915B-60AF-493E-B15D-17CAE3A3A6CC}" srcOrd="1" destOrd="0" presId="urn:microsoft.com/office/officeart/2016/7/layout/LinearBlockProcessNumbered"/>
    <dgm:cxn modelId="{C4CD1FE1-7DEE-4E05-9D5C-24A3860AF638}" type="presParOf" srcId="{57D281BF-DEB6-4D77-98A5-953BC9DB0E25}" destId="{D9DA290E-A670-4B89-A88F-0F5E7389D842}" srcOrd="2" destOrd="0" presId="urn:microsoft.com/office/officeart/2016/7/layout/LinearBlockProcessNumbered"/>
    <dgm:cxn modelId="{B4F7C76B-8076-4C6F-8DB6-C16190375594}" type="presParOf" srcId="{D9DA290E-A670-4B89-A88F-0F5E7389D842}" destId="{D7323088-9304-4ADF-BD01-7248E99B4112}" srcOrd="0" destOrd="0" presId="urn:microsoft.com/office/officeart/2016/7/layout/LinearBlockProcessNumbered"/>
    <dgm:cxn modelId="{6C992E6F-7821-44D8-BB4C-899625942A1A}" type="presParOf" srcId="{D9DA290E-A670-4B89-A88F-0F5E7389D842}" destId="{8381338F-B204-4840-A653-3F1146A91931}" srcOrd="1" destOrd="0" presId="urn:microsoft.com/office/officeart/2016/7/layout/LinearBlockProcessNumbered"/>
    <dgm:cxn modelId="{D7541029-B107-4312-A635-6BA827818099}" type="presParOf" srcId="{D9DA290E-A670-4B89-A88F-0F5E7389D842}" destId="{61CE07F2-7F0D-4871-8CE0-92E91D1A5770}" srcOrd="2" destOrd="0" presId="urn:microsoft.com/office/officeart/2016/7/layout/LinearBlockProcessNumbered"/>
    <dgm:cxn modelId="{B107ABDB-9929-4514-8A01-F34181B277CD}" type="presParOf" srcId="{57D281BF-DEB6-4D77-98A5-953BC9DB0E25}" destId="{A58E420C-C7CF-4B1B-A591-7AA0B80CBA9A}" srcOrd="3" destOrd="0" presId="urn:microsoft.com/office/officeart/2016/7/layout/LinearBlockProcessNumbered"/>
    <dgm:cxn modelId="{CB893809-CC4F-4FDB-9DCC-DA7B53976E18}" type="presParOf" srcId="{57D281BF-DEB6-4D77-98A5-953BC9DB0E25}" destId="{C30F15AC-041E-4DDA-BF72-AFC618AF25CD}" srcOrd="4" destOrd="0" presId="urn:microsoft.com/office/officeart/2016/7/layout/LinearBlockProcessNumbered"/>
    <dgm:cxn modelId="{323E2ACD-0C66-4CE6-8A32-0D1633D0486C}" type="presParOf" srcId="{C30F15AC-041E-4DDA-BF72-AFC618AF25CD}" destId="{99AD87C6-283C-4189-B31E-067AD6AAB0FF}" srcOrd="0" destOrd="0" presId="urn:microsoft.com/office/officeart/2016/7/layout/LinearBlockProcessNumbered"/>
    <dgm:cxn modelId="{A3225F30-9728-4202-8F5C-3804CC4E7C92}" type="presParOf" srcId="{C30F15AC-041E-4DDA-BF72-AFC618AF25CD}" destId="{FC0533F7-43E5-4863-8B75-25971BDD9218}" srcOrd="1" destOrd="0" presId="urn:microsoft.com/office/officeart/2016/7/layout/LinearBlockProcessNumbered"/>
    <dgm:cxn modelId="{ACE7F1C9-FDB6-46FA-9CE1-43828F5D7FA3}" type="presParOf" srcId="{C30F15AC-041E-4DDA-BF72-AFC618AF25CD}" destId="{CDED094B-C3BD-4815-9CF2-E8BBF1080263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44D1D-F1C1-4023-B384-DFE94DDBD238}">
      <dsp:nvSpPr>
        <dsp:cNvPr id="0" name=""/>
        <dsp:cNvSpPr/>
      </dsp:nvSpPr>
      <dsp:spPr>
        <a:xfrm>
          <a:off x="411690" y="1859"/>
          <a:ext cx="3873229" cy="387322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/>
            <a:t>Hisse Senedi ortaklık sağlayan bir menkul kıymet türüdür. Anonim Şirketler tarafından çıkarılırlar. </a:t>
          </a:r>
          <a:endParaRPr lang="en-US" sz="2600" kern="1200"/>
        </a:p>
      </dsp:txBody>
      <dsp:txXfrm>
        <a:off x="978911" y="569080"/>
        <a:ext cx="2738787" cy="2738787"/>
      </dsp:txXfrm>
    </dsp:sp>
    <dsp:sp modelId="{AE947293-9798-4C22-92C5-EC05AC073CB0}">
      <dsp:nvSpPr>
        <dsp:cNvPr id="0" name=""/>
        <dsp:cNvSpPr/>
      </dsp:nvSpPr>
      <dsp:spPr>
        <a:xfrm rot="5400000">
          <a:off x="4604462" y="1425271"/>
          <a:ext cx="1355630" cy="1026405"/>
        </a:xfrm>
        <a:prstGeom prst="triangle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38653F-DD4D-431C-B0FB-206133225A07}">
      <dsp:nvSpPr>
        <dsp:cNvPr id="0" name=""/>
        <dsp:cNvSpPr/>
      </dsp:nvSpPr>
      <dsp:spPr>
        <a:xfrm>
          <a:off x="6221535" y="1859"/>
          <a:ext cx="3873229" cy="387322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600" kern="1200"/>
            <a:t>Bu açıdan anonim şirket bir pastaya, hisse senetleri de pastanın dilimine benzetilebilir. </a:t>
          </a:r>
          <a:endParaRPr lang="en-US" sz="2600" kern="1200"/>
        </a:p>
      </dsp:txBody>
      <dsp:txXfrm>
        <a:off x="6788756" y="569080"/>
        <a:ext cx="2738787" cy="27387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975FB7-D4E8-41FA-8821-1C46A0CC162F}">
      <dsp:nvSpPr>
        <dsp:cNvPr id="0" name=""/>
        <dsp:cNvSpPr/>
      </dsp:nvSpPr>
      <dsp:spPr>
        <a:xfrm>
          <a:off x="820" y="297887"/>
          <a:ext cx="3324308" cy="398917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368" tIns="0" rIns="328368" bIns="33020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/>
            <a:t>Kar paylarına göre hisse senetlerini değerleme</a:t>
          </a:r>
          <a:endParaRPr lang="en-US" sz="2400" kern="1200"/>
        </a:p>
      </dsp:txBody>
      <dsp:txXfrm>
        <a:off x="820" y="1893555"/>
        <a:ext cx="3324308" cy="2393502"/>
      </dsp:txXfrm>
    </dsp:sp>
    <dsp:sp modelId="{7A9A5AF9-B5A1-402B-893F-92D86B2D0EFD}">
      <dsp:nvSpPr>
        <dsp:cNvPr id="0" name=""/>
        <dsp:cNvSpPr/>
      </dsp:nvSpPr>
      <dsp:spPr>
        <a:xfrm>
          <a:off x="820" y="297887"/>
          <a:ext cx="3324308" cy="159566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368" tIns="165100" rIns="328368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01</a:t>
          </a:r>
        </a:p>
      </dsp:txBody>
      <dsp:txXfrm>
        <a:off x="820" y="297887"/>
        <a:ext cx="3324308" cy="1595668"/>
      </dsp:txXfrm>
    </dsp:sp>
    <dsp:sp modelId="{D7323088-9304-4ADF-BD01-7248E99B4112}">
      <dsp:nvSpPr>
        <dsp:cNvPr id="0" name=""/>
        <dsp:cNvSpPr/>
      </dsp:nvSpPr>
      <dsp:spPr>
        <a:xfrm>
          <a:off x="3591073" y="297887"/>
          <a:ext cx="3324308" cy="39891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368" tIns="0" rIns="328368" bIns="33020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/>
            <a:t>Serbest nakit akışlarına göre hisse senetlerini değerleme</a:t>
          </a:r>
          <a:endParaRPr lang="en-US" sz="2400" kern="1200"/>
        </a:p>
      </dsp:txBody>
      <dsp:txXfrm>
        <a:off x="3591073" y="1893555"/>
        <a:ext cx="3324308" cy="2393502"/>
      </dsp:txXfrm>
    </dsp:sp>
    <dsp:sp modelId="{8381338F-B204-4840-A653-3F1146A91931}">
      <dsp:nvSpPr>
        <dsp:cNvPr id="0" name=""/>
        <dsp:cNvSpPr/>
      </dsp:nvSpPr>
      <dsp:spPr>
        <a:xfrm>
          <a:off x="3591073" y="297887"/>
          <a:ext cx="3324308" cy="159566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368" tIns="165100" rIns="328368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02</a:t>
          </a:r>
        </a:p>
      </dsp:txBody>
      <dsp:txXfrm>
        <a:off x="3591073" y="297887"/>
        <a:ext cx="3324308" cy="1595668"/>
      </dsp:txXfrm>
    </dsp:sp>
    <dsp:sp modelId="{99AD87C6-283C-4189-B31E-067AD6AAB0FF}">
      <dsp:nvSpPr>
        <dsp:cNvPr id="0" name=""/>
        <dsp:cNvSpPr/>
      </dsp:nvSpPr>
      <dsp:spPr>
        <a:xfrm>
          <a:off x="7181326" y="297887"/>
          <a:ext cx="3324308" cy="398917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368" tIns="0" rIns="328368" bIns="33020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/>
            <a:t>Piyasa çarpanlarına göre hisse senetlerini değerleme (Göreceli Değerleme)</a:t>
          </a:r>
          <a:endParaRPr lang="en-US" sz="2400" kern="1200"/>
        </a:p>
      </dsp:txBody>
      <dsp:txXfrm>
        <a:off x="7181326" y="1893555"/>
        <a:ext cx="3324308" cy="2393502"/>
      </dsp:txXfrm>
    </dsp:sp>
    <dsp:sp modelId="{FC0533F7-43E5-4863-8B75-25971BDD9218}">
      <dsp:nvSpPr>
        <dsp:cNvPr id="0" name=""/>
        <dsp:cNvSpPr/>
      </dsp:nvSpPr>
      <dsp:spPr>
        <a:xfrm>
          <a:off x="7181326" y="297887"/>
          <a:ext cx="3324308" cy="159566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368" tIns="165100" rIns="328368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03</a:t>
          </a:r>
        </a:p>
      </dsp:txBody>
      <dsp:txXfrm>
        <a:off x="7181326" y="297887"/>
        <a:ext cx="3324308" cy="15956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C0B44-79BC-4910-9CBE-BA8B00B4B73F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F4A4E-F54E-46A0-8B2C-F6904698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5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3473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3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6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8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08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05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93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94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02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2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6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0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26E0BFB-CDF1-4990-8C11-AC849311E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çocukların yaptığı resimler, ofis malzemesi, renklilik, yazı aleti içeren bir resim&#10;&#10;Açıklama otomatik olarak oluşturuldu">
            <a:extLst>
              <a:ext uri="{FF2B5EF4-FFF2-40B4-BE49-F238E27FC236}">
                <a16:creationId xmlns:a16="http://schemas.microsoft.com/office/drawing/2014/main" id="{F5FE95F7-4E8A-F9EA-EB9C-072B068CFB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888"/>
          <a:stretch/>
        </p:blipFill>
        <p:spPr>
          <a:xfrm>
            <a:off x="-2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069A1F8-9BEB-4786-9694-FC48B2D75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788244" y="0"/>
            <a:ext cx="9403756" cy="6858000"/>
          </a:xfrm>
          <a:prstGeom prst="rect">
            <a:avLst/>
          </a:prstGeom>
          <a:gradFill>
            <a:gsLst>
              <a:gs pos="58000">
                <a:schemeClr val="tx1"/>
              </a:gs>
              <a:gs pos="30000">
                <a:schemeClr val="tx1">
                  <a:alpha val="64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233470F3-1C34-DB63-403E-176B7B5154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48600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tr-TR" sz="4800" dirty="0">
                <a:solidFill>
                  <a:schemeClr val="bg1"/>
                </a:solidFill>
              </a:rPr>
              <a:t>Hisse Senedi Değerlemesi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8D5F0C5B-FE59-5DD5-8176-70FA26EF92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48600" y="4872922"/>
            <a:ext cx="4023360" cy="1208141"/>
          </a:xfrm>
        </p:spPr>
        <p:txBody>
          <a:bodyPr>
            <a:normAutofit/>
          </a:bodyPr>
          <a:lstStyle/>
          <a:p>
            <a:r>
              <a:rPr lang="tr-TR" sz="2000">
                <a:solidFill>
                  <a:schemeClr val="bg1"/>
                </a:solidFill>
              </a:rPr>
              <a:t>Semih Yılmazer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648" y="4546920"/>
            <a:ext cx="4023360" cy="18288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631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A1CBDC0-E18A-A74E-16AE-EABC39891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Kar Paylarının Değişmemesi Durumu (Sıfır Büyüme)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4E3C4651-EC2F-A2D1-8C35-37F7FC672F0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tr-TR" dirty="0"/>
                  <a:t>Şirketin gelecekteki kar paylarının değişmeyeceği varsayımıyla bir hissenin değeri şu formül ile hesaplanır: </a:t>
                </a:r>
              </a:p>
              <a:p>
                <a:r>
                  <a:rPr lang="tr-TR" dirty="0"/>
                  <a:t>P</a:t>
                </a:r>
                <a:r>
                  <a:rPr lang="tr-TR" baseline="-25000" dirty="0"/>
                  <a:t>0</a:t>
                </a:r>
                <a:r>
                  <a:rPr lang="tr-TR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4E3C4651-EC2F-A2D1-8C35-37F7FC672F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9" t="-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9294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6CD3A4D-3468-E3D8-5A1C-F7E0F0CDE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092725E-D486-5CCC-308B-C8B7527B9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</a:t>
            </a:r>
            <a:r>
              <a:rPr lang="en-US" dirty="0" err="1"/>
              <a:t>alka</a:t>
            </a:r>
            <a:r>
              <a:rPr lang="en-US" dirty="0"/>
              <a:t> </a:t>
            </a:r>
            <a:r>
              <a:rPr lang="en-US" dirty="0" err="1"/>
              <a:t>açık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anonim</a:t>
            </a:r>
            <a:r>
              <a:rPr lang="en-US" dirty="0"/>
              <a:t> </a:t>
            </a:r>
            <a:r>
              <a:rPr lang="en-US" dirty="0" err="1"/>
              <a:t>şirket</a:t>
            </a:r>
            <a:r>
              <a:rPr lang="en-US" dirty="0"/>
              <a:t> </a:t>
            </a:r>
            <a:r>
              <a:rPr lang="en-US" dirty="0" err="1"/>
              <a:t>hisse</a:t>
            </a:r>
            <a:r>
              <a:rPr lang="en-US" dirty="0"/>
              <a:t> </a:t>
            </a:r>
            <a:r>
              <a:rPr lang="en-US" dirty="0" err="1"/>
              <a:t>senedi</a:t>
            </a:r>
            <a:r>
              <a:rPr lang="en-US" dirty="0"/>
              <a:t> </a:t>
            </a:r>
            <a:r>
              <a:rPr lang="en-US" dirty="0" err="1"/>
              <a:t>başına</a:t>
            </a:r>
            <a:r>
              <a:rPr lang="en-US" dirty="0"/>
              <a:t> her </a:t>
            </a:r>
            <a:r>
              <a:rPr lang="en-US" dirty="0" err="1"/>
              <a:t>yıl</a:t>
            </a:r>
            <a:r>
              <a:rPr lang="en-US" dirty="0"/>
              <a:t> 1</a:t>
            </a:r>
            <a:r>
              <a:rPr lang="tr-TR" dirty="0"/>
              <a:t>0</a:t>
            </a:r>
            <a:r>
              <a:rPr lang="en-US" dirty="0"/>
              <a:t> TL </a:t>
            </a:r>
            <a:r>
              <a:rPr lang="en-US" dirty="0" err="1"/>
              <a:t>tutarında</a:t>
            </a:r>
            <a:r>
              <a:rPr lang="en-US" dirty="0"/>
              <a:t> </a:t>
            </a:r>
            <a:r>
              <a:rPr lang="en-US" dirty="0" err="1"/>
              <a:t>sabit</a:t>
            </a:r>
            <a:r>
              <a:rPr lang="en-US" dirty="0"/>
              <a:t> </a:t>
            </a:r>
            <a:r>
              <a:rPr lang="en-US" dirty="0" err="1"/>
              <a:t>kâr</a:t>
            </a:r>
            <a:r>
              <a:rPr lang="en-US" dirty="0"/>
              <a:t> </a:t>
            </a:r>
            <a:r>
              <a:rPr lang="en-US" dirty="0" err="1"/>
              <a:t>payı</a:t>
            </a:r>
            <a:r>
              <a:rPr lang="en-US" dirty="0"/>
              <a:t> (</a:t>
            </a:r>
            <a:r>
              <a:rPr lang="en-US" dirty="0" err="1"/>
              <a:t>temettü</a:t>
            </a:r>
            <a:r>
              <a:rPr lang="en-US" dirty="0"/>
              <a:t>) </a:t>
            </a:r>
            <a:r>
              <a:rPr lang="en-US" dirty="0" err="1"/>
              <a:t>ödemektedir</a:t>
            </a:r>
            <a:r>
              <a:rPr lang="en-US" dirty="0"/>
              <a:t>. Bu </a:t>
            </a:r>
            <a:r>
              <a:rPr lang="en-US" dirty="0" err="1"/>
              <a:t>temettü</a:t>
            </a:r>
            <a:r>
              <a:rPr lang="en-US" dirty="0"/>
              <a:t> </a:t>
            </a:r>
            <a:r>
              <a:rPr lang="en-US" dirty="0" err="1"/>
              <a:t>tutarının</a:t>
            </a:r>
            <a:r>
              <a:rPr lang="en-US" dirty="0"/>
              <a:t> </a:t>
            </a:r>
            <a:r>
              <a:rPr lang="en-US" dirty="0" err="1"/>
              <a:t>gelecekte</a:t>
            </a:r>
            <a:r>
              <a:rPr lang="en-US" dirty="0"/>
              <a:t> </a:t>
            </a:r>
            <a:r>
              <a:rPr lang="en-US" dirty="0" err="1"/>
              <a:t>değişmesi</a:t>
            </a:r>
            <a:r>
              <a:rPr lang="en-US" dirty="0"/>
              <a:t> </a:t>
            </a:r>
            <a:r>
              <a:rPr lang="en-US" dirty="0" err="1"/>
              <a:t>beklenmemektedir</a:t>
            </a:r>
            <a:r>
              <a:rPr lang="en-US" dirty="0"/>
              <a:t>.  </a:t>
            </a:r>
            <a:r>
              <a:rPr lang="en-US" dirty="0" err="1"/>
              <a:t>Hissedarların</a:t>
            </a:r>
            <a:r>
              <a:rPr lang="en-US" dirty="0"/>
              <a:t> </a:t>
            </a:r>
            <a:r>
              <a:rPr lang="en-US" dirty="0" err="1"/>
              <a:t>beklediği</a:t>
            </a:r>
            <a:r>
              <a:rPr lang="en-US" dirty="0"/>
              <a:t> </a:t>
            </a:r>
            <a:r>
              <a:rPr lang="en-US" dirty="0" err="1"/>
              <a:t>getiri</a:t>
            </a:r>
            <a:r>
              <a:rPr lang="en-US" dirty="0"/>
              <a:t> </a:t>
            </a:r>
            <a:r>
              <a:rPr lang="en-US" dirty="0" err="1"/>
              <a:t>oranı</a:t>
            </a:r>
            <a:r>
              <a:rPr lang="en-US" dirty="0"/>
              <a:t> % 1</a:t>
            </a:r>
            <a:r>
              <a:rPr lang="tr-TR" dirty="0"/>
              <a:t>5</a:t>
            </a:r>
            <a:r>
              <a:rPr lang="en-US" dirty="0"/>
              <a:t> </a:t>
            </a:r>
            <a:r>
              <a:rPr lang="en-US" dirty="0" err="1"/>
              <a:t>ise</a:t>
            </a:r>
            <a:r>
              <a:rPr lang="en-US" dirty="0"/>
              <a:t>, </a:t>
            </a:r>
            <a:r>
              <a:rPr lang="en-US" dirty="0" err="1"/>
              <a:t>hisse</a:t>
            </a:r>
            <a:r>
              <a:rPr lang="en-US" dirty="0"/>
              <a:t> </a:t>
            </a:r>
            <a:r>
              <a:rPr lang="en-US" dirty="0" err="1"/>
              <a:t>senedinin</a:t>
            </a:r>
            <a:r>
              <a:rPr lang="en-US" dirty="0"/>
              <a:t> </a:t>
            </a:r>
            <a:r>
              <a:rPr lang="en-US" dirty="0" err="1"/>
              <a:t>bugünkü</a:t>
            </a:r>
            <a:r>
              <a:rPr lang="en-US" dirty="0"/>
              <a:t> </a:t>
            </a:r>
            <a:r>
              <a:rPr lang="en-US" dirty="0" err="1"/>
              <a:t>fiyatı</a:t>
            </a:r>
            <a:r>
              <a:rPr lang="en-US" dirty="0"/>
              <a:t> ne </a:t>
            </a:r>
            <a:r>
              <a:rPr lang="en-US" dirty="0" err="1"/>
              <a:t>olmalıdır</a:t>
            </a:r>
            <a:r>
              <a:rPr lang="en-US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4054555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D58E52C-4B0B-0430-58C6-EEA9BBE3E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Kar Paylarının Sabit Büyümesi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54D9D41C-F0B6-5332-347C-9B1339E7D9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tr-TR" dirty="0"/>
                  <a:t>Bu modele göre kar payları her yıl sabit oranda büyümektedir. </a:t>
                </a:r>
              </a:p>
              <a:p>
                <a:r>
                  <a:rPr lang="tr-TR" dirty="0"/>
                  <a:t>En son dağıtılan kar payına D</a:t>
                </a:r>
                <a:r>
                  <a:rPr lang="tr-TR" baseline="-25000" dirty="0"/>
                  <a:t>0</a:t>
                </a:r>
                <a:r>
                  <a:rPr lang="tr-TR" dirty="0"/>
                  <a:t> diyecek olursak hisse senedinin değeri şu formülle hesaplanır:</a:t>
                </a:r>
              </a:p>
              <a:p>
                <a:r>
                  <a:rPr lang="tr-TR" dirty="0"/>
                  <a:t>P</a:t>
                </a:r>
                <a:r>
                  <a:rPr lang="tr-TR" baseline="-25000" dirty="0"/>
                  <a:t>0</a:t>
                </a:r>
                <a:r>
                  <a:rPr lang="tr-TR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tr-TR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54D9D41C-F0B6-5332-347C-9B1339E7D9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9" t="-990" r="-14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3444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5FB59FF-1A59-97C2-F78C-ED191BC20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B9A6268-A2D5-DFCA-E480-218809D23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Halka</a:t>
            </a:r>
            <a:r>
              <a:rPr lang="en-US" dirty="0"/>
              <a:t> </a:t>
            </a:r>
            <a:r>
              <a:rPr lang="en-US" dirty="0" err="1"/>
              <a:t>açık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anonim</a:t>
            </a:r>
            <a:r>
              <a:rPr lang="en-US" dirty="0"/>
              <a:t> </a:t>
            </a:r>
            <a:r>
              <a:rPr lang="en-US" dirty="0" err="1"/>
              <a:t>şirket</a:t>
            </a:r>
            <a:r>
              <a:rPr lang="en-US" dirty="0"/>
              <a:t> </a:t>
            </a:r>
            <a:r>
              <a:rPr lang="en-US" dirty="0" err="1"/>
              <a:t>hisse</a:t>
            </a:r>
            <a:r>
              <a:rPr lang="en-US" dirty="0"/>
              <a:t> </a:t>
            </a:r>
            <a:r>
              <a:rPr lang="en-US" dirty="0" err="1"/>
              <a:t>başına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son </a:t>
            </a:r>
            <a:r>
              <a:rPr lang="tr-TR" dirty="0"/>
              <a:t>10</a:t>
            </a:r>
            <a:r>
              <a:rPr lang="en-US" dirty="0"/>
              <a:t> TL </a:t>
            </a:r>
            <a:r>
              <a:rPr lang="en-US" dirty="0" err="1"/>
              <a:t>tutarında</a:t>
            </a:r>
            <a:r>
              <a:rPr lang="en-US" dirty="0"/>
              <a:t> </a:t>
            </a:r>
            <a:r>
              <a:rPr lang="en-US" dirty="0" err="1"/>
              <a:t>temettü</a:t>
            </a:r>
            <a:r>
              <a:rPr lang="en-US" dirty="0"/>
              <a:t> </a:t>
            </a:r>
            <a:r>
              <a:rPr lang="en-US" dirty="0" err="1"/>
              <a:t>ödemiştir</a:t>
            </a:r>
            <a:r>
              <a:rPr lang="en-US" dirty="0"/>
              <a:t>. </a:t>
            </a:r>
            <a:r>
              <a:rPr lang="en-US" dirty="0" err="1"/>
              <a:t>Temettü</a:t>
            </a:r>
            <a:r>
              <a:rPr lang="en-US" dirty="0"/>
              <a:t> </a:t>
            </a:r>
            <a:r>
              <a:rPr lang="en-US" dirty="0" err="1"/>
              <a:t>büyüme</a:t>
            </a:r>
            <a:r>
              <a:rPr lang="en-US" dirty="0"/>
              <a:t> </a:t>
            </a:r>
            <a:r>
              <a:rPr lang="en-US" dirty="0" err="1"/>
              <a:t>oranı</a:t>
            </a:r>
            <a:r>
              <a:rPr lang="en-US" dirty="0"/>
              <a:t> % </a:t>
            </a:r>
            <a:r>
              <a:rPr lang="tr-TR" dirty="0"/>
              <a:t>10</a:t>
            </a:r>
            <a:r>
              <a:rPr lang="en-US" dirty="0"/>
              <a:t>’d</a:t>
            </a:r>
            <a:r>
              <a:rPr lang="tr-TR" dirty="0"/>
              <a:t>u</a:t>
            </a:r>
            <a:r>
              <a:rPr lang="en-US" dirty="0"/>
              <a:t>r. </a:t>
            </a:r>
            <a:r>
              <a:rPr lang="en-US" dirty="0" err="1"/>
              <a:t>Hisse</a:t>
            </a:r>
            <a:r>
              <a:rPr lang="en-US" dirty="0"/>
              <a:t> </a:t>
            </a:r>
            <a:r>
              <a:rPr lang="en-US" dirty="0" err="1"/>
              <a:t>senedinden</a:t>
            </a:r>
            <a:r>
              <a:rPr lang="en-US" dirty="0"/>
              <a:t> </a:t>
            </a:r>
            <a:r>
              <a:rPr lang="en-US" dirty="0" err="1"/>
              <a:t>beklenen</a:t>
            </a:r>
            <a:r>
              <a:rPr lang="en-US" dirty="0"/>
              <a:t> </a:t>
            </a:r>
            <a:r>
              <a:rPr lang="en-US" dirty="0" err="1"/>
              <a:t>getiri</a:t>
            </a:r>
            <a:r>
              <a:rPr lang="en-US" dirty="0"/>
              <a:t> </a:t>
            </a:r>
            <a:r>
              <a:rPr lang="en-US" dirty="0" err="1"/>
              <a:t>oranı</a:t>
            </a:r>
            <a:r>
              <a:rPr lang="en-US" dirty="0"/>
              <a:t> % 15 </a:t>
            </a:r>
            <a:r>
              <a:rPr lang="en-US" dirty="0" err="1"/>
              <a:t>ise</a:t>
            </a:r>
            <a:r>
              <a:rPr lang="en-US" dirty="0"/>
              <a:t> </a:t>
            </a:r>
            <a:r>
              <a:rPr lang="en-US" dirty="0" err="1"/>
              <a:t>hisse</a:t>
            </a:r>
            <a:r>
              <a:rPr lang="en-US" dirty="0"/>
              <a:t> </a:t>
            </a:r>
            <a:r>
              <a:rPr lang="en-US" dirty="0" err="1"/>
              <a:t>senedinin</a:t>
            </a:r>
            <a:r>
              <a:rPr lang="en-US" dirty="0"/>
              <a:t> </a:t>
            </a:r>
            <a:r>
              <a:rPr lang="en-US" dirty="0" err="1"/>
              <a:t>olması</a:t>
            </a:r>
            <a:r>
              <a:rPr lang="en-US" dirty="0"/>
              <a:t> </a:t>
            </a:r>
            <a:r>
              <a:rPr lang="en-US" dirty="0" err="1"/>
              <a:t>gereken</a:t>
            </a:r>
            <a:r>
              <a:rPr lang="en-US" dirty="0"/>
              <a:t> (</a:t>
            </a:r>
            <a:r>
              <a:rPr lang="en-US" dirty="0" err="1"/>
              <a:t>teorik</a:t>
            </a:r>
            <a:r>
              <a:rPr lang="en-US" dirty="0"/>
              <a:t>) </a:t>
            </a:r>
            <a:r>
              <a:rPr lang="en-US" dirty="0" err="1"/>
              <a:t>fiyatı</a:t>
            </a:r>
            <a:r>
              <a:rPr lang="en-US" dirty="0"/>
              <a:t> </a:t>
            </a:r>
            <a:r>
              <a:rPr lang="en-US" dirty="0" err="1"/>
              <a:t>nedir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73257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28695B8-9FEA-FBD9-6569-B792EC565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Kar Paylarının Değişken Oranda Büyümesi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843E196-6178-007A-0AAF-1C42F0F6E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Sabit</a:t>
            </a:r>
            <a:r>
              <a:rPr lang="en-US" dirty="0"/>
              <a:t> </a:t>
            </a:r>
            <a:r>
              <a:rPr lang="en-US" dirty="0" err="1"/>
              <a:t>olmayan</a:t>
            </a:r>
            <a:r>
              <a:rPr lang="en-US" dirty="0"/>
              <a:t> </a:t>
            </a:r>
            <a:r>
              <a:rPr lang="en-US" dirty="0" err="1"/>
              <a:t>büyüme</a:t>
            </a:r>
            <a:r>
              <a:rPr lang="en-US" dirty="0"/>
              <a:t> </a:t>
            </a:r>
            <a:r>
              <a:rPr lang="en-US" dirty="0" err="1"/>
              <a:t>modelinde</a:t>
            </a:r>
            <a:r>
              <a:rPr lang="en-US" dirty="0"/>
              <a:t>, </a:t>
            </a:r>
            <a:r>
              <a:rPr lang="en-US" dirty="0" err="1"/>
              <a:t>hisse</a:t>
            </a:r>
            <a:r>
              <a:rPr lang="en-US" dirty="0"/>
              <a:t> </a:t>
            </a:r>
            <a:r>
              <a:rPr lang="en-US" dirty="0" err="1"/>
              <a:t>başına</a:t>
            </a:r>
            <a:r>
              <a:rPr lang="en-US" dirty="0"/>
              <a:t> </a:t>
            </a:r>
            <a:r>
              <a:rPr lang="en-US" dirty="0" err="1"/>
              <a:t>temettü</a:t>
            </a:r>
            <a:r>
              <a:rPr lang="en-US" dirty="0"/>
              <a:t> </a:t>
            </a:r>
            <a:r>
              <a:rPr lang="en-US" dirty="0" err="1"/>
              <a:t>sabit</a:t>
            </a:r>
            <a:r>
              <a:rPr lang="en-US" dirty="0"/>
              <a:t> </a:t>
            </a:r>
            <a:r>
              <a:rPr lang="en-US" dirty="0" err="1"/>
              <a:t>büyüme</a:t>
            </a:r>
            <a:r>
              <a:rPr lang="en-US" dirty="0"/>
              <a:t> </a:t>
            </a:r>
            <a:r>
              <a:rPr lang="en-US" dirty="0" err="1"/>
              <a:t>modelinde</a:t>
            </a:r>
            <a:r>
              <a:rPr lang="en-US" dirty="0"/>
              <a:t> </a:t>
            </a:r>
            <a:r>
              <a:rPr lang="en-US" dirty="0" err="1"/>
              <a:t>olduğu</a:t>
            </a:r>
            <a:r>
              <a:rPr lang="en-US" dirty="0"/>
              <a:t> </a:t>
            </a:r>
            <a:r>
              <a:rPr lang="en-US" dirty="0" err="1"/>
              <a:t>gibi</a:t>
            </a:r>
            <a:r>
              <a:rPr lang="en-US" dirty="0"/>
              <a:t> her </a:t>
            </a:r>
            <a:r>
              <a:rPr lang="en-US" dirty="0" err="1"/>
              <a:t>yıl</a:t>
            </a:r>
            <a:r>
              <a:rPr lang="en-US" dirty="0"/>
              <a:t> </a:t>
            </a:r>
            <a:r>
              <a:rPr lang="en-US" dirty="0" err="1"/>
              <a:t>aynı</a:t>
            </a:r>
            <a:r>
              <a:rPr lang="en-US" dirty="0"/>
              <a:t> </a:t>
            </a:r>
            <a:r>
              <a:rPr lang="en-US" dirty="0" err="1"/>
              <a:t>oranda</a:t>
            </a:r>
            <a:r>
              <a:rPr lang="en-US" dirty="0"/>
              <a:t> </a:t>
            </a:r>
            <a:r>
              <a:rPr lang="en-US" dirty="0" err="1"/>
              <a:t>artmamaktadır</a:t>
            </a:r>
            <a:r>
              <a:rPr lang="en-US" dirty="0"/>
              <a:t>. Bu </a:t>
            </a:r>
            <a:r>
              <a:rPr lang="en-US" dirty="0" err="1"/>
              <a:t>modelde</a:t>
            </a:r>
            <a:r>
              <a:rPr lang="en-US" dirty="0"/>
              <a:t> </a:t>
            </a:r>
            <a:r>
              <a:rPr lang="en-US" dirty="0" err="1"/>
              <a:t>temettünün</a:t>
            </a:r>
            <a:r>
              <a:rPr lang="en-US" dirty="0"/>
              <a:t> </a:t>
            </a:r>
            <a:r>
              <a:rPr lang="en-US" dirty="0" err="1"/>
              <a:t>büyüme</a:t>
            </a:r>
            <a:r>
              <a:rPr lang="en-US" dirty="0"/>
              <a:t> </a:t>
            </a:r>
            <a:r>
              <a:rPr lang="en-US" dirty="0" err="1"/>
              <a:t>oranı</a:t>
            </a:r>
            <a:r>
              <a:rPr lang="en-US" dirty="0"/>
              <a:t> (g) her </a:t>
            </a:r>
            <a:r>
              <a:rPr lang="en-US" dirty="0" err="1"/>
              <a:t>yıl</a:t>
            </a:r>
            <a:r>
              <a:rPr lang="en-US" dirty="0"/>
              <a:t> </a:t>
            </a:r>
            <a:r>
              <a:rPr lang="en-US" dirty="0" err="1"/>
              <a:t>farklı</a:t>
            </a:r>
            <a:r>
              <a:rPr lang="en-US" dirty="0"/>
              <a:t> </a:t>
            </a:r>
            <a:r>
              <a:rPr lang="en-US" dirty="0" err="1"/>
              <a:t>oranda</a:t>
            </a:r>
            <a:r>
              <a:rPr lang="en-US" dirty="0"/>
              <a:t> </a:t>
            </a:r>
            <a:r>
              <a:rPr lang="en-US" dirty="0" err="1"/>
              <a:t>artabilmektedir</a:t>
            </a:r>
            <a:r>
              <a:rPr lang="en-US" dirty="0"/>
              <a:t>.</a:t>
            </a:r>
            <a:r>
              <a:rPr lang="tr-TR" dirty="0"/>
              <a:t> </a:t>
            </a:r>
          </a:p>
          <a:p>
            <a:r>
              <a:rPr lang="tr-TR" dirty="0"/>
              <a:t>Öncelikle hızlı büyüme dönemlerinde alınacak temettülerinin bugünkü değeri hesaplanır. </a:t>
            </a:r>
          </a:p>
          <a:p>
            <a:r>
              <a:rPr lang="tr-TR" dirty="0"/>
              <a:t>Sonraki dönemde sabit büyüme olacağının varsayımıyla kalan yıllar sabit büyüme dönemindeki gibi hesaplanır.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234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CA43014-2237-A999-E983-7E5F46BA0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F1C32C8-505F-AA33-5F87-E4C4DDC1D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Halka</a:t>
            </a:r>
            <a:r>
              <a:rPr lang="en-US" dirty="0"/>
              <a:t> </a:t>
            </a:r>
            <a:r>
              <a:rPr lang="en-US" dirty="0" err="1"/>
              <a:t>açık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anonim</a:t>
            </a:r>
            <a:r>
              <a:rPr lang="en-US" dirty="0"/>
              <a:t> </a:t>
            </a:r>
            <a:r>
              <a:rPr lang="en-US" dirty="0" err="1"/>
              <a:t>şirketin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son </a:t>
            </a:r>
            <a:r>
              <a:rPr lang="en-US" dirty="0" err="1"/>
              <a:t>ödediği</a:t>
            </a:r>
            <a:r>
              <a:rPr lang="en-US" dirty="0"/>
              <a:t> </a:t>
            </a:r>
            <a:r>
              <a:rPr lang="en-US" dirty="0" err="1"/>
              <a:t>temettü</a:t>
            </a:r>
            <a:r>
              <a:rPr lang="en-US" dirty="0"/>
              <a:t> (D</a:t>
            </a:r>
            <a:r>
              <a:rPr lang="en-US" baseline="-25000" dirty="0"/>
              <a:t>0</a:t>
            </a:r>
            <a:r>
              <a:rPr lang="en-US" dirty="0"/>
              <a:t>) </a:t>
            </a:r>
            <a:r>
              <a:rPr lang="tr-TR" dirty="0"/>
              <a:t>10</a:t>
            </a:r>
            <a:r>
              <a:rPr lang="en-US" dirty="0"/>
              <a:t> </a:t>
            </a:r>
            <a:r>
              <a:rPr lang="en-US" dirty="0" err="1"/>
              <a:t>TL’dir</a:t>
            </a:r>
            <a:r>
              <a:rPr lang="en-US" dirty="0"/>
              <a:t>. </a:t>
            </a:r>
            <a:r>
              <a:rPr lang="en-US" dirty="0" err="1"/>
              <a:t>Temettünün</a:t>
            </a:r>
            <a:r>
              <a:rPr lang="en-US" dirty="0"/>
              <a:t> </a:t>
            </a:r>
            <a:r>
              <a:rPr lang="en-US" dirty="0" err="1"/>
              <a:t>önümüzdeki</a:t>
            </a:r>
            <a:r>
              <a:rPr lang="en-US" dirty="0"/>
              <a:t> </a:t>
            </a:r>
            <a:r>
              <a:rPr lang="en-US" dirty="0" err="1"/>
              <a:t>yıl</a:t>
            </a:r>
            <a:r>
              <a:rPr lang="en-US" dirty="0"/>
              <a:t> % </a:t>
            </a:r>
            <a:r>
              <a:rPr lang="tr-TR" dirty="0"/>
              <a:t>20</a:t>
            </a:r>
            <a:r>
              <a:rPr lang="en-US" dirty="0"/>
              <a:t> </a:t>
            </a:r>
            <a:r>
              <a:rPr lang="en-US" dirty="0" err="1"/>
              <a:t>oranında</a:t>
            </a:r>
            <a:r>
              <a:rPr lang="en-US" dirty="0"/>
              <a:t>, </a:t>
            </a:r>
            <a:r>
              <a:rPr lang="en-US" dirty="0" err="1"/>
              <a:t>ikinci</a:t>
            </a:r>
            <a:r>
              <a:rPr lang="en-US" dirty="0"/>
              <a:t> </a:t>
            </a:r>
            <a:r>
              <a:rPr lang="en-US" dirty="0" err="1"/>
              <a:t>yıl</a:t>
            </a:r>
            <a:r>
              <a:rPr lang="en-US" dirty="0"/>
              <a:t> % </a:t>
            </a:r>
            <a:r>
              <a:rPr lang="tr-TR" dirty="0"/>
              <a:t>10</a:t>
            </a:r>
            <a:r>
              <a:rPr lang="en-US" dirty="0"/>
              <a:t> </a:t>
            </a:r>
            <a:r>
              <a:rPr lang="en-US" dirty="0" err="1"/>
              <a:t>oranında</a:t>
            </a:r>
            <a:r>
              <a:rPr lang="en-US" dirty="0"/>
              <a:t>, </a:t>
            </a:r>
            <a:r>
              <a:rPr lang="en-US" dirty="0" err="1"/>
              <a:t>üçüncü</a:t>
            </a:r>
            <a:r>
              <a:rPr lang="en-US" dirty="0"/>
              <a:t> </a:t>
            </a:r>
            <a:r>
              <a:rPr lang="en-US" dirty="0" err="1"/>
              <a:t>yıl</a:t>
            </a:r>
            <a:r>
              <a:rPr lang="en-US" dirty="0"/>
              <a:t> </a:t>
            </a:r>
            <a:r>
              <a:rPr lang="en-US" dirty="0" err="1"/>
              <a:t>ise</a:t>
            </a:r>
            <a:r>
              <a:rPr lang="en-US" dirty="0"/>
              <a:t> % </a:t>
            </a:r>
            <a:r>
              <a:rPr lang="tr-TR" dirty="0"/>
              <a:t>10</a:t>
            </a:r>
            <a:r>
              <a:rPr lang="en-US" dirty="0"/>
              <a:t> </a:t>
            </a:r>
            <a:r>
              <a:rPr lang="en-US" dirty="0" err="1"/>
              <a:t>oranında</a:t>
            </a:r>
            <a:r>
              <a:rPr lang="en-US" dirty="0"/>
              <a:t> </a:t>
            </a:r>
            <a:r>
              <a:rPr lang="en-US" dirty="0" err="1"/>
              <a:t>büyümesi</a:t>
            </a:r>
            <a:r>
              <a:rPr lang="en-US" dirty="0"/>
              <a:t> </a:t>
            </a:r>
            <a:r>
              <a:rPr lang="en-US" dirty="0" err="1"/>
              <a:t>beklenmektedir</a:t>
            </a:r>
            <a:r>
              <a:rPr lang="en-US" dirty="0"/>
              <a:t>. </a:t>
            </a:r>
            <a:r>
              <a:rPr lang="en-US" dirty="0" err="1"/>
              <a:t>Dördüncü</a:t>
            </a:r>
            <a:r>
              <a:rPr lang="en-US" dirty="0"/>
              <a:t> </a:t>
            </a:r>
            <a:r>
              <a:rPr lang="en-US" dirty="0" err="1"/>
              <a:t>yıldan</a:t>
            </a:r>
            <a:r>
              <a:rPr lang="en-US" dirty="0"/>
              <a:t> </a:t>
            </a:r>
            <a:r>
              <a:rPr lang="en-US" dirty="0" err="1"/>
              <a:t>itibaren</a:t>
            </a:r>
            <a:r>
              <a:rPr lang="en-US" dirty="0"/>
              <a:t> </a:t>
            </a:r>
            <a:r>
              <a:rPr lang="en-US" dirty="0" err="1"/>
              <a:t>temettü</a:t>
            </a:r>
            <a:r>
              <a:rPr lang="en-US" dirty="0"/>
              <a:t> % </a:t>
            </a:r>
            <a:r>
              <a:rPr lang="tr-TR" dirty="0"/>
              <a:t>5</a:t>
            </a:r>
            <a:r>
              <a:rPr lang="en-US" dirty="0"/>
              <a:t> </a:t>
            </a:r>
            <a:r>
              <a:rPr lang="en-US" dirty="0" err="1"/>
              <a:t>oranında</a:t>
            </a:r>
            <a:r>
              <a:rPr lang="en-US" dirty="0"/>
              <a:t> </a:t>
            </a:r>
            <a:r>
              <a:rPr lang="en-US" dirty="0" err="1"/>
              <a:t>sabit</a:t>
            </a:r>
            <a:r>
              <a:rPr lang="en-US" dirty="0"/>
              <a:t> </a:t>
            </a:r>
            <a:r>
              <a:rPr lang="en-US" dirty="0" err="1"/>
              <a:t>büyü</a:t>
            </a:r>
            <a:r>
              <a:rPr lang="tr-TR" dirty="0" err="1"/>
              <a:t>yecektir</a:t>
            </a:r>
            <a:r>
              <a:rPr lang="tr-TR" dirty="0"/>
              <a:t>. </a:t>
            </a:r>
            <a:r>
              <a:rPr lang="en-US" dirty="0" err="1"/>
              <a:t>Yatırımcıların</a:t>
            </a:r>
            <a:r>
              <a:rPr lang="en-US" dirty="0"/>
              <a:t> </a:t>
            </a:r>
            <a:r>
              <a:rPr lang="en-US" dirty="0" err="1"/>
              <a:t>beklenen</a:t>
            </a:r>
            <a:r>
              <a:rPr lang="en-US" dirty="0"/>
              <a:t> </a:t>
            </a:r>
            <a:r>
              <a:rPr lang="en-US" dirty="0" err="1"/>
              <a:t>getiri</a:t>
            </a:r>
            <a:r>
              <a:rPr lang="en-US" dirty="0"/>
              <a:t> </a:t>
            </a:r>
            <a:r>
              <a:rPr lang="en-US" dirty="0" err="1"/>
              <a:t>oranı</a:t>
            </a:r>
            <a:r>
              <a:rPr lang="en-US" dirty="0"/>
              <a:t> (k) % 1</a:t>
            </a:r>
            <a:r>
              <a:rPr lang="tr-TR" dirty="0"/>
              <a:t>0</a:t>
            </a:r>
            <a:r>
              <a:rPr lang="en-US" dirty="0"/>
              <a:t> </a:t>
            </a:r>
            <a:r>
              <a:rPr lang="en-US" dirty="0" err="1"/>
              <a:t>ise</a:t>
            </a:r>
            <a:r>
              <a:rPr lang="en-US" dirty="0"/>
              <a:t>, 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hisse</a:t>
            </a:r>
            <a:r>
              <a:rPr lang="en-US" dirty="0"/>
              <a:t> </a:t>
            </a:r>
            <a:r>
              <a:rPr lang="en-US" dirty="0" err="1"/>
              <a:t>senedinin</a:t>
            </a:r>
            <a:r>
              <a:rPr lang="en-US" dirty="0"/>
              <a:t> </a:t>
            </a:r>
            <a:r>
              <a:rPr lang="en-US" dirty="0" err="1"/>
              <a:t>bugün</a:t>
            </a:r>
            <a:r>
              <a:rPr lang="en-US" dirty="0"/>
              <a:t> </a:t>
            </a:r>
            <a:r>
              <a:rPr lang="en-US" dirty="0" err="1"/>
              <a:t>olması</a:t>
            </a:r>
            <a:r>
              <a:rPr lang="en-US" dirty="0"/>
              <a:t> </a:t>
            </a:r>
            <a:r>
              <a:rPr lang="en-US" dirty="0" err="1"/>
              <a:t>gereken</a:t>
            </a:r>
            <a:r>
              <a:rPr lang="en-US" dirty="0"/>
              <a:t> </a:t>
            </a:r>
            <a:r>
              <a:rPr lang="en-US" dirty="0" err="1"/>
              <a:t>değeri</a:t>
            </a:r>
            <a:r>
              <a:rPr lang="en-US" dirty="0"/>
              <a:t> (P</a:t>
            </a:r>
            <a:r>
              <a:rPr lang="en-US" baseline="-25000" dirty="0"/>
              <a:t>0</a:t>
            </a:r>
            <a:r>
              <a:rPr lang="en-US" dirty="0"/>
              <a:t>) </a:t>
            </a:r>
            <a:r>
              <a:rPr lang="en-US" dirty="0" err="1"/>
              <a:t>nedir</a:t>
            </a:r>
            <a:r>
              <a:rPr lang="en-US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618493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54D4714-C6B0-78FF-B7B7-C1DEBCDC6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Piyasa Çarpanları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EEEBD80-0CC3-B191-235B-F8AFCF5B7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Piyasa Değeri/Defter Değeri</a:t>
            </a:r>
          </a:p>
          <a:p>
            <a:r>
              <a:rPr lang="tr-TR" dirty="0"/>
              <a:t>Fiyat/Kazanç Oranı</a:t>
            </a:r>
          </a:p>
          <a:p>
            <a:r>
              <a:rPr lang="tr-TR" dirty="0"/>
              <a:t>Firma Değeri/</a:t>
            </a:r>
            <a:r>
              <a:rPr lang="tr-TR" dirty="0" err="1"/>
              <a:t>Favök</a:t>
            </a:r>
            <a:endParaRPr lang="tr-TR" dirty="0"/>
          </a:p>
          <a:p>
            <a:r>
              <a:rPr lang="tr-TR" dirty="0"/>
              <a:t>Firma Değeri/Satışlar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87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81D377EB-C9D2-4ED0-86A6-740A297E3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3ABB2A69-BF7E-3D4F-79BF-70B2DB887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685800"/>
            <a:ext cx="10506456" cy="1157005"/>
          </a:xfrm>
        </p:spPr>
        <p:txBody>
          <a:bodyPr anchor="b">
            <a:normAutofit/>
          </a:bodyPr>
          <a:lstStyle/>
          <a:p>
            <a:r>
              <a:rPr lang="tr-TR" sz="4800"/>
              <a:t>Hisse Senedi</a:t>
            </a:r>
            <a:endParaRPr lang="en-US" sz="4800"/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093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958056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8" name="İçerik Yer Tutucusu 2">
            <a:extLst>
              <a:ext uri="{FF2B5EF4-FFF2-40B4-BE49-F238E27FC236}">
                <a16:creationId xmlns:a16="http://schemas.microsoft.com/office/drawing/2014/main" id="{A12E628E-8389-8D41-8C3A-F5BD9EE4A4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3562729"/>
              </p:ext>
            </p:extLst>
          </p:nvPr>
        </p:nvGraphicFramePr>
        <p:xfrm>
          <a:off x="838200" y="2295252"/>
          <a:ext cx="10506456" cy="3876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8622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4C588923-E88F-57BF-3BAB-C49D3DC1D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tr-TR" dirty="0"/>
              <a:t>Hisse Senedinin Özellikleri 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766CCE6-1B14-C486-188C-3B76D924B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anchor="ctr">
            <a:normAutofit/>
          </a:bodyPr>
          <a:lstStyle/>
          <a:p>
            <a:r>
              <a:rPr lang="tr-TR" sz="2000"/>
              <a:t>Elinde bulunduran yatırımcı şirketin ortağıdır. </a:t>
            </a:r>
          </a:p>
          <a:p>
            <a:r>
              <a:rPr lang="tr-TR" sz="2000"/>
              <a:t>Getirileri değişkendir. (Sermaye ve kar payı getirisi)</a:t>
            </a:r>
          </a:p>
          <a:p>
            <a:r>
              <a:rPr lang="tr-TR" sz="2000"/>
              <a:t>Vadesi yoktur.</a:t>
            </a:r>
          </a:p>
          <a:p>
            <a:r>
              <a:rPr lang="tr-TR" sz="2000"/>
              <a:t>Kardan pay alma hakkı verir. </a:t>
            </a:r>
          </a:p>
          <a:p>
            <a:r>
              <a:rPr lang="tr-TR" sz="2000"/>
              <a:t>Hisse senedi yatırımcısı genel kurula katılma ve oy verme hakkına sahip olur.</a:t>
            </a:r>
          </a:p>
          <a:p>
            <a:r>
              <a:rPr lang="tr-TR" sz="2000"/>
              <a:t>Hisse senedini elinde bulunduranların sahip olduğu diğer haklar; tasfiyeden pay alma hakkı, rüçhan hakkı, bedelsiz hisse alma hakkı, inceleme ve denetleme hakkıdır.   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171468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52B99F1-B2DC-437E-A8A1-A57F2F29F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5F8BA08-3E38-4B70-B93A-74F08E092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684398"/>
            <a:ext cx="11167447" cy="520604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6CBAA63C-66AC-A4CA-65A9-8AA67CF4F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9" y="1092857"/>
            <a:ext cx="3669704" cy="4389120"/>
          </a:xfrm>
        </p:spPr>
        <p:txBody>
          <a:bodyPr>
            <a:normAutofit/>
          </a:bodyPr>
          <a:lstStyle/>
          <a:p>
            <a:r>
              <a:rPr lang="tr-TR" dirty="0"/>
              <a:t>Tahvil ve Hisse Senedi Arasındaki Farklar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7F1B33-79AB-4A71-8CEC-4546D709B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2935374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33EACD0-7B4E-B6DC-C059-3817784D0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2679" y="1092857"/>
            <a:ext cx="5670087" cy="4389120"/>
          </a:xfrm>
        </p:spPr>
        <p:txBody>
          <a:bodyPr anchor="ctr">
            <a:normAutofit/>
          </a:bodyPr>
          <a:lstStyle/>
          <a:p>
            <a:r>
              <a:rPr lang="tr-TR" sz="2000" dirty="0"/>
              <a:t>Tahviller sabit getirili olduğu için hisse senetlerine göre daha az risklidir. </a:t>
            </a:r>
          </a:p>
          <a:p>
            <a:r>
              <a:rPr lang="tr-TR" sz="2000" dirty="0"/>
              <a:t>Tahvil alacak hakkı, hisse senedi ortaklık hakkı sağlar. </a:t>
            </a:r>
          </a:p>
          <a:p>
            <a:r>
              <a:rPr lang="tr-TR" sz="2000" dirty="0"/>
              <a:t>Tahvilde yatırımcı ve şirket arasındaki ilişki vade bitiminde sona erer. Hisse senedi sahibinin ortaklık hakkı hisseler satılmadığı sürece devam eder. </a:t>
            </a:r>
          </a:p>
          <a:p>
            <a:r>
              <a:rPr lang="tr-TR" sz="2000" dirty="0"/>
              <a:t>Tahvilde yönetime katılma ve oy verme hakkı bulunmazken hisse senedinde bu haklar mevcuttur.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0280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4CE5841-C184-4A70-A609-5FE4A5078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26523500-D60C-8630-C964-74503AD1B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66928"/>
            <a:ext cx="4068849" cy="5275943"/>
          </a:xfrm>
        </p:spPr>
        <p:txBody>
          <a:bodyPr anchor="t">
            <a:normAutofit/>
          </a:bodyPr>
          <a:lstStyle/>
          <a:p>
            <a:r>
              <a:rPr lang="tr-TR" dirty="0"/>
              <a:t>Hisse Senedi Değer Türleri</a:t>
            </a:r>
            <a:endParaRPr lang="en-US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2F064B0-2967-7D69-47DC-DF55E4EFE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2504" y="566927"/>
            <a:ext cx="5818248" cy="5275943"/>
          </a:xfrm>
        </p:spPr>
        <p:txBody>
          <a:bodyPr>
            <a:normAutofit/>
          </a:bodyPr>
          <a:lstStyle/>
          <a:p>
            <a:r>
              <a:rPr lang="tr-TR" sz="2000" b="1" dirty="0"/>
              <a:t>Nominal Değer: </a:t>
            </a:r>
            <a:r>
              <a:rPr lang="tr-TR" sz="2000" dirty="0"/>
              <a:t>Hisse Senedinin üzerinde yazılı olan değer</a:t>
            </a:r>
          </a:p>
          <a:p>
            <a:r>
              <a:rPr lang="tr-TR" sz="2000" b="1" dirty="0"/>
              <a:t>Defter Değeri: </a:t>
            </a:r>
            <a:r>
              <a:rPr lang="tr-TR" sz="2000" dirty="0"/>
              <a:t>Özsermayenin hisse senedi sayısına bölünmesiyle oluşan değer</a:t>
            </a:r>
          </a:p>
          <a:p>
            <a:r>
              <a:rPr lang="tr-TR" sz="2000" b="1" dirty="0"/>
              <a:t>Tasfiye Değeri: </a:t>
            </a:r>
            <a:r>
              <a:rPr lang="tr-TR" sz="2000" dirty="0"/>
              <a:t>Varlıkların cari değeri üzerinden satılıp borçların da cari değeri ile ödenmesinden sonra kalan tutarın hisse senetlerine bölünmesiyle oluşan değer. </a:t>
            </a:r>
          </a:p>
          <a:p>
            <a:r>
              <a:rPr lang="tr-TR" sz="2000" b="1" dirty="0"/>
              <a:t>Piyasa Değeri: </a:t>
            </a:r>
            <a:r>
              <a:rPr lang="tr-TR" sz="2000" dirty="0"/>
              <a:t>Hisse senedinin ikincil piyasada arz ve talebe göre oluşan değeri</a:t>
            </a:r>
          </a:p>
          <a:p>
            <a:r>
              <a:rPr lang="tr-TR" sz="2000" b="1" dirty="0"/>
              <a:t>Gerçek (İçsel) Değer: </a:t>
            </a:r>
            <a:r>
              <a:rPr lang="tr-TR" sz="2000" dirty="0"/>
              <a:t>Bir hisse senedinin çeşitli metotlara göre hesaplanan olması gereken değeri. </a:t>
            </a:r>
          </a:p>
          <a:p>
            <a:endParaRPr lang="en-US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1AAA2C-FBBE-42AA-B869-31D524B76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6112341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F937BBF-9326-4230-AB1B-F1795E350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916936" y="4000284"/>
            <a:ext cx="54864" cy="4206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417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BB2B1F0-0DD6-4744-9A46-7A344FB48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45022B0E-2B9E-DB18-A1A7-E479BE493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tr-TR" sz="6000"/>
              <a:t>Hisse Senedi Değerleme</a:t>
            </a:r>
            <a:endParaRPr lang="en-US" sz="60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0B5DEA-ADF6-4BA5-9307-147F0A468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8680" y="2898648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83982"/>
            <a:ext cx="1873457" cy="137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4B95ACE-AB91-9127-B03F-D04D5D759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37269"/>
            <a:ext cx="10509504" cy="2905686"/>
          </a:xfrm>
        </p:spPr>
        <p:txBody>
          <a:bodyPr>
            <a:normAutofit/>
          </a:bodyPr>
          <a:lstStyle/>
          <a:p>
            <a:r>
              <a:rPr lang="tr-TR" sz="2000"/>
              <a:t>Hisse senedinin çeşitli teknikler kullanılarak olması gereken ya da beklenen değerinin tespit edilme sürecidir. </a:t>
            </a:r>
          </a:p>
          <a:p>
            <a:r>
              <a:rPr lang="tr-TR" sz="2000"/>
              <a:t>İşletme ortakları,  bireysel ve kurumsal yatırımcılar, finansal analistler, yatırım fonları vb. pek çok grup hisse senedinin değeri ile yakından ilgilenmektedir. 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000233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B4CE5841-C184-4A70-A609-5FE4A5078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77BF10E9-11A5-082F-ED88-4D0C66857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1683169"/>
            <a:ext cx="4068849" cy="4148586"/>
          </a:xfrm>
        </p:spPr>
        <p:txBody>
          <a:bodyPr anchor="t">
            <a:normAutofit/>
          </a:bodyPr>
          <a:lstStyle/>
          <a:p>
            <a:r>
              <a:rPr lang="tr-TR" sz="4800"/>
              <a:t>Hisse Senedi Değerini Etkileyen Faktörler</a:t>
            </a:r>
            <a:endParaRPr lang="en-US" sz="480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1E17D6F-2A8B-685D-704F-06314CFBB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2504" y="1683170"/>
            <a:ext cx="5818248" cy="4148585"/>
          </a:xfrm>
        </p:spPr>
        <p:txBody>
          <a:bodyPr>
            <a:normAutofit/>
          </a:bodyPr>
          <a:lstStyle/>
          <a:p>
            <a:r>
              <a:rPr lang="tr-TR" sz="2000"/>
              <a:t>Büyüme</a:t>
            </a:r>
          </a:p>
          <a:p>
            <a:r>
              <a:rPr lang="tr-TR" sz="2000"/>
              <a:t>Faiz</a:t>
            </a:r>
          </a:p>
          <a:p>
            <a:r>
              <a:rPr lang="tr-TR" sz="2000"/>
              <a:t>İşletmenin Performansı</a:t>
            </a:r>
          </a:p>
          <a:p>
            <a:r>
              <a:rPr lang="tr-TR" sz="2000"/>
              <a:t>İşletmenin Faaliyet gösterdiği Sektör</a:t>
            </a:r>
          </a:p>
          <a:p>
            <a:r>
              <a:rPr lang="tr-TR" sz="2000"/>
              <a:t>Diğer makroekonomik koşullar</a:t>
            </a:r>
          </a:p>
          <a:p>
            <a:r>
              <a:rPr lang="tr-TR" sz="2000"/>
              <a:t>Psikolojik Faktörler</a:t>
            </a:r>
            <a:endParaRPr lang="en-US" sz="2000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CD1AAA2C-FBBE-42AA-B869-31D524B76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6112341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5F937BBF-9326-4230-AB1B-F1795E350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916936" y="4000284"/>
            <a:ext cx="54864" cy="4206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504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FF8D2E5-2C4E-47B1-930B-6C82B7C3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BE88D1AB-7FAC-8CF7-2842-83DAD1324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tr-TR" sz="3400"/>
              <a:t>Hisse Senedi Değerlemede temel Yaklaşımlar</a:t>
            </a:r>
            <a:endParaRPr lang="en-US" sz="3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1E4ADA-0EA9-4930-846E-3C11E8BE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7618"/>
            <a:ext cx="128016" cy="6314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38086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ACBFA7FD-01B2-6FE9-33D0-F76A38FF69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7470926"/>
              </p:ext>
            </p:extLst>
          </p:nvPr>
        </p:nvGraphicFramePr>
        <p:xfrm>
          <a:off x="838200" y="1650222"/>
          <a:ext cx="10506456" cy="4584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1609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636E0EA-DBB4-1EF9-415A-0CE12879C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Kar Paylarına göre Hisse Senedi Değerleme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18FDC85D-8E4F-75E0-093B-B533F683E47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tr-TR" dirty="0"/>
                  <a:t>Bu yöntem, şirketin gelecekte dağıtacağı tahmini kar paylarının bugünkü değerine indirgenerek hisse senedinin değerini hesaplamaktadır. </a:t>
                </a:r>
              </a:p>
              <a:p>
                <a:r>
                  <a:rPr lang="tr-TR" dirty="0"/>
                  <a:t>Genel olarak formüle etmek gerekirse;</a:t>
                </a:r>
              </a:p>
              <a:p>
                <a:r>
                  <a:rPr lang="tr-TR" dirty="0"/>
                  <a:t>P</a:t>
                </a:r>
                <a:r>
                  <a:rPr lang="tr-TR" baseline="-25000" dirty="0"/>
                  <a:t>0</a:t>
                </a:r>
                <a:r>
                  <a:rPr lang="tr-TR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tr-T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tr-TR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tr-TR" b="0" i="1" smtClean="0">
                                <a:latin typeface="Cambria Math" panose="02040503050406030204" pitchFamily="18" charset="0"/>
                              </a:rPr>
                              <m:t>𝑘𝑠</m:t>
                            </m:r>
                          </m:e>
                        </m:d>
                        <m:r>
                          <a:rPr lang="tr-TR" b="0" i="1" baseline="30000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tr-TR" dirty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d>
                          <m:dPr>
                            <m:ctrlPr>
                              <a:rPr lang="tr-T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tr-TR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tr-TR" i="1">
                                <a:latin typeface="Cambria Math" panose="02040503050406030204" pitchFamily="18" charset="0"/>
                              </a:rPr>
                              <m:t>𝑘𝑠</m:t>
                            </m:r>
                          </m:e>
                        </m:d>
                        <m:r>
                          <a:rPr lang="tr-TR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tr-TR" dirty="0"/>
                  <a:t>+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tr-TR" b="0" i="1" baseline="-2500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d>
                          <m:dPr>
                            <m:ctrlPr>
                              <a:rPr lang="tr-T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tr-TR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tr-TR" i="1">
                                <a:latin typeface="Cambria Math" panose="02040503050406030204" pitchFamily="18" charset="0"/>
                              </a:rPr>
                              <m:t>𝑘𝑠</m:t>
                            </m:r>
                          </m:e>
                        </m:d>
                        <m:r>
                          <a:rPr lang="tr-TR" b="0" i="1" baseline="3000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tr-TR" i="1" baseline="30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dirty="0"/>
                  <a:t>+…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tr-TR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tr-TR" i="1" baseline="-25000" smtClean="0">
                            <a:latin typeface="Cambria Math" panose="02040503050406030204" pitchFamily="18" charset="0"/>
                          </a:rPr>
                          <m:t>∞</m:t>
                        </m:r>
                      </m:num>
                      <m:den>
                        <m:d>
                          <m:dPr>
                            <m:ctrlPr>
                              <a:rPr lang="tr-T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tr-TR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tr-TR" i="1">
                                <a:latin typeface="Cambria Math" panose="02040503050406030204" pitchFamily="18" charset="0"/>
                              </a:rPr>
                              <m:t>𝑘𝑠</m:t>
                            </m:r>
                          </m:e>
                        </m:d>
                        <m:r>
                          <a:rPr lang="tr-TR" i="1" baseline="30000" smtClean="0">
                            <a:latin typeface="Cambria Math" panose="02040503050406030204" pitchFamily="18" charset="0"/>
                          </a:rPr>
                          <m:t>∞</m:t>
                        </m:r>
                      </m:den>
                    </m:f>
                  </m:oMath>
                </a14:m>
                <a:r>
                  <a:rPr lang="tr-TR" dirty="0"/>
                  <a:t> </a:t>
                </a:r>
              </a:p>
              <a:p>
                <a:r>
                  <a:rPr lang="tr-TR" dirty="0"/>
                  <a:t>P</a:t>
                </a:r>
                <a:r>
                  <a:rPr lang="tr-TR" baseline="-25000" dirty="0"/>
                  <a:t>0</a:t>
                </a:r>
                <a:r>
                  <a:rPr lang="tr-TR" dirty="0"/>
                  <a:t>: Hissenin bugünkü değeri</a:t>
                </a:r>
              </a:p>
              <a:p>
                <a:r>
                  <a:rPr lang="tr-TR" dirty="0"/>
                  <a:t>D</a:t>
                </a:r>
                <a:r>
                  <a:rPr lang="tr-TR" baseline="-25000" dirty="0"/>
                  <a:t>0,1,…∞</a:t>
                </a:r>
                <a:r>
                  <a:rPr lang="tr-TR" dirty="0"/>
                  <a:t>= Yıl sonlarında dağıtılacak kar payı</a:t>
                </a:r>
              </a:p>
              <a:p>
                <a:r>
                  <a:rPr lang="tr-TR" dirty="0" err="1"/>
                  <a:t>k</a:t>
                </a:r>
                <a:r>
                  <a:rPr lang="tr-TR" baseline="-25000" dirty="0" err="1"/>
                  <a:t>s</a:t>
                </a:r>
                <a:r>
                  <a:rPr lang="tr-TR" dirty="0"/>
                  <a:t>= Yatırımcılar tarafından talep edilen getiri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İçerik Yer Tutucusu 2">
                <a:extLst>
                  <a:ext uri="{FF2B5EF4-FFF2-40B4-BE49-F238E27FC236}">
                    <a16:creationId xmlns:a16="http://schemas.microsoft.com/office/drawing/2014/main" id="{18FDC85D-8E4F-75E0-093B-B533F683E4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9" t="-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4404587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_2SEEDS">
      <a:dk1>
        <a:srgbClr val="000000"/>
      </a:dk1>
      <a:lt1>
        <a:srgbClr val="FFFFFF"/>
      </a:lt1>
      <a:dk2>
        <a:srgbClr val="1C2831"/>
      </a:dk2>
      <a:lt2>
        <a:srgbClr val="F0F2F3"/>
      </a:lt2>
      <a:accent1>
        <a:srgbClr val="D57B17"/>
      </a:accent1>
      <a:accent2>
        <a:srgbClr val="E73E29"/>
      </a:accent2>
      <a:accent3>
        <a:srgbClr val="AEA61F"/>
      </a:accent3>
      <a:accent4>
        <a:srgbClr val="14B2B8"/>
      </a:accent4>
      <a:accent5>
        <a:srgbClr val="2991E7"/>
      </a:accent5>
      <a:accent6>
        <a:srgbClr val="2A41D8"/>
      </a:accent6>
      <a:hlink>
        <a:srgbClr val="3F7CBF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16469</TotalTime>
  <Words>696</Words>
  <Application>Microsoft Office PowerPoint</Application>
  <PresentationFormat>Geniş ekran</PresentationFormat>
  <Paragraphs>69</Paragraphs>
  <Slides>16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23" baseType="lpstr">
      <vt:lpstr>Aptos</vt:lpstr>
      <vt:lpstr>Arial</vt:lpstr>
      <vt:lpstr>Avenir Next LT Pro</vt:lpstr>
      <vt:lpstr>Calibri</vt:lpstr>
      <vt:lpstr>Cambria Math</vt:lpstr>
      <vt:lpstr>Neue Haas Grotesk Text Pro</vt:lpstr>
      <vt:lpstr>AccentBoxVTI</vt:lpstr>
      <vt:lpstr>Hisse Senedi Değerlemesi</vt:lpstr>
      <vt:lpstr>Hisse Senedi</vt:lpstr>
      <vt:lpstr>Hisse Senedinin Özellikleri </vt:lpstr>
      <vt:lpstr>Tahvil ve Hisse Senedi Arasındaki Farklar</vt:lpstr>
      <vt:lpstr>Hisse Senedi Değer Türleri</vt:lpstr>
      <vt:lpstr>Hisse Senedi Değerleme</vt:lpstr>
      <vt:lpstr>Hisse Senedi Değerini Etkileyen Faktörler</vt:lpstr>
      <vt:lpstr>Hisse Senedi Değerlemede temel Yaklaşımlar</vt:lpstr>
      <vt:lpstr>Kar Paylarına göre Hisse Senedi Değerleme</vt:lpstr>
      <vt:lpstr>Kar Paylarının Değişmemesi Durumu (Sıfır Büyüme)</vt:lpstr>
      <vt:lpstr>Örnek</vt:lpstr>
      <vt:lpstr>Kar Paylarının Sabit Büyümesi</vt:lpstr>
      <vt:lpstr>Örnek</vt:lpstr>
      <vt:lpstr>Kar Paylarının Değişken Oranda Büyümesi</vt:lpstr>
      <vt:lpstr>Örnek</vt:lpstr>
      <vt:lpstr>Piyasa Çarpanları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Semih YILMAZER</dc:creator>
  <cp:lastModifiedBy>Semih YILMAZER</cp:lastModifiedBy>
  <cp:revision>29</cp:revision>
  <dcterms:created xsi:type="dcterms:W3CDTF">2024-10-21T11:13:45Z</dcterms:created>
  <dcterms:modified xsi:type="dcterms:W3CDTF">2025-01-04T20:57:20Z</dcterms:modified>
</cp:coreProperties>
</file>