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34"/>
  </p:notesMasterIdLst>
  <p:sldIdLst>
    <p:sldId id="256" r:id="rId2"/>
    <p:sldId id="257" r:id="rId3"/>
    <p:sldId id="280" r:id="rId4"/>
    <p:sldId id="281" r:id="rId5"/>
    <p:sldId id="282" r:id="rId6"/>
    <p:sldId id="283" r:id="rId7"/>
    <p:sldId id="284" r:id="rId8"/>
    <p:sldId id="285" r:id="rId9"/>
    <p:sldId id="465" r:id="rId10"/>
    <p:sldId id="466" r:id="rId11"/>
    <p:sldId id="467" r:id="rId12"/>
    <p:sldId id="286" r:id="rId13"/>
    <p:sldId id="397" r:id="rId14"/>
    <p:sldId id="398" r:id="rId15"/>
    <p:sldId id="464" r:id="rId16"/>
    <p:sldId id="411" r:id="rId17"/>
    <p:sldId id="412" r:id="rId18"/>
    <p:sldId id="413" r:id="rId19"/>
    <p:sldId id="418" r:id="rId20"/>
    <p:sldId id="429" r:id="rId21"/>
    <p:sldId id="431" r:id="rId22"/>
    <p:sldId id="434" r:id="rId23"/>
    <p:sldId id="436" r:id="rId24"/>
    <p:sldId id="437" r:id="rId25"/>
    <p:sldId id="459" r:id="rId26"/>
    <p:sldId id="463" r:id="rId27"/>
    <p:sldId id="260" r:id="rId28"/>
    <p:sldId id="272" r:id="rId29"/>
    <p:sldId id="273" r:id="rId30"/>
    <p:sldId id="274" r:id="rId31"/>
    <p:sldId id="262" r:id="rId32"/>
    <p:sldId id="275" r:id="rId3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Açık Stil 1 - Vurgu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Açık Stil 1 - Vurgu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C89EF96-8CEA-46FF-86C4-4CE0E7609802}" styleName="Açık Stil 3 - Vurgu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autoAdjust="0"/>
    <p:restoredTop sz="94660"/>
  </p:normalViewPr>
  <p:slideViewPr>
    <p:cSldViewPr snapToGrid="0">
      <p:cViewPr varScale="1">
        <p:scale>
          <a:sx n="90" d="100"/>
          <a:sy n="90" d="100"/>
        </p:scale>
        <p:origin x="8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AFA4D6-AC42-4FC4-A9CB-AF469A1965C4}" type="doc">
      <dgm:prSet loTypeId="urn:microsoft.com/office/officeart/2016/7/layout/LinearBlockProcessNumbered" loCatId="process" qsTypeId="urn:microsoft.com/office/officeart/2005/8/quickstyle/simple1" qsCatId="simple" csTypeId="urn:microsoft.com/office/officeart/2005/8/colors/colorful1" csCatId="colorful"/>
      <dgm:spPr/>
      <dgm:t>
        <a:bodyPr/>
        <a:lstStyle/>
        <a:p>
          <a:endParaRPr lang="en-US"/>
        </a:p>
      </dgm:t>
    </dgm:pt>
    <dgm:pt modelId="{E0B2B4E0-4709-4E44-863C-E6895B7220EA}">
      <dgm:prSet/>
      <dgm:spPr/>
      <dgm:t>
        <a:bodyPr/>
        <a:lstStyle/>
        <a:p>
          <a:r>
            <a:rPr lang="tr-TR"/>
            <a:t>Uzun dönemli yatırımlardır. Bu nedenle kararla uygulamaya konduğunda geri dönüşü zor olur. </a:t>
          </a:r>
          <a:endParaRPr lang="en-US"/>
        </a:p>
      </dgm:t>
    </dgm:pt>
    <dgm:pt modelId="{C0F14630-23DF-4AF8-B423-CD6F1A681520}" type="parTrans" cxnId="{D5E1B819-505C-40AC-AF62-79FD3D765A6F}">
      <dgm:prSet/>
      <dgm:spPr/>
      <dgm:t>
        <a:bodyPr/>
        <a:lstStyle/>
        <a:p>
          <a:endParaRPr lang="en-US"/>
        </a:p>
      </dgm:t>
    </dgm:pt>
    <dgm:pt modelId="{EFED1F04-A302-45F5-8606-0945A4D9354D}" type="sibTrans" cxnId="{D5E1B819-505C-40AC-AF62-79FD3D765A6F}">
      <dgm:prSet phldrT="01" phldr="0"/>
      <dgm:spPr/>
      <dgm:t>
        <a:bodyPr/>
        <a:lstStyle/>
        <a:p>
          <a:r>
            <a:rPr lang="en-US"/>
            <a:t>01</a:t>
          </a:r>
        </a:p>
      </dgm:t>
    </dgm:pt>
    <dgm:pt modelId="{5186C2EE-CBA2-4181-BAEA-C6F264E2DA2E}">
      <dgm:prSet/>
      <dgm:spPr/>
      <dgm:t>
        <a:bodyPr/>
        <a:lstStyle/>
        <a:p>
          <a:r>
            <a:rPr lang="tr-TR"/>
            <a:t>Yatırım büyüklüğü doğru belirlenmelidir. Atıl kapasite veya rekabeti zora sokma gibi riskler mevcuttur. </a:t>
          </a:r>
          <a:endParaRPr lang="en-US"/>
        </a:p>
      </dgm:t>
    </dgm:pt>
    <dgm:pt modelId="{2ACDE76C-CD40-4994-A72E-C2E732428DC1}" type="parTrans" cxnId="{F608A906-4370-4E4F-A5B0-1B8500B8F2EF}">
      <dgm:prSet/>
      <dgm:spPr/>
      <dgm:t>
        <a:bodyPr/>
        <a:lstStyle/>
        <a:p>
          <a:endParaRPr lang="en-US"/>
        </a:p>
      </dgm:t>
    </dgm:pt>
    <dgm:pt modelId="{1102803B-F65C-495C-BB67-BEE77448B432}" type="sibTrans" cxnId="{F608A906-4370-4E4F-A5B0-1B8500B8F2EF}">
      <dgm:prSet phldrT="02" phldr="0"/>
      <dgm:spPr/>
      <dgm:t>
        <a:bodyPr/>
        <a:lstStyle/>
        <a:p>
          <a:r>
            <a:rPr lang="en-US"/>
            <a:t>02</a:t>
          </a:r>
        </a:p>
      </dgm:t>
    </dgm:pt>
    <dgm:pt modelId="{4EA290DD-1E38-48AC-9D7E-60521B80692C}">
      <dgm:prSet/>
      <dgm:spPr/>
      <dgm:t>
        <a:bodyPr/>
        <a:lstStyle/>
        <a:p>
          <a:r>
            <a:rPr lang="tr-TR"/>
            <a:t>Finansmanının yatırım öncesinde belirlenmesi ve yeterli finansmanın sağlanması gerekir. </a:t>
          </a:r>
          <a:endParaRPr lang="en-US"/>
        </a:p>
      </dgm:t>
    </dgm:pt>
    <dgm:pt modelId="{80C834A4-1249-4FCA-8735-400237AAC19A}" type="parTrans" cxnId="{679E6109-DB62-4D59-894D-539F65A64350}">
      <dgm:prSet/>
      <dgm:spPr/>
      <dgm:t>
        <a:bodyPr/>
        <a:lstStyle/>
        <a:p>
          <a:endParaRPr lang="en-US"/>
        </a:p>
      </dgm:t>
    </dgm:pt>
    <dgm:pt modelId="{36FF859E-5327-4B72-B488-A0555B45D457}" type="sibTrans" cxnId="{679E6109-DB62-4D59-894D-539F65A64350}">
      <dgm:prSet phldrT="03" phldr="0"/>
      <dgm:spPr/>
      <dgm:t>
        <a:bodyPr/>
        <a:lstStyle/>
        <a:p>
          <a:r>
            <a:rPr lang="en-US"/>
            <a:t>03</a:t>
          </a:r>
        </a:p>
      </dgm:t>
    </dgm:pt>
    <dgm:pt modelId="{55B95A68-12F7-451C-A4E1-1CDEF60F0D01}" type="pres">
      <dgm:prSet presAssocID="{3AAFA4D6-AC42-4FC4-A9CB-AF469A1965C4}" presName="Name0" presStyleCnt="0">
        <dgm:presLayoutVars>
          <dgm:animLvl val="lvl"/>
          <dgm:resizeHandles val="exact"/>
        </dgm:presLayoutVars>
      </dgm:prSet>
      <dgm:spPr/>
    </dgm:pt>
    <dgm:pt modelId="{00E694FB-A2CE-4263-8350-D82D9320AF96}" type="pres">
      <dgm:prSet presAssocID="{E0B2B4E0-4709-4E44-863C-E6895B7220EA}" presName="compositeNode" presStyleCnt="0">
        <dgm:presLayoutVars>
          <dgm:bulletEnabled val="1"/>
        </dgm:presLayoutVars>
      </dgm:prSet>
      <dgm:spPr/>
    </dgm:pt>
    <dgm:pt modelId="{EED4C65C-168C-4EBE-BC47-012AEA1CB16B}" type="pres">
      <dgm:prSet presAssocID="{E0B2B4E0-4709-4E44-863C-E6895B7220EA}" presName="bgRect" presStyleLbl="alignNode1" presStyleIdx="0" presStyleCnt="3"/>
      <dgm:spPr/>
    </dgm:pt>
    <dgm:pt modelId="{604938FB-04A3-4F6A-BFC0-C21D06BC2FEC}" type="pres">
      <dgm:prSet presAssocID="{EFED1F04-A302-45F5-8606-0945A4D9354D}" presName="sibTransNodeRect" presStyleLbl="alignNode1" presStyleIdx="0" presStyleCnt="3">
        <dgm:presLayoutVars>
          <dgm:chMax val="0"/>
          <dgm:bulletEnabled val="1"/>
        </dgm:presLayoutVars>
      </dgm:prSet>
      <dgm:spPr/>
    </dgm:pt>
    <dgm:pt modelId="{D52D1BFB-5074-4C24-9E79-BAD727F84A97}" type="pres">
      <dgm:prSet presAssocID="{E0B2B4E0-4709-4E44-863C-E6895B7220EA}" presName="nodeRect" presStyleLbl="alignNode1" presStyleIdx="0" presStyleCnt="3">
        <dgm:presLayoutVars>
          <dgm:bulletEnabled val="1"/>
        </dgm:presLayoutVars>
      </dgm:prSet>
      <dgm:spPr/>
    </dgm:pt>
    <dgm:pt modelId="{AA65A188-32CB-440F-A279-63C015265A1F}" type="pres">
      <dgm:prSet presAssocID="{EFED1F04-A302-45F5-8606-0945A4D9354D}" presName="sibTrans" presStyleCnt="0"/>
      <dgm:spPr/>
    </dgm:pt>
    <dgm:pt modelId="{57FE5BDD-8C2D-43AA-A019-8F25308D73D6}" type="pres">
      <dgm:prSet presAssocID="{5186C2EE-CBA2-4181-BAEA-C6F264E2DA2E}" presName="compositeNode" presStyleCnt="0">
        <dgm:presLayoutVars>
          <dgm:bulletEnabled val="1"/>
        </dgm:presLayoutVars>
      </dgm:prSet>
      <dgm:spPr/>
    </dgm:pt>
    <dgm:pt modelId="{2F754C27-C48B-4076-B470-22C531E028EE}" type="pres">
      <dgm:prSet presAssocID="{5186C2EE-CBA2-4181-BAEA-C6F264E2DA2E}" presName="bgRect" presStyleLbl="alignNode1" presStyleIdx="1" presStyleCnt="3"/>
      <dgm:spPr/>
    </dgm:pt>
    <dgm:pt modelId="{FC834A86-6DE1-4C97-B851-886E4DE9620A}" type="pres">
      <dgm:prSet presAssocID="{1102803B-F65C-495C-BB67-BEE77448B432}" presName="sibTransNodeRect" presStyleLbl="alignNode1" presStyleIdx="1" presStyleCnt="3">
        <dgm:presLayoutVars>
          <dgm:chMax val="0"/>
          <dgm:bulletEnabled val="1"/>
        </dgm:presLayoutVars>
      </dgm:prSet>
      <dgm:spPr/>
    </dgm:pt>
    <dgm:pt modelId="{1DC6B694-8343-42D5-AD62-D94EE5231672}" type="pres">
      <dgm:prSet presAssocID="{5186C2EE-CBA2-4181-BAEA-C6F264E2DA2E}" presName="nodeRect" presStyleLbl="alignNode1" presStyleIdx="1" presStyleCnt="3">
        <dgm:presLayoutVars>
          <dgm:bulletEnabled val="1"/>
        </dgm:presLayoutVars>
      </dgm:prSet>
      <dgm:spPr/>
    </dgm:pt>
    <dgm:pt modelId="{35DCC03D-C85D-4A42-80EF-63221D247088}" type="pres">
      <dgm:prSet presAssocID="{1102803B-F65C-495C-BB67-BEE77448B432}" presName="sibTrans" presStyleCnt="0"/>
      <dgm:spPr/>
    </dgm:pt>
    <dgm:pt modelId="{353EFC54-FC4C-4C89-B9BA-BE86089E8752}" type="pres">
      <dgm:prSet presAssocID="{4EA290DD-1E38-48AC-9D7E-60521B80692C}" presName="compositeNode" presStyleCnt="0">
        <dgm:presLayoutVars>
          <dgm:bulletEnabled val="1"/>
        </dgm:presLayoutVars>
      </dgm:prSet>
      <dgm:spPr/>
    </dgm:pt>
    <dgm:pt modelId="{743F5117-F7AF-41A4-B598-DBBF949C2A60}" type="pres">
      <dgm:prSet presAssocID="{4EA290DD-1E38-48AC-9D7E-60521B80692C}" presName="bgRect" presStyleLbl="alignNode1" presStyleIdx="2" presStyleCnt="3"/>
      <dgm:spPr/>
    </dgm:pt>
    <dgm:pt modelId="{8DAE9A60-88D7-4626-92BD-C6555D4BEB04}" type="pres">
      <dgm:prSet presAssocID="{36FF859E-5327-4B72-B488-A0555B45D457}" presName="sibTransNodeRect" presStyleLbl="alignNode1" presStyleIdx="2" presStyleCnt="3">
        <dgm:presLayoutVars>
          <dgm:chMax val="0"/>
          <dgm:bulletEnabled val="1"/>
        </dgm:presLayoutVars>
      </dgm:prSet>
      <dgm:spPr/>
    </dgm:pt>
    <dgm:pt modelId="{0C0F69E2-F0F5-40FA-AA49-5A4AC694BD32}" type="pres">
      <dgm:prSet presAssocID="{4EA290DD-1E38-48AC-9D7E-60521B80692C}" presName="nodeRect" presStyleLbl="alignNode1" presStyleIdx="2" presStyleCnt="3">
        <dgm:presLayoutVars>
          <dgm:bulletEnabled val="1"/>
        </dgm:presLayoutVars>
      </dgm:prSet>
      <dgm:spPr/>
    </dgm:pt>
  </dgm:ptLst>
  <dgm:cxnLst>
    <dgm:cxn modelId="{2AC47300-1BD7-4A08-B863-88CCB483A7E9}" type="presOf" srcId="{36FF859E-5327-4B72-B488-A0555B45D457}" destId="{8DAE9A60-88D7-4626-92BD-C6555D4BEB04}" srcOrd="0" destOrd="0" presId="urn:microsoft.com/office/officeart/2016/7/layout/LinearBlockProcessNumbered"/>
    <dgm:cxn modelId="{57C3F701-7B0A-47E5-B891-A632D83987EF}" type="presOf" srcId="{5186C2EE-CBA2-4181-BAEA-C6F264E2DA2E}" destId="{2F754C27-C48B-4076-B470-22C531E028EE}" srcOrd="0" destOrd="0" presId="urn:microsoft.com/office/officeart/2016/7/layout/LinearBlockProcessNumbered"/>
    <dgm:cxn modelId="{F608A906-4370-4E4F-A5B0-1B8500B8F2EF}" srcId="{3AAFA4D6-AC42-4FC4-A9CB-AF469A1965C4}" destId="{5186C2EE-CBA2-4181-BAEA-C6F264E2DA2E}" srcOrd="1" destOrd="0" parTransId="{2ACDE76C-CD40-4994-A72E-C2E732428DC1}" sibTransId="{1102803B-F65C-495C-BB67-BEE77448B432}"/>
    <dgm:cxn modelId="{679E6109-DB62-4D59-894D-539F65A64350}" srcId="{3AAFA4D6-AC42-4FC4-A9CB-AF469A1965C4}" destId="{4EA290DD-1E38-48AC-9D7E-60521B80692C}" srcOrd="2" destOrd="0" parTransId="{80C834A4-1249-4FCA-8735-400237AAC19A}" sibTransId="{36FF859E-5327-4B72-B488-A0555B45D457}"/>
    <dgm:cxn modelId="{AB3E6A0F-A85D-4811-9F36-E1FD4124433F}" type="presOf" srcId="{5186C2EE-CBA2-4181-BAEA-C6F264E2DA2E}" destId="{1DC6B694-8343-42D5-AD62-D94EE5231672}" srcOrd="1" destOrd="0" presId="urn:microsoft.com/office/officeart/2016/7/layout/LinearBlockProcessNumbered"/>
    <dgm:cxn modelId="{D5E1B819-505C-40AC-AF62-79FD3D765A6F}" srcId="{3AAFA4D6-AC42-4FC4-A9CB-AF469A1965C4}" destId="{E0B2B4E0-4709-4E44-863C-E6895B7220EA}" srcOrd="0" destOrd="0" parTransId="{C0F14630-23DF-4AF8-B423-CD6F1A681520}" sibTransId="{EFED1F04-A302-45F5-8606-0945A4D9354D}"/>
    <dgm:cxn modelId="{4BC5332A-CF83-4E8A-A12B-9E5968842EB0}" type="presOf" srcId="{EFED1F04-A302-45F5-8606-0945A4D9354D}" destId="{604938FB-04A3-4F6A-BFC0-C21D06BC2FEC}" srcOrd="0" destOrd="0" presId="urn:microsoft.com/office/officeart/2016/7/layout/LinearBlockProcessNumbered"/>
    <dgm:cxn modelId="{E0484E3F-23DB-48ED-AB38-F1ED7FA8FB83}" type="presOf" srcId="{E0B2B4E0-4709-4E44-863C-E6895B7220EA}" destId="{EED4C65C-168C-4EBE-BC47-012AEA1CB16B}" srcOrd="0" destOrd="0" presId="urn:microsoft.com/office/officeart/2016/7/layout/LinearBlockProcessNumbered"/>
    <dgm:cxn modelId="{E107F750-B433-42B3-B646-FFBFC989BFBF}" type="presOf" srcId="{1102803B-F65C-495C-BB67-BEE77448B432}" destId="{FC834A86-6DE1-4C97-B851-886E4DE9620A}" srcOrd="0" destOrd="0" presId="urn:microsoft.com/office/officeart/2016/7/layout/LinearBlockProcessNumbered"/>
    <dgm:cxn modelId="{CA5BA07D-4CEB-43B1-BDFE-B079EA5072A0}" type="presOf" srcId="{4EA290DD-1E38-48AC-9D7E-60521B80692C}" destId="{743F5117-F7AF-41A4-B598-DBBF949C2A60}" srcOrd="0" destOrd="0" presId="urn:microsoft.com/office/officeart/2016/7/layout/LinearBlockProcessNumbered"/>
    <dgm:cxn modelId="{FC971196-DD99-4948-A1CF-8EB88D3EA82A}" type="presOf" srcId="{3AAFA4D6-AC42-4FC4-A9CB-AF469A1965C4}" destId="{55B95A68-12F7-451C-A4E1-1CDEF60F0D01}" srcOrd="0" destOrd="0" presId="urn:microsoft.com/office/officeart/2016/7/layout/LinearBlockProcessNumbered"/>
    <dgm:cxn modelId="{D1FE69D3-FAE8-4BFA-A60A-30711733DB7A}" type="presOf" srcId="{E0B2B4E0-4709-4E44-863C-E6895B7220EA}" destId="{D52D1BFB-5074-4C24-9E79-BAD727F84A97}" srcOrd="1" destOrd="0" presId="urn:microsoft.com/office/officeart/2016/7/layout/LinearBlockProcessNumbered"/>
    <dgm:cxn modelId="{2C2677D4-CF88-4934-B15E-A3410C6882FE}" type="presOf" srcId="{4EA290DD-1E38-48AC-9D7E-60521B80692C}" destId="{0C0F69E2-F0F5-40FA-AA49-5A4AC694BD32}" srcOrd="1" destOrd="0" presId="urn:microsoft.com/office/officeart/2016/7/layout/LinearBlockProcessNumbered"/>
    <dgm:cxn modelId="{AB2B7F6C-6AC0-4ACA-B024-4507F5089DA2}" type="presParOf" srcId="{55B95A68-12F7-451C-A4E1-1CDEF60F0D01}" destId="{00E694FB-A2CE-4263-8350-D82D9320AF96}" srcOrd="0" destOrd="0" presId="urn:microsoft.com/office/officeart/2016/7/layout/LinearBlockProcessNumbered"/>
    <dgm:cxn modelId="{C1659D50-D6FA-4068-8611-0FD4DEBC81BA}" type="presParOf" srcId="{00E694FB-A2CE-4263-8350-D82D9320AF96}" destId="{EED4C65C-168C-4EBE-BC47-012AEA1CB16B}" srcOrd="0" destOrd="0" presId="urn:microsoft.com/office/officeart/2016/7/layout/LinearBlockProcessNumbered"/>
    <dgm:cxn modelId="{91AE2C6B-D05A-486D-BC95-DBEFC8D2C3EC}" type="presParOf" srcId="{00E694FB-A2CE-4263-8350-D82D9320AF96}" destId="{604938FB-04A3-4F6A-BFC0-C21D06BC2FEC}" srcOrd="1" destOrd="0" presId="urn:microsoft.com/office/officeart/2016/7/layout/LinearBlockProcessNumbered"/>
    <dgm:cxn modelId="{A831C778-4343-4323-9543-F667F39D602E}" type="presParOf" srcId="{00E694FB-A2CE-4263-8350-D82D9320AF96}" destId="{D52D1BFB-5074-4C24-9E79-BAD727F84A97}" srcOrd="2" destOrd="0" presId="urn:microsoft.com/office/officeart/2016/7/layout/LinearBlockProcessNumbered"/>
    <dgm:cxn modelId="{36516529-9409-4DEB-82DB-D4E605AC33A5}" type="presParOf" srcId="{55B95A68-12F7-451C-A4E1-1CDEF60F0D01}" destId="{AA65A188-32CB-440F-A279-63C015265A1F}" srcOrd="1" destOrd="0" presId="urn:microsoft.com/office/officeart/2016/7/layout/LinearBlockProcessNumbered"/>
    <dgm:cxn modelId="{4A763D3C-E08A-42DB-B7C2-4DD1C5702056}" type="presParOf" srcId="{55B95A68-12F7-451C-A4E1-1CDEF60F0D01}" destId="{57FE5BDD-8C2D-43AA-A019-8F25308D73D6}" srcOrd="2" destOrd="0" presId="urn:microsoft.com/office/officeart/2016/7/layout/LinearBlockProcessNumbered"/>
    <dgm:cxn modelId="{EBBB9621-4EF5-4370-8EAC-5CE57F23BEDB}" type="presParOf" srcId="{57FE5BDD-8C2D-43AA-A019-8F25308D73D6}" destId="{2F754C27-C48B-4076-B470-22C531E028EE}" srcOrd="0" destOrd="0" presId="urn:microsoft.com/office/officeart/2016/7/layout/LinearBlockProcessNumbered"/>
    <dgm:cxn modelId="{ADAF6222-CD54-4E5D-8F02-950BF7EABCA0}" type="presParOf" srcId="{57FE5BDD-8C2D-43AA-A019-8F25308D73D6}" destId="{FC834A86-6DE1-4C97-B851-886E4DE9620A}" srcOrd="1" destOrd="0" presId="urn:microsoft.com/office/officeart/2016/7/layout/LinearBlockProcessNumbered"/>
    <dgm:cxn modelId="{D497BC0C-0063-4376-8C85-A00499B1DBEC}" type="presParOf" srcId="{57FE5BDD-8C2D-43AA-A019-8F25308D73D6}" destId="{1DC6B694-8343-42D5-AD62-D94EE5231672}" srcOrd="2" destOrd="0" presId="urn:microsoft.com/office/officeart/2016/7/layout/LinearBlockProcessNumbered"/>
    <dgm:cxn modelId="{F125C92F-E299-4D6E-90D6-8B8384649735}" type="presParOf" srcId="{55B95A68-12F7-451C-A4E1-1CDEF60F0D01}" destId="{35DCC03D-C85D-4A42-80EF-63221D247088}" srcOrd="3" destOrd="0" presId="urn:microsoft.com/office/officeart/2016/7/layout/LinearBlockProcessNumbered"/>
    <dgm:cxn modelId="{262A5DA7-FE39-4A4C-9E6F-4319F8028B45}" type="presParOf" srcId="{55B95A68-12F7-451C-A4E1-1CDEF60F0D01}" destId="{353EFC54-FC4C-4C89-B9BA-BE86089E8752}" srcOrd="4" destOrd="0" presId="urn:microsoft.com/office/officeart/2016/7/layout/LinearBlockProcessNumbered"/>
    <dgm:cxn modelId="{F04D73B2-88A8-45C5-BAD6-658B7E83FA57}" type="presParOf" srcId="{353EFC54-FC4C-4C89-B9BA-BE86089E8752}" destId="{743F5117-F7AF-41A4-B598-DBBF949C2A60}" srcOrd="0" destOrd="0" presId="urn:microsoft.com/office/officeart/2016/7/layout/LinearBlockProcessNumbered"/>
    <dgm:cxn modelId="{4061F69B-6070-4D0B-B3C5-3CB9D1DA2535}" type="presParOf" srcId="{353EFC54-FC4C-4C89-B9BA-BE86089E8752}" destId="{8DAE9A60-88D7-4626-92BD-C6555D4BEB04}" srcOrd="1" destOrd="0" presId="urn:microsoft.com/office/officeart/2016/7/layout/LinearBlockProcessNumbered"/>
    <dgm:cxn modelId="{2A4C3D83-7AE4-4D8D-8F32-01515252A8E2}" type="presParOf" srcId="{353EFC54-FC4C-4C89-B9BA-BE86089E8752}" destId="{0C0F69E2-F0F5-40FA-AA49-5A4AC694BD32}"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831305-7566-4A9A-9A00-6F2D117F39E8}"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C1791263-6598-4CBF-9B09-71CD9002F126}">
      <dgm:prSet/>
      <dgm:spPr/>
      <dgm:t>
        <a:bodyPr/>
        <a:lstStyle/>
        <a:p>
          <a:r>
            <a:rPr lang="tr-TR"/>
            <a:t>Yöntemler ikiye ayrılmaktadır:</a:t>
          </a:r>
          <a:endParaRPr lang="en-US"/>
        </a:p>
      </dgm:t>
    </dgm:pt>
    <dgm:pt modelId="{BBE1DF3D-4A72-4AFE-B448-C82E3D1D042C}" type="parTrans" cxnId="{02500BFF-4112-485A-A57C-8C9957D98608}">
      <dgm:prSet/>
      <dgm:spPr/>
      <dgm:t>
        <a:bodyPr/>
        <a:lstStyle/>
        <a:p>
          <a:endParaRPr lang="en-US"/>
        </a:p>
      </dgm:t>
    </dgm:pt>
    <dgm:pt modelId="{44C687FE-E849-418C-8CBF-A83AD16CB564}" type="sibTrans" cxnId="{02500BFF-4112-485A-A57C-8C9957D98608}">
      <dgm:prSet/>
      <dgm:spPr/>
      <dgm:t>
        <a:bodyPr/>
        <a:lstStyle/>
        <a:p>
          <a:endParaRPr lang="en-US"/>
        </a:p>
      </dgm:t>
    </dgm:pt>
    <dgm:pt modelId="{9A012833-E04E-46B0-8829-3FF09A1ADC81}">
      <dgm:prSet/>
      <dgm:spPr/>
      <dgm:t>
        <a:bodyPr/>
        <a:lstStyle/>
        <a:p>
          <a:r>
            <a:rPr lang="tr-TR"/>
            <a:t>Paranın Zaman Değerini Dikkate Alan Yöntemler</a:t>
          </a:r>
          <a:endParaRPr lang="en-US"/>
        </a:p>
      </dgm:t>
    </dgm:pt>
    <dgm:pt modelId="{F5163EA5-736D-4AE3-B09A-30F40023592C}" type="parTrans" cxnId="{626A828E-731C-415B-A9F4-5E751EED8F2A}">
      <dgm:prSet/>
      <dgm:spPr/>
      <dgm:t>
        <a:bodyPr/>
        <a:lstStyle/>
        <a:p>
          <a:endParaRPr lang="en-US"/>
        </a:p>
      </dgm:t>
    </dgm:pt>
    <dgm:pt modelId="{9CF7D8A6-5601-4558-8B74-12D1B01BE83E}" type="sibTrans" cxnId="{626A828E-731C-415B-A9F4-5E751EED8F2A}">
      <dgm:prSet/>
      <dgm:spPr/>
      <dgm:t>
        <a:bodyPr/>
        <a:lstStyle/>
        <a:p>
          <a:endParaRPr lang="en-US"/>
        </a:p>
      </dgm:t>
    </dgm:pt>
    <dgm:pt modelId="{82278AC2-3A82-493F-B4E8-FC0D3F7704ED}">
      <dgm:prSet/>
      <dgm:spPr/>
      <dgm:t>
        <a:bodyPr/>
        <a:lstStyle/>
        <a:p>
          <a:r>
            <a:rPr lang="tr-TR"/>
            <a:t>Paranın Zaman Değerini Dikkate Almayan Yöntemler</a:t>
          </a:r>
          <a:endParaRPr lang="en-US"/>
        </a:p>
      </dgm:t>
    </dgm:pt>
    <dgm:pt modelId="{932B9C20-B1D6-42A5-B3B4-A5CD3E892905}" type="parTrans" cxnId="{E69B8B93-06D7-4F48-9D10-83BB11A37A08}">
      <dgm:prSet/>
      <dgm:spPr/>
      <dgm:t>
        <a:bodyPr/>
        <a:lstStyle/>
        <a:p>
          <a:endParaRPr lang="en-US"/>
        </a:p>
      </dgm:t>
    </dgm:pt>
    <dgm:pt modelId="{FB834186-AAA8-4068-86D9-75A87A936C48}" type="sibTrans" cxnId="{E69B8B93-06D7-4F48-9D10-83BB11A37A08}">
      <dgm:prSet/>
      <dgm:spPr/>
      <dgm:t>
        <a:bodyPr/>
        <a:lstStyle/>
        <a:p>
          <a:endParaRPr lang="en-US"/>
        </a:p>
      </dgm:t>
    </dgm:pt>
    <dgm:pt modelId="{CFBC2DA3-F35A-4F24-A7C3-962AA4A4114B}" type="pres">
      <dgm:prSet presAssocID="{DD831305-7566-4A9A-9A00-6F2D117F39E8}" presName="hierChild1" presStyleCnt="0">
        <dgm:presLayoutVars>
          <dgm:chPref val="1"/>
          <dgm:dir/>
          <dgm:animOne val="branch"/>
          <dgm:animLvl val="lvl"/>
          <dgm:resizeHandles/>
        </dgm:presLayoutVars>
      </dgm:prSet>
      <dgm:spPr/>
    </dgm:pt>
    <dgm:pt modelId="{B0984F06-0F75-4C6D-A8DD-2E83CFD4B160}" type="pres">
      <dgm:prSet presAssocID="{C1791263-6598-4CBF-9B09-71CD9002F126}" presName="hierRoot1" presStyleCnt="0"/>
      <dgm:spPr/>
    </dgm:pt>
    <dgm:pt modelId="{CBC888C1-ACAD-48ED-95C7-409E8234B580}" type="pres">
      <dgm:prSet presAssocID="{C1791263-6598-4CBF-9B09-71CD9002F126}" presName="composite" presStyleCnt="0"/>
      <dgm:spPr/>
    </dgm:pt>
    <dgm:pt modelId="{2DEFA40E-394E-45D0-923A-31C6031AD795}" type="pres">
      <dgm:prSet presAssocID="{C1791263-6598-4CBF-9B09-71CD9002F126}" presName="background" presStyleLbl="node0" presStyleIdx="0" presStyleCnt="1"/>
      <dgm:spPr/>
    </dgm:pt>
    <dgm:pt modelId="{6C878406-E636-4912-B259-44DEFEA2E580}" type="pres">
      <dgm:prSet presAssocID="{C1791263-6598-4CBF-9B09-71CD9002F126}" presName="text" presStyleLbl="fgAcc0" presStyleIdx="0" presStyleCnt="1">
        <dgm:presLayoutVars>
          <dgm:chPref val="3"/>
        </dgm:presLayoutVars>
      </dgm:prSet>
      <dgm:spPr/>
    </dgm:pt>
    <dgm:pt modelId="{08066750-42F4-4FB8-BD82-3D5CB164469A}" type="pres">
      <dgm:prSet presAssocID="{C1791263-6598-4CBF-9B09-71CD9002F126}" presName="hierChild2" presStyleCnt="0"/>
      <dgm:spPr/>
    </dgm:pt>
    <dgm:pt modelId="{75858044-52A4-4A20-9F9A-E13FB0AB1032}" type="pres">
      <dgm:prSet presAssocID="{F5163EA5-736D-4AE3-B09A-30F40023592C}" presName="Name10" presStyleLbl="parChTrans1D2" presStyleIdx="0" presStyleCnt="2"/>
      <dgm:spPr/>
    </dgm:pt>
    <dgm:pt modelId="{51B74B99-54A6-4D9C-B990-0454D5777FBF}" type="pres">
      <dgm:prSet presAssocID="{9A012833-E04E-46B0-8829-3FF09A1ADC81}" presName="hierRoot2" presStyleCnt="0"/>
      <dgm:spPr/>
    </dgm:pt>
    <dgm:pt modelId="{B0D1105E-4D45-4AC1-B052-9A1D6E31BF04}" type="pres">
      <dgm:prSet presAssocID="{9A012833-E04E-46B0-8829-3FF09A1ADC81}" presName="composite2" presStyleCnt="0"/>
      <dgm:spPr/>
    </dgm:pt>
    <dgm:pt modelId="{89C00900-A6CC-4184-8530-A587050DAB89}" type="pres">
      <dgm:prSet presAssocID="{9A012833-E04E-46B0-8829-3FF09A1ADC81}" presName="background2" presStyleLbl="node2" presStyleIdx="0" presStyleCnt="2"/>
      <dgm:spPr/>
    </dgm:pt>
    <dgm:pt modelId="{9C9D1D10-0B52-48D5-A74D-750D36512D46}" type="pres">
      <dgm:prSet presAssocID="{9A012833-E04E-46B0-8829-3FF09A1ADC81}" presName="text2" presStyleLbl="fgAcc2" presStyleIdx="0" presStyleCnt="2">
        <dgm:presLayoutVars>
          <dgm:chPref val="3"/>
        </dgm:presLayoutVars>
      </dgm:prSet>
      <dgm:spPr/>
    </dgm:pt>
    <dgm:pt modelId="{249D8B05-B261-4C2B-A7E7-C5D31CB2DBCF}" type="pres">
      <dgm:prSet presAssocID="{9A012833-E04E-46B0-8829-3FF09A1ADC81}" presName="hierChild3" presStyleCnt="0"/>
      <dgm:spPr/>
    </dgm:pt>
    <dgm:pt modelId="{D8262060-AC52-48C3-AF3E-7644CF6A28EC}" type="pres">
      <dgm:prSet presAssocID="{932B9C20-B1D6-42A5-B3B4-A5CD3E892905}" presName="Name10" presStyleLbl="parChTrans1D2" presStyleIdx="1" presStyleCnt="2"/>
      <dgm:spPr/>
    </dgm:pt>
    <dgm:pt modelId="{D31AED4E-A018-488F-9D6B-7D8B3B25FD43}" type="pres">
      <dgm:prSet presAssocID="{82278AC2-3A82-493F-B4E8-FC0D3F7704ED}" presName="hierRoot2" presStyleCnt="0"/>
      <dgm:spPr/>
    </dgm:pt>
    <dgm:pt modelId="{1A0370F4-1ADA-46DC-A085-55C271EABCED}" type="pres">
      <dgm:prSet presAssocID="{82278AC2-3A82-493F-B4E8-FC0D3F7704ED}" presName="composite2" presStyleCnt="0"/>
      <dgm:spPr/>
    </dgm:pt>
    <dgm:pt modelId="{1348CF03-5E42-46EE-9ED1-C0AAF1A8D4F0}" type="pres">
      <dgm:prSet presAssocID="{82278AC2-3A82-493F-B4E8-FC0D3F7704ED}" presName="background2" presStyleLbl="node2" presStyleIdx="1" presStyleCnt="2"/>
      <dgm:spPr/>
    </dgm:pt>
    <dgm:pt modelId="{07F2800D-EB55-44DD-A881-0272B68C4BEE}" type="pres">
      <dgm:prSet presAssocID="{82278AC2-3A82-493F-B4E8-FC0D3F7704ED}" presName="text2" presStyleLbl="fgAcc2" presStyleIdx="1" presStyleCnt="2">
        <dgm:presLayoutVars>
          <dgm:chPref val="3"/>
        </dgm:presLayoutVars>
      </dgm:prSet>
      <dgm:spPr/>
    </dgm:pt>
    <dgm:pt modelId="{5E644EA5-FED4-4FE4-8168-9A8356D74077}" type="pres">
      <dgm:prSet presAssocID="{82278AC2-3A82-493F-B4E8-FC0D3F7704ED}" presName="hierChild3" presStyleCnt="0"/>
      <dgm:spPr/>
    </dgm:pt>
  </dgm:ptLst>
  <dgm:cxnLst>
    <dgm:cxn modelId="{F7EBC103-562E-4BFC-9E8D-BE9B29CD71E1}" type="presOf" srcId="{C1791263-6598-4CBF-9B09-71CD9002F126}" destId="{6C878406-E636-4912-B259-44DEFEA2E580}" srcOrd="0" destOrd="0" presId="urn:microsoft.com/office/officeart/2005/8/layout/hierarchy1"/>
    <dgm:cxn modelId="{92D7AA6B-6E8B-4243-B6B0-B644FDA45B99}" type="presOf" srcId="{82278AC2-3A82-493F-B4E8-FC0D3F7704ED}" destId="{07F2800D-EB55-44DD-A881-0272B68C4BEE}" srcOrd="0" destOrd="0" presId="urn:microsoft.com/office/officeart/2005/8/layout/hierarchy1"/>
    <dgm:cxn modelId="{0F48304D-2621-4E1F-924F-25BFD6B7B79F}" type="presOf" srcId="{932B9C20-B1D6-42A5-B3B4-A5CD3E892905}" destId="{D8262060-AC52-48C3-AF3E-7644CF6A28EC}" srcOrd="0" destOrd="0" presId="urn:microsoft.com/office/officeart/2005/8/layout/hierarchy1"/>
    <dgm:cxn modelId="{626A828E-731C-415B-A9F4-5E751EED8F2A}" srcId="{C1791263-6598-4CBF-9B09-71CD9002F126}" destId="{9A012833-E04E-46B0-8829-3FF09A1ADC81}" srcOrd="0" destOrd="0" parTransId="{F5163EA5-736D-4AE3-B09A-30F40023592C}" sibTransId="{9CF7D8A6-5601-4558-8B74-12D1B01BE83E}"/>
    <dgm:cxn modelId="{E69B8B93-06D7-4F48-9D10-83BB11A37A08}" srcId="{C1791263-6598-4CBF-9B09-71CD9002F126}" destId="{82278AC2-3A82-493F-B4E8-FC0D3F7704ED}" srcOrd="1" destOrd="0" parTransId="{932B9C20-B1D6-42A5-B3B4-A5CD3E892905}" sibTransId="{FB834186-AAA8-4068-86D9-75A87A936C48}"/>
    <dgm:cxn modelId="{84128398-1537-43D7-82C7-8E9320924241}" type="presOf" srcId="{F5163EA5-736D-4AE3-B09A-30F40023592C}" destId="{75858044-52A4-4A20-9F9A-E13FB0AB1032}" srcOrd="0" destOrd="0" presId="urn:microsoft.com/office/officeart/2005/8/layout/hierarchy1"/>
    <dgm:cxn modelId="{FAFE21B3-6C72-4160-A1EE-A597F4EFE7E4}" type="presOf" srcId="{DD831305-7566-4A9A-9A00-6F2D117F39E8}" destId="{CFBC2DA3-F35A-4F24-A7C3-962AA4A4114B}" srcOrd="0" destOrd="0" presId="urn:microsoft.com/office/officeart/2005/8/layout/hierarchy1"/>
    <dgm:cxn modelId="{E79989CB-229B-466A-94C6-76354FA744D4}" type="presOf" srcId="{9A012833-E04E-46B0-8829-3FF09A1ADC81}" destId="{9C9D1D10-0B52-48D5-A74D-750D36512D46}" srcOrd="0" destOrd="0" presId="urn:microsoft.com/office/officeart/2005/8/layout/hierarchy1"/>
    <dgm:cxn modelId="{02500BFF-4112-485A-A57C-8C9957D98608}" srcId="{DD831305-7566-4A9A-9A00-6F2D117F39E8}" destId="{C1791263-6598-4CBF-9B09-71CD9002F126}" srcOrd="0" destOrd="0" parTransId="{BBE1DF3D-4A72-4AFE-B448-C82E3D1D042C}" sibTransId="{44C687FE-E849-418C-8CBF-A83AD16CB564}"/>
    <dgm:cxn modelId="{3695133E-1726-4464-938A-1758442A40F3}" type="presParOf" srcId="{CFBC2DA3-F35A-4F24-A7C3-962AA4A4114B}" destId="{B0984F06-0F75-4C6D-A8DD-2E83CFD4B160}" srcOrd="0" destOrd="0" presId="urn:microsoft.com/office/officeart/2005/8/layout/hierarchy1"/>
    <dgm:cxn modelId="{40C2BAD7-2121-472E-A2C4-0659A5387D1F}" type="presParOf" srcId="{B0984F06-0F75-4C6D-A8DD-2E83CFD4B160}" destId="{CBC888C1-ACAD-48ED-95C7-409E8234B580}" srcOrd="0" destOrd="0" presId="urn:microsoft.com/office/officeart/2005/8/layout/hierarchy1"/>
    <dgm:cxn modelId="{264C8A80-C4C6-4A1B-820B-D091D2B2295F}" type="presParOf" srcId="{CBC888C1-ACAD-48ED-95C7-409E8234B580}" destId="{2DEFA40E-394E-45D0-923A-31C6031AD795}" srcOrd="0" destOrd="0" presId="urn:microsoft.com/office/officeart/2005/8/layout/hierarchy1"/>
    <dgm:cxn modelId="{2FDA592E-1EB3-49D5-AF0D-E44B093663A5}" type="presParOf" srcId="{CBC888C1-ACAD-48ED-95C7-409E8234B580}" destId="{6C878406-E636-4912-B259-44DEFEA2E580}" srcOrd="1" destOrd="0" presId="urn:microsoft.com/office/officeart/2005/8/layout/hierarchy1"/>
    <dgm:cxn modelId="{9AC55AFF-917C-47A5-A887-007BFB99F3D6}" type="presParOf" srcId="{B0984F06-0F75-4C6D-A8DD-2E83CFD4B160}" destId="{08066750-42F4-4FB8-BD82-3D5CB164469A}" srcOrd="1" destOrd="0" presId="urn:microsoft.com/office/officeart/2005/8/layout/hierarchy1"/>
    <dgm:cxn modelId="{A0BB3401-C945-4BEB-A2CF-879A473C5E03}" type="presParOf" srcId="{08066750-42F4-4FB8-BD82-3D5CB164469A}" destId="{75858044-52A4-4A20-9F9A-E13FB0AB1032}" srcOrd="0" destOrd="0" presId="urn:microsoft.com/office/officeart/2005/8/layout/hierarchy1"/>
    <dgm:cxn modelId="{78FEA6B0-FB91-49B2-A0C1-4EC80E416278}" type="presParOf" srcId="{08066750-42F4-4FB8-BD82-3D5CB164469A}" destId="{51B74B99-54A6-4D9C-B990-0454D5777FBF}" srcOrd="1" destOrd="0" presId="urn:microsoft.com/office/officeart/2005/8/layout/hierarchy1"/>
    <dgm:cxn modelId="{6DD0787E-1B52-4549-A838-B67B94DDA35E}" type="presParOf" srcId="{51B74B99-54A6-4D9C-B990-0454D5777FBF}" destId="{B0D1105E-4D45-4AC1-B052-9A1D6E31BF04}" srcOrd="0" destOrd="0" presId="urn:microsoft.com/office/officeart/2005/8/layout/hierarchy1"/>
    <dgm:cxn modelId="{F2B0CCA0-66EA-4856-BBC2-239015423397}" type="presParOf" srcId="{B0D1105E-4D45-4AC1-B052-9A1D6E31BF04}" destId="{89C00900-A6CC-4184-8530-A587050DAB89}" srcOrd="0" destOrd="0" presId="urn:microsoft.com/office/officeart/2005/8/layout/hierarchy1"/>
    <dgm:cxn modelId="{AD1A8D8D-6432-4493-BC79-7B46C2572AC0}" type="presParOf" srcId="{B0D1105E-4D45-4AC1-B052-9A1D6E31BF04}" destId="{9C9D1D10-0B52-48D5-A74D-750D36512D46}" srcOrd="1" destOrd="0" presId="urn:microsoft.com/office/officeart/2005/8/layout/hierarchy1"/>
    <dgm:cxn modelId="{B3B9F3DF-1B24-4942-A322-76340DB8457D}" type="presParOf" srcId="{51B74B99-54A6-4D9C-B990-0454D5777FBF}" destId="{249D8B05-B261-4C2B-A7E7-C5D31CB2DBCF}" srcOrd="1" destOrd="0" presId="urn:microsoft.com/office/officeart/2005/8/layout/hierarchy1"/>
    <dgm:cxn modelId="{FDB96F82-A2C2-43DF-B4BB-D4817D859A8C}" type="presParOf" srcId="{08066750-42F4-4FB8-BD82-3D5CB164469A}" destId="{D8262060-AC52-48C3-AF3E-7644CF6A28EC}" srcOrd="2" destOrd="0" presId="urn:microsoft.com/office/officeart/2005/8/layout/hierarchy1"/>
    <dgm:cxn modelId="{417D301C-F86A-475B-8D57-EBA48E12261A}" type="presParOf" srcId="{08066750-42F4-4FB8-BD82-3D5CB164469A}" destId="{D31AED4E-A018-488F-9D6B-7D8B3B25FD43}" srcOrd="3" destOrd="0" presId="urn:microsoft.com/office/officeart/2005/8/layout/hierarchy1"/>
    <dgm:cxn modelId="{8DE7056C-6BE6-437C-BE4B-F79175E4E4CB}" type="presParOf" srcId="{D31AED4E-A018-488F-9D6B-7D8B3B25FD43}" destId="{1A0370F4-1ADA-46DC-A085-55C271EABCED}" srcOrd="0" destOrd="0" presId="urn:microsoft.com/office/officeart/2005/8/layout/hierarchy1"/>
    <dgm:cxn modelId="{E33D2090-9AF8-49F2-9D7D-3E3CDC57CA61}" type="presParOf" srcId="{1A0370F4-1ADA-46DC-A085-55C271EABCED}" destId="{1348CF03-5E42-46EE-9ED1-C0AAF1A8D4F0}" srcOrd="0" destOrd="0" presId="urn:microsoft.com/office/officeart/2005/8/layout/hierarchy1"/>
    <dgm:cxn modelId="{709B5719-01A1-4FB2-A09E-15F02AEF3141}" type="presParOf" srcId="{1A0370F4-1ADA-46DC-A085-55C271EABCED}" destId="{07F2800D-EB55-44DD-A881-0272B68C4BEE}" srcOrd="1" destOrd="0" presId="urn:microsoft.com/office/officeart/2005/8/layout/hierarchy1"/>
    <dgm:cxn modelId="{488492FA-8E02-456F-B413-FAD8D4996D0A}" type="presParOf" srcId="{D31AED4E-A018-488F-9D6B-7D8B3B25FD43}" destId="{5E644EA5-FED4-4FE4-8168-9A8356D7407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03B8E10-E481-4DDF-B6D8-F1736DC6C7A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1344E3B-95F8-42A4-A5DF-3BB67AD1A618}">
      <dgm:prSet/>
      <dgm:spPr/>
      <dgm:t>
        <a:bodyPr/>
        <a:lstStyle/>
        <a:p>
          <a:r>
            <a:rPr lang="tr-TR"/>
            <a:t>Net Bugünkü Değer</a:t>
          </a:r>
          <a:endParaRPr lang="en-US"/>
        </a:p>
      </dgm:t>
    </dgm:pt>
    <dgm:pt modelId="{D30F38D4-794D-43E1-A690-1FA3EF5EC379}" type="parTrans" cxnId="{F81C6DEF-286E-452B-B1AD-58ED94314294}">
      <dgm:prSet/>
      <dgm:spPr/>
      <dgm:t>
        <a:bodyPr/>
        <a:lstStyle/>
        <a:p>
          <a:endParaRPr lang="en-US"/>
        </a:p>
      </dgm:t>
    </dgm:pt>
    <dgm:pt modelId="{743ADF95-A689-4934-B4BD-47F75E0DEAB4}" type="sibTrans" cxnId="{F81C6DEF-286E-452B-B1AD-58ED94314294}">
      <dgm:prSet/>
      <dgm:spPr/>
      <dgm:t>
        <a:bodyPr/>
        <a:lstStyle/>
        <a:p>
          <a:endParaRPr lang="en-US"/>
        </a:p>
      </dgm:t>
    </dgm:pt>
    <dgm:pt modelId="{B6DD0796-FB3B-4310-ADC6-D4D67F30C07A}">
      <dgm:prSet/>
      <dgm:spPr/>
      <dgm:t>
        <a:bodyPr/>
        <a:lstStyle/>
        <a:p>
          <a:r>
            <a:rPr lang="tr-TR"/>
            <a:t>Karlılık Endeksi</a:t>
          </a:r>
          <a:endParaRPr lang="en-US"/>
        </a:p>
      </dgm:t>
    </dgm:pt>
    <dgm:pt modelId="{BF06A4AE-5C05-40B3-B0F4-CF6B908566E3}" type="parTrans" cxnId="{83EA096A-B3B8-4A0D-AA0F-4F05C3159630}">
      <dgm:prSet/>
      <dgm:spPr/>
      <dgm:t>
        <a:bodyPr/>
        <a:lstStyle/>
        <a:p>
          <a:endParaRPr lang="en-US"/>
        </a:p>
      </dgm:t>
    </dgm:pt>
    <dgm:pt modelId="{597DD907-B418-4FDF-BD9D-A89EE70498F2}" type="sibTrans" cxnId="{83EA096A-B3B8-4A0D-AA0F-4F05C3159630}">
      <dgm:prSet/>
      <dgm:spPr/>
      <dgm:t>
        <a:bodyPr/>
        <a:lstStyle/>
        <a:p>
          <a:endParaRPr lang="en-US"/>
        </a:p>
      </dgm:t>
    </dgm:pt>
    <dgm:pt modelId="{CF9E0AEB-7BEF-4857-85C8-43D86D5E4F80}">
      <dgm:prSet/>
      <dgm:spPr/>
      <dgm:t>
        <a:bodyPr/>
        <a:lstStyle/>
        <a:p>
          <a:r>
            <a:rPr lang="tr-TR"/>
            <a:t>İç Verim Oranı</a:t>
          </a:r>
          <a:endParaRPr lang="en-US"/>
        </a:p>
      </dgm:t>
    </dgm:pt>
    <dgm:pt modelId="{55A9B317-2465-4594-A7FC-42A1C6DEB73D}" type="parTrans" cxnId="{FD0614E7-0693-4710-BC4B-130F2A7A13FA}">
      <dgm:prSet/>
      <dgm:spPr/>
      <dgm:t>
        <a:bodyPr/>
        <a:lstStyle/>
        <a:p>
          <a:endParaRPr lang="en-US"/>
        </a:p>
      </dgm:t>
    </dgm:pt>
    <dgm:pt modelId="{294D322D-0F53-4AAF-8B07-774B28A18739}" type="sibTrans" cxnId="{FD0614E7-0693-4710-BC4B-130F2A7A13FA}">
      <dgm:prSet/>
      <dgm:spPr/>
      <dgm:t>
        <a:bodyPr/>
        <a:lstStyle/>
        <a:p>
          <a:endParaRPr lang="en-US"/>
        </a:p>
      </dgm:t>
    </dgm:pt>
    <dgm:pt modelId="{BF34376F-B17E-4A97-9541-B20293966CA2}" type="pres">
      <dgm:prSet presAssocID="{A03B8E10-E481-4DDF-B6D8-F1736DC6C7A8}" presName="linear" presStyleCnt="0">
        <dgm:presLayoutVars>
          <dgm:animLvl val="lvl"/>
          <dgm:resizeHandles val="exact"/>
        </dgm:presLayoutVars>
      </dgm:prSet>
      <dgm:spPr/>
    </dgm:pt>
    <dgm:pt modelId="{44167A05-C060-4CF5-ACA8-8926D7153C2E}" type="pres">
      <dgm:prSet presAssocID="{21344E3B-95F8-42A4-A5DF-3BB67AD1A618}" presName="parentText" presStyleLbl="node1" presStyleIdx="0" presStyleCnt="3">
        <dgm:presLayoutVars>
          <dgm:chMax val="0"/>
          <dgm:bulletEnabled val="1"/>
        </dgm:presLayoutVars>
      </dgm:prSet>
      <dgm:spPr/>
    </dgm:pt>
    <dgm:pt modelId="{9F0E6A2B-0958-484C-87E6-91FA1D1A8FD9}" type="pres">
      <dgm:prSet presAssocID="{743ADF95-A689-4934-B4BD-47F75E0DEAB4}" presName="spacer" presStyleCnt="0"/>
      <dgm:spPr/>
    </dgm:pt>
    <dgm:pt modelId="{3C7622FF-3358-4F0A-AA1C-1A945511B498}" type="pres">
      <dgm:prSet presAssocID="{B6DD0796-FB3B-4310-ADC6-D4D67F30C07A}" presName="parentText" presStyleLbl="node1" presStyleIdx="1" presStyleCnt="3">
        <dgm:presLayoutVars>
          <dgm:chMax val="0"/>
          <dgm:bulletEnabled val="1"/>
        </dgm:presLayoutVars>
      </dgm:prSet>
      <dgm:spPr/>
    </dgm:pt>
    <dgm:pt modelId="{865E4776-0D90-482A-9F67-6D460CF92172}" type="pres">
      <dgm:prSet presAssocID="{597DD907-B418-4FDF-BD9D-A89EE70498F2}" presName="spacer" presStyleCnt="0"/>
      <dgm:spPr/>
    </dgm:pt>
    <dgm:pt modelId="{82F56D44-A111-4CA0-863B-37B2EC3910D3}" type="pres">
      <dgm:prSet presAssocID="{CF9E0AEB-7BEF-4857-85C8-43D86D5E4F80}" presName="parentText" presStyleLbl="node1" presStyleIdx="2" presStyleCnt="3">
        <dgm:presLayoutVars>
          <dgm:chMax val="0"/>
          <dgm:bulletEnabled val="1"/>
        </dgm:presLayoutVars>
      </dgm:prSet>
      <dgm:spPr/>
    </dgm:pt>
  </dgm:ptLst>
  <dgm:cxnLst>
    <dgm:cxn modelId="{0C15E828-22C3-4579-9E49-B36FB93544DC}" type="presOf" srcId="{A03B8E10-E481-4DDF-B6D8-F1736DC6C7A8}" destId="{BF34376F-B17E-4A97-9541-B20293966CA2}" srcOrd="0" destOrd="0" presId="urn:microsoft.com/office/officeart/2005/8/layout/vList2"/>
    <dgm:cxn modelId="{83EA096A-B3B8-4A0D-AA0F-4F05C3159630}" srcId="{A03B8E10-E481-4DDF-B6D8-F1736DC6C7A8}" destId="{B6DD0796-FB3B-4310-ADC6-D4D67F30C07A}" srcOrd="1" destOrd="0" parTransId="{BF06A4AE-5C05-40B3-B0F4-CF6B908566E3}" sibTransId="{597DD907-B418-4FDF-BD9D-A89EE70498F2}"/>
    <dgm:cxn modelId="{D92CEE9E-903F-46D9-A377-3DB75972D055}" type="presOf" srcId="{CF9E0AEB-7BEF-4857-85C8-43D86D5E4F80}" destId="{82F56D44-A111-4CA0-863B-37B2EC3910D3}" srcOrd="0" destOrd="0" presId="urn:microsoft.com/office/officeart/2005/8/layout/vList2"/>
    <dgm:cxn modelId="{D4F75BA0-F29E-4121-A942-3386DABFC33F}" type="presOf" srcId="{B6DD0796-FB3B-4310-ADC6-D4D67F30C07A}" destId="{3C7622FF-3358-4F0A-AA1C-1A945511B498}" srcOrd="0" destOrd="0" presId="urn:microsoft.com/office/officeart/2005/8/layout/vList2"/>
    <dgm:cxn modelId="{4C362CC6-AC57-4424-B9AC-F38E17B8EFCF}" type="presOf" srcId="{21344E3B-95F8-42A4-A5DF-3BB67AD1A618}" destId="{44167A05-C060-4CF5-ACA8-8926D7153C2E}" srcOrd="0" destOrd="0" presId="urn:microsoft.com/office/officeart/2005/8/layout/vList2"/>
    <dgm:cxn modelId="{FD0614E7-0693-4710-BC4B-130F2A7A13FA}" srcId="{A03B8E10-E481-4DDF-B6D8-F1736DC6C7A8}" destId="{CF9E0AEB-7BEF-4857-85C8-43D86D5E4F80}" srcOrd="2" destOrd="0" parTransId="{55A9B317-2465-4594-A7FC-42A1C6DEB73D}" sibTransId="{294D322D-0F53-4AAF-8B07-774B28A18739}"/>
    <dgm:cxn modelId="{F81C6DEF-286E-452B-B1AD-58ED94314294}" srcId="{A03B8E10-E481-4DDF-B6D8-F1736DC6C7A8}" destId="{21344E3B-95F8-42A4-A5DF-3BB67AD1A618}" srcOrd="0" destOrd="0" parTransId="{D30F38D4-794D-43E1-A690-1FA3EF5EC379}" sibTransId="{743ADF95-A689-4934-B4BD-47F75E0DEAB4}"/>
    <dgm:cxn modelId="{2DDF1345-8B19-440B-A436-A00D7B7A1576}" type="presParOf" srcId="{BF34376F-B17E-4A97-9541-B20293966CA2}" destId="{44167A05-C060-4CF5-ACA8-8926D7153C2E}" srcOrd="0" destOrd="0" presId="urn:microsoft.com/office/officeart/2005/8/layout/vList2"/>
    <dgm:cxn modelId="{1063A400-28E7-43F6-BAF3-8D32C68DEA22}" type="presParOf" srcId="{BF34376F-B17E-4A97-9541-B20293966CA2}" destId="{9F0E6A2B-0958-484C-87E6-91FA1D1A8FD9}" srcOrd="1" destOrd="0" presId="urn:microsoft.com/office/officeart/2005/8/layout/vList2"/>
    <dgm:cxn modelId="{3BA53E2E-F3B1-4ABD-A0B4-3BF0F1F25357}" type="presParOf" srcId="{BF34376F-B17E-4A97-9541-B20293966CA2}" destId="{3C7622FF-3358-4F0A-AA1C-1A945511B498}" srcOrd="2" destOrd="0" presId="urn:microsoft.com/office/officeart/2005/8/layout/vList2"/>
    <dgm:cxn modelId="{A29367B2-7629-4CDB-AF11-4FF7B67661DD}" type="presParOf" srcId="{BF34376F-B17E-4A97-9541-B20293966CA2}" destId="{865E4776-0D90-482A-9F67-6D460CF92172}" srcOrd="3" destOrd="0" presId="urn:microsoft.com/office/officeart/2005/8/layout/vList2"/>
    <dgm:cxn modelId="{7A49DA4C-B30F-43AF-9015-0C8A9BD2FFF1}" type="presParOf" srcId="{BF34376F-B17E-4A97-9541-B20293966CA2}" destId="{82F56D44-A111-4CA0-863B-37B2EC3910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F0D2BE-C16A-452B-97D9-B54C7A0AFFD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A5BDD288-EAC4-46F4-B2BD-CBC3876269EA}">
      <dgm:prSet/>
      <dgm:spPr/>
      <dgm:t>
        <a:bodyPr/>
        <a:lstStyle/>
        <a:p>
          <a:r>
            <a:rPr lang="tr-TR" dirty="0"/>
            <a:t>NPV yöntemi, nakit girişlerinin ve nakit çıkışlarının bugünkü değerleri arasındaki farkın belirlenmesi ve bu farkın sıfırdan büyük olması durumunda projenin kabul edilmesi gerektiğini savunur.</a:t>
          </a:r>
          <a:endParaRPr lang="en-US" dirty="0"/>
        </a:p>
      </dgm:t>
    </dgm:pt>
    <dgm:pt modelId="{05A65805-F0DE-42AB-9859-CD2070891CD0}" type="parTrans" cxnId="{7F55F89D-6EC5-4681-A49F-5FB2A2135A98}">
      <dgm:prSet/>
      <dgm:spPr/>
      <dgm:t>
        <a:bodyPr/>
        <a:lstStyle/>
        <a:p>
          <a:endParaRPr lang="en-US"/>
        </a:p>
      </dgm:t>
    </dgm:pt>
    <dgm:pt modelId="{BE1DF645-F2BB-47A6-AA3E-A49ED972CD20}" type="sibTrans" cxnId="{7F55F89D-6EC5-4681-A49F-5FB2A2135A98}">
      <dgm:prSet/>
      <dgm:spPr/>
      <dgm:t>
        <a:bodyPr/>
        <a:lstStyle/>
        <a:p>
          <a:endParaRPr lang="en-US"/>
        </a:p>
      </dgm:t>
    </dgm:pt>
    <dgm:pt modelId="{14AD02B4-2E2E-46A6-9363-BD22102982A6}">
      <dgm:prSet/>
      <dgm:spPr/>
      <dgm:t>
        <a:bodyPr/>
        <a:lstStyle/>
        <a:p>
          <a:r>
            <a:rPr lang="tr-TR" dirty="0"/>
            <a:t>Nakit girişlerinin iskonto edilmesinde ağırlıklı ortalama sermaye maliyeti (AOSM), iskonto oranı olarak belirlenir. </a:t>
          </a:r>
          <a:endParaRPr lang="en-US" dirty="0"/>
        </a:p>
      </dgm:t>
    </dgm:pt>
    <dgm:pt modelId="{279C1B82-2C63-4615-9FAA-F1EDF8E5A0EA}" type="parTrans" cxnId="{B27456B8-F691-4595-8C29-87E321532500}">
      <dgm:prSet/>
      <dgm:spPr/>
      <dgm:t>
        <a:bodyPr/>
        <a:lstStyle/>
        <a:p>
          <a:endParaRPr lang="en-US"/>
        </a:p>
      </dgm:t>
    </dgm:pt>
    <dgm:pt modelId="{1217E012-5B26-4EBB-9724-443B1F69EC28}" type="sibTrans" cxnId="{B27456B8-F691-4595-8C29-87E321532500}">
      <dgm:prSet/>
      <dgm:spPr/>
      <dgm:t>
        <a:bodyPr/>
        <a:lstStyle/>
        <a:p>
          <a:endParaRPr lang="en-US"/>
        </a:p>
      </dgm:t>
    </dgm:pt>
    <dgm:pt modelId="{06F5D502-3AA2-4D6A-8E97-328950D2448B}" type="pres">
      <dgm:prSet presAssocID="{B6F0D2BE-C16A-452B-97D9-B54C7A0AFFDC}" presName="hierChild1" presStyleCnt="0">
        <dgm:presLayoutVars>
          <dgm:chPref val="1"/>
          <dgm:dir/>
          <dgm:animOne val="branch"/>
          <dgm:animLvl val="lvl"/>
          <dgm:resizeHandles/>
        </dgm:presLayoutVars>
      </dgm:prSet>
      <dgm:spPr/>
    </dgm:pt>
    <dgm:pt modelId="{F7E7E95A-7583-48AA-AD14-1269B3CE9255}" type="pres">
      <dgm:prSet presAssocID="{A5BDD288-EAC4-46F4-B2BD-CBC3876269EA}" presName="hierRoot1" presStyleCnt="0"/>
      <dgm:spPr/>
    </dgm:pt>
    <dgm:pt modelId="{DE773D00-A1B4-464F-9223-521FCD75E1A3}" type="pres">
      <dgm:prSet presAssocID="{A5BDD288-EAC4-46F4-B2BD-CBC3876269EA}" presName="composite" presStyleCnt="0"/>
      <dgm:spPr/>
    </dgm:pt>
    <dgm:pt modelId="{76224DB4-861E-41B0-AD42-67100FB93A6A}" type="pres">
      <dgm:prSet presAssocID="{A5BDD288-EAC4-46F4-B2BD-CBC3876269EA}" presName="background" presStyleLbl="node0" presStyleIdx="0" presStyleCnt="2"/>
      <dgm:spPr/>
    </dgm:pt>
    <dgm:pt modelId="{74F69E8E-B07B-4022-BCCD-5D4E06A5C461}" type="pres">
      <dgm:prSet presAssocID="{A5BDD288-EAC4-46F4-B2BD-CBC3876269EA}" presName="text" presStyleLbl="fgAcc0" presStyleIdx="0" presStyleCnt="2">
        <dgm:presLayoutVars>
          <dgm:chPref val="3"/>
        </dgm:presLayoutVars>
      </dgm:prSet>
      <dgm:spPr/>
    </dgm:pt>
    <dgm:pt modelId="{B0AC3889-6952-4948-865E-1FF46CEA690C}" type="pres">
      <dgm:prSet presAssocID="{A5BDD288-EAC4-46F4-B2BD-CBC3876269EA}" presName="hierChild2" presStyleCnt="0"/>
      <dgm:spPr/>
    </dgm:pt>
    <dgm:pt modelId="{59FEFCDB-97EB-46A1-8A4B-CECFFFCA0E4E}" type="pres">
      <dgm:prSet presAssocID="{14AD02B4-2E2E-46A6-9363-BD22102982A6}" presName="hierRoot1" presStyleCnt="0"/>
      <dgm:spPr/>
    </dgm:pt>
    <dgm:pt modelId="{57517F14-D9D4-415E-9973-F650E1DB473B}" type="pres">
      <dgm:prSet presAssocID="{14AD02B4-2E2E-46A6-9363-BD22102982A6}" presName="composite" presStyleCnt="0"/>
      <dgm:spPr/>
    </dgm:pt>
    <dgm:pt modelId="{22D67686-C29E-4FBD-9DAC-9A032011CCF0}" type="pres">
      <dgm:prSet presAssocID="{14AD02B4-2E2E-46A6-9363-BD22102982A6}" presName="background" presStyleLbl="node0" presStyleIdx="1" presStyleCnt="2"/>
      <dgm:spPr/>
    </dgm:pt>
    <dgm:pt modelId="{0FFF52F4-858D-49E0-A4FE-71569DF3440C}" type="pres">
      <dgm:prSet presAssocID="{14AD02B4-2E2E-46A6-9363-BD22102982A6}" presName="text" presStyleLbl="fgAcc0" presStyleIdx="1" presStyleCnt="2">
        <dgm:presLayoutVars>
          <dgm:chPref val="3"/>
        </dgm:presLayoutVars>
      </dgm:prSet>
      <dgm:spPr/>
    </dgm:pt>
    <dgm:pt modelId="{15069FFE-767D-49D1-95EC-C6A1BFC02712}" type="pres">
      <dgm:prSet presAssocID="{14AD02B4-2E2E-46A6-9363-BD22102982A6}" presName="hierChild2" presStyleCnt="0"/>
      <dgm:spPr/>
    </dgm:pt>
  </dgm:ptLst>
  <dgm:cxnLst>
    <dgm:cxn modelId="{F0904106-49C5-4B02-9175-03F836667670}" type="presOf" srcId="{14AD02B4-2E2E-46A6-9363-BD22102982A6}" destId="{0FFF52F4-858D-49E0-A4FE-71569DF3440C}" srcOrd="0" destOrd="0" presId="urn:microsoft.com/office/officeart/2005/8/layout/hierarchy1"/>
    <dgm:cxn modelId="{7F55F89D-6EC5-4681-A49F-5FB2A2135A98}" srcId="{B6F0D2BE-C16A-452B-97D9-B54C7A0AFFDC}" destId="{A5BDD288-EAC4-46F4-B2BD-CBC3876269EA}" srcOrd="0" destOrd="0" parTransId="{05A65805-F0DE-42AB-9859-CD2070891CD0}" sibTransId="{BE1DF645-F2BB-47A6-AA3E-A49ED972CD20}"/>
    <dgm:cxn modelId="{6E0C09AD-C2DA-4357-8028-C19431C244D3}" type="presOf" srcId="{B6F0D2BE-C16A-452B-97D9-B54C7A0AFFDC}" destId="{06F5D502-3AA2-4D6A-8E97-328950D2448B}" srcOrd="0" destOrd="0" presId="urn:microsoft.com/office/officeart/2005/8/layout/hierarchy1"/>
    <dgm:cxn modelId="{B27456B8-F691-4595-8C29-87E321532500}" srcId="{B6F0D2BE-C16A-452B-97D9-B54C7A0AFFDC}" destId="{14AD02B4-2E2E-46A6-9363-BD22102982A6}" srcOrd="1" destOrd="0" parTransId="{279C1B82-2C63-4615-9FAA-F1EDF8E5A0EA}" sibTransId="{1217E012-5B26-4EBB-9724-443B1F69EC28}"/>
    <dgm:cxn modelId="{4A4475E2-6A91-4343-B4E3-F77A4E9D5148}" type="presOf" srcId="{A5BDD288-EAC4-46F4-B2BD-CBC3876269EA}" destId="{74F69E8E-B07B-4022-BCCD-5D4E06A5C461}" srcOrd="0" destOrd="0" presId="urn:microsoft.com/office/officeart/2005/8/layout/hierarchy1"/>
    <dgm:cxn modelId="{B85143B5-4CF7-4BB3-96EB-AACD3803BB1A}" type="presParOf" srcId="{06F5D502-3AA2-4D6A-8E97-328950D2448B}" destId="{F7E7E95A-7583-48AA-AD14-1269B3CE9255}" srcOrd="0" destOrd="0" presId="urn:microsoft.com/office/officeart/2005/8/layout/hierarchy1"/>
    <dgm:cxn modelId="{2F3BF5CE-3664-4100-9B09-75EA81B81C71}" type="presParOf" srcId="{F7E7E95A-7583-48AA-AD14-1269B3CE9255}" destId="{DE773D00-A1B4-464F-9223-521FCD75E1A3}" srcOrd="0" destOrd="0" presId="urn:microsoft.com/office/officeart/2005/8/layout/hierarchy1"/>
    <dgm:cxn modelId="{F54B58E9-56C5-4AB3-8848-E656344A364B}" type="presParOf" srcId="{DE773D00-A1B4-464F-9223-521FCD75E1A3}" destId="{76224DB4-861E-41B0-AD42-67100FB93A6A}" srcOrd="0" destOrd="0" presId="urn:microsoft.com/office/officeart/2005/8/layout/hierarchy1"/>
    <dgm:cxn modelId="{C7BBDE8D-398E-46D2-92BE-A6CC2946D081}" type="presParOf" srcId="{DE773D00-A1B4-464F-9223-521FCD75E1A3}" destId="{74F69E8E-B07B-4022-BCCD-5D4E06A5C461}" srcOrd="1" destOrd="0" presId="urn:microsoft.com/office/officeart/2005/8/layout/hierarchy1"/>
    <dgm:cxn modelId="{665B01AA-FBE3-46F0-A781-E70DB2D6D41E}" type="presParOf" srcId="{F7E7E95A-7583-48AA-AD14-1269B3CE9255}" destId="{B0AC3889-6952-4948-865E-1FF46CEA690C}" srcOrd="1" destOrd="0" presId="urn:microsoft.com/office/officeart/2005/8/layout/hierarchy1"/>
    <dgm:cxn modelId="{84AA7E4B-3F1D-44E9-8457-3541C19FA3A1}" type="presParOf" srcId="{06F5D502-3AA2-4D6A-8E97-328950D2448B}" destId="{59FEFCDB-97EB-46A1-8A4B-CECFFFCA0E4E}" srcOrd="1" destOrd="0" presId="urn:microsoft.com/office/officeart/2005/8/layout/hierarchy1"/>
    <dgm:cxn modelId="{4C023B25-E67D-45BF-AACB-6BBBB0E725E7}" type="presParOf" srcId="{59FEFCDB-97EB-46A1-8A4B-CECFFFCA0E4E}" destId="{57517F14-D9D4-415E-9973-F650E1DB473B}" srcOrd="0" destOrd="0" presId="urn:microsoft.com/office/officeart/2005/8/layout/hierarchy1"/>
    <dgm:cxn modelId="{EA968670-2C6B-4973-B349-DF22B201A577}" type="presParOf" srcId="{57517F14-D9D4-415E-9973-F650E1DB473B}" destId="{22D67686-C29E-4FBD-9DAC-9A032011CCF0}" srcOrd="0" destOrd="0" presId="urn:microsoft.com/office/officeart/2005/8/layout/hierarchy1"/>
    <dgm:cxn modelId="{B0927BBB-456B-4445-93D6-B3AA67D8859C}" type="presParOf" srcId="{57517F14-D9D4-415E-9973-F650E1DB473B}" destId="{0FFF52F4-858D-49E0-A4FE-71569DF3440C}" srcOrd="1" destOrd="0" presId="urn:microsoft.com/office/officeart/2005/8/layout/hierarchy1"/>
    <dgm:cxn modelId="{0690AF37-2F6F-4FC0-A6DF-C94F15CD3487}" type="presParOf" srcId="{59FEFCDB-97EB-46A1-8A4B-CECFFFCA0E4E}" destId="{15069FFE-767D-49D1-95EC-C6A1BFC0271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CF379C-9227-4CC1-926C-E7086D0B144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EC1FDEAF-0C7A-4387-A548-894626FD92CD}">
      <dgm:prSet/>
      <dgm:spPr/>
      <dgm:t>
        <a:bodyPr/>
        <a:lstStyle/>
        <a:p>
          <a:r>
            <a:rPr lang="tr-TR" b="1" dirty="0"/>
            <a:t>Bir yatırımın iç verim (karlılık) oranı, </a:t>
          </a:r>
          <a:r>
            <a:rPr lang="tr-TR" dirty="0"/>
            <a:t>yatırımdan sağlanan </a:t>
          </a:r>
          <a:r>
            <a:rPr lang="tr-TR" b="1" dirty="0"/>
            <a:t>nakit girişlerinin bugünkü değerlerinin toplamını yatırım maliyetinin bugünkü değerine eşitleyen iskonto oranıdır</a:t>
          </a:r>
          <a:r>
            <a:rPr lang="tr-TR" dirty="0"/>
            <a:t>.</a:t>
          </a:r>
          <a:endParaRPr lang="en-US" dirty="0"/>
        </a:p>
      </dgm:t>
    </dgm:pt>
    <dgm:pt modelId="{9EE2B457-DDE3-42B2-91D4-59BA7D1F45BD}" type="parTrans" cxnId="{067B1EF9-39DD-4B16-83CF-2FD85B6B5052}">
      <dgm:prSet/>
      <dgm:spPr/>
      <dgm:t>
        <a:bodyPr/>
        <a:lstStyle/>
        <a:p>
          <a:endParaRPr lang="en-US"/>
        </a:p>
      </dgm:t>
    </dgm:pt>
    <dgm:pt modelId="{49270F82-0FA3-4DF2-AAAE-80F71FDAE3EB}" type="sibTrans" cxnId="{067B1EF9-39DD-4B16-83CF-2FD85B6B5052}">
      <dgm:prSet/>
      <dgm:spPr/>
      <dgm:t>
        <a:bodyPr/>
        <a:lstStyle/>
        <a:p>
          <a:endParaRPr lang="en-US"/>
        </a:p>
      </dgm:t>
    </dgm:pt>
    <dgm:pt modelId="{C15833CA-AC11-46AE-93DC-0F158AA01E15}">
      <dgm:prSet/>
      <dgm:spPr/>
      <dgm:t>
        <a:bodyPr/>
        <a:lstStyle/>
        <a:p>
          <a:r>
            <a:rPr lang="tr-TR" dirty="0"/>
            <a:t>Bu yöntemde daha çok </a:t>
          </a:r>
          <a:r>
            <a:rPr lang="tr-TR" b="1" dirty="0"/>
            <a:t>yatırımın karlılığı </a:t>
          </a:r>
          <a:r>
            <a:rPr lang="tr-TR" dirty="0"/>
            <a:t>üzerinde durulmaktadır.</a:t>
          </a:r>
          <a:endParaRPr lang="en-US" dirty="0"/>
        </a:p>
      </dgm:t>
    </dgm:pt>
    <dgm:pt modelId="{983BB7B6-EFCB-4F33-ACF4-D12B7D1A27C1}" type="parTrans" cxnId="{54696EFB-E96E-48F0-801F-7956B0B9889A}">
      <dgm:prSet/>
      <dgm:spPr/>
      <dgm:t>
        <a:bodyPr/>
        <a:lstStyle/>
        <a:p>
          <a:endParaRPr lang="en-US"/>
        </a:p>
      </dgm:t>
    </dgm:pt>
    <dgm:pt modelId="{48A3F103-029E-4127-BD95-18B7A1D99862}" type="sibTrans" cxnId="{54696EFB-E96E-48F0-801F-7956B0B9889A}">
      <dgm:prSet/>
      <dgm:spPr/>
      <dgm:t>
        <a:bodyPr/>
        <a:lstStyle/>
        <a:p>
          <a:endParaRPr lang="en-US"/>
        </a:p>
      </dgm:t>
    </dgm:pt>
    <dgm:pt modelId="{F46B2437-5CF2-4ECC-8E47-F6E04EF9A9F2}">
      <dgm:prSet/>
      <dgm:spPr/>
      <dgm:t>
        <a:bodyPr/>
        <a:lstStyle/>
        <a:p>
          <a:r>
            <a:rPr lang="tr-TR" dirty="0"/>
            <a:t>Birden fazla proje olması durumunda </a:t>
          </a:r>
          <a:r>
            <a:rPr lang="tr-TR" dirty="0" err="1"/>
            <a:t>İVO’su</a:t>
          </a:r>
          <a:r>
            <a:rPr lang="tr-TR" dirty="0"/>
            <a:t> yüksek, tek proje olması durumunda </a:t>
          </a:r>
          <a:r>
            <a:rPr lang="tr-TR" dirty="0" err="1"/>
            <a:t>AOSM’yi</a:t>
          </a:r>
          <a:r>
            <a:rPr lang="tr-TR" dirty="0"/>
            <a:t> aşan proje kabul edilir.</a:t>
          </a:r>
          <a:endParaRPr lang="en-US" dirty="0"/>
        </a:p>
      </dgm:t>
    </dgm:pt>
    <dgm:pt modelId="{24A1552E-4B5C-475F-90FA-D8CE98733BB8}" type="parTrans" cxnId="{E22158EF-F881-4C08-8FB4-59DF585D38C4}">
      <dgm:prSet/>
      <dgm:spPr/>
      <dgm:t>
        <a:bodyPr/>
        <a:lstStyle/>
        <a:p>
          <a:endParaRPr lang="en-US"/>
        </a:p>
      </dgm:t>
    </dgm:pt>
    <dgm:pt modelId="{45ADF8D8-CB22-4A93-879C-CD054972636F}" type="sibTrans" cxnId="{E22158EF-F881-4C08-8FB4-59DF585D38C4}">
      <dgm:prSet/>
      <dgm:spPr/>
      <dgm:t>
        <a:bodyPr/>
        <a:lstStyle/>
        <a:p>
          <a:endParaRPr lang="en-US"/>
        </a:p>
      </dgm:t>
    </dgm:pt>
    <dgm:pt modelId="{F7B04CEF-442D-400F-9EC6-BAFF6C7FC6F1}" type="pres">
      <dgm:prSet presAssocID="{F4CF379C-9227-4CC1-926C-E7086D0B1442}" presName="linear" presStyleCnt="0">
        <dgm:presLayoutVars>
          <dgm:animLvl val="lvl"/>
          <dgm:resizeHandles val="exact"/>
        </dgm:presLayoutVars>
      </dgm:prSet>
      <dgm:spPr/>
    </dgm:pt>
    <dgm:pt modelId="{ED71EBDE-0B95-4335-BB79-0E230F51AA25}" type="pres">
      <dgm:prSet presAssocID="{EC1FDEAF-0C7A-4387-A548-894626FD92CD}" presName="parentText" presStyleLbl="node1" presStyleIdx="0" presStyleCnt="3">
        <dgm:presLayoutVars>
          <dgm:chMax val="0"/>
          <dgm:bulletEnabled val="1"/>
        </dgm:presLayoutVars>
      </dgm:prSet>
      <dgm:spPr/>
    </dgm:pt>
    <dgm:pt modelId="{5313E736-E38B-4AC7-B7C5-76932DAA198F}" type="pres">
      <dgm:prSet presAssocID="{49270F82-0FA3-4DF2-AAAE-80F71FDAE3EB}" presName="spacer" presStyleCnt="0"/>
      <dgm:spPr/>
    </dgm:pt>
    <dgm:pt modelId="{8012F800-4B8A-465F-9BFB-09E2FD00346A}" type="pres">
      <dgm:prSet presAssocID="{C15833CA-AC11-46AE-93DC-0F158AA01E15}" presName="parentText" presStyleLbl="node1" presStyleIdx="1" presStyleCnt="3">
        <dgm:presLayoutVars>
          <dgm:chMax val="0"/>
          <dgm:bulletEnabled val="1"/>
        </dgm:presLayoutVars>
      </dgm:prSet>
      <dgm:spPr/>
    </dgm:pt>
    <dgm:pt modelId="{7AE3D644-5477-4D08-9EA4-AB03F42D262C}" type="pres">
      <dgm:prSet presAssocID="{48A3F103-029E-4127-BD95-18B7A1D99862}" presName="spacer" presStyleCnt="0"/>
      <dgm:spPr/>
    </dgm:pt>
    <dgm:pt modelId="{AEBB47B2-BFAB-4D05-B733-391C7485D9D1}" type="pres">
      <dgm:prSet presAssocID="{F46B2437-5CF2-4ECC-8E47-F6E04EF9A9F2}" presName="parentText" presStyleLbl="node1" presStyleIdx="2" presStyleCnt="3">
        <dgm:presLayoutVars>
          <dgm:chMax val="0"/>
          <dgm:bulletEnabled val="1"/>
        </dgm:presLayoutVars>
      </dgm:prSet>
      <dgm:spPr/>
    </dgm:pt>
  </dgm:ptLst>
  <dgm:cxnLst>
    <dgm:cxn modelId="{0A386072-4E36-4544-983F-36B1EF679665}" type="presOf" srcId="{EC1FDEAF-0C7A-4387-A548-894626FD92CD}" destId="{ED71EBDE-0B95-4335-BB79-0E230F51AA25}" srcOrd="0" destOrd="0" presId="urn:microsoft.com/office/officeart/2005/8/layout/vList2"/>
    <dgm:cxn modelId="{C350E299-8C61-4D27-9213-C044A6C715A7}" type="presOf" srcId="{F46B2437-5CF2-4ECC-8E47-F6E04EF9A9F2}" destId="{AEBB47B2-BFAB-4D05-B733-391C7485D9D1}" srcOrd="0" destOrd="0" presId="urn:microsoft.com/office/officeart/2005/8/layout/vList2"/>
    <dgm:cxn modelId="{627C03A2-B835-4905-B10F-1EC4B59EBE23}" type="presOf" srcId="{F4CF379C-9227-4CC1-926C-E7086D0B1442}" destId="{F7B04CEF-442D-400F-9EC6-BAFF6C7FC6F1}" srcOrd="0" destOrd="0" presId="urn:microsoft.com/office/officeart/2005/8/layout/vList2"/>
    <dgm:cxn modelId="{491BD8C2-78B8-4D82-8B42-60BD9562EE87}" type="presOf" srcId="{C15833CA-AC11-46AE-93DC-0F158AA01E15}" destId="{8012F800-4B8A-465F-9BFB-09E2FD00346A}" srcOrd="0" destOrd="0" presId="urn:microsoft.com/office/officeart/2005/8/layout/vList2"/>
    <dgm:cxn modelId="{E22158EF-F881-4C08-8FB4-59DF585D38C4}" srcId="{F4CF379C-9227-4CC1-926C-E7086D0B1442}" destId="{F46B2437-5CF2-4ECC-8E47-F6E04EF9A9F2}" srcOrd="2" destOrd="0" parTransId="{24A1552E-4B5C-475F-90FA-D8CE98733BB8}" sibTransId="{45ADF8D8-CB22-4A93-879C-CD054972636F}"/>
    <dgm:cxn modelId="{067B1EF9-39DD-4B16-83CF-2FD85B6B5052}" srcId="{F4CF379C-9227-4CC1-926C-E7086D0B1442}" destId="{EC1FDEAF-0C7A-4387-A548-894626FD92CD}" srcOrd="0" destOrd="0" parTransId="{9EE2B457-DDE3-42B2-91D4-59BA7D1F45BD}" sibTransId="{49270F82-0FA3-4DF2-AAAE-80F71FDAE3EB}"/>
    <dgm:cxn modelId="{54696EFB-E96E-48F0-801F-7956B0B9889A}" srcId="{F4CF379C-9227-4CC1-926C-E7086D0B1442}" destId="{C15833CA-AC11-46AE-93DC-0F158AA01E15}" srcOrd="1" destOrd="0" parTransId="{983BB7B6-EFCB-4F33-ACF4-D12B7D1A27C1}" sibTransId="{48A3F103-029E-4127-BD95-18B7A1D99862}"/>
    <dgm:cxn modelId="{C905F594-32EC-4B2F-982A-83B5B7E13EB7}" type="presParOf" srcId="{F7B04CEF-442D-400F-9EC6-BAFF6C7FC6F1}" destId="{ED71EBDE-0B95-4335-BB79-0E230F51AA25}" srcOrd="0" destOrd="0" presId="urn:microsoft.com/office/officeart/2005/8/layout/vList2"/>
    <dgm:cxn modelId="{5FCA1987-F8D1-47CC-95AD-33D498407E92}" type="presParOf" srcId="{F7B04CEF-442D-400F-9EC6-BAFF6C7FC6F1}" destId="{5313E736-E38B-4AC7-B7C5-76932DAA198F}" srcOrd="1" destOrd="0" presId="urn:microsoft.com/office/officeart/2005/8/layout/vList2"/>
    <dgm:cxn modelId="{4262AA3E-E13F-4838-AF94-81BEBEA086D7}" type="presParOf" srcId="{F7B04CEF-442D-400F-9EC6-BAFF6C7FC6F1}" destId="{8012F800-4B8A-465F-9BFB-09E2FD00346A}" srcOrd="2" destOrd="0" presId="urn:microsoft.com/office/officeart/2005/8/layout/vList2"/>
    <dgm:cxn modelId="{2B6F27A3-AF0C-4373-A2F9-C2CDA648A986}" type="presParOf" srcId="{F7B04CEF-442D-400F-9EC6-BAFF6C7FC6F1}" destId="{7AE3D644-5477-4D08-9EA4-AB03F42D262C}" srcOrd="3" destOrd="0" presId="urn:microsoft.com/office/officeart/2005/8/layout/vList2"/>
    <dgm:cxn modelId="{6DC0C88E-0CD1-4D91-B348-DF696FF1542E}" type="presParOf" srcId="{F7B04CEF-442D-400F-9EC6-BAFF6C7FC6F1}" destId="{AEBB47B2-BFAB-4D05-B733-391C7485D9D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6451EB-C877-4C5A-96E2-F27B121A7429}"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6EB763AE-DF55-4B96-A10D-2B2C118A765C}">
      <dgm:prSet/>
      <dgm:spPr/>
      <dgm:t>
        <a:bodyPr/>
        <a:lstStyle/>
        <a:p>
          <a:r>
            <a:rPr lang="tr-TR"/>
            <a:t>Olasılık Dağılımı</a:t>
          </a:r>
          <a:endParaRPr lang="en-US"/>
        </a:p>
      </dgm:t>
    </dgm:pt>
    <dgm:pt modelId="{AE668989-B7B4-4C7D-B5FD-D021B90DB5CB}" type="parTrans" cxnId="{2C37CC77-CA7F-4144-B35A-AAFEA00D0AF9}">
      <dgm:prSet/>
      <dgm:spPr/>
      <dgm:t>
        <a:bodyPr/>
        <a:lstStyle/>
        <a:p>
          <a:endParaRPr lang="en-US"/>
        </a:p>
      </dgm:t>
    </dgm:pt>
    <dgm:pt modelId="{FF7B9350-71F8-42EC-A784-E7AAB4DEA6D5}" type="sibTrans" cxnId="{2C37CC77-CA7F-4144-B35A-AAFEA00D0AF9}">
      <dgm:prSet/>
      <dgm:spPr/>
      <dgm:t>
        <a:bodyPr/>
        <a:lstStyle/>
        <a:p>
          <a:endParaRPr lang="en-US"/>
        </a:p>
      </dgm:t>
    </dgm:pt>
    <dgm:pt modelId="{C94235AD-B2BF-4C97-81AE-7B1108ECE36D}">
      <dgm:prSet/>
      <dgm:spPr/>
      <dgm:t>
        <a:bodyPr/>
        <a:lstStyle/>
        <a:p>
          <a:r>
            <a:rPr lang="tr-TR"/>
            <a:t>Duyarlılık Analizi</a:t>
          </a:r>
          <a:endParaRPr lang="en-US"/>
        </a:p>
      </dgm:t>
    </dgm:pt>
    <dgm:pt modelId="{0DF8368C-4C65-424E-AC2E-9CB46A7F5987}" type="parTrans" cxnId="{285F3B72-8B96-4D4A-BBEE-4C6B378012F2}">
      <dgm:prSet/>
      <dgm:spPr/>
      <dgm:t>
        <a:bodyPr/>
        <a:lstStyle/>
        <a:p>
          <a:endParaRPr lang="en-US"/>
        </a:p>
      </dgm:t>
    </dgm:pt>
    <dgm:pt modelId="{38A82CD0-1348-46EC-9A59-7B63A299903A}" type="sibTrans" cxnId="{285F3B72-8B96-4D4A-BBEE-4C6B378012F2}">
      <dgm:prSet/>
      <dgm:spPr/>
      <dgm:t>
        <a:bodyPr/>
        <a:lstStyle/>
        <a:p>
          <a:endParaRPr lang="en-US"/>
        </a:p>
      </dgm:t>
    </dgm:pt>
    <dgm:pt modelId="{71FC9F7F-13C5-4AB3-97A5-A5BE84823F56}">
      <dgm:prSet/>
      <dgm:spPr/>
      <dgm:t>
        <a:bodyPr/>
        <a:lstStyle/>
        <a:p>
          <a:r>
            <a:rPr lang="tr-TR"/>
            <a:t>Simülasyon</a:t>
          </a:r>
          <a:endParaRPr lang="en-US"/>
        </a:p>
      </dgm:t>
    </dgm:pt>
    <dgm:pt modelId="{D84E2DE1-0B87-4BF6-BB93-51207E618F4F}" type="parTrans" cxnId="{D6975EBA-6510-4B7C-AB76-6ED1BE20D798}">
      <dgm:prSet/>
      <dgm:spPr/>
      <dgm:t>
        <a:bodyPr/>
        <a:lstStyle/>
        <a:p>
          <a:endParaRPr lang="en-US"/>
        </a:p>
      </dgm:t>
    </dgm:pt>
    <dgm:pt modelId="{3B028CF5-2500-405C-B198-1E329E08D690}" type="sibTrans" cxnId="{D6975EBA-6510-4B7C-AB76-6ED1BE20D798}">
      <dgm:prSet/>
      <dgm:spPr/>
      <dgm:t>
        <a:bodyPr/>
        <a:lstStyle/>
        <a:p>
          <a:endParaRPr lang="en-US"/>
        </a:p>
      </dgm:t>
    </dgm:pt>
    <dgm:pt modelId="{EB77B49E-1B47-4633-8B41-F0B2A22CA7B3}">
      <dgm:prSet/>
      <dgm:spPr/>
      <dgm:t>
        <a:bodyPr/>
        <a:lstStyle/>
        <a:p>
          <a:r>
            <a:rPr lang="tr-TR"/>
            <a:t>Karar Ağacı</a:t>
          </a:r>
          <a:endParaRPr lang="en-US"/>
        </a:p>
      </dgm:t>
    </dgm:pt>
    <dgm:pt modelId="{09557ACA-1975-4F93-86CA-77C82FF136A5}" type="parTrans" cxnId="{88ABD017-512B-4D98-908E-E6488439AFF4}">
      <dgm:prSet/>
      <dgm:spPr/>
      <dgm:t>
        <a:bodyPr/>
        <a:lstStyle/>
        <a:p>
          <a:endParaRPr lang="en-US"/>
        </a:p>
      </dgm:t>
    </dgm:pt>
    <dgm:pt modelId="{4746812C-CF7D-4FBB-BAE1-EE01CC21F9D4}" type="sibTrans" cxnId="{88ABD017-512B-4D98-908E-E6488439AFF4}">
      <dgm:prSet/>
      <dgm:spPr/>
      <dgm:t>
        <a:bodyPr/>
        <a:lstStyle/>
        <a:p>
          <a:endParaRPr lang="en-US"/>
        </a:p>
      </dgm:t>
    </dgm:pt>
    <dgm:pt modelId="{1E40607A-C559-4925-AF02-FA2F00448B2A}" type="pres">
      <dgm:prSet presAssocID="{0D6451EB-C877-4C5A-96E2-F27B121A7429}" presName="vert0" presStyleCnt="0">
        <dgm:presLayoutVars>
          <dgm:dir/>
          <dgm:animOne val="branch"/>
          <dgm:animLvl val="lvl"/>
        </dgm:presLayoutVars>
      </dgm:prSet>
      <dgm:spPr/>
    </dgm:pt>
    <dgm:pt modelId="{F84D7B4D-A3C8-48F6-9CA3-8475FB0C465C}" type="pres">
      <dgm:prSet presAssocID="{6EB763AE-DF55-4B96-A10D-2B2C118A765C}" presName="thickLine" presStyleLbl="alignNode1" presStyleIdx="0" presStyleCnt="4"/>
      <dgm:spPr/>
    </dgm:pt>
    <dgm:pt modelId="{FCC5D86A-59A8-423E-B21F-4793E29A42BD}" type="pres">
      <dgm:prSet presAssocID="{6EB763AE-DF55-4B96-A10D-2B2C118A765C}" presName="horz1" presStyleCnt="0"/>
      <dgm:spPr/>
    </dgm:pt>
    <dgm:pt modelId="{88234459-0222-442A-82FC-E9B036148086}" type="pres">
      <dgm:prSet presAssocID="{6EB763AE-DF55-4B96-A10D-2B2C118A765C}" presName="tx1" presStyleLbl="revTx" presStyleIdx="0" presStyleCnt="4"/>
      <dgm:spPr/>
    </dgm:pt>
    <dgm:pt modelId="{045CD5AE-F019-4273-B3EB-BDBD632D8A39}" type="pres">
      <dgm:prSet presAssocID="{6EB763AE-DF55-4B96-A10D-2B2C118A765C}" presName="vert1" presStyleCnt="0"/>
      <dgm:spPr/>
    </dgm:pt>
    <dgm:pt modelId="{D7953327-68F6-40D1-B325-1EEF7ED5837B}" type="pres">
      <dgm:prSet presAssocID="{C94235AD-B2BF-4C97-81AE-7B1108ECE36D}" presName="thickLine" presStyleLbl="alignNode1" presStyleIdx="1" presStyleCnt="4"/>
      <dgm:spPr/>
    </dgm:pt>
    <dgm:pt modelId="{84AEB46C-304F-4E35-B25C-29BEE0C2E17A}" type="pres">
      <dgm:prSet presAssocID="{C94235AD-B2BF-4C97-81AE-7B1108ECE36D}" presName="horz1" presStyleCnt="0"/>
      <dgm:spPr/>
    </dgm:pt>
    <dgm:pt modelId="{69CA27FC-9794-4344-9DD9-6936A93A5883}" type="pres">
      <dgm:prSet presAssocID="{C94235AD-B2BF-4C97-81AE-7B1108ECE36D}" presName="tx1" presStyleLbl="revTx" presStyleIdx="1" presStyleCnt="4"/>
      <dgm:spPr/>
    </dgm:pt>
    <dgm:pt modelId="{18A3988B-DC54-47D7-9351-EAC589E728FE}" type="pres">
      <dgm:prSet presAssocID="{C94235AD-B2BF-4C97-81AE-7B1108ECE36D}" presName="vert1" presStyleCnt="0"/>
      <dgm:spPr/>
    </dgm:pt>
    <dgm:pt modelId="{5CCB8D59-4A00-47AB-854B-FD802951C10D}" type="pres">
      <dgm:prSet presAssocID="{71FC9F7F-13C5-4AB3-97A5-A5BE84823F56}" presName="thickLine" presStyleLbl="alignNode1" presStyleIdx="2" presStyleCnt="4"/>
      <dgm:spPr/>
    </dgm:pt>
    <dgm:pt modelId="{A25739D4-0515-4790-99F9-126DA2C38890}" type="pres">
      <dgm:prSet presAssocID="{71FC9F7F-13C5-4AB3-97A5-A5BE84823F56}" presName="horz1" presStyleCnt="0"/>
      <dgm:spPr/>
    </dgm:pt>
    <dgm:pt modelId="{68986725-A948-454D-A38E-A31C94FB56EF}" type="pres">
      <dgm:prSet presAssocID="{71FC9F7F-13C5-4AB3-97A5-A5BE84823F56}" presName="tx1" presStyleLbl="revTx" presStyleIdx="2" presStyleCnt="4"/>
      <dgm:spPr/>
    </dgm:pt>
    <dgm:pt modelId="{E7C14D8B-59E3-4126-9EA2-9732EA4284B2}" type="pres">
      <dgm:prSet presAssocID="{71FC9F7F-13C5-4AB3-97A5-A5BE84823F56}" presName="vert1" presStyleCnt="0"/>
      <dgm:spPr/>
    </dgm:pt>
    <dgm:pt modelId="{B329BFF2-DFD6-423F-92CB-CE9238E3F625}" type="pres">
      <dgm:prSet presAssocID="{EB77B49E-1B47-4633-8B41-F0B2A22CA7B3}" presName="thickLine" presStyleLbl="alignNode1" presStyleIdx="3" presStyleCnt="4"/>
      <dgm:spPr/>
    </dgm:pt>
    <dgm:pt modelId="{B97D0A5B-96A7-4878-A5E2-EF5939CF64F9}" type="pres">
      <dgm:prSet presAssocID="{EB77B49E-1B47-4633-8B41-F0B2A22CA7B3}" presName="horz1" presStyleCnt="0"/>
      <dgm:spPr/>
    </dgm:pt>
    <dgm:pt modelId="{CB44D5AB-529B-4D26-92CF-1B7F8B593291}" type="pres">
      <dgm:prSet presAssocID="{EB77B49E-1B47-4633-8B41-F0B2A22CA7B3}" presName="tx1" presStyleLbl="revTx" presStyleIdx="3" presStyleCnt="4"/>
      <dgm:spPr/>
    </dgm:pt>
    <dgm:pt modelId="{8A31473D-2499-428E-8BBF-FFC0D2B0A640}" type="pres">
      <dgm:prSet presAssocID="{EB77B49E-1B47-4633-8B41-F0B2A22CA7B3}" presName="vert1" presStyleCnt="0"/>
      <dgm:spPr/>
    </dgm:pt>
  </dgm:ptLst>
  <dgm:cxnLst>
    <dgm:cxn modelId="{88ABD017-512B-4D98-908E-E6488439AFF4}" srcId="{0D6451EB-C877-4C5A-96E2-F27B121A7429}" destId="{EB77B49E-1B47-4633-8B41-F0B2A22CA7B3}" srcOrd="3" destOrd="0" parTransId="{09557ACA-1975-4F93-86CA-77C82FF136A5}" sibTransId="{4746812C-CF7D-4FBB-BAE1-EE01CC21F9D4}"/>
    <dgm:cxn modelId="{46C25D67-A73E-4BCE-87E1-38790ADB69E6}" type="presOf" srcId="{6EB763AE-DF55-4B96-A10D-2B2C118A765C}" destId="{88234459-0222-442A-82FC-E9B036148086}" srcOrd="0" destOrd="0" presId="urn:microsoft.com/office/officeart/2008/layout/LinedList"/>
    <dgm:cxn modelId="{B9B8754D-5F26-42CF-9062-9297FDD3785A}" type="presOf" srcId="{71FC9F7F-13C5-4AB3-97A5-A5BE84823F56}" destId="{68986725-A948-454D-A38E-A31C94FB56EF}" srcOrd="0" destOrd="0" presId="urn:microsoft.com/office/officeart/2008/layout/LinedList"/>
    <dgm:cxn modelId="{285F3B72-8B96-4D4A-BBEE-4C6B378012F2}" srcId="{0D6451EB-C877-4C5A-96E2-F27B121A7429}" destId="{C94235AD-B2BF-4C97-81AE-7B1108ECE36D}" srcOrd="1" destOrd="0" parTransId="{0DF8368C-4C65-424E-AC2E-9CB46A7F5987}" sibTransId="{38A82CD0-1348-46EC-9A59-7B63A299903A}"/>
    <dgm:cxn modelId="{2C37CC77-CA7F-4144-B35A-AAFEA00D0AF9}" srcId="{0D6451EB-C877-4C5A-96E2-F27B121A7429}" destId="{6EB763AE-DF55-4B96-A10D-2B2C118A765C}" srcOrd="0" destOrd="0" parTransId="{AE668989-B7B4-4C7D-B5FD-D021B90DB5CB}" sibTransId="{FF7B9350-71F8-42EC-A784-E7AAB4DEA6D5}"/>
    <dgm:cxn modelId="{67CAFAB2-7120-4620-A08E-4414D24362FE}" type="presOf" srcId="{C94235AD-B2BF-4C97-81AE-7B1108ECE36D}" destId="{69CA27FC-9794-4344-9DD9-6936A93A5883}" srcOrd="0" destOrd="0" presId="urn:microsoft.com/office/officeart/2008/layout/LinedList"/>
    <dgm:cxn modelId="{D6975EBA-6510-4B7C-AB76-6ED1BE20D798}" srcId="{0D6451EB-C877-4C5A-96E2-F27B121A7429}" destId="{71FC9F7F-13C5-4AB3-97A5-A5BE84823F56}" srcOrd="2" destOrd="0" parTransId="{D84E2DE1-0B87-4BF6-BB93-51207E618F4F}" sibTransId="{3B028CF5-2500-405C-B198-1E329E08D690}"/>
    <dgm:cxn modelId="{35B4F8C2-0575-404A-81DA-14E56EF709F6}" type="presOf" srcId="{0D6451EB-C877-4C5A-96E2-F27B121A7429}" destId="{1E40607A-C559-4925-AF02-FA2F00448B2A}" srcOrd="0" destOrd="0" presId="urn:microsoft.com/office/officeart/2008/layout/LinedList"/>
    <dgm:cxn modelId="{A350DFFC-E8B6-429C-BC18-AF2347EB56BA}" type="presOf" srcId="{EB77B49E-1B47-4633-8B41-F0B2A22CA7B3}" destId="{CB44D5AB-529B-4D26-92CF-1B7F8B593291}" srcOrd="0" destOrd="0" presId="urn:microsoft.com/office/officeart/2008/layout/LinedList"/>
    <dgm:cxn modelId="{151F22EE-8495-4432-8851-01049494E318}" type="presParOf" srcId="{1E40607A-C559-4925-AF02-FA2F00448B2A}" destId="{F84D7B4D-A3C8-48F6-9CA3-8475FB0C465C}" srcOrd="0" destOrd="0" presId="urn:microsoft.com/office/officeart/2008/layout/LinedList"/>
    <dgm:cxn modelId="{E62A82F1-4DE1-469A-A96B-588D0F627AEE}" type="presParOf" srcId="{1E40607A-C559-4925-AF02-FA2F00448B2A}" destId="{FCC5D86A-59A8-423E-B21F-4793E29A42BD}" srcOrd="1" destOrd="0" presId="urn:microsoft.com/office/officeart/2008/layout/LinedList"/>
    <dgm:cxn modelId="{D54F0049-E2D8-4351-91F3-324646DEF0FE}" type="presParOf" srcId="{FCC5D86A-59A8-423E-B21F-4793E29A42BD}" destId="{88234459-0222-442A-82FC-E9B036148086}" srcOrd="0" destOrd="0" presId="urn:microsoft.com/office/officeart/2008/layout/LinedList"/>
    <dgm:cxn modelId="{6D9122B3-AFFB-4CC9-872C-37A80848DA89}" type="presParOf" srcId="{FCC5D86A-59A8-423E-B21F-4793E29A42BD}" destId="{045CD5AE-F019-4273-B3EB-BDBD632D8A39}" srcOrd="1" destOrd="0" presId="urn:microsoft.com/office/officeart/2008/layout/LinedList"/>
    <dgm:cxn modelId="{C9498D46-3562-40C6-9743-7BC3B4ADB26E}" type="presParOf" srcId="{1E40607A-C559-4925-AF02-FA2F00448B2A}" destId="{D7953327-68F6-40D1-B325-1EEF7ED5837B}" srcOrd="2" destOrd="0" presId="urn:microsoft.com/office/officeart/2008/layout/LinedList"/>
    <dgm:cxn modelId="{55E89076-43C3-49E3-90BE-19BBF78A3255}" type="presParOf" srcId="{1E40607A-C559-4925-AF02-FA2F00448B2A}" destId="{84AEB46C-304F-4E35-B25C-29BEE0C2E17A}" srcOrd="3" destOrd="0" presId="urn:microsoft.com/office/officeart/2008/layout/LinedList"/>
    <dgm:cxn modelId="{C95B9547-5559-45A0-9422-128EED4F1608}" type="presParOf" srcId="{84AEB46C-304F-4E35-B25C-29BEE0C2E17A}" destId="{69CA27FC-9794-4344-9DD9-6936A93A5883}" srcOrd="0" destOrd="0" presId="urn:microsoft.com/office/officeart/2008/layout/LinedList"/>
    <dgm:cxn modelId="{EAEF8BE4-DEFD-425B-9528-93EAE321332C}" type="presParOf" srcId="{84AEB46C-304F-4E35-B25C-29BEE0C2E17A}" destId="{18A3988B-DC54-47D7-9351-EAC589E728FE}" srcOrd="1" destOrd="0" presId="urn:microsoft.com/office/officeart/2008/layout/LinedList"/>
    <dgm:cxn modelId="{FAE566F0-9B61-4C10-98E4-026EDA989FCE}" type="presParOf" srcId="{1E40607A-C559-4925-AF02-FA2F00448B2A}" destId="{5CCB8D59-4A00-47AB-854B-FD802951C10D}" srcOrd="4" destOrd="0" presId="urn:microsoft.com/office/officeart/2008/layout/LinedList"/>
    <dgm:cxn modelId="{6B77C3AE-160A-4054-AA93-9A7A9DB10BF9}" type="presParOf" srcId="{1E40607A-C559-4925-AF02-FA2F00448B2A}" destId="{A25739D4-0515-4790-99F9-126DA2C38890}" srcOrd="5" destOrd="0" presId="urn:microsoft.com/office/officeart/2008/layout/LinedList"/>
    <dgm:cxn modelId="{20DA5369-3517-442E-A248-BCB21553432D}" type="presParOf" srcId="{A25739D4-0515-4790-99F9-126DA2C38890}" destId="{68986725-A948-454D-A38E-A31C94FB56EF}" srcOrd="0" destOrd="0" presId="urn:microsoft.com/office/officeart/2008/layout/LinedList"/>
    <dgm:cxn modelId="{A4F52DD7-7D15-431B-AB64-2E7A626C0F99}" type="presParOf" srcId="{A25739D4-0515-4790-99F9-126DA2C38890}" destId="{E7C14D8B-59E3-4126-9EA2-9732EA4284B2}" srcOrd="1" destOrd="0" presId="urn:microsoft.com/office/officeart/2008/layout/LinedList"/>
    <dgm:cxn modelId="{E8AC0365-9E6F-41C5-A107-0515C5D2DC0E}" type="presParOf" srcId="{1E40607A-C559-4925-AF02-FA2F00448B2A}" destId="{B329BFF2-DFD6-423F-92CB-CE9238E3F625}" srcOrd="6" destOrd="0" presId="urn:microsoft.com/office/officeart/2008/layout/LinedList"/>
    <dgm:cxn modelId="{804D6DEE-37AC-4D4C-8DEC-92C09DC70BC2}" type="presParOf" srcId="{1E40607A-C559-4925-AF02-FA2F00448B2A}" destId="{B97D0A5B-96A7-4878-A5E2-EF5939CF64F9}" srcOrd="7" destOrd="0" presId="urn:microsoft.com/office/officeart/2008/layout/LinedList"/>
    <dgm:cxn modelId="{349937E3-36CA-4F9D-9D37-2E7509511FB4}" type="presParOf" srcId="{B97D0A5B-96A7-4878-A5E2-EF5939CF64F9}" destId="{CB44D5AB-529B-4D26-92CF-1B7F8B593291}" srcOrd="0" destOrd="0" presId="urn:microsoft.com/office/officeart/2008/layout/LinedList"/>
    <dgm:cxn modelId="{B245A7D1-9A85-40CB-8258-6A62831B65CC}" type="presParOf" srcId="{B97D0A5B-96A7-4878-A5E2-EF5939CF64F9}" destId="{8A31473D-2499-428E-8BBF-FFC0D2B0A6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4C65C-168C-4EBE-BC47-012AEA1CB16B}">
      <dsp:nvSpPr>
        <dsp:cNvPr id="0" name=""/>
        <dsp:cNvSpPr/>
      </dsp:nvSpPr>
      <dsp:spPr>
        <a:xfrm>
          <a:off x="497" y="1548707"/>
          <a:ext cx="2013680" cy="2416416"/>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Uzun dönemli yatırımlardır. Bu nedenle kararla uygulamaya konduğunda geri dönüşü zor olur. </a:t>
          </a:r>
          <a:endParaRPr lang="en-US" sz="1300" kern="1200"/>
        </a:p>
      </dsp:txBody>
      <dsp:txXfrm>
        <a:off x="497" y="2515274"/>
        <a:ext cx="2013680" cy="1449849"/>
      </dsp:txXfrm>
    </dsp:sp>
    <dsp:sp modelId="{604938FB-04A3-4F6A-BFC0-C21D06BC2FEC}">
      <dsp:nvSpPr>
        <dsp:cNvPr id="0" name=""/>
        <dsp:cNvSpPr/>
      </dsp:nvSpPr>
      <dsp:spPr>
        <a:xfrm>
          <a:off x="497"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01</a:t>
          </a:r>
        </a:p>
      </dsp:txBody>
      <dsp:txXfrm>
        <a:off x="497" y="1548707"/>
        <a:ext cx="2013680" cy="966566"/>
      </dsp:txXfrm>
    </dsp:sp>
    <dsp:sp modelId="{2F754C27-C48B-4076-B470-22C531E028EE}">
      <dsp:nvSpPr>
        <dsp:cNvPr id="0" name=""/>
        <dsp:cNvSpPr/>
      </dsp:nvSpPr>
      <dsp:spPr>
        <a:xfrm>
          <a:off x="2175271" y="1548707"/>
          <a:ext cx="2013680" cy="2416416"/>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Yatırım büyüklüğü doğru belirlenmelidir. Atıl kapasite veya rekabeti zora sokma gibi riskler mevcuttur. </a:t>
          </a:r>
          <a:endParaRPr lang="en-US" sz="1300" kern="1200"/>
        </a:p>
      </dsp:txBody>
      <dsp:txXfrm>
        <a:off x="2175271" y="2515274"/>
        <a:ext cx="2013680" cy="1449849"/>
      </dsp:txXfrm>
    </dsp:sp>
    <dsp:sp modelId="{FC834A86-6DE1-4C97-B851-886E4DE9620A}">
      <dsp:nvSpPr>
        <dsp:cNvPr id="0" name=""/>
        <dsp:cNvSpPr/>
      </dsp:nvSpPr>
      <dsp:spPr>
        <a:xfrm>
          <a:off x="2175271"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02</a:t>
          </a:r>
        </a:p>
      </dsp:txBody>
      <dsp:txXfrm>
        <a:off x="2175271" y="1548707"/>
        <a:ext cx="2013680" cy="966566"/>
      </dsp:txXfrm>
    </dsp:sp>
    <dsp:sp modelId="{743F5117-F7AF-41A4-B598-DBBF949C2A60}">
      <dsp:nvSpPr>
        <dsp:cNvPr id="0" name=""/>
        <dsp:cNvSpPr/>
      </dsp:nvSpPr>
      <dsp:spPr>
        <a:xfrm>
          <a:off x="4350046" y="1548707"/>
          <a:ext cx="2013680" cy="2416416"/>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Finansmanının yatırım öncesinde belirlenmesi ve yeterli finansmanın sağlanması gerekir. </a:t>
          </a:r>
          <a:endParaRPr lang="en-US" sz="1300" kern="1200"/>
        </a:p>
      </dsp:txBody>
      <dsp:txXfrm>
        <a:off x="4350046" y="2515274"/>
        <a:ext cx="2013680" cy="1449849"/>
      </dsp:txXfrm>
    </dsp:sp>
    <dsp:sp modelId="{8DAE9A60-88D7-4626-92BD-C6555D4BEB04}">
      <dsp:nvSpPr>
        <dsp:cNvPr id="0" name=""/>
        <dsp:cNvSpPr/>
      </dsp:nvSpPr>
      <dsp:spPr>
        <a:xfrm>
          <a:off x="4350046"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03</a:t>
          </a:r>
        </a:p>
      </dsp:txBody>
      <dsp:txXfrm>
        <a:off x="4350046" y="1548707"/>
        <a:ext cx="2013680" cy="9665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62060-AC52-48C3-AF3E-7644CF6A28EC}">
      <dsp:nvSpPr>
        <dsp:cNvPr id="0" name=""/>
        <dsp:cNvSpPr/>
      </dsp:nvSpPr>
      <dsp:spPr>
        <a:xfrm>
          <a:off x="5112748" y="1661290"/>
          <a:ext cx="1595567" cy="759345"/>
        </a:xfrm>
        <a:custGeom>
          <a:avLst/>
          <a:gdLst/>
          <a:ahLst/>
          <a:cxnLst/>
          <a:rect l="0" t="0" r="0" b="0"/>
          <a:pathLst>
            <a:path>
              <a:moveTo>
                <a:pt x="0" y="0"/>
              </a:moveTo>
              <a:lnTo>
                <a:pt x="0" y="517471"/>
              </a:lnTo>
              <a:lnTo>
                <a:pt x="1595567" y="517471"/>
              </a:lnTo>
              <a:lnTo>
                <a:pt x="1595567" y="759345"/>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858044-52A4-4A20-9F9A-E13FB0AB1032}">
      <dsp:nvSpPr>
        <dsp:cNvPr id="0" name=""/>
        <dsp:cNvSpPr/>
      </dsp:nvSpPr>
      <dsp:spPr>
        <a:xfrm>
          <a:off x="3517180" y="1661290"/>
          <a:ext cx="1595567" cy="759345"/>
        </a:xfrm>
        <a:custGeom>
          <a:avLst/>
          <a:gdLst/>
          <a:ahLst/>
          <a:cxnLst/>
          <a:rect l="0" t="0" r="0" b="0"/>
          <a:pathLst>
            <a:path>
              <a:moveTo>
                <a:pt x="1595567" y="0"/>
              </a:moveTo>
              <a:lnTo>
                <a:pt x="1595567" y="517471"/>
              </a:lnTo>
              <a:lnTo>
                <a:pt x="0" y="517471"/>
              </a:lnTo>
              <a:lnTo>
                <a:pt x="0" y="759345"/>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EFA40E-394E-45D0-923A-31C6031AD795}">
      <dsp:nvSpPr>
        <dsp:cNvPr id="0" name=""/>
        <dsp:cNvSpPr/>
      </dsp:nvSpPr>
      <dsp:spPr>
        <a:xfrm>
          <a:off x="3807283" y="3350"/>
          <a:ext cx="2610929" cy="16579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878406-E636-4912-B259-44DEFEA2E580}">
      <dsp:nvSpPr>
        <dsp:cNvPr id="0" name=""/>
        <dsp:cNvSpPr/>
      </dsp:nvSpPr>
      <dsp:spPr>
        <a:xfrm>
          <a:off x="4097387" y="278948"/>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tr-TR" sz="2300" kern="1200"/>
            <a:t>Yöntemler ikiye ayrılmaktadır:</a:t>
          </a:r>
          <a:endParaRPr lang="en-US" sz="2300" kern="1200"/>
        </a:p>
      </dsp:txBody>
      <dsp:txXfrm>
        <a:off x="4145946" y="327507"/>
        <a:ext cx="2513811" cy="1560821"/>
      </dsp:txXfrm>
    </dsp:sp>
    <dsp:sp modelId="{89C00900-A6CC-4184-8530-A587050DAB89}">
      <dsp:nvSpPr>
        <dsp:cNvPr id="0" name=""/>
        <dsp:cNvSpPr/>
      </dsp:nvSpPr>
      <dsp:spPr>
        <a:xfrm>
          <a:off x="2211716" y="2420635"/>
          <a:ext cx="2610929" cy="165793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9D1D10-0B52-48D5-A74D-750D36512D46}">
      <dsp:nvSpPr>
        <dsp:cNvPr id="0" name=""/>
        <dsp:cNvSpPr/>
      </dsp:nvSpPr>
      <dsp:spPr>
        <a:xfrm>
          <a:off x="2501819" y="2696233"/>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tr-TR" sz="2300" kern="1200"/>
            <a:t>Paranın Zaman Değerini Dikkate Alan Yöntemler</a:t>
          </a:r>
          <a:endParaRPr lang="en-US" sz="2300" kern="1200"/>
        </a:p>
      </dsp:txBody>
      <dsp:txXfrm>
        <a:off x="2550378" y="2744792"/>
        <a:ext cx="2513811" cy="1560821"/>
      </dsp:txXfrm>
    </dsp:sp>
    <dsp:sp modelId="{1348CF03-5E42-46EE-9ED1-C0AAF1A8D4F0}">
      <dsp:nvSpPr>
        <dsp:cNvPr id="0" name=""/>
        <dsp:cNvSpPr/>
      </dsp:nvSpPr>
      <dsp:spPr>
        <a:xfrm>
          <a:off x="5402851" y="2420635"/>
          <a:ext cx="2610929" cy="165793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F2800D-EB55-44DD-A881-0272B68C4BEE}">
      <dsp:nvSpPr>
        <dsp:cNvPr id="0" name=""/>
        <dsp:cNvSpPr/>
      </dsp:nvSpPr>
      <dsp:spPr>
        <a:xfrm>
          <a:off x="5692954" y="2696233"/>
          <a:ext cx="2610929" cy="165793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tr-TR" sz="2300" kern="1200"/>
            <a:t>Paranın Zaman Değerini Dikkate Almayan Yöntemler</a:t>
          </a:r>
          <a:endParaRPr lang="en-US" sz="2300" kern="1200"/>
        </a:p>
      </dsp:txBody>
      <dsp:txXfrm>
        <a:off x="5741513" y="2744792"/>
        <a:ext cx="2513811" cy="15608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67A05-C060-4CF5-ACA8-8926D7153C2E}">
      <dsp:nvSpPr>
        <dsp:cNvPr id="0" name=""/>
        <dsp:cNvSpPr/>
      </dsp:nvSpPr>
      <dsp:spPr>
        <a:xfrm>
          <a:off x="0" y="690614"/>
          <a:ext cx="6967728" cy="12951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tr-TR" sz="5400" kern="1200"/>
            <a:t>Net Bugünkü Değer</a:t>
          </a:r>
          <a:endParaRPr lang="en-US" sz="5400" kern="1200"/>
        </a:p>
      </dsp:txBody>
      <dsp:txXfrm>
        <a:off x="63226" y="753840"/>
        <a:ext cx="6841276" cy="1168738"/>
      </dsp:txXfrm>
    </dsp:sp>
    <dsp:sp modelId="{3C7622FF-3358-4F0A-AA1C-1A945511B498}">
      <dsp:nvSpPr>
        <dsp:cNvPr id="0" name=""/>
        <dsp:cNvSpPr/>
      </dsp:nvSpPr>
      <dsp:spPr>
        <a:xfrm>
          <a:off x="0" y="2141324"/>
          <a:ext cx="6967728" cy="1295190"/>
        </a:xfrm>
        <a:prstGeom prst="roundRect">
          <a:avLst/>
        </a:prstGeom>
        <a:solidFill>
          <a:schemeClr val="accent2">
            <a:hueOff val="1500338"/>
            <a:satOff val="-5037"/>
            <a:lumOff val="-6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tr-TR" sz="5400" kern="1200"/>
            <a:t>Karlılık Endeksi</a:t>
          </a:r>
          <a:endParaRPr lang="en-US" sz="5400" kern="1200"/>
        </a:p>
      </dsp:txBody>
      <dsp:txXfrm>
        <a:off x="63226" y="2204550"/>
        <a:ext cx="6841276" cy="1168738"/>
      </dsp:txXfrm>
    </dsp:sp>
    <dsp:sp modelId="{82F56D44-A111-4CA0-863B-37B2EC3910D3}">
      <dsp:nvSpPr>
        <dsp:cNvPr id="0" name=""/>
        <dsp:cNvSpPr/>
      </dsp:nvSpPr>
      <dsp:spPr>
        <a:xfrm>
          <a:off x="0" y="3592035"/>
          <a:ext cx="6967728" cy="1295190"/>
        </a:xfrm>
        <a:prstGeom prst="roundRect">
          <a:avLst/>
        </a:prstGeom>
        <a:solidFill>
          <a:schemeClr val="accent2">
            <a:hueOff val="3000675"/>
            <a:satOff val="-10073"/>
            <a:lumOff val="-131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tr-TR" sz="5400" kern="1200"/>
            <a:t>İç Verim Oranı</a:t>
          </a:r>
          <a:endParaRPr lang="en-US" sz="5400" kern="1200"/>
        </a:p>
      </dsp:txBody>
      <dsp:txXfrm>
        <a:off x="63226" y="3655261"/>
        <a:ext cx="6841276" cy="11687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24DB4-861E-41B0-AD42-67100FB93A6A}">
      <dsp:nvSpPr>
        <dsp:cNvPr id="0" name=""/>
        <dsp:cNvSpPr/>
      </dsp:nvSpPr>
      <dsp:spPr>
        <a:xfrm>
          <a:off x="1283"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F69E8E-B07B-4022-BCCD-5D4E06A5C461}">
      <dsp:nvSpPr>
        <dsp:cNvPr id="0" name=""/>
        <dsp:cNvSpPr/>
      </dsp:nvSpPr>
      <dsp:spPr>
        <a:xfrm>
          <a:off x="501904"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tr-TR" sz="2300" kern="1200" dirty="0"/>
            <a:t>NPV yöntemi, nakit girişlerinin ve nakit çıkışlarının bugünkü değerleri arasındaki farkın belirlenmesi ve bu farkın sıfırdan büyük olması durumunda projenin kabul edilmesi gerektiğini savunur.</a:t>
          </a:r>
          <a:endParaRPr lang="en-US" sz="2300" kern="1200" dirty="0"/>
        </a:p>
      </dsp:txBody>
      <dsp:txXfrm>
        <a:off x="585701" y="1069830"/>
        <a:ext cx="4337991" cy="2693452"/>
      </dsp:txXfrm>
    </dsp:sp>
    <dsp:sp modelId="{22D67686-C29E-4FBD-9DAC-9A032011CCF0}">
      <dsp:nvSpPr>
        <dsp:cNvPr id="0" name=""/>
        <dsp:cNvSpPr/>
      </dsp:nvSpPr>
      <dsp:spPr>
        <a:xfrm>
          <a:off x="5508110"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FF52F4-858D-49E0-A4FE-71569DF3440C}">
      <dsp:nvSpPr>
        <dsp:cNvPr id="0" name=""/>
        <dsp:cNvSpPr/>
      </dsp:nvSpPr>
      <dsp:spPr>
        <a:xfrm>
          <a:off x="6008730"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tr-TR" sz="2300" kern="1200" dirty="0"/>
            <a:t>Nakit girişlerinin iskonto edilmesinde ağırlıklı ortalama sermaye maliyeti (AOSM), iskonto oranı olarak belirlenir. </a:t>
          </a:r>
          <a:endParaRPr lang="en-US" sz="2300" kern="1200" dirty="0"/>
        </a:p>
      </dsp:txBody>
      <dsp:txXfrm>
        <a:off x="6092527" y="1069830"/>
        <a:ext cx="4337991" cy="26934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71EBDE-0B95-4335-BB79-0E230F51AA25}">
      <dsp:nvSpPr>
        <dsp:cNvPr id="0" name=""/>
        <dsp:cNvSpPr/>
      </dsp:nvSpPr>
      <dsp:spPr>
        <a:xfrm>
          <a:off x="0" y="411426"/>
          <a:ext cx="6364224" cy="15233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tr-TR" sz="2100" b="1" kern="1200" dirty="0"/>
            <a:t>Bir yatırımın iç verim (karlılık) oranı, </a:t>
          </a:r>
          <a:r>
            <a:rPr lang="tr-TR" sz="2100" kern="1200" dirty="0"/>
            <a:t>yatırımdan sağlanan </a:t>
          </a:r>
          <a:r>
            <a:rPr lang="tr-TR" sz="2100" b="1" kern="1200" dirty="0"/>
            <a:t>nakit girişlerinin bugünkü değerlerinin toplamını yatırım maliyetinin bugünkü değerine eşitleyen iskonto oranıdır</a:t>
          </a:r>
          <a:r>
            <a:rPr lang="tr-TR" sz="2100" kern="1200" dirty="0"/>
            <a:t>.</a:t>
          </a:r>
          <a:endParaRPr lang="en-US" sz="2100" kern="1200" dirty="0"/>
        </a:p>
      </dsp:txBody>
      <dsp:txXfrm>
        <a:off x="74363" y="485789"/>
        <a:ext cx="6215498" cy="1374614"/>
      </dsp:txXfrm>
    </dsp:sp>
    <dsp:sp modelId="{8012F800-4B8A-465F-9BFB-09E2FD00346A}">
      <dsp:nvSpPr>
        <dsp:cNvPr id="0" name=""/>
        <dsp:cNvSpPr/>
      </dsp:nvSpPr>
      <dsp:spPr>
        <a:xfrm>
          <a:off x="0" y="1995246"/>
          <a:ext cx="6364224" cy="1523340"/>
        </a:xfrm>
        <a:prstGeom prst="roundRect">
          <a:avLst/>
        </a:prstGeom>
        <a:solidFill>
          <a:schemeClr val="accent2">
            <a:hueOff val="1500338"/>
            <a:satOff val="-5037"/>
            <a:lumOff val="-6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tr-TR" sz="2100" kern="1200" dirty="0"/>
            <a:t>Bu yöntemde daha çok </a:t>
          </a:r>
          <a:r>
            <a:rPr lang="tr-TR" sz="2100" b="1" kern="1200" dirty="0"/>
            <a:t>yatırımın karlılığı </a:t>
          </a:r>
          <a:r>
            <a:rPr lang="tr-TR" sz="2100" kern="1200" dirty="0"/>
            <a:t>üzerinde durulmaktadır.</a:t>
          </a:r>
          <a:endParaRPr lang="en-US" sz="2100" kern="1200" dirty="0"/>
        </a:p>
      </dsp:txBody>
      <dsp:txXfrm>
        <a:off x="74363" y="2069609"/>
        <a:ext cx="6215498" cy="1374614"/>
      </dsp:txXfrm>
    </dsp:sp>
    <dsp:sp modelId="{AEBB47B2-BFAB-4D05-B733-391C7485D9D1}">
      <dsp:nvSpPr>
        <dsp:cNvPr id="0" name=""/>
        <dsp:cNvSpPr/>
      </dsp:nvSpPr>
      <dsp:spPr>
        <a:xfrm>
          <a:off x="0" y="3579066"/>
          <a:ext cx="6364224" cy="1523340"/>
        </a:xfrm>
        <a:prstGeom prst="roundRect">
          <a:avLst/>
        </a:prstGeom>
        <a:solidFill>
          <a:schemeClr val="accent2">
            <a:hueOff val="3000675"/>
            <a:satOff val="-10073"/>
            <a:lumOff val="-131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tr-TR" sz="2100" kern="1200" dirty="0"/>
            <a:t>Birden fazla proje olması durumunda </a:t>
          </a:r>
          <a:r>
            <a:rPr lang="tr-TR" sz="2100" kern="1200" dirty="0" err="1"/>
            <a:t>İVO’su</a:t>
          </a:r>
          <a:r>
            <a:rPr lang="tr-TR" sz="2100" kern="1200" dirty="0"/>
            <a:t> yüksek, tek proje olması durumunda </a:t>
          </a:r>
          <a:r>
            <a:rPr lang="tr-TR" sz="2100" kern="1200" dirty="0" err="1"/>
            <a:t>AOSM’yi</a:t>
          </a:r>
          <a:r>
            <a:rPr lang="tr-TR" sz="2100" kern="1200" dirty="0"/>
            <a:t> aşan proje kabul edilir.</a:t>
          </a:r>
          <a:endParaRPr lang="en-US" sz="2100" kern="1200" dirty="0"/>
        </a:p>
      </dsp:txBody>
      <dsp:txXfrm>
        <a:off x="74363" y="3653429"/>
        <a:ext cx="6215498" cy="13746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D7B4D-A3C8-48F6-9CA3-8475FB0C465C}">
      <dsp:nvSpPr>
        <dsp:cNvPr id="0" name=""/>
        <dsp:cNvSpPr/>
      </dsp:nvSpPr>
      <dsp:spPr>
        <a:xfrm>
          <a:off x="0" y="0"/>
          <a:ext cx="696772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234459-0222-442A-82FC-E9B036148086}">
      <dsp:nvSpPr>
        <dsp:cNvPr id="0" name=""/>
        <dsp:cNvSpPr/>
      </dsp:nvSpPr>
      <dsp:spPr>
        <a:xfrm>
          <a:off x="0" y="0"/>
          <a:ext cx="6967728" cy="139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40" tIns="243840" rIns="243840" bIns="243840" numCol="1" spcCol="1270" anchor="t" anchorCtr="0">
          <a:noAutofit/>
        </a:bodyPr>
        <a:lstStyle/>
        <a:p>
          <a:pPr marL="0" lvl="0" indent="0" algn="l" defTabSz="2844800">
            <a:lnSpc>
              <a:spcPct val="90000"/>
            </a:lnSpc>
            <a:spcBef>
              <a:spcPct val="0"/>
            </a:spcBef>
            <a:spcAft>
              <a:spcPct val="35000"/>
            </a:spcAft>
            <a:buNone/>
          </a:pPr>
          <a:r>
            <a:rPr lang="tr-TR" sz="6400" kern="1200"/>
            <a:t>Olasılık Dağılımı</a:t>
          </a:r>
          <a:endParaRPr lang="en-US" sz="6400" kern="1200"/>
        </a:p>
      </dsp:txBody>
      <dsp:txXfrm>
        <a:off x="0" y="0"/>
        <a:ext cx="6967728" cy="1394460"/>
      </dsp:txXfrm>
    </dsp:sp>
    <dsp:sp modelId="{D7953327-68F6-40D1-B325-1EEF7ED5837B}">
      <dsp:nvSpPr>
        <dsp:cNvPr id="0" name=""/>
        <dsp:cNvSpPr/>
      </dsp:nvSpPr>
      <dsp:spPr>
        <a:xfrm>
          <a:off x="0" y="1394460"/>
          <a:ext cx="696772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CA27FC-9794-4344-9DD9-6936A93A5883}">
      <dsp:nvSpPr>
        <dsp:cNvPr id="0" name=""/>
        <dsp:cNvSpPr/>
      </dsp:nvSpPr>
      <dsp:spPr>
        <a:xfrm>
          <a:off x="0" y="1394460"/>
          <a:ext cx="6967728" cy="139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40" tIns="243840" rIns="243840" bIns="243840" numCol="1" spcCol="1270" anchor="t" anchorCtr="0">
          <a:noAutofit/>
        </a:bodyPr>
        <a:lstStyle/>
        <a:p>
          <a:pPr marL="0" lvl="0" indent="0" algn="l" defTabSz="2844800">
            <a:lnSpc>
              <a:spcPct val="90000"/>
            </a:lnSpc>
            <a:spcBef>
              <a:spcPct val="0"/>
            </a:spcBef>
            <a:spcAft>
              <a:spcPct val="35000"/>
            </a:spcAft>
            <a:buNone/>
          </a:pPr>
          <a:r>
            <a:rPr lang="tr-TR" sz="6400" kern="1200"/>
            <a:t>Duyarlılık Analizi</a:t>
          </a:r>
          <a:endParaRPr lang="en-US" sz="6400" kern="1200"/>
        </a:p>
      </dsp:txBody>
      <dsp:txXfrm>
        <a:off x="0" y="1394460"/>
        <a:ext cx="6967728" cy="1394460"/>
      </dsp:txXfrm>
    </dsp:sp>
    <dsp:sp modelId="{5CCB8D59-4A00-47AB-854B-FD802951C10D}">
      <dsp:nvSpPr>
        <dsp:cNvPr id="0" name=""/>
        <dsp:cNvSpPr/>
      </dsp:nvSpPr>
      <dsp:spPr>
        <a:xfrm>
          <a:off x="0" y="2788920"/>
          <a:ext cx="696772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986725-A948-454D-A38E-A31C94FB56EF}">
      <dsp:nvSpPr>
        <dsp:cNvPr id="0" name=""/>
        <dsp:cNvSpPr/>
      </dsp:nvSpPr>
      <dsp:spPr>
        <a:xfrm>
          <a:off x="0" y="2788920"/>
          <a:ext cx="6967728" cy="139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40" tIns="243840" rIns="243840" bIns="243840" numCol="1" spcCol="1270" anchor="t" anchorCtr="0">
          <a:noAutofit/>
        </a:bodyPr>
        <a:lstStyle/>
        <a:p>
          <a:pPr marL="0" lvl="0" indent="0" algn="l" defTabSz="2844800">
            <a:lnSpc>
              <a:spcPct val="90000"/>
            </a:lnSpc>
            <a:spcBef>
              <a:spcPct val="0"/>
            </a:spcBef>
            <a:spcAft>
              <a:spcPct val="35000"/>
            </a:spcAft>
            <a:buNone/>
          </a:pPr>
          <a:r>
            <a:rPr lang="tr-TR" sz="6400" kern="1200"/>
            <a:t>Simülasyon</a:t>
          </a:r>
          <a:endParaRPr lang="en-US" sz="6400" kern="1200"/>
        </a:p>
      </dsp:txBody>
      <dsp:txXfrm>
        <a:off x="0" y="2788920"/>
        <a:ext cx="6967728" cy="1394460"/>
      </dsp:txXfrm>
    </dsp:sp>
    <dsp:sp modelId="{B329BFF2-DFD6-423F-92CB-CE9238E3F625}">
      <dsp:nvSpPr>
        <dsp:cNvPr id="0" name=""/>
        <dsp:cNvSpPr/>
      </dsp:nvSpPr>
      <dsp:spPr>
        <a:xfrm>
          <a:off x="0" y="4183380"/>
          <a:ext cx="6967728"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44D5AB-529B-4D26-92CF-1B7F8B593291}">
      <dsp:nvSpPr>
        <dsp:cNvPr id="0" name=""/>
        <dsp:cNvSpPr/>
      </dsp:nvSpPr>
      <dsp:spPr>
        <a:xfrm>
          <a:off x="0" y="4183380"/>
          <a:ext cx="6967728" cy="139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40" tIns="243840" rIns="243840" bIns="243840" numCol="1" spcCol="1270" anchor="t" anchorCtr="0">
          <a:noAutofit/>
        </a:bodyPr>
        <a:lstStyle/>
        <a:p>
          <a:pPr marL="0" lvl="0" indent="0" algn="l" defTabSz="2844800">
            <a:lnSpc>
              <a:spcPct val="90000"/>
            </a:lnSpc>
            <a:spcBef>
              <a:spcPct val="0"/>
            </a:spcBef>
            <a:spcAft>
              <a:spcPct val="35000"/>
            </a:spcAft>
            <a:buNone/>
          </a:pPr>
          <a:r>
            <a:rPr lang="tr-TR" sz="6400" kern="1200"/>
            <a:t>Karar Ağacı</a:t>
          </a:r>
          <a:endParaRPr lang="en-US" sz="6400" kern="1200"/>
        </a:p>
      </dsp:txBody>
      <dsp:txXfrm>
        <a:off x="0" y="4183380"/>
        <a:ext cx="6967728" cy="1394460"/>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9C0B44-79BC-4910-9CBE-BA8B00B4B73F}" type="datetimeFigureOut">
              <a:rPr lang="en-US" smtClean="0"/>
              <a:t>12/1/2024</a:t>
            </a:fld>
            <a:endParaRPr lang="en-US"/>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7F4A4E-F54E-46A0-8B2C-F69046980696}" type="slidenum">
              <a:rPr lang="en-US" smtClean="0"/>
              <a:t>‹#›</a:t>
            </a:fld>
            <a:endParaRPr lang="en-US"/>
          </a:p>
        </p:txBody>
      </p:sp>
    </p:spTree>
    <p:extLst>
      <p:ext uri="{BB962C8B-B14F-4D97-AF65-F5344CB8AC3E}">
        <p14:creationId xmlns:p14="http://schemas.microsoft.com/office/powerpoint/2010/main" val="3568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Slayt Numarası Yer Tutucusu 3"/>
          <p:cNvSpPr>
            <a:spLocks noGrp="1"/>
          </p:cNvSpPr>
          <p:nvPr>
            <p:ph type="sldNum" sz="quarter" idx="5"/>
          </p:nvPr>
        </p:nvSpPr>
        <p:spPr/>
        <p:txBody>
          <a:bodyPr/>
          <a:lstStyle/>
          <a:p>
            <a:fld id="{257F4A4E-F54E-46A0-8B2C-F69046980696}" type="slidenum">
              <a:rPr lang="en-US" smtClean="0"/>
              <a:t>27</a:t>
            </a:fld>
            <a:endParaRPr lang="en-US"/>
          </a:p>
        </p:txBody>
      </p:sp>
    </p:spTree>
    <p:extLst>
      <p:ext uri="{BB962C8B-B14F-4D97-AF65-F5344CB8AC3E}">
        <p14:creationId xmlns:p14="http://schemas.microsoft.com/office/powerpoint/2010/main" val="999949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12/1/2024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473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12/1/2024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2203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12/1/2024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29666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7814"/>
            <a:ext cx="10972800" cy="1139825"/>
          </a:xfrm>
        </p:spPr>
        <p:txBody>
          <a:bodyPr/>
          <a:lstStyle/>
          <a:p>
            <a:r>
              <a:rPr lang="tr-TR"/>
              <a:t>Asıl başlık stili için tıklatın</a:t>
            </a:r>
          </a:p>
        </p:txBody>
      </p:sp>
      <p:sp>
        <p:nvSpPr>
          <p:cNvPr id="3" name="2 Tablo Yer Tutucusu"/>
          <p:cNvSpPr>
            <a:spLocks noGrp="1"/>
          </p:cNvSpPr>
          <p:nvPr>
            <p:ph type="tbl" idx="1"/>
          </p:nvPr>
        </p:nvSpPr>
        <p:spPr>
          <a:xfrm>
            <a:off x="609600" y="1600201"/>
            <a:ext cx="10972800" cy="4530725"/>
          </a:xfrm>
        </p:spPr>
        <p:txBody>
          <a:bodyPr rtlCol="0">
            <a:normAutofit/>
          </a:bodyPr>
          <a:lstStyle/>
          <a:p>
            <a:pPr lvl="0"/>
            <a:endParaRPr lang="tr-TR" noProof="0"/>
          </a:p>
        </p:txBody>
      </p:sp>
      <p:sp>
        <p:nvSpPr>
          <p:cNvPr id="4" name="Rectangle 4">
            <a:extLst>
              <a:ext uri="{FF2B5EF4-FFF2-40B4-BE49-F238E27FC236}">
                <a16:creationId xmlns:a16="http://schemas.microsoft.com/office/drawing/2014/main" id="{14E9268D-4ED7-5990-0586-5CA59E686418}"/>
              </a:ext>
            </a:extLst>
          </p:cNvPr>
          <p:cNvSpPr>
            <a:spLocks noGrp="1" noChangeArrowheads="1"/>
          </p:cNvSpPr>
          <p:nvPr>
            <p:ph type="dt" sz="half" idx="10"/>
          </p:nvPr>
        </p:nvSpPr>
        <p:spPr/>
        <p:txBody>
          <a:bodyPr/>
          <a:lstStyle>
            <a:lvl1pPr>
              <a:defRPr/>
            </a:lvl1pPr>
          </a:lstStyle>
          <a:p>
            <a:pPr>
              <a:defRPr/>
            </a:pPr>
            <a:endParaRPr lang="tr-TR" altLang="en-US"/>
          </a:p>
        </p:txBody>
      </p:sp>
      <p:sp>
        <p:nvSpPr>
          <p:cNvPr id="5" name="Rectangle 5">
            <a:extLst>
              <a:ext uri="{FF2B5EF4-FFF2-40B4-BE49-F238E27FC236}">
                <a16:creationId xmlns:a16="http://schemas.microsoft.com/office/drawing/2014/main" id="{AEB2B14A-AF2D-D2B0-0747-83D6EBE5AA83}"/>
              </a:ext>
            </a:extLst>
          </p:cNvPr>
          <p:cNvSpPr>
            <a:spLocks noGrp="1" noChangeArrowheads="1"/>
          </p:cNvSpPr>
          <p:nvPr>
            <p:ph type="ftr" sz="quarter" idx="11"/>
          </p:nvPr>
        </p:nvSpPr>
        <p:spPr/>
        <p:txBody>
          <a:bodyPr/>
          <a:lstStyle>
            <a:lvl1pPr>
              <a:defRPr/>
            </a:lvl1pPr>
          </a:lstStyle>
          <a:p>
            <a:pPr>
              <a:defRPr/>
            </a:pPr>
            <a:r>
              <a:rPr lang="tr-TR" altLang="en-US"/>
              <a:t>Prof.Dr. Güler ARAS</a:t>
            </a:r>
          </a:p>
        </p:txBody>
      </p:sp>
      <p:sp>
        <p:nvSpPr>
          <p:cNvPr id="6" name="Rectangle 6">
            <a:extLst>
              <a:ext uri="{FF2B5EF4-FFF2-40B4-BE49-F238E27FC236}">
                <a16:creationId xmlns:a16="http://schemas.microsoft.com/office/drawing/2014/main" id="{B55005E8-73DB-1C5C-2A71-6250AC21D37C}"/>
              </a:ext>
            </a:extLst>
          </p:cNvPr>
          <p:cNvSpPr>
            <a:spLocks noGrp="1" noChangeArrowheads="1"/>
          </p:cNvSpPr>
          <p:nvPr>
            <p:ph type="sldNum" sz="quarter" idx="12"/>
          </p:nvPr>
        </p:nvSpPr>
        <p:spPr/>
        <p:txBody>
          <a:bodyPr/>
          <a:lstStyle>
            <a:lvl1pPr>
              <a:defRPr/>
            </a:lvl1pPr>
          </a:lstStyle>
          <a:p>
            <a:fld id="{BEAE3E3D-D81D-444E-A106-B63460287E49}" type="slidenum">
              <a:rPr lang="tr-TR" altLang="en-US"/>
              <a:pPr/>
              <a:t>‹#›</a:t>
            </a:fld>
            <a:endParaRPr lang="tr-TR" altLang="en-US"/>
          </a:p>
        </p:txBody>
      </p:sp>
    </p:spTree>
    <p:extLst>
      <p:ext uri="{BB962C8B-B14F-4D97-AF65-F5344CB8AC3E}">
        <p14:creationId xmlns:p14="http://schemas.microsoft.com/office/powerpoint/2010/main" val="103372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cSld name="Başlık ve Grafik">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7814"/>
            <a:ext cx="10972800" cy="1139825"/>
          </a:xfrm>
        </p:spPr>
        <p:txBody>
          <a:bodyPr/>
          <a:lstStyle/>
          <a:p>
            <a:r>
              <a:rPr lang="tr-TR"/>
              <a:t>Asıl başlık stili için tıklatın</a:t>
            </a:r>
          </a:p>
        </p:txBody>
      </p:sp>
      <p:sp>
        <p:nvSpPr>
          <p:cNvPr id="3" name="2 Grafik Yer Tutucusu"/>
          <p:cNvSpPr>
            <a:spLocks noGrp="1"/>
          </p:cNvSpPr>
          <p:nvPr>
            <p:ph type="chart" idx="1"/>
          </p:nvPr>
        </p:nvSpPr>
        <p:spPr>
          <a:xfrm>
            <a:off x="609600" y="1600201"/>
            <a:ext cx="10972800" cy="4530725"/>
          </a:xfrm>
        </p:spPr>
        <p:txBody>
          <a:bodyPr rtlCol="0">
            <a:normAutofit/>
          </a:bodyPr>
          <a:lstStyle/>
          <a:p>
            <a:pPr lvl="0"/>
            <a:endParaRPr lang="tr-TR" noProof="0"/>
          </a:p>
        </p:txBody>
      </p:sp>
      <p:sp>
        <p:nvSpPr>
          <p:cNvPr id="4" name="Rectangle 4">
            <a:extLst>
              <a:ext uri="{FF2B5EF4-FFF2-40B4-BE49-F238E27FC236}">
                <a16:creationId xmlns:a16="http://schemas.microsoft.com/office/drawing/2014/main" id="{E69CF500-B4CC-1A70-1C4E-55F43F210826}"/>
              </a:ext>
            </a:extLst>
          </p:cNvPr>
          <p:cNvSpPr>
            <a:spLocks noGrp="1" noChangeArrowheads="1"/>
          </p:cNvSpPr>
          <p:nvPr>
            <p:ph type="dt" sz="half" idx="10"/>
          </p:nvPr>
        </p:nvSpPr>
        <p:spPr/>
        <p:txBody>
          <a:bodyPr/>
          <a:lstStyle>
            <a:lvl1pPr>
              <a:defRPr/>
            </a:lvl1pPr>
          </a:lstStyle>
          <a:p>
            <a:pPr>
              <a:defRPr/>
            </a:pPr>
            <a:endParaRPr lang="tr-TR" altLang="en-US"/>
          </a:p>
        </p:txBody>
      </p:sp>
      <p:sp>
        <p:nvSpPr>
          <p:cNvPr id="5" name="Rectangle 5">
            <a:extLst>
              <a:ext uri="{FF2B5EF4-FFF2-40B4-BE49-F238E27FC236}">
                <a16:creationId xmlns:a16="http://schemas.microsoft.com/office/drawing/2014/main" id="{BB59BC5C-2E5B-4466-B794-2399449918B6}"/>
              </a:ext>
            </a:extLst>
          </p:cNvPr>
          <p:cNvSpPr>
            <a:spLocks noGrp="1" noChangeArrowheads="1"/>
          </p:cNvSpPr>
          <p:nvPr>
            <p:ph type="ftr" sz="quarter" idx="11"/>
          </p:nvPr>
        </p:nvSpPr>
        <p:spPr/>
        <p:txBody>
          <a:bodyPr/>
          <a:lstStyle>
            <a:lvl1pPr>
              <a:defRPr/>
            </a:lvl1pPr>
          </a:lstStyle>
          <a:p>
            <a:pPr>
              <a:defRPr/>
            </a:pPr>
            <a:r>
              <a:rPr lang="tr-TR" altLang="en-US"/>
              <a:t>Prof.Dr. Güler ARAS</a:t>
            </a:r>
          </a:p>
        </p:txBody>
      </p:sp>
      <p:sp>
        <p:nvSpPr>
          <p:cNvPr id="6" name="Rectangle 6">
            <a:extLst>
              <a:ext uri="{FF2B5EF4-FFF2-40B4-BE49-F238E27FC236}">
                <a16:creationId xmlns:a16="http://schemas.microsoft.com/office/drawing/2014/main" id="{ABFBEF29-4FBF-33B8-E0A7-93318431BA86}"/>
              </a:ext>
            </a:extLst>
          </p:cNvPr>
          <p:cNvSpPr>
            <a:spLocks noGrp="1" noChangeArrowheads="1"/>
          </p:cNvSpPr>
          <p:nvPr>
            <p:ph type="sldNum" sz="quarter" idx="12"/>
          </p:nvPr>
        </p:nvSpPr>
        <p:spPr/>
        <p:txBody>
          <a:bodyPr/>
          <a:lstStyle>
            <a:lvl1pPr>
              <a:defRPr/>
            </a:lvl1pPr>
          </a:lstStyle>
          <a:p>
            <a:fld id="{B1A56276-5F3A-4364-AE70-F7B78ED72304}" type="slidenum">
              <a:rPr lang="tr-TR" altLang="en-US"/>
              <a:pPr/>
              <a:t>‹#›</a:t>
            </a:fld>
            <a:endParaRPr lang="tr-TR" altLang="en-US"/>
          </a:p>
        </p:txBody>
      </p:sp>
    </p:spTree>
    <p:extLst>
      <p:ext uri="{BB962C8B-B14F-4D97-AF65-F5344CB8AC3E}">
        <p14:creationId xmlns:p14="http://schemas.microsoft.com/office/powerpoint/2010/main" val="1816065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9958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12/1/2024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01608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32605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6979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12/1/2024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003094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12/1/2024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04202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12/1/2024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63428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12/1/2024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0316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12/1/2024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412094026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 id="2147483728" r:id="rId12"/>
    <p:sldLayoutId id="2147483729" r:id="rId13"/>
  </p:sldLayoutIdLst>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oleObject" Target="../embeddings/oleObject3.bin"/><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26E0BFB-CDF1-4990-8C11-AC849311E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çocukların yaptığı resimler, ofis malzemesi, renklilik, yazı aleti içeren bir resim&#10;&#10;Açıklama otomatik olarak oluşturuldu">
            <a:extLst>
              <a:ext uri="{FF2B5EF4-FFF2-40B4-BE49-F238E27FC236}">
                <a16:creationId xmlns:a16="http://schemas.microsoft.com/office/drawing/2014/main" id="{F5FE95F7-4E8A-F9EA-EB9C-072B068CFBC3}"/>
              </a:ext>
            </a:extLst>
          </p:cNvPr>
          <p:cNvPicPr>
            <a:picLocks noChangeAspect="1"/>
          </p:cNvPicPr>
          <p:nvPr/>
        </p:nvPicPr>
        <p:blipFill>
          <a:blip r:embed="rId2"/>
          <a:srcRect l="10888"/>
          <a:stretch/>
        </p:blipFill>
        <p:spPr>
          <a:xfrm>
            <a:off x="-2" y="10"/>
            <a:ext cx="8668512" cy="6857990"/>
          </a:xfrm>
          <a:prstGeom prst="rect">
            <a:avLst/>
          </a:prstGeom>
        </p:spPr>
      </p:pic>
      <p:sp>
        <p:nvSpPr>
          <p:cNvPr id="11" name="Rectangle 10">
            <a:extLst>
              <a:ext uri="{FF2B5EF4-FFF2-40B4-BE49-F238E27FC236}">
                <a16:creationId xmlns:a16="http://schemas.microsoft.com/office/drawing/2014/main" id="{6069A1F8-9BEB-4786-9694-FC48B2D75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788244" y="0"/>
            <a:ext cx="9403756" cy="6858000"/>
          </a:xfrm>
          <a:prstGeom prst="rect">
            <a:avLst/>
          </a:prstGeom>
          <a:gradFill>
            <a:gsLst>
              <a:gs pos="58000">
                <a:schemeClr val="tx1"/>
              </a:gs>
              <a:gs pos="30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Başlık 1">
            <a:extLst>
              <a:ext uri="{FF2B5EF4-FFF2-40B4-BE49-F238E27FC236}">
                <a16:creationId xmlns:a16="http://schemas.microsoft.com/office/drawing/2014/main" id="{233470F3-1C34-DB63-403E-176B7B5154C1}"/>
              </a:ext>
            </a:extLst>
          </p:cNvPr>
          <p:cNvSpPr>
            <a:spLocks noGrp="1"/>
          </p:cNvSpPr>
          <p:nvPr>
            <p:ph type="ctrTitle"/>
          </p:nvPr>
        </p:nvSpPr>
        <p:spPr>
          <a:xfrm>
            <a:off x="7848600" y="1122363"/>
            <a:ext cx="4023360" cy="3204134"/>
          </a:xfrm>
        </p:spPr>
        <p:txBody>
          <a:bodyPr anchor="b">
            <a:normAutofit/>
          </a:bodyPr>
          <a:lstStyle/>
          <a:p>
            <a:r>
              <a:rPr lang="tr-TR" sz="4800" dirty="0">
                <a:solidFill>
                  <a:schemeClr val="bg1"/>
                </a:solidFill>
              </a:rPr>
              <a:t>Sermaye Bütçelemesi</a:t>
            </a:r>
            <a:endParaRPr lang="en-US" sz="4800" dirty="0">
              <a:solidFill>
                <a:schemeClr val="bg1"/>
              </a:solidFill>
            </a:endParaRPr>
          </a:p>
        </p:txBody>
      </p:sp>
      <p:sp>
        <p:nvSpPr>
          <p:cNvPr id="3" name="Alt Başlık 2">
            <a:extLst>
              <a:ext uri="{FF2B5EF4-FFF2-40B4-BE49-F238E27FC236}">
                <a16:creationId xmlns:a16="http://schemas.microsoft.com/office/drawing/2014/main" id="{8D5F0C5B-FE59-5DD5-8176-70FA26EF9291}"/>
              </a:ext>
            </a:extLst>
          </p:cNvPr>
          <p:cNvSpPr>
            <a:spLocks noGrp="1"/>
          </p:cNvSpPr>
          <p:nvPr>
            <p:ph type="subTitle" idx="1"/>
          </p:nvPr>
        </p:nvSpPr>
        <p:spPr>
          <a:xfrm>
            <a:off x="7848600" y="4872922"/>
            <a:ext cx="4023360" cy="1208141"/>
          </a:xfrm>
        </p:spPr>
        <p:txBody>
          <a:bodyPr>
            <a:normAutofit/>
          </a:bodyPr>
          <a:lstStyle/>
          <a:p>
            <a:r>
              <a:rPr lang="tr-TR" sz="2000">
                <a:solidFill>
                  <a:schemeClr val="bg1"/>
                </a:solidFill>
              </a:rPr>
              <a:t>Semih Yılmazer</a:t>
            </a:r>
            <a:endParaRPr lang="en-US" sz="2000">
              <a:solidFill>
                <a:schemeClr val="bg1"/>
              </a:solidFill>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631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8CF8E-80F0-407E-0B0B-BA5FCEF1981D}"/>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0668E26E-4B05-CB59-5353-F3C9AB02940C}"/>
              </a:ext>
            </a:extLst>
          </p:cNvPr>
          <p:cNvSpPr>
            <a:spLocks noGrp="1"/>
          </p:cNvSpPr>
          <p:nvPr>
            <p:ph type="title"/>
          </p:nvPr>
        </p:nvSpPr>
        <p:spPr>
          <a:xfrm>
            <a:off x="1271317" y="778516"/>
            <a:ext cx="6752720" cy="674600"/>
          </a:xfrm>
        </p:spPr>
        <p:txBody>
          <a:bodyPr anchor="ctr">
            <a:normAutofit/>
          </a:bodyPr>
          <a:lstStyle/>
          <a:p>
            <a:r>
              <a:rPr lang="tr-TR" sz="2600" dirty="0"/>
              <a:t>Yatırımın Karlılığı (Örnek)</a:t>
            </a:r>
            <a:endParaRPr lang="en-US" sz="2600" dirty="0"/>
          </a:p>
        </p:txBody>
      </p:sp>
      <p:sp>
        <p:nvSpPr>
          <p:cNvPr id="3" name="İçerik Yer Tutucusu 2">
            <a:extLst>
              <a:ext uri="{FF2B5EF4-FFF2-40B4-BE49-F238E27FC236}">
                <a16:creationId xmlns:a16="http://schemas.microsoft.com/office/drawing/2014/main" id="{9DE4CE3A-1DE2-D57C-82DB-BF01742355AE}"/>
              </a:ext>
            </a:extLst>
          </p:cNvPr>
          <p:cNvSpPr>
            <a:spLocks noGrp="1"/>
          </p:cNvSpPr>
          <p:nvPr>
            <p:ph idx="1"/>
          </p:nvPr>
        </p:nvSpPr>
        <p:spPr>
          <a:xfrm>
            <a:off x="371094" y="2718054"/>
            <a:ext cx="3438906" cy="3207258"/>
          </a:xfrm>
        </p:spPr>
        <p:txBody>
          <a:bodyPr anchor="t">
            <a:normAutofit/>
          </a:bodyPr>
          <a:lstStyle/>
          <a:p>
            <a:r>
              <a:rPr lang="tr-TR" sz="1700" dirty="0"/>
              <a:t>Aşağıda işletmenin başlatmayı düşündüğü iki projenin yatırım maliyetleri ve yıllar itibariyle bu yatırımdan el edecekleri nakit girişleri yer almaktadır.</a:t>
            </a:r>
          </a:p>
          <a:p>
            <a:endParaRPr lang="en-US" sz="1700" dirty="0"/>
          </a:p>
        </p:txBody>
      </p:sp>
      <p:graphicFrame>
        <p:nvGraphicFramePr>
          <p:cNvPr id="4" name="Tablo 3">
            <a:extLst>
              <a:ext uri="{FF2B5EF4-FFF2-40B4-BE49-F238E27FC236}">
                <a16:creationId xmlns:a16="http://schemas.microsoft.com/office/drawing/2014/main" id="{07F5ADBA-65F7-DB9C-AEE8-22B14694B4BB}"/>
              </a:ext>
            </a:extLst>
          </p:cNvPr>
          <p:cNvGraphicFramePr>
            <a:graphicFrameLocks noGrp="1"/>
          </p:cNvGraphicFramePr>
          <p:nvPr>
            <p:extLst>
              <p:ext uri="{D42A27DB-BD31-4B8C-83A1-F6EECF244321}">
                <p14:modId xmlns:p14="http://schemas.microsoft.com/office/powerpoint/2010/main" val="2634136001"/>
              </p:ext>
            </p:extLst>
          </p:nvPr>
        </p:nvGraphicFramePr>
        <p:xfrm>
          <a:off x="4901184" y="2836592"/>
          <a:ext cx="6922011" cy="1285401"/>
        </p:xfrm>
        <a:graphic>
          <a:graphicData uri="http://schemas.openxmlformats.org/drawingml/2006/table">
            <a:tbl>
              <a:tblPr firstRow="1" bandRow="1">
                <a:tableStyleId>{5C22544A-7EE6-4342-B048-85BDC9FD1C3A}</a:tableStyleId>
              </a:tblPr>
              <a:tblGrid>
                <a:gridCol w="1309204">
                  <a:extLst>
                    <a:ext uri="{9D8B030D-6E8A-4147-A177-3AD203B41FA5}">
                      <a16:colId xmlns:a16="http://schemas.microsoft.com/office/drawing/2014/main" val="1536302508"/>
                    </a:ext>
                  </a:extLst>
                </a:gridCol>
                <a:gridCol w="1295679">
                  <a:extLst>
                    <a:ext uri="{9D8B030D-6E8A-4147-A177-3AD203B41FA5}">
                      <a16:colId xmlns:a16="http://schemas.microsoft.com/office/drawing/2014/main" val="29941167"/>
                    </a:ext>
                  </a:extLst>
                </a:gridCol>
                <a:gridCol w="1079282">
                  <a:extLst>
                    <a:ext uri="{9D8B030D-6E8A-4147-A177-3AD203B41FA5}">
                      <a16:colId xmlns:a16="http://schemas.microsoft.com/office/drawing/2014/main" val="3589972738"/>
                    </a:ext>
                  </a:extLst>
                </a:gridCol>
                <a:gridCol w="1079282">
                  <a:extLst>
                    <a:ext uri="{9D8B030D-6E8A-4147-A177-3AD203B41FA5}">
                      <a16:colId xmlns:a16="http://schemas.microsoft.com/office/drawing/2014/main" val="225465648"/>
                    </a:ext>
                  </a:extLst>
                </a:gridCol>
                <a:gridCol w="1079282">
                  <a:extLst>
                    <a:ext uri="{9D8B030D-6E8A-4147-A177-3AD203B41FA5}">
                      <a16:colId xmlns:a16="http://schemas.microsoft.com/office/drawing/2014/main" val="3355679149"/>
                    </a:ext>
                  </a:extLst>
                </a:gridCol>
                <a:gridCol w="1079282">
                  <a:extLst>
                    <a:ext uri="{9D8B030D-6E8A-4147-A177-3AD203B41FA5}">
                      <a16:colId xmlns:a16="http://schemas.microsoft.com/office/drawing/2014/main" val="3681473936"/>
                    </a:ext>
                  </a:extLst>
                </a:gridCol>
              </a:tblGrid>
              <a:tr h="428467">
                <a:tc>
                  <a:txBody>
                    <a:bodyPr/>
                    <a:lstStyle/>
                    <a:p>
                      <a:r>
                        <a:rPr lang="tr-TR" sz="1900"/>
                        <a:t>Yıllar</a:t>
                      </a:r>
                      <a:endParaRPr lang="en-US" sz="1900"/>
                    </a:p>
                  </a:txBody>
                  <a:tcPr marL="97379" marR="97379" marT="48689" marB="48689"/>
                </a:tc>
                <a:tc>
                  <a:txBody>
                    <a:bodyPr/>
                    <a:lstStyle/>
                    <a:p>
                      <a:r>
                        <a:rPr lang="tr-TR" sz="1900"/>
                        <a:t>0</a:t>
                      </a:r>
                      <a:endParaRPr lang="en-US" sz="1900"/>
                    </a:p>
                  </a:txBody>
                  <a:tcPr marL="97379" marR="97379" marT="48689" marB="48689"/>
                </a:tc>
                <a:tc>
                  <a:txBody>
                    <a:bodyPr/>
                    <a:lstStyle/>
                    <a:p>
                      <a:r>
                        <a:rPr lang="tr-TR" sz="1900"/>
                        <a:t>1</a:t>
                      </a:r>
                      <a:endParaRPr lang="en-US" sz="1900"/>
                    </a:p>
                  </a:txBody>
                  <a:tcPr marL="97379" marR="97379" marT="48689" marB="48689"/>
                </a:tc>
                <a:tc>
                  <a:txBody>
                    <a:bodyPr/>
                    <a:lstStyle/>
                    <a:p>
                      <a:r>
                        <a:rPr lang="tr-TR" sz="1900"/>
                        <a:t>2</a:t>
                      </a:r>
                      <a:endParaRPr lang="en-US" sz="1900"/>
                    </a:p>
                  </a:txBody>
                  <a:tcPr marL="97379" marR="97379" marT="48689" marB="48689"/>
                </a:tc>
                <a:tc>
                  <a:txBody>
                    <a:bodyPr/>
                    <a:lstStyle/>
                    <a:p>
                      <a:r>
                        <a:rPr lang="tr-TR" sz="1900"/>
                        <a:t>3</a:t>
                      </a:r>
                      <a:endParaRPr lang="en-US" sz="1900"/>
                    </a:p>
                  </a:txBody>
                  <a:tcPr marL="97379" marR="97379" marT="48689" marB="48689"/>
                </a:tc>
                <a:tc>
                  <a:txBody>
                    <a:bodyPr/>
                    <a:lstStyle/>
                    <a:p>
                      <a:r>
                        <a:rPr lang="tr-TR" sz="1900"/>
                        <a:t>4</a:t>
                      </a:r>
                      <a:endParaRPr lang="en-US" sz="1900"/>
                    </a:p>
                  </a:txBody>
                  <a:tcPr marL="97379" marR="97379" marT="48689" marB="48689"/>
                </a:tc>
                <a:extLst>
                  <a:ext uri="{0D108BD9-81ED-4DB2-BD59-A6C34878D82A}">
                    <a16:rowId xmlns:a16="http://schemas.microsoft.com/office/drawing/2014/main" val="2947349743"/>
                  </a:ext>
                </a:extLst>
              </a:tr>
              <a:tr h="428467">
                <a:tc>
                  <a:txBody>
                    <a:bodyPr/>
                    <a:lstStyle/>
                    <a:p>
                      <a:r>
                        <a:rPr lang="tr-TR" sz="1900"/>
                        <a:t>A Projesi</a:t>
                      </a:r>
                      <a:endParaRPr lang="en-US" sz="1900"/>
                    </a:p>
                  </a:txBody>
                  <a:tcPr marL="97379" marR="97379" marT="48689" marB="48689"/>
                </a:tc>
                <a:tc>
                  <a:txBody>
                    <a:bodyPr/>
                    <a:lstStyle/>
                    <a:p>
                      <a:r>
                        <a:rPr lang="tr-TR" sz="1900"/>
                        <a:t>-100.000</a:t>
                      </a:r>
                      <a:endParaRPr lang="en-US" sz="1900"/>
                    </a:p>
                  </a:txBody>
                  <a:tcPr marL="97379" marR="97379" marT="48689" marB="48689"/>
                </a:tc>
                <a:tc>
                  <a:txBody>
                    <a:bodyPr/>
                    <a:lstStyle/>
                    <a:p>
                      <a:r>
                        <a:rPr lang="tr-TR" sz="1900"/>
                        <a:t>20.000</a:t>
                      </a:r>
                      <a:endParaRPr lang="en-US" sz="1900"/>
                    </a:p>
                  </a:txBody>
                  <a:tcPr marL="97379" marR="97379" marT="48689" marB="48689"/>
                </a:tc>
                <a:tc>
                  <a:txBody>
                    <a:bodyPr/>
                    <a:lstStyle/>
                    <a:p>
                      <a:r>
                        <a:rPr lang="tr-TR" sz="1900"/>
                        <a:t>30.000</a:t>
                      </a:r>
                      <a:endParaRPr lang="en-US" sz="1900"/>
                    </a:p>
                  </a:txBody>
                  <a:tcPr marL="97379" marR="97379" marT="48689" marB="48689"/>
                </a:tc>
                <a:tc>
                  <a:txBody>
                    <a:bodyPr/>
                    <a:lstStyle/>
                    <a:p>
                      <a:r>
                        <a:rPr lang="tr-TR" sz="1900"/>
                        <a:t>40.000</a:t>
                      </a:r>
                      <a:endParaRPr lang="en-US" sz="1900"/>
                    </a:p>
                  </a:txBody>
                  <a:tcPr marL="97379" marR="97379" marT="48689" marB="48689"/>
                </a:tc>
                <a:tc>
                  <a:txBody>
                    <a:bodyPr/>
                    <a:lstStyle/>
                    <a:p>
                      <a:r>
                        <a:rPr lang="tr-TR" sz="1900"/>
                        <a:t>60.000</a:t>
                      </a:r>
                      <a:endParaRPr lang="en-US" sz="1900"/>
                    </a:p>
                  </a:txBody>
                  <a:tcPr marL="97379" marR="97379" marT="48689" marB="48689"/>
                </a:tc>
                <a:extLst>
                  <a:ext uri="{0D108BD9-81ED-4DB2-BD59-A6C34878D82A}">
                    <a16:rowId xmlns:a16="http://schemas.microsoft.com/office/drawing/2014/main" val="4294072299"/>
                  </a:ext>
                </a:extLst>
              </a:tr>
              <a:tr h="428467">
                <a:tc>
                  <a:txBody>
                    <a:bodyPr/>
                    <a:lstStyle/>
                    <a:p>
                      <a:r>
                        <a:rPr lang="tr-TR" sz="1900"/>
                        <a:t>B Projesi</a:t>
                      </a:r>
                      <a:endParaRPr lang="en-US" sz="1900"/>
                    </a:p>
                  </a:txBody>
                  <a:tcPr marL="97379" marR="97379" marT="48689" marB="48689"/>
                </a:tc>
                <a:tc>
                  <a:txBody>
                    <a:bodyPr/>
                    <a:lstStyle/>
                    <a:p>
                      <a:r>
                        <a:rPr lang="tr-TR" sz="1900"/>
                        <a:t>-120.000</a:t>
                      </a:r>
                      <a:endParaRPr lang="en-US" sz="1900"/>
                    </a:p>
                  </a:txBody>
                  <a:tcPr marL="97379" marR="97379" marT="48689" marB="48689"/>
                </a:tc>
                <a:tc>
                  <a:txBody>
                    <a:bodyPr/>
                    <a:lstStyle/>
                    <a:p>
                      <a:r>
                        <a:rPr lang="tr-TR" sz="1900"/>
                        <a:t>40.000</a:t>
                      </a:r>
                      <a:endParaRPr lang="en-US" sz="1900"/>
                    </a:p>
                  </a:txBody>
                  <a:tcPr marL="97379" marR="97379" marT="48689" marB="48689"/>
                </a:tc>
                <a:tc>
                  <a:txBody>
                    <a:bodyPr/>
                    <a:lstStyle/>
                    <a:p>
                      <a:r>
                        <a:rPr lang="tr-TR" sz="1900"/>
                        <a:t>50.000</a:t>
                      </a:r>
                      <a:endParaRPr lang="en-US" sz="1900"/>
                    </a:p>
                  </a:txBody>
                  <a:tcPr marL="97379" marR="97379" marT="48689" marB="48689"/>
                </a:tc>
                <a:tc>
                  <a:txBody>
                    <a:bodyPr/>
                    <a:lstStyle/>
                    <a:p>
                      <a:r>
                        <a:rPr lang="tr-TR" sz="1900" dirty="0"/>
                        <a:t>90.000</a:t>
                      </a:r>
                      <a:endParaRPr lang="en-US" sz="1900" dirty="0"/>
                    </a:p>
                  </a:txBody>
                  <a:tcPr marL="97379" marR="97379" marT="48689" marB="48689"/>
                </a:tc>
                <a:tc>
                  <a:txBody>
                    <a:bodyPr/>
                    <a:lstStyle/>
                    <a:p>
                      <a:r>
                        <a:rPr lang="tr-TR" sz="1900" dirty="0"/>
                        <a:t>20.000</a:t>
                      </a:r>
                      <a:endParaRPr lang="en-US" sz="1900" dirty="0"/>
                    </a:p>
                  </a:txBody>
                  <a:tcPr marL="97379" marR="97379" marT="48689" marB="48689"/>
                </a:tc>
                <a:extLst>
                  <a:ext uri="{0D108BD9-81ED-4DB2-BD59-A6C34878D82A}">
                    <a16:rowId xmlns:a16="http://schemas.microsoft.com/office/drawing/2014/main" val="994737582"/>
                  </a:ext>
                </a:extLst>
              </a:tr>
            </a:tbl>
          </a:graphicData>
        </a:graphic>
      </p:graphicFrame>
    </p:spTree>
    <p:extLst>
      <p:ext uri="{BB962C8B-B14F-4D97-AF65-F5344CB8AC3E}">
        <p14:creationId xmlns:p14="http://schemas.microsoft.com/office/powerpoint/2010/main" val="1234653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EA297DC-5D13-B246-70A7-35719C3DBCF5}"/>
              </a:ext>
            </a:extLst>
          </p:cNvPr>
          <p:cNvSpPr>
            <a:spLocks noGrp="1"/>
          </p:cNvSpPr>
          <p:nvPr>
            <p:ph type="title"/>
          </p:nvPr>
        </p:nvSpPr>
        <p:spPr/>
        <p:txBody>
          <a:bodyPr/>
          <a:lstStyle/>
          <a:p>
            <a:r>
              <a:rPr lang="tr-TR" dirty="0"/>
              <a:t>Yatırımın karlılığı (Çözüm)</a:t>
            </a:r>
            <a:endParaRPr lang="en-US" dirty="0"/>
          </a:p>
        </p:txBody>
      </p:sp>
      <p:sp>
        <p:nvSpPr>
          <p:cNvPr id="3" name="İçerik Yer Tutucusu 2">
            <a:extLst>
              <a:ext uri="{FF2B5EF4-FFF2-40B4-BE49-F238E27FC236}">
                <a16:creationId xmlns:a16="http://schemas.microsoft.com/office/drawing/2014/main" id="{4D242252-C18C-4377-0F2B-2A7122645CCA}"/>
              </a:ext>
            </a:extLst>
          </p:cNvPr>
          <p:cNvSpPr>
            <a:spLocks noGrp="1"/>
          </p:cNvSpPr>
          <p:nvPr>
            <p:ph idx="1"/>
          </p:nvPr>
        </p:nvSpPr>
        <p:spPr/>
        <p:txBody>
          <a:bodyPr>
            <a:normAutofit fontScale="85000" lnSpcReduction="10000"/>
          </a:bodyPr>
          <a:lstStyle/>
          <a:p>
            <a:r>
              <a:rPr lang="tr-TR" dirty="0"/>
              <a:t>A Projesinin 4 yıl boyunca toplam nakit girişleri 20.000+30.000+40.000+60.000= 150.000 TL’dir. Yatırımın maliyeti 100.000 olduğu için yatırımın karı;</a:t>
            </a:r>
          </a:p>
          <a:p>
            <a:r>
              <a:rPr lang="tr-TR" dirty="0"/>
              <a:t>150.000-100.000=50.000 olur. A projesi için yatırım karlılığı 50.000/100.000=%50 olarak gerçekleşir. </a:t>
            </a:r>
          </a:p>
          <a:p>
            <a:r>
              <a:rPr lang="tr-TR" dirty="0"/>
              <a:t>Benzer şekilde B projesi için uyguladığımızda toplam nakit girişi 200.000 olacaktır. Yatırımın maliyeti 120.000 olduğuna göre </a:t>
            </a:r>
          </a:p>
          <a:p>
            <a:r>
              <a:rPr lang="tr-TR" dirty="0"/>
              <a:t>200.000-120.000=80.000 net kara ulaşılacaktır. Yatırımın karlılığı;</a:t>
            </a:r>
          </a:p>
          <a:p>
            <a:r>
              <a:rPr lang="tr-TR" dirty="0"/>
              <a:t>80.000/120.000=%67 olarak gerçekleşecektir. </a:t>
            </a:r>
          </a:p>
          <a:p>
            <a:r>
              <a:rPr lang="tr-TR" dirty="0"/>
              <a:t>Bu yönteme göre B projesi seçilmelidir. </a:t>
            </a:r>
            <a:endParaRPr lang="en-US" dirty="0"/>
          </a:p>
        </p:txBody>
      </p:sp>
    </p:spTree>
    <p:extLst>
      <p:ext uri="{BB962C8B-B14F-4D97-AF65-F5344CB8AC3E}">
        <p14:creationId xmlns:p14="http://schemas.microsoft.com/office/powerpoint/2010/main" val="2328343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5416EBC-B41E-4F8A-BE9F-07301B682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98E39257-2D71-EF43-8753-39F556AADE22}"/>
              </a:ext>
            </a:extLst>
          </p:cNvPr>
          <p:cNvSpPr>
            <a:spLocks noGrp="1"/>
          </p:cNvSpPr>
          <p:nvPr>
            <p:ph type="title"/>
          </p:nvPr>
        </p:nvSpPr>
        <p:spPr>
          <a:xfrm>
            <a:off x="868680" y="1719072"/>
            <a:ext cx="3103427" cy="3520440"/>
          </a:xfrm>
        </p:spPr>
        <p:txBody>
          <a:bodyPr anchor="t">
            <a:normAutofit/>
          </a:bodyPr>
          <a:lstStyle/>
          <a:p>
            <a:r>
              <a:rPr lang="tr-TR" sz="3600"/>
              <a:t>Paranın Zaman Değerini Göz Önünde Bulunduran Yöntemler</a:t>
            </a:r>
            <a:endParaRPr lang="en-US" sz="3600"/>
          </a:p>
        </p:txBody>
      </p:sp>
      <p:sp>
        <p:nvSpPr>
          <p:cNvPr id="13" name="Rectangle 12">
            <a:extLst>
              <a:ext uri="{FF2B5EF4-FFF2-40B4-BE49-F238E27FC236}">
                <a16:creationId xmlns:a16="http://schemas.microsoft.com/office/drawing/2014/main" id="{55986208-8A53-4E92-9197-6B57BCCB2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45D9C769-ED3E-E319-4D99-EA3402F48D4C}"/>
              </a:ext>
            </a:extLst>
          </p:cNvPr>
          <p:cNvGraphicFramePr>
            <a:graphicFrameLocks noGrp="1"/>
          </p:cNvGraphicFramePr>
          <p:nvPr>
            <p:ph idx="1"/>
            <p:extLst>
              <p:ext uri="{D42A27DB-BD31-4B8C-83A1-F6EECF244321}">
                <p14:modId xmlns:p14="http://schemas.microsoft.com/office/powerpoint/2010/main" val="3476974233"/>
              </p:ext>
            </p:extLst>
          </p:nvPr>
        </p:nvGraphicFramePr>
        <p:xfrm>
          <a:off x="4727448" y="640080"/>
          <a:ext cx="6967728"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493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594" name="Rectangle 67593">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87" name="Rectangle 2">
            <a:extLst>
              <a:ext uri="{FF2B5EF4-FFF2-40B4-BE49-F238E27FC236}">
                <a16:creationId xmlns:a16="http://schemas.microsoft.com/office/drawing/2014/main" id="{DA83EF2A-2EF4-E3F5-3EAA-B89B0FA64C82}"/>
              </a:ext>
            </a:extLst>
          </p:cNvPr>
          <p:cNvSpPr>
            <a:spLocks noGrp="1" noChangeArrowheads="1"/>
          </p:cNvSpPr>
          <p:nvPr>
            <p:ph type="title"/>
          </p:nvPr>
        </p:nvSpPr>
        <p:spPr>
          <a:xfrm>
            <a:off x="841248" y="256032"/>
            <a:ext cx="10506456" cy="1014984"/>
          </a:xfrm>
        </p:spPr>
        <p:txBody>
          <a:bodyPr anchor="b">
            <a:normAutofit/>
          </a:bodyPr>
          <a:lstStyle/>
          <a:p>
            <a:pPr eaLnBrk="1" hangingPunct="1"/>
            <a:r>
              <a:rPr lang="tr-TR" altLang="tr-TR" sz="3400"/>
              <a:t>Net Şimdiki Değer Yöntemi (Net Present Value)</a:t>
            </a:r>
          </a:p>
        </p:txBody>
      </p:sp>
      <p:sp>
        <p:nvSpPr>
          <p:cNvPr id="67596" name="Rectangle 67595">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598" name="Rectangle 67597">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67590" name="Rectangle 3">
            <a:extLst>
              <a:ext uri="{FF2B5EF4-FFF2-40B4-BE49-F238E27FC236}">
                <a16:creationId xmlns:a16="http://schemas.microsoft.com/office/drawing/2014/main" id="{998A5594-50C1-C9FE-908C-54F091C4301F}"/>
              </a:ext>
            </a:extLst>
          </p:cNvPr>
          <p:cNvGraphicFramePr/>
          <p:nvPr>
            <p:extLst>
              <p:ext uri="{D42A27DB-BD31-4B8C-83A1-F6EECF244321}">
                <p14:modId xmlns:p14="http://schemas.microsoft.com/office/powerpoint/2010/main" val="185132682"/>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8628" name="Rectangle 68627">
            <a:extLst>
              <a:ext uri="{FF2B5EF4-FFF2-40B4-BE49-F238E27FC236}">
                <a16:creationId xmlns:a16="http://schemas.microsoft.com/office/drawing/2014/main" id="{B4CE5841-C184-4A70-A609-5FE4A5078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11" name="Rectangle 2">
            <a:extLst>
              <a:ext uri="{FF2B5EF4-FFF2-40B4-BE49-F238E27FC236}">
                <a16:creationId xmlns:a16="http://schemas.microsoft.com/office/drawing/2014/main" id="{99CD844C-6F47-F99F-BB8A-98AF8C35C9E6}"/>
              </a:ext>
            </a:extLst>
          </p:cNvPr>
          <p:cNvSpPr>
            <a:spLocks noGrp="1" noChangeArrowheads="1"/>
          </p:cNvSpPr>
          <p:nvPr>
            <p:ph type="title"/>
          </p:nvPr>
        </p:nvSpPr>
        <p:spPr>
          <a:xfrm>
            <a:off x="841248" y="1683169"/>
            <a:ext cx="4068849" cy="4148586"/>
          </a:xfrm>
        </p:spPr>
        <p:txBody>
          <a:bodyPr anchor="t">
            <a:normAutofit/>
          </a:bodyPr>
          <a:lstStyle/>
          <a:p>
            <a:pPr eaLnBrk="1" hangingPunct="1"/>
            <a:r>
              <a:rPr lang="tr-TR" altLang="tr-TR" sz="4800"/>
              <a:t>Net Bugünkü Değer (NPV)</a:t>
            </a:r>
            <a:endParaRPr lang="en-GB" altLang="tr-TR" sz="4800"/>
          </a:p>
        </p:txBody>
      </p:sp>
      <p:sp>
        <p:nvSpPr>
          <p:cNvPr id="68612" name="Rectangle 3">
            <a:extLst>
              <a:ext uri="{FF2B5EF4-FFF2-40B4-BE49-F238E27FC236}">
                <a16:creationId xmlns:a16="http://schemas.microsoft.com/office/drawing/2014/main" id="{C7208B19-9C94-CFCA-DB01-B53963407277}"/>
              </a:ext>
            </a:extLst>
          </p:cNvPr>
          <p:cNvSpPr>
            <a:spLocks noGrp="1" noChangeArrowheads="1"/>
          </p:cNvSpPr>
          <p:nvPr>
            <p:ph type="body" sz="half" idx="4294967295"/>
          </p:nvPr>
        </p:nvSpPr>
        <p:spPr>
          <a:xfrm>
            <a:off x="5532504" y="1683170"/>
            <a:ext cx="5818248" cy="4148585"/>
          </a:xfrm>
        </p:spPr>
        <p:txBody>
          <a:bodyPr>
            <a:normAutofit/>
          </a:bodyPr>
          <a:lstStyle/>
          <a:p>
            <a:pPr eaLnBrk="1" hangingPunct="1"/>
            <a:r>
              <a:rPr lang="tr-TR" altLang="tr-TR" sz="2000" b="1" dirty="0">
                <a:ea typeface="Verdana" panose="020B0604030504040204" pitchFamily="34" charset="0"/>
                <a:cs typeface="Verdana" panose="020B0604030504040204" pitchFamily="34" charset="0"/>
              </a:rPr>
              <a:t>Bir yatırımın Net Bugünkü Değeri</a:t>
            </a:r>
            <a:r>
              <a:rPr lang="tr-TR" altLang="tr-TR" sz="2000" dirty="0">
                <a:ea typeface="Verdana" panose="020B0604030504040204" pitchFamily="34" charset="0"/>
                <a:cs typeface="Verdana" panose="020B0604030504040204" pitchFamily="34" charset="0"/>
              </a:rPr>
              <a:t>, yatırımın ekonomik ömrü boyunca sağlayacağı </a:t>
            </a:r>
            <a:r>
              <a:rPr lang="tr-TR" altLang="tr-TR" sz="2000" b="1" dirty="0">
                <a:ea typeface="Verdana" panose="020B0604030504040204" pitchFamily="34" charset="0"/>
                <a:cs typeface="Verdana" panose="020B0604030504040204" pitchFamily="34" charset="0"/>
              </a:rPr>
              <a:t>nakit girişlerinin </a:t>
            </a:r>
            <a:r>
              <a:rPr lang="tr-TR" altLang="tr-TR" sz="2000" dirty="0">
                <a:ea typeface="Verdana" panose="020B0604030504040204" pitchFamily="34" charset="0"/>
                <a:cs typeface="Verdana" panose="020B0604030504040204" pitchFamily="34" charset="0"/>
              </a:rPr>
              <a:t>önceden saptanmış belirli bir </a:t>
            </a:r>
            <a:r>
              <a:rPr lang="tr-TR" altLang="tr-TR" sz="2000" b="1" dirty="0">
                <a:ea typeface="Verdana" panose="020B0604030504040204" pitchFamily="34" charset="0"/>
                <a:cs typeface="Verdana" panose="020B0604030504040204" pitchFamily="34" charset="0"/>
              </a:rPr>
              <a:t>iskonto oranı </a:t>
            </a:r>
            <a:r>
              <a:rPr lang="tr-TR" altLang="tr-TR" sz="2000" dirty="0">
                <a:ea typeface="Verdana" panose="020B0604030504040204" pitchFamily="34" charset="0"/>
                <a:cs typeface="Verdana" panose="020B0604030504040204" pitchFamily="34" charset="0"/>
              </a:rPr>
              <a:t>(yatırımdan beklenen asgari kazanç oranı) üzerinden bugüne indirgenmiş değerleri toplamı ile, </a:t>
            </a:r>
          </a:p>
          <a:p>
            <a:pPr eaLnBrk="1" hangingPunct="1"/>
            <a:r>
              <a:rPr lang="tr-TR" altLang="tr-TR" sz="2000" dirty="0">
                <a:ea typeface="Verdana" panose="020B0604030504040204" pitchFamily="34" charset="0"/>
                <a:cs typeface="Verdana" panose="020B0604030504040204" pitchFamily="34" charset="0"/>
              </a:rPr>
              <a:t>yatırımın gerektirdiği </a:t>
            </a:r>
            <a:r>
              <a:rPr lang="tr-TR" altLang="tr-TR" sz="2000" b="1" dirty="0">
                <a:ea typeface="Verdana" panose="020B0604030504040204" pitchFamily="34" charset="0"/>
                <a:cs typeface="Verdana" panose="020B0604030504040204" pitchFamily="34" charset="0"/>
              </a:rPr>
              <a:t>nakit çıkışlarının </a:t>
            </a:r>
            <a:r>
              <a:rPr lang="tr-TR" altLang="tr-TR" sz="2000" dirty="0">
                <a:ea typeface="Verdana" panose="020B0604030504040204" pitchFamily="34" charset="0"/>
                <a:cs typeface="Verdana" panose="020B0604030504040204" pitchFamily="34" charset="0"/>
              </a:rPr>
              <a:t>yine aynı </a:t>
            </a:r>
            <a:r>
              <a:rPr lang="tr-TR" altLang="tr-TR" sz="2000" b="1" dirty="0">
                <a:ea typeface="Verdana" panose="020B0604030504040204" pitchFamily="34" charset="0"/>
                <a:cs typeface="Verdana" panose="020B0604030504040204" pitchFamily="34" charset="0"/>
              </a:rPr>
              <a:t>iskonto oranı </a:t>
            </a:r>
            <a:r>
              <a:rPr lang="tr-TR" altLang="tr-TR" sz="2000" dirty="0">
                <a:ea typeface="Verdana" panose="020B0604030504040204" pitchFamily="34" charset="0"/>
                <a:cs typeface="Verdana" panose="020B0604030504040204" pitchFamily="34" charset="0"/>
              </a:rPr>
              <a:t>üzerinden hesaplanmış bugünkü değerleri toplamı arasındaki farktır.</a:t>
            </a:r>
          </a:p>
          <a:p>
            <a:pPr eaLnBrk="1" hangingPunct="1"/>
            <a:endParaRPr lang="tr-TR" altLang="tr-TR" sz="2000" dirty="0">
              <a:ea typeface="Verdana" panose="020B0604030504040204" pitchFamily="34" charset="0"/>
              <a:cs typeface="Verdana" panose="020B0604030504040204" pitchFamily="34" charset="0"/>
            </a:endParaRPr>
          </a:p>
          <a:p>
            <a:pPr eaLnBrk="1" hangingPunct="1"/>
            <a:endParaRPr lang="en-GB" altLang="tr-TR" sz="2000" dirty="0"/>
          </a:p>
        </p:txBody>
      </p:sp>
      <p:sp>
        <p:nvSpPr>
          <p:cNvPr id="68630" name="Rectangle 68629">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632" name="Rectangle 68631">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16936" y="4000284"/>
            <a:ext cx="54864" cy="4206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712A0F7-47ED-B6F9-2E04-B04E332DF9DE}"/>
              </a:ext>
            </a:extLst>
          </p:cNvPr>
          <p:cNvSpPr>
            <a:spLocks noGrp="1"/>
          </p:cNvSpPr>
          <p:nvPr>
            <p:ph type="title"/>
          </p:nvPr>
        </p:nvSpPr>
        <p:spPr/>
        <p:txBody>
          <a:bodyPr/>
          <a:lstStyle/>
          <a:p>
            <a:r>
              <a:rPr lang="tr-TR" dirty="0"/>
              <a:t>Net Bugünkü Değer</a:t>
            </a:r>
            <a:endParaRPr lang="en-US" dirty="0"/>
          </a:p>
        </p:txBody>
      </p:sp>
      <p:sp>
        <p:nvSpPr>
          <p:cNvPr id="3" name="İçerik Yer Tutucusu 2">
            <a:extLst>
              <a:ext uri="{FF2B5EF4-FFF2-40B4-BE49-F238E27FC236}">
                <a16:creationId xmlns:a16="http://schemas.microsoft.com/office/drawing/2014/main" id="{DD380489-3CB7-B5AC-02CD-2786AE376DE7}"/>
              </a:ext>
            </a:extLst>
          </p:cNvPr>
          <p:cNvSpPr>
            <a:spLocks noGrp="1"/>
          </p:cNvSpPr>
          <p:nvPr>
            <p:ph sz="half" idx="1"/>
          </p:nvPr>
        </p:nvSpPr>
        <p:spPr/>
        <p:txBody>
          <a:bodyPr/>
          <a:lstStyle/>
          <a:p>
            <a:r>
              <a:rPr lang="tr-TR" dirty="0"/>
              <a:t>NBD şu şekilde hesaplanır:</a:t>
            </a:r>
          </a:p>
          <a:p>
            <a:endParaRPr lang="en-US" dirty="0"/>
          </a:p>
        </p:txBody>
      </p:sp>
      <p:sp>
        <p:nvSpPr>
          <p:cNvPr id="5" name="İçerik Yer Tutucusu 4">
            <a:extLst>
              <a:ext uri="{FF2B5EF4-FFF2-40B4-BE49-F238E27FC236}">
                <a16:creationId xmlns:a16="http://schemas.microsoft.com/office/drawing/2014/main" id="{0EEC4237-1F30-AC7D-DD57-0BB56589F3B7}"/>
              </a:ext>
            </a:extLst>
          </p:cNvPr>
          <p:cNvSpPr>
            <a:spLocks noGrp="1"/>
          </p:cNvSpPr>
          <p:nvPr>
            <p:ph sz="half" idx="2"/>
          </p:nvPr>
        </p:nvSpPr>
        <p:spPr/>
        <p:txBody>
          <a:bodyPr/>
          <a:lstStyle/>
          <a:p>
            <a:pPr marL="0" indent="0" eaLnBrk="1" fontAlgn="auto" hangingPunct="1">
              <a:lnSpc>
                <a:spcPct val="80000"/>
              </a:lnSpc>
              <a:spcAft>
                <a:spcPts val="0"/>
              </a:spcAft>
              <a:buNone/>
              <a:defRPr/>
            </a:pPr>
            <a:r>
              <a:rPr lang="tr-TR" altLang="tr-TR" dirty="0"/>
              <a:t>Formüldeki semboller:</a:t>
            </a:r>
          </a:p>
          <a:p>
            <a:pPr marL="457200" lvl="1" indent="0" eaLnBrk="1" fontAlgn="auto" hangingPunct="1">
              <a:lnSpc>
                <a:spcPct val="80000"/>
              </a:lnSpc>
              <a:spcAft>
                <a:spcPts val="0"/>
              </a:spcAft>
              <a:buNone/>
              <a:defRPr/>
            </a:pPr>
            <a:r>
              <a:rPr lang="tr-TR" altLang="tr-TR" sz="2400" dirty="0"/>
              <a:t>i	  = İskonto faiz oranı</a:t>
            </a:r>
          </a:p>
          <a:p>
            <a:pPr marL="457200" lvl="1" indent="0" eaLnBrk="1" fontAlgn="auto" hangingPunct="1">
              <a:lnSpc>
                <a:spcPct val="80000"/>
              </a:lnSpc>
              <a:spcAft>
                <a:spcPts val="0"/>
              </a:spcAft>
              <a:buNone/>
              <a:defRPr/>
            </a:pPr>
            <a:r>
              <a:rPr lang="tr-TR" altLang="tr-TR" sz="2400" dirty="0"/>
              <a:t>I   = Yatırımın maliyeti</a:t>
            </a:r>
          </a:p>
          <a:p>
            <a:pPr marL="457200" lvl="1" indent="0" eaLnBrk="1" fontAlgn="auto" hangingPunct="1">
              <a:lnSpc>
                <a:spcPct val="80000"/>
              </a:lnSpc>
              <a:spcAft>
                <a:spcPts val="0"/>
              </a:spcAft>
              <a:buNone/>
              <a:defRPr/>
            </a:pPr>
            <a:r>
              <a:rPr lang="tr-TR" altLang="tr-TR" sz="2400" dirty="0"/>
              <a:t>E</a:t>
            </a:r>
            <a:r>
              <a:rPr lang="tr-TR" altLang="tr-TR" sz="2400" baseline="-25000" dirty="0"/>
              <a:t>1,2,.., n</a:t>
            </a:r>
            <a:r>
              <a:rPr lang="tr-TR" altLang="tr-TR" sz="2400" dirty="0"/>
              <a:t> =Yıllık net nakit girişleri</a:t>
            </a:r>
          </a:p>
          <a:p>
            <a:pPr marL="457200" lvl="1" indent="0" eaLnBrk="1" fontAlgn="auto" hangingPunct="1">
              <a:lnSpc>
                <a:spcPct val="80000"/>
              </a:lnSpc>
              <a:spcAft>
                <a:spcPts val="0"/>
              </a:spcAft>
              <a:buNone/>
              <a:defRPr/>
            </a:pPr>
            <a:r>
              <a:rPr lang="tr-TR" altLang="tr-TR" sz="2400" dirty="0"/>
              <a:t>n = Yatırım süresi</a:t>
            </a:r>
          </a:p>
          <a:p>
            <a:endParaRPr lang="en-US" dirty="0"/>
          </a:p>
        </p:txBody>
      </p:sp>
      <p:graphicFrame>
        <p:nvGraphicFramePr>
          <p:cNvPr id="4" name="Object 4">
            <a:extLst>
              <a:ext uri="{FF2B5EF4-FFF2-40B4-BE49-F238E27FC236}">
                <a16:creationId xmlns:a16="http://schemas.microsoft.com/office/drawing/2014/main" id="{746ED05C-1B43-78D6-37EF-4E49F4D3005F}"/>
              </a:ext>
            </a:extLst>
          </p:cNvPr>
          <p:cNvGraphicFramePr>
            <a:graphicFrameLocks/>
          </p:cNvGraphicFramePr>
          <p:nvPr>
            <p:extLst>
              <p:ext uri="{D42A27DB-BD31-4B8C-83A1-F6EECF244321}">
                <p14:modId xmlns:p14="http://schemas.microsoft.com/office/powerpoint/2010/main" val="793199114"/>
              </p:ext>
            </p:extLst>
          </p:nvPr>
        </p:nvGraphicFramePr>
        <p:xfrm>
          <a:off x="1244896" y="3119512"/>
          <a:ext cx="4390360" cy="963390"/>
        </p:xfrm>
        <a:graphic>
          <a:graphicData uri="http://schemas.openxmlformats.org/presentationml/2006/ole">
            <mc:AlternateContent xmlns:mc="http://schemas.openxmlformats.org/markup-compatibility/2006">
              <mc:Choice xmlns:v="urn:schemas-microsoft-com:vml" Requires="v">
                <p:oleObj name="Denklem" r:id="rId2" imgW="2425700" imgH="444500" progId="Equation.3">
                  <p:embed/>
                </p:oleObj>
              </mc:Choice>
              <mc:Fallback>
                <p:oleObj name="Denklem" r:id="rId2" imgW="2425700" imgH="444500" progId="Equation.3">
                  <p:embed/>
                  <p:pic>
                    <p:nvPicPr>
                      <p:cNvPr id="5" name="Object 4">
                        <a:extLst>
                          <a:ext uri="{FF2B5EF4-FFF2-40B4-BE49-F238E27FC236}">
                            <a16:creationId xmlns:a16="http://schemas.microsoft.com/office/drawing/2014/main" id="{0E42CF53-1A7D-1691-FEE3-1AC836BB174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896" y="3119512"/>
                        <a:ext cx="4390360" cy="96339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84157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2965" name="Rectangle 82964">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2967" name="Freeform: Shape 82966">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82969" name="Freeform: Shape 82968">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2947" name="Rectangle 2">
            <a:extLst>
              <a:ext uri="{FF2B5EF4-FFF2-40B4-BE49-F238E27FC236}">
                <a16:creationId xmlns:a16="http://schemas.microsoft.com/office/drawing/2014/main" id="{80848C6E-5A83-5E7F-736A-BCE550B1E25A}"/>
              </a:ext>
            </a:extLst>
          </p:cNvPr>
          <p:cNvSpPr>
            <a:spLocks noGrp="1" noChangeArrowheads="1"/>
          </p:cNvSpPr>
          <p:nvPr>
            <p:ph type="title"/>
          </p:nvPr>
        </p:nvSpPr>
        <p:spPr>
          <a:xfrm>
            <a:off x="621792" y="1161288"/>
            <a:ext cx="3602736" cy="4526280"/>
          </a:xfrm>
        </p:spPr>
        <p:txBody>
          <a:bodyPr>
            <a:normAutofit/>
          </a:bodyPr>
          <a:lstStyle/>
          <a:p>
            <a:pPr eaLnBrk="1" hangingPunct="1"/>
            <a:r>
              <a:rPr lang="tr-TR" altLang="tr-TR"/>
              <a:t>İç Verim Oranı Yöntemi</a:t>
            </a:r>
          </a:p>
        </p:txBody>
      </p:sp>
      <p:sp>
        <p:nvSpPr>
          <p:cNvPr id="82971" name="Rectangle 82970">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2950" name="Rectangle 3">
            <a:extLst>
              <a:ext uri="{FF2B5EF4-FFF2-40B4-BE49-F238E27FC236}">
                <a16:creationId xmlns:a16="http://schemas.microsoft.com/office/drawing/2014/main" id="{E67930EE-F63C-1343-46FC-C1009CCEDFB1}"/>
              </a:ext>
            </a:extLst>
          </p:cNvPr>
          <p:cNvGraphicFramePr/>
          <p:nvPr>
            <p:extLst>
              <p:ext uri="{D42A27DB-BD31-4B8C-83A1-F6EECF244321}">
                <p14:modId xmlns:p14="http://schemas.microsoft.com/office/powerpoint/2010/main" val="3574979876"/>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a:extLst>
              <a:ext uri="{FF2B5EF4-FFF2-40B4-BE49-F238E27FC236}">
                <a16:creationId xmlns:a16="http://schemas.microsoft.com/office/drawing/2014/main" id="{32B154B4-84E8-CA60-B724-BD8BAA4B5DDD}"/>
              </a:ext>
            </a:extLst>
          </p:cNvPr>
          <p:cNvSpPr>
            <a:spLocks noGrp="1"/>
          </p:cNvSpPr>
          <p:nvPr>
            <p:ph type="title"/>
          </p:nvPr>
        </p:nvSpPr>
        <p:spPr/>
        <p:txBody>
          <a:bodyPr/>
          <a:lstStyle/>
          <a:p>
            <a:r>
              <a:rPr lang="tr-TR" dirty="0"/>
              <a:t>İç Verim Oranı</a:t>
            </a:r>
            <a:endParaRPr lang="en-US" dirty="0"/>
          </a:p>
        </p:txBody>
      </p:sp>
      <p:sp>
        <p:nvSpPr>
          <p:cNvPr id="7" name="İçerik Yer Tutucusu 6">
            <a:extLst>
              <a:ext uri="{FF2B5EF4-FFF2-40B4-BE49-F238E27FC236}">
                <a16:creationId xmlns:a16="http://schemas.microsoft.com/office/drawing/2014/main" id="{8346AC64-FB7D-21F3-B339-DCC466729E34}"/>
              </a:ext>
            </a:extLst>
          </p:cNvPr>
          <p:cNvSpPr>
            <a:spLocks noGrp="1"/>
          </p:cNvSpPr>
          <p:nvPr>
            <p:ph idx="1"/>
          </p:nvPr>
        </p:nvSpPr>
        <p:spPr/>
        <p:txBody>
          <a:bodyPr/>
          <a:lstStyle/>
          <a:p>
            <a:r>
              <a:rPr lang="tr-TR" dirty="0"/>
              <a:t>Yatırımdan kaynaklanan nakit girişlerinden yatırım maliyetinin bugünkü değeri çıkarıldığında 0 değerini veren iskonto oranı </a:t>
            </a:r>
            <a:r>
              <a:rPr lang="tr-TR" dirty="0" err="1"/>
              <a:t>İVO’dur</a:t>
            </a:r>
            <a:r>
              <a:rPr lang="tr-TR" dirty="0"/>
              <a:t>. Şu şekilde hesaplanır:</a:t>
            </a:r>
          </a:p>
          <a:p>
            <a:endParaRPr lang="en-US" dirty="0"/>
          </a:p>
        </p:txBody>
      </p:sp>
      <p:graphicFrame>
        <p:nvGraphicFramePr>
          <p:cNvPr id="8" name="Object 4">
            <a:extLst>
              <a:ext uri="{FF2B5EF4-FFF2-40B4-BE49-F238E27FC236}">
                <a16:creationId xmlns:a16="http://schemas.microsoft.com/office/drawing/2014/main" id="{1A88413F-4E0E-685C-3517-7BD12BC40F24}"/>
              </a:ext>
            </a:extLst>
          </p:cNvPr>
          <p:cNvGraphicFramePr>
            <a:graphicFrameLocks/>
          </p:cNvGraphicFramePr>
          <p:nvPr>
            <p:extLst>
              <p:ext uri="{D42A27DB-BD31-4B8C-83A1-F6EECF244321}">
                <p14:modId xmlns:p14="http://schemas.microsoft.com/office/powerpoint/2010/main" val="1671191079"/>
              </p:ext>
            </p:extLst>
          </p:nvPr>
        </p:nvGraphicFramePr>
        <p:xfrm>
          <a:off x="2076893" y="4380614"/>
          <a:ext cx="7804298" cy="1212112"/>
        </p:xfrm>
        <a:graphic>
          <a:graphicData uri="http://schemas.openxmlformats.org/presentationml/2006/ole">
            <mc:AlternateContent xmlns:mc="http://schemas.openxmlformats.org/markup-compatibility/2006">
              <mc:Choice xmlns:v="urn:schemas-microsoft-com:vml" Requires="v">
                <p:oleObj name="Equation" r:id="rId2" imgW="2159000" imgH="419100" progId="Equation.3">
                  <p:embed/>
                </p:oleObj>
              </mc:Choice>
              <mc:Fallback>
                <p:oleObj name="Equation" r:id="rId2" imgW="2159000" imgH="419100" progId="Equation.3">
                  <p:embed/>
                  <p:pic>
                    <p:nvPicPr>
                      <p:cNvPr id="83972" name="Object 4">
                        <a:extLst>
                          <a:ext uri="{FF2B5EF4-FFF2-40B4-BE49-F238E27FC236}">
                            <a16:creationId xmlns:a16="http://schemas.microsoft.com/office/drawing/2014/main" id="{1A88413F-4E0E-685C-3517-7BD12BC40F24}"/>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6893" y="4380614"/>
                        <a:ext cx="7804298" cy="1212112"/>
                      </a:xfrm>
                      <a:prstGeom prst="rect">
                        <a:avLst/>
                      </a:prstGeom>
                      <a:noFill/>
                      <a:ln>
                        <a:noFill/>
                      </a:ln>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6" name="Object 3">
            <a:extLst>
              <a:ext uri="{FF2B5EF4-FFF2-40B4-BE49-F238E27FC236}">
                <a16:creationId xmlns:a16="http://schemas.microsoft.com/office/drawing/2014/main" id="{8BC48382-FB01-4418-A1CC-02D506492A1D}"/>
              </a:ext>
            </a:extLst>
          </p:cNvPr>
          <p:cNvGraphicFramePr>
            <a:graphicFrameLocks noGrp="1"/>
          </p:cNvGraphicFramePr>
          <p:nvPr>
            <p:ph idx="1"/>
          </p:nvPr>
        </p:nvGraphicFramePr>
        <p:xfrm>
          <a:off x="1847850" y="1557338"/>
          <a:ext cx="6769100" cy="4248150"/>
        </p:xfrm>
        <a:graphic>
          <a:graphicData uri="http://schemas.openxmlformats.org/presentationml/2006/ole">
            <mc:AlternateContent xmlns:mc="http://schemas.openxmlformats.org/markup-compatibility/2006">
              <mc:Choice xmlns:v="urn:schemas-microsoft-com:vml" Requires="v">
                <p:oleObj name="Grafik" r:id="rId2" imgW="9886641" imgH="7258340" progId="MSGraph.Chart.8">
                  <p:embed followColorScheme="full"/>
                </p:oleObj>
              </mc:Choice>
              <mc:Fallback>
                <p:oleObj name="Grafik" r:id="rId2" imgW="9886641" imgH="7258340" progId="MSGraph.Chart.8">
                  <p:embed followColorScheme="full"/>
                  <p:pic>
                    <p:nvPicPr>
                      <p:cNvPr id="84996" name="Object 3">
                        <a:extLst>
                          <a:ext uri="{FF2B5EF4-FFF2-40B4-BE49-F238E27FC236}">
                            <a16:creationId xmlns:a16="http://schemas.microsoft.com/office/drawing/2014/main" id="{8BC48382-FB01-4418-A1CC-02D506492A1D}"/>
                          </a:ext>
                        </a:extLst>
                      </p:cNvPr>
                      <p:cNvPicPr>
                        <a:picLocks noChangeArrowheads="1"/>
                      </p:cNvPicPr>
                      <p:nvPr/>
                    </p:nvPicPr>
                    <p:blipFill>
                      <a:blip r:embed="rId3"/>
                      <a:srcRect/>
                      <a:stretch>
                        <a:fillRect/>
                      </a:stretch>
                    </p:blipFill>
                    <p:spPr bwMode="auto">
                      <a:xfrm>
                        <a:off x="1847850" y="1557338"/>
                        <a:ext cx="67691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Başlık 2">
            <a:extLst>
              <a:ext uri="{FF2B5EF4-FFF2-40B4-BE49-F238E27FC236}">
                <a16:creationId xmlns:a16="http://schemas.microsoft.com/office/drawing/2014/main" id="{5679D03E-76E6-45E2-B205-D65FBBFCB6A8}"/>
              </a:ext>
            </a:extLst>
          </p:cNvPr>
          <p:cNvSpPr>
            <a:spLocks noGrp="1"/>
          </p:cNvSpPr>
          <p:nvPr>
            <p:ph type="title"/>
          </p:nvPr>
        </p:nvSpPr>
        <p:spPr/>
        <p:txBody>
          <a:bodyPr/>
          <a:lstStyle/>
          <a:p>
            <a:r>
              <a:rPr lang="tr-TR" dirty="0"/>
              <a:t>İç Verim Oranının Grafikle Gösterimi</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8072" name="Rectangle 88071">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8074" name="Freeform: Shape 88073">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88076" name="Freeform: Shape 88075">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576003FF-B42F-CC2F-6FD9-315741A41FAC}"/>
              </a:ext>
            </a:extLst>
          </p:cNvPr>
          <p:cNvSpPr>
            <a:spLocks noGrp="1"/>
          </p:cNvSpPr>
          <p:nvPr>
            <p:ph type="title"/>
          </p:nvPr>
        </p:nvSpPr>
        <p:spPr>
          <a:xfrm>
            <a:off x="621792" y="1161288"/>
            <a:ext cx="3602736" cy="4526280"/>
          </a:xfrm>
        </p:spPr>
        <p:txBody>
          <a:bodyPr>
            <a:normAutofit/>
          </a:bodyPr>
          <a:lstStyle/>
          <a:p>
            <a:r>
              <a:rPr lang="tr-TR" dirty="0"/>
              <a:t>İç Verim Oranının Hesaplanma Süreci</a:t>
            </a:r>
            <a:endParaRPr lang="en-US" dirty="0"/>
          </a:p>
        </p:txBody>
      </p:sp>
      <p:sp>
        <p:nvSpPr>
          <p:cNvPr id="88078" name="Rectangle 88077">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067" name="Rectangle 3">
            <a:extLst>
              <a:ext uri="{FF2B5EF4-FFF2-40B4-BE49-F238E27FC236}">
                <a16:creationId xmlns:a16="http://schemas.microsoft.com/office/drawing/2014/main" id="{1B42E911-C397-1492-C749-C2180B9AAD71}"/>
              </a:ext>
            </a:extLst>
          </p:cNvPr>
          <p:cNvSpPr>
            <a:spLocks noGrp="1" noChangeArrowheads="1"/>
          </p:cNvSpPr>
          <p:nvPr>
            <p:ph idx="1"/>
          </p:nvPr>
        </p:nvSpPr>
        <p:spPr>
          <a:xfrm>
            <a:off x="5434149" y="932688"/>
            <a:ext cx="5916603" cy="4992624"/>
          </a:xfrm>
        </p:spPr>
        <p:txBody>
          <a:bodyPr anchor="ctr">
            <a:normAutofit/>
          </a:bodyPr>
          <a:lstStyle/>
          <a:p>
            <a:pPr marL="801687" lvl="1" indent="-457200" eaLnBrk="1" hangingPunct="1">
              <a:buClr>
                <a:schemeClr val="tx1"/>
              </a:buClr>
              <a:buAutoNum type="arabicPeriod"/>
            </a:pPr>
            <a:r>
              <a:rPr lang="tr-TR" altLang="tr-TR" dirty="0"/>
              <a:t>Sermaye maliyetine paralel olarak iskontolu nakit akımları hesaplanır</a:t>
            </a:r>
          </a:p>
          <a:p>
            <a:pPr marL="801687" lvl="1" indent="-457200" eaLnBrk="1" hangingPunct="1">
              <a:buClr>
                <a:schemeClr val="tx1"/>
              </a:buClr>
              <a:buAutoNum type="arabicPeriod"/>
            </a:pPr>
            <a:r>
              <a:rPr lang="tr-TR" altLang="tr-TR" dirty="0"/>
              <a:t>Nakit akımlarının değerinin pozitif ya da negatif olduğu belirlenir</a:t>
            </a:r>
          </a:p>
          <a:p>
            <a:pPr marL="801687" lvl="1" indent="-457200" eaLnBrk="1" hangingPunct="1">
              <a:buClr>
                <a:schemeClr val="tx1"/>
              </a:buClr>
              <a:buAutoNum type="arabicPeriod"/>
            </a:pPr>
            <a:r>
              <a:rPr lang="tr-TR" altLang="tr-TR" dirty="0"/>
              <a:t>İskonto edilmiş nakit akımlarının değeri pozitif ise r</a:t>
            </a:r>
            <a:r>
              <a:rPr lang="tr-TR" altLang="tr-TR" baseline="-25000" dirty="0"/>
              <a:t>1</a:t>
            </a:r>
            <a:r>
              <a:rPr lang="tr-TR" altLang="tr-TR" dirty="0"/>
              <a:t>’den daha yüksek başka bir oranı (r</a:t>
            </a:r>
            <a:r>
              <a:rPr lang="tr-TR" altLang="tr-TR" baseline="-25000" dirty="0"/>
              <a:t>2</a:t>
            </a:r>
            <a:r>
              <a:rPr lang="tr-TR" altLang="tr-TR" dirty="0"/>
              <a:t>) hesaplanır. Net şimdiki değerin negatif olması durumunda ise r</a:t>
            </a:r>
            <a:r>
              <a:rPr lang="tr-TR" altLang="tr-TR" baseline="-25000" dirty="0"/>
              <a:t>1</a:t>
            </a:r>
            <a:r>
              <a:rPr lang="tr-TR" altLang="tr-TR" dirty="0"/>
              <a:t>’den daha küçük bir r</a:t>
            </a:r>
            <a:r>
              <a:rPr lang="tr-TR" altLang="tr-TR" baseline="-25000" dirty="0"/>
              <a:t>2</a:t>
            </a:r>
            <a:r>
              <a:rPr lang="tr-TR" altLang="tr-TR" dirty="0"/>
              <a:t> alınır. </a:t>
            </a:r>
          </a:p>
          <a:p>
            <a:pPr marL="801687" lvl="1" indent="-457200" eaLnBrk="1" hangingPunct="1">
              <a:buClr>
                <a:schemeClr val="tx1"/>
              </a:buClr>
              <a:buAutoNum type="arabicPeriod"/>
            </a:pPr>
            <a:r>
              <a:rPr lang="tr-TR" altLang="tr-TR" dirty="0"/>
              <a:t>r</a:t>
            </a:r>
            <a:r>
              <a:rPr lang="tr-TR" altLang="tr-TR" baseline="-25000" dirty="0"/>
              <a:t>2 </a:t>
            </a:r>
            <a:r>
              <a:rPr lang="tr-TR" altLang="tr-TR" dirty="0"/>
              <a:t>kullanılarak net şimdiki değer hesaplanır</a:t>
            </a:r>
          </a:p>
          <a:p>
            <a:pPr marL="801687" lvl="1" indent="-457200" eaLnBrk="1" hangingPunct="1">
              <a:buClr>
                <a:schemeClr val="tx1"/>
              </a:buClr>
              <a:buAutoNum type="arabicPeriod"/>
            </a:pPr>
            <a:r>
              <a:rPr lang="tr-TR" altLang="tr-TR" dirty="0"/>
              <a:t>Gerçek iç verim oranını elde etmek için enterpolasyon yapılır.</a:t>
            </a:r>
          </a:p>
          <a:p>
            <a:pPr marL="660400" indent="-660400" eaLnBrk="1" hangingPunct="1"/>
            <a:endParaRPr lang="tr-TR" altLang="tr-TR"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4CE5841-C184-4A70-A609-5FE4A5078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DE0DE058-4551-A290-FFC3-7B2AE8DA06C2}"/>
              </a:ext>
            </a:extLst>
          </p:cNvPr>
          <p:cNvSpPr>
            <a:spLocks noGrp="1"/>
          </p:cNvSpPr>
          <p:nvPr>
            <p:ph type="title"/>
          </p:nvPr>
        </p:nvSpPr>
        <p:spPr>
          <a:xfrm>
            <a:off x="841248" y="1683169"/>
            <a:ext cx="4068849" cy="4148586"/>
          </a:xfrm>
        </p:spPr>
        <p:txBody>
          <a:bodyPr anchor="t">
            <a:normAutofit/>
          </a:bodyPr>
          <a:lstStyle/>
          <a:p>
            <a:r>
              <a:rPr lang="tr-TR" sz="4800"/>
              <a:t>Sermaye Bütçelemesi Nedir?</a:t>
            </a:r>
            <a:endParaRPr lang="en-US" sz="4800"/>
          </a:p>
        </p:txBody>
      </p:sp>
      <p:sp>
        <p:nvSpPr>
          <p:cNvPr id="3" name="İçerik Yer Tutucusu 2">
            <a:extLst>
              <a:ext uri="{FF2B5EF4-FFF2-40B4-BE49-F238E27FC236}">
                <a16:creationId xmlns:a16="http://schemas.microsoft.com/office/drawing/2014/main" id="{B17362A3-99A5-81BD-2794-20403D0D9603}"/>
              </a:ext>
            </a:extLst>
          </p:cNvPr>
          <p:cNvSpPr>
            <a:spLocks noGrp="1"/>
          </p:cNvSpPr>
          <p:nvPr>
            <p:ph idx="1"/>
          </p:nvPr>
        </p:nvSpPr>
        <p:spPr>
          <a:xfrm>
            <a:off x="5532504" y="1683170"/>
            <a:ext cx="5818248" cy="4148585"/>
          </a:xfrm>
        </p:spPr>
        <p:txBody>
          <a:bodyPr>
            <a:normAutofit/>
          </a:bodyPr>
          <a:lstStyle/>
          <a:p>
            <a:r>
              <a:rPr lang="tr-TR" sz="2000"/>
              <a:t>Sermaye bütçelemesindeki sermaye üretimde kullanılan duran varlıkları; bütçe ise şu anda veya gelecekte duran varlığın alımı ile ilgili ayrıntılı olarak hazırlanan nakit giriş çıkış planını göstermektedir. Proje değerlemesi olarak da adlandırılmaktadır. </a:t>
            </a:r>
            <a:endParaRPr lang="en-US" sz="2000"/>
          </a:p>
        </p:txBody>
      </p:sp>
      <p:sp>
        <p:nvSpPr>
          <p:cNvPr id="10" name="Rectangle 9">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16936" y="4000284"/>
            <a:ext cx="54864" cy="4206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4019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7306" name="Rectangle 97298">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7307" name="Rectangle 97300">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283" name="Rectangle 2">
            <a:extLst>
              <a:ext uri="{FF2B5EF4-FFF2-40B4-BE49-F238E27FC236}">
                <a16:creationId xmlns:a16="http://schemas.microsoft.com/office/drawing/2014/main" id="{DAD75312-20FC-1263-12EC-76BC5CB1BD63}"/>
              </a:ext>
            </a:extLst>
          </p:cNvPr>
          <p:cNvSpPr>
            <a:spLocks noGrp="1" noChangeArrowheads="1"/>
          </p:cNvSpPr>
          <p:nvPr>
            <p:ph type="title"/>
          </p:nvPr>
        </p:nvSpPr>
        <p:spPr>
          <a:xfrm>
            <a:off x="841246" y="978619"/>
            <a:ext cx="5991244" cy="1106424"/>
          </a:xfrm>
        </p:spPr>
        <p:txBody>
          <a:bodyPr>
            <a:normAutofit/>
          </a:bodyPr>
          <a:lstStyle/>
          <a:p>
            <a:pPr eaLnBrk="1" hangingPunct="1"/>
            <a:r>
              <a:rPr lang="tr-TR" altLang="tr-TR" sz="3200"/>
              <a:t>Karlılık Endeksi Yöntemi</a:t>
            </a:r>
          </a:p>
        </p:txBody>
      </p:sp>
      <p:sp>
        <p:nvSpPr>
          <p:cNvPr id="97308" name="Rectangle 97302">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305" name="Rectangle 97304">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284" name="Rectangle 3">
            <a:extLst>
              <a:ext uri="{FF2B5EF4-FFF2-40B4-BE49-F238E27FC236}">
                <a16:creationId xmlns:a16="http://schemas.microsoft.com/office/drawing/2014/main" id="{2426D8C5-5D81-AA5F-AC7F-00A6CD5263DF}"/>
              </a:ext>
            </a:extLst>
          </p:cNvPr>
          <p:cNvSpPr>
            <a:spLocks noGrp="1" noChangeArrowheads="1"/>
          </p:cNvSpPr>
          <p:nvPr>
            <p:ph type="body" idx="1"/>
          </p:nvPr>
        </p:nvSpPr>
        <p:spPr>
          <a:xfrm>
            <a:off x="841248" y="2252870"/>
            <a:ext cx="5993892" cy="3560251"/>
          </a:xfrm>
        </p:spPr>
        <p:txBody>
          <a:bodyPr>
            <a:normAutofit/>
          </a:bodyPr>
          <a:lstStyle/>
          <a:p>
            <a:pPr eaLnBrk="1" hangingPunct="1"/>
            <a:r>
              <a:rPr lang="tr-TR" altLang="tr-TR" sz="1800" dirty="0"/>
              <a:t>Karlılık Endeksi, net bugünkü değerin başlangıç yatırımına oranıdır.</a:t>
            </a:r>
          </a:p>
          <a:p>
            <a:pPr eaLnBrk="1" hangingPunct="1">
              <a:buFont typeface="Wingdings 3" panose="05040102010807070707" pitchFamily="18" charset="2"/>
              <a:buNone/>
            </a:pPr>
            <a:r>
              <a:rPr lang="tr-TR" altLang="tr-TR" sz="1800" dirty="0"/>
              <a:t>    Karlılık Endeksi= Net Bugünkü Değer/ Yatırım Maliyeti</a:t>
            </a:r>
            <a:endParaRPr lang="en-GB" altLang="tr-TR" sz="1800" dirty="0"/>
          </a:p>
          <a:p>
            <a:pPr marL="0" indent="0" eaLnBrk="1" hangingPunct="1">
              <a:buNone/>
            </a:pPr>
            <a:endParaRPr lang="tr-TR" altLang="tr-TR" sz="1800" dirty="0"/>
          </a:p>
        </p:txBody>
      </p:sp>
      <p:pic>
        <p:nvPicPr>
          <p:cNvPr id="97286" name="Picture 97285" descr="Renkli grafikler ve grafikler">
            <a:extLst>
              <a:ext uri="{FF2B5EF4-FFF2-40B4-BE49-F238E27FC236}">
                <a16:creationId xmlns:a16="http://schemas.microsoft.com/office/drawing/2014/main" id="{85027952-0A4F-E832-BB2D-97882F0DD750}"/>
              </a:ext>
            </a:extLst>
          </p:cNvPr>
          <p:cNvPicPr>
            <a:picLocks noChangeAspect="1"/>
          </p:cNvPicPr>
          <p:nvPr/>
        </p:nvPicPr>
        <p:blipFill>
          <a:blip r:embed="rId2"/>
          <a:srcRect l="19501" r="15398" b="-2"/>
          <a:stretch/>
        </p:blipFill>
        <p:spPr>
          <a:xfrm>
            <a:off x="7679814" y="1277942"/>
            <a:ext cx="4097657" cy="420153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2">
            <a:extLst>
              <a:ext uri="{FF2B5EF4-FFF2-40B4-BE49-F238E27FC236}">
                <a16:creationId xmlns:a16="http://schemas.microsoft.com/office/drawing/2014/main" id="{5E7E2133-BCAF-0D9F-8F6B-6E8490C512D4}"/>
              </a:ext>
            </a:extLst>
          </p:cNvPr>
          <p:cNvSpPr>
            <a:spLocks noGrp="1" noChangeArrowheads="1"/>
          </p:cNvSpPr>
          <p:nvPr>
            <p:ph type="title"/>
          </p:nvPr>
        </p:nvSpPr>
        <p:spPr>
          <a:xfrm>
            <a:off x="1365250" y="250825"/>
            <a:ext cx="8229600" cy="774700"/>
          </a:xfrm>
        </p:spPr>
        <p:txBody>
          <a:bodyPr/>
          <a:lstStyle/>
          <a:p>
            <a:pPr eaLnBrk="1" hangingPunct="1"/>
            <a:r>
              <a:rPr lang="tr-TR" altLang="tr-TR" sz="3200"/>
              <a:t>Örnek</a:t>
            </a:r>
            <a:endParaRPr lang="en-US" altLang="tr-TR" sz="3200"/>
          </a:p>
        </p:txBody>
      </p:sp>
      <p:sp>
        <p:nvSpPr>
          <p:cNvPr id="99332" name="Rectangle 3">
            <a:extLst>
              <a:ext uri="{FF2B5EF4-FFF2-40B4-BE49-F238E27FC236}">
                <a16:creationId xmlns:a16="http://schemas.microsoft.com/office/drawing/2014/main" id="{22C87098-79A2-40F6-C3DC-DC8F67A950CE}"/>
              </a:ext>
            </a:extLst>
          </p:cNvPr>
          <p:cNvSpPr>
            <a:spLocks noGrp="1" noChangeArrowheads="1"/>
          </p:cNvSpPr>
          <p:nvPr>
            <p:ph type="body" idx="1"/>
          </p:nvPr>
        </p:nvSpPr>
        <p:spPr>
          <a:xfrm>
            <a:off x="1365250" y="2210059"/>
            <a:ext cx="10018676" cy="3956825"/>
          </a:xfrm>
          <a:noFill/>
        </p:spPr>
        <p:txBody>
          <a:bodyPr lIns="92075" tIns="46038" rIns="92075" bIns="46038">
            <a:normAutofit lnSpcReduction="10000"/>
          </a:bodyPr>
          <a:lstStyle/>
          <a:p>
            <a:pPr eaLnBrk="1" hangingPunct="1"/>
            <a:r>
              <a:rPr lang="tr-TR" altLang="tr-TR" sz="2000" dirty="0"/>
              <a:t>Sermaye Bütçesinin 300.000 TL olduğu bir durumda, firma aşağıdaki projelerden hangilerini kabul eder?</a:t>
            </a:r>
            <a:endParaRPr lang="en-US" altLang="tr-TR" sz="2000" dirty="0"/>
          </a:p>
          <a:p>
            <a:pPr eaLnBrk="1" hangingPunct="1">
              <a:buFont typeface="Wingdings" panose="05000000000000000000" pitchFamily="2" charset="2"/>
              <a:buNone/>
            </a:pPr>
            <a:endParaRPr lang="en-US" altLang="tr-TR" sz="2000" dirty="0"/>
          </a:p>
          <a:p>
            <a:pPr eaLnBrk="1" hangingPunct="1">
              <a:buFont typeface="Wingdings" panose="05000000000000000000" pitchFamily="2" charset="2"/>
              <a:buNone/>
            </a:pPr>
            <a:r>
              <a:rPr lang="tr-TR" altLang="tr-TR" sz="2000" u="sng" dirty="0"/>
              <a:t>  </a:t>
            </a:r>
            <a:r>
              <a:rPr lang="en-US" altLang="tr-TR" sz="2000" u="sng" dirty="0" err="1"/>
              <a:t>Proj</a:t>
            </a:r>
            <a:r>
              <a:rPr lang="tr-TR" altLang="tr-TR" sz="2000" u="sng" dirty="0"/>
              <a:t>e		</a:t>
            </a:r>
            <a:r>
              <a:rPr lang="en-US" altLang="tr-TR" sz="2000" u="sng" dirty="0">
                <a:solidFill>
                  <a:schemeClr val="accent1"/>
                </a:solidFill>
              </a:rPr>
              <a:t>N</a:t>
            </a:r>
            <a:r>
              <a:rPr lang="tr-TR" altLang="tr-TR" sz="2000" u="sng" dirty="0">
                <a:solidFill>
                  <a:schemeClr val="accent1"/>
                </a:solidFill>
              </a:rPr>
              <a:t>BD		</a:t>
            </a:r>
            <a:r>
              <a:rPr lang="tr-TR" altLang="tr-TR" sz="2000" u="sng" dirty="0"/>
              <a:t>Yatırım		</a:t>
            </a:r>
            <a:r>
              <a:rPr lang="tr-TR" altLang="tr-TR" sz="2000" u="sng" dirty="0">
                <a:solidFill>
                  <a:schemeClr val="accent1"/>
                </a:solidFill>
              </a:rPr>
              <a:t>Karlılık Endeksi</a:t>
            </a:r>
            <a:endParaRPr lang="en-US" altLang="tr-TR" sz="2000" dirty="0">
              <a:solidFill>
                <a:schemeClr val="accent1"/>
              </a:solidFill>
            </a:endParaRPr>
          </a:p>
          <a:p>
            <a:pPr eaLnBrk="1" hangingPunct="1">
              <a:buFont typeface="Wingdings" panose="05000000000000000000" pitchFamily="2" charset="2"/>
              <a:buNone/>
            </a:pPr>
            <a:r>
              <a:rPr lang="tr-TR" altLang="tr-TR" sz="2000" dirty="0"/>
              <a:t>   </a:t>
            </a:r>
            <a:r>
              <a:rPr lang="en-US" altLang="tr-TR" sz="2000" dirty="0"/>
              <a:t>A</a:t>
            </a:r>
            <a:r>
              <a:rPr lang="tr-TR" altLang="tr-TR" sz="2000" dirty="0"/>
              <a:t>		</a:t>
            </a:r>
            <a:r>
              <a:rPr lang="en-US" altLang="tr-TR" sz="2000" dirty="0">
                <a:solidFill>
                  <a:schemeClr val="accent1"/>
                </a:solidFill>
              </a:rPr>
              <a:t>41</a:t>
            </a:r>
            <a:r>
              <a:rPr lang="tr-TR" altLang="tr-TR" sz="2000" dirty="0">
                <a:solidFill>
                  <a:schemeClr val="accent1"/>
                </a:solidFill>
              </a:rPr>
              <a:t>.</a:t>
            </a:r>
            <a:r>
              <a:rPr lang="en-US" altLang="tr-TR" sz="2000" dirty="0">
                <a:solidFill>
                  <a:schemeClr val="accent1"/>
                </a:solidFill>
              </a:rPr>
              <a:t>250</a:t>
            </a:r>
            <a:r>
              <a:rPr lang="en-US" altLang="tr-TR" sz="2000" dirty="0"/>
              <a:t>	</a:t>
            </a:r>
            <a:r>
              <a:rPr lang="tr-TR" altLang="tr-TR" sz="2000" dirty="0"/>
              <a:t>	</a:t>
            </a:r>
            <a:r>
              <a:rPr lang="en-US" altLang="tr-TR" sz="2000" dirty="0"/>
              <a:t>1</a:t>
            </a:r>
            <a:r>
              <a:rPr lang="tr-TR" altLang="tr-TR" sz="2000" dirty="0"/>
              <a:t>00</a:t>
            </a:r>
            <a:r>
              <a:rPr lang="en-US" altLang="tr-TR" sz="2000" dirty="0"/>
              <a:t>,00</a:t>
            </a:r>
            <a:r>
              <a:rPr lang="tr-TR" altLang="tr-TR" sz="2000" dirty="0"/>
              <a:t>0	</a:t>
            </a:r>
            <a:r>
              <a:rPr lang="tr-TR" altLang="tr-TR" sz="2000" dirty="0">
                <a:solidFill>
                  <a:schemeClr val="accent1"/>
                </a:solidFill>
              </a:rPr>
              <a:t>%41</a:t>
            </a:r>
            <a:endParaRPr lang="en-US" altLang="tr-TR" sz="2000" dirty="0">
              <a:solidFill>
                <a:schemeClr val="accent1"/>
              </a:solidFill>
            </a:endParaRPr>
          </a:p>
          <a:p>
            <a:pPr eaLnBrk="1" hangingPunct="1">
              <a:buFont typeface="Wingdings" panose="05000000000000000000" pitchFamily="2" charset="2"/>
              <a:buNone/>
            </a:pPr>
            <a:r>
              <a:rPr lang="tr-TR" altLang="tr-TR" sz="2000" dirty="0">
                <a:solidFill>
                  <a:schemeClr val="tx2"/>
                </a:solidFill>
              </a:rPr>
              <a:t>   B</a:t>
            </a:r>
            <a:r>
              <a:rPr lang="tr-TR" altLang="tr-TR" sz="2000" dirty="0"/>
              <a:t>   		</a:t>
            </a:r>
            <a:r>
              <a:rPr lang="en-US" altLang="tr-TR" sz="2000" dirty="0">
                <a:solidFill>
                  <a:schemeClr val="accent1"/>
                </a:solidFill>
              </a:rPr>
              <a:t>30</a:t>
            </a:r>
            <a:r>
              <a:rPr lang="tr-TR" altLang="tr-TR" sz="2000" dirty="0">
                <a:solidFill>
                  <a:schemeClr val="accent1"/>
                </a:solidFill>
              </a:rPr>
              <a:t>.</a:t>
            </a:r>
            <a:r>
              <a:rPr lang="en-US" altLang="tr-TR" sz="2000" dirty="0">
                <a:solidFill>
                  <a:schemeClr val="accent1"/>
                </a:solidFill>
              </a:rPr>
              <a:t>000</a:t>
            </a:r>
            <a:r>
              <a:rPr lang="tr-TR" altLang="tr-TR" sz="2000" dirty="0">
                <a:solidFill>
                  <a:schemeClr val="accent1"/>
                </a:solidFill>
              </a:rPr>
              <a:t>		</a:t>
            </a:r>
            <a:r>
              <a:rPr lang="en-US" altLang="tr-TR" sz="2000" dirty="0"/>
              <a:t>200,000</a:t>
            </a:r>
            <a:r>
              <a:rPr lang="tr-TR" altLang="tr-TR" sz="2000" dirty="0"/>
              <a:t>	</a:t>
            </a:r>
            <a:r>
              <a:rPr lang="tr-TR" altLang="tr-TR" sz="2000" dirty="0">
                <a:solidFill>
                  <a:schemeClr val="accent1"/>
                </a:solidFill>
              </a:rPr>
              <a:t>%</a:t>
            </a:r>
            <a:r>
              <a:rPr lang="en-US" altLang="tr-TR" sz="2000" dirty="0">
                <a:solidFill>
                  <a:schemeClr val="accent1"/>
                </a:solidFill>
              </a:rPr>
              <a:t>15</a:t>
            </a:r>
          </a:p>
          <a:p>
            <a:pPr eaLnBrk="1" hangingPunct="1">
              <a:buFont typeface="Wingdings" panose="05000000000000000000" pitchFamily="2" charset="2"/>
              <a:buNone/>
            </a:pPr>
            <a:r>
              <a:rPr lang="tr-TR" altLang="tr-TR" sz="2000" dirty="0"/>
              <a:t>   C</a:t>
            </a:r>
            <a:r>
              <a:rPr lang="en-US" altLang="tr-TR" sz="2000" dirty="0"/>
              <a:t>	</a:t>
            </a:r>
            <a:r>
              <a:rPr lang="tr-TR" altLang="tr-TR" sz="2000" dirty="0"/>
              <a:t>	</a:t>
            </a:r>
            <a:r>
              <a:rPr lang="tr-TR" altLang="tr-TR" sz="2000" dirty="0">
                <a:solidFill>
                  <a:schemeClr val="accent1"/>
                </a:solidFill>
              </a:rPr>
              <a:t>19.250		</a:t>
            </a:r>
            <a:r>
              <a:rPr lang="en-US" altLang="tr-TR" sz="2000" dirty="0"/>
              <a:t>175,000</a:t>
            </a:r>
            <a:r>
              <a:rPr lang="tr-TR" altLang="tr-TR" sz="2000" dirty="0"/>
              <a:t>	</a:t>
            </a:r>
            <a:r>
              <a:rPr lang="tr-TR" altLang="tr-TR" sz="2000" dirty="0">
                <a:solidFill>
                  <a:schemeClr val="accent1"/>
                </a:solidFill>
              </a:rPr>
              <a:t>%11</a:t>
            </a:r>
            <a:endParaRPr lang="en-US" altLang="tr-TR" sz="2000" dirty="0">
              <a:solidFill>
                <a:schemeClr val="accent1"/>
              </a:solidFill>
            </a:endParaRPr>
          </a:p>
          <a:p>
            <a:pPr eaLnBrk="1" hangingPunct="1">
              <a:buFont typeface="Wingdings" panose="05000000000000000000" pitchFamily="2" charset="2"/>
              <a:buNone/>
            </a:pPr>
            <a:r>
              <a:rPr lang="tr-TR" altLang="tr-TR" sz="2000" dirty="0"/>
              <a:t>   </a:t>
            </a:r>
            <a:r>
              <a:rPr lang="en-US" altLang="tr-TR" sz="2000" dirty="0"/>
              <a:t>D</a:t>
            </a:r>
            <a:r>
              <a:rPr lang="tr-TR" altLang="tr-TR" sz="2000" dirty="0"/>
              <a:t>		</a:t>
            </a:r>
            <a:r>
              <a:rPr lang="tr-TR" altLang="tr-TR" sz="2000" dirty="0">
                <a:solidFill>
                  <a:schemeClr val="accent1"/>
                </a:solidFill>
              </a:rPr>
              <a:t>12.000		</a:t>
            </a:r>
            <a:r>
              <a:rPr lang="en-US" altLang="tr-TR" sz="2000" dirty="0"/>
              <a:t>150,000</a:t>
            </a:r>
            <a:r>
              <a:rPr lang="tr-TR" altLang="tr-TR" sz="2000" dirty="0"/>
              <a:t>	</a:t>
            </a:r>
            <a:r>
              <a:rPr lang="tr-TR" altLang="tr-TR" sz="2000" dirty="0">
                <a:solidFill>
                  <a:schemeClr val="accent1"/>
                </a:solidFill>
              </a:rPr>
              <a:t>%8</a:t>
            </a:r>
          </a:p>
          <a:p>
            <a:pPr>
              <a:buNone/>
            </a:pPr>
            <a:r>
              <a:rPr lang="tr-TR" altLang="tr-TR" sz="2000" dirty="0">
                <a:solidFill>
                  <a:schemeClr val="tx1"/>
                </a:solidFill>
                <a:latin typeface="Arial" panose="020B0604020202020204" pitchFamily="34" charset="0"/>
              </a:rPr>
              <a:t> </a:t>
            </a:r>
            <a:endParaRPr lang="en-US" altLang="tr-TR" sz="2000" dirty="0">
              <a:solidFill>
                <a:schemeClr val="accent1"/>
              </a:solidFill>
            </a:endParaRPr>
          </a:p>
        </p:txBody>
      </p:sp>
    </p:spTree>
  </p:cSld>
  <p:clrMapOvr>
    <a:masterClrMapping/>
  </p:clrMapOvr>
  <p:transition>
    <p:blinds/>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42" name="Rectangle 102441">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03" name="Rectangle 2">
            <a:extLst>
              <a:ext uri="{FF2B5EF4-FFF2-40B4-BE49-F238E27FC236}">
                <a16:creationId xmlns:a16="http://schemas.microsoft.com/office/drawing/2014/main" id="{A004641A-6CCB-755E-98FA-60D6FAFAE280}"/>
              </a:ext>
            </a:extLst>
          </p:cNvPr>
          <p:cNvSpPr>
            <a:spLocks noGrp="1" noChangeArrowheads="1"/>
          </p:cNvSpPr>
          <p:nvPr>
            <p:ph type="title"/>
          </p:nvPr>
        </p:nvSpPr>
        <p:spPr>
          <a:xfrm>
            <a:off x="612648" y="1078992"/>
            <a:ext cx="6268770" cy="1536192"/>
          </a:xfrm>
        </p:spPr>
        <p:txBody>
          <a:bodyPr anchor="b">
            <a:normAutofit/>
          </a:bodyPr>
          <a:lstStyle/>
          <a:p>
            <a:pPr eaLnBrk="1" hangingPunct="1"/>
            <a:r>
              <a:rPr lang="tr-TR" altLang="tr-TR" sz="5200"/>
              <a:t>Dinamik Geri Ödeme Süresi</a:t>
            </a:r>
            <a:endParaRPr lang="en-US" altLang="tr-TR" sz="5200"/>
          </a:p>
        </p:txBody>
      </p:sp>
      <p:sp>
        <p:nvSpPr>
          <p:cNvPr id="102444" name="Rectangle 102443">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2446" name="Rectangle 102445">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756" name="Rectangle 3">
            <a:extLst>
              <a:ext uri="{FF2B5EF4-FFF2-40B4-BE49-F238E27FC236}">
                <a16:creationId xmlns:a16="http://schemas.microsoft.com/office/drawing/2014/main" id="{FDC9B0FC-1CCE-AF11-07FE-6A8661F77B90}"/>
              </a:ext>
            </a:extLst>
          </p:cNvPr>
          <p:cNvSpPr>
            <a:spLocks noGrp="1" noChangeArrowheads="1"/>
          </p:cNvSpPr>
          <p:nvPr>
            <p:ph type="body" idx="1"/>
          </p:nvPr>
        </p:nvSpPr>
        <p:spPr>
          <a:xfrm>
            <a:off x="612648" y="3355848"/>
            <a:ext cx="6268770" cy="2825496"/>
          </a:xfrm>
        </p:spPr>
        <p:txBody>
          <a:bodyPr>
            <a:normAutofit lnSpcReduction="10000"/>
          </a:bodyPr>
          <a:lstStyle/>
          <a:p>
            <a:pPr eaLnBrk="1" hangingPunct="1">
              <a:lnSpc>
                <a:spcPct val="100000"/>
              </a:lnSpc>
              <a:defRPr/>
            </a:pPr>
            <a:r>
              <a:rPr lang="tr-TR" altLang="tr-TR" sz="1500" dirty="0">
                <a:latin typeface="Neue Haas Grotesk Text Pro (Gövde)"/>
              </a:rPr>
              <a:t>Geri Ödeme Süresi Yöntemi, bir proje için yatırılan paranın ortalama olarak ne kadar sürede geri alınabileceğini hesaplamaya dayanır. </a:t>
            </a:r>
          </a:p>
          <a:p>
            <a:pPr eaLnBrk="1" hangingPunct="1">
              <a:lnSpc>
                <a:spcPct val="100000"/>
              </a:lnSpc>
              <a:defRPr/>
            </a:pPr>
            <a:r>
              <a:rPr lang="tr-TR" altLang="tr-TR" sz="1500" dirty="0">
                <a:latin typeface="Neue Haas Grotesk Text Pro (Gövde)"/>
              </a:rPr>
              <a:t>Bir yatırımın geri ödeme süresi ne kadar kısaysa o kadar olumlu kabul edilir.</a:t>
            </a:r>
          </a:p>
          <a:p>
            <a:pPr>
              <a:lnSpc>
                <a:spcPct val="100000"/>
              </a:lnSpc>
              <a:defRPr/>
            </a:pPr>
            <a:r>
              <a:rPr lang="tr-TR" altLang="tr-TR" sz="1500" dirty="0">
                <a:latin typeface="Neue Haas Grotesk Text Pro (Gövde)"/>
              </a:rPr>
              <a:t>Statik geri ödeme süresi yöntemine göre bu yöntem nakit girişlerinin daha gerçekçi olarak değerlendirilmesini sağlar.</a:t>
            </a:r>
          </a:p>
          <a:p>
            <a:pPr eaLnBrk="1" hangingPunct="1">
              <a:lnSpc>
                <a:spcPct val="100000"/>
              </a:lnSpc>
              <a:defRPr/>
            </a:pPr>
            <a:r>
              <a:rPr lang="tr-TR" altLang="tr-TR" sz="1500" dirty="0">
                <a:latin typeface="Neue Haas Grotesk Text Pro (Gövde)"/>
              </a:rPr>
              <a:t>Dezavantajı, projenin kendini ödemesinden sonraki yıllarda sağlayacağı nakit girişlerini dikkate almadığı için sonraki dönemde proje ne kadar cazip olursa olsun, ilk yıllarda yeterince nakit girişi sağlamayan projelere seçilme şansı tanımaz.</a:t>
            </a:r>
          </a:p>
          <a:p>
            <a:pPr eaLnBrk="1" hangingPunct="1">
              <a:lnSpc>
                <a:spcPct val="100000"/>
              </a:lnSpc>
              <a:defRPr/>
            </a:pPr>
            <a:endParaRPr lang="tr-TR" altLang="tr-TR" sz="1500" dirty="0"/>
          </a:p>
        </p:txBody>
      </p:sp>
      <p:pic>
        <p:nvPicPr>
          <p:cNvPr id="102416" name="Picture 102415" descr="kişi, şahıs, giyim, takım elbise, mobil telefon içeren bir resim&#10;&#10;Açıklama otomatik olarak oluşturuldu">
            <a:extLst>
              <a:ext uri="{FF2B5EF4-FFF2-40B4-BE49-F238E27FC236}">
                <a16:creationId xmlns:a16="http://schemas.microsoft.com/office/drawing/2014/main" id="{E4CF4A20-28EC-3860-7819-B3003A239E3C}"/>
              </a:ext>
            </a:extLst>
          </p:cNvPr>
          <p:cNvPicPr>
            <a:picLocks noChangeAspect="1"/>
          </p:cNvPicPr>
          <p:nvPr/>
        </p:nvPicPr>
        <p:blipFill>
          <a:blip r:embed="rId2"/>
          <a:srcRect l="9046" r="31005"/>
          <a:stretch/>
        </p:blipFill>
        <p:spPr>
          <a:xfrm>
            <a:off x="7494066" y="1403133"/>
            <a:ext cx="4237686" cy="3976210"/>
          </a:xfrm>
          <a:prstGeom prst="rect">
            <a:avLst/>
          </a:prstGeom>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2">
            <a:extLst>
              <a:ext uri="{FF2B5EF4-FFF2-40B4-BE49-F238E27FC236}">
                <a16:creationId xmlns:a16="http://schemas.microsoft.com/office/drawing/2014/main" id="{E3368938-F3F4-43EA-E22C-C5E0E1EF60D7}"/>
              </a:ext>
            </a:extLst>
          </p:cNvPr>
          <p:cNvSpPr>
            <a:spLocks noGrp="1" noChangeArrowheads="1"/>
          </p:cNvSpPr>
          <p:nvPr>
            <p:ph type="title"/>
          </p:nvPr>
        </p:nvSpPr>
        <p:spPr/>
        <p:txBody>
          <a:bodyPr/>
          <a:lstStyle/>
          <a:p>
            <a:pPr eaLnBrk="1" hangingPunct="1"/>
            <a:r>
              <a:rPr lang="tr-TR" altLang="tr-TR"/>
              <a:t>Örnek I </a:t>
            </a:r>
          </a:p>
        </p:txBody>
      </p:sp>
      <p:sp>
        <p:nvSpPr>
          <p:cNvPr id="103428" name="Rectangle 3">
            <a:extLst>
              <a:ext uri="{FF2B5EF4-FFF2-40B4-BE49-F238E27FC236}">
                <a16:creationId xmlns:a16="http://schemas.microsoft.com/office/drawing/2014/main" id="{141CE5DA-F92F-BBA5-50F3-274216777266}"/>
              </a:ext>
            </a:extLst>
          </p:cNvPr>
          <p:cNvSpPr>
            <a:spLocks noGrp="1" noChangeArrowheads="1"/>
          </p:cNvSpPr>
          <p:nvPr>
            <p:ph type="body" idx="1"/>
          </p:nvPr>
        </p:nvSpPr>
        <p:spPr>
          <a:xfrm>
            <a:off x="1115568" y="2284634"/>
            <a:ext cx="8596313" cy="4341812"/>
          </a:xfrm>
        </p:spPr>
        <p:txBody>
          <a:bodyPr/>
          <a:lstStyle/>
          <a:p>
            <a:pPr eaLnBrk="1" hangingPunct="1"/>
            <a:r>
              <a:rPr lang="tr-TR" altLang="tr-TR" sz="2400" dirty="0"/>
              <a:t>Bir genişletme yatırımı 210.000TL ödemeyi gerektirmektedir.</a:t>
            </a:r>
          </a:p>
          <a:p>
            <a:pPr eaLnBrk="1" hangingPunct="1"/>
            <a:endParaRPr lang="tr-TR" altLang="tr-TR" sz="2400" dirty="0"/>
          </a:p>
          <a:p>
            <a:pPr eaLnBrk="1" hangingPunct="1"/>
            <a:r>
              <a:rPr lang="tr-TR" altLang="tr-TR" sz="2400" dirty="0"/>
              <a:t>İskonto oranı %10’dur.</a:t>
            </a:r>
          </a:p>
          <a:p>
            <a:pPr eaLnBrk="1" hangingPunct="1"/>
            <a:endParaRPr lang="tr-TR" altLang="tr-TR" sz="2400" dirty="0"/>
          </a:p>
          <a:p>
            <a:pPr eaLnBrk="1" hangingPunct="1"/>
            <a:r>
              <a:rPr lang="tr-TR" altLang="tr-TR" sz="2400" dirty="0"/>
              <a:t>Yatırımın sağlayacağı nakit girişleri aşağıdaki gibidir</a:t>
            </a:r>
          </a:p>
          <a:p>
            <a:pPr eaLnBrk="1" hangingPunct="1"/>
            <a:endParaRPr lang="tr-TR" altLang="tr-TR" sz="2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127" name="Group 87">
            <a:extLst>
              <a:ext uri="{FF2B5EF4-FFF2-40B4-BE49-F238E27FC236}">
                <a16:creationId xmlns:a16="http://schemas.microsoft.com/office/drawing/2014/main" id="{3B250CFC-DA8E-4271-074A-8C69BD3715EC}"/>
              </a:ext>
            </a:extLst>
          </p:cNvPr>
          <p:cNvGraphicFramePr>
            <a:graphicFrameLocks noGrp="1"/>
          </p:cNvGraphicFramePr>
          <p:nvPr>
            <p:ph idx="1"/>
            <p:extLst>
              <p:ext uri="{D42A27DB-BD31-4B8C-83A1-F6EECF244321}">
                <p14:modId xmlns:p14="http://schemas.microsoft.com/office/powerpoint/2010/main" val="3804157235"/>
              </p:ext>
            </p:extLst>
          </p:nvPr>
        </p:nvGraphicFramePr>
        <p:xfrm>
          <a:off x="1055688" y="528638"/>
          <a:ext cx="8229600" cy="5540374"/>
        </p:xfrm>
        <a:graphic>
          <a:graphicData uri="http://schemas.openxmlformats.org/drawingml/2006/table">
            <a:tbl>
              <a:tblPr>
                <a:tableStyleId>{BC89EF96-8CEA-46FF-86C4-4CE0E7609802}</a:tableStyleId>
              </a:tblPr>
              <a:tblGrid>
                <a:gridCol w="1646237">
                  <a:extLst>
                    <a:ext uri="{9D8B030D-6E8A-4147-A177-3AD203B41FA5}">
                      <a16:colId xmlns:a16="http://schemas.microsoft.com/office/drawing/2014/main" val="20000"/>
                    </a:ext>
                  </a:extLst>
                </a:gridCol>
                <a:gridCol w="1449388">
                  <a:extLst>
                    <a:ext uri="{9D8B030D-6E8A-4147-A177-3AD203B41FA5}">
                      <a16:colId xmlns:a16="http://schemas.microsoft.com/office/drawing/2014/main" val="20001"/>
                    </a:ext>
                  </a:extLst>
                </a:gridCol>
                <a:gridCol w="1439862">
                  <a:extLst>
                    <a:ext uri="{9D8B030D-6E8A-4147-A177-3AD203B41FA5}">
                      <a16:colId xmlns:a16="http://schemas.microsoft.com/office/drawing/2014/main" val="20002"/>
                    </a:ext>
                  </a:extLst>
                </a:gridCol>
                <a:gridCol w="2047875">
                  <a:extLst>
                    <a:ext uri="{9D8B030D-6E8A-4147-A177-3AD203B41FA5}">
                      <a16:colId xmlns:a16="http://schemas.microsoft.com/office/drawing/2014/main" val="20003"/>
                    </a:ext>
                  </a:extLst>
                </a:gridCol>
                <a:gridCol w="1646238">
                  <a:extLst>
                    <a:ext uri="{9D8B030D-6E8A-4147-A177-3AD203B41FA5}">
                      <a16:colId xmlns:a16="http://schemas.microsoft.com/office/drawing/2014/main" val="20004"/>
                    </a:ext>
                  </a:extLst>
                </a:gridCol>
              </a:tblGrid>
              <a:tr h="64007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dirty="0">
                          <a:ln>
                            <a:noFill/>
                          </a:ln>
                          <a:solidFill>
                            <a:schemeClr val="accent1"/>
                          </a:solidFill>
                          <a:effectLst/>
                        </a:rPr>
                        <a:t>Yıllar</a:t>
                      </a:r>
                      <a:endParaRPr kumimoji="0" lang="tr-TR" sz="1800" b="0" i="0" u="none" strike="noStrike" cap="none" normalizeH="0" baseline="0" dirty="0">
                        <a:ln>
                          <a:noFill/>
                        </a:ln>
                        <a:solidFill>
                          <a:schemeClr val="accent1"/>
                        </a:solidFill>
                        <a:effectLst/>
                        <a:latin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accent1"/>
                          </a:solidFill>
                          <a:effectLst/>
                        </a:rPr>
                        <a:t>Nakit Girişleri</a:t>
                      </a:r>
                      <a:endParaRPr kumimoji="0" lang="tr-TR" sz="1800" b="0" i="0" u="none" strike="noStrike" cap="none" normalizeH="0" baseline="0">
                        <a:ln>
                          <a:noFill/>
                        </a:ln>
                        <a:solidFill>
                          <a:schemeClr val="accent1"/>
                        </a:solidFill>
                        <a:effectLst/>
                        <a:latin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accent1"/>
                          </a:solidFill>
                          <a:effectLst/>
                        </a:rPr>
                        <a:t>ŞDF (%10)</a:t>
                      </a:r>
                      <a:endParaRPr kumimoji="0" lang="tr-TR" sz="1800" b="0" i="0" u="none" strike="noStrike" cap="none" normalizeH="0" baseline="0">
                        <a:ln>
                          <a:noFill/>
                        </a:ln>
                        <a:solidFill>
                          <a:schemeClr val="accent1"/>
                        </a:solidFill>
                        <a:effectLst/>
                        <a:latin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accent1"/>
                          </a:solidFill>
                          <a:effectLst/>
                        </a:rPr>
                        <a:t>Nakit Girişlerinin Şimdiki Değerleri</a:t>
                      </a:r>
                      <a:endParaRPr kumimoji="0" lang="tr-TR" sz="1800" b="0" i="0" u="none" strike="noStrike" cap="none" normalizeH="0" baseline="0">
                        <a:ln>
                          <a:noFill/>
                        </a:ln>
                        <a:solidFill>
                          <a:schemeClr val="accent1"/>
                        </a:solidFill>
                        <a:effectLst/>
                        <a:latin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accent1"/>
                          </a:solidFill>
                          <a:effectLst/>
                        </a:rPr>
                        <a:t>Kümülatif Net Nakit Girişleri</a:t>
                      </a:r>
                      <a:endParaRPr kumimoji="0" lang="tr-TR" sz="1800" b="0" i="0" u="none" strike="noStrike" cap="none" normalizeH="0" baseline="0">
                        <a:ln>
                          <a:noFill/>
                        </a:ln>
                        <a:solidFill>
                          <a:schemeClr val="accent1"/>
                        </a:solidFill>
                        <a:effectLst/>
                        <a:latin typeface="Arial" charset="0"/>
                      </a:endParaRPr>
                    </a:p>
                  </a:txBody>
                  <a:tcPr marT="45717" marB="45717" horzOverflow="overflow"/>
                </a:tc>
                <a:extLst>
                  <a:ext uri="{0D108BD9-81ED-4DB2-BD59-A6C34878D82A}">
                    <a16:rowId xmlns:a16="http://schemas.microsoft.com/office/drawing/2014/main" val="10000"/>
                  </a:ext>
                </a:extLst>
              </a:tr>
              <a:tr h="62384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1</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dirty="0">
                          <a:ln>
                            <a:noFill/>
                          </a:ln>
                          <a:solidFill>
                            <a:schemeClr val="tx1"/>
                          </a:solidFill>
                          <a:effectLst/>
                        </a:rPr>
                        <a:t>30.000</a:t>
                      </a:r>
                      <a:endParaRPr kumimoji="0" lang="tr-TR" sz="1800" b="0" i="0" u="none" strike="noStrike" cap="none" normalizeH="0" baseline="0" dirty="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0,9091</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27.273</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27.273</a:t>
                      </a:r>
                      <a:endParaRPr kumimoji="0" lang="tr-TR" sz="1800" b="0" i="0" u="none" strike="noStrike" cap="none" normalizeH="0" baseline="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1"/>
                  </a:ext>
                </a:extLst>
              </a:tr>
              <a:tr h="62384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2</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40.000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0,8264</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33.056</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60.329</a:t>
                      </a:r>
                      <a:endParaRPr kumimoji="0" lang="tr-TR" sz="1800" b="0" i="0" u="none" strike="noStrike" cap="none" normalizeH="0" baseline="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2"/>
                  </a:ext>
                </a:extLst>
              </a:tr>
              <a:tr h="62384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3</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50.000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0,7513</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37.565</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dirty="0">
                          <a:ln>
                            <a:noFill/>
                          </a:ln>
                          <a:solidFill>
                            <a:schemeClr val="tx1"/>
                          </a:solidFill>
                          <a:effectLst/>
                        </a:rPr>
                        <a:t>97.894</a:t>
                      </a:r>
                      <a:endParaRPr kumimoji="0" lang="tr-TR" sz="1800" b="0" i="0" u="none" strike="noStrike" cap="none" normalizeH="0" baseline="0" dirty="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3"/>
                  </a:ext>
                </a:extLst>
              </a:tr>
              <a:tr h="62543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dirty="0">
                          <a:ln>
                            <a:noFill/>
                          </a:ln>
                          <a:solidFill>
                            <a:schemeClr val="tx1"/>
                          </a:solidFill>
                          <a:effectLst/>
                        </a:rPr>
                        <a:t>4</a:t>
                      </a:r>
                      <a:endParaRPr kumimoji="0" lang="tr-TR" sz="1800" b="0" i="0" u="none" strike="noStrike" cap="none" normalizeH="0" baseline="0" dirty="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60.000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0,683</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40,980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138.874</a:t>
                      </a:r>
                      <a:endParaRPr kumimoji="0" lang="tr-TR" sz="1800" b="0" i="0" u="none" strike="noStrike" cap="none" normalizeH="0" baseline="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4"/>
                  </a:ext>
                </a:extLst>
              </a:tr>
              <a:tr h="603211">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5</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70.000</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0,6209</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43.463</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182.337</a:t>
                      </a:r>
                      <a:endParaRPr kumimoji="0" lang="tr-TR" sz="1800" b="0" i="0" u="none" strike="noStrike" cap="none" normalizeH="0" baseline="0">
                        <a:ln>
                          <a:noFill/>
                        </a:ln>
                        <a:solidFill>
                          <a:schemeClr val="tx2"/>
                        </a:solidFill>
                        <a:effectLst/>
                        <a:latin typeface="Arial" charset="0"/>
                      </a:endParaRPr>
                    </a:p>
                  </a:txBody>
                  <a:tcPr marT="45717" marB="45717" horzOverflow="overflow"/>
                </a:tc>
                <a:extLst>
                  <a:ext uri="{0D108BD9-81ED-4DB2-BD59-A6C34878D82A}">
                    <a16:rowId xmlns:a16="http://schemas.microsoft.com/office/drawing/2014/main" val="10005"/>
                  </a:ext>
                </a:extLst>
              </a:tr>
              <a:tr h="62384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6</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70.000</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0,5645</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39.515</a:t>
                      </a:r>
                      <a:endParaRPr kumimoji="0" lang="tr-TR" sz="1800" b="0" i="0" u="none" strike="noStrike" cap="none" normalizeH="0" baseline="0">
                        <a:ln>
                          <a:noFill/>
                        </a:ln>
                        <a:solidFill>
                          <a:schemeClr val="tx2"/>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2"/>
                          </a:solidFill>
                          <a:effectLst/>
                        </a:rPr>
                        <a:t>221.852</a:t>
                      </a:r>
                      <a:endParaRPr kumimoji="0" lang="tr-TR" sz="1800" b="0" i="0" u="none" strike="noStrike" cap="none" normalizeH="0" baseline="0">
                        <a:ln>
                          <a:noFill/>
                        </a:ln>
                        <a:solidFill>
                          <a:schemeClr val="tx2"/>
                        </a:solidFill>
                        <a:effectLst/>
                        <a:latin typeface="Arial" charset="0"/>
                      </a:endParaRPr>
                    </a:p>
                  </a:txBody>
                  <a:tcPr marT="45717" marB="45717" horzOverflow="overflow"/>
                </a:tc>
                <a:extLst>
                  <a:ext uri="{0D108BD9-81ED-4DB2-BD59-A6C34878D82A}">
                    <a16:rowId xmlns:a16="http://schemas.microsoft.com/office/drawing/2014/main" val="10006"/>
                  </a:ext>
                </a:extLst>
              </a:tr>
              <a:tr h="62384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7</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70.000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0,5132</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35.924</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257.776</a:t>
                      </a:r>
                      <a:endParaRPr kumimoji="0" lang="tr-TR" sz="1800" b="0" i="0" u="none" strike="noStrike" cap="none" normalizeH="0" baseline="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7"/>
                  </a:ext>
                </a:extLst>
              </a:tr>
              <a:tr h="552414">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8</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70.000</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0,4665</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a:ln>
                            <a:noFill/>
                          </a:ln>
                          <a:solidFill>
                            <a:schemeClr val="tx1"/>
                          </a:solidFill>
                          <a:effectLst/>
                        </a:rPr>
                        <a:t>32.655</a:t>
                      </a:r>
                      <a:endParaRPr kumimoji="0" lang="tr-TR" sz="1800" b="0" i="0" u="none" strike="noStrike" cap="none" normalizeH="0" baseline="0">
                        <a:ln>
                          <a:noFill/>
                        </a:ln>
                        <a:solidFill>
                          <a:schemeClr val="tx1"/>
                        </a:solidFill>
                        <a:effectLst/>
                        <a:latin typeface="Arial" charset="0"/>
                      </a:endParaRPr>
                    </a:p>
                  </a:txBody>
                  <a:tcPr marT="45717" marB="45717" horzOverflow="overflow"/>
                </a:tc>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tr-TR" sz="1800" b="0" u="none" strike="noStrike" cap="none" normalizeH="0" baseline="0" dirty="0">
                          <a:ln>
                            <a:noFill/>
                          </a:ln>
                          <a:solidFill>
                            <a:schemeClr val="tx1"/>
                          </a:solidFill>
                          <a:effectLst/>
                        </a:rPr>
                        <a:t>290.341</a:t>
                      </a:r>
                      <a:endParaRPr kumimoji="0" lang="tr-TR" sz="1800" b="0" i="0" u="none" strike="noStrike" cap="none" normalizeH="0" baseline="0" dirty="0">
                        <a:ln>
                          <a:noFill/>
                        </a:ln>
                        <a:solidFill>
                          <a:schemeClr val="tx1"/>
                        </a:solidFill>
                        <a:effectLst/>
                        <a:latin typeface="Arial" charset="0"/>
                      </a:endParaRPr>
                    </a:p>
                  </a:txBody>
                  <a:tcPr marT="45717" marB="45717" horzOverflow="overflow"/>
                </a:tc>
                <a:extLst>
                  <a:ext uri="{0D108BD9-81ED-4DB2-BD59-A6C34878D82A}">
                    <a16:rowId xmlns:a16="http://schemas.microsoft.com/office/drawing/2014/main" val="10008"/>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2">
            <a:extLst>
              <a:ext uri="{FF2B5EF4-FFF2-40B4-BE49-F238E27FC236}">
                <a16:creationId xmlns:a16="http://schemas.microsoft.com/office/drawing/2014/main" id="{4104B071-3046-797A-5786-90274F015B91}"/>
              </a:ext>
            </a:extLst>
          </p:cNvPr>
          <p:cNvSpPr>
            <a:spLocks noGrp="1" noChangeArrowheads="1"/>
          </p:cNvSpPr>
          <p:nvPr>
            <p:ph type="title"/>
          </p:nvPr>
        </p:nvSpPr>
        <p:spPr/>
        <p:txBody>
          <a:bodyPr>
            <a:normAutofit fontScale="90000"/>
          </a:bodyPr>
          <a:lstStyle/>
          <a:p>
            <a:pPr eaLnBrk="1" hangingPunct="1"/>
            <a:r>
              <a:rPr lang="tr-TR" altLang="tr-TR" dirty="0"/>
              <a:t>Risk ve Belirsizlik Ayrımında Yatırım Kararları</a:t>
            </a:r>
          </a:p>
        </p:txBody>
      </p:sp>
      <p:sp>
        <p:nvSpPr>
          <p:cNvPr id="107524" name="Rectangle 3">
            <a:extLst>
              <a:ext uri="{FF2B5EF4-FFF2-40B4-BE49-F238E27FC236}">
                <a16:creationId xmlns:a16="http://schemas.microsoft.com/office/drawing/2014/main" id="{0D9B6CC2-5FD6-69D0-ADE6-992A92E128C1}"/>
              </a:ext>
            </a:extLst>
          </p:cNvPr>
          <p:cNvSpPr>
            <a:spLocks noGrp="1" noChangeArrowheads="1"/>
          </p:cNvSpPr>
          <p:nvPr>
            <p:ph type="body" idx="1"/>
          </p:nvPr>
        </p:nvSpPr>
        <p:spPr/>
        <p:txBody>
          <a:bodyPr/>
          <a:lstStyle/>
          <a:p>
            <a:pPr eaLnBrk="1" hangingPunct="1">
              <a:lnSpc>
                <a:spcPct val="90000"/>
              </a:lnSpc>
            </a:pPr>
            <a:r>
              <a:rPr lang="tr-TR" altLang="tr-TR" sz="2200" dirty="0"/>
              <a:t>Riskli koşullarında çeşitli çevre koşullarının gerçekleşmesi ile ilgili olarak objektif ve subjektif olasılıklardan yararlanma olanağı bulunmaktadır.</a:t>
            </a:r>
          </a:p>
          <a:p>
            <a:pPr eaLnBrk="1" hangingPunct="1">
              <a:lnSpc>
                <a:spcPct val="90000"/>
              </a:lnSpc>
            </a:pPr>
            <a:endParaRPr lang="tr-TR" altLang="tr-TR" sz="2200" dirty="0"/>
          </a:p>
          <a:p>
            <a:pPr eaLnBrk="1" hangingPunct="1">
              <a:lnSpc>
                <a:spcPct val="90000"/>
              </a:lnSpc>
            </a:pPr>
            <a:r>
              <a:rPr lang="tr-TR" altLang="tr-TR" sz="2200" dirty="0"/>
              <a:t>Belirsizlik koşullarında yatırım seçenekleri değerlendirilirken ise, çevre koşullarının belirlenmesi için subjektif ve objektif olasılıklardan yararlanma olanağı bulunmamaktadır.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1626" name="Rectangle 111625">
            <a:extLst>
              <a:ext uri="{FF2B5EF4-FFF2-40B4-BE49-F238E27FC236}">
                <a16:creationId xmlns:a16="http://schemas.microsoft.com/office/drawing/2014/main" id="{B5416EBC-B41E-4F8A-BE9F-07301B682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1628" name="Rectangle 111627">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619" name="Rectangle 2">
            <a:extLst>
              <a:ext uri="{FF2B5EF4-FFF2-40B4-BE49-F238E27FC236}">
                <a16:creationId xmlns:a16="http://schemas.microsoft.com/office/drawing/2014/main" id="{5CD77BD2-9B78-3BA7-5538-452D9C588138}"/>
              </a:ext>
            </a:extLst>
          </p:cNvPr>
          <p:cNvSpPr>
            <a:spLocks noGrp="1" noChangeArrowheads="1"/>
          </p:cNvSpPr>
          <p:nvPr>
            <p:ph type="title"/>
          </p:nvPr>
        </p:nvSpPr>
        <p:spPr>
          <a:xfrm>
            <a:off x="868680" y="1719072"/>
            <a:ext cx="3103427" cy="3520440"/>
          </a:xfrm>
        </p:spPr>
        <p:txBody>
          <a:bodyPr anchor="t">
            <a:normAutofit/>
          </a:bodyPr>
          <a:lstStyle/>
          <a:p>
            <a:pPr eaLnBrk="1" hangingPunct="1"/>
            <a:r>
              <a:rPr lang="tr-TR" altLang="tr-TR" sz="3300"/>
              <a:t>Risk ve Belirsizlik Koşullarında Yatırım Kararlarında Yararlanılan Yöntemler</a:t>
            </a:r>
          </a:p>
        </p:txBody>
      </p:sp>
      <p:sp>
        <p:nvSpPr>
          <p:cNvPr id="111630" name="Rectangle 111629">
            <a:extLst>
              <a:ext uri="{FF2B5EF4-FFF2-40B4-BE49-F238E27FC236}">
                <a16:creationId xmlns:a16="http://schemas.microsoft.com/office/drawing/2014/main" id="{55986208-8A53-4E92-9197-6B57BCCB2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11622" name="Rectangle 3">
            <a:extLst>
              <a:ext uri="{FF2B5EF4-FFF2-40B4-BE49-F238E27FC236}">
                <a16:creationId xmlns:a16="http://schemas.microsoft.com/office/drawing/2014/main" id="{DB80B902-650B-17F1-DAAE-B1759ED926B3}"/>
              </a:ext>
            </a:extLst>
          </p:cNvPr>
          <p:cNvGraphicFramePr/>
          <p:nvPr>
            <p:extLst>
              <p:ext uri="{D42A27DB-BD31-4B8C-83A1-F6EECF244321}">
                <p14:modId xmlns:p14="http://schemas.microsoft.com/office/powerpoint/2010/main" val="4165025046"/>
              </p:ext>
            </p:extLst>
          </p:nvPr>
        </p:nvGraphicFramePr>
        <p:xfrm>
          <a:off x="4727448" y="640080"/>
          <a:ext cx="6967728"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Proje Değerleme- NBD ve İVO Yöntemi</a:t>
            </a:r>
          </a:p>
        </p:txBody>
      </p:sp>
      <p:sp>
        <p:nvSpPr>
          <p:cNvPr id="3" name="İçerik Yer Tutucusu 2"/>
          <p:cNvSpPr>
            <a:spLocks noGrp="1"/>
          </p:cNvSpPr>
          <p:nvPr>
            <p:ph idx="1"/>
          </p:nvPr>
        </p:nvSpPr>
        <p:spPr>
          <a:xfrm>
            <a:off x="1514902" y="2052918"/>
            <a:ext cx="9048464" cy="4195481"/>
          </a:xfrm>
        </p:spPr>
        <p:txBody>
          <a:bodyPr>
            <a:normAutofit fontScale="92500" lnSpcReduction="20000"/>
          </a:bodyPr>
          <a:lstStyle/>
          <a:p>
            <a:pPr marL="0" indent="0">
              <a:buNone/>
            </a:pPr>
            <a:endParaRPr lang="de-DE" b="1" dirty="0">
              <a:solidFill>
                <a:srgbClr val="FF0000"/>
              </a:solidFill>
            </a:endParaRPr>
          </a:p>
          <a:p>
            <a:pPr marL="0" indent="0">
              <a:buNone/>
            </a:pPr>
            <a:endParaRPr lang="tr-TR" b="1" dirty="0">
              <a:solidFill>
                <a:srgbClr val="FF0000"/>
              </a:solidFill>
            </a:endParaRPr>
          </a:p>
          <a:p>
            <a:pPr marL="0" indent="0">
              <a:buNone/>
            </a:pPr>
            <a:endParaRPr lang="tr-TR" b="1" dirty="0">
              <a:solidFill>
                <a:srgbClr val="FF0000"/>
              </a:solidFill>
            </a:endParaRPr>
          </a:p>
          <a:p>
            <a:pPr marL="0" indent="0">
              <a:buNone/>
            </a:pPr>
            <a:endParaRPr lang="tr-TR" b="1" dirty="0">
              <a:solidFill>
                <a:srgbClr val="FF0000"/>
              </a:solidFill>
            </a:endParaRPr>
          </a:p>
          <a:p>
            <a:pPr marL="0" indent="0">
              <a:buNone/>
            </a:pPr>
            <a:endParaRPr lang="tr-TR" b="1" dirty="0">
              <a:solidFill>
                <a:srgbClr val="FF0000"/>
              </a:solidFill>
            </a:endParaRPr>
          </a:p>
          <a:p>
            <a:pPr marL="0" indent="0">
              <a:buNone/>
            </a:pPr>
            <a:endParaRPr lang="tr-TR" b="1" dirty="0">
              <a:solidFill>
                <a:srgbClr val="FF0000"/>
              </a:solidFill>
            </a:endParaRPr>
          </a:p>
          <a:p>
            <a:pPr marL="0" indent="0">
              <a:buNone/>
            </a:pPr>
            <a:endParaRPr lang="tr-TR" b="1" dirty="0">
              <a:solidFill>
                <a:srgbClr val="FF0000"/>
              </a:solidFill>
            </a:endParaRPr>
          </a:p>
          <a:p>
            <a:pPr marL="0" indent="0">
              <a:buNone/>
            </a:pPr>
            <a:r>
              <a:rPr lang="de-DE" b="1" dirty="0">
                <a:solidFill>
                  <a:srgbClr val="FF0000"/>
                </a:solidFill>
              </a:rPr>
              <a:t>SORU: </a:t>
            </a:r>
            <a:r>
              <a:rPr lang="en-US" dirty="0"/>
              <a:t>Y</a:t>
            </a:r>
            <a:r>
              <a:rPr lang="tr-TR" dirty="0" err="1"/>
              <a:t>ıllık</a:t>
            </a:r>
            <a:r>
              <a:rPr lang="tr-TR" dirty="0"/>
              <a:t> net nakit girişleri verilen projelerin NBD yöntemine göre şimdiki değerlerini hesaplayalım.  İç verim oranına göre ve karlılık endeksine göre hangi projelerin seçileceğine karar verelim. </a:t>
            </a:r>
            <a:endParaRPr lang="en-US" dirty="0"/>
          </a:p>
        </p:txBody>
      </p:sp>
      <p:graphicFrame>
        <p:nvGraphicFramePr>
          <p:cNvPr id="4" name="Tablo 3"/>
          <p:cNvGraphicFramePr>
            <a:graphicFrameLocks noGrp="1"/>
          </p:cNvGraphicFramePr>
          <p:nvPr/>
        </p:nvGraphicFramePr>
        <p:xfrm>
          <a:off x="1514902" y="1853248"/>
          <a:ext cx="9048464" cy="3072608"/>
        </p:xfrm>
        <a:graphic>
          <a:graphicData uri="http://schemas.openxmlformats.org/drawingml/2006/table">
            <a:tbl>
              <a:tblPr>
                <a:tableStyleId>{5C22544A-7EE6-4342-B048-85BDC9FD1C3A}</a:tableStyleId>
              </a:tblPr>
              <a:tblGrid>
                <a:gridCol w="2975211">
                  <a:extLst>
                    <a:ext uri="{9D8B030D-6E8A-4147-A177-3AD203B41FA5}">
                      <a16:colId xmlns:a16="http://schemas.microsoft.com/office/drawing/2014/main" val="20000"/>
                    </a:ext>
                  </a:extLst>
                </a:gridCol>
                <a:gridCol w="3016156">
                  <a:extLst>
                    <a:ext uri="{9D8B030D-6E8A-4147-A177-3AD203B41FA5}">
                      <a16:colId xmlns:a16="http://schemas.microsoft.com/office/drawing/2014/main" val="20001"/>
                    </a:ext>
                  </a:extLst>
                </a:gridCol>
                <a:gridCol w="3057097">
                  <a:extLst>
                    <a:ext uri="{9D8B030D-6E8A-4147-A177-3AD203B41FA5}">
                      <a16:colId xmlns:a16="http://schemas.microsoft.com/office/drawing/2014/main" val="20002"/>
                    </a:ext>
                  </a:extLst>
                </a:gridCol>
              </a:tblGrid>
              <a:tr h="384076">
                <a:tc>
                  <a:txBody>
                    <a:bodyPr/>
                    <a:lstStyle/>
                    <a:p>
                      <a:pPr algn="l" fontAlgn="b"/>
                      <a:r>
                        <a:rPr lang="tr-TR" sz="2000" u="none" strike="noStrike" dirty="0">
                          <a:effectLst/>
                        </a:rPr>
                        <a:t>Yıllar</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tr-TR" sz="2000" u="none" strike="noStrike">
                          <a:effectLst/>
                        </a:rPr>
                        <a:t>Proje A</a:t>
                      </a:r>
                      <a:endParaRPr lang="tr-TR"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tr-TR" sz="2000" u="none" strike="noStrike">
                          <a:effectLst/>
                        </a:rPr>
                        <a:t>Proje B</a:t>
                      </a:r>
                      <a:endParaRPr lang="tr-TR"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384076">
                <a:tc>
                  <a:txBody>
                    <a:bodyPr/>
                    <a:lstStyle/>
                    <a:p>
                      <a:pPr algn="r" fontAlgn="b"/>
                      <a:r>
                        <a:rPr lang="tr-TR" sz="2000" u="none" strike="noStrike" dirty="0">
                          <a:effectLst/>
                        </a:rPr>
                        <a:t>1</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250.000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350.000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384076">
                <a:tc>
                  <a:txBody>
                    <a:bodyPr/>
                    <a:lstStyle/>
                    <a:p>
                      <a:pPr algn="r" fontAlgn="b"/>
                      <a:r>
                        <a:rPr lang="tr-TR" sz="2000" u="none" strike="noStrike" dirty="0">
                          <a:effectLst/>
                        </a:rPr>
                        <a:t>2</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250.000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250.000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384076">
                <a:tc>
                  <a:txBody>
                    <a:bodyPr/>
                    <a:lstStyle/>
                    <a:p>
                      <a:pPr algn="r" fontAlgn="b"/>
                      <a:r>
                        <a:rPr lang="tr-TR" sz="2000" u="none" strike="noStrike" dirty="0">
                          <a:effectLst/>
                        </a:rPr>
                        <a:t>3</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300.000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500.000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384076">
                <a:tc>
                  <a:txBody>
                    <a:bodyPr/>
                    <a:lstStyle/>
                    <a:p>
                      <a:pPr algn="r" fontAlgn="b"/>
                      <a:r>
                        <a:rPr lang="tr-TR" sz="2000" u="none" strike="noStrike" dirty="0">
                          <a:effectLst/>
                        </a:rPr>
                        <a:t>4</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400.000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400.000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384076">
                <a:tc>
                  <a:txBody>
                    <a:bodyPr/>
                    <a:lstStyle/>
                    <a:p>
                      <a:pPr algn="r" fontAlgn="b"/>
                      <a:r>
                        <a:rPr lang="tr-TR" sz="2000" u="none" strike="noStrike">
                          <a:effectLst/>
                        </a:rPr>
                        <a:t>5</a:t>
                      </a:r>
                      <a:endParaRPr lang="tr-TR"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260.000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360.000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384076">
                <a:tc>
                  <a:txBody>
                    <a:bodyPr/>
                    <a:lstStyle/>
                    <a:p>
                      <a:pPr algn="l" fontAlgn="b"/>
                      <a:r>
                        <a:rPr lang="tr-TR" sz="2000" u="none" strike="noStrike" dirty="0">
                          <a:effectLst/>
                        </a:rPr>
                        <a:t>Sermaye maliyeti</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 % 10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 % 10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r h="384076">
                <a:tc>
                  <a:txBody>
                    <a:bodyPr/>
                    <a:lstStyle/>
                    <a:p>
                      <a:pPr algn="l" fontAlgn="b"/>
                      <a:r>
                        <a:rPr lang="tr-TR" sz="2000" u="none" strike="noStrike" dirty="0">
                          <a:effectLst/>
                        </a:rPr>
                        <a:t>Yatırım Tutarı</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900.000</a:t>
                      </a:r>
                      <a:endParaRPr lang="tr-T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tr-TR" sz="2000" u="none" strike="noStrike" dirty="0">
                          <a:effectLst/>
                        </a:rPr>
                        <a:t>1.200.000</a:t>
                      </a:r>
                      <a:endParaRPr lang="tr-TR"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67164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Çözüm-NBD</a:t>
            </a:r>
            <a:endParaRPr lang="en-US" sz="4000" dirty="0"/>
          </a:p>
        </p:txBody>
      </p:sp>
      <p:sp>
        <p:nvSpPr>
          <p:cNvPr id="3" name="İçerik Yer Tutucusu 2"/>
          <p:cNvSpPr>
            <a:spLocks noGrp="1"/>
          </p:cNvSpPr>
          <p:nvPr>
            <p:ph idx="1"/>
          </p:nvPr>
        </p:nvSpPr>
        <p:spPr>
          <a:xfrm>
            <a:off x="1097280" y="1845734"/>
            <a:ext cx="10058400" cy="1302200"/>
          </a:xfrm>
        </p:spPr>
        <p:txBody>
          <a:bodyPr>
            <a:normAutofit fontScale="85000" lnSpcReduction="20000"/>
          </a:bodyPr>
          <a:lstStyle/>
          <a:p>
            <a:r>
              <a:rPr lang="tr-TR" dirty="0"/>
              <a:t>Net bugünkü değer yönteminde gelecekte elde edilen nakit akışları bugünkü değerine indirgenir. Bugünkü değeri hesaplarken baz alınan </a:t>
            </a:r>
            <a:r>
              <a:rPr lang="tr-TR" dirty="0" err="1"/>
              <a:t>iskonto</a:t>
            </a:r>
            <a:r>
              <a:rPr lang="tr-TR" dirty="0"/>
              <a:t> oranı, sermaye maliyeti veya </a:t>
            </a:r>
            <a:r>
              <a:rPr lang="tr-TR" dirty="0" err="1"/>
              <a:t>AOSM’dir</a:t>
            </a:r>
            <a:r>
              <a:rPr lang="tr-TR" dirty="0"/>
              <a:t>. Nakit girişlerinin bugünkü değeri hesaplandıktan sonra yatırım maliyetinden çıkarılır ve Net bugünkü değer elde edilir. </a:t>
            </a:r>
          </a:p>
          <a:p>
            <a:endParaRPr lang="en-US" dirty="0"/>
          </a:p>
        </p:txBody>
      </p:sp>
      <p:graphicFrame>
        <p:nvGraphicFramePr>
          <p:cNvPr id="4" name="Tablo 3"/>
          <p:cNvGraphicFramePr>
            <a:graphicFrameLocks noGrp="1"/>
          </p:cNvGraphicFramePr>
          <p:nvPr/>
        </p:nvGraphicFramePr>
        <p:xfrm>
          <a:off x="1097280" y="3253004"/>
          <a:ext cx="10058400" cy="138176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351519">
                  <a:extLst>
                    <a:ext uri="{9D8B030D-6E8A-4147-A177-3AD203B41FA5}">
                      <a16:colId xmlns:a16="http://schemas.microsoft.com/office/drawing/2014/main" val="20008"/>
                    </a:ext>
                  </a:extLst>
                </a:gridCol>
                <a:gridCol w="1267418">
                  <a:extLst>
                    <a:ext uri="{9D8B030D-6E8A-4147-A177-3AD203B41FA5}">
                      <a16:colId xmlns:a16="http://schemas.microsoft.com/office/drawing/2014/main" val="20009"/>
                    </a:ext>
                  </a:extLst>
                </a:gridCol>
                <a:gridCol w="284813">
                  <a:extLst>
                    <a:ext uri="{9D8B030D-6E8A-4147-A177-3AD203B41FA5}">
                      <a16:colId xmlns:a16="http://schemas.microsoft.com/office/drawing/2014/main" val="20010"/>
                    </a:ext>
                  </a:extLst>
                </a:gridCol>
                <a:gridCol w="962369">
                  <a:extLst>
                    <a:ext uri="{9D8B030D-6E8A-4147-A177-3AD203B41FA5}">
                      <a16:colId xmlns:a16="http://schemas.microsoft.com/office/drawing/2014/main" val="20011"/>
                    </a:ext>
                  </a:extLst>
                </a:gridCol>
              </a:tblGrid>
              <a:tr h="370840">
                <a:tc gridSpan="12">
                  <a:txBody>
                    <a:bodyPr/>
                    <a:lstStyle/>
                    <a:p>
                      <a:pPr algn="ctr"/>
                      <a:r>
                        <a:rPr lang="tr-TR" dirty="0"/>
                        <a:t>PROJE A</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300.000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400.000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260.000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900.000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(1+0,10)</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5</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graphicFrame>
        <p:nvGraphicFramePr>
          <p:cNvPr id="6" name="Tablo 5"/>
          <p:cNvGraphicFramePr>
            <a:graphicFrameLocks noGrp="1"/>
          </p:cNvGraphicFramePr>
          <p:nvPr/>
        </p:nvGraphicFramePr>
        <p:xfrm>
          <a:off x="1097280" y="4784499"/>
          <a:ext cx="10058400" cy="138176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351519">
                  <a:extLst>
                    <a:ext uri="{9D8B030D-6E8A-4147-A177-3AD203B41FA5}">
                      <a16:colId xmlns:a16="http://schemas.microsoft.com/office/drawing/2014/main" val="20008"/>
                    </a:ext>
                  </a:extLst>
                </a:gridCol>
                <a:gridCol w="1102527">
                  <a:extLst>
                    <a:ext uri="{9D8B030D-6E8A-4147-A177-3AD203B41FA5}">
                      <a16:colId xmlns:a16="http://schemas.microsoft.com/office/drawing/2014/main" val="20009"/>
                    </a:ext>
                  </a:extLst>
                </a:gridCol>
                <a:gridCol w="284813">
                  <a:extLst>
                    <a:ext uri="{9D8B030D-6E8A-4147-A177-3AD203B41FA5}">
                      <a16:colId xmlns:a16="http://schemas.microsoft.com/office/drawing/2014/main" val="20010"/>
                    </a:ext>
                  </a:extLst>
                </a:gridCol>
                <a:gridCol w="1127260">
                  <a:extLst>
                    <a:ext uri="{9D8B030D-6E8A-4147-A177-3AD203B41FA5}">
                      <a16:colId xmlns:a16="http://schemas.microsoft.com/office/drawing/2014/main" val="20011"/>
                    </a:ext>
                  </a:extLst>
                </a:gridCol>
              </a:tblGrid>
              <a:tr h="370840">
                <a:tc gridSpan="12">
                  <a:txBody>
                    <a:bodyPr/>
                    <a:lstStyle/>
                    <a:p>
                      <a:pPr algn="ctr"/>
                      <a:r>
                        <a:rPr lang="tr-TR" dirty="0"/>
                        <a:t>PROJE B</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350.000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500.000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400.000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360.000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1.200.000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(1+0,10)</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(1+0,10)</a:t>
                      </a:r>
                      <a:r>
                        <a:rPr lang="tr-TR" baseline="30000" dirty="0"/>
                        <a:t>5</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sp>
        <p:nvSpPr>
          <p:cNvPr id="7" name="Metin kutusu 6"/>
          <p:cNvSpPr txBox="1"/>
          <p:nvPr/>
        </p:nvSpPr>
        <p:spPr>
          <a:xfrm>
            <a:off x="1097280" y="4524966"/>
            <a:ext cx="3102964" cy="369332"/>
          </a:xfrm>
          <a:prstGeom prst="rect">
            <a:avLst/>
          </a:prstGeom>
          <a:noFill/>
        </p:spPr>
        <p:txBody>
          <a:bodyPr wrap="square" rtlCol="0">
            <a:spAutoFit/>
          </a:bodyPr>
          <a:lstStyle/>
          <a:p>
            <a:r>
              <a:rPr lang="tr-TR" dirty="0"/>
              <a:t>NBD</a:t>
            </a:r>
            <a:r>
              <a:rPr lang="tr-TR" baseline="-25000" dirty="0"/>
              <a:t>A</a:t>
            </a:r>
            <a:r>
              <a:rPr lang="tr-TR" dirty="0"/>
              <a:t>=193.922</a:t>
            </a:r>
            <a:endParaRPr lang="en-US" dirty="0"/>
          </a:p>
        </p:txBody>
      </p:sp>
      <p:sp>
        <p:nvSpPr>
          <p:cNvPr id="8" name="Metin kutusu 7"/>
          <p:cNvSpPr txBox="1"/>
          <p:nvPr/>
        </p:nvSpPr>
        <p:spPr>
          <a:xfrm>
            <a:off x="1097280" y="6315994"/>
            <a:ext cx="3102964" cy="369332"/>
          </a:xfrm>
          <a:prstGeom prst="rect">
            <a:avLst/>
          </a:prstGeom>
          <a:noFill/>
        </p:spPr>
        <p:txBody>
          <a:bodyPr wrap="square" rtlCol="0">
            <a:spAutoFit/>
          </a:bodyPr>
          <a:lstStyle/>
          <a:p>
            <a:r>
              <a:rPr lang="tr-TR" dirty="0"/>
              <a:t>NBD</a:t>
            </a:r>
            <a:r>
              <a:rPr lang="tr-TR" baseline="-25000" dirty="0"/>
              <a:t>B</a:t>
            </a:r>
            <a:r>
              <a:rPr lang="tr-TR" dirty="0"/>
              <a:t>=197.186</a:t>
            </a:r>
            <a:endParaRPr lang="en-US" dirty="0"/>
          </a:p>
        </p:txBody>
      </p:sp>
    </p:spTree>
    <p:extLst>
      <p:ext uri="{BB962C8B-B14F-4D97-AF65-F5344CB8AC3E}">
        <p14:creationId xmlns:p14="http://schemas.microsoft.com/office/powerpoint/2010/main" val="8669020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Çözüm-IVO</a:t>
            </a:r>
            <a:endParaRPr lang="en-US" sz="4000" dirty="0"/>
          </a:p>
        </p:txBody>
      </p:sp>
      <p:sp>
        <p:nvSpPr>
          <p:cNvPr id="3" name="İçerik Yer Tutucusu 2"/>
          <p:cNvSpPr>
            <a:spLocks noGrp="1"/>
          </p:cNvSpPr>
          <p:nvPr>
            <p:ph idx="1"/>
          </p:nvPr>
        </p:nvSpPr>
        <p:spPr>
          <a:xfrm>
            <a:off x="936181" y="1506873"/>
            <a:ext cx="10058400" cy="762828"/>
          </a:xfrm>
        </p:spPr>
        <p:txBody>
          <a:bodyPr>
            <a:normAutofit fontScale="77500" lnSpcReduction="20000"/>
          </a:bodyPr>
          <a:lstStyle/>
          <a:p>
            <a:r>
              <a:rPr lang="tr-TR" sz="1600" dirty="0"/>
              <a:t>Net Bugünkü Değere göre Proje B daha avantajlı gözükse de yatırım maliyetleri dikkate alındığında tercihimiz farklılaşabilir. Bunu hesaplamak için İç verim oranı (IVO) veya karlılık endeksi yönteminden yararlanılmaktadır. Öncelikle </a:t>
            </a:r>
            <a:r>
              <a:rPr lang="tr-TR" sz="1600" dirty="0" err="1"/>
              <a:t>IVO’yu</a:t>
            </a:r>
            <a:r>
              <a:rPr lang="tr-TR" sz="1600" dirty="0"/>
              <a:t> hesaplayalım.  NBD hesaplarken sermaye maliyetine göre nakit akışlarını bugünkü değerine indirgemiştik. Şimdi </a:t>
            </a:r>
            <a:r>
              <a:rPr lang="tr-TR" sz="1600" dirty="0" err="1"/>
              <a:t>NBD’yi</a:t>
            </a:r>
            <a:r>
              <a:rPr lang="tr-TR" sz="1600" dirty="0"/>
              <a:t> negatif yapacak bir oranı deneyelim. Bu % 20 olsun. </a:t>
            </a:r>
            <a:endParaRPr lang="en-US" sz="1600" dirty="0"/>
          </a:p>
        </p:txBody>
      </p:sp>
      <p:graphicFrame>
        <p:nvGraphicFramePr>
          <p:cNvPr id="4" name="Tablo 3"/>
          <p:cNvGraphicFramePr>
            <a:graphicFrameLocks noGrp="1"/>
          </p:cNvGraphicFramePr>
          <p:nvPr>
            <p:extLst>
              <p:ext uri="{D42A27DB-BD31-4B8C-83A1-F6EECF244321}">
                <p14:modId xmlns:p14="http://schemas.microsoft.com/office/powerpoint/2010/main" val="98727486"/>
              </p:ext>
            </p:extLst>
          </p:nvPr>
        </p:nvGraphicFramePr>
        <p:xfrm>
          <a:off x="1170432" y="2314942"/>
          <a:ext cx="10058400" cy="155956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351519">
                  <a:extLst>
                    <a:ext uri="{9D8B030D-6E8A-4147-A177-3AD203B41FA5}">
                      <a16:colId xmlns:a16="http://schemas.microsoft.com/office/drawing/2014/main" val="20008"/>
                    </a:ext>
                  </a:extLst>
                </a:gridCol>
                <a:gridCol w="1267418">
                  <a:extLst>
                    <a:ext uri="{9D8B030D-6E8A-4147-A177-3AD203B41FA5}">
                      <a16:colId xmlns:a16="http://schemas.microsoft.com/office/drawing/2014/main" val="20009"/>
                    </a:ext>
                  </a:extLst>
                </a:gridCol>
                <a:gridCol w="284813">
                  <a:extLst>
                    <a:ext uri="{9D8B030D-6E8A-4147-A177-3AD203B41FA5}">
                      <a16:colId xmlns:a16="http://schemas.microsoft.com/office/drawing/2014/main" val="20010"/>
                    </a:ext>
                  </a:extLst>
                </a:gridCol>
                <a:gridCol w="962369">
                  <a:extLst>
                    <a:ext uri="{9D8B030D-6E8A-4147-A177-3AD203B41FA5}">
                      <a16:colId xmlns:a16="http://schemas.microsoft.com/office/drawing/2014/main" val="20011"/>
                    </a:ext>
                  </a:extLst>
                </a:gridCol>
              </a:tblGrid>
              <a:tr h="370840">
                <a:tc gridSpan="12">
                  <a:txBody>
                    <a:bodyPr/>
                    <a:lstStyle/>
                    <a:p>
                      <a:pPr algn="ctr"/>
                      <a:r>
                        <a:rPr lang="tr-TR" dirty="0"/>
                        <a:t>PROJE A</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300.000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400.000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260.000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900.000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(1+0,20)</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5</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sp>
        <p:nvSpPr>
          <p:cNvPr id="5" name="Metin kutusu 4"/>
          <p:cNvSpPr txBox="1"/>
          <p:nvPr/>
        </p:nvSpPr>
        <p:spPr>
          <a:xfrm>
            <a:off x="1277162" y="3764664"/>
            <a:ext cx="3102964" cy="369332"/>
          </a:xfrm>
          <a:prstGeom prst="rect">
            <a:avLst/>
          </a:prstGeom>
          <a:noFill/>
        </p:spPr>
        <p:txBody>
          <a:bodyPr wrap="square" rtlCol="0">
            <a:spAutoFit/>
          </a:bodyPr>
          <a:lstStyle/>
          <a:p>
            <a:r>
              <a:rPr lang="tr-TR" dirty="0"/>
              <a:t>NBD</a:t>
            </a:r>
            <a:r>
              <a:rPr lang="tr-TR" baseline="-25000" dirty="0"/>
              <a:t>A</a:t>
            </a:r>
            <a:r>
              <a:rPr lang="tr-TR" dirty="0"/>
              <a:t>=-47.056 TL </a:t>
            </a:r>
            <a:endParaRPr lang="en-US" dirty="0"/>
          </a:p>
        </p:txBody>
      </p:sp>
      <p:graphicFrame>
        <p:nvGraphicFramePr>
          <p:cNvPr id="6" name="Tablo 5"/>
          <p:cNvGraphicFramePr>
            <a:graphicFrameLocks noGrp="1"/>
          </p:cNvGraphicFramePr>
          <p:nvPr/>
        </p:nvGraphicFramePr>
        <p:xfrm>
          <a:off x="1277162" y="4573930"/>
          <a:ext cx="10058400" cy="155956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351519">
                  <a:extLst>
                    <a:ext uri="{9D8B030D-6E8A-4147-A177-3AD203B41FA5}">
                      <a16:colId xmlns:a16="http://schemas.microsoft.com/office/drawing/2014/main" val="20008"/>
                    </a:ext>
                  </a:extLst>
                </a:gridCol>
                <a:gridCol w="1102527">
                  <a:extLst>
                    <a:ext uri="{9D8B030D-6E8A-4147-A177-3AD203B41FA5}">
                      <a16:colId xmlns:a16="http://schemas.microsoft.com/office/drawing/2014/main" val="20009"/>
                    </a:ext>
                  </a:extLst>
                </a:gridCol>
                <a:gridCol w="284813">
                  <a:extLst>
                    <a:ext uri="{9D8B030D-6E8A-4147-A177-3AD203B41FA5}">
                      <a16:colId xmlns:a16="http://schemas.microsoft.com/office/drawing/2014/main" val="20010"/>
                    </a:ext>
                  </a:extLst>
                </a:gridCol>
                <a:gridCol w="1127260">
                  <a:extLst>
                    <a:ext uri="{9D8B030D-6E8A-4147-A177-3AD203B41FA5}">
                      <a16:colId xmlns:a16="http://schemas.microsoft.com/office/drawing/2014/main" val="20011"/>
                    </a:ext>
                  </a:extLst>
                </a:gridCol>
              </a:tblGrid>
              <a:tr h="370840">
                <a:tc gridSpan="12">
                  <a:txBody>
                    <a:bodyPr/>
                    <a:lstStyle/>
                    <a:p>
                      <a:pPr algn="ctr"/>
                      <a:r>
                        <a:rPr lang="tr-TR" dirty="0"/>
                        <a:t>PROJE B</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350.000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500.000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400.000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360.000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1.200.000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(1+0,20)</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(1+0,20)</a:t>
                      </a:r>
                      <a:r>
                        <a:rPr lang="tr-TR" baseline="30000" dirty="0"/>
                        <a:t>5</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sp>
        <p:nvSpPr>
          <p:cNvPr id="7" name="Metin kutusu 6"/>
          <p:cNvSpPr txBox="1"/>
          <p:nvPr/>
        </p:nvSpPr>
        <p:spPr>
          <a:xfrm>
            <a:off x="1277162" y="5971137"/>
            <a:ext cx="3102964" cy="369332"/>
          </a:xfrm>
          <a:prstGeom prst="rect">
            <a:avLst/>
          </a:prstGeom>
          <a:noFill/>
        </p:spPr>
        <p:txBody>
          <a:bodyPr wrap="square" rtlCol="0">
            <a:spAutoFit/>
          </a:bodyPr>
          <a:lstStyle/>
          <a:p>
            <a:r>
              <a:rPr lang="tr-TR" dirty="0"/>
              <a:t>NBD</a:t>
            </a:r>
            <a:r>
              <a:rPr lang="tr-TR" baseline="-25000" dirty="0"/>
              <a:t>B</a:t>
            </a:r>
            <a:r>
              <a:rPr lang="tr-TR" dirty="0"/>
              <a:t>=-147.981 TL </a:t>
            </a:r>
            <a:endParaRPr lang="en-US" dirty="0"/>
          </a:p>
        </p:txBody>
      </p:sp>
      <p:sp>
        <p:nvSpPr>
          <p:cNvPr id="8" name="Metin kutusu 7"/>
          <p:cNvSpPr txBox="1"/>
          <p:nvPr/>
        </p:nvSpPr>
        <p:spPr>
          <a:xfrm>
            <a:off x="3633081" y="3698912"/>
            <a:ext cx="6835515" cy="646331"/>
          </a:xfrm>
          <a:prstGeom prst="rect">
            <a:avLst/>
          </a:prstGeom>
          <a:noFill/>
        </p:spPr>
        <p:txBody>
          <a:bodyPr wrap="square" rtlCol="0">
            <a:spAutoFit/>
          </a:bodyPr>
          <a:lstStyle/>
          <a:p>
            <a:r>
              <a:rPr lang="tr-TR" dirty="0"/>
              <a:t>IVO= </a:t>
            </a:r>
            <a:r>
              <a:rPr lang="tr-TR" dirty="0" err="1"/>
              <a:t>NBD’nin</a:t>
            </a:r>
            <a:r>
              <a:rPr lang="tr-TR" dirty="0"/>
              <a:t> 0 olduğu değer  Fark: 193.922- (-47.056)= 240.978</a:t>
            </a:r>
          </a:p>
          <a:p>
            <a:r>
              <a:rPr lang="tr-TR" dirty="0"/>
              <a:t>IVO</a:t>
            </a:r>
            <a:r>
              <a:rPr lang="tr-TR" baseline="-25000" dirty="0"/>
              <a:t>A</a:t>
            </a:r>
            <a:r>
              <a:rPr lang="tr-TR" dirty="0"/>
              <a:t>= % 10 + 193.922/240.978 (% 20-%10) = </a:t>
            </a:r>
            <a:r>
              <a:rPr lang="tr-TR" b="1" dirty="0"/>
              <a:t>% 18,04</a:t>
            </a:r>
            <a:endParaRPr lang="en-US" b="1" dirty="0"/>
          </a:p>
        </p:txBody>
      </p:sp>
      <p:sp>
        <p:nvSpPr>
          <p:cNvPr id="9" name="Metin kutusu 8"/>
          <p:cNvSpPr txBox="1"/>
          <p:nvPr/>
        </p:nvSpPr>
        <p:spPr>
          <a:xfrm>
            <a:off x="3473128" y="5986194"/>
            <a:ext cx="6835515" cy="646331"/>
          </a:xfrm>
          <a:prstGeom prst="rect">
            <a:avLst/>
          </a:prstGeom>
          <a:noFill/>
        </p:spPr>
        <p:txBody>
          <a:bodyPr wrap="square" rtlCol="0">
            <a:spAutoFit/>
          </a:bodyPr>
          <a:lstStyle/>
          <a:p>
            <a:r>
              <a:rPr lang="tr-TR" dirty="0"/>
              <a:t>IVO= </a:t>
            </a:r>
            <a:r>
              <a:rPr lang="tr-TR" dirty="0" err="1"/>
              <a:t>NBD’nin</a:t>
            </a:r>
            <a:r>
              <a:rPr lang="tr-TR" dirty="0"/>
              <a:t> 0 olduğu değer  Fark: 197.186- (-147.981)= 345.167</a:t>
            </a:r>
          </a:p>
          <a:p>
            <a:r>
              <a:rPr lang="tr-TR" dirty="0"/>
              <a:t>IVO</a:t>
            </a:r>
            <a:r>
              <a:rPr lang="tr-TR" baseline="-25000" dirty="0"/>
              <a:t>B</a:t>
            </a:r>
            <a:r>
              <a:rPr lang="tr-TR" dirty="0"/>
              <a:t>= % 10 + 197.186/345.167 (% 20-%10) = </a:t>
            </a:r>
            <a:r>
              <a:rPr lang="tr-TR" b="1" dirty="0"/>
              <a:t>% 15,7</a:t>
            </a:r>
            <a:endParaRPr lang="en-US" b="1" dirty="0"/>
          </a:p>
        </p:txBody>
      </p:sp>
      <p:sp>
        <p:nvSpPr>
          <p:cNvPr id="10" name="Yuvarlatılmış Dikdörtgen 9"/>
          <p:cNvSpPr/>
          <p:nvPr/>
        </p:nvSpPr>
        <p:spPr>
          <a:xfrm>
            <a:off x="10140142" y="5913814"/>
            <a:ext cx="1708879"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a:t>PROJE A SEÇİLİR</a:t>
            </a:r>
            <a:endParaRPr lang="en-US" dirty="0"/>
          </a:p>
        </p:txBody>
      </p:sp>
    </p:spTree>
    <p:extLst>
      <p:ext uri="{BB962C8B-B14F-4D97-AF65-F5344CB8AC3E}">
        <p14:creationId xmlns:p14="http://schemas.microsoft.com/office/powerpoint/2010/main" val="561018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CF5FED0C-5FB1-A3F4-A4C1-BD3F29E01899}"/>
              </a:ext>
            </a:extLst>
          </p:cNvPr>
          <p:cNvSpPr>
            <a:spLocks noGrp="1"/>
          </p:cNvSpPr>
          <p:nvPr>
            <p:ph type="title"/>
          </p:nvPr>
        </p:nvSpPr>
        <p:spPr>
          <a:xfrm>
            <a:off x="621792" y="1161288"/>
            <a:ext cx="3602736" cy="4526280"/>
          </a:xfrm>
        </p:spPr>
        <p:txBody>
          <a:bodyPr>
            <a:normAutofit/>
          </a:bodyPr>
          <a:lstStyle/>
          <a:p>
            <a:r>
              <a:rPr lang="tr-TR" sz="3400"/>
              <a:t>Sermaye Bütçelemesinde Önemli Noktalar</a:t>
            </a:r>
            <a:endParaRPr lang="en-US" sz="34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7946A4FC-2600-0329-1C20-E6F163B5E7D0}"/>
              </a:ext>
            </a:extLst>
          </p:cNvPr>
          <p:cNvGraphicFramePr>
            <a:graphicFrameLocks noGrp="1"/>
          </p:cNvGraphicFramePr>
          <p:nvPr>
            <p:ph idx="1"/>
            <p:extLst>
              <p:ext uri="{D42A27DB-BD31-4B8C-83A1-F6EECF244321}">
                <p14:modId xmlns:p14="http://schemas.microsoft.com/office/powerpoint/2010/main" val="2082898353"/>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8448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Çözüm-Karlılık Endeksi</a:t>
            </a:r>
            <a:endParaRPr lang="en-US" sz="4000" dirty="0"/>
          </a:p>
        </p:txBody>
      </p:sp>
      <p:sp>
        <p:nvSpPr>
          <p:cNvPr id="3" name="İçerik Yer Tutucusu 2"/>
          <p:cNvSpPr>
            <a:spLocks noGrp="1"/>
          </p:cNvSpPr>
          <p:nvPr>
            <p:ph idx="1"/>
          </p:nvPr>
        </p:nvSpPr>
        <p:spPr/>
        <p:txBody>
          <a:bodyPr>
            <a:normAutofit fontScale="92500" lnSpcReduction="10000"/>
          </a:bodyPr>
          <a:lstStyle/>
          <a:p>
            <a:r>
              <a:rPr lang="tr-TR" dirty="0"/>
              <a:t>Karlılık endeksine göre nakit akışlarının bugünkü değerinin toplamı nakit çıkışı toplamına bölünür. Yüksek oranlı proje kabul edilir. Buna göre </a:t>
            </a:r>
          </a:p>
          <a:p>
            <a:r>
              <a:rPr lang="tr-TR" dirty="0"/>
              <a:t>Proje</a:t>
            </a:r>
            <a:r>
              <a:rPr lang="tr-TR" baseline="-25000" dirty="0"/>
              <a:t>A</a:t>
            </a:r>
            <a:r>
              <a:rPr lang="tr-TR" dirty="0"/>
              <a:t>= 193.922/900.000</a:t>
            </a:r>
          </a:p>
          <a:p>
            <a:r>
              <a:rPr lang="tr-TR" dirty="0"/>
              <a:t>Proje</a:t>
            </a:r>
            <a:r>
              <a:rPr lang="tr-TR" baseline="-25000" dirty="0"/>
              <a:t>A</a:t>
            </a:r>
            <a:r>
              <a:rPr lang="tr-TR" dirty="0"/>
              <a:t>= </a:t>
            </a:r>
            <a:r>
              <a:rPr lang="tr-TR" b="1" dirty="0"/>
              <a:t>%21</a:t>
            </a:r>
            <a:r>
              <a:rPr lang="tr-TR" dirty="0"/>
              <a:t> </a:t>
            </a:r>
          </a:p>
          <a:p>
            <a:endParaRPr lang="tr-TR" dirty="0"/>
          </a:p>
          <a:p>
            <a:r>
              <a:rPr lang="tr-TR" dirty="0" err="1"/>
              <a:t>Proje</a:t>
            </a:r>
            <a:r>
              <a:rPr lang="tr-TR" baseline="-25000" dirty="0" err="1"/>
              <a:t>B</a:t>
            </a:r>
            <a:r>
              <a:rPr lang="tr-TR" dirty="0"/>
              <a:t>=196.186/1.200.000</a:t>
            </a:r>
          </a:p>
          <a:p>
            <a:r>
              <a:rPr lang="tr-TR" dirty="0" err="1"/>
              <a:t>Proje</a:t>
            </a:r>
            <a:r>
              <a:rPr lang="tr-TR" baseline="-25000" dirty="0" err="1"/>
              <a:t>B</a:t>
            </a:r>
            <a:r>
              <a:rPr lang="tr-TR" dirty="0"/>
              <a:t>=</a:t>
            </a:r>
            <a:r>
              <a:rPr lang="tr-TR" b="1" dirty="0"/>
              <a:t>%16</a:t>
            </a:r>
          </a:p>
          <a:p>
            <a:r>
              <a:rPr lang="tr-TR" dirty="0"/>
              <a:t>Karlılık endeksine göre de tercih edilmesi gereken proje </a:t>
            </a:r>
            <a:r>
              <a:rPr lang="tr-TR" b="1" dirty="0"/>
              <a:t>A projesidir. </a:t>
            </a:r>
            <a:endParaRPr lang="en-US" b="1" dirty="0"/>
          </a:p>
        </p:txBody>
      </p:sp>
    </p:spTree>
    <p:extLst>
      <p:ext uri="{BB962C8B-B14F-4D97-AF65-F5344CB8AC3E}">
        <p14:creationId xmlns:p14="http://schemas.microsoft.com/office/powerpoint/2010/main" val="5552227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97280" y="77200"/>
            <a:ext cx="10058400" cy="1450757"/>
          </a:xfrm>
        </p:spPr>
        <p:txBody>
          <a:bodyPr>
            <a:normAutofit/>
          </a:bodyPr>
          <a:lstStyle/>
          <a:p>
            <a:r>
              <a:rPr lang="tr-TR" sz="4000" dirty="0"/>
              <a:t>NBD ve Karlılık Endeksi</a:t>
            </a:r>
          </a:p>
        </p:txBody>
      </p:sp>
      <p:graphicFrame>
        <p:nvGraphicFramePr>
          <p:cNvPr id="4" name="İçerik Yer Tutucusu 3"/>
          <p:cNvGraphicFramePr>
            <a:graphicFrameLocks noGrp="1"/>
          </p:cNvGraphicFramePr>
          <p:nvPr>
            <p:ph idx="1"/>
          </p:nvPr>
        </p:nvGraphicFramePr>
        <p:xfrm>
          <a:off x="1418738" y="2978714"/>
          <a:ext cx="8117058" cy="2065587"/>
        </p:xfrm>
        <a:graphic>
          <a:graphicData uri="http://schemas.openxmlformats.org/drawingml/2006/table">
            <a:tbl>
              <a:tblPr>
                <a:tableStyleId>{5C22544A-7EE6-4342-B048-85BDC9FD1C3A}</a:tableStyleId>
              </a:tblPr>
              <a:tblGrid>
                <a:gridCol w="2700622">
                  <a:extLst>
                    <a:ext uri="{9D8B030D-6E8A-4147-A177-3AD203B41FA5}">
                      <a16:colId xmlns:a16="http://schemas.microsoft.com/office/drawing/2014/main" val="20000"/>
                    </a:ext>
                  </a:extLst>
                </a:gridCol>
                <a:gridCol w="2599349">
                  <a:extLst>
                    <a:ext uri="{9D8B030D-6E8A-4147-A177-3AD203B41FA5}">
                      <a16:colId xmlns:a16="http://schemas.microsoft.com/office/drawing/2014/main" val="20001"/>
                    </a:ext>
                  </a:extLst>
                </a:gridCol>
                <a:gridCol w="2817087">
                  <a:extLst>
                    <a:ext uri="{9D8B030D-6E8A-4147-A177-3AD203B41FA5}">
                      <a16:colId xmlns:a16="http://schemas.microsoft.com/office/drawing/2014/main" val="20002"/>
                    </a:ext>
                  </a:extLst>
                </a:gridCol>
              </a:tblGrid>
              <a:tr h="333238">
                <a:tc>
                  <a:txBody>
                    <a:bodyPr/>
                    <a:lstStyle/>
                    <a:p>
                      <a:pPr algn="ctr">
                        <a:lnSpc>
                          <a:spcPct val="107000"/>
                        </a:lnSpc>
                        <a:spcAft>
                          <a:spcPts val="800"/>
                        </a:spcAft>
                      </a:pPr>
                      <a:r>
                        <a:rPr lang="en-US" sz="1800" dirty="0" err="1">
                          <a:effectLst/>
                        </a:rPr>
                        <a:t>Yıllar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a:effectLst/>
                        </a:rPr>
                        <a:t>Proje 1</a:t>
                      </a:r>
                      <a:endParaRPr lang="tr-TR"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a:effectLst/>
                        </a:rPr>
                        <a:t> Proje 2</a:t>
                      </a:r>
                      <a:endParaRPr lang="tr-TR"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extLst>
                  <a:ext uri="{0D108BD9-81ED-4DB2-BD59-A6C34878D82A}">
                    <a16:rowId xmlns:a16="http://schemas.microsoft.com/office/drawing/2014/main" val="10000"/>
                  </a:ext>
                </a:extLst>
              </a:tr>
              <a:tr h="333238">
                <a:tc>
                  <a:txBody>
                    <a:bodyPr/>
                    <a:lstStyle/>
                    <a:p>
                      <a:pPr algn="ctr">
                        <a:lnSpc>
                          <a:spcPct val="107000"/>
                        </a:lnSpc>
                        <a:spcAft>
                          <a:spcPts val="800"/>
                        </a:spcAft>
                      </a:pPr>
                      <a:r>
                        <a:rPr lang="en-US" sz="1800" dirty="0">
                          <a:effectLst/>
                        </a:rPr>
                        <a:t>1</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dirty="0">
                          <a:effectLst/>
                        </a:rPr>
                        <a:t>260.000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tc>
                  <a:txBody>
                    <a:bodyPr/>
                    <a:lstStyle/>
                    <a:p>
                      <a:pPr algn="ctr">
                        <a:lnSpc>
                          <a:spcPct val="107000"/>
                        </a:lnSpc>
                        <a:spcAft>
                          <a:spcPts val="800"/>
                        </a:spcAft>
                      </a:pPr>
                      <a:r>
                        <a:rPr lang="en-US" sz="1800" dirty="0">
                          <a:effectLst/>
                        </a:rPr>
                        <a:t>150.000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extLst>
                  <a:ext uri="{0D108BD9-81ED-4DB2-BD59-A6C34878D82A}">
                    <a16:rowId xmlns:a16="http://schemas.microsoft.com/office/drawing/2014/main" val="10001"/>
                  </a:ext>
                </a:extLst>
              </a:tr>
              <a:tr h="399397">
                <a:tc>
                  <a:txBody>
                    <a:bodyPr/>
                    <a:lstStyle/>
                    <a:p>
                      <a:pPr algn="ctr">
                        <a:lnSpc>
                          <a:spcPct val="107000"/>
                        </a:lnSpc>
                        <a:spcAft>
                          <a:spcPts val="800"/>
                        </a:spcAft>
                      </a:pPr>
                      <a:r>
                        <a:rPr lang="en-US" sz="1800" dirty="0">
                          <a:effectLst/>
                        </a:rPr>
                        <a:t>2</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dirty="0">
                          <a:effectLst/>
                        </a:rPr>
                        <a:t>150.000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tc>
                  <a:txBody>
                    <a:bodyPr/>
                    <a:lstStyle/>
                    <a:p>
                      <a:pPr algn="ctr">
                        <a:lnSpc>
                          <a:spcPct val="107000"/>
                        </a:lnSpc>
                        <a:spcAft>
                          <a:spcPts val="800"/>
                        </a:spcAft>
                      </a:pPr>
                      <a:r>
                        <a:rPr lang="en-US" sz="1800" dirty="0">
                          <a:effectLst/>
                        </a:rPr>
                        <a:t>185.000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extLst>
                  <a:ext uri="{0D108BD9-81ED-4DB2-BD59-A6C34878D82A}">
                    <a16:rowId xmlns:a16="http://schemas.microsoft.com/office/drawing/2014/main" val="10002"/>
                  </a:ext>
                </a:extLst>
              </a:tr>
              <a:tr h="333238">
                <a:tc>
                  <a:txBody>
                    <a:bodyPr/>
                    <a:lstStyle/>
                    <a:p>
                      <a:pPr algn="ctr">
                        <a:lnSpc>
                          <a:spcPct val="107000"/>
                        </a:lnSpc>
                        <a:spcAft>
                          <a:spcPts val="800"/>
                        </a:spcAft>
                      </a:pPr>
                      <a:r>
                        <a:rPr lang="en-US" sz="1800">
                          <a:effectLst/>
                        </a:rPr>
                        <a:t>3</a:t>
                      </a:r>
                      <a:endParaRPr lang="tr-TR"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dirty="0">
                          <a:effectLst/>
                        </a:rPr>
                        <a:t>120.000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tc>
                  <a:txBody>
                    <a:bodyPr/>
                    <a:lstStyle/>
                    <a:p>
                      <a:pPr algn="ctr">
                        <a:lnSpc>
                          <a:spcPct val="107000"/>
                        </a:lnSpc>
                        <a:spcAft>
                          <a:spcPts val="800"/>
                        </a:spcAft>
                      </a:pPr>
                      <a:r>
                        <a:rPr lang="en-US" sz="1800" dirty="0">
                          <a:effectLst/>
                        </a:rPr>
                        <a:t>320.000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extLst>
                  <a:ext uri="{0D108BD9-81ED-4DB2-BD59-A6C34878D82A}">
                    <a16:rowId xmlns:a16="http://schemas.microsoft.com/office/drawing/2014/main" val="10003"/>
                  </a:ext>
                </a:extLst>
              </a:tr>
              <a:tr h="333238">
                <a:tc>
                  <a:txBody>
                    <a:bodyPr/>
                    <a:lstStyle/>
                    <a:p>
                      <a:pPr algn="ctr">
                        <a:lnSpc>
                          <a:spcPct val="107000"/>
                        </a:lnSpc>
                        <a:spcAft>
                          <a:spcPts val="800"/>
                        </a:spcAft>
                      </a:pPr>
                      <a:r>
                        <a:rPr lang="en-US" sz="1800">
                          <a:effectLst/>
                        </a:rPr>
                        <a:t>4</a:t>
                      </a:r>
                      <a:endParaRPr lang="tr-TR"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dirty="0">
                          <a:effectLst/>
                        </a:rPr>
                        <a:t>100.000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tc>
                  <a:txBody>
                    <a:bodyPr/>
                    <a:lstStyle/>
                    <a:p>
                      <a:pPr algn="ctr">
                        <a:lnSpc>
                          <a:spcPct val="107000"/>
                        </a:lnSpc>
                        <a:spcAft>
                          <a:spcPts val="800"/>
                        </a:spcAft>
                      </a:pPr>
                      <a:r>
                        <a:rPr lang="en-US" sz="1800" dirty="0">
                          <a:effectLst/>
                        </a:rPr>
                        <a:t>200.000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extLst>
                  <a:ext uri="{0D108BD9-81ED-4DB2-BD59-A6C34878D82A}">
                    <a16:rowId xmlns:a16="http://schemas.microsoft.com/office/drawing/2014/main" val="10004"/>
                  </a:ext>
                </a:extLst>
              </a:tr>
              <a:tr h="333238">
                <a:tc>
                  <a:txBody>
                    <a:bodyPr/>
                    <a:lstStyle/>
                    <a:p>
                      <a:pPr algn="ctr">
                        <a:lnSpc>
                          <a:spcPct val="107000"/>
                        </a:lnSpc>
                        <a:spcAft>
                          <a:spcPts val="800"/>
                        </a:spcAft>
                      </a:pPr>
                      <a:r>
                        <a:rPr lang="en-US" sz="1800" dirty="0" err="1">
                          <a:effectLst/>
                        </a:rPr>
                        <a:t>Yatırım</a:t>
                      </a:r>
                      <a:r>
                        <a:rPr lang="en-US" sz="1800" dirty="0">
                          <a:effectLst/>
                        </a:rPr>
                        <a:t> </a:t>
                      </a:r>
                      <a:r>
                        <a:rPr lang="en-US" sz="1800" dirty="0" err="1">
                          <a:effectLst/>
                        </a:rPr>
                        <a:t>Tutarı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solidFill>
                      <a:schemeClr val="accent1">
                        <a:lumMod val="40000"/>
                        <a:lumOff val="60000"/>
                      </a:schemeClr>
                    </a:solidFill>
                  </a:tcPr>
                </a:tc>
                <a:tc>
                  <a:txBody>
                    <a:bodyPr/>
                    <a:lstStyle/>
                    <a:p>
                      <a:pPr algn="ctr">
                        <a:lnSpc>
                          <a:spcPct val="107000"/>
                        </a:lnSpc>
                        <a:spcAft>
                          <a:spcPts val="800"/>
                        </a:spcAft>
                      </a:pPr>
                      <a:r>
                        <a:rPr lang="en-US" sz="1800" dirty="0">
                          <a:effectLst/>
                        </a:rPr>
                        <a:t>400.000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tc>
                  <a:txBody>
                    <a:bodyPr/>
                    <a:lstStyle/>
                    <a:p>
                      <a:pPr algn="ctr">
                        <a:lnSpc>
                          <a:spcPct val="107000"/>
                        </a:lnSpc>
                        <a:spcAft>
                          <a:spcPts val="800"/>
                        </a:spcAft>
                      </a:pPr>
                      <a:r>
                        <a:rPr lang="en-US" sz="1800" dirty="0">
                          <a:effectLst/>
                        </a:rPr>
                        <a:t>450.000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solidFill>
                      <a:schemeClr val="accent1">
                        <a:lumMod val="40000"/>
                        <a:lumOff val="60000"/>
                      </a:schemeClr>
                    </a:solidFill>
                  </a:tcPr>
                </a:tc>
                <a:extLst>
                  <a:ext uri="{0D108BD9-81ED-4DB2-BD59-A6C34878D82A}">
                    <a16:rowId xmlns:a16="http://schemas.microsoft.com/office/drawing/2014/main" val="10005"/>
                  </a:ext>
                </a:extLst>
              </a:tr>
            </a:tbl>
          </a:graphicData>
        </a:graphic>
      </p:graphicFrame>
      <p:sp>
        <p:nvSpPr>
          <p:cNvPr id="6" name="Dikdörtgen 5"/>
          <p:cNvSpPr/>
          <p:nvPr/>
        </p:nvSpPr>
        <p:spPr>
          <a:xfrm>
            <a:off x="646110" y="1957198"/>
            <a:ext cx="10509569" cy="981423"/>
          </a:xfrm>
          <a:prstGeom prst="rect">
            <a:avLst/>
          </a:prstGeom>
        </p:spPr>
        <p:txBody>
          <a:bodyPr wrap="square">
            <a:spAutoFit/>
          </a:bodyPr>
          <a:lstStyle/>
          <a:p>
            <a:pPr lvl="0">
              <a:lnSpc>
                <a:spcPct val="107000"/>
              </a:lnSpc>
              <a:spcAft>
                <a:spcPts val="0"/>
              </a:spcAft>
            </a:pPr>
            <a:r>
              <a:rPr lang="tr-TR" b="1" dirty="0">
                <a:ea typeface="Calibri" panose="020F0502020204030204" pitchFamily="34" charset="0"/>
                <a:cs typeface="Times New Roman" panose="02020603050405020304" pitchFamily="18" charset="0"/>
              </a:rPr>
              <a:t>OCAK A.Ş.</a:t>
            </a:r>
            <a:r>
              <a:rPr lang="tr-TR" dirty="0">
                <a:ea typeface="Calibri" panose="020F0502020204030204" pitchFamily="34" charset="0"/>
                <a:cs typeface="Times New Roman" panose="02020603050405020304" pitchFamily="18" charset="0"/>
              </a:rPr>
              <a:t> stratejik hedefleri doğrultusunda yeni bir pazarda faaliyet göstermeyi planlamaktadır. Yapılan pazar araştırmaları sonucunda iki farklı sektör için iki farklı proje geliştirilmiştir. Söz konusu projelerin yıllar itibariyle sağlayacakları nakit girişleri ve yatırım maliyeti aşağıdaki gibidir:</a:t>
            </a:r>
            <a:endParaRPr lang="tr-TR" dirty="0">
              <a:effectLst/>
              <a:ea typeface="Calibri" panose="020F0502020204030204" pitchFamily="34" charset="0"/>
              <a:cs typeface="Times New Roman" panose="02020603050405020304" pitchFamily="18" charset="0"/>
            </a:endParaRPr>
          </a:p>
        </p:txBody>
      </p:sp>
      <p:sp>
        <p:nvSpPr>
          <p:cNvPr id="7" name="Dikdörtgen 6"/>
          <p:cNvSpPr/>
          <p:nvPr/>
        </p:nvSpPr>
        <p:spPr>
          <a:xfrm>
            <a:off x="646110" y="5330708"/>
            <a:ext cx="10299393" cy="685059"/>
          </a:xfrm>
          <a:prstGeom prst="rect">
            <a:avLst/>
          </a:prstGeom>
        </p:spPr>
        <p:txBody>
          <a:bodyPr wrap="square">
            <a:spAutoFit/>
          </a:bodyPr>
          <a:lstStyle/>
          <a:p>
            <a:pPr>
              <a:lnSpc>
                <a:spcPct val="107000"/>
              </a:lnSpc>
            </a:pPr>
            <a:r>
              <a:rPr lang="tr-TR" b="1" dirty="0">
                <a:ea typeface="Calibri" panose="020F0502020204030204" pitchFamily="34" charset="0"/>
                <a:cs typeface="Times New Roman" panose="02020603050405020304" pitchFamily="18" charset="0"/>
              </a:rPr>
              <a:t>Net Bugünkü Değer yöntemine göre projelerin şimdiki değerini hesaplayınız. Karlılık endeksine göre seçilmesi gereken projeyi belirleyiniz. (Sermaye Maliyeti= % 12)</a:t>
            </a:r>
          </a:p>
        </p:txBody>
      </p:sp>
    </p:spTree>
    <p:extLst>
      <p:ext uri="{BB962C8B-B14F-4D97-AF65-F5344CB8AC3E}">
        <p14:creationId xmlns:p14="http://schemas.microsoft.com/office/powerpoint/2010/main" val="245348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sz="4000" dirty="0"/>
              <a:t>Çözüm</a:t>
            </a:r>
            <a:endParaRPr lang="en-US" sz="4000" dirty="0"/>
          </a:p>
        </p:txBody>
      </p:sp>
      <p:sp>
        <p:nvSpPr>
          <p:cNvPr id="3" name="İçerik Yer Tutucusu 2"/>
          <p:cNvSpPr>
            <a:spLocks noGrp="1"/>
          </p:cNvSpPr>
          <p:nvPr>
            <p:ph idx="1"/>
          </p:nvPr>
        </p:nvSpPr>
        <p:spPr>
          <a:xfrm>
            <a:off x="1097280" y="5666282"/>
            <a:ext cx="10058400" cy="509666"/>
          </a:xfrm>
        </p:spPr>
        <p:txBody>
          <a:bodyPr>
            <a:normAutofit/>
          </a:bodyPr>
          <a:lstStyle/>
          <a:p>
            <a:r>
              <a:rPr lang="tr-TR" dirty="0"/>
              <a:t>KARLILIK ENDEKSİNE GÖRE 2. PROJE SEÇİLMELİDİR. </a:t>
            </a:r>
            <a:endParaRPr lang="en-US" dirty="0"/>
          </a:p>
        </p:txBody>
      </p:sp>
      <p:graphicFrame>
        <p:nvGraphicFramePr>
          <p:cNvPr id="4" name="Tablo 3"/>
          <p:cNvGraphicFramePr>
            <a:graphicFrameLocks noGrp="1"/>
          </p:cNvGraphicFramePr>
          <p:nvPr/>
        </p:nvGraphicFramePr>
        <p:xfrm>
          <a:off x="1097280" y="1932232"/>
          <a:ext cx="8439463" cy="111252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284813">
                  <a:extLst>
                    <a:ext uri="{9D8B030D-6E8A-4147-A177-3AD203B41FA5}">
                      <a16:colId xmlns:a16="http://schemas.microsoft.com/office/drawing/2014/main" val="20008"/>
                    </a:ext>
                  </a:extLst>
                </a:gridCol>
                <a:gridCol w="962369">
                  <a:extLst>
                    <a:ext uri="{9D8B030D-6E8A-4147-A177-3AD203B41FA5}">
                      <a16:colId xmlns:a16="http://schemas.microsoft.com/office/drawing/2014/main" val="20009"/>
                    </a:ext>
                  </a:extLst>
                </a:gridCol>
              </a:tblGrid>
              <a:tr h="370840">
                <a:tc gridSpan="10">
                  <a:txBody>
                    <a:bodyPr/>
                    <a:lstStyle/>
                    <a:p>
                      <a:pPr algn="ctr"/>
                      <a:r>
                        <a:rPr lang="tr-TR" dirty="0"/>
                        <a:t>PROJE 1</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260.000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150.000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120.000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100.000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400.000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(1+0,12)</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graphicFrame>
        <p:nvGraphicFramePr>
          <p:cNvPr id="5" name="Tablo 4"/>
          <p:cNvGraphicFramePr>
            <a:graphicFrameLocks noGrp="1"/>
          </p:cNvGraphicFramePr>
          <p:nvPr/>
        </p:nvGraphicFramePr>
        <p:xfrm>
          <a:off x="1097280" y="3630257"/>
          <a:ext cx="8604354" cy="1381760"/>
        </p:xfrm>
        <a:graphic>
          <a:graphicData uri="http://schemas.openxmlformats.org/drawingml/2006/table">
            <a:tbl>
              <a:tblPr firstRow="1" bandRow="1">
                <a:tableStyleId>{5C22544A-7EE6-4342-B048-85BDC9FD1C3A}</a:tableStyleId>
              </a:tblPr>
              <a:tblGrid>
                <a:gridCol w="1016333">
                  <a:extLst>
                    <a:ext uri="{9D8B030D-6E8A-4147-A177-3AD203B41FA5}">
                      <a16:colId xmlns:a16="http://schemas.microsoft.com/office/drawing/2014/main" val="20000"/>
                    </a:ext>
                  </a:extLst>
                </a:gridCol>
                <a:gridCol w="1244184">
                  <a:extLst>
                    <a:ext uri="{9D8B030D-6E8A-4147-A177-3AD203B41FA5}">
                      <a16:colId xmlns:a16="http://schemas.microsoft.com/office/drawing/2014/main" val="20001"/>
                    </a:ext>
                  </a:extLst>
                </a:gridCol>
                <a:gridCol w="404734">
                  <a:extLst>
                    <a:ext uri="{9D8B030D-6E8A-4147-A177-3AD203B41FA5}">
                      <a16:colId xmlns:a16="http://schemas.microsoft.com/office/drawing/2014/main" val="20002"/>
                    </a:ext>
                  </a:extLst>
                </a:gridCol>
                <a:gridCol w="1289154">
                  <a:extLst>
                    <a:ext uri="{9D8B030D-6E8A-4147-A177-3AD203B41FA5}">
                      <a16:colId xmlns:a16="http://schemas.microsoft.com/office/drawing/2014/main" val="20003"/>
                    </a:ext>
                  </a:extLst>
                </a:gridCol>
                <a:gridCol w="389745">
                  <a:extLst>
                    <a:ext uri="{9D8B030D-6E8A-4147-A177-3AD203B41FA5}">
                      <a16:colId xmlns:a16="http://schemas.microsoft.com/office/drawing/2014/main" val="20004"/>
                    </a:ext>
                  </a:extLst>
                </a:gridCol>
                <a:gridCol w="1109272">
                  <a:extLst>
                    <a:ext uri="{9D8B030D-6E8A-4147-A177-3AD203B41FA5}">
                      <a16:colId xmlns:a16="http://schemas.microsoft.com/office/drawing/2014/main" val="20005"/>
                    </a:ext>
                  </a:extLst>
                </a:gridCol>
                <a:gridCol w="359764">
                  <a:extLst>
                    <a:ext uri="{9D8B030D-6E8A-4147-A177-3AD203B41FA5}">
                      <a16:colId xmlns:a16="http://schemas.microsoft.com/office/drawing/2014/main" val="20006"/>
                    </a:ext>
                  </a:extLst>
                </a:gridCol>
                <a:gridCol w="1379095">
                  <a:extLst>
                    <a:ext uri="{9D8B030D-6E8A-4147-A177-3AD203B41FA5}">
                      <a16:colId xmlns:a16="http://schemas.microsoft.com/office/drawing/2014/main" val="20007"/>
                    </a:ext>
                  </a:extLst>
                </a:gridCol>
                <a:gridCol w="284813">
                  <a:extLst>
                    <a:ext uri="{9D8B030D-6E8A-4147-A177-3AD203B41FA5}">
                      <a16:colId xmlns:a16="http://schemas.microsoft.com/office/drawing/2014/main" val="20008"/>
                    </a:ext>
                  </a:extLst>
                </a:gridCol>
                <a:gridCol w="1127260">
                  <a:extLst>
                    <a:ext uri="{9D8B030D-6E8A-4147-A177-3AD203B41FA5}">
                      <a16:colId xmlns:a16="http://schemas.microsoft.com/office/drawing/2014/main" val="20009"/>
                    </a:ext>
                  </a:extLst>
                </a:gridCol>
              </a:tblGrid>
              <a:tr h="370840">
                <a:tc gridSpan="10">
                  <a:txBody>
                    <a:bodyPr/>
                    <a:lstStyle/>
                    <a:p>
                      <a:pPr algn="ctr"/>
                      <a:r>
                        <a:rPr lang="tr-TR" dirty="0"/>
                        <a:t>PROJE 2</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rowSpan="2">
                  <a:txBody>
                    <a:bodyPr/>
                    <a:lstStyle/>
                    <a:p>
                      <a:r>
                        <a:rPr lang="tr-TR" dirty="0"/>
                        <a:t>NBD=</a:t>
                      </a:r>
                      <a:endParaRPr lang="en-US" dirty="0"/>
                    </a:p>
                  </a:txBody>
                  <a:tcPr anchor="ctr">
                    <a:solidFill>
                      <a:schemeClr val="bg1"/>
                    </a:solidFill>
                  </a:tcPr>
                </a:tc>
                <a:tc>
                  <a:txBody>
                    <a:bodyPr/>
                    <a:lstStyle/>
                    <a:p>
                      <a:pPr algn="ctr"/>
                      <a:r>
                        <a:rPr lang="tr-TR" dirty="0"/>
                        <a:t>150.000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185.000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320.000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a:txBody>
                    <a:bodyPr/>
                    <a:lstStyle/>
                    <a:p>
                      <a:pPr algn="ctr"/>
                      <a:r>
                        <a:rPr lang="tr-TR" dirty="0"/>
                        <a:t>200.000</a:t>
                      </a:r>
                      <a:endParaRPr lang="en-US" dirty="0"/>
                    </a:p>
                  </a:txBody>
                  <a:tcPr anchor="ctr">
                    <a:lnB w="12700" cap="flat" cmpd="sng" algn="ctr">
                      <a:solidFill>
                        <a:schemeClr val="tx1"/>
                      </a:solidFill>
                      <a:prstDash val="solid"/>
                      <a:round/>
                      <a:headEnd type="none" w="med" len="med"/>
                      <a:tailEnd type="none" w="med" len="med"/>
                    </a:lnB>
                    <a:solidFill>
                      <a:schemeClr val="bg1"/>
                    </a:solidFill>
                  </a:tcPr>
                </a:tc>
                <a:tc rowSpan="2">
                  <a:txBody>
                    <a:bodyPr/>
                    <a:lstStyle/>
                    <a:p>
                      <a:pPr algn="ctr"/>
                      <a:r>
                        <a:rPr lang="tr-TR" dirty="0"/>
                        <a:t>-</a:t>
                      </a:r>
                      <a:endParaRPr lang="en-US" dirty="0"/>
                    </a:p>
                  </a:txBody>
                  <a:tcPr anchor="ctr">
                    <a:solidFill>
                      <a:schemeClr val="bg1"/>
                    </a:solidFill>
                  </a:tcPr>
                </a:tc>
                <a:tc rowSpan="2">
                  <a:txBody>
                    <a:bodyPr/>
                    <a:lstStyle/>
                    <a:p>
                      <a:pPr algn="ctr"/>
                      <a:r>
                        <a:rPr lang="tr-TR" dirty="0"/>
                        <a:t>450.000</a:t>
                      </a:r>
                      <a:endParaRPr lang="en-US" dirty="0"/>
                    </a:p>
                  </a:txBody>
                  <a:tcPr anchor="ctr">
                    <a:solidFill>
                      <a:schemeClr val="bg1"/>
                    </a:solidFill>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pPr algn="ctr"/>
                      <a:r>
                        <a:rPr lang="tr-TR" dirty="0"/>
                        <a:t>(1+0,12)</a:t>
                      </a:r>
                      <a:r>
                        <a:rPr lang="tr-TR" baseline="30000" dirty="0"/>
                        <a:t>1</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2</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3</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a:txBody>
                    <a:bodyPr/>
                    <a:lstStyle/>
                    <a:p>
                      <a:pPr algn="ctr"/>
                      <a:r>
                        <a:rPr lang="tr-TR" dirty="0"/>
                        <a:t>(1+0,12)</a:t>
                      </a:r>
                      <a:r>
                        <a:rPr lang="tr-TR" baseline="30000" dirty="0"/>
                        <a:t>4</a:t>
                      </a:r>
                      <a:endParaRPr lang="en-US" baseline="30000" dirty="0"/>
                    </a:p>
                  </a:txBody>
                  <a:tcPr anchor="ctr">
                    <a:lnT w="12700" cap="flat" cmpd="sng" algn="ctr">
                      <a:solidFill>
                        <a:schemeClr val="tx1"/>
                      </a:solidFill>
                      <a:prstDash val="solid"/>
                      <a:round/>
                      <a:headEnd type="none" w="med" len="med"/>
                      <a:tailEnd type="none" w="med" len="med"/>
                    </a:lnT>
                    <a:solidFill>
                      <a:schemeClr val="bg1"/>
                    </a:solidFill>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10002"/>
                  </a:ext>
                </a:extLst>
              </a:tr>
            </a:tbl>
          </a:graphicData>
        </a:graphic>
      </p:graphicFrame>
      <p:sp>
        <p:nvSpPr>
          <p:cNvPr id="6" name="Metin kutusu 5"/>
          <p:cNvSpPr txBox="1"/>
          <p:nvPr/>
        </p:nvSpPr>
        <p:spPr>
          <a:xfrm>
            <a:off x="1097280" y="3147823"/>
            <a:ext cx="3102964" cy="369332"/>
          </a:xfrm>
          <a:prstGeom prst="rect">
            <a:avLst/>
          </a:prstGeom>
          <a:noFill/>
        </p:spPr>
        <p:txBody>
          <a:bodyPr wrap="square" rtlCol="0">
            <a:spAutoFit/>
          </a:bodyPr>
          <a:lstStyle/>
          <a:p>
            <a:r>
              <a:rPr lang="tr-TR" dirty="0"/>
              <a:t>NBD</a:t>
            </a:r>
            <a:r>
              <a:rPr lang="tr-TR" baseline="-25000" dirty="0"/>
              <a:t>1</a:t>
            </a:r>
            <a:r>
              <a:rPr lang="tr-TR" dirty="0"/>
              <a:t>=100.687 TL </a:t>
            </a:r>
            <a:endParaRPr lang="en-US" dirty="0"/>
          </a:p>
        </p:txBody>
      </p:sp>
      <p:sp>
        <p:nvSpPr>
          <p:cNvPr id="7" name="Metin kutusu 6"/>
          <p:cNvSpPr txBox="1"/>
          <p:nvPr/>
        </p:nvSpPr>
        <p:spPr>
          <a:xfrm>
            <a:off x="1097280" y="5083798"/>
            <a:ext cx="3102964" cy="369332"/>
          </a:xfrm>
          <a:prstGeom prst="rect">
            <a:avLst/>
          </a:prstGeom>
          <a:noFill/>
        </p:spPr>
        <p:txBody>
          <a:bodyPr wrap="square" rtlCol="0">
            <a:spAutoFit/>
          </a:bodyPr>
          <a:lstStyle/>
          <a:p>
            <a:r>
              <a:rPr lang="tr-TR" dirty="0"/>
              <a:t>NBD</a:t>
            </a:r>
            <a:r>
              <a:rPr lang="tr-TR" baseline="-25000" dirty="0"/>
              <a:t>2</a:t>
            </a:r>
            <a:r>
              <a:rPr lang="tr-TR" dirty="0"/>
              <a:t>= 186.283 TL </a:t>
            </a:r>
            <a:endParaRPr lang="en-US" dirty="0"/>
          </a:p>
        </p:txBody>
      </p:sp>
      <p:sp>
        <p:nvSpPr>
          <p:cNvPr id="8" name="Metin kutusu 7"/>
          <p:cNvSpPr txBox="1"/>
          <p:nvPr/>
        </p:nvSpPr>
        <p:spPr>
          <a:xfrm>
            <a:off x="3630243" y="3147823"/>
            <a:ext cx="5843541" cy="369332"/>
          </a:xfrm>
          <a:prstGeom prst="rect">
            <a:avLst/>
          </a:prstGeom>
          <a:noFill/>
        </p:spPr>
        <p:txBody>
          <a:bodyPr wrap="square" rtlCol="0">
            <a:spAutoFit/>
          </a:bodyPr>
          <a:lstStyle/>
          <a:p>
            <a:r>
              <a:rPr lang="tr-TR" dirty="0"/>
              <a:t>Karlılık Endeksi= 100.687/400.000=</a:t>
            </a:r>
            <a:r>
              <a:rPr lang="tr-TR" b="1" dirty="0"/>
              <a:t>%25</a:t>
            </a:r>
            <a:endParaRPr lang="en-US" b="1" dirty="0"/>
          </a:p>
        </p:txBody>
      </p:sp>
      <p:sp>
        <p:nvSpPr>
          <p:cNvPr id="9" name="Metin kutusu 8"/>
          <p:cNvSpPr txBox="1"/>
          <p:nvPr/>
        </p:nvSpPr>
        <p:spPr>
          <a:xfrm>
            <a:off x="3630243" y="5083798"/>
            <a:ext cx="5843541" cy="369332"/>
          </a:xfrm>
          <a:prstGeom prst="rect">
            <a:avLst/>
          </a:prstGeom>
          <a:noFill/>
        </p:spPr>
        <p:txBody>
          <a:bodyPr wrap="square" rtlCol="0">
            <a:spAutoFit/>
          </a:bodyPr>
          <a:lstStyle/>
          <a:p>
            <a:r>
              <a:rPr lang="tr-TR" dirty="0"/>
              <a:t>Karlılık Endeksi= 186.283/450.000=</a:t>
            </a:r>
            <a:r>
              <a:rPr lang="tr-TR" b="1" dirty="0"/>
              <a:t>%41</a:t>
            </a:r>
            <a:endParaRPr lang="en-US" b="1" dirty="0"/>
          </a:p>
        </p:txBody>
      </p:sp>
    </p:spTree>
    <p:extLst>
      <p:ext uri="{BB962C8B-B14F-4D97-AF65-F5344CB8AC3E}">
        <p14:creationId xmlns:p14="http://schemas.microsoft.com/office/powerpoint/2010/main" val="412548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178FCE3F-40FD-7D72-5058-B7C8A66E1625}"/>
              </a:ext>
            </a:extLst>
          </p:cNvPr>
          <p:cNvSpPr>
            <a:spLocks noGrp="1"/>
          </p:cNvSpPr>
          <p:nvPr>
            <p:ph type="title"/>
          </p:nvPr>
        </p:nvSpPr>
        <p:spPr>
          <a:xfrm>
            <a:off x="841248" y="256032"/>
            <a:ext cx="10506456" cy="1014984"/>
          </a:xfrm>
        </p:spPr>
        <p:txBody>
          <a:bodyPr anchor="b">
            <a:normAutofit/>
          </a:bodyPr>
          <a:lstStyle/>
          <a:p>
            <a:r>
              <a:rPr lang="tr-TR" sz="3100"/>
              <a:t>Projelerin Değerlendirilmesinde Kullanılan Yöntemler</a:t>
            </a:r>
            <a:endParaRPr lang="en-US" sz="3100"/>
          </a:p>
        </p:txBody>
      </p:sp>
      <p:sp>
        <p:nvSpPr>
          <p:cNvPr id="18"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0" name="İçerik Yer Tutucusu 2">
            <a:extLst>
              <a:ext uri="{FF2B5EF4-FFF2-40B4-BE49-F238E27FC236}">
                <a16:creationId xmlns:a16="http://schemas.microsoft.com/office/drawing/2014/main" id="{E6F57FE1-FECC-B879-FB34-6A84B2478938}"/>
              </a:ext>
            </a:extLst>
          </p:cNvPr>
          <p:cNvGraphicFramePr>
            <a:graphicFrameLocks noGrp="1"/>
          </p:cNvGraphicFramePr>
          <p:nvPr>
            <p:ph idx="1"/>
            <p:extLst>
              <p:ext uri="{D42A27DB-BD31-4B8C-83A1-F6EECF244321}">
                <p14:modId xmlns:p14="http://schemas.microsoft.com/office/powerpoint/2010/main" val="56258629"/>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445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27A355C3-E3AF-592C-0F21-6FF49541A41D}"/>
              </a:ext>
            </a:extLst>
          </p:cNvPr>
          <p:cNvSpPr>
            <a:spLocks noGrp="1"/>
          </p:cNvSpPr>
          <p:nvPr>
            <p:ph type="title"/>
          </p:nvPr>
        </p:nvSpPr>
        <p:spPr>
          <a:xfrm>
            <a:off x="621792" y="1161288"/>
            <a:ext cx="3602736" cy="4526280"/>
          </a:xfrm>
        </p:spPr>
        <p:txBody>
          <a:bodyPr>
            <a:normAutofit/>
          </a:bodyPr>
          <a:lstStyle/>
          <a:p>
            <a:r>
              <a:rPr lang="tr-TR" sz="3400"/>
              <a:t>Paranın Zaman Değerini Göz Önünde Bulundurmayan Yöntemler</a:t>
            </a:r>
            <a:endParaRPr lang="en-US" sz="340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C8F19173-0AD5-13B6-E47D-5E725658B553}"/>
              </a:ext>
            </a:extLst>
          </p:cNvPr>
          <p:cNvSpPr>
            <a:spLocks noGrp="1"/>
          </p:cNvSpPr>
          <p:nvPr>
            <p:ph idx="1"/>
          </p:nvPr>
        </p:nvSpPr>
        <p:spPr>
          <a:xfrm>
            <a:off x="5434149" y="932688"/>
            <a:ext cx="5916603" cy="4992624"/>
          </a:xfrm>
        </p:spPr>
        <p:txBody>
          <a:bodyPr anchor="ctr">
            <a:normAutofit/>
          </a:bodyPr>
          <a:lstStyle/>
          <a:p>
            <a:r>
              <a:rPr lang="tr-TR" sz="2000"/>
              <a:t>Geri Ödeme Dönemi Yöntemi</a:t>
            </a:r>
          </a:p>
          <a:p>
            <a:r>
              <a:rPr lang="tr-TR" sz="2000"/>
              <a:t>Yatırım Karlılığı (ROI) Yöntemi</a:t>
            </a:r>
            <a:endParaRPr lang="en-US" sz="2000"/>
          </a:p>
        </p:txBody>
      </p:sp>
    </p:spTree>
    <p:extLst>
      <p:ext uri="{BB962C8B-B14F-4D97-AF65-F5344CB8AC3E}">
        <p14:creationId xmlns:p14="http://schemas.microsoft.com/office/powerpoint/2010/main" val="1007194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C0E8A3FD-D819-736D-2D66-862895D41E1B}"/>
              </a:ext>
            </a:extLst>
          </p:cNvPr>
          <p:cNvSpPr>
            <a:spLocks noGrp="1"/>
          </p:cNvSpPr>
          <p:nvPr>
            <p:ph type="title"/>
          </p:nvPr>
        </p:nvSpPr>
        <p:spPr>
          <a:xfrm>
            <a:off x="621792" y="1161288"/>
            <a:ext cx="3602736" cy="4526280"/>
          </a:xfrm>
        </p:spPr>
        <p:txBody>
          <a:bodyPr>
            <a:normAutofit/>
          </a:bodyPr>
          <a:lstStyle/>
          <a:p>
            <a:r>
              <a:rPr lang="tr-TR" dirty="0"/>
              <a:t>Geri Ödeme Dönemi Yöntemi</a:t>
            </a:r>
            <a:endParaRPr lang="en-US" dirty="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065170B5-42B5-0C98-46B4-5364FB47BEBC}"/>
              </a:ext>
            </a:extLst>
          </p:cNvPr>
          <p:cNvSpPr>
            <a:spLocks noGrp="1"/>
          </p:cNvSpPr>
          <p:nvPr>
            <p:ph idx="1"/>
          </p:nvPr>
        </p:nvSpPr>
        <p:spPr>
          <a:xfrm>
            <a:off x="5434149" y="932688"/>
            <a:ext cx="5916603" cy="4992624"/>
          </a:xfrm>
        </p:spPr>
        <p:txBody>
          <a:bodyPr anchor="ctr">
            <a:normAutofit/>
          </a:bodyPr>
          <a:lstStyle/>
          <a:p>
            <a:r>
              <a:rPr lang="tr-TR" sz="2000"/>
              <a:t>Yatırım tutarının ne kadar sürede amorti edildiğini belirleyen yöntemdir. </a:t>
            </a:r>
          </a:p>
          <a:p>
            <a:r>
              <a:rPr lang="tr-TR" sz="2000"/>
              <a:t>Birden fazla projenin olması durumunda en kısa sürede amorti edecek projeyi seçmek için kullanılır. </a:t>
            </a:r>
          </a:p>
          <a:p>
            <a:r>
              <a:rPr lang="tr-TR" sz="2000"/>
              <a:t>Yatırım için ödenen tutarların yatırımdan sağlanan net nakit girişlerine eşitlendiği dönemdir. Bu açıdan başabaş noktasını ifade etmektedir. </a:t>
            </a:r>
          </a:p>
          <a:p>
            <a:endParaRPr lang="en-US" sz="2000"/>
          </a:p>
        </p:txBody>
      </p:sp>
    </p:spTree>
    <p:extLst>
      <p:ext uri="{BB962C8B-B14F-4D97-AF65-F5344CB8AC3E}">
        <p14:creationId xmlns:p14="http://schemas.microsoft.com/office/powerpoint/2010/main" val="159824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F82ECDB5-6666-E62E-1583-223BD8F5967D}"/>
              </a:ext>
            </a:extLst>
          </p:cNvPr>
          <p:cNvSpPr>
            <a:spLocks noGrp="1"/>
          </p:cNvSpPr>
          <p:nvPr>
            <p:ph type="title"/>
          </p:nvPr>
        </p:nvSpPr>
        <p:spPr>
          <a:xfrm>
            <a:off x="371094" y="1161288"/>
            <a:ext cx="3438144" cy="1239012"/>
          </a:xfrm>
        </p:spPr>
        <p:txBody>
          <a:bodyPr anchor="ctr">
            <a:normAutofit/>
          </a:bodyPr>
          <a:lstStyle/>
          <a:p>
            <a:r>
              <a:rPr lang="tr-TR" sz="2600"/>
              <a:t>Geri Ödeme Dönemi Yöntemi (Örnek)</a:t>
            </a:r>
            <a:endParaRPr lang="en-US" sz="2600"/>
          </a:p>
        </p:txBody>
      </p:sp>
      <p:sp>
        <p:nvSpPr>
          <p:cNvPr id="15" name="Rectangle 14">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FB55107C-46BB-E050-1783-363D4CF90200}"/>
              </a:ext>
            </a:extLst>
          </p:cNvPr>
          <p:cNvSpPr>
            <a:spLocks noGrp="1"/>
          </p:cNvSpPr>
          <p:nvPr>
            <p:ph idx="1"/>
          </p:nvPr>
        </p:nvSpPr>
        <p:spPr>
          <a:xfrm>
            <a:off x="371094" y="2718054"/>
            <a:ext cx="3438906" cy="3207258"/>
          </a:xfrm>
        </p:spPr>
        <p:txBody>
          <a:bodyPr anchor="t">
            <a:normAutofit/>
          </a:bodyPr>
          <a:lstStyle/>
          <a:p>
            <a:r>
              <a:rPr lang="tr-TR" sz="1700"/>
              <a:t>Aşağıda işletmenin başlatmayı düşündüğü iki projenin yatırım maliyetleri ve yıllar itibariyle bu yatırımdan el edecekleri nakit girişleri yer almaktadır.</a:t>
            </a:r>
          </a:p>
          <a:p>
            <a:endParaRPr lang="en-US" sz="1700"/>
          </a:p>
        </p:txBody>
      </p:sp>
      <p:graphicFrame>
        <p:nvGraphicFramePr>
          <p:cNvPr id="4" name="Tablo 3">
            <a:extLst>
              <a:ext uri="{FF2B5EF4-FFF2-40B4-BE49-F238E27FC236}">
                <a16:creationId xmlns:a16="http://schemas.microsoft.com/office/drawing/2014/main" id="{A69A25F9-BFAA-9292-CA77-4AF619DA133F}"/>
              </a:ext>
            </a:extLst>
          </p:cNvPr>
          <p:cNvGraphicFramePr>
            <a:graphicFrameLocks noGrp="1"/>
          </p:cNvGraphicFramePr>
          <p:nvPr>
            <p:extLst>
              <p:ext uri="{D42A27DB-BD31-4B8C-83A1-F6EECF244321}">
                <p14:modId xmlns:p14="http://schemas.microsoft.com/office/powerpoint/2010/main" val="201228966"/>
              </p:ext>
            </p:extLst>
          </p:nvPr>
        </p:nvGraphicFramePr>
        <p:xfrm>
          <a:off x="4901184" y="2836592"/>
          <a:ext cx="6922011" cy="1285401"/>
        </p:xfrm>
        <a:graphic>
          <a:graphicData uri="http://schemas.openxmlformats.org/drawingml/2006/table">
            <a:tbl>
              <a:tblPr firstRow="1" bandRow="1">
                <a:tableStyleId>{5C22544A-7EE6-4342-B048-85BDC9FD1C3A}</a:tableStyleId>
              </a:tblPr>
              <a:tblGrid>
                <a:gridCol w="1309204">
                  <a:extLst>
                    <a:ext uri="{9D8B030D-6E8A-4147-A177-3AD203B41FA5}">
                      <a16:colId xmlns:a16="http://schemas.microsoft.com/office/drawing/2014/main" val="1536302508"/>
                    </a:ext>
                  </a:extLst>
                </a:gridCol>
                <a:gridCol w="1295679">
                  <a:extLst>
                    <a:ext uri="{9D8B030D-6E8A-4147-A177-3AD203B41FA5}">
                      <a16:colId xmlns:a16="http://schemas.microsoft.com/office/drawing/2014/main" val="29941167"/>
                    </a:ext>
                  </a:extLst>
                </a:gridCol>
                <a:gridCol w="1079282">
                  <a:extLst>
                    <a:ext uri="{9D8B030D-6E8A-4147-A177-3AD203B41FA5}">
                      <a16:colId xmlns:a16="http://schemas.microsoft.com/office/drawing/2014/main" val="3589972738"/>
                    </a:ext>
                  </a:extLst>
                </a:gridCol>
                <a:gridCol w="1079282">
                  <a:extLst>
                    <a:ext uri="{9D8B030D-6E8A-4147-A177-3AD203B41FA5}">
                      <a16:colId xmlns:a16="http://schemas.microsoft.com/office/drawing/2014/main" val="225465648"/>
                    </a:ext>
                  </a:extLst>
                </a:gridCol>
                <a:gridCol w="1079282">
                  <a:extLst>
                    <a:ext uri="{9D8B030D-6E8A-4147-A177-3AD203B41FA5}">
                      <a16:colId xmlns:a16="http://schemas.microsoft.com/office/drawing/2014/main" val="3355679149"/>
                    </a:ext>
                  </a:extLst>
                </a:gridCol>
                <a:gridCol w="1079282">
                  <a:extLst>
                    <a:ext uri="{9D8B030D-6E8A-4147-A177-3AD203B41FA5}">
                      <a16:colId xmlns:a16="http://schemas.microsoft.com/office/drawing/2014/main" val="3681473936"/>
                    </a:ext>
                  </a:extLst>
                </a:gridCol>
              </a:tblGrid>
              <a:tr h="428467">
                <a:tc>
                  <a:txBody>
                    <a:bodyPr/>
                    <a:lstStyle/>
                    <a:p>
                      <a:r>
                        <a:rPr lang="tr-TR" sz="1900"/>
                        <a:t>Yıllar</a:t>
                      </a:r>
                      <a:endParaRPr lang="en-US" sz="1900"/>
                    </a:p>
                  </a:txBody>
                  <a:tcPr marL="97379" marR="97379" marT="48689" marB="48689"/>
                </a:tc>
                <a:tc>
                  <a:txBody>
                    <a:bodyPr/>
                    <a:lstStyle/>
                    <a:p>
                      <a:r>
                        <a:rPr lang="tr-TR" sz="1900"/>
                        <a:t>0</a:t>
                      </a:r>
                      <a:endParaRPr lang="en-US" sz="1900"/>
                    </a:p>
                  </a:txBody>
                  <a:tcPr marL="97379" marR="97379" marT="48689" marB="48689"/>
                </a:tc>
                <a:tc>
                  <a:txBody>
                    <a:bodyPr/>
                    <a:lstStyle/>
                    <a:p>
                      <a:r>
                        <a:rPr lang="tr-TR" sz="1900"/>
                        <a:t>1</a:t>
                      </a:r>
                      <a:endParaRPr lang="en-US" sz="1900"/>
                    </a:p>
                  </a:txBody>
                  <a:tcPr marL="97379" marR="97379" marT="48689" marB="48689"/>
                </a:tc>
                <a:tc>
                  <a:txBody>
                    <a:bodyPr/>
                    <a:lstStyle/>
                    <a:p>
                      <a:r>
                        <a:rPr lang="tr-TR" sz="1900"/>
                        <a:t>2</a:t>
                      </a:r>
                      <a:endParaRPr lang="en-US" sz="1900"/>
                    </a:p>
                  </a:txBody>
                  <a:tcPr marL="97379" marR="97379" marT="48689" marB="48689"/>
                </a:tc>
                <a:tc>
                  <a:txBody>
                    <a:bodyPr/>
                    <a:lstStyle/>
                    <a:p>
                      <a:r>
                        <a:rPr lang="tr-TR" sz="1900"/>
                        <a:t>3</a:t>
                      </a:r>
                      <a:endParaRPr lang="en-US" sz="1900"/>
                    </a:p>
                  </a:txBody>
                  <a:tcPr marL="97379" marR="97379" marT="48689" marB="48689"/>
                </a:tc>
                <a:tc>
                  <a:txBody>
                    <a:bodyPr/>
                    <a:lstStyle/>
                    <a:p>
                      <a:r>
                        <a:rPr lang="tr-TR" sz="1900"/>
                        <a:t>4</a:t>
                      </a:r>
                      <a:endParaRPr lang="en-US" sz="1900"/>
                    </a:p>
                  </a:txBody>
                  <a:tcPr marL="97379" marR="97379" marT="48689" marB="48689"/>
                </a:tc>
                <a:extLst>
                  <a:ext uri="{0D108BD9-81ED-4DB2-BD59-A6C34878D82A}">
                    <a16:rowId xmlns:a16="http://schemas.microsoft.com/office/drawing/2014/main" val="2947349743"/>
                  </a:ext>
                </a:extLst>
              </a:tr>
              <a:tr h="428467">
                <a:tc>
                  <a:txBody>
                    <a:bodyPr/>
                    <a:lstStyle/>
                    <a:p>
                      <a:r>
                        <a:rPr lang="tr-TR" sz="1900"/>
                        <a:t>A Projesi</a:t>
                      </a:r>
                      <a:endParaRPr lang="en-US" sz="1900"/>
                    </a:p>
                  </a:txBody>
                  <a:tcPr marL="97379" marR="97379" marT="48689" marB="48689"/>
                </a:tc>
                <a:tc>
                  <a:txBody>
                    <a:bodyPr/>
                    <a:lstStyle/>
                    <a:p>
                      <a:r>
                        <a:rPr lang="tr-TR" sz="1900"/>
                        <a:t>-100.000</a:t>
                      </a:r>
                      <a:endParaRPr lang="en-US" sz="1900"/>
                    </a:p>
                  </a:txBody>
                  <a:tcPr marL="97379" marR="97379" marT="48689" marB="48689"/>
                </a:tc>
                <a:tc>
                  <a:txBody>
                    <a:bodyPr/>
                    <a:lstStyle/>
                    <a:p>
                      <a:r>
                        <a:rPr lang="tr-TR" sz="1900"/>
                        <a:t>20.000</a:t>
                      </a:r>
                      <a:endParaRPr lang="en-US" sz="1900"/>
                    </a:p>
                  </a:txBody>
                  <a:tcPr marL="97379" marR="97379" marT="48689" marB="48689"/>
                </a:tc>
                <a:tc>
                  <a:txBody>
                    <a:bodyPr/>
                    <a:lstStyle/>
                    <a:p>
                      <a:r>
                        <a:rPr lang="tr-TR" sz="1900"/>
                        <a:t>30.000</a:t>
                      </a:r>
                      <a:endParaRPr lang="en-US" sz="1900"/>
                    </a:p>
                  </a:txBody>
                  <a:tcPr marL="97379" marR="97379" marT="48689" marB="48689"/>
                </a:tc>
                <a:tc>
                  <a:txBody>
                    <a:bodyPr/>
                    <a:lstStyle/>
                    <a:p>
                      <a:r>
                        <a:rPr lang="tr-TR" sz="1900"/>
                        <a:t>40.000</a:t>
                      </a:r>
                      <a:endParaRPr lang="en-US" sz="1900"/>
                    </a:p>
                  </a:txBody>
                  <a:tcPr marL="97379" marR="97379" marT="48689" marB="48689"/>
                </a:tc>
                <a:tc>
                  <a:txBody>
                    <a:bodyPr/>
                    <a:lstStyle/>
                    <a:p>
                      <a:r>
                        <a:rPr lang="tr-TR" sz="1900"/>
                        <a:t>60.000</a:t>
                      </a:r>
                      <a:endParaRPr lang="en-US" sz="1900"/>
                    </a:p>
                  </a:txBody>
                  <a:tcPr marL="97379" marR="97379" marT="48689" marB="48689"/>
                </a:tc>
                <a:extLst>
                  <a:ext uri="{0D108BD9-81ED-4DB2-BD59-A6C34878D82A}">
                    <a16:rowId xmlns:a16="http://schemas.microsoft.com/office/drawing/2014/main" val="4294072299"/>
                  </a:ext>
                </a:extLst>
              </a:tr>
              <a:tr h="428467">
                <a:tc>
                  <a:txBody>
                    <a:bodyPr/>
                    <a:lstStyle/>
                    <a:p>
                      <a:r>
                        <a:rPr lang="tr-TR" sz="1900"/>
                        <a:t>B Projesi</a:t>
                      </a:r>
                      <a:endParaRPr lang="en-US" sz="1900"/>
                    </a:p>
                  </a:txBody>
                  <a:tcPr marL="97379" marR="97379" marT="48689" marB="48689"/>
                </a:tc>
                <a:tc>
                  <a:txBody>
                    <a:bodyPr/>
                    <a:lstStyle/>
                    <a:p>
                      <a:r>
                        <a:rPr lang="tr-TR" sz="1900"/>
                        <a:t>-120.000</a:t>
                      </a:r>
                      <a:endParaRPr lang="en-US" sz="1900"/>
                    </a:p>
                  </a:txBody>
                  <a:tcPr marL="97379" marR="97379" marT="48689" marB="48689"/>
                </a:tc>
                <a:tc>
                  <a:txBody>
                    <a:bodyPr/>
                    <a:lstStyle/>
                    <a:p>
                      <a:r>
                        <a:rPr lang="tr-TR" sz="1900"/>
                        <a:t>40.000</a:t>
                      </a:r>
                      <a:endParaRPr lang="en-US" sz="1900"/>
                    </a:p>
                  </a:txBody>
                  <a:tcPr marL="97379" marR="97379" marT="48689" marB="48689"/>
                </a:tc>
                <a:tc>
                  <a:txBody>
                    <a:bodyPr/>
                    <a:lstStyle/>
                    <a:p>
                      <a:r>
                        <a:rPr lang="tr-TR" sz="1900"/>
                        <a:t>50.000</a:t>
                      </a:r>
                      <a:endParaRPr lang="en-US" sz="1900"/>
                    </a:p>
                  </a:txBody>
                  <a:tcPr marL="97379" marR="97379" marT="48689" marB="48689"/>
                </a:tc>
                <a:tc>
                  <a:txBody>
                    <a:bodyPr/>
                    <a:lstStyle/>
                    <a:p>
                      <a:r>
                        <a:rPr lang="tr-TR" sz="1900" dirty="0"/>
                        <a:t>90.000</a:t>
                      </a:r>
                      <a:endParaRPr lang="en-US" sz="1900" dirty="0"/>
                    </a:p>
                  </a:txBody>
                  <a:tcPr marL="97379" marR="97379" marT="48689" marB="48689"/>
                </a:tc>
                <a:tc>
                  <a:txBody>
                    <a:bodyPr/>
                    <a:lstStyle/>
                    <a:p>
                      <a:r>
                        <a:rPr lang="tr-TR" sz="1900" dirty="0"/>
                        <a:t>20.000</a:t>
                      </a:r>
                      <a:endParaRPr lang="en-US" sz="1900" dirty="0"/>
                    </a:p>
                  </a:txBody>
                  <a:tcPr marL="97379" marR="97379" marT="48689" marB="48689"/>
                </a:tc>
                <a:extLst>
                  <a:ext uri="{0D108BD9-81ED-4DB2-BD59-A6C34878D82A}">
                    <a16:rowId xmlns:a16="http://schemas.microsoft.com/office/drawing/2014/main" val="994737582"/>
                  </a:ext>
                </a:extLst>
              </a:tr>
            </a:tbl>
          </a:graphicData>
        </a:graphic>
      </p:graphicFrame>
    </p:spTree>
    <p:extLst>
      <p:ext uri="{BB962C8B-B14F-4D97-AF65-F5344CB8AC3E}">
        <p14:creationId xmlns:p14="http://schemas.microsoft.com/office/powerpoint/2010/main" val="1808524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19">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F509B12-C2B6-5FBA-ED1B-AD8D8F06614B}"/>
              </a:ext>
            </a:extLst>
          </p:cNvPr>
          <p:cNvSpPr>
            <a:spLocks noGrp="1"/>
          </p:cNvSpPr>
          <p:nvPr>
            <p:ph type="title"/>
          </p:nvPr>
        </p:nvSpPr>
        <p:spPr>
          <a:xfrm>
            <a:off x="411480" y="991443"/>
            <a:ext cx="4443154" cy="1087819"/>
          </a:xfrm>
        </p:spPr>
        <p:txBody>
          <a:bodyPr anchor="b">
            <a:normAutofit/>
          </a:bodyPr>
          <a:lstStyle/>
          <a:p>
            <a:r>
              <a:rPr lang="tr-TR" sz="3400"/>
              <a:t>Geri Ödeme Dönemi Yöntemi (Çözüm)</a:t>
            </a:r>
            <a:endParaRPr lang="en-US" sz="3400"/>
          </a:p>
        </p:txBody>
      </p:sp>
      <p:sp>
        <p:nvSpPr>
          <p:cNvPr id="27" name="Rectangle 21">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3">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92A921E7-5D0D-3741-B3DA-CC0FF9E5247B}"/>
              </a:ext>
            </a:extLst>
          </p:cNvPr>
          <p:cNvSpPr>
            <a:spLocks noGrp="1"/>
          </p:cNvSpPr>
          <p:nvPr>
            <p:ph idx="1"/>
          </p:nvPr>
        </p:nvSpPr>
        <p:spPr>
          <a:xfrm>
            <a:off x="411480" y="2684095"/>
            <a:ext cx="4443154" cy="3492868"/>
          </a:xfrm>
        </p:spPr>
        <p:txBody>
          <a:bodyPr>
            <a:normAutofit/>
          </a:bodyPr>
          <a:lstStyle/>
          <a:p>
            <a:pPr>
              <a:lnSpc>
                <a:spcPct val="100000"/>
              </a:lnSpc>
            </a:pPr>
            <a:r>
              <a:rPr lang="tr-TR" sz="1400" dirty="0"/>
              <a:t>A projesi 3 ve 4. yıllar arasında pozitif nakit akışına ulaşırken B projesi 2 ve 3. yıllar arasında pozitif nakit akışı elde etmektedir. Dolayısıyla bu yönteme göre B projesi seçilmelidir. </a:t>
            </a:r>
          </a:p>
          <a:p>
            <a:pPr>
              <a:lnSpc>
                <a:spcPct val="100000"/>
              </a:lnSpc>
            </a:pPr>
            <a:r>
              <a:rPr lang="tr-TR" sz="1400" dirty="0"/>
              <a:t>Ayrıntılı hesaplamak gerekirse A projesi 4. yılda 60.000 TL nakit akışı elde etmiştir.60.000/12=5.000 TL aylık nakit akışı oluşur. Dolayısıyla 3 yıl+3 ayda amorti eder. </a:t>
            </a:r>
          </a:p>
          <a:p>
            <a:pPr>
              <a:lnSpc>
                <a:spcPct val="100000"/>
              </a:lnSpc>
            </a:pPr>
            <a:r>
              <a:rPr lang="tr-TR" sz="1400" dirty="0"/>
              <a:t>B projesi ise pozitif nakit akışının olduğu 3. yılda 90.000 TL nakit girişi sağlamıştır. Aylık 7.500 TL’ye denk gelmektedir. Buna göre 4. ay sonunda amorti edecektir. 2 yıl+ 4 aya denk gelir. </a:t>
            </a:r>
            <a:endParaRPr lang="en-US" sz="1400" dirty="0"/>
          </a:p>
        </p:txBody>
      </p:sp>
      <p:graphicFrame>
        <p:nvGraphicFramePr>
          <p:cNvPr id="4" name="Tablo 3">
            <a:extLst>
              <a:ext uri="{FF2B5EF4-FFF2-40B4-BE49-F238E27FC236}">
                <a16:creationId xmlns:a16="http://schemas.microsoft.com/office/drawing/2014/main" id="{A61F6328-5813-69CA-B23A-C6D790B0AC76}"/>
              </a:ext>
            </a:extLst>
          </p:cNvPr>
          <p:cNvGraphicFramePr>
            <a:graphicFrameLocks noGrp="1"/>
          </p:cNvGraphicFramePr>
          <p:nvPr>
            <p:extLst>
              <p:ext uri="{D42A27DB-BD31-4B8C-83A1-F6EECF244321}">
                <p14:modId xmlns:p14="http://schemas.microsoft.com/office/powerpoint/2010/main" val="2772892403"/>
              </p:ext>
            </p:extLst>
          </p:nvPr>
        </p:nvGraphicFramePr>
        <p:xfrm>
          <a:off x="5385816" y="2207407"/>
          <a:ext cx="6440427" cy="2387834"/>
        </p:xfrm>
        <a:graphic>
          <a:graphicData uri="http://schemas.openxmlformats.org/drawingml/2006/table">
            <a:tbl>
              <a:tblPr firstRow="1" bandRow="1">
                <a:tableStyleId>{5C22544A-7EE6-4342-B048-85BDC9FD1C3A}</a:tableStyleId>
              </a:tblPr>
              <a:tblGrid>
                <a:gridCol w="1226364">
                  <a:extLst>
                    <a:ext uri="{9D8B030D-6E8A-4147-A177-3AD203B41FA5}">
                      <a16:colId xmlns:a16="http://schemas.microsoft.com/office/drawing/2014/main" val="1536302508"/>
                    </a:ext>
                  </a:extLst>
                </a:gridCol>
                <a:gridCol w="1123874">
                  <a:extLst>
                    <a:ext uri="{9D8B030D-6E8A-4147-A177-3AD203B41FA5}">
                      <a16:colId xmlns:a16="http://schemas.microsoft.com/office/drawing/2014/main" val="29941167"/>
                    </a:ext>
                  </a:extLst>
                </a:gridCol>
                <a:gridCol w="1009736">
                  <a:extLst>
                    <a:ext uri="{9D8B030D-6E8A-4147-A177-3AD203B41FA5}">
                      <a16:colId xmlns:a16="http://schemas.microsoft.com/office/drawing/2014/main" val="3589972738"/>
                    </a:ext>
                  </a:extLst>
                </a:gridCol>
                <a:gridCol w="1009736">
                  <a:extLst>
                    <a:ext uri="{9D8B030D-6E8A-4147-A177-3AD203B41FA5}">
                      <a16:colId xmlns:a16="http://schemas.microsoft.com/office/drawing/2014/main" val="225465648"/>
                    </a:ext>
                  </a:extLst>
                </a:gridCol>
                <a:gridCol w="1009736">
                  <a:extLst>
                    <a:ext uri="{9D8B030D-6E8A-4147-A177-3AD203B41FA5}">
                      <a16:colId xmlns:a16="http://schemas.microsoft.com/office/drawing/2014/main" val="3355679149"/>
                    </a:ext>
                  </a:extLst>
                </a:gridCol>
                <a:gridCol w="1060981">
                  <a:extLst>
                    <a:ext uri="{9D8B030D-6E8A-4147-A177-3AD203B41FA5}">
                      <a16:colId xmlns:a16="http://schemas.microsoft.com/office/drawing/2014/main" val="3681473936"/>
                    </a:ext>
                  </a:extLst>
                </a:gridCol>
              </a:tblGrid>
              <a:tr h="379176">
                <a:tc>
                  <a:txBody>
                    <a:bodyPr/>
                    <a:lstStyle/>
                    <a:p>
                      <a:r>
                        <a:rPr lang="tr-TR" sz="1600"/>
                        <a:t>Yıllar</a:t>
                      </a:r>
                      <a:endParaRPr lang="en-US" sz="1600"/>
                    </a:p>
                  </a:txBody>
                  <a:tcPr marL="79532" marR="79532" marT="39765" marB="39765"/>
                </a:tc>
                <a:tc>
                  <a:txBody>
                    <a:bodyPr/>
                    <a:lstStyle/>
                    <a:p>
                      <a:r>
                        <a:rPr lang="tr-TR" sz="1600"/>
                        <a:t>0</a:t>
                      </a:r>
                      <a:endParaRPr lang="en-US" sz="1600"/>
                    </a:p>
                  </a:txBody>
                  <a:tcPr marL="79532" marR="79532" marT="39765" marB="39765"/>
                </a:tc>
                <a:tc>
                  <a:txBody>
                    <a:bodyPr/>
                    <a:lstStyle/>
                    <a:p>
                      <a:r>
                        <a:rPr lang="tr-TR" sz="1600"/>
                        <a:t>1</a:t>
                      </a:r>
                      <a:endParaRPr lang="en-US" sz="1600"/>
                    </a:p>
                  </a:txBody>
                  <a:tcPr marL="79532" marR="79532" marT="39765" marB="39765"/>
                </a:tc>
                <a:tc>
                  <a:txBody>
                    <a:bodyPr/>
                    <a:lstStyle/>
                    <a:p>
                      <a:r>
                        <a:rPr lang="tr-TR" sz="1600"/>
                        <a:t>2</a:t>
                      </a:r>
                      <a:endParaRPr lang="en-US" sz="1600"/>
                    </a:p>
                  </a:txBody>
                  <a:tcPr marL="79532" marR="79532" marT="39765" marB="39765"/>
                </a:tc>
                <a:tc>
                  <a:txBody>
                    <a:bodyPr/>
                    <a:lstStyle/>
                    <a:p>
                      <a:r>
                        <a:rPr lang="tr-TR" sz="1600"/>
                        <a:t>3</a:t>
                      </a:r>
                      <a:endParaRPr lang="en-US" sz="1600"/>
                    </a:p>
                  </a:txBody>
                  <a:tcPr marL="79532" marR="79532" marT="39765" marB="39765"/>
                </a:tc>
                <a:tc>
                  <a:txBody>
                    <a:bodyPr/>
                    <a:lstStyle/>
                    <a:p>
                      <a:r>
                        <a:rPr lang="tr-TR" sz="1600"/>
                        <a:t>4</a:t>
                      </a:r>
                      <a:endParaRPr lang="en-US" sz="1600"/>
                    </a:p>
                  </a:txBody>
                  <a:tcPr marL="79532" marR="79532" marT="39765" marB="39765"/>
                </a:tc>
                <a:extLst>
                  <a:ext uri="{0D108BD9-81ED-4DB2-BD59-A6C34878D82A}">
                    <a16:rowId xmlns:a16="http://schemas.microsoft.com/office/drawing/2014/main" val="2947349743"/>
                  </a:ext>
                </a:extLst>
              </a:tr>
              <a:tr h="379176">
                <a:tc>
                  <a:txBody>
                    <a:bodyPr/>
                    <a:lstStyle/>
                    <a:p>
                      <a:r>
                        <a:rPr lang="tr-TR" sz="1600"/>
                        <a:t>A Projesi</a:t>
                      </a:r>
                      <a:endParaRPr lang="en-US" sz="1600"/>
                    </a:p>
                  </a:txBody>
                  <a:tcPr marL="79532" marR="79532" marT="39765" marB="39765"/>
                </a:tc>
                <a:tc>
                  <a:txBody>
                    <a:bodyPr/>
                    <a:lstStyle/>
                    <a:p>
                      <a:r>
                        <a:rPr lang="tr-TR" sz="1600"/>
                        <a:t>-100.000</a:t>
                      </a:r>
                      <a:endParaRPr lang="en-US" sz="1600"/>
                    </a:p>
                  </a:txBody>
                  <a:tcPr marL="79532" marR="79532" marT="39765" marB="39765"/>
                </a:tc>
                <a:tc>
                  <a:txBody>
                    <a:bodyPr/>
                    <a:lstStyle/>
                    <a:p>
                      <a:r>
                        <a:rPr lang="tr-TR" sz="1600"/>
                        <a:t>20.000</a:t>
                      </a:r>
                      <a:endParaRPr lang="en-US" sz="1600"/>
                    </a:p>
                  </a:txBody>
                  <a:tcPr marL="79532" marR="79532" marT="39765" marB="39765"/>
                </a:tc>
                <a:tc>
                  <a:txBody>
                    <a:bodyPr/>
                    <a:lstStyle/>
                    <a:p>
                      <a:r>
                        <a:rPr lang="tr-TR" sz="1600"/>
                        <a:t>30.000</a:t>
                      </a:r>
                      <a:endParaRPr lang="en-US" sz="1600"/>
                    </a:p>
                  </a:txBody>
                  <a:tcPr marL="79532" marR="79532" marT="39765" marB="39765"/>
                </a:tc>
                <a:tc>
                  <a:txBody>
                    <a:bodyPr/>
                    <a:lstStyle/>
                    <a:p>
                      <a:r>
                        <a:rPr lang="tr-TR" sz="1600"/>
                        <a:t>40.000</a:t>
                      </a:r>
                      <a:endParaRPr lang="en-US" sz="1600"/>
                    </a:p>
                  </a:txBody>
                  <a:tcPr marL="79532" marR="79532" marT="39765" marB="39765"/>
                </a:tc>
                <a:tc>
                  <a:txBody>
                    <a:bodyPr/>
                    <a:lstStyle/>
                    <a:p>
                      <a:r>
                        <a:rPr lang="tr-TR" sz="1600"/>
                        <a:t>60.000</a:t>
                      </a:r>
                      <a:endParaRPr lang="en-US" sz="1600"/>
                    </a:p>
                  </a:txBody>
                  <a:tcPr marL="79532" marR="79532" marT="39765" marB="39765"/>
                </a:tc>
                <a:extLst>
                  <a:ext uri="{0D108BD9-81ED-4DB2-BD59-A6C34878D82A}">
                    <a16:rowId xmlns:a16="http://schemas.microsoft.com/office/drawing/2014/main" val="4294072299"/>
                  </a:ext>
                </a:extLst>
              </a:tr>
              <a:tr h="625153">
                <a:tc>
                  <a:txBody>
                    <a:bodyPr/>
                    <a:lstStyle/>
                    <a:p>
                      <a:r>
                        <a:rPr lang="tr-TR" sz="1600"/>
                        <a:t>A projesi Kümülatif </a:t>
                      </a:r>
                      <a:endParaRPr lang="en-US" sz="1600"/>
                    </a:p>
                  </a:txBody>
                  <a:tcPr marL="79532" marR="79532" marT="39765" marB="39765"/>
                </a:tc>
                <a:tc>
                  <a:txBody>
                    <a:bodyPr/>
                    <a:lstStyle/>
                    <a:p>
                      <a:r>
                        <a:rPr lang="tr-TR" sz="1600"/>
                        <a:t>-100.000</a:t>
                      </a:r>
                      <a:endParaRPr lang="en-US" sz="1600"/>
                    </a:p>
                  </a:txBody>
                  <a:tcPr marL="79532" marR="79532" marT="39765" marB="39765"/>
                </a:tc>
                <a:tc>
                  <a:txBody>
                    <a:bodyPr/>
                    <a:lstStyle/>
                    <a:p>
                      <a:r>
                        <a:rPr lang="tr-TR" sz="1600"/>
                        <a:t>-80.000</a:t>
                      </a:r>
                      <a:endParaRPr lang="en-US" sz="1600"/>
                    </a:p>
                  </a:txBody>
                  <a:tcPr marL="79532" marR="79532" marT="39765" marB="39765"/>
                </a:tc>
                <a:tc>
                  <a:txBody>
                    <a:bodyPr/>
                    <a:lstStyle/>
                    <a:p>
                      <a:r>
                        <a:rPr lang="tr-TR" sz="1600"/>
                        <a:t>-50.000</a:t>
                      </a:r>
                      <a:endParaRPr lang="en-US" sz="1600"/>
                    </a:p>
                  </a:txBody>
                  <a:tcPr marL="79532" marR="79532" marT="39765" marB="39765"/>
                </a:tc>
                <a:tc>
                  <a:txBody>
                    <a:bodyPr/>
                    <a:lstStyle/>
                    <a:p>
                      <a:r>
                        <a:rPr lang="tr-TR" sz="1600"/>
                        <a:t>-10.000</a:t>
                      </a:r>
                      <a:endParaRPr lang="en-US" sz="1600"/>
                    </a:p>
                  </a:txBody>
                  <a:tcPr marL="79532" marR="79532" marT="39765" marB="39765"/>
                </a:tc>
                <a:tc>
                  <a:txBody>
                    <a:bodyPr/>
                    <a:lstStyle/>
                    <a:p>
                      <a:r>
                        <a:rPr lang="tr-TR" sz="1600"/>
                        <a:t>+50.000</a:t>
                      </a:r>
                      <a:endParaRPr lang="en-US" sz="1600"/>
                    </a:p>
                  </a:txBody>
                  <a:tcPr marL="79532" marR="79532" marT="39765" marB="39765"/>
                </a:tc>
                <a:extLst>
                  <a:ext uri="{0D108BD9-81ED-4DB2-BD59-A6C34878D82A}">
                    <a16:rowId xmlns:a16="http://schemas.microsoft.com/office/drawing/2014/main" val="3091483028"/>
                  </a:ext>
                </a:extLst>
              </a:tr>
              <a:tr h="379176">
                <a:tc>
                  <a:txBody>
                    <a:bodyPr/>
                    <a:lstStyle/>
                    <a:p>
                      <a:r>
                        <a:rPr lang="tr-TR" sz="1600"/>
                        <a:t>B Projesi</a:t>
                      </a:r>
                      <a:endParaRPr lang="en-US" sz="1600"/>
                    </a:p>
                  </a:txBody>
                  <a:tcPr marL="79532" marR="79532" marT="39765" marB="39765"/>
                </a:tc>
                <a:tc>
                  <a:txBody>
                    <a:bodyPr/>
                    <a:lstStyle/>
                    <a:p>
                      <a:r>
                        <a:rPr lang="tr-TR" sz="1600"/>
                        <a:t>-120.000</a:t>
                      </a:r>
                      <a:endParaRPr lang="en-US" sz="1600"/>
                    </a:p>
                  </a:txBody>
                  <a:tcPr marL="79532" marR="79532" marT="39765" marB="39765"/>
                </a:tc>
                <a:tc>
                  <a:txBody>
                    <a:bodyPr/>
                    <a:lstStyle/>
                    <a:p>
                      <a:r>
                        <a:rPr lang="tr-TR" sz="1600"/>
                        <a:t>40.000</a:t>
                      </a:r>
                      <a:endParaRPr lang="en-US" sz="1600"/>
                    </a:p>
                  </a:txBody>
                  <a:tcPr marL="79532" marR="79532" marT="39765" marB="39765"/>
                </a:tc>
                <a:tc>
                  <a:txBody>
                    <a:bodyPr/>
                    <a:lstStyle/>
                    <a:p>
                      <a:r>
                        <a:rPr lang="tr-TR" sz="1600"/>
                        <a:t>50.000</a:t>
                      </a:r>
                      <a:endParaRPr lang="en-US" sz="1600"/>
                    </a:p>
                  </a:txBody>
                  <a:tcPr marL="79532" marR="79532" marT="39765" marB="39765"/>
                </a:tc>
                <a:tc>
                  <a:txBody>
                    <a:bodyPr/>
                    <a:lstStyle/>
                    <a:p>
                      <a:r>
                        <a:rPr lang="tr-TR" sz="1600" dirty="0"/>
                        <a:t>90.000</a:t>
                      </a:r>
                      <a:endParaRPr lang="en-US" sz="1600" dirty="0"/>
                    </a:p>
                  </a:txBody>
                  <a:tcPr marL="79532" marR="79532" marT="39765" marB="39765"/>
                </a:tc>
                <a:tc>
                  <a:txBody>
                    <a:bodyPr/>
                    <a:lstStyle/>
                    <a:p>
                      <a:r>
                        <a:rPr lang="tr-TR" sz="1600" dirty="0"/>
                        <a:t>20.000</a:t>
                      </a:r>
                      <a:endParaRPr lang="en-US" sz="1600" dirty="0"/>
                    </a:p>
                  </a:txBody>
                  <a:tcPr marL="79532" marR="79532" marT="39765" marB="39765"/>
                </a:tc>
                <a:extLst>
                  <a:ext uri="{0D108BD9-81ED-4DB2-BD59-A6C34878D82A}">
                    <a16:rowId xmlns:a16="http://schemas.microsoft.com/office/drawing/2014/main" val="994737582"/>
                  </a:ext>
                </a:extLst>
              </a:tr>
              <a:tr h="625153">
                <a:tc>
                  <a:txBody>
                    <a:bodyPr/>
                    <a:lstStyle/>
                    <a:p>
                      <a:r>
                        <a:rPr lang="tr-TR" sz="1600"/>
                        <a:t>B Projesi Kümülatif</a:t>
                      </a:r>
                      <a:endParaRPr lang="en-US" sz="1600"/>
                    </a:p>
                  </a:txBody>
                  <a:tcPr marL="79532" marR="79532" marT="39765" marB="39765"/>
                </a:tc>
                <a:tc>
                  <a:txBody>
                    <a:bodyPr/>
                    <a:lstStyle/>
                    <a:p>
                      <a:r>
                        <a:rPr lang="tr-TR" sz="1600"/>
                        <a:t>-120.000</a:t>
                      </a:r>
                      <a:endParaRPr lang="en-US" sz="1600"/>
                    </a:p>
                  </a:txBody>
                  <a:tcPr marL="79532" marR="79532" marT="39765" marB="39765"/>
                </a:tc>
                <a:tc>
                  <a:txBody>
                    <a:bodyPr/>
                    <a:lstStyle/>
                    <a:p>
                      <a:r>
                        <a:rPr lang="tr-TR" sz="1600"/>
                        <a:t>-80.000</a:t>
                      </a:r>
                      <a:endParaRPr lang="en-US" sz="1600"/>
                    </a:p>
                  </a:txBody>
                  <a:tcPr marL="79532" marR="79532" marT="39765" marB="39765"/>
                </a:tc>
                <a:tc>
                  <a:txBody>
                    <a:bodyPr/>
                    <a:lstStyle/>
                    <a:p>
                      <a:r>
                        <a:rPr lang="tr-TR" sz="1600"/>
                        <a:t>-30.000</a:t>
                      </a:r>
                      <a:endParaRPr lang="en-US" sz="1600"/>
                    </a:p>
                  </a:txBody>
                  <a:tcPr marL="79532" marR="79532" marT="39765" marB="39765"/>
                </a:tc>
                <a:tc>
                  <a:txBody>
                    <a:bodyPr/>
                    <a:lstStyle/>
                    <a:p>
                      <a:r>
                        <a:rPr lang="tr-TR" sz="1600" dirty="0"/>
                        <a:t>60.000</a:t>
                      </a:r>
                      <a:endParaRPr lang="en-US" sz="1600" dirty="0"/>
                    </a:p>
                  </a:txBody>
                  <a:tcPr marL="79532" marR="79532" marT="39765" marB="39765"/>
                </a:tc>
                <a:tc>
                  <a:txBody>
                    <a:bodyPr/>
                    <a:lstStyle/>
                    <a:p>
                      <a:r>
                        <a:rPr lang="tr-TR" sz="1600" dirty="0"/>
                        <a:t>80.000</a:t>
                      </a:r>
                      <a:endParaRPr lang="en-US" sz="1600" dirty="0"/>
                    </a:p>
                  </a:txBody>
                  <a:tcPr marL="79532" marR="79532" marT="39765" marB="39765"/>
                </a:tc>
                <a:extLst>
                  <a:ext uri="{0D108BD9-81ED-4DB2-BD59-A6C34878D82A}">
                    <a16:rowId xmlns:a16="http://schemas.microsoft.com/office/drawing/2014/main" val="3681435232"/>
                  </a:ext>
                </a:extLst>
              </a:tr>
            </a:tbl>
          </a:graphicData>
        </a:graphic>
      </p:graphicFrame>
    </p:spTree>
    <p:extLst>
      <p:ext uri="{BB962C8B-B14F-4D97-AF65-F5344CB8AC3E}">
        <p14:creationId xmlns:p14="http://schemas.microsoft.com/office/powerpoint/2010/main" val="205054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66BDE5B-4932-94E1-5153-DFC935B524D4}"/>
              </a:ext>
            </a:extLst>
          </p:cNvPr>
          <p:cNvSpPr>
            <a:spLocks noGrp="1"/>
          </p:cNvSpPr>
          <p:nvPr>
            <p:ph type="title"/>
          </p:nvPr>
        </p:nvSpPr>
        <p:spPr/>
        <p:txBody>
          <a:bodyPr/>
          <a:lstStyle/>
          <a:p>
            <a:r>
              <a:rPr lang="tr-TR" dirty="0"/>
              <a:t>Yatırımın Karlılığı Yöntemi</a:t>
            </a:r>
            <a:endParaRPr lang="en-US" dirty="0"/>
          </a:p>
        </p:txBody>
      </p:sp>
      <p:sp>
        <p:nvSpPr>
          <p:cNvPr id="3" name="İçerik Yer Tutucusu 2">
            <a:extLst>
              <a:ext uri="{FF2B5EF4-FFF2-40B4-BE49-F238E27FC236}">
                <a16:creationId xmlns:a16="http://schemas.microsoft.com/office/drawing/2014/main" id="{037675F4-D7B0-FB89-2495-979A5AA5200A}"/>
              </a:ext>
            </a:extLst>
          </p:cNvPr>
          <p:cNvSpPr>
            <a:spLocks noGrp="1"/>
          </p:cNvSpPr>
          <p:nvPr>
            <p:ph idx="1"/>
          </p:nvPr>
        </p:nvSpPr>
        <p:spPr/>
        <p:txBody>
          <a:bodyPr/>
          <a:lstStyle/>
          <a:p>
            <a:r>
              <a:rPr lang="tr-TR" dirty="0"/>
              <a:t>Bu yöntemde projeden sağlanan net kar yatırım toplamına bölünür. Bazı kaynaklarda yıllık ortalama karın yıllık ortalama yatırım tutarına bölünmesi şeklinde de hesaplanmaktadır. </a:t>
            </a:r>
            <a:endParaRPr lang="en-US" dirty="0"/>
          </a:p>
        </p:txBody>
      </p:sp>
    </p:spTree>
    <p:extLst>
      <p:ext uri="{BB962C8B-B14F-4D97-AF65-F5344CB8AC3E}">
        <p14:creationId xmlns:p14="http://schemas.microsoft.com/office/powerpoint/2010/main" val="1975561889"/>
      </p:ext>
    </p:extLst>
  </p:cSld>
  <p:clrMapOvr>
    <a:masterClrMapping/>
  </p:clrMapOvr>
</p:sld>
</file>

<file path=ppt/theme/theme1.xml><?xml version="1.0" encoding="utf-8"?>
<a:theme xmlns:a="http://schemas.openxmlformats.org/drawingml/2006/main" name="AccentBoxVTI">
  <a:themeElements>
    <a:clrScheme name="AnalogousFromRegularSeed_2SEEDS">
      <a:dk1>
        <a:srgbClr val="000000"/>
      </a:dk1>
      <a:lt1>
        <a:srgbClr val="FFFFFF"/>
      </a:lt1>
      <a:dk2>
        <a:srgbClr val="1C2831"/>
      </a:dk2>
      <a:lt2>
        <a:srgbClr val="F0F2F3"/>
      </a:lt2>
      <a:accent1>
        <a:srgbClr val="D57B17"/>
      </a:accent1>
      <a:accent2>
        <a:srgbClr val="E73E29"/>
      </a:accent2>
      <a:accent3>
        <a:srgbClr val="AEA61F"/>
      </a:accent3>
      <a:accent4>
        <a:srgbClr val="14B2B8"/>
      </a:accent4>
      <a:accent5>
        <a:srgbClr val="2991E7"/>
      </a:accent5>
      <a:accent6>
        <a:srgbClr val="2A41D8"/>
      </a:accent6>
      <a:hlink>
        <a:srgbClr val="3F7CBF"/>
      </a:hlink>
      <a:folHlink>
        <a:srgbClr val="7F7F7F"/>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10551</TotalTime>
  <Words>1716</Words>
  <Application>Microsoft Office PowerPoint</Application>
  <PresentationFormat>Geniş ekran</PresentationFormat>
  <Paragraphs>396</Paragraphs>
  <Slides>32</Slides>
  <Notes>1</Notes>
  <HiddenSlides>0</HiddenSlides>
  <MMClips>0</MMClips>
  <ScaleCrop>false</ScaleCrop>
  <HeadingPairs>
    <vt:vector size="8" baseType="variant">
      <vt:variant>
        <vt:lpstr>Kullanılan Yazı Tipleri</vt:lpstr>
      </vt:variant>
      <vt:variant>
        <vt:i4>8</vt:i4>
      </vt:variant>
      <vt:variant>
        <vt:lpstr>Tema</vt:lpstr>
      </vt:variant>
      <vt:variant>
        <vt:i4>1</vt:i4>
      </vt:variant>
      <vt:variant>
        <vt:lpstr>Eklenmiş OLE Hizmet Programları</vt:lpstr>
      </vt:variant>
      <vt:variant>
        <vt:i4>3</vt:i4>
      </vt:variant>
      <vt:variant>
        <vt:lpstr>Slayt Başlıkları</vt:lpstr>
      </vt:variant>
      <vt:variant>
        <vt:i4>32</vt:i4>
      </vt:variant>
    </vt:vector>
  </HeadingPairs>
  <TitlesOfParts>
    <vt:vector size="44" baseType="lpstr">
      <vt:lpstr>Aptos</vt:lpstr>
      <vt:lpstr>Arial</vt:lpstr>
      <vt:lpstr>Calibri</vt:lpstr>
      <vt:lpstr>Neue Haas Grotesk Text Pro</vt:lpstr>
      <vt:lpstr>Neue Haas Grotesk Text Pro (Gövde)</vt:lpstr>
      <vt:lpstr>Verdana</vt:lpstr>
      <vt:lpstr>Wingdings</vt:lpstr>
      <vt:lpstr>Wingdings 3</vt:lpstr>
      <vt:lpstr>AccentBoxVTI</vt:lpstr>
      <vt:lpstr>Grafik</vt:lpstr>
      <vt:lpstr>Denklem</vt:lpstr>
      <vt:lpstr>Equation</vt:lpstr>
      <vt:lpstr>Sermaye Bütçelemesi</vt:lpstr>
      <vt:lpstr>Sermaye Bütçelemesi Nedir?</vt:lpstr>
      <vt:lpstr>Sermaye Bütçelemesinde Önemli Noktalar</vt:lpstr>
      <vt:lpstr>Projelerin Değerlendirilmesinde Kullanılan Yöntemler</vt:lpstr>
      <vt:lpstr>Paranın Zaman Değerini Göz Önünde Bulundurmayan Yöntemler</vt:lpstr>
      <vt:lpstr>Geri Ödeme Dönemi Yöntemi</vt:lpstr>
      <vt:lpstr>Geri Ödeme Dönemi Yöntemi (Örnek)</vt:lpstr>
      <vt:lpstr>Geri Ödeme Dönemi Yöntemi (Çözüm)</vt:lpstr>
      <vt:lpstr>Yatırımın Karlılığı Yöntemi</vt:lpstr>
      <vt:lpstr>Yatırımın Karlılığı (Örnek)</vt:lpstr>
      <vt:lpstr>Yatırımın karlılığı (Çözüm)</vt:lpstr>
      <vt:lpstr>Paranın Zaman Değerini Göz Önünde Bulunduran Yöntemler</vt:lpstr>
      <vt:lpstr>Net Şimdiki Değer Yöntemi (Net Present Value)</vt:lpstr>
      <vt:lpstr>Net Bugünkü Değer (NPV)</vt:lpstr>
      <vt:lpstr>Net Bugünkü Değer</vt:lpstr>
      <vt:lpstr>İç Verim Oranı Yöntemi</vt:lpstr>
      <vt:lpstr>İç Verim Oranı</vt:lpstr>
      <vt:lpstr>İç Verim Oranının Grafikle Gösterimi</vt:lpstr>
      <vt:lpstr>İç Verim Oranının Hesaplanma Süreci</vt:lpstr>
      <vt:lpstr>Karlılık Endeksi Yöntemi</vt:lpstr>
      <vt:lpstr>Örnek</vt:lpstr>
      <vt:lpstr>Dinamik Geri Ödeme Süresi</vt:lpstr>
      <vt:lpstr>Örnek I </vt:lpstr>
      <vt:lpstr>PowerPoint Sunusu</vt:lpstr>
      <vt:lpstr>Risk ve Belirsizlik Ayrımında Yatırım Kararları</vt:lpstr>
      <vt:lpstr>Risk ve Belirsizlik Koşullarında Yatırım Kararlarında Yararlanılan Yöntemler</vt:lpstr>
      <vt:lpstr>Proje Değerleme- NBD ve İVO Yöntemi</vt:lpstr>
      <vt:lpstr>Çözüm-NBD</vt:lpstr>
      <vt:lpstr>Çözüm-IVO</vt:lpstr>
      <vt:lpstr>Çözüm-Karlılık Endeksi</vt:lpstr>
      <vt:lpstr>NBD ve Karlılık Endeksi</vt:lpstr>
      <vt:lpstr>Çözüm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Semih YILMAZER</dc:creator>
  <cp:lastModifiedBy>Semih YILMAZER</cp:lastModifiedBy>
  <cp:revision>20</cp:revision>
  <dcterms:created xsi:type="dcterms:W3CDTF">2024-10-21T11:13:45Z</dcterms:created>
  <dcterms:modified xsi:type="dcterms:W3CDTF">2024-12-03T14:42:16Z</dcterms:modified>
</cp:coreProperties>
</file>