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6" r:id="rId1"/>
  </p:sldMasterIdLst>
  <p:notesMasterIdLst>
    <p:notesMasterId r:id="rId69"/>
  </p:notesMasterIdLst>
  <p:handoutMasterIdLst>
    <p:handoutMasterId r:id="rId70"/>
  </p:handoutMasterIdLst>
  <p:sldIdLst>
    <p:sldId id="327" r:id="rId2"/>
    <p:sldId id="390" r:id="rId3"/>
    <p:sldId id="328" r:id="rId4"/>
    <p:sldId id="372" r:id="rId5"/>
    <p:sldId id="338" r:id="rId6"/>
    <p:sldId id="339" r:id="rId7"/>
    <p:sldId id="340" r:id="rId8"/>
    <p:sldId id="341" r:id="rId9"/>
    <p:sldId id="329" r:id="rId10"/>
    <p:sldId id="342" r:id="rId11"/>
    <p:sldId id="373" r:id="rId12"/>
    <p:sldId id="345" r:id="rId13"/>
    <p:sldId id="374" r:id="rId14"/>
    <p:sldId id="343" r:id="rId15"/>
    <p:sldId id="344" r:id="rId16"/>
    <p:sldId id="375" r:id="rId17"/>
    <p:sldId id="330" r:id="rId18"/>
    <p:sldId id="346" r:id="rId19"/>
    <p:sldId id="331" r:id="rId20"/>
    <p:sldId id="347" r:id="rId21"/>
    <p:sldId id="376" r:id="rId22"/>
    <p:sldId id="348" r:id="rId23"/>
    <p:sldId id="332" r:id="rId24"/>
    <p:sldId id="377" r:id="rId25"/>
    <p:sldId id="349" r:id="rId26"/>
    <p:sldId id="333" r:id="rId27"/>
    <p:sldId id="350" r:id="rId28"/>
    <p:sldId id="371" r:id="rId29"/>
    <p:sldId id="351" r:id="rId30"/>
    <p:sldId id="382" r:id="rId31"/>
    <p:sldId id="352" r:id="rId32"/>
    <p:sldId id="383" r:id="rId33"/>
    <p:sldId id="353" r:id="rId34"/>
    <p:sldId id="391" r:id="rId35"/>
    <p:sldId id="392" r:id="rId36"/>
    <p:sldId id="393" r:id="rId37"/>
    <p:sldId id="334" r:id="rId38"/>
    <p:sldId id="354" r:id="rId39"/>
    <p:sldId id="355" r:id="rId40"/>
    <p:sldId id="356" r:id="rId41"/>
    <p:sldId id="384" r:id="rId42"/>
    <p:sldId id="385" r:id="rId43"/>
    <p:sldId id="335" r:id="rId44"/>
    <p:sldId id="359" r:id="rId45"/>
    <p:sldId id="386" r:id="rId46"/>
    <p:sldId id="360" r:id="rId47"/>
    <p:sldId id="387" r:id="rId48"/>
    <p:sldId id="361" r:id="rId49"/>
    <p:sldId id="388" r:id="rId50"/>
    <p:sldId id="362" r:id="rId51"/>
    <p:sldId id="336" r:id="rId52"/>
    <p:sldId id="363" r:id="rId53"/>
    <p:sldId id="357" r:id="rId54"/>
    <p:sldId id="378" r:id="rId55"/>
    <p:sldId id="365" r:id="rId56"/>
    <p:sldId id="379" r:id="rId57"/>
    <p:sldId id="364" r:id="rId58"/>
    <p:sldId id="380" r:id="rId59"/>
    <p:sldId id="366" r:id="rId60"/>
    <p:sldId id="381" r:id="rId61"/>
    <p:sldId id="367" r:id="rId62"/>
    <p:sldId id="337" r:id="rId63"/>
    <p:sldId id="358" r:id="rId64"/>
    <p:sldId id="368" r:id="rId65"/>
    <p:sldId id="389" r:id="rId66"/>
    <p:sldId id="369" r:id="rId67"/>
    <p:sldId id="370" r:id="rId68"/>
  </p:sldIdLst>
  <p:sldSz cx="9144000" cy="6858000" type="screen4x3"/>
  <p:notesSz cx="6669088" cy="9926638"/>
  <p:defaultTextStyle>
    <a:defPPr>
      <a:defRPr lang="tr-TR"/>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C4C0E"/>
    <a:srgbClr val="F8FC48"/>
    <a:srgbClr val="993366"/>
    <a:srgbClr val="D7EF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5" autoAdjust="0"/>
    <p:restoredTop sz="94575" autoAdjust="0"/>
  </p:normalViewPr>
  <p:slideViewPr>
    <p:cSldViewPr>
      <p:cViewPr varScale="1">
        <p:scale>
          <a:sx n="66" d="100"/>
          <a:sy n="66" d="100"/>
        </p:scale>
        <p:origin x="2094" y="4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78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6786" name="Rectangle 2"/>
          <p:cNvSpPr>
            <a:spLocks noGrp="1" noChangeArrowheads="1"/>
          </p:cNvSpPr>
          <p:nvPr>
            <p:ph type="hdr" sz="quarter"/>
          </p:nvPr>
        </p:nvSpPr>
        <p:spPr bwMode="auto">
          <a:xfrm>
            <a:off x="0" y="0"/>
            <a:ext cx="289083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endParaRPr lang="tr-TR"/>
          </a:p>
        </p:txBody>
      </p:sp>
      <p:sp>
        <p:nvSpPr>
          <p:cNvPr id="246787" name="Rectangle 3"/>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endParaRPr lang="tr-TR"/>
          </a:p>
        </p:txBody>
      </p:sp>
      <p:sp>
        <p:nvSpPr>
          <p:cNvPr id="246788" name="Rectangle 4"/>
          <p:cNvSpPr>
            <a:spLocks noGrp="1" noChangeArrowheads="1"/>
          </p:cNvSpPr>
          <p:nvPr>
            <p:ph type="ftr" sz="quarter" idx="2"/>
          </p:nvPr>
        </p:nvSpPr>
        <p:spPr bwMode="auto">
          <a:xfrm>
            <a:off x="0" y="9428163"/>
            <a:ext cx="289083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endParaRPr lang="tr-TR"/>
          </a:p>
        </p:txBody>
      </p:sp>
      <p:sp>
        <p:nvSpPr>
          <p:cNvPr id="246789" name="Rectangle 5"/>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fld id="{031C8B44-CAAB-46F5-BA30-D0DF6C0D9917}" type="slidenum">
              <a:rPr lang="tr-TR"/>
              <a:pPr/>
              <a:t>‹#›</a:t>
            </a:fld>
            <a:endParaRPr lang="tr-TR"/>
          </a:p>
        </p:txBody>
      </p:sp>
    </p:spTree>
    <p:extLst>
      <p:ext uri="{BB962C8B-B14F-4D97-AF65-F5344CB8AC3E}">
        <p14:creationId xmlns:p14="http://schemas.microsoft.com/office/powerpoint/2010/main" val="27229187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210" name="Rectangle 2"/>
          <p:cNvSpPr>
            <a:spLocks noGrp="1" noChangeArrowheads="1"/>
          </p:cNvSpPr>
          <p:nvPr>
            <p:ph type="hdr" sz="quarter"/>
          </p:nvPr>
        </p:nvSpPr>
        <p:spPr bwMode="auto">
          <a:xfrm>
            <a:off x="0" y="0"/>
            <a:ext cx="289083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endParaRPr lang="tr-TR"/>
          </a:p>
        </p:txBody>
      </p:sp>
      <p:sp>
        <p:nvSpPr>
          <p:cNvPr id="222211" name="Rectangle 3"/>
          <p:cNvSpPr>
            <a:spLocks noGrp="1" noChangeArrowheads="1"/>
          </p:cNvSpPr>
          <p:nvPr>
            <p:ph type="dt"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endParaRPr lang="tr-TR"/>
          </a:p>
        </p:txBody>
      </p:sp>
      <p:sp>
        <p:nvSpPr>
          <p:cNvPr id="222212" name="Rectangle 4"/>
          <p:cNvSpPr>
            <a:spLocks noGrp="1" noRot="1" noChangeAspect="1" noChangeArrowheads="1" noTextEdit="1"/>
          </p:cNvSpPr>
          <p:nvPr>
            <p:ph type="sldImg" idx="2"/>
          </p:nvPr>
        </p:nvSpPr>
        <p:spPr bwMode="auto">
          <a:xfrm>
            <a:off x="855663" y="744538"/>
            <a:ext cx="4960937" cy="3721100"/>
          </a:xfrm>
          <a:prstGeom prst="rect">
            <a:avLst/>
          </a:prstGeom>
          <a:noFill/>
          <a:ln w="9525">
            <a:solidFill>
              <a:srgbClr val="000000"/>
            </a:solidFill>
            <a:miter lim="800000"/>
            <a:headEnd/>
            <a:tailEnd/>
          </a:ln>
          <a:effectLst/>
        </p:spPr>
      </p:sp>
      <p:sp>
        <p:nvSpPr>
          <p:cNvPr id="222213" name="Rectangle 5"/>
          <p:cNvSpPr>
            <a:spLocks noGrp="1" noChangeArrowheads="1"/>
          </p:cNvSpPr>
          <p:nvPr>
            <p:ph type="body" sz="quarter" idx="3"/>
          </p:nvPr>
        </p:nvSpPr>
        <p:spPr bwMode="auto">
          <a:xfrm>
            <a:off x="666750" y="4713288"/>
            <a:ext cx="5335588" cy="44688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222214" name="Rectangle 6"/>
          <p:cNvSpPr>
            <a:spLocks noGrp="1" noChangeArrowheads="1"/>
          </p:cNvSpPr>
          <p:nvPr>
            <p:ph type="ftr" sz="quarter" idx="4"/>
          </p:nvPr>
        </p:nvSpPr>
        <p:spPr bwMode="auto">
          <a:xfrm>
            <a:off x="0" y="9428163"/>
            <a:ext cx="289083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endParaRPr lang="tr-TR"/>
          </a:p>
        </p:txBody>
      </p:sp>
      <p:sp>
        <p:nvSpPr>
          <p:cNvPr id="222215" name="Rectangle 7"/>
          <p:cNvSpPr>
            <a:spLocks noGrp="1" noChangeArrowheads="1"/>
          </p:cNvSpPr>
          <p:nvPr>
            <p:ph type="sldNum" sz="quarter" idx="5"/>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fld id="{57C15A92-FD5B-4630-BA2B-25C96A112CFB}" type="slidenum">
              <a:rPr lang="tr-TR"/>
              <a:pPr/>
              <a:t>‹#›</a:t>
            </a:fld>
            <a:endParaRPr lang="tr-TR"/>
          </a:p>
        </p:txBody>
      </p:sp>
    </p:spTree>
    <p:extLst>
      <p:ext uri="{BB962C8B-B14F-4D97-AF65-F5344CB8AC3E}">
        <p14:creationId xmlns:p14="http://schemas.microsoft.com/office/powerpoint/2010/main" val="104904055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Başlık Slaydı">
    <p:spTree>
      <p:nvGrpSpPr>
        <p:cNvPr id="1" name=""/>
        <p:cNvGrpSpPr/>
        <p:nvPr/>
      </p:nvGrpSpPr>
      <p:grpSpPr>
        <a:xfrm>
          <a:off x="0" y="0"/>
          <a:ext cx="0" cy="0"/>
          <a:chOff x="0" y="0"/>
          <a:chExt cx="0" cy="0"/>
        </a:xfrm>
      </p:grpSpPr>
      <p:sp>
        <p:nvSpPr>
          <p:cNvPr id="128011" name="Rectangle 11"/>
          <p:cNvSpPr>
            <a:spLocks noGrp="1" noChangeArrowheads="1"/>
          </p:cNvSpPr>
          <p:nvPr>
            <p:ph type="ctrTitle"/>
          </p:nvPr>
        </p:nvSpPr>
        <p:spPr>
          <a:xfrm>
            <a:off x="2057400" y="1143000"/>
            <a:ext cx="6629400" cy="2209800"/>
          </a:xfrm>
        </p:spPr>
        <p:txBody>
          <a:bodyPr/>
          <a:lstStyle>
            <a:lvl1pPr>
              <a:defRPr sz="4800"/>
            </a:lvl1pPr>
          </a:lstStyle>
          <a:p>
            <a:r>
              <a:rPr lang="tr-TR"/>
              <a:t>Asıl başlık stili için tıklatın</a:t>
            </a:r>
          </a:p>
        </p:txBody>
      </p:sp>
      <p:sp>
        <p:nvSpPr>
          <p:cNvPr id="128012"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tr-TR"/>
              <a:t>Asıl alt başlık stilini düzenlemek için tıklatın</a:t>
            </a:r>
          </a:p>
        </p:txBody>
      </p:sp>
      <p:sp>
        <p:nvSpPr>
          <p:cNvPr id="128013" name="Rectangle 13"/>
          <p:cNvSpPr>
            <a:spLocks noGrp="1" noChangeArrowheads="1"/>
          </p:cNvSpPr>
          <p:nvPr>
            <p:ph type="dt" sz="half" idx="2"/>
          </p:nvPr>
        </p:nvSpPr>
        <p:spPr>
          <a:xfrm>
            <a:off x="912813" y="6251575"/>
            <a:ext cx="1905000" cy="457200"/>
          </a:xfrm>
        </p:spPr>
        <p:txBody>
          <a:bodyPr/>
          <a:lstStyle>
            <a:lvl1pPr>
              <a:defRPr/>
            </a:lvl1pPr>
          </a:lstStyle>
          <a:p>
            <a:endParaRPr lang="tr-TR"/>
          </a:p>
        </p:txBody>
      </p:sp>
      <p:sp>
        <p:nvSpPr>
          <p:cNvPr id="128014" name="Rectangle 14"/>
          <p:cNvSpPr>
            <a:spLocks noGrp="1" noChangeArrowheads="1"/>
          </p:cNvSpPr>
          <p:nvPr>
            <p:ph type="ftr" sz="quarter" idx="3"/>
          </p:nvPr>
        </p:nvSpPr>
        <p:spPr>
          <a:xfrm>
            <a:off x="3354388" y="6248400"/>
            <a:ext cx="2895600" cy="457200"/>
          </a:xfrm>
        </p:spPr>
        <p:txBody>
          <a:bodyPr/>
          <a:lstStyle>
            <a:lvl1pPr>
              <a:defRPr/>
            </a:lvl1pPr>
          </a:lstStyle>
          <a:p>
            <a:endParaRPr lang="tr-TR"/>
          </a:p>
        </p:txBody>
      </p:sp>
      <p:sp>
        <p:nvSpPr>
          <p:cNvPr id="128015" name="Rectangle 15"/>
          <p:cNvSpPr>
            <a:spLocks noGrp="1" noChangeArrowheads="1"/>
          </p:cNvSpPr>
          <p:nvPr>
            <p:ph type="sldNum" sz="quarter" idx="4"/>
          </p:nvPr>
        </p:nvSpPr>
        <p:spPr/>
        <p:txBody>
          <a:bodyPr/>
          <a:lstStyle>
            <a:lvl1pPr>
              <a:defRPr/>
            </a:lvl1pPr>
          </a:lstStyle>
          <a:p>
            <a:fld id="{B89AD1ED-14EB-4C55-AAE4-5758D63A7494}" type="slidenum">
              <a:rPr lang="tr-TR"/>
              <a:pPr/>
              <a:t>‹#›</a:t>
            </a:fld>
            <a:endParaRPr lang="tr-T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128011"/>
                                        </p:tgtEl>
                                        <p:attrNameLst>
                                          <p:attrName>style.visibility</p:attrName>
                                        </p:attrNameLst>
                                      </p:cBhvr>
                                      <p:to>
                                        <p:strVal val="visible"/>
                                      </p:to>
                                    </p:set>
                                    <p:animEffect transition="in" filter="fade">
                                      <p:cBhvr>
                                        <p:cTn id="7" dur="768" decel="100000"/>
                                        <p:tgtEl>
                                          <p:spTgt spid="128011"/>
                                        </p:tgtEl>
                                      </p:cBhvr>
                                    </p:animEffect>
                                    <p:animScale>
                                      <p:cBhvr>
                                        <p:cTn id="8" dur="768" decel="100000"/>
                                        <p:tgtEl>
                                          <p:spTgt spid="128011"/>
                                        </p:tgtEl>
                                      </p:cBhvr>
                                      <p:from x="10000" y="10000"/>
                                      <p:to x="200000" y="450000"/>
                                    </p:animScale>
                                    <p:animScale>
                                      <p:cBhvr>
                                        <p:cTn id="9" dur="1230" accel="100000" fill="hold">
                                          <p:stCondLst>
                                            <p:cond delay="768"/>
                                          </p:stCondLst>
                                        </p:cTn>
                                        <p:tgtEl>
                                          <p:spTgt spid="128011"/>
                                        </p:tgtEl>
                                      </p:cBhvr>
                                      <p:from x="200000" y="450000"/>
                                      <p:to x="100000" y="100000"/>
                                    </p:animScale>
                                    <p:set>
                                      <p:cBhvr>
                                        <p:cTn id="10" dur="768" fill="hold"/>
                                        <p:tgtEl>
                                          <p:spTgt spid="128011"/>
                                        </p:tgtEl>
                                        <p:attrNameLst>
                                          <p:attrName>ppt_x</p:attrName>
                                        </p:attrNameLst>
                                      </p:cBhvr>
                                      <p:to>
                                        <p:strVal val="(0.5)"/>
                                      </p:to>
                                    </p:set>
                                    <p:anim from="(0.5)" to="(#ppt_x)" calcmode="lin" valueType="num">
                                      <p:cBhvr>
                                        <p:cTn id="11" dur="1230" accel="100000" fill="hold">
                                          <p:stCondLst>
                                            <p:cond delay="768"/>
                                          </p:stCondLst>
                                        </p:cTn>
                                        <p:tgtEl>
                                          <p:spTgt spid="128011"/>
                                        </p:tgtEl>
                                        <p:attrNameLst>
                                          <p:attrName>ppt_x</p:attrName>
                                        </p:attrNameLst>
                                      </p:cBhvr>
                                    </p:anim>
                                    <p:set>
                                      <p:cBhvr>
                                        <p:cTn id="12" dur="768" fill="hold"/>
                                        <p:tgtEl>
                                          <p:spTgt spid="128011"/>
                                        </p:tgtEl>
                                        <p:attrNameLst>
                                          <p:attrName>ppt_y</p:attrName>
                                        </p:attrNameLst>
                                      </p:cBhvr>
                                      <p:to>
                                        <p:strVal val="(#ppt_y+0.4)"/>
                                      </p:to>
                                    </p:set>
                                    <p:anim from="(#ppt_y+0.4)" to="(#ppt_y)" calcmode="lin" valueType="num">
                                      <p:cBhvr>
                                        <p:cTn id="13" dur="1230" accel="100000" fill="hold">
                                          <p:stCondLst>
                                            <p:cond delay="768"/>
                                          </p:stCondLst>
                                        </p:cTn>
                                        <p:tgtEl>
                                          <p:spTgt spid="128011"/>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128012">
                                            <p:txEl>
                                              <p:pRg st="0" end="0"/>
                                            </p:txEl>
                                          </p:spTgt>
                                        </p:tgtEl>
                                        <p:attrNameLst>
                                          <p:attrName>style.visibility</p:attrName>
                                        </p:attrNameLst>
                                      </p:cBhvr>
                                      <p:to>
                                        <p:strVal val="visible"/>
                                      </p:to>
                                    </p:set>
                                    <p:anim calcmode="lin" valueType="num">
                                      <p:cBhvr>
                                        <p:cTn id="18" dur="500" fill="hold"/>
                                        <p:tgtEl>
                                          <p:spTgt spid="128012">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128012">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1280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11" grpId="0"/>
      <p:bldP spid="128012" grpId="0" build="p">
        <p:tmplLst>
          <p:tmpl lvl="1">
            <p:tnLst>
              <p:par>
                <p:cTn presetID="53" presetClass="entr" presetSubtype="0" fill="hold" nodeType="clickEffect">
                  <p:stCondLst>
                    <p:cond delay="0"/>
                  </p:stCondLst>
                  <p:childTnLst>
                    <p:set>
                      <p:cBhvr>
                        <p:cTn dur="1" fill="hold">
                          <p:stCondLst>
                            <p:cond delay="0"/>
                          </p:stCondLst>
                        </p:cTn>
                        <p:tgtEl>
                          <p:spTgt spid="128012"/>
                        </p:tgtEl>
                        <p:attrNameLst>
                          <p:attrName>style.visibility</p:attrName>
                        </p:attrNameLst>
                      </p:cBhvr>
                      <p:to>
                        <p:strVal val="visible"/>
                      </p:to>
                    </p:set>
                    <p:anim calcmode="lin" valueType="num">
                      <p:cBhvr>
                        <p:cTn dur="500" fill="hold"/>
                        <p:tgtEl>
                          <p:spTgt spid="128012"/>
                        </p:tgtEl>
                        <p:attrNameLst>
                          <p:attrName>ppt_w</p:attrName>
                        </p:attrNameLst>
                      </p:cBhvr>
                      <p:tavLst>
                        <p:tav tm="0">
                          <p:val>
                            <p:fltVal val="0"/>
                          </p:val>
                        </p:tav>
                        <p:tav tm="100000">
                          <p:val>
                            <p:strVal val="#ppt_w"/>
                          </p:val>
                        </p:tav>
                      </p:tavLst>
                    </p:anim>
                    <p:anim calcmode="lin" valueType="num">
                      <p:cBhvr>
                        <p:cTn dur="500" fill="hold"/>
                        <p:tgtEl>
                          <p:spTgt spid="128012"/>
                        </p:tgtEl>
                        <p:attrNameLst>
                          <p:attrName>ppt_h</p:attrName>
                        </p:attrNameLst>
                      </p:cBhvr>
                      <p:tavLst>
                        <p:tav tm="0">
                          <p:val>
                            <p:fltVal val="0"/>
                          </p:val>
                        </p:tav>
                        <p:tav tm="100000">
                          <p:val>
                            <p:strVal val="#ppt_h"/>
                          </p:val>
                        </p:tav>
                      </p:tavLst>
                    </p:anim>
                    <p:animEffect transition="in" filter="fade">
                      <p:cBhvr>
                        <p:cTn dur="500"/>
                        <p:tgtEl>
                          <p:spTgt spid="128012"/>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Dikey Metin Yer Tutucusu"/>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lvl1pPr>
              <a:defRPr/>
            </a:lvl1pPr>
          </a:lstStyle>
          <a:p>
            <a:endParaRPr lang="tr-TR"/>
          </a:p>
        </p:txBody>
      </p:sp>
      <p:sp>
        <p:nvSpPr>
          <p:cNvPr id="5" name="4 Altbilgi Yer Tutucusu"/>
          <p:cNvSpPr>
            <a:spLocks noGrp="1"/>
          </p:cNvSpPr>
          <p:nvPr>
            <p:ph type="ftr" sz="quarter" idx="11"/>
          </p:nvPr>
        </p:nvSpPr>
        <p:spPr/>
        <p:txBody>
          <a:bodyPr/>
          <a:lstStyle>
            <a:lvl1pPr>
              <a:defRPr/>
            </a:lvl1pPr>
          </a:lstStyle>
          <a:p>
            <a:endParaRPr lang="tr-TR"/>
          </a:p>
        </p:txBody>
      </p:sp>
      <p:sp>
        <p:nvSpPr>
          <p:cNvPr id="6" name="5 Slayt Numarası Yer Tutucusu"/>
          <p:cNvSpPr>
            <a:spLocks noGrp="1"/>
          </p:cNvSpPr>
          <p:nvPr>
            <p:ph type="sldNum" sz="quarter" idx="12"/>
          </p:nvPr>
        </p:nvSpPr>
        <p:spPr/>
        <p:txBody>
          <a:bodyPr/>
          <a:lstStyle>
            <a:lvl1pPr>
              <a:defRPr/>
            </a:lvl1pPr>
          </a:lstStyle>
          <a:p>
            <a:fld id="{E5BB894F-F845-4FFF-AAE4-B55E7120CB36}" type="slidenum">
              <a:rPr lang="tr-TR"/>
              <a:pPr/>
              <a:t>‹#›</a:t>
            </a:fld>
            <a:endParaRPr lang="tr-T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743700" y="277813"/>
            <a:ext cx="1943100" cy="5853112"/>
          </a:xfrm>
        </p:spPr>
        <p:txBody>
          <a:bodyPr vert="eaVert"/>
          <a:lstStyle/>
          <a:p>
            <a:r>
              <a:rPr lang="tr-TR"/>
              <a:t>Asıl başlık stili için tıklatın</a:t>
            </a:r>
          </a:p>
        </p:txBody>
      </p:sp>
      <p:sp>
        <p:nvSpPr>
          <p:cNvPr id="3" name="2 Dikey Metin Yer Tutucusu"/>
          <p:cNvSpPr>
            <a:spLocks noGrp="1"/>
          </p:cNvSpPr>
          <p:nvPr>
            <p:ph type="body" orient="vert" idx="1"/>
          </p:nvPr>
        </p:nvSpPr>
        <p:spPr>
          <a:xfrm>
            <a:off x="914400" y="277813"/>
            <a:ext cx="5676900" cy="5853112"/>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lvl1pPr>
              <a:defRPr/>
            </a:lvl1pPr>
          </a:lstStyle>
          <a:p>
            <a:endParaRPr lang="tr-TR"/>
          </a:p>
        </p:txBody>
      </p:sp>
      <p:sp>
        <p:nvSpPr>
          <p:cNvPr id="5" name="4 Altbilgi Yer Tutucusu"/>
          <p:cNvSpPr>
            <a:spLocks noGrp="1"/>
          </p:cNvSpPr>
          <p:nvPr>
            <p:ph type="ftr" sz="quarter" idx="11"/>
          </p:nvPr>
        </p:nvSpPr>
        <p:spPr/>
        <p:txBody>
          <a:bodyPr/>
          <a:lstStyle>
            <a:lvl1pPr>
              <a:defRPr/>
            </a:lvl1pPr>
          </a:lstStyle>
          <a:p>
            <a:endParaRPr lang="tr-TR"/>
          </a:p>
        </p:txBody>
      </p:sp>
      <p:sp>
        <p:nvSpPr>
          <p:cNvPr id="6" name="5 Slayt Numarası Yer Tutucusu"/>
          <p:cNvSpPr>
            <a:spLocks noGrp="1"/>
          </p:cNvSpPr>
          <p:nvPr>
            <p:ph type="sldNum" sz="quarter" idx="12"/>
          </p:nvPr>
        </p:nvSpPr>
        <p:spPr/>
        <p:txBody>
          <a:bodyPr/>
          <a:lstStyle>
            <a:lvl1pPr>
              <a:defRPr/>
            </a:lvl1pPr>
          </a:lstStyle>
          <a:p>
            <a:fld id="{3BC15DF8-23F1-4381-962A-76A8EC50AD5C}" type="slidenum">
              <a:rPr lang="tr-TR"/>
              <a:pPr/>
              <a:t>‹#›</a:t>
            </a:fld>
            <a:endParaRPr lang="tr-T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Başlık ve Tablo">
    <p:spTree>
      <p:nvGrpSpPr>
        <p:cNvPr id="1" name=""/>
        <p:cNvGrpSpPr/>
        <p:nvPr/>
      </p:nvGrpSpPr>
      <p:grpSpPr>
        <a:xfrm>
          <a:off x="0" y="0"/>
          <a:ext cx="0" cy="0"/>
          <a:chOff x="0" y="0"/>
          <a:chExt cx="0" cy="0"/>
        </a:xfrm>
      </p:grpSpPr>
      <p:sp>
        <p:nvSpPr>
          <p:cNvPr id="2" name="1 Başlık"/>
          <p:cNvSpPr>
            <a:spLocks noGrp="1"/>
          </p:cNvSpPr>
          <p:nvPr>
            <p:ph type="title"/>
          </p:nvPr>
        </p:nvSpPr>
        <p:spPr>
          <a:xfrm>
            <a:off x="914400" y="277813"/>
            <a:ext cx="7772400" cy="1143000"/>
          </a:xfrm>
        </p:spPr>
        <p:txBody>
          <a:bodyPr/>
          <a:lstStyle/>
          <a:p>
            <a:r>
              <a:rPr lang="tr-TR"/>
              <a:t>Asıl başlık stili için tıklatın</a:t>
            </a:r>
          </a:p>
        </p:txBody>
      </p:sp>
      <p:sp>
        <p:nvSpPr>
          <p:cNvPr id="3" name="2 Tablo Yer Tutucusu"/>
          <p:cNvSpPr>
            <a:spLocks noGrp="1"/>
          </p:cNvSpPr>
          <p:nvPr>
            <p:ph type="tbl" idx="1"/>
          </p:nvPr>
        </p:nvSpPr>
        <p:spPr>
          <a:xfrm>
            <a:off x="914400" y="1600200"/>
            <a:ext cx="7772400" cy="4530725"/>
          </a:xfrm>
        </p:spPr>
        <p:txBody>
          <a:bodyPr/>
          <a:lstStyle/>
          <a:p>
            <a:endParaRPr lang="tr-TR"/>
          </a:p>
        </p:txBody>
      </p:sp>
      <p:sp>
        <p:nvSpPr>
          <p:cNvPr id="4" name="3 Veri Yer Tutucusu"/>
          <p:cNvSpPr>
            <a:spLocks noGrp="1"/>
          </p:cNvSpPr>
          <p:nvPr>
            <p:ph type="dt" sz="half" idx="10"/>
          </p:nvPr>
        </p:nvSpPr>
        <p:spPr>
          <a:xfrm>
            <a:off x="914400" y="6251575"/>
            <a:ext cx="1981200" cy="457200"/>
          </a:xfrm>
        </p:spPr>
        <p:txBody>
          <a:bodyPr/>
          <a:lstStyle>
            <a:lvl1pPr>
              <a:defRPr/>
            </a:lvl1pPr>
          </a:lstStyle>
          <a:p>
            <a:endParaRPr lang="tr-TR"/>
          </a:p>
        </p:txBody>
      </p:sp>
      <p:sp>
        <p:nvSpPr>
          <p:cNvPr id="5" name="4 Altbilgi Yer Tutucusu"/>
          <p:cNvSpPr>
            <a:spLocks noGrp="1"/>
          </p:cNvSpPr>
          <p:nvPr>
            <p:ph type="ftr" sz="quarter" idx="11"/>
          </p:nvPr>
        </p:nvSpPr>
        <p:spPr>
          <a:xfrm>
            <a:off x="3352800" y="6248400"/>
            <a:ext cx="2971800" cy="457200"/>
          </a:xfrm>
        </p:spPr>
        <p:txBody>
          <a:bodyPr/>
          <a:lstStyle>
            <a:lvl1pPr>
              <a:defRPr/>
            </a:lvl1pPr>
          </a:lstStyle>
          <a:p>
            <a:endParaRPr lang="tr-TR"/>
          </a:p>
        </p:txBody>
      </p:sp>
      <p:sp>
        <p:nvSpPr>
          <p:cNvPr id="6" name="5 Slayt Numarası Yer Tutucusu"/>
          <p:cNvSpPr>
            <a:spLocks noGrp="1"/>
          </p:cNvSpPr>
          <p:nvPr>
            <p:ph type="sldNum" sz="quarter" idx="12"/>
          </p:nvPr>
        </p:nvSpPr>
        <p:spPr>
          <a:xfrm>
            <a:off x="6781800" y="6248400"/>
            <a:ext cx="1905000" cy="457200"/>
          </a:xfrm>
        </p:spPr>
        <p:txBody>
          <a:bodyPr/>
          <a:lstStyle>
            <a:lvl1pPr>
              <a:defRPr/>
            </a:lvl1pPr>
          </a:lstStyle>
          <a:p>
            <a:fld id="{3DD99045-28E4-46DA-814F-8044D80ADBAC}" type="slidenum">
              <a:rPr lang="tr-TR"/>
              <a:pPr/>
              <a:t>‹#›</a:t>
            </a:fld>
            <a:endParaRPr lang="tr-T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lvl1pPr>
              <a:defRPr/>
            </a:lvl1pPr>
          </a:lstStyle>
          <a:p>
            <a:endParaRPr lang="tr-TR"/>
          </a:p>
        </p:txBody>
      </p:sp>
      <p:sp>
        <p:nvSpPr>
          <p:cNvPr id="5" name="4 Altbilgi Yer Tutucusu"/>
          <p:cNvSpPr>
            <a:spLocks noGrp="1"/>
          </p:cNvSpPr>
          <p:nvPr>
            <p:ph type="ftr" sz="quarter" idx="11"/>
          </p:nvPr>
        </p:nvSpPr>
        <p:spPr/>
        <p:txBody>
          <a:bodyPr/>
          <a:lstStyle>
            <a:lvl1pPr>
              <a:defRPr/>
            </a:lvl1pPr>
          </a:lstStyle>
          <a:p>
            <a:endParaRPr lang="tr-TR"/>
          </a:p>
        </p:txBody>
      </p:sp>
      <p:sp>
        <p:nvSpPr>
          <p:cNvPr id="6" name="5 Slayt Numarası Yer Tutucusu"/>
          <p:cNvSpPr>
            <a:spLocks noGrp="1"/>
          </p:cNvSpPr>
          <p:nvPr>
            <p:ph type="sldNum" sz="quarter" idx="12"/>
          </p:nvPr>
        </p:nvSpPr>
        <p:spPr/>
        <p:txBody>
          <a:bodyPr/>
          <a:lstStyle>
            <a:lvl1pPr>
              <a:defRPr/>
            </a:lvl1pPr>
          </a:lstStyle>
          <a:p>
            <a:fld id="{62938454-947E-440E-8194-299EBC0A254F}" type="slidenum">
              <a:rPr lang="tr-TR"/>
              <a:pPr/>
              <a:t>‹#›</a:t>
            </a:fld>
            <a:endParaRPr lang="tr-T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a:t>Asıl başlık stili için tıklatın</a:t>
            </a: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a:t>Asıl metin stillerini düzenlemek için tıklatın</a:t>
            </a:r>
          </a:p>
        </p:txBody>
      </p:sp>
      <p:sp>
        <p:nvSpPr>
          <p:cNvPr id="4" name="3 Veri Yer Tutucusu"/>
          <p:cNvSpPr>
            <a:spLocks noGrp="1"/>
          </p:cNvSpPr>
          <p:nvPr>
            <p:ph type="dt" sz="half" idx="10"/>
          </p:nvPr>
        </p:nvSpPr>
        <p:spPr/>
        <p:txBody>
          <a:bodyPr/>
          <a:lstStyle>
            <a:lvl1pPr>
              <a:defRPr/>
            </a:lvl1pPr>
          </a:lstStyle>
          <a:p>
            <a:endParaRPr lang="tr-TR"/>
          </a:p>
        </p:txBody>
      </p:sp>
      <p:sp>
        <p:nvSpPr>
          <p:cNvPr id="5" name="4 Altbilgi Yer Tutucusu"/>
          <p:cNvSpPr>
            <a:spLocks noGrp="1"/>
          </p:cNvSpPr>
          <p:nvPr>
            <p:ph type="ftr" sz="quarter" idx="11"/>
          </p:nvPr>
        </p:nvSpPr>
        <p:spPr/>
        <p:txBody>
          <a:bodyPr/>
          <a:lstStyle>
            <a:lvl1pPr>
              <a:defRPr/>
            </a:lvl1pPr>
          </a:lstStyle>
          <a:p>
            <a:endParaRPr lang="tr-TR"/>
          </a:p>
        </p:txBody>
      </p:sp>
      <p:sp>
        <p:nvSpPr>
          <p:cNvPr id="6" name="5 Slayt Numarası Yer Tutucusu"/>
          <p:cNvSpPr>
            <a:spLocks noGrp="1"/>
          </p:cNvSpPr>
          <p:nvPr>
            <p:ph type="sldNum" sz="quarter" idx="12"/>
          </p:nvPr>
        </p:nvSpPr>
        <p:spPr/>
        <p:txBody>
          <a:bodyPr/>
          <a:lstStyle>
            <a:lvl1pPr>
              <a:defRPr/>
            </a:lvl1pPr>
          </a:lstStyle>
          <a:p>
            <a:fld id="{A3C21D58-6BBD-4D77-9F41-A4EFACEBA400}" type="slidenum">
              <a:rPr lang="tr-TR"/>
              <a:pPr/>
              <a:t>‹#›</a:t>
            </a:fld>
            <a:endParaRPr lang="tr-T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İçerik Yer Tutucusu"/>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Veri Yer Tutucusu"/>
          <p:cNvSpPr>
            <a:spLocks noGrp="1"/>
          </p:cNvSpPr>
          <p:nvPr>
            <p:ph type="dt" sz="half" idx="10"/>
          </p:nvPr>
        </p:nvSpPr>
        <p:spPr/>
        <p:txBody>
          <a:bodyPr/>
          <a:lstStyle>
            <a:lvl1pPr>
              <a:defRPr/>
            </a:lvl1pPr>
          </a:lstStyle>
          <a:p>
            <a:endParaRPr lang="tr-TR"/>
          </a:p>
        </p:txBody>
      </p:sp>
      <p:sp>
        <p:nvSpPr>
          <p:cNvPr id="6" name="5 Altbilgi Yer Tutucusu"/>
          <p:cNvSpPr>
            <a:spLocks noGrp="1"/>
          </p:cNvSpPr>
          <p:nvPr>
            <p:ph type="ftr" sz="quarter" idx="11"/>
          </p:nvPr>
        </p:nvSpPr>
        <p:spPr/>
        <p:txBody>
          <a:bodyPr/>
          <a:lstStyle>
            <a:lvl1pPr>
              <a:defRPr/>
            </a:lvl1pPr>
          </a:lstStyle>
          <a:p>
            <a:endParaRPr lang="tr-TR"/>
          </a:p>
        </p:txBody>
      </p:sp>
      <p:sp>
        <p:nvSpPr>
          <p:cNvPr id="7" name="6 Slayt Numarası Yer Tutucusu"/>
          <p:cNvSpPr>
            <a:spLocks noGrp="1"/>
          </p:cNvSpPr>
          <p:nvPr>
            <p:ph type="sldNum" sz="quarter" idx="12"/>
          </p:nvPr>
        </p:nvSpPr>
        <p:spPr/>
        <p:txBody>
          <a:bodyPr/>
          <a:lstStyle>
            <a:lvl1pPr>
              <a:defRPr/>
            </a:lvl1pPr>
          </a:lstStyle>
          <a:p>
            <a:fld id="{5A696532-6DA6-4CF5-8AA1-09D45290167E}" type="slidenum">
              <a:rPr lang="tr-TR"/>
              <a:pPr/>
              <a:t>‹#›</a:t>
            </a:fld>
            <a:endParaRPr lang="tr-T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143000"/>
          </a:xfrm>
        </p:spPr>
        <p:txBody>
          <a:bodyPr/>
          <a:lstStyle>
            <a:lvl1pPr>
              <a:defRPr/>
            </a:lvl1pPr>
          </a:lstStyle>
          <a:p>
            <a:r>
              <a:rPr lang="tr-TR"/>
              <a:t>Asıl başlık stili için tıklatın</a:t>
            </a: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6 Veri Yer Tutucusu"/>
          <p:cNvSpPr>
            <a:spLocks noGrp="1"/>
          </p:cNvSpPr>
          <p:nvPr>
            <p:ph type="dt" sz="half" idx="10"/>
          </p:nvPr>
        </p:nvSpPr>
        <p:spPr/>
        <p:txBody>
          <a:bodyPr/>
          <a:lstStyle>
            <a:lvl1pPr>
              <a:defRPr/>
            </a:lvl1pPr>
          </a:lstStyle>
          <a:p>
            <a:endParaRPr lang="tr-TR"/>
          </a:p>
        </p:txBody>
      </p:sp>
      <p:sp>
        <p:nvSpPr>
          <p:cNvPr id="8" name="7 Altbilgi Yer Tutucusu"/>
          <p:cNvSpPr>
            <a:spLocks noGrp="1"/>
          </p:cNvSpPr>
          <p:nvPr>
            <p:ph type="ftr" sz="quarter" idx="11"/>
          </p:nvPr>
        </p:nvSpPr>
        <p:spPr/>
        <p:txBody>
          <a:bodyPr/>
          <a:lstStyle>
            <a:lvl1pPr>
              <a:defRPr/>
            </a:lvl1pPr>
          </a:lstStyle>
          <a:p>
            <a:endParaRPr lang="tr-TR"/>
          </a:p>
        </p:txBody>
      </p:sp>
      <p:sp>
        <p:nvSpPr>
          <p:cNvPr id="9" name="8 Slayt Numarası Yer Tutucusu"/>
          <p:cNvSpPr>
            <a:spLocks noGrp="1"/>
          </p:cNvSpPr>
          <p:nvPr>
            <p:ph type="sldNum" sz="quarter" idx="12"/>
          </p:nvPr>
        </p:nvSpPr>
        <p:spPr/>
        <p:txBody>
          <a:bodyPr/>
          <a:lstStyle>
            <a:lvl1pPr>
              <a:defRPr/>
            </a:lvl1pPr>
          </a:lstStyle>
          <a:p>
            <a:fld id="{9A262E37-BAFD-4A9E-9DBF-EF466A252B49}" type="slidenum">
              <a:rPr lang="tr-TR"/>
              <a:pPr/>
              <a:t>‹#›</a:t>
            </a:fld>
            <a:endParaRPr lang="tr-T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Veri Yer Tutucusu"/>
          <p:cNvSpPr>
            <a:spLocks noGrp="1"/>
          </p:cNvSpPr>
          <p:nvPr>
            <p:ph type="dt" sz="half" idx="10"/>
          </p:nvPr>
        </p:nvSpPr>
        <p:spPr/>
        <p:txBody>
          <a:bodyPr/>
          <a:lstStyle>
            <a:lvl1pPr>
              <a:defRPr/>
            </a:lvl1pPr>
          </a:lstStyle>
          <a:p>
            <a:endParaRPr lang="tr-TR"/>
          </a:p>
        </p:txBody>
      </p:sp>
      <p:sp>
        <p:nvSpPr>
          <p:cNvPr id="4" name="3 Altbilgi Yer Tutucusu"/>
          <p:cNvSpPr>
            <a:spLocks noGrp="1"/>
          </p:cNvSpPr>
          <p:nvPr>
            <p:ph type="ftr" sz="quarter" idx="11"/>
          </p:nvPr>
        </p:nvSpPr>
        <p:spPr/>
        <p:txBody>
          <a:bodyPr/>
          <a:lstStyle>
            <a:lvl1pPr>
              <a:defRPr/>
            </a:lvl1pPr>
          </a:lstStyle>
          <a:p>
            <a:endParaRPr lang="tr-TR"/>
          </a:p>
        </p:txBody>
      </p:sp>
      <p:sp>
        <p:nvSpPr>
          <p:cNvPr id="5" name="4 Slayt Numarası Yer Tutucusu"/>
          <p:cNvSpPr>
            <a:spLocks noGrp="1"/>
          </p:cNvSpPr>
          <p:nvPr>
            <p:ph type="sldNum" sz="quarter" idx="12"/>
          </p:nvPr>
        </p:nvSpPr>
        <p:spPr/>
        <p:txBody>
          <a:bodyPr/>
          <a:lstStyle>
            <a:lvl1pPr>
              <a:defRPr/>
            </a:lvl1pPr>
          </a:lstStyle>
          <a:p>
            <a:fld id="{99CE4409-3404-45A9-9388-0BFB91124C0B}" type="slidenum">
              <a:rPr lang="tr-TR"/>
              <a:pPr/>
              <a:t>‹#›</a:t>
            </a:fld>
            <a:endParaRPr lang="tr-T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lvl1pPr>
              <a:defRPr/>
            </a:lvl1pPr>
          </a:lstStyle>
          <a:p>
            <a:endParaRPr lang="tr-TR"/>
          </a:p>
        </p:txBody>
      </p:sp>
      <p:sp>
        <p:nvSpPr>
          <p:cNvPr id="3" name="2 Altbilgi Yer Tutucusu"/>
          <p:cNvSpPr>
            <a:spLocks noGrp="1"/>
          </p:cNvSpPr>
          <p:nvPr>
            <p:ph type="ftr" sz="quarter" idx="11"/>
          </p:nvPr>
        </p:nvSpPr>
        <p:spPr/>
        <p:txBody>
          <a:bodyPr/>
          <a:lstStyle>
            <a:lvl1pPr>
              <a:defRPr/>
            </a:lvl1pPr>
          </a:lstStyle>
          <a:p>
            <a:endParaRPr lang="tr-TR"/>
          </a:p>
        </p:txBody>
      </p:sp>
      <p:sp>
        <p:nvSpPr>
          <p:cNvPr id="4" name="3 Slayt Numarası Yer Tutucusu"/>
          <p:cNvSpPr>
            <a:spLocks noGrp="1"/>
          </p:cNvSpPr>
          <p:nvPr>
            <p:ph type="sldNum" sz="quarter" idx="12"/>
          </p:nvPr>
        </p:nvSpPr>
        <p:spPr/>
        <p:txBody>
          <a:bodyPr/>
          <a:lstStyle>
            <a:lvl1pPr>
              <a:defRPr/>
            </a:lvl1pPr>
          </a:lstStyle>
          <a:p>
            <a:fld id="{C0728FB9-B87B-443A-BD74-3FFD73BEE07C}" type="slidenum">
              <a:rPr lang="tr-TR"/>
              <a:pPr/>
              <a:t>‹#›</a:t>
            </a:fld>
            <a:endParaRPr lang="tr-T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a:t>Asıl başlık stili için tıklatın</a:t>
            </a: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lvl1pPr>
              <a:defRPr/>
            </a:lvl1pPr>
          </a:lstStyle>
          <a:p>
            <a:endParaRPr lang="tr-TR"/>
          </a:p>
        </p:txBody>
      </p:sp>
      <p:sp>
        <p:nvSpPr>
          <p:cNvPr id="6" name="5 Altbilgi Yer Tutucusu"/>
          <p:cNvSpPr>
            <a:spLocks noGrp="1"/>
          </p:cNvSpPr>
          <p:nvPr>
            <p:ph type="ftr" sz="quarter" idx="11"/>
          </p:nvPr>
        </p:nvSpPr>
        <p:spPr/>
        <p:txBody>
          <a:bodyPr/>
          <a:lstStyle>
            <a:lvl1pPr>
              <a:defRPr/>
            </a:lvl1pPr>
          </a:lstStyle>
          <a:p>
            <a:endParaRPr lang="tr-TR"/>
          </a:p>
        </p:txBody>
      </p:sp>
      <p:sp>
        <p:nvSpPr>
          <p:cNvPr id="7" name="6 Slayt Numarası Yer Tutucusu"/>
          <p:cNvSpPr>
            <a:spLocks noGrp="1"/>
          </p:cNvSpPr>
          <p:nvPr>
            <p:ph type="sldNum" sz="quarter" idx="12"/>
          </p:nvPr>
        </p:nvSpPr>
        <p:spPr/>
        <p:txBody>
          <a:bodyPr/>
          <a:lstStyle>
            <a:lvl1pPr>
              <a:defRPr/>
            </a:lvl1pPr>
          </a:lstStyle>
          <a:p>
            <a:fld id="{E0273581-E724-41A6-86CD-8B5A1AAC0B7F}" type="slidenum">
              <a:rPr lang="tr-TR"/>
              <a:pPr/>
              <a:t>‹#›</a:t>
            </a:fld>
            <a:endParaRPr lang="tr-T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a:t>Asıl başlık stili için tıklatın</a:t>
            </a: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lvl1pPr>
              <a:defRPr/>
            </a:lvl1pPr>
          </a:lstStyle>
          <a:p>
            <a:endParaRPr lang="tr-TR"/>
          </a:p>
        </p:txBody>
      </p:sp>
      <p:sp>
        <p:nvSpPr>
          <p:cNvPr id="6" name="5 Altbilgi Yer Tutucusu"/>
          <p:cNvSpPr>
            <a:spLocks noGrp="1"/>
          </p:cNvSpPr>
          <p:nvPr>
            <p:ph type="ftr" sz="quarter" idx="11"/>
          </p:nvPr>
        </p:nvSpPr>
        <p:spPr/>
        <p:txBody>
          <a:bodyPr/>
          <a:lstStyle>
            <a:lvl1pPr>
              <a:defRPr/>
            </a:lvl1pPr>
          </a:lstStyle>
          <a:p>
            <a:endParaRPr lang="tr-TR"/>
          </a:p>
        </p:txBody>
      </p:sp>
      <p:sp>
        <p:nvSpPr>
          <p:cNvPr id="7" name="6 Slayt Numarası Yer Tutucusu"/>
          <p:cNvSpPr>
            <a:spLocks noGrp="1"/>
          </p:cNvSpPr>
          <p:nvPr>
            <p:ph type="sldNum" sz="quarter" idx="12"/>
          </p:nvPr>
        </p:nvSpPr>
        <p:spPr/>
        <p:txBody>
          <a:bodyPr/>
          <a:lstStyle>
            <a:lvl1pPr>
              <a:defRPr/>
            </a:lvl1pPr>
          </a:lstStyle>
          <a:p>
            <a:fld id="{7D8EFE18-27BD-448D-937F-FDA32F2F7410}" type="slidenum">
              <a:rPr lang="tr-TR"/>
              <a:pPr/>
              <a:t>‹#›</a:t>
            </a:fld>
            <a:endParaRPr lang="tr-T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6978" name="Group 2"/>
          <p:cNvGrpSpPr>
            <a:grpSpLocks/>
          </p:cNvGrpSpPr>
          <p:nvPr/>
        </p:nvGrpSpPr>
        <p:grpSpPr bwMode="auto">
          <a:xfrm>
            <a:off x="0" y="0"/>
            <a:ext cx="8686800" cy="4876800"/>
            <a:chOff x="0" y="0"/>
            <a:chExt cx="5472" cy="3072"/>
          </a:xfrm>
        </p:grpSpPr>
        <p:sp>
          <p:nvSpPr>
            <p:cNvPr id="126979"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endParaRPr lang="tr-TR" sz="2400">
                <a:latin typeface="Times New Roman" pitchFamily="18" charset="0"/>
              </a:endParaRPr>
            </a:p>
          </p:txBody>
        </p:sp>
        <p:grpSp>
          <p:nvGrpSpPr>
            <p:cNvPr id="126980" name="Group 4"/>
            <p:cNvGrpSpPr>
              <a:grpSpLocks/>
            </p:cNvGrpSpPr>
            <p:nvPr/>
          </p:nvGrpSpPr>
          <p:grpSpPr bwMode="auto">
            <a:xfrm>
              <a:off x="240" y="893"/>
              <a:ext cx="5232" cy="115"/>
              <a:chOff x="240" y="893"/>
              <a:chExt cx="5232" cy="115"/>
            </a:xfrm>
          </p:grpSpPr>
          <p:sp>
            <p:nvSpPr>
              <p:cNvPr id="126981"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endParaRPr lang="tr-TR" sz="2400">
                  <a:latin typeface="Times New Roman" pitchFamily="18" charset="0"/>
                </a:endParaRPr>
              </a:p>
            </p:txBody>
          </p:sp>
          <p:sp>
            <p:nvSpPr>
              <p:cNvPr id="126982"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tr-TR"/>
              </a:p>
            </p:txBody>
          </p:sp>
        </p:grpSp>
      </p:grpSp>
      <p:sp>
        <p:nvSpPr>
          <p:cNvPr id="126983"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tr-TR"/>
              <a:t>Asıl başlık stili için tıklatın</a:t>
            </a:r>
          </a:p>
        </p:txBody>
      </p:sp>
      <p:sp>
        <p:nvSpPr>
          <p:cNvPr id="126984"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126985"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tr-TR"/>
          </a:p>
        </p:txBody>
      </p:sp>
      <p:sp>
        <p:nvSpPr>
          <p:cNvPr id="126986"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tr-TR"/>
          </a:p>
        </p:txBody>
      </p:sp>
      <p:sp>
        <p:nvSpPr>
          <p:cNvPr id="126987"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964B0188-8DBB-461B-80D8-4B2CCB08207D}" type="slidenum">
              <a:rPr lang="tr-TR"/>
              <a:pPr/>
              <a:t>‹#›</a:t>
            </a:fld>
            <a:endParaRPr lang="tr-TR"/>
          </a:p>
        </p:txBody>
      </p:sp>
      <p:sp>
        <p:nvSpPr>
          <p:cNvPr id="126988"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tr-T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126983"/>
                                        </p:tgtEl>
                                        <p:attrNameLst>
                                          <p:attrName>style.visibility</p:attrName>
                                        </p:attrNameLst>
                                      </p:cBhvr>
                                      <p:to>
                                        <p:strVal val="visible"/>
                                      </p:to>
                                    </p:set>
                                    <p:animEffect transition="in" filter="fade">
                                      <p:cBhvr>
                                        <p:cTn id="7" dur="768" decel="100000"/>
                                        <p:tgtEl>
                                          <p:spTgt spid="126983"/>
                                        </p:tgtEl>
                                      </p:cBhvr>
                                    </p:animEffect>
                                    <p:animScale>
                                      <p:cBhvr>
                                        <p:cTn id="8" dur="768" decel="100000"/>
                                        <p:tgtEl>
                                          <p:spTgt spid="126983"/>
                                        </p:tgtEl>
                                      </p:cBhvr>
                                      <p:from x="10000" y="10000"/>
                                      <p:to x="200000" y="450000"/>
                                    </p:animScale>
                                    <p:animScale>
                                      <p:cBhvr>
                                        <p:cTn id="9" dur="1230" accel="100000" fill="hold">
                                          <p:stCondLst>
                                            <p:cond delay="768"/>
                                          </p:stCondLst>
                                        </p:cTn>
                                        <p:tgtEl>
                                          <p:spTgt spid="126983"/>
                                        </p:tgtEl>
                                      </p:cBhvr>
                                      <p:from x="200000" y="450000"/>
                                      <p:to x="100000" y="100000"/>
                                    </p:animScale>
                                    <p:set>
                                      <p:cBhvr>
                                        <p:cTn id="10" dur="768" fill="hold"/>
                                        <p:tgtEl>
                                          <p:spTgt spid="126983"/>
                                        </p:tgtEl>
                                        <p:attrNameLst>
                                          <p:attrName>ppt_x</p:attrName>
                                        </p:attrNameLst>
                                      </p:cBhvr>
                                      <p:to>
                                        <p:strVal val="(0.5)"/>
                                      </p:to>
                                    </p:set>
                                    <p:anim from="(0.5)" to="(#ppt_x)" calcmode="lin" valueType="num">
                                      <p:cBhvr>
                                        <p:cTn id="11" dur="1230" accel="100000" fill="hold">
                                          <p:stCondLst>
                                            <p:cond delay="768"/>
                                          </p:stCondLst>
                                        </p:cTn>
                                        <p:tgtEl>
                                          <p:spTgt spid="126983"/>
                                        </p:tgtEl>
                                        <p:attrNameLst>
                                          <p:attrName>ppt_x</p:attrName>
                                        </p:attrNameLst>
                                      </p:cBhvr>
                                    </p:anim>
                                    <p:set>
                                      <p:cBhvr>
                                        <p:cTn id="12" dur="768" fill="hold"/>
                                        <p:tgtEl>
                                          <p:spTgt spid="126983"/>
                                        </p:tgtEl>
                                        <p:attrNameLst>
                                          <p:attrName>ppt_y</p:attrName>
                                        </p:attrNameLst>
                                      </p:cBhvr>
                                      <p:to>
                                        <p:strVal val="(#ppt_y+0.4)"/>
                                      </p:to>
                                    </p:set>
                                    <p:anim from="(#ppt_y+0.4)" to="(#ppt_y)" calcmode="lin" valueType="num">
                                      <p:cBhvr>
                                        <p:cTn id="13" dur="1230" accel="100000" fill="hold">
                                          <p:stCondLst>
                                            <p:cond delay="768"/>
                                          </p:stCondLst>
                                        </p:cTn>
                                        <p:tgtEl>
                                          <p:spTgt spid="126983"/>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126984">
                                            <p:txEl>
                                              <p:pRg st="0" end="0"/>
                                            </p:txEl>
                                          </p:spTgt>
                                        </p:tgtEl>
                                        <p:attrNameLst>
                                          <p:attrName>style.visibility</p:attrName>
                                        </p:attrNameLst>
                                      </p:cBhvr>
                                      <p:to>
                                        <p:strVal val="visible"/>
                                      </p:to>
                                    </p:set>
                                    <p:anim calcmode="lin" valueType="num">
                                      <p:cBhvr>
                                        <p:cTn id="18" dur="500" fill="hold"/>
                                        <p:tgtEl>
                                          <p:spTgt spid="126984">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126984">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126984">
                                            <p:txEl>
                                              <p:pRg st="0" end="0"/>
                                            </p:txEl>
                                          </p:spTgt>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126984">
                                            <p:txEl>
                                              <p:pRg st="1" end="1"/>
                                            </p:txEl>
                                          </p:spTgt>
                                        </p:tgtEl>
                                        <p:attrNameLst>
                                          <p:attrName>style.visibility</p:attrName>
                                        </p:attrNameLst>
                                      </p:cBhvr>
                                      <p:to>
                                        <p:strVal val="visible"/>
                                      </p:to>
                                    </p:set>
                                    <p:anim calcmode="lin" valueType="num">
                                      <p:cBhvr>
                                        <p:cTn id="23" dur="500" fill="hold"/>
                                        <p:tgtEl>
                                          <p:spTgt spid="126984">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126984">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126984">
                                            <p:txEl>
                                              <p:pRg st="1" end="1"/>
                                            </p:txEl>
                                          </p:spTgt>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126984">
                                            <p:txEl>
                                              <p:pRg st="2" end="2"/>
                                            </p:txEl>
                                          </p:spTgt>
                                        </p:tgtEl>
                                        <p:attrNameLst>
                                          <p:attrName>style.visibility</p:attrName>
                                        </p:attrNameLst>
                                      </p:cBhvr>
                                      <p:to>
                                        <p:strVal val="visible"/>
                                      </p:to>
                                    </p:set>
                                    <p:anim calcmode="lin" valueType="num">
                                      <p:cBhvr>
                                        <p:cTn id="28" dur="500" fill="hold"/>
                                        <p:tgtEl>
                                          <p:spTgt spid="126984">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126984">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126984">
                                            <p:txEl>
                                              <p:pRg st="2" end="2"/>
                                            </p:txEl>
                                          </p:spTgt>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126984">
                                            <p:txEl>
                                              <p:pRg st="3" end="3"/>
                                            </p:txEl>
                                          </p:spTgt>
                                        </p:tgtEl>
                                        <p:attrNameLst>
                                          <p:attrName>style.visibility</p:attrName>
                                        </p:attrNameLst>
                                      </p:cBhvr>
                                      <p:to>
                                        <p:strVal val="visible"/>
                                      </p:to>
                                    </p:set>
                                    <p:anim calcmode="lin" valueType="num">
                                      <p:cBhvr>
                                        <p:cTn id="33" dur="500" fill="hold"/>
                                        <p:tgtEl>
                                          <p:spTgt spid="126984">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126984">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126984">
                                            <p:txEl>
                                              <p:pRg st="3" end="3"/>
                                            </p:txEl>
                                          </p:spTgt>
                                        </p:tgtEl>
                                      </p:cBhvr>
                                    </p:animEffect>
                                  </p:childTnLst>
                                </p:cTn>
                              </p:par>
                              <p:par>
                                <p:cTn id="36" presetID="53" presetClass="entr" presetSubtype="0" fill="hold" grpId="0" nodeType="withEffect">
                                  <p:stCondLst>
                                    <p:cond delay="0"/>
                                  </p:stCondLst>
                                  <p:childTnLst>
                                    <p:set>
                                      <p:cBhvr>
                                        <p:cTn id="37" dur="1" fill="hold">
                                          <p:stCondLst>
                                            <p:cond delay="0"/>
                                          </p:stCondLst>
                                        </p:cTn>
                                        <p:tgtEl>
                                          <p:spTgt spid="126984">
                                            <p:txEl>
                                              <p:pRg st="4" end="4"/>
                                            </p:txEl>
                                          </p:spTgt>
                                        </p:tgtEl>
                                        <p:attrNameLst>
                                          <p:attrName>style.visibility</p:attrName>
                                        </p:attrNameLst>
                                      </p:cBhvr>
                                      <p:to>
                                        <p:strVal val="visible"/>
                                      </p:to>
                                    </p:set>
                                    <p:anim calcmode="lin" valueType="num">
                                      <p:cBhvr>
                                        <p:cTn id="38" dur="500" fill="hold"/>
                                        <p:tgtEl>
                                          <p:spTgt spid="126984">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126984">
                                            <p:txEl>
                                              <p:pRg st="4" end="4"/>
                                            </p:txEl>
                                          </p:spTgt>
                                        </p:tgtEl>
                                        <p:attrNameLst>
                                          <p:attrName>ppt_h</p:attrName>
                                        </p:attrNameLst>
                                      </p:cBhvr>
                                      <p:tavLst>
                                        <p:tav tm="0">
                                          <p:val>
                                            <p:fltVal val="0"/>
                                          </p:val>
                                        </p:tav>
                                        <p:tav tm="100000">
                                          <p:val>
                                            <p:strVal val="#ppt_h"/>
                                          </p:val>
                                        </p:tav>
                                      </p:tavLst>
                                    </p:anim>
                                    <p:animEffect transition="in" filter="fade">
                                      <p:cBhvr>
                                        <p:cTn id="40" dur="500"/>
                                        <p:tgtEl>
                                          <p:spTgt spid="12698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3" grpId="0"/>
      <p:bldP spid="126984" grpId="0" build="p">
        <p:tmplLst>
          <p:tmpl lvl="1">
            <p:tnLst>
              <p:par>
                <p:cTn presetID="53" presetClass="entr" presetSubtype="0" fill="hold" nodeType="clickEffect">
                  <p:stCondLst>
                    <p:cond delay="0"/>
                  </p:stCondLst>
                  <p:childTnLst>
                    <p:set>
                      <p:cBhvr>
                        <p:cTn dur="1" fill="hold">
                          <p:stCondLst>
                            <p:cond delay="0"/>
                          </p:stCondLst>
                        </p:cTn>
                        <p:tgtEl>
                          <p:spTgt spid="126984"/>
                        </p:tgtEl>
                        <p:attrNameLst>
                          <p:attrName>style.visibility</p:attrName>
                        </p:attrNameLst>
                      </p:cBhvr>
                      <p:to>
                        <p:strVal val="visible"/>
                      </p:to>
                    </p:set>
                    <p:anim calcmode="lin" valueType="num">
                      <p:cBhvr>
                        <p:cTn dur="500" fill="hold"/>
                        <p:tgtEl>
                          <p:spTgt spid="126984"/>
                        </p:tgtEl>
                        <p:attrNameLst>
                          <p:attrName>ppt_w</p:attrName>
                        </p:attrNameLst>
                      </p:cBhvr>
                      <p:tavLst>
                        <p:tav tm="0">
                          <p:val>
                            <p:fltVal val="0"/>
                          </p:val>
                        </p:tav>
                        <p:tav tm="100000">
                          <p:val>
                            <p:strVal val="#ppt_w"/>
                          </p:val>
                        </p:tav>
                      </p:tavLst>
                    </p:anim>
                    <p:anim calcmode="lin" valueType="num">
                      <p:cBhvr>
                        <p:cTn dur="500" fill="hold"/>
                        <p:tgtEl>
                          <p:spTgt spid="126984"/>
                        </p:tgtEl>
                        <p:attrNameLst>
                          <p:attrName>ppt_h</p:attrName>
                        </p:attrNameLst>
                      </p:cBhvr>
                      <p:tavLst>
                        <p:tav tm="0">
                          <p:val>
                            <p:fltVal val="0"/>
                          </p:val>
                        </p:tav>
                        <p:tav tm="100000">
                          <p:val>
                            <p:strVal val="#ppt_h"/>
                          </p:val>
                        </p:tav>
                      </p:tavLst>
                    </p:anim>
                    <p:animEffect transition="in" filter="fade">
                      <p:cBhvr>
                        <p:cTn dur="500"/>
                        <p:tgtEl>
                          <p:spTgt spid="126984"/>
                        </p:tgtEl>
                      </p:cBhvr>
                    </p:animEffect>
                  </p:childTnLst>
                </p:cTn>
              </p:par>
            </p:tnLst>
          </p:tmpl>
          <p:tmpl lvl="2">
            <p:tnLst>
              <p:par>
                <p:cTn presetID="53" presetClass="entr" presetSubtype="0" fill="hold" nodeType="withEffect">
                  <p:stCondLst>
                    <p:cond delay="0"/>
                  </p:stCondLst>
                  <p:childTnLst>
                    <p:set>
                      <p:cBhvr>
                        <p:cTn dur="1" fill="hold">
                          <p:stCondLst>
                            <p:cond delay="0"/>
                          </p:stCondLst>
                        </p:cTn>
                        <p:tgtEl>
                          <p:spTgt spid="126984"/>
                        </p:tgtEl>
                        <p:attrNameLst>
                          <p:attrName>style.visibility</p:attrName>
                        </p:attrNameLst>
                      </p:cBhvr>
                      <p:to>
                        <p:strVal val="visible"/>
                      </p:to>
                    </p:set>
                    <p:anim calcmode="lin" valueType="num">
                      <p:cBhvr>
                        <p:cTn dur="500" fill="hold"/>
                        <p:tgtEl>
                          <p:spTgt spid="126984"/>
                        </p:tgtEl>
                        <p:attrNameLst>
                          <p:attrName>ppt_w</p:attrName>
                        </p:attrNameLst>
                      </p:cBhvr>
                      <p:tavLst>
                        <p:tav tm="0">
                          <p:val>
                            <p:fltVal val="0"/>
                          </p:val>
                        </p:tav>
                        <p:tav tm="100000">
                          <p:val>
                            <p:strVal val="#ppt_w"/>
                          </p:val>
                        </p:tav>
                      </p:tavLst>
                    </p:anim>
                    <p:anim calcmode="lin" valueType="num">
                      <p:cBhvr>
                        <p:cTn dur="500" fill="hold"/>
                        <p:tgtEl>
                          <p:spTgt spid="126984"/>
                        </p:tgtEl>
                        <p:attrNameLst>
                          <p:attrName>ppt_h</p:attrName>
                        </p:attrNameLst>
                      </p:cBhvr>
                      <p:tavLst>
                        <p:tav tm="0">
                          <p:val>
                            <p:fltVal val="0"/>
                          </p:val>
                        </p:tav>
                        <p:tav tm="100000">
                          <p:val>
                            <p:strVal val="#ppt_h"/>
                          </p:val>
                        </p:tav>
                      </p:tavLst>
                    </p:anim>
                    <p:animEffect transition="in" filter="fade">
                      <p:cBhvr>
                        <p:cTn dur="500"/>
                        <p:tgtEl>
                          <p:spTgt spid="126984"/>
                        </p:tgtEl>
                      </p:cBhvr>
                    </p:animEffect>
                  </p:childTnLst>
                </p:cTn>
              </p:par>
            </p:tnLst>
          </p:tmpl>
          <p:tmpl lvl="3">
            <p:tnLst>
              <p:par>
                <p:cTn presetID="53" presetClass="entr" presetSubtype="0" fill="hold" nodeType="withEffect">
                  <p:stCondLst>
                    <p:cond delay="0"/>
                  </p:stCondLst>
                  <p:childTnLst>
                    <p:set>
                      <p:cBhvr>
                        <p:cTn dur="1" fill="hold">
                          <p:stCondLst>
                            <p:cond delay="0"/>
                          </p:stCondLst>
                        </p:cTn>
                        <p:tgtEl>
                          <p:spTgt spid="126984"/>
                        </p:tgtEl>
                        <p:attrNameLst>
                          <p:attrName>style.visibility</p:attrName>
                        </p:attrNameLst>
                      </p:cBhvr>
                      <p:to>
                        <p:strVal val="visible"/>
                      </p:to>
                    </p:set>
                    <p:anim calcmode="lin" valueType="num">
                      <p:cBhvr>
                        <p:cTn dur="500" fill="hold"/>
                        <p:tgtEl>
                          <p:spTgt spid="126984"/>
                        </p:tgtEl>
                        <p:attrNameLst>
                          <p:attrName>ppt_w</p:attrName>
                        </p:attrNameLst>
                      </p:cBhvr>
                      <p:tavLst>
                        <p:tav tm="0">
                          <p:val>
                            <p:fltVal val="0"/>
                          </p:val>
                        </p:tav>
                        <p:tav tm="100000">
                          <p:val>
                            <p:strVal val="#ppt_w"/>
                          </p:val>
                        </p:tav>
                      </p:tavLst>
                    </p:anim>
                    <p:anim calcmode="lin" valueType="num">
                      <p:cBhvr>
                        <p:cTn dur="500" fill="hold"/>
                        <p:tgtEl>
                          <p:spTgt spid="126984"/>
                        </p:tgtEl>
                        <p:attrNameLst>
                          <p:attrName>ppt_h</p:attrName>
                        </p:attrNameLst>
                      </p:cBhvr>
                      <p:tavLst>
                        <p:tav tm="0">
                          <p:val>
                            <p:fltVal val="0"/>
                          </p:val>
                        </p:tav>
                        <p:tav tm="100000">
                          <p:val>
                            <p:strVal val="#ppt_h"/>
                          </p:val>
                        </p:tav>
                      </p:tavLst>
                    </p:anim>
                    <p:animEffect transition="in" filter="fade">
                      <p:cBhvr>
                        <p:cTn dur="500"/>
                        <p:tgtEl>
                          <p:spTgt spid="126984"/>
                        </p:tgtEl>
                      </p:cBhvr>
                    </p:animEffect>
                  </p:childTnLst>
                </p:cTn>
              </p:par>
            </p:tnLst>
          </p:tmpl>
          <p:tmpl lvl="4">
            <p:tnLst>
              <p:par>
                <p:cTn presetID="53" presetClass="entr" presetSubtype="0" fill="hold" nodeType="withEffect">
                  <p:stCondLst>
                    <p:cond delay="0"/>
                  </p:stCondLst>
                  <p:childTnLst>
                    <p:set>
                      <p:cBhvr>
                        <p:cTn dur="1" fill="hold">
                          <p:stCondLst>
                            <p:cond delay="0"/>
                          </p:stCondLst>
                        </p:cTn>
                        <p:tgtEl>
                          <p:spTgt spid="126984"/>
                        </p:tgtEl>
                        <p:attrNameLst>
                          <p:attrName>style.visibility</p:attrName>
                        </p:attrNameLst>
                      </p:cBhvr>
                      <p:to>
                        <p:strVal val="visible"/>
                      </p:to>
                    </p:set>
                    <p:anim calcmode="lin" valueType="num">
                      <p:cBhvr>
                        <p:cTn dur="500" fill="hold"/>
                        <p:tgtEl>
                          <p:spTgt spid="126984"/>
                        </p:tgtEl>
                        <p:attrNameLst>
                          <p:attrName>ppt_w</p:attrName>
                        </p:attrNameLst>
                      </p:cBhvr>
                      <p:tavLst>
                        <p:tav tm="0">
                          <p:val>
                            <p:fltVal val="0"/>
                          </p:val>
                        </p:tav>
                        <p:tav tm="100000">
                          <p:val>
                            <p:strVal val="#ppt_w"/>
                          </p:val>
                        </p:tav>
                      </p:tavLst>
                    </p:anim>
                    <p:anim calcmode="lin" valueType="num">
                      <p:cBhvr>
                        <p:cTn dur="500" fill="hold"/>
                        <p:tgtEl>
                          <p:spTgt spid="126984"/>
                        </p:tgtEl>
                        <p:attrNameLst>
                          <p:attrName>ppt_h</p:attrName>
                        </p:attrNameLst>
                      </p:cBhvr>
                      <p:tavLst>
                        <p:tav tm="0">
                          <p:val>
                            <p:fltVal val="0"/>
                          </p:val>
                        </p:tav>
                        <p:tav tm="100000">
                          <p:val>
                            <p:strVal val="#ppt_h"/>
                          </p:val>
                        </p:tav>
                      </p:tavLst>
                    </p:anim>
                    <p:animEffect transition="in" filter="fade">
                      <p:cBhvr>
                        <p:cTn dur="500"/>
                        <p:tgtEl>
                          <p:spTgt spid="126984"/>
                        </p:tgtEl>
                      </p:cBhvr>
                    </p:animEffect>
                  </p:childTnLst>
                </p:cTn>
              </p:par>
            </p:tnLst>
          </p:tmpl>
          <p:tmpl lvl="5">
            <p:tnLst>
              <p:par>
                <p:cTn presetID="53" presetClass="entr" presetSubtype="0" fill="hold" nodeType="withEffect">
                  <p:stCondLst>
                    <p:cond delay="0"/>
                  </p:stCondLst>
                  <p:childTnLst>
                    <p:set>
                      <p:cBhvr>
                        <p:cTn dur="1" fill="hold">
                          <p:stCondLst>
                            <p:cond delay="0"/>
                          </p:stCondLst>
                        </p:cTn>
                        <p:tgtEl>
                          <p:spTgt spid="126984"/>
                        </p:tgtEl>
                        <p:attrNameLst>
                          <p:attrName>style.visibility</p:attrName>
                        </p:attrNameLst>
                      </p:cBhvr>
                      <p:to>
                        <p:strVal val="visible"/>
                      </p:to>
                    </p:set>
                    <p:anim calcmode="lin" valueType="num">
                      <p:cBhvr>
                        <p:cTn dur="500" fill="hold"/>
                        <p:tgtEl>
                          <p:spTgt spid="126984"/>
                        </p:tgtEl>
                        <p:attrNameLst>
                          <p:attrName>ppt_w</p:attrName>
                        </p:attrNameLst>
                      </p:cBhvr>
                      <p:tavLst>
                        <p:tav tm="0">
                          <p:val>
                            <p:fltVal val="0"/>
                          </p:val>
                        </p:tav>
                        <p:tav tm="100000">
                          <p:val>
                            <p:strVal val="#ppt_w"/>
                          </p:val>
                        </p:tav>
                      </p:tavLst>
                    </p:anim>
                    <p:anim calcmode="lin" valueType="num">
                      <p:cBhvr>
                        <p:cTn dur="500" fill="hold"/>
                        <p:tgtEl>
                          <p:spTgt spid="126984"/>
                        </p:tgtEl>
                        <p:attrNameLst>
                          <p:attrName>ppt_h</p:attrName>
                        </p:attrNameLst>
                      </p:cBhvr>
                      <p:tavLst>
                        <p:tav tm="0">
                          <p:val>
                            <p:fltVal val="0"/>
                          </p:val>
                        </p:tav>
                        <p:tav tm="100000">
                          <p:val>
                            <p:strVal val="#ppt_h"/>
                          </p:val>
                        </p:tav>
                      </p:tavLst>
                    </p:anim>
                    <p:animEffect transition="in" filter="fade">
                      <p:cBhvr>
                        <p:cTn dur="500"/>
                        <p:tgtEl>
                          <p:spTgt spid="126984"/>
                        </p:tgtEl>
                      </p:cBhvr>
                    </p:animEffect>
                  </p:childTnLst>
                </p:cTn>
              </p:par>
            </p:tnLst>
          </p:tmpl>
        </p:tmplLst>
      </p:bldP>
    </p:bld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900113" y="2070100"/>
            <a:ext cx="7772400" cy="2511425"/>
          </a:xfrm>
        </p:spPr>
        <p:txBody>
          <a:bodyPr/>
          <a:lstStyle/>
          <a:p>
            <a:pPr algn="ctr"/>
            <a:r>
              <a:rPr lang="tr-TR" sz="4600" b="1" dirty="0"/>
              <a:t>3.</a:t>
            </a:r>
            <a:br>
              <a:rPr lang="tr-TR" sz="4600" b="1" dirty="0"/>
            </a:br>
            <a:r>
              <a:rPr lang="tr-TR" sz="2000" b="1" dirty="0"/>
              <a:t>YÖNETİM YAKLAŞIMLARI</a:t>
            </a:r>
            <a:br>
              <a:rPr lang="tr-TR" sz="4600" b="1" dirty="0"/>
            </a:br>
            <a:r>
              <a:rPr lang="tr-TR" sz="4800" b="1" dirty="0">
                <a:solidFill>
                  <a:srgbClr val="0000FF"/>
                </a:solidFill>
              </a:rPr>
              <a:t>YÖNETİMDE NEOKLASİK VE İNSAN İLİŞKİLERİ YAKLAŞIMI</a:t>
            </a:r>
            <a:endParaRPr lang="tr-TR" sz="4600" b="1"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p:txBody>
          <a:bodyPr/>
          <a:lstStyle/>
          <a:p>
            <a:endParaRPr lang="tr-TR"/>
          </a:p>
        </p:txBody>
      </p:sp>
      <p:sp>
        <p:nvSpPr>
          <p:cNvPr id="314371" name="Rectangle 3"/>
          <p:cNvSpPr>
            <a:spLocks noGrp="1" noChangeArrowheads="1"/>
          </p:cNvSpPr>
          <p:nvPr>
            <p:ph type="body" idx="1"/>
          </p:nvPr>
        </p:nvSpPr>
        <p:spPr/>
        <p:txBody>
          <a:bodyPr/>
          <a:lstStyle/>
          <a:p>
            <a:pPr marL="533400" indent="-533400">
              <a:buClr>
                <a:schemeClr val="accent2"/>
              </a:buClr>
              <a:buFont typeface="Wingdings" pitchFamily="2" charset="2"/>
              <a:buAutoNum type="arabicPeriod" startAt="3"/>
            </a:pPr>
            <a:r>
              <a:rPr lang="tr-TR" sz="2400" b="1" dirty="0">
                <a:solidFill>
                  <a:schemeClr val="accent2"/>
                </a:solidFill>
              </a:rPr>
              <a:t>İKİNCİ RÖLE MONTAJ DENEYİ:</a:t>
            </a:r>
            <a:r>
              <a:rPr lang="tr-TR" sz="2400" dirty="0"/>
              <a:t> İLK RÖLE MONTAJ DENEYLERİNDE ÜZERİNDE FAZLA DURULMAYAN TEŞVİKLİ ÜCRET SİSTEMLERİNİN ÜRETİMDE SAĞLADIĞI ARTIŞLAR ÜZERİNDE DURULMUŞ.</a:t>
            </a:r>
          </a:p>
          <a:p>
            <a:pPr marL="533400" indent="-533400">
              <a:buClr>
                <a:schemeClr val="accent2"/>
              </a:buClr>
              <a:buFont typeface="Wingdings" pitchFamily="2" charset="2"/>
              <a:buAutoNum type="arabicPeriod" startAt="3"/>
            </a:pPr>
            <a:r>
              <a:rPr lang="tr-TR" sz="2400" b="1" dirty="0">
                <a:solidFill>
                  <a:schemeClr val="accent2"/>
                </a:solidFill>
              </a:rPr>
              <a:t>MİKA YARMA TEST ODASI DENEYİ:</a:t>
            </a:r>
            <a:r>
              <a:rPr lang="tr-TR" sz="2400" dirty="0"/>
              <a:t> ÜCRET ARTIŞININ ÜRETİM ÜZERİNDEKİ ETKİSİ BERTARAF EDİLEREK SADECE MOLALARDAKİ ARTIŞLARIN VE HAFTALIK ÇALIŞMA SÜRESİNİN ARTIRILMASININ VERİMLİLİK ÜZERİNDEKİ ETKİLERİ İNCELENMİŞ.</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p:txBody>
          <a:bodyPr/>
          <a:lstStyle/>
          <a:p>
            <a:endParaRPr lang="tr-TR"/>
          </a:p>
        </p:txBody>
      </p:sp>
      <p:sp>
        <p:nvSpPr>
          <p:cNvPr id="347139" name="Rectangle 3"/>
          <p:cNvSpPr>
            <a:spLocks noGrp="1" noChangeArrowheads="1"/>
          </p:cNvSpPr>
          <p:nvPr>
            <p:ph type="body" idx="1"/>
          </p:nvPr>
        </p:nvSpPr>
        <p:spPr/>
        <p:txBody>
          <a:bodyPr/>
          <a:lstStyle/>
          <a:p>
            <a:pPr marL="533400" indent="-533400">
              <a:buClr>
                <a:schemeClr val="accent2"/>
              </a:buClr>
              <a:buFont typeface="Wingdings" pitchFamily="2" charset="2"/>
              <a:buAutoNum type="arabicPeriod" startAt="5"/>
            </a:pPr>
            <a:r>
              <a:rPr lang="tr-TR" sz="2600" b="1">
                <a:solidFill>
                  <a:schemeClr val="accent2"/>
                </a:solidFill>
              </a:rPr>
              <a:t>MÜLAKAT PROGRAMI:</a:t>
            </a:r>
            <a:r>
              <a:rPr lang="tr-TR" sz="2600"/>
              <a:t> YAPILAN DENEYLERİN ŞAŞIRTICI SONUÇLARINI VE BUNUN KAYNAKLARINI ARAŞTIRMAK AMACIYLA İŞÇİLER NEZDİNDE UYGULANMIŞ.</a:t>
            </a:r>
          </a:p>
          <a:p>
            <a:pPr marL="533400" indent="-533400">
              <a:buClr>
                <a:schemeClr val="accent2"/>
              </a:buClr>
              <a:buFont typeface="Wingdings" pitchFamily="2" charset="2"/>
              <a:buAutoNum type="arabicPeriod" startAt="5"/>
            </a:pPr>
            <a:r>
              <a:rPr lang="tr-TR" sz="2600" b="1">
                <a:solidFill>
                  <a:schemeClr val="accent2"/>
                </a:solidFill>
              </a:rPr>
              <a:t>SERİ BAĞLAMA GÖZLEM ODASI DENEYİ:</a:t>
            </a:r>
            <a:r>
              <a:rPr lang="tr-TR" sz="2600"/>
              <a:t> SOSYAL GRUPLARIN OLUŞMASI VE GRUP ÜYELERİNİN DAVRANIŞLARININ ANALİZİ ÜZERİNDE DURULMUŞ. </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p:txBody>
          <a:bodyPr/>
          <a:lstStyle/>
          <a:p>
            <a:endParaRPr lang="tr-TR"/>
          </a:p>
        </p:txBody>
      </p:sp>
      <p:sp>
        <p:nvSpPr>
          <p:cNvPr id="317443" name="Rectangle 3"/>
          <p:cNvSpPr>
            <a:spLocks noGrp="1" noChangeArrowheads="1"/>
          </p:cNvSpPr>
          <p:nvPr>
            <p:ph type="body" idx="1"/>
          </p:nvPr>
        </p:nvSpPr>
        <p:spPr>
          <a:xfrm>
            <a:off x="914400" y="1600200"/>
            <a:ext cx="7772400" cy="4852988"/>
          </a:xfrm>
        </p:spPr>
        <p:txBody>
          <a:bodyPr/>
          <a:lstStyle/>
          <a:p>
            <a:r>
              <a:rPr lang="tr-TR" dirty="0"/>
              <a:t>BU ARAŞTIRMALARDA IŞIK, FİZİKSEL YORGUNLUK VB TEKNİK VE FİZİKSEL KOŞULLARIN VERİMLİLİK ÜSTÜNDEKİ ETKİSİ ARAŞTIRILMIŞTIR. </a:t>
            </a:r>
          </a:p>
          <a:p>
            <a:r>
              <a:rPr lang="tr-TR" dirty="0"/>
              <a:t>FAKAT BU KOŞULLARIN DEĞİŞTİRİLMESİ İLE VERİMLİLİĞİN DEĞİŞMEDİĞİ GÖRÜLMÜŞTÜR.</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p:txBody>
          <a:bodyPr/>
          <a:lstStyle/>
          <a:p>
            <a:endParaRPr lang="tr-TR"/>
          </a:p>
        </p:txBody>
      </p:sp>
      <p:sp>
        <p:nvSpPr>
          <p:cNvPr id="348163" name="Rectangle 3"/>
          <p:cNvSpPr>
            <a:spLocks noGrp="1" noChangeArrowheads="1"/>
          </p:cNvSpPr>
          <p:nvPr>
            <p:ph type="body" idx="1"/>
          </p:nvPr>
        </p:nvSpPr>
        <p:spPr/>
        <p:txBody>
          <a:bodyPr/>
          <a:lstStyle/>
          <a:p>
            <a:pPr>
              <a:lnSpc>
                <a:spcPct val="80000"/>
              </a:lnSpc>
            </a:pPr>
            <a:r>
              <a:rPr lang="tr-TR" sz="2400" dirty="0"/>
              <a:t>TEKNİK VE FİZİKSEL KOŞULLARIN KONTROL EDİLDİĞİ VE BUNLARDA DEĞİŞİKLİLERİN OLMADIĞI ORTAMLARDA DAHİ VERİMLİLİK ARTIŞININ DEVAMLI OLMASININ NEDENLERİNİN;</a:t>
            </a:r>
          </a:p>
          <a:p>
            <a:pPr lvl="1">
              <a:lnSpc>
                <a:spcPct val="80000"/>
              </a:lnSpc>
            </a:pPr>
            <a:r>
              <a:rPr lang="tr-TR" sz="2400" dirty="0"/>
              <a:t>GRUP OLUŞTURMA</a:t>
            </a:r>
          </a:p>
          <a:p>
            <a:pPr lvl="1">
              <a:lnSpc>
                <a:spcPct val="80000"/>
              </a:lnSpc>
            </a:pPr>
            <a:r>
              <a:rPr lang="tr-TR" sz="2400" dirty="0"/>
              <a:t>GRUPTA ARKADAŞLIK VE SEVGİ BAĞLARININ GÜÇLÜ OLMASI</a:t>
            </a:r>
          </a:p>
          <a:p>
            <a:pPr lvl="1">
              <a:lnSpc>
                <a:spcPct val="80000"/>
              </a:lnSpc>
            </a:pPr>
            <a:r>
              <a:rPr lang="tr-TR" sz="2400" dirty="0"/>
              <a:t>İŞLETME SAHİP VE YÖNETİCİLERİNİN DAVRANIŞLARINDA OLUMLU YÖNLERDE DEĞİŞİMİN İŞÇİLER ÜZERİNDE İŞLETMEYİ VE ÜSTLERİNİ BENİMSEME DUYGUSU YARATMASI VE DOLAYISIYLA BEŞERİ HAVANIN (ÇALIŞMA ORTAMINDA) DEĞİŞMESİ OLDUĞU GÖRÜLMÜŞTÜR. </a:t>
            </a:r>
            <a:endParaRPr lang="tr-TR" sz="2200"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Rectangle 2"/>
          <p:cNvSpPr>
            <a:spLocks noGrp="1" noChangeArrowheads="1"/>
          </p:cNvSpPr>
          <p:nvPr>
            <p:ph type="title"/>
          </p:nvPr>
        </p:nvSpPr>
        <p:spPr/>
        <p:txBody>
          <a:bodyPr/>
          <a:lstStyle/>
          <a:p>
            <a:r>
              <a:rPr lang="tr-TR" sz="3000" b="1"/>
              <a:t>MAYO VE ARKADAŞLARINA GÖRE VERİMLİLİK ARTIŞININ NEDENLERİ ŞUNLARDIR</a:t>
            </a:r>
          </a:p>
        </p:txBody>
      </p:sp>
      <p:sp>
        <p:nvSpPr>
          <p:cNvPr id="315395" name="Rectangle 3"/>
          <p:cNvSpPr>
            <a:spLocks noGrp="1" noChangeArrowheads="1"/>
          </p:cNvSpPr>
          <p:nvPr>
            <p:ph type="body" idx="1"/>
          </p:nvPr>
        </p:nvSpPr>
        <p:spPr>
          <a:xfrm>
            <a:off x="755650" y="1700213"/>
            <a:ext cx="7931150" cy="4824412"/>
          </a:xfrm>
        </p:spPr>
        <p:txBody>
          <a:bodyPr/>
          <a:lstStyle/>
          <a:p>
            <a:pPr marL="381000" indent="-381000">
              <a:lnSpc>
                <a:spcPct val="90000"/>
              </a:lnSpc>
              <a:buFont typeface="Wingdings" pitchFamily="2" charset="2"/>
              <a:buAutoNum type="arabicPeriod"/>
            </a:pPr>
            <a:r>
              <a:rPr lang="tr-TR" sz="2200" dirty="0"/>
              <a:t>ÇALIŞMA SÜRELERİNİN PSİKOLOJİK VE FİZİKSEL YORGUNLUĞU AZALTACAK BİÇİMDE DÜZENLENMESİ,</a:t>
            </a:r>
          </a:p>
          <a:p>
            <a:pPr marL="838200" lvl="1" indent="-381000">
              <a:lnSpc>
                <a:spcPct val="90000"/>
              </a:lnSpc>
            </a:pPr>
            <a:r>
              <a:rPr lang="tr-TR" sz="2200" dirty="0"/>
              <a:t>PROGRAMLI DİNLENME ARALARININ KONMASI,</a:t>
            </a:r>
          </a:p>
          <a:p>
            <a:pPr marL="838200" lvl="1" indent="-381000">
              <a:lnSpc>
                <a:spcPct val="90000"/>
              </a:lnSpc>
            </a:pPr>
            <a:r>
              <a:rPr lang="tr-TR" sz="2200" dirty="0"/>
              <a:t>İŞÇİLERİN DÜZENLİ SAĞLIK KONTROLLERİNDEN GEÇİRİLMELERİ,</a:t>
            </a:r>
          </a:p>
          <a:p>
            <a:pPr marL="838200" lvl="1" indent="-381000">
              <a:lnSpc>
                <a:spcPct val="90000"/>
              </a:lnSpc>
            </a:pPr>
            <a:r>
              <a:rPr lang="tr-TR" sz="2200" dirty="0"/>
              <a:t>ÖĞLE YEMEKLERİNİN VERİLMESİ,</a:t>
            </a:r>
          </a:p>
          <a:p>
            <a:pPr marL="838200" lvl="1" indent="-381000">
              <a:lnSpc>
                <a:spcPct val="90000"/>
              </a:lnSpc>
            </a:pPr>
            <a:r>
              <a:rPr lang="tr-TR" sz="2200" dirty="0"/>
              <a:t>DOĞUM GÜNÜ PARTİLERİ DÜZENLENMESİ,</a:t>
            </a:r>
          </a:p>
          <a:p>
            <a:pPr marL="838200" lvl="1" indent="-381000">
              <a:lnSpc>
                <a:spcPct val="90000"/>
              </a:lnSpc>
            </a:pPr>
            <a:r>
              <a:rPr lang="tr-TR" sz="2200" dirty="0"/>
              <a:t>BUNA ÇEŞİTLİ HEDİYELERLE YÖNETİMİN İŞTİRAK ETMESİ,</a:t>
            </a:r>
          </a:p>
          <a:p>
            <a:pPr marL="381000" indent="-381000">
              <a:lnSpc>
                <a:spcPct val="90000"/>
              </a:lnSpc>
              <a:buFont typeface="Wingdings" pitchFamily="2" charset="2"/>
              <a:buNone/>
            </a:pPr>
            <a:endParaRPr lang="tr-TR" sz="2200" dirty="0"/>
          </a:p>
          <a:p>
            <a:pPr marL="381000" indent="-381000">
              <a:lnSpc>
                <a:spcPct val="90000"/>
              </a:lnSpc>
              <a:buFont typeface="Wingdings" pitchFamily="2" charset="2"/>
              <a:buNone/>
            </a:pPr>
            <a:r>
              <a:rPr lang="tr-TR" sz="2200" dirty="0"/>
              <a:t>İŞÇİLER ÜZERİNDE İŞLETMENİN ÖNEMLİ BİR PARÇASI OLDUKLARINA DAİR DUYGULAR OLUŞTURMUŞ, YÖNETİME VE KENDİLERİNE DUYDUKLARI TAKDİR, SAYGI VE GÜVEN ARTMIŞTIR.</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p:txBody>
          <a:bodyPr/>
          <a:lstStyle/>
          <a:p>
            <a:endParaRPr lang="tr-TR"/>
          </a:p>
        </p:txBody>
      </p:sp>
      <p:sp>
        <p:nvSpPr>
          <p:cNvPr id="316419" name="Rectangle 3"/>
          <p:cNvSpPr>
            <a:spLocks noGrp="1" noChangeArrowheads="1"/>
          </p:cNvSpPr>
          <p:nvPr>
            <p:ph type="body" idx="1"/>
          </p:nvPr>
        </p:nvSpPr>
        <p:spPr>
          <a:xfrm>
            <a:off x="914400" y="1700213"/>
            <a:ext cx="7772400" cy="4430712"/>
          </a:xfrm>
        </p:spPr>
        <p:txBody>
          <a:bodyPr/>
          <a:lstStyle/>
          <a:p>
            <a:pPr marL="533400" indent="-533400">
              <a:buFont typeface="Wingdings" pitchFamily="2" charset="2"/>
              <a:buAutoNum type="arabicPeriod" startAt="2"/>
            </a:pPr>
            <a:r>
              <a:rPr lang="tr-TR" sz="2400"/>
              <a:t>İŞ GRUBUNU OLUŞTURAN KIZLAR DENEYLER SIRASINDA 5-8 KİŞİLİK KÜÇÜK GRUPLARDAN OLUŞTUKLARI İÇİN KISA ZAMANDA BİR ARADA KAYNAŞIP ANLAŞMIŞLAR, YAKINLAŞMIŞLAR VE DAYANIŞMA SONUCUNDA SEVGİ VE DÜZEN GELMİŞTİR. </a:t>
            </a:r>
          </a:p>
          <a:p>
            <a:pPr marL="952500" lvl="1" indent="-495300"/>
            <a:r>
              <a:rPr lang="tr-TR" sz="2200"/>
              <a:t>SONUÇTA BAŞARI VE VERİM ARTMIŞTIR. </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p:txBody>
          <a:bodyPr/>
          <a:lstStyle/>
          <a:p>
            <a:endParaRPr lang="tr-TR"/>
          </a:p>
        </p:txBody>
      </p:sp>
      <p:sp>
        <p:nvSpPr>
          <p:cNvPr id="349187" name="Rectangle 3"/>
          <p:cNvSpPr>
            <a:spLocks noGrp="1" noChangeArrowheads="1"/>
          </p:cNvSpPr>
          <p:nvPr>
            <p:ph type="body" idx="1"/>
          </p:nvPr>
        </p:nvSpPr>
        <p:spPr/>
        <p:txBody>
          <a:bodyPr/>
          <a:lstStyle/>
          <a:p>
            <a:r>
              <a:rPr lang="tr-TR" dirty="0"/>
              <a:t>MAYO VE ARKADAŞLARI TARAFINDAN YAPILAN BU İNCELEMELER, YÖNETİMDE YENİ BİR DÜŞÜNCE VE FİKİR AKIMININ DOĞMASINA NEDEN OLMUŞTUR.</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p:txBody>
          <a:bodyPr/>
          <a:lstStyle/>
          <a:p>
            <a:endParaRPr lang="tr-TR"/>
          </a:p>
        </p:txBody>
      </p:sp>
      <p:sp>
        <p:nvSpPr>
          <p:cNvPr id="302083" name="Rectangle 3"/>
          <p:cNvSpPr>
            <a:spLocks noGrp="1" noChangeArrowheads="1"/>
          </p:cNvSpPr>
          <p:nvPr>
            <p:ph type="body" idx="1"/>
          </p:nvPr>
        </p:nvSpPr>
        <p:spPr/>
        <p:txBody>
          <a:bodyPr/>
          <a:lstStyle/>
          <a:p>
            <a:pPr>
              <a:lnSpc>
                <a:spcPct val="80000"/>
              </a:lnSpc>
            </a:pPr>
            <a:r>
              <a:rPr lang="tr-TR" sz="2400" b="1" dirty="0"/>
              <a:t>YANKEE CITY ARAŞTIRMASI</a:t>
            </a:r>
          </a:p>
          <a:p>
            <a:pPr lvl="1">
              <a:lnSpc>
                <a:spcPct val="80000"/>
              </a:lnSpc>
            </a:pPr>
            <a:r>
              <a:rPr lang="tr-TR" sz="2200" dirty="0"/>
              <a:t>WARNER, TEKNOLOJİK YENİLİKLERİN İNSANLAR VE ONLARIN İLİŞKİLERİ ÜZERİNDEKİ ETKİLERİNİ (AYAKKABI İMALATI ÜRETİMİNDEKİ MODERNLEŞME VE MAKİNALAŞMANIN İŞÇİLER VE İŞLETME YÖNETİMİ ÜZERİNDEKİ ETKİLERİ) İNCELEMİŞ.</a:t>
            </a:r>
          </a:p>
          <a:p>
            <a:pPr lvl="1">
              <a:lnSpc>
                <a:spcPct val="80000"/>
              </a:lnSpc>
            </a:pPr>
            <a:r>
              <a:rPr lang="tr-TR" sz="2200" dirty="0"/>
              <a:t>DEĞİŞİMDEN ÖNCE ÇALIŞANLAR ÇIRAKLIK-KALFALIK-USTALIK DÖNEMLERİNDEN GEÇMEKTEYDİ.</a:t>
            </a:r>
          </a:p>
          <a:p>
            <a:pPr lvl="1">
              <a:lnSpc>
                <a:spcPct val="80000"/>
              </a:lnSpc>
            </a:pPr>
            <a:r>
              <a:rPr lang="tr-TR" sz="2200" dirty="0"/>
              <a:t>DEĞİŞİMDEN EN ÇOK YAŞLI VE VASIFLI İŞÇİLER ETKİLENDİLER.</a:t>
            </a:r>
          </a:p>
          <a:p>
            <a:pPr lvl="1">
              <a:lnSpc>
                <a:spcPct val="80000"/>
              </a:lnSpc>
            </a:pPr>
            <a:r>
              <a:rPr lang="tr-TR" sz="2200" dirty="0"/>
              <a:t>GENÇ ÇIRAKLAR VE YARI VASIFLI OLAN KALFALAR DEĞİŞİMDEN FAZLA ETKİLENMEDİLER.</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p:txBody>
          <a:bodyPr/>
          <a:lstStyle/>
          <a:p>
            <a:endParaRPr lang="tr-TR"/>
          </a:p>
        </p:txBody>
      </p:sp>
      <p:sp>
        <p:nvSpPr>
          <p:cNvPr id="318467" name="Rectangle 3"/>
          <p:cNvSpPr>
            <a:spLocks noGrp="1" noChangeArrowheads="1"/>
          </p:cNvSpPr>
          <p:nvPr>
            <p:ph type="body" idx="1"/>
          </p:nvPr>
        </p:nvSpPr>
        <p:spPr/>
        <p:txBody>
          <a:bodyPr/>
          <a:lstStyle/>
          <a:p>
            <a:pPr lvl="1"/>
            <a:r>
              <a:rPr lang="tr-TR" sz="2200" dirty="0"/>
              <a:t>AYRICA YENİ YATIRIMLARA GİDİLMESİ İLE BİRLİKTE YÖNETİMDE OTONOMİNİN KAYBEDİLMESİ DE ÇALIŞANLARI ETKİLEDİ.</a:t>
            </a:r>
          </a:p>
          <a:p>
            <a:pPr lvl="1"/>
            <a:r>
              <a:rPr lang="tr-TR" sz="2200" dirty="0"/>
              <a:t>SAHİPLERLE PERSONEL ARASINDAKİ İLİŞKİ BOZULDU VE PERSONELİN İŞE VE İŞLETMEYE KARŞI TUTUM VE GÜVENİ SARSILDI.</a:t>
            </a:r>
          </a:p>
          <a:p>
            <a:pPr lvl="1"/>
            <a:r>
              <a:rPr lang="tr-TR" sz="2200" dirty="0"/>
              <a:t>SOSYAL VE TEKNOLOJİK SİSTEMLERDE MEYDANA GELEN DEĞİŞMELER, İNSAN DAVRANIŞ VE TUTUMLARINI ETKİLEMEKTEDİR.</a:t>
            </a:r>
          </a:p>
          <a:p>
            <a:pPr lvl="1"/>
            <a:r>
              <a:rPr lang="tr-TR" sz="2200" dirty="0"/>
              <a:t>BU YÜZDEN İŞÇİNİN TOPLUM İÇİNDEKİ PRESTİJİ, STATÜSÜ VE İLİŞKİLERİ GÖZÖNÜNE ALINARAK PLANLI BİR DEĞİŞİM YAPILMALIDIR.</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p:txBody>
          <a:bodyPr/>
          <a:lstStyle/>
          <a:p>
            <a:endParaRPr lang="tr-TR"/>
          </a:p>
        </p:txBody>
      </p:sp>
      <p:sp>
        <p:nvSpPr>
          <p:cNvPr id="303107" name="Rectangle 3"/>
          <p:cNvSpPr>
            <a:spLocks noGrp="1" noChangeArrowheads="1"/>
          </p:cNvSpPr>
          <p:nvPr>
            <p:ph type="body" idx="1"/>
          </p:nvPr>
        </p:nvSpPr>
        <p:spPr>
          <a:xfrm>
            <a:off x="914400" y="1600200"/>
            <a:ext cx="7772400" cy="4781550"/>
          </a:xfrm>
        </p:spPr>
        <p:txBody>
          <a:bodyPr/>
          <a:lstStyle/>
          <a:p>
            <a:pPr>
              <a:lnSpc>
                <a:spcPct val="80000"/>
              </a:lnSpc>
            </a:pPr>
            <a:r>
              <a:rPr lang="tr-TR" sz="2400" b="1" dirty="0"/>
              <a:t>HARWOOD İMALAT İŞLETMESİ ARAŞTIRMASI</a:t>
            </a:r>
          </a:p>
          <a:p>
            <a:pPr lvl="1">
              <a:lnSpc>
                <a:spcPct val="80000"/>
              </a:lnSpc>
            </a:pPr>
            <a:r>
              <a:rPr lang="tr-TR" sz="2200" dirty="0"/>
              <a:t>KONFEKSİYON SANAYİNDE FAALİYETTE BULUNMAKTA.</a:t>
            </a:r>
          </a:p>
          <a:p>
            <a:pPr lvl="1">
              <a:lnSpc>
                <a:spcPct val="80000"/>
              </a:lnSpc>
            </a:pPr>
            <a:r>
              <a:rPr lang="tr-TR" sz="2200" dirty="0"/>
              <a:t>KESİM VE DİKİM BAKIMINDAN SIKÇA YAPILAN MODEL DEĞİŞİMLERİ İŞÇİLER ÜZERİNDE OLUMSUZ ETKİLERDE BULUNMAKTA;</a:t>
            </a:r>
          </a:p>
          <a:p>
            <a:pPr lvl="2">
              <a:lnSpc>
                <a:spcPct val="80000"/>
              </a:lnSpc>
            </a:pPr>
            <a:r>
              <a:rPr lang="tr-TR" dirty="0"/>
              <a:t>İŞE GEÇ GELME</a:t>
            </a:r>
          </a:p>
          <a:p>
            <a:pPr lvl="2">
              <a:lnSpc>
                <a:spcPct val="80000"/>
              </a:lnSpc>
            </a:pPr>
            <a:r>
              <a:rPr lang="tr-TR" dirty="0"/>
              <a:t>DEVAMSIZLIK</a:t>
            </a:r>
          </a:p>
          <a:p>
            <a:pPr lvl="2">
              <a:lnSpc>
                <a:spcPct val="80000"/>
              </a:lnSpc>
            </a:pPr>
            <a:r>
              <a:rPr lang="tr-TR" dirty="0"/>
              <a:t>İŞTEN AYRILMA GİBİ</a:t>
            </a:r>
          </a:p>
          <a:p>
            <a:pPr lvl="1">
              <a:lnSpc>
                <a:spcPct val="80000"/>
              </a:lnSpc>
            </a:pPr>
            <a:r>
              <a:rPr lang="tr-TR" sz="2200" dirty="0"/>
              <a:t>BU DEĞİŞİMLER KAÇINILMAZDIR. </a:t>
            </a:r>
          </a:p>
          <a:p>
            <a:pPr lvl="1">
              <a:lnSpc>
                <a:spcPct val="80000"/>
              </a:lnSpc>
            </a:pPr>
            <a:r>
              <a:rPr lang="tr-TR" sz="2200" dirty="0"/>
              <a:t>DEĞİŞİMLERİN ETKİSİNİ AZALTMAK İÇİN ÜÇ AYRI GRUBA ÜÇ AYRI YÖNTEM UYGULANMASINDAN OLUŞAN BİR DENEY YAPILMASINA KARAR VERİLDİ.</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pPr>
              <a:defRPr/>
            </a:pPr>
            <a:fld id="{A547123B-E995-4D60-9476-676E53DF64F7}" type="slidenum">
              <a:rPr lang="tr-TR"/>
              <a:pPr>
                <a:defRPr/>
              </a:pPr>
              <a:t>2</a:t>
            </a:fld>
            <a:endParaRPr lang="tr-TR"/>
          </a:p>
        </p:txBody>
      </p:sp>
      <p:sp useBgFill="1">
        <p:nvSpPr>
          <p:cNvPr id="146434" name="Rectangle 2"/>
          <p:cNvSpPr>
            <a:spLocks noGrp="1" noChangeArrowheads="1"/>
          </p:cNvSpPr>
          <p:nvPr>
            <p:ph type="title"/>
          </p:nvPr>
        </p:nvSpPr>
        <p:spPr>
          <a:xfrm>
            <a:off x="685800" y="609600"/>
            <a:ext cx="7989888" cy="1666875"/>
          </a:xfrm>
        </p:spPr>
        <p:txBody>
          <a:bodyPr/>
          <a:lstStyle/>
          <a:p>
            <a:pPr eaLnBrk="1" hangingPunct="1">
              <a:defRPr/>
            </a:pPr>
            <a:r>
              <a:rPr lang="tr-TR" sz="3200" b="1" i="1" dirty="0">
                <a:solidFill>
                  <a:schemeClr val="tx1"/>
                </a:solidFill>
              </a:rPr>
              <a:t>YÖNETİMDE NEOKLASİK ve İNSAN İLİŞKİLERİNİN TEMEL KURUMSAL GÖRÜŞLERİ</a:t>
            </a:r>
          </a:p>
        </p:txBody>
      </p:sp>
      <p:sp>
        <p:nvSpPr>
          <p:cNvPr id="146435" name="Rectangle 3"/>
          <p:cNvSpPr>
            <a:spLocks noGrp="1" noChangeArrowheads="1"/>
          </p:cNvSpPr>
          <p:nvPr>
            <p:ph type="body" idx="1"/>
          </p:nvPr>
        </p:nvSpPr>
        <p:spPr>
          <a:xfrm>
            <a:off x="395288" y="2332038"/>
            <a:ext cx="8229600" cy="4525962"/>
          </a:xfrm>
        </p:spPr>
        <p:txBody>
          <a:bodyPr/>
          <a:lstStyle/>
          <a:p>
            <a:pPr marL="609600" indent="-609600" eaLnBrk="1" hangingPunct="1">
              <a:defRPr/>
            </a:pPr>
            <a:endParaRPr lang="tr-TR" sz="2800" i="1" dirty="0"/>
          </a:p>
          <a:p>
            <a:pPr marL="609600" indent="-609600" eaLnBrk="1" hangingPunct="1">
              <a:defRPr/>
            </a:pPr>
            <a:r>
              <a:rPr lang="tr-TR" sz="2800" b="1" dirty="0"/>
              <a:t>Douglas </a:t>
            </a:r>
            <a:r>
              <a:rPr lang="tr-TR" sz="2800" b="1" dirty="0" err="1"/>
              <a:t>Mc</a:t>
            </a:r>
            <a:r>
              <a:rPr lang="tr-TR" sz="2800" b="1" dirty="0"/>
              <a:t>. </a:t>
            </a:r>
            <a:r>
              <a:rPr lang="tr-TR" sz="2800" b="1" dirty="0" err="1"/>
              <a:t>Gregor</a:t>
            </a:r>
            <a:r>
              <a:rPr lang="tr-TR" sz="2800" b="1" dirty="0"/>
              <a:t> </a:t>
            </a:r>
            <a:r>
              <a:rPr lang="tr-TR" sz="2800" b="1" dirty="0">
                <a:sym typeface="Symbol" pitchFamily="18" charset="2"/>
              </a:rPr>
              <a:t></a:t>
            </a:r>
            <a:r>
              <a:rPr lang="tr-TR" sz="2800" b="1" dirty="0"/>
              <a:t> X ve Y Kuramları</a:t>
            </a:r>
          </a:p>
          <a:p>
            <a:pPr marL="609600" indent="-609600" eaLnBrk="1" hangingPunct="1">
              <a:defRPr/>
            </a:pPr>
            <a:r>
              <a:rPr lang="tr-TR" sz="2800" b="1" dirty="0"/>
              <a:t>George </a:t>
            </a:r>
            <a:r>
              <a:rPr lang="tr-TR" sz="2800" b="1" dirty="0" err="1"/>
              <a:t>Homans</a:t>
            </a:r>
            <a:r>
              <a:rPr lang="tr-TR" sz="2800" b="1" dirty="0"/>
              <a:t>       </a:t>
            </a:r>
            <a:r>
              <a:rPr lang="tr-TR" sz="2800" b="1" dirty="0">
                <a:sym typeface="Symbol" pitchFamily="18" charset="2"/>
              </a:rPr>
              <a:t></a:t>
            </a:r>
            <a:r>
              <a:rPr lang="tr-TR" sz="2800" b="1" dirty="0"/>
              <a:t> İnsan Grubu Yaklaşımı</a:t>
            </a:r>
          </a:p>
          <a:p>
            <a:pPr marL="609600" indent="-609600" eaLnBrk="1" hangingPunct="1">
              <a:defRPr/>
            </a:pPr>
            <a:r>
              <a:rPr lang="tr-TR" sz="2800" b="1" dirty="0" err="1"/>
              <a:t>Chris</a:t>
            </a:r>
            <a:r>
              <a:rPr lang="tr-TR" sz="2800" b="1" dirty="0"/>
              <a:t> </a:t>
            </a:r>
            <a:r>
              <a:rPr lang="tr-TR" sz="2800" b="1" dirty="0" err="1"/>
              <a:t>Argyris</a:t>
            </a:r>
            <a:r>
              <a:rPr lang="tr-TR" sz="2800" b="1" dirty="0"/>
              <a:t>           </a:t>
            </a:r>
            <a:r>
              <a:rPr lang="tr-TR" sz="2800" b="1" dirty="0">
                <a:sym typeface="Symbol" pitchFamily="18" charset="2"/>
              </a:rPr>
              <a:t></a:t>
            </a:r>
            <a:r>
              <a:rPr lang="tr-TR" sz="2800" b="1" dirty="0"/>
              <a:t> Olgunlaşma Kuramı</a:t>
            </a:r>
          </a:p>
          <a:p>
            <a:pPr marL="609600" indent="-609600" eaLnBrk="1" hangingPunct="1">
              <a:defRPr/>
            </a:pPr>
            <a:r>
              <a:rPr lang="tr-TR" sz="2800" b="1" dirty="0" err="1"/>
              <a:t>Rensis</a:t>
            </a:r>
            <a:r>
              <a:rPr lang="tr-TR" sz="2800" b="1" dirty="0"/>
              <a:t> </a:t>
            </a:r>
            <a:r>
              <a:rPr lang="tr-TR" sz="2800" b="1" dirty="0" err="1"/>
              <a:t>Likert</a:t>
            </a:r>
            <a:r>
              <a:rPr lang="tr-TR" sz="2800" b="1" dirty="0"/>
              <a:t>            </a:t>
            </a:r>
            <a:r>
              <a:rPr lang="tr-TR" sz="2800" b="1" dirty="0">
                <a:sym typeface="Symbol" pitchFamily="18" charset="2"/>
              </a:rPr>
              <a:t></a:t>
            </a:r>
            <a:r>
              <a:rPr lang="tr-TR" sz="2800" b="1" dirty="0"/>
              <a:t> Yönetim Sistemleri Yaklaşımı</a:t>
            </a:r>
          </a:p>
          <a:p>
            <a:pPr marL="609600" indent="-609600" eaLnBrk="1" hangingPunct="1">
              <a:defRPr/>
            </a:pPr>
            <a:r>
              <a:rPr lang="tr-TR" sz="2800" b="1" dirty="0"/>
              <a:t>Kurt </a:t>
            </a:r>
            <a:r>
              <a:rPr lang="tr-TR" sz="2800" b="1" dirty="0" err="1"/>
              <a:t>Lewin</a:t>
            </a:r>
            <a:r>
              <a:rPr lang="tr-TR" sz="2800" b="1" dirty="0"/>
              <a:t>               </a:t>
            </a:r>
            <a:r>
              <a:rPr lang="tr-TR" sz="2800" b="1" dirty="0">
                <a:sym typeface="Symbol" pitchFamily="18" charset="2"/>
              </a:rPr>
              <a:t></a:t>
            </a:r>
            <a:r>
              <a:rPr lang="tr-TR" sz="2800" b="1" dirty="0"/>
              <a:t> Güç Alanı Analizi</a:t>
            </a:r>
          </a:p>
        </p:txBody>
      </p:sp>
    </p:spTree>
    <p:extLst>
      <p:ext uri="{BB962C8B-B14F-4D97-AF65-F5344CB8AC3E}">
        <p14:creationId xmlns:p14="http://schemas.microsoft.com/office/powerpoint/2010/main" val="291759775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1" name="Rectangle 3"/>
          <p:cNvSpPr>
            <a:spLocks noGrp="1" noChangeArrowheads="1"/>
          </p:cNvSpPr>
          <p:nvPr>
            <p:ph type="body" idx="1"/>
          </p:nvPr>
        </p:nvSpPr>
        <p:spPr>
          <a:xfrm>
            <a:off x="914400" y="1628775"/>
            <a:ext cx="7772400" cy="4968875"/>
          </a:xfrm>
          <a:solidFill>
            <a:schemeClr val="bg1"/>
          </a:solidFill>
        </p:spPr>
        <p:txBody>
          <a:bodyPr/>
          <a:lstStyle/>
          <a:p>
            <a:r>
              <a:rPr lang="tr-TR" sz="2400" b="1" dirty="0"/>
              <a:t>BİRİNCİ GRUP (KONTROL GRUBU):</a:t>
            </a:r>
            <a:r>
              <a:rPr lang="tr-TR" sz="2400" dirty="0"/>
              <a:t> İŞÇİLERİN MEMNUNİYETSİZLİĞİNİ DOĞURAN ÜRETİM YÖNTEMİ ESKİDEN OLDUĞU GİBİ AYNEN DEVAM ETTİRİLDİ.</a:t>
            </a:r>
          </a:p>
          <a:p>
            <a:pPr lvl="1"/>
            <a:r>
              <a:rPr lang="tr-TR" sz="2400" dirty="0"/>
              <a:t>YENİ MODELLER USTABAŞI TARAFINDAN GRUBA AÇIKLANIYOR VE NASIL KESİM VE DİKİM YAPILACAĞI İŞÇİLERE ÖĞRETİLİYOR.</a:t>
            </a:r>
          </a:p>
          <a:p>
            <a:pPr lvl="1"/>
            <a:r>
              <a:rPr lang="tr-TR" sz="2400" dirty="0">
                <a:solidFill>
                  <a:schemeClr val="accent2"/>
                </a:solidFill>
              </a:rPr>
              <a:t>ÜRETİM DÜŞTÜ VE ESKİ SEVİYESİNE ÇIKMADI</a:t>
            </a:r>
          </a:p>
          <a:p>
            <a:pPr lvl="1"/>
            <a:r>
              <a:rPr lang="tr-TR" sz="2400" dirty="0">
                <a:solidFill>
                  <a:schemeClr val="accent2"/>
                </a:solidFill>
              </a:rPr>
              <a:t>SORUNLAR AYNEN DEVAM ETTİ</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p:txBody>
          <a:bodyPr/>
          <a:lstStyle/>
          <a:p>
            <a:endParaRPr lang="tr-TR"/>
          </a:p>
        </p:txBody>
      </p:sp>
      <p:sp>
        <p:nvSpPr>
          <p:cNvPr id="350211" name="Rectangle 3"/>
          <p:cNvSpPr>
            <a:spLocks noGrp="1" noChangeArrowheads="1"/>
          </p:cNvSpPr>
          <p:nvPr>
            <p:ph type="body" idx="1"/>
          </p:nvPr>
        </p:nvSpPr>
        <p:spPr/>
        <p:txBody>
          <a:bodyPr/>
          <a:lstStyle/>
          <a:p>
            <a:pPr>
              <a:lnSpc>
                <a:spcPct val="90000"/>
              </a:lnSpc>
            </a:pPr>
            <a:r>
              <a:rPr lang="tr-TR" sz="2000" b="1" dirty="0"/>
              <a:t>İKİNCİ GRUP:</a:t>
            </a:r>
            <a:r>
              <a:rPr lang="tr-TR" sz="2000" dirty="0"/>
              <a:t> İŞÇİLERİN SEÇTİKLERİ TEMSİLCİLERDEN OLUŞAN BİR KOMİTE MODELLERDEKİ DEĞİŞİKLİKLERİN UYGULANMASINI ÜSTLENİYOR.</a:t>
            </a:r>
          </a:p>
          <a:p>
            <a:pPr lvl="1">
              <a:lnSpc>
                <a:spcPct val="90000"/>
              </a:lnSpc>
            </a:pPr>
            <a:r>
              <a:rPr lang="tr-TR" sz="2000" dirty="0"/>
              <a:t>BU KOMİTE ÜRETİM MİKTARI İLE İLGİLİ STANDARTLARI VE PARÇA BAŞINA ÜCRETLERİ USTABAŞI VE YÖNETİM İŞBİRLİĞİ İLE BELİRLİYOR.</a:t>
            </a:r>
          </a:p>
          <a:p>
            <a:pPr lvl="1">
              <a:lnSpc>
                <a:spcPct val="90000"/>
              </a:lnSpc>
            </a:pPr>
            <a:r>
              <a:rPr lang="tr-TR" sz="2000" dirty="0"/>
              <a:t>KISMEN YÖNETİME KATILIM SÖZKONUSU</a:t>
            </a:r>
          </a:p>
          <a:p>
            <a:pPr lvl="1">
              <a:lnSpc>
                <a:spcPct val="90000"/>
              </a:lnSpc>
            </a:pPr>
            <a:r>
              <a:rPr lang="tr-TR" sz="2000" dirty="0"/>
              <a:t>MODEL DEĞİŞİKLİKLERİNİN NASIL GERÇEKLEŞTİRİLECEĞİ İŞÇİLERE KOMİTE TARAFINDAN AÇIKLANIYOR.</a:t>
            </a:r>
          </a:p>
          <a:p>
            <a:pPr lvl="1">
              <a:lnSpc>
                <a:spcPct val="90000"/>
              </a:lnSpc>
            </a:pPr>
            <a:r>
              <a:rPr lang="tr-TR" sz="2000" dirty="0">
                <a:solidFill>
                  <a:schemeClr val="accent2"/>
                </a:solidFill>
              </a:rPr>
              <a:t>MODEL DEĞİŞİKLİKLERİNİN BAŞLANGICINDA ÜRETİM DÜŞÜŞ GÖSTERDİ, 1-2 HAFTA SONRA ESKİ SEVİYESİNE ULAŞTI.</a:t>
            </a:r>
          </a:p>
          <a:p>
            <a:pPr lvl="1">
              <a:lnSpc>
                <a:spcPct val="90000"/>
              </a:lnSpc>
            </a:pPr>
            <a:r>
              <a:rPr lang="tr-TR" sz="2000" dirty="0">
                <a:solidFill>
                  <a:schemeClr val="accent2"/>
                </a:solidFill>
              </a:rPr>
              <a:t>SORUNLAR ORTADAN KALKTI</a:t>
            </a:r>
            <a:endParaRPr lang="tr-TR" sz="2200"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p:txBody>
          <a:bodyPr/>
          <a:lstStyle/>
          <a:p>
            <a:endParaRPr lang="tr-TR"/>
          </a:p>
        </p:txBody>
      </p:sp>
      <p:sp>
        <p:nvSpPr>
          <p:cNvPr id="320515" name="Rectangle 3"/>
          <p:cNvSpPr>
            <a:spLocks noGrp="1" noChangeArrowheads="1"/>
          </p:cNvSpPr>
          <p:nvPr>
            <p:ph type="body" idx="1"/>
          </p:nvPr>
        </p:nvSpPr>
        <p:spPr/>
        <p:txBody>
          <a:bodyPr/>
          <a:lstStyle/>
          <a:p>
            <a:r>
              <a:rPr lang="tr-TR" sz="2400" b="1"/>
              <a:t>ÜÇÜNCÜ GRUP:</a:t>
            </a:r>
            <a:r>
              <a:rPr lang="tr-TR" sz="2400"/>
              <a:t> KOMİTE YOK. MODELLERİN YARATILMASINDAN ÜRETİLMESİNE KADAR TÜM KARAR VE UYGULAMALAR İŞÇİLER TARAFINDAN ALINMAKTA.</a:t>
            </a:r>
          </a:p>
          <a:p>
            <a:pPr lvl="1"/>
            <a:r>
              <a:rPr lang="tr-TR" sz="2200"/>
              <a:t>DEĞİŞİKLİK KARARINI VERME VE UYGULAMA KONUSUNDA İŞÇİLER TAM YETKİLİ.</a:t>
            </a:r>
          </a:p>
          <a:p>
            <a:pPr lvl="1"/>
            <a:r>
              <a:rPr lang="tr-TR" sz="2200"/>
              <a:t>YÖNETİME TAM OLARAK KATILMA SÖZ KONUSU.</a:t>
            </a:r>
          </a:p>
          <a:p>
            <a:pPr lvl="1"/>
            <a:r>
              <a:rPr lang="tr-TR" sz="2200">
                <a:solidFill>
                  <a:schemeClr val="accent2"/>
                </a:solidFill>
              </a:rPr>
              <a:t>MODEL DEĞİŞİKLİĞİNİN UYGULANMASI İLE ÜRETİM BİRAZ DÜŞTÜ, 1-2 GÜN İÇERİSİNDE TEKRAR ESKİ DÜZEYİNE ULAŞTI.</a:t>
            </a:r>
          </a:p>
          <a:p>
            <a:pPr lvl="1"/>
            <a:r>
              <a:rPr lang="tr-TR" sz="2200">
                <a:solidFill>
                  <a:schemeClr val="accent2"/>
                </a:solidFill>
              </a:rPr>
              <a:t>SORUNLAR TAMAMEN ORTADAN KALKTI. HATTA İŞÇİLERİN DAHA MEMNUN OLDUKLARI GÖRÜLDÜ.</a:t>
            </a:r>
          </a:p>
          <a:p>
            <a:pPr lvl="1"/>
            <a:endParaRPr lang="tr-TR" sz="2200">
              <a:solidFill>
                <a:schemeClr val="accent2"/>
              </a:solidFill>
            </a:endParaRP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p:txBody>
          <a:bodyPr/>
          <a:lstStyle/>
          <a:p>
            <a:endParaRPr lang="tr-TR"/>
          </a:p>
        </p:txBody>
      </p:sp>
      <p:sp>
        <p:nvSpPr>
          <p:cNvPr id="304131" name="Rectangle 3"/>
          <p:cNvSpPr>
            <a:spLocks noGrp="1" noChangeArrowheads="1"/>
          </p:cNvSpPr>
          <p:nvPr>
            <p:ph type="body" idx="1"/>
          </p:nvPr>
        </p:nvSpPr>
        <p:spPr/>
        <p:txBody>
          <a:bodyPr/>
          <a:lstStyle/>
          <a:p>
            <a:pPr>
              <a:lnSpc>
                <a:spcPct val="90000"/>
              </a:lnSpc>
            </a:pPr>
            <a:r>
              <a:rPr lang="tr-TR" sz="2500" b="1"/>
              <a:t>TAVISTOCK İNSAN İLİŞKİLERİ ENSTİTÜSÜ ARAŞTIRMASI</a:t>
            </a:r>
          </a:p>
          <a:p>
            <a:pPr lvl="1">
              <a:lnSpc>
                <a:spcPct val="90000"/>
              </a:lnSpc>
            </a:pPr>
            <a:r>
              <a:rPr lang="tr-TR" sz="2500"/>
              <a:t>İNGİLTERE’DEKİ KÖMÜR OCAKLARINDA ÇALIŞAN İŞÇİLERİN ARAÇ, GEREÇ VE ÜRETİM YÖNTEMLERİNDE MEYDANA GELEN DEĞİŞMELERDEN NE ŞEKİLDE ETKİLENDİKLERİ ARAŞTIRILMIŞ.</a:t>
            </a:r>
          </a:p>
          <a:p>
            <a:pPr lvl="1">
              <a:lnSpc>
                <a:spcPct val="90000"/>
              </a:lnSpc>
            </a:pPr>
            <a:r>
              <a:rPr lang="tr-TR" sz="2500"/>
              <a:t>DAHA ÖNCE KÜÇÜK VE BİRBİRİNE RAKİP OLARAK ÇALIŞAN GRUPLAR BİRLEŞTİRİLEREK 50 KİŞİDEN OLUŞAN GRUPLAR HALİNE GETİRİLMİŞ.</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p:txBody>
          <a:bodyPr/>
          <a:lstStyle/>
          <a:p>
            <a:endParaRPr lang="tr-TR"/>
          </a:p>
        </p:txBody>
      </p:sp>
      <p:sp>
        <p:nvSpPr>
          <p:cNvPr id="351235" name="Rectangle 3"/>
          <p:cNvSpPr>
            <a:spLocks noGrp="1" noChangeArrowheads="1"/>
          </p:cNvSpPr>
          <p:nvPr>
            <p:ph type="body" idx="1"/>
          </p:nvPr>
        </p:nvSpPr>
        <p:spPr/>
        <p:txBody>
          <a:bodyPr/>
          <a:lstStyle/>
          <a:p>
            <a:pPr lvl="1"/>
            <a:r>
              <a:rPr lang="tr-TR" sz="2500"/>
              <a:t>BU BİRLEŞME SONUCUNDA KÜÇÜK GRUPLARDAKİ SOSYAL STATÜLERİNİ, ROLLERİNİ VE ARKADAŞLARINI KAYBEDENLER ETKİNLİKLERİNİ YİTİRDİLER VE MUTSUZ OLDULAR. İŞE, YÖNETİCİLERE VE GRUBA BAĞLILIKLARI, SEVGİ VE İLGİLERİ AZALDI. </a:t>
            </a:r>
            <a:endParaRPr lang="tr-T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p:txBody>
          <a:bodyPr/>
          <a:lstStyle/>
          <a:p>
            <a:endParaRPr lang="tr-TR"/>
          </a:p>
        </p:txBody>
      </p:sp>
      <p:sp>
        <p:nvSpPr>
          <p:cNvPr id="321539" name="Rectangle 3"/>
          <p:cNvSpPr>
            <a:spLocks noGrp="1" noChangeArrowheads="1"/>
          </p:cNvSpPr>
          <p:nvPr>
            <p:ph type="body" idx="1"/>
          </p:nvPr>
        </p:nvSpPr>
        <p:spPr/>
        <p:txBody>
          <a:bodyPr/>
          <a:lstStyle/>
          <a:p>
            <a:pPr>
              <a:lnSpc>
                <a:spcPct val="80000"/>
              </a:lnSpc>
            </a:pPr>
            <a:r>
              <a:rPr lang="tr-TR" sz="2400" dirty="0"/>
              <a:t>İŞÇİLER ESKİDEN RAKİP OLDUKLARI KİŞİLERLE BİRARADA ÇALIŞMAK ZORUNDA KALDILAR </a:t>
            </a:r>
          </a:p>
          <a:p>
            <a:pPr>
              <a:lnSpc>
                <a:spcPct val="80000"/>
              </a:lnSpc>
            </a:pPr>
            <a:r>
              <a:rPr lang="tr-TR" sz="2400" dirty="0"/>
              <a:t>DAHA SERBESTÇE KARAR VERME İMKANLARI ELLERİNDEN ALINDI</a:t>
            </a:r>
          </a:p>
          <a:p>
            <a:pPr>
              <a:lnSpc>
                <a:spcPct val="80000"/>
              </a:lnSpc>
            </a:pPr>
            <a:r>
              <a:rPr lang="tr-TR" sz="2400" dirty="0"/>
              <a:t>KÜTLE HALİNDE ÜRETİMDE BULUNMA VE ÇALIŞMA YÖNTEMİ NEDENİYLE MONOTONLUĞA VE DUYGUSAL TATMİNSİZLİĞE DÜŞTÜLER.</a:t>
            </a:r>
          </a:p>
          <a:p>
            <a:pPr>
              <a:lnSpc>
                <a:spcPct val="80000"/>
              </a:lnSpc>
            </a:pPr>
            <a:r>
              <a:rPr lang="tr-TR" sz="2400" dirty="0"/>
              <a:t>BU DURUM İŞ VERİMLİLİĞİNİ AZALTTI VE ÖRGÜTSEL ETKİNLİĞİ OLUMSUZ BİÇİMDE ETKİLEDİ.</a:t>
            </a:r>
          </a:p>
          <a:p>
            <a:pPr>
              <a:lnSpc>
                <a:spcPct val="80000"/>
              </a:lnSpc>
            </a:pPr>
            <a:r>
              <a:rPr lang="tr-TR" sz="2400" dirty="0"/>
              <a:t>BU ÇALIŞMADA ÖRGÜTSEL AÇIDAN ETKİN VE VERİMLİ, PSİKOLOJİK VE DUYGUSAL AÇIDAN MUTLU İŞ GRUPLARINDA YAPILAN DEĞİŞİKLİKLERİN ETKİLERİ İNCELENMİŞ.</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a:xfrm>
            <a:off x="914400" y="260350"/>
            <a:ext cx="7772400" cy="1160463"/>
          </a:xfrm>
        </p:spPr>
        <p:txBody>
          <a:bodyPr/>
          <a:lstStyle/>
          <a:p>
            <a:r>
              <a:rPr lang="tr-TR" sz="3000" b="1">
                <a:solidFill>
                  <a:srgbClr val="0000FF"/>
                </a:solidFill>
              </a:rPr>
              <a:t>YÖNETİMDE NEOKLASİK VE İNSAN İLİŞKİLERİNİN TEMEL KURAMSAL GÖRÜŞLERİ</a:t>
            </a:r>
          </a:p>
        </p:txBody>
      </p:sp>
      <p:sp>
        <p:nvSpPr>
          <p:cNvPr id="305155" name="Rectangle 3"/>
          <p:cNvSpPr>
            <a:spLocks noGrp="1" noChangeArrowheads="1"/>
          </p:cNvSpPr>
          <p:nvPr>
            <p:ph type="body" idx="1"/>
          </p:nvPr>
        </p:nvSpPr>
        <p:spPr>
          <a:xfrm>
            <a:off x="914400" y="1773238"/>
            <a:ext cx="7772400" cy="4357687"/>
          </a:xfrm>
        </p:spPr>
        <p:txBody>
          <a:bodyPr/>
          <a:lstStyle/>
          <a:p>
            <a:pPr>
              <a:lnSpc>
                <a:spcPct val="90000"/>
              </a:lnSpc>
            </a:pPr>
            <a:r>
              <a:rPr lang="tr-TR" sz="2400" b="1"/>
              <a:t>DOUGLAS MCGREGOR’UN “X” VE “Y” KURAMLARI</a:t>
            </a:r>
          </a:p>
          <a:p>
            <a:pPr lvl="1">
              <a:lnSpc>
                <a:spcPct val="90000"/>
              </a:lnSpc>
            </a:pPr>
            <a:r>
              <a:rPr lang="tr-TR" sz="2200"/>
              <a:t>DR. MAYO’NUN ÇALIŞMALARINDAN DA ESİNLENEN MCGREGOR, ÖNCE TAYLOR VE FAYOL’UN KLASİK YÖNETİM KURAMININ TASVİRİNE GİRİŞMİŞ VE BUNA “X” KURAMI ADINI VERMİŞTİR.</a:t>
            </a:r>
          </a:p>
          <a:p>
            <a:pPr lvl="1">
              <a:lnSpc>
                <a:spcPct val="90000"/>
              </a:lnSpc>
            </a:pPr>
            <a:r>
              <a:rPr lang="tr-TR" sz="2200"/>
              <a:t>DAHA SONRA DA BU TEORİYİ ŞİDDETLE ELEŞTİREREK “Y” TEORİSİ ADINI VERDİĞİ BEŞERİ İLİŞKİLER KURAMININ İLKELERİNİ ORTAYA ATMIŞTIR.</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p:txBody>
          <a:bodyPr/>
          <a:lstStyle/>
          <a:p>
            <a:r>
              <a:rPr lang="tr-TR" sz="3000" b="1"/>
              <a:t>MCGREGOR’A GÖRE “X” KURAMININ VARSAYIMLARI ŞUNLARDIR:</a:t>
            </a:r>
          </a:p>
        </p:txBody>
      </p:sp>
      <p:sp>
        <p:nvSpPr>
          <p:cNvPr id="322563" name="Rectangle 3"/>
          <p:cNvSpPr>
            <a:spLocks noGrp="1" noChangeArrowheads="1"/>
          </p:cNvSpPr>
          <p:nvPr>
            <p:ph type="body" idx="1"/>
          </p:nvPr>
        </p:nvSpPr>
        <p:spPr>
          <a:xfrm>
            <a:off x="914400" y="1600200"/>
            <a:ext cx="7772400" cy="4924425"/>
          </a:xfrm>
        </p:spPr>
        <p:txBody>
          <a:bodyPr/>
          <a:lstStyle/>
          <a:p>
            <a:pPr marL="533400" indent="-533400">
              <a:lnSpc>
                <a:spcPct val="90000"/>
              </a:lnSpc>
              <a:buFont typeface="Wingdings" pitchFamily="2" charset="2"/>
              <a:buAutoNum type="arabicPeriod"/>
            </a:pPr>
            <a:r>
              <a:rPr lang="tr-TR" sz="2400" dirty="0"/>
              <a:t>ORTALAMA (VASAT) İNSAN İŞİ SEVMEZ VE ELİNDEN GELDİĞİNCE İŞTEN KAÇMA YOLLARI ARAR. YÖNETİM, BU NEDENLE İŞTEN KAÇMA EĞİLİMİNİ ÖNLEYİCİ TEDBİRLER ALMALIDIR. DİSİPLİNE ÖNEM VERİLMELİ, VE İŞGÖRENİ ÇEŞİTLİ CEZALARLA KORKUTMALIDIR.</a:t>
            </a:r>
          </a:p>
          <a:p>
            <a:pPr marL="533400" indent="-533400">
              <a:lnSpc>
                <a:spcPct val="90000"/>
              </a:lnSpc>
              <a:buFont typeface="Wingdings" pitchFamily="2" charset="2"/>
              <a:buAutoNum type="arabicPeriod"/>
            </a:pPr>
            <a:r>
              <a:rPr lang="tr-TR" sz="2400" dirty="0"/>
              <a:t>İNSANLAR YÖNETİLMEYİ TERCİH EDER, SORUMLULUKTAN KAÇAR, HIRSLI DEĞİLDİR. GÜVENLİĞE OLAN TUTKUSU FAZLADIR.</a:t>
            </a:r>
          </a:p>
          <a:p>
            <a:pPr marL="533400" indent="-533400">
              <a:lnSpc>
                <a:spcPct val="90000"/>
              </a:lnSpc>
              <a:buFont typeface="Wingdings" pitchFamily="2" charset="2"/>
              <a:buAutoNum type="arabicPeriod"/>
            </a:pPr>
            <a:r>
              <a:rPr lang="tr-TR" sz="2400" dirty="0"/>
              <a:t>BENCİLDİR, KENDİ ARZU VE AMAÇLARINI, ÖRGÜT AMAÇLARINA TERCİH EDER. BU NEDENLE SIKI VE YAKINDAN DENETLENMELİDİR.</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p:txBody>
          <a:bodyPr/>
          <a:lstStyle/>
          <a:p>
            <a:endParaRPr lang="tr-TR"/>
          </a:p>
        </p:txBody>
      </p:sp>
      <p:sp>
        <p:nvSpPr>
          <p:cNvPr id="345091" name="Rectangle 3"/>
          <p:cNvSpPr>
            <a:spLocks noGrp="1" noChangeArrowheads="1"/>
          </p:cNvSpPr>
          <p:nvPr>
            <p:ph type="body" idx="1"/>
          </p:nvPr>
        </p:nvSpPr>
        <p:spPr/>
        <p:txBody>
          <a:bodyPr/>
          <a:lstStyle/>
          <a:p>
            <a:pPr marL="533400" indent="-533400">
              <a:lnSpc>
                <a:spcPct val="90000"/>
              </a:lnSpc>
              <a:buFont typeface="Wingdings" pitchFamily="2" charset="2"/>
              <a:buAutoNum type="arabicPeriod" startAt="4"/>
            </a:pPr>
            <a:r>
              <a:rPr lang="tr-TR" dirty="0"/>
              <a:t>İNSAN YARADILIŞI GEREĞİ YENİLİLİK VE DEĞİŞİKLİKLERDEN HOŞLANMAZ VE BU TÜR OLGULARA DİRENİR, İSYAN EDER, ALIŞKANLIKLARINA TUTKUSU FAZLADIR.</a:t>
            </a:r>
          </a:p>
          <a:p>
            <a:pPr marL="533400" indent="-533400">
              <a:lnSpc>
                <a:spcPct val="90000"/>
              </a:lnSpc>
              <a:buFont typeface="Wingdings" pitchFamily="2" charset="2"/>
              <a:buAutoNum type="arabicPeriod" startAt="4"/>
            </a:pPr>
            <a:r>
              <a:rPr lang="tr-TR" dirty="0"/>
              <a:t>ORTALAMA İNSANIN ÖRGÜTSEL SORUNLARIN ÇÖZÜMÜNDE ÇOK AZ YARATICI YETENEĞİ BULUNUR.</a:t>
            </a:r>
          </a:p>
          <a:p>
            <a:pPr marL="533400" indent="-533400">
              <a:lnSpc>
                <a:spcPct val="90000"/>
              </a:lnSpc>
              <a:buFont typeface="Wingdings" pitchFamily="2" charset="2"/>
              <a:buAutoNum type="arabicPeriod" startAt="4"/>
            </a:pPr>
            <a:r>
              <a:rPr lang="tr-TR" dirty="0"/>
              <a:t>İNSANLAR PARLAK ZEKALI DEĞİLDİR, KOLAYCA KANDIRILABİLİR. HAREKETE GEÇMESİ İÇİN MADDİ OLARAK ÖDÜLLENDİRİLMELİDİR.</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p:txBody>
          <a:bodyPr/>
          <a:lstStyle/>
          <a:p>
            <a:endParaRPr lang="tr-TR"/>
          </a:p>
        </p:txBody>
      </p:sp>
      <p:sp>
        <p:nvSpPr>
          <p:cNvPr id="323587" name="Rectangle 3"/>
          <p:cNvSpPr>
            <a:spLocks noGrp="1" noChangeArrowheads="1"/>
          </p:cNvSpPr>
          <p:nvPr>
            <p:ph type="body" idx="1"/>
          </p:nvPr>
        </p:nvSpPr>
        <p:spPr/>
        <p:txBody>
          <a:bodyPr/>
          <a:lstStyle/>
          <a:p>
            <a:pPr marL="533400" indent="-533400"/>
            <a:r>
              <a:rPr lang="tr-TR"/>
              <a:t>KLASİKLERİ BÖYLE TASVİR EDEN MC. GREGOR, DAHA SONRA ONLARI ELEŞTİRMİŞTİR. </a:t>
            </a:r>
          </a:p>
          <a:p>
            <a:pPr marL="533400" indent="-533400"/>
            <a:r>
              <a:rPr lang="tr-TR"/>
              <a:t>ONA GÖRE KLASİK KURAMIN KOŞULLARINA SADIK KALAN YÖNETİCİLER, İŞGÖRENE SAYGIYI, KENDİ KENDİNE SAYGIYI, ARKADAŞLARININ KENDİSİNE SAYGISINI VE BAŞARI KAZANMA OLANAKLARINI SAĞLAYAMAZ.</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p:txBody>
          <a:bodyPr/>
          <a:lstStyle/>
          <a:p>
            <a:r>
              <a:rPr lang="tr-TR" sz="3400" b="1" dirty="0">
                <a:solidFill>
                  <a:srgbClr val="0000FF"/>
                </a:solidFill>
              </a:rPr>
              <a:t>YÖNETİMDE NEOKLASİK VE İNSAN İLİŞKİLERİ YAKLAŞIMI</a:t>
            </a:r>
          </a:p>
        </p:txBody>
      </p:sp>
      <p:sp>
        <p:nvSpPr>
          <p:cNvPr id="300036" name="Rectangle 4"/>
          <p:cNvSpPr>
            <a:spLocks noGrp="1" noChangeArrowheads="1"/>
          </p:cNvSpPr>
          <p:nvPr>
            <p:ph type="body" idx="1"/>
          </p:nvPr>
        </p:nvSpPr>
        <p:spPr>
          <a:xfrm>
            <a:off x="914400" y="1700213"/>
            <a:ext cx="7772400" cy="4430712"/>
          </a:xfrm>
        </p:spPr>
        <p:txBody>
          <a:bodyPr/>
          <a:lstStyle/>
          <a:p>
            <a:r>
              <a:rPr lang="tr-TR" sz="2400"/>
              <a:t>1930’LU YILLARDAN İTİBAREN BAŞLAYAN BU SOSYAL YAKLAŞIMDA, </a:t>
            </a:r>
          </a:p>
          <a:p>
            <a:pPr lvl="1"/>
            <a:r>
              <a:rPr lang="tr-TR" sz="2400"/>
              <a:t>YÖNETİMİN SADECE İŞLETMENİN KURUCULARINA HİZMET ETMEDİĞİ, </a:t>
            </a:r>
          </a:p>
          <a:p>
            <a:pPr lvl="1"/>
            <a:r>
              <a:rPr lang="tr-TR" sz="2400"/>
              <a:t>ÇALIŞAN BİREYLERİN VE GRUPLARIN AMAÇ, ARZU VE İHTİYAÇLARI, MORAL VE MOTİVASYONLARININ DA ÖNEMLİ OLDUĞU, </a:t>
            </a:r>
          </a:p>
          <a:p>
            <a:pPr lvl="1"/>
            <a:r>
              <a:rPr lang="tr-TR" sz="2400"/>
              <a:t>BUNLARA HİZMET ETMEKSİZİN ÖRGÜTSEL AMAÇLARIN ETKİLİ VE VERİMLİ BİÇİMDE GERÇEKLEŞTİRİLMESİNİN SÖZ KONUSU OLAMAYACAĞI ÖNE SÜRÜLMÜŞTÜR.</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p:txBody>
          <a:bodyPr/>
          <a:lstStyle/>
          <a:p>
            <a:endParaRPr lang="tr-TR"/>
          </a:p>
        </p:txBody>
      </p:sp>
      <p:sp>
        <p:nvSpPr>
          <p:cNvPr id="356355" name="Rectangle 3"/>
          <p:cNvSpPr>
            <a:spLocks noGrp="1" noChangeArrowheads="1"/>
          </p:cNvSpPr>
          <p:nvPr>
            <p:ph type="body" idx="1"/>
          </p:nvPr>
        </p:nvSpPr>
        <p:spPr/>
        <p:txBody>
          <a:bodyPr/>
          <a:lstStyle/>
          <a:p>
            <a:pPr>
              <a:lnSpc>
                <a:spcPct val="90000"/>
              </a:lnSpc>
            </a:pPr>
            <a:r>
              <a:rPr lang="tr-TR" dirty="0"/>
              <a:t>KLASİK KURAM, KATI MANTIĞI İLE İNSANI TEKNİK İLKELER VE BASİT EKONOMİK GÜDÜLERLE HAREKET EDEN BİR ROBOTTAN FARKLI TUTMAMAKTADIR. </a:t>
            </a:r>
          </a:p>
          <a:p>
            <a:pPr>
              <a:lnSpc>
                <a:spcPct val="90000"/>
              </a:lnSpc>
            </a:pPr>
            <a:r>
              <a:rPr lang="tr-TR" dirty="0"/>
              <a:t>İNSANI DUYGU VE DÜŞÜNCELERİ İLE HAREKET EDEN BİR VARLIK OLARAK GÖRMEMEKTEDİR.</a:t>
            </a:r>
          </a:p>
          <a:p>
            <a:pPr>
              <a:lnSpc>
                <a:spcPct val="90000"/>
              </a:lnSpc>
            </a:pPr>
            <a:r>
              <a:rPr lang="tr-TR" dirty="0"/>
              <a:t>İŞİN AŞIRI DERECEDE BÖLÜNMESİ VE UZMANLAŞMA MONOTONLUK NEDENİ OLMAKTADIR.</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p:txBody>
          <a:bodyPr/>
          <a:lstStyle/>
          <a:p>
            <a:r>
              <a:rPr lang="tr-TR" sz="2200" b="1"/>
              <a:t>MCGREGOR DAHA SONRA “BİREYSEL VE ÖRGÜTSEL AMAÇLARIN KAYNAŞMASI” ADINI VERDİĞİ “Y” KURAMINININ VARSAYIMLARINI ŞU ŞEKİLDE BELİRLEMİŞTİR:</a:t>
            </a:r>
          </a:p>
        </p:txBody>
      </p:sp>
      <p:sp>
        <p:nvSpPr>
          <p:cNvPr id="324611" name="Rectangle 3"/>
          <p:cNvSpPr>
            <a:spLocks noGrp="1" noChangeArrowheads="1"/>
          </p:cNvSpPr>
          <p:nvPr>
            <p:ph type="body" idx="1"/>
          </p:nvPr>
        </p:nvSpPr>
        <p:spPr>
          <a:xfrm>
            <a:off x="914400" y="1700213"/>
            <a:ext cx="7772400" cy="4430712"/>
          </a:xfrm>
        </p:spPr>
        <p:txBody>
          <a:bodyPr/>
          <a:lstStyle/>
          <a:p>
            <a:pPr>
              <a:buFont typeface="Wingdings" pitchFamily="2" charset="2"/>
              <a:buAutoNum type="arabicPeriod"/>
            </a:pPr>
            <a:r>
              <a:rPr lang="tr-TR" sz="2400"/>
              <a:t>ORTALAMA İNSAN, İŞTEN NEFRET ETMEZ. İŞ, BAŞARI VE TATMİN KAYNAĞIDIR. İNSANI KAÇIRAN, İŞYERİ KOŞULLARIDIR.</a:t>
            </a:r>
          </a:p>
          <a:p>
            <a:pPr>
              <a:buFont typeface="Wingdings" pitchFamily="2" charset="2"/>
              <a:buAutoNum type="arabicPeriod"/>
            </a:pPr>
            <a:r>
              <a:rPr lang="tr-TR" sz="2400"/>
              <a:t>SIKI DENETİM VE CEZA İLE KORKUTMA KİŞİYİ ÖRGÜTSEL AMAÇLARA YÖNELTECEK TEK YOL DEĞİLDİR. İNSANLAR, ÖRGÜTE BAĞLANIR, İŞİ VE İŞ ARKADAŞLARINI SEVERLERSE KENDİ KENDİNİ YÖNETİM VE DENETİM YOLLARINI KULLANARAK ÖRGÜTE DAHA YARARLI OLMAYA VE HİZMET ETMEYE ÇALIŞIRLAR.</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2"/>
          <p:cNvSpPr>
            <a:spLocks noGrp="1" noChangeArrowheads="1"/>
          </p:cNvSpPr>
          <p:nvPr>
            <p:ph type="title"/>
          </p:nvPr>
        </p:nvSpPr>
        <p:spPr/>
        <p:txBody>
          <a:bodyPr/>
          <a:lstStyle/>
          <a:p>
            <a:endParaRPr lang="tr-TR"/>
          </a:p>
        </p:txBody>
      </p:sp>
      <p:sp>
        <p:nvSpPr>
          <p:cNvPr id="357379" name="Rectangle 3"/>
          <p:cNvSpPr>
            <a:spLocks noGrp="1" noChangeArrowheads="1"/>
          </p:cNvSpPr>
          <p:nvPr>
            <p:ph type="body" idx="1"/>
          </p:nvPr>
        </p:nvSpPr>
        <p:spPr>
          <a:xfrm>
            <a:off x="914400" y="1600200"/>
            <a:ext cx="7772400" cy="4924425"/>
          </a:xfrm>
        </p:spPr>
        <p:txBody>
          <a:bodyPr/>
          <a:lstStyle/>
          <a:p>
            <a:pPr marL="533400" indent="-533400">
              <a:lnSpc>
                <a:spcPct val="80000"/>
              </a:lnSpc>
              <a:buFont typeface="Wingdings" pitchFamily="2" charset="2"/>
              <a:buAutoNum type="arabicPeriod" startAt="3"/>
            </a:pPr>
            <a:r>
              <a:rPr lang="tr-TR" sz="2400" dirty="0"/>
              <a:t>ÖRGÜTSEL AMAÇLARA BAĞLILIK, ONLARIN ELDE EDİLMESİ İLE İLGİLİ ÖDÜLLERE BAĞLIDIR. AMAÇLARA ULAŞMAK İÇİN ÇALIŞMALAR ÖDÜLLENDİRİLMELİDİR. EN DEĞERLİ ÖDÜLLER, TAKDİR EDİLME, İŞ TATMİNİ VE İŞ İLE BÜTÜNLEŞEREK YARATICI OLMADIR.</a:t>
            </a:r>
          </a:p>
          <a:p>
            <a:pPr marL="533400" indent="-533400">
              <a:lnSpc>
                <a:spcPct val="80000"/>
              </a:lnSpc>
              <a:buFont typeface="Wingdings" pitchFamily="2" charset="2"/>
              <a:buAutoNum type="arabicPeriod" startAt="3"/>
            </a:pPr>
            <a:r>
              <a:rPr lang="tr-TR" sz="2400" dirty="0"/>
              <a:t>ELVERİŞLİ KOŞULLAR SAĞLANDIĞINDA, NORMAL İNSAN SORUMLULUĞU KABUL ETMEKLE KALMAZ; ONU ARAMAYI DA ÖĞRENİR. SORUMLULUKTAN KAÇINMA, HIRS YOKSUNLUĞU VE GÜVENE AŞIRI ÖNEM VERME GENELLİKLE KÖTÜ YÖNETİM DENEYLERİNİN İNSANLARI OLUMSUZ ETKİLEMESİNDEN DOLAYIDIR.</a:t>
            </a: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p:txBody>
          <a:bodyPr/>
          <a:lstStyle/>
          <a:p>
            <a:endParaRPr lang="tr-TR"/>
          </a:p>
        </p:txBody>
      </p:sp>
      <p:sp>
        <p:nvSpPr>
          <p:cNvPr id="325635" name="Rectangle 3"/>
          <p:cNvSpPr>
            <a:spLocks noGrp="1" noChangeArrowheads="1"/>
          </p:cNvSpPr>
          <p:nvPr>
            <p:ph type="body" idx="1"/>
          </p:nvPr>
        </p:nvSpPr>
        <p:spPr/>
        <p:txBody>
          <a:bodyPr/>
          <a:lstStyle/>
          <a:p>
            <a:pPr marL="533400" indent="-533400">
              <a:lnSpc>
                <a:spcPct val="90000"/>
              </a:lnSpc>
              <a:buFont typeface="Wingdings" pitchFamily="2" charset="2"/>
              <a:buAutoNum type="arabicPeriod" startAt="5"/>
            </a:pPr>
            <a:r>
              <a:rPr lang="tr-TR" sz="2400"/>
              <a:t>ÖRGÜTSEL SORUNLARIN ÇÖZÜMÜNDE GEREKLİ OLAN TAHAYYÜL,USTALIK VE YARATICILIK İNSANLARA GENİŞ ÖLÇÜDE DAĞILMIŞTIR. ANCAK BU YETENEK VE NİTELİKLERİN ETKİSİ BEŞERİ GEREKSİNİMLERİN DOYURULMASI İLE GERÇEKLEŞEBİLİR.</a:t>
            </a:r>
          </a:p>
          <a:p>
            <a:pPr marL="533400" indent="-533400">
              <a:lnSpc>
                <a:spcPct val="90000"/>
              </a:lnSpc>
              <a:buFont typeface="Wingdings" pitchFamily="2" charset="2"/>
              <a:buAutoNum type="arabicPeriod" startAt="5"/>
            </a:pPr>
            <a:r>
              <a:rPr lang="tr-TR" sz="2400"/>
              <a:t>ÇAĞDAŞ SANAYİ YAŞANTISININ KOŞULLARI İNSANI ANCAK BELİRLİ BİR KONUDA ÇALIŞMA VE UZMANLAŞMAYA ZORLADIĞINDAN, YETENEK VE BECERİLERİN SADECE BİR KISMINDAN YARARLANABİLMEYİ SAĞLAMAKTADIR. </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pPr>
              <a:defRPr/>
            </a:pPr>
            <a:fld id="{8D74E92C-46B5-4F8D-83DD-686E78885F43}" type="slidenum">
              <a:rPr lang="tr-TR"/>
              <a:pPr>
                <a:defRPr/>
              </a:pPr>
              <a:t>34</a:t>
            </a:fld>
            <a:endParaRPr lang="tr-TR"/>
          </a:p>
        </p:txBody>
      </p:sp>
      <p:sp useBgFill="1">
        <p:nvSpPr>
          <p:cNvPr id="143362" name="Rectangle 2"/>
          <p:cNvSpPr>
            <a:spLocks noGrp="1" noChangeArrowheads="1"/>
          </p:cNvSpPr>
          <p:nvPr>
            <p:ph type="title"/>
          </p:nvPr>
        </p:nvSpPr>
        <p:spPr>
          <a:xfrm>
            <a:off x="467544" y="-99392"/>
            <a:ext cx="8229600" cy="1384300"/>
          </a:xfrm>
        </p:spPr>
        <p:txBody>
          <a:bodyPr/>
          <a:lstStyle/>
          <a:p>
            <a:pPr eaLnBrk="1" hangingPunct="1">
              <a:defRPr/>
            </a:pPr>
            <a:r>
              <a:rPr lang="tr-TR" b="1" dirty="0">
                <a:solidFill>
                  <a:schemeClr val="tx1"/>
                </a:solidFill>
              </a:rPr>
              <a:t>Z Kuramına Göre:</a:t>
            </a:r>
          </a:p>
        </p:txBody>
      </p:sp>
      <p:sp useBgFill="1">
        <p:nvSpPr>
          <p:cNvPr id="143363" name="Rectangle 3"/>
          <p:cNvSpPr>
            <a:spLocks noGrp="1" noChangeArrowheads="1"/>
          </p:cNvSpPr>
          <p:nvPr>
            <p:ph type="body" idx="1"/>
          </p:nvPr>
        </p:nvSpPr>
        <p:spPr>
          <a:xfrm>
            <a:off x="395288" y="1052513"/>
            <a:ext cx="8229600" cy="4525962"/>
          </a:xfrm>
        </p:spPr>
        <p:txBody>
          <a:bodyPr/>
          <a:lstStyle/>
          <a:p>
            <a:pPr eaLnBrk="1" hangingPunct="1">
              <a:defRPr/>
            </a:pPr>
            <a:endParaRPr lang="tr-TR" sz="2800" b="1">
              <a:solidFill>
                <a:srgbClr val="FFFFFF"/>
              </a:solidFill>
            </a:endParaRPr>
          </a:p>
          <a:p>
            <a:pPr eaLnBrk="1" hangingPunct="1">
              <a:buFontTx/>
              <a:buNone/>
              <a:defRPr/>
            </a:pPr>
            <a:r>
              <a:rPr lang="tr-TR" sz="2800" b="1">
                <a:effectLst/>
              </a:rPr>
              <a:t>W.Reddin Z kuramını geliştirerek, X ve Y </a:t>
            </a:r>
          </a:p>
          <a:p>
            <a:pPr eaLnBrk="1" hangingPunct="1">
              <a:buFontTx/>
              <a:buNone/>
              <a:defRPr/>
            </a:pPr>
            <a:r>
              <a:rPr lang="tr-TR" sz="2800" b="1">
                <a:effectLst/>
              </a:rPr>
              <a:t>kuramlarına etkililik boyutunu getirmeye </a:t>
            </a:r>
          </a:p>
          <a:p>
            <a:pPr eaLnBrk="1" hangingPunct="1">
              <a:buFontTx/>
              <a:buNone/>
              <a:defRPr/>
            </a:pPr>
            <a:r>
              <a:rPr lang="tr-TR" sz="2800" b="1">
                <a:effectLst/>
              </a:rPr>
              <a:t>çalışır.</a:t>
            </a:r>
          </a:p>
          <a:p>
            <a:pPr eaLnBrk="1" hangingPunct="1">
              <a:buFontTx/>
              <a:buNone/>
              <a:defRPr/>
            </a:pPr>
            <a:endParaRPr lang="tr-TR" sz="2800" b="1"/>
          </a:p>
          <a:p>
            <a:pPr eaLnBrk="1" hangingPunct="1">
              <a:buClr>
                <a:srgbClr val="FFFF00"/>
              </a:buClr>
              <a:defRPr/>
            </a:pPr>
            <a:r>
              <a:rPr lang="tr-TR" sz="2800" b="1"/>
              <a:t>İnsanı ne şeytan, ne de melek olarak göremeyiz.</a:t>
            </a:r>
          </a:p>
          <a:p>
            <a:pPr eaLnBrk="1" hangingPunct="1">
              <a:buClr>
                <a:srgbClr val="FFFF00"/>
              </a:buClr>
              <a:defRPr/>
            </a:pPr>
            <a:r>
              <a:rPr lang="tr-TR" sz="2800" b="1"/>
              <a:t> İnsan düşünme, karar verme ve azmetme yeteneklerine sahip bir yaratıktır.</a:t>
            </a:r>
          </a:p>
          <a:p>
            <a:pPr eaLnBrk="1" hangingPunct="1">
              <a:buClr>
                <a:srgbClr val="FFFF00"/>
              </a:buClr>
              <a:defRPr/>
            </a:pPr>
            <a:endParaRPr lang="tr-TR" sz="2800"/>
          </a:p>
        </p:txBody>
      </p:sp>
    </p:spTree>
    <p:extLst>
      <p:ext uri="{BB962C8B-B14F-4D97-AF65-F5344CB8AC3E}">
        <p14:creationId xmlns:p14="http://schemas.microsoft.com/office/powerpoint/2010/main" val="13098138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layt Numarası Yer Tutucusu"/>
          <p:cNvSpPr>
            <a:spLocks noGrp="1"/>
          </p:cNvSpPr>
          <p:nvPr>
            <p:ph type="sldNum" sz="quarter" idx="12"/>
          </p:nvPr>
        </p:nvSpPr>
        <p:spPr/>
        <p:txBody>
          <a:bodyPr/>
          <a:lstStyle/>
          <a:p>
            <a:pPr>
              <a:defRPr/>
            </a:pPr>
            <a:fld id="{BEFFA248-F451-4969-9F57-226C00999C86}" type="slidenum">
              <a:rPr lang="tr-TR"/>
              <a:pPr>
                <a:defRPr/>
              </a:pPr>
              <a:t>35</a:t>
            </a:fld>
            <a:endParaRPr lang="tr-TR"/>
          </a:p>
        </p:txBody>
      </p:sp>
      <p:sp useBgFill="1">
        <p:nvSpPr>
          <p:cNvPr id="38915" name="Rectangle 2"/>
          <p:cNvSpPr>
            <a:spLocks noChangeArrowheads="1"/>
          </p:cNvSpPr>
          <p:nvPr/>
        </p:nvSpPr>
        <p:spPr bwMode="auto">
          <a:xfrm>
            <a:off x="468313" y="1557338"/>
            <a:ext cx="8089900" cy="4491037"/>
          </a:xfrm>
          <a:prstGeom prst="rect">
            <a:avLst/>
          </a:prstGeom>
          <a:ln w="12700">
            <a:solidFill>
              <a:srgbClr val="990033"/>
            </a:solidFill>
            <a:miter lim="800000"/>
            <a:headEnd/>
            <a:tailEnd/>
          </a:ln>
        </p:spPr>
        <p:txBody>
          <a:bodyPr lIns="92075" tIns="46038" rIns="92075" bIns="46038">
            <a:spAutoFit/>
          </a:bodyPr>
          <a:lstStyle>
            <a:lvl1pPr defTabSz="762000" eaLnBrk="0" hangingPunct="0">
              <a:spcBef>
                <a:spcPct val="20000"/>
              </a:spcBef>
              <a:buClr>
                <a:schemeClr val="hlink"/>
              </a:buClr>
              <a:buSzPct val="120000"/>
              <a:buChar char="•"/>
              <a:defRPr sz="3200">
                <a:solidFill>
                  <a:schemeClr val="tx1"/>
                </a:solidFill>
                <a:latin typeface="Tahoma" pitchFamily="34" charset="0"/>
              </a:defRPr>
            </a:lvl1pPr>
            <a:lvl2pPr marL="742950" indent="-285750" defTabSz="762000" eaLnBrk="0" hangingPunct="0">
              <a:spcBef>
                <a:spcPct val="20000"/>
              </a:spcBef>
              <a:buFont typeface="Tahoma" pitchFamily="34" charset="0"/>
              <a:buChar char="–"/>
              <a:defRPr sz="2800">
                <a:solidFill>
                  <a:schemeClr val="tx1"/>
                </a:solidFill>
                <a:latin typeface="Tahoma" pitchFamily="34" charset="0"/>
              </a:defRPr>
            </a:lvl2pPr>
            <a:lvl3pPr marL="1143000" indent="-228600" defTabSz="762000" eaLnBrk="0" hangingPunct="0">
              <a:spcBef>
                <a:spcPct val="20000"/>
              </a:spcBef>
              <a:buClr>
                <a:schemeClr val="hlink"/>
              </a:buClr>
              <a:buSzPct val="120000"/>
              <a:buChar char="•"/>
              <a:defRPr sz="2400">
                <a:solidFill>
                  <a:schemeClr val="tx1"/>
                </a:solidFill>
                <a:latin typeface="Tahoma" pitchFamily="34" charset="0"/>
              </a:defRPr>
            </a:lvl3pPr>
            <a:lvl4pPr marL="1600200" indent="-228600" defTabSz="762000" eaLnBrk="0" hangingPunct="0">
              <a:spcBef>
                <a:spcPct val="20000"/>
              </a:spcBef>
              <a:buFont typeface="Tahoma" pitchFamily="34" charset="0"/>
              <a:buChar char="–"/>
              <a:defRPr sz="2000">
                <a:solidFill>
                  <a:schemeClr val="tx1"/>
                </a:solidFill>
                <a:latin typeface="Tahoma" pitchFamily="34" charset="0"/>
              </a:defRPr>
            </a:lvl4pPr>
            <a:lvl5pPr marL="2057400" indent="-228600" defTabSz="762000" eaLnBrk="0" hangingPunct="0">
              <a:spcBef>
                <a:spcPct val="20000"/>
              </a:spcBef>
              <a:buClr>
                <a:schemeClr val="hlink"/>
              </a:buClr>
              <a:buSzPct val="80000"/>
              <a:buFont typeface="Wingdings" pitchFamily="2" charset="2"/>
              <a:buChar char="v"/>
              <a:defRPr sz="2000">
                <a:solidFill>
                  <a:schemeClr val="tx1"/>
                </a:solidFill>
                <a:latin typeface="Tahoma" pitchFamily="34" charset="0"/>
              </a:defRPr>
            </a:lvl5pPr>
            <a:lvl6pPr marL="2514600" indent="-228600" defTabSz="7620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defRPr>
            </a:lvl6pPr>
            <a:lvl7pPr marL="2971800" indent="-228600" defTabSz="7620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defRPr>
            </a:lvl7pPr>
            <a:lvl8pPr marL="3429000" indent="-228600" defTabSz="7620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defRPr>
            </a:lvl8pPr>
            <a:lvl9pPr marL="3886200" indent="-228600" defTabSz="7620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defRPr>
            </a:lvl9pPr>
          </a:lstStyle>
          <a:p>
            <a:pPr>
              <a:spcBef>
                <a:spcPct val="0"/>
              </a:spcBef>
              <a:buClr>
                <a:srgbClr val="FFFF00"/>
              </a:buClr>
              <a:buSzTx/>
              <a:buFont typeface="Wingdings" pitchFamily="2" charset="2"/>
              <a:buChar char="Ø"/>
            </a:pPr>
            <a:r>
              <a:rPr lang="tr-TR" altLang="tr-TR" b="1" dirty="0">
                <a:latin typeface="Arial" pitchFamily="34" charset="0"/>
              </a:rPr>
              <a:t>İnsan doğuştan ne iyidir, ne de </a:t>
            </a:r>
            <a:r>
              <a:rPr lang="tr-TR" altLang="tr-TR" b="1" dirty="0" err="1">
                <a:latin typeface="Arial" pitchFamily="34" charset="0"/>
              </a:rPr>
              <a:t>kötüdür,koşullara</a:t>
            </a:r>
            <a:r>
              <a:rPr lang="tr-TR" altLang="tr-TR" b="1" dirty="0">
                <a:latin typeface="Arial" pitchFamily="34" charset="0"/>
              </a:rPr>
              <a:t> göre her ikisine yatkın olabilir.</a:t>
            </a:r>
          </a:p>
          <a:p>
            <a:pPr>
              <a:spcBef>
                <a:spcPct val="0"/>
              </a:spcBef>
              <a:buClr>
                <a:srgbClr val="FFFF00"/>
              </a:buClr>
              <a:buSzTx/>
              <a:buFont typeface="Wingdings" pitchFamily="2" charset="2"/>
              <a:buChar char="Ø"/>
            </a:pPr>
            <a:endParaRPr lang="tr-TR" altLang="tr-TR" b="1" dirty="0">
              <a:latin typeface="Arial" pitchFamily="34" charset="0"/>
            </a:endParaRPr>
          </a:p>
          <a:p>
            <a:pPr>
              <a:spcBef>
                <a:spcPct val="0"/>
              </a:spcBef>
              <a:buClr>
                <a:srgbClr val="FFFF00"/>
              </a:buClr>
              <a:buSzTx/>
              <a:buFont typeface="Wingdings" pitchFamily="2" charset="2"/>
              <a:buChar char="Ø"/>
            </a:pPr>
            <a:r>
              <a:rPr lang="tr-TR" altLang="tr-TR" b="1" dirty="0">
                <a:latin typeface="Arial" pitchFamily="34" charset="0"/>
              </a:rPr>
              <a:t>İnsan ne yaşamsal ihtiyaçlarla ne de üst düzey insancıl ihtiyaçlarla güdülenir, insanı güdüleyen içinde bulunduğu durumdur.</a:t>
            </a:r>
          </a:p>
          <a:p>
            <a:pPr>
              <a:spcBef>
                <a:spcPct val="0"/>
              </a:spcBef>
              <a:buClrTx/>
              <a:buSzTx/>
              <a:buFontTx/>
              <a:buNone/>
            </a:pPr>
            <a:endParaRPr lang="tr-TR" altLang="tr-TR" b="1" dirty="0">
              <a:latin typeface="Arial" pitchFamily="34" charset="0"/>
            </a:endParaRPr>
          </a:p>
        </p:txBody>
      </p:sp>
      <p:sp useBgFill="1">
        <p:nvSpPr>
          <p:cNvPr id="38916" name="Rectangle 3"/>
          <p:cNvSpPr>
            <a:spLocks noChangeArrowheads="1"/>
          </p:cNvSpPr>
          <p:nvPr/>
        </p:nvSpPr>
        <p:spPr bwMode="auto">
          <a:xfrm>
            <a:off x="827584" y="548680"/>
            <a:ext cx="6559550" cy="650875"/>
          </a:xfrm>
          <a:prstGeom prst="rect">
            <a:avLst/>
          </a:prstGeom>
          <a:ln w="9525">
            <a:solidFill>
              <a:srgbClr val="000099"/>
            </a:solidFill>
            <a:miter lim="800000"/>
            <a:headEnd/>
            <a:tailEnd/>
          </a:ln>
        </p:spPr>
        <p:txBody>
          <a:bodyPr>
            <a:spAutoFit/>
          </a:bodyPr>
          <a:lstStyle>
            <a:lvl1pPr eaLnBrk="0" hangingPunct="0">
              <a:spcBef>
                <a:spcPct val="20000"/>
              </a:spcBef>
              <a:buClr>
                <a:schemeClr val="hlink"/>
              </a:buClr>
              <a:buSzPct val="120000"/>
              <a:buChar char="•"/>
              <a:defRPr sz="3200">
                <a:solidFill>
                  <a:schemeClr val="tx1"/>
                </a:solidFill>
                <a:latin typeface="Tahoma" pitchFamily="34" charset="0"/>
              </a:defRPr>
            </a:lvl1pPr>
            <a:lvl2pPr marL="742950" indent="-285750" eaLnBrk="0" hangingPunct="0">
              <a:spcBef>
                <a:spcPct val="20000"/>
              </a:spcBef>
              <a:buFont typeface="Tahoma" pitchFamily="34" charset="0"/>
              <a:buChar char="–"/>
              <a:defRPr sz="2800">
                <a:solidFill>
                  <a:schemeClr val="tx1"/>
                </a:solidFill>
                <a:latin typeface="Tahoma" pitchFamily="34" charset="0"/>
              </a:defRPr>
            </a:lvl2pPr>
            <a:lvl3pPr marL="1143000" indent="-228600" eaLnBrk="0" hangingPunct="0">
              <a:spcBef>
                <a:spcPct val="20000"/>
              </a:spcBef>
              <a:buClr>
                <a:schemeClr val="hlink"/>
              </a:buClr>
              <a:buSzPct val="120000"/>
              <a:buChar char="•"/>
              <a:defRPr sz="2400">
                <a:solidFill>
                  <a:schemeClr val="tx1"/>
                </a:solidFill>
                <a:latin typeface="Tahoma" pitchFamily="34" charset="0"/>
              </a:defRPr>
            </a:lvl3pPr>
            <a:lvl4pPr marL="1600200" indent="-228600" eaLnBrk="0" hangingPunct="0">
              <a:spcBef>
                <a:spcPct val="20000"/>
              </a:spcBef>
              <a:buFont typeface="Tahoma" pitchFamily="34" charset="0"/>
              <a:buChar char="–"/>
              <a:defRPr sz="2000">
                <a:solidFill>
                  <a:schemeClr val="tx1"/>
                </a:solidFill>
                <a:latin typeface="Tahoma" pitchFamily="34" charset="0"/>
              </a:defRPr>
            </a:lvl4pPr>
            <a:lvl5pPr marL="2057400" indent="-228600" eaLnBrk="0" hangingPunct="0">
              <a:spcBef>
                <a:spcPct val="20000"/>
              </a:spcBef>
              <a:buClr>
                <a:schemeClr val="hlink"/>
              </a:buClr>
              <a:buSzPct val="80000"/>
              <a:buFont typeface="Wingdings" pitchFamily="2" charset="2"/>
              <a:buChar char="v"/>
              <a:defRPr sz="2000">
                <a:solidFill>
                  <a:schemeClr val="tx1"/>
                </a:solidFill>
                <a:latin typeface="Tahoma" pitchFamily="34" charset="0"/>
              </a:defRPr>
            </a:lvl5pPr>
            <a:lvl6pPr marL="2514600" indent="-2286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defRPr>
            </a:lvl6pPr>
            <a:lvl7pPr marL="2971800" indent="-2286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defRPr>
            </a:lvl7pPr>
            <a:lvl8pPr marL="3429000" indent="-2286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defRPr>
            </a:lvl8pPr>
            <a:lvl9pPr marL="3886200" indent="-22860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Tahoma" pitchFamily="34" charset="0"/>
              </a:defRPr>
            </a:lvl9pPr>
          </a:lstStyle>
          <a:p>
            <a:pPr algn="ctr">
              <a:spcBef>
                <a:spcPct val="0"/>
              </a:spcBef>
              <a:buClrTx/>
              <a:buSzTx/>
              <a:buFontTx/>
              <a:buNone/>
            </a:pPr>
            <a:r>
              <a:rPr lang="tr-TR" altLang="tr-TR" sz="3600" b="1" dirty="0">
                <a:latin typeface="Arial" pitchFamily="34" charset="0"/>
              </a:rPr>
              <a:t>...Z Kuramına Göre</a:t>
            </a:r>
            <a:endParaRPr lang="tr-TR" altLang="tr-TR" sz="1800" b="1" dirty="0">
              <a:latin typeface="Arial" pitchFamily="34" charset="0"/>
            </a:endParaRPr>
          </a:p>
        </p:txBody>
      </p:sp>
    </p:spTree>
    <p:extLst>
      <p:ext uri="{BB962C8B-B14F-4D97-AF65-F5344CB8AC3E}">
        <p14:creationId xmlns:p14="http://schemas.microsoft.com/office/powerpoint/2010/main" val="4033845198"/>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pPr>
              <a:defRPr/>
            </a:pPr>
            <a:fld id="{EE2F5500-F715-46FD-A8F1-ED68DF364332}" type="slidenum">
              <a:rPr lang="tr-TR"/>
              <a:pPr>
                <a:defRPr/>
              </a:pPr>
              <a:t>36</a:t>
            </a:fld>
            <a:endParaRPr lang="tr-TR"/>
          </a:p>
        </p:txBody>
      </p:sp>
      <p:sp useBgFill="1">
        <p:nvSpPr>
          <p:cNvPr id="145410" name="Rectangle 2"/>
          <p:cNvSpPr>
            <a:spLocks noGrp="1" noChangeArrowheads="1"/>
          </p:cNvSpPr>
          <p:nvPr>
            <p:ph type="title"/>
          </p:nvPr>
        </p:nvSpPr>
        <p:spPr>
          <a:ln w="0">
            <a:solidFill>
              <a:srgbClr val="000099"/>
            </a:solidFill>
          </a:ln>
        </p:spPr>
        <p:txBody>
          <a:bodyPr/>
          <a:lstStyle/>
          <a:p>
            <a:pPr eaLnBrk="1" hangingPunct="1">
              <a:defRPr/>
            </a:pPr>
            <a:r>
              <a:rPr lang="tr-TR" sz="4000" b="1" dirty="0">
                <a:solidFill>
                  <a:srgbClr val="FFFF00"/>
                </a:solidFill>
              </a:rPr>
              <a:t>...</a:t>
            </a:r>
            <a:r>
              <a:rPr lang="tr-TR" sz="4000" b="1" dirty="0">
                <a:solidFill>
                  <a:schemeClr val="tx1"/>
                </a:solidFill>
              </a:rPr>
              <a:t>Z Kuramına Göre</a:t>
            </a:r>
          </a:p>
        </p:txBody>
      </p:sp>
      <p:sp useBgFill="1">
        <p:nvSpPr>
          <p:cNvPr id="145411" name="Rectangle 3"/>
          <p:cNvSpPr>
            <a:spLocks noGrp="1" noChangeArrowheads="1"/>
          </p:cNvSpPr>
          <p:nvPr>
            <p:ph type="body" idx="1"/>
          </p:nvPr>
        </p:nvSpPr>
        <p:spPr/>
        <p:txBody>
          <a:bodyPr/>
          <a:lstStyle/>
          <a:p>
            <a:pPr eaLnBrk="1" hangingPunct="1">
              <a:buClr>
                <a:srgbClr val="FFFF00"/>
              </a:buClr>
              <a:defRPr/>
            </a:pPr>
            <a:r>
              <a:rPr lang="tr-TR" sz="2800" b="1" dirty="0"/>
              <a:t>Güdüleme ne dıştan zorlamayla ne de </a:t>
            </a:r>
          </a:p>
          <a:p>
            <a:pPr eaLnBrk="1" hangingPunct="1">
              <a:buClr>
                <a:srgbClr val="FFFF00"/>
              </a:buClr>
              <a:buFontTx/>
              <a:buNone/>
              <a:defRPr/>
            </a:pPr>
            <a:r>
              <a:rPr lang="tr-TR" sz="2800" b="1" dirty="0"/>
              <a:t>içten gönüllü olarak sağlanabilir. </a:t>
            </a:r>
          </a:p>
          <a:p>
            <a:pPr eaLnBrk="1" hangingPunct="1">
              <a:buClr>
                <a:srgbClr val="FFFF00"/>
              </a:buClr>
              <a:buFontTx/>
              <a:buNone/>
              <a:defRPr/>
            </a:pPr>
            <a:endParaRPr lang="tr-TR" sz="2800" b="1" dirty="0"/>
          </a:p>
          <a:p>
            <a:pPr eaLnBrk="1" hangingPunct="1">
              <a:buClr>
                <a:srgbClr val="FFFF00"/>
              </a:buClr>
              <a:defRPr/>
            </a:pPr>
            <a:r>
              <a:rPr lang="tr-TR" sz="2800" b="1" dirty="0"/>
              <a:t>İnsan ancak mantık yoluyla güdülenebilir. </a:t>
            </a:r>
          </a:p>
          <a:p>
            <a:pPr eaLnBrk="1" hangingPunct="1">
              <a:buClr>
                <a:srgbClr val="FFFF00"/>
              </a:buClr>
              <a:buFontTx/>
              <a:buNone/>
              <a:defRPr/>
            </a:pPr>
            <a:endParaRPr lang="tr-TR" sz="2800" b="1" dirty="0"/>
          </a:p>
          <a:p>
            <a:pPr eaLnBrk="1" hangingPunct="1">
              <a:buClr>
                <a:srgbClr val="FFFF00"/>
              </a:buClr>
              <a:defRPr/>
            </a:pPr>
            <a:r>
              <a:rPr lang="tr-TR" sz="2800" b="1" dirty="0"/>
              <a:t>İnsanı iyimser ya da kötümser olarak değil</a:t>
            </a:r>
          </a:p>
          <a:p>
            <a:pPr eaLnBrk="1" hangingPunct="1">
              <a:buClr>
                <a:srgbClr val="FFFF00"/>
              </a:buClr>
              <a:buFontTx/>
              <a:buNone/>
              <a:defRPr/>
            </a:pPr>
            <a:r>
              <a:rPr lang="tr-TR" sz="2800" b="1" dirty="0"/>
              <a:t>tarafsız olarak değerlendirmek gerekir.</a:t>
            </a:r>
          </a:p>
          <a:p>
            <a:pPr eaLnBrk="1" hangingPunct="1">
              <a:defRPr/>
            </a:pPr>
            <a:endParaRPr lang="tr-TR" sz="2800" dirty="0"/>
          </a:p>
        </p:txBody>
      </p:sp>
    </p:spTree>
    <p:extLst>
      <p:ext uri="{BB962C8B-B14F-4D97-AF65-F5344CB8AC3E}">
        <p14:creationId xmlns:p14="http://schemas.microsoft.com/office/powerpoint/2010/main" val="1224378559"/>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p:txBody>
          <a:bodyPr/>
          <a:lstStyle/>
          <a:p>
            <a:endParaRPr lang="tr-TR"/>
          </a:p>
        </p:txBody>
      </p:sp>
      <p:sp>
        <p:nvSpPr>
          <p:cNvPr id="306179" name="Rectangle 3"/>
          <p:cNvSpPr>
            <a:spLocks noGrp="1" noChangeArrowheads="1"/>
          </p:cNvSpPr>
          <p:nvPr>
            <p:ph type="body" idx="1"/>
          </p:nvPr>
        </p:nvSpPr>
        <p:spPr/>
        <p:txBody>
          <a:bodyPr/>
          <a:lstStyle/>
          <a:p>
            <a:pPr>
              <a:lnSpc>
                <a:spcPct val="80000"/>
              </a:lnSpc>
            </a:pPr>
            <a:r>
              <a:rPr lang="tr-TR" sz="2400" b="1" dirty="0"/>
              <a:t>GEORGE V. HOMANS’IN İNSAN GRUBU YAKLAŞIMI</a:t>
            </a:r>
          </a:p>
          <a:p>
            <a:pPr lvl="1">
              <a:lnSpc>
                <a:spcPct val="80000"/>
              </a:lnSpc>
            </a:pPr>
            <a:r>
              <a:rPr lang="tr-TR" sz="2200" dirty="0"/>
              <a:t>HOMANS, ÖRGÜT YÖNETİCİLERİNİN, BİÇİMSEL OLMAYAN GÜÇLÜ İŞ GRUPLARINDAN KORKTUKLARINI İFADE EDER. </a:t>
            </a:r>
          </a:p>
          <a:p>
            <a:pPr lvl="1">
              <a:lnSpc>
                <a:spcPct val="80000"/>
              </a:lnSpc>
            </a:pPr>
            <a:r>
              <a:rPr lang="tr-TR" sz="2200" dirty="0"/>
              <a:t>BU GRUPLARIN KENDİ İÇ BAĞLILIKLARININ GÜÇLÜ OLMASI YÖNETİMİN  ONLARIN DAVRANIŞLARINI KONTROL ETME GÜCÜNÜ ZAYIFLATMAKTA VE DOLAYISIYLA VERİM DÜŞMEKTEDİR. </a:t>
            </a:r>
          </a:p>
          <a:p>
            <a:pPr lvl="1">
              <a:lnSpc>
                <a:spcPct val="80000"/>
              </a:lnSpc>
            </a:pPr>
            <a:r>
              <a:rPr lang="tr-TR" sz="2200" dirty="0"/>
              <a:t>HOMANS, İŞ GRUPLARI ARASINDAKİ BİÇİMSEL OLMAYAN GÜÇLÜ BAĞLILIĞIN NEDENLERİNİ ARAŞTIRMIŞ VE SOSYAL BİR MODEL GELİŞTİRMİŞTİR.</a:t>
            </a:r>
            <a:endParaRPr lang="tr-TR" sz="2200" b="1"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9" name="Rectangle 3"/>
          <p:cNvSpPr>
            <a:spLocks noGrp="1" noChangeArrowheads="1"/>
          </p:cNvSpPr>
          <p:nvPr>
            <p:ph type="body" idx="1"/>
          </p:nvPr>
        </p:nvSpPr>
        <p:spPr>
          <a:xfrm>
            <a:off x="755650" y="260350"/>
            <a:ext cx="7993063" cy="2089150"/>
          </a:xfrm>
          <a:solidFill>
            <a:schemeClr val="bg1"/>
          </a:solidFill>
        </p:spPr>
        <p:txBody>
          <a:bodyPr/>
          <a:lstStyle/>
          <a:p>
            <a:r>
              <a:rPr lang="tr-TR" sz="2000"/>
              <a:t>HOMANS’IN MODELİNDE ÜÇ ÖĞE VARDIR; FAALİYETLER, KARŞILIKLI İLİŞKİLER VE DUYGULAR.</a:t>
            </a:r>
          </a:p>
          <a:p>
            <a:r>
              <a:rPr lang="tr-TR" sz="2000"/>
              <a:t>BU KAVRAMLAR BİRBİRLERİNDEN AYRI OLMALARINA KARŞIN İŞ GRUBU İÇİNDE BİRBİRLERİYLE SIKI İLİŞKİLERİ VARDIR VE GRUBUN BİÇİMSEL OLMAYAN GÜÇLÜ YAPISI BU İLİŞKİLERDEN KAYNAKLANMAKTADIR.</a:t>
            </a:r>
          </a:p>
        </p:txBody>
      </p:sp>
      <p:sp>
        <p:nvSpPr>
          <p:cNvPr id="326661" name="Oval 5"/>
          <p:cNvSpPr>
            <a:spLocks noChangeArrowheads="1"/>
          </p:cNvSpPr>
          <p:nvPr/>
        </p:nvSpPr>
        <p:spPr bwMode="auto">
          <a:xfrm>
            <a:off x="827088" y="5165725"/>
            <a:ext cx="2349500" cy="1143000"/>
          </a:xfrm>
          <a:prstGeom prst="ellipse">
            <a:avLst/>
          </a:prstGeom>
          <a:solidFill>
            <a:srgbClr val="FFCC99">
              <a:alpha val="50000"/>
            </a:srgbClr>
          </a:solidFill>
          <a:ln w="15875">
            <a:solidFill>
              <a:srgbClr val="993366"/>
            </a:solidFill>
            <a:round/>
            <a:headEnd/>
            <a:tailEnd/>
          </a:ln>
        </p:spPr>
        <p:txBody>
          <a:bodyPr/>
          <a:lstStyle/>
          <a:p>
            <a:pPr algn="ctr"/>
            <a:r>
              <a:rPr lang="tr-TR" sz="2000" b="1">
                <a:solidFill>
                  <a:srgbClr val="000000"/>
                </a:solidFill>
              </a:rPr>
              <a:t>KARŞILIKLI İLİŞKİLER</a:t>
            </a:r>
            <a:endParaRPr lang="tr-TR" sz="2400" b="1"/>
          </a:p>
        </p:txBody>
      </p:sp>
      <p:sp>
        <p:nvSpPr>
          <p:cNvPr id="326662" name="Oval 6"/>
          <p:cNvSpPr>
            <a:spLocks noChangeArrowheads="1"/>
          </p:cNvSpPr>
          <p:nvPr/>
        </p:nvSpPr>
        <p:spPr bwMode="auto">
          <a:xfrm>
            <a:off x="6399213" y="5157788"/>
            <a:ext cx="2349500" cy="1143000"/>
          </a:xfrm>
          <a:prstGeom prst="ellipse">
            <a:avLst/>
          </a:prstGeom>
          <a:solidFill>
            <a:srgbClr val="FFCC99">
              <a:alpha val="50000"/>
            </a:srgbClr>
          </a:solidFill>
          <a:ln w="15875">
            <a:solidFill>
              <a:srgbClr val="993366"/>
            </a:solidFill>
            <a:round/>
            <a:headEnd/>
            <a:tailEnd/>
          </a:ln>
        </p:spPr>
        <p:txBody>
          <a:bodyPr/>
          <a:lstStyle/>
          <a:p>
            <a:pPr algn="ctr">
              <a:lnSpc>
                <a:spcPct val="80000"/>
              </a:lnSpc>
            </a:pPr>
            <a:endParaRPr lang="tr-TR" sz="2000" b="1">
              <a:solidFill>
                <a:srgbClr val="000000"/>
              </a:solidFill>
            </a:endParaRPr>
          </a:p>
          <a:p>
            <a:pPr algn="ctr">
              <a:lnSpc>
                <a:spcPct val="80000"/>
              </a:lnSpc>
            </a:pPr>
            <a:r>
              <a:rPr lang="tr-TR" sz="2000" b="1">
                <a:solidFill>
                  <a:srgbClr val="000000"/>
                </a:solidFill>
              </a:rPr>
              <a:t>DUYGULAR</a:t>
            </a:r>
            <a:endParaRPr lang="tr-TR" sz="2400"/>
          </a:p>
        </p:txBody>
      </p:sp>
      <p:sp>
        <p:nvSpPr>
          <p:cNvPr id="326663" name="Oval 7"/>
          <p:cNvSpPr>
            <a:spLocks noChangeArrowheads="1"/>
          </p:cNvSpPr>
          <p:nvPr/>
        </p:nvSpPr>
        <p:spPr bwMode="auto">
          <a:xfrm>
            <a:off x="3686175" y="2636838"/>
            <a:ext cx="2349500" cy="1287462"/>
          </a:xfrm>
          <a:prstGeom prst="ellipse">
            <a:avLst/>
          </a:prstGeom>
          <a:solidFill>
            <a:srgbClr val="FFCC99">
              <a:alpha val="50000"/>
            </a:srgbClr>
          </a:solidFill>
          <a:ln w="15875">
            <a:solidFill>
              <a:srgbClr val="993366"/>
            </a:solidFill>
            <a:round/>
            <a:headEnd/>
            <a:tailEnd/>
          </a:ln>
        </p:spPr>
        <p:txBody>
          <a:bodyPr/>
          <a:lstStyle/>
          <a:p>
            <a:pPr>
              <a:lnSpc>
                <a:spcPct val="80000"/>
              </a:lnSpc>
            </a:pPr>
            <a:r>
              <a:rPr lang="tr-TR" sz="2400" b="1">
                <a:solidFill>
                  <a:srgbClr val="000000"/>
                </a:solidFill>
              </a:rPr>
              <a:t>   </a:t>
            </a:r>
          </a:p>
          <a:p>
            <a:pPr algn="ctr">
              <a:lnSpc>
                <a:spcPct val="80000"/>
              </a:lnSpc>
            </a:pPr>
            <a:r>
              <a:rPr lang="tr-TR" sz="2000" b="1">
                <a:solidFill>
                  <a:srgbClr val="000000"/>
                </a:solidFill>
              </a:rPr>
              <a:t>İŞLER</a:t>
            </a:r>
            <a:r>
              <a:rPr lang="tr-TR" sz="2400" b="1">
                <a:solidFill>
                  <a:srgbClr val="000000"/>
                </a:solidFill>
              </a:rPr>
              <a:t> </a:t>
            </a:r>
            <a:endParaRPr lang="tr-TR" sz="2400"/>
          </a:p>
        </p:txBody>
      </p:sp>
      <p:sp>
        <p:nvSpPr>
          <p:cNvPr id="326664" name="Line 8"/>
          <p:cNvSpPr>
            <a:spLocks noChangeShapeType="1"/>
          </p:cNvSpPr>
          <p:nvPr/>
        </p:nvSpPr>
        <p:spPr bwMode="auto">
          <a:xfrm flipV="1">
            <a:off x="2217738" y="3568700"/>
            <a:ext cx="1468437" cy="1525588"/>
          </a:xfrm>
          <a:prstGeom prst="line">
            <a:avLst/>
          </a:prstGeom>
          <a:noFill/>
          <a:ln w="15875">
            <a:solidFill>
              <a:srgbClr val="993366"/>
            </a:solidFill>
            <a:round/>
            <a:headEnd type="triangle" w="med" len="med"/>
            <a:tailEnd type="triangle" w="med" len="med"/>
          </a:ln>
        </p:spPr>
        <p:txBody>
          <a:bodyPr/>
          <a:lstStyle/>
          <a:p>
            <a:endParaRPr lang="tr-TR"/>
          </a:p>
        </p:txBody>
      </p:sp>
      <p:sp>
        <p:nvSpPr>
          <p:cNvPr id="326665" name="Line 9"/>
          <p:cNvSpPr>
            <a:spLocks noChangeShapeType="1"/>
          </p:cNvSpPr>
          <p:nvPr/>
        </p:nvSpPr>
        <p:spPr bwMode="auto">
          <a:xfrm>
            <a:off x="6035675" y="3568700"/>
            <a:ext cx="1468438" cy="1525588"/>
          </a:xfrm>
          <a:prstGeom prst="line">
            <a:avLst/>
          </a:prstGeom>
          <a:noFill/>
          <a:ln w="15875">
            <a:solidFill>
              <a:srgbClr val="993366"/>
            </a:solidFill>
            <a:round/>
            <a:headEnd type="triangle" w="med" len="med"/>
            <a:tailEnd type="triangle" w="med" len="med"/>
          </a:ln>
        </p:spPr>
        <p:txBody>
          <a:bodyPr/>
          <a:lstStyle/>
          <a:p>
            <a:endParaRPr lang="tr-TR"/>
          </a:p>
        </p:txBody>
      </p:sp>
      <p:sp>
        <p:nvSpPr>
          <p:cNvPr id="326666" name="Line 10"/>
          <p:cNvSpPr>
            <a:spLocks noChangeShapeType="1"/>
          </p:cNvSpPr>
          <p:nvPr/>
        </p:nvSpPr>
        <p:spPr bwMode="auto">
          <a:xfrm flipV="1">
            <a:off x="3392488" y="5665788"/>
            <a:ext cx="2790825" cy="0"/>
          </a:xfrm>
          <a:prstGeom prst="line">
            <a:avLst/>
          </a:prstGeom>
          <a:noFill/>
          <a:ln w="15875">
            <a:solidFill>
              <a:srgbClr val="993366"/>
            </a:solidFill>
            <a:round/>
            <a:headEnd type="triangle" w="med" len="med"/>
            <a:tailEnd type="triangle" w="med" len="med"/>
          </a:ln>
        </p:spPr>
        <p:txBody>
          <a:bodyPr/>
          <a:lstStyle/>
          <a:p>
            <a:endParaRPr lang="tr-T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p:txBody>
          <a:bodyPr/>
          <a:lstStyle/>
          <a:p>
            <a:endParaRPr lang="tr-TR"/>
          </a:p>
        </p:txBody>
      </p:sp>
      <p:sp>
        <p:nvSpPr>
          <p:cNvPr id="327683" name="Rectangle 3"/>
          <p:cNvSpPr>
            <a:spLocks noGrp="1" noChangeArrowheads="1"/>
          </p:cNvSpPr>
          <p:nvPr>
            <p:ph type="body" idx="1"/>
          </p:nvPr>
        </p:nvSpPr>
        <p:spPr>
          <a:xfrm>
            <a:off x="914400" y="1600200"/>
            <a:ext cx="7772400" cy="4781550"/>
          </a:xfrm>
        </p:spPr>
        <p:txBody>
          <a:bodyPr/>
          <a:lstStyle/>
          <a:p>
            <a:pPr>
              <a:lnSpc>
                <a:spcPct val="80000"/>
              </a:lnSpc>
            </a:pPr>
            <a:r>
              <a:rPr lang="tr-TR" sz="2400" dirty="0"/>
              <a:t>BU ÜÇ ÖĞE ARASINDAKİ ETKİLEŞİMLER, BİR DENGEYE VARINCAYA DEK DEVAM ETMEKTEDİR. </a:t>
            </a:r>
          </a:p>
          <a:p>
            <a:pPr>
              <a:lnSpc>
                <a:spcPct val="80000"/>
              </a:lnSpc>
            </a:pPr>
            <a:r>
              <a:rPr lang="tr-TR" sz="2400" dirty="0"/>
              <a:t>BU SÜREÇ İÇİNDE GRUP ÜYELERİ, YAPTIKLARI FAALİYETLER VE DUYGULAR YÖNÜNDEN BİRBİRLERİNE BENZER OLMA EĞİLİMİNE GİRECEKLERDİR. </a:t>
            </a:r>
          </a:p>
          <a:p>
            <a:pPr>
              <a:lnSpc>
                <a:spcPct val="80000"/>
              </a:lnSpc>
            </a:pPr>
            <a:r>
              <a:rPr lang="tr-TR" sz="2400" dirty="0"/>
              <a:t>BÖYLECE DENGE HALİNE GELİNDİĞİNDE GRUP ÜYELERİ BELİRLİ DURUMLARDA NASIL DAVRANACAKLARINA İLİŞKİN BAZI NORM VE BEKLEYİŞLER GELİŞTİRMİŞ OLACAKLARDIR.</a:t>
            </a:r>
          </a:p>
          <a:p>
            <a:pPr>
              <a:lnSpc>
                <a:spcPct val="80000"/>
              </a:lnSpc>
            </a:pPr>
            <a:r>
              <a:rPr lang="tr-TR" sz="2400" dirty="0"/>
              <a:t>GRUP İÇİ BAĞLILIĞIN YETERLİ DERECEYE ÇIKMASI HALİNDE GRUP, ÜYELER İÇİN ÇEKİCİ HALE GELECEK VE ONLAR GRUPTAN KOPMAK İSTEMEYECEKLERDİR.</a:t>
            </a:r>
          </a:p>
          <a:p>
            <a:pPr>
              <a:lnSpc>
                <a:spcPct val="80000"/>
              </a:lnSpc>
            </a:pPr>
            <a:endParaRPr lang="tr-TR" sz="2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p:txBody>
          <a:bodyPr/>
          <a:lstStyle/>
          <a:p>
            <a:endParaRPr lang="tr-TR"/>
          </a:p>
        </p:txBody>
      </p:sp>
      <p:sp>
        <p:nvSpPr>
          <p:cNvPr id="346115" name="Rectangle 3"/>
          <p:cNvSpPr>
            <a:spLocks noGrp="1" noChangeArrowheads="1"/>
          </p:cNvSpPr>
          <p:nvPr>
            <p:ph type="body" idx="1"/>
          </p:nvPr>
        </p:nvSpPr>
        <p:spPr/>
        <p:txBody>
          <a:bodyPr/>
          <a:lstStyle/>
          <a:p>
            <a:r>
              <a:rPr lang="tr-TR" sz="2600"/>
              <a:t>YÖNETİMİN ÇEVREDEN ETKİLENMEYEN  ÖRGÜT SİSTEMLERİ İÇİNDE </a:t>
            </a:r>
          </a:p>
          <a:p>
            <a:r>
              <a:rPr lang="tr-TR" sz="2600" dirty="0"/>
              <a:t>ANCAK, </a:t>
            </a:r>
          </a:p>
          <a:p>
            <a:r>
              <a:rPr lang="tr-TR" sz="2600" dirty="0"/>
              <a:t>İNSANCIL ÇALIŞMA KOŞULLARI VE İNSANA DEĞER VEREN BEŞERİ İLİŞKİLER YAKLAŞIMI İLE BAŞARILI OLACAĞINI SAVUNMUŞLARDIR. </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p:txBody>
          <a:bodyPr/>
          <a:lstStyle/>
          <a:p>
            <a:endParaRPr lang="tr-TR"/>
          </a:p>
        </p:txBody>
      </p:sp>
      <p:sp>
        <p:nvSpPr>
          <p:cNvPr id="328707" name="Rectangle 3"/>
          <p:cNvSpPr>
            <a:spLocks noGrp="1" noChangeArrowheads="1"/>
          </p:cNvSpPr>
          <p:nvPr>
            <p:ph type="body" idx="1"/>
          </p:nvPr>
        </p:nvSpPr>
        <p:spPr/>
        <p:txBody>
          <a:bodyPr/>
          <a:lstStyle/>
          <a:p>
            <a:r>
              <a:rPr lang="tr-TR"/>
              <a:t>ÜYELERİ GRUP NORMLARINA UYDURMAK İÇİN GRUP İÇİ ÖZEL CEZALAR DA UYGULANABİLİR. </a:t>
            </a:r>
          </a:p>
          <a:p>
            <a:r>
              <a:rPr lang="tr-TR"/>
              <a:t>HATTA GRUP NORMLARINA UYMAYANLAR GRUP DIŞINA ATILABİLİRLER.</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2"/>
          <p:cNvSpPr>
            <a:spLocks noGrp="1" noChangeArrowheads="1"/>
          </p:cNvSpPr>
          <p:nvPr>
            <p:ph type="title"/>
          </p:nvPr>
        </p:nvSpPr>
        <p:spPr/>
        <p:txBody>
          <a:bodyPr/>
          <a:lstStyle/>
          <a:p>
            <a:endParaRPr lang="tr-TR"/>
          </a:p>
        </p:txBody>
      </p:sp>
      <p:sp>
        <p:nvSpPr>
          <p:cNvPr id="359427" name="Rectangle 3"/>
          <p:cNvSpPr>
            <a:spLocks noGrp="1" noChangeArrowheads="1"/>
          </p:cNvSpPr>
          <p:nvPr>
            <p:ph type="body" idx="1"/>
          </p:nvPr>
        </p:nvSpPr>
        <p:spPr/>
        <p:txBody>
          <a:bodyPr/>
          <a:lstStyle/>
          <a:p>
            <a:r>
              <a:rPr lang="tr-TR" b="1">
                <a:solidFill>
                  <a:schemeClr val="accent2"/>
                </a:solidFill>
              </a:rPr>
              <a:t>BİÇİMSEL OLMAYAN BU GÜÇLÜ İŞ GRUPLARI ÖRGÜTLER İÇİN ZARARLI MIDIR?</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2"/>
          <p:cNvSpPr>
            <a:spLocks noGrp="1" noChangeArrowheads="1"/>
          </p:cNvSpPr>
          <p:nvPr>
            <p:ph type="title"/>
          </p:nvPr>
        </p:nvSpPr>
        <p:spPr/>
        <p:txBody>
          <a:bodyPr/>
          <a:lstStyle/>
          <a:p>
            <a:endParaRPr lang="tr-TR"/>
          </a:p>
        </p:txBody>
      </p:sp>
      <p:sp>
        <p:nvSpPr>
          <p:cNvPr id="360451" name="Rectangle 3"/>
          <p:cNvSpPr>
            <a:spLocks noGrp="1" noChangeArrowheads="1"/>
          </p:cNvSpPr>
          <p:nvPr>
            <p:ph type="body" idx="1"/>
          </p:nvPr>
        </p:nvSpPr>
        <p:spPr/>
        <p:txBody>
          <a:bodyPr/>
          <a:lstStyle/>
          <a:p>
            <a:r>
              <a:rPr lang="tr-TR"/>
              <a:t>BU GRUPLAR KENDİ AMAÇLARINA ÖRGÜTSEL AMAÇLAR İÇİN ÇALIŞMAKLA ERİŞİLECEĞİNİ GÖRÜRLERSE, ÖRGÜTÜ YAŞATMAK VE ÖRGÜTSEL HEDEFLERE ULAŞMAK İÇİN ÖRGÜTLE GÜÇLÜ BİR İŞBİRLİĞİ SERGİLERLER. </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2"/>
          <p:cNvSpPr>
            <a:spLocks noGrp="1" noChangeArrowheads="1"/>
          </p:cNvSpPr>
          <p:nvPr>
            <p:ph type="title"/>
          </p:nvPr>
        </p:nvSpPr>
        <p:spPr/>
        <p:txBody>
          <a:bodyPr/>
          <a:lstStyle/>
          <a:p>
            <a:endParaRPr lang="tr-TR"/>
          </a:p>
        </p:txBody>
      </p:sp>
      <p:sp>
        <p:nvSpPr>
          <p:cNvPr id="307203" name="Rectangle 3"/>
          <p:cNvSpPr>
            <a:spLocks noGrp="1" noChangeArrowheads="1"/>
          </p:cNvSpPr>
          <p:nvPr>
            <p:ph type="body" idx="1"/>
          </p:nvPr>
        </p:nvSpPr>
        <p:spPr/>
        <p:txBody>
          <a:bodyPr/>
          <a:lstStyle/>
          <a:p>
            <a:r>
              <a:rPr lang="tr-TR" sz="2400" b="1"/>
              <a:t>CHRIS ARGYRIS’İN OLGUNLAŞMA KURAMI</a:t>
            </a:r>
          </a:p>
          <a:p>
            <a:pPr lvl="1"/>
            <a:r>
              <a:rPr lang="tr-TR" sz="2200"/>
              <a:t>İNSANLARA İŞ YERİNDE YÜKSELME VE SERBEST YETKİ KULLANMA OLANAĞI VEREREK ONLARI GÜDÜLEMENİN ÖRGÜTSEL AMAÇLARA ULAŞMADA ÖNEMLİ BİR YOL OLDUĞUNU İSPAT ETMEYE ÇALIŞMAKTADIR. </a:t>
            </a:r>
          </a:p>
          <a:p>
            <a:pPr lvl="1"/>
            <a:r>
              <a:rPr lang="tr-TR" sz="2200"/>
              <a:t>KİŞİNİN SORUMLULUK ALANININ ARTIRILMASI ONU DAHA FAZLA OLGUNLAŞTIRMAKTA, HEM KENDİSİ VE HEM DE İŞLETME İÇİN YARARLI FAALİYETLERDE BULUNMA OLANAĞI VERMEKTEDİR.</a:t>
            </a: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p:txBody>
          <a:bodyPr/>
          <a:lstStyle/>
          <a:p>
            <a:endParaRPr lang="tr-TR"/>
          </a:p>
        </p:txBody>
      </p:sp>
      <p:sp>
        <p:nvSpPr>
          <p:cNvPr id="331779" name="Rectangle 3"/>
          <p:cNvSpPr>
            <a:spLocks noGrp="1" noChangeArrowheads="1"/>
          </p:cNvSpPr>
          <p:nvPr>
            <p:ph type="body" idx="1"/>
          </p:nvPr>
        </p:nvSpPr>
        <p:spPr>
          <a:xfrm>
            <a:off x="914400" y="1600200"/>
            <a:ext cx="7772400" cy="4852988"/>
          </a:xfrm>
        </p:spPr>
        <p:txBody>
          <a:bodyPr/>
          <a:lstStyle/>
          <a:p>
            <a:pPr marL="533400" indent="-533400"/>
            <a:r>
              <a:rPr lang="tr-TR" sz="2700" dirty="0"/>
              <a:t>KİŞİYİ ZAMAN İÇİNDE OLGUNLAŞTIRAN YEDİ DEĞİŞİM VARDIR:</a:t>
            </a:r>
          </a:p>
          <a:p>
            <a:pPr marL="533400" indent="-533400">
              <a:buFont typeface="Wingdings" pitchFamily="2" charset="2"/>
              <a:buAutoNum type="arabicPeriod"/>
            </a:pPr>
            <a:r>
              <a:rPr lang="tr-TR" sz="2700" dirty="0"/>
              <a:t>KİŞİ BİR BEBEK GİBİ HERŞEYİ BAŞKALARINDAN BEKLEYEN PASİF DURUMDAN ZAMANLA KURTULACAK VE AKTİF DURUMA GEÇECEKTİR.</a:t>
            </a:r>
          </a:p>
          <a:p>
            <a:pPr marL="533400" indent="-533400">
              <a:buFont typeface="Wingdings" pitchFamily="2" charset="2"/>
              <a:buAutoNum type="arabicPeriod"/>
            </a:pPr>
            <a:r>
              <a:rPr lang="tr-TR" sz="2700" dirty="0"/>
              <a:t>KİŞİ BEBEKLİĞİNDE OLDUĞU GİBİ BAŞKALARINA SIKI SIKIYA BAĞIMLI OLMAK YERİNE, NİSPİ BİR BAĞIMSIZLIĞA KAVUŞACAKTIR.</a:t>
            </a: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Grp="1" noChangeArrowheads="1"/>
          </p:cNvSpPr>
          <p:nvPr>
            <p:ph type="title"/>
          </p:nvPr>
        </p:nvSpPr>
        <p:spPr/>
        <p:txBody>
          <a:bodyPr/>
          <a:lstStyle/>
          <a:p>
            <a:endParaRPr lang="tr-TR"/>
          </a:p>
        </p:txBody>
      </p:sp>
      <p:sp>
        <p:nvSpPr>
          <p:cNvPr id="361475" name="Rectangle 3"/>
          <p:cNvSpPr>
            <a:spLocks noGrp="1" noChangeArrowheads="1"/>
          </p:cNvSpPr>
          <p:nvPr>
            <p:ph type="body" idx="1"/>
          </p:nvPr>
        </p:nvSpPr>
        <p:spPr/>
        <p:txBody>
          <a:bodyPr/>
          <a:lstStyle/>
          <a:p>
            <a:pPr marL="533400" indent="-533400">
              <a:buFont typeface="Wingdings" pitchFamily="2" charset="2"/>
              <a:buAutoNum type="arabicPeriod" startAt="3"/>
            </a:pPr>
            <a:r>
              <a:rPr lang="tr-TR" sz="3100" dirty="0"/>
              <a:t>KİŞİ ÇOCUKLUĞUNDAKİ SINIRLI BİRKAÇ DAVRANIŞTAN BİRÇOK TÜRDE DAVRANIŞLARA YÖNELECEKTİR.</a:t>
            </a:r>
          </a:p>
          <a:p>
            <a:pPr marL="533400" indent="-533400">
              <a:buFont typeface="Wingdings" pitchFamily="2" charset="2"/>
              <a:buAutoNum type="arabicPeriod" startAt="3"/>
            </a:pPr>
            <a:r>
              <a:rPr lang="tr-TR" sz="3100" dirty="0"/>
              <a:t>KİŞİ ÇOCUKLUĞUNDAKİ RASTGELE VE YÜZEYSEL İLGİLER YERİNE, BAZI KONULARDA DAHA DERİN VE GÜÇLÜ İLGİLER GÖSTERECEKTİR.</a:t>
            </a:r>
            <a:endParaRPr lang="tr-TR" dirty="0"/>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p:txBody>
          <a:bodyPr/>
          <a:lstStyle/>
          <a:p>
            <a:endParaRPr lang="tr-TR"/>
          </a:p>
        </p:txBody>
      </p:sp>
      <p:sp>
        <p:nvSpPr>
          <p:cNvPr id="332803" name="Rectangle 3"/>
          <p:cNvSpPr>
            <a:spLocks noGrp="1" noChangeArrowheads="1"/>
          </p:cNvSpPr>
          <p:nvPr>
            <p:ph type="body" idx="1"/>
          </p:nvPr>
        </p:nvSpPr>
        <p:spPr/>
        <p:txBody>
          <a:bodyPr/>
          <a:lstStyle/>
          <a:p>
            <a:pPr marL="533400" indent="-533400">
              <a:lnSpc>
                <a:spcPct val="90000"/>
              </a:lnSpc>
              <a:buFont typeface="Wingdings" pitchFamily="2" charset="2"/>
              <a:buAutoNum type="arabicPeriod" startAt="5"/>
            </a:pPr>
            <a:r>
              <a:rPr lang="tr-TR" sz="2500" dirty="0"/>
              <a:t>FİKRİ OLGUNLUĞA ERİŞMEMİŞ KÜÇÜKLERİN ŞİMDİKİ ZAMANLA İLGİLİ DAVRANIŞLARI, YERİNİ GEÇMİŞ VE GELECEK ZAMANI DA DİKKATE ALAN DAHA GENİŞ BİR ZAMAN SÜRESİ İLE İLGİLİ DAVRANIŞLARA BIRAKACAKTIR.</a:t>
            </a:r>
          </a:p>
          <a:p>
            <a:pPr marL="533400" indent="-533400">
              <a:lnSpc>
                <a:spcPct val="90000"/>
              </a:lnSpc>
              <a:buFont typeface="Wingdings" pitchFamily="2" charset="2"/>
              <a:buAutoNum type="arabicPeriod" startAt="5"/>
            </a:pPr>
            <a:r>
              <a:rPr lang="tr-TR" sz="2500" dirty="0"/>
              <a:t>KÜÇÜK YAŞLARDAKİ İNSANLARIN HERHANGİ BİR İŞİ BAŞARABİLMEK İÇİN KENDİSİNİ BAŞKALARINDAN AŞAĞI GÖRME HALİ ORTADAN KALKACAK VE YETİŞKİNLİKTE BAŞKALARINA EŞİT VEYA DAHA ÜST DÜZEYLERE GELECEKTİR.</a:t>
            </a:r>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p:txBody>
          <a:bodyPr/>
          <a:lstStyle/>
          <a:p>
            <a:endParaRPr lang="tr-TR"/>
          </a:p>
        </p:txBody>
      </p:sp>
      <p:sp>
        <p:nvSpPr>
          <p:cNvPr id="362499" name="Rectangle 3"/>
          <p:cNvSpPr>
            <a:spLocks noGrp="1" noChangeArrowheads="1"/>
          </p:cNvSpPr>
          <p:nvPr>
            <p:ph type="body" idx="1"/>
          </p:nvPr>
        </p:nvSpPr>
        <p:spPr/>
        <p:txBody>
          <a:bodyPr/>
          <a:lstStyle/>
          <a:p>
            <a:pPr marL="533400" indent="-533400">
              <a:buFont typeface="Wingdings" pitchFamily="2" charset="2"/>
              <a:buAutoNum type="arabicPeriod" startAt="7"/>
            </a:pPr>
            <a:r>
              <a:rPr lang="tr-TR" sz="2900"/>
              <a:t>KİŞİ ÇOCUKLUĞUNDA OLDUĞU GİBİ KENDİ KENDİNİ TANIYAMAMA DUYGUSUNDAN SIYRILARAK KENDİNİ TANIYACAK VE DAVRANIŞLARINI KONTROL ALTINA ALABİLECEKTİR.</a:t>
            </a:r>
            <a:endParaRPr lang="tr-T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p:txBody>
          <a:bodyPr/>
          <a:lstStyle/>
          <a:p>
            <a:endParaRPr lang="tr-TR"/>
          </a:p>
        </p:txBody>
      </p:sp>
      <p:sp>
        <p:nvSpPr>
          <p:cNvPr id="333827" name="Rectangle 3"/>
          <p:cNvSpPr>
            <a:spLocks noGrp="1" noChangeArrowheads="1"/>
          </p:cNvSpPr>
          <p:nvPr>
            <p:ph type="body" idx="1"/>
          </p:nvPr>
        </p:nvSpPr>
        <p:spPr/>
        <p:txBody>
          <a:bodyPr/>
          <a:lstStyle/>
          <a:p>
            <a:r>
              <a:rPr lang="tr-TR"/>
              <a:t>BU YEDİ DEĞİŞKEN KİŞİNİN OLGUNLAŞMA KAVRAMINI AYDINLATICI FAKTÖRLERDİR.</a:t>
            </a:r>
          </a:p>
          <a:p>
            <a:r>
              <a:rPr lang="tr-TR"/>
              <a:t>BİREYLERİN ALDIKLARI KÜLTÜRLER VE KİŞİLİK NORMLARI DA OLGUNLAŞMA DEĞİŞKENLERİNİ ETKİLEMEKTEDİR.</a:t>
            </a:r>
          </a:p>
          <a:p>
            <a:r>
              <a:rPr lang="tr-TR"/>
              <a:t>ARGYRIS’E GÖRE ÇOK AZ KİMSE TAM BİR OLGUNLUĞA ERİŞEBİLMEKTEDİR.</a:t>
            </a:r>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p:txBody>
          <a:bodyPr/>
          <a:lstStyle/>
          <a:p>
            <a:endParaRPr lang="tr-TR"/>
          </a:p>
        </p:txBody>
      </p:sp>
      <p:sp>
        <p:nvSpPr>
          <p:cNvPr id="363523" name="Rectangle 3"/>
          <p:cNvSpPr>
            <a:spLocks noGrp="1" noChangeArrowheads="1"/>
          </p:cNvSpPr>
          <p:nvPr>
            <p:ph type="body" idx="1"/>
          </p:nvPr>
        </p:nvSpPr>
        <p:spPr/>
        <p:txBody>
          <a:bodyPr/>
          <a:lstStyle/>
          <a:p>
            <a:r>
              <a:rPr lang="tr-TR" b="1" dirty="0"/>
              <a:t>ÖRGÜTLERDE UYGULANAN YÖNETİM BİÇİMİ OLGUNLAŞMAYA ENGEL OLAN BAŞLICA ETMENLERDEN BİRİDİR.</a:t>
            </a:r>
          </a:p>
          <a:p>
            <a:r>
              <a:rPr lang="tr-TR" dirty="0"/>
              <a:t>ÇÜNKÜ ÇALIŞANLARA KENDİLERİNİ VE ÇEVRELERİNİ KONTROL ETME ŞANSI TANINMAMAKTA VE PASİF VE ÜSTLERİNE MUTLAK BAĞIMLI BİR AST OLMALARI ÖZENDİRİLMEKTEDİR. </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2"/>
          <p:cNvSpPr>
            <a:spLocks noGrp="1" noChangeArrowheads="1"/>
          </p:cNvSpPr>
          <p:nvPr>
            <p:ph type="title"/>
          </p:nvPr>
        </p:nvSpPr>
        <p:spPr/>
        <p:txBody>
          <a:bodyPr/>
          <a:lstStyle/>
          <a:p>
            <a:endParaRPr lang="tr-TR"/>
          </a:p>
        </p:txBody>
      </p:sp>
      <p:sp>
        <p:nvSpPr>
          <p:cNvPr id="310276" name="Rectangle 4"/>
          <p:cNvSpPr>
            <a:spLocks noGrp="1" noChangeArrowheads="1"/>
          </p:cNvSpPr>
          <p:nvPr>
            <p:ph type="body" idx="1"/>
          </p:nvPr>
        </p:nvSpPr>
        <p:spPr>
          <a:noFill/>
          <a:ln/>
        </p:spPr>
        <p:txBody>
          <a:bodyPr/>
          <a:lstStyle/>
          <a:p>
            <a:pPr marL="533400" indent="-533400"/>
            <a:r>
              <a:rPr lang="tr-TR" sz="2400" b="1" dirty="0"/>
              <a:t>K. LEWIN VE ARKADAŞLARININ ÖNDERLİK ARAŞTIRMASI</a:t>
            </a:r>
          </a:p>
          <a:p>
            <a:pPr marL="952500" lvl="1" indent="-495300"/>
            <a:r>
              <a:rPr lang="tr-TR" sz="2200" dirty="0"/>
              <a:t>10-11 YAŞLARI ARASINDAKİ ÇOCUKLARDA ÖNDERLİK BİÇİMLERİ VE BUNLARIN GRUP İLİŞKİLERİ VE VERİMLİLİK ÜZERİNDEKİ ETKİLERİNİ İNCELEMİŞLER.</a:t>
            </a:r>
          </a:p>
          <a:p>
            <a:pPr marL="952500" lvl="1" indent="-495300"/>
            <a:r>
              <a:rPr lang="tr-TR" sz="2200" dirty="0"/>
              <a:t>ÇOCUKLAR ARASINDA MASKE YAPMA GÖREVLERİNE NEZARET EDEN ÜÇ AYRI NİTELİKTE ÖNDER TİPİ SAPTAMIŞLAR.</a:t>
            </a:r>
          </a:p>
          <a:p>
            <a:pPr marL="952500" lvl="1" indent="-495300"/>
            <a:r>
              <a:rPr lang="tr-TR" sz="2200" dirty="0"/>
              <a:t>BU ÇALIŞMA, YÖNETİMDE İNSANCA DAVRANIŞLARIN VE DUYGULARIN ÖNEMLİ OLDUĞUNU ORTAYA KOYMAKTADIR.</a:t>
            </a: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p:txBody>
          <a:bodyPr/>
          <a:lstStyle/>
          <a:p>
            <a:endParaRPr lang="tr-TR"/>
          </a:p>
        </p:txBody>
      </p:sp>
      <p:sp>
        <p:nvSpPr>
          <p:cNvPr id="334851" name="Rectangle 3"/>
          <p:cNvSpPr>
            <a:spLocks noGrp="1" noChangeArrowheads="1"/>
          </p:cNvSpPr>
          <p:nvPr>
            <p:ph type="body" idx="1"/>
          </p:nvPr>
        </p:nvSpPr>
        <p:spPr/>
        <p:txBody>
          <a:bodyPr/>
          <a:lstStyle/>
          <a:p>
            <a:r>
              <a:rPr lang="tr-TR" sz="2400" dirty="0"/>
              <a:t>YETKİ VE SORUMLULUKLAR ÜST YÖNETİM KADEMESİNDEKİ BİRKAÇ KİŞİNİN ELİNDEDİR VE ASTLAR BİÇİMSEL ÖRGÜTÜN YAPISI GEREĞİ (İŞBÖLÜMÜ, EMİR KUMANDA ZİNCİRİ, YÖNETİM BİRLİĞİ GİBİ) SIKICA KONTROL EDİLİRLER.</a:t>
            </a:r>
          </a:p>
          <a:p>
            <a:r>
              <a:rPr lang="tr-TR" sz="2400" dirty="0"/>
              <a:t>İŞ BÖLÜMÜ, İŞİ AŞIRI TEKRARLI RUTİN VE SIKICI BİR HALE SOKAR.</a:t>
            </a:r>
          </a:p>
          <a:p>
            <a:r>
              <a:rPr lang="tr-TR" sz="2400" dirty="0"/>
              <a:t>BÖYLECE ASTLAR SADECE EMİRLERİ YERİNE GETİREN, İŞ HAKKINDAKİ KARARLARI AMİRLERİNDEN ALAN PASİF VE BAĞIMLI KİŞİLER HALİNE GELİR.</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p:txBody>
          <a:bodyPr/>
          <a:lstStyle/>
          <a:p>
            <a:endParaRPr lang="tr-TR"/>
          </a:p>
        </p:txBody>
      </p:sp>
      <p:sp>
        <p:nvSpPr>
          <p:cNvPr id="308227" name="Rectangle 3"/>
          <p:cNvSpPr>
            <a:spLocks noGrp="1" noChangeArrowheads="1"/>
          </p:cNvSpPr>
          <p:nvPr>
            <p:ph type="body" idx="1"/>
          </p:nvPr>
        </p:nvSpPr>
        <p:spPr/>
        <p:txBody>
          <a:bodyPr/>
          <a:lstStyle/>
          <a:p>
            <a:pPr>
              <a:lnSpc>
                <a:spcPct val="90000"/>
              </a:lnSpc>
            </a:pPr>
            <a:r>
              <a:rPr lang="tr-TR" b="1"/>
              <a:t>RENSIS LIKERT’İN YÖNETİM SİSTEMLERİ YAKLAŞIMI</a:t>
            </a:r>
          </a:p>
          <a:p>
            <a:pPr lvl="1">
              <a:lnSpc>
                <a:spcPct val="90000"/>
              </a:lnSpc>
            </a:pPr>
            <a:r>
              <a:rPr lang="tr-TR"/>
              <a:t>İNSAN VE SERMAYE KAYNAKLARI, UYGUN YÖNETİMİ GEREKLİ KILAN DEĞERLERDİR. BU DÜŞÜNCEDEN HAREKETLE ÖRGÜTSEL DEĞİŞİM PROGRAMLARI GELİŞTİRMİŞLERDİR.</a:t>
            </a:r>
          </a:p>
          <a:p>
            <a:pPr lvl="1">
              <a:lnSpc>
                <a:spcPct val="90000"/>
              </a:lnSpc>
            </a:pPr>
            <a:r>
              <a:rPr lang="tr-TR"/>
              <a:t>ÖRGÜTLERİN EN ÖNEMLİ SERVETLERİ İNSAN KAYNAKLARIDIR VE BU KAYNAKLARI YÖNETMEK, ZOR VE ÖNEMLİ BİR GÖREVDİR. </a:t>
            </a: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p:txBody>
          <a:bodyPr/>
          <a:lstStyle/>
          <a:p>
            <a:endParaRPr lang="tr-TR"/>
          </a:p>
        </p:txBody>
      </p:sp>
      <p:sp>
        <p:nvSpPr>
          <p:cNvPr id="335875" name="Rectangle 3"/>
          <p:cNvSpPr>
            <a:spLocks noGrp="1" noChangeArrowheads="1"/>
          </p:cNvSpPr>
          <p:nvPr>
            <p:ph type="body" idx="1"/>
          </p:nvPr>
        </p:nvSpPr>
        <p:spPr/>
        <p:txBody>
          <a:bodyPr/>
          <a:lstStyle/>
          <a:p>
            <a:pPr lvl="1"/>
            <a:r>
              <a:rPr lang="tr-TR" sz="2200" dirty="0"/>
              <a:t>GELİŞTİRİLEN ÖRGÜTSEL DEĞİŞİM PROGRAMLARI ÖRGÜTLERİ “X” KURAMINDAN “Y” KURAMINA GEÇMELERİNE YARDIM ETMEYE, OLGUN OLMAYAN DAVRANIŞLARI OLGUN DAVRANIŞLAR YÖNÜNDE ÖZENDİRMEYE VE GELİŞTİRMEYE, HİJYEN FAKTÖRLERİ YERİNE GÜDÜLEYİCİ FAKTÖRLERİ DOYURMAYA YÖNELMİŞTİR.</a:t>
            </a:r>
          </a:p>
          <a:p>
            <a:pPr lvl="1"/>
            <a:r>
              <a:rPr lang="tr-TR" sz="2200" dirty="0"/>
              <a:t>LIKERT, ÖRGÜTLERİN YÜRÜRLÜKTE OLAN YÖNETİM SİSTEMLERİNİN 1’DEN 4’E KADAR UZANAN BİR SÜREKLİLİK İÇİNDE OLDUĞUNU BELİRTMİŞTİR. </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p:txBody>
          <a:bodyPr/>
          <a:lstStyle/>
          <a:p>
            <a:endParaRPr lang="tr-TR"/>
          </a:p>
        </p:txBody>
      </p:sp>
      <p:sp>
        <p:nvSpPr>
          <p:cNvPr id="329731" name="Rectangle 3"/>
          <p:cNvSpPr>
            <a:spLocks noGrp="1" noChangeArrowheads="1"/>
          </p:cNvSpPr>
          <p:nvPr>
            <p:ph type="body" idx="1"/>
          </p:nvPr>
        </p:nvSpPr>
        <p:spPr>
          <a:xfrm>
            <a:off x="914400" y="1600200"/>
            <a:ext cx="7772400" cy="4637088"/>
          </a:xfrm>
        </p:spPr>
        <p:txBody>
          <a:bodyPr/>
          <a:lstStyle/>
          <a:p>
            <a:pPr>
              <a:buFont typeface="Wingdings" pitchFamily="2" charset="2"/>
              <a:buNone/>
            </a:pPr>
            <a:r>
              <a:rPr lang="tr-TR" b="1">
                <a:solidFill>
                  <a:schemeClr val="accent2"/>
                </a:solidFill>
              </a:rPr>
              <a:t>SİSTEM 1:</a:t>
            </a:r>
            <a:r>
              <a:rPr lang="tr-TR"/>
              <a:t>  </a:t>
            </a:r>
          </a:p>
          <a:p>
            <a:pPr lvl="1"/>
            <a:r>
              <a:rPr lang="tr-TR" sz="2500"/>
              <a:t>YÖNETİM ASTLARA ENDER OLARAK KARAR VERME SÜRECİNE KATILMA OLANAĞI TANIMAKTA VE ONLARA GÜVENİ BULUNMAMAKTADIR.</a:t>
            </a:r>
          </a:p>
          <a:p>
            <a:pPr lvl="1"/>
            <a:r>
              <a:rPr lang="tr-TR" sz="2500"/>
              <a:t>KARARLARIN BÜYÜK BİR KISMI VE AMAÇ SAPTAMA, ÖRGÜTÜN ÜST DÜZEYLERİNDE YAPILMAKTA VE KUMANDA ZİNCİRİ VASITASIYLA ALT KADEMELERE İLETİLMEKTEDİR. </a:t>
            </a:r>
          </a:p>
          <a:p>
            <a:pPr>
              <a:buFont typeface="Wingdings" pitchFamily="2" charset="2"/>
              <a:buNone/>
            </a:pPr>
            <a:endParaRPr lang="tr-T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title"/>
          </p:nvPr>
        </p:nvSpPr>
        <p:spPr/>
        <p:txBody>
          <a:bodyPr/>
          <a:lstStyle/>
          <a:p>
            <a:endParaRPr lang="tr-TR"/>
          </a:p>
        </p:txBody>
      </p:sp>
      <p:sp>
        <p:nvSpPr>
          <p:cNvPr id="352259" name="Rectangle 3"/>
          <p:cNvSpPr>
            <a:spLocks noGrp="1" noChangeArrowheads="1"/>
          </p:cNvSpPr>
          <p:nvPr>
            <p:ph type="body" idx="1"/>
          </p:nvPr>
        </p:nvSpPr>
        <p:spPr>
          <a:xfrm>
            <a:off x="914400" y="1600200"/>
            <a:ext cx="7772400" cy="4781550"/>
          </a:xfrm>
        </p:spPr>
        <p:txBody>
          <a:bodyPr/>
          <a:lstStyle/>
          <a:p>
            <a:pPr lvl="1"/>
            <a:r>
              <a:rPr lang="tr-TR" sz="2300" dirty="0"/>
              <a:t>ASTLAR DAHA ÇOK TEHDİT, KORKU VE CEZA YÖNTEMLERİYLE ÇALIŞTIRILMAKTA VE FIRSAT DÜŞTÜKÇE VERİLEN ÖDÜLLERLE FİZYOLOJİK VE GÜVEN GEREKSİNİMLERİ KARŞILANMAKTADIR.</a:t>
            </a:r>
          </a:p>
          <a:p>
            <a:pPr lvl="1"/>
            <a:r>
              <a:rPr lang="tr-TR" sz="2300" dirty="0"/>
              <a:t>AST-ÜST ARASINDAKİ İLİŞKİLER AZ OLDUĞU KADAR KORKU VE GÜVENSİZLİK VARDIR.</a:t>
            </a:r>
          </a:p>
          <a:p>
            <a:pPr lvl="1"/>
            <a:r>
              <a:rPr lang="tr-TR" sz="2300" dirty="0"/>
              <a:t>ÖRGÜTÜN KONTROL SÜRECİ GENELLİKLE YÜKSEK YÖNETİM KADEMELERİ TARAFINDAN YAPILDIĞINDAN, BİÇİMSEL ÖRGÜTÜN AMAÇLARINA KARŞI GELİŞTİRİLEN BİÇİMSEL OLMAYAN ÖRGÜTLENMELERE DE RASTLANIR.</a:t>
            </a: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p:txBody>
          <a:bodyPr/>
          <a:lstStyle/>
          <a:p>
            <a:endParaRPr lang="tr-TR"/>
          </a:p>
        </p:txBody>
      </p:sp>
      <p:sp>
        <p:nvSpPr>
          <p:cNvPr id="337923" name="Rectangle 3"/>
          <p:cNvSpPr>
            <a:spLocks noGrp="1" noChangeArrowheads="1"/>
          </p:cNvSpPr>
          <p:nvPr>
            <p:ph type="body" idx="1"/>
          </p:nvPr>
        </p:nvSpPr>
        <p:spPr/>
        <p:txBody>
          <a:bodyPr/>
          <a:lstStyle/>
          <a:p>
            <a:pPr>
              <a:buFont typeface="Wingdings" pitchFamily="2" charset="2"/>
              <a:buNone/>
            </a:pPr>
            <a:r>
              <a:rPr lang="tr-TR" sz="2500" b="1">
                <a:solidFill>
                  <a:schemeClr val="accent2"/>
                </a:solidFill>
              </a:rPr>
              <a:t>SİSTEM 2:</a:t>
            </a:r>
            <a:r>
              <a:rPr lang="tr-TR" sz="2500"/>
              <a:t> </a:t>
            </a:r>
          </a:p>
          <a:p>
            <a:pPr lvl="1"/>
            <a:r>
              <a:rPr lang="tr-TR" sz="2500"/>
              <a:t>YÖNETİMİN ASTLARA KARŞI GÜVENİ VARDIR VE BU BİR BEYİN HİZMETKARINA KARŞI GÖSTERDİĞİ GÜVEN DUYGUSU BİÇİMİNDE OLUŞMUŞTUR.</a:t>
            </a:r>
          </a:p>
          <a:p>
            <a:pPr lvl="1"/>
            <a:r>
              <a:rPr lang="tr-TR" sz="2500"/>
              <a:t>KARARLARIN ÖNEMLİ BİR KISMI VE ÖRGÜTSEL AMAÇLARIN SAPTANMASI ÜST YÖNETİM DÜZEYİNDE YAPILIRKEN, BİRÇOK KARARLAR DA BAZI SINIRLAMALAR İÇERİSİNDE ALT YÖNETİME DEVREDİLMEKTEDİR.</a:t>
            </a: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2" name="Rectangle 2"/>
          <p:cNvSpPr>
            <a:spLocks noGrp="1" noChangeArrowheads="1"/>
          </p:cNvSpPr>
          <p:nvPr>
            <p:ph type="title"/>
          </p:nvPr>
        </p:nvSpPr>
        <p:spPr/>
        <p:txBody>
          <a:bodyPr/>
          <a:lstStyle/>
          <a:p>
            <a:endParaRPr lang="tr-TR"/>
          </a:p>
        </p:txBody>
      </p:sp>
      <p:sp>
        <p:nvSpPr>
          <p:cNvPr id="353283" name="Rectangle 3"/>
          <p:cNvSpPr>
            <a:spLocks noGrp="1" noChangeArrowheads="1"/>
          </p:cNvSpPr>
          <p:nvPr>
            <p:ph type="body" idx="1"/>
          </p:nvPr>
        </p:nvSpPr>
        <p:spPr/>
        <p:txBody>
          <a:bodyPr/>
          <a:lstStyle/>
          <a:p>
            <a:pPr lvl="1"/>
            <a:r>
              <a:rPr lang="tr-TR" sz="2500" dirty="0"/>
              <a:t>ASTLARI GÜDÜLEMEDE HEM ÖDÜL, HEM DE GÜÇLÜ CEZALAR KULLANILMAKTADIR.</a:t>
            </a:r>
          </a:p>
          <a:p>
            <a:pPr lvl="1"/>
            <a:r>
              <a:rPr lang="tr-TR" sz="2500" dirty="0"/>
              <a:t>KONTROL SÜRECİ ÜST KADEMENİN ELİNDEDİR.</a:t>
            </a:r>
          </a:p>
          <a:p>
            <a:pPr lvl="1"/>
            <a:r>
              <a:rPr lang="tr-TR" sz="2500" dirty="0"/>
              <a:t>BİÇİMSEL OLMAYAN ÖRGÜTÜN VARLIĞINDAN SÖZ EDİLEBİLİR.</a:t>
            </a:r>
          </a:p>
          <a:p>
            <a:pPr lvl="1"/>
            <a:r>
              <a:rPr lang="tr-TR" sz="2500" dirty="0"/>
              <a:t>ANCAK BİÇİMSEL OLMAYAN ÖRGÜT HER ZAMAN BİÇİMSEL ÖRGÜT AMAÇLARINA KARŞI DEĞİLDİR.</a:t>
            </a:r>
            <a:endParaRPr lang="tr-TR" dirty="0"/>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ChangeArrowheads="1"/>
          </p:cNvSpPr>
          <p:nvPr>
            <p:ph type="title"/>
          </p:nvPr>
        </p:nvSpPr>
        <p:spPr/>
        <p:txBody>
          <a:bodyPr/>
          <a:lstStyle/>
          <a:p>
            <a:endParaRPr lang="tr-TR"/>
          </a:p>
        </p:txBody>
      </p:sp>
      <p:sp>
        <p:nvSpPr>
          <p:cNvPr id="336899" name="Rectangle 3"/>
          <p:cNvSpPr>
            <a:spLocks noGrp="1" noChangeArrowheads="1"/>
          </p:cNvSpPr>
          <p:nvPr>
            <p:ph type="body" idx="1"/>
          </p:nvPr>
        </p:nvSpPr>
        <p:spPr>
          <a:xfrm>
            <a:off x="914400" y="1600200"/>
            <a:ext cx="7772400" cy="4924425"/>
          </a:xfrm>
        </p:spPr>
        <p:txBody>
          <a:bodyPr/>
          <a:lstStyle/>
          <a:p>
            <a:pPr>
              <a:buFont typeface="Wingdings" pitchFamily="2" charset="2"/>
              <a:buNone/>
            </a:pPr>
            <a:r>
              <a:rPr lang="tr-TR" sz="2400" b="1" dirty="0">
                <a:solidFill>
                  <a:schemeClr val="accent2"/>
                </a:solidFill>
              </a:rPr>
              <a:t>SİSTEM 3:</a:t>
            </a:r>
          </a:p>
          <a:p>
            <a:pPr lvl="1"/>
            <a:r>
              <a:rPr lang="tr-TR" sz="2400" dirty="0"/>
              <a:t>YÖNETİMİN ASTLARA ÖNEMLİ ÖLÇÜDE, ANCAK TAM OLMAYAN GÜVENİ VARDIR.</a:t>
            </a:r>
          </a:p>
          <a:p>
            <a:pPr lvl="1"/>
            <a:r>
              <a:rPr lang="tr-TR" sz="2400" dirty="0"/>
              <a:t>POLİTİKALARIN DÜZENLENMESİ VE KARARLAR, GENİŞ ÖLÇÜDE ÜST YÖNETİM TARAFINDAN VERİLİR.</a:t>
            </a:r>
          </a:p>
          <a:p>
            <a:pPr lvl="1"/>
            <a:r>
              <a:rPr lang="tr-TR" sz="2400" dirty="0"/>
              <a:t>ASTLARIN ÖZEL TEKNİK KONULARDA KARAR VERMELERİNE İZİN VERİLİR.</a:t>
            </a:r>
          </a:p>
          <a:p>
            <a:pPr lvl="1"/>
            <a:r>
              <a:rPr lang="tr-TR" sz="2400" dirty="0"/>
              <a:t>HABERLEŞME  AŞAĞIDAN YUKARIYA VE YUKARIDAN AŞAĞIYA DOĞRU ÇİFT YÖNLÜ İŞLEMEKTEDİR.</a:t>
            </a: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endParaRPr lang="tr-TR"/>
          </a:p>
        </p:txBody>
      </p:sp>
      <p:sp>
        <p:nvSpPr>
          <p:cNvPr id="354307" name="Rectangle 3"/>
          <p:cNvSpPr>
            <a:spLocks noGrp="1" noChangeArrowheads="1"/>
          </p:cNvSpPr>
          <p:nvPr>
            <p:ph type="body" idx="1"/>
          </p:nvPr>
        </p:nvSpPr>
        <p:spPr/>
        <p:txBody>
          <a:bodyPr/>
          <a:lstStyle/>
          <a:p>
            <a:pPr lvl="1"/>
            <a:r>
              <a:rPr lang="tr-TR" sz="2400"/>
              <a:t>ÖDÜLLER, AST SORUNLARIYLA İLGİLENMELER VE ENDER OLARAK VERİLEN CEZALAR GÜDÜLEME ARACIDIRLAR.</a:t>
            </a:r>
          </a:p>
          <a:p>
            <a:pPr lvl="1"/>
            <a:r>
              <a:rPr lang="tr-TR" sz="2400"/>
              <a:t>ÖNEMLİ KONTROL FAALİYETLERİ ÜST YÖNETİM TARAFINDAN ALT YÖNETİME DEVREDİLİR VE BÖYLECE SORUMLULUK DUYGULARI GELİŞTİRİLİR.</a:t>
            </a:r>
          </a:p>
          <a:p>
            <a:pPr lvl="1"/>
            <a:r>
              <a:rPr lang="tr-TR" sz="2400"/>
              <a:t>BİÇİMSEL OLMAYAN ÖRGÜT BİÇİMSEL ÖRGÜTÜN AMAÇLARINI BENİMSER, ANCAK BAZI HUSUSLARA KARŞI GELEBİLİR. </a:t>
            </a:r>
            <a:endParaRPr lang="tr-T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2"/>
          <p:cNvSpPr>
            <a:spLocks noGrp="1" noChangeArrowheads="1"/>
          </p:cNvSpPr>
          <p:nvPr>
            <p:ph type="title"/>
          </p:nvPr>
        </p:nvSpPr>
        <p:spPr/>
        <p:txBody>
          <a:bodyPr/>
          <a:lstStyle/>
          <a:p>
            <a:endParaRPr lang="tr-TR"/>
          </a:p>
        </p:txBody>
      </p:sp>
      <p:sp>
        <p:nvSpPr>
          <p:cNvPr id="338947" name="Rectangle 3"/>
          <p:cNvSpPr>
            <a:spLocks noGrp="1" noChangeArrowheads="1"/>
          </p:cNvSpPr>
          <p:nvPr>
            <p:ph type="body" idx="1"/>
          </p:nvPr>
        </p:nvSpPr>
        <p:spPr>
          <a:xfrm>
            <a:off x="914400" y="1600200"/>
            <a:ext cx="7772400" cy="4924425"/>
          </a:xfrm>
        </p:spPr>
        <p:txBody>
          <a:bodyPr/>
          <a:lstStyle/>
          <a:p>
            <a:pPr>
              <a:buFont typeface="Wingdings" pitchFamily="2" charset="2"/>
              <a:buNone/>
            </a:pPr>
            <a:r>
              <a:rPr lang="tr-TR" sz="2200" b="1" dirty="0">
                <a:solidFill>
                  <a:schemeClr val="accent2"/>
                </a:solidFill>
              </a:rPr>
              <a:t>SİSTEM 4:</a:t>
            </a:r>
          </a:p>
          <a:p>
            <a:pPr lvl="1"/>
            <a:r>
              <a:rPr lang="tr-TR" sz="2200" dirty="0"/>
              <a:t>YÖNETİMİN ASTLARA GÜVENİ TAMDIR.</a:t>
            </a:r>
          </a:p>
          <a:p>
            <a:pPr lvl="1"/>
            <a:r>
              <a:rPr lang="tr-TR" sz="2200" dirty="0"/>
              <a:t>KARAR VERME EŞGÜDÜMLÜ BİR BİÇİMDE BÜTÜN ÖRGÜTTE GENİŞ ÖLÇÜDE DAĞITILMIŞTIR.</a:t>
            </a:r>
          </a:p>
          <a:p>
            <a:pPr lvl="1"/>
            <a:r>
              <a:rPr lang="tr-TR" sz="2200" dirty="0"/>
              <a:t>HABERLEŞME YALNIZ HİYERARŞİK OLARAK AŞAĞIDAN YUKARIYA VE YUKARIDAN AŞAĞIYA DOĞRU DEĞİL, YANLARA DOĞRU DA İŞLEMEKTEDİR.</a:t>
            </a:r>
          </a:p>
          <a:p>
            <a:pPr lvl="1"/>
            <a:r>
              <a:rPr lang="tr-TR" sz="2200" dirty="0"/>
              <a:t>ASTLARA EKONOMİK ÖDÜLLERİ ARTIRMA, AMAÇLARI SAPTAMA, FAALİYET SONUÇLARINI DEĞERLENDİRME İMKANI VERİLMİŞ VE EKSİKSİZ BİR GÜDÜLEME OLANAĞI SAĞLANMIŞTIR.</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p:txBody>
          <a:bodyPr/>
          <a:lstStyle/>
          <a:p>
            <a:endParaRPr lang="tr-TR"/>
          </a:p>
        </p:txBody>
      </p:sp>
      <p:sp>
        <p:nvSpPr>
          <p:cNvPr id="311299" name="Rectangle 3"/>
          <p:cNvSpPr>
            <a:spLocks noGrp="1" noChangeArrowheads="1"/>
          </p:cNvSpPr>
          <p:nvPr>
            <p:ph type="body" idx="1"/>
          </p:nvPr>
        </p:nvSpPr>
        <p:spPr>
          <a:xfrm>
            <a:off x="914400" y="1600200"/>
            <a:ext cx="7772400" cy="4781550"/>
          </a:xfrm>
        </p:spPr>
        <p:txBody>
          <a:bodyPr/>
          <a:lstStyle/>
          <a:p>
            <a:pPr marL="457200" indent="-457200">
              <a:lnSpc>
                <a:spcPct val="90000"/>
              </a:lnSpc>
              <a:buFont typeface="Wingdings" pitchFamily="2" charset="2"/>
              <a:buAutoNum type="arabicPeriod"/>
            </a:pPr>
            <a:r>
              <a:rPr lang="tr-TR" sz="2200" b="1">
                <a:solidFill>
                  <a:srgbClr val="0000FF"/>
                </a:solidFill>
              </a:rPr>
              <a:t>ASTLARINA OTORİTER DAVRANAN, ONLARA NE ŞEKİLDE MASKE YAPACAKLARINI VE NASIL ÇALIŞACAKLARINI GÖSTEREN, İŞ VE GÖREVLERİ KENDİSİ BELİRLEYEN VE YAPTIRAN YÖNETİCİ:</a:t>
            </a:r>
          </a:p>
          <a:p>
            <a:pPr marL="457200" indent="-457200">
              <a:lnSpc>
                <a:spcPct val="90000"/>
              </a:lnSpc>
            </a:pPr>
            <a:endParaRPr lang="tr-TR" sz="2200" b="1">
              <a:solidFill>
                <a:srgbClr val="0000FF"/>
              </a:solidFill>
            </a:endParaRPr>
          </a:p>
          <a:p>
            <a:pPr marL="457200" indent="-457200">
              <a:lnSpc>
                <a:spcPct val="90000"/>
              </a:lnSpc>
            </a:pPr>
            <a:r>
              <a:rPr lang="tr-TR" sz="2200"/>
              <a:t>BU GRUPTAKİ ÜYELERDEN BİR KISMI ÖNDERİ DİNLEMİŞLER VE VERİLEN GÖREVLERİ YAPMIŞLAR.</a:t>
            </a:r>
          </a:p>
          <a:p>
            <a:pPr marL="457200" indent="-457200">
              <a:lnSpc>
                <a:spcPct val="90000"/>
              </a:lnSpc>
            </a:pPr>
            <a:r>
              <a:rPr lang="tr-TR" sz="2200"/>
              <a:t>BİR KISMI İŞ EMİRLERİNİ BEĞENMEMİŞ VE İTİRAZ ETMİŞ, VERİLEN İŞLERİN NEDENLERİNİ SORMUŞ VE EK BİLGİ İSTEMİŞLER. YERİ GELDİKÇE ÖNDERİ ŞİDDETLE ELEŞTİRMİŞLER.</a:t>
            </a:r>
          </a:p>
          <a:p>
            <a:pPr marL="457200" indent="-457200">
              <a:lnSpc>
                <a:spcPct val="90000"/>
              </a:lnSpc>
            </a:pPr>
            <a:r>
              <a:rPr lang="tr-TR" sz="2200"/>
              <a:t>BU GRUPTA </a:t>
            </a:r>
            <a:r>
              <a:rPr lang="tr-TR" sz="2200" b="1">
                <a:solidFill>
                  <a:schemeClr val="accent2"/>
                </a:solidFill>
              </a:rPr>
              <a:t>VERİMLİLİK ÇOK YÜKSEK</a:t>
            </a:r>
            <a:r>
              <a:rPr lang="tr-TR" sz="2200"/>
              <a:t> OLMUŞ. ANCAK YAPILAN MASKELERİN </a:t>
            </a:r>
            <a:r>
              <a:rPr lang="tr-TR" sz="2200" b="1">
                <a:solidFill>
                  <a:schemeClr val="accent2"/>
                </a:solidFill>
              </a:rPr>
              <a:t>KALİTESİ KÖTÜ</a:t>
            </a:r>
            <a:r>
              <a:rPr lang="tr-TR" sz="2200"/>
              <a:t> OLMUŞ.</a:t>
            </a: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ChangeArrowheads="1"/>
          </p:cNvSpPr>
          <p:nvPr>
            <p:ph type="title"/>
          </p:nvPr>
        </p:nvSpPr>
        <p:spPr/>
        <p:txBody>
          <a:bodyPr/>
          <a:lstStyle/>
          <a:p>
            <a:endParaRPr lang="tr-TR"/>
          </a:p>
        </p:txBody>
      </p:sp>
      <p:sp>
        <p:nvSpPr>
          <p:cNvPr id="355331" name="Rectangle 3"/>
          <p:cNvSpPr>
            <a:spLocks noGrp="1" noChangeArrowheads="1"/>
          </p:cNvSpPr>
          <p:nvPr>
            <p:ph type="body" idx="1"/>
          </p:nvPr>
        </p:nvSpPr>
        <p:spPr/>
        <p:txBody>
          <a:bodyPr/>
          <a:lstStyle/>
          <a:p>
            <a:pPr lvl="1"/>
            <a:r>
              <a:rPr lang="tr-TR" sz="2400"/>
              <a:t>YÜKSEK DERECEDE GÜVENLİK DUYGUSU VE ARKADAŞLIK HAVASI, AST-ÜST İLİŞKİLERİNDE ALT KADEMELERE KADAR YAYILMIŞTIR.</a:t>
            </a:r>
          </a:p>
          <a:p>
            <a:pPr lvl="1"/>
            <a:r>
              <a:rPr lang="tr-TR" sz="2400"/>
              <a:t>ASTLARA KONTROL SÜRECİNE KATILMALARI İÇİN GENİŞ BİR YETKİ VE SORUMLULUK VERİLMİŞTİR.</a:t>
            </a:r>
          </a:p>
          <a:p>
            <a:pPr lvl="1"/>
            <a:r>
              <a:rPr lang="tr-TR" sz="2400"/>
              <a:t>BİÇİMSEL VE BİÇİMSEL OLMAYAN ÖRGÜT BİRBİRİNİN AYNIDIR.</a:t>
            </a:r>
          </a:p>
          <a:p>
            <a:pPr lvl="1"/>
            <a:r>
              <a:rPr lang="tr-TR" sz="2400"/>
              <a:t>BU NEDENLE, ÖRGÜTSEL AMAÇLARA ULAŞMAK İÇİN BÜTÜN SOSYAL GÜÇLER, İŞBİRLİĞİ YAPMAKTADIR.</a:t>
            </a:r>
            <a:endParaRPr lang="tr-T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p:txBody>
          <a:bodyPr/>
          <a:lstStyle/>
          <a:p>
            <a:r>
              <a:rPr lang="tr-TR" sz="3000" b="1"/>
              <a:t>SİSTEMLERİN KARŞILAŞTIRILMASI</a:t>
            </a:r>
          </a:p>
        </p:txBody>
      </p:sp>
      <p:graphicFrame>
        <p:nvGraphicFramePr>
          <p:cNvPr id="340034" name="Group 66"/>
          <p:cNvGraphicFramePr>
            <a:graphicFrameLocks noGrp="1"/>
          </p:cNvGraphicFramePr>
          <p:nvPr>
            <p:ph idx="1"/>
          </p:nvPr>
        </p:nvGraphicFramePr>
        <p:xfrm>
          <a:off x="755650" y="1600200"/>
          <a:ext cx="8064500" cy="4852162"/>
        </p:xfrm>
        <a:graphic>
          <a:graphicData uri="http://schemas.openxmlformats.org/drawingml/2006/table">
            <a:tbl>
              <a:tblPr/>
              <a:tblGrid>
                <a:gridCol w="2016125">
                  <a:extLst>
                    <a:ext uri="{9D8B030D-6E8A-4147-A177-3AD203B41FA5}">
                      <a16:colId xmlns:a16="http://schemas.microsoft.com/office/drawing/2014/main" val="20000"/>
                    </a:ext>
                  </a:extLst>
                </a:gridCol>
                <a:gridCol w="1871663">
                  <a:extLst>
                    <a:ext uri="{9D8B030D-6E8A-4147-A177-3AD203B41FA5}">
                      <a16:colId xmlns:a16="http://schemas.microsoft.com/office/drawing/2014/main" val="20001"/>
                    </a:ext>
                  </a:extLst>
                </a:gridCol>
                <a:gridCol w="1728787">
                  <a:extLst>
                    <a:ext uri="{9D8B030D-6E8A-4147-A177-3AD203B41FA5}">
                      <a16:colId xmlns:a16="http://schemas.microsoft.com/office/drawing/2014/main" val="20002"/>
                    </a:ext>
                  </a:extLst>
                </a:gridCol>
                <a:gridCol w="2447925">
                  <a:extLst>
                    <a:ext uri="{9D8B030D-6E8A-4147-A177-3AD203B41FA5}">
                      <a16:colId xmlns:a16="http://schemas.microsoft.com/office/drawing/2014/main" val="20003"/>
                    </a:ext>
                  </a:extLst>
                </a:gridCol>
              </a:tblGrid>
              <a:tr h="7556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2400" b="1" i="0" u="none" strike="noStrike" cap="none" normalizeH="0" baseline="0">
                          <a:ln>
                            <a:noFill/>
                          </a:ln>
                          <a:solidFill>
                            <a:schemeClr val="tx1"/>
                          </a:solidFill>
                          <a:effectLst/>
                          <a:latin typeface="Arial" charset="0"/>
                        </a:rPr>
                        <a:t>SİSTEM 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2400" b="1" i="0" u="none" strike="noStrike" cap="none" normalizeH="0" baseline="0">
                          <a:ln>
                            <a:noFill/>
                          </a:ln>
                          <a:solidFill>
                            <a:schemeClr val="tx1"/>
                          </a:solidFill>
                          <a:effectLst/>
                          <a:latin typeface="Arial" charset="0"/>
                        </a:rPr>
                        <a:t>SİSTEM 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2400" b="1" i="0" u="none" strike="noStrike" cap="none" normalizeH="0" baseline="0">
                          <a:ln>
                            <a:noFill/>
                          </a:ln>
                          <a:solidFill>
                            <a:schemeClr val="tx1"/>
                          </a:solidFill>
                          <a:effectLst/>
                          <a:latin typeface="Arial" charset="0"/>
                        </a:rPr>
                        <a:t>SİSTEM 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2400" b="1" i="0" u="none" strike="noStrike" cap="none" normalizeH="0" baseline="0">
                          <a:ln>
                            <a:noFill/>
                          </a:ln>
                          <a:solidFill>
                            <a:schemeClr val="tx1"/>
                          </a:solidFill>
                          <a:effectLst/>
                          <a:latin typeface="Arial" charset="0"/>
                        </a:rPr>
                        <a:t>SİSTEM 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540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X </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TEORİSİ YANLISI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X </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TEORİSİNE YAKIN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Y </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TEORİSİNE YAKIN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Y </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TEORİSİ YANLISI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556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GÜVEN YOK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AZ GÜVEN VAR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GÜVEN VAR, ANCAK TAM DEĞİL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TAM GÜVEN VAR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556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GÖREV EĞİLİMLİ, OTORİTER VE BİÇİMSEL YÖNETİM ŞEKLİ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tr-TR" sz="19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tr-TR" sz="19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tr-TR" sz="1900" b="0" i="0" u="none" strike="noStrike" cap="none" normalizeH="0" baseline="0">
                          <a:ln>
                            <a:noFill/>
                          </a:ln>
                          <a:solidFill>
                            <a:schemeClr val="tx1"/>
                          </a:solidFill>
                          <a:effectLst/>
                          <a:latin typeface="Arial" charset="0"/>
                        </a:rPr>
                        <a:t>GRUP ÇALIŞMASINA VE KARŞILIKLI GÜVENE DAYANAN İLİŞKİLERE EĞİLİMLİ YÖNETİM ŞEKLİ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p:txBody>
          <a:bodyPr/>
          <a:lstStyle/>
          <a:p>
            <a:endParaRPr lang="tr-TR"/>
          </a:p>
        </p:txBody>
      </p:sp>
      <p:sp>
        <p:nvSpPr>
          <p:cNvPr id="309251" name="Rectangle 3"/>
          <p:cNvSpPr>
            <a:spLocks noGrp="1" noChangeArrowheads="1"/>
          </p:cNvSpPr>
          <p:nvPr>
            <p:ph type="body" idx="1"/>
          </p:nvPr>
        </p:nvSpPr>
        <p:spPr/>
        <p:txBody>
          <a:bodyPr/>
          <a:lstStyle/>
          <a:p>
            <a:pPr>
              <a:lnSpc>
                <a:spcPct val="90000"/>
              </a:lnSpc>
            </a:pPr>
            <a:r>
              <a:rPr lang="tr-TR" b="1"/>
              <a:t>KURT LEWIN’İN GÜÇ ALANI ANALİZİ</a:t>
            </a:r>
          </a:p>
          <a:p>
            <a:pPr lvl="1">
              <a:lnSpc>
                <a:spcPct val="90000"/>
              </a:lnSpc>
            </a:pPr>
            <a:r>
              <a:rPr lang="tr-TR"/>
              <a:t>ÖRGÜT, BİRBİRİNE ZIT OLAN İKİ GRUP GÜCÜN ÇARPIŞMA ALANIDIR. </a:t>
            </a:r>
          </a:p>
          <a:p>
            <a:pPr lvl="2">
              <a:lnSpc>
                <a:spcPct val="90000"/>
              </a:lnSpc>
            </a:pPr>
            <a:r>
              <a:rPr lang="tr-TR"/>
              <a:t>SÜRÜKLEYİCİ GÜÇLER</a:t>
            </a:r>
          </a:p>
          <a:p>
            <a:pPr lvl="2">
              <a:lnSpc>
                <a:spcPct val="90000"/>
              </a:lnSpc>
            </a:pPr>
            <a:r>
              <a:rPr lang="tr-TR"/>
              <a:t>KISITLAYICI GÜÇLER</a:t>
            </a:r>
          </a:p>
          <a:p>
            <a:pPr lvl="1">
              <a:lnSpc>
                <a:spcPct val="90000"/>
              </a:lnSpc>
            </a:pPr>
            <a:r>
              <a:rPr lang="tr-TR"/>
              <a:t>BU GÜÇLER NİTELİKLERİ BAKIMINDAN SOSYAL VE PSİKOLOJİK BASKI UNSURLARIDIR.</a:t>
            </a:r>
          </a:p>
          <a:p>
            <a:pPr lvl="1">
              <a:lnSpc>
                <a:spcPct val="90000"/>
              </a:lnSpc>
            </a:pPr>
            <a:r>
              <a:rPr lang="tr-TR"/>
              <a:t>YÖNETİCİLER ÖRGÜTÜ ANLAMAK VE BU GÜÇLER ARASINDAKİ DENGEYİ SAĞLAMAK ZORUNDADIRLAR.</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p:txBody>
          <a:bodyPr/>
          <a:lstStyle/>
          <a:p>
            <a:endParaRPr lang="tr-TR"/>
          </a:p>
        </p:txBody>
      </p:sp>
      <p:sp>
        <p:nvSpPr>
          <p:cNvPr id="330755" name="Rectangle 3"/>
          <p:cNvSpPr>
            <a:spLocks noGrp="1" noChangeArrowheads="1"/>
          </p:cNvSpPr>
          <p:nvPr>
            <p:ph type="body" idx="1"/>
          </p:nvPr>
        </p:nvSpPr>
        <p:spPr/>
        <p:txBody>
          <a:bodyPr/>
          <a:lstStyle/>
          <a:p>
            <a:r>
              <a:rPr lang="tr-TR" sz="2400" b="1" u="sng">
                <a:solidFill>
                  <a:schemeClr val="accent2"/>
                </a:solidFill>
              </a:rPr>
              <a:t>SÜRÜKLEYİCİ GÜÇLER</a:t>
            </a:r>
            <a:r>
              <a:rPr lang="tr-TR" sz="2400" b="1">
                <a:solidFill>
                  <a:schemeClr val="accent2"/>
                </a:solidFill>
              </a:rPr>
              <a:t>:</a:t>
            </a:r>
            <a:r>
              <a:rPr lang="tr-TR" sz="2400">
                <a:solidFill>
                  <a:schemeClr val="accent2"/>
                </a:solidFill>
              </a:rPr>
              <a:t> </a:t>
            </a:r>
          </a:p>
          <a:p>
            <a:pPr lvl="1"/>
            <a:r>
              <a:rPr lang="tr-TR" sz="2200"/>
              <a:t>ÖRGÜTSEL AMAÇLARI GERÇEKLEŞTİRMEK İÇİN ÖRGÜTSEL GÜÇLERİ ÖRGÜTSEL AMAÇLARA YÖNELTİCİ GÖREV YAPARLAR.</a:t>
            </a:r>
          </a:p>
          <a:p>
            <a:pPr lvl="1"/>
            <a:r>
              <a:rPr lang="tr-TR" sz="2200"/>
              <a:t>ÖRNEĞİN: </a:t>
            </a:r>
          </a:p>
          <a:p>
            <a:pPr lvl="2"/>
            <a:r>
              <a:rPr lang="tr-TR" sz="2100"/>
              <a:t>VERİMLİLİĞİ ARTIRMAK İÇİN ÜSTLERDEN GELEN BASKILAR</a:t>
            </a:r>
          </a:p>
          <a:p>
            <a:pPr lvl="2"/>
            <a:r>
              <a:rPr lang="tr-TR" sz="2100"/>
              <a:t>ASTLARI ÖZENDİRİCİ VE HAREKETE GEÇİRİCİ ARAÇLAR</a:t>
            </a:r>
          </a:p>
          <a:p>
            <a:pPr lvl="2"/>
            <a:r>
              <a:rPr lang="tr-TR" sz="2100"/>
              <a:t>REKABET (YARIŞMA) GİBİ</a:t>
            </a:r>
          </a:p>
          <a:p>
            <a:pPr lvl="1"/>
            <a:r>
              <a:rPr lang="tr-TR" sz="2200"/>
              <a:t>BUNLAR ÖRGÜTSEL BİR DEĞİŞİKLİĞİ BAŞLATIR VE YÜRÜTÜRLER.</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p:txBody>
          <a:bodyPr/>
          <a:lstStyle/>
          <a:p>
            <a:endParaRPr lang="tr-TR"/>
          </a:p>
        </p:txBody>
      </p:sp>
      <p:sp>
        <p:nvSpPr>
          <p:cNvPr id="342019" name="Rectangle 3"/>
          <p:cNvSpPr>
            <a:spLocks noGrp="1" noChangeArrowheads="1"/>
          </p:cNvSpPr>
          <p:nvPr>
            <p:ph type="body" idx="1"/>
          </p:nvPr>
        </p:nvSpPr>
        <p:spPr/>
        <p:txBody>
          <a:bodyPr/>
          <a:lstStyle/>
          <a:p>
            <a:r>
              <a:rPr lang="tr-TR" b="1" u="sng">
                <a:solidFill>
                  <a:schemeClr val="accent2"/>
                </a:solidFill>
              </a:rPr>
              <a:t>KISITLAYICI GÜÇLER </a:t>
            </a:r>
            <a:r>
              <a:rPr lang="tr-TR" b="1">
                <a:solidFill>
                  <a:schemeClr val="accent2"/>
                </a:solidFill>
              </a:rPr>
              <a:t>:</a:t>
            </a:r>
            <a:r>
              <a:rPr lang="tr-TR" b="1"/>
              <a:t> </a:t>
            </a:r>
          </a:p>
          <a:p>
            <a:pPr lvl="1"/>
            <a:r>
              <a:rPr lang="tr-TR"/>
              <a:t>SÜRÜKLEYİCİ GÜÇLERİN ETKİLERİNİ AZALTAN VEYA SINIRLANDIRAN GÜÇLERDİR.</a:t>
            </a:r>
          </a:p>
          <a:p>
            <a:pPr lvl="1"/>
            <a:r>
              <a:rPr lang="tr-TR"/>
              <a:t>ÖRNEĞİN: </a:t>
            </a:r>
          </a:p>
          <a:p>
            <a:pPr lvl="2"/>
            <a:r>
              <a:rPr lang="tr-TR" sz="2500"/>
              <a:t>ARTAN ÜRETİM KARŞISINDA KAYITSIZ KALMA</a:t>
            </a:r>
          </a:p>
          <a:p>
            <a:pPr lvl="2"/>
            <a:r>
              <a:rPr lang="tr-TR" sz="2500"/>
              <a:t>ÖRGÜTE VE AMAÇLARINA KARŞI AÇIK VEYA GİZLİ DÜŞMANLIK BESLEME</a:t>
            </a:r>
          </a:p>
          <a:p>
            <a:pPr lvl="2"/>
            <a:r>
              <a:rPr lang="tr-TR" sz="2500"/>
              <a:t>ARAÇLARIN YETERSİZ BAKIMI GİBİ</a:t>
            </a:r>
            <a:endParaRPr lang="tr-TR" sz="2500" b="1"/>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Grp="1" noChangeArrowheads="1"/>
          </p:cNvSpPr>
          <p:nvPr>
            <p:ph type="title"/>
          </p:nvPr>
        </p:nvSpPr>
        <p:spPr/>
        <p:txBody>
          <a:bodyPr/>
          <a:lstStyle/>
          <a:p>
            <a:endParaRPr lang="tr-TR"/>
          </a:p>
        </p:txBody>
      </p:sp>
      <p:sp>
        <p:nvSpPr>
          <p:cNvPr id="364547" name="Rectangle 3"/>
          <p:cNvSpPr>
            <a:spLocks noGrp="1" noChangeArrowheads="1"/>
          </p:cNvSpPr>
          <p:nvPr>
            <p:ph type="body" idx="1"/>
          </p:nvPr>
        </p:nvSpPr>
        <p:spPr/>
        <p:txBody>
          <a:bodyPr/>
          <a:lstStyle/>
          <a:p>
            <a:pPr lvl="1"/>
            <a:r>
              <a:rPr lang="tr-TR"/>
              <a:t>SÜRÜKLEYİCİ GÜÇLERİN TOPLAMININ KISITLAYICI GÜÇLERİN TOPLAMINA EŞİT OLDUĞU NOKTADA DENGEYE ULAŞILIR. </a:t>
            </a:r>
          </a:p>
          <a:p>
            <a:pPr lvl="1"/>
            <a:r>
              <a:rPr lang="tr-TR"/>
              <a:t>BU DENGE, SÜRÜKLEYİCİ  VE KISITLAYICI GÜÇLER ARASINDAKİ İLİŞKİLER İLE AZALTILIR VEYA ÇOĞALTILIR.</a:t>
            </a: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ChangeArrowheads="1"/>
          </p:cNvSpPr>
          <p:nvPr>
            <p:ph type="title"/>
          </p:nvPr>
        </p:nvSpPr>
        <p:spPr/>
        <p:txBody>
          <a:bodyPr/>
          <a:lstStyle/>
          <a:p>
            <a:endParaRPr lang="tr-TR"/>
          </a:p>
        </p:txBody>
      </p:sp>
      <p:sp>
        <p:nvSpPr>
          <p:cNvPr id="343043" name="Rectangle 3"/>
          <p:cNvSpPr>
            <a:spLocks noGrp="1" noChangeArrowheads="1"/>
          </p:cNvSpPr>
          <p:nvPr>
            <p:ph type="body" idx="1"/>
          </p:nvPr>
        </p:nvSpPr>
        <p:spPr>
          <a:xfrm>
            <a:off x="914400" y="1600200"/>
            <a:ext cx="7772400" cy="4852988"/>
          </a:xfrm>
        </p:spPr>
        <p:txBody>
          <a:bodyPr/>
          <a:lstStyle/>
          <a:p>
            <a:r>
              <a:rPr lang="tr-TR" sz="2400"/>
              <a:t>ÖRNEĞİN:</a:t>
            </a:r>
          </a:p>
          <a:p>
            <a:pPr lvl="1"/>
            <a:r>
              <a:rPr lang="tr-TR" sz="2400"/>
              <a:t>BİR YÖNETİCİ ASTLARI ÜZERİNDE SÜREKLİ BİR BASKI KURARAK KISA SÜREDE VERİMLİLİĞİ ARTIRABİLİR.</a:t>
            </a:r>
          </a:p>
          <a:p>
            <a:pPr lvl="1"/>
            <a:r>
              <a:rPr lang="tr-TR" sz="2400"/>
              <a:t>ANCAK BASKI SONUCU KAYITSIZLIK VE DÜŞMANLIK DUYGULARINI DA ARTIRARAK, ÖRGÜT LEHİNE DEĞİŞEN DENGENİN TEKRAR ÖRGÜT ALEYHİNE BOZULMASINA NEDEN OLUR.</a:t>
            </a:r>
          </a:p>
          <a:p>
            <a:pPr lvl="1"/>
            <a:r>
              <a:rPr lang="tr-TR" sz="2400"/>
              <a:t>KISITLAYICI GÜÇLER GİDEREK KUVVETLENİR, İŞTEN AYRILMALAR, İŞE DEVAMSIZLIKLAR ARTAR VE VERİMLİLİK DÜŞER.</a:t>
            </a: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p:txBody>
          <a:bodyPr/>
          <a:lstStyle/>
          <a:p>
            <a:endParaRPr lang="tr-TR"/>
          </a:p>
        </p:txBody>
      </p:sp>
      <p:sp>
        <p:nvSpPr>
          <p:cNvPr id="344067" name="Rectangle 3"/>
          <p:cNvSpPr>
            <a:spLocks noGrp="1" noChangeArrowheads="1"/>
          </p:cNvSpPr>
          <p:nvPr>
            <p:ph type="body" idx="1"/>
          </p:nvPr>
        </p:nvSpPr>
        <p:spPr/>
        <p:txBody>
          <a:bodyPr/>
          <a:lstStyle/>
          <a:p>
            <a:r>
              <a:rPr lang="tr-TR" sz="2400" dirty="0"/>
              <a:t>DENGEYİ SAĞLAMAK İÇİN SÜRÜKLEYİCİ GÜÇLERİ ARTIRMAYI VE KISITLAYICI GÜÇLERİ AZALTMAYI İSTERSEK, BUNU ANCAK SORUN ÇÖZÜM ÇALIŞMALARI VE EĞİTİM-ÖĞRETİM FAALİYETLERİ İLE BAŞARABİLİRİZ.</a:t>
            </a:r>
          </a:p>
          <a:p>
            <a:r>
              <a:rPr lang="tr-TR" sz="2400" dirty="0"/>
              <a:t>UZUN SÜREDE, TEŞVİK EDİCİ YENİ SÜRÜKLEYİCİ GÜÇLERLE TEKRAR ESKİ VERİMLİLİK DÜZEYİNE ULAŞILABİLİR.</a:t>
            </a:r>
          </a:p>
          <a:p>
            <a:r>
              <a:rPr lang="tr-TR" sz="2400" dirty="0"/>
              <a:t>YÖNETİCİ, DÜZENLEYİCİ DEĞİŞKENLERİ VE UZUN SÜRELİ AMAÇLARI GÖZÖNÜNE ALMAK ZORUNDADIR.</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p:txBody>
          <a:bodyPr/>
          <a:lstStyle/>
          <a:p>
            <a:endParaRPr lang="tr-TR"/>
          </a:p>
        </p:txBody>
      </p:sp>
      <p:sp>
        <p:nvSpPr>
          <p:cNvPr id="312323" name="Rectangle 3"/>
          <p:cNvSpPr>
            <a:spLocks noGrp="1" noChangeArrowheads="1"/>
          </p:cNvSpPr>
          <p:nvPr>
            <p:ph type="body" idx="1"/>
          </p:nvPr>
        </p:nvSpPr>
        <p:spPr/>
        <p:txBody>
          <a:bodyPr/>
          <a:lstStyle/>
          <a:p>
            <a:pPr marL="457200" indent="-457200">
              <a:lnSpc>
                <a:spcPct val="90000"/>
              </a:lnSpc>
              <a:buFont typeface="Wingdings" pitchFamily="2" charset="2"/>
              <a:buAutoNum type="arabicPeriod" startAt="2"/>
            </a:pPr>
            <a:r>
              <a:rPr lang="tr-TR" sz="2200" b="1">
                <a:solidFill>
                  <a:srgbClr val="0000FF"/>
                </a:solidFill>
              </a:rPr>
              <a:t>ASTLARINA TAM BİR SERBESTLİK TANIYAN VE HERKESİN DİLEDİĞİ MASKEYİ DİLEDİĞİ BİÇİMDE YAPABİLECEĞİNİ BİLDİREN YÖNETİCİ:</a:t>
            </a:r>
          </a:p>
          <a:p>
            <a:pPr marL="457200" indent="-457200">
              <a:lnSpc>
                <a:spcPct val="90000"/>
              </a:lnSpc>
            </a:pPr>
            <a:endParaRPr lang="tr-TR" sz="2200" b="1">
              <a:solidFill>
                <a:srgbClr val="0000FF"/>
              </a:solidFill>
            </a:endParaRPr>
          </a:p>
          <a:p>
            <a:pPr marL="457200" indent="-457200">
              <a:lnSpc>
                <a:spcPct val="90000"/>
              </a:lnSpc>
            </a:pPr>
            <a:r>
              <a:rPr lang="tr-TR" sz="2200"/>
              <a:t>GRUP ÜYELERİ MASKEYİ NASIL YAPACAKLARINI, NE BİÇİMDE YAPACAKLARINI VE BENZERİ KONULARDA ÖNDERDEN BİLGİ İSTEMİŞLER VE BAĞIMSIZ HAREKET EDEMEMİŞLER.</a:t>
            </a:r>
          </a:p>
          <a:p>
            <a:pPr marL="457200" indent="-457200">
              <a:lnSpc>
                <a:spcPct val="90000"/>
              </a:lnSpc>
            </a:pPr>
            <a:r>
              <a:rPr lang="tr-TR" sz="2200"/>
              <a:t>GRUP ÜYELERİ BİREYSEL DAVRANMIŞLAR, TEKNİK BİLGİ ALIŞVERİŞİ VE İŞBİRLİĞİ YAPILMAMIŞ.</a:t>
            </a:r>
          </a:p>
          <a:p>
            <a:pPr marL="457200" indent="-457200">
              <a:lnSpc>
                <a:spcPct val="90000"/>
              </a:lnSpc>
            </a:pPr>
            <a:r>
              <a:rPr lang="tr-TR" sz="2200"/>
              <a:t>HEM YAPILAN İŞ MİKTARI (</a:t>
            </a:r>
            <a:r>
              <a:rPr lang="tr-TR" sz="2200" b="1">
                <a:solidFill>
                  <a:schemeClr val="accent2"/>
                </a:solidFill>
              </a:rPr>
              <a:t>VERİMLİLİK</a:t>
            </a:r>
            <a:r>
              <a:rPr lang="tr-TR" sz="2200"/>
              <a:t>) </a:t>
            </a:r>
            <a:r>
              <a:rPr lang="tr-TR" sz="2200" b="1">
                <a:solidFill>
                  <a:schemeClr val="accent2"/>
                </a:solidFill>
              </a:rPr>
              <a:t>VE</a:t>
            </a:r>
            <a:r>
              <a:rPr lang="tr-TR" sz="2200"/>
              <a:t> HEMDE YAPILAN </a:t>
            </a:r>
            <a:r>
              <a:rPr lang="tr-TR" sz="2200" b="1">
                <a:solidFill>
                  <a:schemeClr val="accent2"/>
                </a:solidFill>
              </a:rPr>
              <a:t>İŞİN KALİTESİ ÇOK KÖTÜ</a:t>
            </a:r>
            <a:r>
              <a:rPr lang="tr-TR" sz="2200"/>
              <a:t> OLMUŞ.</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p:txBody>
          <a:bodyPr/>
          <a:lstStyle/>
          <a:p>
            <a:endParaRPr lang="tr-TR"/>
          </a:p>
        </p:txBody>
      </p:sp>
      <p:sp>
        <p:nvSpPr>
          <p:cNvPr id="313347" name="Rectangle 3"/>
          <p:cNvSpPr>
            <a:spLocks noGrp="1" noChangeArrowheads="1"/>
          </p:cNvSpPr>
          <p:nvPr>
            <p:ph type="body" idx="1"/>
          </p:nvPr>
        </p:nvSpPr>
        <p:spPr>
          <a:xfrm>
            <a:off x="755650" y="1600200"/>
            <a:ext cx="7931150" cy="4997450"/>
          </a:xfrm>
        </p:spPr>
        <p:txBody>
          <a:bodyPr/>
          <a:lstStyle/>
          <a:p>
            <a:pPr marL="457200" indent="-457200">
              <a:lnSpc>
                <a:spcPct val="90000"/>
              </a:lnSpc>
              <a:buFont typeface="Wingdings" pitchFamily="2" charset="2"/>
              <a:buAutoNum type="arabicPeriod" startAt="3"/>
            </a:pPr>
            <a:r>
              <a:rPr lang="tr-TR" sz="2200" b="1">
                <a:solidFill>
                  <a:srgbClr val="0000FF"/>
                </a:solidFill>
              </a:rPr>
              <a:t>DEMOKRATİK VE KATILIMCI BİR YÖNETİM BİÇİMİ ORTAYA KOYAN YÖNETİCİ:</a:t>
            </a:r>
          </a:p>
          <a:p>
            <a:pPr marL="457200" indent="-457200">
              <a:lnSpc>
                <a:spcPct val="90000"/>
              </a:lnSpc>
            </a:pPr>
            <a:endParaRPr lang="tr-TR" sz="1000" b="1">
              <a:solidFill>
                <a:srgbClr val="0000FF"/>
              </a:solidFill>
            </a:endParaRPr>
          </a:p>
          <a:p>
            <a:pPr marL="457200" indent="-457200">
              <a:lnSpc>
                <a:spcPct val="90000"/>
              </a:lnSpc>
            </a:pPr>
            <a:r>
              <a:rPr lang="tr-TR" sz="2200"/>
              <a:t>ÇOCUKLARA YÖN VERMİŞ, ONLARIN FAYDALI VE YARATICI FİKİRLERİNDEN İSTİFADE ETMİŞ, YOL GÖSTERİCİ ÖĞÜTLERDE BULUNMUŞ VE TAM BİR İŞBİRLİĞİNİ GERÇEKLEŞTİRMİŞ.</a:t>
            </a:r>
          </a:p>
          <a:p>
            <a:pPr marL="457200" indent="-457200">
              <a:lnSpc>
                <a:spcPct val="90000"/>
              </a:lnSpc>
            </a:pPr>
            <a:r>
              <a:rPr lang="tr-TR" sz="2200"/>
              <a:t>GRUP ÜYELERİ DUYGUSAL YÖNDEN BİRBİRLERİYLE KAYNAŞMIŞ, YAKIN VE DOSTÇA İLİŞKİLER KURULMUŞ VE BUNU DENEYİN SONUNA KADAR SÜRDÜRMÜŞLER.</a:t>
            </a:r>
          </a:p>
          <a:p>
            <a:pPr marL="457200" indent="-457200">
              <a:lnSpc>
                <a:spcPct val="90000"/>
              </a:lnSpc>
            </a:pPr>
            <a:r>
              <a:rPr lang="tr-TR" sz="2200"/>
              <a:t>BU GRUPTA </a:t>
            </a:r>
            <a:r>
              <a:rPr lang="tr-TR" sz="2200" b="1">
                <a:solidFill>
                  <a:schemeClr val="accent2"/>
                </a:solidFill>
              </a:rPr>
              <a:t>VERİMLİLİK İYİ</a:t>
            </a:r>
            <a:r>
              <a:rPr lang="tr-TR" sz="2200"/>
              <a:t> OLARAK (ANCAK OTOKRATİK LİDERİNKİNDEN BİRAZ DAHA AZ) GERÇEKLEŞMİŞ.</a:t>
            </a:r>
          </a:p>
          <a:p>
            <a:pPr marL="457200" indent="-457200">
              <a:lnSpc>
                <a:spcPct val="90000"/>
              </a:lnSpc>
            </a:pPr>
            <a:r>
              <a:rPr lang="tr-TR" sz="2200"/>
              <a:t>YAPILAN MASKELERİN </a:t>
            </a:r>
            <a:r>
              <a:rPr lang="tr-TR" sz="2200" b="1">
                <a:solidFill>
                  <a:schemeClr val="accent2"/>
                </a:solidFill>
              </a:rPr>
              <a:t>KALİTESİ ÇOK DAHA ÜSTÜN</a:t>
            </a:r>
            <a:r>
              <a:rPr lang="tr-TR" sz="2200"/>
              <a:t> OLMUŞ.</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p:txBody>
          <a:bodyPr/>
          <a:lstStyle/>
          <a:p>
            <a:endParaRPr lang="tr-TR"/>
          </a:p>
        </p:txBody>
      </p:sp>
      <p:sp>
        <p:nvSpPr>
          <p:cNvPr id="301059" name="Rectangle 3"/>
          <p:cNvSpPr>
            <a:spLocks noGrp="1" noChangeArrowheads="1"/>
          </p:cNvSpPr>
          <p:nvPr>
            <p:ph type="body" idx="1"/>
          </p:nvPr>
        </p:nvSpPr>
        <p:spPr/>
        <p:txBody>
          <a:bodyPr/>
          <a:lstStyle/>
          <a:p>
            <a:pPr marL="533400" indent="-533400">
              <a:lnSpc>
                <a:spcPct val="80000"/>
              </a:lnSpc>
            </a:pPr>
            <a:r>
              <a:rPr lang="tr-TR" sz="2400" b="1" dirty="0"/>
              <a:t>HAWTHORNE ARAŞTIRMALARI VE ELTON MAYO</a:t>
            </a:r>
          </a:p>
          <a:p>
            <a:pPr marL="952500" lvl="1" indent="-495300">
              <a:lnSpc>
                <a:spcPct val="80000"/>
              </a:lnSpc>
            </a:pPr>
            <a:r>
              <a:rPr lang="tr-TR" sz="2200" dirty="0"/>
              <a:t>WESTERN ELEKTRİK FİRMASININ HAWTHORNE FABRİKALARINDA YAPILAN BU ARAŞTIRMA ALTI KISIMDAN OLUŞMAKTADIR:</a:t>
            </a:r>
          </a:p>
          <a:p>
            <a:pPr marL="952500" lvl="1" indent="-495300">
              <a:lnSpc>
                <a:spcPct val="80000"/>
              </a:lnSpc>
              <a:buClr>
                <a:schemeClr val="accent2"/>
              </a:buClr>
              <a:buFont typeface="Wingdings" pitchFamily="2" charset="2"/>
              <a:buAutoNum type="arabicPeriod"/>
            </a:pPr>
            <a:r>
              <a:rPr lang="tr-TR" sz="2200" b="1" dirty="0">
                <a:solidFill>
                  <a:schemeClr val="accent2"/>
                </a:solidFill>
              </a:rPr>
              <a:t>IŞIKLANDIRMA DENEYLERİ:</a:t>
            </a:r>
            <a:r>
              <a:rPr lang="tr-TR" sz="2200" dirty="0"/>
              <a:t> IŞIK ŞİDDETİNDEKİ ARTIŞ VE AZALMALARIN VERİMLİLİK ÜZERİNE ETKİLERİ İNCELENMİŞ.</a:t>
            </a:r>
          </a:p>
          <a:p>
            <a:pPr marL="952500" lvl="1" indent="-495300">
              <a:lnSpc>
                <a:spcPct val="80000"/>
              </a:lnSpc>
              <a:buClr>
                <a:schemeClr val="accent2"/>
              </a:buClr>
              <a:buFont typeface="Wingdings" pitchFamily="2" charset="2"/>
              <a:buAutoNum type="arabicPeriod"/>
            </a:pPr>
            <a:r>
              <a:rPr lang="tr-TR" sz="2200" b="1" dirty="0">
                <a:solidFill>
                  <a:schemeClr val="accent2"/>
                </a:solidFill>
              </a:rPr>
              <a:t>İLK RÖLE MONTAJ ODASI DENEYİ:</a:t>
            </a:r>
            <a:r>
              <a:rPr lang="tr-TR" sz="2200" dirty="0"/>
              <a:t> FİZİKSEL YORGUNLUĞUN İŞ VERİMİ ÜZERİNE ETKİLERİ ARAŞTIRILMIŞ. ÇALIŞMA SAATLERİNDEKİ KISITLAMALAR VE DİNLENME MOLALARININ ARTIRILMASININ, ARAÇ VE MALZEMELERDEKİ DEĞİŞİKLİKLERİN ETKİLERİ SAPTANMAYA ÇALIŞILMIŞ.</a:t>
            </a:r>
          </a:p>
        </p:txBody>
      </p:sp>
    </p:spTree>
  </p:cSld>
  <p:clrMapOvr>
    <a:masterClrMapping/>
  </p:clrMapOvr>
  <p:transition/>
</p:sld>
</file>

<file path=ppt/theme/theme1.xml><?xml version="1.0" encoding="utf-8"?>
<a:theme xmlns:a="http://schemas.openxmlformats.org/drawingml/2006/main" name="Katman">
  <a:themeElements>
    <a:clrScheme name="Katman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Katman">
      <a:majorFont>
        <a:latin typeface="Times New Roman"/>
        <a:ea typeface=""/>
        <a:cs typeface=""/>
      </a:majorFont>
      <a:minorFont>
        <a:latin typeface="Arial"/>
        <a:ea typeface=""/>
        <a:cs typeface=""/>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Katman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Katman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Katman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Katman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Katman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Katman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Katman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Katman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Katman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Katman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is Teması">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2687</TotalTime>
  <Words>3065</Words>
  <Application>Microsoft Office PowerPoint</Application>
  <PresentationFormat>Ekran Gösterisi (4:3)</PresentationFormat>
  <Paragraphs>270</Paragraphs>
  <Slides>67</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67</vt:i4>
      </vt:variant>
    </vt:vector>
  </HeadingPairs>
  <TitlesOfParts>
    <vt:vector size="71" baseType="lpstr">
      <vt:lpstr>Arial</vt:lpstr>
      <vt:lpstr>Times New Roman</vt:lpstr>
      <vt:lpstr>Wingdings</vt:lpstr>
      <vt:lpstr>Katman</vt:lpstr>
      <vt:lpstr>3. YÖNETİM YAKLAŞIMLARI YÖNETİMDE NEOKLASİK VE İNSAN İLİŞKİLERİ YAKLAŞIMI</vt:lpstr>
      <vt:lpstr>YÖNETİMDE NEOKLASİK ve İNSAN İLİŞKİLERİNİN TEMEL KURUMSAL GÖRÜŞLERİ</vt:lpstr>
      <vt:lpstr>YÖNETİMDE NEOKLASİK VE İNSAN İLİŞKİLERİ YAKLAŞIMI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MAYO VE ARKADAŞLARINA GÖRE VERİMLİLİK ARTIŞININ NEDENLERİ ŞUNLARDIR</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YÖNETİMDE NEOKLASİK VE İNSAN İLİŞKİLERİNİN TEMEL KURAMSAL GÖRÜŞLERİ</vt:lpstr>
      <vt:lpstr>MCGREGOR’A GÖRE “X” KURAMININ VARSAYIMLARI ŞUNLARDIR:</vt:lpstr>
      <vt:lpstr>PowerPoint Sunusu</vt:lpstr>
      <vt:lpstr>PowerPoint Sunusu</vt:lpstr>
      <vt:lpstr>PowerPoint Sunusu</vt:lpstr>
      <vt:lpstr>MCGREGOR DAHA SONRA “BİREYSEL VE ÖRGÜTSEL AMAÇLARIN KAYNAŞMASI” ADINI VERDİĞİ “Y” KURAMINININ VARSAYIMLARINI ŞU ŞEKİLDE BELİRLEMİŞTİR:</vt:lpstr>
      <vt:lpstr>PowerPoint Sunusu</vt:lpstr>
      <vt:lpstr>PowerPoint Sunusu</vt:lpstr>
      <vt:lpstr>Z Kuramına Göre:</vt:lpstr>
      <vt:lpstr>PowerPoint Sunusu</vt:lpstr>
      <vt:lpstr>...Z Kuramına Göre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SİSTEMLERİN KARŞILAŞTIRILMASI</vt:lpstr>
      <vt:lpstr>PowerPoint Sunusu</vt:lpstr>
      <vt:lpstr>PowerPoint Sunusu</vt:lpstr>
      <vt:lpstr>PowerPoint Sunusu</vt:lpstr>
      <vt:lpstr>PowerPoint Sunusu</vt:lpstr>
      <vt:lpstr>PowerPoint Sunusu</vt:lpstr>
      <vt:lpstr>PowerPoint Sunusu</vt:lpstr>
    </vt:vector>
  </TitlesOfParts>
  <Company>gyte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TÜRKİYE’DE BÜYÜK  ÖLÇEKLİ İŞLETMELERDE UYGULANAN ÜCRET VE MAAŞ YÖNETİMİ POLİTİKA VE STRATEJİLERİ</dc:title>
  <dc:creator>zehir</dc:creator>
  <cp:lastModifiedBy>Cemal ZEHİR</cp:lastModifiedBy>
  <cp:revision>170</cp:revision>
  <dcterms:created xsi:type="dcterms:W3CDTF">2000-05-23T11:34:48Z</dcterms:created>
  <dcterms:modified xsi:type="dcterms:W3CDTF">2023-10-24T17:53:22Z</dcterms:modified>
</cp:coreProperties>
</file>