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18"/>
  </p:notesMasterIdLst>
  <p:sldIdLst>
    <p:sldId id="256" r:id="rId2"/>
    <p:sldId id="349" r:id="rId3"/>
    <p:sldId id="352" r:id="rId4"/>
    <p:sldId id="348" r:id="rId5"/>
    <p:sldId id="266" r:id="rId6"/>
    <p:sldId id="263" r:id="rId7"/>
    <p:sldId id="351" r:id="rId8"/>
    <p:sldId id="280" r:id="rId9"/>
    <p:sldId id="275" r:id="rId10"/>
    <p:sldId id="356" r:id="rId11"/>
    <p:sldId id="282" r:id="rId12"/>
    <p:sldId id="350" r:id="rId13"/>
    <p:sldId id="353" r:id="rId14"/>
    <p:sldId id="354" r:id="rId15"/>
    <p:sldId id="357" r:id="rId16"/>
    <p:sldId id="358" r:id="rId17"/>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Açık Stil 2 - Vurgu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20" autoAdjust="0"/>
    <p:restoredTop sz="94660"/>
  </p:normalViewPr>
  <p:slideViewPr>
    <p:cSldViewPr snapToGrid="0">
      <p:cViewPr varScale="1">
        <p:scale>
          <a:sx n="91" d="100"/>
          <a:sy n="91" d="100"/>
        </p:scale>
        <p:origin x="10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08BA36-A16A-4C16-8F63-9AEE3FB76278}" type="doc">
      <dgm:prSet loTypeId="urn:microsoft.com/office/officeart/2016/7/layout/HexagonTimeline" loCatId="process" qsTypeId="urn:microsoft.com/office/officeart/2005/8/quickstyle/simple5" qsCatId="simple" csTypeId="urn:microsoft.com/office/officeart/2005/8/colors/accent5_2" csCatId="accent5" phldr="1"/>
      <dgm:spPr/>
      <dgm:t>
        <a:bodyPr/>
        <a:lstStyle/>
        <a:p>
          <a:endParaRPr lang="en-US"/>
        </a:p>
      </dgm:t>
    </dgm:pt>
    <dgm:pt modelId="{BA270F43-0C36-4246-8BB8-6065D927DFD3}" type="pres">
      <dgm:prSet presAssocID="{AB08BA36-A16A-4C16-8F63-9AEE3FB76278}" presName="Name0" presStyleCnt="0">
        <dgm:presLayoutVars>
          <dgm:chMax/>
          <dgm:chPref/>
          <dgm:animLvl val="lvl"/>
        </dgm:presLayoutVars>
      </dgm:prSet>
      <dgm:spPr/>
    </dgm:pt>
  </dgm:ptLst>
  <dgm:cxnLst>
    <dgm:cxn modelId="{F8DCE64F-0CDA-4F47-A51D-A37BFD6B9D59}" type="presOf" srcId="{AB08BA36-A16A-4C16-8F63-9AEE3FB76278}" destId="{BA270F43-0C36-4246-8BB8-6065D927DFD3}" srcOrd="0" destOrd="0" presId="urn:microsoft.com/office/officeart/2016/7/layout/Hexagon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CE15FC8-71B0-4DEF-9E03-C59F1BCAF5AB}"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A79B2AD8-1AB9-4E61-A039-EF1EBFB739AA}">
      <dgm:prSet/>
      <dgm:spPr/>
      <dgm:t>
        <a:bodyPr/>
        <a:lstStyle/>
        <a:p>
          <a:r>
            <a:rPr lang="tr-TR"/>
            <a:t>A portfolio </a:t>
          </a:r>
          <a:r>
            <a:rPr lang="en-US"/>
            <a:t>comprises three risky financial assets, collectively valued at $10,000. The individual values of the assets are as follows: Asset A at $2,000, Asset B at $3,000, and Asset C at $5,000. The expected returns for each asset are 20%, 10%, and 12%, respectively.</a:t>
          </a:r>
        </a:p>
      </dgm:t>
    </dgm:pt>
    <dgm:pt modelId="{21AF3E1F-30A4-43DB-AC7E-E405486909D0}" type="parTrans" cxnId="{3FB7D61E-625E-4614-B6FB-48B77659CFCF}">
      <dgm:prSet/>
      <dgm:spPr/>
      <dgm:t>
        <a:bodyPr/>
        <a:lstStyle/>
        <a:p>
          <a:endParaRPr lang="en-US"/>
        </a:p>
      </dgm:t>
    </dgm:pt>
    <dgm:pt modelId="{7B4C5F71-DCA6-4FE8-8396-C8ABBDCEC588}" type="sibTrans" cxnId="{3FB7D61E-625E-4614-B6FB-48B77659CFCF}">
      <dgm:prSet/>
      <dgm:spPr/>
      <dgm:t>
        <a:bodyPr/>
        <a:lstStyle/>
        <a:p>
          <a:endParaRPr lang="en-US"/>
        </a:p>
      </dgm:t>
    </dgm:pt>
    <dgm:pt modelId="{0B162D4F-99B9-4F90-8098-BF89BD08E9CD}">
      <dgm:prSet/>
      <dgm:spPr/>
      <dgm:t>
        <a:bodyPr/>
        <a:lstStyle/>
        <a:p>
          <a:r>
            <a:rPr lang="en-US" dirty="0"/>
            <a:t>What is the expected return of the overall portfolio?</a:t>
          </a:r>
        </a:p>
      </dgm:t>
    </dgm:pt>
    <dgm:pt modelId="{4878D4A1-5E3E-4084-9F7F-A61F4B3D92FC}" type="parTrans" cxnId="{2C12CC42-5546-42DE-A531-16004C32D100}">
      <dgm:prSet/>
      <dgm:spPr/>
      <dgm:t>
        <a:bodyPr/>
        <a:lstStyle/>
        <a:p>
          <a:endParaRPr lang="en-US"/>
        </a:p>
      </dgm:t>
    </dgm:pt>
    <dgm:pt modelId="{7FBFFD8D-50E3-4A25-98C9-9C8B4AB49EC5}" type="sibTrans" cxnId="{2C12CC42-5546-42DE-A531-16004C32D100}">
      <dgm:prSet/>
      <dgm:spPr/>
      <dgm:t>
        <a:bodyPr/>
        <a:lstStyle/>
        <a:p>
          <a:endParaRPr lang="en-US"/>
        </a:p>
      </dgm:t>
    </dgm:pt>
    <dgm:pt modelId="{44907ED6-97A2-48FC-8135-64BFE7FD30D3}" type="pres">
      <dgm:prSet presAssocID="{ECE15FC8-71B0-4DEF-9E03-C59F1BCAF5AB}" presName="vert0" presStyleCnt="0">
        <dgm:presLayoutVars>
          <dgm:dir/>
          <dgm:animOne val="branch"/>
          <dgm:animLvl val="lvl"/>
        </dgm:presLayoutVars>
      </dgm:prSet>
      <dgm:spPr/>
    </dgm:pt>
    <dgm:pt modelId="{8DD2AAB8-D5FF-4F44-B5A6-DC26B9A6E464}" type="pres">
      <dgm:prSet presAssocID="{A79B2AD8-1AB9-4E61-A039-EF1EBFB739AA}" presName="thickLine" presStyleLbl="alignNode1" presStyleIdx="0" presStyleCnt="2"/>
      <dgm:spPr/>
    </dgm:pt>
    <dgm:pt modelId="{179A2054-5DAE-4504-9675-589CC6292324}" type="pres">
      <dgm:prSet presAssocID="{A79B2AD8-1AB9-4E61-A039-EF1EBFB739AA}" presName="horz1" presStyleCnt="0"/>
      <dgm:spPr/>
    </dgm:pt>
    <dgm:pt modelId="{5B02045F-088C-4A3F-B8D8-62064B5DC732}" type="pres">
      <dgm:prSet presAssocID="{A79B2AD8-1AB9-4E61-A039-EF1EBFB739AA}" presName="tx1" presStyleLbl="revTx" presStyleIdx="0" presStyleCnt="2"/>
      <dgm:spPr/>
    </dgm:pt>
    <dgm:pt modelId="{C32B9FE2-F476-41D5-8205-01612C7AFFCD}" type="pres">
      <dgm:prSet presAssocID="{A79B2AD8-1AB9-4E61-A039-EF1EBFB739AA}" presName="vert1" presStyleCnt="0"/>
      <dgm:spPr/>
    </dgm:pt>
    <dgm:pt modelId="{20A373BA-BCAC-484F-844E-3EBAF7C9773B}" type="pres">
      <dgm:prSet presAssocID="{0B162D4F-99B9-4F90-8098-BF89BD08E9CD}" presName="thickLine" presStyleLbl="alignNode1" presStyleIdx="1" presStyleCnt="2"/>
      <dgm:spPr/>
    </dgm:pt>
    <dgm:pt modelId="{D07C4D16-6C98-4FAA-8A59-3DB153A792FA}" type="pres">
      <dgm:prSet presAssocID="{0B162D4F-99B9-4F90-8098-BF89BD08E9CD}" presName="horz1" presStyleCnt="0"/>
      <dgm:spPr/>
    </dgm:pt>
    <dgm:pt modelId="{CF125549-EB9C-43BE-B80A-39FF1EFC60F5}" type="pres">
      <dgm:prSet presAssocID="{0B162D4F-99B9-4F90-8098-BF89BD08E9CD}" presName="tx1" presStyleLbl="revTx" presStyleIdx="1" presStyleCnt="2"/>
      <dgm:spPr/>
    </dgm:pt>
    <dgm:pt modelId="{F71C3DC7-ED5C-4463-BC8B-B619A357BEC2}" type="pres">
      <dgm:prSet presAssocID="{0B162D4F-99B9-4F90-8098-BF89BD08E9CD}" presName="vert1" presStyleCnt="0"/>
      <dgm:spPr/>
    </dgm:pt>
  </dgm:ptLst>
  <dgm:cxnLst>
    <dgm:cxn modelId="{E1612B18-E1A8-4D3B-BD65-C060B4F9B69B}" type="presOf" srcId="{ECE15FC8-71B0-4DEF-9E03-C59F1BCAF5AB}" destId="{44907ED6-97A2-48FC-8135-64BFE7FD30D3}" srcOrd="0" destOrd="0" presId="urn:microsoft.com/office/officeart/2008/layout/LinedList"/>
    <dgm:cxn modelId="{3FB7D61E-625E-4614-B6FB-48B77659CFCF}" srcId="{ECE15FC8-71B0-4DEF-9E03-C59F1BCAF5AB}" destId="{A79B2AD8-1AB9-4E61-A039-EF1EBFB739AA}" srcOrd="0" destOrd="0" parTransId="{21AF3E1F-30A4-43DB-AC7E-E405486909D0}" sibTransId="{7B4C5F71-DCA6-4FE8-8396-C8ABBDCEC588}"/>
    <dgm:cxn modelId="{14746042-3FA8-4260-921B-D37B5E101B54}" type="presOf" srcId="{A79B2AD8-1AB9-4E61-A039-EF1EBFB739AA}" destId="{5B02045F-088C-4A3F-B8D8-62064B5DC732}" srcOrd="0" destOrd="0" presId="urn:microsoft.com/office/officeart/2008/layout/LinedList"/>
    <dgm:cxn modelId="{2C12CC42-5546-42DE-A531-16004C32D100}" srcId="{ECE15FC8-71B0-4DEF-9E03-C59F1BCAF5AB}" destId="{0B162D4F-99B9-4F90-8098-BF89BD08E9CD}" srcOrd="1" destOrd="0" parTransId="{4878D4A1-5E3E-4084-9F7F-A61F4B3D92FC}" sibTransId="{7FBFFD8D-50E3-4A25-98C9-9C8B4AB49EC5}"/>
    <dgm:cxn modelId="{75EB9EA3-4F39-4B8E-9CE4-A5C85716FD44}" type="presOf" srcId="{0B162D4F-99B9-4F90-8098-BF89BD08E9CD}" destId="{CF125549-EB9C-43BE-B80A-39FF1EFC60F5}" srcOrd="0" destOrd="0" presId="urn:microsoft.com/office/officeart/2008/layout/LinedList"/>
    <dgm:cxn modelId="{F495FD7F-7227-4F25-8D31-89ED17B8B980}" type="presParOf" srcId="{44907ED6-97A2-48FC-8135-64BFE7FD30D3}" destId="{8DD2AAB8-D5FF-4F44-B5A6-DC26B9A6E464}" srcOrd="0" destOrd="0" presId="urn:microsoft.com/office/officeart/2008/layout/LinedList"/>
    <dgm:cxn modelId="{3999EE3B-C5DA-4D4B-8C7F-3FA6286BCEE1}" type="presParOf" srcId="{44907ED6-97A2-48FC-8135-64BFE7FD30D3}" destId="{179A2054-5DAE-4504-9675-589CC6292324}" srcOrd="1" destOrd="0" presId="urn:microsoft.com/office/officeart/2008/layout/LinedList"/>
    <dgm:cxn modelId="{46505EBF-95F7-4903-953D-93AA0F36A8A4}" type="presParOf" srcId="{179A2054-5DAE-4504-9675-589CC6292324}" destId="{5B02045F-088C-4A3F-B8D8-62064B5DC732}" srcOrd="0" destOrd="0" presId="urn:microsoft.com/office/officeart/2008/layout/LinedList"/>
    <dgm:cxn modelId="{B0BFA58A-1FD9-44D6-8EDF-844B7B3EECAC}" type="presParOf" srcId="{179A2054-5DAE-4504-9675-589CC6292324}" destId="{C32B9FE2-F476-41D5-8205-01612C7AFFCD}" srcOrd="1" destOrd="0" presId="urn:microsoft.com/office/officeart/2008/layout/LinedList"/>
    <dgm:cxn modelId="{F3488F55-1869-4C7E-A465-D8A4A91D34AA}" type="presParOf" srcId="{44907ED6-97A2-48FC-8135-64BFE7FD30D3}" destId="{20A373BA-BCAC-484F-844E-3EBAF7C9773B}" srcOrd="2" destOrd="0" presId="urn:microsoft.com/office/officeart/2008/layout/LinedList"/>
    <dgm:cxn modelId="{39B8BE30-77FD-4A23-B1A2-ABCBFFD39A9B}" type="presParOf" srcId="{44907ED6-97A2-48FC-8135-64BFE7FD30D3}" destId="{D07C4D16-6C98-4FAA-8A59-3DB153A792FA}" srcOrd="3" destOrd="0" presId="urn:microsoft.com/office/officeart/2008/layout/LinedList"/>
    <dgm:cxn modelId="{AC4AF0C6-BE35-4C82-9EF9-8838E03DF49E}" type="presParOf" srcId="{D07C4D16-6C98-4FAA-8A59-3DB153A792FA}" destId="{CF125549-EB9C-43BE-B80A-39FF1EFC60F5}" srcOrd="0" destOrd="0" presId="urn:microsoft.com/office/officeart/2008/layout/LinedList"/>
    <dgm:cxn modelId="{35CD5FC4-F19F-45DD-A785-E3CD2596E419}" type="presParOf" srcId="{D07C4D16-6C98-4FAA-8A59-3DB153A792FA}" destId="{F71C3DC7-ED5C-4463-BC8B-B619A357BEC2}"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A96571F-A5C5-49E3-91A2-1F7D02C44867}"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8197FA56-EA7C-427D-909A-95B18182A1F8}">
      <dgm:prSet/>
      <dgm:spPr/>
      <dgm:t>
        <a:bodyPr/>
        <a:lstStyle/>
        <a:p>
          <a:r>
            <a:rPr lang="en-US"/>
            <a:t>An investor creates a portfolio consisting of one stock and one bond investment. The weight of the stock in the portfolio is 40%, while the weight of the bond is </a:t>
          </a:r>
          <a:r>
            <a:rPr lang="tr-TR"/>
            <a:t>6</a:t>
          </a:r>
          <a:r>
            <a:rPr lang="en-US"/>
            <a:t>0%. The standard deviation of the stock's returns is 15%, and the standard deviation of the bond's returns is 10%. The correlation between the bond returns and the stock returns is 0.50.</a:t>
          </a:r>
          <a:r>
            <a:rPr lang="tr-TR"/>
            <a:t> </a:t>
          </a:r>
          <a:r>
            <a:rPr lang="en-US"/>
            <a:t> </a:t>
          </a:r>
        </a:p>
      </dgm:t>
    </dgm:pt>
    <dgm:pt modelId="{A9D8D180-1F77-4D19-9D5E-45C94458B4EA}" type="parTrans" cxnId="{92F592E8-AA4B-4183-AE3A-5B7F6C612E9E}">
      <dgm:prSet/>
      <dgm:spPr/>
      <dgm:t>
        <a:bodyPr/>
        <a:lstStyle/>
        <a:p>
          <a:endParaRPr lang="en-US"/>
        </a:p>
      </dgm:t>
    </dgm:pt>
    <dgm:pt modelId="{48AA5D7C-FDAD-4031-83F9-DB075693A92B}" type="sibTrans" cxnId="{92F592E8-AA4B-4183-AE3A-5B7F6C612E9E}">
      <dgm:prSet/>
      <dgm:spPr/>
      <dgm:t>
        <a:bodyPr/>
        <a:lstStyle/>
        <a:p>
          <a:endParaRPr lang="en-US"/>
        </a:p>
      </dgm:t>
    </dgm:pt>
    <dgm:pt modelId="{1A5C8D2A-12F0-454A-8255-2D611AF55EEA}">
      <dgm:prSet/>
      <dgm:spPr/>
      <dgm:t>
        <a:bodyPr/>
        <a:lstStyle/>
        <a:p>
          <a:r>
            <a:rPr lang="en-US"/>
            <a:t>What is the standard deviation of the portfolio's returns? </a:t>
          </a:r>
        </a:p>
      </dgm:t>
    </dgm:pt>
    <dgm:pt modelId="{77CCED75-028D-4CE5-A995-61C74E840C9A}" type="parTrans" cxnId="{53089D58-E9E6-45D2-BCC1-239715882D26}">
      <dgm:prSet/>
      <dgm:spPr/>
      <dgm:t>
        <a:bodyPr/>
        <a:lstStyle/>
        <a:p>
          <a:endParaRPr lang="en-US"/>
        </a:p>
      </dgm:t>
    </dgm:pt>
    <dgm:pt modelId="{4DAE6EAD-EE16-4352-B63D-071386AB6CE7}" type="sibTrans" cxnId="{53089D58-E9E6-45D2-BCC1-239715882D26}">
      <dgm:prSet/>
      <dgm:spPr/>
      <dgm:t>
        <a:bodyPr/>
        <a:lstStyle/>
        <a:p>
          <a:endParaRPr lang="en-US"/>
        </a:p>
      </dgm:t>
    </dgm:pt>
    <dgm:pt modelId="{ADBA276B-EDEC-41C3-9AF8-6901BF299CD8}">
      <dgm:prSet/>
      <dgm:spPr/>
      <dgm:t>
        <a:bodyPr/>
        <a:lstStyle/>
        <a:p>
          <a:r>
            <a:rPr lang="tr-TR"/>
            <a:t>H</a:t>
          </a:r>
          <a:r>
            <a:rPr lang="en-US"/>
            <a:t>ow would the standard deviation change if the stock and bond returns were perfectly positively correlated?</a:t>
          </a:r>
        </a:p>
      </dgm:t>
    </dgm:pt>
    <dgm:pt modelId="{9C20C86E-B1FB-4718-9BEE-DF6A18F933E2}" type="parTrans" cxnId="{ACBEC50B-9401-4EF0-848B-E6B41D3FFF5A}">
      <dgm:prSet/>
      <dgm:spPr/>
      <dgm:t>
        <a:bodyPr/>
        <a:lstStyle/>
        <a:p>
          <a:endParaRPr lang="en-US"/>
        </a:p>
      </dgm:t>
    </dgm:pt>
    <dgm:pt modelId="{160F2E20-B9A1-4785-89F2-2A474C18BCD6}" type="sibTrans" cxnId="{ACBEC50B-9401-4EF0-848B-E6B41D3FFF5A}">
      <dgm:prSet/>
      <dgm:spPr/>
      <dgm:t>
        <a:bodyPr/>
        <a:lstStyle/>
        <a:p>
          <a:endParaRPr lang="en-US"/>
        </a:p>
      </dgm:t>
    </dgm:pt>
    <dgm:pt modelId="{F185A931-E190-4930-A109-766A26D97139}" type="pres">
      <dgm:prSet presAssocID="{4A96571F-A5C5-49E3-91A2-1F7D02C44867}" presName="linear" presStyleCnt="0">
        <dgm:presLayoutVars>
          <dgm:animLvl val="lvl"/>
          <dgm:resizeHandles val="exact"/>
        </dgm:presLayoutVars>
      </dgm:prSet>
      <dgm:spPr/>
    </dgm:pt>
    <dgm:pt modelId="{BF0D83A9-FB90-4486-A302-FE1959DA70BF}" type="pres">
      <dgm:prSet presAssocID="{8197FA56-EA7C-427D-909A-95B18182A1F8}" presName="parentText" presStyleLbl="node1" presStyleIdx="0" presStyleCnt="1">
        <dgm:presLayoutVars>
          <dgm:chMax val="0"/>
          <dgm:bulletEnabled val="1"/>
        </dgm:presLayoutVars>
      </dgm:prSet>
      <dgm:spPr/>
    </dgm:pt>
    <dgm:pt modelId="{9AD1D423-35E5-44E2-B72E-C102CCF8AAF6}" type="pres">
      <dgm:prSet presAssocID="{8197FA56-EA7C-427D-909A-95B18182A1F8}" presName="childText" presStyleLbl="revTx" presStyleIdx="0" presStyleCnt="1">
        <dgm:presLayoutVars>
          <dgm:bulletEnabled val="1"/>
        </dgm:presLayoutVars>
      </dgm:prSet>
      <dgm:spPr/>
    </dgm:pt>
  </dgm:ptLst>
  <dgm:cxnLst>
    <dgm:cxn modelId="{ACBEC50B-9401-4EF0-848B-E6B41D3FFF5A}" srcId="{8197FA56-EA7C-427D-909A-95B18182A1F8}" destId="{ADBA276B-EDEC-41C3-9AF8-6901BF299CD8}" srcOrd="1" destOrd="0" parTransId="{9C20C86E-B1FB-4718-9BEE-DF6A18F933E2}" sibTransId="{160F2E20-B9A1-4785-89F2-2A474C18BCD6}"/>
    <dgm:cxn modelId="{83A08B18-CEEB-4822-8801-F3E7FB1242DF}" type="presOf" srcId="{1A5C8D2A-12F0-454A-8255-2D611AF55EEA}" destId="{9AD1D423-35E5-44E2-B72E-C102CCF8AAF6}" srcOrd="0" destOrd="0" presId="urn:microsoft.com/office/officeart/2005/8/layout/vList2"/>
    <dgm:cxn modelId="{FE7D1E1F-9EED-4B57-8429-20DD3771519B}" type="presOf" srcId="{8197FA56-EA7C-427D-909A-95B18182A1F8}" destId="{BF0D83A9-FB90-4486-A302-FE1959DA70BF}" srcOrd="0" destOrd="0" presId="urn:microsoft.com/office/officeart/2005/8/layout/vList2"/>
    <dgm:cxn modelId="{4FF0E662-A048-483D-9FC7-3EDF3293F5FC}" type="presOf" srcId="{4A96571F-A5C5-49E3-91A2-1F7D02C44867}" destId="{F185A931-E190-4930-A109-766A26D97139}" srcOrd="0" destOrd="0" presId="urn:microsoft.com/office/officeart/2005/8/layout/vList2"/>
    <dgm:cxn modelId="{B981A275-B52C-427D-88FB-EDF2BF50D13E}" type="presOf" srcId="{ADBA276B-EDEC-41C3-9AF8-6901BF299CD8}" destId="{9AD1D423-35E5-44E2-B72E-C102CCF8AAF6}" srcOrd="0" destOrd="1" presId="urn:microsoft.com/office/officeart/2005/8/layout/vList2"/>
    <dgm:cxn modelId="{53089D58-E9E6-45D2-BCC1-239715882D26}" srcId="{8197FA56-EA7C-427D-909A-95B18182A1F8}" destId="{1A5C8D2A-12F0-454A-8255-2D611AF55EEA}" srcOrd="0" destOrd="0" parTransId="{77CCED75-028D-4CE5-A995-61C74E840C9A}" sibTransId="{4DAE6EAD-EE16-4352-B63D-071386AB6CE7}"/>
    <dgm:cxn modelId="{92F592E8-AA4B-4183-AE3A-5B7F6C612E9E}" srcId="{4A96571F-A5C5-49E3-91A2-1F7D02C44867}" destId="{8197FA56-EA7C-427D-909A-95B18182A1F8}" srcOrd="0" destOrd="0" parTransId="{A9D8D180-1F77-4D19-9D5E-45C94458B4EA}" sibTransId="{48AA5D7C-FDAD-4031-83F9-DB075693A92B}"/>
    <dgm:cxn modelId="{5FBD27B3-5B72-4447-B7F9-0F8B8ACD6E5B}" type="presParOf" srcId="{F185A931-E190-4930-A109-766A26D97139}" destId="{BF0D83A9-FB90-4486-A302-FE1959DA70BF}" srcOrd="0" destOrd="0" presId="urn:microsoft.com/office/officeart/2005/8/layout/vList2"/>
    <dgm:cxn modelId="{A77CFEC8-A5C5-42D6-82CD-333D076BB76B}" type="presParOf" srcId="{F185A931-E190-4930-A109-766A26D97139}" destId="{9AD1D423-35E5-44E2-B72E-C102CCF8AAF6}"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D2AAB8-D5FF-4F44-B5A6-DC26B9A6E464}">
      <dsp:nvSpPr>
        <dsp:cNvPr id="0" name=""/>
        <dsp:cNvSpPr/>
      </dsp:nvSpPr>
      <dsp:spPr>
        <a:xfrm>
          <a:off x="0" y="0"/>
          <a:ext cx="7240146"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B02045F-088C-4A3F-B8D8-62064B5DC732}">
      <dsp:nvSpPr>
        <dsp:cNvPr id="0" name=""/>
        <dsp:cNvSpPr/>
      </dsp:nvSpPr>
      <dsp:spPr>
        <a:xfrm>
          <a:off x="0" y="0"/>
          <a:ext cx="7240146" cy="2971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tr-TR" sz="2800" kern="1200"/>
            <a:t>A portfolio </a:t>
          </a:r>
          <a:r>
            <a:rPr lang="en-US" sz="2800" kern="1200"/>
            <a:t>comprises three risky financial assets, collectively valued at $10,000. The individual values of the assets are as follows: Asset A at $2,000, Asset B at $3,000, and Asset C at $5,000. The expected returns for each asset are 20%, 10%, and 12%, respectively.</a:t>
          </a:r>
        </a:p>
      </dsp:txBody>
      <dsp:txXfrm>
        <a:off x="0" y="0"/>
        <a:ext cx="7240146" cy="2971800"/>
      </dsp:txXfrm>
    </dsp:sp>
    <dsp:sp modelId="{20A373BA-BCAC-484F-844E-3EBAF7C9773B}">
      <dsp:nvSpPr>
        <dsp:cNvPr id="0" name=""/>
        <dsp:cNvSpPr/>
      </dsp:nvSpPr>
      <dsp:spPr>
        <a:xfrm>
          <a:off x="0" y="2971800"/>
          <a:ext cx="7240146" cy="0"/>
        </a:xfrm>
        <a:prstGeom prst="line">
          <a:avLst/>
        </a:prstGeom>
        <a:solidFill>
          <a:schemeClr val="accent2">
            <a:hueOff val="1406914"/>
            <a:satOff val="-9187"/>
            <a:lumOff val="-2157"/>
            <a:alphaOff val="0"/>
          </a:schemeClr>
        </a:solidFill>
        <a:ln w="12700" cap="flat" cmpd="sng" algn="ctr">
          <a:solidFill>
            <a:schemeClr val="accent2">
              <a:hueOff val="1406914"/>
              <a:satOff val="-9187"/>
              <a:lumOff val="-215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125549-EB9C-43BE-B80A-39FF1EFC60F5}">
      <dsp:nvSpPr>
        <dsp:cNvPr id="0" name=""/>
        <dsp:cNvSpPr/>
      </dsp:nvSpPr>
      <dsp:spPr>
        <a:xfrm>
          <a:off x="0" y="2971800"/>
          <a:ext cx="7240146" cy="2971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What is the expected return of the overall portfolio?</a:t>
          </a:r>
        </a:p>
      </dsp:txBody>
      <dsp:txXfrm>
        <a:off x="0" y="2971800"/>
        <a:ext cx="7240146" cy="29718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0D83A9-FB90-4486-A302-FE1959DA70BF}">
      <dsp:nvSpPr>
        <dsp:cNvPr id="0" name=""/>
        <dsp:cNvSpPr/>
      </dsp:nvSpPr>
      <dsp:spPr>
        <a:xfrm>
          <a:off x="0" y="408329"/>
          <a:ext cx="7240146" cy="399672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a:t>An investor creates a portfolio consisting of one stock and one bond investment. The weight of the stock in the portfolio is 40%, while the weight of the bond is </a:t>
          </a:r>
          <a:r>
            <a:rPr lang="tr-TR" sz="2800" kern="1200"/>
            <a:t>6</a:t>
          </a:r>
          <a:r>
            <a:rPr lang="en-US" sz="2800" kern="1200"/>
            <a:t>0%. The standard deviation of the stock's returns is 15%, and the standard deviation of the bond's returns is 10%. The correlation between the bond returns and the stock returns is 0.50.</a:t>
          </a:r>
          <a:r>
            <a:rPr lang="tr-TR" sz="2800" kern="1200"/>
            <a:t> </a:t>
          </a:r>
          <a:r>
            <a:rPr lang="en-US" sz="2800" kern="1200"/>
            <a:t> </a:t>
          </a:r>
        </a:p>
      </dsp:txBody>
      <dsp:txXfrm>
        <a:off x="195104" y="603433"/>
        <a:ext cx="6849938" cy="3606512"/>
      </dsp:txXfrm>
    </dsp:sp>
    <dsp:sp modelId="{9AD1D423-35E5-44E2-B72E-C102CCF8AAF6}">
      <dsp:nvSpPr>
        <dsp:cNvPr id="0" name=""/>
        <dsp:cNvSpPr/>
      </dsp:nvSpPr>
      <dsp:spPr>
        <a:xfrm>
          <a:off x="0" y="4405050"/>
          <a:ext cx="7240146" cy="11302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9875" tIns="35560" rIns="199136" bIns="35560" numCol="1" spcCol="1270" anchor="t" anchorCtr="0">
          <a:noAutofit/>
        </a:bodyPr>
        <a:lstStyle/>
        <a:p>
          <a:pPr marL="228600" lvl="1" indent="-228600" algn="l" defTabSz="977900">
            <a:lnSpc>
              <a:spcPct val="90000"/>
            </a:lnSpc>
            <a:spcBef>
              <a:spcPct val="0"/>
            </a:spcBef>
            <a:spcAft>
              <a:spcPct val="20000"/>
            </a:spcAft>
            <a:buChar char="•"/>
          </a:pPr>
          <a:r>
            <a:rPr lang="en-US" sz="2200" kern="1200"/>
            <a:t>What is the standard deviation of the portfolio's returns? </a:t>
          </a:r>
        </a:p>
        <a:p>
          <a:pPr marL="228600" lvl="1" indent="-228600" algn="l" defTabSz="977900">
            <a:lnSpc>
              <a:spcPct val="90000"/>
            </a:lnSpc>
            <a:spcBef>
              <a:spcPct val="0"/>
            </a:spcBef>
            <a:spcAft>
              <a:spcPct val="20000"/>
            </a:spcAft>
            <a:buChar char="•"/>
          </a:pPr>
          <a:r>
            <a:rPr lang="tr-TR" sz="2200" kern="1200"/>
            <a:t>H</a:t>
          </a:r>
          <a:r>
            <a:rPr lang="en-US" sz="2200" kern="1200"/>
            <a:t>ow would the standard deviation change if the stock and bond returns were perfectly positively correlated?</a:t>
          </a:r>
        </a:p>
      </dsp:txBody>
      <dsp:txXfrm>
        <a:off x="0" y="4405050"/>
        <a:ext cx="7240146" cy="1130220"/>
      </dsp:txXfrm>
    </dsp:sp>
  </dsp:spTree>
</dsp:drawing>
</file>

<file path=ppt/diagrams/layout1.xml><?xml version="1.0" encoding="utf-8"?>
<dgm:layoutDef xmlns:dgm="http://schemas.openxmlformats.org/drawingml/2006/diagram" xmlns:a="http://schemas.openxmlformats.org/drawingml/2006/main" uniqueId="urn:microsoft.com/office/officeart/2016/7/layout/HexagonTimeline">
  <dgm:title val="Hexagon Timeline"/>
  <dgm:desc val="Use to show a list of events in chronological order. An invisible box contains the description while the date is shown in hexagons, except for the first and last node where the date is shown in a home shape. It can display large amount of text with medium length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Parent1" val="20"/>
      <dgm:constr type="primFontSz" for="des" forName="Childtext1" val="20"/>
      <dgm:constr type="primFontSz" for="des" forName="Childtext1" refType="primFontSz" refFor="des" refForName="Parent1" op="lte"/>
      <dgm:constr type="w" for="ch" forName="composite" refType="w"/>
      <dgm:constr type="h" for="ch" forName="composite" refType="h"/>
      <dgm:constr type="w" for="ch" forName="spaceBetweenRectangles" refType="w" fact="0"/>
      <dgm:constr type="h" for="ch" forName="spaceBetweenRectangles" refType="h" fact="0"/>
      <dgm:constr type="primFontSz" for="des" forName="Parent1" op="equ"/>
      <dgm:constr type="primFontSz" for="des" forName="Childtext1" op="equ"/>
    </dgm:constrLst>
    <dgm:forEach name="nodesForEach" axis="ch" ptType="node">
      <dgm:layoutNode name="composite">
        <dgm:alg type="composite"/>
        <dgm:shape xmlns:r="http://schemas.openxmlformats.org/officeDocument/2006/relationships" r:blip="">
          <dgm:adjLst/>
        </dgm:shape>
        <dgm:choose name="casesForSnakingLogic">
          <dgm:if name="Name7" axis="self" ptType="node" func="posOdd" op="equ" val="1">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t" for="ch" forName="Childtext1" refType="h" fact="0"/>
              <dgm:constr type="w" for="ch" forName="ConnectLine"/>
              <dgm:constr type="h" for="ch" forName="ConnectLine" refType="h" fact="0.1"/>
              <dgm:constr type="b" for="ch" forName="ConnectLine" refType="t" refFor="ch" refForName="Parent1"/>
              <dgm:constr type="ctrX" for="ch" forName="ConnectLine" refType="w" fact="0.5"/>
              <dgm:constr type="w" for="ch" forName="ConnectLineEnd" refType="h" fact="0.02"/>
              <dgm:constr type="h" for="ch" forName="ConnectLineEnd" refType="h" fact="0.02"/>
              <dgm:constr type="b" for="ch" forName="ConnectLineEnd" refType="t" refFor="ch" refForName="ConnectLine"/>
              <dgm:constr type="ctrX" for="ch" forName="ConnectLineEnd" refType="ctrX" refFor="ch" refForName="ConnectLine"/>
              <dgm:constr type="w" for="ch" forName="EmptyPane" refType="w"/>
              <dgm:constr type="b" for="ch" forName="EmptyPane" refType="h"/>
              <dgm:constr type="h" for="ch" forName="EmptyPane" refType="h" fact="0.44"/>
            </dgm:constrLst>
          </dgm:if>
          <dgm:else name="Name8">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b" for="ch" forName="Childtext1" refType="h"/>
              <dgm:constr type="w" for="ch" forName="ConnectLine"/>
              <dgm:constr type="h" for="ch" forName="ConnectLine" refType="h" fact="0.1"/>
              <dgm:constr type="t" for="ch" forName="ConnectLine" refType="b" refFor="ch" refForName="Parent1"/>
              <dgm:constr type="ctrX" for="ch" forName="ConnectLine" refType="w" fact="0.5"/>
              <dgm:constr type="w" for="ch" forName="ConnectLineEnd" refType="h" fact="0.02"/>
              <dgm:constr type="h" for="ch" forName="ConnectLineEnd" refType="h" fact="0.02"/>
              <dgm:constr type="t" for="ch" forName="ConnectLineEnd" refType="b" refFor="ch" refForName="ConnectLine"/>
              <dgm:constr type="ctrX" for="ch" forName="ConnectLineEnd" refType="ctrX" refFor="ch" refForName="ConnectLine"/>
              <dgm:constr type="w" for="ch" forName="EmptyPane" refType="w"/>
              <dgm:constr type="h" for="ch" forName="EmptyPane" refType="h" fact="0.44"/>
            </dgm:constrLst>
          </dgm:else>
        </dgm:choose>
        <dgm:layoutNode name="Parent1" styleLbl="alignNode1">
          <dgm:varLst>
            <dgm:chMax val="1"/>
            <dgm:chPref val="1"/>
            <dgm:bulletEnabled val="1"/>
          </dgm:varLst>
          <dgm:alg type="tx"/>
          <dgm:choose name="casesForFirstAndLastNode">
            <dgm:if name="startNode" axis="self" ptType="node" func="pos" op="equ" val="1">
              <dgm:choose name="removeLineWhenOnlyOneNode">
                <dgm:if name="ifOnlyOneNode" axis="followSib" ptType="node" func="cnt" op="equ" val="0">
                  <dgm:shape xmlns:r="http://schemas.openxmlformats.org/officeDocument/2006/relationships" type="rect" r:blip="">
                    <dgm:adjLst/>
                  </dgm:shape>
                </dgm:if>
                <dgm:else name="ifMoreThanOneNode">
                  <dgm:choose name="Name18">
                    <dgm:if name="Name19" func="var" arg="dir" op="equ" val="norm">
                      <dgm:shape xmlns:r="http://schemas.openxmlformats.org/officeDocument/2006/relationships" type="homePlate" r:blip="">
                        <dgm:adjLst>
                          <dgm:adj idx="1" val="0.4"/>
                        </dgm:adjLst>
                      </dgm:shape>
                    </dgm:if>
                    <dgm:else name="Name20">
                      <dgm:shape xmlns:r="http://schemas.openxmlformats.org/officeDocument/2006/relationships" rot="180" type="homePlate" r:blip="">
                        <dgm:adjLst>
                          <dgm:adj idx="1" val="0.4"/>
                        </dgm:adjLst>
                      </dgm:shape>
                    </dgm:else>
                  </dgm:choose>
                </dgm:else>
              </dgm:choose>
            </dgm:if>
            <dgm:else name="notStartNode">
              <dgm:choose name="Name22">
                <dgm:if name="Name23" axis="self" ptType="node" func="revPos" op="equ" val="1">
                  <dgm:choose name="Name24">
                    <dgm:if name="Name25" func="var" arg="dir" op="equ" val="norm">
                      <dgm:shape xmlns:r="http://schemas.openxmlformats.org/officeDocument/2006/relationships" rot="180" type="homePlate" r:blip="">
                        <dgm:adjLst>
                          <dgm:adj idx="1" val="0.4"/>
                        </dgm:adjLst>
                      </dgm:shape>
                    </dgm:if>
                    <dgm:else name="Name26">
                      <dgm:shape xmlns:r="http://schemas.openxmlformats.org/officeDocument/2006/relationships" type="homePlate" r:blip="">
                        <dgm:adjLst>
                          <dgm:adj idx="1" val="0.4"/>
                        </dgm:adjLst>
                      </dgm:shape>
                    </dgm:else>
                  </dgm:choose>
                </dgm:if>
                <dgm:else name="Name27">
                  <dgm:shape xmlns:r="http://schemas.openxmlformats.org/officeDocument/2006/relationships" type="hexagon" r:blip="">
                    <dgm:adjLst>
                      <dgm:adj idx="1" val="0.4"/>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1" styleLbl="revTx" moveWith="Parent1">
          <dgm:varLst>
            <dgm:chMax val="0"/>
            <dgm:chPref val="0"/>
            <dgm:bulletEnabled/>
          </dgm:varLst>
          <dgm:choose name="casesForTxtDirLogic1">
            <dgm:if name="Name77" axis="self" ptType="node" func="posOdd" op="equ" val="1">
              <dgm:alg type="tx">
                <dgm:param type="txAnchorVert" val="b"/>
                <dgm:param type="txAnchorHorz" val="ctr"/>
                <dgm:param type="parTxRTLAlign" val="ctr"/>
                <dgm:param type="parTxLTRAlign" val="ctr"/>
              </dgm:alg>
            </dgm:if>
            <dgm:else name="Name88">
              <dgm:alg type="tx">
                <dgm:param type="txAnchorVert" val="t"/>
                <dgm:param type="txAnchorHorz" val="ctr"/>
                <dgm:param type="parTxRTLAlign" val="ctr"/>
                <dgm:param type="parTxLTRAlign" val="ctr"/>
              </dgm:alg>
            </dgm:else>
          </dgm:choose>
          <dgm:shape xmlns:r="http://schemas.openxmlformats.org/officeDocument/2006/relationships" type="rect" r:blip="">
            <dgm:adjLst/>
          </dgm:shape>
          <dgm:constrLst>
            <dgm:constr type="lMarg"/>
            <dgm:constr type="rMarg"/>
            <dgm:constr type="tMarg" refType="primFontSz" fact="0.7"/>
            <dgm:constr type="bMarg" refType="primFontSz" fact="0.7"/>
          </dgm:constrLst>
          <dgm:presOf axis="ch" ptType="node"/>
          <dgm:ruleLst>
            <dgm:rule type="primFontSz" val="11" fact="NaN" max="NaN"/>
          </dgm:ruleLst>
        </dgm:layoutNode>
        <dgm:layoutNode name="ConnectLine" styleLbl="sibTrans1D1" moveWith="Parent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ConnectLineEnd" styleLbl="node1" moveWith="Parent1">
          <dgm:alg type="sp"/>
          <dgm:shape xmlns:r="http://schemas.openxmlformats.org/officeDocument/2006/relationships" type="rect" r:blip="">
            <dgm:adjLst/>
          </dgm:shape>
          <dgm:presOf/>
          <dgm:constrLst/>
        </dgm:layoutNode>
        <dgm:layoutNode name="EmptyPane" moveWith="Parent1">
          <dgm:alg type="sp"/>
          <dgm:shape xmlns:r="http://schemas.openxmlformats.org/officeDocument/2006/relationships" r:blip="">
            <dgm:adjLst/>
          </dgm:shape>
          <dgm:presOf/>
          <dgm:constrLst/>
        </dgm:layoutNode>
      </dgm:layoutNode>
      <dgm:forEach name="Name28" axis="followSib" ptType="sibTrans" cnt="1">
        <dgm:layoutNode name="spaceBetweenRectangles" styleLbl="fgAcc1">
          <dgm:alg type="conn">
            <dgm:param type="dim" val="1D"/>
            <dgm:param type="srcNode" val="Parent1"/>
            <dgm:param type="dstNode" val="Parent1"/>
            <dgm:param type="begPts" val="midR"/>
            <dgm:param type="endPts" val="midL"/>
            <dgm:param type="endSty" val="noArr"/>
          </dgm:alg>
          <dgm:shape xmlns:r="http://schemas.openxmlformats.org/officeDocument/2006/relationships" type="conn" r:blip="" zOrderOff="-2">
            <dgm:adjLst/>
          </dgm:shape>
          <dgm:presOf/>
          <dgm:constrLst>
            <dgm:constr type="connDist"/>
            <dgm:constr type="begPad"/>
            <dgm:constr type="endPad"/>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66974A-E0BB-4660-8678-048A09F78061}" type="datetimeFigureOut">
              <a:rPr lang="en-US" smtClean="0"/>
              <a:t>1/4/2025</a:t>
            </a:fld>
            <a:endParaRPr lang="en-US"/>
          </a:p>
        </p:txBody>
      </p:sp>
      <p:sp>
        <p:nvSpPr>
          <p:cNvPr id="4" name="Slayt Resmi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a:p>
        </p:txBody>
      </p:sp>
      <p:sp>
        <p:nvSpPr>
          <p:cNvPr id="6" name="Alt 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E92644-12EF-4C74-9A1C-D2B20EB3E2B5}" type="slidenum">
              <a:rPr lang="en-US" smtClean="0"/>
              <a:t>‹#›</a:t>
            </a:fld>
            <a:endParaRPr lang="en-US"/>
          </a:p>
        </p:txBody>
      </p:sp>
    </p:spTree>
    <p:extLst>
      <p:ext uri="{BB962C8B-B14F-4D97-AF65-F5344CB8AC3E}">
        <p14:creationId xmlns:p14="http://schemas.microsoft.com/office/powerpoint/2010/main" val="1672148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674CB-3709-4ACF-BB61-29ADEA3D41BE}"/>
              </a:ext>
            </a:extLst>
          </p:cNvPr>
          <p:cNvSpPr>
            <a:spLocks noGrp="1"/>
          </p:cNvSpPr>
          <p:nvPr>
            <p:ph type="ctrTitle"/>
          </p:nvPr>
        </p:nvSpPr>
        <p:spPr>
          <a:xfrm>
            <a:off x="1524000" y="1033272"/>
            <a:ext cx="9144000" cy="2478024"/>
          </a:xfrm>
        </p:spPr>
        <p:txBody>
          <a:bodyPr lIns="0" tIns="0" rIns="0" bIns="0" anchor="b">
            <a:noAutofit/>
          </a:bodyPr>
          <a:lstStyle>
            <a:lvl1pPr algn="ctr">
              <a:defRPr sz="4000" spc="750" baseline="0"/>
            </a:lvl1pPr>
          </a:lstStyle>
          <a:p>
            <a:r>
              <a:rPr lang="en-US" dirty="0"/>
              <a:t>Click to edit Master title style</a:t>
            </a:r>
          </a:p>
        </p:txBody>
      </p:sp>
      <p:sp>
        <p:nvSpPr>
          <p:cNvPr id="3" name="Subtitle 2">
            <a:extLst>
              <a:ext uri="{FF2B5EF4-FFF2-40B4-BE49-F238E27FC236}">
                <a16:creationId xmlns:a16="http://schemas.microsoft.com/office/drawing/2014/main" id="{E06DA6BE-9B64-48FC-92D1-EF0D426A3974}"/>
              </a:ext>
            </a:extLst>
          </p:cNvPr>
          <p:cNvSpPr>
            <a:spLocks noGrp="1"/>
          </p:cNvSpPr>
          <p:nvPr>
            <p:ph type="subTitle" idx="1"/>
          </p:nvPr>
        </p:nvSpPr>
        <p:spPr>
          <a:xfrm>
            <a:off x="1524000" y="3822192"/>
            <a:ext cx="9144000" cy="1435608"/>
          </a:xfrm>
        </p:spPr>
        <p:txBody>
          <a:bodyPr lIns="0" tIns="0" rIns="0" bIns="0">
            <a:normAutofit/>
          </a:bodyPr>
          <a:lstStyle>
            <a:lvl1pPr marL="0" indent="0" algn="ctr">
              <a:lnSpc>
                <a:spcPct val="150000"/>
              </a:lnSpc>
              <a:buNone/>
              <a:defRPr sz="1600" cap="all" spc="600"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B083AE59-8E21-449F-86DA-5BE297010864}"/>
              </a:ext>
            </a:extLst>
          </p:cNvPr>
          <p:cNvSpPr>
            <a:spLocks noGrp="1"/>
          </p:cNvSpPr>
          <p:nvPr>
            <p:ph type="dt" sz="half" idx="10"/>
          </p:nvPr>
        </p:nvSpPr>
        <p:spPr/>
        <p:txBody>
          <a:bodyPr/>
          <a:lstStyle/>
          <a:p>
            <a:fld id="{655A5808-3B61-48CC-92EF-85AC2E0DFA56}" type="datetime2">
              <a:rPr lang="en-US" smtClean="0"/>
              <a:t>Saturday, January 4, 2025</a:t>
            </a:fld>
            <a:endParaRPr lang="en-US"/>
          </a:p>
        </p:txBody>
      </p:sp>
      <p:sp>
        <p:nvSpPr>
          <p:cNvPr id="5" name="Footer Placeholder 4">
            <a:extLst>
              <a:ext uri="{FF2B5EF4-FFF2-40B4-BE49-F238E27FC236}">
                <a16:creationId xmlns:a16="http://schemas.microsoft.com/office/drawing/2014/main" id="{4E8CCD60-9970-49FD-8254-21154BAA1E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C0A488-07A7-42F9-B1DF-68545B75417D}"/>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3032912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DC3B6-2D75-4EC4-9120-88DCE0EA61A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74B06CB-A0FE-4499-B674-90C8C281A55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7FD700-765A-4DE6-A8EC-9D9D92FCBB42}"/>
              </a:ext>
            </a:extLst>
          </p:cNvPr>
          <p:cNvSpPr>
            <a:spLocks noGrp="1"/>
          </p:cNvSpPr>
          <p:nvPr>
            <p:ph type="dt" sz="half" idx="10"/>
          </p:nvPr>
        </p:nvSpPr>
        <p:spPr/>
        <p:txBody>
          <a:bodyPr/>
          <a:lstStyle/>
          <a:p>
            <a:fld id="{735E98AF-4574-4509-BF7A-519ACD5BF826}" type="datetime2">
              <a:rPr lang="en-US" smtClean="0"/>
              <a:t>Saturday, January 4, 2025</a:t>
            </a:fld>
            <a:endParaRPr lang="en-US"/>
          </a:p>
        </p:txBody>
      </p:sp>
      <p:sp>
        <p:nvSpPr>
          <p:cNvPr id="5" name="Footer Placeholder 4">
            <a:extLst>
              <a:ext uri="{FF2B5EF4-FFF2-40B4-BE49-F238E27FC236}">
                <a16:creationId xmlns:a16="http://schemas.microsoft.com/office/drawing/2014/main" id="{0C4664EC-C4B1-4D14-9ED3-14C6CCBFFC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DF5526-E518-4133-9F44-D812576C1092}"/>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2008069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F62998-15B1-4CA8-8C60-7801001F8060}"/>
              </a:ext>
            </a:extLst>
          </p:cNvPr>
          <p:cNvSpPr>
            <a:spLocks noGrp="1"/>
          </p:cNvSpPr>
          <p:nvPr>
            <p:ph type="title" orient="vert"/>
          </p:nvPr>
        </p:nvSpPr>
        <p:spPr>
          <a:xfrm>
            <a:off x="8724900" y="838899"/>
            <a:ext cx="2628900" cy="4849301"/>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111AE278-0885-4594-AB09-120344C7D882}"/>
              </a:ext>
            </a:extLst>
          </p:cNvPr>
          <p:cNvSpPr>
            <a:spLocks noGrp="1"/>
          </p:cNvSpPr>
          <p:nvPr>
            <p:ph type="body" orient="vert" idx="1"/>
          </p:nvPr>
        </p:nvSpPr>
        <p:spPr>
          <a:xfrm>
            <a:off x="849235" y="838900"/>
            <a:ext cx="7723265" cy="4849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5B850CC-FB43-4988-8D4E-9C54C20185B4}"/>
              </a:ext>
            </a:extLst>
          </p:cNvPr>
          <p:cNvSpPr>
            <a:spLocks noGrp="1"/>
          </p:cNvSpPr>
          <p:nvPr>
            <p:ph type="dt" sz="half" idx="10"/>
          </p:nvPr>
        </p:nvSpPr>
        <p:spPr/>
        <p:txBody>
          <a:bodyPr/>
          <a:lstStyle/>
          <a:p>
            <a:fld id="{93DD97D4-9636-490F-85D0-E926C2B6F3B1}" type="datetime2">
              <a:rPr lang="en-US" smtClean="0"/>
              <a:t>Saturday, January 4, 2025</a:t>
            </a:fld>
            <a:endParaRPr lang="en-US"/>
          </a:p>
        </p:txBody>
      </p:sp>
      <p:sp>
        <p:nvSpPr>
          <p:cNvPr id="5" name="Footer Placeholder 4">
            <a:extLst>
              <a:ext uri="{FF2B5EF4-FFF2-40B4-BE49-F238E27FC236}">
                <a16:creationId xmlns:a16="http://schemas.microsoft.com/office/drawing/2014/main" id="{47A70300-3853-4FB4-A084-CF6E5CF2BD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DBAFB0-25AA-4B69-8418-418F47A92700}"/>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2416823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Numbered Bullets in a row">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p:cNvSpPr>
            <a:spLocks noGrp="1"/>
          </p:cNvSpPr>
          <p:nvPr>
            <p:ph type="title"/>
          </p:nvPr>
        </p:nvSpPr>
        <p:spPr>
          <a:xfrm>
            <a:off x="762000" y="559678"/>
            <a:ext cx="3833906" cy="2221622"/>
          </a:xfrm>
        </p:spPr>
        <p:txBody>
          <a:bodyPr anchor="b"/>
          <a:lstStyle/>
          <a:p>
            <a:r>
              <a:rPr lang="en-US" noProof="0"/>
              <a:t>Click to edit Master title style</a:t>
            </a:r>
          </a:p>
        </p:txBody>
      </p:sp>
      <p:sp>
        <p:nvSpPr>
          <p:cNvPr id="3" name="Content Placeholder 2"/>
          <p:cNvSpPr>
            <a:spLocks noGrp="1"/>
          </p:cNvSpPr>
          <p:nvPr>
            <p:ph idx="1" hasCustomPrompt="1"/>
          </p:nvPr>
        </p:nvSpPr>
        <p:spPr>
          <a:xfrm>
            <a:off x="5162550" y="2019300"/>
            <a:ext cx="1944000" cy="2700000"/>
          </a:xfrm>
          <a:gradFill>
            <a:gsLst>
              <a:gs pos="0">
                <a:schemeClr val="accent1">
                  <a:lumMod val="20000"/>
                  <a:lumOff val="80000"/>
                </a:schemeClr>
              </a:gs>
              <a:gs pos="99000">
                <a:schemeClr val="accent1">
                  <a:lumMod val="20000"/>
                  <a:lumOff val="80000"/>
                </a:schemeClr>
              </a:gs>
              <a:gs pos="100000">
                <a:schemeClr val="accent1"/>
              </a:gs>
            </a:gsLst>
            <a:lin ang="5400000" scaled="1"/>
          </a:gradFill>
        </p:spPr>
        <p:txBody>
          <a:bodyPr lIns="0" tIns="1332000" rIns="0" bIns="0">
            <a:noAutofit/>
          </a:bodyPr>
          <a:lstStyle>
            <a:lvl1pPr marL="0" indent="0" algn="ctr">
              <a:buNone/>
              <a:defRPr sz="1600"/>
            </a:lvl1pPr>
          </a:lstStyle>
          <a:p>
            <a:pPr lvl="0"/>
            <a:r>
              <a:rPr lang="en-US" noProof="0"/>
              <a:t>Event Description</a:t>
            </a:r>
          </a:p>
        </p:txBody>
      </p:sp>
      <p:sp>
        <p:nvSpPr>
          <p:cNvPr id="4" name="Date Placeholder 3"/>
          <p:cNvSpPr>
            <a:spLocks noGrp="1"/>
          </p:cNvSpPr>
          <p:nvPr>
            <p:ph type="dt" sz="half" idx="10"/>
          </p:nvPr>
        </p:nvSpPr>
        <p:spPr/>
        <p:txBody>
          <a:bodyPr/>
          <a:lstStyle/>
          <a:p>
            <a:fld id="{54919B67-2563-3544-8019-B2D766585AE6}" type="datetime1">
              <a:rPr lang="en-US" noProof="0" smtClean="0"/>
              <a:t>1/4/2025</a:t>
            </a:fld>
            <a:endParaRPr lang="en-US" noProof="0"/>
          </a:p>
        </p:txBody>
      </p:sp>
      <p:sp>
        <p:nvSpPr>
          <p:cNvPr id="5" name="Footer Placeholder 4"/>
          <p:cNvSpPr>
            <a:spLocks noGrp="1"/>
          </p:cNvSpPr>
          <p:nvPr>
            <p:ph type="ftr" sz="quarter" idx="11"/>
          </p:nvPr>
        </p:nvSpPr>
        <p:spPr/>
        <p:txBody>
          <a:bodyPr/>
          <a:lstStyle/>
          <a:p>
            <a:endParaRPr lang="en-US" noProof="0"/>
          </a:p>
        </p:txBody>
      </p:sp>
      <p:sp>
        <p:nvSpPr>
          <p:cNvPr id="6" name="Slide Number Placeholder 5"/>
          <p:cNvSpPr>
            <a:spLocks noGrp="1"/>
          </p:cNvSpPr>
          <p:nvPr>
            <p:ph type="sldNum" sz="quarter" idx="12"/>
          </p:nvPr>
        </p:nvSpPr>
        <p:spPr/>
        <p:txBody>
          <a:bodyPr/>
          <a:lstStyle/>
          <a:p>
            <a:fld id="{13D2E340-0663-474B-992C-9192B5C45E57}" type="slidenum">
              <a:rPr lang="en-US" noProof="0" smtClean="0"/>
              <a:t>‹#›</a:t>
            </a:fld>
            <a:endParaRPr lang="en-US" noProof="0"/>
          </a:p>
        </p:txBody>
      </p:sp>
      <p:sp>
        <p:nvSpPr>
          <p:cNvPr id="9" name="Text Placeholder 8">
            <a:extLst>
              <a:ext uri="{FF2B5EF4-FFF2-40B4-BE49-F238E27FC236}">
                <a16:creationId xmlns:a16="http://schemas.microsoft.com/office/drawing/2014/main" id="{617748B7-E5B4-4481-8BBD-FA336F544D66}"/>
              </a:ext>
            </a:extLst>
          </p:cNvPr>
          <p:cNvSpPr>
            <a:spLocks noGrp="1"/>
          </p:cNvSpPr>
          <p:nvPr>
            <p:ph type="body" sz="quarter" idx="13" hasCustomPrompt="1"/>
          </p:nvPr>
        </p:nvSpPr>
        <p:spPr>
          <a:xfrm>
            <a:off x="7295806" y="2019300"/>
            <a:ext cx="1943100" cy="2700000"/>
          </a:xfrm>
          <a:gradFill>
            <a:gsLst>
              <a:gs pos="0">
                <a:schemeClr val="accent3">
                  <a:lumMod val="20000"/>
                  <a:lumOff val="80000"/>
                </a:schemeClr>
              </a:gs>
              <a:gs pos="99000">
                <a:schemeClr val="accent3">
                  <a:lumMod val="20000"/>
                  <a:lumOff val="80000"/>
                </a:schemeClr>
              </a:gs>
              <a:gs pos="100000">
                <a:schemeClr val="accent3"/>
              </a:gs>
            </a:gsLst>
            <a:lin ang="5400000" scaled="1"/>
          </a:gradFill>
        </p:spPr>
        <p:txBody>
          <a:bodyPr lIns="0" tIns="1332000" rIns="0" bIns="0">
            <a:noAutofit/>
          </a:bodyPr>
          <a:lstStyle>
            <a:lvl1pPr marL="0" indent="0" algn="ctr">
              <a:buNone/>
              <a:defRPr sz="1600"/>
            </a:lvl1pPr>
          </a:lstStyle>
          <a:p>
            <a:pPr lvl="0"/>
            <a:r>
              <a:rPr lang="en-US" noProof="0"/>
              <a:t>Event Description</a:t>
            </a:r>
          </a:p>
        </p:txBody>
      </p:sp>
      <p:sp>
        <p:nvSpPr>
          <p:cNvPr id="11" name="Text Placeholder 10">
            <a:extLst>
              <a:ext uri="{FF2B5EF4-FFF2-40B4-BE49-F238E27FC236}">
                <a16:creationId xmlns:a16="http://schemas.microsoft.com/office/drawing/2014/main" id="{47DBBB1B-8761-455D-AD09-0A48C1ED27E0}"/>
              </a:ext>
            </a:extLst>
          </p:cNvPr>
          <p:cNvSpPr>
            <a:spLocks noGrp="1"/>
          </p:cNvSpPr>
          <p:nvPr>
            <p:ph type="body" sz="quarter" idx="14" hasCustomPrompt="1"/>
          </p:nvPr>
        </p:nvSpPr>
        <p:spPr>
          <a:xfrm>
            <a:off x="9428163" y="2019300"/>
            <a:ext cx="1943100" cy="2700000"/>
          </a:xfrm>
          <a:gradFill>
            <a:gsLst>
              <a:gs pos="0">
                <a:schemeClr val="accent5">
                  <a:lumMod val="20000"/>
                  <a:lumOff val="80000"/>
                </a:schemeClr>
              </a:gs>
              <a:gs pos="99000">
                <a:schemeClr val="accent5">
                  <a:lumMod val="20000"/>
                  <a:lumOff val="80000"/>
                </a:schemeClr>
              </a:gs>
              <a:gs pos="100000">
                <a:schemeClr val="accent5"/>
              </a:gs>
            </a:gsLst>
            <a:lin ang="5400000" scaled="1"/>
          </a:gradFill>
        </p:spPr>
        <p:txBody>
          <a:bodyPr lIns="0" tIns="1332000" rIns="0" bIns="0">
            <a:noAutofit/>
          </a:bodyPr>
          <a:lstStyle>
            <a:lvl1pPr marL="0" indent="0" algn="ctr">
              <a:buNone/>
              <a:defRPr sz="1600"/>
            </a:lvl1pPr>
          </a:lstStyle>
          <a:p>
            <a:pPr lvl="0"/>
            <a:r>
              <a:rPr lang="en-US" noProof="0"/>
              <a:t>Event Description</a:t>
            </a:r>
          </a:p>
        </p:txBody>
      </p:sp>
      <p:sp>
        <p:nvSpPr>
          <p:cNvPr id="13" name="Text Placeholder 12">
            <a:extLst>
              <a:ext uri="{FF2B5EF4-FFF2-40B4-BE49-F238E27FC236}">
                <a16:creationId xmlns:a16="http://schemas.microsoft.com/office/drawing/2014/main" id="{701A7388-8628-470F-82E9-729C86AAFDC5}"/>
              </a:ext>
            </a:extLst>
          </p:cNvPr>
          <p:cNvSpPr>
            <a:spLocks noGrp="1"/>
          </p:cNvSpPr>
          <p:nvPr>
            <p:ph type="body" sz="quarter" idx="15" hasCustomPrompt="1"/>
          </p:nvPr>
        </p:nvSpPr>
        <p:spPr>
          <a:xfrm>
            <a:off x="5720550" y="2324100"/>
            <a:ext cx="828000" cy="828000"/>
          </a:xfrm>
          <a:prstGeom prst="ellipse">
            <a:avLst/>
          </a:prstGeom>
          <a:solidFill>
            <a:schemeClr val="tx1">
              <a:lumMod val="85000"/>
              <a:lumOff val="15000"/>
            </a:schemeClr>
          </a:solidFill>
        </p:spPr>
        <p:txBody>
          <a:bodyPr lIns="0" tIns="0" rIns="0" bIns="0" anchor="ctr">
            <a:noAutofit/>
          </a:bodyPr>
          <a:lstStyle>
            <a:lvl1pPr marL="0" indent="0" algn="ctr">
              <a:lnSpc>
                <a:spcPct val="100000"/>
              </a:lnSpc>
              <a:buNone/>
              <a:defRPr sz="2000" i="1">
                <a:solidFill>
                  <a:schemeClr val="bg1"/>
                </a:solidFill>
                <a:latin typeface="+mj-lt"/>
              </a:defRPr>
            </a:lvl1pPr>
          </a:lstStyle>
          <a:p>
            <a:pPr lvl="0"/>
            <a:r>
              <a:rPr lang="en-US" noProof="0"/>
              <a:t>1</a:t>
            </a:r>
          </a:p>
        </p:txBody>
      </p:sp>
      <p:sp>
        <p:nvSpPr>
          <p:cNvPr id="15" name="Text Placeholder 14">
            <a:extLst>
              <a:ext uri="{FF2B5EF4-FFF2-40B4-BE49-F238E27FC236}">
                <a16:creationId xmlns:a16="http://schemas.microsoft.com/office/drawing/2014/main" id="{CAE5D4FA-2556-4640-8793-063247AA272E}"/>
              </a:ext>
            </a:extLst>
          </p:cNvPr>
          <p:cNvSpPr>
            <a:spLocks noGrp="1"/>
          </p:cNvSpPr>
          <p:nvPr>
            <p:ph type="body" sz="quarter" idx="16" hasCustomPrompt="1"/>
          </p:nvPr>
        </p:nvSpPr>
        <p:spPr>
          <a:xfrm>
            <a:off x="7853356" y="2324100"/>
            <a:ext cx="828000" cy="828000"/>
          </a:xfrm>
          <a:prstGeom prst="ellipse">
            <a:avLst/>
          </a:prstGeom>
          <a:solidFill>
            <a:schemeClr val="tx1">
              <a:lumMod val="85000"/>
              <a:lumOff val="15000"/>
            </a:schemeClr>
          </a:solidFill>
        </p:spPr>
        <p:txBody>
          <a:bodyPr lIns="0" tIns="0" rIns="0" bIns="0" anchor="ctr"/>
          <a:lstStyle>
            <a:lvl1pPr marL="0" indent="0" algn="ctr">
              <a:buNone/>
              <a:defRPr i="1">
                <a:solidFill>
                  <a:schemeClr val="bg1"/>
                </a:solidFill>
                <a:latin typeface="+mj-lt"/>
              </a:defRPr>
            </a:lvl1pPr>
          </a:lstStyle>
          <a:p>
            <a:pPr lvl="0"/>
            <a:r>
              <a:rPr lang="en-US" noProof="0"/>
              <a:t>2</a:t>
            </a:r>
          </a:p>
        </p:txBody>
      </p:sp>
      <p:sp>
        <p:nvSpPr>
          <p:cNvPr id="17" name="Text Placeholder 16">
            <a:extLst>
              <a:ext uri="{FF2B5EF4-FFF2-40B4-BE49-F238E27FC236}">
                <a16:creationId xmlns:a16="http://schemas.microsoft.com/office/drawing/2014/main" id="{8379251E-EDF2-4AC5-AB5B-C1FD66A9D6F3}"/>
              </a:ext>
            </a:extLst>
          </p:cNvPr>
          <p:cNvSpPr>
            <a:spLocks noGrp="1"/>
          </p:cNvSpPr>
          <p:nvPr>
            <p:ph type="body" sz="quarter" idx="17" hasCustomPrompt="1"/>
          </p:nvPr>
        </p:nvSpPr>
        <p:spPr>
          <a:xfrm>
            <a:off x="9985713" y="2324100"/>
            <a:ext cx="828000" cy="828000"/>
          </a:xfrm>
          <a:prstGeom prst="ellipse">
            <a:avLst/>
          </a:prstGeom>
          <a:solidFill>
            <a:schemeClr val="tx1">
              <a:lumMod val="85000"/>
              <a:lumOff val="15000"/>
            </a:schemeClr>
          </a:solidFill>
        </p:spPr>
        <p:txBody>
          <a:bodyPr lIns="0" tIns="0" rIns="0" bIns="0" anchor="ctr"/>
          <a:lstStyle>
            <a:lvl1pPr marL="0" indent="0" algn="ctr">
              <a:buNone/>
              <a:defRPr i="1">
                <a:solidFill>
                  <a:schemeClr val="bg1"/>
                </a:solidFill>
                <a:latin typeface="+mj-lt"/>
              </a:defRPr>
            </a:lvl1pPr>
          </a:lstStyle>
          <a:p>
            <a:pPr lvl="0"/>
            <a:r>
              <a:rPr lang="en-US" noProof="0"/>
              <a:t>3</a:t>
            </a:r>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2895600"/>
            <a:ext cx="3842550" cy="2855913"/>
          </a:xfrm>
        </p:spPr>
        <p:txBody>
          <a:bodyPr/>
          <a:lstStyle>
            <a:lvl1pPr marL="0" indent="0" algn="r">
              <a:buNone/>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noProof="0"/>
              <a:t>Place your subtitle here</a:t>
            </a:r>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05372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Subtitle only">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p:cNvSpPr>
            <a:spLocks noGrp="1"/>
          </p:cNvSpPr>
          <p:nvPr>
            <p:ph type="title"/>
          </p:nvPr>
        </p:nvSpPr>
        <p:spPr>
          <a:xfrm>
            <a:off x="762000" y="559678"/>
            <a:ext cx="3833906" cy="2221622"/>
          </a:xfrm>
        </p:spPr>
        <p:txBody>
          <a:bodyPr anchor="b"/>
          <a:lstStyle>
            <a:lvl1pPr>
              <a:defRPr>
                <a:solidFill>
                  <a:schemeClr val="bg1"/>
                </a:solidFill>
              </a:defRPr>
            </a:lvl1pPr>
          </a:lstStyle>
          <a:p>
            <a:r>
              <a:rPr lang="en-US" noProof="0"/>
              <a:t>Click to edit Master title style</a:t>
            </a:r>
          </a:p>
        </p:txBody>
      </p:sp>
      <p:sp>
        <p:nvSpPr>
          <p:cNvPr id="4" name="Date Placeholder 3"/>
          <p:cNvSpPr>
            <a:spLocks noGrp="1"/>
          </p:cNvSpPr>
          <p:nvPr>
            <p:ph type="dt" sz="half" idx="10"/>
          </p:nvPr>
        </p:nvSpPr>
        <p:spPr/>
        <p:txBody>
          <a:bodyPr/>
          <a:lstStyle>
            <a:lvl1pPr>
              <a:defRPr>
                <a:solidFill>
                  <a:schemeClr val="bg1"/>
                </a:solidFill>
              </a:defRPr>
            </a:lvl1pPr>
          </a:lstStyle>
          <a:p>
            <a:fld id="{471D0754-1959-7F4F-A198-3F4710E170D8}" type="datetime1">
              <a:rPr lang="en-US" noProof="0" smtClean="0"/>
              <a:t>1/4/2025</a:t>
            </a:fld>
            <a:endParaRPr lang="en-US" noProof="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noProof="0"/>
          </a:p>
        </p:txBody>
      </p:sp>
      <p:sp>
        <p:nvSpPr>
          <p:cNvPr id="6" name="Slide Number Placeholder 5"/>
          <p:cNvSpPr>
            <a:spLocks noGrp="1"/>
          </p:cNvSpPr>
          <p:nvPr>
            <p:ph type="sldNum" sz="quarter" idx="12"/>
          </p:nvPr>
        </p:nvSpPr>
        <p:spPr/>
        <p:txBody>
          <a:bodyPr/>
          <a:lstStyle/>
          <a:p>
            <a:fld id="{13D2E340-0663-474B-992C-9192B5C45E57}" type="slidenum">
              <a:rPr lang="en-US" noProof="0" smtClean="0"/>
              <a:t>‹#›</a:t>
            </a:fld>
            <a:endParaRPr lang="en-US" noProof="0"/>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2895600"/>
            <a:ext cx="3842550" cy="2855913"/>
          </a:xfrm>
        </p:spPr>
        <p:txBody>
          <a:bodyPr/>
          <a:lstStyle>
            <a:lvl1pPr marL="0" indent="0" algn="r">
              <a:buNone/>
              <a:defRPr>
                <a:solidFill>
                  <a:schemeClr val="bg1"/>
                </a:solidFill>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noProof="0"/>
              <a:t>Place your subtitle here</a:t>
            </a:r>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4975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E0F35-0AE7-48AB-9005-F1DB4BD0B473}"/>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DDD4022-C31F-4C4C-B5BF-5F9730C08A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A45EE9-11D3-436C-9D73-1AA6CCDB165F}"/>
              </a:ext>
            </a:extLst>
          </p:cNvPr>
          <p:cNvSpPr>
            <a:spLocks noGrp="1"/>
          </p:cNvSpPr>
          <p:nvPr>
            <p:ph type="dt" sz="half" idx="10"/>
          </p:nvPr>
        </p:nvSpPr>
        <p:spPr/>
        <p:txBody>
          <a:bodyPr/>
          <a:lstStyle/>
          <a:p>
            <a:fld id="{2F3AF3C6-0FD4-4939-991C-00DDE5C56815}" type="datetime2">
              <a:rPr lang="en-US" smtClean="0"/>
              <a:t>Saturday, January 4, 2025</a:t>
            </a:fld>
            <a:endParaRPr lang="en-US"/>
          </a:p>
        </p:txBody>
      </p:sp>
      <p:sp>
        <p:nvSpPr>
          <p:cNvPr id="5" name="Footer Placeholder 4">
            <a:extLst>
              <a:ext uri="{FF2B5EF4-FFF2-40B4-BE49-F238E27FC236}">
                <a16:creationId xmlns:a16="http://schemas.microsoft.com/office/drawing/2014/main" id="{92817DCF-881F-4956-81AE-A6D27A88F4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265F17-AD75-4B7E-970D-5D4DBD5D170C}"/>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3806032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C12CB-05D8-4D62-BDC5-812DB6DD04CD}"/>
              </a:ext>
            </a:extLst>
          </p:cNvPr>
          <p:cNvSpPr>
            <a:spLocks noGrp="1"/>
          </p:cNvSpPr>
          <p:nvPr>
            <p:ph type="title"/>
          </p:nvPr>
        </p:nvSpPr>
        <p:spPr>
          <a:xfrm>
            <a:off x="1371600" y="1709738"/>
            <a:ext cx="9966960" cy="2852737"/>
          </a:xfrm>
        </p:spPr>
        <p:txBody>
          <a:bodyPr anchor="b">
            <a:normAutofit/>
          </a:bodyPr>
          <a:lstStyle>
            <a:lvl1pPr>
              <a:lnSpc>
                <a:spcPct val="100000"/>
              </a:lnSpc>
              <a:defRPr sz="4400" spc="750" baseline="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C52F020-8516-4B9E-B455-5731ED6C9E9E}"/>
              </a:ext>
            </a:extLst>
          </p:cNvPr>
          <p:cNvSpPr>
            <a:spLocks noGrp="1"/>
          </p:cNvSpPr>
          <p:nvPr>
            <p:ph type="body" idx="1"/>
          </p:nvPr>
        </p:nvSpPr>
        <p:spPr>
          <a:xfrm>
            <a:off x="1371600" y="4974336"/>
            <a:ext cx="9966961" cy="1115568"/>
          </a:xfrm>
        </p:spPr>
        <p:txBody>
          <a:bodyPr>
            <a:normAutofit/>
          </a:bodyPr>
          <a:lstStyle>
            <a:lvl1pPr marL="0" indent="0">
              <a:buNone/>
              <a:defRPr sz="1600" cap="all" spc="6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C822993-6E28-44BB-B983-095B476B801A}"/>
              </a:ext>
            </a:extLst>
          </p:cNvPr>
          <p:cNvSpPr>
            <a:spLocks noGrp="1"/>
          </p:cNvSpPr>
          <p:nvPr>
            <p:ph type="dt" sz="half" idx="10"/>
          </p:nvPr>
        </p:nvSpPr>
        <p:spPr/>
        <p:txBody>
          <a:bodyPr/>
          <a:lstStyle/>
          <a:p>
            <a:fld id="{86807482-8128-47C6-A8DD-6452B0291CFF}" type="datetime2">
              <a:rPr lang="en-US" smtClean="0"/>
              <a:t>Saturday, January 4, 2025</a:t>
            </a:fld>
            <a:endParaRPr lang="en-US"/>
          </a:p>
        </p:txBody>
      </p:sp>
      <p:sp>
        <p:nvSpPr>
          <p:cNvPr id="5" name="Footer Placeholder 4">
            <a:extLst>
              <a:ext uri="{FF2B5EF4-FFF2-40B4-BE49-F238E27FC236}">
                <a16:creationId xmlns:a16="http://schemas.microsoft.com/office/drawing/2014/main" id="{FC909971-06C9-462B-81D9-BEF24C708A1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9A076D-47C1-49CD-9A8B-956DB3FC31F7}"/>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10946807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8DFBD-F5ED-455C-8AD0-97476A55E3D5}"/>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C30E58C-F463-4D52-9225-9410133113A4}"/>
              </a:ext>
            </a:extLst>
          </p:cNvPr>
          <p:cNvSpPr>
            <a:spLocks noGrp="1"/>
          </p:cNvSpPr>
          <p:nvPr>
            <p:ph sz="half" idx="1"/>
          </p:nvPr>
        </p:nvSpPr>
        <p:spPr>
          <a:xfrm>
            <a:off x="1371600" y="2112264"/>
            <a:ext cx="4846320" cy="39593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6AF7BDB4-97FA-485D-A557-6F96692BAC9E}"/>
              </a:ext>
            </a:extLst>
          </p:cNvPr>
          <p:cNvSpPr>
            <a:spLocks noGrp="1"/>
          </p:cNvSpPr>
          <p:nvPr>
            <p:ph sz="half" idx="2"/>
          </p:nvPr>
        </p:nvSpPr>
        <p:spPr>
          <a:xfrm>
            <a:off x="6766560" y="2112265"/>
            <a:ext cx="4846320" cy="39593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68C50007-C799-4117-8ACD-5EE980E63F17}"/>
              </a:ext>
            </a:extLst>
          </p:cNvPr>
          <p:cNvSpPr>
            <a:spLocks noGrp="1"/>
          </p:cNvSpPr>
          <p:nvPr>
            <p:ph type="dt" sz="half" idx="10"/>
          </p:nvPr>
        </p:nvSpPr>
        <p:spPr/>
        <p:txBody>
          <a:bodyPr/>
          <a:lstStyle/>
          <a:p>
            <a:fld id="{37903F25-275E-41DE-BE3B-EBF0DB49F9B1}" type="datetime2">
              <a:rPr lang="en-US" smtClean="0"/>
              <a:t>Saturday, January 4, 2025</a:t>
            </a:fld>
            <a:endParaRPr lang="en-US"/>
          </a:p>
        </p:txBody>
      </p:sp>
      <p:sp>
        <p:nvSpPr>
          <p:cNvPr id="6" name="Footer Placeholder 5">
            <a:extLst>
              <a:ext uri="{FF2B5EF4-FFF2-40B4-BE49-F238E27FC236}">
                <a16:creationId xmlns:a16="http://schemas.microsoft.com/office/drawing/2014/main" id="{F24E8968-6BAD-4D5A-BF1D-911C7A39C1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99D8C08-BF20-4D5E-9004-0C075C36D8A4}"/>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1169500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036E0D-26A5-455A-A8BD-70DA8BC03EB2}"/>
              </a:ext>
            </a:extLst>
          </p:cNvPr>
          <p:cNvSpPr>
            <a:spLocks noGrp="1"/>
          </p:cNvSpPr>
          <p:nvPr>
            <p:ph type="body" idx="1"/>
          </p:nvPr>
        </p:nvSpPr>
        <p:spPr>
          <a:xfrm>
            <a:off x="1371600" y="2112264"/>
            <a:ext cx="484107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7FD4EA0-094D-4056-9032-BFB44B40896B}"/>
              </a:ext>
            </a:extLst>
          </p:cNvPr>
          <p:cNvSpPr>
            <a:spLocks noGrp="1"/>
          </p:cNvSpPr>
          <p:nvPr>
            <p:ph sz="half" idx="2"/>
          </p:nvPr>
        </p:nvSpPr>
        <p:spPr>
          <a:xfrm>
            <a:off x="1371600" y="3018472"/>
            <a:ext cx="4841076" cy="31048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5FC0CCE8-718F-4620-8B4A-C60EEA7B884D}"/>
              </a:ext>
            </a:extLst>
          </p:cNvPr>
          <p:cNvSpPr>
            <a:spLocks noGrp="1"/>
          </p:cNvSpPr>
          <p:nvPr>
            <p:ph type="body" sz="quarter" idx="3"/>
          </p:nvPr>
        </p:nvSpPr>
        <p:spPr>
          <a:xfrm>
            <a:off x="6766560" y="2112264"/>
            <a:ext cx="484632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6CE86DF-0069-4D31-BDD3-A9A2F9B7B468}"/>
              </a:ext>
            </a:extLst>
          </p:cNvPr>
          <p:cNvSpPr>
            <a:spLocks noGrp="1"/>
          </p:cNvSpPr>
          <p:nvPr>
            <p:ph sz="quarter" idx="4"/>
          </p:nvPr>
        </p:nvSpPr>
        <p:spPr>
          <a:xfrm>
            <a:off x="6766560" y="3018471"/>
            <a:ext cx="4841076" cy="3104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1A5ED06-FE54-4B86-A8D4-07D0EB08C3AB}"/>
              </a:ext>
            </a:extLst>
          </p:cNvPr>
          <p:cNvSpPr>
            <a:spLocks noGrp="1"/>
          </p:cNvSpPr>
          <p:nvPr>
            <p:ph type="dt" sz="half" idx="10"/>
          </p:nvPr>
        </p:nvSpPr>
        <p:spPr/>
        <p:txBody>
          <a:bodyPr/>
          <a:lstStyle/>
          <a:p>
            <a:fld id="{EE475572-4A44-4171-84AA-64D42C8050A6}" type="datetime2">
              <a:rPr lang="en-US" smtClean="0"/>
              <a:t>Saturday, January 4, 2025</a:t>
            </a:fld>
            <a:endParaRPr lang="en-US"/>
          </a:p>
        </p:txBody>
      </p:sp>
      <p:sp>
        <p:nvSpPr>
          <p:cNvPr id="8" name="Footer Placeholder 7">
            <a:extLst>
              <a:ext uri="{FF2B5EF4-FFF2-40B4-BE49-F238E27FC236}">
                <a16:creationId xmlns:a16="http://schemas.microsoft.com/office/drawing/2014/main" id="{CE9EC6C3-0950-4AFE-936A-9AB5D227844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784B1D1-BE0C-48F4-BC74-90675A0F07CF}"/>
              </a:ext>
            </a:extLst>
          </p:cNvPr>
          <p:cNvSpPr>
            <a:spLocks noGrp="1"/>
          </p:cNvSpPr>
          <p:nvPr>
            <p:ph type="sldNum" sz="quarter" idx="12"/>
          </p:nvPr>
        </p:nvSpPr>
        <p:spPr/>
        <p:txBody>
          <a:bodyPr/>
          <a:lstStyle/>
          <a:p>
            <a:fld id="{C01389E6-C847-4AD0-B56D-D205B2EAB1EE}" type="slidenum">
              <a:rPr lang="en-US" smtClean="0"/>
              <a:t>‹#›</a:t>
            </a:fld>
            <a:endParaRPr lang="en-US"/>
          </a:p>
        </p:txBody>
      </p:sp>
      <p:sp>
        <p:nvSpPr>
          <p:cNvPr id="10" name="Title 9">
            <a:extLst>
              <a:ext uri="{FF2B5EF4-FFF2-40B4-BE49-F238E27FC236}">
                <a16:creationId xmlns:a16="http://schemas.microsoft.com/office/drawing/2014/main" id="{2D453288-3D76-40C1-BE00-223AB28F13DF}"/>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216593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B1716-24B0-42CD-95B6-843092597B2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9E3617E-4B11-481F-AC6E-00031790294A}"/>
              </a:ext>
            </a:extLst>
          </p:cNvPr>
          <p:cNvSpPr>
            <a:spLocks noGrp="1"/>
          </p:cNvSpPr>
          <p:nvPr>
            <p:ph type="dt" sz="half" idx="10"/>
          </p:nvPr>
        </p:nvSpPr>
        <p:spPr/>
        <p:txBody>
          <a:bodyPr/>
          <a:lstStyle/>
          <a:p>
            <a:fld id="{C4C1612E-528E-4FD5-9E9E-E15F1108F171}" type="datetime2">
              <a:rPr lang="en-US" smtClean="0"/>
              <a:t>Saturday, January 4, 2025</a:t>
            </a:fld>
            <a:endParaRPr lang="en-US"/>
          </a:p>
        </p:txBody>
      </p:sp>
      <p:sp>
        <p:nvSpPr>
          <p:cNvPr id="4" name="Footer Placeholder 3">
            <a:extLst>
              <a:ext uri="{FF2B5EF4-FFF2-40B4-BE49-F238E27FC236}">
                <a16:creationId xmlns:a16="http://schemas.microsoft.com/office/drawing/2014/main" id="{F6BF19CC-06D3-40E9-81B5-63B457B220C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AEFC312-3AA5-46F7-B701-3D9327A68DB7}"/>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32798611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8C9E28E-1389-47AF-B3EB-22571417ACBE}"/>
              </a:ext>
            </a:extLst>
          </p:cNvPr>
          <p:cNvSpPr>
            <a:spLocks noGrp="1"/>
          </p:cNvSpPr>
          <p:nvPr>
            <p:ph type="dt" sz="half" idx="10"/>
          </p:nvPr>
        </p:nvSpPr>
        <p:spPr/>
        <p:txBody>
          <a:bodyPr/>
          <a:lstStyle/>
          <a:p>
            <a:fld id="{D4F6D862-A06D-436F-A92E-EBAAD50B6E50}" type="datetime2">
              <a:rPr lang="en-US" smtClean="0"/>
              <a:t>Saturday, January 4, 2025</a:t>
            </a:fld>
            <a:endParaRPr lang="en-US"/>
          </a:p>
        </p:txBody>
      </p:sp>
      <p:sp>
        <p:nvSpPr>
          <p:cNvPr id="3" name="Footer Placeholder 2">
            <a:extLst>
              <a:ext uri="{FF2B5EF4-FFF2-40B4-BE49-F238E27FC236}">
                <a16:creationId xmlns:a16="http://schemas.microsoft.com/office/drawing/2014/main" id="{BFCF6B08-1984-4F7C-9F6E-A4F47BDBA21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771B3C5-CEC7-427F-931C-1318C421BEF9}"/>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5994975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EB55F-536E-4547-A5D2-0483FC3684CD}"/>
              </a:ext>
            </a:extLst>
          </p:cNvPr>
          <p:cNvSpPr>
            <a:spLocks noGrp="1"/>
          </p:cNvSpPr>
          <p:nvPr>
            <p:ph type="title"/>
          </p:nvPr>
        </p:nvSpPr>
        <p:spPr>
          <a:xfrm>
            <a:off x="1371600" y="987425"/>
            <a:ext cx="3932237" cy="1894511"/>
          </a:xfrm>
        </p:spPr>
        <p:txBody>
          <a:bodyPr anchor="b"/>
          <a:lstStyle>
            <a:lvl1pPr>
              <a:lnSpc>
                <a:spcPct val="100000"/>
              </a:lnSpc>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D717D3C-533B-4EA9-886B-FAE59956C74C}"/>
              </a:ext>
            </a:extLst>
          </p:cNvPr>
          <p:cNvSpPr>
            <a:spLocks noGrp="1"/>
          </p:cNvSpPr>
          <p:nvPr>
            <p:ph idx="1"/>
          </p:nvPr>
        </p:nvSpPr>
        <p:spPr>
          <a:xfrm>
            <a:off x="5650992" y="987425"/>
            <a:ext cx="5687568" cy="4873625"/>
          </a:xfrm>
        </p:spPr>
        <p:txBody>
          <a:bodyPr>
            <a:normAutofit/>
          </a:bodyPr>
          <a:lstStyle>
            <a:lvl1pPr>
              <a:defRPr sz="20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2419D2E1-4B17-4608-961E-2C4719855E89}"/>
              </a:ext>
            </a:extLst>
          </p:cNvPr>
          <p:cNvSpPr>
            <a:spLocks noGrp="1"/>
          </p:cNvSpPr>
          <p:nvPr>
            <p:ph type="body" sz="half" idx="2"/>
          </p:nvPr>
        </p:nvSpPr>
        <p:spPr>
          <a:xfrm>
            <a:off x="1371600" y="3058510"/>
            <a:ext cx="3932237" cy="28025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75A3535-184C-438C-AE91-9C42B7C5AFB6}"/>
              </a:ext>
            </a:extLst>
          </p:cNvPr>
          <p:cNvSpPr>
            <a:spLocks noGrp="1"/>
          </p:cNvSpPr>
          <p:nvPr>
            <p:ph type="dt" sz="half" idx="10"/>
          </p:nvPr>
        </p:nvSpPr>
        <p:spPr/>
        <p:txBody>
          <a:bodyPr/>
          <a:lstStyle/>
          <a:p>
            <a:fld id="{B73E0B7D-2260-4809-8F0A-9E5F3E24F169}" type="datetime2">
              <a:rPr lang="en-US" smtClean="0"/>
              <a:t>Saturday, January 4, 2025</a:t>
            </a:fld>
            <a:endParaRPr lang="en-US"/>
          </a:p>
        </p:txBody>
      </p:sp>
      <p:sp>
        <p:nvSpPr>
          <p:cNvPr id="6" name="Footer Placeholder 5">
            <a:extLst>
              <a:ext uri="{FF2B5EF4-FFF2-40B4-BE49-F238E27FC236}">
                <a16:creationId xmlns:a16="http://schemas.microsoft.com/office/drawing/2014/main" id="{0DF6DBC3-4A58-42BA-9B55-A9A72510374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D4E6563-0AB6-4038-A12B-A259552DB66C}"/>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1107782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702C5-1E3B-4C62-A538-59BB572864A0}"/>
              </a:ext>
            </a:extLst>
          </p:cNvPr>
          <p:cNvSpPr>
            <a:spLocks noGrp="1"/>
          </p:cNvSpPr>
          <p:nvPr>
            <p:ph type="title"/>
          </p:nvPr>
        </p:nvSpPr>
        <p:spPr>
          <a:xfrm>
            <a:off x="1371600" y="987552"/>
            <a:ext cx="3932237" cy="1892808"/>
          </a:xfrm>
        </p:spPr>
        <p:txBody>
          <a:bodyPr anchor="b"/>
          <a:lstStyle>
            <a:lvl1pPr>
              <a:defRPr sz="3200" baseline="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6E2CF574-95CE-4E60-B2CF-3B5B4F33A767}"/>
              </a:ext>
            </a:extLst>
          </p:cNvPr>
          <p:cNvSpPr>
            <a:spLocks noGrp="1"/>
          </p:cNvSpPr>
          <p:nvPr>
            <p:ph type="pic" idx="1"/>
          </p:nvPr>
        </p:nvSpPr>
        <p:spPr>
          <a:xfrm>
            <a:off x="5505319" y="987425"/>
            <a:ext cx="5833242"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6D039F7C-C735-4356-8B04-89E19047950C}"/>
              </a:ext>
            </a:extLst>
          </p:cNvPr>
          <p:cNvSpPr>
            <a:spLocks noGrp="1"/>
          </p:cNvSpPr>
          <p:nvPr>
            <p:ph type="body" sz="half" idx="2"/>
          </p:nvPr>
        </p:nvSpPr>
        <p:spPr>
          <a:xfrm>
            <a:off x="1371600" y="3033286"/>
            <a:ext cx="3932237" cy="283570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E706DF-52A3-4F34-9BF5-E1ACD5D54283}"/>
              </a:ext>
            </a:extLst>
          </p:cNvPr>
          <p:cNvSpPr>
            <a:spLocks noGrp="1"/>
          </p:cNvSpPr>
          <p:nvPr>
            <p:ph type="dt" sz="half" idx="10"/>
          </p:nvPr>
        </p:nvSpPr>
        <p:spPr/>
        <p:txBody>
          <a:bodyPr/>
          <a:lstStyle/>
          <a:p>
            <a:fld id="{3C8E4735-C637-46A3-94EB-AB3AC4188D2F}" type="datetime2">
              <a:rPr lang="en-US" smtClean="0"/>
              <a:t>Saturday, January 4, 2025</a:t>
            </a:fld>
            <a:endParaRPr lang="en-US"/>
          </a:p>
        </p:txBody>
      </p:sp>
      <p:sp>
        <p:nvSpPr>
          <p:cNvPr id="6" name="Footer Placeholder 5">
            <a:extLst>
              <a:ext uri="{FF2B5EF4-FFF2-40B4-BE49-F238E27FC236}">
                <a16:creationId xmlns:a16="http://schemas.microsoft.com/office/drawing/2014/main" id="{BFB25E53-E72E-4110-BB6B-3477F56C30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3686F8F-3D62-4CEC-AD9A-B70848E6A81C}"/>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998825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CF2F3BB-127D-44BC-A8EF-A8BB5F5911CA}"/>
              </a:ext>
            </a:extLst>
          </p:cNvPr>
          <p:cNvSpPr/>
          <p:nvPr/>
        </p:nvSpPr>
        <p:spPr>
          <a:xfrm rot="10800000" flipH="1">
            <a:off x="0" y="6401226"/>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10D1F30-F118-4A1F-A48F-7E5706959F64}"/>
              </a:ext>
            </a:extLst>
          </p:cNvPr>
          <p:cNvSpPr/>
          <p:nvPr/>
        </p:nvSpPr>
        <p:spPr>
          <a:xfrm flipH="1">
            <a:off x="4038602" y="6401228"/>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17AE890C-17CE-44C0-BDED-BA68F92A845D}"/>
              </a:ext>
            </a:extLst>
          </p:cNvPr>
          <p:cNvSpPr>
            <a:spLocks noGrp="1"/>
          </p:cNvSpPr>
          <p:nvPr>
            <p:ph type="title"/>
          </p:nvPr>
        </p:nvSpPr>
        <p:spPr>
          <a:xfrm>
            <a:off x="1371600" y="795528"/>
            <a:ext cx="10241280" cy="1234440"/>
          </a:xfrm>
          <a:prstGeom prst="rect">
            <a:avLst/>
          </a:prstGeom>
        </p:spPr>
        <p:txBody>
          <a:bodyPr vert="horz" lIns="0" tIns="0" rIns="0" bIns="0" rtlCol="0" anchor="b">
            <a:normAutofit/>
          </a:bodyPr>
          <a:lstStyle/>
          <a:p>
            <a:r>
              <a:rPr lang="en-US" dirty="0"/>
              <a:t>Click to edit Master title style</a:t>
            </a:r>
          </a:p>
        </p:txBody>
      </p:sp>
      <p:sp>
        <p:nvSpPr>
          <p:cNvPr id="3" name="Text Placeholder 2">
            <a:extLst>
              <a:ext uri="{FF2B5EF4-FFF2-40B4-BE49-F238E27FC236}">
                <a16:creationId xmlns:a16="http://schemas.microsoft.com/office/drawing/2014/main" id="{47910A6E-46D1-42CF-996C-2207737FB871}"/>
              </a:ext>
            </a:extLst>
          </p:cNvPr>
          <p:cNvSpPr>
            <a:spLocks noGrp="1"/>
          </p:cNvSpPr>
          <p:nvPr>
            <p:ph type="body" idx="1"/>
          </p:nvPr>
        </p:nvSpPr>
        <p:spPr>
          <a:xfrm>
            <a:off x="1371600" y="2112264"/>
            <a:ext cx="10241280" cy="395935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85B5247-D236-462B-BCE0-2A24DF75B085}"/>
              </a:ext>
            </a:extLst>
          </p:cNvPr>
          <p:cNvSpPr>
            <a:spLocks noGrp="1"/>
          </p:cNvSpPr>
          <p:nvPr>
            <p:ph type="dt" sz="half" idx="2"/>
          </p:nvPr>
        </p:nvSpPr>
        <p:spPr>
          <a:xfrm>
            <a:off x="7909560" y="6409944"/>
            <a:ext cx="3703320" cy="448056"/>
          </a:xfrm>
          <a:prstGeom prst="rect">
            <a:avLst/>
          </a:prstGeom>
        </p:spPr>
        <p:txBody>
          <a:bodyPr vert="horz" lIns="91440" tIns="45720" rIns="91440" bIns="45720" rtlCol="0" anchor="ctr"/>
          <a:lstStyle>
            <a:lvl1pPr algn="r">
              <a:defRPr sz="800" cap="all" spc="300" baseline="0">
                <a:solidFill>
                  <a:srgbClr val="FFFFFF"/>
                </a:solidFill>
              </a:defRPr>
            </a:lvl1pPr>
          </a:lstStyle>
          <a:p>
            <a:fld id="{AE0C963C-C1DB-4AFD-9DDC-0691666BF49B}" type="datetime2">
              <a:rPr lang="en-US" smtClean="0"/>
              <a:pPr/>
              <a:t>Saturday, January 4, 2025</a:t>
            </a:fld>
            <a:endParaRPr lang="en-US" cap="all" dirty="0"/>
          </a:p>
        </p:txBody>
      </p:sp>
      <p:sp>
        <p:nvSpPr>
          <p:cNvPr id="5" name="Footer Placeholder 4">
            <a:extLst>
              <a:ext uri="{FF2B5EF4-FFF2-40B4-BE49-F238E27FC236}">
                <a16:creationId xmlns:a16="http://schemas.microsoft.com/office/drawing/2014/main" id="{19155C58-7DDF-4CD4-96AD-F9CC844D84CC}"/>
              </a:ext>
            </a:extLst>
          </p:cNvPr>
          <p:cNvSpPr>
            <a:spLocks noGrp="1"/>
          </p:cNvSpPr>
          <p:nvPr>
            <p:ph type="ftr" sz="quarter" idx="3"/>
          </p:nvPr>
        </p:nvSpPr>
        <p:spPr>
          <a:xfrm rot="5400000">
            <a:off x="-1828800" y="1911096"/>
            <a:ext cx="4114800" cy="457200"/>
          </a:xfrm>
          <a:prstGeom prst="rect">
            <a:avLst/>
          </a:prstGeom>
        </p:spPr>
        <p:txBody>
          <a:bodyPr vert="horz" lIns="91440" tIns="45720" rIns="91440" bIns="45720" rtlCol="0" anchor="ctr"/>
          <a:lstStyle>
            <a:lvl1pPr algn="l">
              <a:defRPr sz="800" b="1">
                <a:solidFill>
                  <a:schemeClr val="tx1"/>
                </a:solidFill>
                <a:latin typeface="+mj-lt"/>
              </a:defRPr>
            </a:lvl1pPr>
          </a:lstStyle>
          <a:p>
            <a:pPr algn="l"/>
            <a:endParaRPr lang="en-US"/>
          </a:p>
        </p:txBody>
      </p:sp>
      <p:sp>
        <p:nvSpPr>
          <p:cNvPr id="6" name="Slide Number Placeholder 5">
            <a:extLst>
              <a:ext uri="{FF2B5EF4-FFF2-40B4-BE49-F238E27FC236}">
                <a16:creationId xmlns:a16="http://schemas.microsoft.com/office/drawing/2014/main" id="{6F495647-A849-45D9-BC71-46A12E6DE479}"/>
              </a:ext>
            </a:extLst>
          </p:cNvPr>
          <p:cNvSpPr>
            <a:spLocks noGrp="1"/>
          </p:cNvSpPr>
          <p:nvPr>
            <p:ph type="sldNum" sz="quarter" idx="4"/>
          </p:nvPr>
        </p:nvSpPr>
        <p:spPr>
          <a:xfrm>
            <a:off x="11667744" y="6409944"/>
            <a:ext cx="438912" cy="448056"/>
          </a:xfrm>
          <a:prstGeom prst="rect">
            <a:avLst/>
          </a:prstGeom>
        </p:spPr>
        <p:txBody>
          <a:bodyPr vert="horz" lIns="91440" tIns="45720" rIns="91440" bIns="45720" rtlCol="0" anchor="ctr"/>
          <a:lstStyle>
            <a:lvl1pPr algn="r">
              <a:defRPr sz="800">
                <a:solidFill>
                  <a:srgbClr val="FFFFFF"/>
                </a:solidFill>
              </a:defRPr>
            </a:lvl1pPr>
          </a:lstStyle>
          <a:p>
            <a:fld id="{C01389E6-C847-4AD0-B56D-D205B2EAB1EE}" type="slidenum">
              <a:rPr lang="en-US" smtClean="0"/>
              <a:pPr/>
              <a:t>‹#›</a:t>
            </a:fld>
            <a:endParaRPr lang="en-US" sz="800" dirty="0"/>
          </a:p>
        </p:txBody>
      </p:sp>
    </p:spTree>
    <p:extLst>
      <p:ext uri="{BB962C8B-B14F-4D97-AF65-F5344CB8AC3E}">
        <p14:creationId xmlns:p14="http://schemas.microsoft.com/office/powerpoint/2010/main" val="1276084422"/>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88" r:id="rId4"/>
    <p:sldLayoutId id="2147483689" r:id="rId5"/>
    <p:sldLayoutId id="2147483694" r:id="rId6"/>
    <p:sldLayoutId id="2147483690" r:id="rId7"/>
    <p:sldLayoutId id="2147483691" r:id="rId8"/>
    <p:sldLayoutId id="2147483692" r:id="rId9"/>
    <p:sldLayoutId id="2147483693" r:id="rId10"/>
    <p:sldLayoutId id="2147483695" r:id="rId11"/>
    <p:sldLayoutId id="2147483700" r:id="rId12"/>
    <p:sldLayoutId id="2147483701" r:id="rId13"/>
  </p:sldLayoutIdLst>
  <p:hf sldNum="0" hdr="0" ftr="0" dt="0"/>
  <p:txStyles>
    <p:titleStyle>
      <a:lvl1pPr algn="l" defTabSz="914400" rtl="0" eaLnBrk="1" latinLnBrk="0" hangingPunct="1">
        <a:lnSpc>
          <a:spcPct val="100000"/>
        </a:lnSpc>
        <a:spcBef>
          <a:spcPct val="0"/>
        </a:spcBef>
        <a:buNone/>
        <a:defRPr sz="3600" b="1" i="0" kern="1200" cap="all" spc="700"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AF57B88-1D4C-41FA-A761-EC1DD10C35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11000">
                <a:schemeClr val="accent2"/>
              </a:gs>
              <a:gs pos="100000">
                <a:schemeClr val="accent6">
                  <a:lumMod val="75000"/>
                  <a:alpha val="8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2548F45-5164-4ABB-8212-7F293FDED8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9565" y="2659404"/>
            <a:ext cx="4355594" cy="4040742"/>
          </a:xfrm>
          <a:prstGeom prst="rect">
            <a:avLst/>
          </a:prstGeom>
          <a:gradFill>
            <a:gsLst>
              <a:gs pos="0">
                <a:schemeClr val="accent5">
                  <a:alpha val="35000"/>
                </a:schemeClr>
              </a:gs>
              <a:gs pos="100000">
                <a:schemeClr val="accent6">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E25BFA2B-D427-B15E-A7EF-386592B06C0F}"/>
              </a:ext>
            </a:extLst>
          </p:cNvPr>
          <p:cNvPicPr>
            <a:picLocks noChangeAspect="1"/>
          </p:cNvPicPr>
          <p:nvPr/>
        </p:nvPicPr>
        <p:blipFill>
          <a:blip r:embed="rId2"/>
          <a:srcRect l="8213" r="11978" b="1"/>
          <a:stretch/>
        </p:blipFill>
        <p:spPr>
          <a:xfrm>
            <a:off x="4038599" y="10"/>
            <a:ext cx="8160026" cy="6875809"/>
          </a:xfrm>
          <a:prstGeom prst="rect">
            <a:avLst/>
          </a:prstGeom>
        </p:spPr>
      </p:pic>
      <p:sp>
        <p:nvSpPr>
          <p:cNvPr id="15" name="Freeform: Shape 14">
            <a:extLst>
              <a:ext uri="{FF2B5EF4-FFF2-40B4-BE49-F238E27FC236}">
                <a16:creationId xmlns:a16="http://schemas.microsoft.com/office/drawing/2014/main" id="{5E81CCFB-7BEF-4186-86FB-D09450B4D0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4">
                  <a:lumMod val="20000"/>
                  <a:lumOff val="80000"/>
                  <a:alpha val="0"/>
                </a:schemeClr>
              </a:gs>
              <a:gs pos="100000">
                <a:schemeClr val="accent6">
                  <a:alpha val="29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Başlık 1">
            <a:extLst>
              <a:ext uri="{FF2B5EF4-FFF2-40B4-BE49-F238E27FC236}">
                <a16:creationId xmlns:a16="http://schemas.microsoft.com/office/drawing/2014/main" id="{D117D07B-0BE7-5A45-83AA-62CCCAF3D0EE}"/>
              </a:ext>
            </a:extLst>
          </p:cNvPr>
          <p:cNvSpPr>
            <a:spLocks noGrp="1"/>
          </p:cNvSpPr>
          <p:nvPr>
            <p:ph type="ctrTitle"/>
          </p:nvPr>
        </p:nvSpPr>
        <p:spPr>
          <a:xfrm>
            <a:off x="463825" y="2950387"/>
            <a:ext cx="3077044" cy="3531403"/>
          </a:xfrm>
        </p:spPr>
        <p:txBody>
          <a:bodyPr anchor="t">
            <a:normAutofit/>
          </a:bodyPr>
          <a:lstStyle/>
          <a:p>
            <a:pPr algn="r"/>
            <a:r>
              <a:rPr lang="tr-TR" sz="2000" dirty="0" err="1">
                <a:solidFill>
                  <a:schemeClr val="bg1"/>
                </a:solidFill>
              </a:rPr>
              <a:t>FInancIal</a:t>
            </a:r>
            <a:r>
              <a:rPr lang="tr-TR" sz="2000" dirty="0">
                <a:solidFill>
                  <a:schemeClr val="bg1"/>
                </a:solidFill>
              </a:rPr>
              <a:t> </a:t>
            </a:r>
            <a:r>
              <a:rPr lang="tr-TR" sz="2000" dirty="0" err="1">
                <a:solidFill>
                  <a:schemeClr val="bg1"/>
                </a:solidFill>
              </a:rPr>
              <a:t>Rısk</a:t>
            </a:r>
            <a:r>
              <a:rPr lang="tr-TR" sz="2000" dirty="0">
                <a:solidFill>
                  <a:schemeClr val="bg1"/>
                </a:solidFill>
              </a:rPr>
              <a:t> Management</a:t>
            </a:r>
          </a:p>
        </p:txBody>
      </p:sp>
      <p:sp>
        <p:nvSpPr>
          <p:cNvPr id="3" name="Alt Başlık 2">
            <a:extLst>
              <a:ext uri="{FF2B5EF4-FFF2-40B4-BE49-F238E27FC236}">
                <a16:creationId xmlns:a16="http://schemas.microsoft.com/office/drawing/2014/main" id="{7AF17CAF-2B00-7370-2950-7BB37765BC56}"/>
              </a:ext>
            </a:extLst>
          </p:cNvPr>
          <p:cNvSpPr>
            <a:spLocks noGrp="1"/>
          </p:cNvSpPr>
          <p:nvPr>
            <p:ph type="subTitle" idx="1"/>
          </p:nvPr>
        </p:nvSpPr>
        <p:spPr>
          <a:xfrm>
            <a:off x="642026" y="525970"/>
            <a:ext cx="2937753" cy="1600225"/>
          </a:xfrm>
        </p:spPr>
        <p:txBody>
          <a:bodyPr anchor="b">
            <a:normAutofit/>
          </a:bodyPr>
          <a:lstStyle/>
          <a:p>
            <a:pPr algn="r"/>
            <a:r>
              <a:rPr lang="tr-TR" sz="1200" dirty="0" err="1">
                <a:solidFill>
                  <a:schemeClr val="bg1"/>
                </a:solidFill>
              </a:rPr>
              <a:t>Week</a:t>
            </a:r>
            <a:r>
              <a:rPr lang="tr-TR" sz="1200" dirty="0">
                <a:solidFill>
                  <a:schemeClr val="bg1"/>
                </a:solidFill>
              </a:rPr>
              <a:t> 9: Modern </a:t>
            </a:r>
            <a:r>
              <a:rPr lang="tr-TR" sz="1200" dirty="0" err="1">
                <a:solidFill>
                  <a:schemeClr val="bg1"/>
                </a:solidFill>
              </a:rPr>
              <a:t>portfolıo</a:t>
            </a:r>
            <a:r>
              <a:rPr lang="tr-TR" sz="1200" dirty="0">
                <a:solidFill>
                  <a:schemeClr val="bg1"/>
                </a:solidFill>
              </a:rPr>
              <a:t> </a:t>
            </a:r>
            <a:r>
              <a:rPr lang="tr-TR" sz="1200" dirty="0" err="1">
                <a:solidFill>
                  <a:schemeClr val="bg1"/>
                </a:solidFill>
              </a:rPr>
              <a:t>theory</a:t>
            </a:r>
            <a:r>
              <a:rPr lang="tr-TR" sz="1200" dirty="0">
                <a:solidFill>
                  <a:schemeClr val="bg1"/>
                </a:solidFill>
              </a:rPr>
              <a:t> (</a:t>
            </a:r>
            <a:r>
              <a:rPr lang="tr-TR" sz="1200" dirty="0" err="1">
                <a:solidFill>
                  <a:schemeClr val="bg1"/>
                </a:solidFill>
              </a:rPr>
              <a:t>Mpt</a:t>
            </a:r>
            <a:r>
              <a:rPr lang="tr-TR" sz="1200" dirty="0">
                <a:solidFill>
                  <a:schemeClr val="bg1"/>
                </a:solidFill>
              </a:rPr>
              <a:t>)</a:t>
            </a:r>
            <a:endParaRPr lang="en-US" sz="1200" dirty="0">
              <a:solidFill>
                <a:schemeClr val="bg1"/>
              </a:solidFill>
            </a:endParaRPr>
          </a:p>
        </p:txBody>
      </p:sp>
    </p:spTree>
    <p:extLst>
      <p:ext uri="{BB962C8B-B14F-4D97-AF65-F5344CB8AC3E}">
        <p14:creationId xmlns:p14="http://schemas.microsoft.com/office/powerpoint/2010/main" val="34692117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0BF4A1-714C-419E-A19F-578DE93BE0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F91A9BD-D57F-4941-931F-40597AB3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409317" y="1410082"/>
            <a:ext cx="6858000" cy="4037835"/>
          </a:xfrm>
          <a:prstGeom prst="rect">
            <a:avLst/>
          </a:prstGeom>
          <a:gradFill>
            <a:gsLst>
              <a:gs pos="8000">
                <a:schemeClr val="accent6"/>
              </a:gs>
              <a:gs pos="100000">
                <a:schemeClr val="accent5">
                  <a:alpha val="89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54DB264-9467-4730-B9E9-C9A97DD669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790128" y="3609527"/>
            <a:ext cx="2458347" cy="4038601"/>
          </a:xfrm>
          <a:prstGeom prst="rect">
            <a:avLst/>
          </a:prstGeom>
          <a:gradFill>
            <a:gsLst>
              <a:gs pos="0">
                <a:schemeClr val="accent5">
                  <a:lumMod val="60000"/>
                  <a:lumOff val="40000"/>
                  <a:alpha val="0"/>
                </a:schemeClr>
              </a:gs>
              <a:gs pos="99000">
                <a:schemeClr val="accent2"/>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BB097F88-2120-47B4-B891-5B28F66BBD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364227" y="1757079"/>
            <a:ext cx="3900088" cy="4178958"/>
          </a:xfrm>
          <a:custGeom>
            <a:avLst/>
            <a:gdLst>
              <a:gd name="connsiteX0" fmla="*/ 2431956 w 3900088"/>
              <a:gd name="connsiteY0" fmla="*/ 93939 h 4178958"/>
              <a:gd name="connsiteX1" fmla="*/ 3900088 w 3900088"/>
              <a:gd name="connsiteY1" fmla="*/ 2089479 h 4178958"/>
              <a:gd name="connsiteX2" fmla="*/ 1810609 w 3900088"/>
              <a:gd name="connsiteY2" fmla="*/ 4178958 h 4178958"/>
              <a:gd name="connsiteX3" fmla="*/ 77980 w 3900088"/>
              <a:gd name="connsiteY3" fmla="*/ 3257727 h 4178958"/>
              <a:gd name="connsiteX4" fmla="*/ 0 w 3900088"/>
              <a:gd name="connsiteY4" fmla="*/ 3129367 h 4178958"/>
              <a:gd name="connsiteX5" fmla="*/ 831517 w 3900088"/>
              <a:gd name="connsiteY5" fmla="*/ 244059 h 4178958"/>
              <a:gd name="connsiteX6" fmla="*/ 997290 w 3900088"/>
              <a:gd name="connsiteY6" fmla="*/ 164202 h 4178958"/>
              <a:gd name="connsiteX7" fmla="*/ 1810609 w 3900088"/>
              <a:gd name="connsiteY7" fmla="*/ 0 h 4178958"/>
              <a:gd name="connsiteX8" fmla="*/ 2431956 w 3900088"/>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088" h="4178958">
                <a:moveTo>
                  <a:pt x="2431956" y="93939"/>
                </a:moveTo>
                <a:cubicBezTo>
                  <a:pt x="3282517" y="358491"/>
                  <a:pt x="3900088" y="1151865"/>
                  <a:pt x="3900088" y="2089479"/>
                </a:cubicBezTo>
                <a:cubicBezTo>
                  <a:pt x="3900088" y="3243466"/>
                  <a:pt x="2964596" y="4178958"/>
                  <a:pt x="1810609" y="4178958"/>
                </a:cubicBezTo>
                <a:cubicBezTo>
                  <a:pt x="1089367" y="4178958"/>
                  <a:pt x="453475" y="3813531"/>
                  <a:pt x="77980" y="3257727"/>
                </a:cubicBezTo>
                <a:lnTo>
                  <a:pt x="0" y="3129367"/>
                </a:lnTo>
                <a:lnTo>
                  <a:pt x="831517" y="244059"/>
                </a:lnTo>
                <a:lnTo>
                  <a:pt x="997290" y="164202"/>
                </a:lnTo>
                <a:cubicBezTo>
                  <a:pt x="1247271" y="58468"/>
                  <a:pt x="1522112" y="0"/>
                  <a:pt x="1810609" y="0"/>
                </a:cubicBezTo>
                <a:cubicBezTo>
                  <a:pt x="2026982" y="0"/>
                  <a:pt x="2235673" y="32888"/>
                  <a:pt x="2431956" y="93939"/>
                </a:cubicBezTo>
                <a:close/>
              </a:path>
            </a:pathLst>
          </a:custGeom>
          <a:gradFill>
            <a:gsLst>
              <a:gs pos="36000">
                <a:schemeClr val="accent6">
                  <a:lumMod val="60000"/>
                  <a:lumOff val="40000"/>
                  <a:alpha val="6000"/>
                </a:schemeClr>
              </a:gs>
              <a:gs pos="100000">
                <a:schemeClr val="accent6">
                  <a:alpha val="2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Rectangle 16">
            <a:extLst>
              <a:ext uri="{FF2B5EF4-FFF2-40B4-BE49-F238E27FC236}">
                <a16:creationId xmlns:a16="http://schemas.microsoft.com/office/drawing/2014/main" id="{BF9338F5-05AB-4DC5-BD1C-1A9F26C38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50099" y="411154"/>
            <a:ext cx="4395601" cy="3581400"/>
          </a:xfrm>
          <a:prstGeom prst="rect">
            <a:avLst/>
          </a:prstGeom>
          <a:gradFill>
            <a:gsLst>
              <a:gs pos="0">
                <a:schemeClr val="accent5">
                  <a:alpha val="29000"/>
                </a:schemeClr>
              </a:gs>
              <a:gs pos="100000">
                <a:schemeClr val="accent4">
                  <a:alpha val="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158160F4-6EA2-F926-348F-2D44FF0A52A6}"/>
              </a:ext>
            </a:extLst>
          </p:cNvPr>
          <p:cNvSpPr>
            <a:spLocks noGrp="1"/>
          </p:cNvSpPr>
          <p:nvPr>
            <p:ph type="title"/>
          </p:nvPr>
        </p:nvSpPr>
        <p:spPr>
          <a:xfrm>
            <a:off x="457200" y="868280"/>
            <a:ext cx="3390645" cy="3363597"/>
          </a:xfrm>
        </p:spPr>
        <p:txBody>
          <a:bodyPr>
            <a:normAutofit/>
          </a:bodyPr>
          <a:lstStyle/>
          <a:p>
            <a:pPr algn="r"/>
            <a:r>
              <a:rPr lang="tr-TR" sz="3200">
                <a:solidFill>
                  <a:schemeClr val="bg1"/>
                </a:solidFill>
              </a:rPr>
              <a:t>Example-1</a:t>
            </a:r>
            <a:endParaRPr lang="en-US" sz="3200">
              <a:solidFill>
                <a:schemeClr val="bg1"/>
              </a:solidFill>
            </a:endParaRPr>
          </a:p>
        </p:txBody>
      </p:sp>
      <p:graphicFrame>
        <p:nvGraphicFramePr>
          <p:cNvPr id="5" name="İçerik Yer Tutucusu 2">
            <a:extLst>
              <a:ext uri="{FF2B5EF4-FFF2-40B4-BE49-F238E27FC236}">
                <a16:creationId xmlns:a16="http://schemas.microsoft.com/office/drawing/2014/main" id="{B3F9EE0C-6AA6-A0C3-94BD-D71A50FC4DA8}"/>
              </a:ext>
            </a:extLst>
          </p:cNvPr>
          <p:cNvGraphicFramePr>
            <a:graphicFrameLocks noGrp="1"/>
          </p:cNvGraphicFramePr>
          <p:nvPr>
            <p:ph idx="1"/>
            <p:extLst>
              <p:ext uri="{D42A27DB-BD31-4B8C-83A1-F6EECF244321}">
                <p14:modId xmlns:p14="http://schemas.microsoft.com/office/powerpoint/2010/main" val="504153578"/>
              </p:ext>
            </p:extLst>
          </p:nvPr>
        </p:nvGraphicFramePr>
        <p:xfrm>
          <a:off x="4494654" y="457200"/>
          <a:ext cx="7240146" cy="5943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96784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0" name="Rectangle 25">
            <a:extLst>
              <a:ext uri="{FF2B5EF4-FFF2-40B4-BE49-F238E27FC236}">
                <a16:creationId xmlns:a16="http://schemas.microsoft.com/office/drawing/2014/main" id="{040BF4A1-714C-419E-A19F-578DE93BE0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27">
            <a:extLst>
              <a:ext uri="{FF2B5EF4-FFF2-40B4-BE49-F238E27FC236}">
                <a16:creationId xmlns:a16="http://schemas.microsoft.com/office/drawing/2014/main" id="{2F91A9BD-D57F-4941-931F-40597AB3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409317" y="1410082"/>
            <a:ext cx="6858000" cy="4037835"/>
          </a:xfrm>
          <a:prstGeom prst="rect">
            <a:avLst/>
          </a:prstGeom>
          <a:gradFill>
            <a:gsLst>
              <a:gs pos="8000">
                <a:schemeClr val="accent6"/>
              </a:gs>
              <a:gs pos="100000">
                <a:schemeClr val="accent5">
                  <a:alpha val="89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29">
            <a:extLst>
              <a:ext uri="{FF2B5EF4-FFF2-40B4-BE49-F238E27FC236}">
                <a16:creationId xmlns:a16="http://schemas.microsoft.com/office/drawing/2014/main" id="{C54DB264-9467-4730-B9E9-C9A97DD669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790128" y="3609527"/>
            <a:ext cx="2458347" cy="4038601"/>
          </a:xfrm>
          <a:prstGeom prst="rect">
            <a:avLst/>
          </a:prstGeom>
          <a:gradFill>
            <a:gsLst>
              <a:gs pos="0">
                <a:schemeClr val="accent5">
                  <a:lumMod val="60000"/>
                  <a:lumOff val="40000"/>
                  <a:alpha val="0"/>
                </a:schemeClr>
              </a:gs>
              <a:gs pos="99000">
                <a:schemeClr val="accent2"/>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Shape 31">
            <a:extLst>
              <a:ext uri="{FF2B5EF4-FFF2-40B4-BE49-F238E27FC236}">
                <a16:creationId xmlns:a16="http://schemas.microsoft.com/office/drawing/2014/main" id="{BB097F88-2120-47B4-B891-5B28F66BBD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364227" y="1757079"/>
            <a:ext cx="3900088" cy="4178958"/>
          </a:xfrm>
          <a:custGeom>
            <a:avLst/>
            <a:gdLst>
              <a:gd name="connsiteX0" fmla="*/ 2431956 w 3900088"/>
              <a:gd name="connsiteY0" fmla="*/ 93939 h 4178958"/>
              <a:gd name="connsiteX1" fmla="*/ 3900088 w 3900088"/>
              <a:gd name="connsiteY1" fmla="*/ 2089479 h 4178958"/>
              <a:gd name="connsiteX2" fmla="*/ 1810609 w 3900088"/>
              <a:gd name="connsiteY2" fmla="*/ 4178958 h 4178958"/>
              <a:gd name="connsiteX3" fmla="*/ 77980 w 3900088"/>
              <a:gd name="connsiteY3" fmla="*/ 3257727 h 4178958"/>
              <a:gd name="connsiteX4" fmla="*/ 0 w 3900088"/>
              <a:gd name="connsiteY4" fmla="*/ 3129367 h 4178958"/>
              <a:gd name="connsiteX5" fmla="*/ 831517 w 3900088"/>
              <a:gd name="connsiteY5" fmla="*/ 244059 h 4178958"/>
              <a:gd name="connsiteX6" fmla="*/ 997290 w 3900088"/>
              <a:gd name="connsiteY6" fmla="*/ 164202 h 4178958"/>
              <a:gd name="connsiteX7" fmla="*/ 1810609 w 3900088"/>
              <a:gd name="connsiteY7" fmla="*/ 0 h 4178958"/>
              <a:gd name="connsiteX8" fmla="*/ 2431956 w 3900088"/>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088" h="4178958">
                <a:moveTo>
                  <a:pt x="2431956" y="93939"/>
                </a:moveTo>
                <a:cubicBezTo>
                  <a:pt x="3282517" y="358491"/>
                  <a:pt x="3900088" y="1151865"/>
                  <a:pt x="3900088" y="2089479"/>
                </a:cubicBezTo>
                <a:cubicBezTo>
                  <a:pt x="3900088" y="3243466"/>
                  <a:pt x="2964596" y="4178958"/>
                  <a:pt x="1810609" y="4178958"/>
                </a:cubicBezTo>
                <a:cubicBezTo>
                  <a:pt x="1089367" y="4178958"/>
                  <a:pt x="453475" y="3813531"/>
                  <a:pt x="77980" y="3257727"/>
                </a:cubicBezTo>
                <a:lnTo>
                  <a:pt x="0" y="3129367"/>
                </a:lnTo>
                <a:lnTo>
                  <a:pt x="831517" y="244059"/>
                </a:lnTo>
                <a:lnTo>
                  <a:pt x="997290" y="164202"/>
                </a:lnTo>
                <a:cubicBezTo>
                  <a:pt x="1247271" y="58468"/>
                  <a:pt x="1522112" y="0"/>
                  <a:pt x="1810609" y="0"/>
                </a:cubicBezTo>
                <a:cubicBezTo>
                  <a:pt x="2026982" y="0"/>
                  <a:pt x="2235673" y="32888"/>
                  <a:pt x="2431956" y="93939"/>
                </a:cubicBezTo>
                <a:close/>
              </a:path>
            </a:pathLst>
          </a:custGeom>
          <a:gradFill>
            <a:gsLst>
              <a:gs pos="36000">
                <a:schemeClr val="accent6">
                  <a:lumMod val="60000"/>
                  <a:lumOff val="40000"/>
                  <a:alpha val="6000"/>
                </a:schemeClr>
              </a:gs>
              <a:gs pos="100000">
                <a:schemeClr val="accent6">
                  <a:alpha val="2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4" name="Rectangle 33">
            <a:extLst>
              <a:ext uri="{FF2B5EF4-FFF2-40B4-BE49-F238E27FC236}">
                <a16:creationId xmlns:a16="http://schemas.microsoft.com/office/drawing/2014/main" id="{BF9338F5-05AB-4DC5-BD1C-1A9F26C38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50099" y="411154"/>
            <a:ext cx="4395601" cy="3581400"/>
          </a:xfrm>
          <a:prstGeom prst="rect">
            <a:avLst/>
          </a:prstGeom>
          <a:gradFill>
            <a:gsLst>
              <a:gs pos="0">
                <a:schemeClr val="accent5">
                  <a:alpha val="29000"/>
                </a:schemeClr>
              </a:gs>
              <a:gs pos="100000">
                <a:schemeClr val="accent4">
                  <a:alpha val="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90D14083-892A-75C8-DD20-CE0121305ED9}"/>
              </a:ext>
            </a:extLst>
          </p:cNvPr>
          <p:cNvSpPr>
            <a:spLocks noGrp="1"/>
          </p:cNvSpPr>
          <p:nvPr>
            <p:ph type="title"/>
          </p:nvPr>
        </p:nvSpPr>
        <p:spPr>
          <a:xfrm>
            <a:off x="457200" y="868280"/>
            <a:ext cx="3390645" cy="3363597"/>
          </a:xfrm>
        </p:spPr>
        <p:txBody>
          <a:bodyPr>
            <a:normAutofit/>
          </a:bodyPr>
          <a:lstStyle/>
          <a:p>
            <a:pPr algn="r"/>
            <a:r>
              <a:rPr lang="tr-TR" sz="3200">
                <a:solidFill>
                  <a:schemeClr val="bg1"/>
                </a:solidFill>
              </a:rPr>
              <a:t>Solutıon</a:t>
            </a:r>
            <a:endParaRPr lang="en-US" sz="3200">
              <a:solidFill>
                <a:schemeClr val="bg1"/>
              </a:solidFill>
            </a:endParaRPr>
          </a:p>
        </p:txBody>
      </p:sp>
      <p:sp>
        <p:nvSpPr>
          <p:cNvPr id="3" name="Slayt Numarası Yer Tutucusu 2"/>
          <p:cNvSpPr>
            <a:spLocks noGrp="1"/>
          </p:cNvSpPr>
          <p:nvPr>
            <p:ph type="sldNum" sz="quarter" idx="12"/>
          </p:nvPr>
        </p:nvSpPr>
        <p:spPr>
          <a:xfrm>
            <a:off x="11669678" y="6408742"/>
            <a:ext cx="438652" cy="448830"/>
          </a:xfrm>
        </p:spPr>
        <p:txBody>
          <a:bodyPr>
            <a:normAutofit/>
          </a:bodyPr>
          <a:lstStyle/>
          <a:p>
            <a:pPr>
              <a:spcAft>
                <a:spcPts val="600"/>
              </a:spcAft>
            </a:pPr>
            <a:fld id="{13D2E340-0663-474B-992C-9192B5C45E57}" type="slidenum">
              <a:rPr lang="en-US" noProof="0">
                <a:solidFill>
                  <a:schemeClr val="tx1"/>
                </a:solidFill>
              </a:rPr>
              <a:pPr>
                <a:spcAft>
                  <a:spcPts val="600"/>
                </a:spcAft>
              </a:pPr>
              <a:t>11</a:t>
            </a:fld>
            <a:endParaRPr lang="en-US" noProof="0">
              <a:solidFill>
                <a:schemeClr val="tx1"/>
              </a:solidFill>
            </a:endParaRPr>
          </a:p>
        </p:txBody>
      </p:sp>
      <mc:AlternateContent xmlns:mc="http://schemas.openxmlformats.org/markup-compatibility/2006" xmlns:a14="http://schemas.microsoft.com/office/drawing/2010/main">
        <mc:Choice Requires="a14">
          <p:graphicFrame>
            <p:nvGraphicFramePr>
              <p:cNvPr id="8" name="Tablo 3"/>
              <p:cNvGraphicFramePr>
                <a:graphicFrameLocks noGrp="1"/>
              </p:cNvGraphicFramePr>
              <p:nvPr>
                <p:ph idx="1"/>
                <p:extLst>
                  <p:ext uri="{D42A27DB-BD31-4B8C-83A1-F6EECF244321}">
                    <p14:modId xmlns:p14="http://schemas.microsoft.com/office/powerpoint/2010/main" val="2457948472"/>
                  </p:ext>
                </p:extLst>
              </p:nvPr>
            </p:nvGraphicFramePr>
            <p:xfrm>
              <a:off x="4494654" y="1200439"/>
              <a:ext cx="7240148" cy="4457123"/>
            </p:xfrm>
            <a:graphic>
              <a:graphicData uri="http://schemas.openxmlformats.org/drawingml/2006/table">
                <a:tbl>
                  <a:tblPr firstRow="1" bandRow="1">
                    <a:tableStyleId>{073A0DAA-6AF3-43AB-8588-CEC1D06C72B9}</a:tableStyleId>
                  </a:tblPr>
                  <a:tblGrid>
                    <a:gridCol w="1329525">
                      <a:extLst>
                        <a:ext uri="{9D8B030D-6E8A-4147-A177-3AD203B41FA5}">
                          <a16:colId xmlns:a16="http://schemas.microsoft.com/office/drawing/2014/main" val="3031789822"/>
                        </a:ext>
                      </a:extLst>
                    </a:gridCol>
                    <a:gridCol w="1529671">
                      <a:extLst>
                        <a:ext uri="{9D8B030D-6E8A-4147-A177-3AD203B41FA5}">
                          <a16:colId xmlns:a16="http://schemas.microsoft.com/office/drawing/2014/main" val="20000"/>
                        </a:ext>
                      </a:extLst>
                    </a:gridCol>
                    <a:gridCol w="1899786">
                      <a:extLst>
                        <a:ext uri="{9D8B030D-6E8A-4147-A177-3AD203B41FA5}">
                          <a16:colId xmlns:a16="http://schemas.microsoft.com/office/drawing/2014/main" val="20001"/>
                        </a:ext>
                      </a:extLst>
                    </a:gridCol>
                    <a:gridCol w="2481166">
                      <a:extLst>
                        <a:ext uri="{9D8B030D-6E8A-4147-A177-3AD203B41FA5}">
                          <a16:colId xmlns:a16="http://schemas.microsoft.com/office/drawing/2014/main" val="20002"/>
                        </a:ext>
                      </a:extLst>
                    </a:gridCol>
                  </a:tblGrid>
                  <a:tr h="2188583">
                    <a:tc>
                      <a:txBody>
                        <a:bodyPr/>
                        <a:lstStyle/>
                        <a:p>
                          <a:pPr algn="ctr"/>
                          <a:r>
                            <a:rPr lang="tr-TR" sz="2600" b="1" dirty="0" err="1">
                              <a:solidFill>
                                <a:schemeClr val="tx1"/>
                              </a:solidFill>
                              <a:latin typeface="+mj-lt"/>
                            </a:rPr>
                            <a:t>Asset</a:t>
                          </a:r>
                          <a:endParaRPr lang="en-US" sz="2600" b="1" dirty="0">
                            <a:solidFill>
                              <a:schemeClr val="tx1"/>
                            </a:solidFill>
                            <a:latin typeface="+mj-lt"/>
                          </a:endParaRPr>
                        </a:p>
                      </a:txBody>
                      <a:tcPr marL="134054" marR="134054" marT="67027" marB="67027" anchor="ctr">
                        <a:lnL>
                          <a:noFill/>
                        </a:lnL>
                        <a:lnR>
                          <a:noFill/>
                        </a:lnR>
                        <a:lnT>
                          <a:noFill/>
                        </a:lnT>
                        <a:lnB w="19050" cap="flat" cmpd="sng" algn="ctr">
                          <a:solidFill>
                            <a:schemeClr val="accent1"/>
                          </a:solidFill>
                          <a:prstDash val="solid"/>
                          <a:round/>
                          <a:headEnd type="none" w="med" len="med"/>
                          <a:tailEnd type="none" w="med" len="med"/>
                        </a:lnB>
                        <a:noFill/>
                      </a:tcPr>
                    </a:tc>
                    <a:tc>
                      <a:txBody>
                        <a:bodyPr/>
                        <a:lstStyle/>
                        <a:p>
                          <a:pPr algn="ctr"/>
                          <a:r>
                            <a:rPr lang="tr-TR" sz="2600" b="1" dirty="0" err="1">
                              <a:solidFill>
                                <a:schemeClr val="tx1"/>
                              </a:solidFill>
                              <a:latin typeface="+mj-lt"/>
                            </a:rPr>
                            <a:t>Weight</a:t>
                          </a:r>
                          <a:r>
                            <a:rPr lang="tr-TR" sz="2600" b="1" dirty="0">
                              <a:solidFill>
                                <a:schemeClr val="tx1"/>
                              </a:solidFill>
                              <a:latin typeface="+mj-lt"/>
                            </a:rPr>
                            <a:t> (</a:t>
                          </a:r>
                          <a14:m>
                            <m:oMath xmlns:m="http://schemas.openxmlformats.org/officeDocument/2006/math">
                              <m:sSub>
                                <m:sSubPr>
                                  <m:ctrlPr>
                                    <a:rPr lang="tr-TR" sz="2600" b="1" i="1" smtClean="0">
                                      <a:solidFill>
                                        <a:schemeClr val="tx1"/>
                                      </a:solidFill>
                                      <a:latin typeface="Cambria Math" panose="02040503050406030204" pitchFamily="18" charset="0"/>
                                    </a:rPr>
                                  </m:ctrlPr>
                                </m:sSubPr>
                                <m:e>
                                  <m:r>
                                    <a:rPr lang="tr-TR" sz="2600" b="1" i="1" smtClean="0">
                                      <a:solidFill>
                                        <a:schemeClr val="tx1"/>
                                      </a:solidFill>
                                      <a:latin typeface="Cambria Math" panose="02040503050406030204" pitchFamily="18" charset="0"/>
                                      <a:ea typeface="Cambria Math" panose="02040503050406030204" pitchFamily="18" charset="0"/>
                                    </a:rPr>
                                    <m:t>𝝎</m:t>
                                  </m:r>
                                  <m:r>
                                    <m:rPr>
                                      <m:nor/>
                                    </m:rPr>
                                    <a:rPr lang="en-US" sz="2600" b="1" dirty="0">
                                      <a:solidFill>
                                        <a:schemeClr val="tx1"/>
                                      </a:solidFill>
                                      <a:latin typeface="+mj-lt"/>
                                    </a:rPr>
                                    <m:t> </m:t>
                                  </m:r>
                                </m:e>
                                <m:sub>
                                  <m:r>
                                    <a:rPr lang="tr-TR" sz="2600" b="1" i="1" smtClean="0">
                                      <a:solidFill>
                                        <a:schemeClr val="tx1"/>
                                      </a:solidFill>
                                      <a:latin typeface="Cambria Math" panose="02040503050406030204" pitchFamily="18" charset="0"/>
                                    </a:rPr>
                                    <m:t>𝒊</m:t>
                                  </m:r>
                                </m:sub>
                              </m:sSub>
                              <m:r>
                                <a:rPr lang="tr-TR" sz="2600" b="1" i="1" smtClean="0">
                                  <a:solidFill>
                                    <a:schemeClr val="tx1"/>
                                  </a:solidFill>
                                  <a:latin typeface="Cambria Math" panose="02040503050406030204" pitchFamily="18" charset="0"/>
                                </a:rPr>
                                <m:t>)</m:t>
                              </m:r>
                            </m:oMath>
                          </a14:m>
                          <a:endParaRPr lang="en-US" sz="2600" b="1" dirty="0">
                            <a:solidFill>
                              <a:schemeClr val="tx1"/>
                            </a:solidFill>
                            <a:latin typeface="+mj-lt"/>
                          </a:endParaRPr>
                        </a:p>
                      </a:txBody>
                      <a:tcPr marL="134054" marR="134054" marT="67027" marB="67027" anchor="ctr">
                        <a:lnL>
                          <a:noFill/>
                        </a:lnL>
                        <a:lnR>
                          <a:noFill/>
                        </a:lnR>
                        <a:lnT>
                          <a:noFill/>
                        </a:lnT>
                        <a:lnB w="19050">
                          <a:solidFill>
                            <a:schemeClr val="accent1"/>
                          </a:solidFill>
                        </a:lnB>
                        <a:noFill/>
                      </a:tcPr>
                    </a:tc>
                    <a:tc>
                      <a:txBody>
                        <a:bodyPr/>
                        <a:lstStyle/>
                        <a:p>
                          <a:pPr algn="ctr"/>
                          <a:r>
                            <a:rPr lang="tr-TR" sz="2600" b="1">
                              <a:solidFill>
                                <a:schemeClr val="tx1"/>
                              </a:solidFill>
                              <a:latin typeface="+mj-lt"/>
                            </a:rPr>
                            <a:t>Expected Return of</a:t>
                          </a:r>
                          <a:r>
                            <a:rPr lang="tr-TR" sz="2600" b="1" baseline="0">
                              <a:solidFill>
                                <a:schemeClr val="tx1"/>
                              </a:solidFill>
                              <a:latin typeface="+mj-lt"/>
                            </a:rPr>
                            <a:t> Security </a:t>
                          </a:r>
                          <a14:m>
                            <m:oMath xmlns:m="http://schemas.openxmlformats.org/officeDocument/2006/math">
                              <m:sSub>
                                <m:sSubPr>
                                  <m:ctrlPr>
                                    <a:rPr lang="tr-TR" sz="2600" b="1" i="1" baseline="0" smtClean="0">
                                      <a:solidFill>
                                        <a:schemeClr val="tx1"/>
                                      </a:solidFill>
                                      <a:latin typeface="Cambria Math" panose="02040503050406030204" pitchFamily="18" charset="0"/>
                                    </a:rPr>
                                  </m:ctrlPr>
                                </m:sSubPr>
                                <m:e>
                                  <m:r>
                                    <a:rPr lang="tr-TR" sz="2600" b="1" i="1" baseline="0" smtClean="0">
                                      <a:solidFill>
                                        <a:schemeClr val="tx1"/>
                                      </a:solidFill>
                                      <a:latin typeface="Cambria Math" panose="02040503050406030204" pitchFamily="18" charset="0"/>
                                    </a:rPr>
                                    <m:t>𝑬</m:t>
                                  </m:r>
                                  <m:r>
                                    <a:rPr lang="tr-TR" sz="2600" b="1" i="1" baseline="0" smtClean="0">
                                      <a:solidFill>
                                        <a:schemeClr val="tx1"/>
                                      </a:solidFill>
                                      <a:latin typeface="Cambria Math" panose="02040503050406030204" pitchFamily="18" charset="0"/>
                                    </a:rPr>
                                    <m:t>(</m:t>
                                  </m:r>
                                  <m:r>
                                    <a:rPr lang="tr-TR" sz="2600" b="1" i="1" baseline="0" smtClean="0">
                                      <a:solidFill>
                                        <a:schemeClr val="tx1"/>
                                      </a:solidFill>
                                      <a:latin typeface="Cambria Math" panose="02040503050406030204" pitchFamily="18" charset="0"/>
                                    </a:rPr>
                                    <m:t>𝑹</m:t>
                                  </m:r>
                                </m:e>
                                <m:sub>
                                  <m:r>
                                    <a:rPr lang="tr-TR" sz="2600" b="1" i="1" baseline="0" smtClean="0">
                                      <a:solidFill>
                                        <a:schemeClr val="tx1"/>
                                      </a:solidFill>
                                      <a:latin typeface="Cambria Math" panose="02040503050406030204" pitchFamily="18" charset="0"/>
                                    </a:rPr>
                                    <m:t>𝒊</m:t>
                                  </m:r>
                                </m:sub>
                              </m:sSub>
                              <m:r>
                                <a:rPr lang="tr-TR" sz="2600" b="1" i="1" baseline="0" smtClean="0">
                                  <a:solidFill>
                                    <a:schemeClr val="tx1"/>
                                  </a:solidFill>
                                  <a:latin typeface="Cambria Math" panose="02040503050406030204" pitchFamily="18" charset="0"/>
                                </a:rPr>
                                <m:t>)</m:t>
                              </m:r>
                            </m:oMath>
                          </a14:m>
                          <a:endParaRPr lang="en-US" sz="2600" b="1">
                            <a:solidFill>
                              <a:schemeClr val="tx1"/>
                            </a:solidFill>
                            <a:latin typeface="+mj-lt"/>
                          </a:endParaRPr>
                        </a:p>
                      </a:txBody>
                      <a:tcPr marL="134054" marR="134054" marT="67027" marB="67027" anchor="ctr">
                        <a:lnL>
                          <a:noFill/>
                        </a:lnL>
                        <a:lnR>
                          <a:noFill/>
                        </a:lnR>
                        <a:lnT>
                          <a:noFill/>
                        </a:lnT>
                        <a:lnB w="19050" cap="flat" cmpd="sng" algn="ctr">
                          <a:solidFill>
                            <a:schemeClr val="accent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tr-TR" sz="2600" b="1">
                            <a:solidFill>
                              <a:schemeClr val="tx1"/>
                            </a:solidFill>
                            <a:latin typeface="+mj-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tr-TR" sz="2600" b="1">
                              <a:solidFill>
                                <a:schemeClr val="tx1"/>
                              </a:solidFill>
                              <a:latin typeface="+mj-lt"/>
                            </a:rPr>
                            <a:t>Expected Portfolio</a:t>
                          </a:r>
                          <a:r>
                            <a:rPr lang="tr-TR" sz="2600" b="1" baseline="0">
                              <a:solidFill>
                                <a:schemeClr val="tx1"/>
                              </a:solidFill>
                              <a:latin typeface="+mj-lt"/>
                            </a:rPr>
                            <a:t> Return </a:t>
                          </a:r>
                          <a14:m>
                            <m:oMath xmlns:m="http://schemas.openxmlformats.org/officeDocument/2006/math">
                              <m:sSub>
                                <m:sSubPr>
                                  <m:ctrlPr>
                                    <a:rPr lang="tr-TR" sz="2600" b="1" i="1" baseline="0" smtClean="0">
                                      <a:solidFill>
                                        <a:schemeClr val="tx1"/>
                                      </a:solidFill>
                                      <a:latin typeface="Cambria Math" panose="02040503050406030204" pitchFamily="18" charset="0"/>
                                    </a:rPr>
                                  </m:ctrlPr>
                                </m:sSubPr>
                                <m:e>
                                  <m:r>
                                    <a:rPr lang="tr-TR" sz="2600" b="1" i="1" baseline="0" smtClean="0">
                                      <a:solidFill>
                                        <a:schemeClr val="tx1"/>
                                      </a:solidFill>
                                      <a:latin typeface="Cambria Math" panose="02040503050406030204" pitchFamily="18" charset="0"/>
                                    </a:rPr>
                                    <m:t>𝑬</m:t>
                                  </m:r>
                                  <m:r>
                                    <a:rPr lang="tr-TR" sz="2600" b="1" i="1" baseline="0" smtClean="0">
                                      <a:solidFill>
                                        <a:schemeClr val="tx1"/>
                                      </a:solidFill>
                                      <a:latin typeface="Cambria Math" panose="02040503050406030204" pitchFamily="18" charset="0"/>
                                    </a:rPr>
                                    <m:t>(</m:t>
                                  </m:r>
                                  <m:r>
                                    <a:rPr lang="tr-TR" sz="2600" b="1" i="1" baseline="0" smtClean="0">
                                      <a:solidFill>
                                        <a:schemeClr val="tx1"/>
                                      </a:solidFill>
                                      <a:latin typeface="Cambria Math" panose="02040503050406030204" pitchFamily="18" charset="0"/>
                                    </a:rPr>
                                    <m:t>𝑹</m:t>
                                  </m:r>
                                </m:e>
                                <m:sub>
                                  <m:r>
                                    <a:rPr lang="tr-TR" sz="2600" b="1" i="1" baseline="0" smtClean="0">
                                      <a:solidFill>
                                        <a:schemeClr val="tx1"/>
                                      </a:solidFill>
                                      <a:latin typeface="Cambria Math" panose="02040503050406030204" pitchFamily="18" charset="0"/>
                                    </a:rPr>
                                    <m:t>𝒑</m:t>
                                  </m:r>
                                </m:sub>
                              </m:sSub>
                              <m:r>
                                <a:rPr lang="tr-TR" sz="2600" b="1" i="1" baseline="0" smtClean="0">
                                  <a:solidFill>
                                    <a:schemeClr val="tx1"/>
                                  </a:solidFill>
                                  <a:latin typeface="Cambria Math" panose="02040503050406030204" pitchFamily="18" charset="0"/>
                                </a:rPr>
                                <m:t>)</m:t>
                              </m:r>
                            </m:oMath>
                          </a14:m>
                          <a:endParaRPr lang="en-US" sz="2600" b="1" kern="1200">
                            <a:solidFill>
                              <a:schemeClr val="tx1"/>
                            </a:solidFill>
                            <a:latin typeface="+mn-lt"/>
                            <a:ea typeface="+mn-ea"/>
                            <a:cs typeface="+mn-cs"/>
                          </a:endParaRPr>
                        </a:p>
                        <a:p>
                          <a:pPr algn="ctr"/>
                          <a:endParaRPr lang="en-US" sz="2600" b="1">
                            <a:solidFill>
                              <a:schemeClr val="tx1"/>
                            </a:solidFill>
                            <a:latin typeface="+mj-lt"/>
                          </a:endParaRPr>
                        </a:p>
                      </a:txBody>
                      <a:tcPr marL="134054" marR="134054" marT="67027" marB="67027" anchor="b">
                        <a:lnL>
                          <a:noFill/>
                        </a:lnL>
                        <a:lnR>
                          <a:noFill/>
                        </a:lnR>
                        <a:lnT>
                          <a:noFill/>
                        </a:lnT>
                        <a:lnB w="19050">
                          <a:solidFill>
                            <a:schemeClr val="accent1"/>
                          </a:solidFill>
                        </a:lnB>
                        <a:noFill/>
                      </a:tcPr>
                    </a:tc>
                    <a:extLst>
                      <a:ext uri="{0D108BD9-81ED-4DB2-BD59-A6C34878D82A}">
                        <a16:rowId xmlns:a16="http://schemas.microsoft.com/office/drawing/2014/main" val="10000"/>
                      </a:ext>
                    </a:extLst>
                  </a:tr>
                  <a:tr h="567135">
                    <a:tc>
                      <a:txBody>
                        <a:bodyPr/>
                        <a:lstStyle/>
                        <a:p>
                          <a:pPr algn="ctr"/>
                          <a:r>
                            <a:rPr lang="tr-TR" sz="2600" dirty="0">
                              <a:solidFill>
                                <a:schemeClr val="tx1"/>
                              </a:solidFill>
                              <a:latin typeface="+mj-lt"/>
                            </a:rPr>
                            <a:t>A</a:t>
                          </a:r>
                          <a:endParaRPr lang="en-US" sz="2600" dirty="0">
                            <a:solidFill>
                              <a:schemeClr val="tx1"/>
                            </a:solidFill>
                            <a:latin typeface="+mj-lt"/>
                          </a:endParaRPr>
                        </a:p>
                      </a:txBody>
                      <a:tcPr marL="134054" marR="134054" marT="67027" marB="67027" anchor="ctr">
                        <a:lnL>
                          <a:noFill/>
                        </a:lnL>
                        <a:lnR>
                          <a:noFill/>
                        </a:lnR>
                        <a:lnT w="19050" cap="flat" cmpd="sng" algn="ctr">
                          <a:solidFill>
                            <a:schemeClr val="accent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ctr"/>
                          <a:r>
                            <a:rPr lang="tr-TR" sz="2600" dirty="0">
                              <a:solidFill>
                                <a:schemeClr val="tx1"/>
                              </a:solidFill>
                              <a:latin typeface="+mj-lt"/>
                            </a:rPr>
                            <a:t>0,20</a:t>
                          </a:r>
                          <a:endParaRPr lang="en-US" sz="2600" dirty="0">
                            <a:solidFill>
                              <a:schemeClr val="tx1"/>
                            </a:solidFill>
                            <a:latin typeface="+mj-lt"/>
                          </a:endParaRPr>
                        </a:p>
                      </a:txBody>
                      <a:tcPr marL="134054" marR="134054" marT="67027" marB="67027" anchor="ctr">
                        <a:lnL>
                          <a:noFill/>
                        </a:lnL>
                        <a:lnR>
                          <a:noFill/>
                        </a:lnR>
                        <a:lnT w="19050">
                          <a:solidFill>
                            <a:schemeClr val="accent1"/>
                          </a:solidFill>
                        </a:lnT>
                        <a:lnB w="3175">
                          <a:solidFill>
                            <a:schemeClr val="tx1"/>
                          </a:solidFill>
                        </a:lnB>
                        <a:noFill/>
                      </a:tcPr>
                    </a:tc>
                    <a:tc>
                      <a:txBody>
                        <a:bodyPr/>
                        <a:lstStyle/>
                        <a:p>
                          <a:pPr algn="ctr"/>
                          <a:r>
                            <a:rPr lang="tr-TR" sz="2600">
                              <a:solidFill>
                                <a:schemeClr val="tx1"/>
                              </a:solidFill>
                              <a:latin typeface="+mj-lt"/>
                            </a:rPr>
                            <a:t>0,20</a:t>
                          </a:r>
                          <a:endParaRPr lang="en-US" sz="2600">
                            <a:solidFill>
                              <a:schemeClr val="tx1"/>
                            </a:solidFill>
                            <a:latin typeface="+mj-lt"/>
                          </a:endParaRPr>
                        </a:p>
                      </a:txBody>
                      <a:tcPr marL="134054" marR="134054" marT="67027" marB="67027" anchor="ctr">
                        <a:lnL>
                          <a:noFill/>
                        </a:lnL>
                        <a:lnR>
                          <a:noFill/>
                        </a:lnR>
                        <a:lnT w="19050" cap="flat" cmpd="sng" algn="ctr">
                          <a:solidFill>
                            <a:schemeClr val="accent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ctr"/>
                          <a:r>
                            <a:rPr lang="tr-TR" sz="2600">
                              <a:solidFill>
                                <a:schemeClr val="tx1"/>
                              </a:solidFill>
                              <a:latin typeface="+mj-lt"/>
                            </a:rPr>
                            <a:t>0,0400</a:t>
                          </a:r>
                          <a:endParaRPr lang="en-US" sz="2600">
                            <a:solidFill>
                              <a:schemeClr val="tx1"/>
                            </a:solidFill>
                            <a:latin typeface="+mj-lt"/>
                          </a:endParaRPr>
                        </a:p>
                      </a:txBody>
                      <a:tcPr marL="134054" marR="134054" marT="67027" marB="67027" anchor="ctr">
                        <a:lnL>
                          <a:noFill/>
                        </a:lnL>
                        <a:lnR>
                          <a:noFill/>
                        </a:lnR>
                        <a:lnT w="19050">
                          <a:solidFill>
                            <a:schemeClr val="accent1"/>
                          </a:solidFill>
                        </a:lnT>
                        <a:lnB w="3175">
                          <a:solidFill>
                            <a:schemeClr val="tx1"/>
                          </a:solidFill>
                        </a:lnB>
                        <a:noFill/>
                      </a:tcPr>
                    </a:tc>
                    <a:extLst>
                      <a:ext uri="{0D108BD9-81ED-4DB2-BD59-A6C34878D82A}">
                        <a16:rowId xmlns:a16="http://schemas.microsoft.com/office/drawing/2014/main" val="10001"/>
                      </a:ext>
                    </a:extLst>
                  </a:tr>
                  <a:tr h="567135">
                    <a:tc>
                      <a:txBody>
                        <a:bodyPr/>
                        <a:lstStyle/>
                        <a:p>
                          <a:pPr algn="ctr"/>
                          <a:r>
                            <a:rPr lang="tr-TR" sz="2600" dirty="0">
                              <a:solidFill>
                                <a:schemeClr val="tx1"/>
                              </a:solidFill>
                              <a:latin typeface="+mj-lt"/>
                            </a:rPr>
                            <a:t>B</a:t>
                          </a:r>
                        </a:p>
                      </a:txBody>
                      <a:tcPr marL="134054" marR="134054" marT="67027" marB="67027"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ctr"/>
                          <a:r>
                            <a:rPr lang="tr-TR" sz="2600">
                              <a:solidFill>
                                <a:schemeClr val="tx1"/>
                              </a:solidFill>
                              <a:latin typeface="+mj-lt"/>
                            </a:rPr>
                            <a:t>0,30</a:t>
                          </a:r>
                        </a:p>
                      </a:txBody>
                      <a:tcPr marL="134054" marR="134054" marT="67027" marB="67027" anchor="ctr">
                        <a:lnL>
                          <a:noFill/>
                        </a:lnL>
                        <a:lnR>
                          <a:noFill/>
                        </a:lnR>
                        <a:lnT w="3175">
                          <a:solidFill>
                            <a:schemeClr val="tx1"/>
                          </a:solidFill>
                        </a:lnT>
                        <a:lnB w="3175">
                          <a:solidFill>
                            <a:schemeClr val="tx1"/>
                          </a:solidFill>
                        </a:lnB>
                        <a:noFill/>
                      </a:tcPr>
                    </a:tc>
                    <a:tc>
                      <a:txBody>
                        <a:bodyPr/>
                        <a:lstStyle/>
                        <a:p>
                          <a:pPr algn="ctr"/>
                          <a:r>
                            <a:rPr lang="tr-TR" sz="2600">
                              <a:solidFill>
                                <a:schemeClr val="tx1"/>
                              </a:solidFill>
                              <a:latin typeface="+mj-lt"/>
                            </a:rPr>
                            <a:t>0,10</a:t>
                          </a:r>
                          <a:endParaRPr lang="en-US" sz="2600">
                            <a:solidFill>
                              <a:schemeClr val="tx1"/>
                            </a:solidFill>
                            <a:latin typeface="+mj-lt"/>
                          </a:endParaRPr>
                        </a:p>
                      </a:txBody>
                      <a:tcPr marL="134054" marR="134054" marT="67027" marB="67027"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ctr"/>
                          <a:r>
                            <a:rPr lang="tr-TR" sz="2600">
                              <a:solidFill>
                                <a:schemeClr val="tx1"/>
                              </a:solidFill>
                              <a:latin typeface="+mj-lt"/>
                            </a:rPr>
                            <a:t>0,0300</a:t>
                          </a:r>
                          <a:endParaRPr lang="en-US" sz="2600">
                            <a:solidFill>
                              <a:schemeClr val="tx1"/>
                            </a:solidFill>
                            <a:latin typeface="+mj-lt"/>
                          </a:endParaRPr>
                        </a:p>
                      </a:txBody>
                      <a:tcPr marL="134054" marR="134054" marT="67027" marB="67027" anchor="ctr">
                        <a:lnL>
                          <a:noFill/>
                        </a:lnL>
                        <a:lnR>
                          <a:noFill/>
                        </a:lnR>
                        <a:lnT w="3175">
                          <a:solidFill>
                            <a:schemeClr val="tx1"/>
                          </a:solidFill>
                        </a:lnT>
                        <a:lnB w="3175">
                          <a:solidFill>
                            <a:schemeClr val="tx1"/>
                          </a:solidFill>
                        </a:lnB>
                        <a:noFill/>
                      </a:tcPr>
                    </a:tc>
                    <a:extLst>
                      <a:ext uri="{0D108BD9-81ED-4DB2-BD59-A6C34878D82A}">
                        <a16:rowId xmlns:a16="http://schemas.microsoft.com/office/drawing/2014/main" val="10002"/>
                      </a:ext>
                    </a:extLst>
                  </a:tr>
                  <a:tr h="567135">
                    <a:tc>
                      <a:txBody>
                        <a:bodyPr/>
                        <a:lstStyle/>
                        <a:p>
                          <a:pPr algn="ctr"/>
                          <a:r>
                            <a:rPr lang="tr-TR" sz="2600" dirty="0">
                              <a:solidFill>
                                <a:schemeClr val="tx1"/>
                              </a:solidFill>
                              <a:latin typeface="+mj-lt"/>
                            </a:rPr>
                            <a:t>C</a:t>
                          </a:r>
                          <a:endParaRPr lang="en-US" sz="2600" dirty="0">
                            <a:solidFill>
                              <a:schemeClr val="tx1"/>
                            </a:solidFill>
                            <a:latin typeface="+mj-lt"/>
                          </a:endParaRPr>
                        </a:p>
                      </a:txBody>
                      <a:tcPr marL="134054" marR="134054" marT="67027" marB="67027"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ctr"/>
                          <a:r>
                            <a:rPr lang="tr-TR" sz="2600">
                              <a:solidFill>
                                <a:schemeClr val="tx1"/>
                              </a:solidFill>
                              <a:latin typeface="+mj-lt"/>
                            </a:rPr>
                            <a:t>0,50</a:t>
                          </a:r>
                          <a:endParaRPr lang="en-US" sz="2600">
                            <a:solidFill>
                              <a:schemeClr val="tx1"/>
                            </a:solidFill>
                            <a:latin typeface="+mj-lt"/>
                          </a:endParaRPr>
                        </a:p>
                      </a:txBody>
                      <a:tcPr marL="134054" marR="134054" marT="67027" marB="67027" anchor="ctr">
                        <a:lnL>
                          <a:noFill/>
                        </a:lnL>
                        <a:lnR>
                          <a:noFill/>
                        </a:lnR>
                        <a:lnT w="3175">
                          <a:solidFill>
                            <a:schemeClr val="tx1"/>
                          </a:solidFill>
                        </a:lnT>
                        <a:lnB w="3175">
                          <a:solidFill>
                            <a:schemeClr val="tx1"/>
                          </a:solidFill>
                        </a:lnB>
                        <a:noFill/>
                      </a:tcPr>
                    </a:tc>
                    <a:tc>
                      <a:txBody>
                        <a:bodyPr/>
                        <a:lstStyle/>
                        <a:p>
                          <a:pPr algn="ctr"/>
                          <a:r>
                            <a:rPr lang="tr-TR" sz="2600">
                              <a:solidFill>
                                <a:schemeClr val="tx1"/>
                              </a:solidFill>
                              <a:latin typeface="+mj-lt"/>
                            </a:rPr>
                            <a:t>0,12</a:t>
                          </a:r>
                          <a:endParaRPr lang="en-US" sz="2600">
                            <a:solidFill>
                              <a:schemeClr val="tx1"/>
                            </a:solidFill>
                            <a:latin typeface="+mj-lt"/>
                          </a:endParaRPr>
                        </a:p>
                      </a:txBody>
                      <a:tcPr marL="134054" marR="134054" marT="67027" marB="67027"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ctr"/>
                          <a:r>
                            <a:rPr lang="tr-TR" sz="2600">
                              <a:solidFill>
                                <a:schemeClr val="tx1"/>
                              </a:solidFill>
                              <a:latin typeface="+mj-lt"/>
                            </a:rPr>
                            <a:t>0,0600</a:t>
                          </a:r>
                          <a:endParaRPr lang="en-US" sz="2600">
                            <a:solidFill>
                              <a:schemeClr val="tx1"/>
                            </a:solidFill>
                            <a:latin typeface="+mj-lt"/>
                          </a:endParaRPr>
                        </a:p>
                      </a:txBody>
                      <a:tcPr marL="134054" marR="134054" marT="67027" marB="67027" anchor="ctr">
                        <a:lnL>
                          <a:noFill/>
                        </a:lnL>
                        <a:lnR>
                          <a:noFill/>
                        </a:lnR>
                        <a:lnT w="3175">
                          <a:solidFill>
                            <a:schemeClr val="tx1"/>
                          </a:solidFill>
                        </a:lnT>
                        <a:lnB w="3175">
                          <a:solidFill>
                            <a:schemeClr val="tx1"/>
                          </a:solidFill>
                        </a:lnB>
                        <a:noFill/>
                      </a:tcPr>
                    </a:tc>
                    <a:extLst>
                      <a:ext uri="{0D108BD9-81ED-4DB2-BD59-A6C34878D82A}">
                        <a16:rowId xmlns:a16="http://schemas.microsoft.com/office/drawing/2014/main" val="10003"/>
                      </a:ext>
                    </a:extLst>
                  </a:tr>
                  <a:tr h="567135">
                    <a:tc>
                      <a:txBody>
                        <a:bodyPr/>
                        <a:lstStyle/>
                        <a:p>
                          <a:pPr algn="ctr"/>
                          <a:endParaRPr lang="en-US" sz="2600" dirty="0">
                            <a:solidFill>
                              <a:schemeClr val="tx1"/>
                            </a:solidFill>
                            <a:latin typeface="+mj-lt"/>
                          </a:endParaRPr>
                        </a:p>
                      </a:txBody>
                      <a:tcPr marL="134054" marR="134054" marT="67027" marB="67027" anchor="ctr">
                        <a:lnL>
                          <a:noFill/>
                        </a:lnL>
                        <a:lnR>
                          <a:noFill/>
                        </a:lnR>
                        <a:lnT w="3175" cap="flat" cmpd="sng" algn="ctr">
                          <a:solidFill>
                            <a:schemeClr val="tx1"/>
                          </a:solidFill>
                          <a:prstDash val="solid"/>
                          <a:round/>
                          <a:headEnd type="none" w="med" len="med"/>
                          <a:tailEnd type="none" w="med" len="med"/>
                        </a:lnT>
                        <a:lnB w="12700">
                          <a:solidFill>
                            <a:schemeClr val="accent1"/>
                          </a:solidFill>
                        </a:lnB>
                        <a:noFill/>
                      </a:tcPr>
                    </a:tc>
                    <a:tc>
                      <a:txBody>
                        <a:bodyPr/>
                        <a:lstStyle/>
                        <a:p>
                          <a:pPr algn="ctr"/>
                          <a:endParaRPr lang="en-US" sz="2600">
                            <a:solidFill>
                              <a:schemeClr val="tx1"/>
                            </a:solidFill>
                            <a:latin typeface="+mj-lt"/>
                          </a:endParaRPr>
                        </a:p>
                      </a:txBody>
                      <a:tcPr marL="134054" marR="134054" marT="67027" marB="67027" anchor="ctr">
                        <a:lnL>
                          <a:noFill/>
                        </a:lnL>
                        <a:lnR>
                          <a:noFill/>
                        </a:lnR>
                        <a:lnT w="3175">
                          <a:solidFill>
                            <a:schemeClr val="tx1"/>
                          </a:solidFill>
                        </a:lnT>
                        <a:lnB w="12700">
                          <a:solidFill>
                            <a:schemeClr val="accent1"/>
                          </a:solidFill>
                        </a:lnB>
                        <a:noFill/>
                      </a:tcPr>
                    </a:tc>
                    <a:tc>
                      <a:txBody>
                        <a:bodyPr/>
                        <a:lstStyle/>
                        <a:p>
                          <a:pPr algn="r"/>
                          <a:r>
                            <a:rPr lang="tr-TR" sz="2600" dirty="0">
                              <a:solidFill>
                                <a:schemeClr val="tx1"/>
                              </a:solidFill>
                              <a:latin typeface="+mj-lt"/>
                            </a:rPr>
                            <a:t>TOTAL</a:t>
                          </a:r>
                          <a:endParaRPr lang="en-US" sz="2600" dirty="0">
                            <a:solidFill>
                              <a:schemeClr val="tx1"/>
                            </a:solidFill>
                            <a:latin typeface="+mj-lt"/>
                          </a:endParaRPr>
                        </a:p>
                      </a:txBody>
                      <a:tcPr marL="134054" marR="134054" marT="67027" marB="67027" anchor="ctr">
                        <a:lnL>
                          <a:noFill/>
                        </a:lnL>
                        <a:lnR>
                          <a:noFill/>
                        </a:lnR>
                        <a:lnT w="3175" cap="flat" cmpd="sng" algn="ctr">
                          <a:solidFill>
                            <a:schemeClr val="tx1"/>
                          </a:solidFill>
                          <a:prstDash val="solid"/>
                          <a:round/>
                          <a:headEnd type="none" w="med" len="med"/>
                          <a:tailEnd type="none" w="med" len="med"/>
                        </a:lnT>
                        <a:lnB w="12700">
                          <a:solidFill>
                            <a:schemeClr val="accent1"/>
                          </a:solidFill>
                        </a:lnB>
                        <a:noFill/>
                      </a:tcPr>
                    </a:tc>
                    <a:tc>
                      <a:txBody>
                        <a:bodyPr/>
                        <a:lstStyle/>
                        <a:p>
                          <a:pPr algn="ctr"/>
                          <a:r>
                            <a:rPr lang="tr-TR" sz="2600" dirty="0">
                              <a:solidFill>
                                <a:schemeClr val="tx1"/>
                              </a:solidFill>
                              <a:latin typeface="+mj-lt"/>
                            </a:rPr>
                            <a:t>0,1300 = 13%</a:t>
                          </a:r>
                          <a:endParaRPr lang="en-US" sz="2600" dirty="0">
                            <a:solidFill>
                              <a:schemeClr val="tx1"/>
                            </a:solidFill>
                            <a:latin typeface="+mj-lt"/>
                          </a:endParaRPr>
                        </a:p>
                      </a:txBody>
                      <a:tcPr marL="134054" marR="134054" marT="67027" marB="67027" anchor="ctr">
                        <a:lnL>
                          <a:noFill/>
                        </a:lnL>
                        <a:lnR>
                          <a:noFill/>
                        </a:lnR>
                        <a:lnT w="3175">
                          <a:solidFill>
                            <a:schemeClr val="tx1"/>
                          </a:solidFill>
                        </a:lnT>
                        <a:lnB w="12700">
                          <a:solidFill>
                            <a:schemeClr val="accent1"/>
                          </a:solidFill>
                        </a:lnB>
                        <a:noFill/>
                      </a:tcPr>
                    </a:tc>
                    <a:extLst>
                      <a:ext uri="{0D108BD9-81ED-4DB2-BD59-A6C34878D82A}">
                        <a16:rowId xmlns:a16="http://schemas.microsoft.com/office/drawing/2014/main" val="10005"/>
                      </a:ext>
                    </a:extLst>
                  </a:tr>
                </a:tbl>
              </a:graphicData>
            </a:graphic>
          </p:graphicFrame>
        </mc:Choice>
        <mc:Fallback xmlns="">
          <p:graphicFrame>
            <p:nvGraphicFramePr>
              <p:cNvPr id="8" name="Tablo 3"/>
              <p:cNvGraphicFramePr>
                <a:graphicFrameLocks noGrp="1"/>
              </p:cNvGraphicFramePr>
              <p:nvPr>
                <p:ph idx="1"/>
                <p:extLst>
                  <p:ext uri="{D42A27DB-BD31-4B8C-83A1-F6EECF244321}">
                    <p14:modId xmlns:p14="http://schemas.microsoft.com/office/powerpoint/2010/main" val="2457948472"/>
                  </p:ext>
                </p:extLst>
              </p:nvPr>
            </p:nvGraphicFramePr>
            <p:xfrm>
              <a:off x="4494654" y="1200439"/>
              <a:ext cx="7240148" cy="4457123"/>
            </p:xfrm>
            <a:graphic>
              <a:graphicData uri="http://schemas.openxmlformats.org/drawingml/2006/table">
                <a:tbl>
                  <a:tblPr firstRow="1" bandRow="1">
                    <a:tableStyleId>{073A0DAA-6AF3-43AB-8588-CEC1D06C72B9}</a:tableStyleId>
                  </a:tblPr>
                  <a:tblGrid>
                    <a:gridCol w="1329525">
                      <a:extLst>
                        <a:ext uri="{9D8B030D-6E8A-4147-A177-3AD203B41FA5}">
                          <a16:colId xmlns:a16="http://schemas.microsoft.com/office/drawing/2014/main" val="3031789822"/>
                        </a:ext>
                      </a:extLst>
                    </a:gridCol>
                    <a:gridCol w="1529671">
                      <a:extLst>
                        <a:ext uri="{9D8B030D-6E8A-4147-A177-3AD203B41FA5}">
                          <a16:colId xmlns:a16="http://schemas.microsoft.com/office/drawing/2014/main" val="20000"/>
                        </a:ext>
                      </a:extLst>
                    </a:gridCol>
                    <a:gridCol w="1899786">
                      <a:extLst>
                        <a:ext uri="{9D8B030D-6E8A-4147-A177-3AD203B41FA5}">
                          <a16:colId xmlns:a16="http://schemas.microsoft.com/office/drawing/2014/main" val="20001"/>
                        </a:ext>
                      </a:extLst>
                    </a:gridCol>
                    <a:gridCol w="2481166">
                      <a:extLst>
                        <a:ext uri="{9D8B030D-6E8A-4147-A177-3AD203B41FA5}">
                          <a16:colId xmlns:a16="http://schemas.microsoft.com/office/drawing/2014/main" val="20002"/>
                        </a:ext>
                      </a:extLst>
                    </a:gridCol>
                  </a:tblGrid>
                  <a:tr h="2188583">
                    <a:tc>
                      <a:txBody>
                        <a:bodyPr/>
                        <a:lstStyle/>
                        <a:p>
                          <a:pPr algn="ctr"/>
                          <a:r>
                            <a:rPr lang="tr-TR" sz="2600" b="1" dirty="0" err="1">
                              <a:solidFill>
                                <a:schemeClr val="tx1"/>
                              </a:solidFill>
                              <a:latin typeface="+mj-lt"/>
                            </a:rPr>
                            <a:t>Asset</a:t>
                          </a:r>
                          <a:endParaRPr lang="en-US" sz="2600" b="1" dirty="0">
                            <a:solidFill>
                              <a:schemeClr val="tx1"/>
                            </a:solidFill>
                            <a:latin typeface="+mj-lt"/>
                          </a:endParaRPr>
                        </a:p>
                      </a:txBody>
                      <a:tcPr marL="134054" marR="134054" marT="67027" marB="67027" anchor="ctr">
                        <a:lnL>
                          <a:noFill/>
                        </a:lnL>
                        <a:lnR>
                          <a:noFill/>
                        </a:lnR>
                        <a:lnT>
                          <a:noFill/>
                        </a:lnT>
                        <a:lnB w="19050" cap="flat" cmpd="sng" algn="ctr">
                          <a:solidFill>
                            <a:schemeClr val="accent1"/>
                          </a:solidFill>
                          <a:prstDash val="solid"/>
                          <a:round/>
                          <a:headEnd type="none" w="med" len="med"/>
                          <a:tailEnd type="none" w="med" len="med"/>
                        </a:lnB>
                        <a:noFill/>
                      </a:tcPr>
                    </a:tc>
                    <a:tc>
                      <a:txBody>
                        <a:bodyPr/>
                        <a:lstStyle/>
                        <a:p>
                          <a:endParaRPr lang="tr-TR"/>
                        </a:p>
                      </a:txBody>
                      <a:tcPr marL="134054" marR="134054" marT="67027" marB="67027" anchor="ctr">
                        <a:lnL>
                          <a:noFill/>
                        </a:lnL>
                        <a:lnR>
                          <a:noFill/>
                        </a:lnR>
                        <a:lnT>
                          <a:noFill/>
                        </a:lnT>
                        <a:lnB w="19050">
                          <a:solidFill>
                            <a:schemeClr val="accent1"/>
                          </a:solidFill>
                        </a:lnB>
                        <a:blipFill>
                          <a:blip r:embed="rId2"/>
                          <a:stretch>
                            <a:fillRect l="-86508" r="-285714" b="-108611"/>
                          </a:stretch>
                        </a:blipFill>
                      </a:tcPr>
                    </a:tc>
                    <a:tc>
                      <a:txBody>
                        <a:bodyPr/>
                        <a:lstStyle/>
                        <a:p>
                          <a:endParaRPr lang="tr-TR"/>
                        </a:p>
                      </a:txBody>
                      <a:tcPr marL="134054" marR="134054" marT="67027" marB="67027" anchor="ctr">
                        <a:lnL>
                          <a:noFill/>
                        </a:lnL>
                        <a:lnR>
                          <a:noFill/>
                        </a:lnR>
                        <a:lnT>
                          <a:noFill/>
                        </a:lnT>
                        <a:lnB w="19050" cap="flat" cmpd="sng" algn="ctr">
                          <a:solidFill>
                            <a:schemeClr val="accent1"/>
                          </a:solidFill>
                          <a:prstDash val="solid"/>
                          <a:round/>
                          <a:headEnd type="none" w="med" len="med"/>
                          <a:tailEnd type="none" w="med" len="med"/>
                        </a:lnB>
                        <a:blipFill>
                          <a:blip r:embed="rId2"/>
                          <a:stretch>
                            <a:fillRect l="-150641" r="-130769" b="-108611"/>
                          </a:stretch>
                        </a:blipFill>
                      </a:tcPr>
                    </a:tc>
                    <a:tc>
                      <a:txBody>
                        <a:bodyPr/>
                        <a:lstStyle/>
                        <a:p>
                          <a:endParaRPr lang="tr-TR"/>
                        </a:p>
                      </a:txBody>
                      <a:tcPr marL="134054" marR="134054" marT="67027" marB="67027" anchor="b">
                        <a:lnL>
                          <a:noFill/>
                        </a:lnL>
                        <a:lnR>
                          <a:noFill/>
                        </a:lnR>
                        <a:lnT>
                          <a:noFill/>
                        </a:lnT>
                        <a:lnB w="19050">
                          <a:solidFill>
                            <a:schemeClr val="accent1"/>
                          </a:solidFill>
                        </a:lnB>
                        <a:blipFill>
                          <a:blip r:embed="rId2"/>
                          <a:stretch>
                            <a:fillRect l="-192138" r="-246" b="-108611"/>
                          </a:stretch>
                        </a:blipFill>
                      </a:tcPr>
                    </a:tc>
                    <a:extLst>
                      <a:ext uri="{0D108BD9-81ED-4DB2-BD59-A6C34878D82A}">
                        <a16:rowId xmlns:a16="http://schemas.microsoft.com/office/drawing/2014/main" val="10000"/>
                      </a:ext>
                    </a:extLst>
                  </a:tr>
                  <a:tr h="567135">
                    <a:tc>
                      <a:txBody>
                        <a:bodyPr/>
                        <a:lstStyle/>
                        <a:p>
                          <a:pPr algn="ctr"/>
                          <a:r>
                            <a:rPr lang="tr-TR" sz="2600" dirty="0">
                              <a:solidFill>
                                <a:schemeClr val="tx1"/>
                              </a:solidFill>
                              <a:latin typeface="+mj-lt"/>
                            </a:rPr>
                            <a:t>A</a:t>
                          </a:r>
                          <a:endParaRPr lang="en-US" sz="2600" dirty="0">
                            <a:solidFill>
                              <a:schemeClr val="tx1"/>
                            </a:solidFill>
                            <a:latin typeface="+mj-lt"/>
                          </a:endParaRPr>
                        </a:p>
                      </a:txBody>
                      <a:tcPr marL="134054" marR="134054" marT="67027" marB="67027" anchor="ctr">
                        <a:lnL>
                          <a:noFill/>
                        </a:lnL>
                        <a:lnR>
                          <a:noFill/>
                        </a:lnR>
                        <a:lnT w="19050" cap="flat" cmpd="sng" algn="ctr">
                          <a:solidFill>
                            <a:schemeClr val="accent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ctr"/>
                          <a:r>
                            <a:rPr lang="tr-TR" sz="2600" dirty="0">
                              <a:solidFill>
                                <a:schemeClr val="tx1"/>
                              </a:solidFill>
                              <a:latin typeface="+mj-lt"/>
                            </a:rPr>
                            <a:t>0,20</a:t>
                          </a:r>
                          <a:endParaRPr lang="en-US" sz="2600" dirty="0">
                            <a:solidFill>
                              <a:schemeClr val="tx1"/>
                            </a:solidFill>
                            <a:latin typeface="+mj-lt"/>
                          </a:endParaRPr>
                        </a:p>
                      </a:txBody>
                      <a:tcPr marL="134054" marR="134054" marT="67027" marB="67027" anchor="ctr">
                        <a:lnL>
                          <a:noFill/>
                        </a:lnL>
                        <a:lnR>
                          <a:noFill/>
                        </a:lnR>
                        <a:lnT w="19050">
                          <a:solidFill>
                            <a:schemeClr val="accent1"/>
                          </a:solidFill>
                        </a:lnT>
                        <a:lnB w="3175">
                          <a:solidFill>
                            <a:schemeClr val="tx1"/>
                          </a:solidFill>
                        </a:lnB>
                        <a:noFill/>
                      </a:tcPr>
                    </a:tc>
                    <a:tc>
                      <a:txBody>
                        <a:bodyPr/>
                        <a:lstStyle/>
                        <a:p>
                          <a:pPr algn="ctr"/>
                          <a:r>
                            <a:rPr lang="tr-TR" sz="2600">
                              <a:solidFill>
                                <a:schemeClr val="tx1"/>
                              </a:solidFill>
                              <a:latin typeface="+mj-lt"/>
                            </a:rPr>
                            <a:t>0,20</a:t>
                          </a:r>
                          <a:endParaRPr lang="en-US" sz="2600">
                            <a:solidFill>
                              <a:schemeClr val="tx1"/>
                            </a:solidFill>
                            <a:latin typeface="+mj-lt"/>
                          </a:endParaRPr>
                        </a:p>
                      </a:txBody>
                      <a:tcPr marL="134054" marR="134054" marT="67027" marB="67027" anchor="ctr">
                        <a:lnL>
                          <a:noFill/>
                        </a:lnL>
                        <a:lnR>
                          <a:noFill/>
                        </a:lnR>
                        <a:lnT w="19050" cap="flat" cmpd="sng" algn="ctr">
                          <a:solidFill>
                            <a:schemeClr val="accent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ctr"/>
                          <a:r>
                            <a:rPr lang="tr-TR" sz="2600">
                              <a:solidFill>
                                <a:schemeClr val="tx1"/>
                              </a:solidFill>
                              <a:latin typeface="+mj-lt"/>
                            </a:rPr>
                            <a:t>0,0400</a:t>
                          </a:r>
                          <a:endParaRPr lang="en-US" sz="2600">
                            <a:solidFill>
                              <a:schemeClr val="tx1"/>
                            </a:solidFill>
                            <a:latin typeface="+mj-lt"/>
                          </a:endParaRPr>
                        </a:p>
                      </a:txBody>
                      <a:tcPr marL="134054" marR="134054" marT="67027" marB="67027" anchor="ctr">
                        <a:lnL>
                          <a:noFill/>
                        </a:lnL>
                        <a:lnR>
                          <a:noFill/>
                        </a:lnR>
                        <a:lnT w="19050">
                          <a:solidFill>
                            <a:schemeClr val="accent1"/>
                          </a:solidFill>
                        </a:lnT>
                        <a:lnB w="3175">
                          <a:solidFill>
                            <a:schemeClr val="tx1"/>
                          </a:solidFill>
                        </a:lnB>
                        <a:noFill/>
                      </a:tcPr>
                    </a:tc>
                    <a:extLst>
                      <a:ext uri="{0D108BD9-81ED-4DB2-BD59-A6C34878D82A}">
                        <a16:rowId xmlns:a16="http://schemas.microsoft.com/office/drawing/2014/main" val="10001"/>
                      </a:ext>
                    </a:extLst>
                  </a:tr>
                  <a:tr h="567135">
                    <a:tc>
                      <a:txBody>
                        <a:bodyPr/>
                        <a:lstStyle/>
                        <a:p>
                          <a:pPr algn="ctr"/>
                          <a:r>
                            <a:rPr lang="tr-TR" sz="2600" dirty="0">
                              <a:solidFill>
                                <a:schemeClr val="tx1"/>
                              </a:solidFill>
                              <a:latin typeface="+mj-lt"/>
                            </a:rPr>
                            <a:t>B</a:t>
                          </a:r>
                        </a:p>
                      </a:txBody>
                      <a:tcPr marL="134054" marR="134054" marT="67027" marB="67027"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ctr"/>
                          <a:r>
                            <a:rPr lang="tr-TR" sz="2600">
                              <a:solidFill>
                                <a:schemeClr val="tx1"/>
                              </a:solidFill>
                              <a:latin typeface="+mj-lt"/>
                            </a:rPr>
                            <a:t>0,30</a:t>
                          </a:r>
                        </a:p>
                      </a:txBody>
                      <a:tcPr marL="134054" marR="134054" marT="67027" marB="67027" anchor="ctr">
                        <a:lnL>
                          <a:noFill/>
                        </a:lnL>
                        <a:lnR>
                          <a:noFill/>
                        </a:lnR>
                        <a:lnT w="3175">
                          <a:solidFill>
                            <a:schemeClr val="tx1"/>
                          </a:solidFill>
                        </a:lnT>
                        <a:lnB w="3175">
                          <a:solidFill>
                            <a:schemeClr val="tx1"/>
                          </a:solidFill>
                        </a:lnB>
                        <a:noFill/>
                      </a:tcPr>
                    </a:tc>
                    <a:tc>
                      <a:txBody>
                        <a:bodyPr/>
                        <a:lstStyle/>
                        <a:p>
                          <a:pPr algn="ctr"/>
                          <a:r>
                            <a:rPr lang="tr-TR" sz="2600">
                              <a:solidFill>
                                <a:schemeClr val="tx1"/>
                              </a:solidFill>
                              <a:latin typeface="+mj-lt"/>
                            </a:rPr>
                            <a:t>0,10</a:t>
                          </a:r>
                          <a:endParaRPr lang="en-US" sz="2600">
                            <a:solidFill>
                              <a:schemeClr val="tx1"/>
                            </a:solidFill>
                            <a:latin typeface="+mj-lt"/>
                          </a:endParaRPr>
                        </a:p>
                      </a:txBody>
                      <a:tcPr marL="134054" marR="134054" marT="67027" marB="67027"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ctr"/>
                          <a:r>
                            <a:rPr lang="tr-TR" sz="2600">
                              <a:solidFill>
                                <a:schemeClr val="tx1"/>
                              </a:solidFill>
                              <a:latin typeface="+mj-lt"/>
                            </a:rPr>
                            <a:t>0,0300</a:t>
                          </a:r>
                          <a:endParaRPr lang="en-US" sz="2600">
                            <a:solidFill>
                              <a:schemeClr val="tx1"/>
                            </a:solidFill>
                            <a:latin typeface="+mj-lt"/>
                          </a:endParaRPr>
                        </a:p>
                      </a:txBody>
                      <a:tcPr marL="134054" marR="134054" marT="67027" marB="67027" anchor="ctr">
                        <a:lnL>
                          <a:noFill/>
                        </a:lnL>
                        <a:lnR>
                          <a:noFill/>
                        </a:lnR>
                        <a:lnT w="3175">
                          <a:solidFill>
                            <a:schemeClr val="tx1"/>
                          </a:solidFill>
                        </a:lnT>
                        <a:lnB w="3175">
                          <a:solidFill>
                            <a:schemeClr val="tx1"/>
                          </a:solidFill>
                        </a:lnB>
                        <a:noFill/>
                      </a:tcPr>
                    </a:tc>
                    <a:extLst>
                      <a:ext uri="{0D108BD9-81ED-4DB2-BD59-A6C34878D82A}">
                        <a16:rowId xmlns:a16="http://schemas.microsoft.com/office/drawing/2014/main" val="10002"/>
                      </a:ext>
                    </a:extLst>
                  </a:tr>
                  <a:tr h="567135">
                    <a:tc>
                      <a:txBody>
                        <a:bodyPr/>
                        <a:lstStyle/>
                        <a:p>
                          <a:pPr algn="ctr"/>
                          <a:r>
                            <a:rPr lang="tr-TR" sz="2600" dirty="0">
                              <a:solidFill>
                                <a:schemeClr val="tx1"/>
                              </a:solidFill>
                              <a:latin typeface="+mj-lt"/>
                            </a:rPr>
                            <a:t>C</a:t>
                          </a:r>
                          <a:endParaRPr lang="en-US" sz="2600" dirty="0">
                            <a:solidFill>
                              <a:schemeClr val="tx1"/>
                            </a:solidFill>
                            <a:latin typeface="+mj-lt"/>
                          </a:endParaRPr>
                        </a:p>
                      </a:txBody>
                      <a:tcPr marL="134054" marR="134054" marT="67027" marB="67027"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ctr"/>
                          <a:r>
                            <a:rPr lang="tr-TR" sz="2600">
                              <a:solidFill>
                                <a:schemeClr val="tx1"/>
                              </a:solidFill>
                              <a:latin typeface="+mj-lt"/>
                            </a:rPr>
                            <a:t>0,50</a:t>
                          </a:r>
                          <a:endParaRPr lang="en-US" sz="2600">
                            <a:solidFill>
                              <a:schemeClr val="tx1"/>
                            </a:solidFill>
                            <a:latin typeface="+mj-lt"/>
                          </a:endParaRPr>
                        </a:p>
                      </a:txBody>
                      <a:tcPr marL="134054" marR="134054" marT="67027" marB="67027" anchor="ctr">
                        <a:lnL>
                          <a:noFill/>
                        </a:lnL>
                        <a:lnR>
                          <a:noFill/>
                        </a:lnR>
                        <a:lnT w="3175">
                          <a:solidFill>
                            <a:schemeClr val="tx1"/>
                          </a:solidFill>
                        </a:lnT>
                        <a:lnB w="3175">
                          <a:solidFill>
                            <a:schemeClr val="tx1"/>
                          </a:solidFill>
                        </a:lnB>
                        <a:noFill/>
                      </a:tcPr>
                    </a:tc>
                    <a:tc>
                      <a:txBody>
                        <a:bodyPr/>
                        <a:lstStyle/>
                        <a:p>
                          <a:pPr algn="ctr"/>
                          <a:r>
                            <a:rPr lang="tr-TR" sz="2600">
                              <a:solidFill>
                                <a:schemeClr val="tx1"/>
                              </a:solidFill>
                              <a:latin typeface="+mj-lt"/>
                            </a:rPr>
                            <a:t>0,12</a:t>
                          </a:r>
                          <a:endParaRPr lang="en-US" sz="2600">
                            <a:solidFill>
                              <a:schemeClr val="tx1"/>
                            </a:solidFill>
                            <a:latin typeface="+mj-lt"/>
                          </a:endParaRPr>
                        </a:p>
                      </a:txBody>
                      <a:tcPr marL="134054" marR="134054" marT="67027" marB="67027"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ctr"/>
                          <a:r>
                            <a:rPr lang="tr-TR" sz="2600">
                              <a:solidFill>
                                <a:schemeClr val="tx1"/>
                              </a:solidFill>
                              <a:latin typeface="+mj-lt"/>
                            </a:rPr>
                            <a:t>0,0600</a:t>
                          </a:r>
                          <a:endParaRPr lang="en-US" sz="2600">
                            <a:solidFill>
                              <a:schemeClr val="tx1"/>
                            </a:solidFill>
                            <a:latin typeface="+mj-lt"/>
                          </a:endParaRPr>
                        </a:p>
                      </a:txBody>
                      <a:tcPr marL="134054" marR="134054" marT="67027" marB="67027" anchor="ctr">
                        <a:lnL>
                          <a:noFill/>
                        </a:lnL>
                        <a:lnR>
                          <a:noFill/>
                        </a:lnR>
                        <a:lnT w="3175">
                          <a:solidFill>
                            <a:schemeClr val="tx1"/>
                          </a:solidFill>
                        </a:lnT>
                        <a:lnB w="3175">
                          <a:solidFill>
                            <a:schemeClr val="tx1"/>
                          </a:solidFill>
                        </a:lnB>
                        <a:noFill/>
                      </a:tcPr>
                    </a:tc>
                    <a:extLst>
                      <a:ext uri="{0D108BD9-81ED-4DB2-BD59-A6C34878D82A}">
                        <a16:rowId xmlns:a16="http://schemas.microsoft.com/office/drawing/2014/main" val="10003"/>
                      </a:ext>
                    </a:extLst>
                  </a:tr>
                  <a:tr h="567135">
                    <a:tc>
                      <a:txBody>
                        <a:bodyPr/>
                        <a:lstStyle/>
                        <a:p>
                          <a:pPr algn="ctr"/>
                          <a:endParaRPr lang="en-US" sz="2600" dirty="0">
                            <a:solidFill>
                              <a:schemeClr val="tx1"/>
                            </a:solidFill>
                            <a:latin typeface="+mj-lt"/>
                          </a:endParaRPr>
                        </a:p>
                      </a:txBody>
                      <a:tcPr marL="134054" marR="134054" marT="67027" marB="67027" anchor="ctr">
                        <a:lnL>
                          <a:noFill/>
                        </a:lnL>
                        <a:lnR>
                          <a:noFill/>
                        </a:lnR>
                        <a:lnT w="3175" cap="flat" cmpd="sng" algn="ctr">
                          <a:solidFill>
                            <a:schemeClr val="tx1"/>
                          </a:solidFill>
                          <a:prstDash val="solid"/>
                          <a:round/>
                          <a:headEnd type="none" w="med" len="med"/>
                          <a:tailEnd type="none" w="med" len="med"/>
                        </a:lnT>
                        <a:lnB w="12700">
                          <a:solidFill>
                            <a:schemeClr val="accent1"/>
                          </a:solidFill>
                        </a:lnB>
                        <a:noFill/>
                      </a:tcPr>
                    </a:tc>
                    <a:tc>
                      <a:txBody>
                        <a:bodyPr/>
                        <a:lstStyle/>
                        <a:p>
                          <a:pPr algn="ctr"/>
                          <a:endParaRPr lang="en-US" sz="2600">
                            <a:solidFill>
                              <a:schemeClr val="tx1"/>
                            </a:solidFill>
                            <a:latin typeface="+mj-lt"/>
                          </a:endParaRPr>
                        </a:p>
                      </a:txBody>
                      <a:tcPr marL="134054" marR="134054" marT="67027" marB="67027" anchor="ctr">
                        <a:lnL>
                          <a:noFill/>
                        </a:lnL>
                        <a:lnR>
                          <a:noFill/>
                        </a:lnR>
                        <a:lnT w="3175">
                          <a:solidFill>
                            <a:schemeClr val="tx1"/>
                          </a:solidFill>
                        </a:lnT>
                        <a:lnB w="12700">
                          <a:solidFill>
                            <a:schemeClr val="accent1"/>
                          </a:solidFill>
                        </a:lnB>
                        <a:noFill/>
                      </a:tcPr>
                    </a:tc>
                    <a:tc>
                      <a:txBody>
                        <a:bodyPr/>
                        <a:lstStyle/>
                        <a:p>
                          <a:pPr algn="r"/>
                          <a:r>
                            <a:rPr lang="tr-TR" sz="2600" dirty="0">
                              <a:solidFill>
                                <a:schemeClr val="tx1"/>
                              </a:solidFill>
                              <a:latin typeface="+mj-lt"/>
                            </a:rPr>
                            <a:t>TOTAL</a:t>
                          </a:r>
                          <a:endParaRPr lang="en-US" sz="2600" dirty="0">
                            <a:solidFill>
                              <a:schemeClr val="tx1"/>
                            </a:solidFill>
                            <a:latin typeface="+mj-lt"/>
                          </a:endParaRPr>
                        </a:p>
                      </a:txBody>
                      <a:tcPr marL="134054" marR="134054" marT="67027" marB="67027" anchor="ctr">
                        <a:lnL>
                          <a:noFill/>
                        </a:lnL>
                        <a:lnR>
                          <a:noFill/>
                        </a:lnR>
                        <a:lnT w="3175" cap="flat" cmpd="sng" algn="ctr">
                          <a:solidFill>
                            <a:schemeClr val="tx1"/>
                          </a:solidFill>
                          <a:prstDash val="solid"/>
                          <a:round/>
                          <a:headEnd type="none" w="med" len="med"/>
                          <a:tailEnd type="none" w="med" len="med"/>
                        </a:lnT>
                        <a:lnB w="12700">
                          <a:solidFill>
                            <a:schemeClr val="accent1"/>
                          </a:solidFill>
                        </a:lnB>
                        <a:noFill/>
                      </a:tcPr>
                    </a:tc>
                    <a:tc>
                      <a:txBody>
                        <a:bodyPr/>
                        <a:lstStyle/>
                        <a:p>
                          <a:pPr algn="ctr"/>
                          <a:r>
                            <a:rPr lang="tr-TR" sz="2600" dirty="0">
                              <a:solidFill>
                                <a:schemeClr val="tx1"/>
                              </a:solidFill>
                              <a:latin typeface="+mj-lt"/>
                            </a:rPr>
                            <a:t>0,1300 = 13%</a:t>
                          </a:r>
                          <a:endParaRPr lang="en-US" sz="2600" dirty="0">
                            <a:solidFill>
                              <a:schemeClr val="tx1"/>
                            </a:solidFill>
                            <a:latin typeface="+mj-lt"/>
                          </a:endParaRPr>
                        </a:p>
                      </a:txBody>
                      <a:tcPr marL="134054" marR="134054" marT="67027" marB="67027" anchor="ctr">
                        <a:lnL>
                          <a:noFill/>
                        </a:lnL>
                        <a:lnR>
                          <a:noFill/>
                        </a:lnR>
                        <a:lnT w="3175">
                          <a:solidFill>
                            <a:schemeClr val="tx1"/>
                          </a:solidFill>
                        </a:lnT>
                        <a:lnB w="12700">
                          <a:solidFill>
                            <a:schemeClr val="accent1"/>
                          </a:solidFill>
                        </a:lnB>
                        <a:noFill/>
                      </a:tcPr>
                    </a:tc>
                    <a:extLst>
                      <a:ext uri="{0D108BD9-81ED-4DB2-BD59-A6C34878D82A}">
                        <a16:rowId xmlns:a16="http://schemas.microsoft.com/office/drawing/2014/main" val="10005"/>
                      </a:ext>
                    </a:extLst>
                  </a:tr>
                </a:tbl>
              </a:graphicData>
            </a:graphic>
          </p:graphicFrame>
        </mc:Fallback>
      </mc:AlternateContent>
    </p:spTree>
    <p:extLst>
      <p:ext uri="{BB962C8B-B14F-4D97-AF65-F5344CB8AC3E}">
        <p14:creationId xmlns:p14="http://schemas.microsoft.com/office/powerpoint/2010/main" val="11278141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36">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F6ABB36B-7C53-785F-1184-888C01345EFD}"/>
              </a:ext>
            </a:extLst>
          </p:cNvPr>
          <p:cNvSpPr>
            <a:spLocks noGrp="1"/>
          </p:cNvSpPr>
          <p:nvPr>
            <p:ph type="title"/>
          </p:nvPr>
        </p:nvSpPr>
        <p:spPr>
          <a:xfrm>
            <a:off x="1371601" y="457201"/>
            <a:ext cx="10068975" cy="1066800"/>
          </a:xfrm>
        </p:spPr>
        <p:txBody>
          <a:bodyPr anchor="b">
            <a:normAutofit/>
          </a:bodyPr>
          <a:lstStyle/>
          <a:p>
            <a:pPr>
              <a:lnSpc>
                <a:spcPct val="90000"/>
              </a:lnSpc>
            </a:pPr>
            <a:r>
              <a:rPr lang="tr-TR" sz="3700"/>
              <a:t>Measurement of portfolıo rısk</a:t>
            </a:r>
            <a:endParaRPr lang="en-US" sz="3700"/>
          </a:p>
        </p:txBody>
      </p:sp>
      <mc:AlternateContent xmlns:mc="http://schemas.openxmlformats.org/markup-compatibility/2006" xmlns:a14="http://schemas.microsoft.com/office/drawing/2010/main">
        <mc:Choice Requires="a14">
          <p:sp>
            <p:nvSpPr>
              <p:cNvPr id="3" name="İçerik Yer Tutucusu 2">
                <a:extLst>
                  <a:ext uri="{FF2B5EF4-FFF2-40B4-BE49-F238E27FC236}">
                    <a16:creationId xmlns:a16="http://schemas.microsoft.com/office/drawing/2014/main" id="{FB77EADF-47DB-4EC9-ABA4-A43A4D14DE7C}"/>
                  </a:ext>
                </a:extLst>
              </p:cNvPr>
              <p:cNvSpPr>
                <a:spLocks noGrp="1"/>
              </p:cNvSpPr>
              <p:nvPr>
                <p:ph idx="1"/>
              </p:nvPr>
            </p:nvSpPr>
            <p:spPr>
              <a:xfrm>
                <a:off x="1371601" y="1980775"/>
                <a:ext cx="5865905" cy="3632824"/>
              </a:xfrm>
            </p:spPr>
            <p:txBody>
              <a:bodyPr anchor="t">
                <a:normAutofit/>
              </a:bodyPr>
              <a:lstStyle/>
              <a:p>
                <a:pPr>
                  <a:lnSpc>
                    <a:spcPct val="110000"/>
                  </a:lnSpc>
                </a:pPr>
                <a:r>
                  <a:rPr lang="en-US" sz="1700"/>
                  <a:t>The variance of returns for a portfolio </a:t>
                </a:r>
                <a:r>
                  <a:rPr lang="tr-TR" sz="1700"/>
                  <a:t>including </a:t>
                </a:r>
                <a:r>
                  <a:rPr lang="en-US" sz="1700"/>
                  <a:t>two risky assets is calculated</a:t>
                </a:r>
                <a:r>
                  <a:rPr lang="tr-TR" sz="1700"/>
                  <a:t> </a:t>
                </a:r>
                <a:r>
                  <a:rPr lang="en-US" sz="1700"/>
                  <a:t>as follows:</a:t>
                </a:r>
                <a:endParaRPr lang="tr-TR" sz="1700"/>
              </a:p>
              <a:p>
                <a:pPr>
                  <a:lnSpc>
                    <a:spcPct val="110000"/>
                  </a:lnSpc>
                </a:pPr>
                <a14:m>
                  <m:oMath xmlns:m="http://schemas.openxmlformats.org/officeDocument/2006/math">
                    <m:r>
                      <a:rPr lang="tr-TR" sz="1700" b="0" i="1">
                        <a:latin typeface="Cambria Math" panose="02040503050406030204" pitchFamily="18" charset="0"/>
                      </a:rPr>
                      <m:t>𝑉𝑎𝑟</m:t>
                    </m:r>
                    <m:r>
                      <a:rPr lang="tr-TR" sz="1700" b="0" i="1" baseline="-25000">
                        <a:latin typeface="Cambria Math" panose="02040503050406030204" pitchFamily="18" charset="0"/>
                      </a:rPr>
                      <m:t>𝑃𝑜𝑟𝑡𝑓𝑜𝑙𝑖𝑜</m:t>
                    </m:r>
                    <m:r>
                      <a:rPr lang="tr-TR" sz="1700" b="0" i="1">
                        <a:latin typeface="Cambria Math" panose="02040503050406030204" pitchFamily="18" charset="0"/>
                      </a:rPr>
                      <m:t>=</m:t>
                    </m:r>
                    <m:sSubSup>
                      <m:sSubSupPr>
                        <m:ctrlPr>
                          <a:rPr lang="hy-AM" sz="1700" i="1">
                            <a:latin typeface="Cambria Math" panose="02040503050406030204" pitchFamily="18" charset="0"/>
                          </a:rPr>
                        </m:ctrlPr>
                      </m:sSubSupPr>
                      <m:e>
                        <m:r>
                          <a:rPr lang="tr-TR" sz="1700" i="1">
                            <a:latin typeface="Cambria Math" panose="02040503050406030204" pitchFamily="18" charset="0"/>
                          </a:rPr>
                          <m:t>𝑤</m:t>
                        </m:r>
                      </m:e>
                      <m:sub>
                        <m:r>
                          <a:rPr lang="tr-TR" sz="1700" b="0" i="1">
                            <a:latin typeface="Cambria Math" panose="02040503050406030204" pitchFamily="18" charset="0"/>
                          </a:rPr>
                          <m:t>1</m:t>
                        </m:r>
                      </m:sub>
                      <m:sup>
                        <m:r>
                          <a:rPr lang="tr-TR" sz="1700" b="0" i="1">
                            <a:latin typeface="Cambria Math" panose="02040503050406030204" pitchFamily="18" charset="0"/>
                          </a:rPr>
                          <m:t>2</m:t>
                        </m:r>
                      </m:sup>
                    </m:sSubSup>
                    <m:sSubSup>
                      <m:sSubSupPr>
                        <m:ctrlPr>
                          <a:rPr lang="hy-AM" sz="1700" i="1">
                            <a:latin typeface="Cambria Math" panose="02040503050406030204" pitchFamily="18" charset="0"/>
                          </a:rPr>
                        </m:ctrlPr>
                      </m:sSubSupPr>
                      <m:e>
                        <m:r>
                          <a:rPr lang="tr-TR" sz="1700" i="1">
                            <a:latin typeface="Cambria Math" panose="02040503050406030204" pitchFamily="18" charset="0"/>
                            <a:ea typeface="Cambria Math" panose="02040503050406030204" pitchFamily="18" charset="0"/>
                          </a:rPr>
                          <m:t>𝜎</m:t>
                        </m:r>
                      </m:e>
                      <m:sub>
                        <m:r>
                          <a:rPr lang="tr-TR" sz="1700" b="0" i="1">
                            <a:latin typeface="Cambria Math" panose="02040503050406030204" pitchFamily="18" charset="0"/>
                          </a:rPr>
                          <m:t>1</m:t>
                        </m:r>
                      </m:sub>
                      <m:sup>
                        <m:r>
                          <a:rPr lang="tr-TR" sz="1700" b="0" i="1">
                            <a:latin typeface="Cambria Math" panose="02040503050406030204" pitchFamily="18" charset="0"/>
                          </a:rPr>
                          <m:t>2</m:t>
                        </m:r>
                      </m:sup>
                    </m:sSubSup>
                    <m:r>
                      <a:rPr lang="tr-TR" sz="1700" b="0" i="1">
                        <a:latin typeface="Cambria Math" panose="02040503050406030204" pitchFamily="18" charset="0"/>
                      </a:rPr>
                      <m:t>+</m:t>
                    </m:r>
                    <m:sSubSup>
                      <m:sSubSupPr>
                        <m:ctrlPr>
                          <a:rPr lang="hy-AM" sz="1700" i="1">
                            <a:latin typeface="Cambria Math" panose="02040503050406030204" pitchFamily="18" charset="0"/>
                          </a:rPr>
                        </m:ctrlPr>
                      </m:sSubSupPr>
                      <m:e>
                        <m:r>
                          <a:rPr lang="tr-TR" sz="1700" i="1">
                            <a:latin typeface="Cambria Math" panose="02040503050406030204" pitchFamily="18" charset="0"/>
                          </a:rPr>
                          <m:t>𝑤</m:t>
                        </m:r>
                      </m:e>
                      <m:sub>
                        <m:r>
                          <a:rPr lang="tr-TR" sz="1700" b="0" i="1">
                            <a:latin typeface="Cambria Math" panose="02040503050406030204" pitchFamily="18" charset="0"/>
                          </a:rPr>
                          <m:t>2</m:t>
                        </m:r>
                      </m:sub>
                      <m:sup>
                        <m:r>
                          <a:rPr lang="tr-TR" sz="1700" i="1">
                            <a:latin typeface="Cambria Math" panose="02040503050406030204" pitchFamily="18" charset="0"/>
                          </a:rPr>
                          <m:t>2</m:t>
                        </m:r>
                      </m:sup>
                    </m:sSubSup>
                    <m:sSubSup>
                      <m:sSubSupPr>
                        <m:ctrlPr>
                          <a:rPr lang="hy-AM" sz="1700" i="1">
                            <a:latin typeface="Cambria Math" panose="02040503050406030204" pitchFamily="18" charset="0"/>
                          </a:rPr>
                        </m:ctrlPr>
                      </m:sSubSupPr>
                      <m:e>
                        <m:r>
                          <a:rPr lang="tr-TR" sz="1700" i="1">
                            <a:latin typeface="Cambria Math" panose="02040503050406030204" pitchFamily="18" charset="0"/>
                            <a:ea typeface="Cambria Math" panose="02040503050406030204" pitchFamily="18" charset="0"/>
                          </a:rPr>
                          <m:t>𝜎</m:t>
                        </m:r>
                      </m:e>
                      <m:sub>
                        <m:r>
                          <a:rPr lang="tr-TR" sz="1700" b="0" i="1">
                            <a:latin typeface="Cambria Math" panose="02040503050406030204" pitchFamily="18" charset="0"/>
                            <a:ea typeface="Cambria Math" panose="02040503050406030204" pitchFamily="18" charset="0"/>
                          </a:rPr>
                          <m:t>2</m:t>
                        </m:r>
                      </m:sub>
                      <m:sup>
                        <m:r>
                          <a:rPr lang="tr-TR" sz="1700" i="1">
                            <a:latin typeface="Cambria Math" panose="02040503050406030204" pitchFamily="18" charset="0"/>
                          </a:rPr>
                          <m:t>2</m:t>
                        </m:r>
                      </m:sup>
                    </m:sSubSup>
                    <m:r>
                      <a:rPr lang="tr-TR" sz="1700" b="0" i="1">
                        <a:latin typeface="Cambria Math" panose="02040503050406030204" pitchFamily="18" charset="0"/>
                      </a:rPr>
                      <m:t>+2</m:t>
                    </m:r>
                    <m:r>
                      <a:rPr lang="tr-TR" sz="1700" b="0" i="1">
                        <a:latin typeface="Cambria Math" panose="02040503050406030204" pitchFamily="18" charset="0"/>
                      </a:rPr>
                      <m:t>𝑤</m:t>
                    </m:r>
                    <m:r>
                      <a:rPr lang="tr-TR" sz="1700" b="0" i="1" baseline="-25000">
                        <a:latin typeface="Cambria Math" panose="02040503050406030204" pitchFamily="18" charset="0"/>
                      </a:rPr>
                      <m:t>1</m:t>
                    </m:r>
                    <m:r>
                      <a:rPr lang="tr-TR" sz="1700" b="0" i="1">
                        <a:latin typeface="Cambria Math" panose="02040503050406030204" pitchFamily="18" charset="0"/>
                      </a:rPr>
                      <m:t>𝑤</m:t>
                    </m:r>
                    <m:r>
                      <a:rPr lang="tr-TR" sz="1700" b="0" i="1" baseline="-25000">
                        <a:latin typeface="Cambria Math" panose="02040503050406030204" pitchFamily="18" charset="0"/>
                      </a:rPr>
                      <m:t>2</m:t>
                    </m:r>
                    <m:r>
                      <a:rPr lang="tr-TR" sz="1700" b="0" i="1">
                        <a:latin typeface="Cambria Math" panose="02040503050406030204" pitchFamily="18" charset="0"/>
                      </a:rPr>
                      <m:t>𝐶𝑜𝑣</m:t>
                    </m:r>
                    <m:r>
                      <a:rPr lang="tr-TR" sz="1700" b="0" i="1" baseline="-25000">
                        <a:latin typeface="Cambria Math" panose="02040503050406030204" pitchFamily="18" charset="0"/>
                      </a:rPr>
                      <m:t>1,2</m:t>
                    </m:r>
                  </m:oMath>
                </a14:m>
                <a:endParaRPr lang="tr-TR" sz="1700" baseline="-25000"/>
              </a:p>
              <a:p>
                <a:pPr>
                  <a:lnSpc>
                    <a:spcPct val="110000"/>
                  </a:lnSpc>
                </a:pPr>
                <a:r>
                  <a:rPr lang="tr-TR" sz="1700"/>
                  <a:t>Correlation of two financial asset was formulated as </a:t>
                </a:r>
                <a14:m>
                  <m:oMath xmlns:m="http://schemas.openxmlformats.org/officeDocument/2006/math">
                    <m:r>
                      <a:rPr lang="tr-TR" sz="1700" i="1">
                        <a:latin typeface="Cambria Math" panose="02040503050406030204" pitchFamily="18" charset="0"/>
                        <a:ea typeface="Cambria Math" panose="02040503050406030204" pitchFamily="18" charset="0"/>
                      </a:rPr>
                      <m:t>𝜌</m:t>
                    </m:r>
                    <m:r>
                      <a:rPr lang="tr-TR" sz="1700" b="0" i="1">
                        <a:latin typeface="Cambria Math" panose="02040503050406030204" pitchFamily="18" charset="0"/>
                        <a:ea typeface="Cambria Math" panose="02040503050406030204" pitchFamily="18" charset="0"/>
                      </a:rPr>
                      <m:t>=</m:t>
                    </m:r>
                    <m:f>
                      <m:fPr>
                        <m:ctrlPr>
                          <a:rPr lang="tr-TR" sz="1700" b="0" i="1">
                            <a:latin typeface="Cambria Math" panose="02040503050406030204" pitchFamily="18" charset="0"/>
                            <a:ea typeface="Cambria Math" panose="02040503050406030204" pitchFamily="18" charset="0"/>
                          </a:rPr>
                        </m:ctrlPr>
                      </m:fPr>
                      <m:num>
                        <m:r>
                          <a:rPr lang="tr-TR" sz="1700" b="0" i="1">
                            <a:latin typeface="Cambria Math" panose="02040503050406030204" pitchFamily="18" charset="0"/>
                            <a:ea typeface="Cambria Math" panose="02040503050406030204" pitchFamily="18" charset="0"/>
                          </a:rPr>
                          <m:t>𝐶𝑜𝑣</m:t>
                        </m:r>
                        <m:r>
                          <a:rPr lang="tr-TR" sz="1700" b="0" i="1">
                            <a:latin typeface="Cambria Math" panose="02040503050406030204" pitchFamily="18" charset="0"/>
                            <a:ea typeface="Cambria Math" panose="02040503050406030204" pitchFamily="18" charset="0"/>
                          </a:rPr>
                          <m:t>1,2</m:t>
                        </m:r>
                      </m:num>
                      <m:den>
                        <m:r>
                          <a:rPr lang="tr-TR" sz="1700" b="0" i="1">
                            <a:latin typeface="Cambria Math" panose="02040503050406030204" pitchFamily="18" charset="0"/>
                            <a:ea typeface="Cambria Math" panose="02040503050406030204" pitchFamily="18" charset="0"/>
                          </a:rPr>
                          <m:t>𝜎</m:t>
                        </m:r>
                        <m:r>
                          <a:rPr lang="tr-TR" sz="1700" b="0" i="1" baseline="-25000">
                            <a:latin typeface="Cambria Math" panose="02040503050406030204" pitchFamily="18" charset="0"/>
                            <a:ea typeface="Cambria Math" panose="02040503050406030204" pitchFamily="18" charset="0"/>
                          </a:rPr>
                          <m:t>1</m:t>
                        </m:r>
                        <m:r>
                          <a:rPr lang="tr-TR" sz="1700" b="0" i="1">
                            <a:latin typeface="Cambria Math" panose="02040503050406030204" pitchFamily="18" charset="0"/>
                            <a:ea typeface="Cambria Math" panose="02040503050406030204" pitchFamily="18" charset="0"/>
                          </a:rPr>
                          <m:t>𝜎</m:t>
                        </m:r>
                        <m:r>
                          <a:rPr lang="tr-TR" sz="1700" b="0" i="1" baseline="-25000">
                            <a:latin typeface="Cambria Math" panose="02040503050406030204" pitchFamily="18" charset="0"/>
                            <a:ea typeface="Cambria Math" panose="02040503050406030204" pitchFamily="18" charset="0"/>
                          </a:rPr>
                          <m:t>2</m:t>
                        </m:r>
                      </m:den>
                    </m:f>
                  </m:oMath>
                </a14:m>
                <a:endParaRPr lang="tr-TR" sz="1700" baseline="-25000"/>
              </a:p>
              <a:p>
                <a:pPr>
                  <a:lnSpc>
                    <a:spcPct val="110000"/>
                  </a:lnSpc>
                </a:pPr>
                <a:r>
                  <a:rPr lang="tr-TR" sz="1700"/>
                  <a:t>Thus the portfolio variance is calculated as: </a:t>
                </a:r>
                <a14:m>
                  <m:oMath xmlns:m="http://schemas.openxmlformats.org/officeDocument/2006/math">
                    <m:r>
                      <a:rPr lang="tr-TR" sz="1700" b="0" i="1">
                        <a:latin typeface="Cambria Math" panose="02040503050406030204" pitchFamily="18" charset="0"/>
                      </a:rPr>
                      <m:t>𝑉𝑎𝑟</m:t>
                    </m:r>
                    <m:r>
                      <a:rPr lang="tr-TR" sz="1700" b="0" i="1" baseline="-25000">
                        <a:latin typeface="Cambria Math" panose="02040503050406030204" pitchFamily="18" charset="0"/>
                      </a:rPr>
                      <m:t>𝑃𝑜𝑟𝑡𝑓𝑜𝑙𝑖𝑜</m:t>
                    </m:r>
                    <m:r>
                      <a:rPr lang="tr-TR" sz="1700" b="0" i="1">
                        <a:latin typeface="Cambria Math" panose="02040503050406030204" pitchFamily="18" charset="0"/>
                      </a:rPr>
                      <m:t>=</m:t>
                    </m:r>
                    <m:sSubSup>
                      <m:sSubSupPr>
                        <m:ctrlPr>
                          <a:rPr lang="hy-AM" sz="1700" i="1">
                            <a:latin typeface="Cambria Math" panose="02040503050406030204" pitchFamily="18" charset="0"/>
                          </a:rPr>
                        </m:ctrlPr>
                      </m:sSubSupPr>
                      <m:e>
                        <m:r>
                          <a:rPr lang="tr-TR" sz="1700" i="1">
                            <a:latin typeface="Cambria Math" panose="02040503050406030204" pitchFamily="18" charset="0"/>
                          </a:rPr>
                          <m:t>𝑤</m:t>
                        </m:r>
                      </m:e>
                      <m:sub>
                        <m:r>
                          <a:rPr lang="tr-TR" sz="1700" b="0" i="1">
                            <a:latin typeface="Cambria Math" panose="02040503050406030204" pitchFamily="18" charset="0"/>
                          </a:rPr>
                          <m:t>1</m:t>
                        </m:r>
                      </m:sub>
                      <m:sup>
                        <m:r>
                          <a:rPr lang="tr-TR" sz="1700" b="0" i="1">
                            <a:latin typeface="Cambria Math" panose="02040503050406030204" pitchFamily="18" charset="0"/>
                          </a:rPr>
                          <m:t>2</m:t>
                        </m:r>
                      </m:sup>
                    </m:sSubSup>
                    <m:sSubSup>
                      <m:sSubSupPr>
                        <m:ctrlPr>
                          <a:rPr lang="hy-AM" sz="1700" i="1">
                            <a:latin typeface="Cambria Math" panose="02040503050406030204" pitchFamily="18" charset="0"/>
                          </a:rPr>
                        </m:ctrlPr>
                      </m:sSubSupPr>
                      <m:e>
                        <m:r>
                          <a:rPr lang="tr-TR" sz="1700" i="1">
                            <a:latin typeface="Cambria Math" panose="02040503050406030204" pitchFamily="18" charset="0"/>
                            <a:ea typeface="Cambria Math" panose="02040503050406030204" pitchFamily="18" charset="0"/>
                          </a:rPr>
                          <m:t>𝜎</m:t>
                        </m:r>
                      </m:e>
                      <m:sub>
                        <m:r>
                          <a:rPr lang="tr-TR" sz="1700" b="0" i="1">
                            <a:latin typeface="Cambria Math" panose="02040503050406030204" pitchFamily="18" charset="0"/>
                          </a:rPr>
                          <m:t>1</m:t>
                        </m:r>
                      </m:sub>
                      <m:sup>
                        <m:r>
                          <a:rPr lang="tr-TR" sz="1700" b="0" i="1">
                            <a:latin typeface="Cambria Math" panose="02040503050406030204" pitchFamily="18" charset="0"/>
                          </a:rPr>
                          <m:t>2</m:t>
                        </m:r>
                      </m:sup>
                    </m:sSubSup>
                    <m:r>
                      <a:rPr lang="tr-TR" sz="1700" b="0" i="1">
                        <a:latin typeface="Cambria Math" panose="02040503050406030204" pitchFamily="18" charset="0"/>
                      </a:rPr>
                      <m:t>+</m:t>
                    </m:r>
                    <m:sSubSup>
                      <m:sSubSupPr>
                        <m:ctrlPr>
                          <a:rPr lang="hy-AM" sz="1700" i="1">
                            <a:latin typeface="Cambria Math" panose="02040503050406030204" pitchFamily="18" charset="0"/>
                          </a:rPr>
                        </m:ctrlPr>
                      </m:sSubSupPr>
                      <m:e>
                        <m:r>
                          <a:rPr lang="tr-TR" sz="1700" i="1">
                            <a:latin typeface="Cambria Math" panose="02040503050406030204" pitchFamily="18" charset="0"/>
                          </a:rPr>
                          <m:t>𝑤</m:t>
                        </m:r>
                      </m:e>
                      <m:sub>
                        <m:r>
                          <a:rPr lang="tr-TR" sz="1700" b="0" i="1">
                            <a:latin typeface="Cambria Math" panose="02040503050406030204" pitchFamily="18" charset="0"/>
                          </a:rPr>
                          <m:t>2</m:t>
                        </m:r>
                      </m:sub>
                      <m:sup>
                        <m:r>
                          <a:rPr lang="tr-TR" sz="1700" i="1">
                            <a:latin typeface="Cambria Math" panose="02040503050406030204" pitchFamily="18" charset="0"/>
                          </a:rPr>
                          <m:t>2</m:t>
                        </m:r>
                      </m:sup>
                    </m:sSubSup>
                    <m:sSubSup>
                      <m:sSubSupPr>
                        <m:ctrlPr>
                          <a:rPr lang="hy-AM" sz="1700" i="1">
                            <a:latin typeface="Cambria Math" panose="02040503050406030204" pitchFamily="18" charset="0"/>
                          </a:rPr>
                        </m:ctrlPr>
                      </m:sSubSupPr>
                      <m:e>
                        <m:r>
                          <a:rPr lang="tr-TR" sz="1700" i="1">
                            <a:latin typeface="Cambria Math" panose="02040503050406030204" pitchFamily="18" charset="0"/>
                            <a:ea typeface="Cambria Math" panose="02040503050406030204" pitchFamily="18" charset="0"/>
                          </a:rPr>
                          <m:t>𝜎</m:t>
                        </m:r>
                      </m:e>
                      <m:sub>
                        <m:r>
                          <a:rPr lang="tr-TR" sz="1700" b="0" i="1">
                            <a:latin typeface="Cambria Math" panose="02040503050406030204" pitchFamily="18" charset="0"/>
                            <a:ea typeface="Cambria Math" panose="02040503050406030204" pitchFamily="18" charset="0"/>
                          </a:rPr>
                          <m:t>2</m:t>
                        </m:r>
                      </m:sub>
                      <m:sup>
                        <m:r>
                          <a:rPr lang="tr-TR" sz="1700" i="1">
                            <a:latin typeface="Cambria Math" panose="02040503050406030204" pitchFamily="18" charset="0"/>
                          </a:rPr>
                          <m:t>2</m:t>
                        </m:r>
                      </m:sup>
                    </m:sSubSup>
                    <m:r>
                      <a:rPr lang="tr-TR" sz="1700" b="0" i="1">
                        <a:latin typeface="Cambria Math" panose="02040503050406030204" pitchFamily="18" charset="0"/>
                      </a:rPr>
                      <m:t>+2</m:t>
                    </m:r>
                    <m:r>
                      <a:rPr lang="tr-TR" sz="1700" b="0" i="1">
                        <a:latin typeface="Cambria Math" panose="02040503050406030204" pitchFamily="18" charset="0"/>
                      </a:rPr>
                      <m:t>𝑤</m:t>
                    </m:r>
                    <m:r>
                      <a:rPr lang="tr-TR" sz="1700" b="0" i="1" baseline="-25000">
                        <a:latin typeface="Cambria Math" panose="02040503050406030204" pitchFamily="18" charset="0"/>
                      </a:rPr>
                      <m:t>1</m:t>
                    </m:r>
                    <m:r>
                      <a:rPr lang="tr-TR" sz="1700" b="0" i="1">
                        <a:latin typeface="Cambria Math" panose="02040503050406030204" pitchFamily="18" charset="0"/>
                      </a:rPr>
                      <m:t>𝑤</m:t>
                    </m:r>
                    <m:r>
                      <a:rPr lang="tr-TR" sz="1700" b="0" i="1" baseline="-25000">
                        <a:latin typeface="Cambria Math" panose="02040503050406030204" pitchFamily="18" charset="0"/>
                      </a:rPr>
                      <m:t>2</m:t>
                    </m:r>
                    <m:r>
                      <a:rPr lang="tr-TR" sz="1700" i="1">
                        <a:latin typeface="Cambria Math" panose="02040503050406030204" pitchFamily="18" charset="0"/>
                        <a:ea typeface="Cambria Math" panose="02040503050406030204" pitchFamily="18" charset="0"/>
                      </a:rPr>
                      <m:t>𝜌</m:t>
                    </m:r>
                    <m:r>
                      <a:rPr lang="tr-TR" sz="1700" b="0" i="1" baseline="-25000">
                        <a:latin typeface="Cambria Math" panose="02040503050406030204" pitchFamily="18" charset="0"/>
                        <a:ea typeface="Cambria Math" panose="02040503050406030204" pitchFamily="18" charset="0"/>
                      </a:rPr>
                      <m:t>1,2</m:t>
                    </m:r>
                    <m:r>
                      <a:rPr lang="tr-TR" sz="1700" i="1">
                        <a:latin typeface="Cambria Math" panose="02040503050406030204" pitchFamily="18" charset="0"/>
                        <a:ea typeface="Cambria Math" panose="02040503050406030204" pitchFamily="18" charset="0"/>
                      </a:rPr>
                      <m:t>𝜎</m:t>
                    </m:r>
                    <m:r>
                      <a:rPr lang="tr-TR" sz="1700" b="0" i="0" baseline="-25000">
                        <a:latin typeface="Cambria Math" panose="02040503050406030204" pitchFamily="18" charset="0"/>
                        <a:ea typeface="Cambria Math" panose="02040503050406030204" pitchFamily="18" charset="0"/>
                      </a:rPr>
                      <m:t>1</m:t>
                    </m:r>
                    <m:r>
                      <a:rPr lang="tr-TR" sz="1700" i="1">
                        <a:latin typeface="Cambria Math" panose="02040503050406030204" pitchFamily="18" charset="0"/>
                        <a:ea typeface="Cambria Math" panose="02040503050406030204" pitchFamily="18" charset="0"/>
                      </a:rPr>
                      <m:t>𝜎</m:t>
                    </m:r>
                    <m:r>
                      <a:rPr lang="tr-TR" sz="1700" b="0" i="1" baseline="-25000">
                        <a:latin typeface="Cambria Math" panose="02040503050406030204" pitchFamily="18" charset="0"/>
                        <a:ea typeface="Cambria Math" panose="02040503050406030204" pitchFamily="18" charset="0"/>
                      </a:rPr>
                      <m:t>2</m:t>
                    </m:r>
                  </m:oMath>
                </a14:m>
                <a:endParaRPr lang="tr-TR" sz="1700" baseline="-25000"/>
              </a:p>
              <a:p>
                <a:pPr>
                  <a:lnSpc>
                    <a:spcPct val="110000"/>
                  </a:lnSpc>
                </a:pPr>
                <a:r>
                  <a:rPr lang="tr-TR" sz="1700"/>
                  <a:t>Since the variance is </a:t>
                </a:r>
                <a14:m>
                  <m:oMath xmlns:m="http://schemas.openxmlformats.org/officeDocument/2006/math">
                    <m:sSubSup>
                      <m:sSubSupPr>
                        <m:ctrlPr>
                          <a:rPr lang="hy-AM" sz="1700" i="1">
                            <a:latin typeface="Cambria Math" panose="02040503050406030204" pitchFamily="18" charset="0"/>
                          </a:rPr>
                        </m:ctrlPr>
                      </m:sSubSupPr>
                      <m:e>
                        <m:r>
                          <a:rPr lang="tr-TR" sz="1700" i="1">
                            <a:latin typeface="Cambria Math" panose="02040503050406030204" pitchFamily="18" charset="0"/>
                            <a:ea typeface="Cambria Math" panose="02040503050406030204" pitchFamily="18" charset="0"/>
                          </a:rPr>
                          <m:t>𝜎</m:t>
                        </m:r>
                      </m:e>
                      <m:sub>
                        <m:r>
                          <a:rPr lang="tr-TR" sz="1700" b="0" i="1">
                            <a:latin typeface="Cambria Math" panose="02040503050406030204" pitchFamily="18" charset="0"/>
                            <a:ea typeface="Cambria Math" panose="02040503050406030204" pitchFamily="18" charset="0"/>
                          </a:rPr>
                          <m:t>𝑝𝑜𝑟𝑡𝑓𝑜𝑙𝑖𝑜</m:t>
                        </m:r>
                      </m:sub>
                      <m:sup>
                        <m:r>
                          <a:rPr lang="tr-TR" sz="1700" b="0" i="1">
                            <a:latin typeface="Cambria Math" panose="02040503050406030204" pitchFamily="18" charset="0"/>
                          </a:rPr>
                          <m:t>2</m:t>
                        </m:r>
                      </m:sup>
                    </m:sSubSup>
                  </m:oMath>
                </a14:m>
                <a:r>
                  <a:rPr lang="tr-TR" sz="1700"/>
                  <a:t> The standard deviation of a portfolio is calculated as follows:</a:t>
                </a:r>
              </a:p>
              <a:p>
                <a:pPr>
                  <a:lnSpc>
                    <a:spcPct val="110000"/>
                  </a:lnSpc>
                </a:pPr>
                <a14:m>
                  <m:oMath xmlns:m="http://schemas.openxmlformats.org/officeDocument/2006/math">
                    <m:r>
                      <a:rPr lang="tr-TR" sz="1700" i="1">
                        <a:latin typeface="Cambria Math" panose="02040503050406030204" pitchFamily="18" charset="0"/>
                        <a:ea typeface="Cambria Math" panose="02040503050406030204" pitchFamily="18" charset="0"/>
                      </a:rPr>
                      <m:t>𝜎</m:t>
                    </m:r>
                    <m:r>
                      <a:rPr lang="tr-TR" sz="1700" b="0" i="1">
                        <a:latin typeface="Cambria Math" panose="02040503050406030204" pitchFamily="18" charset="0"/>
                        <a:ea typeface="Cambria Math" panose="02040503050406030204" pitchFamily="18" charset="0"/>
                      </a:rPr>
                      <m:t>=</m:t>
                    </m:r>
                    <m:rad>
                      <m:radPr>
                        <m:degHide m:val="on"/>
                        <m:ctrlPr>
                          <a:rPr lang="tr-TR" sz="1700" i="1">
                            <a:latin typeface="Cambria Math" panose="02040503050406030204" pitchFamily="18" charset="0"/>
                          </a:rPr>
                        </m:ctrlPr>
                      </m:radPr>
                      <m:deg/>
                      <m:e>
                        <m:sSubSup>
                          <m:sSubSupPr>
                            <m:ctrlPr>
                              <a:rPr lang="hy-AM" sz="1700" i="1">
                                <a:latin typeface="Cambria Math" panose="02040503050406030204" pitchFamily="18" charset="0"/>
                              </a:rPr>
                            </m:ctrlPr>
                          </m:sSubSupPr>
                          <m:e>
                            <m:r>
                              <a:rPr lang="tr-TR" sz="1700" i="1">
                                <a:latin typeface="Cambria Math" panose="02040503050406030204" pitchFamily="18" charset="0"/>
                              </a:rPr>
                              <m:t>𝑤</m:t>
                            </m:r>
                          </m:e>
                          <m:sub>
                            <m:r>
                              <a:rPr lang="tr-TR" sz="1700" i="1">
                                <a:latin typeface="Cambria Math" panose="02040503050406030204" pitchFamily="18" charset="0"/>
                              </a:rPr>
                              <m:t>1</m:t>
                            </m:r>
                          </m:sub>
                          <m:sup>
                            <m:r>
                              <a:rPr lang="tr-TR" sz="1700" i="1">
                                <a:latin typeface="Cambria Math" panose="02040503050406030204" pitchFamily="18" charset="0"/>
                              </a:rPr>
                              <m:t>2</m:t>
                            </m:r>
                          </m:sup>
                        </m:sSubSup>
                        <m:sSubSup>
                          <m:sSubSupPr>
                            <m:ctrlPr>
                              <a:rPr lang="hy-AM" sz="1700" i="1">
                                <a:latin typeface="Cambria Math" panose="02040503050406030204" pitchFamily="18" charset="0"/>
                              </a:rPr>
                            </m:ctrlPr>
                          </m:sSubSupPr>
                          <m:e>
                            <m:r>
                              <a:rPr lang="tr-TR" sz="1700" i="1">
                                <a:latin typeface="Cambria Math" panose="02040503050406030204" pitchFamily="18" charset="0"/>
                                <a:ea typeface="Cambria Math" panose="02040503050406030204" pitchFamily="18" charset="0"/>
                              </a:rPr>
                              <m:t>𝜎</m:t>
                            </m:r>
                          </m:e>
                          <m:sub>
                            <m:r>
                              <a:rPr lang="tr-TR" sz="1700" i="1">
                                <a:latin typeface="Cambria Math" panose="02040503050406030204" pitchFamily="18" charset="0"/>
                              </a:rPr>
                              <m:t>1</m:t>
                            </m:r>
                          </m:sub>
                          <m:sup>
                            <m:r>
                              <a:rPr lang="tr-TR" sz="1700" i="1">
                                <a:latin typeface="Cambria Math" panose="02040503050406030204" pitchFamily="18" charset="0"/>
                              </a:rPr>
                              <m:t>2</m:t>
                            </m:r>
                          </m:sup>
                        </m:sSubSup>
                        <m:r>
                          <a:rPr lang="tr-TR" sz="1700" i="1">
                            <a:latin typeface="Cambria Math" panose="02040503050406030204" pitchFamily="18" charset="0"/>
                          </a:rPr>
                          <m:t>+</m:t>
                        </m:r>
                        <m:sSubSup>
                          <m:sSubSupPr>
                            <m:ctrlPr>
                              <a:rPr lang="hy-AM" sz="1700" i="1">
                                <a:latin typeface="Cambria Math" panose="02040503050406030204" pitchFamily="18" charset="0"/>
                              </a:rPr>
                            </m:ctrlPr>
                          </m:sSubSupPr>
                          <m:e>
                            <m:r>
                              <a:rPr lang="tr-TR" sz="1700" i="1">
                                <a:latin typeface="Cambria Math" panose="02040503050406030204" pitchFamily="18" charset="0"/>
                              </a:rPr>
                              <m:t>𝑤</m:t>
                            </m:r>
                          </m:e>
                          <m:sub>
                            <m:r>
                              <a:rPr lang="tr-TR" sz="1700" i="1">
                                <a:latin typeface="Cambria Math" panose="02040503050406030204" pitchFamily="18" charset="0"/>
                              </a:rPr>
                              <m:t>2</m:t>
                            </m:r>
                          </m:sub>
                          <m:sup>
                            <m:r>
                              <a:rPr lang="tr-TR" sz="1700" i="1">
                                <a:latin typeface="Cambria Math" panose="02040503050406030204" pitchFamily="18" charset="0"/>
                              </a:rPr>
                              <m:t>2</m:t>
                            </m:r>
                          </m:sup>
                        </m:sSubSup>
                        <m:sSubSup>
                          <m:sSubSupPr>
                            <m:ctrlPr>
                              <a:rPr lang="hy-AM" sz="1700" i="1">
                                <a:latin typeface="Cambria Math" panose="02040503050406030204" pitchFamily="18" charset="0"/>
                              </a:rPr>
                            </m:ctrlPr>
                          </m:sSubSupPr>
                          <m:e>
                            <m:r>
                              <a:rPr lang="tr-TR" sz="1700" i="1">
                                <a:latin typeface="Cambria Math" panose="02040503050406030204" pitchFamily="18" charset="0"/>
                                <a:ea typeface="Cambria Math" panose="02040503050406030204" pitchFamily="18" charset="0"/>
                              </a:rPr>
                              <m:t>𝜎</m:t>
                            </m:r>
                          </m:e>
                          <m:sub>
                            <m:r>
                              <a:rPr lang="tr-TR" sz="1700" i="1">
                                <a:latin typeface="Cambria Math" panose="02040503050406030204" pitchFamily="18" charset="0"/>
                                <a:ea typeface="Cambria Math" panose="02040503050406030204" pitchFamily="18" charset="0"/>
                              </a:rPr>
                              <m:t>2</m:t>
                            </m:r>
                          </m:sub>
                          <m:sup>
                            <m:r>
                              <a:rPr lang="tr-TR" sz="1700" i="1">
                                <a:latin typeface="Cambria Math" panose="02040503050406030204" pitchFamily="18" charset="0"/>
                              </a:rPr>
                              <m:t>2</m:t>
                            </m:r>
                          </m:sup>
                        </m:sSubSup>
                        <m:r>
                          <a:rPr lang="tr-TR" sz="1700" i="1">
                            <a:latin typeface="Cambria Math" panose="02040503050406030204" pitchFamily="18" charset="0"/>
                          </a:rPr>
                          <m:t>+2</m:t>
                        </m:r>
                        <m:r>
                          <a:rPr lang="tr-TR" sz="1700" i="1">
                            <a:latin typeface="Cambria Math" panose="02040503050406030204" pitchFamily="18" charset="0"/>
                          </a:rPr>
                          <m:t>𝑤</m:t>
                        </m:r>
                        <m:r>
                          <a:rPr lang="tr-TR" sz="1700" i="1" baseline="-25000">
                            <a:latin typeface="Cambria Math" panose="02040503050406030204" pitchFamily="18" charset="0"/>
                          </a:rPr>
                          <m:t>1</m:t>
                        </m:r>
                        <m:r>
                          <a:rPr lang="tr-TR" sz="1700" i="1">
                            <a:latin typeface="Cambria Math" panose="02040503050406030204" pitchFamily="18" charset="0"/>
                          </a:rPr>
                          <m:t>𝑤</m:t>
                        </m:r>
                        <m:r>
                          <a:rPr lang="tr-TR" sz="1700" i="1" baseline="-25000">
                            <a:latin typeface="Cambria Math" panose="02040503050406030204" pitchFamily="18" charset="0"/>
                          </a:rPr>
                          <m:t>2</m:t>
                        </m:r>
                        <m:r>
                          <a:rPr lang="tr-TR" sz="1700" i="1">
                            <a:latin typeface="Cambria Math" panose="02040503050406030204" pitchFamily="18" charset="0"/>
                            <a:ea typeface="Cambria Math" panose="02040503050406030204" pitchFamily="18" charset="0"/>
                          </a:rPr>
                          <m:t>𝜌</m:t>
                        </m:r>
                        <m:r>
                          <a:rPr lang="tr-TR" sz="1700" b="0" i="1" baseline="-25000">
                            <a:latin typeface="Cambria Math" panose="02040503050406030204" pitchFamily="18" charset="0"/>
                            <a:ea typeface="Cambria Math" panose="02040503050406030204" pitchFamily="18" charset="0"/>
                          </a:rPr>
                          <m:t>1,2</m:t>
                        </m:r>
                        <m:r>
                          <a:rPr lang="tr-TR" sz="1700" i="1">
                            <a:latin typeface="Cambria Math" panose="02040503050406030204" pitchFamily="18" charset="0"/>
                            <a:ea typeface="Cambria Math" panose="02040503050406030204" pitchFamily="18" charset="0"/>
                          </a:rPr>
                          <m:t>𝜎</m:t>
                        </m:r>
                        <m:r>
                          <a:rPr lang="tr-TR" sz="1700" baseline="-25000">
                            <a:latin typeface="Cambria Math" panose="02040503050406030204" pitchFamily="18" charset="0"/>
                            <a:ea typeface="Cambria Math" panose="02040503050406030204" pitchFamily="18" charset="0"/>
                          </a:rPr>
                          <m:t>1</m:t>
                        </m:r>
                        <m:r>
                          <a:rPr lang="tr-TR" sz="1700" i="1">
                            <a:latin typeface="Cambria Math" panose="02040503050406030204" pitchFamily="18" charset="0"/>
                            <a:ea typeface="Cambria Math" panose="02040503050406030204" pitchFamily="18" charset="0"/>
                          </a:rPr>
                          <m:t>𝜎</m:t>
                        </m:r>
                        <m:r>
                          <a:rPr lang="tr-TR" sz="1700" i="1" baseline="-25000">
                            <a:latin typeface="Cambria Math" panose="02040503050406030204" pitchFamily="18" charset="0"/>
                            <a:ea typeface="Cambria Math" panose="02040503050406030204" pitchFamily="18" charset="0"/>
                          </a:rPr>
                          <m:t>2</m:t>
                        </m:r>
                        <m:r>
                          <m:rPr>
                            <m:nor/>
                          </m:rPr>
                          <a:rPr lang="tr-TR" sz="1700" baseline="-25000"/>
                          <m:t> </m:t>
                        </m:r>
                      </m:e>
                    </m:rad>
                  </m:oMath>
                </a14:m>
                <a:endParaRPr lang="tr-TR" sz="1700"/>
              </a:p>
            </p:txBody>
          </p:sp>
        </mc:Choice>
        <mc:Fallback xmlns="">
          <p:sp>
            <p:nvSpPr>
              <p:cNvPr id="3" name="İçerik Yer Tutucusu 2">
                <a:extLst>
                  <a:ext uri="{FF2B5EF4-FFF2-40B4-BE49-F238E27FC236}">
                    <a16:creationId xmlns:a16="http://schemas.microsoft.com/office/drawing/2014/main" id="{FB77EADF-47DB-4EC9-ABA4-A43A4D14DE7C}"/>
                  </a:ext>
                </a:extLst>
              </p:cNvPr>
              <p:cNvSpPr>
                <a:spLocks noGrp="1" noRot="1" noChangeAspect="1" noMove="1" noResize="1" noEditPoints="1" noAdjustHandles="1" noChangeArrowheads="1" noChangeShapeType="1" noTextEdit="1"/>
              </p:cNvSpPr>
              <p:nvPr>
                <p:ph idx="1"/>
              </p:nvPr>
            </p:nvSpPr>
            <p:spPr>
              <a:xfrm>
                <a:off x="1371601" y="1980775"/>
                <a:ext cx="5865905" cy="3632824"/>
              </a:xfrm>
              <a:blipFill>
                <a:blip r:embed="rId2"/>
                <a:stretch>
                  <a:fillRect l="-2079" t="-1510" r="-3222"/>
                </a:stretch>
              </a:blipFill>
            </p:spPr>
            <p:txBody>
              <a:bodyPr/>
              <a:lstStyle/>
              <a:p>
                <a:r>
                  <a:rPr lang="en-US">
                    <a:noFill/>
                  </a:rPr>
                  <a:t> </a:t>
                </a:r>
              </a:p>
            </p:txBody>
          </p:sp>
        </mc:Fallback>
      </mc:AlternateContent>
      <p:pic>
        <p:nvPicPr>
          <p:cNvPr id="16" name="Graphic 15" descr="Kule oyunu kulesinden bir blok çeken iş adamı">
            <a:extLst>
              <a:ext uri="{FF2B5EF4-FFF2-40B4-BE49-F238E27FC236}">
                <a16:creationId xmlns:a16="http://schemas.microsoft.com/office/drawing/2014/main" id="{75B58B1B-17D7-26F5-5678-EFA3B713E750}"/>
              </a:ext>
            </a:extLst>
          </p:cNvPr>
          <p:cNvPicPr>
            <a:picLocks noChangeAspect="1"/>
          </p:cNvPicPr>
          <p:nvPr/>
        </p:nvPicPr>
        <p:blipFill>
          <a:blip r:embed="rId3">
            <a:extLst>
              <a:ext uri="{28A0092B-C50C-407E-A947-70E740481C1C}">
                <a14:useLocalDpi xmlns:a14="http://schemas.microsoft.com/office/drawing/2010/main" val="0"/>
              </a:ext>
            </a:extLst>
          </a:blip>
          <a:srcRect l="22267" r="8850" b="-1"/>
          <a:stretch/>
        </p:blipFill>
        <p:spPr>
          <a:xfrm>
            <a:off x="7646838" y="1980775"/>
            <a:ext cx="3748858" cy="3632824"/>
          </a:xfrm>
          <a:prstGeom prst="rect">
            <a:avLst/>
          </a:prstGeom>
        </p:spPr>
      </p:pic>
      <p:sp>
        <p:nvSpPr>
          <p:cNvPr id="39" name="Rectangle 38">
            <a:extLst>
              <a:ext uri="{FF2B5EF4-FFF2-40B4-BE49-F238E27FC236}">
                <a16:creationId xmlns:a16="http://schemas.microsoft.com/office/drawing/2014/main" id="{30563404-8DA1-408B-B56C-EF5733DAA7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931CC731-E2EC-4834-B848-101CC27566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tx2">
                  <a:lumMod val="50000"/>
                  <a:lumOff val="50000"/>
                  <a:alpha val="3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581791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040BF4A1-714C-419E-A19F-578DE93BE0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2F91A9BD-D57F-4941-931F-40597AB3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409317" y="1410082"/>
            <a:ext cx="6858000" cy="4037835"/>
          </a:xfrm>
          <a:prstGeom prst="rect">
            <a:avLst/>
          </a:prstGeom>
          <a:gradFill>
            <a:gsLst>
              <a:gs pos="8000">
                <a:schemeClr val="accent6"/>
              </a:gs>
              <a:gs pos="100000">
                <a:schemeClr val="accent5">
                  <a:alpha val="89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C54DB264-9467-4730-B9E9-C9A97DD669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790128" y="3609527"/>
            <a:ext cx="2458347" cy="4038601"/>
          </a:xfrm>
          <a:prstGeom prst="rect">
            <a:avLst/>
          </a:prstGeom>
          <a:gradFill>
            <a:gsLst>
              <a:gs pos="0">
                <a:schemeClr val="accent5">
                  <a:lumMod val="60000"/>
                  <a:lumOff val="40000"/>
                  <a:alpha val="0"/>
                </a:schemeClr>
              </a:gs>
              <a:gs pos="99000">
                <a:schemeClr val="accent2"/>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BB097F88-2120-47B4-B891-5B28F66BBD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364227" y="1757079"/>
            <a:ext cx="3900088" cy="4178958"/>
          </a:xfrm>
          <a:custGeom>
            <a:avLst/>
            <a:gdLst>
              <a:gd name="connsiteX0" fmla="*/ 2431956 w 3900088"/>
              <a:gd name="connsiteY0" fmla="*/ 93939 h 4178958"/>
              <a:gd name="connsiteX1" fmla="*/ 3900088 w 3900088"/>
              <a:gd name="connsiteY1" fmla="*/ 2089479 h 4178958"/>
              <a:gd name="connsiteX2" fmla="*/ 1810609 w 3900088"/>
              <a:gd name="connsiteY2" fmla="*/ 4178958 h 4178958"/>
              <a:gd name="connsiteX3" fmla="*/ 77980 w 3900088"/>
              <a:gd name="connsiteY3" fmla="*/ 3257727 h 4178958"/>
              <a:gd name="connsiteX4" fmla="*/ 0 w 3900088"/>
              <a:gd name="connsiteY4" fmla="*/ 3129367 h 4178958"/>
              <a:gd name="connsiteX5" fmla="*/ 831517 w 3900088"/>
              <a:gd name="connsiteY5" fmla="*/ 244059 h 4178958"/>
              <a:gd name="connsiteX6" fmla="*/ 997290 w 3900088"/>
              <a:gd name="connsiteY6" fmla="*/ 164202 h 4178958"/>
              <a:gd name="connsiteX7" fmla="*/ 1810609 w 3900088"/>
              <a:gd name="connsiteY7" fmla="*/ 0 h 4178958"/>
              <a:gd name="connsiteX8" fmla="*/ 2431956 w 3900088"/>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088" h="4178958">
                <a:moveTo>
                  <a:pt x="2431956" y="93939"/>
                </a:moveTo>
                <a:cubicBezTo>
                  <a:pt x="3282517" y="358491"/>
                  <a:pt x="3900088" y="1151865"/>
                  <a:pt x="3900088" y="2089479"/>
                </a:cubicBezTo>
                <a:cubicBezTo>
                  <a:pt x="3900088" y="3243466"/>
                  <a:pt x="2964596" y="4178958"/>
                  <a:pt x="1810609" y="4178958"/>
                </a:cubicBezTo>
                <a:cubicBezTo>
                  <a:pt x="1089367" y="4178958"/>
                  <a:pt x="453475" y="3813531"/>
                  <a:pt x="77980" y="3257727"/>
                </a:cubicBezTo>
                <a:lnTo>
                  <a:pt x="0" y="3129367"/>
                </a:lnTo>
                <a:lnTo>
                  <a:pt x="831517" y="244059"/>
                </a:lnTo>
                <a:lnTo>
                  <a:pt x="997290" y="164202"/>
                </a:lnTo>
                <a:cubicBezTo>
                  <a:pt x="1247271" y="58468"/>
                  <a:pt x="1522112" y="0"/>
                  <a:pt x="1810609" y="0"/>
                </a:cubicBezTo>
                <a:cubicBezTo>
                  <a:pt x="2026982" y="0"/>
                  <a:pt x="2235673" y="32888"/>
                  <a:pt x="2431956" y="93939"/>
                </a:cubicBezTo>
                <a:close/>
              </a:path>
            </a:pathLst>
          </a:custGeom>
          <a:gradFill>
            <a:gsLst>
              <a:gs pos="36000">
                <a:schemeClr val="accent6">
                  <a:lumMod val="60000"/>
                  <a:lumOff val="40000"/>
                  <a:alpha val="6000"/>
                </a:schemeClr>
              </a:gs>
              <a:gs pos="100000">
                <a:schemeClr val="accent6">
                  <a:alpha val="2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0" name="Rectangle 29">
            <a:extLst>
              <a:ext uri="{FF2B5EF4-FFF2-40B4-BE49-F238E27FC236}">
                <a16:creationId xmlns:a16="http://schemas.microsoft.com/office/drawing/2014/main" id="{BF9338F5-05AB-4DC5-BD1C-1A9F26C38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50099" y="411154"/>
            <a:ext cx="4395601" cy="3581400"/>
          </a:xfrm>
          <a:prstGeom prst="rect">
            <a:avLst/>
          </a:prstGeom>
          <a:gradFill>
            <a:gsLst>
              <a:gs pos="0">
                <a:schemeClr val="accent5">
                  <a:alpha val="29000"/>
                </a:schemeClr>
              </a:gs>
              <a:gs pos="100000">
                <a:schemeClr val="accent4">
                  <a:alpha val="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13F56378-6653-0104-6127-8A1495DB585C}"/>
              </a:ext>
            </a:extLst>
          </p:cNvPr>
          <p:cNvSpPr>
            <a:spLocks noGrp="1"/>
          </p:cNvSpPr>
          <p:nvPr>
            <p:ph type="title"/>
          </p:nvPr>
        </p:nvSpPr>
        <p:spPr>
          <a:xfrm>
            <a:off x="457200" y="868280"/>
            <a:ext cx="3390645" cy="3363597"/>
          </a:xfrm>
        </p:spPr>
        <p:txBody>
          <a:bodyPr>
            <a:normAutofit/>
          </a:bodyPr>
          <a:lstStyle/>
          <a:p>
            <a:pPr algn="r"/>
            <a:r>
              <a:rPr lang="tr-TR" sz="3200" dirty="0">
                <a:solidFill>
                  <a:schemeClr val="bg1"/>
                </a:solidFill>
              </a:rPr>
              <a:t>Example-2</a:t>
            </a:r>
            <a:endParaRPr lang="en-US" sz="3200" dirty="0">
              <a:solidFill>
                <a:schemeClr val="bg1"/>
              </a:solidFill>
            </a:endParaRPr>
          </a:p>
        </p:txBody>
      </p:sp>
      <p:graphicFrame>
        <p:nvGraphicFramePr>
          <p:cNvPr id="18" name="İçerik Yer Tutucusu 2">
            <a:extLst>
              <a:ext uri="{FF2B5EF4-FFF2-40B4-BE49-F238E27FC236}">
                <a16:creationId xmlns:a16="http://schemas.microsoft.com/office/drawing/2014/main" id="{AB43D9F3-ACB5-09DD-86FD-942D16DB5A21}"/>
              </a:ext>
            </a:extLst>
          </p:cNvPr>
          <p:cNvGraphicFramePr>
            <a:graphicFrameLocks noGrp="1"/>
          </p:cNvGraphicFramePr>
          <p:nvPr>
            <p:ph idx="1"/>
            <p:extLst>
              <p:ext uri="{D42A27DB-BD31-4B8C-83A1-F6EECF244321}">
                <p14:modId xmlns:p14="http://schemas.microsoft.com/office/powerpoint/2010/main" val="1939913252"/>
              </p:ext>
            </p:extLst>
          </p:nvPr>
        </p:nvGraphicFramePr>
        <p:xfrm>
          <a:off x="4494654" y="457200"/>
          <a:ext cx="7240146" cy="5943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158397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45C5CC17-FF17-43CF-B073-D9051465D5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1EBE2DDC-0D14-44E6-A1AB-2EEC095074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09318" y="1410082"/>
            <a:ext cx="6858000" cy="4037835"/>
          </a:xfrm>
          <a:prstGeom prst="rect">
            <a:avLst/>
          </a:prstGeom>
          <a:gradFill>
            <a:gsLst>
              <a:gs pos="8000">
                <a:schemeClr val="accent6"/>
              </a:gs>
              <a:gs pos="100000">
                <a:schemeClr val="accent5">
                  <a:alpha val="72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A8543D98-0AA2-43B4-B508-DC1DB7F3DC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2414" y="1406060"/>
            <a:ext cx="6857572" cy="4045450"/>
          </a:xfrm>
          <a:prstGeom prst="rect">
            <a:avLst/>
          </a:prstGeom>
          <a:gradFill>
            <a:gsLst>
              <a:gs pos="0">
                <a:schemeClr val="accent4">
                  <a:alpha val="0"/>
                </a:schemeClr>
              </a:gs>
              <a:gs pos="96000">
                <a:schemeClr val="accent2"/>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89723C1D-9A1A-465B-8164-483BF54266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98889" y="3617790"/>
            <a:ext cx="2453337" cy="4027079"/>
          </a:xfrm>
          <a:prstGeom prst="rect">
            <a:avLst/>
          </a:prstGeom>
          <a:gradFill>
            <a:gsLst>
              <a:gs pos="2000">
                <a:schemeClr val="accent5">
                  <a:alpha val="35000"/>
                </a:schemeClr>
              </a:gs>
              <a:gs pos="67000">
                <a:schemeClr val="accent4">
                  <a:alpha val="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Shape 37">
            <a:extLst>
              <a:ext uri="{FF2B5EF4-FFF2-40B4-BE49-F238E27FC236}">
                <a16:creationId xmlns:a16="http://schemas.microsoft.com/office/drawing/2014/main" id="{A6680484-5F73-4078-85C2-415205B1A4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30441" y="1644149"/>
            <a:ext cx="4384532" cy="4196758"/>
          </a:xfrm>
          <a:custGeom>
            <a:avLst/>
            <a:gdLst>
              <a:gd name="connsiteX0" fmla="*/ 44539 w 4384532"/>
              <a:gd name="connsiteY0" fmla="*/ 2446310 h 4196758"/>
              <a:gd name="connsiteX1" fmla="*/ 0 w 4384532"/>
              <a:gd name="connsiteY1" fmla="*/ 2004492 h 4196758"/>
              <a:gd name="connsiteX2" fmla="*/ 500607 w 4384532"/>
              <a:gd name="connsiteY2" fmla="*/ 610007 h 4196758"/>
              <a:gd name="connsiteX3" fmla="*/ 589546 w 4384532"/>
              <a:gd name="connsiteY3" fmla="*/ 512149 h 4196758"/>
              <a:gd name="connsiteX4" fmla="*/ 3077760 w 4384532"/>
              <a:gd name="connsiteY4" fmla="*/ 0 h 4196758"/>
              <a:gd name="connsiteX5" fmla="*/ 3237230 w 4384532"/>
              <a:gd name="connsiteY5" fmla="*/ 76821 h 4196758"/>
              <a:gd name="connsiteX6" fmla="*/ 4384532 w 4384532"/>
              <a:gd name="connsiteY6" fmla="*/ 2004492 h 4196758"/>
              <a:gd name="connsiteX7" fmla="*/ 2192266 w 4384532"/>
              <a:gd name="connsiteY7" fmla="*/ 4196758 h 4196758"/>
              <a:gd name="connsiteX8" fmla="*/ 44539 w 4384532"/>
              <a:gd name="connsiteY8" fmla="*/ 2446310 h 4196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84532" h="4196758">
                <a:moveTo>
                  <a:pt x="44539" y="2446310"/>
                </a:moveTo>
                <a:cubicBezTo>
                  <a:pt x="15336" y="2303599"/>
                  <a:pt x="0" y="2155836"/>
                  <a:pt x="0" y="2004492"/>
                </a:cubicBezTo>
                <a:cubicBezTo>
                  <a:pt x="0" y="1474787"/>
                  <a:pt x="187867" y="988960"/>
                  <a:pt x="500607" y="610007"/>
                </a:cubicBezTo>
                <a:lnTo>
                  <a:pt x="589546" y="512149"/>
                </a:lnTo>
                <a:lnTo>
                  <a:pt x="3077760" y="0"/>
                </a:lnTo>
                <a:lnTo>
                  <a:pt x="3237230" y="76821"/>
                </a:lnTo>
                <a:cubicBezTo>
                  <a:pt x="3920615" y="448057"/>
                  <a:pt x="4384532" y="1172098"/>
                  <a:pt x="4384532" y="2004492"/>
                </a:cubicBezTo>
                <a:cubicBezTo>
                  <a:pt x="4384532" y="3215247"/>
                  <a:pt x="3403021" y="4196758"/>
                  <a:pt x="2192266" y="4196758"/>
                </a:cubicBezTo>
                <a:cubicBezTo>
                  <a:pt x="1132855" y="4196758"/>
                  <a:pt x="248960" y="3445288"/>
                  <a:pt x="44539" y="2446310"/>
                </a:cubicBezTo>
                <a:close/>
              </a:path>
            </a:pathLst>
          </a:custGeom>
          <a:gradFill>
            <a:gsLst>
              <a:gs pos="39000">
                <a:schemeClr val="accent4">
                  <a:lumMod val="20000"/>
                  <a:lumOff val="80000"/>
                  <a:alpha val="0"/>
                </a:schemeClr>
              </a:gs>
              <a:gs pos="100000">
                <a:schemeClr val="accent6">
                  <a:alpha val="29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Başlık 1">
            <a:extLst>
              <a:ext uri="{FF2B5EF4-FFF2-40B4-BE49-F238E27FC236}">
                <a16:creationId xmlns:a16="http://schemas.microsoft.com/office/drawing/2014/main" id="{53AFBA60-E2B2-89C0-8987-FBC3F827BF8F}"/>
              </a:ext>
            </a:extLst>
          </p:cNvPr>
          <p:cNvSpPr>
            <a:spLocks noGrp="1"/>
          </p:cNvSpPr>
          <p:nvPr>
            <p:ph type="title"/>
          </p:nvPr>
        </p:nvSpPr>
        <p:spPr>
          <a:xfrm>
            <a:off x="387927" y="1028701"/>
            <a:ext cx="3248863" cy="3020785"/>
          </a:xfrm>
        </p:spPr>
        <p:txBody>
          <a:bodyPr>
            <a:normAutofit/>
          </a:bodyPr>
          <a:lstStyle/>
          <a:p>
            <a:pPr algn="r"/>
            <a:r>
              <a:rPr lang="tr-TR" sz="3200">
                <a:solidFill>
                  <a:schemeClr val="bg1"/>
                </a:solidFill>
              </a:rPr>
              <a:t>Solutıon</a:t>
            </a:r>
            <a:endParaRPr lang="en-US" sz="3200">
              <a:solidFill>
                <a:schemeClr val="bg1"/>
              </a:solidFill>
            </a:endParaRPr>
          </a:p>
        </p:txBody>
      </p:sp>
      <mc:AlternateContent xmlns:mc="http://schemas.openxmlformats.org/markup-compatibility/2006" xmlns:a14="http://schemas.microsoft.com/office/drawing/2010/main">
        <mc:Choice Requires="a14">
          <p:sp>
            <p:nvSpPr>
              <p:cNvPr id="3" name="İçerik Yer Tutucusu 2">
                <a:extLst>
                  <a:ext uri="{FF2B5EF4-FFF2-40B4-BE49-F238E27FC236}">
                    <a16:creationId xmlns:a16="http://schemas.microsoft.com/office/drawing/2014/main" id="{B0983648-FC4F-94E1-65F3-40C26FD09C0E}"/>
                  </a:ext>
                </a:extLst>
              </p:cNvPr>
              <p:cNvSpPr>
                <a:spLocks noGrp="1"/>
              </p:cNvSpPr>
              <p:nvPr>
                <p:ph idx="1"/>
              </p:nvPr>
            </p:nvSpPr>
            <p:spPr>
              <a:xfrm>
                <a:off x="4777409" y="1028702"/>
                <a:ext cx="6273972" cy="4843462"/>
              </a:xfrm>
            </p:spPr>
            <p:txBody>
              <a:bodyPr>
                <a:normAutofit/>
              </a:bodyPr>
              <a:lstStyle/>
              <a:p>
                <a:pPr marL="457200" indent="-457200">
                  <a:buFont typeface="+mj-lt"/>
                  <a:buAutoNum type="alphaLcPeriod"/>
                </a:pPr>
                <a:r>
                  <a:rPr lang="tr-TR" sz="1700"/>
                  <a:t>The Formula is </a:t>
                </a:r>
                <a14:m>
                  <m:oMath xmlns:m="http://schemas.openxmlformats.org/officeDocument/2006/math">
                    <m:r>
                      <a:rPr lang="tr-TR" sz="1700" i="1">
                        <a:latin typeface="Cambria Math" panose="02040503050406030204" pitchFamily="18" charset="0"/>
                        <a:ea typeface="Cambria Math" panose="02040503050406030204" pitchFamily="18" charset="0"/>
                      </a:rPr>
                      <m:t>𝜎</m:t>
                    </m:r>
                    <m:r>
                      <a:rPr lang="tr-TR" sz="1700" b="0" i="1">
                        <a:latin typeface="Cambria Math" panose="02040503050406030204" pitchFamily="18" charset="0"/>
                        <a:ea typeface="Cambria Math" panose="02040503050406030204" pitchFamily="18" charset="0"/>
                      </a:rPr>
                      <m:t>=</m:t>
                    </m:r>
                    <m:rad>
                      <m:radPr>
                        <m:degHide m:val="on"/>
                        <m:ctrlPr>
                          <a:rPr lang="tr-TR" sz="1700" i="1">
                            <a:latin typeface="Cambria Math" panose="02040503050406030204" pitchFamily="18" charset="0"/>
                          </a:rPr>
                        </m:ctrlPr>
                      </m:radPr>
                      <m:deg/>
                      <m:e>
                        <m:sSubSup>
                          <m:sSubSupPr>
                            <m:ctrlPr>
                              <a:rPr lang="hy-AM" sz="1700" i="1">
                                <a:latin typeface="Cambria Math" panose="02040503050406030204" pitchFamily="18" charset="0"/>
                              </a:rPr>
                            </m:ctrlPr>
                          </m:sSubSupPr>
                          <m:e>
                            <m:r>
                              <a:rPr lang="tr-TR" sz="1700" i="1">
                                <a:latin typeface="Cambria Math" panose="02040503050406030204" pitchFamily="18" charset="0"/>
                              </a:rPr>
                              <m:t>𝑤</m:t>
                            </m:r>
                          </m:e>
                          <m:sub>
                            <m:r>
                              <a:rPr lang="tr-TR" sz="1700" i="1">
                                <a:latin typeface="Cambria Math" panose="02040503050406030204" pitchFamily="18" charset="0"/>
                              </a:rPr>
                              <m:t>1</m:t>
                            </m:r>
                          </m:sub>
                          <m:sup>
                            <m:r>
                              <a:rPr lang="tr-TR" sz="1700" i="1">
                                <a:latin typeface="Cambria Math" panose="02040503050406030204" pitchFamily="18" charset="0"/>
                              </a:rPr>
                              <m:t>2</m:t>
                            </m:r>
                          </m:sup>
                        </m:sSubSup>
                        <m:sSubSup>
                          <m:sSubSupPr>
                            <m:ctrlPr>
                              <a:rPr lang="hy-AM" sz="1700" i="1">
                                <a:latin typeface="Cambria Math" panose="02040503050406030204" pitchFamily="18" charset="0"/>
                              </a:rPr>
                            </m:ctrlPr>
                          </m:sSubSupPr>
                          <m:e>
                            <m:r>
                              <a:rPr lang="tr-TR" sz="1700" i="1">
                                <a:latin typeface="Cambria Math" panose="02040503050406030204" pitchFamily="18" charset="0"/>
                                <a:ea typeface="Cambria Math" panose="02040503050406030204" pitchFamily="18" charset="0"/>
                              </a:rPr>
                              <m:t>𝜎</m:t>
                            </m:r>
                          </m:e>
                          <m:sub>
                            <m:r>
                              <a:rPr lang="tr-TR" sz="1700" i="1">
                                <a:latin typeface="Cambria Math" panose="02040503050406030204" pitchFamily="18" charset="0"/>
                              </a:rPr>
                              <m:t>1</m:t>
                            </m:r>
                          </m:sub>
                          <m:sup>
                            <m:r>
                              <a:rPr lang="tr-TR" sz="1700" i="1">
                                <a:latin typeface="Cambria Math" panose="02040503050406030204" pitchFamily="18" charset="0"/>
                              </a:rPr>
                              <m:t>2</m:t>
                            </m:r>
                          </m:sup>
                        </m:sSubSup>
                        <m:r>
                          <a:rPr lang="tr-TR" sz="1700" i="1">
                            <a:latin typeface="Cambria Math" panose="02040503050406030204" pitchFamily="18" charset="0"/>
                          </a:rPr>
                          <m:t>+</m:t>
                        </m:r>
                        <m:sSubSup>
                          <m:sSubSupPr>
                            <m:ctrlPr>
                              <a:rPr lang="hy-AM" sz="1700" i="1">
                                <a:latin typeface="Cambria Math" panose="02040503050406030204" pitchFamily="18" charset="0"/>
                              </a:rPr>
                            </m:ctrlPr>
                          </m:sSubSupPr>
                          <m:e>
                            <m:r>
                              <a:rPr lang="tr-TR" sz="1700" i="1">
                                <a:latin typeface="Cambria Math" panose="02040503050406030204" pitchFamily="18" charset="0"/>
                              </a:rPr>
                              <m:t>𝑤</m:t>
                            </m:r>
                          </m:e>
                          <m:sub>
                            <m:r>
                              <a:rPr lang="tr-TR" sz="1700" i="1">
                                <a:latin typeface="Cambria Math" panose="02040503050406030204" pitchFamily="18" charset="0"/>
                              </a:rPr>
                              <m:t>2</m:t>
                            </m:r>
                          </m:sub>
                          <m:sup>
                            <m:r>
                              <a:rPr lang="tr-TR" sz="1700" i="1">
                                <a:latin typeface="Cambria Math" panose="02040503050406030204" pitchFamily="18" charset="0"/>
                              </a:rPr>
                              <m:t>2</m:t>
                            </m:r>
                          </m:sup>
                        </m:sSubSup>
                        <m:sSubSup>
                          <m:sSubSupPr>
                            <m:ctrlPr>
                              <a:rPr lang="hy-AM" sz="1700" i="1">
                                <a:latin typeface="Cambria Math" panose="02040503050406030204" pitchFamily="18" charset="0"/>
                              </a:rPr>
                            </m:ctrlPr>
                          </m:sSubSupPr>
                          <m:e>
                            <m:r>
                              <a:rPr lang="tr-TR" sz="1700" i="1">
                                <a:latin typeface="Cambria Math" panose="02040503050406030204" pitchFamily="18" charset="0"/>
                                <a:ea typeface="Cambria Math" panose="02040503050406030204" pitchFamily="18" charset="0"/>
                              </a:rPr>
                              <m:t>𝜎</m:t>
                            </m:r>
                          </m:e>
                          <m:sub>
                            <m:r>
                              <a:rPr lang="tr-TR" sz="1700" i="1">
                                <a:latin typeface="Cambria Math" panose="02040503050406030204" pitchFamily="18" charset="0"/>
                                <a:ea typeface="Cambria Math" panose="02040503050406030204" pitchFamily="18" charset="0"/>
                              </a:rPr>
                              <m:t>2</m:t>
                            </m:r>
                          </m:sub>
                          <m:sup>
                            <m:r>
                              <a:rPr lang="tr-TR" sz="1700" i="1">
                                <a:latin typeface="Cambria Math" panose="02040503050406030204" pitchFamily="18" charset="0"/>
                              </a:rPr>
                              <m:t>2</m:t>
                            </m:r>
                          </m:sup>
                        </m:sSubSup>
                        <m:r>
                          <a:rPr lang="tr-TR" sz="1700" i="1">
                            <a:latin typeface="Cambria Math" panose="02040503050406030204" pitchFamily="18" charset="0"/>
                          </a:rPr>
                          <m:t>+2</m:t>
                        </m:r>
                        <m:r>
                          <a:rPr lang="tr-TR" sz="1700" i="1">
                            <a:latin typeface="Cambria Math" panose="02040503050406030204" pitchFamily="18" charset="0"/>
                          </a:rPr>
                          <m:t>𝑤</m:t>
                        </m:r>
                        <m:r>
                          <a:rPr lang="tr-TR" sz="1700" i="1" baseline="-25000">
                            <a:latin typeface="Cambria Math" panose="02040503050406030204" pitchFamily="18" charset="0"/>
                          </a:rPr>
                          <m:t>1</m:t>
                        </m:r>
                        <m:r>
                          <a:rPr lang="tr-TR" sz="1700" i="1">
                            <a:latin typeface="Cambria Math" panose="02040503050406030204" pitchFamily="18" charset="0"/>
                          </a:rPr>
                          <m:t>𝑤</m:t>
                        </m:r>
                        <m:r>
                          <a:rPr lang="tr-TR" sz="1700" i="1" baseline="-25000">
                            <a:latin typeface="Cambria Math" panose="02040503050406030204" pitchFamily="18" charset="0"/>
                          </a:rPr>
                          <m:t>2</m:t>
                        </m:r>
                        <m:r>
                          <a:rPr lang="tr-TR" sz="1700" i="1">
                            <a:latin typeface="Cambria Math" panose="02040503050406030204" pitchFamily="18" charset="0"/>
                            <a:ea typeface="Cambria Math" panose="02040503050406030204" pitchFamily="18" charset="0"/>
                          </a:rPr>
                          <m:t>𝜌</m:t>
                        </m:r>
                        <m:r>
                          <a:rPr lang="tr-TR" sz="1700" b="0" i="1" baseline="-25000">
                            <a:latin typeface="Cambria Math" panose="02040503050406030204" pitchFamily="18" charset="0"/>
                            <a:ea typeface="Cambria Math" panose="02040503050406030204" pitchFamily="18" charset="0"/>
                          </a:rPr>
                          <m:t>1,2</m:t>
                        </m:r>
                        <m:r>
                          <a:rPr lang="tr-TR" sz="1700" i="1">
                            <a:latin typeface="Cambria Math" panose="02040503050406030204" pitchFamily="18" charset="0"/>
                            <a:ea typeface="Cambria Math" panose="02040503050406030204" pitchFamily="18" charset="0"/>
                          </a:rPr>
                          <m:t>𝜎</m:t>
                        </m:r>
                        <m:r>
                          <a:rPr lang="tr-TR" sz="1700" baseline="-25000">
                            <a:latin typeface="Cambria Math" panose="02040503050406030204" pitchFamily="18" charset="0"/>
                            <a:ea typeface="Cambria Math" panose="02040503050406030204" pitchFamily="18" charset="0"/>
                          </a:rPr>
                          <m:t>1</m:t>
                        </m:r>
                        <m:r>
                          <a:rPr lang="tr-TR" sz="1700" i="1">
                            <a:latin typeface="Cambria Math" panose="02040503050406030204" pitchFamily="18" charset="0"/>
                            <a:ea typeface="Cambria Math" panose="02040503050406030204" pitchFamily="18" charset="0"/>
                          </a:rPr>
                          <m:t>𝜎</m:t>
                        </m:r>
                        <m:r>
                          <a:rPr lang="tr-TR" sz="1700" i="1" baseline="-25000">
                            <a:latin typeface="Cambria Math" panose="02040503050406030204" pitchFamily="18" charset="0"/>
                            <a:ea typeface="Cambria Math" panose="02040503050406030204" pitchFamily="18" charset="0"/>
                          </a:rPr>
                          <m:t>2</m:t>
                        </m:r>
                        <m:r>
                          <m:rPr>
                            <m:nor/>
                          </m:rPr>
                          <a:rPr lang="tr-TR" sz="1700" baseline="-25000"/>
                          <m:t> </m:t>
                        </m:r>
                      </m:e>
                    </m:rad>
                  </m:oMath>
                </a14:m>
                <a:endParaRPr lang="tr-TR" sz="1700"/>
              </a:p>
              <a:p>
                <a14:m>
                  <m:oMath xmlns:m="http://schemas.openxmlformats.org/officeDocument/2006/math">
                    <m:r>
                      <a:rPr lang="tr-TR" sz="1700" i="1">
                        <a:latin typeface="Cambria Math" panose="02040503050406030204" pitchFamily="18" charset="0"/>
                        <a:ea typeface="Cambria Math" panose="02040503050406030204" pitchFamily="18" charset="0"/>
                      </a:rPr>
                      <m:t>𝜎</m:t>
                    </m:r>
                    <m:r>
                      <a:rPr lang="tr-TR" sz="1700" b="0" i="1">
                        <a:latin typeface="Cambria Math" panose="02040503050406030204" pitchFamily="18" charset="0"/>
                        <a:ea typeface="Cambria Math" panose="02040503050406030204" pitchFamily="18" charset="0"/>
                      </a:rPr>
                      <m:t>=</m:t>
                    </m:r>
                    <m:rad>
                      <m:radPr>
                        <m:degHide m:val="on"/>
                        <m:ctrlPr>
                          <a:rPr lang="tr-TR" sz="1700" i="1">
                            <a:latin typeface="Cambria Math" panose="02040503050406030204" pitchFamily="18" charset="0"/>
                          </a:rPr>
                        </m:ctrlPr>
                      </m:radPr>
                      <m:deg/>
                      <m:e>
                        <m:r>
                          <a:rPr lang="tr-TR" sz="1700" i="1">
                            <a:latin typeface="Cambria Math" panose="02040503050406030204" pitchFamily="18" charset="0"/>
                          </a:rPr>
                          <m:t>0.40</m:t>
                        </m:r>
                        <m:r>
                          <a:rPr lang="tr-TR" sz="1700" i="1" baseline="30000">
                            <a:latin typeface="Cambria Math" panose="02040503050406030204" pitchFamily="18" charset="0"/>
                          </a:rPr>
                          <m:t>2</m:t>
                        </m:r>
                        <m:r>
                          <a:rPr lang="tr-TR" sz="1700" b="0" i="1">
                            <a:latin typeface="Cambria Math" panose="02040503050406030204" pitchFamily="18" charset="0"/>
                          </a:rPr>
                          <m:t>𝑥</m:t>
                        </m:r>
                        <m:r>
                          <a:rPr lang="tr-TR" sz="1700" i="1">
                            <a:latin typeface="Cambria Math" panose="02040503050406030204" pitchFamily="18" charset="0"/>
                          </a:rPr>
                          <m:t>0.15</m:t>
                        </m:r>
                        <m:r>
                          <a:rPr lang="tr-TR" sz="1700" i="1" baseline="30000">
                            <a:latin typeface="Cambria Math" panose="02040503050406030204" pitchFamily="18" charset="0"/>
                          </a:rPr>
                          <m:t>2</m:t>
                        </m:r>
                        <m:r>
                          <a:rPr lang="tr-TR" sz="1700" b="0" i="1">
                            <a:latin typeface="Cambria Math" panose="02040503050406030204" pitchFamily="18" charset="0"/>
                          </a:rPr>
                          <m:t>+</m:t>
                        </m:r>
                        <m:r>
                          <a:rPr lang="tr-TR" sz="1700" i="1">
                            <a:latin typeface="Cambria Math" panose="02040503050406030204" pitchFamily="18" charset="0"/>
                          </a:rPr>
                          <m:t>0.60</m:t>
                        </m:r>
                        <m:r>
                          <a:rPr lang="tr-TR" sz="1700" i="1" baseline="30000">
                            <a:latin typeface="Cambria Math" panose="02040503050406030204" pitchFamily="18" charset="0"/>
                          </a:rPr>
                          <m:t>2</m:t>
                        </m:r>
                        <m:r>
                          <a:rPr lang="tr-TR" sz="1700" b="0" i="1">
                            <a:latin typeface="Cambria Math" panose="02040503050406030204" pitchFamily="18" charset="0"/>
                          </a:rPr>
                          <m:t>𝑥</m:t>
                        </m:r>
                        <m:r>
                          <a:rPr lang="tr-TR" sz="1700" i="1">
                            <a:latin typeface="Cambria Math" panose="02040503050406030204" pitchFamily="18" charset="0"/>
                          </a:rPr>
                          <m:t>0.10</m:t>
                        </m:r>
                        <m:r>
                          <a:rPr lang="tr-TR" sz="1700" i="1" baseline="30000">
                            <a:latin typeface="Cambria Math" panose="02040503050406030204" pitchFamily="18" charset="0"/>
                          </a:rPr>
                          <m:t>2</m:t>
                        </m:r>
                        <m:r>
                          <a:rPr lang="tr-TR" sz="1700" b="0" i="1">
                            <a:latin typeface="Cambria Math" panose="02040503050406030204" pitchFamily="18" charset="0"/>
                          </a:rPr>
                          <m:t>+</m:t>
                        </m:r>
                        <m:r>
                          <a:rPr lang="tr-TR" sz="1700" i="1">
                            <a:latin typeface="Cambria Math" panose="02040503050406030204" pitchFamily="18" charset="0"/>
                          </a:rPr>
                          <m:t>2</m:t>
                        </m:r>
                        <m:r>
                          <a:rPr lang="tr-TR" sz="1700" b="0" i="1">
                            <a:latin typeface="Cambria Math" panose="02040503050406030204" pitchFamily="18" charset="0"/>
                          </a:rPr>
                          <m:t>𝑥</m:t>
                        </m:r>
                        <m:r>
                          <a:rPr lang="tr-TR" sz="1700" b="0" i="1">
                            <a:latin typeface="Cambria Math" panose="02040503050406030204" pitchFamily="18" charset="0"/>
                          </a:rPr>
                          <m:t>0.40</m:t>
                        </m:r>
                        <m:r>
                          <a:rPr lang="tr-TR" sz="1700" b="0" i="1">
                            <a:latin typeface="Cambria Math" panose="02040503050406030204" pitchFamily="18" charset="0"/>
                          </a:rPr>
                          <m:t>𝑥</m:t>
                        </m:r>
                        <m:r>
                          <a:rPr lang="tr-TR" sz="1700" b="0" i="1">
                            <a:latin typeface="Cambria Math" panose="02040503050406030204" pitchFamily="18" charset="0"/>
                          </a:rPr>
                          <m:t>0.60</m:t>
                        </m:r>
                        <m:r>
                          <a:rPr lang="tr-TR" sz="1700" b="0" i="1">
                            <a:latin typeface="Cambria Math" panose="02040503050406030204" pitchFamily="18" charset="0"/>
                          </a:rPr>
                          <m:t>𝑥</m:t>
                        </m:r>
                        <m:r>
                          <a:rPr lang="tr-TR" sz="1700" b="0" i="1">
                            <a:latin typeface="Cambria Math" panose="02040503050406030204" pitchFamily="18" charset="0"/>
                          </a:rPr>
                          <m:t>0,50</m:t>
                        </m:r>
                        <m:r>
                          <a:rPr lang="tr-TR" sz="1700" b="0" i="1">
                            <a:latin typeface="Cambria Math" panose="02040503050406030204" pitchFamily="18" charset="0"/>
                          </a:rPr>
                          <m:t>𝑥</m:t>
                        </m:r>
                        <m:r>
                          <a:rPr lang="tr-TR" sz="1700" b="0" i="1">
                            <a:latin typeface="Cambria Math" panose="02040503050406030204" pitchFamily="18" charset="0"/>
                          </a:rPr>
                          <m:t>0.15</m:t>
                        </m:r>
                        <m:r>
                          <a:rPr lang="tr-TR" sz="1700" b="0" i="1">
                            <a:latin typeface="Cambria Math" panose="02040503050406030204" pitchFamily="18" charset="0"/>
                          </a:rPr>
                          <m:t>𝑥</m:t>
                        </m:r>
                        <m:r>
                          <a:rPr lang="tr-TR" sz="1700" b="0" i="1">
                            <a:latin typeface="Cambria Math" panose="02040503050406030204" pitchFamily="18" charset="0"/>
                          </a:rPr>
                          <m:t>0.10</m:t>
                        </m:r>
                        <m:r>
                          <m:rPr>
                            <m:nor/>
                          </m:rPr>
                          <a:rPr lang="tr-TR" sz="1700" baseline="-25000"/>
                          <m:t> </m:t>
                        </m:r>
                      </m:e>
                    </m:rad>
                  </m:oMath>
                </a14:m>
                <a:endParaRPr lang="tr-TR" sz="1700"/>
              </a:p>
              <a:p>
                <a14:m>
                  <m:oMath xmlns:m="http://schemas.openxmlformats.org/officeDocument/2006/math">
                    <m:r>
                      <a:rPr lang="tr-TR" sz="1700" i="1">
                        <a:latin typeface="Cambria Math" panose="02040503050406030204" pitchFamily="18" charset="0"/>
                        <a:ea typeface="Cambria Math" panose="02040503050406030204" pitchFamily="18" charset="0"/>
                      </a:rPr>
                      <m:t>𝜎</m:t>
                    </m:r>
                    <m:r>
                      <a:rPr lang="tr-TR" sz="1700" b="0" i="1">
                        <a:latin typeface="Cambria Math" panose="02040503050406030204" pitchFamily="18" charset="0"/>
                        <a:ea typeface="Cambria Math" panose="02040503050406030204" pitchFamily="18" charset="0"/>
                      </a:rPr>
                      <m:t>=</m:t>
                    </m:r>
                  </m:oMath>
                </a14:m>
                <a:r>
                  <a:rPr lang="tr-TR" sz="1700"/>
                  <a:t>0.1039=10.39%</a:t>
                </a:r>
              </a:p>
              <a:p>
                <a:pPr marL="0" indent="0">
                  <a:buNone/>
                </a:pPr>
                <a:r>
                  <a:rPr lang="tr-TR" sz="1700"/>
                  <a:t>b.     Perfect positive correlation means that the correlation is +1. </a:t>
                </a:r>
              </a:p>
              <a:p>
                <a:r>
                  <a:rPr lang="tr-TR" sz="1700"/>
                  <a:t>Then the variance formula is </a:t>
                </a:r>
                <a14:m>
                  <m:oMath xmlns:m="http://schemas.openxmlformats.org/officeDocument/2006/math">
                    <m:sSubSup>
                      <m:sSubSupPr>
                        <m:ctrlPr>
                          <a:rPr lang="hy-AM" sz="1700" i="1">
                            <a:latin typeface="Cambria Math" panose="02040503050406030204" pitchFamily="18" charset="0"/>
                          </a:rPr>
                        </m:ctrlPr>
                      </m:sSubSupPr>
                      <m:e>
                        <m:r>
                          <a:rPr lang="tr-TR" sz="1700" i="1">
                            <a:latin typeface="Cambria Math" panose="02040503050406030204" pitchFamily="18" charset="0"/>
                            <a:ea typeface="Cambria Math" panose="02040503050406030204" pitchFamily="18" charset="0"/>
                          </a:rPr>
                          <m:t>𝜎</m:t>
                        </m:r>
                        <m:r>
                          <a:rPr lang="tr-TR" sz="1700" b="0" i="1" baseline="30000">
                            <a:latin typeface="Cambria Math" panose="02040503050406030204" pitchFamily="18" charset="0"/>
                            <a:ea typeface="Cambria Math" panose="02040503050406030204" pitchFamily="18" charset="0"/>
                          </a:rPr>
                          <m:t>2</m:t>
                        </m:r>
                        <m:r>
                          <a:rPr lang="tr-TR" sz="1700" i="1">
                            <a:latin typeface="Cambria Math" panose="02040503050406030204" pitchFamily="18" charset="0"/>
                            <a:ea typeface="Cambria Math" panose="02040503050406030204" pitchFamily="18" charset="0"/>
                          </a:rPr>
                          <m:t>=</m:t>
                        </m:r>
                        <m:r>
                          <a:rPr lang="tr-TR" sz="1700" i="1">
                            <a:latin typeface="Cambria Math" panose="02040503050406030204" pitchFamily="18" charset="0"/>
                          </a:rPr>
                          <m:t>𝑤</m:t>
                        </m:r>
                      </m:e>
                      <m:sub>
                        <m:r>
                          <a:rPr lang="tr-TR" sz="1700" i="1">
                            <a:latin typeface="Cambria Math" panose="02040503050406030204" pitchFamily="18" charset="0"/>
                          </a:rPr>
                          <m:t>1</m:t>
                        </m:r>
                      </m:sub>
                      <m:sup>
                        <m:r>
                          <a:rPr lang="tr-TR" sz="1700" i="1">
                            <a:latin typeface="Cambria Math" panose="02040503050406030204" pitchFamily="18" charset="0"/>
                          </a:rPr>
                          <m:t>2</m:t>
                        </m:r>
                      </m:sup>
                    </m:sSubSup>
                    <m:sSubSup>
                      <m:sSubSupPr>
                        <m:ctrlPr>
                          <a:rPr lang="hy-AM" sz="1700" i="1">
                            <a:latin typeface="Cambria Math" panose="02040503050406030204" pitchFamily="18" charset="0"/>
                          </a:rPr>
                        </m:ctrlPr>
                      </m:sSubSupPr>
                      <m:e>
                        <m:r>
                          <a:rPr lang="tr-TR" sz="1700" i="1">
                            <a:latin typeface="Cambria Math" panose="02040503050406030204" pitchFamily="18" charset="0"/>
                            <a:ea typeface="Cambria Math" panose="02040503050406030204" pitchFamily="18" charset="0"/>
                          </a:rPr>
                          <m:t>𝜎</m:t>
                        </m:r>
                      </m:e>
                      <m:sub>
                        <m:r>
                          <a:rPr lang="tr-TR" sz="1700" i="1">
                            <a:latin typeface="Cambria Math" panose="02040503050406030204" pitchFamily="18" charset="0"/>
                          </a:rPr>
                          <m:t>1</m:t>
                        </m:r>
                      </m:sub>
                      <m:sup>
                        <m:r>
                          <a:rPr lang="tr-TR" sz="1700" i="1">
                            <a:latin typeface="Cambria Math" panose="02040503050406030204" pitchFamily="18" charset="0"/>
                          </a:rPr>
                          <m:t>2</m:t>
                        </m:r>
                      </m:sup>
                    </m:sSubSup>
                    <m:r>
                      <a:rPr lang="tr-TR" sz="1700" i="1">
                        <a:latin typeface="Cambria Math" panose="02040503050406030204" pitchFamily="18" charset="0"/>
                      </a:rPr>
                      <m:t>+</m:t>
                    </m:r>
                    <m:sSubSup>
                      <m:sSubSupPr>
                        <m:ctrlPr>
                          <a:rPr lang="hy-AM" sz="1700" i="1">
                            <a:latin typeface="Cambria Math" panose="02040503050406030204" pitchFamily="18" charset="0"/>
                          </a:rPr>
                        </m:ctrlPr>
                      </m:sSubSupPr>
                      <m:e>
                        <m:r>
                          <a:rPr lang="tr-TR" sz="1700" i="1">
                            <a:latin typeface="Cambria Math" panose="02040503050406030204" pitchFamily="18" charset="0"/>
                          </a:rPr>
                          <m:t>𝑤</m:t>
                        </m:r>
                      </m:e>
                      <m:sub>
                        <m:r>
                          <a:rPr lang="tr-TR" sz="1700" i="1">
                            <a:latin typeface="Cambria Math" panose="02040503050406030204" pitchFamily="18" charset="0"/>
                          </a:rPr>
                          <m:t>2</m:t>
                        </m:r>
                      </m:sub>
                      <m:sup>
                        <m:r>
                          <a:rPr lang="tr-TR" sz="1700" i="1">
                            <a:latin typeface="Cambria Math" panose="02040503050406030204" pitchFamily="18" charset="0"/>
                          </a:rPr>
                          <m:t>2</m:t>
                        </m:r>
                      </m:sup>
                    </m:sSubSup>
                    <m:sSubSup>
                      <m:sSubSupPr>
                        <m:ctrlPr>
                          <a:rPr lang="hy-AM" sz="1700" i="1">
                            <a:latin typeface="Cambria Math" panose="02040503050406030204" pitchFamily="18" charset="0"/>
                          </a:rPr>
                        </m:ctrlPr>
                      </m:sSubSupPr>
                      <m:e>
                        <m:r>
                          <a:rPr lang="tr-TR" sz="1700" i="1">
                            <a:latin typeface="Cambria Math" panose="02040503050406030204" pitchFamily="18" charset="0"/>
                            <a:ea typeface="Cambria Math" panose="02040503050406030204" pitchFamily="18" charset="0"/>
                          </a:rPr>
                          <m:t>𝜎</m:t>
                        </m:r>
                      </m:e>
                      <m:sub>
                        <m:r>
                          <a:rPr lang="tr-TR" sz="1700" i="1">
                            <a:latin typeface="Cambria Math" panose="02040503050406030204" pitchFamily="18" charset="0"/>
                            <a:ea typeface="Cambria Math" panose="02040503050406030204" pitchFamily="18" charset="0"/>
                          </a:rPr>
                          <m:t>2</m:t>
                        </m:r>
                      </m:sub>
                      <m:sup>
                        <m:r>
                          <a:rPr lang="tr-TR" sz="1700" i="1">
                            <a:latin typeface="Cambria Math" panose="02040503050406030204" pitchFamily="18" charset="0"/>
                          </a:rPr>
                          <m:t>2</m:t>
                        </m:r>
                      </m:sup>
                    </m:sSubSup>
                    <m:r>
                      <a:rPr lang="tr-TR" sz="1700" i="1">
                        <a:latin typeface="Cambria Math" panose="02040503050406030204" pitchFamily="18" charset="0"/>
                      </a:rPr>
                      <m:t>+2</m:t>
                    </m:r>
                    <m:r>
                      <a:rPr lang="tr-TR" sz="1700" i="1">
                        <a:latin typeface="Cambria Math" panose="02040503050406030204" pitchFamily="18" charset="0"/>
                      </a:rPr>
                      <m:t>𝑤</m:t>
                    </m:r>
                    <m:r>
                      <a:rPr lang="tr-TR" sz="1700" i="1" baseline="-25000">
                        <a:latin typeface="Cambria Math" panose="02040503050406030204" pitchFamily="18" charset="0"/>
                      </a:rPr>
                      <m:t>1</m:t>
                    </m:r>
                    <m:r>
                      <a:rPr lang="tr-TR" sz="1700" i="1">
                        <a:latin typeface="Cambria Math" panose="02040503050406030204" pitchFamily="18" charset="0"/>
                      </a:rPr>
                      <m:t>𝑤</m:t>
                    </m:r>
                    <m:r>
                      <a:rPr lang="tr-TR" sz="1700" i="1" baseline="-25000">
                        <a:latin typeface="Cambria Math" panose="02040503050406030204" pitchFamily="18" charset="0"/>
                      </a:rPr>
                      <m:t>2</m:t>
                    </m:r>
                    <m:r>
                      <a:rPr lang="tr-TR" sz="1700" b="1" i="1">
                        <a:latin typeface="Cambria Math" panose="02040503050406030204" pitchFamily="18" charset="0"/>
                      </a:rPr>
                      <m:t>𝟏</m:t>
                    </m:r>
                    <m:r>
                      <a:rPr lang="tr-TR" sz="1700" i="1">
                        <a:latin typeface="Cambria Math" panose="02040503050406030204" pitchFamily="18" charset="0"/>
                        <a:ea typeface="Cambria Math" panose="02040503050406030204" pitchFamily="18" charset="0"/>
                      </a:rPr>
                      <m:t>𝜎</m:t>
                    </m:r>
                    <m:r>
                      <a:rPr lang="tr-TR" sz="1700" baseline="-25000">
                        <a:latin typeface="Cambria Math" panose="02040503050406030204" pitchFamily="18" charset="0"/>
                        <a:ea typeface="Cambria Math" panose="02040503050406030204" pitchFamily="18" charset="0"/>
                      </a:rPr>
                      <m:t>1</m:t>
                    </m:r>
                    <m:r>
                      <a:rPr lang="tr-TR" sz="1700" i="1">
                        <a:latin typeface="Cambria Math" panose="02040503050406030204" pitchFamily="18" charset="0"/>
                        <a:ea typeface="Cambria Math" panose="02040503050406030204" pitchFamily="18" charset="0"/>
                      </a:rPr>
                      <m:t>𝜎</m:t>
                    </m:r>
                    <m:r>
                      <a:rPr lang="tr-TR" sz="1700" i="1" baseline="-25000">
                        <a:latin typeface="Cambria Math" panose="02040503050406030204" pitchFamily="18" charset="0"/>
                        <a:ea typeface="Cambria Math" panose="02040503050406030204" pitchFamily="18" charset="0"/>
                      </a:rPr>
                      <m:t>2</m:t>
                    </m:r>
                    <m:r>
                      <m:rPr>
                        <m:nor/>
                      </m:rPr>
                      <a:rPr lang="tr-TR" sz="1700" baseline="-25000"/>
                      <m:t> </m:t>
                    </m:r>
                  </m:oMath>
                </a14:m>
                <a:endParaRPr lang="tr-TR" sz="1700"/>
              </a:p>
              <a:p>
                <a:r>
                  <a:rPr lang="tr-TR" sz="1700"/>
                  <a:t>𝜎</a:t>
                </a:r>
                <a:r>
                  <a:rPr lang="tr-TR" sz="1700" baseline="30000"/>
                  <a:t>2</a:t>
                </a:r>
                <a:r>
                  <a:rPr lang="tr-TR" sz="1700"/>
                  <a:t>= (w</a:t>
                </a:r>
                <a:r>
                  <a:rPr lang="tr-TR" sz="1700" baseline="-25000"/>
                  <a:t>1</a:t>
                </a:r>
                <a:r>
                  <a:rPr lang="tr-TR" sz="1700"/>
                  <a:t> 𝜎</a:t>
                </a:r>
                <a:r>
                  <a:rPr lang="tr-TR" sz="1700" baseline="-25000"/>
                  <a:t>1</a:t>
                </a:r>
                <a:r>
                  <a:rPr lang="tr-TR" sz="1700"/>
                  <a:t>+ w</a:t>
                </a:r>
                <a:r>
                  <a:rPr lang="tr-TR" sz="1700" baseline="-25000"/>
                  <a:t>2</a:t>
                </a:r>
                <a:r>
                  <a:rPr lang="tr-TR" sz="1700"/>
                  <a:t> 𝜎</a:t>
                </a:r>
                <a:r>
                  <a:rPr lang="tr-TR" sz="1700" baseline="-25000"/>
                  <a:t>2</a:t>
                </a:r>
                <a:r>
                  <a:rPr lang="tr-TR" sz="1700"/>
                  <a:t>)</a:t>
                </a:r>
                <a:r>
                  <a:rPr lang="tr-TR" sz="1700" baseline="30000"/>
                  <a:t>2</a:t>
                </a:r>
              </a:p>
              <a:p>
                <a:r>
                  <a:rPr lang="tr-TR" sz="1700"/>
                  <a:t>𝜎= w</a:t>
                </a:r>
                <a:r>
                  <a:rPr lang="tr-TR" sz="1700" baseline="-25000"/>
                  <a:t>1</a:t>
                </a:r>
                <a:r>
                  <a:rPr lang="tr-TR" sz="1700"/>
                  <a:t> 𝜎</a:t>
                </a:r>
                <a:r>
                  <a:rPr lang="tr-TR" sz="1700" baseline="-25000"/>
                  <a:t>1</a:t>
                </a:r>
                <a:r>
                  <a:rPr lang="tr-TR" sz="1700"/>
                  <a:t>+ w</a:t>
                </a:r>
                <a:r>
                  <a:rPr lang="tr-TR" sz="1700" baseline="-25000"/>
                  <a:t>2</a:t>
                </a:r>
                <a:r>
                  <a:rPr lang="tr-TR" sz="1700"/>
                  <a:t> 𝜎</a:t>
                </a:r>
                <a:r>
                  <a:rPr lang="tr-TR" sz="1700" baseline="-25000"/>
                  <a:t>2</a:t>
                </a:r>
              </a:p>
              <a:p>
                <a:r>
                  <a:rPr lang="tr-TR" sz="1700"/>
                  <a:t>𝜎=0.40x0.15+0.60x0.10</a:t>
                </a:r>
              </a:p>
              <a:p>
                <a14:m>
                  <m:oMath xmlns:m="http://schemas.openxmlformats.org/officeDocument/2006/math">
                    <m:r>
                      <a:rPr lang="tr-TR" sz="1700" i="1">
                        <a:latin typeface="Cambria Math" panose="02040503050406030204" pitchFamily="18" charset="0"/>
                        <a:ea typeface="Cambria Math" panose="02040503050406030204" pitchFamily="18" charset="0"/>
                      </a:rPr>
                      <m:t>𝜎</m:t>
                    </m:r>
                    <m:r>
                      <a:rPr lang="tr-TR" sz="1700" b="0" i="1">
                        <a:latin typeface="Cambria Math" panose="02040503050406030204" pitchFamily="18" charset="0"/>
                        <a:ea typeface="Cambria Math" panose="02040503050406030204" pitchFamily="18" charset="0"/>
                      </a:rPr>
                      <m:t>=</m:t>
                    </m:r>
                  </m:oMath>
                </a14:m>
                <a:r>
                  <a:rPr lang="tr-TR" sz="1700"/>
                  <a:t>0.12=12%</a:t>
                </a:r>
              </a:p>
              <a:p>
                <a:r>
                  <a:rPr lang="en-US" sz="1700" b="1" i="0">
                    <a:effectLst/>
                    <a:latin typeface="Inter"/>
                  </a:rPr>
                  <a:t>It can be concluded that a decrease in correlation among assets results in a reduction of portfolio risk.</a:t>
                </a:r>
                <a:endParaRPr lang="en-US" sz="1700" b="1"/>
              </a:p>
            </p:txBody>
          </p:sp>
        </mc:Choice>
        <mc:Fallback xmlns="">
          <p:sp>
            <p:nvSpPr>
              <p:cNvPr id="3" name="İçerik Yer Tutucusu 2">
                <a:extLst>
                  <a:ext uri="{FF2B5EF4-FFF2-40B4-BE49-F238E27FC236}">
                    <a16:creationId xmlns:a16="http://schemas.microsoft.com/office/drawing/2014/main" id="{B0983648-FC4F-94E1-65F3-40C26FD09C0E}"/>
                  </a:ext>
                </a:extLst>
              </p:cNvPr>
              <p:cNvSpPr>
                <a:spLocks noGrp="1" noRot="1" noChangeAspect="1" noMove="1" noResize="1" noEditPoints="1" noAdjustHandles="1" noChangeArrowheads="1" noChangeShapeType="1" noTextEdit="1"/>
              </p:cNvSpPr>
              <p:nvPr>
                <p:ph idx="1"/>
              </p:nvPr>
            </p:nvSpPr>
            <p:spPr>
              <a:xfrm>
                <a:off x="4777409" y="1028702"/>
                <a:ext cx="6273972" cy="4843462"/>
              </a:xfrm>
              <a:blipFill>
                <a:blip r:embed="rId2"/>
                <a:stretch>
                  <a:fillRect l="-2235" t="-126"/>
                </a:stretch>
              </a:blipFill>
            </p:spPr>
            <p:txBody>
              <a:bodyPr/>
              <a:lstStyle/>
              <a:p>
                <a:r>
                  <a:rPr lang="en-US">
                    <a:noFill/>
                  </a:rPr>
                  <a:t> </a:t>
                </a:r>
              </a:p>
            </p:txBody>
          </p:sp>
        </mc:Fallback>
      </mc:AlternateContent>
    </p:spTree>
    <p:extLst>
      <p:ext uri="{BB962C8B-B14F-4D97-AF65-F5344CB8AC3E}">
        <p14:creationId xmlns:p14="http://schemas.microsoft.com/office/powerpoint/2010/main" val="12393561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34">
            <a:extLst>
              <a:ext uri="{FF2B5EF4-FFF2-40B4-BE49-F238E27FC236}">
                <a16:creationId xmlns:a16="http://schemas.microsoft.com/office/drawing/2014/main" id="{11D6A2A3-F101-46F7-8B6F-1C699CAFE9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D235613F-7ABC-42EF-73D4-E73C459C868F}"/>
              </a:ext>
            </a:extLst>
          </p:cNvPr>
          <p:cNvSpPr>
            <a:spLocks noGrp="1"/>
          </p:cNvSpPr>
          <p:nvPr>
            <p:ph type="title"/>
          </p:nvPr>
        </p:nvSpPr>
        <p:spPr>
          <a:xfrm>
            <a:off x="1371600" y="457200"/>
            <a:ext cx="4911393" cy="1556724"/>
          </a:xfrm>
        </p:spPr>
        <p:txBody>
          <a:bodyPr vert="horz" lIns="0" tIns="0" rIns="0" bIns="0" rtlCol="0" anchor="b">
            <a:normAutofit/>
          </a:bodyPr>
          <a:lstStyle/>
          <a:p>
            <a:r>
              <a:rPr lang="en-US"/>
              <a:t>Example-3</a:t>
            </a:r>
          </a:p>
        </p:txBody>
      </p:sp>
      <p:sp>
        <p:nvSpPr>
          <p:cNvPr id="5" name="Metin kutusu 4">
            <a:extLst>
              <a:ext uri="{FF2B5EF4-FFF2-40B4-BE49-F238E27FC236}">
                <a16:creationId xmlns:a16="http://schemas.microsoft.com/office/drawing/2014/main" id="{1BD685DC-FAD3-ECDC-649F-FE9AEF6A6808}"/>
              </a:ext>
            </a:extLst>
          </p:cNvPr>
          <p:cNvSpPr txBox="1"/>
          <p:nvPr/>
        </p:nvSpPr>
        <p:spPr>
          <a:xfrm>
            <a:off x="1371601" y="2345635"/>
            <a:ext cx="4911392" cy="3583940"/>
          </a:xfrm>
          <a:prstGeom prst="rect">
            <a:avLst/>
          </a:prstGeom>
        </p:spPr>
        <p:txBody>
          <a:bodyPr vert="horz" lIns="0" tIns="0" rIns="0" bIns="0" rtlCol="0" anchor="t">
            <a:normAutofit/>
          </a:bodyPr>
          <a:lstStyle/>
          <a:p>
            <a:pPr indent="-228600">
              <a:lnSpc>
                <a:spcPct val="120000"/>
              </a:lnSpc>
              <a:spcAft>
                <a:spcPts val="600"/>
              </a:spcAft>
              <a:buFont typeface="Arial" panose="020B0604020202020204" pitchFamily="34" charset="0"/>
              <a:buChar char="•"/>
            </a:pPr>
            <a:r>
              <a:rPr lang="en-US" sz="1600" dirty="0"/>
              <a:t>Calculate these two companies’; </a:t>
            </a:r>
          </a:p>
          <a:p>
            <a:pPr indent="-228600">
              <a:lnSpc>
                <a:spcPct val="120000"/>
              </a:lnSpc>
              <a:spcAft>
                <a:spcPts val="600"/>
              </a:spcAft>
              <a:buFont typeface="Arial" panose="020B0604020202020204" pitchFamily="34" charset="0"/>
              <a:buChar char="•"/>
            </a:pPr>
            <a:r>
              <a:rPr lang="en-US" sz="1600" dirty="0"/>
              <a:t>Expected Returns</a:t>
            </a:r>
          </a:p>
          <a:p>
            <a:pPr indent="-228600">
              <a:lnSpc>
                <a:spcPct val="120000"/>
              </a:lnSpc>
              <a:spcAft>
                <a:spcPts val="600"/>
              </a:spcAft>
              <a:buFont typeface="Arial" panose="020B0604020202020204" pitchFamily="34" charset="0"/>
              <a:buChar char="•"/>
            </a:pPr>
            <a:r>
              <a:rPr lang="en-US" sz="1600" dirty="0"/>
              <a:t>Standard Deviations</a:t>
            </a:r>
          </a:p>
          <a:p>
            <a:pPr indent="-228600">
              <a:lnSpc>
                <a:spcPct val="120000"/>
              </a:lnSpc>
              <a:spcAft>
                <a:spcPts val="600"/>
              </a:spcAft>
              <a:buFont typeface="Arial" panose="020B0604020202020204" pitchFamily="34" charset="0"/>
              <a:buChar char="•"/>
            </a:pPr>
            <a:r>
              <a:rPr lang="en-US" sz="1600" dirty="0"/>
              <a:t>Covariances</a:t>
            </a:r>
          </a:p>
          <a:p>
            <a:pPr indent="-228600">
              <a:lnSpc>
                <a:spcPct val="120000"/>
              </a:lnSpc>
              <a:spcAft>
                <a:spcPts val="600"/>
              </a:spcAft>
              <a:buFont typeface="Arial" panose="020B0604020202020204" pitchFamily="34" charset="0"/>
              <a:buChar char="•"/>
            </a:pPr>
            <a:r>
              <a:rPr lang="en-US" sz="1600" dirty="0"/>
              <a:t>Correlations</a:t>
            </a:r>
          </a:p>
          <a:p>
            <a:pPr indent="-228600">
              <a:lnSpc>
                <a:spcPct val="120000"/>
              </a:lnSpc>
              <a:spcAft>
                <a:spcPts val="600"/>
              </a:spcAft>
              <a:buFont typeface="Arial" panose="020B0604020202020204" pitchFamily="34" charset="0"/>
              <a:buChar char="•"/>
            </a:pPr>
            <a:endParaRPr lang="en-US" sz="1600" dirty="0"/>
          </a:p>
        </p:txBody>
      </p:sp>
      <p:sp>
        <p:nvSpPr>
          <p:cNvPr id="42" name="Rectangle 36">
            <a:extLst>
              <a:ext uri="{FF2B5EF4-FFF2-40B4-BE49-F238E27FC236}">
                <a16:creationId xmlns:a16="http://schemas.microsoft.com/office/drawing/2014/main" id="{529E760E-527D-4053-A309-F2BDE12501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6400800"/>
            <a:ext cx="12191999" cy="457198"/>
          </a:xfrm>
          <a:prstGeom prst="rect">
            <a:avLst/>
          </a:prstGeom>
          <a:gradFill>
            <a:gsLst>
              <a:gs pos="0">
                <a:schemeClr val="accent2"/>
              </a:gs>
              <a:gs pos="100000">
                <a:schemeClr val="accent6">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38">
            <a:extLst>
              <a:ext uri="{FF2B5EF4-FFF2-40B4-BE49-F238E27FC236}">
                <a16:creationId xmlns:a16="http://schemas.microsoft.com/office/drawing/2014/main" id="{4153D448-4ED1-429A-A28C-8316DE7CAF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8"/>
            <a:ext cx="8153396" cy="448831"/>
          </a:xfrm>
          <a:prstGeom prst="rect">
            <a:avLst/>
          </a:prstGeom>
          <a:gradFill>
            <a:gsLst>
              <a:gs pos="0">
                <a:schemeClr val="accent5">
                  <a:alpha val="5000"/>
                </a:schemeClr>
              </a:gs>
              <a:gs pos="99000">
                <a:schemeClr val="accent5">
                  <a:alpha val="72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İçerik Yer Tutucusu 3">
            <a:extLst>
              <a:ext uri="{FF2B5EF4-FFF2-40B4-BE49-F238E27FC236}">
                <a16:creationId xmlns:a16="http://schemas.microsoft.com/office/drawing/2014/main" id="{9B2350AF-7D1C-84C3-A8BA-12C276D6DD2E}"/>
              </a:ext>
            </a:extLst>
          </p:cNvPr>
          <p:cNvGraphicFramePr>
            <a:graphicFrameLocks noGrp="1"/>
          </p:cNvGraphicFramePr>
          <p:nvPr>
            <p:ph idx="1"/>
            <p:extLst>
              <p:ext uri="{D42A27DB-BD31-4B8C-83A1-F6EECF244321}">
                <p14:modId xmlns:p14="http://schemas.microsoft.com/office/powerpoint/2010/main" val="955810514"/>
              </p:ext>
            </p:extLst>
          </p:nvPr>
        </p:nvGraphicFramePr>
        <p:xfrm>
          <a:off x="5551055" y="1200727"/>
          <a:ext cx="6308442" cy="4091709"/>
        </p:xfrm>
        <a:graphic>
          <a:graphicData uri="http://schemas.openxmlformats.org/drawingml/2006/table">
            <a:tbl>
              <a:tblPr firstRow="1" bandRow="1">
                <a:tableStyleId>{5C22544A-7EE6-4342-B048-85BDC9FD1C3A}</a:tableStyleId>
              </a:tblPr>
              <a:tblGrid>
                <a:gridCol w="471132">
                  <a:extLst>
                    <a:ext uri="{9D8B030D-6E8A-4147-A177-3AD203B41FA5}">
                      <a16:colId xmlns:a16="http://schemas.microsoft.com/office/drawing/2014/main" val="3289166293"/>
                    </a:ext>
                  </a:extLst>
                </a:gridCol>
                <a:gridCol w="416398">
                  <a:extLst>
                    <a:ext uri="{9D8B030D-6E8A-4147-A177-3AD203B41FA5}">
                      <a16:colId xmlns:a16="http://schemas.microsoft.com/office/drawing/2014/main" val="359826673"/>
                    </a:ext>
                  </a:extLst>
                </a:gridCol>
                <a:gridCol w="416398">
                  <a:extLst>
                    <a:ext uri="{9D8B030D-6E8A-4147-A177-3AD203B41FA5}">
                      <a16:colId xmlns:a16="http://schemas.microsoft.com/office/drawing/2014/main" val="503102229"/>
                    </a:ext>
                  </a:extLst>
                </a:gridCol>
                <a:gridCol w="416398">
                  <a:extLst>
                    <a:ext uri="{9D8B030D-6E8A-4147-A177-3AD203B41FA5}">
                      <a16:colId xmlns:a16="http://schemas.microsoft.com/office/drawing/2014/main" val="3865232323"/>
                    </a:ext>
                  </a:extLst>
                </a:gridCol>
                <a:gridCol w="416398">
                  <a:extLst>
                    <a:ext uri="{9D8B030D-6E8A-4147-A177-3AD203B41FA5}">
                      <a16:colId xmlns:a16="http://schemas.microsoft.com/office/drawing/2014/main" val="2357380713"/>
                    </a:ext>
                  </a:extLst>
                </a:gridCol>
                <a:gridCol w="369672">
                  <a:extLst>
                    <a:ext uri="{9D8B030D-6E8A-4147-A177-3AD203B41FA5}">
                      <a16:colId xmlns:a16="http://schemas.microsoft.com/office/drawing/2014/main" val="295447119"/>
                    </a:ext>
                  </a:extLst>
                </a:gridCol>
                <a:gridCol w="464458">
                  <a:extLst>
                    <a:ext uri="{9D8B030D-6E8A-4147-A177-3AD203B41FA5}">
                      <a16:colId xmlns:a16="http://schemas.microsoft.com/office/drawing/2014/main" val="1435145192"/>
                    </a:ext>
                  </a:extLst>
                </a:gridCol>
                <a:gridCol w="230565">
                  <a:extLst>
                    <a:ext uri="{9D8B030D-6E8A-4147-A177-3AD203B41FA5}">
                      <a16:colId xmlns:a16="http://schemas.microsoft.com/office/drawing/2014/main" val="3308390054"/>
                    </a:ext>
                  </a:extLst>
                </a:gridCol>
                <a:gridCol w="471132">
                  <a:extLst>
                    <a:ext uri="{9D8B030D-6E8A-4147-A177-3AD203B41FA5}">
                      <a16:colId xmlns:a16="http://schemas.microsoft.com/office/drawing/2014/main" val="2052313497"/>
                    </a:ext>
                  </a:extLst>
                </a:gridCol>
                <a:gridCol w="416398">
                  <a:extLst>
                    <a:ext uri="{9D8B030D-6E8A-4147-A177-3AD203B41FA5}">
                      <a16:colId xmlns:a16="http://schemas.microsoft.com/office/drawing/2014/main" val="2750799235"/>
                    </a:ext>
                  </a:extLst>
                </a:gridCol>
                <a:gridCol w="416398">
                  <a:extLst>
                    <a:ext uri="{9D8B030D-6E8A-4147-A177-3AD203B41FA5}">
                      <a16:colId xmlns:a16="http://schemas.microsoft.com/office/drawing/2014/main" val="1786006409"/>
                    </a:ext>
                  </a:extLst>
                </a:gridCol>
                <a:gridCol w="416398">
                  <a:extLst>
                    <a:ext uri="{9D8B030D-6E8A-4147-A177-3AD203B41FA5}">
                      <a16:colId xmlns:a16="http://schemas.microsoft.com/office/drawing/2014/main" val="3537810644"/>
                    </a:ext>
                  </a:extLst>
                </a:gridCol>
                <a:gridCol w="416398">
                  <a:extLst>
                    <a:ext uri="{9D8B030D-6E8A-4147-A177-3AD203B41FA5}">
                      <a16:colId xmlns:a16="http://schemas.microsoft.com/office/drawing/2014/main" val="1421182073"/>
                    </a:ext>
                  </a:extLst>
                </a:gridCol>
                <a:gridCol w="505841">
                  <a:extLst>
                    <a:ext uri="{9D8B030D-6E8A-4147-A177-3AD203B41FA5}">
                      <a16:colId xmlns:a16="http://schemas.microsoft.com/office/drawing/2014/main" val="1625724247"/>
                    </a:ext>
                  </a:extLst>
                </a:gridCol>
                <a:gridCol w="464458">
                  <a:extLst>
                    <a:ext uri="{9D8B030D-6E8A-4147-A177-3AD203B41FA5}">
                      <a16:colId xmlns:a16="http://schemas.microsoft.com/office/drawing/2014/main" val="942517632"/>
                    </a:ext>
                  </a:extLst>
                </a:gridCol>
              </a:tblGrid>
              <a:tr h="168517">
                <a:tc gridSpan="7">
                  <a:txBody>
                    <a:bodyPr/>
                    <a:lstStyle/>
                    <a:p>
                      <a:pPr algn="ctr" fontAlgn="b"/>
                      <a:r>
                        <a:rPr lang="tr-TR" sz="900" u="none" strike="noStrike">
                          <a:effectLst/>
                        </a:rPr>
                        <a:t>YAPI KREDİ</a:t>
                      </a:r>
                      <a:endParaRPr lang="tr-TR" sz="900" b="0" i="0" u="none" strike="noStrike">
                        <a:solidFill>
                          <a:srgbClr val="000000"/>
                        </a:solidFill>
                        <a:effectLst/>
                        <a:latin typeface="Aptos Narrow" panose="020B0004020202020204" pitchFamily="34" charset="0"/>
                      </a:endParaRPr>
                    </a:p>
                  </a:txBody>
                  <a:tcPr marL="2535" marR="2535" marT="2535"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tr-TR" sz="900" b="0" i="0" u="none" strike="noStrike">
                        <a:solidFill>
                          <a:srgbClr val="000000"/>
                        </a:solidFill>
                        <a:effectLst/>
                        <a:latin typeface="Aptos Narrow" panose="020B0004020202020204" pitchFamily="34" charset="0"/>
                      </a:endParaRPr>
                    </a:p>
                  </a:txBody>
                  <a:tcPr marL="2535" marR="2535" marT="2535" marB="0" anchor="b"/>
                </a:tc>
                <a:tc gridSpan="7">
                  <a:txBody>
                    <a:bodyPr/>
                    <a:lstStyle/>
                    <a:p>
                      <a:pPr algn="ctr" fontAlgn="b"/>
                      <a:r>
                        <a:rPr lang="tr-TR" sz="900" u="none" strike="noStrike">
                          <a:effectLst/>
                        </a:rPr>
                        <a:t>TURKISH AIRLINES</a:t>
                      </a:r>
                      <a:endParaRPr lang="tr-TR" sz="900" b="0" i="0" u="none" strike="noStrike">
                        <a:solidFill>
                          <a:srgbClr val="000000"/>
                        </a:solidFill>
                        <a:effectLst/>
                        <a:latin typeface="Aptos Narrow" panose="020B0004020202020204" pitchFamily="34" charset="0"/>
                      </a:endParaRPr>
                    </a:p>
                  </a:txBody>
                  <a:tcPr marL="2535" marR="2535" marT="2535"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11607903"/>
                  </a:ext>
                </a:extLst>
              </a:tr>
              <a:tr h="301784">
                <a:tc>
                  <a:txBody>
                    <a:bodyPr/>
                    <a:lstStyle/>
                    <a:p>
                      <a:pPr algn="l" fontAlgn="ctr"/>
                      <a:r>
                        <a:rPr lang="tr-TR" sz="900" u="none" strike="noStrike">
                          <a:effectLst/>
                        </a:rPr>
                        <a:t>Date </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Price </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Open </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High </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Low </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Vol. </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Change % </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l" fontAlgn="b"/>
                      <a:endParaRPr lang="tr-TR" sz="900" b="0" i="0" u="none" strike="noStrike">
                        <a:solidFill>
                          <a:srgbClr val="000000"/>
                        </a:solidFill>
                        <a:effectLst/>
                        <a:latin typeface="Aptos Narrow" panose="020B0004020202020204" pitchFamily="34" charset="0"/>
                      </a:endParaRPr>
                    </a:p>
                  </a:txBody>
                  <a:tcPr marL="2535" marR="2535" marT="2535" marB="0" anchor="b"/>
                </a:tc>
                <a:tc>
                  <a:txBody>
                    <a:bodyPr/>
                    <a:lstStyle/>
                    <a:p>
                      <a:pPr algn="l" fontAlgn="ctr"/>
                      <a:r>
                        <a:rPr lang="tr-TR" sz="900" u="none" strike="noStrike">
                          <a:effectLst/>
                        </a:rPr>
                        <a:t>Date </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Price </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Open </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High </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Low </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Vol. </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Change % </a:t>
                      </a:r>
                      <a:endParaRPr lang="tr-TR" sz="900" b="1" i="0" u="none" strike="noStrike">
                        <a:solidFill>
                          <a:srgbClr val="232526"/>
                        </a:solidFill>
                        <a:effectLst/>
                        <a:latin typeface="Segoe UI" panose="020B0502040204020203" pitchFamily="34" charset="0"/>
                      </a:endParaRPr>
                    </a:p>
                  </a:txBody>
                  <a:tcPr marL="2535" marR="2535" marT="2535" marB="0" anchor="ctr"/>
                </a:tc>
                <a:extLst>
                  <a:ext uri="{0D108BD9-81ED-4DB2-BD59-A6C34878D82A}">
                    <a16:rowId xmlns:a16="http://schemas.microsoft.com/office/drawing/2014/main" val="529734088"/>
                  </a:ext>
                </a:extLst>
              </a:tr>
              <a:tr h="301784">
                <a:tc>
                  <a:txBody>
                    <a:bodyPr/>
                    <a:lstStyle/>
                    <a:p>
                      <a:pPr algn="l" fontAlgn="ctr"/>
                      <a:r>
                        <a:rPr lang="tr-TR" sz="900" u="none" strike="noStrike">
                          <a:effectLst/>
                        </a:rPr>
                        <a:t>Dec 01, 2024</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u="none" strike="noStrike">
                          <a:effectLst/>
                        </a:rPr>
                        <a:t>30.8</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28.98</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32.54</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27.96</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2.93B</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b="1" u="none" strike="noStrike" dirty="0">
                          <a:effectLst/>
                        </a:rPr>
                        <a:t>3.91%</a:t>
                      </a:r>
                      <a:endParaRPr lang="tr-TR" sz="900" b="1" i="0" u="none" strike="noStrike" dirty="0">
                        <a:solidFill>
                          <a:srgbClr val="232526"/>
                        </a:solidFill>
                        <a:effectLst/>
                        <a:latin typeface="Segoe UI" panose="020B0502040204020203" pitchFamily="34" charset="0"/>
                      </a:endParaRPr>
                    </a:p>
                  </a:txBody>
                  <a:tcPr marL="2535" marR="2535" marT="2535" marB="0" anchor="ctr"/>
                </a:tc>
                <a:tc>
                  <a:txBody>
                    <a:bodyPr/>
                    <a:lstStyle/>
                    <a:p>
                      <a:pPr algn="l" fontAlgn="b"/>
                      <a:endParaRPr lang="tr-TR" sz="900" b="0" i="0" u="none" strike="noStrike">
                        <a:solidFill>
                          <a:srgbClr val="000000"/>
                        </a:solidFill>
                        <a:effectLst/>
                        <a:latin typeface="Aptos Narrow" panose="020B0004020202020204" pitchFamily="34" charset="0"/>
                      </a:endParaRPr>
                    </a:p>
                  </a:txBody>
                  <a:tcPr marL="2535" marR="2535" marT="2535" marB="0" anchor="b"/>
                </a:tc>
                <a:tc>
                  <a:txBody>
                    <a:bodyPr/>
                    <a:lstStyle/>
                    <a:p>
                      <a:pPr algn="l" fontAlgn="ctr"/>
                      <a:r>
                        <a:rPr lang="tr-TR" sz="900" u="none" strike="noStrike">
                          <a:effectLst/>
                        </a:rPr>
                        <a:t>Dec 01, 2024</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u="none" strike="noStrike">
                          <a:effectLst/>
                        </a:rPr>
                        <a:t>288.25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284.5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305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282.5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467.53M</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b="1" u="none" strike="noStrike" dirty="0">
                          <a:effectLst/>
                        </a:rPr>
                        <a:t>1.14%</a:t>
                      </a:r>
                      <a:endParaRPr lang="tr-TR" sz="900" b="1" i="0" u="none" strike="noStrike" dirty="0">
                        <a:solidFill>
                          <a:srgbClr val="232526"/>
                        </a:solidFill>
                        <a:effectLst/>
                        <a:latin typeface="Segoe UI" panose="020B0502040204020203" pitchFamily="34" charset="0"/>
                      </a:endParaRPr>
                    </a:p>
                  </a:txBody>
                  <a:tcPr marL="2535" marR="2535" marT="2535" marB="0" anchor="ctr"/>
                </a:tc>
                <a:extLst>
                  <a:ext uri="{0D108BD9-81ED-4DB2-BD59-A6C34878D82A}">
                    <a16:rowId xmlns:a16="http://schemas.microsoft.com/office/drawing/2014/main" val="1741446563"/>
                  </a:ext>
                </a:extLst>
              </a:tr>
              <a:tr h="301784">
                <a:tc>
                  <a:txBody>
                    <a:bodyPr/>
                    <a:lstStyle/>
                    <a:p>
                      <a:pPr algn="l" fontAlgn="ctr"/>
                      <a:r>
                        <a:rPr lang="tr-TR" sz="900" u="none" strike="noStrike">
                          <a:effectLst/>
                        </a:rPr>
                        <a:t>Nov 01, 2024</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u="none" strike="noStrike">
                          <a:effectLst/>
                        </a:rPr>
                        <a:t>29.64</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24.54</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31.44</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22.66</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5.43B</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b="1" u="none" strike="noStrike">
                          <a:effectLst/>
                        </a:rPr>
                        <a:t>21.08%</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l" fontAlgn="b"/>
                      <a:endParaRPr lang="tr-TR" sz="900" b="0" i="0" u="none" strike="noStrike">
                        <a:solidFill>
                          <a:srgbClr val="000000"/>
                        </a:solidFill>
                        <a:effectLst/>
                        <a:latin typeface="Aptos Narrow" panose="020B0004020202020204" pitchFamily="34" charset="0"/>
                      </a:endParaRPr>
                    </a:p>
                  </a:txBody>
                  <a:tcPr marL="2535" marR="2535" marT="2535" marB="0" anchor="b"/>
                </a:tc>
                <a:tc>
                  <a:txBody>
                    <a:bodyPr/>
                    <a:lstStyle/>
                    <a:p>
                      <a:pPr algn="l" fontAlgn="ctr"/>
                      <a:r>
                        <a:rPr lang="tr-TR" sz="900" u="none" strike="noStrike">
                          <a:effectLst/>
                        </a:rPr>
                        <a:t>Nov 01, 2024</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u="none" strike="noStrike">
                          <a:effectLst/>
                        </a:rPr>
                        <a:t>285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273</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300.25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267</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608.96M</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b="1" u="none" strike="noStrike">
                          <a:effectLst/>
                        </a:rPr>
                        <a:t>4.59%</a:t>
                      </a:r>
                      <a:endParaRPr lang="tr-TR" sz="900" b="1" i="0" u="none" strike="noStrike">
                        <a:solidFill>
                          <a:srgbClr val="232526"/>
                        </a:solidFill>
                        <a:effectLst/>
                        <a:latin typeface="Segoe UI" panose="020B0502040204020203" pitchFamily="34" charset="0"/>
                      </a:endParaRPr>
                    </a:p>
                  </a:txBody>
                  <a:tcPr marL="2535" marR="2535" marT="2535" marB="0" anchor="ctr"/>
                </a:tc>
                <a:extLst>
                  <a:ext uri="{0D108BD9-81ED-4DB2-BD59-A6C34878D82A}">
                    <a16:rowId xmlns:a16="http://schemas.microsoft.com/office/drawing/2014/main" val="2943214647"/>
                  </a:ext>
                </a:extLst>
              </a:tr>
              <a:tr h="301784">
                <a:tc>
                  <a:txBody>
                    <a:bodyPr/>
                    <a:lstStyle/>
                    <a:p>
                      <a:pPr algn="l" fontAlgn="ctr"/>
                      <a:r>
                        <a:rPr lang="tr-TR" sz="900" u="none" strike="noStrike">
                          <a:effectLst/>
                        </a:rPr>
                        <a:t>Oct 01, 2024</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u="none" strike="noStrike">
                          <a:effectLst/>
                        </a:rPr>
                        <a:t>24.48</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31.1</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31.34</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23.84</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3.79B</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b="1" u="none" strike="noStrike">
                          <a:effectLst/>
                        </a:rPr>
                        <a:t>-20.83%</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l" fontAlgn="b"/>
                      <a:endParaRPr lang="tr-TR" sz="900" b="0" i="0" u="none" strike="noStrike">
                        <a:solidFill>
                          <a:srgbClr val="000000"/>
                        </a:solidFill>
                        <a:effectLst/>
                        <a:latin typeface="Aptos Narrow" panose="020B0004020202020204" pitchFamily="34" charset="0"/>
                      </a:endParaRPr>
                    </a:p>
                  </a:txBody>
                  <a:tcPr marL="2535" marR="2535" marT="2535" marB="0" anchor="b"/>
                </a:tc>
                <a:tc>
                  <a:txBody>
                    <a:bodyPr/>
                    <a:lstStyle/>
                    <a:p>
                      <a:pPr algn="l" fontAlgn="ctr"/>
                      <a:r>
                        <a:rPr lang="tr-TR" sz="900" u="none" strike="noStrike">
                          <a:effectLst/>
                        </a:rPr>
                        <a:t>Oct 01, 2024</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u="none" strike="noStrike">
                          <a:effectLst/>
                        </a:rPr>
                        <a:t>272.5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285.25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287</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257.5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489.47M</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b="1" u="none" strike="noStrike" dirty="0">
                          <a:effectLst/>
                        </a:rPr>
                        <a:t>-4.39%</a:t>
                      </a:r>
                      <a:endParaRPr lang="tr-TR" sz="900" b="1" i="0" u="none" strike="noStrike" dirty="0">
                        <a:solidFill>
                          <a:srgbClr val="232526"/>
                        </a:solidFill>
                        <a:effectLst/>
                        <a:latin typeface="Segoe UI" panose="020B0502040204020203" pitchFamily="34" charset="0"/>
                      </a:endParaRPr>
                    </a:p>
                  </a:txBody>
                  <a:tcPr marL="2535" marR="2535" marT="2535" marB="0" anchor="ctr"/>
                </a:tc>
                <a:extLst>
                  <a:ext uri="{0D108BD9-81ED-4DB2-BD59-A6C34878D82A}">
                    <a16:rowId xmlns:a16="http://schemas.microsoft.com/office/drawing/2014/main" val="2498507290"/>
                  </a:ext>
                </a:extLst>
              </a:tr>
              <a:tr h="301784">
                <a:tc>
                  <a:txBody>
                    <a:bodyPr/>
                    <a:lstStyle/>
                    <a:p>
                      <a:pPr algn="l" fontAlgn="ctr"/>
                      <a:r>
                        <a:rPr lang="tr-TR" sz="900" u="none" strike="noStrike">
                          <a:effectLst/>
                        </a:rPr>
                        <a:t>Sep 01, 2024</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u="none" strike="noStrike">
                          <a:effectLst/>
                        </a:rPr>
                        <a:t>30.92</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31.46</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33.56</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28.4</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2.71B</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b="1" u="none" strike="noStrike" dirty="0">
                          <a:effectLst/>
                        </a:rPr>
                        <a:t>-0.90%</a:t>
                      </a:r>
                      <a:endParaRPr lang="tr-TR" sz="900" b="1" i="0" u="none" strike="noStrike" dirty="0">
                        <a:solidFill>
                          <a:srgbClr val="232526"/>
                        </a:solidFill>
                        <a:effectLst/>
                        <a:latin typeface="Segoe UI" panose="020B0502040204020203" pitchFamily="34" charset="0"/>
                      </a:endParaRPr>
                    </a:p>
                  </a:txBody>
                  <a:tcPr marL="2535" marR="2535" marT="2535" marB="0" anchor="ctr"/>
                </a:tc>
                <a:tc>
                  <a:txBody>
                    <a:bodyPr/>
                    <a:lstStyle/>
                    <a:p>
                      <a:pPr algn="l" fontAlgn="b"/>
                      <a:endParaRPr lang="tr-TR" sz="900" b="0" i="0" u="none" strike="noStrike">
                        <a:solidFill>
                          <a:srgbClr val="000000"/>
                        </a:solidFill>
                        <a:effectLst/>
                        <a:latin typeface="Aptos Narrow" panose="020B0004020202020204" pitchFamily="34" charset="0"/>
                      </a:endParaRPr>
                    </a:p>
                  </a:txBody>
                  <a:tcPr marL="2535" marR="2535" marT="2535" marB="0" anchor="b"/>
                </a:tc>
                <a:tc>
                  <a:txBody>
                    <a:bodyPr/>
                    <a:lstStyle/>
                    <a:p>
                      <a:pPr algn="l" fontAlgn="ctr"/>
                      <a:r>
                        <a:rPr lang="tr-TR" sz="900" u="none" strike="noStrike">
                          <a:effectLst/>
                        </a:rPr>
                        <a:t>Sep 01, 2024</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u="none" strike="noStrike">
                          <a:effectLst/>
                        </a:rPr>
                        <a:t>285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302</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309.75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280</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536.20M</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b="1" u="none" strike="noStrike">
                          <a:effectLst/>
                        </a:rPr>
                        <a:t>-5.16%</a:t>
                      </a:r>
                      <a:endParaRPr lang="tr-TR" sz="900" b="1" i="0" u="none" strike="noStrike">
                        <a:solidFill>
                          <a:srgbClr val="232526"/>
                        </a:solidFill>
                        <a:effectLst/>
                        <a:latin typeface="Segoe UI" panose="020B0502040204020203" pitchFamily="34" charset="0"/>
                      </a:endParaRPr>
                    </a:p>
                  </a:txBody>
                  <a:tcPr marL="2535" marR="2535" marT="2535" marB="0" anchor="ctr"/>
                </a:tc>
                <a:extLst>
                  <a:ext uri="{0D108BD9-81ED-4DB2-BD59-A6C34878D82A}">
                    <a16:rowId xmlns:a16="http://schemas.microsoft.com/office/drawing/2014/main" val="1829706516"/>
                  </a:ext>
                </a:extLst>
              </a:tr>
              <a:tr h="301784">
                <a:tc>
                  <a:txBody>
                    <a:bodyPr/>
                    <a:lstStyle/>
                    <a:p>
                      <a:pPr algn="l" fontAlgn="ctr"/>
                      <a:r>
                        <a:rPr lang="tr-TR" sz="900" u="none" strike="noStrike">
                          <a:effectLst/>
                        </a:rPr>
                        <a:t>Aug 01, 2024</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u="none" strike="noStrike">
                          <a:effectLst/>
                        </a:rPr>
                        <a:t>31.2</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30.64</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32.32</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27.02</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2.14B</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b="1" u="none" strike="noStrike">
                          <a:effectLst/>
                        </a:rPr>
                        <a:t>3.31%</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l" fontAlgn="b"/>
                      <a:endParaRPr lang="tr-TR" sz="900" b="0" i="0" u="none" strike="noStrike">
                        <a:solidFill>
                          <a:srgbClr val="000000"/>
                        </a:solidFill>
                        <a:effectLst/>
                        <a:latin typeface="Aptos Narrow" panose="020B0004020202020204" pitchFamily="34" charset="0"/>
                      </a:endParaRPr>
                    </a:p>
                  </a:txBody>
                  <a:tcPr marL="2535" marR="2535" marT="2535" marB="0" anchor="b"/>
                </a:tc>
                <a:tc>
                  <a:txBody>
                    <a:bodyPr/>
                    <a:lstStyle/>
                    <a:p>
                      <a:pPr algn="l" fontAlgn="ctr"/>
                      <a:r>
                        <a:rPr lang="tr-TR" sz="900" u="none" strike="noStrike">
                          <a:effectLst/>
                        </a:rPr>
                        <a:t>Aug 01, 2024</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u="none" strike="noStrike">
                          <a:effectLst/>
                        </a:rPr>
                        <a:t>300.5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293</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308</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271.25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597.17M</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b="1" u="none" strike="noStrike" dirty="0">
                          <a:effectLst/>
                        </a:rPr>
                        <a:t>3.89%</a:t>
                      </a:r>
                      <a:endParaRPr lang="tr-TR" sz="900" b="1" i="0" u="none" strike="noStrike" dirty="0">
                        <a:solidFill>
                          <a:srgbClr val="232526"/>
                        </a:solidFill>
                        <a:effectLst/>
                        <a:latin typeface="Segoe UI" panose="020B0502040204020203" pitchFamily="34" charset="0"/>
                      </a:endParaRPr>
                    </a:p>
                  </a:txBody>
                  <a:tcPr marL="2535" marR="2535" marT="2535" marB="0" anchor="ctr"/>
                </a:tc>
                <a:extLst>
                  <a:ext uri="{0D108BD9-81ED-4DB2-BD59-A6C34878D82A}">
                    <a16:rowId xmlns:a16="http://schemas.microsoft.com/office/drawing/2014/main" val="3946504902"/>
                  </a:ext>
                </a:extLst>
              </a:tr>
              <a:tr h="301784">
                <a:tc>
                  <a:txBody>
                    <a:bodyPr/>
                    <a:lstStyle/>
                    <a:p>
                      <a:pPr algn="l" fontAlgn="ctr"/>
                      <a:r>
                        <a:rPr lang="tr-TR" sz="900" u="none" strike="noStrike">
                          <a:effectLst/>
                        </a:rPr>
                        <a:t>Jul 01, 2024</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u="none" strike="noStrike">
                          <a:effectLst/>
                        </a:rPr>
                        <a:t>30.2</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34</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34.56</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29.48</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2.57B</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b="1" u="none" strike="noStrike" dirty="0">
                          <a:effectLst/>
                        </a:rPr>
                        <a:t>-10.65%</a:t>
                      </a:r>
                      <a:endParaRPr lang="tr-TR" sz="900" b="1" i="0" u="none" strike="noStrike" dirty="0">
                        <a:solidFill>
                          <a:srgbClr val="232526"/>
                        </a:solidFill>
                        <a:effectLst/>
                        <a:latin typeface="Segoe UI" panose="020B0502040204020203" pitchFamily="34" charset="0"/>
                      </a:endParaRPr>
                    </a:p>
                  </a:txBody>
                  <a:tcPr marL="2535" marR="2535" marT="2535" marB="0" anchor="ctr"/>
                </a:tc>
                <a:tc>
                  <a:txBody>
                    <a:bodyPr/>
                    <a:lstStyle/>
                    <a:p>
                      <a:pPr algn="l" fontAlgn="b"/>
                      <a:endParaRPr lang="tr-TR" sz="900" b="0" i="0" u="none" strike="noStrike">
                        <a:solidFill>
                          <a:srgbClr val="000000"/>
                        </a:solidFill>
                        <a:effectLst/>
                        <a:latin typeface="Aptos Narrow" panose="020B0004020202020204" pitchFamily="34" charset="0"/>
                      </a:endParaRPr>
                    </a:p>
                  </a:txBody>
                  <a:tcPr marL="2535" marR="2535" marT="2535" marB="0" anchor="b"/>
                </a:tc>
                <a:tc>
                  <a:txBody>
                    <a:bodyPr/>
                    <a:lstStyle/>
                    <a:p>
                      <a:pPr algn="l" fontAlgn="ctr"/>
                      <a:r>
                        <a:rPr lang="tr-TR" sz="900" u="none" strike="noStrike">
                          <a:effectLst/>
                        </a:rPr>
                        <a:t>Jul 01, 2024</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u="none" strike="noStrike">
                          <a:effectLst/>
                        </a:rPr>
                        <a:t>289.25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310</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318.75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288.25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651.14M</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b="1" u="none" strike="noStrike" dirty="0">
                          <a:effectLst/>
                        </a:rPr>
                        <a:t>-6.32%</a:t>
                      </a:r>
                      <a:endParaRPr lang="tr-TR" sz="900" b="1" i="0" u="none" strike="noStrike" dirty="0">
                        <a:solidFill>
                          <a:srgbClr val="232526"/>
                        </a:solidFill>
                        <a:effectLst/>
                        <a:latin typeface="Segoe UI" panose="020B0502040204020203" pitchFamily="34" charset="0"/>
                      </a:endParaRPr>
                    </a:p>
                  </a:txBody>
                  <a:tcPr marL="2535" marR="2535" marT="2535" marB="0" anchor="ctr"/>
                </a:tc>
                <a:extLst>
                  <a:ext uri="{0D108BD9-81ED-4DB2-BD59-A6C34878D82A}">
                    <a16:rowId xmlns:a16="http://schemas.microsoft.com/office/drawing/2014/main" val="2720309282"/>
                  </a:ext>
                </a:extLst>
              </a:tr>
              <a:tr h="301784">
                <a:tc>
                  <a:txBody>
                    <a:bodyPr/>
                    <a:lstStyle/>
                    <a:p>
                      <a:pPr algn="l" fontAlgn="ctr"/>
                      <a:r>
                        <a:rPr lang="tr-TR" sz="900" u="none" strike="noStrike">
                          <a:effectLst/>
                        </a:rPr>
                        <a:t>Jun 01, 2024</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u="none" strike="noStrike">
                          <a:effectLst/>
                        </a:rPr>
                        <a:t>33.8</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32.42</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34.98</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30.94</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1.94B</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b="1" u="none" strike="noStrike">
                          <a:effectLst/>
                        </a:rPr>
                        <a:t>4.58%</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l" fontAlgn="b"/>
                      <a:endParaRPr lang="tr-TR" sz="900" b="0" i="0" u="none" strike="noStrike">
                        <a:solidFill>
                          <a:srgbClr val="000000"/>
                        </a:solidFill>
                        <a:effectLst/>
                        <a:latin typeface="Aptos Narrow" panose="020B0004020202020204" pitchFamily="34" charset="0"/>
                      </a:endParaRPr>
                    </a:p>
                  </a:txBody>
                  <a:tcPr marL="2535" marR="2535" marT="2535" marB="0" anchor="b"/>
                </a:tc>
                <a:tc>
                  <a:txBody>
                    <a:bodyPr/>
                    <a:lstStyle/>
                    <a:p>
                      <a:pPr algn="l" fontAlgn="ctr"/>
                      <a:r>
                        <a:rPr lang="tr-TR" sz="900" u="none" strike="noStrike">
                          <a:effectLst/>
                        </a:rPr>
                        <a:t>Jun 01, 2024</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u="none" strike="noStrike">
                          <a:effectLst/>
                        </a:rPr>
                        <a:t>308.75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305.25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317.5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298.5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529.45M</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b="1" u="none" strike="noStrike" dirty="0">
                          <a:effectLst/>
                        </a:rPr>
                        <a:t>1.98%</a:t>
                      </a:r>
                      <a:endParaRPr lang="tr-TR" sz="900" b="1" i="0" u="none" strike="noStrike" dirty="0">
                        <a:solidFill>
                          <a:srgbClr val="232526"/>
                        </a:solidFill>
                        <a:effectLst/>
                        <a:latin typeface="Segoe UI" panose="020B0502040204020203" pitchFamily="34" charset="0"/>
                      </a:endParaRPr>
                    </a:p>
                  </a:txBody>
                  <a:tcPr marL="2535" marR="2535" marT="2535" marB="0" anchor="ctr"/>
                </a:tc>
                <a:extLst>
                  <a:ext uri="{0D108BD9-81ED-4DB2-BD59-A6C34878D82A}">
                    <a16:rowId xmlns:a16="http://schemas.microsoft.com/office/drawing/2014/main" val="3456510640"/>
                  </a:ext>
                </a:extLst>
              </a:tr>
              <a:tr h="301784">
                <a:tc>
                  <a:txBody>
                    <a:bodyPr/>
                    <a:lstStyle/>
                    <a:p>
                      <a:pPr algn="l" fontAlgn="ctr"/>
                      <a:r>
                        <a:rPr lang="tr-TR" sz="900" u="none" strike="noStrike">
                          <a:effectLst/>
                        </a:rPr>
                        <a:t>May 01, 2024</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u="none" strike="noStrike">
                          <a:effectLst/>
                        </a:rPr>
                        <a:t>32.32</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31.92</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39.46</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30.44</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3.84B</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b="1" u="none" strike="noStrike" dirty="0">
                          <a:effectLst/>
                        </a:rPr>
                        <a:t>0.12%</a:t>
                      </a:r>
                      <a:endParaRPr lang="tr-TR" sz="900" b="1" i="0" u="none" strike="noStrike" dirty="0">
                        <a:solidFill>
                          <a:srgbClr val="232526"/>
                        </a:solidFill>
                        <a:effectLst/>
                        <a:latin typeface="Segoe UI" panose="020B0502040204020203" pitchFamily="34" charset="0"/>
                      </a:endParaRPr>
                    </a:p>
                  </a:txBody>
                  <a:tcPr marL="2535" marR="2535" marT="2535" marB="0" anchor="ctr"/>
                </a:tc>
                <a:tc>
                  <a:txBody>
                    <a:bodyPr/>
                    <a:lstStyle/>
                    <a:p>
                      <a:pPr algn="l" fontAlgn="b"/>
                      <a:endParaRPr lang="tr-TR" sz="900" b="0" i="0" u="none" strike="noStrike">
                        <a:solidFill>
                          <a:srgbClr val="000000"/>
                        </a:solidFill>
                        <a:effectLst/>
                        <a:latin typeface="Aptos Narrow" panose="020B0004020202020204" pitchFamily="34" charset="0"/>
                      </a:endParaRPr>
                    </a:p>
                  </a:txBody>
                  <a:tcPr marL="2535" marR="2535" marT="2535" marB="0" anchor="b"/>
                </a:tc>
                <a:tc>
                  <a:txBody>
                    <a:bodyPr/>
                    <a:lstStyle/>
                    <a:p>
                      <a:pPr algn="l" fontAlgn="ctr"/>
                      <a:r>
                        <a:rPr lang="tr-TR" sz="900" u="none" strike="noStrike">
                          <a:effectLst/>
                        </a:rPr>
                        <a:t>May 01, 2024</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u="none" strike="noStrike">
                          <a:effectLst/>
                        </a:rPr>
                        <a:t>302.75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327.75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332</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299.25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729.26M</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b="1" u="none" strike="noStrike" dirty="0">
                          <a:effectLst/>
                        </a:rPr>
                        <a:t>-7.13%</a:t>
                      </a:r>
                      <a:endParaRPr lang="tr-TR" sz="900" b="1" i="0" u="none" strike="noStrike" dirty="0">
                        <a:solidFill>
                          <a:srgbClr val="232526"/>
                        </a:solidFill>
                        <a:effectLst/>
                        <a:latin typeface="Segoe UI" panose="020B0502040204020203" pitchFamily="34" charset="0"/>
                      </a:endParaRPr>
                    </a:p>
                  </a:txBody>
                  <a:tcPr marL="2535" marR="2535" marT="2535" marB="0" anchor="ctr"/>
                </a:tc>
                <a:extLst>
                  <a:ext uri="{0D108BD9-81ED-4DB2-BD59-A6C34878D82A}">
                    <a16:rowId xmlns:a16="http://schemas.microsoft.com/office/drawing/2014/main" val="445056240"/>
                  </a:ext>
                </a:extLst>
              </a:tr>
              <a:tr h="301784">
                <a:tc>
                  <a:txBody>
                    <a:bodyPr/>
                    <a:lstStyle/>
                    <a:p>
                      <a:pPr algn="l" fontAlgn="ctr"/>
                      <a:r>
                        <a:rPr lang="tr-TR" sz="900" u="none" strike="noStrike">
                          <a:effectLst/>
                        </a:rPr>
                        <a:t>Apr 01, 2024</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u="none" strike="noStrike">
                          <a:effectLst/>
                        </a:rPr>
                        <a:t>32.28</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26.739</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32.88</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26.279</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2.85B</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b="1" u="none" strike="noStrike" dirty="0">
                          <a:effectLst/>
                        </a:rPr>
                        <a:t>23.20%</a:t>
                      </a:r>
                      <a:endParaRPr lang="tr-TR" sz="900" b="1" i="0" u="none" strike="noStrike" dirty="0">
                        <a:solidFill>
                          <a:srgbClr val="232526"/>
                        </a:solidFill>
                        <a:effectLst/>
                        <a:latin typeface="Segoe UI" panose="020B0502040204020203" pitchFamily="34" charset="0"/>
                      </a:endParaRPr>
                    </a:p>
                  </a:txBody>
                  <a:tcPr marL="2535" marR="2535" marT="2535" marB="0" anchor="ctr"/>
                </a:tc>
                <a:tc>
                  <a:txBody>
                    <a:bodyPr/>
                    <a:lstStyle/>
                    <a:p>
                      <a:pPr algn="l" fontAlgn="b"/>
                      <a:endParaRPr lang="tr-TR" sz="900" b="0" i="0" u="none" strike="noStrike">
                        <a:solidFill>
                          <a:srgbClr val="000000"/>
                        </a:solidFill>
                        <a:effectLst/>
                        <a:latin typeface="Aptos Narrow" panose="020B0004020202020204" pitchFamily="34" charset="0"/>
                      </a:endParaRPr>
                    </a:p>
                  </a:txBody>
                  <a:tcPr marL="2535" marR="2535" marT="2535" marB="0" anchor="b"/>
                </a:tc>
                <a:tc>
                  <a:txBody>
                    <a:bodyPr/>
                    <a:lstStyle/>
                    <a:p>
                      <a:pPr algn="l" fontAlgn="ctr"/>
                      <a:r>
                        <a:rPr lang="tr-TR" sz="900" u="none" strike="noStrike">
                          <a:effectLst/>
                        </a:rPr>
                        <a:t>Apr 01, 2024</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u="none" strike="noStrike">
                          <a:effectLst/>
                        </a:rPr>
                        <a:t>326</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297.75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327.75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287.5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752.82M</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b="1" u="none" strike="noStrike" dirty="0">
                          <a:effectLst/>
                        </a:rPr>
                        <a:t>9.49%</a:t>
                      </a:r>
                      <a:endParaRPr lang="tr-TR" sz="900" b="1" i="0" u="none" strike="noStrike" dirty="0">
                        <a:solidFill>
                          <a:srgbClr val="232526"/>
                        </a:solidFill>
                        <a:effectLst/>
                        <a:latin typeface="Segoe UI" panose="020B0502040204020203" pitchFamily="34" charset="0"/>
                      </a:endParaRPr>
                    </a:p>
                  </a:txBody>
                  <a:tcPr marL="2535" marR="2535" marT="2535" marB="0" anchor="ctr"/>
                </a:tc>
                <a:extLst>
                  <a:ext uri="{0D108BD9-81ED-4DB2-BD59-A6C34878D82A}">
                    <a16:rowId xmlns:a16="http://schemas.microsoft.com/office/drawing/2014/main" val="899068671"/>
                  </a:ext>
                </a:extLst>
              </a:tr>
              <a:tr h="301784">
                <a:tc>
                  <a:txBody>
                    <a:bodyPr/>
                    <a:lstStyle/>
                    <a:p>
                      <a:pPr algn="l" fontAlgn="ctr"/>
                      <a:r>
                        <a:rPr lang="tr-TR" sz="900" u="none" strike="noStrike">
                          <a:effectLst/>
                        </a:rPr>
                        <a:t>Mar 01, 2024</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u="none" strike="noStrike">
                          <a:effectLst/>
                        </a:rPr>
                        <a:t>26.202</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22.196</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27.314</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19.973</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3.47B</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b="1" u="none" strike="noStrike" dirty="0">
                          <a:effectLst/>
                        </a:rPr>
                        <a:t>18.35%</a:t>
                      </a:r>
                      <a:endParaRPr lang="tr-TR" sz="900" b="1" i="0" u="none" strike="noStrike" dirty="0">
                        <a:solidFill>
                          <a:srgbClr val="232526"/>
                        </a:solidFill>
                        <a:effectLst/>
                        <a:latin typeface="Segoe UI" panose="020B0502040204020203" pitchFamily="34" charset="0"/>
                      </a:endParaRPr>
                    </a:p>
                  </a:txBody>
                  <a:tcPr marL="2535" marR="2535" marT="2535" marB="0" anchor="ctr"/>
                </a:tc>
                <a:tc>
                  <a:txBody>
                    <a:bodyPr/>
                    <a:lstStyle/>
                    <a:p>
                      <a:pPr algn="l" fontAlgn="b"/>
                      <a:endParaRPr lang="tr-TR" sz="900" b="0" i="0" u="none" strike="noStrike">
                        <a:solidFill>
                          <a:srgbClr val="000000"/>
                        </a:solidFill>
                        <a:effectLst/>
                        <a:latin typeface="Aptos Narrow" panose="020B0004020202020204" pitchFamily="34" charset="0"/>
                      </a:endParaRPr>
                    </a:p>
                  </a:txBody>
                  <a:tcPr marL="2535" marR="2535" marT="2535" marB="0" anchor="b"/>
                </a:tc>
                <a:tc>
                  <a:txBody>
                    <a:bodyPr/>
                    <a:lstStyle/>
                    <a:p>
                      <a:pPr algn="l" fontAlgn="ctr"/>
                      <a:r>
                        <a:rPr lang="tr-TR" sz="900" u="none" strike="noStrike">
                          <a:effectLst/>
                        </a:rPr>
                        <a:t>Mar 01, 2024</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u="none" strike="noStrike">
                          <a:effectLst/>
                        </a:rPr>
                        <a:t>297.75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282.75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299.5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260.75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716.88M</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b="1" u="none" strike="noStrike" dirty="0">
                          <a:effectLst/>
                        </a:rPr>
                        <a:t>5.68%</a:t>
                      </a:r>
                      <a:endParaRPr lang="tr-TR" sz="900" b="1" i="0" u="none" strike="noStrike" dirty="0">
                        <a:solidFill>
                          <a:srgbClr val="232526"/>
                        </a:solidFill>
                        <a:effectLst/>
                        <a:latin typeface="Segoe UI" panose="020B0502040204020203" pitchFamily="34" charset="0"/>
                      </a:endParaRPr>
                    </a:p>
                  </a:txBody>
                  <a:tcPr marL="2535" marR="2535" marT="2535" marB="0" anchor="ctr"/>
                </a:tc>
                <a:extLst>
                  <a:ext uri="{0D108BD9-81ED-4DB2-BD59-A6C34878D82A}">
                    <a16:rowId xmlns:a16="http://schemas.microsoft.com/office/drawing/2014/main" val="4015194565"/>
                  </a:ext>
                </a:extLst>
              </a:tr>
              <a:tr h="301784">
                <a:tc>
                  <a:txBody>
                    <a:bodyPr/>
                    <a:lstStyle/>
                    <a:p>
                      <a:pPr algn="l" fontAlgn="ctr"/>
                      <a:r>
                        <a:rPr lang="tr-TR" sz="900" u="none" strike="noStrike">
                          <a:effectLst/>
                        </a:rPr>
                        <a:t>Feb 01, 2024</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u="none" strike="noStrike">
                          <a:effectLst/>
                        </a:rPr>
                        <a:t>22.139</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20.912</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23.73</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20.874</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3.60B</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b="1" u="none" strike="noStrike" dirty="0">
                          <a:effectLst/>
                        </a:rPr>
                        <a:t>5.77%</a:t>
                      </a:r>
                      <a:endParaRPr lang="tr-TR" sz="900" b="1" i="0" u="none" strike="noStrike" dirty="0">
                        <a:solidFill>
                          <a:srgbClr val="232526"/>
                        </a:solidFill>
                        <a:effectLst/>
                        <a:latin typeface="Segoe UI" panose="020B0502040204020203" pitchFamily="34" charset="0"/>
                      </a:endParaRPr>
                    </a:p>
                  </a:txBody>
                  <a:tcPr marL="2535" marR="2535" marT="2535" marB="0" anchor="ctr"/>
                </a:tc>
                <a:tc>
                  <a:txBody>
                    <a:bodyPr/>
                    <a:lstStyle/>
                    <a:p>
                      <a:pPr algn="l" fontAlgn="b"/>
                      <a:endParaRPr lang="tr-TR" sz="900" b="0" i="0" u="none" strike="noStrike">
                        <a:solidFill>
                          <a:srgbClr val="000000"/>
                        </a:solidFill>
                        <a:effectLst/>
                        <a:latin typeface="Aptos Narrow" panose="020B0004020202020204" pitchFamily="34" charset="0"/>
                      </a:endParaRPr>
                    </a:p>
                  </a:txBody>
                  <a:tcPr marL="2535" marR="2535" marT="2535" marB="0" anchor="b"/>
                </a:tc>
                <a:tc>
                  <a:txBody>
                    <a:bodyPr/>
                    <a:lstStyle/>
                    <a:p>
                      <a:pPr algn="l" fontAlgn="ctr"/>
                      <a:r>
                        <a:rPr lang="tr-TR" sz="900" u="none" strike="noStrike">
                          <a:effectLst/>
                        </a:rPr>
                        <a:t>Feb 01, 2024</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u="none" strike="noStrike">
                          <a:effectLst/>
                        </a:rPr>
                        <a:t>281.75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273</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294.75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272.5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876.29M</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b="1" u="none" strike="noStrike" dirty="0">
                          <a:effectLst/>
                        </a:rPr>
                        <a:t>3.30%</a:t>
                      </a:r>
                      <a:endParaRPr lang="tr-TR" sz="900" b="1" i="0" u="none" strike="noStrike" dirty="0">
                        <a:solidFill>
                          <a:srgbClr val="232526"/>
                        </a:solidFill>
                        <a:effectLst/>
                        <a:latin typeface="Segoe UI" panose="020B0502040204020203" pitchFamily="34" charset="0"/>
                      </a:endParaRPr>
                    </a:p>
                  </a:txBody>
                  <a:tcPr marL="2535" marR="2535" marT="2535" marB="0" anchor="ctr"/>
                </a:tc>
                <a:extLst>
                  <a:ext uri="{0D108BD9-81ED-4DB2-BD59-A6C34878D82A}">
                    <a16:rowId xmlns:a16="http://schemas.microsoft.com/office/drawing/2014/main" val="3079245691"/>
                  </a:ext>
                </a:extLst>
              </a:tr>
              <a:tr h="301784">
                <a:tc>
                  <a:txBody>
                    <a:bodyPr/>
                    <a:lstStyle/>
                    <a:p>
                      <a:pPr algn="l" fontAlgn="ctr"/>
                      <a:r>
                        <a:rPr lang="tr-TR" sz="900" u="none" strike="noStrike">
                          <a:effectLst/>
                        </a:rPr>
                        <a:t>Jan 01, 2024</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u="none" strike="noStrike">
                          <a:effectLst/>
                        </a:rPr>
                        <a:t>20.931</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18.928</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22.848</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18.468</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4.69B</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b="1" u="none" strike="noStrike" dirty="0">
                          <a:effectLst/>
                        </a:rPr>
                        <a:t>11.77%</a:t>
                      </a:r>
                      <a:endParaRPr lang="tr-TR" sz="900" b="1" i="0" u="none" strike="noStrike" dirty="0">
                        <a:solidFill>
                          <a:srgbClr val="232526"/>
                        </a:solidFill>
                        <a:effectLst/>
                        <a:latin typeface="Segoe UI" panose="020B0502040204020203" pitchFamily="34" charset="0"/>
                      </a:endParaRPr>
                    </a:p>
                  </a:txBody>
                  <a:tcPr marL="2535" marR="2535" marT="2535" marB="0" anchor="ctr"/>
                </a:tc>
                <a:tc>
                  <a:txBody>
                    <a:bodyPr/>
                    <a:lstStyle/>
                    <a:p>
                      <a:pPr algn="l" fontAlgn="b"/>
                      <a:endParaRPr lang="tr-TR" sz="900" b="0" i="0" u="none" strike="noStrike">
                        <a:solidFill>
                          <a:srgbClr val="000000"/>
                        </a:solidFill>
                        <a:effectLst/>
                        <a:latin typeface="Aptos Narrow" panose="020B0004020202020204" pitchFamily="34" charset="0"/>
                      </a:endParaRPr>
                    </a:p>
                  </a:txBody>
                  <a:tcPr marL="2535" marR="2535" marT="2535" marB="0" anchor="b"/>
                </a:tc>
                <a:tc>
                  <a:txBody>
                    <a:bodyPr/>
                    <a:lstStyle/>
                    <a:p>
                      <a:pPr algn="l" fontAlgn="ctr"/>
                      <a:r>
                        <a:rPr lang="tr-TR" sz="900" u="none" strike="noStrike">
                          <a:effectLst/>
                        </a:rPr>
                        <a:t>Jan 01, 2024</a:t>
                      </a:r>
                      <a:endParaRPr lang="tr-TR" sz="900" b="1"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u="none" strike="noStrike">
                          <a:effectLst/>
                        </a:rPr>
                        <a:t>272.75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233.5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277.25</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229.7</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fontAlgn="ctr"/>
                      <a:r>
                        <a:rPr lang="tr-TR" sz="900" u="none" strike="noStrike">
                          <a:effectLst/>
                        </a:rPr>
                        <a:t>738.43M</a:t>
                      </a:r>
                      <a:endParaRPr lang="tr-TR" sz="900" b="0" i="0" u="none" strike="noStrike">
                        <a:solidFill>
                          <a:srgbClr val="232526"/>
                        </a:solidFill>
                        <a:effectLst/>
                        <a:latin typeface="Segoe UI" panose="020B0502040204020203" pitchFamily="34" charset="0"/>
                      </a:endParaRPr>
                    </a:p>
                  </a:txBody>
                  <a:tcPr marL="2535" marR="2535" marT="2535" marB="0" anchor="ctr"/>
                </a:tc>
                <a:tc>
                  <a:txBody>
                    <a:bodyPr/>
                    <a:lstStyle/>
                    <a:p>
                      <a:pPr algn="r" rtl="0" fontAlgn="ctr"/>
                      <a:r>
                        <a:rPr lang="tr-TR" sz="900" b="1" u="none" strike="noStrike" dirty="0">
                          <a:effectLst/>
                        </a:rPr>
                        <a:t>19.31%</a:t>
                      </a:r>
                      <a:endParaRPr lang="tr-TR" sz="900" b="1" i="0" u="none" strike="noStrike" dirty="0">
                        <a:solidFill>
                          <a:srgbClr val="232526"/>
                        </a:solidFill>
                        <a:effectLst/>
                        <a:latin typeface="Segoe UI" panose="020B0502040204020203" pitchFamily="34" charset="0"/>
                      </a:endParaRPr>
                    </a:p>
                  </a:txBody>
                  <a:tcPr marL="2535" marR="2535" marT="2535" marB="0" anchor="ctr"/>
                </a:tc>
                <a:extLst>
                  <a:ext uri="{0D108BD9-81ED-4DB2-BD59-A6C34878D82A}">
                    <a16:rowId xmlns:a16="http://schemas.microsoft.com/office/drawing/2014/main" val="2559336567"/>
                  </a:ext>
                </a:extLst>
              </a:tr>
            </a:tbl>
          </a:graphicData>
        </a:graphic>
      </p:graphicFrame>
    </p:spTree>
    <p:extLst>
      <p:ext uri="{BB962C8B-B14F-4D97-AF65-F5344CB8AC3E}">
        <p14:creationId xmlns:p14="http://schemas.microsoft.com/office/powerpoint/2010/main" val="32207862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B942036F-D19E-1EB2-09FF-614C65E4DB1C}"/>
              </a:ext>
            </a:extLst>
          </p:cNvPr>
          <p:cNvSpPr>
            <a:spLocks noGrp="1"/>
          </p:cNvSpPr>
          <p:nvPr>
            <p:ph type="title"/>
          </p:nvPr>
        </p:nvSpPr>
        <p:spPr/>
        <p:txBody>
          <a:bodyPr/>
          <a:lstStyle/>
          <a:p>
            <a:r>
              <a:rPr lang="tr-TR" dirty="0"/>
              <a:t>Example-4</a:t>
            </a:r>
            <a:endParaRPr lang="en-US" dirty="0"/>
          </a:p>
        </p:txBody>
      </p:sp>
      <p:sp>
        <p:nvSpPr>
          <p:cNvPr id="3" name="İçerik Yer Tutucusu 2">
            <a:extLst>
              <a:ext uri="{FF2B5EF4-FFF2-40B4-BE49-F238E27FC236}">
                <a16:creationId xmlns:a16="http://schemas.microsoft.com/office/drawing/2014/main" id="{26540DAA-486C-3A37-F248-829F4F04A98D}"/>
              </a:ext>
            </a:extLst>
          </p:cNvPr>
          <p:cNvSpPr>
            <a:spLocks noGrp="1"/>
          </p:cNvSpPr>
          <p:nvPr>
            <p:ph idx="1"/>
          </p:nvPr>
        </p:nvSpPr>
        <p:spPr/>
        <p:txBody>
          <a:bodyPr/>
          <a:lstStyle/>
          <a:p>
            <a:r>
              <a:rPr lang="en-US" dirty="0"/>
              <a:t>Assume a portfolio with equal weights of 50% in YKBNK and 50% in THYAO. Calculate the expected return and standard deviation of this portfolio.</a:t>
            </a:r>
          </a:p>
        </p:txBody>
      </p:sp>
    </p:spTree>
    <p:extLst>
      <p:ext uri="{BB962C8B-B14F-4D97-AF65-F5344CB8AC3E}">
        <p14:creationId xmlns:p14="http://schemas.microsoft.com/office/powerpoint/2010/main" val="42674108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0A7CA7DE-7120-04EF-05DD-361B990F0B2E}"/>
              </a:ext>
            </a:extLst>
          </p:cNvPr>
          <p:cNvSpPr>
            <a:spLocks noGrp="1"/>
          </p:cNvSpPr>
          <p:nvPr>
            <p:ph type="title"/>
          </p:nvPr>
        </p:nvSpPr>
        <p:spPr/>
        <p:txBody>
          <a:bodyPr/>
          <a:lstStyle/>
          <a:p>
            <a:r>
              <a:rPr lang="tr-TR" dirty="0" err="1"/>
              <a:t>Defınıtıons</a:t>
            </a:r>
            <a:endParaRPr lang="en-US" dirty="0"/>
          </a:p>
        </p:txBody>
      </p:sp>
      <p:sp>
        <p:nvSpPr>
          <p:cNvPr id="3" name="İçerik Yer Tutucusu 2">
            <a:extLst>
              <a:ext uri="{FF2B5EF4-FFF2-40B4-BE49-F238E27FC236}">
                <a16:creationId xmlns:a16="http://schemas.microsoft.com/office/drawing/2014/main" id="{E02B580F-A30A-BC12-C0F8-A158B5373B1B}"/>
              </a:ext>
            </a:extLst>
          </p:cNvPr>
          <p:cNvSpPr>
            <a:spLocks noGrp="1"/>
          </p:cNvSpPr>
          <p:nvPr>
            <p:ph idx="1"/>
          </p:nvPr>
        </p:nvSpPr>
        <p:spPr/>
        <p:txBody>
          <a:bodyPr/>
          <a:lstStyle/>
          <a:p>
            <a:r>
              <a:rPr lang="tr-TR" b="1" dirty="0"/>
              <a:t>Portfolio </a:t>
            </a:r>
            <a:r>
              <a:rPr lang="tr-TR" dirty="0"/>
              <a:t>is </a:t>
            </a:r>
            <a:r>
              <a:rPr lang="tr-TR" dirty="0" err="1"/>
              <a:t>defined</a:t>
            </a:r>
            <a:r>
              <a:rPr lang="tr-TR" dirty="0"/>
              <a:t> as </a:t>
            </a:r>
            <a:r>
              <a:rPr lang="en-US" dirty="0"/>
              <a:t>a collection of investments or financial assets held by an individual</a:t>
            </a:r>
            <a:r>
              <a:rPr lang="tr-TR" dirty="0"/>
              <a:t> </a:t>
            </a:r>
            <a:r>
              <a:rPr lang="tr-TR" dirty="0" err="1"/>
              <a:t>or</a:t>
            </a:r>
            <a:r>
              <a:rPr lang="tr-TR" dirty="0"/>
              <a:t> </a:t>
            </a:r>
            <a:r>
              <a:rPr lang="tr-TR" dirty="0" err="1"/>
              <a:t>institutional</a:t>
            </a:r>
            <a:r>
              <a:rPr lang="tr-TR" dirty="0"/>
              <a:t> </a:t>
            </a:r>
            <a:r>
              <a:rPr lang="tr-TR" dirty="0" err="1"/>
              <a:t>investors</a:t>
            </a:r>
            <a:r>
              <a:rPr lang="tr-TR" dirty="0"/>
              <a:t> </a:t>
            </a:r>
            <a:r>
              <a:rPr lang="tr-TR" dirty="0" err="1"/>
              <a:t>such</a:t>
            </a:r>
            <a:r>
              <a:rPr lang="tr-TR" dirty="0"/>
              <a:t> as</a:t>
            </a:r>
            <a:r>
              <a:rPr lang="en-US" dirty="0"/>
              <a:t> investment </a:t>
            </a:r>
            <a:r>
              <a:rPr lang="en-US" dirty="0" err="1"/>
              <a:t>compan</a:t>
            </a:r>
            <a:r>
              <a:rPr lang="tr-TR" dirty="0" err="1"/>
              <a:t>ies</a:t>
            </a:r>
            <a:r>
              <a:rPr lang="en-US" dirty="0"/>
              <a:t>, financial institution or hedge fund.</a:t>
            </a:r>
            <a:endParaRPr lang="tr-TR" dirty="0"/>
          </a:p>
          <a:p>
            <a:r>
              <a:rPr lang="tr-TR" b="1" dirty="0"/>
              <a:t>Portfolio Management </a:t>
            </a:r>
            <a:r>
              <a:rPr lang="tr-TR" dirty="0"/>
              <a:t>is a </a:t>
            </a:r>
            <a:r>
              <a:rPr lang="tr-TR" dirty="0" err="1"/>
              <a:t>process</a:t>
            </a:r>
            <a:r>
              <a:rPr lang="tr-TR" dirty="0"/>
              <a:t> </a:t>
            </a:r>
            <a:r>
              <a:rPr lang="tr-TR" dirty="0" err="1"/>
              <a:t>for</a:t>
            </a:r>
            <a:r>
              <a:rPr lang="tr-TR" dirty="0"/>
              <a:t> </a:t>
            </a:r>
            <a:r>
              <a:rPr lang="en-US" dirty="0"/>
              <a:t>selecting and </a:t>
            </a:r>
            <a:r>
              <a:rPr lang="tr-TR" dirty="0" err="1"/>
              <a:t>monitoring</a:t>
            </a:r>
            <a:r>
              <a:rPr lang="en-US" dirty="0"/>
              <a:t> a group of investments that meet a </a:t>
            </a:r>
            <a:r>
              <a:rPr lang="tr-TR" dirty="0" err="1"/>
              <a:t>investor’s</a:t>
            </a:r>
            <a:r>
              <a:rPr lang="en-US" dirty="0"/>
              <a:t> long-term financial objectives and risk </a:t>
            </a:r>
            <a:r>
              <a:rPr lang="en-US" dirty="0" err="1"/>
              <a:t>toleranc</a:t>
            </a:r>
            <a:r>
              <a:rPr lang="tr-TR" dirty="0"/>
              <a:t>e. </a:t>
            </a:r>
          </a:p>
          <a:p>
            <a:r>
              <a:rPr lang="tr-TR" b="1" dirty="0"/>
              <a:t>Diversification</a:t>
            </a:r>
            <a:r>
              <a:rPr lang="tr-TR" dirty="0"/>
              <a:t> is </a:t>
            </a:r>
            <a:r>
              <a:rPr lang="en-US" dirty="0"/>
              <a:t>a risk management strategy that </a:t>
            </a:r>
            <a:r>
              <a:rPr lang="tr-TR" dirty="0" err="1"/>
              <a:t>combines</a:t>
            </a:r>
            <a:r>
              <a:rPr lang="tr-TR" dirty="0"/>
              <a:t> </a:t>
            </a:r>
            <a:r>
              <a:rPr lang="en-US" dirty="0"/>
              <a:t>various investments within a portfolio. A diversified portfolio contains a mix of di</a:t>
            </a:r>
            <a:r>
              <a:rPr lang="tr-TR" dirty="0" err="1"/>
              <a:t>fferent</a:t>
            </a:r>
            <a:r>
              <a:rPr lang="en-US" dirty="0"/>
              <a:t> asset types and investment </a:t>
            </a:r>
            <a:r>
              <a:rPr lang="tr-TR" dirty="0" err="1"/>
              <a:t>tools</a:t>
            </a:r>
            <a:r>
              <a:rPr lang="en-US" dirty="0"/>
              <a:t> </a:t>
            </a:r>
            <a:r>
              <a:rPr lang="tr-TR" dirty="0" err="1"/>
              <a:t>to</a:t>
            </a:r>
            <a:r>
              <a:rPr lang="tr-TR" dirty="0"/>
              <a:t> limit </a:t>
            </a:r>
            <a:r>
              <a:rPr lang="tr-TR" dirty="0" err="1"/>
              <a:t>the</a:t>
            </a:r>
            <a:r>
              <a:rPr lang="tr-TR" dirty="0"/>
              <a:t> risk of </a:t>
            </a:r>
            <a:r>
              <a:rPr lang="en-US" dirty="0"/>
              <a:t>any single asse</a:t>
            </a:r>
            <a:r>
              <a:rPr lang="tr-TR" dirty="0"/>
              <a:t>t. </a:t>
            </a:r>
            <a:endParaRPr lang="en-US" dirty="0"/>
          </a:p>
        </p:txBody>
      </p:sp>
    </p:spTree>
    <p:extLst>
      <p:ext uri="{BB962C8B-B14F-4D97-AF65-F5344CB8AC3E}">
        <p14:creationId xmlns:p14="http://schemas.microsoft.com/office/powerpoint/2010/main" val="5981339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E6F0FD9E-09E0-E2F8-A8AD-361226125F73}"/>
              </a:ext>
            </a:extLst>
          </p:cNvPr>
          <p:cNvSpPr>
            <a:spLocks noGrp="1"/>
          </p:cNvSpPr>
          <p:nvPr>
            <p:ph type="title"/>
          </p:nvPr>
        </p:nvSpPr>
        <p:spPr/>
        <p:txBody>
          <a:bodyPr/>
          <a:lstStyle/>
          <a:p>
            <a:r>
              <a:rPr lang="tr-TR" dirty="0" err="1"/>
              <a:t>Portfolıo</a:t>
            </a:r>
            <a:r>
              <a:rPr lang="tr-TR" dirty="0"/>
              <a:t> </a:t>
            </a:r>
            <a:r>
              <a:rPr lang="tr-TR" dirty="0" err="1"/>
              <a:t>management</a:t>
            </a:r>
            <a:r>
              <a:rPr lang="tr-TR" dirty="0"/>
              <a:t> </a:t>
            </a:r>
            <a:r>
              <a:rPr lang="tr-TR" dirty="0" err="1"/>
              <a:t>process</a:t>
            </a:r>
            <a:endParaRPr lang="en-US" dirty="0"/>
          </a:p>
        </p:txBody>
      </p:sp>
      <p:sp>
        <p:nvSpPr>
          <p:cNvPr id="3" name="İçerik Yer Tutucusu 2">
            <a:extLst>
              <a:ext uri="{FF2B5EF4-FFF2-40B4-BE49-F238E27FC236}">
                <a16:creationId xmlns:a16="http://schemas.microsoft.com/office/drawing/2014/main" id="{160731D5-C830-7CDD-FCA9-064EADAA4FA2}"/>
              </a:ext>
            </a:extLst>
          </p:cNvPr>
          <p:cNvSpPr>
            <a:spLocks noGrp="1"/>
          </p:cNvSpPr>
          <p:nvPr>
            <p:ph idx="1"/>
          </p:nvPr>
        </p:nvSpPr>
        <p:spPr/>
        <p:txBody>
          <a:bodyPr/>
          <a:lstStyle/>
          <a:p>
            <a:r>
              <a:rPr lang="en-US" dirty="0"/>
              <a:t>The portfolio perspective evaluates individual investments based on their impact on the overall risk and return of an investor’s portfolio, unlike analyzing them in isolation. </a:t>
            </a:r>
            <a:endParaRPr lang="tr-TR" dirty="0"/>
          </a:p>
          <a:p>
            <a:r>
              <a:rPr lang="en-US" dirty="0"/>
              <a:t>Holding all </a:t>
            </a:r>
            <a:r>
              <a:rPr lang="tr-TR" dirty="0" err="1"/>
              <a:t>investment</a:t>
            </a:r>
            <a:r>
              <a:rPr lang="en-US" dirty="0"/>
              <a:t> in a single stock increases risk without the potential for higher returns, as shown by modern portfolio theory. </a:t>
            </a:r>
            <a:endParaRPr lang="tr-TR" dirty="0"/>
          </a:p>
          <a:p>
            <a:r>
              <a:rPr lang="en-US" dirty="0"/>
              <a:t>In contrast, diversification reduces risk while expected returns</a:t>
            </a:r>
            <a:r>
              <a:rPr lang="tr-TR" dirty="0"/>
              <a:t> </a:t>
            </a:r>
            <a:r>
              <a:rPr lang="tr-TR" dirty="0" err="1"/>
              <a:t>remain</a:t>
            </a:r>
            <a:r>
              <a:rPr lang="tr-TR" dirty="0"/>
              <a:t> </a:t>
            </a:r>
            <a:r>
              <a:rPr lang="tr-TR" dirty="0" err="1"/>
              <a:t>the</a:t>
            </a:r>
            <a:r>
              <a:rPr lang="tr-TR" dirty="0"/>
              <a:t> </a:t>
            </a:r>
            <a:r>
              <a:rPr lang="tr-TR" dirty="0" err="1"/>
              <a:t>same</a:t>
            </a:r>
            <a:r>
              <a:rPr lang="en-US" dirty="0"/>
              <a:t>.</a:t>
            </a:r>
          </a:p>
        </p:txBody>
      </p:sp>
    </p:spTree>
    <p:extLst>
      <p:ext uri="{BB962C8B-B14F-4D97-AF65-F5344CB8AC3E}">
        <p14:creationId xmlns:p14="http://schemas.microsoft.com/office/powerpoint/2010/main" val="26939650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B522CAFA-6E19-2D23-8287-5E983A45D3DB}"/>
              </a:ext>
            </a:extLst>
          </p:cNvPr>
          <p:cNvSpPr>
            <a:spLocks noGrp="1"/>
          </p:cNvSpPr>
          <p:nvPr>
            <p:ph type="title"/>
          </p:nvPr>
        </p:nvSpPr>
        <p:spPr/>
        <p:txBody>
          <a:bodyPr/>
          <a:lstStyle/>
          <a:p>
            <a:r>
              <a:rPr lang="tr-TR" dirty="0"/>
              <a:t>Modern </a:t>
            </a:r>
            <a:r>
              <a:rPr lang="tr-TR" dirty="0" err="1"/>
              <a:t>portfolıo</a:t>
            </a:r>
            <a:r>
              <a:rPr lang="tr-TR" dirty="0"/>
              <a:t> </a:t>
            </a:r>
            <a:r>
              <a:rPr lang="tr-TR" dirty="0" err="1"/>
              <a:t>theory</a:t>
            </a:r>
            <a:endParaRPr lang="en-US" dirty="0"/>
          </a:p>
        </p:txBody>
      </p:sp>
      <p:sp>
        <p:nvSpPr>
          <p:cNvPr id="3" name="İçerik Yer Tutucusu 2">
            <a:extLst>
              <a:ext uri="{FF2B5EF4-FFF2-40B4-BE49-F238E27FC236}">
                <a16:creationId xmlns:a16="http://schemas.microsoft.com/office/drawing/2014/main" id="{0F68C0CB-91E7-FAF8-B8E2-D1A44EAFBE7D}"/>
              </a:ext>
            </a:extLst>
          </p:cNvPr>
          <p:cNvSpPr>
            <a:spLocks noGrp="1"/>
          </p:cNvSpPr>
          <p:nvPr>
            <p:ph idx="1"/>
          </p:nvPr>
        </p:nvSpPr>
        <p:spPr/>
        <p:txBody>
          <a:bodyPr>
            <a:normAutofit lnSpcReduction="10000"/>
          </a:bodyPr>
          <a:lstStyle/>
          <a:p>
            <a:r>
              <a:rPr lang="tr-TR" dirty="0" err="1"/>
              <a:t>Theory</a:t>
            </a:r>
            <a:r>
              <a:rPr lang="tr-TR" dirty="0"/>
              <a:t> </a:t>
            </a:r>
            <a:r>
              <a:rPr lang="tr-TR" dirty="0" err="1"/>
              <a:t>was</a:t>
            </a:r>
            <a:r>
              <a:rPr lang="tr-TR" dirty="0"/>
              <a:t> </a:t>
            </a:r>
            <a:r>
              <a:rPr lang="tr-TR" dirty="0" err="1"/>
              <a:t>developed</a:t>
            </a:r>
            <a:r>
              <a:rPr lang="tr-TR" dirty="0"/>
              <a:t> </a:t>
            </a:r>
            <a:r>
              <a:rPr lang="tr-TR" dirty="0" err="1"/>
              <a:t>by</a:t>
            </a:r>
            <a:r>
              <a:rPr lang="tr-TR" dirty="0"/>
              <a:t> Harry </a:t>
            </a:r>
            <a:r>
              <a:rPr lang="tr-TR" dirty="0" err="1"/>
              <a:t>Markowitz</a:t>
            </a:r>
            <a:r>
              <a:rPr lang="tr-TR" dirty="0"/>
              <a:t> </a:t>
            </a:r>
            <a:r>
              <a:rPr lang="tr-TR" dirty="0" err="1"/>
              <a:t>with</a:t>
            </a:r>
            <a:r>
              <a:rPr lang="tr-TR" dirty="0"/>
              <a:t> his </a:t>
            </a:r>
            <a:r>
              <a:rPr lang="tr-TR" dirty="0" err="1"/>
              <a:t>study</a:t>
            </a:r>
            <a:r>
              <a:rPr lang="tr-TR" dirty="0"/>
              <a:t> </a:t>
            </a:r>
            <a:r>
              <a:rPr lang="tr-TR" dirty="0" err="1"/>
              <a:t>named</a:t>
            </a:r>
            <a:r>
              <a:rPr lang="tr-TR" dirty="0"/>
              <a:t> Portfolio </a:t>
            </a:r>
            <a:r>
              <a:rPr lang="tr-TR" dirty="0" err="1"/>
              <a:t>Selection</a:t>
            </a:r>
            <a:r>
              <a:rPr lang="tr-TR" dirty="0"/>
              <a:t> in 1952.</a:t>
            </a:r>
          </a:p>
          <a:p>
            <a:r>
              <a:rPr lang="en-US" dirty="0"/>
              <a:t>In the 1960s, professors Treynor, Sharpe, </a:t>
            </a:r>
            <a:r>
              <a:rPr lang="en-US" dirty="0" err="1"/>
              <a:t>Mossin</a:t>
            </a:r>
            <a:r>
              <a:rPr lang="en-US" dirty="0"/>
              <a:t>, and Lintner independently extended</a:t>
            </a:r>
            <a:r>
              <a:rPr lang="tr-TR" dirty="0"/>
              <a:t> </a:t>
            </a:r>
            <a:r>
              <a:rPr lang="en-US" dirty="0"/>
              <a:t>this work into what has become known as modern portfolio theory (MPT). </a:t>
            </a:r>
            <a:endParaRPr lang="tr-TR" dirty="0"/>
          </a:p>
          <a:p>
            <a:r>
              <a:rPr lang="tr-TR" dirty="0" err="1"/>
              <a:t>The</a:t>
            </a:r>
            <a:r>
              <a:rPr lang="tr-TR" dirty="0"/>
              <a:t> Modern </a:t>
            </a:r>
            <a:r>
              <a:rPr lang="en-US" dirty="0"/>
              <a:t>Portfolio theory as the founding element of modern</a:t>
            </a:r>
            <a:r>
              <a:rPr lang="tr-TR" dirty="0"/>
              <a:t> </a:t>
            </a:r>
            <a:r>
              <a:rPr lang="en-US" dirty="0"/>
              <a:t>finance, </a:t>
            </a:r>
            <a:r>
              <a:rPr lang="en-US" dirty="0" err="1"/>
              <a:t>introduc</a:t>
            </a:r>
            <a:r>
              <a:rPr lang="tr-TR" dirty="0" err="1"/>
              <a:t>ed</a:t>
            </a:r>
            <a:r>
              <a:rPr lang="en-US" dirty="0"/>
              <a:t> the concept of diversification and aggregate consideration of the</a:t>
            </a:r>
            <a:r>
              <a:rPr lang="tr-TR" dirty="0"/>
              <a:t> </a:t>
            </a:r>
            <a:r>
              <a:rPr lang="en-US" dirty="0"/>
              <a:t>risk–return combination of assets.</a:t>
            </a:r>
            <a:endParaRPr lang="tr-TR" dirty="0"/>
          </a:p>
          <a:p>
            <a:r>
              <a:rPr lang="en-US" dirty="0"/>
              <a:t>Diversification results in risk reduction, and its benefits can be mathematically modeled</a:t>
            </a:r>
            <a:r>
              <a:rPr lang="tr-TR" dirty="0"/>
              <a:t> </a:t>
            </a:r>
            <a:r>
              <a:rPr lang="en-US" dirty="0"/>
              <a:t>to clearly identify the risk–return relationship of all assets in the market and their</a:t>
            </a:r>
            <a:r>
              <a:rPr lang="tr-TR" dirty="0"/>
              <a:t> </a:t>
            </a:r>
            <a:r>
              <a:rPr lang="en-US" dirty="0"/>
              <a:t>contribution to the overall portfolio risk</a:t>
            </a:r>
            <a:r>
              <a:rPr lang="tr-TR" dirty="0"/>
              <a:t>.</a:t>
            </a:r>
          </a:p>
          <a:p>
            <a:r>
              <a:rPr lang="tr-TR" dirty="0"/>
              <a:t> </a:t>
            </a:r>
            <a:r>
              <a:rPr lang="tr-TR" dirty="0" err="1"/>
              <a:t>Theory</a:t>
            </a:r>
            <a:r>
              <a:rPr lang="tr-TR" dirty="0"/>
              <a:t> not </a:t>
            </a:r>
            <a:r>
              <a:rPr lang="tr-TR" dirty="0" err="1"/>
              <a:t>only</a:t>
            </a:r>
            <a:r>
              <a:rPr lang="tr-TR" dirty="0"/>
              <a:t> </a:t>
            </a:r>
            <a:r>
              <a:rPr lang="en-US" dirty="0"/>
              <a:t>indicated the importance of diversifying investments to reduce the total risk of a portfolio but also showed how to effectively diversify. </a:t>
            </a:r>
            <a:endParaRPr lang="tr-TR" dirty="0"/>
          </a:p>
          <a:p>
            <a:pPr marL="0" indent="0">
              <a:buNone/>
            </a:pPr>
            <a:endParaRPr lang="en-US" dirty="0"/>
          </a:p>
        </p:txBody>
      </p:sp>
    </p:spTree>
    <p:extLst>
      <p:ext uri="{BB962C8B-B14F-4D97-AF65-F5344CB8AC3E}">
        <p14:creationId xmlns:p14="http://schemas.microsoft.com/office/powerpoint/2010/main" val="26831953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A761FA4B-43B9-4C0B-BD10-1127709C9786}"/>
              </a:ext>
            </a:extLst>
          </p:cNvPr>
          <p:cNvSpPr>
            <a:spLocks noGrp="1"/>
          </p:cNvSpPr>
          <p:nvPr>
            <p:ph type="body" sz="quarter" idx="18"/>
          </p:nvPr>
        </p:nvSpPr>
        <p:spPr>
          <a:xfrm>
            <a:off x="679938" y="1429972"/>
            <a:ext cx="3842550" cy="2855913"/>
          </a:xfrm>
        </p:spPr>
        <p:txBody>
          <a:bodyPr/>
          <a:lstStyle/>
          <a:p>
            <a:endParaRPr lang="tr-TR" dirty="0"/>
          </a:p>
          <a:p>
            <a:r>
              <a:rPr lang="en-US" sz="3200" dirty="0">
                <a:latin typeface="+mj-lt"/>
              </a:rPr>
              <a:t>A portfolio is defined as a set of weights of securities</a:t>
            </a:r>
            <a:r>
              <a:rPr lang="en-US" dirty="0"/>
              <a:t>.</a:t>
            </a:r>
          </a:p>
        </p:txBody>
      </p:sp>
      <mc:AlternateContent xmlns:mc="http://schemas.openxmlformats.org/markup-compatibility/2006" xmlns:a14="http://schemas.microsoft.com/office/drawing/2010/main">
        <mc:Choice Requires="a14">
          <p:sp>
            <p:nvSpPr>
              <p:cNvPr id="20" name="Text Placeholder 19">
                <a:extLst>
                  <a:ext uri="{FF2B5EF4-FFF2-40B4-BE49-F238E27FC236}">
                    <a16:creationId xmlns:a16="http://schemas.microsoft.com/office/drawing/2014/main" id="{72DB73E6-C510-4010-99CD-13C274B57E5B}"/>
                  </a:ext>
                </a:extLst>
              </p:cNvPr>
              <p:cNvSpPr>
                <a:spLocks noGrp="1"/>
              </p:cNvSpPr>
              <p:nvPr>
                <p:ph type="body" sz="quarter" idx="13"/>
              </p:nvPr>
            </p:nvSpPr>
            <p:spPr>
              <a:xfrm>
                <a:off x="5257178" y="1245215"/>
                <a:ext cx="6407284" cy="1612713"/>
              </a:xfrm>
            </p:spPr>
            <p:txBody>
              <a:bodyPr wrap="square" anchor="b"/>
              <a:lstStyle/>
              <a:p>
                <a:pPr>
                  <a:spcAft>
                    <a:spcPts val="4800"/>
                  </a:spcAft>
                </a:pPr>
                <a14:m>
                  <m:oMathPara xmlns:m="http://schemas.openxmlformats.org/officeDocument/2006/math">
                    <m:oMathParaPr>
                      <m:jc m:val="centerGroup"/>
                    </m:oMathParaPr>
                    <m:oMath xmlns:m="http://schemas.openxmlformats.org/officeDocument/2006/math">
                      <m:r>
                        <a:rPr lang="tr-TR" sz="2800" i="1" smtClean="0">
                          <a:latin typeface="Cambria Math" panose="02040503050406030204" pitchFamily="18" charset="0"/>
                          <a:ea typeface="Cambria Math" panose="02040503050406030204" pitchFamily="18" charset="0"/>
                        </a:rPr>
                        <m:t>𝜔</m:t>
                      </m:r>
                      <m:r>
                        <a:rPr lang="tr-TR" sz="2800" i="1">
                          <a:latin typeface="Cambria Math" panose="02040503050406030204" pitchFamily="18" charset="0"/>
                        </a:rPr>
                        <m:t>=</m:t>
                      </m:r>
                      <m:d>
                        <m:dPr>
                          <m:begChr m:val="{"/>
                          <m:endChr m:val="}"/>
                          <m:ctrlPr>
                            <a:rPr lang="tr-TR" sz="2800" i="1" smtClean="0">
                              <a:latin typeface="Cambria Math" panose="02040503050406030204" pitchFamily="18" charset="0"/>
                            </a:rPr>
                          </m:ctrlPr>
                        </m:dPr>
                        <m:e>
                          <m:sSub>
                            <m:sSubPr>
                              <m:ctrlPr>
                                <a:rPr lang="tr-TR" sz="2800" i="1" smtClean="0">
                                  <a:latin typeface="Cambria Math" panose="02040503050406030204" pitchFamily="18" charset="0"/>
                                </a:rPr>
                              </m:ctrlPr>
                            </m:sSubPr>
                            <m:e>
                              <m:r>
                                <a:rPr lang="tr-TR" sz="2800" i="1" smtClean="0">
                                  <a:latin typeface="Cambria Math" panose="02040503050406030204" pitchFamily="18" charset="0"/>
                                  <a:ea typeface="Cambria Math" panose="02040503050406030204" pitchFamily="18" charset="0"/>
                                </a:rPr>
                                <m:t>𝜔</m:t>
                              </m:r>
                            </m:e>
                            <m:sub>
                              <m:r>
                                <a:rPr lang="tr-TR" sz="2800" b="0" i="1" smtClean="0">
                                  <a:latin typeface="Cambria Math" panose="02040503050406030204" pitchFamily="18" charset="0"/>
                                </a:rPr>
                                <m:t>1</m:t>
                              </m:r>
                            </m:sub>
                          </m:sSub>
                          <m:r>
                            <a:rPr lang="tr-TR" sz="2800" b="0" i="1" smtClean="0">
                              <a:latin typeface="Cambria Math" panose="02040503050406030204" pitchFamily="18" charset="0"/>
                            </a:rPr>
                            <m:t>,</m:t>
                          </m:r>
                          <m:sSub>
                            <m:sSubPr>
                              <m:ctrlPr>
                                <a:rPr lang="tr-TR" sz="2800" i="1" smtClean="0">
                                  <a:latin typeface="Cambria Math" panose="02040503050406030204" pitchFamily="18" charset="0"/>
                                </a:rPr>
                              </m:ctrlPr>
                            </m:sSubPr>
                            <m:e>
                              <m:r>
                                <a:rPr lang="tr-TR" sz="2800" i="1" smtClean="0">
                                  <a:latin typeface="Cambria Math" panose="02040503050406030204" pitchFamily="18" charset="0"/>
                                  <a:ea typeface="Cambria Math" panose="02040503050406030204" pitchFamily="18" charset="0"/>
                                </a:rPr>
                                <m:t>𝜔</m:t>
                              </m:r>
                            </m:e>
                            <m:sub>
                              <m:r>
                                <a:rPr lang="tr-TR" sz="2800" b="0" i="1" smtClean="0">
                                  <a:latin typeface="Cambria Math" panose="02040503050406030204" pitchFamily="18" charset="0"/>
                                </a:rPr>
                                <m:t>2</m:t>
                              </m:r>
                            </m:sub>
                          </m:sSub>
                          <m:r>
                            <a:rPr lang="tr-TR" sz="2800" b="0" i="1" smtClean="0">
                              <a:latin typeface="Cambria Math" panose="02040503050406030204" pitchFamily="18" charset="0"/>
                            </a:rPr>
                            <m:t>,…,</m:t>
                          </m:r>
                          <m:sSub>
                            <m:sSubPr>
                              <m:ctrlPr>
                                <a:rPr lang="tr-TR" sz="2800" i="1" smtClean="0">
                                  <a:latin typeface="Cambria Math" panose="02040503050406030204" pitchFamily="18" charset="0"/>
                                </a:rPr>
                              </m:ctrlPr>
                            </m:sSubPr>
                            <m:e>
                              <m:r>
                                <a:rPr lang="tr-TR" sz="2800" i="1" smtClean="0">
                                  <a:latin typeface="Cambria Math" panose="02040503050406030204" pitchFamily="18" charset="0"/>
                                  <a:ea typeface="Cambria Math" panose="02040503050406030204" pitchFamily="18" charset="0"/>
                                </a:rPr>
                                <m:t>𝜔</m:t>
                              </m:r>
                            </m:e>
                            <m:sub>
                              <m:r>
                                <a:rPr lang="tr-TR" sz="2800" b="0" i="1" smtClean="0">
                                  <a:latin typeface="Cambria Math" panose="02040503050406030204" pitchFamily="18" charset="0"/>
                                </a:rPr>
                                <m:t>𝑛</m:t>
                              </m:r>
                            </m:sub>
                          </m:sSub>
                        </m:e>
                      </m:d>
                    </m:oMath>
                  </m:oMathPara>
                </a14:m>
                <a:endParaRPr lang="en-US" dirty="0"/>
              </a:p>
            </p:txBody>
          </p:sp>
        </mc:Choice>
        <mc:Fallback xmlns="">
          <p:sp>
            <p:nvSpPr>
              <p:cNvPr id="20" name="Text Placeholder 19">
                <a:extLst>
                  <a:ext uri="{FF2B5EF4-FFF2-40B4-BE49-F238E27FC236}">
                    <a16:creationId xmlns:a16="http://schemas.microsoft.com/office/drawing/2014/main" id="{72DB73E6-C510-4010-99CD-13C274B57E5B}"/>
                  </a:ext>
                </a:extLst>
              </p:cNvPr>
              <p:cNvSpPr>
                <a:spLocks noGrp="1" noRot="1" noChangeAspect="1" noMove="1" noResize="1" noEditPoints="1" noAdjustHandles="1" noChangeArrowheads="1" noChangeShapeType="1" noTextEdit="1"/>
              </p:cNvSpPr>
              <p:nvPr>
                <p:ph type="body" sz="quarter" idx="13"/>
              </p:nvPr>
            </p:nvSpPr>
            <p:spPr>
              <a:xfrm>
                <a:off x="5257178" y="1245215"/>
                <a:ext cx="6407284" cy="1612713"/>
              </a:xfr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 Placeholder 20">
                <a:extLst>
                  <a:ext uri="{FF2B5EF4-FFF2-40B4-BE49-F238E27FC236}">
                    <a16:creationId xmlns:a16="http://schemas.microsoft.com/office/drawing/2014/main" id="{F544916F-9E82-4943-9F03-05F7811ACC2E}"/>
                  </a:ext>
                </a:extLst>
              </p:cNvPr>
              <p:cNvSpPr>
                <a:spLocks noGrp="1"/>
              </p:cNvSpPr>
              <p:nvPr>
                <p:ph type="body" sz="quarter" idx="14"/>
              </p:nvPr>
            </p:nvSpPr>
            <p:spPr>
              <a:xfrm>
                <a:off x="5257178" y="3667514"/>
                <a:ext cx="6407284" cy="1593227"/>
              </a:xfrm>
            </p:spPr>
            <p:txBody>
              <a:bodyPr anchor="b"/>
              <a:lstStyle/>
              <a:p>
                <a:pPr>
                  <a:spcAft>
                    <a:spcPts val="4800"/>
                  </a:spcAft>
                </a:pPr>
                <a14:m>
                  <m:oMathPara xmlns:m="http://schemas.openxmlformats.org/officeDocument/2006/math">
                    <m:oMathParaPr>
                      <m:jc m:val="centerGroup"/>
                    </m:oMathParaPr>
                    <m:oMath xmlns:m="http://schemas.openxmlformats.org/officeDocument/2006/math">
                      <m:sSub>
                        <m:sSubPr>
                          <m:ctrlPr>
                            <a:rPr lang="en-US" sz="2800" i="1">
                              <a:latin typeface="Cambria Math" panose="02040503050406030204" pitchFamily="18" charset="0"/>
                              <a:ea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𝜔</m:t>
                          </m:r>
                        </m:e>
                        <m:sub>
                          <m:r>
                            <a:rPr lang="tr-TR" sz="2800" i="1">
                              <a:latin typeface="Cambria Math" panose="02040503050406030204" pitchFamily="18" charset="0"/>
                              <a:ea typeface="Cambria Math" panose="02040503050406030204" pitchFamily="18" charset="0"/>
                            </a:rPr>
                            <m:t>1</m:t>
                          </m:r>
                        </m:sub>
                      </m:sSub>
                      <m:r>
                        <a:rPr lang="tr-TR" sz="2800" i="1">
                          <a:latin typeface="Cambria Math" panose="02040503050406030204" pitchFamily="18" charset="0"/>
                          <a:ea typeface="Cambria Math" panose="02040503050406030204" pitchFamily="18" charset="0"/>
                        </a:rPr>
                        <m:t>+</m:t>
                      </m:r>
                      <m:sSub>
                        <m:sSubPr>
                          <m:ctrlPr>
                            <a:rPr lang="en-US" sz="2800" i="1">
                              <a:latin typeface="Cambria Math" panose="02040503050406030204" pitchFamily="18" charset="0"/>
                              <a:ea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𝜔</m:t>
                          </m:r>
                        </m:e>
                        <m:sub>
                          <m:r>
                            <a:rPr lang="tr-TR" sz="2800" i="1">
                              <a:latin typeface="Cambria Math" panose="02040503050406030204" pitchFamily="18" charset="0"/>
                              <a:ea typeface="Cambria Math" panose="02040503050406030204" pitchFamily="18" charset="0"/>
                            </a:rPr>
                            <m:t>2</m:t>
                          </m:r>
                        </m:sub>
                      </m:sSub>
                      <m:r>
                        <a:rPr lang="tr-TR" sz="2800" i="1">
                          <a:latin typeface="Cambria Math" panose="02040503050406030204" pitchFamily="18" charset="0"/>
                          <a:ea typeface="Cambria Math" panose="02040503050406030204" pitchFamily="18" charset="0"/>
                        </a:rPr>
                        <m:t>+…+</m:t>
                      </m:r>
                      <m:sSub>
                        <m:sSubPr>
                          <m:ctrlPr>
                            <a:rPr lang="en-US" sz="2800" i="1">
                              <a:latin typeface="Cambria Math" panose="02040503050406030204" pitchFamily="18" charset="0"/>
                              <a:ea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𝜔</m:t>
                          </m:r>
                        </m:e>
                        <m:sub>
                          <m:r>
                            <a:rPr lang="tr-TR" sz="2800" i="1">
                              <a:latin typeface="Cambria Math" panose="02040503050406030204" pitchFamily="18" charset="0"/>
                              <a:ea typeface="Cambria Math" panose="02040503050406030204" pitchFamily="18" charset="0"/>
                            </a:rPr>
                            <m:t>𝑛</m:t>
                          </m:r>
                        </m:sub>
                      </m:sSub>
                      <m:r>
                        <a:rPr lang="tr-TR" sz="2800" i="1">
                          <a:latin typeface="Cambria Math" panose="02040503050406030204" pitchFamily="18" charset="0"/>
                          <a:ea typeface="Cambria Math" panose="02040503050406030204" pitchFamily="18" charset="0"/>
                        </a:rPr>
                        <m:t>=1</m:t>
                      </m:r>
                    </m:oMath>
                  </m:oMathPara>
                </a14:m>
                <a:endParaRPr lang="en-US" sz="2800" i="1" dirty="0">
                  <a:latin typeface="Cambria Math" panose="02040503050406030204" pitchFamily="18" charset="0"/>
                  <a:ea typeface="Cambria Math" panose="02040503050406030204" pitchFamily="18" charset="0"/>
                </a:endParaRPr>
              </a:p>
            </p:txBody>
          </p:sp>
        </mc:Choice>
        <mc:Fallback xmlns="">
          <p:sp>
            <p:nvSpPr>
              <p:cNvPr id="21" name="Text Placeholder 20">
                <a:extLst>
                  <a:ext uri="{FF2B5EF4-FFF2-40B4-BE49-F238E27FC236}">
                    <a16:creationId xmlns:a16="http://schemas.microsoft.com/office/drawing/2014/main" id="{F544916F-9E82-4943-9F03-05F7811ACC2E}"/>
                  </a:ext>
                </a:extLst>
              </p:cNvPr>
              <p:cNvSpPr>
                <a:spLocks noGrp="1" noRot="1" noChangeAspect="1" noMove="1" noResize="1" noEditPoints="1" noAdjustHandles="1" noChangeArrowheads="1" noChangeShapeType="1" noTextEdit="1"/>
              </p:cNvSpPr>
              <p:nvPr>
                <p:ph type="body" sz="quarter" idx="14"/>
              </p:nvPr>
            </p:nvSpPr>
            <p:spPr>
              <a:xfrm>
                <a:off x="5257178" y="3667514"/>
                <a:ext cx="6407284" cy="1593227"/>
              </a:xfrm>
              <a:blipFill>
                <a:blip r:embed="rId3"/>
                <a:stretch>
                  <a:fillRect/>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FC9047CD-1956-7146-971D-D05A280ACB28}"/>
              </a:ext>
            </a:extLst>
          </p:cNvPr>
          <p:cNvSpPr>
            <a:spLocks noGrp="1"/>
          </p:cNvSpPr>
          <p:nvPr>
            <p:ph type="sldNum" sz="quarter" idx="12"/>
          </p:nvPr>
        </p:nvSpPr>
        <p:spPr/>
        <p:txBody>
          <a:bodyPr/>
          <a:lstStyle/>
          <a:p>
            <a:fld id="{13D2E340-0663-474B-992C-9192B5C45E57}" type="slidenum">
              <a:rPr lang="en-US" smtClean="0"/>
              <a:t>5</a:t>
            </a:fld>
            <a:endParaRPr lang="en-US"/>
          </a:p>
        </p:txBody>
      </p:sp>
    </p:spTree>
    <p:extLst>
      <p:ext uri="{BB962C8B-B14F-4D97-AF65-F5344CB8AC3E}">
        <p14:creationId xmlns:p14="http://schemas.microsoft.com/office/powerpoint/2010/main" val="37491185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1891695-E7DA-48AF-9EEB-86DA1F9BF74F}"/>
              </a:ext>
            </a:extLst>
          </p:cNvPr>
          <p:cNvSpPr>
            <a:spLocks noGrp="1"/>
          </p:cNvSpPr>
          <p:nvPr>
            <p:ph type="body" sz="quarter" idx="18"/>
          </p:nvPr>
        </p:nvSpPr>
        <p:spPr>
          <a:xfrm>
            <a:off x="726831" y="1641231"/>
            <a:ext cx="3842550" cy="2855913"/>
          </a:xfrm>
        </p:spPr>
        <p:txBody>
          <a:bodyPr>
            <a:noAutofit/>
          </a:bodyPr>
          <a:lstStyle/>
          <a:p>
            <a:r>
              <a:rPr lang="en-US" sz="2400" b="1" dirty="0">
                <a:latin typeface="+mj-lt"/>
              </a:rPr>
              <a:t>EXAMPLE : </a:t>
            </a:r>
            <a:endParaRPr lang="tr-TR" sz="2400" b="1" dirty="0">
              <a:latin typeface="+mj-lt"/>
            </a:endParaRPr>
          </a:p>
          <a:p>
            <a:r>
              <a:rPr lang="tr-TR" sz="2400" dirty="0" err="1">
                <a:latin typeface="+mj-lt"/>
              </a:rPr>
              <a:t>Let’s</a:t>
            </a:r>
            <a:r>
              <a:rPr lang="tr-TR" sz="2400" dirty="0">
                <a:latin typeface="+mj-lt"/>
              </a:rPr>
              <a:t> </a:t>
            </a:r>
            <a:r>
              <a:rPr lang="tr-TR" sz="2400" dirty="0" err="1">
                <a:latin typeface="+mj-lt"/>
              </a:rPr>
              <a:t>assume</a:t>
            </a:r>
            <a:r>
              <a:rPr lang="tr-TR" sz="2400" dirty="0">
                <a:latin typeface="+mj-lt"/>
              </a:rPr>
              <a:t> </a:t>
            </a:r>
            <a:r>
              <a:rPr lang="tr-TR" sz="2400" dirty="0" err="1">
                <a:latin typeface="+mj-lt"/>
              </a:rPr>
              <a:t>that</a:t>
            </a:r>
            <a:r>
              <a:rPr lang="tr-TR" sz="2400" dirty="0">
                <a:latin typeface="+mj-lt"/>
              </a:rPr>
              <a:t> y</a:t>
            </a:r>
            <a:r>
              <a:rPr lang="en-US" sz="2400" dirty="0">
                <a:latin typeface="+mj-lt"/>
              </a:rPr>
              <a:t>our investment account of $100.000 consists of three stocks. </a:t>
            </a:r>
            <a:endParaRPr lang="tr-TR" sz="2400" dirty="0">
              <a:latin typeface="+mj-lt"/>
            </a:endParaRPr>
          </a:p>
          <a:p>
            <a:r>
              <a:rPr lang="en-US" sz="2400" dirty="0">
                <a:latin typeface="+mj-lt"/>
              </a:rPr>
              <a:t>Your portfolio is summarized by the following weight:</a:t>
            </a:r>
          </a:p>
          <a:p>
            <a:endParaRPr lang="en-US" sz="2400" dirty="0">
              <a:latin typeface="+mj-lt"/>
            </a:endParaRPr>
          </a:p>
        </p:txBody>
      </p:sp>
      <p:graphicFrame>
        <p:nvGraphicFramePr>
          <p:cNvPr id="5" name="Content Placeholder 2" descr="Timeline SmartArt">
            <a:extLst>
              <a:ext uri="{FF2B5EF4-FFF2-40B4-BE49-F238E27FC236}">
                <a16:creationId xmlns:a16="http://schemas.microsoft.com/office/drawing/2014/main" id="{49A92778-1E2C-48F2-99CD-26EF59E3C6C0}"/>
              </a:ext>
            </a:extLst>
          </p:cNvPr>
          <p:cNvGraphicFramePr>
            <a:graphicFrameLocks noGrp="1"/>
          </p:cNvGraphicFramePr>
          <p:nvPr>
            <p:ph idx="4294967295"/>
          </p:nvPr>
        </p:nvGraphicFramePr>
        <p:xfrm>
          <a:off x="5419725" y="568325"/>
          <a:ext cx="6248400" cy="5656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a:extLst>
              <a:ext uri="{FF2B5EF4-FFF2-40B4-BE49-F238E27FC236}">
                <a16:creationId xmlns:a16="http://schemas.microsoft.com/office/drawing/2014/main" id="{EB761CE6-695A-0941-954E-A6BD7E16386F}"/>
              </a:ext>
            </a:extLst>
          </p:cNvPr>
          <p:cNvSpPr>
            <a:spLocks noGrp="1"/>
          </p:cNvSpPr>
          <p:nvPr>
            <p:ph type="sldNum" sz="quarter" idx="12"/>
          </p:nvPr>
        </p:nvSpPr>
        <p:spPr/>
        <p:txBody>
          <a:bodyPr/>
          <a:lstStyle/>
          <a:p>
            <a:fld id="{13D2E340-0663-474B-992C-9192B5C45E57}" type="slidenum">
              <a:rPr lang="en-US" smtClean="0"/>
              <a:t>6</a:t>
            </a:fld>
            <a:endParaRPr lang="en-US" dirty="0"/>
          </a:p>
        </p:txBody>
      </p:sp>
      <p:graphicFrame>
        <p:nvGraphicFramePr>
          <p:cNvPr id="6" name="Tablo 5"/>
          <p:cNvGraphicFramePr>
            <a:graphicFrameLocks noGrp="1"/>
          </p:cNvGraphicFramePr>
          <p:nvPr>
            <p:extLst>
              <p:ext uri="{D42A27DB-BD31-4B8C-83A1-F6EECF244321}">
                <p14:modId xmlns:p14="http://schemas.microsoft.com/office/powerpoint/2010/main" val="3471314924"/>
              </p:ext>
            </p:extLst>
          </p:nvPr>
        </p:nvGraphicFramePr>
        <p:xfrm>
          <a:off x="4970585" y="1348153"/>
          <a:ext cx="7174523" cy="4135184"/>
        </p:xfrm>
        <a:graphic>
          <a:graphicData uri="http://schemas.openxmlformats.org/drawingml/2006/table">
            <a:tbl>
              <a:tblPr firstRow="1" bandRow="1">
                <a:tableStyleId>{073A0DAA-6AF3-43AB-8588-CEC1D06C72B9}</a:tableStyleId>
              </a:tblPr>
              <a:tblGrid>
                <a:gridCol w="1055077">
                  <a:extLst>
                    <a:ext uri="{9D8B030D-6E8A-4147-A177-3AD203B41FA5}">
                      <a16:colId xmlns:a16="http://schemas.microsoft.com/office/drawing/2014/main" val="20000"/>
                    </a:ext>
                  </a:extLst>
                </a:gridCol>
                <a:gridCol w="1230923">
                  <a:extLst>
                    <a:ext uri="{9D8B030D-6E8A-4147-A177-3AD203B41FA5}">
                      <a16:colId xmlns:a16="http://schemas.microsoft.com/office/drawing/2014/main" val="20001"/>
                    </a:ext>
                  </a:extLst>
                </a:gridCol>
                <a:gridCol w="1031630">
                  <a:extLst>
                    <a:ext uri="{9D8B030D-6E8A-4147-A177-3AD203B41FA5}">
                      <a16:colId xmlns:a16="http://schemas.microsoft.com/office/drawing/2014/main" val="20002"/>
                    </a:ext>
                  </a:extLst>
                </a:gridCol>
                <a:gridCol w="1946031">
                  <a:extLst>
                    <a:ext uri="{9D8B030D-6E8A-4147-A177-3AD203B41FA5}">
                      <a16:colId xmlns:a16="http://schemas.microsoft.com/office/drawing/2014/main" val="20003"/>
                    </a:ext>
                  </a:extLst>
                </a:gridCol>
                <a:gridCol w="1910862">
                  <a:extLst>
                    <a:ext uri="{9D8B030D-6E8A-4147-A177-3AD203B41FA5}">
                      <a16:colId xmlns:a16="http://schemas.microsoft.com/office/drawing/2014/main" val="20004"/>
                    </a:ext>
                  </a:extLst>
                </a:gridCol>
              </a:tblGrid>
              <a:tr h="903396">
                <a:tc>
                  <a:txBody>
                    <a:bodyPr/>
                    <a:lstStyle/>
                    <a:p>
                      <a:pPr algn="ctr"/>
                      <a:r>
                        <a:rPr lang="tr-TR" sz="1800" dirty="0">
                          <a:latin typeface="+mj-lt"/>
                        </a:rPr>
                        <a:t>STOCK</a:t>
                      </a:r>
                      <a:endParaRPr lang="en-US" sz="1800" dirty="0">
                        <a:latin typeface="+mj-lt"/>
                      </a:endParaRPr>
                    </a:p>
                  </a:txBody>
                  <a:tcPr anchor="ctr"/>
                </a:tc>
                <a:tc>
                  <a:txBody>
                    <a:bodyPr/>
                    <a:lstStyle/>
                    <a:p>
                      <a:pPr algn="ctr"/>
                      <a:r>
                        <a:rPr lang="tr-TR" sz="1800" dirty="0">
                          <a:latin typeface="+mj-lt"/>
                        </a:rPr>
                        <a:t>THE NUMBER OF SHARES</a:t>
                      </a:r>
                      <a:endParaRPr lang="en-US" sz="1800" dirty="0">
                        <a:latin typeface="+mj-lt"/>
                      </a:endParaRPr>
                    </a:p>
                  </a:txBody>
                  <a:tcPr anchor="ctr"/>
                </a:tc>
                <a:tc>
                  <a:txBody>
                    <a:bodyPr/>
                    <a:lstStyle/>
                    <a:p>
                      <a:pPr algn="ctr"/>
                      <a:r>
                        <a:rPr lang="tr-TR" sz="1800" dirty="0">
                          <a:latin typeface="+mj-lt"/>
                        </a:rPr>
                        <a:t>PRICE</a:t>
                      </a:r>
                      <a:endParaRPr lang="en-US" sz="1800" dirty="0">
                        <a:latin typeface="+mj-lt"/>
                      </a:endParaRPr>
                    </a:p>
                  </a:txBody>
                  <a:tcPr anchor="ctr"/>
                </a:tc>
                <a:tc>
                  <a:txBody>
                    <a:bodyPr/>
                    <a:lstStyle/>
                    <a:p>
                      <a:pPr algn="ctr"/>
                      <a:r>
                        <a:rPr lang="tr-TR" sz="1800" dirty="0">
                          <a:latin typeface="+mj-lt"/>
                        </a:rPr>
                        <a:t>THE AMOUNT OF INVESTMENT</a:t>
                      </a:r>
                      <a:endParaRPr lang="en-US" sz="1800" dirty="0">
                        <a:latin typeface="+mj-lt"/>
                      </a:endParaRPr>
                    </a:p>
                  </a:txBody>
                  <a:tcPr anchor="ctr"/>
                </a:tc>
                <a:tc>
                  <a:txBody>
                    <a:bodyPr/>
                    <a:lstStyle/>
                    <a:p>
                      <a:pPr algn="ctr"/>
                      <a:r>
                        <a:rPr lang="tr-TR" sz="1800" dirty="0">
                          <a:latin typeface="+mj-lt"/>
                        </a:rPr>
                        <a:t>PORTFOLIO WEIGHT</a:t>
                      </a:r>
                      <a:endParaRPr lang="en-US" sz="1800" dirty="0">
                        <a:latin typeface="+mj-lt"/>
                      </a:endParaRPr>
                    </a:p>
                  </a:txBody>
                  <a:tcPr anchor="ctr"/>
                </a:tc>
                <a:extLst>
                  <a:ext uri="{0D108BD9-81ED-4DB2-BD59-A6C34878D82A}">
                    <a16:rowId xmlns:a16="http://schemas.microsoft.com/office/drawing/2014/main" val="10000"/>
                  </a:ext>
                </a:extLst>
              </a:tr>
              <a:tr h="736616">
                <a:tc>
                  <a:txBody>
                    <a:bodyPr/>
                    <a:lstStyle/>
                    <a:p>
                      <a:pPr algn="ctr"/>
                      <a:r>
                        <a:rPr lang="tr-TR" sz="1800" dirty="0">
                          <a:latin typeface="+mj-lt"/>
                        </a:rPr>
                        <a:t>A</a:t>
                      </a:r>
                      <a:endParaRPr lang="en-US" sz="1800" dirty="0">
                        <a:latin typeface="+mj-lt"/>
                      </a:endParaRPr>
                    </a:p>
                  </a:txBody>
                  <a:tcPr anchor="ctr"/>
                </a:tc>
                <a:tc>
                  <a:txBody>
                    <a:bodyPr/>
                    <a:lstStyle/>
                    <a:p>
                      <a:pPr algn="ctr"/>
                      <a:r>
                        <a:rPr lang="tr-TR" sz="1800" dirty="0">
                          <a:latin typeface="+mj-lt"/>
                        </a:rPr>
                        <a:t>100</a:t>
                      </a:r>
                      <a:endParaRPr lang="en-US" sz="1800" dirty="0">
                        <a:latin typeface="+mj-lt"/>
                      </a:endParaRPr>
                    </a:p>
                  </a:txBody>
                  <a:tcPr anchor="ctr"/>
                </a:tc>
                <a:tc>
                  <a:txBody>
                    <a:bodyPr/>
                    <a:lstStyle/>
                    <a:p>
                      <a:pPr algn="ctr"/>
                      <a:r>
                        <a:rPr lang="tr-TR" sz="1800" dirty="0">
                          <a:latin typeface="+mj-lt"/>
                        </a:rPr>
                        <a:t>$100</a:t>
                      </a:r>
                      <a:endParaRPr lang="en-US" sz="1800" dirty="0">
                        <a:latin typeface="+mj-lt"/>
                      </a:endParaRPr>
                    </a:p>
                  </a:txBody>
                  <a:tcPr anchor="ctr"/>
                </a:tc>
                <a:tc>
                  <a:txBody>
                    <a:bodyPr/>
                    <a:lstStyle/>
                    <a:p>
                      <a:pPr algn="ctr"/>
                      <a:r>
                        <a:rPr lang="tr-TR" sz="1800" dirty="0">
                          <a:latin typeface="+mj-lt"/>
                        </a:rPr>
                        <a:t>$10,000</a:t>
                      </a:r>
                      <a:endParaRPr lang="en-US" sz="1800" dirty="0">
                        <a:latin typeface="+mj-lt"/>
                      </a:endParaRPr>
                    </a:p>
                  </a:txBody>
                  <a:tcPr anchor="ctr"/>
                </a:tc>
                <a:tc>
                  <a:txBody>
                    <a:bodyPr/>
                    <a:lstStyle/>
                    <a:p>
                      <a:pPr algn="ctr"/>
                      <a:r>
                        <a:rPr lang="tr-TR" sz="1800" dirty="0">
                          <a:latin typeface="+mj-lt"/>
                        </a:rPr>
                        <a:t>0.10</a:t>
                      </a:r>
                      <a:endParaRPr lang="en-US" sz="1800" dirty="0">
                        <a:latin typeface="+mj-lt"/>
                      </a:endParaRPr>
                    </a:p>
                  </a:txBody>
                  <a:tcPr anchor="ctr"/>
                </a:tc>
                <a:extLst>
                  <a:ext uri="{0D108BD9-81ED-4DB2-BD59-A6C34878D82A}">
                    <a16:rowId xmlns:a16="http://schemas.microsoft.com/office/drawing/2014/main" val="10001"/>
                  </a:ext>
                </a:extLst>
              </a:tr>
              <a:tr h="736616">
                <a:tc>
                  <a:txBody>
                    <a:bodyPr/>
                    <a:lstStyle/>
                    <a:p>
                      <a:pPr algn="ctr"/>
                      <a:r>
                        <a:rPr lang="tr-TR" sz="1800" dirty="0">
                          <a:latin typeface="+mj-lt"/>
                        </a:rPr>
                        <a:t>B</a:t>
                      </a:r>
                      <a:endParaRPr lang="en-US" sz="1800" dirty="0">
                        <a:latin typeface="+mj-lt"/>
                      </a:endParaRPr>
                    </a:p>
                  </a:txBody>
                  <a:tcPr anchor="ctr"/>
                </a:tc>
                <a:tc>
                  <a:txBody>
                    <a:bodyPr/>
                    <a:lstStyle/>
                    <a:p>
                      <a:pPr algn="ctr"/>
                      <a:r>
                        <a:rPr lang="tr-TR" sz="1800" dirty="0">
                          <a:latin typeface="+mj-lt"/>
                        </a:rPr>
                        <a:t>1,000</a:t>
                      </a:r>
                      <a:endParaRPr lang="en-US" sz="1800" dirty="0">
                        <a:latin typeface="+mj-lt"/>
                      </a:endParaRPr>
                    </a:p>
                  </a:txBody>
                  <a:tcPr anchor="ctr"/>
                </a:tc>
                <a:tc>
                  <a:txBody>
                    <a:bodyPr/>
                    <a:lstStyle/>
                    <a:p>
                      <a:pPr algn="ctr"/>
                      <a:r>
                        <a:rPr lang="tr-TR" sz="1800" dirty="0">
                          <a:latin typeface="+mj-lt"/>
                        </a:rPr>
                        <a:t>$30</a:t>
                      </a:r>
                      <a:endParaRPr lang="en-US" sz="1800" dirty="0">
                        <a:latin typeface="+mj-lt"/>
                      </a:endParaRPr>
                    </a:p>
                  </a:txBody>
                  <a:tcPr anchor="ctr"/>
                </a:tc>
                <a:tc>
                  <a:txBody>
                    <a:bodyPr/>
                    <a:lstStyle/>
                    <a:p>
                      <a:pPr algn="ctr"/>
                      <a:r>
                        <a:rPr lang="tr-TR" sz="1800" dirty="0">
                          <a:latin typeface="+mj-lt"/>
                        </a:rPr>
                        <a:t>$30,000</a:t>
                      </a:r>
                      <a:endParaRPr lang="en-US" sz="1800" dirty="0">
                        <a:latin typeface="+mj-lt"/>
                      </a:endParaRPr>
                    </a:p>
                  </a:txBody>
                  <a:tcPr anchor="ctr"/>
                </a:tc>
                <a:tc>
                  <a:txBody>
                    <a:bodyPr/>
                    <a:lstStyle/>
                    <a:p>
                      <a:pPr algn="ctr"/>
                      <a:r>
                        <a:rPr lang="tr-TR" sz="1800" dirty="0">
                          <a:latin typeface="+mj-lt"/>
                        </a:rPr>
                        <a:t>0.30</a:t>
                      </a:r>
                      <a:endParaRPr lang="en-US" sz="1800" dirty="0">
                        <a:latin typeface="+mj-lt"/>
                      </a:endParaRPr>
                    </a:p>
                  </a:txBody>
                  <a:tcPr anchor="ctr"/>
                </a:tc>
                <a:extLst>
                  <a:ext uri="{0D108BD9-81ED-4DB2-BD59-A6C34878D82A}">
                    <a16:rowId xmlns:a16="http://schemas.microsoft.com/office/drawing/2014/main" val="10002"/>
                  </a:ext>
                </a:extLst>
              </a:tr>
              <a:tr h="736616">
                <a:tc>
                  <a:txBody>
                    <a:bodyPr/>
                    <a:lstStyle/>
                    <a:p>
                      <a:pPr algn="ctr"/>
                      <a:r>
                        <a:rPr lang="tr-TR" sz="1800" dirty="0">
                          <a:latin typeface="+mj-lt"/>
                        </a:rPr>
                        <a:t>C</a:t>
                      </a:r>
                      <a:endParaRPr lang="en-US" sz="1800" dirty="0">
                        <a:latin typeface="+mj-lt"/>
                      </a:endParaRPr>
                    </a:p>
                  </a:txBody>
                  <a:tcPr anchor="ctr"/>
                </a:tc>
                <a:tc>
                  <a:txBody>
                    <a:bodyPr/>
                    <a:lstStyle/>
                    <a:p>
                      <a:pPr algn="ctr"/>
                      <a:r>
                        <a:rPr lang="tr-TR" sz="1800" dirty="0">
                          <a:latin typeface="+mj-lt"/>
                        </a:rPr>
                        <a:t>1,500</a:t>
                      </a:r>
                      <a:endParaRPr lang="en-US" sz="1800" dirty="0">
                        <a:latin typeface="+mj-lt"/>
                      </a:endParaRPr>
                    </a:p>
                  </a:txBody>
                  <a:tcPr anchor="ctr"/>
                </a:tc>
                <a:tc>
                  <a:txBody>
                    <a:bodyPr/>
                    <a:lstStyle/>
                    <a:p>
                      <a:pPr algn="ctr"/>
                      <a:r>
                        <a:rPr lang="tr-TR" sz="1800" dirty="0">
                          <a:latin typeface="+mj-lt"/>
                        </a:rPr>
                        <a:t>$40</a:t>
                      </a:r>
                      <a:endParaRPr lang="en-US" sz="1800" dirty="0">
                        <a:latin typeface="+mj-lt"/>
                      </a:endParaRPr>
                    </a:p>
                  </a:txBody>
                  <a:tcPr anchor="ctr"/>
                </a:tc>
                <a:tc>
                  <a:txBody>
                    <a:bodyPr/>
                    <a:lstStyle/>
                    <a:p>
                      <a:pPr algn="ctr"/>
                      <a:r>
                        <a:rPr lang="tr-TR" sz="1800" dirty="0">
                          <a:latin typeface="+mj-lt"/>
                        </a:rPr>
                        <a:t>$60,000</a:t>
                      </a:r>
                      <a:endParaRPr lang="en-US" sz="1800" dirty="0">
                        <a:latin typeface="+mj-lt"/>
                      </a:endParaRPr>
                    </a:p>
                  </a:txBody>
                  <a:tcPr anchor="ctr"/>
                </a:tc>
                <a:tc>
                  <a:txBody>
                    <a:bodyPr/>
                    <a:lstStyle/>
                    <a:p>
                      <a:pPr algn="ctr"/>
                      <a:r>
                        <a:rPr lang="tr-TR" sz="1800" dirty="0">
                          <a:latin typeface="+mj-lt"/>
                        </a:rPr>
                        <a:t>0.60</a:t>
                      </a:r>
                      <a:endParaRPr lang="en-US" sz="1800" dirty="0">
                        <a:latin typeface="+mj-lt"/>
                      </a:endParaRPr>
                    </a:p>
                  </a:txBody>
                  <a:tcPr anchor="ctr"/>
                </a:tc>
                <a:extLst>
                  <a:ext uri="{0D108BD9-81ED-4DB2-BD59-A6C34878D82A}">
                    <a16:rowId xmlns:a16="http://schemas.microsoft.com/office/drawing/2014/main" val="10003"/>
                  </a:ext>
                </a:extLst>
              </a:tr>
              <a:tr h="736616">
                <a:tc>
                  <a:txBody>
                    <a:bodyPr/>
                    <a:lstStyle/>
                    <a:p>
                      <a:pPr algn="ctr"/>
                      <a:r>
                        <a:rPr lang="tr-TR" sz="1800" dirty="0">
                          <a:latin typeface="+mj-lt"/>
                        </a:rPr>
                        <a:t>TOTAL</a:t>
                      </a:r>
                      <a:endParaRPr lang="en-US" sz="1800" dirty="0">
                        <a:latin typeface="+mj-lt"/>
                      </a:endParaRPr>
                    </a:p>
                  </a:txBody>
                  <a:tcPr anchor="ctr"/>
                </a:tc>
                <a:tc>
                  <a:txBody>
                    <a:bodyPr/>
                    <a:lstStyle/>
                    <a:p>
                      <a:pPr algn="ctr"/>
                      <a:endParaRPr lang="en-US" sz="1800" dirty="0">
                        <a:latin typeface="+mj-lt"/>
                      </a:endParaRPr>
                    </a:p>
                  </a:txBody>
                  <a:tcPr anchor="ctr"/>
                </a:tc>
                <a:tc>
                  <a:txBody>
                    <a:bodyPr/>
                    <a:lstStyle/>
                    <a:p>
                      <a:pPr algn="ctr"/>
                      <a:endParaRPr lang="en-US" sz="1800" dirty="0">
                        <a:latin typeface="+mj-lt"/>
                      </a:endParaRPr>
                    </a:p>
                  </a:txBody>
                  <a:tcPr anchor="ctr"/>
                </a:tc>
                <a:tc>
                  <a:txBody>
                    <a:bodyPr/>
                    <a:lstStyle/>
                    <a:p>
                      <a:pPr algn="ctr"/>
                      <a:r>
                        <a:rPr lang="tr-TR" sz="1800" dirty="0">
                          <a:latin typeface="+mj-lt"/>
                        </a:rPr>
                        <a:t>$100,000</a:t>
                      </a:r>
                      <a:endParaRPr lang="en-US" sz="1800" dirty="0">
                        <a:latin typeface="+mj-lt"/>
                      </a:endParaRPr>
                    </a:p>
                  </a:txBody>
                  <a:tcPr anchor="ctr"/>
                </a:tc>
                <a:tc>
                  <a:txBody>
                    <a:bodyPr/>
                    <a:lstStyle/>
                    <a:p>
                      <a:pPr algn="ctr"/>
                      <a:r>
                        <a:rPr lang="tr-TR" sz="1800" dirty="0">
                          <a:latin typeface="+mj-lt"/>
                        </a:rPr>
                        <a:t>1.00</a:t>
                      </a:r>
                      <a:endParaRPr lang="en-US" sz="1800" dirty="0">
                        <a:latin typeface="+mj-lt"/>
                      </a:endParaRPr>
                    </a:p>
                  </a:txBody>
                  <a:tcPr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989754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7" name="Rectangle 86">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1" name="Rectangle 90">
            <a:extLst>
              <a:ext uri="{FF2B5EF4-FFF2-40B4-BE49-F238E27FC236}">
                <a16:creationId xmlns:a16="http://schemas.microsoft.com/office/drawing/2014/main" id="{4643CFF5-3073-44B6-9A56-4CAF096FFF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A87B3A61-F107-5085-16A0-7FA1C006081D}"/>
              </a:ext>
            </a:extLst>
          </p:cNvPr>
          <p:cNvSpPr>
            <a:spLocks noGrp="1"/>
          </p:cNvSpPr>
          <p:nvPr>
            <p:ph type="title"/>
          </p:nvPr>
        </p:nvSpPr>
        <p:spPr>
          <a:xfrm>
            <a:off x="1371600" y="457200"/>
            <a:ext cx="5868785" cy="1556724"/>
          </a:xfrm>
        </p:spPr>
        <p:txBody>
          <a:bodyPr vert="horz" lIns="0" tIns="0" rIns="0" bIns="0" rtlCol="0" anchor="b">
            <a:normAutofit/>
          </a:bodyPr>
          <a:lstStyle/>
          <a:p>
            <a:r>
              <a:rPr lang="en-US">
                <a:solidFill>
                  <a:schemeClr val="tx1"/>
                </a:solidFill>
              </a:rPr>
              <a:t>Effectıve portfolıo</a:t>
            </a:r>
          </a:p>
        </p:txBody>
      </p:sp>
      <p:sp>
        <p:nvSpPr>
          <p:cNvPr id="3" name="Metin Yer Tutucusu 2">
            <a:extLst>
              <a:ext uri="{FF2B5EF4-FFF2-40B4-BE49-F238E27FC236}">
                <a16:creationId xmlns:a16="http://schemas.microsoft.com/office/drawing/2014/main" id="{F7B9C462-CA64-778D-DD39-ED704603D541}"/>
              </a:ext>
            </a:extLst>
          </p:cNvPr>
          <p:cNvSpPr>
            <a:spLocks noGrp="1"/>
          </p:cNvSpPr>
          <p:nvPr>
            <p:ph type="body" sz="quarter" idx="18"/>
          </p:nvPr>
        </p:nvSpPr>
        <p:spPr>
          <a:xfrm>
            <a:off x="1371600" y="2344189"/>
            <a:ext cx="5868785" cy="3327336"/>
          </a:xfrm>
        </p:spPr>
        <p:txBody>
          <a:bodyPr vert="horz" lIns="0" tIns="0" rIns="0" bIns="0" rtlCol="0" anchor="t">
            <a:normAutofit/>
          </a:bodyPr>
          <a:lstStyle/>
          <a:p>
            <a:pPr indent="-228600" algn="l">
              <a:buFont typeface="Arial" panose="020B0604020202020204" pitchFamily="34" charset="0"/>
              <a:buChar char="•"/>
            </a:pPr>
            <a:r>
              <a:rPr lang="en-US" sz="1600" dirty="0">
                <a:solidFill>
                  <a:schemeClr val="tx1"/>
                </a:solidFill>
              </a:rPr>
              <a:t>It is a portfolio that provides the highest expected return for a given level of risk (i.e., standard deviation), or the lowest risk for a given expected return.</a:t>
            </a:r>
          </a:p>
        </p:txBody>
      </p:sp>
      <p:pic>
        <p:nvPicPr>
          <p:cNvPr id="26" name="Graphic 25" descr="Hedef merkezi düz dolguyla">
            <a:extLst>
              <a:ext uri="{FF2B5EF4-FFF2-40B4-BE49-F238E27FC236}">
                <a16:creationId xmlns:a16="http://schemas.microsoft.com/office/drawing/2014/main" id="{0A9FFDD7-736F-9123-BC58-EF23509FEED0}"/>
              </a:ext>
            </a:extLst>
          </p:cNvPr>
          <p:cNvPicPr>
            <a:picLocks noChangeAspect="1"/>
          </p:cNvPicPr>
          <p:nvPr/>
        </p:nvPicPr>
        <p:blipFill>
          <a:blip r:embed="rId2">
            <a:extLst>
              <a:ext uri="{96DAC541-7B7A-43D3-8B79-37D633B846F1}">
                <asvg:svgBlip xmlns:asvg="http://schemas.microsoft.com/office/drawing/2016/SVG/main" r:embed="rId3"/>
              </a:ext>
            </a:extLst>
          </a:blip>
          <a:stretch/>
        </p:blipFill>
        <p:spPr>
          <a:xfrm>
            <a:off x="7697585" y="1028700"/>
            <a:ext cx="4037215" cy="4037215"/>
          </a:xfrm>
          <a:prstGeom prst="rect">
            <a:avLst/>
          </a:prstGeom>
        </p:spPr>
      </p:pic>
      <p:sp>
        <p:nvSpPr>
          <p:cNvPr id="93" name="Rectangle 92">
            <a:extLst>
              <a:ext uri="{FF2B5EF4-FFF2-40B4-BE49-F238E27FC236}">
                <a16:creationId xmlns:a16="http://schemas.microsoft.com/office/drawing/2014/main" id="{955DEFE8-24AF-47F7-B020-D4D76ABA18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391868"/>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95" name="Rectangle 94">
            <a:extLst>
              <a:ext uri="{FF2B5EF4-FFF2-40B4-BE49-F238E27FC236}">
                <a16:creationId xmlns:a16="http://schemas.microsoft.com/office/drawing/2014/main" id="{6EAE3873-25FC-4346-B1D5-82E5F9D953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391868"/>
            <a:ext cx="8153398" cy="456772"/>
          </a:xfrm>
          <a:prstGeom prst="rect">
            <a:avLst/>
          </a:prstGeom>
          <a:gradFill>
            <a:gsLst>
              <a:gs pos="9000">
                <a:schemeClr val="accent2">
                  <a:lumMod val="60000"/>
                  <a:lumOff val="40000"/>
                  <a:alpha val="67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Tree>
    <p:extLst>
      <p:ext uri="{BB962C8B-B14F-4D97-AF65-F5344CB8AC3E}">
        <p14:creationId xmlns:p14="http://schemas.microsoft.com/office/powerpoint/2010/main" val="14692788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p:cNvSpPr>
            <a:spLocks noGrp="1"/>
          </p:cNvSpPr>
          <p:nvPr>
            <p:ph type="sldNum" sz="quarter" idx="12"/>
          </p:nvPr>
        </p:nvSpPr>
        <p:spPr/>
        <p:txBody>
          <a:bodyPr/>
          <a:lstStyle/>
          <a:p>
            <a:fld id="{13D2E340-0663-474B-992C-9192B5C45E57}" type="slidenum">
              <a:rPr lang="en-US" noProof="0" smtClean="0"/>
              <a:t>8</a:t>
            </a:fld>
            <a:endParaRPr lang="en-US" noProof="0"/>
          </a:p>
        </p:txBody>
      </p:sp>
      <p:pic>
        <p:nvPicPr>
          <p:cNvPr id="4" name="Resim 3"/>
          <p:cNvPicPr/>
          <p:nvPr/>
        </p:nvPicPr>
        <p:blipFill rotWithShape="1">
          <a:blip r:embed="rId2"/>
          <a:srcRect l="17557" t="11658" r="17921" b="6711"/>
          <a:stretch/>
        </p:blipFill>
        <p:spPr bwMode="auto">
          <a:xfrm>
            <a:off x="0" y="324729"/>
            <a:ext cx="5181600" cy="5196839"/>
          </a:xfrm>
          <a:prstGeom prst="rect">
            <a:avLst/>
          </a:prstGeom>
          <a:ln>
            <a:noFill/>
          </a:ln>
          <a:extLst>
            <a:ext uri="{53640926-AAD7-44D8-BBD7-CCE9431645EC}">
              <a14:shadowObscured xmlns:a14="http://schemas.microsoft.com/office/drawing/2010/main"/>
            </a:ext>
          </a:extLst>
        </p:spPr>
      </p:pic>
      <p:sp>
        <p:nvSpPr>
          <p:cNvPr id="5" name="Metin kutusu 4"/>
          <p:cNvSpPr txBox="1"/>
          <p:nvPr/>
        </p:nvSpPr>
        <p:spPr>
          <a:xfrm>
            <a:off x="5545016" y="324729"/>
            <a:ext cx="5732584" cy="5355312"/>
          </a:xfrm>
          <a:prstGeom prst="rect">
            <a:avLst/>
          </a:prstGeom>
          <a:noFill/>
        </p:spPr>
        <p:txBody>
          <a:bodyPr wrap="square" rtlCol="0">
            <a:spAutoFit/>
          </a:bodyPr>
          <a:lstStyle/>
          <a:p>
            <a:r>
              <a:rPr lang="en-US" dirty="0">
                <a:latin typeface="+mj-lt"/>
              </a:rPr>
              <a:t>Every portfolio that lies on the efficient frontier has either a higher rate of return for equal risk or lower risk for an equal rate of return than some portfolio </a:t>
            </a:r>
            <a:r>
              <a:rPr lang="tr-TR" dirty="0" err="1">
                <a:latin typeface="+mj-lt"/>
              </a:rPr>
              <a:t>below</a:t>
            </a:r>
            <a:r>
              <a:rPr lang="en-US" dirty="0">
                <a:latin typeface="+mj-lt"/>
              </a:rPr>
              <a:t> the frontier.</a:t>
            </a:r>
            <a:endParaRPr lang="tr-TR" dirty="0">
              <a:latin typeface="+mj-lt"/>
            </a:endParaRPr>
          </a:p>
          <a:p>
            <a:endParaRPr lang="tr-TR" dirty="0">
              <a:latin typeface="+mj-lt"/>
            </a:endParaRPr>
          </a:p>
          <a:p>
            <a:r>
              <a:rPr lang="en-US" dirty="0">
                <a:latin typeface="+mj-lt"/>
              </a:rPr>
              <a:t>Thus, we would say that Portfolio A dominates Portfolio C because it has an equal rate of return but substantially less risk. Similarly, Portfolio B dominates Portfolio C because it has equal risk but a higher expected rate of return. </a:t>
            </a:r>
            <a:endParaRPr lang="tr-TR" dirty="0">
              <a:latin typeface="+mj-lt"/>
            </a:endParaRPr>
          </a:p>
          <a:p>
            <a:endParaRPr lang="tr-TR" dirty="0">
              <a:latin typeface="+mj-lt"/>
            </a:endParaRPr>
          </a:p>
          <a:p>
            <a:r>
              <a:rPr lang="en-US" dirty="0">
                <a:latin typeface="+mj-lt"/>
              </a:rPr>
              <a:t>Because of the benefits of diversification among imperfectly correlated assets, we would expect the efficient frontier to be made up of portfolios of investments rather than individual securities. </a:t>
            </a:r>
            <a:endParaRPr lang="tr-TR" dirty="0">
              <a:latin typeface="+mj-lt"/>
            </a:endParaRPr>
          </a:p>
          <a:p>
            <a:endParaRPr lang="tr-TR" dirty="0">
              <a:latin typeface="+mj-lt"/>
            </a:endParaRPr>
          </a:p>
          <a:p>
            <a:r>
              <a:rPr lang="en-US" dirty="0">
                <a:latin typeface="+mj-lt"/>
              </a:rPr>
              <a:t>Two possible exceptions arise at the end points, which represent the asset with the highest return and the asset with the lowest risk.</a:t>
            </a:r>
          </a:p>
        </p:txBody>
      </p:sp>
    </p:spTree>
    <p:extLst>
      <p:ext uri="{BB962C8B-B14F-4D97-AF65-F5344CB8AC3E}">
        <p14:creationId xmlns:p14="http://schemas.microsoft.com/office/powerpoint/2010/main" val="4020416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40677" y="655100"/>
            <a:ext cx="3833906" cy="4952492"/>
          </a:xfrm>
        </p:spPr>
        <p:txBody>
          <a:bodyPr anchor="ctr"/>
          <a:lstStyle/>
          <a:p>
            <a:r>
              <a:rPr lang="en-US" b="1" dirty="0"/>
              <a:t>Expected Rate of Return for a Portfolio</a:t>
            </a:r>
            <a:br>
              <a:rPr lang="en-US" b="1" dirty="0"/>
            </a:br>
            <a:endParaRPr lang="en-US" b="1" dirty="0"/>
          </a:p>
        </p:txBody>
      </p:sp>
      <p:sp>
        <p:nvSpPr>
          <p:cNvPr id="3" name="Slayt Numarası Yer Tutucusu 2"/>
          <p:cNvSpPr>
            <a:spLocks noGrp="1"/>
          </p:cNvSpPr>
          <p:nvPr>
            <p:ph type="sldNum" sz="quarter" idx="12"/>
          </p:nvPr>
        </p:nvSpPr>
        <p:spPr/>
        <p:txBody>
          <a:bodyPr/>
          <a:lstStyle/>
          <a:p>
            <a:fld id="{13D2E340-0663-474B-992C-9192B5C45E57}" type="slidenum">
              <a:rPr lang="en-US" noProof="0" smtClean="0"/>
              <a:t>9</a:t>
            </a:fld>
            <a:endParaRPr lang="en-US" noProof="0"/>
          </a:p>
        </p:txBody>
      </p:sp>
      <mc:AlternateContent xmlns:mc="http://schemas.openxmlformats.org/markup-compatibility/2006" xmlns:a14="http://schemas.microsoft.com/office/drawing/2010/main">
        <mc:Choice Requires="a14">
          <p:sp>
            <p:nvSpPr>
              <p:cNvPr id="4" name="Metin kutusu 3"/>
              <p:cNvSpPr txBox="1"/>
              <p:nvPr/>
            </p:nvSpPr>
            <p:spPr>
              <a:xfrm>
                <a:off x="5064369" y="539261"/>
                <a:ext cx="6482862" cy="4424545"/>
              </a:xfrm>
              <a:prstGeom prst="rect">
                <a:avLst/>
              </a:prstGeom>
              <a:noFill/>
            </p:spPr>
            <p:txBody>
              <a:bodyPr wrap="square" rtlCol="0">
                <a:spAutoFit/>
              </a:bodyPr>
              <a:lstStyle/>
              <a:p>
                <a:pPr marL="342900" indent="-342900">
                  <a:buFont typeface="Arial" panose="020B0604020202020204" pitchFamily="34" charset="0"/>
                  <a:buChar char="•"/>
                </a:pPr>
                <a:r>
                  <a:rPr lang="en-US" sz="2400" dirty="0">
                    <a:latin typeface="+mj-lt"/>
                  </a:rPr>
                  <a:t>The expected rate of return for a portfolio of investments is the weighted average of the expected returns for each individual investment within the portfolio. </a:t>
                </a:r>
                <a:endParaRPr lang="tr-TR" sz="2400" dirty="0">
                  <a:latin typeface="+mj-lt"/>
                </a:endParaRPr>
              </a:p>
              <a:p>
                <a:pPr marL="342900" indent="-342900">
                  <a:buFont typeface="Arial" panose="020B0604020202020204" pitchFamily="34" charset="0"/>
                  <a:buChar char="•"/>
                </a:pPr>
                <a:r>
                  <a:rPr lang="en-US" sz="2400" dirty="0">
                    <a:latin typeface="+mj-lt"/>
                  </a:rPr>
                  <a:t>The weights represent the proportion of each investment relative to the total value of the portfolio.</a:t>
                </a:r>
                <a:endParaRPr lang="tr-TR" sz="2400" dirty="0">
                  <a:latin typeface="+mj-lt"/>
                </a:endParaRPr>
              </a:p>
              <a:p>
                <a:pPr lvl="1"/>
                <a14:m>
                  <m:oMathPara xmlns:m="http://schemas.openxmlformats.org/officeDocument/2006/math">
                    <m:oMathParaPr>
                      <m:jc m:val="centerGroup"/>
                    </m:oMathParaPr>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𝐸</m:t>
                          </m:r>
                          <m:r>
                            <a:rPr lang="en-US" sz="2400" i="1">
                              <a:latin typeface="Cambria Math" panose="02040503050406030204" pitchFamily="18" charset="0"/>
                            </a:rPr>
                            <m:t>(</m:t>
                          </m:r>
                          <m:r>
                            <a:rPr lang="en-US" sz="2400" i="1">
                              <a:latin typeface="Cambria Math" panose="02040503050406030204" pitchFamily="18" charset="0"/>
                            </a:rPr>
                            <m:t>𝑅</m:t>
                          </m:r>
                        </m:e>
                        <m:sub>
                          <m:r>
                            <a:rPr lang="en-US" sz="2400" i="1">
                              <a:latin typeface="Cambria Math" panose="02040503050406030204" pitchFamily="18" charset="0"/>
                            </a:rPr>
                            <m:t>𝑝</m:t>
                          </m:r>
                        </m:sub>
                      </m:sSub>
                      <m:r>
                        <a:rPr lang="en-US" sz="2400" i="1">
                          <a:latin typeface="Cambria Math" panose="02040503050406030204" pitchFamily="18" charset="0"/>
                        </a:rPr>
                        <m:t>)=</m:t>
                      </m:r>
                      <m:nary>
                        <m:naryPr>
                          <m:chr m:val="∑"/>
                          <m:limLoc m:val="undOvr"/>
                          <m:ctrlPr>
                            <a:rPr lang="en-US" sz="2400" i="1">
                              <a:latin typeface="Cambria Math" panose="02040503050406030204" pitchFamily="18" charset="0"/>
                            </a:rPr>
                          </m:ctrlPr>
                        </m:naryPr>
                        <m:sub>
                          <m:r>
                            <a:rPr lang="en-US" sz="2400" i="1">
                              <a:latin typeface="Cambria Math" panose="02040503050406030204" pitchFamily="18" charset="0"/>
                            </a:rPr>
                            <m:t>𝑖</m:t>
                          </m:r>
                          <m:r>
                            <a:rPr lang="en-US" sz="2400" i="1">
                              <a:latin typeface="Cambria Math" panose="02040503050406030204" pitchFamily="18" charset="0"/>
                            </a:rPr>
                            <m:t>=1</m:t>
                          </m:r>
                        </m:sub>
                        <m:sup>
                          <m:r>
                            <a:rPr lang="en-US" sz="2400" i="1">
                              <a:latin typeface="Cambria Math" panose="02040503050406030204" pitchFamily="18" charset="0"/>
                            </a:rPr>
                            <m:t>𝑛</m:t>
                          </m:r>
                        </m:sup>
                        <m:e>
                          <m:sSub>
                            <m:sSubPr>
                              <m:ctrlPr>
                                <a:rPr lang="en-US" sz="2400" i="1">
                                  <a:latin typeface="Cambria Math" panose="02040503050406030204" pitchFamily="18" charset="0"/>
                                </a:rPr>
                              </m:ctrlPr>
                            </m:sSubPr>
                            <m:e>
                              <m:r>
                                <a:rPr lang="en-US" sz="2400" i="1">
                                  <a:latin typeface="Cambria Math" panose="02040503050406030204" pitchFamily="18" charset="0"/>
                                </a:rPr>
                                <m:t>𝜔</m:t>
                              </m:r>
                            </m:e>
                            <m:sub>
                              <m:r>
                                <a:rPr lang="en-US" sz="2400" i="1">
                                  <a:latin typeface="Cambria Math" panose="02040503050406030204" pitchFamily="18" charset="0"/>
                                </a:rPr>
                                <m:t>𝑖</m:t>
                              </m:r>
                            </m:sub>
                          </m:sSub>
                          <m:sSub>
                            <m:sSubPr>
                              <m:ctrlPr>
                                <a:rPr lang="en-US" sz="2400" i="1">
                                  <a:latin typeface="Cambria Math" panose="02040503050406030204" pitchFamily="18" charset="0"/>
                                </a:rPr>
                              </m:ctrlPr>
                            </m:sSubPr>
                            <m:e>
                              <m:r>
                                <a:rPr lang="en-US" sz="2400" i="1">
                                  <a:latin typeface="Cambria Math" panose="02040503050406030204" pitchFamily="18" charset="0"/>
                                </a:rPr>
                                <m:t>𝐸</m:t>
                              </m:r>
                              <m:r>
                                <a:rPr lang="en-US" sz="2400" i="1">
                                  <a:latin typeface="Cambria Math" panose="02040503050406030204" pitchFamily="18" charset="0"/>
                                </a:rPr>
                                <m:t>(</m:t>
                              </m:r>
                              <m:r>
                                <a:rPr lang="en-US" sz="2400" i="1">
                                  <a:latin typeface="Cambria Math" panose="02040503050406030204" pitchFamily="18" charset="0"/>
                                </a:rPr>
                                <m:t>𝑅</m:t>
                              </m:r>
                            </m:e>
                            <m:sub>
                              <m:r>
                                <a:rPr lang="en-US" sz="2400" i="1">
                                  <a:latin typeface="Cambria Math" panose="02040503050406030204" pitchFamily="18" charset="0"/>
                                </a:rPr>
                                <m:t>𝑖</m:t>
                              </m:r>
                            </m:sub>
                          </m:sSub>
                          <m:r>
                            <a:rPr lang="en-US" sz="2400" i="1">
                              <a:latin typeface="Cambria Math" panose="02040503050406030204" pitchFamily="18" charset="0"/>
                            </a:rPr>
                            <m:t>)</m:t>
                          </m:r>
                        </m:e>
                      </m:nary>
                    </m:oMath>
                  </m:oMathPara>
                </a14:m>
                <a:endParaRPr lang="en-US" sz="2400" dirty="0"/>
              </a:p>
              <a:p>
                <a:pPr marL="800100" lvl="1" indent="-342900">
                  <a:buFont typeface="Arial" panose="020B0604020202020204" pitchFamily="34" charset="0"/>
                  <a:buChar char="•"/>
                </a:pPr>
                <a:endParaRPr lang="en-US" sz="2400" dirty="0">
                  <a:latin typeface="+mj-lt"/>
                </a:endParaRPr>
              </a:p>
              <a:p>
                <a:pPr marL="342900" indent="-342900">
                  <a:buFont typeface="Arial" panose="020B0604020202020204" pitchFamily="34" charset="0"/>
                  <a:buChar char="•"/>
                </a:pPr>
                <a:endParaRPr lang="en-US" sz="2400" dirty="0">
                  <a:latin typeface="+mj-lt"/>
                </a:endParaRPr>
              </a:p>
            </p:txBody>
          </p:sp>
        </mc:Choice>
        <mc:Fallback xmlns="">
          <p:sp>
            <p:nvSpPr>
              <p:cNvPr id="4" name="Metin kutusu 3"/>
              <p:cNvSpPr txBox="1">
                <a:spLocks noRot="1" noChangeAspect="1" noMove="1" noResize="1" noEditPoints="1" noAdjustHandles="1" noChangeArrowheads="1" noChangeShapeType="1" noTextEdit="1"/>
              </p:cNvSpPr>
              <p:nvPr/>
            </p:nvSpPr>
            <p:spPr>
              <a:xfrm>
                <a:off x="5064369" y="539261"/>
                <a:ext cx="6482862" cy="4424545"/>
              </a:xfrm>
              <a:prstGeom prst="rect">
                <a:avLst/>
              </a:prstGeom>
              <a:blipFill>
                <a:blip r:embed="rId2"/>
                <a:stretch>
                  <a:fillRect l="-1317" t="-1102" r="-1505"/>
                </a:stretch>
              </a:blipFill>
            </p:spPr>
            <p:txBody>
              <a:bodyPr/>
              <a:lstStyle/>
              <a:p>
                <a:r>
                  <a:rPr lang="en-US">
                    <a:noFill/>
                  </a:rPr>
                  <a:t> </a:t>
                </a:r>
              </a:p>
            </p:txBody>
          </p:sp>
        </mc:Fallback>
      </mc:AlternateContent>
    </p:spTree>
    <p:extLst>
      <p:ext uri="{BB962C8B-B14F-4D97-AF65-F5344CB8AC3E}">
        <p14:creationId xmlns:p14="http://schemas.microsoft.com/office/powerpoint/2010/main" val="3821269159"/>
      </p:ext>
    </p:extLst>
  </p:cSld>
  <p:clrMapOvr>
    <a:masterClrMapping/>
  </p:clrMapOvr>
</p:sld>
</file>

<file path=ppt/theme/theme1.xml><?xml version="1.0" encoding="utf-8"?>
<a:theme xmlns:a="http://schemas.openxmlformats.org/drawingml/2006/main" name="GradientRiseVTI">
  <a:themeElements>
    <a:clrScheme name="AnalogousFromLightSeedRightStep">
      <a:dk1>
        <a:srgbClr val="000000"/>
      </a:dk1>
      <a:lt1>
        <a:srgbClr val="FFFFFF"/>
      </a:lt1>
      <a:dk2>
        <a:srgbClr val="412C24"/>
      </a:dk2>
      <a:lt2>
        <a:srgbClr val="E2E6E8"/>
      </a:lt2>
      <a:accent1>
        <a:srgbClr val="C0998B"/>
      </a:accent1>
      <a:accent2>
        <a:srgbClr val="B4A27B"/>
      </a:accent2>
      <a:accent3>
        <a:srgbClr val="A3A67E"/>
      </a:accent3>
      <a:accent4>
        <a:srgbClr val="8FAA74"/>
      </a:accent4>
      <a:accent5>
        <a:srgbClr val="85AB82"/>
      </a:accent5>
      <a:accent6>
        <a:srgbClr val="77AF8A"/>
      </a:accent6>
      <a:hlink>
        <a:srgbClr val="5D8A9A"/>
      </a:hlink>
      <a:folHlink>
        <a:srgbClr val="7F7F7F"/>
      </a:folHlink>
    </a:clrScheme>
    <a:fontScheme name="Avenir">
      <a:majorFont>
        <a:latin typeface="Gill Sans Nova"/>
        <a:ea typeface=""/>
        <a:cs typeface=""/>
      </a:majorFont>
      <a:minorFont>
        <a:latin typeface="Gill Sans Nov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adientRiseVTI" id="{C2FC082F-B444-4222-AF20-78444CCB5722}" vid="{39F213E4-0CBC-40CB-B3F6-8C5562B6B99A}"/>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28346</TotalTime>
  <Words>1345</Words>
  <Application>Microsoft Office PowerPoint</Application>
  <PresentationFormat>Geniş ekran</PresentationFormat>
  <Paragraphs>301</Paragraphs>
  <Slides>16</Slides>
  <Notes>0</Notes>
  <HiddenSlides>0</HiddenSlides>
  <MMClips>0</MMClips>
  <ScaleCrop>false</ScaleCrop>
  <HeadingPairs>
    <vt:vector size="6" baseType="variant">
      <vt:variant>
        <vt:lpstr>Kullanılan Yazı Tipleri</vt:lpstr>
      </vt:variant>
      <vt:variant>
        <vt:i4>7</vt:i4>
      </vt:variant>
      <vt:variant>
        <vt:lpstr>Tema</vt:lpstr>
      </vt:variant>
      <vt:variant>
        <vt:i4>1</vt:i4>
      </vt:variant>
      <vt:variant>
        <vt:lpstr>Slayt Başlıkları</vt:lpstr>
      </vt:variant>
      <vt:variant>
        <vt:i4>16</vt:i4>
      </vt:variant>
    </vt:vector>
  </HeadingPairs>
  <TitlesOfParts>
    <vt:vector size="24" baseType="lpstr">
      <vt:lpstr>Aptos</vt:lpstr>
      <vt:lpstr>Aptos Narrow</vt:lpstr>
      <vt:lpstr>Arial</vt:lpstr>
      <vt:lpstr>Cambria Math</vt:lpstr>
      <vt:lpstr>Gill Sans Nova</vt:lpstr>
      <vt:lpstr>Inter</vt:lpstr>
      <vt:lpstr>Segoe UI</vt:lpstr>
      <vt:lpstr>GradientRiseVTI</vt:lpstr>
      <vt:lpstr>FInancIal Rısk Management</vt:lpstr>
      <vt:lpstr>Defınıtıons</vt:lpstr>
      <vt:lpstr>Portfolıo management process</vt:lpstr>
      <vt:lpstr>Modern portfolıo theory</vt:lpstr>
      <vt:lpstr>PowerPoint Sunusu</vt:lpstr>
      <vt:lpstr>PowerPoint Sunusu</vt:lpstr>
      <vt:lpstr>Effectıve portfolıo</vt:lpstr>
      <vt:lpstr>PowerPoint Sunusu</vt:lpstr>
      <vt:lpstr>Expected Rate of Return for a Portfolio </vt:lpstr>
      <vt:lpstr>Example-1</vt:lpstr>
      <vt:lpstr>Solutıon</vt:lpstr>
      <vt:lpstr>Measurement of portfolıo rısk</vt:lpstr>
      <vt:lpstr>Example-2</vt:lpstr>
      <vt:lpstr>Solutıon</vt:lpstr>
      <vt:lpstr>Example-3</vt:lpstr>
      <vt:lpstr>Example-4</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Semih YILMAZER</dc:creator>
  <cp:lastModifiedBy>Semih YILMAZER</cp:lastModifiedBy>
  <cp:revision>34</cp:revision>
  <dcterms:created xsi:type="dcterms:W3CDTF">2024-10-09T14:06:06Z</dcterms:created>
  <dcterms:modified xsi:type="dcterms:W3CDTF">2025-01-04T20:27:26Z</dcterms:modified>
</cp:coreProperties>
</file>