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1"/>
  </p:notesMasterIdLst>
  <p:sldIdLst>
    <p:sldId id="256" r:id="rId2"/>
    <p:sldId id="349" r:id="rId3"/>
    <p:sldId id="361" r:id="rId4"/>
    <p:sldId id="360" r:id="rId5"/>
    <p:sldId id="359" r:id="rId6"/>
    <p:sldId id="362" r:id="rId7"/>
    <p:sldId id="363" r:id="rId8"/>
    <p:sldId id="364" r:id="rId9"/>
    <p:sldId id="370" r:id="rId10"/>
    <p:sldId id="371" r:id="rId11"/>
    <p:sldId id="365" r:id="rId12"/>
    <p:sldId id="369" r:id="rId13"/>
    <p:sldId id="374" r:id="rId14"/>
    <p:sldId id="366" r:id="rId15"/>
    <p:sldId id="367" r:id="rId16"/>
    <p:sldId id="372" r:id="rId17"/>
    <p:sldId id="368" r:id="rId18"/>
    <p:sldId id="373" r:id="rId19"/>
    <p:sldId id="357" r:id="rId2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Açık Stil 2 - Vurgu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Orta Sti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C1565-CCC3-4213-AC17-6DF0A25A6C0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128AF64-9826-4BA0-BAF5-DDD89D80E3CF}">
      <dgm:prSet/>
      <dgm:spPr/>
      <dgm:t>
        <a:bodyPr/>
        <a:lstStyle/>
        <a:p>
          <a:r>
            <a:rPr lang="en-US"/>
            <a:t>Investors are risk averse, utility maximizing, and rational.</a:t>
          </a:r>
        </a:p>
      </dgm:t>
    </dgm:pt>
    <dgm:pt modelId="{077DB846-C9F0-4FA0-8E95-70E370E0316F}" type="parTrans" cxnId="{2FE16D5C-B5F5-4293-BB21-E39E03C33A42}">
      <dgm:prSet/>
      <dgm:spPr/>
      <dgm:t>
        <a:bodyPr/>
        <a:lstStyle/>
        <a:p>
          <a:endParaRPr lang="en-US"/>
        </a:p>
      </dgm:t>
    </dgm:pt>
    <dgm:pt modelId="{86C5FCC5-C830-455D-8A2D-B183E555C529}" type="sibTrans" cxnId="{2FE16D5C-B5F5-4293-BB21-E39E03C33A42}">
      <dgm:prSet/>
      <dgm:spPr/>
      <dgm:t>
        <a:bodyPr/>
        <a:lstStyle/>
        <a:p>
          <a:endParaRPr lang="en-US"/>
        </a:p>
      </dgm:t>
    </dgm:pt>
    <dgm:pt modelId="{43AB6CF6-5803-4854-843D-3B7CFEB58600}">
      <dgm:prSet/>
      <dgm:spPr/>
      <dgm:t>
        <a:bodyPr/>
        <a:lstStyle/>
        <a:p>
          <a:r>
            <a:rPr lang="en-US"/>
            <a:t>Markets are free of frictions </a:t>
          </a:r>
          <a:r>
            <a:rPr lang="tr-TR"/>
            <a:t>(no </a:t>
          </a:r>
          <a:r>
            <a:rPr lang="en-US"/>
            <a:t>costs and taxes</a:t>
          </a:r>
          <a:r>
            <a:rPr lang="tr-TR"/>
            <a:t>)</a:t>
          </a:r>
          <a:r>
            <a:rPr lang="en-US"/>
            <a:t>.</a:t>
          </a:r>
        </a:p>
      </dgm:t>
    </dgm:pt>
    <dgm:pt modelId="{BD9CC7AC-4BC0-44CE-9C19-B58AD8EF4DB9}" type="parTrans" cxnId="{1D9E1383-7B18-49EF-90A7-1A570AED5E39}">
      <dgm:prSet/>
      <dgm:spPr/>
      <dgm:t>
        <a:bodyPr/>
        <a:lstStyle/>
        <a:p>
          <a:endParaRPr lang="en-US"/>
        </a:p>
      </dgm:t>
    </dgm:pt>
    <dgm:pt modelId="{680BA050-A4BA-4275-9D85-0D22274CBCDE}" type="sibTrans" cxnId="{1D9E1383-7B18-49EF-90A7-1A570AED5E39}">
      <dgm:prSet/>
      <dgm:spPr/>
      <dgm:t>
        <a:bodyPr/>
        <a:lstStyle/>
        <a:p>
          <a:endParaRPr lang="en-US"/>
        </a:p>
      </dgm:t>
    </dgm:pt>
    <dgm:pt modelId="{AF30CD50-53A5-48F1-BF92-5A8C338CCA29}">
      <dgm:prSet/>
      <dgm:spPr/>
      <dgm:t>
        <a:bodyPr/>
        <a:lstStyle/>
        <a:p>
          <a:r>
            <a:rPr lang="en-US"/>
            <a:t>All investors plan using the same time period.</a:t>
          </a:r>
        </a:p>
      </dgm:t>
    </dgm:pt>
    <dgm:pt modelId="{2630998B-E5A1-4434-8AA2-4B0DDA0A1CBF}" type="parTrans" cxnId="{B1DFCBDD-04C9-4B2D-9F13-20EC4CAE1480}">
      <dgm:prSet/>
      <dgm:spPr/>
      <dgm:t>
        <a:bodyPr/>
        <a:lstStyle/>
        <a:p>
          <a:endParaRPr lang="en-US"/>
        </a:p>
      </dgm:t>
    </dgm:pt>
    <dgm:pt modelId="{C49C331D-48B2-4066-A49D-7FC796E2AC49}" type="sibTrans" cxnId="{B1DFCBDD-04C9-4B2D-9F13-20EC4CAE1480}">
      <dgm:prSet/>
      <dgm:spPr/>
      <dgm:t>
        <a:bodyPr/>
        <a:lstStyle/>
        <a:p>
          <a:endParaRPr lang="en-US"/>
        </a:p>
      </dgm:t>
    </dgm:pt>
    <dgm:pt modelId="{A82E4217-979E-48DE-98F7-9C089E10F57E}">
      <dgm:prSet/>
      <dgm:spPr/>
      <dgm:t>
        <a:bodyPr/>
        <a:lstStyle/>
        <a:p>
          <a:r>
            <a:rPr lang="tr-TR"/>
            <a:t>E</a:t>
          </a:r>
          <a:r>
            <a:rPr lang="en-US"/>
            <a:t>xpectations </a:t>
          </a:r>
          <a:r>
            <a:rPr lang="tr-TR"/>
            <a:t>of investors are homogeneous regarding</a:t>
          </a:r>
          <a:r>
            <a:rPr lang="en-US"/>
            <a:t> security returns.</a:t>
          </a:r>
        </a:p>
      </dgm:t>
    </dgm:pt>
    <dgm:pt modelId="{1A613C25-D7DA-447F-86E5-9CD2F0DF2BA7}" type="parTrans" cxnId="{CD307CA1-556D-4109-BE49-BA7B84BB894F}">
      <dgm:prSet/>
      <dgm:spPr/>
      <dgm:t>
        <a:bodyPr/>
        <a:lstStyle/>
        <a:p>
          <a:endParaRPr lang="en-US"/>
        </a:p>
      </dgm:t>
    </dgm:pt>
    <dgm:pt modelId="{98E06C59-1487-45D5-BE74-330856758C51}" type="sibTrans" cxnId="{CD307CA1-556D-4109-BE49-BA7B84BB894F}">
      <dgm:prSet/>
      <dgm:spPr/>
      <dgm:t>
        <a:bodyPr/>
        <a:lstStyle/>
        <a:p>
          <a:endParaRPr lang="en-US"/>
        </a:p>
      </dgm:t>
    </dgm:pt>
    <dgm:pt modelId="{2BB44F36-0A7C-493D-84FD-790622C3788A}">
      <dgm:prSet/>
      <dgm:spPr/>
      <dgm:t>
        <a:bodyPr/>
        <a:lstStyle/>
        <a:p>
          <a:r>
            <a:rPr lang="tr-TR"/>
            <a:t>Securities are I</a:t>
          </a:r>
          <a:r>
            <a:rPr lang="en-US"/>
            <a:t>nfinitely divisible</a:t>
          </a:r>
          <a:r>
            <a:rPr lang="tr-TR"/>
            <a:t> </a:t>
          </a:r>
          <a:r>
            <a:rPr lang="en-US"/>
            <a:t>.</a:t>
          </a:r>
        </a:p>
      </dgm:t>
    </dgm:pt>
    <dgm:pt modelId="{EFE223DB-ED38-4EAA-A2AC-5FF186D8CFD0}" type="parTrans" cxnId="{AD6ECE15-22AE-410D-84A1-084ED511883E}">
      <dgm:prSet/>
      <dgm:spPr/>
      <dgm:t>
        <a:bodyPr/>
        <a:lstStyle/>
        <a:p>
          <a:endParaRPr lang="en-US"/>
        </a:p>
      </dgm:t>
    </dgm:pt>
    <dgm:pt modelId="{EEB73C86-EAA2-4D9B-A847-48003F7DD541}" type="sibTrans" cxnId="{AD6ECE15-22AE-410D-84A1-084ED511883E}">
      <dgm:prSet/>
      <dgm:spPr/>
      <dgm:t>
        <a:bodyPr/>
        <a:lstStyle/>
        <a:p>
          <a:endParaRPr lang="en-US"/>
        </a:p>
      </dgm:t>
    </dgm:pt>
    <dgm:pt modelId="{B814B70A-A8C8-49DC-8A0B-536E763B815C}">
      <dgm:prSet/>
      <dgm:spPr/>
      <dgm:t>
        <a:bodyPr/>
        <a:lstStyle/>
        <a:p>
          <a:r>
            <a:rPr lang="tr-TR"/>
            <a:t>No investor can affect prices through trading</a:t>
          </a:r>
          <a:r>
            <a:rPr lang="en-US"/>
            <a:t>.</a:t>
          </a:r>
        </a:p>
      </dgm:t>
    </dgm:pt>
    <dgm:pt modelId="{6A772C8C-0BC4-42CC-81AA-E0A63ECFFB8E}" type="parTrans" cxnId="{10E9847D-9EDE-42FB-A6C9-1CC96301A5E2}">
      <dgm:prSet/>
      <dgm:spPr/>
      <dgm:t>
        <a:bodyPr/>
        <a:lstStyle/>
        <a:p>
          <a:endParaRPr lang="en-US"/>
        </a:p>
      </dgm:t>
    </dgm:pt>
    <dgm:pt modelId="{A7E4F62E-8ACB-4D24-9D5A-C62FAFCF466C}" type="sibTrans" cxnId="{10E9847D-9EDE-42FB-A6C9-1CC96301A5E2}">
      <dgm:prSet/>
      <dgm:spPr/>
      <dgm:t>
        <a:bodyPr/>
        <a:lstStyle/>
        <a:p>
          <a:endParaRPr lang="en-US"/>
        </a:p>
      </dgm:t>
    </dgm:pt>
    <dgm:pt modelId="{11D1442E-4312-4845-A8C2-D432395D007C}" type="pres">
      <dgm:prSet presAssocID="{744C1565-CCC3-4213-AC17-6DF0A25A6C02}" presName="linear" presStyleCnt="0">
        <dgm:presLayoutVars>
          <dgm:animLvl val="lvl"/>
          <dgm:resizeHandles val="exact"/>
        </dgm:presLayoutVars>
      </dgm:prSet>
      <dgm:spPr/>
    </dgm:pt>
    <dgm:pt modelId="{3669BC7F-74B7-40C8-B694-DCD12F347233}" type="pres">
      <dgm:prSet presAssocID="{7128AF64-9826-4BA0-BAF5-DDD89D80E3CF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D06F37C-54CF-45A7-83B4-07A771297E02}" type="pres">
      <dgm:prSet presAssocID="{86C5FCC5-C830-455D-8A2D-B183E555C529}" presName="spacer" presStyleCnt="0"/>
      <dgm:spPr/>
    </dgm:pt>
    <dgm:pt modelId="{B24341C1-2E5A-4EA1-8845-F91E56863141}" type="pres">
      <dgm:prSet presAssocID="{43AB6CF6-5803-4854-843D-3B7CFEB5860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048796AE-1720-4021-9C91-09BDF2CC2A70}" type="pres">
      <dgm:prSet presAssocID="{680BA050-A4BA-4275-9D85-0D22274CBCDE}" presName="spacer" presStyleCnt="0"/>
      <dgm:spPr/>
    </dgm:pt>
    <dgm:pt modelId="{9D1D4C93-2327-42B0-804D-4C6B48DF9A46}" type="pres">
      <dgm:prSet presAssocID="{AF30CD50-53A5-48F1-BF92-5A8C338CCA2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CFFD338-6848-4CFD-8F88-9C80B711D188}" type="pres">
      <dgm:prSet presAssocID="{C49C331D-48B2-4066-A49D-7FC796E2AC49}" presName="spacer" presStyleCnt="0"/>
      <dgm:spPr/>
    </dgm:pt>
    <dgm:pt modelId="{4F83A03A-6CD2-4873-9C24-BD007E8DA0D7}" type="pres">
      <dgm:prSet presAssocID="{A82E4217-979E-48DE-98F7-9C089E10F57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A475CF52-0D58-45E8-BDDA-840090E5E05C}" type="pres">
      <dgm:prSet presAssocID="{98E06C59-1487-45D5-BE74-330856758C51}" presName="spacer" presStyleCnt="0"/>
      <dgm:spPr/>
    </dgm:pt>
    <dgm:pt modelId="{DE16B499-E141-4F5A-9105-D7BEE90278E0}" type="pres">
      <dgm:prSet presAssocID="{2BB44F36-0A7C-493D-84FD-790622C3788A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C81CA75-6AFD-4D24-920B-7D75237B0315}" type="pres">
      <dgm:prSet presAssocID="{EEB73C86-EAA2-4D9B-A847-48003F7DD541}" presName="spacer" presStyleCnt="0"/>
      <dgm:spPr/>
    </dgm:pt>
    <dgm:pt modelId="{6AA1120B-01AB-4CD0-AD11-FA56874F5CB5}" type="pres">
      <dgm:prSet presAssocID="{B814B70A-A8C8-49DC-8A0B-536E763B815C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AD6ECE15-22AE-410D-84A1-084ED511883E}" srcId="{744C1565-CCC3-4213-AC17-6DF0A25A6C02}" destId="{2BB44F36-0A7C-493D-84FD-790622C3788A}" srcOrd="4" destOrd="0" parTransId="{EFE223DB-ED38-4EAA-A2AC-5FF186D8CFD0}" sibTransId="{EEB73C86-EAA2-4D9B-A847-48003F7DD541}"/>
    <dgm:cxn modelId="{EA477327-6CA1-4113-8DCA-027F8435F806}" type="presOf" srcId="{B814B70A-A8C8-49DC-8A0B-536E763B815C}" destId="{6AA1120B-01AB-4CD0-AD11-FA56874F5CB5}" srcOrd="0" destOrd="0" presId="urn:microsoft.com/office/officeart/2005/8/layout/vList2"/>
    <dgm:cxn modelId="{2FE16D5C-B5F5-4293-BB21-E39E03C33A42}" srcId="{744C1565-CCC3-4213-AC17-6DF0A25A6C02}" destId="{7128AF64-9826-4BA0-BAF5-DDD89D80E3CF}" srcOrd="0" destOrd="0" parTransId="{077DB846-C9F0-4FA0-8E95-70E370E0316F}" sibTransId="{86C5FCC5-C830-455D-8A2D-B183E555C529}"/>
    <dgm:cxn modelId="{10E9847D-9EDE-42FB-A6C9-1CC96301A5E2}" srcId="{744C1565-CCC3-4213-AC17-6DF0A25A6C02}" destId="{B814B70A-A8C8-49DC-8A0B-536E763B815C}" srcOrd="5" destOrd="0" parTransId="{6A772C8C-0BC4-42CC-81AA-E0A63ECFFB8E}" sibTransId="{A7E4F62E-8ACB-4D24-9D5A-C62FAFCF466C}"/>
    <dgm:cxn modelId="{1D9E1383-7B18-49EF-90A7-1A570AED5E39}" srcId="{744C1565-CCC3-4213-AC17-6DF0A25A6C02}" destId="{43AB6CF6-5803-4854-843D-3B7CFEB58600}" srcOrd="1" destOrd="0" parTransId="{BD9CC7AC-4BC0-44CE-9C19-B58AD8EF4DB9}" sibTransId="{680BA050-A4BA-4275-9D85-0D22274CBCDE}"/>
    <dgm:cxn modelId="{CD307CA1-556D-4109-BE49-BA7B84BB894F}" srcId="{744C1565-CCC3-4213-AC17-6DF0A25A6C02}" destId="{A82E4217-979E-48DE-98F7-9C089E10F57E}" srcOrd="3" destOrd="0" parTransId="{1A613C25-D7DA-447F-86E5-9CD2F0DF2BA7}" sibTransId="{98E06C59-1487-45D5-BE74-330856758C51}"/>
    <dgm:cxn modelId="{B5A3E8A1-7855-4E1B-970B-1C484FF729BB}" type="presOf" srcId="{A82E4217-979E-48DE-98F7-9C089E10F57E}" destId="{4F83A03A-6CD2-4873-9C24-BD007E8DA0D7}" srcOrd="0" destOrd="0" presId="urn:microsoft.com/office/officeart/2005/8/layout/vList2"/>
    <dgm:cxn modelId="{A0B3FDA8-68AC-4C5C-99C7-4FE669FE526F}" type="presOf" srcId="{2BB44F36-0A7C-493D-84FD-790622C3788A}" destId="{DE16B499-E141-4F5A-9105-D7BEE90278E0}" srcOrd="0" destOrd="0" presId="urn:microsoft.com/office/officeart/2005/8/layout/vList2"/>
    <dgm:cxn modelId="{EF8E68BF-66A7-4D47-A954-B44641E2998D}" type="presOf" srcId="{43AB6CF6-5803-4854-843D-3B7CFEB58600}" destId="{B24341C1-2E5A-4EA1-8845-F91E56863141}" srcOrd="0" destOrd="0" presId="urn:microsoft.com/office/officeart/2005/8/layout/vList2"/>
    <dgm:cxn modelId="{497B4DC2-6E9C-42CC-BEA0-B57B4A795FC5}" type="presOf" srcId="{AF30CD50-53A5-48F1-BF92-5A8C338CCA29}" destId="{9D1D4C93-2327-42B0-804D-4C6B48DF9A46}" srcOrd="0" destOrd="0" presId="urn:microsoft.com/office/officeart/2005/8/layout/vList2"/>
    <dgm:cxn modelId="{B1DFCBDD-04C9-4B2D-9F13-20EC4CAE1480}" srcId="{744C1565-CCC3-4213-AC17-6DF0A25A6C02}" destId="{AF30CD50-53A5-48F1-BF92-5A8C338CCA29}" srcOrd="2" destOrd="0" parTransId="{2630998B-E5A1-4434-8AA2-4B0DDA0A1CBF}" sibTransId="{C49C331D-48B2-4066-A49D-7FC796E2AC49}"/>
    <dgm:cxn modelId="{602373F5-39C2-47CA-9A58-06129B7B9EBE}" type="presOf" srcId="{744C1565-CCC3-4213-AC17-6DF0A25A6C02}" destId="{11D1442E-4312-4845-A8C2-D432395D007C}" srcOrd="0" destOrd="0" presId="urn:microsoft.com/office/officeart/2005/8/layout/vList2"/>
    <dgm:cxn modelId="{AB5FF1FF-44B0-434B-A016-5AC6B9562535}" type="presOf" srcId="{7128AF64-9826-4BA0-BAF5-DDD89D80E3CF}" destId="{3669BC7F-74B7-40C8-B694-DCD12F347233}" srcOrd="0" destOrd="0" presId="urn:microsoft.com/office/officeart/2005/8/layout/vList2"/>
    <dgm:cxn modelId="{7DD99221-BF50-4B23-9068-4237BCF9B182}" type="presParOf" srcId="{11D1442E-4312-4845-A8C2-D432395D007C}" destId="{3669BC7F-74B7-40C8-B694-DCD12F347233}" srcOrd="0" destOrd="0" presId="urn:microsoft.com/office/officeart/2005/8/layout/vList2"/>
    <dgm:cxn modelId="{3DFA9380-FA9D-4E70-9BF7-33636FA9A42D}" type="presParOf" srcId="{11D1442E-4312-4845-A8C2-D432395D007C}" destId="{9D06F37C-54CF-45A7-83B4-07A771297E02}" srcOrd="1" destOrd="0" presId="urn:microsoft.com/office/officeart/2005/8/layout/vList2"/>
    <dgm:cxn modelId="{E95CE43A-16FB-4AFF-BD85-AB7C473A9EDD}" type="presParOf" srcId="{11D1442E-4312-4845-A8C2-D432395D007C}" destId="{B24341C1-2E5A-4EA1-8845-F91E56863141}" srcOrd="2" destOrd="0" presId="urn:microsoft.com/office/officeart/2005/8/layout/vList2"/>
    <dgm:cxn modelId="{8CC30288-42AA-4D8F-8829-111E297E1992}" type="presParOf" srcId="{11D1442E-4312-4845-A8C2-D432395D007C}" destId="{048796AE-1720-4021-9C91-09BDF2CC2A70}" srcOrd="3" destOrd="0" presId="urn:microsoft.com/office/officeart/2005/8/layout/vList2"/>
    <dgm:cxn modelId="{075BCC98-4389-495A-94E5-F46F94D24A98}" type="presParOf" srcId="{11D1442E-4312-4845-A8C2-D432395D007C}" destId="{9D1D4C93-2327-42B0-804D-4C6B48DF9A46}" srcOrd="4" destOrd="0" presId="urn:microsoft.com/office/officeart/2005/8/layout/vList2"/>
    <dgm:cxn modelId="{AF544EB1-7555-47CB-833B-6D6906CEB202}" type="presParOf" srcId="{11D1442E-4312-4845-A8C2-D432395D007C}" destId="{2CFFD338-6848-4CFD-8F88-9C80B711D188}" srcOrd="5" destOrd="0" presId="urn:microsoft.com/office/officeart/2005/8/layout/vList2"/>
    <dgm:cxn modelId="{C51E9808-1E3B-4274-BF03-01421D0EB66A}" type="presParOf" srcId="{11D1442E-4312-4845-A8C2-D432395D007C}" destId="{4F83A03A-6CD2-4873-9C24-BD007E8DA0D7}" srcOrd="6" destOrd="0" presId="urn:microsoft.com/office/officeart/2005/8/layout/vList2"/>
    <dgm:cxn modelId="{72FF940A-FB61-4D03-9BD7-1AFAF935ACB4}" type="presParOf" srcId="{11D1442E-4312-4845-A8C2-D432395D007C}" destId="{A475CF52-0D58-45E8-BDDA-840090E5E05C}" srcOrd="7" destOrd="0" presId="urn:microsoft.com/office/officeart/2005/8/layout/vList2"/>
    <dgm:cxn modelId="{4F600358-B9F1-4D89-9B59-39FE9DA5755D}" type="presParOf" srcId="{11D1442E-4312-4845-A8C2-D432395D007C}" destId="{DE16B499-E141-4F5A-9105-D7BEE90278E0}" srcOrd="8" destOrd="0" presId="urn:microsoft.com/office/officeart/2005/8/layout/vList2"/>
    <dgm:cxn modelId="{0ECB4B36-ED19-459D-A933-E82C0C44BEF6}" type="presParOf" srcId="{11D1442E-4312-4845-A8C2-D432395D007C}" destId="{1C81CA75-6AFD-4D24-920B-7D75237B0315}" srcOrd="9" destOrd="0" presId="urn:microsoft.com/office/officeart/2005/8/layout/vList2"/>
    <dgm:cxn modelId="{EE95B35A-DB5E-474A-81CE-AA9D5232CE87}" type="presParOf" srcId="{11D1442E-4312-4845-A8C2-D432395D007C}" destId="{6AA1120B-01AB-4CD0-AD11-FA56874F5CB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69BC7F-74B7-40C8-B694-DCD12F347233}">
      <dsp:nvSpPr>
        <dsp:cNvPr id="0" name=""/>
        <dsp:cNvSpPr/>
      </dsp:nvSpPr>
      <dsp:spPr>
        <a:xfrm>
          <a:off x="0" y="55455"/>
          <a:ext cx="6177516" cy="7499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Investors are risk averse, utility maximizing, and rational.</a:t>
          </a:r>
        </a:p>
      </dsp:txBody>
      <dsp:txXfrm>
        <a:off x="36609" y="92064"/>
        <a:ext cx="6104298" cy="676715"/>
      </dsp:txXfrm>
    </dsp:sp>
    <dsp:sp modelId="{B24341C1-2E5A-4EA1-8845-F91E56863141}">
      <dsp:nvSpPr>
        <dsp:cNvPr id="0" name=""/>
        <dsp:cNvSpPr/>
      </dsp:nvSpPr>
      <dsp:spPr>
        <a:xfrm>
          <a:off x="0" y="857228"/>
          <a:ext cx="6177516" cy="749933"/>
        </a:xfrm>
        <a:prstGeom prst="roundRect">
          <a:avLst/>
        </a:prstGeom>
        <a:solidFill>
          <a:schemeClr val="accent5">
            <a:hueOff val="296963"/>
            <a:satOff val="1262"/>
            <a:lumOff val="-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Markets are free of frictions </a:t>
          </a:r>
          <a:r>
            <a:rPr lang="tr-TR" sz="1800" kern="1200"/>
            <a:t>(no </a:t>
          </a:r>
          <a:r>
            <a:rPr lang="en-US" sz="1800" kern="1200"/>
            <a:t>costs and taxes</a:t>
          </a:r>
          <a:r>
            <a:rPr lang="tr-TR" sz="1800" kern="1200"/>
            <a:t>)</a:t>
          </a:r>
          <a:r>
            <a:rPr lang="en-US" sz="1800" kern="1200"/>
            <a:t>.</a:t>
          </a:r>
        </a:p>
      </dsp:txBody>
      <dsp:txXfrm>
        <a:off x="36609" y="893837"/>
        <a:ext cx="6104298" cy="676715"/>
      </dsp:txXfrm>
    </dsp:sp>
    <dsp:sp modelId="{9D1D4C93-2327-42B0-804D-4C6B48DF9A46}">
      <dsp:nvSpPr>
        <dsp:cNvPr id="0" name=""/>
        <dsp:cNvSpPr/>
      </dsp:nvSpPr>
      <dsp:spPr>
        <a:xfrm>
          <a:off x="0" y="1659002"/>
          <a:ext cx="6177516" cy="749933"/>
        </a:xfrm>
        <a:prstGeom prst="roundRect">
          <a:avLst/>
        </a:prstGeom>
        <a:solidFill>
          <a:schemeClr val="accent5">
            <a:hueOff val="593927"/>
            <a:satOff val="2524"/>
            <a:lumOff val="-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All investors plan using the same time period.</a:t>
          </a:r>
        </a:p>
      </dsp:txBody>
      <dsp:txXfrm>
        <a:off x="36609" y="1695611"/>
        <a:ext cx="6104298" cy="676715"/>
      </dsp:txXfrm>
    </dsp:sp>
    <dsp:sp modelId="{4F83A03A-6CD2-4873-9C24-BD007E8DA0D7}">
      <dsp:nvSpPr>
        <dsp:cNvPr id="0" name=""/>
        <dsp:cNvSpPr/>
      </dsp:nvSpPr>
      <dsp:spPr>
        <a:xfrm>
          <a:off x="0" y="2460775"/>
          <a:ext cx="6177516" cy="749933"/>
        </a:xfrm>
        <a:prstGeom prst="roundRect">
          <a:avLst/>
        </a:prstGeom>
        <a:solidFill>
          <a:schemeClr val="accent5">
            <a:hueOff val="890890"/>
            <a:satOff val="3785"/>
            <a:lumOff val="-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E</a:t>
          </a:r>
          <a:r>
            <a:rPr lang="en-US" sz="1800" kern="1200"/>
            <a:t>xpectations </a:t>
          </a:r>
          <a:r>
            <a:rPr lang="tr-TR" sz="1800" kern="1200"/>
            <a:t>of investors are homogeneous regarding</a:t>
          </a:r>
          <a:r>
            <a:rPr lang="en-US" sz="1800" kern="1200"/>
            <a:t> security returns.</a:t>
          </a:r>
        </a:p>
      </dsp:txBody>
      <dsp:txXfrm>
        <a:off x="36609" y="2497384"/>
        <a:ext cx="6104298" cy="676715"/>
      </dsp:txXfrm>
    </dsp:sp>
    <dsp:sp modelId="{DE16B499-E141-4F5A-9105-D7BEE90278E0}">
      <dsp:nvSpPr>
        <dsp:cNvPr id="0" name=""/>
        <dsp:cNvSpPr/>
      </dsp:nvSpPr>
      <dsp:spPr>
        <a:xfrm>
          <a:off x="0" y="3262548"/>
          <a:ext cx="6177516" cy="749933"/>
        </a:xfrm>
        <a:prstGeom prst="roundRect">
          <a:avLst/>
        </a:prstGeom>
        <a:solidFill>
          <a:schemeClr val="accent5">
            <a:hueOff val="1187854"/>
            <a:satOff val="5047"/>
            <a:lumOff val="-1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Securities are I</a:t>
          </a:r>
          <a:r>
            <a:rPr lang="en-US" sz="1800" kern="1200"/>
            <a:t>nfinitely divisible</a:t>
          </a:r>
          <a:r>
            <a:rPr lang="tr-TR" sz="1800" kern="1200"/>
            <a:t> </a:t>
          </a:r>
          <a:r>
            <a:rPr lang="en-US" sz="1800" kern="1200"/>
            <a:t>.</a:t>
          </a:r>
        </a:p>
      </dsp:txBody>
      <dsp:txXfrm>
        <a:off x="36609" y="3299157"/>
        <a:ext cx="6104298" cy="676715"/>
      </dsp:txXfrm>
    </dsp:sp>
    <dsp:sp modelId="{6AA1120B-01AB-4CD0-AD11-FA56874F5CB5}">
      <dsp:nvSpPr>
        <dsp:cNvPr id="0" name=""/>
        <dsp:cNvSpPr/>
      </dsp:nvSpPr>
      <dsp:spPr>
        <a:xfrm>
          <a:off x="0" y="4064322"/>
          <a:ext cx="6177516" cy="749933"/>
        </a:xfrm>
        <a:prstGeom prst="roundRect">
          <a:avLst/>
        </a:prstGeom>
        <a:solidFill>
          <a:schemeClr val="accent5">
            <a:hueOff val="1484817"/>
            <a:satOff val="6309"/>
            <a:lumOff val="-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No investor can affect prices through trading</a:t>
          </a:r>
          <a:r>
            <a:rPr lang="en-US" sz="1800" kern="1200"/>
            <a:t>.</a:t>
          </a:r>
        </a:p>
      </dsp:txBody>
      <dsp:txXfrm>
        <a:off x="36609" y="4100931"/>
        <a:ext cx="6104298" cy="676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6974A-E0BB-4660-8678-048A09F78061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92644-12EF-4C74-9A1C-D2B20EB3E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14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1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6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3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8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00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59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9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8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Thursday, January 2,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2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Thursday, January 2, 2025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7608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88" r:id="rId4"/>
    <p:sldLayoutId id="2147483689" r:id="rId5"/>
    <p:sldLayoutId id="2147483694" r:id="rId6"/>
    <p:sldLayoutId id="2147483690" r:id="rId7"/>
    <p:sldLayoutId id="2147483691" r:id="rId8"/>
    <p:sldLayoutId id="2147483692" r:id="rId9"/>
    <p:sldLayoutId id="2147483693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5">
                  <a:alpha val="35000"/>
                </a:schemeClr>
              </a:gs>
              <a:gs pos="100000">
                <a:schemeClr val="accent6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5BFA2B-D427-B15E-A7EF-386592B06C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13" r="11978" b="1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D117D07B-0BE7-5A45-83AA-62CCCAF3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825" y="2950387"/>
            <a:ext cx="3077044" cy="3531403"/>
          </a:xfrm>
        </p:spPr>
        <p:txBody>
          <a:bodyPr anchor="t">
            <a:normAutofit/>
          </a:bodyPr>
          <a:lstStyle/>
          <a:p>
            <a:pPr algn="r"/>
            <a:r>
              <a:rPr lang="tr-TR" sz="2000" dirty="0" err="1">
                <a:solidFill>
                  <a:schemeClr val="bg1"/>
                </a:solidFill>
              </a:rPr>
              <a:t>FInancIal</a:t>
            </a:r>
            <a:r>
              <a:rPr lang="tr-TR" sz="2000" dirty="0">
                <a:solidFill>
                  <a:schemeClr val="bg1"/>
                </a:solidFill>
              </a:rPr>
              <a:t> </a:t>
            </a:r>
            <a:r>
              <a:rPr lang="tr-TR" sz="2000" dirty="0" err="1">
                <a:solidFill>
                  <a:schemeClr val="bg1"/>
                </a:solidFill>
              </a:rPr>
              <a:t>Rısk</a:t>
            </a:r>
            <a:r>
              <a:rPr lang="tr-TR" sz="2000" dirty="0">
                <a:solidFill>
                  <a:schemeClr val="bg1"/>
                </a:solidFill>
              </a:rPr>
              <a:t> Management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7AF17CAF-2B00-7370-2950-7BB37765BC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026" y="525970"/>
            <a:ext cx="2937753" cy="1600225"/>
          </a:xfrm>
        </p:spPr>
        <p:txBody>
          <a:bodyPr anchor="b">
            <a:normAutofit/>
          </a:bodyPr>
          <a:lstStyle/>
          <a:p>
            <a:pPr algn="r"/>
            <a:r>
              <a:rPr lang="tr-TR" sz="1200" dirty="0" err="1">
                <a:solidFill>
                  <a:schemeClr val="bg1"/>
                </a:solidFill>
              </a:rPr>
              <a:t>Week</a:t>
            </a:r>
            <a:r>
              <a:rPr lang="tr-TR" sz="1200" dirty="0">
                <a:solidFill>
                  <a:schemeClr val="bg1"/>
                </a:solidFill>
              </a:rPr>
              <a:t> 10: </a:t>
            </a:r>
            <a:r>
              <a:rPr lang="tr-TR" sz="1200" dirty="0" err="1">
                <a:solidFill>
                  <a:schemeClr val="bg1"/>
                </a:solidFill>
              </a:rPr>
              <a:t>capıtal</a:t>
            </a:r>
            <a:r>
              <a:rPr lang="tr-TR" sz="1200" dirty="0">
                <a:solidFill>
                  <a:schemeClr val="bg1"/>
                </a:solidFill>
              </a:rPr>
              <a:t> </a:t>
            </a:r>
            <a:r>
              <a:rPr lang="tr-TR" sz="1200" dirty="0" err="1">
                <a:solidFill>
                  <a:schemeClr val="bg1"/>
                </a:solidFill>
              </a:rPr>
              <a:t>asset</a:t>
            </a:r>
            <a:r>
              <a:rPr lang="tr-TR" sz="1200" dirty="0">
                <a:solidFill>
                  <a:schemeClr val="bg1"/>
                </a:solidFill>
              </a:rPr>
              <a:t> </a:t>
            </a:r>
            <a:r>
              <a:rPr lang="tr-TR" sz="1200" dirty="0" err="1">
                <a:solidFill>
                  <a:schemeClr val="bg1"/>
                </a:solidFill>
              </a:rPr>
              <a:t>prıcıng</a:t>
            </a:r>
            <a:r>
              <a:rPr lang="tr-TR" sz="1200" dirty="0">
                <a:solidFill>
                  <a:schemeClr val="bg1"/>
                </a:solidFill>
              </a:rPr>
              <a:t> model(</a:t>
            </a:r>
            <a:r>
              <a:rPr lang="tr-TR" sz="1200" dirty="0" err="1">
                <a:solidFill>
                  <a:schemeClr val="bg1"/>
                </a:solidFill>
              </a:rPr>
              <a:t>capm</a:t>
            </a:r>
            <a:r>
              <a:rPr lang="tr-TR" sz="1200" dirty="0">
                <a:solidFill>
                  <a:schemeClr val="bg1"/>
                </a:solidFill>
              </a:rPr>
              <a:t>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11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47A77F6-1518-5FD6-4F4D-802FEEE9D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solutıon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62A32850-E596-FB11-2B7E-9DAE7C07CB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tr-TR" b="0" i="1" smtClean="0">
                        <a:latin typeface="Cambria Math" panose="02040503050406030204" pitchFamily="18" charset="0"/>
                      </a:rPr>
                      <m:t>𝑆h𝑎𝑟𝑝𝑒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𝑅𝑎𝑡𝑖𝑜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𝑅𝑓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0.30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0.10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0.12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/>
                  <a:t>=1.66</a:t>
                </a:r>
                <a:endParaRPr lang="en-US" dirty="0"/>
              </a:p>
            </p:txBody>
          </p:sp>
        </mc:Choice>
        <mc:Fallback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62A32850-E596-FB11-2B7E-9DAE7C07CB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675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27D3054-1350-7FC6-AE98-DC147F3F6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Treynor</a:t>
            </a:r>
            <a:r>
              <a:rPr lang="tr-TR" dirty="0"/>
              <a:t> </a:t>
            </a:r>
            <a:r>
              <a:rPr lang="tr-TR" dirty="0" err="1"/>
              <a:t>measure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E227A75F-2A9F-1B62-8542-DAD2B38985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r-TR" dirty="0"/>
                  <a:t>While </a:t>
                </a:r>
                <a:r>
                  <a:rPr lang="tr-TR" dirty="0" err="1"/>
                  <a:t>Sharpe</a:t>
                </a:r>
                <a:r>
                  <a:rPr lang="tr-TR" dirty="0"/>
                  <a:t> ratio </a:t>
                </a:r>
                <a:r>
                  <a:rPr lang="tr-TR" dirty="0" err="1"/>
                  <a:t>evaluates</a:t>
                </a:r>
                <a:r>
                  <a:rPr lang="tr-TR" dirty="0"/>
                  <a:t>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performance</a:t>
                </a:r>
                <a:r>
                  <a:rPr lang="tr-TR" dirty="0"/>
                  <a:t> of </a:t>
                </a:r>
                <a:r>
                  <a:rPr lang="tr-TR" dirty="0" err="1"/>
                  <a:t>portfolio</a:t>
                </a:r>
                <a:r>
                  <a:rPr lang="tr-TR" dirty="0"/>
                  <a:t> </a:t>
                </a:r>
                <a:r>
                  <a:rPr lang="tr-TR" dirty="0" err="1"/>
                  <a:t>with</a:t>
                </a:r>
                <a:r>
                  <a:rPr lang="tr-TR" dirty="0"/>
                  <a:t> total risk, </a:t>
                </a:r>
                <a:r>
                  <a:rPr lang="tr-TR" dirty="0" err="1"/>
                  <a:t>Treynor</a:t>
                </a:r>
                <a:r>
                  <a:rPr lang="tr-TR" dirty="0"/>
                  <a:t> </a:t>
                </a:r>
                <a:r>
                  <a:rPr lang="tr-TR" dirty="0" err="1"/>
                  <a:t>measures</a:t>
                </a:r>
                <a:r>
                  <a:rPr lang="tr-TR" dirty="0"/>
                  <a:t>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performance</a:t>
                </a:r>
                <a:r>
                  <a:rPr lang="tr-TR" dirty="0"/>
                  <a:t> </a:t>
                </a:r>
                <a:r>
                  <a:rPr lang="tr-TR" dirty="0" err="1"/>
                  <a:t>considering</a:t>
                </a:r>
                <a:r>
                  <a:rPr lang="tr-TR" dirty="0"/>
                  <a:t> </a:t>
                </a:r>
                <a:r>
                  <a:rPr lang="tr-TR" dirty="0" err="1"/>
                  <a:t>systematic</a:t>
                </a:r>
                <a:r>
                  <a:rPr lang="tr-TR" dirty="0"/>
                  <a:t> risk (beta)</a:t>
                </a:r>
              </a:p>
              <a:p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formula</a:t>
                </a:r>
                <a:r>
                  <a:rPr lang="tr-TR" dirty="0"/>
                  <a:t> is </a:t>
                </a:r>
                <a:r>
                  <a:rPr lang="tr-TR" dirty="0" err="1"/>
                  <a:t>given</a:t>
                </a:r>
                <a:r>
                  <a:rPr lang="tr-TR" dirty="0"/>
                  <a:t> </a:t>
                </a:r>
                <a:r>
                  <a:rPr lang="tr-TR" dirty="0" err="1"/>
                  <a:t>below</a:t>
                </a:r>
                <a:r>
                  <a:rPr lang="tr-TR" dirty="0"/>
                  <a:t>: </a:t>
                </a:r>
              </a:p>
              <a:p>
                <a:r>
                  <a:rPr lang="tr-TR" b="0" dirty="0" err="1"/>
                  <a:t>Treynor</a:t>
                </a:r>
                <a:r>
                  <a:rPr lang="tr-TR" b="0" dirty="0"/>
                  <a:t> </a:t>
                </a:r>
                <a:r>
                  <a:rPr lang="tr-TR" b="0" dirty="0" err="1"/>
                  <a:t>Measure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𝑅𝑓</m:t>
                        </m:r>
                      </m:num>
                      <m:den>
                        <m:r>
                          <a:rPr lang="tr-T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 err="1"/>
                  <a:t>Where</a:t>
                </a:r>
                <a:r>
                  <a:rPr lang="tr-TR" dirty="0"/>
                  <a:t>;</a:t>
                </a:r>
              </a:p>
              <a:p>
                <a:r>
                  <a:rPr lang="tr-TR" dirty="0"/>
                  <a:t>R</a:t>
                </a:r>
                <a:r>
                  <a:rPr lang="tr-TR" baseline="-25000" dirty="0"/>
                  <a:t>P</a:t>
                </a:r>
                <a:r>
                  <a:rPr lang="tr-TR" dirty="0"/>
                  <a:t>=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 of </a:t>
                </a:r>
                <a:r>
                  <a:rPr lang="tr-TR" dirty="0" err="1"/>
                  <a:t>portfolio</a:t>
                </a:r>
                <a:endParaRPr lang="tr-TR" dirty="0"/>
              </a:p>
              <a:p>
                <a:r>
                  <a:rPr lang="tr-TR" dirty="0" err="1"/>
                  <a:t>R</a:t>
                </a:r>
                <a:r>
                  <a:rPr lang="tr-TR" baseline="-25000" dirty="0" err="1"/>
                  <a:t>f</a:t>
                </a:r>
                <a:r>
                  <a:rPr lang="tr-TR" dirty="0"/>
                  <a:t>= Risk-</a:t>
                </a:r>
                <a:r>
                  <a:rPr lang="tr-TR" dirty="0" err="1"/>
                  <a:t>free</a:t>
                </a:r>
                <a:r>
                  <a:rPr lang="tr-TR" dirty="0"/>
                  <a:t> rate</a:t>
                </a:r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tr-TR" baseline="-25000" dirty="0"/>
                  <a:t>P</a:t>
                </a:r>
                <a:r>
                  <a:rPr lang="tr-TR" dirty="0"/>
                  <a:t>= Standard </a:t>
                </a:r>
                <a:r>
                  <a:rPr lang="tr-TR" dirty="0" err="1"/>
                  <a:t>deviation</a:t>
                </a:r>
                <a:r>
                  <a:rPr lang="tr-TR" dirty="0"/>
                  <a:t> of </a:t>
                </a:r>
                <a:r>
                  <a:rPr lang="tr-TR" dirty="0" err="1"/>
                  <a:t>portfolio</a:t>
                </a:r>
                <a:endParaRPr lang="tr-TR" dirty="0"/>
              </a:p>
              <a:p>
                <a:endParaRPr lang="tr-TR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E227A75F-2A9F-1B62-8542-DAD2B38985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29" t="-924" r="-774" b="-18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3225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9DF5E5-0A18-695E-2648-095F2BED6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Example-3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FF6D751-739F-B5C4-902C-1F5372C47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en-US" dirty="0"/>
              <a:t>beta of</a:t>
            </a:r>
            <a:r>
              <a:rPr lang="tr-TR" dirty="0"/>
              <a:t> a </a:t>
            </a:r>
            <a:r>
              <a:rPr lang="tr-TR" dirty="0" err="1"/>
              <a:t>portfolio</a:t>
            </a:r>
            <a:r>
              <a:rPr lang="tr-TR" dirty="0"/>
              <a:t> is</a:t>
            </a:r>
            <a:r>
              <a:rPr lang="en-US" dirty="0"/>
              <a:t> 1.5, risk-free rate is 10%</a:t>
            </a:r>
            <a:r>
              <a:rPr lang="tr-TR" dirty="0"/>
              <a:t>,</a:t>
            </a:r>
            <a:r>
              <a:rPr lang="en-US" dirty="0"/>
              <a:t> and the market rate of return is 20</a:t>
            </a:r>
            <a:r>
              <a:rPr lang="tr-TR" dirty="0"/>
              <a:t>%. </a:t>
            </a:r>
            <a:r>
              <a:rPr lang="tr-TR" dirty="0" err="1"/>
              <a:t>If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portfolio</a:t>
            </a:r>
            <a:r>
              <a:rPr lang="tr-TR" dirty="0"/>
              <a:t> </a:t>
            </a:r>
            <a:r>
              <a:rPr lang="tr-TR" dirty="0" err="1"/>
              <a:t>manager</a:t>
            </a:r>
            <a:r>
              <a:rPr lang="tr-TR" dirty="0"/>
              <a:t> </a:t>
            </a:r>
            <a:r>
              <a:rPr lang="tr-TR" dirty="0" err="1"/>
              <a:t>generates</a:t>
            </a:r>
            <a:r>
              <a:rPr lang="tr-TR" dirty="0"/>
              <a:t> a 30%, </a:t>
            </a:r>
            <a:r>
              <a:rPr lang="tr-TR" dirty="0" err="1"/>
              <a:t>what</a:t>
            </a:r>
            <a:r>
              <a:rPr lang="tr-TR" dirty="0"/>
              <a:t> is </a:t>
            </a:r>
            <a:r>
              <a:rPr lang="tr-TR" dirty="0" err="1"/>
              <a:t>Treynor</a:t>
            </a:r>
            <a:r>
              <a:rPr lang="tr-TR" dirty="0"/>
              <a:t> </a:t>
            </a:r>
            <a:r>
              <a:rPr lang="tr-TR" dirty="0" err="1"/>
              <a:t>Measure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portfolio</a:t>
            </a:r>
            <a:r>
              <a:rPr lang="tr-TR" dirty="0"/>
              <a:t>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057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1598BB9-A509-B3F9-6160-E385314E6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solutıon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337DE54-08C4-F247-A0CA-A79881BED1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r-TR" b="0" dirty="0"/>
                  <a:t>Treynor </a:t>
                </a:r>
                <a:r>
                  <a:rPr lang="tr-TR" b="0" dirty="0" err="1"/>
                  <a:t>Measure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𝑅𝑓</m:t>
                        </m:r>
                      </m:num>
                      <m:den>
                        <m:r>
                          <a:rPr lang="tr-T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/>
                  <a:t>=</a:t>
                </a:r>
                <a:r>
                  <a:rPr lang="tr-TR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0.30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0.10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/>
                  <a:t>=0.13</a:t>
                </a:r>
                <a:endParaRPr lang="en-US" dirty="0"/>
              </a:p>
            </p:txBody>
          </p:sp>
        </mc:Choice>
        <mc:Fallback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337DE54-08C4-F247-A0CA-A79881BED1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5677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4201B32-265A-4010-4B8A-59044C978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Jensen’s</a:t>
            </a:r>
            <a:r>
              <a:rPr lang="tr-TR" dirty="0"/>
              <a:t> alpha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FE31FDF-5DD5-6483-442B-EFD05D380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Jensen’s</a:t>
            </a:r>
            <a:r>
              <a:rPr lang="tr-TR" dirty="0"/>
              <a:t> alpha </a:t>
            </a:r>
            <a:r>
              <a:rPr lang="tr-TR" dirty="0" err="1"/>
              <a:t>measures</a:t>
            </a:r>
            <a:r>
              <a:rPr lang="en-US" dirty="0"/>
              <a:t> the excess return generated by the portfolio over the expected return</a:t>
            </a:r>
            <a:r>
              <a:rPr lang="tr-TR" dirty="0"/>
              <a:t> </a:t>
            </a:r>
            <a:r>
              <a:rPr lang="en-US" dirty="0"/>
              <a:t>predicted </a:t>
            </a:r>
            <a:r>
              <a:rPr lang="tr-TR" dirty="0"/>
              <a:t>by </a:t>
            </a:r>
            <a:r>
              <a:rPr lang="tr-TR" dirty="0" err="1"/>
              <a:t>using</a:t>
            </a:r>
            <a:r>
              <a:rPr lang="tr-TR" dirty="0"/>
              <a:t> </a:t>
            </a:r>
            <a:r>
              <a:rPr lang="en-US" dirty="0"/>
              <a:t>CAPM. </a:t>
            </a:r>
            <a:endParaRPr lang="tr-TR" dirty="0"/>
          </a:p>
          <a:p>
            <a:r>
              <a:rPr lang="pt-BR" dirty="0"/>
              <a:t>Alpha = R</a:t>
            </a:r>
            <a:r>
              <a:rPr lang="tr-TR" baseline="-25000" dirty="0"/>
              <a:t>P</a:t>
            </a:r>
            <a:r>
              <a:rPr lang="pt-BR" dirty="0"/>
              <a:t>- </a:t>
            </a:r>
            <a:r>
              <a:rPr lang="tr-TR" dirty="0"/>
              <a:t>[</a:t>
            </a:r>
            <a:r>
              <a:rPr lang="pt-BR" dirty="0" err="1"/>
              <a:t>R</a:t>
            </a:r>
            <a:r>
              <a:rPr lang="pt-BR" baseline="-25000" dirty="0" err="1"/>
              <a:t>f</a:t>
            </a:r>
            <a:r>
              <a:rPr lang="pt-BR" baseline="-25000" dirty="0"/>
              <a:t> </a:t>
            </a:r>
            <a:r>
              <a:rPr lang="pt-BR" dirty="0"/>
              <a:t>+𝛽</a:t>
            </a:r>
            <a:r>
              <a:rPr lang="tr-TR" baseline="-25000" dirty="0"/>
              <a:t>P</a:t>
            </a:r>
            <a:r>
              <a:rPr lang="pt-BR" dirty="0"/>
              <a:t>(R</a:t>
            </a:r>
            <a:r>
              <a:rPr lang="tr-TR" baseline="-25000" dirty="0"/>
              <a:t>M</a:t>
            </a:r>
            <a:r>
              <a:rPr lang="pt-BR" dirty="0"/>
              <a:t> - R</a:t>
            </a:r>
            <a:r>
              <a:rPr lang="tr-TR" baseline="-25000" dirty="0"/>
              <a:t>f</a:t>
            </a:r>
            <a:r>
              <a:rPr lang="pt-BR" dirty="0"/>
              <a:t>)</a:t>
            </a:r>
            <a:r>
              <a:rPr lang="tr-TR" dirty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24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478105A-EC3E-5C66-6AC6-D84AE9F77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Example-4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EC3BC38-BBDF-EF71-82BB-00E22A58E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en-US" dirty="0"/>
              <a:t>beta of</a:t>
            </a:r>
            <a:r>
              <a:rPr lang="tr-TR" dirty="0"/>
              <a:t> a </a:t>
            </a:r>
            <a:r>
              <a:rPr lang="tr-TR" dirty="0" err="1"/>
              <a:t>portfolio</a:t>
            </a:r>
            <a:r>
              <a:rPr lang="tr-TR" dirty="0"/>
              <a:t> is</a:t>
            </a:r>
            <a:r>
              <a:rPr lang="en-US" dirty="0"/>
              <a:t> 1.5, risk-free rate is 10%</a:t>
            </a:r>
            <a:r>
              <a:rPr lang="tr-TR" dirty="0"/>
              <a:t>,</a:t>
            </a:r>
            <a:r>
              <a:rPr lang="en-US" dirty="0"/>
              <a:t> and the market rate of return is 20</a:t>
            </a:r>
            <a:r>
              <a:rPr lang="tr-TR" dirty="0"/>
              <a:t>%. </a:t>
            </a:r>
            <a:r>
              <a:rPr lang="tr-TR" dirty="0" err="1"/>
              <a:t>If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portfolio</a:t>
            </a:r>
            <a:r>
              <a:rPr lang="tr-TR" dirty="0"/>
              <a:t> </a:t>
            </a:r>
            <a:r>
              <a:rPr lang="tr-TR" dirty="0" err="1"/>
              <a:t>manager</a:t>
            </a:r>
            <a:r>
              <a:rPr lang="tr-TR" dirty="0"/>
              <a:t> </a:t>
            </a:r>
            <a:r>
              <a:rPr lang="tr-TR" dirty="0" err="1"/>
              <a:t>generates</a:t>
            </a:r>
            <a:r>
              <a:rPr lang="tr-TR" dirty="0"/>
              <a:t> a 30%, </a:t>
            </a:r>
            <a:r>
              <a:rPr lang="tr-TR" dirty="0" err="1"/>
              <a:t>what</a:t>
            </a:r>
            <a:r>
              <a:rPr lang="tr-TR" dirty="0"/>
              <a:t> is alpha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portfolio</a:t>
            </a:r>
            <a:r>
              <a:rPr lang="tr-TR" dirty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385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D400AAB-DC3C-949C-5A28-FA52CDB5B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solutıon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250996D-5B64-8C55-264E-0BCCF84E5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Alpha = R</a:t>
            </a:r>
            <a:r>
              <a:rPr lang="tr-TR" baseline="-25000" dirty="0"/>
              <a:t>P</a:t>
            </a:r>
            <a:r>
              <a:rPr lang="pt-BR" dirty="0"/>
              <a:t>- </a:t>
            </a:r>
            <a:r>
              <a:rPr lang="tr-TR" dirty="0"/>
              <a:t>[</a:t>
            </a:r>
            <a:r>
              <a:rPr lang="pt-BR" dirty="0" err="1"/>
              <a:t>R</a:t>
            </a:r>
            <a:r>
              <a:rPr lang="pt-BR" baseline="-25000" dirty="0" err="1"/>
              <a:t>f</a:t>
            </a:r>
            <a:r>
              <a:rPr lang="pt-BR" baseline="-25000" dirty="0"/>
              <a:t> </a:t>
            </a:r>
            <a:r>
              <a:rPr lang="pt-BR" dirty="0"/>
              <a:t>+𝛽</a:t>
            </a:r>
            <a:r>
              <a:rPr lang="tr-TR" baseline="-25000" dirty="0"/>
              <a:t>P</a:t>
            </a:r>
            <a:r>
              <a:rPr lang="pt-BR" dirty="0"/>
              <a:t>(R</a:t>
            </a:r>
            <a:r>
              <a:rPr lang="tr-TR" baseline="-25000" dirty="0"/>
              <a:t>M</a:t>
            </a:r>
            <a:r>
              <a:rPr lang="pt-BR" dirty="0"/>
              <a:t> - R</a:t>
            </a:r>
            <a:r>
              <a:rPr lang="tr-TR" baseline="-25000" dirty="0"/>
              <a:t>f</a:t>
            </a:r>
            <a:r>
              <a:rPr lang="pt-BR" dirty="0"/>
              <a:t>)</a:t>
            </a:r>
            <a:r>
              <a:rPr lang="tr-TR" dirty="0"/>
              <a:t>]</a:t>
            </a:r>
          </a:p>
          <a:p>
            <a:r>
              <a:rPr lang="tr-TR" dirty="0"/>
              <a:t>0.30-[0.10+1.5(0.20-0.10)</a:t>
            </a:r>
          </a:p>
          <a:p>
            <a:r>
              <a:rPr lang="tr-TR" dirty="0"/>
              <a:t>0.05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707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6BED1CB-DE7A-A285-ADD6-60454AA24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example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475CB90-4D59-F9BB-3FB9-3DAE8AA9A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risk-free rate is 6%, and the expected market return is 15%.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current</a:t>
            </a:r>
            <a:r>
              <a:rPr lang="tr-TR" dirty="0"/>
              <a:t> </a:t>
            </a:r>
            <a:r>
              <a:rPr lang="tr-TR" dirty="0" err="1"/>
              <a:t>price</a:t>
            </a:r>
            <a:r>
              <a:rPr lang="tr-TR" dirty="0"/>
              <a:t> of a</a:t>
            </a:r>
            <a:r>
              <a:rPr lang="en-US" dirty="0"/>
              <a:t> stock</a:t>
            </a:r>
            <a:r>
              <a:rPr lang="tr-TR" dirty="0"/>
              <a:t> is $25</a:t>
            </a:r>
            <a:r>
              <a:rPr lang="en-US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its</a:t>
            </a:r>
            <a:r>
              <a:rPr lang="tr-TR" dirty="0"/>
              <a:t> </a:t>
            </a:r>
            <a:r>
              <a:rPr lang="en-US" dirty="0"/>
              <a:t>beta </a:t>
            </a:r>
            <a:r>
              <a:rPr lang="tr-TR" dirty="0"/>
              <a:t>is </a:t>
            </a:r>
            <a:r>
              <a:rPr lang="en-US" dirty="0"/>
              <a:t>1.2</a:t>
            </a:r>
            <a:r>
              <a:rPr lang="tr-TR" dirty="0"/>
              <a:t>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stock</a:t>
            </a:r>
            <a:r>
              <a:rPr lang="en-US" dirty="0"/>
              <a:t> will pay a $1 dividend at the end of the year. </a:t>
            </a:r>
            <a:r>
              <a:rPr lang="tr-TR" dirty="0" err="1"/>
              <a:t>If</a:t>
            </a:r>
            <a:r>
              <a:rPr lang="tr-TR" dirty="0"/>
              <a:t> </a:t>
            </a:r>
            <a:r>
              <a:rPr lang="tr-TR" dirty="0" err="1"/>
              <a:t>forecasted</a:t>
            </a:r>
            <a:r>
              <a:rPr lang="tr-TR" dirty="0"/>
              <a:t> </a:t>
            </a:r>
            <a:r>
              <a:rPr lang="en-US" dirty="0"/>
              <a:t>stock</a:t>
            </a:r>
            <a:r>
              <a:rPr lang="tr-TR" dirty="0"/>
              <a:t> </a:t>
            </a:r>
            <a:r>
              <a:rPr lang="tr-TR" dirty="0" err="1"/>
              <a:t>price</a:t>
            </a:r>
            <a:r>
              <a:rPr lang="en-US" dirty="0"/>
              <a:t>  </a:t>
            </a:r>
            <a:r>
              <a:rPr lang="tr-TR" dirty="0"/>
              <a:t>is </a:t>
            </a:r>
            <a:r>
              <a:rPr lang="en-US" dirty="0"/>
              <a:t>$30 at year-end, </a:t>
            </a:r>
            <a:r>
              <a:rPr lang="tr-TR" dirty="0"/>
              <a:t>is it </a:t>
            </a:r>
            <a:r>
              <a:rPr lang="tr-TR" dirty="0" err="1"/>
              <a:t>currently</a:t>
            </a:r>
            <a:r>
              <a:rPr lang="tr-TR" dirty="0"/>
              <a:t> </a:t>
            </a:r>
            <a:r>
              <a:rPr lang="tr-TR" dirty="0" err="1"/>
              <a:t>overvalued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undervalued</a:t>
            </a:r>
            <a:r>
              <a:rPr lang="tr-TR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64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069D69E-44F7-9478-3BE9-ACAD0337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solutıon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72C3EF01-6861-DD69-05FC-95CD054F21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r-TR" dirty="0"/>
                  <a:t>Forecasted </a:t>
                </a:r>
                <a:r>
                  <a:rPr lang="tr-TR" dirty="0" err="1"/>
                  <a:t>return</a:t>
                </a:r>
                <a:r>
                  <a:rPr lang="tr-TR" dirty="0"/>
                  <a:t> </a:t>
                </a:r>
                <a:r>
                  <a:rPr lang="tr-TR" dirty="0" err="1"/>
                  <a:t>will</a:t>
                </a:r>
                <a:r>
                  <a:rPr lang="tr-TR" dirty="0"/>
                  <a:t> be </a:t>
                </a:r>
                <a:r>
                  <a:rPr lang="tr-TR" dirty="0" err="1"/>
                  <a:t>determined</a:t>
                </a:r>
                <a:r>
                  <a:rPr lang="tr-TR" dirty="0"/>
                  <a:t> </a:t>
                </a:r>
                <a:r>
                  <a:rPr lang="tr-TR" dirty="0" err="1"/>
                  <a:t>through</a:t>
                </a:r>
                <a:r>
                  <a:rPr lang="tr-TR" dirty="0"/>
                  <a:t> holding </a:t>
                </a:r>
                <a:r>
                  <a:rPr lang="tr-TR" dirty="0" err="1"/>
                  <a:t>period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endParaRPr lang="tr-TR" dirty="0"/>
              </a:p>
              <a:p>
                <a:r>
                  <a:rPr lang="tr-TR" dirty="0"/>
                  <a:t>HPR=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30+1−25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/>
                  <a:t>HPR=0.24</a:t>
                </a:r>
              </a:p>
              <a:p>
                <a:r>
                  <a:rPr lang="tr-TR" dirty="0" err="1"/>
                  <a:t>Expected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 </a:t>
                </a:r>
                <a:r>
                  <a:rPr lang="tr-TR" dirty="0" err="1"/>
                  <a:t>according</a:t>
                </a:r>
                <a:r>
                  <a:rPr lang="tr-TR" dirty="0"/>
                  <a:t> </a:t>
                </a:r>
                <a:r>
                  <a:rPr lang="tr-TR" dirty="0" err="1"/>
                  <a:t>to</a:t>
                </a:r>
                <a:r>
                  <a:rPr lang="tr-TR" dirty="0"/>
                  <a:t> CAPM;</a:t>
                </a:r>
              </a:p>
              <a:p>
                <a:r>
                  <a:rPr lang="tr-TR" dirty="0"/>
                  <a:t>0.06+1.2(0.15-0.06)</a:t>
                </a:r>
              </a:p>
              <a:p>
                <a:r>
                  <a:rPr lang="tr-TR" dirty="0"/>
                  <a:t>=0.168</a:t>
                </a:r>
              </a:p>
              <a:p>
                <a:r>
                  <a:rPr lang="tr-TR" dirty="0" err="1"/>
                  <a:t>Forecasted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 </a:t>
                </a:r>
                <a:r>
                  <a:rPr lang="tr-TR" dirty="0" err="1"/>
                  <a:t>exceeds</a:t>
                </a:r>
                <a:r>
                  <a:rPr lang="tr-TR" dirty="0"/>
                  <a:t> </a:t>
                </a:r>
                <a:r>
                  <a:rPr lang="tr-TR" dirty="0" err="1"/>
                  <a:t>expected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. </a:t>
                </a:r>
                <a:r>
                  <a:rPr lang="tr-TR" dirty="0" err="1"/>
                  <a:t>Thus</a:t>
                </a:r>
                <a:r>
                  <a:rPr lang="tr-TR" dirty="0"/>
                  <a:t>,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stock</a:t>
                </a:r>
                <a:r>
                  <a:rPr lang="tr-TR" dirty="0"/>
                  <a:t> is </a:t>
                </a:r>
                <a:r>
                  <a:rPr lang="tr-TR" dirty="0" err="1"/>
                  <a:t>undervalued</a:t>
                </a:r>
                <a:r>
                  <a:rPr lang="tr-TR" dirty="0"/>
                  <a:t>.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stock</a:t>
                </a:r>
                <a:r>
                  <a:rPr lang="tr-TR" dirty="0"/>
                  <a:t> is </a:t>
                </a:r>
                <a:r>
                  <a:rPr lang="tr-TR" dirty="0" err="1"/>
                  <a:t>above</a:t>
                </a:r>
                <a:r>
                  <a:rPr lang="tr-TR" dirty="0"/>
                  <a:t> </a:t>
                </a:r>
                <a:r>
                  <a:rPr lang="tr-TR" dirty="0" err="1"/>
                  <a:t>security</a:t>
                </a:r>
                <a:r>
                  <a:rPr lang="tr-TR" dirty="0"/>
                  <a:t> market </a:t>
                </a:r>
                <a:r>
                  <a:rPr lang="tr-TR" dirty="0" err="1"/>
                  <a:t>line</a:t>
                </a:r>
                <a:r>
                  <a:rPr lang="tr-TR" dirty="0"/>
                  <a:t>.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72C3EF01-6861-DD69-05FC-95CD054F21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29" t="-924" b="-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985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D235613F-7ABC-42EF-73D4-E73C459C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4911393" cy="1556724"/>
          </a:xfr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Example-3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1BD685DC-FAD3-ECDC-649F-FE9AEF6A6808}"/>
              </a:ext>
            </a:extLst>
          </p:cNvPr>
          <p:cNvSpPr txBox="1"/>
          <p:nvPr/>
        </p:nvSpPr>
        <p:spPr>
          <a:xfrm>
            <a:off x="1371601" y="2345635"/>
            <a:ext cx="4911392" cy="358394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table</a:t>
            </a:r>
            <a:r>
              <a:rPr lang="tr-TR" sz="1600" dirty="0"/>
              <a:t> </a:t>
            </a:r>
            <a:r>
              <a:rPr lang="tr-TR" sz="1600" dirty="0" err="1"/>
              <a:t>indicates</a:t>
            </a:r>
            <a:r>
              <a:rPr lang="tr-TR" sz="1600" dirty="0"/>
              <a:t>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monthly</a:t>
            </a:r>
            <a:r>
              <a:rPr lang="tr-TR" sz="1600" dirty="0"/>
              <a:t> </a:t>
            </a:r>
            <a:r>
              <a:rPr lang="tr-TR" sz="1600" dirty="0" err="1"/>
              <a:t>returns</a:t>
            </a:r>
            <a:r>
              <a:rPr lang="tr-TR" sz="1600" dirty="0"/>
              <a:t> of Koç Holding </a:t>
            </a:r>
            <a:r>
              <a:rPr lang="tr-TR" sz="1600" dirty="0" err="1"/>
              <a:t>and</a:t>
            </a:r>
            <a:r>
              <a:rPr lang="tr-TR" sz="1600" dirty="0"/>
              <a:t> BIST100 Index. </a:t>
            </a:r>
          </a:p>
          <a:p>
            <a:pPr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Calculate </a:t>
            </a:r>
            <a:r>
              <a:rPr lang="tr-TR" sz="1600" dirty="0"/>
              <a:t>Koç Holding Beta. </a:t>
            </a:r>
          </a:p>
          <a:p>
            <a:pPr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1600" dirty="0" err="1"/>
              <a:t>Evaluate</a:t>
            </a:r>
            <a:r>
              <a:rPr lang="tr-TR" sz="1600" dirty="0"/>
              <a:t> Beta</a:t>
            </a:r>
            <a:endParaRPr lang="en-US" sz="1600" dirty="0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İçerik Yer Tutucusu 6">
            <a:extLst>
              <a:ext uri="{FF2B5EF4-FFF2-40B4-BE49-F238E27FC236}">
                <a16:creationId xmlns:a16="http://schemas.microsoft.com/office/drawing/2014/main" id="{3CFA7610-A507-6BE3-6A6E-EAB4F1FFDC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981535"/>
              </p:ext>
            </p:extLst>
          </p:nvPr>
        </p:nvGraphicFramePr>
        <p:xfrm>
          <a:off x="6644639" y="1815989"/>
          <a:ext cx="5090169" cy="2754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199">
                  <a:extLst>
                    <a:ext uri="{9D8B030D-6E8A-4147-A177-3AD203B41FA5}">
                      <a16:colId xmlns:a16="http://schemas.microsoft.com/office/drawing/2014/main" val="146947068"/>
                    </a:ext>
                  </a:extLst>
                </a:gridCol>
                <a:gridCol w="301786">
                  <a:extLst>
                    <a:ext uri="{9D8B030D-6E8A-4147-A177-3AD203B41FA5}">
                      <a16:colId xmlns:a16="http://schemas.microsoft.com/office/drawing/2014/main" val="1476855098"/>
                    </a:ext>
                  </a:extLst>
                </a:gridCol>
                <a:gridCol w="301786">
                  <a:extLst>
                    <a:ext uri="{9D8B030D-6E8A-4147-A177-3AD203B41FA5}">
                      <a16:colId xmlns:a16="http://schemas.microsoft.com/office/drawing/2014/main" val="4042106407"/>
                    </a:ext>
                  </a:extLst>
                </a:gridCol>
                <a:gridCol w="301786">
                  <a:extLst>
                    <a:ext uri="{9D8B030D-6E8A-4147-A177-3AD203B41FA5}">
                      <a16:colId xmlns:a16="http://schemas.microsoft.com/office/drawing/2014/main" val="128212215"/>
                    </a:ext>
                  </a:extLst>
                </a:gridCol>
                <a:gridCol w="301786">
                  <a:extLst>
                    <a:ext uri="{9D8B030D-6E8A-4147-A177-3AD203B41FA5}">
                      <a16:colId xmlns:a16="http://schemas.microsoft.com/office/drawing/2014/main" val="3518350545"/>
                    </a:ext>
                  </a:extLst>
                </a:gridCol>
                <a:gridCol w="366192">
                  <a:extLst>
                    <a:ext uri="{9D8B030D-6E8A-4147-A177-3AD203B41FA5}">
                      <a16:colId xmlns:a16="http://schemas.microsoft.com/office/drawing/2014/main" val="2632267758"/>
                    </a:ext>
                  </a:extLst>
                </a:gridCol>
                <a:gridCol w="446941">
                  <a:extLst>
                    <a:ext uri="{9D8B030D-6E8A-4147-A177-3AD203B41FA5}">
                      <a16:colId xmlns:a16="http://schemas.microsoft.com/office/drawing/2014/main" val="2092316585"/>
                    </a:ext>
                  </a:extLst>
                </a:gridCol>
                <a:gridCol w="341199">
                  <a:extLst>
                    <a:ext uri="{9D8B030D-6E8A-4147-A177-3AD203B41FA5}">
                      <a16:colId xmlns:a16="http://schemas.microsoft.com/office/drawing/2014/main" val="3776431693"/>
                    </a:ext>
                  </a:extLst>
                </a:gridCol>
                <a:gridCol w="407529">
                  <a:extLst>
                    <a:ext uri="{9D8B030D-6E8A-4147-A177-3AD203B41FA5}">
                      <a16:colId xmlns:a16="http://schemas.microsoft.com/office/drawing/2014/main" val="3676856031"/>
                    </a:ext>
                  </a:extLst>
                </a:gridCol>
                <a:gridCol w="407529">
                  <a:extLst>
                    <a:ext uri="{9D8B030D-6E8A-4147-A177-3AD203B41FA5}">
                      <a16:colId xmlns:a16="http://schemas.microsoft.com/office/drawing/2014/main" val="2493799150"/>
                    </a:ext>
                  </a:extLst>
                </a:gridCol>
                <a:gridCol w="407529">
                  <a:extLst>
                    <a:ext uri="{9D8B030D-6E8A-4147-A177-3AD203B41FA5}">
                      <a16:colId xmlns:a16="http://schemas.microsoft.com/office/drawing/2014/main" val="1869267705"/>
                    </a:ext>
                  </a:extLst>
                </a:gridCol>
                <a:gridCol w="407529">
                  <a:extLst>
                    <a:ext uri="{9D8B030D-6E8A-4147-A177-3AD203B41FA5}">
                      <a16:colId xmlns:a16="http://schemas.microsoft.com/office/drawing/2014/main" val="2497534376"/>
                    </a:ext>
                  </a:extLst>
                </a:gridCol>
                <a:gridCol w="310437">
                  <a:extLst>
                    <a:ext uri="{9D8B030D-6E8A-4147-A177-3AD203B41FA5}">
                      <a16:colId xmlns:a16="http://schemas.microsoft.com/office/drawing/2014/main" val="3264411196"/>
                    </a:ext>
                  </a:extLst>
                </a:gridCol>
                <a:gridCol w="446941">
                  <a:extLst>
                    <a:ext uri="{9D8B030D-6E8A-4147-A177-3AD203B41FA5}">
                      <a16:colId xmlns:a16="http://schemas.microsoft.com/office/drawing/2014/main" val="2447590200"/>
                    </a:ext>
                  </a:extLst>
                </a:gridCol>
              </a:tblGrid>
              <a:tr h="117671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tr-TR" sz="600" u="none" strike="noStrike">
                          <a:effectLst/>
                        </a:rPr>
                        <a:t>kchol</a:t>
                      </a:r>
                      <a:endParaRPr lang="tr-TR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237" marR="3237" marT="323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tr-TR" sz="600" u="none" strike="noStrike">
                          <a:effectLst/>
                        </a:rPr>
                        <a:t>xu100</a:t>
                      </a:r>
                      <a:endParaRPr lang="tr-TR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237" marR="3237" marT="323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70484"/>
                  </a:ext>
                </a:extLst>
              </a:tr>
              <a:tr h="117671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Date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Price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Open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High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Low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Vol.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Change %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Date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Price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Open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High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Low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Vol.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Change % 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2199310553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Dec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178.6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195.3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202.9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178.5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356.19M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-10.92%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Dec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9,830.56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9,602.31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10,276.73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9,562.36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73.27B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1.85%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1116717314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Nov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200.5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169.7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207.8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160.2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425.14M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18.64%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Nov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9,652.00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8,888.51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9,744.57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8,566.62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68.69B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8.89%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3166841075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Oct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169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189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189.9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168.7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302.02M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-10.20%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Oct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8,863.88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9,673.56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9,680.84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8,642.18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55.41B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-8.30%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3308347010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Sep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188.2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187.4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196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168.3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317.53M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1.02%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Sep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9,665.78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9,879.82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10,159.21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9,274.55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56.58B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-1.70%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624670639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Aug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186.3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218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220.7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180.2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311.57M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-13.39%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Aug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9,833.22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10,751.99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10,880.04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9,523.25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52.61B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-7.57%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283594636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Jul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215.1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229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238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213.8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302.24M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-5.16%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Jul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10,638.58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10,714.07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11,252.11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10,254.36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57.71B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-0.09%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3924166806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Jun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226.8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237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237.6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208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300.06M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-4.79%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Jun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10,647.91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10,443.16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10,824.21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9,958.11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39.31B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2.38%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1608144145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May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238.2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228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270.75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227.7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337.73M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5.35%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May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10,400.48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10,097.39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11,088.01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10,036.41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65.67B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3.53%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1973024995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Apr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226.1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198.85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229.7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193.36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266.13M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17.87%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Apr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10,045.74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9,234.48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10,132.88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8,903.17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52.72B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9.88%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26086196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Mar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191.82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162.64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203.47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157.54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335.01M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18.43%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Mar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9,142.40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9,218.30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9,368.51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8,695.39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58.70B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-0.56%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265354906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Feb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161.97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155.04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170.73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155.04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291.15M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4.67%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Feb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9,193.69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8,514.47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9,450.48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8,514.47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72.96B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8.20%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2358685510"/>
                  </a:ext>
                </a:extLst>
              </a:tr>
              <a:tr h="209955"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Jan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154.75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137.03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158.41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133.37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369.46M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9.13%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600" u="none" strike="noStrike">
                          <a:effectLst/>
                        </a:rPr>
                        <a:t>Jan 01, 2024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8,496.66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7,542.25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8,577.35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7,386.99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600" u="none" strike="noStrike">
                          <a:effectLst/>
                        </a:rPr>
                        <a:t>57.71B</a:t>
                      </a:r>
                      <a:endParaRPr lang="tr-TR" sz="600" b="0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tr-TR" sz="600" u="none" strike="noStrike">
                          <a:effectLst/>
                        </a:rPr>
                        <a:t>13.74%</a:t>
                      </a:r>
                      <a:endParaRPr lang="tr-TR" sz="600" b="1" i="0" u="none" strike="noStrike">
                        <a:solidFill>
                          <a:srgbClr val="232526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3237" marR="3237" marT="3237" marB="0" anchor="ctr"/>
                </a:tc>
                <a:extLst>
                  <a:ext uri="{0D108BD9-81ED-4DB2-BD59-A6C34878D82A}">
                    <a16:rowId xmlns:a16="http://schemas.microsoft.com/office/drawing/2014/main" val="676276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78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C5CC17-FF17-43CF-B073-D9051465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BE2DDC-0D14-44E6-A1AB-2EEC09507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7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543D98-0AA2-43B4-B508-DC1DB7F3D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2414" y="1406060"/>
            <a:ext cx="6857572" cy="4045450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723C1D-9A1A-465B-8164-483BF5426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98889" y="3617790"/>
            <a:ext cx="2453337" cy="4027079"/>
          </a:xfrm>
          <a:prstGeom prst="rect">
            <a:avLst/>
          </a:prstGeom>
          <a:gradFill>
            <a:gsLst>
              <a:gs pos="2000">
                <a:schemeClr val="accent5">
                  <a:alpha val="35000"/>
                </a:schemeClr>
              </a:gs>
              <a:gs pos="67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6680484-5F73-4078-85C2-415205B1A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30441" y="1644149"/>
            <a:ext cx="4384532" cy="4196758"/>
          </a:xfrm>
          <a:custGeom>
            <a:avLst/>
            <a:gdLst>
              <a:gd name="connsiteX0" fmla="*/ 44539 w 4384532"/>
              <a:gd name="connsiteY0" fmla="*/ 2446310 h 4196758"/>
              <a:gd name="connsiteX1" fmla="*/ 0 w 4384532"/>
              <a:gd name="connsiteY1" fmla="*/ 2004492 h 4196758"/>
              <a:gd name="connsiteX2" fmla="*/ 500607 w 4384532"/>
              <a:gd name="connsiteY2" fmla="*/ 610007 h 4196758"/>
              <a:gd name="connsiteX3" fmla="*/ 589546 w 4384532"/>
              <a:gd name="connsiteY3" fmla="*/ 512149 h 4196758"/>
              <a:gd name="connsiteX4" fmla="*/ 3077760 w 4384532"/>
              <a:gd name="connsiteY4" fmla="*/ 0 h 4196758"/>
              <a:gd name="connsiteX5" fmla="*/ 3237230 w 4384532"/>
              <a:gd name="connsiteY5" fmla="*/ 76821 h 4196758"/>
              <a:gd name="connsiteX6" fmla="*/ 4384532 w 4384532"/>
              <a:gd name="connsiteY6" fmla="*/ 2004492 h 4196758"/>
              <a:gd name="connsiteX7" fmla="*/ 2192266 w 4384532"/>
              <a:gd name="connsiteY7" fmla="*/ 4196758 h 4196758"/>
              <a:gd name="connsiteX8" fmla="*/ 44539 w 4384532"/>
              <a:gd name="connsiteY8" fmla="*/ 2446310 h 419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84532" h="4196758">
                <a:moveTo>
                  <a:pt x="44539" y="2446310"/>
                </a:moveTo>
                <a:cubicBezTo>
                  <a:pt x="15336" y="2303599"/>
                  <a:pt x="0" y="2155836"/>
                  <a:pt x="0" y="2004492"/>
                </a:cubicBezTo>
                <a:cubicBezTo>
                  <a:pt x="0" y="1474787"/>
                  <a:pt x="187867" y="988960"/>
                  <a:pt x="500607" y="610007"/>
                </a:cubicBezTo>
                <a:lnTo>
                  <a:pt x="589546" y="512149"/>
                </a:lnTo>
                <a:lnTo>
                  <a:pt x="3077760" y="0"/>
                </a:lnTo>
                <a:lnTo>
                  <a:pt x="3237230" y="76821"/>
                </a:lnTo>
                <a:cubicBezTo>
                  <a:pt x="3920615" y="448057"/>
                  <a:pt x="4384532" y="1172098"/>
                  <a:pt x="4384532" y="2004492"/>
                </a:cubicBezTo>
                <a:cubicBezTo>
                  <a:pt x="4384532" y="3215247"/>
                  <a:pt x="3403021" y="4196758"/>
                  <a:pt x="2192266" y="4196758"/>
                </a:cubicBezTo>
                <a:cubicBezTo>
                  <a:pt x="1132855" y="4196758"/>
                  <a:pt x="248960" y="3445288"/>
                  <a:pt x="44539" y="2446310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A7CA7DE-7120-04EF-05DD-361B990F0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1028701"/>
            <a:ext cx="3248863" cy="3020785"/>
          </a:xfrm>
        </p:spPr>
        <p:txBody>
          <a:bodyPr>
            <a:normAutofit/>
          </a:bodyPr>
          <a:lstStyle/>
          <a:p>
            <a:pPr algn="r"/>
            <a:r>
              <a:rPr lang="tr-TR" sz="3000">
                <a:solidFill>
                  <a:schemeClr val="bg1"/>
                </a:solidFill>
              </a:rPr>
              <a:t>Defınıtıon of Capm</a:t>
            </a:r>
            <a:endParaRPr lang="en-US" sz="30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E02B580F-A30A-BC12-C0F8-A158B5373B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77409" y="1028702"/>
                <a:ext cx="6273972" cy="484346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700" dirty="0"/>
                  <a:t>The capital asset pricing model </a:t>
                </a:r>
                <a:r>
                  <a:rPr lang="tr-TR" sz="1700" dirty="0" err="1"/>
                  <a:t>estimates</a:t>
                </a:r>
                <a:r>
                  <a:rPr lang="tr-TR" sz="1700" dirty="0"/>
                  <a:t> </a:t>
                </a:r>
                <a:r>
                  <a:rPr lang="en-US" sz="1700" dirty="0"/>
                  <a:t>the expected return of an investment </a:t>
                </a:r>
                <a:r>
                  <a:rPr lang="tr-TR" sz="1700" dirty="0" err="1"/>
                  <a:t>using</a:t>
                </a:r>
                <a:r>
                  <a:rPr lang="tr-TR" sz="1700" dirty="0"/>
                  <a:t> </a:t>
                </a:r>
                <a:r>
                  <a:rPr lang="en-US" sz="1700" dirty="0"/>
                  <a:t>the investment’s </a:t>
                </a:r>
                <a:r>
                  <a:rPr lang="tr-TR" sz="1700" dirty="0"/>
                  <a:t>risk </a:t>
                </a:r>
                <a:r>
                  <a:rPr lang="tr-TR" sz="1700" dirty="0" err="1"/>
                  <a:t>relative</a:t>
                </a:r>
                <a:r>
                  <a:rPr lang="tr-TR" sz="1700" dirty="0"/>
                  <a:t> </a:t>
                </a:r>
                <a:r>
                  <a:rPr lang="tr-TR" sz="1700" dirty="0" err="1"/>
                  <a:t>to</a:t>
                </a:r>
                <a:r>
                  <a:rPr lang="tr-TR" sz="1700" dirty="0"/>
                  <a:t> </a:t>
                </a:r>
                <a:r>
                  <a:rPr lang="tr-TR" sz="1700" dirty="0" err="1"/>
                  <a:t>the</a:t>
                </a:r>
                <a:r>
                  <a:rPr lang="tr-TR" sz="1700" dirty="0"/>
                  <a:t> market</a:t>
                </a:r>
                <a:r>
                  <a:rPr lang="en-US" sz="1700" dirty="0"/>
                  <a:t>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1700" dirty="0"/>
                  <a:t>The model focuses on </a:t>
                </a:r>
                <a:r>
                  <a:rPr lang="tr-TR" sz="1700" dirty="0" err="1"/>
                  <a:t>solely</a:t>
                </a:r>
                <a:r>
                  <a:rPr lang="tr-TR" sz="1700" dirty="0"/>
                  <a:t> </a:t>
                </a:r>
                <a:r>
                  <a:rPr lang="en-US" sz="1700" dirty="0"/>
                  <a:t>systematic risk, </a:t>
                </a:r>
                <a:r>
                  <a:rPr lang="tr-TR" sz="1700" dirty="0" err="1"/>
                  <a:t>which</a:t>
                </a:r>
                <a:r>
                  <a:rPr lang="tr-TR" sz="1700" dirty="0"/>
                  <a:t> is </a:t>
                </a:r>
                <a:r>
                  <a:rPr lang="tr-TR" sz="1700" dirty="0" err="1"/>
                  <a:t>sometimes</a:t>
                </a:r>
                <a:r>
                  <a:rPr lang="tr-TR" sz="1700" dirty="0"/>
                  <a:t> </a:t>
                </a:r>
                <a:r>
                  <a:rPr lang="tr-TR" sz="1700" dirty="0" err="1"/>
                  <a:t>called</a:t>
                </a:r>
                <a:r>
                  <a:rPr lang="tr-TR" sz="1700" dirty="0"/>
                  <a:t> as </a:t>
                </a:r>
                <a:r>
                  <a:rPr lang="tr-TR" sz="1700" dirty="0" err="1"/>
                  <a:t>non-diversifiable</a:t>
                </a:r>
                <a:r>
                  <a:rPr lang="tr-TR" sz="1700" dirty="0"/>
                  <a:t> risk. </a:t>
                </a:r>
                <a:r>
                  <a:rPr lang="tr-TR" sz="1700" dirty="0" err="1"/>
                  <a:t>This</a:t>
                </a:r>
                <a:r>
                  <a:rPr lang="tr-TR" sz="1700" dirty="0"/>
                  <a:t> </a:t>
                </a:r>
                <a:r>
                  <a:rPr lang="tr-TR" sz="1700" dirty="0" err="1"/>
                  <a:t>types</a:t>
                </a:r>
                <a:r>
                  <a:rPr lang="tr-TR" sz="1700" dirty="0"/>
                  <a:t> of risk is </a:t>
                </a:r>
                <a:r>
                  <a:rPr lang="tr-TR" sz="1700" dirty="0" err="1"/>
                  <a:t>calculated</a:t>
                </a:r>
                <a:r>
                  <a:rPr lang="tr-TR" sz="1700" dirty="0"/>
                  <a:t> </a:t>
                </a:r>
                <a:r>
                  <a:rPr lang="tr-TR" sz="1700" dirty="0" err="1"/>
                  <a:t>with</a:t>
                </a:r>
                <a:r>
                  <a:rPr lang="tr-TR" sz="1700" dirty="0"/>
                  <a:t> beta </a:t>
                </a:r>
                <a:r>
                  <a:rPr lang="tr-TR" sz="1700" dirty="0" err="1"/>
                  <a:t>coefficient</a:t>
                </a:r>
                <a:r>
                  <a:rPr lang="tr-TR" sz="1700" dirty="0"/>
                  <a:t>. </a:t>
                </a:r>
              </a:p>
              <a:p>
                <a:pPr>
                  <a:lnSpc>
                    <a:spcPct val="110000"/>
                  </a:lnSpc>
                </a:pPr>
                <a:r>
                  <a:rPr lang="tr-TR" sz="1700" dirty="0"/>
                  <a:t>CAPM is </a:t>
                </a:r>
                <a:r>
                  <a:rPr lang="tr-TR" sz="1700" dirty="0" err="1"/>
                  <a:t>calculated</a:t>
                </a:r>
                <a:r>
                  <a:rPr lang="tr-TR" sz="1700" dirty="0"/>
                  <a:t> as </a:t>
                </a:r>
                <a:r>
                  <a:rPr lang="tr-TR" sz="1700" dirty="0" err="1"/>
                  <a:t>following</a:t>
                </a:r>
                <a:r>
                  <a:rPr lang="tr-TR" sz="1700" dirty="0"/>
                  <a:t> </a:t>
                </a:r>
                <a:r>
                  <a:rPr lang="tr-TR" sz="1700" dirty="0" err="1"/>
                  <a:t>formula</a:t>
                </a:r>
                <a:r>
                  <a:rPr lang="tr-TR" sz="1700" dirty="0"/>
                  <a:t>:</a:t>
                </a:r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tr-TR" sz="1700" b="0" i="1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1700" b="0" i="1" baseline="-250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tr-TR" sz="17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1700" b="0" i="1">
                        <a:latin typeface="Cambria Math" panose="02040503050406030204" pitchFamily="18" charset="0"/>
                      </a:rPr>
                      <m:t>𝑅𝑓</m:t>
                    </m:r>
                    <m:r>
                      <a:rPr lang="tr-TR" sz="17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sz="17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tr-TR" sz="1700" b="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tr-TR" sz="17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17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𝐸𝑅𝑀</m:t>
                    </m:r>
                    <m:r>
                      <a:rPr lang="tr-TR" sz="17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tr-TR" sz="17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𝑅𝑓</m:t>
                    </m:r>
                    <m:r>
                      <a:rPr lang="tr-TR" sz="17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tr-TR" sz="1700" dirty="0"/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tr-TR" sz="1700" dirty="0" err="1"/>
                  <a:t>Where</a:t>
                </a:r>
                <a:r>
                  <a:rPr lang="tr-TR" sz="1700" dirty="0"/>
                  <a:t>;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1700" dirty="0" err="1"/>
                  <a:t>ER</a:t>
                </a:r>
                <a:r>
                  <a:rPr lang="en-US" sz="1700" baseline="-25000" dirty="0" err="1"/>
                  <a:t>i</a:t>
                </a:r>
                <a:r>
                  <a:rPr lang="en-US" sz="1700" dirty="0"/>
                  <a:t> is an expected return on security</a:t>
                </a:r>
                <a:r>
                  <a:rPr lang="tr-TR" sz="1700" dirty="0"/>
                  <a:t> i</a:t>
                </a:r>
                <a:endParaRPr lang="en-US" sz="1700" dirty="0"/>
              </a:p>
              <a:p>
                <a:pPr>
                  <a:lnSpc>
                    <a:spcPct val="110000"/>
                  </a:lnSpc>
                </a:pPr>
                <a:r>
                  <a:rPr lang="en-US" sz="1700" dirty="0"/>
                  <a:t>ER</a:t>
                </a:r>
                <a:r>
                  <a:rPr lang="tr-TR" sz="1700" baseline="-25000" dirty="0"/>
                  <a:t>M</a:t>
                </a:r>
                <a:r>
                  <a:rPr lang="en-US" sz="1700" dirty="0"/>
                  <a:t> is an expected return on market portfolio M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1700" dirty="0"/>
                  <a:t>β is a </a:t>
                </a:r>
                <a:r>
                  <a:rPr lang="en-US" sz="1700" dirty="0" err="1"/>
                  <a:t>nondiversifiable</a:t>
                </a:r>
                <a:r>
                  <a:rPr lang="en-US" sz="1700" dirty="0"/>
                  <a:t> or systematic risk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1700" dirty="0"/>
                  <a:t>R</a:t>
                </a:r>
                <a:r>
                  <a:rPr lang="en-US" sz="1700" baseline="-25000" dirty="0"/>
                  <a:t>f</a:t>
                </a:r>
                <a:r>
                  <a:rPr lang="en-US" sz="1700" dirty="0"/>
                  <a:t> is a risk-free rate</a:t>
                </a:r>
                <a:endParaRPr lang="tr-TR" sz="1700" dirty="0"/>
              </a:p>
              <a:p>
                <a:pPr>
                  <a:lnSpc>
                    <a:spcPct val="110000"/>
                  </a:lnSpc>
                </a:pPr>
                <a:r>
                  <a:rPr lang="tr-TR" sz="1700" dirty="0"/>
                  <a:t>ER</a:t>
                </a:r>
                <a:r>
                  <a:rPr lang="tr-TR" sz="1700" baseline="-25000" dirty="0"/>
                  <a:t>M</a:t>
                </a:r>
                <a:r>
                  <a:rPr lang="tr-TR" sz="1700" dirty="0"/>
                  <a:t>-</a:t>
                </a:r>
                <a:r>
                  <a:rPr lang="tr-TR" sz="1700" dirty="0" err="1"/>
                  <a:t>R</a:t>
                </a:r>
                <a:r>
                  <a:rPr lang="tr-TR" sz="1700" baseline="-25000" dirty="0" err="1"/>
                  <a:t>f</a:t>
                </a:r>
                <a:r>
                  <a:rPr lang="tr-TR" sz="1700" dirty="0"/>
                  <a:t>=Market risk premium</a:t>
                </a:r>
                <a:endParaRPr lang="en-US" sz="1700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E02B580F-A30A-BC12-C0F8-A158B5373B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77409" y="1028702"/>
                <a:ext cx="6273972" cy="4843462"/>
              </a:xfrm>
              <a:blipFill>
                <a:blip r:embed="rId2"/>
                <a:stretch>
                  <a:fillRect l="-1944" t="-1134" r="-972" b="-2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813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3">
            <a:extLst>
              <a:ext uri="{FF2B5EF4-FFF2-40B4-BE49-F238E27FC236}">
                <a16:creationId xmlns:a16="http://schemas.microsoft.com/office/drawing/2014/main" id="{06E6C0C3-A448-4D8B-86C7-3C83B7E4A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66FF535-2965-D6FD-6C2F-AE27A9344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190" y="1028700"/>
            <a:ext cx="3330452" cy="4472690"/>
          </a:xfrm>
        </p:spPr>
        <p:txBody>
          <a:bodyPr anchor="ctr">
            <a:normAutofit/>
          </a:bodyPr>
          <a:lstStyle/>
          <a:p>
            <a:r>
              <a:rPr lang="tr-TR" sz="2200"/>
              <a:t>The capm assumptıons</a:t>
            </a:r>
            <a:endParaRPr lang="en-US" sz="2200"/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EF1326A3-CBDD-4503-8C40-806B4ABF4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8741"/>
            <a:ext cx="12192000" cy="449256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5910698D-E436-464E-9DE4-F9FB349FD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8316"/>
            <a:ext cx="8153398" cy="449684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8000"/>
                </a:schemeClr>
              </a:gs>
              <a:gs pos="99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9EB576EF-C9A1-1ED2-36A2-F748F45915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911726"/>
              </p:ext>
            </p:extLst>
          </p:nvPr>
        </p:nvGraphicFramePr>
        <p:xfrm>
          <a:off x="5172741" y="882502"/>
          <a:ext cx="6177516" cy="4869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0645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9DD9CE3A-6E69-180D-00D3-B4B882EEF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4911393" cy="1556724"/>
          </a:xfrm>
        </p:spPr>
        <p:txBody>
          <a:bodyPr anchor="b">
            <a:normAutofit/>
          </a:bodyPr>
          <a:lstStyle/>
          <a:p>
            <a:r>
              <a:rPr lang="tr-TR"/>
              <a:t>The securıty market lıne</a:t>
            </a:r>
            <a:endParaRPr lang="en-US" dirty="0"/>
          </a:p>
        </p:txBody>
      </p:sp>
      <p:sp>
        <p:nvSpPr>
          <p:cNvPr id="32" name="Content Placeholder 33">
            <a:extLst>
              <a:ext uri="{FF2B5EF4-FFF2-40B4-BE49-F238E27FC236}">
                <a16:creationId xmlns:a16="http://schemas.microsoft.com/office/drawing/2014/main" id="{8095AD63-A238-74D7-BE0F-B0B1E3FA4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2345635"/>
            <a:ext cx="4911392" cy="3583940"/>
          </a:xfrm>
        </p:spPr>
        <p:txBody>
          <a:bodyPr anchor="t">
            <a:normAutofit/>
          </a:bodyPr>
          <a:lstStyle/>
          <a:p>
            <a:r>
              <a:rPr lang="en-US" sz="1600" dirty="0"/>
              <a:t>The security market line (SML) is a graphical representation of the CAPM </a:t>
            </a:r>
            <a:r>
              <a:rPr lang="tr-TR" sz="1600" dirty="0" err="1"/>
              <a:t>indicating</a:t>
            </a:r>
            <a:r>
              <a:rPr lang="tr-TR" sz="1600" dirty="0"/>
              <a:t> </a:t>
            </a:r>
            <a:r>
              <a:rPr lang="en-US" sz="1600" dirty="0"/>
              <a:t>expected return versus beta for any security.</a:t>
            </a:r>
          </a:p>
          <a:p>
            <a:r>
              <a:rPr lang="tr-TR" sz="1600" dirty="0" err="1"/>
              <a:t>All</a:t>
            </a:r>
            <a:r>
              <a:rPr lang="tr-TR" sz="1600" dirty="0"/>
              <a:t> </a:t>
            </a:r>
            <a:r>
              <a:rPr lang="tr-TR" sz="1600" dirty="0" err="1"/>
              <a:t>properly</a:t>
            </a:r>
            <a:r>
              <a:rPr lang="tr-TR" sz="1600" dirty="0"/>
              <a:t> </a:t>
            </a:r>
            <a:r>
              <a:rPr lang="tr-TR" sz="1600" dirty="0" err="1"/>
              <a:t>priced</a:t>
            </a:r>
            <a:r>
              <a:rPr lang="tr-TR" sz="1600" dirty="0"/>
              <a:t> </a:t>
            </a:r>
            <a:r>
              <a:rPr lang="tr-TR" sz="1600" dirty="0" err="1"/>
              <a:t>are</a:t>
            </a:r>
            <a:r>
              <a:rPr lang="tr-TR" sz="1600" dirty="0"/>
              <a:t> on Security Market </a:t>
            </a:r>
            <a:r>
              <a:rPr lang="tr-TR" sz="1600" dirty="0" err="1"/>
              <a:t>Line</a:t>
            </a:r>
            <a:r>
              <a:rPr lang="tr-TR" sz="1600" dirty="0"/>
              <a:t>.</a:t>
            </a:r>
          </a:p>
          <a:p>
            <a:r>
              <a:rPr lang="tr-TR" sz="1600" dirty="0"/>
              <a:t>A</a:t>
            </a:r>
            <a:r>
              <a:rPr lang="en-US" sz="1600" dirty="0"/>
              <a:t>n </a:t>
            </a:r>
            <a:r>
              <a:rPr lang="tr-TR" sz="1600" dirty="0" err="1"/>
              <a:t>investor</a:t>
            </a:r>
            <a:r>
              <a:rPr lang="en-US" sz="1600" dirty="0"/>
              <a:t> can compare his</a:t>
            </a:r>
            <a:r>
              <a:rPr lang="tr-TR" sz="1600" dirty="0"/>
              <a:t> </a:t>
            </a:r>
            <a:r>
              <a:rPr lang="en-US" sz="1600" dirty="0"/>
              <a:t>expected rate of return on a security to the required rate of return indicated by the SML</a:t>
            </a:r>
            <a:r>
              <a:rPr lang="tr-TR" sz="1600" dirty="0"/>
              <a:t> </a:t>
            </a:r>
            <a:r>
              <a:rPr lang="en-US" sz="1600" dirty="0"/>
              <a:t>to determine whether the security is overvalued, undervalued, or properly valued.</a:t>
            </a:r>
            <a:r>
              <a:rPr lang="tr-TR" sz="1600" dirty="0"/>
              <a:t> </a:t>
            </a:r>
            <a:r>
              <a:rPr lang="tr-TR" sz="1600" dirty="0" err="1"/>
              <a:t>Securities</a:t>
            </a:r>
            <a:r>
              <a:rPr lang="tr-TR" sz="1600" dirty="0"/>
              <a:t> </a:t>
            </a:r>
            <a:r>
              <a:rPr lang="tr-TR" sz="1600" dirty="0" err="1"/>
              <a:t>under</a:t>
            </a:r>
            <a:r>
              <a:rPr lang="tr-TR" sz="1600" dirty="0"/>
              <a:t> SML </a:t>
            </a:r>
            <a:r>
              <a:rPr lang="tr-TR" sz="1600" dirty="0" err="1"/>
              <a:t>are</a:t>
            </a:r>
            <a:r>
              <a:rPr lang="tr-TR" sz="1600" dirty="0"/>
              <a:t> </a:t>
            </a:r>
            <a:r>
              <a:rPr lang="tr-TR" sz="1600" dirty="0" err="1"/>
              <a:t>overvalued</a:t>
            </a:r>
            <a:r>
              <a:rPr lang="tr-TR" sz="1600" dirty="0"/>
              <a:t> </a:t>
            </a:r>
            <a:r>
              <a:rPr lang="tr-TR" sz="1600" dirty="0" err="1"/>
              <a:t>while</a:t>
            </a:r>
            <a:r>
              <a:rPr lang="tr-TR" sz="1600" dirty="0"/>
              <a:t> </a:t>
            </a:r>
            <a:r>
              <a:rPr lang="tr-TR" sz="1600" dirty="0" err="1"/>
              <a:t>securities</a:t>
            </a:r>
            <a:r>
              <a:rPr lang="tr-TR" sz="1600" dirty="0"/>
              <a:t> </a:t>
            </a:r>
            <a:r>
              <a:rPr lang="tr-TR" sz="1600" dirty="0" err="1"/>
              <a:t>above</a:t>
            </a:r>
            <a:r>
              <a:rPr lang="tr-TR" sz="1600" dirty="0"/>
              <a:t> SML </a:t>
            </a:r>
            <a:r>
              <a:rPr lang="tr-TR" sz="1600" dirty="0" err="1"/>
              <a:t>are</a:t>
            </a:r>
            <a:r>
              <a:rPr lang="tr-TR" sz="1600" dirty="0"/>
              <a:t> </a:t>
            </a:r>
            <a:r>
              <a:rPr lang="tr-TR" sz="1600" dirty="0" err="1"/>
              <a:t>undervalued</a:t>
            </a:r>
            <a:r>
              <a:rPr lang="tr-TR" sz="1600" dirty="0"/>
              <a:t>. </a:t>
            </a:r>
            <a:endParaRPr lang="en-US" sz="1600" dirty="0"/>
          </a:p>
        </p:txBody>
      </p:sp>
      <p:pic>
        <p:nvPicPr>
          <p:cNvPr id="30" name="İçerik Yer Tutucusu 29" descr="metin, çizgi, ekran görüntüsü, yazı tipi içeren bir resim&#10;&#10;Açıklama otomatik olarak oluşturuldu">
            <a:extLst>
              <a:ext uri="{FF2B5EF4-FFF2-40B4-BE49-F238E27FC236}">
                <a16:creationId xmlns:a16="http://schemas.microsoft.com/office/drawing/2014/main" id="{6AC5F6D6-F44B-7333-2C39-A0592BAA1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39" y="1367292"/>
            <a:ext cx="5090161" cy="365219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4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EAC55E-FD3E-4A90-B4E2-D197D8038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id="{017F5C9E-B3F1-7BD1-0D19-74D8F05E0F4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371601" y="457199"/>
                <a:ext cx="9448800" cy="106135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tr-TR" sz="2200"/>
                  <a:t>Beta (</a:t>
                </a:r>
                <a14:m>
                  <m:oMath xmlns:m="http://schemas.openxmlformats.org/officeDocument/2006/math">
                    <m:r>
                      <a:rPr lang="tr-TR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tr-TR" sz="2200"/>
                  <a:t>): defınıtıon, measurement, and ınterpretatıon </a:t>
                </a:r>
                <a:endParaRPr lang="en-US" sz="2200"/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id="{017F5C9E-B3F1-7BD1-0D19-74D8F05E0F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71601" y="457199"/>
                <a:ext cx="9448800" cy="1061357"/>
              </a:xfrm>
              <a:blipFill>
                <a:blip r:embed="rId2"/>
                <a:stretch>
                  <a:fillRect l="-1806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2B6BAA09-BFBF-DABC-B983-36DCCE84F7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1" y="1887968"/>
                <a:ext cx="9448800" cy="381274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300" dirty="0"/>
                  <a:t>Beta is a measure that compares the volatility of a security or portfolio to the overall market. </a:t>
                </a:r>
                <a:endParaRPr lang="tr-TR" sz="1300" dirty="0"/>
              </a:p>
              <a:p>
                <a:pPr>
                  <a:lnSpc>
                    <a:spcPct val="110000"/>
                  </a:lnSpc>
                </a:pPr>
                <a:r>
                  <a:rPr lang="tr-TR" sz="1300" dirty="0" err="1"/>
                  <a:t>In</a:t>
                </a:r>
                <a:r>
                  <a:rPr lang="tr-TR" sz="1300" dirty="0"/>
                  <a:t> </a:t>
                </a:r>
                <a:r>
                  <a:rPr lang="tr-TR" sz="1300" dirty="0" err="1"/>
                  <a:t>other</a:t>
                </a:r>
                <a:r>
                  <a:rPr lang="tr-TR" sz="1300" dirty="0"/>
                  <a:t> </a:t>
                </a:r>
                <a:r>
                  <a:rPr lang="tr-TR" sz="1300" dirty="0" err="1"/>
                  <a:t>words</a:t>
                </a:r>
                <a:r>
                  <a:rPr lang="tr-TR" sz="1300" dirty="0"/>
                  <a:t>, i</a:t>
                </a:r>
                <a:r>
                  <a:rPr lang="en-US" sz="1300" dirty="0"/>
                  <a:t>t indicates how sensitive an investment is to market fluctuations.</a:t>
                </a:r>
                <a:endParaRPr lang="tr-TR" sz="1300" dirty="0"/>
              </a:p>
              <a:p>
                <a:pPr>
                  <a:lnSpc>
                    <a:spcPct val="110000"/>
                  </a:lnSpc>
                </a:pP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formula</a:t>
                </a:r>
                <a:r>
                  <a:rPr lang="tr-TR" sz="1300" dirty="0"/>
                  <a:t> of </a:t>
                </a:r>
                <a14:m>
                  <m:oMath xmlns:m="http://schemas.openxmlformats.org/officeDocument/2006/math">
                    <m:r>
                      <a:rPr lang="tr-TR" sz="13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tr-TR" sz="13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tr-TR" sz="13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is</m:t>
                    </m:r>
                  </m:oMath>
                </a14:m>
                <a:r>
                  <a:rPr lang="tr-TR" sz="1300" dirty="0"/>
                  <a:t> </a:t>
                </a:r>
                <a:r>
                  <a:rPr lang="en-US" sz="1300" dirty="0"/>
                  <a:t>dividing the </a:t>
                </a:r>
                <a:r>
                  <a:rPr lang="en-US" sz="1300" dirty="0" err="1"/>
                  <a:t>the</a:t>
                </a:r>
                <a:r>
                  <a:rPr lang="en-US" sz="1300" dirty="0"/>
                  <a:t> covariance of the security's returns and the market's returns by the variance of the market's returns over a specified period.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To</a:t>
                </a:r>
                <a:r>
                  <a:rPr lang="tr-TR" sz="1300" dirty="0"/>
                  <a:t> </a:t>
                </a:r>
                <a:r>
                  <a:rPr lang="tr-TR" sz="1300" dirty="0" err="1"/>
                  <a:t>show</a:t>
                </a:r>
                <a:r>
                  <a:rPr lang="tr-TR" sz="1300" dirty="0"/>
                  <a:t> </a:t>
                </a:r>
                <a:r>
                  <a:rPr lang="tr-TR" sz="1300" dirty="0" err="1"/>
                  <a:t>mathematically</a:t>
                </a:r>
                <a:r>
                  <a:rPr lang="tr-TR" sz="1300" dirty="0"/>
                  <a:t>;</a:t>
                </a:r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tr-TR" sz="13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tr-TR" sz="13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tr-TR" sz="13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sz="13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𝑪𝒐𝒗</m:t>
                        </m:r>
                        <m:r>
                          <a:rPr lang="tr-TR" sz="13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𝒊𝑴</m:t>
                        </m:r>
                      </m:num>
                      <m:den>
                        <m:sSubSup>
                          <m:sSubSupPr>
                            <m:ctrlPr>
                              <a:rPr lang="tr-TR" sz="13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tr-TR" sz="13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tr-TR" sz="13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sub>
                          <m:sup>
                            <m:r>
                              <a:rPr lang="tr-TR" sz="13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endParaRPr lang="tr-TR" sz="1300" b="1" dirty="0"/>
              </a:p>
              <a:p>
                <a:pPr>
                  <a:lnSpc>
                    <a:spcPct val="110000"/>
                  </a:lnSpc>
                </a:pPr>
                <a:r>
                  <a:rPr lang="tr-TR" sz="1300" dirty="0" err="1"/>
                  <a:t>If</a:t>
                </a:r>
                <a:r>
                  <a:rPr lang="tr-TR" sz="1300" dirty="0"/>
                  <a:t> </a:t>
                </a:r>
                <a14:m>
                  <m:oMath xmlns:m="http://schemas.openxmlformats.org/officeDocument/2006/math">
                    <m:r>
                      <a:rPr lang="tr-TR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tr-TR" sz="13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 </m:t>
                    </m:r>
                  </m:oMath>
                </a14:m>
                <a:r>
                  <a:rPr lang="en-US" sz="1300" dirty="0"/>
                  <a:t>the security's price is theoretically more volatile than the market</a:t>
                </a:r>
                <a:r>
                  <a:rPr lang="tr-TR" sz="1300" dirty="0"/>
                  <a:t>.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returns</a:t>
                </a:r>
                <a:r>
                  <a:rPr lang="tr-TR" sz="1300" dirty="0"/>
                  <a:t> of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security</a:t>
                </a:r>
                <a:r>
                  <a:rPr lang="tr-TR" sz="1300" dirty="0"/>
                  <a:t> </a:t>
                </a:r>
                <a:r>
                  <a:rPr lang="tr-TR" sz="1300" dirty="0" err="1"/>
                  <a:t>and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market </a:t>
                </a:r>
                <a:r>
                  <a:rPr lang="tr-TR" sz="1300" dirty="0" err="1"/>
                  <a:t>have</a:t>
                </a:r>
                <a:r>
                  <a:rPr lang="tr-TR" sz="1300" dirty="0"/>
                  <a:t> a </a:t>
                </a:r>
                <a:r>
                  <a:rPr lang="tr-TR" sz="1300" dirty="0" err="1"/>
                  <a:t>positive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relationship</a:t>
                </a:r>
                <a:r>
                  <a:rPr lang="tr-TR" sz="1300" dirty="0"/>
                  <a:t>. </a:t>
                </a:r>
                <a:r>
                  <a:rPr lang="tr-TR" sz="1300" dirty="0" err="1"/>
                  <a:t>Adding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security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to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portfolio</a:t>
                </a:r>
                <a:r>
                  <a:rPr lang="tr-TR" sz="1300" dirty="0"/>
                  <a:t> </a:t>
                </a:r>
                <a:r>
                  <a:rPr lang="tr-TR" sz="1300" dirty="0" err="1"/>
                  <a:t>increase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thetotal</a:t>
                </a:r>
                <a:r>
                  <a:rPr lang="tr-TR" sz="1300" dirty="0"/>
                  <a:t> risk of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portfolio</a:t>
                </a:r>
                <a:endParaRPr lang="tr-TR" sz="1300" dirty="0"/>
              </a:p>
              <a:p>
                <a:pPr>
                  <a:lnSpc>
                    <a:spcPct val="110000"/>
                  </a:lnSpc>
                </a:pPr>
                <a:r>
                  <a:rPr lang="tr-TR" sz="1300" dirty="0" err="1"/>
                  <a:t>If</a:t>
                </a:r>
                <a:r>
                  <a:rPr lang="tr-TR" sz="1300" dirty="0"/>
                  <a:t> 0&lt;</a:t>
                </a:r>
                <a:r>
                  <a:rPr lang="tr-TR" sz="13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tr-TR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tr-TR" sz="1300" dirty="0"/>
                  <a:t>&gt;1 </a:t>
                </a:r>
                <a:r>
                  <a:rPr lang="en-US" sz="1300" dirty="0"/>
                  <a:t>the security's price is theoretically </a:t>
                </a:r>
                <a:r>
                  <a:rPr lang="tr-TR" sz="1300" dirty="0" err="1"/>
                  <a:t>less</a:t>
                </a:r>
                <a:r>
                  <a:rPr lang="en-US" sz="1300" dirty="0"/>
                  <a:t> volatile than the market</a:t>
                </a:r>
                <a:r>
                  <a:rPr lang="tr-TR" sz="1300" dirty="0"/>
                  <a:t>.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returns</a:t>
                </a:r>
                <a:r>
                  <a:rPr lang="tr-TR" sz="1300" dirty="0"/>
                  <a:t> of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security</a:t>
                </a:r>
                <a:r>
                  <a:rPr lang="tr-TR" sz="1300" dirty="0"/>
                  <a:t> </a:t>
                </a:r>
                <a:r>
                  <a:rPr lang="tr-TR" sz="1300" dirty="0" err="1"/>
                  <a:t>and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market </a:t>
                </a:r>
                <a:r>
                  <a:rPr lang="tr-TR" sz="1300" dirty="0" err="1"/>
                  <a:t>have</a:t>
                </a:r>
                <a:r>
                  <a:rPr lang="tr-TR" sz="1300" dirty="0"/>
                  <a:t> a </a:t>
                </a:r>
                <a:r>
                  <a:rPr lang="tr-TR" sz="1300" dirty="0" err="1"/>
                  <a:t>positive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relationship</a:t>
                </a:r>
                <a:r>
                  <a:rPr lang="tr-TR" sz="1300" dirty="0"/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tr-TR" sz="1300" dirty="0" err="1"/>
                  <a:t>If</a:t>
                </a:r>
                <a:r>
                  <a:rPr lang="tr-TR" sz="1300" dirty="0"/>
                  <a:t> </a:t>
                </a:r>
                <a14:m>
                  <m:oMath xmlns:m="http://schemas.openxmlformats.org/officeDocument/2006/math">
                    <m:r>
                      <a:rPr lang="tr-TR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tr-TR" sz="1300" dirty="0"/>
                  <a:t>=0,  </a:t>
                </a:r>
                <a:r>
                  <a:rPr lang="tr-TR" sz="1300" dirty="0" err="1"/>
                  <a:t>There</a:t>
                </a:r>
                <a:r>
                  <a:rPr lang="tr-TR" sz="1300" dirty="0"/>
                  <a:t> is </a:t>
                </a:r>
                <a:r>
                  <a:rPr lang="tr-TR" sz="1300" dirty="0" err="1"/>
                  <a:t>no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relationship</a:t>
                </a:r>
                <a:r>
                  <a:rPr lang="tr-TR" sz="1300" dirty="0"/>
                  <a:t> </a:t>
                </a:r>
                <a:r>
                  <a:rPr lang="tr-TR" sz="1300" dirty="0" err="1"/>
                  <a:t>between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returns</a:t>
                </a:r>
                <a:r>
                  <a:rPr lang="tr-TR" sz="1300" dirty="0"/>
                  <a:t> of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security</a:t>
                </a:r>
                <a:r>
                  <a:rPr lang="tr-TR" sz="1300" dirty="0"/>
                  <a:t> </a:t>
                </a:r>
                <a:r>
                  <a:rPr lang="tr-TR" sz="1300" dirty="0" err="1"/>
                  <a:t>and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market. </a:t>
                </a:r>
              </a:p>
              <a:p>
                <a:pPr>
                  <a:lnSpc>
                    <a:spcPct val="110000"/>
                  </a:lnSpc>
                </a:pPr>
                <a:r>
                  <a:rPr lang="tr-TR" sz="1300" dirty="0" err="1"/>
                  <a:t>If</a:t>
                </a:r>
                <a:r>
                  <a:rPr lang="tr-TR" sz="1300" dirty="0"/>
                  <a:t> </a:t>
                </a:r>
                <a14:m>
                  <m:oMath xmlns:m="http://schemas.openxmlformats.org/officeDocument/2006/math">
                    <m:r>
                      <a:rPr lang="tr-TR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tr-TR" sz="1300" dirty="0"/>
                  <a:t>&lt;0, </a:t>
                </a:r>
                <a:r>
                  <a:rPr lang="tr-TR" sz="1300" dirty="0" err="1"/>
                  <a:t>There</a:t>
                </a:r>
                <a:r>
                  <a:rPr lang="tr-TR" sz="1300" dirty="0"/>
                  <a:t> is a </a:t>
                </a:r>
                <a:r>
                  <a:rPr lang="tr-TR" sz="1300" dirty="0" err="1"/>
                  <a:t>negative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relationship</a:t>
                </a:r>
                <a:r>
                  <a:rPr lang="tr-TR" sz="1300" dirty="0"/>
                  <a:t> </a:t>
                </a:r>
                <a:r>
                  <a:rPr lang="tr-TR" sz="1300" dirty="0" err="1"/>
                  <a:t>between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returns</a:t>
                </a:r>
                <a:r>
                  <a:rPr lang="tr-TR" sz="1300" dirty="0"/>
                  <a:t> of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security</a:t>
                </a:r>
                <a:r>
                  <a:rPr lang="tr-TR" sz="1300" dirty="0"/>
                  <a:t> </a:t>
                </a:r>
                <a:r>
                  <a:rPr lang="tr-TR" sz="1300" dirty="0" err="1"/>
                  <a:t>and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the</a:t>
                </a:r>
                <a:r>
                  <a:rPr lang="tr-TR" sz="1300" dirty="0"/>
                  <a:t> market. But, </a:t>
                </a:r>
                <a:r>
                  <a:rPr lang="tr-TR" sz="1300" dirty="0" err="1"/>
                  <a:t>note</a:t>
                </a:r>
                <a:r>
                  <a:rPr lang="tr-TR" sz="1300" dirty="0"/>
                  <a:t> </a:t>
                </a:r>
                <a:r>
                  <a:rPr lang="tr-TR" sz="1300" dirty="0" err="1"/>
                  <a:t>that</a:t>
                </a:r>
                <a:r>
                  <a:rPr lang="tr-TR" sz="1300" dirty="0"/>
                  <a:t> </a:t>
                </a:r>
                <a:r>
                  <a:rPr lang="tr-TR" sz="1300" dirty="0" err="1"/>
                  <a:t>negative</a:t>
                </a:r>
                <a:r>
                  <a:rPr lang="tr-TR" sz="1300" dirty="0"/>
                  <a:t> beta is </a:t>
                </a:r>
                <a:r>
                  <a:rPr lang="tr-TR" sz="1300" dirty="0" err="1"/>
                  <a:t>extremely</a:t>
                </a:r>
                <a:r>
                  <a:rPr lang="tr-TR" sz="1300" dirty="0"/>
                  <a:t> </a:t>
                </a:r>
                <a:r>
                  <a:rPr lang="tr-TR" sz="1300" dirty="0" err="1"/>
                  <a:t>rare</a:t>
                </a:r>
                <a:r>
                  <a:rPr lang="tr-TR" sz="1300" dirty="0"/>
                  <a:t>. </a:t>
                </a:r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2B6BAA09-BFBF-DABC-B983-36DCCE84F7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1" y="1887968"/>
                <a:ext cx="9448800" cy="3812746"/>
              </a:xfrm>
              <a:blipFill>
                <a:blip r:embed="rId3"/>
                <a:stretch>
                  <a:fillRect l="-968" t="-1120" r="-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282DCAD1-D7F2-4CA8-960C-526B7DB37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8741"/>
            <a:ext cx="12192000" cy="449256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09AC7F-1347-41C8-8BEB-47473A21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8316"/>
            <a:ext cx="8153398" cy="449684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8000"/>
                </a:schemeClr>
              </a:gs>
              <a:gs pos="99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7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92803A-028A-D105-D65E-D5F7431C5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Example-1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B05ED00-7E59-24F2-27B8-CE6FF7496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the CAPM, what is the expected rate of return for a stock with a beta</a:t>
            </a:r>
            <a:r>
              <a:rPr lang="tr-TR" dirty="0"/>
              <a:t> </a:t>
            </a:r>
            <a:r>
              <a:rPr lang="en-US" dirty="0"/>
              <a:t>of 1.</a:t>
            </a:r>
            <a:r>
              <a:rPr lang="tr-TR" dirty="0"/>
              <a:t>5</a:t>
            </a:r>
            <a:r>
              <a:rPr lang="en-US" dirty="0"/>
              <a:t>, when the risk-free rate is </a:t>
            </a:r>
            <a:r>
              <a:rPr lang="tr-TR" dirty="0"/>
              <a:t>10</a:t>
            </a:r>
            <a:r>
              <a:rPr lang="en-US" dirty="0"/>
              <a:t>% and the market rate of return is </a:t>
            </a:r>
            <a:r>
              <a:rPr lang="tr-TR" dirty="0"/>
              <a:t>20</a:t>
            </a:r>
            <a:r>
              <a:rPr lang="en-US" dirty="0"/>
              <a:t>%?</a:t>
            </a:r>
          </a:p>
        </p:txBody>
      </p:sp>
    </p:spTree>
    <p:extLst>
      <p:ext uri="{BB962C8B-B14F-4D97-AF65-F5344CB8AC3E}">
        <p14:creationId xmlns:p14="http://schemas.microsoft.com/office/powerpoint/2010/main" val="155290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53115CF-0D10-5AF1-E0F4-2D8FE110C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solutıon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7D2B4294-C1D1-60FB-F949-0EDC24553E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2000" b="0" i="1" baseline="-250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𝑅𝑓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tr-TR" sz="2000" b="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𝐸𝑅𝑀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𝑅𝑓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tr-TR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2000" b="0" i="1" baseline="-250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0.10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0.20−0.10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tr-TR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2000" b="0" i="1" baseline="-250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tr-TR" sz="2000" dirty="0"/>
                  <a:t>0.25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7D2B4294-C1D1-60FB-F949-0EDC24553E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29" t="-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304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6F208B-0B93-63EB-C4F7-DF9211246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Sharpe</a:t>
            </a:r>
            <a:r>
              <a:rPr lang="tr-TR" dirty="0"/>
              <a:t> </a:t>
            </a:r>
            <a:r>
              <a:rPr lang="tr-TR" dirty="0" err="1"/>
              <a:t>ratıo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6BE9DD5-D4FF-7542-A704-A75C118B27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The Sharpe ratio measures excess return per unit of total risk and is useful for</a:t>
                </a:r>
                <a:r>
                  <a:rPr lang="tr-TR" dirty="0"/>
                  <a:t> </a:t>
                </a:r>
                <a:r>
                  <a:rPr lang="en-US" dirty="0"/>
                  <a:t>comparing portfolios on a risk-adjusted basis.</a:t>
                </a:r>
                <a:r>
                  <a:rPr lang="tr-TR" dirty="0"/>
                  <a:t> </a:t>
                </a:r>
              </a:p>
              <a:p>
                <a:r>
                  <a:rPr lang="tr-TR" dirty="0" err="1"/>
                  <a:t>Developed</a:t>
                </a:r>
                <a:r>
                  <a:rPr lang="tr-TR" dirty="0"/>
                  <a:t> by </a:t>
                </a:r>
                <a:r>
                  <a:rPr lang="en-US" dirty="0"/>
                  <a:t>William F. Sharpe in 1966 </a:t>
                </a:r>
                <a:endParaRPr lang="tr-TR" dirty="0"/>
              </a:p>
              <a:p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higher</a:t>
                </a:r>
                <a:r>
                  <a:rPr lang="tr-TR" dirty="0"/>
                  <a:t> </a:t>
                </a:r>
                <a:r>
                  <a:rPr lang="tr-TR" dirty="0" err="1"/>
                  <a:t>Sharpe</a:t>
                </a:r>
                <a:r>
                  <a:rPr lang="tr-TR" dirty="0"/>
                  <a:t> ratio </a:t>
                </a:r>
                <a:r>
                  <a:rPr lang="tr-TR" dirty="0" err="1"/>
                  <a:t>means</a:t>
                </a:r>
                <a:r>
                  <a:rPr lang="tr-TR" dirty="0"/>
                  <a:t>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better</a:t>
                </a:r>
                <a:r>
                  <a:rPr lang="tr-TR" dirty="0"/>
                  <a:t> </a:t>
                </a:r>
                <a:r>
                  <a:rPr lang="tr-TR" dirty="0" err="1"/>
                  <a:t>performance</a:t>
                </a:r>
                <a:r>
                  <a:rPr lang="tr-TR" dirty="0"/>
                  <a:t>.  </a:t>
                </a:r>
              </a:p>
              <a:p>
                <a:r>
                  <a:rPr lang="tr-TR" dirty="0"/>
                  <a:t>Formula as </a:t>
                </a:r>
                <a:r>
                  <a:rPr lang="tr-TR" dirty="0" err="1"/>
                  <a:t>follows</a:t>
                </a:r>
                <a:r>
                  <a:rPr lang="tr-TR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tr-TR" b="0" i="1" smtClean="0">
                        <a:latin typeface="Cambria Math" panose="02040503050406030204" pitchFamily="18" charset="0"/>
                      </a:rPr>
                      <m:t>𝑆h𝑎𝑟𝑝𝑒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𝑅𝑎𝑡𝑖𝑜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𝑅𝑓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endParaRPr lang="tr-TR" dirty="0"/>
              </a:p>
              <a:p>
                <a:r>
                  <a:rPr lang="tr-TR" dirty="0" err="1"/>
                  <a:t>Where</a:t>
                </a:r>
                <a:r>
                  <a:rPr lang="tr-TR" dirty="0"/>
                  <a:t>;</a:t>
                </a:r>
              </a:p>
              <a:p>
                <a:r>
                  <a:rPr lang="tr-TR" dirty="0"/>
                  <a:t>R</a:t>
                </a:r>
                <a:r>
                  <a:rPr lang="tr-TR" baseline="-25000" dirty="0"/>
                  <a:t>P</a:t>
                </a:r>
                <a:r>
                  <a:rPr lang="tr-TR" dirty="0"/>
                  <a:t>= </a:t>
                </a:r>
                <a:r>
                  <a:rPr lang="tr-TR" dirty="0" err="1"/>
                  <a:t>The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 of </a:t>
                </a:r>
                <a:r>
                  <a:rPr lang="tr-TR" dirty="0" err="1"/>
                  <a:t>portfolio</a:t>
                </a:r>
                <a:endParaRPr lang="tr-TR" dirty="0"/>
              </a:p>
              <a:p>
                <a:r>
                  <a:rPr lang="tr-TR" dirty="0" err="1"/>
                  <a:t>R</a:t>
                </a:r>
                <a:r>
                  <a:rPr lang="tr-TR" baseline="-25000" dirty="0" err="1"/>
                  <a:t>f</a:t>
                </a:r>
                <a:r>
                  <a:rPr lang="tr-TR" dirty="0"/>
                  <a:t>= Risk-</a:t>
                </a:r>
                <a:r>
                  <a:rPr lang="tr-TR" dirty="0" err="1"/>
                  <a:t>free</a:t>
                </a:r>
                <a:r>
                  <a:rPr lang="tr-TR" dirty="0"/>
                  <a:t> rate</a:t>
                </a:r>
              </a:p>
              <a:p>
                <a14:m>
                  <m:oMath xmlns:m="http://schemas.openxmlformats.org/officeDocument/2006/math">
                    <m:r>
                      <a:rPr lang="tr-T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tr-TR" baseline="-25000" dirty="0"/>
                  <a:t>P</a:t>
                </a:r>
                <a:r>
                  <a:rPr lang="tr-TR" dirty="0"/>
                  <a:t>= Standard </a:t>
                </a:r>
                <a:r>
                  <a:rPr lang="tr-TR" dirty="0" err="1"/>
                  <a:t>deviation</a:t>
                </a:r>
                <a:r>
                  <a:rPr lang="tr-TR" dirty="0"/>
                  <a:t> of </a:t>
                </a:r>
                <a:r>
                  <a:rPr lang="tr-TR" dirty="0" err="1"/>
                  <a:t>portfolio</a:t>
                </a:r>
                <a:endParaRPr lang="tr-TR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6BE9DD5-D4FF-7542-A704-A75C118B27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90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347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64DCF17-F180-07CD-F359-5B9D09E1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Example-2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3E97551-C6D0-41C2-AF86-3A6125ED2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standard</a:t>
            </a:r>
            <a:r>
              <a:rPr lang="tr-TR" dirty="0"/>
              <a:t> </a:t>
            </a:r>
            <a:r>
              <a:rPr lang="tr-TR" dirty="0" err="1"/>
              <a:t>deviation</a:t>
            </a:r>
            <a:r>
              <a:rPr lang="tr-TR" dirty="0"/>
              <a:t> of a </a:t>
            </a:r>
            <a:r>
              <a:rPr lang="tr-TR" dirty="0" err="1"/>
              <a:t>portfolio</a:t>
            </a:r>
            <a:r>
              <a:rPr lang="tr-TR" dirty="0"/>
              <a:t> is 12%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en-US" dirty="0"/>
              <a:t>risk-free rate is 10%</a:t>
            </a:r>
            <a:r>
              <a:rPr lang="tr-TR" dirty="0"/>
              <a:t>. </a:t>
            </a:r>
            <a:r>
              <a:rPr lang="tr-TR" dirty="0" err="1"/>
              <a:t>If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portfolio</a:t>
            </a:r>
            <a:r>
              <a:rPr lang="tr-TR" dirty="0"/>
              <a:t> </a:t>
            </a:r>
            <a:r>
              <a:rPr lang="tr-TR" dirty="0" err="1"/>
              <a:t>manager</a:t>
            </a:r>
            <a:r>
              <a:rPr lang="tr-TR" dirty="0"/>
              <a:t> </a:t>
            </a:r>
            <a:r>
              <a:rPr lang="tr-TR" dirty="0" err="1"/>
              <a:t>generates</a:t>
            </a:r>
            <a:r>
              <a:rPr lang="tr-TR" dirty="0"/>
              <a:t> a 30% </a:t>
            </a:r>
            <a:r>
              <a:rPr lang="tr-TR" dirty="0" err="1"/>
              <a:t>return</a:t>
            </a:r>
            <a:r>
              <a:rPr lang="tr-TR" dirty="0"/>
              <a:t>, </a:t>
            </a:r>
            <a:r>
              <a:rPr lang="tr-TR" dirty="0" err="1"/>
              <a:t>what</a:t>
            </a:r>
            <a:r>
              <a:rPr lang="tr-TR" dirty="0"/>
              <a:t> is </a:t>
            </a:r>
            <a:r>
              <a:rPr lang="tr-TR" dirty="0" err="1"/>
              <a:t>Sharpe</a:t>
            </a:r>
            <a:r>
              <a:rPr lang="tr-TR" dirty="0"/>
              <a:t> Ratio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portfolio</a:t>
            </a:r>
            <a:r>
              <a:rPr lang="tr-TR" dirty="0"/>
              <a:t>?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656191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LightSeedRightStep">
      <a:dk1>
        <a:srgbClr val="000000"/>
      </a:dk1>
      <a:lt1>
        <a:srgbClr val="FFFFFF"/>
      </a:lt1>
      <a:dk2>
        <a:srgbClr val="412C24"/>
      </a:dk2>
      <a:lt2>
        <a:srgbClr val="E2E6E8"/>
      </a:lt2>
      <a:accent1>
        <a:srgbClr val="C0998B"/>
      </a:accent1>
      <a:accent2>
        <a:srgbClr val="B4A27B"/>
      </a:accent2>
      <a:accent3>
        <a:srgbClr val="A3A67E"/>
      </a:accent3>
      <a:accent4>
        <a:srgbClr val="8FAA74"/>
      </a:accent4>
      <a:accent5>
        <a:srgbClr val="85AB82"/>
      </a:accent5>
      <a:accent6>
        <a:srgbClr val="77AF8A"/>
      </a:accent6>
      <a:hlink>
        <a:srgbClr val="5D8A9A"/>
      </a:hlink>
      <a:folHlink>
        <a:srgbClr val="7F7F7F"/>
      </a:folHlink>
    </a:clrScheme>
    <a:fontScheme name="Avenir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32569</TotalTime>
  <Words>1262</Words>
  <Application>Microsoft Office PowerPoint</Application>
  <PresentationFormat>Geniş ekran</PresentationFormat>
  <Paragraphs>276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6" baseType="lpstr">
      <vt:lpstr>Aptos</vt:lpstr>
      <vt:lpstr>Aptos Narrow</vt:lpstr>
      <vt:lpstr>Arial</vt:lpstr>
      <vt:lpstr>Cambria Math</vt:lpstr>
      <vt:lpstr>Gill Sans Nova</vt:lpstr>
      <vt:lpstr>Segoe UI</vt:lpstr>
      <vt:lpstr>GradientRiseVTI</vt:lpstr>
      <vt:lpstr>FInancIal Rısk Management</vt:lpstr>
      <vt:lpstr>Defınıtıon of Capm</vt:lpstr>
      <vt:lpstr>The capm assumptıons</vt:lpstr>
      <vt:lpstr>The securıty market lıne</vt:lpstr>
      <vt:lpstr>Beta (β): defınıtıon, measurement, and ınterpretatıon </vt:lpstr>
      <vt:lpstr>Example-1</vt:lpstr>
      <vt:lpstr>solutıon</vt:lpstr>
      <vt:lpstr>The Sharpe ratıo</vt:lpstr>
      <vt:lpstr>Example-2</vt:lpstr>
      <vt:lpstr>solutıon</vt:lpstr>
      <vt:lpstr>Treynor measure</vt:lpstr>
      <vt:lpstr>Example-3</vt:lpstr>
      <vt:lpstr>solutıon</vt:lpstr>
      <vt:lpstr>Jensen’s alpha</vt:lpstr>
      <vt:lpstr>Example-4</vt:lpstr>
      <vt:lpstr>solutıon</vt:lpstr>
      <vt:lpstr>example</vt:lpstr>
      <vt:lpstr>solutıon</vt:lpstr>
      <vt:lpstr>Example-3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Semih YILMAZER</dc:creator>
  <cp:lastModifiedBy>Semih YILMAZER</cp:lastModifiedBy>
  <cp:revision>44</cp:revision>
  <dcterms:created xsi:type="dcterms:W3CDTF">2024-10-09T14:06:06Z</dcterms:created>
  <dcterms:modified xsi:type="dcterms:W3CDTF">2025-01-04T20:28:31Z</dcterms:modified>
</cp:coreProperties>
</file>