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9" r:id="rId1"/>
  </p:sldMasterIdLst>
  <p:sldIdLst>
    <p:sldId id="256" r:id="rId2"/>
    <p:sldId id="285" r:id="rId3"/>
    <p:sldId id="279" r:id="rId4"/>
    <p:sldId id="278" r:id="rId5"/>
    <p:sldId id="284" r:id="rId6"/>
    <p:sldId id="286" r:id="rId7"/>
    <p:sldId id="287" r:id="rId8"/>
    <p:sldId id="288" r:id="rId9"/>
    <p:sldId id="289" r:id="rId10"/>
    <p:sldId id="290" r:id="rId11"/>
    <p:sldId id="291" r:id="rId12"/>
    <p:sldId id="292" r:id="rId13"/>
  </p:sldIdLst>
  <p:sldSz cx="12192000" cy="6858000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Orta Stil 2 - Vurgu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7B26C5-4107-4FEC-AEDC-1716B250A1EF}" styleName="Açık Stil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00A15C55-8517-42AA-B614-E9B94910E393}" styleName="Orta Stil 2 - Vurgu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6E25E649-3F16-4E02-A733-19D2CDBF48F0}" styleName="Orta Stil 3 - Vurgu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91" d="100"/>
          <a:sy n="91" d="100"/>
        </p:scale>
        <p:origin x="92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75ADEEC-EB65-4716-95E0-4C344AD709D3}" type="doc">
      <dgm:prSet loTypeId="urn:microsoft.com/office/officeart/2005/8/layout/vList2" loCatId="list" qsTypeId="urn:microsoft.com/office/officeart/2005/8/quickstyle/simple4" qsCatId="simple" csTypeId="urn:microsoft.com/office/officeart/2005/8/colors/colorful5" csCatId="colorful"/>
      <dgm:spPr/>
      <dgm:t>
        <a:bodyPr/>
        <a:lstStyle/>
        <a:p>
          <a:endParaRPr lang="en-US"/>
        </a:p>
      </dgm:t>
    </dgm:pt>
    <dgm:pt modelId="{668EF108-490E-4C71-87CC-40C4EB6F1BCF}">
      <dgm:prSet/>
      <dgm:spPr/>
      <dgm:t>
        <a:bodyPr/>
        <a:lstStyle/>
        <a:p>
          <a:r>
            <a:rPr lang="en-US"/>
            <a:t>An investor has engaged in several derivative contracts in 2024. these transactions</a:t>
          </a:r>
          <a:r>
            <a:rPr lang="tr-TR"/>
            <a:t> are listed below. Calculate </a:t>
          </a:r>
          <a:r>
            <a:rPr lang="en-US"/>
            <a:t>the gain or loss from each one, as well as the total profit or loss.</a:t>
          </a:r>
        </a:p>
      </dgm:t>
    </dgm:pt>
    <dgm:pt modelId="{8E13CEEE-2EA8-448A-95EA-B44BC032AE1B}" type="parTrans" cxnId="{97527A11-5039-41D2-BB56-0519699C445C}">
      <dgm:prSet/>
      <dgm:spPr/>
      <dgm:t>
        <a:bodyPr/>
        <a:lstStyle/>
        <a:p>
          <a:endParaRPr lang="en-US"/>
        </a:p>
      </dgm:t>
    </dgm:pt>
    <dgm:pt modelId="{6AF49570-BA2D-4C1C-9AC1-819A487A15D6}" type="sibTrans" cxnId="{97527A11-5039-41D2-BB56-0519699C445C}">
      <dgm:prSet/>
      <dgm:spPr/>
      <dgm:t>
        <a:bodyPr/>
        <a:lstStyle/>
        <a:p>
          <a:endParaRPr lang="en-US"/>
        </a:p>
      </dgm:t>
    </dgm:pt>
    <dgm:pt modelId="{073F480A-2531-4E83-A073-31683BCC0701}">
      <dgm:prSet/>
      <dgm:spPr/>
      <dgm:t>
        <a:bodyPr/>
        <a:lstStyle/>
        <a:p>
          <a:r>
            <a:rPr lang="en-US"/>
            <a:t>Sold a European stock call option with a strike price of $20. The option price is $0.50 per share, and the contract size is 100 shares. On the expiration date of the contract, the price of the stock is $20.50.</a:t>
          </a:r>
        </a:p>
      </dgm:t>
    </dgm:pt>
    <dgm:pt modelId="{329D2C76-59B9-430A-85C6-F319916424AD}" type="parTrans" cxnId="{E59E2E1B-C696-478E-95DF-3C64EF1629CA}">
      <dgm:prSet/>
      <dgm:spPr/>
      <dgm:t>
        <a:bodyPr/>
        <a:lstStyle/>
        <a:p>
          <a:endParaRPr lang="en-US"/>
        </a:p>
      </dgm:t>
    </dgm:pt>
    <dgm:pt modelId="{334439F1-25FA-461F-AB14-03CE876711A7}" type="sibTrans" cxnId="{E59E2E1B-C696-478E-95DF-3C64EF1629CA}">
      <dgm:prSet/>
      <dgm:spPr/>
      <dgm:t>
        <a:bodyPr/>
        <a:lstStyle/>
        <a:p>
          <a:endParaRPr lang="en-US"/>
        </a:p>
      </dgm:t>
    </dgm:pt>
    <dgm:pt modelId="{769080D4-28CE-4442-AF57-236CEB99DBDD}">
      <dgm:prSet/>
      <dgm:spPr/>
      <dgm:t>
        <a:bodyPr/>
        <a:lstStyle/>
        <a:p>
          <a:r>
            <a:rPr lang="en-US" dirty="0"/>
            <a:t>Entered an agreement with a financial institution to sell €100,000 at an exchange rate of 1.08 EUR/USD. At the end of three months, the exchange rate is 1 Euro = 1.10 USD.</a:t>
          </a:r>
        </a:p>
      </dgm:t>
    </dgm:pt>
    <dgm:pt modelId="{3C7E3C8D-CA8A-4249-B4DA-FCA8F286EF2B}" type="parTrans" cxnId="{5E284D46-08F7-4C2D-86E3-1F4FBB6F1EEC}">
      <dgm:prSet/>
      <dgm:spPr/>
      <dgm:t>
        <a:bodyPr/>
        <a:lstStyle/>
        <a:p>
          <a:endParaRPr lang="en-US"/>
        </a:p>
      </dgm:t>
    </dgm:pt>
    <dgm:pt modelId="{3B953BFC-0AD4-4125-9100-649B0BA224DD}" type="sibTrans" cxnId="{5E284D46-08F7-4C2D-86E3-1F4FBB6F1EEC}">
      <dgm:prSet/>
      <dgm:spPr/>
      <dgm:t>
        <a:bodyPr/>
        <a:lstStyle/>
        <a:p>
          <a:endParaRPr lang="en-US"/>
        </a:p>
      </dgm:t>
    </dgm:pt>
    <dgm:pt modelId="{CF81F3BF-3571-4FC7-B427-0F024120EDFA}">
      <dgm:prSet/>
      <dgm:spPr/>
      <dgm:t>
        <a:bodyPr/>
        <a:lstStyle/>
        <a:p>
          <a:r>
            <a:rPr lang="en-US" dirty="0"/>
            <a:t>Purchased a European stock put option with a strike price of $120. The option price is $3 per share, and the contract size is 100 shares. On the expiration date of the contract, the current price of the stock is $121.</a:t>
          </a:r>
        </a:p>
      </dgm:t>
    </dgm:pt>
    <dgm:pt modelId="{69E88EDD-1845-4630-88EB-E60796386319}" type="parTrans" cxnId="{167CFDB3-8C80-49A7-88DF-45F3D4DBE872}">
      <dgm:prSet/>
      <dgm:spPr/>
      <dgm:t>
        <a:bodyPr/>
        <a:lstStyle/>
        <a:p>
          <a:endParaRPr lang="en-US"/>
        </a:p>
      </dgm:t>
    </dgm:pt>
    <dgm:pt modelId="{9ED4897D-037E-4922-891D-617E17ED7DD0}" type="sibTrans" cxnId="{167CFDB3-8C80-49A7-88DF-45F3D4DBE872}">
      <dgm:prSet/>
      <dgm:spPr/>
      <dgm:t>
        <a:bodyPr/>
        <a:lstStyle/>
        <a:p>
          <a:endParaRPr lang="en-US"/>
        </a:p>
      </dgm:t>
    </dgm:pt>
    <dgm:pt modelId="{ADC9E446-F994-4424-A209-8075222AECF3}">
      <dgm:prSet/>
      <dgm:spPr/>
      <dgm:t>
        <a:bodyPr/>
        <a:lstStyle/>
        <a:p>
          <a:r>
            <a:rPr lang="en-US" dirty="0"/>
            <a:t>Purchased a European stock call option with a strike price of $15. The option price is $0.30 per share, and the contract size is 1,000 shares. On the expiration date of the contract, the current price of the stock is $18.</a:t>
          </a:r>
        </a:p>
      </dgm:t>
    </dgm:pt>
    <dgm:pt modelId="{56601A24-05B5-4A74-AAB2-01AFEE43B391}" type="parTrans" cxnId="{046AF194-007A-44BE-BD91-300EB1020CD7}">
      <dgm:prSet/>
      <dgm:spPr/>
      <dgm:t>
        <a:bodyPr/>
        <a:lstStyle/>
        <a:p>
          <a:endParaRPr lang="en-US"/>
        </a:p>
      </dgm:t>
    </dgm:pt>
    <dgm:pt modelId="{296C9A51-8826-408D-8920-D2430C0214E5}" type="sibTrans" cxnId="{046AF194-007A-44BE-BD91-300EB1020CD7}">
      <dgm:prSet/>
      <dgm:spPr/>
      <dgm:t>
        <a:bodyPr/>
        <a:lstStyle/>
        <a:p>
          <a:endParaRPr lang="en-US"/>
        </a:p>
      </dgm:t>
    </dgm:pt>
    <dgm:pt modelId="{9016E6A8-59D8-4424-B4F6-E01B44E57963}" type="pres">
      <dgm:prSet presAssocID="{475ADEEC-EB65-4716-95E0-4C344AD709D3}" presName="linear" presStyleCnt="0">
        <dgm:presLayoutVars>
          <dgm:animLvl val="lvl"/>
          <dgm:resizeHandles val="exact"/>
        </dgm:presLayoutVars>
      </dgm:prSet>
      <dgm:spPr/>
    </dgm:pt>
    <dgm:pt modelId="{01671277-9494-42DB-85DC-42759AF939CE}" type="pres">
      <dgm:prSet presAssocID="{668EF108-490E-4C71-87CC-40C4EB6F1BCF}" presName="parentText" presStyleLbl="node1" presStyleIdx="0" presStyleCnt="1">
        <dgm:presLayoutVars>
          <dgm:chMax val="0"/>
          <dgm:bulletEnabled val="1"/>
        </dgm:presLayoutVars>
      </dgm:prSet>
      <dgm:spPr/>
    </dgm:pt>
    <dgm:pt modelId="{C4AF4767-4D01-40E8-8E2E-6D28DDD4141E}" type="pres">
      <dgm:prSet presAssocID="{668EF108-490E-4C71-87CC-40C4EB6F1BCF}" presName="childText" presStyleLbl="revTx" presStyleIdx="0" presStyleCnt="1">
        <dgm:presLayoutVars>
          <dgm:bulletEnabled val="1"/>
        </dgm:presLayoutVars>
      </dgm:prSet>
      <dgm:spPr/>
    </dgm:pt>
  </dgm:ptLst>
  <dgm:cxnLst>
    <dgm:cxn modelId="{97527A11-5039-41D2-BB56-0519699C445C}" srcId="{475ADEEC-EB65-4716-95E0-4C344AD709D3}" destId="{668EF108-490E-4C71-87CC-40C4EB6F1BCF}" srcOrd="0" destOrd="0" parTransId="{8E13CEEE-2EA8-448A-95EA-B44BC032AE1B}" sibTransId="{6AF49570-BA2D-4C1C-9AC1-819A487A15D6}"/>
    <dgm:cxn modelId="{4905C812-C820-4717-8E80-A847830EFA5E}" type="presOf" srcId="{475ADEEC-EB65-4716-95E0-4C344AD709D3}" destId="{9016E6A8-59D8-4424-B4F6-E01B44E57963}" srcOrd="0" destOrd="0" presId="urn:microsoft.com/office/officeart/2005/8/layout/vList2"/>
    <dgm:cxn modelId="{EC5FC315-A2F3-47AE-B61C-2C200B9773CF}" type="presOf" srcId="{073F480A-2531-4E83-A073-31683BCC0701}" destId="{C4AF4767-4D01-40E8-8E2E-6D28DDD4141E}" srcOrd="0" destOrd="0" presId="urn:microsoft.com/office/officeart/2005/8/layout/vList2"/>
    <dgm:cxn modelId="{E59E2E1B-C696-478E-95DF-3C64EF1629CA}" srcId="{668EF108-490E-4C71-87CC-40C4EB6F1BCF}" destId="{073F480A-2531-4E83-A073-31683BCC0701}" srcOrd="0" destOrd="0" parTransId="{329D2C76-59B9-430A-85C6-F319916424AD}" sibTransId="{334439F1-25FA-461F-AB14-03CE876711A7}"/>
    <dgm:cxn modelId="{5E284D46-08F7-4C2D-86E3-1F4FBB6F1EEC}" srcId="{668EF108-490E-4C71-87CC-40C4EB6F1BCF}" destId="{769080D4-28CE-4442-AF57-236CEB99DBDD}" srcOrd="1" destOrd="0" parTransId="{3C7E3C8D-CA8A-4249-B4DA-FCA8F286EF2B}" sibTransId="{3B953BFC-0AD4-4125-9100-649B0BA224DD}"/>
    <dgm:cxn modelId="{AA021E4C-567E-4647-86F2-7591CF6E8F06}" type="presOf" srcId="{ADC9E446-F994-4424-A209-8075222AECF3}" destId="{C4AF4767-4D01-40E8-8E2E-6D28DDD4141E}" srcOrd="0" destOrd="3" presId="urn:microsoft.com/office/officeart/2005/8/layout/vList2"/>
    <dgm:cxn modelId="{06539E52-AC8B-443C-A4BE-1D7AACC77729}" type="presOf" srcId="{668EF108-490E-4C71-87CC-40C4EB6F1BCF}" destId="{01671277-9494-42DB-85DC-42759AF939CE}" srcOrd="0" destOrd="0" presId="urn:microsoft.com/office/officeart/2005/8/layout/vList2"/>
    <dgm:cxn modelId="{046AF194-007A-44BE-BD91-300EB1020CD7}" srcId="{668EF108-490E-4C71-87CC-40C4EB6F1BCF}" destId="{ADC9E446-F994-4424-A209-8075222AECF3}" srcOrd="3" destOrd="0" parTransId="{56601A24-05B5-4A74-AAB2-01AFEE43B391}" sibTransId="{296C9A51-8826-408D-8920-D2430C0214E5}"/>
    <dgm:cxn modelId="{167CFDB3-8C80-49A7-88DF-45F3D4DBE872}" srcId="{668EF108-490E-4C71-87CC-40C4EB6F1BCF}" destId="{CF81F3BF-3571-4FC7-B427-0F024120EDFA}" srcOrd="2" destOrd="0" parTransId="{69E88EDD-1845-4630-88EB-E60796386319}" sibTransId="{9ED4897D-037E-4922-891D-617E17ED7DD0}"/>
    <dgm:cxn modelId="{56D929C3-B186-4DCF-912D-50B32C0DF056}" type="presOf" srcId="{769080D4-28CE-4442-AF57-236CEB99DBDD}" destId="{C4AF4767-4D01-40E8-8E2E-6D28DDD4141E}" srcOrd="0" destOrd="1" presId="urn:microsoft.com/office/officeart/2005/8/layout/vList2"/>
    <dgm:cxn modelId="{DB692DDC-2BAB-475D-A378-110333604EA3}" type="presOf" srcId="{CF81F3BF-3571-4FC7-B427-0F024120EDFA}" destId="{C4AF4767-4D01-40E8-8E2E-6D28DDD4141E}" srcOrd="0" destOrd="2" presId="urn:microsoft.com/office/officeart/2005/8/layout/vList2"/>
    <dgm:cxn modelId="{0EB9A15C-4D54-430B-8946-9F2F5F33B5DC}" type="presParOf" srcId="{9016E6A8-59D8-4424-B4F6-E01B44E57963}" destId="{01671277-9494-42DB-85DC-42759AF939CE}" srcOrd="0" destOrd="0" presId="urn:microsoft.com/office/officeart/2005/8/layout/vList2"/>
    <dgm:cxn modelId="{F94F92D7-DF81-4966-95D1-404A68371B96}" type="presParOf" srcId="{9016E6A8-59D8-4424-B4F6-E01B44E57963}" destId="{C4AF4767-4D01-40E8-8E2E-6D28DDD4141E}" srcOrd="1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1671277-9494-42DB-85DC-42759AF939CE}">
      <dsp:nvSpPr>
        <dsp:cNvPr id="0" name=""/>
        <dsp:cNvSpPr/>
      </dsp:nvSpPr>
      <dsp:spPr>
        <a:xfrm>
          <a:off x="0" y="181440"/>
          <a:ext cx="5639127" cy="1572480"/>
        </a:xfrm>
        <a:prstGeom prst="round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/>
            <a:t>An investor has engaged in several derivative contracts in 2024. these transactions</a:t>
          </a:r>
          <a:r>
            <a:rPr lang="tr-TR" sz="2100" kern="1200"/>
            <a:t> are listed below. Calculate </a:t>
          </a:r>
          <a:r>
            <a:rPr lang="en-US" sz="2100" kern="1200"/>
            <a:t>the gain or loss from each one, as well as the total profit or loss.</a:t>
          </a:r>
        </a:p>
      </dsp:txBody>
      <dsp:txXfrm>
        <a:off x="76762" y="258202"/>
        <a:ext cx="5485603" cy="1418956"/>
      </dsp:txXfrm>
    </dsp:sp>
    <dsp:sp modelId="{C4AF4767-4D01-40E8-8E2E-6D28DDD4141E}">
      <dsp:nvSpPr>
        <dsp:cNvPr id="0" name=""/>
        <dsp:cNvSpPr/>
      </dsp:nvSpPr>
      <dsp:spPr>
        <a:xfrm>
          <a:off x="0" y="1753920"/>
          <a:ext cx="5639127" cy="38253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9042" tIns="26670" rIns="149352" bIns="26670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1600" kern="1200"/>
            <a:t>Sold a European stock call option with a strike price of $20. The option price is $0.50 per share, and the contract size is 100 shares. On the expiration date of the contract, the price of the stock is $20.50.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1600" kern="1200" dirty="0"/>
            <a:t>Entered an agreement with a financial institution to sell €100,000 at an exchange rate of 1.08 EUR/USD. At the end of three months, the exchange rate is 1 Euro = 1.10 USD.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1600" kern="1200" dirty="0"/>
            <a:t>Purchased a European stock put option with a strike price of $120. The option price is $3 per share, and the contract size is 100 shares. On the expiration date of the contract, the current price of the stock is $121.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1600" kern="1200" dirty="0"/>
            <a:t>Purchased a European stock call option with a strike price of $15. The option price is $0.30 per share, and the contract size is 1,000 shares. On the expiration date of the contract, the current price of the stock is $18.</a:t>
          </a:r>
        </a:p>
      </dsp:txBody>
      <dsp:txXfrm>
        <a:off x="0" y="1753920"/>
        <a:ext cx="5639127" cy="382536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B674CB-3709-4ACF-BB61-29ADEA3D41B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033272"/>
            <a:ext cx="9144000" cy="2478024"/>
          </a:xfrm>
        </p:spPr>
        <p:txBody>
          <a:bodyPr lIns="0" tIns="0" rIns="0" bIns="0" anchor="b">
            <a:noAutofit/>
          </a:bodyPr>
          <a:lstStyle>
            <a:lvl1pPr algn="ctr">
              <a:defRPr sz="4000" spc="750" baseline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06DA6BE-9B64-48FC-92D1-EF0D426A397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822192"/>
            <a:ext cx="9144000" cy="1435608"/>
          </a:xfrm>
        </p:spPr>
        <p:txBody>
          <a:bodyPr lIns="0" tIns="0" rIns="0" bIns="0">
            <a:normAutofit/>
          </a:bodyPr>
          <a:lstStyle>
            <a:lvl1pPr marL="0" indent="0" algn="ctr">
              <a:lnSpc>
                <a:spcPct val="150000"/>
              </a:lnSpc>
              <a:buNone/>
              <a:defRPr sz="1600" cap="all" spc="6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083AE59-8E21-449F-86DA-5BE2970108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5A5808-3B61-48CC-92EF-85AC2E0DFA56}" type="datetime2">
              <a:rPr lang="en-US" smtClean="0"/>
              <a:t>Tuesday, January 7, 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E8CCD60-9970-49FD-8254-21154BAA1E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CC0A488-07A7-42F9-B1DF-68545B7541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389E6-C847-4AD0-B56D-D205B2EAB1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29127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9DC3B6-2D75-4EC4-9120-88DCE0EA61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74B06CB-A0FE-4499-B674-90C8C281A55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E7FD700-765A-4DE6-A8EC-9D9D92FCBB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5E98AF-4574-4509-BF7A-519ACD5BF826}" type="datetime2">
              <a:rPr lang="en-US" smtClean="0"/>
              <a:t>Tuesday, January 7, 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C4664EC-C4B1-4D14-9ED3-14C6CCBFFC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DF5526-E518-4133-9F44-D812576C10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389E6-C847-4AD0-B56D-D205B2EAB1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80697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5F62998-15B1-4CA8-8C60-7801001F806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838899"/>
            <a:ext cx="2628900" cy="484930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11AE278-0885-4594-AB09-120344C7D88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49235" y="838900"/>
            <a:ext cx="7723265" cy="48493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5B850CC-FB43-4988-8D4E-9C54C20185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DD97D4-9636-490F-85D0-E926C2B6F3B1}" type="datetime2">
              <a:rPr lang="en-US" smtClean="0"/>
              <a:t>Tuesday, January 7, 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7A70300-3853-4FB4-A084-CF6E5CF2BD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DBAFB0-25AA-4B69-8418-418F47A927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389E6-C847-4AD0-B56D-D205B2EAB1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6823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FE0F35-0AE7-48AB-9005-F1DB4BD0B4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DDD4022-C31F-4C4C-B5BF-5F9730C08A0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9A45EE9-11D3-436C-9D73-1AA6CCDB16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3AF3C6-0FD4-4939-991C-00DDE5C56815}" type="datetime2">
              <a:rPr lang="en-US" smtClean="0"/>
              <a:t>Tuesday, January 7, 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2817DCF-881F-4956-81AE-A6D27A88F4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A265F17-AD75-4B7E-970D-5D4DBD5D17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389E6-C847-4AD0-B56D-D205B2EAB1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60329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8C12CB-05D8-4D62-BDC5-812DB6DD04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600" y="1709738"/>
            <a:ext cx="9966960" cy="2852737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4400" spc="75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C52F020-8516-4B9E-B455-5731ED6C9E9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371600" y="4974336"/>
            <a:ext cx="9966961" cy="1115568"/>
          </a:xfrm>
        </p:spPr>
        <p:txBody>
          <a:bodyPr>
            <a:normAutofit/>
          </a:bodyPr>
          <a:lstStyle>
            <a:lvl1pPr marL="0" indent="0">
              <a:buNone/>
              <a:defRPr sz="1600" cap="all" spc="600" baseline="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C822993-6E28-44BB-B983-095B476B80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807482-8128-47C6-A8DD-6452B0291CFF}" type="datetime2">
              <a:rPr lang="en-US" smtClean="0"/>
              <a:t>Tuesday, January 7, 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C909971-06C9-462B-81D9-BEF24C708A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F9A076D-47C1-49CD-9A8B-956DB3FC31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389E6-C847-4AD0-B56D-D205B2EAB1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46807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28DFBD-F5ED-455C-8AD0-97476A55E3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C30E58C-F463-4D52-9225-9410133113A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371600" y="2112264"/>
            <a:ext cx="4846320" cy="395935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AF7BDB4-97FA-485D-A557-6F96692BAC9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766560" y="2112265"/>
            <a:ext cx="4846320" cy="395935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8C50007-C799-4117-8ACD-5EE980E63F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903F25-275E-41DE-BE3B-EBF0DB49F9B1}" type="datetime2">
              <a:rPr lang="en-US" smtClean="0"/>
              <a:t>Tuesday, January 7, 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24E8968-6BAD-4D5A-BF1D-911C7A39C1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99D8C08-BF20-4D5E-9004-0C075C36D8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389E6-C847-4AD0-B56D-D205B2EAB1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95002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2036E0D-26A5-455A-A8BD-70DA8BC03EB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371600" y="2112264"/>
            <a:ext cx="4841076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7FD4EA0-094D-4056-9032-BFB44B40896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371600" y="3018472"/>
            <a:ext cx="4841076" cy="310485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FC0CCE8-718F-4620-8B4A-C60EEA7B884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766560" y="2112264"/>
            <a:ext cx="484632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6CE86DF-0069-4D31-BDD3-A9A2F9B7B46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766560" y="3018471"/>
            <a:ext cx="4841076" cy="310485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1A5ED06-FE54-4B86-A8D4-07D0EB08C3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475572-4A44-4171-84AA-64D42C8050A6}" type="datetime2">
              <a:rPr lang="en-US" smtClean="0"/>
              <a:t>Tuesday, January 7, 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E9EC6C3-0950-4AFE-936A-9AB5D22784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784B1D1-BE0C-48F4-BC74-90675A0F07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389E6-C847-4AD0-B56D-D205B2EAB1EE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itle 9">
            <a:extLst>
              <a:ext uri="{FF2B5EF4-FFF2-40B4-BE49-F238E27FC236}">
                <a16:creationId xmlns:a16="http://schemas.microsoft.com/office/drawing/2014/main" id="{2D453288-3D76-40C1-BE00-223AB28F13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65930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3B1716-24B0-42CD-95B6-843092597B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9E3617E-4B11-481F-AC6E-0003179029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C1612E-528E-4FD5-9E9E-E15F1108F171}" type="datetime2">
              <a:rPr lang="en-US" smtClean="0"/>
              <a:t>Tuesday, January 7, 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6BF19CC-06D3-40E9-81B5-63B457B220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AEFC312-3AA5-46F7-B701-3D9327A68D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389E6-C847-4AD0-B56D-D205B2EAB1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98611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8C9E28E-1389-47AF-B3EB-22571417AC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F6D862-A06D-436F-A92E-EBAAD50B6E50}" type="datetime2">
              <a:rPr lang="en-US" smtClean="0"/>
              <a:t>Tuesday, January 7, 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FCF6B08-1984-4F7C-9F6E-A4F47BDBA2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771B3C5-CEC7-427F-931C-1318C421BE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389E6-C847-4AD0-B56D-D205B2EAB1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94975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4EB55F-536E-4547-A5D2-0483FC3684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600" y="987425"/>
            <a:ext cx="3932237" cy="1894511"/>
          </a:xfrm>
        </p:spPr>
        <p:txBody>
          <a:bodyPr anchor="b"/>
          <a:lstStyle>
            <a:lvl1pPr>
              <a:lnSpc>
                <a:spcPct val="100000"/>
              </a:lnSpc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D717D3C-533B-4EA9-886B-FAE59956C7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50992" y="987425"/>
            <a:ext cx="5687568" cy="487362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419D2E1-4B17-4608-961E-2C4719855E8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371600" y="3058510"/>
            <a:ext cx="3932237" cy="280254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75A3535-184C-438C-AE91-9C42B7C5AF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3E0B7D-2260-4809-8F0A-9E5F3E24F169}" type="datetime2">
              <a:rPr lang="en-US" smtClean="0"/>
              <a:t>Tuesday, January 7, 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F6DBC3-4A58-42BA-9B55-A9A7251037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D4E6563-0AB6-4038-A12B-A259552DB6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389E6-C847-4AD0-B56D-D205B2EAB1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77826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9702C5-1E3B-4C62-A538-59BB572864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600" y="987552"/>
            <a:ext cx="3932237" cy="1892808"/>
          </a:xfrm>
        </p:spPr>
        <p:txBody>
          <a:bodyPr anchor="b"/>
          <a:lstStyle>
            <a:lvl1pPr>
              <a:defRPr sz="32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E2CF574-95CE-4E60-B2CF-3B5B4F33A76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505319" y="987425"/>
            <a:ext cx="5833242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D039F7C-C735-4356-8B04-89E19047950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371600" y="3033286"/>
            <a:ext cx="3932237" cy="2835702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5E706DF-52A3-4F34-9BF5-E1ACD5D542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8E4735-C637-46A3-94EB-AB3AC4188D2F}" type="datetime2">
              <a:rPr lang="en-US" smtClean="0"/>
              <a:t>Tuesday, January 7, 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FB25E53-E72E-4110-BB6B-3477F56C30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3686F8F-3D62-4CEC-AD9A-B70848E6A8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389E6-C847-4AD0-B56D-D205B2EAB1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88253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CCF2F3BB-127D-44BC-A8EF-A8BB5F5911CA}"/>
              </a:ext>
            </a:extLst>
          </p:cNvPr>
          <p:cNvSpPr/>
          <p:nvPr/>
        </p:nvSpPr>
        <p:spPr>
          <a:xfrm rot="10800000" flipH="1">
            <a:off x="0" y="6401226"/>
            <a:ext cx="12192000" cy="456773"/>
          </a:xfrm>
          <a:prstGeom prst="rect">
            <a:avLst/>
          </a:prstGeom>
          <a:gradFill>
            <a:gsLst>
              <a:gs pos="14000">
                <a:schemeClr val="accent4">
                  <a:alpha val="28000"/>
                </a:schemeClr>
              </a:gs>
              <a:gs pos="100000">
                <a:schemeClr val="accent5">
                  <a:alpha val="85000"/>
                </a:schemeClr>
              </a:gs>
            </a:gsLst>
            <a:lin ang="6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010D1F30-F118-4A1F-A48F-7E5706959F64}"/>
              </a:ext>
            </a:extLst>
          </p:cNvPr>
          <p:cNvSpPr/>
          <p:nvPr/>
        </p:nvSpPr>
        <p:spPr>
          <a:xfrm flipH="1">
            <a:off x="4038602" y="6401228"/>
            <a:ext cx="8153398" cy="456772"/>
          </a:xfrm>
          <a:prstGeom prst="rect">
            <a:avLst/>
          </a:prstGeom>
          <a:gradFill>
            <a:gsLst>
              <a:gs pos="9000">
                <a:schemeClr val="accent2">
                  <a:lumMod val="60000"/>
                  <a:lumOff val="40000"/>
                  <a:alpha val="55000"/>
                </a:schemeClr>
              </a:gs>
              <a:gs pos="99000">
                <a:schemeClr val="accent2"/>
              </a:gs>
            </a:gsLst>
            <a:lin ang="14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7AE890C-17CE-44C0-BDED-BA68F92A84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600" y="795528"/>
            <a:ext cx="10241280" cy="1234440"/>
          </a:xfrm>
          <a:prstGeom prst="rect">
            <a:avLst/>
          </a:prstGeom>
        </p:spPr>
        <p:txBody>
          <a:bodyPr vert="horz" lIns="0" tIns="0" rIns="0" bIns="0" rtlCol="0" anchor="b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910A6E-46D1-42CF-996C-2207737FB87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371600" y="2112264"/>
            <a:ext cx="10241280" cy="395935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85B5247-D236-462B-BCE0-2A24DF75B08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909560" y="6409944"/>
            <a:ext cx="3703320" cy="44805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cap="all" spc="300" baseline="0">
                <a:solidFill>
                  <a:srgbClr val="FFFFFF"/>
                </a:solidFill>
              </a:defRPr>
            </a:lvl1pPr>
          </a:lstStyle>
          <a:p>
            <a:fld id="{AE0C963C-C1DB-4AFD-9DDC-0691666BF49B}" type="datetime2">
              <a:rPr lang="en-US" smtClean="0"/>
              <a:pPr/>
              <a:t>Tuesday, January 7, 2025</a:t>
            </a:fld>
            <a:endParaRPr lang="en-US" cap="all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9155C58-7DDF-4CD4-96AD-F9CC844D84C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 rot="5400000">
            <a:off x="-1828800" y="1911096"/>
            <a:ext cx="4114800" cy="4572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 b="1">
                <a:solidFill>
                  <a:schemeClr val="tx1"/>
                </a:solidFill>
                <a:latin typeface="+mj-lt"/>
              </a:defRPr>
            </a:lvl1pPr>
          </a:lstStyle>
          <a:p>
            <a:pPr algn="l"/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F495647-A849-45D9-BC71-46A12E6DE47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67744" y="6409944"/>
            <a:ext cx="438912" cy="44805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rgbClr val="FFFFFF"/>
                </a:solidFill>
              </a:defRPr>
            </a:lvl1pPr>
          </a:lstStyle>
          <a:p>
            <a:fld id="{C01389E6-C847-4AD0-B56D-D205B2EAB1EE}" type="slidenum">
              <a:rPr lang="en-US" smtClean="0"/>
              <a:pPr/>
              <a:t>‹#›</a:t>
            </a:fld>
            <a:endParaRPr lang="en-US" sz="800" dirty="0"/>
          </a:p>
        </p:txBody>
      </p:sp>
    </p:spTree>
    <p:extLst>
      <p:ext uri="{BB962C8B-B14F-4D97-AF65-F5344CB8AC3E}">
        <p14:creationId xmlns:p14="http://schemas.microsoft.com/office/powerpoint/2010/main" val="12760844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7" r:id="rId2"/>
    <p:sldLayoutId id="2147483698" r:id="rId3"/>
    <p:sldLayoutId id="2147483688" r:id="rId4"/>
    <p:sldLayoutId id="2147483689" r:id="rId5"/>
    <p:sldLayoutId id="2147483694" r:id="rId6"/>
    <p:sldLayoutId id="2147483690" r:id="rId7"/>
    <p:sldLayoutId id="2147483691" r:id="rId8"/>
    <p:sldLayoutId id="2147483692" r:id="rId9"/>
    <p:sldLayoutId id="2147483693" r:id="rId10"/>
    <p:sldLayoutId id="2147483695" r:id="rId11"/>
  </p:sldLayoutIdLst>
  <p:hf sldNum="0" hdr="0" ftr="0" dt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3600" b="1" i="0" kern="1200" cap="all" spc="70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A8384FB5-9ADC-4DDC-881B-597D56F5B1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0AF57B88-1D4C-41FA-A761-EC1DD10C35C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7539" y="1417538"/>
            <a:ext cx="6875818" cy="4040744"/>
          </a:xfrm>
          <a:prstGeom prst="rect">
            <a:avLst/>
          </a:prstGeom>
          <a:gradFill>
            <a:gsLst>
              <a:gs pos="11000">
                <a:schemeClr val="accent2"/>
              </a:gs>
              <a:gs pos="100000">
                <a:schemeClr val="accent6">
                  <a:lumMod val="75000"/>
                  <a:alpha val="85000"/>
                </a:schemeClr>
              </a:gs>
            </a:gsLst>
            <a:lin ang="18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D2548F45-5164-4ABB-8212-7F293FDED8D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-159565" y="2659404"/>
            <a:ext cx="4355594" cy="4040742"/>
          </a:xfrm>
          <a:prstGeom prst="rect">
            <a:avLst/>
          </a:prstGeom>
          <a:gradFill>
            <a:gsLst>
              <a:gs pos="0">
                <a:schemeClr val="accent5">
                  <a:alpha val="35000"/>
                </a:schemeClr>
              </a:gs>
              <a:gs pos="100000">
                <a:schemeClr val="accent6">
                  <a:alpha val="0"/>
                </a:schemeClr>
              </a:gs>
            </a:gsLst>
            <a:lin ang="11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25BFA2B-D427-B15E-A7EF-386592B06C0F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8213" r="11978" b="1"/>
          <a:stretch/>
        </p:blipFill>
        <p:spPr>
          <a:xfrm>
            <a:off x="4038599" y="10"/>
            <a:ext cx="8160026" cy="6875809"/>
          </a:xfrm>
          <a:prstGeom prst="rect">
            <a:avLst/>
          </a:prstGeom>
        </p:spPr>
      </p:pic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5E81CCFB-7BEF-4186-86FB-D09450B4D02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6097846">
            <a:off x="-747355" y="1201312"/>
            <a:ext cx="4808302" cy="4088666"/>
          </a:xfrm>
          <a:custGeom>
            <a:avLst/>
            <a:gdLst>
              <a:gd name="connsiteX0" fmla="*/ 48844 w 4808302"/>
              <a:gd name="connsiteY0" fmla="*/ 2888671 h 4088666"/>
              <a:gd name="connsiteX1" fmla="*/ 0 w 4808302"/>
              <a:gd name="connsiteY1" fmla="*/ 2404151 h 4088666"/>
              <a:gd name="connsiteX2" fmla="*/ 2404151 w 4808302"/>
              <a:gd name="connsiteY2" fmla="*/ 0 h 4088666"/>
              <a:gd name="connsiteX3" fmla="*/ 4808302 w 4808302"/>
              <a:gd name="connsiteY3" fmla="*/ 2404151 h 4088666"/>
              <a:gd name="connsiteX4" fmla="*/ 4700216 w 4808302"/>
              <a:gd name="connsiteY4" fmla="*/ 3119072 h 4088666"/>
              <a:gd name="connsiteX5" fmla="*/ 4643143 w 4808302"/>
              <a:gd name="connsiteY5" fmla="*/ 3275009 h 4088666"/>
              <a:gd name="connsiteX6" fmla="*/ 690093 w 4808302"/>
              <a:gd name="connsiteY6" fmla="*/ 4088666 h 4088666"/>
              <a:gd name="connsiteX7" fmla="*/ 548991 w 4808302"/>
              <a:gd name="connsiteY7" fmla="*/ 3933414 h 4088666"/>
              <a:gd name="connsiteX8" fmla="*/ 48844 w 4808302"/>
              <a:gd name="connsiteY8" fmla="*/ 2888671 h 40886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808302" h="4088666">
                <a:moveTo>
                  <a:pt x="48844" y="2888671"/>
                </a:moveTo>
                <a:cubicBezTo>
                  <a:pt x="16818" y="2732167"/>
                  <a:pt x="0" y="2570123"/>
                  <a:pt x="0" y="2404151"/>
                </a:cubicBezTo>
                <a:cubicBezTo>
                  <a:pt x="0" y="1076375"/>
                  <a:pt x="1076375" y="0"/>
                  <a:pt x="2404151" y="0"/>
                </a:cubicBezTo>
                <a:cubicBezTo>
                  <a:pt x="3731927" y="0"/>
                  <a:pt x="4808302" y="1076375"/>
                  <a:pt x="4808302" y="2404151"/>
                </a:cubicBezTo>
                <a:cubicBezTo>
                  <a:pt x="4808302" y="2653109"/>
                  <a:pt x="4770461" y="2893229"/>
                  <a:pt x="4700216" y="3119072"/>
                </a:cubicBezTo>
                <a:lnTo>
                  <a:pt x="4643143" y="3275009"/>
                </a:lnTo>
                <a:lnTo>
                  <a:pt x="690093" y="4088666"/>
                </a:lnTo>
                <a:lnTo>
                  <a:pt x="548991" y="3933414"/>
                </a:lnTo>
                <a:cubicBezTo>
                  <a:pt x="304015" y="3636572"/>
                  <a:pt x="128908" y="3279932"/>
                  <a:pt x="48844" y="2888671"/>
                </a:cubicBezTo>
                <a:close/>
              </a:path>
            </a:pathLst>
          </a:custGeom>
          <a:gradFill>
            <a:gsLst>
              <a:gs pos="39000">
                <a:schemeClr val="accent4">
                  <a:lumMod val="20000"/>
                  <a:lumOff val="80000"/>
                  <a:alpha val="0"/>
                </a:schemeClr>
              </a:gs>
              <a:gs pos="100000">
                <a:schemeClr val="accent6">
                  <a:alpha val="29000"/>
                </a:schemeClr>
              </a:gs>
            </a:gsLst>
            <a:lin ang="16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" name="Başlık 1">
            <a:extLst>
              <a:ext uri="{FF2B5EF4-FFF2-40B4-BE49-F238E27FC236}">
                <a16:creationId xmlns:a16="http://schemas.microsoft.com/office/drawing/2014/main" id="{D117D07B-0BE7-5A45-83AA-62CCCAF3D0E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63825" y="2950387"/>
            <a:ext cx="3077044" cy="3531403"/>
          </a:xfrm>
        </p:spPr>
        <p:txBody>
          <a:bodyPr anchor="t">
            <a:normAutofit/>
          </a:bodyPr>
          <a:lstStyle/>
          <a:p>
            <a:pPr algn="r"/>
            <a:r>
              <a:rPr lang="tr-TR" sz="2000" dirty="0" err="1">
                <a:solidFill>
                  <a:schemeClr val="bg1"/>
                </a:solidFill>
              </a:rPr>
              <a:t>FInancIal</a:t>
            </a:r>
            <a:r>
              <a:rPr lang="tr-TR" sz="2000" dirty="0">
                <a:solidFill>
                  <a:schemeClr val="bg1"/>
                </a:solidFill>
              </a:rPr>
              <a:t> </a:t>
            </a:r>
            <a:r>
              <a:rPr lang="tr-TR" sz="2000" dirty="0" err="1">
                <a:solidFill>
                  <a:schemeClr val="bg1"/>
                </a:solidFill>
              </a:rPr>
              <a:t>Rısk</a:t>
            </a:r>
            <a:r>
              <a:rPr lang="tr-TR" sz="2000" dirty="0">
                <a:solidFill>
                  <a:schemeClr val="bg1"/>
                </a:solidFill>
              </a:rPr>
              <a:t> Management</a:t>
            </a:r>
          </a:p>
        </p:txBody>
      </p:sp>
      <p:sp>
        <p:nvSpPr>
          <p:cNvPr id="3" name="Alt Başlık 2">
            <a:extLst>
              <a:ext uri="{FF2B5EF4-FFF2-40B4-BE49-F238E27FC236}">
                <a16:creationId xmlns:a16="http://schemas.microsoft.com/office/drawing/2014/main" id="{7AF17CAF-2B00-7370-2950-7BB37765BC5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42026" y="525970"/>
            <a:ext cx="2937753" cy="1600225"/>
          </a:xfrm>
        </p:spPr>
        <p:txBody>
          <a:bodyPr anchor="b">
            <a:normAutofit/>
          </a:bodyPr>
          <a:lstStyle/>
          <a:p>
            <a:pPr algn="r"/>
            <a:r>
              <a:rPr lang="tr-TR" sz="1200" dirty="0" err="1">
                <a:solidFill>
                  <a:schemeClr val="bg1"/>
                </a:solidFill>
              </a:rPr>
              <a:t>Week</a:t>
            </a:r>
            <a:r>
              <a:rPr lang="tr-TR" sz="1200" dirty="0">
                <a:solidFill>
                  <a:schemeClr val="bg1"/>
                </a:solidFill>
              </a:rPr>
              <a:t> 11: </a:t>
            </a:r>
            <a:r>
              <a:rPr lang="tr-TR" sz="1200" dirty="0" err="1">
                <a:solidFill>
                  <a:schemeClr val="bg1"/>
                </a:solidFill>
              </a:rPr>
              <a:t>examples</a:t>
            </a:r>
            <a:endParaRPr lang="en-US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921173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45C5CC17-FF17-43CF-B073-D9051465D5C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EBE2DDC-0D14-44E6-A1AB-2EEC0950743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09318" y="1410082"/>
            <a:ext cx="6858000" cy="4037835"/>
          </a:xfrm>
          <a:prstGeom prst="rect">
            <a:avLst/>
          </a:prstGeom>
          <a:gradFill>
            <a:gsLst>
              <a:gs pos="8000">
                <a:schemeClr val="accent6"/>
              </a:gs>
              <a:gs pos="100000">
                <a:schemeClr val="accent5">
                  <a:alpha val="72000"/>
                </a:schemeClr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A8543D98-0AA2-43B4-B508-DC1DB7F3DC9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2414" y="1406060"/>
            <a:ext cx="6857572" cy="4045450"/>
          </a:xfrm>
          <a:prstGeom prst="rect">
            <a:avLst/>
          </a:prstGeom>
          <a:gradFill>
            <a:gsLst>
              <a:gs pos="0">
                <a:schemeClr val="accent4">
                  <a:alpha val="0"/>
                </a:schemeClr>
              </a:gs>
              <a:gs pos="96000">
                <a:schemeClr val="accent2"/>
              </a:gs>
            </a:gsLst>
            <a:lin ang="2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89723C1D-9A1A-465B-8164-483BF542661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798889" y="3617790"/>
            <a:ext cx="2453337" cy="4027079"/>
          </a:xfrm>
          <a:prstGeom prst="rect">
            <a:avLst/>
          </a:prstGeom>
          <a:gradFill>
            <a:gsLst>
              <a:gs pos="2000">
                <a:schemeClr val="accent5">
                  <a:alpha val="35000"/>
                </a:schemeClr>
              </a:gs>
              <a:gs pos="67000">
                <a:schemeClr val="accent4">
                  <a:alpha val="0"/>
                </a:scheme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A6680484-5F73-4078-85C2-415205B1A4C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6097846">
            <a:off x="-30441" y="1644149"/>
            <a:ext cx="4384532" cy="4196758"/>
          </a:xfrm>
          <a:custGeom>
            <a:avLst/>
            <a:gdLst>
              <a:gd name="connsiteX0" fmla="*/ 44539 w 4384532"/>
              <a:gd name="connsiteY0" fmla="*/ 2446310 h 4196758"/>
              <a:gd name="connsiteX1" fmla="*/ 0 w 4384532"/>
              <a:gd name="connsiteY1" fmla="*/ 2004492 h 4196758"/>
              <a:gd name="connsiteX2" fmla="*/ 500607 w 4384532"/>
              <a:gd name="connsiteY2" fmla="*/ 610007 h 4196758"/>
              <a:gd name="connsiteX3" fmla="*/ 589546 w 4384532"/>
              <a:gd name="connsiteY3" fmla="*/ 512149 h 4196758"/>
              <a:gd name="connsiteX4" fmla="*/ 3077760 w 4384532"/>
              <a:gd name="connsiteY4" fmla="*/ 0 h 4196758"/>
              <a:gd name="connsiteX5" fmla="*/ 3237230 w 4384532"/>
              <a:gd name="connsiteY5" fmla="*/ 76821 h 4196758"/>
              <a:gd name="connsiteX6" fmla="*/ 4384532 w 4384532"/>
              <a:gd name="connsiteY6" fmla="*/ 2004492 h 4196758"/>
              <a:gd name="connsiteX7" fmla="*/ 2192266 w 4384532"/>
              <a:gd name="connsiteY7" fmla="*/ 4196758 h 4196758"/>
              <a:gd name="connsiteX8" fmla="*/ 44539 w 4384532"/>
              <a:gd name="connsiteY8" fmla="*/ 2446310 h 41967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384532" h="4196758">
                <a:moveTo>
                  <a:pt x="44539" y="2446310"/>
                </a:moveTo>
                <a:cubicBezTo>
                  <a:pt x="15336" y="2303599"/>
                  <a:pt x="0" y="2155836"/>
                  <a:pt x="0" y="2004492"/>
                </a:cubicBezTo>
                <a:cubicBezTo>
                  <a:pt x="0" y="1474787"/>
                  <a:pt x="187867" y="988960"/>
                  <a:pt x="500607" y="610007"/>
                </a:cubicBezTo>
                <a:lnTo>
                  <a:pt x="589546" y="512149"/>
                </a:lnTo>
                <a:lnTo>
                  <a:pt x="3077760" y="0"/>
                </a:lnTo>
                <a:lnTo>
                  <a:pt x="3237230" y="76821"/>
                </a:lnTo>
                <a:cubicBezTo>
                  <a:pt x="3920615" y="448057"/>
                  <a:pt x="4384532" y="1172098"/>
                  <a:pt x="4384532" y="2004492"/>
                </a:cubicBezTo>
                <a:cubicBezTo>
                  <a:pt x="4384532" y="3215247"/>
                  <a:pt x="3403021" y="4196758"/>
                  <a:pt x="2192266" y="4196758"/>
                </a:cubicBezTo>
                <a:cubicBezTo>
                  <a:pt x="1132855" y="4196758"/>
                  <a:pt x="248960" y="3445288"/>
                  <a:pt x="44539" y="2446310"/>
                </a:cubicBezTo>
                <a:close/>
              </a:path>
            </a:pathLst>
          </a:custGeom>
          <a:gradFill>
            <a:gsLst>
              <a:gs pos="39000">
                <a:schemeClr val="accent4">
                  <a:lumMod val="20000"/>
                  <a:lumOff val="80000"/>
                  <a:alpha val="0"/>
                </a:schemeClr>
              </a:gs>
              <a:gs pos="100000">
                <a:schemeClr val="accent6">
                  <a:alpha val="29000"/>
                </a:schemeClr>
              </a:gs>
            </a:gsLst>
            <a:lin ang="16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" name="Başlık 1">
            <a:extLst>
              <a:ext uri="{FF2B5EF4-FFF2-40B4-BE49-F238E27FC236}">
                <a16:creationId xmlns:a16="http://schemas.microsoft.com/office/drawing/2014/main" id="{FBDBA5BD-581C-1C1B-E71B-B58783F68B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7927" y="1028701"/>
            <a:ext cx="3248863" cy="3020785"/>
          </a:xfrm>
        </p:spPr>
        <p:txBody>
          <a:bodyPr>
            <a:normAutofit/>
          </a:bodyPr>
          <a:lstStyle/>
          <a:p>
            <a:pPr algn="r"/>
            <a:r>
              <a:rPr lang="tr-TR" sz="3200" dirty="0">
                <a:solidFill>
                  <a:schemeClr val="bg1"/>
                </a:solidFill>
              </a:rPr>
              <a:t>4-Expected </a:t>
            </a:r>
            <a:r>
              <a:rPr lang="tr-TR" sz="3200" dirty="0" err="1">
                <a:solidFill>
                  <a:schemeClr val="bg1"/>
                </a:solidFill>
              </a:rPr>
              <a:t>return</a:t>
            </a:r>
            <a:r>
              <a:rPr lang="tr-TR" sz="3200" dirty="0">
                <a:solidFill>
                  <a:schemeClr val="bg1"/>
                </a:solidFill>
              </a:rPr>
              <a:t> </a:t>
            </a:r>
            <a:r>
              <a:rPr lang="tr-TR" sz="3200" dirty="0" err="1">
                <a:solidFill>
                  <a:schemeClr val="bg1"/>
                </a:solidFill>
              </a:rPr>
              <a:t>and</a:t>
            </a:r>
            <a:r>
              <a:rPr lang="tr-TR" sz="3200" dirty="0">
                <a:solidFill>
                  <a:schemeClr val="bg1"/>
                </a:solidFill>
              </a:rPr>
              <a:t> </a:t>
            </a:r>
            <a:r>
              <a:rPr lang="tr-TR" sz="3200" dirty="0" err="1">
                <a:solidFill>
                  <a:schemeClr val="bg1"/>
                </a:solidFill>
              </a:rPr>
              <a:t>rısk</a:t>
            </a:r>
            <a:r>
              <a:rPr lang="tr-TR" sz="3200" dirty="0">
                <a:solidFill>
                  <a:schemeClr val="bg1"/>
                </a:solidFill>
              </a:rPr>
              <a:t> of </a:t>
            </a:r>
            <a:r>
              <a:rPr lang="tr-TR" sz="3200" dirty="0" err="1">
                <a:solidFill>
                  <a:schemeClr val="bg1"/>
                </a:solidFill>
              </a:rPr>
              <a:t>portfolıo</a:t>
            </a:r>
            <a:endParaRPr lang="en-US" sz="3200" dirty="0">
              <a:solidFill>
                <a:schemeClr val="bg1"/>
              </a:solidFill>
            </a:endParaRPr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5706D971-05E0-ED2F-6576-D4381427E89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77409" y="1028702"/>
            <a:ext cx="6273972" cy="4843462"/>
          </a:xfrm>
        </p:spPr>
        <p:txBody>
          <a:bodyPr>
            <a:normAutofit/>
          </a:bodyPr>
          <a:lstStyle/>
          <a:p>
            <a:r>
              <a:rPr lang="tr-TR" sz="1800"/>
              <a:t>Assume that a portfolio consists of Asset A and Asset B. The weight of Asset A is 40%.</a:t>
            </a:r>
          </a:p>
          <a:p>
            <a:r>
              <a:rPr lang="tr-TR" sz="1800"/>
              <a:t>Calculate expected return and risk of portfolio based on Markowitz’s Modern Portfolio Theory.</a:t>
            </a:r>
            <a:endParaRPr lang="en-US" sz="1800"/>
          </a:p>
        </p:txBody>
      </p:sp>
    </p:spTree>
    <p:extLst>
      <p:ext uri="{BB962C8B-B14F-4D97-AF65-F5344CB8AC3E}">
        <p14:creationId xmlns:p14="http://schemas.microsoft.com/office/powerpoint/2010/main" val="131575090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0" name="Rectangle 19">
            <a:extLst>
              <a:ext uri="{FF2B5EF4-FFF2-40B4-BE49-F238E27FC236}">
                <a16:creationId xmlns:a16="http://schemas.microsoft.com/office/drawing/2014/main" id="{4643CFF5-3073-44B6-9A56-4CAF096FFF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Başlık 1">
            <a:extLst>
              <a:ext uri="{FF2B5EF4-FFF2-40B4-BE49-F238E27FC236}">
                <a16:creationId xmlns:a16="http://schemas.microsoft.com/office/drawing/2014/main" id="{9159E76D-629C-E72C-E520-CE07AAD98B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600" y="457200"/>
            <a:ext cx="5868785" cy="1556724"/>
          </a:xfrm>
        </p:spPr>
        <p:txBody>
          <a:bodyPr anchor="b">
            <a:normAutofit/>
          </a:bodyPr>
          <a:lstStyle/>
          <a:p>
            <a:r>
              <a:rPr lang="tr-TR" dirty="0"/>
              <a:t>5-CAPM</a:t>
            </a:r>
            <a:endParaRPr lang="en-US" dirty="0"/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9A608F1C-12A9-8633-130D-BC5D2EFB416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71600" y="2344189"/>
            <a:ext cx="5868785" cy="3327336"/>
          </a:xfrm>
        </p:spPr>
        <p:txBody>
          <a:bodyPr anchor="t">
            <a:normAutofit/>
          </a:bodyPr>
          <a:lstStyle/>
          <a:p>
            <a:r>
              <a:rPr lang="tr-TR" sz="1600" dirty="0" err="1"/>
              <a:t>Calculate</a:t>
            </a:r>
            <a:r>
              <a:rPr lang="tr-TR" sz="1600" dirty="0"/>
              <a:t> </a:t>
            </a:r>
            <a:r>
              <a:rPr lang="tr-TR" sz="1600" dirty="0" err="1"/>
              <a:t>betas</a:t>
            </a:r>
            <a:r>
              <a:rPr lang="tr-TR" sz="1600" dirty="0"/>
              <a:t> of </a:t>
            </a:r>
            <a:r>
              <a:rPr lang="tr-TR" sz="1600" dirty="0" err="1"/>
              <a:t>Asset</a:t>
            </a:r>
            <a:r>
              <a:rPr lang="tr-TR" sz="1600" dirty="0"/>
              <a:t> A </a:t>
            </a:r>
            <a:r>
              <a:rPr lang="tr-TR" sz="1600" dirty="0" err="1"/>
              <a:t>and</a:t>
            </a:r>
            <a:r>
              <a:rPr lang="tr-TR" sz="1600" dirty="0"/>
              <a:t> </a:t>
            </a:r>
            <a:r>
              <a:rPr lang="tr-TR" sz="1600" dirty="0" err="1"/>
              <a:t>Asset</a:t>
            </a:r>
            <a:r>
              <a:rPr lang="tr-TR" sz="1600" dirty="0"/>
              <a:t> B. </a:t>
            </a:r>
          </a:p>
          <a:p>
            <a:r>
              <a:rPr lang="tr-TR" sz="1600" dirty="0" err="1"/>
              <a:t>Which</a:t>
            </a:r>
            <a:r>
              <a:rPr lang="tr-TR" sz="1600" dirty="0"/>
              <a:t> </a:t>
            </a:r>
            <a:r>
              <a:rPr lang="tr-TR" sz="1600" dirty="0" err="1"/>
              <a:t>asset</a:t>
            </a:r>
            <a:r>
              <a:rPr lang="tr-TR" sz="1600" dirty="0"/>
              <a:t> has </a:t>
            </a:r>
            <a:r>
              <a:rPr lang="tr-TR" sz="1600" dirty="0" err="1"/>
              <a:t>more</a:t>
            </a:r>
            <a:r>
              <a:rPr lang="tr-TR" sz="1600" dirty="0"/>
              <a:t> </a:t>
            </a:r>
            <a:r>
              <a:rPr lang="tr-TR" sz="1600" dirty="0" err="1"/>
              <a:t>systematic</a:t>
            </a:r>
            <a:r>
              <a:rPr lang="tr-TR" sz="1600" dirty="0"/>
              <a:t> risk?</a:t>
            </a:r>
          </a:p>
          <a:p>
            <a:r>
              <a:rPr lang="tr-TR" sz="1600" dirty="0" err="1"/>
              <a:t>Calculate</a:t>
            </a:r>
            <a:r>
              <a:rPr lang="tr-TR" sz="1600" dirty="0"/>
              <a:t> </a:t>
            </a:r>
            <a:r>
              <a:rPr lang="tr-TR" sz="1600" dirty="0" err="1"/>
              <a:t>expected</a:t>
            </a:r>
            <a:r>
              <a:rPr lang="tr-TR" sz="1600" dirty="0"/>
              <a:t> </a:t>
            </a:r>
            <a:r>
              <a:rPr lang="tr-TR" sz="1600" dirty="0" err="1"/>
              <a:t>returns</a:t>
            </a:r>
            <a:r>
              <a:rPr lang="tr-TR" sz="1600" dirty="0"/>
              <a:t> of </a:t>
            </a:r>
            <a:r>
              <a:rPr lang="tr-TR" sz="1600" dirty="0" err="1"/>
              <a:t>Asset</a:t>
            </a:r>
            <a:r>
              <a:rPr lang="tr-TR" sz="1600" dirty="0"/>
              <a:t> A </a:t>
            </a:r>
            <a:r>
              <a:rPr lang="tr-TR" sz="1600" dirty="0" err="1"/>
              <a:t>and</a:t>
            </a:r>
            <a:r>
              <a:rPr lang="tr-TR" sz="1600" dirty="0"/>
              <a:t> </a:t>
            </a:r>
            <a:r>
              <a:rPr lang="tr-TR" sz="1600" dirty="0" err="1"/>
              <a:t>Asset</a:t>
            </a:r>
            <a:r>
              <a:rPr lang="tr-TR" sz="1600" dirty="0"/>
              <a:t> B </a:t>
            </a:r>
            <a:r>
              <a:rPr lang="tr-TR" sz="1600" dirty="0" err="1"/>
              <a:t>according</a:t>
            </a:r>
            <a:r>
              <a:rPr lang="tr-TR" sz="1600" dirty="0"/>
              <a:t> </a:t>
            </a:r>
            <a:r>
              <a:rPr lang="tr-TR" sz="1600" dirty="0" err="1"/>
              <a:t>to</a:t>
            </a:r>
            <a:r>
              <a:rPr lang="tr-TR" sz="1600" dirty="0"/>
              <a:t> CAPM. </a:t>
            </a:r>
            <a:r>
              <a:rPr lang="tr-TR" sz="1600" dirty="0" err="1"/>
              <a:t>Assume</a:t>
            </a:r>
            <a:r>
              <a:rPr lang="tr-TR" sz="1600" dirty="0"/>
              <a:t> </a:t>
            </a:r>
            <a:r>
              <a:rPr lang="tr-TR" sz="1600" dirty="0" err="1"/>
              <a:t>that</a:t>
            </a:r>
            <a:r>
              <a:rPr lang="tr-TR" sz="1600" dirty="0"/>
              <a:t> risk </a:t>
            </a:r>
            <a:r>
              <a:rPr lang="tr-TR" sz="1600" dirty="0" err="1"/>
              <a:t>free</a:t>
            </a:r>
            <a:r>
              <a:rPr lang="tr-TR" sz="1600" dirty="0"/>
              <a:t> rate is 2%. </a:t>
            </a:r>
          </a:p>
          <a:p>
            <a:r>
              <a:rPr lang="tr-TR" sz="1600" dirty="0" err="1"/>
              <a:t>Assume</a:t>
            </a:r>
            <a:r>
              <a:rPr lang="tr-TR" sz="1600" dirty="0"/>
              <a:t> </a:t>
            </a:r>
            <a:r>
              <a:rPr lang="tr-TR" sz="1600" dirty="0" err="1"/>
              <a:t>that</a:t>
            </a:r>
            <a:r>
              <a:rPr lang="tr-TR" sz="1600" dirty="0"/>
              <a:t> </a:t>
            </a:r>
            <a:r>
              <a:rPr lang="tr-TR" sz="1600" dirty="0" err="1"/>
              <a:t>forecasted</a:t>
            </a:r>
            <a:r>
              <a:rPr lang="tr-TR" sz="1600" dirty="0"/>
              <a:t> </a:t>
            </a:r>
            <a:r>
              <a:rPr lang="tr-TR" sz="1600" dirty="0" err="1"/>
              <a:t>returns</a:t>
            </a:r>
            <a:r>
              <a:rPr lang="tr-TR" sz="1600" dirty="0"/>
              <a:t> of </a:t>
            </a:r>
            <a:r>
              <a:rPr lang="tr-TR" sz="1600" dirty="0" err="1"/>
              <a:t>Asset</a:t>
            </a:r>
            <a:r>
              <a:rPr lang="tr-TR" sz="1600" dirty="0"/>
              <a:t> A </a:t>
            </a:r>
            <a:r>
              <a:rPr lang="tr-TR" sz="1600" dirty="0" err="1"/>
              <a:t>and</a:t>
            </a:r>
            <a:r>
              <a:rPr lang="tr-TR" sz="1600" dirty="0"/>
              <a:t> </a:t>
            </a:r>
            <a:r>
              <a:rPr lang="tr-TR" sz="1600" dirty="0" err="1"/>
              <a:t>Asset</a:t>
            </a:r>
            <a:r>
              <a:rPr lang="tr-TR" sz="1600" dirty="0"/>
              <a:t> B </a:t>
            </a:r>
            <a:r>
              <a:rPr lang="tr-TR" sz="1600" dirty="0" err="1"/>
              <a:t>are</a:t>
            </a:r>
            <a:r>
              <a:rPr lang="tr-TR" sz="1600" dirty="0"/>
              <a:t> 3% 4%, </a:t>
            </a:r>
            <a:r>
              <a:rPr lang="tr-TR" sz="1600" dirty="0" err="1"/>
              <a:t>respectively</a:t>
            </a:r>
            <a:r>
              <a:rPr lang="tr-TR" sz="1600" dirty="0"/>
              <a:t>. </a:t>
            </a:r>
            <a:r>
              <a:rPr lang="tr-TR" sz="1600" dirty="0" err="1"/>
              <a:t>Are</a:t>
            </a:r>
            <a:r>
              <a:rPr lang="tr-TR" sz="1600" dirty="0"/>
              <a:t> </a:t>
            </a:r>
            <a:r>
              <a:rPr lang="tr-TR" sz="1600" dirty="0" err="1"/>
              <a:t>these</a:t>
            </a:r>
            <a:r>
              <a:rPr lang="tr-TR" sz="1600" dirty="0"/>
              <a:t> </a:t>
            </a:r>
            <a:r>
              <a:rPr lang="tr-TR" sz="1600" dirty="0" err="1"/>
              <a:t>assets</a:t>
            </a:r>
            <a:r>
              <a:rPr lang="tr-TR" sz="1600" dirty="0"/>
              <a:t> </a:t>
            </a:r>
            <a:r>
              <a:rPr lang="tr-TR" sz="1600" dirty="0" err="1"/>
              <a:t>overvalued</a:t>
            </a:r>
            <a:r>
              <a:rPr lang="tr-TR" sz="1600" dirty="0"/>
              <a:t>, </a:t>
            </a:r>
            <a:r>
              <a:rPr lang="tr-TR" sz="1600" dirty="0" err="1"/>
              <a:t>undervalued</a:t>
            </a:r>
            <a:r>
              <a:rPr lang="tr-TR" sz="1600" dirty="0"/>
              <a:t>, </a:t>
            </a:r>
            <a:r>
              <a:rPr lang="tr-TR" sz="1600" dirty="0" err="1"/>
              <a:t>or</a:t>
            </a:r>
            <a:r>
              <a:rPr lang="tr-TR" sz="1600" dirty="0"/>
              <a:t> </a:t>
            </a:r>
            <a:r>
              <a:rPr lang="tr-TR" sz="1600" dirty="0" err="1"/>
              <a:t>properly</a:t>
            </a:r>
            <a:r>
              <a:rPr lang="tr-TR" sz="1600" dirty="0"/>
              <a:t> </a:t>
            </a:r>
            <a:r>
              <a:rPr lang="tr-TR" sz="1600" dirty="0" err="1"/>
              <a:t>valued</a:t>
            </a:r>
            <a:r>
              <a:rPr lang="tr-TR" sz="1600" dirty="0"/>
              <a:t>?</a:t>
            </a:r>
          </a:p>
          <a:p>
            <a:endParaRPr lang="tr-TR" sz="1600" dirty="0"/>
          </a:p>
          <a:p>
            <a:endParaRPr lang="en-US" sz="1600" dirty="0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955DEFE8-24AF-47F7-B020-D4D76ABA183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0" y="6391868"/>
            <a:ext cx="12192000" cy="456773"/>
          </a:xfrm>
          <a:prstGeom prst="rect">
            <a:avLst/>
          </a:prstGeom>
          <a:gradFill>
            <a:gsLst>
              <a:gs pos="14000">
                <a:schemeClr val="accent4">
                  <a:alpha val="28000"/>
                </a:schemeClr>
              </a:gs>
              <a:gs pos="100000">
                <a:schemeClr val="accent5">
                  <a:alpha val="85000"/>
                </a:schemeClr>
              </a:gs>
            </a:gsLst>
            <a:lin ang="6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6EAE3873-25FC-4346-B1D5-82E5F9D953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4038600" y="6391868"/>
            <a:ext cx="8153398" cy="456772"/>
          </a:xfrm>
          <a:prstGeom prst="rect">
            <a:avLst/>
          </a:prstGeom>
          <a:gradFill>
            <a:gsLst>
              <a:gs pos="9000">
                <a:schemeClr val="accent2">
                  <a:lumMod val="60000"/>
                  <a:lumOff val="40000"/>
                  <a:alpha val="67000"/>
                </a:schemeClr>
              </a:gs>
              <a:gs pos="99000">
                <a:schemeClr val="accent2"/>
              </a:gs>
            </a:gsLst>
            <a:lin ang="14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graphicFrame>
        <p:nvGraphicFramePr>
          <p:cNvPr id="4" name="Tablo 3">
            <a:extLst>
              <a:ext uri="{FF2B5EF4-FFF2-40B4-BE49-F238E27FC236}">
                <a16:creationId xmlns:a16="http://schemas.microsoft.com/office/drawing/2014/main" id="{DC9C9658-AB4D-B2A5-7C4C-22374846DE1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00298055"/>
              </p:ext>
            </p:extLst>
          </p:nvPr>
        </p:nvGraphicFramePr>
        <p:xfrm>
          <a:off x="7697585" y="1139913"/>
          <a:ext cx="4037217" cy="442039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2894">
                  <a:extLst>
                    <a:ext uri="{9D8B030D-6E8A-4147-A177-3AD203B41FA5}">
                      <a16:colId xmlns:a16="http://schemas.microsoft.com/office/drawing/2014/main" val="1069782806"/>
                    </a:ext>
                  </a:extLst>
                </a:gridCol>
                <a:gridCol w="1016762">
                  <a:extLst>
                    <a:ext uri="{9D8B030D-6E8A-4147-A177-3AD203B41FA5}">
                      <a16:colId xmlns:a16="http://schemas.microsoft.com/office/drawing/2014/main" val="692917205"/>
                    </a:ext>
                  </a:extLst>
                </a:gridCol>
                <a:gridCol w="1016762">
                  <a:extLst>
                    <a:ext uri="{9D8B030D-6E8A-4147-A177-3AD203B41FA5}">
                      <a16:colId xmlns:a16="http://schemas.microsoft.com/office/drawing/2014/main" val="1503310820"/>
                    </a:ext>
                  </a:extLst>
                </a:gridCol>
                <a:gridCol w="1140799">
                  <a:extLst>
                    <a:ext uri="{9D8B030D-6E8A-4147-A177-3AD203B41FA5}">
                      <a16:colId xmlns:a16="http://schemas.microsoft.com/office/drawing/2014/main" val="435192702"/>
                    </a:ext>
                  </a:extLst>
                </a:gridCol>
              </a:tblGrid>
              <a:tr h="736733">
                <a:tc>
                  <a:txBody>
                    <a:bodyPr/>
                    <a:lstStyle/>
                    <a:p>
                      <a:endParaRPr lang="en-US" sz="2000" b="1" dirty="0">
                        <a:solidFill>
                          <a:schemeClr val="tx1"/>
                        </a:solidFill>
                      </a:endParaRPr>
                    </a:p>
                  </a:txBody>
                  <a:tcPr marL="97648" marR="97648" marT="48824" marB="48824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tr-TR" sz="2000" b="1" dirty="0" err="1">
                          <a:solidFill>
                            <a:schemeClr val="tx1"/>
                          </a:solidFill>
                        </a:rPr>
                        <a:t>Asset</a:t>
                      </a:r>
                      <a:r>
                        <a:rPr lang="tr-TR" sz="2000" b="1" dirty="0">
                          <a:solidFill>
                            <a:schemeClr val="tx1"/>
                          </a:solidFill>
                        </a:rPr>
                        <a:t> A</a:t>
                      </a:r>
                      <a:endParaRPr lang="en-US" sz="2000" b="1" dirty="0">
                        <a:solidFill>
                          <a:schemeClr val="tx1"/>
                        </a:solidFill>
                      </a:endParaRPr>
                    </a:p>
                  </a:txBody>
                  <a:tcPr marL="97648" marR="97648" marT="48824" marB="48824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tr-TR" sz="2000" b="1" dirty="0" err="1">
                          <a:solidFill>
                            <a:schemeClr val="tx1"/>
                          </a:solidFill>
                        </a:rPr>
                        <a:t>Asset</a:t>
                      </a:r>
                      <a:r>
                        <a:rPr lang="tr-TR" sz="2000" b="1" dirty="0">
                          <a:solidFill>
                            <a:schemeClr val="tx1"/>
                          </a:solidFill>
                        </a:rPr>
                        <a:t> B</a:t>
                      </a:r>
                      <a:endParaRPr lang="en-US" sz="2000" b="1" dirty="0">
                        <a:solidFill>
                          <a:schemeClr val="tx1"/>
                        </a:solidFill>
                      </a:endParaRPr>
                    </a:p>
                  </a:txBody>
                  <a:tcPr marL="97648" marR="97648" marT="48824" marB="48824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tr-TR" sz="2000" b="1" dirty="0">
                          <a:solidFill>
                            <a:schemeClr val="tx1"/>
                          </a:solidFill>
                        </a:rPr>
                        <a:t>Market</a:t>
                      </a:r>
                      <a:endParaRPr lang="en-US" sz="2000" b="1" dirty="0">
                        <a:solidFill>
                          <a:schemeClr val="tx1"/>
                        </a:solidFill>
                      </a:endParaRPr>
                    </a:p>
                  </a:txBody>
                  <a:tcPr marL="97648" marR="97648" marT="48824" marB="48824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25042716"/>
                  </a:ext>
                </a:extLst>
              </a:tr>
              <a:tr h="736733">
                <a:tc>
                  <a:txBody>
                    <a:bodyPr/>
                    <a:lstStyle/>
                    <a:p>
                      <a:r>
                        <a:rPr lang="tr-TR" sz="2000">
                          <a:solidFill>
                            <a:schemeClr val="tx1"/>
                          </a:solidFill>
                        </a:rPr>
                        <a:t>Year 1</a:t>
                      </a:r>
                      <a:endParaRPr lang="en-US" sz="2000">
                        <a:solidFill>
                          <a:schemeClr val="tx1"/>
                        </a:solidFill>
                      </a:endParaRPr>
                    </a:p>
                  </a:txBody>
                  <a:tcPr marL="97648" marR="97648" marT="48824" marB="48824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tr-TR" sz="2000">
                          <a:solidFill>
                            <a:schemeClr val="tx1"/>
                          </a:solidFill>
                        </a:rPr>
                        <a:t>2.5%</a:t>
                      </a:r>
                      <a:endParaRPr lang="en-US" sz="2000">
                        <a:solidFill>
                          <a:schemeClr val="tx1"/>
                        </a:solidFill>
                      </a:endParaRPr>
                    </a:p>
                  </a:txBody>
                  <a:tcPr marL="97648" marR="97648" marT="48824" marB="48824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tr-TR" sz="2000">
                          <a:solidFill>
                            <a:schemeClr val="tx1"/>
                          </a:solidFill>
                        </a:rPr>
                        <a:t>4%</a:t>
                      </a:r>
                      <a:endParaRPr lang="en-US" sz="2000">
                        <a:solidFill>
                          <a:schemeClr val="tx1"/>
                        </a:solidFill>
                      </a:endParaRPr>
                    </a:p>
                  </a:txBody>
                  <a:tcPr marL="97648" marR="97648" marT="48824" marB="48824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tr-TR" sz="2000" dirty="0">
                          <a:solidFill>
                            <a:schemeClr val="tx1"/>
                          </a:solidFill>
                        </a:rPr>
                        <a:t>3%</a:t>
                      </a:r>
                      <a:endParaRPr 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 marL="97648" marR="97648" marT="48824" marB="48824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13099955"/>
                  </a:ext>
                </a:extLst>
              </a:tr>
              <a:tr h="736733">
                <a:tc>
                  <a:txBody>
                    <a:bodyPr/>
                    <a:lstStyle/>
                    <a:p>
                      <a:r>
                        <a:rPr lang="tr-TR" sz="2000">
                          <a:solidFill>
                            <a:schemeClr val="tx1"/>
                          </a:solidFill>
                        </a:rPr>
                        <a:t>Year 2</a:t>
                      </a:r>
                      <a:endParaRPr lang="en-US" sz="2000">
                        <a:solidFill>
                          <a:schemeClr val="tx1"/>
                        </a:solidFill>
                      </a:endParaRPr>
                    </a:p>
                  </a:txBody>
                  <a:tcPr marL="97648" marR="97648" marT="48824" marB="48824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tr-TR" sz="2000">
                          <a:solidFill>
                            <a:schemeClr val="tx1"/>
                          </a:solidFill>
                        </a:rPr>
                        <a:t>-5%</a:t>
                      </a:r>
                      <a:endParaRPr lang="en-US" sz="2000">
                        <a:solidFill>
                          <a:schemeClr val="tx1"/>
                        </a:solidFill>
                      </a:endParaRPr>
                    </a:p>
                  </a:txBody>
                  <a:tcPr marL="97648" marR="97648" marT="48824" marB="48824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tr-TR" sz="2000" dirty="0">
                          <a:solidFill>
                            <a:schemeClr val="tx1"/>
                          </a:solidFill>
                        </a:rPr>
                        <a:t>1%</a:t>
                      </a:r>
                      <a:endParaRPr 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 marL="97648" marR="97648" marT="48824" marB="48824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tr-TR" sz="2000" dirty="0">
                          <a:solidFill>
                            <a:schemeClr val="tx1"/>
                          </a:solidFill>
                        </a:rPr>
                        <a:t>-2%</a:t>
                      </a:r>
                      <a:endParaRPr 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 marL="97648" marR="97648" marT="48824" marB="48824">
                    <a:lnL>
                      <a:noFill/>
                    </a:lnL>
                    <a:lnR>
                      <a:noFill/>
                    </a:lnR>
                    <a:lnT w="3175">
                      <a:noFill/>
                    </a:lnT>
                    <a:lnB w="3175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36390699"/>
                  </a:ext>
                </a:extLst>
              </a:tr>
              <a:tr h="736733">
                <a:tc>
                  <a:txBody>
                    <a:bodyPr/>
                    <a:lstStyle/>
                    <a:p>
                      <a:r>
                        <a:rPr lang="tr-TR" sz="2000">
                          <a:solidFill>
                            <a:schemeClr val="tx1"/>
                          </a:solidFill>
                        </a:rPr>
                        <a:t>Year 3</a:t>
                      </a:r>
                      <a:endParaRPr lang="en-US" sz="2000">
                        <a:solidFill>
                          <a:schemeClr val="tx1"/>
                        </a:solidFill>
                      </a:endParaRPr>
                    </a:p>
                  </a:txBody>
                  <a:tcPr marL="97648" marR="97648" marT="48824" marB="48824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tr-TR" sz="2000">
                          <a:solidFill>
                            <a:schemeClr val="tx1"/>
                          </a:solidFill>
                        </a:rPr>
                        <a:t>18%</a:t>
                      </a:r>
                      <a:endParaRPr lang="en-US" sz="2000">
                        <a:solidFill>
                          <a:schemeClr val="tx1"/>
                        </a:solidFill>
                      </a:endParaRPr>
                    </a:p>
                  </a:txBody>
                  <a:tcPr marL="97648" marR="97648" marT="48824" marB="48824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tr-TR" sz="2000">
                          <a:solidFill>
                            <a:schemeClr val="tx1"/>
                          </a:solidFill>
                        </a:rPr>
                        <a:t>9%</a:t>
                      </a:r>
                      <a:endParaRPr lang="en-US" sz="2000">
                        <a:solidFill>
                          <a:schemeClr val="tx1"/>
                        </a:solidFill>
                      </a:endParaRPr>
                    </a:p>
                  </a:txBody>
                  <a:tcPr marL="97648" marR="97648" marT="48824" marB="48824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tr-TR" sz="2000" dirty="0">
                          <a:solidFill>
                            <a:schemeClr val="tx1"/>
                          </a:solidFill>
                        </a:rPr>
                        <a:t>5%</a:t>
                      </a:r>
                      <a:endParaRPr 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 marL="97648" marR="97648" marT="48824" marB="48824">
                    <a:lnL>
                      <a:noFill/>
                    </a:lnL>
                    <a:lnR>
                      <a:noFill/>
                    </a:lnR>
                    <a:lnT w="3175">
                      <a:noFill/>
                    </a:lnT>
                    <a:lnB w="3175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56360952"/>
                  </a:ext>
                </a:extLst>
              </a:tr>
              <a:tr h="736733">
                <a:tc>
                  <a:txBody>
                    <a:bodyPr/>
                    <a:lstStyle/>
                    <a:p>
                      <a:r>
                        <a:rPr lang="tr-TR" sz="2000">
                          <a:solidFill>
                            <a:schemeClr val="tx1"/>
                          </a:solidFill>
                        </a:rPr>
                        <a:t>Year 4</a:t>
                      </a:r>
                      <a:endParaRPr lang="en-US" sz="2000">
                        <a:solidFill>
                          <a:schemeClr val="tx1"/>
                        </a:solidFill>
                      </a:endParaRPr>
                    </a:p>
                  </a:txBody>
                  <a:tcPr marL="97648" marR="97648" marT="48824" marB="48824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tr-TR" sz="2000">
                          <a:solidFill>
                            <a:schemeClr val="tx1"/>
                          </a:solidFill>
                        </a:rPr>
                        <a:t>7%</a:t>
                      </a:r>
                      <a:endParaRPr lang="en-US" sz="2000">
                        <a:solidFill>
                          <a:schemeClr val="tx1"/>
                        </a:solidFill>
                      </a:endParaRPr>
                    </a:p>
                  </a:txBody>
                  <a:tcPr marL="97648" marR="97648" marT="48824" marB="48824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tr-TR" sz="2000">
                          <a:solidFill>
                            <a:schemeClr val="tx1"/>
                          </a:solidFill>
                        </a:rPr>
                        <a:t>3%</a:t>
                      </a:r>
                      <a:endParaRPr lang="en-US" sz="2000">
                        <a:solidFill>
                          <a:schemeClr val="tx1"/>
                        </a:solidFill>
                      </a:endParaRPr>
                    </a:p>
                  </a:txBody>
                  <a:tcPr marL="97648" marR="97648" marT="48824" marB="48824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tr-TR" sz="2000" dirty="0">
                          <a:solidFill>
                            <a:schemeClr val="tx1"/>
                          </a:solidFill>
                        </a:rPr>
                        <a:t>8%</a:t>
                      </a:r>
                      <a:endParaRPr 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 marL="97648" marR="97648" marT="48824" marB="48824">
                    <a:lnL>
                      <a:noFill/>
                    </a:lnL>
                    <a:lnR>
                      <a:noFill/>
                    </a:lnR>
                    <a:lnT w="3175">
                      <a:noFill/>
                    </a:lnT>
                    <a:lnB w="3175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23716230"/>
                  </a:ext>
                </a:extLst>
              </a:tr>
              <a:tr h="736733">
                <a:tc>
                  <a:txBody>
                    <a:bodyPr/>
                    <a:lstStyle/>
                    <a:p>
                      <a:r>
                        <a:rPr lang="tr-TR" sz="2000">
                          <a:solidFill>
                            <a:schemeClr val="tx1"/>
                          </a:solidFill>
                        </a:rPr>
                        <a:t>Year 5</a:t>
                      </a:r>
                      <a:endParaRPr lang="en-US" sz="2000">
                        <a:solidFill>
                          <a:schemeClr val="tx1"/>
                        </a:solidFill>
                      </a:endParaRPr>
                    </a:p>
                  </a:txBody>
                  <a:tcPr marL="97648" marR="97648" marT="48824" marB="48824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tr-TR" sz="2000" dirty="0">
                          <a:solidFill>
                            <a:schemeClr val="tx1"/>
                          </a:solidFill>
                        </a:rPr>
                        <a:t>-1%</a:t>
                      </a:r>
                      <a:endParaRPr 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 marL="97648" marR="97648" marT="48824" marB="48824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tr-TR" sz="2000">
                          <a:solidFill>
                            <a:schemeClr val="tx1"/>
                          </a:solidFill>
                        </a:rPr>
                        <a:t>-5%</a:t>
                      </a:r>
                      <a:endParaRPr lang="en-US" sz="2000">
                        <a:solidFill>
                          <a:schemeClr val="tx1"/>
                        </a:solidFill>
                      </a:endParaRPr>
                    </a:p>
                  </a:txBody>
                  <a:tcPr marL="97648" marR="97648" marT="48824" marB="48824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tr-TR" sz="2000" dirty="0">
                          <a:solidFill>
                            <a:schemeClr val="tx1"/>
                          </a:solidFill>
                        </a:rPr>
                        <a:t>1%</a:t>
                      </a:r>
                      <a:endParaRPr 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 marL="97648" marR="97648" marT="48824" marB="48824">
                    <a:lnL>
                      <a:noFill/>
                    </a:lnL>
                    <a:lnR>
                      <a:noFill/>
                    </a:lnR>
                    <a:lnT w="3175"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2846888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1363921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26E6E930-1B47-AB33-5755-DD8513F004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err="1"/>
              <a:t>Solutıon</a:t>
            </a:r>
            <a:r>
              <a:rPr lang="tr-TR" dirty="0"/>
              <a:t> </a:t>
            </a:r>
            <a:r>
              <a:rPr lang="tr-TR" dirty="0" err="1"/>
              <a:t>for</a:t>
            </a:r>
            <a:r>
              <a:rPr lang="tr-TR" dirty="0"/>
              <a:t> </a:t>
            </a:r>
            <a:r>
              <a:rPr lang="tr-TR" dirty="0" err="1"/>
              <a:t>capm</a:t>
            </a:r>
            <a:endParaRPr lang="en-US" dirty="0"/>
          </a:p>
        </p:txBody>
      </p:sp>
      <p:graphicFrame>
        <p:nvGraphicFramePr>
          <p:cNvPr id="4" name="İçerik Yer Tutucusu 3">
            <a:extLst>
              <a:ext uri="{FF2B5EF4-FFF2-40B4-BE49-F238E27FC236}">
                <a16:creationId xmlns:a16="http://schemas.microsoft.com/office/drawing/2014/main" id="{1860B1E0-9BBD-4216-C631-017E80AE1976}"/>
              </a:ext>
            </a:extLst>
          </p:cNvPr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2664774444"/>
              </p:ext>
            </p:extLst>
          </p:nvPr>
        </p:nvGraphicFramePr>
        <p:xfrm>
          <a:off x="1067963" y="1948361"/>
          <a:ext cx="7266338" cy="2145590"/>
        </p:xfrm>
        <a:graphic>
          <a:graphicData uri="http://schemas.openxmlformats.org/drawingml/2006/table">
            <a:tbl>
              <a:tblPr firstRow="1" bandRow="1">
                <a:tableStyleId>{6E25E649-3F16-4E02-A733-19D2CDBF48F0}</a:tableStyleId>
              </a:tblPr>
              <a:tblGrid>
                <a:gridCol w="803598">
                  <a:extLst>
                    <a:ext uri="{9D8B030D-6E8A-4147-A177-3AD203B41FA5}">
                      <a16:colId xmlns:a16="http://schemas.microsoft.com/office/drawing/2014/main" val="1108007404"/>
                    </a:ext>
                  </a:extLst>
                </a:gridCol>
                <a:gridCol w="1014378">
                  <a:extLst>
                    <a:ext uri="{9D8B030D-6E8A-4147-A177-3AD203B41FA5}">
                      <a16:colId xmlns:a16="http://schemas.microsoft.com/office/drawing/2014/main" val="3088460175"/>
                    </a:ext>
                  </a:extLst>
                </a:gridCol>
                <a:gridCol w="1277854">
                  <a:extLst>
                    <a:ext uri="{9D8B030D-6E8A-4147-A177-3AD203B41FA5}">
                      <a16:colId xmlns:a16="http://schemas.microsoft.com/office/drawing/2014/main" val="2519556952"/>
                    </a:ext>
                  </a:extLst>
                </a:gridCol>
                <a:gridCol w="935334">
                  <a:extLst>
                    <a:ext uri="{9D8B030D-6E8A-4147-A177-3AD203B41FA5}">
                      <a16:colId xmlns:a16="http://schemas.microsoft.com/office/drawing/2014/main" val="3969748123"/>
                    </a:ext>
                  </a:extLst>
                </a:gridCol>
                <a:gridCol w="1176030">
                  <a:extLst>
                    <a:ext uri="{9D8B030D-6E8A-4147-A177-3AD203B41FA5}">
                      <a16:colId xmlns:a16="http://schemas.microsoft.com/office/drawing/2014/main" val="4269380527"/>
                    </a:ext>
                  </a:extLst>
                </a:gridCol>
                <a:gridCol w="908710">
                  <a:extLst>
                    <a:ext uri="{9D8B030D-6E8A-4147-A177-3AD203B41FA5}">
                      <a16:colId xmlns:a16="http://schemas.microsoft.com/office/drawing/2014/main" val="3842485019"/>
                    </a:ext>
                  </a:extLst>
                </a:gridCol>
                <a:gridCol w="1150434">
                  <a:extLst>
                    <a:ext uri="{9D8B030D-6E8A-4147-A177-3AD203B41FA5}">
                      <a16:colId xmlns:a16="http://schemas.microsoft.com/office/drawing/2014/main" val="410511182"/>
                    </a:ext>
                  </a:extLst>
                </a:gridCol>
              </a:tblGrid>
              <a:tr h="547201">
                <a:tc>
                  <a:txBody>
                    <a:bodyPr/>
                    <a:lstStyle/>
                    <a:p>
                      <a:pPr algn="l" rtl="0" fontAlgn="ctr"/>
                      <a:r>
                        <a:rPr lang="tr-TR" sz="1100" u="none" strike="noStrike">
                          <a:effectLst/>
                        </a:rPr>
                        <a:t>Deviation A</a:t>
                      </a:r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Gill Sans Nova" panose="020B0602020104020203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tr-TR" sz="1100" u="none" strike="noStrike">
                          <a:effectLst/>
                        </a:rPr>
                        <a:t>Deviation B </a:t>
                      </a:r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Gill Sans Nova" panose="020B0602020104020203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tr-TR" sz="1100" u="none" strike="noStrike">
                          <a:effectLst/>
                        </a:rPr>
                        <a:t>Deviation Market</a:t>
                      </a:r>
                      <a:br>
                        <a:rPr lang="tr-TR" sz="1100" u="none" strike="noStrike">
                          <a:effectLst/>
                        </a:rPr>
                      </a:br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Gill Sans Nova" panose="020B0602020104020203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tr-TR" sz="1100" u="none" strike="noStrike">
                          <a:effectLst/>
                        </a:rPr>
                        <a:t>Deviation^2 market</a:t>
                      </a:r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Gill Sans Nova" panose="020B0602020104020203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Gill Sans Nova" panose="020B0602020104020203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tr-TR" sz="1100" u="none" strike="noStrike" dirty="0" err="1">
                          <a:effectLst/>
                        </a:rPr>
                        <a:t>Cov</a:t>
                      </a:r>
                      <a:r>
                        <a:rPr lang="tr-TR" sz="1100" u="none" strike="noStrike" dirty="0">
                          <a:effectLst/>
                        </a:rPr>
                        <a:t>       </a:t>
                      </a:r>
                    </a:p>
                    <a:p>
                      <a:pPr algn="l" rtl="0" fontAlgn="ctr"/>
                      <a:r>
                        <a:rPr lang="tr-TR" sz="1100" u="none" strike="noStrike" dirty="0">
                          <a:effectLst/>
                        </a:rPr>
                        <a:t>A-Market</a:t>
                      </a:r>
                      <a:endParaRPr lang="tr-TR" sz="1100" b="0" i="0" u="none" strike="noStrike" dirty="0">
                        <a:solidFill>
                          <a:srgbClr val="000000"/>
                        </a:solidFill>
                        <a:effectLst/>
                        <a:latin typeface="Gill Sans Nova" panose="020B0602020104020203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tr-TR" sz="1100" u="none" strike="noStrike" dirty="0" err="1">
                          <a:effectLst/>
                        </a:rPr>
                        <a:t>Cov</a:t>
                      </a:r>
                      <a:r>
                        <a:rPr lang="tr-TR" sz="1100" u="none" strike="noStrike" dirty="0">
                          <a:effectLst/>
                        </a:rPr>
                        <a:t>       </a:t>
                      </a:r>
                    </a:p>
                    <a:p>
                      <a:pPr algn="l" rtl="0" fontAlgn="ctr"/>
                      <a:r>
                        <a:rPr lang="tr-TR" sz="1100" u="none" strike="noStrike" dirty="0">
                          <a:effectLst/>
                        </a:rPr>
                        <a:t>B- market</a:t>
                      </a:r>
                      <a:endParaRPr lang="tr-TR" sz="1100" b="0" i="0" u="none" strike="noStrike" dirty="0">
                        <a:solidFill>
                          <a:srgbClr val="000000"/>
                        </a:solidFill>
                        <a:effectLst/>
                        <a:latin typeface="Gill Sans Nova" panose="020B0602020104020203" pitchFamily="34" charset="0"/>
                      </a:endParaRP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240008859"/>
                  </a:ext>
                </a:extLst>
              </a:tr>
              <a:tr h="180396">
                <a:tc>
                  <a:txBody>
                    <a:bodyPr/>
                    <a:lstStyle/>
                    <a:p>
                      <a:pPr algn="r" fontAlgn="b"/>
                      <a:r>
                        <a:rPr lang="tr-TR" sz="1100" u="none" strike="noStrike">
                          <a:effectLst/>
                        </a:rPr>
                        <a:t>-0.0180</a:t>
                      </a:r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r-TR" sz="1100" u="none" strike="noStrike">
                          <a:effectLst/>
                        </a:rPr>
                        <a:t>0.0160</a:t>
                      </a:r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r-TR" sz="1100" u="none" strike="noStrike">
                          <a:effectLst/>
                        </a:rPr>
                        <a:t>0.0000</a:t>
                      </a:r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r-TR" sz="1100" u="none" strike="noStrike">
                          <a:effectLst/>
                        </a:rPr>
                        <a:t>0.0000</a:t>
                      </a:r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r-TR" sz="1100" u="none" strike="noStrike">
                          <a:effectLst/>
                        </a:rPr>
                        <a:t>0</a:t>
                      </a:r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r-TR" sz="1100" u="none" strike="noStrike">
                          <a:effectLst/>
                        </a:rPr>
                        <a:t>0</a:t>
                      </a:r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2091964753"/>
                  </a:ext>
                </a:extLst>
              </a:tr>
              <a:tr h="180396">
                <a:tc>
                  <a:txBody>
                    <a:bodyPr/>
                    <a:lstStyle/>
                    <a:p>
                      <a:pPr algn="r" fontAlgn="b"/>
                      <a:r>
                        <a:rPr lang="tr-TR" sz="1100" u="none" strike="noStrike">
                          <a:effectLst/>
                        </a:rPr>
                        <a:t>-0.0930</a:t>
                      </a:r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r-TR" sz="1100" u="none" strike="noStrike">
                          <a:effectLst/>
                        </a:rPr>
                        <a:t>-0.0140</a:t>
                      </a:r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r-TR" sz="1100" u="none" strike="noStrike">
                          <a:effectLst/>
                        </a:rPr>
                        <a:t>-0.0500</a:t>
                      </a:r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r-TR" sz="1100" u="none" strike="noStrike">
                          <a:effectLst/>
                        </a:rPr>
                        <a:t>0.0025</a:t>
                      </a:r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r-TR" sz="1100" u="none" strike="noStrike">
                          <a:effectLst/>
                        </a:rPr>
                        <a:t>0.00465</a:t>
                      </a:r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r-TR" sz="1100" u="none" strike="noStrike">
                          <a:effectLst/>
                        </a:rPr>
                        <a:t>0.0007</a:t>
                      </a:r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3972231700"/>
                  </a:ext>
                </a:extLst>
              </a:tr>
              <a:tr h="180396">
                <a:tc>
                  <a:txBody>
                    <a:bodyPr/>
                    <a:lstStyle/>
                    <a:p>
                      <a:pPr algn="r" fontAlgn="b"/>
                      <a:r>
                        <a:rPr lang="tr-TR" sz="1100" u="none" strike="noStrike">
                          <a:effectLst/>
                        </a:rPr>
                        <a:t>0.1370</a:t>
                      </a:r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r-TR" sz="1100" u="none" strike="noStrike">
                          <a:effectLst/>
                        </a:rPr>
                        <a:t>0.0660</a:t>
                      </a:r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r-TR" sz="1100" u="none" strike="noStrike">
                          <a:effectLst/>
                        </a:rPr>
                        <a:t>0.0200</a:t>
                      </a:r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r-TR" sz="1100" u="none" strike="noStrike">
                          <a:effectLst/>
                        </a:rPr>
                        <a:t>0.0004</a:t>
                      </a:r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r-TR" sz="1100" u="none" strike="noStrike">
                          <a:effectLst/>
                        </a:rPr>
                        <a:t>0.00274</a:t>
                      </a:r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r-TR" sz="1100" u="none" strike="noStrike">
                          <a:effectLst/>
                        </a:rPr>
                        <a:t>0.00132</a:t>
                      </a:r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918389634"/>
                  </a:ext>
                </a:extLst>
              </a:tr>
              <a:tr h="180396">
                <a:tc>
                  <a:txBody>
                    <a:bodyPr/>
                    <a:lstStyle/>
                    <a:p>
                      <a:pPr algn="r" fontAlgn="b"/>
                      <a:r>
                        <a:rPr lang="tr-TR" sz="1100" u="none" strike="noStrike">
                          <a:effectLst/>
                        </a:rPr>
                        <a:t>0.0270</a:t>
                      </a:r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r-TR" sz="1100" u="none" strike="noStrike">
                          <a:effectLst/>
                        </a:rPr>
                        <a:t>0.0060</a:t>
                      </a:r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r-TR" sz="1100" u="none" strike="noStrike">
                          <a:effectLst/>
                        </a:rPr>
                        <a:t>0.0500</a:t>
                      </a:r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r-TR" sz="1100" u="none" strike="noStrike">
                          <a:effectLst/>
                        </a:rPr>
                        <a:t>0.0025</a:t>
                      </a:r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r-TR" sz="1100" u="none" strike="noStrike">
                          <a:effectLst/>
                        </a:rPr>
                        <a:t>0.00135</a:t>
                      </a:r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r-TR" sz="1100" u="none" strike="noStrike">
                          <a:effectLst/>
                        </a:rPr>
                        <a:t>0.0003</a:t>
                      </a:r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3149894954"/>
                  </a:ext>
                </a:extLst>
              </a:tr>
              <a:tr h="180396">
                <a:tc>
                  <a:txBody>
                    <a:bodyPr/>
                    <a:lstStyle/>
                    <a:p>
                      <a:pPr algn="r" fontAlgn="b"/>
                      <a:r>
                        <a:rPr lang="tr-TR" sz="1100" u="none" strike="noStrike">
                          <a:effectLst/>
                        </a:rPr>
                        <a:t>-0.0530</a:t>
                      </a:r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r-TR" sz="1100" u="none" strike="noStrike">
                          <a:effectLst/>
                        </a:rPr>
                        <a:t>-0.0740</a:t>
                      </a:r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r-TR" sz="1100" u="none" strike="noStrike">
                          <a:effectLst/>
                        </a:rPr>
                        <a:t>-0.0200</a:t>
                      </a:r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r-TR" sz="1100" u="none" strike="noStrike">
                          <a:effectLst/>
                        </a:rPr>
                        <a:t>0.0004</a:t>
                      </a:r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r-TR" sz="1100" u="none" strike="noStrike">
                          <a:effectLst/>
                        </a:rPr>
                        <a:t>0.00106</a:t>
                      </a:r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r-TR" sz="1100" u="none" strike="noStrike">
                          <a:effectLst/>
                        </a:rPr>
                        <a:t>0.00148</a:t>
                      </a:r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926976491"/>
                  </a:ext>
                </a:extLst>
              </a:tr>
              <a:tr h="180396">
                <a:tc>
                  <a:txBody>
                    <a:bodyPr/>
                    <a:lstStyle/>
                    <a:p>
                      <a:pPr algn="l" fontAlgn="b"/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r-TR" sz="1100" b="1" u="none" strike="noStrike" dirty="0">
                          <a:effectLst/>
                        </a:rPr>
                        <a:t>TOTAL</a:t>
                      </a:r>
                      <a:endParaRPr lang="tr-TR" sz="1100" b="1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r-TR" sz="1100" b="1" u="none" strike="noStrike" dirty="0">
                          <a:effectLst/>
                        </a:rPr>
                        <a:t>0.0058</a:t>
                      </a:r>
                      <a:endParaRPr lang="tr-TR" sz="1100" b="1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r-TR" sz="1100" b="1" u="none" strike="noStrike" dirty="0">
                          <a:effectLst/>
                        </a:rPr>
                        <a:t>TOTAL</a:t>
                      </a:r>
                      <a:endParaRPr lang="tr-TR" sz="1100" b="1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r-TR" sz="1100" b="1" u="none" strike="noStrike" dirty="0">
                          <a:effectLst/>
                        </a:rPr>
                        <a:t>0.0098</a:t>
                      </a:r>
                      <a:endParaRPr lang="tr-TR" sz="1100" b="1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r-TR" sz="1100" b="1" u="none" strike="noStrike" dirty="0">
                          <a:effectLst/>
                        </a:rPr>
                        <a:t>0.0038</a:t>
                      </a:r>
                      <a:endParaRPr lang="tr-TR" sz="1100" b="1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308421600"/>
                  </a:ext>
                </a:extLst>
              </a:tr>
              <a:tr h="323510">
                <a:tc>
                  <a:txBody>
                    <a:bodyPr/>
                    <a:lstStyle/>
                    <a:p>
                      <a:pPr algn="l" fontAlgn="b"/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r-TR" sz="1100" b="1" u="none" strike="noStrike" dirty="0">
                          <a:effectLst/>
                        </a:rPr>
                        <a:t>VARIANCE (MARKET)</a:t>
                      </a:r>
                      <a:endParaRPr lang="tr-TR" sz="1100" b="1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r-TR" sz="1100" b="1" u="none" strike="noStrike" dirty="0">
                          <a:effectLst/>
                        </a:rPr>
                        <a:t>0.0015</a:t>
                      </a:r>
                      <a:endParaRPr lang="tr-TR" sz="1100" b="1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r-TR" sz="1100" b="1" u="none" strike="noStrike" dirty="0">
                          <a:effectLst/>
                        </a:rPr>
                        <a:t>COVARIANCES</a:t>
                      </a:r>
                      <a:endParaRPr lang="tr-TR" sz="1100" b="1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r-TR" sz="1100" b="1" u="none" strike="noStrike" dirty="0">
                          <a:effectLst/>
                        </a:rPr>
                        <a:t>0.00245</a:t>
                      </a:r>
                      <a:endParaRPr lang="tr-TR" sz="1100" b="1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r-TR" sz="1100" b="1" u="none" strike="noStrike" dirty="0">
                          <a:effectLst/>
                        </a:rPr>
                        <a:t>0.00095</a:t>
                      </a:r>
                      <a:endParaRPr lang="tr-TR" sz="1100" b="1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694462698"/>
                  </a:ext>
                </a:extLst>
              </a:tr>
              <a:tr h="174383">
                <a:tc>
                  <a:txBody>
                    <a:bodyPr/>
                    <a:lstStyle/>
                    <a:p>
                      <a:pPr algn="l" fontAlgn="b"/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r-TR" sz="1100" b="1" u="none" strike="noStrike" dirty="0">
                          <a:effectLst/>
                        </a:rPr>
                        <a:t>BETA</a:t>
                      </a:r>
                      <a:endParaRPr lang="tr-TR" sz="1100" b="1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r-TR" sz="1100" b="1" u="none" strike="noStrike" dirty="0">
                          <a:effectLst/>
                        </a:rPr>
                        <a:t>1.69</a:t>
                      </a:r>
                      <a:endParaRPr lang="tr-TR" sz="1100" b="1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r-TR" sz="1100" b="1" u="none" strike="noStrike" dirty="0">
                          <a:effectLst/>
                        </a:rPr>
                        <a:t>0.66</a:t>
                      </a:r>
                      <a:endParaRPr lang="tr-TR" sz="1100" b="1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3558394151"/>
                  </a:ext>
                </a:extLst>
              </a:tr>
            </a:tbl>
          </a:graphicData>
        </a:graphic>
      </p:graphicFrame>
      <mc:AlternateContent xmlns:mc="http://schemas.openxmlformats.org/markup-compatibility/2006">
        <mc:Choice xmlns:a14="http://schemas.microsoft.com/office/drawing/2010/main" Requires="a14">
          <p:sp>
            <p:nvSpPr>
              <p:cNvPr id="7" name="İçerik Yer Tutucusu 6">
                <a:extLst>
                  <a:ext uri="{FF2B5EF4-FFF2-40B4-BE49-F238E27FC236}">
                    <a16:creationId xmlns:a16="http://schemas.microsoft.com/office/drawing/2014/main" id="{40ED21C2-C4FF-3723-00F7-2746F3065059}"/>
                  </a:ext>
                </a:extLst>
              </p:cNvPr>
              <p:cNvSpPr>
                <a:spLocks noGrp="1"/>
              </p:cNvSpPr>
              <p:nvPr>
                <p:ph sz="half" idx="2"/>
              </p:nvPr>
            </p:nvSpPr>
            <p:spPr>
              <a:xfrm>
                <a:off x="1175457" y="4278834"/>
                <a:ext cx="10104470" cy="1877661"/>
              </a:xfrm>
            </p:spPr>
            <p:txBody>
              <a:bodyPr>
                <a:normAutofit fontScale="55000" lnSpcReduction="20000"/>
              </a:bodyPr>
              <a:lstStyle/>
              <a:p>
                <a:r>
                  <a:rPr lang="tr-TR" dirty="0"/>
                  <a:t>Asset A has </a:t>
                </a:r>
                <a:r>
                  <a:rPr lang="tr-TR" dirty="0" err="1"/>
                  <a:t>more</a:t>
                </a:r>
                <a:r>
                  <a:rPr lang="tr-TR" dirty="0"/>
                  <a:t> </a:t>
                </a:r>
                <a:r>
                  <a:rPr lang="tr-TR" dirty="0" err="1"/>
                  <a:t>systematic</a:t>
                </a:r>
                <a:r>
                  <a:rPr lang="tr-TR" dirty="0"/>
                  <a:t> risk since </a:t>
                </a:r>
                <a:r>
                  <a:rPr lang="tr-TR" dirty="0" err="1"/>
                  <a:t>its</a:t>
                </a:r>
                <a:r>
                  <a:rPr lang="tr-TR" dirty="0"/>
                  <a:t> beta </a:t>
                </a:r>
                <a:r>
                  <a:rPr lang="tr-TR" dirty="0" err="1"/>
                  <a:t>value</a:t>
                </a:r>
                <a:r>
                  <a:rPr lang="tr-TR" dirty="0"/>
                  <a:t> is </a:t>
                </a:r>
                <a:r>
                  <a:rPr lang="tr-TR" dirty="0" err="1"/>
                  <a:t>higher</a:t>
                </a:r>
                <a:r>
                  <a:rPr lang="tr-TR" dirty="0"/>
                  <a:t> </a:t>
                </a:r>
                <a:r>
                  <a:rPr lang="tr-TR" dirty="0" err="1"/>
                  <a:t>than</a:t>
                </a:r>
                <a:r>
                  <a:rPr lang="tr-TR" dirty="0"/>
                  <a:t> B. </a:t>
                </a:r>
                <a:r>
                  <a:rPr lang="tr-TR" dirty="0" err="1"/>
                  <a:t>Also</a:t>
                </a:r>
                <a:r>
                  <a:rPr lang="tr-TR" dirty="0"/>
                  <a:t>, </a:t>
                </a:r>
                <a:r>
                  <a:rPr lang="tr-TR" dirty="0" err="1"/>
                  <a:t>Asset</a:t>
                </a:r>
                <a:r>
                  <a:rPr lang="tr-TR" dirty="0"/>
                  <a:t> A is </a:t>
                </a:r>
                <a:r>
                  <a:rPr lang="tr-TR" dirty="0" err="1"/>
                  <a:t>more</a:t>
                </a:r>
                <a:r>
                  <a:rPr lang="tr-TR" dirty="0"/>
                  <a:t> </a:t>
                </a:r>
                <a:r>
                  <a:rPr lang="tr-TR" dirty="0" err="1"/>
                  <a:t>volatile</a:t>
                </a:r>
                <a:r>
                  <a:rPr lang="tr-TR" dirty="0"/>
                  <a:t> </a:t>
                </a:r>
                <a:r>
                  <a:rPr lang="tr-TR" dirty="0" err="1"/>
                  <a:t>than</a:t>
                </a:r>
                <a:r>
                  <a:rPr lang="tr-TR" dirty="0"/>
                  <a:t> market (Beta&gt;1) </a:t>
                </a:r>
                <a:r>
                  <a:rPr lang="tr-TR" dirty="0" err="1"/>
                  <a:t>while</a:t>
                </a:r>
                <a:r>
                  <a:rPr lang="tr-TR" dirty="0"/>
                  <a:t> </a:t>
                </a:r>
                <a:r>
                  <a:rPr lang="tr-TR" dirty="0" err="1"/>
                  <a:t>Asset</a:t>
                </a:r>
                <a:r>
                  <a:rPr lang="tr-TR" dirty="0"/>
                  <a:t> B is </a:t>
                </a:r>
                <a:r>
                  <a:rPr lang="tr-TR" dirty="0" err="1"/>
                  <a:t>less</a:t>
                </a:r>
                <a:r>
                  <a:rPr lang="tr-TR" dirty="0"/>
                  <a:t> </a:t>
                </a:r>
                <a:r>
                  <a:rPr lang="tr-TR" dirty="0" err="1"/>
                  <a:t>volatile</a:t>
                </a:r>
                <a:r>
                  <a:rPr lang="tr-TR" dirty="0"/>
                  <a:t> </a:t>
                </a:r>
                <a:r>
                  <a:rPr lang="tr-TR" dirty="0" err="1"/>
                  <a:t>than</a:t>
                </a:r>
                <a:r>
                  <a:rPr lang="tr-TR" dirty="0"/>
                  <a:t> market (Beta&lt;1)</a:t>
                </a:r>
              </a:p>
              <a:p>
                <a14:m>
                  <m:oMath xmlns:m="http://schemas.openxmlformats.org/officeDocument/2006/math">
                    <m:r>
                      <a:rPr lang="tr-TR" sz="2000" b="0" i="1" smtClean="0">
                        <a:latin typeface="Cambria Math" panose="02040503050406030204" pitchFamily="18" charset="0"/>
                      </a:rPr>
                      <m:t>𝐸𝑅</m:t>
                    </m:r>
                    <m:r>
                      <a:rPr lang="tr-TR" sz="2000" b="0" i="1" baseline="-25000">
                        <a:latin typeface="Cambria Math" panose="02040503050406030204" pitchFamily="18" charset="0"/>
                      </a:rPr>
                      <m:t>𝑖</m:t>
                    </m:r>
                    <m:r>
                      <a:rPr lang="tr-TR" sz="2000" b="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tr-TR" sz="2000" b="0" i="1">
                        <a:latin typeface="Cambria Math" panose="02040503050406030204" pitchFamily="18" charset="0"/>
                      </a:rPr>
                      <m:t>𝑅𝑓</m:t>
                    </m:r>
                    <m:r>
                      <a:rPr lang="tr-TR" sz="2000" b="0" i="1">
                        <a:latin typeface="Cambria Math" panose="02040503050406030204" pitchFamily="18" charset="0"/>
                      </a:rPr>
                      <m:t>+</m:t>
                    </m:r>
                    <m:r>
                      <a:rPr lang="tr-TR" sz="2000" b="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𝛽</m:t>
                    </m:r>
                    <m:r>
                      <a:rPr lang="tr-TR" sz="2000" b="0" i="1" baseline="-250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𝑖</m:t>
                    </m:r>
                    <m:r>
                      <a:rPr lang="tr-TR" sz="2000" b="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(</m:t>
                    </m:r>
                    <m:r>
                      <a:rPr lang="tr-TR" sz="2000" b="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𝐸𝑅𝑀</m:t>
                    </m:r>
                    <m:r>
                      <a:rPr lang="tr-TR" sz="2000" b="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−</m:t>
                    </m:r>
                    <m:r>
                      <a:rPr lang="tr-TR" sz="2000" b="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𝑅𝑓</m:t>
                    </m:r>
                    <m:r>
                      <a:rPr lang="tr-TR" sz="2000" b="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tr-TR" sz="2000" dirty="0"/>
                  <a:t> </a:t>
                </a:r>
              </a:p>
              <a:p>
                <a14:m>
                  <m:oMath xmlns:m="http://schemas.openxmlformats.org/officeDocument/2006/math">
                    <m:r>
                      <a:rPr lang="tr-TR" sz="2000" b="0" i="1" smtClean="0">
                        <a:latin typeface="Cambria Math" panose="02040503050406030204" pitchFamily="18" charset="0"/>
                      </a:rPr>
                      <m:t>𝐸𝑅</m:t>
                    </m:r>
                    <m:r>
                      <a:rPr lang="tr-TR" sz="2000" b="0" i="1" baseline="-25000" smtClean="0">
                        <a:latin typeface="Cambria Math" panose="02040503050406030204" pitchFamily="18" charset="0"/>
                      </a:rPr>
                      <m:t>𝐴</m:t>
                    </m:r>
                    <m:r>
                      <a:rPr lang="tr-TR" sz="2000" b="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tr-TR" sz="2000" b="0" i="1" smtClean="0">
                        <a:latin typeface="Cambria Math" panose="02040503050406030204" pitchFamily="18" charset="0"/>
                      </a:rPr>
                      <m:t>0.02</m:t>
                    </m:r>
                    <m:r>
                      <a:rPr lang="tr-TR" sz="2000" b="0" i="1">
                        <a:latin typeface="Cambria Math" panose="02040503050406030204" pitchFamily="18" charset="0"/>
                      </a:rPr>
                      <m:t>+</m:t>
                    </m:r>
                    <m:r>
                      <a:rPr lang="tr-TR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1.69</m:t>
                    </m:r>
                    <m:r>
                      <a:rPr lang="tr-TR" sz="2000" b="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(</m:t>
                    </m:r>
                    <m:r>
                      <a:rPr lang="tr-TR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0.03−0.02</m:t>
                    </m:r>
                    <m:r>
                      <a:rPr lang="tr-TR" sz="2000" b="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tr-TR" sz="2000" dirty="0"/>
                  <a:t> = 0.037</a:t>
                </a:r>
              </a:p>
              <a:p>
                <a14:m>
                  <m:oMath xmlns:m="http://schemas.openxmlformats.org/officeDocument/2006/math">
                    <m:r>
                      <a:rPr lang="tr-TR" sz="2000" b="0" i="1" smtClean="0">
                        <a:latin typeface="Cambria Math" panose="02040503050406030204" pitchFamily="18" charset="0"/>
                      </a:rPr>
                      <m:t>𝐸𝑅</m:t>
                    </m:r>
                    <m:r>
                      <a:rPr lang="tr-TR" sz="2000" b="0" i="1" baseline="-25000" smtClean="0">
                        <a:latin typeface="Cambria Math" panose="02040503050406030204" pitchFamily="18" charset="0"/>
                      </a:rPr>
                      <m:t>𝐵</m:t>
                    </m:r>
                    <m:r>
                      <a:rPr lang="tr-TR" sz="2000" b="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tr-TR" sz="2000" b="0" i="1" smtClean="0">
                        <a:latin typeface="Cambria Math" panose="02040503050406030204" pitchFamily="18" charset="0"/>
                      </a:rPr>
                      <m:t>0.02</m:t>
                    </m:r>
                    <m:r>
                      <a:rPr lang="tr-TR" sz="2000" b="0" i="1">
                        <a:latin typeface="Cambria Math" panose="02040503050406030204" pitchFamily="18" charset="0"/>
                      </a:rPr>
                      <m:t>+</m:t>
                    </m:r>
                    <m:r>
                      <a:rPr lang="tr-TR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0.66</m:t>
                    </m:r>
                    <m:r>
                      <a:rPr lang="tr-TR" sz="2000" b="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(</m:t>
                    </m:r>
                    <m:r>
                      <a:rPr lang="tr-TR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0.03−0.02</m:t>
                    </m:r>
                    <m:r>
                      <a:rPr lang="tr-TR" sz="2000" b="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tr-TR" sz="2000" dirty="0"/>
                  <a:t> = 0.027</a:t>
                </a:r>
              </a:p>
              <a:p>
                <a:r>
                  <a:rPr lang="tr-TR" dirty="0" err="1"/>
                  <a:t>For</a:t>
                </a:r>
                <a:r>
                  <a:rPr lang="tr-TR" dirty="0"/>
                  <a:t> </a:t>
                </a:r>
                <a:r>
                  <a:rPr lang="tr-TR" dirty="0" err="1"/>
                  <a:t>Asset</a:t>
                </a:r>
                <a:r>
                  <a:rPr lang="tr-TR" dirty="0"/>
                  <a:t> A, since </a:t>
                </a:r>
                <a:r>
                  <a:rPr lang="tr-TR" dirty="0" err="1"/>
                  <a:t>forecasted</a:t>
                </a:r>
                <a:r>
                  <a:rPr lang="tr-TR" dirty="0"/>
                  <a:t> </a:t>
                </a:r>
                <a:r>
                  <a:rPr lang="tr-TR" dirty="0" err="1"/>
                  <a:t>return</a:t>
                </a:r>
                <a:r>
                  <a:rPr lang="tr-TR" dirty="0"/>
                  <a:t>&lt;</a:t>
                </a:r>
                <a:r>
                  <a:rPr lang="tr-TR" dirty="0" err="1"/>
                  <a:t>Expected</a:t>
                </a:r>
                <a:r>
                  <a:rPr lang="tr-TR" dirty="0"/>
                  <a:t> </a:t>
                </a:r>
                <a:r>
                  <a:rPr lang="tr-TR" dirty="0" err="1"/>
                  <a:t>return</a:t>
                </a:r>
                <a:r>
                  <a:rPr lang="tr-TR" dirty="0"/>
                  <a:t> </a:t>
                </a:r>
                <a:r>
                  <a:rPr lang="tr-TR" dirty="0" err="1"/>
                  <a:t>Asset</a:t>
                </a:r>
                <a:r>
                  <a:rPr lang="tr-TR" dirty="0"/>
                  <a:t> A is </a:t>
                </a:r>
                <a:r>
                  <a:rPr lang="tr-TR" dirty="0" err="1"/>
                  <a:t>overvalued</a:t>
                </a:r>
                <a:r>
                  <a:rPr lang="tr-TR" dirty="0"/>
                  <a:t> (</a:t>
                </a:r>
                <a:r>
                  <a:rPr lang="tr-TR" dirty="0" err="1"/>
                  <a:t>under</a:t>
                </a:r>
                <a:r>
                  <a:rPr lang="tr-TR" dirty="0"/>
                  <a:t> SML). </a:t>
                </a:r>
                <a:r>
                  <a:rPr lang="tr-TR" dirty="0" err="1"/>
                  <a:t>For</a:t>
                </a:r>
                <a:r>
                  <a:rPr lang="tr-TR" dirty="0"/>
                  <a:t> </a:t>
                </a:r>
                <a:r>
                  <a:rPr lang="tr-TR" dirty="0" err="1"/>
                  <a:t>Asset</a:t>
                </a:r>
                <a:r>
                  <a:rPr lang="tr-TR" dirty="0"/>
                  <a:t> B, </a:t>
                </a:r>
                <a:r>
                  <a:rPr lang="tr-TR" dirty="0" err="1"/>
                  <a:t>forecasted</a:t>
                </a:r>
                <a:r>
                  <a:rPr lang="tr-TR" dirty="0"/>
                  <a:t> </a:t>
                </a:r>
                <a:r>
                  <a:rPr lang="tr-TR" dirty="0" err="1"/>
                  <a:t>return</a:t>
                </a:r>
                <a:r>
                  <a:rPr lang="tr-TR" dirty="0"/>
                  <a:t>&gt;</a:t>
                </a:r>
                <a:r>
                  <a:rPr lang="tr-TR" dirty="0" err="1"/>
                  <a:t>Expected</a:t>
                </a:r>
                <a:r>
                  <a:rPr lang="tr-TR" dirty="0"/>
                  <a:t> </a:t>
                </a:r>
                <a:r>
                  <a:rPr lang="tr-TR" dirty="0" err="1"/>
                  <a:t>return</a:t>
                </a:r>
                <a:r>
                  <a:rPr lang="tr-TR" dirty="0"/>
                  <a:t> </a:t>
                </a:r>
                <a:r>
                  <a:rPr lang="tr-TR" dirty="0" err="1"/>
                  <a:t>Asset</a:t>
                </a:r>
                <a:r>
                  <a:rPr lang="tr-TR" dirty="0"/>
                  <a:t> B is </a:t>
                </a:r>
                <a:r>
                  <a:rPr lang="tr-TR" dirty="0" err="1"/>
                  <a:t>undervalued</a:t>
                </a:r>
                <a:r>
                  <a:rPr lang="tr-TR" dirty="0"/>
                  <a:t> (</a:t>
                </a:r>
                <a:r>
                  <a:rPr lang="tr-TR" dirty="0" err="1"/>
                  <a:t>Over</a:t>
                </a:r>
                <a:r>
                  <a:rPr lang="tr-TR" dirty="0"/>
                  <a:t> SML)</a:t>
                </a:r>
                <a:endParaRPr lang="tr-TR" sz="2000" dirty="0"/>
              </a:p>
              <a:p>
                <a:endParaRPr lang="tr-TR" sz="2000" dirty="0"/>
              </a:p>
              <a:p>
                <a:endParaRPr lang="tr-TR" sz="2000" dirty="0"/>
              </a:p>
              <a:p>
                <a:endParaRPr lang="en-US" dirty="0"/>
              </a:p>
            </p:txBody>
          </p:sp>
        </mc:Choice>
        <mc:Fallback>
          <p:sp>
            <p:nvSpPr>
              <p:cNvPr id="7" name="İçerik Yer Tutucusu 6">
                <a:extLst>
                  <a:ext uri="{FF2B5EF4-FFF2-40B4-BE49-F238E27FC236}">
                    <a16:creationId xmlns:a16="http://schemas.microsoft.com/office/drawing/2014/main" id="{40ED21C2-C4FF-3723-00F7-2746F306505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2"/>
              </p:nvPr>
            </p:nvSpPr>
            <p:spPr>
              <a:xfrm>
                <a:off x="1175457" y="4278834"/>
                <a:ext cx="10104470" cy="1877661"/>
              </a:xfrm>
              <a:blipFill>
                <a:blip r:embed="rId2"/>
                <a:stretch>
                  <a:fillRect l="-845" t="-259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6" name="Tablo 5">
            <a:extLst>
              <a:ext uri="{FF2B5EF4-FFF2-40B4-BE49-F238E27FC236}">
                <a16:creationId xmlns:a16="http://schemas.microsoft.com/office/drawing/2014/main" id="{2652A5F6-2499-D95B-EF52-69C793A2010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62235624"/>
              </p:ext>
            </p:extLst>
          </p:nvPr>
        </p:nvGraphicFramePr>
        <p:xfrm>
          <a:off x="8386069" y="1948361"/>
          <a:ext cx="3089301" cy="630805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3089301">
                  <a:extLst>
                    <a:ext uri="{9D8B030D-6E8A-4147-A177-3AD203B41FA5}">
                      <a16:colId xmlns:a16="http://schemas.microsoft.com/office/drawing/2014/main" val="2329290542"/>
                    </a:ext>
                  </a:extLst>
                </a:gridCol>
              </a:tblGrid>
              <a:tr h="630805">
                <a:tc>
                  <a:txBody>
                    <a:bodyPr/>
                    <a:lstStyle/>
                    <a:p>
                      <a:pPr algn="l" fontAlgn="t"/>
                      <a:r>
                        <a:rPr lang="tr-TR" sz="1400" u="none" strike="noStrike" dirty="0" err="1">
                          <a:effectLst/>
                        </a:rPr>
                        <a:t>Beta</a:t>
                      </a:r>
                      <a:r>
                        <a:rPr lang="tr-TR" sz="1400" u="none" strike="noStrike" baseline="-25000" dirty="0" err="1">
                          <a:effectLst/>
                        </a:rPr>
                        <a:t>A</a:t>
                      </a:r>
                      <a:r>
                        <a:rPr lang="tr-TR" sz="1400" u="none" strike="noStrike" dirty="0">
                          <a:effectLst/>
                        </a:rPr>
                        <a:t>= </a:t>
                      </a:r>
                      <a:r>
                        <a:rPr lang="tr-TR" sz="1400" u="none" strike="noStrike" dirty="0" err="1">
                          <a:effectLst/>
                        </a:rPr>
                        <a:t>Cov</a:t>
                      </a:r>
                      <a:r>
                        <a:rPr lang="tr-TR" sz="1400" u="none" strike="noStrike" baseline="-25000" dirty="0" err="1">
                          <a:effectLst/>
                        </a:rPr>
                        <a:t>A,Mrkt</a:t>
                      </a:r>
                      <a:r>
                        <a:rPr lang="tr-TR" sz="1400" u="none" strike="noStrike" dirty="0">
                          <a:effectLst/>
                        </a:rPr>
                        <a:t> / </a:t>
                      </a:r>
                      <a:r>
                        <a:rPr lang="tr-TR" sz="1400" u="none" strike="noStrike" dirty="0" err="1">
                          <a:effectLst/>
                        </a:rPr>
                        <a:t>Variance</a:t>
                      </a:r>
                      <a:r>
                        <a:rPr lang="tr-TR" sz="1400" u="none" strike="noStrike" baseline="-25000" dirty="0" err="1">
                          <a:effectLst/>
                        </a:rPr>
                        <a:t>Mrkt</a:t>
                      </a:r>
                      <a:br>
                        <a:rPr lang="tr-TR" sz="1400" u="none" strike="noStrike" baseline="-25000" dirty="0">
                          <a:effectLst/>
                        </a:rPr>
                      </a:br>
                      <a:r>
                        <a:rPr lang="tr-TR" sz="1400" u="none" strike="noStrike" dirty="0" err="1">
                          <a:effectLst/>
                        </a:rPr>
                        <a:t>Beta</a:t>
                      </a:r>
                      <a:r>
                        <a:rPr lang="tr-TR" sz="1400" u="none" strike="noStrike" baseline="-25000" dirty="0" err="1">
                          <a:effectLst/>
                        </a:rPr>
                        <a:t>B</a:t>
                      </a:r>
                      <a:r>
                        <a:rPr lang="tr-TR" sz="1400" u="none" strike="noStrike" dirty="0">
                          <a:effectLst/>
                        </a:rPr>
                        <a:t>= </a:t>
                      </a:r>
                      <a:r>
                        <a:rPr lang="tr-TR" sz="1400" u="none" strike="noStrike" dirty="0" err="1">
                          <a:effectLst/>
                        </a:rPr>
                        <a:t>Cov</a:t>
                      </a:r>
                      <a:r>
                        <a:rPr lang="tr-TR" sz="1400" u="none" strike="noStrike" baseline="-25000" dirty="0" err="1">
                          <a:effectLst/>
                        </a:rPr>
                        <a:t>A,Mrkt</a:t>
                      </a:r>
                      <a:r>
                        <a:rPr lang="tr-TR" sz="1400" u="none" strike="noStrike" dirty="0">
                          <a:effectLst/>
                        </a:rPr>
                        <a:t> / </a:t>
                      </a:r>
                      <a:r>
                        <a:rPr lang="tr-TR" sz="1400" u="none" strike="noStrike" dirty="0" err="1">
                          <a:effectLst/>
                        </a:rPr>
                        <a:t>Variance</a:t>
                      </a:r>
                      <a:r>
                        <a:rPr lang="tr-TR" sz="1400" u="none" strike="noStrike" baseline="-25000" dirty="0" err="1">
                          <a:effectLst/>
                        </a:rPr>
                        <a:t>Mrkt</a:t>
                      </a:r>
                      <a:endParaRPr lang="tr-TR" sz="14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/>
                </a:tc>
                <a:extLst>
                  <a:ext uri="{0D108BD9-81ED-4DB2-BD59-A6C34878D82A}">
                    <a16:rowId xmlns:a16="http://schemas.microsoft.com/office/drawing/2014/main" val="50022147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764290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5" name="Rectangle 24">
            <a:extLst>
              <a:ext uri="{FF2B5EF4-FFF2-40B4-BE49-F238E27FC236}">
                <a16:creationId xmlns:a16="http://schemas.microsoft.com/office/drawing/2014/main" id="{1A2B6130-219A-4803-9A18-3CBE570915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ectangle 26">
            <a:extLst>
              <a:ext uri="{FF2B5EF4-FFF2-40B4-BE49-F238E27FC236}">
                <a16:creationId xmlns:a16="http://schemas.microsoft.com/office/drawing/2014/main" id="{02AE3F84-6ED3-44F0-BDD3-26960DB35E2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-6" y="2483446"/>
            <a:ext cx="12192005" cy="4374125"/>
          </a:xfrm>
          <a:prstGeom prst="rect">
            <a:avLst/>
          </a:prstGeom>
          <a:gradFill>
            <a:gsLst>
              <a:gs pos="8000">
                <a:schemeClr val="accent2">
                  <a:lumMod val="60000"/>
                  <a:lumOff val="40000"/>
                </a:schemeClr>
              </a:gs>
              <a:gs pos="100000">
                <a:schemeClr val="accent5">
                  <a:alpha val="78000"/>
                </a:schemeClr>
              </a:gs>
            </a:gsLst>
            <a:lin ang="6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ectangle 28">
            <a:extLst>
              <a:ext uri="{FF2B5EF4-FFF2-40B4-BE49-F238E27FC236}">
                <a16:creationId xmlns:a16="http://schemas.microsoft.com/office/drawing/2014/main" id="{D2899F98-2D09-4A4B-8DC4-E47F81A2DE0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3908718" y="-1425277"/>
            <a:ext cx="4374554" cy="12192000"/>
          </a:xfrm>
          <a:prstGeom prst="rect">
            <a:avLst/>
          </a:prstGeom>
          <a:gradFill>
            <a:gsLst>
              <a:gs pos="0">
                <a:schemeClr val="accent4">
                  <a:alpha val="24000"/>
                </a:schemeClr>
              </a:gs>
              <a:gs pos="99000">
                <a:schemeClr val="accent2">
                  <a:alpha val="63000"/>
                </a:schemeClr>
              </a:gs>
            </a:gsLst>
            <a:lin ang="19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0">
            <a:extLst>
              <a:ext uri="{FF2B5EF4-FFF2-40B4-BE49-F238E27FC236}">
                <a16:creationId xmlns:a16="http://schemas.microsoft.com/office/drawing/2014/main" id="{699F6E23-8A0C-4FDE-A11A-F493EABFA50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1" y="2483445"/>
            <a:ext cx="4051344" cy="4374126"/>
          </a:xfrm>
          <a:prstGeom prst="rect">
            <a:avLst/>
          </a:prstGeom>
          <a:gradFill>
            <a:gsLst>
              <a:gs pos="0">
                <a:schemeClr val="accent5">
                  <a:alpha val="0"/>
                </a:schemeClr>
              </a:gs>
              <a:gs pos="84000">
                <a:schemeClr val="accent6">
                  <a:alpha val="32000"/>
                </a:schemeClr>
              </a:gs>
            </a:gsLst>
            <a:lin ang="2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Freeform: Shape 32">
            <a:extLst>
              <a:ext uri="{FF2B5EF4-FFF2-40B4-BE49-F238E27FC236}">
                <a16:creationId xmlns:a16="http://schemas.microsoft.com/office/drawing/2014/main" id="{403FF3CD-31DA-4ADC-9D54-6E5D8F56E4F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2508972">
            <a:off x="1200952" y="1426715"/>
            <a:ext cx="4990147" cy="4439131"/>
          </a:xfrm>
          <a:custGeom>
            <a:avLst/>
            <a:gdLst>
              <a:gd name="connsiteX0" fmla="*/ 4990147 w 4990147"/>
              <a:gd name="connsiteY0" fmla="*/ 2229378 h 4439131"/>
              <a:gd name="connsiteX1" fmla="*/ 917384 w 4990147"/>
              <a:gd name="connsiteY1" fmla="*/ 4439131 h 4439131"/>
              <a:gd name="connsiteX2" fmla="*/ 910814 w 4990147"/>
              <a:gd name="connsiteY2" fmla="*/ 4434219 h 4439131"/>
              <a:gd name="connsiteX3" fmla="*/ 0 w 4990147"/>
              <a:gd name="connsiteY3" fmla="*/ 2502877 h 4439131"/>
              <a:gd name="connsiteX4" fmla="*/ 2502877 w 4990147"/>
              <a:gd name="connsiteY4" fmla="*/ 0 h 4439131"/>
              <a:gd name="connsiteX5" fmla="*/ 4954904 w 4990147"/>
              <a:gd name="connsiteY5" fmla="*/ 1998460 h 44391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990147" h="4439131">
                <a:moveTo>
                  <a:pt x="4990147" y="2229378"/>
                </a:moveTo>
                <a:lnTo>
                  <a:pt x="917384" y="4439131"/>
                </a:lnTo>
                <a:lnTo>
                  <a:pt x="910814" y="4434219"/>
                </a:lnTo>
                <a:cubicBezTo>
                  <a:pt x="354557" y="3975154"/>
                  <a:pt x="0" y="3280421"/>
                  <a:pt x="0" y="2502877"/>
                </a:cubicBezTo>
                <a:cubicBezTo>
                  <a:pt x="0" y="1120576"/>
                  <a:pt x="1120576" y="0"/>
                  <a:pt x="2502877" y="0"/>
                </a:cubicBezTo>
                <a:cubicBezTo>
                  <a:pt x="3712390" y="0"/>
                  <a:pt x="4721520" y="857941"/>
                  <a:pt x="4954904" y="1998460"/>
                </a:cubicBezTo>
                <a:close/>
              </a:path>
            </a:pathLst>
          </a:custGeom>
          <a:gradFill>
            <a:gsLst>
              <a:gs pos="31000">
                <a:schemeClr val="accent6">
                  <a:alpha val="0"/>
                </a:schemeClr>
              </a:gs>
              <a:gs pos="85000">
                <a:schemeClr val="accent6">
                  <a:lumMod val="60000"/>
                  <a:lumOff val="40000"/>
                  <a:alpha val="23000"/>
                </a:schemeClr>
              </a:gs>
            </a:gsLst>
            <a:lin ang="11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4" name="Başlık 3">
            <a:extLst>
              <a:ext uri="{FF2B5EF4-FFF2-40B4-BE49-F238E27FC236}">
                <a16:creationId xmlns:a16="http://schemas.microsoft.com/office/drawing/2014/main" id="{6587292F-7B91-E40B-DD12-6B5C83945E6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651513" y="3297127"/>
            <a:ext cx="6761484" cy="2900583"/>
          </a:xfrm>
        </p:spPr>
        <p:txBody>
          <a:bodyPr anchor="t">
            <a:normAutofit/>
          </a:bodyPr>
          <a:lstStyle/>
          <a:p>
            <a:pPr algn="r"/>
            <a:r>
              <a:rPr lang="tr-TR" dirty="0" err="1">
                <a:solidFill>
                  <a:schemeClr val="bg1"/>
                </a:solidFill>
              </a:rPr>
              <a:t>derıvatıves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" name="Alt Başlık 4">
            <a:extLst>
              <a:ext uri="{FF2B5EF4-FFF2-40B4-BE49-F238E27FC236}">
                <a16:creationId xmlns:a16="http://schemas.microsoft.com/office/drawing/2014/main" id="{0654CF62-7A31-A319-CFD0-34B9E4080EB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909855" y="660290"/>
            <a:ext cx="6503142" cy="1337791"/>
          </a:xfrm>
        </p:spPr>
        <p:txBody>
          <a:bodyPr anchor="ctr">
            <a:normAutofit/>
          </a:bodyPr>
          <a:lstStyle/>
          <a:p>
            <a:pPr algn="r"/>
            <a:r>
              <a:rPr lang="tr-TR" sz="2000" dirty="0" err="1"/>
              <a:t>Forward</a:t>
            </a:r>
            <a:r>
              <a:rPr lang="tr-TR" sz="2000" dirty="0"/>
              <a:t>, </a:t>
            </a:r>
            <a:r>
              <a:rPr lang="tr-TR" sz="2000" dirty="0" err="1"/>
              <a:t>futures</a:t>
            </a:r>
            <a:r>
              <a:rPr lang="tr-TR" sz="2000" dirty="0"/>
              <a:t>, </a:t>
            </a:r>
            <a:r>
              <a:rPr lang="tr-TR" sz="2000" dirty="0" err="1"/>
              <a:t>and</a:t>
            </a:r>
            <a:r>
              <a:rPr lang="tr-TR" sz="2000" dirty="0"/>
              <a:t> </a:t>
            </a:r>
            <a:r>
              <a:rPr lang="tr-TR" sz="2000" dirty="0" err="1"/>
              <a:t>optıons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3854220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2" name="Rectangle 21">
            <a:extLst>
              <a:ext uri="{FF2B5EF4-FFF2-40B4-BE49-F238E27FC236}">
                <a16:creationId xmlns:a16="http://schemas.microsoft.com/office/drawing/2014/main" id="{979E27D9-03C7-44E2-9FF8-15D0C8506AF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Başlık 1">
            <a:extLst>
              <a:ext uri="{FF2B5EF4-FFF2-40B4-BE49-F238E27FC236}">
                <a16:creationId xmlns:a16="http://schemas.microsoft.com/office/drawing/2014/main" id="{9247F6BE-22F6-A0C3-1A76-9657034518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600" y="457200"/>
            <a:ext cx="5268036" cy="2140145"/>
          </a:xfrm>
        </p:spPr>
        <p:txBody>
          <a:bodyPr anchor="b">
            <a:normAutofit/>
          </a:bodyPr>
          <a:lstStyle/>
          <a:p>
            <a:r>
              <a:rPr lang="tr-TR"/>
              <a:t>2- derıvatıves</a:t>
            </a:r>
            <a:endParaRPr lang="en-US"/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00541FF5-9752-4A4D-E291-FFBB2E8385A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71599" y="3054545"/>
            <a:ext cx="5268037" cy="2567508"/>
          </a:xfrm>
        </p:spPr>
        <p:txBody>
          <a:bodyPr anchor="t">
            <a:normAutofit/>
          </a:bodyPr>
          <a:lstStyle/>
          <a:p>
            <a:r>
              <a:rPr lang="en-US" sz="1600" dirty="0"/>
              <a:t>A company operates a power plant that generates electricity using natural gas. Payments for natural gas are made in U.S. dollars, while revenue from electricity production is received in Turkish Lira.</a:t>
            </a:r>
          </a:p>
          <a:p>
            <a:pPr marL="342900" indent="-342900">
              <a:buFont typeface="+mj-lt"/>
              <a:buAutoNum type="alphaLcPeriod"/>
            </a:pPr>
            <a:r>
              <a:rPr lang="en-US" sz="1600" dirty="0"/>
              <a:t>What are the financial risks associated with this company?  </a:t>
            </a:r>
          </a:p>
          <a:p>
            <a:pPr marL="342900" indent="-342900">
              <a:buFont typeface="+mj-lt"/>
              <a:buAutoNum type="alphaLcPeriod"/>
            </a:pPr>
            <a:r>
              <a:rPr lang="en-US" sz="1600" dirty="0"/>
              <a:t>What strategies can the company implement to manage these risks?</a:t>
            </a:r>
          </a:p>
        </p:txBody>
      </p:sp>
      <p:pic>
        <p:nvPicPr>
          <p:cNvPr id="5" name="Picture 4" descr="Mavi gökyüzünün altında petrol rafinerisi">
            <a:extLst>
              <a:ext uri="{FF2B5EF4-FFF2-40B4-BE49-F238E27FC236}">
                <a16:creationId xmlns:a16="http://schemas.microsoft.com/office/drawing/2014/main" id="{DE326DD1-883C-8049-5FDD-FC8337028FA5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26150" r="17601" b="2"/>
          <a:stretch/>
        </p:blipFill>
        <p:spPr>
          <a:xfrm>
            <a:off x="7047513" y="975645"/>
            <a:ext cx="4443447" cy="4443447"/>
          </a:xfrm>
          <a:custGeom>
            <a:avLst/>
            <a:gdLst/>
            <a:ahLst/>
            <a:cxnLst/>
            <a:rect l="l" t="t" r="r" b="b"/>
            <a:pathLst>
              <a:path w="4694238" h="4694238">
                <a:moveTo>
                  <a:pt x="2347119" y="0"/>
                </a:moveTo>
                <a:cubicBezTo>
                  <a:pt x="3643397" y="0"/>
                  <a:pt x="4694238" y="1050841"/>
                  <a:pt x="4694238" y="2347119"/>
                </a:cubicBezTo>
                <a:cubicBezTo>
                  <a:pt x="4694238" y="3643397"/>
                  <a:pt x="3643397" y="4694238"/>
                  <a:pt x="2347119" y="4694238"/>
                </a:cubicBezTo>
                <a:cubicBezTo>
                  <a:pt x="1050841" y="4694238"/>
                  <a:pt x="0" y="3643397"/>
                  <a:pt x="0" y="2347119"/>
                </a:cubicBezTo>
                <a:cubicBezTo>
                  <a:pt x="0" y="1050841"/>
                  <a:pt x="1050841" y="0"/>
                  <a:pt x="2347119" y="0"/>
                </a:cubicBezTo>
                <a:close/>
              </a:path>
            </a:pathLst>
          </a:custGeom>
        </p:spPr>
      </p:pic>
      <p:sp>
        <p:nvSpPr>
          <p:cNvPr id="24" name="Rectangle 23">
            <a:extLst>
              <a:ext uri="{FF2B5EF4-FFF2-40B4-BE49-F238E27FC236}">
                <a16:creationId xmlns:a16="http://schemas.microsoft.com/office/drawing/2014/main" id="{EEBF1590-3B36-48EE-A89D-3B6F3CB256A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0" y="6400799"/>
            <a:ext cx="12192000" cy="456773"/>
          </a:xfrm>
          <a:prstGeom prst="rect">
            <a:avLst/>
          </a:prstGeom>
          <a:gradFill>
            <a:gsLst>
              <a:gs pos="14000">
                <a:schemeClr val="accent4">
                  <a:alpha val="28000"/>
                </a:schemeClr>
              </a:gs>
              <a:gs pos="100000">
                <a:schemeClr val="accent5">
                  <a:alpha val="85000"/>
                </a:schemeClr>
              </a:gs>
            </a:gsLst>
            <a:lin ang="6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AC8F6C8C-AB5A-4548-942D-E3FD40ACBC4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4038600" y="6400799"/>
            <a:ext cx="8153398" cy="456772"/>
          </a:xfrm>
          <a:prstGeom prst="rect">
            <a:avLst/>
          </a:prstGeom>
          <a:gradFill>
            <a:gsLst>
              <a:gs pos="9000">
                <a:schemeClr val="accent2">
                  <a:lumMod val="60000"/>
                  <a:lumOff val="40000"/>
                  <a:alpha val="70000"/>
                </a:schemeClr>
              </a:gs>
              <a:gs pos="99000">
                <a:schemeClr val="accent2"/>
              </a:gs>
            </a:gsLst>
            <a:lin ang="14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98652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4643CFF5-3073-44B6-9A56-4CAF096FFF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Başlık 1">
            <a:extLst>
              <a:ext uri="{FF2B5EF4-FFF2-40B4-BE49-F238E27FC236}">
                <a16:creationId xmlns:a16="http://schemas.microsoft.com/office/drawing/2014/main" id="{4F0CCFB4-A809-0624-40BD-EBEB03B27C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600" y="457200"/>
            <a:ext cx="5868785" cy="1556724"/>
          </a:xfrm>
        </p:spPr>
        <p:txBody>
          <a:bodyPr anchor="b">
            <a:normAutofit/>
          </a:bodyPr>
          <a:lstStyle/>
          <a:p>
            <a:r>
              <a:rPr lang="tr-TR"/>
              <a:t>1- derıvatıves</a:t>
            </a:r>
            <a:endParaRPr lang="en-US" dirty="0"/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800D8861-EBA8-2557-6E2D-E3E1014F91D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71600" y="2344189"/>
            <a:ext cx="5868785" cy="3327336"/>
          </a:xfrm>
        </p:spPr>
        <p:txBody>
          <a:bodyPr anchor="t">
            <a:normAutofit/>
          </a:bodyPr>
          <a:lstStyle/>
          <a:p>
            <a:r>
              <a:rPr lang="en-US" sz="1600" dirty="0"/>
              <a:t>A </a:t>
            </a:r>
            <a:r>
              <a:rPr lang="tr-TR" sz="1600" dirty="0" err="1"/>
              <a:t>cafe</a:t>
            </a:r>
            <a:r>
              <a:rPr lang="tr-TR" sz="1600" dirty="0"/>
              <a:t> </a:t>
            </a:r>
            <a:r>
              <a:rPr lang="tr-TR" sz="1600" dirty="0" err="1"/>
              <a:t>owner</a:t>
            </a:r>
            <a:r>
              <a:rPr lang="en-US" sz="1600" dirty="0"/>
              <a:t> buys </a:t>
            </a:r>
            <a:r>
              <a:rPr lang="tr-TR" sz="1600" dirty="0" err="1"/>
              <a:t>one</a:t>
            </a:r>
            <a:r>
              <a:rPr lang="en-US" sz="1600" dirty="0"/>
              <a:t> </a:t>
            </a:r>
            <a:r>
              <a:rPr lang="tr-TR" sz="1600" dirty="0"/>
              <a:t>March,2025</a:t>
            </a:r>
            <a:r>
              <a:rPr lang="en-US" sz="1600" dirty="0"/>
              <a:t> futures contracts on </a:t>
            </a:r>
            <a:r>
              <a:rPr lang="tr-TR" sz="1600" dirty="0" err="1"/>
              <a:t>Arabica</a:t>
            </a:r>
            <a:r>
              <a:rPr lang="tr-TR" sz="1600" dirty="0"/>
              <a:t> </a:t>
            </a:r>
            <a:r>
              <a:rPr lang="tr-TR" sz="1600" dirty="0" err="1"/>
              <a:t>Coffee</a:t>
            </a:r>
            <a:r>
              <a:rPr lang="tr-TR" sz="1600" dirty="0"/>
              <a:t> </a:t>
            </a:r>
            <a:r>
              <a:rPr lang="tr-TR" sz="1600" dirty="0" err="1"/>
              <a:t>to</a:t>
            </a:r>
            <a:r>
              <a:rPr lang="tr-TR" sz="1600" dirty="0"/>
              <a:t> limit </a:t>
            </a:r>
            <a:r>
              <a:rPr lang="tr-TR" sz="1600" dirty="0" err="1"/>
              <a:t>the</a:t>
            </a:r>
            <a:r>
              <a:rPr lang="tr-TR" sz="1600" dirty="0"/>
              <a:t> risk of </a:t>
            </a:r>
            <a:r>
              <a:rPr lang="tr-TR" sz="1600" dirty="0" err="1"/>
              <a:t>increase</a:t>
            </a:r>
            <a:r>
              <a:rPr lang="tr-TR" sz="1600" dirty="0"/>
              <a:t> in </a:t>
            </a:r>
            <a:r>
              <a:rPr lang="tr-TR" sz="1600" dirty="0" err="1"/>
              <a:t>coffee</a:t>
            </a:r>
            <a:r>
              <a:rPr lang="tr-TR" sz="1600" dirty="0"/>
              <a:t> </a:t>
            </a:r>
            <a:r>
              <a:rPr lang="tr-TR" sz="1600" dirty="0" err="1"/>
              <a:t>prices</a:t>
            </a:r>
            <a:r>
              <a:rPr lang="en-US" sz="1600" dirty="0"/>
              <a:t>. Each</a:t>
            </a:r>
            <a:r>
              <a:rPr lang="tr-TR" sz="1600" dirty="0"/>
              <a:t> c</a:t>
            </a:r>
            <a:r>
              <a:rPr lang="en-US" sz="1600" dirty="0" err="1"/>
              <a:t>ontract</a:t>
            </a:r>
            <a:r>
              <a:rPr lang="tr-TR" sz="1600" dirty="0"/>
              <a:t> </a:t>
            </a:r>
            <a:r>
              <a:rPr lang="en-US" sz="1600" dirty="0"/>
              <a:t>is for the delivery of </a:t>
            </a:r>
            <a:r>
              <a:rPr lang="tr-TR" sz="1600" dirty="0"/>
              <a:t>37</a:t>
            </a:r>
            <a:r>
              <a:rPr lang="en-US" sz="1600" dirty="0"/>
              <a:t>,</a:t>
            </a:r>
            <a:r>
              <a:rPr lang="tr-TR" sz="1600" dirty="0"/>
              <a:t>5</a:t>
            </a:r>
            <a:r>
              <a:rPr lang="en-US" sz="1600" dirty="0"/>
              <a:t>00 pounds. The current futures price is </a:t>
            </a:r>
            <a:r>
              <a:rPr lang="tr-TR" sz="1600" dirty="0"/>
              <a:t>$3.30 </a:t>
            </a:r>
            <a:r>
              <a:rPr lang="en-US" sz="1600" dirty="0"/>
              <a:t>per</a:t>
            </a:r>
            <a:r>
              <a:rPr lang="tr-TR" sz="1600" dirty="0"/>
              <a:t> </a:t>
            </a:r>
            <a:r>
              <a:rPr lang="en-US" sz="1600" dirty="0"/>
              <a:t>pound, the initial margin is $</a:t>
            </a:r>
            <a:r>
              <a:rPr lang="tr-TR" sz="1600" dirty="0"/>
              <a:t>10,000 </a:t>
            </a:r>
            <a:r>
              <a:rPr lang="en-US" sz="1600" dirty="0"/>
              <a:t>per contract, and the maintenance margin is $</a:t>
            </a:r>
            <a:r>
              <a:rPr lang="tr-TR" sz="1600" dirty="0"/>
              <a:t>8,0</a:t>
            </a:r>
            <a:r>
              <a:rPr lang="en-US" sz="1600" dirty="0"/>
              <a:t>00 per</a:t>
            </a:r>
            <a:r>
              <a:rPr lang="tr-TR" sz="1600" dirty="0"/>
              <a:t> </a:t>
            </a:r>
            <a:r>
              <a:rPr lang="en-US" sz="1600" dirty="0"/>
              <a:t>contract. </a:t>
            </a:r>
            <a:endParaRPr lang="tr-TR" sz="1600" dirty="0"/>
          </a:p>
          <a:p>
            <a:r>
              <a:rPr lang="en-US" sz="1600" dirty="0"/>
              <a:t>What price change would lead to a margin call? </a:t>
            </a:r>
            <a:endParaRPr lang="tr-TR" sz="1600" dirty="0"/>
          </a:p>
          <a:p>
            <a:r>
              <a:rPr lang="tr-TR" sz="1600" dirty="0" err="1"/>
              <a:t>Calculate</a:t>
            </a:r>
            <a:r>
              <a:rPr lang="tr-TR" sz="1600" dirty="0"/>
              <a:t> </a:t>
            </a:r>
            <a:r>
              <a:rPr lang="tr-TR" sz="1600" dirty="0" err="1"/>
              <a:t>cumulative</a:t>
            </a:r>
            <a:r>
              <a:rPr lang="tr-TR" sz="1600" dirty="0"/>
              <a:t> </a:t>
            </a:r>
            <a:r>
              <a:rPr lang="tr-TR" sz="1600" dirty="0" err="1"/>
              <a:t>gains</a:t>
            </a:r>
            <a:r>
              <a:rPr lang="tr-TR" sz="1600" dirty="0"/>
              <a:t> </a:t>
            </a:r>
            <a:r>
              <a:rPr lang="tr-TR" sz="1600" dirty="0" err="1"/>
              <a:t>and</a:t>
            </a:r>
            <a:r>
              <a:rPr lang="tr-TR" sz="1600" dirty="0"/>
              <a:t> </a:t>
            </a:r>
            <a:r>
              <a:rPr lang="tr-TR" sz="1600" dirty="0" err="1"/>
              <a:t>losses</a:t>
            </a:r>
            <a:r>
              <a:rPr lang="tr-TR" sz="1600" dirty="0"/>
              <a:t> </a:t>
            </a:r>
            <a:r>
              <a:rPr lang="tr-TR" sz="1600" dirty="0" err="1"/>
              <a:t>according</a:t>
            </a:r>
            <a:r>
              <a:rPr lang="tr-TR" sz="1600" dirty="0"/>
              <a:t> </a:t>
            </a:r>
            <a:r>
              <a:rPr lang="tr-TR" sz="1600" dirty="0" err="1"/>
              <a:t>to</a:t>
            </a:r>
            <a:r>
              <a:rPr lang="tr-TR" sz="1600" dirty="0"/>
              <a:t> </a:t>
            </a:r>
            <a:r>
              <a:rPr lang="tr-TR" sz="1600" dirty="0" err="1"/>
              <a:t>the</a:t>
            </a:r>
            <a:r>
              <a:rPr lang="tr-TR" sz="1600" dirty="0"/>
              <a:t> </a:t>
            </a:r>
            <a:r>
              <a:rPr lang="tr-TR" sz="1600" dirty="0" err="1"/>
              <a:t>table</a:t>
            </a:r>
            <a:r>
              <a:rPr lang="tr-TR" sz="1600" dirty="0"/>
              <a:t>.</a:t>
            </a:r>
          </a:p>
          <a:p>
            <a:endParaRPr lang="tr-TR" sz="1600" dirty="0"/>
          </a:p>
          <a:p>
            <a:pPr marL="0" indent="0">
              <a:buNone/>
            </a:pPr>
            <a:endParaRPr lang="en-US" sz="1600" dirty="0"/>
          </a:p>
          <a:p>
            <a:endParaRPr lang="en-US" sz="1600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955DEFE8-24AF-47F7-B020-D4D76ABA183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0" y="6391868"/>
            <a:ext cx="12192000" cy="456773"/>
          </a:xfrm>
          <a:prstGeom prst="rect">
            <a:avLst/>
          </a:prstGeom>
          <a:gradFill>
            <a:gsLst>
              <a:gs pos="14000">
                <a:schemeClr val="accent4">
                  <a:alpha val="28000"/>
                </a:schemeClr>
              </a:gs>
              <a:gs pos="100000">
                <a:schemeClr val="accent5">
                  <a:alpha val="85000"/>
                </a:schemeClr>
              </a:gs>
            </a:gsLst>
            <a:lin ang="6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6EAE3873-25FC-4346-B1D5-82E5F9D953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4038600" y="6391868"/>
            <a:ext cx="8153398" cy="456772"/>
          </a:xfrm>
          <a:prstGeom prst="rect">
            <a:avLst/>
          </a:prstGeom>
          <a:gradFill>
            <a:gsLst>
              <a:gs pos="9000">
                <a:schemeClr val="accent2">
                  <a:lumMod val="60000"/>
                  <a:lumOff val="40000"/>
                  <a:alpha val="67000"/>
                </a:schemeClr>
              </a:gs>
              <a:gs pos="99000">
                <a:schemeClr val="accent2"/>
              </a:gs>
            </a:gsLst>
            <a:lin ang="14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graphicFrame>
        <p:nvGraphicFramePr>
          <p:cNvPr id="4" name="Tablo 3">
            <a:extLst>
              <a:ext uri="{FF2B5EF4-FFF2-40B4-BE49-F238E27FC236}">
                <a16:creationId xmlns:a16="http://schemas.microsoft.com/office/drawing/2014/main" id="{34662D3C-B89C-FF19-8B9F-25CC1BFA297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38366891"/>
              </p:ext>
            </p:extLst>
          </p:nvPr>
        </p:nvGraphicFramePr>
        <p:xfrm>
          <a:off x="7697585" y="2314613"/>
          <a:ext cx="4037218" cy="2071001"/>
        </p:xfrm>
        <a:graphic>
          <a:graphicData uri="http://schemas.openxmlformats.org/drawingml/2006/table">
            <a:tbl>
              <a:tblPr firstRow="1" bandRow="1">
                <a:tableStyleId>{9D7B26C5-4107-4FEC-AEDC-1716B250A1EF}</a:tableStyleId>
              </a:tblPr>
              <a:tblGrid>
                <a:gridCol w="583496">
                  <a:extLst>
                    <a:ext uri="{9D8B030D-6E8A-4147-A177-3AD203B41FA5}">
                      <a16:colId xmlns:a16="http://schemas.microsoft.com/office/drawing/2014/main" val="465473259"/>
                    </a:ext>
                  </a:extLst>
                </a:gridCol>
                <a:gridCol w="614315">
                  <a:extLst>
                    <a:ext uri="{9D8B030D-6E8A-4147-A177-3AD203B41FA5}">
                      <a16:colId xmlns:a16="http://schemas.microsoft.com/office/drawing/2014/main" val="697227031"/>
                    </a:ext>
                  </a:extLst>
                </a:gridCol>
                <a:gridCol w="706770">
                  <a:extLst>
                    <a:ext uri="{9D8B030D-6E8A-4147-A177-3AD203B41FA5}">
                      <a16:colId xmlns:a16="http://schemas.microsoft.com/office/drawing/2014/main" val="3868230808"/>
                    </a:ext>
                  </a:extLst>
                </a:gridCol>
                <a:gridCol w="1210138">
                  <a:extLst>
                    <a:ext uri="{9D8B030D-6E8A-4147-A177-3AD203B41FA5}">
                      <a16:colId xmlns:a16="http://schemas.microsoft.com/office/drawing/2014/main" val="3797307871"/>
                    </a:ext>
                  </a:extLst>
                </a:gridCol>
                <a:gridCol w="922499">
                  <a:extLst>
                    <a:ext uri="{9D8B030D-6E8A-4147-A177-3AD203B41FA5}">
                      <a16:colId xmlns:a16="http://schemas.microsoft.com/office/drawing/2014/main" val="4034760825"/>
                    </a:ext>
                  </a:extLst>
                </a:gridCol>
              </a:tblGrid>
              <a:tr h="769229">
                <a:tc>
                  <a:txBody>
                    <a:bodyPr/>
                    <a:lstStyle/>
                    <a:p>
                      <a:r>
                        <a:rPr lang="tr-TR" sz="1500"/>
                        <a:t>Day</a:t>
                      </a:r>
                      <a:endParaRPr lang="en-US" sz="1500"/>
                    </a:p>
                  </a:txBody>
                  <a:tcPr marL="73964" marR="73964" marT="36982" marB="36982"/>
                </a:tc>
                <a:tc>
                  <a:txBody>
                    <a:bodyPr/>
                    <a:lstStyle/>
                    <a:p>
                      <a:r>
                        <a:rPr lang="tr-TR" sz="1500" dirty="0" err="1"/>
                        <a:t>Price</a:t>
                      </a:r>
                      <a:endParaRPr lang="en-US" sz="1500" dirty="0"/>
                    </a:p>
                  </a:txBody>
                  <a:tcPr marL="73964" marR="73964" marT="36982" marB="36982"/>
                </a:tc>
                <a:tc>
                  <a:txBody>
                    <a:bodyPr/>
                    <a:lstStyle/>
                    <a:p>
                      <a:r>
                        <a:rPr lang="tr-TR" sz="1500" dirty="0" err="1"/>
                        <a:t>Gain</a:t>
                      </a:r>
                      <a:r>
                        <a:rPr lang="tr-TR" sz="1500" dirty="0"/>
                        <a:t> (</a:t>
                      </a:r>
                      <a:r>
                        <a:rPr lang="tr-TR" sz="1500" dirty="0" err="1"/>
                        <a:t>loss</a:t>
                      </a:r>
                      <a:r>
                        <a:rPr lang="tr-TR" sz="1500" dirty="0"/>
                        <a:t>)</a:t>
                      </a:r>
                      <a:endParaRPr lang="en-US" sz="1500" dirty="0"/>
                    </a:p>
                  </a:txBody>
                  <a:tcPr marL="73964" marR="73964" marT="36982" marB="36982"/>
                </a:tc>
                <a:tc>
                  <a:txBody>
                    <a:bodyPr/>
                    <a:lstStyle/>
                    <a:p>
                      <a:r>
                        <a:rPr lang="tr-TR" sz="1500"/>
                        <a:t>Cumulative Gain (Loss)</a:t>
                      </a:r>
                      <a:endParaRPr lang="en-US" sz="1500"/>
                    </a:p>
                  </a:txBody>
                  <a:tcPr marL="73964" marR="73964" marT="36982" marB="36982"/>
                </a:tc>
                <a:tc>
                  <a:txBody>
                    <a:bodyPr/>
                    <a:lstStyle/>
                    <a:p>
                      <a:r>
                        <a:rPr lang="tr-TR" sz="1500"/>
                        <a:t>Margin Account Balance</a:t>
                      </a:r>
                      <a:endParaRPr lang="en-US" sz="1500"/>
                    </a:p>
                  </a:txBody>
                  <a:tcPr marL="73964" marR="73964" marT="36982" marB="36982"/>
                </a:tc>
                <a:extLst>
                  <a:ext uri="{0D108BD9-81ED-4DB2-BD59-A6C34878D82A}">
                    <a16:rowId xmlns:a16="http://schemas.microsoft.com/office/drawing/2014/main" val="2700197010"/>
                  </a:ext>
                </a:extLst>
              </a:tr>
              <a:tr h="325443">
                <a:tc>
                  <a:txBody>
                    <a:bodyPr/>
                    <a:lstStyle/>
                    <a:p>
                      <a:r>
                        <a:rPr lang="tr-TR" sz="1500"/>
                        <a:t>1</a:t>
                      </a:r>
                      <a:endParaRPr lang="en-US" sz="1500"/>
                    </a:p>
                  </a:txBody>
                  <a:tcPr marL="73964" marR="73964" marT="36982" marB="36982"/>
                </a:tc>
                <a:tc>
                  <a:txBody>
                    <a:bodyPr/>
                    <a:lstStyle/>
                    <a:p>
                      <a:r>
                        <a:rPr lang="tr-TR" sz="1500"/>
                        <a:t>3.30</a:t>
                      </a:r>
                      <a:endParaRPr lang="en-US" sz="1500"/>
                    </a:p>
                  </a:txBody>
                  <a:tcPr marL="73964" marR="73964" marT="36982" marB="36982"/>
                </a:tc>
                <a:tc>
                  <a:txBody>
                    <a:bodyPr/>
                    <a:lstStyle/>
                    <a:p>
                      <a:r>
                        <a:rPr lang="tr-TR" sz="1500"/>
                        <a:t>0</a:t>
                      </a:r>
                      <a:endParaRPr lang="en-US" sz="1500"/>
                    </a:p>
                  </a:txBody>
                  <a:tcPr marL="73964" marR="73964" marT="36982" marB="36982"/>
                </a:tc>
                <a:tc>
                  <a:txBody>
                    <a:bodyPr/>
                    <a:lstStyle/>
                    <a:p>
                      <a:r>
                        <a:rPr lang="tr-TR" sz="1500"/>
                        <a:t>0</a:t>
                      </a:r>
                      <a:endParaRPr lang="en-US" sz="1500"/>
                    </a:p>
                  </a:txBody>
                  <a:tcPr marL="73964" marR="73964" marT="36982" marB="36982"/>
                </a:tc>
                <a:tc>
                  <a:txBody>
                    <a:bodyPr/>
                    <a:lstStyle/>
                    <a:p>
                      <a:r>
                        <a:rPr lang="tr-TR" sz="1500"/>
                        <a:t>10,000</a:t>
                      </a:r>
                      <a:endParaRPr lang="en-US" sz="1500"/>
                    </a:p>
                  </a:txBody>
                  <a:tcPr marL="73964" marR="73964" marT="36982" marB="36982"/>
                </a:tc>
                <a:extLst>
                  <a:ext uri="{0D108BD9-81ED-4DB2-BD59-A6C34878D82A}">
                    <a16:rowId xmlns:a16="http://schemas.microsoft.com/office/drawing/2014/main" val="2436768079"/>
                  </a:ext>
                </a:extLst>
              </a:tr>
              <a:tr h="325443">
                <a:tc>
                  <a:txBody>
                    <a:bodyPr/>
                    <a:lstStyle/>
                    <a:p>
                      <a:r>
                        <a:rPr lang="tr-TR" sz="1500"/>
                        <a:t>2</a:t>
                      </a:r>
                      <a:endParaRPr lang="en-US" sz="1500"/>
                    </a:p>
                  </a:txBody>
                  <a:tcPr marL="73964" marR="73964" marT="36982" marB="36982"/>
                </a:tc>
                <a:tc>
                  <a:txBody>
                    <a:bodyPr/>
                    <a:lstStyle/>
                    <a:p>
                      <a:r>
                        <a:rPr lang="tr-TR" sz="1500"/>
                        <a:t>3.29</a:t>
                      </a:r>
                      <a:endParaRPr lang="en-US" sz="1500"/>
                    </a:p>
                  </a:txBody>
                  <a:tcPr marL="73964" marR="73964" marT="36982" marB="36982"/>
                </a:tc>
                <a:tc>
                  <a:txBody>
                    <a:bodyPr/>
                    <a:lstStyle/>
                    <a:p>
                      <a:endParaRPr lang="en-US" sz="1500"/>
                    </a:p>
                  </a:txBody>
                  <a:tcPr marL="73964" marR="73964" marT="36982" marB="36982"/>
                </a:tc>
                <a:tc>
                  <a:txBody>
                    <a:bodyPr/>
                    <a:lstStyle/>
                    <a:p>
                      <a:endParaRPr lang="en-US" sz="1500"/>
                    </a:p>
                  </a:txBody>
                  <a:tcPr marL="73964" marR="73964" marT="36982" marB="36982"/>
                </a:tc>
                <a:tc>
                  <a:txBody>
                    <a:bodyPr/>
                    <a:lstStyle/>
                    <a:p>
                      <a:endParaRPr lang="en-US" sz="1500"/>
                    </a:p>
                  </a:txBody>
                  <a:tcPr marL="73964" marR="73964" marT="36982" marB="36982"/>
                </a:tc>
                <a:extLst>
                  <a:ext uri="{0D108BD9-81ED-4DB2-BD59-A6C34878D82A}">
                    <a16:rowId xmlns:a16="http://schemas.microsoft.com/office/drawing/2014/main" val="2630575501"/>
                  </a:ext>
                </a:extLst>
              </a:tr>
              <a:tr h="325443">
                <a:tc>
                  <a:txBody>
                    <a:bodyPr/>
                    <a:lstStyle/>
                    <a:p>
                      <a:r>
                        <a:rPr lang="tr-TR" sz="1500"/>
                        <a:t>3</a:t>
                      </a:r>
                      <a:endParaRPr lang="en-US" sz="1500"/>
                    </a:p>
                  </a:txBody>
                  <a:tcPr marL="73964" marR="73964" marT="36982" marB="36982"/>
                </a:tc>
                <a:tc>
                  <a:txBody>
                    <a:bodyPr/>
                    <a:lstStyle/>
                    <a:p>
                      <a:r>
                        <a:rPr lang="tr-TR" sz="1500" dirty="0"/>
                        <a:t>3.31</a:t>
                      </a:r>
                      <a:endParaRPr lang="en-US" sz="1500" dirty="0"/>
                    </a:p>
                  </a:txBody>
                  <a:tcPr marL="73964" marR="73964" marT="36982" marB="36982"/>
                </a:tc>
                <a:tc>
                  <a:txBody>
                    <a:bodyPr/>
                    <a:lstStyle/>
                    <a:p>
                      <a:endParaRPr lang="en-US" sz="1500"/>
                    </a:p>
                  </a:txBody>
                  <a:tcPr marL="73964" marR="73964" marT="36982" marB="36982"/>
                </a:tc>
                <a:tc>
                  <a:txBody>
                    <a:bodyPr/>
                    <a:lstStyle/>
                    <a:p>
                      <a:endParaRPr lang="en-US" sz="1500"/>
                    </a:p>
                  </a:txBody>
                  <a:tcPr marL="73964" marR="73964" marT="36982" marB="36982"/>
                </a:tc>
                <a:tc>
                  <a:txBody>
                    <a:bodyPr/>
                    <a:lstStyle/>
                    <a:p>
                      <a:endParaRPr lang="en-US" sz="1500"/>
                    </a:p>
                  </a:txBody>
                  <a:tcPr marL="73964" marR="73964" marT="36982" marB="36982"/>
                </a:tc>
                <a:extLst>
                  <a:ext uri="{0D108BD9-81ED-4DB2-BD59-A6C34878D82A}">
                    <a16:rowId xmlns:a16="http://schemas.microsoft.com/office/drawing/2014/main" val="3351434298"/>
                  </a:ext>
                </a:extLst>
              </a:tr>
              <a:tr h="325443">
                <a:tc>
                  <a:txBody>
                    <a:bodyPr/>
                    <a:lstStyle/>
                    <a:p>
                      <a:r>
                        <a:rPr lang="tr-TR" sz="1500"/>
                        <a:t>4</a:t>
                      </a:r>
                      <a:endParaRPr lang="en-US" sz="1500"/>
                    </a:p>
                  </a:txBody>
                  <a:tcPr marL="73964" marR="73964" marT="36982" marB="36982"/>
                </a:tc>
                <a:tc>
                  <a:txBody>
                    <a:bodyPr/>
                    <a:lstStyle/>
                    <a:p>
                      <a:r>
                        <a:rPr lang="tr-TR" sz="1500"/>
                        <a:t>3.32</a:t>
                      </a:r>
                      <a:endParaRPr lang="en-US" sz="1500"/>
                    </a:p>
                  </a:txBody>
                  <a:tcPr marL="73964" marR="73964" marT="36982" marB="36982"/>
                </a:tc>
                <a:tc>
                  <a:txBody>
                    <a:bodyPr/>
                    <a:lstStyle/>
                    <a:p>
                      <a:endParaRPr lang="en-US" sz="1500"/>
                    </a:p>
                  </a:txBody>
                  <a:tcPr marL="73964" marR="73964" marT="36982" marB="36982"/>
                </a:tc>
                <a:tc>
                  <a:txBody>
                    <a:bodyPr/>
                    <a:lstStyle/>
                    <a:p>
                      <a:endParaRPr lang="en-US" sz="1500"/>
                    </a:p>
                  </a:txBody>
                  <a:tcPr marL="73964" marR="73964" marT="36982" marB="36982"/>
                </a:tc>
                <a:tc>
                  <a:txBody>
                    <a:bodyPr/>
                    <a:lstStyle/>
                    <a:p>
                      <a:endParaRPr lang="en-US" sz="1500" dirty="0"/>
                    </a:p>
                  </a:txBody>
                  <a:tcPr marL="73964" marR="73964" marT="36982" marB="36982"/>
                </a:tc>
                <a:extLst>
                  <a:ext uri="{0D108BD9-81ED-4DB2-BD59-A6C34878D82A}">
                    <a16:rowId xmlns:a16="http://schemas.microsoft.com/office/drawing/2014/main" val="37876812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259259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Rectangle 67">
            <a:extLst>
              <a:ext uri="{FF2B5EF4-FFF2-40B4-BE49-F238E27FC236}">
                <a16:creationId xmlns:a16="http://schemas.microsoft.com/office/drawing/2014/main" id="{BD4C0BBB-0042-4603-A226-6117F3FD5B3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0" y="6400799"/>
            <a:ext cx="12192000" cy="456773"/>
          </a:xfrm>
          <a:prstGeom prst="rect">
            <a:avLst/>
          </a:prstGeom>
          <a:gradFill>
            <a:gsLst>
              <a:gs pos="14000">
                <a:schemeClr val="accent4">
                  <a:alpha val="28000"/>
                </a:schemeClr>
              </a:gs>
              <a:gs pos="100000">
                <a:schemeClr val="accent5">
                  <a:alpha val="85000"/>
                </a:schemeClr>
              </a:gs>
            </a:gsLst>
            <a:lin ang="6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Rectangle 69">
            <a:extLst>
              <a:ext uri="{FF2B5EF4-FFF2-40B4-BE49-F238E27FC236}">
                <a16:creationId xmlns:a16="http://schemas.microsoft.com/office/drawing/2014/main" id="{EC44F520-2598-460E-9F91-B02F60830CA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4038600" y="6400799"/>
            <a:ext cx="8153398" cy="456772"/>
          </a:xfrm>
          <a:prstGeom prst="rect">
            <a:avLst/>
          </a:prstGeom>
          <a:gradFill>
            <a:gsLst>
              <a:gs pos="9000">
                <a:schemeClr val="accent2">
                  <a:lumMod val="60000"/>
                  <a:lumOff val="40000"/>
                  <a:alpha val="55000"/>
                </a:schemeClr>
              </a:gs>
              <a:gs pos="99000">
                <a:schemeClr val="accent2"/>
              </a:gs>
            </a:gsLst>
            <a:lin ang="14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4" name="Rectangle 71">
            <a:extLst>
              <a:ext uri="{FF2B5EF4-FFF2-40B4-BE49-F238E27FC236}">
                <a16:creationId xmlns:a16="http://schemas.microsoft.com/office/drawing/2014/main" id="{A8384FB5-9ADC-4DDC-881B-597D56F5B1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Rectangle 73">
            <a:extLst>
              <a:ext uri="{FF2B5EF4-FFF2-40B4-BE49-F238E27FC236}">
                <a16:creationId xmlns:a16="http://schemas.microsoft.com/office/drawing/2014/main" id="{0AF57B88-1D4C-41FA-A761-EC1DD10C35C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7539" y="1417538"/>
            <a:ext cx="6875818" cy="4040744"/>
          </a:xfrm>
          <a:prstGeom prst="rect">
            <a:avLst/>
          </a:prstGeom>
          <a:gradFill>
            <a:gsLst>
              <a:gs pos="11000">
                <a:schemeClr val="accent2"/>
              </a:gs>
              <a:gs pos="100000">
                <a:schemeClr val="accent6">
                  <a:lumMod val="75000"/>
                  <a:alpha val="85000"/>
                </a:schemeClr>
              </a:gs>
            </a:gsLst>
            <a:lin ang="18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6" name="Rectangle 75">
            <a:extLst>
              <a:ext uri="{FF2B5EF4-FFF2-40B4-BE49-F238E27FC236}">
                <a16:creationId xmlns:a16="http://schemas.microsoft.com/office/drawing/2014/main" id="{D2548F45-5164-4ABB-8212-7F293FDED8D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-159565" y="2659404"/>
            <a:ext cx="4355594" cy="4040742"/>
          </a:xfrm>
          <a:prstGeom prst="rect">
            <a:avLst/>
          </a:prstGeom>
          <a:gradFill>
            <a:gsLst>
              <a:gs pos="0">
                <a:schemeClr val="accent5">
                  <a:alpha val="35000"/>
                </a:schemeClr>
              </a:gs>
              <a:gs pos="100000">
                <a:schemeClr val="accent6">
                  <a:alpha val="0"/>
                </a:schemeClr>
              </a:gs>
            </a:gsLst>
            <a:lin ang="11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Freeform: Shape 77">
            <a:extLst>
              <a:ext uri="{FF2B5EF4-FFF2-40B4-BE49-F238E27FC236}">
                <a16:creationId xmlns:a16="http://schemas.microsoft.com/office/drawing/2014/main" id="{5E81CCFB-7BEF-4186-86FB-D09450B4D02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6097846">
            <a:off x="-747355" y="1201312"/>
            <a:ext cx="4808302" cy="4088666"/>
          </a:xfrm>
          <a:custGeom>
            <a:avLst/>
            <a:gdLst>
              <a:gd name="connsiteX0" fmla="*/ 48844 w 4808302"/>
              <a:gd name="connsiteY0" fmla="*/ 2888671 h 4088666"/>
              <a:gd name="connsiteX1" fmla="*/ 0 w 4808302"/>
              <a:gd name="connsiteY1" fmla="*/ 2404151 h 4088666"/>
              <a:gd name="connsiteX2" fmla="*/ 2404151 w 4808302"/>
              <a:gd name="connsiteY2" fmla="*/ 0 h 4088666"/>
              <a:gd name="connsiteX3" fmla="*/ 4808302 w 4808302"/>
              <a:gd name="connsiteY3" fmla="*/ 2404151 h 4088666"/>
              <a:gd name="connsiteX4" fmla="*/ 4700216 w 4808302"/>
              <a:gd name="connsiteY4" fmla="*/ 3119072 h 4088666"/>
              <a:gd name="connsiteX5" fmla="*/ 4643143 w 4808302"/>
              <a:gd name="connsiteY5" fmla="*/ 3275009 h 4088666"/>
              <a:gd name="connsiteX6" fmla="*/ 690093 w 4808302"/>
              <a:gd name="connsiteY6" fmla="*/ 4088666 h 4088666"/>
              <a:gd name="connsiteX7" fmla="*/ 548991 w 4808302"/>
              <a:gd name="connsiteY7" fmla="*/ 3933414 h 4088666"/>
              <a:gd name="connsiteX8" fmla="*/ 48844 w 4808302"/>
              <a:gd name="connsiteY8" fmla="*/ 2888671 h 40886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808302" h="4088666">
                <a:moveTo>
                  <a:pt x="48844" y="2888671"/>
                </a:moveTo>
                <a:cubicBezTo>
                  <a:pt x="16818" y="2732167"/>
                  <a:pt x="0" y="2570123"/>
                  <a:pt x="0" y="2404151"/>
                </a:cubicBezTo>
                <a:cubicBezTo>
                  <a:pt x="0" y="1076375"/>
                  <a:pt x="1076375" y="0"/>
                  <a:pt x="2404151" y="0"/>
                </a:cubicBezTo>
                <a:cubicBezTo>
                  <a:pt x="3731927" y="0"/>
                  <a:pt x="4808302" y="1076375"/>
                  <a:pt x="4808302" y="2404151"/>
                </a:cubicBezTo>
                <a:cubicBezTo>
                  <a:pt x="4808302" y="2653109"/>
                  <a:pt x="4770461" y="2893229"/>
                  <a:pt x="4700216" y="3119072"/>
                </a:cubicBezTo>
                <a:lnTo>
                  <a:pt x="4643143" y="3275009"/>
                </a:lnTo>
                <a:lnTo>
                  <a:pt x="690093" y="4088666"/>
                </a:lnTo>
                <a:lnTo>
                  <a:pt x="548991" y="3933414"/>
                </a:lnTo>
                <a:cubicBezTo>
                  <a:pt x="304015" y="3636572"/>
                  <a:pt x="128908" y="3279932"/>
                  <a:pt x="48844" y="2888671"/>
                </a:cubicBezTo>
                <a:close/>
              </a:path>
            </a:pathLst>
          </a:custGeom>
          <a:gradFill>
            <a:gsLst>
              <a:gs pos="39000">
                <a:schemeClr val="accent4">
                  <a:lumMod val="20000"/>
                  <a:lumOff val="80000"/>
                  <a:alpha val="0"/>
                </a:schemeClr>
              </a:gs>
              <a:gs pos="100000">
                <a:schemeClr val="accent6">
                  <a:alpha val="29000"/>
                </a:schemeClr>
              </a:gs>
            </a:gsLst>
            <a:lin ang="16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" name="Başlık 1">
            <a:extLst>
              <a:ext uri="{FF2B5EF4-FFF2-40B4-BE49-F238E27FC236}">
                <a16:creationId xmlns:a16="http://schemas.microsoft.com/office/drawing/2014/main" id="{18F7891E-25BB-4C3C-8EDD-A1D5C584DF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3825" y="2950387"/>
            <a:ext cx="3077044" cy="3531403"/>
          </a:xfrm>
        </p:spPr>
        <p:txBody>
          <a:bodyPr vert="horz" lIns="0" tIns="0" rIns="0" bIns="0" rtlCol="0" anchor="t">
            <a:normAutofit/>
          </a:bodyPr>
          <a:lstStyle/>
          <a:p>
            <a:pPr algn="r"/>
            <a:r>
              <a:rPr lang="en-US" sz="2200" spc="750">
                <a:solidFill>
                  <a:schemeClr val="bg1"/>
                </a:solidFill>
              </a:rPr>
              <a:t>3- Derıvatıves</a:t>
            </a:r>
          </a:p>
        </p:txBody>
      </p:sp>
      <p:graphicFrame>
        <p:nvGraphicFramePr>
          <p:cNvPr id="5" name="İçerik Yer Tutucusu 2">
            <a:extLst>
              <a:ext uri="{FF2B5EF4-FFF2-40B4-BE49-F238E27FC236}">
                <a16:creationId xmlns:a16="http://schemas.microsoft.com/office/drawing/2014/main" id="{9F9B909D-0C9D-E197-E360-301FE36D42F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39874025"/>
              </p:ext>
            </p:extLst>
          </p:nvPr>
        </p:nvGraphicFramePr>
        <p:xfrm>
          <a:off x="6030550" y="457201"/>
          <a:ext cx="5639127" cy="57607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90038034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3" name="Rectangle 22">
            <a:extLst>
              <a:ext uri="{FF2B5EF4-FFF2-40B4-BE49-F238E27FC236}">
                <a16:creationId xmlns:a16="http://schemas.microsoft.com/office/drawing/2014/main" id="{1A2B6130-219A-4803-9A18-3CBE570915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02AE3F84-6ED3-44F0-BDD3-26960DB35E2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-6" y="2483446"/>
            <a:ext cx="12192005" cy="4374125"/>
          </a:xfrm>
          <a:prstGeom prst="rect">
            <a:avLst/>
          </a:prstGeom>
          <a:gradFill>
            <a:gsLst>
              <a:gs pos="8000">
                <a:schemeClr val="accent2">
                  <a:lumMod val="60000"/>
                  <a:lumOff val="40000"/>
                </a:schemeClr>
              </a:gs>
              <a:gs pos="100000">
                <a:schemeClr val="accent5">
                  <a:alpha val="78000"/>
                </a:schemeClr>
              </a:gs>
            </a:gsLst>
            <a:lin ang="6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D2899F98-2D09-4A4B-8DC4-E47F81A2DE0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3908718" y="-1425277"/>
            <a:ext cx="4374554" cy="12192000"/>
          </a:xfrm>
          <a:prstGeom prst="rect">
            <a:avLst/>
          </a:prstGeom>
          <a:gradFill>
            <a:gsLst>
              <a:gs pos="0">
                <a:schemeClr val="accent4">
                  <a:alpha val="24000"/>
                </a:schemeClr>
              </a:gs>
              <a:gs pos="99000">
                <a:schemeClr val="accent2">
                  <a:alpha val="63000"/>
                </a:schemeClr>
              </a:gs>
            </a:gsLst>
            <a:lin ang="19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699F6E23-8A0C-4FDE-A11A-F493EABFA50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1" y="2483445"/>
            <a:ext cx="4051344" cy="4374126"/>
          </a:xfrm>
          <a:prstGeom prst="rect">
            <a:avLst/>
          </a:prstGeom>
          <a:gradFill>
            <a:gsLst>
              <a:gs pos="0">
                <a:schemeClr val="accent5">
                  <a:alpha val="0"/>
                </a:schemeClr>
              </a:gs>
              <a:gs pos="84000">
                <a:schemeClr val="accent6">
                  <a:alpha val="32000"/>
                </a:schemeClr>
              </a:gs>
            </a:gsLst>
            <a:lin ang="2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Freeform: Shape 30">
            <a:extLst>
              <a:ext uri="{FF2B5EF4-FFF2-40B4-BE49-F238E27FC236}">
                <a16:creationId xmlns:a16="http://schemas.microsoft.com/office/drawing/2014/main" id="{403FF3CD-31DA-4ADC-9D54-6E5D8F56E4F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2508972">
            <a:off x="1200952" y="1426715"/>
            <a:ext cx="4990147" cy="4439131"/>
          </a:xfrm>
          <a:custGeom>
            <a:avLst/>
            <a:gdLst>
              <a:gd name="connsiteX0" fmla="*/ 4990147 w 4990147"/>
              <a:gd name="connsiteY0" fmla="*/ 2229378 h 4439131"/>
              <a:gd name="connsiteX1" fmla="*/ 917384 w 4990147"/>
              <a:gd name="connsiteY1" fmla="*/ 4439131 h 4439131"/>
              <a:gd name="connsiteX2" fmla="*/ 910814 w 4990147"/>
              <a:gd name="connsiteY2" fmla="*/ 4434219 h 4439131"/>
              <a:gd name="connsiteX3" fmla="*/ 0 w 4990147"/>
              <a:gd name="connsiteY3" fmla="*/ 2502877 h 4439131"/>
              <a:gd name="connsiteX4" fmla="*/ 2502877 w 4990147"/>
              <a:gd name="connsiteY4" fmla="*/ 0 h 4439131"/>
              <a:gd name="connsiteX5" fmla="*/ 4954904 w 4990147"/>
              <a:gd name="connsiteY5" fmla="*/ 1998460 h 44391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990147" h="4439131">
                <a:moveTo>
                  <a:pt x="4990147" y="2229378"/>
                </a:moveTo>
                <a:lnTo>
                  <a:pt x="917384" y="4439131"/>
                </a:lnTo>
                <a:lnTo>
                  <a:pt x="910814" y="4434219"/>
                </a:lnTo>
                <a:cubicBezTo>
                  <a:pt x="354557" y="3975154"/>
                  <a:pt x="0" y="3280421"/>
                  <a:pt x="0" y="2502877"/>
                </a:cubicBezTo>
                <a:cubicBezTo>
                  <a:pt x="0" y="1120576"/>
                  <a:pt x="1120576" y="0"/>
                  <a:pt x="2502877" y="0"/>
                </a:cubicBezTo>
                <a:cubicBezTo>
                  <a:pt x="3712390" y="0"/>
                  <a:pt x="4721520" y="857941"/>
                  <a:pt x="4954904" y="1998460"/>
                </a:cubicBezTo>
                <a:close/>
              </a:path>
            </a:pathLst>
          </a:custGeom>
          <a:gradFill>
            <a:gsLst>
              <a:gs pos="31000">
                <a:schemeClr val="accent6">
                  <a:alpha val="0"/>
                </a:schemeClr>
              </a:gs>
              <a:gs pos="85000">
                <a:schemeClr val="accent6">
                  <a:lumMod val="60000"/>
                  <a:lumOff val="40000"/>
                  <a:alpha val="23000"/>
                </a:schemeClr>
              </a:gs>
            </a:gsLst>
            <a:lin ang="11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4" name="Başlık 3">
            <a:extLst>
              <a:ext uri="{FF2B5EF4-FFF2-40B4-BE49-F238E27FC236}">
                <a16:creationId xmlns:a16="http://schemas.microsoft.com/office/drawing/2014/main" id="{A6BA20D9-DBA4-BE6B-490B-BF0CA9393F4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651513" y="3297127"/>
            <a:ext cx="6761484" cy="2900583"/>
          </a:xfrm>
        </p:spPr>
        <p:txBody>
          <a:bodyPr anchor="t">
            <a:normAutofit/>
          </a:bodyPr>
          <a:lstStyle/>
          <a:p>
            <a:pPr algn="r"/>
            <a:r>
              <a:rPr lang="tr-TR">
                <a:solidFill>
                  <a:schemeClr val="bg1"/>
                </a:solidFill>
              </a:rPr>
              <a:t>The rısk management ın ınvestments</a:t>
            </a:r>
            <a:endParaRPr lang="en-US">
              <a:solidFill>
                <a:schemeClr val="bg1"/>
              </a:solidFill>
            </a:endParaRPr>
          </a:p>
        </p:txBody>
      </p:sp>
      <p:sp>
        <p:nvSpPr>
          <p:cNvPr id="5" name="Alt Başlık 4">
            <a:extLst>
              <a:ext uri="{FF2B5EF4-FFF2-40B4-BE49-F238E27FC236}">
                <a16:creationId xmlns:a16="http://schemas.microsoft.com/office/drawing/2014/main" id="{5A4CC242-CD45-BD87-F551-9FF4D5746ED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909855" y="660290"/>
            <a:ext cx="6503142" cy="1337791"/>
          </a:xfrm>
        </p:spPr>
        <p:txBody>
          <a:bodyPr anchor="ctr">
            <a:normAutofit/>
          </a:bodyPr>
          <a:lstStyle/>
          <a:p>
            <a:pPr algn="r"/>
            <a:r>
              <a:rPr lang="tr-TR" sz="2000" dirty="0" err="1"/>
              <a:t>return</a:t>
            </a:r>
            <a:r>
              <a:rPr lang="tr-TR" sz="2000" dirty="0"/>
              <a:t>, </a:t>
            </a:r>
            <a:r>
              <a:rPr lang="tr-TR" sz="2000" dirty="0" err="1"/>
              <a:t>rısk</a:t>
            </a:r>
            <a:r>
              <a:rPr lang="tr-TR" sz="2000" dirty="0"/>
              <a:t>, </a:t>
            </a:r>
            <a:r>
              <a:rPr lang="tr-TR" sz="2000" dirty="0" err="1"/>
              <a:t>mpt</a:t>
            </a:r>
            <a:r>
              <a:rPr lang="tr-TR" sz="2000" dirty="0"/>
              <a:t>, </a:t>
            </a:r>
            <a:r>
              <a:rPr lang="tr-TR" sz="2000" dirty="0" err="1"/>
              <a:t>and</a:t>
            </a:r>
            <a:r>
              <a:rPr lang="tr-TR" sz="2000" dirty="0"/>
              <a:t> </a:t>
            </a:r>
            <a:r>
              <a:rPr lang="tr-TR" sz="2000" dirty="0" err="1"/>
              <a:t>capm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09009942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813A4003-1875-46E3-BBC1-9CF42E1331C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ACDECF1C-4B20-4CD9-90C7-F85AAB3317B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1208" y="5257371"/>
            <a:ext cx="12203208" cy="1600629"/>
          </a:xfrm>
          <a:prstGeom prst="rect">
            <a:avLst/>
          </a:prstGeom>
          <a:gradFill>
            <a:gsLst>
              <a:gs pos="0">
                <a:schemeClr val="accent5">
                  <a:alpha val="83000"/>
                </a:schemeClr>
              </a:gs>
              <a:gs pos="100000">
                <a:schemeClr val="accent6"/>
              </a:gs>
            </a:gsLst>
            <a:lin ang="15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CB46BEC-0E77-41F0-A7D5-D5B40D22558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4440517" y="5262916"/>
            <a:ext cx="7751481" cy="1145398"/>
          </a:xfrm>
          <a:prstGeom prst="rect">
            <a:avLst/>
          </a:prstGeom>
          <a:gradFill>
            <a:gsLst>
              <a:gs pos="0">
                <a:schemeClr val="accent5">
                  <a:alpha val="30000"/>
                </a:schemeClr>
              </a:gs>
              <a:gs pos="99000">
                <a:schemeClr val="accent5">
                  <a:alpha val="0"/>
                </a:schemeClr>
              </a:gs>
            </a:gsLst>
            <a:lin ang="19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B84D73B4-F569-4D64-BA77-14454E09F6B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1208" y="5262916"/>
            <a:ext cx="8778690" cy="1595084"/>
          </a:xfrm>
          <a:prstGeom prst="rect">
            <a:avLst/>
          </a:prstGeom>
          <a:gradFill>
            <a:gsLst>
              <a:gs pos="0">
                <a:schemeClr val="accent6">
                  <a:lumMod val="75000"/>
                  <a:alpha val="31000"/>
                </a:schemeClr>
              </a:gs>
              <a:gs pos="99000">
                <a:schemeClr val="accent5">
                  <a:alpha val="2300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AD437E30-AED3-4732-B13B-17D277D8DF6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890126" y="5256870"/>
            <a:ext cx="5301872" cy="1600701"/>
          </a:xfrm>
          <a:prstGeom prst="rect">
            <a:avLst/>
          </a:prstGeom>
          <a:gradFill>
            <a:gsLst>
              <a:gs pos="22000">
                <a:schemeClr val="tx2">
                  <a:lumMod val="75000"/>
                  <a:lumOff val="25000"/>
                  <a:alpha val="0"/>
                </a:schemeClr>
              </a:gs>
              <a:gs pos="99000">
                <a:schemeClr val="tx2">
                  <a:lumMod val="75000"/>
                  <a:lumOff val="25000"/>
                  <a:alpha val="66000"/>
                </a:schemeClr>
              </a:gs>
            </a:gsLst>
            <a:lin ang="18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Başlık 1">
            <a:extLst>
              <a:ext uri="{FF2B5EF4-FFF2-40B4-BE49-F238E27FC236}">
                <a16:creationId xmlns:a16="http://schemas.microsoft.com/office/drawing/2014/main" id="{CFDF86DD-C45B-5743-24C0-C5F5CE24BB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5602884"/>
            <a:ext cx="10698103" cy="827037"/>
          </a:xfrm>
        </p:spPr>
        <p:txBody>
          <a:bodyPr anchor="ctr">
            <a:normAutofit/>
          </a:bodyPr>
          <a:lstStyle/>
          <a:p>
            <a:r>
              <a:rPr lang="tr-TR" sz="3200">
                <a:solidFill>
                  <a:schemeClr val="bg1"/>
                </a:solidFill>
              </a:rPr>
              <a:t>1- return calculatıons</a:t>
            </a:r>
            <a:endParaRPr lang="en-US" sz="3200">
              <a:solidFill>
                <a:schemeClr val="bg1"/>
              </a:solidFill>
            </a:endParaRPr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5E2D8499-59FB-C573-8A18-FD4EAF7C2B8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71601" y="1028699"/>
            <a:ext cx="9448799" cy="3600451"/>
          </a:xfrm>
        </p:spPr>
        <p:txBody>
          <a:bodyPr>
            <a:normAutofit/>
          </a:bodyPr>
          <a:lstStyle/>
          <a:p>
            <a:r>
              <a:rPr lang="en-US" sz="1800" dirty="0"/>
              <a:t>An investor purchased IBM stock for $167.22 on December 1, 2023. The investor sold the shares for $227.41 on November 29, 2024. During this period, IBM paid $6.67</a:t>
            </a:r>
            <a:r>
              <a:rPr lang="tr-TR" sz="1800" dirty="0"/>
              <a:t> </a:t>
            </a:r>
            <a:r>
              <a:rPr lang="tr-TR" sz="1800" dirty="0" err="1"/>
              <a:t>dividend</a:t>
            </a:r>
            <a:r>
              <a:rPr lang="en-US" sz="1800" dirty="0"/>
              <a:t> per share. The Consumer Price Index (CPI) at the end of November 2024 was 2.75%.</a:t>
            </a:r>
          </a:p>
          <a:p>
            <a:r>
              <a:rPr lang="en-US" sz="1800" dirty="0"/>
              <a:t>Calculate the Holding Period Return</a:t>
            </a:r>
            <a:r>
              <a:rPr lang="tr-TR" sz="1800" dirty="0"/>
              <a:t>, </a:t>
            </a:r>
            <a:r>
              <a:rPr lang="tr-TR" sz="1800" dirty="0" err="1"/>
              <a:t>the</a:t>
            </a:r>
            <a:r>
              <a:rPr lang="tr-TR" sz="1800" dirty="0"/>
              <a:t> Nominal Return,</a:t>
            </a:r>
            <a:r>
              <a:rPr lang="en-US" sz="1800" dirty="0"/>
              <a:t> and the Real Return.</a:t>
            </a:r>
            <a:endParaRPr lang="tr-TR" sz="1800" dirty="0"/>
          </a:p>
          <a:p>
            <a:pPr marL="0" indent="0">
              <a:buNone/>
            </a:pP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10589896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7" name="Rectangle 26">
            <a:extLst>
              <a:ext uri="{FF2B5EF4-FFF2-40B4-BE49-F238E27FC236}">
                <a16:creationId xmlns:a16="http://schemas.microsoft.com/office/drawing/2014/main" id="{11D6A2A3-F101-46F7-8B6F-1C699CAFE9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Başlık 1">
            <a:extLst>
              <a:ext uri="{FF2B5EF4-FFF2-40B4-BE49-F238E27FC236}">
                <a16:creationId xmlns:a16="http://schemas.microsoft.com/office/drawing/2014/main" id="{B5F27A95-1401-5910-610B-DA21D1098B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600" y="457200"/>
            <a:ext cx="4911393" cy="1556724"/>
          </a:xfrm>
        </p:spPr>
        <p:txBody>
          <a:bodyPr anchor="b">
            <a:normAutofit/>
          </a:bodyPr>
          <a:lstStyle/>
          <a:p>
            <a:pPr>
              <a:lnSpc>
                <a:spcPct val="90000"/>
              </a:lnSpc>
            </a:pPr>
            <a:r>
              <a:rPr lang="tr-TR" dirty="0"/>
              <a:t>2- </a:t>
            </a:r>
            <a:r>
              <a:rPr lang="tr-TR" dirty="0" err="1"/>
              <a:t>rısk</a:t>
            </a:r>
            <a:r>
              <a:rPr lang="tr-TR" dirty="0"/>
              <a:t> </a:t>
            </a:r>
            <a:r>
              <a:rPr lang="tr-TR" dirty="0" err="1"/>
              <a:t>and</a:t>
            </a:r>
            <a:r>
              <a:rPr lang="tr-TR" dirty="0"/>
              <a:t> </a:t>
            </a:r>
            <a:r>
              <a:rPr lang="tr-TR" dirty="0" err="1"/>
              <a:t>return</a:t>
            </a:r>
            <a:r>
              <a:rPr lang="tr-TR" dirty="0"/>
              <a:t> </a:t>
            </a:r>
            <a:r>
              <a:rPr lang="tr-TR" dirty="0" err="1"/>
              <a:t>calculatıons</a:t>
            </a:r>
            <a:endParaRPr lang="en-US"/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F294A1CC-03C4-6377-51D6-0876AB3B57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71601" y="2345635"/>
            <a:ext cx="4911392" cy="3583940"/>
          </a:xfrm>
        </p:spPr>
        <p:txBody>
          <a:bodyPr anchor="t">
            <a:normAutofit/>
          </a:bodyPr>
          <a:lstStyle/>
          <a:p>
            <a:r>
              <a:rPr lang="tr-TR" sz="1600" dirty="0" err="1"/>
              <a:t>The</a:t>
            </a:r>
            <a:r>
              <a:rPr lang="tr-TR" sz="1600" dirty="0"/>
              <a:t> </a:t>
            </a:r>
            <a:r>
              <a:rPr lang="tr-TR" sz="1600" dirty="0" err="1"/>
              <a:t>yearly</a:t>
            </a:r>
            <a:r>
              <a:rPr lang="tr-TR" sz="1600" dirty="0"/>
              <a:t> </a:t>
            </a:r>
            <a:r>
              <a:rPr lang="tr-TR" sz="1600" dirty="0" err="1"/>
              <a:t>returns</a:t>
            </a:r>
            <a:r>
              <a:rPr lang="tr-TR" sz="1600" dirty="0"/>
              <a:t> of </a:t>
            </a:r>
            <a:r>
              <a:rPr lang="tr-TR" sz="1600" dirty="0" err="1"/>
              <a:t>Asset</a:t>
            </a:r>
            <a:r>
              <a:rPr lang="tr-TR" sz="1600" dirty="0"/>
              <a:t> A </a:t>
            </a:r>
            <a:r>
              <a:rPr lang="tr-TR" sz="1600" dirty="0" err="1"/>
              <a:t>and</a:t>
            </a:r>
            <a:r>
              <a:rPr lang="tr-TR" sz="1600" dirty="0"/>
              <a:t> </a:t>
            </a:r>
            <a:r>
              <a:rPr lang="tr-TR" sz="1600" dirty="0" err="1"/>
              <a:t>Asset</a:t>
            </a:r>
            <a:r>
              <a:rPr lang="tr-TR" sz="1600" dirty="0"/>
              <a:t> B </a:t>
            </a:r>
            <a:r>
              <a:rPr lang="tr-TR" sz="1600" dirty="0" err="1"/>
              <a:t>are</a:t>
            </a:r>
            <a:r>
              <a:rPr lang="tr-TR" sz="1600" dirty="0"/>
              <a:t> </a:t>
            </a:r>
            <a:r>
              <a:rPr lang="tr-TR" sz="1600" dirty="0" err="1"/>
              <a:t>given</a:t>
            </a:r>
            <a:r>
              <a:rPr lang="tr-TR" sz="1600" dirty="0"/>
              <a:t> in </a:t>
            </a:r>
            <a:r>
              <a:rPr lang="tr-TR" sz="1600" dirty="0" err="1"/>
              <a:t>the</a:t>
            </a:r>
            <a:r>
              <a:rPr lang="tr-TR" sz="1600" dirty="0"/>
              <a:t> </a:t>
            </a:r>
            <a:r>
              <a:rPr lang="tr-TR" sz="1600" dirty="0" err="1"/>
              <a:t>table</a:t>
            </a:r>
            <a:endParaRPr lang="tr-TR" sz="1600" dirty="0"/>
          </a:p>
          <a:p>
            <a:r>
              <a:rPr lang="tr-TR" sz="1600" dirty="0" err="1"/>
              <a:t>Calculate</a:t>
            </a:r>
            <a:r>
              <a:rPr lang="tr-TR" sz="1600" dirty="0"/>
              <a:t> </a:t>
            </a:r>
            <a:r>
              <a:rPr lang="tr-TR" sz="1600" dirty="0" err="1"/>
              <a:t>arithmetic</a:t>
            </a:r>
            <a:r>
              <a:rPr lang="tr-TR" sz="1600" dirty="0"/>
              <a:t> </a:t>
            </a:r>
            <a:r>
              <a:rPr lang="tr-TR" sz="1600" dirty="0" err="1"/>
              <a:t>means</a:t>
            </a:r>
            <a:r>
              <a:rPr lang="tr-TR" sz="1600" dirty="0"/>
              <a:t> of </a:t>
            </a:r>
            <a:r>
              <a:rPr lang="tr-TR" sz="1600" dirty="0" err="1"/>
              <a:t>returns</a:t>
            </a:r>
            <a:r>
              <a:rPr lang="tr-TR" sz="1600" dirty="0"/>
              <a:t>, </a:t>
            </a:r>
            <a:r>
              <a:rPr lang="tr-TR" sz="1600" dirty="0" err="1"/>
              <a:t>expected</a:t>
            </a:r>
            <a:r>
              <a:rPr lang="tr-TR" sz="1600" dirty="0"/>
              <a:t> </a:t>
            </a:r>
            <a:r>
              <a:rPr lang="tr-TR" sz="1600" dirty="0" err="1"/>
              <a:t>returns</a:t>
            </a:r>
            <a:r>
              <a:rPr lang="tr-TR" sz="1600" dirty="0"/>
              <a:t>, </a:t>
            </a:r>
            <a:r>
              <a:rPr lang="tr-TR" sz="1600" dirty="0" err="1"/>
              <a:t>variances</a:t>
            </a:r>
            <a:r>
              <a:rPr lang="tr-TR" sz="1600" dirty="0"/>
              <a:t>, </a:t>
            </a:r>
            <a:r>
              <a:rPr lang="tr-TR" sz="1600" dirty="0" err="1"/>
              <a:t>and</a:t>
            </a:r>
            <a:r>
              <a:rPr lang="tr-TR" sz="1600" dirty="0"/>
              <a:t> </a:t>
            </a:r>
            <a:r>
              <a:rPr lang="tr-TR" sz="1600" dirty="0" err="1"/>
              <a:t>standard</a:t>
            </a:r>
            <a:r>
              <a:rPr lang="tr-TR" sz="1600" dirty="0"/>
              <a:t> </a:t>
            </a:r>
            <a:r>
              <a:rPr lang="tr-TR" sz="1600" dirty="0" err="1"/>
              <a:t>deviations</a:t>
            </a:r>
            <a:r>
              <a:rPr lang="tr-TR" sz="1600" dirty="0"/>
              <a:t> of </a:t>
            </a:r>
            <a:r>
              <a:rPr lang="tr-TR" sz="1600" dirty="0" err="1"/>
              <a:t>these</a:t>
            </a:r>
            <a:r>
              <a:rPr lang="tr-TR" sz="1600" dirty="0"/>
              <a:t> </a:t>
            </a:r>
            <a:r>
              <a:rPr lang="tr-TR" sz="1600" dirty="0" err="1"/>
              <a:t>assets</a:t>
            </a:r>
            <a:r>
              <a:rPr lang="tr-TR" sz="1600" dirty="0"/>
              <a:t>.</a:t>
            </a:r>
          </a:p>
          <a:p>
            <a:endParaRPr lang="en-US" sz="1600" dirty="0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529E760E-527D-4053-A309-F2BDE12501C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-3" y="6400800"/>
            <a:ext cx="12191999" cy="457198"/>
          </a:xfrm>
          <a:prstGeom prst="rect">
            <a:avLst/>
          </a:prstGeom>
          <a:gradFill>
            <a:gsLst>
              <a:gs pos="0">
                <a:schemeClr val="accent2"/>
              </a:gs>
              <a:gs pos="100000">
                <a:schemeClr val="accent6">
                  <a:lumMod val="75000"/>
                  <a:alpha val="8500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4153D448-4ED1-429A-A28C-8316DE7CAF7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4038600" y="6400798"/>
            <a:ext cx="8153396" cy="448831"/>
          </a:xfrm>
          <a:prstGeom prst="rect">
            <a:avLst/>
          </a:prstGeom>
          <a:gradFill>
            <a:gsLst>
              <a:gs pos="0">
                <a:schemeClr val="accent5">
                  <a:alpha val="5000"/>
                </a:schemeClr>
              </a:gs>
              <a:gs pos="99000">
                <a:schemeClr val="accent5">
                  <a:alpha val="72000"/>
                </a:schemeClr>
              </a:gs>
            </a:gsLst>
            <a:lin ang="19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4" name="Tablo 3">
            <a:extLst>
              <a:ext uri="{FF2B5EF4-FFF2-40B4-BE49-F238E27FC236}">
                <a16:creationId xmlns:a16="http://schemas.microsoft.com/office/drawing/2014/main" id="{0E1D1AAF-179F-B6C4-DBF3-076AC323127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2380636"/>
              </p:ext>
            </p:extLst>
          </p:nvPr>
        </p:nvGraphicFramePr>
        <p:xfrm>
          <a:off x="7402947" y="457200"/>
          <a:ext cx="3573546" cy="547237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63614">
                  <a:extLst>
                    <a:ext uri="{9D8B030D-6E8A-4147-A177-3AD203B41FA5}">
                      <a16:colId xmlns:a16="http://schemas.microsoft.com/office/drawing/2014/main" val="1069782806"/>
                    </a:ext>
                  </a:extLst>
                </a:gridCol>
                <a:gridCol w="1254966">
                  <a:extLst>
                    <a:ext uri="{9D8B030D-6E8A-4147-A177-3AD203B41FA5}">
                      <a16:colId xmlns:a16="http://schemas.microsoft.com/office/drawing/2014/main" val="692917205"/>
                    </a:ext>
                  </a:extLst>
                </a:gridCol>
                <a:gridCol w="1254966">
                  <a:extLst>
                    <a:ext uri="{9D8B030D-6E8A-4147-A177-3AD203B41FA5}">
                      <a16:colId xmlns:a16="http://schemas.microsoft.com/office/drawing/2014/main" val="1503310820"/>
                    </a:ext>
                  </a:extLst>
                </a:gridCol>
              </a:tblGrid>
              <a:tr h="912063">
                <a:tc>
                  <a:txBody>
                    <a:bodyPr/>
                    <a:lstStyle/>
                    <a:p>
                      <a:endParaRPr lang="en-US" sz="2500" b="1">
                        <a:solidFill>
                          <a:schemeClr val="tx1"/>
                        </a:solidFill>
                      </a:endParaRPr>
                    </a:p>
                  </a:txBody>
                  <a:tcPr marL="123067" marR="123067" marT="61533" marB="61533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>
                      <a:solidFill>
                        <a:schemeClr val="accent1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tr-TR" sz="2500" b="1">
                          <a:solidFill>
                            <a:schemeClr val="tx1"/>
                          </a:solidFill>
                        </a:rPr>
                        <a:t>Asset A</a:t>
                      </a:r>
                      <a:endParaRPr lang="en-US" sz="2500" b="1">
                        <a:solidFill>
                          <a:schemeClr val="tx1"/>
                        </a:solidFill>
                      </a:endParaRPr>
                    </a:p>
                  </a:txBody>
                  <a:tcPr marL="123067" marR="123067" marT="61533" marB="61533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>
                      <a:solidFill>
                        <a:schemeClr val="accent1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tr-TR" sz="2500" b="1">
                          <a:solidFill>
                            <a:schemeClr val="tx1"/>
                          </a:solidFill>
                        </a:rPr>
                        <a:t>Asset B</a:t>
                      </a:r>
                      <a:endParaRPr lang="en-US" sz="2500" b="1">
                        <a:solidFill>
                          <a:schemeClr val="tx1"/>
                        </a:solidFill>
                      </a:endParaRPr>
                    </a:p>
                  </a:txBody>
                  <a:tcPr marL="123067" marR="123067" marT="61533" marB="61533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>
                      <a:solidFill>
                        <a:schemeClr val="accent1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25042716"/>
                  </a:ext>
                </a:extLst>
              </a:tr>
              <a:tr h="912063">
                <a:tc>
                  <a:txBody>
                    <a:bodyPr/>
                    <a:lstStyle/>
                    <a:p>
                      <a:r>
                        <a:rPr lang="tr-TR" sz="2500">
                          <a:solidFill>
                            <a:schemeClr val="tx1"/>
                          </a:solidFill>
                        </a:rPr>
                        <a:t>Year 1</a:t>
                      </a:r>
                      <a:endParaRPr lang="en-US" sz="2500">
                        <a:solidFill>
                          <a:schemeClr val="tx1"/>
                        </a:solidFill>
                      </a:endParaRPr>
                    </a:p>
                  </a:txBody>
                  <a:tcPr marL="123067" marR="123067" marT="61533" marB="61533">
                    <a:lnL>
                      <a:noFill/>
                    </a:lnL>
                    <a:lnR>
                      <a:noFill/>
                    </a:lnR>
                    <a:lnT w="19050">
                      <a:solidFill>
                        <a:schemeClr val="accent1"/>
                      </a:solidFill>
                    </a:lnT>
                    <a:lnB w="3175">
                      <a:solidFill>
                        <a:schemeClr val="tx1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tr-TR" sz="2500">
                          <a:solidFill>
                            <a:schemeClr val="tx1"/>
                          </a:solidFill>
                        </a:rPr>
                        <a:t>2.5%</a:t>
                      </a:r>
                      <a:endParaRPr lang="en-US" sz="2500">
                        <a:solidFill>
                          <a:schemeClr val="tx1"/>
                        </a:solidFill>
                      </a:endParaRPr>
                    </a:p>
                  </a:txBody>
                  <a:tcPr marL="123067" marR="123067" marT="61533" marB="61533">
                    <a:lnL>
                      <a:noFill/>
                    </a:lnL>
                    <a:lnR>
                      <a:noFill/>
                    </a:lnR>
                    <a:lnT w="19050">
                      <a:solidFill>
                        <a:schemeClr val="accent1"/>
                      </a:solidFill>
                    </a:lnT>
                    <a:lnB w="3175">
                      <a:solidFill>
                        <a:schemeClr val="tx1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tr-TR" sz="2500">
                          <a:solidFill>
                            <a:schemeClr val="tx1"/>
                          </a:solidFill>
                        </a:rPr>
                        <a:t>4%</a:t>
                      </a:r>
                      <a:endParaRPr lang="en-US" sz="2500">
                        <a:solidFill>
                          <a:schemeClr val="tx1"/>
                        </a:solidFill>
                      </a:endParaRPr>
                    </a:p>
                  </a:txBody>
                  <a:tcPr marL="123067" marR="123067" marT="61533" marB="61533">
                    <a:lnL>
                      <a:noFill/>
                    </a:lnL>
                    <a:lnR>
                      <a:noFill/>
                    </a:lnR>
                    <a:lnT w="19050">
                      <a:solidFill>
                        <a:schemeClr val="accent1"/>
                      </a:solidFill>
                    </a:lnT>
                    <a:lnB w="3175">
                      <a:solidFill>
                        <a:schemeClr val="tx1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13099955"/>
                  </a:ext>
                </a:extLst>
              </a:tr>
              <a:tr h="912063">
                <a:tc>
                  <a:txBody>
                    <a:bodyPr/>
                    <a:lstStyle/>
                    <a:p>
                      <a:r>
                        <a:rPr lang="tr-TR" sz="2500" dirty="0" err="1">
                          <a:solidFill>
                            <a:schemeClr val="tx1"/>
                          </a:solidFill>
                        </a:rPr>
                        <a:t>Year</a:t>
                      </a:r>
                      <a:r>
                        <a:rPr lang="tr-TR" sz="2500" dirty="0">
                          <a:solidFill>
                            <a:schemeClr val="tx1"/>
                          </a:solidFill>
                        </a:rPr>
                        <a:t> 2</a:t>
                      </a:r>
                      <a:endParaRPr lang="en-US" sz="2500" dirty="0">
                        <a:solidFill>
                          <a:schemeClr val="tx1"/>
                        </a:solidFill>
                      </a:endParaRPr>
                    </a:p>
                  </a:txBody>
                  <a:tcPr marL="123067" marR="123067" marT="61533" marB="61533">
                    <a:lnL>
                      <a:noFill/>
                    </a:lnL>
                    <a:lnR>
                      <a:noFill/>
                    </a:lnR>
                    <a:lnT w="3175">
                      <a:solidFill>
                        <a:schemeClr val="tx1"/>
                      </a:solidFill>
                    </a:lnT>
                    <a:lnB w="3175">
                      <a:solidFill>
                        <a:schemeClr val="tx1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tr-TR" sz="2500">
                          <a:solidFill>
                            <a:schemeClr val="tx1"/>
                          </a:solidFill>
                        </a:rPr>
                        <a:t>-5%</a:t>
                      </a:r>
                      <a:endParaRPr lang="en-US" sz="2500">
                        <a:solidFill>
                          <a:schemeClr val="tx1"/>
                        </a:solidFill>
                      </a:endParaRPr>
                    </a:p>
                  </a:txBody>
                  <a:tcPr marL="123067" marR="123067" marT="61533" marB="61533">
                    <a:lnL>
                      <a:noFill/>
                    </a:lnL>
                    <a:lnR>
                      <a:noFill/>
                    </a:lnR>
                    <a:lnT w="3175">
                      <a:solidFill>
                        <a:schemeClr val="tx1"/>
                      </a:solidFill>
                    </a:lnT>
                    <a:lnB w="3175">
                      <a:solidFill>
                        <a:schemeClr val="tx1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tr-TR" sz="2500">
                          <a:solidFill>
                            <a:schemeClr val="tx1"/>
                          </a:solidFill>
                        </a:rPr>
                        <a:t>1%</a:t>
                      </a:r>
                      <a:endParaRPr lang="en-US" sz="2500">
                        <a:solidFill>
                          <a:schemeClr val="tx1"/>
                        </a:solidFill>
                      </a:endParaRPr>
                    </a:p>
                  </a:txBody>
                  <a:tcPr marL="123067" marR="123067" marT="61533" marB="61533">
                    <a:lnL>
                      <a:noFill/>
                    </a:lnL>
                    <a:lnR>
                      <a:noFill/>
                    </a:lnR>
                    <a:lnT w="3175">
                      <a:solidFill>
                        <a:schemeClr val="tx1"/>
                      </a:solidFill>
                    </a:lnT>
                    <a:lnB w="3175">
                      <a:solidFill>
                        <a:schemeClr val="tx1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36390699"/>
                  </a:ext>
                </a:extLst>
              </a:tr>
              <a:tr h="912063">
                <a:tc>
                  <a:txBody>
                    <a:bodyPr/>
                    <a:lstStyle/>
                    <a:p>
                      <a:r>
                        <a:rPr lang="tr-TR" sz="2500">
                          <a:solidFill>
                            <a:schemeClr val="tx1"/>
                          </a:solidFill>
                        </a:rPr>
                        <a:t>Year 3</a:t>
                      </a:r>
                      <a:endParaRPr lang="en-US" sz="2500">
                        <a:solidFill>
                          <a:schemeClr val="tx1"/>
                        </a:solidFill>
                      </a:endParaRPr>
                    </a:p>
                  </a:txBody>
                  <a:tcPr marL="123067" marR="123067" marT="61533" marB="61533">
                    <a:lnL>
                      <a:noFill/>
                    </a:lnL>
                    <a:lnR>
                      <a:noFill/>
                    </a:lnR>
                    <a:lnT w="3175">
                      <a:solidFill>
                        <a:schemeClr val="tx1"/>
                      </a:solidFill>
                    </a:lnT>
                    <a:lnB w="3175">
                      <a:solidFill>
                        <a:schemeClr val="tx1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tr-TR" sz="2500">
                          <a:solidFill>
                            <a:schemeClr val="tx1"/>
                          </a:solidFill>
                        </a:rPr>
                        <a:t>18%</a:t>
                      </a:r>
                      <a:endParaRPr lang="en-US" sz="2500">
                        <a:solidFill>
                          <a:schemeClr val="tx1"/>
                        </a:solidFill>
                      </a:endParaRPr>
                    </a:p>
                  </a:txBody>
                  <a:tcPr marL="123067" marR="123067" marT="61533" marB="61533">
                    <a:lnL>
                      <a:noFill/>
                    </a:lnL>
                    <a:lnR>
                      <a:noFill/>
                    </a:lnR>
                    <a:lnT w="3175">
                      <a:solidFill>
                        <a:schemeClr val="tx1"/>
                      </a:solidFill>
                    </a:lnT>
                    <a:lnB w="3175">
                      <a:solidFill>
                        <a:schemeClr val="tx1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tr-TR" sz="2500">
                          <a:solidFill>
                            <a:schemeClr val="tx1"/>
                          </a:solidFill>
                        </a:rPr>
                        <a:t>9%</a:t>
                      </a:r>
                      <a:endParaRPr lang="en-US" sz="2500">
                        <a:solidFill>
                          <a:schemeClr val="tx1"/>
                        </a:solidFill>
                      </a:endParaRPr>
                    </a:p>
                  </a:txBody>
                  <a:tcPr marL="123067" marR="123067" marT="61533" marB="61533">
                    <a:lnL>
                      <a:noFill/>
                    </a:lnL>
                    <a:lnR>
                      <a:noFill/>
                    </a:lnR>
                    <a:lnT w="3175">
                      <a:solidFill>
                        <a:schemeClr val="tx1"/>
                      </a:solidFill>
                    </a:lnT>
                    <a:lnB w="3175">
                      <a:solidFill>
                        <a:schemeClr val="tx1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56360952"/>
                  </a:ext>
                </a:extLst>
              </a:tr>
              <a:tr h="912063">
                <a:tc>
                  <a:txBody>
                    <a:bodyPr/>
                    <a:lstStyle/>
                    <a:p>
                      <a:r>
                        <a:rPr lang="tr-TR" sz="2500">
                          <a:solidFill>
                            <a:schemeClr val="tx1"/>
                          </a:solidFill>
                        </a:rPr>
                        <a:t>Year 4</a:t>
                      </a:r>
                      <a:endParaRPr lang="en-US" sz="2500">
                        <a:solidFill>
                          <a:schemeClr val="tx1"/>
                        </a:solidFill>
                      </a:endParaRPr>
                    </a:p>
                  </a:txBody>
                  <a:tcPr marL="123067" marR="123067" marT="61533" marB="61533">
                    <a:lnL>
                      <a:noFill/>
                    </a:lnL>
                    <a:lnR>
                      <a:noFill/>
                    </a:lnR>
                    <a:lnT w="3175">
                      <a:solidFill>
                        <a:schemeClr val="tx1"/>
                      </a:solidFill>
                    </a:lnT>
                    <a:lnB w="3175">
                      <a:solidFill>
                        <a:schemeClr val="tx1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tr-TR" sz="2500">
                          <a:solidFill>
                            <a:schemeClr val="tx1"/>
                          </a:solidFill>
                        </a:rPr>
                        <a:t>7%</a:t>
                      </a:r>
                      <a:endParaRPr lang="en-US" sz="2500">
                        <a:solidFill>
                          <a:schemeClr val="tx1"/>
                        </a:solidFill>
                      </a:endParaRPr>
                    </a:p>
                  </a:txBody>
                  <a:tcPr marL="123067" marR="123067" marT="61533" marB="61533">
                    <a:lnL>
                      <a:noFill/>
                    </a:lnL>
                    <a:lnR>
                      <a:noFill/>
                    </a:lnR>
                    <a:lnT w="3175">
                      <a:solidFill>
                        <a:schemeClr val="tx1"/>
                      </a:solidFill>
                    </a:lnT>
                    <a:lnB w="3175">
                      <a:solidFill>
                        <a:schemeClr val="tx1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tr-TR" sz="2500">
                          <a:solidFill>
                            <a:schemeClr val="tx1"/>
                          </a:solidFill>
                        </a:rPr>
                        <a:t>3%</a:t>
                      </a:r>
                      <a:endParaRPr lang="en-US" sz="2500">
                        <a:solidFill>
                          <a:schemeClr val="tx1"/>
                        </a:solidFill>
                      </a:endParaRPr>
                    </a:p>
                  </a:txBody>
                  <a:tcPr marL="123067" marR="123067" marT="61533" marB="61533">
                    <a:lnL>
                      <a:noFill/>
                    </a:lnL>
                    <a:lnR>
                      <a:noFill/>
                    </a:lnR>
                    <a:lnT w="3175">
                      <a:solidFill>
                        <a:schemeClr val="tx1"/>
                      </a:solidFill>
                    </a:lnT>
                    <a:lnB w="3175">
                      <a:solidFill>
                        <a:schemeClr val="tx1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23716230"/>
                  </a:ext>
                </a:extLst>
              </a:tr>
              <a:tr h="912063">
                <a:tc>
                  <a:txBody>
                    <a:bodyPr/>
                    <a:lstStyle/>
                    <a:p>
                      <a:r>
                        <a:rPr lang="tr-TR" sz="2500">
                          <a:solidFill>
                            <a:schemeClr val="tx1"/>
                          </a:solidFill>
                        </a:rPr>
                        <a:t>Year 5</a:t>
                      </a:r>
                      <a:endParaRPr lang="en-US" sz="2500">
                        <a:solidFill>
                          <a:schemeClr val="tx1"/>
                        </a:solidFill>
                      </a:endParaRPr>
                    </a:p>
                  </a:txBody>
                  <a:tcPr marL="123067" marR="123067" marT="61533" marB="61533">
                    <a:lnL>
                      <a:noFill/>
                    </a:lnL>
                    <a:lnR>
                      <a:noFill/>
                    </a:lnR>
                    <a:lnT w="3175">
                      <a:solidFill>
                        <a:schemeClr val="tx1"/>
                      </a:solidFill>
                    </a:lnT>
                    <a:lnB w="12700">
                      <a:solidFill>
                        <a:schemeClr val="accent1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tr-TR" sz="2500">
                          <a:solidFill>
                            <a:schemeClr val="tx1"/>
                          </a:solidFill>
                        </a:rPr>
                        <a:t>-1%</a:t>
                      </a:r>
                      <a:endParaRPr lang="en-US" sz="2500">
                        <a:solidFill>
                          <a:schemeClr val="tx1"/>
                        </a:solidFill>
                      </a:endParaRPr>
                    </a:p>
                  </a:txBody>
                  <a:tcPr marL="123067" marR="123067" marT="61533" marB="61533">
                    <a:lnL>
                      <a:noFill/>
                    </a:lnL>
                    <a:lnR>
                      <a:noFill/>
                    </a:lnR>
                    <a:lnT w="3175">
                      <a:solidFill>
                        <a:schemeClr val="tx1"/>
                      </a:solidFill>
                    </a:lnT>
                    <a:lnB w="12700">
                      <a:solidFill>
                        <a:schemeClr val="accent1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tr-TR" sz="2500" dirty="0">
                          <a:solidFill>
                            <a:schemeClr val="tx1"/>
                          </a:solidFill>
                        </a:rPr>
                        <a:t>-5%</a:t>
                      </a:r>
                      <a:endParaRPr lang="en-US" sz="2500" dirty="0">
                        <a:solidFill>
                          <a:schemeClr val="tx1"/>
                        </a:solidFill>
                      </a:endParaRPr>
                    </a:p>
                  </a:txBody>
                  <a:tcPr marL="123067" marR="123067" marT="61533" marB="61533">
                    <a:lnL>
                      <a:noFill/>
                    </a:lnL>
                    <a:lnR>
                      <a:noFill/>
                    </a:lnR>
                    <a:lnT w="3175">
                      <a:solidFill>
                        <a:schemeClr val="tx1"/>
                      </a:solidFill>
                    </a:lnT>
                    <a:lnB w="12700">
                      <a:solidFill>
                        <a:schemeClr val="accent1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2846888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669568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4643CFF5-3073-44B6-9A56-4CAF096FFF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Başlık 1">
            <a:extLst>
              <a:ext uri="{FF2B5EF4-FFF2-40B4-BE49-F238E27FC236}">
                <a16:creationId xmlns:a16="http://schemas.microsoft.com/office/drawing/2014/main" id="{9B6AA213-9109-A0A6-16C9-C6091BB9DF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600" y="457200"/>
            <a:ext cx="5868785" cy="1556724"/>
          </a:xfrm>
        </p:spPr>
        <p:txBody>
          <a:bodyPr anchor="b">
            <a:normAutofit fontScale="90000"/>
          </a:bodyPr>
          <a:lstStyle/>
          <a:p>
            <a:r>
              <a:rPr lang="tr-TR" dirty="0"/>
              <a:t>3-Covarıance </a:t>
            </a:r>
            <a:r>
              <a:rPr lang="tr-TR" dirty="0" err="1"/>
              <a:t>and</a:t>
            </a:r>
            <a:r>
              <a:rPr lang="tr-TR" dirty="0"/>
              <a:t> </a:t>
            </a:r>
            <a:r>
              <a:rPr lang="tr-TR" dirty="0" err="1"/>
              <a:t>correlatıons</a:t>
            </a:r>
            <a:endParaRPr lang="en-US" dirty="0"/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17F03536-5D21-BCB9-D726-A5007BE7187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71600" y="2344189"/>
            <a:ext cx="5868785" cy="3327336"/>
          </a:xfrm>
        </p:spPr>
        <p:txBody>
          <a:bodyPr anchor="t">
            <a:normAutofit/>
          </a:bodyPr>
          <a:lstStyle/>
          <a:p>
            <a:r>
              <a:rPr lang="tr-TR" sz="1600" dirty="0" err="1"/>
              <a:t>Calculate</a:t>
            </a:r>
            <a:r>
              <a:rPr lang="tr-TR" sz="1600" dirty="0"/>
              <a:t> </a:t>
            </a:r>
            <a:r>
              <a:rPr lang="tr-TR" sz="1600" dirty="0" err="1"/>
              <a:t>covariance</a:t>
            </a:r>
            <a:r>
              <a:rPr lang="tr-TR" sz="1600" dirty="0"/>
              <a:t> </a:t>
            </a:r>
            <a:r>
              <a:rPr lang="tr-TR" sz="1600" dirty="0" err="1"/>
              <a:t>and</a:t>
            </a:r>
            <a:r>
              <a:rPr lang="tr-TR" sz="1600" dirty="0"/>
              <a:t> </a:t>
            </a:r>
            <a:r>
              <a:rPr lang="tr-TR" sz="1600" dirty="0" err="1"/>
              <a:t>correlation</a:t>
            </a:r>
            <a:r>
              <a:rPr lang="tr-TR" sz="1600" dirty="0"/>
              <a:t> </a:t>
            </a:r>
            <a:r>
              <a:rPr lang="tr-TR" sz="1600" dirty="0" err="1"/>
              <a:t>Asset</a:t>
            </a:r>
            <a:r>
              <a:rPr lang="tr-TR" sz="1600" dirty="0"/>
              <a:t> A </a:t>
            </a:r>
            <a:r>
              <a:rPr lang="tr-TR" sz="1600" dirty="0" err="1"/>
              <a:t>and</a:t>
            </a:r>
            <a:r>
              <a:rPr lang="tr-TR" sz="1600" dirty="0"/>
              <a:t> </a:t>
            </a:r>
            <a:r>
              <a:rPr lang="tr-TR" sz="1600" dirty="0" err="1"/>
              <a:t>Asset</a:t>
            </a:r>
            <a:r>
              <a:rPr lang="tr-TR" sz="1600" dirty="0"/>
              <a:t> B</a:t>
            </a:r>
          </a:p>
          <a:p>
            <a:r>
              <a:rPr lang="tr-TR" sz="1600" dirty="0" err="1"/>
              <a:t>In</a:t>
            </a:r>
            <a:r>
              <a:rPr lang="tr-TR" sz="1600" dirty="0"/>
              <a:t> </a:t>
            </a:r>
            <a:r>
              <a:rPr lang="tr-TR" sz="1600" dirty="0" err="1"/>
              <a:t>which</a:t>
            </a:r>
            <a:r>
              <a:rPr lang="tr-TR" sz="1600" dirty="0"/>
              <a:t> </a:t>
            </a:r>
            <a:r>
              <a:rPr lang="tr-TR" sz="1600" dirty="0" err="1"/>
              <a:t>direction</a:t>
            </a:r>
            <a:r>
              <a:rPr lang="tr-TR" sz="1600" dirty="0"/>
              <a:t> </a:t>
            </a:r>
            <a:r>
              <a:rPr lang="tr-TR" sz="1600" dirty="0" err="1"/>
              <a:t>are</a:t>
            </a:r>
            <a:r>
              <a:rPr lang="tr-TR" sz="1600" dirty="0"/>
              <a:t> </a:t>
            </a:r>
            <a:r>
              <a:rPr lang="tr-TR" sz="1600" dirty="0" err="1"/>
              <a:t>these</a:t>
            </a:r>
            <a:r>
              <a:rPr lang="tr-TR" sz="1600" dirty="0"/>
              <a:t> </a:t>
            </a:r>
            <a:r>
              <a:rPr lang="tr-TR" sz="1600" dirty="0" err="1"/>
              <a:t>assets</a:t>
            </a:r>
            <a:r>
              <a:rPr lang="tr-TR" sz="1600" dirty="0"/>
              <a:t> </a:t>
            </a:r>
            <a:r>
              <a:rPr lang="tr-TR" sz="1600" dirty="0" err="1"/>
              <a:t>related</a:t>
            </a:r>
            <a:r>
              <a:rPr lang="tr-TR" sz="1600" dirty="0"/>
              <a:t>?</a:t>
            </a:r>
          </a:p>
          <a:p>
            <a:r>
              <a:rPr lang="tr-TR" sz="1600" dirty="0" err="1"/>
              <a:t>What</a:t>
            </a:r>
            <a:r>
              <a:rPr lang="tr-TR" sz="1600" dirty="0"/>
              <a:t> is </a:t>
            </a:r>
            <a:r>
              <a:rPr lang="tr-TR" sz="1600" dirty="0" err="1"/>
              <a:t>the</a:t>
            </a:r>
            <a:r>
              <a:rPr lang="tr-TR" sz="1600" dirty="0"/>
              <a:t> </a:t>
            </a:r>
            <a:r>
              <a:rPr lang="tr-TR" sz="1600" dirty="0" err="1"/>
              <a:t>strength</a:t>
            </a:r>
            <a:r>
              <a:rPr lang="tr-TR" sz="1600" dirty="0"/>
              <a:t> of </a:t>
            </a:r>
            <a:r>
              <a:rPr lang="tr-TR" sz="1600" dirty="0" err="1"/>
              <a:t>this</a:t>
            </a:r>
            <a:r>
              <a:rPr lang="tr-TR" sz="1600" dirty="0"/>
              <a:t> </a:t>
            </a:r>
            <a:r>
              <a:rPr lang="tr-TR" sz="1600" dirty="0" err="1"/>
              <a:t>relationship</a:t>
            </a:r>
            <a:r>
              <a:rPr lang="tr-TR" sz="1600" dirty="0"/>
              <a:t>?</a:t>
            </a:r>
            <a:endParaRPr lang="en-US" sz="1600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955DEFE8-24AF-47F7-B020-D4D76ABA183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0" y="6391868"/>
            <a:ext cx="12192000" cy="456773"/>
          </a:xfrm>
          <a:prstGeom prst="rect">
            <a:avLst/>
          </a:prstGeom>
          <a:gradFill>
            <a:gsLst>
              <a:gs pos="14000">
                <a:schemeClr val="accent4">
                  <a:alpha val="28000"/>
                </a:schemeClr>
              </a:gs>
              <a:gs pos="100000">
                <a:schemeClr val="accent5">
                  <a:alpha val="85000"/>
                </a:schemeClr>
              </a:gs>
            </a:gsLst>
            <a:lin ang="6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6EAE3873-25FC-4346-B1D5-82E5F9D953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4038600" y="6391868"/>
            <a:ext cx="8153398" cy="456772"/>
          </a:xfrm>
          <a:prstGeom prst="rect">
            <a:avLst/>
          </a:prstGeom>
          <a:gradFill>
            <a:gsLst>
              <a:gs pos="9000">
                <a:schemeClr val="accent2">
                  <a:lumMod val="60000"/>
                  <a:lumOff val="40000"/>
                  <a:alpha val="67000"/>
                </a:schemeClr>
              </a:gs>
              <a:gs pos="99000">
                <a:schemeClr val="accent2"/>
              </a:gs>
            </a:gsLst>
            <a:lin ang="14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graphicFrame>
        <p:nvGraphicFramePr>
          <p:cNvPr id="4" name="Tablo 3">
            <a:extLst>
              <a:ext uri="{FF2B5EF4-FFF2-40B4-BE49-F238E27FC236}">
                <a16:creationId xmlns:a16="http://schemas.microsoft.com/office/drawing/2014/main" id="{1EF455C1-E1BA-255A-6F73-C83FB86D464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37737622"/>
              </p:ext>
            </p:extLst>
          </p:nvPr>
        </p:nvGraphicFramePr>
        <p:xfrm>
          <a:off x="8201581" y="1028700"/>
          <a:ext cx="3029224" cy="464282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01336">
                  <a:extLst>
                    <a:ext uri="{9D8B030D-6E8A-4147-A177-3AD203B41FA5}">
                      <a16:colId xmlns:a16="http://schemas.microsoft.com/office/drawing/2014/main" val="1069782806"/>
                    </a:ext>
                  </a:extLst>
                </a:gridCol>
                <a:gridCol w="1063944">
                  <a:extLst>
                    <a:ext uri="{9D8B030D-6E8A-4147-A177-3AD203B41FA5}">
                      <a16:colId xmlns:a16="http://schemas.microsoft.com/office/drawing/2014/main" val="692917205"/>
                    </a:ext>
                  </a:extLst>
                </a:gridCol>
                <a:gridCol w="1063944">
                  <a:extLst>
                    <a:ext uri="{9D8B030D-6E8A-4147-A177-3AD203B41FA5}">
                      <a16:colId xmlns:a16="http://schemas.microsoft.com/office/drawing/2014/main" val="1503310820"/>
                    </a:ext>
                  </a:extLst>
                </a:gridCol>
              </a:tblGrid>
              <a:tr h="773804">
                <a:tc>
                  <a:txBody>
                    <a:bodyPr/>
                    <a:lstStyle/>
                    <a:p>
                      <a:endParaRPr lang="en-US" sz="2100" b="1">
                        <a:solidFill>
                          <a:schemeClr val="tx1"/>
                        </a:solidFill>
                      </a:endParaRPr>
                    </a:p>
                  </a:txBody>
                  <a:tcPr marL="103326" marR="103326" marT="51663" marB="51663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>
                      <a:solidFill>
                        <a:schemeClr val="accent1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tr-TR" sz="2100" b="1">
                          <a:solidFill>
                            <a:schemeClr val="tx1"/>
                          </a:solidFill>
                        </a:rPr>
                        <a:t>Asset A</a:t>
                      </a:r>
                      <a:endParaRPr lang="en-US" sz="2100" b="1">
                        <a:solidFill>
                          <a:schemeClr val="tx1"/>
                        </a:solidFill>
                      </a:endParaRPr>
                    </a:p>
                  </a:txBody>
                  <a:tcPr marL="103326" marR="103326" marT="51663" marB="51663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>
                      <a:solidFill>
                        <a:schemeClr val="accent1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tr-TR" sz="2100" b="1">
                          <a:solidFill>
                            <a:schemeClr val="tx1"/>
                          </a:solidFill>
                        </a:rPr>
                        <a:t>Asset B</a:t>
                      </a:r>
                      <a:endParaRPr lang="en-US" sz="2100" b="1">
                        <a:solidFill>
                          <a:schemeClr val="tx1"/>
                        </a:solidFill>
                      </a:endParaRPr>
                    </a:p>
                  </a:txBody>
                  <a:tcPr marL="103326" marR="103326" marT="51663" marB="51663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>
                      <a:solidFill>
                        <a:schemeClr val="accent1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25042716"/>
                  </a:ext>
                </a:extLst>
              </a:tr>
              <a:tr h="773804">
                <a:tc>
                  <a:txBody>
                    <a:bodyPr/>
                    <a:lstStyle/>
                    <a:p>
                      <a:r>
                        <a:rPr lang="tr-TR" sz="2100">
                          <a:solidFill>
                            <a:schemeClr val="tx1"/>
                          </a:solidFill>
                        </a:rPr>
                        <a:t>Year 1</a:t>
                      </a:r>
                      <a:endParaRPr lang="en-US" sz="2100">
                        <a:solidFill>
                          <a:schemeClr val="tx1"/>
                        </a:solidFill>
                      </a:endParaRPr>
                    </a:p>
                  </a:txBody>
                  <a:tcPr marL="103326" marR="103326" marT="51663" marB="51663">
                    <a:lnL>
                      <a:noFill/>
                    </a:lnL>
                    <a:lnR>
                      <a:noFill/>
                    </a:lnR>
                    <a:lnT w="19050">
                      <a:solidFill>
                        <a:schemeClr val="accent1"/>
                      </a:solidFill>
                    </a:lnT>
                    <a:lnB w="3175">
                      <a:solidFill>
                        <a:schemeClr val="tx1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tr-TR" sz="2100">
                          <a:solidFill>
                            <a:schemeClr val="tx1"/>
                          </a:solidFill>
                        </a:rPr>
                        <a:t>2.5%</a:t>
                      </a:r>
                      <a:endParaRPr lang="en-US" sz="2100">
                        <a:solidFill>
                          <a:schemeClr val="tx1"/>
                        </a:solidFill>
                      </a:endParaRPr>
                    </a:p>
                  </a:txBody>
                  <a:tcPr marL="103326" marR="103326" marT="51663" marB="51663">
                    <a:lnL>
                      <a:noFill/>
                    </a:lnL>
                    <a:lnR>
                      <a:noFill/>
                    </a:lnR>
                    <a:lnT w="19050">
                      <a:solidFill>
                        <a:schemeClr val="accent1"/>
                      </a:solidFill>
                    </a:lnT>
                    <a:lnB w="3175">
                      <a:solidFill>
                        <a:schemeClr val="tx1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tr-TR" sz="2100">
                          <a:solidFill>
                            <a:schemeClr val="tx1"/>
                          </a:solidFill>
                        </a:rPr>
                        <a:t>4%</a:t>
                      </a:r>
                      <a:endParaRPr lang="en-US" sz="2100">
                        <a:solidFill>
                          <a:schemeClr val="tx1"/>
                        </a:solidFill>
                      </a:endParaRPr>
                    </a:p>
                  </a:txBody>
                  <a:tcPr marL="103326" marR="103326" marT="51663" marB="51663">
                    <a:lnL>
                      <a:noFill/>
                    </a:lnL>
                    <a:lnR>
                      <a:noFill/>
                    </a:lnR>
                    <a:lnT w="19050">
                      <a:solidFill>
                        <a:schemeClr val="accent1"/>
                      </a:solidFill>
                    </a:lnT>
                    <a:lnB w="3175">
                      <a:solidFill>
                        <a:schemeClr val="tx1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13099955"/>
                  </a:ext>
                </a:extLst>
              </a:tr>
              <a:tr h="773804">
                <a:tc>
                  <a:txBody>
                    <a:bodyPr/>
                    <a:lstStyle/>
                    <a:p>
                      <a:r>
                        <a:rPr lang="tr-TR" sz="2100">
                          <a:solidFill>
                            <a:schemeClr val="tx1"/>
                          </a:solidFill>
                        </a:rPr>
                        <a:t>Year 2</a:t>
                      </a:r>
                      <a:endParaRPr lang="en-US" sz="2100">
                        <a:solidFill>
                          <a:schemeClr val="tx1"/>
                        </a:solidFill>
                      </a:endParaRPr>
                    </a:p>
                  </a:txBody>
                  <a:tcPr marL="103326" marR="103326" marT="51663" marB="51663">
                    <a:lnL>
                      <a:noFill/>
                    </a:lnL>
                    <a:lnR>
                      <a:noFill/>
                    </a:lnR>
                    <a:lnT w="3175">
                      <a:solidFill>
                        <a:schemeClr val="tx1"/>
                      </a:solidFill>
                    </a:lnT>
                    <a:lnB w="3175">
                      <a:solidFill>
                        <a:schemeClr val="tx1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tr-TR" sz="2100">
                          <a:solidFill>
                            <a:schemeClr val="tx1"/>
                          </a:solidFill>
                        </a:rPr>
                        <a:t>-5%</a:t>
                      </a:r>
                      <a:endParaRPr lang="en-US" sz="2100">
                        <a:solidFill>
                          <a:schemeClr val="tx1"/>
                        </a:solidFill>
                      </a:endParaRPr>
                    </a:p>
                  </a:txBody>
                  <a:tcPr marL="103326" marR="103326" marT="51663" marB="51663">
                    <a:lnL>
                      <a:noFill/>
                    </a:lnL>
                    <a:lnR>
                      <a:noFill/>
                    </a:lnR>
                    <a:lnT w="3175">
                      <a:solidFill>
                        <a:schemeClr val="tx1"/>
                      </a:solidFill>
                    </a:lnT>
                    <a:lnB w="3175">
                      <a:solidFill>
                        <a:schemeClr val="tx1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tr-TR" sz="2100">
                          <a:solidFill>
                            <a:schemeClr val="tx1"/>
                          </a:solidFill>
                        </a:rPr>
                        <a:t>1%</a:t>
                      </a:r>
                      <a:endParaRPr lang="en-US" sz="2100">
                        <a:solidFill>
                          <a:schemeClr val="tx1"/>
                        </a:solidFill>
                      </a:endParaRPr>
                    </a:p>
                  </a:txBody>
                  <a:tcPr marL="103326" marR="103326" marT="51663" marB="51663">
                    <a:lnL>
                      <a:noFill/>
                    </a:lnL>
                    <a:lnR>
                      <a:noFill/>
                    </a:lnR>
                    <a:lnT w="3175">
                      <a:solidFill>
                        <a:schemeClr val="tx1"/>
                      </a:solidFill>
                    </a:lnT>
                    <a:lnB w="3175">
                      <a:solidFill>
                        <a:schemeClr val="tx1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36390699"/>
                  </a:ext>
                </a:extLst>
              </a:tr>
              <a:tr h="773804">
                <a:tc>
                  <a:txBody>
                    <a:bodyPr/>
                    <a:lstStyle/>
                    <a:p>
                      <a:r>
                        <a:rPr lang="tr-TR" sz="2100">
                          <a:solidFill>
                            <a:schemeClr val="tx1"/>
                          </a:solidFill>
                        </a:rPr>
                        <a:t>Year 3</a:t>
                      </a:r>
                      <a:endParaRPr lang="en-US" sz="2100">
                        <a:solidFill>
                          <a:schemeClr val="tx1"/>
                        </a:solidFill>
                      </a:endParaRPr>
                    </a:p>
                  </a:txBody>
                  <a:tcPr marL="103326" marR="103326" marT="51663" marB="51663">
                    <a:lnL>
                      <a:noFill/>
                    </a:lnL>
                    <a:lnR>
                      <a:noFill/>
                    </a:lnR>
                    <a:lnT w="3175">
                      <a:solidFill>
                        <a:schemeClr val="tx1"/>
                      </a:solidFill>
                    </a:lnT>
                    <a:lnB w="3175">
                      <a:solidFill>
                        <a:schemeClr val="tx1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tr-TR" sz="2100">
                          <a:solidFill>
                            <a:schemeClr val="tx1"/>
                          </a:solidFill>
                        </a:rPr>
                        <a:t>18%</a:t>
                      </a:r>
                      <a:endParaRPr lang="en-US" sz="2100">
                        <a:solidFill>
                          <a:schemeClr val="tx1"/>
                        </a:solidFill>
                      </a:endParaRPr>
                    </a:p>
                  </a:txBody>
                  <a:tcPr marL="103326" marR="103326" marT="51663" marB="51663">
                    <a:lnL>
                      <a:noFill/>
                    </a:lnL>
                    <a:lnR>
                      <a:noFill/>
                    </a:lnR>
                    <a:lnT w="3175">
                      <a:solidFill>
                        <a:schemeClr val="tx1"/>
                      </a:solidFill>
                    </a:lnT>
                    <a:lnB w="3175">
                      <a:solidFill>
                        <a:schemeClr val="tx1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tr-TR" sz="2100">
                          <a:solidFill>
                            <a:schemeClr val="tx1"/>
                          </a:solidFill>
                        </a:rPr>
                        <a:t>9%</a:t>
                      </a:r>
                      <a:endParaRPr lang="en-US" sz="2100">
                        <a:solidFill>
                          <a:schemeClr val="tx1"/>
                        </a:solidFill>
                      </a:endParaRPr>
                    </a:p>
                  </a:txBody>
                  <a:tcPr marL="103326" marR="103326" marT="51663" marB="51663">
                    <a:lnL>
                      <a:noFill/>
                    </a:lnL>
                    <a:lnR>
                      <a:noFill/>
                    </a:lnR>
                    <a:lnT w="3175">
                      <a:solidFill>
                        <a:schemeClr val="tx1"/>
                      </a:solidFill>
                    </a:lnT>
                    <a:lnB w="3175">
                      <a:solidFill>
                        <a:schemeClr val="tx1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56360952"/>
                  </a:ext>
                </a:extLst>
              </a:tr>
              <a:tr h="773804">
                <a:tc>
                  <a:txBody>
                    <a:bodyPr/>
                    <a:lstStyle/>
                    <a:p>
                      <a:r>
                        <a:rPr lang="tr-TR" sz="2100">
                          <a:solidFill>
                            <a:schemeClr val="tx1"/>
                          </a:solidFill>
                        </a:rPr>
                        <a:t>Year 4</a:t>
                      </a:r>
                      <a:endParaRPr lang="en-US" sz="2100">
                        <a:solidFill>
                          <a:schemeClr val="tx1"/>
                        </a:solidFill>
                      </a:endParaRPr>
                    </a:p>
                  </a:txBody>
                  <a:tcPr marL="103326" marR="103326" marT="51663" marB="51663">
                    <a:lnL>
                      <a:noFill/>
                    </a:lnL>
                    <a:lnR>
                      <a:noFill/>
                    </a:lnR>
                    <a:lnT w="3175">
                      <a:solidFill>
                        <a:schemeClr val="tx1"/>
                      </a:solidFill>
                    </a:lnT>
                    <a:lnB w="3175">
                      <a:solidFill>
                        <a:schemeClr val="tx1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tr-TR" sz="2100">
                          <a:solidFill>
                            <a:schemeClr val="tx1"/>
                          </a:solidFill>
                        </a:rPr>
                        <a:t>7%</a:t>
                      </a:r>
                      <a:endParaRPr lang="en-US" sz="2100">
                        <a:solidFill>
                          <a:schemeClr val="tx1"/>
                        </a:solidFill>
                      </a:endParaRPr>
                    </a:p>
                  </a:txBody>
                  <a:tcPr marL="103326" marR="103326" marT="51663" marB="51663">
                    <a:lnL>
                      <a:noFill/>
                    </a:lnL>
                    <a:lnR>
                      <a:noFill/>
                    </a:lnR>
                    <a:lnT w="3175">
                      <a:solidFill>
                        <a:schemeClr val="tx1"/>
                      </a:solidFill>
                    </a:lnT>
                    <a:lnB w="3175">
                      <a:solidFill>
                        <a:schemeClr val="tx1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tr-TR" sz="2100">
                          <a:solidFill>
                            <a:schemeClr val="tx1"/>
                          </a:solidFill>
                        </a:rPr>
                        <a:t>3%</a:t>
                      </a:r>
                      <a:endParaRPr lang="en-US" sz="2100">
                        <a:solidFill>
                          <a:schemeClr val="tx1"/>
                        </a:solidFill>
                      </a:endParaRPr>
                    </a:p>
                  </a:txBody>
                  <a:tcPr marL="103326" marR="103326" marT="51663" marB="51663">
                    <a:lnL>
                      <a:noFill/>
                    </a:lnL>
                    <a:lnR>
                      <a:noFill/>
                    </a:lnR>
                    <a:lnT w="3175">
                      <a:solidFill>
                        <a:schemeClr val="tx1"/>
                      </a:solidFill>
                    </a:lnT>
                    <a:lnB w="3175">
                      <a:solidFill>
                        <a:schemeClr val="tx1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23716230"/>
                  </a:ext>
                </a:extLst>
              </a:tr>
              <a:tr h="773804">
                <a:tc>
                  <a:txBody>
                    <a:bodyPr/>
                    <a:lstStyle/>
                    <a:p>
                      <a:r>
                        <a:rPr lang="tr-TR" sz="2100">
                          <a:solidFill>
                            <a:schemeClr val="tx1"/>
                          </a:solidFill>
                        </a:rPr>
                        <a:t>Year 5</a:t>
                      </a:r>
                      <a:endParaRPr lang="en-US" sz="2100">
                        <a:solidFill>
                          <a:schemeClr val="tx1"/>
                        </a:solidFill>
                      </a:endParaRPr>
                    </a:p>
                  </a:txBody>
                  <a:tcPr marL="103326" marR="103326" marT="51663" marB="51663">
                    <a:lnL>
                      <a:noFill/>
                    </a:lnL>
                    <a:lnR>
                      <a:noFill/>
                    </a:lnR>
                    <a:lnT w="3175">
                      <a:solidFill>
                        <a:schemeClr val="tx1"/>
                      </a:solidFill>
                    </a:lnT>
                    <a:lnB w="12700">
                      <a:solidFill>
                        <a:schemeClr val="accent1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tr-TR" sz="2100">
                          <a:solidFill>
                            <a:schemeClr val="tx1"/>
                          </a:solidFill>
                        </a:rPr>
                        <a:t>-1%</a:t>
                      </a:r>
                      <a:endParaRPr lang="en-US" sz="2100">
                        <a:solidFill>
                          <a:schemeClr val="tx1"/>
                        </a:solidFill>
                      </a:endParaRPr>
                    </a:p>
                  </a:txBody>
                  <a:tcPr marL="103326" marR="103326" marT="51663" marB="51663">
                    <a:lnL>
                      <a:noFill/>
                    </a:lnL>
                    <a:lnR>
                      <a:noFill/>
                    </a:lnR>
                    <a:lnT w="3175">
                      <a:solidFill>
                        <a:schemeClr val="tx1"/>
                      </a:solidFill>
                    </a:lnT>
                    <a:lnB w="12700">
                      <a:solidFill>
                        <a:schemeClr val="accent1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tr-TR" sz="2100" dirty="0">
                          <a:solidFill>
                            <a:schemeClr val="tx1"/>
                          </a:solidFill>
                        </a:rPr>
                        <a:t>-5%</a:t>
                      </a:r>
                      <a:endParaRPr lang="en-US" sz="2100" dirty="0">
                        <a:solidFill>
                          <a:schemeClr val="tx1"/>
                        </a:solidFill>
                      </a:endParaRPr>
                    </a:p>
                  </a:txBody>
                  <a:tcPr marL="103326" marR="103326" marT="51663" marB="51663">
                    <a:lnL>
                      <a:noFill/>
                    </a:lnL>
                    <a:lnR>
                      <a:noFill/>
                    </a:lnR>
                    <a:lnT w="3175">
                      <a:solidFill>
                        <a:schemeClr val="tx1"/>
                      </a:solidFill>
                    </a:lnT>
                    <a:lnB w="12700">
                      <a:solidFill>
                        <a:schemeClr val="accent1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2846888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3409412"/>
      </p:ext>
    </p:extLst>
  </p:cSld>
  <p:clrMapOvr>
    <a:masterClrMapping/>
  </p:clrMapOvr>
</p:sld>
</file>

<file path=ppt/theme/theme1.xml><?xml version="1.0" encoding="utf-8"?>
<a:theme xmlns:a="http://schemas.openxmlformats.org/drawingml/2006/main" name="GradientRiseVTI">
  <a:themeElements>
    <a:clrScheme name="AnalogousFromLightSeedRightStep">
      <a:dk1>
        <a:srgbClr val="000000"/>
      </a:dk1>
      <a:lt1>
        <a:srgbClr val="FFFFFF"/>
      </a:lt1>
      <a:dk2>
        <a:srgbClr val="412C24"/>
      </a:dk2>
      <a:lt2>
        <a:srgbClr val="E2E6E8"/>
      </a:lt2>
      <a:accent1>
        <a:srgbClr val="C0998B"/>
      </a:accent1>
      <a:accent2>
        <a:srgbClr val="B4A27B"/>
      </a:accent2>
      <a:accent3>
        <a:srgbClr val="A3A67E"/>
      </a:accent3>
      <a:accent4>
        <a:srgbClr val="8FAA74"/>
      </a:accent4>
      <a:accent5>
        <a:srgbClr val="85AB82"/>
      </a:accent5>
      <a:accent6>
        <a:srgbClr val="77AF8A"/>
      </a:accent6>
      <a:hlink>
        <a:srgbClr val="5D8A9A"/>
      </a:hlink>
      <a:folHlink>
        <a:srgbClr val="7F7F7F"/>
      </a:folHlink>
    </a:clrScheme>
    <a:fontScheme name="Avenir">
      <a:majorFont>
        <a:latin typeface="Gill Sans Nova"/>
        <a:ea typeface=""/>
        <a:cs typeface=""/>
      </a:majorFont>
      <a:minorFont>
        <a:latin typeface="Gill Sans Nov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radientRiseVTI" id="{C2FC082F-B444-4222-AF20-78444CCB5722}" vid="{39F213E4-0CBC-40CB-B3F6-8C5562B6B99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19624</TotalTime>
  <Words>980</Words>
  <Application>Microsoft Office PowerPoint</Application>
  <PresentationFormat>Geniş ekran</PresentationFormat>
  <Paragraphs>171</Paragraphs>
  <Slides>12</Slides>
  <Notes>0</Notes>
  <HiddenSlides>0</HiddenSlides>
  <MMClips>0</MMClips>
  <ScaleCrop>false</ScaleCrop>
  <HeadingPairs>
    <vt:vector size="6" baseType="variant">
      <vt:variant>
        <vt:lpstr>Kullanılan Yazı Tipleri</vt:lpstr>
      </vt:variant>
      <vt:variant>
        <vt:i4>4</vt:i4>
      </vt:variant>
      <vt:variant>
        <vt:lpstr>Tema</vt:lpstr>
      </vt:variant>
      <vt:variant>
        <vt:i4>1</vt:i4>
      </vt:variant>
      <vt:variant>
        <vt:lpstr>Slayt Başlıkları</vt:lpstr>
      </vt:variant>
      <vt:variant>
        <vt:i4>12</vt:i4>
      </vt:variant>
    </vt:vector>
  </HeadingPairs>
  <TitlesOfParts>
    <vt:vector size="17" baseType="lpstr">
      <vt:lpstr>Aptos Narrow</vt:lpstr>
      <vt:lpstr>Arial</vt:lpstr>
      <vt:lpstr>Cambria Math</vt:lpstr>
      <vt:lpstr>Gill Sans Nova</vt:lpstr>
      <vt:lpstr>GradientRiseVTI</vt:lpstr>
      <vt:lpstr>FInancIal Rısk Management</vt:lpstr>
      <vt:lpstr>derıvatıves</vt:lpstr>
      <vt:lpstr>2- derıvatıves</vt:lpstr>
      <vt:lpstr>1- derıvatıves</vt:lpstr>
      <vt:lpstr>3- Derıvatıves</vt:lpstr>
      <vt:lpstr>The rısk management ın ınvestments</vt:lpstr>
      <vt:lpstr>1- return calculatıons</vt:lpstr>
      <vt:lpstr>2- rısk and return calculatıons</vt:lpstr>
      <vt:lpstr>3-Covarıance and correlatıons</vt:lpstr>
      <vt:lpstr>4-Expected return and rısk of portfolıo</vt:lpstr>
      <vt:lpstr>5-CAPM</vt:lpstr>
      <vt:lpstr>Solutıon for capm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Semih YILMAZER</dc:creator>
  <cp:lastModifiedBy>Semih YILMAZER</cp:lastModifiedBy>
  <cp:revision>25</cp:revision>
  <dcterms:created xsi:type="dcterms:W3CDTF">2024-10-09T14:06:06Z</dcterms:created>
  <dcterms:modified xsi:type="dcterms:W3CDTF">2025-01-09T21:28:08Z</dcterms:modified>
</cp:coreProperties>
</file>