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notesMasterIdLst>
    <p:notesMasterId r:id="rId30"/>
  </p:notesMasterIdLst>
  <p:sldIdLst>
    <p:sldId id="256" r:id="rId2"/>
    <p:sldId id="284" r:id="rId3"/>
    <p:sldId id="321" r:id="rId4"/>
    <p:sldId id="286" r:id="rId5"/>
    <p:sldId id="328" r:id="rId6"/>
    <p:sldId id="322" r:id="rId7"/>
    <p:sldId id="327" r:id="rId8"/>
    <p:sldId id="330" r:id="rId9"/>
    <p:sldId id="331" r:id="rId10"/>
    <p:sldId id="332" r:id="rId11"/>
    <p:sldId id="333" r:id="rId12"/>
    <p:sldId id="337" r:id="rId13"/>
    <p:sldId id="338" r:id="rId14"/>
    <p:sldId id="334" r:id="rId15"/>
    <p:sldId id="335" r:id="rId16"/>
    <p:sldId id="336" r:id="rId17"/>
    <p:sldId id="324" r:id="rId18"/>
    <p:sldId id="325" r:id="rId19"/>
    <p:sldId id="326" r:id="rId20"/>
    <p:sldId id="339" r:id="rId21"/>
    <p:sldId id="340" r:id="rId22"/>
    <p:sldId id="341" r:id="rId23"/>
    <p:sldId id="342" r:id="rId24"/>
    <p:sldId id="343" r:id="rId25"/>
    <p:sldId id="344" r:id="rId26"/>
    <p:sldId id="345" r:id="rId27"/>
    <p:sldId id="346" r:id="rId28"/>
    <p:sldId id="347" r:id="rId29"/>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20" autoAdjust="0"/>
    <p:restoredTop sz="94660"/>
  </p:normalViewPr>
  <p:slideViewPr>
    <p:cSldViewPr snapToGrid="0">
      <p:cViewPr varScale="1">
        <p:scale>
          <a:sx n="91" d="100"/>
          <a:sy n="91" d="100"/>
        </p:scale>
        <p:origin x="10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oleObject" Target="Kitap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tr-TR"/>
              <a:t>Historical Returns</a:t>
            </a:r>
          </a:p>
        </c:rich>
      </c:tx>
      <c:overlay val="0"/>
      <c:spPr>
        <a:noFill/>
        <a:ln>
          <a:noFill/>
        </a:ln>
        <a:effectLst/>
      </c:spPr>
      <c:txPr>
        <a:bodyPr rot="0" spcFirstLastPara="1" vertOverflow="ellipsis" vert="horz" wrap="square" anchor="ctr" anchorCtr="1"/>
        <a:lstStyle/>
        <a:p>
          <a:pPr>
            <a:defRPr sz="2128"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tr-TR"/>
        </a:p>
      </c:txPr>
    </c:title>
    <c:autoTitleDeleted val="0"/>
    <c:plotArea>
      <c:layout/>
      <c:lineChart>
        <c:grouping val="standard"/>
        <c:varyColors val="0"/>
        <c:ser>
          <c:idx val="0"/>
          <c:order val="0"/>
          <c:tx>
            <c:strRef>
              <c:f>Sayfa2!$B$1</c:f>
              <c:strCache>
                <c:ptCount val="1"/>
                <c:pt idx="0">
                  <c:v>Eregl</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dLbls>
            <c:delete val="1"/>
          </c:dLbls>
          <c:cat>
            <c:strRef>
              <c:f>Sayfa2!$A$2:$A$13</c:f>
              <c:strCache>
                <c:ptCount val="12"/>
                <c:pt idx="0">
                  <c:v>Dec 01,2023</c:v>
                </c:pt>
                <c:pt idx="1">
                  <c:v>Jan 01, 2024</c:v>
                </c:pt>
                <c:pt idx="2">
                  <c:v>Feb 01, 2024</c:v>
                </c:pt>
                <c:pt idx="3">
                  <c:v>Mar 01, 2024</c:v>
                </c:pt>
                <c:pt idx="4">
                  <c:v>Apr 01, 2024</c:v>
                </c:pt>
                <c:pt idx="5">
                  <c:v>May 01, 2024</c:v>
                </c:pt>
                <c:pt idx="6">
                  <c:v>Jun 01, 2024</c:v>
                </c:pt>
                <c:pt idx="7">
                  <c:v>Jul 01, 2024</c:v>
                </c:pt>
                <c:pt idx="8">
                  <c:v>Aug 01, 2024</c:v>
                </c:pt>
                <c:pt idx="9">
                  <c:v>Sep 01, 2024</c:v>
                </c:pt>
                <c:pt idx="10">
                  <c:v>Oct 01, 2024</c:v>
                </c:pt>
                <c:pt idx="11">
                  <c:v>Nov 01, 2024</c:v>
                </c:pt>
              </c:strCache>
            </c:strRef>
          </c:cat>
          <c:val>
            <c:numRef>
              <c:f>Sayfa2!$B$2:$B$13</c:f>
              <c:numCache>
                <c:formatCode>0.00%</c:formatCode>
                <c:ptCount val="12"/>
                <c:pt idx="0">
                  <c:v>1E-3</c:v>
                </c:pt>
                <c:pt idx="1">
                  <c:v>5.2200000000000003E-2</c:v>
                </c:pt>
                <c:pt idx="2">
                  <c:v>5.5199999999999999E-2</c:v>
                </c:pt>
                <c:pt idx="3">
                  <c:v>-7.0300000000000001E-2</c:v>
                </c:pt>
                <c:pt idx="4">
                  <c:v>2.9899999999999999E-2</c:v>
                </c:pt>
                <c:pt idx="5">
                  <c:v>0.1133</c:v>
                </c:pt>
                <c:pt idx="6">
                  <c:v>0.1108</c:v>
                </c:pt>
                <c:pt idx="7">
                  <c:v>5.2600000000000001E-2</c:v>
                </c:pt>
                <c:pt idx="8">
                  <c:v>-0.1376</c:v>
                </c:pt>
                <c:pt idx="9">
                  <c:v>0.1067</c:v>
                </c:pt>
                <c:pt idx="10">
                  <c:v>-0.1103</c:v>
                </c:pt>
                <c:pt idx="11">
                  <c:v>8.3199999999999996E-2</c:v>
                </c:pt>
              </c:numCache>
            </c:numRef>
          </c:val>
          <c:smooth val="0"/>
          <c:extLst>
            <c:ext xmlns:c16="http://schemas.microsoft.com/office/drawing/2014/chart" uri="{C3380CC4-5D6E-409C-BE32-E72D297353CC}">
              <c16:uniqueId val="{00000000-D798-499E-8F58-FF6398E0CE97}"/>
            </c:ext>
          </c:extLst>
        </c:ser>
        <c:ser>
          <c:idx val="1"/>
          <c:order val="1"/>
          <c:tx>
            <c:strRef>
              <c:f>Sayfa2!$C$1</c:f>
              <c:strCache>
                <c:ptCount val="1"/>
                <c:pt idx="0">
                  <c:v>Kcaer</c:v>
                </c:pt>
              </c:strCache>
            </c:strRef>
          </c:tx>
          <c:spPr>
            <a:ln w="34925" cap="rnd">
              <a:solidFill>
                <a:schemeClr val="accent3"/>
              </a:solidFill>
              <a:round/>
            </a:ln>
            <a:effectLst>
              <a:outerShdw blurRad="57150" dist="19050" dir="5400000" algn="ctr" rotWithShape="0">
                <a:srgbClr val="000000">
                  <a:alpha val="63000"/>
                </a:srgbClr>
              </a:outerShdw>
            </a:effectLst>
          </c:spPr>
          <c:marker>
            <c:symbol val="none"/>
          </c:marker>
          <c:dLbls>
            <c:delete val="1"/>
          </c:dLbls>
          <c:cat>
            <c:strRef>
              <c:f>Sayfa2!$A$2:$A$13</c:f>
              <c:strCache>
                <c:ptCount val="12"/>
                <c:pt idx="0">
                  <c:v>Dec 01,2023</c:v>
                </c:pt>
                <c:pt idx="1">
                  <c:v>Jan 01, 2024</c:v>
                </c:pt>
                <c:pt idx="2">
                  <c:v>Feb 01, 2024</c:v>
                </c:pt>
                <c:pt idx="3">
                  <c:v>Mar 01, 2024</c:v>
                </c:pt>
                <c:pt idx="4">
                  <c:v>Apr 01, 2024</c:v>
                </c:pt>
                <c:pt idx="5">
                  <c:v>May 01, 2024</c:v>
                </c:pt>
                <c:pt idx="6">
                  <c:v>Jun 01, 2024</c:v>
                </c:pt>
                <c:pt idx="7">
                  <c:v>Jul 01, 2024</c:v>
                </c:pt>
                <c:pt idx="8">
                  <c:v>Aug 01, 2024</c:v>
                </c:pt>
                <c:pt idx="9">
                  <c:v>Sep 01, 2024</c:v>
                </c:pt>
                <c:pt idx="10">
                  <c:v>Oct 01, 2024</c:v>
                </c:pt>
                <c:pt idx="11">
                  <c:v>Nov 01, 2024</c:v>
                </c:pt>
              </c:strCache>
            </c:strRef>
          </c:cat>
          <c:val>
            <c:numRef>
              <c:f>Sayfa2!$C$2:$C$13</c:f>
              <c:numCache>
                <c:formatCode>0.00%</c:formatCode>
                <c:ptCount val="12"/>
                <c:pt idx="0">
                  <c:v>-2.2100000000000002E-2</c:v>
                </c:pt>
                <c:pt idx="1">
                  <c:v>0.33789999999999998</c:v>
                </c:pt>
                <c:pt idx="2">
                  <c:v>0.47799999999999998</c:v>
                </c:pt>
                <c:pt idx="3">
                  <c:v>-0.20810000000000001</c:v>
                </c:pt>
                <c:pt idx="4">
                  <c:v>0.24340000000000001</c:v>
                </c:pt>
                <c:pt idx="5">
                  <c:v>-7.6200000000000004E-2</c:v>
                </c:pt>
                <c:pt idx="6">
                  <c:v>4.4200000000000003E-2</c:v>
                </c:pt>
                <c:pt idx="7">
                  <c:v>-0.19139999999999999</c:v>
                </c:pt>
                <c:pt idx="8">
                  <c:v>-3.2000000000000002E-3</c:v>
                </c:pt>
                <c:pt idx="9">
                  <c:v>-0.1129</c:v>
                </c:pt>
                <c:pt idx="10">
                  <c:v>-5.2699999999999997E-2</c:v>
                </c:pt>
                <c:pt idx="11">
                  <c:v>0.1004</c:v>
                </c:pt>
              </c:numCache>
            </c:numRef>
          </c:val>
          <c:smooth val="0"/>
          <c:extLst>
            <c:ext xmlns:c16="http://schemas.microsoft.com/office/drawing/2014/chart" uri="{C3380CC4-5D6E-409C-BE32-E72D297353CC}">
              <c16:uniqueId val="{00000001-D798-499E-8F58-FF6398E0CE97}"/>
            </c:ext>
          </c:extLst>
        </c:ser>
        <c:dLbls>
          <c:dLblPos val="ctr"/>
          <c:showLegendKey val="0"/>
          <c:showVal val="1"/>
          <c:showCatName val="0"/>
          <c:showSerName val="0"/>
          <c:showPercent val="0"/>
          <c:showBubbleSize val="0"/>
        </c:dLbls>
        <c:smooth val="0"/>
        <c:axId val="1585550336"/>
        <c:axId val="1585531616"/>
      </c:lineChart>
      <c:catAx>
        <c:axId val="1585550336"/>
        <c:scaling>
          <c:orientation val="minMax"/>
        </c:scaling>
        <c:delete val="0"/>
        <c:axPos val="b"/>
        <c:numFmt formatCode="General" sourceLinked="1"/>
        <c:majorTickMark val="none"/>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tr-TR"/>
          </a:p>
        </c:txPr>
        <c:crossAx val="1585531616"/>
        <c:crosses val="autoZero"/>
        <c:auto val="1"/>
        <c:lblAlgn val="ctr"/>
        <c:lblOffset val="100"/>
        <c:noMultiLvlLbl val="0"/>
      </c:catAx>
      <c:valAx>
        <c:axId val="1585531616"/>
        <c:scaling>
          <c:orientation val="minMax"/>
        </c:scaling>
        <c:delete val="0"/>
        <c:axPos val="l"/>
        <c:majorGridlines>
          <c:spPr>
            <a:ln w="9525" cap="flat" cmpd="sng" algn="ctr">
              <a:solidFill>
                <a:schemeClr val="lt1">
                  <a:lumMod val="95000"/>
                  <a:alpha val="10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tr-TR"/>
          </a:p>
        </c:txPr>
        <c:crossAx val="158555033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tr-T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tr-TR"/>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3">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a:ln w="9525" cap="flat" cmpd="sng" algn="ctr">
        <a:solidFill>
          <a:schemeClr val="lt1">
            <a:lumMod val="95000"/>
            <a:alpha val="10000"/>
          </a:schemeClr>
        </a:solidFill>
        <a:round/>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C1DE51-DB09-44F7-ADB3-B5945B0A71DA}" type="doc">
      <dgm:prSet loTypeId="urn:microsoft.com/office/officeart/2005/8/layout/hierarchy1" loCatId="hierarchy" qsTypeId="urn:microsoft.com/office/officeart/2005/8/quickstyle/simple1" qsCatId="simple" csTypeId="urn:microsoft.com/office/officeart/2005/8/colors/accent0_3" csCatId="mainScheme" phldr="1"/>
      <dgm:spPr/>
      <dgm:t>
        <a:bodyPr/>
        <a:lstStyle/>
        <a:p>
          <a:endParaRPr lang="en-US"/>
        </a:p>
      </dgm:t>
    </dgm:pt>
    <dgm:pt modelId="{350401F1-4D1D-43BD-81C2-8913ADB2DE1F}">
      <dgm:prSet/>
      <dgm:spPr/>
      <dgm:t>
        <a:bodyPr/>
        <a:lstStyle/>
        <a:p>
          <a:r>
            <a:rPr lang="tr-TR" b="1" dirty="0"/>
            <a:t>RISK</a:t>
          </a:r>
        </a:p>
        <a:p>
          <a:r>
            <a:rPr lang="en-US" dirty="0"/>
            <a:t>From an investment perspective, risk is broadly defined as the likelihood that an investment will </a:t>
          </a:r>
          <a:r>
            <a:rPr lang="tr-TR" dirty="0" err="1"/>
            <a:t>lead</a:t>
          </a:r>
          <a:r>
            <a:rPr lang="tr-TR" dirty="0"/>
            <a:t> </a:t>
          </a:r>
          <a:r>
            <a:rPr lang="tr-TR" dirty="0" err="1"/>
            <a:t>to</a:t>
          </a:r>
          <a:r>
            <a:rPr lang="tr-TR" dirty="0"/>
            <a:t> a </a:t>
          </a:r>
          <a:r>
            <a:rPr lang="tr-TR" dirty="0" err="1"/>
            <a:t>return</a:t>
          </a:r>
          <a:r>
            <a:rPr lang="tr-TR" dirty="0"/>
            <a:t> </a:t>
          </a:r>
          <a:r>
            <a:rPr lang="en-US" dirty="0"/>
            <a:t>that significantly deviates from what is expected. In other words, risk represents a situation where the returns of an investment differ from expectations.</a:t>
          </a:r>
          <a:r>
            <a:rPr lang="tr-TR" dirty="0"/>
            <a:t> Standard </a:t>
          </a:r>
          <a:r>
            <a:rPr lang="tr-TR" dirty="0" err="1"/>
            <a:t>deviation</a:t>
          </a:r>
          <a:r>
            <a:rPr lang="tr-TR" dirty="0"/>
            <a:t> is </a:t>
          </a:r>
          <a:r>
            <a:rPr lang="tr-TR" dirty="0" err="1"/>
            <a:t>the</a:t>
          </a:r>
          <a:r>
            <a:rPr lang="tr-TR" dirty="0"/>
            <a:t> </a:t>
          </a:r>
          <a:r>
            <a:rPr lang="tr-TR" dirty="0" err="1"/>
            <a:t>key</a:t>
          </a:r>
          <a:r>
            <a:rPr lang="tr-TR" dirty="0"/>
            <a:t> </a:t>
          </a:r>
          <a:r>
            <a:rPr lang="tr-TR" dirty="0" err="1"/>
            <a:t>metric</a:t>
          </a:r>
          <a:r>
            <a:rPr lang="tr-TR" dirty="0"/>
            <a:t> </a:t>
          </a:r>
          <a:r>
            <a:rPr lang="tr-TR" dirty="0" err="1"/>
            <a:t>to</a:t>
          </a:r>
          <a:r>
            <a:rPr lang="tr-TR" dirty="0"/>
            <a:t> </a:t>
          </a:r>
          <a:r>
            <a:rPr lang="tr-TR" dirty="0" err="1"/>
            <a:t>measure</a:t>
          </a:r>
          <a:r>
            <a:rPr lang="tr-TR" dirty="0"/>
            <a:t> risk in </a:t>
          </a:r>
          <a:r>
            <a:rPr lang="tr-TR" dirty="0" err="1"/>
            <a:t>investments</a:t>
          </a:r>
          <a:endParaRPr lang="en-US" dirty="0"/>
        </a:p>
      </dgm:t>
    </dgm:pt>
    <dgm:pt modelId="{2C7A2743-A914-49FD-9A72-6C7860AEC9D9}" type="parTrans" cxnId="{D061FCEB-E856-41C0-8FCB-6C4D314CBAEF}">
      <dgm:prSet/>
      <dgm:spPr/>
      <dgm:t>
        <a:bodyPr/>
        <a:lstStyle/>
        <a:p>
          <a:endParaRPr lang="en-US"/>
        </a:p>
      </dgm:t>
    </dgm:pt>
    <dgm:pt modelId="{AE5369A9-24A1-4B63-845F-7E2008FD5EBE}" type="sibTrans" cxnId="{D061FCEB-E856-41C0-8FCB-6C4D314CBAEF}">
      <dgm:prSet/>
      <dgm:spPr/>
      <dgm:t>
        <a:bodyPr/>
        <a:lstStyle/>
        <a:p>
          <a:endParaRPr lang="en-US"/>
        </a:p>
      </dgm:t>
    </dgm:pt>
    <dgm:pt modelId="{0A6AFD35-1B9D-4FDE-A787-54A2F915A464}">
      <dgm:prSet/>
      <dgm:spPr/>
      <dgm:t>
        <a:bodyPr/>
        <a:lstStyle/>
        <a:p>
          <a:r>
            <a:rPr lang="tr-TR" b="1" dirty="0"/>
            <a:t>RETURN</a:t>
          </a:r>
        </a:p>
        <a:p>
          <a:r>
            <a:rPr lang="tr-TR" dirty="0" err="1"/>
            <a:t>To</a:t>
          </a:r>
          <a:r>
            <a:rPr lang="tr-TR" dirty="0"/>
            <a:t> </a:t>
          </a:r>
          <a:r>
            <a:rPr lang="tr-TR" dirty="0" err="1"/>
            <a:t>briefly</a:t>
          </a:r>
          <a:r>
            <a:rPr lang="tr-TR" dirty="0"/>
            <a:t> define, </a:t>
          </a:r>
          <a:r>
            <a:rPr lang="tr-TR" dirty="0" err="1"/>
            <a:t>return</a:t>
          </a:r>
          <a:r>
            <a:rPr lang="tr-TR" dirty="0"/>
            <a:t> is </a:t>
          </a:r>
          <a:r>
            <a:rPr lang="en-US" dirty="0"/>
            <a:t>the gain</a:t>
          </a:r>
          <a:r>
            <a:rPr lang="tr-TR" dirty="0"/>
            <a:t> (</a:t>
          </a:r>
          <a:r>
            <a:rPr lang="tr-TR" dirty="0" err="1"/>
            <a:t>positive</a:t>
          </a:r>
          <a:r>
            <a:rPr lang="tr-TR" dirty="0"/>
            <a:t> </a:t>
          </a:r>
          <a:r>
            <a:rPr lang="tr-TR" dirty="0" err="1"/>
            <a:t>change</a:t>
          </a:r>
          <a:r>
            <a:rPr lang="tr-TR" dirty="0"/>
            <a:t>)</a:t>
          </a:r>
          <a:r>
            <a:rPr lang="en-US" dirty="0"/>
            <a:t> or loss</a:t>
          </a:r>
          <a:r>
            <a:rPr lang="tr-TR" dirty="0"/>
            <a:t> (</a:t>
          </a:r>
          <a:r>
            <a:rPr lang="tr-TR" dirty="0" err="1"/>
            <a:t>negative</a:t>
          </a:r>
          <a:r>
            <a:rPr lang="tr-TR" dirty="0"/>
            <a:t> </a:t>
          </a:r>
          <a:r>
            <a:rPr lang="tr-TR" dirty="0" err="1"/>
            <a:t>change</a:t>
          </a:r>
          <a:r>
            <a:rPr lang="tr-TR" dirty="0"/>
            <a:t>)</a:t>
          </a:r>
          <a:r>
            <a:rPr lang="en-US" dirty="0"/>
            <a:t> that an investment generates over a period of time.</a:t>
          </a:r>
        </a:p>
      </dgm:t>
    </dgm:pt>
    <dgm:pt modelId="{6BCC5BBD-612F-48E0-BA17-4130885B432C}" type="parTrans" cxnId="{4246D39F-48E3-4695-8557-8C91B09F217B}">
      <dgm:prSet/>
      <dgm:spPr/>
      <dgm:t>
        <a:bodyPr/>
        <a:lstStyle/>
        <a:p>
          <a:endParaRPr lang="en-US"/>
        </a:p>
      </dgm:t>
    </dgm:pt>
    <dgm:pt modelId="{4FCD570D-84D7-4E69-AC52-2BBAD6265858}" type="sibTrans" cxnId="{4246D39F-48E3-4695-8557-8C91B09F217B}">
      <dgm:prSet/>
      <dgm:spPr/>
      <dgm:t>
        <a:bodyPr/>
        <a:lstStyle/>
        <a:p>
          <a:endParaRPr lang="en-US"/>
        </a:p>
      </dgm:t>
    </dgm:pt>
    <dgm:pt modelId="{4E4E71BD-6F86-4062-BAE9-F7B7BB879E76}" type="pres">
      <dgm:prSet presAssocID="{0DC1DE51-DB09-44F7-ADB3-B5945B0A71DA}" presName="hierChild1" presStyleCnt="0">
        <dgm:presLayoutVars>
          <dgm:chPref val="1"/>
          <dgm:dir/>
          <dgm:animOne val="branch"/>
          <dgm:animLvl val="lvl"/>
          <dgm:resizeHandles/>
        </dgm:presLayoutVars>
      </dgm:prSet>
      <dgm:spPr/>
    </dgm:pt>
    <dgm:pt modelId="{223FF14D-5D92-43DE-A671-35F4A15C1763}" type="pres">
      <dgm:prSet presAssocID="{350401F1-4D1D-43BD-81C2-8913ADB2DE1F}" presName="hierRoot1" presStyleCnt="0"/>
      <dgm:spPr/>
    </dgm:pt>
    <dgm:pt modelId="{7AE3E191-4D88-4A3B-8822-ED486BDCB90F}" type="pres">
      <dgm:prSet presAssocID="{350401F1-4D1D-43BD-81C2-8913ADB2DE1F}" presName="composite" presStyleCnt="0"/>
      <dgm:spPr/>
    </dgm:pt>
    <dgm:pt modelId="{7B1BFBC1-0DD1-40C1-A404-533DD6C5BC8F}" type="pres">
      <dgm:prSet presAssocID="{350401F1-4D1D-43BD-81C2-8913ADB2DE1F}" presName="background" presStyleLbl="node0" presStyleIdx="0" presStyleCnt="2"/>
      <dgm:spPr/>
    </dgm:pt>
    <dgm:pt modelId="{D9521361-EFA5-430A-940D-9922D48E26C3}" type="pres">
      <dgm:prSet presAssocID="{350401F1-4D1D-43BD-81C2-8913ADB2DE1F}" presName="text" presStyleLbl="fgAcc0" presStyleIdx="0" presStyleCnt="2">
        <dgm:presLayoutVars>
          <dgm:chPref val="3"/>
        </dgm:presLayoutVars>
      </dgm:prSet>
      <dgm:spPr/>
    </dgm:pt>
    <dgm:pt modelId="{24AF2F8B-D08D-4B16-827D-666CE5110080}" type="pres">
      <dgm:prSet presAssocID="{350401F1-4D1D-43BD-81C2-8913ADB2DE1F}" presName="hierChild2" presStyleCnt="0"/>
      <dgm:spPr/>
    </dgm:pt>
    <dgm:pt modelId="{F95AE360-F36D-453B-B02D-FEAE21B9A8B7}" type="pres">
      <dgm:prSet presAssocID="{0A6AFD35-1B9D-4FDE-A787-54A2F915A464}" presName="hierRoot1" presStyleCnt="0"/>
      <dgm:spPr/>
    </dgm:pt>
    <dgm:pt modelId="{DBE50EB0-2F1D-4745-85A9-FE644298AA93}" type="pres">
      <dgm:prSet presAssocID="{0A6AFD35-1B9D-4FDE-A787-54A2F915A464}" presName="composite" presStyleCnt="0"/>
      <dgm:spPr/>
    </dgm:pt>
    <dgm:pt modelId="{819096F7-A0F0-41F2-A382-6EB61742F285}" type="pres">
      <dgm:prSet presAssocID="{0A6AFD35-1B9D-4FDE-A787-54A2F915A464}" presName="background" presStyleLbl="node0" presStyleIdx="1" presStyleCnt="2"/>
      <dgm:spPr/>
    </dgm:pt>
    <dgm:pt modelId="{2A4B00B2-0ACC-429B-B27B-F72D4755BE67}" type="pres">
      <dgm:prSet presAssocID="{0A6AFD35-1B9D-4FDE-A787-54A2F915A464}" presName="text" presStyleLbl="fgAcc0" presStyleIdx="1" presStyleCnt="2">
        <dgm:presLayoutVars>
          <dgm:chPref val="3"/>
        </dgm:presLayoutVars>
      </dgm:prSet>
      <dgm:spPr/>
    </dgm:pt>
    <dgm:pt modelId="{FF05952F-3949-40FA-A487-7F1EFEBFA7F3}" type="pres">
      <dgm:prSet presAssocID="{0A6AFD35-1B9D-4FDE-A787-54A2F915A464}" presName="hierChild2" presStyleCnt="0"/>
      <dgm:spPr/>
    </dgm:pt>
  </dgm:ptLst>
  <dgm:cxnLst>
    <dgm:cxn modelId="{C318BE2D-5F1E-4CEC-ABF4-FFD630C564F3}" type="presOf" srcId="{350401F1-4D1D-43BD-81C2-8913ADB2DE1F}" destId="{D9521361-EFA5-430A-940D-9922D48E26C3}" srcOrd="0" destOrd="0" presId="urn:microsoft.com/office/officeart/2005/8/layout/hierarchy1"/>
    <dgm:cxn modelId="{612C2886-A994-4786-AD35-C4ACB8FDAFAA}" type="presOf" srcId="{0A6AFD35-1B9D-4FDE-A787-54A2F915A464}" destId="{2A4B00B2-0ACC-429B-B27B-F72D4755BE67}" srcOrd="0" destOrd="0" presId="urn:microsoft.com/office/officeart/2005/8/layout/hierarchy1"/>
    <dgm:cxn modelId="{2D569E93-2168-4478-89F3-1AAEA610CBCB}" type="presOf" srcId="{0DC1DE51-DB09-44F7-ADB3-B5945B0A71DA}" destId="{4E4E71BD-6F86-4062-BAE9-F7B7BB879E76}" srcOrd="0" destOrd="0" presId="urn:microsoft.com/office/officeart/2005/8/layout/hierarchy1"/>
    <dgm:cxn modelId="{4246D39F-48E3-4695-8557-8C91B09F217B}" srcId="{0DC1DE51-DB09-44F7-ADB3-B5945B0A71DA}" destId="{0A6AFD35-1B9D-4FDE-A787-54A2F915A464}" srcOrd="1" destOrd="0" parTransId="{6BCC5BBD-612F-48E0-BA17-4130885B432C}" sibTransId="{4FCD570D-84D7-4E69-AC52-2BBAD6265858}"/>
    <dgm:cxn modelId="{D061FCEB-E856-41C0-8FCB-6C4D314CBAEF}" srcId="{0DC1DE51-DB09-44F7-ADB3-B5945B0A71DA}" destId="{350401F1-4D1D-43BD-81C2-8913ADB2DE1F}" srcOrd="0" destOrd="0" parTransId="{2C7A2743-A914-49FD-9A72-6C7860AEC9D9}" sibTransId="{AE5369A9-24A1-4B63-845F-7E2008FD5EBE}"/>
    <dgm:cxn modelId="{F6ECA856-7E43-4E9A-9539-A524452AE7BA}" type="presParOf" srcId="{4E4E71BD-6F86-4062-BAE9-F7B7BB879E76}" destId="{223FF14D-5D92-43DE-A671-35F4A15C1763}" srcOrd="0" destOrd="0" presId="urn:microsoft.com/office/officeart/2005/8/layout/hierarchy1"/>
    <dgm:cxn modelId="{121DA4F5-5192-49B1-8105-EB99807D57D1}" type="presParOf" srcId="{223FF14D-5D92-43DE-A671-35F4A15C1763}" destId="{7AE3E191-4D88-4A3B-8822-ED486BDCB90F}" srcOrd="0" destOrd="0" presId="urn:microsoft.com/office/officeart/2005/8/layout/hierarchy1"/>
    <dgm:cxn modelId="{E1443062-E350-4CA8-836B-6745203738D7}" type="presParOf" srcId="{7AE3E191-4D88-4A3B-8822-ED486BDCB90F}" destId="{7B1BFBC1-0DD1-40C1-A404-533DD6C5BC8F}" srcOrd="0" destOrd="0" presId="urn:microsoft.com/office/officeart/2005/8/layout/hierarchy1"/>
    <dgm:cxn modelId="{169233CC-C3B9-4E42-997A-9E31FDC0026E}" type="presParOf" srcId="{7AE3E191-4D88-4A3B-8822-ED486BDCB90F}" destId="{D9521361-EFA5-430A-940D-9922D48E26C3}" srcOrd="1" destOrd="0" presId="urn:microsoft.com/office/officeart/2005/8/layout/hierarchy1"/>
    <dgm:cxn modelId="{B5666573-9248-4B9D-9283-1E5FBAFE2CC0}" type="presParOf" srcId="{223FF14D-5D92-43DE-A671-35F4A15C1763}" destId="{24AF2F8B-D08D-4B16-827D-666CE5110080}" srcOrd="1" destOrd="0" presId="urn:microsoft.com/office/officeart/2005/8/layout/hierarchy1"/>
    <dgm:cxn modelId="{E4269AB4-27AB-4844-A952-AF43CF1DD372}" type="presParOf" srcId="{4E4E71BD-6F86-4062-BAE9-F7B7BB879E76}" destId="{F95AE360-F36D-453B-B02D-FEAE21B9A8B7}" srcOrd="1" destOrd="0" presId="urn:microsoft.com/office/officeart/2005/8/layout/hierarchy1"/>
    <dgm:cxn modelId="{188B53B7-C2D3-457A-A20A-8A645D962C15}" type="presParOf" srcId="{F95AE360-F36D-453B-B02D-FEAE21B9A8B7}" destId="{DBE50EB0-2F1D-4745-85A9-FE644298AA93}" srcOrd="0" destOrd="0" presId="urn:microsoft.com/office/officeart/2005/8/layout/hierarchy1"/>
    <dgm:cxn modelId="{7C7360D1-C400-499D-BC5A-065F7DE86FA3}" type="presParOf" srcId="{DBE50EB0-2F1D-4745-85A9-FE644298AA93}" destId="{819096F7-A0F0-41F2-A382-6EB61742F285}" srcOrd="0" destOrd="0" presId="urn:microsoft.com/office/officeart/2005/8/layout/hierarchy1"/>
    <dgm:cxn modelId="{1E4CE91E-CC69-4E47-A137-BEE11D7F37CB}" type="presParOf" srcId="{DBE50EB0-2F1D-4745-85A9-FE644298AA93}" destId="{2A4B00B2-0ACC-429B-B27B-F72D4755BE67}" srcOrd="1" destOrd="0" presId="urn:microsoft.com/office/officeart/2005/8/layout/hierarchy1"/>
    <dgm:cxn modelId="{1B4AC05C-292A-4917-B224-1168C9E8BBCB}" type="presParOf" srcId="{F95AE360-F36D-453B-B02D-FEAE21B9A8B7}" destId="{FF05952F-3949-40FA-A487-7F1EFEBFA7F3}"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C0D74D2-02C5-46A9-BB73-51224D30DCB9}"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006AE6D7-1DE2-4C97-8679-647492BA1F07}">
      <dgm:prSet/>
      <dgm:spPr/>
      <dgm:t>
        <a:bodyPr/>
        <a:lstStyle/>
        <a:p>
          <a:r>
            <a:rPr lang="tr-TR"/>
            <a:t>The relationship between risk and return is the fundamental of modern finance. </a:t>
          </a:r>
          <a:endParaRPr lang="en-US"/>
        </a:p>
      </dgm:t>
    </dgm:pt>
    <dgm:pt modelId="{CD79664C-F149-4B86-B0E7-13DD7FC444CB}" type="parTrans" cxnId="{5E572260-1779-43AA-A748-84BFE3FDB44D}">
      <dgm:prSet/>
      <dgm:spPr/>
      <dgm:t>
        <a:bodyPr/>
        <a:lstStyle/>
        <a:p>
          <a:endParaRPr lang="en-US"/>
        </a:p>
      </dgm:t>
    </dgm:pt>
    <dgm:pt modelId="{8250B9F0-F442-42C3-BB2C-BD9FFA45814B}" type="sibTrans" cxnId="{5E572260-1779-43AA-A748-84BFE3FDB44D}">
      <dgm:prSet/>
      <dgm:spPr/>
      <dgm:t>
        <a:bodyPr/>
        <a:lstStyle/>
        <a:p>
          <a:endParaRPr lang="en-US"/>
        </a:p>
      </dgm:t>
    </dgm:pt>
    <dgm:pt modelId="{EDBF6AB5-CAF4-4C78-B614-2400D03AFB98}">
      <dgm:prSet/>
      <dgm:spPr/>
      <dgm:t>
        <a:bodyPr/>
        <a:lstStyle/>
        <a:p>
          <a:r>
            <a:rPr lang="en-US"/>
            <a:t>An important principle in financial markets is that securities with higher risk must</a:t>
          </a:r>
          <a:r>
            <a:rPr lang="tr-TR"/>
            <a:t> </a:t>
          </a:r>
          <a:r>
            <a:rPr lang="en-US"/>
            <a:t>offer a higher expected return to attract investors, while securities with lower risk offer</a:t>
          </a:r>
          <a:r>
            <a:rPr lang="tr-TR"/>
            <a:t>s</a:t>
          </a:r>
          <a:r>
            <a:rPr lang="en-US"/>
            <a:t> a lower return.</a:t>
          </a:r>
        </a:p>
      </dgm:t>
    </dgm:pt>
    <dgm:pt modelId="{DDE77C63-2855-4992-8091-10D5A59F2E78}" type="parTrans" cxnId="{7D40FC8A-91FD-4F55-8C1C-13E8853BACF2}">
      <dgm:prSet/>
      <dgm:spPr/>
      <dgm:t>
        <a:bodyPr/>
        <a:lstStyle/>
        <a:p>
          <a:endParaRPr lang="en-US"/>
        </a:p>
      </dgm:t>
    </dgm:pt>
    <dgm:pt modelId="{484F81B5-1A55-40AF-9BC8-A0E13C321C79}" type="sibTrans" cxnId="{7D40FC8A-91FD-4F55-8C1C-13E8853BACF2}">
      <dgm:prSet/>
      <dgm:spPr/>
      <dgm:t>
        <a:bodyPr/>
        <a:lstStyle/>
        <a:p>
          <a:endParaRPr lang="en-US"/>
        </a:p>
      </dgm:t>
    </dgm:pt>
    <dgm:pt modelId="{6F00C1D3-F748-4E45-AA85-6C2B57C7D332}">
      <dgm:prSet/>
      <dgm:spPr/>
      <dgm:t>
        <a:bodyPr/>
        <a:lstStyle/>
        <a:p>
          <a:r>
            <a:rPr lang="tr-TR" dirty="0" err="1"/>
            <a:t>Thus</a:t>
          </a:r>
          <a:r>
            <a:rPr lang="tr-TR" dirty="0"/>
            <a:t> </a:t>
          </a:r>
          <a:r>
            <a:rPr lang="tr-TR" dirty="0" err="1"/>
            <a:t>the</a:t>
          </a:r>
          <a:r>
            <a:rPr lang="tr-TR" dirty="0"/>
            <a:t> </a:t>
          </a:r>
          <a:r>
            <a:rPr lang="tr-TR" dirty="0" err="1"/>
            <a:t>answer</a:t>
          </a:r>
          <a:r>
            <a:rPr lang="tr-TR" dirty="0"/>
            <a:t> of </a:t>
          </a:r>
          <a:r>
            <a:rPr lang="tr-TR" dirty="0" err="1"/>
            <a:t>the</a:t>
          </a:r>
          <a:r>
            <a:rPr lang="tr-TR" dirty="0"/>
            <a:t> </a:t>
          </a:r>
          <a:r>
            <a:rPr lang="tr-TR" dirty="0" err="1"/>
            <a:t>question</a:t>
          </a:r>
          <a:r>
            <a:rPr lang="tr-TR" dirty="0"/>
            <a:t> is </a:t>
          </a:r>
          <a:r>
            <a:rPr lang="tr-TR" dirty="0" err="1"/>
            <a:t>that</a:t>
          </a:r>
          <a:r>
            <a:rPr lang="tr-TR" dirty="0"/>
            <a:t> risk is not </a:t>
          </a:r>
          <a:r>
            <a:rPr lang="tr-TR" dirty="0" err="1"/>
            <a:t>bad</a:t>
          </a:r>
          <a:r>
            <a:rPr lang="tr-TR" dirty="0"/>
            <a:t>, it is an </a:t>
          </a:r>
          <a:r>
            <a:rPr lang="tr-TR" dirty="0" err="1"/>
            <a:t>opportunity</a:t>
          </a:r>
          <a:r>
            <a:rPr lang="tr-TR" dirty="0"/>
            <a:t>. </a:t>
          </a:r>
          <a:endParaRPr lang="en-US" dirty="0"/>
        </a:p>
      </dgm:t>
    </dgm:pt>
    <dgm:pt modelId="{56FA05C4-4D0C-41D0-AB3D-FFF9872F56E5}" type="parTrans" cxnId="{E6C9EC17-9649-4C0F-B2B3-AFE7A89FC30E}">
      <dgm:prSet/>
      <dgm:spPr/>
      <dgm:t>
        <a:bodyPr/>
        <a:lstStyle/>
        <a:p>
          <a:endParaRPr lang="en-US"/>
        </a:p>
      </dgm:t>
    </dgm:pt>
    <dgm:pt modelId="{802202F9-2FEC-4D93-B193-CF4AE810F465}" type="sibTrans" cxnId="{E6C9EC17-9649-4C0F-B2B3-AFE7A89FC30E}">
      <dgm:prSet/>
      <dgm:spPr/>
      <dgm:t>
        <a:bodyPr/>
        <a:lstStyle/>
        <a:p>
          <a:endParaRPr lang="en-US"/>
        </a:p>
      </dgm:t>
    </dgm:pt>
    <dgm:pt modelId="{ED640C91-75E0-4CF6-B887-9EFF2DCE5E23}" type="pres">
      <dgm:prSet presAssocID="{1C0D74D2-02C5-46A9-BB73-51224D30DCB9}" presName="vert0" presStyleCnt="0">
        <dgm:presLayoutVars>
          <dgm:dir/>
          <dgm:animOne val="branch"/>
          <dgm:animLvl val="lvl"/>
        </dgm:presLayoutVars>
      </dgm:prSet>
      <dgm:spPr/>
    </dgm:pt>
    <dgm:pt modelId="{D1FDAB8D-55C6-4987-8F6E-606081FEA689}" type="pres">
      <dgm:prSet presAssocID="{006AE6D7-1DE2-4C97-8679-647492BA1F07}" presName="thickLine" presStyleLbl="alignNode1" presStyleIdx="0" presStyleCnt="3"/>
      <dgm:spPr/>
    </dgm:pt>
    <dgm:pt modelId="{561FCF91-678E-4E70-AB66-0BFE5590F5F4}" type="pres">
      <dgm:prSet presAssocID="{006AE6D7-1DE2-4C97-8679-647492BA1F07}" presName="horz1" presStyleCnt="0"/>
      <dgm:spPr/>
    </dgm:pt>
    <dgm:pt modelId="{B18625B5-2CB4-4C45-954C-21C6EFB8E5C8}" type="pres">
      <dgm:prSet presAssocID="{006AE6D7-1DE2-4C97-8679-647492BA1F07}" presName="tx1" presStyleLbl="revTx" presStyleIdx="0" presStyleCnt="3"/>
      <dgm:spPr/>
    </dgm:pt>
    <dgm:pt modelId="{1CC806AB-6D6C-4316-905B-8DFE18395584}" type="pres">
      <dgm:prSet presAssocID="{006AE6D7-1DE2-4C97-8679-647492BA1F07}" presName="vert1" presStyleCnt="0"/>
      <dgm:spPr/>
    </dgm:pt>
    <dgm:pt modelId="{92D94C2A-C877-4455-BC7A-07D9FF9B255A}" type="pres">
      <dgm:prSet presAssocID="{EDBF6AB5-CAF4-4C78-B614-2400D03AFB98}" presName="thickLine" presStyleLbl="alignNode1" presStyleIdx="1" presStyleCnt="3"/>
      <dgm:spPr/>
    </dgm:pt>
    <dgm:pt modelId="{6EA1294F-479F-438A-BBB7-15F3E7FFB9EB}" type="pres">
      <dgm:prSet presAssocID="{EDBF6AB5-CAF4-4C78-B614-2400D03AFB98}" presName="horz1" presStyleCnt="0"/>
      <dgm:spPr/>
    </dgm:pt>
    <dgm:pt modelId="{2D4BDC3A-900A-47CA-A341-7C7E096304F2}" type="pres">
      <dgm:prSet presAssocID="{EDBF6AB5-CAF4-4C78-B614-2400D03AFB98}" presName="tx1" presStyleLbl="revTx" presStyleIdx="1" presStyleCnt="3"/>
      <dgm:spPr/>
    </dgm:pt>
    <dgm:pt modelId="{CD6F4899-FDA6-4A7D-BE61-A269677FBE69}" type="pres">
      <dgm:prSet presAssocID="{EDBF6AB5-CAF4-4C78-B614-2400D03AFB98}" presName="vert1" presStyleCnt="0"/>
      <dgm:spPr/>
    </dgm:pt>
    <dgm:pt modelId="{EE2AED83-C694-47EA-9E29-211969907E22}" type="pres">
      <dgm:prSet presAssocID="{6F00C1D3-F748-4E45-AA85-6C2B57C7D332}" presName="thickLine" presStyleLbl="alignNode1" presStyleIdx="2" presStyleCnt="3"/>
      <dgm:spPr/>
    </dgm:pt>
    <dgm:pt modelId="{DD6323C4-1F90-4D04-A52F-2282FA1A1D53}" type="pres">
      <dgm:prSet presAssocID="{6F00C1D3-F748-4E45-AA85-6C2B57C7D332}" presName="horz1" presStyleCnt="0"/>
      <dgm:spPr/>
    </dgm:pt>
    <dgm:pt modelId="{2BF27071-B568-4E07-BAD3-DBE98F3537A4}" type="pres">
      <dgm:prSet presAssocID="{6F00C1D3-F748-4E45-AA85-6C2B57C7D332}" presName="tx1" presStyleLbl="revTx" presStyleIdx="2" presStyleCnt="3"/>
      <dgm:spPr/>
    </dgm:pt>
    <dgm:pt modelId="{47686516-E5E0-4C09-9BE9-BE63061B289A}" type="pres">
      <dgm:prSet presAssocID="{6F00C1D3-F748-4E45-AA85-6C2B57C7D332}" presName="vert1" presStyleCnt="0"/>
      <dgm:spPr/>
    </dgm:pt>
  </dgm:ptLst>
  <dgm:cxnLst>
    <dgm:cxn modelId="{E6C9EC17-9649-4C0F-B2B3-AFE7A89FC30E}" srcId="{1C0D74D2-02C5-46A9-BB73-51224D30DCB9}" destId="{6F00C1D3-F748-4E45-AA85-6C2B57C7D332}" srcOrd="2" destOrd="0" parTransId="{56FA05C4-4D0C-41D0-AB3D-FFF9872F56E5}" sibTransId="{802202F9-2FEC-4D93-B193-CF4AE810F465}"/>
    <dgm:cxn modelId="{3DF8A820-48C2-407F-ACA6-9EEEAE7F2C2C}" type="presOf" srcId="{6F00C1D3-F748-4E45-AA85-6C2B57C7D332}" destId="{2BF27071-B568-4E07-BAD3-DBE98F3537A4}" srcOrd="0" destOrd="0" presId="urn:microsoft.com/office/officeart/2008/layout/LinedList"/>
    <dgm:cxn modelId="{EE99B025-D548-4FB0-894D-5F4E2776FF98}" type="presOf" srcId="{1C0D74D2-02C5-46A9-BB73-51224D30DCB9}" destId="{ED640C91-75E0-4CF6-B887-9EFF2DCE5E23}" srcOrd="0" destOrd="0" presId="urn:microsoft.com/office/officeart/2008/layout/LinedList"/>
    <dgm:cxn modelId="{5E572260-1779-43AA-A748-84BFE3FDB44D}" srcId="{1C0D74D2-02C5-46A9-BB73-51224D30DCB9}" destId="{006AE6D7-1DE2-4C97-8679-647492BA1F07}" srcOrd="0" destOrd="0" parTransId="{CD79664C-F149-4B86-B0E7-13DD7FC444CB}" sibTransId="{8250B9F0-F442-42C3-BB2C-BD9FFA45814B}"/>
    <dgm:cxn modelId="{722D417F-D69C-4A62-BC5B-A538BB53B321}" type="presOf" srcId="{006AE6D7-1DE2-4C97-8679-647492BA1F07}" destId="{B18625B5-2CB4-4C45-954C-21C6EFB8E5C8}" srcOrd="0" destOrd="0" presId="urn:microsoft.com/office/officeart/2008/layout/LinedList"/>
    <dgm:cxn modelId="{7D40FC8A-91FD-4F55-8C1C-13E8853BACF2}" srcId="{1C0D74D2-02C5-46A9-BB73-51224D30DCB9}" destId="{EDBF6AB5-CAF4-4C78-B614-2400D03AFB98}" srcOrd="1" destOrd="0" parTransId="{DDE77C63-2855-4992-8091-10D5A59F2E78}" sibTransId="{484F81B5-1A55-40AF-9BC8-A0E13C321C79}"/>
    <dgm:cxn modelId="{97EF97E2-9BE8-433E-B911-AE2107917077}" type="presOf" srcId="{EDBF6AB5-CAF4-4C78-B614-2400D03AFB98}" destId="{2D4BDC3A-900A-47CA-A341-7C7E096304F2}" srcOrd="0" destOrd="0" presId="urn:microsoft.com/office/officeart/2008/layout/LinedList"/>
    <dgm:cxn modelId="{B3522ABA-64BC-4D0D-A2A2-2B24235DB1DA}" type="presParOf" srcId="{ED640C91-75E0-4CF6-B887-9EFF2DCE5E23}" destId="{D1FDAB8D-55C6-4987-8F6E-606081FEA689}" srcOrd="0" destOrd="0" presId="urn:microsoft.com/office/officeart/2008/layout/LinedList"/>
    <dgm:cxn modelId="{4C3861B9-EC7F-448B-A808-E250A5D5281A}" type="presParOf" srcId="{ED640C91-75E0-4CF6-B887-9EFF2DCE5E23}" destId="{561FCF91-678E-4E70-AB66-0BFE5590F5F4}" srcOrd="1" destOrd="0" presId="urn:microsoft.com/office/officeart/2008/layout/LinedList"/>
    <dgm:cxn modelId="{7FD98DB8-D70B-45EB-82A3-D9C64FCC63BB}" type="presParOf" srcId="{561FCF91-678E-4E70-AB66-0BFE5590F5F4}" destId="{B18625B5-2CB4-4C45-954C-21C6EFB8E5C8}" srcOrd="0" destOrd="0" presId="urn:microsoft.com/office/officeart/2008/layout/LinedList"/>
    <dgm:cxn modelId="{3309872B-F054-4CBA-87D2-7D47B84CDBBE}" type="presParOf" srcId="{561FCF91-678E-4E70-AB66-0BFE5590F5F4}" destId="{1CC806AB-6D6C-4316-905B-8DFE18395584}" srcOrd="1" destOrd="0" presId="urn:microsoft.com/office/officeart/2008/layout/LinedList"/>
    <dgm:cxn modelId="{D14EE586-7906-4088-BF90-C67743EE22D5}" type="presParOf" srcId="{ED640C91-75E0-4CF6-B887-9EFF2DCE5E23}" destId="{92D94C2A-C877-4455-BC7A-07D9FF9B255A}" srcOrd="2" destOrd="0" presId="urn:microsoft.com/office/officeart/2008/layout/LinedList"/>
    <dgm:cxn modelId="{E775D72C-F24E-4978-8EFB-232D7AA2DB94}" type="presParOf" srcId="{ED640C91-75E0-4CF6-B887-9EFF2DCE5E23}" destId="{6EA1294F-479F-438A-BBB7-15F3E7FFB9EB}" srcOrd="3" destOrd="0" presId="urn:microsoft.com/office/officeart/2008/layout/LinedList"/>
    <dgm:cxn modelId="{C0FE6673-2387-422A-BD2C-EC9921F40C64}" type="presParOf" srcId="{6EA1294F-479F-438A-BBB7-15F3E7FFB9EB}" destId="{2D4BDC3A-900A-47CA-A341-7C7E096304F2}" srcOrd="0" destOrd="0" presId="urn:microsoft.com/office/officeart/2008/layout/LinedList"/>
    <dgm:cxn modelId="{09B4D4AE-6FE5-4A8A-B872-D6629F757657}" type="presParOf" srcId="{6EA1294F-479F-438A-BBB7-15F3E7FFB9EB}" destId="{CD6F4899-FDA6-4A7D-BE61-A269677FBE69}" srcOrd="1" destOrd="0" presId="urn:microsoft.com/office/officeart/2008/layout/LinedList"/>
    <dgm:cxn modelId="{2463E99C-DD15-4B9B-B717-C11D4C1F9AEC}" type="presParOf" srcId="{ED640C91-75E0-4CF6-B887-9EFF2DCE5E23}" destId="{EE2AED83-C694-47EA-9E29-211969907E22}" srcOrd="4" destOrd="0" presId="urn:microsoft.com/office/officeart/2008/layout/LinedList"/>
    <dgm:cxn modelId="{8E2BEEC1-BF29-4F29-A6B9-4622783E1063}" type="presParOf" srcId="{ED640C91-75E0-4CF6-B887-9EFF2DCE5E23}" destId="{DD6323C4-1F90-4D04-A52F-2282FA1A1D53}" srcOrd="5" destOrd="0" presId="urn:microsoft.com/office/officeart/2008/layout/LinedList"/>
    <dgm:cxn modelId="{219D59A4-C23A-4827-9F21-F55E82B33620}" type="presParOf" srcId="{DD6323C4-1F90-4D04-A52F-2282FA1A1D53}" destId="{2BF27071-B568-4E07-BAD3-DBE98F3537A4}" srcOrd="0" destOrd="0" presId="urn:microsoft.com/office/officeart/2008/layout/LinedList"/>
    <dgm:cxn modelId="{C03CCD53-5397-43F3-B3EF-2CAD090112F2}" type="presParOf" srcId="{DD6323C4-1F90-4D04-A52F-2282FA1A1D53}" destId="{47686516-E5E0-4C09-9BE9-BE63061B289A}"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CF5997A-6A29-4135-AC62-3C046D0EBF97}" type="doc">
      <dgm:prSet loTypeId="urn:microsoft.com/office/officeart/2005/8/layout/list1" loCatId="list" qsTypeId="urn:microsoft.com/office/officeart/2005/8/quickstyle/simple1" qsCatId="simple" csTypeId="urn:microsoft.com/office/officeart/2005/8/colors/colorful1" csCatId="colorful"/>
      <dgm:spPr/>
      <dgm:t>
        <a:bodyPr/>
        <a:lstStyle/>
        <a:p>
          <a:endParaRPr lang="en-US"/>
        </a:p>
      </dgm:t>
    </dgm:pt>
    <dgm:pt modelId="{8A1DC306-623C-463D-9F5D-687F0BE358C6}">
      <dgm:prSet/>
      <dgm:spPr/>
      <dgm:t>
        <a:bodyPr/>
        <a:lstStyle/>
        <a:p>
          <a:r>
            <a:rPr lang="tr-TR"/>
            <a:t>Risk-Averse Investor</a:t>
          </a:r>
          <a:endParaRPr lang="en-US"/>
        </a:p>
      </dgm:t>
    </dgm:pt>
    <dgm:pt modelId="{9B10E5A2-4251-41B9-8195-CC021DAAA748}" type="parTrans" cxnId="{616319C4-5590-468A-957E-64F42F008CBA}">
      <dgm:prSet/>
      <dgm:spPr/>
      <dgm:t>
        <a:bodyPr/>
        <a:lstStyle/>
        <a:p>
          <a:endParaRPr lang="en-US"/>
        </a:p>
      </dgm:t>
    </dgm:pt>
    <dgm:pt modelId="{A622D306-A3F7-4C9D-85EC-AE5C1EA87CEF}" type="sibTrans" cxnId="{616319C4-5590-468A-957E-64F42F008CBA}">
      <dgm:prSet/>
      <dgm:spPr/>
      <dgm:t>
        <a:bodyPr/>
        <a:lstStyle/>
        <a:p>
          <a:endParaRPr lang="en-US"/>
        </a:p>
      </dgm:t>
    </dgm:pt>
    <dgm:pt modelId="{13E70161-4CEB-42B2-B09C-82DFE4345D9F}">
      <dgm:prSet/>
      <dgm:spPr/>
      <dgm:t>
        <a:bodyPr/>
        <a:lstStyle/>
        <a:p>
          <a:r>
            <a:rPr lang="tr-TR"/>
            <a:t>Risk-Seeking Investor</a:t>
          </a:r>
          <a:endParaRPr lang="en-US"/>
        </a:p>
      </dgm:t>
    </dgm:pt>
    <dgm:pt modelId="{62C99EA5-6CD5-4304-AC16-423914482B02}" type="parTrans" cxnId="{9D15060D-B499-45EF-9F54-EF06A618BE9D}">
      <dgm:prSet/>
      <dgm:spPr/>
      <dgm:t>
        <a:bodyPr/>
        <a:lstStyle/>
        <a:p>
          <a:endParaRPr lang="en-US"/>
        </a:p>
      </dgm:t>
    </dgm:pt>
    <dgm:pt modelId="{4117C61C-52B5-4F3D-82AE-5EA0709F0537}" type="sibTrans" cxnId="{9D15060D-B499-45EF-9F54-EF06A618BE9D}">
      <dgm:prSet/>
      <dgm:spPr/>
      <dgm:t>
        <a:bodyPr/>
        <a:lstStyle/>
        <a:p>
          <a:endParaRPr lang="en-US"/>
        </a:p>
      </dgm:t>
    </dgm:pt>
    <dgm:pt modelId="{9CD2899F-D8F4-429D-9B4B-F00A7BC18B94}">
      <dgm:prSet/>
      <dgm:spPr/>
      <dgm:t>
        <a:bodyPr/>
        <a:lstStyle/>
        <a:p>
          <a:r>
            <a:rPr lang="tr-TR"/>
            <a:t>Risk-Neutral Investor</a:t>
          </a:r>
          <a:endParaRPr lang="en-US"/>
        </a:p>
      </dgm:t>
    </dgm:pt>
    <dgm:pt modelId="{9302E8CC-0EFD-4B71-89A8-BFFF15BAF8E8}" type="parTrans" cxnId="{DACDF6A3-D14C-4A1D-A7AB-52DF67FD67C6}">
      <dgm:prSet/>
      <dgm:spPr/>
      <dgm:t>
        <a:bodyPr/>
        <a:lstStyle/>
        <a:p>
          <a:endParaRPr lang="en-US"/>
        </a:p>
      </dgm:t>
    </dgm:pt>
    <dgm:pt modelId="{4ED31E6C-A8AA-473D-8EA7-7DDF360D4D22}" type="sibTrans" cxnId="{DACDF6A3-D14C-4A1D-A7AB-52DF67FD67C6}">
      <dgm:prSet/>
      <dgm:spPr/>
      <dgm:t>
        <a:bodyPr/>
        <a:lstStyle/>
        <a:p>
          <a:endParaRPr lang="en-US"/>
        </a:p>
      </dgm:t>
    </dgm:pt>
    <dgm:pt modelId="{9BC6B5E9-12C5-4418-8D5C-8F59BF9DEF92}" type="pres">
      <dgm:prSet presAssocID="{CCF5997A-6A29-4135-AC62-3C046D0EBF97}" presName="linear" presStyleCnt="0">
        <dgm:presLayoutVars>
          <dgm:dir/>
          <dgm:animLvl val="lvl"/>
          <dgm:resizeHandles val="exact"/>
        </dgm:presLayoutVars>
      </dgm:prSet>
      <dgm:spPr/>
    </dgm:pt>
    <dgm:pt modelId="{566AC7F7-677F-40F4-A923-35E971239CF4}" type="pres">
      <dgm:prSet presAssocID="{8A1DC306-623C-463D-9F5D-687F0BE358C6}" presName="parentLin" presStyleCnt="0"/>
      <dgm:spPr/>
    </dgm:pt>
    <dgm:pt modelId="{1E778384-05C1-4541-8702-3BFDB4ED6C0F}" type="pres">
      <dgm:prSet presAssocID="{8A1DC306-623C-463D-9F5D-687F0BE358C6}" presName="parentLeftMargin" presStyleLbl="node1" presStyleIdx="0" presStyleCnt="3"/>
      <dgm:spPr/>
    </dgm:pt>
    <dgm:pt modelId="{E89A088A-05AE-4679-9028-AB26B223D745}" type="pres">
      <dgm:prSet presAssocID="{8A1DC306-623C-463D-9F5D-687F0BE358C6}" presName="parentText" presStyleLbl="node1" presStyleIdx="0" presStyleCnt="3">
        <dgm:presLayoutVars>
          <dgm:chMax val="0"/>
          <dgm:bulletEnabled val="1"/>
        </dgm:presLayoutVars>
      </dgm:prSet>
      <dgm:spPr/>
    </dgm:pt>
    <dgm:pt modelId="{8BFB03DB-C741-455E-BE5C-F185E2358C93}" type="pres">
      <dgm:prSet presAssocID="{8A1DC306-623C-463D-9F5D-687F0BE358C6}" presName="negativeSpace" presStyleCnt="0"/>
      <dgm:spPr/>
    </dgm:pt>
    <dgm:pt modelId="{6724A4B2-3EED-403A-AFBB-A1FACD6E6028}" type="pres">
      <dgm:prSet presAssocID="{8A1DC306-623C-463D-9F5D-687F0BE358C6}" presName="childText" presStyleLbl="conFgAcc1" presStyleIdx="0" presStyleCnt="3">
        <dgm:presLayoutVars>
          <dgm:bulletEnabled val="1"/>
        </dgm:presLayoutVars>
      </dgm:prSet>
      <dgm:spPr/>
    </dgm:pt>
    <dgm:pt modelId="{FA35977D-AEC6-4E30-990E-548F7C003DA1}" type="pres">
      <dgm:prSet presAssocID="{A622D306-A3F7-4C9D-85EC-AE5C1EA87CEF}" presName="spaceBetweenRectangles" presStyleCnt="0"/>
      <dgm:spPr/>
    </dgm:pt>
    <dgm:pt modelId="{BC3BE0A1-C9BD-4201-B327-CDE908104C76}" type="pres">
      <dgm:prSet presAssocID="{13E70161-4CEB-42B2-B09C-82DFE4345D9F}" presName="parentLin" presStyleCnt="0"/>
      <dgm:spPr/>
    </dgm:pt>
    <dgm:pt modelId="{7C76342C-D400-40E4-93A1-0A34CDAF6F82}" type="pres">
      <dgm:prSet presAssocID="{13E70161-4CEB-42B2-B09C-82DFE4345D9F}" presName="parentLeftMargin" presStyleLbl="node1" presStyleIdx="0" presStyleCnt="3"/>
      <dgm:spPr/>
    </dgm:pt>
    <dgm:pt modelId="{D78335CC-27C8-4772-BFBF-582BD2AEEA5B}" type="pres">
      <dgm:prSet presAssocID="{13E70161-4CEB-42B2-B09C-82DFE4345D9F}" presName="parentText" presStyleLbl="node1" presStyleIdx="1" presStyleCnt="3">
        <dgm:presLayoutVars>
          <dgm:chMax val="0"/>
          <dgm:bulletEnabled val="1"/>
        </dgm:presLayoutVars>
      </dgm:prSet>
      <dgm:spPr/>
    </dgm:pt>
    <dgm:pt modelId="{D31DC38C-BF99-4B4E-984A-27B6135FE3BB}" type="pres">
      <dgm:prSet presAssocID="{13E70161-4CEB-42B2-B09C-82DFE4345D9F}" presName="negativeSpace" presStyleCnt="0"/>
      <dgm:spPr/>
    </dgm:pt>
    <dgm:pt modelId="{CB4A3D8A-FCDE-48D0-82D1-00F0765D33D0}" type="pres">
      <dgm:prSet presAssocID="{13E70161-4CEB-42B2-B09C-82DFE4345D9F}" presName="childText" presStyleLbl="conFgAcc1" presStyleIdx="1" presStyleCnt="3">
        <dgm:presLayoutVars>
          <dgm:bulletEnabled val="1"/>
        </dgm:presLayoutVars>
      </dgm:prSet>
      <dgm:spPr/>
    </dgm:pt>
    <dgm:pt modelId="{D99B0CAE-D5FA-4C14-A09D-EB0B461C7062}" type="pres">
      <dgm:prSet presAssocID="{4117C61C-52B5-4F3D-82AE-5EA0709F0537}" presName="spaceBetweenRectangles" presStyleCnt="0"/>
      <dgm:spPr/>
    </dgm:pt>
    <dgm:pt modelId="{DD9E2205-7070-4613-983A-02F2B4871BD2}" type="pres">
      <dgm:prSet presAssocID="{9CD2899F-D8F4-429D-9B4B-F00A7BC18B94}" presName="parentLin" presStyleCnt="0"/>
      <dgm:spPr/>
    </dgm:pt>
    <dgm:pt modelId="{A77DDB3F-9442-4BC3-A56B-86713C719421}" type="pres">
      <dgm:prSet presAssocID="{9CD2899F-D8F4-429D-9B4B-F00A7BC18B94}" presName="parentLeftMargin" presStyleLbl="node1" presStyleIdx="1" presStyleCnt="3"/>
      <dgm:spPr/>
    </dgm:pt>
    <dgm:pt modelId="{E245632C-F9EA-45EC-814C-7B88D2345F8B}" type="pres">
      <dgm:prSet presAssocID="{9CD2899F-D8F4-429D-9B4B-F00A7BC18B94}" presName="parentText" presStyleLbl="node1" presStyleIdx="2" presStyleCnt="3">
        <dgm:presLayoutVars>
          <dgm:chMax val="0"/>
          <dgm:bulletEnabled val="1"/>
        </dgm:presLayoutVars>
      </dgm:prSet>
      <dgm:spPr/>
    </dgm:pt>
    <dgm:pt modelId="{7F56468B-7920-4CDC-8997-B6F9E62F91F2}" type="pres">
      <dgm:prSet presAssocID="{9CD2899F-D8F4-429D-9B4B-F00A7BC18B94}" presName="negativeSpace" presStyleCnt="0"/>
      <dgm:spPr/>
    </dgm:pt>
    <dgm:pt modelId="{FE0F6DF3-ECD2-4E2F-B23D-6A8A9D5A016B}" type="pres">
      <dgm:prSet presAssocID="{9CD2899F-D8F4-429D-9B4B-F00A7BC18B94}" presName="childText" presStyleLbl="conFgAcc1" presStyleIdx="2" presStyleCnt="3">
        <dgm:presLayoutVars>
          <dgm:bulletEnabled val="1"/>
        </dgm:presLayoutVars>
      </dgm:prSet>
      <dgm:spPr/>
    </dgm:pt>
  </dgm:ptLst>
  <dgm:cxnLst>
    <dgm:cxn modelId="{9D15060D-B499-45EF-9F54-EF06A618BE9D}" srcId="{CCF5997A-6A29-4135-AC62-3C046D0EBF97}" destId="{13E70161-4CEB-42B2-B09C-82DFE4345D9F}" srcOrd="1" destOrd="0" parTransId="{62C99EA5-6CD5-4304-AC16-423914482B02}" sibTransId="{4117C61C-52B5-4F3D-82AE-5EA0709F0537}"/>
    <dgm:cxn modelId="{D0373430-7F10-4229-80A1-37CE1C8BF141}" type="presOf" srcId="{CCF5997A-6A29-4135-AC62-3C046D0EBF97}" destId="{9BC6B5E9-12C5-4418-8D5C-8F59BF9DEF92}" srcOrd="0" destOrd="0" presId="urn:microsoft.com/office/officeart/2005/8/layout/list1"/>
    <dgm:cxn modelId="{9D2ED231-BD77-4F7B-B7D9-72A77E05E7B4}" type="presOf" srcId="{9CD2899F-D8F4-429D-9B4B-F00A7BC18B94}" destId="{A77DDB3F-9442-4BC3-A56B-86713C719421}" srcOrd="0" destOrd="0" presId="urn:microsoft.com/office/officeart/2005/8/layout/list1"/>
    <dgm:cxn modelId="{CF0FBF36-B799-4867-8678-3DB1B6793968}" type="presOf" srcId="{13E70161-4CEB-42B2-B09C-82DFE4345D9F}" destId="{D78335CC-27C8-4772-BFBF-582BD2AEEA5B}" srcOrd="1" destOrd="0" presId="urn:microsoft.com/office/officeart/2005/8/layout/list1"/>
    <dgm:cxn modelId="{1843C75B-CA34-4DCD-BDC3-932A5D7995D1}" type="presOf" srcId="{13E70161-4CEB-42B2-B09C-82DFE4345D9F}" destId="{7C76342C-D400-40E4-93A1-0A34CDAF6F82}" srcOrd="0" destOrd="0" presId="urn:microsoft.com/office/officeart/2005/8/layout/list1"/>
    <dgm:cxn modelId="{7702015E-A44F-4B52-9FCA-8EE78C85AF5E}" type="presOf" srcId="{8A1DC306-623C-463D-9F5D-687F0BE358C6}" destId="{1E778384-05C1-4541-8702-3BFDB4ED6C0F}" srcOrd="0" destOrd="0" presId="urn:microsoft.com/office/officeart/2005/8/layout/list1"/>
    <dgm:cxn modelId="{98B28653-B3D0-49CB-BE47-D8938296A95A}" type="presOf" srcId="{8A1DC306-623C-463D-9F5D-687F0BE358C6}" destId="{E89A088A-05AE-4679-9028-AB26B223D745}" srcOrd="1" destOrd="0" presId="urn:microsoft.com/office/officeart/2005/8/layout/list1"/>
    <dgm:cxn modelId="{AAE19276-22C7-48CE-8D74-F791DC199702}" type="presOf" srcId="{9CD2899F-D8F4-429D-9B4B-F00A7BC18B94}" destId="{E245632C-F9EA-45EC-814C-7B88D2345F8B}" srcOrd="1" destOrd="0" presId="urn:microsoft.com/office/officeart/2005/8/layout/list1"/>
    <dgm:cxn modelId="{DACDF6A3-D14C-4A1D-A7AB-52DF67FD67C6}" srcId="{CCF5997A-6A29-4135-AC62-3C046D0EBF97}" destId="{9CD2899F-D8F4-429D-9B4B-F00A7BC18B94}" srcOrd="2" destOrd="0" parTransId="{9302E8CC-0EFD-4B71-89A8-BFFF15BAF8E8}" sibTransId="{4ED31E6C-A8AA-473D-8EA7-7DDF360D4D22}"/>
    <dgm:cxn modelId="{616319C4-5590-468A-957E-64F42F008CBA}" srcId="{CCF5997A-6A29-4135-AC62-3C046D0EBF97}" destId="{8A1DC306-623C-463D-9F5D-687F0BE358C6}" srcOrd="0" destOrd="0" parTransId="{9B10E5A2-4251-41B9-8195-CC021DAAA748}" sibTransId="{A622D306-A3F7-4C9D-85EC-AE5C1EA87CEF}"/>
    <dgm:cxn modelId="{59E6CC00-F781-47B8-8223-146B760F6296}" type="presParOf" srcId="{9BC6B5E9-12C5-4418-8D5C-8F59BF9DEF92}" destId="{566AC7F7-677F-40F4-A923-35E971239CF4}" srcOrd="0" destOrd="0" presId="urn:microsoft.com/office/officeart/2005/8/layout/list1"/>
    <dgm:cxn modelId="{A21CB66C-E13C-4DB0-95E0-11DB33EEEA36}" type="presParOf" srcId="{566AC7F7-677F-40F4-A923-35E971239CF4}" destId="{1E778384-05C1-4541-8702-3BFDB4ED6C0F}" srcOrd="0" destOrd="0" presId="urn:microsoft.com/office/officeart/2005/8/layout/list1"/>
    <dgm:cxn modelId="{88DC2F9F-49FA-44F8-B59A-603605C86D11}" type="presParOf" srcId="{566AC7F7-677F-40F4-A923-35E971239CF4}" destId="{E89A088A-05AE-4679-9028-AB26B223D745}" srcOrd="1" destOrd="0" presId="urn:microsoft.com/office/officeart/2005/8/layout/list1"/>
    <dgm:cxn modelId="{F0FF9CCB-13A0-4D95-BF20-370E39EC845F}" type="presParOf" srcId="{9BC6B5E9-12C5-4418-8D5C-8F59BF9DEF92}" destId="{8BFB03DB-C741-455E-BE5C-F185E2358C93}" srcOrd="1" destOrd="0" presId="urn:microsoft.com/office/officeart/2005/8/layout/list1"/>
    <dgm:cxn modelId="{4D0034F5-96DA-49AB-9D48-8ED8F048BCB4}" type="presParOf" srcId="{9BC6B5E9-12C5-4418-8D5C-8F59BF9DEF92}" destId="{6724A4B2-3EED-403A-AFBB-A1FACD6E6028}" srcOrd="2" destOrd="0" presId="urn:microsoft.com/office/officeart/2005/8/layout/list1"/>
    <dgm:cxn modelId="{4A8689F0-E58E-4A6B-A143-2B431A6F154C}" type="presParOf" srcId="{9BC6B5E9-12C5-4418-8D5C-8F59BF9DEF92}" destId="{FA35977D-AEC6-4E30-990E-548F7C003DA1}" srcOrd="3" destOrd="0" presId="urn:microsoft.com/office/officeart/2005/8/layout/list1"/>
    <dgm:cxn modelId="{02A9DAA7-C60D-4D08-A2DE-2DABF0303E93}" type="presParOf" srcId="{9BC6B5E9-12C5-4418-8D5C-8F59BF9DEF92}" destId="{BC3BE0A1-C9BD-4201-B327-CDE908104C76}" srcOrd="4" destOrd="0" presId="urn:microsoft.com/office/officeart/2005/8/layout/list1"/>
    <dgm:cxn modelId="{EE971516-D15F-4810-A399-619261971311}" type="presParOf" srcId="{BC3BE0A1-C9BD-4201-B327-CDE908104C76}" destId="{7C76342C-D400-40E4-93A1-0A34CDAF6F82}" srcOrd="0" destOrd="0" presId="urn:microsoft.com/office/officeart/2005/8/layout/list1"/>
    <dgm:cxn modelId="{34718C4E-8494-49E0-9851-F32633632FC9}" type="presParOf" srcId="{BC3BE0A1-C9BD-4201-B327-CDE908104C76}" destId="{D78335CC-27C8-4772-BFBF-582BD2AEEA5B}" srcOrd="1" destOrd="0" presId="urn:microsoft.com/office/officeart/2005/8/layout/list1"/>
    <dgm:cxn modelId="{CEFB8F2F-6999-4EB6-8051-31565AC160CD}" type="presParOf" srcId="{9BC6B5E9-12C5-4418-8D5C-8F59BF9DEF92}" destId="{D31DC38C-BF99-4B4E-984A-27B6135FE3BB}" srcOrd="5" destOrd="0" presId="urn:microsoft.com/office/officeart/2005/8/layout/list1"/>
    <dgm:cxn modelId="{0922D131-47F6-4FD3-9E5F-50F29AC361FC}" type="presParOf" srcId="{9BC6B5E9-12C5-4418-8D5C-8F59BF9DEF92}" destId="{CB4A3D8A-FCDE-48D0-82D1-00F0765D33D0}" srcOrd="6" destOrd="0" presId="urn:microsoft.com/office/officeart/2005/8/layout/list1"/>
    <dgm:cxn modelId="{24090DE4-A8AD-4ACE-A22B-F3992B51F0F6}" type="presParOf" srcId="{9BC6B5E9-12C5-4418-8D5C-8F59BF9DEF92}" destId="{D99B0CAE-D5FA-4C14-A09D-EB0B461C7062}" srcOrd="7" destOrd="0" presId="urn:microsoft.com/office/officeart/2005/8/layout/list1"/>
    <dgm:cxn modelId="{59269046-77CF-46CF-9EF6-4560845BA0AB}" type="presParOf" srcId="{9BC6B5E9-12C5-4418-8D5C-8F59BF9DEF92}" destId="{DD9E2205-7070-4613-983A-02F2B4871BD2}" srcOrd="8" destOrd="0" presId="urn:microsoft.com/office/officeart/2005/8/layout/list1"/>
    <dgm:cxn modelId="{0261360C-6944-41A9-B925-11D84FF0F0C5}" type="presParOf" srcId="{DD9E2205-7070-4613-983A-02F2B4871BD2}" destId="{A77DDB3F-9442-4BC3-A56B-86713C719421}" srcOrd="0" destOrd="0" presId="urn:microsoft.com/office/officeart/2005/8/layout/list1"/>
    <dgm:cxn modelId="{EF19300A-7C8F-4CAF-8C82-0B3E87F91C61}" type="presParOf" srcId="{DD9E2205-7070-4613-983A-02F2B4871BD2}" destId="{E245632C-F9EA-45EC-814C-7B88D2345F8B}" srcOrd="1" destOrd="0" presId="urn:microsoft.com/office/officeart/2005/8/layout/list1"/>
    <dgm:cxn modelId="{C5D47E7C-9BB3-4A7C-A0B6-933324AF7D27}" type="presParOf" srcId="{9BC6B5E9-12C5-4418-8D5C-8F59BF9DEF92}" destId="{7F56468B-7920-4CDC-8997-B6F9E62F91F2}" srcOrd="9" destOrd="0" presId="urn:microsoft.com/office/officeart/2005/8/layout/list1"/>
    <dgm:cxn modelId="{A47D3ACC-B3C8-4C02-81F9-79C99D09EAF8}" type="presParOf" srcId="{9BC6B5E9-12C5-4418-8D5C-8F59BF9DEF92}" destId="{FE0F6DF3-ECD2-4E2F-B23D-6A8A9D5A016B}"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BFBC1-0DD1-40C1-A404-533DD6C5BC8F}">
      <dsp:nvSpPr>
        <dsp:cNvPr id="0" name=""/>
        <dsp:cNvSpPr/>
      </dsp:nvSpPr>
      <dsp:spPr>
        <a:xfrm>
          <a:off x="1346" y="344205"/>
          <a:ext cx="4727286" cy="3001826"/>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9521361-EFA5-430A-940D-9922D48E26C3}">
      <dsp:nvSpPr>
        <dsp:cNvPr id="0" name=""/>
        <dsp:cNvSpPr/>
      </dsp:nvSpPr>
      <dsp:spPr>
        <a:xfrm>
          <a:off x="526600" y="843196"/>
          <a:ext cx="4727286" cy="3001826"/>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tr-TR" sz="1900" b="1" kern="1200" dirty="0"/>
            <a:t>RISK</a:t>
          </a:r>
        </a:p>
        <a:p>
          <a:pPr marL="0" lvl="0" indent="0" algn="ctr" defTabSz="844550">
            <a:lnSpc>
              <a:spcPct val="90000"/>
            </a:lnSpc>
            <a:spcBef>
              <a:spcPct val="0"/>
            </a:spcBef>
            <a:spcAft>
              <a:spcPct val="35000"/>
            </a:spcAft>
            <a:buNone/>
          </a:pPr>
          <a:r>
            <a:rPr lang="en-US" sz="1900" kern="1200" dirty="0"/>
            <a:t>From an investment perspective, risk is broadly defined as the likelihood that an investment will </a:t>
          </a:r>
          <a:r>
            <a:rPr lang="tr-TR" sz="1900" kern="1200" dirty="0" err="1"/>
            <a:t>lead</a:t>
          </a:r>
          <a:r>
            <a:rPr lang="tr-TR" sz="1900" kern="1200" dirty="0"/>
            <a:t> </a:t>
          </a:r>
          <a:r>
            <a:rPr lang="tr-TR" sz="1900" kern="1200" dirty="0" err="1"/>
            <a:t>to</a:t>
          </a:r>
          <a:r>
            <a:rPr lang="tr-TR" sz="1900" kern="1200" dirty="0"/>
            <a:t> a </a:t>
          </a:r>
          <a:r>
            <a:rPr lang="tr-TR" sz="1900" kern="1200" dirty="0" err="1"/>
            <a:t>return</a:t>
          </a:r>
          <a:r>
            <a:rPr lang="tr-TR" sz="1900" kern="1200" dirty="0"/>
            <a:t> </a:t>
          </a:r>
          <a:r>
            <a:rPr lang="en-US" sz="1900" kern="1200" dirty="0"/>
            <a:t>that significantly deviates from what is expected. In other words, risk represents a situation where the returns of an investment differ from expectations.</a:t>
          </a:r>
          <a:r>
            <a:rPr lang="tr-TR" sz="1900" kern="1200" dirty="0"/>
            <a:t> Standard </a:t>
          </a:r>
          <a:r>
            <a:rPr lang="tr-TR" sz="1900" kern="1200" dirty="0" err="1"/>
            <a:t>deviation</a:t>
          </a:r>
          <a:r>
            <a:rPr lang="tr-TR" sz="1900" kern="1200" dirty="0"/>
            <a:t> is </a:t>
          </a:r>
          <a:r>
            <a:rPr lang="tr-TR" sz="1900" kern="1200" dirty="0" err="1"/>
            <a:t>the</a:t>
          </a:r>
          <a:r>
            <a:rPr lang="tr-TR" sz="1900" kern="1200" dirty="0"/>
            <a:t> </a:t>
          </a:r>
          <a:r>
            <a:rPr lang="tr-TR" sz="1900" kern="1200" dirty="0" err="1"/>
            <a:t>key</a:t>
          </a:r>
          <a:r>
            <a:rPr lang="tr-TR" sz="1900" kern="1200" dirty="0"/>
            <a:t> </a:t>
          </a:r>
          <a:r>
            <a:rPr lang="tr-TR" sz="1900" kern="1200" dirty="0" err="1"/>
            <a:t>metric</a:t>
          </a:r>
          <a:r>
            <a:rPr lang="tr-TR" sz="1900" kern="1200" dirty="0"/>
            <a:t> </a:t>
          </a:r>
          <a:r>
            <a:rPr lang="tr-TR" sz="1900" kern="1200" dirty="0" err="1"/>
            <a:t>to</a:t>
          </a:r>
          <a:r>
            <a:rPr lang="tr-TR" sz="1900" kern="1200" dirty="0"/>
            <a:t> </a:t>
          </a:r>
          <a:r>
            <a:rPr lang="tr-TR" sz="1900" kern="1200" dirty="0" err="1"/>
            <a:t>measure</a:t>
          </a:r>
          <a:r>
            <a:rPr lang="tr-TR" sz="1900" kern="1200" dirty="0"/>
            <a:t> risk in </a:t>
          </a:r>
          <a:r>
            <a:rPr lang="tr-TR" sz="1900" kern="1200" dirty="0" err="1"/>
            <a:t>investments</a:t>
          </a:r>
          <a:endParaRPr lang="en-US" sz="1900" kern="1200" dirty="0"/>
        </a:p>
      </dsp:txBody>
      <dsp:txXfrm>
        <a:off x="614520" y="931116"/>
        <a:ext cx="4551446" cy="2825986"/>
      </dsp:txXfrm>
    </dsp:sp>
    <dsp:sp modelId="{819096F7-A0F0-41F2-A382-6EB61742F285}">
      <dsp:nvSpPr>
        <dsp:cNvPr id="0" name=""/>
        <dsp:cNvSpPr/>
      </dsp:nvSpPr>
      <dsp:spPr>
        <a:xfrm>
          <a:off x="5779141" y="344205"/>
          <a:ext cx="4727286" cy="3001826"/>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A4B00B2-0ACC-429B-B27B-F72D4755BE67}">
      <dsp:nvSpPr>
        <dsp:cNvPr id="0" name=""/>
        <dsp:cNvSpPr/>
      </dsp:nvSpPr>
      <dsp:spPr>
        <a:xfrm>
          <a:off x="6304395" y="843196"/>
          <a:ext cx="4727286" cy="3001826"/>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tr-TR" sz="1900" b="1" kern="1200" dirty="0"/>
            <a:t>RETURN</a:t>
          </a:r>
        </a:p>
        <a:p>
          <a:pPr marL="0" lvl="0" indent="0" algn="ctr" defTabSz="844550">
            <a:lnSpc>
              <a:spcPct val="90000"/>
            </a:lnSpc>
            <a:spcBef>
              <a:spcPct val="0"/>
            </a:spcBef>
            <a:spcAft>
              <a:spcPct val="35000"/>
            </a:spcAft>
            <a:buNone/>
          </a:pPr>
          <a:r>
            <a:rPr lang="tr-TR" sz="1900" kern="1200" dirty="0" err="1"/>
            <a:t>To</a:t>
          </a:r>
          <a:r>
            <a:rPr lang="tr-TR" sz="1900" kern="1200" dirty="0"/>
            <a:t> </a:t>
          </a:r>
          <a:r>
            <a:rPr lang="tr-TR" sz="1900" kern="1200" dirty="0" err="1"/>
            <a:t>briefly</a:t>
          </a:r>
          <a:r>
            <a:rPr lang="tr-TR" sz="1900" kern="1200" dirty="0"/>
            <a:t> define, </a:t>
          </a:r>
          <a:r>
            <a:rPr lang="tr-TR" sz="1900" kern="1200" dirty="0" err="1"/>
            <a:t>return</a:t>
          </a:r>
          <a:r>
            <a:rPr lang="tr-TR" sz="1900" kern="1200" dirty="0"/>
            <a:t> is </a:t>
          </a:r>
          <a:r>
            <a:rPr lang="en-US" sz="1900" kern="1200" dirty="0"/>
            <a:t>the gain</a:t>
          </a:r>
          <a:r>
            <a:rPr lang="tr-TR" sz="1900" kern="1200" dirty="0"/>
            <a:t> (</a:t>
          </a:r>
          <a:r>
            <a:rPr lang="tr-TR" sz="1900" kern="1200" dirty="0" err="1"/>
            <a:t>positive</a:t>
          </a:r>
          <a:r>
            <a:rPr lang="tr-TR" sz="1900" kern="1200" dirty="0"/>
            <a:t> </a:t>
          </a:r>
          <a:r>
            <a:rPr lang="tr-TR" sz="1900" kern="1200" dirty="0" err="1"/>
            <a:t>change</a:t>
          </a:r>
          <a:r>
            <a:rPr lang="tr-TR" sz="1900" kern="1200" dirty="0"/>
            <a:t>)</a:t>
          </a:r>
          <a:r>
            <a:rPr lang="en-US" sz="1900" kern="1200" dirty="0"/>
            <a:t> or loss</a:t>
          </a:r>
          <a:r>
            <a:rPr lang="tr-TR" sz="1900" kern="1200" dirty="0"/>
            <a:t> (</a:t>
          </a:r>
          <a:r>
            <a:rPr lang="tr-TR" sz="1900" kern="1200" dirty="0" err="1"/>
            <a:t>negative</a:t>
          </a:r>
          <a:r>
            <a:rPr lang="tr-TR" sz="1900" kern="1200" dirty="0"/>
            <a:t> </a:t>
          </a:r>
          <a:r>
            <a:rPr lang="tr-TR" sz="1900" kern="1200" dirty="0" err="1"/>
            <a:t>change</a:t>
          </a:r>
          <a:r>
            <a:rPr lang="tr-TR" sz="1900" kern="1200" dirty="0"/>
            <a:t>)</a:t>
          </a:r>
          <a:r>
            <a:rPr lang="en-US" sz="1900" kern="1200" dirty="0"/>
            <a:t> that an investment generates over a period of time.</a:t>
          </a:r>
        </a:p>
      </dsp:txBody>
      <dsp:txXfrm>
        <a:off x="6392315" y="931116"/>
        <a:ext cx="4551446" cy="282598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FDAB8D-55C6-4987-8F6E-606081FEA689}">
      <dsp:nvSpPr>
        <dsp:cNvPr id="0" name=""/>
        <dsp:cNvSpPr/>
      </dsp:nvSpPr>
      <dsp:spPr>
        <a:xfrm>
          <a:off x="0" y="2902"/>
          <a:ext cx="7240146"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18625B5-2CB4-4C45-954C-21C6EFB8E5C8}">
      <dsp:nvSpPr>
        <dsp:cNvPr id="0" name=""/>
        <dsp:cNvSpPr/>
      </dsp:nvSpPr>
      <dsp:spPr>
        <a:xfrm>
          <a:off x="0" y="2902"/>
          <a:ext cx="7240146" cy="19792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tr-TR" sz="2700" kern="1200"/>
            <a:t>The relationship between risk and return is the fundamental of modern finance. </a:t>
          </a:r>
          <a:endParaRPr lang="en-US" sz="2700" kern="1200"/>
        </a:p>
      </dsp:txBody>
      <dsp:txXfrm>
        <a:off x="0" y="2902"/>
        <a:ext cx="7240146" cy="1979265"/>
      </dsp:txXfrm>
    </dsp:sp>
    <dsp:sp modelId="{92D94C2A-C877-4455-BC7A-07D9FF9B255A}">
      <dsp:nvSpPr>
        <dsp:cNvPr id="0" name=""/>
        <dsp:cNvSpPr/>
      </dsp:nvSpPr>
      <dsp:spPr>
        <a:xfrm>
          <a:off x="0" y="1982167"/>
          <a:ext cx="7240146" cy="0"/>
        </a:xfrm>
        <a:prstGeom prst="line">
          <a:avLst/>
        </a:prstGeom>
        <a:solidFill>
          <a:schemeClr val="accent2">
            <a:hueOff val="703457"/>
            <a:satOff val="-4593"/>
            <a:lumOff val="-1079"/>
            <a:alphaOff val="0"/>
          </a:schemeClr>
        </a:solidFill>
        <a:ln w="12700" cap="flat" cmpd="sng" algn="ctr">
          <a:solidFill>
            <a:schemeClr val="accent2">
              <a:hueOff val="703457"/>
              <a:satOff val="-4593"/>
              <a:lumOff val="-107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D4BDC3A-900A-47CA-A341-7C7E096304F2}">
      <dsp:nvSpPr>
        <dsp:cNvPr id="0" name=""/>
        <dsp:cNvSpPr/>
      </dsp:nvSpPr>
      <dsp:spPr>
        <a:xfrm>
          <a:off x="0" y="1982167"/>
          <a:ext cx="7240146" cy="19792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a:t>An important principle in financial markets is that securities with higher risk must</a:t>
          </a:r>
          <a:r>
            <a:rPr lang="tr-TR" sz="2700" kern="1200"/>
            <a:t> </a:t>
          </a:r>
          <a:r>
            <a:rPr lang="en-US" sz="2700" kern="1200"/>
            <a:t>offer a higher expected return to attract investors, while securities with lower risk offer</a:t>
          </a:r>
          <a:r>
            <a:rPr lang="tr-TR" sz="2700" kern="1200"/>
            <a:t>s</a:t>
          </a:r>
          <a:r>
            <a:rPr lang="en-US" sz="2700" kern="1200"/>
            <a:t> a lower return.</a:t>
          </a:r>
        </a:p>
      </dsp:txBody>
      <dsp:txXfrm>
        <a:off x="0" y="1982167"/>
        <a:ext cx="7240146" cy="1979265"/>
      </dsp:txXfrm>
    </dsp:sp>
    <dsp:sp modelId="{EE2AED83-C694-47EA-9E29-211969907E22}">
      <dsp:nvSpPr>
        <dsp:cNvPr id="0" name=""/>
        <dsp:cNvSpPr/>
      </dsp:nvSpPr>
      <dsp:spPr>
        <a:xfrm>
          <a:off x="0" y="3961432"/>
          <a:ext cx="7240146" cy="0"/>
        </a:xfrm>
        <a:prstGeom prst="line">
          <a:avLst/>
        </a:prstGeom>
        <a:solidFill>
          <a:schemeClr val="accent2">
            <a:hueOff val="1406914"/>
            <a:satOff val="-9187"/>
            <a:lumOff val="-2157"/>
            <a:alphaOff val="0"/>
          </a:schemeClr>
        </a:solidFill>
        <a:ln w="12700" cap="flat" cmpd="sng" algn="ctr">
          <a:solidFill>
            <a:schemeClr val="accent2">
              <a:hueOff val="1406914"/>
              <a:satOff val="-9187"/>
              <a:lumOff val="-215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BF27071-B568-4E07-BAD3-DBE98F3537A4}">
      <dsp:nvSpPr>
        <dsp:cNvPr id="0" name=""/>
        <dsp:cNvSpPr/>
      </dsp:nvSpPr>
      <dsp:spPr>
        <a:xfrm>
          <a:off x="0" y="3961432"/>
          <a:ext cx="7240146" cy="19792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tr-TR" sz="2700" kern="1200" dirty="0" err="1"/>
            <a:t>Thus</a:t>
          </a:r>
          <a:r>
            <a:rPr lang="tr-TR" sz="2700" kern="1200" dirty="0"/>
            <a:t> </a:t>
          </a:r>
          <a:r>
            <a:rPr lang="tr-TR" sz="2700" kern="1200" dirty="0" err="1"/>
            <a:t>the</a:t>
          </a:r>
          <a:r>
            <a:rPr lang="tr-TR" sz="2700" kern="1200" dirty="0"/>
            <a:t> </a:t>
          </a:r>
          <a:r>
            <a:rPr lang="tr-TR" sz="2700" kern="1200" dirty="0" err="1"/>
            <a:t>answer</a:t>
          </a:r>
          <a:r>
            <a:rPr lang="tr-TR" sz="2700" kern="1200" dirty="0"/>
            <a:t> of </a:t>
          </a:r>
          <a:r>
            <a:rPr lang="tr-TR" sz="2700" kern="1200" dirty="0" err="1"/>
            <a:t>the</a:t>
          </a:r>
          <a:r>
            <a:rPr lang="tr-TR" sz="2700" kern="1200" dirty="0"/>
            <a:t> </a:t>
          </a:r>
          <a:r>
            <a:rPr lang="tr-TR" sz="2700" kern="1200" dirty="0" err="1"/>
            <a:t>question</a:t>
          </a:r>
          <a:r>
            <a:rPr lang="tr-TR" sz="2700" kern="1200" dirty="0"/>
            <a:t> is </a:t>
          </a:r>
          <a:r>
            <a:rPr lang="tr-TR" sz="2700" kern="1200" dirty="0" err="1"/>
            <a:t>that</a:t>
          </a:r>
          <a:r>
            <a:rPr lang="tr-TR" sz="2700" kern="1200" dirty="0"/>
            <a:t> risk is not </a:t>
          </a:r>
          <a:r>
            <a:rPr lang="tr-TR" sz="2700" kern="1200" dirty="0" err="1"/>
            <a:t>bad</a:t>
          </a:r>
          <a:r>
            <a:rPr lang="tr-TR" sz="2700" kern="1200" dirty="0"/>
            <a:t>, it is an </a:t>
          </a:r>
          <a:r>
            <a:rPr lang="tr-TR" sz="2700" kern="1200" dirty="0" err="1"/>
            <a:t>opportunity</a:t>
          </a:r>
          <a:r>
            <a:rPr lang="tr-TR" sz="2700" kern="1200" dirty="0"/>
            <a:t>. </a:t>
          </a:r>
          <a:endParaRPr lang="en-US" sz="2700" kern="1200" dirty="0"/>
        </a:p>
      </dsp:txBody>
      <dsp:txXfrm>
        <a:off x="0" y="3961432"/>
        <a:ext cx="7240146" cy="197926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24A4B2-3EED-403A-AFBB-A1FACD6E6028}">
      <dsp:nvSpPr>
        <dsp:cNvPr id="0" name=""/>
        <dsp:cNvSpPr/>
      </dsp:nvSpPr>
      <dsp:spPr>
        <a:xfrm>
          <a:off x="0" y="1200839"/>
          <a:ext cx="5623795" cy="8064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89A088A-05AE-4679-9028-AB26B223D745}">
      <dsp:nvSpPr>
        <dsp:cNvPr id="0" name=""/>
        <dsp:cNvSpPr/>
      </dsp:nvSpPr>
      <dsp:spPr>
        <a:xfrm>
          <a:off x="281189" y="728519"/>
          <a:ext cx="3936657" cy="94464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796" tIns="0" rIns="148796" bIns="0" numCol="1" spcCol="1270" anchor="ctr" anchorCtr="0">
          <a:noAutofit/>
        </a:bodyPr>
        <a:lstStyle/>
        <a:p>
          <a:pPr marL="0" lvl="0" indent="0" algn="l" defTabSz="1422400">
            <a:lnSpc>
              <a:spcPct val="90000"/>
            </a:lnSpc>
            <a:spcBef>
              <a:spcPct val="0"/>
            </a:spcBef>
            <a:spcAft>
              <a:spcPct val="35000"/>
            </a:spcAft>
            <a:buNone/>
          </a:pPr>
          <a:r>
            <a:rPr lang="tr-TR" sz="3200" kern="1200"/>
            <a:t>Risk-Averse Investor</a:t>
          </a:r>
          <a:endParaRPr lang="en-US" sz="3200" kern="1200"/>
        </a:p>
      </dsp:txBody>
      <dsp:txXfrm>
        <a:off x="327303" y="774633"/>
        <a:ext cx="3844429" cy="852412"/>
      </dsp:txXfrm>
    </dsp:sp>
    <dsp:sp modelId="{CB4A3D8A-FCDE-48D0-82D1-00F0765D33D0}">
      <dsp:nvSpPr>
        <dsp:cNvPr id="0" name=""/>
        <dsp:cNvSpPr/>
      </dsp:nvSpPr>
      <dsp:spPr>
        <a:xfrm>
          <a:off x="0" y="2652359"/>
          <a:ext cx="5623795" cy="806400"/>
        </a:xfrm>
        <a:prstGeom prst="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78335CC-27C8-4772-BFBF-582BD2AEEA5B}">
      <dsp:nvSpPr>
        <dsp:cNvPr id="0" name=""/>
        <dsp:cNvSpPr/>
      </dsp:nvSpPr>
      <dsp:spPr>
        <a:xfrm>
          <a:off x="281189" y="2180039"/>
          <a:ext cx="3936657" cy="94464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796" tIns="0" rIns="148796" bIns="0" numCol="1" spcCol="1270" anchor="ctr" anchorCtr="0">
          <a:noAutofit/>
        </a:bodyPr>
        <a:lstStyle/>
        <a:p>
          <a:pPr marL="0" lvl="0" indent="0" algn="l" defTabSz="1422400">
            <a:lnSpc>
              <a:spcPct val="90000"/>
            </a:lnSpc>
            <a:spcBef>
              <a:spcPct val="0"/>
            </a:spcBef>
            <a:spcAft>
              <a:spcPct val="35000"/>
            </a:spcAft>
            <a:buNone/>
          </a:pPr>
          <a:r>
            <a:rPr lang="tr-TR" sz="3200" kern="1200"/>
            <a:t>Risk-Seeking Investor</a:t>
          </a:r>
          <a:endParaRPr lang="en-US" sz="3200" kern="1200"/>
        </a:p>
      </dsp:txBody>
      <dsp:txXfrm>
        <a:off x="327303" y="2226153"/>
        <a:ext cx="3844429" cy="852412"/>
      </dsp:txXfrm>
    </dsp:sp>
    <dsp:sp modelId="{FE0F6DF3-ECD2-4E2F-B23D-6A8A9D5A016B}">
      <dsp:nvSpPr>
        <dsp:cNvPr id="0" name=""/>
        <dsp:cNvSpPr/>
      </dsp:nvSpPr>
      <dsp:spPr>
        <a:xfrm>
          <a:off x="0" y="4103879"/>
          <a:ext cx="5623795" cy="8064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245632C-F9EA-45EC-814C-7B88D2345F8B}">
      <dsp:nvSpPr>
        <dsp:cNvPr id="0" name=""/>
        <dsp:cNvSpPr/>
      </dsp:nvSpPr>
      <dsp:spPr>
        <a:xfrm>
          <a:off x="281189" y="3631559"/>
          <a:ext cx="3936657" cy="94464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796" tIns="0" rIns="148796" bIns="0" numCol="1" spcCol="1270" anchor="ctr" anchorCtr="0">
          <a:noAutofit/>
        </a:bodyPr>
        <a:lstStyle/>
        <a:p>
          <a:pPr marL="0" lvl="0" indent="0" algn="l" defTabSz="1422400">
            <a:lnSpc>
              <a:spcPct val="90000"/>
            </a:lnSpc>
            <a:spcBef>
              <a:spcPct val="0"/>
            </a:spcBef>
            <a:spcAft>
              <a:spcPct val="35000"/>
            </a:spcAft>
            <a:buNone/>
          </a:pPr>
          <a:r>
            <a:rPr lang="tr-TR" sz="3200" kern="1200"/>
            <a:t>Risk-Neutral Investor</a:t>
          </a:r>
          <a:endParaRPr lang="en-US" sz="3200" kern="1200"/>
        </a:p>
      </dsp:txBody>
      <dsp:txXfrm>
        <a:off x="327303" y="3677673"/>
        <a:ext cx="3844429" cy="85241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 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66974A-E0BB-4660-8678-048A09F78061}" type="datetimeFigureOut">
              <a:rPr lang="en-US" smtClean="0"/>
              <a:t>12/12/2024</a:t>
            </a:fld>
            <a:endParaRPr lang="en-US"/>
          </a:p>
        </p:txBody>
      </p:sp>
      <p:sp>
        <p:nvSpPr>
          <p:cNvPr id="4" name="Slayt Resmi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a:p>
        </p:txBody>
      </p:sp>
      <p:sp>
        <p:nvSpPr>
          <p:cNvPr id="6" name="Alt 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E92644-12EF-4C74-9A1C-D2B20EB3E2B5}" type="slidenum">
              <a:rPr lang="en-US" smtClean="0"/>
              <a:t>‹#›</a:t>
            </a:fld>
            <a:endParaRPr lang="en-US"/>
          </a:p>
        </p:txBody>
      </p:sp>
    </p:spTree>
    <p:extLst>
      <p:ext uri="{BB962C8B-B14F-4D97-AF65-F5344CB8AC3E}">
        <p14:creationId xmlns:p14="http://schemas.microsoft.com/office/powerpoint/2010/main" val="16721483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674CB-3709-4ACF-BB61-29ADEA3D41BE}"/>
              </a:ext>
            </a:extLst>
          </p:cNvPr>
          <p:cNvSpPr>
            <a:spLocks noGrp="1"/>
          </p:cNvSpPr>
          <p:nvPr>
            <p:ph type="ctrTitle"/>
          </p:nvPr>
        </p:nvSpPr>
        <p:spPr>
          <a:xfrm>
            <a:off x="1524000" y="1033272"/>
            <a:ext cx="9144000" cy="2478024"/>
          </a:xfrm>
        </p:spPr>
        <p:txBody>
          <a:bodyPr lIns="0" tIns="0" rIns="0" bIns="0" anchor="b">
            <a:noAutofit/>
          </a:bodyPr>
          <a:lstStyle>
            <a:lvl1pPr algn="ctr">
              <a:defRPr sz="4000" spc="750" baseline="0"/>
            </a:lvl1pPr>
          </a:lstStyle>
          <a:p>
            <a:r>
              <a:rPr lang="en-US" dirty="0"/>
              <a:t>Click to edit Master title style</a:t>
            </a:r>
          </a:p>
        </p:txBody>
      </p:sp>
      <p:sp>
        <p:nvSpPr>
          <p:cNvPr id="3" name="Subtitle 2">
            <a:extLst>
              <a:ext uri="{FF2B5EF4-FFF2-40B4-BE49-F238E27FC236}">
                <a16:creationId xmlns:a16="http://schemas.microsoft.com/office/drawing/2014/main" id="{E06DA6BE-9B64-48FC-92D1-EF0D426A3974}"/>
              </a:ext>
            </a:extLst>
          </p:cNvPr>
          <p:cNvSpPr>
            <a:spLocks noGrp="1"/>
          </p:cNvSpPr>
          <p:nvPr>
            <p:ph type="subTitle" idx="1"/>
          </p:nvPr>
        </p:nvSpPr>
        <p:spPr>
          <a:xfrm>
            <a:off x="1524000" y="3822192"/>
            <a:ext cx="9144000" cy="1435608"/>
          </a:xfrm>
        </p:spPr>
        <p:txBody>
          <a:bodyPr lIns="0" tIns="0" rIns="0" bIns="0">
            <a:normAutofit/>
          </a:bodyPr>
          <a:lstStyle>
            <a:lvl1pPr marL="0" indent="0" algn="ctr">
              <a:lnSpc>
                <a:spcPct val="150000"/>
              </a:lnSpc>
              <a:buNone/>
              <a:defRPr sz="1600" cap="all" spc="600"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B083AE59-8E21-449F-86DA-5BE297010864}"/>
              </a:ext>
            </a:extLst>
          </p:cNvPr>
          <p:cNvSpPr>
            <a:spLocks noGrp="1"/>
          </p:cNvSpPr>
          <p:nvPr>
            <p:ph type="dt" sz="half" idx="10"/>
          </p:nvPr>
        </p:nvSpPr>
        <p:spPr/>
        <p:txBody>
          <a:bodyPr/>
          <a:lstStyle/>
          <a:p>
            <a:fld id="{655A5808-3B61-48CC-92EF-85AC2E0DFA56}" type="datetime2">
              <a:rPr lang="en-US" smtClean="0"/>
              <a:t>Thursday, December 12, 2024</a:t>
            </a:fld>
            <a:endParaRPr lang="en-US"/>
          </a:p>
        </p:txBody>
      </p:sp>
      <p:sp>
        <p:nvSpPr>
          <p:cNvPr id="5" name="Footer Placeholder 4">
            <a:extLst>
              <a:ext uri="{FF2B5EF4-FFF2-40B4-BE49-F238E27FC236}">
                <a16:creationId xmlns:a16="http://schemas.microsoft.com/office/drawing/2014/main" id="{4E8CCD60-9970-49FD-8254-21154BAA1E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C0A488-07A7-42F9-B1DF-68545B75417D}"/>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3032912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DC3B6-2D75-4EC4-9120-88DCE0EA61A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74B06CB-A0FE-4499-B674-90C8C281A55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7FD700-765A-4DE6-A8EC-9D9D92FCBB42}"/>
              </a:ext>
            </a:extLst>
          </p:cNvPr>
          <p:cNvSpPr>
            <a:spLocks noGrp="1"/>
          </p:cNvSpPr>
          <p:nvPr>
            <p:ph type="dt" sz="half" idx="10"/>
          </p:nvPr>
        </p:nvSpPr>
        <p:spPr/>
        <p:txBody>
          <a:bodyPr/>
          <a:lstStyle/>
          <a:p>
            <a:fld id="{735E98AF-4574-4509-BF7A-519ACD5BF826}" type="datetime2">
              <a:rPr lang="en-US" smtClean="0"/>
              <a:t>Thursday, December 12, 2024</a:t>
            </a:fld>
            <a:endParaRPr lang="en-US"/>
          </a:p>
        </p:txBody>
      </p:sp>
      <p:sp>
        <p:nvSpPr>
          <p:cNvPr id="5" name="Footer Placeholder 4">
            <a:extLst>
              <a:ext uri="{FF2B5EF4-FFF2-40B4-BE49-F238E27FC236}">
                <a16:creationId xmlns:a16="http://schemas.microsoft.com/office/drawing/2014/main" id="{0C4664EC-C4B1-4D14-9ED3-14C6CCBFFC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DF5526-E518-4133-9F44-D812576C1092}"/>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20080697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F62998-15B1-4CA8-8C60-7801001F8060}"/>
              </a:ext>
            </a:extLst>
          </p:cNvPr>
          <p:cNvSpPr>
            <a:spLocks noGrp="1"/>
          </p:cNvSpPr>
          <p:nvPr>
            <p:ph type="title" orient="vert"/>
          </p:nvPr>
        </p:nvSpPr>
        <p:spPr>
          <a:xfrm>
            <a:off x="8724900" y="838899"/>
            <a:ext cx="2628900" cy="4849301"/>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111AE278-0885-4594-AB09-120344C7D882}"/>
              </a:ext>
            </a:extLst>
          </p:cNvPr>
          <p:cNvSpPr>
            <a:spLocks noGrp="1"/>
          </p:cNvSpPr>
          <p:nvPr>
            <p:ph type="body" orient="vert" idx="1"/>
          </p:nvPr>
        </p:nvSpPr>
        <p:spPr>
          <a:xfrm>
            <a:off x="849235" y="838900"/>
            <a:ext cx="7723265" cy="4849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5B850CC-FB43-4988-8D4E-9C54C20185B4}"/>
              </a:ext>
            </a:extLst>
          </p:cNvPr>
          <p:cNvSpPr>
            <a:spLocks noGrp="1"/>
          </p:cNvSpPr>
          <p:nvPr>
            <p:ph type="dt" sz="half" idx="10"/>
          </p:nvPr>
        </p:nvSpPr>
        <p:spPr/>
        <p:txBody>
          <a:bodyPr/>
          <a:lstStyle/>
          <a:p>
            <a:fld id="{93DD97D4-9636-490F-85D0-E926C2B6F3B1}" type="datetime2">
              <a:rPr lang="en-US" smtClean="0"/>
              <a:t>Thursday, December 12, 2024</a:t>
            </a:fld>
            <a:endParaRPr lang="en-US"/>
          </a:p>
        </p:txBody>
      </p:sp>
      <p:sp>
        <p:nvSpPr>
          <p:cNvPr id="5" name="Footer Placeholder 4">
            <a:extLst>
              <a:ext uri="{FF2B5EF4-FFF2-40B4-BE49-F238E27FC236}">
                <a16:creationId xmlns:a16="http://schemas.microsoft.com/office/drawing/2014/main" id="{47A70300-3853-4FB4-A084-CF6E5CF2BD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DBAFB0-25AA-4B69-8418-418F47A92700}"/>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2416823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E0F35-0AE7-48AB-9005-F1DB4BD0B473}"/>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4DDD4022-C31F-4C4C-B5BF-5F9730C08A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A45EE9-11D3-436C-9D73-1AA6CCDB165F}"/>
              </a:ext>
            </a:extLst>
          </p:cNvPr>
          <p:cNvSpPr>
            <a:spLocks noGrp="1"/>
          </p:cNvSpPr>
          <p:nvPr>
            <p:ph type="dt" sz="half" idx="10"/>
          </p:nvPr>
        </p:nvSpPr>
        <p:spPr/>
        <p:txBody>
          <a:bodyPr/>
          <a:lstStyle/>
          <a:p>
            <a:fld id="{2F3AF3C6-0FD4-4939-991C-00DDE5C56815}" type="datetime2">
              <a:rPr lang="en-US" smtClean="0"/>
              <a:t>Thursday, December 12, 2024</a:t>
            </a:fld>
            <a:endParaRPr lang="en-US"/>
          </a:p>
        </p:txBody>
      </p:sp>
      <p:sp>
        <p:nvSpPr>
          <p:cNvPr id="5" name="Footer Placeholder 4">
            <a:extLst>
              <a:ext uri="{FF2B5EF4-FFF2-40B4-BE49-F238E27FC236}">
                <a16:creationId xmlns:a16="http://schemas.microsoft.com/office/drawing/2014/main" id="{92817DCF-881F-4956-81AE-A6D27A88F4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265F17-AD75-4B7E-970D-5D4DBD5D170C}"/>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3806032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C12CB-05D8-4D62-BDC5-812DB6DD04CD}"/>
              </a:ext>
            </a:extLst>
          </p:cNvPr>
          <p:cNvSpPr>
            <a:spLocks noGrp="1"/>
          </p:cNvSpPr>
          <p:nvPr>
            <p:ph type="title"/>
          </p:nvPr>
        </p:nvSpPr>
        <p:spPr>
          <a:xfrm>
            <a:off x="1371600" y="1709738"/>
            <a:ext cx="9966960" cy="2852737"/>
          </a:xfrm>
        </p:spPr>
        <p:txBody>
          <a:bodyPr anchor="b">
            <a:normAutofit/>
          </a:bodyPr>
          <a:lstStyle>
            <a:lvl1pPr>
              <a:lnSpc>
                <a:spcPct val="100000"/>
              </a:lnSpc>
              <a:defRPr sz="4400" spc="750" baseline="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C52F020-8516-4B9E-B455-5731ED6C9E9E}"/>
              </a:ext>
            </a:extLst>
          </p:cNvPr>
          <p:cNvSpPr>
            <a:spLocks noGrp="1"/>
          </p:cNvSpPr>
          <p:nvPr>
            <p:ph type="body" idx="1"/>
          </p:nvPr>
        </p:nvSpPr>
        <p:spPr>
          <a:xfrm>
            <a:off x="1371600" y="4974336"/>
            <a:ext cx="9966961" cy="1115568"/>
          </a:xfrm>
        </p:spPr>
        <p:txBody>
          <a:bodyPr>
            <a:normAutofit/>
          </a:bodyPr>
          <a:lstStyle>
            <a:lvl1pPr marL="0" indent="0">
              <a:buNone/>
              <a:defRPr sz="1600" cap="all" spc="6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C822993-6E28-44BB-B983-095B476B801A}"/>
              </a:ext>
            </a:extLst>
          </p:cNvPr>
          <p:cNvSpPr>
            <a:spLocks noGrp="1"/>
          </p:cNvSpPr>
          <p:nvPr>
            <p:ph type="dt" sz="half" idx="10"/>
          </p:nvPr>
        </p:nvSpPr>
        <p:spPr/>
        <p:txBody>
          <a:bodyPr/>
          <a:lstStyle/>
          <a:p>
            <a:fld id="{86807482-8128-47C6-A8DD-6452B0291CFF}" type="datetime2">
              <a:rPr lang="en-US" smtClean="0"/>
              <a:t>Thursday, December 12, 2024</a:t>
            </a:fld>
            <a:endParaRPr lang="en-US"/>
          </a:p>
        </p:txBody>
      </p:sp>
      <p:sp>
        <p:nvSpPr>
          <p:cNvPr id="5" name="Footer Placeholder 4">
            <a:extLst>
              <a:ext uri="{FF2B5EF4-FFF2-40B4-BE49-F238E27FC236}">
                <a16:creationId xmlns:a16="http://schemas.microsoft.com/office/drawing/2014/main" id="{FC909971-06C9-462B-81D9-BEF24C708A1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9A076D-47C1-49CD-9A8B-956DB3FC31F7}"/>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10946807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28DFBD-F5ED-455C-8AD0-97476A55E3D5}"/>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C30E58C-F463-4D52-9225-9410133113A4}"/>
              </a:ext>
            </a:extLst>
          </p:cNvPr>
          <p:cNvSpPr>
            <a:spLocks noGrp="1"/>
          </p:cNvSpPr>
          <p:nvPr>
            <p:ph sz="half" idx="1"/>
          </p:nvPr>
        </p:nvSpPr>
        <p:spPr>
          <a:xfrm>
            <a:off x="1371600" y="2112264"/>
            <a:ext cx="4846320" cy="39593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6AF7BDB4-97FA-485D-A557-6F96692BAC9E}"/>
              </a:ext>
            </a:extLst>
          </p:cNvPr>
          <p:cNvSpPr>
            <a:spLocks noGrp="1"/>
          </p:cNvSpPr>
          <p:nvPr>
            <p:ph sz="half" idx="2"/>
          </p:nvPr>
        </p:nvSpPr>
        <p:spPr>
          <a:xfrm>
            <a:off x="6766560" y="2112265"/>
            <a:ext cx="4846320" cy="39593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68C50007-C799-4117-8ACD-5EE980E63F17}"/>
              </a:ext>
            </a:extLst>
          </p:cNvPr>
          <p:cNvSpPr>
            <a:spLocks noGrp="1"/>
          </p:cNvSpPr>
          <p:nvPr>
            <p:ph type="dt" sz="half" idx="10"/>
          </p:nvPr>
        </p:nvSpPr>
        <p:spPr/>
        <p:txBody>
          <a:bodyPr/>
          <a:lstStyle/>
          <a:p>
            <a:fld id="{37903F25-275E-41DE-BE3B-EBF0DB49F9B1}" type="datetime2">
              <a:rPr lang="en-US" smtClean="0"/>
              <a:t>Thursday, December 12, 2024</a:t>
            </a:fld>
            <a:endParaRPr lang="en-US"/>
          </a:p>
        </p:txBody>
      </p:sp>
      <p:sp>
        <p:nvSpPr>
          <p:cNvPr id="6" name="Footer Placeholder 5">
            <a:extLst>
              <a:ext uri="{FF2B5EF4-FFF2-40B4-BE49-F238E27FC236}">
                <a16:creationId xmlns:a16="http://schemas.microsoft.com/office/drawing/2014/main" id="{F24E8968-6BAD-4D5A-BF1D-911C7A39C1C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99D8C08-BF20-4D5E-9004-0C075C36D8A4}"/>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1169500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2036E0D-26A5-455A-A8BD-70DA8BC03EB2}"/>
              </a:ext>
            </a:extLst>
          </p:cNvPr>
          <p:cNvSpPr>
            <a:spLocks noGrp="1"/>
          </p:cNvSpPr>
          <p:nvPr>
            <p:ph type="body" idx="1"/>
          </p:nvPr>
        </p:nvSpPr>
        <p:spPr>
          <a:xfrm>
            <a:off x="1371600" y="2112264"/>
            <a:ext cx="484107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7FD4EA0-094D-4056-9032-BFB44B40896B}"/>
              </a:ext>
            </a:extLst>
          </p:cNvPr>
          <p:cNvSpPr>
            <a:spLocks noGrp="1"/>
          </p:cNvSpPr>
          <p:nvPr>
            <p:ph sz="half" idx="2"/>
          </p:nvPr>
        </p:nvSpPr>
        <p:spPr>
          <a:xfrm>
            <a:off x="1371600" y="3018472"/>
            <a:ext cx="4841076" cy="31048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5FC0CCE8-718F-4620-8B4A-C60EEA7B884D}"/>
              </a:ext>
            </a:extLst>
          </p:cNvPr>
          <p:cNvSpPr>
            <a:spLocks noGrp="1"/>
          </p:cNvSpPr>
          <p:nvPr>
            <p:ph type="body" sz="quarter" idx="3"/>
          </p:nvPr>
        </p:nvSpPr>
        <p:spPr>
          <a:xfrm>
            <a:off x="6766560" y="2112264"/>
            <a:ext cx="484632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6CE86DF-0069-4D31-BDD3-A9A2F9B7B468}"/>
              </a:ext>
            </a:extLst>
          </p:cNvPr>
          <p:cNvSpPr>
            <a:spLocks noGrp="1"/>
          </p:cNvSpPr>
          <p:nvPr>
            <p:ph sz="quarter" idx="4"/>
          </p:nvPr>
        </p:nvSpPr>
        <p:spPr>
          <a:xfrm>
            <a:off x="6766560" y="3018471"/>
            <a:ext cx="4841076" cy="31048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1A5ED06-FE54-4B86-A8D4-07D0EB08C3AB}"/>
              </a:ext>
            </a:extLst>
          </p:cNvPr>
          <p:cNvSpPr>
            <a:spLocks noGrp="1"/>
          </p:cNvSpPr>
          <p:nvPr>
            <p:ph type="dt" sz="half" idx="10"/>
          </p:nvPr>
        </p:nvSpPr>
        <p:spPr/>
        <p:txBody>
          <a:bodyPr/>
          <a:lstStyle/>
          <a:p>
            <a:fld id="{EE475572-4A44-4171-84AA-64D42C8050A6}" type="datetime2">
              <a:rPr lang="en-US" smtClean="0"/>
              <a:t>Thursday, December 12, 2024</a:t>
            </a:fld>
            <a:endParaRPr lang="en-US"/>
          </a:p>
        </p:txBody>
      </p:sp>
      <p:sp>
        <p:nvSpPr>
          <p:cNvPr id="8" name="Footer Placeholder 7">
            <a:extLst>
              <a:ext uri="{FF2B5EF4-FFF2-40B4-BE49-F238E27FC236}">
                <a16:creationId xmlns:a16="http://schemas.microsoft.com/office/drawing/2014/main" id="{CE9EC6C3-0950-4AFE-936A-9AB5D227844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784B1D1-BE0C-48F4-BC74-90675A0F07CF}"/>
              </a:ext>
            </a:extLst>
          </p:cNvPr>
          <p:cNvSpPr>
            <a:spLocks noGrp="1"/>
          </p:cNvSpPr>
          <p:nvPr>
            <p:ph type="sldNum" sz="quarter" idx="12"/>
          </p:nvPr>
        </p:nvSpPr>
        <p:spPr/>
        <p:txBody>
          <a:bodyPr/>
          <a:lstStyle/>
          <a:p>
            <a:fld id="{C01389E6-C847-4AD0-B56D-D205B2EAB1EE}" type="slidenum">
              <a:rPr lang="en-US" smtClean="0"/>
              <a:t>‹#›</a:t>
            </a:fld>
            <a:endParaRPr lang="en-US"/>
          </a:p>
        </p:txBody>
      </p:sp>
      <p:sp>
        <p:nvSpPr>
          <p:cNvPr id="10" name="Title 9">
            <a:extLst>
              <a:ext uri="{FF2B5EF4-FFF2-40B4-BE49-F238E27FC236}">
                <a16:creationId xmlns:a16="http://schemas.microsoft.com/office/drawing/2014/main" id="{2D453288-3D76-40C1-BE00-223AB28F13DF}"/>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216593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B1716-24B0-42CD-95B6-843092597B2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9E3617E-4B11-481F-AC6E-00031790294A}"/>
              </a:ext>
            </a:extLst>
          </p:cNvPr>
          <p:cNvSpPr>
            <a:spLocks noGrp="1"/>
          </p:cNvSpPr>
          <p:nvPr>
            <p:ph type="dt" sz="half" idx="10"/>
          </p:nvPr>
        </p:nvSpPr>
        <p:spPr/>
        <p:txBody>
          <a:bodyPr/>
          <a:lstStyle/>
          <a:p>
            <a:fld id="{C4C1612E-528E-4FD5-9E9E-E15F1108F171}" type="datetime2">
              <a:rPr lang="en-US" smtClean="0"/>
              <a:t>Thursday, December 12, 2024</a:t>
            </a:fld>
            <a:endParaRPr lang="en-US"/>
          </a:p>
        </p:txBody>
      </p:sp>
      <p:sp>
        <p:nvSpPr>
          <p:cNvPr id="4" name="Footer Placeholder 3">
            <a:extLst>
              <a:ext uri="{FF2B5EF4-FFF2-40B4-BE49-F238E27FC236}">
                <a16:creationId xmlns:a16="http://schemas.microsoft.com/office/drawing/2014/main" id="{F6BF19CC-06D3-40E9-81B5-63B457B220C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AEFC312-3AA5-46F7-B701-3D9327A68DB7}"/>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32798611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8C9E28E-1389-47AF-B3EB-22571417ACBE}"/>
              </a:ext>
            </a:extLst>
          </p:cNvPr>
          <p:cNvSpPr>
            <a:spLocks noGrp="1"/>
          </p:cNvSpPr>
          <p:nvPr>
            <p:ph type="dt" sz="half" idx="10"/>
          </p:nvPr>
        </p:nvSpPr>
        <p:spPr/>
        <p:txBody>
          <a:bodyPr/>
          <a:lstStyle/>
          <a:p>
            <a:fld id="{D4F6D862-A06D-436F-A92E-EBAAD50B6E50}" type="datetime2">
              <a:rPr lang="en-US" smtClean="0"/>
              <a:t>Thursday, December 12, 2024</a:t>
            </a:fld>
            <a:endParaRPr lang="en-US"/>
          </a:p>
        </p:txBody>
      </p:sp>
      <p:sp>
        <p:nvSpPr>
          <p:cNvPr id="3" name="Footer Placeholder 2">
            <a:extLst>
              <a:ext uri="{FF2B5EF4-FFF2-40B4-BE49-F238E27FC236}">
                <a16:creationId xmlns:a16="http://schemas.microsoft.com/office/drawing/2014/main" id="{BFCF6B08-1984-4F7C-9F6E-A4F47BDBA21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771B3C5-CEC7-427F-931C-1318C421BEF9}"/>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5994975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EB55F-536E-4547-A5D2-0483FC3684CD}"/>
              </a:ext>
            </a:extLst>
          </p:cNvPr>
          <p:cNvSpPr>
            <a:spLocks noGrp="1"/>
          </p:cNvSpPr>
          <p:nvPr>
            <p:ph type="title"/>
          </p:nvPr>
        </p:nvSpPr>
        <p:spPr>
          <a:xfrm>
            <a:off x="1371600" y="987425"/>
            <a:ext cx="3932237" cy="1894511"/>
          </a:xfrm>
        </p:spPr>
        <p:txBody>
          <a:bodyPr anchor="b"/>
          <a:lstStyle>
            <a:lvl1pPr>
              <a:lnSpc>
                <a:spcPct val="100000"/>
              </a:lnSpc>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D717D3C-533B-4EA9-886B-FAE59956C74C}"/>
              </a:ext>
            </a:extLst>
          </p:cNvPr>
          <p:cNvSpPr>
            <a:spLocks noGrp="1"/>
          </p:cNvSpPr>
          <p:nvPr>
            <p:ph idx="1"/>
          </p:nvPr>
        </p:nvSpPr>
        <p:spPr>
          <a:xfrm>
            <a:off x="5650992" y="987425"/>
            <a:ext cx="5687568" cy="4873625"/>
          </a:xfrm>
        </p:spPr>
        <p:txBody>
          <a:bodyPr>
            <a:normAutofit/>
          </a:bodyPr>
          <a:lstStyle>
            <a:lvl1pPr>
              <a:defRPr sz="20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2419D2E1-4B17-4608-961E-2C4719855E89}"/>
              </a:ext>
            </a:extLst>
          </p:cNvPr>
          <p:cNvSpPr>
            <a:spLocks noGrp="1"/>
          </p:cNvSpPr>
          <p:nvPr>
            <p:ph type="body" sz="half" idx="2"/>
          </p:nvPr>
        </p:nvSpPr>
        <p:spPr>
          <a:xfrm>
            <a:off x="1371600" y="3058510"/>
            <a:ext cx="3932237" cy="28025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75A3535-184C-438C-AE91-9C42B7C5AFB6}"/>
              </a:ext>
            </a:extLst>
          </p:cNvPr>
          <p:cNvSpPr>
            <a:spLocks noGrp="1"/>
          </p:cNvSpPr>
          <p:nvPr>
            <p:ph type="dt" sz="half" idx="10"/>
          </p:nvPr>
        </p:nvSpPr>
        <p:spPr/>
        <p:txBody>
          <a:bodyPr/>
          <a:lstStyle/>
          <a:p>
            <a:fld id="{B73E0B7D-2260-4809-8F0A-9E5F3E24F169}" type="datetime2">
              <a:rPr lang="en-US" smtClean="0"/>
              <a:t>Thursday, December 12, 2024</a:t>
            </a:fld>
            <a:endParaRPr lang="en-US"/>
          </a:p>
        </p:txBody>
      </p:sp>
      <p:sp>
        <p:nvSpPr>
          <p:cNvPr id="6" name="Footer Placeholder 5">
            <a:extLst>
              <a:ext uri="{FF2B5EF4-FFF2-40B4-BE49-F238E27FC236}">
                <a16:creationId xmlns:a16="http://schemas.microsoft.com/office/drawing/2014/main" id="{0DF6DBC3-4A58-42BA-9B55-A9A72510374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D4E6563-0AB6-4038-A12B-A259552DB66C}"/>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1107782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702C5-1E3B-4C62-A538-59BB572864A0}"/>
              </a:ext>
            </a:extLst>
          </p:cNvPr>
          <p:cNvSpPr>
            <a:spLocks noGrp="1"/>
          </p:cNvSpPr>
          <p:nvPr>
            <p:ph type="title"/>
          </p:nvPr>
        </p:nvSpPr>
        <p:spPr>
          <a:xfrm>
            <a:off x="1371600" y="987552"/>
            <a:ext cx="3932237" cy="1892808"/>
          </a:xfrm>
        </p:spPr>
        <p:txBody>
          <a:bodyPr anchor="b"/>
          <a:lstStyle>
            <a:lvl1pPr>
              <a:defRPr sz="3200" baseline="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6E2CF574-95CE-4E60-B2CF-3B5B4F33A767}"/>
              </a:ext>
            </a:extLst>
          </p:cNvPr>
          <p:cNvSpPr>
            <a:spLocks noGrp="1"/>
          </p:cNvSpPr>
          <p:nvPr>
            <p:ph type="pic" idx="1"/>
          </p:nvPr>
        </p:nvSpPr>
        <p:spPr>
          <a:xfrm>
            <a:off x="5505319" y="987425"/>
            <a:ext cx="5833242"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6D039F7C-C735-4356-8B04-89E19047950C}"/>
              </a:ext>
            </a:extLst>
          </p:cNvPr>
          <p:cNvSpPr>
            <a:spLocks noGrp="1"/>
          </p:cNvSpPr>
          <p:nvPr>
            <p:ph type="body" sz="half" idx="2"/>
          </p:nvPr>
        </p:nvSpPr>
        <p:spPr>
          <a:xfrm>
            <a:off x="1371600" y="3033286"/>
            <a:ext cx="3932237" cy="283570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E706DF-52A3-4F34-9BF5-E1ACD5D54283}"/>
              </a:ext>
            </a:extLst>
          </p:cNvPr>
          <p:cNvSpPr>
            <a:spLocks noGrp="1"/>
          </p:cNvSpPr>
          <p:nvPr>
            <p:ph type="dt" sz="half" idx="10"/>
          </p:nvPr>
        </p:nvSpPr>
        <p:spPr/>
        <p:txBody>
          <a:bodyPr/>
          <a:lstStyle/>
          <a:p>
            <a:fld id="{3C8E4735-C637-46A3-94EB-AB3AC4188D2F}" type="datetime2">
              <a:rPr lang="en-US" smtClean="0"/>
              <a:t>Thursday, December 12, 2024</a:t>
            </a:fld>
            <a:endParaRPr lang="en-US"/>
          </a:p>
        </p:txBody>
      </p:sp>
      <p:sp>
        <p:nvSpPr>
          <p:cNvPr id="6" name="Footer Placeholder 5">
            <a:extLst>
              <a:ext uri="{FF2B5EF4-FFF2-40B4-BE49-F238E27FC236}">
                <a16:creationId xmlns:a16="http://schemas.microsoft.com/office/drawing/2014/main" id="{BFB25E53-E72E-4110-BB6B-3477F56C308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3686F8F-3D62-4CEC-AD9A-B70848E6A81C}"/>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998825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CF2F3BB-127D-44BC-A8EF-A8BB5F5911CA}"/>
              </a:ext>
            </a:extLst>
          </p:cNvPr>
          <p:cNvSpPr/>
          <p:nvPr/>
        </p:nvSpPr>
        <p:spPr>
          <a:xfrm rot="10800000" flipH="1">
            <a:off x="0" y="6401226"/>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10D1F30-F118-4A1F-A48F-7E5706959F64}"/>
              </a:ext>
            </a:extLst>
          </p:cNvPr>
          <p:cNvSpPr/>
          <p:nvPr/>
        </p:nvSpPr>
        <p:spPr>
          <a:xfrm flipH="1">
            <a:off x="4038602" y="6401228"/>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17AE890C-17CE-44C0-BDED-BA68F92A845D}"/>
              </a:ext>
            </a:extLst>
          </p:cNvPr>
          <p:cNvSpPr>
            <a:spLocks noGrp="1"/>
          </p:cNvSpPr>
          <p:nvPr>
            <p:ph type="title"/>
          </p:nvPr>
        </p:nvSpPr>
        <p:spPr>
          <a:xfrm>
            <a:off x="1371600" y="795528"/>
            <a:ext cx="10241280" cy="1234440"/>
          </a:xfrm>
          <a:prstGeom prst="rect">
            <a:avLst/>
          </a:prstGeom>
        </p:spPr>
        <p:txBody>
          <a:bodyPr vert="horz" lIns="0" tIns="0" rIns="0" bIns="0" rtlCol="0" anchor="b">
            <a:normAutofit/>
          </a:bodyPr>
          <a:lstStyle/>
          <a:p>
            <a:r>
              <a:rPr lang="en-US" dirty="0"/>
              <a:t>Click to edit Master title style</a:t>
            </a:r>
          </a:p>
        </p:txBody>
      </p:sp>
      <p:sp>
        <p:nvSpPr>
          <p:cNvPr id="3" name="Text Placeholder 2">
            <a:extLst>
              <a:ext uri="{FF2B5EF4-FFF2-40B4-BE49-F238E27FC236}">
                <a16:creationId xmlns:a16="http://schemas.microsoft.com/office/drawing/2014/main" id="{47910A6E-46D1-42CF-996C-2207737FB871}"/>
              </a:ext>
            </a:extLst>
          </p:cNvPr>
          <p:cNvSpPr>
            <a:spLocks noGrp="1"/>
          </p:cNvSpPr>
          <p:nvPr>
            <p:ph type="body" idx="1"/>
          </p:nvPr>
        </p:nvSpPr>
        <p:spPr>
          <a:xfrm>
            <a:off x="1371600" y="2112264"/>
            <a:ext cx="10241280" cy="395935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D85B5247-D236-462B-BCE0-2A24DF75B085}"/>
              </a:ext>
            </a:extLst>
          </p:cNvPr>
          <p:cNvSpPr>
            <a:spLocks noGrp="1"/>
          </p:cNvSpPr>
          <p:nvPr>
            <p:ph type="dt" sz="half" idx="2"/>
          </p:nvPr>
        </p:nvSpPr>
        <p:spPr>
          <a:xfrm>
            <a:off x="7909560" y="6409944"/>
            <a:ext cx="3703320" cy="448056"/>
          </a:xfrm>
          <a:prstGeom prst="rect">
            <a:avLst/>
          </a:prstGeom>
        </p:spPr>
        <p:txBody>
          <a:bodyPr vert="horz" lIns="91440" tIns="45720" rIns="91440" bIns="45720" rtlCol="0" anchor="ctr"/>
          <a:lstStyle>
            <a:lvl1pPr algn="r">
              <a:defRPr sz="800" cap="all" spc="300" baseline="0">
                <a:solidFill>
                  <a:srgbClr val="FFFFFF"/>
                </a:solidFill>
              </a:defRPr>
            </a:lvl1pPr>
          </a:lstStyle>
          <a:p>
            <a:fld id="{AE0C963C-C1DB-4AFD-9DDC-0691666BF49B}" type="datetime2">
              <a:rPr lang="en-US" smtClean="0"/>
              <a:pPr/>
              <a:t>Thursday, December 12, 2024</a:t>
            </a:fld>
            <a:endParaRPr lang="en-US" cap="all" dirty="0"/>
          </a:p>
        </p:txBody>
      </p:sp>
      <p:sp>
        <p:nvSpPr>
          <p:cNvPr id="5" name="Footer Placeholder 4">
            <a:extLst>
              <a:ext uri="{FF2B5EF4-FFF2-40B4-BE49-F238E27FC236}">
                <a16:creationId xmlns:a16="http://schemas.microsoft.com/office/drawing/2014/main" id="{19155C58-7DDF-4CD4-96AD-F9CC844D84CC}"/>
              </a:ext>
            </a:extLst>
          </p:cNvPr>
          <p:cNvSpPr>
            <a:spLocks noGrp="1"/>
          </p:cNvSpPr>
          <p:nvPr>
            <p:ph type="ftr" sz="quarter" idx="3"/>
          </p:nvPr>
        </p:nvSpPr>
        <p:spPr>
          <a:xfrm rot="5400000">
            <a:off x="-1828800" y="1911096"/>
            <a:ext cx="4114800" cy="457200"/>
          </a:xfrm>
          <a:prstGeom prst="rect">
            <a:avLst/>
          </a:prstGeom>
        </p:spPr>
        <p:txBody>
          <a:bodyPr vert="horz" lIns="91440" tIns="45720" rIns="91440" bIns="45720" rtlCol="0" anchor="ctr"/>
          <a:lstStyle>
            <a:lvl1pPr algn="l">
              <a:defRPr sz="800" b="1">
                <a:solidFill>
                  <a:schemeClr val="tx1"/>
                </a:solidFill>
                <a:latin typeface="+mj-lt"/>
              </a:defRPr>
            </a:lvl1pPr>
          </a:lstStyle>
          <a:p>
            <a:pPr algn="l"/>
            <a:endParaRPr lang="en-US"/>
          </a:p>
        </p:txBody>
      </p:sp>
      <p:sp>
        <p:nvSpPr>
          <p:cNvPr id="6" name="Slide Number Placeholder 5">
            <a:extLst>
              <a:ext uri="{FF2B5EF4-FFF2-40B4-BE49-F238E27FC236}">
                <a16:creationId xmlns:a16="http://schemas.microsoft.com/office/drawing/2014/main" id="{6F495647-A849-45D9-BC71-46A12E6DE479}"/>
              </a:ext>
            </a:extLst>
          </p:cNvPr>
          <p:cNvSpPr>
            <a:spLocks noGrp="1"/>
          </p:cNvSpPr>
          <p:nvPr>
            <p:ph type="sldNum" sz="quarter" idx="4"/>
          </p:nvPr>
        </p:nvSpPr>
        <p:spPr>
          <a:xfrm>
            <a:off x="11667744" y="6409944"/>
            <a:ext cx="438912" cy="448056"/>
          </a:xfrm>
          <a:prstGeom prst="rect">
            <a:avLst/>
          </a:prstGeom>
        </p:spPr>
        <p:txBody>
          <a:bodyPr vert="horz" lIns="91440" tIns="45720" rIns="91440" bIns="45720" rtlCol="0" anchor="ctr"/>
          <a:lstStyle>
            <a:lvl1pPr algn="r">
              <a:defRPr sz="800">
                <a:solidFill>
                  <a:srgbClr val="FFFFFF"/>
                </a:solidFill>
              </a:defRPr>
            </a:lvl1pPr>
          </a:lstStyle>
          <a:p>
            <a:fld id="{C01389E6-C847-4AD0-B56D-D205B2EAB1EE}" type="slidenum">
              <a:rPr lang="en-US" smtClean="0"/>
              <a:pPr/>
              <a:t>‹#›</a:t>
            </a:fld>
            <a:endParaRPr lang="en-US" sz="800" dirty="0"/>
          </a:p>
        </p:txBody>
      </p:sp>
    </p:spTree>
    <p:extLst>
      <p:ext uri="{BB962C8B-B14F-4D97-AF65-F5344CB8AC3E}">
        <p14:creationId xmlns:p14="http://schemas.microsoft.com/office/powerpoint/2010/main" val="1276084422"/>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88" r:id="rId4"/>
    <p:sldLayoutId id="2147483689" r:id="rId5"/>
    <p:sldLayoutId id="2147483694" r:id="rId6"/>
    <p:sldLayoutId id="2147483690" r:id="rId7"/>
    <p:sldLayoutId id="2147483691" r:id="rId8"/>
    <p:sldLayoutId id="2147483692" r:id="rId9"/>
    <p:sldLayoutId id="2147483693" r:id="rId10"/>
    <p:sldLayoutId id="2147483695" r:id="rId11"/>
  </p:sldLayoutIdLst>
  <p:hf sldNum="0" hdr="0" ftr="0" dt="0"/>
  <p:txStyles>
    <p:titleStyle>
      <a:lvl1pPr algn="l" defTabSz="914400" rtl="0" eaLnBrk="1" latinLnBrk="0" hangingPunct="1">
        <a:lnSpc>
          <a:spcPct val="100000"/>
        </a:lnSpc>
        <a:spcBef>
          <a:spcPct val="0"/>
        </a:spcBef>
        <a:buNone/>
        <a:defRPr sz="3600" b="1" i="0" kern="1200" cap="all" spc="700"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AF57B88-1D4C-41FA-A761-EC1DD10C35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11000">
                <a:schemeClr val="accent2"/>
              </a:gs>
              <a:gs pos="100000">
                <a:schemeClr val="accent6">
                  <a:lumMod val="75000"/>
                  <a:alpha val="8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2548F45-5164-4ABB-8212-7F293FDED8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9565" y="2659404"/>
            <a:ext cx="4355594" cy="4040742"/>
          </a:xfrm>
          <a:prstGeom prst="rect">
            <a:avLst/>
          </a:prstGeom>
          <a:gradFill>
            <a:gsLst>
              <a:gs pos="0">
                <a:schemeClr val="accent5">
                  <a:alpha val="35000"/>
                </a:schemeClr>
              </a:gs>
              <a:gs pos="100000">
                <a:schemeClr val="accent6">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E25BFA2B-D427-B15E-A7EF-386592B06C0F}"/>
              </a:ext>
            </a:extLst>
          </p:cNvPr>
          <p:cNvPicPr>
            <a:picLocks noChangeAspect="1"/>
          </p:cNvPicPr>
          <p:nvPr/>
        </p:nvPicPr>
        <p:blipFill>
          <a:blip r:embed="rId2"/>
          <a:srcRect l="8213" r="11978" b="1"/>
          <a:stretch/>
        </p:blipFill>
        <p:spPr>
          <a:xfrm>
            <a:off x="4038599" y="10"/>
            <a:ext cx="8160026" cy="6875809"/>
          </a:xfrm>
          <a:prstGeom prst="rect">
            <a:avLst/>
          </a:prstGeom>
        </p:spPr>
      </p:pic>
      <p:sp>
        <p:nvSpPr>
          <p:cNvPr id="15" name="Freeform: Shape 14">
            <a:extLst>
              <a:ext uri="{FF2B5EF4-FFF2-40B4-BE49-F238E27FC236}">
                <a16:creationId xmlns:a16="http://schemas.microsoft.com/office/drawing/2014/main" id="{5E81CCFB-7BEF-4186-86FB-D09450B4D0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4">
                  <a:lumMod val="20000"/>
                  <a:lumOff val="80000"/>
                  <a:alpha val="0"/>
                </a:schemeClr>
              </a:gs>
              <a:gs pos="100000">
                <a:schemeClr val="accent6">
                  <a:alpha val="29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Başlık 1">
            <a:extLst>
              <a:ext uri="{FF2B5EF4-FFF2-40B4-BE49-F238E27FC236}">
                <a16:creationId xmlns:a16="http://schemas.microsoft.com/office/drawing/2014/main" id="{D117D07B-0BE7-5A45-83AA-62CCCAF3D0EE}"/>
              </a:ext>
            </a:extLst>
          </p:cNvPr>
          <p:cNvSpPr>
            <a:spLocks noGrp="1"/>
          </p:cNvSpPr>
          <p:nvPr>
            <p:ph type="ctrTitle"/>
          </p:nvPr>
        </p:nvSpPr>
        <p:spPr>
          <a:xfrm>
            <a:off x="463825" y="2950387"/>
            <a:ext cx="3077044" cy="3531403"/>
          </a:xfrm>
        </p:spPr>
        <p:txBody>
          <a:bodyPr anchor="t">
            <a:normAutofit/>
          </a:bodyPr>
          <a:lstStyle/>
          <a:p>
            <a:pPr algn="r"/>
            <a:r>
              <a:rPr lang="tr-TR" sz="2000" dirty="0" err="1">
                <a:solidFill>
                  <a:schemeClr val="bg1"/>
                </a:solidFill>
              </a:rPr>
              <a:t>FInancIal</a:t>
            </a:r>
            <a:r>
              <a:rPr lang="tr-TR" sz="2000" dirty="0">
                <a:solidFill>
                  <a:schemeClr val="bg1"/>
                </a:solidFill>
              </a:rPr>
              <a:t> </a:t>
            </a:r>
            <a:r>
              <a:rPr lang="tr-TR" sz="2000" dirty="0" err="1">
                <a:solidFill>
                  <a:schemeClr val="bg1"/>
                </a:solidFill>
              </a:rPr>
              <a:t>Rısk</a:t>
            </a:r>
            <a:r>
              <a:rPr lang="tr-TR" sz="2000" dirty="0">
                <a:solidFill>
                  <a:schemeClr val="bg1"/>
                </a:solidFill>
              </a:rPr>
              <a:t> Management</a:t>
            </a:r>
          </a:p>
        </p:txBody>
      </p:sp>
      <p:sp>
        <p:nvSpPr>
          <p:cNvPr id="3" name="Alt Başlık 2">
            <a:extLst>
              <a:ext uri="{FF2B5EF4-FFF2-40B4-BE49-F238E27FC236}">
                <a16:creationId xmlns:a16="http://schemas.microsoft.com/office/drawing/2014/main" id="{7AF17CAF-2B00-7370-2950-7BB37765BC56}"/>
              </a:ext>
            </a:extLst>
          </p:cNvPr>
          <p:cNvSpPr>
            <a:spLocks noGrp="1"/>
          </p:cNvSpPr>
          <p:nvPr>
            <p:ph type="subTitle" idx="1"/>
          </p:nvPr>
        </p:nvSpPr>
        <p:spPr>
          <a:xfrm>
            <a:off x="642026" y="525970"/>
            <a:ext cx="2937753" cy="1600225"/>
          </a:xfrm>
        </p:spPr>
        <p:txBody>
          <a:bodyPr anchor="b">
            <a:normAutofit/>
          </a:bodyPr>
          <a:lstStyle/>
          <a:p>
            <a:pPr algn="r"/>
            <a:r>
              <a:rPr lang="tr-TR" sz="1200" dirty="0" err="1">
                <a:solidFill>
                  <a:schemeClr val="bg1"/>
                </a:solidFill>
              </a:rPr>
              <a:t>Week</a:t>
            </a:r>
            <a:r>
              <a:rPr lang="tr-TR" sz="1200" dirty="0">
                <a:solidFill>
                  <a:schemeClr val="bg1"/>
                </a:solidFill>
              </a:rPr>
              <a:t> 8: </a:t>
            </a:r>
            <a:r>
              <a:rPr lang="tr-TR" sz="1200" dirty="0" err="1">
                <a:solidFill>
                  <a:schemeClr val="bg1"/>
                </a:solidFill>
              </a:rPr>
              <a:t>rısk</a:t>
            </a:r>
            <a:r>
              <a:rPr lang="tr-TR" sz="1200" dirty="0">
                <a:solidFill>
                  <a:schemeClr val="bg1"/>
                </a:solidFill>
              </a:rPr>
              <a:t> </a:t>
            </a:r>
            <a:r>
              <a:rPr lang="tr-TR" sz="1200" dirty="0" err="1">
                <a:solidFill>
                  <a:schemeClr val="bg1"/>
                </a:solidFill>
              </a:rPr>
              <a:t>and</a:t>
            </a:r>
            <a:r>
              <a:rPr lang="tr-TR" sz="1200" dirty="0">
                <a:solidFill>
                  <a:schemeClr val="bg1"/>
                </a:solidFill>
              </a:rPr>
              <a:t> </a:t>
            </a:r>
            <a:r>
              <a:rPr lang="tr-TR" sz="1200" dirty="0" err="1">
                <a:solidFill>
                  <a:schemeClr val="bg1"/>
                </a:solidFill>
              </a:rPr>
              <a:t>return</a:t>
            </a:r>
            <a:r>
              <a:rPr lang="tr-TR" sz="1200" dirty="0">
                <a:solidFill>
                  <a:schemeClr val="bg1"/>
                </a:solidFill>
              </a:rPr>
              <a:t>: </a:t>
            </a:r>
            <a:r>
              <a:rPr lang="tr-TR" sz="1200" dirty="0" err="1">
                <a:solidFill>
                  <a:schemeClr val="bg1"/>
                </a:solidFill>
              </a:rPr>
              <a:t>fundamentals</a:t>
            </a:r>
            <a:endParaRPr lang="en-US" sz="1200" dirty="0">
              <a:solidFill>
                <a:schemeClr val="bg1"/>
              </a:solidFill>
            </a:endParaRPr>
          </a:p>
        </p:txBody>
      </p:sp>
    </p:spTree>
    <p:extLst>
      <p:ext uri="{BB962C8B-B14F-4D97-AF65-F5344CB8AC3E}">
        <p14:creationId xmlns:p14="http://schemas.microsoft.com/office/powerpoint/2010/main" val="34692117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31A5A95A-0649-B5D9-612B-1A8924090580}"/>
              </a:ext>
            </a:extLst>
          </p:cNvPr>
          <p:cNvSpPr>
            <a:spLocks noGrp="1"/>
          </p:cNvSpPr>
          <p:nvPr>
            <p:ph type="title"/>
          </p:nvPr>
        </p:nvSpPr>
        <p:spPr/>
        <p:txBody>
          <a:bodyPr/>
          <a:lstStyle/>
          <a:p>
            <a:r>
              <a:rPr lang="tr-TR" dirty="0" err="1"/>
              <a:t>Solutıon</a:t>
            </a:r>
            <a:endParaRPr lang="en-US" dirty="0"/>
          </a:p>
        </p:txBody>
      </p:sp>
      <mc:AlternateContent xmlns:mc="http://schemas.openxmlformats.org/markup-compatibility/2006" xmlns:a14="http://schemas.microsoft.com/office/drawing/2010/main">
        <mc:Choice Requires="a14">
          <p:sp>
            <p:nvSpPr>
              <p:cNvPr id="3" name="İçerik Yer Tutucusu 2">
                <a:extLst>
                  <a:ext uri="{FF2B5EF4-FFF2-40B4-BE49-F238E27FC236}">
                    <a16:creationId xmlns:a16="http://schemas.microsoft.com/office/drawing/2014/main" id="{1070647D-62D8-01D1-DC25-846613756859}"/>
                  </a:ext>
                </a:extLst>
              </p:cNvPr>
              <p:cNvSpPr>
                <a:spLocks noGrp="1"/>
              </p:cNvSpPr>
              <p:nvPr>
                <p:ph idx="1"/>
              </p:nvPr>
            </p:nvSpPr>
            <p:spPr/>
            <p:txBody>
              <a:bodyPr/>
              <a:lstStyle/>
              <a:p>
                <a:r>
                  <a:rPr lang="tr-TR" sz="2000" b="0" dirty="0"/>
                  <a:t>H</a:t>
                </a:r>
                <a:r>
                  <a:rPr lang="tr-TR" sz="2000" dirty="0"/>
                  <a:t>PR=</a:t>
                </a:r>
                <a:r>
                  <a:rPr lang="tr-TR" sz="2000" b="0" dirty="0"/>
                  <a:t> </a:t>
                </a:r>
                <a14:m>
                  <m:oMath xmlns:m="http://schemas.openxmlformats.org/officeDocument/2006/math">
                    <m:f>
                      <m:fPr>
                        <m:ctrlPr>
                          <a:rPr lang="tr-TR" sz="2000" i="1">
                            <a:latin typeface="Cambria Math" panose="02040503050406030204" pitchFamily="18" charset="0"/>
                          </a:rPr>
                        </m:ctrlPr>
                      </m:fPr>
                      <m:num>
                        <m:r>
                          <a:rPr lang="tr-TR" sz="2000">
                            <a:latin typeface="Cambria Math" panose="02040503050406030204" pitchFamily="18" charset="0"/>
                          </a:rPr>
                          <m:t>𝑃</m:t>
                        </m:r>
                        <m:r>
                          <a:rPr lang="tr-TR" sz="2000" baseline="-25000">
                            <a:latin typeface="Cambria Math" panose="02040503050406030204" pitchFamily="18" charset="0"/>
                          </a:rPr>
                          <m:t>𝑡</m:t>
                        </m:r>
                        <m:r>
                          <a:rPr lang="tr-TR" sz="2000">
                            <a:latin typeface="Cambria Math" panose="02040503050406030204" pitchFamily="18" charset="0"/>
                          </a:rPr>
                          <m:t>+</m:t>
                        </m:r>
                        <m:r>
                          <a:rPr lang="tr-TR" sz="2000">
                            <a:latin typeface="Cambria Math" panose="02040503050406030204" pitchFamily="18" charset="0"/>
                          </a:rPr>
                          <m:t>𝐷𝑖𝑣𝑡</m:t>
                        </m:r>
                      </m:num>
                      <m:den>
                        <m:r>
                          <a:rPr lang="tr-TR" sz="2000">
                            <a:latin typeface="Cambria Math" panose="02040503050406030204" pitchFamily="18" charset="0"/>
                          </a:rPr>
                          <m:t>𝑃</m:t>
                        </m:r>
                        <m:r>
                          <a:rPr lang="tr-TR" sz="2000" baseline="-25000">
                            <a:latin typeface="Cambria Math" panose="02040503050406030204" pitchFamily="18" charset="0"/>
                          </a:rPr>
                          <m:t>0</m:t>
                        </m:r>
                      </m:den>
                    </m:f>
                  </m:oMath>
                </a14:m>
                <a:r>
                  <a:rPr lang="tr-TR" sz="2000" i="1" dirty="0"/>
                  <a:t>-1</a:t>
                </a:r>
              </a:p>
              <a:p>
                <a:r>
                  <a:rPr lang="tr-TR" sz="2000" b="0" dirty="0"/>
                  <a:t>H</a:t>
                </a:r>
                <a:r>
                  <a:rPr lang="tr-TR" sz="2000" dirty="0"/>
                  <a:t>PR=</a:t>
                </a:r>
                <a:r>
                  <a:rPr lang="tr-TR" sz="2000" b="0" dirty="0"/>
                  <a:t> </a:t>
                </a:r>
                <a14:m>
                  <m:oMath xmlns:m="http://schemas.openxmlformats.org/officeDocument/2006/math">
                    <m:f>
                      <m:fPr>
                        <m:ctrlPr>
                          <a:rPr lang="tr-TR" sz="2000" i="1">
                            <a:latin typeface="Cambria Math" panose="02040503050406030204" pitchFamily="18" charset="0"/>
                          </a:rPr>
                        </m:ctrlPr>
                      </m:fPr>
                      <m:num>
                        <m:r>
                          <a:rPr lang="tr-TR" sz="2000" b="0" i="0" smtClean="0">
                            <a:latin typeface="Cambria Math" panose="02040503050406030204" pitchFamily="18" charset="0"/>
                          </a:rPr>
                          <m:t>976</m:t>
                        </m:r>
                        <m:r>
                          <a:rPr lang="tr-TR" sz="2000">
                            <a:latin typeface="Cambria Math" panose="02040503050406030204" pitchFamily="18" charset="0"/>
                          </a:rPr>
                          <m:t>+</m:t>
                        </m:r>
                        <m:r>
                          <a:rPr lang="tr-TR" sz="2000" b="0" i="0" smtClean="0">
                            <a:latin typeface="Cambria Math" panose="02040503050406030204" pitchFamily="18" charset="0"/>
                          </a:rPr>
                          <m:t>12.80</m:t>
                        </m:r>
                      </m:num>
                      <m:den>
                        <m:r>
                          <a:rPr lang="tr-TR" sz="2000" b="0" i="1" smtClean="0">
                            <a:latin typeface="Cambria Math" panose="02040503050406030204" pitchFamily="18" charset="0"/>
                          </a:rPr>
                          <m:t>896</m:t>
                        </m:r>
                      </m:den>
                    </m:f>
                  </m:oMath>
                </a14:m>
                <a:r>
                  <a:rPr lang="tr-TR" sz="2000" i="1" dirty="0"/>
                  <a:t>-1</a:t>
                </a:r>
              </a:p>
              <a:p>
                <a:r>
                  <a:rPr lang="tr-TR" i="1" dirty="0"/>
                  <a:t>HPR=0.1035</a:t>
                </a:r>
              </a:p>
              <a:p>
                <a:r>
                  <a:rPr lang="tr-TR" sz="2000" i="1" dirty="0"/>
                  <a:t>=10.35%</a:t>
                </a:r>
              </a:p>
              <a:p>
                <a:pPr marL="0" indent="0">
                  <a:buNone/>
                </a:pPr>
                <a:endParaRPr lang="en-US" dirty="0"/>
              </a:p>
            </p:txBody>
          </p:sp>
        </mc:Choice>
        <mc:Fallback xmlns="">
          <p:sp>
            <p:nvSpPr>
              <p:cNvPr id="3" name="İçerik Yer Tutucusu 2">
                <a:extLst>
                  <a:ext uri="{FF2B5EF4-FFF2-40B4-BE49-F238E27FC236}">
                    <a16:creationId xmlns:a16="http://schemas.microsoft.com/office/drawing/2014/main" id="{1070647D-62D8-01D1-DC25-846613756859}"/>
                  </a:ext>
                </a:extLst>
              </p:cNvPr>
              <p:cNvSpPr>
                <a:spLocks noGrp="1" noRot="1" noChangeAspect="1" noMove="1" noResize="1" noEditPoints="1" noAdjustHandles="1" noChangeArrowheads="1" noChangeShapeType="1" noTextEdit="1"/>
              </p:cNvSpPr>
              <p:nvPr>
                <p:ph idx="1"/>
              </p:nvPr>
            </p:nvSpPr>
            <p:spPr>
              <a:blipFill>
                <a:blip r:embed="rId2"/>
                <a:stretch>
                  <a:fillRect l="-1429"/>
                </a:stretch>
              </a:blipFill>
            </p:spPr>
            <p:txBody>
              <a:bodyPr/>
              <a:lstStyle/>
              <a:p>
                <a:r>
                  <a:rPr lang="en-US">
                    <a:noFill/>
                  </a:rPr>
                  <a:t> </a:t>
                </a:r>
              </a:p>
            </p:txBody>
          </p:sp>
        </mc:Fallback>
      </mc:AlternateContent>
    </p:spTree>
    <p:extLst>
      <p:ext uri="{BB962C8B-B14F-4D97-AF65-F5344CB8AC3E}">
        <p14:creationId xmlns:p14="http://schemas.microsoft.com/office/powerpoint/2010/main" val="29605758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6B36A41-BF38-4C0A-BA59-CDCE04AE6C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E74FE4A2-3CBD-2FB3-1FF6-9343FA935496}"/>
              </a:ext>
            </a:extLst>
          </p:cNvPr>
          <p:cNvSpPr>
            <a:spLocks noGrp="1"/>
          </p:cNvSpPr>
          <p:nvPr>
            <p:ph type="title"/>
          </p:nvPr>
        </p:nvSpPr>
        <p:spPr>
          <a:xfrm>
            <a:off x="1135856" y="908649"/>
            <a:ext cx="4079720" cy="3977676"/>
          </a:xfrm>
        </p:spPr>
        <p:txBody>
          <a:bodyPr anchor="t">
            <a:normAutofit/>
          </a:bodyPr>
          <a:lstStyle/>
          <a:p>
            <a:pPr algn="r"/>
            <a:r>
              <a:rPr lang="tr-TR" sz="3700"/>
              <a:t>Arıthmetıc mean vs geometrıc mean return</a:t>
            </a:r>
            <a:endParaRPr lang="en-US" sz="3700"/>
          </a:p>
        </p:txBody>
      </p:sp>
      <mc:AlternateContent xmlns:mc="http://schemas.openxmlformats.org/markup-compatibility/2006" xmlns:a14="http://schemas.microsoft.com/office/drawing/2010/main">
        <mc:Choice Requires="a14">
          <p:sp>
            <p:nvSpPr>
              <p:cNvPr id="3" name="İçerik Yer Tutucusu 2">
                <a:extLst>
                  <a:ext uri="{FF2B5EF4-FFF2-40B4-BE49-F238E27FC236}">
                    <a16:creationId xmlns:a16="http://schemas.microsoft.com/office/drawing/2014/main" id="{C73448E1-B990-D33E-CD84-95E02B48FBFE}"/>
                  </a:ext>
                </a:extLst>
              </p:cNvPr>
              <p:cNvSpPr>
                <a:spLocks noGrp="1"/>
              </p:cNvSpPr>
              <p:nvPr>
                <p:ph idx="1"/>
              </p:nvPr>
            </p:nvSpPr>
            <p:spPr>
              <a:xfrm>
                <a:off x="5701896" y="964889"/>
                <a:ext cx="5118505" cy="4909137"/>
              </a:xfrm>
            </p:spPr>
            <p:txBody>
              <a:bodyPr>
                <a:normAutofit/>
              </a:bodyPr>
              <a:lstStyle/>
              <a:p>
                <a:r>
                  <a:rPr lang="en-US" sz="1800" dirty="0"/>
                  <a:t>The arithmetic mean return is the simple average of a series of periodic returns.</a:t>
                </a:r>
                <a:endParaRPr lang="tr-TR" sz="1800" dirty="0"/>
              </a:p>
              <a:p>
                <a:r>
                  <a:rPr lang="tr-TR" sz="1800" dirty="0" err="1"/>
                  <a:t>Arithmetic</a:t>
                </a:r>
                <a:r>
                  <a:rPr lang="tr-TR" sz="1800" dirty="0"/>
                  <a:t> </a:t>
                </a:r>
                <a:r>
                  <a:rPr lang="tr-TR" sz="1800" dirty="0" err="1"/>
                  <a:t>mean</a:t>
                </a:r>
                <a:r>
                  <a:rPr lang="tr-TR" sz="1800" dirty="0"/>
                  <a:t> </a:t>
                </a:r>
                <a:r>
                  <a:rPr lang="tr-TR" sz="1800" dirty="0" err="1"/>
                  <a:t>return</a:t>
                </a:r>
                <a:r>
                  <a:rPr lang="tr-TR" sz="1800" dirty="0"/>
                  <a:t>= </a:t>
                </a:r>
                <a14:m>
                  <m:oMath xmlns:m="http://schemas.openxmlformats.org/officeDocument/2006/math">
                    <m:f>
                      <m:fPr>
                        <m:ctrlPr>
                          <a:rPr lang="en-US" sz="1800" i="1">
                            <a:latin typeface="Cambria Math" panose="02040503050406030204" pitchFamily="18" charset="0"/>
                          </a:rPr>
                        </m:ctrlPr>
                      </m:fPr>
                      <m:num>
                        <m:r>
                          <a:rPr lang="tr-TR" sz="1800" b="0" i="1">
                            <a:latin typeface="Cambria Math" panose="02040503050406030204" pitchFamily="18" charset="0"/>
                          </a:rPr>
                          <m:t>𝑅</m:t>
                        </m:r>
                        <m:r>
                          <a:rPr lang="tr-TR" sz="1800" b="0" i="1" baseline="-25000">
                            <a:latin typeface="Cambria Math" panose="02040503050406030204" pitchFamily="18" charset="0"/>
                          </a:rPr>
                          <m:t>1</m:t>
                        </m:r>
                        <m:r>
                          <a:rPr lang="tr-TR" sz="1800" b="0" i="1">
                            <a:latin typeface="Cambria Math" panose="02040503050406030204" pitchFamily="18" charset="0"/>
                          </a:rPr>
                          <m:t>+</m:t>
                        </m:r>
                        <m:r>
                          <a:rPr lang="tr-TR" sz="1800" b="0" i="1">
                            <a:latin typeface="Cambria Math" panose="02040503050406030204" pitchFamily="18" charset="0"/>
                          </a:rPr>
                          <m:t>𝑅</m:t>
                        </m:r>
                        <m:r>
                          <a:rPr lang="tr-TR" sz="1800" b="0" i="1" baseline="-25000">
                            <a:latin typeface="Cambria Math" panose="02040503050406030204" pitchFamily="18" charset="0"/>
                          </a:rPr>
                          <m:t>2</m:t>
                        </m:r>
                        <m:r>
                          <a:rPr lang="tr-TR" sz="1800" b="0" i="1">
                            <a:latin typeface="Cambria Math" panose="02040503050406030204" pitchFamily="18" charset="0"/>
                          </a:rPr>
                          <m:t>+</m:t>
                        </m:r>
                        <m:r>
                          <a:rPr lang="tr-TR" sz="1800" b="0" i="1">
                            <a:latin typeface="Cambria Math" panose="02040503050406030204" pitchFamily="18" charset="0"/>
                          </a:rPr>
                          <m:t>𝑅</m:t>
                        </m:r>
                        <m:r>
                          <a:rPr lang="tr-TR" sz="1800" b="0" i="1" baseline="-25000">
                            <a:latin typeface="Cambria Math" panose="02040503050406030204" pitchFamily="18" charset="0"/>
                          </a:rPr>
                          <m:t>3</m:t>
                        </m:r>
                        <m:r>
                          <a:rPr lang="tr-TR" sz="1800" b="0" i="1">
                            <a:latin typeface="Cambria Math" panose="02040503050406030204" pitchFamily="18" charset="0"/>
                          </a:rPr>
                          <m:t>…</m:t>
                        </m:r>
                        <m:r>
                          <a:rPr lang="tr-TR" sz="1800" b="0" i="1">
                            <a:latin typeface="Cambria Math" panose="02040503050406030204" pitchFamily="18" charset="0"/>
                          </a:rPr>
                          <m:t>𝑅𝑛</m:t>
                        </m:r>
                      </m:num>
                      <m:den>
                        <m:r>
                          <a:rPr lang="tr-TR" sz="1800" b="0" i="1">
                            <a:latin typeface="Cambria Math" panose="02040503050406030204" pitchFamily="18" charset="0"/>
                          </a:rPr>
                          <m:t>𝑛</m:t>
                        </m:r>
                      </m:den>
                    </m:f>
                  </m:oMath>
                </a14:m>
                <a:endParaRPr lang="tr-TR" sz="1800" dirty="0"/>
              </a:p>
              <a:p>
                <a:r>
                  <a:rPr lang="en-US" sz="1800" dirty="0"/>
                  <a:t>The geometric mean return is a compound annual rate. When periodic rates of return</a:t>
                </a:r>
                <a:r>
                  <a:rPr lang="tr-TR" sz="1800" dirty="0"/>
                  <a:t> </a:t>
                </a:r>
                <a:r>
                  <a:rPr lang="en-US" sz="1800" dirty="0"/>
                  <a:t>vary from period to period, the geometric mean return will have a value less than the</a:t>
                </a:r>
                <a:r>
                  <a:rPr lang="tr-TR" sz="1800" dirty="0"/>
                  <a:t> </a:t>
                </a:r>
                <a:r>
                  <a:rPr lang="en-US" sz="1800" dirty="0"/>
                  <a:t>arithmetic mean return</a:t>
                </a:r>
                <a:r>
                  <a:rPr lang="tr-TR" sz="1800" dirty="0"/>
                  <a:t>. </a:t>
                </a:r>
              </a:p>
              <a:p>
                <a:r>
                  <a:rPr lang="tr-TR" sz="1800" dirty="0" err="1"/>
                  <a:t>Geometric</a:t>
                </a:r>
                <a:r>
                  <a:rPr lang="tr-TR" sz="1800" dirty="0"/>
                  <a:t> </a:t>
                </a:r>
                <a:r>
                  <a:rPr lang="tr-TR" sz="1800" dirty="0" err="1"/>
                  <a:t>Mean</a:t>
                </a:r>
                <a:r>
                  <a:rPr lang="tr-TR" sz="1800" dirty="0"/>
                  <a:t> Return=</a:t>
                </a:r>
                <a14:m>
                  <m:oMath xmlns:m="http://schemas.openxmlformats.org/officeDocument/2006/math">
                    <m:rad>
                      <m:radPr>
                        <m:ctrlPr>
                          <a:rPr lang="en-US" sz="1800" i="1">
                            <a:latin typeface="Cambria Math" panose="02040503050406030204" pitchFamily="18" charset="0"/>
                          </a:rPr>
                        </m:ctrlPr>
                      </m:radPr>
                      <m:deg>
                        <m:r>
                          <m:rPr>
                            <m:brk m:alnAt="7"/>
                          </m:rPr>
                          <a:rPr lang="tr-TR" sz="1800" b="0" i="1">
                            <a:latin typeface="Cambria Math" panose="02040503050406030204" pitchFamily="18" charset="0"/>
                          </a:rPr>
                          <m:t>𝑛</m:t>
                        </m:r>
                      </m:deg>
                      <m:e>
                        <m:d>
                          <m:dPr>
                            <m:ctrlPr>
                              <a:rPr lang="tr-TR" sz="1800" b="0" i="1">
                                <a:latin typeface="Cambria Math" panose="02040503050406030204" pitchFamily="18" charset="0"/>
                              </a:rPr>
                            </m:ctrlPr>
                          </m:dPr>
                          <m:e>
                            <m:r>
                              <a:rPr lang="tr-TR" sz="1800" b="0" i="1">
                                <a:latin typeface="Cambria Math" panose="02040503050406030204" pitchFamily="18" charset="0"/>
                              </a:rPr>
                              <m:t>1+</m:t>
                            </m:r>
                            <m:r>
                              <a:rPr lang="tr-TR" sz="1800" b="0" i="1">
                                <a:latin typeface="Cambria Math" panose="02040503050406030204" pitchFamily="18" charset="0"/>
                              </a:rPr>
                              <m:t>𝑅</m:t>
                            </m:r>
                            <m:r>
                              <a:rPr lang="tr-TR" sz="1800" b="0" i="1" baseline="-25000">
                                <a:latin typeface="Cambria Math" panose="02040503050406030204" pitchFamily="18" charset="0"/>
                              </a:rPr>
                              <m:t>1</m:t>
                            </m:r>
                          </m:e>
                        </m:d>
                        <m:r>
                          <a:rPr lang="tr-TR" sz="1800" b="0" i="1">
                            <a:latin typeface="Cambria Math" panose="02040503050406030204" pitchFamily="18" charset="0"/>
                          </a:rPr>
                          <m:t>𝑋</m:t>
                        </m:r>
                        <m:d>
                          <m:dPr>
                            <m:ctrlPr>
                              <a:rPr lang="tr-TR" sz="1800" b="0" i="1">
                                <a:latin typeface="Cambria Math" panose="02040503050406030204" pitchFamily="18" charset="0"/>
                              </a:rPr>
                            </m:ctrlPr>
                          </m:dPr>
                          <m:e>
                            <m:r>
                              <a:rPr lang="tr-TR" sz="1800" b="0" i="1">
                                <a:latin typeface="Cambria Math" panose="02040503050406030204" pitchFamily="18" charset="0"/>
                              </a:rPr>
                              <m:t>1+</m:t>
                            </m:r>
                            <m:r>
                              <a:rPr lang="tr-TR" sz="1800" b="0" i="1">
                                <a:latin typeface="Cambria Math" panose="02040503050406030204" pitchFamily="18" charset="0"/>
                              </a:rPr>
                              <m:t>𝑅</m:t>
                            </m:r>
                            <m:r>
                              <a:rPr lang="tr-TR" sz="1800" b="0" i="1" baseline="-25000">
                                <a:latin typeface="Cambria Math" panose="02040503050406030204" pitchFamily="18" charset="0"/>
                              </a:rPr>
                              <m:t>2</m:t>
                            </m:r>
                          </m:e>
                        </m:d>
                        <m:r>
                          <a:rPr lang="tr-TR" sz="1800" b="0" i="1">
                            <a:latin typeface="Cambria Math" panose="02040503050406030204" pitchFamily="18" charset="0"/>
                          </a:rPr>
                          <m:t>𝑋</m:t>
                        </m:r>
                        <m:d>
                          <m:dPr>
                            <m:ctrlPr>
                              <a:rPr lang="tr-TR" sz="1800" b="0" i="1">
                                <a:latin typeface="Cambria Math" panose="02040503050406030204" pitchFamily="18" charset="0"/>
                              </a:rPr>
                            </m:ctrlPr>
                          </m:dPr>
                          <m:e>
                            <m:r>
                              <a:rPr lang="tr-TR" sz="1800" b="0" i="1">
                                <a:latin typeface="Cambria Math" panose="02040503050406030204" pitchFamily="18" charset="0"/>
                              </a:rPr>
                              <m:t>1+</m:t>
                            </m:r>
                            <m:r>
                              <a:rPr lang="tr-TR" sz="1800" b="0" i="1">
                                <a:latin typeface="Cambria Math" panose="02040503050406030204" pitchFamily="18" charset="0"/>
                              </a:rPr>
                              <m:t>𝑅</m:t>
                            </m:r>
                            <m:r>
                              <a:rPr lang="tr-TR" sz="1800" b="0" i="1" baseline="-25000">
                                <a:latin typeface="Cambria Math" panose="02040503050406030204" pitchFamily="18" charset="0"/>
                              </a:rPr>
                              <m:t>3</m:t>
                            </m:r>
                          </m:e>
                        </m:d>
                        <m:r>
                          <a:rPr lang="tr-TR" sz="1800" b="0" i="1">
                            <a:latin typeface="Cambria Math" panose="02040503050406030204" pitchFamily="18" charset="0"/>
                          </a:rPr>
                          <m:t>𝑋</m:t>
                        </m:r>
                        <m:r>
                          <a:rPr lang="tr-TR" sz="1800" b="0" i="1">
                            <a:latin typeface="Cambria Math" panose="02040503050406030204" pitchFamily="18" charset="0"/>
                          </a:rPr>
                          <m:t>…(1+</m:t>
                        </m:r>
                        <m:r>
                          <a:rPr lang="tr-TR" sz="1800" b="0" i="1">
                            <a:latin typeface="Cambria Math" panose="02040503050406030204" pitchFamily="18" charset="0"/>
                          </a:rPr>
                          <m:t>𝑅𝑛</m:t>
                        </m:r>
                        <m:r>
                          <a:rPr lang="tr-TR" sz="1800" b="0" i="1">
                            <a:latin typeface="Cambria Math" panose="02040503050406030204" pitchFamily="18" charset="0"/>
                          </a:rPr>
                          <m:t>)</m:t>
                        </m:r>
                      </m:e>
                    </m:rad>
                    <m:r>
                      <a:rPr lang="tr-TR" sz="1800" b="0" i="0">
                        <a:latin typeface="Cambria Math" panose="02040503050406030204" pitchFamily="18" charset="0"/>
                      </a:rPr>
                      <m:t>−1</m:t>
                    </m:r>
                  </m:oMath>
                </a14:m>
                <a:endParaRPr lang="en-US" sz="1800" dirty="0"/>
              </a:p>
            </p:txBody>
          </p:sp>
        </mc:Choice>
        <mc:Fallback xmlns="">
          <p:sp>
            <p:nvSpPr>
              <p:cNvPr id="3" name="İçerik Yer Tutucusu 2">
                <a:extLst>
                  <a:ext uri="{FF2B5EF4-FFF2-40B4-BE49-F238E27FC236}">
                    <a16:creationId xmlns:a16="http://schemas.microsoft.com/office/drawing/2014/main" id="{C73448E1-B990-D33E-CD84-95E02B48FBFE}"/>
                  </a:ext>
                </a:extLst>
              </p:cNvPr>
              <p:cNvSpPr>
                <a:spLocks noGrp="1" noRot="1" noChangeAspect="1" noMove="1" noResize="1" noEditPoints="1" noAdjustHandles="1" noChangeArrowheads="1" noChangeShapeType="1" noTextEdit="1"/>
              </p:cNvSpPr>
              <p:nvPr>
                <p:ph idx="1"/>
              </p:nvPr>
            </p:nvSpPr>
            <p:spPr>
              <a:xfrm>
                <a:off x="5701896" y="964889"/>
                <a:ext cx="5118505" cy="4909137"/>
              </a:xfrm>
              <a:blipFill>
                <a:blip r:embed="rId2"/>
                <a:stretch>
                  <a:fillRect l="-2500" t="-868" r="-2500"/>
                </a:stretch>
              </a:blipFill>
            </p:spPr>
            <p:txBody>
              <a:bodyPr/>
              <a:lstStyle/>
              <a:p>
                <a:r>
                  <a:rPr lang="en-US">
                    <a:noFill/>
                  </a:rPr>
                  <a:t> </a:t>
                </a:r>
              </a:p>
            </p:txBody>
          </p:sp>
        </mc:Fallback>
      </mc:AlternateContent>
      <p:sp>
        <p:nvSpPr>
          <p:cNvPr id="10" name="Rectangle 9">
            <a:extLst>
              <a:ext uri="{FF2B5EF4-FFF2-40B4-BE49-F238E27FC236}">
                <a16:creationId xmlns:a16="http://schemas.microsoft.com/office/drawing/2014/main" id="{92D36A8B-01FD-4675-9D35-FA0CC50FDC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8741"/>
            <a:ext cx="12192000" cy="449256"/>
          </a:xfrm>
          <a:prstGeom prst="rect">
            <a:avLst/>
          </a:prstGeom>
          <a:gradFill>
            <a:gsLst>
              <a:gs pos="14000">
                <a:schemeClr val="accent4">
                  <a:alpha val="28000"/>
                </a:schemeClr>
              </a:gs>
              <a:gs pos="100000">
                <a:schemeClr val="accent5">
                  <a:alpha val="85000"/>
                </a:schemeClr>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26D76E8-086A-40F9-B995-AEFD77D9C0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8316"/>
            <a:ext cx="8153398" cy="449684"/>
          </a:xfrm>
          <a:prstGeom prst="rect">
            <a:avLst/>
          </a:prstGeom>
          <a:gradFill>
            <a:gsLst>
              <a:gs pos="9000">
                <a:schemeClr val="accent2">
                  <a:lumMod val="60000"/>
                  <a:lumOff val="40000"/>
                  <a:alpha val="68000"/>
                </a:schemeClr>
              </a:gs>
              <a:gs pos="99000">
                <a:schemeClr val="accent2"/>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097937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389D3AA4-29F4-5EF4-23DA-35C891140CB0}"/>
              </a:ext>
            </a:extLst>
          </p:cNvPr>
          <p:cNvSpPr>
            <a:spLocks noGrp="1"/>
          </p:cNvSpPr>
          <p:nvPr>
            <p:ph type="title"/>
          </p:nvPr>
        </p:nvSpPr>
        <p:spPr/>
        <p:txBody>
          <a:bodyPr/>
          <a:lstStyle/>
          <a:p>
            <a:r>
              <a:rPr lang="tr-TR" dirty="0" err="1"/>
              <a:t>example</a:t>
            </a:r>
            <a:endParaRPr lang="en-US" dirty="0"/>
          </a:p>
        </p:txBody>
      </p:sp>
      <p:sp>
        <p:nvSpPr>
          <p:cNvPr id="3" name="İçerik Yer Tutucusu 2">
            <a:extLst>
              <a:ext uri="{FF2B5EF4-FFF2-40B4-BE49-F238E27FC236}">
                <a16:creationId xmlns:a16="http://schemas.microsoft.com/office/drawing/2014/main" id="{963BA665-F53B-024D-B035-FCEEB6E3D619}"/>
              </a:ext>
            </a:extLst>
          </p:cNvPr>
          <p:cNvSpPr>
            <a:spLocks noGrp="1"/>
          </p:cNvSpPr>
          <p:nvPr>
            <p:ph idx="1"/>
          </p:nvPr>
        </p:nvSpPr>
        <p:spPr/>
        <p:txBody>
          <a:bodyPr/>
          <a:lstStyle/>
          <a:p>
            <a:r>
              <a:rPr lang="en-US" dirty="0"/>
              <a:t>An investor purchased $1,000 of a mutual fund’s shares. The fund had the following total returns over</a:t>
            </a:r>
            <a:r>
              <a:rPr lang="tr-TR" dirty="0"/>
              <a:t> </a:t>
            </a:r>
            <a:r>
              <a:rPr lang="en-US" dirty="0"/>
              <a:t>a 3-year period: +5%, –8%, +12%. Calculate the value at the end of the 3-year period, the mean annual return, and the geometric mean annual return.</a:t>
            </a:r>
          </a:p>
        </p:txBody>
      </p:sp>
    </p:spTree>
    <p:extLst>
      <p:ext uri="{BB962C8B-B14F-4D97-AF65-F5344CB8AC3E}">
        <p14:creationId xmlns:p14="http://schemas.microsoft.com/office/powerpoint/2010/main" val="757328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582569A4-71CD-747D-17AD-98DBD291D99D}"/>
              </a:ext>
            </a:extLst>
          </p:cNvPr>
          <p:cNvSpPr>
            <a:spLocks noGrp="1"/>
          </p:cNvSpPr>
          <p:nvPr>
            <p:ph type="title"/>
          </p:nvPr>
        </p:nvSpPr>
        <p:spPr/>
        <p:txBody>
          <a:bodyPr/>
          <a:lstStyle/>
          <a:p>
            <a:r>
              <a:rPr lang="tr-TR" dirty="0" err="1"/>
              <a:t>Solutıon</a:t>
            </a:r>
            <a:endParaRPr lang="en-US" dirty="0"/>
          </a:p>
        </p:txBody>
      </p:sp>
      <mc:AlternateContent xmlns:mc="http://schemas.openxmlformats.org/markup-compatibility/2006" xmlns:a14="http://schemas.microsoft.com/office/drawing/2010/main">
        <mc:Choice Requires="a14">
          <p:sp>
            <p:nvSpPr>
              <p:cNvPr id="3" name="İçerik Yer Tutucusu 2">
                <a:extLst>
                  <a:ext uri="{FF2B5EF4-FFF2-40B4-BE49-F238E27FC236}">
                    <a16:creationId xmlns:a16="http://schemas.microsoft.com/office/drawing/2014/main" id="{C21EAD45-7BF3-1AD3-BB15-F6417CC5D500}"/>
                  </a:ext>
                </a:extLst>
              </p:cNvPr>
              <p:cNvSpPr>
                <a:spLocks noGrp="1"/>
              </p:cNvSpPr>
              <p:nvPr>
                <p:ph idx="1"/>
              </p:nvPr>
            </p:nvSpPr>
            <p:spPr/>
            <p:txBody>
              <a:bodyPr/>
              <a:lstStyle/>
              <a:p>
                <a:r>
                  <a:rPr lang="tr-TR" sz="2000" dirty="0"/>
                  <a:t>Arithmetic </a:t>
                </a:r>
                <a:r>
                  <a:rPr lang="tr-TR" sz="2000" dirty="0" err="1"/>
                  <a:t>mean</a:t>
                </a:r>
                <a:r>
                  <a:rPr lang="tr-TR" sz="2000" dirty="0"/>
                  <a:t> </a:t>
                </a:r>
                <a:r>
                  <a:rPr lang="tr-TR" sz="2000" dirty="0" err="1"/>
                  <a:t>return</a:t>
                </a:r>
                <a:r>
                  <a:rPr lang="tr-TR" sz="2000" dirty="0"/>
                  <a:t>= </a:t>
                </a:r>
                <a14:m>
                  <m:oMath xmlns:m="http://schemas.openxmlformats.org/officeDocument/2006/math">
                    <m:f>
                      <m:fPr>
                        <m:ctrlPr>
                          <a:rPr lang="en-US" sz="2000" i="1">
                            <a:latin typeface="Cambria Math" panose="02040503050406030204" pitchFamily="18" charset="0"/>
                          </a:rPr>
                        </m:ctrlPr>
                      </m:fPr>
                      <m:num>
                        <m:r>
                          <a:rPr lang="tr-TR" sz="2000" b="0" i="1">
                            <a:latin typeface="Cambria Math" panose="02040503050406030204" pitchFamily="18" charset="0"/>
                          </a:rPr>
                          <m:t>𝑅</m:t>
                        </m:r>
                        <m:r>
                          <a:rPr lang="tr-TR" sz="2000" b="0" i="1" baseline="-25000">
                            <a:latin typeface="Cambria Math" panose="02040503050406030204" pitchFamily="18" charset="0"/>
                          </a:rPr>
                          <m:t>1</m:t>
                        </m:r>
                        <m:r>
                          <a:rPr lang="tr-TR" sz="2000" b="0" i="1">
                            <a:latin typeface="Cambria Math" panose="02040503050406030204" pitchFamily="18" charset="0"/>
                          </a:rPr>
                          <m:t>+</m:t>
                        </m:r>
                        <m:r>
                          <a:rPr lang="tr-TR" sz="2000" b="0" i="1">
                            <a:latin typeface="Cambria Math" panose="02040503050406030204" pitchFamily="18" charset="0"/>
                          </a:rPr>
                          <m:t>𝑅</m:t>
                        </m:r>
                        <m:r>
                          <a:rPr lang="tr-TR" sz="2000" b="0" i="1" baseline="-25000">
                            <a:latin typeface="Cambria Math" panose="02040503050406030204" pitchFamily="18" charset="0"/>
                          </a:rPr>
                          <m:t>2</m:t>
                        </m:r>
                        <m:r>
                          <a:rPr lang="tr-TR" sz="2000" b="0" i="1">
                            <a:latin typeface="Cambria Math" panose="02040503050406030204" pitchFamily="18" charset="0"/>
                          </a:rPr>
                          <m:t>+</m:t>
                        </m:r>
                        <m:r>
                          <a:rPr lang="tr-TR" sz="2000" b="0" i="1">
                            <a:latin typeface="Cambria Math" panose="02040503050406030204" pitchFamily="18" charset="0"/>
                          </a:rPr>
                          <m:t>𝑅</m:t>
                        </m:r>
                        <m:r>
                          <a:rPr lang="tr-TR" sz="2000" b="0" i="1" baseline="-25000">
                            <a:latin typeface="Cambria Math" panose="02040503050406030204" pitchFamily="18" charset="0"/>
                          </a:rPr>
                          <m:t>3</m:t>
                        </m:r>
                        <m:r>
                          <a:rPr lang="tr-TR" sz="2000" b="0" i="1">
                            <a:latin typeface="Cambria Math" panose="02040503050406030204" pitchFamily="18" charset="0"/>
                          </a:rPr>
                          <m:t>…</m:t>
                        </m:r>
                        <m:r>
                          <a:rPr lang="tr-TR" sz="2000" b="0" i="1">
                            <a:latin typeface="Cambria Math" panose="02040503050406030204" pitchFamily="18" charset="0"/>
                          </a:rPr>
                          <m:t>𝑅𝑛</m:t>
                        </m:r>
                      </m:num>
                      <m:den>
                        <m:r>
                          <a:rPr lang="tr-TR" sz="2000" b="0" i="1">
                            <a:latin typeface="Cambria Math" panose="02040503050406030204" pitchFamily="18" charset="0"/>
                          </a:rPr>
                          <m:t>𝑛</m:t>
                        </m:r>
                      </m:den>
                    </m:f>
                  </m:oMath>
                </a14:m>
                <a:endParaRPr lang="tr-TR" dirty="0"/>
              </a:p>
              <a:p>
                <a:r>
                  <a:rPr lang="tr-TR" sz="2000" dirty="0"/>
                  <a:t>Arithmetic </a:t>
                </a:r>
                <a:r>
                  <a:rPr lang="tr-TR" sz="2000" dirty="0" err="1"/>
                  <a:t>mean</a:t>
                </a:r>
                <a:r>
                  <a:rPr lang="tr-TR" sz="2000" dirty="0"/>
                  <a:t> </a:t>
                </a:r>
                <a:r>
                  <a:rPr lang="tr-TR" sz="2000" dirty="0" err="1"/>
                  <a:t>return</a:t>
                </a:r>
                <a:r>
                  <a:rPr lang="tr-TR" sz="2000" dirty="0"/>
                  <a:t>= </a:t>
                </a:r>
                <a14:m>
                  <m:oMath xmlns:m="http://schemas.openxmlformats.org/officeDocument/2006/math">
                    <m:f>
                      <m:fPr>
                        <m:ctrlPr>
                          <a:rPr lang="en-US" sz="2000" i="1">
                            <a:latin typeface="Cambria Math" panose="02040503050406030204" pitchFamily="18" charset="0"/>
                          </a:rPr>
                        </m:ctrlPr>
                      </m:fPr>
                      <m:num>
                        <m:r>
                          <a:rPr lang="tr-TR" sz="2000" b="0" i="1" smtClean="0">
                            <a:latin typeface="Cambria Math" panose="02040503050406030204" pitchFamily="18" charset="0"/>
                          </a:rPr>
                          <m:t>0.05+</m:t>
                        </m:r>
                        <m:d>
                          <m:dPr>
                            <m:ctrlPr>
                              <a:rPr lang="tr-TR" sz="2000" b="0" i="1" smtClean="0">
                                <a:latin typeface="Cambria Math" panose="02040503050406030204" pitchFamily="18" charset="0"/>
                              </a:rPr>
                            </m:ctrlPr>
                          </m:dPr>
                          <m:e>
                            <m:r>
                              <a:rPr lang="tr-TR" sz="2000" b="0" i="1" smtClean="0">
                                <a:latin typeface="Cambria Math" panose="02040503050406030204" pitchFamily="18" charset="0"/>
                              </a:rPr>
                              <m:t>−0.08</m:t>
                            </m:r>
                          </m:e>
                        </m:d>
                        <m:r>
                          <a:rPr lang="tr-TR" sz="2000" b="0" i="1" smtClean="0">
                            <a:latin typeface="Cambria Math" panose="02040503050406030204" pitchFamily="18" charset="0"/>
                          </a:rPr>
                          <m:t>+0.12</m:t>
                        </m:r>
                      </m:num>
                      <m:den>
                        <m:r>
                          <a:rPr lang="tr-TR" sz="2000" b="0" i="1" smtClean="0">
                            <a:latin typeface="Cambria Math" panose="02040503050406030204" pitchFamily="18" charset="0"/>
                          </a:rPr>
                          <m:t>3</m:t>
                        </m:r>
                      </m:den>
                    </m:f>
                    <m:r>
                      <a:rPr lang="tr-TR" sz="2000" b="0" i="1">
                        <a:latin typeface="Cambria Math" panose="02040503050406030204" pitchFamily="18" charset="0"/>
                      </a:rPr>
                      <m:t> </m:t>
                    </m:r>
                  </m:oMath>
                </a14:m>
                <a:endParaRPr lang="tr-TR" sz="2000" dirty="0"/>
              </a:p>
              <a:p>
                <a:r>
                  <a:rPr lang="tr-TR" sz="2000" b="1" dirty="0" err="1"/>
                  <a:t>Arithmetic</a:t>
                </a:r>
                <a:r>
                  <a:rPr lang="tr-TR" sz="2000" b="1" dirty="0"/>
                  <a:t> </a:t>
                </a:r>
                <a:r>
                  <a:rPr lang="tr-TR" sz="2000" b="1" dirty="0" err="1"/>
                  <a:t>mean</a:t>
                </a:r>
                <a:r>
                  <a:rPr lang="tr-TR" sz="2000" b="1" dirty="0"/>
                  <a:t> </a:t>
                </a:r>
                <a:r>
                  <a:rPr lang="tr-TR" sz="2000" b="1" dirty="0" err="1"/>
                  <a:t>return</a:t>
                </a:r>
                <a:r>
                  <a:rPr lang="tr-TR" sz="2000" b="1" dirty="0"/>
                  <a:t>=0.03=3%</a:t>
                </a:r>
              </a:p>
              <a:p>
                <a:r>
                  <a:rPr lang="tr-TR" sz="2000" dirty="0"/>
                  <a:t>Geometric </a:t>
                </a:r>
                <a:r>
                  <a:rPr lang="tr-TR" sz="2000" dirty="0" err="1"/>
                  <a:t>Mean</a:t>
                </a:r>
                <a:r>
                  <a:rPr lang="tr-TR" sz="2000" dirty="0"/>
                  <a:t> Return=</a:t>
                </a:r>
                <a14:m>
                  <m:oMath xmlns:m="http://schemas.openxmlformats.org/officeDocument/2006/math">
                    <m:rad>
                      <m:radPr>
                        <m:ctrlPr>
                          <a:rPr lang="en-US" sz="2000" i="1">
                            <a:latin typeface="Cambria Math" panose="02040503050406030204" pitchFamily="18" charset="0"/>
                          </a:rPr>
                        </m:ctrlPr>
                      </m:radPr>
                      <m:deg>
                        <m:r>
                          <m:rPr>
                            <m:brk m:alnAt="7"/>
                          </m:rPr>
                          <a:rPr lang="tr-TR" sz="2000" b="0" i="1">
                            <a:latin typeface="Cambria Math" panose="02040503050406030204" pitchFamily="18" charset="0"/>
                          </a:rPr>
                          <m:t>𝑛</m:t>
                        </m:r>
                      </m:deg>
                      <m:e>
                        <m:d>
                          <m:dPr>
                            <m:ctrlPr>
                              <a:rPr lang="tr-TR" sz="2000" b="0" i="1">
                                <a:latin typeface="Cambria Math" panose="02040503050406030204" pitchFamily="18" charset="0"/>
                              </a:rPr>
                            </m:ctrlPr>
                          </m:dPr>
                          <m:e>
                            <m:r>
                              <a:rPr lang="tr-TR" sz="2000" b="0" i="1">
                                <a:latin typeface="Cambria Math" panose="02040503050406030204" pitchFamily="18" charset="0"/>
                              </a:rPr>
                              <m:t>1+</m:t>
                            </m:r>
                            <m:r>
                              <a:rPr lang="tr-TR" sz="2000" b="0" i="1">
                                <a:latin typeface="Cambria Math" panose="02040503050406030204" pitchFamily="18" charset="0"/>
                              </a:rPr>
                              <m:t>𝑅</m:t>
                            </m:r>
                            <m:r>
                              <a:rPr lang="tr-TR" sz="2000" b="0" i="1" baseline="-25000">
                                <a:latin typeface="Cambria Math" panose="02040503050406030204" pitchFamily="18" charset="0"/>
                              </a:rPr>
                              <m:t>1</m:t>
                            </m:r>
                          </m:e>
                        </m:d>
                        <m:r>
                          <a:rPr lang="tr-TR" sz="2000" b="0" i="1">
                            <a:latin typeface="Cambria Math" panose="02040503050406030204" pitchFamily="18" charset="0"/>
                          </a:rPr>
                          <m:t>𝑋</m:t>
                        </m:r>
                        <m:d>
                          <m:dPr>
                            <m:ctrlPr>
                              <a:rPr lang="tr-TR" sz="2000" b="0" i="1">
                                <a:latin typeface="Cambria Math" panose="02040503050406030204" pitchFamily="18" charset="0"/>
                              </a:rPr>
                            </m:ctrlPr>
                          </m:dPr>
                          <m:e>
                            <m:r>
                              <a:rPr lang="tr-TR" sz="2000" b="0" i="1">
                                <a:latin typeface="Cambria Math" panose="02040503050406030204" pitchFamily="18" charset="0"/>
                              </a:rPr>
                              <m:t>1+</m:t>
                            </m:r>
                            <m:r>
                              <a:rPr lang="tr-TR" sz="2000" b="0" i="1">
                                <a:latin typeface="Cambria Math" panose="02040503050406030204" pitchFamily="18" charset="0"/>
                              </a:rPr>
                              <m:t>𝑅</m:t>
                            </m:r>
                            <m:r>
                              <a:rPr lang="tr-TR" sz="2000" b="0" i="1" baseline="-25000">
                                <a:latin typeface="Cambria Math" panose="02040503050406030204" pitchFamily="18" charset="0"/>
                              </a:rPr>
                              <m:t>2</m:t>
                            </m:r>
                          </m:e>
                        </m:d>
                        <m:r>
                          <a:rPr lang="tr-TR" sz="2000" b="0" i="1">
                            <a:latin typeface="Cambria Math" panose="02040503050406030204" pitchFamily="18" charset="0"/>
                          </a:rPr>
                          <m:t>𝑋</m:t>
                        </m:r>
                        <m:d>
                          <m:dPr>
                            <m:ctrlPr>
                              <a:rPr lang="tr-TR" sz="2000" b="0" i="1">
                                <a:latin typeface="Cambria Math" panose="02040503050406030204" pitchFamily="18" charset="0"/>
                              </a:rPr>
                            </m:ctrlPr>
                          </m:dPr>
                          <m:e>
                            <m:r>
                              <a:rPr lang="tr-TR" sz="2000" b="0" i="1">
                                <a:latin typeface="Cambria Math" panose="02040503050406030204" pitchFamily="18" charset="0"/>
                              </a:rPr>
                              <m:t>1+</m:t>
                            </m:r>
                            <m:r>
                              <a:rPr lang="tr-TR" sz="2000" b="0" i="1">
                                <a:latin typeface="Cambria Math" panose="02040503050406030204" pitchFamily="18" charset="0"/>
                              </a:rPr>
                              <m:t>𝑅</m:t>
                            </m:r>
                            <m:r>
                              <a:rPr lang="tr-TR" sz="2000" b="0" i="1" baseline="-25000">
                                <a:latin typeface="Cambria Math" panose="02040503050406030204" pitchFamily="18" charset="0"/>
                              </a:rPr>
                              <m:t>3</m:t>
                            </m:r>
                          </m:e>
                        </m:d>
                        <m:r>
                          <a:rPr lang="tr-TR" sz="2000" b="0" i="1">
                            <a:latin typeface="Cambria Math" panose="02040503050406030204" pitchFamily="18" charset="0"/>
                          </a:rPr>
                          <m:t>𝑋</m:t>
                        </m:r>
                        <m:r>
                          <a:rPr lang="tr-TR" sz="2000" b="0" i="1">
                            <a:latin typeface="Cambria Math" panose="02040503050406030204" pitchFamily="18" charset="0"/>
                          </a:rPr>
                          <m:t>…(1+</m:t>
                        </m:r>
                        <m:r>
                          <a:rPr lang="tr-TR" sz="2000" b="0" i="1">
                            <a:latin typeface="Cambria Math" panose="02040503050406030204" pitchFamily="18" charset="0"/>
                          </a:rPr>
                          <m:t>𝑅𝑛</m:t>
                        </m:r>
                        <m:r>
                          <a:rPr lang="tr-TR" sz="2000" b="0" i="1">
                            <a:latin typeface="Cambria Math" panose="02040503050406030204" pitchFamily="18" charset="0"/>
                          </a:rPr>
                          <m:t>)</m:t>
                        </m:r>
                      </m:e>
                    </m:rad>
                    <m:r>
                      <a:rPr lang="tr-TR" sz="2000" b="0" i="0">
                        <a:latin typeface="Cambria Math" panose="02040503050406030204" pitchFamily="18" charset="0"/>
                      </a:rPr>
                      <m:t>−1</m:t>
                    </m:r>
                  </m:oMath>
                </a14:m>
                <a:endParaRPr lang="tr-TR" sz="2000" dirty="0"/>
              </a:p>
              <a:p>
                <a:r>
                  <a:rPr lang="tr-TR" sz="2000" dirty="0"/>
                  <a:t>Geometric </a:t>
                </a:r>
                <a:r>
                  <a:rPr lang="tr-TR" sz="2000" dirty="0" err="1"/>
                  <a:t>Mean</a:t>
                </a:r>
                <a:r>
                  <a:rPr lang="tr-TR" sz="2000" dirty="0"/>
                  <a:t> Return=</a:t>
                </a:r>
                <a14:m>
                  <m:oMath xmlns:m="http://schemas.openxmlformats.org/officeDocument/2006/math">
                    <m:rad>
                      <m:radPr>
                        <m:ctrlPr>
                          <a:rPr lang="en-US" sz="2000" i="1">
                            <a:latin typeface="Cambria Math" panose="02040503050406030204" pitchFamily="18" charset="0"/>
                          </a:rPr>
                        </m:ctrlPr>
                      </m:radPr>
                      <m:deg>
                        <m:r>
                          <m:rPr>
                            <m:brk m:alnAt="7"/>
                          </m:rPr>
                          <a:rPr lang="tr-TR" sz="2000" b="0" i="1" smtClean="0">
                            <a:latin typeface="Cambria Math" panose="02040503050406030204" pitchFamily="18" charset="0"/>
                          </a:rPr>
                          <m:t>3</m:t>
                        </m:r>
                      </m:deg>
                      <m:e>
                        <m:d>
                          <m:dPr>
                            <m:ctrlPr>
                              <a:rPr lang="tr-TR" sz="2000" b="0" i="1">
                                <a:latin typeface="Cambria Math" panose="02040503050406030204" pitchFamily="18" charset="0"/>
                              </a:rPr>
                            </m:ctrlPr>
                          </m:dPr>
                          <m:e>
                            <m:r>
                              <a:rPr lang="tr-TR" sz="2000" b="0" i="1">
                                <a:latin typeface="Cambria Math" panose="02040503050406030204" pitchFamily="18" charset="0"/>
                              </a:rPr>
                              <m:t>1+</m:t>
                            </m:r>
                            <m:r>
                              <a:rPr lang="tr-TR" sz="2000" b="0" i="1" smtClean="0">
                                <a:latin typeface="Cambria Math" panose="02040503050406030204" pitchFamily="18" charset="0"/>
                              </a:rPr>
                              <m:t>0.05</m:t>
                            </m:r>
                          </m:e>
                        </m:d>
                        <m:r>
                          <a:rPr lang="tr-TR" sz="2000" b="0" i="1">
                            <a:latin typeface="Cambria Math" panose="02040503050406030204" pitchFamily="18" charset="0"/>
                          </a:rPr>
                          <m:t>𝑋</m:t>
                        </m:r>
                        <m:d>
                          <m:dPr>
                            <m:ctrlPr>
                              <a:rPr lang="tr-TR" sz="2000" b="0" i="1">
                                <a:latin typeface="Cambria Math" panose="02040503050406030204" pitchFamily="18" charset="0"/>
                              </a:rPr>
                            </m:ctrlPr>
                          </m:dPr>
                          <m:e>
                            <m:r>
                              <a:rPr lang="tr-TR" sz="2000" b="0" i="1">
                                <a:latin typeface="Cambria Math" panose="02040503050406030204" pitchFamily="18" charset="0"/>
                              </a:rPr>
                              <m:t>1</m:t>
                            </m:r>
                            <m:r>
                              <a:rPr lang="tr-TR" sz="2000" b="0" i="1" smtClean="0">
                                <a:latin typeface="Cambria Math" panose="02040503050406030204" pitchFamily="18" charset="0"/>
                              </a:rPr>
                              <m:t>−0.08</m:t>
                            </m:r>
                          </m:e>
                        </m:d>
                        <m:r>
                          <a:rPr lang="tr-TR" sz="2000" b="0" i="1">
                            <a:latin typeface="Cambria Math" panose="02040503050406030204" pitchFamily="18" charset="0"/>
                          </a:rPr>
                          <m:t>𝑋</m:t>
                        </m:r>
                        <m:d>
                          <m:dPr>
                            <m:ctrlPr>
                              <a:rPr lang="tr-TR" sz="2000" b="0" i="1">
                                <a:latin typeface="Cambria Math" panose="02040503050406030204" pitchFamily="18" charset="0"/>
                              </a:rPr>
                            </m:ctrlPr>
                          </m:dPr>
                          <m:e>
                            <m:r>
                              <a:rPr lang="tr-TR" sz="2000" b="0" i="1">
                                <a:latin typeface="Cambria Math" panose="02040503050406030204" pitchFamily="18" charset="0"/>
                              </a:rPr>
                              <m:t>1+</m:t>
                            </m:r>
                            <m:r>
                              <a:rPr lang="tr-TR" sz="2000" b="0" i="1" smtClean="0">
                                <a:latin typeface="Cambria Math" panose="02040503050406030204" pitchFamily="18" charset="0"/>
                              </a:rPr>
                              <m:t>0.12</m:t>
                            </m:r>
                          </m:e>
                        </m:d>
                      </m:e>
                    </m:rad>
                    <m:r>
                      <a:rPr lang="tr-TR" sz="2000" b="0" i="0">
                        <a:latin typeface="Cambria Math" panose="02040503050406030204" pitchFamily="18" charset="0"/>
                      </a:rPr>
                      <m:t>−1</m:t>
                    </m:r>
                  </m:oMath>
                </a14:m>
                <a:endParaRPr lang="tr-TR" sz="2000" dirty="0"/>
              </a:p>
              <a:p>
                <a:r>
                  <a:rPr lang="tr-TR" b="1" dirty="0" err="1"/>
                  <a:t>Geometric</a:t>
                </a:r>
                <a:r>
                  <a:rPr lang="tr-TR" b="1" dirty="0"/>
                  <a:t> </a:t>
                </a:r>
                <a:r>
                  <a:rPr lang="tr-TR" b="1" dirty="0" err="1"/>
                  <a:t>Mean</a:t>
                </a:r>
                <a:r>
                  <a:rPr lang="tr-TR" b="1" dirty="0"/>
                  <a:t> Return=0.0266=2.66%</a:t>
                </a:r>
                <a:endParaRPr lang="tr-TR" sz="2000" b="1" dirty="0"/>
              </a:p>
              <a:p>
                <a:endParaRPr lang="en-US" sz="2000" dirty="0"/>
              </a:p>
              <a:p>
                <a:endParaRPr lang="en-US" dirty="0"/>
              </a:p>
            </p:txBody>
          </p:sp>
        </mc:Choice>
        <mc:Fallback xmlns="">
          <p:sp>
            <p:nvSpPr>
              <p:cNvPr id="3" name="İçerik Yer Tutucusu 2">
                <a:extLst>
                  <a:ext uri="{FF2B5EF4-FFF2-40B4-BE49-F238E27FC236}">
                    <a16:creationId xmlns:a16="http://schemas.microsoft.com/office/drawing/2014/main" id="{C21EAD45-7BF3-1AD3-BB15-F6417CC5D500}"/>
                  </a:ext>
                </a:extLst>
              </p:cNvPr>
              <p:cNvSpPr>
                <a:spLocks noGrp="1" noRot="1" noChangeAspect="1" noMove="1" noResize="1" noEditPoints="1" noAdjustHandles="1" noChangeArrowheads="1" noChangeShapeType="1" noTextEdit="1"/>
              </p:cNvSpPr>
              <p:nvPr>
                <p:ph idx="1"/>
              </p:nvPr>
            </p:nvSpPr>
            <p:spPr>
              <a:blipFill>
                <a:blip r:embed="rId2"/>
                <a:stretch>
                  <a:fillRect l="-1429"/>
                </a:stretch>
              </a:blipFill>
            </p:spPr>
            <p:txBody>
              <a:bodyPr/>
              <a:lstStyle/>
              <a:p>
                <a:r>
                  <a:rPr lang="en-US">
                    <a:noFill/>
                  </a:rPr>
                  <a:t> </a:t>
                </a:r>
              </a:p>
            </p:txBody>
          </p:sp>
        </mc:Fallback>
      </mc:AlternateContent>
    </p:spTree>
    <p:extLst>
      <p:ext uri="{BB962C8B-B14F-4D97-AF65-F5344CB8AC3E}">
        <p14:creationId xmlns:p14="http://schemas.microsoft.com/office/powerpoint/2010/main" val="6086624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704442F6-5285-AE5A-C664-018683E91641}"/>
              </a:ext>
            </a:extLst>
          </p:cNvPr>
          <p:cNvSpPr>
            <a:spLocks noGrp="1"/>
          </p:cNvSpPr>
          <p:nvPr>
            <p:ph type="title"/>
          </p:nvPr>
        </p:nvSpPr>
        <p:spPr/>
        <p:txBody>
          <a:bodyPr/>
          <a:lstStyle/>
          <a:p>
            <a:r>
              <a:rPr lang="tr-TR" dirty="0" err="1"/>
              <a:t>Nomınal</a:t>
            </a:r>
            <a:r>
              <a:rPr lang="tr-TR" dirty="0"/>
              <a:t> </a:t>
            </a:r>
            <a:r>
              <a:rPr lang="tr-TR" dirty="0" err="1"/>
              <a:t>vs</a:t>
            </a:r>
            <a:r>
              <a:rPr lang="tr-TR" dirty="0"/>
              <a:t> Real </a:t>
            </a:r>
            <a:r>
              <a:rPr lang="tr-TR" dirty="0" err="1"/>
              <a:t>return</a:t>
            </a:r>
            <a:endParaRPr lang="en-US" dirty="0"/>
          </a:p>
        </p:txBody>
      </p:sp>
      <mc:AlternateContent xmlns:mc="http://schemas.openxmlformats.org/markup-compatibility/2006" xmlns:a14="http://schemas.microsoft.com/office/drawing/2010/main">
        <mc:Choice Requires="a14">
          <p:sp>
            <p:nvSpPr>
              <p:cNvPr id="3" name="İçerik Yer Tutucusu 2">
                <a:extLst>
                  <a:ext uri="{FF2B5EF4-FFF2-40B4-BE49-F238E27FC236}">
                    <a16:creationId xmlns:a16="http://schemas.microsoft.com/office/drawing/2014/main" id="{6F932FCA-8CFF-547B-EB0F-D8EB62BB0278}"/>
                  </a:ext>
                </a:extLst>
              </p:cNvPr>
              <p:cNvSpPr>
                <a:spLocks noGrp="1"/>
              </p:cNvSpPr>
              <p:nvPr>
                <p:ph idx="1"/>
              </p:nvPr>
            </p:nvSpPr>
            <p:spPr/>
            <p:txBody>
              <a:bodyPr/>
              <a:lstStyle/>
              <a:p>
                <a:r>
                  <a:rPr lang="en-US" dirty="0"/>
                  <a:t>The nominal return is the percentage increase in your investment without adjusting for inflation</a:t>
                </a:r>
                <a:r>
                  <a:rPr lang="tr-TR" dirty="0"/>
                  <a:t> while r</a:t>
                </a:r>
                <a:r>
                  <a:rPr lang="en-US" dirty="0" err="1"/>
                  <a:t>eal</a:t>
                </a:r>
                <a:r>
                  <a:rPr lang="en-US" dirty="0"/>
                  <a:t> return is nominal return adjusted for inflation.</a:t>
                </a:r>
                <a:r>
                  <a:rPr lang="tr-TR" dirty="0"/>
                  <a:t> </a:t>
                </a:r>
                <a:r>
                  <a:rPr lang="en-US" dirty="0"/>
                  <a:t>Real return measures the increase in an investor’s purchasing power: how much more</a:t>
                </a:r>
                <a:r>
                  <a:rPr lang="tr-TR" dirty="0"/>
                  <a:t> </a:t>
                </a:r>
                <a:r>
                  <a:rPr lang="en-US" dirty="0"/>
                  <a:t>goods she can purchase at the end of one year due to the increase in the value of her</a:t>
                </a:r>
                <a:r>
                  <a:rPr lang="tr-TR" dirty="0"/>
                  <a:t> </a:t>
                </a:r>
                <a:r>
                  <a:rPr lang="en-US" dirty="0"/>
                  <a:t>investments. </a:t>
                </a:r>
                <a:endParaRPr lang="tr-TR" dirty="0"/>
              </a:p>
              <a:p>
                <a:r>
                  <a:rPr lang="tr-TR" dirty="0"/>
                  <a:t>Real Return=</a:t>
                </a:r>
                <a14:m>
                  <m:oMath xmlns:m="http://schemas.openxmlformats.org/officeDocument/2006/math">
                    <m:f>
                      <m:fPr>
                        <m:ctrlPr>
                          <a:rPr lang="tr-TR" sz="2400" i="1" smtClean="0">
                            <a:latin typeface="Cambria Math" panose="02040503050406030204" pitchFamily="18" charset="0"/>
                          </a:rPr>
                        </m:ctrlPr>
                      </m:fPr>
                      <m:num>
                        <m:r>
                          <a:rPr lang="tr-TR" sz="2400" b="0" i="1" smtClean="0">
                            <a:latin typeface="Cambria Math" panose="02040503050406030204" pitchFamily="18" charset="0"/>
                          </a:rPr>
                          <m:t>1+</m:t>
                        </m:r>
                        <m:r>
                          <a:rPr lang="tr-TR" sz="2400" b="0" i="1" smtClean="0">
                            <a:latin typeface="Cambria Math" panose="02040503050406030204" pitchFamily="18" charset="0"/>
                          </a:rPr>
                          <m:t>𝑁𝑜𝑚𝑖𝑛𝑎𝑙</m:t>
                        </m:r>
                        <m:r>
                          <a:rPr lang="tr-TR" sz="2400" b="0" i="1" smtClean="0">
                            <a:latin typeface="Cambria Math" panose="02040503050406030204" pitchFamily="18" charset="0"/>
                          </a:rPr>
                          <m:t> </m:t>
                        </m:r>
                        <m:r>
                          <a:rPr lang="tr-TR" sz="2400" b="0" i="1" smtClean="0">
                            <a:latin typeface="Cambria Math" panose="02040503050406030204" pitchFamily="18" charset="0"/>
                          </a:rPr>
                          <m:t>𝑅𝑒𝑡𝑢𝑟𝑛</m:t>
                        </m:r>
                      </m:num>
                      <m:den>
                        <m:r>
                          <a:rPr lang="tr-TR" sz="2400" b="0" i="1" smtClean="0">
                            <a:latin typeface="Cambria Math" panose="02040503050406030204" pitchFamily="18" charset="0"/>
                          </a:rPr>
                          <m:t>1+</m:t>
                        </m:r>
                        <m:r>
                          <a:rPr lang="tr-TR" sz="2400" b="0" i="1" smtClean="0">
                            <a:latin typeface="Cambria Math" panose="02040503050406030204" pitchFamily="18" charset="0"/>
                          </a:rPr>
                          <m:t>𝐼𝑛𝑓𝑙𝑎𝑡𝑖𝑜𝑛</m:t>
                        </m:r>
                        <m:r>
                          <a:rPr lang="tr-TR" sz="2400" b="0" i="1" smtClean="0">
                            <a:latin typeface="Cambria Math" panose="02040503050406030204" pitchFamily="18" charset="0"/>
                          </a:rPr>
                          <m:t> </m:t>
                        </m:r>
                        <m:r>
                          <a:rPr lang="tr-TR" sz="2400" b="0" i="1" smtClean="0">
                            <a:latin typeface="Cambria Math" panose="02040503050406030204" pitchFamily="18" charset="0"/>
                          </a:rPr>
                          <m:t>𝑅𝑎𝑡𝑒</m:t>
                        </m:r>
                      </m:den>
                    </m:f>
                  </m:oMath>
                </a14:m>
                <a:r>
                  <a:rPr lang="tr-TR" dirty="0"/>
                  <a:t>-1</a:t>
                </a:r>
                <a:endParaRPr lang="en-US" dirty="0"/>
              </a:p>
            </p:txBody>
          </p:sp>
        </mc:Choice>
        <mc:Fallback xmlns="">
          <p:sp>
            <p:nvSpPr>
              <p:cNvPr id="3" name="İçerik Yer Tutucusu 2">
                <a:extLst>
                  <a:ext uri="{FF2B5EF4-FFF2-40B4-BE49-F238E27FC236}">
                    <a16:creationId xmlns:a16="http://schemas.microsoft.com/office/drawing/2014/main" id="{6F932FCA-8CFF-547B-EB0F-D8EB62BB0278}"/>
                  </a:ext>
                </a:extLst>
              </p:cNvPr>
              <p:cNvSpPr>
                <a:spLocks noGrp="1" noRot="1" noChangeAspect="1" noMove="1" noResize="1" noEditPoints="1" noAdjustHandles="1" noChangeArrowheads="1" noChangeShapeType="1" noTextEdit="1"/>
              </p:cNvSpPr>
              <p:nvPr>
                <p:ph idx="1"/>
              </p:nvPr>
            </p:nvSpPr>
            <p:spPr>
              <a:blipFill>
                <a:blip r:embed="rId2"/>
                <a:stretch>
                  <a:fillRect l="-1429" t="-924" r="-2024"/>
                </a:stretch>
              </a:blipFill>
            </p:spPr>
            <p:txBody>
              <a:bodyPr/>
              <a:lstStyle/>
              <a:p>
                <a:r>
                  <a:rPr lang="en-US">
                    <a:noFill/>
                  </a:rPr>
                  <a:t> </a:t>
                </a:r>
              </a:p>
            </p:txBody>
          </p:sp>
        </mc:Fallback>
      </mc:AlternateContent>
    </p:spTree>
    <p:extLst>
      <p:ext uri="{BB962C8B-B14F-4D97-AF65-F5344CB8AC3E}">
        <p14:creationId xmlns:p14="http://schemas.microsoft.com/office/powerpoint/2010/main" val="40630480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BEAC55E-FD3E-4A90-B4E2-D197D80383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D31B24A2-FBC3-4438-1D9C-C9F0C5A40163}"/>
              </a:ext>
            </a:extLst>
          </p:cNvPr>
          <p:cNvSpPr>
            <a:spLocks noGrp="1"/>
          </p:cNvSpPr>
          <p:nvPr>
            <p:ph type="title"/>
          </p:nvPr>
        </p:nvSpPr>
        <p:spPr>
          <a:xfrm>
            <a:off x="1371601" y="457199"/>
            <a:ext cx="9448800" cy="1061357"/>
          </a:xfrm>
        </p:spPr>
        <p:txBody>
          <a:bodyPr>
            <a:normAutofit/>
          </a:bodyPr>
          <a:lstStyle/>
          <a:p>
            <a:r>
              <a:rPr lang="tr-TR" sz="4000"/>
              <a:t>example</a:t>
            </a:r>
            <a:endParaRPr lang="en-US" sz="4000"/>
          </a:p>
        </p:txBody>
      </p:sp>
      <p:sp>
        <p:nvSpPr>
          <p:cNvPr id="3" name="İçerik Yer Tutucusu 2">
            <a:extLst>
              <a:ext uri="{FF2B5EF4-FFF2-40B4-BE49-F238E27FC236}">
                <a16:creationId xmlns:a16="http://schemas.microsoft.com/office/drawing/2014/main" id="{F0796676-B386-370A-2600-D9A7A3063B73}"/>
              </a:ext>
            </a:extLst>
          </p:cNvPr>
          <p:cNvSpPr>
            <a:spLocks noGrp="1"/>
          </p:cNvSpPr>
          <p:nvPr>
            <p:ph idx="1"/>
          </p:nvPr>
        </p:nvSpPr>
        <p:spPr>
          <a:xfrm>
            <a:off x="1371601" y="1887968"/>
            <a:ext cx="9448800" cy="3812746"/>
          </a:xfrm>
        </p:spPr>
        <p:txBody>
          <a:bodyPr>
            <a:normAutofit/>
          </a:bodyPr>
          <a:lstStyle/>
          <a:p>
            <a:r>
              <a:rPr lang="en-US" sz="1800" dirty="0"/>
              <a:t>Consider an investor who earns a</a:t>
            </a:r>
            <a:r>
              <a:rPr lang="tr-TR" sz="1800" dirty="0"/>
              <a:t> </a:t>
            </a:r>
            <a:r>
              <a:rPr lang="en-US" sz="1800" dirty="0"/>
              <a:t>nominal return of </a:t>
            </a:r>
            <a:r>
              <a:rPr lang="tr-TR" sz="1800" dirty="0"/>
              <a:t>50</a:t>
            </a:r>
            <a:r>
              <a:rPr lang="en-US" sz="1800" dirty="0"/>
              <a:t>% over a year when inflation is </a:t>
            </a:r>
            <a:r>
              <a:rPr lang="tr-TR" sz="1800" dirty="0"/>
              <a:t>40</a:t>
            </a:r>
            <a:r>
              <a:rPr lang="en-US" sz="1800" dirty="0"/>
              <a:t>%. </a:t>
            </a:r>
            <a:r>
              <a:rPr lang="tr-TR" sz="1800" dirty="0" err="1"/>
              <a:t>What</a:t>
            </a:r>
            <a:r>
              <a:rPr lang="tr-TR" sz="1800" dirty="0"/>
              <a:t> is t</a:t>
            </a:r>
            <a:r>
              <a:rPr lang="en-US" sz="1800" dirty="0"/>
              <a:t>he investor’s real</a:t>
            </a:r>
            <a:r>
              <a:rPr lang="tr-TR" sz="1800" dirty="0"/>
              <a:t> </a:t>
            </a:r>
            <a:r>
              <a:rPr lang="en-US" sz="1800" dirty="0"/>
              <a:t>return</a:t>
            </a:r>
            <a:r>
              <a:rPr lang="tr-TR" sz="1800" dirty="0"/>
              <a:t>?</a:t>
            </a:r>
          </a:p>
          <a:p>
            <a:endParaRPr lang="en-US" sz="1800" dirty="0"/>
          </a:p>
        </p:txBody>
      </p:sp>
      <p:sp>
        <p:nvSpPr>
          <p:cNvPr id="10" name="Rectangle 9">
            <a:extLst>
              <a:ext uri="{FF2B5EF4-FFF2-40B4-BE49-F238E27FC236}">
                <a16:creationId xmlns:a16="http://schemas.microsoft.com/office/drawing/2014/main" id="{282DCAD1-D7F2-4CA8-960C-526B7DB37A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8741"/>
            <a:ext cx="12192000" cy="449256"/>
          </a:xfrm>
          <a:prstGeom prst="rect">
            <a:avLst/>
          </a:prstGeom>
          <a:gradFill>
            <a:gsLst>
              <a:gs pos="14000">
                <a:schemeClr val="accent4">
                  <a:alpha val="28000"/>
                </a:schemeClr>
              </a:gs>
              <a:gs pos="100000">
                <a:schemeClr val="accent5">
                  <a:alpha val="85000"/>
                </a:schemeClr>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009AC7F-1347-41C8-8BEB-47473A21A6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8316"/>
            <a:ext cx="8153398" cy="449684"/>
          </a:xfrm>
          <a:prstGeom prst="rect">
            <a:avLst/>
          </a:prstGeom>
          <a:gradFill>
            <a:gsLst>
              <a:gs pos="9000">
                <a:schemeClr val="accent2">
                  <a:lumMod val="60000"/>
                  <a:lumOff val="40000"/>
                  <a:alpha val="68000"/>
                </a:schemeClr>
              </a:gs>
              <a:gs pos="99000">
                <a:schemeClr val="accent2"/>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048376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85BFE452-0884-E2E8-A4FD-8D8A85B88681}"/>
              </a:ext>
            </a:extLst>
          </p:cNvPr>
          <p:cNvSpPr>
            <a:spLocks noGrp="1"/>
          </p:cNvSpPr>
          <p:nvPr>
            <p:ph type="title"/>
          </p:nvPr>
        </p:nvSpPr>
        <p:spPr/>
        <p:txBody>
          <a:bodyPr/>
          <a:lstStyle/>
          <a:p>
            <a:r>
              <a:rPr lang="tr-TR" dirty="0" err="1"/>
              <a:t>solutıon</a:t>
            </a:r>
            <a:endParaRPr lang="en-US" dirty="0"/>
          </a:p>
        </p:txBody>
      </p:sp>
      <mc:AlternateContent xmlns:mc="http://schemas.openxmlformats.org/markup-compatibility/2006" xmlns:a14="http://schemas.microsoft.com/office/drawing/2010/main">
        <mc:Choice Requires="a14">
          <p:sp>
            <p:nvSpPr>
              <p:cNvPr id="3" name="İçerik Yer Tutucusu 2">
                <a:extLst>
                  <a:ext uri="{FF2B5EF4-FFF2-40B4-BE49-F238E27FC236}">
                    <a16:creationId xmlns:a16="http://schemas.microsoft.com/office/drawing/2014/main" id="{BFCC802B-58F0-BE6E-70FD-8E8FDD61396D}"/>
                  </a:ext>
                </a:extLst>
              </p:cNvPr>
              <p:cNvSpPr>
                <a:spLocks noGrp="1"/>
              </p:cNvSpPr>
              <p:nvPr>
                <p:ph idx="1"/>
              </p:nvPr>
            </p:nvSpPr>
            <p:spPr/>
            <p:txBody>
              <a:bodyPr/>
              <a:lstStyle/>
              <a:p>
                <a:r>
                  <a:rPr lang="tr-TR" dirty="0"/>
                  <a:t>Real Return=</a:t>
                </a:r>
                <a14:m>
                  <m:oMath xmlns:m="http://schemas.openxmlformats.org/officeDocument/2006/math">
                    <m:f>
                      <m:fPr>
                        <m:ctrlPr>
                          <a:rPr lang="tr-TR" sz="2000" i="1" smtClean="0">
                            <a:latin typeface="Cambria Math" panose="02040503050406030204" pitchFamily="18" charset="0"/>
                          </a:rPr>
                        </m:ctrlPr>
                      </m:fPr>
                      <m:num>
                        <m:r>
                          <a:rPr lang="tr-TR" sz="2000" b="0" i="1" smtClean="0">
                            <a:latin typeface="Cambria Math" panose="02040503050406030204" pitchFamily="18" charset="0"/>
                          </a:rPr>
                          <m:t>1+</m:t>
                        </m:r>
                        <m:r>
                          <a:rPr lang="tr-TR" sz="2000" b="0" i="1" smtClean="0">
                            <a:latin typeface="Cambria Math" panose="02040503050406030204" pitchFamily="18" charset="0"/>
                          </a:rPr>
                          <m:t>𝑁𝑜𝑚𝑖𝑛𝑎𝑙</m:t>
                        </m:r>
                        <m:r>
                          <a:rPr lang="tr-TR" sz="2000" b="0" i="1" smtClean="0">
                            <a:latin typeface="Cambria Math" panose="02040503050406030204" pitchFamily="18" charset="0"/>
                          </a:rPr>
                          <m:t> </m:t>
                        </m:r>
                        <m:r>
                          <a:rPr lang="tr-TR" sz="2000" b="0" i="1" smtClean="0">
                            <a:latin typeface="Cambria Math" panose="02040503050406030204" pitchFamily="18" charset="0"/>
                          </a:rPr>
                          <m:t>𝑅𝑒𝑡𝑢𝑟𝑛</m:t>
                        </m:r>
                      </m:num>
                      <m:den>
                        <m:r>
                          <a:rPr lang="tr-TR" sz="2000" b="0" i="1" smtClean="0">
                            <a:latin typeface="Cambria Math" panose="02040503050406030204" pitchFamily="18" charset="0"/>
                          </a:rPr>
                          <m:t>1+</m:t>
                        </m:r>
                        <m:r>
                          <a:rPr lang="tr-TR" sz="2000" b="0" i="1" smtClean="0">
                            <a:latin typeface="Cambria Math" panose="02040503050406030204" pitchFamily="18" charset="0"/>
                          </a:rPr>
                          <m:t>𝐼𝑛𝑓𝑙𝑎𝑡𝑖𝑜𝑛</m:t>
                        </m:r>
                        <m:r>
                          <a:rPr lang="tr-TR" sz="2000" b="0" i="1" smtClean="0">
                            <a:latin typeface="Cambria Math" panose="02040503050406030204" pitchFamily="18" charset="0"/>
                          </a:rPr>
                          <m:t> </m:t>
                        </m:r>
                        <m:r>
                          <a:rPr lang="tr-TR" sz="2000" b="0" i="1" smtClean="0">
                            <a:latin typeface="Cambria Math" panose="02040503050406030204" pitchFamily="18" charset="0"/>
                          </a:rPr>
                          <m:t>𝑅𝑎𝑡𝑒</m:t>
                        </m:r>
                      </m:den>
                    </m:f>
                  </m:oMath>
                </a14:m>
                <a:r>
                  <a:rPr lang="tr-TR" dirty="0"/>
                  <a:t>-1</a:t>
                </a:r>
                <a:endParaRPr lang="en-US" dirty="0"/>
              </a:p>
              <a:p>
                <a:r>
                  <a:rPr lang="tr-TR" dirty="0"/>
                  <a:t>Real Return=</a:t>
                </a:r>
                <a14:m>
                  <m:oMath xmlns:m="http://schemas.openxmlformats.org/officeDocument/2006/math">
                    <m:f>
                      <m:fPr>
                        <m:ctrlPr>
                          <a:rPr lang="tr-TR" sz="2000" i="1" smtClean="0">
                            <a:latin typeface="Cambria Math" panose="02040503050406030204" pitchFamily="18" charset="0"/>
                          </a:rPr>
                        </m:ctrlPr>
                      </m:fPr>
                      <m:num>
                        <m:r>
                          <a:rPr lang="tr-TR" sz="2000" b="0" i="1" smtClean="0">
                            <a:latin typeface="Cambria Math" panose="02040503050406030204" pitchFamily="18" charset="0"/>
                          </a:rPr>
                          <m:t>1+0.50</m:t>
                        </m:r>
                      </m:num>
                      <m:den>
                        <m:r>
                          <a:rPr lang="tr-TR" sz="2000" b="0" i="1" smtClean="0">
                            <a:latin typeface="Cambria Math" panose="02040503050406030204" pitchFamily="18" charset="0"/>
                          </a:rPr>
                          <m:t>1+0.40</m:t>
                        </m:r>
                      </m:den>
                    </m:f>
                  </m:oMath>
                </a14:m>
                <a:r>
                  <a:rPr lang="tr-TR" dirty="0"/>
                  <a:t>-1</a:t>
                </a:r>
                <a:endParaRPr lang="en-US" dirty="0"/>
              </a:p>
              <a:p>
                <a:r>
                  <a:rPr lang="tr-TR" dirty="0"/>
                  <a:t>Real Return=7.1%</a:t>
                </a:r>
                <a:endParaRPr lang="en-US" dirty="0"/>
              </a:p>
            </p:txBody>
          </p:sp>
        </mc:Choice>
        <mc:Fallback xmlns="">
          <p:sp>
            <p:nvSpPr>
              <p:cNvPr id="3" name="İçerik Yer Tutucusu 2">
                <a:extLst>
                  <a:ext uri="{FF2B5EF4-FFF2-40B4-BE49-F238E27FC236}">
                    <a16:creationId xmlns:a16="http://schemas.microsoft.com/office/drawing/2014/main" id="{BFCC802B-58F0-BE6E-70FD-8E8FDD61396D}"/>
                  </a:ext>
                </a:extLst>
              </p:cNvPr>
              <p:cNvSpPr>
                <a:spLocks noGrp="1" noRot="1" noChangeAspect="1" noMove="1" noResize="1" noEditPoints="1" noAdjustHandles="1" noChangeArrowheads="1" noChangeShapeType="1" noTextEdit="1"/>
              </p:cNvSpPr>
              <p:nvPr>
                <p:ph idx="1"/>
              </p:nvPr>
            </p:nvSpPr>
            <p:spPr>
              <a:blipFill>
                <a:blip r:embed="rId2"/>
                <a:stretch>
                  <a:fillRect l="-1429"/>
                </a:stretch>
              </a:blipFill>
            </p:spPr>
            <p:txBody>
              <a:bodyPr/>
              <a:lstStyle/>
              <a:p>
                <a:r>
                  <a:rPr lang="en-US">
                    <a:noFill/>
                  </a:rPr>
                  <a:t> </a:t>
                </a:r>
              </a:p>
            </p:txBody>
          </p:sp>
        </mc:Fallback>
      </mc:AlternateContent>
    </p:spTree>
    <p:extLst>
      <p:ext uri="{BB962C8B-B14F-4D97-AF65-F5344CB8AC3E}">
        <p14:creationId xmlns:p14="http://schemas.microsoft.com/office/powerpoint/2010/main" val="5147733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D5673A2C-21CD-6BB3-190C-8D0ABC940648}"/>
              </a:ext>
            </a:extLst>
          </p:cNvPr>
          <p:cNvSpPr>
            <a:spLocks noGrp="1"/>
          </p:cNvSpPr>
          <p:nvPr>
            <p:ph type="title"/>
          </p:nvPr>
        </p:nvSpPr>
        <p:spPr/>
        <p:txBody>
          <a:bodyPr/>
          <a:lstStyle/>
          <a:p>
            <a:r>
              <a:rPr lang="tr-TR" dirty="0" err="1"/>
              <a:t>Expected</a:t>
            </a:r>
            <a:r>
              <a:rPr lang="tr-TR" dirty="0"/>
              <a:t> Return</a:t>
            </a:r>
            <a:endParaRPr lang="en-US" dirty="0"/>
          </a:p>
        </p:txBody>
      </p:sp>
      <p:sp>
        <p:nvSpPr>
          <p:cNvPr id="3" name="İçerik Yer Tutucusu 2">
            <a:extLst>
              <a:ext uri="{FF2B5EF4-FFF2-40B4-BE49-F238E27FC236}">
                <a16:creationId xmlns:a16="http://schemas.microsoft.com/office/drawing/2014/main" id="{C5CEC6E7-6ADD-AE00-83DE-1FFB8045EABE}"/>
              </a:ext>
            </a:extLst>
          </p:cNvPr>
          <p:cNvSpPr>
            <a:spLocks noGrp="1"/>
          </p:cNvSpPr>
          <p:nvPr>
            <p:ph idx="1"/>
          </p:nvPr>
        </p:nvSpPr>
        <p:spPr/>
        <p:txBody>
          <a:bodyPr/>
          <a:lstStyle/>
          <a:p>
            <a:r>
              <a:rPr lang="en-US" dirty="0"/>
              <a:t>The expected return is the</a:t>
            </a:r>
            <a:r>
              <a:rPr lang="tr-TR" dirty="0"/>
              <a:t> </a:t>
            </a:r>
            <a:r>
              <a:rPr lang="tr-TR" dirty="0" err="1"/>
              <a:t>gain</a:t>
            </a:r>
            <a:r>
              <a:rPr lang="tr-TR" dirty="0"/>
              <a:t> </a:t>
            </a:r>
            <a:r>
              <a:rPr lang="tr-TR" dirty="0" err="1"/>
              <a:t>that</a:t>
            </a:r>
            <a:r>
              <a:rPr lang="tr-TR" dirty="0"/>
              <a:t> an</a:t>
            </a:r>
            <a:r>
              <a:rPr lang="en-US" dirty="0"/>
              <a:t> investor can anticipate receiving on an investment</a:t>
            </a:r>
            <a:r>
              <a:rPr lang="tr-TR" dirty="0"/>
              <a:t>. </a:t>
            </a:r>
          </a:p>
          <a:p>
            <a:r>
              <a:rPr lang="tr-TR" dirty="0" err="1"/>
              <a:t>It</a:t>
            </a:r>
            <a:r>
              <a:rPr lang="tr-TR" dirty="0"/>
              <a:t> is not </a:t>
            </a:r>
            <a:r>
              <a:rPr lang="tr-TR" dirty="0" err="1"/>
              <a:t>certain</a:t>
            </a:r>
            <a:endParaRPr lang="tr-TR" dirty="0"/>
          </a:p>
          <a:p>
            <a:r>
              <a:rPr lang="tr-TR" dirty="0" err="1"/>
              <a:t>Based</a:t>
            </a:r>
            <a:r>
              <a:rPr lang="tr-TR" dirty="0"/>
              <a:t> on </a:t>
            </a:r>
            <a:r>
              <a:rPr lang="tr-TR" dirty="0" err="1"/>
              <a:t>historical</a:t>
            </a:r>
            <a:r>
              <a:rPr lang="tr-TR" dirty="0"/>
              <a:t> data </a:t>
            </a:r>
            <a:r>
              <a:rPr lang="tr-TR" dirty="0" err="1"/>
              <a:t>to</a:t>
            </a:r>
            <a:r>
              <a:rPr lang="tr-TR" dirty="0"/>
              <a:t> </a:t>
            </a:r>
            <a:r>
              <a:rPr lang="tr-TR" dirty="0" err="1"/>
              <a:t>make</a:t>
            </a:r>
            <a:r>
              <a:rPr lang="tr-TR" dirty="0"/>
              <a:t> a </a:t>
            </a:r>
            <a:r>
              <a:rPr lang="tr-TR" dirty="0" err="1"/>
              <a:t>reasonable</a:t>
            </a:r>
            <a:r>
              <a:rPr lang="tr-TR" dirty="0"/>
              <a:t> </a:t>
            </a:r>
            <a:r>
              <a:rPr lang="tr-TR" dirty="0" err="1"/>
              <a:t>expectation</a:t>
            </a:r>
            <a:r>
              <a:rPr lang="tr-TR" dirty="0"/>
              <a:t>.</a:t>
            </a:r>
          </a:p>
          <a:p>
            <a:r>
              <a:rPr lang="tr-TR" dirty="0" err="1"/>
              <a:t>Calculating</a:t>
            </a:r>
            <a:r>
              <a:rPr lang="tr-TR" dirty="0"/>
              <a:t> </a:t>
            </a:r>
            <a:r>
              <a:rPr lang="en-US" dirty="0"/>
              <a:t>Expected Return</a:t>
            </a:r>
            <a:r>
              <a:rPr lang="tr-TR" dirty="0"/>
              <a:t> of a </a:t>
            </a:r>
            <a:r>
              <a:rPr lang="tr-TR" dirty="0" err="1"/>
              <a:t>single</a:t>
            </a:r>
            <a:r>
              <a:rPr lang="tr-TR" dirty="0"/>
              <a:t> </a:t>
            </a:r>
            <a:r>
              <a:rPr lang="tr-TR" dirty="0" err="1"/>
              <a:t>asset</a:t>
            </a:r>
            <a:r>
              <a:rPr lang="tr-TR" dirty="0"/>
              <a:t> </a:t>
            </a:r>
            <a:r>
              <a:rPr lang="tr-TR" i="1" dirty="0"/>
              <a:t>i</a:t>
            </a:r>
            <a:r>
              <a:rPr lang="tr-TR" dirty="0"/>
              <a:t> is E(</a:t>
            </a:r>
            <a:r>
              <a:rPr lang="tr-TR" dirty="0" err="1"/>
              <a:t>R</a:t>
            </a:r>
            <a:r>
              <a:rPr lang="tr-TR" baseline="-25000" dirty="0" err="1"/>
              <a:t>i</a:t>
            </a:r>
            <a:r>
              <a:rPr lang="tr-TR" dirty="0"/>
              <a:t>)</a:t>
            </a:r>
            <a:r>
              <a:rPr lang="en-US" dirty="0"/>
              <a:t>= Σ (</a:t>
            </a:r>
            <a:r>
              <a:rPr lang="en-US" dirty="0" err="1"/>
              <a:t>Return</a:t>
            </a:r>
            <a:r>
              <a:rPr lang="en-US" baseline="-25000" dirty="0" err="1"/>
              <a:t>i</a:t>
            </a:r>
            <a:r>
              <a:rPr lang="en-US" dirty="0"/>
              <a:t> x </a:t>
            </a:r>
            <a:r>
              <a:rPr lang="en-US" dirty="0" err="1"/>
              <a:t>Probability</a:t>
            </a:r>
            <a:r>
              <a:rPr lang="en-US" baseline="-25000" dirty="0" err="1"/>
              <a:t>i</a:t>
            </a:r>
            <a:r>
              <a:rPr lang="en-US" dirty="0"/>
              <a:t>)</a:t>
            </a:r>
            <a:endParaRPr lang="tr-TR" dirty="0"/>
          </a:p>
          <a:p>
            <a:endParaRPr lang="en-US" dirty="0"/>
          </a:p>
        </p:txBody>
      </p:sp>
    </p:spTree>
    <p:extLst>
      <p:ext uri="{BB962C8B-B14F-4D97-AF65-F5344CB8AC3E}">
        <p14:creationId xmlns:p14="http://schemas.microsoft.com/office/powerpoint/2010/main" val="35600199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2FA3B204-5E47-FEF3-6D83-E6DD813C2666}"/>
              </a:ext>
            </a:extLst>
          </p:cNvPr>
          <p:cNvSpPr>
            <a:spLocks noGrp="1"/>
          </p:cNvSpPr>
          <p:nvPr>
            <p:ph type="title"/>
          </p:nvPr>
        </p:nvSpPr>
        <p:spPr/>
        <p:txBody>
          <a:bodyPr/>
          <a:lstStyle/>
          <a:p>
            <a:r>
              <a:rPr lang="tr-TR" dirty="0" err="1"/>
              <a:t>Example</a:t>
            </a:r>
            <a:endParaRPr lang="en-US" dirty="0"/>
          </a:p>
        </p:txBody>
      </p:sp>
      <p:sp>
        <p:nvSpPr>
          <p:cNvPr id="3" name="İçerik Yer Tutucusu 2">
            <a:extLst>
              <a:ext uri="{FF2B5EF4-FFF2-40B4-BE49-F238E27FC236}">
                <a16:creationId xmlns:a16="http://schemas.microsoft.com/office/drawing/2014/main" id="{42645AE4-69FC-8789-11DF-D580E072FF63}"/>
              </a:ext>
            </a:extLst>
          </p:cNvPr>
          <p:cNvSpPr>
            <a:spLocks noGrp="1"/>
          </p:cNvSpPr>
          <p:nvPr>
            <p:ph idx="1"/>
          </p:nvPr>
        </p:nvSpPr>
        <p:spPr/>
        <p:txBody>
          <a:bodyPr/>
          <a:lstStyle/>
          <a:p>
            <a:r>
              <a:rPr lang="en-US" dirty="0"/>
              <a:t>In analyzing the past 10 years of returns for financial asset A, it has been observed that the asset generated a 20% positive return in three of those years, a 10% positive return in four years, and a 10% negative return in three years. Based on this data, what is the expected return for financial asset A?</a:t>
            </a:r>
          </a:p>
        </p:txBody>
      </p:sp>
    </p:spTree>
    <p:extLst>
      <p:ext uri="{BB962C8B-B14F-4D97-AF65-F5344CB8AC3E}">
        <p14:creationId xmlns:p14="http://schemas.microsoft.com/office/powerpoint/2010/main" val="39141523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1D6A2A3-F101-46F7-8B6F-1C699CAFE9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2179386C-3374-8C48-BAF4-91E4FD5C2AA2}"/>
              </a:ext>
            </a:extLst>
          </p:cNvPr>
          <p:cNvSpPr>
            <a:spLocks noGrp="1"/>
          </p:cNvSpPr>
          <p:nvPr>
            <p:ph type="title"/>
          </p:nvPr>
        </p:nvSpPr>
        <p:spPr>
          <a:xfrm>
            <a:off x="1371600" y="457200"/>
            <a:ext cx="4911393" cy="1556724"/>
          </a:xfrm>
        </p:spPr>
        <p:txBody>
          <a:bodyPr anchor="b">
            <a:normAutofit/>
          </a:bodyPr>
          <a:lstStyle/>
          <a:p>
            <a:r>
              <a:rPr lang="tr-TR" dirty="0" err="1"/>
              <a:t>Solutıon</a:t>
            </a:r>
            <a:endParaRPr lang="en-US" dirty="0"/>
          </a:p>
        </p:txBody>
      </p:sp>
      <p:sp>
        <p:nvSpPr>
          <p:cNvPr id="3" name="İçerik Yer Tutucusu 2">
            <a:extLst>
              <a:ext uri="{FF2B5EF4-FFF2-40B4-BE49-F238E27FC236}">
                <a16:creationId xmlns:a16="http://schemas.microsoft.com/office/drawing/2014/main" id="{AF7BCB59-C71E-9052-E599-543D6495D13A}"/>
              </a:ext>
            </a:extLst>
          </p:cNvPr>
          <p:cNvSpPr>
            <a:spLocks noGrp="1"/>
          </p:cNvSpPr>
          <p:nvPr>
            <p:ph idx="1"/>
          </p:nvPr>
        </p:nvSpPr>
        <p:spPr>
          <a:xfrm>
            <a:off x="1371601" y="2345635"/>
            <a:ext cx="4911392" cy="3583940"/>
          </a:xfrm>
        </p:spPr>
        <p:txBody>
          <a:bodyPr anchor="t">
            <a:normAutofit fontScale="92500" lnSpcReduction="10000"/>
          </a:bodyPr>
          <a:lstStyle/>
          <a:p>
            <a:r>
              <a:rPr lang="tr-TR" sz="1600" dirty="0" err="1"/>
              <a:t>In</a:t>
            </a:r>
            <a:r>
              <a:rPr lang="tr-TR" sz="1600" dirty="0"/>
              <a:t> </a:t>
            </a:r>
            <a:r>
              <a:rPr lang="tr-TR" sz="1600" dirty="0" err="1"/>
              <a:t>the</a:t>
            </a:r>
            <a:r>
              <a:rPr lang="tr-TR" sz="1600" dirty="0"/>
              <a:t> </a:t>
            </a:r>
            <a:r>
              <a:rPr lang="tr-TR" sz="1600" dirty="0" err="1"/>
              <a:t>first</a:t>
            </a:r>
            <a:r>
              <a:rPr lang="tr-TR" sz="1600" dirty="0"/>
              <a:t> step, </a:t>
            </a:r>
            <a:r>
              <a:rPr lang="tr-TR" sz="1600" dirty="0" err="1"/>
              <a:t>let’s</a:t>
            </a:r>
            <a:r>
              <a:rPr lang="tr-TR" sz="1600" dirty="0"/>
              <a:t> </a:t>
            </a:r>
            <a:r>
              <a:rPr lang="tr-TR" sz="1600" dirty="0" err="1"/>
              <a:t>calculate</a:t>
            </a:r>
            <a:r>
              <a:rPr lang="tr-TR" sz="1600" dirty="0"/>
              <a:t> </a:t>
            </a:r>
            <a:r>
              <a:rPr lang="tr-TR" sz="1600" dirty="0" err="1"/>
              <a:t>the</a:t>
            </a:r>
            <a:r>
              <a:rPr lang="tr-TR" sz="1600" dirty="0"/>
              <a:t> </a:t>
            </a:r>
            <a:r>
              <a:rPr lang="tr-TR" sz="1600" dirty="0" err="1"/>
              <a:t>probabilities</a:t>
            </a:r>
            <a:r>
              <a:rPr lang="tr-TR" sz="1600" dirty="0"/>
              <a:t> of </a:t>
            </a:r>
            <a:r>
              <a:rPr lang="tr-TR" sz="1600" dirty="0" err="1"/>
              <a:t>each</a:t>
            </a:r>
            <a:r>
              <a:rPr lang="tr-TR" sz="1600" dirty="0"/>
              <a:t> </a:t>
            </a:r>
            <a:r>
              <a:rPr lang="tr-TR" sz="1600" dirty="0" err="1"/>
              <a:t>return</a:t>
            </a:r>
            <a:r>
              <a:rPr lang="tr-TR" sz="1600" dirty="0"/>
              <a:t>. </a:t>
            </a:r>
          </a:p>
          <a:p>
            <a:r>
              <a:rPr lang="tr-TR" sz="1600" dirty="0" err="1"/>
              <a:t>According</a:t>
            </a:r>
            <a:r>
              <a:rPr lang="tr-TR" sz="1600" dirty="0"/>
              <a:t> </a:t>
            </a:r>
            <a:r>
              <a:rPr lang="tr-TR" sz="1600" dirty="0" err="1"/>
              <a:t>to</a:t>
            </a:r>
            <a:r>
              <a:rPr lang="tr-TR" sz="1600" dirty="0"/>
              <a:t> </a:t>
            </a:r>
            <a:r>
              <a:rPr lang="tr-TR" sz="1600" dirty="0" err="1"/>
              <a:t>the</a:t>
            </a:r>
            <a:r>
              <a:rPr lang="tr-TR" sz="1600" dirty="0"/>
              <a:t> </a:t>
            </a:r>
            <a:r>
              <a:rPr lang="tr-TR" sz="1600" dirty="0" err="1"/>
              <a:t>table</a:t>
            </a:r>
            <a:r>
              <a:rPr lang="tr-TR" sz="1600" dirty="0"/>
              <a:t> </a:t>
            </a:r>
            <a:r>
              <a:rPr lang="tr-TR" sz="1600" dirty="0" err="1"/>
              <a:t>the</a:t>
            </a:r>
            <a:r>
              <a:rPr lang="tr-TR" sz="1600" dirty="0"/>
              <a:t> </a:t>
            </a:r>
            <a:r>
              <a:rPr lang="tr-TR" sz="1600" dirty="0" err="1"/>
              <a:t>probabilities</a:t>
            </a:r>
            <a:r>
              <a:rPr lang="tr-TR" sz="1600" dirty="0"/>
              <a:t> of 20%, 10%, -10% </a:t>
            </a:r>
            <a:r>
              <a:rPr lang="tr-TR" sz="1600" dirty="0" err="1"/>
              <a:t>returns</a:t>
            </a:r>
            <a:r>
              <a:rPr lang="tr-TR" sz="1600" dirty="0"/>
              <a:t> </a:t>
            </a:r>
            <a:r>
              <a:rPr lang="tr-TR" sz="1600" dirty="0" err="1"/>
              <a:t>are</a:t>
            </a:r>
            <a:r>
              <a:rPr lang="tr-TR" sz="1600" dirty="0"/>
              <a:t> 30%, 40%, </a:t>
            </a:r>
            <a:r>
              <a:rPr lang="tr-TR" sz="1600" dirty="0" err="1"/>
              <a:t>and</a:t>
            </a:r>
            <a:r>
              <a:rPr lang="tr-TR" sz="1600" dirty="0"/>
              <a:t> 30%, </a:t>
            </a:r>
            <a:r>
              <a:rPr lang="tr-TR" sz="1600" dirty="0" err="1"/>
              <a:t>respectively</a:t>
            </a:r>
            <a:r>
              <a:rPr lang="tr-TR" sz="1600" dirty="0"/>
              <a:t>. </a:t>
            </a:r>
          </a:p>
          <a:p>
            <a:r>
              <a:rPr lang="tr-TR" sz="1600" dirty="0"/>
              <a:t>Formula </a:t>
            </a:r>
            <a:r>
              <a:rPr lang="tr-TR" sz="1600" dirty="0" err="1"/>
              <a:t>for</a:t>
            </a:r>
            <a:r>
              <a:rPr lang="tr-TR" sz="1600" dirty="0"/>
              <a:t> E(R)= </a:t>
            </a:r>
            <a:r>
              <a:rPr lang="en-US" sz="1600" dirty="0"/>
              <a:t>Σ (</a:t>
            </a:r>
            <a:r>
              <a:rPr lang="en-US" sz="1600" dirty="0" err="1"/>
              <a:t>Return</a:t>
            </a:r>
            <a:r>
              <a:rPr lang="en-US" sz="1600" baseline="-25000" dirty="0" err="1"/>
              <a:t>i</a:t>
            </a:r>
            <a:r>
              <a:rPr lang="en-US" sz="1600" dirty="0"/>
              <a:t> x </a:t>
            </a:r>
            <a:r>
              <a:rPr lang="en-US" sz="1600" dirty="0" err="1"/>
              <a:t>Probability</a:t>
            </a:r>
            <a:r>
              <a:rPr lang="en-US" sz="1600" baseline="-25000" dirty="0" err="1"/>
              <a:t>i</a:t>
            </a:r>
            <a:r>
              <a:rPr lang="en-US" sz="1600" dirty="0"/>
              <a:t>)</a:t>
            </a:r>
            <a:endParaRPr lang="tr-TR" sz="1600" dirty="0"/>
          </a:p>
          <a:p>
            <a:r>
              <a:rPr lang="tr-TR" sz="1600" dirty="0"/>
              <a:t>E(R</a:t>
            </a:r>
            <a:r>
              <a:rPr lang="tr-TR" sz="1600" baseline="-25000" dirty="0"/>
              <a:t>A</a:t>
            </a:r>
            <a:r>
              <a:rPr lang="tr-TR" sz="1600" dirty="0"/>
              <a:t>)=0.30X0.20+0.40X0.10+0.30X-0.10</a:t>
            </a:r>
          </a:p>
          <a:p>
            <a:r>
              <a:rPr lang="tr-TR" sz="1600" dirty="0"/>
              <a:t>E(R</a:t>
            </a:r>
            <a:r>
              <a:rPr lang="tr-TR" sz="1600" baseline="-25000" dirty="0"/>
              <a:t>A</a:t>
            </a:r>
            <a:r>
              <a:rPr lang="tr-TR" sz="1600" dirty="0"/>
              <a:t>)=0.07=</a:t>
            </a:r>
            <a:r>
              <a:rPr lang="tr-TR" sz="1600" b="1" dirty="0"/>
              <a:t>7%</a:t>
            </a:r>
          </a:p>
          <a:p>
            <a:r>
              <a:rPr lang="tr-TR" sz="1600" dirty="0" err="1"/>
              <a:t>Expected</a:t>
            </a:r>
            <a:r>
              <a:rPr lang="tr-TR" sz="1600" dirty="0"/>
              <a:t> </a:t>
            </a:r>
            <a:r>
              <a:rPr lang="tr-TR" sz="1600" dirty="0" err="1"/>
              <a:t>return</a:t>
            </a:r>
            <a:r>
              <a:rPr lang="tr-TR" sz="1600" dirty="0"/>
              <a:t> is </a:t>
            </a:r>
            <a:r>
              <a:rPr lang="tr-TR" sz="1600" dirty="0" err="1"/>
              <a:t>also</a:t>
            </a:r>
            <a:r>
              <a:rPr lang="tr-TR" sz="1600" dirty="0"/>
              <a:t> </a:t>
            </a:r>
            <a:r>
              <a:rPr lang="tr-TR" sz="1600" dirty="0" err="1"/>
              <a:t>the</a:t>
            </a:r>
            <a:r>
              <a:rPr lang="tr-TR" sz="1600" dirty="0"/>
              <a:t> </a:t>
            </a:r>
            <a:r>
              <a:rPr lang="tr-TR" sz="1600" dirty="0" err="1"/>
              <a:t>averages</a:t>
            </a:r>
            <a:r>
              <a:rPr lang="tr-TR" sz="1600" dirty="0"/>
              <a:t> of </a:t>
            </a:r>
            <a:r>
              <a:rPr lang="tr-TR" sz="1600" dirty="0" err="1"/>
              <a:t>historical</a:t>
            </a:r>
            <a:r>
              <a:rPr lang="tr-TR" sz="1600" dirty="0"/>
              <a:t> </a:t>
            </a:r>
            <a:r>
              <a:rPr lang="tr-TR" sz="1600" dirty="0" err="1"/>
              <a:t>returns</a:t>
            </a:r>
            <a:r>
              <a:rPr lang="tr-TR" sz="1600" dirty="0"/>
              <a:t> of a </a:t>
            </a:r>
            <a:r>
              <a:rPr lang="tr-TR" sz="1600" dirty="0" err="1"/>
              <a:t>specific</a:t>
            </a:r>
            <a:r>
              <a:rPr lang="tr-TR" sz="1600" dirty="0"/>
              <a:t> time </a:t>
            </a:r>
            <a:r>
              <a:rPr lang="tr-TR" sz="1600" dirty="0" err="1"/>
              <a:t>period</a:t>
            </a:r>
            <a:r>
              <a:rPr lang="tr-TR" sz="1600" dirty="0"/>
              <a:t>. </a:t>
            </a:r>
          </a:p>
          <a:p>
            <a:r>
              <a:rPr lang="tr-TR" sz="1600" dirty="0"/>
              <a:t>(0.20+0.20+0.20+0.10+0.10+0.10+0.10-0.10-0.10-0.10)/10=0.07</a:t>
            </a:r>
          </a:p>
          <a:p>
            <a:endParaRPr lang="tr-TR" sz="1600" dirty="0"/>
          </a:p>
          <a:p>
            <a:endParaRPr lang="tr-TR" sz="1600" dirty="0"/>
          </a:p>
          <a:p>
            <a:endParaRPr lang="en-US" sz="1600" dirty="0"/>
          </a:p>
        </p:txBody>
      </p:sp>
      <p:sp>
        <p:nvSpPr>
          <p:cNvPr id="11" name="Rectangle 10">
            <a:extLst>
              <a:ext uri="{FF2B5EF4-FFF2-40B4-BE49-F238E27FC236}">
                <a16:creationId xmlns:a16="http://schemas.microsoft.com/office/drawing/2014/main" id="{529E760E-527D-4053-A309-F2BDE12501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6400800"/>
            <a:ext cx="12191999" cy="457198"/>
          </a:xfrm>
          <a:prstGeom prst="rect">
            <a:avLst/>
          </a:prstGeom>
          <a:gradFill>
            <a:gsLst>
              <a:gs pos="0">
                <a:schemeClr val="accent2"/>
              </a:gs>
              <a:gs pos="100000">
                <a:schemeClr val="accent6">
                  <a:lumMod val="75000"/>
                  <a:alpha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153D448-4ED1-429A-A28C-8316DE7CAF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8"/>
            <a:ext cx="8153396" cy="448831"/>
          </a:xfrm>
          <a:prstGeom prst="rect">
            <a:avLst/>
          </a:prstGeom>
          <a:gradFill>
            <a:gsLst>
              <a:gs pos="0">
                <a:schemeClr val="accent5">
                  <a:alpha val="5000"/>
                </a:schemeClr>
              </a:gs>
              <a:gs pos="99000">
                <a:schemeClr val="accent5">
                  <a:alpha val="72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lo 3">
            <a:extLst>
              <a:ext uri="{FF2B5EF4-FFF2-40B4-BE49-F238E27FC236}">
                <a16:creationId xmlns:a16="http://schemas.microsoft.com/office/drawing/2014/main" id="{0A9827A9-D839-B35E-BB60-FB39396271E6}"/>
              </a:ext>
            </a:extLst>
          </p:cNvPr>
          <p:cNvGraphicFramePr>
            <a:graphicFrameLocks noGrp="1"/>
          </p:cNvGraphicFramePr>
          <p:nvPr>
            <p:extLst>
              <p:ext uri="{D42A27DB-BD31-4B8C-83A1-F6EECF244321}">
                <p14:modId xmlns:p14="http://schemas.microsoft.com/office/powerpoint/2010/main" val="3069520195"/>
              </p:ext>
            </p:extLst>
          </p:nvPr>
        </p:nvGraphicFramePr>
        <p:xfrm>
          <a:off x="6644639" y="2090736"/>
          <a:ext cx="5090163" cy="2205306"/>
        </p:xfrm>
        <a:graphic>
          <a:graphicData uri="http://schemas.openxmlformats.org/drawingml/2006/table">
            <a:tbl>
              <a:tblPr firstRow="1" bandRow="1">
                <a:tableStyleId>{5C22544A-7EE6-4342-B048-85BDC9FD1C3A}</a:tableStyleId>
              </a:tblPr>
              <a:tblGrid>
                <a:gridCol w="1022705">
                  <a:extLst>
                    <a:ext uri="{9D8B030D-6E8A-4147-A177-3AD203B41FA5}">
                      <a16:colId xmlns:a16="http://schemas.microsoft.com/office/drawing/2014/main" val="3633096876"/>
                    </a:ext>
                  </a:extLst>
                </a:gridCol>
                <a:gridCol w="1425038">
                  <a:extLst>
                    <a:ext uri="{9D8B030D-6E8A-4147-A177-3AD203B41FA5}">
                      <a16:colId xmlns:a16="http://schemas.microsoft.com/office/drawing/2014/main" val="1131054738"/>
                    </a:ext>
                  </a:extLst>
                </a:gridCol>
                <a:gridCol w="1230361">
                  <a:extLst>
                    <a:ext uri="{9D8B030D-6E8A-4147-A177-3AD203B41FA5}">
                      <a16:colId xmlns:a16="http://schemas.microsoft.com/office/drawing/2014/main" val="3137242309"/>
                    </a:ext>
                  </a:extLst>
                </a:gridCol>
                <a:gridCol w="1412059">
                  <a:extLst>
                    <a:ext uri="{9D8B030D-6E8A-4147-A177-3AD203B41FA5}">
                      <a16:colId xmlns:a16="http://schemas.microsoft.com/office/drawing/2014/main" val="3377454223"/>
                    </a:ext>
                  </a:extLst>
                </a:gridCol>
              </a:tblGrid>
              <a:tr h="971829">
                <a:tc>
                  <a:txBody>
                    <a:bodyPr/>
                    <a:lstStyle/>
                    <a:p>
                      <a:r>
                        <a:rPr lang="tr-TR" sz="1800"/>
                        <a:t>Return</a:t>
                      </a:r>
                      <a:endParaRPr lang="en-US" sz="1800"/>
                    </a:p>
                  </a:txBody>
                  <a:tcPr marL="93445" marR="93445" marT="46723" marB="46723"/>
                </a:tc>
                <a:tc>
                  <a:txBody>
                    <a:bodyPr/>
                    <a:lstStyle/>
                    <a:p>
                      <a:r>
                        <a:rPr lang="tr-TR" sz="1800"/>
                        <a:t>Frequency</a:t>
                      </a:r>
                      <a:endParaRPr lang="en-US" sz="1800"/>
                    </a:p>
                  </a:txBody>
                  <a:tcPr marL="93445" marR="93445" marT="46723" marB="46723"/>
                </a:tc>
                <a:tc>
                  <a:txBody>
                    <a:bodyPr/>
                    <a:lstStyle/>
                    <a:p>
                      <a:r>
                        <a:rPr lang="tr-TR" sz="1800"/>
                        <a:t>Total number of period</a:t>
                      </a:r>
                      <a:endParaRPr lang="en-US" sz="1800"/>
                    </a:p>
                  </a:txBody>
                  <a:tcPr marL="93445" marR="93445" marT="46723" marB="46723"/>
                </a:tc>
                <a:tc>
                  <a:txBody>
                    <a:bodyPr/>
                    <a:lstStyle/>
                    <a:p>
                      <a:r>
                        <a:rPr lang="tr-TR" sz="1800"/>
                        <a:t>Probability</a:t>
                      </a:r>
                      <a:endParaRPr lang="en-US" sz="1800"/>
                    </a:p>
                  </a:txBody>
                  <a:tcPr marL="93445" marR="93445" marT="46723" marB="46723"/>
                </a:tc>
                <a:extLst>
                  <a:ext uri="{0D108BD9-81ED-4DB2-BD59-A6C34878D82A}">
                    <a16:rowId xmlns:a16="http://schemas.microsoft.com/office/drawing/2014/main" val="1728246794"/>
                  </a:ext>
                </a:extLst>
              </a:tr>
              <a:tr h="411159">
                <a:tc>
                  <a:txBody>
                    <a:bodyPr/>
                    <a:lstStyle/>
                    <a:p>
                      <a:r>
                        <a:rPr lang="tr-TR" sz="1800"/>
                        <a:t>20%</a:t>
                      </a:r>
                      <a:endParaRPr lang="en-US" sz="1800"/>
                    </a:p>
                  </a:txBody>
                  <a:tcPr marL="93445" marR="93445" marT="46723" marB="46723"/>
                </a:tc>
                <a:tc>
                  <a:txBody>
                    <a:bodyPr/>
                    <a:lstStyle/>
                    <a:p>
                      <a:r>
                        <a:rPr lang="tr-TR" sz="1800"/>
                        <a:t>3</a:t>
                      </a:r>
                      <a:endParaRPr lang="en-US" sz="1800"/>
                    </a:p>
                  </a:txBody>
                  <a:tcPr marL="93445" marR="93445" marT="46723" marB="46723"/>
                </a:tc>
                <a:tc>
                  <a:txBody>
                    <a:bodyPr/>
                    <a:lstStyle/>
                    <a:p>
                      <a:r>
                        <a:rPr lang="tr-TR" sz="1800"/>
                        <a:t>10</a:t>
                      </a:r>
                      <a:endParaRPr lang="en-US" sz="1800"/>
                    </a:p>
                  </a:txBody>
                  <a:tcPr marL="93445" marR="93445" marT="46723" marB="46723"/>
                </a:tc>
                <a:tc>
                  <a:txBody>
                    <a:bodyPr/>
                    <a:lstStyle/>
                    <a:p>
                      <a:r>
                        <a:rPr lang="tr-TR" sz="1800"/>
                        <a:t>30%</a:t>
                      </a:r>
                      <a:endParaRPr lang="en-US" sz="1800"/>
                    </a:p>
                  </a:txBody>
                  <a:tcPr marL="93445" marR="93445" marT="46723" marB="46723"/>
                </a:tc>
                <a:extLst>
                  <a:ext uri="{0D108BD9-81ED-4DB2-BD59-A6C34878D82A}">
                    <a16:rowId xmlns:a16="http://schemas.microsoft.com/office/drawing/2014/main" val="3707799639"/>
                  </a:ext>
                </a:extLst>
              </a:tr>
              <a:tr h="411159">
                <a:tc>
                  <a:txBody>
                    <a:bodyPr/>
                    <a:lstStyle/>
                    <a:p>
                      <a:r>
                        <a:rPr lang="tr-TR" sz="1800"/>
                        <a:t>10%</a:t>
                      </a:r>
                      <a:endParaRPr lang="en-US" sz="1800"/>
                    </a:p>
                  </a:txBody>
                  <a:tcPr marL="93445" marR="93445" marT="46723" marB="46723"/>
                </a:tc>
                <a:tc>
                  <a:txBody>
                    <a:bodyPr/>
                    <a:lstStyle/>
                    <a:p>
                      <a:r>
                        <a:rPr lang="tr-TR" sz="1800"/>
                        <a:t>4</a:t>
                      </a:r>
                      <a:endParaRPr lang="en-US" sz="1800"/>
                    </a:p>
                  </a:txBody>
                  <a:tcPr marL="93445" marR="93445" marT="46723" marB="46723"/>
                </a:tc>
                <a:tc>
                  <a:txBody>
                    <a:bodyPr/>
                    <a:lstStyle/>
                    <a:p>
                      <a:r>
                        <a:rPr lang="tr-TR" sz="1800"/>
                        <a:t>10</a:t>
                      </a:r>
                      <a:endParaRPr lang="en-US" sz="1800"/>
                    </a:p>
                  </a:txBody>
                  <a:tcPr marL="93445" marR="93445" marT="46723" marB="46723"/>
                </a:tc>
                <a:tc>
                  <a:txBody>
                    <a:bodyPr/>
                    <a:lstStyle/>
                    <a:p>
                      <a:r>
                        <a:rPr lang="tr-TR" sz="1800"/>
                        <a:t>40%</a:t>
                      </a:r>
                      <a:endParaRPr lang="en-US" sz="1800"/>
                    </a:p>
                  </a:txBody>
                  <a:tcPr marL="93445" marR="93445" marT="46723" marB="46723"/>
                </a:tc>
                <a:extLst>
                  <a:ext uri="{0D108BD9-81ED-4DB2-BD59-A6C34878D82A}">
                    <a16:rowId xmlns:a16="http://schemas.microsoft.com/office/drawing/2014/main" val="3313850976"/>
                  </a:ext>
                </a:extLst>
              </a:tr>
              <a:tr h="411159">
                <a:tc>
                  <a:txBody>
                    <a:bodyPr/>
                    <a:lstStyle/>
                    <a:p>
                      <a:r>
                        <a:rPr lang="tr-TR" sz="1800"/>
                        <a:t>-10%</a:t>
                      </a:r>
                      <a:endParaRPr lang="en-US" sz="1800"/>
                    </a:p>
                  </a:txBody>
                  <a:tcPr marL="93445" marR="93445" marT="46723" marB="46723"/>
                </a:tc>
                <a:tc>
                  <a:txBody>
                    <a:bodyPr/>
                    <a:lstStyle/>
                    <a:p>
                      <a:r>
                        <a:rPr lang="tr-TR" sz="1800"/>
                        <a:t>3</a:t>
                      </a:r>
                      <a:endParaRPr lang="en-US" sz="1800"/>
                    </a:p>
                  </a:txBody>
                  <a:tcPr marL="93445" marR="93445" marT="46723" marB="46723"/>
                </a:tc>
                <a:tc>
                  <a:txBody>
                    <a:bodyPr/>
                    <a:lstStyle/>
                    <a:p>
                      <a:r>
                        <a:rPr lang="tr-TR" sz="1800"/>
                        <a:t>10</a:t>
                      </a:r>
                      <a:endParaRPr lang="en-US" sz="1800"/>
                    </a:p>
                  </a:txBody>
                  <a:tcPr marL="93445" marR="93445" marT="46723" marB="46723"/>
                </a:tc>
                <a:tc>
                  <a:txBody>
                    <a:bodyPr/>
                    <a:lstStyle/>
                    <a:p>
                      <a:r>
                        <a:rPr lang="tr-TR" sz="1800" dirty="0"/>
                        <a:t>30%</a:t>
                      </a:r>
                      <a:endParaRPr lang="en-US" sz="1800" dirty="0"/>
                    </a:p>
                  </a:txBody>
                  <a:tcPr marL="93445" marR="93445" marT="46723" marB="46723"/>
                </a:tc>
                <a:extLst>
                  <a:ext uri="{0D108BD9-81ED-4DB2-BD59-A6C34878D82A}">
                    <a16:rowId xmlns:a16="http://schemas.microsoft.com/office/drawing/2014/main" val="2203671859"/>
                  </a:ext>
                </a:extLst>
              </a:tr>
            </a:tbl>
          </a:graphicData>
        </a:graphic>
      </p:graphicFrame>
    </p:spTree>
    <p:extLst>
      <p:ext uri="{BB962C8B-B14F-4D97-AF65-F5344CB8AC3E}">
        <p14:creationId xmlns:p14="http://schemas.microsoft.com/office/powerpoint/2010/main" val="41411099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E383CC5D-71E8-4CB2-8E4A-F1E4FF6DC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E2DA5AC1-43C5-4243-9028-07DBB80D0C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8"/>
            <a:ext cx="12192000" cy="1600201"/>
          </a:xfrm>
          <a:prstGeom prst="rect">
            <a:avLst/>
          </a:prstGeom>
          <a:gradFill>
            <a:gsLst>
              <a:gs pos="0">
                <a:schemeClr val="accent5">
                  <a:alpha val="83000"/>
                </a:schemeClr>
              </a:gs>
              <a:gs pos="100000">
                <a:schemeClr val="accent6"/>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8A4EDA1C-27A1-4C83-ACE4-6675EC9245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99161" y="9109"/>
            <a:ext cx="7792839" cy="1594270"/>
          </a:xfrm>
          <a:prstGeom prst="rect">
            <a:avLst/>
          </a:prstGeom>
          <a:gradFill>
            <a:gsLst>
              <a:gs pos="22000">
                <a:schemeClr val="accent2">
                  <a:alpha val="0"/>
                </a:schemeClr>
              </a:gs>
              <a:gs pos="99000">
                <a:schemeClr val="accent2"/>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1C2185E4-B584-4B9D-9440-DEA0FB9D94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9021976" y="-906246"/>
            <a:ext cx="1602951" cy="3416298"/>
          </a:xfrm>
          <a:prstGeom prst="rect">
            <a:avLst/>
          </a:prstGeom>
          <a:gradFill>
            <a:gsLst>
              <a:gs pos="45000">
                <a:schemeClr val="accent4">
                  <a:alpha val="0"/>
                </a:schemeClr>
              </a:gs>
              <a:gs pos="99000">
                <a:schemeClr val="accent6">
                  <a:alpha val="33000"/>
                </a:schemeClr>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FF33EC8A-EE0A-4395-97E2-DAD467CF73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451242" y="0"/>
            <a:ext cx="9729549" cy="1600198"/>
          </a:xfrm>
          <a:prstGeom prst="rect">
            <a:avLst/>
          </a:prstGeom>
          <a:gradFill>
            <a:gsLst>
              <a:gs pos="0">
                <a:schemeClr val="accent5">
                  <a:alpha val="30000"/>
                </a:schemeClr>
              </a:gs>
              <a:gs pos="99000">
                <a:schemeClr val="accent5">
                  <a:alpha val="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FF85DA95-16A4-404E-9BFF-27F8E4FC78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430"/>
            <a:ext cx="7910111" cy="1600198"/>
          </a:xfrm>
          <a:prstGeom prst="rect">
            <a:avLst/>
          </a:prstGeom>
          <a:gradFill>
            <a:gsLst>
              <a:gs pos="0">
                <a:schemeClr val="accent5">
                  <a:alpha val="21000"/>
                </a:schemeClr>
              </a:gs>
              <a:gs pos="99000">
                <a:schemeClr val="accent5">
                  <a:alpha val="0"/>
                </a:scheme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2D855239-C350-AD56-918E-914CBD73FEAE}"/>
              </a:ext>
            </a:extLst>
          </p:cNvPr>
          <p:cNvSpPr>
            <a:spLocks noGrp="1"/>
          </p:cNvSpPr>
          <p:nvPr>
            <p:ph type="title"/>
          </p:nvPr>
        </p:nvSpPr>
        <p:spPr>
          <a:xfrm>
            <a:off x="1157084" y="374427"/>
            <a:ext cx="10374517" cy="971512"/>
          </a:xfrm>
        </p:spPr>
        <p:txBody>
          <a:bodyPr anchor="ctr">
            <a:normAutofit/>
          </a:bodyPr>
          <a:lstStyle/>
          <a:p>
            <a:r>
              <a:rPr lang="tr-TR" sz="3200">
                <a:solidFill>
                  <a:schemeClr val="bg1"/>
                </a:solidFill>
              </a:rPr>
              <a:t>Rısk and return-Defınıtıon</a:t>
            </a:r>
            <a:endParaRPr lang="en-US" sz="3200">
              <a:solidFill>
                <a:schemeClr val="bg1"/>
              </a:solidFill>
            </a:endParaRPr>
          </a:p>
        </p:txBody>
      </p:sp>
      <p:graphicFrame>
        <p:nvGraphicFramePr>
          <p:cNvPr id="5" name="İçerik Yer Tutucusu 2">
            <a:extLst>
              <a:ext uri="{FF2B5EF4-FFF2-40B4-BE49-F238E27FC236}">
                <a16:creationId xmlns:a16="http://schemas.microsoft.com/office/drawing/2014/main" id="{FB98A36A-68B9-47D9-A8E9-2EB8069FC228}"/>
              </a:ext>
            </a:extLst>
          </p:cNvPr>
          <p:cNvGraphicFramePr>
            <a:graphicFrameLocks noGrp="1"/>
          </p:cNvGraphicFramePr>
          <p:nvPr>
            <p:ph idx="1"/>
            <p:extLst>
              <p:ext uri="{D42A27DB-BD31-4B8C-83A1-F6EECF244321}">
                <p14:modId xmlns:p14="http://schemas.microsoft.com/office/powerpoint/2010/main" val="3317914469"/>
              </p:ext>
            </p:extLst>
          </p:nvPr>
        </p:nvGraphicFramePr>
        <p:xfrm>
          <a:off x="579474" y="2062715"/>
          <a:ext cx="11033029" cy="41892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83352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F6F33418-DD5F-88D8-FF20-4C8DCE5599D9}"/>
              </a:ext>
            </a:extLst>
          </p:cNvPr>
          <p:cNvSpPr>
            <a:spLocks noGrp="1"/>
          </p:cNvSpPr>
          <p:nvPr>
            <p:ph type="title"/>
          </p:nvPr>
        </p:nvSpPr>
        <p:spPr/>
        <p:txBody>
          <a:bodyPr/>
          <a:lstStyle/>
          <a:p>
            <a:r>
              <a:rPr lang="tr-TR" dirty="0" err="1"/>
              <a:t>Rısk</a:t>
            </a:r>
            <a:r>
              <a:rPr lang="tr-TR" dirty="0"/>
              <a:t> of a </a:t>
            </a:r>
            <a:r>
              <a:rPr lang="tr-TR" dirty="0" err="1"/>
              <a:t>sıngle</a:t>
            </a:r>
            <a:r>
              <a:rPr lang="tr-TR" dirty="0"/>
              <a:t> </a:t>
            </a:r>
            <a:r>
              <a:rPr lang="tr-TR" dirty="0" err="1"/>
              <a:t>asset</a:t>
            </a:r>
            <a:endParaRPr lang="en-US" dirty="0"/>
          </a:p>
        </p:txBody>
      </p:sp>
      <p:sp>
        <p:nvSpPr>
          <p:cNvPr id="3" name="İçerik Yer Tutucusu 2">
            <a:extLst>
              <a:ext uri="{FF2B5EF4-FFF2-40B4-BE49-F238E27FC236}">
                <a16:creationId xmlns:a16="http://schemas.microsoft.com/office/drawing/2014/main" id="{EE8DB8D6-22D9-35B9-5648-407A40B02D8B}"/>
              </a:ext>
            </a:extLst>
          </p:cNvPr>
          <p:cNvSpPr>
            <a:spLocks noGrp="1"/>
          </p:cNvSpPr>
          <p:nvPr>
            <p:ph idx="1"/>
          </p:nvPr>
        </p:nvSpPr>
        <p:spPr/>
        <p:txBody>
          <a:bodyPr/>
          <a:lstStyle/>
          <a:p>
            <a:r>
              <a:rPr lang="en-US" dirty="0"/>
              <a:t>In finance, the variance and standard deviation of returns are common measures of</a:t>
            </a:r>
            <a:r>
              <a:rPr lang="tr-TR" dirty="0"/>
              <a:t> </a:t>
            </a:r>
            <a:r>
              <a:rPr lang="en-US" dirty="0"/>
              <a:t>investment risk. Both of these are measures of the variability of a distribution of returns</a:t>
            </a:r>
            <a:r>
              <a:rPr lang="tr-TR" dirty="0"/>
              <a:t> </a:t>
            </a:r>
            <a:r>
              <a:rPr lang="en-US" dirty="0"/>
              <a:t>about its mean or expected value.</a:t>
            </a:r>
            <a:endParaRPr lang="tr-TR" dirty="0"/>
          </a:p>
          <a:p>
            <a:r>
              <a:rPr lang="en-US" dirty="0"/>
              <a:t>We can calculate the population variance, σ</a:t>
            </a:r>
            <a:r>
              <a:rPr lang="tr-TR" baseline="30000" dirty="0"/>
              <a:t>2</a:t>
            </a:r>
            <a:r>
              <a:rPr lang="en-US" dirty="0"/>
              <a:t>, when we know the return R</a:t>
            </a:r>
            <a:r>
              <a:rPr lang="en-US" baseline="-25000" dirty="0"/>
              <a:t>t</a:t>
            </a:r>
            <a:r>
              <a:rPr lang="en-US" dirty="0"/>
              <a:t> for each</a:t>
            </a:r>
            <a:r>
              <a:rPr lang="tr-TR" dirty="0"/>
              <a:t> </a:t>
            </a:r>
            <a:r>
              <a:rPr lang="en-US" dirty="0"/>
              <a:t>period, the total number periods (T ), and the mean or expected value of the</a:t>
            </a:r>
            <a:r>
              <a:rPr lang="tr-TR" dirty="0"/>
              <a:t> </a:t>
            </a:r>
            <a:r>
              <a:rPr lang="en-US" dirty="0"/>
              <a:t>population’s distribution (μ), as follows:</a:t>
            </a:r>
            <a:endParaRPr lang="tr-TR" dirty="0"/>
          </a:p>
          <a:p>
            <a:endParaRPr lang="tr-TR" dirty="0"/>
          </a:p>
          <a:p>
            <a:endParaRPr lang="en-US" dirty="0"/>
          </a:p>
        </p:txBody>
      </p:sp>
      <p:pic>
        <p:nvPicPr>
          <p:cNvPr id="5" name="Resim 4">
            <a:extLst>
              <a:ext uri="{FF2B5EF4-FFF2-40B4-BE49-F238E27FC236}">
                <a16:creationId xmlns:a16="http://schemas.microsoft.com/office/drawing/2014/main" id="{A085C511-08DF-D17A-B91E-19B3EAC2A375}"/>
              </a:ext>
            </a:extLst>
          </p:cNvPr>
          <p:cNvPicPr>
            <a:picLocks noChangeAspect="1"/>
          </p:cNvPicPr>
          <p:nvPr/>
        </p:nvPicPr>
        <p:blipFill>
          <a:blip r:embed="rId2"/>
          <a:stretch>
            <a:fillRect/>
          </a:stretch>
        </p:blipFill>
        <p:spPr>
          <a:xfrm>
            <a:off x="1466805" y="4939994"/>
            <a:ext cx="1739989" cy="654084"/>
          </a:xfrm>
          <a:prstGeom prst="rect">
            <a:avLst/>
          </a:prstGeom>
        </p:spPr>
      </p:pic>
    </p:spTree>
    <p:extLst>
      <p:ext uri="{BB962C8B-B14F-4D97-AF65-F5344CB8AC3E}">
        <p14:creationId xmlns:p14="http://schemas.microsoft.com/office/powerpoint/2010/main" val="32020192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2725CE8D-9140-7713-1061-AAC25AA0B430}"/>
              </a:ext>
            </a:extLst>
          </p:cNvPr>
          <p:cNvSpPr>
            <a:spLocks noGrp="1"/>
          </p:cNvSpPr>
          <p:nvPr>
            <p:ph type="title"/>
          </p:nvPr>
        </p:nvSpPr>
        <p:spPr/>
        <p:txBody>
          <a:bodyPr/>
          <a:lstStyle/>
          <a:p>
            <a:r>
              <a:rPr lang="tr-TR" dirty="0" err="1"/>
              <a:t>Rısk</a:t>
            </a:r>
            <a:r>
              <a:rPr lang="tr-TR" dirty="0"/>
              <a:t> of a </a:t>
            </a:r>
            <a:r>
              <a:rPr lang="tr-TR" dirty="0" err="1"/>
              <a:t>sıngle</a:t>
            </a:r>
            <a:r>
              <a:rPr lang="tr-TR" dirty="0"/>
              <a:t> </a:t>
            </a:r>
            <a:r>
              <a:rPr lang="tr-TR" dirty="0" err="1"/>
              <a:t>asset</a:t>
            </a:r>
            <a:r>
              <a:rPr lang="tr-TR" dirty="0"/>
              <a:t> (</a:t>
            </a:r>
            <a:r>
              <a:rPr lang="tr-TR" dirty="0" err="1"/>
              <a:t>C’ed</a:t>
            </a:r>
            <a:r>
              <a:rPr lang="tr-TR" dirty="0"/>
              <a:t>)</a:t>
            </a:r>
            <a:endParaRPr lang="en-US" dirty="0"/>
          </a:p>
        </p:txBody>
      </p:sp>
      <p:sp>
        <p:nvSpPr>
          <p:cNvPr id="3" name="İçerik Yer Tutucusu 2">
            <a:extLst>
              <a:ext uri="{FF2B5EF4-FFF2-40B4-BE49-F238E27FC236}">
                <a16:creationId xmlns:a16="http://schemas.microsoft.com/office/drawing/2014/main" id="{2BB3796A-69A2-6193-B09D-71C1121E17B4}"/>
              </a:ext>
            </a:extLst>
          </p:cNvPr>
          <p:cNvSpPr>
            <a:spLocks noGrp="1"/>
          </p:cNvSpPr>
          <p:nvPr>
            <p:ph idx="1"/>
          </p:nvPr>
        </p:nvSpPr>
        <p:spPr/>
        <p:txBody>
          <a:bodyPr/>
          <a:lstStyle/>
          <a:p>
            <a:r>
              <a:rPr lang="en-US" dirty="0"/>
              <a:t>In the world of finance, we are typically analyzing only a sample of returns data, rather</a:t>
            </a:r>
            <a:r>
              <a:rPr lang="tr-TR" dirty="0"/>
              <a:t> </a:t>
            </a:r>
            <a:r>
              <a:rPr lang="en-US" dirty="0"/>
              <a:t>than the entire population. To calculate sample variance, s</a:t>
            </a:r>
            <a:r>
              <a:rPr lang="en-US" baseline="30000" dirty="0"/>
              <a:t>2</a:t>
            </a:r>
            <a:r>
              <a:rPr lang="en-US" dirty="0"/>
              <a:t>, using a sample of T</a:t>
            </a:r>
            <a:r>
              <a:rPr lang="tr-TR" dirty="0"/>
              <a:t> </a:t>
            </a:r>
            <a:r>
              <a:rPr lang="en-US" dirty="0"/>
              <a:t>historical returns and the me</a:t>
            </a:r>
            <a:r>
              <a:rPr lang="tr-TR" dirty="0"/>
              <a:t>an     </a:t>
            </a:r>
            <a:r>
              <a:rPr lang="en-US" dirty="0"/>
              <a:t>of the observations, we use the following formula:</a:t>
            </a:r>
            <a:endParaRPr lang="tr-TR" dirty="0"/>
          </a:p>
          <a:p>
            <a:endParaRPr lang="en-US" dirty="0"/>
          </a:p>
        </p:txBody>
      </p:sp>
      <p:pic>
        <p:nvPicPr>
          <p:cNvPr id="5" name="Resim 4">
            <a:extLst>
              <a:ext uri="{FF2B5EF4-FFF2-40B4-BE49-F238E27FC236}">
                <a16:creationId xmlns:a16="http://schemas.microsoft.com/office/drawing/2014/main" id="{E801E60F-2D26-1632-3D75-22333D6AFF20}"/>
              </a:ext>
            </a:extLst>
          </p:cNvPr>
          <p:cNvPicPr>
            <a:picLocks noChangeAspect="1"/>
          </p:cNvPicPr>
          <p:nvPr/>
        </p:nvPicPr>
        <p:blipFill>
          <a:blip r:embed="rId2"/>
          <a:stretch>
            <a:fillRect/>
          </a:stretch>
        </p:blipFill>
        <p:spPr>
          <a:xfrm>
            <a:off x="2202912" y="2932701"/>
            <a:ext cx="177809" cy="196860"/>
          </a:xfrm>
          <a:prstGeom prst="rect">
            <a:avLst/>
          </a:prstGeom>
        </p:spPr>
      </p:pic>
      <p:pic>
        <p:nvPicPr>
          <p:cNvPr id="7" name="Resim 6">
            <a:extLst>
              <a:ext uri="{FF2B5EF4-FFF2-40B4-BE49-F238E27FC236}">
                <a16:creationId xmlns:a16="http://schemas.microsoft.com/office/drawing/2014/main" id="{4D034640-A2D7-C970-403D-54B5919295DF}"/>
              </a:ext>
            </a:extLst>
          </p:cNvPr>
          <p:cNvPicPr>
            <a:picLocks noChangeAspect="1"/>
          </p:cNvPicPr>
          <p:nvPr/>
        </p:nvPicPr>
        <p:blipFill>
          <a:blip r:embed="rId3"/>
          <a:stretch>
            <a:fillRect/>
          </a:stretch>
        </p:blipFill>
        <p:spPr>
          <a:xfrm>
            <a:off x="1765817" y="3565803"/>
            <a:ext cx="1568531" cy="768389"/>
          </a:xfrm>
          <a:prstGeom prst="rect">
            <a:avLst/>
          </a:prstGeom>
        </p:spPr>
      </p:pic>
    </p:spTree>
    <p:extLst>
      <p:ext uri="{BB962C8B-B14F-4D97-AF65-F5344CB8AC3E}">
        <p14:creationId xmlns:p14="http://schemas.microsoft.com/office/powerpoint/2010/main" val="2973912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214342C1-1D81-FB9B-294B-8E31B712020D}"/>
              </a:ext>
            </a:extLst>
          </p:cNvPr>
          <p:cNvSpPr>
            <a:spLocks noGrp="1"/>
          </p:cNvSpPr>
          <p:nvPr>
            <p:ph type="title"/>
          </p:nvPr>
        </p:nvSpPr>
        <p:spPr/>
        <p:txBody>
          <a:bodyPr>
            <a:normAutofit/>
          </a:bodyPr>
          <a:lstStyle/>
          <a:p>
            <a:r>
              <a:rPr lang="en-US"/>
              <a:t>Covariance of Returns for Tw</a:t>
            </a:r>
            <a:r>
              <a:rPr lang="tr-TR"/>
              <a:t>o </a:t>
            </a:r>
            <a:r>
              <a:rPr lang="en-US"/>
              <a:t>Securities</a:t>
            </a:r>
            <a:endParaRPr lang="en-US" dirty="0"/>
          </a:p>
        </p:txBody>
      </p:sp>
      <p:sp>
        <p:nvSpPr>
          <p:cNvPr id="3" name="İçerik Yer Tutucusu 2">
            <a:extLst>
              <a:ext uri="{FF2B5EF4-FFF2-40B4-BE49-F238E27FC236}">
                <a16:creationId xmlns:a16="http://schemas.microsoft.com/office/drawing/2014/main" id="{6561A7F6-B10C-1525-9A3E-5F7AE637D62E}"/>
              </a:ext>
            </a:extLst>
          </p:cNvPr>
          <p:cNvSpPr>
            <a:spLocks noGrp="1"/>
          </p:cNvSpPr>
          <p:nvPr>
            <p:ph idx="1"/>
          </p:nvPr>
        </p:nvSpPr>
        <p:spPr/>
        <p:txBody>
          <a:bodyPr/>
          <a:lstStyle/>
          <a:p>
            <a:r>
              <a:rPr lang="en-US"/>
              <a:t>Covariance measures the extent to which two variables move together over time. A</a:t>
            </a:r>
            <a:r>
              <a:rPr lang="tr-TR"/>
              <a:t> </a:t>
            </a:r>
            <a:r>
              <a:rPr lang="en-US"/>
              <a:t>positive covariance means that the variables (e.g., rates of return on two stocks) tend to</a:t>
            </a:r>
            <a:r>
              <a:rPr lang="tr-TR"/>
              <a:t> </a:t>
            </a:r>
            <a:r>
              <a:rPr lang="en-US"/>
              <a:t>move together. Negative covariance means that the two variables tend to move in</a:t>
            </a:r>
            <a:r>
              <a:rPr lang="tr-TR"/>
              <a:t> </a:t>
            </a:r>
            <a:r>
              <a:rPr lang="en-US"/>
              <a:t>opposite directions.</a:t>
            </a:r>
            <a:endParaRPr lang="tr-TR" dirty="0"/>
          </a:p>
        </p:txBody>
      </p:sp>
      <p:pic>
        <p:nvPicPr>
          <p:cNvPr id="5" name="Resim 4">
            <a:extLst>
              <a:ext uri="{FF2B5EF4-FFF2-40B4-BE49-F238E27FC236}">
                <a16:creationId xmlns:a16="http://schemas.microsoft.com/office/drawing/2014/main" id="{B7BA1CE4-4736-C58E-2788-C1A9360F09B4}"/>
              </a:ext>
            </a:extLst>
          </p:cNvPr>
          <p:cNvPicPr>
            <a:picLocks noChangeAspect="1"/>
          </p:cNvPicPr>
          <p:nvPr/>
        </p:nvPicPr>
        <p:blipFill>
          <a:blip r:embed="rId2"/>
          <a:stretch>
            <a:fillRect/>
          </a:stretch>
        </p:blipFill>
        <p:spPr>
          <a:xfrm>
            <a:off x="3905866" y="3287651"/>
            <a:ext cx="3162463" cy="3054985"/>
          </a:xfrm>
          <a:prstGeom prst="rect">
            <a:avLst/>
          </a:prstGeom>
        </p:spPr>
      </p:pic>
    </p:spTree>
    <p:extLst>
      <p:ext uri="{BB962C8B-B14F-4D97-AF65-F5344CB8AC3E}">
        <p14:creationId xmlns:p14="http://schemas.microsoft.com/office/powerpoint/2010/main" val="402998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6C849A05-76B3-09F3-F031-C022710E08EC}"/>
              </a:ext>
            </a:extLst>
          </p:cNvPr>
          <p:cNvSpPr>
            <a:spLocks noGrp="1"/>
          </p:cNvSpPr>
          <p:nvPr>
            <p:ph type="title"/>
          </p:nvPr>
        </p:nvSpPr>
        <p:spPr/>
        <p:txBody>
          <a:bodyPr/>
          <a:lstStyle/>
          <a:p>
            <a:r>
              <a:rPr lang="en-US" dirty="0"/>
              <a:t>Correlation</a:t>
            </a:r>
            <a:r>
              <a:rPr lang="tr-TR" dirty="0"/>
              <a:t> </a:t>
            </a:r>
            <a:r>
              <a:rPr lang="en-US" dirty="0"/>
              <a:t>of Returns for Two Securities</a:t>
            </a:r>
          </a:p>
        </p:txBody>
      </p:sp>
      <p:sp>
        <p:nvSpPr>
          <p:cNvPr id="3" name="İçerik Yer Tutucusu 2">
            <a:extLst>
              <a:ext uri="{FF2B5EF4-FFF2-40B4-BE49-F238E27FC236}">
                <a16:creationId xmlns:a16="http://schemas.microsoft.com/office/drawing/2014/main" id="{B421629B-771C-2388-DC68-0335A88E69C0}"/>
              </a:ext>
            </a:extLst>
          </p:cNvPr>
          <p:cNvSpPr>
            <a:spLocks noGrp="1"/>
          </p:cNvSpPr>
          <p:nvPr>
            <p:ph idx="1"/>
          </p:nvPr>
        </p:nvSpPr>
        <p:spPr/>
        <p:txBody>
          <a:bodyPr/>
          <a:lstStyle/>
          <a:p>
            <a:r>
              <a:rPr lang="en-US" dirty="0"/>
              <a:t>The covariance of the returns of two securities can be standardized by dividing by the product of the standard deviations of the two securities. This standardized measure of co-movement is called correlation.</a:t>
            </a:r>
            <a:endParaRPr lang="tr-TR" dirty="0"/>
          </a:p>
          <a:p>
            <a:endParaRPr lang="tr-TR" dirty="0"/>
          </a:p>
          <a:p>
            <a:pPr marL="0" indent="0">
              <a:buNone/>
            </a:pPr>
            <a:endParaRPr lang="en-US" dirty="0"/>
          </a:p>
          <a:p>
            <a:endParaRPr lang="en-US" dirty="0"/>
          </a:p>
        </p:txBody>
      </p:sp>
      <p:pic>
        <p:nvPicPr>
          <p:cNvPr id="5" name="Resim 4">
            <a:extLst>
              <a:ext uri="{FF2B5EF4-FFF2-40B4-BE49-F238E27FC236}">
                <a16:creationId xmlns:a16="http://schemas.microsoft.com/office/drawing/2014/main" id="{B6996572-A6A0-460F-DAC7-798945351E26}"/>
              </a:ext>
            </a:extLst>
          </p:cNvPr>
          <p:cNvPicPr>
            <a:picLocks noChangeAspect="1"/>
          </p:cNvPicPr>
          <p:nvPr/>
        </p:nvPicPr>
        <p:blipFill>
          <a:blip r:embed="rId2"/>
          <a:stretch>
            <a:fillRect/>
          </a:stretch>
        </p:blipFill>
        <p:spPr>
          <a:xfrm>
            <a:off x="3765761" y="4091940"/>
            <a:ext cx="3016405" cy="1009702"/>
          </a:xfrm>
          <a:prstGeom prst="rect">
            <a:avLst/>
          </a:prstGeom>
        </p:spPr>
      </p:pic>
    </p:spTree>
    <p:extLst>
      <p:ext uri="{BB962C8B-B14F-4D97-AF65-F5344CB8AC3E}">
        <p14:creationId xmlns:p14="http://schemas.microsoft.com/office/powerpoint/2010/main" val="24521782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Resim 4">
            <a:extLst>
              <a:ext uri="{FF2B5EF4-FFF2-40B4-BE49-F238E27FC236}">
                <a16:creationId xmlns:a16="http://schemas.microsoft.com/office/drawing/2014/main" id="{3C3ED25C-A8DC-1B88-8EA4-D88E61A53896}"/>
              </a:ext>
            </a:extLst>
          </p:cNvPr>
          <p:cNvPicPr>
            <a:picLocks noChangeAspect="1"/>
          </p:cNvPicPr>
          <p:nvPr/>
        </p:nvPicPr>
        <p:blipFill>
          <a:blip r:embed="rId2"/>
          <a:stretch>
            <a:fillRect/>
          </a:stretch>
        </p:blipFill>
        <p:spPr>
          <a:xfrm>
            <a:off x="2854158" y="476098"/>
            <a:ext cx="6483683" cy="5905804"/>
          </a:xfrm>
          <a:prstGeom prst="rect">
            <a:avLst/>
          </a:prstGeom>
        </p:spPr>
      </p:pic>
    </p:spTree>
    <p:extLst>
      <p:ext uri="{BB962C8B-B14F-4D97-AF65-F5344CB8AC3E}">
        <p14:creationId xmlns:p14="http://schemas.microsoft.com/office/powerpoint/2010/main" val="27579822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35">
            <a:extLst>
              <a:ext uri="{FF2B5EF4-FFF2-40B4-BE49-F238E27FC236}">
                <a16:creationId xmlns:a16="http://schemas.microsoft.com/office/drawing/2014/main" id="{11D6A2A3-F101-46F7-8B6F-1C699CAFE9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893015A7-3877-2663-FCF0-3B15B9CCD562}"/>
              </a:ext>
            </a:extLst>
          </p:cNvPr>
          <p:cNvSpPr>
            <a:spLocks noGrp="1"/>
          </p:cNvSpPr>
          <p:nvPr>
            <p:ph type="title"/>
          </p:nvPr>
        </p:nvSpPr>
        <p:spPr>
          <a:xfrm>
            <a:off x="1371600" y="457200"/>
            <a:ext cx="4911393" cy="1556724"/>
          </a:xfrm>
        </p:spPr>
        <p:txBody>
          <a:bodyPr anchor="b">
            <a:normAutofit/>
          </a:bodyPr>
          <a:lstStyle/>
          <a:p>
            <a:r>
              <a:rPr lang="tr-TR" dirty="0" err="1"/>
              <a:t>Example</a:t>
            </a:r>
            <a:r>
              <a:rPr lang="tr-TR" dirty="0"/>
              <a:t> 1</a:t>
            </a:r>
            <a:endParaRPr lang="en-US" dirty="0"/>
          </a:p>
        </p:txBody>
      </p:sp>
      <p:sp>
        <p:nvSpPr>
          <p:cNvPr id="3" name="İçerik Yer Tutucusu 2">
            <a:extLst>
              <a:ext uri="{FF2B5EF4-FFF2-40B4-BE49-F238E27FC236}">
                <a16:creationId xmlns:a16="http://schemas.microsoft.com/office/drawing/2014/main" id="{2C45A231-62D3-F2B9-ACDE-39676040756E}"/>
              </a:ext>
            </a:extLst>
          </p:cNvPr>
          <p:cNvSpPr>
            <a:spLocks noGrp="1"/>
          </p:cNvSpPr>
          <p:nvPr>
            <p:ph idx="1"/>
          </p:nvPr>
        </p:nvSpPr>
        <p:spPr>
          <a:xfrm>
            <a:off x="1371601" y="2345635"/>
            <a:ext cx="4911392" cy="3583940"/>
          </a:xfrm>
        </p:spPr>
        <p:txBody>
          <a:bodyPr anchor="t">
            <a:normAutofit lnSpcReduction="10000"/>
          </a:bodyPr>
          <a:lstStyle/>
          <a:p>
            <a:pPr>
              <a:lnSpc>
                <a:spcPct val="110000"/>
              </a:lnSpc>
            </a:pPr>
            <a:r>
              <a:rPr lang="en-US" sz="1600" dirty="0"/>
              <a:t>The table presents the monthly share prices and returns of </a:t>
            </a:r>
            <a:r>
              <a:rPr lang="en-US" sz="1600" dirty="0" err="1"/>
              <a:t>Ereğli</a:t>
            </a:r>
            <a:r>
              <a:rPr lang="en-US" sz="1600" dirty="0"/>
              <a:t> Demir-</a:t>
            </a:r>
            <a:r>
              <a:rPr lang="en-US" sz="1600" dirty="0" err="1"/>
              <a:t>Çelik</a:t>
            </a:r>
            <a:r>
              <a:rPr lang="en-US" sz="1600" dirty="0"/>
              <a:t> A.Ş. </a:t>
            </a:r>
            <a:r>
              <a:rPr lang="tr-TR" sz="1600" dirty="0" err="1"/>
              <a:t>for</a:t>
            </a:r>
            <a:r>
              <a:rPr lang="tr-TR" sz="1600" dirty="0"/>
              <a:t> </a:t>
            </a:r>
            <a:r>
              <a:rPr lang="tr-TR" sz="1600" dirty="0" err="1"/>
              <a:t>the</a:t>
            </a:r>
            <a:r>
              <a:rPr lang="tr-TR" sz="1600" dirty="0"/>
              <a:t> </a:t>
            </a:r>
            <a:r>
              <a:rPr lang="tr-TR" sz="1600" dirty="0" err="1"/>
              <a:t>last</a:t>
            </a:r>
            <a:r>
              <a:rPr lang="tr-TR" sz="1600" dirty="0"/>
              <a:t> 12 </a:t>
            </a:r>
            <a:r>
              <a:rPr lang="tr-TR" sz="1600" dirty="0" err="1"/>
              <a:t>months</a:t>
            </a:r>
            <a:r>
              <a:rPr lang="en-US" sz="1600" dirty="0"/>
              <a:t>. During this period, the company did not </a:t>
            </a:r>
            <a:r>
              <a:rPr lang="tr-TR" sz="1600" dirty="0"/>
              <a:t>pay</a:t>
            </a:r>
            <a:r>
              <a:rPr lang="en-US" sz="1600" dirty="0"/>
              <a:t> any dividends. </a:t>
            </a:r>
            <a:r>
              <a:rPr lang="tr-TR" sz="1600" dirty="0"/>
              <a:t>(12-month CPI </a:t>
            </a:r>
            <a:r>
              <a:rPr lang="tr-TR" sz="1600" dirty="0" err="1"/>
              <a:t>announced</a:t>
            </a:r>
            <a:r>
              <a:rPr lang="tr-TR" sz="1600" dirty="0"/>
              <a:t> </a:t>
            </a:r>
            <a:r>
              <a:rPr lang="tr-TR" sz="1600" dirty="0" err="1"/>
              <a:t>by</a:t>
            </a:r>
            <a:r>
              <a:rPr lang="tr-TR" sz="1600" dirty="0"/>
              <a:t> </a:t>
            </a:r>
            <a:r>
              <a:rPr lang="tr-TR" sz="1600" dirty="0" err="1"/>
              <a:t>TurkStat</a:t>
            </a:r>
            <a:r>
              <a:rPr lang="tr-TR" sz="1600" dirty="0"/>
              <a:t> is 47%) </a:t>
            </a:r>
            <a:endParaRPr lang="en-US" sz="1600" dirty="0"/>
          </a:p>
          <a:p>
            <a:pPr>
              <a:lnSpc>
                <a:spcPct val="110000"/>
              </a:lnSpc>
            </a:pPr>
            <a:endParaRPr lang="en-US" sz="1600" dirty="0"/>
          </a:p>
          <a:p>
            <a:pPr>
              <a:lnSpc>
                <a:spcPct val="110000"/>
              </a:lnSpc>
            </a:pPr>
            <a:r>
              <a:rPr lang="en-US" sz="1600" dirty="0"/>
              <a:t>Please calculate the following for the company:</a:t>
            </a:r>
          </a:p>
          <a:p>
            <a:pPr marL="342900" indent="-342900">
              <a:lnSpc>
                <a:spcPct val="110000"/>
              </a:lnSpc>
              <a:buFont typeface="+mj-lt"/>
              <a:buAutoNum type="alphaLcPeriod"/>
            </a:pPr>
            <a:r>
              <a:rPr lang="en-US" sz="1600" dirty="0"/>
              <a:t>Holding Period Return (HPR)</a:t>
            </a:r>
          </a:p>
          <a:p>
            <a:pPr marL="342900" indent="-342900">
              <a:lnSpc>
                <a:spcPct val="110000"/>
              </a:lnSpc>
              <a:buFont typeface="+mj-lt"/>
              <a:buAutoNum type="alphaLcPeriod"/>
            </a:pPr>
            <a:r>
              <a:rPr lang="en-US" sz="1600" dirty="0"/>
              <a:t>Real Return</a:t>
            </a:r>
          </a:p>
          <a:p>
            <a:pPr marL="342900" indent="-342900">
              <a:lnSpc>
                <a:spcPct val="110000"/>
              </a:lnSpc>
              <a:buFont typeface="+mj-lt"/>
              <a:buAutoNum type="alphaLcPeriod"/>
            </a:pPr>
            <a:r>
              <a:rPr lang="en-US" sz="1600" dirty="0"/>
              <a:t>Average and Expected Return</a:t>
            </a:r>
          </a:p>
          <a:p>
            <a:pPr marL="342900" indent="-342900">
              <a:lnSpc>
                <a:spcPct val="110000"/>
              </a:lnSpc>
              <a:buFont typeface="+mj-lt"/>
              <a:buAutoNum type="alphaLcPeriod"/>
            </a:pPr>
            <a:r>
              <a:rPr lang="tr-TR" sz="1600" dirty="0" err="1"/>
              <a:t>Variance</a:t>
            </a:r>
            <a:r>
              <a:rPr lang="tr-TR" sz="1600" dirty="0"/>
              <a:t> </a:t>
            </a:r>
            <a:r>
              <a:rPr lang="tr-TR" sz="1600" dirty="0" err="1"/>
              <a:t>and</a:t>
            </a:r>
            <a:r>
              <a:rPr lang="tr-TR" sz="1600" dirty="0"/>
              <a:t> </a:t>
            </a:r>
            <a:r>
              <a:rPr lang="en-US" sz="1600" dirty="0"/>
              <a:t>Standard Deviation</a:t>
            </a:r>
          </a:p>
        </p:txBody>
      </p:sp>
      <p:sp>
        <p:nvSpPr>
          <p:cNvPr id="38" name="Rectangle 37">
            <a:extLst>
              <a:ext uri="{FF2B5EF4-FFF2-40B4-BE49-F238E27FC236}">
                <a16:creationId xmlns:a16="http://schemas.microsoft.com/office/drawing/2014/main" id="{529E760E-527D-4053-A309-F2BDE12501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6400800"/>
            <a:ext cx="12191999" cy="457198"/>
          </a:xfrm>
          <a:prstGeom prst="rect">
            <a:avLst/>
          </a:prstGeom>
          <a:gradFill>
            <a:gsLst>
              <a:gs pos="0">
                <a:schemeClr val="accent2"/>
              </a:gs>
              <a:gs pos="100000">
                <a:schemeClr val="accent6">
                  <a:lumMod val="75000"/>
                  <a:alpha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4153D448-4ED1-429A-A28C-8316DE7CAF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8"/>
            <a:ext cx="8153396" cy="448831"/>
          </a:xfrm>
          <a:prstGeom prst="rect">
            <a:avLst/>
          </a:prstGeom>
          <a:gradFill>
            <a:gsLst>
              <a:gs pos="0">
                <a:schemeClr val="accent5">
                  <a:alpha val="5000"/>
                </a:schemeClr>
              </a:gs>
              <a:gs pos="99000">
                <a:schemeClr val="accent5">
                  <a:alpha val="72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lo 3">
            <a:extLst>
              <a:ext uri="{FF2B5EF4-FFF2-40B4-BE49-F238E27FC236}">
                <a16:creationId xmlns:a16="http://schemas.microsoft.com/office/drawing/2014/main" id="{B58C0933-333B-D8BF-EF85-8BB6F02F7D19}"/>
              </a:ext>
            </a:extLst>
          </p:cNvPr>
          <p:cNvGraphicFramePr>
            <a:graphicFrameLocks noGrp="1"/>
          </p:cNvGraphicFramePr>
          <p:nvPr>
            <p:extLst>
              <p:ext uri="{D42A27DB-BD31-4B8C-83A1-F6EECF244321}">
                <p14:modId xmlns:p14="http://schemas.microsoft.com/office/powerpoint/2010/main" val="2872928161"/>
              </p:ext>
            </p:extLst>
          </p:nvPr>
        </p:nvGraphicFramePr>
        <p:xfrm>
          <a:off x="6644639" y="930064"/>
          <a:ext cx="5090163" cy="4526652"/>
        </p:xfrm>
        <a:graphic>
          <a:graphicData uri="http://schemas.openxmlformats.org/drawingml/2006/table">
            <a:tbl>
              <a:tblPr firstRow="1" bandRow="1">
                <a:solidFill>
                  <a:schemeClr val="bg1"/>
                </a:solidFill>
              </a:tblPr>
              <a:tblGrid>
                <a:gridCol w="1102764">
                  <a:extLst>
                    <a:ext uri="{9D8B030D-6E8A-4147-A177-3AD203B41FA5}">
                      <a16:colId xmlns:a16="http://schemas.microsoft.com/office/drawing/2014/main" val="2588561330"/>
                    </a:ext>
                  </a:extLst>
                </a:gridCol>
                <a:gridCol w="653495">
                  <a:extLst>
                    <a:ext uri="{9D8B030D-6E8A-4147-A177-3AD203B41FA5}">
                      <a16:colId xmlns:a16="http://schemas.microsoft.com/office/drawing/2014/main" val="5853305"/>
                    </a:ext>
                  </a:extLst>
                </a:gridCol>
                <a:gridCol w="653495">
                  <a:extLst>
                    <a:ext uri="{9D8B030D-6E8A-4147-A177-3AD203B41FA5}">
                      <a16:colId xmlns:a16="http://schemas.microsoft.com/office/drawing/2014/main" val="3556497631"/>
                    </a:ext>
                  </a:extLst>
                </a:gridCol>
                <a:gridCol w="653495">
                  <a:extLst>
                    <a:ext uri="{9D8B030D-6E8A-4147-A177-3AD203B41FA5}">
                      <a16:colId xmlns:a16="http://schemas.microsoft.com/office/drawing/2014/main" val="1001577060"/>
                    </a:ext>
                  </a:extLst>
                </a:gridCol>
                <a:gridCol w="653495">
                  <a:extLst>
                    <a:ext uri="{9D8B030D-6E8A-4147-A177-3AD203B41FA5}">
                      <a16:colId xmlns:a16="http://schemas.microsoft.com/office/drawing/2014/main" val="1694198029"/>
                    </a:ext>
                  </a:extLst>
                </a:gridCol>
                <a:gridCol w="590915">
                  <a:extLst>
                    <a:ext uri="{9D8B030D-6E8A-4147-A177-3AD203B41FA5}">
                      <a16:colId xmlns:a16="http://schemas.microsoft.com/office/drawing/2014/main" val="1936503305"/>
                    </a:ext>
                  </a:extLst>
                </a:gridCol>
                <a:gridCol w="782504">
                  <a:extLst>
                    <a:ext uri="{9D8B030D-6E8A-4147-A177-3AD203B41FA5}">
                      <a16:colId xmlns:a16="http://schemas.microsoft.com/office/drawing/2014/main" val="791610543"/>
                    </a:ext>
                  </a:extLst>
                </a:gridCol>
              </a:tblGrid>
              <a:tr h="348204">
                <a:tc>
                  <a:txBody>
                    <a:bodyPr/>
                    <a:lstStyle/>
                    <a:p>
                      <a:pPr algn="l"/>
                      <a:r>
                        <a:rPr lang="tr-TR" sz="1100" b="0" cap="none" spc="0">
                          <a:solidFill>
                            <a:schemeClr val="bg1"/>
                          </a:solidFill>
                          <a:effectLst/>
                        </a:rPr>
                        <a:t>Date</a:t>
                      </a:r>
                    </a:p>
                  </a:txBody>
                  <a:tcPr marL="95633" marR="19940" marT="73564" marB="73564" anchor="ctr">
                    <a:lnL w="19050" cap="flat" cmpd="sng" algn="ctr">
                      <a:solidFill>
                        <a:schemeClr val="tx1"/>
                      </a:solidFill>
                      <a:prstDash val="solid"/>
                    </a:lnL>
                    <a:lnR w="6350" cap="flat" cmpd="sng" algn="ctr">
                      <a:solidFill>
                        <a:schemeClr val="tx1">
                          <a:lumMod val="50000"/>
                          <a:lumOff val="50000"/>
                        </a:schemeClr>
                      </a:solidFill>
                      <a:prstDash val="solid"/>
                    </a:lnR>
                    <a:lnT w="19050" cap="flat" cmpd="sng" algn="ctr">
                      <a:solidFill>
                        <a:schemeClr val="tx1"/>
                      </a:solidFill>
                      <a:prstDash val="solid"/>
                    </a:lnT>
                    <a:lnB w="6350" cap="flat" cmpd="sng" algn="ctr">
                      <a:solidFill>
                        <a:schemeClr val="tx1">
                          <a:lumMod val="50000"/>
                          <a:lumOff val="50000"/>
                        </a:schemeClr>
                      </a:solidFill>
                      <a:prstDash val="solid"/>
                    </a:lnB>
                    <a:solidFill>
                      <a:schemeClr val="tx1"/>
                    </a:solidFill>
                  </a:tcPr>
                </a:tc>
                <a:tc>
                  <a:txBody>
                    <a:bodyPr/>
                    <a:lstStyle/>
                    <a:p>
                      <a:pPr algn="r"/>
                      <a:r>
                        <a:rPr lang="tr-TR" sz="1100" b="0" cap="none" spc="0">
                          <a:solidFill>
                            <a:schemeClr val="bg1"/>
                          </a:solidFill>
                          <a:effectLst/>
                        </a:rPr>
                        <a:t>Price</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9050" cap="flat" cmpd="sng" algn="ctr">
                      <a:solidFill>
                        <a:schemeClr val="tx1"/>
                      </a:solidFill>
                      <a:prstDash val="solid"/>
                    </a:lnT>
                    <a:lnB w="6350" cap="flat" cmpd="sng" algn="ctr">
                      <a:solidFill>
                        <a:schemeClr val="tx1">
                          <a:lumMod val="50000"/>
                          <a:lumOff val="50000"/>
                        </a:schemeClr>
                      </a:solidFill>
                      <a:prstDash val="solid"/>
                    </a:lnB>
                    <a:solidFill>
                      <a:schemeClr val="tx1"/>
                    </a:solidFill>
                  </a:tcPr>
                </a:tc>
                <a:tc>
                  <a:txBody>
                    <a:bodyPr/>
                    <a:lstStyle/>
                    <a:p>
                      <a:pPr algn="r"/>
                      <a:r>
                        <a:rPr lang="tr-TR" sz="1100" b="0" cap="none" spc="0">
                          <a:solidFill>
                            <a:schemeClr val="bg1"/>
                          </a:solidFill>
                          <a:effectLst/>
                        </a:rPr>
                        <a:t>Open</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9050" cap="flat" cmpd="sng" algn="ctr">
                      <a:solidFill>
                        <a:schemeClr val="tx1"/>
                      </a:solidFill>
                      <a:prstDash val="solid"/>
                    </a:lnT>
                    <a:lnB w="6350" cap="flat" cmpd="sng" algn="ctr">
                      <a:solidFill>
                        <a:schemeClr val="tx1">
                          <a:lumMod val="50000"/>
                          <a:lumOff val="50000"/>
                        </a:schemeClr>
                      </a:solidFill>
                      <a:prstDash val="solid"/>
                    </a:lnB>
                    <a:solidFill>
                      <a:schemeClr val="tx1"/>
                    </a:solidFill>
                  </a:tcPr>
                </a:tc>
                <a:tc>
                  <a:txBody>
                    <a:bodyPr/>
                    <a:lstStyle/>
                    <a:p>
                      <a:pPr algn="r"/>
                      <a:r>
                        <a:rPr lang="tr-TR" sz="1100" b="0" cap="none" spc="0">
                          <a:solidFill>
                            <a:schemeClr val="bg1"/>
                          </a:solidFill>
                          <a:effectLst/>
                        </a:rPr>
                        <a:t>High</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9050" cap="flat" cmpd="sng" algn="ctr">
                      <a:solidFill>
                        <a:schemeClr val="tx1"/>
                      </a:solidFill>
                      <a:prstDash val="solid"/>
                    </a:lnT>
                    <a:lnB w="6350" cap="flat" cmpd="sng" algn="ctr">
                      <a:solidFill>
                        <a:schemeClr val="tx1">
                          <a:lumMod val="50000"/>
                          <a:lumOff val="50000"/>
                        </a:schemeClr>
                      </a:solidFill>
                      <a:prstDash val="solid"/>
                    </a:lnB>
                    <a:solidFill>
                      <a:schemeClr val="tx1"/>
                    </a:solidFill>
                  </a:tcPr>
                </a:tc>
                <a:tc>
                  <a:txBody>
                    <a:bodyPr/>
                    <a:lstStyle/>
                    <a:p>
                      <a:pPr algn="r"/>
                      <a:r>
                        <a:rPr lang="tr-TR" sz="1100" b="0" cap="none" spc="0">
                          <a:solidFill>
                            <a:schemeClr val="bg1"/>
                          </a:solidFill>
                          <a:effectLst/>
                        </a:rPr>
                        <a:t>Low</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9050" cap="flat" cmpd="sng" algn="ctr">
                      <a:solidFill>
                        <a:schemeClr val="tx1"/>
                      </a:solidFill>
                      <a:prstDash val="solid"/>
                    </a:lnT>
                    <a:lnB w="6350" cap="flat" cmpd="sng" algn="ctr">
                      <a:solidFill>
                        <a:schemeClr val="tx1">
                          <a:lumMod val="50000"/>
                          <a:lumOff val="50000"/>
                        </a:schemeClr>
                      </a:solidFill>
                      <a:prstDash val="solid"/>
                    </a:lnB>
                    <a:solidFill>
                      <a:schemeClr val="tx1"/>
                    </a:solidFill>
                  </a:tcPr>
                </a:tc>
                <a:tc>
                  <a:txBody>
                    <a:bodyPr/>
                    <a:lstStyle/>
                    <a:p>
                      <a:pPr algn="r"/>
                      <a:r>
                        <a:rPr lang="tr-TR" sz="1100" b="0" cap="none" spc="0">
                          <a:solidFill>
                            <a:schemeClr val="bg1"/>
                          </a:solidFill>
                          <a:effectLst/>
                        </a:rPr>
                        <a:t>Vol.</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9050" cap="flat" cmpd="sng" algn="ctr">
                      <a:solidFill>
                        <a:schemeClr val="tx1"/>
                      </a:solidFill>
                      <a:prstDash val="solid"/>
                    </a:lnT>
                    <a:lnB w="6350" cap="flat" cmpd="sng" algn="ctr">
                      <a:solidFill>
                        <a:schemeClr val="tx1">
                          <a:lumMod val="50000"/>
                          <a:lumOff val="50000"/>
                        </a:schemeClr>
                      </a:solidFill>
                      <a:prstDash val="solid"/>
                    </a:lnB>
                    <a:solidFill>
                      <a:schemeClr val="tx1"/>
                    </a:solidFill>
                  </a:tcPr>
                </a:tc>
                <a:tc>
                  <a:txBody>
                    <a:bodyPr/>
                    <a:lstStyle/>
                    <a:p>
                      <a:pPr algn="r"/>
                      <a:r>
                        <a:rPr lang="tr-TR" sz="1100" b="0" cap="none" spc="0">
                          <a:solidFill>
                            <a:schemeClr val="bg1"/>
                          </a:solidFill>
                          <a:effectLst/>
                        </a:rPr>
                        <a:t>Change %</a:t>
                      </a:r>
                    </a:p>
                  </a:txBody>
                  <a:tcPr marL="95633" marR="19940" marT="73564" marB="73564" anchor="ctr">
                    <a:lnL w="6350" cap="flat" cmpd="sng" algn="ctr">
                      <a:solidFill>
                        <a:schemeClr val="tx1">
                          <a:lumMod val="50000"/>
                          <a:lumOff val="50000"/>
                        </a:schemeClr>
                      </a:solidFill>
                      <a:prstDash val="solid"/>
                    </a:lnL>
                    <a:lnR w="19050" cap="flat" cmpd="sng" algn="ctr">
                      <a:solidFill>
                        <a:schemeClr val="tx1"/>
                      </a:solidFill>
                      <a:prstDash val="solid"/>
                    </a:lnR>
                    <a:lnT w="19050" cap="flat" cmpd="sng" algn="ctr">
                      <a:solidFill>
                        <a:schemeClr val="tx1"/>
                      </a:solidFill>
                      <a:prstDash val="solid"/>
                    </a:lnT>
                    <a:lnB w="6350" cap="flat" cmpd="sng" algn="ctr">
                      <a:solidFill>
                        <a:schemeClr val="tx1">
                          <a:lumMod val="50000"/>
                          <a:lumOff val="50000"/>
                        </a:schemeClr>
                      </a:solidFill>
                      <a:prstDash val="solid"/>
                    </a:lnB>
                    <a:solidFill>
                      <a:schemeClr val="tx1"/>
                    </a:solidFill>
                  </a:tcPr>
                </a:tc>
                <a:extLst>
                  <a:ext uri="{0D108BD9-81ED-4DB2-BD59-A6C34878D82A}">
                    <a16:rowId xmlns:a16="http://schemas.microsoft.com/office/drawing/2014/main" val="2221817282"/>
                  </a:ext>
                </a:extLst>
              </a:tr>
              <a:tr h="348204">
                <a:tc>
                  <a:txBody>
                    <a:bodyPr/>
                    <a:lstStyle/>
                    <a:p>
                      <a:pPr algn="ctr" fontAlgn="ctr"/>
                      <a:r>
                        <a:rPr lang="tr-TR" sz="1100" b="1" cap="none" spc="0" err="1">
                          <a:solidFill>
                            <a:schemeClr val="tx1"/>
                          </a:solidFill>
                          <a:effectLst/>
                        </a:rPr>
                        <a:t>Nov</a:t>
                      </a:r>
                      <a:r>
                        <a:rPr lang="tr-TR" sz="1100" b="1" cap="none" spc="0">
                          <a:solidFill>
                            <a:schemeClr val="tx1"/>
                          </a:solidFill>
                          <a:effectLst/>
                        </a:rPr>
                        <a:t> 01, 2024</a:t>
                      </a:r>
                    </a:p>
                  </a:txBody>
                  <a:tcPr marL="95633" marR="19940" marT="73564" marB="73564" anchor="ctr">
                    <a:lnL w="19050" cap="flat" cmpd="sng" algn="ctr">
                      <a:solidFill>
                        <a:schemeClr val="tx1"/>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lnB>
                    <a:noFill/>
                  </a:tcPr>
                </a:tc>
                <a:tc>
                  <a:txBody>
                    <a:bodyPr/>
                    <a:lstStyle/>
                    <a:p>
                      <a:pPr algn="ctr" rtl="0" fontAlgn="ctr"/>
                      <a:r>
                        <a:rPr lang="tr-TR" sz="1100" b="0" cap="none" spc="0">
                          <a:solidFill>
                            <a:schemeClr val="tx1"/>
                          </a:solidFill>
                          <a:effectLst/>
                        </a:rPr>
                        <a:t>25.780</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lnB>
                    <a:noFill/>
                  </a:tcPr>
                </a:tc>
                <a:tc>
                  <a:txBody>
                    <a:bodyPr/>
                    <a:lstStyle/>
                    <a:p>
                      <a:pPr algn="ctr" fontAlgn="ctr"/>
                      <a:r>
                        <a:rPr lang="tr-TR" sz="1100" b="0" cap="none" spc="0">
                          <a:solidFill>
                            <a:schemeClr val="tx1"/>
                          </a:solidFill>
                          <a:effectLst/>
                        </a:rPr>
                        <a:t>23.850</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lnB>
                    <a:noFill/>
                  </a:tcPr>
                </a:tc>
                <a:tc>
                  <a:txBody>
                    <a:bodyPr/>
                    <a:lstStyle/>
                    <a:p>
                      <a:pPr algn="ctr" fontAlgn="ctr"/>
                      <a:r>
                        <a:rPr lang="tr-TR" sz="1100" b="0" cap="none" spc="0">
                          <a:solidFill>
                            <a:schemeClr val="tx1"/>
                          </a:solidFill>
                          <a:effectLst/>
                        </a:rPr>
                        <a:t>25.940</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lnB>
                    <a:noFill/>
                  </a:tcPr>
                </a:tc>
                <a:tc>
                  <a:txBody>
                    <a:bodyPr/>
                    <a:lstStyle/>
                    <a:p>
                      <a:pPr algn="ctr" fontAlgn="ctr"/>
                      <a:r>
                        <a:rPr lang="tr-TR" sz="1100" b="0" cap="none" spc="0">
                          <a:solidFill>
                            <a:schemeClr val="tx1"/>
                          </a:solidFill>
                          <a:effectLst/>
                        </a:rPr>
                        <a:t>23.360</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lnB>
                    <a:noFill/>
                  </a:tcPr>
                </a:tc>
                <a:tc>
                  <a:txBody>
                    <a:bodyPr/>
                    <a:lstStyle/>
                    <a:p>
                      <a:pPr algn="ctr" fontAlgn="ctr"/>
                      <a:r>
                        <a:rPr lang="tr-TR" sz="1100" b="0" cap="none" spc="0">
                          <a:solidFill>
                            <a:schemeClr val="tx1"/>
                          </a:solidFill>
                          <a:effectLst/>
                        </a:rPr>
                        <a:t>3.16B</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lnB>
                    <a:noFill/>
                  </a:tcPr>
                </a:tc>
                <a:tc>
                  <a:txBody>
                    <a:bodyPr/>
                    <a:lstStyle/>
                    <a:p>
                      <a:pPr algn="ctr" rtl="0" fontAlgn="ctr"/>
                      <a:r>
                        <a:rPr lang="tr-TR" sz="1100" b="1" cap="none" spc="0">
                          <a:solidFill>
                            <a:schemeClr val="tx1"/>
                          </a:solidFill>
                          <a:effectLst/>
                        </a:rPr>
                        <a:t>+8.32%</a:t>
                      </a:r>
                    </a:p>
                  </a:txBody>
                  <a:tcPr marL="95633" marR="19940" marT="73564" marB="73564" anchor="ctr">
                    <a:lnL w="6350" cap="flat" cmpd="sng" algn="ctr">
                      <a:solidFill>
                        <a:schemeClr val="tx1">
                          <a:lumMod val="50000"/>
                          <a:lumOff val="50000"/>
                        </a:schemeClr>
                      </a:solidFill>
                      <a:prstDash val="solid"/>
                    </a:lnL>
                    <a:lnR w="19050" cap="flat" cmpd="sng" algn="ctr">
                      <a:solidFill>
                        <a:schemeClr val="tx1"/>
                      </a:solidFill>
                      <a:prstDash val="soli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lnB>
                    <a:noFill/>
                  </a:tcPr>
                </a:tc>
                <a:extLst>
                  <a:ext uri="{0D108BD9-81ED-4DB2-BD59-A6C34878D82A}">
                    <a16:rowId xmlns:a16="http://schemas.microsoft.com/office/drawing/2014/main" val="1762713683"/>
                  </a:ext>
                </a:extLst>
              </a:tr>
              <a:tr h="348204">
                <a:tc>
                  <a:txBody>
                    <a:bodyPr/>
                    <a:lstStyle/>
                    <a:p>
                      <a:pPr algn="ctr" fontAlgn="ctr"/>
                      <a:r>
                        <a:rPr lang="tr-TR" sz="1100" b="1" cap="none" spc="0">
                          <a:solidFill>
                            <a:schemeClr val="tx1"/>
                          </a:solidFill>
                          <a:effectLst/>
                        </a:rPr>
                        <a:t>Oct 01, 2024</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rtl="0" fontAlgn="ctr"/>
                      <a:r>
                        <a:rPr lang="tr-TR" sz="1100" b="0" cap="none" spc="0">
                          <a:solidFill>
                            <a:schemeClr val="tx1"/>
                          </a:solidFill>
                          <a:effectLst/>
                        </a:rPr>
                        <a:t>23.800</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fontAlgn="ctr"/>
                      <a:r>
                        <a:rPr lang="tr-TR" sz="1100" b="0" cap="none" spc="0">
                          <a:solidFill>
                            <a:schemeClr val="tx1"/>
                          </a:solidFill>
                          <a:effectLst/>
                        </a:rPr>
                        <a:t>26.500</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fontAlgn="ctr"/>
                      <a:r>
                        <a:rPr lang="tr-TR" sz="1100" b="0" cap="none" spc="0">
                          <a:solidFill>
                            <a:schemeClr val="tx1"/>
                          </a:solidFill>
                          <a:effectLst/>
                        </a:rPr>
                        <a:t>26.625</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fontAlgn="ctr"/>
                      <a:r>
                        <a:rPr lang="tr-TR" sz="1100" b="0" cap="none" spc="0">
                          <a:solidFill>
                            <a:schemeClr val="tx1"/>
                          </a:solidFill>
                          <a:effectLst/>
                        </a:rPr>
                        <a:t>22.750</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fontAlgn="ctr"/>
                      <a:r>
                        <a:rPr lang="tr-TR" sz="1100" b="0" cap="none" spc="0">
                          <a:solidFill>
                            <a:schemeClr val="tx1"/>
                          </a:solidFill>
                          <a:effectLst/>
                        </a:rPr>
                        <a:t>3.90B</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rtl="0" fontAlgn="ctr"/>
                      <a:r>
                        <a:rPr lang="tr-TR" sz="1100" b="1" cap="none" spc="0">
                          <a:solidFill>
                            <a:schemeClr val="tx1"/>
                          </a:solidFill>
                          <a:effectLst/>
                        </a:rPr>
                        <a:t>-11.03%</a:t>
                      </a:r>
                    </a:p>
                  </a:txBody>
                  <a:tcPr marL="95633" marR="19940" marT="73564" marB="73564" anchor="ctr">
                    <a:lnL w="6350" cap="flat" cmpd="sng" algn="ctr">
                      <a:solidFill>
                        <a:schemeClr val="tx1">
                          <a:lumMod val="50000"/>
                          <a:lumOff val="50000"/>
                        </a:schemeClr>
                      </a:solidFill>
                      <a:prstDash val="solid"/>
                    </a:lnL>
                    <a:lnR w="19050" cap="flat" cmpd="sng" algn="ctr">
                      <a:solidFill>
                        <a:schemeClr val="tx1"/>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extLst>
                  <a:ext uri="{0D108BD9-81ED-4DB2-BD59-A6C34878D82A}">
                    <a16:rowId xmlns:a16="http://schemas.microsoft.com/office/drawing/2014/main" val="741903451"/>
                  </a:ext>
                </a:extLst>
              </a:tr>
              <a:tr h="348204">
                <a:tc>
                  <a:txBody>
                    <a:bodyPr/>
                    <a:lstStyle/>
                    <a:p>
                      <a:pPr algn="ctr" fontAlgn="ctr"/>
                      <a:r>
                        <a:rPr lang="tr-TR" sz="1100" b="1" cap="none" spc="0">
                          <a:solidFill>
                            <a:schemeClr val="tx1"/>
                          </a:solidFill>
                          <a:effectLst/>
                        </a:rPr>
                        <a:t>Sep 01, 2024</a:t>
                      </a:r>
                    </a:p>
                  </a:txBody>
                  <a:tcPr marL="95633" marR="19940" marT="73564" marB="73564" anchor="ctr">
                    <a:lnL w="19050" cap="flat" cmpd="sng" algn="ctr">
                      <a:solidFill>
                        <a:schemeClr val="tx1"/>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rtl="0" fontAlgn="ctr"/>
                      <a:r>
                        <a:rPr lang="tr-TR" sz="1100" b="0" cap="none" spc="0">
                          <a:solidFill>
                            <a:schemeClr val="tx1"/>
                          </a:solidFill>
                          <a:effectLst/>
                        </a:rPr>
                        <a:t>26.750</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fontAlgn="ctr"/>
                      <a:r>
                        <a:rPr lang="tr-TR" sz="1100" b="0" cap="none" spc="0">
                          <a:solidFill>
                            <a:schemeClr val="tx1"/>
                          </a:solidFill>
                          <a:effectLst/>
                        </a:rPr>
                        <a:t>24.290</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fontAlgn="ctr"/>
                      <a:r>
                        <a:rPr lang="tr-TR" sz="1100" b="0" cap="none" spc="0">
                          <a:solidFill>
                            <a:schemeClr val="tx1"/>
                          </a:solidFill>
                          <a:effectLst/>
                        </a:rPr>
                        <a:t>27.025</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fontAlgn="ctr"/>
                      <a:r>
                        <a:rPr lang="tr-TR" sz="1100" b="0" cap="none" spc="0">
                          <a:solidFill>
                            <a:schemeClr val="tx1"/>
                          </a:solidFill>
                          <a:effectLst/>
                        </a:rPr>
                        <a:t>22.500</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fontAlgn="ctr"/>
                      <a:r>
                        <a:rPr lang="tr-TR" sz="1100" b="0" cap="none" spc="0">
                          <a:solidFill>
                            <a:schemeClr val="tx1"/>
                          </a:solidFill>
                          <a:effectLst/>
                        </a:rPr>
                        <a:t>3.53B</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rtl="0" fontAlgn="ctr"/>
                      <a:r>
                        <a:rPr lang="tr-TR" sz="1100" b="1" cap="none" spc="0">
                          <a:solidFill>
                            <a:schemeClr val="tx1"/>
                          </a:solidFill>
                          <a:effectLst/>
                        </a:rPr>
                        <a:t>+10.67%</a:t>
                      </a:r>
                    </a:p>
                  </a:txBody>
                  <a:tcPr marL="95633" marR="19940" marT="73564" marB="73564" anchor="ctr">
                    <a:lnL w="6350" cap="flat" cmpd="sng" algn="ctr">
                      <a:solidFill>
                        <a:schemeClr val="tx1">
                          <a:lumMod val="50000"/>
                          <a:lumOff val="50000"/>
                        </a:schemeClr>
                      </a:solidFill>
                      <a:prstDash val="solid"/>
                    </a:lnL>
                    <a:lnR w="19050" cap="flat" cmpd="sng" algn="ctr">
                      <a:solidFill>
                        <a:schemeClr val="tx1"/>
                      </a:solidFill>
                      <a:prstDash val="solid"/>
                    </a:lnR>
                    <a:lnT w="12700" cmpd="sng">
                      <a:noFill/>
                      <a:prstDash val="solid"/>
                    </a:lnT>
                    <a:lnB w="6350" cap="flat" cmpd="sng" algn="ctr">
                      <a:solidFill>
                        <a:schemeClr val="tx1">
                          <a:lumMod val="50000"/>
                          <a:lumOff val="50000"/>
                        </a:schemeClr>
                      </a:solidFill>
                      <a:prstDash val="solid"/>
                    </a:lnB>
                    <a:noFill/>
                  </a:tcPr>
                </a:tc>
                <a:extLst>
                  <a:ext uri="{0D108BD9-81ED-4DB2-BD59-A6C34878D82A}">
                    <a16:rowId xmlns:a16="http://schemas.microsoft.com/office/drawing/2014/main" val="2566980234"/>
                  </a:ext>
                </a:extLst>
              </a:tr>
              <a:tr h="348204">
                <a:tc>
                  <a:txBody>
                    <a:bodyPr/>
                    <a:lstStyle/>
                    <a:p>
                      <a:pPr algn="ctr" fontAlgn="ctr"/>
                      <a:r>
                        <a:rPr lang="tr-TR" sz="1100" b="1" cap="none" spc="0">
                          <a:solidFill>
                            <a:schemeClr val="tx1"/>
                          </a:solidFill>
                          <a:effectLst/>
                        </a:rPr>
                        <a:t>Aug 01, 2024</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rtl="0" fontAlgn="ctr"/>
                      <a:r>
                        <a:rPr lang="tr-TR" sz="1100" b="0" cap="none" spc="0">
                          <a:solidFill>
                            <a:schemeClr val="tx1"/>
                          </a:solidFill>
                          <a:effectLst/>
                        </a:rPr>
                        <a:t>24.170</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fontAlgn="ctr"/>
                      <a:r>
                        <a:rPr lang="tr-TR" sz="1100" b="0" cap="none" spc="0">
                          <a:solidFill>
                            <a:schemeClr val="tx1"/>
                          </a:solidFill>
                          <a:effectLst/>
                        </a:rPr>
                        <a:t>28.275</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fontAlgn="ctr"/>
                      <a:r>
                        <a:rPr lang="tr-TR" sz="1100" b="0" cap="none" spc="0">
                          <a:solidFill>
                            <a:schemeClr val="tx1"/>
                          </a:solidFill>
                          <a:effectLst/>
                        </a:rPr>
                        <a:t>28.925</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fontAlgn="ctr"/>
                      <a:r>
                        <a:rPr lang="tr-TR" sz="1100" b="0" cap="none" spc="0">
                          <a:solidFill>
                            <a:schemeClr val="tx1"/>
                          </a:solidFill>
                          <a:effectLst/>
                        </a:rPr>
                        <a:t>23.350</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fontAlgn="ctr"/>
                      <a:r>
                        <a:rPr lang="tr-TR" sz="1100" b="0" cap="none" spc="0">
                          <a:solidFill>
                            <a:schemeClr val="tx1"/>
                          </a:solidFill>
                          <a:effectLst/>
                        </a:rPr>
                        <a:t>4.37B</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rtl="0" fontAlgn="ctr"/>
                      <a:r>
                        <a:rPr lang="tr-TR" sz="1100" b="1" cap="none" spc="0">
                          <a:solidFill>
                            <a:schemeClr val="tx1"/>
                          </a:solidFill>
                          <a:effectLst/>
                        </a:rPr>
                        <a:t>-13.76%</a:t>
                      </a:r>
                    </a:p>
                  </a:txBody>
                  <a:tcPr marL="95633" marR="19940" marT="73564" marB="73564" anchor="ctr">
                    <a:lnL w="6350" cap="flat" cmpd="sng" algn="ctr">
                      <a:solidFill>
                        <a:schemeClr val="tx1">
                          <a:lumMod val="50000"/>
                          <a:lumOff val="50000"/>
                        </a:schemeClr>
                      </a:solidFill>
                      <a:prstDash val="solid"/>
                    </a:lnL>
                    <a:lnR w="19050" cap="flat" cmpd="sng" algn="ctr">
                      <a:solidFill>
                        <a:schemeClr val="tx1"/>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extLst>
                  <a:ext uri="{0D108BD9-81ED-4DB2-BD59-A6C34878D82A}">
                    <a16:rowId xmlns:a16="http://schemas.microsoft.com/office/drawing/2014/main" val="3365414704"/>
                  </a:ext>
                </a:extLst>
              </a:tr>
              <a:tr h="348204">
                <a:tc>
                  <a:txBody>
                    <a:bodyPr/>
                    <a:lstStyle/>
                    <a:p>
                      <a:pPr algn="ctr" fontAlgn="ctr"/>
                      <a:r>
                        <a:rPr lang="tr-TR" sz="1100" b="1" cap="none" spc="0">
                          <a:solidFill>
                            <a:schemeClr val="tx1"/>
                          </a:solidFill>
                          <a:effectLst/>
                        </a:rPr>
                        <a:t>Jul 01, 2024</a:t>
                      </a:r>
                    </a:p>
                  </a:txBody>
                  <a:tcPr marL="95633" marR="19940" marT="73564" marB="73564" anchor="ctr">
                    <a:lnL w="19050" cap="flat" cmpd="sng" algn="ctr">
                      <a:solidFill>
                        <a:schemeClr val="tx1"/>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rtl="0" fontAlgn="ctr"/>
                      <a:r>
                        <a:rPr lang="tr-TR" sz="1100" b="0" cap="none" spc="0">
                          <a:solidFill>
                            <a:schemeClr val="tx1"/>
                          </a:solidFill>
                          <a:effectLst/>
                        </a:rPr>
                        <a:t>28.025</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fontAlgn="ctr"/>
                      <a:r>
                        <a:rPr lang="tr-TR" sz="1100" b="0" cap="none" spc="0">
                          <a:solidFill>
                            <a:schemeClr val="tx1"/>
                          </a:solidFill>
                          <a:effectLst/>
                        </a:rPr>
                        <a:t>26.825</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fontAlgn="ctr"/>
                      <a:r>
                        <a:rPr lang="tr-TR" sz="1100" b="0" cap="none" spc="0">
                          <a:solidFill>
                            <a:schemeClr val="tx1"/>
                          </a:solidFill>
                          <a:effectLst/>
                        </a:rPr>
                        <a:t>30.125</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fontAlgn="ctr"/>
                      <a:r>
                        <a:rPr lang="tr-TR" sz="1100" b="0" cap="none" spc="0">
                          <a:solidFill>
                            <a:schemeClr val="tx1"/>
                          </a:solidFill>
                          <a:effectLst/>
                        </a:rPr>
                        <a:t>25.400</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fontAlgn="ctr"/>
                      <a:r>
                        <a:rPr lang="tr-TR" sz="1100" b="0" cap="none" spc="0">
                          <a:solidFill>
                            <a:schemeClr val="tx1"/>
                          </a:solidFill>
                          <a:effectLst/>
                        </a:rPr>
                        <a:t>6.94B</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rtl="0" fontAlgn="ctr"/>
                      <a:r>
                        <a:rPr lang="tr-TR" sz="1100" b="1" cap="none" spc="0">
                          <a:solidFill>
                            <a:schemeClr val="tx1"/>
                          </a:solidFill>
                          <a:effectLst/>
                        </a:rPr>
                        <a:t>+5.26%</a:t>
                      </a:r>
                    </a:p>
                  </a:txBody>
                  <a:tcPr marL="95633" marR="19940" marT="73564" marB="73564" anchor="ctr">
                    <a:lnL w="6350" cap="flat" cmpd="sng" algn="ctr">
                      <a:solidFill>
                        <a:schemeClr val="tx1">
                          <a:lumMod val="50000"/>
                          <a:lumOff val="50000"/>
                        </a:schemeClr>
                      </a:solidFill>
                      <a:prstDash val="solid"/>
                    </a:lnL>
                    <a:lnR w="19050" cap="flat" cmpd="sng" algn="ctr">
                      <a:solidFill>
                        <a:schemeClr val="tx1"/>
                      </a:solidFill>
                      <a:prstDash val="solid"/>
                    </a:lnR>
                    <a:lnT w="12700" cmpd="sng">
                      <a:noFill/>
                      <a:prstDash val="solid"/>
                    </a:lnT>
                    <a:lnB w="6350" cap="flat" cmpd="sng" algn="ctr">
                      <a:solidFill>
                        <a:schemeClr val="tx1">
                          <a:lumMod val="50000"/>
                          <a:lumOff val="50000"/>
                        </a:schemeClr>
                      </a:solidFill>
                      <a:prstDash val="solid"/>
                    </a:lnB>
                    <a:noFill/>
                  </a:tcPr>
                </a:tc>
                <a:extLst>
                  <a:ext uri="{0D108BD9-81ED-4DB2-BD59-A6C34878D82A}">
                    <a16:rowId xmlns:a16="http://schemas.microsoft.com/office/drawing/2014/main" val="3657393671"/>
                  </a:ext>
                </a:extLst>
              </a:tr>
              <a:tr h="348204">
                <a:tc>
                  <a:txBody>
                    <a:bodyPr/>
                    <a:lstStyle/>
                    <a:p>
                      <a:pPr algn="ctr" fontAlgn="ctr"/>
                      <a:r>
                        <a:rPr lang="tr-TR" sz="1100" b="1" cap="none" spc="0">
                          <a:solidFill>
                            <a:schemeClr val="tx1"/>
                          </a:solidFill>
                          <a:effectLst/>
                        </a:rPr>
                        <a:t>Jun 01, 2024</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rtl="0" fontAlgn="ctr"/>
                      <a:r>
                        <a:rPr lang="tr-TR" sz="1100" b="0" cap="none" spc="0">
                          <a:solidFill>
                            <a:schemeClr val="tx1"/>
                          </a:solidFill>
                          <a:effectLst/>
                        </a:rPr>
                        <a:t>26.625</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fontAlgn="ctr"/>
                      <a:r>
                        <a:rPr lang="tr-TR" sz="1100" b="0" cap="none" spc="0">
                          <a:solidFill>
                            <a:schemeClr val="tx1"/>
                          </a:solidFill>
                          <a:effectLst/>
                        </a:rPr>
                        <a:t>24.070</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fontAlgn="ctr"/>
                      <a:r>
                        <a:rPr lang="tr-TR" sz="1100" b="0" cap="none" spc="0">
                          <a:solidFill>
                            <a:schemeClr val="tx1"/>
                          </a:solidFill>
                          <a:effectLst/>
                        </a:rPr>
                        <a:t>27.225</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fontAlgn="ctr"/>
                      <a:r>
                        <a:rPr lang="tr-TR" sz="1100" b="0" cap="none" spc="0">
                          <a:solidFill>
                            <a:schemeClr val="tx1"/>
                          </a:solidFill>
                          <a:effectLst/>
                        </a:rPr>
                        <a:t>23.040</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fontAlgn="ctr"/>
                      <a:r>
                        <a:rPr lang="tr-TR" sz="1100" b="0" cap="none" spc="0">
                          <a:solidFill>
                            <a:schemeClr val="tx1"/>
                          </a:solidFill>
                          <a:effectLst/>
                        </a:rPr>
                        <a:t>4.14B</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rtl="0" fontAlgn="ctr"/>
                      <a:r>
                        <a:rPr lang="tr-TR" sz="1100" b="1" cap="none" spc="0">
                          <a:solidFill>
                            <a:schemeClr val="tx1"/>
                          </a:solidFill>
                          <a:effectLst/>
                        </a:rPr>
                        <a:t>+11.08%</a:t>
                      </a:r>
                    </a:p>
                  </a:txBody>
                  <a:tcPr marL="95633" marR="19940" marT="73564" marB="73564" anchor="ctr">
                    <a:lnL w="6350" cap="flat" cmpd="sng" algn="ctr">
                      <a:solidFill>
                        <a:schemeClr val="tx1">
                          <a:lumMod val="50000"/>
                          <a:lumOff val="50000"/>
                        </a:schemeClr>
                      </a:solidFill>
                      <a:prstDash val="solid"/>
                    </a:lnL>
                    <a:lnR w="19050" cap="flat" cmpd="sng" algn="ctr">
                      <a:solidFill>
                        <a:schemeClr val="tx1"/>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extLst>
                  <a:ext uri="{0D108BD9-81ED-4DB2-BD59-A6C34878D82A}">
                    <a16:rowId xmlns:a16="http://schemas.microsoft.com/office/drawing/2014/main" val="362506675"/>
                  </a:ext>
                </a:extLst>
              </a:tr>
              <a:tr h="348204">
                <a:tc>
                  <a:txBody>
                    <a:bodyPr/>
                    <a:lstStyle/>
                    <a:p>
                      <a:pPr algn="ctr" fontAlgn="ctr"/>
                      <a:r>
                        <a:rPr lang="tr-TR" sz="1100" b="1" cap="none" spc="0">
                          <a:solidFill>
                            <a:schemeClr val="tx1"/>
                          </a:solidFill>
                          <a:effectLst/>
                        </a:rPr>
                        <a:t>May 01, 2024</a:t>
                      </a:r>
                    </a:p>
                  </a:txBody>
                  <a:tcPr marL="95633" marR="19940" marT="73564" marB="73564" anchor="ctr">
                    <a:lnL w="19050" cap="flat" cmpd="sng" algn="ctr">
                      <a:solidFill>
                        <a:schemeClr val="tx1"/>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rtl="0" fontAlgn="ctr"/>
                      <a:r>
                        <a:rPr lang="tr-TR" sz="1100" b="0" cap="none" spc="0">
                          <a:solidFill>
                            <a:schemeClr val="tx1"/>
                          </a:solidFill>
                          <a:effectLst/>
                        </a:rPr>
                        <a:t>23.970</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fontAlgn="ctr"/>
                      <a:r>
                        <a:rPr lang="tr-TR" sz="1100" b="0" cap="none" spc="0">
                          <a:solidFill>
                            <a:schemeClr val="tx1"/>
                          </a:solidFill>
                          <a:effectLst/>
                        </a:rPr>
                        <a:t>21.660</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fontAlgn="ctr"/>
                      <a:r>
                        <a:rPr lang="tr-TR" sz="1100" b="0" cap="none" spc="0">
                          <a:solidFill>
                            <a:schemeClr val="tx1"/>
                          </a:solidFill>
                          <a:effectLst/>
                        </a:rPr>
                        <a:t>25.075</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fontAlgn="ctr"/>
                      <a:r>
                        <a:rPr lang="tr-TR" sz="1100" b="0" cap="none" spc="0">
                          <a:solidFill>
                            <a:schemeClr val="tx1"/>
                          </a:solidFill>
                          <a:effectLst/>
                        </a:rPr>
                        <a:t>21.640</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fontAlgn="ctr"/>
                      <a:r>
                        <a:rPr lang="tr-TR" sz="1100" b="0" cap="none" spc="0">
                          <a:solidFill>
                            <a:schemeClr val="tx1"/>
                          </a:solidFill>
                          <a:effectLst/>
                        </a:rPr>
                        <a:t>6.10B</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rtl="0" fontAlgn="ctr"/>
                      <a:r>
                        <a:rPr lang="tr-TR" sz="1100" b="1" cap="none" spc="0">
                          <a:solidFill>
                            <a:schemeClr val="tx1"/>
                          </a:solidFill>
                          <a:effectLst/>
                        </a:rPr>
                        <a:t>+11.33%</a:t>
                      </a:r>
                    </a:p>
                  </a:txBody>
                  <a:tcPr marL="95633" marR="19940" marT="73564" marB="73564" anchor="ctr">
                    <a:lnL w="6350" cap="flat" cmpd="sng" algn="ctr">
                      <a:solidFill>
                        <a:schemeClr val="tx1">
                          <a:lumMod val="50000"/>
                          <a:lumOff val="50000"/>
                        </a:schemeClr>
                      </a:solidFill>
                      <a:prstDash val="solid"/>
                    </a:lnL>
                    <a:lnR w="19050" cap="flat" cmpd="sng" algn="ctr">
                      <a:solidFill>
                        <a:schemeClr val="tx1"/>
                      </a:solidFill>
                      <a:prstDash val="solid"/>
                    </a:lnR>
                    <a:lnT w="12700" cmpd="sng">
                      <a:noFill/>
                      <a:prstDash val="solid"/>
                    </a:lnT>
                    <a:lnB w="6350" cap="flat" cmpd="sng" algn="ctr">
                      <a:solidFill>
                        <a:schemeClr val="tx1">
                          <a:lumMod val="50000"/>
                          <a:lumOff val="50000"/>
                        </a:schemeClr>
                      </a:solidFill>
                      <a:prstDash val="solid"/>
                    </a:lnB>
                    <a:noFill/>
                  </a:tcPr>
                </a:tc>
                <a:extLst>
                  <a:ext uri="{0D108BD9-81ED-4DB2-BD59-A6C34878D82A}">
                    <a16:rowId xmlns:a16="http://schemas.microsoft.com/office/drawing/2014/main" val="3316519960"/>
                  </a:ext>
                </a:extLst>
              </a:tr>
              <a:tr h="348204">
                <a:tc>
                  <a:txBody>
                    <a:bodyPr/>
                    <a:lstStyle/>
                    <a:p>
                      <a:pPr algn="ctr" fontAlgn="ctr"/>
                      <a:r>
                        <a:rPr lang="tr-TR" sz="1100" b="1" cap="none" spc="0">
                          <a:solidFill>
                            <a:schemeClr val="tx1"/>
                          </a:solidFill>
                          <a:effectLst/>
                        </a:rPr>
                        <a:t>Apr 01, 2024</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rtl="0" fontAlgn="ctr"/>
                      <a:r>
                        <a:rPr lang="tr-TR" sz="1100" b="0" cap="none" spc="0">
                          <a:solidFill>
                            <a:schemeClr val="tx1"/>
                          </a:solidFill>
                          <a:effectLst/>
                        </a:rPr>
                        <a:t>21.530</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fontAlgn="ctr"/>
                      <a:r>
                        <a:rPr lang="tr-TR" sz="1100" b="0" cap="none" spc="0">
                          <a:solidFill>
                            <a:schemeClr val="tx1"/>
                          </a:solidFill>
                          <a:effectLst/>
                        </a:rPr>
                        <a:t>20.904</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fontAlgn="ctr"/>
                      <a:r>
                        <a:rPr lang="tr-TR" sz="1100" b="0" cap="none" spc="0">
                          <a:solidFill>
                            <a:schemeClr val="tx1"/>
                          </a:solidFill>
                          <a:effectLst/>
                        </a:rPr>
                        <a:t>21.940</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fontAlgn="ctr"/>
                      <a:r>
                        <a:rPr lang="tr-TR" sz="1100" b="0" cap="none" spc="0">
                          <a:solidFill>
                            <a:schemeClr val="tx1"/>
                          </a:solidFill>
                          <a:effectLst/>
                        </a:rPr>
                        <a:t>18.879</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fontAlgn="ctr"/>
                      <a:r>
                        <a:rPr lang="tr-TR" sz="1100" b="0" cap="none" spc="0">
                          <a:solidFill>
                            <a:schemeClr val="tx1"/>
                          </a:solidFill>
                          <a:effectLst/>
                        </a:rPr>
                        <a:t>2.78B</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rtl="0" fontAlgn="ctr"/>
                      <a:r>
                        <a:rPr lang="tr-TR" sz="1100" b="1" cap="none" spc="0">
                          <a:solidFill>
                            <a:schemeClr val="tx1"/>
                          </a:solidFill>
                          <a:effectLst/>
                        </a:rPr>
                        <a:t>+2.99%</a:t>
                      </a:r>
                    </a:p>
                  </a:txBody>
                  <a:tcPr marL="95633" marR="19940" marT="73564" marB="73564" anchor="ctr">
                    <a:lnL w="6350" cap="flat" cmpd="sng" algn="ctr">
                      <a:solidFill>
                        <a:schemeClr val="tx1">
                          <a:lumMod val="50000"/>
                          <a:lumOff val="50000"/>
                        </a:schemeClr>
                      </a:solidFill>
                      <a:prstDash val="solid"/>
                    </a:lnL>
                    <a:lnR w="19050" cap="flat" cmpd="sng" algn="ctr">
                      <a:solidFill>
                        <a:schemeClr val="tx1"/>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extLst>
                  <a:ext uri="{0D108BD9-81ED-4DB2-BD59-A6C34878D82A}">
                    <a16:rowId xmlns:a16="http://schemas.microsoft.com/office/drawing/2014/main" val="1578041693"/>
                  </a:ext>
                </a:extLst>
              </a:tr>
              <a:tr h="348204">
                <a:tc>
                  <a:txBody>
                    <a:bodyPr/>
                    <a:lstStyle/>
                    <a:p>
                      <a:pPr algn="ctr" fontAlgn="ctr"/>
                      <a:r>
                        <a:rPr lang="tr-TR" sz="1100" b="1" cap="none" spc="0">
                          <a:solidFill>
                            <a:schemeClr val="tx1"/>
                          </a:solidFill>
                          <a:effectLst/>
                        </a:rPr>
                        <a:t>Mar 01, 2024</a:t>
                      </a:r>
                    </a:p>
                  </a:txBody>
                  <a:tcPr marL="95633" marR="19940" marT="73564" marB="73564" anchor="ctr">
                    <a:lnL w="19050" cap="flat" cmpd="sng" algn="ctr">
                      <a:solidFill>
                        <a:schemeClr val="tx1"/>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rtl="0" fontAlgn="ctr"/>
                      <a:r>
                        <a:rPr lang="tr-TR" sz="1100" b="0" cap="none" spc="0">
                          <a:solidFill>
                            <a:schemeClr val="tx1"/>
                          </a:solidFill>
                          <a:effectLst/>
                        </a:rPr>
                        <a:t>20.904</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fontAlgn="ctr"/>
                      <a:r>
                        <a:rPr lang="tr-TR" sz="1100" b="0" cap="none" spc="0">
                          <a:solidFill>
                            <a:schemeClr val="tx1"/>
                          </a:solidFill>
                          <a:effectLst/>
                        </a:rPr>
                        <a:t>22.573</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fontAlgn="ctr"/>
                      <a:r>
                        <a:rPr lang="tr-TR" sz="1100" b="0" cap="none" spc="0">
                          <a:solidFill>
                            <a:schemeClr val="tx1"/>
                          </a:solidFill>
                          <a:effectLst/>
                        </a:rPr>
                        <a:t>23.186</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fontAlgn="ctr"/>
                      <a:r>
                        <a:rPr lang="tr-TR" sz="1100" b="0" cap="none" spc="0">
                          <a:solidFill>
                            <a:schemeClr val="tx1"/>
                          </a:solidFill>
                          <a:effectLst/>
                        </a:rPr>
                        <a:t>20.509</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fontAlgn="ctr"/>
                      <a:r>
                        <a:rPr lang="tr-TR" sz="1100" b="0" cap="none" spc="0">
                          <a:solidFill>
                            <a:schemeClr val="tx1"/>
                          </a:solidFill>
                          <a:effectLst/>
                        </a:rPr>
                        <a:t>4.67B</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rtl="0" fontAlgn="ctr"/>
                      <a:r>
                        <a:rPr lang="tr-TR" sz="1100" b="1" cap="none" spc="0">
                          <a:solidFill>
                            <a:schemeClr val="tx1"/>
                          </a:solidFill>
                          <a:effectLst/>
                        </a:rPr>
                        <a:t>-7.03%</a:t>
                      </a:r>
                    </a:p>
                  </a:txBody>
                  <a:tcPr marL="95633" marR="19940" marT="73564" marB="73564" anchor="ctr">
                    <a:lnL w="6350" cap="flat" cmpd="sng" algn="ctr">
                      <a:solidFill>
                        <a:schemeClr val="tx1">
                          <a:lumMod val="50000"/>
                          <a:lumOff val="50000"/>
                        </a:schemeClr>
                      </a:solidFill>
                      <a:prstDash val="solid"/>
                    </a:lnL>
                    <a:lnR w="19050" cap="flat" cmpd="sng" algn="ctr">
                      <a:solidFill>
                        <a:schemeClr val="tx1"/>
                      </a:solidFill>
                      <a:prstDash val="solid"/>
                    </a:lnR>
                    <a:lnT w="12700" cmpd="sng">
                      <a:noFill/>
                      <a:prstDash val="solid"/>
                    </a:lnT>
                    <a:lnB w="6350" cap="flat" cmpd="sng" algn="ctr">
                      <a:solidFill>
                        <a:schemeClr val="tx1">
                          <a:lumMod val="50000"/>
                          <a:lumOff val="50000"/>
                        </a:schemeClr>
                      </a:solidFill>
                      <a:prstDash val="solid"/>
                    </a:lnB>
                    <a:noFill/>
                  </a:tcPr>
                </a:tc>
                <a:extLst>
                  <a:ext uri="{0D108BD9-81ED-4DB2-BD59-A6C34878D82A}">
                    <a16:rowId xmlns:a16="http://schemas.microsoft.com/office/drawing/2014/main" val="3521567904"/>
                  </a:ext>
                </a:extLst>
              </a:tr>
              <a:tr h="348204">
                <a:tc>
                  <a:txBody>
                    <a:bodyPr/>
                    <a:lstStyle/>
                    <a:p>
                      <a:pPr algn="ctr" fontAlgn="ctr"/>
                      <a:r>
                        <a:rPr lang="tr-TR" sz="1100" b="1" cap="none" spc="0">
                          <a:solidFill>
                            <a:schemeClr val="tx1"/>
                          </a:solidFill>
                          <a:effectLst/>
                        </a:rPr>
                        <a:t>Feb 01, 2024</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rtl="0" fontAlgn="ctr"/>
                      <a:r>
                        <a:rPr lang="tr-TR" sz="1100" b="0" cap="none" spc="0">
                          <a:solidFill>
                            <a:schemeClr val="tx1"/>
                          </a:solidFill>
                          <a:effectLst/>
                        </a:rPr>
                        <a:t>22.485</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fontAlgn="ctr"/>
                      <a:r>
                        <a:rPr lang="tr-TR" sz="1100" b="0" cap="none" spc="0">
                          <a:solidFill>
                            <a:schemeClr val="tx1"/>
                          </a:solidFill>
                          <a:effectLst/>
                        </a:rPr>
                        <a:t>21.358</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fontAlgn="ctr"/>
                      <a:r>
                        <a:rPr lang="tr-TR" sz="1100" b="0" cap="none" spc="0">
                          <a:solidFill>
                            <a:schemeClr val="tx1"/>
                          </a:solidFill>
                          <a:effectLst/>
                        </a:rPr>
                        <a:t>25.191</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fontAlgn="ctr"/>
                      <a:r>
                        <a:rPr lang="tr-TR" sz="1100" b="0" cap="none" spc="0">
                          <a:solidFill>
                            <a:schemeClr val="tx1"/>
                          </a:solidFill>
                          <a:effectLst/>
                        </a:rPr>
                        <a:t>21.348</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fontAlgn="ctr"/>
                      <a:r>
                        <a:rPr lang="tr-TR" sz="1100" b="0" cap="none" spc="0">
                          <a:solidFill>
                            <a:schemeClr val="tx1"/>
                          </a:solidFill>
                          <a:effectLst/>
                        </a:rPr>
                        <a:t>7.84B</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rtl="0" fontAlgn="ctr"/>
                      <a:r>
                        <a:rPr lang="tr-TR" sz="1100" b="1" cap="none" spc="0">
                          <a:solidFill>
                            <a:schemeClr val="tx1"/>
                          </a:solidFill>
                          <a:effectLst/>
                        </a:rPr>
                        <a:t>+5.52%</a:t>
                      </a:r>
                    </a:p>
                  </a:txBody>
                  <a:tcPr marL="95633" marR="19940" marT="73564" marB="73564" anchor="ctr">
                    <a:lnL w="6350" cap="flat" cmpd="sng" algn="ctr">
                      <a:solidFill>
                        <a:schemeClr val="tx1">
                          <a:lumMod val="50000"/>
                          <a:lumOff val="50000"/>
                        </a:schemeClr>
                      </a:solidFill>
                      <a:prstDash val="solid"/>
                    </a:lnL>
                    <a:lnR w="19050" cap="flat" cmpd="sng" algn="ctr">
                      <a:solidFill>
                        <a:schemeClr val="tx1"/>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extLst>
                  <a:ext uri="{0D108BD9-81ED-4DB2-BD59-A6C34878D82A}">
                    <a16:rowId xmlns:a16="http://schemas.microsoft.com/office/drawing/2014/main" val="4209275673"/>
                  </a:ext>
                </a:extLst>
              </a:tr>
              <a:tr h="348204">
                <a:tc>
                  <a:txBody>
                    <a:bodyPr/>
                    <a:lstStyle/>
                    <a:p>
                      <a:pPr algn="ctr" fontAlgn="ctr"/>
                      <a:r>
                        <a:rPr lang="tr-TR" sz="1100" b="1" cap="none" spc="0">
                          <a:solidFill>
                            <a:schemeClr val="tx1"/>
                          </a:solidFill>
                          <a:effectLst/>
                        </a:rPr>
                        <a:t>Jan 01, 2024</a:t>
                      </a:r>
                    </a:p>
                  </a:txBody>
                  <a:tcPr marL="95633" marR="19940" marT="73564" marB="73564" anchor="ctr">
                    <a:lnL w="19050" cap="flat" cmpd="sng" algn="ctr">
                      <a:solidFill>
                        <a:schemeClr val="tx1"/>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rtl="0" fontAlgn="ctr"/>
                      <a:r>
                        <a:rPr lang="tr-TR" sz="1100" b="0" cap="none" spc="0">
                          <a:solidFill>
                            <a:schemeClr val="tx1"/>
                          </a:solidFill>
                          <a:effectLst/>
                        </a:rPr>
                        <a:t>21.309</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fontAlgn="ctr"/>
                      <a:r>
                        <a:rPr lang="tr-TR" sz="1100" b="0" cap="none" spc="0">
                          <a:solidFill>
                            <a:schemeClr val="tx1"/>
                          </a:solidFill>
                          <a:effectLst/>
                        </a:rPr>
                        <a:t>20.400</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fontAlgn="ctr"/>
                      <a:r>
                        <a:rPr lang="tr-TR" sz="1100" b="0" cap="none" spc="0">
                          <a:solidFill>
                            <a:schemeClr val="tx1"/>
                          </a:solidFill>
                          <a:effectLst/>
                        </a:rPr>
                        <a:t>22.524</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fontAlgn="ctr"/>
                      <a:r>
                        <a:rPr lang="tr-TR" sz="1100" b="0" cap="none" spc="0">
                          <a:solidFill>
                            <a:schemeClr val="tx1"/>
                          </a:solidFill>
                          <a:effectLst/>
                        </a:rPr>
                        <a:t>20.212</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fontAlgn="ctr"/>
                      <a:r>
                        <a:rPr lang="tr-TR" sz="1100" b="0" cap="none" spc="0">
                          <a:solidFill>
                            <a:schemeClr val="tx1"/>
                          </a:solidFill>
                          <a:effectLst/>
                        </a:rPr>
                        <a:t>3.68B</a:t>
                      </a:r>
                    </a:p>
                  </a:txBody>
                  <a:tcPr marL="95633" marR="19940"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rtl="0" fontAlgn="ctr"/>
                      <a:r>
                        <a:rPr lang="tr-TR" sz="1100" b="1" cap="none" spc="0">
                          <a:solidFill>
                            <a:schemeClr val="tx1"/>
                          </a:solidFill>
                          <a:effectLst/>
                        </a:rPr>
                        <a:t>+5.22%</a:t>
                      </a:r>
                    </a:p>
                  </a:txBody>
                  <a:tcPr marL="95633" marR="19940" marT="73564" marB="73564" anchor="ctr">
                    <a:lnL w="6350" cap="flat" cmpd="sng" algn="ctr">
                      <a:solidFill>
                        <a:schemeClr val="tx1">
                          <a:lumMod val="50000"/>
                          <a:lumOff val="50000"/>
                        </a:schemeClr>
                      </a:solidFill>
                      <a:prstDash val="solid"/>
                    </a:lnL>
                    <a:lnR w="19050" cap="flat" cmpd="sng" algn="ctr">
                      <a:solidFill>
                        <a:schemeClr val="tx1"/>
                      </a:solidFill>
                      <a:prstDash val="solid"/>
                    </a:lnR>
                    <a:lnT w="12700" cmpd="sng">
                      <a:noFill/>
                      <a:prstDash val="solid"/>
                    </a:lnT>
                    <a:lnB w="6350" cap="flat" cmpd="sng" algn="ctr">
                      <a:solidFill>
                        <a:schemeClr val="tx1">
                          <a:lumMod val="50000"/>
                          <a:lumOff val="50000"/>
                        </a:schemeClr>
                      </a:solidFill>
                      <a:prstDash val="solid"/>
                    </a:lnB>
                    <a:noFill/>
                  </a:tcPr>
                </a:tc>
                <a:extLst>
                  <a:ext uri="{0D108BD9-81ED-4DB2-BD59-A6C34878D82A}">
                    <a16:rowId xmlns:a16="http://schemas.microsoft.com/office/drawing/2014/main" val="1873650614"/>
                  </a:ext>
                </a:extLst>
              </a:tr>
              <a:tr h="348204">
                <a:tc>
                  <a:txBody>
                    <a:bodyPr/>
                    <a:lstStyle/>
                    <a:p>
                      <a:pPr marL="0" algn="ctr" defTabSz="914400" rtl="0" eaLnBrk="1" fontAlgn="ctr" latinLnBrk="0" hangingPunct="1"/>
                      <a:r>
                        <a:rPr lang="tr-TR" sz="1100" b="1" kern="1200" cap="none" spc="0" err="1">
                          <a:solidFill>
                            <a:schemeClr val="tx1"/>
                          </a:solidFill>
                          <a:effectLst/>
                          <a:latin typeface="+mn-lt"/>
                          <a:ea typeface="+mn-ea"/>
                          <a:cs typeface="+mn-cs"/>
                        </a:rPr>
                        <a:t>Dec</a:t>
                      </a:r>
                      <a:r>
                        <a:rPr lang="tr-TR" sz="1100" b="1" kern="1200" cap="none" spc="0">
                          <a:solidFill>
                            <a:schemeClr val="tx1"/>
                          </a:solidFill>
                          <a:effectLst/>
                          <a:latin typeface="+mn-lt"/>
                          <a:ea typeface="+mn-ea"/>
                          <a:cs typeface="+mn-cs"/>
                        </a:rPr>
                        <a:t> 01,2023</a:t>
                      </a:r>
                    </a:p>
                  </a:txBody>
                  <a:tcPr marL="95633" marR="73564"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9050" cap="flat" cmpd="sng" algn="ctr">
                      <a:solidFill>
                        <a:schemeClr val="tx1"/>
                      </a:solidFill>
                      <a:prstDash val="solid"/>
                    </a:lnB>
                    <a:solidFill>
                      <a:schemeClr val="bg1">
                        <a:lumMod val="85000"/>
                      </a:schemeClr>
                    </a:solidFill>
                  </a:tcPr>
                </a:tc>
                <a:tc>
                  <a:txBody>
                    <a:bodyPr/>
                    <a:lstStyle/>
                    <a:p>
                      <a:pPr marL="0" algn="ctr" defTabSz="914400" rtl="0" eaLnBrk="1" fontAlgn="ctr" latinLnBrk="0" hangingPunct="1"/>
                      <a:r>
                        <a:rPr lang="tr-TR" sz="1100" b="0" kern="1200" cap="none" spc="0">
                          <a:solidFill>
                            <a:schemeClr val="tx1"/>
                          </a:solidFill>
                          <a:effectLst/>
                          <a:latin typeface="+mn-lt"/>
                          <a:ea typeface="+mn-ea"/>
                          <a:cs typeface="+mn-cs"/>
                        </a:rPr>
                        <a:t>20.252</a:t>
                      </a:r>
                    </a:p>
                  </a:txBody>
                  <a:tcPr marL="95633" marR="73564"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9050" cap="flat" cmpd="sng" algn="ctr">
                      <a:solidFill>
                        <a:schemeClr val="tx1"/>
                      </a:solidFill>
                      <a:prstDash val="solid"/>
                    </a:lnB>
                    <a:solidFill>
                      <a:schemeClr val="bg1">
                        <a:lumMod val="85000"/>
                      </a:schemeClr>
                    </a:solidFill>
                  </a:tcPr>
                </a:tc>
                <a:tc>
                  <a:txBody>
                    <a:bodyPr/>
                    <a:lstStyle/>
                    <a:p>
                      <a:pPr marL="0" algn="ctr" defTabSz="914400" rtl="0" eaLnBrk="1" fontAlgn="ctr" latinLnBrk="0" hangingPunct="1"/>
                      <a:r>
                        <a:rPr lang="tr-TR" sz="1100" b="0" kern="1200" cap="none" spc="0">
                          <a:solidFill>
                            <a:schemeClr val="tx1"/>
                          </a:solidFill>
                          <a:effectLst/>
                          <a:latin typeface="+mn-lt"/>
                          <a:ea typeface="+mn-ea"/>
                          <a:cs typeface="+mn-cs"/>
                        </a:rPr>
                        <a:t>20.489</a:t>
                      </a:r>
                    </a:p>
                  </a:txBody>
                  <a:tcPr marL="95633" marR="73564"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9050" cap="flat" cmpd="sng" algn="ctr">
                      <a:solidFill>
                        <a:schemeClr val="tx1"/>
                      </a:solidFill>
                      <a:prstDash val="solid"/>
                    </a:lnB>
                    <a:solidFill>
                      <a:schemeClr val="bg1">
                        <a:lumMod val="85000"/>
                      </a:schemeClr>
                    </a:solidFill>
                  </a:tcPr>
                </a:tc>
                <a:tc>
                  <a:txBody>
                    <a:bodyPr/>
                    <a:lstStyle/>
                    <a:p>
                      <a:pPr marL="0" algn="ctr" defTabSz="914400" rtl="0" eaLnBrk="1" fontAlgn="ctr" latinLnBrk="0" hangingPunct="1"/>
                      <a:r>
                        <a:rPr lang="tr-TR" sz="1100" b="0" kern="1200" cap="none" spc="0">
                          <a:solidFill>
                            <a:schemeClr val="tx1"/>
                          </a:solidFill>
                          <a:effectLst/>
                          <a:latin typeface="+mn-lt"/>
                          <a:ea typeface="+mn-ea"/>
                          <a:cs typeface="+mn-cs"/>
                        </a:rPr>
                        <a:t>21.516</a:t>
                      </a:r>
                    </a:p>
                  </a:txBody>
                  <a:tcPr marL="95633" marR="73564"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9050" cap="flat" cmpd="sng" algn="ctr">
                      <a:solidFill>
                        <a:schemeClr val="tx1"/>
                      </a:solidFill>
                      <a:prstDash val="solid"/>
                    </a:lnB>
                    <a:solidFill>
                      <a:schemeClr val="bg1">
                        <a:lumMod val="85000"/>
                      </a:schemeClr>
                    </a:solidFill>
                  </a:tcPr>
                </a:tc>
                <a:tc>
                  <a:txBody>
                    <a:bodyPr/>
                    <a:lstStyle/>
                    <a:p>
                      <a:pPr marL="0" algn="ctr" defTabSz="914400" rtl="0" eaLnBrk="1" fontAlgn="ctr" latinLnBrk="0" hangingPunct="1"/>
                      <a:r>
                        <a:rPr lang="tr-TR" sz="1100" b="0" kern="1200" cap="none" spc="0">
                          <a:solidFill>
                            <a:schemeClr val="tx1"/>
                          </a:solidFill>
                          <a:effectLst/>
                          <a:latin typeface="+mn-lt"/>
                          <a:ea typeface="+mn-ea"/>
                          <a:cs typeface="+mn-cs"/>
                        </a:rPr>
                        <a:t>18.652</a:t>
                      </a:r>
                    </a:p>
                  </a:txBody>
                  <a:tcPr marL="95633" marR="73564"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9050" cap="flat" cmpd="sng" algn="ctr">
                      <a:solidFill>
                        <a:schemeClr val="tx1"/>
                      </a:solidFill>
                      <a:prstDash val="solid"/>
                    </a:lnB>
                    <a:solidFill>
                      <a:schemeClr val="bg1">
                        <a:lumMod val="85000"/>
                      </a:schemeClr>
                    </a:solidFill>
                  </a:tcPr>
                </a:tc>
                <a:tc>
                  <a:txBody>
                    <a:bodyPr/>
                    <a:lstStyle/>
                    <a:p>
                      <a:pPr marL="0" algn="ctr" defTabSz="914400" rtl="0" eaLnBrk="1" fontAlgn="ctr" latinLnBrk="0" hangingPunct="1"/>
                      <a:r>
                        <a:rPr lang="tr-TR" sz="1100" b="0" kern="1200" cap="none" spc="0">
                          <a:solidFill>
                            <a:schemeClr val="tx1"/>
                          </a:solidFill>
                          <a:effectLst/>
                          <a:latin typeface="+mn-lt"/>
                          <a:ea typeface="+mn-ea"/>
                          <a:cs typeface="+mn-cs"/>
                        </a:rPr>
                        <a:t>2.90B</a:t>
                      </a:r>
                    </a:p>
                  </a:txBody>
                  <a:tcPr marL="95633" marR="73564" marT="73564" marB="73564"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9050" cap="flat" cmpd="sng" algn="ctr">
                      <a:solidFill>
                        <a:schemeClr val="tx1"/>
                      </a:solidFill>
                      <a:prstDash val="solid"/>
                    </a:lnB>
                    <a:solidFill>
                      <a:schemeClr val="bg1">
                        <a:lumMod val="85000"/>
                      </a:schemeClr>
                    </a:solidFill>
                  </a:tcPr>
                </a:tc>
                <a:tc>
                  <a:txBody>
                    <a:bodyPr/>
                    <a:lstStyle/>
                    <a:p>
                      <a:pPr marL="0" algn="ctr" defTabSz="914400" rtl="0" eaLnBrk="1" fontAlgn="ctr" latinLnBrk="0" hangingPunct="1"/>
                      <a:r>
                        <a:rPr lang="tr-TR" sz="1100" b="0" kern="1200" cap="none" spc="0" dirty="0">
                          <a:solidFill>
                            <a:schemeClr val="tx1"/>
                          </a:solidFill>
                          <a:effectLst/>
                          <a:latin typeface="+mn-lt"/>
                          <a:ea typeface="+mn-ea"/>
                          <a:cs typeface="+mn-cs"/>
                        </a:rPr>
                        <a:t>+</a:t>
                      </a:r>
                      <a:r>
                        <a:rPr lang="tr-TR" sz="1100" b="1" kern="1200" cap="none" spc="0" dirty="0">
                          <a:solidFill>
                            <a:schemeClr val="tx1"/>
                          </a:solidFill>
                          <a:effectLst/>
                          <a:latin typeface="+mn-lt"/>
                          <a:ea typeface="+mn-ea"/>
                          <a:cs typeface="+mn-cs"/>
                        </a:rPr>
                        <a:t>0.10%</a:t>
                      </a:r>
                    </a:p>
                  </a:txBody>
                  <a:tcPr marL="95633" marR="73564" marT="73564" marB="73564" anchor="ctr">
                    <a:lnL w="6350" cap="flat" cmpd="sng" algn="ctr">
                      <a:solidFill>
                        <a:schemeClr val="tx1">
                          <a:lumMod val="50000"/>
                          <a:lumOff val="50000"/>
                        </a:schemeClr>
                      </a:solidFill>
                      <a:prstDash val="solid"/>
                    </a:lnL>
                    <a:lnR w="19050" cap="flat" cmpd="sng" algn="ctr">
                      <a:solidFill>
                        <a:schemeClr val="tx1"/>
                      </a:solidFill>
                      <a:prstDash val="solid"/>
                    </a:lnR>
                    <a:lnT w="6350" cap="flat" cmpd="sng" algn="ctr">
                      <a:solidFill>
                        <a:schemeClr val="tx1">
                          <a:lumMod val="50000"/>
                          <a:lumOff val="50000"/>
                        </a:schemeClr>
                      </a:solidFill>
                      <a:prstDash val="solid"/>
                    </a:lnT>
                    <a:lnB w="19050" cap="flat" cmpd="sng" algn="ctr">
                      <a:solidFill>
                        <a:schemeClr val="tx1"/>
                      </a:solidFill>
                      <a:prstDash val="solid"/>
                    </a:lnB>
                    <a:solidFill>
                      <a:schemeClr val="bg1">
                        <a:lumMod val="85000"/>
                      </a:schemeClr>
                    </a:solidFill>
                  </a:tcPr>
                </a:tc>
                <a:extLst>
                  <a:ext uri="{0D108BD9-81ED-4DB2-BD59-A6C34878D82A}">
                    <a16:rowId xmlns:a16="http://schemas.microsoft.com/office/drawing/2014/main" val="3570951939"/>
                  </a:ext>
                </a:extLst>
              </a:tr>
            </a:tbl>
          </a:graphicData>
        </a:graphic>
      </p:graphicFrame>
    </p:spTree>
    <p:extLst>
      <p:ext uri="{BB962C8B-B14F-4D97-AF65-F5344CB8AC3E}">
        <p14:creationId xmlns:p14="http://schemas.microsoft.com/office/powerpoint/2010/main" val="4549419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9" name="Rectangle 48">
            <a:extLst>
              <a:ext uri="{FF2B5EF4-FFF2-40B4-BE49-F238E27FC236}">
                <a16:creationId xmlns:a16="http://schemas.microsoft.com/office/drawing/2014/main" id="{45E4AB72-1C42-427F-801C-32A12FD694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BBADB0C1-DD67-C702-50B7-9F5431827A40}"/>
              </a:ext>
            </a:extLst>
          </p:cNvPr>
          <p:cNvSpPr>
            <a:spLocks noGrp="1"/>
          </p:cNvSpPr>
          <p:nvPr>
            <p:ph type="title"/>
          </p:nvPr>
        </p:nvSpPr>
        <p:spPr>
          <a:xfrm>
            <a:off x="1066800" y="914400"/>
            <a:ext cx="5148943" cy="1705383"/>
          </a:xfrm>
        </p:spPr>
        <p:txBody>
          <a:bodyPr anchor="t">
            <a:normAutofit/>
          </a:bodyPr>
          <a:lstStyle/>
          <a:p>
            <a:pPr algn="r"/>
            <a:r>
              <a:rPr lang="tr-TR" dirty="0" err="1"/>
              <a:t>Example</a:t>
            </a:r>
            <a:r>
              <a:rPr lang="tr-TR" dirty="0"/>
              <a:t> 2</a:t>
            </a:r>
            <a:endParaRPr lang="en-US"/>
          </a:p>
        </p:txBody>
      </p:sp>
      <p:sp>
        <p:nvSpPr>
          <p:cNvPr id="3" name="İçerik Yer Tutucusu 2">
            <a:extLst>
              <a:ext uri="{FF2B5EF4-FFF2-40B4-BE49-F238E27FC236}">
                <a16:creationId xmlns:a16="http://schemas.microsoft.com/office/drawing/2014/main" id="{9C33DEC3-613B-5B1D-8EE1-DDA56E2CCF30}"/>
              </a:ext>
            </a:extLst>
          </p:cNvPr>
          <p:cNvSpPr>
            <a:spLocks noGrp="1"/>
          </p:cNvSpPr>
          <p:nvPr>
            <p:ph idx="1"/>
          </p:nvPr>
        </p:nvSpPr>
        <p:spPr>
          <a:xfrm>
            <a:off x="1066800" y="1976582"/>
            <a:ext cx="5029201" cy="3548611"/>
          </a:xfrm>
        </p:spPr>
        <p:txBody>
          <a:bodyPr anchor="b">
            <a:normAutofit/>
          </a:bodyPr>
          <a:lstStyle/>
          <a:p>
            <a:pPr>
              <a:lnSpc>
                <a:spcPct val="110000"/>
              </a:lnSpc>
            </a:pPr>
            <a:r>
              <a:rPr lang="en-US" sz="1200" dirty="0"/>
              <a:t>The table presents the monthly share prices and returns of </a:t>
            </a:r>
            <a:r>
              <a:rPr lang="tr-TR" sz="1200" dirty="0"/>
              <a:t>Kocaer Çelik </a:t>
            </a:r>
            <a:r>
              <a:rPr lang="en-US" sz="1200" dirty="0"/>
              <a:t>A.Ş. </a:t>
            </a:r>
            <a:r>
              <a:rPr lang="tr-TR" sz="1200" dirty="0" err="1"/>
              <a:t>for</a:t>
            </a:r>
            <a:r>
              <a:rPr lang="tr-TR" sz="1200" dirty="0"/>
              <a:t> </a:t>
            </a:r>
            <a:r>
              <a:rPr lang="tr-TR" sz="1200" dirty="0" err="1"/>
              <a:t>the</a:t>
            </a:r>
            <a:r>
              <a:rPr lang="tr-TR" sz="1200" dirty="0"/>
              <a:t> </a:t>
            </a:r>
            <a:r>
              <a:rPr lang="tr-TR" sz="1200" dirty="0" err="1"/>
              <a:t>last</a:t>
            </a:r>
            <a:r>
              <a:rPr lang="tr-TR" sz="1200" dirty="0"/>
              <a:t> 12 </a:t>
            </a:r>
            <a:r>
              <a:rPr lang="tr-TR" sz="1200" dirty="0" err="1"/>
              <a:t>months</a:t>
            </a:r>
            <a:r>
              <a:rPr lang="en-US" sz="1200" dirty="0"/>
              <a:t>. During this period, the company </a:t>
            </a:r>
            <a:r>
              <a:rPr lang="tr-TR" sz="1200" dirty="0" err="1"/>
              <a:t>paid</a:t>
            </a:r>
            <a:r>
              <a:rPr lang="tr-TR" sz="1200" dirty="0"/>
              <a:t> 0.25 TL </a:t>
            </a:r>
            <a:r>
              <a:rPr lang="en-US" sz="1200" dirty="0"/>
              <a:t>dividend</a:t>
            </a:r>
            <a:r>
              <a:rPr lang="tr-TR" sz="1200" dirty="0"/>
              <a:t> </a:t>
            </a:r>
            <a:r>
              <a:rPr lang="tr-TR" sz="1200" dirty="0" err="1"/>
              <a:t>per</a:t>
            </a:r>
            <a:r>
              <a:rPr lang="tr-TR" sz="1200" dirty="0"/>
              <a:t> </a:t>
            </a:r>
            <a:r>
              <a:rPr lang="tr-TR" sz="1200" dirty="0" err="1"/>
              <a:t>share</a:t>
            </a:r>
            <a:r>
              <a:rPr lang="en-US" sz="1200" dirty="0"/>
              <a:t>. </a:t>
            </a:r>
            <a:r>
              <a:rPr lang="tr-TR" sz="1200" dirty="0"/>
              <a:t>(12-month CPI </a:t>
            </a:r>
            <a:r>
              <a:rPr lang="tr-TR" sz="1200" dirty="0" err="1"/>
              <a:t>announced</a:t>
            </a:r>
            <a:r>
              <a:rPr lang="tr-TR" sz="1200" dirty="0"/>
              <a:t> </a:t>
            </a:r>
            <a:r>
              <a:rPr lang="tr-TR" sz="1200" dirty="0" err="1"/>
              <a:t>by</a:t>
            </a:r>
            <a:r>
              <a:rPr lang="tr-TR" sz="1200" dirty="0"/>
              <a:t> </a:t>
            </a:r>
            <a:r>
              <a:rPr lang="tr-TR" sz="1200" dirty="0" err="1"/>
              <a:t>TurkStat</a:t>
            </a:r>
            <a:r>
              <a:rPr lang="tr-TR" sz="1200" dirty="0"/>
              <a:t> is 47%) </a:t>
            </a:r>
            <a:endParaRPr lang="en-US" sz="1200" dirty="0"/>
          </a:p>
          <a:p>
            <a:pPr>
              <a:lnSpc>
                <a:spcPct val="110000"/>
              </a:lnSpc>
            </a:pPr>
            <a:endParaRPr lang="en-US" sz="1200" dirty="0"/>
          </a:p>
          <a:p>
            <a:pPr>
              <a:lnSpc>
                <a:spcPct val="110000"/>
              </a:lnSpc>
            </a:pPr>
            <a:r>
              <a:rPr lang="en-US" sz="1200" dirty="0"/>
              <a:t>Please calculate the following for the company:</a:t>
            </a:r>
          </a:p>
          <a:p>
            <a:pPr marL="342900" indent="-342900">
              <a:lnSpc>
                <a:spcPct val="110000"/>
              </a:lnSpc>
              <a:buFont typeface="+mj-lt"/>
              <a:buAutoNum type="alphaLcPeriod"/>
            </a:pPr>
            <a:r>
              <a:rPr lang="en-US" sz="1200" dirty="0"/>
              <a:t>Holding Period Return (HPR)</a:t>
            </a:r>
          </a:p>
          <a:p>
            <a:pPr marL="342900" indent="-342900">
              <a:lnSpc>
                <a:spcPct val="110000"/>
              </a:lnSpc>
              <a:buFont typeface="+mj-lt"/>
              <a:buAutoNum type="alphaLcPeriod"/>
            </a:pPr>
            <a:r>
              <a:rPr lang="en-US" sz="1200" dirty="0"/>
              <a:t>Real Return</a:t>
            </a:r>
          </a:p>
          <a:p>
            <a:pPr marL="342900" indent="-342900">
              <a:lnSpc>
                <a:spcPct val="110000"/>
              </a:lnSpc>
              <a:buFont typeface="+mj-lt"/>
              <a:buAutoNum type="alphaLcPeriod"/>
            </a:pPr>
            <a:r>
              <a:rPr lang="en-US" sz="1200" dirty="0"/>
              <a:t>Average and Expected Return</a:t>
            </a:r>
          </a:p>
          <a:p>
            <a:pPr marL="342900" indent="-342900">
              <a:lnSpc>
                <a:spcPct val="110000"/>
              </a:lnSpc>
              <a:buFont typeface="+mj-lt"/>
              <a:buAutoNum type="alphaLcPeriod"/>
            </a:pPr>
            <a:r>
              <a:rPr lang="tr-TR" sz="1200" dirty="0" err="1"/>
              <a:t>Variance</a:t>
            </a:r>
            <a:r>
              <a:rPr lang="tr-TR" sz="1200" dirty="0"/>
              <a:t> </a:t>
            </a:r>
            <a:r>
              <a:rPr lang="tr-TR" sz="1200" dirty="0" err="1"/>
              <a:t>and</a:t>
            </a:r>
            <a:r>
              <a:rPr lang="tr-TR" sz="1200" dirty="0"/>
              <a:t> </a:t>
            </a:r>
            <a:r>
              <a:rPr lang="en-US" sz="1200" dirty="0"/>
              <a:t>Standard Deviation</a:t>
            </a:r>
          </a:p>
          <a:p>
            <a:pPr algn="r">
              <a:lnSpc>
                <a:spcPct val="110000"/>
              </a:lnSpc>
            </a:pPr>
            <a:endParaRPr lang="en-US" sz="1200" dirty="0"/>
          </a:p>
        </p:txBody>
      </p:sp>
      <p:sp>
        <p:nvSpPr>
          <p:cNvPr id="51" name="Rectangle 50">
            <a:extLst>
              <a:ext uri="{FF2B5EF4-FFF2-40B4-BE49-F238E27FC236}">
                <a16:creationId xmlns:a16="http://schemas.microsoft.com/office/drawing/2014/main" id="{4CC257D2-6895-4677-996F-1A5FBB7F71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 y="6400800"/>
            <a:ext cx="12191999" cy="457198"/>
          </a:xfrm>
          <a:prstGeom prst="rect">
            <a:avLst/>
          </a:prstGeom>
          <a:gradFill>
            <a:gsLst>
              <a:gs pos="0">
                <a:schemeClr val="accent5">
                  <a:alpha val="80000"/>
                </a:schemeClr>
              </a:gs>
              <a:gs pos="100000">
                <a:schemeClr val="accent6">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4328FF51-22A9-49F6-8C79-1FFC470CA4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800"/>
            <a:ext cx="8153396" cy="457200"/>
          </a:xfrm>
          <a:prstGeom prst="rect">
            <a:avLst/>
          </a:prstGeom>
          <a:gradFill>
            <a:gsLst>
              <a:gs pos="0">
                <a:schemeClr val="accent6">
                  <a:alpha val="61000"/>
                </a:schemeClr>
              </a:gs>
              <a:gs pos="99000">
                <a:schemeClr val="accent2">
                  <a:alpha val="77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lo 3">
            <a:extLst>
              <a:ext uri="{FF2B5EF4-FFF2-40B4-BE49-F238E27FC236}">
                <a16:creationId xmlns:a16="http://schemas.microsoft.com/office/drawing/2014/main" id="{1F09A2EF-D225-B62D-5CA9-3E4521A7E462}"/>
              </a:ext>
            </a:extLst>
          </p:cNvPr>
          <p:cNvGraphicFramePr>
            <a:graphicFrameLocks noGrp="1"/>
          </p:cNvGraphicFramePr>
          <p:nvPr>
            <p:extLst>
              <p:ext uri="{D42A27DB-BD31-4B8C-83A1-F6EECF244321}">
                <p14:modId xmlns:p14="http://schemas.microsoft.com/office/powerpoint/2010/main" val="3671406213"/>
              </p:ext>
            </p:extLst>
          </p:nvPr>
        </p:nvGraphicFramePr>
        <p:xfrm>
          <a:off x="6555971" y="1184908"/>
          <a:ext cx="5636033" cy="4184080"/>
        </p:xfrm>
        <a:graphic>
          <a:graphicData uri="http://schemas.openxmlformats.org/drawingml/2006/table">
            <a:tbl>
              <a:tblPr firstRow="1" bandRow="1">
                <a:noFill/>
              </a:tblPr>
              <a:tblGrid>
                <a:gridCol w="1038504">
                  <a:extLst>
                    <a:ext uri="{9D8B030D-6E8A-4147-A177-3AD203B41FA5}">
                      <a16:colId xmlns:a16="http://schemas.microsoft.com/office/drawing/2014/main" val="3595192604"/>
                    </a:ext>
                  </a:extLst>
                </a:gridCol>
                <a:gridCol w="730973">
                  <a:extLst>
                    <a:ext uri="{9D8B030D-6E8A-4147-A177-3AD203B41FA5}">
                      <a16:colId xmlns:a16="http://schemas.microsoft.com/office/drawing/2014/main" val="3090587644"/>
                    </a:ext>
                  </a:extLst>
                </a:gridCol>
                <a:gridCol w="712236">
                  <a:extLst>
                    <a:ext uri="{9D8B030D-6E8A-4147-A177-3AD203B41FA5}">
                      <a16:colId xmlns:a16="http://schemas.microsoft.com/office/drawing/2014/main" val="2445477412"/>
                    </a:ext>
                  </a:extLst>
                </a:gridCol>
                <a:gridCol w="681699">
                  <a:extLst>
                    <a:ext uri="{9D8B030D-6E8A-4147-A177-3AD203B41FA5}">
                      <a16:colId xmlns:a16="http://schemas.microsoft.com/office/drawing/2014/main" val="2961550416"/>
                    </a:ext>
                  </a:extLst>
                </a:gridCol>
                <a:gridCol w="649555">
                  <a:extLst>
                    <a:ext uri="{9D8B030D-6E8A-4147-A177-3AD203B41FA5}">
                      <a16:colId xmlns:a16="http://schemas.microsoft.com/office/drawing/2014/main" val="1453734295"/>
                    </a:ext>
                  </a:extLst>
                </a:gridCol>
                <a:gridCol w="688128">
                  <a:extLst>
                    <a:ext uri="{9D8B030D-6E8A-4147-A177-3AD203B41FA5}">
                      <a16:colId xmlns:a16="http://schemas.microsoft.com/office/drawing/2014/main" val="1726460667"/>
                    </a:ext>
                  </a:extLst>
                </a:gridCol>
                <a:gridCol w="1134938">
                  <a:extLst>
                    <a:ext uri="{9D8B030D-6E8A-4147-A177-3AD203B41FA5}">
                      <a16:colId xmlns:a16="http://schemas.microsoft.com/office/drawing/2014/main" val="1788281015"/>
                    </a:ext>
                  </a:extLst>
                </a:gridCol>
              </a:tblGrid>
              <a:tr h="335920">
                <a:tc>
                  <a:txBody>
                    <a:bodyPr/>
                    <a:lstStyle/>
                    <a:p>
                      <a:pPr algn="l"/>
                      <a:r>
                        <a:rPr lang="tr-TR" sz="1100" b="0" cap="all" spc="150">
                          <a:solidFill>
                            <a:schemeClr val="lt1"/>
                          </a:solidFill>
                          <a:effectLst/>
                        </a:rPr>
                        <a:t>Date</a:t>
                      </a:r>
                    </a:p>
                  </a:txBody>
                  <a:tcPr marL="65852" marR="65852" marT="65852" marB="65852" anchor="ctr">
                    <a:lnL w="12700" cmpd="sng">
                      <a:noFill/>
                    </a:lnL>
                    <a:lnR w="12700" cmpd="sng">
                      <a:noFill/>
                    </a:lnR>
                    <a:lnT w="12700" cmpd="sng">
                      <a:noFill/>
                    </a:lnT>
                    <a:lnB w="38100" cmpd="sng">
                      <a:noFill/>
                    </a:lnB>
                    <a:solidFill>
                      <a:srgbClr val="505356"/>
                    </a:solidFill>
                  </a:tcPr>
                </a:tc>
                <a:tc>
                  <a:txBody>
                    <a:bodyPr/>
                    <a:lstStyle/>
                    <a:p>
                      <a:pPr algn="r"/>
                      <a:r>
                        <a:rPr lang="tr-TR" sz="1100" b="0" cap="all" spc="150">
                          <a:solidFill>
                            <a:schemeClr val="lt1"/>
                          </a:solidFill>
                          <a:effectLst/>
                        </a:rPr>
                        <a:t>Price</a:t>
                      </a:r>
                    </a:p>
                  </a:txBody>
                  <a:tcPr marL="65852" marR="65852" marT="65852" marB="65852" anchor="ctr">
                    <a:lnL w="12700" cmpd="sng">
                      <a:noFill/>
                    </a:lnL>
                    <a:lnR w="12700" cmpd="sng">
                      <a:noFill/>
                    </a:lnR>
                    <a:lnT w="12700" cmpd="sng">
                      <a:noFill/>
                    </a:lnT>
                    <a:lnB w="38100" cmpd="sng">
                      <a:noFill/>
                    </a:lnB>
                    <a:solidFill>
                      <a:srgbClr val="505356"/>
                    </a:solidFill>
                  </a:tcPr>
                </a:tc>
                <a:tc>
                  <a:txBody>
                    <a:bodyPr/>
                    <a:lstStyle/>
                    <a:p>
                      <a:pPr algn="r"/>
                      <a:r>
                        <a:rPr lang="tr-TR" sz="1100" b="0" cap="all" spc="150">
                          <a:solidFill>
                            <a:schemeClr val="lt1"/>
                          </a:solidFill>
                          <a:effectLst/>
                        </a:rPr>
                        <a:t>Open</a:t>
                      </a:r>
                    </a:p>
                  </a:txBody>
                  <a:tcPr marL="65852" marR="65852" marT="65852" marB="65852" anchor="ctr">
                    <a:lnL w="12700" cmpd="sng">
                      <a:noFill/>
                    </a:lnL>
                    <a:lnR w="12700" cmpd="sng">
                      <a:noFill/>
                    </a:lnR>
                    <a:lnT w="12700" cmpd="sng">
                      <a:noFill/>
                    </a:lnT>
                    <a:lnB w="38100" cmpd="sng">
                      <a:noFill/>
                    </a:lnB>
                    <a:solidFill>
                      <a:srgbClr val="505356"/>
                    </a:solidFill>
                  </a:tcPr>
                </a:tc>
                <a:tc>
                  <a:txBody>
                    <a:bodyPr/>
                    <a:lstStyle/>
                    <a:p>
                      <a:pPr algn="r"/>
                      <a:r>
                        <a:rPr lang="tr-TR" sz="1100" b="0" cap="all" spc="150">
                          <a:solidFill>
                            <a:schemeClr val="lt1"/>
                          </a:solidFill>
                          <a:effectLst/>
                        </a:rPr>
                        <a:t>High</a:t>
                      </a:r>
                    </a:p>
                  </a:txBody>
                  <a:tcPr marL="65852" marR="65852" marT="65852" marB="65852" anchor="ctr">
                    <a:lnL w="12700" cmpd="sng">
                      <a:noFill/>
                    </a:lnL>
                    <a:lnR w="12700" cmpd="sng">
                      <a:noFill/>
                    </a:lnR>
                    <a:lnT w="12700" cmpd="sng">
                      <a:noFill/>
                    </a:lnT>
                    <a:lnB w="38100" cmpd="sng">
                      <a:noFill/>
                    </a:lnB>
                    <a:solidFill>
                      <a:srgbClr val="505356"/>
                    </a:solidFill>
                  </a:tcPr>
                </a:tc>
                <a:tc>
                  <a:txBody>
                    <a:bodyPr/>
                    <a:lstStyle/>
                    <a:p>
                      <a:pPr algn="r"/>
                      <a:r>
                        <a:rPr lang="tr-TR" sz="1100" b="0" cap="all" spc="150">
                          <a:solidFill>
                            <a:schemeClr val="lt1"/>
                          </a:solidFill>
                          <a:effectLst/>
                        </a:rPr>
                        <a:t>Low</a:t>
                      </a:r>
                    </a:p>
                  </a:txBody>
                  <a:tcPr marL="65852" marR="65852" marT="65852" marB="65852" anchor="ctr">
                    <a:lnL w="12700" cmpd="sng">
                      <a:noFill/>
                    </a:lnL>
                    <a:lnR w="12700" cmpd="sng">
                      <a:noFill/>
                    </a:lnR>
                    <a:lnT w="12700" cmpd="sng">
                      <a:noFill/>
                    </a:lnT>
                    <a:lnB w="38100" cmpd="sng">
                      <a:noFill/>
                    </a:lnB>
                    <a:solidFill>
                      <a:srgbClr val="505356"/>
                    </a:solidFill>
                  </a:tcPr>
                </a:tc>
                <a:tc>
                  <a:txBody>
                    <a:bodyPr/>
                    <a:lstStyle/>
                    <a:p>
                      <a:pPr algn="r"/>
                      <a:r>
                        <a:rPr lang="tr-TR" sz="1100" b="0" cap="all" spc="150">
                          <a:solidFill>
                            <a:schemeClr val="lt1"/>
                          </a:solidFill>
                          <a:effectLst/>
                        </a:rPr>
                        <a:t>Vol.</a:t>
                      </a:r>
                    </a:p>
                  </a:txBody>
                  <a:tcPr marL="65852" marR="65852" marT="65852" marB="65852" anchor="ctr">
                    <a:lnL w="12700" cmpd="sng">
                      <a:noFill/>
                    </a:lnL>
                    <a:lnR w="12700" cmpd="sng">
                      <a:noFill/>
                    </a:lnR>
                    <a:lnT w="12700" cmpd="sng">
                      <a:noFill/>
                    </a:lnT>
                    <a:lnB w="38100" cmpd="sng">
                      <a:noFill/>
                    </a:lnB>
                    <a:solidFill>
                      <a:srgbClr val="505356"/>
                    </a:solidFill>
                  </a:tcPr>
                </a:tc>
                <a:tc>
                  <a:txBody>
                    <a:bodyPr/>
                    <a:lstStyle/>
                    <a:p>
                      <a:pPr algn="r"/>
                      <a:r>
                        <a:rPr lang="tr-TR" sz="1100" b="0" cap="all" spc="150">
                          <a:solidFill>
                            <a:schemeClr val="lt1"/>
                          </a:solidFill>
                          <a:effectLst/>
                        </a:rPr>
                        <a:t>Change %</a:t>
                      </a:r>
                    </a:p>
                  </a:txBody>
                  <a:tcPr marL="65852" marR="65852" marT="65852" marB="65852" anchor="ctr">
                    <a:lnL w="12700" cmpd="sng">
                      <a:noFill/>
                    </a:lnL>
                    <a:lnR w="12700" cmpd="sng">
                      <a:noFill/>
                    </a:lnR>
                    <a:lnT w="12700" cmpd="sng">
                      <a:noFill/>
                    </a:lnT>
                    <a:lnB w="38100" cmpd="sng">
                      <a:noFill/>
                    </a:lnB>
                    <a:solidFill>
                      <a:srgbClr val="505356"/>
                    </a:solidFill>
                  </a:tcPr>
                </a:tc>
                <a:extLst>
                  <a:ext uri="{0D108BD9-81ED-4DB2-BD59-A6C34878D82A}">
                    <a16:rowId xmlns:a16="http://schemas.microsoft.com/office/drawing/2014/main" val="2582435941"/>
                  </a:ext>
                </a:extLst>
              </a:tr>
              <a:tr h="320680">
                <a:tc>
                  <a:txBody>
                    <a:bodyPr/>
                    <a:lstStyle/>
                    <a:p>
                      <a:pPr algn="l" fontAlgn="ctr"/>
                      <a:r>
                        <a:rPr lang="tr-TR" sz="1000" b="1" cap="none" spc="0">
                          <a:solidFill>
                            <a:schemeClr val="tx1"/>
                          </a:solidFill>
                          <a:effectLst/>
                        </a:rPr>
                        <a:t>Nov 01, 2024</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rtl="0" fontAlgn="ctr"/>
                      <a:r>
                        <a:rPr lang="tr-TR" sz="1000" b="0" cap="none" spc="0">
                          <a:solidFill>
                            <a:schemeClr val="tx1"/>
                          </a:solidFill>
                          <a:effectLst/>
                        </a:rPr>
                        <a:t>14.25</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fontAlgn="ctr"/>
                      <a:r>
                        <a:rPr lang="tr-TR" sz="1000" b="0" cap="none" spc="0">
                          <a:solidFill>
                            <a:schemeClr val="tx1"/>
                          </a:solidFill>
                          <a:effectLst/>
                        </a:rPr>
                        <a:t>12.93</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fontAlgn="ctr"/>
                      <a:r>
                        <a:rPr lang="tr-TR" sz="1000" b="0" cap="none" spc="0">
                          <a:solidFill>
                            <a:schemeClr val="tx1"/>
                          </a:solidFill>
                          <a:effectLst/>
                        </a:rPr>
                        <a:t>15.33</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fontAlgn="ctr"/>
                      <a:r>
                        <a:rPr lang="tr-TR" sz="1000" b="0" cap="none" spc="0">
                          <a:solidFill>
                            <a:schemeClr val="tx1"/>
                          </a:solidFill>
                          <a:effectLst/>
                        </a:rPr>
                        <a:t>11.97</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fontAlgn="ctr"/>
                      <a:r>
                        <a:rPr lang="tr-TR" sz="1000" b="0" cap="none" spc="0">
                          <a:solidFill>
                            <a:schemeClr val="tx1"/>
                          </a:solidFill>
                          <a:effectLst/>
                        </a:rPr>
                        <a:t>226.27M</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rtl="0" fontAlgn="ctr"/>
                      <a:r>
                        <a:rPr lang="tr-TR" sz="1000" b="1" cap="none" spc="0">
                          <a:solidFill>
                            <a:schemeClr val="tx1"/>
                          </a:solidFill>
                          <a:effectLst/>
                        </a:rPr>
                        <a:t>+10.04%</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extLst>
                  <a:ext uri="{0D108BD9-81ED-4DB2-BD59-A6C34878D82A}">
                    <a16:rowId xmlns:a16="http://schemas.microsoft.com/office/drawing/2014/main" val="387976020"/>
                  </a:ext>
                </a:extLst>
              </a:tr>
              <a:tr h="320680">
                <a:tc>
                  <a:txBody>
                    <a:bodyPr/>
                    <a:lstStyle/>
                    <a:p>
                      <a:pPr algn="l" fontAlgn="ctr"/>
                      <a:r>
                        <a:rPr lang="tr-TR" sz="1000" b="1" cap="none" spc="0">
                          <a:solidFill>
                            <a:schemeClr val="tx1"/>
                          </a:solidFill>
                          <a:effectLst/>
                        </a:rPr>
                        <a:t>Oct 01, 2024</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rtl="0" fontAlgn="ctr"/>
                      <a:r>
                        <a:rPr lang="tr-TR" sz="1000" b="0" cap="none" spc="0">
                          <a:solidFill>
                            <a:schemeClr val="tx1"/>
                          </a:solidFill>
                          <a:effectLst/>
                        </a:rPr>
                        <a:t>12.95</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fontAlgn="ctr"/>
                      <a:r>
                        <a:rPr lang="tr-TR" sz="1000" b="0" cap="none" spc="0">
                          <a:solidFill>
                            <a:schemeClr val="tx1"/>
                          </a:solidFill>
                          <a:effectLst/>
                        </a:rPr>
                        <a:t>13.56</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fontAlgn="ctr"/>
                      <a:r>
                        <a:rPr lang="tr-TR" sz="1000" b="0" cap="none" spc="0">
                          <a:solidFill>
                            <a:schemeClr val="tx1"/>
                          </a:solidFill>
                          <a:effectLst/>
                        </a:rPr>
                        <a:t>13.58</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fontAlgn="ctr"/>
                      <a:r>
                        <a:rPr lang="tr-TR" sz="1000" b="0" cap="none" spc="0">
                          <a:solidFill>
                            <a:schemeClr val="tx1"/>
                          </a:solidFill>
                          <a:effectLst/>
                        </a:rPr>
                        <a:t>11.84</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fontAlgn="ctr"/>
                      <a:r>
                        <a:rPr lang="tr-TR" sz="1000" b="0" cap="none" spc="0">
                          <a:solidFill>
                            <a:schemeClr val="tx1"/>
                          </a:solidFill>
                          <a:effectLst/>
                        </a:rPr>
                        <a:t>146.12M</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rtl="0" fontAlgn="ctr"/>
                      <a:r>
                        <a:rPr lang="tr-TR" sz="1000" b="1" cap="none" spc="0">
                          <a:solidFill>
                            <a:schemeClr val="tx1"/>
                          </a:solidFill>
                          <a:effectLst/>
                        </a:rPr>
                        <a:t>-5.27%</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extLst>
                  <a:ext uri="{0D108BD9-81ED-4DB2-BD59-A6C34878D82A}">
                    <a16:rowId xmlns:a16="http://schemas.microsoft.com/office/drawing/2014/main" val="820362800"/>
                  </a:ext>
                </a:extLst>
              </a:tr>
              <a:tr h="320680">
                <a:tc>
                  <a:txBody>
                    <a:bodyPr/>
                    <a:lstStyle/>
                    <a:p>
                      <a:pPr algn="l" fontAlgn="ctr"/>
                      <a:r>
                        <a:rPr lang="tr-TR" sz="1000" b="1" cap="none" spc="0">
                          <a:solidFill>
                            <a:schemeClr val="tx1"/>
                          </a:solidFill>
                          <a:effectLst/>
                        </a:rPr>
                        <a:t>Sep 01, 2024</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rtl="0" fontAlgn="ctr"/>
                      <a:r>
                        <a:rPr lang="tr-TR" sz="1000" b="0" cap="none" spc="0">
                          <a:solidFill>
                            <a:schemeClr val="tx1"/>
                          </a:solidFill>
                          <a:effectLst/>
                        </a:rPr>
                        <a:t>13.67</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fontAlgn="ctr"/>
                      <a:r>
                        <a:rPr lang="tr-TR" sz="1000" b="0" cap="none" spc="0">
                          <a:solidFill>
                            <a:schemeClr val="tx1"/>
                          </a:solidFill>
                          <a:effectLst/>
                        </a:rPr>
                        <a:t>15.43</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fontAlgn="ctr"/>
                      <a:r>
                        <a:rPr lang="tr-TR" sz="1000" b="0" cap="none" spc="0">
                          <a:solidFill>
                            <a:schemeClr val="tx1"/>
                          </a:solidFill>
                          <a:effectLst/>
                        </a:rPr>
                        <a:t>15.73</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fontAlgn="ctr"/>
                      <a:r>
                        <a:rPr lang="tr-TR" sz="1000" b="0" cap="none" spc="0">
                          <a:solidFill>
                            <a:schemeClr val="tx1"/>
                          </a:solidFill>
                          <a:effectLst/>
                        </a:rPr>
                        <a:t>13.08</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fontAlgn="ctr"/>
                      <a:r>
                        <a:rPr lang="tr-TR" sz="1000" b="0" cap="none" spc="0">
                          <a:solidFill>
                            <a:schemeClr val="tx1"/>
                          </a:solidFill>
                          <a:effectLst/>
                        </a:rPr>
                        <a:t>248.81M</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rtl="0" fontAlgn="ctr"/>
                      <a:r>
                        <a:rPr lang="tr-TR" sz="1000" b="1" cap="none" spc="0">
                          <a:solidFill>
                            <a:schemeClr val="tx1"/>
                          </a:solidFill>
                          <a:effectLst/>
                        </a:rPr>
                        <a:t>-11.29%</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extLst>
                  <a:ext uri="{0D108BD9-81ED-4DB2-BD59-A6C34878D82A}">
                    <a16:rowId xmlns:a16="http://schemas.microsoft.com/office/drawing/2014/main" val="3157106943"/>
                  </a:ext>
                </a:extLst>
              </a:tr>
              <a:tr h="320680">
                <a:tc>
                  <a:txBody>
                    <a:bodyPr/>
                    <a:lstStyle/>
                    <a:p>
                      <a:pPr algn="l" fontAlgn="ctr"/>
                      <a:r>
                        <a:rPr lang="tr-TR" sz="1000" b="1" cap="none" spc="0">
                          <a:solidFill>
                            <a:schemeClr val="tx1"/>
                          </a:solidFill>
                          <a:effectLst/>
                        </a:rPr>
                        <a:t>Aug 01, 2024</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rtl="0" fontAlgn="ctr"/>
                      <a:r>
                        <a:rPr lang="tr-TR" sz="1000" b="0" cap="none" spc="0">
                          <a:solidFill>
                            <a:schemeClr val="tx1"/>
                          </a:solidFill>
                          <a:effectLst/>
                        </a:rPr>
                        <a:t>15.41</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fontAlgn="ctr"/>
                      <a:r>
                        <a:rPr lang="tr-TR" sz="1000" b="0" cap="none" spc="0">
                          <a:solidFill>
                            <a:schemeClr val="tx1"/>
                          </a:solidFill>
                          <a:effectLst/>
                        </a:rPr>
                        <a:t>15.55</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fontAlgn="ctr"/>
                      <a:r>
                        <a:rPr lang="tr-TR" sz="1000" b="0" cap="none" spc="0">
                          <a:solidFill>
                            <a:schemeClr val="tx1"/>
                          </a:solidFill>
                          <a:effectLst/>
                        </a:rPr>
                        <a:t>16.59</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fontAlgn="ctr"/>
                      <a:r>
                        <a:rPr lang="tr-TR" sz="1000" b="0" cap="none" spc="0">
                          <a:solidFill>
                            <a:schemeClr val="tx1"/>
                          </a:solidFill>
                          <a:effectLst/>
                        </a:rPr>
                        <a:t>14.12</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fontAlgn="ctr"/>
                      <a:r>
                        <a:rPr lang="tr-TR" sz="1000" b="0" cap="none" spc="0">
                          <a:solidFill>
                            <a:schemeClr val="tx1"/>
                          </a:solidFill>
                          <a:effectLst/>
                        </a:rPr>
                        <a:t>262.98M</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rtl="0" fontAlgn="ctr"/>
                      <a:r>
                        <a:rPr lang="tr-TR" sz="1000" b="1" cap="none" spc="0">
                          <a:solidFill>
                            <a:schemeClr val="tx1"/>
                          </a:solidFill>
                          <a:effectLst/>
                        </a:rPr>
                        <a:t>-0.32%</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extLst>
                  <a:ext uri="{0D108BD9-81ED-4DB2-BD59-A6C34878D82A}">
                    <a16:rowId xmlns:a16="http://schemas.microsoft.com/office/drawing/2014/main" val="2172063552"/>
                  </a:ext>
                </a:extLst>
              </a:tr>
              <a:tr h="320680">
                <a:tc>
                  <a:txBody>
                    <a:bodyPr/>
                    <a:lstStyle/>
                    <a:p>
                      <a:pPr algn="l" fontAlgn="ctr"/>
                      <a:r>
                        <a:rPr lang="tr-TR" sz="1000" b="1" cap="none" spc="0">
                          <a:solidFill>
                            <a:schemeClr val="tx1"/>
                          </a:solidFill>
                          <a:effectLst/>
                        </a:rPr>
                        <a:t>Jul 01, 2024</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rtl="0" fontAlgn="ctr"/>
                      <a:r>
                        <a:rPr lang="tr-TR" sz="1000" b="0" cap="none" spc="0">
                          <a:solidFill>
                            <a:schemeClr val="tx1"/>
                          </a:solidFill>
                          <a:effectLst/>
                        </a:rPr>
                        <a:t>15.46</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fontAlgn="ctr"/>
                      <a:r>
                        <a:rPr lang="tr-TR" sz="1000" b="0" cap="none" spc="0">
                          <a:solidFill>
                            <a:schemeClr val="tx1"/>
                          </a:solidFill>
                          <a:effectLst/>
                        </a:rPr>
                        <a:t>19.23</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fontAlgn="ctr"/>
                      <a:r>
                        <a:rPr lang="tr-TR" sz="1000" b="0" cap="none" spc="0">
                          <a:solidFill>
                            <a:schemeClr val="tx1"/>
                          </a:solidFill>
                          <a:effectLst/>
                        </a:rPr>
                        <a:t>19.40</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fontAlgn="ctr"/>
                      <a:r>
                        <a:rPr lang="tr-TR" sz="1000" b="0" cap="none" spc="0">
                          <a:solidFill>
                            <a:schemeClr val="tx1"/>
                          </a:solidFill>
                          <a:effectLst/>
                        </a:rPr>
                        <a:t>15.46</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fontAlgn="ctr"/>
                      <a:r>
                        <a:rPr lang="tr-TR" sz="1000" b="0" cap="none" spc="0">
                          <a:solidFill>
                            <a:schemeClr val="tx1"/>
                          </a:solidFill>
                          <a:effectLst/>
                        </a:rPr>
                        <a:t>339.00M</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rtl="0" fontAlgn="ctr"/>
                      <a:r>
                        <a:rPr lang="tr-TR" sz="1000" b="1" cap="none" spc="0">
                          <a:solidFill>
                            <a:schemeClr val="tx1"/>
                          </a:solidFill>
                          <a:effectLst/>
                        </a:rPr>
                        <a:t>-19.14%</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extLst>
                  <a:ext uri="{0D108BD9-81ED-4DB2-BD59-A6C34878D82A}">
                    <a16:rowId xmlns:a16="http://schemas.microsoft.com/office/drawing/2014/main" val="327541137"/>
                  </a:ext>
                </a:extLst>
              </a:tr>
              <a:tr h="320680">
                <a:tc>
                  <a:txBody>
                    <a:bodyPr/>
                    <a:lstStyle/>
                    <a:p>
                      <a:pPr algn="l" fontAlgn="ctr"/>
                      <a:r>
                        <a:rPr lang="tr-TR" sz="1000" b="1" cap="none" spc="0">
                          <a:solidFill>
                            <a:schemeClr val="tx1"/>
                          </a:solidFill>
                          <a:effectLst/>
                        </a:rPr>
                        <a:t>Jun 01, 2024</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rtl="0" fontAlgn="ctr"/>
                      <a:r>
                        <a:rPr lang="tr-TR" sz="1000" b="0" cap="none" spc="0">
                          <a:solidFill>
                            <a:schemeClr val="tx1"/>
                          </a:solidFill>
                          <a:effectLst/>
                        </a:rPr>
                        <a:t>19.12</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fontAlgn="ctr"/>
                      <a:r>
                        <a:rPr lang="tr-TR" sz="1000" b="0" cap="none" spc="0">
                          <a:solidFill>
                            <a:schemeClr val="tx1"/>
                          </a:solidFill>
                          <a:effectLst/>
                        </a:rPr>
                        <a:t>18.37</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fontAlgn="ctr"/>
                      <a:r>
                        <a:rPr lang="tr-TR" sz="1000" b="0" cap="none" spc="0">
                          <a:solidFill>
                            <a:schemeClr val="tx1"/>
                          </a:solidFill>
                          <a:effectLst/>
                        </a:rPr>
                        <a:t>19.81</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fontAlgn="ctr"/>
                      <a:r>
                        <a:rPr lang="tr-TR" sz="1000" b="0" cap="none" spc="0">
                          <a:solidFill>
                            <a:schemeClr val="tx1"/>
                          </a:solidFill>
                          <a:effectLst/>
                        </a:rPr>
                        <a:t>16.77</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fontAlgn="ctr"/>
                      <a:r>
                        <a:rPr lang="tr-TR" sz="1000" b="0" cap="none" spc="0">
                          <a:solidFill>
                            <a:schemeClr val="tx1"/>
                          </a:solidFill>
                          <a:effectLst/>
                        </a:rPr>
                        <a:t>216.92M</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rtl="0" fontAlgn="ctr"/>
                      <a:r>
                        <a:rPr lang="tr-TR" sz="1000" b="1" cap="none" spc="0">
                          <a:solidFill>
                            <a:schemeClr val="tx1"/>
                          </a:solidFill>
                          <a:effectLst/>
                        </a:rPr>
                        <a:t>+4.42%</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extLst>
                  <a:ext uri="{0D108BD9-81ED-4DB2-BD59-A6C34878D82A}">
                    <a16:rowId xmlns:a16="http://schemas.microsoft.com/office/drawing/2014/main" val="1650777399"/>
                  </a:ext>
                </a:extLst>
              </a:tr>
              <a:tr h="320680">
                <a:tc>
                  <a:txBody>
                    <a:bodyPr/>
                    <a:lstStyle/>
                    <a:p>
                      <a:pPr algn="l" fontAlgn="ctr"/>
                      <a:r>
                        <a:rPr lang="tr-TR" sz="1000" b="1" cap="none" spc="0">
                          <a:solidFill>
                            <a:schemeClr val="tx1"/>
                          </a:solidFill>
                          <a:effectLst/>
                        </a:rPr>
                        <a:t>May 01, 2024</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rtl="0" fontAlgn="ctr"/>
                      <a:r>
                        <a:rPr lang="tr-TR" sz="1000" b="0" cap="none" spc="0">
                          <a:solidFill>
                            <a:schemeClr val="tx1"/>
                          </a:solidFill>
                          <a:effectLst/>
                        </a:rPr>
                        <a:t>18.31</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fontAlgn="ctr"/>
                      <a:r>
                        <a:rPr lang="tr-TR" sz="1000" b="0" cap="none" spc="0">
                          <a:solidFill>
                            <a:schemeClr val="tx1"/>
                          </a:solidFill>
                          <a:effectLst/>
                        </a:rPr>
                        <a:t>20.25</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fontAlgn="ctr"/>
                      <a:r>
                        <a:rPr lang="tr-TR" sz="1000" b="0" cap="none" spc="0">
                          <a:solidFill>
                            <a:schemeClr val="tx1"/>
                          </a:solidFill>
                          <a:effectLst/>
                        </a:rPr>
                        <a:t>22.30</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fontAlgn="ctr"/>
                      <a:r>
                        <a:rPr lang="tr-TR" sz="1000" b="0" cap="none" spc="0">
                          <a:solidFill>
                            <a:schemeClr val="tx1"/>
                          </a:solidFill>
                          <a:effectLst/>
                        </a:rPr>
                        <a:t>17.26</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fontAlgn="ctr"/>
                      <a:r>
                        <a:rPr lang="tr-TR" sz="1000" b="0" cap="none" spc="0">
                          <a:solidFill>
                            <a:schemeClr val="tx1"/>
                          </a:solidFill>
                          <a:effectLst/>
                        </a:rPr>
                        <a:t>496.10M</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rtl="0" fontAlgn="ctr"/>
                      <a:r>
                        <a:rPr lang="tr-TR" sz="1000" b="1" cap="none" spc="0">
                          <a:solidFill>
                            <a:schemeClr val="tx1"/>
                          </a:solidFill>
                          <a:effectLst/>
                        </a:rPr>
                        <a:t>-7.62%</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extLst>
                  <a:ext uri="{0D108BD9-81ED-4DB2-BD59-A6C34878D82A}">
                    <a16:rowId xmlns:a16="http://schemas.microsoft.com/office/drawing/2014/main" val="2128875730"/>
                  </a:ext>
                </a:extLst>
              </a:tr>
              <a:tr h="320680">
                <a:tc>
                  <a:txBody>
                    <a:bodyPr/>
                    <a:lstStyle/>
                    <a:p>
                      <a:pPr algn="l" fontAlgn="ctr"/>
                      <a:r>
                        <a:rPr lang="tr-TR" sz="1000" b="1" cap="none" spc="0">
                          <a:solidFill>
                            <a:schemeClr val="tx1"/>
                          </a:solidFill>
                          <a:effectLst/>
                        </a:rPr>
                        <a:t>Apr 01, 2024</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rtl="0" fontAlgn="ctr"/>
                      <a:r>
                        <a:rPr lang="tr-TR" sz="1000" b="0" cap="none" spc="0">
                          <a:solidFill>
                            <a:schemeClr val="tx1"/>
                          </a:solidFill>
                          <a:effectLst/>
                        </a:rPr>
                        <a:t>19.82</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fontAlgn="ctr"/>
                      <a:r>
                        <a:rPr lang="tr-TR" sz="1000" b="0" cap="none" spc="0">
                          <a:solidFill>
                            <a:schemeClr val="tx1"/>
                          </a:solidFill>
                          <a:effectLst/>
                        </a:rPr>
                        <a:t>16.19</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fontAlgn="ctr"/>
                      <a:r>
                        <a:rPr lang="tr-TR" sz="1000" b="0" cap="none" spc="0">
                          <a:solidFill>
                            <a:schemeClr val="tx1"/>
                          </a:solidFill>
                          <a:effectLst/>
                        </a:rPr>
                        <a:t>21.93</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fontAlgn="ctr"/>
                      <a:r>
                        <a:rPr lang="tr-TR" sz="1000" b="0" cap="none" spc="0">
                          <a:solidFill>
                            <a:schemeClr val="tx1"/>
                          </a:solidFill>
                          <a:effectLst/>
                        </a:rPr>
                        <a:t>14.79</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fontAlgn="ctr"/>
                      <a:r>
                        <a:rPr lang="tr-TR" sz="1000" b="0" cap="none" spc="0">
                          <a:solidFill>
                            <a:schemeClr val="tx1"/>
                          </a:solidFill>
                          <a:effectLst/>
                        </a:rPr>
                        <a:t>664.39M</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rtl="0" fontAlgn="ctr"/>
                      <a:r>
                        <a:rPr lang="tr-TR" sz="1000" b="1" cap="none" spc="0">
                          <a:solidFill>
                            <a:schemeClr val="tx1"/>
                          </a:solidFill>
                          <a:effectLst/>
                        </a:rPr>
                        <a:t>+24.34%</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extLst>
                  <a:ext uri="{0D108BD9-81ED-4DB2-BD59-A6C34878D82A}">
                    <a16:rowId xmlns:a16="http://schemas.microsoft.com/office/drawing/2014/main" val="128483293"/>
                  </a:ext>
                </a:extLst>
              </a:tr>
              <a:tr h="320680">
                <a:tc>
                  <a:txBody>
                    <a:bodyPr/>
                    <a:lstStyle/>
                    <a:p>
                      <a:pPr algn="l" fontAlgn="ctr"/>
                      <a:r>
                        <a:rPr lang="tr-TR" sz="1000" b="1" cap="none" spc="0">
                          <a:solidFill>
                            <a:schemeClr val="tx1"/>
                          </a:solidFill>
                          <a:effectLst/>
                        </a:rPr>
                        <a:t>Mar 01, 2024</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rtl="0" fontAlgn="ctr"/>
                      <a:r>
                        <a:rPr lang="tr-TR" sz="1000" b="0" cap="none" spc="0">
                          <a:solidFill>
                            <a:schemeClr val="tx1"/>
                          </a:solidFill>
                          <a:effectLst/>
                        </a:rPr>
                        <a:t>15.94</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fontAlgn="ctr"/>
                      <a:r>
                        <a:rPr lang="tr-TR" sz="1000" b="0" cap="none" spc="0">
                          <a:solidFill>
                            <a:schemeClr val="tx1"/>
                          </a:solidFill>
                          <a:effectLst/>
                        </a:rPr>
                        <a:t>19.30</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fontAlgn="ctr"/>
                      <a:r>
                        <a:rPr lang="tr-TR" sz="1000" b="0" cap="none" spc="0">
                          <a:solidFill>
                            <a:schemeClr val="tx1"/>
                          </a:solidFill>
                          <a:effectLst/>
                        </a:rPr>
                        <a:t>19.96</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fontAlgn="ctr"/>
                      <a:r>
                        <a:rPr lang="tr-TR" sz="1000" b="0" cap="none" spc="0">
                          <a:solidFill>
                            <a:schemeClr val="tx1"/>
                          </a:solidFill>
                          <a:effectLst/>
                        </a:rPr>
                        <a:t>15.45</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fontAlgn="ctr"/>
                      <a:r>
                        <a:rPr lang="tr-TR" sz="1000" b="0" cap="none" spc="0">
                          <a:solidFill>
                            <a:schemeClr val="tx1"/>
                          </a:solidFill>
                          <a:effectLst/>
                        </a:rPr>
                        <a:t>939.39M</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rtl="0" fontAlgn="ctr"/>
                      <a:r>
                        <a:rPr lang="tr-TR" sz="1000" b="1" cap="none" spc="0">
                          <a:solidFill>
                            <a:schemeClr val="tx1"/>
                          </a:solidFill>
                          <a:effectLst/>
                        </a:rPr>
                        <a:t>-20.81%</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extLst>
                  <a:ext uri="{0D108BD9-81ED-4DB2-BD59-A6C34878D82A}">
                    <a16:rowId xmlns:a16="http://schemas.microsoft.com/office/drawing/2014/main" val="909026830"/>
                  </a:ext>
                </a:extLst>
              </a:tr>
              <a:tr h="320680">
                <a:tc>
                  <a:txBody>
                    <a:bodyPr/>
                    <a:lstStyle/>
                    <a:p>
                      <a:pPr algn="l" fontAlgn="ctr"/>
                      <a:r>
                        <a:rPr lang="tr-TR" sz="1000" b="1" cap="none" spc="0">
                          <a:solidFill>
                            <a:schemeClr val="tx1"/>
                          </a:solidFill>
                          <a:effectLst/>
                        </a:rPr>
                        <a:t>Feb 01, 2024</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rtl="0" fontAlgn="ctr"/>
                      <a:r>
                        <a:rPr lang="tr-TR" sz="1000" b="0" cap="none" spc="0">
                          <a:solidFill>
                            <a:schemeClr val="tx1"/>
                          </a:solidFill>
                          <a:effectLst/>
                        </a:rPr>
                        <a:t>20.13</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fontAlgn="ctr"/>
                      <a:r>
                        <a:rPr lang="tr-TR" sz="1000" b="0" cap="none" spc="0">
                          <a:solidFill>
                            <a:schemeClr val="tx1"/>
                          </a:solidFill>
                          <a:effectLst/>
                        </a:rPr>
                        <a:t>13.62</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fontAlgn="ctr"/>
                      <a:r>
                        <a:rPr lang="tr-TR" sz="1000" b="0" cap="none" spc="0">
                          <a:solidFill>
                            <a:schemeClr val="tx1"/>
                          </a:solidFill>
                          <a:effectLst/>
                        </a:rPr>
                        <a:t>23.62</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fontAlgn="ctr"/>
                      <a:r>
                        <a:rPr lang="tr-TR" sz="1000" b="0" cap="none" spc="0">
                          <a:solidFill>
                            <a:schemeClr val="tx1"/>
                          </a:solidFill>
                          <a:effectLst/>
                        </a:rPr>
                        <a:t>13.33</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fontAlgn="ctr"/>
                      <a:r>
                        <a:rPr lang="tr-TR" sz="1000" b="0" cap="none" spc="0">
                          <a:solidFill>
                            <a:schemeClr val="tx1"/>
                          </a:solidFill>
                          <a:effectLst/>
                        </a:rPr>
                        <a:t>1.35B</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rtl="0" fontAlgn="ctr"/>
                      <a:r>
                        <a:rPr lang="tr-TR" sz="1000" b="1" cap="none" spc="0">
                          <a:solidFill>
                            <a:schemeClr val="tx1"/>
                          </a:solidFill>
                          <a:effectLst/>
                        </a:rPr>
                        <a:t>+47.80%</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extLst>
                  <a:ext uri="{0D108BD9-81ED-4DB2-BD59-A6C34878D82A}">
                    <a16:rowId xmlns:a16="http://schemas.microsoft.com/office/drawing/2014/main" val="2683780930"/>
                  </a:ext>
                </a:extLst>
              </a:tr>
              <a:tr h="320680">
                <a:tc>
                  <a:txBody>
                    <a:bodyPr/>
                    <a:lstStyle/>
                    <a:p>
                      <a:pPr algn="l" fontAlgn="ctr"/>
                      <a:r>
                        <a:rPr lang="tr-TR" sz="1000" b="1" cap="none" spc="0">
                          <a:solidFill>
                            <a:schemeClr val="tx1"/>
                          </a:solidFill>
                          <a:effectLst/>
                        </a:rPr>
                        <a:t>Jan 01, 2024</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rtl="0" fontAlgn="ctr"/>
                      <a:r>
                        <a:rPr lang="tr-TR" sz="1000" b="0" cap="none" spc="0">
                          <a:solidFill>
                            <a:schemeClr val="tx1"/>
                          </a:solidFill>
                          <a:effectLst/>
                        </a:rPr>
                        <a:t>13.62</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fontAlgn="ctr"/>
                      <a:r>
                        <a:rPr lang="tr-TR" sz="1000" b="0" cap="none" spc="0">
                          <a:solidFill>
                            <a:schemeClr val="tx1"/>
                          </a:solidFill>
                          <a:effectLst/>
                        </a:rPr>
                        <a:t>10.26</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fontAlgn="ctr"/>
                      <a:r>
                        <a:rPr lang="tr-TR" sz="1000" b="0" cap="none" spc="0">
                          <a:solidFill>
                            <a:schemeClr val="tx1"/>
                          </a:solidFill>
                          <a:effectLst/>
                        </a:rPr>
                        <a:t>14.28</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fontAlgn="ctr"/>
                      <a:r>
                        <a:rPr lang="tr-TR" sz="1000" b="0" cap="none" spc="0">
                          <a:solidFill>
                            <a:schemeClr val="tx1"/>
                          </a:solidFill>
                          <a:effectLst/>
                        </a:rPr>
                        <a:t>9.57</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fontAlgn="ctr"/>
                      <a:r>
                        <a:rPr lang="tr-TR" sz="1000" b="0" cap="none" spc="0">
                          <a:solidFill>
                            <a:schemeClr val="tx1"/>
                          </a:solidFill>
                          <a:effectLst/>
                        </a:rPr>
                        <a:t>882.00M</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pPr algn="r" rtl="0" fontAlgn="ctr"/>
                      <a:r>
                        <a:rPr lang="tr-TR" sz="1000" b="1" cap="none" spc="0">
                          <a:solidFill>
                            <a:schemeClr val="tx1"/>
                          </a:solidFill>
                          <a:effectLst/>
                        </a:rPr>
                        <a:t>+33.79%</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extLst>
                  <a:ext uri="{0D108BD9-81ED-4DB2-BD59-A6C34878D82A}">
                    <a16:rowId xmlns:a16="http://schemas.microsoft.com/office/drawing/2014/main" val="193198071"/>
                  </a:ext>
                </a:extLst>
              </a:tr>
              <a:tr h="320680">
                <a:tc>
                  <a:txBody>
                    <a:bodyPr/>
                    <a:lstStyle/>
                    <a:p>
                      <a:pPr algn="l" fontAlgn="ctr"/>
                      <a:r>
                        <a:rPr lang="tr-TR" sz="1000" b="1" cap="none" spc="0">
                          <a:solidFill>
                            <a:schemeClr val="tx1"/>
                          </a:solidFill>
                          <a:effectLst/>
                        </a:rPr>
                        <a:t>Dec 01, 2023</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rtl="0" fontAlgn="ctr"/>
                      <a:r>
                        <a:rPr lang="tr-TR" sz="1000" b="0" cap="none" spc="0" dirty="0">
                          <a:solidFill>
                            <a:schemeClr val="tx1"/>
                          </a:solidFill>
                          <a:effectLst/>
                        </a:rPr>
                        <a:t>10.43</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fontAlgn="ctr"/>
                      <a:r>
                        <a:rPr lang="tr-TR" sz="1000" b="0" cap="none" spc="0">
                          <a:solidFill>
                            <a:schemeClr val="tx1"/>
                          </a:solidFill>
                          <a:effectLst/>
                        </a:rPr>
                        <a:t>10.47</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fontAlgn="ctr"/>
                      <a:r>
                        <a:rPr lang="tr-TR" sz="1000" b="0" cap="none" spc="0">
                          <a:solidFill>
                            <a:schemeClr val="tx1"/>
                          </a:solidFill>
                          <a:effectLst/>
                        </a:rPr>
                        <a:t>10.70</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fontAlgn="ctr"/>
                      <a:r>
                        <a:rPr lang="tr-TR" sz="1000" b="0" cap="none" spc="0">
                          <a:solidFill>
                            <a:schemeClr val="tx1"/>
                          </a:solidFill>
                          <a:effectLst/>
                        </a:rPr>
                        <a:t>8.39</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fontAlgn="ctr"/>
                      <a:r>
                        <a:rPr lang="tr-TR" sz="1000" b="0" cap="none" spc="0">
                          <a:solidFill>
                            <a:schemeClr val="tx1"/>
                          </a:solidFill>
                          <a:effectLst/>
                        </a:rPr>
                        <a:t>425.13M</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tc>
                  <a:txBody>
                    <a:bodyPr/>
                    <a:lstStyle/>
                    <a:p>
                      <a:pPr algn="r" rtl="0" fontAlgn="ctr"/>
                      <a:r>
                        <a:rPr lang="tr-TR" sz="1000" b="1" cap="none" spc="0" dirty="0">
                          <a:solidFill>
                            <a:schemeClr val="tx1"/>
                          </a:solidFill>
                          <a:effectLst/>
                        </a:rPr>
                        <a:t>-2.21%</a:t>
                      </a:r>
                    </a:p>
                  </a:txBody>
                  <a:tcPr marL="65852" marR="65852" marT="65852" marB="65852" anchor="ctr">
                    <a:lnL w="12700" cmpd="sng">
                      <a:noFill/>
                      <a:prstDash val="solid"/>
                    </a:lnL>
                    <a:lnR w="12700" cmpd="sng">
                      <a:noFill/>
                      <a:prstDash val="solid"/>
                    </a:lnR>
                    <a:lnT w="12700" cmpd="sng">
                      <a:noFill/>
                      <a:prstDash val="solid"/>
                    </a:lnT>
                    <a:lnB w="12700" cmpd="sng">
                      <a:noFill/>
                      <a:prstDash val="solid"/>
                    </a:lnB>
                    <a:noFill/>
                  </a:tcPr>
                </a:tc>
                <a:extLst>
                  <a:ext uri="{0D108BD9-81ED-4DB2-BD59-A6C34878D82A}">
                    <a16:rowId xmlns:a16="http://schemas.microsoft.com/office/drawing/2014/main" val="3672991075"/>
                  </a:ext>
                </a:extLst>
              </a:tr>
            </a:tbl>
          </a:graphicData>
        </a:graphic>
      </p:graphicFrame>
    </p:spTree>
    <p:extLst>
      <p:ext uri="{BB962C8B-B14F-4D97-AF65-F5344CB8AC3E}">
        <p14:creationId xmlns:p14="http://schemas.microsoft.com/office/powerpoint/2010/main" val="16482727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1D6A2A3-F101-46F7-8B6F-1C699CAFE9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4A0DC9C4-3AE2-1E36-D561-5BB771FE95F4}"/>
              </a:ext>
            </a:extLst>
          </p:cNvPr>
          <p:cNvSpPr>
            <a:spLocks noGrp="1"/>
          </p:cNvSpPr>
          <p:nvPr>
            <p:ph type="title"/>
          </p:nvPr>
        </p:nvSpPr>
        <p:spPr>
          <a:xfrm>
            <a:off x="1371600" y="457200"/>
            <a:ext cx="4911393" cy="1556724"/>
          </a:xfrm>
        </p:spPr>
        <p:txBody>
          <a:bodyPr anchor="b">
            <a:normAutofit/>
          </a:bodyPr>
          <a:lstStyle/>
          <a:p>
            <a:pPr>
              <a:lnSpc>
                <a:spcPct val="90000"/>
              </a:lnSpc>
            </a:pPr>
            <a:r>
              <a:rPr lang="tr-TR" dirty="0"/>
              <a:t>SOME FACTS ABOUT KOCAER </a:t>
            </a:r>
            <a:r>
              <a:rPr lang="tr-TR" dirty="0" err="1"/>
              <a:t>and</a:t>
            </a:r>
            <a:r>
              <a:rPr lang="tr-TR" dirty="0"/>
              <a:t> </a:t>
            </a:r>
            <a:r>
              <a:rPr lang="tr-TR" dirty="0" err="1"/>
              <a:t>Ereglı</a:t>
            </a:r>
            <a:r>
              <a:rPr lang="tr-TR" dirty="0"/>
              <a:t> </a:t>
            </a:r>
            <a:endParaRPr lang="en-US"/>
          </a:p>
        </p:txBody>
      </p:sp>
      <p:sp>
        <p:nvSpPr>
          <p:cNvPr id="3" name="İçerik Yer Tutucusu 2">
            <a:extLst>
              <a:ext uri="{FF2B5EF4-FFF2-40B4-BE49-F238E27FC236}">
                <a16:creationId xmlns:a16="http://schemas.microsoft.com/office/drawing/2014/main" id="{8EA2F59A-53FC-1062-7114-A75BA8565795}"/>
              </a:ext>
            </a:extLst>
          </p:cNvPr>
          <p:cNvSpPr>
            <a:spLocks noGrp="1"/>
          </p:cNvSpPr>
          <p:nvPr>
            <p:ph idx="1"/>
          </p:nvPr>
        </p:nvSpPr>
        <p:spPr>
          <a:xfrm>
            <a:off x="1371601" y="2345635"/>
            <a:ext cx="4911392" cy="3583940"/>
          </a:xfrm>
        </p:spPr>
        <p:txBody>
          <a:bodyPr anchor="t">
            <a:normAutofit/>
          </a:bodyPr>
          <a:lstStyle/>
          <a:p>
            <a:r>
              <a:rPr lang="tr-TR" sz="1600" dirty="0"/>
              <a:t>Market </a:t>
            </a:r>
            <a:r>
              <a:rPr lang="tr-TR" sz="1600" dirty="0" err="1"/>
              <a:t>Cap</a:t>
            </a:r>
            <a:r>
              <a:rPr lang="tr-TR" sz="1600" dirty="0"/>
              <a:t> (</a:t>
            </a:r>
            <a:r>
              <a:rPr lang="tr-TR" sz="1600" dirty="0" err="1"/>
              <a:t>Eregli</a:t>
            </a:r>
            <a:r>
              <a:rPr lang="tr-TR" sz="1600" dirty="0"/>
              <a:t>): 182.42 </a:t>
            </a:r>
            <a:r>
              <a:rPr lang="tr-TR" sz="1600" dirty="0" err="1"/>
              <a:t>billion</a:t>
            </a:r>
            <a:r>
              <a:rPr lang="tr-TR" sz="1600" dirty="0"/>
              <a:t> TL</a:t>
            </a:r>
          </a:p>
          <a:p>
            <a:r>
              <a:rPr lang="tr-TR" sz="1600" dirty="0"/>
              <a:t>Market </a:t>
            </a:r>
            <a:r>
              <a:rPr lang="tr-TR" sz="1600" dirty="0" err="1"/>
              <a:t>Cap</a:t>
            </a:r>
            <a:r>
              <a:rPr lang="tr-TR" sz="1600" dirty="0"/>
              <a:t> (Kocaer): 28.6 </a:t>
            </a:r>
            <a:r>
              <a:rPr lang="tr-TR" sz="1600" dirty="0" err="1"/>
              <a:t>billion</a:t>
            </a:r>
            <a:r>
              <a:rPr lang="tr-TR" sz="1600" dirty="0"/>
              <a:t> TL</a:t>
            </a:r>
          </a:p>
          <a:p>
            <a:endParaRPr lang="en-US" sz="1600" dirty="0"/>
          </a:p>
        </p:txBody>
      </p:sp>
      <p:sp>
        <p:nvSpPr>
          <p:cNvPr id="11" name="Rectangle 10">
            <a:extLst>
              <a:ext uri="{FF2B5EF4-FFF2-40B4-BE49-F238E27FC236}">
                <a16:creationId xmlns:a16="http://schemas.microsoft.com/office/drawing/2014/main" id="{529E760E-527D-4053-A309-F2BDE12501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6400800"/>
            <a:ext cx="12191999" cy="457198"/>
          </a:xfrm>
          <a:prstGeom prst="rect">
            <a:avLst/>
          </a:prstGeom>
          <a:gradFill>
            <a:gsLst>
              <a:gs pos="0">
                <a:schemeClr val="accent2"/>
              </a:gs>
              <a:gs pos="100000">
                <a:schemeClr val="accent6">
                  <a:lumMod val="75000"/>
                  <a:alpha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153D448-4ED1-429A-A28C-8316DE7CAF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8"/>
            <a:ext cx="8153396" cy="448831"/>
          </a:xfrm>
          <a:prstGeom prst="rect">
            <a:avLst/>
          </a:prstGeom>
          <a:gradFill>
            <a:gsLst>
              <a:gs pos="0">
                <a:schemeClr val="accent5">
                  <a:alpha val="5000"/>
                </a:schemeClr>
              </a:gs>
              <a:gs pos="99000">
                <a:schemeClr val="accent5">
                  <a:alpha val="72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Grafik 3">
            <a:extLst>
              <a:ext uri="{FF2B5EF4-FFF2-40B4-BE49-F238E27FC236}">
                <a16:creationId xmlns:a16="http://schemas.microsoft.com/office/drawing/2014/main" id="{D860DA19-1804-DDFF-833E-C6CA32150200}"/>
              </a:ext>
            </a:extLst>
          </p:cNvPr>
          <p:cNvGraphicFramePr>
            <a:graphicFrameLocks/>
          </p:cNvGraphicFramePr>
          <p:nvPr>
            <p:extLst>
              <p:ext uri="{D42A27DB-BD31-4B8C-83A1-F6EECF244321}">
                <p14:modId xmlns:p14="http://schemas.microsoft.com/office/powerpoint/2010/main" val="3964954135"/>
              </p:ext>
            </p:extLst>
          </p:nvPr>
        </p:nvGraphicFramePr>
        <p:xfrm>
          <a:off x="6644639" y="457200"/>
          <a:ext cx="5090161" cy="54723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89792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5A9ED897-B28A-9F78-03BF-D670F13D80B8}"/>
              </a:ext>
            </a:extLst>
          </p:cNvPr>
          <p:cNvSpPr>
            <a:spLocks noGrp="1"/>
          </p:cNvSpPr>
          <p:nvPr>
            <p:ph type="title"/>
          </p:nvPr>
        </p:nvSpPr>
        <p:spPr/>
        <p:txBody>
          <a:bodyPr/>
          <a:lstStyle/>
          <a:p>
            <a:r>
              <a:rPr lang="tr-TR" dirty="0" err="1"/>
              <a:t>Example</a:t>
            </a:r>
            <a:r>
              <a:rPr lang="tr-TR" dirty="0"/>
              <a:t> 1&amp;2</a:t>
            </a:r>
            <a:endParaRPr lang="en-US" dirty="0"/>
          </a:p>
        </p:txBody>
      </p:sp>
      <p:sp>
        <p:nvSpPr>
          <p:cNvPr id="3" name="İçerik Yer Tutucusu 2">
            <a:extLst>
              <a:ext uri="{FF2B5EF4-FFF2-40B4-BE49-F238E27FC236}">
                <a16:creationId xmlns:a16="http://schemas.microsoft.com/office/drawing/2014/main" id="{C856841D-B951-0615-49D1-E0B038EFC833}"/>
              </a:ext>
            </a:extLst>
          </p:cNvPr>
          <p:cNvSpPr>
            <a:spLocks noGrp="1"/>
          </p:cNvSpPr>
          <p:nvPr>
            <p:ph idx="1"/>
          </p:nvPr>
        </p:nvSpPr>
        <p:spPr/>
        <p:txBody>
          <a:bodyPr/>
          <a:lstStyle/>
          <a:p>
            <a:r>
              <a:rPr lang="tr-TR" dirty="0" err="1"/>
              <a:t>Calculate</a:t>
            </a:r>
            <a:r>
              <a:rPr lang="tr-TR" dirty="0"/>
              <a:t> </a:t>
            </a:r>
            <a:r>
              <a:rPr lang="tr-TR" dirty="0" err="1"/>
              <a:t>and</a:t>
            </a:r>
            <a:r>
              <a:rPr lang="tr-TR" dirty="0"/>
              <a:t> </a:t>
            </a:r>
            <a:r>
              <a:rPr lang="tr-TR" dirty="0" err="1"/>
              <a:t>evaluate</a:t>
            </a:r>
            <a:r>
              <a:rPr lang="tr-TR" dirty="0"/>
              <a:t> </a:t>
            </a:r>
            <a:r>
              <a:rPr lang="tr-TR" dirty="0" err="1"/>
              <a:t>covariance</a:t>
            </a:r>
            <a:r>
              <a:rPr lang="tr-TR" dirty="0"/>
              <a:t> </a:t>
            </a:r>
            <a:r>
              <a:rPr lang="tr-TR" dirty="0" err="1"/>
              <a:t>between</a:t>
            </a:r>
            <a:r>
              <a:rPr lang="tr-TR" dirty="0"/>
              <a:t> </a:t>
            </a:r>
            <a:r>
              <a:rPr lang="tr-TR" dirty="0" err="1"/>
              <a:t>Eregli</a:t>
            </a:r>
            <a:r>
              <a:rPr lang="tr-TR" dirty="0"/>
              <a:t> </a:t>
            </a:r>
            <a:r>
              <a:rPr lang="tr-TR" dirty="0" err="1"/>
              <a:t>and</a:t>
            </a:r>
            <a:r>
              <a:rPr lang="tr-TR" dirty="0"/>
              <a:t> Kocaer</a:t>
            </a:r>
          </a:p>
          <a:p>
            <a:r>
              <a:rPr lang="tr-TR" dirty="0" err="1"/>
              <a:t>Calculate</a:t>
            </a:r>
            <a:r>
              <a:rPr lang="tr-TR" dirty="0"/>
              <a:t> </a:t>
            </a:r>
            <a:r>
              <a:rPr lang="tr-TR" dirty="0" err="1"/>
              <a:t>and</a:t>
            </a:r>
            <a:r>
              <a:rPr lang="tr-TR" dirty="0"/>
              <a:t> </a:t>
            </a:r>
            <a:r>
              <a:rPr lang="tr-TR" dirty="0" err="1"/>
              <a:t>evaluate</a:t>
            </a:r>
            <a:r>
              <a:rPr lang="tr-TR" dirty="0"/>
              <a:t> </a:t>
            </a:r>
            <a:r>
              <a:rPr lang="tr-TR" dirty="0" err="1"/>
              <a:t>correlation</a:t>
            </a:r>
            <a:r>
              <a:rPr lang="tr-TR" dirty="0"/>
              <a:t> </a:t>
            </a:r>
            <a:r>
              <a:rPr lang="tr-TR" dirty="0" err="1"/>
              <a:t>between</a:t>
            </a:r>
            <a:r>
              <a:rPr lang="tr-TR" dirty="0"/>
              <a:t> </a:t>
            </a:r>
            <a:r>
              <a:rPr lang="tr-TR" dirty="0" err="1"/>
              <a:t>Eregli</a:t>
            </a:r>
            <a:r>
              <a:rPr lang="tr-TR" dirty="0"/>
              <a:t> </a:t>
            </a:r>
            <a:r>
              <a:rPr lang="tr-TR" dirty="0" err="1"/>
              <a:t>and</a:t>
            </a:r>
            <a:r>
              <a:rPr lang="tr-TR" dirty="0"/>
              <a:t> Kocaer</a:t>
            </a:r>
          </a:p>
          <a:p>
            <a:endParaRPr lang="tr-TR" dirty="0"/>
          </a:p>
          <a:p>
            <a:endParaRPr lang="en-US" dirty="0"/>
          </a:p>
        </p:txBody>
      </p:sp>
    </p:spTree>
    <p:extLst>
      <p:ext uri="{BB962C8B-B14F-4D97-AF65-F5344CB8AC3E}">
        <p14:creationId xmlns:p14="http://schemas.microsoft.com/office/powerpoint/2010/main" val="24692807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D4C0BBB-0042-4603-A226-6117F3FD5B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C44F520-2598-460E-9F91-B02F60830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12">
            <a:extLst>
              <a:ext uri="{FF2B5EF4-FFF2-40B4-BE49-F238E27FC236}">
                <a16:creationId xmlns:a16="http://schemas.microsoft.com/office/drawing/2014/main" id="{C28DACFC-D90E-4BFD-98DE-38A527847A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44E9F5B4-A068-4ABE-8601-6BC199F161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0"/>
            <a:ext cx="12191999" cy="6858000"/>
          </a:xfrm>
          <a:prstGeom prst="rect">
            <a:avLst/>
          </a:prstGeom>
          <a:gradFill>
            <a:gsLst>
              <a:gs pos="0">
                <a:schemeClr val="accent5">
                  <a:alpha val="75000"/>
                </a:schemeClr>
              </a:gs>
              <a:gs pos="100000">
                <a:schemeClr val="accent2">
                  <a:lumMod val="60000"/>
                  <a:lumOff val="40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8EF8B388-A1B5-412F-8724-38B96C8AF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4" y="456773"/>
            <a:ext cx="12191999" cy="6400800"/>
          </a:xfrm>
          <a:prstGeom prst="rect">
            <a:avLst/>
          </a:prstGeom>
          <a:gradFill>
            <a:gsLst>
              <a:gs pos="0">
                <a:schemeClr val="accent5">
                  <a:alpha val="37000"/>
                </a:schemeClr>
              </a:gs>
              <a:gs pos="100000">
                <a:schemeClr val="accent2"/>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85A44F65-05A5-4129-9896-3ECBAF7786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96001" cy="6858000"/>
          </a:xfrm>
          <a:prstGeom prst="rect">
            <a:avLst/>
          </a:prstGeom>
          <a:gradFill>
            <a:gsLst>
              <a:gs pos="19000">
                <a:schemeClr val="accent2">
                  <a:alpha val="41000"/>
                </a:schemeClr>
              </a:gs>
              <a:gs pos="99000">
                <a:schemeClr val="accent4">
                  <a:alpha val="56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13">
            <a:extLst>
              <a:ext uri="{FF2B5EF4-FFF2-40B4-BE49-F238E27FC236}">
                <a16:creationId xmlns:a16="http://schemas.microsoft.com/office/drawing/2014/main" id="{94A016FC-694E-41AA-BA4F-FC97736372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550089" y="-827673"/>
            <a:ext cx="5115722" cy="10255626"/>
          </a:xfrm>
          <a:custGeom>
            <a:avLst/>
            <a:gdLst>
              <a:gd name="connsiteX0" fmla="*/ 2065105 w 2065105"/>
              <a:gd name="connsiteY0" fmla="*/ 0 h 4139967"/>
              <a:gd name="connsiteX1" fmla="*/ 2065105 w 2065105"/>
              <a:gd name="connsiteY1" fmla="*/ 4139967 h 4139967"/>
              <a:gd name="connsiteX2" fmla="*/ 1858573 w 2065105"/>
              <a:gd name="connsiteY2" fmla="*/ 4129538 h 4139967"/>
              <a:gd name="connsiteX3" fmla="*/ 0 w 2065105"/>
              <a:gd name="connsiteY3" fmla="*/ 2069983 h 4139967"/>
              <a:gd name="connsiteX4" fmla="*/ 1858573 w 2065105"/>
              <a:gd name="connsiteY4" fmla="*/ 10428 h 41399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5105" h="4139967">
                <a:moveTo>
                  <a:pt x="2065105" y="0"/>
                </a:moveTo>
                <a:lnTo>
                  <a:pt x="2065105" y="4139967"/>
                </a:lnTo>
                <a:lnTo>
                  <a:pt x="1858573" y="4129538"/>
                </a:lnTo>
                <a:cubicBezTo>
                  <a:pt x="814640" y="4023521"/>
                  <a:pt x="0" y="3141887"/>
                  <a:pt x="0" y="2069983"/>
                </a:cubicBezTo>
                <a:cubicBezTo>
                  <a:pt x="0" y="998079"/>
                  <a:pt x="814640" y="116446"/>
                  <a:pt x="1858573" y="10428"/>
                </a:cubicBezTo>
                <a:close/>
              </a:path>
            </a:pathLst>
          </a:custGeom>
          <a:gradFill flip="none" rotWithShape="1">
            <a:gsLst>
              <a:gs pos="7000">
                <a:schemeClr val="accent4">
                  <a:lumMod val="60000"/>
                  <a:lumOff val="40000"/>
                  <a:alpha val="12000"/>
                </a:schemeClr>
              </a:gs>
              <a:gs pos="100000">
                <a:schemeClr val="accent6">
                  <a:lumMod val="20000"/>
                  <a:lumOff val="80000"/>
                  <a:alpha val="1500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Başlık 3">
            <a:extLst>
              <a:ext uri="{FF2B5EF4-FFF2-40B4-BE49-F238E27FC236}">
                <a16:creationId xmlns:a16="http://schemas.microsoft.com/office/drawing/2014/main" id="{60088E33-9CA4-4CB9-CFE0-A4D7F0C820E4}"/>
              </a:ext>
            </a:extLst>
          </p:cNvPr>
          <p:cNvSpPr>
            <a:spLocks noGrp="1"/>
          </p:cNvSpPr>
          <p:nvPr>
            <p:ph type="title"/>
          </p:nvPr>
        </p:nvSpPr>
        <p:spPr>
          <a:xfrm>
            <a:off x="1523993" y="2692400"/>
            <a:ext cx="9144000" cy="3360092"/>
          </a:xfrm>
        </p:spPr>
        <p:txBody>
          <a:bodyPr vert="horz" lIns="0" tIns="0" rIns="0" bIns="0" rtlCol="0" anchor="ctr">
            <a:normAutofit/>
          </a:bodyPr>
          <a:lstStyle/>
          <a:p>
            <a:pPr algn="ctr"/>
            <a:r>
              <a:rPr lang="en-US" sz="4400" spc="750">
                <a:solidFill>
                  <a:schemeClr val="bg1"/>
                </a:solidFill>
              </a:rPr>
              <a:t>Is rısk bad?</a:t>
            </a:r>
          </a:p>
        </p:txBody>
      </p:sp>
    </p:spTree>
    <p:extLst>
      <p:ext uri="{BB962C8B-B14F-4D97-AF65-F5344CB8AC3E}">
        <p14:creationId xmlns:p14="http://schemas.microsoft.com/office/powerpoint/2010/main" val="33243932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040BF4A1-714C-419E-A19F-578DE93BE0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F91A9BD-D57F-4941-931F-40597AB3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409317" y="1410082"/>
            <a:ext cx="6858000" cy="4037835"/>
          </a:xfrm>
          <a:prstGeom prst="rect">
            <a:avLst/>
          </a:prstGeom>
          <a:gradFill>
            <a:gsLst>
              <a:gs pos="8000">
                <a:schemeClr val="accent6"/>
              </a:gs>
              <a:gs pos="100000">
                <a:schemeClr val="accent5">
                  <a:alpha val="89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C54DB264-9467-4730-B9E9-C9A97DD669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790128" y="3609527"/>
            <a:ext cx="2458347" cy="4038601"/>
          </a:xfrm>
          <a:prstGeom prst="rect">
            <a:avLst/>
          </a:prstGeom>
          <a:gradFill>
            <a:gsLst>
              <a:gs pos="0">
                <a:schemeClr val="accent5">
                  <a:lumMod val="60000"/>
                  <a:lumOff val="40000"/>
                  <a:alpha val="0"/>
                </a:schemeClr>
              </a:gs>
              <a:gs pos="99000">
                <a:schemeClr val="accent2"/>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Shape 23">
            <a:extLst>
              <a:ext uri="{FF2B5EF4-FFF2-40B4-BE49-F238E27FC236}">
                <a16:creationId xmlns:a16="http://schemas.microsoft.com/office/drawing/2014/main" id="{BB097F88-2120-47B4-B891-5B28F66BBD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364227" y="1757079"/>
            <a:ext cx="3900088" cy="4178958"/>
          </a:xfrm>
          <a:custGeom>
            <a:avLst/>
            <a:gdLst>
              <a:gd name="connsiteX0" fmla="*/ 2431956 w 3900088"/>
              <a:gd name="connsiteY0" fmla="*/ 93939 h 4178958"/>
              <a:gd name="connsiteX1" fmla="*/ 3900088 w 3900088"/>
              <a:gd name="connsiteY1" fmla="*/ 2089479 h 4178958"/>
              <a:gd name="connsiteX2" fmla="*/ 1810609 w 3900088"/>
              <a:gd name="connsiteY2" fmla="*/ 4178958 h 4178958"/>
              <a:gd name="connsiteX3" fmla="*/ 77980 w 3900088"/>
              <a:gd name="connsiteY3" fmla="*/ 3257727 h 4178958"/>
              <a:gd name="connsiteX4" fmla="*/ 0 w 3900088"/>
              <a:gd name="connsiteY4" fmla="*/ 3129367 h 4178958"/>
              <a:gd name="connsiteX5" fmla="*/ 831517 w 3900088"/>
              <a:gd name="connsiteY5" fmla="*/ 244059 h 4178958"/>
              <a:gd name="connsiteX6" fmla="*/ 997290 w 3900088"/>
              <a:gd name="connsiteY6" fmla="*/ 164202 h 4178958"/>
              <a:gd name="connsiteX7" fmla="*/ 1810609 w 3900088"/>
              <a:gd name="connsiteY7" fmla="*/ 0 h 4178958"/>
              <a:gd name="connsiteX8" fmla="*/ 2431956 w 3900088"/>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088" h="4178958">
                <a:moveTo>
                  <a:pt x="2431956" y="93939"/>
                </a:moveTo>
                <a:cubicBezTo>
                  <a:pt x="3282517" y="358491"/>
                  <a:pt x="3900088" y="1151865"/>
                  <a:pt x="3900088" y="2089479"/>
                </a:cubicBezTo>
                <a:cubicBezTo>
                  <a:pt x="3900088" y="3243466"/>
                  <a:pt x="2964596" y="4178958"/>
                  <a:pt x="1810609" y="4178958"/>
                </a:cubicBezTo>
                <a:cubicBezTo>
                  <a:pt x="1089367" y="4178958"/>
                  <a:pt x="453475" y="3813531"/>
                  <a:pt x="77980" y="3257727"/>
                </a:cubicBezTo>
                <a:lnTo>
                  <a:pt x="0" y="3129367"/>
                </a:lnTo>
                <a:lnTo>
                  <a:pt x="831517" y="244059"/>
                </a:lnTo>
                <a:lnTo>
                  <a:pt x="997290" y="164202"/>
                </a:lnTo>
                <a:cubicBezTo>
                  <a:pt x="1247271" y="58468"/>
                  <a:pt x="1522112" y="0"/>
                  <a:pt x="1810609" y="0"/>
                </a:cubicBezTo>
                <a:cubicBezTo>
                  <a:pt x="2026982" y="0"/>
                  <a:pt x="2235673" y="32888"/>
                  <a:pt x="2431956" y="93939"/>
                </a:cubicBezTo>
                <a:close/>
              </a:path>
            </a:pathLst>
          </a:custGeom>
          <a:gradFill>
            <a:gsLst>
              <a:gs pos="36000">
                <a:schemeClr val="accent6">
                  <a:lumMod val="60000"/>
                  <a:lumOff val="40000"/>
                  <a:alpha val="6000"/>
                </a:schemeClr>
              </a:gs>
              <a:gs pos="100000">
                <a:schemeClr val="accent6">
                  <a:alpha val="2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 name="Rectangle 25">
            <a:extLst>
              <a:ext uri="{FF2B5EF4-FFF2-40B4-BE49-F238E27FC236}">
                <a16:creationId xmlns:a16="http://schemas.microsoft.com/office/drawing/2014/main" id="{BF9338F5-05AB-4DC5-BD1C-1A9F26C38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50099" y="411154"/>
            <a:ext cx="4395601" cy="3581400"/>
          </a:xfrm>
          <a:prstGeom prst="rect">
            <a:avLst/>
          </a:prstGeom>
          <a:gradFill>
            <a:gsLst>
              <a:gs pos="0">
                <a:schemeClr val="accent5">
                  <a:alpha val="29000"/>
                </a:schemeClr>
              </a:gs>
              <a:gs pos="100000">
                <a:schemeClr val="accent4">
                  <a:alpha val="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EF4CE136-871B-04FC-53CD-3A97F9962CBF}"/>
              </a:ext>
            </a:extLst>
          </p:cNvPr>
          <p:cNvSpPr>
            <a:spLocks noGrp="1"/>
          </p:cNvSpPr>
          <p:nvPr>
            <p:ph type="title"/>
          </p:nvPr>
        </p:nvSpPr>
        <p:spPr>
          <a:xfrm>
            <a:off x="457200" y="868280"/>
            <a:ext cx="3390645" cy="3363597"/>
          </a:xfrm>
        </p:spPr>
        <p:txBody>
          <a:bodyPr>
            <a:normAutofit/>
          </a:bodyPr>
          <a:lstStyle/>
          <a:p>
            <a:pPr algn="r"/>
            <a:r>
              <a:rPr lang="tr-TR" sz="3200">
                <a:solidFill>
                  <a:schemeClr val="bg1"/>
                </a:solidFill>
              </a:rPr>
              <a:t>Rısk and return trade-off</a:t>
            </a:r>
            <a:endParaRPr lang="en-US" sz="3200">
              <a:solidFill>
                <a:schemeClr val="bg1"/>
              </a:solidFill>
            </a:endParaRPr>
          </a:p>
        </p:txBody>
      </p:sp>
      <p:graphicFrame>
        <p:nvGraphicFramePr>
          <p:cNvPr id="14" name="İçerik Yer Tutucusu 2">
            <a:extLst>
              <a:ext uri="{FF2B5EF4-FFF2-40B4-BE49-F238E27FC236}">
                <a16:creationId xmlns:a16="http://schemas.microsoft.com/office/drawing/2014/main" id="{65EB787D-D3F0-C471-6AB8-EAABDD41986F}"/>
              </a:ext>
            </a:extLst>
          </p:cNvPr>
          <p:cNvGraphicFramePr>
            <a:graphicFrameLocks noGrp="1"/>
          </p:cNvGraphicFramePr>
          <p:nvPr>
            <p:ph idx="1"/>
            <p:extLst>
              <p:ext uri="{D42A27DB-BD31-4B8C-83A1-F6EECF244321}">
                <p14:modId xmlns:p14="http://schemas.microsoft.com/office/powerpoint/2010/main" val="639821133"/>
              </p:ext>
            </p:extLst>
          </p:nvPr>
        </p:nvGraphicFramePr>
        <p:xfrm>
          <a:off x="4494654" y="457200"/>
          <a:ext cx="7240146" cy="5943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929643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1">
            <a:extLst>
              <a:ext uri="{FF2B5EF4-FFF2-40B4-BE49-F238E27FC236}">
                <a16:creationId xmlns:a16="http://schemas.microsoft.com/office/drawing/2014/main" id="{11D6A2A3-F101-46F7-8B6F-1C699CAFE9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2C4A17AA-0A4B-A778-0186-9F49AE08FAA6}"/>
              </a:ext>
            </a:extLst>
          </p:cNvPr>
          <p:cNvSpPr>
            <a:spLocks noGrp="1"/>
          </p:cNvSpPr>
          <p:nvPr>
            <p:ph type="title"/>
          </p:nvPr>
        </p:nvSpPr>
        <p:spPr>
          <a:xfrm>
            <a:off x="1371600" y="457200"/>
            <a:ext cx="4911393" cy="1556724"/>
          </a:xfrm>
        </p:spPr>
        <p:txBody>
          <a:bodyPr anchor="b">
            <a:normAutofit/>
          </a:bodyPr>
          <a:lstStyle/>
          <a:p>
            <a:pPr>
              <a:lnSpc>
                <a:spcPct val="90000"/>
              </a:lnSpc>
            </a:pPr>
            <a:r>
              <a:rPr lang="tr-TR" sz="2800" err="1"/>
              <a:t>Some</a:t>
            </a:r>
            <a:r>
              <a:rPr lang="tr-TR" sz="2800"/>
              <a:t> </a:t>
            </a:r>
            <a:r>
              <a:rPr lang="tr-TR" sz="2800" err="1"/>
              <a:t>stats</a:t>
            </a:r>
            <a:r>
              <a:rPr lang="tr-TR" sz="2800"/>
              <a:t> </a:t>
            </a:r>
            <a:r>
              <a:rPr lang="tr-TR" sz="2800" err="1"/>
              <a:t>regardıng</a:t>
            </a:r>
            <a:r>
              <a:rPr lang="tr-TR" sz="2800"/>
              <a:t> </a:t>
            </a:r>
            <a:r>
              <a:rPr lang="tr-TR" sz="2800" err="1"/>
              <a:t>rısk-return</a:t>
            </a:r>
            <a:r>
              <a:rPr lang="tr-TR" sz="2800"/>
              <a:t> </a:t>
            </a:r>
            <a:r>
              <a:rPr lang="tr-TR" sz="2800" err="1"/>
              <a:t>trade-off</a:t>
            </a:r>
            <a:endParaRPr lang="en-US" sz="2800"/>
          </a:p>
        </p:txBody>
      </p:sp>
      <p:graphicFrame>
        <p:nvGraphicFramePr>
          <p:cNvPr id="6" name="İçerik Yer Tutucusu 5">
            <a:extLst>
              <a:ext uri="{FF2B5EF4-FFF2-40B4-BE49-F238E27FC236}">
                <a16:creationId xmlns:a16="http://schemas.microsoft.com/office/drawing/2014/main" id="{4DEC8B0E-1486-C61B-D889-CE64BC101B7C}"/>
              </a:ext>
            </a:extLst>
          </p:cNvPr>
          <p:cNvGraphicFramePr>
            <a:graphicFrameLocks noGrp="1"/>
          </p:cNvGraphicFramePr>
          <p:nvPr>
            <p:ph idx="1"/>
            <p:extLst>
              <p:ext uri="{D42A27DB-BD31-4B8C-83A1-F6EECF244321}">
                <p14:modId xmlns:p14="http://schemas.microsoft.com/office/powerpoint/2010/main" val="1103003191"/>
              </p:ext>
            </p:extLst>
          </p:nvPr>
        </p:nvGraphicFramePr>
        <p:xfrm>
          <a:off x="489465" y="2926249"/>
          <a:ext cx="4345146" cy="2377440"/>
        </p:xfrm>
        <a:graphic>
          <a:graphicData uri="http://schemas.openxmlformats.org/drawingml/2006/table">
            <a:tbl>
              <a:tblPr firstRow="1" bandRow="1">
                <a:tableStyleId>{5C22544A-7EE6-4342-B048-85BDC9FD1C3A}</a:tableStyleId>
              </a:tblPr>
              <a:tblGrid>
                <a:gridCol w="1448382">
                  <a:extLst>
                    <a:ext uri="{9D8B030D-6E8A-4147-A177-3AD203B41FA5}">
                      <a16:colId xmlns:a16="http://schemas.microsoft.com/office/drawing/2014/main" val="3137506032"/>
                    </a:ext>
                  </a:extLst>
                </a:gridCol>
                <a:gridCol w="1448382">
                  <a:extLst>
                    <a:ext uri="{9D8B030D-6E8A-4147-A177-3AD203B41FA5}">
                      <a16:colId xmlns:a16="http://schemas.microsoft.com/office/drawing/2014/main" val="4041879842"/>
                    </a:ext>
                  </a:extLst>
                </a:gridCol>
                <a:gridCol w="1448382">
                  <a:extLst>
                    <a:ext uri="{9D8B030D-6E8A-4147-A177-3AD203B41FA5}">
                      <a16:colId xmlns:a16="http://schemas.microsoft.com/office/drawing/2014/main" val="1400013582"/>
                    </a:ext>
                  </a:extLst>
                </a:gridCol>
              </a:tblGrid>
              <a:tr h="271965">
                <a:tc>
                  <a:txBody>
                    <a:bodyPr/>
                    <a:lstStyle/>
                    <a:p>
                      <a:r>
                        <a:rPr lang="tr-TR" dirty="0" err="1"/>
                        <a:t>Asset</a:t>
                      </a:r>
                      <a:endParaRPr lang="en-US" dirty="0"/>
                    </a:p>
                  </a:txBody>
                  <a:tcPr/>
                </a:tc>
                <a:tc>
                  <a:txBody>
                    <a:bodyPr/>
                    <a:lstStyle/>
                    <a:p>
                      <a:r>
                        <a:rPr lang="tr-TR" dirty="0"/>
                        <a:t>Return</a:t>
                      </a:r>
                      <a:endParaRPr lang="en-US" dirty="0"/>
                    </a:p>
                  </a:txBody>
                  <a:tcPr/>
                </a:tc>
                <a:tc>
                  <a:txBody>
                    <a:bodyPr/>
                    <a:lstStyle/>
                    <a:p>
                      <a:r>
                        <a:rPr lang="tr-TR" dirty="0"/>
                        <a:t>Risk (SD) </a:t>
                      </a:r>
                      <a:endParaRPr lang="en-US" dirty="0"/>
                    </a:p>
                  </a:txBody>
                  <a:tcPr/>
                </a:tc>
                <a:extLst>
                  <a:ext uri="{0D108BD9-81ED-4DB2-BD59-A6C34878D82A}">
                    <a16:rowId xmlns:a16="http://schemas.microsoft.com/office/drawing/2014/main" val="1019722534"/>
                  </a:ext>
                </a:extLst>
              </a:tr>
              <a:tr h="271965">
                <a:tc>
                  <a:txBody>
                    <a:bodyPr/>
                    <a:lstStyle/>
                    <a:p>
                      <a:r>
                        <a:rPr lang="tr-TR" dirty="0" err="1"/>
                        <a:t>Emerging</a:t>
                      </a:r>
                      <a:r>
                        <a:rPr lang="tr-TR" dirty="0"/>
                        <a:t> Market </a:t>
                      </a:r>
                      <a:r>
                        <a:rPr lang="tr-TR" dirty="0" err="1"/>
                        <a:t>Stocks</a:t>
                      </a:r>
                      <a:endParaRPr lang="en-US" dirty="0"/>
                    </a:p>
                  </a:txBody>
                  <a:tcPr/>
                </a:tc>
                <a:tc>
                  <a:txBody>
                    <a:bodyPr/>
                    <a:lstStyle/>
                    <a:p>
                      <a:r>
                        <a:rPr lang="tr-TR" dirty="0"/>
                        <a:t>12.94</a:t>
                      </a:r>
                      <a:endParaRPr lang="en-US" dirty="0"/>
                    </a:p>
                  </a:txBody>
                  <a:tcPr/>
                </a:tc>
                <a:tc>
                  <a:txBody>
                    <a:bodyPr/>
                    <a:lstStyle/>
                    <a:p>
                      <a:r>
                        <a:rPr lang="tr-TR" dirty="0"/>
                        <a:t>28.34</a:t>
                      </a:r>
                      <a:endParaRPr lang="en-US" dirty="0"/>
                    </a:p>
                  </a:txBody>
                  <a:tcPr/>
                </a:tc>
                <a:extLst>
                  <a:ext uri="{0D108BD9-81ED-4DB2-BD59-A6C34878D82A}">
                    <a16:rowId xmlns:a16="http://schemas.microsoft.com/office/drawing/2014/main" val="1899706997"/>
                  </a:ext>
                </a:extLst>
              </a:tr>
              <a:tr h="271965">
                <a:tc>
                  <a:txBody>
                    <a:bodyPr/>
                    <a:lstStyle/>
                    <a:p>
                      <a:r>
                        <a:rPr lang="tr-TR" dirty="0"/>
                        <a:t>US </a:t>
                      </a:r>
                      <a:r>
                        <a:rPr lang="tr-TR" dirty="0" err="1"/>
                        <a:t>Stocks</a:t>
                      </a:r>
                      <a:endParaRPr lang="en-US" dirty="0"/>
                    </a:p>
                  </a:txBody>
                  <a:tcPr/>
                </a:tc>
                <a:tc>
                  <a:txBody>
                    <a:bodyPr/>
                    <a:lstStyle/>
                    <a:p>
                      <a:r>
                        <a:rPr lang="tr-TR" dirty="0"/>
                        <a:t>9.48</a:t>
                      </a:r>
                      <a:endParaRPr lang="en-US" dirty="0"/>
                    </a:p>
                  </a:txBody>
                  <a:tcPr/>
                </a:tc>
                <a:tc>
                  <a:txBody>
                    <a:bodyPr/>
                    <a:lstStyle/>
                    <a:p>
                      <a:r>
                        <a:rPr lang="tr-TR" dirty="0"/>
                        <a:t>16.55</a:t>
                      </a:r>
                      <a:endParaRPr lang="en-US" dirty="0"/>
                    </a:p>
                  </a:txBody>
                  <a:tcPr/>
                </a:tc>
                <a:extLst>
                  <a:ext uri="{0D108BD9-81ED-4DB2-BD59-A6C34878D82A}">
                    <a16:rowId xmlns:a16="http://schemas.microsoft.com/office/drawing/2014/main" val="2463017537"/>
                  </a:ext>
                </a:extLst>
              </a:tr>
              <a:tr h="271965">
                <a:tc>
                  <a:txBody>
                    <a:bodyPr/>
                    <a:lstStyle/>
                    <a:p>
                      <a:r>
                        <a:rPr lang="tr-TR" dirty="0" err="1"/>
                        <a:t>Fixed</a:t>
                      </a:r>
                      <a:r>
                        <a:rPr lang="tr-TR" dirty="0"/>
                        <a:t> </a:t>
                      </a:r>
                      <a:r>
                        <a:rPr lang="tr-TR" dirty="0" err="1"/>
                        <a:t>Income</a:t>
                      </a:r>
                      <a:endParaRPr lang="en-US" dirty="0"/>
                    </a:p>
                  </a:txBody>
                  <a:tcPr/>
                </a:tc>
                <a:tc>
                  <a:txBody>
                    <a:bodyPr/>
                    <a:lstStyle/>
                    <a:p>
                      <a:r>
                        <a:rPr lang="tr-TR" dirty="0"/>
                        <a:t>7.16</a:t>
                      </a:r>
                      <a:endParaRPr lang="en-US" dirty="0"/>
                    </a:p>
                  </a:txBody>
                  <a:tcPr/>
                </a:tc>
                <a:tc>
                  <a:txBody>
                    <a:bodyPr/>
                    <a:lstStyle/>
                    <a:p>
                      <a:r>
                        <a:rPr lang="tr-TR" dirty="0"/>
                        <a:t>4.05</a:t>
                      </a:r>
                      <a:endParaRPr lang="en-US" dirty="0"/>
                    </a:p>
                  </a:txBody>
                  <a:tcPr/>
                </a:tc>
                <a:extLst>
                  <a:ext uri="{0D108BD9-81ED-4DB2-BD59-A6C34878D82A}">
                    <a16:rowId xmlns:a16="http://schemas.microsoft.com/office/drawing/2014/main" val="2055710005"/>
                  </a:ext>
                </a:extLst>
              </a:tr>
              <a:tr h="271965">
                <a:tc>
                  <a:txBody>
                    <a:bodyPr/>
                    <a:lstStyle/>
                    <a:p>
                      <a:r>
                        <a:rPr lang="tr-TR" dirty="0"/>
                        <a:t>T-</a:t>
                      </a:r>
                      <a:r>
                        <a:rPr lang="tr-TR" dirty="0" err="1"/>
                        <a:t>Bills</a:t>
                      </a:r>
                      <a:endParaRPr lang="en-US" dirty="0"/>
                    </a:p>
                  </a:txBody>
                  <a:tcPr/>
                </a:tc>
                <a:tc>
                  <a:txBody>
                    <a:bodyPr/>
                    <a:lstStyle/>
                    <a:p>
                      <a:r>
                        <a:rPr lang="tr-TR" dirty="0"/>
                        <a:t>3.68</a:t>
                      </a:r>
                      <a:endParaRPr lang="en-US" dirty="0"/>
                    </a:p>
                  </a:txBody>
                  <a:tcPr/>
                </a:tc>
                <a:tc>
                  <a:txBody>
                    <a:bodyPr/>
                    <a:lstStyle/>
                    <a:p>
                      <a:r>
                        <a:rPr lang="tr-TR" dirty="0"/>
                        <a:t>0.99</a:t>
                      </a:r>
                      <a:endParaRPr lang="en-US" dirty="0"/>
                    </a:p>
                  </a:txBody>
                  <a:tcPr/>
                </a:tc>
                <a:extLst>
                  <a:ext uri="{0D108BD9-81ED-4DB2-BD59-A6C34878D82A}">
                    <a16:rowId xmlns:a16="http://schemas.microsoft.com/office/drawing/2014/main" val="1576166025"/>
                  </a:ext>
                </a:extLst>
              </a:tr>
            </a:tbl>
          </a:graphicData>
        </a:graphic>
      </p:graphicFrame>
      <p:sp>
        <p:nvSpPr>
          <p:cNvPr id="20" name="Rectangle 13">
            <a:extLst>
              <a:ext uri="{FF2B5EF4-FFF2-40B4-BE49-F238E27FC236}">
                <a16:creationId xmlns:a16="http://schemas.microsoft.com/office/drawing/2014/main" id="{529E760E-527D-4053-A309-F2BDE12501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6400800"/>
            <a:ext cx="12191999" cy="457198"/>
          </a:xfrm>
          <a:prstGeom prst="rect">
            <a:avLst/>
          </a:prstGeom>
          <a:gradFill>
            <a:gsLst>
              <a:gs pos="0">
                <a:schemeClr val="accent2"/>
              </a:gs>
              <a:gs pos="100000">
                <a:schemeClr val="accent6">
                  <a:lumMod val="75000"/>
                  <a:alpha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15">
            <a:extLst>
              <a:ext uri="{FF2B5EF4-FFF2-40B4-BE49-F238E27FC236}">
                <a16:creationId xmlns:a16="http://schemas.microsoft.com/office/drawing/2014/main" id="{4153D448-4ED1-429A-A28C-8316DE7CAF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8"/>
            <a:ext cx="8153396" cy="448831"/>
          </a:xfrm>
          <a:prstGeom prst="rect">
            <a:avLst/>
          </a:prstGeom>
          <a:gradFill>
            <a:gsLst>
              <a:gs pos="0">
                <a:schemeClr val="accent5">
                  <a:alpha val="5000"/>
                </a:schemeClr>
              </a:gs>
              <a:gs pos="99000">
                <a:schemeClr val="accent5">
                  <a:alpha val="72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2" name="İçerik Yer Tutucusu 3">
            <a:extLst>
              <a:ext uri="{FF2B5EF4-FFF2-40B4-BE49-F238E27FC236}">
                <a16:creationId xmlns:a16="http://schemas.microsoft.com/office/drawing/2014/main" id="{CAC84B98-2795-3B66-6876-AD1BDE7D378D}"/>
              </a:ext>
            </a:extLst>
          </p:cNvPr>
          <p:cNvGraphicFramePr>
            <a:graphicFrameLocks/>
          </p:cNvGraphicFramePr>
          <p:nvPr>
            <p:extLst>
              <p:ext uri="{D42A27DB-BD31-4B8C-83A1-F6EECF244321}">
                <p14:modId xmlns:p14="http://schemas.microsoft.com/office/powerpoint/2010/main" val="1827634774"/>
              </p:ext>
            </p:extLst>
          </p:nvPr>
        </p:nvGraphicFramePr>
        <p:xfrm>
          <a:off x="6644639" y="2247609"/>
          <a:ext cx="5090162" cy="2675625"/>
        </p:xfrm>
        <a:graphic>
          <a:graphicData uri="http://schemas.openxmlformats.org/drawingml/2006/table">
            <a:tbl>
              <a:tblPr firstRow="1" bandRow="1">
                <a:tableStyleId>{5C22544A-7EE6-4342-B048-85BDC9FD1C3A}</a:tableStyleId>
              </a:tblPr>
              <a:tblGrid>
                <a:gridCol w="1531525">
                  <a:extLst>
                    <a:ext uri="{9D8B030D-6E8A-4147-A177-3AD203B41FA5}">
                      <a16:colId xmlns:a16="http://schemas.microsoft.com/office/drawing/2014/main" val="3573236390"/>
                    </a:ext>
                  </a:extLst>
                </a:gridCol>
                <a:gridCol w="1259751">
                  <a:extLst>
                    <a:ext uri="{9D8B030D-6E8A-4147-A177-3AD203B41FA5}">
                      <a16:colId xmlns:a16="http://schemas.microsoft.com/office/drawing/2014/main" val="4269706945"/>
                    </a:ext>
                  </a:extLst>
                </a:gridCol>
                <a:gridCol w="2298886">
                  <a:extLst>
                    <a:ext uri="{9D8B030D-6E8A-4147-A177-3AD203B41FA5}">
                      <a16:colId xmlns:a16="http://schemas.microsoft.com/office/drawing/2014/main" val="36899762"/>
                    </a:ext>
                  </a:extLst>
                </a:gridCol>
              </a:tblGrid>
              <a:tr h="266664">
                <a:tc>
                  <a:txBody>
                    <a:bodyPr/>
                    <a:lstStyle/>
                    <a:p>
                      <a:r>
                        <a:rPr lang="tr-TR" sz="2300" err="1"/>
                        <a:t>Asset</a:t>
                      </a:r>
                      <a:endParaRPr lang="en-US" sz="2300"/>
                    </a:p>
                  </a:txBody>
                  <a:tcPr marL="115104" marR="115104" marT="57552" marB="57552"/>
                </a:tc>
                <a:tc>
                  <a:txBody>
                    <a:bodyPr/>
                    <a:lstStyle/>
                    <a:p>
                      <a:r>
                        <a:rPr lang="tr-TR" sz="2300"/>
                        <a:t>Return</a:t>
                      </a:r>
                      <a:endParaRPr lang="en-US" sz="2300"/>
                    </a:p>
                  </a:txBody>
                  <a:tcPr marL="115104" marR="115104" marT="57552" marB="57552"/>
                </a:tc>
                <a:tc>
                  <a:txBody>
                    <a:bodyPr/>
                    <a:lstStyle/>
                    <a:p>
                      <a:r>
                        <a:rPr lang="tr-TR" sz="2300" dirty="0"/>
                        <a:t>Risk (SD)</a:t>
                      </a:r>
                      <a:endParaRPr lang="en-US" sz="2300" dirty="0"/>
                    </a:p>
                  </a:txBody>
                  <a:tcPr marL="115104" marR="115104" marT="57552" marB="57552"/>
                </a:tc>
                <a:extLst>
                  <a:ext uri="{0D108BD9-81ED-4DB2-BD59-A6C34878D82A}">
                    <a16:rowId xmlns:a16="http://schemas.microsoft.com/office/drawing/2014/main" val="3598277852"/>
                  </a:ext>
                </a:extLst>
              </a:tr>
              <a:tr h="851771">
                <a:tc>
                  <a:txBody>
                    <a:bodyPr/>
                    <a:lstStyle/>
                    <a:p>
                      <a:r>
                        <a:rPr lang="tr-TR" sz="2300" dirty="0"/>
                        <a:t>T-</a:t>
                      </a:r>
                      <a:r>
                        <a:rPr lang="tr-TR" sz="2300" dirty="0" err="1"/>
                        <a:t>Bills</a:t>
                      </a:r>
                      <a:endParaRPr lang="en-US" sz="2300" dirty="0"/>
                    </a:p>
                  </a:txBody>
                  <a:tcPr marL="115104" marR="115104" marT="57552" marB="57552"/>
                </a:tc>
                <a:tc>
                  <a:txBody>
                    <a:bodyPr/>
                    <a:lstStyle/>
                    <a:p>
                      <a:r>
                        <a:rPr lang="tr-TR" sz="2300" dirty="0"/>
                        <a:t>3.38</a:t>
                      </a:r>
                      <a:endParaRPr lang="en-US" sz="2300" dirty="0"/>
                    </a:p>
                  </a:txBody>
                  <a:tcPr marL="115104" marR="115104" marT="57552" marB="57552"/>
                </a:tc>
                <a:tc>
                  <a:txBody>
                    <a:bodyPr/>
                    <a:lstStyle/>
                    <a:p>
                      <a:r>
                        <a:rPr lang="tr-TR" sz="2300" dirty="0"/>
                        <a:t>3.12</a:t>
                      </a:r>
                      <a:endParaRPr lang="en-US" sz="2300" dirty="0"/>
                    </a:p>
                  </a:txBody>
                  <a:tcPr marL="115104" marR="115104" marT="57552" marB="57552"/>
                </a:tc>
                <a:extLst>
                  <a:ext uri="{0D108BD9-81ED-4DB2-BD59-A6C34878D82A}">
                    <a16:rowId xmlns:a16="http://schemas.microsoft.com/office/drawing/2014/main" val="2711390477"/>
                  </a:ext>
                </a:extLst>
              </a:tr>
              <a:tr h="851771">
                <a:tc>
                  <a:txBody>
                    <a:bodyPr/>
                    <a:lstStyle/>
                    <a:p>
                      <a:r>
                        <a:rPr lang="tr-TR" sz="2300" err="1"/>
                        <a:t>Treasury</a:t>
                      </a:r>
                      <a:r>
                        <a:rPr lang="tr-TR" sz="2300"/>
                        <a:t> </a:t>
                      </a:r>
                      <a:r>
                        <a:rPr lang="tr-TR" sz="2300" err="1"/>
                        <a:t>Bonds</a:t>
                      </a:r>
                      <a:endParaRPr lang="en-US" sz="2300"/>
                    </a:p>
                  </a:txBody>
                  <a:tcPr marL="115104" marR="115104" marT="57552" marB="57552"/>
                </a:tc>
                <a:tc>
                  <a:txBody>
                    <a:bodyPr/>
                    <a:lstStyle/>
                    <a:p>
                      <a:r>
                        <a:rPr lang="tr-TR" sz="2300" dirty="0"/>
                        <a:t>5.83</a:t>
                      </a:r>
                      <a:endParaRPr lang="en-US" sz="2300" dirty="0"/>
                    </a:p>
                  </a:txBody>
                  <a:tcPr marL="115104" marR="115104" marT="57552" marB="57552"/>
                </a:tc>
                <a:tc>
                  <a:txBody>
                    <a:bodyPr/>
                    <a:lstStyle/>
                    <a:p>
                      <a:r>
                        <a:rPr lang="tr-TR" sz="2300" dirty="0"/>
                        <a:t>11.59</a:t>
                      </a:r>
                      <a:endParaRPr lang="en-US" sz="2300" dirty="0"/>
                    </a:p>
                  </a:txBody>
                  <a:tcPr marL="115104" marR="115104" marT="57552" marB="57552"/>
                </a:tc>
                <a:extLst>
                  <a:ext uri="{0D108BD9-81ED-4DB2-BD59-A6C34878D82A}">
                    <a16:rowId xmlns:a16="http://schemas.microsoft.com/office/drawing/2014/main" val="4035279397"/>
                  </a:ext>
                </a:extLst>
              </a:tr>
              <a:tr h="506459">
                <a:tc>
                  <a:txBody>
                    <a:bodyPr/>
                    <a:lstStyle/>
                    <a:p>
                      <a:r>
                        <a:rPr lang="tr-TR" sz="2300" dirty="0" err="1"/>
                        <a:t>Stocks</a:t>
                      </a:r>
                      <a:endParaRPr lang="en-US" sz="2300" dirty="0"/>
                    </a:p>
                  </a:txBody>
                  <a:tcPr marL="115104" marR="115104" marT="57552" marB="57552"/>
                </a:tc>
                <a:tc>
                  <a:txBody>
                    <a:bodyPr/>
                    <a:lstStyle/>
                    <a:p>
                      <a:r>
                        <a:rPr lang="tr-TR" sz="2300" dirty="0"/>
                        <a:t>11.72</a:t>
                      </a:r>
                      <a:endParaRPr lang="en-US" sz="2300" dirty="0"/>
                    </a:p>
                  </a:txBody>
                  <a:tcPr marL="115104" marR="115104" marT="57552" marB="57552"/>
                </a:tc>
                <a:tc>
                  <a:txBody>
                    <a:bodyPr/>
                    <a:lstStyle/>
                    <a:p>
                      <a:r>
                        <a:rPr lang="tr-TR" sz="2300" dirty="0"/>
                        <a:t>20.05</a:t>
                      </a:r>
                      <a:endParaRPr lang="en-US" sz="2300" dirty="0"/>
                    </a:p>
                  </a:txBody>
                  <a:tcPr marL="115104" marR="115104" marT="57552" marB="57552"/>
                </a:tc>
                <a:extLst>
                  <a:ext uri="{0D108BD9-81ED-4DB2-BD59-A6C34878D82A}">
                    <a16:rowId xmlns:a16="http://schemas.microsoft.com/office/drawing/2014/main" val="2753707480"/>
                  </a:ext>
                </a:extLst>
              </a:tr>
            </a:tbl>
          </a:graphicData>
        </a:graphic>
      </p:graphicFrame>
      <p:sp>
        <p:nvSpPr>
          <p:cNvPr id="5" name="Metin kutusu 4">
            <a:extLst>
              <a:ext uri="{FF2B5EF4-FFF2-40B4-BE49-F238E27FC236}">
                <a16:creationId xmlns:a16="http://schemas.microsoft.com/office/drawing/2014/main" id="{D300C216-1A4E-F724-3A4A-2561FBB05AD5}"/>
              </a:ext>
            </a:extLst>
          </p:cNvPr>
          <p:cNvSpPr txBox="1"/>
          <p:nvPr/>
        </p:nvSpPr>
        <p:spPr>
          <a:xfrm>
            <a:off x="6582777" y="1601276"/>
            <a:ext cx="4405746" cy="646331"/>
          </a:xfrm>
          <a:prstGeom prst="rect">
            <a:avLst/>
          </a:prstGeom>
          <a:noFill/>
        </p:spPr>
        <p:txBody>
          <a:bodyPr wrap="square" rtlCol="0">
            <a:spAutoFit/>
          </a:bodyPr>
          <a:lstStyle/>
          <a:p>
            <a:r>
              <a:rPr lang="tr-TR" dirty="0"/>
              <a:t>Risk </a:t>
            </a:r>
            <a:r>
              <a:rPr lang="tr-TR" dirty="0" err="1"/>
              <a:t>and</a:t>
            </a:r>
            <a:r>
              <a:rPr lang="tr-TR" dirty="0"/>
              <a:t> </a:t>
            </a:r>
            <a:r>
              <a:rPr lang="tr-TR" dirty="0" err="1"/>
              <a:t>returns</a:t>
            </a:r>
            <a:r>
              <a:rPr lang="tr-TR" dirty="0"/>
              <a:t> of </a:t>
            </a:r>
            <a:r>
              <a:rPr lang="tr-TR" dirty="0" err="1"/>
              <a:t>investments</a:t>
            </a:r>
            <a:r>
              <a:rPr lang="tr-TR" dirty="0"/>
              <a:t> in </a:t>
            </a:r>
            <a:r>
              <a:rPr lang="tr-TR" dirty="0" err="1"/>
              <a:t>The</a:t>
            </a:r>
            <a:r>
              <a:rPr lang="tr-TR" dirty="0"/>
              <a:t> U.S. </a:t>
            </a:r>
            <a:r>
              <a:rPr lang="tr-TR" dirty="0" err="1"/>
              <a:t>Between</a:t>
            </a:r>
            <a:r>
              <a:rPr lang="tr-TR" dirty="0"/>
              <a:t> 1927-2018 (</a:t>
            </a:r>
            <a:r>
              <a:rPr lang="tr-TR" dirty="0" err="1"/>
              <a:t>Average</a:t>
            </a:r>
            <a:r>
              <a:rPr lang="tr-TR" dirty="0"/>
              <a:t>)</a:t>
            </a:r>
            <a:endParaRPr lang="en-US" dirty="0"/>
          </a:p>
        </p:txBody>
      </p:sp>
      <p:sp>
        <p:nvSpPr>
          <p:cNvPr id="8" name="Metin kutusu 7">
            <a:extLst>
              <a:ext uri="{FF2B5EF4-FFF2-40B4-BE49-F238E27FC236}">
                <a16:creationId xmlns:a16="http://schemas.microsoft.com/office/drawing/2014/main" id="{AC7A7410-026D-D58E-B7A9-8844CCC5687B}"/>
              </a:ext>
            </a:extLst>
          </p:cNvPr>
          <p:cNvSpPr txBox="1"/>
          <p:nvPr/>
        </p:nvSpPr>
        <p:spPr>
          <a:xfrm>
            <a:off x="1274733" y="2251992"/>
            <a:ext cx="4721218" cy="646331"/>
          </a:xfrm>
          <a:prstGeom prst="rect">
            <a:avLst/>
          </a:prstGeom>
          <a:noFill/>
        </p:spPr>
        <p:txBody>
          <a:bodyPr wrap="square" rtlCol="0">
            <a:spAutoFit/>
          </a:bodyPr>
          <a:lstStyle/>
          <a:p>
            <a:r>
              <a:rPr lang="tr-TR" dirty="0"/>
              <a:t>Risk </a:t>
            </a:r>
            <a:r>
              <a:rPr lang="tr-TR" dirty="0" err="1"/>
              <a:t>and</a:t>
            </a:r>
            <a:r>
              <a:rPr lang="tr-TR" dirty="0"/>
              <a:t> </a:t>
            </a:r>
            <a:r>
              <a:rPr lang="tr-TR" dirty="0" err="1"/>
              <a:t>returns</a:t>
            </a:r>
            <a:r>
              <a:rPr lang="tr-TR" dirty="0"/>
              <a:t> of </a:t>
            </a:r>
            <a:r>
              <a:rPr lang="tr-TR" dirty="0" err="1"/>
              <a:t>selected</a:t>
            </a:r>
            <a:r>
              <a:rPr lang="tr-TR" dirty="0"/>
              <a:t> </a:t>
            </a:r>
            <a:r>
              <a:rPr lang="tr-TR" dirty="0" err="1"/>
              <a:t>investments</a:t>
            </a:r>
            <a:r>
              <a:rPr lang="tr-TR" dirty="0"/>
              <a:t> in </a:t>
            </a:r>
            <a:r>
              <a:rPr lang="tr-TR" dirty="0" err="1"/>
              <a:t>the</a:t>
            </a:r>
            <a:r>
              <a:rPr lang="tr-TR" dirty="0"/>
              <a:t> World </a:t>
            </a:r>
            <a:r>
              <a:rPr lang="tr-TR" dirty="0" err="1"/>
              <a:t>between</a:t>
            </a:r>
            <a:r>
              <a:rPr lang="tr-TR" dirty="0"/>
              <a:t> 1990-2020</a:t>
            </a:r>
            <a:endParaRPr lang="en-US" dirty="0"/>
          </a:p>
        </p:txBody>
      </p:sp>
    </p:spTree>
    <p:extLst>
      <p:ext uri="{BB962C8B-B14F-4D97-AF65-F5344CB8AC3E}">
        <p14:creationId xmlns:p14="http://schemas.microsoft.com/office/powerpoint/2010/main" val="25176241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8">
            <a:extLst>
              <a:ext uri="{FF2B5EF4-FFF2-40B4-BE49-F238E27FC236}">
                <a16:creationId xmlns:a16="http://schemas.microsoft.com/office/drawing/2014/main" id="{06E6C0C3-A448-4D8B-86C7-3C83B7E4A6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3F9F0F6B-93B9-9457-E9AC-AD4C3273C3AF}"/>
              </a:ext>
            </a:extLst>
          </p:cNvPr>
          <p:cNvSpPr>
            <a:spLocks noGrp="1"/>
          </p:cNvSpPr>
          <p:nvPr>
            <p:ph type="title"/>
          </p:nvPr>
        </p:nvSpPr>
        <p:spPr>
          <a:xfrm>
            <a:off x="1353190" y="936568"/>
            <a:ext cx="4590410" cy="4564822"/>
          </a:xfrm>
        </p:spPr>
        <p:txBody>
          <a:bodyPr anchor="t">
            <a:normAutofit/>
          </a:bodyPr>
          <a:lstStyle/>
          <a:p>
            <a:r>
              <a:rPr lang="tr-TR"/>
              <a:t>Types of ınvestors accordıng to rısk behavıor</a:t>
            </a:r>
            <a:endParaRPr lang="en-US" dirty="0"/>
          </a:p>
        </p:txBody>
      </p:sp>
      <p:sp>
        <p:nvSpPr>
          <p:cNvPr id="16" name="Rectangle 10">
            <a:extLst>
              <a:ext uri="{FF2B5EF4-FFF2-40B4-BE49-F238E27FC236}">
                <a16:creationId xmlns:a16="http://schemas.microsoft.com/office/drawing/2014/main" id="{EF1326A3-CBDD-4503-8C40-806B4ABF4F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8741"/>
            <a:ext cx="12192000" cy="449256"/>
          </a:xfrm>
          <a:prstGeom prst="rect">
            <a:avLst/>
          </a:prstGeom>
          <a:gradFill>
            <a:gsLst>
              <a:gs pos="14000">
                <a:schemeClr val="accent4">
                  <a:alpha val="28000"/>
                </a:schemeClr>
              </a:gs>
              <a:gs pos="100000">
                <a:schemeClr val="accent5">
                  <a:alpha val="85000"/>
                </a:schemeClr>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2">
            <a:extLst>
              <a:ext uri="{FF2B5EF4-FFF2-40B4-BE49-F238E27FC236}">
                <a16:creationId xmlns:a16="http://schemas.microsoft.com/office/drawing/2014/main" id="{5910698D-E436-464E-9DE4-F9FB349FD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8316"/>
            <a:ext cx="8153398" cy="449684"/>
          </a:xfrm>
          <a:prstGeom prst="rect">
            <a:avLst/>
          </a:prstGeom>
          <a:gradFill>
            <a:gsLst>
              <a:gs pos="9000">
                <a:schemeClr val="accent2">
                  <a:lumMod val="60000"/>
                  <a:lumOff val="40000"/>
                  <a:alpha val="68000"/>
                </a:schemeClr>
              </a:gs>
              <a:gs pos="99000">
                <a:schemeClr val="accent2"/>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8" name="İçerik Yer Tutucusu 2">
            <a:extLst>
              <a:ext uri="{FF2B5EF4-FFF2-40B4-BE49-F238E27FC236}">
                <a16:creationId xmlns:a16="http://schemas.microsoft.com/office/drawing/2014/main" id="{C4DE38A9-B228-B688-DF3E-AA300CC0A400}"/>
              </a:ext>
            </a:extLst>
          </p:cNvPr>
          <p:cNvGraphicFramePr>
            <a:graphicFrameLocks noGrp="1"/>
          </p:cNvGraphicFramePr>
          <p:nvPr>
            <p:ph idx="1"/>
            <p:extLst>
              <p:ext uri="{D42A27DB-BD31-4B8C-83A1-F6EECF244321}">
                <p14:modId xmlns:p14="http://schemas.microsoft.com/office/powerpoint/2010/main" val="3630674931"/>
              </p:ext>
            </p:extLst>
          </p:nvPr>
        </p:nvGraphicFramePr>
        <p:xfrm>
          <a:off x="6096001" y="457200"/>
          <a:ext cx="5623796" cy="56387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47289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5DE4BB64-552E-4E54-BEE1-DF9E7E4807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D7A46298-E143-FC47-AE71-0C74EDBB44FC}"/>
              </a:ext>
            </a:extLst>
          </p:cNvPr>
          <p:cNvSpPr>
            <a:spLocks noGrp="1"/>
          </p:cNvSpPr>
          <p:nvPr>
            <p:ph type="title"/>
          </p:nvPr>
        </p:nvSpPr>
        <p:spPr>
          <a:xfrm>
            <a:off x="1371600" y="1028700"/>
            <a:ext cx="4432151" cy="4843464"/>
          </a:xfrm>
        </p:spPr>
        <p:txBody>
          <a:bodyPr>
            <a:normAutofit/>
          </a:bodyPr>
          <a:lstStyle/>
          <a:p>
            <a:r>
              <a:rPr lang="tr-TR" sz="3100"/>
              <a:t>The measurements of return</a:t>
            </a:r>
            <a:endParaRPr lang="en-US" sz="3100"/>
          </a:p>
        </p:txBody>
      </p:sp>
      <p:sp>
        <p:nvSpPr>
          <p:cNvPr id="3" name="İçerik Yer Tutucusu 2">
            <a:extLst>
              <a:ext uri="{FF2B5EF4-FFF2-40B4-BE49-F238E27FC236}">
                <a16:creationId xmlns:a16="http://schemas.microsoft.com/office/drawing/2014/main" id="{B16AB5A0-F621-72C9-A25E-8904B54845B8}"/>
              </a:ext>
            </a:extLst>
          </p:cNvPr>
          <p:cNvSpPr>
            <a:spLocks noGrp="1"/>
          </p:cNvSpPr>
          <p:nvPr>
            <p:ph idx="1"/>
          </p:nvPr>
        </p:nvSpPr>
        <p:spPr>
          <a:xfrm>
            <a:off x="6388249" y="1028700"/>
            <a:ext cx="4432151" cy="4786314"/>
          </a:xfrm>
        </p:spPr>
        <p:txBody>
          <a:bodyPr>
            <a:normAutofit/>
          </a:bodyPr>
          <a:lstStyle/>
          <a:p>
            <a:r>
              <a:rPr lang="tr-TR" sz="1800"/>
              <a:t>Holding period return (HPR)</a:t>
            </a:r>
          </a:p>
          <a:p>
            <a:r>
              <a:rPr lang="tr-TR" sz="1800"/>
              <a:t>Arithmetic mean return</a:t>
            </a:r>
          </a:p>
          <a:p>
            <a:r>
              <a:rPr lang="tr-TR" sz="1800"/>
              <a:t>Geometric mean return</a:t>
            </a:r>
          </a:p>
          <a:p>
            <a:r>
              <a:rPr lang="tr-TR" sz="1800"/>
              <a:t>Nominal Return</a:t>
            </a:r>
          </a:p>
          <a:p>
            <a:r>
              <a:rPr lang="tr-TR" sz="1800"/>
              <a:t>Real Return</a:t>
            </a:r>
          </a:p>
          <a:p>
            <a:r>
              <a:rPr lang="tr-TR" sz="1800"/>
              <a:t>Expected Return</a:t>
            </a:r>
          </a:p>
          <a:p>
            <a:endParaRPr lang="en-US" sz="1800"/>
          </a:p>
        </p:txBody>
      </p:sp>
      <p:sp>
        <p:nvSpPr>
          <p:cNvPr id="23" name="Rectangle 22">
            <a:extLst>
              <a:ext uri="{FF2B5EF4-FFF2-40B4-BE49-F238E27FC236}">
                <a16:creationId xmlns:a16="http://schemas.microsoft.com/office/drawing/2014/main" id="{0AC71E46-E2E1-4E45-A872-06D90B5F3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373"/>
            <a:ext cx="12191999" cy="457198"/>
          </a:xfrm>
          <a:prstGeom prst="rect">
            <a:avLst/>
          </a:prstGeom>
          <a:gradFill>
            <a:gsLst>
              <a:gs pos="0">
                <a:schemeClr val="accent6">
                  <a:lumMod val="75000"/>
                  <a:alpha val="61000"/>
                </a:schemeClr>
              </a:gs>
              <a:gs pos="50000">
                <a:schemeClr val="accent5">
                  <a:alpha val="85000"/>
                </a:scheme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29A2FC3-465C-4FF6-865B-E7357D277F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373"/>
            <a:ext cx="8153398" cy="457199"/>
          </a:xfrm>
          <a:prstGeom prst="rect">
            <a:avLst/>
          </a:prstGeom>
          <a:gradFill>
            <a:gsLst>
              <a:gs pos="0">
                <a:schemeClr val="accent5">
                  <a:alpha val="0"/>
                </a:schemeClr>
              </a:gs>
              <a:gs pos="74000">
                <a:schemeClr val="accent2">
                  <a:alpha val="48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376121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7">
            <a:extLst>
              <a:ext uri="{FF2B5EF4-FFF2-40B4-BE49-F238E27FC236}">
                <a16:creationId xmlns:a16="http://schemas.microsoft.com/office/drawing/2014/main" id="{0700C571-846B-4306-AEF1-A2DF61F024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7F70A60A-9E9B-8DA7-BB1F-01B0A3EBE65C}"/>
              </a:ext>
            </a:extLst>
          </p:cNvPr>
          <p:cNvSpPr>
            <a:spLocks noGrp="1"/>
          </p:cNvSpPr>
          <p:nvPr>
            <p:ph type="title"/>
          </p:nvPr>
        </p:nvSpPr>
        <p:spPr>
          <a:xfrm>
            <a:off x="1371601" y="920008"/>
            <a:ext cx="5168980" cy="4852141"/>
          </a:xfrm>
        </p:spPr>
        <p:txBody>
          <a:bodyPr anchor="t">
            <a:normAutofit/>
          </a:bodyPr>
          <a:lstStyle/>
          <a:p>
            <a:r>
              <a:rPr lang="tr-TR" sz="4000" dirty="0" err="1"/>
              <a:t>Holdıng</a:t>
            </a:r>
            <a:r>
              <a:rPr lang="tr-TR" sz="4000" dirty="0"/>
              <a:t> </a:t>
            </a:r>
            <a:r>
              <a:rPr lang="tr-TR" sz="4000" dirty="0" err="1"/>
              <a:t>perıod</a:t>
            </a:r>
            <a:r>
              <a:rPr lang="tr-TR" sz="4000" dirty="0"/>
              <a:t> </a:t>
            </a:r>
            <a:r>
              <a:rPr lang="tr-TR" sz="4000" dirty="0" err="1"/>
              <a:t>return</a:t>
            </a:r>
            <a:endParaRPr lang="en-US" sz="4000" dirty="0"/>
          </a:p>
        </p:txBody>
      </p:sp>
      <mc:AlternateContent xmlns:mc="http://schemas.openxmlformats.org/markup-compatibility/2006" xmlns:a14="http://schemas.microsoft.com/office/drawing/2010/main">
        <mc:Choice Requires="a14">
          <p:sp>
            <p:nvSpPr>
              <p:cNvPr id="3" name="İçerik Yer Tutucusu 2">
                <a:extLst>
                  <a:ext uri="{FF2B5EF4-FFF2-40B4-BE49-F238E27FC236}">
                    <a16:creationId xmlns:a16="http://schemas.microsoft.com/office/drawing/2014/main" id="{A7B9FA05-4B5B-7AA3-7097-3ED70C07E42D}"/>
                  </a:ext>
                </a:extLst>
              </p:cNvPr>
              <p:cNvSpPr>
                <a:spLocks noGrp="1"/>
              </p:cNvSpPr>
              <p:nvPr>
                <p:ph idx="1"/>
              </p:nvPr>
            </p:nvSpPr>
            <p:spPr>
              <a:xfrm>
                <a:off x="7029814" y="949827"/>
                <a:ext cx="3790585" cy="4765174"/>
              </a:xfrm>
            </p:spPr>
            <p:txBody>
              <a:bodyPr>
                <a:normAutofit/>
              </a:bodyPr>
              <a:lstStyle/>
              <a:p>
                <a:r>
                  <a:rPr lang="en-US" sz="1800" dirty="0"/>
                  <a:t>Holding period return (HPR) is simply the percentage increase</a:t>
                </a:r>
                <a:r>
                  <a:rPr lang="tr-TR" sz="1800" dirty="0"/>
                  <a:t>/</a:t>
                </a:r>
                <a:r>
                  <a:rPr lang="tr-TR" sz="1800" dirty="0" err="1"/>
                  <a:t>decrease</a:t>
                </a:r>
                <a:r>
                  <a:rPr lang="en-US" sz="1800" dirty="0"/>
                  <a:t> in the value of an</a:t>
                </a:r>
                <a:r>
                  <a:rPr lang="tr-TR" sz="1800" dirty="0"/>
                  <a:t> </a:t>
                </a:r>
                <a:r>
                  <a:rPr lang="en-US" sz="1800" dirty="0"/>
                  <a:t>investment over a </a:t>
                </a:r>
                <a:r>
                  <a:rPr lang="tr-TR" sz="1800" dirty="0" err="1"/>
                  <a:t>specific</a:t>
                </a:r>
                <a:r>
                  <a:rPr lang="tr-TR" sz="1800" dirty="0"/>
                  <a:t> time </a:t>
                </a:r>
                <a:r>
                  <a:rPr lang="tr-TR" sz="1800" dirty="0" err="1"/>
                  <a:t>period</a:t>
                </a:r>
                <a:r>
                  <a:rPr lang="tr-TR" sz="1800" dirty="0"/>
                  <a:t>. </a:t>
                </a:r>
              </a:p>
              <a:p>
                <a:r>
                  <a:rPr lang="tr-TR" sz="1800" b="0" dirty="0"/>
                  <a:t>H</a:t>
                </a:r>
                <a:r>
                  <a:rPr lang="tr-TR" sz="1800" dirty="0"/>
                  <a:t>PR=</a:t>
                </a:r>
                <a:r>
                  <a:rPr lang="tr-TR" sz="1800" b="0" dirty="0"/>
                  <a:t> </a:t>
                </a:r>
                <a14:m>
                  <m:oMath xmlns:m="http://schemas.openxmlformats.org/officeDocument/2006/math">
                    <m:f>
                      <m:fPr>
                        <m:ctrlPr>
                          <a:rPr lang="tr-TR" sz="1800" i="1">
                            <a:latin typeface="Cambria Math" panose="02040503050406030204" pitchFamily="18" charset="0"/>
                          </a:rPr>
                        </m:ctrlPr>
                      </m:fPr>
                      <m:num>
                        <m:r>
                          <a:rPr lang="tr-TR" sz="1800">
                            <a:latin typeface="Cambria Math" panose="02040503050406030204" pitchFamily="18" charset="0"/>
                          </a:rPr>
                          <m:t>𝑃</m:t>
                        </m:r>
                        <m:r>
                          <a:rPr lang="tr-TR" sz="1800" baseline="-25000">
                            <a:latin typeface="Cambria Math" panose="02040503050406030204" pitchFamily="18" charset="0"/>
                          </a:rPr>
                          <m:t>𝑡</m:t>
                        </m:r>
                        <m:r>
                          <a:rPr lang="tr-TR" sz="1800">
                            <a:latin typeface="Cambria Math" panose="02040503050406030204" pitchFamily="18" charset="0"/>
                          </a:rPr>
                          <m:t>+</m:t>
                        </m:r>
                        <m:r>
                          <a:rPr lang="tr-TR" sz="1800">
                            <a:latin typeface="Cambria Math" panose="02040503050406030204" pitchFamily="18" charset="0"/>
                          </a:rPr>
                          <m:t>𝐷𝑖𝑣𝑡</m:t>
                        </m:r>
                      </m:num>
                      <m:den>
                        <m:r>
                          <a:rPr lang="tr-TR" sz="1800">
                            <a:latin typeface="Cambria Math" panose="02040503050406030204" pitchFamily="18" charset="0"/>
                          </a:rPr>
                          <m:t>𝑃</m:t>
                        </m:r>
                        <m:r>
                          <a:rPr lang="tr-TR" sz="1800" baseline="-25000">
                            <a:latin typeface="Cambria Math" panose="02040503050406030204" pitchFamily="18" charset="0"/>
                          </a:rPr>
                          <m:t>0</m:t>
                        </m:r>
                      </m:den>
                    </m:f>
                  </m:oMath>
                </a14:m>
                <a:r>
                  <a:rPr lang="tr-TR" sz="1800" i="1" dirty="0"/>
                  <a:t>-1</a:t>
                </a:r>
              </a:p>
              <a:p>
                <a:r>
                  <a:rPr lang="tr-TR" sz="1800" dirty="0" err="1"/>
                  <a:t>Where</a:t>
                </a:r>
                <a:r>
                  <a:rPr lang="tr-TR" sz="1800" dirty="0"/>
                  <a:t>;</a:t>
                </a:r>
              </a:p>
              <a:p>
                <a:r>
                  <a:rPr lang="tr-TR" sz="1800" i="1" dirty="0" err="1"/>
                  <a:t>P</a:t>
                </a:r>
                <a:r>
                  <a:rPr lang="tr-TR" sz="1800" i="1" baseline="-25000" dirty="0" err="1"/>
                  <a:t>t</a:t>
                </a:r>
                <a:r>
                  <a:rPr lang="tr-TR" sz="1800" dirty="0"/>
                  <a:t>: </a:t>
                </a:r>
                <a:r>
                  <a:rPr lang="tr-TR" sz="1800" dirty="0" err="1"/>
                  <a:t>end</a:t>
                </a:r>
                <a:r>
                  <a:rPr lang="tr-TR" sz="1800" dirty="0"/>
                  <a:t> of </a:t>
                </a:r>
                <a:r>
                  <a:rPr lang="tr-TR" sz="1800" dirty="0" err="1"/>
                  <a:t>period</a:t>
                </a:r>
                <a:r>
                  <a:rPr lang="tr-TR" sz="1800" dirty="0"/>
                  <a:t> </a:t>
                </a:r>
                <a:r>
                  <a:rPr lang="tr-TR" sz="1800" dirty="0" err="1"/>
                  <a:t>value</a:t>
                </a:r>
                <a:endParaRPr lang="tr-TR" sz="1800" dirty="0"/>
              </a:p>
              <a:p>
                <a:r>
                  <a:rPr lang="tr-TR" sz="1800" i="1" dirty="0"/>
                  <a:t>P</a:t>
                </a:r>
                <a:r>
                  <a:rPr lang="tr-TR" sz="1800" i="1" baseline="-25000" dirty="0"/>
                  <a:t>0</a:t>
                </a:r>
                <a:r>
                  <a:rPr lang="tr-TR" sz="1800" dirty="0"/>
                  <a:t>: </a:t>
                </a:r>
                <a:r>
                  <a:rPr lang="tr-TR" sz="1800" dirty="0" err="1"/>
                  <a:t>beginning</a:t>
                </a:r>
                <a:r>
                  <a:rPr lang="tr-TR" sz="1800" dirty="0"/>
                  <a:t> of </a:t>
                </a:r>
                <a:r>
                  <a:rPr lang="tr-TR" sz="1800" dirty="0" err="1"/>
                  <a:t>period</a:t>
                </a:r>
                <a:r>
                  <a:rPr lang="tr-TR" sz="1800" dirty="0"/>
                  <a:t> </a:t>
                </a:r>
                <a:r>
                  <a:rPr lang="tr-TR" sz="1800" dirty="0" err="1"/>
                  <a:t>value</a:t>
                </a:r>
                <a:endParaRPr lang="tr-TR" sz="1800" dirty="0"/>
              </a:p>
              <a:p>
                <a:r>
                  <a:rPr lang="tr-TR" sz="1800" i="1" dirty="0" err="1"/>
                  <a:t>Div</a:t>
                </a:r>
                <a:r>
                  <a:rPr lang="tr-TR" sz="1800" i="1" baseline="-25000" dirty="0" err="1"/>
                  <a:t>t</a:t>
                </a:r>
                <a:r>
                  <a:rPr lang="tr-TR" sz="1800" dirty="0"/>
                  <a:t>= </a:t>
                </a:r>
                <a:r>
                  <a:rPr lang="tr-TR" sz="1800" dirty="0" err="1"/>
                  <a:t>Dividends</a:t>
                </a:r>
                <a:r>
                  <a:rPr lang="tr-TR" sz="1800" dirty="0"/>
                  <a:t> </a:t>
                </a:r>
                <a:r>
                  <a:rPr lang="tr-TR" sz="1800" dirty="0" err="1"/>
                  <a:t>paid</a:t>
                </a:r>
                <a:r>
                  <a:rPr lang="tr-TR" sz="1800" dirty="0"/>
                  <a:t> </a:t>
                </a:r>
                <a:r>
                  <a:rPr lang="tr-TR" sz="1800" dirty="0" err="1"/>
                  <a:t>over</a:t>
                </a:r>
                <a:r>
                  <a:rPr lang="tr-TR" sz="1800" dirty="0"/>
                  <a:t> </a:t>
                </a:r>
                <a:r>
                  <a:rPr lang="tr-TR" sz="1800" dirty="0" err="1"/>
                  <a:t>the</a:t>
                </a:r>
                <a:r>
                  <a:rPr lang="tr-TR" sz="1800" dirty="0"/>
                  <a:t> </a:t>
                </a:r>
                <a:r>
                  <a:rPr lang="tr-TR" sz="1800" dirty="0" err="1"/>
                  <a:t>period</a:t>
                </a:r>
                <a:endParaRPr lang="tr-TR" sz="1800" dirty="0"/>
              </a:p>
            </p:txBody>
          </p:sp>
        </mc:Choice>
        <mc:Fallback xmlns="">
          <p:sp>
            <p:nvSpPr>
              <p:cNvPr id="3" name="İçerik Yer Tutucusu 2">
                <a:extLst>
                  <a:ext uri="{FF2B5EF4-FFF2-40B4-BE49-F238E27FC236}">
                    <a16:creationId xmlns:a16="http://schemas.microsoft.com/office/drawing/2014/main" id="{A7B9FA05-4B5B-7AA3-7097-3ED70C07E42D}"/>
                  </a:ext>
                </a:extLst>
              </p:cNvPr>
              <p:cNvSpPr>
                <a:spLocks noGrp="1" noRot="1" noChangeAspect="1" noMove="1" noResize="1" noEditPoints="1" noAdjustHandles="1" noChangeArrowheads="1" noChangeShapeType="1" noTextEdit="1"/>
              </p:cNvSpPr>
              <p:nvPr>
                <p:ph idx="1"/>
              </p:nvPr>
            </p:nvSpPr>
            <p:spPr>
              <a:xfrm>
                <a:off x="7029814" y="949827"/>
                <a:ext cx="3790585" cy="4765174"/>
              </a:xfrm>
              <a:blipFill>
                <a:blip r:embed="rId2"/>
                <a:stretch>
                  <a:fillRect l="-3376" t="-895" r="-4662"/>
                </a:stretch>
              </a:blipFill>
            </p:spPr>
            <p:txBody>
              <a:bodyPr/>
              <a:lstStyle/>
              <a:p>
                <a:r>
                  <a:rPr lang="en-US">
                    <a:noFill/>
                  </a:rPr>
                  <a:t> </a:t>
                </a:r>
              </a:p>
            </p:txBody>
          </p:sp>
        </mc:Fallback>
      </mc:AlternateContent>
      <p:sp>
        <p:nvSpPr>
          <p:cNvPr id="19" name="Rectangle 9">
            <a:extLst>
              <a:ext uri="{FF2B5EF4-FFF2-40B4-BE49-F238E27FC236}">
                <a16:creationId xmlns:a16="http://schemas.microsoft.com/office/drawing/2014/main" id="{996D093C-29FB-4E3D-9DBB-F237109575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373"/>
            <a:ext cx="12191999" cy="457198"/>
          </a:xfrm>
          <a:prstGeom prst="rect">
            <a:avLst/>
          </a:prstGeom>
          <a:gradFill>
            <a:gsLst>
              <a:gs pos="0">
                <a:schemeClr val="accent6">
                  <a:lumMod val="75000"/>
                  <a:alpha val="63000"/>
                </a:schemeClr>
              </a:gs>
              <a:gs pos="32000">
                <a:schemeClr val="accent5">
                  <a:alpha val="72000"/>
                </a:scheme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1">
            <a:extLst>
              <a:ext uri="{FF2B5EF4-FFF2-40B4-BE49-F238E27FC236}">
                <a16:creationId xmlns:a16="http://schemas.microsoft.com/office/drawing/2014/main" id="{A5F13265-BEA0-4856-9FFF-9156F3F52C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373"/>
            <a:ext cx="8153398" cy="457199"/>
          </a:xfrm>
          <a:prstGeom prst="rect">
            <a:avLst/>
          </a:prstGeom>
          <a:gradFill>
            <a:gsLst>
              <a:gs pos="0">
                <a:schemeClr val="accent6">
                  <a:lumMod val="75000"/>
                  <a:alpha val="30000"/>
                </a:schemeClr>
              </a:gs>
              <a:gs pos="71000">
                <a:schemeClr val="accent2">
                  <a:alpha val="61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875428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CF4AE487-6661-5403-F787-9CB1908E9290}"/>
              </a:ext>
            </a:extLst>
          </p:cNvPr>
          <p:cNvSpPr>
            <a:spLocks noGrp="1"/>
          </p:cNvSpPr>
          <p:nvPr>
            <p:ph type="title"/>
          </p:nvPr>
        </p:nvSpPr>
        <p:spPr>
          <a:xfrm>
            <a:off x="1371600" y="457200"/>
            <a:ext cx="5268036" cy="2140145"/>
          </a:xfrm>
        </p:spPr>
        <p:txBody>
          <a:bodyPr anchor="b">
            <a:normAutofit/>
          </a:bodyPr>
          <a:lstStyle/>
          <a:p>
            <a:r>
              <a:rPr lang="tr-TR"/>
              <a:t>example</a:t>
            </a:r>
            <a:endParaRPr lang="en-US"/>
          </a:p>
        </p:txBody>
      </p:sp>
      <p:sp>
        <p:nvSpPr>
          <p:cNvPr id="3" name="İçerik Yer Tutucusu 2">
            <a:extLst>
              <a:ext uri="{FF2B5EF4-FFF2-40B4-BE49-F238E27FC236}">
                <a16:creationId xmlns:a16="http://schemas.microsoft.com/office/drawing/2014/main" id="{07D4C67E-3929-49A3-4BDA-BCBFDB52A1FD}"/>
              </a:ext>
            </a:extLst>
          </p:cNvPr>
          <p:cNvSpPr>
            <a:spLocks noGrp="1"/>
          </p:cNvSpPr>
          <p:nvPr>
            <p:ph idx="1"/>
          </p:nvPr>
        </p:nvSpPr>
        <p:spPr>
          <a:xfrm>
            <a:off x="1371599" y="3054545"/>
            <a:ext cx="5268037" cy="2567508"/>
          </a:xfrm>
        </p:spPr>
        <p:txBody>
          <a:bodyPr anchor="t">
            <a:normAutofit/>
          </a:bodyPr>
          <a:lstStyle/>
          <a:p>
            <a:r>
              <a:rPr lang="en-US" sz="1600" dirty="0"/>
              <a:t>An investor purchased shares of Ford Otosan stock at a price of 896 TL on October 1, 2024. The company paid a dividend of 12.80 TL on November 22, 2024. On December 2, the investor sold his shares for 976 TL. What is the holding period return (HPR) percentage for this investment during the specified period?</a:t>
            </a:r>
          </a:p>
        </p:txBody>
      </p:sp>
      <p:pic>
        <p:nvPicPr>
          <p:cNvPr id="5" name="Picture 4" descr="Mavi dijital ekranda üst üste yerleştirilmiş grafikler ve çizimler">
            <a:extLst>
              <a:ext uri="{FF2B5EF4-FFF2-40B4-BE49-F238E27FC236}">
                <a16:creationId xmlns:a16="http://schemas.microsoft.com/office/drawing/2014/main" id="{326500BE-9EB3-91F6-49BA-2AE24E51FD60}"/>
              </a:ext>
            </a:extLst>
          </p:cNvPr>
          <p:cNvPicPr>
            <a:picLocks noChangeAspect="1"/>
          </p:cNvPicPr>
          <p:nvPr/>
        </p:nvPicPr>
        <p:blipFill>
          <a:blip r:embed="rId2"/>
          <a:srcRect l="11088" r="13910" b="-3"/>
          <a:stretch/>
        </p:blipFill>
        <p:spPr>
          <a:xfrm>
            <a:off x="7047513" y="975645"/>
            <a:ext cx="4443447" cy="4443447"/>
          </a:xfrm>
          <a:custGeom>
            <a:avLst/>
            <a:gdLst/>
            <a:ahLst/>
            <a:cxnLst/>
            <a:rect l="l" t="t" r="r" b="b"/>
            <a:pathLst>
              <a:path w="4694238" h="4694238">
                <a:moveTo>
                  <a:pt x="2347119" y="0"/>
                </a:moveTo>
                <a:cubicBezTo>
                  <a:pt x="3643397" y="0"/>
                  <a:pt x="4694238" y="1050841"/>
                  <a:pt x="4694238" y="2347119"/>
                </a:cubicBezTo>
                <a:cubicBezTo>
                  <a:pt x="4694238" y="3643397"/>
                  <a:pt x="3643397" y="4694238"/>
                  <a:pt x="2347119" y="4694238"/>
                </a:cubicBezTo>
                <a:cubicBezTo>
                  <a:pt x="1050841" y="4694238"/>
                  <a:pt x="0" y="3643397"/>
                  <a:pt x="0" y="2347119"/>
                </a:cubicBezTo>
                <a:cubicBezTo>
                  <a:pt x="0" y="1050841"/>
                  <a:pt x="1050841" y="0"/>
                  <a:pt x="2347119" y="0"/>
                </a:cubicBezTo>
                <a:close/>
              </a:path>
            </a:pathLst>
          </a:custGeom>
        </p:spPr>
      </p:pic>
      <p:sp>
        <p:nvSpPr>
          <p:cNvPr id="20" name="Rectangle 19">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9000">
                <a:schemeClr val="accent2">
                  <a:lumMod val="60000"/>
                  <a:lumOff val="40000"/>
                  <a:alpha val="70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29942802"/>
      </p:ext>
    </p:extLst>
  </p:cSld>
  <p:clrMapOvr>
    <a:masterClrMapping/>
  </p:clrMapOvr>
</p:sld>
</file>

<file path=ppt/theme/theme1.xml><?xml version="1.0" encoding="utf-8"?>
<a:theme xmlns:a="http://schemas.openxmlformats.org/drawingml/2006/main" name="GradientRiseVTI">
  <a:themeElements>
    <a:clrScheme name="AnalogousFromLightSeedRightStep">
      <a:dk1>
        <a:srgbClr val="000000"/>
      </a:dk1>
      <a:lt1>
        <a:srgbClr val="FFFFFF"/>
      </a:lt1>
      <a:dk2>
        <a:srgbClr val="412C24"/>
      </a:dk2>
      <a:lt2>
        <a:srgbClr val="E2E6E8"/>
      </a:lt2>
      <a:accent1>
        <a:srgbClr val="C0998B"/>
      </a:accent1>
      <a:accent2>
        <a:srgbClr val="B4A27B"/>
      </a:accent2>
      <a:accent3>
        <a:srgbClr val="A3A67E"/>
      </a:accent3>
      <a:accent4>
        <a:srgbClr val="8FAA74"/>
      </a:accent4>
      <a:accent5>
        <a:srgbClr val="85AB82"/>
      </a:accent5>
      <a:accent6>
        <a:srgbClr val="77AF8A"/>
      </a:accent6>
      <a:hlink>
        <a:srgbClr val="5D8A9A"/>
      </a:hlink>
      <a:folHlink>
        <a:srgbClr val="7F7F7F"/>
      </a:folHlink>
    </a:clrScheme>
    <a:fontScheme name="Avenir">
      <a:majorFont>
        <a:latin typeface="Gill Sans Nova"/>
        <a:ea typeface=""/>
        <a:cs typeface=""/>
      </a:majorFont>
      <a:minorFont>
        <a:latin typeface="Gill Sans Nov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radientRiseVTI" id="{C2FC082F-B444-4222-AF20-78444CCB5722}" vid="{39F213E4-0CBC-40CB-B3F6-8C5562B6B99A}"/>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26330</TotalTime>
  <Words>1646</Words>
  <Application>Microsoft Office PowerPoint</Application>
  <PresentationFormat>Geniş ekran</PresentationFormat>
  <Paragraphs>337</Paragraphs>
  <Slides>28</Slides>
  <Notes>0</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28</vt:i4>
      </vt:variant>
    </vt:vector>
  </HeadingPairs>
  <TitlesOfParts>
    <vt:vector size="33" baseType="lpstr">
      <vt:lpstr>Aptos</vt:lpstr>
      <vt:lpstr>Arial</vt:lpstr>
      <vt:lpstr>Cambria Math</vt:lpstr>
      <vt:lpstr>Gill Sans Nova</vt:lpstr>
      <vt:lpstr>GradientRiseVTI</vt:lpstr>
      <vt:lpstr>FInancIal Rısk Management</vt:lpstr>
      <vt:lpstr>Rısk and return-Defınıtıon</vt:lpstr>
      <vt:lpstr>Is rısk bad?</vt:lpstr>
      <vt:lpstr>Rısk and return trade-off</vt:lpstr>
      <vt:lpstr>Some stats regardıng rısk-return trade-off</vt:lpstr>
      <vt:lpstr>Types of ınvestors accordıng to rısk behavıor</vt:lpstr>
      <vt:lpstr>The measurements of return</vt:lpstr>
      <vt:lpstr>Holdıng perıod return</vt:lpstr>
      <vt:lpstr>example</vt:lpstr>
      <vt:lpstr>Solutıon</vt:lpstr>
      <vt:lpstr>Arıthmetıc mean vs geometrıc mean return</vt:lpstr>
      <vt:lpstr>example</vt:lpstr>
      <vt:lpstr>Solutıon</vt:lpstr>
      <vt:lpstr>Nomınal vs Real return</vt:lpstr>
      <vt:lpstr>example</vt:lpstr>
      <vt:lpstr>solutıon</vt:lpstr>
      <vt:lpstr>Expected Return</vt:lpstr>
      <vt:lpstr>Example</vt:lpstr>
      <vt:lpstr>Solutıon</vt:lpstr>
      <vt:lpstr>Rısk of a sıngle asset</vt:lpstr>
      <vt:lpstr>Rısk of a sıngle asset (C’ed)</vt:lpstr>
      <vt:lpstr>Covariance of Returns for Two Securities</vt:lpstr>
      <vt:lpstr>Correlation of Returns for Two Securities</vt:lpstr>
      <vt:lpstr>PowerPoint Sunusu</vt:lpstr>
      <vt:lpstr>Example 1</vt:lpstr>
      <vt:lpstr>Example 2</vt:lpstr>
      <vt:lpstr>SOME FACTS ABOUT KOCAER and Ereglı </vt:lpstr>
      <vt:lpstr>Example 1&amp;2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Semih YILMAZER</dc:creator>
  <cp:lastModifiedBy>Semih YILMAZER</cp:lastModifiedBy>
  <cp:revision>29</cp:revision>
  <dcterms:created xsi:type="dcterms:W3CDTF">2024-10-09T14:06:06Z</dcterms:created>
  <dcterms:modified xsi:type="dcterms:W3CDTF">2024-12-14T13:59:48Z</dcterms:modified>
</cp:coreProperties>
</file>