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68" r:id="rId3"/>
    <p:sldId id="266" r:id="rId4"/>
    <p:sldId id="269" r:id="rId5"/>
    <p:sldId id="258" r:id="rId6"/>
    <p:sldId id="259" r:id="rId7"/>
    <p:sldId id="260" r:id="rId8"/>
    <p:sldId id="261" r:id="rId9"/>
    <p:sldId id="262" r:id="rId10"/>
    <p:sldId id="320" r:id="rId11"/>
    <p:sldId id="321" r:id="rId12"/>
    <p:sldId id="270" r:id="rId13"/>
    <p:sldId id="263"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322" r:id="rId34"/>
    <p:sldId id="323" r:id="rId35"/>
    <p:sldId id="324" r:id="rId36"/>
    <p:sldId id="325" r:id="rId37"/>
    <p:sldId id="292" r:id="rId38"/>
    <p:sldId id="290" r:id="rId39"/>
    <p:sldId id="291"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28" r:id="rId56"/>
    <p:sldId id="329" r:id="rId57"/>
    <p:sldId id="330" r:id="rId58"/>
    <p:sldId id="310" r:id="rId59"/>
    <p:sldId id="309" r:id="rId60"/>
    <p:sldId id="308" r:id="rId61"/>
    <p:sldId id="311" r:id="rId62"/>
    <p:sldId id="312" r:id="rId63"/>
    <p:sldId id="313" r:id="rId64"/>
    <p:sldId id="314" r:id="rId65"/>
    <p:sldId id="315" r:id="rId66"/>
    <p:sldId id="316" r:id="rId67"/>
    <p:sldId id="326" r:id="rId68"/>
    <p:sldId id="327" r:id="rId69"/>
    <p:sldId id="318" r:id="rId70"/>
    <p:sldId id="317" r:id="rId71"/>
    <p:sldId id="319" r:id="rId72"/>
    <p:sldId id="331" r:id="rId73"/>
    <p:sldId id="332" r:id="rId74"/>
    <p:sldId id="333" r:id="rId75"/>
    <p:sldId id="334" r:id="rId76"/>
    <p:sldId id="335" r:id="rId77"/>
    <p:sldId id="336" r:id="rId78"/>
    <p:sldId id="337" r:id="rId79"/>
    <p:sldId id="338" r:id="rId80"/>
    <p:sldId id="339" r:id="rId81"/>
    <p:sldId id="342" r:id="rId82"/>
    <p:sldId id="340" r:id="rId83"/>
    <p:sldId id="341" r:id="rId84"/>
    <p:sldId id="343" r:id="rId85"/>
    <p:sldId id="344" r:id="rId86"/>
    <p:sldId id="345" r:id="rId87"/>
    <p:sldId id="346" r:id="rId88"/>
    <p:sldId id="348" r:id="rId89"/>
    <p:sldId id="347"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8" r:id="rId109"/>
    <p:sldId id="369" r:id="rId110"/>
    <p:sldId id="373" r:id="rId111"/>
    <p:sldId id="374" r:id="rId112"/>
    <p:sldId id="370" r:id="rId113"/>
    <p:sldId id="371" r:id="rId114"/>
    <p:sldId id="375" r:id="rId115"/>
    <p:sldId id="372" r:id="rId116"/>
    <p:sldId id="376" r:id="rId117"/>
    <p:sldId id="377" r:id="rId118"/>
    <p:sldId id="378" r:id="rId1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el İlkyardım Eğitimi" id="{7B51FB1C-6495-47A8-9AC8-D952CBF4EEC3}">
          <p14:sldIdLst>
            <p14:sldId id="256"/>
          </p14:sldIdLst>
        </p14:section>
        <p14:section name="1. KAZAZEDEYE MÜDAHALEDE ÖN TEDBİR ALMAK" id="{F7552B0E-D72C-425E-9BF2-8112EBB75797}">
          <p14:sldIdLst>
            <p14:sldId id="268"/>
            <p14:sldId id="266"/>
            <p14:sldId id="269"/>
            <p14:sldId id="258"/>
            <p14:sldId id="259"/>
            <p14:sldId id="260"/>
            <p14:sldId id="261"/>
            <p14:sldId id="262"/>
            <p14:sldId id="320"/>
            <p14:sldId id="321"/>
          </p14:sldIdLst>
        </p14:section>
        <p14:section name="2. DURUM TEŞHİSİ YAPMAK" id="{4724D008-9F2E-4373-984B-A63F891CD4A7}">
          <p14:sldIdLst>
            <p14:sldId id="270"/>
            <p14:sldId id="263"/>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322"/>
            <p14:sldId id="323"/>
            <p14:sldId id="324"/>
            <p14:sldId id="325"/>
          </p14:sldIdLst>
        </p14:section>
        <p14:section name="3. ŞİDDETLİ HARİCİ KANAMAYA MÜDAHALE ETMEK" id="{6960E7CC-BC17-4648-BADE-468AC0FE5C91}">
          <p14:sldIdLst>
            <p14:sldId id="292"/>
            <p14:sldId id="290"/>
            <p14:sldId id="291"/>
            <p14:sldId id="293"/>
            <p14:sldId id="294"/>
            <p14:sldId id="295"/>
            <p14:sldId id="296"/>
            <p14:sldId id="297"/>
            <p14:sldId id="298"/>
            <p14:sldId id="299"/>
            <p14:sldId id="300"/>
            <p14:sldId id="301"/>
            <p14:sldId id="302"/>
            <p14:sldId id="303"/>
            <p14:sldId id="304"/>
            <p14:sldId id="305"/>
            <p14:sldId id="306"/>
            <p14:sldId id="307"/>
            <p14:sldId id="328"/>
            <p14:sldId id="329"/>
            <p14:sldId id="330"/>
          </p14:sldIdLst>
        </p14:section>
        <p14:section name="4. SOLUNUM HAVA YOLUNU AÇMAK" id="{1865C780-332C-4063-A65F-FD1F3C4DD885}">
          <p14:sldIdLst>
            <p14:sldId id="310"/>
            <p14:sldId id="309"/>
            <p14:sldId id="308"/>
            <p14:sldId id="311"/>
            <p14:sldId id="312"/>
            <p14:sldId id="313"/>
            <p14:sldId id="314"/>
            <p14:sldId id="315"/>
            <p14:sldId id="316"/>
            <p14:sldId id="326"/>
            <p14:sldId id="327"/>
          </p14:sldIdLst>
        </p14:section>
        <p14:section name="5. AĞIZ İLE SUNİ SOLUNUM YAPMAK" id="{4A7E4033-60CD-45C6-8407-117023FF5434}">
          <p14:sldIdLst>
            <p14:sldId id="318"/>
            <p14:sldId id="317"/>
            <p14:sldId id="319"/>
            <p14:sldId id="331"/>
            <p14:sldId id="332"/>
            <p14:sldId id="333"/>
            <p14:sldId id="334"/>
            <p14:sldId id="335"/>
            <p14:sldId id="336"/>
            <p14:sldId id="337"/>
            <p14:sldId id="338"/>
            <p14:sldId id="339"/>
          </p14:sldIdLst>
        </p14:section>
        <p14:section name="6. SİLVESTER YÖNTEMİ İLE SUNİ SOLUNUM YAPMAK" id="{518511ED-4BAB-4461-9960-ABAA25DD9553}">
          <p14:sldIdLst>
            <p14:sldId id="342"/>
            <p14:sldId id="340"/>
            <p14:sldId id="341"/>
            <p14:sldId id="343"/>
            <p14:sldId id="344"/>
            <p14:sldId id="345"/>
            <p14:sldId id="346"/>
          </p14:sldIdLst>
        </p14:section>
        <p14:section name="7. YAŞAM DESTEĞİ VERMEK" id="{F34E962B-CEBA-4589-99B2-310C01FA6964}">
          <p14:sldIdLst>
            <p14:sldId id="348"/>
            <p14:sldId id="347"/>
            <p14:sldId id="349"/>
            <p14:sldId id="350"/>
            <p14:sldId id="351"/>
            <p14:sldId id="352"/>
            <p14:sldId id="353"/>
            <p14:sldId id="354"/>
            <p14:sldId id="355"/>
            <p14:sldId id="356"/>
            <p14:sldId id="357"/>
            <p14:sldId id="358"/>
          </p14:sldIdLst>
        </p14:section>
        <p14:section name="8. KORUYUCU POZİSYONA ALMAK" id="{C0C7B1D0-D698-4EBB-9A4B-07C79F34D005}">
          <p14:sldIdLst>
            <p14:sldId id="359"/>
            <p14:sldId id="360"/>
            <p14:sldId id="361"/>
            <p14:sldId id="362"/>
            <p14:sldId id="363"/>
            <p14:sldId id="364"/>
            <p14:sldId id="365"/>
          </p14:sldIdLst>
        </p14:section>
        <p14:section name="9. TIKANMAYA MÜDAHALE ETMEK" id="{281D494C-1EEB-4494-8203-8B97761F637B}">
          <p14:sldIdLst>
            <p14:sldId id="366"/>
            <p14:sldId id="368"/>
            <p14:sldId id="369"/>
            <p14:sldId id="373"/>
            <p14:sldId id="374"/>
            <p14:sldId id="370"/>
            <p14:sldId id="371"/>
          </p14:sldIdLst>
        </p14:section>
        <p14:section name="10. YANIKLARA MÜDAHALE ETMEK" id="{69B99817-4C82-4B45-AB17-86DFBDE4C972}">
          <p14:sldIdLst>
            <p14:sldId id="375"/>
            <p14:sldId id="372"/>
            <p14:sldId id="376"/>
            <p14:sldId id="377"/>
            <p14:sldId id="3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685C37D-68E6-4C8F-ADC5-6BD3B8D9DF34}" type="datetimeFigureOut">
              <a:rPr lang="tr-TR" smtClean="0"/>
              <a:t>11.12.2021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176790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685C37D-68E6-4C8F-ADC5-6BD3B8D9DF34}" type="datetimeFigureOut">
              <a:rPr lang="tr-TR" smtClean="0"/>
              <a:t>11.12.2021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14344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685C37D-68E6-4C8F-ADC5-6BD3B8D9DF34}" type="datetimeFigureOut">
              <a:rPr lang="tr-TR" smtClean="0"/>
              <a:t>11.12.2021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3BA5E0-8B1A-4579-A128-AE25C3B01EC5}"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0087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685C37D-68E6-4C8F-ADC5-6BD3B8D9DF34}" type="datetimeFigureOut">
              <a:rPr lang="tr-TR" smtClean="0"/>
              <a:t>11.12.2021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3579621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685C37D-68E6-4C8F-ADC5-6BD3B8D9DF34}" type="datetimeFigureOut">
              <a:rPr lang="tr-TR" smtClean="0"/>
              <a:t>11.12.2021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3BA5E0-8B1A-4579-A128-AE25C3B01EC5}"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3299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685C37D-68E6-4C8F-ADC5-6BD3B8D9DF34}" type="datetimeFigureOut">
              <a:rPr lang="tr-TR" smtClean="0"/>
              <a:t>11.12.2021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2896830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685C37D-68E6-4C8F-ADC5-6BD3B8D9DF34}" type="datetimeFigureOut">
              <a:rPr lang="tr-TR" smtClean="0"/>
              <a:t>11.12.2021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596613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685C37D-68E6-4C8F-ADC5-6BD3B8D9DF34}" type="datetimeFigureOut">
              <a:rPr lang="tr-TR" smtClean="0"/>
              <a:t>11.12.2021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222905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685C37D-68E6-4C8F-ADC5-6BD3B8D9DF34}" type="datetimeFigureOut">
              <a:rPr lang="tr-TR" smtClean="0"/>
              <a:t>11.12.2021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1379345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685C37D-68E6-4C8F-ADC5-6BD3B8D9DF34}" type="datetimeFigureOut">
              <a:rPr lang="tr-TR" smtClean="0"/>
              <a:t>11.12.2021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104337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685C37D-68E6-4C8F-ADC5-6BD3B8D9DF34}" type="datetimeFigureOut">
              <a:rPr lang="tr-TR" smtClean="0"/>
              <a:t>11.12.2021</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3068756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685C37D-68E6-4C8F-ADC5-6BD3B8D9DF34}" type="datetimeFigureOut">
              <a:rPr lang="tr-TR" smtClean="0"/>
              <a:t>11.12.2021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811480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685C37D-68E6-4C8F-ADC5-6BD3B8D9DF34}" type="datetimeFigureOut">
              <a:rPr lang="tr-TR" smtClean="0"/>
              <a:t>11.12.2021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403040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5C37D-68E6-4C8F-ADC5-6BD3B8D9DF34}" type="datetimeFigureOut">
              <a:rPr lang="tr-TR" smtClean="0"/>
              <a:t>11.12.2021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387992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685C37D-68E6-4C8F-ADC5-6BD3B8D9DF34}" type="datetimeFigureOut">
              <a:rPr lang="tr-TR" smtClean="0"/>
              <a:t>11.12.2021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156941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685C37D-68E6-4C8F-ADC5-6BD3B8D9DF34}" type="datetimeFigureOut">
              <a:rPr lang="tr-TR" smtClean="0"/>
              <a:t>11.12.2021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3BA5E0-8B1A-4579-A128-AE25C3B01EC5}" type="slidenum">
              <a:rPr lang="tr-TR" smtClean="0"/>
              <a:t>‹#›</a:t>
            </a:fld>
            <a:endParaRPr lang="tr-TR"/>
          </a:p>
        </p:txBody>
      </p:sp>
    </p:spTree>
    <p:extLst>
      <p:ext uri="{BB962C8B-B14F-4D97-AF65-F5344CB8AC3E}">
        <p14:creationId xmlns:p14="http://schemas.microsoft.com/office/powerpoint/2010/main" val="299533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685C37D-68E6-4C8F-ADC5-6BD3B8D9DF34}" type="datetimeFigureOut">
              <a:rPr lang="tr-TR" smtClean="0"/>
              <a:t>11.12.2021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63BA5E0-8B1A-4579-A128-AE25C3B01EC5}" type="slidenum">
              <a:rPr lang="tr-TR" smtClean="0"/>
              <a:t>‹#›</a:t>
            </a:fld>
            <a:endParaRPr lang="tr-TR"/>
          </a:p>
        </p:txBody>
      </p:sp>
    </p:spTree>
    <p:extLst>
      <p:ext uri="{BB962C8B-B14F-4D97-AF65-F5344CB8AC3E}">
        <p14:creationId xmlns:p14="http://schemas.microsoft.com/office/powerpoint/2010/main" val="180905600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8A7480-83F4-455C-B821-FB39C16F7CCD}"/>
              </a:ext>
            </a:extLst>
          </p:cNvPr>
          <p:cNvSpPr>
            <a:spLocks noGrp="1"/>
          </p:cNvSpPr>
          <p:nvPr>
            <p:ph type="ctrTitle"/>
          </p:nvPr>
        </p:nvSpPr>
        <p:spPr/>
        <p:txBody>
          <a:bodyPr/>
          <a:lstStyle/>
          <a:p>
            <a:r>
              <a:rPr lang="tr-TR" dirty="0"/>
              <a:t>Temel İlkyardım Eğitimi</a:t>
            </a:r>
          </a:p>
        </p:txBody>
      </p:sp>
      <p:sp>
        <p:nvSpPr>
          <p:cNvPr id="3" name="Alt Başlık 2">
            <a:extLst>
              <a:ext uri="{FF2B5EF4-FFF2-40B4-BE49-F238E27FC236}">
                <a16:creationId xmlns:a16="http://schemas.microsoft.com/office/drawing/2014/main" id="{B5C66CF7-A68A-4EB9-B917-07A2B2457563}"/>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423042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2F67D1-F844-4296-B1DD-9D5DE014D327}"/>
              </a:ext>
            </a:extLst>
          </p:cNvPr>
          <p:cNvSpPr>
            <a:spLocks noGrp="1"/>
          </p:cNvSpPr>
          <p:nvPr>
            <p:ph type="title"/>
          </p:nvPr>
        </p:nvSpPr>
        <p:spPr/>
        <p:txBody>
          <a:bodyPr/>
          <a:lstStyle/>
          <a:p>
            <a:r>
              <a:rPr lang="tr-TR" dirty="0"/>
              <a:t>Kaza anında tedbir alırken yapılması gerekenler</a:t>
            </a:r>
          </a:p>
        </p:txBody>
      </p:sp>
      <p:sp>
        <p:nvSpPr>
          <p:cNvPr id="3" name="İçerik Yer Tutucusu 2">
            <a:extLst>
              <a:ext uri="{FF2B5EF4-FFF2-40B4-BE49-F238E27FC236}">
                <a16:creationId xmlns:a16="http://schemas.microsoft.com/office/drawing/2014/main" id="{FABC375D-D3D3-407A-997E-6C5A1BA7F16D}"/>
              </a:ext>
            </a:extLst>
          </p:cNvPr>
          <p:cNvSpPr>
            <a:spLocks noGrp="1"/>
          </p:cNvSpPr>
          <p:nvPr>
            <p:ph idx="1"/>
          </p:nvPr>
        </p:nvSpPr>
        <p:spPr/>
        <p:txBody>
          <a:bodyPr>
            <a:normAutofit/>
          </a:bodyPr>
          <a:lstStyle/>
          <a:p>
            <a:pPr>
              <a:buFont typeface="Wingdings" panose="05000000000000000000" pitchFamily="2" charset="2"/>
              <a:buChar char="Ø"/>
            </a:pPr>
            <a:r>
              <a:rPr lang="tr-TR" dirty="0"/>
              <a:t>Gemide kazaya uğramış birisi veya birilerini ilk gördüğünüzde çabuk fakat telaşsız hareket ediniz.</a:t>
            </a:r>
          </a:p>
          <a:p>
            <a:pPr>
              <a:buFont typeface="Wingdings" panose="05000000000000000000" pitchFamily="2" charset="2"/>
              <a:buChar char="Ø"/>
            </a:pPr>
            <a:r>
              <a:rPr lang="tr-TR" dirty="0"/>
              <a:t>Kazazedeleri kurtarmaya yardım edebilecek kişilere bir şekilde haber ulaştırınız.</a:t>
            </a:r>
          </a:p>
          <a:p>
            <a:pPr>
              <a:buFont typeface="Wingdings" panose="05000000000000000000" pitchFamily="2" charset="2"/>
              <a:buChar char="Ø"/>
            </a:pPr>
            <a:r>
              <a:rPr lang="tr-TR" dirty="0"/>
              <a:t>Kendiniz dahil tedbir alınmadan kaza mahalline girilmesini engelleyiniz. </a:t>
            </a:r>
          </a:p>
          <a:p>
            <a:pPr>
              <a:buFont typeface="Wingdings" panose="05000000000000000000" pitchFamily="2" charset="2"/>
              <a:buChar char="Ø"/>
            </a:pPr>
            <a:r>
              <a:rPr lang="tr-TR" dirty="0"/>
              <a:t>Kalabalığı ve kazazedenin kımıldatılmasını, başının yükseltilmesini, soyulmasını, vücuduna saplanan şeylerin çıkartılmasını, bir şey içirilmesini ve kusturulmasını engelleyiniz.</a:t>
            </a:r>
          </a:p>
          <a:p>
            <a:pPr>
              <a:buFont typeface="Wingdings" panose="05000000000000000000" pitchFamily="2" charset="2"/>
              <a:buChar char="Ø"/>
            </a:pPr>
            <a:r>
              <a:rPr lang="tr-TR" dirty="0"/>
              <a:t>Taşıma sırasında olacak hasarlar ile kazazedenin orada bekletilmesinde oluşacak hasarları kıyaslayınız.</a:t>
            </a:r>
          </a:p>
        </p:txBody>
      </p:sp>
    </p:spTree>
    <p:extLst>
      <p:ext uri="{BB962C8B-B14F-4D97-AF65-F5344CB8AC3E}">
        <p14:creationId xmlns:p14="http://schemas.microsoft.com/office/powerpoint/2010/main" val="2236468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D5BED4-829C-4BA5-BBB5-6D40C343392B}"/>
              </a:ext>
            </a:extLst>
          </p:cNvPr>
          <p:cNvSpPr>
            <a:spLocks noGrp="1"/>
          </p:cNvSpPr>
          <p:nvPr>
            <p:ph type="title"/>
          </p:nvPr>
        </p:nvSpPr>
        <p:spPr/>
        <p:txBody>
          <a:bodyPr/>
          <a:lstStyle/>
          <a:p>
            <a:r>
              <a:rPr lang="tr-TR" dirty="0"/>
              <a:t>8. KORUYUCU POZİSYONA ALMAK</a:t>
            </a:r>
          </a:p>
        </p:txBody>
      </p:sp>
      <p:sp>
        <p:nvSpPr>
          <p:cNvPr id="3" name="Metin Yer Tutucusu 2">
            <a:extLst>
              <a:ext uri="{FF2B5EF4-FFF2-40B4-BE49-F238E27FC236}">
                <a16:creationId xmlns:a16="http://schemas.microsoft.com/office/drawing/2014/main" id="{D659A03E-3B15-4C86-82CB-2D77CB2DC52C}"/>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3376399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4AD325-0CCC-4F04-AFF8-8578F93E3EEB}"/>
              </a:ext>
            </a:extLst>
          </p:cNvPr>
          <p:cNvSpPr>
            <a:spLocks noGrp="1"/>
          </p:cNvSpPr>
          <p:nvPr>
            <p:ph type="title"/>
          </p:nvPr>
        </p:nvSpPr>
        <p:spPr/>
        <p:txBody>
          <a:bodyPr/>
          <a:lstStyle/>
          <a:p>
            <a:r>
              <a:rPr lang="tr-TR" dirty="0"/>
              <a:t>8.1. Koruyucu Pozisyon</a:t>
            </a:r>
          </a:p>
        </p:txBody>
      </p:sp>
      <p:sp>
        <p:nvSpPr>
          <p:cNvPr id="3" name="İçerik Yer Tutucusu 2">
            <a:extLst>
              <a:ext uri="{FF2B5EF4-FFF2-40B4-BE49-F238E27FC236}">
                <a16:creationId xmlns:a16="http://schemas.microsoft.com/office/drawing/2014/main" id="{801FBB53-B2B9-4EB8-9199-DABE2DD97A76}"/>
              </a:ext>
            </a:extLst>
          </p:cNvPr>
          <p:cNvSpPr>
            <a:spLocks noGrp="1"/>
          </p:cNvSpPr>
          <p:nvPr>
            <p:ph idx="1"/>
          </p:nvPr>
        </p:nvSpPr>
        <p:spPr/>
        <p:txBody>
          <a:bodyPr/>
          <a:lstStyle/>
          <a:p>
            <a:pPr marL="0" indent="0">
              <a:buNone/>
            </a:pPr>
            <a:r>
              <a:rPr lang="tr-TR" dirty="0"/>
              <a:t>	Koruyucu pozisyon, gerekli müdahale yapılıncaya kadar kazazedenin hayatta kalmasına olumlu katkıda bulunabilecek pozisyondur.</a:t>
            </a:r>
          </a:p>
          <a:p>
            <a:pPr marL="0" indent="0">
              <a:buNone/>
            </a:pPr>
            <a:r>
              <a:rPr lang="tr-TR" dirty="0"/>
              <a:t>Koruyucu pozisyonlarda hasarın durumuna göre aşağıdaki hususlar gözetilir; </a:t>
            </a:r>
          </a:p>
          <a:p>
            <a:pPr>
              <a:buFont typeface="Wingdings" panose="05000000000000000000" pitchFamily="2" charset="2"/>
              <a:buChar char="Ø"/>
            </a:pPr>
            <a:r>
              <a:rPr lang="tr-TR" dirty="0"/>
              <a:t>Vücudun genel sistem işleyişini kolaylaştırıcı,</a:t>
            </a:r>
          </a:p>
          <a:p>
            <a:pPr>
              <a:buFont typeface="Wingdings" panose="05000000000000000000" pitchFamily="2" charset="2"/>
              <a:buChar char="Ø"/>
            </a:pPr>
            <a:r>
              <a:rPr lang="tr-TR" dirty="0"/>
              <a:t>Beyine giden kanın artırılması,</a:t>
            </a:r>
          </a:p>
          <a:p>
            <a:pPr>
              <a:buFont typeface="Wingdings" panose="05000000000000000000" pitchFamily="2" charset="2"/>
              <a:buChar char="Ø"/>
            </a:pPr>
            <a:r>
              <a:rPr lang="tr-TR" dirty="0"/>
              <a:t>Kanamanın azaltılması,</a:t>
            </a:r>
          </a:p>
          <a:p>
            <a:pPr>
              <a:buFont typeface="Wingdings" panose="05000000000000000000" pitchFamily="2" charset="2"/>
              <a:buChar char="Ø"/>
            </a:pPr>
            <a:r>
              <a:rPr lang="tr-TR" dirty="0"/>
              <a:t>Acının azaltılması,</a:t>
            </a:r>
          </a:p>
          <a:p>
            <a:pPr>
              <a:buFont typeface="Wingdings" panose="05000000000000000000" pitchFamily="2" charset="2"/>
              <a:buChar char="Ø"/>
            </a:pPr>
            <a:r>
              <a:rPr lang="tr-TR" dirty="0"/>
              <a:t>Yaranın büyümesini engelleyici olması.</a:t>
            </a:r>
          </a:p>
        </p:txBody>
      </p:sp>
    </p:spTree>
    <p:extLst>
      <p:ext uri="{BB962C8B-B14F-4D97-AF65-F5344CB8AC3E}">
        <p14:creationId xmlns:p14="http://schemas.microsoft.com/office/powerpoint/2010/main" val="5897587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313942-7B32-42AA-8FA3-E7F4A7052762}"/>
              </a:ext>
            </a:extLst>
          </p:cNvPr>
          <p:cNvSpPr>
            <a:spLocks noGrp="1"/>
          </p:cNvSpPr>
          <p:nvPr>
            <p:ph type="title"/>
          </p:nvPr>
        </p:nvSpPr>
        <p:spPr/>
        <p:txBody>
          <a:bodyPr/>
          <a:lstStyle/>
          <a:p>
            <a:r>
              <a:rPr lang="tr-TR" dirty="0"/>
              <a:t>8.2. Şuursuz İnsan Pozisyonu</a:t>
            </a:r>
          </a:p>
        </p:txBody>
      </p:sp>
      <p:sp>
        <p:nvSpPr>
          <p:cNvPr id="3" name="İçerik Yer Tutucusu 2">
            <a:extLst>
              <a:ext uri="{FF2B5EF4-FFF2-40B4-BE49-F238E27FC236}">
                <a16:creationId xmlns:a16="http://schemas.microsoft.com/office/drawing/2014/main" id="{CB12C7E4-09EE-422A-99DB-960743B844E8}"/>
              </a:ext>
            </a:extLst>
          </p:cNvPr>
          <p:cNvSpPr>
            <a:spLocks noGrp="1"/>
          </p:cNvSpPr>
          <p:nvPr>
            <p:ph idx="1"/>
          </p:nvPr>
        </p:nvSpPr>
        <p:spPr/>
        <p:txBody>
          <a:bodyPr/>
          <a:lstStyle/>
          <a:p>
            <a:pPr marL="0" indent="0">
              <a:buNone/>
            </a:pPr>
            <a:r>
              <a:rPr lang="tr-TR" dirty="0"/>
              <a:t>	Şuursuz insan pozisyonu, vücudun genel sistem işleyişini kolaylaştırıcı bir pozisyondur. Bu pozisyon yüz yere gelecek şekilde yarım yan yatar bir durumdur ve kan dolaşımı ile solunum sistemi en rahat bu pozisyonda çalışır.</a:t>
            </a:r>
          </a:p>
          <a:p>
            <a:pPr marL="0" indent="0">
              <a:buNone/>
            </a:pPr>
            <a:r>
              <a:rPr lang="tr-TR" dirty="0"/>
              <a:t>	Ancak kazazedeyi bu pozisyona alabilmemiz için kazazedenin kalbinin ve solunumunun çalışıyor ve şiddetli kanamasının da olmaması gerekir.</a:t>
            </a:r>
          </a:p>
          <a:p>
            <a:pPr marL="0" indent="0">
              <a:buNone/>
            </a:pPr>
            <a:r>
              <a:rPr lang="tr-TR" dirty="0"/>
              <a:t>Özel durum,</a:t>
            </a:r>
          </a:p>
          <a:p>
            <a:pPr>
              <a:buFont typeface="Wingdings" panose="05000000000000000000" pitchFamily="2" charset="2"/>
              <a:buChar char="Ø"/>
            </a:pPr>
            <a:r>
              <a:rPr lang="tr-TR" dirty="0"/>
              <a:t>Kulaktan kan gelen şuursuz kazazede kan gelen kulağının üzerine,</a:t>
            </a:r>
          </a:p>
          <a:p>
            <a:pPr>
              <a:buFont typeface="Wingdings" panose="05000000000000000000" pitchFamily="2" charset="2"/>
              <a:buChar char="Ø"/>
            </a:pPr>
            <a:r>
              <a:rPr lang="tr-TR" dirty="0"/>
              <a:t>Yüz ve çenesinden yaralanmış şuuru yerinde olan kazazede, yaralı olan taraf üzerine yatırılır</a:t>
            </a:r>
          </a:p>
        </p:txBody>
      </p:sp>
    </p:spTree>
    <p:extLst>
      <p:ext uri="{BB962C8B-B14F-4D97-AF65-F5344CB8AC3E}">
        <p14:creationId xmlns:p14="http://schemas.microsoft.com/office/powerpoint/2010/main" val="29227142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313942-7B32-42AA-8FA3-E7F4A7052762}"/>
              </a:ext>
            </a:extLst>
          </p:cNvPr>
          <p:cNvSpPr>
            <a:spLocks noGrp="1"/>
          </p:cNvSpPr>
          <p:nvPr>
            <p:ph type="title"/>
          </p:nvPr>
        </p:nvSpPr>
        <p:spPr/>
        <p:txBody>
          <a:bodyPr/>
          <a:lstStyle/>
          <a:p>
            <a:r>
              <a:rPr lang="tr-TR" dirty="0"/>
              <a:t>8.2. Şuursuz İnsan Pozisyonu</a:t>
            </a:r>
          </a:p>
        </p:txBody>
      </p:sp>
      <p:pic>
        <p:nvPicPr>
          <p:cNvPr id="5" name="İçerik Yer Tutucusu 4">
            <a:extLst>
              <a:ext uri="{FF2B5EF4-FFF2-40B4-BE49-F238E27FC236}">
                <a16:creationId xmlns:a16="http://schemas.microsoft.com/office/drawing/2014/main" id="{B39E1A3D-8AD9-497D-AAFA-9D85AE3AD7A1}"/>
              </a:ext>
            </a:extLst>
          </p:cNvPr>
          <p:cNvPicPr>
            <a:picLocks noGrp="1" noChangeAspect="1"/>
          </p:cNvPicPr>
          <p:nvPr>
            <p:ph idx="1"/>
          </p:nvPr>
        </p:nvPicPr>
        <p:blipFill>
          <a:blip r:embed="rId2"/>
          <a:stretch>
            <a:fillRect/>
          </a:stretch>
        </p:blipFill>
        <p:spPr>
          <a:xfrm>
            <a:off x="3223558" y="1411907"/>
            <a:ext cx="7650420" cy="2309327"/>
          </a:xfrm>
        </p:spPr>
      </p:pic>
      <p:sp>
        <p:nvSpPr>
          <p:cNvPr id="7" name="Metin kutusu 6">
            <a:extLst>
              <a:ext uri="{FF2B5EF4-FFF2-40B4-BE49-F238E27FC236}">
                <a16:creationId xmlns:a16="http://schemas.microsoft.com/office/drawing/2014/main" id="{F347B957-5184-4AAB-8BD5-D83FEBBC6C28}"/>
              </a:ext>
            </a:extLst>
          </p:cNvPr>
          <p:cNvSpPr txBox="1"/>
          <p:nvPr/>
        </p:nvSpPr>
        <p:spPr>
          <a:xfrm>
            <a:off x="2972068" y="4202565"/>
            <a:ext cx="8153400" cy="2031325"/>
          </a:xfrm>
          <a:prstGeom prst="rect">
            <a:avLst/>
          </a:prstGeom>
          <a:noFill/>
        </p:spPr>
        <p:txBody>
          <a:bodyPr wrap="square">
            <a:spAutoFit/>
          </a:bodyPr>
          <a:lstStyle/>
          <a:p>
            <a:r>
              <a:rPr lang="tr-TR" dirty="0"/>
              <a:t>	Bu pozisyonda baş yükseltilmez. Kazazede pozisyona alınmadan önce kemer, kravat gibi dolaşımı yavaşlatabilecek unsurları gevşetilir. Yüz yere gelecek şekilde yarım yatar pozisyonda, yüz bir tarafa çevrili, yüzün baktığı taraftaki bacak dizden kırık vaziyette baş tarafını gösterir durumda yukarı çekilmiş, yine yüzün baktığı taraftaki kol dirsekten kırık vaziyette el baş hizasına getirilmiş, diğer bacak ve kolda ayak istikametinde uzatılmış durumdadır.</a:t>
            </a:r>
          </a:p>
        </p:txBody>
      </p:sp>
      <p:sp>
        <p:nvSpPr>
          <p:cNvPr id="9" name="Metin kutusu 8">
            <a:extLst>
              <a:ext uri="{FF2B5EF4-FFF2-40B4-BE49-F238E27FC236}">
                <a16:creationId xmlns:a16="http://schemas.microsoft.com/office/drawing/2014/main" id="{4CC9C325-ED65-4CA1-86D4-38050209BE10}"/>
              </a:ext>
            </a:extLst>
          </p:cNvPr>
          <p:cNvSpPr txBox="1"/>
          <p:nvPr/>
        </p:nvSpPr>
        <p:spPr>
          <a:xfrm>
            <a:off x="4777978" y="3777233"/>
            <a:ext cx="6096000" cy="369332"/>
          </a:xfrm>
          <a:prstGeom prst="rect">
            <a:avLst/>
          </a:prstGeom>
          <a:noFill/>
        </p:spPr>
        <p:txBody>
          <a:bodyPr wrap="square">
            <a:spAutoFit/>
          </a:bodyPr>
          <a:lstStyle/>
          <a:p>
            <a:r>
              <a:rPr lang="tr-TR" dirty="0"/>
              <a:t>Bilinç kaybında uygulanan pozisyon</a:t>
            </a:r>
          </a:p>
        </p:txBody>
      </p:sp>
    </p:spTree>
    <p:extLst>
      <p:ext uri="{BB962C8B-B14F-4D97-AF65-F5344CB8AC3E}">
        <p14:creationId xmlns:p14="http://schemas.microsoft.com/office/powerpoint/2010/main" val="23520307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841982-0AD4-49A4-962C-D56054B319B0}"/>
              </a:ext>
            </a:extLst>
          </p:cNvPr>
          <p:cNvSpPr>
            <a:spLocks noGrp="1"/>
          </p:cNvSpPr>
          <p:nvPr>
            <p:ph type="title"/>
          </p:nvPr>
        </p:nvSpPr>
        <p:spPr/>
        <p:txBody>
          <a:bodyPr/>
          <a:lstStyle/>
          <a:p>
            <a:r>
              <a:rPr lang="tr-TR" dirty="0"/>
              <a:t>8.3. Şok ve Diğer Pozisyonlar</a:t>
            </a:r>
          </a:p>
        </p:txBody>
      </p:sp>
      <p:sp>
        <p:nvSpPr>
          <p:cNvPr id="3" name="İçerik Yer Tutucusu 2">
            <a:extLst>
              <a:ext uri="{FF2B5EF4-FFF2-40B4-BE49-F238E27FC236}">
                <a16:creationId xmlns:a16="http://schemas.microsoft.com/office/drawing/2014/main" id="{0540B5BE-69C8-4D27-BE14-1079DE3EAEB2}"/>
              </a:ext>
            </a:extLst>
          </p:cNvPr>
          <p:cNvSpPr>
            <a:spLocks noGrp="1"/>
          </p:cNvSpPr>
          <p:nvPr>
            <p:ph idx="1"/>
          </p:nvPr>
        </p:nvSpPr>
        <p:spPr/>
        <p:txBody>
          <a:bodyPr/>
          <a:lstStyle/>
          <a:p>
            <a:pPr marL="0" indent="0">
              <a:buNone/>
            </a:pPr>
            <a:r>
              <a:rPr lang="tr-TR" dirty="0"/>
              <a:t>	Şok pozisyonu, beyine giden kanın artırılmasına yönelik bir pozisyondur. Bu pozisyonunda, kazazede sırt üstü yatar durumdadır ve bacakları kalp ve başa kan akışına yardımcı olacak şekilde yaklaşık 30 cm. yükseğe kaldırılmıştır. Ancak şok pozisyonuna alınacak kazazedenin vücudunda başka hasar bulunmamalıdır. Başka hasar mevcutsa ve şok pozisyonu bu hasarı artıracaksa kazazede hem beyine kan gidişini artırabilecek hem de mevcut hasarı ve acıyı artırmayacak en uygun pozisyona sokulur.</a:t>
            </a:r>
          </a:p>
        </p:txBody>
      </p:sp>
    </p:spTree>
    <p:extLst>
      <p:ext uri="{BB962C8B-B14F-4D97-AF65-F5344CB8AC3E}">
        <p14:creationId xmlns:p14="http://schemas.microsoft.com/office/powerpoint/2010/main" val="34011824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841982-0AD4-49A4-962C-D56054B319B0}"/>
              </a:ext>
            </a:extLst>
          </p:cNvPr>
          <p:cNvSpPr>
            <a:spLocks noGrp="1"/>
          </p:cNvSpPr>
          <p:nvPr>
            <p:ph type="title"/>
          </p:nvPr>
        </p:nvSpPr>
        <p:spPr/>
        <p:txBody>
          <a:bodyPr/>
          <a:lstStyle/>
          <a:p>
            <a:r>
              <a:rPr lang="tr-TR" dirty="0"/>
              <a:t>8.3. Şok ve Diğer Pozisyonlar</a:t>
            </a:r>
          </a:p>
        </p:txBody>
      </p:sp>
      <p:sp>
        <p:nvSpPr>
          <p:cNvPr id="3" name="İçerik Yer Tutucusu 2">
            <a:extLst>
              <a:ext uri="{FF2B5EF4-FFF2-40B4-BE49-F238E27FC236}">
                <a16:creationId xmlns:a16="http://schemas.microsoft.com/office/drawing/2014/main" id="{0540B5BE-69C8-4D27-BE14-1079DE3EAEB2}"/>
              </a:ext>
            </a:extLst>
          </p:cNvPr>
          <p:cNvSpPr>
            <a:spLocks noGrp="1"/>
          </p:cNvSpPr>
          <p:nvPr>
            <p:ph idx="1"/>
          </p:nvPr>
        </p:nvSpPr>
        <p:spPr/>
        <p:txBody>
          <a:bodyPr/>
          <a:lstStyle/>
          <a:p>
            <a:pPr marL="0" indent="0">
              <a:buNone/>
            </a:pPr>
            <a:r>
              <a:rPr lang="tr-TR" dirty="0"/>
              <a:t>	Diğer tip pozisyonlar mevcut hasara uygun o an için belirlenen pozisyonlardır. Burada dikkat edilecek hususlar;</a:t>
            </a:r>
          </a:p>
          <a:p>
            <a:pPr>
              <a:buFont typeface="Wingdings" panose="05000000000000000000" pitchFamily="2" charset="2"/>
              <a:buChar char="Ø"/>
            </a:pPr>
            <a:r>
              <a:rPr lang="tr-TR" dirty="0"/>
              <a:t>Açık kanamalı yerler kalpten yukarıda, fakat gerilerek açılmayacak şekilde tutulur.</a:t>
            </a:r>
          </a:p>
          <a:p>
            <a:pPr>
              <a:buFont typeface="Wingdings" panose="05000000000000000000" pitchFamily="2" charset="2"/>
              <a:buChar char="Ø"/>
            </a:pPr>
            <a:r>
              <a:rPr lang="tr-TR" dirty="0"/>
              <a:t>Kırıklar kımıldamaz duruma getirilir.</a:t>
            </a:r>
          </a:p>
          <a:p>
            <a:pPr>
              <a:buFont typeface="Wingdings" panose="05000000000000000000" pitchFamily="2" charset="2"/>
              <a:buChar char="Ø"/>
            </a:pPr>
            <a:r>
              <a:rPr lang="tr-TR" dirty="0"/>
              <a:t>Ayak ve bacaklarda kırık varsa yukarı kaldırılmaz.</a:t>
            </a:r>
          </a:p>
          <a:p>
            <a:pPr>
              <a:buFont typeface="Wingdings" panose="05000000000000000000" pitchFamily="2" charset="2"/>
              <a:buChar char="Ø"/>
            </a:pPr>
            <a:r>
              <a:rPr lang="tr-TR" dirty="0"/>
              <a:t>Baş, göğüs, </a:t>
            </a:r>
            <a:r>
              <a:rPr lang="tr-TR" dirty="0" err="1"/>
              <a:t>pelvis</a:t>
            </a:r>
            <a:r>
              <a:rPr lang="tr-TR" dirty="0"/>
              <a:t>, omurga ve karın yaralanmalarında ve solunum güçlüğü varsa kazazede yarım oturtulur.</a:t>
            </a:r>
          </a:p>
        </p:txBody>
      </p:sp>
    </p:spTree>
    <p:extLst>
      <p:ext uri="{BB962C8B-B14F-4D97-AF65-F5344CB8AC3E}">
        <p14:creationId xmlns:p14="http://schemas.microsoft.com/office/powerpoint/2010/main" val="40251871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672C1B-B2A4-4B95-9AA2-9F72397C9617}"/>
              </a:ext>
            </a:extLst>
          </p:cNvPr>
          <p:cNvSpPr>
            <a:spLocks noGrp="1"/>
          </p:cNvSpPr>
          <p:nvPr>
            <p:ph type="title"/>
          </p:nvPr>
        </p:nvSpPr>
        <p:spPr/>
        <p:txBody>
          <a:bodyPr/>
          <a:lstStyle/>
          <a:p>
            <a:r>
              <a:rPr lang="tr-TR" dirty="0"/>
              <a:t>Kazazedeyi koruyucu pozisyona alırken yapılması gerekenler</a:t>
            </a:r>
          </a:p>
        </p:txBody>
      </p:sp>
      <p:sp>
        <p:nvSpPr>
          <p:cNvPr id="3" name="İçerik Yer Tutucusu 2">
            <a:extLst>
              <a:ext uri="{FF2B5EF4-FFF2-40B4-BE49-F238E27FC236}">
                <a16:creationId xmlns:a16="http://schemas.microsoft.com/office/drawing/2014/main" id="{740981EB-C4F3-49FC-9EFC-C1CADF9F5072}"/>
              </a:ext>
            </a:extLst>
          </p:cNvPr>
          <p:cNvSpPr>
            <a:spLocks noGrp="1"/>
          </p:cNvSpPr>
          <p:nvPr>
            <p:ph idx="1"/>
          </p:nvPr>
        </p:nvSpPr>
        <p:spPr/>
        <p:txBody>
          <a:bodyPr>
            <a:normAutofit/>
          </a:bodyPr>
          <a:lstStyle/>
          <a:p>
            <a:pPr>
              <a:buFont typeface="Wingdings" panose="05000000000000000000" pitchFamily="2" charset="2"/>
              <a:buChar char="Ø"/>
            </a:pPr>
            <a:r>
              <a:rPr lang="tr-TR" dirty="0"/>
              <a:t> Şuuru yerinde olmayan kazazedenin giysilerini gevşetiniz.</a:t>
            </a:r>
          </a:p>
          <a:p>
            <a:pPr>
              <a:buFont typeface="Wingdings" panose="05000000000000000000" pitchFamily="2" charset="2"/>
              <a:buChar char="Ø"/>
            </a:pPr>
            <a:r>
              <a:rPr lang="tr-TR" dirty="0"/>
              <a:t>Kazazedeyi yüzü yere gelecek şekilde yarım yan vaziyete yatırınız.</a:t>
            </a:r>
          </a:p>
          <a:p>
            <a:pPr>
              <a:buFont typeface="Wingdings" panose="05000000000000000000" pitchFamily="2" charset="2"/>
              <a:buChar char="Ø"/>
            </a:pPr>
            <a:r>
              <a:rPr lang="tr-TR" dirty="0"/>
              <a:t>Kazazedenin yüzünü yarım dönük olduğu tarafa çeviriniz.</a:t>
            </a:r>
          </a:p>
          <a:p>
            <a:pPr>
              <a:buFont typeface="Wingdings" panose="05000000000000000000" pitchFamily="2" charset="2"/>
              <a:buChar char="Ø"/>
            </a:pPr>
            <a:r>
              <a:rPr lang="tr-TR" dirty="0"/>
              <a:t>Yüzünün dönük olduğu taraftaki kolunu dirsekten bükerek eli baş hizasına getiriniz.</a:t>
            </a:r>
          </a:p>
          <a:p>
            <a:pPr>
              <a:buFont typeface="Wingdings" panose="05000000000000000000" pitchFamily="2" charset="2"/>
              <a:buChar char="Ø"/>
            </a:pPr>
            <a:r>
              <a:rPr lang="tr-TR" dirty="0"/>
              <a:t>Yüzün dönük olduğu taraftaki bacağı dizden bükerek yukarı doğru çekiniz.</a:t>
            </a:r>
          </a:p>
          <a:p>
            <a:pPr>
              <a:buFont typeface="Wingdings" panose="05000000000000000000" pitchFamily="2" charset="2"/>
              <a:buChar char="Ø"/>
            </a:pPr>
            <a:r>
              <a:rPr lang="tr-TR" dirty="0"/>
              <a:t>Diğer kolu vücut ile dar açı yapacak şekilde uzatınız.</a:t>
            </a:r>
          </a:p>
          <a:p>
            <a:pPr>
              <a:buFont typeface="Wingdings" panose="05000000000000000000" pitchFamily="2" charset="2"/>
              <a:buChar char="Ø"/>
            </a:pPr>
            <a:r>
              <a:rPr lang="tr-TR" dirty="0"/>
              <a:t>Diğer bacağı vücut ile dar açı yapacak şekilde uzatınız.</a:t>
            </a:r>
          </a:p>
        </p:txBody>
      </p:sp>
    </p:spTree>
    <p:extLst>
      <p:ext uri="{BB962C8B-B14F-4D97-AF65-F5344CB8AC3E}">
        <p14:creationId xmlns:p14="http://schemas.microsoft.com/office/powerpoint/2010/main" val="34129972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45A71E-41FE-4148-ACF4-79F15DC41EFC}"/>
              </a:ext>
            </a:extLst>
          </p:cNvPr>
          <p:cNvSpPr>
            <a:spLocks noGrp="1"/>
          </p:cNvSpPr>
          <p:nvPr>
            <p:ph type="title"/>
          </p:nvPr>
        </p:nvSpPr>
        <p:spPr/>
        <p:txBody>
          <a:bodyPr/>
          <a:lstStyle/>
          <a:p>
            <a:r>
              <a:rPr lang="tr-TR" dirty="0"/>
              <a:t>9. TIKANMAYA MÜDAHALE ETMEK</a:t>
            </a:r>
          </a:p>
        </p:txBody>
      </p:sp>
      <p:sp>
        <p:nvSpPr>
          <p:cNvPr id="3" name="Metin Yer Tutucusu 2">
            <a:extLst>
              <a:ext uri="{FF2B5EF4-FFF2-40B4-BE49-F238E27FC236}">
                <a16:creationId xmlns:a16="http://schemas.microsoft.com/office/drawing/2014/main" id="{04B8B9DE-EAB6-43A4-AB64-7C13451E43D0}"/>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871534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05F098-5697-4CBA-AB1E-F8DEC0BA5F3C}"/>
              </a:ext>
            </a:extLst>
          </p:cNvPr>
          <p:cNvSpPr>
            <a:spLocks noGrp="1"/>
          </p:cNvSpPr>
          <p:nvPr>
            <p:ph type="title"/>
          </p:nvPr>
        </p:nvSpPr>
        <p:spPr/>
        <p:txBody>
          <a:bodyPr/>
          <a:lstStyle/>
          <a:p>
            <a:r>
              <a:rPr lang="tr-TR" dirty="0"/>
              <a:t>9.1. Tıkanma</a:t>
            </a:r>
          </a:p>
        </p:txBody>
      </p:sp>
      <p:sp>
        <p:nvSpPr>
          <p:cNvPr id="3" name="İçerik Yer Tutucusu 2">
            <a:extLst>
              <a:ext uri="{FF2B5EF4-FFF2-40B4-BE49-F238E27FC236}">
                <a16:creationId xmlns:a16="http://schemas.microsoft.com/office/drawing/2014/main" id="{F6EACAA7-2DD1-4E34-BAA9-5389F74C0C75}"/>
              </a:ext>
            </a:extLst>
          </p:cNvPr>
          <p:cNvSpPr>
            <a:spLocks noGrp="1"/>
          </p:cNvSpPr>
          <p:nvPr>
            <p:ph idx="1"/>
          </p:nvPr>
        </p:nvSpPr>
        <p:spPr>
          <a:xfrm>
            <a:off x="2351313" y="2133600"/>
            <a:ext cx="9564915" cy="4100290"/>
          </a:xfrm>
        </p:spPr>
        <p:txBody>
          <a:bodyPr>
            <a:normAutofit/>
          </a:bodyPr>
          <a:lstStyle/>
          <a:p>
            <a:pPr marL="0" indent="0">
              <a:buNone/>
            </a:pPr>
            <a:r>
              <a:rPr lang="tr-TR" dirty="0"/>
              <a:t>	Tıkanma, bir kişinin nefes borusuna yabancı bir maddenin kaçarak hava yolunu tıkamasıdır. Derhal müdahale edilerek hava yolunu tıkayan madde çıkartılmazsa boğulma sonucu ölüm gerçekleşir.</a:t>
            </a:r>
          </a:p>
          <a:p>
            <a:pPr marL="0" indent="0">
              <a:buNone/>
            </a:pPr>
            <a:r>
              <a:rPr lang="tr-TR" dirty="0"/>
              <a:t>Tıkanmayı tanımlayıcı durum ve belirtiler;</a:t>
            </a:r>
          </a:p>
          <a:p>
            <a:pPr>
              <a:buFont typeface="Wingdings" panose="05000000000000000000" pitchFamily="2" charset="2"/>
              <a:buChar char="Ø"/>
            </a:pPr>
            <a:r>
              <a:rPr lang="tr-TR" dirty="0"/>
              <a:t>Yemek yerken görülmesi,</a:t>
            </a:r>
          </a:p>
          <a:p>
            <a:pPr>
              <a:buFont typeface="Wingdings" panose="05000000000000000000" pitchFamily="2" charset="2"/>
              <a:buChar char="Ø"/>
            </a:pPr>
            <a:r>
              <a:rPr lang="tr-TR" dirty="0"/>
              <a:t>Konuşamaz veya nefes alamaz olması, </a:t>
            </a:r>
          </a:p>
          <a:p>
            <a:pPr>
              <a:buFont typeface="Wingdings" panose="05000000000000000000" pitchFamily="2" charset="2"/>
              <a:buChar char="Ø"/>
            </a:pPr>
            <a:r>
              <a:rPr lang="tr-TR" dirty="0"/>
              <a:t>Renginin morarması ve</a:t>
            </a:r>
          </a:p>
          <a:p>
            <a:pPr>
              <a:buFont typeface="Wingdings" panose="05000000000000000000" pitchFamily="2" charset="2"/>
              <a:buChar char="Ø"/>
            </a:pPr>
            <a:r>
              <a:rPr lang="tr-TR" dirty="0"/>
              <a:t>Bilincin hızla kapanması.</a:t>
            </a:r>
          </a:p>
          <a:p>
            <a:pPr marL="0" indent="0">
              <a:buNone/>
            </a:pPr>
            <a:r>
              <a:rPr lang="tr-TR" dirty="0"/>
              <a:t>	Tıkanan kişi konuşamadığı için derdini baş ve işaret parmakları ile gırtlağını tutarak anlatır. Bu işaret ‘</a:t>
            </a:r>
            <a:r>
              <a:rPr lang="tr-TR" dirty="0" err="1"/>
              <a:t>Heimlich</a:t>
            </a:r>
            <a:r>
              <a:rPr lang="tr-TR" dirty="0"/>
              <a:t> işareti” olarak bilinir ve bu işaret görülünce derhal “</a:t>
            </a:r>
            <a:r>
              <a:rPr lang="tr-TR" dirty="0" err="1"/>
              <a:t>Heimlich</a:t>
            </a:r>
            <a:r>
              <a:rPr lang="tr-TR" dirty="0"/>
              <a:t> hareketi” adıyla bilinen müdahale gerçekleştirilmelidir.</a:t>
            </a:r>
          </a:p>
        </p:txBody>
      </p:sp>
    </p:spTree>
    <p:extLst>
      <p:ext uri="{BB962C8B-B14F-4D97-AF65-F5344CB8AC3E}">
        <p14:creationId xmlns:p14="http://schemas.microsoft.com/office/powerpoint/2010/main" val="20194625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EF87B7-B088-486C-90E2-397CE16E2FC7}"/>
              </a:ext>
            </a:extLst>
          </p:cNvPr>
          <p:cNvSpPr>
            <a:spLocks noGrp="1"/>
          </p:cNvSpPr>
          <p:nvPr>
            <p:ph type="title"/>
          </p:nvPr>
        </p:nvSpPr>
        <p:spPr/>
        <p:txBody>
          <a:bodyPr/>
          <a:lstStyle/>
          <a:p>
            <a:r>
              <a:rPr lang="tr-TR" dirty="0"/>
              <a:t>9.2. </a:t>
            </a:r>
            <a:r>
              <a:rPr lang="tr-TR" dirty="0" err="1"/>
              <a:t>Heimlich</a:t>
            </a:r>
            <a:r>
              <a:rPr lang="tr-TR" dirty="0"/>
              <a:t> Hareketi</a:t>
            </a:r>
          </a:p>
        </p:txBody>
      </p:sp>
      <p:sp>
        <p:nvSpPr>
          <p:cNvPr id="3" name="İçerik Yer Tutucusu 2">
            <a:extLst>
              <a:ext uri="{FF2B5EF4-FFF2-40B4-BE49-F238E27FC236}">
                <a16:creationId xmlns:a16="http://schemas.microsoft.com/office/drawing/2014/main" id="{63553FC1-119C-494A-B6A5-C29E785243BA}"/>
              </a:ext>
            </a:extLst>
          </p:cNvPr>
          <p:cNvSpPr>
            <a:spLocks noGrp="1"/>
          </p:cNvSpPr>
          <p:nvPr>
            <p:ph idx="1"/>
          </p:nvPr>
        </p:nvSpPr>
        <p:spPr>
          <a:xfrm>
            <a:off x="2589212" y="2133599"/>
            <a:ext cx="8915400" cy="3744687"/>
          </a:xfrm>
        </p:spPr>
        <p:txBody>
          <a:bodyPr/>
          <a:lstStyle/>
          <a:p>
            <a:pPr marL="0" indent="0">
              <a:buNone/>
            </a:pPr>
            <a:r>
              <a:rPr lang="tr-TR" dirty="0"/>
              <a:t>	“</a:t>
            </a:r>
            <a:r>
              <a:rPr lang="tr-TR" dirty="0" err="1"/>
              <a:t>Heimlich</a:t>
            </a:r>
            <a:r>
              <a:rPr lang="tr-TR" dirty="0"/>
              <a:t> hareketi” nefes yoluna kaçan maddelerin diyaframa kuvvetli ve ani olarak yapılan baskı ile çıkartılma harekettir. Hareket, ayakta veya yatar vaziyette ve hatta oturur vaziyette dahi kendi kendine yapılabilir.</a:t>
            </a:r>
          </a:p>
          <a:p>
            <a:pPr marL="0" indent="0">
              <a:buNone/>
            </a:pPr>
            <a:r>
              <a:rPr lang="tr-TR" b="1" dirty="0"/>
              <a:t>9.2.1. Ayakta </a:t>
            </a:r>
            <a:r>
              <a:rPr lang="tr-TR" b="1" dirty="0" err="1"/>
              <a:t>Heimlich</a:t>
            </a:r>
            <a:r>
              <a:rPr lang="tr-TR" b="1" dirty="0"/>
              <a:t> Hareketi</a:t>
            </a:r>
          </a:p>
          <a:p>
            <a:pPr marL="0" indent="0">
              <a:buNone/>
            </a:pPr>
            <a:r>
              <a:rPr lang="tr-TR" dirty="0"/>
              <a:t>	Kurtarıcı ve kazazede ayaktadır. Harekete geçmeden önce yarım eğilmiş kazazedenin sırtına bir iki kere sert olarak vurulur. Eğer bu hareket tıkanıklığı açmadıysa </a:t>
            </a:r>
            <a:r>
              <a:rPr lang="tr-TR" dirty="0" err="1"/>
              <a:t>Heimlich</a:t>
            </a:r>
            <a:r>
              <a:rPr lang="tr-TR" dirty="0"/>
              <a:t> hareketine geçilir. Kurtarıcı kazazedenin arkasında durarak kollarını beline dolar ve sıktığı yumruğunu, kazazedenin kaburga kemiklerinin ayrıldığı üst karın bölgesine yerleştirir. Diğer eliyle yumruk sıkılı elini bilekten tutar. Kazazedenin karnına, yukarı doğru ani ve sert darbeli bir baskı uygular. Bu hareketi gerektiğinde bir kaç kez tekrarlar.</a:t>
            </a:r>
          </a:p>
        </p:txBody>
      </p:sp>
    </p:spTree>
    <p:extLst>
      <p:ext uri="{BB962C8B-B14F-4D97-AF65-F5344CB8AC3E}">
        <p14:creationId xmlns:p14="http://schemas.microsoft.com/office/powerpoint/2010/main" val="1855904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9692FD-A0EE-40B0-9FB3-94030FB49ACE}"/>
              </a:ext>
            </a:extLst>
          </p:cNvPr>
          <p:cNvSpPr>
            <a:spLocks noGrp="1"/>
          </p:cNvSpPr>
          <p:nvPr>
            <p:ph type="title"/>
          </p:nvPr>
        </p:nvSpPr>
        <p:spPr/>
        <p:txBody>
          <a:bodyPr/>
          <a:lstStyle/>
          <a:p>
            <a:r>
              <a:rPr lang="tr-TR" dirty="0"/>
              <a:t>Kaza anında tedbir alırken dikkat edilmesi gerekenler</a:t>
            </a:r>
          </a:p>
        </p:txBody>
      </p:sp>
      <p:sp>
        <p:nvSpPr>
          <p:cNvPr id="3" name="İçerik Yer Tutucusu 2">
            <a:extLst>
              <a:ext uri="{FF2B5EF4-FFF2-40B4-BE49-F238E27FC236}">
                <a16:creationId xmlns:a16="http://schemas.microsoft.com/office/drawing/2014/main" id="{014AAC02-4E7E-42F5-AE2D-8854510BC371}"/>
              </a:ext>
            </a:extLst>
          </p:cNvPr>
          <p:cNvSpPr>
            <a:spLocks noGrp="1"/>
          </p:cNvSpPr>
          <p:nvPr>
            <p:ph idx="1"/>
          </p:nvPr>
        </p:nvSpPr>
        <p:spPr/>
        <p:txBody>
          <a:bodyPr>
            <a:normAutofit/>
          </a:bodyPr>
          <a:lstStyle/>
          <a:p>
            <a:pPr>
              <a:buFont typeface="Wingdings" panose="05000000000000000000" pitchFamily="2" charset="2"/>
              <a:buChar char="Ø"/>
            </a:pPr>
            <a:r>
              <a:rPr lang="tr-TR" dirty="0"/>
              <a:t> Panikten kaçınınız.</a:t>
            </a:r>
          </a:p>
          <a:p>
            <a:pPr>
              <a:buFont typeface="Wingdings" panose="05000000000000000000" pitchFamily="2" charset="2"/>
              <a:buChar char="Ø"/>
            </a:pPr>
            <a:r>
              <a:rPr lang="tr-TR" dirty="0"/>
              <a:t>Kahramanlık yaparak kendinizi tehlikeye atmayınız.</a:t>
            </a:r>
          </a:p>
          <a:p>
            <a:pPr>
              <a:buFont typeface="Wingdings" panose="05000000000000000000" pitchFamily="2" charset="2"/>
              <a:buChar char="Ø"/>
            </a:pPr>
            <a:r>
              <a:rPr lang="tr-TR" dirty="0"/>
              <a:t>Tedbirsiz kaza mahalline girmeyin.</a:t>
            </a:r>
          </a:p>
          <a:p>
            <a:pPr>
              <a:buFont typeface="Wingdings" panose="05000000000000000000" pitchFamily="2" charset="2"/>
              <a:buChar char="Ø"/>
            </a:pPr>
            <a:r>
              <a:rPr lang="tr-TR" dirty="0"/>
              <a:t>Tek başınıza hareket etmekten kaçınınız.</a:t>
            </a:r>
          </a:p>
          <a:p>
            <a:pPr>
              <a:buFont typeface="Wingdings" panose="05000000000000000000" pitchFamily="2" charset="2"/>
              <a:buChar char="Ø"/>
            </a:pPr>
            <a:r>
              <a:rPr lang="tr-TR" dirty="0"/>
              <a:t>Neyi neden yaptığınızı bilmeden hareket etmeyiniz.</a:t>
            </a:r>
          </a:p>
          <a:p>
            <a:pPr>
              <a:buFont typeface="Wingdings" panose="05000000000000000000" pitchFamily="2" charset="2"/>
              <a:buChar char="Ø"/>
            </a:pPr>
            <a:r>
              <a:rPr lang="tr-TR" dirty="0"/>
              <a:t>Son basamak olarak belirtilen kıyaslama, işin yapılmasında bir sonraki faaliyetinizi belirleyicisidir</a:t>
            </a:r>
          </a:p>
        </p:txBody>
      </p:sp>
    </p:spTree>
    <p:extLst>
      <p:ext uri="{BB962C8B-B14F-4D97-AF65-F5344CB8AC3E}">
        <p14:creationId xmlns:p14="http://schemas.microsoft.com/office/powerpoint/2010/main" val="34098693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7D2939-DCCA-47A9-A5DF-8647F72A4F53}"/>
              </a:ext>
            </a:extLst>
          </p:cNvPr>
          <p:cNvSpPr>
            <a:spLocks noGrp="1"/>
          </p:cNvSpPr>
          <p:nvPr>
            <p:ph type="title"/>
          </p:nvPr>
        </p:nvSpPr>
        <p:spPr/>
        <p:txBody>
          <a:bodyPr/>
          <a:lstStyle/>
          <a:p>
            <a:r>
              <a:rPr lang="tr-TR" dirty="0"/>
              <a:t>Ayakta </a:t>
            </a:r>
            <a:r>
              <a:rPr lang="tr-TR" dirty="0" err="1"/>
              <a:t>Heimlich</a:t>
            </a:r>
            <a:r>
              <a:rPr lang="tr-TR" dirty="0"/>
              <a:t> hareketi uygulanırken yapılması gerekenler </a:t>
            </a:r>
          </a:p>
        </p:txBody>
      </p:sp>
      <p:sp>
        <p:nvSpPr>
          <p:cNvPr id="3" name="İçerik Yer Tutucusu 2">
            <a:extLst>
              <a:ext uri="{FF2B5EF4-FFF2-40B4-BE49-F238E27FC236}">
                <a16:creationId xmlns:a16="http://schemas.microsoft.com/office/drawing/2014/main" id="{4418C72D-5EF0-4759-AC67-5B5C837ACF58}"/>
              </a:ext>
            </a:extLst>
          </p:cNvPr>
          <p:cNvSpPr>
            <a:spLocks noGrp="1"/>
          </p:cNvSpPr>
          <p:nvPr>
            <p:ph idx="1"/>
          </p:nvPr>
        </p:nvSpPr>
        <p:spPr/>
        <p:txBody>
          <a:bodyPr>
            <a:normAutofit/>
          </a:bodyPr>
          <a:lstStyle/>
          <a:p>
            <a:pPr>
              <a:buFont typeface="Wingdings" panose="05000000000000000000" pitchFamily="2" charset="2"/>
              <a:buChar char="Ø"/>
            </a:pPr>
            <a:r>
              <a:rPr lang="tr-TR" dirty="0"/>
              <a:t> Ayaktaki kazazedenin arkasına geçiniz. </a:t>
            </a:r>
          </a:p>
          <a:p>
            <a:pPr>
              <a:buFont typeface="Wingdings" panose="05000000000000000000" pitchFamily="2" charset="2"/>
              <a:buChar char="Ø"/>
            </a:pPr>
            <a:r>
              <a:rPr lang="tr-TR" dirty="0"/>
              <a:t>Sırtına bir iki kere sert olarak vurunuz. </a:t>
            </a:r>
          </a:p>
          <a:p>
            <a:pPr>
              <a:buFont typeface="Wingdings" panose="05000000000000000000" pitchFamily="2" charset="2"/>
              <a:buChar char="Ø"/>
            </a:pPr>
            <a:r>
              <a:rPr lang="tr-TR" dirty="0"/>
              <a:t>Tıkanıklık açılmadıysa kollarınızı kazazedenin beline sarınız.</a:t>
            </a:r>
          </a:p>
          <a:p>
            <a:pPr>
              <a:buFont typeface="Wingdings" panose="05000000000000000000" pitchFamily="2" charset="2"/>
              <a:buChar char="Ø"/>
            </a:pPr>
            <a:r>
              <a:rPr lang="tr-TR" dirty="0"/>
              <a:t>Bir elinizi yumruk yaparak kazazedenin üst karın bölgesine yerleştiriniz.</a:t>
            </a:r>
          </a:p>
          <a:p>
            <a:pPr>
              <a:buFont typeface="Wingdings" panose="05000000000000000000" pitchFamily="2" charset="2"/>
              <a:buChar char="Ø"/>
            </a:pPr>
            <a:r>
              <a:rPr lang="tr-TR" dirty="0"/>
              <a:t>Diğer elinizle yumruk sıkılı elinizi bilekten kavrayınız.</a:t>
            </a:r>
          </a:p>
          <a:p>
            <a:pPr>
              <a:buFont typeface="Wingdings" panose="05000000000000000000" pitchFamily="2" charset="2"/>
              <a:buChar char="Ø"/>
            </a:pPr>
            <a:r>
              <a:rPr lang="tr-TR" dirty="0"/>
              <a:t>Kazazedenin diyaframına ani ve sert darbeli bir baskı uygulayınız.</a:t>
            </a:r>
          </a:p>
          <a:p>
            <a:pPr>
              <a:buFont typeface="Wingdings" panose="05000000000000000000" pitchFamily="2" charset="2"/>
              <a:buChar char="Ø"/>
            </a:pPr>
            <a:r>
              <a:rPr lang="tr-TR" dirty="0"/>
              <a:t>Tıkanıklık açılmadıysa hareketi tekrarlayınız.</a:t>
            </a:r>
          </a:p>
        </p:txBody>
      </p:sp>
    </p:spTree>
    <p:extLst>
      <p:ext uri="{BB962C8B-B14F-4D97-AF65-F5344CB8AC3E}">
        <p14:creationId xmlns:p14="http://schemas.microsoft.com/office/powerpoint/2010/main" val="24535831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804E2B-6E20-4DC6-9495-EB45E89B8CD4}"/>
              </a:ext>
            </a:extLst>
          </p:cNvPr>
          <p:cNvSpPr>
            <a:spLocks noGrp="1"/>
          </p:cNvSpPr>
          <p:nvPr>
            <p:ph type="title"/>
          </p:nvPr>
        </p:nvSpPr>
        <p:spPr/>
        <p:txBody>
          <a:bodyPr/>
          <a:lstStyle/>
          <a:p>
            <a:r>
              <a:rPr lang="tr-TR" dirty="0"/>
              <a:t>Ayakta </a:t>
            </a:r>
            <a:r>
              <a:rPr lang="tr-TR" dirty="0" err="1"/>
              <a:t>Heimlich</a:t>
            </a:r>
            <a:r>
              <a:rPr lang="tr-TR" dirty="0"/>
              <a:t> hareketi uygulanırken yapılması gerekenler </a:t>
            </a:r>
          </a:p>
        </p:txBody>
      </p:sp>
      <p:pic>
        <p:nvPicPr>
          <p:cNvPr id="5" name="İçerik Yer Tutucusu 4">
            <a:extLst>
              <a:ext uri="{FF2B5EF4-FFF2-40B4-BE49-F238E27FC236}">
                <a16:creationId xmlns:a16="http://schemas.microsoft.com/office/drawing/2014/main" id="{1D7DFD76-1441-4187-A8E0-690C0CEDDD97}"/>
              </a:ext>
            </a:extLst>
          </p:cNvPr>
          <p:cNvPicPr>
            <a:picLocks noGrp="1" noChangeAspect="1"/>
          </p:cNvPicPr>
          <p:nvPr>
            <p:ph idx="1"/>
          </p:nvPr>
        </p:nvPicPr>
        <p:blipFill>
          <a:blip r:embed="rId2"/>
          <a:stretch>
            <a:fillRect/>
          </a:stretch>
        </p:blipFill>
        <p:spPr>
          <a:xfrm>
            <a:off x="5150498" y="2045241"/>
            <a:ext cx="2788815" cy="4188649"/>
          </a:xfrm>
        </p:spPr>
      </p:pic>
      <p:sp>
        <p:nvSpPr>
          <p:cNvPr id="7" name="Metin kutusu 6">
            <a:extLst>
              <a:ext uri="{FF2B5EF4-FFF2-40B4-BE49-F238E27FC236}">
                <a16:creationId xmlns:a16="http://schemas.microsoft.com/office/drawing/2014/main" id="{6DF60455-66D9-475A-9BD9-1CAF8B34DB6D}"/>
              </a:ext>
            </a:extLst>
          </p:cNvPr>
          <p:cNvSpPr txBox="1"/>
          <p:nvPr/>
        </p:nvSpPr>
        <p:spPr>
          <a:xfrm>
            <a:off x="5150498" y="6233890"/>
            <a:ext cx="6096000" cy="369332"/>
          </a:xfrm>
          <a:prstGeom prst="rect">
            <a:avLst/>
          </a:prstGeom>
          <a:noFill/>
        </p:spPr>
        <p:txBody>
          <a:bodyPr wrap="square">
            <a:spAutoFit/>
          </a:bodyPr>
          <a:lstStyle/>
          <a:p>
            <a:r>
              <a:rPr lang="tr-TR" dirty="0"/>
              <a:t>Ayakta </a:t>
            </a:r>
            <a:r>
              <a:rPr lang="tr-TR" dirty="0" err="1"/>
              <a:t>Heimlich</a:t>
            </a:r>
            <a:r>
              <a:rPr lang="tr-TR" dirty="0"/>
              <a:t> hareketi </a:t>
            </a:r>
          </a:p>
        </p:txBody>
      </p:sp>
    </p:spTree>
    <p:extLst>
      <p:ext uri="{BB962C8B-B14F-4D97-AF65-F5344CB8AC3E}">
        <p14:creationId xmlns:p14="http://schemas.microsoft.com/office/powerpoint/2010/main" val="23352450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21B2514-CFEA-4C72-BEDF-2A51613AB83C}"/>
              </a:ext>
            </a:extLst>
          </p:cNvPr>
          <p:cNvPicPr>
            <a:picLocks noChangeAspect="1"/>
          </p:cNvPicPr>
          <p:nvPr/>
        </p:nvPicPr>
        <p:blipFill>
          <a:blip r:embed="rId2"/>
          <a:stretch>
            <a:fillRect/>
          </a:stretch>
        </p:blipFill>
        <p:spPr>
          <a:xfrm>
            <a:off x="6676691" y="2081381"/>
            <a:ext cx="5200000" cy="2695238"/>
          </a:xfrm>
          <a:prstGeom prst="rect">
            <a:avLst/>
          </a:prstGeom>
        </p:spPr>
      </p:pic>
      <p:sp>
        <p:nvSpPr>
          <p:cNvPr id="2" name="Başlık 1">
            <a:extLst>
              <a:ext uri="{FF2B5EF4-FFF2-40B4-BE49-F238E27FC236}">
                <a16:creationId xmlns:a16="http://schemas.microsoft.com/office/drawing/2014/main" id="{48EF87B7-B088-486C-90E2-397CE16E2FC7}"/>
              </a:ext>
            </a:extLst>
          </p:cNvPr>
          <p:cNvSpPr>
            <a:spLocks noGrp="1"/>
          </p:cNvSpPr>
          <p:nvPr>
            <p:ph type="title"/>
          </p:nvPr>
        </p:nvSpPr>
        <p:spPr/>
        <p:txBody>
          <a:bodyPr/>
          <a:lstStyle/>
          <a:p>
            <a:r>
              <a:rPr lang="tr-TR" dirty="0"/>
              <a:t>9.2. </a:t>
            </a:r>
            <a:r>
              <a:rPr lang="tr-TR" dirty="0" err="1"/>
              <a:t>Heimlich</a:t>
            </a:r>
            <a:r>
              <a:rPr lang="tr-TR" dirty="0"/>
              <a:t> Hareketi</a:t>
            </a:r>
          </a:p>
        </p:txBody>
      </p:sp>
      <p:sp>
        <p:nvSpPr>
          <p:cNvPr id="3" name="İçerik Yer Tutucusu 2">
            <a:extLst>
              <a:ext uri="{FF2B5EF4-FFF2-40B4-BE49-F238E27FC236}">
                <a16:creationId xmlns:a16="http://schemas.microsoft.com/office/drawing/2014/main" id="{63553FC1-119C-494A-B6A5-C29E785243BA}"/>
              </a:ext>
            </a:extLst>
          </p:cNvPr>
          <p:cNvSpPr>
            <a:spLocks noGrp="1"/>
          </p:cNvSpPr>
          <p:nvPr>
            <p:ph idx="1"/>
          </p:nvPr>
        </p:nvSpPr>
        <p:spPr>
          <a:xfrm>
            <a:off x="1625601" y="1799771"/>
            <a:ext cx="5423168" cy="3744687"/>
          </a:xfrm>
        </p:spPr>
        <p:txBody>
          <a:bodyPr>
            <a:normAutofit/>
          </a:bodyPr>
          <a:lstStyle/>
          <a:p>
            <a:pPr marL="0" indent="0">
              <a:buNone/>
            </a:pPr>
            <a:r>
              <a:rPr lang="tr-TR" b="1" dirty="0"/>
              <a:t>9.2.2. Yerde </a:t>
            </a:r>
            <a:r>
              <a:rPr lang="tr-TR" b="1" dirty="0" err="1"/>
              <a:t>Heimlich</a:t>
            </a:r>
            <a:r>
              <a:rPr lang="tr-TR" b="1" dirty="0"/>
              <a:t> Hareketi,</a:t>
            </a:r>
          </a:p>
          <a:p>
            <a:pPr marL="0" indent="0">
              <a:buNone/>
            </a:pPr>
            <a:r>
              <a:rPr lang="tr-TR" dirty="0"/>
              <a:t>	Kazazede bilinci kapalı ise sırt üstü yatırılır ve yüzü bir tarafa çevrilir. Ata binercesine bacaklar ayrı, kazazedenin üzerine </a:t>
            </a:r>
            <a:r>
              <a:rPr lang="tr-TR" dirty="0" err="1"/>
              <a:t>çömelinir</a:t>
            </a:r>
            <a:r>
              <a:rPr lang="tr-TR" dirty="0"/>
              <a:t>. Eller birbirinin üzerinde ve alttaki elin tabanı üst karın bölgesine gelecek şekilde yerleştirilir. Kazazedenin diyaframına yukarı doğru ani ve sert darbeli bir baskı uygulanır. Bu hareketi gerektiğinde bir kaç kez tekrarlar. Yiyecek yerinden çıktığında ağzından çıkartılır ve kazazede şuursuz insan pozisyonuna alınır.</a:t>
            </a:r>
          </a:p>
        </p:txBody>
      </p:sp>
      <p:sp>
        <p:nvSpPr>
          <p:cNvPr id="7" name="Metin kutusu 6">
            <a:extLst>
              <a:ext uri="{FF2B5EF4-FFF2-40B4-BE49-F238E27FC236}">
                <a16:creationId xmlns:a16="http://schemas.microsoft.com/office/drawing/2014/main" id="{67B91395-CE68-47CE-BD92-56AF49D7E22C}"/>
              </a:ext>
            </a:extLst>
          </p:cNvPr>
          <p:cNvSpPr txBox="1"/>
          <p:nvPr/>
        </p:nvSpPr>
        <p:spPr>
          <a:xfrm>
            <a:off x="1785258" y="5720839"/>
            <a:ext cx="10091433" cy="369332"/>
          </a:xfrm>
          <a:prstGeom prst="rect">
            <a:avLst/>
          </a:prstGeom>
          <a:noFill/>
        </p:spPr>
        <p:txBody>
          <a:bodyPr wrap="square">
            <a:spAutoFit/>
          </a:bodyPr>
          <a:lstStyle/>
          <a:p>
            <a:r>
              <a:rPr lang="tr-TR" dirty="0"/>
              <a:t>Yatarak </a:t>
            </a:r>
            <a:r>
              <a:rPr lang="tr-TR" dirty="0" err="1"/>
              <a:t>Heimlich</a:t>
            </a:r>
            <a:r>
              <a:rPr lang="tr-TR" dirty="0"/>
              <a:t> hareketi aynı zamanda kurtarıcıdan iri kazazedeler için de kullanılabilir.</a:t>
            </a:r>
          </a:p>
        </p:txBody>
      </p:sp>
      <p:sp>
        <p:nvSpPr>
          <p:cNvPr id="9" name="Metin kutusu 8">
            <a:extLst>
              <a:ext uri="{FF2B5EF4-FFF2-40B4-BE49-F238E27FC236}">
                <a16:creationId xmlns:a16="http://schemas.microsoft.com/office/drawing/2014/main" id="{27C38CB8-A569-4A41-92E4-3FB1573B2F86}"/>
              </a:ext>
            </a:extLst>
          </p:cNvPr>
          <p:cNvSpPr txBox="1"/>
          <p:nvPr/>
        </p:nvSpPr>
        <p:spPr>
          <a:xfrm>
            <a:off x="7339012" y="4879397"/>
            <a:ext cx="4165600" cy="369332"/>
          </a:xfrm>
          <a:prstGeom prst="rect">
            <a:avLst/>
          </a:prstGeom>
          <a:noFill/>
        </p:spPr>
        <p:txBody>
          <a:bodyPr wrap="square">
            <a:spAutoFit/>
          </a:bodyPr>
          <a:lstStyle/>
          <a:p>
            <a:r>
              <a:rPr lang="tr-TR" dirty="0" err="1"/>
              <a:t>Heimlich</a:t>
            </a:r>
            <a:r>
              <a:rPr lang="tr-TR" dirty="0"/>
              <a:t> hareketi sırt üstü durumda</a:t>
            </a:r>
          </a:p>
        </p:txBody>
      </p:sp>
    </p:spTree>
    <p:extLst>
      <p:ext uri="{BB962C8B-B14F-4D97-AF65-F5344CB8AC3E}">
        <p14:creationId xmlns:p14="http://schemas.microsoft.com/office/powerpoint/2010/main" val="1792169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EF87B7-B088-486C-90E2-397CE16E2FC7}"/>
              </a:ext>
            </a:extLst>
          </p:cNvPr>
          <p:cNvSpPr>
            <a:spLocks noGrp="1"/>
          </p:cNvSpPr>
          <p:nvPr>
            <p:ph type="title"/>
          </p:nvPr>
        </p:nvSpPr>
        <p:spPr/>
        <p:txBody>
          <a:bodyPr/>
          <a:lstStyle/>
          <a:p>
            <a:r>
              <a:rPr lang="tr-TR" dirty="0"/>
              <a:t>9.2. </a:t>
            </a:r>
            <a:r>
              <a:rPr lang="tr-TR" dirty="0" err="1"/>
              <a:t>Heimlich</a:t>
            </a:r>
            <a:r>
              <a:rPr lang="tr-TR" dirty="0"/>
              <a:t> Hareketi</a:t>
            </a:r>
          </a:p>
        </p:txBody>
      </p:sp>
      <p:sp>
        <p:nvSpPr>
          <p:cNvPr id="3" name="İçerik Yer Tutucusu 2">
            <a:extLst>
              <a:ext uri="{FF2B5EF4-FFF2-40B4-BE49-F238E27FC236}">
                <a16:creationId xmlns:a16="http://schemas.microsoft.com/office/drawing/2014/main" id="{63553FC1-119C-494A-B6A5-C29E785243BA}"/>
              </a:ext>
            </a:extLst>
          </p:cNvPr>
          <p:cNvSpPr>
            <a:spLocks noGrp="1"/>
          </p:cNvSpPr>
          <p:nvPr>
            <p:ph idx="1"/>
          </p:nvPr>
        </p:nvSpPr>
        <p:spPr>
          <a:xfrm>
            <a:off x="2589212" y="2133599"/>
            <a:ext cx="8915400" cy="3744687"/>
          </a:xfrm>
        </p:spPr>
        <p:txBody>
          <a:bodyPr/>
          <a:lstStyle/>
          <a:p>
            <a:pPr marL="0" indent="0">
              <a:buNone/>
            </a:pPr>
            <a:r>
              <a:rPr lang="tr-TR" b="1" dirty="0"/>
              <a:t>9.2.3. Oturarak Kendi Kendine </a:t>
            </a:r>
            <a:r>
              <a:rPr lang="tr-TR" b="1" dirty="0" err="1"/>
              <a:t>Heimlich</a:t>
            </a:r>
            <a:r>
              <a:rPr lang="tr-TR" b="1" dirty="0"/>
              <a:t> Hareketi</a:t>
            </a:r>
          </a:p>
          <a:p>
            <a:pPr marL="0" indent="0">
              <a:buNone/>
            </a:pPr>
            <a:r>
              <a:rPr lang="tr-TR" dirty="0"/>
              <a:t>	Tedaviyi kazazede kendi kendine uyguluyorsa, bir yumruğunu sıkar ve kaburga kemiklerinin ayrıldığı üst karın bölgesine yerleştirir. Sonra bu yumruğu bilekten diğer eli ile tutar, karnına yukarı doğru sert bir itişle aniden ve kuvvetlice bastırır ve bu arada zorla öksürmeye çalışır. Bu hareketi gerektiğinde bir kaç kez tekrarlar.</a:t>
            </a:r>
          </a:p>
          <a:p>
            <a:pPr marL="0" indent="0">
              <a:buNone/>
            </a:pPr>
            <a:r>
              <a:rPr lang="tr-TR" dirty="0"/>
              <a:t>	İkinci seçenek olarak bu harekette iskemle arkası, masa veya lavabo köşesi, veya yukarı itişi sağlayacak başka çıkıntılı bir yer kullanılabilir.</a:t>
            </a:r>
          </a:p>
        </p:txBody>
      </p:sp>
    </p:spTree>
    <p:extLst>
      <p:ext uri="{BB962C8B-B14F-4D97-AF65-F5344CB8AC3E}">
        <p14:creationId xmlns:p14="http://schemas.microsoft.com/office/powerpoint/2010/main" val="16032638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3C2CBC-ACE6-4253-A45E-FAD1C12039CC}"/>
              </a:ext>
            </a:extLst>
          </p:cNvPr>
          <p:cNvSpPr>
            <a:spLocks noGrp="1"/>
          </p:cNvSpPr>
          <p:nvPr>
            <p:ph type="title"/>
          </p:nvPr>
        </p:nvSpPr>
        <p:spPr/>
        <p:txBody>
          <a:bodyPr/>
          <a:lstStyle/>
          <a:p>
            <a:r>
              <a:rPr lang="tr-TR" dirty="0"/>
              <a:t>10. YANIKLARA MÜDAHALE ETMEK</a:t>
            </a:r>
          </a:p>
        </p:txBody>
      </p:sp>
      <p:sp>
        <p:nvSpPr>
          <p:cNvPr id="3" name="Metin Yer Tutucusu 2">
            <a:extLst>
              <a:ext uri="{FF2B5EF4-FFF2-40B4-BE49-F238E27FC236}">
                <a16:creationId xmlns:a16="http://schemas.microsoft.com/office/drawing/2014/main" id="{92109F87-68FB-4CBD-8803-67FA6DCF083F}"/>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23050920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CDCF46-D65A-446D-B680-A6B1C655ECE8}"/>
              </a:ext>
            </a:extLst>
          </p:cNvPr>
          <p:cNvSpPr>
            <a:spLocks noGrp="1"/>
          </p:cNvSpPr>
          <p:nvPr>
            <p:ph type="title"/>
          </p:nvPr>
        </p:nvSpPr>
        <p:spPr/>
        <p:txBody>
          <a:bodyPr/>
          <a:lstStyle/>
          <a:p>
            <a:r>
              <a:rPr lang="tr-TR" dirty="0"/>
              <a:t>10.1. Tutuşmuş Giysiler</a:t>
            </a:r>
          </a:p>
        </p:txBody>
      </p:sp>
      <p:sp>
        <p:nvSpPr>
          <p:cNvPr id="3" name="İçerik Yer Tutucusu 2">
            <a:extLst>
              <a:ext uri="{FF2B5EF4-FFF2-40B4-BE49-F238E27FC236}">
                <a16:creationId xmlns:a16="http://schemas.microsoft.com/office/drawing/2014/main" id="{C98D7650-CB7A-4DFD-AB89-47F5456E3A83}"/>
              </a:ext>
            </a:extLst>
          </p:cNvPr>
          <p:cNvSpPr>
            <a:spLocks noGrp="1"/>
          </p:cNvSpPr>
          <p:nvPr>
            <p:ph idx="1"/>
          </p:nvPr>
        </p:nvSpPr>
        <p:spPr/>
        <p:txBody>
          <a:bodyPr/>
          <a:lstStyle/>
          <a:p>
            <a:pPr marL="0" indent="0">
              <a:buNone/>
            </a:pPr>
            <a:r>
              <a:rPr lang="tr-TR" dirty="0"/>
              <a:t>	Eğer kişinin giysileri tutuşmuşsa ateşi söndürmenin en kolay yolu hemen kuru toz yangın söndürücü kullanmaktır. Çünkü gemide her kapalı yerin girişinde veya yakınında bir portatif kuru toz yangın söndürücü bulma imkanı vardır. Eğer kuru toz yangın söndürücü yoksa kişiyi yere yatırınız ve bulabildiğiniz bir şeye sararak alevleri boğun ve getirilen kovalar dolusu suyu üzerine atın veya varsa hortum kullanınız. İçten içe yanan tüm giysilerin söndürüldüğünden emin olunuz.</a:t>
            </a:r>
          </a:p>
          <a:p>
            <a:pPr marL="0" indent="0">
              <a:buNone/>
            </a:pPr>
            <a:r>
              <a:rPr lang="tr-TR" dirty="0"/>
              <a:t>	Yangın söndürücüden çıkan tozun fazla zararı yoktur varsa bile sadece gözedir. Çoğu kişi toz püskürtüldüğünde gözlerini sıkıca kapatır. Göze toz kaçarsa yanan giysiler söndürüldükten sonra gözler hemen yıkanabilir.</a:t>
            </a:r>
          </a:p>
        </p:txBody>
      </p:sp>
    </p:spTree>
    <p:extLst>
      <p:ext uri="{BB962C8B-B14F-4D97-AF65-F5344CB8AC3E}">
        <p14:creationId xmlns:p14="http://schemas.microsoft.com/office/powerpoint/2010/main" val="92920972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6FF800-E3BD-4308-BFF4-16E7E69BE04E}"/>
              </a:ext>
            </a:extLst>
          </p:cNvPr>
          <p:cNvSpPr>
            <a:spLocks noGrp="1"/>
          </p:cNvSpPr>
          <p:nvPr>
            <p:ph type="title"/>
          </p:nvPr>
        </p:nvSpPr>
        <p:spPr/>
        <p:txBody>
          <a:bodyPr/>
          <a:lstStyle/>
          <a:p>
            <a:r>
              <a:rPr lang="tr-TR" dirty="0"/>
              <a:t>10.2. Isı, Buhar veya Elektrik Yanıkları</a:t>
            </a:r>
          </a:p>
        </p:txBody>
      </p:sp>
      <p:sp>
        <p:nvSpPr>
          <p:cNvPr id="3" name="İçerik Yer Tutucusu 2">
            <a:extLst>
              <a:ext uri="{FF2B5EF4-FFF2-40B4-BE49-F238E27FC236}">
                <a16:creationId xmlns:a16="http://schemas.microsoft.com/office/drawing/2014/main" id="{07B90F96-3057-4E7D-8504-5C97EAB85454}"/>
              </a:ext>
            </a:extLst>
          </p:cNvPr>
          <p:cNvSpPr>
            <a:spLocks noGrp="1"/>
          </p:cNvSpPr>
          <p:nvPr>
            <p:ph idx="1"/>
          </p:nvPr>
        </p:nvSpPr>
        <p:spPr/>
        <p:txBody>
          <a:bodyPr/>
          <a:lstStyle/>
          <a:p>
            <a:pPr marL="0" indent="0">
              <a:buNone/>
            </a:pPr>
            <a:r>
              <a:rPr lang="tr-TR" dirty="0"/>
              <a:t>	Isı, buhar ve elektrik yanıkları aynı sınıftaki yanıklardır. Bu yanıklar olabildiğince çabuk soğuk su altında (tatlı su bulunamazsa deniz suyu) en az on dakika kadar tutularak veya soğuk su kaplarına batırılarak soğutulmalıdır. Yanık kaza yerinde soğutulamıyorsa hasta soğutma işleminin yapılacağı yere götürülmelidir. Giysileri özenle çıkartılır ancak deriye yapışan kısımları kesilerek bırakılır. Daha sonra yanık yerleri hava alabilecek şekilde bu alanlardan daha geniş kuru ve temiz bir bez ile örtülür. Oksijen yanıkların iyileşmesinde önemli rol oynar. Ağır yanık vakalarından sonra meydana gelen şok tedavisi için de kazazede şok pozisyonuna alınır.</a:t>
            </a:r>
          </a:p>
        </p:txBody>
      </p:sp>
    </p:spTree>
    <p:extLst>
      <p:ext uri="{BB962C8B-B14F-4D97-AF65-F5344CB8AC3E}">
        <p14:creationId xmlns:p14="http://schemas.microsoft.com/office/powerpoint/2010/main" val="8876487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7F890-9237-4015-8654-BDC293769FEE}"/>
              </a:ext>
            </a:extLst>
          </p:cNvPr>
          <p:cNvSpPr>
            <a:spLocks noGrp="1"/>
          </p:cNvSpPr>
          <p:nvPr>
            <p:ph type="title"/>
          </p:nvPr>
        </p:nvSpPr>
        <p:spPr/>
        <p:txBody>
          <a:bodyPr/>
          <a:lstStyle/>
          <a:p>
            <a:r>
              <a:rPr lang="tr-TR" dirty="0"/>
              <a:t>10.3. Kimyasal Yanıklar</a:t>
            </a:r>
          </a:p>
        </p:txBody>
      </p:sp>
      <p:sp>
        <p:nvSpPr>
          <p:cNvPr id="3" name="İçerik Yer Tutucusu 2">
            <a:extLst>
              <a:ext uri="{FF2B5EF4-FFF2-40B4-BE49-F238E27FC236}">
                <a16:creationId xmlns:a16="http://schemas.microsoft.com/office/drawing/2014/main" id="{DEC7A31B-0B6D-47B5-8F5D-F3638453A1B1}"/>
              </a:ext>
            </a:extLst>
          </p:cNvPr>
          <p:cNvSpPr>
            <a:spLocks noGrp="1"/>
          </p:cNvSpPr>
          <p:nvPr>
            <p:ph idx="1"/>
          </p:nvPr>
        </p:nvSpPr>
        <p:spPr/>
        <p:txBody>
          <a:bodyPr/>
          <a:lstStyle/>
          <a:p>
            <a:pPr marL="0" indent="0">
              <a:buNone/>
            </a:pPr>
            <a:r>
              <a:rPr lang="tr-TR" dirty="0"/>
              <a:t>	Kimyevi maddeye bulaşmış giysiler çıkartılır. Göz ve derideki kimyasal maddeler bol su ile yıkanır. Bu yıkamada öncelikle kimyasal maddeden en çok zarar göreceği için gözler yıkanır. Sadece tek bir göz etkilenmişse, yıkama sırasında başı yıkanan göz tarafına doğru eğerek sağlam göze kimyasal bulaşığın gelmesini engelleyebiliriz.</a:t>
            </a:r>
          </a:p>
        </p:txBody>
      </p:sp>
    </p:spTree>
    <p:extLst>
      <p:ext uri="{BB962C8B-B14F-4D97-AF65-F5344CB8AC3E}">
        <p14:creationId xmlns:p14="http://schemas.microsoft.com/office/powerpoint/2010/main" val="33964943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B1E748-DDEC-4429-9DB1-DA4812F7D306}"/>
              </a:ext>
            </a:extLst>
          </p:cNvPr>
          <p:cNvSpPr>
            <a:spLocks noGrp="1"/>
          </p:cNvSpPr>
          <p:nvPr>
            <p:ph type="title"/>
          </p:nvPr>
        </p:nvSpPr>
        <p:spPr/>
        <p:txBody>
          <a:bodyPr/>
          <a:lstStyle/>
          <a:p>
            <a:r>
              <a:rPr lang="tr-TR" dirty="0"/>
              <a:t>Yanıklara müdahale ederken yapılması gerekenler</a:t>
            </a:r>
          </a:p>
        </p:txBody>
      </p:sp>
      <p:sp>
        <p:nvSpPr>
          <p:cNvPr id="3" name="İçerik Yer Tutucusu 2">
            <a:extLst>
              <a:ext uri="{FF2B5EF4-FFF2-40B4-BE49-F238E27FC236}">
                <a16:creationId xmlns:a16="http://schemas.microsoft.com/office/drawing/2014/main" id="{5677A701-8B48-45C6-890D-9AEC5FFA1F85}"/>
              </a:ext>
            </a:extLst>
          </p:cNvPr>
          <p:cNvSpPr>
            <a:spLocks noGrp="1"/>
          </p:cNvSpPr>
          <p:nvPr>
            <p:ph idx="1"/>
          </p:nvPr>
        </p:nvSpPr>
        <p:spPr/>
        <p:txBody>
          <a:bodyPr/>
          <a:lstStyle/>
          <a:p>
            <a:pPr>
              <a:buFont typeface="Wingdings" panose="05000000000000000000" pitchFamily="2" charset="2"/>
              <a:buChar char="Ø"/>
            </a:pPr>
            <a:r>
              <a:rPr lang="tr-TR" dirty="0"/>
              <a:t>Deriye yapışan yerler hariç kazazedenin yanık giysilerini çıkarınız.</a:t>
            </a:r>
          </a:p>
          <a:p>
            <a:pPr>
              <a:buFont typeface="Wingdings" panose="05000000000000000000" pitchFamily="2" charset="2"/>
              <a:buChar char="Ø"/>
            </a:pPr>
            <a:r>
              <a:rPr lang="tr-TR" dirty="0"/>
              <a:t>Yanık yerleri en az 10 dakika su ile soğutunuz.</a:t>
            </a:r>
          </a:p>
          <a:p>
            <a:pPr>
              <a:buFont typeface="Wingdings" panose="05000000000000000000" pitchFamily="2" charset="2"/>
              <a:buChar char="Ø"/>
            </a:pPr>
            <a:r>
              <a:rPr lang="tr-TR" dirty="0"/>
              <a:t>Yanık yeri tüysüz, hava alabilen, temiz bir bezle örtünüz.</a:t>
            </a:r>
          </a:p>
          <a:p>
            <a:pPr>
              <a:buFont typeface="Wingdings" panose="05000000000000000000" pitchFamily="2" charset="2"/>
              <a:buChar char="Ø"/>
            </a:pPr>
            <a:r>
              <a:rPr lang="tr-TR" dirty="0"/>
              <a:t>Kazazedeyi şok pozisyonuna alınız.</a:t>
            </a:r>
          </a:p>
          <a:p>
            <a:pPr>
              <a:buFont typeface="Wingdings" panose="05000000000000000000" pitchFamily="2" charset="2"/>
              <a:buChar char="Ø"/>
            </a:pPr>
            <a:endParaRPr lang="tr-TR" dirty="0"/>
          </a:p>
          <a:p>
            <a:pPr algn="just">
              <a:buFont typeface="Wingdings" panose="05000000000000000000" pitchFamily="2" charset="2"/>
              <a:buChar char="Ø"/>
            </a:pPr>
            <a:r>
              <a:rPr lang="tr-TR" b="1" dirty="0"/>
              <a:t>Not: </a:t>
            </a:r>
            <a:r>
              <a:rPr lang="tr-TR" dirty="0"/>
              <a:t>Yanık yere normal olarak steril bir bez ile örtülmesi gerekir. Bu nedenle örtülen bezin temizliğinden şüphe varsa yetkili kişi gelinceye kadar örtmemek daha doğru olacaktır.</a:t>
            </a:r>
          </a:p>
        </p:txBody>
      </p:sp>
    </p:spTree>
    <p:extLst>
      <p:ext uri="{BB962C8B-B14F-4D97-AF65-F5344CB8AC3E}">
        <p14:creationId xmlns:p14="http://schemas.microsoft.com/office/powerpoint/2010/main" val="89978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A0CD00-CF1F-45F0-BDC3-8B953F7F7C88}"/>
              </a:ext>
            </a:extLst>
          </p:cNvPr>
          <p:cNvSpPr>
            <a:spLocks noGrp="1"/>
          </p:cNvSpPr>
          <p:nvPr>
            <p:ph type="title"/>
          </p:nvPr>
        </p:nvSpPr>
        <p:spPr/>
        <p:txBody>
          <a:bodyPr/>
          <a:lstStyle/>
          <a:p>
            <a:r>
              <a:rPr lang="tr-TR" dirty="0"/>
              <a:t>2. DURUM TEŞHİSİ YAPMAK</a:t>
            </a:r>
          </a:p>
        </p:txBody>
      </p:sp>
      <p:sp>
        <p:nvSpPr>
          <p:cNvPr id="3" name="Metin Yer Tutucusu 2">
            <a:extLst>
              <a:ext uri="{FF2B5EF4-FFF2-40B4-BE49-F238E27FC236}">
                <a16:creationId xmlns:a16="http://schemas.microsoft.com/office/drawing/2014/main" id="{1884BBA0-9624-4A81-9F92-F8EDCA23CE4B}"/>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178331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7C5C44-EA6C-48AB-BF98-456379C5FCB2}"/>
              </a:ext>
            </a:extLst>
          </p:cNvPr>
          <p:cNvSpPr>
            <a:spLocks noGrp="1"/>
          </p:cNvSpPr>
          <p:nvPr>
            <p:ph type="title"/>
          </p:nvPr>
        </p:nvSpPr>
        <p:spPr/>
        <p:txBody>
          <a:bodyPr/>
          <a:lstStyle/>
          <a:p>
            <a:r>
              <a:rPr lang="tr-TR" dirty="0"/>
              <a:t>2.1. Durum Teşhisi ve Kontrolde Öncelik</a:t>
            </a:r>
          </a:p>
        </p:txBody>
      </p:sp>
      <p:sp>
        <p:nvSpPr>
          <p:cNvPr id="3" name="İçerik Yer Tutucusu 2">
            <a:extLst>
              <a:ext uri="{FF2B5EF4-FFF2-40B4-BE49-F238E27FC236}">
                <a16:creationId xmlns:a16="http://schemas.microsoft.com/office/drawing/2014/main" id="{687CF9AE-B422-4980-B721-6C4DE81843E1}"/>
              </a:ext>
            </a:extLst>
          </p:cNvPr>
          <p:cNvSpPr>
            <a:spLocks noGrp="1"/>
          </p:cNvSpPr>
          <p:nvPr>
            <p:ph idx="1"/>
          </p:nvPr>
        </p:nvSpPr>
        <p:spPr/>
        <p:txBody>
          <a:bodyPr>
            <a:normAutofit/>
          </a:bodyPr>
          <a:lstStyle/>
          <a:p>
            <a:pPr marL="0" indent="0">
              <a:buNone/>
            </a:pPr>
            <a:r>
              <a:rPr lang="tr-TR" dirty="0"/>
              <a:t>	Durum teşhisi, kazazedenin hasar durumunu tespit etmektir. Bu tespit yapılırken hasarın önemine göre mümkün olduğunca biri yapılırken diğeri de beraberinde olacak şekilde bir sıra takip edilir.</a:t>
            </a:r>
          </a:p>
          <a:p>
            <a:pPr lvl="1">
              <a:buFont typeface="Wingdings" panose="05000000000000000000" pitchFamily="2" charset="2"/>
              <a:buChar char="Ø"/>
            </a:pPr>
            <a:r>
              <a:rPr lang="tr-TR" dirty="0"/>
              <a:t>Harici kanamanın olup olmadığı,</a:t>
            </a:r>
          </a:p>
          <a:p>
            <a:pPr lvl="1">
              <a:buFont typeface="Wingdings" panose="05000000000000000000" pitchFamily="2" charset="2"/>
              <a:buChar char="Ø"/>
            </a:pPr>
            <a:r>
              <a:rPr lang="tr-TR" dirty="0"/>
              <a:t>Kalbin atıp atmadığı,</a:t>
            </a:r>
          </a:p>
          <a:p>
            <a:pPr lvl="1">
              <a:buFont typeface="Wingdings" panose="05000000000000000000" pitchFamily="2" charset="2"/>
              <a:buChar char="Ø"/>
            </a:pPr>
            <a:r>
              <a:rPr lang="tr-TR" dirty="0"/>
              <a:t>Nefes alınıp alınmadığı,</a:t>
            </a:r>
          </a:p>
          <a:p>
            <a:pPr lvl="1">
              <a:buFont typeface="Wingdings" panose="05000000000000000000" pitchFamily="2" charset="2"/>
              <a:buChar char="Ø"/>
            </a:pPr>
            <a:r>
              <a:rPr lang="tr-TR" dirty="0"/>
              <a:t>İç kanamanın olup olmadığı,</a:t>
            </a:r>
          </a:p>
          <a:p>
            <a:pPr lvl="1">
              <a:buFont typeface="Wingdings" panose="05000000000000000000" pitchFamily="2" charset="2"/>
              <a:buChar char="Ø"/>
            </a:pPr>
            <a:r>
              <a:rPr lang="tr-TR" dirty="0"/>
              <a:t>Şuurun yerinde olup olmadığı,</a:t>
            </a:r>
          </a:p>
          <a:p>
            <a:pPr lvl="1">
              <a:buFont typeface="Wingdings" panose="05000000000000000000" pitchFamily="2" charset="2"/>
              <a:buChar char="Ø"/>
            </a:pPr>
            <a:r>
              <a:rPr lang="tr-TR" dirty="0"/>
              <a:t>Şoka girilip girilmediği</a:t>
            </a:r>
          </a:p>
          <a:p>
            <a:pPr lvl="1">
              <a:buFont typeface="Wingdings" panose="05000000000000000000" pitchFamily="2" charset="2"/>
              <a:buChar char="Ø"/>
            </a:pPr>
            <a:r>
              <a:rPr lang="tr-TR" dirty="0"/>
              <a:t>İkinci derecede hasarın olup olmadığına dikkat edilir.</a:t>
            </a:r>
          </a:p>
        </p:txBody>
      </p:sp>
      <p:sp>
        <p:nvSpPr>
          <p:cNvPr id="4" name="Metin kutusu 3">
            <a:extLst>
              <a:ext uri="{FF2B5EF4-FFF2-40B4-BE49-F238E27FC236}">
                <a16:creationId xmlns:a16="http://schemas.microsoft.com/office/drawing/2014/main" id="{EDD2667D-E809-4A21-990F-76304E44044E}"/>
              </a:ext>
            </a:extLst>
          </p:cNvPr>
          <p:cNvSpPr txBox="1"/>
          <p:nvPr/>
        </p:nvSpPr>
        <p:spPr>
          <a:xfrm>
            <a:off x="6689558" y="3429000"/>
            <a:ext cx="4507831" cy="1477328"/>
          </a:xfrm>
          <a:prstGeom prst="rect">
            <a:avLst/>
          </a:prstGeom>
          <a:noFill/>
        </p:spPr>
        <p:txBody>
          <a:bodyPr wrap="square" rtlCol="0">
            <a:spAutoFit/>
          </a:bodyPr>
          <a:lstStyle/>
          <a:p>
            <a:r>
              <a:rPr lang="tr-TR" b="1" dirty="0"/>
              <a:t>Not: </a:t>
            </a:r>
            <a:r>
              <a:rPr lang="tr-TR" dirty="0"/>
              <a:t>Yanda belirli bir sıra verilmiş olmakla birlikte, kazanın nedenine bağlı olarak gereğinde bu sıra gözetilmeksizin doğrudan, yüksek olasılıklı veya belirli hasarın kontrolüne öncelik verilir.</a:t>
            </a:r>
          </a:p>
        </p:txBody>
      </p:sp>
    </p:spTree>
    <p:extLst>
      <p:ext uri="{BB962C8B-B14F-4D97-AF65-F5344CB8AC3E}">
        <p14:creationId xmlns:p14="http://schemas.microsoft.com/office/powerpoint/2010/main" val="246028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7C5C44-EA6C-48AB-BF98-456379C5FCB2}"/>
              </a:ext>
            </a:extLst>
          </p:cNvPr>
          <p:cNvSpPr>
            <a:spLocks noGrp="1"/>
          </p:cNvSpPr>
          <p:nvPr>
            <p:ph type="title"/>
          </p:nvPr>
        </p:nvSpPr>
        <p:spPr/>
        <p:txBody>
          <a:bodyPr/>
          <a:lstStyle/>
          <a:p>
            <a:r>
              <a:rPr lang="tr-TR" dirty="0"/>
              <a:t>2.2. Harici Kanama Kontrolü</a:t>
            </a:r>
          </a:p>
        </p:txBody>
      </p:sp>
      <p:sp>
        <p:nvSpPr>
          <p:cNvPr id="3" name="İçerik Yer Tutucusu 2">
            <a:extLst>
              <a:ext uri="{FF2B5EF4-FFF2-40B4-BE49-F238E27FC236}">
                <a16:creationId xmlns:a16="http://schemas.microsoft.com/office/drawing/2014/main" id="{687CF9AE-B422-4980-B721-6C4DE81843E1}"/>
              </a:ext>
            </a:extLst>
          </p:cNvPr>
          <p:cNvSpPr>
            <a:spLocks noGrp="1"/>
          </p:cNvSpPr>
          <p:nvPr>
            <p:ph idx="1"/>
          </p:nvPr>
        </p:nvSpPr>
        <p:spPr/>
        <p:txBody>
          <a:bodyPr/>
          <a:lstStyle/>
          <a:p>
            <a:pPr marL="0" indent="0">
              <a:buNone/>
            </a:pPr>
            <a:r>
              <a:rPr lang="tr-TR" dirty="0"/>
              <a:t>	Normal yapıda bir yetişkin insanın vücudunda yaklaşık 5 litre kan bulunur. Sağlıklı bir yetişkin zarar görmeden 1 </a:t>
            </a:r>
            <a:r>
              <a:rPr lang="tr-TR" dirty="0" err="1"/>
              <a:t>lt</a:t>
            </a:r>
            <a:r>
              <a:rPr lang="tr-TR" dirty="0"/>
              <a:t>. kan kaybedebilir. Bundan daha fazlası yaşamı tehlikeye sokar. Şiddetli kan kaybının önlenememesi halinde sırasıyla kazazede,</a:t>
            </a:r>
          </a:p>
          <a:p>
            <a:pPr>
              <a:buFont typeface="Wingdings" panose="05000000000000000000" pitchFamily="2" charset="2"/>
              <a:buChar char="Ø"/>
            </a:pPr>
            <a:r>
              <a:rPr lang="tr-TR" dirty="0"/>
              <a:t>Şoka girer,</a:t>
            </a:r>
          </a:p>
          <a:p>
            <a:pPr>
              <a:buFont typeface="Wingdings" panose="05000000000000000000" pitchFamily="2" charset="2"/>
              <a:buChar char="Ø"/>
            </a:pPr>
            <a:r>
              <a:rPr lang="tr-TR" dirty="0"/>
              <a:t>Bilincini yitirilir,</a:t>
            </a:r>
          </a:p>
          <a:p>
            <a:pPr>
              <a:buFont typeface="Wingdings" panose="05000000000000000000" pitchFamily="2" charset="2"/>
              <a:buChar char="Ø"/>
            </a:pPr>
            <a:r>
              <a:rPr lang="tr-TR" dirty="0"/>
              <a:t>Kalp krizi geçirir,</a:t>
            </a:r>
          </a:p>
          <a:p>
            <a:pPr>
              <a:buFont typeface="Wingdings" panose="05000000000000000000" pitchFamily="2" charset="2"/>
              <a:buChar char="Ø"/>
            </a:pPr>
            <a:r>
              <a:rPr lang="tr-TR" dirty="0"/>
              <a:t>Solunumu durur ve ölür.</a:t>
            </a:r>
          </a:p>
        </p:txBody>
      </p:sp>
    </p:spTree>
    <p:extLst>
      <p:ext uri="{BB962C8B-B14F-4D97-AF65-F5344CB8AC3E}">
        <p14:creationId xmlns:p14="http://schemas.microsoft.com/office/powerpoint/2010/main" val="1062069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7C5C44-EA6C-48AB-BF98-456379C5FCB2}"/>
              </a:ext>
            </a:extLst>
          </p:cNvPr>
          <p:cNvSpPr>
            <a:spLocks noGrp="1"/>
          </p:cNvSpPr>
          <p:nvPr>
            <p:ph type="title"/>
          </p:nvPr>
        </p:nvSpPr>
        <p:spPr/>
        <p:txBody>
          <a:bodyPr/>
          <a:lstStyle/>
          <a:p>
            <a:r>
              <a:rPr lang="tr-TR" dirty="0"/>
              <a:t>2.2. Harici Kanama Kontrolü</a:t>
            </a:r>
          </a:p>
        </p:txBody>
      </p:sp>
      <p:sp>
        <p:nvSpPr>
          <p:cNvPr id="3" name="İçerik Yer Tutucusu 2">
            <a:extLst>
              <a:ext uri="{FF2B5EF4-FFF2-40B4-BE49-F238E27FC236}">
                <a16:creationId xmlns:a16="http://schemas.microsoft.com/office/drawing/2014/main" id="{687CF9AE-B422-4980-B721-6C4DE81843E1}"/>
              </a:ext>
            </a:extLst>
          </p:cNvPr>
          <p:cNvSpPr>
            <a:spLocks noGrp="1"/>
          </p:cNvSpPr>
          <p:nvPr>
            <p:ph idx="1"/>
          </p:nvPr>
        </p:nvSpPr>
        <p:spPr/>
        <p:txBody>
          <a:bodyPr/>
          <a:lstStyle/>
          <a:p>
            <a:pPr marL="0" indent="0">
              <a:buNone/>
            </a:pPr>
            <a:r>
              <a:rPr lang="tr-TR" dirty="0"/>
              <a:t>	Şiddetli kanamaların genel nedeni atardamar kesikleridir ve vücutta harici veya dahili şekilde olabilir. Tespitindeki kolaylık, önem ve zaman kazancı açısından öncelikli olarak harici şiddetli kanama kontrolü yapılır. Kontrol çok kısa sürede tamamlanmalıdır. Vücudun görünen bir yerinden kan geldiği gözükmüyorsa çok şiddetli harici kanamalara sebep olduğundan sadece kol, boyun ve uyluğa bakmakla yetinilir ve bir sonraki kontrole geçilir.</a:t>
            </a:r>
          </a:p>
        </p:txBody>
      </p:sp>
    </p:spTree>
    <p:extLst>
      <p:ext uri="{BB962C8B-B14F-4D97-AF65-F5344CB8AC3E}">
        <p14:creationId xmlns:p14="http://schemas.microsoft.com/office/powerpoint/2010/main" val="1207043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7C5C44-EA6C-48AB-BF98-456379C5FCB2}"/>
              </a:ext>
            </a:extLst>
          </p:cNvPr>
          <p:cNvSpPr>
            <a:spLocks noGrp="1"/>
          </p:cNvSpPr>
          <p:nvPr>
            <p:ph type="title"/>
          </p:nvPr>
        </p:nvSpPr>
        <p:spPr/>
        <p:txBody>
          <a:bodyPr/>
          <a:lstStyle/>
          <a:p>
            <a:r>
              <a:rPr lang="tr-TR" dirty="0"/>
              <a:t>2.3. Kalp Durması Kontrolü</a:t>
            </a:r>
          </a:p>
        </p:txBody>
      </p:sp>
      <p:sp>
        <p:nvSpPr>
          <p:cNvPr id="3" name="İçerik Yer Tutucusu 2">
            <a:extLst>
              <a:ext uri="{FF2B5EF4-FFF2-40B4-BE49-F238E27FC236}">
                <a16:creationId xmlns:a16="http://schemas.microsoft.com/office/drawing/2014/main" id="{687CF9AE-B422-4980-B721-6C4DE81843E1}"/>
              </a:ext>
            </a:extLst>
          </p:cNvPr>
          <p:cNvSpPr>
            <a:spLocks noGrp="1"/>
          </p:cNvSpPr>
          <p:nvPr>
            <p:ph idx="1"/>
          </p:nvPr>
        </p:nvSpPr>
        <p:spPr/>
        <p:txBody>
          <a:bodyPr>
            <a:normAutofit/>
          </a:bodyPr>
          <a:lstStyle/>
          <a:p>
            <a:pPr marL="0" indent="0">
              <a:buNone/>
            </a:pPr>
            <a:r>
              <a:rPr lang="tr-TR" dirty="0"/>
              <a:t>	Kazazede bulunduğunda görünen kaza nedenine bağlı olarak sorun net bir vaziyette ortada değilse süratli olarak kazazedenin şiddetli kanaması olup olmadığına bakılır. Kalp durması doğal olarak kanamadan daha önemlidir ancak bir kanama varsa bu aynı zamanda kalbin attığını da gösterdiğinden öncelik şiddetli harici kanama kontrolündedir. Eğer kanama yoksa ve kazazede baygın görünümdeyse, hemen kalbinin atıp atmadığını kontrol etmek gerekir.</a:t>
            </a:r>
          </a:p>
          <a:p>
            <a:pPr marL="0" indent="0">
              <a:buNone/>
            </a:pPr>
            <a:r>
              <a:rPr lang="tr-TR" dirty="0"/>
              <a:t>	Elektrik çarpmalarında kalp ritmi 300’e kadar çıkar. Bu yüksek ritim kalbin titremesi şeklinde olduğundan kan pompalanamaz. Bu nedenle elektrik çarpmalarında şiddetli kanamaya bakılmaksızın kalp kontrolüne geçilir.</a:t>
            </a:r>
          </a:p>
        </p:txBody>
      </p:sp>
    </p:spTree>
    <p:extLst>
      <p:ext uri="{BB962C8B-B14F-4D97-AF65-F5344CB8AC3E}">
        <p14:creationId xmlns:p14="http://schemas.microsoft.com/office/powerpoint/2010/main" val="292377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7C5C44-EA6C-48AB-BF98-456379C5FCB2}"/>
              </a:ext>
            </a:extLst>
          </p:cNvPr>
          <p:cNvSpPr>
            <a:spLocks noGrp="1"/>
          </p:cNvSpPr>
          <p:nvPr>
            <p:ph type="title"/>
          </p:nvPr>
        </p:nvSpPr>
        <p:spPr/>
        <p:txBody>
          <a:bodyPr/>
          <a:lstStyle/>
          <a:p>
            <a:r>
              <a:rPr lang="tr-TR" dirty="0"/>
              <a:t>2.3. Kalp Durması Kontrolü</a:t>
            </a:r>
          </a:p>
        </p:txBody>
      </p:sp>
      <p:sp>
        <p:nvSpPr>
          <p:cNvPr id="3" name="İçerik Yer Tutucusu 2">
            <a:extLst>
              <a:ext uri="{FF2B5EF4-FFF2-40B4-BE49-F238E27FC236}">
                <a16:creationId xmlns:a16="http://schemas.microsoft.com/office/drawing/2014/main" id="{687CF9AE-B422-4980-B721-6C4DE81843E1}"/>
              </a:ext>
            </a:extLst>
          </p:cNvPr>
          <p:cNvSpPr>
            <a:spLocks noGrp="1"/>
          </p:cNvSpPr>
          <p:nvPr>
            <p:ph idx="1"/>
          </p:nvPr>
        </p:nvSpPr>
        <p:spPr/>
        <p:txBody>
          <a:bodyPr>
            <a:normAutofit/>
          </a:bodyPr>
          <a:lstStyle/>
          <a:p>
            <a:pPr>
              <a:buFont typeface="Wingdings" panose="05000000000000000000" pitchFamily="2" charset="2"/>
              <a:buChar char="Ø"/>
            </a:pPr>
            <a:r>
              <a:rPr lang="tr-TR" dirty="0"/>
              <a:t>Şah damarından (</a:t>
            </a:r>
            <a:r>
              <a:rPr lang="tr-TR" dirty="0" err="1"/>
              <a:t>Carotid</a:t>
            </a:r>
            <a:r>
              <a:rPr lang="tr-TR" dirty="0"/>
              <a:t>) nabza bakılır,</a:t>
            </a:r>
          </a:p>
          <a:p>
            <a:pPr marL="0" indent="0">
              <a:buNone/>
            </a:pPr>
            <a:r>
              <a:rPr lang="tr-TR" dirty="0"/>
              <a:t>	Kalp atışı, kulağın kalbe dayanarak dinlenmesi ile kontrol edilebilir. Bilekte olduğu gibi atar damarların vücudumuzda yüzeye yakınlaştığı yerlerden de nabzın kontrolü yapılabilir. Ancak çevre etkileri veya zayıflık durumunda ne kalp atışı ne de nabız tam olarak alınamayabilir. Bu neden ile nabız kontrolünü doğrudan nabzın en kuvvetli olduğu şah damarından yapmak yararlı olacaktır. Şah damarından nabız, kazazedenin boynuna, nefes borusuyla uzun boyun adalesinin arasındaki atardamar üzerine, bir elin iki parmak uçları ile bastırarak kontrol edilir. </a:t>
            </a:r>
          </a:p>
        </p:txBody>
      </p:sp>
    </p:spTree>
    <p:extLst>
      <p:ext uri="{BB962C8B-B14F-4D97-AF65-F5344CB8AC3E}">
        <p14:creationId xmlns:p14="http://schemas.microsoft.com/office/powerpoint/2010/main" val="1416712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7C5C44-EA6C-48AB-BF98-456379C5FCB2}"/>
              </a:ext>
            </a:extLst>
          </p:cNvPr>
          <p:cNvSpPr>
            <a:spLocks noGrp="1"/>
          </p:cNvSpPr>
          <p:nvPr>
            <p:ph type="title"/>
          </p:nvPr>
        </p:nvSpPr>
        <p:spPr/>
        <p:txBody>
          <a:bodyPr/>
          <a:lstStyle/>
          <a:p>
            <a:r>
              <a:rPr lang="tr-TR" dirty="0"/>
              <a:t>2.3. Kalp Durması Kontrolü</a:t>
            </a:r>
          </a:p>
        </p:txBody>
      </p:sp>
      <p:pic>
        <p:nvPicPr>
          <p:cNvPr id="5" name="İçerik Yer Tutucusu 4">
            <a:extLst>
              <a:ext uri="{FF2B5EF4-FFF2-40B4-BE49-F238E27FC236}">
                <a16:creationId xmlns:a16="http://schemas.microsoft.com/office/drawing/2014/main" id="{C8CA12C7-E65A-4662-8B42-5C94BE21B21A}"/>
              </a:ext>
            </a:extLst>
          </p:cNvPr>
          <p:cNvPicPr>
            <a:picLocks noGrp="1" noChangeAspect="1"/>
          </p:cNvPicPr>
          <p:nvPr>
            <p:ph idx="1"/>
          </p:nvPr>
        </p:nvPicPr>
        <p:blipFill>
          <a:blip r:embed="rId2"/>
          <a:stretch>
            <a:fillRect/>
          </a:stretch>
        </p:blipFill>
        <p:spPr>
          <a:xfrm>
            <a:off x="4402138" y="2133600"/>
            <a:ext cx="5289549" cy="3778250"/>
          </a:xfrm>
        </p:spPr>
      </p:pic>
      <p:sp>
        <p:nvSpPr>
          <p:cNvPr id="9" name="Metin kutusu 8">
            <a:extLst>
              <a:ext uri="{FF2B5EF4-FFF2-40B4-BE49-F238E27FC236}">
                <a16:creationId xmlns:a16="http://schemas.microsoft.com/office/drawing/2014/main" id="{4AF4C6F6-2C0E-4612-9E54-FAA8008D51FB}"/>
              </a:ext>
            </a:extLst>
          </p:cNvPr>
          <p:cNvSpPr txBox="1"/>
          <p:nvPr/>
        </p:nvSpPr>
        <p:spPr>
          <a:xfrm>
            <a:off x="4234543" y="1780205"/>
            <a:ext cx="6096000" cy="369332"/>
          </a:xfrm>
          <a:prstGeom prst="rect">
            <a:avLst/>
          </a:prstGeom>
          <a:noFill/>
        </p:spPr>
        <p:txBody>
          <a:bodyPr wrap="square">
            <a:spAutoFit/>
          </a:bodyPr>
          <a:lstStyle/>
          <a:p>
            <a:r>
              <a:rPr lang="tr-TR" dirty="0"/>
              <a:t>Şah damarından (</a:t>
            </a:r>
            <a:r>
              <a:rPr lang="tr-TR" dirty="0" err="1"/>
              <a:t>Carotid</a:t>
            </a:r>
            <a:r>
              <a:rPr lang="tr-TR" dirty="0"/>
              <a:t>) nabız ölçümü </a:t>
            </a:r>
          </a:p>
        </p:txBody>
      </p:sp>
    </p:spTree>
    <p:extLst>
      <p:ext uri="{BB962C8B-B14F-4D97-AF65-F5344CB8AC3E}">
        <p14:creationId xmlns:p14="http://schemas.microsoft.com/office/powerpoint/2010/main" val="3690997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7C5C44-EA6C-48AB-BF98-456379C5FCB2}"/>
              </a:ext>
            </a:extLst>
          </p:cNvPr>
          <p:cNvSpPr>
            <a:spLocks noGrp="1"/>
          </p:cNvSpPr>
          <p:nvPr>
            <p:ph type="title"/>
          </p:nvPr>
        </p:nvSpPr>
        <p:spPr/>
        <p:txBody>
          <a:bodyPr/>
          <a:lstStyle/>
          <a:p>
            <a:r>
              <a:rPr lang="tr-TR" dirty="0"/>
              <a:t>2.3. Kalp Durması Kontrolü</a:t>
            </a:r>
          </a:p>
        </p:txBody>
      </p:sp>
      <p:sp>
        <p:nvSpPr>
          <p:cNvPr id="3" name="İçerik Yer Tutucusu 2">
            <a:extLst>
              <a:ext uri="{FF2B5EF4-FFF2-40B4-BE49-F238E27FC236}">
                <a16:creationId xmlns:a16="http://schemas.microsoft.com/office/drawing/2014/main" id="{687CF9AE-B422-4980-B721-6C4DE81843E1}"/>
              </a:ext>
            </a:extLst>
          </p:cNvPr>
          <p:cNvSpPr>
            <a:spLocks noGrp="1"/>
          </p:cNvSpPr>
          <p:nvPr>
            <p:ph idx="1"/>
          </p:nvPr>
        </p:nvSpPr>
        <p:spPr/>
        <p:txBody>
          <a:bodyPr/>
          <a:lstStyle/>
          <a:p>
            <a:pPr>
              <a:buFont typeface="Wingdings" panose="05000000000000000000" pitchFamily="2" charset="2"/>
              <a:buChar char="Ø"/>
            </a:pPr>
            <a:r>
              <a:rPr lang="tr-TR" dirty="0"/>
              <a:t>Göz bebekleri kontrol edilir</a:t>
            </a:r>
          </a:p>
          <a:p>
            <a:pPr marL="0" indent="0">
              <a:buNone/>
            </a:pPr>
            <a:r>
              <a:rPr lang="tr-TR" dirty="0"/>
              <a:t>	Göz kapakları açılarak göz bebeklerine bakılır. Göz bebeklerinin ışığa reaksiyon gösterip göstermediğine veya büyük ve sabit kalıp kalmadığına bakılır. Kalp atışı durduğunda, gözbebekleri 45- 60 saniye içinde genişlemeye başlar. Genişlemiş olarak kalırlar ve ışığa reaksiyon göstermezler. Bu da kalbin durmuş olduğunu gösterir.</a:t>
            </a:r>
          </a:p>
        </p:txBody>
      </p:sp>
    </p:spTree>
    <p:extLst>
      <p:ext uri="{BB962C8B-B14F-4D97-AF65-F5344CB8AC3E}">
        <p14:creationId xmlns:p14="http://schemas.microsoft.com/office/powerpoint/2010/main" val="592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4D764E-3FCC-4829-AE63-4841EFEF236B}"/>
              </a:ext>
            </a:extLst>
          </p:cNvPr>
          <p:cNvSpPr>
            <a:spLocks noGrp="1"/>
          </p:cNvSpPr>
          <p:nvPr>
            <p:ph type="title"/>
          </p:nvPr>
        </p:nvSpPr>
        <p:spPr/>
        <p:txBody>
          <a:bodyPr/>
          <a:lstStyle/>
          <a:p>
            <a:r>
              <a:rPr lang="tr-TR" dirty="0"/>
              <a:t>1. KAZAZEDEYE MÜDAHALEDE ÖN TEDBİR ALMAK</a:t>
            </a:r>
          </a:p>
        </p:txBody>
      </p:sp>
      <p:sp>
        <p:nvSpPr>
          <p:cNvPr id="3" name="Metin Yer Tutucusu 2">
            <a:extLst>
              <a:ext uri="{FF2B5EF4-FFF2-40B4-BE49-F238E27FC236}">
                <a16:creationId xmlns:a16="http://schemas.microsoft.com/office/drawing/2014/main" id="{1D121F36-7E5E-455B-A8DD-D122E3E9112F}"/>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752258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7C5C44-EA6C-48AB-BF98-456379C5FCB2}"/>
              </a:ext>
            </a:extLst>
          </p:cNvPr>
          <p:cNvSpPr>
            <a:spLocks noGrp="1"/>
          </p:cNvSpPr>
          <p:nvPr>
            <p:ph type="title"/>
          </p:nvPr>
        </p:nvSpPr>
        <p:spPr/>
        <p:txBody>
          <a:bodyPr/>
          <a:lstStyle/>
          <a:p>
            <a:r>
              <a:rPr lang="tr-TR" dirty="0"/>
              <a:t>2.4. Solunum Durması Kontrolü</a:t>
            </a:r>
          </a:p>
        </p:txBody>
      </p:sp>
      <p:sp>
        <p:nvSpPr>
          <p:cNvPr id="3" name="İçerik Yer Tutucusu 2">
            <a:extLst>
              <a:ext uri="{FF2B5EF4-FFF2-40B4-BE49-F238E27FC236}">
                <a16:creationId xmlns:a16="http://schemas.microsoft.com/office/drawing/2014/main" id="{687CF9AE-B422-4980-B721-6C4DE81843E1}"/>
              </a:ext>
            </a:extLst>
          </p:cNvPr>
          <p:cNvSpPr>
            <a:spLocks noGrp="1"/>
          </p:cNvSpPr>
          <p:nvPr>
            <p:ph idx="1"/>
          </p:nvPr>
        </p:nvSpPr>
        <p:spPr/>
        <p:txBody>
          <a:bodyPr>
            <a:normAutofit/>
          </a:bodyPr>
          <a:lstStyle/>
          <a:p>
            <a:pPr marL="0" indent="0">
              <a:buNone/>
            </a:pPr>
            <a:r>
              <a:rPr lang="tr-TR" dirty="0"/>
              <a:t>	Kazazedenin kalbi atıyor fakat baygın görünümde ise kazazedeyi; </a:t>
            </a:r>
          </a:p>
          <a:p>
            <a:pPr>
              <a:buFont typeface="Wingdings" panose="05000000000000000000" pitchFamily="2" charset="2"/>
              <a:buChar char="Ø"/>
            </a:pPr>
            <a:r>
              <a:rPr lang="tr-TR" dirty="0"/>
              <a:t>Yavaşça sırt üstü yatar vaziyette çeviriniz</a:t>
            </a:r>
          </a:p>
          <a:p>
            <a:pPr>
              <a:buFont typeface="Wingdings" panose="05000000000000000000" pitchFamily="2" charset="2"/>
              <a:buChar char="Ø"/>
            </a:pPr>
            <a:r>
              <a:rPr lang="tr-TR" dirty="0"/>
              <a:t>Ağızda solunumu engelleyebilecek bir şeyler varsa alınız</a:t>
            </a:r>
          </a:p>
          <a:p>
            <a:pPr>
              <a:buFont typeface="Wingdings" panose="05000000000000000000" pitchFamily="2" charset="2"/>
              <a:buChar char="Ø"/>
            </a:pPr>
            <a:r>
              <a:rPr lang="tr-TR" dirty="0"/>
              <a:t>Başını, altına bir şey koymadan geriye doğru bükünüz</a:t>
            </a:r>
          </a:p>
          <a:p>
            <a:pPr>
              <a:buFont typeface="Wingdings" panose="05000000000000000000" pitchFamily="2" charset="2"/>
              <a:buChar char="Ø"/>
            </a:pPr>
            <a:r>
              <a:rPr lang="tr-TR" dirty="0"/>
              <a:t>Kulağınızı kazazedenin ağız ve burnunun 2-3 cm. üzerine getirin ve nefes alışını duymaya çalışınız </a:t>
            </a:r>
          </a:p>
          <a:p>
            <a:pPr>
              <a:buFont typeface="Wingdings" panose="05000000000000000000" pitchFamily="2" charset="2"/>
              <a:buChar char="Ø"/>
            </a:pPr>
            <a:r>
              <a:rPr lang="tr-TR" dirty="0"/>
              <a:t>Göğüs kafesinin ve karnının hareket edip etmediğine bakınız.</a:t>
            </a:r>
          </a:p>
          <a:p>
            <a:pPr>
              <a:buFont typeface="Wingdings" panose="05000000000000000000" pitchFamily="2" charset="2"/>
              <a:buChar char="Ø"/>
            </a:pPr>
            <a:r>
              <a:rPr lang="tr-TR" dirty="0"/>
              <a:t>Yüzün ve dudakların normal veya mavi-gri renge dönüşüp dönüşmediğini kontrol ediniz. altına bir şey koymadan geriye doğru bükünüz</a:t>
            </a:r>
          </a:p>
        </p:txBody>
      </p:sp>
    </p:spTree>
    <p:extLst>
      <p:ext uri="{BB962C8B-B14F-4D97-AF65-F5344CB8AC3E}">
        <p14:creationId xmlns:p14="http://schemas.microsoft.com/office/powerpoint/2010/main" val="228728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D41C34-B67A-4D64-A8DA-A09B09CE62E0}"/>
              </a:ext>
            </a:extLst>
          </p:cNvPr>
          <p:cNvSpPr>
            <a:spLocks noGrp="1"/>
          </p:cNvSpPr>
          <p:nvPr>
            <p:ph type="title"/>
          </p:nvPr>
        </p:nvSpPr>
        <p:spPr/>
        <p:txBody>
          <a:bodyPr/>
          <a:lstStyle/>
          <a:p>
            <a:r>
              <a:rPr lang="tr-TR" dirty="0"/>
              <a:t>2.4. Solunum Durması Kontrolü</a:t>
            </a:r>
          </a:p>
        </p:txBody>
      </p:sp>
      <p:pic>
        <p:nvPicPr>
          <p:cNvPr id="5" name="İçerik Yer Tutucusu 4">
            <a:extLst>
              <a:ext uri="{FF2B5EF4-FFF2-40B4-BE49-F238E27FC236}">
                <a16:creationId xmlns:a16="http://schemas.microsoft.com/office/drawing/2014/main" id="{EBFADE62-EADE-4FCC-81F1-47818D270E2C}"/>
              </a:ext>
            </a:extLst>
          </p:cNvPr>
          <p:cNvPicPr>
            <a:picLocks noGrp="1" noChangeAspect="1"/>
          </p:cNvPicPr>
          <p:nvPr>
            <p:ph idx="1"/>
          </p:nvPr>
        </p:nvPicPr>
        <p:blipFill>
          <a:blip r:embed="rId2"/>
          <a:stretch>
            <a:fillRect/>
          </a:stretch>
        </p:blipFill>
        <p:spPr>
          <a:xfrm>
            <a:off x="4175484" y="2251296"/>
            <a:ext cx="5742857" cy="3542857"/>
          </a:xfrm>
        </p:spPr>
      </p:pic>
      <p:sp>
        <p:nvSpPr>
          <p:cNvPr id="9" name="Metin kutusu 8">
            <a:extLst>
              <a:ext uri="{FF2B5EF4-FFF2-40B4-BE49-F238E27FC236}">
                <a16:creationId xmlns:a16="http://schemas.microsoft.com/office/drawing/2014/main" id="{08D7812B-A3E1-43C2-8312-1F6BADE4FE19}"/>
              </a:ext>
            </a:extLst>
          </p:cNvPr>
          <p:cNvSpPr txBox="1"/>
          <p:nvPr/>
        </p:nvSpPr>
        <p:spPr>
          <a:xfrm>
            <a:off x="4297756" y="1905000"/>
            <a:ext cx="6096000" cy="369332"/>
          </a:xfrm>
          <a:prstGeom prst="rect">
            <a:avLst/>
          </a:prstGeom>
          <a:noFill/>
        </p:spPr>
        <p:txBody>
          <a:bodyPr wrap="square">
            <a:spAutoFit/>
          </a:bodyPr>
          <a:lstStyle/>
          <a:p>
            <a:r>
              <a:rPr lang="tr-TR" dirty="0"/>
              <a:t>Bilinci kapalı hasta. Önce nefesini dinleyiniz</a:t>
            </a:r>
          </a:p>
        </p:txBody>
      </p:sp>
    </p:spTree>
    <p:extLst>
      <p:ext uri="{BB962C8B-B14F-4D97-AF65-F5344CB8AC3E}">
        <p14:creationId xmlns:p14="http://schemas.microsoft.com/office/powerpoint/2010/main" val="659864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C2B86C-7793-4EE2-B4A7-5CD69774FD0F}"/>
              </a:ext>
            </a:extLst>
          </p:cNvPr>
          <p:cNvSpPr>
            <a:spLocks noGrp="1"/>
          </p:cNvSpPr>
          <p:nvPr>
            <p:ph type="title"/>
          </p:nvPr>
        </p:nvSpPr>
        <p:spPr/>
        <p:txBody>
          <a:bodyPr/>
          <a:lstStyle/>
          <a:p>
            <a:r>
              <a:rPr lang="tr-TR" dirty="0"/>
              <a:t>2.4. Solunum Durması Kontrolü</a:t>
            </a:r>
          </a:p>
        </p:txBody>
      </p:sp>
      <p:sp>
        <p:nvSpPr>
          <p:cNvPr id="3" name="İçerik Yer Tutucusu 2">
            <a:extLst>
              <a:ext uri="{FF2B5EF4-FFF2-40B4-BE49-F238E27FC236}">
                <a16:creationId xmlns:a16="http://schemas.microsoft.com/office/drawing/2014/main" id="{9D7DA4B3-2CAC-4096-BEC4-5D13B394F64A}"/>
              </a:ext>
            </a:extLst>
          </p:cNvPr>
          <p:cNvSpPr>
            <a:spLocks noGrp="1"/>
          </p:cNvSpPr>
          <p:nvPr>
            <p:ph idx="1"/>
          </p:nvPr>
        </p:nvSpPr>
        <p:spPr/>
        <p:txBody>
          <a:bodyPr/>
          <a:lstStyle/>
          <a:p>
            <a:pPr marL="0" indent="0">
              <a:buNone/>
            </a:pPr>
            <a:r>
              <a:rPr lang="tr-TR" dirty="0"/>
              <a:t>	Nefes alış kontrolünde ağza soğuk gözlüğü uzatıp buhar olup olmadığını anlamak gibi duruma göre akla gelebilecek başka metotlarda kullanılabilir. Göğüs ve karnın hareket ediyor olması tek başına, nefes alındığının göstergesi olamaz. Hava yolu tıkalıysa, bir istemsiz kas olan diyafram yine çalışır, göğüs ile karın hareket edebilir ancak solunum gerçekleşmez. Ayrıca giyinik olunduğu durumlarda göğüs ve karın hareketlerini sağlıklı izlemek güçleşir. Bu nedenle mutlaka ağız ve burundan hava hareketini dinleyip varlığını hissediniz sonra göğüs ve karın hareketlerine bakınız.</a:t>
            </a:r>
          </a:p>
        </p:txBody>
      </p:sp>
    </p:spTree>
    <p:extLst>
      <p:ext uri="{BB962C8B-B14F-4D97-AF65-F5344CB8AC3E}">
        <p14:creationId xmlns:p14="http://schemas.microsoft.com/office/powerpoint/2010/main" val="210307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C9655D-53DF-434D-A3F4-EE8304A2D037}"/>
              </a:ext>
            </a:extLst>
          </p:cNvPr>
          <p:cNvSpPr>
            <a:spLocks noGrp="1"/>
          </p:cNvSpPr>
          <p:nvPr>
            <p:ph type="title"/>
          </p:nvPr>
        </p:nvSpPr>
        <p:spPr/>
        <p:txBody>
          <a:bodyPr/>
          <a:lstStyle/>
          <a:p>
            <a:r>
              <a:rPr lang="tr-TR" dirty="0"/>
              <a:t>2.5. İç Kanama Kontrolü</a:t>
            </a:r>
          </a:p>
        </p:txBody>
      </p:sp>
      <p:sp>
        <p:nvSpPr>
          <p:cNvPr id="3" name="İçerik Yer Tutucusu 2">
            <a:extLst>
              <a:ext uri="{FF2B5EF4-FFF2-40B4-BE49-F238E27FC236}">
                <a16:creationId xmlns:a16="http://schemas.microsoft.com/office/drawing/2014/main" id="{72AF5DB2-B057-4CAD-9BB5-DBDB3282F217}"/>
              </a:ext>
            </a:extLst>
          </p:cNvPr>
          <p:cNvSpPr>
            <a:spLocks noGrp="1"/>
          </p:cNvSpPr>
          <p:nvPr>
            <p:ph idx="1"/>
          </p:nvPr>
        </p:nvSpPr>
        <p:spPr/>
        <p:txBody>
          <a:bodyPr/>
          <a:lstStyle/>
          <a:p>
            <a:pPr marL="0" indent="0">
              <a:buNone/>
            </a:pPr>
            <a:r>
              <a:rPr lang="tr-TR" dirty="0"/>
              <a:t>	Şiddetli kanamalar harici ise tespiti kolay olur ve hemen müdahale edilebilirler. Ancak iç kanamalar harici kanama gibi kolay tespit edilemediğinden, ondan daha tehlikeli durumlara sebep olabilir.</a:t>
            </a:r>
          </a:p>
          <a:p>
            <a:pPr marL="0" indent="0">
              <a:buNone/>
            </a:pPr>
            <a:r>
              <a:rPr lang="tr-TR" dirty="0"/>
              <a:t>	Dışa açık olmayan iç kanamalar deri altında, adale içinde ve iç organlarda oluşur ve dışa açılamadığından, içte toplanma ve şişme nedenleriyle, bulunduğu yere göre tehlikeli olabilir. Özellikle baş ve iç organlardaki iç kanamalar hayati tehlike taşır.</a:t>
            </a:r>
          </a:p>
        </p:txBody>
      </p:sp>
    </p:spTree>
    <p:extLst>
      <p:ext uri="{BB962C8B-B14F-4D97-AF65-F5344CB8AC3E}">
        <p14:creationId xmlns:p14="http://schemas.microsoft.com/office/powerpoint/2010/main" val="3238651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7D440E-C6DD-443F-86A3-C5515D8EEF12}"/>
              </a:ext>
            </a:extLst>
          </p:cNvPr>
          <p:cNvSpPr>
            <a:spLocks noGrp="1"/>
          </p:cNvSpPr>
          <p:nvPr>
            <p:ph type="title"/>
          </p:nvPr>
        </p:nvSpPr>
        <p:spPr/>
        <p:txBody>
          <a:bodyPr/>
          <a:lstStyle/>
          <a:p>
            <a:r>
              <a:rPr lang="tr-TR" dirty="0"/>
              <a:t>2.5. İç Kanama Kontrolü</a:t>
            </a:r>
          </a:p>
        </p:txBody>
      </p:sp>
      <p:sp>
        <p:nvSpPr>
          <p:cNvPr id="3" name="İçerik Yer Tutucusu 2">
            <a:extLst>
              <a:ext uri="{FF2B5EF4-FFF2-40B4-BE49-F238E27FC236}">
                <a16:creationId xmlns:a16="http://schemas.microsoft.com/office/drawing/2014/main" id="{9E0BC6DC-9310-4FC0-BBAF-A03F3CF55A10}"/>
              </a:ext>
            </a:extLst>
          </p:cNvPr>
          <p:cNvSpPr>
            <a:spLocks noGrp="1"/>
          </p:cNvSpPr>
          <p:nvPr>
            <p:ph idx="1"/>
          </p:nvPr>
        </p:nvSpPr>
        <p:spPr/>
        <p:txBody>
          <a:bodyPr/>
          <a:lstStyle/>
          <a:p>
            <a:pPr>
              <a:buFont typeface="Wingdings" panose="05000000000000000000" pitchFamily="2" charset="2"/>
              <a:buChar char="Ø"/>
            </a:pPr>
            <a:r>
              <a:rPr lang="tr-TR" dirty="0"/>
              <a:t>Kulaktan gelen kan 		Baştaki iç kanamayı,</a:t>
            </a:r>
          </a:p>
          <a:p>
            <a:pPr>
              <a:buFont typeface="Wingdings" panose="05000000000000000000" pitchFamily="2" charset="2"/>
              <a:buChar char="Ø"/>
            </a:pPr>
            <a:r>
              <a:rPr lang="tr-TR" dirty="0"/>
              <a:t>Kanlı öksürük 			Göğüsteki iç kanamayı,</a:t>
            </a:r>
          </a:p>
          <a:p>
            <a:pPr>
              <a:buFont typeface="Wingdings" panose="05000000000000000000" pitchFamily="2" charset="2"/>
              <a:buChar char="Ø"/>
            </a:pPr>
            <a:r>
              <a:rPr lang="tr-TR" dirty="0"/>
              <a:t>Kanlı kusmuk 			Midedeki bir iç kanamayı gösterebilir.</a:t>
            </a:r>
          </a:p>
          <a:p>
            <a:pPr marL="0" indent="0">
              <a:buNone/>
            </a:pPr>
            <a:r>
              <a:rPr lang="tr-TR" dirty="0"/>
              <a:t>	</a:t>
            </a:r>
          </a:p>
          <a:p>
            <a:pPr marL="0" indent="0">
              <a:buNone/>
            </a:pPr>
            <a:r>
              <a:rPr lang="tr-TR" dirty="0"/>
              <a:t>	Bunların ötesinde şiddetli kanamalar şoku getireceğinden, kazazedelerdeki şok belirtilerini, şiddetli kanamaya gösterge olarak kabul etmekte pek yanlış olmaz.</a:t>
            </a:r>
          </a:p>
        </p:txBody>
      </p:sp>
    </p:spTree>
    <p:extLst>
      <p:ext uri="{BB962C8B-B14F-4D97-AF65-F5344CB8AC3E}">
        <p14:creationId xmlns:p14="http://schemas.microsoft.com/office/powerpoint/2010/main" val="1597489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A54D24-6407-4DD8-8096-F9CB57651D3E}"/>
              </a:ext>
            </a:extLst>
          </p:cNvPr>
          <p:cNvSpPr>
            <a:spLocks noGrp="1"/>
          </p:cNvSpPr>
          <p:nvPr>
            <p:ph type="title"/>
          </p:nvPr>
        </p:nvSpPr>
        <p:spPr/>
        <p:txBody>
          <a:bodyPr/>
          <a:lstStyle/>
          <a:p>
            <a:r>
              <a:rPr lang="tr-TR" dirty="0"/>
              <a:t>2.6. Şuur Kontrolü</a:t>
            </a:r>
          </a:p>
        </p:txBody>
      </p:sp>
      <p:sp>
        <p:nvSpPr>
          <p:cNvPr id="3" name="İçerik Yer Tutucusu 2">
            <a:extLst>
              <a:ext uri="{FF2B5EF4-FFF2-40B4-BE49-F238E27FC236}">
                <a16:creationId xmlns:a16="http://schemas.microsoft.com/office/drawing/2014/main" id="{94DB53B6-44A0-4915-8F2B-A51C80B243C1}"/>
              </a:ext>
            </a:extLst>
          </p:cNvPr>
          <p:cNvSpPr>
            <a:spLocks noGrp="1"/>
          </p:cNvSpPr>
          <p:nvPr>
            <p:ph idx="1"/>
          </p:nvPr>
        </p:nvSpPr>
        <p:spPr/>
        <p:txBody>
          <a:bodyPr/>
          <a:lstStyle/>
          <a:p>
            <a:pPr marL="0" indent="0">
              <a:buNone/>
            </a:pPr>
            <a:r>
              <a:rPr lang="tr-TR" dirty="0"/>
              <a:t>	Bilincin yani şuurun açık olup olmaması, vücudun bir takım savunma sistemlerinin çalışıp çalışmaması açısında önemlidir. Özellikle kazazedeye verilecek pozisyonlara, su, ilaç veya morfin gibi maddelere, şuurun yerinde olup olmamasına göre karar verilir. Kazazedenin şuur kontrolü, diğer kontroller sırasında kendisi ile konuşmaya çalışılarak yapılabilir.</a:t>
            </a:r>
          </a:p>
        </p:txBody>
      </p:sp>
    </p:spTree>
    <p:extLst>
      <p:ext uri="{BB962C8B-B14F-4D97-AF65-F5344CB8AC3E}">
        <p14:creationId xmlns:p14="http://schemas.microsoft.com/office/powerpoint/2010/main" val="821103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A62692-ABA8-4702-B53C-C39F5F5FE3EA}"/>
              </a:ext>
            </a:extLst>
          </p:cNvPr>
          <p:cNvSpPr>
            <a:spLocks noGrp="1"/>
          </p:cNvSpPr>
          <p:nvPr>
            <p:ph type="title"/>
          </p:nvPr>
        </p:nvSpPr>
        <p:spPr/>
        <p:txBody>
          <a:bodyPr/>
          <a:lstStyle/>
          <a:p>
            <a:r>
              <a:rPr lang="tr-TR" dirty="0"/>
              <a:t>2.7. Şok Kontrolü</a:t>
            </a:r>
          </a:p>
        </p:txBody>
      </p:sp>
      <p:sp>
        <p:nvSpPr>
          <p:cNvPr id="3" name="İçerik Yer Tutucusu 2">
            <a:extLst>
              <a:ext uri="{FF2B5EF4-FFF2-40B4-BE49-F238E27FC236}">
                <a16:creationId xmlns:a16="http://schemas.microsoft.com/office/drawing/2014/main" id="{58A02833-84B0-4BDA-B083-88B49A46466D}"/>
              </a:ext>
            </a:extLst>
          </p:cNvPr>
          <p:cNvSpPr>
            <a:spLocks noGrp="1"/>
          </p:cNvSpPr>
          <p:nvPr>
            <p:ph idx="1"/>
          </p:nvPr>
        </p:nvSpPr>
        <p:spPr/>
        <p:txBody>
          <a:bodyPr/>
          <a:lstStyle/>
          <a:p>
            <a:pPr marL="0" indent="0">
              <a:buNone/>
            </a:pPr>
            <a:r>
              <a:rPr lang="tr-TR" dirty="0"/>
              <a:t>	Şok esas olarak beyine gelen oksijenin azalması ile oluşan reaksiyon düşmesi ve görünümdür.. Beyne oksijeni kan taşır ve temiz kanın akışını etkileyen bir çok etken vardır. Bu etkenlerin mevcudiyeti halinde kazazede şoka girebilir.</a:t>
            </a:r>
          </a:p>
          <a:p>
            <a:pPr marL="0" indent="0">
              <a:buNone/>
            </a:pPr>
            <a:r>
              <a:rPr lang="tr-TR" dirty="0"/>
              <a:t>	Bu etkenlerden denizde en çok rastlananları;</a:t>
            </a:r>
          </a:p>
          <a:p>
            <a:pPr>
              <a:buFont typeface="Wingdings" panose="05000000000000000000" pitchFamily="2" charset="2"/>
              <a:buChar char="Ø"/>
            </a:pPr>
            <a:r>
              <a:rPr lang="tr-TR" dirty="0" err="1"/>
              <a:t>Hipotermi</a:t>
            </a:r>
            <a:r>
              <a:rPr lang="tr-TR" dirty="0"/>
              <a:t> ile vücut ısısı düşer ve kanın akışkanlığı azalır,</a:t>
            </a:r>
          </a:p>
          <a:p>
            <a:pPr>
              <a:buFont typeface="Wingdings" panose="05000000000000000000" pitchFamily="2" charset="2"/>
              <a:buChar char="Ø"/>
            </a:pPr>
            <a:r>
              <a:rPr lang="tr-TR" dirty="0" err="1"/>
              <a:t>Hipertermi</a:t>
            </a:r>
            <a:r>
              <a:rPr lang="tr-TR" dirty="0"/>
              <a:t> ile vücut ısısı artar ve yine kanın akışkanlığı azalır,</a:t>
            </a:r>
          </a:p>
        </p:txBody>
      </p:sp>
    </p:spTree>
    <p:extLst>
      <p:ext uri="{BB962C8B-B14F-4D97-AF65-F5344CB8AC3E}">
        <p14:creationId xmlns:p14="http://schemas.microsoft.com/office/powerpoint/2010/main" val="3596499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54EB03-8831-484E-B414-40F620C05204}"/>
              </a:ext>
            </a:extLst>
          </p:cNvPr>
          <p:cNvSpPr>
            <a:spLocks noGrp="1"/>
          </p:cNvSpPr>
          <p:nvPr>
            <p:ph type="title"/>
          </p:nvPr>
        </p:nvSpPr>
        <p:spPr/>
        <p:txBody>
          <a:bodyPr/>
          <a:lstStyle/>
          <a:p>
            <a:r>
              <a:rPr lang="tr-TR" dirty="0"/>
              <a:t>2.7. Şok Kontrolü</a:t>
            </a:r>
          </a:p>
        </p:txBody>
      </p:sp>
      <p:sp>
        <p:nvSpPr>
          <p:cNvPr id="3" name="İçerik Yer Tutucusu 2">
            <a:extLst>
              <a:ext uri="{FF2B5EF4-FFF2-40B4-BE49-F238E27FC236}">
                <a16:creationId xmlns:a16="http://schemas.microsoft.com/office/drawing/2014/main" id="{91CCD826-3967-4579-8990-F9C5D369E45C}"/>
              </a:ext>
            </a:extLst>
          </p:cNvPr>
          <p:cNvSpPr>
            <a:spLocks noGrp="1"/>
          </p:cNvSpPr>
          <p:nvPr>
            <p:ph idx="1"/>
          </p:nvPr>
        </p:nvSpPr>
        <p:spPr/>
        <p:txBody>
          <a:bodyPr/>
          <a:lstStyle/>
          <a:p>
            <a:pPr marL="0" indent="0">
              <a:buNone/>
            </a:pPr>
            <a:r>
              <a:rPr lang="tr-TR" dirty="0"/>
              <a:t>	Yanık veya diğer nedenler ile vücutta büyük su toplanmaları olur ve kan kaybettiği su nedeni ile akışkanlığını kaybeder,</a:t>
            </a:r>
          </a:p>
          <a:p>
            <a:pPr>
              <a:buFont typeface="Wingdings" panose="05000000000000000000" pitchFamily="2" charset="2"/>
              <a:buChar char="Ø"/>
            </a:pPr>
            <a:r>
              <a:rPr lang="tr-TR" dirty="0"/>
              <a:t>Vücudun aşırı susuz kalması sonucu, kan akışkanlığını kaybeder,</a:t>
            </a:r>
          </a:p>
          <a:p>
            <a:pPr>
              <a:buFont typeface="Wingdings" panose="05000000000000000000" pitchFamily="2" charset="2"/>
              <a:buChar char="Ø"/>
            </a:pPr>
            <a:r>
              <a:rPr lang="tr-TR" dirty="0"/>
              <a:t>Aşırı kan kaybı damarlarda beyine oksijen taşıyacak kanı bırakmaz,</a:t>
            </a:r>
          </a:p>
          <a:p>
            <a:pPr>
              <a:buFont typeface="Wingdings" panose="05000000000000000000" pitchFamily="2" charset="2"/>
              <a:buChar char="Ø"/>
            </a:pPr>
            <a:r>
              <a:rPr lang="tr-TR" dirty="0"/>
              <a:t>Boğulma veya nefes alınamaması gibi nedenler ile kan akciğerlerde temizlenemez ve beyine oksijen gidemez,</a:t>
            </a:r>
          </a:p>
          <a:p>
            <a:pPr>
              <a:buFont typeface="Wingdings" panose="05000000000000000000" pitchFamily="2" charset="2"/>
              <a:buChar char="Ø"/>
            </a:pPr>
            <a:r>
              <a:rPr lang="tr-TR" dirty="0"/>
              <a:t>Şiddetli korku, heyecan gibi nedenler ile kılcal damarlar daralır ve beyine yine kan gidişi azalır.</a:t>
            </a:r>
          </a:p>
        </p:txBody>
      </p:sp>
    </p:spTree>
    <p:extLst>
      <p:ext uri="{BB962C8B-B14F-4D97-AF65-F5344CB8AC3E}">
        <p14:creationId xmlns:p14="http://schemas.microsoft.com/office/powerpoint/2010/main" val="3871499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06FD7B-3C53-4590-8EDF-F4D84532EC6B}"/>
              </a:ext>
            </a:extLst>
          </p:cNvPr>
          <p:cNvSpPr>
            <a:spLocks noGrp="1"/>
          </p:cNvSpPr>
          <p:nvPr>
            <p:ph type="title"/>
          </p:nvPr>
        </p:nvSpPr>
        <p:spPr/>
        <p:txBody>
          <a:bodyPr/>
          <a:lstStyle/>
          <a:p>
            <a:r>
              <a:rPr lang="tr-TR" dirty="0"/>
              <a:t>2.7. Şok Kontrolü</a:t>
            </a:r>
          </a:p>
        </p:txBody>
      </p:sp>
      <p:sp>
        <p:nvSpPr>
          <p:cNvPr id="3" name="İçerik Yer Tutucusu 2">
            <a:extLst>
              <a:ext uri="{FF2B5EF4-FFF2-40B4-BE49-F238E27FC236}">
                <a16:creationId xmlns:a16="http://schemas.microsoft.com/office/drawing/2014/main" id="{48D4E728-8C12-4C6F-AAC8-8712751374EC}"/>
              </a:ext>
            </a:extLst>
          </p:cNvPr>
          <p:cNvSpPr>
            <a:spLocks noGrp="1"/>
          </p:cNvSpPr>
          <p:nvPr>
            <p:ph idx="1"/>
          </p:nvPr>
        </p:nvSpPr>
        <p:spPr/>
        <p:txBody>
          <a:bodyPr/>
          <a:lstStyle/>
          <a:p>
            <a:pPr marL="0" indent="0">
              <a:buNone/>
            </a:pPr>
            <a:r>
              <a:rPr lang="tr-TR" dirty="0"/>
              <a:t>	Beyine gelen oksijenin azalması ile insan şoka girer. Şokun varlığını aşağıdaki durumlardan görebiliriz.</a:t>
            </a:r>
          </a:p>
          <a:p>
            <a:pPr>
              <a:buFont typeface="Wingdings" panose="05000000000000000000" pitchFamily="2" charset="2"/>
              <a:buChar char="Ø"/>
            </a:pPr>
            <a:r>
              <a:rPr lang="tr-TR" dirty="0"/>
              <a:t>Yerinde duramama, heyecan ve endişe,</a:t>
            </a:r>
          </a:p>
          <a:p>
            <a:pPr>
              <a:buFont typeface="Wingdings" panose="05000000000000000000" pitchFamily="2" charset="2"/>
              <a:buChar char="Ø"/>
            </a:pPr>
            <a:r>
              <a:rPr lang="tr-TR" dirty="0"/>
              <a:t>Soluk beniz, (Koyu tenli insanlarda tırnak diplerine bakılır)</a:t>
            </a:r>
          </a:p>
          <a:p>
            <a:pPr>
              <a:buFont typeface="Wingdings" panose="05000000000000000000" pitchFamily="2" charset="2"/>
              <a:buChar char="Ø"/>
            </a:pPr>
            <a:r>
              <a:rPr lang="tr-TR" dirty="0"/>
              <a:t>Hızlı ve soluma şeklinde solunum,</a:t>
            </a:r>
          </a:p>
          <a:p>
            <a:pPr>
              <a:buFont typeface="Wingdings" panose="05000000000000000000" pitchFamily="2" charset="2"/>
              <a:buChar char="Ø"/>
            </a:pPr>
            <a:r>
              <a:rPr lang="tr-TR" dirty="0"/>
              <a:t>Susama, mide bulantısı ve kusma,(Özellikte kanamalı hastalarda)</a:t>
            </a:r>
          </a:p>
          <a:p>
            <a:pPr>
              <a:buFont typeface="Wingdings" panose="05000000000000000000" pitchFamily="2" charset="2"/>
              <a:buChar char="Ø"/>
            </a:pPr>
            <a:r>
              <a:rPr lang="tr-TR" dirty="0"/>
              <a:t>Zayıf ve hızlı nabız. (Normal nabız 70 olup, şok sırasında 200’e kadar çıkar)</a:t>
            </a:r>
          </a:p>
        </p:txBody>
      </p:sp>
    </p:spTree>
    <p:extLst>
      <p:ext uri="{BB962C8B-B14F-4D97-AF65-F5344CB8AC3E}">
        <p14:creationId xmlns:p14="http://schemas.microsoft.com/office/powerpoint/2010/main" val="528844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7C3AD3-FB6F-4B2D-A272-79CBF87E32EF}"/>
              </a:ext>
            </a:extLst>
          </p:cNvPr>
          <p:cNvSpPr>
            <a:spLocks noGrp="1"/>
          </p:cNvSpPr>
          <p:nvPr>
            <p:ph type="title"/>
          </p:nvPr>
        </p:nvSpPr>
        <p:spPr/>
        <p:txBody>
          <a:bodyPr/>
          <a:lstStyle/>
          <a:p>
            <a:r>
              <a:rPr lang="tr-TR" dirty="0"/>
              <a:t>2.7. Şok Kontrolü</a:t>
            </a:r>
          </a:p>
        </p:txBody>
      </p:sp>
      <p:sp>
        <p:nvSpPr>
          <p:cNvPr id="3" name="İçerik Yer Tutucusu 2">
            <a:extLst>
              <a:ext uri="{FF2B5EF4-FFF2-40B4-BE49-F238E27FC236}">
                <a16:creationId xmlns:a16="http://schemas.microsoft.com/office/drawing/2014/main" id="{7A694E95-B3AA-454C-AA89-ECA57D07A1F5}"/>
              </a:ext>
            </a:extLst>
          </p:cNvPr>
          <p:cNvSpPr>
            <a:spLocks noGrp="1"/>
          </p:cNvSpPr>
          <p:nvPr>
            <p:ph idx="1"/>
          </p:nvPr>
        </p:nvSpPr>
        <p:spPr/>
        <p:txBody>
          <a:bodyPr/>
          <a:lstStyle/>
          <a:p>
            <a:pPr marL="0" indent="0">
              <a:buNone/>
            </a:pPr>
            <a:r>
              <a:rPr lang="tr-TR" dirty="0"/>
              <a:t>	Şokun arkası şuur kaybıdır. Faaliyetleri için yeterli oksijen bulamayan beyin faaliyetlerini yaklaşık dört dakikalık bir süre için kısmen askıya alır. Bu dört dakikalık kesinti süresinde kazazede hayata döndürülürse kurtulabilir. Ancak dört dakikanın sonunda beyinde ciddi hasarlar oluşur ve devamında sırasıyla kalp krizi ve ölüm gelir.</a:t>
            </a:r>
          </a:p>
        </p:txBody>
      </p:sp>
    </p:spTree>
    <p:extLst>
      <p:ext uri="{BB962C8B-B14F-4D97-AF65-F5344CB8AC3E}">
        <p14:creationId xmlns:p14="http://schemas.microsoft.com/office/powerpoint/2010/main" val="664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2F107F-0AF6-4F7A-8F69-7B40C5B1C8DF}"/>
              </a:ext>
            </a:extLst>
          </p:cNvPr>
          <p:cNvSpPr>
            <a:spLocks noGrp="1"/>
          </p:cNvSpPr>
          <p:nvPr>
            <p:ph type="title"/>
          </p:nvPr>
        </p:nvSpPr>
        <p:spPr/>
        <p:txBody>
          <a:bodyPr/>
          <a:lstStyle/>
          <a:p>
            <a:r>
              <a:rPr lang="tr-TR" dirty="0"/>
              <a:t>1.1. Müdahale Yapma Görev ve Yetkisi</a:t>
            </a:r>
            <a:br>
              <a:rPr lang="tr-TR" dirty="0"/>
            </a:br>
            <a:endParaRPr lang="tr-TR" dirty="0"/>
          </a:p>
        </p:txBody>
      </p:sp>
      <p:sp>
        <p:nvSpPr>
          <p:cNvPr id="3" name="İçerik Yer Tutucusu 2">
            <a:extLst>
              <a:ext uri="{FF2B5EF4-FFF2-40B4-BE49-F238E27FC236}">
                <a16:creationId xmlns:a16="http://schemas.microsoft.com/office/drawing/2014/main" id="{A36C0D4C-E66E-4942-B329-EA414CC5C29D}"/>
              </a:ext>
            </a:extLst>
          </p:cNvPr>
          <p:cNvSpPr>
            <a:spLocks noGrp="1"/>
          </p:cNvSpPr>
          <p:nvPr>
            <p:ph idx="1"/>
          </p:nvPr>
        </p:nvSpPr>
        <p:spPr/>
        <p:txBody>
          <a:bodyPr>
            <a:normAutofit lnSpcReduction="10000"/>
          </a:bodyPr>
          <a:lstStyle/>
          <a:p>
            <a:pPr marL="0" indent="0">
              <a:buNone/>
            </a:pPr>
            <a:r>
              <a:rPr lang="tr-TR" dirty="0"/>
              <a:t>	Tüm denizciler temel ilk yardım bilgisine sahip olmalı ve acil bir durumda yetkili bir kişi gelinceye kadar, kazazedenin acısını azaltabilecek, şoka girmesini ve yarasının büyümesini engelleyebilecek ve hayatta kalmasını sağlayabilecek tedbirleri almakla görevlidir. Gemideki yetkili kişi normal olarak gemi doktoru, doktor olmayan gemilerde ise güverte 2.zabiti, zabit dahi bulunmayan gemilerde ise geminin kaptandır. Yolcu ve askeri gemilerde doktor bulunabilirken yük gemilerinde doktor, yat ve balıkçı gemilerinde ise ne doktor nede zabit bulunmaz.</a:t>
            </a:r>
          </a:p>
          <a:p>
            <a:pPr marL="0" indent="0">
              <a:buNone/>
            </a:pPr>
            <a:r>
              <a:rPr lang="tr-TR" dirty="0"/>
              <a:t>	Temel ilk yardım eğitimi, denizcileri bir doktor veya bir sağlık görevlisi yapmaz. Yanlış yapılacak bir hareket, bir hayatı kurtarmak yerine bir hayatı alabilir. Bu nedenle müdahalede bulunan kişi kendisini gerçekten yeterli görmelidir. Fakat şiddetli kanama, nefes alamama ve kalbin durması gibi olaylar yaşam için çok acil olduğundan bu gibi durumlarda çok daha dikkatli ve biraz daha cesur olunmalıdır.</a:t>
            </a:r>
          </a:p>
        </p:txBody>
      </p:sp>
    </p:spTree>
    <p:extLst>
      <p:ext uri="{BB962C8B-B14F-4D97-AF65-F5344CB8AC3E}">
        <p14:creationId xmlns:p14="http://schemas.microsoft.com/office/powerpoint/2010/main" val="3204579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B84401-CB1C-4715-A1C9-C5A73940FB95}"/>
              </a:ext>
            </a:extLst>
          </p:cNvPr>
          <p:cNvSpPr>
            <a:spLocks noGrp="1"/>
          </p:cNvSpPr>
          <p:nvPr>
            <p:ph type="title"/>
          </p:nvPr>
        </p:nvSpPr>
        <p:spPr/>
        <p:txBody>
          <a:bodyPr/>
          <a:lstStyle/>
          <a:p>
            <a:r>
              <a:rPr lang="tr-TR" dirty="0"/>
              <a:t>2.8. İkinci Derece Hasar Kontrolü</a:t>
            </a:r>
          </a:p>
        </p:txBody>
      </p:sp>
      <p:sp>
        <p:nvSpPr>
          <p:cNvPr id="3" name="İçerik Yer Tutucusu 2">
            <a:extLst>
              <a:ext uri="{FF2B5EF4-FFF2-40B4-BE49-F238E27FC236}">
                <a16:creationId xmlns:a16="http://schemas.microsoft.com/office/drawing/2014/main" id="{B12384C2-308D-4A41-B722-41B0797B8248}"/>
              </a:ext>
            </a:extLst>
          </p:cNvPr>
          <p:cNvSpPr>
            <a:spLocks noGrp="1"/>
          </p:cNvSpPr>
          <p:nvPr>
            <p:ph idx="1"/>
          </p:nvPr>
        </p:nvSpPr>
        <p:spPr/>
        <p:txBody>
          <a:bodyPr/>
          <a:lstStyle/>
          <a:p>
            <a:pPr marL="0" indent="0">
              <a:buNone/>
            </a:pPr>
            <a:r>
              <a:rPr lang="tr-TR" dirty="0"/>
              <a:t>	Bu hasarlar genel anlamda, tedaviye başlamak için zamanın olduğu, ölümcül sayılamayacak veya kalıcı olmayan hasarlardır. Hayati tehlike yaratmayan kanamalar, yanıklar, kırık ve çıkıklar bu tip hasarlardandır. Tüm diğer kontroller bittikten sonra gerekirse vücut tamamen soyularak yapılır. Ancak sadece temel ilk yardım eğitimi almış kişiler için çok gecikmeyecekse yetkilinin beklenmesi daha uygun olur.</a:t>
            </a:r>
          </a:p>
        </p:txBody>
      </p:sp>
    </p:spTree>
    <p:extLst>
      <p:ext uri="{BB962C8B-B14F-4D97-AF65-F5344CB8AC3E}">
        <p14:creationId xmlns:p14="http://schemas.microsoft.com/office/powerpoint/2010/main" val="1637120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295B0B-800E-4D87-B1E8-0E47BEE9FE30}"/>
              </a:ext>
            </a:extLst>
          </p:cNvPr>
          <p:cNvSpPr>
            <a:spLocks noGrp="1"/>
          </p:cNvSpPr>
          <p:nvPr>
            <p:ph type="title"/>
          </p:nvPr>
        </p:nvSpPr>
        <p:spPr/>
        <p:txBody>
          <a:bodyPr/>
          <a:lstStyle/>
          <a:p>
            <a:r>
              <a:rPr lang="tr-TR" dirty="0"/>
              <a:t>2.9. Ölüme Hüküm Vermek</a:t>
            </a:r>
          </a:p>
        </p:txBody>
      </p:sp>
      <p:sp>
        <p:nvSpPr>
          <p:cNvPr id="3" name="İçerik Yer Tutucusu 2">
            <a:extLst>
              <a:ext uri="{FF2B5EF4-FFF2-40B4-BE49-F238E27FC236}">
                <a16:creationId xmlns:a16="http://schemas.microsoft.com/office/drawing/2014/main" id="{DCCC9698-7AC6-4D68-9B3B-445EF77684AD}"/>
              </a:ext>
            </a:extLst>
          </p:cNvPr>
          <p:cNvSpPr>
            <a:spLocks noGrp="1"/>
          </p:cNvSpPr>
          <p:nvPr>
            <p:ph idx="1"/>
          </p:nvPr>
        </p:nvSpPr>
        <p:spPr/>
        <p:txBody>
          <a:bodyPr/>
          <a:lstStyle/>
          <a:p>
            <a:pPr marL="0" indent="0">
              <a:buNone/>
            </a:pPr>
            <a:r>
              <a:rPr lang="tr-TR" dirty="0"/>
              <a:t>	Yaşam kontrollerini yaptıktan sonra kolaylıkla ölüme hüküm vermememiz gerekir. Bizlerin tıp adamı olmamamız nedeni ile hata yapma olasılığımız büyüktür. Bu nedenle yaşayan bir kazazede için yanlışlıkla ölüm hükmü verilebilir. Yaşayan bir insanı, arkadaşımızı ölüme terk etmiş olabiliriz. Bu nedenle hassas davranmalı, belirtiler artık şüphe götürmez derecede ölümü göstermiyorsa, müdahaleye devam etmeliyiz.</a:t>
            </a:r>
          </a:p>
        </p:txBody>
      </p:sp>
    </p:spTree>
    <p:extLst>
      <p:ext uri="{BB962C8B-B14F-4D97-AF65-F5344CB8AC3E}">
        <p14:creationId xmlns:p14="http://schemas.microsoft.com/office/powerpoint/2010/main" val="36627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5060F4-417E-4BE1-9DBA-833701F3BCE1}"/>
              </a:ext>
            </a:extLst>
          </p:cNvPr>
          <p:cNvSpPr>
            <a:spLocks noGrp="1"/>
          </p:cNvSpPr>
          <p:nvPr>
            <p:ph type="title"/>
          </p:nvPr>
        </p:nvSpPr>
        <p:spPr/>
        <p:txBody>
          <a:bodyPr/>
          <a:lstStyle/>
          <a:p>
            <a:r>
              <a:rPr lang="tr-TR" dirty="0"/>
              <a:t>2.9. Ölüme Hüküm Vermek</a:t>
            </a:r>
          </a:p>
        </p:txBody>
      </p:sp>
      <p:sp>
        <p:nvSpPr>
          <p:cNvPr id="3" name="İçerik Yer Tutucusu 2">
            <a:extLst>
              <a:ext uri="{FF2B5EF4-FFF2-40B4-BE49-F238E27FC236}">
                <a16:creationId xmlns:a16="http://schemas.microsoft.com/office/drawing/2014/main" id="{8762F878-31F2-4370-8741-1D0EE2A36647}"/>
              </a:ext>
            </a:extLst>
          </p:cNvPr>
          <p:cNvSpPr>
            <a:spLocks noGrp="1"/>
          </p:cNvSpPr>
          <p:nvPr>
            <p:ph idx="1"/>
          </p:nvPr>
        </p:nvSpPr>
        <p:spPr/>
        <p:txBody>
          <a:bodyPr/>
          <a:lstStyle/>
          <a:p>
            <a:pPr marL="0" indent="0">
              <a:buNone/>
            </a:pPr>
            <a:r>
              <a:rPr lang="tr-TR" dirty="0"/>
              <a:t>Kesinlikle</a:t>
            </a:r>
          </a:p>
          <a:p>
            <a:pPr>
              <a:buFont typeface="Wingdings" panose="05000000000000000000" pitchFamily="2" charset="2"/>
              <a:buChar char="Ø"/>
            </a:pPr>
            <a:r>
              <a:rPr lang="tr-TR" dirty="0"/>
              <a:t>Nefes alışı duyulmuyor,</a:t>
            </a:r>
          </a:p>
          <a:p>
            <a:pPr>
              <a:buFont typeface="Wingdings" panose="05000000000000000000" pitchFamily="2" charset="2"/>
              <a:buChar char="Ø"/>
            </a:pPr>
            <a:r>
              <a:rPr lang="tr-TR" dirty="0"/>
              <a:t>Kalp atışı hissedilmiyor,</a:t>
            </a:r>
          </a:p>
          <a:p>
            <a:pPr>
              <a:buFont typeface="Wingdings" panose="05000000000000000000" pitchFamily="2" charset="2"/>
              <a:buChar char="Ø"/>
            </a:pPr>
            <a:r>
              <a:rPr lang="tr-TR" dirty="0"/>
              <a:t>Gözler donuklaşmış ve göz bebeği iri ve sabit,</a:t>
            </a:r>
          </a:p>
          <a:p>
            <a:pPr>
              <a:buFont typeface="Wingdings" panose="05000000000000000000" pitchFamily="2" charset="2"/>
              <a:buChar char="Ø"/>
            </a:pPr>
            <a:r>
              <a:rPr lang="tr-TR" dirty="0"/>
              <a:t>Vücutta soğuma başlamış,</a:t>
            </a:r>
          </a:p>
          <a:p>
            <a:pPr marL="0" indent="0">
              <a:buNone/>
            </a:pPr>
            <a:r>
              <a:rPr lang="tr-TR" dirty="0"/>
              <a:t>olduğunu emin olmadan </a:t>
            </a:r>
            <a:r>
              <a:rPr lang="tr-TR" u="sng" dirty="0">
                <a:solidFill>
                  <a:srgbClr val="C00000"/>
                </a:solidFill>
              </a:rPr>
              <a:t>“ÖLÜME HÜKMETME !”</a:t>
            </a:r>
            <a:r>
              <a:rPr lang="tr-TR" dirty="0">
                <a:solidFill>
                  <a:srgbClr val="C00000"/>
                </a:solidFill>
              </a:rPr>
              <a:t> </a:t>
            </a:r>
            <a:r>
              <a:rPr lang="tr-TR" dirty="0"/>
              <a:t>ve gereken müdahaleden kaçınma.</a:t>
            </a:r>
          </a:p>
        </p:txBody>
      </p:sp>
    </p:spTree>
    <p:extLst>
      <p:ext uri="{BB962C8B-B14F-4D97-AF65-F5344CB8AC3E}">
        <p14:creationId xmlns:p14="http://schemas.microsoft.com/office/powerpoint/2010/main" val="789219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059E0A-B97E-4060-BE37-8BC3F8E5223E}"/>
              </a:ext>
            </a:extLst>
          </p:cNvPr>
          <p:cNvSpPr>
            <a:spLocks noGrp="1"/>
          </p:cNvSpPr>
          <p:nvPr>
            <p:ph type="title"/>
          </p:nvPr>
        </p:nvSpPr>
        <p:spPr/>
        <p:txBody>
          <a:bodyPr/>
          <a:lstStyle/>
          <a:p>
            <a:r>
              <a:rPr lang="tr-TR" dirty="0"/>
              <a:t>Durum teşhisi sırasında yapılması gerekenler</a:t>
            </a:r>
          </a:p>
        </p:txBody>
      </p:sp>
      <p:sp>
        <p:nvSpPr>
          <p:cNvPr id="3" name="İçerik Yer Tutucusu 2">
            <a:extLst>
              <a:ext uri="{FF2B5EF4-FFF2-40B4-BE49-F238E27FC236}">
                <a16:creationId xmlns:a16="http://schemas.microsoft.com/office/drawing/2014/main" id="{49E3E8DB-8453-4BBC-B9FE-7EAD134C6C48}"/>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tr-TR" dirty="0"/>
              <a:t>Kazazedenin çevresinde veya üzerinde büyük miktarda kan veya kan lekesi olup olmadığına bakınız.</a:t>
            </a:r>
          </a:p>
          <a:p>
            <a:pPr>
              <a:buFont typeface="Wingdings" panose="05000000000000000000" pitchFamily="2" charset="2"/>
              <a:buChar char="Ø"/>
            </a:pPr>
            <a:r>
              <a:rPr lang="tr-TR" dirty="0"/>
              <a:t>Kazazedenin çevresinde veya üzerinde büyük miktarda kan veya kan lekesi varsa doğrudan kaynağına bakınız.</a:t>
            </a:r>
          </a:p>
          <a:p>
            <a:pPr>
              <a:buFont typeface="Wingdings" panose="05000000000000000000" pitchFamily="2" charset="2"/>
              <a:buChar char="Ø"/>
            </a:pPr>
            <a:r>
              <a:rPr lang="tr-TR" dirty="0"/>
              <a:t>Kanın kaynağı bir şiddetli kanamaysa kontrolü keserek derhal kanamanın kesilmesine yönelik müdahaleye geçiniz.</a:t>
            </a:r>
          </a:p>
          <a:p>
            <a:pPr>
              <a:buFont typeface="Wingdings" panose="05000000000000000000" pitchFamily="2" charset="2"/>
              <a:buChar char="Ø"/>
            </a:pPr>
            <a:r>
              <a:rPr lang="tr-TR" dirty="0"/>
              <a:t>Kazazedenin çevresinde kan yoksa süratli olarak kazazedenin boynuna, üst kol ve uyluklarında şiddetli kanama var mı bakınız.</a:t>
            </a:r>
          </a:p>
          <a:p>
            <a:pPr>
              <a:buFont typeface="Wingdings" panose="05000000000000000000" pitchFamily="2" charset="2"/>
              <a:buChar char="Ø"/>
            </a:pPr>
            <a:r>
              <a:rPr lang="tr-TR" dirty="0"/>
              <a:t>Kazazedenin boynunda, üst kol ve uyluklarında harici şiddetli kanama varsa kontrolü keserek derhal kanamanın kesilmesine yönelik müdahaleye geçiniz.</a:t>
            </a:r>
          </a:p>
          <a:p>
            <a:pPr>
              <a:buFont typeface="Wingdings" panose="05000000000000000000" pitchFamily="2" charset="2"/>
              <a:buChar char="Ø"/>
            </a:pPr>
            <a:r>
              <a:rPr lang="tr-TR" dirty="0"/>
              <a:t>Kazazedede harici şiddetli kanama yoksa kazazedenin şah damarından nabız kontrolünü yapınız.</a:t>
            </a:r>
          </a:p>
        </p:txBody>
      </p:sp>
    </p:spTree>
    <p:extLst>
      <p:ext uri="{BB962C8B-B14F-4D97-AF65-F5344CB8AC3E}">
        <p14:creationId xmlns:p14="http://schemas.microsoft.com/office/powerpoint/2010/main" val="213238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059E0A-B97E-4060-BE37-8BC3F8E5223E}"/>
              </a:ext>
            </a:extLst>
          </p:cNvPr>
          <p:cNvSpPr>
            <a:spLocks noGrp="1"/>
          </p:cNvSpPr>
          <p:nvPr>
            <p:ph type="title"/>
          </p:nvPr>
        </p:nvSpPr>
        <p:spPr/>
        <p:txBody>
          <a:bodyPr/>
          <a:lstStyle/>
          <a:p>
            <a:r>
              <a:rPr lang="tr-TR" dirty="0"/>
              <a:t>Durum teşhisi sırasında yapılması gerekenler</a:t>
            </a:r>
          </a:p>
        </p:txBody>
      </p:sp>
      <p:sp>
        <p:nvSpPr>
          <p:cNvPr id="3" name="İçerik Yer Tutucusu 2">
            <a:extLst>
              <a:ext uri="{FF2B5EF4-FFF2-40B4-BE49-F238E27FC236}">
                <a16:creationId xmlns:a16="http://schemas.microsoft.com/office/drawing/2014/main" id="{49E3E8DB-8453-4BBC-B9FE-7EAD134C6C48}"/>
              </a:ext>
            </a:extLst>
          </p:cNvPr>
          <p:cNvSpPr>
            <a:spLocks noGrp="1"/>
          </p:cNvSpPr>
          <p:nvPr>
            <p:ph idx="1"/>
          </p:nvPr>
        </p:nvSpPr>
        <p:spPr/>
        <p:txBody>
          <a:bodyPr>
            <a:normAutofit lnSpcReduction="10000"/>
          </a:bodyPr>
          <a:lstStyle/>
          <a:p>
            <a:pPr>
              <a:buFont typeface="Wingdings" panose="05000000000000000000" pitchFamily="2" charset="2"/>
              <a:buChar char="Ø"/>
            </a:pPr>
            <a:r>
              <a:rPr lang="tr-TR" dirty="0"/>
              <a:t>Kazazedenin göz kapaklarını kaldırarak, göz bebeklerinin ışığa reaksiyon gösterip göstermediğine bakınız.</a:t>
            </a:r>
          </a:p>
          <a:p>
            <a:pPr>
              <a:buFont typeface="Wingdings" panose="05000000000000000000" pitchFamily="2" charset="2"/>
              <a:buChar char="Ø"/>
            </a:pPr>
            <a:r>
              <a:rPr lang="tr-TR" dirty="0"/>
              <a:t>Kazazedenin nabız ve göz bebek kontrolü, kalbin durduğunu gösteriyorsa kontrolü keserek derhal yaşam desteğine geçiniz.</a:t>
            </a:r>
          </a:p>
          <a:p>
            <a:pPr>
              <a:buFont typeface="Wingdings" panose="05000000000000000000" pitchFamily="2" charset="2"/>
              <a:buChar char="Ø"/>
            </a:pPr>
            <a:r>
              <a:rPr lang="tr-TR" dirty="0"/>
              <a:t>Kazazedenin nabız ve göz bebek kontrolü, kalbin attığını gösteriyorsa kazazedeyi yavaşça sırt üstü çeviriniz.</a:t>
            </a:r>
          </a:p>
          <a:p>
            <a:pPr>
              <a:buFont typeface="Wingdings" panose="05000000000000000000" pitchFamily="2" charset="2"/>
              <a:buChar char="Ø"/>
            </a:pPr>
            <a:r>
              <a:rPr lang="tr-TR" dirty="0"/>
              <a:t>Kazazedenin ağız ve burnundan, nefes alıp verme yapıp yapmadığını kontrol ediniz.</a:t>
            </a:r>
          </a:p>
          <a:p>
            <a:pPr>
              <a:buFont typeface="Wingdings" panose="05000000000000000000" pitchFamily="2" charset="2"/>
              <a:buChar char="Ø"/>
            </a:pPr>
            <a:r>
              <a:rPr lang="tr-TR" dirty="0"/>
              <a:t>Kazazedenin ağız ve burnundan, nefes alıp verme yoksa kontrolü keserek derhal suni solunuma geçiniz.</a:t>
            </a:r>
          </a:p>
          <a:p>
            <a:pPr>
              <a:buFont typeface="Wingdings" panose="05000000000000000000" pitchFamily="2" charset="2"/>
              <a:buChar char="Ø"/>
            </a:pPr>
            <a:r>
              <a:rPr lang="tr-TR" dirty="0"/>
              <a:t>Kazazede nefes alıyorsa kulaktan gelen kan, kanlı öksürük veya kusmuk veya karın bölgesinde büyük mor şişlik olup olmadığı kontrol ediniz.</a:t>
            </a:r>
          </a:p>
        </p:txBody>
      </p:sp>
    </p:spTree>
    <p:extLst>
      <p:ext uri="{BB962C8B-B14F-4D97-AF65-F5344CB8AC3E}">
        <p14:creationId xmlns:p14="http://schemas.microsoft.com/office/powerpoint/2010/main" val="1713440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059E0A-B97E-4060-BE37-8BC3F8E5223E}"/>
              </a:ext>
            </a:extLst>
          </p:cNvPr>
          <p:cNvSpPr>
            <a:spLocks noGrp="1"/>
          </p:cNvSpPr>
          <p:nvPr>
            <p:ph type="title"/>
          </p:nvPr>
        </p:nvSpPr>
        <p:spPr/>
        <p:txBody>
          <a:bodyPr/>
          <a:lstStyle/>
          <a:p>
            <a:r>
              <a:rPr lang="tr-TR" dirty="0"/>
              <a:t>Durum teşhisi sırasında yapılması gerekenler</a:t>
            </a:r>
          </a:p>
        </p:txBody>
      </p:sp>
      <p:sp>
        <p:nvSpPr>
          <p:cNvPr id="3" name="İçerik Yer Tutucusu 2">
            <a:extLst>
              <a:ext uri="{FF2B5EF4-FFF2-40B4-BE49-F238E27FC236}">
                <a16:creationId xmlns:a16="http://schemas.microsoft.com/office/drawing/2014/main" id="{49E3E8DB-8453-4BBC-B9FE-7EAD134C6C48}"/>
              </a:ext>
            </a:extLst>
          </p:cNvPr>
          <p:cNvSpPr>
            <a:spLocks noGrp="1"/>
          </p:cNvSpPr>
          <p:nvPr>
            <p:ph idx="1"/>
          </p:nvPr>
        </p:nvSpPr>
        <p:spPr/>
        <p:txBody>
          <a:bodyPr>
            <a:normAutofit/>
          </a:bodyPr>
          <a:lstStyle/>
          <a:p>
            <a:pPr>
              <a:buFont typeface="Wingdings" panose="05000000000000000000" pitchFamily="2" charset="2"/>
              <a:buChar char="Ø"/>
            </a:pPr>
            <a:r>
              <a:rPr lang="tr-TR" dirty="0"/>
              <a:t>Kazazedede kulaktan gelen kan, kanlı öksürük veya kusmuk veya karın bölgesinde büyük mor şişlik varsa kontrolü keserek iç kanamaya yönelik müdahaleye geçiniz.</a:t>
            </a:r>
          </a:p>
          <a:p>
            <a:pPr>
              <a:buFont typeface="Wingdings" panose="05000000000000000000" pitchFamily="2" charset="2"/>
              <a:buChar char="Ø"/>
            </a:pPr>
            <a:r>
              <a:rPr lang="tr-TR" dirty="0"/>
              <a:t>Kazazede de iç kanama yoksa benzinde solukluk, nefes almada sıklık, nabızda yükselme olup olmadığına bakınız.</a:t>
            </a:r>
          </a:p>
          <a:p>
            <a:pPr>
              <a:buFont typeface="Wingdings" panose="05000000000000000000" pitchFamily="2" charset="2"/>
              <a:buChar char="Ø"/>
            </a:pPr>
            <a:r>
              <a:rPr lang="tr-TR" dirty="0"/>
              <a:t>Kazazedenin benzinde solukluk, nefes almasında sıklık, nabzında yükselme varsa kontrolü keserek derhal şoka karşı müdahaleye geçiniz.</a:t>
            </a:r>
          </a:p>
          <a:p>
            <a:pPr>
              <a:buFont typeface="Wingdings" panose="05000000000000000000" pitchFamily="2" charset="2"/>
              <a:buChar char="Ø"/>
            </a:pPr>
            <a:r>
              <a:rPr lang="tr-TR" dirty="0"/>
              <a:t>Kazazede de şok belirtisi yoksa ve gerekiyorsa soyarak kazazedenin tüm vücudundaki ikinci derecedeki hasarları kontrol ediniz.</a:t>
            </a:r>
          </a:p>
        </p:txBody>
      </p:sp>
    </p:spTree>
    <p:extLst>
      <p:ext uri="{BB962C8B-B14F-4D97-AF65-F5344CB8AC3E}">
        <p14:creationId xmlns:p14="http://schemas.microsoft.com/office/powerpoint/2010/main" val="1157035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D17D7A-5173-49A0-8733-CB37D7B40877}"/>
              </a:ext>
            </a:extLst>
          </p:cNvPr>
          <p:cNvSpPr>
            <a:spLocks noGrp="1"/>
          </p:cNvSpPr>
          <p:nvPr>
            <p:ph type="title"/>
          </p:nvPr>
        </p:nvSpPr>
        <p:spPr/>
        <p:txBody>
          <a:bodyPr/>
          <a:lstStyle/>
          <a:p>
            <a:r>
              <a:rPr lang="tr-TR" dirty="0"/>
              <a:t>Durum teşhisi sırasında dikkat edilmesi gerekenler</a:t>
            </a:r>
          </a:p>
        </p:txBody>
      </p:sp>
      <p:sp>
        <p:nvSpPr>
          <p:cNvPr id="3" name="İçerik Yer Tutucusu 2">
            <a:extLst>
              <a:ext uri="{FF2B5EF4-FFF2-40B4-BE49-F238E27FC236}">
                <a16:creationId xmlns:a16="http://schemas.microsoft.com/office/drawing/2014/main" id="{A5E0042A-A435-424A-A6BF-8247D7EC97BF}"/>
              </a:ext>
            </a:extLst>
          </p:cNvPr>
          <p:cNvSpPr>
            <a:spLocks noGrp="1"/>
          </p:cNvSpPr>
          <p:nvPr>
            <p:ph idx="1"/>
          </p:nvPr>
        </p:nvSpPr>
        <p:spPr/>
        <p:txBody>
          <a:bodyPr/>
          <a:lstStyle/>
          <a:p>
            <a:pPr>
              <a:buFont typeface="Wingdings" panose="05000000000000000000" pitchFamily="2" charset="2"/>
              <a:buChar char="Ø"/>
            </a:pPr>
            <a:r>
              <a:rPr lang="tr-TR" dirty="0"/>
              <a:t>Şiddetli kanama kontrolü kalp ve solunum kontrolünü geciktirmemek için çok süratli olarak yapılmalıdır.</a:t>
            </a:r>
          </a:p>
          <a:p>
            <a:pPr>
              <a:buFont typeface="Wingdings" panose="05000000000000000000" pitchFamily="2" charset="2"/>
              <a:buChar char="Ø"/>
            </a:pPr>
            <a:r>
              <a:rPr lang="tr-TR" dirty="0"/>
              <a:t>Göğüsün inip kalkması nefes alınıp verildiğini göstermez. Nefes yolu tıkalı ve hava geçişi olmuyor dahi olsa istemsiz kaslara sahip olan diyafram çalışmaya devam edebilir.</a:t>
            </a:r>
          </a:p>
        </p:txBody>
      </p:sp>
    </p:spTree>
    <p:extLst>
      <p:ext uri="{BB962C8B-B14F-4D97-AF65-F5344CB8AC3E}">
        <p14:creationId xmlns:p14="http://schemas.microsoft.com/office/powerpoint/2010/main" val="3877541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0A1D67-69B3-46E9-BE34-9BA2F892C7D1}"/>
              </a:ext>
            </a:extLst>
          </p:cNvPr>
          <p:cNvSpPr>
            <a:spLocks noGrp="1"/>
          </p:cNvSpPr>
          <p:nvPr>
            <p:ph type="title"/>
          </p:nvPr>
        </p:nvSpPr>
        <p:spPr/>
        <p:txBody>
          <a:bodyPr/>
          <a:lstStyle/>
          <a:p>
            <a:r>
              <a:rPr lang="tr-TR" dirty="0"/>
              <a:t>3. ŞİDDETLİ HARİCİ KANAMAYA MÜDAHALE ETMEK</a:t>
            </a:r>
          </a:p>
        </p:txBody>
      </p:sp>
      <p:sp>
        <p:nvSpPr>
          <p:cNvPr id="3" name="Metin Yer Tutucusu 2">
            <a:extLst>
              <a:ext uri="{FF2B5EF4-FFF2-40B4-BE49-F238E27FC236}">
                <a16:creationId xmlns:a16="http://schemas.microsoft.com/office/drawing/2014/main" id="{7D6E8EAC-E6C0-4587-B3E8-2FFAC8BE77A8}"/>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1262018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4C911A-06F5-45B7-929D-19710B1F5B68}"/>
              </a:ext>
            </a:extLst>
          </p:cNvPr>
          <p:cNvSpPr>
            <a:spLocks noGrp="1"/>
          </p:cNvSpPr>
          <p:nvPr>
            <p:ph type="title"/>
          </p:nvPr>
        </p:nvSpPr>
        <p:spPr/>
        <p:txBody>
          <a:bodyPr/>
          <a:lstStyle/>
          <a:p>
            <a:r>
              <a:rPr lang="fi-FI" dirty="0"/>
              <a:t>3.1. Şiddetli Harici Kanamanın Kesilme Yöntemleri</a:t>
            </a:r>
            <a:endParaRPr lang="tr-TR" dirty="0"/>
          </a:p>
        </p:txBody>
      </p:sp>
      <p:sp>
        <p:nvSpPr>
          <p:cNvPr id="3" name="İçerik Yer Tutucusu 2">
            <a:extLst>
              <a:ext uri="{FF2B5EF4-FFF2-40B4-BE49-F238E27FC236}">
                <a16:creationId xmlns:a16="http://schemas.microsoft.com/office/drawing/2014/main" id="{258B4F84-4D7B-45D8-AC68-62A9980183AF}"/>
              </a:ext>
            </a:extLst>
          </p:cNvPr>
          <p:cNvSpPr>
            <a:spLocks noGrp="1"/>
          </p:cNvSpPr>
          <p:nvPr>
            <p:ph idx="1"/>
          </p:nvPr>
        </p:nvSpPr>
        <p:spPr/>
        <p:txBody>
          <a:bodyPr>
            <a:normAutofit/>
          </a:bodyPr>
          <a:lstStyle/>
          <a:p>
            <a:pPr marL="0" indent="0">
              <a:buNone/>
            </a:pPr>
            <a:r>
              <a:rPr lang="tr-TR" dirty="0"/>
              <a:t>	Şiddetli harici kanamaya müdahale dört temel yöntem ile olur. Genel olarak şiddetli kanamalarda, kazazede yaranın durumuna göre yere uzandırılır ve aşağıda belirtilen bu dört temel yöntem sırasıyla, tek tek veya beraberce uygulanır.</a:t>
            </a:r>
          </a:p>
          <a:p>
            <a:pPr marL="0" indent="0">
              <a:buNone/>
            </a:pPr>
            <a:r>
              <a:rPr lang="tr-TR" dirty="0"/>
              <a:t>	Şiddetli harici kanamaya müdahale yöntemleri ve öncelik sıralaması aşağıda olduğu</a:t>
            </a:r>
          </a:p>
          <a:p>
            <a:pPr marL="0" indent="0">
              <a:buNone/>
            </a:pPr>
            <a:r>
              <a:rPr lang="tr-TR" dirty="0"/>
              <a:t>gibidir;</a:t>
            </a:r>
          </a:p>
          <a:p>
            <a:pPr lvl="1">
              <a:buFont typeface="Wingdings" panose="05000000000000000000" pitchFamily="2" charset="2"/>
              <a:buChar char="Ø"/>
            </a:pPr>
            <a:r>
              <a:rPr lang="tr-TR" dirty="0"/>
              <a:t>Doğrudan yara üzerine basınç, </a:t>
            </a:r>
          </a:p>
          <a:p>
            <a:pPr lvl="1">
              <a:buFont typeface="Wingdings" panose="05000000000000000000" pitchFamily="2" charset="2"/>
              <a:buChar char="Ø"/>
            </a:pPr>
            <a:r>
              <a:rPr lang="tr-TR" dirty="0"/>
              <a:t>Yükseltme,</a:t>
            </a:r>
          </a:p>
          <a:p>
            <a:pPr lvl="1">
              <a:buFont typeface="Wingdings" panose="05000000000000000000" pitchFamily="2" charset="2"/>
              <a:buChar char="Ø"/>
            </a:pPr>
            <a:r>
              <a:rPr lang="tr-TR" dirty="0"/>
              <a:t>Baskı noktalarına basınç,</a:t>
            </a:r>
          </a:p>
          <a:p>
            <a:pPr lvl="1">
              <a:buFont typeface="Wingdings" panose="05000000000000000000" pitchFamily="2" charset="2"/>
              <a:buChar char="Ø"/>
            </a:pPr>
            <a:r>
              <a:rPr lang="tr-TR" dirty="0"/>
              <a:t>Turnike uygulaması.</a:t>
            </a:r>
          </a:p>
        </p:txBody>
      </p:sp>
    </p:spTree>
    <p:extLst>
      <p:ext uri="{BB962C8B-B14F-4D97-AF65-F5344CB8AC3E}">
        <p14:creationId xmlns:p14="http://schemas.microsoft.com/office/powerpoint/2010/main" val="1329985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D73857-9C18-4E43-891F-A8BFDF23E5AF}"/>
              </a:ext>
            </a:extLst>
          </p:cNvPr>
          <p:cNvSpPr>
            <a:spLocks noGrp="1"/>
          </p:cNvSpPr>
          <p:nvPr>
            <p:ph type="title"/>
          </p:nvPr>
        </p:nvSpPr>
        <p:spPr/>
        <p:txBody>
          <a:bodyPr/>
          <a:lstStyle/>
          <a:p>
            <a:r>
              <a:rPr lang="tr-TR" dirty="0"/>
              <a:t>3.2. Doğrudan Yara Üzerine Basınç</a:t>
            </a:r>
          </a:p>
        </p:txBody>
      </p:sp>
      <p:sp>
        <p:nvSpPr>
          <p:cNvPr id="3" name="İçerik Yer Tutucusu 2">
            <a:extLst>
              <a:ext uri="{FF2B5EF4-FFF2-40B4-BE49-F238E27FC236}">
                <a16:creationId xmlns:a16="http://schemas.microsoft.com/office/drawing/2014/main" id="{0EEA3C52-D8F9-4351-8F2C-9361DCF925CA}"/>
              </a:ext>
            </a:extLst>
          </p:cNvPr>
          <p:cNvSpPr>
            <a:spLocks noGrp="1"/>
          </p:cNvSpPr>
          <p:nvPr>
            <p:ph idx="1"/>
          </p:nvPr>
        </p:nvSpPr>
        <p:spPr/>
        <p:txBody>
          <a:bodyPr>
            <a:normAutofit/>
          </a:bodyPr>
          <a:lstStyle/>
          <a:p>
            <a:pPr marL="0" indent="0">
              <a:buNone/>
            </a:pPr>
            <a:r>
              <a:rPr lang="tr-TR" dirty="0"/>
              <a:t>	Bu yöntem kısaca, doğrudan yara üzerine bir tamponun bastırılarak kanamanın kesilmesidir. Şiddetli kanamayı kontrol altına almada en basit ve tercih edilen bu yöntemde, yara üzerine bezden bir tampon konulur ve sarılarak avuç içiyle kanama yerine doğrudan basınç uygulanır. 	Tampon olarak en doğru olanı steril bez kullanmaktır. Ancak cebimizde devamlı olarak bir steril bez taşımadığımızı düşünürsek, kazazedeyi bulduğumuzda el altında olan en temiz bez parçasını da aynı işi kullanabiliriz. Hatta bez yoksa bez bulunana kadar, çıplak el dahi kullanılabilir.</a:t>
            </a:r>
          </a:p>
        </p:txBody>
      </p:sp>
    </p:spTree>
    <p:extLst>
      <p:ext uri="{BB962C8B-B14F-4D97-AF65-F5344CB8AC3E}">
        <p14:creationId xmlns:p14="http://schemas.microsoft.com/office/powerpoint/2010/main" val="101013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2B1E19-2C59-419F-9E50-E83BCBF87B99}"/>
              </a:ext>
            </a:extLst>
          </p:cNvPr>
          <p:cNvSpPr>
            <a:spLocks noGrp="1"/>
          </p:cNvSpPr>
          <p:nvPr>
            <p:ph type="title"/>
          </p:nvPr>
        </p:nvSpPr>
        <p:spPr/>
        <p:txBody>
          <a:bodyPr/>
          <a:lstStyle/>
          <a:p>
            <a:r>
              <a:rPr lang="tr-TR" dirty="0"/>
              <a:t>1.1. Müdahale Yapma Görev ve Yetkisi</a:t>
            </a:r>
          </a:p>
        </p:txBody>
      </p:sp>
      <p:sp>
        <p:nvSpPr>
          <p:cNvPr id="3" name="İçerik Yer Tutucusu 2">
            <a:extLst>
              <a:ext uri="{FF2B5EF4-FFF2-40B4-BE49-F238E27FC236}">
                <a16:creationId xmlns:a16="http://schemas.microsoft.com/office/drawing/2014/main" id="{260ED030-3212-40E0-81FB-DCDAC18024A1}"/>
              </a:ext>
            </a:extLst>
          </p:cNvPr>
          <p:cNvSpPr>
            <a:spLocks noGrp="1"/>
          </p:cNvSpPr>
          <p:nvPr>
            <p:ph idx="1"/>
          </p:nvPr>
        </p:nvSpPr>
        <p:spPr/>
        <p:txBody>
          <a:bodyPr/>
          <a:lstStyle/>
          <a:p>
            <a:pPr marL="0" indent="0">
              <a:buNone/>
            </a:pPr>
            <a:r>
              <a:rPr lang="tr-TR" dirty="0"/>
              <a:t>	Bir diğer önemli husus alınan bu eğitim ve bu eğitime dayanılarak edinilen sertifika bize sadece gemide yetkili bir kişinin olmadığı yerde ve yetkili kişi gelinceye kadar yapılacak kazazedeyi hayatta tutmaya yönelik müdahalelere yetki vermektedir. Hiçbir zaman sınırlarımızı zorlamamalıyız.</a:t>
            </a:r>
          </a:p>
          <a:p>
            <a:pPr marL="0" indent="0">
              <a:buNone/>
            </a:pPr>
            <a:endParaRPr lang="tr-TR" dirty="0"/>
          </a:p>
        </p:txBody>
      </p:sp>
    </p:spTree>
    <p:extLst>
      <p:ext uri="{BB962C8B-B14F-4D97-AF65-F5344CB8AC3E}">
        <p14:creationId xmlns:p14="http://schemas.microsoft.com/office/powerpoint/2010/main" val="2462581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FF913E5-2F18-4348-98CD-763D9B2B385E}"/>
              </a:ext>
            </a:extLst>
          </p:cNvPr>
          <p:cNvPicPr>
            <a:picLocks noChangeAspect="1"/>
          </p:cNvPicPr>
          <p:nvPr/>
        </p:nvPicPr>
        <p:blipFill>
          <a:blip r:embed="rId2"/>
          <a:stretch>
            <a:fillRect/>
          </a:stretch>
        </p:blipFill>
        <p:spPr>
          <a:xfrm>
            <a:off x="6878097" y="1986143"/>
            <a:ext cx="5047619" cy="2885714"/>
          </a:xfrm>
          <a:prstGeom prst="rect">
            <a:avLst/>
          </a:prstGeom>
        </p:spPr>
      </p:pic>
      <p:sp>
        <p:nvSpPr>
          <p:cNvPr id="2" name="Başlık 1">
            <a:extLst>
              <a:ext uri="{FF2B5EF4-FFF2-40B4-BE49-F238E27FC236}">
                <a16:creationId xmlns:a16="http://schemas.microsoft.com/office/drawing/2014/main" id="{FED73857-9C18-4E43-891F-A8BFDF23E5AF}"/>
              </a:ext>
            </a:extLst>
          </p:cNvPr>
          <p:cNvSpPr>
            <a:spLocks noGrp="1"/>
          </p:cNvSpPr>
          <p:nvPr>
            <p:ph type="title"/>
          </p:nvPr>
        </p:nvSpPr>
        <p:spPr/>
        <p:txBody>
          <a:bodyPr/>
          <a:lstStyle/>
          <a:p>
            <a:r>
              <a:rPr lang="tr-TR" dirty="0"/>
              <a:t>3.2. Doğrudan Yara Üzerine Basınç</a:t>
            </a:r>
          </a:p>
        </p:txBody>
      </p:sp>
      <p:sp>
        <p:nvSpPr>
          <p:cNvPr id="3" name="İçerik Yer Tutucusu 2">
            <a:extLst>
              <a:ext uri="{FF2B5EF4-FFF2-40B4-BE49-F238E27FC236}">
                <a16:creationId xmlns:a16="http://schemas.microsoft.com/office/drawing/2014/main" id="{0EEA3C52-D8F9-4351-8F2C-9361DCF925CA}"/>
              </a:ext>
            </a:extLst>
          </p:cNvPr>
          <p:cNvSpPr>
            <a:spLocks noGrp="1"/>
          </p:cNvSpPr>
          <p:nvPr>
            <p:ph idx="1"/>
          </p:nvPr>
        </p:nvSpPr>
        <p:spPr>
          <a:xfrm>
            <a:off x="2206171" y="1825625"/>
            <a:ext cx="5226260" cy="4351338"/>
          </a:xfrm>
        </p:spPr>
        <p:txBody>
          <a:bodyPr>
            <a:normAutofit/>
          </a:bodyPr>
          <a:lstStyle/>
          <a:p>
            <a:pPr marL="0" indent="0">
              <a:buNone/>
            </a:pPr>
            <a:r>
              <a:rPr lang="tr-TR" dirty="0"/>
              <a:t>	Tampon olarak kullanılan bez tamamen kanlanmışsa, bir başka bezi onun almadan üzerine elle sertçe bastırarak, sıkıca sarmak gerekir. İlk tamponu çıkarmaya çalışmak pıhtılaşma sürecini etkiler. Tamponu yerinde tutması için sargı bezi kullanılabilir. Sargı tamponun üstüne biraz daha geniş şekilde uygulanır. Standart sargı, sargı bezine takılı steril gazlı bezden yapılmış bir tampondan oluşur. Tampon sargının ucuna yakındır.</a:t>
            </a:r>
          </a:p>
        </p:txBody>
      </p:sp>
      <p:sp>
        <p:nvSpPr>
          <p:cNvPr id="9" name="Metin kutusu 8">
            <a:extLst>
              <a:ext uri="{FF2B5EF4-FFF2-40B4-BE49-F238E27FC236}">
                <a16:creationId xmlns:a16="http://schemas.microsoft.com/office/drawing/2014/main" id="{CE33BE07-FF15-4A5B-8CA9-9A91D4F1D49F}"/>
              </a:ext>
            </a:extLst>
          </p:cNvPr>
          <p:cNvSpPr txBox="1"/>
          <p:nvPr/>
        </p:nvSpPr>
        <p:spPr>
          <a:xfrm>
            <a:off x="7764025" y="4871857"/>
            <a:ext cx="3830097" cy="369332"/>
          </a:xfrm>
          <a:prstGeom prst="rect">
            <a:avLst/>
          </a:prstGeom>
          <a:noFill/>
        </p:spPr>
        <p:txBody>
          <a:bodyPr wrap="square">
            <a:spAutoFit/>
          </a:bodyPr>
          <a:lstStyle/>
          <a:p>
            <a:r>
              <a:rPr lang="tr-TR" dirty="0"/>
              <a:t>Yaraya doğrudan baskı uygulamak</a:t>
            </a:r>
          </a:p>
        </p:txBody>
      </p:sp>
    </p:spTree>
    <p:extLst>
      <p:ext uri="{BB962C8B-B14F-4D97-AF65-F5344CB8AC3E}">
        <p14:creationId xmlns:p14="http://schemas.microsoft.com/office/powerpoint/2010/main" val="3614100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C3722-0426-4FE3-93BA-ACEFFFC04EC9}"/>
              </a:ext>
            </a:extLst>
          </p:cNvPr>
          <p:cNvSpPr>
            <a:spLocks noGrp="1"/>
          </p:cNvSpPr>
          <p:nvPr>
            <p:ph type="title"/>
          </p:nvPr>
        </p:nvSpPr>
        <p:spPr/>
        <p:txBody>
          <a:bodyPr/>
          <a:lstStyle/>
          <a:p>
            <a:r>
              <a:rPr lang="tr-TR" dirty="0"/>
              <a:t>3.2. Doğrudan Yara Üzerine Basınç</a:t>
            </a:r>
          </a:p>
        </p:txBody>
      </p:sp>
      <p:pic>
        <p:nvPicPr>
          <p:cNvPr id="7" name="İçerik Yer Tutucusu 6">
            <a:extLst>
              <a:ext uri="{FF2B5EF4-FFF2-40B4-BE49-F238E27FC236}">
                <a16:creationId xmlns:a16="http://schemas.microsoft.com/office/drawing/2014/main" id="{1CC28AE4-4144-4399-A4E2-D4C89B7305BC}"/>
              </a:ext>
            </a:extLst>
          </p:cNvPr>
          <p:cNvPicPr>
            <a:picLocks noGrp="1" noChangeAspect="1"/>
          </p:cNvPicPr>
          <p:nvPr>
            <p:ph idx="1"/>
          </p:nvPr>
        </p:nvPicPr>
        <p:blipFill>
          <a:blip r:embed="rId2"/>
          <a:stretch>
            <a:fillRect/>
          </a:stretch>
        </p:blipFill>
        <p:spPr>
          <a:xfrm>
            <a:off x="1448741" y="2186659"/>
            <a:ext cx="4647259" cy="3146734"/>
          </a:xfrm>
        </p:spPr>
      </p:pic>
      <p:sp>
        <p:nvSpPr>
          <p:cNvPr id="11" name="Metin kutusu 10">
            <a:extLst>
              <a:ext uri="{FF2B5EF4-FFF2-40B4-BE49-F238E27FC236}">
                <a16:creationId xmlns:a16="http://schemas.microsoft.com/office/drawing/2014/main" id="{C6D0AC42-EA53-4A36-8460-E1420691CE77}"/>
              </a:ext>
            </a:extLst>
          </p:cNvPr>
          <p:cNvSpPr txBox="1"/>
          <p:nvPr/>
        </p:nvSpPr>
        <p:spPr>
          <a:xfrm>
            <a:off x="1812757" y="5460032"/>
            <a:ext cx="6096000" cy="369332"/>
          </a:xfrm>
          <a:prstGeom prst="rect">
            <a:avLst/>
          </a:prstGeom>
          <a:noFill/>
        </p:spPr>
        <p:txBody>
          <a:bodyPr wrap="square">
            <a:spAutoFit/>
          </a:bodyPr>
          <a:lstStyle/>
          <a:p>
            <a:r>
              <a:rPr lang="tr-TR" dirty="0"/>
              <a:t> Yaraya uygulanan standart sargı</a:t>
            </a:r>
          </a:p>
        </p:txBody>
      </p:sp>
      <p:pic>
        <p:nvPicPr>
          <p:cNvPr id="12" name="İçerik Yer Tutucusu 4">
            <a:extLst>
              <a:ext uri="{FF2B5EF4-FFF2-40B4-BE49-F238E27FC236}">
                <a16:creationId xmlns:a16="http://schemas.microsoft.com/office/drawing/2014/main" id="{96CF1906-B8F0-4EBA-9A66-EE1CFB878F1C}"/>
              </a:ext>
            </a:extLst>
          </p:cNvPr>
          <p:cNvPicPr>
            <a:picLocks noChangeAspect="1"/>
          </p:cNvPicPr>
          <p:nvPr/>
        </p:nvPicPr>
        <p:blipFill>
          <a:blip r:embed="rId3"/>
          <a:stretch>
            <a:fillRect/>
          </a:stretch>
        </p:blipFill>
        <p:spPr>
          <a:xfrm>
            <a:off x="6211139" y="2001993"/>
            <a:ext cx="5142661" cy="3146734"/>
          </a:xfrm>
          <a:prstGeom prst="rect">
            <a:avLst/>
          </a:prstGeom>
        </p:spPr>
      </p:pic>
      <p:sp>
        <p:nvSpPr>
          <p:cNvPr id="13" name="Metin kutusu 12">
            <a:extLst>
              <a:ext uri="{FF2B5EF4-FFF2-40B4-BE49-F238E27FC236}">
                <a16:creationId xmlns:a16="http://schemas.microsoft.com/office/drawing/2014/main" id="{E34A8D5B-FE52-43FA-B9A5-4157EAF1C8AF}"/>
              </a:ext>
            </a:extLst>
          </p:cNvPr>
          <p:cNvSpPr txBox="1"/>
          <p:nvPr/>
        </p:nvSpPr>
        <p:spPr>
          <a:xfrm>
            <a:off x="7908757" y="5460032"/>
            <a:ext cx="6096000" cy="369332"/>
          </a:xfrm>
          <a:prstGeom prst="rect">
            <a:avLst/>
          </a:prstGeom>
          <a:noFill/>
        </p:spPr>
        <p:txBody>
          <a:bodyPr wrap="square">
            <a:spAutoFit/>
          </a:bodyPr>
          <a:lstStyle/>
          <a:p>
            <a:r>
              <a:rPr lang="tr-TR" dirty="0"/>
              <a:t>Baskı sargının uygulanması</a:t>
            </a:r>
          </a:p>
        </p:txBody>
      </p:sp>
    </p:spTree>
    <p:extLst>
      <p:ext uri="{BB962C8B-B14F-4D97-AF65-F5344CB8AC3E}">
        <p14:creationId xmlns:p14="http://schemas.microsoft.com/office/powerpoint/2010/main" val="28607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13FE11-3A0F-4411-B341-A7C0E3CB4E43}"/>
              </a:ext>
            </a:extLst>
          </p:cNvPr>
          <p:cNvSpPr>
            <a:spLocks noGrp="1"/>
          </p:cNvSpPr>
          <p:nvPr>
            <p:ph type="title"/>
          </p:nvPr>
        </p:nvSpPr>
        <p:spPr/>
        <p:txBody>
          <a:bodyPr/>
          <a:lstStyle/>
          <a:p>
            <a:r>
              <a:rPr lang="tr-TR" dirty="0"/>
              <a:t>3.2. Doğrudan Yara Üzerine Basınç</a:t>
            </a:r>
          </a:p>
        </p:txBody>
      </p:sp>
      <p:sp>
        <p:nvSpPr>
          <p:cNvPr id="3" name="İçerik Yer Tutucusu 2">
            <a:extLst>
              <a:ext uri="{FF2B5EF4-FFF2-40B4-BE49-F238E27FC236}">
                <a16:creationId xmlns:a16="http://schemas.microsoft.com/office/drawing/2014/main" id="{56CC00C0-3F9F-4E5D-979B-78F3204CD66D}"/>
              </a:ext>
            </a:extLst>
          </p:cNvPr>
          <p:cNvSpPr>
            <a:spLocks noGrp="1"/>
          </p:cNvSpPr>
          <p:nvPr>
            <p:ph idx="1"/>
          </p:nvPr>
        </p:nvSpPr>
        <p:spPr>
          <a:xfrm>
            <a:off x="2442112" y="1825624"/>
            <a:ext cx="8911687" cy="4543091"/>
          </a:xfrm>
        </p:spPr>
        <p:txBody>
          <a:bodyPr>
            <a:normAutofit/>
          </a:bodyPr>
          <a:lstStyle/>
          <a:p>
            <a:pPr marL="0" indent="0">
              <a:buNone/>
            </a:pPr>
            <a:r>
              <a:rPr lang="tr-TR" dirty="0"/>
              <a:t>	Sargı yapılırken aşağıdakilere dikkat edilir,</a:t>
            </a:r>
          </a:p>
          <a:p>
            <a:pPr>
              <a:buFont typeface="Wingdings" panose="05000000000000000000" pitchFamily="2" charset="2"/>
              <a:buChar char="Ø"/>
            </a:pPr>
            <a:r>
              <a:rPr lang="tr-TR" dirty="0"/>
              <a:t>He ne kadar yetkili kişi gelinceye kadar uygulanacaksa da tampon ve sargı yaraya mikrop kaptırmayacak kadar temiz olmalıdır.</a:t>
            </a:r>
          </a:p>
          <a:p>
            <a:pPr>
              <a:buFont typeface="Wingdings" panose="05000000000000000000" pitchFamily="2" charset="2"/>
              <a:buChar char="Ø"/>
            </a:pPr>
            <a:r>
              <a:rPr lang="tr-TR" dirty="0"/>
              <a:t>Tampon daima üstü kapatılacak yaradan daha büyük uygulanır.</a:t>
            </a:r>
          </a:p>
          <a:p>
            <a:pPr>
              <a:buFont typeface="Wingdings" panose="05000000000000000000" pitchFamily="2" charset="2"/>
              <a:buChar char="Ø"/>
            </a:pPr>
            <a:r>
              <a:rPr lang="tr-TR" dirty="0"/>
              <a:t>Sargı harici kanamayı kesecek kadar sıkı fakat kan dolaşımını kesmeyecek kadar gevşek olmalıdır.</a:t>
            </a:r>
          </a:p>
          <a:p>
            <a:pPr>
              <a:buFont typeface="Wingdings" panose="05000000000000000000" pitchFamily="2" charset="2"/>
              <a:buChar char="Ø"/>
            </a:pPr>
            <a:r>
              <a:rPr lang="tr-TR" dirty="0"/>
              <a:t>Sargı kalbin uzak tarafından başlayıp kalbe doğru yapılmalıdır.	</a:t>
            </a:r>
          </a:p>
          <a:p>
            <a:pPr marL="0" indent="0">
              <a:buNone/>
            </a:pPr>
            <a:r>
              <a:rPr lang="tr-TR" dirty="0"/>
              <a:t>	Sargı gereği gibi yapılmışsa, en az yirmi dört saat öylece bırakılmalıdır. Sargı bezleri tamamen kana bulanmamış ve sargı dolaşımı engellemiyorsa bir kaç gün dahi değiştirmeye gerek kalmaz.</a:t>
            </a:r>
          </a:p>
        </p:txBody>
      </p:sp>
    </p:spTree>
    <p:extLst>
      <p:ext uri="{BB962C8B-B14F-4D97-AF65-F5344CB8AC3E}">
        <p14:creationId xmlns:p14="http://schemas.microsoft.com/office/powerpoint/2010/main" val="2518254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D3CF17-3FDA-44A5-A691-AFE5CEF5A21B}"/>
              </a:ext>
            </a:extLst>
          </p:cNvPr>
          <p:cNvSpPr>
            <a:spLocks noGrp="1"/>
          </p:cNvSpPr>
          <p:nvPr>
            <p:ph type="title"/>
          </p:nvPr>
        </p:nvSpPr>
        <p:spPr/>
        <p:txBody>
          <a:bodyPr/>
          <a:lstStyle/>
          <a:p>
            <a:r>
              <a:rPr lang="tr-TR" dirty="0"/>
              <a:t>3.3. Yükseltme</a:t>
            </a:r>
          </a:p>
        </p:txBody>
      </p:sp>
      <p:sp>
        <p:nvSpPr>
          <p:cNvPr id="3" name="İçerik Yer Tutucusu 2">
            <a:extLst>
              <a:ext uri="{FF2B5EF4-FFF2-40B4-BE49-F238E27FC236}">
                <a16:creationId xmlns:a16="http://schemas.microsoft.com/office/drawing/2014/main" id="{79281747-DFC9-44D4-B859-10E3A3C4C665}"/>
              </a:ext>
            </a:extLst>
          </p:cNvPr>
          <p:cNvSpPr>
            <a:spLocks noGrp="1"/>
          </p:cNvSpPr>
          <p:nvPr>
            <p:ph idx="1"/>
          </p:nvPr>
        </p:nvSpPr>
        <p:spPr/>
        <p:txBody>
          <a:bodyPr/>
          <a:lstStyle/>
          <a:p>
            <a:pPr marL="0" indent="0">
              <a:buNone/>
            </a:pPr>
            <a:r>
              <a:rPr lang="tr-TR" dirty="0"/>
              <a:t>	Bu yöntem kısaca kanayan yerin kalp seviyesinden yükseğe kaldırılarak kanamanın kesilmesidir. El, ayak veya başta bulunan bir yaradan kaynaklanan şiddetli bir kanama varsa, sözü edilen yeri yükselterek sargının üzerine doğrudan baskı uygulanmalıdır. Yükseltme sonucu bu kısımdaki kan basıncı düşer ve kan akışı azalır.</a:t>
            </a:r>
          </a:p>
        </p:txBody>
      </p:sp>
    </p:spTree>
    <p:extLst>
      <p:ext uri="{BB962C8B-B14F-4D97-AF65-F5344CB8AC3E}">
        <p14:creationId xmlns:p14="http://schemas.microsoft.com/office/powerpoint/2010/main" val="2085523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DB7D92-260B-4E85-8B24-1521FBE281C7}"/>
              </a:ext>
            </a:extLst>
          </p:cNvPr>
          <p:cNvSpPr>
            <a:spLocks noGrp="1"/>
          </p:cNvSpPr>
          <p:nvPr>
            <p:ph type="title"/>
          </p:nvPr>
        </p:nvSpPr>
        <p:spPr/>
        <p:txBody>
          <a:bodyPr/>
          <a:lstStyle/>
          <a:p>
            <a:r>
              <a:rPr lang="tr-TR" dirty="0"/>
              <a:t>3.4. Baskı Noktalarına Basınç</a:t>
            </a:r>
          </a:p>
        </p:txBody>
      </p:sp>
      <p:sp>
        <p:nvSpPr>
          <p:cNvPr id="3" name="İçerik Yer Tutucusu 2">
            <a:extLst>
              <a:ext uri="{FF2B5EF4-FFF2-40B4-BE49-F238E27FC236}">
                <a16:creationId xmlns:a16="http://schemas.microsoft.com/office/drawing/2014/main" id="{73492C27-56CF-4DDC-AE19-D0CAA048A3D0}"/>
              </a:ext>
            </a:extLst>
          </p:cNvPr>
          <p:cNvSpPr>
            <a:spLocks noGrp="1"/>
          </p:cNvSpPr>
          <p:nvPr>
            <p:ph idx="1"/>
          </p:nvPr>
        </p:nvSpPr>
        <p:spPr/>
        <p:txBody>
          <a:bodyPr/>
          <a:lstStyle/>
          <a:p>
            <a:pPr marL="0" indent="0">
              <a:buNone/>
            </a:pPr>
            <a:r>
              <a:rPr lang="tr-TR" dirty="0"/>
              <a:t>	Bu yöntem kısaca kanayan yere kan taşıyan damarın, kalp tarafında bulunan, yüzeye yakın noktasına parmak ile basınç uygulayarak kanamanın kesilmesidir.</a:t>
            </a:r>
          </a:p>
          <a:p>
            <a:pPr marL="0" indent="0">
              <a:buNone/>
            </a:pPr>
            <a:r>
              <a:rPr lang="tr-TR" dirty="0"/>
              <a:t>	Doğrudan baskı ve yükseltme şiddetli kanamayı durduramıyorsa o bölgeyi besleyen atardamara basınç uygulanabilir. Uygulanacak baskı noktası, atardamar üzerinde, yara ile kalp arasındadır. Bu teknik baskı noktası ile yaralı kısım arasındaki dolaşımı azaltır. Ancak sadece çok gerekli olduğu hallerde ve şiddetli kanama azalıncaya dek uygulanmalıdır.</a:t>
            </a:r>
          </a:p>
        </p:txBody>
      </p:sp>
    </p:spTree>
    <p:extLst>
      <p:ext uri="{BB962C8B-B14F-4D97-AF65-F5344CB8AC3E}">
        <p14:creationId xmlns:p14="http://schemas.microsoft.com/office/powerpoint/2010/main" val="51469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DB7D92-260B-4E85-8B24-1521FBE281C7}"/>
              </a:ext>
            </a:extLst>
          </p:cNvPr>
          <p:cNvSpPr>
            <a:spLocks noGrp="1"/>
          </p:cNvSpPr>
          <p:nvPr>
            <p:ph type="title"/>
          </p:nvPr>
        </p:nvSpPr>
        <p:spPr/>
        <p:txBody>
          <a:bodyPr/>
          <a:lstStyle/>
          <a:p>
            <a:r>
              <a:rPr lang="tr-TR" dirty="0"/>
              <a:t>3.4. Baskı Noktalarına Basınç</a:t>
            </a:r>
          </a:p>
        </p:txBody>
      </p:sp>
      <p:sp>
        <p:nvSpPr>
          <p:cNvPr id="3" name="İçerik Yer Tutucusu 2">
            <a:extLst>
              <a:ext uri="{FF2B5EF4-FFF2-40B4-BE49-F238E27FC236}">
                <a16:creationId xmlns:a16="http://schemas.microsoft.com/office/drawing/2014/main" id="{73492C27-56CF-4DDC-AE19-D0CAA048A3D0}"/>
              </a:ext>
            </a:extLst>
          </p:cNvPr>
          <p:cNvSpPr>
            <a:spLocks noGrp="1"/>
          </p:cNvSpPr>
          <p:nvPr>
            <p:ph idx="1"/>
          </p:nvPr>
        </p:nvSpPr>
        <p:spPr>
          <a:xfrm>
            <a:off x="2442112" y="1690688"/>
            <a:ext cx="8911687" cy="4802187"/>
          </a:xfrm>
        </p:spPr>
        <p:txBody>
          <a:bodyPr>
            <a:normAutofit/>
          </a:bodyPr>
          <a:lstStyle/>
          <a:p>
            <a:pPr marL="0" indent="0">
              <a:buNone/>
            </a:pPr>
            <a:r>
              <a:rPr lang="tr-TR" dirty="0"/>
              <a:t>	Vücudumuzda atardamarların yüzeye yakınlaştığı bir çok nokta bulunmaktadır. Biz bu noktalardan uygun olanı baskı noktası olarak kullanırız.</a:t>
            </a:r>
          </a:p>
          <a:p>
            <a:pPr lvl="1">
              <a:buFont typeface="Wingdings" panose="05000000000000000000" pitchFamily="2" charset="2"/>
              <a:buChar char="Ø"/>
            </a:pPr>
            <a:r>
              <a:rPr lang="tr-TR" dirty="0"/>
              <a:t>Ayak için baskı noktası ayak bileği damarı, </a:t>
            </a:r>
          </a:p>
          <a:p>
            <a:pPr lvl="1">
              <a:buFont typeface="Wingdings" panose="05000000000000000000" pitchFamily="2" charset="2"/>
              <a:buChar char="Ø"/>
            </a:pPr>
            <a:r>
              <a:rPr lang="tr-TR" dirty="0"/>
              <a:t>Alt bacak için baskı noktası diz damarı,</a:t>
            </a:r>
          </a:p>
          <a:p>
            <a:pPr lvl="1">
              <a:buFont typeface="Wingdings" panose="05000000000000000000" pitchFamily="2" charset="2"/>
              <a:buChar char="Ø"/>
            </a:pPr>
            <a:r>
              <a:rPr lang="tr-TR" dirty="0"/>
              <a:t>Uyluk için baskı noktası kasık damarı</a:t>
            </a:r>
          </a:p>
          <a:p>
            <a:pPr lvl="1">
              <a:buFont typeface="Wingdings" panose="05000000000000000000" pitchFamily="2" charset="2"/>
              <a:buChar char="Ø"/>
            </a:pPr>
            <a:r>
              <a:rPr lang="tr-TR" dirty="0"/>
              <a:t>El için baskı noktası bilek damarı.</a:t>
            </a:r>
          </a:p>
          <a:p>
            <a:pPr lvl="1">
              <a:buFont typeface="Wingdings" panose="05000000000000000000" pitchFamily="2" charset="2"/>
              <a:buChar char="Ø"/>
            </a:pPr>
            <a:r>
              <a:rPr lang="tr-TR" dirty="0"/>
              <a:t>Alt kol için baskı noktası pazı damarı</a:t>
            </a:r>
          </a:p>
          <a:p>
            <a:pPr lvl="1">
              <a:buFont typeface="Wingdings" panose="05000000000000000000" pitchFamily="2" charset="2"/>
              <a:buChar char="Ø"/>
            </a:pPr>
            <a:r>
              <a:rPr lang="tr-TR" dirty="0"/>
              <a:t>Üst kol için baskı noktası köprücük damarı </a:t>
            </a:r>
          </a:p>
          <a:p>
            <a:pPr lvl="1">
              <a:buFont typeface="Wingdings" panose="05000000000000000000" pitchFamily="2" charset="2"/>
              <a:buChar char="Ø"/>
            </a:pPr>
            <a:r>
              <a:rPr lang="tr-TR" dirty="0"/>
              <a:t>Alt çene için baskı noktası yüz damarı</a:t>
            </a:r>
          </a:p>
          <a:p>
            <a:pPr lvl="1">
              <a:buFont typeface="Wingdings" panose="05000000000000000000" pitchFamily="2" charset="2"/>
              <a:buChar char="Ø"/>
            </a:pPr>
            <a:r>
              <a:rPr lang="tr-TR" dirty="0"/>
              <a:t>Üst çene için baskı noktası şakak damarları.</a:t>
            </a:r>
          </a:p>
        </p:txBody>
      </p:sp>
    </p:spTree>
    <p:extLst>
      <p:ext uri="{BB962C8B-B14F-4D97-AF65-F5344CB8AC3E}">
        <p14:creationId xmlns:p14="http://schemas.microsoft.com/office/powerpoint/2010/main" val="4088510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AE6AFF-02C7-470E-BB58-EF8862C846BA}"/>
              </a:ext>
            </a:extLst>
          </p:cNvPr>
          <p:cNvSpPr>
            <a:spLocks noGrp="1"/>
          </p:cNvSpPr>
          <p:nvPr>
            <p:ph type="title"/>
          </p:nvPr>
        </p:nvSpPr>
        <p:spPr/>
        <p:txBody>
          <a:bodyPr/>
          <a:lstStyle/>
          <a:p>
            <a:r>
              <a:rPr lang="tr-TR" dirty="0"/>
              <a:t>3.4. Baskı Noktalarına Basınç</a:t>
            </a:r>
          </a:p>
        </p:txBody>
      </p:sp>
      <p:pic>
        <p:nvPicPr>
          <p:cNvPr id="5" name="İçerik Yer Tutucusu 4">
            <a:extLst>
              <a:ext uri="{FF2B5EF4-FFF2-40B4-BE49-F238E27FC236}">
                <a16:creationId xmlns:a16="http://schemas.microsoft.com/office/drawing/2014/main" id="{069982AD-F2DE-403B-A842-838C92826AF6}"/>
              </a:ext>
            </a:extLst>
          </p:cNvPr>
          <p:cNvPicPr>
            <a:picLocks noGrp="1" noChangeAspect="1"/>
          </p:cNvPicPr>
          <p:nvPr>
            <p:ph idx="1"/>
          </p:nvPr>
        </p:nvPicPr>
        <p:blipFill>
          <a:blip r:embed="rId2"/>
          <a:stretch>
            <a:fillRect/>
          </a:stretch>
        </p:blipFill>
        <p:spPr>
          <a:xfrm>
            <a:off x="7385602" y="712400"/>
            <a:ext cx="4260966" cy="5433199"/>
          </a:xfrm>
        </p:spPr>
      </p:pic>
      <p:sp>
        <p:nvSpPr>
          <p:cNvPr id="7" name="Metin kutusu 6">
            <a:extLst>
              <a:ext uri="{FF2B5EF4-FFF2-40B4-BE49-F238E27FC236}">
                <a16:creationId xmlns:a16="http://schemas.microsoft.com/office/drawing/2014/main" id="{3CDC2826-59CF-4221-82D4-E84634098E2B}"/>
              </a:ext>
            </a:extLst>
          </p:cNvPr>
          <p:cNvSpPr txBox="1"/>
          <p:nvPr/>
        </p:nvSpPr>
        <p:spPr>
          <a:xfrm>
            <a:off x="1289602" y="2037963"/>
            <a:ext cx="6096000" cy="646331"/>
          </a:xfrm>
          <a:prstGeom prst="rect">
            <a:avLst/>
          </a:prstGeom>
          <a:noFill/>
        </p:spPr>
        <p:txBody>
          <a:bodyPr wrap="square">
            <a:spAutoFit/>
          </a:bodyPr>
          <a:lstStyle/>
          <a:p>
            <a:r>
              <a:rPr lang="tr-TR" b="1" dirty="0"/>
              <a:t>NOT: </a:t>
            </a:r>
            <a:r>
              <a:rPr lang="tr-TR" dirty="0"/>
              <a:t>Şah damarı beyine giden damarları da beslediğinden bu damar baskı noktası olarak kullanılmaz.</a:t>
            </a:r>
          </a:p>
        </p:txBody>
      </p:sp>
      <p:sp>
        <p:nvSpPr>
          <p:cNvPr id="11" name="Metin kutusu 10">
            <a:extLst>
              <a:ext uri="{FF2B5EF4-FFF2-40B4-BE49-F238E27FC236}">
                <a16:creationId xmlns:a16="http://schemas.microsoft.com/office/drawing/2014/main" id="{C39A5726-A6B1-4A5F-AFEA-778F3638310C}"/>
              </a:ext>
            </a:extLst>
          </p:cNvPr>
          <p:cNvSpPr txBox="1"/>
          <p:nvPr/>
        </p:nvSpPr>
        <p:spPr>
          <a:xfrm>
            <a:off x="7497897" y="6123542"/>
            <a:ext cx="4260966" cy="369332"/>
          </a:xfrm>
          <a:prstGeom prst="rect">
            <a:avLst/>
          </a:prstGeom>
          <a:noFill/>
        </p:spPr>
        <p:txBody>
          <a:bodyPr wrap="square">
            <a:spAutoFit/>
          </a:bodyPr>
          <a:lstStyle/>
          <a:p>
            <a:r>
              <a:rPr lang="tr-TR" dirty="0"/>
              <a:t>Atar damarların yüzeye yaklaştığı noktalar.</a:t>
            </a:r>
          </a:p>
        </p:txBody>
      </p:sp>
    </p:spTree>
    <p:extLst>
      <p:ext uri="{BB962C8B-B14F-4D97-AF65-F5344CB8AC3E}">
        <p14:creationId xmlns:p14="http://schemas.microsoft.com/office/powerpoint/2010/main" val="3667832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8E9757-7B1E-4053-A308-E52C9BAB68A1}"/>
              </a:ext>
            </a:extLst>
          </p:cNvPr>
          <p:cNvSpPr>
            <a:spLocks noGrp="1"/>
          </p:cNvSpPr>
          <p:nvPr>
            <p:ph type="title"/>
          </p:nvPr>
        </p:nvSpPr>
        <p:spPr/>
        <p:txBody>
          <a:bodyPr/>
          <a:lstStyle/>
          <a:p>
            <a:r>
              <a:rPr lang="tr-TR" dirty="0"/>
              <a:t>3.5. Turnike</a:t>
            </a:r>
          </a:p>
        </p:txBody>
      </p:sp>
      <p:sp>
        <p:nvSpPr>
          <p:cNvPr id="3" name="İçerik Yer Tutucusu 2">
            <a:extLst>
              <a:ext uri="{FF2B5EF4-FFF2-40B4-BE49-F238E27FC236}">
                <a16:creationId xmlns:a16="http://schemas.microsoft.com/office/drawing/2014/main" id="{3AD73403-61D5-423E-B1DD-9111CF15A26F}"/>
              </a:ext>
            </a:extLst>
          </p:cNvPr>
          <p:cNvSpPr>
            <a:spLocks noGrp="1"/>
          </p:cNvSpPr>
          <p:nvPr>
            <p:ph idx="1"/>
          </p:nvPr>
        </p:nvSpPr>
        <p:spPr/>
        <p:txBody>
          <a:bodyPr>
            <a:normAutofit/>
          </a:bodyPr>
          <a:lstStyle/>
          <a:p>
            <a:pPr marL="0" indent="0">
              <a:buNone/>
            </a:pPr>
            <a:r>
              <a:rPr lang="tr-TR" dirty="0"/>
              <a:t>	Bu yöntem kısaca, bir kuşakla kanayan yerin kalp tarafındaki tüm damarlar ile ilişkisinin kesilmesidir. “Boğucu Sargı” veya bilinen adıyla turnike (</a:t>
            </a:r>
            <a:r>
              <a:rPr lang="tr-TR" dirty="0" err="1"/>
              <a:t>Tourniquet</a:t>
            </a:r>
            <a:r>
              <a:rPr lang="tr-TR" dirty="0"/>
              <a:t>) sadece diğer yöntemler fayda etmediği takdirde kol veya bacaktaki şiddetli kanamayı durdurmak için uygulanır. Turnike istisnası hariç tek kemik bulunan üst kol veya uyluğa yapılabilir. İstisnası el veya ayak kopmasıdır. El veya ayak kopmasından turnike bileğe yakın yere uygulanabilir. Doğrudan el ile baskı noktalarına yapılan basıncının aksine, turnike uygulama alanının dışındaki alanda da normal kan dolaşımını keser. Oksijen ve kan eksikliği, doku hasarlarına daha da kötüsü uzvun kesilmesine yol açabilir. </a:t>
            </a:r>
          </a:p>
        </p:txBody>
      </p:sp>
    </p:spTree>
    <p:extLst>
      <p:ext uri="{BB962C8B-B14F-4D97-AF65-F5344CB8AC3E}">
        <p14:creationId xmlns:p14="http://schemas.microsoft.com/office/powerpoint/2010/main" val="783368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43B23D-44AB-45CF-B9ED-26DAC04C6A08}"/>
              </a:ext>
            </a:extLst>
          </p:cNvPr>
          <p:cNvSpPr>
            <a:spLocks noGrp="1"/>
          </p:cNvSpPr>
          <p:nvPr>
            <p:ph type="title"/>
          </p:nvPr>
        </p:nvSpPr>
        <p:spPr/>
        <p:txBody>
          <a:bodyPr/>
          <a:lstStyle/>
          <a:p>
            <a:r>
              <a:rPr lang="tr-TR" dirty="0"/>
              <a:t>3.5. Turnike</a:t>
            </a:r>
          </a:p>
        </p:txBody>
      </p:sp>
      <p:sp>
        <p:nvSpPr>
          <p:cNvPr id="3" name="İçerik Yer Tutucusu 2">
            <a:extLst>
              <a:ext uri="{FF2B5EF4-FFF2-40B4-BE49-F238E27FC236}">
                <a16:creationId xmlns:a16="http://schemas.microsoft.com/office/drawing/2014/main" id="{E37457CF-F310-4CE2-A8E8-8BFAA4271381}"/>
              </a:ext>
            </a:extLst>
          </p:cNvPr>
          <p:cNvSpPr>
            <a:spLocks noGrp="1"/>
          </p:cNvSpPr>
          <p:nvPr>
            <p:ph idx="1"/>
          </p:nvPr>
        </p:nvSpPr>
        <p:spPr/>
        <p:txBody>
          <a:bodyPr/>
          <a:lstStyle/>
          <a:p>
            <a:pPr marL="0" indent="0">
              <a:buNone/>
            </a:pPr>
            <a:r>
              <a:rPr lang="tr-TR" dirty="0"/>
              <a:t>	Periyodik olarak turnikeyi gevşetmek te kan kaybına ve şok tehlikesine yol açar. Turnike çok sıkı ve darsa adalelere, sinirlere ve kan damarlarına zarar verebilir. Gevşekse, kan kaybını artırabilir. Ayrıca turnikenin kullanımdan sonra unutulduğu vakalar da vardır. Sakıncalarına rağmen turnike uygulamasına çok gerekiyorsa gemideki yetkili kişi gelinceye kadar baş vurulabilir. Uygulamanın devamına yetkili kişi gelince karar verir. Eğer yetkili kişinin gelmesi gecikiyorsa el veya ayak kopması haricinde 15 dakikada bir turnike yavaşça gevşetilerek 1 dakika süre ile damardaki kan akışına müsaade edilir.</a:t>
            </a:r>
          </a:p>
        </p:txBody>
      </p:sp>
    </p:spTree>
    <p:extLst>
      <p:ext uri="{BB962C8B-B14F-4D97-AF65-F5344CB8AC3E}">
        <p14:creationId xmlns:p14="http://schemas.microsoft.com/office/powerpoint/2010/main" val="2529392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CDB202-DD7E-4368-94AE-2ECED7B7D7B4}"/>
              </a:ext>
            </a:extLst>
          </p:cNvPr>
          <p:cNvSpPr>
            <a:spLocks noGrp="1"/>
          </p:cNvSpPr>
          <p:nvPr>
            <p:ph type="title"/>
          </p:nvPr>
        </p:nvSpPr>
        <p:spPr/>
        <p:txBody>
          <a:bodyPr/>
          <a:lstStyle/>
          <a:p>
            <a:r>
              <a:rPr lang="tr-TR" dirty="0"/>
              <a:t>3.5. Turnike</a:t>
            </a:r>
          </a:p>
        </p:txBody>
      </p:sp>
      <p:sp>
        <p:nvSpPr>
          <p:cNvPr id="3" name="İçerik Yer Tutucusu 2">
            <a:extLst>
              <a:ext uri="{FF2B5EF4-FFF2-40B4-BE49-F238E27FC236}">
                <a16:creationId xmlns:a16="http://schemas.microsoft.com/office/drawing/2014/main" id="{0CC6389F-BA32-462E-BBEB-1DF824F90927}"/>
              </a:ext>
            </a:extLst>
          </p:cNvPr>
          <p:cNvSpPr>
            <a:spLocks noGrp="1"/>
          </p:cNvSpPr>
          <p:nvPr>
            <p:ph idx="1"/>
          </p:nvPr>
        </p:nvSpPr>
        <p:spPr>
          <a:xfrm>
            <a:off x="1277256" y="1424575"/>
            <a:ext cx="10076543" cy="4351338"/>
          </a:xfrm>
        </p:spPr>
        <p:txBody>
          <a:bodyPr/>
          <a:lstStyle/>
          <a:p>
            <a:pPr marL="0" indent="0">
              <a:buNone/>
            </a:pPr>
            <a:r>
              <a:rPr lang="tr-TR" dirty="0"/>
              <a:t>	Turnike hazır lastikten yapılma olabileceği gibi el altında bulunan enli bir bez parçasından da olabilir. Turnike katlanmış üçgen sargı bezinden, giysilerden veya benzeri kumaştan yapılabilir. Şekilde turnikenin nasıl uygulanacağı ve bir tahta parçasıyla nasıl bağlanacağı şekilde gösterilmektedir.</a:t>
            </a:r>
          </a:p>
        </p:txBody>
      </p:sp>
      <p:sp>
        <p:nvSpPr>
          <p:cNvPr id="9" name="Metin kutusu 8">
            <a:extLst>
              <a:ext uri="{FF2B5EF4-FFF2-40B4-BE49-F238E27FC236}">
                <a16:creationId xmlns:a16="http://schemas.microsoft.com/office/drawing/2014/main" id="{DCF8E796-FBD3-4AC0-8A7F-0C622BA45A0F}"/>
              </a:ext>
            </a:extLst>
          </p:cNvPr>
          <p:cNvSpPr txBox="1"/>
          <p:nvPr/>
        </p:nvSpPr>
        <p:spPr>
          <a:xfrm>
            <a:off x="4459705" y="6123543"/>
            <a:ext cx="6096000" cy="369332"/>
          </a:xfrm>
          <a:prstGeom prst="rect">
            <a:avLst/>
          </a:prstGeom>
          <a:noFill/>
        </p:spPr>
        <p:txBody>
          <a:bodyPr wrap="square">
            <a:spAutoFit/>
          </a:bodyPr>
          <a:lstStyle/>
          <a:p>
            <a:r>
              <a:rPr lang="tr-TR" dirty="0"/>
              <a:t>Turnikenin uygulama ve tespiti</a:t>
            </a:r>
          </a:p>
        </p:txBody>
      </p:sp>
      <p:pic>
        <p:nvPicPr>
          <p:cNvPr id="11" name="Resim 10">
            <a:extLst>
              <a:ext uri="{FF2B5EF4-FFF2-40B4-BE49-F238E27FC236}">
                <a16:creationId xmlns:a16="http://schemas.microsoft.com/office/drawing/2014/main" id="{8004775C-69E3-4FFE-ABD4-A83DCC2C2906}"/>
              </a:ext>
            </a:extLst>
          </p:cNvPr>
          <p:cNvPicPr>
            <a:picLocks noChangeAspect="1"/>
          </p:cNvPicPr>
          <p:nvPr/>
        </p:nvPicPr>
        <p:blipFill>
          <a:blip r:embed="rId2"/>
          <a:stretch>
            <a:fillRect/>
          </a:stretch>
        </p:blipFill>
        <p:spPr>
          <a:xfrm>
            <a:off x="1170527" y="3429000"/>
            <a:ext cx="3311863" cy="2546668"/>
          </a:xfrm>
          <a:prstGeom prst="rect">
            <a:avLst/>
          </a:prstGeom>
        </p:spPr>
      </p:pic>
      <p:pic>
        <p:nvPicPr>
          <p:cNvPr id="13" name="Resim 12">
            <a:extLst>
              <a:ext uri="{FF2B5EF4-FFF2-40B4-BE49-F238E27FC236}">
                <a16:creationId xmlns:a16="http://schemas.microsoft.com/office/drawing/2014/main" id="{DE0D27A3-FD98-4EEC-AFC5-8577F32EB2DC}"/>
              </a:ext>
            </a:extLst>
          </p:cNvPr>
          <p:cNvPicPr>
            <a:picLocks noChangeAspect="1"/>
          </p:cNvPicPr>
          <p:nvPr/>
        </p:nvPicPr>
        <p:blipFill>
          <a:blip r:embed="rId3"/>
          <a:stretch>
            <a:fillRect/>
          </a:stretch>
        </p:blipFill>
        <p:spPr>
          <a:xfrm>
            <a:off x="4768365" y="3351728"/>
            <a:ext cx="2983566" cy="2623940"/>
          </a:xfrm>
          <a:prstGeom prst="rect">
            <a:avLst/>
          </a:prstGeom>
        </p:spPr>
      </p:pic>
      <p:pic>
        <p:nvPicPr>
          <p:cNvPr id="15" name="Resim 14">
            <a:extLst>
              <a:ext uri="{FF2B5EF4-FFF2-40B4-BE49-F238E27FC236}">
                <a16:creationId xmlns:a16="http://schemas.microsoft.com/office/drawing/2014/main" id="{BA89B49C-12B1-4EB0-89B5-8D61054262DD}"/>
              </a:ext>
            </a:extLst>
          </p:cNvPr>
          <p:cNvPicPr>
            <a:picLocks noChangeAspect="1"/>
          </p:cNvPicPr>
          <p:nvPr/>
        </p:nvPicPr>
        <p:blipFill>
          <a:blip r:embed="rId4"/>
          <a:stretch>
            <a:fillRect/>
          </a:stretch>
        </p:blipFill>
        <p:spPr>
          <a:xfrm>
            <a:off x="8037906" y="3316426"/>
            <a:ext cx="3029919" cy="2771815"/>
          </a:xfrm>
          <a:prstGeom prst="rect">
            <a:avLst/>
          </a:prstGeom>
        </p:spPr>
      </p:pic>
    </p:spTree>
    <p:extLst>
      <p:ext uri="{BB962C8B-B14F-4D97-AF65-F5344CB8AC3E}">
        <p14:creationId xmlns:p14="http://schemas.microsoft.com/office/powerpoint/2010/main" val="280135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C2D2E2-D4F2-4679-98A9-0152F0CF0942}"/>
              </a:ext>
            </a:extLst>
          </p:cNvPr>
          <p:cNvSpPr>
            <a:spLocks noGrp="1"/>
          </p:cNvSpPr>
          <p:nvPr>
            <p:ph type="title"/>
          </p:nvPr>
        </p:nvSpPr>
        <p:spPr/>
        <p:txBody>
          <a:bodyPr/>
          <a:lstStyle/>
          <a:p>
            <a:r>
              <a:rPr lang="tr-TR" dirty="0"/>
              <a:t>1.2. Kazazede Bulunduğunda Hareket Tarzı ve Ön Tedbirler</a:t>
            </a:r>
          </a:p>
        </p:txBody>
      </p:sp>
      <p:sp>
        <p:nvSpPr>
          <p:cNvPr id="3" name="İçerik Yer Tutucusu 2">
            <a:extLst>
              <a:ext uri="{FF2B5EF4-FFF2-40B4-BE49-F238E27FC236}">
                <a16:creationId xmlns:a16="http://schemas.microsoft.com/office/drawing/2014/main" id="{52A90974-26AD-499F-BBAC-63D492EC4C08}"/>
              </a:ext>
            </a:extLst>
          </p:cNvPr>
          <p:cNvSpPr>
            <a:spLocks noGrp="1"/>
          </p:cNvSpPr>
          <p:nvPr>
            <p:ph idx="1"/>
          </p:nvPr>
        </p:nvSpPr>
        <p:spPr/>
        <p:txBody>
          <a:bodyPr/>
          <a:lstStyle/>
          <a:p>
            <a:pPr marL="0" indent="0">
              <a:buNone/>
            </a:pPr>
            <a:r>
              <a:rPr lang="tr-TR" dirty="0"/>
              <a:t>	Kazazede bulunduğunda “Temel İlk </a:t>
            </a:r>
            <a:r>
              <a:rPr lang="tr-TR" dirty="0" err="1"/>
              <a:t>Yardım”ın</a:t>
            </a:r>
            <a:r>
              <a:rPr lang="tr-TR" dirty="0"/>
              <a:t> amacına uygun olarak aşağıdaki şekilde davranılır;</a:t>
            </a:r>
          </a:p>
          <a:p>
            <a:pPr>
              <a:buFont typeface="Wingdings" panose="05000000000000000000" pitchFamily="2" charset="2"/>
              <a:buChar char="Ø"/>
            </a:pPr>
            <a:r>
              <a:rPr lang="tr-TR" dirty="0"/>
              <a:t>Çabuk fakat telaşsız hareket edilir.</a:t>
            </a:r>
          </a:p>
          <a:p>
            <a:pPr>
              <a:buFont typeface="Wingdings" panose="05000000000000000000" pitchFamily="2" charset="2"/>
              <a:buChar char="Ø"/>
            </a:pPr>
            <a:r>
              <a:rPr lang="tr-TR" dirty="0"/>
              <a:t>Herhangi bir yöntem ile yardım edebilecek kişilere haber ulaştırılır.</a:t>
            </a:r>
          </a:p>
        </p:txBody>
      </p:sp>
    </p:spTree>
    <p:extLst>
      <p:ext uri="{BB962C8B-B14F-4D97-AF65-F5344CB8AC3E}">
        <p14:creationId xmlns:p14="http://schemas.microsoft.com/office/powerpoint/2010/main" val="732218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221280E-FC5F-4CCE-B56B-6C57E7409606}"/>
              </a:ext>
            </a:extLst>
          </p:cNvPr>
          <p:cNvPicPr>
            <a:picLocks noChangeAspect="1"/>
          </p:cNvPicPr>
          <p:nvPr/>
        </p:nvPicPr>
        <p:blipFill>
          <a:blip r:embed="rId2"/>
          <a:stretch>
            <a:fillRect/>
          </a:stretch>
        </p:blipFill>
        <p:spPr>
          <a:xfrm>
            <a:off x="3472190" y="3313421"/>
            <a:ext cx="5247619" cy="3142857"/>
          </a:xfrm>
          <a:prstGeom prst="rect">
            <a:avLst/>
          </a:prstGeom>
        </p:spPr>
      </p:pic>
      <p:sp>
        <p:nvSpPr>
          <p:cNvPr id="2" name="Başlık 1">
            <a:extLst>
              <a:ext uri="{FF2B5EF4-FFF2-40B4-BE49-F238E27FC236}">
                <a16:creationId xmlns:a16="http://schemas.microsoft.com/office/drawing/2014/main" id="{16AA86F9-F178-482D-AE84-C018500A1C36}"/>
              </a:ext>
            </a:extLst>
          </p:cNvPr>
          <p:cNvSpPr>
            <a:spLocks noGrp="1"/>
          </p:cNvSpPr>
          <p:nvPr>
            <p:ph type="title"/>
          </p:nvPr>
        </p:nvSpPr>
        <p:spPr/>
        <p:txBody>
          <a:bodyPr/>
          <a:lstStyle/>
          <a:p>
            <a:r>
              <a:rPr lang="tr-TR" dirty="0"/>
              <a:t>3.6. Farklı Yerlerdeki Aşırı Kanamalara Müdahale</a:t>
            </a:r>
          </a:p>
        </p:txBody>
      </p:sp>
      <p:sp>
        <p:nvSpPr>
          <p:cNvPr id="3" name="İçerik Yer Tutucusu 2">
            <a:extLst>
              <a:ext uri="{FF2B5EF4-FFF2-40B4-BE49-F238E27FC236}">
                <a16:creationId xmlns:a16="http://schemas.microsoft.com/office/drawing/2014/main" id="{67327969-47FE-40D9-A112-6C7C2F738EB5}"/>
              </a:ext>
            </a:extLst>
          </p:cNvPr>
          <p:cNvSpPr>
            <a:spLocks noGrp="1"/>
          </p:cNvSpPr>
          <p:nvPr>
            <p:ph idx="1"/>
          </p:nvPr>
        </p:nvSpPr>
        <p:spPr>
          <a:xfrm>
            <a:off x="2442112" y="1649163"/>
            <a:ext cx="8911688" cy="4351338"/>
          </a:xfrm>
        </p:spPr>
        <p:txBody>
          <a:bodyPr/>
          <a:lstStyle/>
          <a:p>
            <a:pPr>
              <a:buFont typeface="Wingdings" panose="05000000000000000000" pitchFamily="2" charset="2"/>
              <a:buChar char="Ø"/>
            </a:pPr>
            <a:r>
              <a:rPr lang="tr-TR" b="1" dirty="0"/>
              <a:t>Baştaki Kanama:</a:t>
            </a:r>
          </a:p>
          <a:p>
            <a:pPr marL="0" indent="0">
              <a:buNone/>
            </a:pPr>
            <a:r>
              <a:rPr lang="tr-TR" dirty="0"/>
              <a:t>	Kafatasında kırık olma olasılığı mevcutsa bir şey yapılmadan yardım beklenir. Kırık yoksa simit şeklinde hazırlanan tampon, yara ortaya gelecek şekilde üzerine konularak sıkıca bağlanır.</a:t>
            </a:r>
          </a:p>
        </p:txBody>
      </p:sp>
      <p:sp>
        <p:nvSpPr>
          <p:cNvPr id="9" name="Metin kutusu 8">
            <a:extLst>
              <a:ext uri="{FF2B5EF4-FFF2-40B4-BE49-F238E27FC236}">
                <a16:creationId xmlns:a16="http://schemas.microsoft.com/office/drawing/2014/main" id="{49FDB82A-ABA7-43FA-B801-47B409324EF7}"/>
              </a:ext>
            </a:extLst>
          </p:cNvPr>
          <p:cNvSpPr txBox="1"/>
          <p:nvPr/>
        </p:nvSpPr>
        <p:spPr>
          <a:xfrm>
            <a:off x="4652210" y="6308209"/>
            <a:ext cx="6096000" cy="369332"/>
          </a:xfrm>
          <a:prstGeom prst="rect">
            <a:avLst/>
          </a:prstGeom>
          <a:noFill/>
        </p:spPr>
        <p:txBody>
          <a:bodyPr wrap="square">
            <a:spAutoFit/>
          </a:bodyPr>
          <a:lstStyle/>
          <a:p>
            <a:r>
              <a:rPr lang="tr-TR" dirty="0"/>
              <a:t>Baştaki yaraya tampon uygulaması</a:t>
            </a:r>
          </a:p>
        </p:txBody>
      </p:sp>
    </p:spTree>
    <p:extLst>
      <p:ext uri="{BB962C8B-B14F-4D97-AF65-F5344CB8AC3E}">
        <p14:creationId xmlns:p14="http://schemas.microsoft.com/office/powerpoint/2010/main" val="4061021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BD702D-9363-4C4D-A28C-8199E3BE417C}"/>
              </a:ext>
            </a:extLst>
          </p:cNvPr>
          <p:cNvSpPr>
            <a:spLocks noGrp="1"/>
          </p:cNvSpPr>
          <p:nvPr>
            <p:ph type="title"/>
          </p:nvPr>
        </p:nvSpPr>
        <p:spPr/>
        <p:txBody>
          <a:bodyPr/>
          <a:lstStyle/>
          <a:p>
            <a:r>
              <a:rPr lang="tr-TR" dirty="0"/>
              <a:t>3.6. Farklı Yerlerdeki Aşırı Kanamalara Müdahale</a:t>
            </a:r>
          </a:p>
        </p:txBody>
      </p:sp>
      <p:sp>
        <p:nvSpPr>
          <p:cNvPr id="3" name="İçerik Yer Tutucusu 2">
            <a:extLst>
              <a:ext uri="{FF2B5EF4-FFF2-40B4-BE49-F238E27FC236}">
                <a16:creationId xmlns:a16="http://schemas.microsoft.com/office/drawing/2014/main" id="{E60D5FCA-A9DC-47FC-9F92-0312DA341E0C}"/>
              </a:ext>
            </a:extLst>
          </p:cNvPr>
          <p:cNvSpPr>
            <a:spLocks noGrp="1"/>
          </p:cNvSpPr>
          <p:nvPr>
            <p:ph idx="1"/>
          </p:nvPr>
        </p:nvSpPr>
        <p:spPr/>
        <p:txBody>
          <a:bodyPr>
            <a:normAutofit/>
          </a:bodyPr>
          <a:lstStyle/>
          <a:p>
            <a:pPr>
              <a:buFont typeface="Wingdings" panose="05000000000000000000" pitchFamily="2" charset="2"/>
              <a:buChar char="Ø"/>
            </a:pPr>
            <a:r>
              <a:rPr lang="tr-TR" b="1" dirty="0"/>
              <a:t>Göğüsteki Kanama:</a:t>
            </a:r>
          </a:p>
          <a:p>
            <a:pPr marL="0" indent="0">
              <a:buNone/>
            </a:pPr>
            <a:r>
              <a:rPr lang="tr-TR" dirty="0"/>
              <a:t>	Göğüsteki delinme şeklinde oluşan bir yarada hava kaçağı mevcutsa yapılacak tampon büyük ve ıslak olmalıdır.(Kazazedenin kanlı gömleği olabilir) Diğer tip kanamalarda normal tampon ve pres yeterlidir.</a:t>
            </a:r>
          </a:p>
          <a:p>
            <a:pPr>
              <a:buFont typeface="Wingdings" panose="05000000000000000000" pitchFamily="2" charset="2"/>
              <a:buChar char="Ø"/>
            </a:pPr>
            <a:r>
              <a:rPr lang="tr-TR" b="1" dirty="0"/>
              <a:t>Karındaki Kanama:</a:t>
            </a:r>
          </a:p>
          <a:p>
            <a:pPr marL="0" indent="0">
              <a:buNone/>
            </a:pPr>
            <a:r>
              <a:rPr lang="tr-TR" dirty="0"/>
              <a:t>	Karındaki delinme veya yarılma yoluyla oluşmuş bir yarada eğer iç organlar dışarı çıkmışsa kesinlikle </a:t>
            </a:r>
            <a:r>
              <a:rPr lang="tr-TR" u="sng" dirty="0">
                <a:solidFill>
                  <a:srgbClr val="C00000"/>
                </a:solidFill>
              </a:rPr>
              <a:t>İÇERİ SOKULMAZ</a:t>
            </a:r>
            <a:r>
              <a:rPr lang="tr-TR" dirty="0"/>
              <a:t>. Üzeri örtülür ve yardım beklenir. Diğer tip yaralanmalarda normal tampon yapılıp sıkıca bağlanır.</a:t>
            </a:r>
          </a:p>
          <a:p>
            <a:pPr>
              <a:buFont typeface="Wingdings" panose="05000000000000000000" pitchFamily="2" charset="2"/>
              <a:buChar char="Ø"/>
            </a:pPr>
            <a:r>
              <a:rPr lang="tr-TR" b="1" dirty="0"/>
              <a:t>Kırıktaki Açık Kanama:</a:t>
            </a:r>
          </a:p>
          <a:p>
            <a:pPr marL="0" indent="0">
              <a:buNone/>
            </a:pPr>
            <a:r>
              <a:rPr lang="tr-TR" dirty="0"/>
              <a:t>	Kanama kırığın etrafındaki ettedir. Bu neden ile halka şekline getirilmiş tampon kullanılır.</a:t>
            </a:r>
          </a:p>
        </p:txBody>
      </p:sp>
    </p:spTree>
    <p:extLst>
      <p:ext uri="{BB962C8B-B14F-4D97-AF65-F5344CB8AC3E}">
        <p14:creationId xmlns:p14="http://schemas.microsoft.com/office/powerpoint/2010/main" val="1003546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0850FE-ADC4-4520-A9B0-C1EC1749E028}"/>
              </a:ext>
            </a:extLst>
          </p:cNvPr>
          <p:cNvSpPr>
            <a:spLocks noGrp="1"/>
          </p:cNvSpPr>
          <p:nvPr>
            <p:ph type="title"/>
          </p:nvPr>
        </p:nvSpPr>
        <p:spPr/>
        <p:txBody>
          <a:bodyPr/>
          <a:lstStyle/>
          <a:p>
            <a:r>
              <a:rPr lang="tr-TR" dirty="0"/>
              <a:t>3.6. Farklı Yerlerdeki Aşırı Kanamalara Müdahale</a:t>
            </a:r>
          </a:p>
        </p:txBody>
      </p:sp>
      <p:sp>
        <p:nvSpPr>
          <p:cNvPr id="3" name="İçerik Yer Tutucusu 2">
            <a:extLst>
              <a:ext uri="{FF2B5EF4-FFF2-40B4-BE49-F238E27FC236}">
                <a16:creationId xmlns:a16="http://schemas.microsoft.com/office/drawing/2014/main" id="{B770A70C-FE28-4F03-999B-5F5578B2874D}"/>
              </a:ext>
            </a:extLst>
          </p:cNvPr>
          <p:cNvSpPr>
            <a:spLocks noGrp="1"/>
          </p:cNvSpPr>
          <p:nvPr>
            <p:ph idx="1"/>
          </p:nvPr>
        </p:nvSpPr>
        <p:spPr>
          <a:xfrm>
            <a:off x="2743199" y="1825625"/>
            <a:ext cx="9100457" cy="4414754"/>
          </a:xfrm>
        </p:spPr>
        <p:txBody>
          <a:bodyPr>
            <a:normAutofit/>
          </a:bodyPr>
          <a:lstStyle/>
          <a:p>
            <a:pPr>
              <a:buFont typeface="Wingdings" panose="05000000000000000000" pitchFamily="2" charset="2"/>
              <a:buChar char="Ø"/>
            </a:pPr>
            <a:r>
              <a:rPr lang="tr-TR" b="1" dirty="0"/>
              <a:t>Kulaktaki Kanama</a:t>
            </a:r>
          </a:p>
          <a:p>
            <a:pPr marL="0" indent="0">
              <a:buNone/>
            </a:pPr>
            <a:r>
              <a:rPr lang="tr-TR" dirty="0"/>
              <a:t>	Buna sebep baş travması veya patlamadır. Kulağın üstüne geniş bir tampon konur ve yerinde kalması için sarılır. Yaralı kulak aşağıya doğru tutulur. Kazazedenin bilinci kapalı ise, kapalı bilinç pozisyonuna getirilir. Ancak yaralı kulağın aşağı doğru olmasına özen gösterilir. Kulak geçidi pamuk veya başka bir şeyle tıkanmaz.</a:t>
            </a:r>
          </a:p>
          <a:p>
            <a:pPr>
              <a:buFont typeface="Wingdings" panose="05000000000000000000" pitchFamily="2" charset="2"/>
              <a:buChar char="Ø"/>
            </a:pPr>
            <a:r>
              <a:rPr lang="tr-TR" b="1" dirty="0"/>
              <a:t>Uzuv Kopması (El, Ayak)</a:t>
            </a:r>
          </a:p>
          <a:p>
            <a:pPr marL="0" indent="0">
              <a:buNone/>
            </a:pPr>
            <a:r>
              <a:rPr lang="tr-TR" dirty="0"/>
              <a:t>	Kopan el veya ayak ise bilekten, kopma noktası bilekten biraz daha yukarıdansa, bacak için diz üstünden, kol için dirsek üstünden atılan bir turnike ile kanama kesilir. Yara temiz bir bezle sarılarak mikrop kapması engellenir.</a:t>
            </a:r>
          </a:p>
        </p:txBody>
      </p:sp>
    </p:spTree>
    <p:extLst>
      <p:ext uri="{BB962C8B-B14F-4D97-AF65-F5344CB8AC3E}">
        <p14:creationId xmlns:p14="http://schemas.microsoft.com/office/powerpoint/2010/main" val="3261378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0850FE-ADC4-4520-A9B0-C1EC1749E028}"/>
              </a:ext>
            </a:extLst>
          </p:cNvPr>
          <p:cNvSpPr>
            <a:spLocks noGrp="1"/>
          </p:cNvSpPr>
          <p:nvPr>
            <p:ph type="title"/>
          </p:nvPr>
        </p:nvSpPr>
        <p:spPr/>
        <p:txBody>
          <a:bodyPr/>
          <a:lstStyle/>
          <a:p>
            <a:r>
              <a:rPr lang="tr-TR" dirty="0"/>
              <a:t>3.6. Farklı Yerlerdeki Aşırı Kanamalara Müdahale</a:t>
            </a:r>
          </a:p>
        </p:txBody>
      </p:sp>
      <p:sp>
        <p:nvSpPr>
          <p:cNvPr id="3" name="İçerik Yer Tutucusu 2">
            <a:extLst>
              <a:ext uri="{FF2B5EF4-FFF2-40B4-BE49-F238E27FC236}">
                <a16:creationId xmlns:a16="http://schemas.microsoft.com/office/drawing/2014/main" id="{B770A70C-FE28-4F03-999B-5F5578B2874D}"/>
              </a:ext>
            </a:extLst>
          </p:cNvPr>
          <p:cNvSpPr>
            <a:spLocks noGrp="1"/>
          </p:cNvSpPr>
          <p:nvPr>
            <p:ph idx="1"/>
          </p:nvPr>
        </p:nvSpPr>
        <p:spPr>
          <a:xfrm>
            <a:off x="2592925" y="1825625"/>
            <a:ext cx="9366846" cy="4351338"/>
          </a:xfrm>
        </p:spPr>
        <p:txBody>
          <a:bodyPr>
            <a:normAutofit/>
          </a:bodyPr>
          <a:lstStyle/>
          <a:p>
            <a:pPr>
              <a:buFont typeface="Wingdings" panose="05000000000000000000" pitchFamily="2" charset="2"/>
              <a:buChar char="Ø"/>
            </a:pPr>
            <a:r>
              <a:rPr lang="tr-TR" b="1" dirty="0"/>
              <a:t>Yüz çene yaralanmaları</a:t>
            </a:r>
          </a:p>
          <a:p>
            <a:pPr marL="0" indent="0">
              <a:buNone/>
            </a:pPr>
            <a:r>
              <a:rPr lang="tr-TR" dirty="0"/>
              <a:t>	Yüz, çene vs. yaralanmalarında kazazede şuursuz insan pozisyonuna alınır.</a:t>
            </a:r>
          </a:p>
          <a:p>
            <a:pPr>
              <a:buFont typeface="Wingdings" panose="05000000000000000000" pitchFamily="2" charset="2"/>
              <a:buChar char="Ø"/>
            </a:pPr>
            <a:r>
              <a:rPr lang="tr-TR" b="1" dirty="0"/>
              <a:t>Burun, dudak, yanak, dil yaralanmaları</a:t>
            </a:r>
          </a:p>
          <a:p>
            <a:pPr marL="0" indent="0">
              <a:buNone/>
            </a:pPr>
            <a:r>
              <a:rPr lang="tr-TR" dirty="0"/>
              <a:t>	Kanamalar küçük olduğundan sadece yukarı kaldırma ve doğrudan yaraya baskı uygulanması ile kanamalar kesilebilir. Burun, dudak, yanak veya dilin iki tarafına kan durdurulmak için bastırılır. Bu tip kanamalarda kazazede kendisi de bu işlemi kolayca yapabilir.</a:t>
            </a:r>
          </a:p>
        </p:txBody>
      </p:sp>
    </p:spTree>
    <p:extLst>
      <p:ext uri="{BB962C8B-B14F-4D97-AF65-F5344CB8AC3E}">
        <p14:creationId xmlns:p14="http://schemas.microsoft.com/office/powerpoint/2010/main" val="3022829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CA832A-22A5-4AF4-A8E6-E8F4FE0C0E30}"/>
              </a:ext>
            </a:extLst>
          </p:cNvPr>
          <p:cNvSpPr>
            <a:spLocks noGrp="1"/>
          </p:cNvSpPr>
          <p:nvPr>
            <p:ph type="title"/>
          </p:nvPr>
        </p:nvSpPr>
        <p:spPr/>
        <p:txBody>
          <a:bodyPr/>
          <a:lstStyle/>
          <a:p>
            <a:r>
              <a:rPr lang="tr-TR" dirty="0"/>
              <a:t>3.6. Farklı Yerlerdeki Aşırı Kanamalara Müdahale</a:t>
            </a:r>
          </a:p>
        </p:txBody>
      </p:sp>
      <p:pic>
        <p:nvPicPr>
          <p:cNvPr id="5" name="İçerik Yer Tutucusu 4">
            <a:extLst>
              <a:ext uri="{FF2B5EF4-FFF2-40B4-BE49-F238E27FC236}">
                <a16:creationId xmlns:a16="http://schemas.microsoft.com/office/drawing/2014/main" id="{5F6F70E7-DB67-4C00-BF1E-46571F9A9CB2}"/>
              </a:ext>
            </a:extLst>
          </p:cNvPr>
          <p:cNvPicPr>
            <a:picLocks noGrp="1" noChangeAspect="1"/>
          </p:cNvPicPr>
          <p:nvPr>
            <p:ph idx="1"/>
          </p:nvPr>
        </p:nvPicPr>
        <p:blipFill>
          <a:blip r:embed="rId2"/>
          <a:stretch>
            <a:fillRect/>
          </a:stretch>
        </p:blipFill>
        <p:spPr>
          <a:xfrm>
            <a:off x="2468607" y="2146512"/>
            <a:ext cx="4132439" cy="3610037"/>
          </a:xfrm>
        </p:spPr>
      </p:pic>
      <p:pic>
        <p:nvPicPr>
          <p:cNvPr id="7" name="Resim 6">
            <a:extLst>
              <a:ext uri="{FF2B5EF4-FFF2-40B4-BE49-F238E27FC236}">
                <a16:creationId xmlns:a16="http://schemas.microsoft.com/office/drawing/2014/main" id="{ECDF38A9-8813-45C7-9493-06A5124BEA3F}"/>
              </a:ext>
            </a:extLst>
          </p:cNvPr>
          <p:cNvPicPr>
            <a:picLocks noChangeAspect="1"/>
          </p:cNvPicPr>
          <p:nvPr/>
        </p:nvPicPr>
        <p:blipFill>
          <a:blip r:embed="rId3"/>
          <a:stretch>
            <a:fillRect/>
          </a:stretch>
        </p:blipFill>
        <p:spPr>
          <a:xfrm>
            <a:off x="8145468" y="2146512"/>
            <a:ext cx="3313829" cy="3610037"/>
          </a:xfrm>
          <a:prstGeom prst="rect">
            <a:avLst/>
          </a:prstGeom>
        </p:spPr>
      </p:pic>
      <p:sp>
        <p:nvSpPr>
          <p:cNvPr id="11" name="Metin kutusu 10">
            <a:extLst>
              <a:ext uri="{FF2B5EF4-FFF2-40B4-BE49-F238E27FC236}">
                <a16:creationId xmlns:a16="http://schemas.microsoft.com/office/drawing/2014/main" id="{950070FD-8B5D-4D86-AA65-705BB31B99C5}"/>
              </a:ext>
            </a:extLst>
          </p:cNvPr>
          <p:cNvSpPr txBox="1"/>
          <p:nvPr/>
        </p:nvSpPr>
        <p:spPr>
          <a:xfrm>
            <a:off x="2961676" y="5846544"/>
            <a:ext cx="8983579" cy="369332"/>
          </a:xfrm>
          <a:prstGeom prst="rect">
            <a:avLst/>
          </a:prstGeom>
          <a:noFill/>
        </p:spPr>
        <p:txBody>
          <a:bodyPr wrap="square">
            <a:spAutoFit/>
          </a:bodyPr>
          <a:lstStyle/>
          <a:p>
            <a:r>
              <a:rPr lang="tr-TR" dirty="0"/>
              <a:t>Burundaki kanamanın kesilmesi 			Dudaktaki kanamanın kesilmesi</a:t>
            </a:r>
          </a:p>
        </p:txBody>
      </p:sp>
    </p:spTree>
    <p:extLst>
      <p:ext uri="{BB962C8B-B14F-4D97-AF65-F5344CB8AC3E}">
        <p14:creationId xmlns:p14="http://schemas.microsoft.com/office/powerpoint/2010/main" val="2671593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822264-E13A-465D-9783-A5020414D2BB}"/>
              </a:ext>
            </a:extLst>
          </p:cNvPr>
          <p:cNvSpPr>
            <a:spLocks noGrp="1"/>
          </p:cNvSpPr>
          <p:nvPr>
            <p:ph type="title"/>
          </p:nvPr>
        </p:nvSpPr>
        <p:spPr/>
        <p:txBody>
          <a:bodyPr/>
          <a:lstStyle/>
          <a:p>
            <a:r>
              <a:rPr lang="tr-TR" dirty="0"/>
              <a:t>Şiddetli kanamaya müdahale ederken yapılması gerekenler</a:t>
            </a:r>
          </a:p>
        </p:txBody>
      </p:sp>
      <p:sp>
        <p:nvSpPr>
          <p:cNvPr id="3" name="İçerik Yer Tutucusu 2">
            <a:extLst>
              <a:ext uri="{FF2B5EF4-FFF2-40B4-BE49-F238E27FC236}">
                <a16:creationId xmlns:a16="http://schemas.microsoft.com/office/drawing/2014/main" id="{17D9D444-11AD-42B3-9596-CBD273E96E54}"/>
              </a:ext>
            </a:extLst>
          </p:cNvPr>
          <p:cNvSpPr>
            <a:spLocks noGrp="1"/>
          </p:cNvSpPr>
          <p:nvPr>
            <p:ph idx="1"/>
          </p:nvPr>
        </p:nvSpPr>
        <p:spPr/>
        <p:txBody>
          <a:bodyPr>
            <a:normAutofit/>
          </a:bodyPr>
          <a:lstStyle/>
          <a:p>
            <a:pPr>
              <a:buFont typeface="Wingdings" panose="05000000000000000000" pitchFamily="2" charset="2"/>
              <a:buChar char="Ø"/>
            </a:pPr>
            <a:r>
              <a:rPr lang="tr-TR" dirty="0"/>
              <a:t>Şiddetli harici kanama olan yere temiz bir bezden tampon koyunuz.</a:t>
            </a:r>
          </a:p>
          <a:p>
            <a:pPr>
              <a:buFont typeface="Wingdings" panose="05000000000000000000" pitchFamily="2" charset="2"/>
              <a:buChar char="Ø"/>
            </a:pPr>
            <a:r>
              <a:rPr lang="tr-TR" dirty="0"/>
              <a:t>Tamponu yaralı yer ile birlikte temiz bir bez ile sarınız.</a:t>
            </a:r>
          </a:p>
          <a:p>
            <a:pPr>
              <a:buFont typeface="Wingdings" panose="05000000000000000000" pitchFamily="2" charset="2"/>
              <a:buChar char="Ø"/>
            </a:pPr>
            <a:r>
              <a:rPr lang="tr-TR" dirty="0"/>
              <a:t>Tampona avuç içi ile bastırarak kanın kesilmesini sağlayınız.</a:t>
            </a:r>
          </a:p>
          <a:p>
            <a:pPr>
              <a:buFont typeface="Wingdings" panose="05000000000000000000" pitchFamily="2" charset="2"/>
              <a:buChar char="Ø"/>
            </a:pPr>
            <a:r>
              <a:rPr lang="tr-TR" dirty="0"/>
              <a:t>Kanın kesilmesi halinde müdahaleyi kesin ve uygun yapılmış sargıyı en az yirmi dört saat açmayınız.</a:t>
            </a:r>
          </a:p>
        </p:txBody>
      </p:sp>
    </p:spTree>
    <p:extLst>
      <p:ext uri="{BB962C8B-B14F-4D97-AF65-F5344CB8AC3E}">
        <p14:creationId xmlns:p14="http://schemas.microsoft.com/office/powerpoint/2010/main" val="4008166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822264-E13A-465D-9783-A5020414D2BB}"/>
              </a:ext>
            </a:extLst>
          </p:cNvPr>
          <p:cNvSpPr>
            <a:spLocks noGrp="1"/>
          </p:cNvSpPr>
          <p:nvPr>
            <p:ph type="title"/>
          </p:nvPr>
        </p:nvSpPr>
        <p:spPr/>
        <p:txBody>
          <a:bodyPr/>
          <a:lstStyle/>
          <a:p>
            <a:r>
              <a:rPr lang="tr-TR" dirty="0"/>
              <a:t>Şiddetli kanamaya müdahale ederken yapılması gerekenler</a:t>
            </a:r>
          </a:p>
        </p:txBody>
      </p:sp>
      <p:sp>
        <p:nvSpPr>
          <p:cNvPr id="3" name="İçerik Yer Tutucusu 2">
            <a:extLst>
              <a:ext uri="{FF2B5EF4-FFF2-40B4-BE49-F238E27FC236}">
                <a16:creationId xmlns:a16="http://schemas.microsoft.com/office/drawing/2014/main" id="{17D9D444-11AD-42B3-9596-CBD273E96E54}"/>
              </a:ext>
            </a:extLst>
          </p:cNvPr>
          <p:cNvSpPr>
            <a:spLocks noGrp="1"/>
          </p:cNvSpPr>
          <p:nvPr>
            <p:ph idx="1"/>
          </p:nvPr>
        </p:nvSpPr>
        <p:spPr/>
        <p:txBody>
          <a:bodyPr>
            <a:normAutofit/>
          </a:bodyPr>
          <a:lstStyle/>
          <a:p>
            <a:pPr>
              <a:buFont typeface="Wingdings" panose="05000000000000000000" pitchFamily="2" charset="2"/>
              <a:buChar char="Ø"/>
            </a:pPr>
            <a:r>
              <a:rPr lang="tr-TR" dirty="0"/>
              <a:t>Sarılan yaradaki kanama kesilmediyse yaralı yeri mümkün olduğunca kalpten yukarı gelecek şekilde kaldırınız.</a:t>
            </a:r>
          </a:p>
          <a:p>
            <a:pPr>
              <a:buFont typeface="Wingdings" panose="05000000000000000000" pitchFamily="2" charset="2"/>
              <a:buChar char="Ø"/>
            </a:pPr>
            <a:r>
              <a:rPr lang="tr-TR" dirty="0"/>
              <a:t>Kanın kesilmesi halinde müdahaleyi kesiniz, yukarı kaldırılan uzvu normal duruma getiriniz ve uygun yapılmış sargıyı en az yirmi dört saat açmayınız.</a:t>
            </a:r>
          </a:p>
          <a:p>
            <a:pPr>
              <a:buFont typeface="Wingdings" panose="05000000000000000000" pitchFamily="2" charset="2"/>
              <a:buChar char="Ø"/>
            </a:pPr>
            <a:r>
              <a:rPr lang="tr-TR" dirty="0"/>
              <a:t>Yukarı kaldırılan yaralı yerdeki kanama kesilmediyse, yara ile kalp arasına gelen baskı noktasını tespit ediniz.</a:t>
            </a:r>
          </a:p>
          <a:p>
            <a:pPr>
              <a:buFont typeface="Wingdings" panose="05000000000000000000" pitchFamily="2" charset="2"/>
              <a:buChar char="Ø"/>
            </a:pPr>
            <a:r>
              <a:rPr lang="tr-TR" dirty="0"/>
              <a:t>Tespit edilen baskı noktasına kan kesilinceye veya yetkili kişi gelinceye kadar basınç uygulayınız.</a:t>
            </a:r>
          </a:p>
        </p:txBody>
      </p:sp>
    </p:spTree>
    <p:extLst>
      <p:ext uri="{BB962C8B-B14F-4D97-AF65-F5344CB8AC3E}">
        <p14:creationId xmlns:p14="http://schemas.microsoft.com/office/powerpoint/2010/main" val="225620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639556-F1C3-490B-A1D0-BC3D4804A32E}"/>
              </a:ext>
            </a:extLst>
          </p:cNvPr>
          <p:cNvSpPr>
            <a:spLocks noGrp="1"/>
          </p:cNvSpPr>
          <p:nvPr>
            <p:ph type="title"/>
          </p:nvPr>
        </p:nvSpPr>
        <p:spPr/>
        <p:txBody>
          <a:bodyPr/>
          <a:lstStyle/>
          <a:p>
            <a:r>
              <a:rPr lang="tr-TR" dirty="0"/>
              <a:t>Şiddetli kanamaya müdahale ederken dikkat edilmesi gerekenler</a:t>
            </a:r>
          </a:p>
        </p:txBody>
      </p:sp>
      <p:sp>
        <p:nvSpPr>
          <p:cNvPr id="3" name="İçerik Yer Tutucusu 2">
            <a:extLst>
              <a:ext uri="{FF2B5EF4-FFF2-40B4-BE49-F238E27FC236}">
                <a16:creationId xmlns:a16="http://schemas.microsoft.com/office/drawing/2014/main" id="{67A912D4-8CF9-44A7-94CF-76C1378504C9}"/>
              </a:ext>
            </a:extLst>
          </p:cNvPr>
          <p:cNvSpPr>
            <a:spLocks noGrp="1"/>
          </p:cNvSpPr>
          <p:nvPr>
            <p:ph idx="1"/>
          </p:nvPr>
        </p:nvSpPr>
        <p:spPr/>
        <p:txBody>
          <a:bodyPr/>
          <a:lstStyle/>
          <a:p>
            <a:pPr marL="0" indent="0">
              <a:buNone/>
            </a:pPr>
            <a:r>
              <a:rPr lang="tr-TR" dirty="0"/>
              <a:t>Bu eğitimin amacı, yetkili kişi gelinceye kadar kazazedenin hayatta kalmasını sağlamaktır ve yanımızda tıbbi malzememiz de yoktur. Bu nedenle herhangi bir malzemeyi tıbbi malzeme gibi kullanmak zorunda kalabiliriz. Ancak unutulmamalıdır ki, müdahale ettiğimiz hasar bir açık yaradır ve mikrop kapmaya karşı savunmasızdır. Kazazedeyi kan kaybından kurtarırken enfeksiyondan öldürmemeliyiz. Bu nedenle kullanacağımız malzemenin mümkün olduğunca temiz olmasına dikkat etmeli, mikroplu olma olasılığı yüksek malzemeden kaçınmalıyız.</a:t>
            </a:r>
          </a:p>
        </p:txBody>
      </p:sp>
    </p:spTree>
    <p:extLst>
      <p:ext uri="{BB962C8B-B14F-4D97-AF65-F5344CB8AC3E}">
        <p14:creationId xmlns:p14="http://schemas.microsoft.com/office/powerpoint/2010/main" val="1913458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0DA1CD-3722-47BD-8C2B-D7AED13D4653}"/>
              </a:ext>
            </a:extLst>
          </p:cNvPr>
          <p:cNvSpPr>
            <a:spLocks noGrp="1"/>
          </p:cNvSpPr>
          <p:nvPr>
            <p:ph type="title"/>
          </p:nvPr>
        </p:nvSpPr>
        <p:spPr/>
        <p:txBody>
          <a:bodyPr/>
          <a:lstStyle/>
          <a:p>
            <a:r>
              <a:rPr lang="pt-BR" dirty="0"/>
              <a:t>4. SOLUNUM HAVA YOLUNU AÇMAK</a:t>
            </a:r>
            <a:endParaRPr lang="tr-TR" dirty="0"/>
          </a:p>
        </p:txBody>
      </p:sp>
      <p:sp>
        <p:nvSpPr>
          <p:cNvPr id="3" name="Metin Yer Tutucusu 2">
            <a:extLst>
              <a:ext uri="{FF2B5EF4-FFF2-40B4-BE49-F238E27FC236}">
                <a16:creationId xmlns:a16="http://schemas.microsoft.com/office/drawing/2014/main" id="{9C46A581-18FF-4BE1-924D-7C8C7108B334}"/>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3162951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D0D499-A044-4232-A524-B1AE56890FED}"/>
              </a:ext>
            </a:extLst>
          </p:cNvPr>
          <p:cNvSpPr>
            <a:spLocks noGrp="1"/>
          </p:cNvSpPr>
          <p:nvPr>
            <p:ph type="title"/>
          </p:nvPr>
        </p:nvSpPr>
        <p:spPr/>
        <p:txBody>
          <a:bodyPr/>
          <a:lstStyle/>
          <a:p>
            <a:r>
              <a:rPr lang="tr-TR" dirty="0"/>
              <a:t>4.1. Solunum Hava Yolu</a:t>
            </a:r>
          </a:p>
        </p:txBody>
      </p:sp>
      <p:sp>
        <p:nvSpPr>
          <p:cNvPr id="3" name="İçerik Yer Tutucusu 2">
            <a:extLst>
              <a:ext uri="{FF2B5EF4-FFF2-40B4-BE49-F238E27FC236}">
                <a16:creationId xmlns:a16="http://schemas.microsoft.com/office/drawing/2014/main" id="{22E7E69E-2A66-4B1E-A954-C85A8AA1EA6F}"/>
              </a:ext>
            </a:extLst>
          </p:cNvPr>
          <p:cNvSpPr>
            <a:spLocks noGrp="1"/>
          </p:cNvSpPr>
          <p:nvPr>
            <p:ph idx="1"/>
          </p:nvPr>
        </p:nvSpPr>
        <p:spPr/>
        <p:txBody>
          <a:bodyPr/>
          <a:lstStyle/>
          <a:p>
            <a:pPr marL="0" indent="0">
              <a:buNone/>
            </a:pPr>
            <a:r>
              <a:rPr lang="tr-TR" dirty="0"/>
              <a:t>	Solunum, oksijenli havanın ağız ve burun yolu ile alınarak akciğerlere gönderilmesi, orada havanın içindeki oksijenin kana geçerek, kandaki karbondioksiti de ciğerlerdeki havaya geçmesi, burada kirlenen havanın tekrar geri dönerek tekrar ağız ve burun yolu ile dışarı atılmasıdır. Solunum sırasında havanın geçtiği yola solunum hava yolu denir.</a:t>
            </a:r>
          </a:p>
          <a:p>
            <a:pPr marL="0" indent="0">
              <a:buNone/>
            </a:pPr>
            <a:r>
              <a:rPr lang="tr-TR" dirty="0"/>
              <a:t>	Hava yolunu ikiye ayırabiliriz.</a:t>
            </a:r>
          </a:p>
          <a:p>
            <a:pPr>
              <a:buFont typeface="Wingdings" panose="05000000000000000000" pitchFamily="2" charset="2"/>
              <a:buChar char="Ø"/>
            </a:pPr>
            <a:r>
              <a:rPr lang="tr-TR" dirty="0"/>
              <a:t>Alt hava yolu; akciğerler,</a:t>
            </a:r>
          </a:p>
          <a:p>
            <a:pPr>
              <a:buFont typeface="Wingdings" panose="05000000000000000000" pitchFamily="2" charset="2"/>
              <a:buChar char="Ø"/>
            </a:pPr>
            <a:r>
              <a:rPr lang="tr-TR" dirty="0"/>
              <a:t>Üst hava yolu; ağız, burun, gırtlak ve nefes borusu.</a:t>
            </a:r>
          </a:p>
        </p:txBody>
      </p:sp>
    </p:spTree>
    <p:extLst>
      <p:ext uri="{BB962C8B-B14F-4D97-AF65-F5344CB8AC3E}">
        <p14:creationId xmlns:p14="http://schemas.microsoft.com/office/powerpoint/2010/main" val="208911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655162-AA48-4DB6-9387-C569DF149947}"/>
              </a:ext>
            </a:extLst>
          </p:cNvPr>
          <p:cNvSpPr>
            <a:spLocks noGrp="1"/>
          </p:cNvSpPr>
          <p:nvPr>
            <p:ph type="title"/>
          </p:nvPr>
        </p:nvSpPr>
        <p:spPr/>
        <p:txBody>
          <a:bodyPr/>
          <a:lstStyle/>
          <a:p>
            <a:r>
              <a:rPr lang="tr-TR" dirty="0"/>
              <a:t>1.2. Kazazede Bulunduğunda Hareket Tarzı ve Ön Tedbirler</a:t>
            </a:r>
          </a:p>
        </p:txBody>
      </p:sp>
      <p:sp>
        <p:nvSpPr>
          <p:cNvPr id="3" name="İçerik Yer Tutucusu 2">
            <a:extLst>
              <a:ext uri="{FF2B5EF4-FFF2-40B4-BE49-F238E27FC236}">
                <a16:creationId xmlns:a16="http://schemas.microsoft.com/office/drawing/2014/main" id="{332249BF-EC46-4074-BA9E-00344675FED2}"/>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tr-TR" dirty="0"/>
              <a:t>Kazanın nedenine dikkat edilir. Kaza nedenine bakılmaksızın kaza yerine girilmesine ve bundan dolayı kazazede sayısının artışına izin verilmez.</a:t>
            </a:r>
          </a:p>
          <a:p>
            <a:pPr lvl="1">
              <a:buFont typeface="Arial" panose="020B0604020202020204" pitchFamily="34" charset="0"/>
              <a:buChar char="•"/>
            </a:pPr>
            <a:r>
              <a:rPr lang="tr-TR" dirty="0"/>
              <a:t>Kaza nedeni, elektrik çarpması ise elektrik kesilir veya elektrik kabloları tahta sopa, iskemle veya madeni olmayan başka bir nesneyle kazazededen uzaklaştırılabilir. Elektrik kesilmeden kazazedeye yaklaşıp dokunmadan önce lastik eldiven ve lastik bot giymek veya lastik paspasın üzerine basamak kurtarıcıyı elektrik çarpmasına karşı koruyacaktır.</a:t>
            </a:r>
          </a:p>
          <a:p>
            <a:pPr lvl="1">
              <a:buFont typeface="Arial" panose="020B0604020202020204" pitchFamily="34" charset="0"/>
              <a:buChar char="•"/>
            </a:pPr>
            <a:r>
              <a:rPr lang="tr-TR" dirty="0"/>
              <a:t>Kaza nedeni kimyasal bir madde dökülmesi ise kimyasalla temas edilmez, solunum </a:t>
            </a:r>
            <a:r>
              <a:rPr lang="tr-TR" dirty="0" err="1"/>
              <a:t>cihazsız</a:t>
            </a:r>
            <a:r>
              <a:rPr lang="tr-TR" dirty="0"/>
              <a:t> kimyasal buhar biriken yere girilmez ve yardım beklenir.</a:t>
            </a:r>
          </a:p>
          <a:p>
            <a:pPr lvl="1">
              <a:buFont typeface="Arial" panose="020B0604020202020204" pitchFamily="34" charset="0"/>
              <a:buChar char="•"/>
            </a:pPr>
            <a:r>
              <a:rPr lang="tr-TR" dirty="0"/>
              <a:t>Kaza nedeni gaz zehirlenmesi ise solunum </a:t>
            </a:r>
            <a:r>
              <a:rPr lang="tr-TR" dirty="0" err="1"/>
              <a:t>cihazsız</a:t>
            </a:r>
            <a:r>
              <a:rPr lang="tr-TR" dirty="0"/>
              <a:t> gaz biriken yere girilmez yardım beklenir.</a:t>
            </a:r>
          </a:p>
          <a:p>
            <a:pPr lvl="1">
              <a:buFont typeface="Arial" panose="020B0604020202020204" pitchFamily="34" charset="0"/>
              <a:buChar char="•"/>
            </a:pPr>
            <a:r>
              <a:rPr lang="tr-TR" dirty="0"/>
              <a:t>Kaza nedeni duman ile boğulma ise solunum </a:t>
            </a:r>
            <a:r>
              <a:rPr lang="tr-TR" dirty="0" err="1"/>
              <a:t>cihazsız</a:t>
            </a:r>
            <a:r>
              <a:rPr lang="tr-TR" dirty="0"/>
              <a:t> duman biriken yere girilmez yardım beklenir.</a:t>
            </a:r>
          </a:p>
          <a:p>
            <a:pPr lvl="1">
              <a:buFont typeface="Arial" panose="020B0604020202020204" pitchFamily="34" charset="0"/>
              <a:buChar char="•"/>
            </a:pPr>
            <a:r>
              <a:rPr lang="tr-TR" dirty="0"/>
              <a:t>Kaza nedeni halat kesilmesi ise diğer gergin halatlardan kaçınılır.</a:t>
            </a:r>
          </a:p>
          <a:p>
            <a:pPr lvl="1">
              <a:buFont typeface="Arial" panose="020B0604020202020204" pitchFamily="34" charset="0"/>
              <a:buChar char="•"/>
            </a:pPr>
            <a:r>
              <a:rPr lang="tr-TR" dirty="0"/>
              <a:t>Kaza nedeni yük kayması ise müdahale edilmez yardım beklenir. </a:t>
            </a:r>
          </a:p>
        </p:txBody>
      </p:sp>
    </p:spTree>
    <p:extLst>
      <p:ext uri="{BB962C8B-B14F-4D97-AF65-F5344CB8AC3E}">
        <p14:creationId xmlns:p14="http://schemas.microsoft.com/office/powerpoint/2010/main" val="23342101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947397-C0E8-4713-B269-8CF24CE3F990}"/>
              </a:ext>
            </a:extLst>
          </p:cNvPr>
          <p:cNvSpPr>
            <a:spLocks noGrp="1"/>
          </p:cNvSpPr>
          <p:nvPr>
            <p:ph type="title"/>
          </p:nvPr>
        </p:nvSpPr>
        <p:spPr/>
        <p:txBody>
          <a:bodyPr/>
          <a:lstStyle/>
          <a:p>
            <a:r>
              <a:rPr lang="tr-TR" dirty="0"/>
              <a:t>4.2. Akciğerdeki Suyun Çıkartılması</a:t>
            </a:r>
          </a:p>
        </p:txBody>
      </p:sp>
      <p:sp>
        <p:nvSpPr>
          <p:cNvPr id="3" name="İçerik Yer Tutucusu 2">
            <a:extLst>
              <a:ext uri="{FF2B5EF4-FFF2-40B4-BE49-F238E27FC236}">
                <a16:creationId xmlns:a16="http://schemas.microsoft.com/office/drawing/2014/main" id="{C550AA85-A2E2-4B14-82F0-E6C77EB40BA8}"/>
              </a:ext>
            </a:extLst>
          </p:cNvPr>
          <p:cNvSpPr>
            <a:spLocks noGrp="1"/>
          </p:cNvSpPr>
          <p:nvPr>
            <p:ph idx="1"/>
          </p:nvPr>
        </p:nvSpPr>
        <p:spPr/>
        <p:txBody>
          <a:bodyPr/>
          <a:lstStyle/>
          <a:p>
            <a:pPr marL="0" indent="0">
              <a:buNone/>
            </a:pPr>
            <a:r>
              <a:rPr lang="tr-TR" dirty="0"/>
              <a:t>	Alt hava yolu olan akciğerler bir şekilde tıkanmış olabilir. Bu tıkanma akciğerlerin esas işlevini görmesini engelleyebilir. Bu neden ile öncelikle akciğerlerde solunumu engelleyecek bir şey varsa o çıkartılmalıdır. Buna gösterebileceğimiz en yaygın örnek suda boğulmadır. Suda boğulma sırasında akciğerlere su ile dolar ve akciğerler işlevini göremez olur.</a:t>
            </a:r>
          </a:p>
        </p:txBody>
      </p:sp>
    </p:spTree>
    <p:extLst>
      <p:ext uri="{BB962C8B-B14F-4D97-AF65-F5344CB8AC3E}">
        <p14:creationId xmlns:p14="http://schemas.microsoft.com/office/powerpoint/2010/main" val="1955385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947397-C0E8-4713-B269-8CF24CE3F990}"/>
              </a:ext>
            </a:extLst>
          </p:cNvPr>
          <p:cNvSpPr>
            <a:spLocks noGrp="1"/>
          </p:cNvSpPr>
          <p:nvPr>
            <p:ph type="title"/>
          </p:nvPr>
        </p:nvSpPr>
        <p:spPr/>
        <p:txBody>
          <a:bodyPr/>
          <a:lstStyle/>
          <a:p>
            <a:r>
              <a:rPr lang="tr-TR" dirty="0"/>
              <a:t>4.2. Akciğerdeki Suyun Çıkartılması</a:t>
            </a:r>
          </a:p>
        </p:txBody>
      </p:sp>
      <p:sp>
        <p:nvSpPr>
          <p:cNvPr id="3" name="İçerik Yer Tutucusu 2">
            <a:extLst>
              <a:ext uri="{FF2B5EF4-FFF2-40B4-BE49-F238E27FC236}">
                <a16:creationId xmlns:a16="http://schemas.microsoft.com/office/drawing/2014/main" id="{C550AA85-A2E2-4B14-82F0-E6C77EB40BA8}"/>
              </a:ext>
            </a:extLst>
          </p:cNvPr>
          <p:cNvSpPr>
            <a:spLocks noGrp="1"/>
          </p:cNvSpPr>
          <p:nvPr>
            <p:ph idx="1"/>
          </p:nvPr>
        </p:nvSpPr>
        <p:spPr/>
        <p:txBody>
          <a:bodyPr/>
          <a:lstStyle/>
          <a:p>
            <a:pPr marL="0" indent="0">
              <a:buNone/>
            </a:pPr>
            <a:r>
              <a:rPr lang="tr-TR" dirty="0"/>
              <a:t>	Çok kısa sürmek kaydı ile akciğerleri dolmuş olarak sudan çıkartılan kazazedeye ilk olarak akciğerlerindeki suyun çıkartılma uygulaması yapılır. Ciğerlerdeki suyun çıkartılması yüzüstü yatırılan kazazedenin karnından sarılarak, havaya kaldırılması ve diyaframa baskı yapacak şekilde silkelenmesi ile sağlanır. Bu şekilde ciğerlerdeki su çıkartılır ve ileri müdahaleye geçilir. Kazazedeye kendisine gelir gelmez derin nefesler aldırılarak ciğerlerde kalan suyun da atılması sağlanır. Aksi taktirde deniz suyu ciğerlerde tahribata sebep olmakta ve akciğer fonksiyonunu kaybederek 72 saat sonra dahi ikinci bir boğulma yaşanabilmektedir.</a:t>
            </a:r>
          </a:p>
        </p:txBody>
      </p:sp>
    </p:spTree>
    <p:extLst>
      <p:ext uri="{BB962C8B-B14F-4D97-AF65-F5344CB8AC3E}">
        <p14:creationId xmlns:p14="http://schemas.microsoft.com/office/powerpoint/2010/main" val="2457938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947397-C0E8-4713-B269-8CF24CE3F990}"/>
              </a:ext>
            </a:extLst>
          </p:cNvPr>
          <p:cNvSpPr>
            <a:spLocks noGrp="1"/>
          </p:cNvSpPr>
          <p:nvPr>
            <p:ph type="title"/>
          </p:nvPr>
        </p:nvSpPr>
        <p:spPr/>
        <p:txBody>
          <a:bodyPr/>
          <a:lstStyle/>
          <a:p>
            <a:r>
              <a:rPr lang="tr-TR" dirty="0"/>
              <a:t>4.2. Akciğerdeki Suyun Çıkartılması</a:t>
            </a:r>
          </a:p>
        </p:txBody>
      </p:sp>
      <p:pic>
        <p:nvPicPr>
          <p:cNvPr id="9" name="İçerik Yer Tutucusu 8">
            <a:extLst>
              <a:ext uri="{FF2B5EF4-FFF2-40B4-BE49-F238E27FC236}">
                <a16:creationId xmlns:a16="http://schemas.microsoft.com/office/drawing/2014/main" id="{03CBA35E-36E2-4CD9-A7E5-B6DB16591A6E}"/>
              </a:ext>
            </a:extLst>
          </p:cNvPr>
          <p:cNvPicPr>
            <a:picLocks noGrp="1" noChangeAspect="1"/>
          </p:cNvPicPr>
          <p:nvPr>
            <p:ph idx="1"/>
          </p:nvPr>
        </p:nvPicPr>
        <p:blipFill>
          <a:blip r:embed="rId2"/>
          <a:stretch>
            <a:fillRect/>
          </a:stretch>
        </p:blipFill>
        <p:spPr>
          <a:xfrm>
            <a:off x="5121964" y="2133600"/>
            <a:ext cx="3849898" cy="3778250"/>
          </a:xfrm>
        </p:spPr>
      </p:pic>
      <p:sp>
        <p:nvSpPr>
          <p:cNvPr id="13" name="Metin kutusu 12">
            <a:extLst>
              <a:ext uri="{FF2B5EF4-FFF2-40B4-BE49-F238E27FC236}">
                <a16:creationId xmlns:a16="http://schemas.microsoft.com/office/drawing/2014/main" id="{EB3310CC-07B8-47ED-9E2D-38FC6EE06E7D}"/>
              </a:ext>
            </a:extLst>
          </p:cNvPr>
          <p:cNvSpPr txBox="1"/>
          <p:nvPr/>
        </p:nvSpPr>
        <p:spPr>
          <a:xfrm>
            <a:off x="3879073" y="6176963"/>
            <a:ext cx="6096000" cy="369332"/>
          </a:xfrm>
          <a:prstGeom prst="rect">
            <a:avLst/>
          </a:prstGeom>
          <a:noFill/>
        </p:spPr>
        <p:txBody>
          <a:bodyPr wrap="square">
            <a:spAutoFit/>
          </a:bodyPr>
          <a:lstStyle/>
          <a:p>
            <a:r>
              <a:rPr lang="tr-TR" dirty="0"/>
              <a:t>Silkeleme yöntemi ile ciğerlerdeki suyun çıkartılması</a:t>
            </a:r>
          </a:p>
        </p:txBody>
      </p:sp>
    </p:spTree>
    <p:extLst>
      <p:ext uri="{BB962C8B-B14F-4D97-AF65-F5344CB8AC3E}">
        <p14:creationId xmlns:p14="http://schemas.microsoft.com/office/powerpoint/2010/main" val="113265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4174F4-34F0-4531-B99B-DE4C3C488B69}"/>
              </a:ext>
            </a:extLst>
          </p:cNvPr>
          <p:cNvSpPr>
            <a:spLocks noGrp="1"/>
          </p:cNvSpPr>
          <p:nvPr>
            <p:ph type="title"/>
          </p:nvPr>
        </p:nvSpPr>
        <p:spPr/>
        <p:txBody>
          <a:bodyPr/>
          <a:lstStyle/>
          <a:p>
            <a:r>
              <a:rPr lang="pt-BR" dirty="0"/>
              <a:t>4.3. Solunum Hava Yolunun açılması</a:t>
            </a:r>
            <a:endParaRPr lang="tr-TR" dirty="0"/>
          </a:p>
        </p:txBody>
      </p:sp>
      <p:sp>
        <p:nvSpPr>
          <p:cNvPr id="3" name="İçerik Yer Tutucusu 2">
            <a:extLst>
              <a:ext uri="{FF2B5EF4-FFF2-40B4-BE49-F238E27FC236}">
                <a16:creationId xmlns:a16="http://schemas.microsoft.com/office/drawing/2014/main" id="{A1BF7734-2BA6-4307-8788-473AEF636D3B}"/>
              </a:ext>
            </a:extLst>
          </p:cNvPr>
          <p:cNvSpPr>
            <a:spLocks noGrp="1"/>
          </p:cNvSpPr>
          <p:nvPr>
            <p:ph idx="1"/>
          </p:nvPr>
        </p:nvSpPr>
        <p:spPr>
          <a:xfrm>
            <a:off x="2873828" y="1568953"/>
            <a:ext cx="8479971" cy="4351338"/>
          </a:xfrm>
        </p:spPr>
        <p:txBody>
          <a:bodyPr/>
          <a:lstStyle/>
          <a:p>
            <a:pPr marL="0" indent="0">
              <a:buNone/>
            </a:pPr>
            <a:r>
              <a:rPr lang="tr-TR" dirty="0"/>
              <a:t>	Üst solunum yolu diyeceğimiz ağız, burun, gırtlak ve nefes borusu kaza sırasında balgam, kan, tükürük, takma diş, dışardan gelen yabancı cisimler </a:t>
            </a:r>
            <a:r>
              <a:rPr lang="tr-TR" dirty="0" err="1"/>
              <a:t>vb</a:t>
            </a:r>
            <a:r>
              <a:rPr lang="tr-TR" dirty="0"/>
              <a:t> nedenler ile hava yolu tıkanabilir. Bu neden ile kazazedenin solunumu durabilir. Hatta bu tıkanma dışarıdan yapılacak suni solunuma dahi engel olabilir.</a:t>
            </a:r>
          </a:p>
          <a:p>
            <a:pPr marL="0" indent="0">
              <a:buNone/>
            </a:pPr>
            <a:r>
              <a:rPr lang="tr-TR" dirty="0"/>
              <a:t>	Suni solunum öncesi kazazedeye verilecek özel bir pozisyon ile kazazedenin hava yolu açılır.</a:t>
            </a:r>
          </a:p>
        </p:txBody>
      </p:sp>
    </p:spTree>
    <p:extLst>
      <p:ext uri="{BB962C8B-B14F-4D97-AF65-F5344CB8AC3E}">
        <p14:creationId xmlns:p14="http://schemas.microsoft.com/office/powerpoint/2010/main" val="33102551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F8BF06-9342-4505-BB30-49E0FF9C050C}"/>
              </a:ext>
            </a:extLst>
          </p:cNvPr>
          <p:cNvSpPr>
            <a:spLocks noGrp="1"/>
          </p:cNvSpPr>
          <p:nvPr>
            <p:ph type="title"/>
          </p:nvPr>
        </p:nvSpPr>
        <p:spPr/>
        <p:txBody>
          <a:bodyPr/>
          <a:lstStyle/>
          <a:p>
            <a:r>
              <a:rPr lang="pt-BR" dirty="0"/>
              <a:t>4.3. Solunum Hava Yolunun açılması</a:t>
            </a:r>
            <a:endParaRPr lang="tr-TR" dirty="0"/>
          </a:p>
        </p:txBody>
      </p:sp>
      <p:sp>
        <p:nvSpPr>
          <p:cNvPr id="3" name="İçerik Yer Tutucusu 2">
            <a:extLst>
              <a:ext uri="{FF2B5EF4-FFF2-40B4-BE49-F238E27FC236}">
                <a16:creationId xmlns:a16="http://schemas.microsoft.com/office/drawing/2014/main" id="{7C8C43D3-0DED-4AFA-A1A4-434527741ACE}"/>
              </a:ext>
            </a:extLst>
          </p:cNvPr>
          <p:cNvSpPr>
            <a:spLocks noGrp="1"/>
          </p:cNvSpPr>
          <p:nvPr>
            <p:ph idx="1"/>
          </p:nvPr>
        </p:nvSpPr>
        <p:spPr/>
        <p:txBody>
          <a:bodyPr>
            <a:normAutofit/>
          </a:bodyPr>
          <a:lstStyle/>
          <a:p>
            <a:pPr marL="0" indent="0">
              <a:buNone/>
            </a:pPr>
            <a:r>
              <a:rPr lang="tr-TR" dirty="0"/>
              <a:t>	Kazazedenin omuzu biraz yükseltilerek başın geriye atılması hava yolunun doğal şekilde açılmasını sağlar. Ancak müdahale; hava yolunun açılması ile birlikte, kalp masajı gibi sert bir zeminde yapılması gereken bir başka müdahaleyi de içeriyorsa kazazedenin omuzlarının yükseltilmesi mümkün olmayabilir. Bu neden ile boyun bir el ile kaldırılırken diğer el ile de alın bastırılarak hava yolu açılır.</a:t>
            </a:r>
          </a:p>
          <a:p>
            <a:pPr marL="0" indent="0">
              <a:buNone/>
            </a:pPr>
            <a:r>
              <a:rPr lang="tr-TR" dirty="0"/>
              <a:t>	</a:t>
            </a:r>
          </a:p>
        </p:txBody>
      </p:sp>
      <p:pic>
        <p:nvPicPr>
          <p:cNvPr id="4" name="Resim 3">
            <a:extLst>
              <a:ext uri="{FF2B5EF4-FFF2-40B4-BE49-F238E27FC236}">
                <a16:creationId xmlns:a16="http://schemas.microsoft.com/office/drawing/2014/main" id="{37B69642-F98F-4775-871E-11B926770C3F}"/>
              </a:ext>
            </a:extLst>
          </p:cNvPr>
          <p:cNvPicPr>
            <a:picLocks noChangeAspect="1"/>
          </p:cNvPicPr>
          <p:nvPr/>
        </p:nvPicPr>
        <p:blipFill>
          <a:blip r:embed="rId2"/>
          <a:stretch>
            <a:fillRect/>
          </a:stretch>
        </p:blipFill>
        <p:spPr>
          <a:xfrm>
            <a:off x="3048000" y="4116606"/>
            <a:ext cx="6095999" cy="1803685"/>
          </a:xfrm>
          <a:prstGeom prst="rect">
            <a:avLst/>
          </a:prstGeom>
        </p:spPr>
      </p:pic>
      <p:sp>
        <p:nvSpPr>
          <p:cNvPr id="5" name="Metin kutusu 4">
            <a:extLst>
              <a:ext uri="{FF2B5EF4-FFF2-40B4-BE49-F238E27FC236}">
                <a16:creationId xmlns:a16="http://schemas.microsoft.com/office/drawing/2014/main" id="{3085B24D-5C5E-45CA-890F-259C67E29B58}"/>
              </a:ext>
            </a:extLst>
          </p:cNvPr>
          <p:cNvSpPr txBox="1"/>
          <p:nvPr/>
        </p:nvSpPr>
        <p:spPr>
          <a:xfrm>
            <a:off x="4331367" y="5943322"/>
            <a:ext cx="3529264" cy="369332"/>
          </a:xfrm>
          <a:prstGeom prst="rect">
            <a:avLst/>
          </a:prstGeom>
          <a:noFill/>
        </p:spPr>
        <p:txBody>
          <a:bodyPr wrap="square">
            <a:spAutoFit/>
          </a:bodyPr>
          <a:lstStyle/>
          <a:p>
            <a:r>
              <a:rPr lang="tr-TR" dirty="0"/>
              <a:t>Kazazedenin omzunun yükseltilmesi</a:t>
            </a:r>
          </a:p>
        </p:txBody>
      </p:sp>
    </p:spTree>
    <p:extLst>
      <p:ext uri="{BB962C8B-B14F-4D97-AF65-F5344CB8AC3E}">
        <p14:creationId xmlns:p14="http://schemas.microsoft.com/office/powerpoint/2010/main" val="147374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826FA3-506D-4965-948A-CBB27383BFD9}"/>
              </a:ext>
            </a:extLst>
          </p:cNvPr>
          <p:cNvSpPr>
            <a:spLocks noGrp="1"/>
          </p:cNvSpPr>
          <p:nvPr>
            <p:ph type="title"/>
          </p:nvPr>
        </p:nvSpPr>
        <p:spPr/>
        <p:txBody>
          <a:bodyPr/>
          <a:lstStyle/>
          <a:p>
            <a:r>
              <a:rPr lang="pt-BR" dirty="0"/>
              <a:t>4.3. Solunum Hava Yolunun açılması</a:t>
            </a:r>
            <a:endParaRPr lang="tr-TR" dirty="0"/>
          </a:p>
        </p:txBody>
      </p:sp>
      <p:sp>
        <p:nvSpPr>
          <p:cNvPr id="3" name="İçerik Yer Tutucusu 2">
            <a:extLst>
              <a:ext uri="{FF2B5EF4-FFF2-40B4-BE49-F238E27FC236}">
                <a16:creationId xmlns:a16="http://schemas.microsoft.com/office/drawing/2014/main" id="{EC420DC7-DDB1-48B1-877D-71589A3D04B4}"/>
              </a:ext>
            </a:extLst>
          </p:cNvPr>
          <p:cNvSpPr>
            <a:spLocks noGrp="1"/>
          </p:cNvSpPr>
          <p:nvPr>
            <p:ph idx="1"/>
          </p:nvPr>
        </p:nvSpPr>
        <p:spPr/>
        <p:txBody>
          <a:bodyPr/>
          <a:lstStyle/>
          <a:p>
            <a:pPr marL="0" indent="0">
              <a:buNone/>
            </a:pPr>
            <a:r>
              <a:rPr lang="tr-TR" dirty="0"/>
              <a:t>	Bu hareket boynu uzatır ve dili boğazın gerisinden uzak tutar. Hatta bu şekilde havayolu açıldıktan sonra kazazede suni solunuma gerek kalmaksızın kendiliğinden nefes almaya dahi başlayabilir. Kazazedenin hava yolu açıldıktan sonra solunumun kendi kendine başlayıp başlamadığını kontrol ederiz. Solunum kontrolünün nasıl yapılacağını ikinci öğrenim faaliyetinde görmüştük.</a:t>
            </a:r>
          </a:p>
        </p:txBody>
      </p:sp>
    </p:spTree>
    <p:extLst>
      <p:ext uri="{BB962C8B-B14F-4D97-AF65-F5344CB8AC3E}">
        <p14:creationId xmlns:p14="http://schemas.microsoft.com/office/powerpoint/2010/main" val="2018544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826FA3-506D-4965-948A-CBB27383BFD9}"/>
              </a:ext>
            </a:extLst>
          </p:cNvPr>
          <p:cNvSpPr>
            <a:spLocks noGrp="1"/>
          </p:cNvSpPr>
          <p:nvPr>
            <p:ph type="title"/>
          </p:nvPr>
        </p:nvSpPr>
        <p:spPr/>
        <p:txBody>
          <a:bodyPr/>
          <a:lstStyle/>
          <a:p>
            <a:r>
              <a:rPr lang="pt-BR" dirty="0"/>
              <a:t>4.3. Solunum Hava Yolunun açılması</a:t>
            </a:r>
            <a:endParaRPr lang="tr-TR" dirty="0"/>
          </a:p>
        </p:txBody>
      </p:sp>
      <p:pic>
        <p:nvPicPr>
          <p:cNvPr id="7" name="İçerik Yer Tutucusu 6">
            <a:extLst>
              <a:ext uri="{FF2B5EF4-FFF2-40B4-BE49-F238E27FC236}">
                <a16:creationId xmlns:a16="http://schemas.microsoft.com/office/drawing/2014/main" id="{0BEC4F8D-C843-499A-8668-AF626DDC5F91}"/>
              </a:ext>
            </a:extLst>
          </p:cNvPr>
          <p:cNvPicPr>
            <a:picLocks noGrp="1" noChangeAspect="1"/>
          </p:cNvPicPr>
          <p:nvPr>
            <p:ph idx="1"/>
          </p:nvPr>
        </p:nvPicPr>
        <p:blipFill>
          <a:blip r:embed="rId2"/>
          <a:stretch>
            <a:fillRect/>
          </a:stretch>
        </p:blipFill>
        <p:spPr>
          <a:xfrm>
            <a:off x="2694476" y="1418159"/>
            <a:ext cx="6804108" cy="2423381"/>
          </a:xfrm>
        </p:spPr>
      </p:pic>
      <p:pic>
        <p:nvPicPr>
          <p:cNvPr id="9" name="Resim 8">
            <a:extLst>
              <a:ext uri="{FF2B5EF4-FFF2-40B4-BE49-F238E27FC236}">
                <a16:creationId xmlns:a16="http://schemas.microsoft.com/office/drawing/2014/main" id="{B0E2E562-F6C7-405B-A0E0-189A0E97D2BA}"/>
              </a:ext>
            </a:extLst>
          </p:cNvPr>
          <p:cNvPicPr>
            <a:picLocks noChangeAspect="1"/>
          </p:cNvPicPr>
          <p:nvPr/>
        </p:nvPicPr>
        <p:blipFill>
          <a:blip r:embed="rId3"/>
          <a:stretch>
            <a:fillRect/>
          </a:stretch>
        </p:blipFill>
        <p:spPr>
          <a:xfrm>
            <a:off x="2694476" y="3768300"/>
            <a:ext cx="6803048" cy="2423380"/>
          </a:xfrm>
          <a:prstGeom prst="rect">
            <a:avLst/>
          </a:prstGeom>
        </p:spPr>
      </p:pic>
      <p:sp>
        <p:nvSpPr>
          <p:cNvPr id="11" name="Metin kutusu 10">
            <a:extLst>
              <a:ext uri="{FF2B5EF4-FFF2-40B4-BE49-F238E27FC236}">
                <a16:creationId xmlns:a16="http://schemas.microsoft.com/office/drawing/2014/main" id="{E4B1A24D-61D1-404A-88DE-F67BD4ACB9CA}"/>
              </a:ext>
            </a:extLst>
          </p:cNvPr>
          <p:cNvSpPr txBox="1"/>
          <p:nvPr/>
        </p:nvSpPr>
        <p:spPr>
          <a:xfrm>
            <a:off x="5197642" y="6089001"/>
            <a:ext cx="2727158" cy="369332"/>
          </a:xfrm>
          <a:prstGeom prst="rect">
            <a:avLst/>
          </a:prstGeom>
          <a:noFill/>
        </p:spPr>
        <p:txBody>
          <a:bodyPr wrap="square">
            <a:spAutoFit/>
          </a:bodyPr>
          <a:lstStyle/>
          <a:p>
            <a:r>
              <a:rPr lang="tr-TR" dirty="0"/>
              <a:t>Hava yolunu açık tutma</a:t>
            </a:r>
          </a:p>
        </p:txBody>
      </p:sp>
    </p:spTree>
    <p:extLst>
      <p:ext uri="{BB962C8B-B14F-4D97-AF65-F5344CB8AC3E}">
        <p14:creationId xmlns:p14="http://schemas.microsoft.com/office/powerpoint/2010/main" val="33375221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822264-E13A-465D-9783-A5020414D2BB}"/>
              </a:ext>
            </a:extLst>
          </p:cNvPr>
          <p:cNvSpPr>
            <a:spLocks noGrp="1"/>
          </p:cNvSpPr>
          <p:nvPr>
            <p:ph type="title"/>
          </p:nvPr>
        </p:nvSpPr>
        <p:spPr/>
        <p:txBody>
          <a:bodyPr/>
          <a:lstStyle/>
          <a:p>
            <a:r>
              <a:rPr lang="tr-TR" dirty="0"/>
              <a:t>Şiddetli kanamaya müdahale ederken yapılması gerekenler</a:t>
            </a:r>
          </a:p>
        </p:txBody>
      </p:sp>
      <p:sp>
        <p:nvSpPr>
          <p:cNvPr id="3" name="İçerik Yer Tutucusu 2">
            <a:extLst>
              <a:ext uri="{FF2B5EF4-FFF2-40B4-BE49-F238E27FC236}">
                <a16:creationId xmlns:a16="http://schemas.microsoft.com/office/drawing/2014/main" id="{17D9D444-11AD-42B3-9596-CBD273E96E54}"/>
              </a:ext>
            </a:extLst>
          </p:cNvPr>
          <p:cNvSpPr>
            <a:spLocks noGrp="1"/>
          </p:cNvSpPr>
          <p:nvPr>
            <p:ph idx="1"/>
          </p:nvPr>
        </p:nvSpPr>
        <p:spPr/>
        <p:txBody>
          <a:bodyPr>
            <a:normAutofit/>
          </a:bodyPr>
          <a:lstStyle/>
          <a:p>
            <a:pPr>
              <a:buFont typeface="Wingdings" panose="05000000000000000000" pitchFamily="2" charset="2"/>
              <a:buChar char="Ø"/>
            </a:pPr>
            <a:r>
              <a:rPr lang="tr-TR" dirty="0"/>
              <a:t>Kazazedeyi sert bir zemin üzerine boylamasına yere yatırınız.</a:t>
            </a:r>
          </a:p>
          <a:p>
            <a:pPr>
              <a:buFont typeface="Wingdings" panose="05000000000000000000" pitchFamily="2" charset="2"/>
              <a:buChar char="Ø"/>
            </a:pPr>
            <a:r>
              <a:rPr lang="tr-TR" dirty="0"/>
              <a:t>Ağız ve boğaz içinde nefes almayı engelleyici maddeler varsa temizleyiniz. </a:t>
            </a:r>
          </a:p>
          <a:p>
            <a:pPr>
              <a:buFont typeface="Wingdings" panose="05000000000000000000" pitchFamily="2" charset="2"/>
              <a:buChar char="Ø"/>
            </a:pPr>
            <a:r>
              <a:rPr lang="tr-TR" dirty="0"/>
              <a:t>Kazazede sudan baygın bir şekilde çıkartıldıysa yüz üstü çeviriniz.</a:t>
            </a:r>
          </a:p>
          <a:p>
            <a:pPr>
              <a:buFont typeface="Wingdings" panose="05000000000000000000" pitchFamily="2" charset="2"/>
              <a:buChar char="Ø"/>
            </a:pPr>
            <a:r>
              <a:rPr lang="tr-TR" dirty="0"/>
              <a:t>Kazazedenin karnının altından iki eliniz ile kavrayınız.</a:t>
            </a:r>
          </a:p>
          <a:p>
            <a:pPr>
              <a:buFont typeface="Wingdings" panose="05000000000000000000" pitchFamily="2" charset="2"/>
              <a:buChar char="Ø"/>
            </a:pPr>
            <a:r>
              <a:rPr lang="tr-TR" dirty="0"/>
              <a:t>Kazazedeyi diyaframa baskı yapacak şekilde yukarı doğru kaldırarak  silkeleyiniz.</a:t>
            </a:r>
          </a:p>
          <a:p>
            <a:pPr>
              <a:buFont typeface="Wingdings" panose="05000000000000000000" pitchFamily="2" charset="2"/>
              <a:buChar char="Ø"/>
            </a:pPr>
            <a:r>
              <a:rPr lang="tr-TR" dirty="0"/>
              <a:t>İşlemi iki kere tekrar ediniz.</a:t>
            </a:r>
          </a:p>
        </p:txBody>
      </p:sp>
    </p:spTree>
    <p:extLst>
      <p:ext uri="{BB962C8B-B14F-4D97-AF65-F5344CB8AC3E}">
        <p14:creationId xmlns:p14="http://schemas.microsoft.com/office/powerpoint/2010/main" val="15031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822264-E13A-465D-9783-A5020414D2BB}"/>
              </a:ext>
            </a:extLst>
          </p:cNvPr>
          <p:cNvSpPr>
            <a:spLocks noGrp="1"/>
          </p:cNvSpPr>
          <p:nvPr>
            <p:ph type="title"/>
          </p:nvPr>
        </p:nvSpPr>
        <p:spPr/>
        <p:txBody>
          <a:bodyPr/>
          <a:lstStyle/>
          <a:p>
            <a:r>
              <a:rPr lang="tr-TR" dirty="0"/>
              <a:t>Şiddetli kanamaya müdahale ederken yapılması gerekenler</a:t>
            </a:r>
          </a:p>
        </p:txBody>
      </p:sp>
      <p:sp>
        <p:nvSpPr>
          <p:cNvPr id="3" name="İçerik Yer Tutucusu 2">
            <a:extLst>
              <a:ext uri="{FF2B5EF4-FFF2-40B4-BE49-F238E27FC236}">
                <a16:creationId xmlns:a16="http://schemas.microsoft.com/office/drawing/2014/main" id="{17D9D444-11AD-42B3-9596-CBD273E96E54}"/>
              </a:ext>
            </a:extLst>
          </p:cNvPr>
          <p:cNvSpPr>
            <a:spLocks noGrp="1"/>
          </p:cNvSpPr>
          <p:nvPr>
            <p:ph idx="1"/>
          </p:nvPr>
        </p:nvSpPr>
        <p:spPr/>
        <p:txBody>
          <a:bodyPr>
            <a:normAutofit/>
          </a:bodyPr>
          <a:lstStyle/>
          <a:p>
            <a:pPr>
              <a:buFont typeface="Wingdings" panose="05000000000000000000" pitchFamily="2" charset="2"/>
              <a:buChar char="Ø"/>
            </a:pPr>
            <a:r>
              <a:rPr lang="tr-TR" dirty="0"/>
              <a:t>Kazazedeyi sırt üstü çeviriniz.</a:t>
            </a:r>
          </a:p>
          <a:p>
            <a:pPr>
              <a:buFont typeface="Wingdings" panose="05000000000000000000" pitchFamily="2" charset="2"/>
              <a:buChar char="Ø"/>
            </a:pPr>
            <a:r>
              <a:rPr lang="tr-TR" dirty="0"/>
              <a:t>Bir el ile hastanın boynunu altından tutularak kaldırınız.</a:t>
            </a:r>
          </a:p>
          <a:p>
            <a:pPr>
              <a:buFont typeface="Wingdings" panose="05000000000000000000" pitchFamily="2" charset="2"/>
              <a:buChar char="Ø"/>
            </a:pPr>
            <a:r>
              <a:rPr lang="tr-TR" dirty="0"/>
              <a:t>Diğer elle hastanın alnını bastırarak, başını geriye doğru yatırınız.</a:t>
            </a:r>
          </a:p>
          <a:p>
            <a:pPr>
              <a:buFont typeface="Wingdings" panose="05000000000000000000" pitchFamily="2" charset="2"/>
              <a:buChar char="Ø"/>
            </a:pPr>
            <a:r>
              <a:rPr lang="tr-TR" dirty="0"/>
              <a:t>Kazazedeye kalp masajı yapılmayacaksa omuzlarının altına bir şey koyarak, omuzlarını hafif kaldırın ve bırakın.</a:t>
            </a:r>
          </a:p>
          <a:p>
            <a:pPr marL="0" indent="0">
              <a:buNone/>
            </a:pPr>
            <a:r>
              <a:rPr lang="tr-TR" dirty="0"/>
              <a:t> </a:t>
            </a:r>
            <a:r>
              <a:rPr lang="tr-TR" b="1" dirty="0"/>
              <a:t>NOT: </a:t>
            </a:r>
            <a:r>
              <a:rPr lang="tr-TR" dirty="0"/>
              <a:t>Takma dişler yerinden oynamadıysa, dokunmayınız.</a:t>
            </a:r>
          </a:p>
        </p:txBody>
      </p:sp>
    </p:spTree>
    <p:extLst>
      <p:ext uri="{BB962C8B-B14F-4D97-AF65-F5344CB8AC3E}">
        <p14:creationId xmlns:p14="http://schemas.microsoft.com/office/powerpoint/2010/main" val="42064591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607184-DF2C-4387-BCA3-317F91DC0425}"/>
              </a:ext>
            </a:extLst>
          </p:cNvPr>
          <p:cNvSpPr>
            <a:spLocks noGrp="1"/>
          </p:cNvSpPr>
          <p:nvPr>
            <p:ph type="title"/>
          </p:nvPr>
        </p:nvSpPr>
        <p:spPr/>
        <p:txBody>
          <a:bodyPr/>
          <a:lstStyle/>
          <a:p>
            <a:r>
              <a:rPr lang="tr-TR" dirty="0"/>
              <a:t>5. AĞIZ İLE SUNİ SOLUNUM YAPMAK</a:t>
            </a:r>
          </a:p>
        </p:txBody>
      </p:sp>
      <p:sp>
        <p:nvSpPr>
          <p:cNvPr id="3" name="Metin Yer Tutucusu 2">
            <a:extLst>
              <a:ext uri="{FF2B5EF4-FFF2-40B4-BE49-F238E27FC236}">
                <a16:creationId xmlns:a16="http://schemas.microsoft.com/office/drawing/2014/main" id="{85D741F1-AC97-468D-97DB-8DF8171FD134}"/>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164857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8AC827-847F-46A9-A47A-AEF66C3B35EA}"/>
              </a:ext>
            </a:extLst>
          </p:cNvPr>
          <p:cNvSpPr>
            <a:spLocks noGrp="1"/>
          </p:cNvSpPr>
          <p:nvPr>
            <p:ph type="title"/>
          </p:nvPr>
        </p:nvSpPr>
        <p:spPr/>
        <p:txBody>
          <a:bodyPr/>
          <a:lstStyle/>
          <a:p>
            <a:r>
              <a:rPr lang="tr-TR" dirty="0"/>
              <a:t>1.2. Kazazede Bulunduğunda Hareket Tarzı ve Ön Tedbirler</a:t>
            </a:r>
          </a:p>
        </p:txBody>
      </p:sp>
      <p:sp>
        <p:nvSpPr>
          <p:cNvPr id="3" name="İçerik Yer Tutucusu 2">
            <a:extLst>
              <a:ext uri="{FF2B5EF4-FFF2-40B4-BE49-F238E27FC236}">
                <a16:creationId xmlns:a16="http://schemas.microsoft.com/office/drawing/2014/main" id="{031D24A5-C335-4BD8-AB08-61D2E080AC64}"/>
              </a:ext>
            </a:extLst>
          </p:cNvPr>
          <p:cNvSpPr>
            <a:spLocks noGrp="1"/>
          </p:cNvSpPr>
          <p:nvPr>
            <p:ph idx="1"/>
          </p:nvPr>
        </p:nvSpPr>
        <p:spPr/>
        <p:txBody>
          <a:bodyPr>
            <a:normAutofit/>
          </a:bodyPr>
          <a:lstStyle/>
          <a:p>
            <a:pPr>
              <a:buFont typeface="Wingdings" panose="05000000000000000000" pitchFamily="2" charset="2"/>
              <a:buChar char="Ø"/>
            </a:pPr>
            <a:r>
              <a:rPr lang="tr-TR" dirty="0"/>
              <a:t>Kazazede kalabalıktan ve bilinçsiz müdahalelerden korunur.</a:t>
            </a:r>
          </a:p>
          <a:p>
            <a:pPr lvl="1">
              <a:buFont typeface="Arial" panose="020B0604020202020204" pitchFamily="34" charset="0"/>
              <a:buChar char="•"/>
            </a:pPr>
            <a:r>
              <a:rPr lang="tr-TR" dirty="0"/>
              <a:t>Kazazede aşağıdaki durumlar haricinde kımıldatılmaz.</a:t>
            </a:r>
          </a:p>
          <a:p>
            <a:pPr lvl="2">
              <a:buFont typeface="Courier New" panose="02070309020205020404" pitchFamily="49" charset="0"/>
              <a:buChar char="o"/>
            </a:pPr>
            <a:r>
              <a:rPr lang="tr-TR" dirty="0"/>
              <a:t>Etkilenen yerin daha fazla zarar görmesini engellemek,</a:t>
            </a:r>
          </a:p>
          <a:p>
            <a:pPr lvl="2">
              <a:buFont typeface="Courier New" panose="02070309020205020404" pitchFamily="49" charset="0"/>
              <a:buChar char="o"/>
            </a:pPr>
            <a:r>
              <a:rPr lang="tr-TR" dirty="0"/>
              <a:t>Daha büyük bir şoku önlenmek, </a:t>
            </a:r>
          </a:p>
          <a:p>
            <a:pPr lvl="2">
              <a:buFont typeface="Courier New" panose="02070309020205020404" pitchFamily="49" charset="0"/>
              <a:buChar char="o"/>
            </a:pPr>
            <a:r>
              <a:rPr lang="tr-TR" dirty="0"/>
              <a:t>Müdahalenin gereklilik hali.</a:t>
            </a:r>
          </a:p>
          <a:p>
            <a:pPr lvl="1">
              <a:buFont typeface="Arial" panose="020B0604020202020204" pitchFamily="34" charset="0"/>
              <a:buChar char="•"/>
            </a:pPr>
            <a:r>
              <a:rPr lang="tr-TR" dirty="0"/>
              <a:t>Kazazede aşağıdaki durumlar haricinde bir yere taşınmaz.</a:t>
            </a:r>
          </a:p>
          <a:p>
            <a:pPr lvl="2">
              <a:buFont typeface="Courier New" panose="02070309020205020404" pitchFamily="49" charset="0"/>
              <a:buChar char="o"/>
            </a:pPr>
            <a:r>
              <a:rPr lang="tr-TR" dirty="0"/>
              <a:t>Tehlike devam ediyorsa,</a:t>
            </a:r>
          </a:p>
          <a:p>
            <a:pPr lvl="2">
              <a:buFont typeface="Courier New" panose="02070309020205020404" pitchFamily="49" charset="0"/>
              <a:buChar char="o"/>
            </a:pPr>
            <a:r>
              <a:rPr lang="tr-TR" dirty="0"/>
              <a:t>Ortamda zehirleyici veya boğucu gaz veya duman varsa, </a:t>
            </a:r>
          </a:p>
          <a:p>
            <a:pPr lvl="2">
              <a:buFont typeface="Courier New" panose="02070309020205020404" pitchFamily="49" charset="0"/>
              <a:buChar char="o"/>
            </a:pPr>
            <a:r>
              <a:rPr lang="tr-TR" dirty="0"/>
              <a:t>Bulunulan yer aşırı sıcak veya soğuksa.</a:t>
            </a:r>
          </a:p>
        </p:txBody>
      </p:sp>
    </p:spTree>
    <p:extLst>
      <p:ext uri="{BB962C8B-B14F-4D97-AF65-F5344CB8AC3E}">
        <p14:creationId xmlns:p14="http://schemas.microsoft.com/office/powerpoint/2010/main" val="810067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A00D04-F532-4E70-BC1A-8C7F817EF5F1}"/>
              </a:ext>
            </a:extLst>
          </p:cNvPr>
          <p:cNvSpPr>
            <a:spLocks noGrp="1"/>
          </p:cNvSpPr>
          <p:nvPr>
            <p:ph type="title"/>
          </p:nvPr>
        </p:nvSpPr>
        <p:spPr/>
        <p:txBody>
          <a:bodyPr/>
          <a:lstStyle/>
          <a:p>
            <a:r>
              <a:rPr lang="tr-TR" dirty="0"/>
              <a:t>5.1. Suni Solunum</a:t>
            </a:r>
          </a:p>
        </p:txBody>
      </p:sp>
      <p:sp>
        <p:nvSpPr>
          <p:cNvPr id="3" name="İçerik Yer Tutucusu 2">
            <a:extLst>
              <a:ext uri="{FF2B5EF4-FFF2-40B4-BE49-F238E27FC236}">
                <a16:creationId xmlns:a16="http://schemas.microsoft.com/office/drawing/2014/main" id="{3595413B-EEBD-4598-A9F0-669C054D9A16}"/>
              </a:ext>
            </a:extLst>
          </p:cNvPr>
          <p:cNvSpPr>
            <a:spLocks noGrp="1"/>
          </p:cNvSpPr>
          <p:nvPr>
            <p:ph idx="1"/>
          </p:nvPr>
        </p:nvSpPr>
        <p:spPr/>
        <p:txBody>
          <a:bodyPr/>
          <a:lstStyle/>
          <a:p>
            <a:pPr marL="0" indent="0">
              <a:buNone/>
            </a:pPr>
            <a:r>
              <a:rPr lang="tr-TR" dirty="0"/>
              <a:t>	Kalp atışının olmasına rağmen kazazedenin solunumu durmuşsa hava yolu açılmalı, hava yolu açılması ile solunum kendi kendine başlamadıysa derhal suni solunuma geçilmelidir.</a:t>
            </a:r>
          </a:p>
          <a:p>
            <a:pPr marL="0" indent="0">
              <a:buNone/>
            </a:pPr>
            <a:r>
              <a:rPr lang="tr-TR" dirty="0"/>
              <a:t>Suni solunum, solunumu durmuş kazazedenin akciğerlerine dışarıdan onları şişirecek kadar hava verilerek serbest çıkışın sağlanmasıdır. Suni solunum sadece kendiliğinden solunum yapamayan kişiler için uygulanır.</a:t>
            </a:r>
          </a:p>
          <a:p>
            <a:pPr marL="0" indent="0" algn="ctr">
              <a:buNone/>
            </a:pPr>
            <a:r>
              <a:rPr lang="tr-TR" u="sng" dirty="0">
                <a:solidFill>
                  <a:srgbClr val="C00000"/>
                </a:solidFill>
              </a:rPr>
              <a:t>SOLUNUM YAPAN KİŞİYE, SUNİ SOLUNUM YAPMAYA ÇALIŞMAK,</a:t>
            </a:r>
          </a:p>
          <a:p>
            <a:pPr marL="0" indent="0" algn="ctr">
              <a:buNone/>
            </a:pPr>
            <a:r>
              <a:rPr lang="tr-TR" u="sng" dirty="0">
                <a:solidFill>
                  <a:srgbClr val="C00000"/>
                </a:solidFill>
              </a:rPr>
              <a:t>SOLUNUMUN DURMASINA SEBEP OLUR!!! </a:t>
            </a:r>
          </a:p>
        </p:txBody>
      </p:sp>
    </p:spTree>
    <p:extLst>
      <p:ext uri="{BB962C8B-B14F-4D97-AF65-F5344CB8AC3E}">
        <p14:creationId xmlns:p14="http://schemas.microsoft.com/office/powerpoint/2010/main" val="38610717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6E4EEE-D135-4FC2-8354-A9760A38D633}"/>
              </a:ext>
            </a:extLst>
          </p:cNvPr>
          <p:cNvSpPr>
            <a:spLocks noGrp="1"/>
          </p:cNvSpPr>
          <p:nvPr>
            <p:ph type="title"/>
          </p:nvPr>
        </p:nvSpPr>
        <p:spPr/>
        <p:txBody>
          <a:bodyPr/>
          <a:lstStyle/>
          <a:p>
            <a:r>
              <a:rPr lang="tr-TR" dirty="0"/>
              <a:t>5.1. Suni Solunum</a:t>
            </a:r>
          </a:p>
        </p:txBody>
      </p:sp>
      <p:sp>
        <p:nvSpPr>
          <p:cNvPr id="3" name="İçerik Yer Tutucusu 2">
            <a:extLst>
              <a:ext uri="{FF2B5EF4-FFF2-40B4-BE49-F238E27FC236}">
                <a16:creationId xmlns:a16="http://schemas.microsoft.com/office/drawing/2014/main" id="{640E62FF-F16F-4C6C-A8CA-3E67F0F02AB5}"/>
              </a:ext>
            </a:extLst>
          </p:cNvPr>
          <p:cNvSpPr>
            <a:spLocks noGrp="1"/>
          </p:cNvSpPr>
          <p:nvPr>
            <p:ph idx="1"/>
          </p:nvPr>
        </p:nvSpPr>
        <p:spPr/>
        <p:txBody>
          <a:bodyPr/>
          <a:lstStyle/>
          <a:p>
            <a:pPr marL="0" indent="0" algn="l">
              <a:buNone/>
            </a:pPr>
            <a:r>
              <a:rPr lang="tr-TR" dirty="0"/>
              <a:t>	Aletsiz suni solunum için üç farklı metot vardır.</a:t>
            </a:r>
          </a:p>
          <a:p>
            <a:pPr algn="l">
              <a:buFont typeface="Wingdings" panose="05000000000000000000" pitchFamily="2" charset="2"/>
              <a:buChar char="Ø"/>
            </a:pPr>
            <a:r>
              <a:rPr lang="tr-TR" dirty="0"/>
              <a:t>Ağızdan ağza,</a:t>
            </a:r>
          </a:p>
          <a:p>
            <a:pPr algn="l">
              <a:buFont typeface="Wingdings" panose="05000000000000000000" pitchFamily="2" charset="2"/>
              <a:buChar char="Ø"/>
            </a:pPr>
            <a:r>
              <a:rPr lang="tr-TR" dirty="0"/>
              <a:t>Ağızdan buruna ve</a:t>
            </a:r>
          </a:p>
          <a:p>
            <a:pPr algn="l">
              <a:buFont typeface="Wingdings" panose="05000000000000000000" pitchFamily="2" charset="2"/>
              <a:buChar char="Ø"/>
            </a:pPr>
            <a:r>
              <a:rPr lang="tr-TR" dirty="0" err="1"/>
              <a:t>Silvester</a:t>
            </a:r>
            <a:endParaRPr lang="tr-TR" dirty="0"/>
          </a:p>
          <a:p>
            <a:pPr marL="0" indent="0">
              <a:buNone/>
            </a:pPr>
            <a:endParaRPr lang="tr-TR" dirty="0"/>
          </a:p>
        </p:txBody>
      </p:sp>
    </p:spTree>
    <p:extLst>
      <p:ext uri="{BB962C8B-B14F-4D97-AF65-F5344CB8AC3E}">
        <p14:creationId xmlns:p14="http://schemas.microsoft.com/office/powerpoint/2010/main" val="10284822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8599DA-9B7F-48C5-A8DD-9322980C3040}"/>
              </a:ext>
            </a:extLst>
          </p:cNvPr>
          <p:cNvSpPr>
            <a:spLocks noGrp="1"/>
          </p:cNvSpPr>
          <p:nvPr>
            <p:ph type="title"/>
          </p:nvPr>
        </p:nvSpPr>
        <p:spPr/>
        <p:txBody>
          <a:bodyPr/>
          <a:lstStyle/>
          <a:p>
            <a:r>
              <a:rPr lang="tr-TR" dirty="0"/>
              <a:t>5.2. Ağızdan Ağza ve Ağızdan Buruna Suni Solunum</a:t>
            </a:r>
          </a:p>
        </p:txBody>
      </p:sp>
      <p:sp>
        <p:nvSpPr>
          <p:cNvPr id="3" name="İçerik Yer Tutucusu 2">
            <a:extLst>
              <a:ext uri="{FF2B5EF4-FFF2-40B4-BE49-F238E27FC236}">
                <a16:creationId xmlns:a16="http://schemas.microsoft.com/office/drawing/2014/main" id="{9F337DA3-F96D-4AB7-A993-5B581FC30175}"/>
              </a:ext>
            </a:extLst>
          </p:cNvPr>
          <p:cNvSpPr>
            <a:spLocks noGrp="1"/>
          </p:cNvSpPr>
          <p:nvPr>
            <p:ph idx="1"/>
          </p:nvPr>
        </p:nvSpPr>
        <p:spPr/>
        <p:txBody>
          <a:bodyPr/>
          <a:lstStyle/>
          <a:p>
            <a:pPr marL="0" indent="0">
              <a:buNone/>
            </a:pPr>
            <a:r>
              <a:rPr lang="tr-TR" dirty="0"/>
              <a:t>	Ağızdan ağza suni solunum, kurtarıcının kazazedenin burnunu kapatarak ağzından hava üflemek şeklinde yaptığı yarı aktif suni solunumdur. Aletsiz suni solunum yöntemleri arasında en etkin olanıdır.</a:t>
            </a:r>
          </a:p>
          <a:p>
            <a:pPr marL="0" indent="0">
              <a:buNone/>
            </a:pPr>
            <a:r>
              <a:rPr lang="tr-TR" dirty="0"/>
              <a:t>	Ağızdan buruna suni solunum ise kurtarıcının kazazedenin ağzını kapatarak burnundan hava üflemek şeklinde yaptığı yarı aktif suni solunumdur. Kazazedenin ağzını açamadığı, ağız ve çevresindeki yara veya kimyasal bulaşıklar nedeni ile ağızdan ağza suni solunum imkanının olmadığı durumlarda tercih edilir.</a:t>
            </a:r>
          </a:p>
        </p:txBody>
      </p:sp>
    </p:spTree>
    <p:extLst>
      <p:ext uri="{BB962C8B-B14F-4D97-AF65-F5344CB8AC3E}">
        <p14:creationId xmlns:p14="http://schemas.microsoft.com/office/powerpoint/2010/main" val="24740423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8599DA-9B7F-48C5-A8DD-9322980C3040}"/>
              </a:ext>
            </a:extLst>
          </p:cNvPr>
          <p:cNvSpPr>
            <a:spLocks noGrp="1"/>
          </p:cNvSpPr>
          <p:nvPr>
            <p:ph type="title"/>
          </p:nvPr>
        </p:nvSpPr>
        <p:spPr/>
        <p:txBody>
          <a:bodyPr/>
          <a:lstStyle/>
          <a:p>
            <a:r>
              <a:rPr lang="tr-TR" dirty="0"/>
              <a:t>5.2. Ağızdan Ağza ve Ağızdan Buruna Suni Solunum</a:t>
            </a:r>
          </a:p>
        </p:txBody>
      </p:sp>
      <p:sp>
        <p:nvSpPr>
          <p:cNvPr id="3" name="İçerik Yer Tutucusu 2">
            <a:extLst>
              <a:ext uri="{FF2B5EF4-FFF2-40B4-BE49-F238E27FC236}">
                <a16:creationId xmlns:a16="http://schemas.microsoft.com/office/drawing/2014/main" id="{9F337DA3-F96D-4AB7-A993-5B581FC30175}"/>
              </a:ext>
            </a:extLst>
          </p:cNvPr>
          <p:cNvSpPr>
            <a:spLocks noGrp="1"/>
          </p:cNvSpPr>
          <p:nvPr>
            <p:ph idx="1"/>
          </p:nvPr>
        </p:nvSpPr>
        <p:spPr/>
        <p:txBody>
          <a:bodyPr>
            <a:normAutofit/>
          </a:bodyPr>
          <a:lstStyle/>
          <a:p>
            <a:pPr marL="0" indent="0">
              <a:buNone/>
            </a:pPr>
            <a:r>
              <a:rPr lang="tr-TR" dirty="0"/>
              <a:t>Akciğerlerdeki havanın boşalması, kurtarıcının ağzını çekmesi ile kendi kendine pasif şekilde olur. Kurtarıcı hava verdiğinde kazazedenin göğsünde şişme olduğunu görmelidir. Eğer şişme olmuyorsa hava yolunu kontrol etmeli ve bunun için gerekirse parmaklarını kullanmalıdır. Suni soluk vermenin periyodu dört yaş üstü insanlarda beş saniyede bir, yani dakikada on iki keredir.</a:t>
            </a:r>
          </a:p>
          <a:p>
            <a:pPr marL="0" indent="0">
              <a:buNone/>
            </a:pPr>
            <a:r>
              <a:rPr lang="tr-TR" dirty="0"/>
              <a:t>Suni solunum, kazazede kendi kendine nefes alıp vermeye başlayıncaya veya işlem yetkili kişi tarafından devir alınıncaya kadar devam ettirilmelidir.</a:t>
            </a:r>
          </a:p>
        </p:txBody>
      </p:sp>
    </p:spTree>
    <p:extLst>
      <p:ext uri="{BB962C8B-B14F-4D97-AF65-F5344CB8AC3E}">
        <p14:creationId xmlns:p14="http://schemas.microsoft.com/office/powerpoint/2010/main" val="1438190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8599DA-9B7F-48C5-A8DD-9322980C3040}"/>
              </a:ext>
            </a:extLst>
          </p:cNvPr>
          <p:cNvSpPr>
            <a:spLocks noGrp="1"/>
          </p:cNvSpPr>
          <p:nvPr>
            <p:ph type="title"/>
          </p:nvPr>
        </p:nvSpPr>
        <p:spPr/>
        <p:txBody>
          <a:bodyPr/>
          <a:lstStyle/>
          <a:p>
            <a:r>
              <a:rPr lang="tr-TR" dirty="0"/>
              <a:t>5.2. Ağızdan Ağza ve Ağızdan Buruna Suni Solunum</a:t>
            </a:r>
          </a:p>
        </p:txBody>
      </p:sp>
      <p:sp>
        <p:nvSpPr>
          <p:cNvPr id="3" name="İçerik Yer Tutucusu 2">
            <a:extLst>
              <a:ext uri="{FF2B5EF4-FFF2-40B4-BE49-F238E27FC236}">
                <a16:creationId xmlns:a16="http://schemas.microsoft.com/office/drawing/2014/main" id="{9F337DA3-F96D-4AB7-A993-5B581FC30175}"/>
              </a:ext>
            </a:extLst>
          </p:cNvPr>
          <p:cNvSpPr>
            <a:spLocks noGrp="1"/>
          </p:cNvSpPr>
          <p:nvPr>
            <p:ph idx="1"/>
          </p:nvPr>
        </p:nvSpPr>
        <p:spPr/>
        <p:txBody>
          <a:bodyPr>
            <a:normAutofit/>
          </a:bodyPr>
          <a:lstStyle/>
          <a:p>
            <a:pPr marL="0" indent="0">
              <a:buNone/>
            </a:pPr>
            <a:r>
              <a:rPr lang="tr-TR" dirty="0"/>
              <a:t>Suni solunum sırasında ara sıra kalp atışlarının da kontrolünde yarar vardır. Eğer kalp durursa derhal yaşam desteğine yani kalp masajı ile birlikte suni solunuma geçilmelidir.</a:t>
            </a:r>
          </a:p>
          <a:p>
            <a:pPr marL="0" indent="0">
              <a:buNone/>
            </a:pPr>
            <a:r>
              <a:rPr lang="tr-TR" dirty="0"/>
              <a:t>Eğer kalp atıyor, solunum eski haline dönmüş, fakat kazazedenin bilinci hâlâ kapalı ise kazazede şuursuz insan pozisyonuna getirilir.</a:t>
            </a:r>
          </a:p>
        </p:txBody>
      </p:sp>
    </p:spTree>
    <p:extLst>
      <p:ext uri="{BB962C8B-B14F-4D97-AF65-F5344CB8AC3E}">
        <p14:creationId xmlns:p14="http://schemas.microsoft.com/office/powerpoint/2010/main" val="21278816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BC081C-8458-4D26-AE59-FF091DFF09D2}"/>
              </a:ext>
            </a:extLst>
          </p:cNvPr>
          <p:cNvSpPr>
            <a:spLocks noGrp="1"/>
          </p:cNvSpPr>
          <p:nvPr>
            <p:ph type="title"/>
          </p:nvPr>
        </p:nvSpPr>
        <p:spPr/>
        <p:txBody>
          <a:bodyPr/>
          <a:lstStyle/>
          <a:p>
            <a:r>
              <a:rPr lang="tr-TR" dirty="0"/>
              <a:t>Ağız ile suni solunum sırasında yapılması gerekenler</a:t>
            </a:r>
          </a:p>
        </p:txBody>
      </p:sp>
      <p:sp>
        <p:nvSpPr>
          <p:cNvPr id="3" name="İçerik Yer Tutucusu 2">
            <a:extLst>
              <a:ext uri="{FF2B5EF4-FFF2-40B4-BE49-F238E27FC236}">
                <a16:creationId xmlns:a16="http://schemas.microsoft.com/office/drawing/2014/main" id="{C6F1B1D7-5F73-4CD2-841A-4B0C10A44CEC}"/>
              </a:ext>
            </a:extLst>
          </p:cNvPr>
          <p:cNvSpPr>
            <a:spLocks noGrp="1"/>
          </p:cNvSpPr>
          <p:nvPr>
            <p:ph idx="1"/>
          </p:nvPr>
        </p:nvSpPr>
        <p:spPr>
          <a:xfrm>
            <a:off x="2589212" y="2133600"/>
            <a:ext cx="8915400" cy="4238171"/>
          </a:xfrm>
        </p:spPr>
        <p:txBody>
          <a:bodyPr>
            <a:normAutofit/>
          </a:bodyPr>
          <a:lstStyle/>
          <a:p>
            <a:pPr>
              <a:buFont typeface="Wingdings" panose="05000000000000000000" pitchFamily="2" charset="2"/>
              <a:buChar char="Ø"/>
            </a:pPr>
            <a:r>
              <a:rPr lang="tr-TR" dirty="0"/>
              <a:t>Kazazedenin ağız çevresinde yara veya kimyasal bulaşığı yoksa bir eliniz ile kazazedenin burnunu kapatırken derin bir nefes alıp ağzınızı kazazedenin ağzına tamamen kapatacak şekilde yapıştırınız.</a:t>
            </a:r>
          </a:p>
          <a:p>
            <a:pPr>
              <a:buFont typeface="Wingdings" panose="05000000000000000000" pitchFamily="2" charset="2"/>
              <a:buChar char="Ø"/>
            </a:pPr>
            <a:r>
              <a:rPr lang="tr-TR" dirty="0"/>
              <a:t>Kazazedenin ağız çevresinde yara veya kimyasal bulaşığı varsa bir elinizle kazazedenin çenesini iterek ağzını kapatırken derin bir nefes alıp ağzınızı kazazedenin burnuna tamamen kapatacak şekilde yapıştırınız.</a:t>
            </a:r>
          </a:p>
          <a:p>
            <a:pPr marR="1490">
              <a:buFont typeface="Wingdings" panose="05000000000000000000" pitchFamily="2" charset="2"/>
              <a:buChar char="Ø"/>
            </a:pPr>
            <a:r>
              <a:rPr lang="tr-TR" dirty="0"/>
              <a:t>Akciğerlerin tamamen havasız kalmasını önlemek için dört çabuk ve dolgun nefes veriniz.</a:t>
            </a:r>
          </a:p>
          <a:p>
            <a:pPr>
              <a:buFont typeface="Wingdings" panose="05000000000000000000" pitchFamily="2" charset="2"/>
              <a:buChar char="Ø"/>
            </a:pPr>
            <a:r>
              <a:rPr lang="tr-TR" dirty="0"/>
              <a:t>Kazazedenin akciğerlerini havayla doldururken göğsünün şiştiğini kontrol ediniz.</a:t>
            </a:r>
          </a:p>
          <a:p>
            <a:pPr>
              <a:buFont typeface="Wingdings" panose="05000000000000000000" pitchFamily="2" charset="2"/>
              <a:buChar char="Ø"/>
            </a:pPr>
            <a:r>
              <a:rPr lang="tr-TR" dirty="0"/>
              <a:t>Kazazedenin göğsünde şişme olmuyorsa hava yolunu açıp tekrar soluk veriniz, </a:t>
            </a:r>
          </a:p>
        </p:txBody>
      </p:sp>
    </p:spTree>
    <p:extLst>
      <p:ext uri="{BB962C8B-B14F-4D97-AF65-F5344CB8AC3E}">
        <p14:creationId xmlns:p14="http://schemas.microsoft.com/office/powerpoint/2010/main" val="1848767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BC081C-8458-4D26-AE59-FF091DFF09D2}"/>
              </a:ext>
            </a:extLst>
          </p:cNvPr>
          <p:cNvSpPr>
            <a:spLocks noGrp="1"/>
          </p:cNvSpPr>
          <p:nvPr>
            <p:ph type="title"/>
          </p:nvPr>
        </p:nvSpPr>
        <p:spPr/>
        <p:txBody>
          <a:bodyPr/>
          <a:lstStyle/>
          <a:p>
            <a:r>
              <a:rPr lang="tr-TR" dirty="0"/>
              <a:t>Ağız ile suni solunum sırasında yapılması gerekenler</a:t>
            </a:r>
          </a:p>
        </p:txBody>
      </p:sp>
      <p:sp>
        <p:nvSpPr>
          <p:cNvPr id="3" name="İçerik Yer Tutucusu 2">
            <a:extLst>
              <a:ext uri="{FF2B5EF4-FFF2-40B4-BE49-F238E27FC236}">
                <a16:creationId xmlns:a16="http://schemas.microsoft.com/office/drawing/2014/main" id="{C6F1B1D7-5F73-4CD2-841A-4B0C10A44CEC}"/>
              </a:ext>
            </a:extLst>
          </p:cNvPr>
          <p:cNvSpPr>
            <a:spLocks noGrp="1"/>
          </p:cNvSpPr>
          <p:nvPr>
            <p:ph idx="1"/>
          </p:nvPr>
        </p:nvSpPr>
        <p:spPr/>
        <p:txBody>
          <a:bodyPr>
            <a:normAutofit/>
          </a:bodyPr>
          <a:lstStyle/>
          <a:p>
            <a:pPr>
              <a:lnSpc>
                <a:spcPct val="80000"/>
              </a:lnSpc>
              <a:buFont typeface="Wingdings" panose="05000000000000000000" pitchFamily="2" charset="2"/>
              <a:buChar char="Ø"/>
            </a:pPr>
            <a:r>
              <a:rPr lang="tr-TR" dirty="0"/>
              <a:t>Ağızdan suni solunum imkanı yok ve burundaki tıkanıklık açılamıyorsa ağızdan suni solunum uygulamasını bırakıp, </a:t>
            </a:r>
            <a:r>
              <a:rPr lang="tr-TR" dirty="0" err="1"/>
              <a:t>silvester</a:t>
            </a:r>
            <a:r>
              <a:rPr lang="tr-TR" dirty="0"/>
              <a:t> yöntemine geçiniz.</a:t>
            </a:r>
          </a:p>
          <a:p>
            <a:pPr>
              <a:lnSpc>
                <a:spcPct val="80000"/>
              </a:lnSpc>
              <a:buFont typeface="Wingdings" panose="05000000000000000000" pitchFamily="2" charset="2"/>
              <a:buChar char="Ø"/>
            </a:pPr>
            <a:r>
              <a:rPr lang="tr-TR" dirty="0"/>
              <a:t>Kazazedenin ciğerlerinin şiştiğini görünce, ağzınızı çekiniz ve onun pasif olarak soluk vermesine izin veriniz.</a:t>
            </a:r>
          </a:p>
          <a:p>
            <a:pPr>
              <a:lnSpc>
                <a:spcPct val="80000"/>
              </a:lnSpc>
              <a:buFont typeface="Wingdings" panose="05000000000000000000" pitchFamily="2" charset="2"/>
              <a:buChar char="Ø"/>
            </a:pPr>
            <a:r>
              <a:rPr lang="tr-TR" dirty="0"/>
              <a:t>Kazazedenin nefesini verdiğini, nefesin yüzünüze gelmesi ile kontrol ediniz.</a:t>
            </a:r>
          </a:p>
          <a:p>
            <a:pPr>
              <a:lnSpc>
                <a:spcPct val="80000"/>
              </a:lnSpc>
              <a:buFont typeface="Wingdings" panose="05000000000000000000" pitchFamily="2" charset="2"/>
              <a:buChar char="Ø"/>
            </a:pPr>
            <a:r>
              <a:rPr lang="tr-TR" dirty="0"/>
              <a:t>Suni solunumu dakikada </a:t>
            </a:r>
            <a:r>
              <a:rPr lang="tr-TR" dirty="0" err="1"/>
              <a:t>oniki</a:t>
            </a:r>
            <a:r>
              <a:rPr lang="tr-TR" dirty="0"/>
              <a:t> kere olacak şekilde devam ediniz.</a:t>
            </a:r>
          </a:p>
          <a:p>
            <a:pPr>
              <a:lnSpc>
                <a:spcPct val="80000"/>
              </a:lnSpc>
              <a:buFont typeface="Wingdings" panose="05000000000000000000" pitchFamily="2" charset="2"/>
              <a:buChar char="Ø"/>
            </a:pPr>
            <a:r>
              <a:rPr lang="tr-TR" dirty="0"/>
              <a:t>Kazazede kendi kendine solunuma başlayınca veya yetkili işlemi devir alıncaya kadar suni solunuma devam ediniz.</a:t>
            </a:r>
          </a:p>
          <a:p>
            <a:pPr marL="0" indent="0">
              <a:buNone/>
            </a:pPr>
            <a:endParaRPr lang="tr-TR" dirty="0"/>
          </a:p>
        </p:txBody>
      </p:sp>
    </p:spTree>
    <p:extLst>
      <p:ext uri="{BB962C8B-B14F-4D97-AF65-F5344CB8AC3E}">
        <p14:creationId xmlns:p14="http://schemas.microsoft.com/office/powerpoint/2010/main" val="28759873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698E7-0C35-49BA-8CDD-28A935E3CD08}"/>
              </a:ext>
            </a:extLst>
          </p:cNvPr>
          <p:cNvSpPr>
            <a:spLocks noGrp="1"/>
          </p:cNvSpPr>
          <p:nvPr>
            <p:ph type="title"/>
          </p:nvPr>
        </p:nvSpPr>
        <p:spPr/>
        <p:txBody>
          <a:bodyPr/>
          <a:lstStyle/>
          <a:p>
            <a:r>
              <a:rPr lang="tr-TR" dirty="0"/>
              <a:t>Ağız ile suni solunum sırasında dikkat edilmesi gerekenler</a:t>
            </a:r>
          </a:p>
        </p:txBody>
      </p:sp>
      <p:pic>
        <p:nvPicPr>
          <p:cNvPr id="5" name="İçerik Yer Tutucusu 4">
            <a:extLst>
              <a:ext uri="{FF2B5EF4-FFF2-40B4-BE49-F238E27FC236}">
                <a16:creationId xmlns:a16="http://schemas.microsoft.com/office/drawing/2014/main" id="{AEE48344-9D7B-4088-A217-4ABCBD5B0A61}"/>
              </a:ext>
            </a:extLst>
          </p:cNvPr>
          <p:cNvPicPr>
            <a:picLocks noGrp="1" noChangeAspect="1"/>
          </p:cNvPicPr>
          <p:nvPr>
            <p:ph idx="1"/>
          </p:nvPr>
        </p:nvPicPr>
        <p:blipFill>
          <a:blip r:embed="rId2"/>
          <a:stretch>
            <a:fillRect/>
          </a:stretch>
        </p:blipFill>
        <p:spPr>
          <a:xfrm>
            <a:off x="838200" y="1690688"/>
            <a:ext cx="5120324" cy="4351338"/>
          </a:xfrm>
        </p:spPr>
      </p:pic>
      <p:sp>
        <p:nvSpPr>
          <p:cNvPr id="7" name="Metin kutusu 6">
            <a:extLst>
              <a:ext uri="{FF2B5EF4-FFF2-40B4-BE49-F238E27FC236}">
                <a16:creationId xmlns:a16="http://schemas.microsoft.com/office/drawing/2014/main" id="{189E10F8-F28B-46BA-B44F-ECD6D36494F4}"/>
              </a:ext>
            </a:extLst>
          </p:cNvPr>
          <p:cNvSpPr txBox="1"/>
          <p:nvPr/>
        </p:nvSpPr>
        <p:spPr>
          <a:xfrm>
            <a:off x="6096000" y="3604747"/>
            <a:ext cx="6096000" cy="523220"/>
          </a:xfrm>
          <a:prstGeom prst="rect">
            <a:avLst/>
          </a:prstGeom>
          <a:noFill/>
        </p:spPr>
        <p:txBody>
          <a:bodyPr wrap="square">
            <a:spAutoFit/>
          </a:bodyPr>
          <a:lstStyle/>
          <a:p>
            <a:pPr algn="l"/>
            <a:r>
              <a:rPr lang="tr-TR" sz="2800" b="0" i="0" u="none" strike="noStrike" baseline="0" dirty="0">
                <a:solidFill>
                  <a:srgbClr val="000000"/>
                </a:solidFill>
                <a:latin typeface="Times New Roman" panose="02020603050405020304" pitchFamily="18" charset="0"/>
              </a:rPr>
              <a:t>Ağızdan ağza (Gerekirse mendil ört)</a:t>
            </a:r>
          </a:p>
        </p:txBody>
      </p:sp>
    </p:spTree>
    <p:extLst>
      <p:ext uri="{BB962C8B-B14F-4D97-AF65-F5344CB8AC3E}">
        <p14:creationId xmlns:p14="http://schemas.microsoft.com/office/powerpoint/2010/main" val="636100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698E7-0C35-49BA-8CDD-28A935E3CD08}"/>
              </a:ext>
            </a:extLst>
          </p:cNvPr>
          <p:cNvSpPr>
            <a:spLocks noGrp="1"/>
          </p:cNvSpPr>
          <p:nvPr>
            <p:ph type="title"/>
          </p:nvPr>
        </p:nvSpPr>
        <p:spPr/>
        <p:txBody>
          <a:bodyPr/>
          <a:lstStyle/>
          <a:p>
            <a:r>
              <a:rPr lang="tr-TR" dirty="0"/>
              <a:t>Ağız ile suni solunum sırasında dikkat edilmesi gerekenler</a:t>
            </a:r>
          </a:p>
        </p:txBody>
      </p:sp>
      <p:pic>
        <p:nvPicPr>
          <p:cNvPr id="8" name="İçerik Yer Tutucusu 7">
            <a:extLst>
              <a:ext uri="{FF2B5EF4-FFF2-40B4-BE49-F238E27FC236}">
                <a16:creationId xmlns:a16="http://schemas.microsoft.com/office/drawing/2014/main" id="{EF59B883-61E0-4A1E-BCE2-DDF3F20D8D3D}"/>
              </a:ext>
            </a:extLst>
          </p:cNvPr>
          <p:cNvPicPr>
            <a:picLocks noGrp="1" noChangeAspect="1"/>
          </p:cNvPicPr>
          <p:nvPr>
            <p:ph idx="1"/>
          </p:nvPr>
        </p:nvPicPr>
        <p:blipFill>
          <a:blip r:embed="rId2"/>
          <a:stretch>
            <a:fillRect/>
          </a:stretch>
        </p:blipFill>
        <p:spPr>
          <a:xfrm>
            <a:off x="1359756" y="2180642"/>
            <a:ext cx="3638095" cy="3371429"/>
          </a:xfrm>
        </p:spPr>
      </p:pic>
      <p:sp>
        <p:nvSpPr>
          <p:cNvPr id="7" name="Metin kutusu 6">
            <a:extLst>
              <a:ext uri="{FF2B5EF4-FFF2-40B4-BE49-F238E27FC236}">
                <a16:creationId xmlns:a16="http://schemas.microsoft.com/office/drawing/2014/main" id="{189E10F8-F28B-46BA-B44F-ECD6D36494F4}"/>
              </a:ext>
            </a:extLst>
          </p:cNvPr>
          <p:cNvSpPr txBox="1"/>
          <p:nvPr/>
        </p:nvSpPr>
        <p:spPr>
          <a:xfrm>
            <a:off x="6096000" y="3604747"/>
            <a:ext cx="6096000" cy="523220"/>
          </a:xfrm>
          <a:prstGeom prst="rect">
            <a:avLst/>
          </a:prstGeom>
          <a:noFill/>
        </p:spPr>
        <p:txBody>
          <a:bodyPr wrap="square">
            <a:spAutoFit/>
          </a:bodyPr>
          <a:lstStyle/>
          <a:p>
            <a:pPr algn="l"/>
            <a:r>
              <a:rPr lang="tr-TR" sz="2800" b="0" i="0" u="none" strike="noStrike" baseline="0" dirty="0">
                <a:solidFill>
                  <a:srgbClr val="000000"/>
                </a:solidFill>
                <a:latin typeface="Times New Roman" panose="02020603050405020304" pitchFamily="18" charset="0"/>
              </a:rPr>
              <a:t>Ağzın kapatılması</a:t>
            </a:r>
          </a:p>
        </p:txBody>
      </p:sp>
    </p:spTree>
    <p:extLst>
      <p:ext uri="{BB962C8B-B14F-4D97-AF65-F5344CB8AC3E}">
        <p14:creationId xmlns:p14="http://schemas.microsoft.com/office/powerpoint/2010/main" val="35962121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698E7-0C35-49BA-8CDD-28A935E3CD08}"/>
              </a:ext>
            </a:extLst>
          </p:cNvPr>
          <p:cNvSpPr>
            <a:spLocks noGrp="1"/>
          </p:cNvSpPr>
          <p:nvPr>
            <p:ph type="title"/>
          </p:nvPr>
        </p:nvSpPr>
        <p:spPr/>
        <p:txBody>
          <a:bodyPr/>
          <a:lstStyle/>
          <a:p>
            <a:r>
              <a:rPr lang="tr-TR" dirty="0"/>
              <a:t>Ağız ile suni solunum sırasında dikkat edilmesi gerekenler</a:t>
            </a:r>
          </a:p>
        </p:txBody>
      </p:sp>
      <p:pic>
        <p:nvPicPr>
          <p:cNvPr id="6" name="İçerik Yer Tutucusu 5">
            <a:extLst>
              <a:ext uri="{FF2B5EF4-FFF2-40B4-BE49-F238E27FC236}">
                <a16:creationId xmlns:a16="http://schemas.microsoft.com/office/drawing/2014/main" id="{B4E6655C-78FE-49D9-BFA9-638F76B2CEE6}"/>
              </a:ext>
            </a:extLst>
          </p:cNvPr>
          <p:cNvPicPr>
            <a:picLocks noGrp="1" noChangeAspect="1"/>
          </p:cNvPicPr>
          <p:nvPr>
            <p:ph idx="1"/>
          </p:nvPr>
        </p:nvPicPr>
        <p:blipFill>
          <a:blip r:embed="rId2"/>
          <a:stretch>
            <a:fillRect/>
          </a:stretch>
        </p:blipFill>
        <p:spPr>
          <a:xfrm>
            <a:off x="1061069" y="1690688"/>
            <a:ext cx="5034931" cy="4351338"/>
          </a:xfrm>
        </p:spPr>
      </p:pic>
      <p:sp>
        <p:nvSpPr>
          <p:cNvPr id="7" name="Metin kutusu 6">
            <a:extLst>
              <a:ext uri="{FF2B5EF4-FFF2-40B4-BE49-F238E27FC236}">
                <a16:creationId xmlns:a16="http://schemas.microsoft.com/office/drawing/2014/main" id="{189E10F8-F28B-46BA-B44F-ECD6D36494F4}"/>
              </a:ext>
            </a:extLst>
          </p:cNvPr>
          <p:cNvSpPr txBox="1"/>
          <p:nvPr/>
        </p:nvSpPr>
        <p:spPr>
          <a:xfrm>
            <a:off x="6096000" y="3604747"/>
            <a:ext cx="6096000" cy="523220"/>
          </a:xfrm>
          <a:prstGeom prst="rect">
            <a:avLst/>
          </a:prstGeom>
          <a:noFill/>
        </p:spPr>
        <p:txBody>
          <a:bodyPr wrap="square">
            <a:spAutoFit/>
          </a:bodyPr>
          <a:lstStyle/>
          <a:p>
            <a:pPr algn="l"/>
            <a:r>
              <a:rPr lang="tr-TR" sz="2800" b="0" i="0" u="none" strike="noStrike" baseline="0" dirty="0">
                <a:solidFill>
                  <a:srgbClr val="000000"/>
                </a:solidFill>
                <a:latin typeface="Times New Roman" panose="02020603050405020304" pitchFamily="18" charset="0"/>
              </a:rPr>
              <a:t>Ağızdan buruna(Gerekirse mendil ört)</a:t>
            </a:r>
          </a:p>
        </p:txBody>
      </p:sp>
    </p:spTree>
    <p:extLst>
      <p:ext uri="{BB962C8B-B14F-4D97-AF65-F5344CB8AC3E}">
        <p14:creationId xmlns:p14="http://schemas.microsoft.com/office/powerpoint/2010/main" val="125118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8AC827-847F-46A9-A47A-AEF66C3B35EA}"/>
              </a:ext>
            </a:extLst>
          </p:cNvPr>
          <p:cNvSpPr>
            <a:spLocks noGrp="1"/>
          </p:cNvSpPr>
          <p:nvPr>
            <p:ph type="title"/>
          </p:nvPr>
        </p:nvSpPr>
        <p:spPr/>
        <p:txBody>
          <a:bodyPr/>
          <a:lstStyle/>
          <a:p>
            <a:r>
              <a:rPr lang="tr-TR" dirty="0"/>
              <a:t>1.2. Kazazede Bulunduğunda Hareket Tarzı ve Ön Tedbirler</a:t>
            </a:r>
          </a:p>
        </p:txBody>
      </p:sp>
      <p:sp>
        <p:nvSpPr>
          <p:cNvPr id="3" name="İçerik Yer Tutucusu 2">
            <a:extLst>
              <a:ext uri="{FF2B5EF4-FFF2-40B4-BE49-F238E27FC236}">
                <a16:creationId xmlns:a16="http://schemas.microsoft.com/office/drawing/2014/main" id="{031D24A5-C335-4BD8-AB08-61D2E080AC64}"/>
              </a:ext>
            </a:extLst>
          </p:cNvPr>
          <p:cNvSpPr>
            <a:spLocks noGrp="1"/>
          </p:cNvSpPr>
          <p:nvPr>
            <p:ph idx="1"/>
          </p:nvPr>
        </p:nvSpPr>
        <p:spPr/>
        <p:txBody>
          <a:bodyPr>
            <a:normAutofit/>
          </a:bodyPr>
          <a:lstStyle/>
          <a:p>
            <a:pPr>
              <a:buFont typeface="Wingdings" panose="05000000000000000000" pitchFamily="2" charset="2"/>
              <a:buChar char="Ø"/>
            </a:pPr>
            <a:r>
              <a:rPr lang="tr-TR" dirty="0"/>
              <a:t>Aşağıdaki durumlar haricinde kazazede soyulmaz.</a:t>
            </a:r>
          </a:p>
          <a:p>
            <a:pPr lvl="1">
              <a:buFont typeface="Arial" panose="020B0604020202020204" pitchFamily="34" charset="0"/>
              <a:buChar char="•"/>
            </a:pPr>
            <a:r>
              <a:rPr lang="tr-TR" dirty="0"/>
              <a:t>Üzerine kimyasal döküldüyse,</a:t>
            </a:r>
          </a:p>
          <a:p>
            <a:pPr lvl="1">
              <a:buFont typeface="Arial" panose="020B0604020202020204" pitchFamily="34" charset="0"/>
              <a:buChar char="•"/>
            </a:pPr>
            <a:r>
              <a:rPr lang="tr-TR" dirty="0"/>
              <a:t>Yanma kazası olduysa,</a:t>
            </a:r>
          </a:p>
          <a:p>
            <a:pPr lvl="1">
              <a:buFont typeface="Arial" panose="020B0604020202020204" pitchFamily="34" charset="0"/>
              <a:buChar char="•"/>
            </a:pPr>
            <a:r>
              <a:rPr lang="tr-TR" dirty="0"/>
              <a:t>Solunumu veya kan dolaşımı sıkı kravat, kemer, ayakkabı veya giysiler tarafından engelleniyorsa,</a:t>
            </a:r>
          </a:p>
          <a:p>
            <a:pPr>
              <a:buFont typeface="Wingdings" panose="05000000000000000000" pitchFamily="2" charset="2"/>
              <a:buChar char="Ø"/>
            </a:pPr>
            <a:r>
              <a:rPr lang="tr-TR" dirty="0"/>
              <a:t>Kazazedenin vücuduna saplanan şeyler çıkartılmaz.</a:t>
            </a:r>
          </a:p>
          <a:p>
            <a:pPr>
              <a:buFont typeface="Wingdings" panose="05000000000000000000" pitchFamily="2" charset="2"/>
              <a:buChar char="Ø"/>
            </a:pPr>
            <a:r>
              <a:rPr lang="tr-TR" dirty="0"/>
              <a:t>Kazazedenin başının altına bir şey konulmaz.</a:t>
            </a:r>
          </a:p>
          <a:p>
            <a:pPr>
              <a:buFont typeface="Wingdings" panose="05000000000000000000" pitchFamily="2" charset="2"/>
              <a:buChar char="Ø"/>
            </a:pPr>
            <a:r>
              <a:rPr lang="tr-TR" dirty="0"/>
              <a:t>Kazazede kusturulmaya çalışılmaz. </a:t>
            </a:r>
          </a:p>
          <a:p>
            <a:pPr>
              <a:buFont typeface="Wingdings" panose="05000000000000000000" pitchFamily="2" charset="2"/>
              <a:buChar char="Ø"/>
            </a:pPr>
            <a:r>
              <a:rPr lang="tr-TR" dirty="0"/>
              <a:t>Kazazedeye bir şey içirilmez</a:t>
            </a:r>
          </a:p>
        </p:txBody>
      </p:sp>
    </p:spTree>
    <p:extLst>
      <p:ext uri="{BB962C8B-B14F-4D97-AF65-F5344CB8AC3E}">
        <p14:creationId xmlns:p14="http://schemas.microsoft.com/office/powerpoint/2010/main" val="17753542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1B8009-55F0-4E0C-9E89-BEE27E84A048}"/>
              </a:ext>
            </a:extLst>
          </p:cNvPr>
          <p:cNvSpPr>
            <a:spLocks noGrp="1"/>
          </p:cNvSpPr>
          <p:nvPr>
            <p:ph type="title"/>
          </p:nvPr>
        </p:nvSpPr>
        <p:spPr/>
        <p:txBody>
          <a:bodyPr/>
          <a:lstStyle/>
          <a:p>
            <a:r>
              <a:rPr lang="tr-TR" dirty="0"/>
              <a:t>Ağız ile suni solunum sırasında dikkat edilmesi gerekenler</a:t>
            </a:r>
          </a:p>
        </p:txBody>
      </p:sp>
      <p:pic>
        <p:nvPicPr>
          <p:cNvPr id="5" name="İçerik Yer Tutucusu 4">
            <a:extLst>
              <a:ext uri="{FF2B5EF4-FFF2-40B4-BE49-F238E27FC236}">
                <a16:creationId xmlns:a16="http://schemas.microsoft.com/office/drawing/2014/main" id="{C6D217E8-5950-4610-8BF7-05C3EABEB9BD}"/>
              </a:ext>
            </a:extLst>
          </p:cNvPr>
          <p:cNvPicPr>
            <a:picLocks noGrp="1" noChangeAspect="1"/>
          </p:cNvPicPr>
          <p:nvPr>
            <p:ph idx="1"/>
          </p:nvPr>
        </p:nvPicPr>
        <p:blipFill>
          <a:blip r:embed="rId2"/>
          <a:stretch>
            <a:fillRect/>
          </a:stretch>
        </p:blipFill>
        <p:spPr>
          <a:xfrm>
            <a:off x="1124571" y="2188113"/>
            <a:ext cx="4971429" cy="4304762"/>
          </a:xfrm>
        </p:spPr>
      </p:pic>
      <p:sp>
        <p:nvSpPr>
          <p:cNvPr id="6" name="Metin kutusu 5">
            <a:extLst>
              <a:ext uri="{FF2B5EF4-FFF2-40B4-BE49-F238E27FC236}">
                <a16:creationId xmlns:a16="http://schemas.microsoft.com/office/drawing/2014/main" id="{0186915B-7B5F-410A-96BD-2295A0CC3677}"/>
              </a:ext>
            </a:extLst>
          </p:cNvPr>
          <p:cNvSpPr txBox="1"/>
          <p:nvPr/>
        </p:nvSpPr>
        <p:spPr>
          <a:xfrm>
            <a:off x="6096000" y="3604747"/>
            <a:ext cx="6096000" cy="523220"/>
          </a:xfrm>
          <a:prstGeom prst="rect">
            <a:avLst/>
          </a:prstGeom>
          <a:noFill/>
        </p:spPr>
        <p:txBody>
          <a:bodyPr wrap="square">
            <a:spAutoFit/>
          </a:bodyPr>
          <a:lstStyle/>
          <a:p>
            <a:pPr algn="l"/>
            <a:r>
              <a:rPr lang="tr-TR" sz="2800" b="0" i="0" u="none" strike="noStrike" baseline="0" dirty="0">
                <a:solidFill>
                  <a:srgbClr val="000000"/>
                </a:solidFill>
                <a:latin typeface="Times New Roman" panose="02020603050405020304" pitchFamily="18" charset="0"/>
              </a:rPr>
              <a:t>Nefesin yüze geldiği kontrol edilir</a:t>
            </a:r>
          </a:p>
        </p:txBody>
      </p:sp>
    </p:spTree>
    <p:extLst>
      <p:ext uri="{BB962C8B-B14F-4D97-AF65-F5344CB8AC3E}">
        <p14:creationId xmlns:p14="http://schemas.microsoft.com/office/powerpoint/2010/main" val="3489946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B705A5-1C36-4310-86AA-818C8F198CCF}"/>
              </a:ext>
            </a:extLst>
          </p:cNvPr>
          <p:cNvSpPr>
            <a:spLocks noGrp="1"/>
          </p:cNvSpPr>
          <p:nvPr>
            <p:ph type="title"/>
          </p:nvPr>
        </p:nvSpPr>
        <p:spPr/>
        <p:txBody>
          <a:bodyPr/>
          <a:lstStyle/>
          <a:p>
            <a:r>
              <a:rPr lang="tr-TR" dirty="0"/>
              <a:t>6. SİLVESTER YÖNTEMİ İLE SUNİ SOLUNUM YAPMAK</a:t>
            </a:r>
          </a:p>
        </p:txBody>
      </p:sp>
      <p:sp>
        <p:nvSpPr>
          <p:cNvPr id="3" name="Metin Yer Tutucusu 2">
            <a:extLst>
              <a:ext uri="{FF2B5EF4-FFF2-40B4-BE49-F238E27FC236}">
                <a16:creationId xmlns:a16="http://schemas.microsoft.com/office/drawing/2014/main" id="{877F82BC-D794-4FD1-A2DD-F0D395100C31}"/>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1245650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316119-A4C8-4731-B374-5EE29AFD6564}"/>
              </a:ext>
            </a:extLst>
          </p:cNvPr>
          <p:cNvSpPr>
            <a:spLocks noGrp="1"/>
          </p:cNvSpPr>
          <p:nvPr>
            <p:ph type="title"/>
          </p:nvPr>
        </p:nvSpPr>
        <p:spPr/>
        <p:txBody>
          <a:bodyPr/>
          <a:lstStyle/>
          <a:p>
            <a:r>
              <a:rPr lang="tr-TR" dirty="0"/>
              <a:t>6.1. </a:t>
            </a:r>
            <a:r>
              <a:rPr lang="tr-TR" dirty="0" err="1"/>
              <a:t>Silvester</a:t>
            </a:r>
            <a:r>
              <a:rPr lang="tr-TR" dirty="0"/>
              <a:t> Yöntemi</a:t>
            </a:r>
          </a:p>
        </p:txBody>
      </p:sp>
      <p:sp>
        <p:nvSpPr>
          <p:cNvPr id="3" name="İçerik Yer Tutucusu 2">
            <a:extLst>
              <a:ext uri="{FF2B5EF4-FFF2-40B4-BE49-F238E27FC236}">
                <a16:creationId xmlns:a16="http://schemas.microsoft.com/office/drawing/2014/main" id="{D742FC81-F5D0-4117-BEF7-83AB8555A52B}"/>
              </a:ext>
            </a:extLst>
          </p:cNvPr>
          <p:cNvSpPr>
            <a:spLocks noGrp="1"/>
          </p:cNvSpPr>
          <p:nvPr>
            <p:ph idx="1"/>
          </p:nvPr>
        </p:nvSpPr>
        <p:spPr/>
        <p:txBody>
          <a:bodyPr/>
          <a:lstStyle/>
          <a:p>
            <a:pPr marL="0" indent="0">
              <a:buNone/>
            </a:pPr>
            <a:r>
              <a:rPr lang="tr-TR" dirty="0"/>
              <a:t>	</a:t>
            </a:r>
            <a:r>
              <a:rPr lang="tr-TR" dirty="0" err="1"/>
              <a:t>Silvester</a:t>
            </a:r>
            <a:r>
              <a:rPr lang="tr-TR" dirty="0"/>
              <a:t> yöntemi, kalbi atan fakat solunumu durmuş kazazedeye yaptırılan hareket ile pasif şekilde hava alıp vermesini sağlayan suni solunum yöntemidir. Sırtı yere gelecek şekilde sert zemine yatırılan kazazedenin omuzları yastık, ceket gibi bir şeyle yükseltilir.</a:t>
            </a:r>
          </a:p>
        </p:txBody>
      </p:sp>
      <p:pic>
        <p:nvPicPr>
          <p:cNvPr id="5" name="Resim 4">
            <a:extLst>
              <a:ext uri="{FF2B5EF4-FFF2-40B4-BE49-F238E27FC236}">
                <a16:creationId xmlns:a16="http://schemas.microsoft.com/office/drawing/2014/main" id="{ABB46CF6-9872-49D2-ABC3-0D43F3387811}"/>
              </a:ext>
            </a:extLst>
          </p:cNvPr>
          <p:cNvPicPr>
            <a:picLocks noChangeAspect="1"/>
          </p:cNvPicPr>
          <p:nvPr/>
        </p:nvPicPr>
        <p:blipFill>
          <a:blip r:embed="rId2"/>
          <a:stretch>
            <a:fillRect/>
          </a:stretch>
        </p:blipFill>
        <p:spPr>
          <a:xfrm>
            <a:off x="2506487" y="3429000"/>
            <a:ext cx="7179025" cy="2124131"/>
          </a:xfrm>
          <a:prstGeom prst="rect">
            <a:avLst/>
          </a:prstGeom>
        </p:spPr>
      </p:pic>
      <p:sp>
        <p:nvSpPr>
          <p:cNvPr id="9" name="Metin kutusu 8">
            <a:extLst>
              <a:ext uri="{FF2B5EF4-FFF2-40B4-BE49-F238E27FC236}">
                <a16:creationId xmlns:a16="http://schemas.microsoft.com/office/drawing/2014/main" id="{6D2EB3FA-5D24-4F07-BF0D-8694513FD461}"/>
              </a:ext>
            </a:extLst>
          </p:cNvPr>
          <p:cNvSpPr txBox="1"/>
          <p:nvPr/>
        </p:nvSpPr>
        <p:spPr>
          <a:xfrm>
            <a:off x="3537283" y="5720936"/>
            <a:ext cx="5117432" cy="369332"/>
          </a:xfrm>
          <a:prstGeom prst="rect">
            <a:avLst/>
          </a:prstGeom>
          <a:noFill/>
        </p:spPr>
        <p:txBody>
          <a:bodyPr wrap="square">
            <a:spAutoFit/>
          </a:bodyPr>
          <a:lstStyle/>
          <a:p>
            <a:r>
              <a:rPr lang="tr-TR" dirty="0" err="1"/>
              <a:t>Silvester</a:t>
            </a:r>
            <a:r>
              <a:rPr lang="tr-TR" dirty="0"/>
              <a:t> yönteminde, kazazedenin yatırılması</a:t>
            </a:r>
          </a:p>
        </p:txBody>
      </p:sp>
    </p:spTree>
    <p:extLst>
      <p:ext uri="{BB962C8B-B14F-4D97-AF65-F5344CB8AC3E}">
        <p14:creationId xmlns:p14="http://schemas.microsoft.com/office/powerpoint/2010/main" val="38623494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9019DC-30D5-4F5D-9682-91775ABA06B4}"/>
              </a:ext>
            </a:extLst>
          </p:cNvPr>
          <p:cNvSpPr>
            <a:spLocks noGrp="1"/>
          </p:cNvSpPr>
          <p:nvPr>
            <p:ph type="title"/>
          </p:nvPr>
        </p:nvSpPr>
        <p:spPr/>
        <p:txBody>
          <a:bodyPr/>
          <a:lstStyle/>
          <a:p>
            <a:r>
              <a:rPr lang="tr-TR" dirty="0"/>
              <a:t>6.1. </a:t>
            </a:r>
            <a:r>
              <a:rPr lang="tr-TR" dirty="0" err="1"/>
              <a:t>Silvester</a:t>
            </a:r>
            <a:r>
              <a:rPr lang="tr-TR" dirty="0"/>
              <a:t> Yöntemi</a:t>
            </a:r>
          </a:p>
        </p:txBody>
      </p:sp>
      <p:sp>
        <p:nvSpPr>
          <p:cNvPr id="3" name="İçerik Yer Tutucusu 2">
            <a:extLst>
              <a:ext uri="{FF2B5EF4-FFF2-40B4-BE49-F238E27FC236}">
                <a16:creationId xmlns:a16="http://schemas.microsoft.com/office/drawing/2014/main" id="{0ABC6793-72F0-46D9-85BD-559D88883386}"/>
              </a:ext>
            </a:extLst>
          </p:cNvPr>
          <p:cNvSpPr>
            <a:spLocks noGrp="1"/>
          </p:cNvSpPr>
          <p:nvPr>
            <p:ph idx="1"/>
          </p:nvPr>
        </p:nvSpPr>
        <p:spPr/>
        <p:txBody>
          <a:bodyPr/>
          <a:lstStyle/>
          <a:p>
            <a:pPr marL="0" indent="0">
              <a:buNone/>
            </a:pPr>
            <a:r>
              <a:rPr lang="tr-TR" dirty="0"/>
              <a:t>	Kazazedenin baş tarafına geçilir ve her iki el ile kazazedenin el bileklerinden tutulur. Bu vaziyette kazazedenin diyaframına baskı yapılarak pasif olarak hava vermesi ve kollarının geri çekilerek pasif şekilde hava alması sağlanır. Periyot ağızdan ağıza da olduğu gibi dakikada </a:t>
            </a:r>
            <a:r>
              <a:rPr lang="tr-TR" dirty="0" err="1"/>
              <a:t>oniki</a:t>
            </a:r>
            <a:r>
              <a:rPr lang="tr-TR" dirty="0"/>
              <a:t> kez olup kazazede kendi kendine soluk alıp vermeye başlayıncaya veya yetkili kişi işlemi devir alıncaya kadar devam edilir.</a:t>
            </a:r>
          </a:p>
        </p:txBody>
      </p:sp>
    </p:spTree>
    <p:extLst>
      <p:ext uri="{BB962C8B-B14F-4D97-AF65-F5344CB8AC3E}">
        <p14:creationId xmlns:p14="http://schemas.microsoft.com/office/powerpoint/2010/main" val="33214679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7D7006-8E42-43FB-B9DC-5FBB755B3390}"/>
              </a:ext>
            </a:extLst>
          </p:cNvPr>
          <p:cNvSpPr>
            <a:spLocks noGrp="1"/>
          </p:cNvSpPr>
          <p:nvPr>
            <p:ph type="title"/>
          </p:nvPr>
        </p:nvSpPr>
        <p:spPr/>
        <p:txBody>
          <a:bodyPr/>
          <a:lstStyle/>
          <a:p>
            <a:r>
              <a:rPr lang="tr-TR" dirty="0"/>
              <a:t>6.2. </a:t>
            </a:r>
            <a:r>
              <a:rPr lang="tr-TR" dirty="0" err="1"/>
              <a:t>Silvester</a:t>
            </a:r>
            <a:r>
              <a:rPr lang="tr-TR" dirty="0"/>
              <a:t> Yönteminin Tercihi</a:t>
            </a:r>
          </a:p>
        </p:txBody>
      </p:sp>
      <p:sp>
        <p:nvSpPr>
          <p:cNvPr id="3" name="İçerik Yer Tutucusu 2">
            <a:extLst>
              <a:ext uri="{FF2B5EF4-FFF2-40B4-BE49-F238E27FC236}">
                <a16:creationId xmlns:a16="http://schemas.microsoft.com/office/drawing/2014/main" id="{DB649127-51F8-47FE-9150-3597B772E92D}"/>
              </a:ext>
            </a:extLst>
          </p:cNvPr>
          <p:cNvSpPr>
            <a:spLocks noGrp="1"/>
          </p:cNvSpPr>
          <p:nvPr>
            <p:ph idx="1"/>
          </p:nvPr>
        </p:nvSpPr>
        <p:spPr/>
        <p:txBody>
          <a:bodyPr/>
          <a:lstStyle/>
          <a:p>
            <a:pPr marL="0" indent="0">
              <a:buNone/>
            </a:pPr>
            <a:r>
              <a:rPr lang="tr-TR" dirty="0"/>
              <a:t>	Bazı durumlarda ağızdan ağza veya ağızdan buruna suni solunum yapılamaz. Örneğin ağız ve burun çevresindeki bazı zehirli ve asit özelliği olan bulaşıklar, kurtarıcı için tehlike arz eder veya yüzdeki yaralanmalar ağızdan ağza veya ağızdan buruna suni solunum tekniklerinin kullanımını engelleyebilir. O zaman suni solunumda bir başka seçenek olarak, </a:t>
            </a:r>
            <a:r>
              <a:rPr lang="tr-TR" dirty="0" err="1"/>
              <a:t>Silvester</a:t>
            </a:r>
            <a:r>
              <a:rPr lang="tr-TR" dirty="0"/>
              <a:t> yöntemi uygulanmalıdır. Ancak bu yöntem daha önce anlatılan yöntemden daha az etkilidir ve sadece ağızla yapılan suni solunum yöntemlerinin kullanılamadığı durumlarda tercih edilmelidir.</a:t>
            </a:r>
          </a:p>
        </p:txBody>
      </p:sp>
    </p:spTree>
    <p:extLst>
      <p:ext uri="{BB962C8B-B14F-4D97-AF65-F5344CB8AC3E}">
        <p14:creationId xmlns:p14="http://schemas.microsoft.com/office/powerpoint/2010/main" val="7345167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336450-7A23-4521-A06C-2A97AA123FBE}"/>
              </a:ext>
            </a:extLst>
          </p:cNvPr>
          <p:cNvSpPr>
            <a:spLocks noGrp="1"/>
          </p:cNvSpPr>
          <p:nvPr>
            <p:ph type="title"/>
          </p:nvPr>
        </p:nvSpPr>
        <p:spPr/>
        <p:txBody>
          <a:bodyPr>
            <a:normAutofit/>
          </a:bodyPr>
          <a:lstStyle/>
          <a:p>
            <a:r>
              <a:rPr lang="tr-TR" dirty="0" err="1"/>
              <a:t>Silvester</a:t>
            </a:r>
            <a:r>
              <a:rPr lang="tr-TR" dirty="0"/>
              <a:t> yöntemi ile suni solunum sırasında yapılması gerekenler</a:t>
            </a:r>
          </a:p>
        </p:txBody>
      </p:sp>
      <p:sp>
        <p:nvSpPr>
          <p:cNvPr id="3" name="İçerik Yer Tutucusu 2">
            <a:extLst>
              <a:ext uri="{FF2B5EF4-FFF2-40B4-BE49-F238E27FC236}">
                <a16:creationId xmlns:a16="http://schemas.microsoft.com/office/drawing/2014/main" id="{A348A5A1-9461-48B8-80B2-2DA4DC240A57}"/>
              </a:ext>
            </a:extLst>
          </p:cNvPr>
          <p:cNvSpPr>
            <a:spLocks noGrp="1"/>
          </p:cNvSpPr>
          <p:nvPr>
            <p:ph idx="1"/>
          </p:nvPr>
        </p:nvSpPr>
        <p:spPr/>
        <p:txBody>
          <a:bodyPr>
            <a:normAutofit/>
          </a:bodyPr>
          <a:lstStyle/>
          <a:p>
            <a:pPr>
              <a:buFont typeface="Wingdings" panose="05000000000000000000" pitchFamily="2" charset="2"/>
              <a:buChar char="Ø"/>
            </a:pPr>
            <a:r>
              <a:rPr lang="tr-TR" dirty="0"/>
              <a:t>Kazazedeyi sert zemin üzerine sırt üstü yatırınız,</a:t>
            </a:r>
          </a:p>
          <a:p>
            <a:pPr>
              <a:buFont typeface="Wingdings" panose="05000000000000000000" pitchFamily="2" charset="2"/>
              <a:buChar char="Ø"/>
            </a:pPr>
            <a:r>
              <a:rPr lang="tr-TR" dirty="0"/>
              <a:t>Yastık veya katlanmış ceket veya başka bir malzemeyle omuzlarını yükseltiniz. </a:t>
            </a:r>
          </a:p>
          <a:p>
            <a:pPr>
              <a:buFont typeface="Wingdings" panose="05000000000000000000" pitchFamily="2" charset="2"/>
              <a:buChar char="Ø"/>
            </a:pPr>
            <a:r>
              <a:rPr lang="tr-TR" dirty="0"/>
              <a:t>Bacaklarınız ayrık olarak hastanın baş tarafına çömeliniz.</a:t>
            </a:r>
          </a:p>
          <a:p>
            <a:pPr>
              <a:buFont typeface="Wingdings" panose="05000000000000000000" pitchFamily="2" charset="2"/>
              <a:buChar char="Ø"/>
            </a:pPr>
            <a:r>
              <a:rPr lang="tr-TR" dirty="0"/>
              <a:t>Kazazedenin kol bileklerinden tutularak üst karın kısmında çaprazlayınız.</a:t>
            </a:r>
          </a:p>
          <a:p>
            <a:pPr>
              <a:buFont typeface="Wingdings" panose="05000000000000000000" pitchFamily="2" charset="2"/>
              <a:buChar char="Ø"/>
            </a:pPr>
            <a:r>
              <a:rPr lang="tr-TR" dirty="0"/>
              <a:t>Kazazedenin akciğerlerinden havanın çıkması için vücut ağırlığını ileri vererek kazazedenin diyaframına baskı yapınız.</a:t>
            </a:r>
          </a:p>
          <a:p>
            <a:pPr>
              <a:buFont typeface="Wingdings" panose="05000000000000000000" pitchFamily="2" charset="2"/>
              <a:buChar char="Ø"/>
            </a:pPr>
            <a:r>
              <a:rPr lang="tr-TR" dirty="0"/>
              <a:t>Kazazedenin akciğerlerindeki hava boşaldıktan sonra vücudunuzun ağırlığını geri alınız.</a:t>
            </a:r>
          </a:p>
          <a:p>
            <a:pPr>
              <a:buFont typeface="Wingdings" panose="05000000000000000000" pitchFamily="2" charset="2"/>
              <a:buChar char="Ø"/>
            </a:pPr>
            <a:endParaRPr lang="tr-TR" dirty="0"/>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23201754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336450-7A23-4521-A06C-2A97AA123FBE}"/>
              </a:ext>
            </a:extLst>
          </p:cNvPr>
          <p:cNvSpPr>
            <a:spLocks noGrp="1"/>
          </p:cNvSpPr>
          <p:nvPr>
            <p:ph type="title"/>
          </p:nvPr>
        </p:nvSpPr>
        <p:spPr/>
        <p:txBody>
          <a:bodyPr>
            <a:normAutofit/>
          </a:bodyPr>
          <a:lstStyle/>
          <a:p>
            <a:r>
              <a:rPr lang="tr-TR" dirty="0" err="1"/>
              <a:t>Silvester</a:t>
            </a:r>
            <a:r>
              <a:rPr lang="tr-TR" dirty="0"/>
              <a:t> yöntemi ile suni solunum sırasında yapılması gerekenler</a:t>
            </a:r>
          </a:p>
        </p:txBody>
      </p:sp>
      <p:sp>
        <p:nvSpPr>
          <p:cNvPr id="3" name="İçerik Yer Tutucusu 2">
            <a:extLst>
              <a:ext uri="{FF2B5EF4-FFF2-40B4-BE49-F238E27FC236}">
                <a16:creationId xmlns:a16="http://schemas.microsoft.com/office/drawing/2014/main" id="{A348A5A1-9461-48B8-80B2-2DA4DC240A57}"/>
              </a:ext>
            </a:extLst>
          </p:cNvPr>
          <p:cNvSpPr>
            <a:spLocks noGrp="1"/>
          </p:cNvSpPr>
          <p:nvPr>
            <p:ph idx="1"/>
          </p:nvPr>
        </p:nvSpPr>
        <p:spPr/>
        <p:txBody>
          <a:bodyPr>
            <a:normAutofit/>
          </a:bodyPr>
          <a:lstStyle/>
          <a:p>
            <a:pPr>
              <a:buFont typeface="Wingdings" panose="05000000000000000000" pitchFamily="2" charset="2"/>
              <a:buChar char="Ø"/>
            </a:pPr>
            <a:r>
              <a:rPr lang="tr-TR" dirty="0"/>
              <a:t>Kazazedenin akciğerlerine hava girişini sağlamak için kollarını olabildiğince geri çekerek bastırınız.</a:t>
            </a:r>
          </a:p>
          <a:p>
            <a:pPr>
              <a:buFont typeface="Wingdings" panose="05000000000000000000" pitchFamily="2" charset="2"/>
              <a:buChar char="Ø"/>
            </a:pPr>
            <a:r>
              <a:rPr lang="tr-TR" dirty="0"/>
              <a:t>Kazazedenin akciğerlerine hava giriş ve çıkışı için yapılan hareketleri dakikada 12 kere tekrarlayınız.</a:t>
            </a:r>
          </a:p>
          <a:p>
            <a:pPr>
              <a:buFont typeface="Wingdings" panose="05000000000000000000" pitchFamily="2" charset="2"/>
              <a:buChar char="Ø"/>
            </a:pPr>
            <a:r>
              <a:rPr lang="tr-TR" dirty="0"/>
              <a:t>Kazazede kendi kendine soluk almaya başlayıncaya veya yetkili kişi işlemi devir alıncaya kadar suni solunuma devam ediniz.</a:t>
            </a:r>
          </a:p>
        </p:txBody>
      </p:sp>
    </p:spTree>
    <p:extLst>
      <p:ext uri="{BB962C8B-B14F-4D97-AF65-F5344CB8AC3E}">
        <p14:creationId xmlns:p14="http://schemas.microsoft.com/office/powerpoint/2010/main" val="37161556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9D7D97-749A-4771-BCEA-C221DE67BF51}"/>
              </a:ext>
            </a:extLst>
          </p:cNvPr>
          <p:cNvSpPr>
            <a:spLocks noGrp="1"/>
          </p:cNvSpPr>
          <p:nvPr>
            <p:ph type="title"/>
          </p:nvPr>
        </p:nvSpPr>
        <p:spPr/>
        <p:txBody>
          <a:bodyPr/>
          <a:lstStyle/>
          <a:p>
            <a:r>
              <a:rPr lang="tr-TR" dirty="0" err="1"/>
              <a:t>Silvester</a:t>
            </a:r>
            <a:r>
              <a:rPr lang="tr-TR" dirty="0"/>
              <a:t> yöntemi ile suni solunum sırasında dikkat edilmesi gerekenler</a:t>
            </a:r>
          </a:p>
        </p:txBody>
      </p:sp>
      <p:pic>
        <p:nvPicPr>
          <p:cNvPr id="7" name="İçerik Yer Tutucusu 6">
            <a:extLst>
              <a:ext uri="{FF2B5EF4-FFF2-40B4-BE49-F238E27FC236}">
                <a16:creationId xmlns:a16="http://schemas.microsoft.com/office/drawing/2014/main" id="{126726C6-19F7-47FF-ADEB-1D3BB1D12962}"/>
              </a:ext>
            </a:extLst>
          </p:cNvPr>
          <p:cNvPicPr>
            <a:picLocks noGrp="1" noChangeAspect="1"/>
          </p:cNvPicPr>
          <p:nvPr>
            <p:ph idx="1"/>
          </p:nvPr>
        </p:nvPicPr>
        <p:blipFill>
          <a:blip r:embed="rId2"/>
          <a:stretch>
            <a:fillRect/>
          </a:stretch>
        </p:blipFill>
        <p:spPr>
          <a:xfrm>
            <a:off x="7518308" y="2063208"/>
            <a:ext cx="3986304" cy="3778250"/>
          </a:xfrm>
        </p:spPr>
      </p:pic>
      <p:pic>
        <p:nvPicPr>
          <p:cNvPr id="5" name="Resim 4">
            <a:extLst>
              <a:ext uri="{FF2B5EF4-FFF2-40B4-BE49-F238E27FC236}">
                <a16:creationId xmlns:a16="http://schemas.microsoft.com/office/drawing/2014/main" id="{3D1CE9DD-88FB-4CCA-9458-EB7702F3F239}"/>
              </a:ext>
            </a:extLst>
          </p:cNvPr>
          <p:cNvPicPr>
            <a:picLocks noChangeAspect="1"/>
          </p:cNvPicPr>
          <p:nvPr/>
        </p:nvPicPr>
        <p:blipFill>
          <a:blip r:embed="rId3"/>
          <a:stretch>
            <a:fillRect/>
          </a:stretch>
        </p:blipFill>
        <p:spPr>
          <a:xfrm>
            <a:off x="2316550" y="2203363"/>
            <a:ext cx="4714286" cy="3638095"/>
          </a:xfrm>
          <a:prstGeom prst="rect">
            <a:avLst/>
          </a:prstGeom>
        </p:spPr>
      </p:pic>
      <p:sp>
        <p:nvSpPr>
          <p:cNvPr id="11" name="Metin kutusu 10">
            <a:extLst>
              <a:ext uri="{FF2B5EF4-FFF2-40B4-BE49-F238E27FC236}">
                <a16:creationId xmlns:a16="http://schemas.microsoft.com/office/drawing/2014/main" id="{4BD6F05E-166B-4F2F-8125-174628FC4317}"/>
              </a:ext>
            </a:extLst>
          </p:cNvPr>
          <p:cNvSpPr txBox="1"/>
          <p:nvPr/>
        </p:nvSpPr>
        <p:spPr>
          <a:xfrm>
            <a:off x="2757715" y="5999666"/>
            <a:ext cx="6096000" cy="369332"/>
          </a:xfrm>
          <a:prstGeom prst="rect">
            <a:avLst/>
          </a:prstGeom>
          <a:noFill/>
        </p:spPr>
        <p:txBody>
          <a:bodyPr wrap="square">
            <a:spAutoFit/>
          </a:bodyPr>
          <a:lstStyle/>
          <a:p>
            <a:r>
              <a:rPr lang="tr-TR" dirty="0"/>
              <a:t>Akciğerlerden havanın boşalması</a:t>
            </a:r>
          </a:p>
        </p:txBody>
      </p:sp>
      <p:sp>
        <p:nvSpPr>
          <p:cNvPr id="13" name="Metin kutusu 12">
            <a:extLst>
              <a:ext uri="{FF2B5EF4-FFF2-40B4-BE49-F238E27FC236}">
                <a16:creationId xmlns:a16="http://schemas.microsoft.com/office/drawing/2014/main" id="{3261E633-CCBE-49EB-A926-F1B6A5170DEA}"/>
              </a:ext>
            </a:extLst>
          </p:cNvPr>
          <p:cNvSpPr txBox="1"/>
          <p:nvPr/>
        </p:nvSpPr>
        <p:spPr>
          <a:xfrm>
            <a:off x="7968343" y="5999666"/>
            <a:ext cx="6096000" cy="369332"/>
          </a:xfrm>
          <a:prstGeom prst="rect">
            <a:avLst/>
          </a:prstGeom>
          <a:noFill/>
        </p:spPr>
        <p:txBody>
          <a:bodyPr wrap="square">
            <a:spAutoFit/>
          </a:bodyPr>
          <a:lstStyle/>
          <a:p>
            <a:r>
              <a:rPr lang="tr-TR" dirty="0"/>
              <a:t>Akciğerlere hava dolması</a:t>
            </a:r>
          </a:p>
        </p:txBody>
      </p:sp>
    </p:spTree>
    <p:extLst>
      <p:ext uri="{BB962C8B-B14F-4D97-AF65-F5344CB8AC3E}">
        <p14:creationId xmlns:p14="http://schemas.microsoft.com/office/powerpoint/2010/main" val="21859636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EAB20C-88C9-471A-8C98-85818D256F46}"/>
              </a:ext>
            </a:extLst>
          </p:cNvPr>
          <p:cNvSpPr>
            <a:spLocks noGrp="1"/>
          </p:cNvSpPr>
          <p:nvPr>
            <p:ph type="title"/>
          </p:nvPr>
        </p:nvSpPr>
        <p:spPr/>
        <p:txBody>
          <a:bodyPr/>
          <a:lstStyle/>
          <a:p>
            <a:r>
              <a:rPr lang="tr-TR" dirty="0"/>
              <a:t>7. YAŞAM DESTEĞİ VERMEK</a:t>
            </a:r>
          </a:p>
        </p:txBody>
      </p:sp>
      <p:sp>
        <p:nvSpPr>
          <p:cNvPr id="3" name="Metin Yer Tutucusu 2">
            <a:extLst>
              <a:ext uri="{FF2B5EF4-FFF2-40B4-BE49-F238E27FC236}">
                <a16:creationId xmlns:a16="http://schemas.microsoft.com/office/drawing/2014/main" id="{35CB37F4-06FB-48E7-A2DC-211E3E194467}"/>
              </a:ext>
            </a:extLst>
          </p:cNvPr>
          <p:cNvSpPr>
            <a:spLocks noGrp="1"/>
          </p:cNvSpPr>
          <p:nvPr>
            <p:ph type="body" idx="1"/>
          </p:nvPr>
        </p:nvSpPr>
        <p:spPr/>
        <p:txBody>
          <a:bodyPr/>
          <a:lstStyle/>
          <a:p>
            <a:endParaRPr lang="tr-TR"/>
          </a:p>
        </p:txBody>
      </p:sp>
    </p:spTree>
    <p:extLst>
      <p:ext uri="{BB962C8B-B14F-4D97-AF65-F5344CB8AC3E}">
        <p14:creationId xmlns:p14="http://schemas.microsoft.com/office/powerpoint/2010/main" val="31653928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8E2129-4149-496E-A05E-ED1ACDFEC123}"/>
              </a:ext>
            </a:extLst>
          </p:cNvPr>
          <p:cNvSpPr>
            <a:spLocks noGrp="1"/>
          </p:cNvSpPr>
          <p:nvPr>
            <p:ph type="title"/>
          </p:nvPr>
        </p:nvSpPr>
        <p:spPr/>
        <p:txBody>
          <a:bodyPr/>
          <a:lstStyle/>
          <a:p>
            <a:r>
              <a:rPr lang="tr-TR" dirty="0"/>
              <a:t>7.1. Yaşam Desteği</a:t>
            </a:r>
          </a:p>
        </p:txBody>
      </p:sp>
      <p:sp>
        <p:nvSpPr>
          <p:cNvPr id="3" name="İçerik Yer Tutucusu 2">
            <a:extLst>
              <a:ext uri="{FF2B5EF4-FFF2-40B4-BE49-F238E27FC236}">
                <a16:creationId xmlns:a16="http://schemas.microsoft.com/office/drawing/2014/main" id="{E003753C-6BD9-48A1-9E73-0ACA5F68B1E7}"/>
              </a:ext>
            </a:extLst>
          </p:cNvPr>
          <p:cNvSpPr>
            <a:spLocks noGrp="1"/>
          </p:cNvSpPr>
          <p:nvPr>
            <p:ph idx="1"/>
          </p:nvPr>
        </p:nvSpPr>
        <p:spPr>
          <a:xfrm>
            <a:off x="2589212" y="2133599"/>
            <a:ext cx="8915400" cy="4296229"/>
          </a:xfrm>
        </p:spPr>
        <p:txBody>
          <a:bodyPr>
            <a:normAutofit fontScale="92500" lnSpcReduction="10000"/>
          </a:bodyPr>
          <a:lstStyle/>
          <a:p>
            <a:pPr marL="0" indent="0">
              <a:buNone/>
            </a:pPr>
            <a:r>
              <a:rPr lang="tr-TR" dirty="0"/>
              <a:t>	Yaşam desteği, hava yolunun açılması ve kalp masajı ile birlikte suni solunumun aynı anda yapılmasıdır. Kalp durmuşsa nefes alışı da durmuştur. Bu neden ile kalbin durduğuna hüküm verilir verilmez, derhal temel yaşam desteğine geçilmesi gerekir.</a:t>
            </a:r>
          </a:p>
          <a:p>
            <a:pPr marL="0" indent="0">
              <a:buNone/>
            </a:pPr>
            <a:r>
              <a:rPr lang="tr-TR" dirty="0"/>
              <a:t>	Bazı olaylar bize yol göstericidir. Duman ile boğucu ve zehirleyici gazlar, suda veya boynu sıkan herhangi bir unsur nedeni ile olan boğulmalar, doğrudan kalp ve solunuma bakılmasını gerektiren olaylardır. Sonuca göre hemen yaşam desteğine geçilir.</a:t>
            </a:r>
          </a:p>
          <a:p>
            <a:pPr marL="0" indent="0">
              <a:buNone/>
            </a:pPr>
            <a:r>
              <a:rPr lang="tr-TR" dirty="0"/>
              <a:t>	Kalp atışı durmuş, soluk alamayan bir kişiyi yaşama döndürmeye çalışırken kalp masajı suni solunumla beraber uygulanmalıdır. Kalp masajı için göğüs kemiğine uygulanan baskı suni havalandırma oluşturur, ancak kana oksijen gidişi açısından yetersiz kalır. Bu nedenle kalp masajının uygulandığı her durumda ayrıca suni solunuma da gerek duyulur.</a:t>
            </a:r>
          </a:p>
          <a:p>
            <a:pPr marL="0" indent="0">
              <a:buNone/>
            </a:pPr>
            <a:r>
              <a:rPr lang="tr-TR" dirty="0"/>
              <a:t>	Suni solunum hastanın akciğerlerine oksijenli hava getirecektir. Burada oksijen kana geçecek ve kalp masajı ile bu oksijenli kan vücuda dağılacaktır. Etkili kalp masajı ile suni solunum, kalp çalışmaya ve kazazede kendi kendine nefes almaya başlayıncaya kadar hücrelerin ihtiyacı olan oksijeni sağlayacaktır.</a:t>
            </a:r>
          </a:p>
        </p:txBody>
      </p:sp>
    </p:spTree>
    <p:extLst>
      <p:ext uri="{BB962C8B-B14F-4D97-AF65-F5344CB8AC3E}">
        <p14:creationId xmlns:p14="http://schemas.microsoft.com/office/powerpoint/2010/main" val="191594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A28B38-AB5C-40A9-83C1-753DEBC18ADC}"/>
              </a:ext>
            </a:extLst>
          </p:cNvPr>
          <p:cNvSpPr>
            <a:spLocks noGrp="1"/>
          </p:cNvSpPr>
          <p:nvPr>
            <p:ph type="title"/>
          </p:nvPr>
        </p:nvSpPr>
        <p:spPr/>
        <p:txBody>
          <a:bodyPr/>
          <a:lstStyle/>
          <a:p>
            <a:r>
              <a:rPr lang="tr-TR" dirty="0"/>
              <a:t>1.2. Kazazede Bulunduğunda Hareket Tarzı ve Ön Tedbirler</a:t>
            </a:r>
          </a:p>
        </p:txBody>
      </p:sp>
      <p:sp>
        <p:nvSpPr>
          <p:cNvPr id="3" name="İçerik Yer Tutucusu 2">
            <a:extLst>
              <a:ext uri="{FF2B5EF4-FFF2-40B4-BE49-F238E27FC236}">
                <a16:creationId xmlns:a16="http://schemas.microsoft.com/office/drawing/2014/main" id="{6EC6694A-D070-410C-809C-0E27F0B8DAED}"/>
              </a:ext>
            </a:extLst>
          </p:cNvPr>
          <p:cNvSpPr>
            <a:spLocks noGrp="1"/>
          </p:cNvSpPr>
          <p:nvPr>
            <p:ph idx="1"/>
          </p:nvPr>
        </p:nvSpPr>
        <p:spPr/>
        <p:txBody>
          <a:bodyPr/>
          <a:lstStyle/>
          <a:p>
            <a:pPr>
              <a:buFont typeface="Wingdings" panose="05000000000000000000" pitchFamily="2" charset="2"/>
              <a:buChar char="Ø"/>
            </a:pPr>
            <a:r>
              <a:rPr lang="tr-TR" dirty="0"/>
              <a:t>Taşıma sırasında olabilecek hasarlar ile kazazedenin kaza mahallinde bekletilmesi sırasında oluşabilecek hasarlar kıyaslanır.</a:t>
            </a:r>
          </a:p>
          <a:p>
            <a:pPr>
              <a:buFont typeface="Wingdings" panose="05000000000000000000" pitchFamily="2" charset="2"/>
              <a:buChar char="Ø"/>
            </a:pPr>
            <a:r>
              <a:rPr lang="tr-TR" dirty="0"/>
              <a:t>Kazazedenin bekletilmesi kararı alınırsa derhal durum teşhisine geçilir.</a:t>
            </a:r>
          </a:p>
          <a:p>
            <a:pPr>
              <a:buFont typeface="Wingdings" panose="05000000000000000000" pitchFamily="2" charset="2"/>
              <a:buChar char="Ø"/>
            </a:pPr>
            <a:r>
              <a:rPr lang="tr-TR" dirty="0"/>
              <a:t>Taşımanın gerekli olduğu kararına varılırsa kazazede önce güvenli bir yere taşınır sonra durum teşhisine geçilir.</a:t>
            </a:r>
          </a:p>
        </p:txBody>
      </p:sp>
    </p:spTree>
    <p:extLst>
      <p:ext uri="{BB962C8B-B14F-4D97-AF65-F5344CB8AC3E}">
        <p14:creationId xmlns:p14="http://schemas.microsoft.com/office/powerpoint/2010/main" val="16621740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8E2129-4149-496E-A05E-ED1ACDFEC123}"/>
              </a:ext>
            </a:extLst>
          </p:cNvPr>
          <p:cNvSpPr>
            <a:spLocks noGrp="1"/>
          </p:cNvSpPr>
          <p:nvPr>
            <p:ph type="title"/>
          </p:nvPr>
        </p:nvSpPr>
        <p:spPr/>
        <p:txBody>
          <a:bodyPr/>
          <a:lstStyle/>
          <a:p>
            <a:r>
              <a:rPr lang="tr-TR" dirty="0"/>
              <a:t>7.1. Yaşam Desteği</a:t>
            </a:r>
          </a:p>
        </p:txBody>
      </p:sp>
      <p:sp>
        <p:nvSpPr>
          <p:cNvPr id="3" name="İçerik Yer Tutucusu 2">
            <a:extLst>
              <a:ext uri="{FF2B5EF4-FFF2-40B4-BE49-F238E27FC236}">
                <a16:creationId xmlns:a16="http://schemas.microsoft.com/office/drawing/2014/main" id="{E003753C-6BD9-48A1-9E73-0ACA5F68B1E7}"/>
              </a:ext>
            </a:extLst>
          </p:cNvPr>
          <p:cNvSpPr>
            <a:spLocks noGrp="1"/>
          </p:cNvSpPr>
          <p:nvPr>
            <p:ph idx="1"/>
          </p:nvPr>
        </p:nvSpPr>
        <p:spPr/>
        <p:txBody>
          <a:bodyPr>
            <a:normAutofit/>
          </a:bodyPr>
          <a:lstStyle/>
          <a:p>
            <a:pPr marL="0" indent="0">
              <a:buNone/>
            </a:pPr>
            <a:r>
              <a:rPr lang="tr-TR" dirty="0"/>
              <a:t>	Ara verme süreleri eşit olmak kaydıyla, masaj düzenli, düzgün ve kesintisiz olmalıdır. Temel yaşam desteğine beş saniyeden fazla ara verilemez. Nakil sırasında bile bu aralıklar on beş saniyeyi aşamaz. Kalp durmadan önce solunum durursa, ciğerlerdeki oksijen yaşamı bir süre daha devam ettirebilir. Ancak önce kalp durmuşsa beyne oksijen gidişi hemen durur. Dolaşım eski haline dönmedikçe beyin oksijensiz kalır ve dört-altı dakika sonra kazazede ölmese bile beyinde büyük hasar görülür.</a:t>
            </a:r>
          </a:p>
          <a:p>
            <a:pPr marL="0" indent="0">
              <a:buNone/>
            </a:pPr>
            <a:r>
              <a:rPr lang="tr-TR" dirty="0"/>
              <a:t>	Kalp masajından önce yumruğun alt yumuşak tarafı ile kalp üzerine kuvvetli olarak bir iki kere vurulur. Bu darbe zaman zaman kalbi tekrar çalıştırır veya elektrik çarpmalarında olduğu gibi dakikada </a:t>
            </a:r>
            <a:r>
              <a:rPr lang="tr-TR" dirty="0" err="1"/>
              <a:t>üçyüze</a:t>
            </a:r>
            <a:r>
              <a:rPr lang="tr-TR" dirty="0"/>
              <a:t> çıkan titreşimi normale döndürebilir. Eğer bu darbeler yarar sağlamaz ise yaşam desteğine geçilir.</a:t>
            </a:r>
          </a:p>
        </p:txBody>
      </p:sp>
      <p:sp>
        <p:nvSpPr>
          <p:cNvPr id="7" name="Metin kutusu 6">
            <a:extLst>
              <a:ext uri="{FF2B5EF4-FFF2-40B4-BE49-F238E27FC236}">
                <a16:creationId xmlns:a16="http://schemas.microsoft.com/office/drawing/2014/main" id="{A8CDCDBD-8201-4C53-AC22-991127893345}"/>
              </a:ext>
            </a:extLst>
          </p:cNvPr>
          <p:cNvSpPr txBox="1"/>
          <p:nvPr/>
        </p:nvSpPr>
        <p:spPr>
          <a:xfrm>
            <a:off x="4136572" y="5588056"/>
            <a:ext cx="6096000" cy="646331"/>
          </a:xfrm>
          <a:prstGeom prst="rect">
            <a:avLst/>
          </a:prstGeom>
          <a:noFill/>
        </p:spPr>
        <p:txBody>
          <a:bodyPr wrap="square">
            <a:spAutoFit/>
          </a:bodyPr>
          <a:lstStyle/>
          <a:p>
            <a:pPr algn="ctr"/>
            <a:r>
              <a:rPr lang="tr-TR" u="sng" dirty="0">
                <a:solidFill>
                  <a:srgbClr val="FF0000"/>
                </a:solidFill>
              </a:rPr>
              <a:t>ATAN KALBE DURDU DİYEREK KALP MASAJI YAPMAK ATAN KALBİ DURDURUR. !!!</a:t>
            </a:r>
          </a:p>
        </p:txBody>
      </p:sp>
    </p:spTree>
    <p:extLst>
      <p:ext uri="{BB962C8B-B14F-4D97-AF65-F5344CB8AC3E}">
        <p14:creationId xmlns:p14="http://schemas.microsoft.com/office/powerpoint/2010/main" val="31745125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E0A39F-0ED1-41C4-868A-8CFC17617378}"/>
              </a:ext>
            </a:extLst>
          </p:cNvPr>
          <p:cNvSpPr>
            <a:spLocks noGrp="1"/>
          </p:cNvSpPr>
          <p:nvPr>
            <p:ph type="title"/>
          </p:nvPr>
        </p:nvSpPr>
        <p:spPr/>
        <p:txBody>
          <a:bodyPr/>
          <a:lstStyle/>
          <a:p>
            <a:r>
              <a:rPr lang="tr-TR" dirty="0"/>
              <a:t>7.2. Tek Kişi ile Yaşam Desteği Vermek</a:t>
            </a:r>
          </a:p>
        </p:txBody>
      </p:sp>
      <p:sp>
        <p:nvSpPr>
          <p:cNvPr id="3" name="İçerik Yer Tutucusu 2">
            <a:extLst>
              <a:ext uri="{FF2B5EF4-FFF2-40B4-BE49-F238E27FC236}">
                <a16:creationId xmlns:a16="http://schemas.microsoft.com/office/drawing/2014/main" id="{B5EDAF54-5C7E-4CFE-9C8A-3489FF61A25B}"/>
              </a:ext>
            </a:extLst>
          </p:cNvPr>
          <p:cNvSpPr>
            <a:spLocks noGrp="1"/>
          </p:cNvSpPr>
          <p:nvPr>
            <p:ph idx="1"/>
          </p:nvPr>
        </p:nvSpPr>
        <p:spPr/>
        <p:txBody>
          <a:bodyPr/>
          <a:lstStyle/>
          <a:p>
            <a:pPr marL="0" indent="0">
              <a:buNone/>
            </a:pPr>
            <a:r>
              <a:rPr lang="tr-TR" dirty="0"/>
              <a:t>	Kalbi ve solunumu durmuş kazazedeyi bulduğumuzda yalnızsak veya eğitim almış başka bir kişi yoksa kazazedeye tek başımıza müdahale etmek zorundayız. Kazazedeyi derhal sert ve düz bir zemine sırtı yere gelecek şekilde yatırmalı, hava yolunu açmalı ve kalp masajı ile birlikte suni solunuma geçmeliyiz.</a:t>
            </a:r>
          </a:p>
          <a:p>
            <a:pPr marL="0" indent="0">
              <a:buNone/>
            </a:pPr>
            <a:r>
              <a:rPr lang="tr-TR" dirty="0"/>
              <a:t>	Kalp masajında baskı, kazazedenin göğüs kemiğinin alt ucundan dört-beş cm kadar (yetişkinlerde) yukarısına yapılır.</a:t>
            </a:r>
          </a:p>
        </p:txBody>
      </p:sp>
    </p:spTree>
    <p:extLst>
      <p:ext uri="{BB962C8B-B14F-4D97-AF65-F5344CB8AC3E}">
        <p14:creationId xmlns:p14="http://schemas.microsoft.com/office/powerpoint/2010/main" val="1716524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E0A39F-0ED1-41C4-868A-8CFC17617378}"/>
              </a:ext>
            </a:extLst>
          </p:cNvPr>
          <p:cNvSpPr>
            <a:spLocks noGrp="1"/>
          </p:cNvSpPr>
          <p:nvPr>
            <p:ph type="title"/>
          </p:nvPr>
        </p:nvSpPr>
        <p:spPr/>
        <p:txBody>
          <a:bodyPr/>
          <a:lstStyle/>
          <a:p>
            <a:r>
              <a:rPr lang="tr-TR" dirty="0"/>
              <a:t>7.2. Tek Kişi ile Yaşam Desteği Vermek</a:t>
            </a:r>
          </a:p>
        </p:txBody>
      </p:sp>
      <p:sp>
        <p:nvSpPr>
          <p:cNvPr id="3" name="İçerik Yer Tutucusu 2">
            <a:extLst>
              <a:ext uri="{FF2B5EF4-FFF2-40B4-BE49-F238E27FC236}">
                <a16:creationId xmlns:a16="http://schemas.microsoft.com/office/drawing/2014/main" id="{B5EDAF54-5C7E-4CFE-9C8A-3489FF61A25B}"/>
              </a:ext>
            </a:extLst>
          </p:cNvPr>
          <p:cNvSpPr>
            <a:spLocks noGrp="1"/>
          </p:cNvSpPr>
          <p:nvPr>
            <p:ph idx="1"/>
          </p:nvPr>
        </p:nvSpPr>
        <p:spPr>
          <a:xfrm>
            <a:off x="2589212" y="1611090"/>
            <a:ext cx="8915400" cy="3777622"/>
          </a:xfrm>
        </p:spPr>
        <p:txBody>
          <a:bodyPr/>
          <a:lstStyle/>
          <a:p>
            <a:pPr marL="0" indent="0">
              <a:buNone/>
            </a:pPr>
            <a:r>
              <a:rPr lang="tr-TR" dirty="0"/>
              <a:t>	Kalp masajı, kurtarıcının elleri birbirinin üzerinde ve kolları dik olarak, kalp masaj noktasına periyodik baskı yapması şekli ile olur. Baskının periyodu saniyede bir keredir. Tek kişi ile yapılan bu masaj sırasında on beş kalp baskısının arkasından, iki çabuk suni solunum yaptırılarak yaşam desteği verilir.</a:t>
            </a:r>
          </a:p>
        </p:txBody>
      </p:sp>
      <p:pic>
        <p:nvPicPr>
          <p:cNvPr id="5" name="Resim 4">
            <a:extLst>
              <a:ext uri="{FF2B5EF4-FFF2-40B4-BE49-F238E27FC236}">
                <a16:creationId xmlns:a16="http://schemas.microsoft.com/office/drawing/2014/main" id="{369F2375-19AD-4E96-8A1F-033C2520C09A}"/>
              </a:ext>
            </a:extLst>
          </p:cNvPr>
          <p:cNvPicPr>
            <a:picLocks noChangeAspect="1"/>
          </p:cNvPicPr>
          <p:nvPr/>
        </p:nvPicPr>
        <p:blipFill>
          <a:blip r:embed="rId2"/>
          <a:stretch>
            <a:fillRect/>
          </a:stretch>
        </p:blipFill>
        <p:spPr>
          <a:xfrm>
            <a:off x="5039963" y="2854612"/>
            <a:ext cx="3291238" cy="3552636"/>
          </a:xfrm>
          <a:prstGeom prst="rect">
            <a:avLst/>
          </a:prstGeom>
        </p:spPr>
      </p:pic>
      <p:sp>
        <p:nvSpPr>
          <p:cNvPr id="9" name="Metin kutusu 8">
            <a:extLst>
              <a:ext uri="{FF2B5EF4-FFF2-40B4-BE49-F238E27FC236}">
                <a16:creationId xmlns:a16="http://schemas.microsoft.com/office/drawing/2014/main" id="{AC9F1876-759C-4697-A725-22DEC546369F}"/>
              </a:ext>
            </a:extLst>
          </p:cNvPr>
          <p:cNvSpPr txBox="1"/>
          <p:nvPr/>
        </p:nvSpPr>
        <p:spPr>
          <a:xfrm>
            <a:off x="1866552" y="3499901"/>
            <a:ext cx="6096000" cy="369332"/>
          </a:xfrm>
          <a:prstGeom prst="rect">
            <a:avLst/>
          </a:prstGeom>
          <a:noFill/>
        </p:spPr>
        <p:txBody>
          <a:bodyPr wrap="square">
            <a:spAutoFit/>
          </a:bodyPr>
          <a:lstStyle/>
          <a:p>
            <a:r>
              <a:rPr lang="tr-TR" dirty="0"/>
              <a:t>Kalp masajında baskı noktası</a:t>
            </a:r>
          </a:p>
        </p:txBody>
      </p:sp>
    </p:spTree>
    <p:extLst>
      <p:ext uri="{BB962C8B-B14F-4D97-AF65-F5344CB8AC3E}">
        <p14:creationId xmlns:p14="http://schemas.microsoft.com/office/powerpoint/2010/main" val="15416999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944FB7-04DE-4EA6-8E1E-13F50A2CB213}"/>
              </a:ext>
            </a:extLst>
          </p:cNvPr>
          <p:cNvSpPr>
            <a:spLocks noGrp="1"/>
          </p:cNvSpPr>
          <p:nvPr>
            <p:ph type="title"/>
          </p:nvPr>
        </p:nvSpPr>
        <p:spPr/>
        <p:txBody>
          <a:bodyPr/>
          <a:lstStyle/>
          <a:p>
            <a:r>
              <a:rPr lang="tr-TR" dirty="0"/>
              <a:t>7.3. Yardımcılı Yaşam Desteği</a:t>
            </a:r>
          </a:p>
        </p:txBody>
      </p:sp>
      <p:sp>
        <p:nvSpPr>
          <p:cNvPr id="3" name="İçerik Yer Tutucusu 2">
            <a:extLst>
              <a:ext uri="{FF2B5EF4-FFF2-40B4-BE49-F238E27FC236}">
                <a16:creationId xmlns:a16="http://schemas.microsoft.com/office/drawing/2014/main" id="{D3035751-868C-42F3-B71D-17C1D32CB1E1}"/>
              </a:ext>
            </a:extLst>
          </p:cNvPr>
          <p:cNvSpPr>
            <a:spLocks noGrp="1"/>
          </p:cNvSpPr>
          <p:nvPr>
            <p:ph idx="1"/>
          </p:nvPr>
        </p:nvSpPr>
        <p:spPr>
          <a:xfrm>
            <a:off x="2380344" y="2133600"/>
            <a:ext cx="5007427" cy="4100290"/>
          </a:xfrm>
        </p:spPr>
        <p:txBody>
          <a:bodyPr>
            <a:normAutofit/>
          </a:bodyPr>
          <a:lstStyle/>
          <a:p>
            <a:pPr marL="0" indent="0">
              <a:buNone/>
            </a:pPr>
            <a:r>
              <a:rPr lang="tr-TR" dirty="0"/>
              <a:t>	Kalbi ve solunumu durmuş kazazedeyi bulduğumuzda yanımızda eğitimli bir başka kişi varsa, yaşam desteği iki kişi ile verilmelidir. Veya biz tek olarak yaşam desteği yapan birisine yardımcı olmalıyız. Masajın yardımcı ile birlikte uygulanması her zaman tercih edilir. Çünkü bu şekilde suni dolaşım, suni solunumla birleştirilebilir ve daha etkin hale getirilebilir.</a:t>
            </a:r>
          </a:p>
          <a:p>
            <a:pPr marL="0" indent="0">
              <a:buNone/>
            </a:pPr>
            <a:r>
              <a:rPr lang="tr-TR" dirty="0"/>
              <a:t>	İki kişi ile verilen yaşam desteğinde bir kişi yalnız kalp masajını yaparken, diğeri suni solunum yapar. Bunun periyodu ise beş kalp masajına bir solunum şeklinde olur.</a:t>
            </a:r>
          </a:p>
        </p:txBody>
      </p:sp>
      <p:pic>
        <p:nvPicPr>
          <p:cNvPr id="5" name="Resim 4">
            <a:extLst>
              <a:ext uri="{FF2B5EF4-FFF2-40B4-BE49-F238E27FC236}">
                <a16:creationId xmlns:a16="http://schemas.microsoft.com/office/drawing/2014/main" id="{33743F1D-A7C0-46DD-BFB9-5C4FBB42EAEC}"/>
              </a:ext>
            </a:extLst>
          </p:cNvPr>
          <p:cNvPicPr>
            <a:picLocks noChangeAspect="1"/>
          </p:cNvPicPr>
          <p:nvPr/>
        </p:nvPicPr>
        <p:blipFill>
          <a:blip r:embed="rId2"/>
          <a:stretch>
            <a:fillRect/>
          </a:stretch>
        </p:blipFill>
        <p:spPr>
          <a:xfrm>
            <a:off x="7630180" y="1483991"/>
            <a:ext cx="3937790" cy="3890018"/>
          </a:xfrm>
          <a:prstGeom prst="rect">
            <a:avLst/>
          </a:prstGeom>
        </p:spPr>
      </p:pic>
      <p:sp>
        <p:nvSpPr>
          <p:cNvPr id="9" name="Metin kutusu 8">
            <a:extLst>
              <a:ext uri="{FF2B5EF4-FFF2-40B4-BE49-F238E27FC236}">
                <a16:creationId xmlns:a16="http://schemas.microsoft.com/office/drawing/2014/main" id="{97CF9D5A-7FD1-45F6-BE3A-3E67784B69BA}"/>
              </a:ext>
            </a:extLst>
          </p:cNvPr>
          <p:cNvSpPr txBox="1"/>
          <p:nvPr/>
        </p:nvSpPr>
        <p:spPr>
          <a:xfrm>
            <a:off x="7520566" y="5374009"/>
            <a:ext cx="4582180" cy="369332"/>
          </a:xfrm>
          <a:prstGeom prst="rect">
            <a:avLst/>
          </a:prstGeom>
          <a:noFill/>
        </p:spPr>
        <p:txBody>
          <a:bodyPr wrap="square">
            <a:spAutoFit/>
          </a:bodyPr>
          <a:lstStyle/>
          <a:p>
            <a:r>
              <a:rPr lang="tr-TR" dirty="0"/>
              <a:t>Çift kişi ile kalp masajı ve suni solunum </a:t>
            </a:r>
          </a:p>
        </p:txBody>
      </p:sp>
    </p:spTree>
    <p:extLst>
      <p:ext uri="{BB962C8B-B14F-4D97-AF65-F5344CB8AC3E}">
        <p14:creationId xmlns:p14="http://schemas.microsoft.com/office/powerpoint/2010/main" val="27080017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11BAFF-5155-4767-A936-48970708C239}"/>
              </a:ext>
            </a:extLst>
          </p:cNvPr>
          <p:cNvSpPr>
            <a:spLocks noGrp="1"/>
          </p:cNvSpPr>
          <p:nvPr>
            <p:ph type="title"/>
          </p:nvPr>
        </p:nvSpPr>
        <p:spPr/>
        <p:txBody>
          <a:bodyPr/>
          <a:lstStyle/>
          <a:p>
            <a:r>
              <a:rPr lang="tr-TR" dirty="0"/>
              <a:t>7.4. Yaşam Desteğinde Süre</a:t>
            </a:r>
          </a:p>
        </p:txBody>
      </p:sp>
      <p:sp>
        <p:nvSpPr>
          <p:cNvPr id="3" name="İçerik Yer Tutucusu 2">
            <a:extLst>
              <a:ext uri="{FF2B5EF4-FFF2-40B4-BE49-F238E27FC236}">
                <a16:creationId xmlns:a16="http://schemas.microsoft.com/office/drawing/2014/main" id="{D1E7FF06-E9FE-4F05-B8E7-6826F74A2538}"/>
              </a:ext>
            </a:extLst>
          </p:cNvPr>
          <p:cNvSpPr>
            <a:spLocks noGrp="1"/>
          </p:cNvSpPr>
          <p:nvPr>
            <p:ph idx="1"/>
          </p:nvPr>
        </p:nvSpPr>
        <p:spPr>
          <a:xfrm>
            <a:off x="2589212" y="2133599"/>
            <a:ext cx="8915400" cy="4100291"/>
          </a:xfrm>
        </p:spPr>
        <p:txBody>
          <a:bodyPr>
            <a:normAutofit/>
          </a:bodyPr>
          <a:lstStyle/>
          <a:p>
            <a:pPr marL="0" indent="0">
              <a:buNone/>
            </a:pPr>
            <a:r>
              <a:rPr lang="tr-TR" dirty="0"/>
              <a:t>	Yaşam desteği süresince bir yandan da kazazede izlenir ve canlanma belirtileri görülmeye çalışılır. Canlanma belirtileri;</a:t>
            </a:r>
          </a:p>
          <a:p>
            <a:pPr>
              <a:buFont typeface="Wingdings" panose="05000000000000000000" pitchFamily="2" charset="2"/>
              <a:buChar char="Ø"/>
            </a:pPr>
            <a:r>
              <a:rPr lang="tr-TR" dirty="0"/>
              <a:t>Göz bebeklerinin küçülmesi, </a:t>
            </a:r>
          </a:p>
          <a:p>
            <a:pPr>
              <a:buFont typeface="Wingdings" panose="05000000000000000000" pitchFamily="2" charset="2"/>
              <a:buChar char="Ø"/>
            </a:pPr>
            <a:r>
              <a:rPr lang="tr-TR" dirty="0"/>
              <a:t>Yüze kan gelmesi ve</a:t>
            </a:r>
          </a:p>
          <a:p>
            <a:pPr>
              <a:buFont typeface="Wingdings" panose="05000000000000000000" pitchFamily="2" charset="2"/>
              <a:buChar char="Ø"/>
            </a:pPr>
            <a:r>
              <a:rPr lang="tr-TR" dirty="0"/>
              <a:t>Dudakların hareketlenmesidir.</a:t>
            </a:r>
          </a:p>
          <a:p>
            <a:pPr marL="0" indent="0">
              <a:buNone/>
            </a:pPr>
            <a:r>
              <a:rPr lang="tr-TR" dirty="0"/>
              <a:t>	Bu belirtiler tek başına kazazedenin hayata döndüğünün göstergesi değildir. Ölümün geri dönülemez şekilde gerçekleşmediği hallerde, doğru olarak yapılan kalp masajı ve suni solunum, kazazedede bu belirtileri verecektir. Bu belirtiler görüldüğü sürece yaşam desteğine devam edilir. Ancak bu belirtiler yarım saat süren yaşam desteğine rağmen görülemezse ve ölüm belirtileri şüphe götürmez derecede ortaya çıkarsa ölüme hüküm verilerek yaşam desteğine son verilir.</a:t>
            </a:r>
          </a:p>
        </p:txBody>
      </p:sp>
    </p:spTree>
    <p:extLst>
      <p:ext uri="{BB962C8B-B14F-4D97-AF65-F5344CB8AC3E}">
        <p14:creationId xmlns:p14="http://schemas.microsoft.com/office/powerpoint/2010/main" val="49707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340154-6248-4EB9-9819-F1D55A86B109}"/>
              </a:ext>
            </a:extLst>
          </p:cNvPr>
          <p:cNvSpPr>
            <a:spLocks noGrp="1"/>
          </p:cNvSpPr>
          <p:nvPr>
            <p:ph type="title"/>
          </p:nvPr>
        </p:nvSpPr>
        <p:spPr/>
        <p:txBody>
          <a:bodyPr/>
          <a:lstStyle/>
          <a:p>
            <a:r>
              <a:rPr lang="tr-TR" dirty="0"/>
              <a:t>7.4. Yaşam Desteğinde Süre</a:t>
            </a:r>
          </a:p>
        </p:txBody>
      </p:sp>
      <p:sp>
        <p:nvSpPr>
          <p:cNvPr id="3" name="İçerik Yer Tutucusu 2">
            <a:extLst>
              <a:ext uri="{FF2B5EF4-FFF2-40B4-BE49-F238E27FC236}">
                <a16:creationId xmlns:a16="http://schemas.microsoft.com/office/drawing/2014/main" id="{AFB5A57A-BD9B-478C-BD19-06D6D13FC8B3}"/>
              </a:ext>
            </a:extLst>
          </p:cNvPr>
          <p:cNvSpPr>
            <a:spLocks noGrp="1"/>
          </p:cNvSpPr>
          <p:nvPr>
            <p:ph idx="1"/>
          </p:nvPr>
        </p:nvSpPr>
        <p:spPr/>
        <p:txBody>
          <a:bodyPr/>
          <a:lstStyle/>
          <a:p>
            <a:pPr marL="0" indent="0">
              <a:buNone/>
            </a:pPr>
            <a:r>
              <a:rPr lang="tr-TR" dirty="0"/>
              <a:t>	Yaşam desteği sırasında zaman zaman kalp atışı şah damarından kontrol edilir. Bu kontrol, suni solunumun arkasından, kalp masajına 2-3 saniye ara verilerek yapılır. Nabzın atmaya başladığı görülünce kalp masajına son verilir fakat kazazede kendiliğinden nefes alıncaya kadar suni solunuma devam edilir. Kendi kendine solunumun başladığı, akciğerlerdeki havanın boşaltılmasından sonra suni solunumun periyot dışı 1-2 saniye geciktirilmesi sırasında göğüsün kendiliğinde şişmeye başlaması ile anlaşılabilir. Kendiliğinden solunum başlayınca da suni solunuma son verilir.</a:t>
            </a:r>
          </a:p>
        </p:txBody>
      </p:sp>
    </p:spTree>
    <p:extLst>
      <p:ext uri="{BB962C8B-B14F-4D97-AF65-F5344CB8AC3E}">
        <p14:creationId xmlns:p14="http://schemas.microsoft.com/office/powerpoint/2010/main" val="25511633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A865B2-6FD9-427E-AA7D-94EE86E344D6}"/>
              </a:ext>
            </a:extLst>
          </p:cNvPr>
          <p:cNvSpPr>
            <a:spLocks noGrp="1"/>
          </p:cNvSpPr>
          <p:nvPr>
            <p:ph type="title"/>
          </p:nvPr>
        </p:nvSpPr>
        <p:spPr/>
        <p:txBody>
          <a:bodyPr/>
          <a:lstStyle/>
          <a:p>
            <a:r>
              <a:rPr lang="tr-TR" dirty="0"/>
              <a:t>Yaşam desteği sırasında yapılması gerekenler</a:t>
            </a:r>
          </a:p>
        </p:txBody>
      </p:sp>
      <p:sp>
        <p:nvSpPr>
          <p:cNvPr id="3" name="İçerik Yer Tutucusu 2">
            <a:extLst>
              <a:ext uri="{FF2B5EF4-FFF2-40B4-BE49-F238E27FC236}">
                <a16:creationId xmlns:a16="http://schemas.microsoft.com/office/drawing/2014/main" id="{C146B9AB-F987-470F-9DD3-3A4E98163EDB}"/>
              </a:ext>
            </a:extLst>
          </p:cNvPr>
          <p:cNvSpPr>
            <a:spLocks noGrp="1"/>
          </p:cNvSpPr>
          <p:nvPr>
            <p:ph idx="1"/>
          </p:nvPr>
        </p:nvSpPr>
        <p:spPr/>
        <p:txBody>
          <a:bodyPr>
            <a:normAutofit/>
          </a:bodyPr>
          <a:lstStyle/>
          <a:p>
            <a:pPr algn="l">
              <a:buFont typeface="Wingdings" panose="05000000000000000000" pitchFamily="2" charset="2"/>
              <a:buChar char="Ø"/>
            </a:pPr>
            <a:r>
              <a:rPr lang="tr-TR" sz="1800" b="0" i="0" u="none" strike="noStrike" baseline="0" dirty="0">
                <a:solidFill>
                  <a:srgbClr val="000000"/>
                </a:solidFill>
              </a:rPr>
              <a:t>Kazazedeyi sert ve düz bir zemine sırtı yere gelecek şekilde yatırınız.</a:t>
            </a:r>
          </a:p>
          <a:p>
            <a:pPr marR="32710" algn="just">
              <a:buFont typeface="Wingdings" panose="05000000000000000000" pitchFamily="2" charset="2"/>
              <a:buChar char="Ø"/>
            </a:pPr>
            <a:r>
              <a:rPr lang="tr-TR" sz="1800" b="0" i="0" u="none" strike="noStrike" baseline="0" dirty="0">
                <a:solidFill>
                  <a:srgbClr val="000000"/>
                </a:solidFill>
              </a:rPr>
              <a:t>Kazazedenin yanına diz çökünüz. </a:t>
            </a:r>
          </a:p>
          <a:p>
            <a:pPr marR="32710" algn="just">
              <a:buFont typeface="Wingdings" panose="05000000000000000000" pitchFamily="2" charset="2"/>
              <a:buChar char="Ø"/>
            </a:pPr>
            <a:r>
              <a:rPr lang="tr-TR" sz="1800" b="0" i="0" u="none" strike="noStrike" baseline="0" dirty="0">
                <a:solidFill>
                  <a:srgbClr val="000000"/>
                </a:solidFill>
              </a:rPr>
              <a:t>El ile göğüs kemiğinin uç kısmını bulunuz.</a:t>
            </a:r>
          </a:p>
          <a:p>
            <a:pPr algn="l">
              <a:buFont typeface="Wingdings" panose="05000000000000000000" pitchFamily="2" charset="2"/>
              <a:buChar char="Ø"/>
            </a:pPr>
            <a:r>
              <a:rPr lang="tr-TR" sz="1800" b="0" i="0" u="none" strike="noStrike" baseline="0" dirty="0">
                <a:solidFill>
                  <a:srgbClr val="000000"/>
                </a:solidFill>
              </a:rPr>
              <a:t>Bir elin yumruğunun yumuşak kısmını göğüs kemiğinin uç kısmından dört-beş  cm yukarısına kuvvetlice iki defa vurunuz.</a:t>
            </a:r>
          </a:p>
          <a:p>
            <a:pPr algn="l">
              <a:buFont typeface="Wingdings" panose="05000000000000000000" pitchFamily="2" charset="2"/>
              <a:buChar char="Ø"/>
            </a:pPr>
            <a:r>
              <a:rPr lang="tr-TR" sz="1800" b="0" i="0" u="none" strike="noStrike" baseline="0" dirty="0">
                <a:solidFill>
                  <a:srgbClr val="000000"/>
                </a:solidFill>
              </a:rPr>
              <a:t>Nabız kontrolü yapınız.</a:t>
            </a:r>
          </a:p>
          <a:p>
            <a:pPr algn="l">
              <a:buFont typeface="Wingdings" panose="05000000000000000000" pitchFamily="2" charset="2"/>
              <a:buChar char="Ø"/>
            </a:pPr>
            <a:r>
              <a:rPr lang="tr-TR" sz="1800" b="0" i="0" u="none" strike="noStrike" baseline="0" dirty="0">
                <a:solidFill>
                  <a:srgbClr val="000000"/>
                </a:solidFill>
              </a:rPr>
              <a:t>Nabız hissedilmiyorsa, bir avucunuzun iç tarafını göğüs kemiğinin uç kısmından dört-beş cm yukarısına yerleştiriniz.</a:t>
            </a:r>
          </a:p>
          <a:p>
            <a:pPr algn="l">
              <a:buFont typeface="Wingdings" panose="05000000000000000000" pitchFamily="2" charset="2"/>
              <a:buChar char="Ø"/>
            </a:pPr>
            <a:r>
              <a:rPr lang="it-IT" sz="1800" b="0" i="0" u="none" strike="noStrike" baseline="0" dirty="0">
                <a:solidFill>
                  <a:srgbClr val="000000"/>
                </a:solidFill>
              </a:rPr>
              <a:t>İkinci elinizin avucunu birinci elinizin</a:t>
            </a:r>
            <a:r>
              <a:rPr lang="tr-TR" sz="1800" b="0" i="0" u="none" strike="noStrike" baseline="0" dirty="0">
                <a:solidFill>
                  <a:srgbClr val="000000"/>
                </a:solidFill>
              </a:rPr>
              <a:t> üstüne koyunuz.</a:t>
            </a:r>
          </a:p>
        </p:txBody>
      </p:sp>
    </p:spTree>
    <p:extLst>
      <p:ext uri="{BB962C8B-B14F-4D97-AF65-F5344CB8AC3E}">
        <p14:creationId xmlns:p14="http://schemas.microsoft.com/office/powerpoint/2010/main" val="2919248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A865B2-6FD9-427E-AA7D-94EE86E344D6}"/>
              </a:ext>
            </a:extLst>
          </p:cNvPr>
          <p:cNvSpPr>
            <a:spLocks noGrp="1"/>
          </p:cNvSpPr>
          <p:nvPr>
            <p:ph type="title"/>
          </p:nvPr>
        </p:nvSpPr>
        <p:spPr/>
        <p:txBody>
          <a:bodyPr/>
          <a:lstStyle/>
          <a:p>
            <a:r>
              <a:rPr lang="tr-TR" dirty="0"/>
              <a:t>Yaşam desteği sırasında yapılması gerekenler</a:t>
            </a:r>
          </a:p>
        </p:txBody>
      </p:sp>
      <p:sp>
        <p:nvSpPr>
          <p:cNvPr id="3" name="İçerik Yer Tutucusu 2">
            <a:extLst>
              <a:ext uri="{FF2B5EF4-FFF2-40B4-BE49-F238E27FC236}">
                <a16:creationId xmlns:a16="http://schemas.microsoft.com/office/drawing/2014/main" id="{C146B9AB-F987-470F-9DD3-3A4E98163EDB}"/>
              </a:ext>
            </a:extLst>
          </p:cNvPr>
          <p:cNvSpPr>
            <a:spLocks noGrp="1"/>
          </p:cNvSpPr>
          <p:nvPr>
            <p:ph idx="1"/>
          </p:nvPr>
        </p:nvSpPr>
        <p:spPr/>
        <p:txBody>
          <a:bodyPr>
            <a:normAutofit/>
          </a:bodyPr>
          <a:lstStyle/>
          <a:p>
            <a:pPr algn="l">
              <a:buFont typeface="Wingdings" panose="05000000000000000000" pitchFamily="2" charset="2"/>
              <a:buChar char="Ø"/>
            </a:pPr>
            <a:r>
              <a:rPr lang="tr-TR" sz="1800" b="0" i="0" u="none" strike="noStrike" baseline="0" dirty="0">
                <a:solidFill>
                  <a:srgbClr val="000000"/>
                </a:solidFill>
              </a:rPr>
              <a:t>Kollarınızı düz tutup dirseklerinizi kilitleyiniz.</a:t>
            </a:r>
          </a:p>
          <a:p>
            <a:pPr algn="l">
              <a:buFont typeface="Wingdings" panose="05000000000000000000" pitchFamily="2" charset="2"/>
              <a:buChar char="Ø"/>
            </a:pPr>
            <a:r>
              <a:rPr lang="tr-TR" sz="1800" b="0" i="0" u="none" strike="noStrike" baseline="0" dirty="0">
                <a:solidFill>
                  <a:srgbClr val="000000"/>
                </a:solidFill>
              </a:rPr>
              <a:t>Sert, kısa süreli ve göğsü takriben dört cm çökertecek şekilde aşağıya doğru darbeli  bir baskı yapınız.</a:t>
            </a:r>
          </a:p>
          <a:p>
            <a:pPr algn="l">
              <a:buFont typeface="Wingdings" panose="05000000000000000000" pitchFamily="2" charset="2"/>
              <a:buChar char="Ø"/>
            </a:pPr>
            <a:r>
              <a:rPr lang="tr-TR" sz="1800" b="0" i="0" u="none" strike="noStrike" baseline="0" dirty="0">
                <a:solidFill>
                  <a:srgbClr val="000000"/>
                </a:solidFill>
              </a:rPr>
              <a:t>Baskı sonrası bir saniye bekleyip baskıyı tekrarlayınız.</a:t>
            </a:r>
          </a:p>
          <a:p>
            <a:pPr algn="l">
              <a:buFont typeface="Wingdings" panose="05000000000000000000" pitchFamily="2" charset="2"/>
              <a:buChar char="Ø"/>
            </a:pPr>
            <a:r>
              <a:rPr lang="tr-TR" sz="1800" b="0" i="0" u="none" strike="noStrike" baseline="0" dirty="0" err="1">
                <a:solidFill>
                  <a:srgbClr val="000000"/>
                </a:solidFill>
              </a:rPr>
              <a:t>Onbeş</a:t>
            </a:r>
            <a:r>
              <a:rPr lang="tr-TR" sz="1800" b="0" i="0" u="none" strike="noStrike" baseline="0" dirty="0">
                <a:solidFill>
                  <a:srgbClr val="000000"/>
                </a:solidFill>
              </a:rPr>
              <a:t> Baskı sonrası kazazedenin ağzından dolu </a:t>
            </a:r>
            <a:r>
              <a:rPr lang="tr-TR" sz="1800" b="0" i="0" u="none" strike="noStrike" baseline="0" dirty="0" err="1">
                <a:solidFill>
                  <a:srgbClr val="000000"/>
                </a:solidFill>
              </a:rPr>
              <a:t>dolu</a:t>
            </a:r>
            <a:r>
              <a:rPr lang="tr-TR" sz="1800" b="0" i="0" u="none" strike="noStrike" baseline="0" dirty="0">
                <a:solidFill>
                  <a:srgbClr val="000000"/>
                </a:solidFill>
              </a:rPr>
              <a:t> ve çabuk olarak iki  suni soluk verip solunum yaptırınız.</a:t>
            </a:r>
          </a:p>
          <a:p>
            <a:pPr algn="l">
              <a:buFont typeface="Wingdings" panose="05000000000000000000" pitchFamily="2" charset="2"/>
              <a:buChar char="Ø"/>
            </a:pPr>
            <a:r>
              <a:rPr lang="tr-TR" sz="1800" b="0" i="0" u="none" strike="noStrike" baseline="0" dirty="0" err="1">
                <a:solidFill>
                  <a:srgbClr val="000000"/>
                </a:solidFill>
              </a:rPr>
              <a:t>Onbeş</a:t>
            </a:r>
            <a:r>
              <a:rPr lang="tr-TR" sz="1800" b="0" i="0" u="none" strike="noStrike" baseline="0" dirty="0">
                <a:solidFill>
                  <a:srgbClr val="000000"/>
                </a:solidFill>
              </a:rPr>
              <a:t> Kalp baskısı ve takip eden iki suni solunumu canlanma belirtileri  görülünceye kadar tekrarlayınız.</a:t>
            </a:r>
          </a:p>
          <a:p>
            <a:pPr algn="l">
              <a:buFont typeface="Wingdings" panose="05000000000000000000" pitchFamily="2" charset="2"/>
              <a:buChar char="Ø"/>
            </a:pPr>
            <a:r>
              <a:rPr lang="tr-TR" sz="1800" b="0" i="0" u="none" strike="noStrike" baseline="0" dirty="0" err="1">
                <a:solidFill>
                  <a:srgbClr val="000000"/>
                </a:solidFill>
              </a:rPr>
              <a:t>Onbeş</a:t>
            </a:r>
            <a:r>
              <a:rPr lang="tr-TR" sz="1800" b="0" i="0" u="none" strike="noStrike" baseline="0" dirty="0">
                <a:solidFill>
                  <a:srgbClr val="000000"/>
                </a:solidFill>
              </a:rPr>
              <a:t> Kalp baskısı ve takip eden iki suni solunumu yarım saat süre ile  tekrarlamanıza rağmen canlanma </a:t>
            </a:r>
            <a:r>
              <a:rPr lang="da-DK" sz="1800" b="0" i="0" u="none" strike="noStrike" baseline="0" dirty="0">
                <a:solidFill>
                  <a:srgbClr val="000000"/>
                </a:solidFill>
              </a:rPr>
              <a:t>belirtileri görülmemiş ve ölüm belirtileri </a:t>
            </a:r>
            <a:r>
              <a:rPr lang="tr-TR" sz="1800" b="0" i="0" u="none" strike="noStrike" baseline="0" dirty="0">
                <a:solidFill>
                  <a:srgbClr val="000000"/>
                </a:solidFill>
              </a:rPr>
              <a:t>şüphe götürmez şekilde ortaya çıkmışsa uygulamayı sona erdirin.</a:t>
            </a:r>
          </a:p>
          <a:p>
            <a:pPr algn="l">
              <a:buFont typeface="Wingdings" panose="05000000000000000000" pitchFamily="2" charset="2"/>
              <a:buChar char="Ø"/>
            </a:pPr>
            <a:endParaRPr lang="tr-TR" sz="1800" b="0" i="0" u="none" strike="noStrike" baseline="0" dirty="0">
              <a:solidFill>
                <a:srgbClr val="000000"/>
              </a:solidFill>
              <a:latin typeface="Times New Roman" panose="02020603050405020304" pitchFamily="18" charset="0"/>
            </a:endParaRP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25192059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A865B2-6FD9-427E-AA7D-94EE86E344D6}"/>
              </a:ext>
            </a:extLst>
          </p:cNvPr>
          <p:cNvSpPr>
            <a:spLocks noGrp="1"/>
          </p:cNvSpPr>
          <p:nvPr>
            <p:ph type="title"/>
          </p:nvPr>
        </p:nvSpPr>
        <p:spPr/>
        <p:txBody>
          <a:bodyPr/>
          <a:lstStyle/>
          <a:p>
            <a:r>
              <a:rPr lang="tr-TR" dirty="0"/>
              <a:t>Yaşam desteği sırasında yapılması gerekenler</a:t>
            </a:r>
          </a:p>
        </p:txBody>
      </p:sp>
      <p:sp>
        <p:nvSpPr>
          <p:cNvPr id="3" name="İçerik Yer Tutucusu 2">
            <a:extLst>
              <a:ext uri="{FF2B5EF4-FFF2-40B4-BE49-F238E27FC236}">
                <a16:creationId xmlns:a16="http://schemas.microsoft.com/office/drawing/2014/main" id="{C146B9AB-F987-470F-9DD3-3A4E98163EDB}"/>
              </a:ext>
            </a:extLst>
          </p:cNvPr>
          <p:cNvSpPr>
            <a:spLocks noGrp="1"/>
          </p:cNvSpPr>
          <p:nvPr>
            <p:ph idx="1"/>
          </p:nvPr>
        </p:nvSpPr>
        <p:spPr/>
        <p:txBody>
          <a:bodyPr>
            <a:normAutofit/>
          </a:bodyPr>
          <a:lstStyle/>
          <a:p>
            <a:pPr>
              <a:buFont typeface="Wingdings" panose="05000000000000000000" pitchFamily="2" charset="2"/>
              <a:buChar char="Ø"/>
            </a:pPr>
            <a:r>
              <a:rPr lang="tr-TR" sz="1800" b="0" i="0" u="none" strike="noStrike" baseline="0" dirty="0">
                <a:solidFill>
                  <a:srgbClr val="000000"/>
                </a:solidFill>
              </a:rPr>
              <a:t>Canlanma belirtileri görüldükten sonra yaklaşık her yirmi saniyede bir, suni solunum arkasından iki-üç sn. duraklama yaparak şah damarından nabız kontrolü yapınız.</a:t>
            </a:r>
          </a:p>
          <a:p>
            <a:pPr algn="l">
              <a:buFont typeface="Wingdings" panose="05000000000000000000" pitchFamily="2" charset="2"/>
              <a:buChar char="Ø"/>
            </a:pPr>
            <a:r>
              <a:rPr lang="tr-TR" sz="1800" b="0" i="0" u="none" strike="noStrike" baseline="0" dirty="0">
                <a:solidFill>
                  <a:srgbClr val="000000"/>
                </a:solidFill>
              </a:rPr>
              <a:t>Nabız atmaya başlayınca kalp masajını sona erdiriniz</a:t>
            </a:r>
          </a:p>
          <a:p>
            <a:pPr algn="l">
              <a:buFont typeface="Wingdings" panose="05000000000000000000" pitchFamily="2" charset="2"/>
              <a:buChar char="Ø"/>
            </a:pPr>
            <a:r>
              <a:rPr lang="tr-TR" sz="1800" b="0" i="0" u="none" strike="noStrike" baseline="0" dirty="0">
                <a:solidFill>
                  <a:srgbClr val="000000"/>
                </a:solidFill>
              </a:rPr>
              <a:t>Suni solunumu her yirmi saniyede bir, bir-iki saniye geciktirerek, kendiliğinden solunumun başlayıp başlamadığını kontrol ediniz.</a:t>
            </a:r>
          </a:p>
          <a:p>
            <a:pPr algn="l">
              <a:buFont typeface="Wingdings" panose="05000000000000000000" pitchFamily="2" charset="2"/>
              <a:buChar char="Ø"/>
            </a:pPr>
            <a:r>
              <a:rPr lang="tr-TR" sz="1800" b="0" i="0" u="none" strike="noStrike" baseline="0" dirty="0">
                <a:solidFill>
                  <a:srgbClr val="000000"/>
                </a:solidFill>
              </a:rPr>
              <a:t>Kendi kendine solunumun başlaması ile suni solunumu sona erdiriniz.</a:t>
            </a:r>
          </a:p>
          <a:p>
            <a:pPr algn="l">
              <a:buFont typeface="Wingdings" panose="05000000000000000000" pitchFamily="2" charset="2"/>
              <a:buChar char="Ø"/>
            </a:pPr>
            <a:endParaRPr lang="tr-TR" sz="1800" b="0" i="0" u="none" strike="noStrike" baseline="0" dirty="0">
              <a:solidFill>
                <a:srgbClr val="000000"/>
              </a:solidFill>
              <a:latin typeface="Times New Roman" panose="02020603050405020304" pitchFamily="18" charset="0"/>
            </a:endParaRPr>
          </a:p>
          <a:p>
            <a:pPr algn="l">
              <a:buFont typeface="Wingdings" panose="05000000000000000000" pitchFamily="2" charset="2"/>
              <a:buChar char="Ø"/>
            </a:pPr>
            <a:endParaRPr lang="tr-TR" sz="1800" b="0" i="0" u="none" strike="noStrike" baseline="0" dirty="0">
              <a:solidFill>
                <a:srgbClr val="000000"/>
              </a:solidFill>
              <a:latin typeface="Times New Roman" panose="02020603050405020304" pitchFamily="18" charset="0"/>
            </a:endParaRP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1557624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A865B2-6FD9-427E-AA7D-94EE86E344D6}"/>
              </a:ext>
            </a:extLst>
          </p:cNvPr>
          <p:cNvSpPr>
            <a:spLocks noGrp="1"/>
          </p:cNvSpPr>
          <p:nvPr>
            <p:ph type="title"/>
          </p:nvPr>
        </p:nvSpPr>
        <p:spPr/>
        <p:txBody>
          <a:bodyPr/>
          <a:lstStyle/>
          <a:p>
            <a:r>
              <a:rPr lang="tr-TR" dirty="0"/>
              <a:t>Yaşam desteği sırasında dikkat edilmesi gerekenler</a:t>
            </a:r>
          </a:p>
        </p:txBody>
      </p:sp>
      <p:sp>
        <p:nvSpPr>
          <p:cNvPr id="3" name="İçerik Yer Tutucusu 2">
            <a:extLst>
              <a:ext uri="{FF2B5EF4-FFF2-40B4-BE49-F238E27FC236}">
                <a16:creationId xmlns:a16="http://schemas.microsoft.com/office/drawing/2014/main" id="{C146B9AB-F987-470F-9DD3-3A4E98163EDB}"/>
              </a:ext>
            </a:extLst>
          </p:cNvPr>
          <p:cNvSpPr>
            <a:spLocks noGrp="1"/>
          </p:cNvSpPr>
          <p:nvPr>
            <p:ph idx="1"/>
          </p:nvPr>
        </p:nvSpPr>
        <p:spPr>
          <a:xfrm>
            <a:off x="2589212" y="2133600"/>
            <a:ext cx="5640388" cy="3777622"/>
          </a:xfrm>
        </p:spPr>
        <p:txBody>
          <a:bodyPr>
            <a:normAutofit/>
          </a:bodyPr>
          <a:lstStyle/>
          <a:p>
            <a:pPr algn="l">
              <a:buFont typeface="Wingdings" panose="05000000000000000000" pitchFamily="2" charset="2"/>
              <a:buChar char="Ø"/>
            </a:pPr>
            <a:r>
              <a:rPr lang="tr-TR" sz="1800" b="0" i="0" u="none" strike="noStrike" baseline="0" dirty="0">
                <a:solidFill>
                  <a:srgbClr val="000000"/>
                </a:solidFill>
              </a:rPr>
              <a:t>Göğüs kemiğini uç kısmına yapılan baskı karaciğeri yırtabilir ve şiddetli iç kanamaya yol açabilir. Bu nedenle baskı noktasını bulurken dikkatli olun!</a:t>
            </a:r>
          </a:p>
          <a:p>
            <a:pPr algn="l">
              <a:buFont typeface="Wingdings" panose="05000000000000000000" pitchFamily="2" charset="2"/>
              <a:buChar char="Ø"/>
            </a:pPr>
            <a:r>
              <a:rPr lang="tr-TR" sz="1800" b="0" i="0" u="none" strike="noStrike" baseline="0" dirty="0">
                <a:solidFill>
                  <a:srgbClr val="000000"/>
                </a:solidFill>
              </a:rPr>
              <a:t>Bir saniye bekleme süresini “milyon” kelimesi ile sağlayabilirsiniz. Bir milyon, iki milyon, üç milyon….</a:t>
            </a:r>
          </a:p>
          <a:p>
            <a:pPr algn="l">
              <a:buFont typeface="Wingdings" panose="05000000000000000000" pitchFamily="2" charset="2"/>
              <a:buChar char="Ø"/>
            </a:pPr>
            <a:endParaRPr lang="tr-TR" sz="1800" b="0" i="0" u="none" strike="noStrike" baseline="0" dirty="0">
              <a:solidFill>
                <a:srgbClr val="000000"/>
              </a:solidFill>
              <a:latin typeface="Times New Roman" panose="02020603050405020304" pitchFamily="18" charset="0"/>
            </a:endParaRPr>
          </a:p>
          <a:p>
            <a:pPr algn="l">
              <a:buFont typeface="Wingdings" panose="05000000000000000000" pitchFamily="2" charset="2"/>
              <a:buChar char="Ø"/>
            </a:pPr>
            <a:endParaRPr lang="tr-TR" sz="1800" b="0" i="0" u="none" strike="noStrike" baseline="0" dirty="0">
              <a:solidFill>
                <a:srgbClr val="000000"/>
              </a:solidFill>
              <a:latin typeface="Times New Roman" panose="02020603050405020304" pitchFamily="18" charset="0"/>
            </a:endParaRPr>
          </a:p>
          <a:p>
            <a:pPr algn="l">
              <a:buFont typeface="Wingdings" panose="05000000000000000000" pitchFamily="2" charset="2"/>
              <a:buChar char="Ø"/>
            </a:pPr>
            <a:endParaRPr lang="tr-TR" sz="1800" b="0" i="0" u="none" strike="noStrike" baseline="0" dirty="0">
              <a:solidFill>
                <a:srgbClr val="000000"/>
              </a:solidFill>
              <a:latin typeface="Times New Roman" panose="02020603050405020304" pitchFamily="18" charset="0"/>
            </a:endParaRPr>
          </a:p>
          <a:p>
            <a:pPr>
              <a:buFont typeface="Wingdings" panose="05000000000000000000" pitchFamily="2" charset="2"/>
              <a:buChar char="Ø"/>
            </a:pPr>
            <a:endParaRPr lang="tr-TR" dirty="0"/>
          </a:p>
        </p:txBody>
      </p:sp>
      <p:pic>
        <p:nvPicPr>
          <p:cNvPr id="5" name="Resim 4">
            <a:extLst>
              <a:ext uri="{FF2B5EF4-FFF2-40B4-BE49-F238E27FC236}">
                <a16:creationId xmlns:a16="http://schemas.microsoft.com/office/drawing/2014/main" id="{2D344E5B-C52B-48BD-AEAC-2539BED483BB}"/>
              </a:ext>
            </a:extLst>
          </p:cNvPr>
          <p:cNvPicPr>
            <a:picLocks noChangeAspect="1"/>
          </p:cNvPicPr>
          <p:nvPr/>
        </p:nvPicPr>
        <p:blipFill>
          <a:blip r:embed="rId2"/>
          <a:stretch>
            <a:fillRect/>
          </a:stretch>
        </p:blipFill>
        <p:spPr>
          <a:xfrm>
            <a:off x="8102600" y="1744643"/>
            <a:ext cx="3795083" cy="4555535"/>
          </a:xfrm>
          <a:prstGeom prst="rect">
            <a:avLst/>
          </a:prstGeom>
        </p:spPr>
      </p:pic>
      <p:sp>
        <p:nvSpPr>
          <p:cNvPr id="9" name="Metin kutusu 8">
            <a:extLst>
              <a:ext uri="{FF2B5EF4-FFF2-40B4-BE49-F238E27FC236}">
                <a16:creationId xmlns:a16="http://schemas.microsoft.com/office/drawing/2014/main" id="{A6593EB3-23F9-48AB-AE92-2190B4350EC8}"/>
              </a:ext>
            </a:extLst>
          </p:cNvPr>
          <p:cNvSpPr txBox="1"/>
          <p:nvPr/>
        </p:nvSpPr>
        <p:spPr>
          <a:xfrm>
            <a:off x="6756400" y="6309990"/>
            <a:ext cx="5640388" cy="369332"/>
          </a:xfrm>
          <a:prstGeom prst="rect">
            <a:avLst/>
          </a:prstGeom>
          <a:noFill/>
        </p:spPr>
        <p:txBody>
          <a:bodyPr wrap="square">
            <a:spAutoFit/>
          </a:bodyPr>
          <a:lstStyle/>
          <a:p>
            <a:r>
              <a:rPr lang="tr-TR" dirty="0" err="1"/>
              <a:t>Onbeş</a:t>
            </a:r>
            <a:r>
              <a:rPr lang="tr-TR" dirty="0"/>
              <a:t> kalbe baskı ve takiben iki suni solunum</a:t>
            </a:r>
          </a:p>
        </p:txBody>
      </p:sp>
    </p:spTree>
    <p:extLst>
      <p:ext uri="{BB962C8B-B14F-4D97-AF65-F5344CB8AC3E}">
        <p14:creationId xmlns:p14="http://schemas.microsoft.com/office/powerpoint/2010/main" val="3327330579"/>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439</TotalTime>
  <Words>7510</Words>
  <Application>Microsoft Office PowerPoint</Application>
  <PresentationFormat>Geniş ekran</PresentationFormat>
  <Paragraphs>479</Paragraphs>
  <Slides>118</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118</vt:i4>
      </vt:variant>
    </vt:vector>
  </HeadingPairs>
  <TitlesOfParts>
    <vt:vector size="125" baseType="lpstr">
      <vt:lpstr>Arial</vt:lpstr>
      <vt:lpstr>Century Gothic</vt:lpstr>
      <vt:lpstr>Courier New</vt:lpstr>
      <vt:lpstr>Times New Roman</vt:lpstr>
      <vt:lpstr>Wingdings</vt:lpstr>
      <vt:lpstr>Wingdings 3</vt:lpstr>
      <vt:lpstr>Duman</vt:lpstr>
      <vt:lpstr>Temel İlkyardım Eğitimi</vt:lpstr>
      <vt:lpstr>1. KAZAZEDEYE MÜDAHALEDE ÖN TEDBİR ALMAK</vt:lpstr>
      <vt:lpstr>1.1. Müdahale Yapma Görev ve Yetkisi </vt:lpstr>
      <vt:lpstr>1.1. Müdahale Yapma Görev ve Yetkisi</vt:lpstr>
      <vt:lpstr>1.2. Kazazede Bulunduğunda Hareket Tarzı ve Ön Tedbirler</vt:lpstr>
      <vt:lpstr>1.2. Kazazede Bulunduğunda Hareket Tarzı ve Ön Tedbirler</vt:lpstr>
      <vt:lpstr>1.2. Kazazede Bulunduğunda Hareket Tarzı ve Ön Tedbirler</vt:lpstr>
      <vt:lpstr>1.2. Kazazede Bulunduğunda Hareket Tarzı ve Ön Tedbirler</vt:lpstr>
      <vt:lpstr>1.2. Kazazede Bulunduğunda Hareket Tarzı ve Ön Tedbirler</vt:lpstr>
      <vt:lpstr>Kaza anında tedbir alırken yapılması gerekenler</vt:lpstr>
      <vt:lpstr>Kaza anında tedbir alırken dikkat edilmesi gerekenler</vt:lpstr>
      <vt:lpstr>2. DURUM TEŞHİSİ YAPMAK</vt:lpstr>
      <vt:lpstr>2.1. Durum Teşhisi ve Kontrolde Öncelik</vt:lpstr>
      <vt:lpstr>2.2. Harici Kanama Kontrolü</vt:lpstr>
      <vt:lpstr>2.2. Harici Kanama Kontrolü</vt:lpstr>
      <vt:lpstr>2.3. Kalp Durması Kontrolü</vt:lpstr>
      <vt:lpstr>2.3. Kalp Durması Kontrolü</vt:lpstr>
      <vt:lpstr>2.3. Kalp Durması Kontrolü</vt:lpstr>
      <vt:lpstr>2.3. Kalp Durması Kontrolü</vt:lpstr>
      <vt:lpstr>2.4. Solunum Durması Kontrolü</vt:lpstr>
      <vt:lpstr>2.4. Solunum Durması Kontrolü</vt:lpstr>
      <vt:lpstr>2.4. Solunum Durması Kontrolü</vt:lpstr>
      <vt:lpstr>2.5. İç Kanama Kontrolü</vt:lpstr>
      <vt:lpstr>2.5. İç Kanama Kontrolü</vt:lpstr>
      <vt:lpstr>2.6. Şuur Kontrolü</vt:lpstr>
      <vt:lpstr>2.7. Şok Kontrolü</vt:lpstr>
      <vt:lpstr>2.7. Şok Kontrolü</vt:lpstr>
      <vt:lpstr>2.7. Şok Kontrolü</vt:lpstr>
      <vt:lpstr>2.7. Şok Kontrolü</vt:lpstr>
      <vt:lpstr>2.8. İkinci Derece Hasar Kontrolü</vt:lpstr>
      <vt:lpstr>2.9. Ölüme Hüküm Vermek</vt:lpstr>
      <vt:lpstr>2.9. Ölüme Hüküm Vermek</vt:lpstr>
      <vt:lpstr>Durum teşhisi sırasında yapılması gerekenler</vt:lpstr>
      <vt:lpstr>Durum teşhisi sırasında yapılması gerekenler</vt:lpstr>
      <vt:lpstr>Durum teşhisi sırasında yapılması gerekenler</vt:lpstr>
      <vt:lpstr>Durum teşhisi sırasında dikkat edilmesi gerekenler</vt:lpstr>
      <vt:lpstr>3. ŞİDDETLİ HARİCİ KANAMAYA MÜDAHALE ETMEK</vt:lpstr>
      <vt:lpstr>3.1. Şiddetli Harici Kanamanın Kesilme Yöntemleri</vt:lpstr>
      <vt:lpstr>3.2. Doğrudan Yara Üzerine Basınç</vt:lpstr>
      <vt:lpstr>3.2. Doğrudan Yara Üzerine Basınç</vt:lpstr>
      <vt:lpstr>3.2. Doğrudan Yara Üzerine Basınç</vt:lpstr>
      <vt:lpstr>3.2. Doğrudan Yara Üzerine Basınç</vt:lpstr>
      <vt:lpstr>3.3. Yükseltme</vt:lpstr>
      <vt:lpstr>3.4. Baskı Noktalarına Basınç</vt:lpstr>
      <vt:lpstr>3.4. Baskı Noktalarına Basınç</vt:lpstr>
      <vt:lpstr>3.4. Baskı Noktalarına Basınç</vt:lpstr>
      <vt:lpstr>3.5. Turnike</vt:lpstr>
      <vt:lpstr>3.5. Turnike</vt:lpstr>
      <vt:lpstr>3.5. Turnike</vt:lpstr>
      <vt:lpstr>3.6. Farklı Yerlerdeki Aşırı Kanamalara Müdahale</vt:lpstr>
      <vt:lpstr>3.6. Farklı Yerlerdeki Aşırı Kanamalara Müdahale</vt:lpstr>
      <vt:lpstr>3.6. Farklı Yerlerdeki Aşırı Kanamalara Müdahale</vt:lpstr>
      <vt:lpstr>3.6. Farklı Yerlerdeki Aşırı Kanamalara Müdahale</vt:lpstr>
      <vt:lpstr>3.6. Farklı Yerlerdeki Aşırı Kanamalara Müdahale</vt:lpstr>
      <vt:lpstr>Şiddetli kanamaya müdahale ederken yapılması gerekenler</vt:lpstr>
      <vt:lpstr>Şiddetli kanamaya müdahale ederken yapılması gerekenler</vt:lpstr>
      <vt:lpstr>Şiddetli kanamaya müdahale ederken dikkat edilmesi gerekenler</vt:lpstr>
      <vt:lpstr>4. SOLUNUM HAVA YOLUNU AÇMAK</vt:lpstr>
      <vt:lpstr>4.1. Solunum Hava Yolu</vt:lpstr>
      <vt:lpstr>4.2. Akciğerdeki Suyun Çıkartılması</vt:lpstr>
      <vt:lpstr>4.2. Akciğerdeki Suyun Çıkartılması</vt:lpstr>
      <vt:lpstr>4.2. Akciğerdeki Suyun Çıkartılması</vt:lpstr>
      <vt:lpstr>4.3. Solunum Hava Yolunun açılması</vt:lpstr>
      <vt:lpstr>4.3. Solunum Hava Yolunun açılması</vt:lpstr>
      <vt:lpstr>4.3. Solunum Hava Yolunun açılması</vt:lpstr>
      <vt:lpstr>4.3. Solunum Hava Yolunun açılması</vt:lpstr>
      <vt:lpstr>Şiddetli kanamaya müdahale ederken yapılması gerekenler</vt:lpstr>
      <vt:lpstr>Şiddetli kanamaya müdahale ederken yapılması gerekenler</vt:lpstr>
      <vt:lpstr>5. AĞIZ İLE SUNİ SOLUNUM YAPMAK</vt:lpstr>
      <vt:lpstr>5.1. Suni Solunum</vt:lpstr>
      <vt:lpstr>5.1. Suni Solunum</vt:lpstr>
      <vt:lpstr>5.2. Ağızdan Ağza ve Ağızdan Buruna Suni Solunum</vt:lpstr>
      <vt:lpstr>5.2. Ağızdan Ağza ve Ağızdan Buruna Suni Solunum</vt:lpstr>
      <vt:lpstr>5.2. Ağızdan Ağza ve Ağızdan Buruna Suni Solunum</vt:lpstr>
      <vt:lpstr>Ağız ile suni solunum sırasında yapılması gerekenler</vt:lpstr>
      <vt:lpstr>Ağız ile suni solunum sırasında yapılması gerekenler</vt:lpstr>
      <vt:lpstr>Ağız ile suni solunum sırasında dikkat edilmesi gerekenler</vt:lpstr>
      <vt:lpstr>Ağız ile suni solunum sırasında dikkat edilmesi gerekenler</vt:lpstr>
      <vt:lpstr>Ağız ile suni solunum sırasında dikkat edilmesi gerekenler</vt:lpstr>
      <vt:lpstr>Ağız ile suni solunum sırasında dikkat edilmesi gerekenler</vt:lpstr>
      <vt:lpstr>6. SİLVESTER YÖNTEMİ İLE SUNİ SOLUNUM YAPMAK</vt:lpstr>
      <vt:lpstr>6.1. Silvester Yöntemi</vt:lpstr>
      <vt:lpstr>6.1. Silvester Yöntemi</vt:lpstr>
      <vt:lpstr>6.2. Silvester Yönteminin Tercihi</vt:lpstr>
      <vt:lpstr>Silvester yöntemi ile suni solunum sırasında yapılması gerekenler</vt:lpstr>
      <vt:lpstr>Silvester yöntemi ile suni solunum sırasında yapılması gerekenler</vt:lpstr>
      <vt:lpstr>Silvester yöntemi ile suni solunum sırasında dikkat edilmesi gerekenler</vt:lpstr>
      <vt:lpstr>7. YAŞAM DESTEĞİ VERMEK</vt:lpstr>
      <vt:lpstr>7.1. Yaşam Desteği</vt:lpstr>
      <vt:lpstr>7.1. Yaşam Desteği</vt:lpstr>
      <vt:lpstr>7.2. Tek Kişi ile Yaşam Desteği Vermek</vt:lpstr>
      <vt:lpstr>7.2. Tek Kişi ile Yaşam Desteği Vermek</vt:lpstr>
      <vt:lpstr>7.3. Yardımcılı Yaşam Desteği</vt:lpstr>
      <vt:lpstr>7.4. Yaşam Desteğinde Süre</vt:lpstr>
      <vt:lpstr>7.4. Yaşam Desteğinde Süre</vt:lpstr>
      <vt:lpstr>Yaşam desteği sırasında yapılması gerekenler</vt:lpstr>
      <vt:lpstr>Yaşam desteği sırasında yapılması gerekenler</vt:lpstr>
      <vt:lpstr>Yaşam desteği sırasında yapılması gerekenler</vt:lpstr>
      <vt:lpstr>Yaşam desteği sırasında dikkat edilmesi gerekenler</vt:lpstr>
      <vt:lpstr>8. KORUYUCU POZİSYONA ALMAK</vt:lpstr>
      <vt:lpstr>8.1. Koruyucu Pozisyon</vt:lpstr>
      <vt:lpstr>8.2. Şuursuz İnsan Pozisyonu</vt:lpstr>
      <vt:lpstr>8.2. Şuursuz İnsan Pozisyonu</vt:lpstr>
      <vt:lpstr>8.3. Şok ve Diğer Pozisyonlar</vt:lpstr>
      <vt:lpstr>8.3. Şok ve Diğer Pozisyonlar</vt:lpstr>
      <vt:lpstr>Kazazedeyi koruyucu pozisyona alırken yapılması gerekenler</vt:lpstr>
      <vt:lpstr>9. TIKANMAYA MÜDAHALE ETMEK</vt:lpstr>
      <vt:lpstr>9.1. Tıkanma</vt:lpstr>
      <vt:lpstr>9.2. Heimlich Hareketi</vt:lpstr>
      <vt:lpstr>Ayakta Heimlich hareketi uygulanırken yapılması gerekenler </vt:lpstr>
      <vt:lpstr>Ayakta Heimlich hareketi uygulanırken yapılması gerekenler </vt:lpstr>
      <vt:lpstr>9.2. Heimlich Hareketi</vt:lpstr>
      <vt:lpstr>9.2. Heimlich Hareketi</vt:lpstr>
      <vt:lpstr>10. YANIKLARA MÜDAHALE ETMEK</vt:lpstr>
      <vt:lpstr>10.1. Tutuşmuş Giysiler</vt:lpstr>
      <vt:lpstr>10.2. Isı, Buhar veya Elektrik Yanıkları</vt:lpstr>
      <vt:lpstr>10.3. Kimyasal Yanıklar</vt:lpstr>
      <vt:lpstr>Yanıklara müdahale ederken yapılması gerekenler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OLCAY SERT</dc:creator>
  <cp:lastModifiedBy>OLCAY SERT</cp:lastModifiedBy>
  <cp:revision>8</cp:revision>
  <dcterms:created xsi:type="dcterms:W3CDTF">2021-12-05T14:59:27Z</dcterms:created>
  <dcterms:modified xsi:type="dcterms:W3CDTF">2021-12-11T12:45:16Z</dcterms:modified>
</cp:coreProperties>
</file>