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26"/>
  </p:notesMasterIdLst>
  <p:sldIdLst>
    <p:sldId id="266" r:id="rId2"/>
    <p:sldId id="258" r:id="rId3"/>
    <p:sldId id="257" r:id="rId4"/>
    <p:sldId id="259" r:id="rId5"/>
    <p:sldId id="265" r:id="rId6"/>
    <p:sldId id="264" r:id="rId7"/>
    <p:sldId id="262" r:id="rId8"/>
    <p:sldId id="260" r:id="rId9"/>
    <p:sldId id="284" r:id="rId10"/>
    <p:sldId id="285" r:id="rId11"/>
    <p:sldId id="267" r:id="rId12"/>
    <p:sldId id="261" r:id="rId13"/>
    <p:sldId id="281" r:id="rId14"/>
    <p:sldId id="269" r:id="rId15"/>
    <p:sldId id="289" r:id="rId16"/>
    <p:sldId id="278" r:id="rId17"/>
    <p:sldId id="271" r:id="rId18"/>
    <p:sldId id="286" r:id="rId19"/>
    <p:sldId id="272" r:id="rId20"/>
    <p:sldId id="288" r:id="rId21"/>
    <p:sldId id="273" r:id="rId22"/>
    <p:sldId id="277" r:id="rId23"/>
    <p:sldId id="290" r:id="rId24"/>
    <p:sldId id="280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8E77E-F892-4DD0-9B07-E87D7C5A7ABA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12AD-DD88-4A5D-BEBC-1FC33B4C77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5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4325E-175E-4997-B95E-AD5F5297A4D5}" type="slidenum">
              <a:rPr lang="tr-TR" smtClean="0"/>
              <a:t>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23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1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04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07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36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7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71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105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90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63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396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18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103290-CA73-41A0-9861-130422205ABF}" type="datetimeFigureOut">
              <a:rPr lang="tr-TR" smtClean="0"/>
              <a:t>08.05.2021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5D58F8-0AED-45BB-B2A4-99EEF9A28889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93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9143" y="2835367"/>
            <a:ext cx="10276260" cy="104868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 smtClean="0">
                <a:solidFill>
                  <a:srgbClr val="002060"/>
                </a:solidFill>
                <a:latin typeface="+mn-lt"/>
              </a:rPr>
              <a:t>ERASMUS+ ÖĞRENCİ HAREKETLİLİĞİ</a:t>
            </a:r>
            <a:r>
              <a:rPr lang="tr-TR" sz="2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tr-TR" sz="2800" dirty="0" smtClean="0">
                <a:solidFill>
                  <a:srgbClr val="002060"/>
                </a:solidFill>
                <a:latin typeface="+mn-lt"/>
              </a:rPr>
            </a:br>
            <a:r>
              <a:rPr lang="tr-TR" sz="2800" dirty="0" smtClean="0">
                <a:solidFill>
                  <a:srgbClr val="002060"/>
                </a:solidFill>
                <a:latin typeface="+mn-lt"/>
              </a:rPr>
              <a:t>Öğrenim Faaliyeti Bilgilendirme Toplantısı</a:t>
            </a:r>
            <a:br>
              <a:rPr lang="tr-TR" sz="2800" dirty="0" smtClean="0">
                <a:solidFill>
                  <a:srgbClr val="002060"/>
                </a:solidFill>
                <a:latin typeface="+mn-lt"/>
              </a:rPr>
            </a:br>
            <a:r>
              <a:rPr lang="tr-TR" sz="2800" dirty="0" smtClean="0">
                <a:solidFill>
                  <a:srgbClr val="002060"/>
                </a:solidFill>
                <a:latin typeface="+mn-lt"/>
              </a:rPr>
              <a:t>                                                                                                                         08.05.2021</a:t>
            </a:r>
            <a:endParaRPr lang="tr-TR" sz="40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2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368" y="4699145"/>
            <a:ext cx="1329265" cy="846756"/>
          </a:xfr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2281644" y="75286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1800" b="1" dirty="0" smtClean="0">
                <a:solidFill>
                  <a:srgbClr val="002060"/>
                </a:solidFill>
                <a:latin typeface="+mn-lt"/>
              </a:rPr>
              <a:t>YILDIZ TEKNİK ÜNİVERSİTESİ</a:t>
            </a:r>
          </a:p>
          <a:p>
            <a:r>
              <a:rPr lang="tr-TR" sz="1800" b="1" dirty="0" smtClean="0">
                <a:solidFill>
                  <a:srgbClr val="002060"/>
                </a:solidFill>
                <a:latin typeface="+mn-lt"/>
              </a:rPr>
              <a:t>BİLGİSAYAR MÜHENDİSLİĞİ</a:t>
            </a:r>
          </a:p>
          <a:p>
            <a:r>
              <a:rPr lang="tr-TR" sz="1800" b="1" dirty="0" smtClean="0">
                <a:solidFill>
                  <a:srgbClr val="002060"/>
                </a:solidFill>
                <a:latin typeface="+mn-lt"/>
              </a:rPr>
              <a:t>ERASMUS KOORDİNATÖRLÜĞÜ</a:t>
            </a:r>
          </a:p>
        </p:txBody>
      </p:sp>
      <p:pic>
        <p:nvPicPr>
          <p:cNvPr id="1026" name="Picture 2" descr="https://upload.wikimedia.org/wikipedia/tr/3/31/Y%C4%B1ld%C4%B1z_Teknik_%C3%9Cniversitesi_Logo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88" y="498987"/>
            <a:ext cx="1414056" cy="140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779112" y="5868223"/>
            <a:ext cx="1083632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chemeClr val="accent2">
                    <a:lumMod val="50000"/>
                  </a:schemeClr>
                </a:solidFill>
              </a:rPr>
              <a:t>"Erasmus+ Programı kapsamında Avrupa Komisyonu tarafından desteklenmektedir. Ancak burada yer alan görüşlerden Avrupa Komisyonu </a:t>
            </a:r>
            <a:r>
              <a:rPr lang="tr-TR" sz="1100" dirty="0" smtClean="0">
                <a:solidFill>
                  <a:schemeClr val="accent2">
                    <a:lumMod val="50000"/>
                  </a:schemeClr>
                </a:solidFill>
              </a:rPr>
              <a:t>ve </a:t>
            </a:r>
            <a:r>
              <a:rPr lang="tr-TR" sz="1100" dirty="0">
                <a:solidFill>
                  <a:schemeClr val="accent2">
                    <a:lumMod val="50000"/>
                  </a:schemeClr>
                </a:solidFill>
              </a:rPr>
              <a:t>Türkiye Ulusal Ajansı sorumlu tutulamaz."</a:t>
            </a: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372" y="4680920"/>
            <a:ext cx="1541801" cy="84675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612" y="4716424"/>
            <a:ext cx="1572443" cy="82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Application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Application </a:t>
            </a:r>
            <a:r>
              <a:rPr lang="tr-TR" dirty="0" err="1" smtClean="0"/>
              <a:t>deadline</a:t>
            </a:r>
            <a:r>
              <a:rPr lang="tr-TR" dirty="0" smtClean="0"/>
              <a:t> tarihleri de </a:t>
            </a:r>
            <a:r>
              <a:rPr lang="tr-TR" dirty="0" err="1" smtClean="0"/>
              <a:t>nomination</a:t>
            </a:r>
            <a:r>
              <a:rPr lang="tr-TR" dirty="0" smtClean="0"/>
              <a:t> gibi her üniversite için farklıdır.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Her üniversitenin bu adımda istediği belgeler değişebilmektedir.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Eğer </a:t>
            </a:r>
            <a:r>
              <a:rPr lang="tr-TR" dirty="0" err="1" smtClean="0"/>
              <a:t>application</a:t>
            </a:r>
            <a:r>
              <a:rPr lang="tr-TR" dirty="0" smtClean="0"/>
              <a:t> adımında </a:t>
            </a:r>
            <a:r>
              <a:rPr lang="tr-TR" b="1" dirty="0" smtClean="0"/>
              <a:t>ders seçimi </a:t>
            </a:r>
            <a:r>
              <a:rPr lang="tr-TR" dirty="0" smtClean="0"/>
              <a:t>yapmanız gerekirse;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Karşı taraftan seçeceğiniz derslerin içerik linklerini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YTÜ’de ilgili derslere karşılık saydırılacak derslerin içerik linklerini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b="1" dirty="0" err="1" smtClean="0"/>
              <a:t>Mentor</a:t>
            </a:r>
            <a:r>
              <a:rPr lang="tr-TR" b="1" dirty="0" smtClean="0"/>
              <a:t> Hocanıza göndermeniz ve dersler için onay almanız gerekmektedir.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tr-T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 Learning </a:t>
            </a:r>
            <a:r>
              <a:rPr lang="tr-TR" b="1" dirty="0" err="1" smtClean="0"/>
              <a:t>Agreement</a:t>
            </a:r>
            <a:r>
              <a:rPr lang="tr-TR" b="1" dirty="0" smtClean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b="1" dirty="0"/>
              <a:t> </a:t>
            </a:r>
            <a:r>
              <a:rPr lang="tr-TR" dirty="0" smtClean="0"/>
              <a:t>Çoğu okul artık online sistemine geçmiştir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Eğer online sisteme geçilmediyse; LA formunu doldurarak </a:t>
            </a:r>
            <a:r>
              <a:rPr lang="tr-TR" b="1" dirty="0" smtClean="0"/>
              <a:t>Gökhan Bilgin Hocamıza </a:t>
            </a:r>
            <a:r>
              <a:rPr lang="tr-TR" dirty="0" smtClean="0"/>
              <a:t>imzalaması için göndermelisiniz. </a:t>
            </a:r>
          </a:p>
          <a:p>
            <a:pPr marL="201168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68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789" y="2403421"/>
            <a:ext cx="2594165" cy="1450757"/>
          </a:xfrm>
        </p:spPr>
        <p:txBody>
          <a:bodyPr>
            <a:normAutofit fontScale="90000"/>
          </a:bodyPr>
          <a:lstStyle/>
          <a:p>
            <a:r>
              <a:rPr lang="tr-TR" dirty="0"/>
              <a:t>Son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tarihler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833319"/>
              </p:ext>
            </p:extLst>
          </p:nvPr>
        </p:nvGraphicFramePr>
        <p:xfrm>
          <a:off x="2722954" y="397861"/>
          <a:ext cx="6374921" cy="57607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269309"/>
                <a:gridCol w="1118155"/>
                <a:gridCol w="987457"/>
              </a:tblGrid>
              <a:tr h="208072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 dirty="0">
                          <a:effectLst/>
                        </a:rPr>
                        <a:t>Üniversite Adı</a:t>
                      </a:r>
                      <a:endParaRPr lang="tr-TR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Nomination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Application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>
                          <a:effectLst/>
                        </a:rPr>
                        <a:t>Bremen University of Applied Sciences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 dirty="0">
                          <a:effectLst/>
                        </a:rPr>
                        <a:t>1/6/21</a:t>
                      </a:r>
                      <a:endParaRPr lang="tr-TR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Hochschule Bremerhaven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7/5/2021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30/6/2021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Technische Universitat Chemnitz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15/7/2021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208072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University of Rostock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Mayıs/2021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15/7/2021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Hochschule Esslingen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>
                          <a:effectLst/>
                        </a:rPr>
                        <a:t>Münster University of Applied Science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Brno University of Technology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30/4/21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>
                          <a:effectLst/>
                        </a:rPr>
                        <a:t>Czech technical University in Prague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University of Eastern Finland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15/4/21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30/4/21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Universite de Valenciennes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>
                          <a:effectLst/>
                        </a:rPr>
                        <a:t>Fontys University of Applied Sciences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Universitat De Girona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15/6/21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Universidad De Oviedo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University of Granada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May-21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>
                        <a:effectLst/>
                      </a:endParaRPr>
                    </a:p>
                  </a:txBody>
                  <a:tcPr marL="5780" marR="5780" marT="0" marB="0"/>
                </a:tc>
              </a:tr>
              <a:tr h="208072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University of Skövde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late this year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Linnaeus University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1-Apr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>
                        <a:effectLst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it-IT" sz="1400">
                          <a:effectLst/>
                        </a:rPr>
                        <a:t>Universita Degli Studi Di Napoli Federico II</a:t>
                      </a:r>
                      <a:endParaRPr lang="it-IT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10/6/2021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15/6/2021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Riga Technical University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1/6/21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Vilnius Gediminas Technical University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>
                          <a:effectLst/>
                        </a:rPr>
                        <a:t>West Pomerianian University of Technology, Szczecin</a:t>
                      </a:r>
                      <a:endParaRPr lang="en-US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30/5/2021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Warsaw University of Technology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31/5/21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Czestochowa University of Technology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31/8/21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Universidade Do Minho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15/5/2021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Instituto Politecnico Do Port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1/6/2021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138715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Technical University of Varna</a:t>
                      </a:r>
                      <a:endParaRPr lang="tr-TR" sz="1400" b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31/5/2021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  <a:endParaRPr lang="tr-TR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</a:tr>
              <a:tr h="208072">
                <a:tc>
                  <a:txBody>
                    <a:bodyPr/>
                    <a:lstStyle/>
                    <a:p>
                      <a:pPr rtl="0" fontAlgn="t"/>
                      <a:r>
                        <a:rPr lang="tr-TR" sz="1400" dirty="0" err="1">
                          <a:effectLst/>
                        </a:rPr>
                        <a:t>Instituto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err="1">
                          <a:effectLst/>
                        </a:rPr>
                        <a:t>Politécnico</a:t>
                      </a:r>
                      <a:r>
                        <a:rPr lang="tr-TR" sz="1400" dirty="0">
                          <a:effectLst/>
                        </a:rPr>
                        <a:t> de Tomar</a:t>
                      </a:r>
                      <a:endParaRPr lang="tr-TR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>
                          <a:effectLst/>
                        </a:rPr>
                        <a:t>-</a:t>
                      </a:r>
                    </a:p>
                  </a:txBody>
                  <a:tcPr marL="5780" marR="5780" marT="0" marB="0"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tr-TR" sz="1400" dirty="0">
                          <a:effectLst/>
                        </a:rPr>
                        <a:t>15/5/2021</a:t>
                      </a:r>
                    </a:p>
                  </a:txBody>
                  <a:tcPr marL="5780" marR="5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chemeClr val="tx1"/>
                </a:solidFill>
              </a:rPr>
              <a:t>Daha önce faaliyet gerçekleştirmek üzere seçildiği halde tanınan süre içinde feragatini </a:t>
            </a:r>
            <a:r>
              <a:rPr lang="tr-TR" sz="4000" dirty="0" err="1" smtClean="0">
                <a:solidFill>
                  <a:schemeClr val="tx1"/>
                </a:solidFill>
              </a:rPr>
              <a:t>Erasmus</a:t>
            </a:r>
            <a:r>
              <a:rPr lang="tr-TR" sz="4000" dirty="0" smtClean="0">
                <a:solidFill>
                  <a:schemeClr val="tx1"/>
                </a:solidFill>
              </a:rPr>
              <a:t> Ofisine tebliğ etmeyen öğrenciler: </a:t>
            </a:r>
          </a:p>
          <a:p>
            <a:pPr algn="ctr"/>
            <a:r>
              <a:rPr lang="tr-TR" sz="4000" dirty="0" smtClean="0">
                <a:solidFill>
                  <a:schemeClr val="tx1"/>
                </a:solidFill>
              </a:rPr>
              <a:t>-10  puan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6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48"/>
          <a:stretch/>
        </p:blipFill>
        <p:spPr>
          <a:xfrm>
            <a:off x="6126480" y="899079"/>
            <a:ext cx="5952832" cy="3923087"/>
          </a:xfrm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1097280" y="1845734"/>
            <a:ext cx="491533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r>
              <a:rPr lang="tr-TR" sz="2000" dirty="0"/>
              <a:t> </a:t>
            </a:r>
            <a:r>
              <a:rPr lang="tr-TR" sz="2000" dirty="0" smtClean="0"/>
              <a:t>Eğer intibak A işlemleriniz yapılmadıysa;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 smtClean="0"/>
              <a:t>Sadece </a:t>
            </a:r>
            <a:r>
              <a:rPr lang="tr-TR" sz="1600" dirty="0" err="1" smtClean="0"/>
              <a:t>Erasmus</a:t>
            </a:r>
            <a:r>
              <a:rPr lang="tr-TR" sz="1600" dirty="0" smtClean="0"/>
              <a:t> Ofisine feragat dilekçesi göndermeniz yeterlidir.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sz="2000" dirty="0"/>
              <a:t>İ</a:t>
            </a:r>
            <a:r>
              <a:rPr lang="tr-TR" sz="2000" dirty="0" smtClean="0"/>
              <a:t>ntibak </a:t>
            </a:r>
            <a:r>
              <a:rPr lang="tr-TR" sz="2000" dirty="0" smtClean="0"/>
              <a:t>A işlemleriniz yapıldıktan sonra feragat etmek isterseniz;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 smtClean="0"/>
              <a:t>Feragat dilekçenizi hem </a:t>
            </a:r>
            <a:r>
              <a:rPr lang="tr-TR" sz="1600" b="1" dirty="0" smtClean="0"/>
              <a:t>bölüm sekterliğine </a:t>
            </a:r>
            <a:r>
              <a:rPr lang="tr-TR" sz="1600" dirty="0" smtClean="0"/>
              <a:t>hem de </a:t>
            </a:r>
            <a:r>
              <a:rPr lang="tr-TR" sz="1600" b="1" dirty="0" err="1" smtClean="0"/>
              <a:t>erasmus</a:t>
            </a:r>
            <a:r>
              <a:rPr lang="tr-TR" sz="1600" b="1" dirty="0" smtClean="0"/>
              <a:t> ofisine</a:t>
            </a:r>
            <a:r>
              <a:rPr lang="tr-TR" sz="1600" dirty="0" smtClean="0"/>
              <a:t> göndermelisiniz.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sz="1600" dirty="0" smtClean="0"/>
              <a:t>Bölüm sekterliğinin </a:t>
            </a:r>
            <a:r>
              <a:rPr lang="tr-TR" sz="1600" b="1" dirty="0" smtClean="0"/>
              <a:t>intibak iptali </a:t>
            </a:r>
            <a:r>
              <a:rPr lang="tr-TR" sz="1600" dirty="0" smtClean="0"/>
              <a:t>yapması gerekmektedir, eğer intibak iptali yapılmazsa ilgili dönemde YTÜ’den ders alamamanıza sebep olur.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8390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İntibak A </a:t>
            </a:r>
            <a:r>
              <a:rPr lang="tr-TR" dirty="0" smtClean="0"/>
              <a:t>Hazırlanması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4451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 </a:t>
            </a:r>
            <a:r>
              <a:rPr lang="tr-TR" dirty="0" err="1"/>
              <a:t>Erasmus</a:t>
            </a:r>
            <a:r>
              <a:rPr lang="tr-TR" dirty="0"/>
              <a:t>+ Programı kapsamında yurt dışına gidecek olan öğrencilerimizin bir dönem için 25-35 ECTS iki dönem için </a:t>
            </a:r>
            <a:r>
              <a:rPr lang="tr-TR" dirty="0" smtClean="0"/>
              <a:t>50-70</a:t>
            </a:r>
            <a:r>
              <a:rPr lang="tr-TR" dirty="0"/>
              <a:t> ECTS arasında ders yükü alması </a:t>
            </a:r>
            <a:r>
              <a:rPr lang="tr-TR" dirty="0" smtClean="0"/>
              <a:t>gerekmektedir.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Öğrenciler</a:t>
            </a:r>
            <a:r>
              <a:rPr lang="tr-TR" dirty="0"/>
              <a:t> </a:t>
            </a:r>
            <a:r>
              <a:rPr lang="tr-TR" dirty="0" err="1"/>
              <a:t>Erasmus</a:t>
            </a:r>
            <a:r>
              <a:rPr lang="tr-TR" dirty="0"/>
              <a:t>+ Programına katıldıkları her dönem için </a:t>
            </a:r>
            <a:r>
              <a:rPr lang="tr-TR" b="1" dirty="0"/>
              <a:t>en az iki dersini</a:t>
            </a:r>
            <a:r>
              <a:rPr lang="tr-TR" dirty="0"/>
              <a:t> zorunlu alan derslerinden seçmelidirler</a:t>
            </a:r>
            <a:r>
              <a:rPr lang="tr-TR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Öğrenciler </a:t>
            </a:r>
            <a:r>
              <a:rPr lang="tr-TR" dirty="0" err="1"/>
              <a:t>Erasmus</a:t>
            </a:r>
            <a:r>
              <a:rPr lang="tr-TR" dirty="0"/>
              <a:t>+ Programına katıldıkları </a:t>
            </a:r>
            <a:r>
              <a:rPr lang="tr-TR" b="1" dirty="0"/>
              <a:t>her dönem için en fazla bir</a:t>
            </a:r>
            <a:r>
              <a:rPr lang="tr-TR" dirty="0"/>
              <a:t> dersini yabancı dil dersi olarak alabilir ve LA belgesinde </a:t>
            </a:r>
            <a:r>
              <a:rPr lang="tr-TR" dirty="0" smtClean="0"/>
              <a:t>ECTS yüküne </a:t>
            </a:r>
            <a:r>
              <a:rPr lang="tr-TR" dirty="0"/>
              <a:t>ilave edebilirler</a:t>
            </a:r>
            <a:r>
              <a:rPr lang="tr-TR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 Lisansüstü öğrencileri LA belgesinde ECTS yükünü tamamlamak için dil dersi alamaz ve intibak ettiremezler</a:t>
            </a:r>
            <a:r>
              <a:rPr lang="tr-TR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Tüm </a:t>
            </a:r>
            <a:r>
              <a:rPr lang="tr-TR" dirty="0" smtClean="0"/>
              <a:t>öğrenciler </a:t>
            </a:r>
            <a:r>
              <a:rPr lang="tr-TR" dirty="0"/>
              <a:t>bir dönem için karşı kurumda 25-35 ECTS , iki dönem için ise 50-70 ECTS aralığında ders almak zorundadırlar. </a:t>
            </a:r>
            <a:r>
              <a:rPr lang="tr-TR" b="1" dirty="0"/>
              <a:t>Almış oldukları ECTS yükünün en az 2/3’ü oranında ders yükünün Yıldız Teknik Üniversitesinde karşılığı bulunmalıdır</a:t>
            </a:r>
            <a:r>
              <a:rPr lang="tr-TR" b="1" dirty="0" smtClean="0"/>
              <a:t>.</a:t>
            </a:r>
          </a:p>
          <a:p>
            <a:pPr marL="578358" lvl="1" indent="-285750">
              <a:buFont typeface="Wingdings" panose="05000000000000000000" pitchFamily="2" charset="2"/>
              <a:buChar char="§"/>
            </a:pPr>
            <a:r>
              <a:rPr lang="tr-TR" b="1" dirty="0" smtClean="0"/>
              <a:t>Örneğin; 30 ECTS ders aldığınızda, YTÜ’de 20 ECTS karşılığı bulunmalıdır.</a:t>
            </a:r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99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Lisansüstü Ders Seçimi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Fen Bilimleri Enstitüsü, lisansüstü öğrencilerinin zorunlu dersleri YTÜ’den almaları gerektiğini belirtmiştir.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Etik ve Seminer dersleri için de yine Fen Bilimleri Enstitüsü ile iletişime geçilmelidir.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891" y="286603"/>
            <a:ext cx="4649637" cy="1450757"/>
          </a:xfrm>
        </p:spPr>
        <p:txBody>
          <a:bodyPr/>
          <a:lstStyle/>
          <a:p>
            <a:r>
              <a:rPr lang="tr-TR" dirty="0" smtClean="0"/>
              <a:t>Örnek İntibak A Formu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431588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Karşı kurum dersleri ile bizim derslerin ECTS uyumuna bakılmalı.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868" y="489369"/>
            <a:ext cx="7162800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İntibak B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Mutlaka İntibak A ve Learning </a:t>
            </a:r>
            <a:r>
              <a:rPr lang="tr-TR" dirty="0" err="1" smtClean="0"/>
              <a:t>Agreement</a:t>
            </a:r>
            <a:r>
              <a:rPr lang="tr-TR" dirty="0" smtClean="0"/>
              <a:t> ile uyuşması gerekmektedir.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2/3 dersten başarı sağlanırsa hibenin geri kalan %20 </a:t>
            </a:r>
            <a:r>
              <a:rPr lang="tr-TR" dirty="0" err="1" smtClean="0"/>
              <a:t>lik</a:t>
            </a:r>
            <a:r>
              <a:rPr lang="tr-TR" dirty="0" smtClean="0"/>
              <a:t> kısmı öğrenciye verilir.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Herhangi bir dersten </a:t>
            </a:r>
            <a:r>
              <a:rPr lang="tr-TR" dirty="0"/>
              <a:t>F0 (Devamsızlık) </a:t>
            </a:r>
            <a:r>
              <a:rPr lang="tr-TR" dirty="0" smtClean="0"/>
              <a:t>notu ile kalınması halinde AB ofisi öğrenciden tüm hibenin geri iade edilmesini talep 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Hibesiz</a:t>
            </a:r>
            <a:r>
              <a:rPr lang="tr-TR" dirty="0" smtClean="0"/>
              <a:t> gidiliyor ve tüm derslerden kalınıyorsa bile İntibak B hazırlanması ve evrakların teslim edilmesi gerekmektedir.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b="1" dirty="0" smtClean="0"/>
              <a:t>İntibak B formu ve </a:t>
            </a:r>
            <a:r>
              <a:rPr lang="tr-TR" b="1" dirty="0" err="1" smtClean="0"/>
              <a:t>Transkript’i</a:t>
            </a:r>
            <a:r>
              <a:rPr lang="tr-TR" b="1" dirty="0" smtClean="0"/>
              <a:t> </a:t>
            </a:r>
            <a:r>
              <a:rPr lang="tr-TR" b="1" dirty="0" err="1" smtClean="0"/>
              <a:t>mentor</a:t>
            </a:r>
            <a:r>
              <a:rPr lang="tr-TR" b="1" dirty="0" smtClean="0"/>
              <a:t> hocanıza iletmelisiniz.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27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İntibak B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37360"/>
            <a:ext cx="4690449" cy="456529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689" y="2487026"/>
            <a:ext cx="4699262" cy="212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1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7949"/>
          </a:xfrm>
        </p:spPr>
        <p:txBody>
          <a:bodyPr/>
          <a:lstStyle/>
          <a:p>
            <a:r>
              <a:rPr lang="tr-TR" dirty="0"/>
              <a:t>Önemli </a:t>
            </a:r>
            <a:r>
              <a:rPr lang="tr-TR" dirty="0" smtClean="0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304" y="1352283"/>
            <a:ext cx="11912958" cy="521594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POLONYA</a:t>
            </a:r>
          </a:p>
          <a:p>
            <a:r>
              <a:rPr lang="tr-TR" dirty="0" smtClean="0"/>
              <a:t>V</a:t>
            </a:r>
            <a:r>
              <a:rPr lang="tr-TR" b="1" dirty="0" smtClean="0"/>
              <a:t>ize </a:t>
            </a:r>
            <a:r>
              <a:rPr lang="tr-TR" b="1" dirty="0"/>
              <a:t>başvuruları</a:t>
            </a:r>
            <a:r>
              <a:rPr lang="tr-TR" dirty="0"/>
              <a:t>, planlanan seyahat tarihinin 90 gün öncesinden itibaren yapılabilmektedir  - Eylül ayının ikinci yarısında gidecek olanlar </a:t>
            </a:r>
            <a:r>
              <a:rPr lang="tr-TR" b="1" dirty="0"/>
              <a:t>ŞİMDİDEN MÜRACAT YAPABİLİRLER </a:t>
            </a:r>
            <a:r>
              <a:rPr lang="tr-TR" b="1" dirty="0" smtClean="0"/>
              <a:t>!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/>
              <a:t>- Polonya’daki okuldan </a:t>
            </a:r>
            <a:r>
              <a:rPr lang="tr-TR" b="1" u="sng" dirty="0"/>
              <a:t>Kabul Mektubunuzun ASLINI BEKLEMEYE GEREK YOKTUR</a:t>
            </a:r>
            <a:r>
              <a:rPr lang="tr-TR" dirty="0"/>
              <a:t>  - okunaklı, taranmış ve e-posta ile gönderilmiş belgenin çıktısı yeterlidir.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Yabancı Dil Belgesi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Karşı okul sizden </a:t>
            </a:r>
            <a:r>
              <a:rPr lang="tr-TR" dirty="0" err="1" smtClean="0"/>
              <a:t>application</a:t>
            </a:r>
            <a:r>
              <a:rPr lang="tr-TR" dirty="0" smtClean="0"/>
              <a:t> sırasında yabancı dil belgesi isteyebilir. Hazırlık okuduysanız Yabancı Diller Bölümü’nden temin edebilirsiniz.</a:t>
            </a:r>
          </a:p>
          <a:p>
            <a:pPr lvl="1"/>
            <a:r>
              <a:rPr lang="tr-TR" dirty="0" err="1">
                <a:solidFill>
                  <a:srgbClr val="C00000"/>
                </a:solidFill>
              </a:rPr>
              <a:t>Hochschule</a:t>
            </a:r>
            <a:r>
              <a:rPr lang="tr-TR" dirty="0">
                <a:solidFill>
                  <a:srgbClr val="C00000"/>
                </a:solidFill>
              </a:rPr>
              <a:t> </a:t>
            </a:r>
            <a:r>
              <a:rPr lang="tr-TR" dirty="0" smtClean="0">
                <a:solidFill>
                  <a:srgbClr val="C00000"/>
                </a:solidFill>
              </a:rPr>
              <a:t>Bremen Üniversitesinden yeni gelen mail:</a:t>
            </a:r>
          </a:p>
          <a:p>
            <a:pPr lvl="2"/>
            <a:r>
              <a:rPr lang="tr-TR" b="1" dirty="0"/>
              <a:t>Fall/ </a:t>
            </a:r>
            <a:r>
              <a:rPr lang="tr-TR" b="1" dirty="0" err="1"/>
              <a:t>winter</a:t>
            </a:r>
            <a:r>
              <a:rPr lang="tr-TR" b="1" dirty="0"/>
              <a:t> </a:t>
            </a:r>
            <a:r>
              <a:rPr lang="tr-TR" b="1" dirty="0" err="1"/>
              <a:t>semester</a:t>
            </a:r>
            <a:r>
              <a:rPr lang="tr-TR" dirty="0"/>
              <a:t> (</a:t>
            </a:r>
            <a:r>
              <a:rPr lang="tr-TR" dirty="0" err="1"/>
              <a:t>October-February</a:t>
            </a:r>
            <a:r>
              <a:rPr lang="tr-TR" dirty="0"/>
              <a:t>): </a:t>
            </a:r>
            <a:r>
              <a:rPr lang="tr-TR" b="1" dirty="0" err="1"/>
              <a:t>German</a:t>
            </a:r>
            <a:r>
              <a:rPr lang="tr-TR" b="1" dirty="0"/>
              <a:t> B2</a:t>
            </a:r>
            <a:r>
              <a:rPr lang="tr-TR" dirty="0"/>
              <a:t> (</a:t>
            </a:r>
            <a:r>
              <a:rPr lang="tr-TR" dirty="0" err="1"/>
              <a:t>certified</a:t>
            </a:r>
            <a:r>
              <a:rPr lang="tr-TR" dirty="0"/>
              <a:t> TOEFL/IELTS)</a:t>
            </a:r>
            <a:br>
              <a:rPr lang="tr-TR" dirty="0"/>
            </a:br>
            <a:r>
              <a:rPr lang="tr-TR" b="1" dirty="0"/>
              <a:t>Spring/</a:t>
            </a:r>
            <a:r>
              <a:rPr lang="tr-TR" b="1" dirty="0" err="1"/>
              <a:t>summer</a:t>
            </a:r>
            <a:r>
              <a:rPr lang="tr-TR" b="1" dirty="0"/>
              <a:t> </a:t>
            </a:r>
            <a:r>
              <a:rPr lang="tr-TR" b="1" dirty="0" err="1"/>
              <a:t>semester</a:t>
            </a:r>
            <a:r>
              <a:rPr lang="tr-TR" dirty="0"/>
              <a:t> (April-</a:t>
            </a:r>
            <a:r>
              <a:rPr lang="tr-TR" dirty="0" err="1"/>
              <a:t>July</a:t>
            </a:r>
            <a:r>
              <a:rPr lang="tr-TR" dirty="0"/>
              <a:t>): </a:t>
            </a:r>
            <a:r>
              <a:rPr lang="tr-TR" b="1" dirty="0"/>
              <a:t>English B2</a:t>
            </a:r>
            <a:r>
              <a:rPr lang="tr-TR" dirty="0"/>
              <a:t> (</a:t>
            </a:r>
            <a:r>
              <a:rPr lang="tr-TR" dirty="0" err="1"/>
              <a:t>certified</a:t>
            </a:r>
            <a:r>
              <a:rPr lang="tr-TR" dirty="0"/>
              <a:t> TOEFL/IELTS)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Ders değişikliği durumunda: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Mutlaka İntibak A formu ve LA güncellenmeli. Tekrar ders seçiminde mutlaka </a:t>
            </a:r>
            <a:r>
              <a:rPr lang="tr-TR" dirty="0" err="1" smtClean="0">
                <a:solidFill>
                  <a:schemeClr val="tx1"/>
                </a:solidFill>
              </a:rPr>
              <a:t>mentorunuz</a:t>
            </a:r>
            <a:r>
              <a:rPr lang="tr-TR" dirty="0" smtClean="0">
                <a:solidFill>
                  <a:schemeClr val="tx1"/>
                </a:solidFill>
              </a:rPr>
              <a:t> tarafında dersin sayılıp-sayılamayacağı hakkında haberleşmelisiniz.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54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Gündem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54443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 Erasmus+ Öğrenim Faaliyeti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Hibe </a:t>
            </a:r>
            <a:r>
              <a:rPr lang="tr-TR" dirty="0" smtClean="0"/>
              <a:t>miktarları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err="1" smtClean="0"/>
              <a:t>Nomination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Application</a:t>
            </a: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İntibak </a:t>
            </a:r>
            <a:r>
              <a:rPr lang="tr-TR" dirty="0" smtClean="0"/>
              <a:t>A Hazırlanması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İntibak 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Önemli </a:t>
            </a:r>
            <a:r>
              <a:rPr lang="tr-TR" dirty="0" smtClean="0"/>
              <a:t>Noktalar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Son </a:t>
            </a:r>
            <a:r>
              <a:rPr lang="tr-TR" dirty="0" smtClean="0"/>
              <a:t>tarihler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Sorumluluklarınız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369196" y="6492875"/>
            <a:ext cx="4822804" cy="365125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YTU Erasmus+ Program Birimi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32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7949"/>
          </a:xfrm>
        </p:spPr>
        <p:txBody>
          <a:bodyPr/>
          <a:lstStyle/>
          <a:p>
            <a:r>
              <a:rPr lang="tr-TR" dirty="0"/>
              <a:t>Önemli </a:t>
            </a:r>
            <a:r>
              <a:rPr lang="tr-TR" dirty="0" smtClean="0"/>
              <a:t>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9042" y="1861242"/>
            <a:ext cx="11912958" cy="5215942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Kurul kararlarının takibi: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Erasmus</a:t>
            </a:r>
            <a:r>
              <a:rPr lang="tr-TR" dirty="0" smtClean="0">
                <a:solidFill>
                  <a:schemeClr val="tx1"/>
                </a:solidFill>
              </a:rPr>
              <a:t> sisteminizden takip edebilirsiniz. </a:t>
            </a:r>
            <a:r>
              <a:rPr lang="tr-TR" dirty="0" err="1" smtClean="0">
                <a:solidFill>
                  <a:schemeClr val="tx1"/>
                </a:solidFill>
              </a:rPr>
              <a:t>Red</a:t>
            </a:r>
            <a:r>
              <a:rPr lang="tr-TR" dirty="0" smtClean="0">
                <a:solidFill>
                  <a:schemeClr val="tx1"/>
                </a:solidFill>
              </a:rPr>
              <a:t> durumunda zaten bize bilgi gelir ve sizinle iletişime geçeriz.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Erasmus</a:t>
            </a:r>
            <a:r>
              <a:rPr lang="tr-TR" dirty="0" smtClean="0">
                <a:solidFill>
                  <a:srgbClr val="FF0000"/>
                </a:solidFill>
              </a:rPr>
              <a:t> kapsamında ARA PROJE- BITIRME PROJESI ya da TEZ alınamaz. Alınmasına izin verilse her durumda kaldı olarak intibak edilir.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33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66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Aşağıda </a:t>
            </a:r>
            <a:r>
              <a:rPr lang="tr-TR" b="1" dirty="0"/>
              <a:t>listelenen işlemleri grup sorumlusu olarak atanan araştırma görevlisi ile gerçekleştirebileceklerdir.</a:t>
            </a:r>
            <a:r>
              <a:rPr lang="tr-TR" dirty="0"/>
              <a:t>	</a:t>
            </a:r>
          </a:p>
          <a:p>
            <a:r>
              <a:rPr lang="tr-TR" b="1" dirty="0"/>
              <a:t>1) İntibak A(Gitmeden önce)</a:t>
            </a:r>
            <a:r>
              <a:rPr lang="tr-TR" dirty="0"/>
              <a:t>	</a:t>
            </a:r>
          </a:p>
          <a:p>
            <a:r>
              <a:rPr lang="tr-TR" b="1" dirty="0"/>
              <a:t>2) Başvuru iptali için danışma</a:t>
            </a:r>
            <a:r>
              <a:rPr lang="tr-TR" dirty="0"/>
              <a:t>	</a:t>
            </a:r>
          </a:p>
          <a:p>
            <a:r>
              <a:rPr lang="tr-TR" b="1" dirty="0"/>
              <a:t>3) Okul değişikliği için danışma</a:t>
            </a:r>
            <a:r>
              <a:rPr lang="tr-TR" dirty="0"/>
              <a:t>	</a:t>
            </a:r>
          </a:p>
          <a:p>
            <a:r>
              <a:rPr lang="tr-TR" b="1" dirty="0"/>
              <a:t>4) Dönem değişikliği için danışma</a:t>
            </a:r>
            <a:r>
              <a:rPr lang="tr-TR" dirty="0"/>
              <a:t>	</a:t>
            </a:r>
          </a:p>
          <a:p>
            <a:r>
              <a:rPr lang="fr-FR" b="1" dirty="0"/>
              <a:t>5) Ders </a:t>
            </a:r>
            <a:r>
              <a:rPr lang="fr-FR" b="1" dirty="0" err="1" smtClean="0"/>
              <a:t>değişikliği</a:t>
            </a:r>
            <a:r>
              <a:rPr lang="fr-FR" b="1" dirty="0" smtClean="0"/>
              <a:t>(</a:t>
            </a:r>
            <a:r>
              <a:rPr lang="fr-FR" b="1" dirty="0" err="1" smtClean="0"/>
              <a:t>İntibak</a:t>
            </a:r>
            <a:r>
              <a:rPr lang="fr-FR" b="1" dirty="0" smtClean="0"/>
              <a:t> A</a:t>
            </a:r>
            <a:r>
              <a:rPr lang="tr-TR" b="1" dirty="0" smtClean="0"/>
              <a:t> güncellemesi</a:t>
            </a:r>
            <a:r>
              <a:rPr lang="fr-FR" b="1" dirty="0" smtClean="0"/>
              <a:t>)</a:t>
            </a:r>
            <a:r>
              <a:rPr lang="fr-FR" dirty="0"/>
              <a:t>	</a:t>
            </a:r>
          </a:p>
          <a:p>
            <a:r>
              <a:rPr lang="tr-TR" b="1" dirty="0"/>
              <a:t>6) İntibak B (Döndükten sonra)</a:t>
            </a:r>
            <a:r>
              <a:rPr lang="tr-TR" dirty="0"/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1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b="1" dirty="0"/>
              <a:t>Yukarıda </a:t>
            </a:r>
            <a:r>
              <a:rPr lang="tr-TR" b="1" dirty="0" smtClean="0"/>
              <a:t>listelenenler </a:t>
            </a:r>
            <a:r>
              <a:rPr lang="tr-TR" b="1" dirty="0"/>
              <a:t>dışında </a:t>
            </a:r>
            <a:r>
              <a:rPr lang="tr-TR" b="1" dirty="0" smtClean="0"/>
              <a:t>yapılması </a:t>
            </a:r>
            <a:r>
              <a:rPr lang="tr-TR" b="1" dirty="0"/>
              <a:t>gerekenler;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err="1" smtClean="0"/>
              <a:t>Nomination</a:t>
            </a:r>
            <a:r>
              <a:rPr lang="tr-TR" b="1" dirty="0" smtClean="0"/>
              <a:t> </a:t>
            </a:r>
            <a:r>
              <a:rPr lang="tr-TR" b="1" dirty="0"/>
              <a:t>yapılması için </a:t>
            </a:r>
            <a:r>
              <a:rPr lang="tr-TR" b="1" dirty="0" err="1"/>
              <a:t>Doç.Dr</a:t>
            </a:r>
            <a:r>
              <a:rPr lang="tr-TR" b="1" dirty="0"/>
              <a:t>. Gökhan BİLGİN hocamıza mail ile bilgilendirme yapılması,</a:t>
            </a:r>
            <a:r>
              <a:rPr lang="tr-TR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err="1" smtClean="0"/>
              <a:t>Erasmusa</a:t>
            </a:r>
            <a:r>
              <a:rPr lang="tr-TR" b="1" dirty="0" smtClean="0"/>
              <a:t> </a:t>
            </a:r>
            <a:r>
              <a:rPr lang="tr-TR" b="1" dirty="0"/>
              <a:t>gitmeden önce hazırlanan belgelerin AB Ofisine teslim edilmesi,</a:t>
            </a:r>
            <a:r>
              <a:rPr lang="tr-TR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2 </a:t>
            </a:r>
            <a:r>
              <a:rPr lang="tr-TR" b="1" dirty="0"/>
              <a:t>numaradaki belgelerin kopyasının Doç. Dr. Gökhan </a:t>
            </a:r>
            <a:r>
              <a:rPr lang="tr-TR" b="1" dirty="0" err="1"/>
              <a:t>BİLGİN'e</a:t>
            </a:r>
            <a:r>
              <a:rPr lang="tr-TR" b="1" dirty="0"/>
              <a:t> teslim edilmesi,</a:t>
            </a:r>
            <a:r>
              <a:rPr lang="tr-TR" dirty="0"/>
              <a:t>		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err="1" smtClean="0"/>
              <a:t>Erasmus‘tan</a:t>
            </a:r>
            <a:r>
              <a:rPr lang="tr-TR" b="1" dirty="0" smtClean="0"/>
              <a:t> </a:t>
            </a:r>
            <a:r>
              <a:rPr lang="tr-TR" b="1" dirty="0"/>
              <a:t>döndükten sonra belgelerin AB ofisine teslim edilmesi.</a:t>
            </a:r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03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778309"/>
            <a:ext cx="10058400" cy="7571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 smtClean="0"/>
              <a:t>Öğrecinin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Kendi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Sorumluluğunda</a:t>
            </a:r>
            <a:r>
              <a:rPr lang="en-US" sz="4000" b="1" dirty="0"/>
              <a:t> </a:t>
            </a:r>
            <a:r>
              <a:rPr lang="en-US" sz="4000" b="1" dirty="0" smtClean="0"/>
              <a:t>Olan </a:t>
            </a:r>
            <a:r>
              <a:rPr lang="en-US" sz="4000" b="1" dirty="0" err="1" smtClean="0"/>
              <a:t>Önemli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Noktalar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Okulların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koşullarının</a:t>
            </a:r>
            <a:r>
              <a:rPr lang="en-US" dirty="0" smtClean="0"/>
              <a:t> </a:t>
            </a:r>
            <a:r>
              <a:rPr lang="en-US" dirty="0" err="1" smtClean="0"/>
              <a:t>öğrenilmesi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sağlanması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tarihlerin</a:t>
            </a:r>
            <a:r>
              <a:rPr lang="en-US" dirty="0" smtClean="0"/>
              <a:t> </a:t>
            </a:r>
            <a:r>
              <a:rPr lang="en-US" dirty="0" err="1" smtClean="0"/>
              <a:t>takibi</a:t>
            </a:r>
            <a:endParaRPr lang="en-US" dirty="0" smtClean="0"/>
          </a:p>
          <a:p>
            <a:r>
              <a:rPr lang="en-US" dirty="0" smtClean="0"/>
              <a:t>3. Learning Agreement </a:t>
            </a:r>
            <a:r>
              <a:rPr lang="en-US" dirty="0" err="1" smtClean="0"/>
              <a:t>hazırlanması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onaylatılması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Derslerin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(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içeriklerini</a:t>
            </a:r>
            <a:r>
              <a:rPr lang="en-US" dirty="0"/>
              <a:t> </a:t>
            </a:r>
            <a:r>
              <a:rPr lang="en-US" dirty="0" err="1" smtClean="0"/>
              <a:t>Mentor’a</a:t>
            </a:r>
            <a:r>
              <a:rPr lang="en-US" dirty="0" smtClean="0"/>
              <a:t> </a:t>
            </a:r>
            <a:r>
              <a:rPr lang="en-US" dirty="0" err="1" smtClean="0"/>
              <a:t>onaylatmadan</a:t>
            </a:r>
            <a:r>
              <a:rPr lang="en-US" dirty="0" smtClean="0"/>
              <a:t> </a:t>
            </a:r>
            <a:r>
              <a:rPr lang="en-US" dirty="0" err="1" smtClean="0"/>
              <a:t>derslerinizi</a:t>
            </a:r>
            <a:r>
              <a:rPr lang="tr-TR" dirty="0" smtClean="0"/>
              <a:t> </a:t>
            </a:r>
            <a:r>
              <a:rPr lang="en-US" dirty="0" smtClean="0"/>
              <a:t>Learning </a:t>
            </a:r>
            <a:r>
              <a:rPr lang="en-US" dirty="0" err="1" smtClean="0"/>
              <a:t>Agreement’a</a:t>
            </a:r>
            <a:r>
              <a:rPr lang="en-US" dirty="0" smtClean="0"/>
              <a:t> </a:t>
            </a:r>
            <a:r>
              <a:rPr lang="en-US" dirty="0" err="1" smtClean="0"/>
              <a:t>işlemeyiniz</a:t>
            </a:r>
            <a:r>
              <a:rPr lang="en-US" dirty="0" smtClean="0"/>
              <a:t>.)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Boşalan</a:t>
            </a:r>
            <a:r>
              <a:rPr lang="en-US" dirty="0" smtClean="0"/>
              <a:t> </a:t>
            </a:r>
            <a:r>
              <a:rPr lang="en-US" dirty="0" err="1" smtClean="0"/>
              <a:t>kontenjan</a:t>
            </a:r>
            <a:r>
              <a:rPr lang="en-US" dirty="0" smtClean="0"/>
              <a:t>, </a:t>
            </a:r>
            <a:r>
              <a:rPr lang="en-US" dirty="0" err="1" smtClean="0"/>
              <a:t>vize,konaklama,yaşam,hibe</a:t>
            </a:r>
            <a:r>
              <a:rPr lang="en-US" dirty="0" smtClean="0"/>
              <a:t> </a:t>
            </a:r>
            <a:r>
              <a:rPr lang="en-US" dirty="0" err="1" smtClean="0"/>
              <a:t>miktarı</a:t>
            </a:r>
            <a:r>
              <a:rPr lang="en-US" dirty="0" smtClean="0"/>
              <a:t>/</a:t>
            </a:r>
            <a:r>
              <a:rPr lang="en-US" dirty="0" err="1" smtClean="0"/>
              <a:t>listesi</a:t>
            </a:r>
            <a:r>
              <a:rPr lang="en-US" dirty="0" smtClean="0"/>
              <a:t> vb. </a:t>
            </a:r>
            <a:r>
              <a:rPr lang="en-US" dirty="0" err="1" smtClean="0"/>
              <a:t>konuların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okulumuzun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okulun</a:t>
            </a:r>
            <a:r>
              <a:rPr lang="en-US" dirty="0" smtClean="0"/>
              <a:t> Erasmus+ </a:t>
            </a:r>
            <a:r>
              <a:rPr lang="en-US" dirty="0" err="1" smtClean="0"/>
              <a:t>sayfasından</a:t>
            </a:r>
            <a:r>
              <a:rPr lang="en-US" dirty="0" smtClean="0"/>
              <a:t> </a:t>
            </a:r>
            <a:r>
              <a:rPr lang="en-US" dirty="0" err="1" smtClean="0"/>
              <a:t>takibi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39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mail atarken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[ERASMUS] </a:t>
            </a:r>
            <a:r>
              <a:rPr lang="tr-TR" dirty="0" smtClean="0"/>
              <a:t>etiketi kullanmalısınız. Yoksa mailiniz gözden kaçabilir.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29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Erasmus</a:t>
            </a:r>
            <a:r>
              <a:rPr lang="tr-TR" dirty="0"/>
              <a:t>+ Öğrenim </a:t>
            </a:r>
            <a:r>
              <a:rPr lang="tr-TR" dirty="0" smtClean="0"/>
              <a:t>Faaliyeti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algn="ctr"/>
            <a:r>
              <a:rPr lang="tr-TR" sz="4800" dirty="0" smtClean="0"/>
              <a:t>Eğitim + Kültür paylaşımı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37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İkili Anlaşmamız olan ülkeler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28 Avrupa Birliği üyesi ülke</a:t>
            </a:r>
          </a:p>
          <a:p>
            <a:pPr marL="0" indent="0">
              <a:buNone/>
            </a:pPr>
            <a:r>
              <a:rPr lang="en-GB" sz="3200" dirty="0" err="1" smtClean="0"/>
              <a:t>Almanya</a:t>
            </a:r>
            <a:r>
              <a:rPr lang="en-GB" sz="3200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Avusturya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Belçika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sz="3200" dirty="0" err="1"/>
              <a:t>Bulgaristan</a:t>
            </a:r>
            <a:r>
              <a:rPr lang="en-GB" dirty="0" smtClean="0"/>
              <a:t>, </a:t>
            </a:r>
            <a:r>
              <a:rPr lang="en-GB" sz="3200" dirty="0" err="1" smtClean="0"/>
              <a:t>Çek</a:t>
            </a:r>
            <a:r>
              <a:rPr lang="en-GB" sz="3200" dirty="0" smtClean="0"/>
              <a:t> </a:t>
            </a:r>
            <a:r>
              <a:rPr lang="en-GB" sz="3200" dirty="0" err="1" smtClean="0"/>
              <a:t>Cumhuriyeti</a:t>
            </a:r>
            <a:r>
              <a:rPr lang="en-GB" sz="3200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Danimarka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Estonya</a:t>
            </a:r>
            <a:r>
              <a:rPr lang="en-GB" dirty="0" smtClean="0"/>
              <a:t>, </a:t>
            </a:r>
            <a:r>
              <a:rPr lang="en-GB" sz="3200" dirty="0" err="1" smtClean="0"/>
              <a:t>Finlandiya</a:t>
            </a:r>
            <a:r>
              <a:rPr lang="en-GB" sz="3200" dirty="0" smtClean="0"/>
              <a:t>, </a:t>
            </a:r>
            <a:r>
              <a:rPr lang="en-GB" sz="3200" dirty="0" err="1" smtClean="0"/>
              <a:t>Fransa</a:t>
            </a:r>
            <a:r>
              <a:rPr lang="en-GB" sz="3200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Güney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Kıbrıs</a:t>
            </a:r>
            <a:r>
              <a:rPr lang="en-GB" dirty="0" smtClean="0">
                <a:solidFill>
                  <a:srgbClr val="FF0000"/>
                </a:solidFill>
              </a:rPr>
              <a:t> Rum </a:t>
            </a:r>
            <a:r>
              <a:rPr lang="en-GB" dirty="0" err="1" smtClean="0">
                <a:solidFill>
                  <a:srgbClr val="FF0000"/>
                </a:solidFill>
              </a:rPr>
              <a:t>Yönetimi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Hırvatistan</a:t>
            </a:r>
            <a:r>
              <a:rPr lang="en-GB" dirty="0" smtClean="0"/>
              <a:t>, </a:t>
            </a:r>
            <a:r>
              <a:rPr lang="en-GB" sz="3200" dirty="0" err="1" smtClean="0"/>
              <a:t>Hollanda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İngiltere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İrlanda</a:t>
            </a:r>
            <a:r>
              <a:rPr lang="en-GB" dirty="0" smtClean="0"/>
              <a:t>, </a:t>
            </a:r>
            <a:r>
              <a:rPr lang="en-GB" sz="3200" dirty="0" err="1" smtClean="0"/>
              <a:t>İspanya</a:t>
            </a:r>
            <a:r>
              <a:rPr lang="en-GB" sz="3200" dirty="0" smtClean="0"/>
              <a:t>, </a:t>
            </a:r>
            <a:r>
              <a:rPr lang="en-GB" sz="3200" dirty="0" err="1" smtClean="0"/>
              <a:t>İsveç</a:t>
            </a:r>
            <a:r>
              <a:rPr lang="en-GB" sz="3200" dirty="0" smtClean="0"/>
              <a:t>, </a:t>
            </a:r>
            <a:r>
              <a:rPr lang="en-GB" sz="3200" dirty="0" err="1" smtClean="0"/>
              <a:t>İtalya</a:t>
            </a:r>
            <a:r>
              <a:rPr lang="en-GB" sz="3200" dirty="0" smtClean="0"/>
              <a:t>, </a:t>
            </a:r>
            <a:r>
              <a:rPr lang="en-GB" sz="3200" dirty="0" err="1" smtClean="0"/>
              <a:t>Letonya</a:t>
            </a:r>
            <a:r>
              <a:rPr lang="en-GB" sz="3200" dirty="0" smtClean="0"/>
              <a:t>, </a:t>
            </a:r>
            <a:r>
              <a:rPr lang="en-GB" sz="3200" dirty="0" err="1" smtClean="0"/>
              <a:t>Litvanya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Lüksemburg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Macaristan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Malta</a:t>
            </a:r>
            <a:r>
              <a:rPr lang="en-GB" dirty="0" smtClean="0"/>
              <a:t>, </a:t>
            </a:r>
            <a:r>
              <a:rPr lang="en-GB" sz="3200" dirty="0" err="1" smtClean="0"/>
              <a:t>Polonya</a:t>
            </a:r>
            <a:r>
              <a:rPr lang="en-GB" sz="3200" dirty="0" smtClean="0"/>
              <a:t>, </a:t>
            </a:r>
            <a:r>
              <a:rPr lang="en-GB" sz="3200" dirty="0" err="1" smtClean="0"/>
              <a:t>Portekiz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Romanya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Slovakya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Slovenya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Yunanistan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Hibe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Miktarları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325" y="1845734"/>
            <a:ext cx="9150901" cy="407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6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Hibesiz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Öğrenciler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Hibeli öğrenci listesinden bir adayın </a:t>
            </a:r>
            <a:r>
              <a:rPr lang="tr-TR" dirty="0" err="1" smtClean="0"/>
              <a:t>Erasmus</a:t>
            </a:r>
            <a:r>
              <a:rPr lang="tr-TR" dirty="0" smtClean="0"/>
              <a:t>+ hakkından veya gönüllü olarak hibe hakkından vazgeçmesi halinde, </a:t>
            </a:r>
            <a:r>
              <a:rPr lang="tr-TR" dirty="0" smtClean="0">
                <a:solidFill>
                  <a:srgbClr val="FF0000"/>
                </a:solidFill>
              </a:rPr>
              <a:t>o öğrenciye ayrılmış olan hibe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başarı puanına göre </a:t>
            </a:r>
            <a:r>
              <a:rPr lang="tr-TR" dirty="0" err="1" smtClean="0">
                <a:solidFill>
                  <a:srgbClr val="FF0000"/>
                </a:solidFill>
              </a:rPr>
              <a:t>hibesiz</a:t>
            </a:r>
            <a:r>
              <a:rPr lang="tr-TR" dirty="0" smtClean="0">
                <a:solidFill>
                  <a:srgbClr val="FF0000"/>
                </a:solidFill>
              </a:rPr>
              <a:t> öğrenci listesindeki ilk adaya sunulur. </a:t>
            </a:r>
          </a:p>
          <a:p>
            <a:pPr algn="just"/>
            <a:r>
              <a:rPr lang="tr-TR" dirty="0" err="1" smtClean="0"/>
              <a:t>Hibesiz</a:t>
            </a:r>
            <a:r>
              <a:rPr lang="tr-TR" dirty="0" smtClean="0"/>
              <a:t> öğrenci listesindeki adaylar, isterlerse </a:t>
            </a:r>
            <a:r>
              <a:rPr lang="tr-TR" dirty="0" err="1" smtClean="0"/>
              <a:t>hibesiz</a:t>
            </a:r>
            <a:r>
              <a:rPr lang="tr-TR" dirty="0" smtClean="0"/>
              <a:t> olarak </a:t>
            </a:r>
            <a:r>
              <a:rPr lang="tr-TR" dirty="0" err="1" smtClean="0"/>
              <a:t>Erasmus</a:t>
            </a:r>
            <a:r>
              <a:rPr lang="tr-TR" dirty="0" smtClean="0"/>
              <a:t>+ faaliyetini gerçekleştirebilir ya da </a:t>
            </a:r>
            <a:r>
              <a:rPr lang="tr-TR" dirty="0" err="1" smtClean="0"/>
              <a:t>Erasmus</a:t>
            </a:r>
            <a:r>
              <a:rPr lang="tr-TR" dirty="0" smtClean="0"/>
              <a:t>+ Program Birimi’ni dilekçe ile bilgilendirerek </a:t>
            </a:r>
            <a:r>
              <a:rPr lang="tr-TR" dirty="0" err="1" smtClean="0"/>
              <a:t>Erasmus</a:t>
            </a:r>
            <a:r>
              <a:rPr lang="tr-TR" dirty="0" smtClean="0"/>
              <a:t> haklarından vazgeçebilirler.</a:t>
            </a:r>
          </a:p>
          <a:p>
            <a:pPr algn="just"/>
            <a:r>
              <a:rPr lang="tr-TR" dirty="0" err="1" smtClean="0">
                <a:solidFill>
                  <a:srgbClr val="FF0000"/>
                </a:solidFill>
              </a:rPr>
              <a:t>Hibesiz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Erasmus</a:t>
            </a:r>
            <a:r>
              <a:rPr lang="tr-TR" dirty="0" smtClean="0">
                <a:solidFill>
                  <a:srgbClr val="FF0000"/>
                </a:solidFill>
              </a:rPr>
              <a:t>+ öğrencileri, faaliyet öncesinde, esnasında veya sonrasında hibe almaya hak kazanabilirler</a:t>
            </a:r>
            <a:r>
              <a:rPr lang="tr-TR" dirty="0" smtClean="0"/>
              <a:t>. Böyle bir durumun oluşması halinde, </a:t>
            </a:r>
            <a:r>
              <a:rPr lang="tr-TR" dirty="0" err="1" smtClean="0"/>
              <a:t>Erasmus</a:t>
            </a:r>
            <a:r>
              <a:rPr lang="tr-TR" dirty="0" smtClean="0"/>
              <a:t>+ Program Birimi tarafından e-posta yoluyla bilgilendirilirler.</a:t>
            </a:r>
          </a:p>
          <a:p>
            <a:pPr algn="just"/>
            <a:r>
              <a:rPr lang="tr-TR" dirty="0" err="1" smtClean="0"/>
              <a:t>Hibesiz</a:t>
            </a:r>
            <a:r>
              <a:rPr lang="tr-TR" dirty="0" smtClean="0"/>
              <a:t> dahi olsa, aynı öğrenim kademesinde öğrencinin </a:t>
            </a:r>
            <a:r>
              <a:rPr lang="tr-TR" dirty="0" err="1" smtClean="0"/>
              <a:t>Erasmus</a:t>
            </a:r>
            <a:r>
              <a:rPr lang="tr-TR" dirty="0" smtClean="0"/>
              <a:t> programına katılımı 12 ayı aşamaz.</a:t>
            </a:r>
          </a:p>
          <a:p>
            <a:pPr algn="just"/>
            <a:r>
              <a:rPr lang="tr-TR" dirty="0" err="1" smtClean="0">
                <a:solidFill>
                  <a:srgbClr val="0055FE"/>
                </a:solidFill>
              </a:rPr>
              <a:t>Hibesiz</a:t>
            </a:r>
            <a:r>
              <a:rPr lang="tr-TR" dirty="0" smtClean="0">
                <a:solidFill>
                  <a:srgbClr val="0055FE"/>
                </a:solidFill>
              </a:rPr>
              <a:t> </a:t>
            </a:r>
            <a:r>
              <a:rPr lang="tr-TR" dirty="0" err="1" smtClean="0">
                <a:solidFill>
                  <a:srgbClr val="0055FE"/>
                </a:solidFill>
              </a:rPr>
              <a:t>Erasmus</a:t>
            </a:r>
            <a:r>
              <a:rPr lang="tr-TR" dirty="0" smtClean="0">
                <a:solidFill>
                  <a:srgbClr val="0055FE"/>
                </a:solidFill>
              </a:rPr>
              <a:t>+ öğrencileri, hibeli </a:t>
            </a:r>
            <a:r>
              <a:rPr lang="tr-TR" dirty="0" err="1" smtClean="0">
                <a:solidFill>
                  <a:srgbClr val="0055FE"/>
                </a:solidFill>
              </a:rPr>
              <a:t>Erasmus</a:t>
            </a:r>
            <a:r>
              <a:rPr lang="tr-TR" dirty="0" smtClean="0">
                <a:solidFill>
                  <a:srgbClr val="0055FE"/>
                </a:solidFill>
              </a:rPr>
              <a:t>+ öğrencileri gibi tüm süreçleri sorumlulukla izlemelidirler.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50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Önceki Hibe Dağılımı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2017-2018’de 20 öğrenci hibeli gitmiştir</a:t>
            </a:r>
          </a:p>
          <a:p>
            <a:r>
              <a:rPr lang="tr-TR" dirty="0" smtClean="0"/>
              <a:t>2018-2019’da </a:t>
            </a:r>
            <a:r>
              <a:rPr lang="tr-TR" dirty="0" smtClean="0"/>
              <a:t>16 </a:t>
            </a:r>
            <a:r>
              <a:rPr lang="tr-TR" dirty="0" smtClean="0"/>
              <a:t>öğrenci hibeli gitmiştir.</a:t>
            </a:r>
          </a:p>
          <a:p>
            <a:r>
              <a:rPr lang="tr-TR" dirty="0" smtClean="0"/>
              <a:t>2019-2020’de </a:t>
            </a:r>
            <a:r>
              <a:rPr lang="tr-TR" dirty="0" smtClean="0"/>
              <a:t>19 </a:t>
            </a:r>
            <a:r>
              <a:rPr lang="tr-TR" dirty="0" smtClean="0"/>
              <a:t>öğrenci hibeli gitmiştir.</a:t>
            </a:r>
          </a:p>
          <a:p>
            <a:r>
              <a:rPr lang="tr-TR" dirty="0" smtClean="0"/>
              <a:t>2020-2021’de </a:t>
            </a:r>
            <a:r>
              <a:rPr lang="tr-TR" dirty="0" smtClean="0"/>
              <a:t>21 </a:t>
            </a:r>
            <a:r>
              <a:rPr lang="tr-TR" dirty="0" smtClean="0"/>
              <a:t>öğrenci </a:t>
            </a:r>
            <a:r>
              <a:rPr lang="tr-TR" dirty="0"/>
              <a:t>hibeli gitmiştir.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26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Öğrenci Hareketliliği </a:t>
            </a:r>
          </a:p>
          <a:p>
            <a:r>
              <a:rPr lang="tr-TR" b="1" dirty="0" smtClean="0"/>
              <a:t>Her bir öğrenim kademesinde (lisans, yüksek lisans, doktora) :</a:t>
            </a:r>
          </a:p>
          <a:p>
            <a:r>
              <a:rPr lang="tr-TR" dirty="0" smtClean="0"/>
              <a:t>Hareketlilik sayısı</a:t>
            </a:r>
          </a:p>
          <a:p>
            <a:r>
              <a:rPr lang="tr-TR" dirty="0" smtClean="0"/>
              <a:t>Hareketlilik türü (KA103/KA107 : öğrenim, staj) </a:t>
            </a:r>
          </a:p>
          <a:p>
            <a:r>
              <a:rPr lang="tr-TR" dirty="0" smtClean="0"/>
              <a:t> Hibe durumundan (hibeli, </a:t>
            </a:r>
            <a:r>
              <a:rPr lang="tr-TR" dirty="0" err="1" smtClean="0"/>
              <a:t>hibesiz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r>
              <a:rPr lang="tr-TR" dirty="0" smtClean="0"/>
              <a:t>bağımsız olarak faaliyetten </a:t>
            </a:r>
            <a:r>
              <a:rPr lang="tr-TR" dirty="0" smtClean="0">
                <a:solidFill>
                  <a:srgbClr val="0055FE"/>
                </a:solidFill>
              </a:rPr>
              <a:t>toplamda en fazla 12 aya (360 güne) </a:t>
            </a:r>
            <a:r>
              <a:rPr lang="tr-TR" dirty="0" smtClean="0"/>
              <a:t>kadar faydalanılabilir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36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Nomination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02602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Yerleştirilmiş olduğunuz okula bilgilerinizin gönderilmesi.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Nomination</a:t>
            </a:r>
            <a:r>
              <a:rPr lang="tr-TR" dirty="0" smtClean="0"/>
              <a:t> </a:t>
            </a:r>
            <a:r>
              <a:rPr lang="tr-TR" dirty="0" err="1" smtClean="0"/>
              <a:t>deadline</a:t>
            </a:r>
            <a:r>
              <a:rPr lang="tr-TR" dirty="0" smtClean="0"/>
              <a:t> tarihleri her okul için farklıdır, bu tarihin takip edilmesi öğrencinin sorumluluğundadır.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err="1"/>
              <a:t>Nomination</a:t>
            </a:r>
            <a:r>
              <a:rPr lang="tr-TR" b="1" dirty="0"/>
              <a:t> yapılması için </a:t>
            </a:r>
            <a:r>
              <a:rPr lang="tr-TR" b="1" dirty="0" err="1"/>
              <a:t>Doç.Dr</a:t>
            </a:r>
            <a:r>
              <a:rPr lang="tr-TR" b="1" dirty="0"/>
              <a:t>. Gökhan BİLGİN hocamıza mail ile bilgilendirme </a:t>
            </a:r>
            <a:r>
              <a:rPr lang="tr-TR" b="1" dirty="0" smtClean="0"/>
              <a:t>yapılması gerekmektedir.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85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429</TotalTime>
  <Words>964</Words>
  <Application>Microsoft Office PowerPoint</Application>
  <PresentationFormat>Geniş ekran</PresentationFormat>
  <Paragraphs>200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Geçmişe bakış</vt:lpstr>
      <vt:lpstr>ERASMUS+ ÖĞRENCİ HAREKETLİLİĞİ Öğrenim Faaliyeti Bilgilendirme Toplantısı                                                                                                                          08.05.2021</vt:lpstr>
      <vt:lpstr>Gündem</vt:lpstr>
      <vt:lpstr>Erasmus+ Öğrenim Faaliyeti</vt:lpstr>
      <vt:lpstr> İkili Anlaşmamız olan ülkeler</vt:lpstr>
      <vt:lpstr>Hibe Miktarları</vt:lpstr>
      <vt:lpstr>Hibesiz Öğrenciler</vt:lpstr>
      <vt:lpstr>Daha Önceki Hibe Dağılımı</vt:lpstr>
      <vt:lpstr>PowerPoint Sunusu</vt:lpstr>
      <vt:lpstr>Nomination</vt:lpstr>
      <vt:lpstr>Application</vt:lpstr>
      <vt:lpstr>Son  tarihler </vt:lpstr>
      <vt:lpstr>Değerlendirme</vt:lpstr>
      <vt:lpstr>PowerPoint Sunusu</vt:lpstr>
      <vt:lpstr>İntibak A Hazırlanması</vt:lpstr>
      <vt:lpstr>Lisansüstü Ders Seçimi</vt:lpstr>
      <vt:lpstr>Örnek İntibak A Formu</vt:lpstr>
      <vt:lpstr>İntibak B </vt:lpstr>
      <vt:lpstr>Örnek İntibak B</vt:lpstr>
      <vt:lpstr>Önemli Noktalar</vt:lpstr>
      <vt:lpstr>Önemli Noktalar</vt:lpstr>
      <vt:lpstr>PowerPoint Sunusu</vt:lpstr>
      <vt:lpstr> Yukarıda listelenenler dışında yapılması gerekenler;</vt:lpstr>
      <vt:lpstr>Öğrecinin Kendi Sorumluluğunda Olan Önemli Noktalar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ny</dc:creator>
  <cp:lastModifiedBy>Sevgi Turgut</cp:lastModifiedBy>
  <cp:revision>63</cp:revision>
  <dcterms:created xsi:type="dcterms:W3CDTF">2019-03-18T05:29:48Z</dcterms:created>
  <dcterms:modified xsi:type="dcterms:W3CDTF">2021-05-08T12:05:09Z</dcterms:modified>
</cp:coreProperties>
</file>