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4" r:id="rId3"/>
    <p:sldId id="296" r:id="rId4"/>
    <p:sldId id="297" r:id="rId5"/>
    <p:sldId id="299" r:id="rId6"/>
    <p:sldId id="298" r:id="rId7"/>
    <p:sldId id="303" r:id="rId8"/>
    <p:sldId id="301" r:id="rId9"/>
    <p:sldId id="302" r:id="rId10"/>
    <p:sldId id="304" r:id="rId11"/>
    <p:sldId id="306" r:id="rId12"/>
    <p:sldId id="308" r:id="rId13"/>
    <p:sldId id="30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A1E4327B-207A-4249-BE6D-54D3A1475BE9}" type="datetimeFigureOut">
              <a:rPr lang="tr-TR" smtClean="0"/>
              <a:t>28.10.2022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D29F97C-853A-4159-AF8A-66CF51B4EF71}" type="slidenum">
              <a:rPr lang="tr-TR" smtClean="0"/>
              <a:t>‹#›</a:t>
            </a:fld>
            <a:endParaRPr lang="tr-TR"/>
          </a:p>
        </p:txBody>
      </p:sp>
    </p:spTree>
    <p:extLst>
      <p:ext uri="{BB962C8B-B14F-4D97-AF65-F5344CB8AC3E}">
        <p14:creationId xmlns:p14="http://schemas.microsoft.com/office/powerpoint/2010/main" val="157525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1E4327B-207A-4249-BE6D-54D3A1475BE9}" type="datetimeFigureOut">
              <a:rPr lang="tr-TR" smtClean="0"/>
              <a:t>28.10.2022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D29F97C-853A-4159-AF8A-66CF51B4EF71}" type="slidenum">
              <a:rPr lang="tr-TR" smtClean="0"/>
              <a:t>‹#›</a:t>
            </a:fld>
            <a:endParaRPr lang="tr-TR"/>
          </a:p>
        </p:txBody>
      </p:sp>
    </p:spTree>
    <p:extLst>
      <p:ext uri="{BB962C8B-B14F-4D97-AF65-F5344CB8AC3E}">
        <p14:creationId xmlns:p14="http://schemas.microsoft.com/office/powerpoint/2010/main" val="3125761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1E4327B-207A-4249-BE6D-54D3A1475BE9}" type="datetimeFigureOut">
              <a:rPr lang="tr-TR" smtClean="0"/>
              <a:t>28.10.2022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D29F97C-853A-4159-AF8A-66CF51B4EF71}" type="slidenum">
              <a:rPr lang="tr-TR" smtClean="0"/>
              <a:t>‹#›</a:t>
            </a:fld>
            <a:endParaRPr lang="tr-TR"/>
          </a:p>
        </p:txBody>
      </p:sp>
    </p:spTree>
    <p:extLst>
      <p:ext uri="{BB962C8B-B14F-4D97-AF65-F5344CB8AC3E}">
        <p14:creationId xmlns:p14="http://schemas.microsoft.com/office/powerpoint/2010/main" val="136966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1E4327B-207A-4249-BE6D-54D3A1475BE9}" type="datetimeFigureOut">
              <a:rPr lang="tr-TR" smtClean="0"/>
              <a:t>28.10.2022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D29F97C-853A-4159-AF8A-66CF51B4EF71}" type="slidenum">
              <a:rPr lang="tr-TR" smtClean="0"/>
              <a:t>‹#›</a:t>
            </a:fld>
            <a:endParaRPr lang="tr-TR"/>
          </a:p>
        </p:txBody>
      </p:sp>
    </p:spTree>
    <p:extLst>
      <p:ext uri="{BB962C8B-B14F-4D97-AF65-F5344CB8AC3E}">
        <p14:creationId xmlns:p14="http://schemas.microsoft.com/office/powerpoint/2010/main" val="196694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A1E4327B-207A-4249-BE6D-54D3A1475BE9}" type="datetimeFigureOut">
              <a:rPr lang="tr-TR" smtClean="0"/>
              <a:t>28.10.2022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D29F97C-853A-4159-AF8A-66CF51B4EF71}" type="slidenum">
              <a:rPr lang="tr-TR" smtClean="0"/>
              <a:t>‹#›</a:t>
            </a:fld>
            <a:endParaRPr lang="tr-TR"/>
          </a:p>
        </p:txBody>
      </p:sp>
    </p:spTree>
    <p:extLst>
      <p:ext uri="{BB962C8B-B14F-4D97-AF65-F5344CB8AC3E}">
        <p14:creationId xmlns:p14="http://schemas.microsoft.com/office/powerpoint/2010/main" val="80009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A1E4327B-207A-4249-BE6D-54D3A1475BE9}" type="datetimeFigureOut">
              <a:rPr lang="tr-TR" smtClean="0"/>
              <a:t>28.10.2022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D29F97C-853A-4159-AF8A-66CF51B4EF71}" type="slidenum">
              <a:rPr lang="tr-TR" smtClean="0"/>
              <a:t>‹#›</a:t>
            </a:fld>
            <a:endParaRPr lang="tr-TR"/>
          </a:p>
        </p:txBody>
      </p:sp>
    </p:spTree>
    <p:extLst>
      <p:ext uri="{BB962C8B-B14F-4D97-AF65-F5344CB8AC3E}">
        <p14:creationId xmlns:p14="http://schemas.microsoft.com/office/powerpoint/2010/main" val="173892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A1E4327B-207A-4249-BE6D-54D3A1475BE9}" type="datetimeFigureOut">
              <a:rPr lang="tr-TR" smtClean="0"/>
              <a:t>28.10.2022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DD29F97C-853A-4159-AF8A-66CF51B4EF71}" type="slidenum">
              <a:rPr lang="tr-TR" smtClean="0"/>
              <a:t>‹#›</a:t>
            </a:fld>
            <a:endParaRPr lang="tr-TR"/>
          </a:p>
        </p:txBody>
      </p:sp>
    </p:spTree>
    <p:extLst>
      <p:ext uri="{BB962C8B-B14F-4D97-AF65-F5344CB8AC3E}">
        <p14:creationId xmlns:p14="http://schemas.microsoft.com/office/powerpoint/2010/main" val="3713832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A1E4327B-207A-4249-BE6D-54D3A1475BE9}" type="datetimeFigureOut">
              <a:rPr lang="tr-TR" smtClean="0"/>
              <a:t>28.10.2022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DD29F97C-853A-4159-AF8A-66CF51B4EF71}" type="slidenum">
              <a:rPr lang="tr-TR" smtClean="0"/>
              <a:t>‹#›</a:t>
            </a:fld>
            <a:endParaRPr lang="tr-TR"/>
          </a:p>
        </p:txBody>
      </p:sp>
    </p:spTree>
    <p:extLst>
      <p:ext uri="{BB962C8B-B14F-4D97-AF65-F5344CB8AC3E}">
        <p14:creationId xmlns:p14="http://schemas.microsoft.com/office/powerpoint/2010/main" val="287846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1E4327B-207A-4249-BE6D-54D3A1475BE9}" type="datetimeFigureOut">
              <a:rPr lang="tr-TR" smtClean="0"/>
              <a:t>28.10.2022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DD29F97C-853A-4159-AF8A-66CF51B4EF71}" type="slidenum">
              <a:rPr lang="tr-TR" smtClean="0"/>
              <a:t>‹#›</a:t>
            </a:fld>
            <a:endParaRPr lang="tr-TR"/>
          </a:p>
        </p:txBody>
      </p:sp>
    </p:spTree>
    <p:extLst>
      <p:ext uri="{BB962C8B-B14F-4D97-AF65-F5344CB8AC3E}">
        <p14:creationId xmlns:p14="http://schemas.microsoft.com/office/powerpoint/2010/main" val="1297049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1E4327B-207A-4249-BE6D-54D3A1475BE9}" type="datetimeFigureOut">
              <a:rPr lang="tr-TR" smtClean="0"/>
              <a:t>28.10.2022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D29F97C-853A-4159-AF8A-66CF51B4EF71}" type="slidenum">
              <a:rPr lang="tr-TR" smtClean="0"/>
              <a:t>‹#›</a:t>
            </a:fld>
            <a:endParaRPr lang="tr-TR"/>
          </a:p>
        </p:txBody>
      </p:sp>
    </p:spTree>
    <p:extLst>
      <p:ext uri="{BB962C8B-B14F-4D97-AF65-F5344CB8AC3E}">
        <p14:creationId xmlns:p14="http://schemas.microsoft.com/office/powerpoint/2010/main" val="2303742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1E4327B-207A-4249-BE6D-54D3A1475BE9}" type="datetimeFigureOut">
              <a:rPr lang="tr-TR" smtClean="0"/>
              <a:t>28.10.2022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D29F97C-853A-4159-AF8A-66CF51B4EF71}" type="slidenum">
              <a:rPr lang="tr-TR" smtClean="0"/>
              <a:t>‹#›</a:t>
            </a:fld>
            <a:endParaRPr lang="tr-TR"/>
          </a:p>
        </p:txBody>
      </p:sp>
    </p:spTree>
    <p:extLst>
      <p:ext uri="{BB962C8B-B14F-4D97-AF65-F5344CB8AC3E}">
        <p14:creationId xmlns:p14="http://schemas.microsoft.com/office/powerpoint/2010/main" val="169227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4327B-207A-4249-BE6D-54D3A1475BE9}" type="datetimeFigureOut">
              <a:rPr lang="tr-TR" smtClean="0"/>
              <a:t>28.10.2022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9F97C-853A-4159-AF8A-66CF51B4EF71}" type="slidenum">
              <a:rPr lang="tr-TR" smtClean="0"/>
              <a:t>‹#›</a:t>
            </a:fld>
            <a:endParaRPr lang="tr-TR"/>
          </a:p>
        </p:txBody>
      </p:sp>
    </p:spTree>
    <p:extLst>
      <p:ext uri="{BB962C8B-B14F-4D97-AF65-F5344CB8AC3E}">
        <p14:creationId xmlns:p14="http://schemas.microsoft.com/office/powerpoint/2010/main" val="856027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402771" y="1679711"/>
            <a:ext cx="11386457" cy="2387600"/>
          </a:xfrm>
        </p:spPr>
        <p:txBody>
          <a:bodyPr>
            <a:normAutofit fontScale="90000"/>
          </a:bodyPr>
          <a:lstStyle/>
          <a:p>
            <a:r>
              <a:rPr lang="en-US" b="1" dirty="0" smtClean="0">
                <a:latin typeface="Cambria" panose="02040503050406030204" pitchFamily="18" charset="0"/>
                <a:ea typeface="Cambria" panose="02040503050406030204" pitchFamily="18" charset="0"/>
              </a:rPr>
              <a:t>EHM3151 </a:t>
            </a:r>
            <a:br>
              <a:rPr lang="en-US" b="1" dirty="0" smtClean="0">
                <a:latin typeface="Cambria" panose="02040503050406030204" pitchFamily="18" charset="0"/>
                <a:ea typeface="Cambria" panose="02040503050406030204" pitchFamily="18" charset="0"/>
              </a:rPr>
            </a:br>
            <a:r>
              <a:rPr lang="en-US" b="1" dirty="0" err="1" smtClean="0">
                <a:latin typeface="Cambria" panose="02040503050406030204" pitchFamily="18" charset="0"/>
                <a:ea typeface="Cambria" panose="02040503050406030204" pitchFamily="18" charset="0"/>
              </a:rPr>
              <a:t>Elektronik</a:t>
            </a:r>
            <a:r>
              <a:rPr lang="en-US" b="1" dirty="0" smtClean="0">
                <a:latin typeface="Cambria" panose="02040503050406030204" pitchFamily="18" charset="0"/>
                <a:ea typeface="Cambria" panose="02040503050406030204" pitchFamily="18" charset="0"/>
              </a:rPr>
              <a:t> </a:t>
            </a:r>
            <a:r>
              <a:rPr lang="en-US" b="1" dirty="0" err="1" smtClean="0">
                <a:latin typeface="Cambria" panose="02040503050406030204" pitchFamily="18" charset="0"/>
                <a:ea typeface="Cambria" panose="02040503050406030204" pitchFamily="18" charset="0"/>
              </a:rPr>
              <a:t>Devreler</a:t>
            </a:r>
            <a:r>
              <a:rPr lang="en-US" b="1" dirty="0" smtClean="0">
                <a:latin typeface="Cambria" panose="02040503050406030204" pitchFamily="18" charset="0"/>
                <a:ea typeface="Cambria" panose="02040503050406030204" pitchFamily="18" charset="0"/>
              </a:rPr>
              <a:t> 1 </a:t>
            </a:r>
            <a:r>
              <a:rPr lang="en-US" b="1" dirty="0" err="1" smtClean="0">
                <a:latin typeface="Cambria" panose="02040503050406030204" pitchFamily="18" charset="0"/>
                <a:ea typeface="Cambria" panose="02040503050406030204" pitchFamily="18" charset="0"/>
              </a:rPr>
              <a:t>Laboratuvarı</a:t>
            </a:r>
            <a:r>
              <a:rPr lang="en-US" b="1" dirty="0" smtClean="0">
                <a:latin typeface="Cambria" panose="02040503050406030204" pitchFamily="18" charset="0"/>
                <a:ea typeface="Cambria" panose="02040503050406030204" pitchFamily="18" charset="0"/>
              </a:rPr>
              <a:t/>
            </a:r>
            <a:br>
              <a:rPr lang="en-US" b="1" dirty="0" smtClean="0">
                <a:latin typeface="Cambria" panose="02040503050406030204" pitchFamily="18" charset="0"/>
                <a:ea typeface="Cambria" panose="02040503050406030204" pitchFamily="18" charset="0"/>
              </a:rPr>
            </a:br>
            <a:endParaRPr lang="tr-TR" b="1" dirty="0">
              <a:latin typeface="Cambria" panose="02040503050406030204" pitchFamily="18" charset="0"/>
              <a:ea typeface="Cambria" panose="02040503050406030204" pitchFamily="18" charset="0"/>
            </a:endParaRPr>
          </a:p>
        </p:txBody>
      </p:sp>
      <p:sp>
        <p:nvSpPr>
          <p:cNvPr id="3" name="Alt Başlık 2"/>
          <p:cNvSpPr>
            <a:spLocks noGrp="1"/>
          </p:cNvSpPr>
          <p:nvPr>
            <p:ph type="subTitle" idx="1"/>
          </p:nvPr>
        </p:nvSpPr>
        <p:spPr>
          <a:xfrm>
            <a:off x="1628503" y="3645580"/>
            <a:ext cx="9144000" cy="1655762"/>
          </a:xfrm>
        </p:spPr>
        <p:txBody>
          <a:bodyPr>
            <a:normAutofit/>
          </a:bodyPr>
          <a:lstStyle/>
          <a:p>
            <a:r>
              <a:rPr lang="en-US" sz="3600" b="1" dirty="0" err="1">
                <a:latin typeface="Cambria" panose="02040503050406030204" pitchFamily="18" charset="0"/>
                <a:ea typeface="Cambria" panose="02040503050406030204" pitchFamily="18" charset="0"/>
              </a:rPr>
              <a:t>Deney</a:t>
            </a:r>
            <a:r>
              <a:rPr lang="en-US" sz="3600" b="1" dirty="0">
                <a:latin typeface="Cambria" panose="02040503050406030204" pitchFamily="18" charset="0"/>
                <a:ea typeface="Cambria" panose="02040503050406030204" pitchFamily="18" charset="0"/>
              </a:rPr>
              <a:t> </a:t>
            </a:r>
            <a:r>
              <a:rPr lang="en-US" sz="3600" b="1" dirty="0" smtClean="0">
                <a:latin typeface="Cambria" panose="02040503050406030204" pitchFamily="18" charset="0"/>
                <a:ea typeface="Cambria" panose="02040503050406030204" pitchFamily="18" charset="0"/>
              </a:rPr>
              <a:t>2: </a:t>
            </a:r>
            <a:r>
              <a:rPr lang="en-US" sz="3600" b="1" dirty="0" err="1" smtClean="0">
                <a:latin typeface="Cambria" panose="02040503050406030204" pitchFamily="18" charset="0"/>
                <a:ea typeface="Cambria" panose="02040503050406030204" pitchFamily="18" charset="0"/>
              </a:rPr>
              <a:t>Kırpıcı</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ve</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Doğrultucu</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Devreler</a:t>
            </a:r>
            <a:endParaRPr lang="tr-TR" sz="3600" b="1" dirty="0">
              <a:latin typeface="Cambria" panose="02040503050406030204" pitchFamily="18" charset="0"/>
              <a:ea typeface="Cambria" panose="02040503050406030204" pitchFamily="18" charset="0"/>
            </a:endParaRPr>
          </a:p>
        </p:txBody>
      </p:sp>
      <p:sp>
        <p:nvSpPr>
          <p:cNvPr id="4" name="Altbilgi Yer Tutucusu 3"/>
          <p:cNvSpPr>
            <a:spLocks noGrp="1"/>
          </p:cNvSpPr>
          <p:nvPr/>
        </p:nvSpPr>
        <p:spPr>
          <a:xfrm>
            <a:off x="4143103" y="6390232"/>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prstClr val="black">
                    <a:tint val="75000"/>
                  </a:prstClr>
                </a:solidFill>
                <a:latin typeface="Cambria" panose="02040503050406030204" pitchFamily="18" charset="0"/>
                <a:ea typeface="Cambria" panose="02040503050406030204" pitchFamily="18" charset="0"/>
              </a:rPr>
              <a:t>Elektronik Devreler </a:t>
            </a:r>
            <a:r>
              <a:rPr lang="en-US" dirty="0" smtClean="0">
                <a:solidFill>
                  <a:prstClr val="black">
                    <a:tint val="75000"/>
                  </a:prstClr>
                </a:solidFill>
                <a:latin typeface="Cambria" panose="02040503050406030204" pitchFamily="18" charset="0"/>
                <a:ea typeface="Cambria" panose="02040503050406030204" pitchFamily="18" charset="0"/>
              </a:rPr>
              <a:t>1</a:t>
            </a:r>
            <a:r>
              <a:rPr lang="tr-TR" dirty="0" smtClean="0">
                <a:solidFill>
                  <a:prstClr val="black">
                    <a:tint val="75000"/>
                  </a:prstClr>
                </a:solidFill>
                <a:latin typeface="Cambria" panose="02040503050406030204" pitchFamily="18" charset="0"/>
                <a:ea typeface="Cambria" panose="02040503050406030204" pitchFamily="18" charset="0"/>
              </a:rPr>
              <a:t> Laboratuvarı</a:t>
            </a:r>
            <a:endParaRPr lang="tr-TR" dirty="0">
              <a:solidFill>
                <a:prstClr val="black">
                  <a:tint val="7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9436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2033B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2544" y="0"/>
            <a:ext cx="9100123" cy="6264048"/>
          </a:xfrm>
        </p:spPr>
      </p:pic>
    </p:spTree>
    <p:extLst>
      <p:ext uri="{BB962C8B-B14F-4D97-AF65-F5344CB8AC3E}">
        <p14:creationId xmlns:p14="http://schemas.microsoft.com/office/powerpoint/2010/main" val="527397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latin typeface="Cambria" panose="02040503050406030204" pitchFamily="18" charset="0"/>
                <a:ea typeface="Cambria" panose="02040503050406030204" pitchFamily="18" charset="0"/>
              </a:rPr>
              <a:t>DENEY</a:t>
            </a:r>
            <a:endParaRPr lang="tr-TR" b="1" dirty="0">
              <a:latin typeface="Cambria" panose="02040503050406030204" pitchFamily="18" charset="0"/>
              <a:ea typeface="Cambria" panose="02040503050406030204" pitchFamily="18" charset="0"/>
            </a:endParaRPr>
          </a:p>
        </p:txBody>
      </p:sp>
      <p:sp>
        <p:nvSpPr>
          <p:cNvPr id="5" name="Altbilgi Yer Tutucusu 3"/>
          <p:cNvSpPr>
            <a:spLocks noGrp="1"/>
          </p:cNvSpPr>
          <p:nvPr/>
        </p:nvSpPr>
        <p:spPr>
          <a:xfrm>
            <a:off x="4143103" y="6390232"/>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prstClr val="black">
                    <a:tint val="75000"/>
                  </a:prstClr>
                </a:solidFill>
                <a:latin typeface="Cambria" panose="02040503050406030204" pitchFamily="18" charset="0"/>
                <a:ea typeface="Cambria" panose="02040503050406030204" pitchFamily="18" charset="0"/>
              </a:rPr>
              <a:t>Elektronik Devreler </a:t>
            </a:r>
            <a:r>
              <a:rPr lang="en-US" dirty="0">
                <a:solidFill>
                  <a:prstClr val="black">
                    <a:tint val="75000"/>
                  </a:prstClr>
                </a:solidFill>
                <a:latin typeface="Cambria" panose="02040503050406030204" pitchFamily="18" charset="0"/>
                <a:ea typeface="Cambria" panose="02040503050406030204" pitchFamily="18" charset="0"/>
              </a:rPr>
              <a:t>1</a:t>
            </a:r>
            <a:r>
              <a:rPr lang="tr-TR" dirty="0">
                <a:solidFill>
                  <a:prstClr val="black">
                    <a:tint val="75000"/>
                  </a:prstClr>
                </a:solidFill>
                <a:latin typeface="Cambria" panose="02040503050406030204" pitchFamily="18" charset="0"/>
                <a:ea typeface="Cambria" panose="02040503050406030204" pitchFamily="18" charset="0"/>
              </a:rPr>
              <a:t> Laboratuvarı</a:t>
            </a:r>
          </a:p>
        </p:txBody>
      </p:sp>
      <p:pic>
        <p:nvPicPr>
          <p:cNvPr id="6" name="İçerik Yer Tutucusu 5"/>
          <p:cNvPicPr>
            <a:picLocks noGrp="1"/>
          </p:cNvPicPr>
          <p:nvPr>
            <p:ph idx="1"/>
          </p:nvPr>
        </p:nvPicPr>
        <p:blipFill>
          <a:blip r:embed="rId2"/>
          <a:stretch>
            <a:fillRect/>
          </a:stretch>
        </p:blipFill>
        <p:spPr>
          <a:xfrm>
            <a:off x="2090058" y="1978070"/>
            <a:ext cx="3443244" cy="2911173"/>
          </a:xfrm>
          <a:prstGeom prst="rect">
            <a:avLst/>
          </a:prstGeom>
        </p:spPr>
      </p:pic>
    </p:spTree>
    <p:extLst>
      <p:ext uri="{BB962C8B-B14F-4D97-AF65-F5344CB8AC3E}">
        <p14:creationId xmlns:p14="http://schemas.microsoft.com/office/powerpoint/2010/main" val="36745973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a:latin typeface="Cambria" panose="02040503050406030204" pitchFamily="18" charset="0"/>
                <a:ea typeface="Cambria" panose="02040503050406030204" pitchFamily="18" charset="0"/>
              </a:rPr>
              <a:t>DENEY</a:t>
            </a:r>
            <a:endParaRPr lang="tr-TR" dirty="0"/>
          </a:p>
        </p:txBody>
      </p:sp>
      <p:sp>
        <p:nvSpPr>
          <p:cNvPr id="4" name="İçerik Yer Tutucusu 2"/>
          <p:cNvSpPr txBox="1">
            <a:spLocks/>
          </p:cNvSpPr>
          <p:nvPr/>
        </p:nvSpPr>
        <p:spPr>
          <a:xfrm>
            <a:off x="705993" y="211408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smtClean="0">
                <a:latin typeface="Cambria" panose="02040503050406030204" pitchFamily="18" charset="0"/>
              </a:rPr>
              <a:t>Volts/Div = 2 V/div</a:t>
            </a:r>
          </a:p>
          <a:p>
            <a:pPr marL="0" indent="0">
              <a:buFont typeface="Arial" panose="020B0604020202020204" pitchFamily="34" charset="0"/>
              <a:buNone/>
            </a:pPr>
            <a:r>
              <a:rPr lang="tr-TR" sz="2000" smtClean="0">
                <a:latin typeface="Cambria" panose="02040503050406030204" pitchFamily="18" charset="0"/>
              </a:rPr>
              <a:t>Sec/Div=  </a:t>
            </a:r>
            <a:r>
              <a:rPr lang="en-US" sz="2000" smtClean="0">
                <a:latin typeface="Cambria" panose="02040503050406030204" pitchFamily="18" charset="0"/>
              </a:rPr>
              <a:t>Time/Div = 5 msec/div</a:t>
            </a:r>
          </a:p>
          <a:p>
            <a:endParaRPr lang="en-US" dirty="0">
              <a:latin typeface="Cambria" panose="02040503050406030204" pitchFamily="18" charset="0"/>
            </a:endParaRPr>
          </a:p>
        </p:txBody>
      </p:sp>
      <p:pic>
        <p:nvPicPr>
          <p:cNvPr id="5" name="Picture 2" descr="active attach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457" y="1717356"/>
            <a:ext cx="5886343" cy="41478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tex.z-dn.net/?f=Amplitude%20%3D%204%20div%2Fvolts%20*%202%20volts%2F%20div%20)%5C%5CAmplitude%20%3D%208%20Vo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93" y="3314225"/>
            <a:ext cx="3969524" cy="5399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s://tex.z-dn.net/?f=Time%20Period%20%3D%203%20div%20*%205msec%20%2Fdiv%5C%5CTime%20Perod%20%3D%2015%20ms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93" y="4289752"/>
            <a:ext cx="3530840" cy="5065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s://tex.z-dn.net/?f=Frequency%20%3D%20%5Cfrac%7B1%7D%7BTime%20Period%7D%5C%5CFrequency%20%3D%20%5Cfrac%7B1%7D%7B15m%7D%5C%5CFrequency%20%3D%200.067%20kH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993" y="5229948"/>
            <a:ext cx="2658309" cy="86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377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latin typeface="Cambria" panose="02040503050406030204" pitchFamily="18" charset="0"/>
                <a:ea typeface="Cambria" panose="02040503050406030204" pitchFamily="18" charset="0"/>
              </a:rPr>
              <a:t>DENEY</a:t>
            </a:r>
            <a:endParaRPr lang="tr-TR" b="1" dirty="0">
              <a:latin typeface="Cambria" panose="02040503050406030204" pitchFamily="18" charset="0"/>
              <a:ea typeface="Cambria" panose="02040503050406030204" pitchFamily="18" charset="0"/>
            </a:endParaRPr>
          </a:p>
        </p:txBody>
      </p:sp>
      <p:sp>
        <p:nvSpPr>
          <p:cNvPr id="3" name="İçerik Yer Tutucusu 2"/>
          <p:cNvSpPr>
            <a:spLocks noGrp="1"/>
          </p:cNvSpPr>
          <p:nvPr>
            <p:ph idx="1"/>
          </p:nvPr>
        </p:nvSpPr>
        <p:spPr/>
        <p:txBody>
          <a:bodyPr>
            <a:normAutofit/>
          </a:bodyPr>
          <a:lstStyle/>
          <a:p>
            <a:pPr algn="just"/>
            <a:r>
              <a:rPr lang="en-US" dirty="0" err="1" smtClean="0">
                <a:latin typeface="Cambria" panose="02040503050406030204" pitchFamily="18" charset="0"/>
                <a:ea typeface="Cambria" panose="02040503050406030204" pitchFamily="18" charset="0"/>
              </a:rPr>
              <a:t>Trafonun</a:t>
            </a:r>
            <a:r>
              <a:rPr lang="en-US" dirty="0" smtClean="0">
                <a:latin typeface="Cambria" panose="02040503050406030204" pitchFamily="18" charset="0"/>
                <a:ea typeface="Cambria" panose="02040503050406030204" pitchFamily="18" charset="0"/>
              </a:rPr>
              <a:t> RMS </a:t>
            </a:r>
            <a:r>
              <a:rPr lang="en-US" dirty="0" err="1" smtClean="0">
                <a:latin typeface="Cambria" panose="02040503050406030204" pitchFamily="18" charset="0"/>
                <a:ea typeface="Cambria" panose="02040503050406030204" pitchFamily="18" charset="0"/>
              </a:rPr>
              <a:t>çıkış</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değeri</a:t>
            </a:r>
            <a:r>
              <a:rPr lang="en-US" dirty="0" smtClean="0">
                <a:latin typeface="Cambria" panose="02040503050406030204" pitchFamily="18" charset="0"/>
                <a:ea typeface="Cambria" panose="02040503050406030204" pitchFamily="18" charset="0"/>
              </a:rPr>
              <a:t> 12Volttur</a:t>
            </a:r>
            <a:r>
              <a:rPr lang="en-US" smtClean="0">
                <a:latin typeface="Cambria" panose="02040503050406030204" pitchFamily="18" charset="0"/>
                <a:ea typeface="Cambria" panose="02040503050406030204" pitchFamily="18" charset="0"/>
              </a:rPr>
              <a:t>. </a:t>
            </a:r>
            <a:endParaRPr lang="en-US" dirty="0" smtClean="0">
              <a:latin typeface="Cambria" panose="02040503050406030204" pitchFamily="18" charset="0"/>
              <a:ea typeface="Cambria" panose="02040503050406030204" pitchFamily="18" charset="0"/>
            </a:endParaRPr>
          </a:p>
          <a:p>
            <a:pPr algn="just"/>
            <a:endParaRPr lang="en-US" dirty="0">
              <a:latin typeface="Cambria" panose="02040503050406030204" pitchFamily="18" charset="0"/>
              <a:ea typeface="Cambria" panose="02040503050406030204" pitchFamily="18" charset="0"/>
            </a:endParaRPr>
          </a:p>
          <a:p>
            <a:pPr algn="just"/>
            <a:r>
              <a:rPr lang="en-US" dirty="0" smtClean="0">
                <a:latin typeface="Cambria" panose="02040503050406030204" pitchFamily="18" charset="0"/>
                <a:ea typeface="Cambria" panose="02040503050406030204" pitchFamily="18" charset="0"/>
              </a:rPr>
              <a:t>Her </a:t>
            </a:r>
            <a:r>
              <a:rPr lang="en-US" dirty="0" err="1" smtClean="0">
                <a:latin typeface="Cambria" panose="02040503050406030204" pitchFamily="18" charset="0"/>
                <a:ea typeface="Cambria" panose="02040503050406030204" pitchFamily="18" charset="0"/>
              </a:rPr>
              <a:t>bir</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devreden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sonra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araştırma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görevlisi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kutucuğu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işaretlemelidir</a:t>
            </a:r>
            <a:r>
              <a:rPr lang="en-US" dirty="0" smtClean="0">
                <a:latin typeface="Cambria" panose="02040503050406030204" pitchFamily="18" charset="0"/>
                <a:ea typeface="Cambria" panose="02040503050406030204" pitchFamily="18" charset="0"/>
              </a:rPr>
              <a:t>.</a:t>
            </a:r>
          </a:p>
          <a:p>
            <a:pPr algn="just"/>
            <a:endParaRPr lang="en-US" dirty="0">
              <a:latin typeface="Cambria" panose="02040503050406030204" pitchFamily="18" charset="0"/>
              <a:ea typeface="Cambria" panose="02040503050406030204" pitchFamily="18" charset="0"/>
            </a:endParaRPr>
          </a:p>
          <a:p>
            <a:pPr algn="just"/>
            <a:r>
              <a:rPr lang="en-US" dirty="0" err="1" smtClean="0">
                <a:latin typeface="Cambria" panose="02040503050406030204" pitchFamily="18" charset="0"/>
                <a:ea typeface="Cambria" panose="02040503050406030204" pitchFamily="18" charset="0"/>
              </a:rPr>
              <a:t>Tahtaya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çizilen</a:t>
            </a:r>
            <a:r>
              <a:rPr lang="en-US" dirty="0" smtClean="0">
                <a:latin typeface="Cambria" panose="02040503050406030204" pitchFamily="18" charset="0"/>
                <a:ea typeface="Cambria" panose="02040503050406030204" pitchFamily="18" charset="0"/>
              </a:rPr>
              <a:t> DC </a:t>
            </a:r>
            <a:r>
              <a:rPr lang="en-US" dirty="0" err="1" smtClean="0">
                <a:latin typeface="Cambria" panose="02040503050406030204" pitchFamily="18" charset="0"/>
                <a:ea typeface="Cambria" panose="02040503050406030204" pitchFamily="18" charset="0"/>
              </a:rPr>
              <a:t>kaynak-trafo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bağlantısı</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kullanılmalıdır</a:t>
            </a:r>
            <a:r>
              <a:rPr lang="en-US" dirty="0" smtClean="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5" name="Altbilgi Yer Tutucusu 3"/>
          <p:cNvSpPr>
            <a:spLocks noGrp="1"/>
          </p:cNvSpPr>
          <p:nvPr/>
        </p:nvSpPr>
        <p:spPr>
          <a:xfrm>
            <a:off x="4143103" y="6390232"/>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prstClr val="black">
                    <a:tint val="75000"/>
                  </a:prstClr>
                </a:solidFill>
                <a:latin typeface="Cambria" panose="02040503050406030204" pitchFamily="18" charset="0"/>
                <a:ea typeface="Cambria" panose="02040503050406030204" pitchFamily="18" charset="0"/>
              </a:rPr>
              <a:t>Elektronik Devreler </a:t>
            </a:r>
            <a:r>
              <a:rPr lang="en-US" dirty="0">
                <a:solidFill>
                  <a:prstClr val="black">
                    <a:tint val="75000"/>
                  </a:prstClr>
                </a:solidFill>
                <a:latin typeface="Cambria" panose="02040503050406030204" pitchFamily="18" charset="0"/>
                <a:ea typeface="Cambria" panose="02040503050406030204" pitchFamily="18" charset="0"/>
              </a:rPr>
              <a:t>1</a:t>
            </a:r>
            <a:r>
              <a:rPr lang="tr-TR" dirty="0">
                <a:solidFill>
                  <a:prstClr val="black">
                    <a:tint val="75000"/>
                  </a:prstClr>
                </a:solidFill>
                <a:latin typeface="Cambria" panose="02040503050406030204" pitchFamily="18" charset="0"/>
                <a:ea typeface="Cambria" panose="02040503050406030204" pitchFamily="18" charset="0"/>
              </a:rPr>
              <a:t> Laboratuvarı</a:t>
            </a:r>
          </a:p>
        </p:txBody>
      </p:sp>
    </p:spTree>
    <p:extLst>
      <p:ext uri="{BB962C8B-B14F-4D97-AF65-F5344CB8AC3E}">
        <p14:creationId xmlns:p14="http://schemas.microsoft.com/office/powerpoint/2010/main" val="1424694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latin typeface="Cambria" panose="02040503050406030204" pitchFamily="18" charset="0"/>
                <a:ea typeface="Cambria" panose="02040503050406030204" pitchFamily="18" charset="0"/>
              </a:rPr>
              <a:t>GİRİŞ</a:t>
            </a:r>
            <a:endParaRPr lang="tr-TR" b="1" dirty="0">
              <a:latin typeface="Cambria" panose="02040503050406030204" pitchFamily="18" charset="0"/>
              <a:ea typeface="Cambria" panose="02040503050406030204" pitchFamily="18" charset="0"/>
            </a:endParaRPr>
          </a:p>
        </p:txBody>
      </p:sp>
      <p:sp>
        <p:nvSpPr>
          <p:cNvPr id="3" name="İçerik Yer Tutucusu 2"/>
          <p:cNvSpPr>
            <a:spLocks noGrp="1"/>
          </p:cNvSpPr>
          <p:nvPr>
            <p:ph idx="1"/>
          </p:nvPr>
        </p:nvSpPr>
        <p:spPr/>
        <p:txBody>
          <a:bodyPr>
            <a:normAutofit/>
          </a:bodyPr>
          <a:lstStyle/>
          <a:p>
            <a:pPr algn="just"/>
            <a:r>
              <a:rPr lang="tr-TR" sz="2400" dirty="0">
                <a:latin typeface="Cambria" panose="02040503050406030204" pitchFamily="18" charset="0"/>
                <a:ea typeface="Cambria" panose="02040503050406030204" pitchFamily="18" charset="0"/>
              </a:rPr>
              <a:t>Girişine uygulanan sinyalin bir bölümünü kırpan devrelere kırpıcı adı verilir. </a:t>
            </a:r>
            <a:endParaRPr lang="en-US" sz="2400" dirty="0" smtClean="0">
              <a:latin typeface="Cambria" panose="02040503050406030204" pitchFamily="18" charset="0"/>
              <a:ea typeface="Cambria" panose="02040503050406030204" pitchFamily="18" charset="0"/>
            </a:endParaRPr>
          </a:p>
          <a:p>
            <a:pPr algn="just"/>
            <a:r>
              <a:rPr lang="tr-TR" sz="2400" dirty="0" smtClean="0">
                <a:latin typeface="Cambria" panose="02040503050406030204" pitchFamily="18" charset="0"/>
                <a:ea typeface="Cambria" panose="02040503050406030204" pitchFamily="18" charset="0"/>
              </a:rPr>
              <a:t>En </a:t>
            </a:r>
            <a:r>
              <a:rPr lang="tr-TR" sz="2400" dirty="0">
                <a:latin typeface="Cambria" panose="02040503050406030204" pitchFamily="18" charset="0"/>
                <a:ea typeface="Cambria" panose="02040503050406030204" pitchFamily="18" charset="0"/>
              </a:rPr>
              <a:t>basit kırpıcı devre, </a:t>
            </a:r>
            <a:r>
              <a:rPr lang="en-US" sz="2400" dirty="0" err="1" smtClean="0">
                <a:latin typeface="Cambria" panose="02040503050406030204" pitchFamily="18" charset="0"/>
                <a:ea typeface="Cambria" panose="02040503050406030204" pitchFamily="18" charset="0"/>
              </a:rPr>
              <a:t>şekil</a:t>
            </a:r>
            <a:r>
              <a:rPr lang="tr-TR" sz="2400" dirty="0" smtClean="0">
                <a:latin typeface="Cambria" panose="02040503050406030204" pitchFamily="18" charset="0"/>
                <a:ea typeface="Cambria" panose="02040503050406030204" pitchFamily="18" charset="0"/>
              </a:rPr>
              <a:t>de </a:t>
            </a:r>
            <a:r>
              <a:rPr lang="tr-TR" sz="2400" dirty="0">
                <a:latin typeface="Cambria" panose="02040503050406030204" pitchFamily="18" charset="0"/>
                <a:ea typeface="Cambria" panose="02040503050406030204" pitchFamily="18" charset="0"/>
              </a:rPr>
              <a:t>görülmektedir. Diyotun yönüne bağlı olarak giriş sinyalinin pozitif veya negatif </a:t>
            </a:r>
            <a:r>
              <a:rPr lang="tr-TR" sz="2400" dirty="0" err="1">
                <a:latin typeface="Cambria" panose="02040503050406030204" pitchFamily="18" charset="0"/>
                <a:ea typeface="Cambria" panose="02040503050406030204" pitchFamily="18" charset="0"/>
              </a:rPr>
              <a:t>alternansı</a:t>
            </a:r>
            <a:r>
              <a:rPr lang="tr-TR" sz="2400" dirty="0">
                <a:latin typeface="Cambria" panose="02040503050406030204" pitchFamily="18" charset="0"/>
                <a:ea typeface="Cambria" panose="02040503050406030204" pitchFamily="18" charset="0"/>
              </a:rPr>
              <a:t> kırpılır. </a:t>
            </a:r>
          </a:p>
          <a:p>
            <a:pPr marL="0" indent="0" algn="just">
              <a:buNone/>
            </a:pPr>
            <a:endParaRPr lang="tr-TR" sz="2400" dirty="0">
              <a:latin typeface="Cambria" panose="02040503050406030204" pitchFamily="18" charset="0"/>
              <a:ea typeface="Cambria" panose="02040503050406030204" pitchFamily="18" charset="0"/>
            </a:endParaRPr>
          </a:p>
        </p:txBody>
      </p:sp>
      <p:sp>
        <p:nvSpPr>
          <p:cNvPr id="5" name="Altbilgi Yer Tutucusu 3"/>
          <p:cNvSpPr>
            <a:spLocks noGrp="1"/>
          </p:cNvSpPr>
          <p:nvPr/>
        </p:nvSpPr>
        <p:spPr>
          <a:xfrm>
            <a:off x="4143103" y="6390232"/>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prstClr val="black">
                    <a:tint val="75000"/>
                  </a:prstClr>
                </a:solidFill>
                <a:latin typeface="Cambria" panose="02040503050406030204" pitchFamily="18" charset="0"/>
                <a:ea typeface="Cambria" panose="02040503050406030204" pitchFamily="18" charset="0"/>
              </a:rPr>
              <a:t>Elektronik Devreler </a:t>
            </a:r>
            <a:r>
              <a:rPr lang="en-US" dirty="0">
                <a:solidFill>
                  <a:prstClr val="black">
                    <a:tint val="75000"/>
                  </a:prstClr>
                </a:solidFill>
                <a:latin typeface="Cambria" panose="02040503050406030204" pitchFamily="18" charset="0"/>
                <a:ea typeface="Cambria" panose="02040503050406030204" pitchFamily="18" charset="0"/>
              </a:rPr>
              <a:t>1</a:t>
            </a:r>
            <a:r>
              <a:rPr lang="tr-TR" dirty="0">
                <a:solidFill>
                  <a:prstClr val="black">
                    <a:tint val="75000"/>
                  </a:prstClr>
                </a:solidFill>
                <a:latin typeface="Cambria" panose="02040503050406030204" pitchFamily="18" charset="0"/>
                <a:ea typeface="Cambria" panose="02040503050406030204" pitchFamily="18" charset="0"/>
              </a:rPr>
              <a:t> Laboratuvarı</a:t>
            </a:r>
          </a:p>
        </p:txBody>
      </p:sp>
      <p:pic>
        <p:nvPicPr>
          <p:cNvPr id="6" name="Resim 5"/>
          <p:cNvPicPr/>
          <p:nvPr/>
        </p:nvPicPr>
        <p:blipFill>
          <a:blip r:embed="rId2">
            <a:extLst>
              <a:ext uri="{28A0092B-C50C-407E-A947-70E740481C1C}">
                <a14:useLocalDpi xmlns:a14="http://schemas.microsoft.com/office/drawing/2010/main" val="0"/>
              </a:ext>
            </a:extLst>
          </a:blip>
          <a:srcRect/>
          <a:stretch>
            <a:fillRect/>
          </a:stretch>
        </p:blipFill>
        <p:spPr bwMode="auto">
          <a:xfrm>
            <a:off x="3185840" y="4073390"/>
            <a:ext cx="1914525" cy="1171575"/>
          </a:xfrm>
          <a:prstGeom prst="rect">
            <a:avLst/>
          </a:prstGeom>
          <a:noFill/>
          <a:ln>
            <a:noFill/>
          </a:ln>
        </p:spPr>
      </p:pic>
      <p:pic>
        <p:nvPicPr>
          <p:cNvPr id="7" name="Resim 6"/>
          <p:cNvPicPr/>
          <p:nvPr/>
        </p:nvPicPr>
        <p:blipFill>
          <a:blip r:embed="rId3">
            <a:extLst>
              <a:ext uri="{28A0092B-C50C-407E-A947-70E740481C1C}">
                <a14:useLocalDpi xmlns:a14="http://schemas.microsoft.com/office/drawing/2010/main" val="0"/>
              </a:ext>
            </a:extLst>
          </a:blip>
          <a:srcRect/>
          <a:stretch>
            <a:fillRect/>
          </a:stretch>
        </p:blipFill>
        <p:spPr bwMode="auto">
          <a:xfrm>
            <a:off x="7618624" y="3463834"/>
            <a:ext cx="2560320" cy="3108960"/>
          </a:xfrm>
          <a:prstGeom prst="rect">
            <a:avLst/>
          </a:prstGeom>
          <a:noFill/>
          <a:ln>
            <a:noFill/>
          </a:ln>
        </p:spPr>
      </p:pic>
    </p:spTree>
    <p:extLst>
      <p:ext uri="{BB962C8B-B14F-4D97-AF65-F5344CB8AC3E}">
        <p14:creationId xmlns:p14="http://schemas.microsoft.com/office/powerpoint/2010/main" val="3388290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latin typeface="Cambria" panose="02040503050406030204" pitchFamily="18" charset="0"/>
                <a:ea typeface="Cambria" panose="02040503050406030204" pitchFamily="18" charset="0"/>
              </a:rPr>
              <a:t>GİRİŞ</a:t>
            </a:r>
            <a:endParaRPr lang="tr-TR"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 name="İçerik Yer Tutucusu 2"/>
              <p:cNvSpPr>
                <a:spLocks noGrp="1"/>
              </p:cNvSpPr>
              <p:nvPr>
                <p:ph idx="1"/>
              </p:nvPr>
            </p:nvSpPr>
            <p:spPr/>
            <p:txBody>
              <a:bodyPr>
                <a:normAutofit/>
              </a:bodyPr>
              <a:lstStyle/>
              <a:p>
                <a:pPr algn="just"/>
                <a:r>
                  <a:rPr lang="tr-TR" sz="2400" dirty="0" smtClean="0">
                    <a:latin typeface="Cambria" panose="02040503050406030204" pitchFamily="18" charset="0"/>
                    <a:ea typeface="Cambria" panose="02040503050406030204" pitchFamily="18" charset="0"/>
                  </a:rPr>
                  <a:t>Şekildeki </a:t>
                </a:r>
                <a:r>
                  <a:rPr lang="tr-TR" sz="2400" dirty="0">
                    <a:latin typeface="Cambria" panose="02040503050406030204" pitchFamily="18" charset="0"/>
                    <a:ea typeface="Cambria" panose="02040503050406030204" pitchFamily="18" charset="0"/>
                  </a:rPr>
                  <a:t>kırpıcı yüke seri olarak bağlandığı için seri kırpıcı olarak adlandırılır. </a:t>
                </a:r>
                <a:endParaRPr lang="en-US" sz="2400" dirty="0" smtClean="0">
                  <a:latin typeface="Cambria" panose="02040503050406030204" pitchFamily="18" charset="0"/>
                  <a:ea typeface="Cambria" panose="02040503050406030204" pitchFamily="18" charset="0"/>
                </a:endParaRPr>
              </a:p>
              <a:p>
                <a:pPr algn="just"/>
                <a:r>
                  <a:rPr lang="tr-TR" sz="2400" dirty="0" smtClean="0">
                    <a:latin typeface="Cambria" panose="02040503050406030204" pitchFamily="18" charset="0"/>
                    <a:ea typeface="Cambria" panose="02040503050406030204" pitchFamily="18" charset="0"/>
                  </a:rPr>
                  <a:t>Bu devrede</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pPr algn="just"/>
                <a14:m>
                  <m:oMath xmlns:m="http://schemas.openxmlformats.org/officeDocument/2006/math">
                    <m:sSub>
                      <m:sSubPr>
                        <m:ctrlPr>
                          <a:rPr lang="en-US" sz="2400" i="1">
                            <a:latin typeface="Cambria Math" panose="02040503050406030204" pitchFamily="18" charset="0"/>
                          </a:rPr>
                        </m:ctrlPr>
                      </m:sSubPr>
                      <m:e>
                        <m:r>
                          <a:rPr lang="tr-TR" sz="2400" i="1">
                            <a:latin typeface="Cambria Math" panose="02040503050406030204" pitchFamily="18" charset="0"/>
                          </a:rPr>
                          <m:t>𝑣</m:t>
                        </m:r>
                      </m:e>
                      <m:sub>
                        <m:r>
                          <a:rPr lang="tr-TR" sz="2400" i="1">
                            <a:latin typeface="Cambria Math" panose="02040503050406030204" pitchFamily="18" charset="0"/>
                          </a:rPr>
                          <m:t>𝑖</m:t>
                        </m:r>
                      </m:sub>
                    </m:sSub>
                    <m:r>
                      <a:rPr lang="tr-TR" sz="2400" i="1">
                        <a:latin typeface="Cambria Math" panose="02040503050406030204" pitchFamily="18" charset="0"/>
                      </a:rPr>
                      <m:t>≥</m:t>
                    </m:r>
                    <m:sSub>
                      <m:sSubPr>
                        <m:ctrlPr>
                          <a:rPr lang="en-US" sz="2400" i="1">
                            <a:latin typeface="Cambria Math" panose="02040503050406030204" pitchFamily="18" charset="0"/>
                          </a:rPr>
                        </m:ctrlPr>
                      </m:sSubPr>
                      <m:e>
                        <m:r>
                          <a:rPr lang="tr-TR" sz="2400" i="1">
                            <a:latin typeface="Cambria Math" panose="02040503050406030204" pitchFamily="18" charset="0"/>
                          </a:rPr>
                          <m:t>𝑉</m:t>
                        </m:r>
                      </m:e>
                      <m:sub>
                        <m:r>
                          <a:rPr lang="tr-TR" sz="2400" i="1">
                            <a:latin typeface="Cambria Math" panose="02040503050406030204" pitchFamily="18" charset="0"/>
                          </a:rPr>
                          <m:t>𝐷</m:t>
                        </m:r>
                      </m:sub>
                    </m:sSub>
                  </m:oMath>
                </a14:m>
                <a:r>
                  <a:rPr lang="tr-TR" sz="2400" dirty="0">
                    <a:latin typeface="Cambria" panose="02040503050406030204" pitchFamily="18" charset="0"/>
                    <a:ea typeface="Cambria" panose="02040503050406030204" pitchFamily="18" charset="0"/>
                  </a:rPr>
                  <a:t> olduğu anda diyot ON olacaktır. Bu durumda </a:t>
                </a:r>
                <a14:m>
                  <m:oMath xmlns:m="http://schemas.openxmlformats.org/officeDocument/2006/math">
                    <m:sSub>
                      <m:sSubPr>
                        <m:ctrlPr>
                          <a:rPr lang="en-US" sz="2400" i="1">
                            <a:latin typeface="Cambria Math" panose="02040503050406030204" pitchFamily="18" charset="0"/>
                          </a:rPr>
                        </m:ctrlPr>
                      </m:sSubPr>
                      <m:e>
                        <m:r>
                          <a:rPr lang="tr-TR" sz="2400" i="1">
                            <a:latin typeface="Cambria Math" panose="02040503050406030204" pitchFamily="18" charset="0"/>
                          </a:rPr>
                          <m:t>𝑣</m:t>
                        </m:r>
                      </m:e>
                      <m:sub>
                        <m:r>
                          <a:rPr lang="tr-TR" sz="2400" i="1">
                            <a:latin typeface="Cambria Math" panose="02040503050406030204" pitchFamily="18" charset="0"/>
                          </a:rPr>
                          <m:t>𝑜</m:t>
                        </m:r>
                      </m:sub>
                    </m:sSub>
                    <m:r>
                      <a:rPr lang="tr-TR" sz="2400" i="1">
                        <a:latin typeface="Cambria Math" panose="02040503050406030204" pitchFamily="18" charset="0"/>
                      </a:rPr>
                      <m:t>=</m:t>
                    </m:r>
                    <m:sSub>
                      <m:sSubPr>
                        <m:ctrlPr>
                          <a:rPr lang="en-US" sz="2400" i="1">
                            <a:latin typeface="Cambria Math" panose="02040503050406030204" pitchFamily="18" charset="0"/>
                          </a:rPr>
                        </m:ctrlPr>
                      </m:sSubPr>
                      <m:e>
                        <m:r>
                          <a:rPr lang="tr-TR" sz="2400" i="1">
                            <a:latin typeface="Cambria Math" panose="02040503050406030204" pitchFamily="18" charset="0"/>
                          </a:rPr>
                          <m:t>𝑣</m:t>
                        </m:r>
                      </m:e>
                      <m:sub>
                        <m:r>
                          <a:rPr lang="tr-TR" sz="2400" i="1">
                            <a:latin typeface="Cambria Math" panose="02040503050406030204" pitchFamily="18" charset="0"/>
                          </a:rPr>
                          <m:t>𝑖</m:t>
                        </m:r>
                      </m:sub>
                    </m:sSub>
                    <m:r>
                      <a:rPr lang="tr-TR" sz="2400" i="1">
                        <a:latin typeface="Cambria Math" panose="02040503050406030204" pitchFamily="18" charset="0"/>
                      </a:rPr>
                      <m:t>−</m:t>
                    </m:r>
                    <m:sSub>
                      <m:sSubPr>
                        <m:ctrlPr>
                          <a:rPr lang="en-US" sz="2400" i="1">
                            <a:latin typeface="Cambria Math" panose="02040503050406030204" pitchFamily="18" charset="0"/>
                          </a:rPr>
                        </m:ctrlPr>
                      </m:sSubPr>
                      <m:e>
                        <m:r>
                          <a:rPr lang="tr-TR" sz="2400" i="1">
                            <a:latin typeface="Cambria Math" panose="02040503050406030204" pitchFamily="18" charset="0"/>
                          </a:rPr>
                          <m:t>𝑉</m:t>
                        </m:r>
                      </m:e>
                      <m:sub>
                        <m:r>
                          <a:rPr lang="tr-TR" sz="2400" i="1">
                            <a:latin typeface="Cambria Math" panose="02040503050406030204" pitchFamily="18" charset="0"/>
                          </a:rPr>
                          <m:t>𝐷</m:t>
                        </m:r>
                      </m:sub>
                    </m:sSub>
                  </m:oMath>
                </a14:m>
                <a:r>
                  <a:rPr lang="tr-TR" sz="2400" dirty="0">
                    <a:latin typeface="Cambria" panose="02040503050406030204" pitchFamily="18" charset="0"/>
                    <a:ea typeface="Cambria" panose="02040503050406030204" pitchFamily="18" charset="0"/>
                  </a:rPr>
                  <a:t> olacaktır.</a:t>
                </a:r>
                <a:endParaRPr lang="en-US" sz="2400" dirty="0">
                  <a:latin typeface="Cambria" panose="02040503050406030204" pitchFamily="18" charset="0"/>
                  <a:ea typeface="Cambria" panose="02040503050406030204" pitchFamily="18" charset="0"/>
                </a:endParaRPr>
              </a:p>
              <a:p>
                <a:pPr algn="just"/>
                <a14:m>
                  <m:oMath xmlns:m="http://schemas.openxmlformats.org/officeDocument/2006/math">
                    <m:sSub>
                      <m:sSubPr>
                        <m:ctrlPr>
                          <a:rPr lang="en-US" sz="2400" i="1">
                            <a:latin typeface="Cambria Math" panose="02040503050406030204" pitchFamily="18" charset="0"/>
                          </a:rPr>
                        </m:ctrlPr>
                      </m:sSubPr>
                      <m:e>
                        <m:r>
                          <a:rPr lang="tr-TR" sz="2400" i="1">
                            <a:latin typeface="Cambria Math" panose="02040503050406030204" pitchFamily="18" charset="0"/>
                          </a:rPr>
                          <m:t>𝑣</m:t>
                        </m:r>
                      </m:e>
                      <m:sub>
                        <m:r>
                          <a:rPr lang="tr-TR" sz="2400" i="1">
                            <a:latin typeface="Cambria Math" panose="02040503050406030204" pitchFamily="18" charset="0"/>
                          </a:rPr>
                          <m:t>𝑖</m:t>
                        </m:r>
                      </m:sub>
                    </m:sSub>
                    <m:r>
                      <a:rPr lang="tr-TR" sz="2400" i="1">
                        <a:latin typeface="Cambria Math" panose="02040503050406030204" pitchFamily="18" charset="0"/>
                      </a:rPr>
                      <m:t>&lt;</m:t>
                    </m:r>
                    <m:sSub>
                      <m:sSubPr>
                        <m:ctrlPr>
                          <a:rPr lang="en-US" sz="2400" i="1">
                            <a:latin typeface="Cambria Math" panose="02040503050406030204" pitchFamily="18" charset="0"/>
                          </a:rPr>
                        </m:ctrlPr>
                      </m:sSubPr>
                      <m:e>
                        <m:r>
                          <a:rPr lang="tr-TR" sz="2400" i="1">
                            <a:latin typeface="Cambria Math" panose="02040503050406030204" pitchFamily="18" charset="0"/>
                          </a:rPr>
                          <m:t>𝑉</m:t>
                        </m:r>
                      </m:e>
                      <m:sub>
                        <m:r>
                          <a:rPr lang="tr-TR" sz="2400" i="1">
                            <a:latin typeface="Cambria Math" panose="02040503050406030204" pitchFamily="18" charset="0"/>
                          </a:rPr>
                          <m:t>𝐷</m:t>
                        </m:r>
                      </m:sub>
                    </m:sSub>
                  </m:oMath>
                </a14:m>
                <a:r>
                  <a:rPr lang="tr-TR" sz="2400" dirty="0">
                    <a:latin typeface="Cambria" panose="02040503050406030204" pitchFamily="18" charset="0"/>
                    <a:ea typeface="Cambria" panose="02040503050406030204" pitchFamily="18" charset="0"/>
                  </a:rPr>
                  <a:t> olduğu anda ise diyot OFF konumundadır. Bu durumda </a:t>
                </a:r>
                <a14:m>
                  <m:oMath xmlns:m="http://schemas.openxmlformats.org/officeDocument/2006/math">
                    <m:sSub>
                      <m:sSubPr>
                        <m:ctrlPr>
                          <a:rPr lang="en-US" sz="2400" i="1">
                            <a:latin typeface="Cambria Math" panose="02040503050406030204" pitchFamily="18" charset="0"/>
                          </a:rPr>
                        </m:ctrlPr>
                      </m:sSubPr>
                      <m:e>
                        <m:r>
                          <a:rPr lang="tr-TR" sz="2400" i="1">
                            <a:latin typeface="Cambria Math" panose="02040503050406030204" pitchFamily="18" charset="0"/>
                          </a:rPr>
                          <m:t>𝑣</m:t>
                        </m:r>
                      </m:e>
                      <m:sub>
                        <m:r>
                          <a:rPr lang="tr-TR" sz="2400" i="1">
                            <a:latin typeface="Cambria Math" panose="02040503050406030204" pitchFamily="18" charset="0"/>
                          </a:rPr>
                          <m:t>𝑜</m:t>
                        </m:r>
                      </m:sub>
                    </m:sSub>
                    <m:r>
                      <a:rPr lang="tr-TR" sz="2400" i="1">
                        <a:latin typeface="Cambria Math" panose="02040503050406030204" pitchFamily="18" charset="0"/>
                      </a:rPr>
                      <m:t>=0</m:t>
                    </m:r>
                  </m:oMath>
                </a14:m>
                <a:r>
                  <a:rPr lang="tr-TR" sz="2400" dirty="0">
                    <a:latin typeface="Cambria" panose="02040503050406030204" pitchFamily="18" charset="0"/>
                    <a:ea typeface="Cambria" panose="02040503050406030204" pitchFamily="18" charset="0"/>
                  </a:rPr>
                  <a:t> olacaktır.</a:t>
                </a:r>
                <a:endParaRPr lang="en-US" sz="2400" dirty="0">
                  <a:latin typeface="Cambria" panose="02040503050406030204" pitchFamily="18" charset="0"/>
                  <a:ea typeface="Cambria" panose="02040503050406030204" pitchFamily="18" charset="0"/>
                </a:endParaRPr>
              </a:p>
              <a:p>
                <a:pPr algn="just"/>
                <a:r>
                  <a:rPr lang="tr-TR" sz="2400" dirty="0">
                    <a:latin typeface="Cambria" panose="02040503050406030204" pitchFamily="18" charset="0"/>
                    <a:ea typeface="Cambria" panose="02040503050406030204" pitchFamily="18" charset="0"/>
                  </a:rPr>
                  <a:t>Diyotun ideal olduğu varsayılırsa </a:t>
                </a:r>
                <a:r>
                  <a:rPr lang="tr-TR" sz="2400" dirty="0" smtClean="0">
                    <a:latin typeface="Cambria" panose="02040503050406030204" pitchFamily="18" charset="0"/>
                    <a:ea typeface="Cambria" panose="02040503050406030204" pitchFamily="18" charset="0"/>
                  </a:rPr>
                  <a:t>gözlemlenen </a:t>
                </a:r>
                <a:r>
                  <a:rPr lang="tr-TR" sz="2400" dirty="0">
                    <a:latin typeface="Cambria" panose="02040503050406030204" pitchFamily="18" charset="0"/>
                    <a:ea typeface="Cambria" panose="02040503050406030204" pitchFamily="18" charset="0"/>
                  </a:rPr>
                  <a:t>çıkış elde edilir. </a:t>
                </a:r>
                <a:r>
                  <a:rPr lang="tr-TR" sz="2400" dirty="0" smtClean="0">
                    <a:latin typeface="Cambria" panose="02040503050406030204" pitchFamily="18" charset="0"/>
                    <a:ea typeface="Cambria" panose="02040503050406030204" pitchFamily="18" charset="0"/>
                  </a:rPr>
                  <a:t>Şek</a:t>
                </a:r>
                <a:r>
                  <a:rPr lang="en-US" sz="2400" dirty="0" err="1" smtClean="0">
                    <a:latin typeface="Cambria" panose="02040503050406030204" pitchFamily="18" charset="0"/>
                    <a:ea typeface="Cambria" panose="02040503050406030204" pitchFamily="18" charset="0"/>
                  </a:rPr>
                  <a:t>ildeki</a:t>
                </a:r>
                <a:r>
                  <a:rPr lang="tr-TR" sz="2400" dirty="0" smtClean="0">
                    <a:latin typeface="Cambria" panose="02040503050406030204" pitchFamily="18" charset="0"/>
                    <a:ea typeface="Cambria" panose="02040503050406030204" pitchFamily="18" charset="0"/>
                  </a:rPr>
                  <a:t> </a:t>
                </a:r>
                <a:r>
                  <a:rPr lang="tr-TR" sz="2400" dirty="0">
                    <a:latin typeface="Cambria" panose="02040503050406030204" pitchFamily="18" charset="0"/>
                    <a:ea typeface="Cambria" panose="02040503050406030204" pitchFamily="18" charset="0"/>
                  </a:rPr>
                  <a:t>diyotun </a:t>
                </a:r>
                <a:r>
                  <a:rPr lang="tr-TR" sz="2400" dirty="0" err="1">
                    <a:latin typeface="Cambria" panose="02040503050406030204" pitchFamily="18" charset="0"/>
                    <a:ea typeface="Cambria" panose="02040503050406030204" pitchFamily="18" charset="0"/>
                  </a:rPr>
                  <a:t>kutuplama</a:t>
                </a:r>
                <a:r>
                  <a:rPr lang="tr-TR" sz="2400" dirty="0">
                    <a:latin typeface="Cambria" panose="02040503050406030204" pitchFamily="18" charset="0"/>
                    <a:ea typeface="Cambria" panose="02040503050406030204" pitchFamily="18" charset="0"/>
                  </a:rPr>
                  <a:t> yönü değiştirildiği durumda ise pozitif </a:t>
                </a:r>
                <a:r>
                  <a:rPr lang="tr-TR" sz="2400" dirty="0" err="1">
                    <a:latin typeface="Cambria" panose="02040503050406030204" pitchFamily="18" charset="0"/>
                    <a:ea typeface="Cambria" panose="02040503050406030204" pitchFamily="18" charset="0"/>
                  </a:rPr>
                  <a:t>alternanslar</a:t>
                </a:r>
                <a:r>
                  <a:rPr lang="tr-TR" sz="2400" dirty="0">
                    <a:latin typeface="Cambria" panose="02040503050406030204" pitchFamily="18" charset="0"/>
                    <a:ea typeface="Cambria" panose="02040503050406030204" pitchFamily="18" charset="0"/>
                  </a:rPr>
                  <a:t> kırpılırken negatif </a:t>
                </a:r>
                <a:r>
                  <a:rPr lang="tr-TR" sz="2400" dirty="0" err="1">
                    <a:latin typeface="Cambria" panose="02040503050406030204" pitchFamily="18" charset="0"/>
                    <a:ea typeface="Cambria" panose="02040503050406030204" pitchFamily="18" charset="0"/>
                  </a:rPr>
                  <a:t>alternanslar</a:t>
                </a:r>
                <a:r>
                  <a:rPr lang="tr-TR" sz="2400" dirty="0">
                    <a:latin typeface="Cambria" panose="02040503050406030204" pitchFamily="18" charset="0"/>
                    <a:ea typeface="Cambria" panose="02040503050406030204" pitchFamily="18" charset="0"/>
                  </a:rPr>
                  <a:t> çıkışta görülür.</a:t>
                </a:r>
                <a:endParaRPr lang="en-US" sz="2400" dirty="0">
                  <a:latin typeface="Cambria" panose="02040503050406030204" pitchFamily="18" charset="0"/>
                  <a:ea typeface="Cambria" panose="02040503050406030204" pitchFamily="18" charset="0"/>
                </a:endParaRPr>
              </a:p>
              <a:p>
                <a:pPr algn="just"/>
                <a:endParaRPr lang="tr-TR" sz="2400" dirty="0">
                  <a:latin typeface="Cambria" panose="02040503050406030204" pitchFamily="18" charset="0"/>
                  <a:ea typeface="Cambria" panose="02040503050406030204" pitchFamily="18" charset="0"/>
                </a:endParaRPr>
              </a:p>
            </p:txBody>
          </p:sp>
        </mc:Choice>
        <mc:Fallback xmlns="">
          <p:sp>
            <p:nvSpPr>
              <p:cNvPr id="3" name="İçerik Yer Tutucusu 2"/>
              <p:cNvSpPr>
                <a:spLocks noGrp="1" noRot="1" noChangeAspect="1" noMove="1" noResize="1" noEditPoints="1" noAdjustHandles="1" noChangeArrowheads="1" noChangeShapeType="1" noTextEdit="1"/>
              </p:cNvSpPr>
              <p:nvPr>
                <p:ph idx="1"/>
              </p:nvPr>
            </p:nvSpPr>
            <p:spPr>
              <a:blipFill rotWithShape="0">
                <a:blip r:embed="rId2"/>
                <a:stretch>
                  <a:fillRect l="-812" t="-1961" r="-870"/>
                </a:stretch>
              </a:blipFill>
            </p:spPr>
            <p:txBody>
              <a:bodyPr/>
              <a:lstStyle/>
              <a:p>
                <a:r>
                  <a:rPr lang="tr-TR">
                    <a:noFill/>
                  </a:rPr>
                  <a:t> </a:t>
                </a:r>
              </a:p>
            </p:txBody>
          </p:sp>
        </mc:Fallback>
      </mc:AlternateContent>
      <p:sp>
        <p:nvSpPr>
          <p:cNvPr id="5" name="Altbilgi Yer Tutucusu 3"/>
          <p:cNvSpPr>
            <a:spLocks noGrp="1"/>
          </p:cNvSpPr>
          <p:nvPr/>
        </p:nvSpPr>
        <p:spPr>
          <a:xfrm>
            <a:off x="4143103" y="6390232"/>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prstClr val="black">
                    <a:tint val="75000"/>
                  </a:prstClr>
                </a:solidFill>
                <a:latin typeface="Cambria" panose="02040503050406030204" pitchFamily="18" charset="0"/>
                <a:ea typeface="Cambria" panose="02040503050406030204" pitchFamily="18" charset="0"/>
              </a:rPr>
              <a:t>Elektronik Devreler </a:t>
            </a:r>
            <a:r>
              <a:rPr lang="en-US" dirty="0">
                <a:solidFill>
                  <a:prstClr val="black">
                    <a:tint val="75000"/>
                  </a:prstClr>
                </a:solidFill>
                <a:latin typeface="Cambria" panose="02040503050406030204" pitchFamily="18" charset="0"/>
                <a:ea typeface="Cambria" panose="02040503050406030204" pitchFamily="18" charset="0"/>
              </a:rPr>
              <a:t>1</a:t>
            </a:r>
            <a:r>
              <a:rPr lang="tr-TR" dirty="0">
                <a:solidFill>
                  <a:prstClr val="black">
                    <a:tint val="75000"/>
                  </a:prstClr>
                </a:solidFill>
                <a:latin typeface="Cambria" panose="02040503050406030204" pitchFamily="18" charset="0"/>
                <a:ea typeface="Cambria" panose="02040503050406030204" pitchFamily="18" charset="0"/>
              </a:rPr>
              <a:t> Laboratuvarı</a:t>
            </a:r>
          </a:p>
        </p:txBody>
      </p:sp>
      <p:pic>
        <p:nvPicPr>
          <p:cNvPr id="8" name="Resim 7"/>
          <p:cNvPicPr/>
          <p:nvPr/>
        </p:nvPicPr>
        <p:blipFill>
          <a:blip r:embed="rId3">
            <a:extLst>
              <a:ext uri="{28A0092B-C50C-407E-A947-70E740481C1C}">
                <a14:useLocalDpi xmlns:a14="http://schemas.microsoft.com/office/drawing/2010/main" val="0"/>
              </a:ext>
            </a:extLst>
          </a:blip>
          <a:srcRect/>
          <a:stretch>
            <a:fillRect/>
          </a:stretch>
        </p:blipFill>
        <p:spPr bwMode="auto">
          <a:xfrm>
            <a:off x="8663531" y="365125"/>
            <a:ext cx="1914525" cy="1171575"/>
          </a:xfrm>
          <a:prstGeom prst="rect">
            <a:avLst/>
          </a:prstGeom>
          <a:noFill/>
          <a:ln>
            <a:noFill/>
          </a:ln>
        </p:spPr>
      </p:pic>
    </p:spTree>
    <p:extLst>
      <p:ext uri="{BB962C8B-B14F-4D97-AF65-F5344CB8AC3E}">
        <p14:creationId xmlns:p14="http://schemas.microsoft.com/office/powerpoint/2010/main" val="1475130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latin typeface="Cambria" panose="02040503050406030204" pitchFamily="18" charset="0"/>
                <a:ea typeface="Cambria" panose="02040503050406030204" pitchFamily="18" charset="0"/>
              </a:rPr>
              <a:t>GİRİŞ</a:t>
            </a:r>
            <a:endParaRPr lang="tr-TR"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 name="İçerik Yer Tutucusu 2"/>
              <p:cNvSpPr>
                <a:spLocks noGrp="1"/>
              </p:cNvSpPr>
              <p:nvPr>
                <p:ph idx="1"/>
              </p:nvPr>
            </p:nvSpPr>
            <p:spPr>
              <a:xfrm>
                <a:off x="838200" y="1825625"/>
                <a:ext cx="5947611" cy="4351338"/>
              </a:xfrm>
            </p:spPr>
            <p:txBody>
              <a:bodyPr>
                <a:normAutofit/>
              </a:bodyPr>
              <a:lstStyle/>
              <a:p>
                <a:pPr algn="just"/>
                <a14:m>
                  <m:oMath xmlns:m="http://schemas.openxmlformats.org/officeDocument/2006/math">
                    <m:sSub>
                      <m:sSubPr>
                        <m:ctrlPr>
                          <a:rPr lang="en-US" sz="2000" i="1">
                            <a:latin typeface="Cambria Math" panose="02040503050406030204" pitchFamily="18" charset="0"/>
                          </a:rPr>
                        </m:ctrlPr>
                      </m:sSubPr>
                      <m:e>
                        <m:r>
                          <a:rPr lang="tr-TR" sz="2000" i="1">
                            <a:latin typeface="Cambria Math" panose="02040503050406030204" pitchFamily="18" charset="0"/>
                          </a:rPr>
                          <m:t>𝑣</m:t>
                        </m:r>
                      </m:e>
                      <m:sub>
                        <m:r>
                          <a:rPr lang="tr-TR" sz="2000" i="1">
                            <a:latin typeface="Cambria Math" panose="02040503050406030204" pitchFamily="18" charset="0"/>
                          </a:rPr>
                          <m:t>𝑖</m:t>
                        </m:r>
                      </m:sub>
                    </m:sSub>
                    <m:r>
                      <a:rPr lang="tr-TR" sz="2000" i="1">
                        <a:latin typeface="Cambria Math" panose="02040503050406030204" pitchFamily="18" charset="0"/>
                      </a:rPr>
                      <m:t>≥</m:t>
                    </m:r>
                    <m:sSub>
                      <m:sSubPr>
                        <m:ctrlPr>
                          <a:rPr lang="en-US" sz="2000" i="1">
                            <a:latin typeface="Cambria Math" panose="02040503050406030204" pitchFamily="18" charset="0"/>
                          </a:rPr>
                        </m:ctrlPr>
                      </m:sSubPr>
                      <m:e>
                        <m:r>
                          <a:rPr lang="tr-TR" sz="2000" i="1">
                            <a:latin typeface="Cambria Math" panose="02040503050406030204" pitchFamily="18" charset="0"/>
                          </a:rPr>
                          <m:t>𝑉</m:t>
                        </m:r>
                      </m:e>
                      <m:sub>
                        <m:r>
                          <a:rPr lang="tr-TR" sz="2000" i="1">
                            <a:latin typeface="Cambria Math" panose="02040503050406030204" pitchFamily="18" charset="0"/>
                          </a:rPr>
                          <m:t>𝐷</m:t>
                        </m:r>
                      </m:sub>
                    </m:sSub>
                  </m:oMath>
                </a14:m>
                <a:r>
                  <a:rPr lang="tr-TR" sz="2000" dirty="0">
                    <a:latin typeface="Cambria" panose="02040503050406030204" pitchFamily="18" charset="0"/>
                    <a:ea typeface="Cambria" panose="02040503050406030204" pitchFamily="18" charset="0"/>
                  </a:rPr>
                  <a:t> olduğu anda diyot ON olacaktır. Bu durumda </a:t>
                </a:r>
                <a14:m>
                  <m:oMath xmlns:m="http://schemas.openxmlformats.org/officeDocument/2006/math">
                    <m:sSub>
                      <m:sSubPr>
                        <m:ctrlPr>
                          <a:rPr lang="en-US" sz="2000" i="1">
                            <a:latin typeface="Cambria Math" panose="02040503050406030204" pitchFamily="18" charset="0"/>
                          </a:rPr>
                        </m:ctrlPr>
                      </m:sSubPr>
                      <m:e>
                        <m:r>
                          <a:rPr lang="tr-TR" sz="2000" i="1">
                            <a:latin typeface="Cambria Math" panose="02040503050406030204" pitchFamily="18" charset="0"/>
                          </a:rPr>
                          <m:t>𝑣</m:t>
                        </m:r>
                      </m:e>
                      <m:sub>
                        <m:r>
                          <a:rPr lang="tr-TR" sz="2000" i="1">
                            <a:latin typeface="Cambria Math" panose="02040503050406030204" pitchFamily="18" charset="0"/>
                          </a:rPr>
                          <m:t>𝑜</m:t>
                        </m:r>
                      </m:sub>
                    </m:sSub>
                    <m:r>
                      <a:rPr lang="tr-TR" sz="2000" i="1">
                        <a:latin typeface="Cambria Math" panose="02040503050406030204" pitchFamily="18" charset="0"/>
                      </a:rPr>
                      <m:t>=</m:t>
                    </m:r>
                    <m:sSub>
                      <m:sSubPr>
                        <m:ctrlPr>
                          <a:rPr lang="en-US" sz="2000" i="1">
                            <a:latin typeface="Cambria Math" panose="02040503050406030204" pitchFamily="18" charset="0"/>
                          </a:rPr>
                        </m:ctrlPr>
                      </m:sSubPr>
                      <m:e>
                        <m:r>
                          <a:rPr lang="tr-TR" sz="2000" i="1">
                            <a:latin typeface="Cambria Math" panose="02040503050406030204" pitchFamily="18" charset="0"/>
                          </a:rPr>
                          <m:t>𝑉</m:t>
                        </m:r>
                      </m:e>
                      <m:sub>
                        <m:r>
                          <a:rPr lang="tr-TR" sz="2000" i="1">
                            <a:latin typeface="Cambria Math" panose="02040503050406030204" pitchFamily="18" charset="0"/>
                          </a:rPr>
                          <m:t>𝐷</m:t>
                        </m:r>
                      </m:sub>
                    </m:sSub>
                  </m:oMath>
                </a14:m>
                <a:r>
                  <a:rPr lang="tr-TR" sz="2000" dirty="0">
                    <a:latin typeface="Cambria" panose="02040503050406030204" pitchFamily="18" charset="0"/>
                    <a:ea typeface="Cambria" panose="02040503050406030204" pitchFamily="18" charset="0"/>
                  </a:rPr>
                  <a:t> olacaktır.</a:t>
                </a:r>
                <a:endParaRPr lang="en-US" sz="2000" dirty="0">
                  <a:latin typeface="Cambria" panose="02040503050406030204" pitchFamily="18" charset="0"/>
                  <a:ea typeface="Cambria" panose="02040503050406030204" pitchFamily="18" charset="0"/>
                </a:endParaRPr>
              </a:p>
              <a:p>
                <a:pPr algn="just"/>
                <a14:m>
                  <m:oMath xmlns:m="http://schemas.openxmlformats.org/officeDocument/2006/math">
                    <m:sSub>
                      <m:sSubPr>
                        <m:ctrlPr>
                          <a:rPr lang="en-US" sz="2000" i="1">
                            <a:latin typeface="Cambria Math" panose="02040503050406030204" pitchFamily="18" charset="0"/>
                          </a:rPr>
                        </m:ctrlPr>
                      </m:sSubPr>
                      <m:e>
                        <m:r>
                          <a:rPr lang="tr-TR" sz="2000" i="1">
                            <a:latin typeface="Cambria Math" panose="02040503050406030204" pitchFamily="18" charset="0"/>
                          </a:rPr>
                          <m:t>𝑣</m:t>
                        </m:r>
                      </m:e>
                      <m:sub>
                        <m:r>
                          <a:rPr lang="tr-TR" sz="2000" i="1">
                            <a:latin typeface="Cambria Math" panose="02040503050406030204" pitchFamily="18" charset="0"/>
                          </a:rPr>
                          <m:t>𝑖</m:t>
                        </m:r>
                      </m:sub>
                    </m:sSub>
                    <m:r>
                      <a:rPr lang="tr-TR" sz="2000" i="1">
                        <a:latin typeface="Cambria Math" panose="02040503050406030204" pitchFamily="18" charset="0"/>
                      </a:rPr>
                      <m:t>&lt;</m:t>
                    </m:r>
                    <m:sSub>
                      <m:sSubPr>
                        <m:ctrlPr>
                          <a:rPr lang="en-US" sz="2000" i="1">
                            <a:latin typeface="Cambria Math" panose="02040503050406030204" pitchFamily="18" charset="0"/>
                          </a:rPr>
                        </m:ctrlPr>
                      </m:sSubPr>
                      <m:e>
                        <m:r>
                          <a:rPr lang="tr-TR" sz="2000" i="1">
                            <a:latin typeface="Cambria Math" panose="02040503050406030204" pitchFamily="18" charset="0"/>
                          </a:rPr>
                          <m:t>𝑉</m:t>
                        </m:r>
                      </m:e>
                      <m:sub>
                        <m:r>
                          <a:rPr lang="tr-TR" sz="2000" i="1">
                            <a:latin typeface="Cambria Math" panose="02040503050406030204" pitchFamily="18" charset="0"/>
                          </a:rPr>
                          <m:t>𝐷</m:t>
                        </m:r>
                      </m:sub>
                    </m:sSub>
                  </m:oMath>
                </a14:m>
                <a:r>
                  <a:rPr lang="tr-TR" sz="2000" dirty="0">
                    <a:latin typeface="Cambria" panose="02040503050406030204" pitchFamily="18" charset="0"/>
                    <a:ea typeface="Cambria" panose="02040503050406030204" pitchFamily="18" charset="0"/>
                  </a:rPr>
                  <a:t> olduğu anda ise diyot OFF konumundadır. Bu durumda </a:t>
                </a:r>
                <a14:m>
                  <m:oMath xmlns:m="http://schemas.openxmlformats.org/officeDocument/2006/math">
                    <m:sSub>
                      <m:sSubPr>
                        <m:ctrlPr>
                          <a:rPr lang="en-US" sz="2000" i="1">
                            <a:latin typeface="Cambria Math" panose="02040503050406030204" pitchFamily="18" charset="0"/>
                          </a:rPr>
                        </m:ctrlPr>
                      </m:sSubPr>
                      <m:e>
                        <m:r>
                          <a:rPr lang="tr-TR" sz="2000" i="1">
                            <a:latin typeface="Cambria Math" panose="02040503050406030204" pitchFamily="18" charset="0"/>
                          </a:rPr>
                          <m:t>𝑣</m:t>
                        </m:r>
                      </m:e>
                      <m:sub>
                        <m:r>
                          <a:rPr lang="tr-TR" sz="2000" i="1">
                            <a:latin typeface="Cambria Math" panose="02040503050406030204" pitchFamily="18" charset="0"/>
                          </a:rPr>
                          <m:t>𝑜</m:t>
                        </m:r>
                      </m:sub>
                    </m:sSub>
                    <m:r>
                      <a:rPr lang="tr-TR" sz="2000" i="1">
                        <a:latin typeface="Cambria Math" panose="02040503050406030204" pitchFamily="18" charset="0"/>
                      </a:rPr>
                      <m:t>=</m:t>
                    </m:r>
                    <m:sSub>
                      <m:sSubPr>
                        <m:ctrlPr>
                          <a:rPr lang="en-US" sz="2000" i="1">
                            <a:latin typeface="Cambria Math" panose="02040503050406030204" pitchFamily="18" charset="0"/>
                          </a:rPr>
                        </m:ctrlPr>
                      </m:sSubPr>
                      <m:e>
                        <m:r>
                          <a:rPr lang="tr-TR" sz="2000" i="1">
                            <a:latin typeface="Cambria Math" panose="02040503050406030204" pitchFamily="18" charset="0"/>
                          </a:rPr>
                          <m:t>𝑉</m:t>
                        </m:r>
                      </m:e>
                      <m:sub>
                        <m:r>
                          <a:rPr lang="tr-TR" sz="2000" i="1">
                            <a:latin typeface="Cambria Math" panose="02040503050406030204" pitchFamily="18" charset="0"/>
                          </a:rPr>
                          <m:t>𝑖</m:t>
                        </m:r>
                      </m:sub>
                    </m:sSub>
                  </m:oMath>
                </a14:m>
                <a:r>
                  <a:rPr lang="tr-TR" sz="2000" dirty="0">
                    <a:latin typeface="Cambria" panose="02040503050406030204" pitchFamily="18" charset="0"/>
                    <a:ea typeface="Cambria" panose="02040503050406030204" pitchFamily="18" charset="0"/>
                  </a:rPr>
                  <a:t> olacaktır.</a:t>
                </a:r>
                <a:endParaRPr lang="en-US" sz="2000" dirty="0">
                  <a:latin typeface="Cambria" panose="02040503050406030204" pitchFamily="18" charset="0"/>
                  <a:ea typeface="Cambria" panose="02040503050406030204" pitchFamily="18" charset="0"/>
                </a:endParaRPr>
              </a:p>
              <a:p>
                <a:pPr algn="just"/>
                <a:r>
                  <a:rPr lang="tr-TR" sz="2000" dirty="0">
                    <a:latin typeface="Cambria" panose="02040503050406030204" pitchFamily="18" charset="0"/>
                    <a:ea typeface="Cambria" panose="02040503050406030204" pitchFamily="18" charset="0"/>
                  </a:rPr>
                  <a:t>Diyot ON olduğu durumda bütün akım diyot üzerinden akacağı için çıkışta gözlemlenen gerilim diyotun üzerine düşen gerilim olacaktır. Diyotun OFF olduğu yani negatif </a:t>
                </a:r>
                <a:r>
                  <a:rPr lang="tr-TR" sz="2000" dirty="0" err="1">
                    <a:latin typeface="Cambria" panose="02040503050406030204" pitchFamily="18" charset="0"/>
                    <a:ea typeface="Cambria" panose="02040503050406030204" pitchFamily="18" charset="0"/>
                  </a:rPr>
                  <a:t>alternans</a:t>
                </a:r>
                <a:r>
                  <a:rPr lang="tr-TR" sz="2000" dirty="0">
                    <a:latin typeface="Cambria" panose="02040503050406030204" pitchFamily="18" charset="0"/>
                    <a:ea typeface="Cambria" panose="02040503050406030204" pitchFamily="18" charset="0"/>
                  </a:rPr>
                  <a:t> geldiği durumda ise çıkış girişe paralel olduğu için çıkışta giriş işareti gözlemlenecektir.</a:t>
                </a:r>
                <a:endParaRPr lang="en-US" sz="2000" dirty="0">
                  <a:latin typeface="Cambria" panose="02040503050406030204" pitchFamily="18" charset="0"/>
                  <a:ea typeface="Cambria" panose="02040503050406030204" pitchFamily="18" charset="0"/>
                </a:endParaRPr>
              </a:p>
              <a:p>
                <a:pPr algn="just"/>
                <a:endParaRPr lang="tr-TR" sz="2000" dirty="0">
                  <a:latin typeface="Cambria" panose="02040503050406030204" pitchFamily="18" charset="0"/>
                  <a:ea typeface="Cambria" panose="02040503050406030204" pitchFamily="18" charset="0"/>
                </a:endParaRPr>
              </a:p>
            </p:txBody>
          </p:sp>
        </mc:Choice>
        <mc:Fallback xmlns="">
          <p:sp>
            <p:nvSpPr>
              <p:cNvPr id="3" name="İçerik Yer Tutucusu 2"/>
              <p:cNvSpPr>
                <a:spLocks noGrp="1" noRot="1" noChangeAspect="1" noMove="1" noResize="1" noEditPoints="1" noAdjustHandles="1" noChangeArrowheads="1" noChangeShapeType="1" noTextEdit="1"/>
              </p:cNvSpPr>
              <p:nvPr>
                <p:ph idx="1"/>
              </p:nvPr>
            </p:nvSpPr>
            <p:spPr>
              <a:xfrm>
                <a:off x="838200" y="1825625"/>
                <a:ext cx="5947611" cy="4351338"/>
              </a:xfrm>
              <a:blipFill rotWithShape="0">
                <a:blip r:embed="rId2"/>
                <a:stretch>
                  <a:fillRect l="-923" t="-1401" r="-1128"/>
                </a:stretch>
              </a:blipFill>
            </p:spPr>
            <p:txBody>
              <a:bodyPr/>
              <a:lstStyle/>
              <a:p>
                <a:r>
                  <a:rPr lang="tr-TR">
                    <a:noFill/>
                  </a:rPr>
                  <a:t> </a:t>
                </a:r>
              </a:p>
            </p:txBody>
          </p:sp>
        </mc:Fallback>
      </mc:AlternateContent>
      <p:sp>
        <p:nvSpPr>
          <p:cNvPr id="5" name="Altbilgi Yer Tutucusu 3"/>
          <p:cNvSpPr>
            <a:spLocks noGrp="1"/>
          </p:cNvSpPr>
          <p:nvPr/>
        </p:nvSpPr>
        <p:spPr>
          <a:xfrm>
            <a:off x="4143103" y="6390232"/>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prstClr val="black">
                    <a:tint val="75000"/>
                  </a:prstClr>
                </a:solidFill>
                <a:latin typeface="Cambria" panose="02040503050406030204" pitchFamily="18" charset="0"/>
                <a:ea typeface="Cambria" panose="02040503050406030204" pitchFamily="18" charset="0"/>
              </a:rPr>
              <a:t>Elektronik Devreler </a:t>
            </a:r>
            <a:r>
              <a:rPr lang="en-US" dirty="0">
                <a:solidFill>
                  <a:prstClr val="black">
                    <a:tint val="75000"/>
                  </a:prstClr>
                </a:solidFill>
                <a:latin typeface="Cambria" panose="02040503050406030204" pitchFamily="18" charset="0"/>
                <a:ea typeface="Cambria" panose="02040503050406030204" pitchFamily="18" charset="0"/>
              </a:rPr>
              <a:t>1</a:t>
            </a:r>
            <a:r>
              <a:rPr lang="tr-TR" dirty="0">
                <a:solidFill>
                  <a:prstClr val="black">
                    <a:tint val="75000"/>
                  </a:prstClr>
                </a:solidFill>
                <a:latin typeface="Cambria" panose="02040503050406030204" pitchFamily="18" charset="0"/>
                <a:ea typeface="Cambria" panose="02040503050406030204" pitchFamily="18" charset="0"/>
              </a:rPr>
              <a:t> Laboratuvarı</a:t>
            </a:r>
          </a:p>
        </p:txBody>
      </p:sp>
      <p:pic>
        <p:nvPicPr>
          <p:cNvPr id="6" name="Resim 5"/>
          <p:cNvPicPr/>
          <p:nvPr/>
        </p:nvPicPr>
        <p:blipFill>
          <a:blip r:embed="rId3">
            <a:extLst>
              <a:ext uri="{28A0092B-C50C-407E-A947-70E740481C1C}">
                <a14:useLocalDpi xmlns:a14="http://schemas.microsoft.com/office/drawing/2010/main" val="0"/>
              </a:ext>
            </a:extLst>
          </a:blip>
          <a:srcRect/>
          <a:stretch>
            <a:fillRect/>
          </a:stretch>
        </p:blipFill>
        <p:spPr bwMode="auto">
          <a:xfrm>
            <a:off x="7011361" y="1903957"/>
            <a:ext cx="4446942" cy="3289843"/>
          </a:xfrm>
          <a:prstGeom prst="rect">
            <a:avLst/>
          </a:prstGeom>
          <a:noFill/>
          <a:ln>
            <a:noFill/>
          </a:ln>
        </p:spPr>
      </p:pic>
    </p:spTree>
    <p:extLst>
      <p:ext uri="{BB962C8B-B14F-4D97-AF65-F5344CB8AC3E}">
        <p14:creationId xmlns:p14="http://schemas.microsoft.com/office/powerpoint/2010/main" val="2250562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latin typeface="Cambria" panose="02040503050406030204" pitchFamily="18" charset="0"/>
                <a:ea typeface="Cambria" panose="02040503050406030204" pitchFamily="18" charset="0"/>
              </a:rPr>
              <a:t>GİRİŞ</a:t>
            </a:r>
            <a:endParaRPr lang="tr-TR"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 name="İçerik Yer Tutucusu 2"/>
              <p:cNvSpPr>
                <a:spLocks noGrp="1"/>
              </p:cNvSpPr>
              <p:nvPr>
                <p:ph idx="1"/>
              </p:nvPr>
            </p:nvSpPr>
            <p:spPr>
              <a:xfrm>
                <a:off x="838200" y="1825625"/>
                <a:ext cx="10343147" cy="4351338"/>
              </a:xfrm>
            </p:spPr>
            <p:txBody>
              <a:bodyPr>
                <a:normAutofit/>
              </a:bodyPr>
              <a:lstStyle/>
              <a:p>
                <a14:m>
                  <m:oMath xmlns:m="http://schemas.openxmlformats.org/officeDocument/2006/math">
                    <m:sSub>
                      <m:sSubPr>
                        <m:ctrlPr>
                          <a:rPr lang="en-US" sz="2000" i="1">
                            <a:latin typeface="Cambria Math" panose="02040503050406030204" pitchFamily="18" charset="0"/>
                          </a:rPr>
                        </m:ctrlPr>
                      </m:sSubPr>
                      <m:e>
                        <m:r>
                          <a:rPr lang="tr-TR" sz="2000" i="1">
                            <a:latin typeface="Cambria Math" panose="02040503050406030204" pitchFamily="18" charset="0"/>
                          </a:rPr>
                          <m:t>𝑣</m:t>
                        </m:r>
                      </m:e>
                      <m:sub>
                        <m:r>
                          <a:rPr lang="tr-TR" sz="2000" i="1">
                            <a:latin typeface="Cambria Math" panose="02040503050406030204" pitchFamily="18" charset="0"/>
                          </a:rPr>
                          <m:t>𝑜</m:t>
                        </m:r>
                      </m:sub>
                    </m:sSub>
                    <m:r>
                      <a:rPr lang="tr-TR" sz="2000" i="1">
                        <a:latin typeface="Cambria Math" panose="02040503050406030204" pitchFamily="18" charset="0"/>
                      </a:rPr>
                      <m:t>≥</m:t>
                    </m:r>
                    <m:sSub>
                      <m:sSubPr>
                        <m:ctrlPr>
                          <a:rPr lang="en-US" sz="2000" i="1">
                            <a:latin typeface="Cambria Math" panose="02040503050406030204" pitchFamily="18" charset="0"/>
                          </a:rPr>
                        </m:ctrlPr>
                      </m:sSubPr>
                      <m:e>
                        <m:r>
                          <a:rPr lang="tr-TR" sz="2000" i="1">
                            <a:latin typeface="Cambria Math" panose="02040503050406030204" pitchFamily="18" charset="0"/>
                          </a:rPr>
                          <m:t>𝑉</m:t>
                        </m:r>
                      </m:e>
                      <m:sub>
                        <m:r>
                          <a:rPr lang="tr-TR" sz="2000" i="1">
                            <a:latin typeface="Cambria Math" panose="02040503050406030204" pitchFamily="18" charset="0"/>
                          </a:rPr>
                          <m:t>𝐷</m:t>
                        </m:r>
                      </m:sub>
                    </m:sSub>
                    <m:r>
                      <a:rPr lang="tr-TR" sz="2000" i="1">
                        <a:latin typeface="Cambria Math" panose="02040503050406030204" pitchFamily="18" charset="0"/>
                      </a:rPr>
                      <m:t>+</m:t>
                    </m:r>
                    <m:sSub>
                      <m:sSubPr>
                        <m:ctrlPr>
                          <a:rPr lang="en-US" sz="2000" i="1">
                            <a:latin typeface="Cambria Math" panose="02040503050406030204" pitchFamily="18" charset="0"/>
                          </a:rPr>
                        </m:ctrlPr>
                      </m:sSubPr>
                      <m:e>
                        <m:r>
                          <a:rPr lang="tr-TR" sz="2000" i="1">
                            <a:latin typeface="Cambria Math" panose="02040503050406030204" pitchFamily="18" charset="0"/>
                          </a:rPr>
                          <m:t>𝑉</m:t>
                        </m:r>
                      </m:e>
                      <m:sub>
                        <m:r>
                          <a:rPr lang="tr-TR" sz="2000" i="1">
                            <a:latin typeface="Cambria Math" panose="02040503050406030204" pitchFamily="18" charset="0"/>
                          </a:rPr>
                          <m:t>𝐷𝐶</m:t>
                        </m:r>
                      </m:sub>
                    </m:sSub>
                  </m:oMath>
                </a14:m>
                <a:r>
                  <a:rPr lang="tr-TR" sz="2000" dirty="0">
                    <a:latin typeface="Cambria" panose="02040503050406030204" pitchFamily="18" charset="0"/>
                    <a:ea typeface="Cambria" panose="02040503050406030204" pitchFamily="18" charset="0"/>
                  </a:rPr>
                  <a:t> olduğu anda diyot ON olacağı için çıkışta </a:t>
                </a:r>
                <a14:m>
                  <m:oMath xmlns:m="http://schemas.openxmlformats.org/officeDocument/2006/math">
                    <m:sSub>
                      <m:sSubPr>
                        <m:ctrlPr>
                          <a:rPr lang="en-US" sz="2000" i="1">
                            <a:latin typeface="Cambria Math" panose="02040503050406030204" pitchFamily="18" charset="0"/>
                          </a:rPr>
                        </m:ctrlPr>
                      </m:sSubPr>
                      <m:e>
                        <m:r>
                          <a:rPr lang="tr-TR" sz="2000" i="1">
                            <a:latin typeface="Cambria Math" panose="02040503050406030204" pitchFamily="18" charset="0"/>
                          </a:rPr>
                          <m:t>𝑣</m:t>
                        </m:r>
                      </m:e>
                      <m:sub>
                        <m:r>
                          <a:rPr lang="tr-TR" sz="2000" i="1">
                            <a:latin typeface="Cambria Math" panose="02040503050406030204" pitchFamily="18" charset="0"/>
                          </a:rPr>
                          <m:t>𝑜</m:t>
                        </m:r>
                      </m:sub>
                    </m:sSub>
                    <m:r>
                      <a:rPr lang="tr-TR" sz="2000" i="1">
                        <a:latin typeface="Cambria Math" panose="02040503050406030204" pitchFamily="18" charset="0"/>
                      </a:rPr>
                      <m:t>=</m:t>
                    </m:r>
                    <m:sSub>
                      <m:sSubPr>
                        <m:ctrlPr>
                          <a:rPr lang="en-US" sz="2000" i="1">
                            <a:latin typeface="Cambria Math" panose="02040503050406030204" pitchFamily="18" charset="0"/>
                          </a:rPr>
                        </m:ctrlPr>
                      </m:sSubPr>
                      <m:e>
                        <m:r>
                          <a:rPr lang="tr-TR" sz="2000" i="1">
                            <a:latin typeface="Cambria Math" panose="02040503050406030204" pitchFamily="18" charset="0"/>
                          </a:rPr>
                          <m:t>𝑉</m:t>
                        </m:r>
                      </m:e>
                      <m:sub>
                        <m:r>
                          <a:rPr lang="tr-TR" sz="2000" i="1">
                            <a:latin typeface="Cambria Math" panose="02040503050406030204" pitchFamily="18" charset="0"/>
                          </a:rPr>
                          <m:t>𝐷</m:t>
                        </m:r>
                      </m:sub>
                    </m:sSub>
                    <m:r>
                      <a:rPr lang="tr-TR" sz="2000" i="1">
                        <a:latin typeface="Cambria Math" panose="02040503050406030204" pitchFamily="18" charset="0"/>
                      </a:rPr>
                      <m:t>+</m:t>
                    </m:r>
                    <m:sSub>
                      <m:sSubPr>
                        <m:ctrlPr>
                          <a:rPr lang="en-US" sz="2000" i="1">
                            <a:latin typeface="Cambria Math" panose="02040503050406030204" pitchFamily="18" charset="0"/>
                          </a:rPr>
                        </m:ctrlPr>
                      </m:sSubPr>
                      <m:e>
                        <m:r>
                          <a:rPr lang="tr-TR" sz="2000" i="1">
                            <a:latin typeface="Cambria Math" panose="02040503050406030204" pitchFamily="18" charset="0"/>
                          </a:rPr>
                          <m:t>𝑉</m:t>
                        </m:r>
                      </m:e>
                      <m:sub>
                        <m:r>
                          <a:rPr lang="tr-TR" sz="2000" i="1">
                            <a:latin typeface="Cambria Math" panose="02040503050406030204" pitchFamily="18" charset="0"/>
                          </a:rPr>
                          <m:t>𝐷𝐶</m:t>
                        </m:r>
                      </m:sub>
                    </m:sSub>
                  </m:oMath>
                </a14:m>
                <a:r>
                  <a:rPr lang="tr-TR" sz="2000" dirty="0">
                    <a:latin typeface="Cambria" panose="02040503050406030204" pitchFamily="18" charset="0"/>
                    <a:ea typeface="Cambria" panose="02040503050406030204" pitchFamily="18" charset="0"/>
                  </a:rPr>
                  <a:t> gerilimi görülür.</a:t>
                </a:r>
                <a:endParaRPr lang="en-US" sz="2000" dirty="0">
                  <a:latin typeface="Cambria" panose="02040503050406030204" pitchFamily="18" charset="0"/>
                  <a:ea typeface="Cambria" panose="02040503050406030204" pitchFamily="18" charset="0"/>
                </a:endParaRPr>
              </a:p>
              <a:p>
                <a14:m>
                  <m:oMath xmlns:m="http://schemas.openxmlformats.org/officeDocument/2006/math">
                    <m:sSub>
                      <m:sSubPr>
                        <m:ctrlPr>
                          <a:rPr lang="en-US" sz="2000" i="1">
                            <a:latin typeface="Cambria Math" panose="02040503050406030204" pitchFamily="18" charset="0"/>
                          </a:rPr>
                        </m:ctrlPr>
                      </m:sSubPr>
                      <m:e>
                        <m:r>
                          <a:rPr lang="tr-TR" sz="2000" i="1">
                            <a:latin typeface="Cambria Math" panose="02040503050406030204" pitchFamily="18" charset="0"/>
                          </a:rPr>
                          <m:t>𝑣</m:t>
                        </m:r>
                      </m:e>
                      <m:sub>
                        <m:r>
                          <a:rPr lang="tr-TR" sz="2000" i="1">
                            <a:latin typeface="Cambria Math" panose="02040503050406030204" pitchFamily="18" charset="0"/>
                          </a:rPr>
                          <m:t>𝑜</m:t>
                        </m:r>
                      </m:sub>
                    </m:sSub>
                    <m:r>
                      <a:rPr lang="tr-TR" sz="2000" i="1">
                        <a:latin typeface="Cambria Math" panose="02040503050406030204" pitchFamily="18" charset="0"/>
                      </a:rPr>
                      <m:t>&lt;</m:t>
                    </m:r>
                    <m:sSub>
                      <m:sSubPr>
                        <m:ctrlPr>
                          <a:rPr lang="en-US" sz="2000" i="1">
                            <a:latin typeface="Cambria Math" panose="02040503050406030204" pitchFamily="18" charset="0"/>
                          </a:rPr>
                        </m:ctrlPr>
                      </m:sSubPr>
                      <m:e>
                        <m:r>
                          <a:rPr lang="tr-TR" sz="2000" i="1">
                            <a:latin typeface="Cambria Math" panose="02040503050406030204" pitchFamily="18" charset="0"/>
                          </a:rPr>
                          <m:t>𝑉</m:t>
                        </m:r>
                      </m:e>
                      <m:sub>
                        <m:r>
                          <a:rPr lang="tr-TR" sz="2000" i="1">
                            <a:latin typeface="Cambria Math" panose="02040503050406030204" pitchFamily="18" charset="0"/>
                          </a:rPr>
                          <m:t>𝐷</m:t>
                        </m:r>
                      </m:sub>
                    </m:sSub>
                    <m:r>
                      <a:rPr lang="tr-TR" sz="2000" i="1">
                        <a:latin typeface="Cambria Math" panose="02040503050406030204" pitchFamily="18" charset="0"/>
                      </a:rPr>
                      <m:t>+</m:t>
                    </m:r>
                    <m:sSub>
                      <m:sSubPr>
                        <m:ctrlPr>
                          <a:rPr lang="en-US" sz="2000" i="1">
                            <a:latin typeface="Cambria Math" panose="02040503050406030204" pitchFamily="18" charset="0"/>
                          </a:rPr>
                        </m:ctrlPr>
                      </m:sSubPr>
                      <m:e>
                        <m:r>
                          <a:rPr lang="tr-TR" sz="2000" i="1">
                            <a:latin typeface="Cambria Math" panose="02040503050406030204" pitchFamily="18" charset="0"/>
                          </a:rPr>
                          <m:t>𝑉</m:t>
                        </m:r>
                      </m:e>
                      <m:sub>
                        <m:r>
                          <a:rPr lang="tr-TR" sz="2000" i="1">
                            <a:latin typeface="Cambria Math" panose="02040503050406030204" pitchFamily="18" charset="0"/>
                          </a:rPr>
                          <m:t>𝐷𝐶</m:t>
                        </m:r>
                      </m:sub>
                    </m:sSub>
                  </m:oMath>
                </a14:m>
                <a:r>
                  <a:rPr lang="tr-TR" sz="2000" dirty="0">
                    <a:latin typeface="Cambria" panose="02040503050406030204" pitchFamily="18" charset="0"/>
                    <a:ea typeface="Cambria" panose="02040503050406030204" pitchFamily="18" charset="0"/>
                  </a:rPr>
                  <a:t> olduğu anda diyot OFF olacağı için çıkışta </a:t>
                </a:r>
                <a14:m>
                  <m:oMath xmlns:m="http://schemas.openxmlformats.org/officeDocument/2006/math">
                    <m:sSub>
                      <m:sSubPr>
                        <m:ctrlPr>
                          <a:rPr lang="en-US" sz="2000" i="1">
                            <a:latin typeface="Cambria Math" panose="02040503050406030204" pitchFamily="18" charset="0"/>
                          </a:rPr>
                        </m:ctrlPr>
                      </m:sSubPr>
                      <m:e>
                        <m:r>
                          <a:rPr lang="tr-TR" sz="2000" i="1">
                            <a:latin typeface="Cambria Math" panose="02040503050406030204" pitchFamily="18" charset="0"/>
                          </a:rPr>
                          <m:t>𝑣</m:t>
                        </m:r>
                      </m:e>
                      <m:sub>
                        <m:r>
                          <a:rPr lang="tr-TR" sz="2000" i="1">
                            <a:latin typeface="Cambria Math" panose="02040503050406030204" pitchFamily="18" charset="0"/>
                          </a:rPr>
                          <m:t>𝑜</m:t>
                        </m:r>
                      </m:sub>
                    </m:sSub>
                    <m:r>
                      <a:rPr lang="tr-TR" sz="2000" i="1">
                        <a:latin typeface="Cambria Math" panose="02040503050406030204" pitchFamily="18" charset="0"/>
                      </a:rPr>
                      <m:t>=</m:t>
                    </m:r>
                    <m:sSub>
                      <m:sSubPr>
                        <m:ctrlPr>
                          <a:rPr lang="en-US" sz="2000" i="1">
                            <a:latin typeface="Cambria Math" panose="02040503050406030204" pitchFamily="18" charset="0"/>
                          </a:rPr>
                        </m:ctrlPr>
                      </m:sSubPr>
                      <m:e>
                        <m:r>
                          <a:rPr lang="tr-TR" sz="2000" i="1">
                            <a:latin typeface="Cambria Math" panose="02040503050406030204" pitchFamily="18" charset="0"/>
                          </a:rPr>
                          <m:t>𝑣</m:t>
                        </m:r>
                      </m:e>
                      <m:sub>
                        <m:r>
                          <a:rPr lang="tr-TR" sz="2000" i="1">
                            <a:latin typeface="Cambria Math" panose="02040503050406030204" pitchFamily="18" charset="0"/>
                          </a:rPr>
                          <m:t>𝑖</m:t>
                        </m:r>
                      </m:sub>
                    </m:sSub>
                  </m:oMath>
                </a14:m>
                <a:r>
                  <a:rPr lang="tr-TR" sz="2000" dirty="0">
                    <a:latin typeface="Cambria" panose="02040503050406030204" pitchFamily="18" charset="0"/>
                    <a:ea typeface="Cambria" panose="02040503050406030204" pitchFamily="18" charset="0"/>
                  </a:rPr>
                  <a:t> gerilimi görülür. </a:t>
                </a:r>
                <a:endParaRPr lang="en-US" sz="2000" dirty="0">
                  <a:latin typeface="Cambria" panose="02040503050406030204" pitchFamily="18" charset="0"/>
                  <a:ea typeface="Cambria" panose="02040503050406030204" pitchFamily="18" charset="0"/>
                </a:endParaRPr>
              </a:p>
            </p:txBody>
          </p:sp>
        </mc:Choice>
        <mc:Fallback xmlns="">
          <p:sp>
            <p:nvSpPr>
              <p:cNvPr id="3" name="İçerik Yer Tutucusu 2"/>
              <p:cNvSpPr>
                <a:spLocks noGrp="1" noRot="1" noChangeAspect="1" noMove="1" noResize="1" noEditPoints="1" noAdjustHandles="1" noChangeArrowheads="1" noChangeShapeType="1" noTextEdit="1"/>
              </p:cNvSpPr>
              <p:nvPr>
                <p:ph idx="1"/>
              </p:nvPr>
            </p:nvSpPr>
            <p:spPr>
              <a:xfrm>
                <a:off x="838200" y="1825625"/>
                <a:ext cx="10343147" cy="4351338"/>
              </a:xfrm>
              <a:blipFill rotWithShape="0">
                <a:blip r:embed="rId2"/>
                <a:stretch>
                  <a:fillRect l="-531" t="-1401"/>
                </a:stretch>
              </a:blipFill>
            </p:spPr>
            <p:txBody>
              <a:bodyPr/>
              <a:lstStyle/>
              <a:p>
                <a:r>
                  <a:rPr lang="tr-TR">
                    <a:noFill/>
                  </a:rPr>
                  <a:t> </a:t>
                </a:r>
              </a:p>
            </p:txBody>
          </p:sp>
        </mc:Fallback>
      </mc:AlternateContent>
      <p:sp>
        <p:nvSpPr>
          <p:cNvPr id="5" name="Altbilgi Yer Tutucusu 3"/>
          <p:cNvSpPr>
            <a:spLocks noGrp="1"/>
          </p:cNvSpPr>
          <p:nvPr/>
        </p:nvSpPr>
        <p:spPr>
          <a:xfrm>
            <a:off x="4143103" y="6390232"/>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prstClr val="black">
                    <a:tint val="75000"/>
                  </a:prstClr>
                </a:solidFill>
                <a:latin typeface="Cambria" panose="02040503050406030204" pitchFamily="18" charset="0"/>
                <a:ea typeface="Cambria" panose="02040503050406030204" pitchFamily="18" charset="0"/>
              </a:rPr>
              <a:t>Elektronik Devreler </a:t>
            </a:r>
            <a:r>
              <a:rPr lang="en-US" dirty="0">
                <a:solidFill>
                  <a:prstClr val="black">
                    <a:tint val="75000"/>
                  </a:prstClr>
                </a:solidFill>
                <a:latin typeface="Cambria" panose="02040503050406030204" pitchFamily="18" charset="0"/>
                <a:ea typeface="Cambria" panose="02040503050406030204" pitchFamily="18" charset="0"/>
              </a:rPr>
              <a:t>1</a:t>
            </a:r>
            <a:r>
              <a:rPr lang="tr-TR" dirty="0">
                <a:solidFill>
                  <a:prstClr val="black">
                    <a:tint val="75000"/>
                  </a:prstClr>
                </a:solidFill>
                <a:latin typeface="Cambria" panose="02040503050406030204" pitchFamily="18" charset="0"/>
                <a:ea typeface="Cambria" panose="02040503050406030204" pitchFamily="18" charset="0"/>
              </a:rPr>
              <a:t> Laboratuvarı</a:t>
            </a:r>
          </a:p>
        </p:txBody>
      </p:sp>
      <p:pic>
        <p:nvPicPr>
          <p:cNvPr id="8" name="Resim 7"/>
          <p:cNvPicPr/>
          <p:nvPr/>
        </p:nvPicPr>
        <p:blipFill rotWithShape="1">
          <a:blip r:embed="rId3"/>
          <a:srcRect b="11360"/>
          <a:stretch/>
        </p:blipFill>
        <p:spPr bwMode="auto">
          <a:xfrm>
            <a:off x="2751910" y="2882537"/>
            <a:ext cx="6548844" cy="25864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9370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latin typeface="Cambria" panose="02040503050406030204" pitchFamily="18" charset="0"/>
                <a:ea typeface="Cambria" panose="02040503050406030204" pitchFamily="18" charset="0"/>
              </a:rPr>
              <a:t>GİRİŞ</a:t>
            </a:r>
            <a:endParaRPr lang="tr-TR" b="1" dirty="0">
              <a:latin typeface="Cambria" panose="02040503050406030204" pitchFamily="18" charset="0"/>
              <a:ea typeface="Cambria" panose="02040503050406030204" pitchFamily="18" charset="0"/>
            </a:endParaRPr>
          </a:p>
        </p:txBody>
      </p:sp>
      <p:sp>
        <p:nvSpPr>
          <p:cNvPr id="3" name="İçerik Yer Tutucusu 2"/>
          <p:cNvSpPr>
            <a:spLocks noGrp="1"/>
          </p:cNvSpPr>
          <p:nvPr>
            <p:ph idx="1"/>
          </p:nvPr>
        </p:nvSpPr>
        <p:spPr/>
        <p:txBody>
          <a:bodyPr>
            <a:normAutofit/>
          </a:bodyPr>
          <a:lstStyle/>
          <a:p>
            <a:pPr algn="just"/>
            <a:r>
              <a:rPr lang="tr-TR" sz="2000" dirty="0">
                <a:latin typeface="Cambria" panose="02040503050406030204" pitchFamily="18" charset="0"/>
                <a:ea typeface="Cambria" panose="02040503050406030204" pitchFamily="18" charset="0"/>
              </a:rPr>
              <a:t>DC ve AC gerilim ve akımlar elektronik elemanlara güç sağlamaktadırlar. Günümüzde taşınma ekonomikliği ve etkinliği nedeniyle AC güç nakil hatları kullanılmaktadır. </a:t>
            </a:r>
            <a:endParaRPr lang="en-US" sz="2000" dirty="0" smtClean="0">
              <a:latin typeface="Cambria" panose="02040503050406030204" pitchFamily="18" charset="0"/>
              <a:ea typeface="Cambria" panose="02040503050406030204" pitchFamily="18" charset="0"/>
            </a:endParaRPr>
          </a:p>
          <a:p>
            <a:pPr algn="just"/>
            <a:r>
              <a:rPr lang="tr-TR" sz="2000" dirty="0" smtClean="0">
                <a:latin typeface="Cambria" panose="02040503050406030204" pitchFamily="18" charset="0"/>
                <a:ea typeface="Cambria" panose="02040503050406030204" pitchFamily="18" charset="0"/>
              </a:rPr>
              <a:t>Elektronik </a:t>
            </a:r>
            <a:r>
              <a:rPr lang="tr-TR" sz="2000" dirty="0">
                <a:latin typeface="Cambria" panose="02040503050406030204" pitchFamily="18" charset="0"/>
                <a:ea typeface="Cambria" panose="02040503050406030204" pitchFamily="18" charset="0"/>
              </a:rPr>
              <a:t>elemanlarının pek çoğunun çalışması için gerekli DC güç </a:t>
            </a:r>
            <a:r>
              <a:rPr lang="tr-TR" sz="2000" dirty="0" err="1">
                <a:latin typeface="Cambria" panose="02040503050406030204" pitchFamily="18" charset="0"/>
                <a:ea typeface="Cambria" panose="02040503050406030204" pitchFamily="18" charset="0"/>
              </a:rPr>
              <a:t>AC’den</a:t>
            </a:r>
            <a:r>
              <a:rPr lang="tr-TR" sz="2000" dirty="0">
                <a:latin typeface="Cambria" panose="02040503050406030204" pitchFamily="18" charset="0"/>
                <a:ea typeface="Cambria" panose="02040503050406030204" pitchFamily="18" charset="0"/>
              </a:rPr>
              <a:t> </a:t>
            </a:r>
            <a:r>
              <a:rPr lang="tr-TR" sz="2000" dirty="0" err="1">
                <a:latin typeface="Cambria" panose="02040503050406030204" pitchFamily="18" charset="0"/>
                <a:ea typeface="Cambria" panose="02040503050406030204" pitchFamily="18" charset="0"/>
              </a:rPr>
              <a:t>DC’ye</a:t>
            </a:r>
            <a:r>
              <a:rPr lang="tr-TR" sz="2000" dirty="0">
                <a:latin typeface="Cambria" panose="02040503050406030204" pitchFamily="18" charset="0"/>
                <a:ea typeface="Cambria" panose="02040503050406030204" pitchFamily="18" charset="0"/>
              </a:rPr>
              <a:t> doğrultma ile mümkün olmaktadır. Doğru akım tek yönlüdür. Diyotun tek yönlü iletim karakteristiği doğrultma işlemi için en uygun eleman olmasını sağlar</a:t>
            </a:r>
            <a:r>
              <a:rPr lang="tr-TR"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tr-TR" sz="2000" dirty="0">
                <a:latin typeface="Cambria" panose="02040503050406030204" pitchFamily="18" charset="0"/>
                <a:ea typeface="Cambria" panose="02040503050406030204" pitchFamily="18" charset="0"/>
              </a:rPr>
              <a:t>Temelde iki çeşit doğrultma devresi mevcuttur. Bunlar yarım dalga ve tam dalga doğrultuculardır. Yarım dalga doğrultmayı tek yollu doğrultucu devresi, tam dalga doğrultmayı ise iki yollu doğrultucu ve köprü tipi doğrultucu ile gerçeklemek mümkündür. </a:t>
            </a:r>
          </a:p>
        </p:txBody>
      </p:sp>
      <p:sp>
        <p:nvSpPr>
          <p:cNvPr id="5" name="Altbilgi Yer Tutucusu 3"/>
          <p:cNvSpPr>
            <a:spLocks noGrp="1"/>
          </p:cNvSpPr>
          <p:nvPr/>
        </p:nvSpPr>
        <p:spPr>
          <a:xfrm>
            <a:off x="4143103" y="6390232"/>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prstClr val="black">
                    <a:tint val="75000"/>
                  </a:prstClr>
                </a:solidFill>
                <a:latin typeface="Cambria" panose="02040503050406030204" pitchFamily="18" charset="0"/>
                <a:ea typeface="Cambria" panose="02040503050406030204" pitchFamily="18" charset="0"/>
              </a:rPr>
              <a:t>Elektronik Devreler </a:t>
            </a:r>
            <a:r>
              <a:rPr lang="en-US" dirty="0">
                <a:solidFill>
                  <a:prstClr val="black">
                    <a:tint val="75000"/>
                  </a:prstClr>
                </a:solidFill>
                <a:latin typeface="Cambria" panose="02040503050406030204" pitchFamily="18" charset="0"/>
                <a:ea typeface="Cambria" panose="02040503050406030204" pitchFamily="18" charset="0"/>
              </a:rPr>
              <a:t>1</a:t>
            </a:r>
            <a:r>
              <a:rPr lang="tr-TR" dirty="0">
                <a:solidFill>
                  <a:prstClr val="black">
                    <a:tint val="75000"/>
                  </a:prstClr>
                </a:solidFill>
                <a:latin typeface="Cambria" panose="02040503050406030204" pitchFamily="18" charset="0"/>
                <a:ea typeface="Cambria" panose="02040503050406030204" pitchFamily="18" charset="0"/>
              </a:rPr>
              <a:t> Laboratuvarı</a:t>
            </a:r>
          </a:p>
        </p:txBody>
      </p:sp>
    </p:spTree>
    <p:extLst>
      <p:ext uri="{BB962C8B-B14F-4D97-AF65-F5344CB8AC3E}">
        <p14:creationId xmlns:p14="http://schemas.microsoft.com/office/powerpoint/2010/main" val="110970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888D2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63039" y="0"/>
            <a:ext cx="9135292" cy="6288256"/>
          </a:xfrm>
        </p:spPr>
      </p:pic>
    </p:spTree>
    <p:extLst>
      <p:ext uri="{BB962C8B-B14F-4D97-AF65-F5344CB8AC3E}">
        <p14:creationId xmlns:p14="http://schemas.microsoft.com/office/powerpoint/2010/main" val="783936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2C337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49829" y="0"/>
            <a:ext cx="9475909" cy="6522720"/>
          </a:xfrm>
        </p:spPr>
      </p:pic>
    </p:spTree>
    <p:extLst>
      <p:ext uri="{BB962C8B-B14F-4D97-AF65-F5344CB8AC3E}">
        <p14:creationId xmlns:p14="http://schemas.microsoft.com/office/powerpoint/2010/main" val="3336944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602E6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2218" y="0"/>
            <a:ext cx="9475909" cy="6522720"/>
          </a:xfrm>
        </p:spPr>
      </p:pic>
    </p:spTree>
    <p:extLst>
      <p:ext uri="{BB962C8B-B14F-4D97-AF65-F5344CB8AC3E}">
        <p14:creationId xmlns:p14="http://schemas.microsoft.com/office/powerpoint/2010/main" val="1863854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223</Words>
  <Application>Microsoft Office PowerPoint</Application>
  <PresentationFormat>Geniş ekran</PresentationFormat>
  <Paragraphs>40</Paragraphs>
  <Slides>13</Slides>
  <Notes>0</Notes>
  <HiddenSlides>0</HiddenSlides>
  <MMClips>4</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13</vt:i4>
      </vt:variant>
    </vt:vector>
  </HeadingPairs>
  <TitlesOfParts>
    <vt:vector size="19" baseType="lpstr">
      <vt:lpstr>Arial</vt:lpstr>
      <vt:lpstr>Calibri</vt:lpstr>
      <vt:lpstr>Calibri Light</vt:lpstr>
      <vt:lpstr>Cambria</vt:lpstr>
      <vt:lpstr>Cambria Math</vt:lpstr>
      <vt:lpstr>Office Teması</vt:lpstr>
      <vt:lpstr>EHM3151  Elektronik Devreler 1 Laboratuvarı </vt:lpstr>
      <vt:lpstr>GİRİŞ</vt:lpstr>
      <vt:lpstr>GİRİŞ</vt:lpstr>
      <vt:lpstr>GİRİŞ</vt:lpstr>
      <vt:lpstr>GİRİŞ</vt:lpstr>
      <vt:lpstr>GİRİŞ</vt:lpstr>
      <vt:lpstr>PowerPoint Sunusu</vt:lpstr>
      <vt:lpstr>PowerPoint Sunusu</vt:lpstr>
      <vt:lpstr>PowerPoint Sunusu</vt:lpstr>
      <vt:lpstr>PowerPoint Sunusu</vt:lpstr>
      <vt:lpstr>DENEY</vt:lpstr>
      <vt:lpstr>DENEY</vt:lpstr>
      <vt:lpstr>DENEY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Deney 5</dc:title>
  <dc:creator>Microsoft hesabı</dc:creator>
  <cp:lastModifiedBy>Microsoft hesabı</cp:lastModifiedBy>
  <cp:revision>28</cp:revision>
  <dcterms:created xsi:type="dcterms:W3CDTF">2022-04-04T08:37:44Z</dcterms:created>
  <dcterms:modified xsi:type="dcterms:W3CDTF">2022-10-28T14:15:20Z</dcterms:modified>
</cp:coreProperties>
</file>