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47" r:id="rId1"/>
  </p:sldMasterIdLst>
  <p:notesMasterIdLst>
    <p:notesMasterId r:id="rId20"/>
  </p:notesMasterIdLst>
  <p:sldIdLst>
    <p:sldId id="256" r:id="rId2"/>
    <p:sldId id="298" r:id="rId3"/>
    <p:sldId id="317" r:id="rId4"/>
    <p:sldId id="318" r:id="rId5"/>
    <p:sldId id="323" r:id="rId6"/>
    <p:sldId id="325" r:id="rId7"/>
    <p:sldId id="334" r:id="rId8"/>
    <p:sldId id="335" r:id="rId9"/>
    <p:sldId id="319" r:id="rId10"/>
    <p:sldId id="326" r:id="rId11"/>
    <p:sldId id="322" r:id="rId12"/>
    <p:sldId id="333" r:id="rId13"/>
    <p:sldId id="331" r:id="rId14"/>
    <p:sldId id="327" r:id="rId15"/>
    <p:sldId id="328" r:id="rId16"/>
    <p:sldId id="329" r:id="rId17"/>
    <p:sldId id="330" r:id="rId18"/>
    <p:sldId id="33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5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C360C-9A97-410A-944E-746F60C49D30}" type="datetimeFigureOut">
              <a:rPr lang="tr-TR" smtClean="0"/>
              <a:t>31.10.2023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EF8FB-3950-4613-9317-33FF69ED7C25}" type="slidenum">
              <a:rPr lang="tr-TR" smtClean="0"/>
              <a:t>‹#›</a:t>
            </a:fld>
            <a:endParaRPr lang="tr-TR"/>
          </a:p>
        </p:txBody>
      </p:sp>
    </p:spTree>
    <p:extLst>
      <p:ext uri="{BB962C8B-B14F-4D97-AF65-F5344CB8AC3E}">
        <p14:creationId xmlns:p14="http://schemas.microsoft.com/office/powerpoint/2010/main" val="1334510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71EF8FB-3950-4613-9317-33FF69ED7C25}" type="slidenum">
              <a:rPr lang="tr-TR" smtClean="0"/>
              <a:t>11</a:t>
            </a:fld>
            <a:endParaRPr lang="tr-TR"/>
          </a:p>
        </p:txBody>
      </p:sp>
    </p:spTree>
    <p:extLst>
      <p:ext uri="{BB962C8B-B14F-4D97-AF65-F5344CB8AC3E}">
        <p14:creationId xmlns:p14="http://schemas.microsoft.com/office/powerpoint/2010/main" val="396114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atin typeface="Cambria" panose="02040503050406030204" pitchFamily="18" charset="0"/>
                <a:ea typeface="Cambria" panose="02040503050406030204" pitchFamily="18" charset="0"/>
              </a:defRPr>
            </a:lvl1pPr>
          </a:lstStyle>
          <a:p>
            <a:r>
              <a:rPr lang="tr-TR" dirty="0"/>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atin typeface="Cambria" panose="02040503050406030204" pitchFamily="18" charset="0"/>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tıklatın</a:t>
            </a:r>
          </a:p>
        </p:txBody>
      </p:sp>
      <p:sp>
        <p:nvSpPr>
          <p:cNvPr id="5" name="Altbilgi Yer Tutucusu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dirty="0" err="1"/>
              <a:t>Elektronik</a:t>
            </a:r>
            <a:r>
              <a:rPr lang="en-US" dirty="0"/>
              <a:t> </a:t>
            </a:r>
            <a:r>
              <a:rPr lang="en-US" dirty="0" err="1"/>
              <a:t>Devreler</a:t>
            </a:r>
            <a:r>
              <a:rPr lang="en-US" dirty="0"/>
              <a:t> 1 </a:t>
            </a:r>
            <a:r>
              <a:rPr lang="en-US" dirty="0" err="1"/>
              <a:t>Laboratuvarı</a:t>
            </a:r>
            <a:endParaRPr lang="en-US" dirty="0"/>
          </a:p>
        </p:txBody>
      </p:sp>
    </p:spTree>
    <p:extLst>
      <p:ext uri="{BB962C8B-B14F-4D97-AF65-F5344CB8AC3E}">
        <p14:creationId xmlns:p14="http://schemas.microsoft.com/office/powerpoint/2010/main" val="160243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A280347F-62A7-479E-9A05-41CAD934B62A}" type="datetime1">
              <a:rPr lang="en-US" smtClean="0"/>
              <a:t>10/31/2023</a:t>
            </a:fld>
            <a:endParaRPr lang="en-US" dirty="0"/>
          </a:p>
        </p:txBody>
      </p:sp>
      <p:sp>
        <p:nvSpPr>
          <p:cNvPr id="5" name="Altbilgi Yer Tutucusu 4"/>
          <p:cNvSpPr>
            <a:spLocks noGrp="1"/>
          </p:cNvSpPr>
          <p:nvPr>
            <p:ph type="ftr" sz="quarter" idx="11"/>
          </p:nvPr>
        </p:nvSpPr>
        <p:spPr/>
        <p:txBody>
          <a:bodyPr/>
          <a:lstStyle/>
          <a:p>
            <a:r>
              <a:rPr lang="en-US"/>
              <a:t>Elektronik Devreler 1 Laboratuvarı</a:t>
            </a:r>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080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E4AC777A-0704-4450-817E-AAF91C0BC35D}" type="datetime1">
              <a:rPr lang="en-US" smtClean="0"/>
              <a:t>10/31/2023</a:t>
            </a:fld>
            <a:endParaRPr lang="en-US" dirty="0"/>
          </a:p>
        </p:txBody>
      </p:sp>
      <p:sp>
        <p:nvSpPr>
          <p:cNvPr id="5" name="Altbilgi Yer Tutucusu 4"/>
          <p:cNvSpPr>
            <a:spLocks noGrp="1"/>
          </p:cNvSpPr>
          <p:nvPr>
            <p:ph type="ftr" sz="quarter" idx="11"/>
          </p:nvPr>
        </p:nvSpPr>
        <p:spPr/>
        <p:txBody>
          <a:bodyPr/>
          <a:lstStyle/>
          <a:p>
            <a:r>
              <a:rPr lang="en-US"/>
              <a:t>Elektronik Devreler 1 Laboratuvarı</a:t>
            </a:r>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831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058D69D0-5F9C-4FB3-AF50-DDCDE2E4975A}" type="datetime1">
              <a:rPr lang="en-US" smtClean="0"/>
              <a:t>10/31/2023</a:t>
            </a:fld>
            <a:endParaRPr lang="en-US" dirty="0"/>
          </a:p>
        </p:txBody>
      </p:sp>
      <p:sp>
        <p:nvSpPr>
          <p:cNvPr id="5" name="Altbilgi Yer Tutucusu 4"/>
          <p:cNvSpPr>
            <a:spLocks noGrp="1"/>
          </p:cNvSpPr>
          <p:nvPr>
            <p:ph type="ftr" sz="quarter" idx="11"/>
          </p:nvPr>
        </p:nvSpPr>
        <p:spPr/>
        <p:txBody>
          <a:bodyPr/>
          <a:lstStyle/>
          <a:p>
            <a:r>
              <a:rPr lang="en-US"/>
              <a:t>Elektronik Devreler 1 Laboratuvarı</a:t>
            </a:r>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44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8668C687-6290-49E0-9DBD-655A7D7DED7C}" type="datetime1">
              <a:rPr lang="en-US" smtClean="0"/>
              <a:t>10/31/2023</a:t>
            </a:fld>
            <a:endParaRPr lang="en-US" dirty="0"/>
          </a:p>
        </p:txBody>
      </p:sp>
      <p:sp>
        <p:nvSpPr>
          <p:cNvPr id="5" name="Altbilgi Yer Tutucusu 4"/>
          <p:cNvSpPr>
            <a:spLocks noGrp="1"/>
          </p:cNvSpPr>
          <p:nvPr>
            <p:ph type="ftr" sz="quarter" idx="11"/>
          </p:nvPr>
        </p:nvSpPr>
        <p:spPr/>
        <p:txBody>
          <a:bodyPr/>
          <a:lstStyle/>
          <a:p>
            <a:r>
              <a:rPr lang="en-US"/>
              <a:t>Elektronik Devreler 1 Laboratuvarı</a:t>
            </a:r>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621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776DB0BD-D031-4829-A25F-F3CA924B9C9D}" type="datetime1">
              <a:rPr lang="en-US" smtClean="0"/>
              <a:t>10/31/2023</a:t>
            </a:fld>
            <a:endParaRPr lang="en-US" dirty="0"/>
          </a:p>
        </p:txBody>
      </p:sp>
      <p:sp>
        <p:nvSpPr>
          <p:cNvPr id="6" name="Altbilgi Yer Tutucusu 5"/>
          <p:cNvSpPr>
            <a:spLocks noGrp="1"/>
          </p:cNvSpPr>
          <p:nvPr>
            <p:ph type="ftr" sz="quarter" idx="11"/>
          </p:nvPr>
        </p:nvSpPr>
        <p:spPr/>
        <p:txBody>
          <a:bodyPr/>
          <a:lstStyle/>
          <a:p>
            <a:r>
              <a:rPr lang="en-US"/>
              <a:t>Elektronik Devreler 1 Laboratuvarı</a:t>
            </a:r>
            <a:endParaRPr lang="en-US" dirty="0"/>
          </a:p>
        </p:txBody>
      </p:sp>
      <p:sp>
        <p:nvSpPr>
          <p:cNvPr id="7" name="Slayt Numarası Yer Tutucusu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558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a:xfrm>
            <a:off x="838200" y="6356350"/>
            <a:ext cx="2743200" cy="365125"/>
          </a:xfrm>
          <a:prstGeom prst="rect">
            <a:avLst/>
          </a:prstGeom>
        </p:spPr>
        <p:txBody>
          <a:bodyPr/>
          <a:lstStyle/>
          <a:p>
            <a:fld id="{598276DA-B190-456B-AD24-E533553322E5}" type="datetime1">
              <a:rPr lang="en-US" smtClean="0"/>
              <a:t>10/31/2023</a:t>
            </a:fld>
            <a:endParaRPr lang="en-US" dirty="0"/>
          </a:p>
        </p:txBody>
      </p:sp>
      <p:sp>
        <p:nvSpPr>
          <p:cNvPr id="8" name="Altbilgi Yer Tutucusu 7"/>
          <p:cNvSpPr>
            <a:spLocks noGrp="1"/>
          </p:cNvSpPr>
          <p:nvPr>
            <p:ph type="ftr" sz="quarter" idx="11"/>
          </p:nvPr>
        </p:nvSpPr>
        <p:spPr/>
        <p:txBody>
          <a:bodyPr/>
          <a:lstStyle/>
          <a:p>
            <a:r>
              <a:rPr lang="en-US"/>
              <a:t>Elektronik Devreler 1 Laboratuvarı</a:t>
            </a:r>
            <a:endParaRPr lang="en-US" dirty="0"/>
          </a:p>
        </p:txBody>
      </p:sp>
      <p:sp>
        <p:nvSpPr>
          <p:cNvPr id="9" name="Slayt Numarası Yer Tutucusu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1584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a:xfrm>
            <a:off x="838200" y="6356350"/>
            <a:ext cx="2743200" cy="365125"/>
          </a:xfrm>
          <a:prstGeom prst="rect">
            <a:avLst/>
          </a:prstGeom>
        </p:spPr>
        <p:txBody>
          <a:bodyPr/>
          <a:lstStyle/>
          <a:p>
            <a:fld id="{95F4C31D-8637-4A14-B119-DF60B7A88563}" type="datetime1">
              <a:rPr lang="en-US" smtClean="0"/>
              <a:t>10/31/2023</a:t>
            </a:fld>
            <a:endParaRPr lang="en-US" dirty="0"/>
          </a:p>
        </p:txBody>
      </p:sp>
      <p:sp>
        <p:nvSpPr>
          <p:cNvPr id="4" name="Altbilgi Yer Tutucusu 3"/>
          <p:cNvSpPr>
            <a:spLocks noGrp="1"/>
          </p:cNvSpPr>
          <p:nvPr>
            <p:ph type="ftr" sz="quarter" idx="11"/>
          </p:nvPr>
        </p:nvSpPr>
        <p:spPr/>
        <p:txBody>
          <a:bodyPr/>
          <a:lstStyle/>
          <a:p>
            <a:r>
              <a:rPr lang="en-US"/>
              <a:t>Elektronik Devreler 1 Laboratuvarı</a:t>
            </a:r>
            <a:endParaRPr lang="en-US" dirty="0"/>
          </a:p>
        </p:txBody>
      </p:sp>
      <p:sp>
        <p:nvSpPr>
          <p:cNvPr id="5" name="Slayt Numarası Yer Tutucusu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953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838200" y="6356350"/>
            <a:ext cx="2743200" cy="365125"/>
          </a:xfrm>
          <a:prstGeom prst="rect">
            <a:avLst/>
          </a:prstGeom>
        </p:spPr>
        <p:txBody>
          <a:bodyPr/>
          <a:lstStyle/>
          <a:p>
            <a:fld id="{0E249A52-BE22-4A46-87E0-E7314E567C4C}" type="datetime1">
              <a:rPr lang="en-US" smtClean="0"/>
              <a:t>10/31/2023</a:t>
            </a:fld>
            <a:endParaRPr lang="en-US" dirty="0"/>
          </a:p>
        </p:txBody>
      </p:sp>
      <p:sp>
        <p:nvSpPr>
          <p:cNvPr id="3" name="Altbilgi Yer Tutucusu 2"/>
          <p:cNvSpPr>
            <a:spLocks noGrp="1"/>
          </p:cNvSpPr>
          <p:nvPr>
            <p:ph type="ftr" sz="quarter" idx="11"/>
          </p:nvPr>
        </p:nvSpPr>
        <p:spPr/>
        <p:txBody>
          <a:bodyPr/>
          <a:lstStyle/>
          <a:p>
            <a:r>
              <a:rPr lang="en-US"/>
              <a:t>Elektronik Devreler 1 Laboratuvarı</a:t>
            </a:r>
            <a:endParaRPr lang="en-US" dirty="0"/>
          </a:p>
        </p:txBody>
      </p:sp>
      <p:sp>
        <p:nvSpPr>
          <p:cNvPr id="4" name="Slayt Numarası Yer Tutucusu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613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4743B218-9003-4BAD-B810-A170C6BDE9DD}" type="datetime1">
              <a:rPr lang="en-US" smtClean="0"/>
              <a:t>10/31/2023</a:t>
            </a:fld>
            <a:endParaRPr lang="en-US" dirty="0"/>
          </a:p>
        </p:txBody>
      </p:sp>
      <p:sp>
        <p:nvSpPr>
          <p:cNvPr id="6" name="Altbilgi Yer Tutucusu 5"/>
          <p:cNvSpPr>
            <a:spLocks noGrp="1"/>
          </p:cNvSpPr>
          <p:nvPr>
            <p:ph type="ftr" sz="quarter" idx="11"/>
          </p:nvPr>
        </p:nvSpPr>
        <p:spPr/>
        <p:txBody>
          <a:bodyPr/>
          <a:lstStyle/>
          <a:p>
            <a:r>
              <a:rPr lang="en-US"/>
              <a:t>Elektronik Devreler 1 Laboratuvarı</a:t>
            </a:r>
            <a:endParaRPr lang="en-US" dirty="0"/>
          </a:p>
        </p:txBody>
      </p:sp>
      <p:sp>
        <p:nvSpPr>
          <p:cNvPr id="7" name="Slayt Numarası Yer Tutucusu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235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18EF6DB6-037E-485C-8CF1-70587FDA8289}" type="datetime1">
              <a:rPr lang="en-US" smtClean="0"/>
              <a:t>10/31/2023</a:t>
            </a:fld>
            <a:endParaRPr lang="en-US" dirty="0"/>
          </a:p>
        </p:txBody>
      </p:sp>
      <p:sp>
        <p:nvSpPr>
          <p:cNvPr id="6" name="Altbilgi Yer Tutucusu 5"/>
          <p:cNvSpPr>
            <a:spLocks noGrp="1"/>
          </p:cNvSpPr>
          <p:nvPr>
            <p:ph type="ftr" sz="quarter" idx="11"/>
          </p:nvPr>
        </p:nvSpPr>
        <p:spPr/>
        <p:txBody>
          <a:bodyPr/>
          <a:lstStyle/>
          <a:p>
            <a:r>
              <a:rPr lang="en-US"/>
              <a:t>Elektronik Devreler 1 Laboratuvarı</a:t>
            </a:r>
            <a:endParaRPr lang="en-US" dirty="0"/>
          </a:p>
        </p:txBody>
      </p:sp>
      <p:sp>
        <p:nvSpPr>
          <p:cNvPr id="7" name="Slayt Numarası Yer Tutucusu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372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ea typeface="Cambria" panose="02040503050406030204" pitchFamily="18" charset="0"/>
              </a:defRPr>
            </a:lvl1pPr>
          </a:lstStyle>
          <a:p>
            <a:r>
              <a:rPr lang="en-US" dirty="0" err="1"/>
              <a:t>Elektronik</a:t>
            </a:r>
            <a:r>
              <a:rPr lang="en-US" dirty="0"/>
              <a:t> </a:t>
            </a:r>
            <a:r>
              <a:rPr lang="en-US" dirty="0" err="1"/>
              <a:t>Devreler</a:t>
            </a:r>
            <a:r>
              <a:rPr lang="en-US" dirty="0"/>
              <a:t> 1 </a:t>
            </a:r>
            <a:r>
              <a:rPr lang="en-US" dirty="0" err="1"/>
              <a:t>Laboratuvarı</a:t>
            </a:r>
            <a:endParaRPr lang="en-US"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533523"/>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mp4"/><Relationship Id="rId1" Type="http://schemas.microsoft.com/office/2007/relationships/media" Target="../media/media6.mp4"/><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47138" y="1579563"/>
            <a:ext cx="10805160" cy="2387600"/>
          </a:xfrm>
        </p:spPr>
        <p:txBody>
          <a:bodyPr>
            <a:normAutofit fontScale="90000"/>
          </a:bodyPr>
          <a:lstStyle/>
          <a:p>
            <a:r>
              <a:rPr lang="en-US" b="1" dirty="0"/>
              <a:t>EHM3151 </a:t>
            </a:r>
            <a:br>
              <a:rPr lang="en-US" b="1" dirty="0"/>
            </a:br>
            <a:r>
              <a:rPr lang="en-US" b="1" dirty="0" err="1"/>
              <a:t>Elektronik</a:t>
            </a:r>
            <a:r>
              <a:rPr lang="en-US" b="1" dirty="0"/>
              <a:t> </a:t>
            </a:r>
            <a:r>
              <a:rPr lang="en-US" b="1" dirty="0" err="1"/>
              <a:t>Devreler</a:t>
            </a:r>
            <a:r>
              <a:rPr lang="en-US" b="1" dirty="0"/>
              <a:t> 1 </a:t>
            </a:r>
            <a:r>
              <a:rPr lang="en-US" b="1" dirty="0" err="1"/>
              <a:t>Laboratuvarı</a:t>
            </a:r>
            <a:endParaRPr lang="tr-TR" sz="6600" dirty="0"/>
          </a:p>
        </p:txBody>
      </p:sp>
      <p:sp>
        <p:nvSpPr>
          <p:cNvPr id="3" name="Alt Başlık 2"/>
          <p:cNvSpPr>
            <a:spLocks noGrp="1"/>
          </p:cNvSpPr>
          <p:nvPr>
            <p:ph type="subTitle" idx="1"/>
          </p:nvPr>
        </p:nvSpPr>
        <p:spPr>
          <a:xfrm>
            <a:off x="1343757" y="4232723"/>
            <a:ext cx="9811921" cy="929033"/>
          </a:xfrm>
          <a:noFill/>
        </p:spPr>
        <p:txBody>
          <a:bodyPr>
            <a:normAutofit/>
          </a:bodyPr>
          <a:lstStyle/>
          <a:p>
            <a:pPr algn="ctr"/>
            <a:r>
              <a:rPr lang="tr-TR" sz="3200" b="1" dirty="0"/>
              <a:t>Deney 3: </a:t>
            </a:r>
            <a:r>
              <a:rPr lang="tr-TR" sz="3200" b="1" dirty="0" err="1"/>
              <a:t>Zener</a:t>
            </a:r>
            <a:r>
              <a:rPr lang="tr-TR" sz="3200" b="1" dirty="0"/>
              <a:t> Diyot Devreleri</a:t>
            </a:r>
          </a:p>
        </p:txBody>
      </p:sp>
      <p:sp>
        <p:nvSpPr>
          <p:cNvPr id="4" name="Altbilgi Yer Tutucusu 3"/>
          <p:cNvSpPr>
            <a:spLocks noGrp="1"/>
          </p:cNvSpPr>
          <p:nvPr>
            <p:ph type="ftr" sz="quarter" idx="11"/>
          </p:nvPr>
        </p:nvSpPr>
        <p:spPr/>
        <p:txBody>
          <a:bodyPr/>
          <a:lstStyle/>
          <a:p>
            <a:r>
              <a:rPr lang="en-US"/>
              <a:t>Elektronik Devreler 1 Laboratuvarı</a:t>
            </a:r>
            <a:endParaRPr lang="en-US" dirty="0"/>
          </a:p>
        </p:txBody>
      </p:sp>
    </p:spTree>
    <p:extLst>
      <p:ext uri="{BB962C8B-B14F-4D97-AF65-F5344CB8AC3E}">
        <p14:creationId xmlns:p14="http://schemas.microsoft.com/office/powerpoint/2010/main" val="1405473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Deneyin Yapılışı</a:t>
            </a:r>
          </a:p>
        </p:txBody>
      </p:sp>
      <p:sp>
        <p:nvSpPr>
          <p:cNvPr id="3" name="İçerik Yer Tutucusu 2"/>
          <p:cNvSpPr>
            <a:spLocks noGrp="1"/>
          </p:cNvSpPr>
          <p:nvPr>
            <p:ph idx="1"/>
          </p:nvPr>
        </p:nvSpPr>
        <p:spPr/>
        <p:txBody>
          <a:bodyPr/>
          <a:lstStyle/>
          <a:p>
            <a:pPr algn="just"/>
            <a:r>
              <a:rPr lang="tr-TR" dirty="0"/>
              <a:t>Ders kitapçığında yer alan, ders anlatımında aktarılan ve ders öncesi araştırmalarınız ile edilen bilgiler doğrultusunda aşağıdaki boşlukları tamamlayınız.</a:t>
            </a:r>
          </a:p>
          <a:p>
            <a:pPr algn="just"/>
            <a:r>
              <a:rPr lang="tr-TR" dirty="0"/>
              <a:t>Deneyde </a:t>
            </a:r>
            <a:r>
              <a:rPr lang="tr-TR" b="1" dirty="0"/>
              <a:t>trafo </a:t>
            </a:r>
            <a:r>
              <a:rPr lang="tr-TR" dirty="0"/>
              <a:t>ve</a:t>
            </a:r>
            <a:r>
              <a:rPr lang="tr-TR" b="1" dirty="0"/>
              <a:t> </a:t>
            </a:r>
            <a:r>
              <a:rPr lang="tr-TR" b="1" dirty="0" err="1"/>
              <a:t>osiloskop</a:t>
            </a:r>
            <a:r>
              <a:rPr lang="tr-TR" b="1" dirty="0"/>
              <a:t> </a:t>
            </a:r>
            <a:r>
              <a:rPr lang="tr-TR" dirty="0"/>
              <a:t>kullanılacaktır.</a:t>
            </a:r>
          </a:p>
          <a:p>
            <a:pPr algn="just"/>
            <a:r>
              <a:rPr lang="tr-TR" dirty="0"/>
              <a:t>Şekil 1 </a:t>
            </a:r>
            <a:r>
              <a:rPr lang="tr-TR" dirty="0" err="1"/>
              <a:t>Zenerli</a:t>
            </a:r>
            <a:r>
              <a:rPr lang="tr-TR" dirty="0"/>
              <a:t> regülatör devresi kurulduktan sonra ilgili araştırma görevlisini masanıza çağırınız.</a:t>
            </a:r>
          </a:p>
          <a:p>
            <a:pPr algn="just"/>
            <a:r>
              <a:rPr lang="tr-TR" dirty="0" err="1"/>
              <a:t>Zenerli</a:t>
            </a:r>
            <a:r>
              <a:rPr lang="tr-TR" dirty="0"/>
              <a:t> regülatör devresini 5.6 V ve 9.1 V kırılma gerilimine sahip iki </a:t>
            </a:r>
            <a:r>
              <a:rPr lang="tr-TR" dirty="0" err="1"/>
              <a:t>zener</a:t>
            </a:r>
            <a:r>
              <a:rPr lang="tr-TR" dirty="0"/>
              <a:t> türü için deneyiniz.</a:t>
            </a:r>
          </a:p>
          <a:p>
            <a:pPr algn="just"/>
            <a:r>
              <a:rPr lang="tr-TR" dirty="0"/>
              <a:t>Çıkış işaretlerini belirtilen alanlara ölçekli olarak çiziniz.</a:t>
            </a:r>
          </a:p>
          <a:p>
            <a:endParaRPr lang="tr-TR" dirty="0"/>
          </a:p>
        </p:txBody>
      </p:sp>
      <p:sp>
        <p:nvSpPr>
          <p:cNvPr id="4" name="Altbilgi Yer Tutucusu 3"/>
          <p:cNvSpPr>
            <a:spLocks noGrp="1"/>
          </p:cNvSpPr>
          <p:nvPr>
            <p:ph type="ftr" sz="quarter" idx="11"/>
          </p:nvPr>
        </p:nvSpPr>
        <p:spPr/>
        <p:txBody>
          <a:bodyPr/>
          <a:lstStyle/>
          <a:p>
            <a:r>
              <a:rPr lang="en-US"/>
              <a:t>Elektronik Devreler 1 Laboratuvarı</a:t>
            </a:r>
            <a:endParaRPr lang="en-US" dirty="0"/>
          </a:p>
        </p:txBody>
      </p:sp>
    </p:spTree>
    <p:extLst>
      <p:ext uri="{BB962C8B-B14F-4D97-AF65-F5344CB8AC3E}">
        <p14:creationId xmlns:p14="http://schemas.microsoft.com/office/powerpoint/2010/main" val="197776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Devre kurulumu</a:t>
            </a:r>
          </a:p>
        </p:txBody>
      </p:sp>
      <p:pic>
        <p:nvPicPr>
          <p:cNvPr id="4" name="Resim 3"/>
          <p:cNvPicPr>
            <a:picLocks noChangeAspect="1"/>
          </p:cNvPicPr>
          <p:nvPr/>
        </p:nvPicPr>
        <p:blipFill>
          <a:blip r:embed="rId3"/>
          <a:stretch>
            <a:fillRect/>
          </a:stretch>
        </p:blipFill>
        <p:spPr>
          <a:xfrm>
            <a:off x="1391579" y="3347227"/>
            <a:ext cx="6269401" cy="2521867"/>
          </a:xfrm>
          <a:prstGeom prst="rect">
            <a:avLst/>
          </a:prstGeom>
        </p:spPr>
      </p:pic>
      <p:pic>
        <p:nvPicPr>
          <p:cNvPr id="5" name="Resim 4"/>
          <p:cNvPicPr>
            <a:picLocks noChangeAspect="1"/>
          </p:cNvPicPr>
          <p:nvPr/>
        </p:nvPicPr>
        <p:blipFill>
          <a:blip r:embed="rId4"/>
          <a:stretch>
            <a:fillRect/>
          </a:stretch>
        </p:blipFill>
        <p:spPr>
          <a:xfrm>
            <a:off x="8509020" y="1937174"/>
            <a:ext cx="1831800" cy="1614767"/>
          </a:xfrm>
          <a:prstGeom prst="rect">
            <a:avLst/>
          </a:prstGeom>
        </p:spPr>
      </p:pic>
      <p:sp>
        <p:nvSpPr>
          <p:cNvPr id="6" name="Oval 5"/>
          <p:cNvSpPr/>
          <p:nvPr/>
        </p:nvSpPr>
        <p:spPr>
          <a:xfrm>
            <a:off x="1391579" y="4099560"/>
            <a:ext cx="1275421" cy="1402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Ok Bağlayıcısı 7"/>
          <p:cNvCxnSpPr>
            <a:stCxn id="6" idx="7"/>
          </p:cNvCxnSpPr>
          <p:nvPr/>
        </p:nvCxnSpPr>
        <p:spPr>
          <a:xfrm flipV="1">
            <a:off x="2480219" y="2926080"/>
            <a:ext cx="5856061" cy="13788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400990" y="1737360"/>
            <a:ext cx="2160330" cy="1996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a:off x="5681325" y="1965897"/>
            <a:ext cx="2773680" cy="923330"/>
          </a:xfrm>
          <a:prstGeom prst="rect">
            <a:avLst/>
          </a:prstGeom>
          <a:noFill/>
        </p:spPr>
        <p:txBody>
          <a:bodyPr wrap="square" rtlCol="0">
            <a:spAutoFit/>
          </a:bodyPr>
          <a:lstStyle/>
          <a:p>
            <a:pPr algn="ctr"/>
            <a:r>
              <a:rPr lang="tr-TR" dirty="0">
                <a:latin typeface="Cambria" panose="02040503050406030204" pitchFamily="18" charset="0"/>
                <a:ea typeface="Cambria" panose="02040503050406030204" pitchFamily="18" charset="0"/>
              </a:rPr>
              <a:t>Deney sırasında trafonun iki kırmızı ucu kullanılacaktır. </a:t>
            </a:r>
          </a:p>
        </p:txBody>
      </p:sp>
      <p:sp>
        <p:nvSpPr>
          <p:cNvPr id="11" name="Altbilgi Yer Tutucusu 10"/>
          <p:cNvSpPr>
            <a:spLocks noGrp="1"/>
          </p:cNvSpPr>
          <p:nvPr>
            <p:ph type="ftr" sz="quarter" idx="11"/>
          </p:nvPr>
        </p:nvSpPr>
        <p:spPr/>
        <p:txBody>
          <a:bodyPr/>
          <a:lstStyle/>
          <a:p>
            <a:r>
              <a:rPr lang="en-US"/>
              <a:t>Elektronik Devreler 1 Laboratuvarı</a:t>
            </a:r>
            <a:endParaRPr lang="en-US" dirty="0"/>
          </a:p>
        </p:txBody>
      </p:sp>
      <p:sp>
        <p:nvSpPr>
          <p:cNvPr id="12" name="Sağ Ayraç 11"/>
          <p:cNvSpPr/>
          <p:nvPr/>
        </p:nvSpPr>
        <p:spPr>
          <a:xfrm>
            <a:off x="7406640" y="4099560"/>
            <a:ext cx="254340" cy="105156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3" name="Metin kutusu 12"/>
          <p:cNvSpPr txBox="1"/>
          <p:nvPr/>
        </p:nvSpPr>
        <p:spPr>
          <a:xfrm>
            <a:off x="7787640" y="4404839"/>
            <a:ext cx="2773680" cy="369332"/>
          </a:xfrm>
          <a:prstGeom prst="rect">
            <a:avLst/>
          </a:prstGeom>
          <a:noFill/>
        </p:spPr>
        <p:txBody>
          <a:bodyPr wrap="square" rtlCol="0">
            <a:spAutoFit/>
          </a:bodyPr>
          <a:lstStyle/>
          <a:p>
            <a:r>
              <a:rPr lang="tr-TR" dirty="0">
                <a:latin typeface="Cambria" panose="02040503050406030204" pitchFamily="18" charset="0"/>
                <a:ea typeface="Cambria" panose="02040503050406030204" pitchFamily="18" charset="0"/>
              </a:rPr>
              <a:t>Çıkış gerilimi </a:t>
            </a:r>
          </a:p>
        </p:txBody>
      </p:sp>
    </p:spTree>
    <p:extLst>
      <p:ext uri="{BB962C8B-B14F-4D97-AF65-F5344CB8AC3E}">
        <p14:creationId xmlns:p14="http://schemas.microsoft.com/office/powerpoint/2010/main" val="4004858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8331"/>
            <a:ext cx="10515600" cy="1325563"/>
          </a:xfrm>
        </p:spPr>
        <p:txBody>
          <a:bodyPr/>
          <a:lstStyle/>
          <a:p>
            <a:r>
              <a:rPr lang="tr-TR" b="1" dirty="0" err="1"/>
              <a:t>Osiloskop</a:t>
            </a:r>
            <a:r>
              <a:rPr lang="tr-TR" b="1" dirty="0"/>
              <a:t> </a:t>
            </a:r>
            <a:r>
              <a:rPr lang="en-US" b="1" dirty="0"/>
              <a:t>K</a:t>
            </a:r>
            <a:r>
              <a:rPr lang="tr-TR" b="1" dirty="0" err="1"/>
              <a:t>ullanımı</a:t>
            </a:r>
            <a:endParaRPr lang="tr-TR" b="1" dirty="0"/>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en-US"/>
              <a:t>Elektronik Devreler 1 Laboratuvarı</a:t>
            </a:r>
            <a:endParaRPr lang="en-US" dirty="0"/>
          </a:p>
        </p:txBody>
      </p:sp>
      <p:pic>
        <p:nvPicPr>
          <p:cNvPr id="5" name="Resim 4"/>
          <p:cNvPicPr>
            <a:picLocks noChangeAspect="1"/>
          </p:cNvPicPr>
          <p:nvPr/>
        </p:nvPicPr>
        <p:blipFill>
          <a:blip r:embed="rId2"/>
          <a:stretch>
            <a:fillRect/>
          </a:stretch>
        </p:blipFill>
        <p:spPr>
          <a:xfrm>
            <a:off x="722979" y="1714701"/>
            <a:ext cx="10630821" cy="5006774"/>
          </a:xfrm>
          <a:prstGeom prst="rect">
            <a:avLst/>
          </a:prstGeom>
        </p:spPr>
      </p:pic>
    </p:spTree>
    <p:extLst>
      <p:ext uri="{BB962C8B-B14F-4D97-AF65-F5344CB8AC3E}">
        <p14:creationId xmlns:p14="http://schemas.microsoft.com/office/powerpoint/2010/main" val="1437041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zener_input">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909570" y="365125"/>
            <a:ext cx="7005586" cy="5811838"/>
          </a:xfrm>
        </p:spPr>
      </p:pic>
      <p:sp>
        <p:nvSpPr>
          <p:cNvPr id="4" name="Altbilgi Yer Tutucusu 3"/>
          <p:cNvSpPr>
            <a:spLocks noGrp="1"/>
          </p:cNvSpPr>
          <p:nvPr>
            <p:ph type="ftr" sz="quarter" idx="11"/>
          </p:nvPr>
        </p:nvSpPr>
        <p:spPr/>
        <p:txBody>
          <a:bodyPr/>
          <a:lstStyle/>
          <a:p>
            <a:r>
              <a:rPr lang="en-US"/>
              <a:t>Elektronik Devreler 1 Laboratuvarı</a:t>
            </a:r>
            <a:endParaRPr lang="en-US" dirty="0"/>
          </a:p>
        </p:txBody>
      </p:sp>
    </p:spTree>
    <p:extLst>
      <p:ext uri="{BB962C8B-B14F-4D97-AF65-F5344CB8AC3E}">
        <p14:creationId xmlns:p14="http://schemas.microsoft.com/office/powerpoint/2010/main" val="40831773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5" name="zener_noLoa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819400" y="365125"/>
            <a:ext cx="6934200" cy="5999572"/>
          </a:xfrm>
        </p:spPr>
      </p:pic>
      <p:sp>
        <p:nvSpPr>
          <p:cNvPr id="4" name="Altbilgi Yer Tutucusu 3"/>
          <p:cNvSpPr>
            <a:spLocks noGrp="1"/>
          </p:cNvSpPr>
          <p:nvPr>
            <p:ph type="ftr" sz="quarter" idx="11"/>
          </p:nvPr>
        </p:nvSpPr>
        <p:spPr/>
        <p:txBody>
          <a:bodyPr/>
          <a:lstStyle/>
          <a:p>
            <a:r>
              <a:rPr lang="en-US"/>
              <a:t>Elektronik Devreler 1 Laboratuvarı</a:t>
            </a:r>
            <a:endParaRPr lang="en-US" dirty="0"/>
          </a:p>
        </p:txBody>
      </p:sp>
    </p:spTree>
    <p:extLst>
      <p:ext uri="{BB962C8B-B14F-4D97-AF65-F5344CB8AC3E}">
        <p14:creationId xmlns:p14="http://schemas.microsoft.com/office/powerpoint/2010/main" val="1520819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5" name="zener_minLoa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772410" y="365125"/>
            <a:ext cx="6916414" cy="5737861"/>
          </a:xfrm>
        </p:spPr>
      </p:pic>
      <p:sp>
        <p:nvSpPr>
          <p:cNvPr id="4" name="Altbilgi Yer Tutucusu 3"/>
          <p:cNvSpPr>
            <a:spLocks noGrp="1"/>
          </p:cNvSpPr>
          <p:nvPr>
            <p:ph type="ftr" sz="quarter" idx="11"/>
          </p:nvPr>
        </p:nvSpPr>
        <p:spPr/>
        <p:txBody>
          <a:bodyPr/>
          <a:lstStyle/>
          <a:p>
            <a:r>
              <a:rPr lang="en-US"/>
              <a:t>Elektronik Devreler 1 Laboratuvarı</a:t>
            </a:r>
            <a:endParaRPr lang="en-US" dirty="0"/>
          </a:p>
        </p:txBody>
      </p:sp>
    </p:spTree>
    <p:extLst>
      <p:ext uri="{BB962C8B-B14F-4D97-AF65-F5344CB8AC3E}">
        <p14:creationId xmlns:p14="http://schemas.microsoft.com/office/powerpoint/2010/main" val="34084627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zener_maxLoa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787649" y="365125"/>
            <a:ext cx="7018215" cy="5822315"/>
          </a:xfrm>
        </p:spPr>
      </p:pic>
      <p:sp>
        <p:nvSpPr>
          <p:cNvPr id="4" name="Altbilgi Yer Tutucusu 3"/>
          <p:cNvSpPr>
            <a:spLocks noGrp="1"/>
          </p:cNvSpPr>
          <p:nvPr>
            <p:ph type="ftr" sz="quarter" idx="11"/>
          </p:nvPr>
        </p:nvSpPr>
        <p:spPr/>
        <p:txBody>
          <a:bodyPr/>
          <a:lstStyle/>
          <a:p>
            <a:r>
              <a:rPr lang="en-US"/>
              <a:t>Elektronik Devreler 1 Laboratuvarı</a:t>
            </a:r>
            <a:endParaRPr lang="en-US" dirty="0"/>
          </a:p>
        </p:txBody>
      </p:sp>
    </p:spTree>
    <p:extLst>
      <p:ext uri="{BB962C8B-B14F-4D97-AF65-F5344CB8AC3E}">
        <p14:creationId xmlns:p14="http://schemas.microsoft.com/office/powerpoint/2010/main" val="3614335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zener_fail">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970529" y="365124"/>
            <a:ext cx="7221819" cy="5991225"/>
          </a:xfrm>
        </p:spPr>
      </p:pic>
      <p:sp>
        <p:nvSpPr>
          <p:cNvPr id="4" name="Altbilgi Yer Tutucusu 3"/>
          <p:cNvSpPr>
            <a:spLocks noGrp="1"/>
          </p:cNvSpPr>
          <p:nvPr>
            <p:ph type="ftr" sz="quarter" idx="11"/>
          </p:nvPr>
        </p:nvSpPr>
        <p:spPr/>
        <p:txBody>
          <a:bodyPr/>
          <a:lstStyle/>
          <a:p>
            <a:r>
              <a:rPr lang="en-US"/>
              <a:t>Elektronik Devreler 1 Laboratuvarı</a:t>
            </a:r>
            <a:endParaRPr lang="en-US" dirty="0"/>
          </a:p>
        </p:txBody>
      </p:sp>
    </p:spTree>
    <p:extLst>
      <p:ext uri="{BB962C8B-B14F-4D97-AF65-F5344CB8AC3E}">
        <p14:creationId xmlns:p14="http://schemas.microsoft.com/office/powerpoint/2010/main" val="960885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zener_9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669406" y="365125"/>
            <a:ext cx="7114673" cy="5902337"/>
          </a:xfrm>
        </p:spPr>
      </p:pic>
      <p:sp>
        <p:nvSpPr>
          <p:cNvPr id="4" name="Altbilgi Yer Tutucusu 3"/>
          <p:cNvSpPr>
            <a:spLocks noGrp="1"/>
          </p:cNvSpPr>
          <p:nvPr>
            <p:ph type="ftr" sz="quarter" idx="11"/>
          </p:nvPr>
        </p:nvSpPr>
        <p:spPr/>
        <p:txBody>
          <a:bodyPr/>
          <a:lstStyle/>
          <a:p>
            <a:r>
              <a:rPr lang="en-US"/>
              <a:t>Elektronik Devreler 1 Laboratuvarı</a:t>
            </a:r>
            <a:endParaRPr lang="en-US" dirty="0"/>
          </a:p>
        </p:txBody>
      </p:sp>
    </p:spTree>
    <p:extLst>
      <p:ext uri="{BB962C8B-B14F-4D97-AF65-F5344CB8AC3E}">
        <p14:creationId xmlns:p14="http://schemas.microsoft.com/office/powerpoint/2010/main" val="3716125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Zener</a:t>
            </a:r>
            <a:r>
              <a:rPr lang="tr-TR" b="1" dirty="0"/>
              <a:t> Diyot</a:t>
            </a:r>
          </a:p>
        </p:txBody>
      </p:sp>
      <p:sp>
        <p:nvSpPr>
          <p:cNvPr id="3" name="İçerik Yer Tutucusu 2"/>
          <p:cNvSpPr>
            <a:spLocks noGrp="1"/>
          </p:cNvSpPr>
          <p:nvPr>
            <p:ph idx="1"/>
          </p:nvPr>
        </p:nvSpPr>
        <p:spPr>
          <a:xfrm>
            <a:off x="914398" y="1801184"/>
            <a:ext cx="10363200" cy="4492004"/>
          </a:xfrm>
        </p:spPr>
        <p:txBody>
          <a:bodyPr>
            <a:noAutofit/>
          </a:bodyPr>
          <a:lstStyle/>
          <a:p>
            <a:pPr algn="just"/>
            <a:r>
              <a:rPr lang="tr-TR" dirty="0" err="1"/>
              <a:t>Zener</a:t>
            </a:r>
            <a:r>
              <a:rPr lang="tr-TR" dirty="0"/>
              <a:t> diyotlar özel yapılı silisyum diyotlardır. Doğru polarizasyonda normal diyot gibi çalışırlar, uçlarındaki gerilim arttıkça içlerinden geçen akım da artar.</a:t>
            </a:r>
          </a:p>
          <a:p>
            <a:pPr algn="just"/>
            <a:r>
              <a:rPr lang="tr-TR" dirty="0"/>
              <a:t>Ters polarizasyon altında eşik geriliminin (</a:t>
            </a:r>
            <a:r>
              <a:rPr lang="tr-TR" dirty="0" err="1"/>
              <a:t>Vzener</a:t>
            </a:r>
            <a:r>
              <a:rPr lang="tr-TR" dirty="0"/>
              <a:t>) altında </a:t>
            </a:r>
            <a:r>
              <a:rPr lang="el-GR" dirty="0"/>
              <a:t>μ</a:t>
            </a:r>
            <a:r>
              <a:rPr lang="tr-TR" dirty="0"/>
              <a:t>A’ler seviyesinde ihmal edilebilir kaçak akımlar geçirirler. </a:t>
            </a:r>
          </a:p>
          <a:p>
            <a:pPr algn="just"/>
            <a:r>
              <a:rPr lang="tr-TR" dirty="0"/>
              <a:t>Diyot uçlarındaki gerilim kırılma gerilimine ulaştığında diyottan geçen akım hızla artmaya başlar.</a:t>
            </a:r>
          </a:p>
        </p:txBody>
      </p:sp>
      <p:pic>
        <p:nvPicPr>
          <p:cNvPr id="1026" name="Picture 2" descr="Zener Di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7155" y="4952422"/>
            <a:ext cx="2647562" cy="176905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 4"/>
          <p:cNvGrpSpPr/>
          <p:nvPr/>
        </p:nvGrpSpPr>
        <p:grpSpPr>
          <a:xfrm>
            <a:off x="4770795" y="5239375"/>
            <a:ext cx="2650409" cy="953782"/>
            <a:chOff x="7574246" y="4138903"/>
            <a:chExt cx="3781953" cy="1506952"/>
          </a:xfrm>
        </p:grpSpPr>
        <p:pic>
          <p:nvPicPr>
            <p:cNvPr id="6" name="Resim 5"/>
            <p:cNvPicPr>
              <a:picLocks noChangeAspect="1"/>
            </p:cNvPicPr>
            <p:nvPr/>
          </p:nvPicPr>
          <p:blipFill>
            <a:blip r:embed="rId3"/>
            <a:stretch>
              <a:fillRect/>
            </a:stretch>
          </p:blipFill>
          <p:spPr>
            <a:xfrm>
              <a:off x="7574246" y="4138903"/>
              <a:ext cx="3781953" cy="1448002"/>
            </a:xfrm>
            <a:prstGeom prst="rect">
              <a:avLst/>
            </a:prstGeom>
          </p:spPr>
        </p:pic>
        <p:pic>
          <p:nvPicPr>
            <p:cNvPr id="7" name="Resim 6"/>
            <p:cNvPicPr>
              <a:picLocks noChangeAspect="1"/>
            </p:cNvPicPr>
            <p:nvPr/>
          </p:nvPicPr>
          <p:blipFill>
            <a:blip r:embed="rId4"/>
            <a:stretch>
              <a:fillRect/>
            </a:stretch>
          </p:blipFill>
          <p:spPr>
            <a:xfrm>
              <a:off x="8936510" y="4674169"/>
              <a:ext cx="1057423" cy="971686"/>
            </a:xfrm>
            <a:prstGeom prst="rect">
              <a:avLst/>
            </a:prstGeom>
          </p:spPr>
        </p:pic>
      </p:grpSp>
      <p:sp>
        <p:nvSpPr>
          <p:cNvPr id="4" name="Altbilgi Yer Tutucusu 3"/>
          <p:cNvSpPr>
            <a:spLocks noGrp="1"/>
          </p:cNvSpPr>
          <p:nvPr>
            <p:ph type="ftr" sz="quarter" idx="11"/>
          </p:nvPr>
        </p:nvSpPr>
        <p:spPr/>
        <p:txBody>
          <a:bodyPr/>
          <a:lstStyle/>
          <a:p>
            <a:r>
              <a:rPr lang="en-US" dirty="0" err="1"/>
              <a:t>Elektronik</a:t>
            </a:r>
            <a:r>
              <a:rPr lang="en-US" dirty="0"/>
              <a:t> </a:t>
            </a:r>
            <a:r>
              <a:rPr lang="en-US" dirty="0" err="1"/>
              <a:t>Devreler</a:t>
            </a:r>
            <a:r>
              <a:rPr lang="en-US" dirty="0"/>
              <a:t> 1 </a:t>
            </a:r>
            <a:r>
              <a:rPr lang="en-US" dirty="0" err="1"/>
              <a:t>Laboratuvarı</a:t>
            </a:r>
            <a:endParaRPr lang="en-US" dirty="0"/>
          </a:p>
        </p:txBody>
      </p:sp>
    </p:spTree>
    <p:extLst>
      <p:ext uri="{BB962C8B-B14F-4D97-AF65-F5344CB8AC3E}">
        <p14:creationId xmlns:p14="http://schemas.microsoft.com/office/powerpoint/2010/main" val="109884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Zener</a:t>
            </a:r>
            <a:r>
              <a:rPr lang="tr-TR" b="1" dirty="0"/>
              <a:t> Diyot</a:t>
            </a:r>
            <a:endParaRPr lang="tr-TR" dirty="0"/>
          </a:p>
        </p:txBody>
      </p:sp>
      <p:sp>
        <p:nvSpPr>
          <p:cNvPr id="3" name="İçerik Yer Tutucusu 2"/>
          <p:cNvSpPr>
            <a:spLocks noGrp="1"/>
          </p:cNvSpPr>
          <p:nvPr>
            <p:ph idx="1"/>
          </p:nvPr>
        </p:nvSpPr>
        <p:spPr/>
        <p:txBody>
          <a:bodyPr>
            <a:normAutofit fontScale="92500" lnSpcReduction="10000"/>
          </a:bodyPr>
          <a:lstStyle/>
          <a:p>
            <a:pPr algn="just"/>
            <a:r>
              <a:rPr lang="tr-TR" dirty="0"/>
              <a:t>Geleneksel bir katı hal diyotu, kırılma geriliminin üzerinde ters yönlü olarak gerilime maruz kalırsa, üzerinden akan ters yönlü yüksek akıma maruz kalır. Bu akım herhangi bir devre elemanı ile sınırlandırılmadıkça, diyot aşırı ısınma nedeniyle kalıcı olarak hasar görebilir.</a:t>
            </a:r>
          </a:p>
          <a:p>
            <a:pPr algn="just"/>
            <a:endParaRPr lang="tr-TR" dirty="0"/>
          </a:p>
          <a:p>
            <a:pPr algn="just"/>
            <a:r>
              <a:rPr lang="tr-TR" dirty="0"/>
              <a:t>Bir </a:t>
            </a:r>
            <a:r>
              <a:rPr lang="tr-TR" dirty="0" err="1"/>
              <a:t>Zener</a:t>
            </a:r>
            <a:r>
              <a:rPr lang="tr-TR" dirty="0"/>
              <a:t> diyotu, </a:t>
            </a:r>
            <a:r>
              <a:rPr lang="tr-TR" dirty="0" err="1"/>
              <a:t>zener</a:t>
            </a:r>
            <a:r>
              <a:rPr lang="tr-TR" dirty="0"/>
              <a:t> gerilimi olarak adlandırılan azaltılmış bir kırılma gerilimine sahip olacak şekilde özel olarak tasarlanması dışında normal bir diyotla aynı özellikleri gösterir. Geleneksel diyotların aksine, ters yönlü gerilimde bir </a:t>
            </a:r>
            <a:r>
              <a:rPr lang="tr-TR" dirty="0" err="1"/>
              <a:t>zener</a:t>
            </a:r>
            <a:r>
              <a:rPr lang="tr-TR" dirty="0"/>
              <a:t> diyotu kontrollü bir kırılma sergiler ve akımın </a:t>
            </a:r>
            <a:r>
              <a:rPr lang="tr-TR" dirty="0" err="1"/>
              <a:t>zener</a:t>
            </a:r>
            <a:r>
              <a:rPr lang="tr-TR" dirty="0"/>
              <a:t> diyotundaki gerilimi </a:t>
            </a:r>
            <a:r>
              <a:rPr lang="tr-TR" dirty="0" err="1"/>
              <a:t>zener</a:t>
            </a:r>
            <a:r>
              <a:rPr lang="tr-TR" dirty="0"/>
              <a:t> bozulma gerilimine yakın tutmasına izin verir.</a:t>
            </a:r>
          </a:p>
        </p:txBody>
      </p:sp>
      <p:sp>
        <p:nvSpPr>
          <p:cNvPr id="4" name="Altbilgi Yer Tutucusu 3"/>
          <p:cNvSpPr>
            <a:spLocks noGrp="1"/>
          </p:cNvSpPr>
          <p:nvPr>
            <p:ph type="ftr" sz="quarter" idx="11"/>
          </p:nvPr>
        </p:nvSpPr>
        <p:spPr/>
        <p:txBody>
          <a:bodyPr/>
          <a:lstStyle/>
          <a:p>
            <a:r>
              <a:rPr lang="en-US"/>
              <a:t>Elektronik Devreler 1 Laboratuvarı</a:t>
            </a:r>
            <a:endParaRPr lang="en-US" dirty="0"/>
          </a:p>
        </p:txBody>
      </p:sp>
    </p:spTree>
    <p:extLst>
      <p:ext uri="{BB962C8B-B14F-4D97-AF65-F5344CB8AC3E}">
        <p14:creationId xmlns:p14="http://schemas.microsoft.com/office/powerpoint/2010/main" val="303830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Zener</a:t>
            </a:r>
            <a:r>
              <a:rPr lang="tr-TR" b="1" dirty="0"/>
              <a:t> Diyot</a:t>
            </a:r>
          </a:p>
        </p:txBody>
      </p:sp>
      <p:sp>
        <p:nvSpPr>
          <p:cNvPr id="3" name="İçerik Yer Tutucusu 2"/>
          <p:cNvSpPr>
            <a:spLocks noGrp="1"/>
          </p:cNvSpPr>
          <p:nvPr>
            <p:ph idx="1"/>
          </p:nvPr>
        </p:nvSpPr>
        <p:spPr>
          <a:xfrm>
            <a:off x="1097280" y="1845734"/>
            <a:ext cx="5977775" cy="4023360"/>
          </a:xfrm>
        </p:spPr>
        <p:txBody>
          <a:bodyPr/>
          <a:lstStyle/>
          <a:p>
            <a:pPr algn="just"/>
            <a:r>
              <a:rPr lang="tr-TR" dirty="0" err="1"/>
              <a:t>Zener</a:t>
            </a:r>
            <a:r>
              <a:rPr lang="tr-TR" dirty="0"/>
              <a:t> kırılma gerilimi 3.4 V olan bir diyot, geniş bir ters akım aralığında </a:t>
            </a:r>
            <a:r>
              <a:rPr lang="tr-TR" dirty="0" err="1"/>
              <a:t>zener</a:t>
            </a:r>
            <a:r>
              <a:rPr lang="tr-TR" dirty="0"/>
              <a:t> üzerinde 3.4 </a:t>
            </a:r>
            <a:r>
              <a:rPr lang="tr-TR" dirty="0" err="1"/>
              <a:t>V'luk</a:t>
            </a:r>
            <a:r>
              <a:rPr lang="tr-TR" dirty="0"/>
              <a:t> bir gerilim düşümü sergiler. Bu nedenle </a:t>
            </a:r>
            <a:r>
              <a:rPr lang="tr-TR" dirty="0" err="1"/>
              <a:t>Zener</a:t>
            </a:r>
            <a:r>
              <a:rPr lang="tr-TR" dirty="0"/>
              <a:t> diyot, bir referans geriliminin üretilmesi gibi uygulamalar veya düşük akım uygulamaları için bir gerilim regülatörleri olarak idealdir.</a:t>
            </a:r>
          </a:p>
        </p:txBody>
      </p:sp>
      <p:pic>
        <p:nvPicPr>
          <p:cNvPr id="4" name="Picture 2" descr="https://upload.wikimedia.org/wikipedia/commons/thumb/4/4a/3.4V_Zener_diode_V-A_characteristic.svg/300px-3.4V_Zener_diode_V-A_characteristic.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072" y="1845734"/>
            <a:ext cx="4191771" cy="3143828"/>
          </a:xfrm>
          <a:prstGeom prst="rect">
            <a:avLst/>
          </a:prstGeom>
          <a:noFill/>
          <a:extLst>
            <a:ext uri="{909E8E84-426E-40DD-AFC4-6F175D3DCCD1}">
              <a14:hiddenFill xmlns:a14="http://schemas.microsoft.com/office/drawing/2010/main">
                <a:solidFill>
                  <a:srgbClr val="FFFFFF"/>
                </a:solidFill>
              </a14:hiddenFill>
            </a:ext>
          </a:extLst>
        </p:spPr>
      </p:pic>
      <p:sp>
        <p:nvSpPr>
          <p:cNvPr id="5" name="Altbilgi Yer Tutucusu 4"/>
          <p:cNvSpPr>
            <a:spLocks noGrp="1"/>
          </p:cNvSpPr>
          <p:nvPr>
            <p:ph type="ftr" sz="quarter" idx="11"/>
          </p:nvPr>
        </p:nvSpPr>
        <p:spPr/>
        <p:txBody>
          <a:bodyPr/>
          <a:lstStyle/>
          <a:p>
            <a:r>
              <a:rPr lang="en-US"/>
              <a:t>Elektronik Devreler 1 Laboratuvarı</a:t>
            </a:r>
            <a:endParaRPr lang="en-US" dirty="0"/>
          </a:p>
        </p:txBody>
      </p:sp>
    </p:spTree>
    <p:extLst>
      <p:ext uri="{BB962C8B-B14F-4D97-AF65-F5344CB8AC3E}">
        <p14:creationId xmlns:p14="http://schemas.microsoft.com/office/powerpoint/2010/main" val="43552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Zener</a:t>
            </a:r>
            <a:r>
              <a:rPr lang="tr-TR" b="1" dirty="0"/>
              <a:t> Diyot</a:t>
            </a:r>
          </a:p>
        </p:txBody>
      </p:sp>
      <p:sp>
        <p:nvSpPr>
          <p:cNvPr id="3" name="İçerik Yer Tutucusu 2"/>
          <p:cNvSpPr>
            <a:spLocks noGrp="1"/>
          </p:cNvSpPr>
          <p:nvPr>
            <p:ph idx="1"/>
          </p:nvPr>
        </p:nvSpPr>
        <p:spPr/>
        <p:txBody>
          <a:bodyPr/>
          <a:lstStyle/>
          <a:p>
            <a:pPr algn="just"/>
            <a:r>
              <a:rPr lang="tr-TR" dirty="0"/>
              <a:t>Kırılma noktasında akımda meydana gelen hızlı artış, </a:t>
            </a:r>
            <a:r>
              <a:rPr lang="tr-TR" dirty="0" err="1"/>
              <a:t>zenere</a:t>
            </a:r>
            <a:r>
              <a:rPr lang="tr-TR" dirty="0"/>
              <a:t> bir direnç bağlandığında </a:t>
            </a:r>
            <a:r>
              <a:rPr lang="tr-TR" dirty="0" err="1"/>
              <a:t>zener</a:t>
            </a:r>
            <a:r>
              <a:rPr lang="tr-TR" dirty="0"/>
              <a:t> uçlarındaki gerilimin pratik olarak kırılma gerilimine eşit kalmasını sağlar.</a:t>
            </a:r>
          </a:p>
          <a:p>
            <a:pPr algn="just"/>
            <a:r>
              <a:rPr lang="tr-TR" dirty="0"/>
              <a:t>Bu nedenle </a:t>
            </a:r>
            <a:r>
              <a:rPr lang="tr-TR" dirty="0" err="1"/>
              <a:t>zener</a:t>
            </a:r>
            <a:r>
              <a:rPr lang="tr-TR" dirty="0"/>
              <a:t> diyot devrede ters polarizasyon altında ve bir ön dirençle çalıştırılır. Bu direnç </a:t>
            </a:r>
            <a:r>
              <a:rPr lang="tr-TR" dirty="0" err="1"/>
              <a:t>zener</a:t>
            </a:r>
            <a:r>
              <a:rPr lang="tr-TR" dirty="0"/>
              <a:t> </a:t>
            </a:r>
            <a:r>
              <a:rPr lang="tr-TR" dirty="0" err="1"/>
              <a:t>diyodun</a:t>
            </a:r>
            <a:r>
              <a:rPr lang="tr-TR" dirty="0"/>
              <a:t> akımını sınırlayan ve gerilim düşümü yapan koruma direncidir.</a:t>
            </a:r>
          </a:p>
        </p:txBody>
      </p:sp>
      <p:sp>
        <p:nvSpPr>
          <p:cNvPr id="4" name="Altbilgi Yer Tutucusu 3"/>
          <p:cNvSpPr>
            <a:spLocks noGrp="1"/>
          </p:cNvSpPr>
          <p:nvPr>
            <p:ph type="ftr" sz="quarter" idx="11"/>
          </p:nvPr>
        </p:nvSpPr>
        <p:spPr/>
        <p:txBody>
          <a:bodyPr/>
          <a:lstStyle/>
          <a:p>
            <a:r>
              <a:rPr lang="en-US"/>
              <a:t>Elektronik Devreler 1 Laboratuvarı</a:t>
            </a:r>
            <a:endParaRPr lang="en-US" dirty="0"/>
          </a:p>
        </p:txBody>
      </p:sp>
      <p:pic>
        <p:nvPicPr>
          <p:cNvPr id="7" name="Resim 6"/>
          <p:cNvPicPr>
            <a:picLocks noChangeAspect="1"/>
          </p:cNvPicPr>
          <p:nvPr/>
        </p:nvPicPr>
        <p:blipFill>
          <a:blip r:embed="rId2"/>
          <a:stretch>
            <a:fillRect/>
          </a:stretch>
        </p:blipFill>
        <p:spPr>
          <a:xfrm>
            <a:off x="7452181" y="4127005"/>
            <a:ext cx="4115157" cy="2049958"/>
          </a:xfrm>
          <a:prstGeom prst="rect">
            <a:avLst/>
          </a:prstGeom>
        </p:spPr>
      </p:pic>
    </p:spTree>
    <p:extLst>
      <p:ext uri="{BB962C8B-B14F-4D97-AF65-F5344CB8AC3E}">
        <p14:creationId xmlns:p14="http://schemas.microsoft.com/office/powerpoint/2010/main" val="7841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Zener</a:t>
            </a:r>
            <a:r>
              <a:rPr lang="tr-TR" b="1" dirty="0"/>
              <a:t> Diyot</a:t>
            </a:r>
          </a:p>
        </p:txBody>
      </p:sp>
      <p:sp>
        <p:nvSpPr>
          <p:cNvPr id="3" name="İçerik Yer Tutucusu 2"/>
          <p:cNvSpPr>
            <a:spLocks noGrp="1"/>
          </p:cNvSpPr>
          <p:nvPr>
            <p:ph idx="1"/>
          </p:nvPr>
        </p:nvSpPr>
        <p:spPr/>
        <p:txBody>
          <a:bodyPr/>
          <a:lstStyle/>
          <a:p>
            <a:pPr algn="just"/>
            <a:r>
              <a:rPr lang="tr-TR" dirty="0"/>
              <a:t>Devrede giriş gerilimi ile </a:t>
            </a:r>
            <a:r>
              <a:rPr lang="tr-TR" dirty="0" err="1"/>
              <a:t>zener</a:t>
            </a:r>
            <a:r>
              <a:rPr lang="tr-TR" dirty="0"/>
              <a:t> geriliminin farkı direnç üzerinde düşer.</a:t>
            </a:r>
          </a:p>
          <a:p>
            <a:pPr algn="just"/>
            <a:r>
              <a:rPr lang="tr-TR" dirty="0" err="1"/>
              <a:t>Zenerden</a:t>
            </a:r>
            <a:r>
              <a:rPr lang="tr-TR" dirty="0"/>
              <a:t> maksimum 5mA’lik akım geçtiği varsayılırsa direnç gerilimi bu akıma bölünerek direncin minimum değeri hesaplanır. Bu  değerden daha küçük direnç kullanılırsa </a:t>
            </a:r>
            <a:r>
              <a:rPr lang="tr-TR" dirty="0" err="1"/>
              <a:t>zenerden</a:t>
            </a:r>
            <a:r>
              <a:rPr lang="tr-TR" dirty="0"/>
              <a:t> geçen akımın artmasına </a:t>
            </a:r>
            <a:r>
              <a:rPr lang="sv-SE" dirty="0"/>
              <a:t>dolayısıyla zenerin yanmasına neden olur.</a:t>
            </a:r>
            <a:endParaRPr lang="tr-TR" dirty="0"/>
          </a:p>
        </p:txBody>
      </p:sp>
      <p:sp>
        <p:nvSpPr>
          <p:cNvPr id="4" name="Altbilgi Yer Tutucusu 3"/>
          <p:cNvSpPr>
            <a:spLocks noGrp="1"/>
          </p:cNvSpPr>
          <p:nvPr>
            <p:ph type="ftr" sz="quarter" idx="11"/>
          </p:nvPr>
        </p:nvSpPr>
        <p:spPr/>
        <p:txBody>
          <a:bodyPr/>
          <a:lstStyle/>
          <a:p>
            <a:r>
              <a:rPr lang="en-US"/>
              <a:t>Elektronik Devreler 1 Laboratuvarı</a:t>
            </a:r>
            <a:endParaRPr lang="en-US" dirty="0"/>
          </a:p>
        </p:txBody>
      </p:sp>
      <p:pic>
        <p:nvPicPr>
          <p:cNvPr id="7" name="Resim 6"/>
          <p:cNvPicPr>
            <a:picLocks noChangeAspect="1"/>
          </p:cNvPicPr>
          <p:nvPr/>
        </p:nvPicPr>
        <p:blipFill>
          <a:blip r:embed="rId2"/>
          <a:stretch>
            <a:fillRect/>
          </a:stretch>
        </p:blipFill>
        <p:spPr>
          <a:xfrm>
            <a:off x="7391221" y="4423097"/>
            <a:ext cx="4115157" cy="2049958"/>
          </a:xfrm>
          <a:prstGeom prst="rect">
            <a:avLst/>
          </a:prstGeom>
        </p:spPr>
      </p:pic>
    </p:spTree>
    <p:extLst>
      <p:ext uri="{BB962C8B-B14F-4D97-AF65-F5344CB8AC3E}">
        <p14:creationId xmlns:p14="http://schemas.microsoft.com/office/powerpoint/2010/main" val="200761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en-US"/>
              <a:t>Elektronik Devreler 1 Laboratuvarı</a:t>
            </a:r>
            <a:endParaRPr lang="en-US" dirty="0"/>
          </a:p>
        </p:txBody>
      </p:sp>
      <p:pic>
        <p:nvPicPr>
          <p:cNvPr id="5" name="Resim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5720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en-US"/>
              <a:t>Elektronik Devreler 1 Laboratuvarı</a:t>
            </a:r>
            <a:endParaRPr lang="en-US" dirty="0"/>
          </a:p>
        </p:txBody>
      </p:sp>
      <p:pic>
        <p:nvPicPr>
          <p:cNvPr id="5" name="Resim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1025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Regüleli</a:t>
            </a:r>
            <a:r>
              <a:rPr lang="tr-TR" b="1" dirty="0"/>
              <a:t> Güç Kaynakları</a:t>
            </a:r>
          </a:p>
        </p:txBody>
      </p:sp>
      <p:sp>
        <p:nvSpPr>
          <p:cNvPr id="3" name="İçerik Yer Tutucusu 2"/>
          <p:cNvSpPr>
            <a:spLocks noGrp="1"/>
          </p:cNvSpPr>
          <p:nvPr>
            <p:ph idx="1"/>
          </p:nvPr>
        </p:nvSpPr>
        <p:spPr/>
        <p:txBody>
          <a:bodyPr>
            <a:noAutofit/>
          </a:bodyPr>
          <a:lstStyle/>
          <a:p>
            <a:pPr algn="just"/>
            <a:r>
              <a:rPr lang="tr-TR" sz="2400" dirty="0"/>
              <a:t>Elektronik cihazlar harcadıkları güçlere göre farklı akımlara ihtiyaç duyarlar. </a:t>
            </a:r>
          </a:p>
          <a:p>
            <a:pPr algn="just"/>
            <a:r>
              <a:rPr lang="tr-TR" sz="2400" dirty="0"/>
              <a:t>Örneğin; bir radyo veya amplifikatörün hoparlöründen duyulan ses şiddetine göre devrenin güç kaynağından çektiği akım değişir. Güç kaynağından çekilen akımdaki değişme ise gerilimin devamlı değişmesine neden olur.</a:t>
            </a:r>
          </a:p>
          <a:p>
            <a:pPr algn="just"/>
            <a:r>
              <a:rPr lang="tr-TR" sz="2400" dirty="0" err="1"/>
              <a:t>Regüleli</a:t>
            </a:r>
            <a:r>
              <a:rPr lang="tr-TR" sz="2400" dirty="0"/>
              <a:t> güç kaynakları, çekilen değişik akımlarda gerilimi sabit olan kaynaklardır. Yüksek bir gerilim kaynağından, daha düşük fakat sabit bir gerilim elde edilir. Bir </a:t>
            </a:r>
            <a:r>
              <a:rPr lang="tr-TR" sz="2400" dirty="0" err="1"/>
              <a:t>zener</a:t>
            </a:r>
            <a:r>
              <a:rPr lang="tr-TR" sz="2400" dirty="0"/>
              <a:t> diyot kullanılarak basit bir </a:t>
            </a:r>
            <a:r>
              <a:rPr lang="tr-TR" sz="2400" dirty="0" err="1"/>
              <a:t>regüleli</a:t>
            </a:r>
            <a:r>
              <a:rPr lang="tr-TR" sz="2400" dirty="0"/>
              <a:t> güç kaynağı yapılabilir.</a:t>
            </a:r>
          </a:p>
        </p:txBody>
      </p:sp>
      <p:sp>
        <p:nvSpPr>
          <p:cNvPr id="4" name="Altbilgi Yer Tutucusu 3"/>
          <p:cNvSpPr>
            <a:spLocks noGrp="1"/>
          </p:cNvSpPr>
          <p:nvPr>
            <p:ph type="ftr" sz="quarter" idx="11"/>
          </p:nvPr>
        </p:nvSpPr>
        <p:spPr/>
        <p:txBody>
          <a:bodyPr/>
          <a:lstStyle/>
          <a:p>
            <a:r>
              <a:rPr lang="en-US"/>
              <a:t>Elektronik Devreler 1 Laboratuvarı</a:t>
            </a:r>
            <a:endParaRPr lang="en-US" dirty="0"/>
          </a:p>
        </p:txBody>
      </p:sp>
      <p:pic>
        <p:nvPicPr>
          <p:cNvPr id="5" name="Resim 4">
            <a:extLst>
              <a:ext uri="{FF2B5EF4-FFF2-40B4-BE49-F238E27FC236}">
                <a16:creationId xmlns:a16="http://schemas.microsoft.com/office/drawing/2014/main" id="{AD7249C6-0CB9-461F-BD4F-EDBFEE0BF052}"/>
              </a:ext>
            </a:extLst>
          </p:cNvPr>
          <p:cNvPicPr>
            <a:picLocks noChangeAspect="1"/>
          </p:cNvPicPr>
          <p:nvPr/>
        </p:nvPicPr>
        <p:blipFill>
          <a:blip r:embed="rId2"/>
          <a:stretch>
            <a:fillRect/>
          </a:stretch>
        </p:blipFill>
        <p:spPr>
          <a:xfrm>
            <a:off x="2887929" y="4575914"/>
            <a:ext cx="6416141" cy="1601049"/>
          </a:xfrm>
          <a:prstGeom prst="rect">
            <a:avLst/>
          </a:prstGeom>
        </p:spPr>
      </p:pic>
    </p:spTree>
    <p:extLst>
      <p:ext uri="{BB962C8B-B14F-4D97-AF65-F5344CB8AC3E}">
        <p14:creationId xmlns:p14="http://schemas.microsoft.com/office/powerpoint/2010/main" val="41860165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621</TotalTime>
  <Words>544</Words>
  <Application>Microsoft Office PowerPoint</Application>
  <PresentationFormat>Geniş ekran</PresentationFormat>
  <Paragraphs>51</Paragraphs>
  <Slides>18</Slides>
  <Notes>1</Notes>
  <HiddenSlides>0</HiddenSlides>
  <MMClips>6</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Calibri</vt:lpstr>
      <vt:lpstr>Cambria</vt:lpstr>
      <vt:lpstr>Office Teması</vt:lpstr>
      <vt:lpstr>EHM3151  Elektronik Devreler 1 Laboratuvarı</vt:lpstr>
      <vt:lpstr>Zener Diyot</vt:lpstr>
      <vt:lpstr>Zener Diyot</vt:lpstr>
      <vt:lpstr>Zener Diyot</vt:lpstr>
      <vt:lpstr>Zener Diyot</vt:lpstr>
      <vt:lpstr>Zener Diyot</vt:lpstr>
      <vt:lpstr>PowerPoint Sunusu</vt:lpstr>
      <vt:lpstr>PowerPoint Sunusu</vt:lpstr>
      <vt:lpstr>Regüleli Güç Kaynakları</vt:lpstr>
      <vt:lpstr>Deneyin Yapılışı</vt:lpstr>
      <vt:lpstr>Devre kurulumu</vt:lpstr>
      <vt:lpstr>Osiloskop Kullanımı</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ELEKTRONİK DEVRELER 1 LABORATUVARI</dc:title>
  <dc:creator>Microsoft hesabı</dc:creator>
  <cp:lastModifiedBy>Hakan Ersoy</cp:lastModifiedBy>
  <cp:revision>47</cp:revision>
  <dcterms:created xsi:type="dcterms:W3CDTF">2022-10-11T20:22:35Z</dcterms:created>
  <dcterms:modified xsi:type="dcterms:W3CDTF">2023-10-31T08:59:52Z</dcterms:modified>
</cp:coreProperties>
</file>