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430" r:id="rId3"/>
    <p:sldId id="370" r:id="rId4"/>
    <p:sldId id="409" r:id="rId5"/>
    <p:sldId id="413" r:id="rId6"/>
    <p:sldId id="369" r:id="rId7"/>
    <p:sldId id="410" r:id="rId8"/>
    <p:sldId id="368" r:id="rId9"/>
    <p:sldId id="411" r:id="rId10"/>
    <p:sldId id="412" r:id="rId11"/>
    <p:sldId id="371" r:id="rId12"/>
    <p:sldId id="372" r:id="rId13"/>
    <p:sldId id="373" r:id="rId14"/>
    <p:sldId id="374" r:id="rId15"/>
    <p:sldId id="375" r:id="rId16"/>
    <p:sldId id="376" r:id="rId17"/>
    <p:sldId id="377" r:id="rId18"/>
    <p:sldId id="379" r:id="rId19"/>
    <p:sldId id="380" r:id="rId20"/>
    <p:sldId id="381" r:id="rId21"/>
    <p:sldId id="386" r:id="rId22"/>
    <p:sldId id="382" r:id="rId23"/>
    <p:sldId id="383" r:id="rId24"/>
    <p:sldId id="384" r:id="rId25"/>
    <p:sldId id="385" r:id="rId26"/>
    <p:sldId id="394" r:id="rId27"/>
    <p:sldId id="395" r:id="rId28"/>
    <p:sldId id="396" r:id="rId29"/>
    <p:sldId id="397" r:id="rId30"/>
    <p:sldId id="398" r:id="rId31"/>
    <p:sldId id="399" r:id="rId32"/>
    <p:sldId id="400" r:id="rId33"/>
    <p:sldId id="414" r:id="rId34"/>
    <p:sldId id="420" r:id="rId35"/>
    <p:sldId id="415" r:id="rId36"/>
    <p:sldId id="416" r:id="rId37"/>
    <p:sldId id="417" r:id="rId38"/>
    <p:sldId id="418" r:id="rId39"/>
    <p:sldId id="401" r:id="rId40"/>
    <p:sldId id="402" r:id="rId41"/>
    <p:sldId id="403" r:id="rId42"/>
    <p:sldId id="404" r:id="rId43"/>
    <p:sldId id="405" r:id="rId44"/>
    <p:sldId id="425" r:id="rId45"/>
    <p:sldId id="421" r:id="rId46"/>
    <p:sldId id="422" r:id="rId47"/>
    <p:sldId id="423" r:id="rId48"/>
    <p:sldId id="424" r:id="rId49"/>
    <p:sldId id="428" r:id="rId50"/>
    <p:sldId id="429" r:id="rId51"/>
    <p:sldId id="427" r:id="rId52"/>
    <p:sldId id="426" r:id="rId53"/>
    <p:sldId id="406" r:id="rId54"/>
    <p:sldId id="407" r:id="rId55"/>
    <p:sldId id="408" r:id="rId56"/>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p:cViewPr varScale="1">
        <p:scale>
          <a:sx n="116" d="100"/>
          <a:sy n="116" d="100"/>
        </p:scale>
        <p:origin x="1512"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31.03.2021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3/31/2021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Hukuku-4</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1998 yılında kabul edilen </a:t>
            </a:r>
            <a:r>
              <a:rPr lang="tr-TR" dirty="0">
                <a:solidFill>
                  <a:srgbClr val="FF0000"/>
                </a:solidFill>
              </a:rPr>
              <a:t>Aarhus </a:t>
            </a:r>
            <a:r>
              <a:rPr lang="tr-TR" dirty="0" smtClean="0">
                <a:solidFill>
                  <a:srgbClr val="FF0000"/>
                </a:solidFill>
              </a:rPr>
              <a:t>Sözleşmesi </a:t>
            </a:r>
            <a:r>
              <a:rPr lang="tr-TR" dirty="0"/>
              <a:t>çevre hakkı bağlamında, bilgiye erişim, katılım ve yargısal başvuru alanlarını düzenleyen en ayrıntılı ve kapsayıcı sözleşmedir. Bu sözleşmeye göre, çevresel konularda bilgiye erişim hakkı, karar alınmasına katılım hakkı ve yargıya başvuru hakkı şimdiki ve gelecek nesillerin mensupları için sağlık ve refahına uygun bir çevrede yaşama hakkının korunması için garanti altına alınmalıdır. Yine sözleşmede, herkesin refahına ve sağlığına uygun bir çevrede yaşama hakkına sahip olduğu, çevreyi koruma ve geliştirmenin şimdiki ve gelecek nesillerin yararı için bir ödev niteliği taşıdığı belirtilmiştir.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066125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Sorunları ve Çevre Hakkının Tanınma Süreci</a:t>
            </a:r>
          </a:p>
        </p:txBody>
      </p:sp>
      <p:sp>
        <p:nvSpPr>
          <p:cNvPr id="3" name="İçerik Yer Tutucusu 2"/>
          <p:cNvSpPr>
            <a:spLocks noGrp="1"/>
          </p:cNvSpPr>
          <p:nvPr>
            <p:ph idx="1"/>
          </p:nvPr>
        </p:nvSpPr>
        <p:spPr/>
        <p:txBody>
          <a:bodyPr>
            <a:normAutofit fontScale="85000" lnSpcReduction="20000"/>
          </a:bodyPr>
          <a:lstStyle/>
          <a:p>
            <a:pPr algn="just"/>
            <a:r>
              <a:rPr lang="tr-TR" dirty="0"/>
              <a:t>Günümüzde insanlık, çevresiyle olan ilişkisinde kritik bir eşiğe ulaşmıştır. Çevre sorunlarının küresel ölçekte gelmiş olduğu nokta, doğanın büyük çoğunluğunun </a:t>
            </a:r>
            <a:r>
              <a:rPr lang="tr-TR" dirty="0" smtClean="0"/>
              <a:t>devamını, toplumun </a:t>
            </a:r>
            <a:r>
              <a:rPr lang="tr-TR" dirty="0"/>
              <a:t>gelişimini ve geleceğini tehdit etmektedir. Aşırı nüfus artışı, ozon tabakasının yok olması, küresel ısınma, türlerin yok oluşu, genetik çeşitliliğin kaybolması, asit yağmurları, nükleer kirlenme, tropikal ormanların yok olması, toprak erozyonu, çölleşme, sel baskınları, kıtlık, yer altı sularının çekilmesi ve kirlenmesi, denizlere petrol dökülmesi, balıkçılıkta aşırı avlanma, zehirli atıklar, kentlerdeki aşırı kalabalıklaşma </a:t>
            </a:r>
            <a:r>
              <a:rPr lang="tr-TR" dirty="0" smtClean="0"/>
              <a:t>çevreyi </a:t>
            </a:r>
            <a:r>
              <a:rPr lang="tr-TR" dirty="0"/>
              <a:t>tehdit eden sorunlardan sadece bazılarıdır.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2656767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Çevre sorunlarının çözümünde ulusal ve uluslararası düzeyde gelişen hukuk dalı ise çevre hukuku olmuştur. Çevre hukukunun amacı, çevre sorunlarını belirlemek suretiyle bunlarla ilgili tedbirler almak ve tedbirlere uyulmadığı takdirde gerekli müeyyidelerin uygulanmasına yol göstermektedir. Bu doğrultuda “çevre hakkı” konusu çevre hukuku ile bağlantılı olarak düzenlenen bütün uluslararası hukuki metinlerde yer aldığı gibi ulusların kendi iç hukukunda da </a:t>
            </a:r>
            <a:r>
              <a:rPr lang="tr-TR" dirty="0" smtClean="0"/>
              <a:t>düzenlenmektedir. </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415068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Üçüncü Kuşak İnsan Hakları Bağlamında Çevre Hakkı</a:t>
            </a:r>
          </a:p>
        </p:txBody>
      </p:sp>
      <p:sp>
        <p:nvSpPr>
          <p:cNvPr id="3" name="İçerik Yer Tutucusu 2"/>
          <p:cNvSpPr>
            <a:spLocks noGrp="1"/>
          </p:cNvSpPr>
          <p:nvPr>
            <p:ph idx="1"/>
          </p:nvPr>
        </p:nvSpPr>
        <p:spPr/>
        <p:txBody>
          <a:bodyPr>
            <a:normAutofit fontScale="92500" lnSpcReduction="20000"/>
          </a:bodyPr>
          <a:lstStyle/>
          <a:p>
            <a:pPr algn="just"/>
            <a:r>
              <a:rPr lang="tr-TR" dirty="0"/>
              <a:t>Üçüncü kuşak insan haklarının ortaya çıkışındaki en önemli gerekçelerden biri de insanlar arasındaki dayanışma duygusunu pekiştirmek ve bu doğrultuda ortak değerlerin dayanışma yoluyla korunup geliştirilebileceği bir ortam sağlamaktır. Üçüncü kuşak haklar daha çok bireysel düzlemde ifade edilebilen hak taleplerinden ziyade toplumsal düzeyde topluluk düzeyinde ifade edilebilen haklar kategorisine dahil edilmektedir. Üçüncü kuşak haklar, insancıl bir toplum yaşamı düşüncesinin bir söylemi olarak aynı zamanda hem bireylere hem de topluluğun tümüne </a:t>
            </a:r>
            <a:r>
              <a:rPr lang="tr-TR" dirty="0" smtClean="0"/>
              <a:t>aittir.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3512120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pic>
        <p:nvPicPr>
          <p:cNvPr id="5" name="İçerik Yer Tutucusu 4"/>
          <p:cNvPicPr>
            <a:picLocks noGrp="1" noChangeAspect="1"/>
          </p:cNvPicPr>
          <p:nvPr>
            <p:ph idx="1"/>
          </p:nvPr>
        </p:nvPicPr>
        <p:blipFill>
          <a:blip r:embed="rId2"/>
          <a:stretch>
            <a:fillRect/>
          </a:stretch>
        </p:blipFill>
        <p:spPr>
          <a:xfrm>
            <a:off x="1059785" y="1938792"/>
            <a:ext cx="7331075" cy="1961300"/>
          </a:xfrm>
          <a:prstGeom prst="rect">
            <a:avLst/>
          </a:prstGeom>
        </p:spPr>
      </p:pic>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pic>
        <p:nvPicPr>
          <p:cNvPr id="6" name="Resim 5"/>
          <p:cNvPicPr>
            <a:picLocks noChangeAspect="1"/>
          </p:cNvPicPr>
          <p:nvPr/>
        </p:nvPicPr>
        <p:blipFill>
          <a:blip r:embed="rId3"/>
          <a:stretch>
            <a:fillRect/>
          </a:stretch>
        </p:blipFill>
        <p:spPr>
          <a:xfrm>
            <a:off x="906165" y="4192525"/>
            <a:ext cx="7315200" cy="1819275"/>
          </a:xfrm>
          <a:prstGeom prst="rect">
            <a:avLst/>
          </a:prstGeom>
        </p:spPr>
      </p:pic>
    </p:spTree>
    <p:extLst>
      <p:ext uri="{BB962C8B-B14F-4D97-AF65-F5344CB8AC3E}">
        <p14:creationId xmlns:p14="http://schemas.microsoft.com/office/powerpoint/2010/main" val="3334882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pic>
        <p:nvPicPr>
          <p:cNvPr id="5" name="İçerik Yer Tutucusu 4"/>
          <p:cNvPicPr>
            <a:picLocks noGrp="1" noChangeAspect="1"/>
          </p:cNvPicPr>
          <p:nvPr>
            <p:ph idx="1"/>
          </p:nvPr>
        </p:nvPicPr>
        <p:blipFill>
          <a:blip r:embed="rId2"/>
          <a:stretch>
            <a:fillRect/>
          </a:stretch>
        </p:blipFill>
        <p:spPr>
          <a:xfrm>
            <a:off x="898227" y="2207360"/>
            <a:ext cx="7331075" cy="3012642"/>
          </a:xfrm>
          <a:prstGeom prst="rect">
            <a:avLst/>
          </a:prstGeom>
        </p:spPr>
      </p:pic>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3868995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Çevre Hakkının İnsan Hakkı Açısından Önemi</a:t>
            </a:r>
            <a:endParaRPr lang="tr-TR" dirty="0"/>
          </a:p>
        </p:txBody>
      </p:sp>
      <p:sp>
        <p:nvSpPr>
          <p:cNvPr id="3" name="İçerik Yer Tutucusu 2"/>
          <p:cNvSpPr>
            <a:spLocks noGrp="1"/>
          </p:cNvSpPr>
          <p:nvPr>
            <p:ph idx="1"/>
          </p:nvPr>
        </p:nvSpPr>
        <p:spPr/>
        <p:txBody>
          <a:bodyPr/>
          <a:lstStyle/>
          <a:p>
            <a:pPr algn="just"/>
            <a:r>
              <a:rPr lang="tr-TR" dirty="0"/>
              <a:t>İnsanın varlığını ve gelişmesini sürdürebilmesi ancak sağlıklı </a:t>
            </a:r>
            <a:r>
              <a:rPr lang="tr-TR" dirty="0" smtClean="0"/>
              <a:t>ve temiz </a:t>
            </a:r>
            <a:r>
              <a:rPr lang="tr-TR" dirty="0"/>
              <a:t>bir çevreden yararlanabildiği ölçüde mümkündür. Bu </a:t>
            </a:r>
            <a:r>
              <a:rPr lang="tr-TR" dirty="0" smtClean="0"/>
              <a:t>açıdan bakıldığında </a:t>
            </a:r>
            <a:r>
              <a:rPr lang="tr-TR" dirty="0"/>
              <a:t>çevre hakkı ilk olarak sağlık hakkının bir uzantısı olarak </a:t>
            </a:r>
            <a:r>
              <a:rPr lang="tr-TR" dirty="0" smtClean="0"/>
              <a:t>ortaya çıkmıştır.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695819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Çevre </a:t>
            </a:r>
            <a:r>
              <a:rPr lang="tr-TR" dirty="0"/>
              <a:t>hakkının bir insan hakkı olarak algılanmaya başlaması </a:t>
            </a:r>
            <a:r>
              <a:rPr lang="tr-TR" dirty="0" smtClean="0"/>
              <a:t>henüz </a:t>
            </a:r>
            <a:r>
              <a:rPr lang="es-ES" dirty="0" smtClean="0"/>
              <a:t>yenidir. </a:t>
            </a:r>
            <a:r>
              <a:rPr lang="es-ES" dirty="0"/>
              <a:t>Çevre hakkı 1970’li yıllardan sonra birçok ülkede </a:t>
            </a:r>
            <a:r>
              <a:rPr lang="es-ES" dirty="0" smtClean="0"/>
              <a:t>Anayasalara</a:t>
            </a:r>
            <a:r>
              <a:rPr lang="tr-TR" dirty="0" smtClean="0"/>
              <a:t> girmeye </a:t>
            </a:r>
            <a:r>
              <a:rPr lang="tr-TR" dirty="0"/>
              <a:t>başlamıştır. Uluslararası alanda ise uluslararası çevre </a:t>
            </a:r>
            <a:r>
              <a:rPr lang="tr-TR" dirty="0" smtClean="0"/>
              <a:t>hukukuna doğru </a:t>
            </a:r>
            <a:r>
              <a:rPr lang="tr-TR" dirty="0"/>
              <a:t>giden bir süreç başlamıştır. İnsan haklarının gelişme </a:t>
            </a:r>
            <a:r>
              <a:rPr lang="tr-TR" dirty="0" smtClean="0"/>
              <a:t>seyrine bakıldığında </a:t>
            </a:r>
            <a:r>
              <a:rPr lang="tr-TR" dirty="0"/>
              <a:t>hakların yere ve zamana göre ortaya çıktığı ve değer </a:t>
            </a:r>
            <a:r>
              <a:rPr lang="tr-TR" dirty="0" smtClean="0"/>
              <a:t>kazandığı görülmektedir.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1448316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Çevre Hakkının </a:t>
            </a:r>
            <a:r>
              <a:rPr lang="tr-TR" b="1" dirty="0" smtClean="0"/>
              <a:t>Temeli</a:t>
            </a:r>
            <a:endParaRPr lang="tr-TR" dirty="0"/>
          </a:p>
        </p:txBody>
      </p:sp>
      <p:sp>
        <p:nvSpPr>
          <p:cNvPr id="3" name="İçerik Yer Tutucusu 2"/>
          <p:cNvSpPr>
            <a:spLocks noGrp="1"/>
          </p:cNvSpPr>
          <p:nvPr>
            <p:ph idx="1"/>
          </p:nvPr>
        </p:nvSpPr>
        <p:spPr/>
        <p:txBody>
          <a:bodyPr>
            <a:normAutofit/>
          </a:bodyPr>
          <a:lstStyle/>
          <a:p>
            <a:pPr algn="just"/>
            <a:r>
              <a:rPr lang="tr-TR" dirty="0"/>
              <a:t>Çevre hakkının temelinde diğer insan haklarında olduğu gibi bir </a:t>
            </a:r>
            <a:r>
              <a:rPr lang="tr-TR" dirty="0" smtClean="0"/>
              <a:t>hak istemi </a:t>
            </a:r>
            <a:r>
              <a:rPr lang="tr-TR" dirty="0"/>
              <a:t>vardır. Çevre sorunlarının ve çevresel bozulmaların giderek </a:t>
            </a:r>
            <a:r>
              <a:rPr lang="tr-TR" dirty="0" smtClean="0"/>
              <a:t>arttığı, ulusal </a:t>
            </a:r>
            <a:r>
              <a:rPr lang="tr-TR" dirty="0"/>
              <a:t>düzeyden küresel düzeye getirdiğimizde sağlıklı ve dengeli </a:t>
            </a:r>
            <a:r>
              <a:rPr lang="tr-TR" dirty="0" smtClean="0"/>
              <a:t>bir çevrede </a:t>
            </a:r>
            <a:r>
              <a:rPr lang="tr-TR" dirty="0"/>
              <a:t>yaşamanın haklı bir talep olarak dile getirilmesi ve bu </a:t>
            </a:r>
            <a:r>
              <a:rPr lang="tr-TR" dirty="0" smtClean="0"/>
              <a:t>taleplerin güvence </a:t>
            </a:r>
            <a:r>
              <a:rPr lang="tr-TR" dirty="0"/>
              <a:t>altına alınması </a:t>
            </a:r>
            <a:r>
              <a:rPr lang="tr-TR" dirty="0" smtClean="0"/>
              <a:t>gerekmektedir.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373768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Çevre Hakkının Özneleri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solidFill>
                  <a:srgbClr val="FF0000"/>
                </a:solidFill>
              </a:rPr>
              <a:t>Çevre </a:t>
            </a:r>
            <a:r>
              <a:rPr lang="tr-TR" dirty="0">
                <a:solidFill>
                  <a:srgbClr val="FF0000"/>
                </a:solidFill>
              </a:rPr>
              <a:t>hakkının </a:t>
            </a:r>
            <a:r>
              <a:rPr lang="tr-TR" dirty="0" smtClean="0">
                <a:solidFill>
                  <a:srgbClr val="FF0000"/>
                </a:solidFill>
              </a:rPr>
              <a:t>özneleri yani </a:t>
            </a:r>
            <a:r>
              <a:rPr lang="tr-TR" dirty="0">
                <a:solidFill>
                  <a:srgbClr val="FF0000"/>
                </a:solidFill>
              </a:rPr>
              <a:t>sahipleri, bireyler, topluluklar ve gelecek kuşaklardır</a:t>
            </a:r>
            <a:r>
              <a:rPr lang="tr-TR" dirty="0" smtClean="0">
                <a:solidFill>
                  <a:srgbClr val="FF0000"/>
                </a:solidFill>
              </a:rPr>
              <a:t>.</a:t>
            </a:r>
          </a:p>
          <a:p>
            <a:pPr algn="just"/>
            <a:r>
              <a:rPr lang="tr-TR" dirty="0"/>
              <a:t>Bireylerin çevre hakkına sahip olmaları, çevre hakkı </a:t>
            </a:r>
            <a:r>
              <a:rPr lang="tr-TR" dirty="0" smtClean="0"/>
              <a:t>konusunun ihlali </a:t>
            </a:r>
            <a:r>
              <a:rPr lang="tr-TR" dirty="0"/>
              <a:t>durumunda, çevre hakkına dışarıdan olumsuz bir </a:t>
            </a:r>
            <a:r>
              <a:rPr lang="tr-TR" dirty="0" smtClean="0"/>
              <a:t>müdahalede bulunulduğunda </a:t>
            </a:r>
            <a:r>
              <a:rPr lang="tr-TR" dirty="0"/>
              <a:t>ya da çevre hakkının gerçekleştirilmesi için </a:t>
            </a:r>
            <a:r>
              <a:rPr lang="tr-TR" dirty="0" smtClean="0"/>
              <a:t>dışarıdan olumlu </a:t>
            </a:r>
            <a:r>
              <a:rPr lang="tr-TR" dirty="0"/>
              <a:t>bir müdahalede bulunulması gerektiğinde, bireylerin </a:t>
            </a:r>
            <a:r>
              <a:rPr lang="tr-TR" dirty="0" smtClean="0"/>
              <a:t>haklarını yükümlüye </a:t>
            </a:r>
            <a:r>
              <a:rPr lang="tr-TR" dirty="0"/>
              <a:t>karşı ileri sürebilmesini ifade </a:t>
            </a:r>
            <a:r>
              <a:rPr lang="tr-TR" dirty="0" smtClean="0"/>
              <a:t>etmektedir.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260243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ctr"/>
            <a:r>
              <a:rPr lang="tr-TR" sz="3200" dirty="0" smtClean="0">
                <a:solidFill>
                  <a:schemeClr val="tx1">
                    <a:lumMod val="95000"/>
                    <a:lumOff val="5000"/>
                  </a:schemeClr>
                </a:solidFill>
              </a:rPr>
              <a:t>KÜRESEL, ULUSAL VE YEREL DÜZEYDE BİR İNSAN HAKKI OLAN ÇEVRE HAKKININ GELİŞİMİ</a:t>
            </a:r>
            <a:endParaRPr lang="tr-TR" sz="3200" dirty="0">
              <a:solidFill>
                <a:schemeClr val="tx1">
                  <a:lumMod val="95000"/>
                  <a:lumOff val="5000"/>
                </a:schemeClr>
              </a:solidFill>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1203594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Çevre hakkının bir başka öznesi de gelecek kuşaklardır. Şimdiki </a:t>
            </a:r>
            <a:r>
              <a:rPr lang="tr-TR" dirty="0" smtClean="0"/>
              <a:t>ve gelecek </a:t>
            </a:r>
            <a:r>
              <a:rPr lang="tr-TR" dirty="0"/>
              <a:t>kuşaklar belirlemesi çevre hakkı için yapılmaktadır. </a:t>
            </a:r>
            <a:r>
              <a:rPr lang="tr-TR" dirty="0" smtClean="0"/>
              <a:t>Gelecek kuşaklar </a:t>
            </a:r>
            <a:r>
              <a:rPr lang="tr-TR" dirty="0"/>
              <a:t>bu hakkın öznesi konumunda olduğundan bugünkü </a:t>
            </a:r>
            <a:r>
              <a:rPr lang="tr-TR" dirty="0" smtClean="0"/>
              <a:t>kuşaklar </a:t>
            </a:r>
            <a:r>
              <a:rPr lang="tr-TR" dirty="0"/>
              <a:t>gelecek kuşakların sağlıklı ve dengeli bir çevreden yararlanma hakkını </a:t>
            </a:r>
            <a:r>
              <a:rPr lang="tr-TR" dirty="0" smtClean="0"/>
              <a:t>ve onların </a:t>
            </a:r>
            <a:r>
              <a:rPr lang="tr-TR" dirty="0"/>
              <a:t>haklarını kollamakla ödevlidirler.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4075196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algn="just"/>
            <a:r>
              <a:rPr lang="tr-TR" dirty="0"/>
              <a:t>Çevre hakkının yükümlülerinin başında devlet yer almaktadır. </a:t>
            </a:r>
            <a:r>
              <a:rPr lang="tr-TR" dirty="0" smtClean="0"/>
              <a:t>Çevre sorunlarının </a:t>
            </a:r>
            <a:r>
              <a:rPr lang="tr-TR" dirty="0"/>
              <a:t>ve çevresel bozulmaların önlenmesi gibi boyutları geniş </a:t>
            </a:r>
            <a:r>
              <a:rPr lang="tr-TR" dirty="0" smtClean="0"/>
              <a:t>olan sorunlar </a:t>
            </a:r>
            <a:r>
              <a:rPr lang="tr-TR" dirty="0"/>
              <a:t>ancak devletin gücünün seferber edilmesiyle </a:t>
            </a:r>
            <a:r>
              <a:rPr lang="tr-TR" dirty="0" smtClean="0"/>
              <a:t>olanaklıdır. </a:t>
            </a:r>
            <a:r>
              <a:rPr lang="nn-NO" dirty="0" smtClean="0"/>
              <a:t>Çevre </a:t>
            </a:r>
            <a:r>
              <a:rPr lang="nn-NO" dirty="0"/>
              <a:t>hakkı ile ilgili olarak devletin ödevi aktif ve </a:t>
            </a:r>
            <a:r>
              <a:rPr lang="nn-NO" dirty="0" smtClean="0"/>
              <a:t>pasif</a:t>
            </a:r>
            <a:r>
              <a:rPr lang="tr-TR" dirty="0" smtClean="0"/>
              <a:t> tutumları </a:t>
            </a:r>
            <a:r>
              <a:rPr lang="tr-TR" dirty="0"/>
              <a:t>içeren geniş bir kapsama sahiptir. Bireyler ise, çevreyi </a:t>
            </a:r>
            <a:r>
              <a:rPr lang="tr-TR" dirty="0" smtClean="0"/>
              <a:t>korumak için </a:t>
            </a:r>
            <a:r>
              <a:rPr lang="tr-TR" dirty="0"/>
              <a:t>devlet tarafından alınan kurallara uyarak çevreyi bozucu </a:t>
            </a:r>
            <a:r>
              <a:rPr lang="tr-TR" dirty="0" smtClean="0"/>
              <a:t>davranışlardan kaçınmakta</a:t>
            </a:r>
            <a:r>
              <a:rPr lang="tr-TR" dirty="0"/>
              <a:t>, var olan bazı haklarına getirilecek </a:t>
            </a:r>
            <a:r>
              <a:rPr lang="tr-TR" dirty="0" smtClean="0"/>
              <a:t>sınırlamalara katlanmaktadırlar</a:t>
            </a:r>
            <a:r>
              <a:rPr lang="tr-TR" dirty="0"/>
              <a:t>. Aktif devlet ise daha çok topluluk düzeyinde ve </a:t>
            </a:r>
            <a:r>
              <a:rPr lang="tr-TR" dirty="0" smtClean="0"/>
              <a:t>örgütler aracılığıyla </a:t>
            </a:r>
            <a:r>
              <a:rPr lang="tr-TR" dirty="0"/>
              <a:t>çevreyi bozucu politika, plan ve kararlarla eylemlere </a:t>
            </a:r>
            <a:r>
              <a:rPr lang="tr-TR" dirty="0" smtClean="0"/>
              <a:t>karşı çıkmak </a:t>
            </a:r>
            <a:r>
              <a:rPr lang="tr-TR" dirty="0"/>
              <a:t>şeklinde ifade </a:t>
            </a:r>
            <a:r>
              <a:rPr lang="tr-TR" dirty="0" smtClean="0"/>
              <a:t>edilebilir.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
        <p:nvSpPr>
          <p:cNvPr id="5" name="Unvan 4"/>
          <p:cNvSpPr>
            <a:spLocks noGrp="1"/>
          </p:cNvSpPr>
          <p:nvPr>
            <p:ph type="title"/>
          </p:nvPr>
        </p:nvSpPr>
        <p:spPr/>
        <p:txBody>
          <a:bodyPr>
            <a:normAutofit fontScale="90000"/>
          </a:bodyPr>
          <a:lstStyle/>
          <a:p>
            <a:endParaRPr lang="tr-TR"/>
          </a:p>
        </p:txBody>
      </p:sp>
    </p:spTree>
    <p:extLst>
      <p:ext uri="{BB962C8B-B14F-4D97-AF65-F5344CB8AC3E}">
        <p14:creationId xmlns:p14="http://schemas.microsoft.com/office/powerpoint/2010/main" val="1049238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Uluslararası Çevre Hukukunun Doğuşu</a:t>
            </a:r>
            <a:endParaRPr lang="tr-TR" dirty="0"/>
          </a:p>
        </p:txBody>
      </p:sp>
      <p:sp>
        <p:nvSpPr>
          <p:cNvPr id="3" name="İçerik Yer Tutucusu 2"/>
          <p:cNvSpPr>
            <a:spLocks noGrp="1"/>
          </p:cNvSpPr>
          <p:nvPr>
            <p:ph idx="1"/>
          </p:nvPr>
        </p:nvSpPr>
        <p:spPr/>
        <p:txBody>
          <a:bodyPr/>
          <a:lstStyle/>
          <a:p>
            <a:pPr algn="just"/>
            <a:r>
              <a:rPr lang="tr-TR" dirty="0"/>
              <a:t>Uluslararası hukuk mevcut nesil üzerinde çevresel adaleti </a:t>
            </a:r>
            <a:r>
              <a:rPr lang="tr-TR" dirty="0" smtClean="0"/>
              <a:t>sağlamaya çalışırken </a:t>
            </a:r>
            <a:r>
              <a:rPr lang="tr-TR" dirty="0"/>
              <a:t>uluslararası çevre hukuku ise nesiller arası adaleti </a:t>
            </a:r>
            <a:r>
              <a:rPr lang="tr-TR" dirty="0" smtClean="0"/>
              <a:t>sağlamaya çalışmakta </a:t>
            </a:r>
            <a:r>
              <a:rPr lang="tr-TR" dirty="0"/>
              <a:t>dolayısıyla çevre hakkını gelecek kuşaklar açısından </a:t>
            </a:r>
            <a:r>
              <a:rPr lang="tr-TR" dirty="0" smtClean="0"/>
              <a:t>ele almaktadır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3657190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Uluslararası çevre hukukuna giden süreçte çevre sorunları </a:t>
            </a:r>
            <a:r>
              <a:rPr lang="tr-TR" dirty="0" smtClean="0"/>
              <a:t>ve çevrenin </a:t>
            </a:r>
            <a:r>
              <a:rPr lang="tr-TR" dirty="0"/>
              <a:t>korunmasına yönelik olarak uluslar arası düzeyde </a:t>
            </a:r>
            <a:r>
              <a:rPr lang="tr-TR" dirty="0" smtClean="0"/>
              <a:t>gerçekleştirilen çalışmalardan </a:t>
            </a:r>
            <a:r>
              <a:rPr lang="tr-TR" dirty="0"/>
              <a:t>en önemlisi “Ortak Geleceğimiz” isimli </a:t>
            </a:r>
            <a:r>
              <a:rPr lang="tr-TR" dirty="0" err="1" smtClean="0">
                <a:solidFill>
                  <a:srgbClr val="FF0000"/>
                </a:solidFill>
              </a:rPr>
              <a:t>Brundtland</a:t>
            </a:r>
            <a:r>
              <a:rPr lang="tr-TR" dirty="0">
                <a:solidFill>
                  <a:srgbClr val="FF0000"/>
                </a:solidFill>
              </a:rPr>
              <a:t> </a:t>
            </a:r>
            <a:r>
              <a:rPr lang="tr-TR" dirty="0" smtClean="0">
                <a:solidFill>
                  <a:srgbClr val="FF0000"/>
                </a:solidFill>
              </a:rPr>
              <a:t>Raporudur</a:t>
            </a:r>
            <a:r>
              <a:rPr lang="tr-TR" dirty="0"/>
              <a:t>. Bu Raporda çevre sorunlarının küresel hale geldiğine </a:t>
            </a:r>
            <a:r>
              <a:rPr lang="tr-TR" dirty="0" smtClean="0"/>
              <a:t>dikkat çekilerek </a:t>
            </a:r>
            <a:r>
              <a:rPr lang="tr-TR" dirty="0"/>
              <a:t>gelişmiş ve gelişmemiş bütün ülkeleri tehdit eder hale geldiği </a:t>
            </a:r>
            <a:r>
              <a:rPr lang="tr-TR" dirty="0" smtClean="0"/>
              <a:t>ve gelecek </a:t>
            </a:r>
            <a:r>
              <a:rPr lang="tr-TR" dirty="0"/>
              <a:t>kuşakların yaşamlarının tehlikede olduğu sayısal </a:t>
            </a:r>
            <a:r>
              <a:rPr lang="tr-TR" dirty="0" smtClean="0"/>
              <a:t>verilerle belirtilmiştir</a:t>
            </a:r>
            <a:r>
              <a:rPr lang="tr-TR" dirty="0"/>
              <a:t>. Dolayısıyla gelecek kuşakların sağlıklı bir çevrede </a:t>
            </a:r>
            <a:r>
              <a:rPr lang="tr-TR" dirty="0" smtClean="0"/>
              <a:t>yaşama hakkına </a:t>
            </a:r>
            <a:r>
              <a:rPr lang="tr-TR" dirty="0"/>
              <a:t>dolaylı da olsa vurgu </a:t>
            </a:r>
            <a:r>
              <a:rPr lang="tr-TR" dirty="0" smtClean="0"/>
              <a:t>yapılmıştır. Bu raporun </a:t>
            </a:r>
            <a:r>
              <a:rPr lang="tr-TR" dirty="0"/>
              <a:t>bir başka önemli yanı çevre hukuku önerisini </a:t>
            </a:r>
            <a:r>
              <a:rPr lang="tr-TR" dirty="0" smtClean="0"/>
              <a:t>dile getirmesidir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1140863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Çevre sorunları hem uluslararası hukukun geleneksel </a:t>
            </a:r>
            <a:r>
              <a:rPr lang="tr-TR" dirty="0" smtClean="0"/>
              <a:t>nitelikteki kurallarından </a:t>
            </a:r>
            <a:r>
              <a:rPr lang="tr-TR" dirty="0"/>
              <a:t>etkilenmekte hem de uluslararası hukukun genel </a:t>
            </a:r>
            <a:r>
              <a:rPr lang="tr-TR" dirty="0" smtClean="0"/>
              <a:t>kurallarına birtakım </a:t>
            </a:r>
            <a:r>
              <a:rPr lang="tr-TR" dirty="0"/>
              <a:t>yeni düzenlemeler ve kurallar eklenmektedir. Günümüzde </a:t>
            </a:r>
            <a:r>
              <a:rPr lang="tr-TR" dirty="0" smtClean="0"/>
              <a:t>çevre nedeniyle </a:t>
            </a:r>
            <a:r>
              <a:rPr lang="tr-TR" dirty="0"/>
              <a:t>uluslararası sorumluluk anlayışı da değişmektedir. </a:t>
            </a:r>
            <a:r>
              <a:rPr lang="tr-TR" dirty="0">
                <a:solidFill>
                  <a:srgbClr val="FF0000"/>
                </a:solidFill>
              </a:rPr>
              <a:t>Daha </a:t>
            </a:r>
            <a:r>
              <a:rPr lang="tr-TR" dirty="0" smtClean="0">
                <a:solidFill>
                  <a:srgbClr val="FF0000"/>
                </a:solidFill>
              </a:rPr>
              <a:t>önceleri devletin </a:t>
            </a:r>
            <a:r>
              <a:rPr lang="tr-TR" dirty="0">
                <a:solidFill>
                  <a:srgbClr val="FF0000"/>
                </a:solidFill>
              </a:rPr>
              <a:t>yaptığı eylem ve işlemlerden dolayı başka bir devletin zarar </a:t>
            </a:r>
            <a:r>
              <a:rPr lang="tr-TR" dirty="0" smtClean="0">
                <a:solidFill>
                  <a:srgbClr val="FF0000"/>
                </a:solidFill>
              </a:rPr>
              <a:t>görmesi durumunda </a:t>
            </a:r>
            <a:r>
              <a:rPr lang="tr-TR" dirty="0">
                <a:solidFill>
                  <a:srgbClr val="FF0000"/>
                </a:solidFill>
              </a:rPr>
              <a:t>“kusur sorumluluğu” aranırken; günümüzde, devletin </a:t>
            </a:r>
            <a:r>
              <a:rPr lang="tr-TR" dirty="0" smtClean="0">
                <a:solidFill>
                  <a:srgbClr val="FF0000"/>
                </a:solidFill>
              </a:rPr>
              <a:t>sorumlu olabilmesi </a:t>
            </a:r>
            <a:r>
              <a:rPr lang="tr-TR" dirty="0">
                <a:solidFill>
                  <a:srgbClr val="FF0000"/>
                </a:solidFill>
              </a:rPr>
              <a:t>için, zararın çıkması yeterli olmaktadır</a:t>
            </a:r>
            <a:r>
              <a:rPr lang="tr-TR" dirty="0" smtClean="0">
                <a:solidFill>
                  <a:srgbClr val="FF0000"/>
                </a:solidFill>
              </a:rPr>
              <a:t>.</a:t>
            </a:r>
            <a:r>
              <a:rPr lang="tr-TR" dirty="0" smtClean="0"/>
              <a:t> </a:t>
            </a:r>
            <a:r>
              <a:rPr lang="tr-TR" dirty="0"/>
              <a:t>Yani devletler </a:t>
            </a:r>
            <a:r>
              <a:rPr lang="tr-TR" dirty="0" smtClean="0"/>
              <a:t>düzeyinde </a:t>
            </a:r>
            <a:r>
              <a:rPr lang="tr-TR" dirty="0"/>
              <a:t>çevre sorunları ile ilgili olarak daha çok “</a:t>
            </a:r>
            <a:r>
              <a:rPr lang="tr-TR" dirty="0">
                <a:solidFill>
                  <a:srgbClr val="FF0000"/>
                </a:solidFill>
              </a:rPr>
              <a:t>kusursuz sorumluluk” </a:t>
            </a:r>
            <a:r>
              <a:rPr lang="tr-TR" dirty="0"/>
              <a:t>ilkesi </a:t>
            </a:r>
            <a:r>
              <a:rPr lang="tr-TR" dirty="0" smtClean="0"/>
              <a:t>geçerli olmaktadır.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3923756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Avrupa Birliği, </a:t>
            </a:r>
            <a:r>
              <a:rPr lang="tr-TR" dirty="0" smtClean="0"/>
              <a:t>çevre sorunlarına </a:t>
            </a:r>
            <a:r>
              <a:rPr lang="tr-TR" dirty="0"/>
              <a:t>ilişkin düzenlemelerine uymayan </a:t>
            </a:r>
            <a:r>
              <a:rPr lang="tr-TR" dirty="0">
                <a:solidFill>
                  <a:srgbClr val="FF0000"/>
                </a:solidFill>
              </a:rPr>
              <a:t>ülkeleri Adalet </a:t>
            </a:r>
            <a:r>
              <a:rPr lang="tr-TR" dirty="0" smtClean="0">
                <a:solidFill>
                  <a:srgbClr val="FF0000"/>
                </a:solidFill>
              </a:rPr>
              <a:t>Divanına </a:t>
            </a:r>
            <a:r>
              <a:rPr lang="tr-TR" dirty="0" smtClean="0"/>
              <a:t>verebilme </a:t>
            </a:r>
            <a:r>
              <a:rPr lang="tr-TR" dirty="0"/>
              <a:t>gücü açısından önemli bir </a:t>
            </a:r>
            <a:r>
              <a:rPr lang="tr-TR" dirty="0" smtClean="0"/>
              <a:t>kurumdur. Böylece</a:t>
            </a:r>
            <a:r>
              <a:rPr lang="tr-TR" dirty="0"/>
              <a:t> </a:t>
            </a:r>
            <a:r>
              <a:rPr lang="tr-TR" dirty="0" smtClean="0"/>
              <a:t>çevre </a:t>
            </a:r>
            <a:r>
              <a:rPr lang="tr-TR" dirty="0"/>
              <a:t>ile ilgili düzenlemelere uymayan birlik ülkeleri </a:t>
            </a:r>
            <a:r>
              <a:rPr lang="tr-TR" dirty="0" smtClean="0"/>
              <a:t>yaptırımla karşılaşabilmektedirler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1999887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Çevre Hakkına Giden Yolda Küresel Konferanslar</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a:t>Çevre hakkının uluslararası ölçekte önem kazanmasında </a:t>
            </a:r>
            <a:r>
              <a:rPr lang="tr-TR" dirty="0" smtClean="0"/>
              <a:t>küresel düzeyde </a:t>
            </a:r>
            <a:r>
              <a:rPr lang="tr-TR" dirty="0"/>
              <a:t>gerçekleştirilen konferanslar etkili olmuştur. Bu bağlamda </a:t>
            </a:r>
            <a:r>
              <a:rPr lang="tr-TR" dirty="0" smtClean="0">
                <a:solidFill>
                  <a:srgbClr val="FF0000"/>
                </a:solidFill>
              </a:rPr>
              <a:t>1972 Stockholm </a:t>
            </a:r>
            <a:r>
              <a:rPr lang="tr-TR" dirty="0">
                <a:solidFill>
                  <a:srgbClr val="FF0000"/>
                </a:solidFill>
              </a:rPr>
              <a:t>Birleşmiş Milletler Çevre Konferansı</a:t>
            </a:r>
            <a:r>
              <a:rPr lang="tr-TR" dirty="0"/>
              <a:t>, Birleşmiş </a:t>
            </a:r>
            <a:r>
              <a:rPr lang="tr-TR" dirty="0" smtClean="0"/>
              <a:t>Milletlerin organizasyonu </a:t>
            </a:r>
            <a:r>
              <a:rPr lang="tr-TR" dirty="0"/>
              <a:t>ile dünya ülkeleri temsilcilerini çevre sorunlarını </a:t>
            </a:r>
            <a:r>
              <a:rPr lang="tr-TR" dirty="0" smtClean="0"/>
              <a:t>tartışmak, kısa </a:t>
            </a:r>
            <a:r>
              <a:rPr lang="tr-TR" dirty="0"/>
              <a:t>ve uzun vadeli önlemleri saptamak ve sorunları anlaşılabilir </a:t>
            </a:r>
            <a:r>
              <a:rPr lang="tr-TR" dirty="0" smtClean="0"/>
              <a:t>hale getirmek </a:t>
            </a:r>
            <a:r>
              <a:rPr lang="tr-TR" dirty="0"/>
              <a:t>için konuya </a:t>
            </a:r>
            <a:r>
              <a:rPr lang="tr-TR" dirty="0">
                <a:solidFill>
                  <a:srgbClr val="FF0000"/>
                </a:solidFill>
              </a:rPr>
              <a:t>ilk defa el koyan </a:t>
            </a:r>
            <a:r>
              <a:rPr lang="tr-TR" dirty="0"/>
              <a:t>tarihi bir köşe taşını </a:t>
            </a:r>
            <a:r>
              <a:rPr lang="tr-TR" dirty="0" smtClean="0"/>
              <a:t>oluşturmuştur Konferans </a:t>
            </a:r>
            <a:r>
              <a:rPr lang="tr-TR" dirty="0"/>
              <a:t>bildirgesi, çevrenin korunması </a:t>
            </a:r>
            <a:r>
              <a:rPr lang="tr-TR" dirty="0" smtClean="0"/>
              <a:t>ve geliştirilmesi </a:t>
            </a:r>
            <a:r>
              <a:rPr lang="tr-TR" dirty="0"/>
              <a:t>düşüncesini tüm insanlara benimsetecek, bu konuda onlara </a:t>
            </a:r>
            <a:r>
              <a:rPr lang="tr-TR" dirty="0" smtClean="0"/>
              <a:t>yol gösterecek </a:t>
            </a:r>
            <a:r>
              <a:rPr lang="tr-TR" dirty="0"/>
              <a:t>olan sürekli karar ve görüşleri içermektedir. Böylece </a:t>
            </a:r>
            <a:r>
              <a:rPr lang="tr-TR" dirty="0" smtClean="0"/>
              <a:t>çevre sorunlarının </a:t>
            </a:r>
            <a:r>
              <a:rPr lang="tr-TR" dirty="0"/>
              <a:t>evrenselliği kabul edilmiş ve “tek bir dünyamız var” sloganı </a:t>
            </a:r>
            <a:r>
              <a:rPr lang="tr-TR" dirty="0" smtClean="0"/>
              <a:t>da hafızalara yerleşmiştir.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311137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Stockholm Konferansı’nda kabul edilen belgenin birinci </a:t>
            </a:r>
            <a:r>
              <a:rPr lang="tr-TR" dirty="0" smtClean="0"/>
              <a:t>maddesine göre</a:t>
            </a:r>
            <a:r>
              <a:rPr lang="tr-TR" dirty="0"/>
              <a:t>; “insanlar onurlu ve iyi bir yaşama olanak verecek kalitede bir </a:t>
            </a:r>
            <a:r>
              <a:rPr lang="tr-TR" dirty="0" smtClean="0"/>
              <a:t>çevreden, elverişli </a:t>
            </a:r>
            <a:r>
              <a:rPr lang="tr-TR" dirty="0"/>
              <a:t>yaşam koşulları, eşitlik ve özgürlük temel haklarına sahiptirler.” </a:t>
            </a:r>
            <a:r>
              <a:rPr lang="tr-TR" dirty="0" smtClean="0"/>
              <a:t>Bu belge </a:t>
            </a:r>
            <a:r>
              <a:rPr lang="tr-TR" dirty="0"/>
              <a:t>çevre hakkını insan merkezli ele almakta ve eşitlik ve özgürlük </a:t>
            </a:r>
            <a:r>
              <a:rPr lang="tr-TR" dirty="0" smtClean="0"/>
              <a:t>gibi klasik </a:t>
            </a:r>
            <a:r>
              <a:rPr lang="tr-TR" dirty="0"/>
              <a:t>nitelikli haklarla </a:t>
            </a:r>
            <a:r>
              <a:rPr lang="tr-TR" dirty="0" smtClean="0"/>
              <a:t>ilişkilendirmektedir.</a:t>
            </a:r>
            <a:r>
              <a:rPr lang="tr-TR" dirty="0"/>
              <a:t> </a:t>
            </a:r>
            <a:r>
              <a:rPr lang="tr-TR" dirty="0" smtClean="0"/>
              <a:t>Stockholm </a:t>
            </a:r>
            <a:r>
              <a:rPr lang="tr-TR" dirty="0"/>
              <a:t>Konferansı’nın en önemli amacı ve hedefi; her ülkenin </a:t>
            </a:r>
            <a:r>
              <a:rPr lang="tr-TR" dirty="0" smtClean="0"/>
              <a:t>çevreye karşı </a:t>
            </a:r>
            <a:r>
              <a:rPr lang="tr-TR" dirty="0"/>
              <a:t>sorumluluğunu kabul etmesi, insanın yeryüzündeki </a:t>
            </a:r>
            <a:r>
              <a:rPr lang="tr-TR" dirty="0" smtClean="0"/>
              <a:t>varlığını sürdürebilmesinin </a:t>
            </a:r>
            <a:r>
              <a:rPr lang="tr-TR" dirty="0"/>
              <a:t>esas koşulu olduğu noktasında </a:t>
            </a:r>
            <a:r>
              <a:rPr lang="tr-TR" dirty="0" smtClean="0"/>
              <a:t>bileşilmesidir.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3552923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Anayasalarda Çevre Hakkının Düzenlenişi</a:t>
            </a:r>
            <a:endParaRPr lang="tr-TR" dirty="0"/>
          </a:p>
        </p:txBody>
      </p:sp>
      <p:sp>
        <p:nvSpPr>
          <p:cNvPr id="3" name="İçerik Yer Tutucusu 2"/>
          <p:cNvSpPr>
            <a:spLocks noGrp="1"/>
          </p:cNvSpPr>
          <p:nvPr>
            <p:ph idx="1"/>
          </p:nvPr>
        </p:nvSpPr>
        <p:spPr/>
        <p:txBody>
          <a:bodyPr/>
          <a:lstStyle/>
          <a:p>
            <a:pPr algn="just"/>
            <a:r>
              <a:rPr lang="tr-TR" dirty="0"/>
              <a:t>Çağdaş anayasalara çevre hakkının girmesi, </a:t>
            </a:r>
            <a:r>
              <a:rPr lang="tr-TR" dirty="0">
                <a:solidFill>
                  <a:srgbClr val="FF0000"/>
                </a:solidFill>
              </a:rPr>
              <a:t>1970’li</a:t>
            </a:r>
            <a:r>
              <a:rPr lang="tr-TR" dirty="0"/>
              <a:t> </a:t>
            </a:r>
            <a:r>
              <a:rPr lang="tr-TR" dirty="0" smtClean="0"/>
              <a:t>yıllara rastlamaktadır</a:t>
            </a:r>
            <a:r>
              <a:rPr lang="tr-TR" dirty="0"/>
              <a:t>. Günümüzde çevre hakkına bir insan hakkı olarak </a:t>
            </a:r>
            <a:r>
              <a:rPr lang="tr-TR" dirty="0" smtClean="0"/>
              <a:t>dayanışma haklarından </a:t>
            </a:r>
            <a:r>
              <a:rPr lang="tr-TR" dirty="0"/>
              <a:t>biri gözüyle </a:t>
            </a:r>
            <a:r>
              <a:rPr lang="tr-TR" dirty="0" smtClean="0"/>
              <a:t>yaklaşılmaktadır.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281979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1982 Anayasası’nın 56. maddesi çevre hakkını doğrudan </a:t>
            </a:r>
            <a:r>
              <a:rPr lang="tr-TR" dirty="0" smtClean="0"/>
              <a:t>düzenleyen bir </a:t>
            </a:r>
            <a:r>
              <a:rPr lang="tr-TR" dirty="0"/>
              <a:t>hüküm getirmiştir. Anayasanın 56. maddesinin başlığı “Sağlık </a:t>
            </a:r>
            <a:r>
              <a:rPr lang="tr-TR" dirty="0" smtClean="0"/>
              <a:t>Hizmetleri ve </a:t>
            </a:r>
            <a:r>
              <a:rPr lang="tr-TR" dirty="0"/>
              <a:t>Çevrenin Korunması” </a:t>
            </a:r>
            <a:r>
              <a:rPr lang="tr-TR" dirty="0" err="1"/>
              <a:t>dır</a:t>
            </a:r>
            <a:r>
              <a:rPr lang="tr-TR" dirty="0"/>
              <a:t>. Bu maddenin 1. ve 2. Fıkrasına göre; </a:t>
            </a:r>
            <a:r>
              <a:rPr lang="tr-TR" i="1" dirty="0"/>
              <a:t>“</a:t>
            </a:r>
            <a:r>
              <a:rPr lang="tr-TR" i="1" dirty="0" smtClean="0">
                <a:solidFill>
                  <a:srgbClr val="FF0000"/>
                </a:solidFill>
              </a:rPr>
              <a:t>Herkes, sağlıklı </a:t>
            </a:r>
            <a:r>
              <a:rPr lang="tr-TR" i="1" dirty="0">
                <a:solidFill>
                  <a:srgbClr val="FF0000"/>
                </a:solidFill>
              </a:rPr>
              <a:t>ve dengeli bir çevrede yaşama hakkına sahiptir. Çevreyi </a:t>
            </a:r>
            <a:r>
              <a:rPr lang="tr-TR" i="1" dirty="0" smtClean="0">
                <a:solidFill>
                  <a:srgbClr val="FF0000"/>
                </a:solidFill>
              </a:rPr>
              <a:t>geliştirmek, çevre </a:t>
            </a:r>
            <a:r>
              <a:rPr lang="tr-TR" i="1" dirty="0">
                <a:solidFill>
                  <a:srgbClr val="FF0000"/>
                </a:solidFill>
              </a:rPr>
              <a:t>sağlığını korumak ve çevre kirlenmesini önlemek Devletin </a:t>
            </a:r>
            <a:r>
              <a:rPr lang="tr-TR" i="1" dirty="0" smtClean="0">
                <a:solidFill>
                  <a:srgbClr val="FF0000"/>
                </a:solidFill>
              </a:rPr>
              <a:t>ve vatandaşın </a:t>
            </a:r>
            <a:r>
              <a:rPr lang="tr-TR" i="1" dirty="0">
                <a:solidFill>
                  <a:srgbClr val="FF0000"/>
                </a:solidFill>
              </a:rPr>
              <a:t>ödevidir”. </a:t>
            </a:r>
            <a:r>
              <a:rPr lang="tr-TR" dirty="0"/>
              <a:t>Anayasanın çevre hakkı ile ilgili bu </a:t>
            </a:r>
            <a:r>
              <a:rPr lang="tr-TR" dirty="0" smtClean="0"/>
              <a:t>düzenlemesi “Ekonomik </a:t>
            </a:r>
            <a:r>
              <a:rPr lang="tr-TR" dirty="0"/>
              <a:t>ve Sosyal Hak ve Ödevler” bölümünde düzenlenmiştir. </a:t>
            </a:r>
            <a:r>
              <a:rPr lang="tr-TR" dirty="0" smtClean="0"/>
              <a:t>Böylece dengeli </a:t>
            </a:r>
            <a:r>
              <a:rPr lang="tr-TR" dirty="0"/>
              <a:t>ve sağlıklı bir çevrede yaşamak bir sosyal hak olarak </a:t>
            </a:r>
            <a:r>
              <a:rPr lang="tr-TR" dirty="0" smtClean="0"/>
              <a:t>düzenlenmiştir. Burada </a:t>
            </a:r>
            <a:r>
              <a:rPr lang="tr-TR" dirty="0"/>
              <a:t>içerik itibariyle sağlık hakkında daha çok “sağlıklı ve dengeli </a:t>
            </a:r>
            <a:r>
              <a:rPr lang="tr-TR" dirty="0" smtClean="0"/>
              <a:t>bir çevrede </a:t>
            </a:r>
            <a:r>
              <a:rPr lang="tr-TR" dirty="0"/>
              <a:t>yaşama hakkı” </a:t>
            </a:r>
            <a:r>
              <a:rPr lang="tr-TR" dirty="0" err="1"/>
              <a:t>na</a:t>
            </a:r>
            <a:r>
              <a:rPr lang="tr-TR" dirty="0"/>
              <a:t> vurgu yapılmaktadır.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638137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Çevre hakkı en temel insan hakkı olan yaşam hakkı ve insanın maddi ve manevi varlığını geliştirme hakkı ile bağlantılıdır. Dolayısıyla insanın bedensel ve ruhsal yönden sağlığı, sağlıklı ve dengeli bir çevrede yaşama ile doğru orantılıdır</a:t>
            </a:r>
            <a:r>
              <a:rPr lang="tr-TR" dirty="0" smtClean="0"/>
              <a:t>. Bu derste bir </a:t>
            </a:r>
            <a:r>
              <a:rPr lang="tr-TR" dirty="0"/>
              <a:t>insan hakkı olarak çevre hakkının anlamı ve niteliği, çevre hakkının küresel düzeyde gelişimi ve Dünyada ve Türkiye’de anayasal düzeyde nasıl düzenlendiği, çevre hakkını koruyucu ve geliştirici ilkelerin neler olduğu üzerinde durulacaktır.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2061728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Anayasanın 56. maddesi dikkate alındığında hakkın sahibi, </a:t>
            </a:r>
            <a:r>
              <a:rPr lang="tr-TR" dirty="0" smtClean="0"/>
              <a:t>konusu ve </a:t>
            </a:r>
            <a:r>
              <a:rPr lang="tr-TR" dirty="0"/>
              <a:t>yükümlüsü açıkça belirtilmiştir. </a:t>
            </a:r>
            <a:r>
              <a:rPr lang="tr-TR" dirty="0">
                <a:solidFill>
                  <a:srgbClr val="FF0000"/>
                </a:solidFill>
              </a:rPr>
              <a:t>Hakkın sahibi “herkes”, </a:t>
            </a:r>
            <a:r>
              <a:rPr lang="tr-TR" dirty="0" smtClean="0">
                <a:solidFill>
                  <a:srgbClr val="FF0000"/>
                </a:solidFill>
              </a:rPr>
              <a:t>yükümlüsü “devlet </a:t>
            </a:r>
            <a:r>
              <a:rPr lang="tr-TR" dirty="0">
                <a:solidFill>
                  <a:srgbClr val="FF0000"/>
                </a:solidFill>
              </a:rPr>
              <a:t>ve vatandaş”, konusu “sağlıklı ve dengeli bir çevrede yaşamak</a:t>
            </a:r>
            <a:r>
              <a:rPr lang="tr-TR" dirty="0" smtClean="0">
                <a:solidFill>
                  <a:srgbClr val="FF0000"/>
                </a:solidFill>
              </a:rPr>
              <a:t>”, </a:t>
            </a:r>
            <a:r>
              <a:rPr lang="tr-TR" dirty="0" smtClean="0"/>
              <a:t>yükümlünün </a:t>
            </a:r>
            <a:r>
              <a:rPr lang="tr-TR" dirty="0"/>
              <a:t>konusu ise geliştirme, koruma ve kirlenmeyi önlemedir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3503359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Çevre Hakkı ile İlgili Olarak Türk Çevre Kanunu ve Türk</a:t>
            </a:r>
            <a:br>
              <a:rPr lang="tr-TR" b="1" dirty="0"/>
            </a:br>
            <a:r>
              <a:rPr lang="tr-TR" b="1" dirty="0"/>
              <a:t>Ceza Kanunu’nda Yer Alan Düzenlemeler</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1983 yılında yürürlüğe giren 2872 sayılı Çevre Kanunu, </a:t>
            </a:r>
            <a:r>
              <a:rPr lang="tr-TR" dirty="0" smtClean="0"/>
              <a:t>çevre sağlığının </a:t>
            </a:r>
            <a:r>
              <a:rPr lang="tr-TR" dirty="0"/>
              <a:t>korunması amacıyla idari, cezai ve hukuksal </a:t>
            </a:r>
            <a:r>
              <a:rPr lang="tr-TR" dirty="0" smtClean="0"/>
              <a:t>düzenlemeler  getirmekte</a:t>
            </a:r>
            <a:r>
              <a:rPr lang="tr-TR" dirty="0"/>
              <a:t>, vatandaşların çevre hakkı konusundaki </a:t>
            </a:r>
            <a:r>
              <a:rPr lang="tr-TR" dirty="0" smtClean="0"/>
              <a:t>duyarlılıklarını geliştirmek </a:t>
            </a:r>
            <a:r>
              <a:rPr lang="tr-TR" dirty="0"/>
              <a:t>için vatandaşların çevresel denetim sürecine katılımlarına </a:t>
            </a:r>
            <a:r>
              <a:rPr lang="tr-TR" dirty="0" smtClean="0"/>
              <a:t>vurgu yapmaktadır</a:t>
            </a:r>
            <a:r>
              <a:rPr lang="tr-TR" dirty="0"/>
              <a:t>. Türkiye’de pozitif hukuk açısından bakıldığında </a:t>
            </a:r>
            <a:r>
              <a:rPr lang="tr-TR" dirty="0" smtClean="0"/>
              <a:t>Çevre Kanunu</a:t>
            </a:r>
            <a:r>
              <a:rPr lang="tr-TR" dirty="0"/>
              <a:t>, çevreye zarar verici veya tehlike ortaya çıkaran ve ekolojik </a:t>
            </a:r>
            <a:r>
              <a:rPr lang="tr-TR" dirty="0" smtClean="0"/>
              <a:t>dengeyi bozan </a:t>
            </a:r>
            <a:r>
              <a:rPr lang="tr-TR" dirty="0"/>
              <a:t>eylemlerin çoğunu idari ihlaller olarak kabul etmekte ve </a:t>
            </a:r>
            <a:r>
              <a:rPr lang="tr-TR" dirty="0" smtClean="0"/>
              <a:t>idari yaptırımlara </a:t>
            </a:r>
            <a:r>
              <a:rPr lang="tr-TR" dirty="0"/>
              <a:t>tabi </a:t>
            </a:r>
            <a:r>
              <a:rPr lang="tr-TR" dirty="0" smtClean="0"/>
              <a:t>tutmaktadır.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2323052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Çevre </a:t>
            </a:r>
            <a:r>
              <a:rPr lang="tr-TR" dirty="0" smtClean="0"/>
              <a:t>Kanunu 26.04.2006 </a:t>
            </a:r>
            <a:r>
              <a:rPr lang="tr-TR" dirty="0"/>
              <a:t>tarih ve 5491 sayılı Kanun ile revize edilmiş ve çevre </a:t>
            </a:r>
            <a:r>
              <a:rPr lang="tr-TR" dirty="0" smtClean="0"/>
              <a:t>kirliliğine neden </a:t>
            </a:r>
            <a:r>
              <a:rPr lang="tr-TR" dirty="0"/>
              <a:t>olduğu tespit edilen kurum kuruluş ve işletmelere ağır </a:t>
            </a:r>
            <a:r>
              <a:rPr lang="tr-TR" dirty="0" smtClean="0"/>
              <a:t>yaptırımlar getirmiştir</a:t>
            </a:r>
            <a:r>
              <a:rPr lang="tr-TR" dirty="0"/>
              <a:t>. 2872 sayılı Çevre Kanununda (5491 ile değişik) idari yaptırım </a:t>
            </a:r>
            <a:r>
              <a:rPr lang="tr-TR" dirty="0" smtClean="0"/>
              <a:t>ön görülen </a:t>
            </a:r>
            <a:r>
              <a:rPr lang="tr-TR" dirty="0"/>
              <a:t>çevre suçları 5237 sayılı Türk Ceza Kanununun yürürlüğe </a:t>
            </a:r>
            <a:r>
              <a:rPr lang="tr-TR" dirty="0" smtClean="0"/>
              <a:t>girmesi ile </a:t>
            </a:r>
            <a:r>
              <a:rPr lang="tr-TR" dirty="0"/>
              <a:t>ayrı bir boyut kazanmıştır. </a:t>
            </a:r>
            <a:r>
              <a:rPr lang="tr-TR" dirty="0">
                <a:solidFill>
                  <a:srgbClr val="FF0000"/>
                </a:solidFill>
              </a:rPr>
              <a:t>Dünya üzerinde ilk kez Türkiye’de </a:t>
            </a:r>
            <a:r>
              <a:rPr lang="tr-TR" dirty="0" smtClean="0">
                <a:solidFill>
                  <a:srgbClr val="FF0000"/>
                </a:solidFill>
              </a:rPr>
              <a:t>kabul edilen </a:t>
            </a:r>
            <a:r>
              <a:rPr lang="tr-TR" dirty="0">
                <a:solidFill>
                  <a:srgbClr val="FF0000"/>
                </a:solidFill>
              </a:rPr>
              <a:t>bir Ceza Kanunu’nda yasanın amaçlarından birinin çevreyi </a:t>
            </a:r>
            <a:r>
              <a:rPr lang="tr-TR" dirty="0" smtClean="0">
                <a:solidFill>
                  <a:srgbClr val="FF0000"/>
                </a:solidFill>
              </a:rPr>
              <a:t>korumak olduğu </a:t>
            </a:r>
            <a:r>
              <a:rPr lang="tr-TR" dirty="0">
                <a:solidFill>
                  <a:srgbClr val="FF0000"/>
                </a:solidFill>
              </a:rPr>
              <a:t>belirtilmektedir. </a:t>
            </a:r>
            <a:r>
              <a:rPr lang="tr-TR" dirty="0"/>
              <a:t>5237 sayılı Kanunun 181. maddesi çevrenin </a:t>
            </a:r>
            <a:r>
              <a:rPr lang="tr-TR" dirty="0" smtClean="0"/>
              <a:t>kasten kirletilmesi </a:t>
            </a:r>
            <a:r>
              <a:rPr lang="tr-TR" dirty="0"/>
              <a:t>hakkında hapis cezasını, 182. maddesi çevrenin </a:t>
            </a:r>
            <a:r>
              <a:rPr lang="tr-TR" dirty="0" smtClean="0"/>
              <a:t>taksirle kirletilmesi </a:t>
            </a:r>
            <a:r>
              <a:rPr lang="tr-TR" dirty="0"/>
              <a:t>hakkında adli para cezasını gerektirmektedir.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3214136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Anayasamızın 90. maddesi “milletlerarası anlaşmaları uygun bulma” başlığı altında ülkemizin taraf olduğu uluslararası anlaşmaları iç hukuk haline getirmiştir.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2206033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Hakkının Tanınmasına İlişkin Bölgesel Sözleşmeler</a:t>
            </a:r>
          </a:p>
        </p:txBody>
      </p:sp>
      <p:sp>
        <p:nvSpPr>
          <p:cNvPr id="3" name="İçerik Yer Tutucusu 2"/>
          <p:cNvSpPr>
            <a:spLocks noGrp="1"/>
          </p:cNvSpPr>
          <p:nvPr>
            <p:ph idx="1"/>
          </p:nvPr>
        </p:nvSpPr>
        <p:spPr/>
        <p:txBody>
          <a:bodyPr>
            <a:normAutofit fontScale="85000" lnSpcReduction="20000"/>
          </a:bodyPr>
          <a:lstStyle/>
          <a:p>
            <a:pPr algn="just"/>
            <a:r>
              <a:rPr lang="tr-TR" dirty="0"/>
              <a:t>Çevre hakkının giderek daha fazla etkinlik kazanması ve yaygınlaşmasında, uluslararası alanda meydan gelen gelişmelerin önemli derecede yönlendirici etkisi bulunmaktadır. UNESCO insanlar arasında dayanışma duygusunu pekiştirmek için ortak değerlerin dayanışma yoluyla geliştirilebileceği bir ortam yaratmak istemiştir. Bu ortamı sağlamak için, yeni insan hakları grubu oluşturma çabası, çevre hakkının da niteliğini tayin etmiştir. UNESCO temel haklar, ekonomik ve sosyal haklardan ayrı olarak yeni oluşturulan hakları "üçüncü kuşak haklar” olarak dünyaya </a:t>
            </a:r>
            <a:r>
              <a:rPr lang="tr-TR" dirty="0" smtClean="0"/>
              <a:t>duyurmuştur.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760386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pPr algn="just"/>
            <a:r>
              <a:rPr lang="tr-TR" dirty="0">
                <a:solidFill>
                  <a:srgbClr val="FF0000"/>
                </a:solidFill>
              </a:rPr>
              <a:t>Avrupa İnsan Hakları Sözleşmesi: </a:t>
            </a:r>
            <a:r>
              <a:rPr lang="tr-TR" dirty="0"/>
              <a:t>Avrupa Konseyi’nde 4 Kasım 1950 ‘de kabul edilen İnsan Haklarını ve Temel Özgürlükleri Koruma Sözleşmesi’nde ve 1961’de kabul edilen Avrupa Sosyal Şartı’nda çevre kavramına yer verilmemesine karşılık, sözleşmenin güvence altına aldığı diğer temel haklar nedeni ile, dolaylı olarak çevre hakkını da kapsadığı ileri </a:t>
            </a:r>
            <a:r>
              <a:rPr lang="tr-TR" dirty="0" smtClean="0"/>
              <a:t>sürülmektedir.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a:p>
        </p:txBody>
      </p:sp>
    </p:spTree>
    <p:extLst>
      <p:ext uri="{BB962C8B-B14F-4D97-AF65-F5344CB8AC3E}">
        <p14:creationId xmlns:p14="http://schemas.microsoft.com/office/powerpoint/2010/main" val="3776661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solidFill>
                  <a:srgbClr val="FF0000"/>
                </a:solidFill>
              </a:rPr>
              <a:t>Afrika İnsan ve Halklar Hakları Şartı</a:t>
            </a:r>
            <a:r>
              <a:rPr lang="tr-TR" dirty="0"/>
              <a:t>: 1986 yılında yürürlüğe giren Afrika İnsan ve Halklar Hakları Şartına göre, "Bütün halklar gelişmelerine uygun olarak, tatmin edici ve bütünleyici bir çevre hakkına sahiptir." Halkalar zenginlik ve doğal kaynaklarını serbestçe tasarruf etme hakkını, Afrika devletleri arasında dayanışmayı güçlendirme bağlamında </a:t>
            </a:r>
            <a:r>
              <a:rPr lang="tr-TR" dirty="0" smtClean="0"/>
              <a:t>tanımaktadır.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a:p>
        </p:txBody>
      </p:sp>
    </p:spTree>
    <p:extLst>
      <p:ext uri="{BB962C8B-B14F-4D97-AF65-F5344CB8AC3E}">
        <p14:creationId xmlns:p14="http://schemas.microsoft.com/office/powerpoint/2010/main" val="1195102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solidFill>
                  <a:srgbClr val="FF0000"/>
                </a:solidFill>
              </a:rPr>
              <a:t>Amerika İnsan Hakları Sözleşmesi: </a:t>
            </a:r>
            <a:r>
              <a:rPr lang="tr-TR" dirty="0"/>
              <a:t>22 Kasım 1969 </a:t>
            </a:r>
            <a:r>
              <a:rPr lang="tr-TR" dirty="0" smtClean="0"/>
              <a:t>tarihinde imzalanan </a:t>
            </a:r>
            <a:r>
              <a:rPr lang="tr-TR" dirty="0"/>
              <a:t>Amerika İnsan Hakları Sözleşmesi, sözleşmeye taraf olan ülkelere, ekonomik, sosyal ve kültürel alanda bir takım sorumluluklar yüklemektedir. Çevre hakkının bu sözleşme kapsamına alınması, sözleşmenin imzalanmasından çok daha sonra kabul edilmiştir. 17 Kasım 1988 yılında ek bir protokol yapılarak, sağlık hakkının 11. maddesi sözleşmeye taraf olan devletler, “sağlıklı çevre hakkını" tanır şeklinde düzenlenmiştir. Böylece herkesin sağlıklı bir çevrede yaşama hakkına sahip olduğu uluslararası bir düzenleme ile kabul edilmiştir.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2554672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Asya İnsan Hakları Bölge Konseyi: 9 Aralık 1983 yılında Cakarta’da kabul edilen Asya Halklarının ve Hükümetlerinin Temel Ödevleri Bildirgesi, çevre hakkı konusunda altı Asya devleti için, bağlayıcı bir kolektif sorumluluk öngörmektedir. Ülkenin doğal kaynaklarını, gelecek kuşakların sağlıklı bir çevrede yaşaması için korumak, çevre ve atmosferi kirletmeden kullanmak devletin </a:t>
            </a:r>
            <a:r>
              <a:rPr lang="tr-TR" dirty="0" smtClean="0"/>
              <a:t>ödevidir.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17453304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 evre Hakkının Geliştirilmesinde Yerel Yönetimlerin</a:t>
            </a:r>
            <a:br>
              <a:rPr lang="tr-TR" b="1" dirty="0"/>
            </a:br>
            <a:r>
              <a:rPr lang="tr-TR" b="1" dirty="0"/>
              <a:t>Rolü ve Sorumluluğu</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Son yıllarda tüm dünyada yerel yönetimlerin görev </a:t>
            </a:r>
            <a:r>
              <a:rPr lang="tr-TR" dirty="0" smtClean="0"/>
              <a:t>ve sorumluluklarında </a:t>
            </a:r>
            <a:r>
              <a:rPr lang="tr-TR" dirty="0"/>
              <a:t>önemli bir artış yaşanmaktadır. Yerelleşme </a:t>
            </a:r>
            <a:r>
              <a:rPr lang="tr-TR" dirty="0" smtClean="0"/>
              <a:t>politikalarının etkisiyle </a:t>
            </a:r>
            <a:r>
              <a:rPr lang="tr-TR" dirty="0"/>
              <a:t>merkezi yönetimlerin sunmuş olduğu birçok hizmet </a:t>
            </a:r>
            <a:r>
              <a:rPr lang="tr-TR" dirty="0" smtClean="0"/>
              <a:t>yerel yönetimlere </a:t>
            </a:r>
            <a:r>
              <a:rPr lang="tr-TR" dirty="0"/>
              <a:t>devredilmektedir. Çevre sorunlarını önlemede, çevreyi </a:t>
            </a:r>
            <a:r>
              <a:rPr lang="tr-TR" dirty="0" smtClean="0"/>
              <a:t>koruma ve </a:t>
            </a:r>
            <a:r>
              <a:rPr lang="tr-TR" dirty="0"/>
              <a:t>çevre sağlığını geliştirmede, kentlinin yaşam kalitesini geliştirmede </a:t>
            </a:r>
            <a:r>
              <a:rPr lang="tr-TR" dirty="0" smtClean="0"/>
              <a:t>yerel yönetimlere </a:t>
            </a:r>
            <a:r>
              <a:rPr lang="tr-TR" dirty="0"/>
              <a:t>hem yeni görevler verilmekte hem de yeni </a:t>
            </a:r>
            <a:r>
              <a:rPr lang="tr-TR" dirty="0" smtClean="0"/>
              <a:t>sorumluluklar yüklenmektedir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39</a:t>
            </a:fld>
            <a:endParaRPr lang="en-US"/>
          </a:p>
        </p:txBody>
      </p:sp>
    </p:spTree>
    <p:extLst>
      <p:ext uri="{BB962C8B-B14F-4D97-AF65-F5344CB8AC3E}">
        <p14:creationId xmlns:p14="http://schemas.microsoft.com/office/powerpoint/2010/main" val="128227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Hukukun olduğu yerde haktan da söz edilebilir önermesinden hareketle çevre hukukunun olduğu yerde “çevre </a:t>
            </a:r>
            <a:r>
              <a:rPr lang="tr-TR" dirty="0" err="1"/>
              <a:t>hakkı”ndan</a:t>
            </a:r>
            <a:r>
              <a:rPr lang="tr-TR" dirty="0"/>
              <a:t> söz edilebilir. Bu bağlamda çevre hukukunun en önemli kavramlarından birisinin çevre hakkı olduğu </a:t>
            </a:r>
            <a:r>
              <a:rPr lang="tr-TR" dirty="0" smtClean="0"/>
              <a:t>söylenebilir. </a:t>
            </a:r>
            <a:r>
              <a:rPr lang="tr-TR" dirty="0"/>
              <a:t>Çevre hakkı “insanların, diğer canlılarında yaşama hakkına saygı göstermek şartıyla, çevrenin korunmasına, iyileştirilmesine ve geliştirilmesine yönelik sahip oldukları haklardır” şeklinde ifade </a:t>
            </a:r>
            <a:r>
              <a:rPr lang="tr-TR" dirty="0" smtClean="0"/>
              <a:t>edilebilir.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419381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Belediyeler, birçok ülkede olduğu gibi Türkiye’de de </a:t>
            </a:r>
            <a:r>
              <a:rPr lang="tr-TR" dirty="0" smtClean="0"/>
              <a:t>çevresel sağlığı </a:t>
            </a:r>
            <a:r>
              <a:rPr lang="tr-TR" dirty="0"/>
              <a:t>ve çevre koruma hizmetlerini gerçekleştirmektedirler. </a:t>
            </a:r>
            <a:r>
              <a:rPr lang="tr-TR" dirty="0" smtClean="0"/>
              <a:t>Anayasal olarak </a:t>
            </a:r>
            <a:r>
              <a:rPr lang="tr-TR" dirty="0"/>
              <a:t>düzenlenen çevre hakkının ilk muhatabı belediyelerdir. </a:t>
            </a:r>
            <a:r>
              <a:rPr lang="tr-TR" dirty="0" smtClean="0"/>
              <a:t>Çevreyi kirleten </a:t>
            </a:r>
            <a:r>
              <a:rPr lang="tr-TR" dirty="0"/>
              <a:t>ve çevre sağlığını bozucu ve tahrip edici eylemlerin </a:t>
            </a:r>
            <a:r>
              <a:rPr lang="tr-TR" dirty="0" smtClean="0"/>
              <a:t>karşısında belediyeler </a:t>
            </a:r>
            <a:r>
              <a:rPr lang="tr-TR" dirty="0"/>
              <a:t>yer almaktadır. Belediyelerin sorumluluğu cezai </a:t>
            </a:r>
            <a:r>
              <a:rPr lang="tr-TR" dirty="0" smtClean="0"/>
              <a:t>yaptırımlar uygulama </a:t>
            </a:r>
            <a:r>
              <a:rPr lang="tr-TR" dirty="0"/>
              <a:t>açısından önem kazanmaktadır. Belediyeler, çevreye zarar </a:t>
            </a:r>
            <a:r>
              <a:rPr lang="tr-TR" dirty="0" smtClean="0"/>
              <a:t>veren işletmeleri </a:t>
            </a:r>
            <a:r>
              <a:rPr lang="tr-TR" dirty="0"/>
              <a:t>denetlemekte, çevreye verdikleri olumsuz etkileri </a:t>
            </a:r>
            <a:r>
              <a:rPr lang="tr-TR" dirty="0" smtClean="0"/>
              <a:t>engellemekte, gerektiğinde </a:t>
            </a:r>
            <a:r>
              <a:rPr lang="tr-TR" dirty="0"/>
              <a:t>bu tür işletmelerin faaliyetlerine son verebilmektedirler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40</a:t>
            </a:fld>
            <a:endParaRPr lang="en-US"/>
          </a:p>
        </p:txBody>
      </p:sp>
    </p:spTree>
    <p:extLst>
      <p:ext uri="{BB962C8B-B14F-4D97-AF65-F5344CB8AC3E}">
        <p14:creationId xmlns:p14="http://schemas.microsoft.com/office/powerpoint/2010/main" val="31618653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Çevre Hakkını Koruyucu ve Geliştirici İlkeler</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Kirleten Öder İlkesi ve Çevre </a:t>
            </a:r>
            <a:r>
              <a:rPr lang="tr-TR" b="1" dirty="0" smtClean="0"/>
              <a:t>Hakkı</a:t>
            </a:r>
          </a:p>
          <a:p>
            <a:pPr marL="0" indent="0" algn="just">
              <a:buNone/>
            </a:pPr>
            <a:r>
              <a:rPr lang="tr-TR" dirty="0"/>
              <a:t>Kirleten öder ilkesi, ilk kez çevre sorunlarının yoğun </a:t>
            </a:r>
            <a:r>
              <a:rPr lang="tr-TR" dirty="0" smtClean="0"/>
              <a:t>olarak uluslararası </a:t>
            </a:r>
            <a:r>
              <a:rPr lang="tr-TR" dirty="0"/>
              <a:t>ölçekte dile getirildiği ve çözümler arandığı bir </a:t>
            </a:r>
            <a:r>
              <a:rPr lang="tr-TR" dirty="0" smtClean="0"/>
              <a:t>dönemde 	</a:t>
            </a:r>
            <a:r>
              <a:rPr lang="tr-TR" dirty="0"/>
              <a:t>O</a:t>
            </a:r>
            <a:r>
              <a:rPr lang="tr-TR" dirty="0" smtClean="0"/>
              <a:t>ECD’nin </a:t>
            </a:r>
            <a:r>
              <a:rPr lang="tr-TR" dirty="0"/>
              <a:t>1972 yılındaki bir toplantısında dile getirilmiş </a:t>
            </a:r>
            <a:r>
              <a:rPr lang="tr-TR" dirty="0" smtClean="0"/>
              <a:t>ve </a:t>
            </a:r>
            <a:r>
              <a:rPr lang="tr-TR" dirty="0"/>
              <a:t>kullanımı giderek yaygınlaşmıştır. Çevrenin korunması ve </a:t>
            </a:r>
            <a:r>
              <a:rPr lang="tr-TR" dirty="0" smtClean="0"/>
              <a:t>çevre kirliliğinin </a:t>
            </a:r>
            <a:r>
              <a:rPr lang="tr-TR" dirty="0"/>
              <a:t>önlenmesi amacıyla gerekli tedbirlerin alınması çevre </a:t>
            </a:r>
            <a:r>
              <a:rPr lang="tr-TR" dirty="0" smtClean="0"/>
              <a:t>hakkının güvenceye </a:t>
            </a:r>
            <a:r>
              <a:rPr lang="tr-TR" dirty="0"/>
              <a:t>kavuşturulmasında çok önemlidir. Kirleten öder ilkesi Türk </a:t>
            </a:r>
            <a:r>
              <a:rPr lang="tr-TR" dirty="0" smtClean="0"/>
              <a:t>Çevre Kanunu </a:t>
            </a:r>
            <a:r>
              <a:rPr lang="tr-TR" dirty="0"/>
              <a:t>tarafından da benimsenmiş bir ilkedir.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41</a:t>
            </a:fld>
            <a:endParaRPr lang="en-US"/>
          </a:p>
        </p:txBody>
      </p:sp>
    </p:spTree>
    <p:extLst>
      <p:ext uri="{BB962C8B-B14F-4D97-AF65-F5344CB8AC3E}">
        <p14:creationId xmlns:p14="http://schemas.microsoft.com/office/powerpoint/2010/main" val="9878298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İhtiyat İlkesi ve Çevre Hakkı</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İhtiyat ilkesi kesin olarak tanımı ortaya konulabilmiş bir </a:t>
            </a:r>
            <a:r>
              <a:rPr lang="tr-TR" dirty="0" smtClean="0"/>
              <a:t>terim değildir</a:t>
            </a:r>
            <a:r>
              <a:rPr lang="tr-TR" dirty="0"/>
              <a:t>. İhtiyat ilkesi herhangi bir karar alınmadan önce karardan </a:t>
            </a:r>
            <a:r>
              <a:rPr lang="tr-TR" dirty="0" smtClean="0"/>
              <a:t>doğacak etkilerin </a:t>
            </a:r>
            <a:r>
              <a:rPr lang="tr-TR" dirty="0"/>
              <a:t>çevreye olan etkisi test edilmeden tedbir alınması </a:t>
            </a:r>
            <a:r>
              <a:rPr lang="tr-TR" dirty="0" smtClean="0"/>
              <a:t>anlamına gelmektedir. </a:t>
            </a:r>
            <a:r>
              <a:rPr lang="tr-TR" dirty="0"/>
              <a:t>İhtiyat ilkesi çevre hakkı açısından gelecek nesillerin yani </a:t>
            </a:r>
            <a:r>
              <a:rPr lang="tr-TR" dirty="0" smtClean="0"/>
              <a:t>çocukların daha </a:t>
            </a:r>
            <a:r>
              <a:rPr lang="tr-TR" dirty="0"/>
              <a:t>sağlıklı ve dengeli bir çevrede yaşayabilmesinin garantisi olabilecek </a:t>
            </a:r>
            <a:r>
              <a:rPr lang="tr-TR" dirty="0" smtClean="0"/>
              <a:t>bir ilkedir</a:t>
            </a:r>
            <a:r>
              <a:rPr lang="tr-TR" dirty="0"/>
              <a:t>. Bu ilkenin en önemli amaçlardan birisi de çocukların </a:t>
            </a:r>
            <a:r>
              <a:rPr lang="tr-TR" dirty="0" smtClean="0"/>
              <a:t>sağlığı üzerindeki </a:t>
            </a:r>
            <a:r>
              <a:rPr lang="tr-TR" dirty="0"/>
              <a:t>çevresel etkilerle ilgili endişe verici alanlardaki kamu </a:t>
            </a:r>
            <a:r>
              <a:rPr lang="tr-TR" dirty="0" smtClean="0"/>
              <a:t>sağlığı önlemlerini </a:t>
            </a:r>
            <a:r>
              <a:rPr lang="tr-TR" dirty="0"/>
              <a:t>geliştirmek ve teşvik etmektir.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42</a:t>
            </a:fld>
            <a:endParaRPr lang="en-US"/>
          </a:p>
        </p:txBody>
      </p:sp>
    </p:spTree>
    <p:extLst>
      <p:ext uri="{BB962C8B-B14F-4D97-AF65-F5344CB8AC3E}">
        <p14:creationId xmlns:p14="http://schemas.microsoft.com/office/powerpoint/2010/main" val="3277123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Katılım İlkesi ve Çevre Hakkı</a:t>
            </a:r>
            <a:endParaRPr lang="tr-TR" dirty="0"/>
          </a:p>
        </p:txBody>
      </p:sp>
      <p:sp>
        <p:nvSpPr>
          <p:cNvPr id="3" name="İçerik Yer Tutucusu 2"/>
          <p:cNvSpPr>
            <a:spLocks noGrp="1"/>
          </p:cNvSpPr>
          <p:nvPr>
            <p:ph idx="1"/>
          </p:nvPr>
        </p:nvSpPr>
        <p:spPr/>
        <p:txBody>
          <a:bodyPr>
            <a:normAutofit/>
          </a:bodyPr>
          <a:lstStyle/>
          <a:p>
            <a:pPr algn="just"/>
            <a:r>
              <a:rPr lang="tr-TR" dirty="0"/>
              <a:t>Çevre hakkı açısından katılım sadece bir ilke olarak </a:t>
            </a:r>
            <a:r>
              <a:rPr lang="tr-TR" dirty="0" smtClean="0"/>
              <a:t>algılanmamalı doğrudan </a:t>
            </a:r>
            <a:r>
              <a:rPr lang="tr-TR" dirty="0"/>
              <a:t>doğruya çevre hakkının gerçekleştirilmesinde </a:t>
            </a:r>
            <a:r>
              <a:rPr lang="tr-TR" dirty="0" smtClean="0"/>
              <a:t>usulü </a:t>
            </a:r>
            <a:r>
              <a:rPr lang="tr-TR" dirty="0"/>
              <a:t>haklardan </a:t>
            </a:r>
            <a:r>
              <a:rPr lang="tr-TR" dirty="0" smtClean="0"/>
              <a:t>biri olarak değerlendirilmelidir. Çevre </a:t>
            </a:r>
            <a:r>
              <a:rPr lang="tr-TR" dirty="0"/>
              <a:t>hakkının </a:t>
            </a:r>
            <a:r>
              <a:rPr lang="tr-TR" dirty="0" smtClean="0"/>
              <a:t>eksiksiz kullanılması</a:t>
            </a:r>
            <a:r>
              <a:rPr lang="tr-TR" dirty="0"/>
              <a:t>, çevreyi etkileyebilecek kararların alınması sürecine </a:t>
            </a:r>
            <a:r>
              <a:rPr lang="tr-TR" dirty="0" smtClean="0"/>
              <a:t>herkesin katılımının </a:t>
            </a:r>
            <a:r>
              <a:rPr lang="tr-TR" dirty="0"/>
              <a:t>sağlanması ile gerçekleşebilir.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43</a:t>
            </a:fld>
            <a:endParaRPr lang="en-US"/>
          </a:p>
        </p:txBody>
      </p:sp>
    </p:spTree>
    <p:extLst>
      <p:ext uri="{BB962C8B-B14F-4D97-AF65-F5344CB8AC3E}">
        <p14:creationId xmlns:p14="http://schemas.microsoft.com/office/powerpoint/2010/main" val="42313711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Uluslararası Nitelikte Mahkeme Kararları</a:t>
            </a:r>
          </a:p>
        </p:txBody>
      </p:sp>
      <p:sp>
        <p:nvSpPr>
          <p:cNvPr id="3" name="İçerik Yer Tutucusu 2"/>
          <p:cNvSpPr>
            <a:spLocks noGrp="1"/>
          </p:cNvSpPr>
          <p:nvPr>
            <p:ph idx="1"/>
          </p:nvPr>
        </p:nvSpPr>
        <p:spPr/>
        <p:txBody>
          <a:bodyPr/>
          <a:lstStyle/>
          <a:p>
            <a:pPr algn="just"/>
            <a:r>
              <a:rPr lang="tr-TR" dirty="0" err="1">
                <a:solidFill>
                  <a:srgbClr val="FF0000"/>
                </a:solidFill>
              </a:rPr>
              <a:t>Trail</a:t>
            </a:r>
            <a:r>
              <a:rPr lang="tr-TR" dirty="0">
                <a:solidFill>
                  <a:srgbClr val="FF0000"/>
                </a:solidFill>
              </a:rPr>
              <a:t> </a:t>
            </a:r>
            <a:r>
              <a:rPr lang="tr-TR" dirty="0" err="1">
                <a:solidFill>
                  <a:srgbClr val="FF0000"/>
                </a:solidFill>
              </a:rPr>
              <a:t>Smelter</a:t>
            </a:r>
            <a:r>
              <a:rPr lang="tr-TR" dirty="0">
                <a:solidFill>
                  <a:srgbClr val="FF0000"/>
                </a:solidFill>
              </a:rPr>
              <a:t> </a:t>
            </a:r>
            <a:r>
              <a:rPr lang="tr-TR" dirty="0" smtClean="0">
                <a:solidFill>
                  <a:srgbClr val="FF0000"/>
                </a:solidFill>
              </a:rPr>
              <a:t>Davası </a:t>
            </a:r>
            <a:r>
              <a:rPr lang="tr-TR" dirty="0" smtClean="0">
                <a:solidFill>
                  <a:srgbClr val="FF0000"/>
                </a:solidFill>
                <a:sym typeface="Wingdings" panose="05000000000000000000" pitchFamily="2" charset="2"/>
              </a:rPr>
              <a:t>(1929)</a:t>
            </a:r>
            <a:r>
              <a:rPr lang="tr-TR" dirty="0" smtClean="0">
                <a:solidFill>
                  <a:srgbClr val="FF0000"/>
                </a:solidFill>
              </a:rPr>
              <a:t> </a:t>
            </a:r>
            <a:r>
              <a:rPr lang="tr-TR" dirty="0"/>
              <a:t>Kanada’nın ABD sınırına yakın bir kasabasında bulunan bir fabrikanın çıkarmış olduğu dumanlardan dolayı, ABD sınırları içinde kalan yerleşim birimlerinin zarar görmesi üzerine, Kanada sorumlu tutulmuştur. Böylece herhangi bir devletin faaliyeti sonucu komşu bir devlete zarar vermesi kabul edilmiş oluyordu.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44</a:t>
            </a:fld>
            <a:endParaRPr lang="en-US"/>
          </a:p>
        </p:txBody>
      </p:sp>
    </p:spTree>
    <p:extLst>
      <p:ext uri="{BB962C8B-B14F-4D97-AF65-F5344CB8AC3E}">
        <p14:creationId xmlns:p14="http://schemas.microsoft.com/office/powerpoint/2010/main" val="8365532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err="1">
                <a:solidFill>
                  <a:srgbClr val="FF0000"/>
                </a:solidFill>
              </a:rPr>
              <a:t>Korfu</a:t>
            </a:r>
            <a:r>
              <a:rPr lang="tr-TR" dirty="0">
                <a:solidFill>
                  <a:srgbClr val="FF0000"/>
                </a:solidFill>
              </a:rPr>
              <a:t> Kanalı Davası</a:t>
            </a:r>
            <a:r>
              <a:rPr lang="tr-TR" dirty="0"/>
              <a:t>: Arnavutluk karasularında seyretmekte olan İngiliz gemilerinin mayınlara çarpması sonucu, İngiliz gemilerini büyük zarar görmüştür. Bu gelişme üzerine İngiltere olayı Uluslararası Adalet Divanı’na götürmüştür. Adalet Divanı’nın konuyu inceleyerek Arnavutluk’un sorumlu olduğuna karar vermiştir.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45</a:t>
            </a:fld>
            <a:endParaRPr lang="en-US"/>
          </a:p>
        </p:txBody>
      </p:sp>
    </p:spTree>
    <p:extLst>
      <p:ext uri="{BB962C8B-B14F-4D97-AF65-F5344CB8AC3E}">
        <p14:creationId xmlns:p14="http://schemas.microsoft.com/office/powerpoint/2010/main" val="9985400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Her iki davadan önemli sonuçlar ortaya çıkmıştır. Her şeyden önce ülke sınırları dışında ortaya çıkan kirliliğin yol açtığı zararlardan, kirliliğe neden olan ülkenin sorumlu olduğu kabul edilmiştir. Böylece kirlilik nedeni ile, zarara uğrayan ülke, diğer ülkelerden meydana gelen zararları giderme ve onarma hakkını elde </a:t>
            </a:r>
            <a:r>
              <a:rPr lang="tr-TR" dirty="0" smtClean="0"/>
              <a:t>etmiştir.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46</a:t>
            </a:fld>
            <a:endParaRPr lang="en-US"/>
          </a:p>
        </p:txBody>
      </p:sp>
    </p:spTree>
    <p:extLst>
      <p:ext uri="{BB962C8B-B14F-4D97-AF65-F5344CB8AC3E}">
        <p14:creationId xmlns:p14="http://schemas.microsoft.com/office/powerpoint/2010/main" val="21358536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Ulus Üstü ve Uluslararası Örgütler</a:t>
            </a:r>
          </a:p>
        </p:txBody>
      </p:sp>
      <p:sp>
        <p:nvSpPr>
          <p:cNvPr id="3" name="İçerik Yer Tutucusu 2"/>
          <p:cNvSpPr>
            <a:spLocks noGrp="1"/>
          </p:cNvSpPr>
          <p:nvPr>
            <p:ph idx="1"/>
          </p:nvPr>
        </p:nvSpPr>
        <p:spPr/>
        <p:txBody>
          <a:bodyPr>
            <a:normAutofit fontScale="85000" lnSpcReduction="10000"/>
          </a:bodyPr>
          <a:lstStyle/>
          <a:p>
            <a:r>
              <a:rPr lang="tr-TR" dirty="0">
                <a:solidFill>
                  <a:srgbClr val="FF0000"/>
                </a:solidFill>
              </a:rPr>
              <a:t>Avrupa Birliği(AB</a:t>
            </a:r>
            <a:r>
              <a:rPr lang="tr-TR" dirty="0" smtClean="0">
                <a:solidFill>
                  <a:srgbClr val="FF0000"/>
                </a:solidFill>
              </a:rPr>
              <a:t>)</a:t>
            </a:r>
          </a:p>
          <a:p>
            <a:pPr algn="just"/>
            <a:r>
              <a:rPr lang="tr-TR" dirty="0"/>
              <a:t>Uluslararası örgütlenme ile ulus üstü örgütlenme arasındaki temel fark egemenlik konusudur. Uluslararası örgütlerde devletin egemenlik hakları saklı kalırken; ulus üstü örgütlerde üye devletler, belli alanlardaki egemenlik haklarını ulus üstü örgütlere devretmektedirler. Ulus üstü örgütlenmenin tipik örneği Avrupa Birliği’dir. AB’nin çevreye ilişkin almış olduğu kararlar bütün üyeler açısından bağlayıcıdır. Bu nedenle AB, devletlerin egemenliklerine belli ölçüde sınırlamalar </a:t>
            </a:r>
            <a:r>
              <a:rPr lang="tr-TR" dirty="0" smtClean="0"/>
              <a:t>getirmektedir.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47</a:t>
            </a:fld>
            <a:endParaRPr lang="en-US"/>
          </a:p>
        </p:txBody>
      </p:sp>
    </p:spTree>
    <p:extLst>
      <p:ext uri="{BB962C8B-B14F-4D97-AF65-F5344CB8AC3E}">
        <p14:creationId xmlns:p14="http://schemas.microsoft.com/office/powerpoint/2010/main" val="39771939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Birleşmiş Milletler(BM)</a:t>
            </a:r>
          </a:p>
        </p:txBody>
      </p:sp>
      <p:sp>
        <p:nvSpPr>
          <p:cNvPr id="3" name="İçerik Yer Tutucusu 2"/>
          <p:cNvSpPr>
            <a:spLocks noGrp="1"/>
          </p:cNvSpPr>
          <p:nvPr>
            <p:ph idx="1"/>
          </p:nvPr>
        </p:nvSpPr>
        <p:spPr/>
        <p:txBody>
          <a:bodyPr/>
          <a:lstStyle/>
          <a:p>
            <a:pPr algn="just"/>
            <a:r>
              <a:rPr lang="tr-TR" dirty="0"/>
              <a:t>Çevrenin uluslararası düzeyde örgütlenmesinde en önemli kurum BM’dir. BM için çevre örgütün hedefine ulaşabilmesi için, çözüm bulunması gereken konulardan biridir. BM tek bir dünyamız olduğu gerçeğinden yola çıkarak, uluslararası topluluğun tüm üyelerini, aralarındaki çatışma ne olursa olsun, çevre konusunda ortak davranmaya yöneltmek </a:t>
            </a:r>
            <a:r>
              <a:rPr lang="tr-TR" dirty="0" smtClean="0"/>
              <a:t>istemiştir.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48</a:t>
            </a:fld>
            <a:endParaRPr lang="en-US"/>
          </a:p>
        </p:txBody>
      </p:sp>
    </p:spTree>
    <p:extLst>
      <p:ext uri="{BB962C8B-B14F-4D97-AF65-F5344CB8AC3E}">
        <p14:creationId xmlns:p14="http://schemas.microsoft.com/office/powerpoint/2010/main" val="1946966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BM örgütü çevreye ilişkin çalışmalarını çeşitli uzmanlık birimleri ile yerine getirmektedir. BM örgütü içinde çevre ile ilgili çalışmalar yapan belli başlı uzmanlık birimleri şunlardır</a:t>
            </a:r>
            <a:r>
              <a:rPr lang="tr-TR" dirty="0" smtClean="0"/>
              <a:t>:</a:t>
            </a:r>
          </a:p>
          <a:p>
            <a:pPr algn="just"/>
            <a:r>
              <a:rPr lang="tr-TR" dirty="0">
                <a:solidFill>
                  <a:srgbClr val="FF0000"/>
                </a:solidFill>
              </a:rPr>
              <a:t>UNESCO: </a:t>
            </a:r>
            <a:r>
              <a:rPr lang="tr-TR" dirty="0"/>
              <a:t>1970 yılında "İnsan ve Biyosfer" adlı özel araştırma programını başlatmıştır. Sulak alanlara ilişkin çalışmalarda bulunmuş ve bunun sonucunda </a:t>
            </a:r>
            <a:r>
              <a:rPr lang="tr-TR" dirty="0" err="1"/>
              <a:t>Ramsar</a:t>
            </a:r>
            <a:r>
              <a:rPr lang="tr-TR" dirty="0"/>
              <a:t>(2.11.1972) ve Kültür ve Doğal Varlıklarına İlişkin Paris(16.11.1972) antlaşmalarının imzalanmasında büyük çaba sarf etmiştir. Çevrenin üçüncü kuşak insan hakları kavramı arasında sayılması için yaptığı çalışma, diğer bir önemli </a:t>
            </a:r>
            <a:r>
              <a:rPr lang="tr-TR" dirty="0" smtClean="0"/>
              <a:t>katkısıdır.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49</a:t>
            </a:fld>
            <a:endParaRPr lang="en-US"/>
          </a:p>
        </p:txBody>
      </p:sp>
    </p:spTree>
    <p:extLst>
      <p:ext uri="{BB962C8B-B14F-4D97-AF65-F5344CB8AC3E}">
        <p14:creationId xmlns:p14="http://schemas.microsoft.com/office/powerpoint/2010/main" val="3561061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Çevre hakkının konusu, sağlıklı, dengeli, bozulmamış bir yaşam çevresinde insan yaşamının sürdürülebilmesi olarak kabul </a:t>
            </a:r>
            <a:r>
              <a:rPr lang="tr-TR" dirty="0" smtClean="0"/>
              <a:t>edilmektedir. </a:t>
            </a:r>
            <a:r>
              <a:rPr lang="tr-TR" dirty="0"/>
              <a:t>Çevre hakkı, hak sahibine üçüncü kişilerin tehlikeli bir etkinlikten kaçınmasını ve nitelikli bir çevrede yaşamak için hakkın yükümlülerinden zorunlu koşulların sağlanmasını isteme yetkilerini </a:t>
            </a:r>
            <a:r>
              <a:rPr lang="tr-TR" dirty="0" smtClean="0"/>
              <a:t>verir. </a:t>
            </a:r>
            <a:r>
              <a:rPr lang="tr-TR" dirty="0"/>
              <a:t>Çevre hakkının sahipleri ise, bireyler, topluluklar, gelecek kuşaklar ve </a:t>
            </a:r>
            <a:r>
              <a:rPr lang="tr-TR" dirty="0" smtClean="0"/>
              <a:t>devlettir. </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39419703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UNEP: Birleşmiş Milletler çatısında altında oluşturulan çevre programı, Stockholm Çevre Konferansı’ndan sonra hayata geçirilmiştir. </a:t>
            </a:r>
            <a:r>
              <a:rPr lang="tr-TR" dirty="0" err="1"/>
              <a:t>UNEP’in</a:t>
            </a:r>
            <a:r>
              <a:rPr lang="tr-TR" dirty="0"/>
              <a:t> özelliği, bölgesel alanda devletler arasında işbirliği olanaklarının araştırılması ve geliştirilmesi temeline dayalı bir eylem planı </a:t>
            </a:r>
            <a:r>
              <a:rPr lang="tr-TR" dirty="0" smtClean="0"/>
              <a:t>olmasıdır.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50</a:t>
            </a:fld>
            <a:endParaRPr lang="en-US"/>
          </a:p>
        </p:txBody>
      </p:sp>
    </p:spTree>
    <p:extLst>
      <p:ext uri="{BB962C8B-B14F-4D97-AF65-F5344CB8AC3E}">
        <p14:creationId xmlns:p14="http://schemas.microsoft.com/office/powerpoint/2010/main" val="15756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Ekonomik İşbirliği ve Kalkınma Örgütü(OECD)</a:t>
            </a:r>
          </a:p>
        </p:txBody>
      </p:sp>
      <p:sp>
        <p:nvSpPr>
          <p:cNvPr id="3" name="İçerik Yer Tutucusu 2"/>
          <p:cNvSpPr>
            <a:spLocks noGrp="1"/>
          </p:cNvSpPr>
          <p:nvPr>
            <p:ph idx="1"/>
          </p:nvPr>
        </p:nvSpPr>
        <p:spPr/>
        <p:txBody>
          <a:bodyPr>
            <a:normAutofit fontScale="92500" lnSpcReduction="20000"/>
          </a:bodyPr>
          <a:lstStyle/>
          <a:p>
            <a:pPr algn="just"/>
            <a:r>
              <a:rPr lang="tr-TR" dirty="0"/>
              <a:t>Çevre sorunlarının uluslararası ve bütüncül niteliğini vurgulayan OECD, temel çözümün, uluslararası işbirliğinin geliştirilmesi ile gerçekleşeceğini savunmaktadır. OECD, değişik tarihlerde yayımladığı bildirgelerle açıkladığı çevre politikalarını üç ana ilke üzerine </a:t>
            </a:r>
            <a:r>
              <a:rPr lang="tr-TR" dirty="0" smtClean="0"/>
              <a:t>1</a:t>
            </a:r>
            <a:r>
              <a:rPr lang="tr-TR" dirty="0"/>
              <a:t>) Ekonomik büyüme, çevreyi önemsememek için gerekçe olamaz. 2) Önleyici politikalar ile, çevre sorunları ortaya çıkmadan önlenebilir. 3) Ekonomik büyüme ile çevrenin geliştirilmesi birbirine sıkı sıkıya bağlıdır.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51</a:t>
            </a:fld>
            <a:endParaRPr lang="en-US"/>
          </a:p>
        </p:txBody>
      </p:sp>
    </p:spTree>
    <p:extLst>
      <p:ext uri="{BB962C8B-B14F-4D97-AF65-F5344CB8AC3E}">
        <p14:creationId xmlns:p14="http://schemas.microsoft.com/office/powerpoint/2010/main" val="26273487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r>
              <a:rPr lang="tr-TR" dirty="0" smtClean="0"/>
              <a:t>Gönüllü kuruluşlar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52</a:t>
            </a:fld>
            <a:endParaRPr lang="en-US"/>
          </a:p>
        </p:txBody>
      </p:sp>
    </p:spTree>
    <p:extLst>
      <p:ext uri="{BB962C8B-B14F-4D97-AF65-F5344CB8AC3E}">
        <p14:creationId xmlns:p14="http://schemas.microsoft.com/office/powerpoint/2010/main" val="181047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Sonuç </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Çevre sorunları yaşadığımız dünyayı tehdit etmekte ve bu </a:t>
            </a:r>
            <a:r>
              <a:rPr lang="tr-TR" dirty="0" smtClean="0"/>
              <a:t>sorunları çözmede </a:t>
            </a:r>
            <a:r>
              <a:rPr lang="tr-TR" dirty="0"/>
              <a:t>devletlerin çabaları giderek yoğunlaşmaktadır. Sağlıklı ve </a:t>
            </a:r>
            <a:r>
              <a:rPr lang="tr-TR" dirty="0" smtClean="0"/>
              <a:t>dengeli bir </a:t>
            </a:r>
            <a:r>
              <a:rPr lang="tr-TR" dirty="0"/>
              <a:t>çevrede yaşamanın bir insan hakkı olarak gündeme gelmesi ile </a:t>
            </a:r>
            <a:r>
              <a:rPr lang="tr-TR" dirty="0" smtClean="0"/>
              <a:t>birlikte çevre </a:t>
            </a:r>
            <a:r>
              <a:rPr lang="tr-TR" dirty="0"/>
              <a:t>hakkının hem şimdiki kuşak hem de gelecek kuşaklar için </a:t>
            </a:r>
            <a:r>
              <a:rPr lang="tr-TR" dirty="0" smtClean="0"/>
              <a:t>önemli olduğu </a:t>
            </a:r>
            <a:r>
              <a:rPr lang="tr-TR" dirty="0"/>
              <a:t>gerçeği fark edilmeye başlanmıştır. Modern teknolojiler </a:t>
            </a:r>
            <a:r>
              <a:rPr lang="tr-TR" dirty="0" smtClean="0"/>
              <a:t>bireylere yaşam </a:t>
            </a:r>
            <a:r>
              <a:rPr lang="tr-TR" dirty="0"/>
              <a:t>açısından birçok imkanları sunmuş olmasına karşın ekolojik </a:t>
            </a:r>
            <a:r>
              <a:rPr lang="tr-TR" dirty="0" smtClean="0"/>
              <a:t>düzen üzerindeki </a:t>
            </a:r>
            <a:r>
              <a:rPr lang="tr-TR" dirty="0"/>
              <a:t>olumsuz etkilerinin önüne de geçilememektedir.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53</a:t>
            </a:fld>
            <a:endParaRPr lang="en-US"/>
          </a:p>
        </p:txBody>
      </p:sp>
    </p:spTree>
    <p:extLst>
      <p:ext uri="{BB962C8B-B14F-4D97-AF65-F5344CB8AC3E}">
        <p14:creationId xmlns:p14="http://schemas.microsoft.com/office/powerpoint/2010/main" val="5828800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İnsan hakları açısından çevre hakkı, dayanışma hakları </a:t>
            </a:r>
            <a:r>
              <a:rPr lang="tr-TR" dirty="0" smtClean="0"/>
              <a:t>kategorisi içerisinde </a:t>
            </a:r>
            <a:r>
              <a:rPr lang="tr-TR" dirty="0"/>
              <a:t>yer almaktadır. Çevre hakkı bu yönü ile ekolojik </a:t>
            </a:r>
            <a:r>
              <a:rPr lang="tr-TR" dirty="0" smtClean="0"/>
              <a:t>dengenin korunması</a:t>
            </a:r>
            <a:r>
              <a:rPr lang="tr-TR" dirty="0"/>
              <a:t>, gelecek kuşaklar adına çevresel değerlere sahip </a:t>
            </a:r>
            <a:r>
              <a:rPr lang="tr-TR" dirty="0" smtClean="0"/>
              <a:t>çıkılması, gelişmiş </a:t>
            </a:r>
            <a:r>
              <a:rPr lang="tr-TR" dirty="0"/>
              <a:t>ülkelerin gelişmekte olan ülkelere olan yardım </a:t>
            </a:r>
            <a:r>
              <a:rPr lang="tr-TR" dirty="0" smtClean="0"/>
              <a:t>etmesini gerektirmektedir</a:t>
            </a:r>
            <a:r>
              <a:rPr lang="tr-TR" dirty="0"/>
              <a:t>. Bu yardımların ahlaki bir ödev olmaktan öte, </a:t>
            </a:r>
            <a:r>
              <a:rPr lang="tr-TR" dirty="0" smtClean="0"/>
              <a:t>uluslararası dayanışmayı </a:t>
            </a:r>
            <a:r>
              <a:rPr lang="tr-TR" dirty="0"/>
              <a:t>gerçekleştirecek bir nitelikte olmalıdır. Çünkü çevre </a:t>
            </a:r>
            <a:r>
              <a:rPr lang="tr-TR" dirty="0" smtClean="0"/>
              <a:t>hakkı küresel </a:t>
            </a:r>
            <a:r>
              <a:rPr lang="tr-TR" dirty="0"/>
              <a:t>düzeyde ancak devletlerin dayanışması ile gerçekleştirilebilir.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54</a:t>
            </a:fld>
            <a:endParaRPr lang="en-US"/>
          </a:p>
        </p:txBody>
      </p:sp>
    </p:spTree>
    <p:extLst>
      <p:ext uri="{BB962C8B-B14F-4D97-AF65-F5344CB8AC3E}">
        <p14:creationId xmlns:p14="http://schemas.microsoft.com/office/powerpoint/2010/main" val="5490882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Çevre hakkının bir insan hakkı olarak gelişebilmesi ve </a:t>
            </a:r>
            <a:r>
              <a:rPr lang="tr-TR" dirty="0" smtClean="0"/>
              <a:t>uygulamaya yansımasında </a:t>
            </a:r>
            <a:r>
              <a:rPr lang="tr-TR" dirty="0"/>
              <a:t>kitleler arasında çevre bilincinin geliştirilmesi, çevresel </a:t>
            </a:r>
            <a:r>
              <a:rPr lang="tr-TR" dirty="0" smtClean="0"/>
              <a:t>etik değerlerin </a:t>
            </a:r>
            <a:r>
              <a:rPr lang="tr-TR" dirty="0"/>
              <a:t>bireyler tarafından algılanması gerekmektedir</a:t>
            </a:r>
            <a:r>
              <a:rPr lang="tr-TR" dirty="0" smtClean="0"/>
              <a:t>. </a:t>
            </a:r>
            <a:r>
              <a:rPr lang="tr-TR" dirty="0"/>
              <a:t>Bu doğrultuda küresel </a:t>
            </a:r>
            <a:r>
              <a:rPr lang="tr-TR" dirty="0" smtClean="0"/>
              <a:t>bir çevre </a:t>
            </a:r>
            <a:r>
              <a:rPr lang="tr-TR" dirty="0"/>
              <a:t>eğitinin oluşturulması ve ulusal çevre politikaların bu </a:t>
            </a:r>
            <a:r>
              <a:rPr lang="tr-TR" dirty="0" smtClean="0"/>
              <a:t>doğrultuda hazırlanması </a:t>
            </a:r>
            <a:r>
              <a:rPr lang="tr-TR" dirty="0"/>
              <a:t>çevre hakkının bir insan hakkı olarak tanınmasında </a:t>
            </a:r>
            <a:r>
              <a:rPr lang="tr-TR" dirty="0" smtClean="0"/>
              <a:t>ve geliştirilmesinde </a:t>
            </a:r>
            <a:r>
              <a:rPr lang="tr-TR" dirty="0"/>
              <a:t>önemli olacaktır.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55</a:t>
            </a:fld>
            <a:endParaRPr lang="en-US"/>
          </a:p>
        </p:txBody>
      </p:sp>
    </p:spTree>
    <p:extLst>
      <p:ext uri="{BB962C8B-B14F-4D97-AF65-F5344CB8AC3E}">
        <p14:creationId xmlns:p14="http://schemas.microsoft.com/office/powerpoint/2010/main" val="2776367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
        <p:nvSpPr>
          <p:cNvPr id="5" name="İçerik Yer Tutucusu 2"/>
          <p:cNvSpPr>
            <a:spLocks noGrp="1"/>
          </p:cNvSpPr>
          <p:nvPr>
            <p:ph idx="1"/>
          </p:nvPr>
        </p:nvSpPr>
        <p:spPr/>
        <p:txBody>
          <a:bodyPr/>
          <a:lstStyle/>
          <a:p>
            <a:pPr algn="just"/>
            <a:r>
              <a:rPr lang="tr-TR" dirty="0"/>
              <a:t>Çevre sorunlarının küresel bir boyut kazanması ile birlikte bu sorunların çözümünde ulusal düzeydeki çabalar giderek yetersiz hale gelmekte, buna paralel olarak ulusların çok yönlü işbirliği gerekmektedir.</a:t>
            </a:r>
          </a:p>
        </p:txBody>
      </p:sp>
    </p:spTree>
    <p:extLst>
      <p:ext uri="{BB962C8B-B14F-4D97-AF65-F5344CB8AC3E}">
        <p14:creationId xmlns:p14="http://schemas.microsoft.com/office/powerpoint/2010/main" val="2537951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Çevre Hakkının Gelişimi</a:t>
            </a:r>
            <a:endParaRPr lang="tr-TR" dirty="0"/>
          </a:p>
        </p:txBody>
      </p:sp>
      <p:sp>
        <p:nvSpPr>
          <p:cNvPr id="3" name="İçerik Yer Tutucusu 2"/>
          <p:cNvSpPr>
            <a:spLocks noGrp="1"/>
          </p:cNvSpPr>
          <p:nvPr>
            <p:ph idx="1"/>
          </p:nvPr>
        </p:nvSpPr>
        <p:spPr/>
        <p:txBody>
          <a:bodyPr/>
          <a:lstStyle/>
          <a:p>
            <a:pPr algn="just"/>
            <a:r>
              <a:rPr lang="tr-TR" dirty="0"/>
              <a:t>Çevre hakkı ile ilgili gerek bölgesel, gerekse uluslararası pek çok belge bulunmaktadır. Bu bağlamda Stockholm Bildirgesi, Rio Bildirgesi ve Aarhus Sözleşmesi önemli </a:t>
            </a:r>
            <a:r>
              <a:rPr lang="tr-TR" dirty="0" smtClean="0"/>
              <a:t>belgelerdir.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302613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smtClean="0"/>
              <a:t>Bir </a:t>
            </a:r>
            <a:r>
              <a:rPr lang="tr-TR" dirty="0"/>
              <a:t>insan hakkı olarak ilk kez 1972’deki </a:t>
            </a:r>
            <a:r>
              <a:rPr lang="tr-TR" dirty="0">
                <a:solidFill>
                  <a:srgbClr val="FF0000"/>
                </a:solidFill>
              </a:rPr>
              <a:t>Birleşmiş Milletler Çevre Konferansı</a:t>
            </a:r>
            <a:r>
              <a:rPr lang="tr-TR" dirty="0"/>
              <a:t>’nda yayınlanan Stockholm Bildirgesi’nde somut ifadesini bulan çevre hakkı kavramı 1992 Rio Konferansı’nda ve daha sonraki uluslar arası belgelerde yer </a:t>
            </a:r>
            <a:r>
              <a:rPr lang="tr-TR" dirty="0" smtClean="0"/>
              <a:t>almıştır.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244549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1972 </a:t>
            </a:r>
            <a:r>
              <a:rPr lang="tr-TR" dirty="0">
                <a:solidFill>
                  <a:srgbClr val="FF0000"/>
                </a:solidFill>
              </a:rPr>
              <a:t>Stockholm Konferansı</a:t>
            </a:r>
            <a:r>
              <a:rPr lang="tr-TR" dirty="0"/>
              <a:t>’ndan 20 yıl sonra çevre sorunlarının çözülmesi yönünde uluslararası alanda atılan bir diğer önemli adım 1992 Rio Konferansı olmuştur. Konferans sonrasında yayınlanan Rio </a:t>
            </a:r>
            <a:r>
              <a:rPr lang="tr-TR" dirty="0" smtClean="0"/>
              <a:t>Bildirgesinin </a:t>
            </a:r>
            <a:r>
              <a:rPr lang="tr-TR" dirty="0"/>
              <a:t>1. ilkesi çevre hakkıyla ilişkilendirilebilecek hükümlere yer vermektedir. Bu ilkeye göre; “sürdürülebilir kalkınmanın odak noktasını oluşturan insanlar, doğa ile uyumlu, sağlıklı ve üretken yaşam hakkına sahiptir”. Burada önemli olan husus şudur; insan hakları ve çevre haklarının </a:t>
            </a:r>
            <a:r>
              <a:rPr lang="tr-TR" dirty="0" smtClean="0"/>
              <a:t>birbirinden </a:t>
            </a:r>
            <a:r>
              <a:rPr lang="tr-TR" dirty="0"/>
              <a:t>bağımsız olarak ele alınmasına izin vermeyen bir çerçeve </a:t>
            </a:r>
            <a:r>
              <a:rPr lang="tr-TR" dirty="0" smtClean="0"/>
              <a:t>oluşturulmuştur.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1740192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1641</TotalTime>
  <Words>3166</Words>
  <Application>Microsoft Office PowerPoint</Application>
  <PresentationFormat>Ekran Gösterisi (4:3)</PresentationFormat>
  <Paragraphs>133</Paragraphs>
  <Slides>55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55</vt:i4>
      </vt:variant>
    </vt:vector>
  </HeadingPairs>
  <TitlesOfParts>
    <vt:vector size="59" baseType="lpstr">
      <vt:lpstr>Arial</vt:lpstr>
      <vt:lpstr>Calibri</vt:lpstr>
      <vt:lpstr>Wingdings</vt:lpstr>
      <vt:lpstr>Office Theme</vt:lpstr>
      <vt:lpstr>Doç. Dr. Afşın ÇETİNKAYA</vt:lpstr>
      <vt:lpstr>PowerPoint Sunusu</vt:lpstr>
      <vt:lpstr>PowerPoint Sunusu</vt:lpstr>
      <vt:lpstr>PowerPoint Sunusu</vt:lpstr>
      <vt:lpstr>PowerPoint Sunusu</vt:lpstr>
      <vt:lpstr>PowerPoint Sunusu</vt:lpstr>
      <vt:lpstr>Çevre Hakkının Gelişimi</vt:lpstr>
      <vt:lpstr>PowerPoint Sunusu</vt:lpstr>
      <vt:lpstr>PowerPoint Sunusu</vt:lpstr>
      <vt:lpstr>PowerPoint Sunusu</vt:lpstr>
      <vt:lpstr>Çevre Sorunları ve Çevre Hakkının Tanınma Süreci</vt:lpstr>
      <vt:lpstr>PowerPoint Sunusu</vt:lpstr>
      <vt:lpstr>Üçüncü Kuşak İnsan Hakları Bağlamında Çevre Hakkı</vt:lpstr>
      <vt:lpstr>PowerPoint Sunusu</vt:lpstr>
      <vt:lpstr>PowerPoint Sunusu</vt:lpstr>
      <vt:lpstr>Çevre Hakkının İnsan Hakkı Açısından Önemi</vt:lpstr>
      <vt:lpstr>PowerPoint Sunusu</vt:lpstr>
      <vt:lpstr>Çevre Hakkının Temeli</vt:lpstr>
      <vt:lpstr>Çevre Hakkının Özneleri</vt:lpstr>
      <vt:lpstr>PowerPoint Sunusu</vt:lpstr>
      <vt:lpstr>PowerPoint Sunusu</vt:lpstr>
      <vt:lpstr>Uluslararası Çevre Hukukunun Doğuşu</vt:lpstr>
      <vt:lpstr>PowerPoint Sunusu</vt:lpstr>
      <vt:lpstr>PowerPoint Sunusu</vt:lpstr>
      <vt:lpstr>PowerPoint Sunusu</vt:lpstr>
      <vt:lpstr>Çevre Hakkına Giden Yolda Küresel Konferanslar</vt:lpstr>
      <vt:lpstr>PowerPoint Sunusu</vt:lpstr>
      <vt:lpstr>Anayasalarda Çevre Hakkının Düzenlenişi</vt:lpstr>
      <vt:lpstr>PowerPoint Sunusu</vt:lpstr>
      <vt:lpstr>PowerPoint Sunusu</vt:lpstr>
      <vt:lpstr>Çevre Hakkı ile İlgili Olarak Türk Çevre Kanunu ve Türk Ceza Kanunu’nda Yer Alan Düzenlemeler</vt:lpstr>
      <vt:lpstr>PowerPoint Sunusu</vt:lpstr>
      <vt:lpstr>PowerPoint Sunusu</vt:lpstr>
      <vt:lpstr>Çevre Hakkının Tanınmasına İlişkin Bölgesel Sözleşmeler</vt:lpstr>
      <vt:lpstr>PowerPoint Sunusu</vt:lpstr>
      <vt:lpstr>PowerPoint Sunusu</vt:lpstr>
      <vt:lpstr>PowerPoint Sunusu</vt:lpstr>
      <vt:lpstr>PowerPoint Sunusu</vt:lpstr>
      <vt:lpstr>Ç evre Hakkının Geliştirilmesinde Yerel Yönetimlerin Rolü ve Sorumluluğu</vt:lpstr>
      <vt:lpstr>PowerPoint Sunusu</vt:lpstr>
      <vt:lpstr>Çevre Hakkını Koruyucu ve Geliştirici İlkeler</vt:lpstr>
      <vt:lpstr>İhtiyat İlkesi ve Çevre Hakkı</vt:lpstr>
      <vt:lpstr>Katılım İlkesi ve Çevre Hakkı</vt:lpstr>
      <vt:lpstr>Uluslararası Nitelikte Mahkeme Kararları</vt:lpstr>
      <vt:lpstr>PowerPoint Sunusu</vt:lpstr>
      <vt:lpstr>PowerPoint Sunusu</vt:lpstr>
      <vt:lpstr>Ulus Üstü ve Uluslararası Örgütler</vt:lpstr>
      <vt:lpstr>Birleşmiş Milletler(BM)</vt:lpstr>
      <vt:lpstr>PowerPoint Sunusu</vt:lpstr>
      <vt:lpstr>PowerPoint Sunusu</vt:lpstr>
      <vt:lpstr>Ekonomik İşbirliği ve Kalkınma Örgütü(OECD)</vt:lpstr>
      <vt:lpstr>PowerPoint Sunusu</vt:lpstr>
      <vt:lpstr>Sonuç </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217</cp:revision>
  <cp:lastPrinted>2017-03-28T12:53:05Z</cp:lastPrinted>
  <dcterms:created xsi:type="dcterms:W3CDTF">2013-08-21T19:17:07Z</dcterms:created>
  <dcterms:modified xsi:type="dcterms:W3CDTF">2021-03-31T04:51:39Z</dcterms:modified>
</cp:coreProperties>
</file>