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p:cViewPr varScale="1">
        <p:scale>
          <a:sx n="114" d="100"/>
          <a:sy n="114" d="100"/>
        </p:scale>
        <p:origin x="1560" y="114"/>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24.11.2022</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625B3EBB-FD4A-4E85-887B-BD62F966C5AC}" type="datetime1">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22AA79-BB71-4AFB-AE80-D3989DE9BCB9}" type="datetime1">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FF7E7E-E0AD-45AE-8C77-D44D45C6333E}" type="datetime1">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536EE7C-CB37-473C-BC20-BBB9A8014769}" type="datetime1">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4E4F19D-90A5-4496-9F9E-E3A568029194}" type="datetime1">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D21420-5153-4D0D-8D70-1B8D2C474E20}" type="datetime1">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1D76396-9704-466F-9370-8A43C60953E9}" type="datetime1">
              <a:rPr lang="en-US" smtClean="0"/>
              <a:t>11/24/2022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604F55-FED6-476F-8CC4-9F714B13574E}" type="datetime1">
              <a:rPr lang="en-US" smtClean="0"/>
              <a:t>11/24/2022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11/24/2022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11/24/2022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30115" y="2207360"/>
            <a:ext cx="3910165" cy="1068935"/>
          </a:xfrm>
          <a:solidFill>
            <a:schemeClr val="bg1">
              <a:alpha val="42000"/>
            </a:schemeClr>
          </a:solidFill>
          <a:effectLst>
            <a:reflection endPos="0" dir="5400000" sy="-100000" algn="bl" rotWithShape="0"/>
          </a:effectLst>
        </p:spPr>
        <p:txBody>
          <a:bodyPr>
            <a:noAutofit/>
          </a:bodyPr>
          <a:lstStyle/>
          <a:p>
            <a:r>
              <a:rPr lang="tr-TR" sz="2800" b="1" dirty="0">
                <a:solidFill>
                  <a:srgbClr val="002060"/>
                </a:solidFill>
              </a:rPr>
              <a:t>Çevre Hukuku-18</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a:solidFill>
                  <a:srgbClr val="E85E5E"/>
                </a:solidFill>
              </a:rPr>
              <a:t>Doç</a:t>
            </a:r>
            <a:r>
              <a:rPr lang="en-US" sz="2400" b="1" i="1" dirty="0">
                <a:solidFill>
                  <a:srgbClr val="E85E5E"/>
                </a:solidFill>
              </a:rPr>
              <a:t>. Dr. </a:t>
            </a:r>
            <a:r>
              <a:rPr lang="tr-TR" sz="2400" b="1" i="1" dirty="0" err="1">
                <a:solidFill>
                  <a:srgbClr val="E85E5E"/>
                </a:solidFill>
              </a:rPr>
              <a:t>Afşın</a:t>
            </a:r>
            <a:r>
              <a:rPr lang="tr-TR" sz="2400" b="1" i="1" dirty="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Merkezli (</a:t>
            </a:r>
            <a:r>
              <a:rPr lang="tr-TR" dirty="0" err="1"/>
              <a:t>Ecocentric</a:t>
            </a:r>
            <a:r>
              <a:rPr lang="tr-TR" dirty="0"/>
              <a:t>) Yaklaşım</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1800" dirty="0"/>
              <a:t>Çevre merkezli yaklaşım tıpkı canlı merkezli yaklaşım gibi insanın tek odak noktası olduğu düşüncesini reddetmekte ve bu kapsamda insan merkezli yaklaşımın karşısında yer almaktadır . Bu yaklaşım çevreyi sadece bir araç olarak gören ve çevre bundan zarar görecek olsa bile insanın rahat yaşam arzusunu önceleyen görüşü eleştirmektedir. Çünkü böyle bir yaklaşım hem diğer türlerin korunması için yeterli bir savunma sağlayamamakta hem de doğal yaşam alanlarının zarar görmesini engelleyememektedir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3539096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ÇEVRENİN HAKKI</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1900" dirty="0"/>
              <a:t>Devletler çevrenin korunması için mevzuatlarına hükümler eklemekte ve vatandaşlarına çevre ile ilgili talep edebilecekleri haklar sağlamaya başlamaktadır. Dünyada onlarca anayasa çevreyi koruma ile ilgili hükümler içermekte ve bu sayede insanların büyük çoğunluğu çevreyi koruyan düzenlemeler altında yaşamaktadır. Bu hükümlerin bazıları doğrudan uygulanabilir niteliktir, ancak bazen çevreye sadece sınırlı ve belirli alanlar üzerinden (su, flora, fauna, doğal kaynaklar gibi) kimi zaman da yalnızca dolaylı yoldan değinilmektedir.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702550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sz="1900" dirty="0"/>
              <a:t>Bunun dışında Ekvator Anayasası’nda doğaya var olma, varlığını sürdürme, gelişme ve büyüme gibi haklar tanımış; devlete nesli tükenmekte olan türlerin korunmasını ve ekosistemin zarar görmesinin engellenmesini sağlayacak önleyici ve kısıtlayıcı tedbirler alma yükümlülüğü getirilmiştir. Böylece Ekvator, dünyada bizzat çevreye hak tanıyan ilk ulusal anayasayı kabul etmiştir . Bu bakımdan 2008’de ulusal bir referandumun ardından kabul edilen anayasa oldukça kıymetlidir.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422844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sz="1800" dirty="0"/>
              <a:t>Bolivya’nın 2009 tarihli Anayasası’nın giriş bölümünde “</a:t>
            </a:r>
            <a:r>
              <a:rPr lang="tr-TR" sz="1800" dirty="0" err="1"/>
              <a:t>Pachamama’nın</a:t>
            </a:r>
            <a:r>
              <a:rPr lang="tr-TR" sz="1800" dirty="0"/>
              <a:t> gücü ve Tanrı’nın lütfu ile yeniden Bolivya’yı kurduk” denilerek doğaya atıfta bulunulmaktadır. Her ne kadar Bolivya Anayasası’nda doğaya bizzat hak verilmemiş olsa da 2010 yılında kabul edilen 071 sayılı Toprak Ana’nın Hakları Kanunu (</a:t>
            </a:r>
            <a:r>
              <a:rPr lang="tr-TR" sz="1800" dirty="0" err="1"/>
              <a:t>Law</a:t>
            </a:r>
            <a:r>
              <a:rPr lang="tr-TR" sz="1800" dirty="0"/>
              <a:t> of </a:t>
            </a:r>
            <a:r>
              <a:rPr lang="tr-TR" sz="1800" dirty="0" err="1"/>
              <a:t>the</a:t>
            </a:r>
            <a:r>
              <a:rPr lang="tr-TR" sz="1800" dirty="0"/>
              <a:t> </a:t>
            </a:r>
            <a:r>
              <a:rPr lang="tr-TR" sz="1800" dirty="0" err="1"/>
              <a:t>Rights</a:t>
            </a:r>
            <a:r>
              <a:rPr lang="tr-TR" sz="1800" dirty="0"/>
              <a:t> of </a:t>
            </a:r>
            <a:r>
              <a:rPr lang="tr-TR" sz="1800" dirty="0" err="1"/>
              <a:t>Mother</a:t>
            </a:r>
            <a:r>
              <a:rPr lang="tr-TR" sz="1800" dirty="0"/>
              <a:t> Earth) vasıtasıyla doğanın doğrudan hak sahibi bir varlık olduğu kabul edilmiştir.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2499775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sz="1900" dirty="0"/>
              <a:t>Uganda Mart 2019'da, Ekvator ve Bolivya'daki düzenlemeler benzer olarak çevrenin hakkını yasalaştırmıştır. 2019 Ulusal Çevre Kanunu ile çevreye; yaşam döngülerini, yapısını, işlevlerini ve evrimdeki süreçlerini var etme, sürdürme ve yeniden oluşturma gibi haklar tanımıştır . Kanun bu doğrultuda doğaya ait herhangi bir hakkın ihlali söz konusu olduğunda herkesin dava açma hakkının olduğunu belirtmektedir. Ayrıca kanun uyarınca, Uganda hükümeti çevre konusunda stratejik politika rehberliği için bir Çevre Politika Komitesi kurmuştur.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1974734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pPr algn="just"/>
            <a:r>
              <a:rPr lang="tr-TR" dirty="0"/>
              <a:t>Ekvator ve Bolivya'da olduğu gibi Yeni Zelanda'da351 da çevrenin hakkı, büyük ölçüde yerel yaşantının etkisiyle hukukileşmeye başlamıştır. Fakat diğer iki ülkenin aksine Yeni Zelanda'da doğanın tamamı için hak tanınması yerine, belirli doğal varlıklara kişilik addedilmiştir.</a:t>
            </a:r>
          </a:p>
          <a:p>
            <a:pPr algn="just"/>
            <a:endParaRPr lang="tr-TR" dirty="0"/>
          </a:p>
          <a:p>
            <a:pPr algn="just"/>
            <a:r>
              <a:rPr lang="tr-TR" dirty="0"/>
              <a:t>Avustralya Victoria Eyaleti, 2017 yılında </a:t>
            </a:r>
            <a:r>
              <a:rPr lang="tr-TR" dirty="0" err="1"/>
              <a:t>Yarra</a:t>
            </a:r>
            <a:r>
              <a:rPr lang="tr-TR" dirty="0"/>
              <a:t> Nehri Koruma (</a:t>
            </a:r>
            <a:r>
              <a:rPr lang="tr-TR" dirty="0" err="1"/>
              <a:t>Wilip-gin</a:t>
            </a:r>
            <a:r>
              <a:rPr lang="tr-TR" dirty="0"/>
              <a:t> </a:t>
            </a:r>
            <a:r>
              <a:rPr lang="tr-TR" dirty="0" err="1"/>
              <a:t>Birrarung</a:t>
            </a:r>
            <a:r>
              <a:rPr lang="tr-TR" dirty="0"/>
              <a:t> </a:t>
            </a:r>
            <a:r>
              <a:rPr lang="tr-TR" dirty="0" err="1"/>
              <a:t>murron</a:t>
            </a:r>
            <a:r>
              <a:rPr lang="tr-TR" dirty="0"/>
              <a:t>) Kanunu’nu kabul ettiğinde, Yeni Zelanda'nın doğanın kişilik çerçevesinin bazı kısımlarını buraya da uyarlamıştır. Söz konusu Kanun ile </a:t>
            </a:r>
            <a:r>
              <a:rPr lang="tr-TR" dirty="0" err="1"/>
              <a:t>Yarra</a:t>
            </a:r>
            <a:r>
              <a:rPr lang="tr-TR" dirty="0"/>
              <a:t> Nehri'nin yaşayan bir varlık olarak yasal statüsü kabul edilmiş, bununla birlikte nehrin kendisine herhangi bir tüzel kişilik veya hak tanımamıştır. Öte yandan Kanun, </a:t>
            </a:r>
            <a:r>
              <a:rPr lang="tr-TR" dirty="0" err="1"/>
              <a:t>Birrarung</a:t>
            </a:r>
            <a:r>
              <a:rPr lang="tr-TR" dirty="0"/>
              <a:t> Konseyi'ni nehrin bağımsız sesi olarak atamıştır. Bu kapsamda </a:t>
            </a:r>
            <a:r>
              <a:rPr lang="tr-TR" dirty="0" err="1"/>
              <a:t>Birrarung</a:t>
            </a:r>
            <a:r>
              <a:rPr lang="tr-TR" dirty="0"/>
              <a:t> Konseyi’nin </a:t>
            </a:r>
            <a:r>
              <a:rPr lang="tr-TR" dirty="0" err="1"/>
              <a:t>Yarra</a:t>
            </a:r>
            <a:r>
              <a:rPr lang="tr-TR" dirty="0"/>
              <a:t> Nehri'ni savunmadaki rolü, yukarıda ele alınan Yeni Zelanda yasalarında kabul edilen vesayet modeline benzemektedir.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1042723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pPr algn="just">
              <a:lnSpc>
                <a:spcPct val="120000"/>
              </a:lnSpc>
            </a:pPr>
            <a:r>
              <a:rPr lang="tr-TR" dirty="0"/>
              <a:t>Bu doğrultuda </a:t>
            </a:r>
            <a:r>
              <a:rPr lang="tr-TR" dirty="0" err="1"/>
              <a:t>Vilcabamba</a:t>
            </a:r>
            <a:r>
              <a:rPr lang="tr-TR" dirty="0"/>
              <a:t> nehri davasının çevrenin hakkının gelişimi açısından oldukça önemli olduğunu vurgulamak gerekmektedir. Zira tarihte ilk defa mahkemeler önünde çevrenin hakkının olduğu bu dava ile kabul edilmiştir . Mart 2011'de Ekvator’un </a:t>
            </a:r>
            <a:r>
              <a:rPr lang="tr-TR" dirty="0" err="1"/>
              <a:t>Loja</a:t>
            </a:r>
            <a:r>
              <a:rPr lang="tr-TR" dirty="0"/>
              <a:t> eyaletinde görülen davada mahkeme, hakkını Ekvator Anayasası’ndan aldığını belirttiği çevreyi -yani </a:t>
            </a:r>
            <a:r>
              <a:rPr lang="tr-TR" dirty="0" err="1"/>
              <a:t>Pachamama’yı</a:t>
            </a:r>
            <a:r>
              <a:rPr lang="tr-TR" dirty="0"/>
              <a:t>- haklı bularak tarihe geçmiştir. Olayda, nehrin akış yönündeki arazi sahipleri tarafından -bir yol inşaatıyla bağlantılı olarak- yerel hükümet yetkililerine, </a:t>
            </a:r>
            <a:r>
              <a:rPr lang="tr-TR" dirty="0" err="1"/>
              <a:t>Vilcabamba</a:t>
            </a:r>
            <a:r>
              <a:rPr lang="tr-TR" dirty="0"/>
              <a:t> Nehri'ne büyük miktarda kaya, çakıl ve moloz boşalttıkları gerekçesiyle dava açılmıştır. İddialara göre bu inşaat artıkları, nehrin daralmasına yol açarak debiyi artırmış ve nehrin aşağısındaki arazilerde sele neden olmuştur. Ancak davacılar iddialarını mülkiyet hakkı ihlaline dayandırmak yerine, yeni kabul edilen bir hak olan çevrenin hakkı ile temellendirmiştir. Bu kapsamda davayı "doğa adına, özellikle </a:t>
            </a:r>
            <a:r>
              <a:rPr lang="tr-TR" dirty="0" err="1"/>
              <a:t>Vilcabamba</a:t>
            </a:r>
            <a:r>
              <a:rPr lang="tr-TR" dirty="0"/>
              <a:t> Nehri adına" açtıklarını belirtmiştir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3190066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sz="1800" dirty="0"/>
              <a:t>Mart 2017'de Hindistan’daki yüksek mahkemelerden birisi olan </a:t>
            </a:r>
            <a:r>
              <a:rPr lang="tr-TR" sz="1800" dirty="0" err="1"/>
              <a:t>Uttarakhand</a:t>
            </a:r>
            <a:r>
              <a:rPr lang="tr-TR" sz="1800" dirty="0"/>
              <a:t> Yüksek Mahkemesi, </a:t>
            </a:r>
            <a:r>
              <a:rPr lang="tr-TR" sz="1800" dirty="0" err="1"/>
              <a:t>Ganj</a:t>
            </a:r>
            <a:r>
              <a:rPr lang="tr-TR" sz="1800" dirty="0"/>
              <a:t> Nehri Havzası'nın kişilik hakları olduğunu belirtmiş; bu doğal varlığı tüm hak, görev ve yükümlülüklere sahip tüzel ve canlı bir varlık olarak nitelendirmiştir . Bu nedenle, nehri kirletmek yasal olarak bir bireye zarar vermekle eşdeğer kabul edilmiştir. Bu doğrultuda nehri ve kollarını korumak için yasal koruyucu olarak üç memur atanmıştır.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2199435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ULUSLARARASI HUKUKTA DENİZ YATAĞI ALANLARI</a:t>
            </a:r>
            <a:br>
              <a:rPr lang="tr-TR" dirty="0"/>
            </a:br>
            <a:endParaRPr lang="tr-TR" dirty="0"/>
          </a:p>
        </p:txBody>
      </p:sp>
      <p:sp>
        <p:nvSpPr>
          <p:cNvPr id="3" name="İçerik Yer Tutucusu 2"/>
          <p:cNvSpPr>
            <a:spLocks noGrp="1"/>
          </p:cNvSpPr>
          <p:nvPr>
            <p:ph idx="1"/>
          </p:nvPr>
        </p:nvSpPr>
        <p:spPr/>
        <p:txBody>
          <a:bodyPr>
            <a:normAutofit fontScale="62500" lnSpcReduction="20000"/>
          </a:bodyPr>
          <a:lstStyle/>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Deniz yatağı alanları, biyolojik çeşitliliğinin yanı sıra gizemleri, tehlikeleri ve zenginlikleri nedeniyle dikkat çeken alanlardan olmuştur. Deniz yataklarının, besin dengesinin oluşması, karbondioksitin azaltılması, biyolojik ve mineral kaynakların elde edilmesi ve ekosistem hizmetlerinin sürdürülmesi gibi birçok önemli işlevi vardır.</a:t>
            </a:r>
          </a:p>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Deniz yataklarından petrol, doğal gaz ve diğer doğal kaynakların çıkarılıp işletilebilir hale gelmesiyle, deniz alanları üzerinde egemenlik iddiaları ve uyuşmazlıklar da artmıştır. Deniz alanlarının denizaltı kablo ve boru hatlarının döşenmesi ile haberleşme ve enerji kaynaklarının taşınmasında kullanılması söz konusu iddiaların ve uyuşmazlıkların artışında önemli bir sebeptir. Dolayısıyla uluslararası hukukun denizlere yönelik kurallar getirmesi kaçınılmaz olmuştur.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3128265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Devletlerin Tam Egemenliği Altındaki Deniz Alanlarının Deniz Yataklarının Hukuki Durumu</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sz="2300" dirty="0"/>
              <a:t>Devletlerin tam egemenliği altındaki deniz alanları; iç sular, karasuları, takımada suları ve boğazlardır. Bunların deniz yatakları da ulusal yetkiye tabi deniz yatağı alanlarıdır ve devletin ülkesinin bir parçasını oluşturmaktadır. Devletlerin deniz alanlarındaki hak ve yetkisi kıyıya yakın yerlerde daha güçlü iken; kıyıdan uzaklaştıkça azalmaktadır. Bu bakımdan kıyı devletinin en güçlü hak ve yetkilere sahip olduğu deniz alanı iç sulardır</a:t>
            </a:r>
          </a:p>
          <a:p>
            <a:pPr algn="just"/>
            <a:r>
              <a:rPr lang="tr-TR" sz="2300" dirty="0"/>
              <a:t>Doktrinde genel olarak boğazlar (</a:t>
            </a:r>
            <a:r>
              <a:rPr lang="tr-TR" sz="2300" dirty="0" err="1"/>
              <a:t>straits</a:t>
            </a:r>
            <a:r>
              <a:rPr lang="tr-TR" sz="2300" dirty="0"/>
              <a:t>); coğrafi bakımdan kara parçaları arasında bulunan, iki deniz alanını birleştiren, doğal ve genellikle dar deniz yolları olarak tanımlanmıştır. Boğazlar, ulusal ve uluslararası boğazlar olarak ikiye ayrılmış; ulusal boğazlar uluslararası hukuk kapsamı dışında bırakılmıştır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125466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Çevrenin Hakkı</a:t>
            </a:r>
          </a:p>
        </p:txBody>
      </p:sp>
      <p:sp>
        <p:nvSpPr>
          <p:cNvPr id="3" name="İçerik Yer Tutucusu 2"/>
          <p:cNvSpPr>
            <a:spLocks noGrp="1"/>
          </p:cNvSpPr>
          <p:nvPr>
            <p:ph idx="1"/>
          </p:nvPr>
        </p:nvSpPr>
        <p:spPr/>
        <p:txBody>
          <a:bodyPr>
            <a:normAutofit/>
          </a:bodyPr>
          <a:lstStyle/>
          <a:p>
            <a:pPr algn="just"/>
            <a:r>
              <a:rPr lang="tr-TR" sz="1800" dirty="0"/>
              <a:t>Dünya'nın doğal ekosistemlerinin geleceği tehlike altındadır. 2019 yılının ortalarında Birleşmiş Milletler (BM), </a:t>
            </a:r>
            <a:r>
              <a:rPr lang="tr-TR" sz="1800" dirty="0" err="1"/>
              <a:t>Biyoçeşitlilik</a:t>
            </a:r>
            <a:r>
              <a:rPr lang="tr-TR" sz="1800" dirty="0"/>
              <a:t> ve Ekosistem Hizmetlerine İlişkin Hükümetler Arası Bilim-Politika Platformu Raporu’nu yayınlamıştır. Bu raporda bir milyon canlı türünün yok olma tehlikesiyle karşı karşıya olduğu belirtilmiştir</a:t>
            </a:r>
            <a:r>
              <a:rPr lang="tr-TR" dirty="0"/>
              <a:t>.</a:t>
            </a:r>
          </a:p>
          <a:p>
            <a:pPr algn="just"/>
            <a:r>
              <a:rPr lang="tr-TR" sz="1800" dirty="0"/>
              <a:t>İnsan, bilim ve teknolojinin hızla gelişmesinin de etkisiyle, çevresini eşi görülmemiş bir şekilde dönüştürme gücü kazanmıştır . Sanayileşme adı altında ekonomik büyümeye o kadar fazla önem vermiştir ki, bu kontrolsüz büyümenin çevresel bozulmaya neden olduğu gerçeğini kavrayamamıştır. Oldukça uzun bir süredir, temel kaygısı ekonomik büyüme olmuşken, bunun neden olduğu bozulmaya neredeyse hiç dikkat etmemiştir . </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2841335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Devletlerin Sınırlı Egemenlik Hakları Kullandığı Deniz Alanlarının Deniz Yataklarının Hukuki Durumu</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pPr algn="just"/>
            <a:r>
              <a:rPr lang="tr-TR" dirty="0"/>
              <a:t>Devletlerin sınırlı egemenlik haklarının bulunduğu deniz alanları; bitişik bölge, kıta sahanlığı ve münhasır ekonomik bölgedir. Kıyı devleti, doğal kaynakların keşfi ve kullanımı amacıyla söz konusu deniz alanları üzerindeki egemenlik haklarını kullanmaktadır. Diğer devletler, bu deniz alanlarındaki kaynakları kıyı devletinin izni olmaksızın araştırıp kullanamazlar </a:t>
            </a:r>
          </a:p>
          <a:p>
            <a:pPr algn="just"/>
            <a:r>
              <a:rPr lang="tr-TR" dirty="0"/>
              <a:t> </a:t>
            </a:r>
          </a:p>
          <a:p>
            <a:pPr algn="just"/>
            <a:r>
              <a:rPr lang="tr-TR" dirty="0"/>
              <a:t>Bitişik bölge (</a:t>
            </a:r>
            <a:r>
              <a:rPr lang="tr-TR" dirty="0" err="1"/>
              <a:t>contiguous</a:t>
            </a:r>
            <a:r>
              <a:rPr lang="tr-TR" dirty="0"/>
              <a:t> </a:t>
            </a:r>
            <a:r>
              <a:rPr lang="tr-TR" dirty="0" err="1"/>
              <a:t>zone</a:t>
            </a:r>
            <a:r>
              <a:rPr lang="tr-TR" dirty="0"/>
              <a:t>), kıyı devletinin karasularına bitişik olan deniz alanlarıdır. Kıyı devleti, bitişik bölgede, belirlenmiş konularda denetleme yetkilerini kullanmaktadır. Geleneksel olarak, karasularının bittiği yerde açık deniz başlamakta ve kıyı devletinin hukuki düzenlemeleri bu noktada son bulmakta idi. Örneğin, karasularında suç işleyip hemen karasularının dışına çıkılması halinde kıyı devletinin yetkileri kolay bir şekilde bertaraf edilebilmektedir.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3195937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Kıta Sahanlığı</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1800" dirty="0"/>
              <a:t>Kıta sahanlığının (</a:t>
            </a:r>
            <a:r>
              <a:rPr lang="tr-TR" sz="1800" dirty="0" err="1"/>
              <a:t>continental</a:t>
            </a:r>
            <a:r>
              <a:rPr lang="tr-TR" sz="1800" dirty="0"/>
              <a:t> </a:t>
            </a:r>
            <a:r>
              <a:rPr lang="tr-TR" sz="1800" dirty="0" err="1"/>
              <a:t>shelf</a:t>
            </a:r>
            <a:r>
              <a:rPr lang="tr-TR" sz="1800" dirty="0"/>
              <a:t>) petrol ve doğal gaz rezervleri bakımından zengin olması ve geniş balıkçılık alanlarına ev sahipliği yapması, kıta sahanlığını önemli kılmaktadır (</a:t>
            </a:r>
            <a:r>
              <a:rPr lang="tr-TR" sz="1800" dirty="0" err="1"/>
              <a:t>Braathen</a:t>
            </a:r>
            <a:r>
              <a:rPr lang="tr-TR" sz="1800" dirty="0"/>
              <a:t> &amp; </a:t>
            </a:r>
            <a:r>
              <a:rPr lang="tr-TR" sz="1800" dirty="0" err="1"/>
              <a:t>Brekke</a:t>
            </a:r>
            <a:r>
              <a:rPr lang="tr-TR" sz="1800" dirty="0"/>
              <a:t>, 2020: 33; </a:t>
            </a:r>
            <a:r>
              <a:rPr lang="tr-TR" sz="1800" dirty="0" err="1"/>
              <a:t>Shaw</a:t>
            </a:r>
            <a:r>
              <a:rPr lang="tr-TR" sz="1800" dirty="0"/>
              <a:t>, 2018: 415). Söz konusu durum, kıyı devletinin kıta sahanlığı üzerindeki egemenlik taleplerini arttırmıştır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2128909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Uluslararası Deniz Yatağı</a:t>
            </a:r>
            <a:br>
              <a:rPr lang="tr-TR" dirty="0"/>
            </a:br>
            <a:endParaRPr lang="tr-TR" dirty="0"/>
          </a:p>
        </p:txBody>
      </p:sp>
      <p:sp>
        <p:nvSpPr>
          <p:cNvPr id="3" name="İçerik Yer Tutucusu 2"/>
          <p:cNvSpPr>
            <a:spLocks noGrp="1"/>
          </p:cNvSpPr>
          <p:nvPr>
            <p:ph idx="1"/>
          </p:nvPr>
        </p:nvSpPr>
        <p:spPr/>
        <p:txBody>
          <a:bodyPr>
            <a:normAutofit fontScale="62500" lnSpcReduction="20000"/>
          </a:bodyPr>
          <a:lstStyle/>
          <a:p>
            <a:pPr algn="just"/>
            <a:r>
              <a:rPr lang="tr-TR" dirty="0"/>
              <a:t>Yukarıdaki başlıklarda devletlerin tam yetki kullanabildiği ve bazı sınırlı yetkileri kullanabildiği deniz alanları incelenmişti. Ancak bazı deniz alanları vardır ki; burada devletler egemenlik hakkı dahi iddia edemeyeceklerdir. Bu alanlar; açık denizler (</a:t>
            </a:r>
            <a:r>
              <a:rPr lang="tr-TR" dirty="0" err="1"/>
              <a:t>high</a:t>
            </a:r>
            <a:r>
              <a:rPr lang="tr-TR" dirty="0"/>
              <a:t> </a:t>
            </a:r>
            <a:r>
              <a:rPr lang="tr-TR" dirty="0" err="1"/>
              <a:t>seas</a:t>
            </a:r>
            <a:r>
              <a:rPr lang="tr-TR" dirty="0"/>
              <a:t>) ve bu alanların deniz yatağı ve toprak altını ifade eden uluslararası deniz yatağı alanlarıdır</a:t>
            </a:r>
          </a:p>
          <a:p>
            <a:pPr marL="0" indent="0" algn="just">
              <a:buNone/>
            </a:pPr>
            <a:endParaRPr lang="tr-TR" dirty="0"/>
          </a:p>
          <a:p>
            <a:pPr algn="just"/>
            <a:r>
              <a:rPr lang="tr-TR" dirty="0"/>
              <a:t>Genel Kurul Genel Kurul, Otorite’nin en yetkili ve üst düzey organıdır. </a:t>
            </a:r>
            <a:r>
              <a:rPr lang="tr-TR" dirty="0" err="1"/>
              <a:t>BMDHS’nin</a:t>
            </a:r>
            <a:r>
              <a:rPr lang="tr-TR" dirty="0"/>
              <a:t> 159. ve 160. maddelerinde düzenlenen Genel Kurul, bütün taraf devletlerin katıldığı ve her birinin bir temsilcisinin ve bir oy hakkının bulunduğu bir organdır (Pazarcı, II. Kitap, 2014: 404). Genel Kurul’un yetkileri, 1994 Uygulama Antlaşması ile azaltılarak, Konsey daha yetkin bir organ haline getirilmiştir. Genel Kurul’un tek başına karar alma ve hareket etme yetkisi ortadan kaldırılmıştır (</a:t>
            </a:r>
            <a:r>
              <a:rPr lang="tr-TR" dirty="0" err="1"/>
              <a:t>Lévy</a:t>
            </a:r>
            <a:r>
              <a:rPr lang="tr-TR" dirty="0"/>
              <a:t>, 2014: 4). Nitekim </a:t>
            </a:r>
            <a:r>
              <a:rPr lang="tr-TR" dirty="0" err="1"/>
              <a:t>BMDHS’nin</a:t>
            </a:r>
            <a:r>
              <a:rPr lang="tr-TR" dirty="0"/>
              <a:t> hükümlerinden farklı olarak, 1994 Uygulama Antlaşması, Ek III, paragraf 1’de, “Otorite’nin genel politikaları, Konsey ile iş birliği içinde Genel Kurul tarafından belirlenecektir” denmiştir.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131247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Hatta daha da kötüsü doğal kaynakların sınırsız tüketimi ekonomik gelişimin ön şartı olarak kabul edilmiştir. Bugün ise ilginç bir şekilde çevreyi göz ardı ederek güçlenen devletler, ekonomik yönden zayıf kalan devletleri çevreye zarar verdikleri gerekçesiyle suçlamaya başlamıştır. Bu kapsamda yoksulluk ile çevre tahribatı arasında bir ilişki kurulmuştur .</a:t>
            </a:r>
          </a:p>
          <a:p>
            <a:pPr marL="0" indent="0" algn="just">
              <a:buNone/>
            </a:pPr>
            <a:r>
              <a:rPr lang="tr-TR" dirty="0"/>
              <a:t> </a:t>
            </a:r>
          </a:p>
          <a:p>
            <a:pPr algn="just"/>
            <a:r>
              <a:rPr lang="tr-TR" dirty="0"/>
              <a:t>Günümüzde bu acil durum artık herkesçe görülmektedir. Bunun fark edilmesiyle birlikte 21. yüzyılın başından itibaren çevre, ulusları aşan bir boyut kazanmış, hukuki alana girmiş ve yasalarla koruma altına alınmıştır. Böylelikle insan müdahalesine açık bir nesne olmaktan çıkmaya başlamıştır. Bu değişimle birlikte özellikle son elli yıldan itibaren de farklı bir yasal nitelik kazanma yönünde </a:t>
            </a:r>
            <a:r>
              <a:rPr lang="tr-TR" dirty="0" err="1"/>
              <a:t>evrilmiştir</a:t>
            </a:r>
            <a:r>
              <a:rPr lang="tr-TR" dirty="0"/>
              <a:t>. Bu yasal nitelikle birlikte insan hakları da farklı bir noktaya gelmiştir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3910340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sz="2200" dirty="0"/>
              <a:t>Bu bağlamda çevre ile başta yaşama ve sağlık olmak üzere insan haklarının korunması arasında önemli bir bağ bulunmaktadır. İnsan hakları perspektifinden bakıldığında, biyolojik çeşitliliğe sahip bir çevre sadece sağlıklı, yeterli, kirlilikten arındırılmış bir çevreyi ifade etmemektedir. Bunlara ek olarak yaşama hakkına da önemli ölçüde değer katmaktadır. Bu yönüyle çevre hakkının doğrudan yaşama hakkı ile ilintili olduğu görülmektedir.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2425756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Çevre Sorunlarına Yönelik Etik Yaklaşımlar</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fontScale="62500" lnSpcReduction="20000"/>
          </a:bodyPr>
          <a:lstStyle/>
          <a:p>
            <a:pPr algn="just"/>
            <a:r>
              <a:rPr lang="tr-TR" dirty="0"/>
              <a:t>İnsan ile doğa arasında karşılıklı bir bağımlılık söz konusudur. İnsanlar için ekosistemin hayati önemi vardır. Bununla beraber kimi zaman doğa da hayatta kalabilmek için insana ihtiyaç duymaktadır. Dolayısıyla çevre/çevrenin hakkı tartışmasında insanın mı yoksa doğanın mı merkeze alınacağına ilişkin bir mesele gibi gözükse de her halükârda asıl olan tüm yaşam biçimlerine saygı göstermenin gerekliliğidir.</a:t>
            </a:r>
          </a:p>
          <a:p>
            <a:pPr algn="just"/>
            <a:r>
              <a:rPr lang="tr-TR" dirty="0"/>
              <a:t>Küçük bir orman yangınını, vahşi hayvanların beslenmek için diğer hayvanların yaşamını tehlikeye düşürdüğünü, çiftçilerin tarım alanı açmak için ağaçları kestiğini veya tarlalarını temizlemek için otları yaktığını düşünelim. Bu çevresel gelişmelere müdahale edilmeli midir? Eğer cevap evet ise müdahalenin bir ölçüsü bulunmalı mıdır? Peki, bu tür müdahalelerde amaç önemli midir? Kendi türlerinin devamını sağlamak, doğayı korumak ya da bir canlıyı ötekinden korumak bu eylemleri hukuk ya da etik karşısında meşru kılmakta mıdır.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3082761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Ben Merkezli (</a:t>
            </a:r>
            <a:r>
              <a:rPr lang="tr-TR" b="1" dirty="0" err="1"/>
              <a:t>Egocentric</a:t>
            </a:r>
            <a:r>
              <a:rPr lang="tr-TR" b="1" dirty="0"/>
              <a:t>) Yaklaşım</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1800" dirty="0"/>
              <a:t>Ben merkezli yaklaşım tamamen insanı merkezine alan ve insanın dünya üzerinde dilediği gibi hareket edebileceğine inanan bir yaklaşımdır. Bu doğrultuda insanları çevrenin sahibi olarak görmektedir . Bu anlayış insanı Dünyadaki en önemli varlık olarak konumlandırmaktadır. Bu nedenle de insan çevre ile ilgili istediği her şeyi -üstelik herhangi bir sınıra tabi olmaksızın- yapabilme hususunda özgürdür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4208107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İnsan Merkezli (</a:t>
            </a:r>
            <a:r>
              <a:rPr lang="tr-TR" b="1" dirty="0" err="1"/>
              <a:t>Anthropocentric</a:t>
            </a:r>
            <a:r>
              <a:rPr lang="tr-TR" b="1" dirty="0"/>
              <a:t>) Yaklaşım</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1800" dirty="0"/>
              <a:t>İnsan merkezli yaklaşımın kökenleri insanın doğa ile mücadelesinin başladığı zamanlara kadar götürülmektedir . Bu yaklaşımın temelini de -önceki yaklaşımda olduğu gibi- insan oluşturmaktadır. Yani burada da korunup değer verilmesi gereken asıl varlık yine insandır. Fakat bu yaklaşımda -ben merkezle yaklaşımdan farklı olarak sınırsız bir hareket alanı bulunmamakta, çevre dilendiği gibi kullanılamamakta, insan dışındaki varlıklara da bir değer atfedilmektedir. Bu minvalde ben merkezli yaklaşımda hiçbir sınırlamaya tabi olmayan insan, bu yaklaşımda çevresel nedenlerle –insan haklarını etkilediği sürece- sınırlandırılabilmektedir.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199136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Acı Merkezli (</a:t>
            </a:r>
            <a:r>
              <a:rPr lang="tr-TR" b="1" dirty="0" err="1"/>
              <a:t>Pain-Centered</a:t>
            </a:r>
            <a:r>
              <a:rPr lang="tr-TR" b="1" dirty="0"/>
              <a:t>) Yaklaşım</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1800" dirty="0"/>
              <a:t>Acı merkezli yaklaşımın temelinde acıyı hissedebilen canlıların hak sahibi olabileceği fikri yatmaktadır. Buna göre, acıyı hisseden bütün canlılar ilave bir yetenek gerekmeksizin hak sahibi olabilmektedir. Hayvanlar da tıpkı insanlar gibi acıyı hissedebilmektedir. Bu nedenle hayvanların da ahlaki olarak bir değere sahip olduğu düşünülmektedir.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21420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Canlı Merkezli (</a:t>
            </a:r>
            <a:r>
              <a:rPr lang="tr-TR" b="1" dirty="0" err="1"/>
              <a:t>Biocentric</a:t>
            </a:r>
            <a:r>
              <a:rPr lang="tr-TR" b="1" dirty="0"/>
              <a:t>) Yaklaşım</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1800" dirty="0"/>
              <a:t>İnsanı merkezine alan katı yaklaşımlara tepki olarak ortaya çıkan bu yaklaşımda salt insanın korunduğu ve yaşama hakkının olduğu gibi düşünceler reddedilmekte, diğer canlı varlıkların da insan kadar önemli olduğu görüşü savunulmaktadır. Canlı merkezli yaklaşımın temelinde yaşam vardır. İnsan veya insan olmayan tüm canlı organizmaların ahlaki olarak eşit statüde bulundukları belirtilmekte, bütün canlıların aynı derece önemli olduğu ifade edilerek sadece insanın içsel değer taşıdığı görüşü eleştirilmektedir.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2563738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1972</TotalTime>
  <Words>2044</Words>
  <Application>Microsoft Office PowerPoint</Application>
  <PresentationFormat>Ekran Gösterisi (4:3)</PresentationFormat>
  <Paragraphs>70</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Times New Roman</vt:lpstr>
      <vt:lpstr>Office Theme</vt:lpstr>
      <vt:lpstr>Doç. Dr. Afşın ÇETİNKAYA</vt:lpstr>
      <vt:lpstr>Çevrenin Hakkı</vt:lpstr>
      <vt:lpstr>PowerPoint Sunusu</vt:lpstr>
      <vt:lpstr>PowerPoint Sunusu</vt:lpstr>
      <vt:lpstr>Çevre Sorunlarına Yönelik Etik Yaklaşımlar </vt:lpstr>
      <vt:lpstr>Ben Merkezli (Egocentric) Yaklaşım </vt:lpstr>
      <vt:lpstr>İnsan Merkezli (Anthropocentric) Yaklaşım </vt:lpstr>
      <vt:lpstr>Acı Merkezli (Pain-Centered) Yaklaşım </vt:lpstr>
      <vt:lpstr>Canlı Merkezli (Biocentric) Yaklaşım </vt:lpstr>
      <vt:lpstr>Çevre Merkezli (Ecocentric) Yaklaşım </vt:lpstr>
      <vt:lpstr>ÇEVRENİN HAKKI </vt:lpstr>
      <vt:lpstr>PowerPoint Sunusu</vt:lpstr>
      <vt:lpstr>PowerPoint Sunusu</vt:lpstr>
      <vt:lpstr>PowerPoint Sunusu</vt:lpstr>
      <vt:lpstr>PowerPoint Sunusu</vt:lpstr>
      <vt:lpstr>PowerPoint Sunusu</vt:lpstr>
      <vt:lpstr>PowerPoint Sunusu</vt:lpstr>
      <vt:lpstr>ULUSLARARASI HUKUKTA DENİZ YATAĞI ALANLARI </vt:lpstr>
      <vt:lpstr>Devletlerin Tam Egemenliği Altındaki Deniz Alanlarının Deniz Yataklarının Hukuki Durumu </vt:lpstr>
      <vt:lpstr>Devletlerin Sınırlı Egemenlik Hakları Kullandığı Deniz Alanlarının Deniz Yataklarının Hukuki Durumu </vt:lpstr>
      <vt:lpstr>Kıta Sahanlığı </vt:lpstr>
      <vt:lpstr>Uluslararası Deniz Yatağı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233</cp:revision>
  <cp:lastPrinted>2017-03-28T12:53:05Z</cp:lastPrinted>
  <dcterms:created xsi:type="dcterms:W3CDTF">2013-08-21T19:17:07Z</dcterms:created>
  <dcterms:modified xsi:type="dcterms:W3CDTF">2022-11-24T06:47:02Z</dcterms:modified>
</cp:coreProperties>
</file>