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3" r:id="rId48"/>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15.05.2023</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625B3EBB-FD4A-4E85-887B-BD62F966C5AC}"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22AA79-BB71-4AFB-AE80-D3989DE9BCB9}"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FF7E7E-E0AD-45AE-8C77-D44D45C6333E}"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536EE7C-CB37-473C-BC20-BBB9A8014769}"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4E4F19D-90A5-4496-9F9E-E3A568029194}"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D21420-5153-4D0D-8D70-1B8D2C474E20}"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1D76396-9704-466F-9370-8A43C60953E9}" type="datetime1">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604F55-FED6-476F-8CC4-9F714B13574E}" type="datetime1">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5/15/2023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a:solidFill>
                  <a:srgbClr val="002060"/>
                </a:solidFill>
              </a:rPr>
              <a:t>Çevre Hukuku</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a:solidFill>
                  <a:srgbClr val="E85E5E"/>
                </a:solidFill>
              </a:rPr>
              <a:t>Doç</a:t>
            </a:r>
            <a:r>
              <a:rPr lang="en-US" sz="2400" b="1" i="1" dirty="0">
                <a:solidFill>
                  <a:srgbClr val="E85E5E"/>
                </a:solidFill>
              </a:rPr>
              <a:t>. Dr. </a:t>
            </a:r>
            <a:r>
              <a:rPr lang="tr-TR" sz="2400" b="1" i="1" dirty="0" err="1">
                <a:solidFill>
                  <a:srgbClr val="E85E5E"/>
                </a:solidFill>
              </a:rPr>
              <a:t>Afşın</a:t>
            </a:r>
            <a:r>
              <a:rPr lang="tr-TR" sz="2400" b="1" i="1" dirty="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ÇEVRE HAKKININ TARAFLARI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b="1" dirty="0"/>
              <a:t>Kişiler</a:t>
            </a:r>
          </a:p>
          <a:p>
            <a:pPr algn="just"/>
            <a:r>
              <a:rPr lang="tr-TR" dirty="0"/>
              <a:t> Kişilerin kendi hakları üzerinde söz sahibi olmaları oldukça önemlidir. Hukukun insanlara sağladığı temel hakları bilmeleri ve bu hakların nasıl işlediğinin öğrenilmesi kişiler açısından hayatlarını düzenli şeklide yürütmelerini sağlar. Hangi hakka sahip olunduğu, bunların ihlalleri sırasında nasıl tepki verileceği sağlıklı bir ortam açısından hayatidir. Çevre hakkı bilincine sahip olmak da kişilerin bulundukları çevrede hayatlarını sağlıklı şeklide idame ettirmeleri için büyük bir destek sunar. Dolayısıyla çevre hakkının ögeleri açısından kişiler ilk sırada bulunmaktadır.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2791305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7500" lnSpcReduction="20000"/>
          </a:bodyPr>
          <a:lstStyle/>
          <a:p>
            <a:pPr algn="just"/>
            <a:r>
              <a:rPr lang="tr-TR" b="1" dirty="0"/>
              <a:t>Devlet </a:t>
            </a:r>
          </a:p>
          <a:p>
            <a:pPr algn="just"/>
            <a:r>
              <a:rPr lang="tr-TR" dirty="0"/>
              <a:t>Çevre hakkının özneleri arasında bulunan “devlet”, bu hakkın işleyişi bakımından önemli bir yere sahiptir. Devletin görevleri arasında bulunan insanların güvenliğini sağlamak, insanları sağlıklı bir çevrede yaşamaları için destekte bulunmaları gerekmektedir. Dolayısıyla sağlıklı bir çevrede yaşamamızı sağlayacak ilk nitelikteki özne devlettir ve bu onun görevidir. Ayrıca yasal zeminde çevre hakkının korunmasında da büyük bir rolü vardır. Şayet devletler bunları sağlayamazsa, çevre sorunlarının büyümesi ve bunların engellenmesinin gecikmesi söz konusu olur. Sürdürülebilir kalkınma, çevre sözleşmelerinin uygulanması ve doğal kaynakların usulüne uygun kullanılması için devlet öncü bir ögedir. </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646343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r>
              <a:rPr lang="tr-TR" b="1" dirty="0"/>
              <a:t>Gelecek Kuşaklar</a:t>
            </a:r>
          </a:p>
          <a:p>
            <a:pPr algn="just"/>
            <a:r>
              <a:rPr lang="tr-TR" dirty="0"/>
              <a:t> Çevre hakkının bir diğer ögesi de gelecek kuşaklardır. Kendisinden sonra gelecek olan nesle iyi ve sağlıklı bir çevre bırakılması hem kişilerin hem de devletin sorumluluğundadır. Özellikle şu anda yaşayan kişilerin çevre hakkı ihlali yapmalarını engellemek adına, gelecek kuşakları çevre hakkının ögesi durumuna getirmiştir. Çünkü gelecekte daha iyi bir çevre olması şu anki hareketlere, politikalara ve kişilerin tavırlarına bağlıdır. </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1624923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TÜRKİYE’NİN ÇEVRE HAKKI PERSPEKTİFİ ÜZERİNDEKİ UYGULAMALAR</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lnSpcReduction="10000"/>
          </a:bodyPr>
          <a:lstStyle/>
          <a:p>
            <a:pPr algn="just"/>
            <a:r>
              <a:rPr lang="tr-TR" dirty="0"/>
              <a:t>Türkiye Cumhuriyeti çevreyle ilgili ilk düzenlemeyi Medeni Kanun çerçevesinde uygulamaya koymuştur. 1926 yılında yürürlüğe giren çevre hakkı kanunu ile sonraki yıllarda adımlar atılarak genişletilmiştir. Türk Medeni Kanunu’nun 661. Maddesi gereğince belirtilen düzenlemede “mülkiyet hakkının kullanılmasında, mülk sahibinin, komşusuna ve çevresine zarar verecek davranışlardan kaçınmasını zorunlu” kılmaktadır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34974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7500" lnSpcReduction="20000"/>
          </a:bodyPr>
          <a:lstStyle/>
          <a:p>
            <a:pPr algn="just"/>
            <a:r>
              <a:rPr lang="tr-TR" dirty="0"/>
              <a:t>1982 Anayasası çerçevesinde çevre hakkı, “Sosyal ve Ekonomik Haklar ve Ödevler” başlıklı üçüncü bölümünde düzenlenerek “Sağlık hizmetleri ve çevrenin korunması” başlıklı 56. maddede hem çevre hakkına hem de sağlık hizmetlerine ilişkin hükmünde yer almaktadır. Maddenin ilk iki fıkrası çevre hakkıyla doğrudan ilgiliyken; madde başlığında önce sağlık hizmetlerine, ardından çevrenin korunmasına yer verilmesi bu kanunun başlık ile madde metni arasında bulunan sistematiğinde bir uyumsuzluk olarak görülmektedir. 1982 Anayasası’nda çevre hakkı, kendisine özgü bir maddeyle düzenlenmemiş ve dolayısıyla bu durumun nedeninin, Anayasa koyucunun çevre hakkına atfettiği önemin bir göstergesi olduğu göze çarpmaktadır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174265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IPCC 20-23 Eylül 2019 tarihlerinde Monako’da ‘Değişen İklimde Okyanuslar ve </a:t>
            </a:r>
            <a:r>
              <a:rPr lang="tr-TR" dirty="0" err="1"/>
              <a:t>Kriyosfer</a:t>
            </a:r>
            <a:r>
              <a:rPr lang="tr-TR" dirty="0"/>
              <a:t> Özel Raporu’nun Politikacılar Özeti’ isimli bir rapor daha sunmuştur. Rapor, okyanus, buz ve kar örtüsünün iklim değişikliğine bağlı olarak değiştiğini belirtmektedir. Rapora göre, deniz seviyeleri hızla yükselmektedir ve eğer emisyonlar azaltılmazsa okyanusların 2100 yılı itibarıyla geçen yüzyıla göre 10 kat hızlı yükseleceğini ortaya konulmaktadır. Çalışma göstermektedir ki deniz seviyeleri şu ana kadar 16 cm yükselmiştir ve bu yükselmenin devam etmesi durumunda emisyonlar artacaktır. 2300 yılında 5,4 metreye kadar bir yükselme olabileceği konusunda da bir uyarı yer almaktadır.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77019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10000"/>
          </a:bodyPr>
          <a:lstStyle/>
          <a:p>
            <a:pPr algn="just"/>
            <a:r>
              <a:rPr lang="tr-TR" dirty="0"/>
              <a:t>Aynı şekilde Grönland ve Antarktika’da bulunan buz tabakaları yılda 400 milyar tondan fazla suyu okyanusa bırakmak suretiyle erimektedir ve bundan dolayı Arktik ’in karla kaplı bölgesi yaz aylarında her on yılda %13 oranında küçülerek büyük bir tehdit oluşturmaktadır. Bununla beraber okyanuslardaki canlı yaşamı da büyük ölçüde etkilenecektir. Okyanus sıcaklığının artış hızının özellikle 20. yüzyılın sonlarından itibaren ikiye katlandığı, denizlerdeki sıcaklık dalgalarının çok büyük bir kısmının (%84- 90) insan kaynaklı iklim değişikliğine direkt bağlanabileceği vurgulanmaktadır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3654832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62500" lnSpcReduction="20000"/>
          </a:bodyPr>
          <a:lstStyle/>
          <a:p>
            <a:pPr algn="just"/>
            <a:r>
              <a:rPr lang="tr-TR" dirty="0"/>
              <a:t>a) Arazi kullanımı açısından insanların %75’i Dünya’daki alanları kullanmaktadırlar. Bu arazilerin yaklaşık %25’inde tahribat meydana gelmektedir. </a:t>
            </a:r>
          </a:p>
          <a:p>
            <a:pPr algn="just"/>
            <a:r>
              <a:rPr lang="tr-TR" dirty="0"/>
              <a:t>b) İnsanlar, ormanların %60-80’ini, doğal otlak alanların %70-90’ını kötü şekilde etkilemektedirler. </a:t>
            </a:r>
          </a:p>
          <a:p>
            <a:pPr algn="just"/>
            <a:r>
              <a:rPr lang="tr-TR" dirty="0"/>
              <a:t>c) Arazi tahribatı biyolojik çeşitliliği de oldukça etkilemektedir. Tahmini %11-14 oranında biyolojik çeşitliliğin azalması. Arazilerin %12-14’ünü teşkil eden tarım arazilerinde yaygın olarak uygulanan toprak işleme erozyona neden olmaktadır. </a:t>
            </a:r>
          </a:p>
          <a:p>
            <a:pPr algn="just"/>
            <a:r>
              <a:rPr lang="tr-TR" dirty="0"/>
              <a:t>d) 21. yüzyılın sıcaklık artışı özellikle Akdeniz Bölgesi’nde ve Güney Afrika’da olacağı tahmin edilmektedir. Bu bölgelerde kuraklık daha şiddetli su kıtlığı, toprak erozyonu, bitki örtüsü tahribatı, orman yangını, biyolojik çeşitlilik kaybı olacağı ve bu yüzden gıda arzının riske gireceği öngörülmektedir. Küresel ısınma yüzünden 2050’de 2°C’ye ulaşması halinde, yaklaşık 220 milyon insanın etkileneceği tahmin edilmektedir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2566865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İKLİM DEĞİŞİKLİĞİNİN SONUÇLARI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7500" lnSpcReduction="20000"/>
          </a:bodyPr>
          <a:lstStyle/>
          <a:p>
            <a:pPr algn="just"/>
            <a:r>
              <a:rPr lang="tr-TR" dirty="0"/>
              <a:t>İklim değişikliğinin etkileri sonucunda bütün insanlık ve doğa büyük risk altındadır. Bu kriz, yeterli gıda bulunamaması, temiz içme suyu elde edilememesi, sağlık problemlerinin artması ve kitlesel göçlerin oluşmasını tetikleyecektir. Ekonomik, siyasal ve sosyal sorunları beraberinde getirecek olan iklim değişikliğinin sonuçları her devleti, kısaca bütün Dünya’yı şüphesiz etkileyecektir. Nedenlerinin bilinmesi iklim değişikliğine hangi açılardan müdahale edileceği konusunda insanlara ışık tutmaktadır. Yine de insanların bilinçlenme konusunda hızlı davranmamaları ve sanayileşmenin getirdiği üretimin giderek artmasından dolayı bu krizin sonuçları belki de çevremiz açısından geri dönülemeyecek bir noktaya getirmektedir. </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2278283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62500" lnSpcReduction="20000"/>
          </a:bodyPr>
          <a:lstStyle/>
          <a:p>
            <a:pPr algn="just"/>
            <a:r>
              <a:rPr lang="tr-TR" dirty="0"/>
              <a:t>Asya Kalkınma Bankasının Raporuna göre 2010-2011 yılları arasında 42 milyondan fazla kişi ani iklim ve çevre ile ilgili felaketleri nedeni ile göç etmişlerdir. 2009’da 13.2 milyon, 2010’da 31.8 milyon, 2011’de 10.7 milyon insan göç etmiştir (</a:t>
            </a:r>
            <a:r>
              <a:rPr lang="tr-TR" dirty="0" err="1"/>
              <a:t>Asian</a:t>
            </a:r>
            <a:r>
              <a:rPr lang="tr-TR" dirty="0"/>
              <a:t> Development Bank, 2012, s. 2). Yıllar geçtikçe nüfusun artmasıyla beraber ekolojik dengenin bozulmasıyla da bu rakamlar daha fazla artma eğilimi göstermektedir. Kriz olarak adlandırabilecek bu hareketlilik herkesi, hatta her devleti ilgilendirmektedir. Çünkü artan bu kitlesel göçler karşılıklı olarak ülkelerin sosyal, siyasal ve ekonomik alanlarda etkilenmelerine neden olacaktır. Dolayısıyla küresel bir kriz olarak nitelendirilmektedir. Endişe verici bu hareketlilik kendisiyle beraber başka sorunları da açığa çıkarabilecektir. Bu kişilerin bakımlarını, ülkeye entegre olmalarını sağlamakla yükümlü olan devletler, uluslararası mülteci hukukunu kanıt göstererek bu kişileri ülkelerine kabul edemeyecekleri beyanında da bulunabilirler. </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110130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ÇEVRE HAKKI İHLALİ ÖRNEĞİ: İKLİM MÜLTECİLERİ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21. yüzyıla damga vuran problemlerden birisi şüphesiz iklim değişimi ve getirdiği göç sorunudur. Göç sorunu kendi başına devletlerin mücadele ettiği konulardan biri iken, iklim değişikliği yüzünden yerlerinden olmuş insanların göç etmesi de küresel bir sıkıntı olarak karşımıza çıkmaktadır. İklim değişikliği olgusu, iklime bağlı yer değiştirmeyi de beraberinde getirmektedir. Her yıl, dünyanın dört bir yanındaki binlerce insan aşırı hava koşulları nedeniyle bulundukları yerden kaçmaya zorlanmaktadır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72017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Tarımsal Faaliyetler: Küresel ısınmayla beraber tarım alanlarının verimliliği giderek azalmaktadır. Bazı ülkelerde, özelikle Sahra altı bölgelerinde (Afrika) bu etkinin şu anda bile görüldüğü açıktır. Kuraklıktan dolayı araziler ürün verememeye başlamıştır. Bu tarım arazileri yeterli su, güneş ışığı, sıcaklık gibi faktörlerle </a:t>
            </a:r>
            <a:r>
              <a:rPr lang="tr-TR" dirty="0" err="1"/>
              <a:t>verimleşmektedirler</a:t>
            </a:r>
            <a:r>
              <a:rPr lang="tr-TR" dirty="0"/>
              <a:t>. Bu sayılan faktörlerin hepsi bozulmamış bir iklimde, atmosferde mevcuttur. İklim değişikliğinden kaynaklı bu bileşenler arazilerle buluşmadığından kurak bölgeler daha da fazla artmaktadır. </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895197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0000" lnSpcReduction="20000"/>
          </a:bodyPr>
          <a:lstStyle/>
          <a:p>
            <a:pPr algn="just"/>
            <a:r>
              <a:rPr lang="tr-TR" dirty="0"/>
              <a:t>Hava kirliliği yıl bazında yaklaşık 7 milyon kişinin ölümden sorumlu tutulmaktadır, bu ölümlerin 4.3 milyonu ev içi hava kirliliğinden dolayı, 3.7 milyon kişi ise dış hava kirliliğinden kaynaklı ölmektedir (İKLİMİN, 2019, s. 14). Bir diğer insan sağlığı üzerinde etkili olan faktör ise biyolojik çeşitliliği de tehdit eden hayvanlardan geçen hastalıklardır. Pek çok yabani hayvandan bulaşma ihtimali olan hastalıkların ortaya çıkması iklim değişikliğinden kaynaklanmaktadır. Dünya Sağlık Örgütü (DSÖ) iklim değişikliğinden dolayı, bazı hayvanlardan (böcekler, salyangozlar ve diğer soğukkanlı hayvanlar) yayılan hastalıklar konusunda uyarmaktadır. Örneğin, Çin’de iklim değişikliği nedeniyle tatlı su salyangozlarının yol açtığı Dünya’da yaklaşık 240 milyon insanın etkilendiği </a:t>
            </a:r>
            <a:r>
              <a:rPr lang="tr-TR" dirty="0" err="1"/>
              <a:t>şiştozoma</a:t>
            </a:r>
            <a:r>
              <a:rPr lang="tr-TR" dirty="0"/>
              <a:t> hastalığı 53 yaygınlaşmıştır (WHO, 2018)</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701195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ULUSLARARASI ALANDA İMZALANAN İKLİM DEĞİŞİKLİĞİ ANLAŞMALARI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0000" lnSpcReduction="20000"/>
          </a:bodyPr>
          <a:lstStyle/>
          <a:p>
            <a:r>
              <a:rPr lang="tr-TR" b="1" dirty="0"/>
              <a:t>Viyana Sözleşmesi</a:t>
            </a:r>
          </a:p>
          <a:p>
            <a:pPr algn="just"/>
            <a:r>
              <a:rPr lang="tr-TR" dirty="0"/>
              <a:t>Ozon tabakasındaki incelmenin giderek daha fazla açığa çıkmasıyla, bazı adımlar atılmak istenmiştir. Bu ilk adımı atan ülke ise, o dönemde Dünya’nın yaklaşık %30’luk üretimini gerçekleştiren ABD olmuştur. Özellikle o yıllarda, 1980’li yıllarda, spreylerden kaynaklanan CFC gazlarının ozon tabakasına zarar verdiği gündeme gelmiştir. Bundan sorumlu olduğunu düşünen ABD, bu konuda önlem almak istese de kendisine bu yolda destek bulamamıştır. Almanya, İtalya ve Fransa gibi üretimin %45’inden sorumlu Avrupa ülkeleri bu konuda üretimin aksamaması için harekete geçmemişlerdir. Aynı şeklide Hindistan, Çin, Endonezya ve Japonya gibi sanayileşmiş büyük devletler de ABD’ye muhalif olmuşlardır. Sadece İskandinav ülkeleri ve Kanada destek verse de toplamda yeterli sayıya ulaşılmadığı için ilk başta yapılan çalışmalar yetersiz kalmıştır (</a:t>
            </a:r>
            <a:r>
              <a:rPr lang="tr-TR" dirty="0" err="1"/>
              <a:t>Porter</a:t>
            </a:r>
            <a:r>
              <a:rPr lang="tr-TR" dirty="0"/>
              <a:t> &amp; Brown, 1996, s. 72).</a:t>
            </a:r>
            <a:endParaRPr lang="tr-TR" b="1" dirty="0"/>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3110561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7500" lnSpcReduction="20000"/>
          </a:bodyPr>
          <a:lstStyle/>
          <a:p>
            <a:pPr algn="just"/>
            <a:r>
              <a:rPr lang="tr-TR" dirty="0"/>
              <a:t>Yine de 1985 yılına gelindiğinde bu konuda somut adımlar atılmaya başlanmıştır. 22 Mart 1985 yılında Viyana’da bir araya gelen devletler Ozon Tabakasının Korunması için Viyana Sözleşmesi'ni imzalamışlardır. Bu sözleşme, araştırma, ozon tabakasının sistematik gözlenmesi, CFC üretiminin izlenmesi ve bilgi paylaşımı hususlarında hükümetler arası iş birliğinin sağlanmasını teşvik etmiştir (T.C Çevre Ve Şehircilik Bakanlığı, 2018). Dolayısıyla ilk başta bu sözleşmenin yürürlüğe girmesi konusunda hevesli olmayan ülkeler yüzünden Viyana Sözleşmesi devletlere çok fazla yükümlülük getirmemiştir. Sadece izleme, veri değişimi ve araştırma üzerine kurulan bu anlaşma yaptırım konusunda </a:t>
            </a:r>
            <a:r>
              <a:rPr lang="tr-TR" dirty="0" err="1"/>
              <a:t>sınırlıd</a:t>
            </a:r>
            <a:endParaRPr lang="tr-TR" dirty="0"/>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104051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Yasal bağlayıcılığı bulunmayan Viyana Sözleşmesi her ne kadar çerçeve sözleşme olarak bilinse de kendisinden sonra gelen iklim değişikliğini önlemeye yönelik imzalanan anlaşmalar için öncü olmuştur. Özellikle Montreal Protokolü’nün gündeme alınmasını kolaylaştırmış ve bu konferansa katılan devletler için ışık tutmuştur. Viyana Sözleşmesi için yaptırım konusunda zayıf, ancak gelecek için uluslararası alanda başarılı sözleşmeler imzalanmasını vadeden bir sözleşme diyebiliriz.</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3840007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b="1" dirty="0"/>
              <a:t>Montreal Protokolü</a:t>
            </a:r>
          </a:p>
          <a:p>
            <a:pPr algn="just"/>
            <a:r>
              <a:rPr lang="tr-TR" dirty="0"/>
              <a:t>Ozon tabakasına zarar veren maddelerin atmosfere yayılmasını sınırlamak adına 1985 yılında Viyana Sözleşme imzalanmıştır. Bu anlaşma, zararlı maddelerin istenilen oranda .azalmasını sağlayamamıştır. Viyana Sözleşmesi’nin araştırma temelli olması ve yeterli gözükmemesi başka bir anlaşma yapmayı zorunlu kılmıştır. Çünkü ozon tabakasının incelmesi giderek artmaya başlamış ve bu incelme büyük bir tehdit oluşturmaya başlamıştır.</a:t>
            </a:r>
            <a:endParaRPr lang="tr-TR" b="1" dirty="0"/>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332418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Viyana Sözleşmesi'nden tam iki ay sonra, 1985 yılının mayıs ayında, bir İngiliz araştırma grubu Antarktika’da bir araştırma yürütmüştür. Bu araştırma, ozon tabakasının ne denli hasar gördüğü ile alakalı olarak yapılmıştır. Araştırma göstermiştir ki ozon tabakasındaki incelme hemen hemen bütün Antarktika’yı kapsamıştır. Ayrıca NASA’nın da buna dair fotoğrafları yayınlamasıyla, basında ve kamuoyunda sorunun yeniden gündeme gelmesini sağlanmış ve uluslararası girişimleri hızlandırmıştır.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1891440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196 ülkenin taraf olduğu Montreal Protokolü, çevre konusunda oluşturulmuş en başarılı çok taraflı anlaşma olarak kabul edilmektedir. 1990 yılında, Londra'da, gelişmiş ülkelerin katkıları ile oluşturulan Montreal Protokolü'nün Uygulanması için Çok Taraflı Fon (MLF) kurulmuştur (T.C. Dışişleri Bakanlığı, 2011). Montreal Protokolü ile dünyadaki CFC atıklarının yüzde 80’ini atmosfere salan imzacı taraflar, bu türden atıklarını yüzyıl sonuna kadar 1986 yılı seviyelerinin yarısına indirmeyi kabul etmişlerdir.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549144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Başlangıçta taraflar, kloroflorokarbonları 12 yıl içinde yüzde 50 oranında azaltmayı kabul etmişlerdir, ancak azaltmayı hızlandırarak yıllar içinde yüzde 100'e çıkartmayı hedeflemişlerdir. Başarı, başarıyı doğurmaya devam ederek 30 yıllık geçmişi bulunan bu Anlaşma ozon tabakasını 57 incelten kimyasal maddeleri yaklaşık yüzde 100 oranında azaltmayı başarmıştır. 1990- 2010 yılları arası 135 milyar tondan fazla karbondioksitin atmosfere salınımını engelleyen bu protokol, olası bir ozon tabakasının delinmesini gerçek anlamda engellemiştir (UNEP, 2017).</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648495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 Kyoto Protokolü</a:t>
            </a:r>
            <a:br>
              <a:rPr lang="tr-TR" dirty="0"/>
            </a:br>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marL="0" indent="0" algn="just">
              <a:buNone/>
            </a:pPr>
            <a:r>
              <a:rPr lang="tr-TR" dirty="0"/>
              <a:t>Sera gazı emisyonlarının küresel ölçekte artmaya devam etmesi ve iklim değişikliğinin olumsuz etkilerinin giderek daha fazla hissedilir hale gelmesi üzerine, gelişmiş ülkelerin bağlayıcı yükümlülükler üstlenmeleri için </a:t>
            </a:r>
            <a:r>
              <a:rPr lang="tr-TR" dirty="0" err="1"/>
              <a:t>BMİDÇS’ye</a:t>
            </a:r>
            <a:r>
              <a:rPr lang="tr-TR" dirty="0"/>
              <a:t> taraf ülkeler mevcut Sözleşme’nin niteliğini güçlendirmek amacıyla, Kyoto Protokolü’nü (KP) müzakere etmeye başlamışlardır. İki buçuk yıl süren çalışmalar soncunda 11 Aralık 1997 tarihinde Japonya’nın Kyoto şehrinde 28 maddelik Kyoto Protokolü kabul edilmiştir. 2005 yılında ise yürürlüğe girmiştir.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402436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Yine de bu insanların mülteci statüsünde sayılmamaları gibi bir gerçek de mevcuttur. Bu gerçek uluslararası hukukta geçerli bir hal almadığı için mülteci ve çevre hukuku açısından büyük bir boşluk yaratmaktadır. Başka bir deyişle “iklim mültecileri” olarak adlandırılan bu göçmenler, Mültecilerin Hukuki Durumuna Dair 1951 Cenevre Konvansiyonu’na göre mülteci sınıfında yer almamaktadırlar. Uluslararası anlaşmada bulunan bu yasal boşluk bu kişilerin mültecilere tanınan haklardan yararlanmalarını, başka devletten koruma talep etmelerini ve güvenli bir bölgede yaşamalarını engellemektedir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2830310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62500" lnSpcReduction="20000"/>
          </a:bodyPr>
          <a:lstStyle/>
          <a:p>
            <a:pPr algn="just"/>
            <a:r>
              <a:rPr lang="tr-TR" dirty="0"/>
              <a:t>Protokol gereğince devletler özellikle AB ülkeleri, sera gazı salınımı oranını 1990 yılı düzeyine çekmelerini (%8) kabul emişlerdir. Bununla beraber Japonya %6, ABD ise %7 oranında bir azaltma yapmayı taahhüt etmiştir. Ancak, 1998 yılında kabul edilen bu Protokolü dönemin ABD başkanı Clinton imzalamasına rağmen, kongrede destek bulamaması sorun yaratmıştır. Kendisinden sonra başkanlığa gelen G. W. Bush da ABD ekonomisinin olumsuz yönde etkileneceğini bahane ederek protokolü imzalamamıştır. Dolayısıyla bu anlaşmanın imzalanıp yürürlüğe girmesi kabul edildiği tarihten çok daha sonraları gerçekleşmiştir. 2005 yılında yürürlüğe giren anlaşmanın daha önce uygulanamamasının nedeni ise, onaylayan ülkelerin 1990’daki atmosfere saldıkları karbon miktarının yani emisyonlarının yeryüzündeki toplam emisyonun %55’ini bulması 64 şartı olmasıdır. Sonraları ABD’nin imzalaması ve özellikle Rusya’nın da buna dahil olmasıyla Kyoto Protokolü resmen 8 yılın ardından 16 Şubat 2005’te yürürlüğe girmiştir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3923368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Paris Anlaşması</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Endüstriyelleşmiş ve gelişmiş ülkelerin iklim değişikliğini olumsuz bir şeklide etkilemelerinden dolayı, uluslararası zeminde daha fazla önlem alınması gerektiği fikri açığa çıkmıştır. Bu nedenle bu ülkelerin sorumluluğunda pek çok anlaşma imzalanmıştır. Özellikle BMİDÇS ve Kyoto Protokolü iklim kriziyle mücadele için önemli basamaklar olmuşlardır. Ancak her yıl, nüfusun ve sanayileşmenin de artmasıyla iklim değişikliği tehlikesi de büyümektedir. Dolayısıyla başka sözleşmelerin veya resmî belgelerin taahhüt edilmesi zorunluluğu oluşmuştur. Bunlardan biri de yine Taraflar Konferansı’nda gündeme gelen Paris Anlaşması’dır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2544037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0000" lnSpcReduction="20000"/>
          </a:bodyPr>
          <a:lstStyle/>
          <a:p>
            <a:pPr algn="just"/>
            <a:r>
              <a:rPr lang="tr-TR" dirty="0"/>
              <a:t>Kyoto Protokolü’nün yerini alacak olan Paris Anlaşması 5 Ekim 2016 itibariyle, küresel sera gazı emisyonlarının %55’ini oluşturan en az 55 tarafın anlaşmayı onaylaması koşulunun karşılanması sonucunda, 4 Kasım 2016 itibariyle yürürlüğe girmiştir (T.C. Çevre Ve Şehircilik Bakanlığı, 2018). Paris Anlaşması içerik bakımından bütün devletleri ilgilendiren küresel ölçekli ve tarihi bir anlaşmadır. Özellikle tüm tarafların sera gazı emisyonunu </a:t>
            </a:r>
            <a:r>
              <a:rPr lang="tr-TR" dirty="0" err="1"/>
              <a:t>azaltım</a:t>
            </a:r>
            <a:r>
              <a:rPr lang="tr-TR" dirty="0"/>
              <a:t> konusunda yükümlülük alması kararlaştırılmıştır. Fakat bu aksiyonda gelişmiş ülkelerin daha fazla </a:t>
            </a:r>
            <a:r>
              <a:rPr lang="tr-TR" dirty="0" err="1"/>
              <a:t>azaltım</a:t>
            </a:r>
            <a:r>
              <a:rPr lang="tr-TR" dirty="0"/>
              <a:t> taahhüdü alıp mutlak </a:t>
            </a:r>
            <a:r>
              <a:rPr lang="tr-TR" dirty="0" err="1"/>
              <a:t>azaltım</a:t>
            </a:r>
            <a:r>
              <a:rPr lang="tr-TR" dirty="0"/>
              <a:t> yapması istenirken, gelişmekte olan ülkelerin, “ortak fakat farklılaştırılmış sorumluluk” ilkesi gereğince bir </a:t>
            </a:r>
            <a:r>
              <a:rPr lang="tr-TR" dirty="0" err="1"/>
              <a:t>azaltım</a:t>
            </a:r>
            <a:r>
              <a:rPr lang="tr-TR" dirty="0"/>
              <a:t> yapması beklenmektedir. 2050 sonrası için ise ilk olarak gelişmiş ülkelerin sıfır emisyon sağlayacak konuma gelmeleri talep </a:t>
            </a:r>
            <a:r>
              <a:rPr lang="tr-TR" dirty="0" err="1"/>
              <a:t>edilmektedi</a:t>
            </a:r>
            <a:endParaRPr lang="tr-TR" dirty="0"/>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2230061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Ekonomi açısından da Paris Anlaşması’nın artıları bulunmaktadır. Özellikle “sıfır karbon” anlayışının altını çizen Anlaşma devletlere bu konuda yarar sağlamaktadır. Paris Anlaşması'nın hedeflerine ulaşması için iklim değişikliği eylemlerinin büyük ölçüde artırılması gerekmesine rağmen, yürürlüğe girmesinden bu yana Anlaşma düşük karbonlu bir gelecek için çözümleri ve yeni fikirleri gerçekleştirmeye başlamıştır. Anlaşma sayesinde giderek daha fazla ülke, bölge, şehir ve şirket karbon nötr hedefleri uygulamak için harekete geçip bu eylemi gerçekleştirmişlerdir. </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1254292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Dönemin ABD Başkanı Donald </a:t>
            </a:r>
            <a:r>
              <a:rPr lang="tr-TR" dirty="0" err="1"/>
              <a:t>Trump</a:t>
            </a:r>
            <a:r>
              <a:rPr lang="tr-TR" dirty="0"/>
              <a:t> 2017 yılında yaptığı açıklama ile Paris Anlaşması’ndan çekileceklerinin dile getirmiştir. ABD Başkanı Donald </a:t>
            </a:r>
            <a:r>
              <a:rPr lang="tr-TR" dirty="0" err="1"/>
              <a:t>Trump</a:t>
            </a:r>
            <a:r>
              <a:rPr lang="tr-TR" dirty="0"/>
              <a:t>, yaptığı açıklamada “Bugün itibariyle ABD olarak, üzerimizde acımasız finansal ve ekonomik yük yaratan ve herhangi bir bağlayıcılığı olmayan Paris İklim Sözleşmesi’nin tüm uygulamalarını sonlandırıyoruz. Mevcut anlaşmanın şartlarını yerine getirmek, ABD için çok pahalıya mal olacak, ‘daha adil bir Paris Anlaşması’ için çalışacağız.” demiştir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3034404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TÜRKİYE VE İKLİM DEĞİŞİKLİĞİ POLİTİKALARI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0000" lnSpcReduction="20000"/>
          </a:bodyPr>
          <a:lstStyle/>
          <a:p>
            <a:pPr algn="just"/>
            <a:r>
              <a:rPr lang="tr-TR" dirty="0"/>
              <a:t>Türkiye’nin 1990 yılı toplam sera gazı emisyonu miktarı 170 milyon ton CO2 eşdeğeri olarak hesaplanmıştır. 2007 yılında ise, bu değer 372 milyon ton CO2 eşdeğeri olarak gerçekleşmiş ve Türkiye’de sera gazı yutak alanları incelendiğinde, 1990 yılında 44 milyon ton CO2 eşdeğeri sera gazı emisyonu yutak alanları tarafından tutulmuştur. Tutulan bu değer, 2007 yılında aşağı yukarı 77 milyon ton CO2 eşdeğeri olarak kayıtlara geçmiştir. Hükümetler Arası İklim Değişikliği Paneli Dördüncü Değerlendirme Raporu’nda belirtilenlere göre Türkiye, iklim değişikliğinin olumsuz sonuçlarından en çok etkilenecek bölgeler arasında Akdeniz Havzası olacaktır (T.C. Çevre Ve Şehircilik Bakanlığı, 2010-2023). Türkiye, iklim değişikliğinin, özellikle su kaynaklarının zayıflaması, orman yangınları, kuraklık, erozyon, çölleşme ve bunlara bağlı ekolojik bozulmalar gibi öngörülen olumsuz yönlerinden etkilenebilecektir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122120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7500" lnSpcReduction="20000"/>
          </a:bodyPr>
          <a:lstStyle/>
          <a:p>
            <a:pPr algn="just"/>
            <a:r>
              <a:rPr lang="tr-TR" dirty="0"/>
              <a:t>Ayrıca emisyon oranı açısından da Türkiye diğer ülkelere kıyasla çok fazla etkiye sahip olmasa da önlem alması ülkeler arasında sayılmaktadır. Örneğin, Amerika Birleşik Devletleri'nin dünya emisyonlarına katkısı yüzde 24,8, Avrupa Birliği'nin yüzde 17,4, Çin'in 13,3, Rusya'nın 6,9, İngiltere'nin 4,7, Japonya'nın 3,9 oranındadır. Türkiye'nin bu konudaki oranı ise yüzde 1'in bile altında bulunmaktadır. Yine de 0,8 gibi bir emisyonla tarihî bir sorumluluğu bulunmaktadır. Tarihî sorumluluğu olan yani iklimi değiştiren ülkelerin vahşice kalkınan yani havayı, suyu ve toprağı acımasızca kirleterek, vahşi bir kalkınma modeli verilen, dünyanın kaynaklarını aşırı sömüren bu ülkelerin bunun bedelini çok daha fazla ödemeleri kaçınılmazdır.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1820916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Okyanusya Bölgesi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OM verilerine göre, Okyanusya Kıtası doğumlu ve OECD ülkelerinde yaşayan göçmenlerin sayısı tahmini olarak 420 bin olarak belirtilmiştir. Bu iklim mültecileri ise çoğunlukla Fiji, Tonga ve Samoa Adalarından göç etmişlerdir. Ayrıca, her yıl yaklaşık 12 bin insan Pasifik’ten Avusturalya ya da Yeni Zelanda’ya göç etmektedir (IOM, 2018, s. 91). Diğer bir yandan Okyanusya Bölgesi için iki önemli yer bulunmaktadır: Tuvalu ve Kiribati. </a:t>
            </a:r>
            <a:r>
              <a:rPr lang="tr-TR" dirty="0" err="1"/>
              <a:t>Curtain’a</a:t>
            </a:r>
            <a:r>
              <a:rPr lang="tr-TR" dirty="0"/>
              <a:t> göre, bu adalarda yaşayan göçmenler iklim değişikliğinden etkilenmektedirler ve temiz suya ve yaşayacak toprak alanlarına erişmeleri çok zordur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2249879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Orta ve Güney Amerika Bölgesi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İklim değişikliklerinin etkilendiği bölgelerden biri de Amerika Bölgesi’dir. Özellikle Güney Amerika’nın kuraklıkla, Orta Amerika’nın da yükselen deniz seviyeleri ile mücadele ettiği ve daha fazla mücadele edeceği açıktır. 2050 yılına kadar Orta Amerika ve Meksika’da iklim mültecilerinin sayısının 1.4 ile 2.1 milyon arasında olması beklenmektedir. Özellikle bu yüzyılın sonunda Güney Amerika’da kötüleşen su kıtlığı ve ekin üretimi göçü tetikleyen etmenlerden olacaktır. Örneğin, El </a:t>
            </a:r>
            <a:r>
              <a:rPr lang="tr-TR" dirty="0" err="1"/>
              <a:t>Nino’nun</a:t>
            </a:r>
            <a:r>
              <a:rPr lang="tr-TR" dirty="0"/>
              <a:t> güneyi kuraklıkla mücadele etmek zorunda kalacaktır. Ayrıca uzun süreli iklim değişikleri Honduras, El Salvador ve Nikaragua’da ekin üretimini de olumsuz olarak etkileyecektir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3814701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lstStyle/>
          <a:p>
            <a:pPr algn="just"/>
            <a:r>
              <a:rPr lang="tr-TR" dirty="0"/>
              <a:t>Bununla birlikte, Güney Amerika’dan göç eden iklim mültecileri kendilerine en yakın bölgeye göç etmek istemektedirler. Dolayısıyla Amerika Birleşik Devletleri tarafınca Orta ve Güney Amerika'dan büyük bir göç artışı görmesi beklenmektedir. Tarımsal düşüşlerin olacağı düşüncesiyle 2080 yılına kadar, 6,7 milyon insanın Meksika'dan çıkarabileceği tahmin edilmektedir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207149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Diğer yandan Avrupa Birliği (AB), şu ana kadar iklim mültecilerini resmen tanımadığı halde, artan endişelerini dile getirmiş ve iklim değişikliğinden dolayı potansiyel olarak etkilenen ülkelerde esnekliği desteklemek ve geliştirmek için harekete geçmiştir. AB, iklim mültecileri için bir şeyler yapmaya çalışsa da tüm devletler ortak bir karar almadığı sürece tam bir çözüm sağlanamayacaktır. Özellikle hukuki açıdan boşluk olması bu insanların başka devletlere sığınmalarını, koruma sorunlarının çözülmesini ve mültecilere tanınan haklara sahip olmalarını 3 engellemektedir.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2322803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Afrika Bölgesi</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62500" lnSpcReduction="20000"/>
          </a:bodyPr>
          <a:lstStyle/>
          <a:p>
            <a:pPr algn="just"/>
            <a:r>
              <a:rPr lang="tr-TR" dirty="0"/>
              <a:t>2011 yılında Doğu Afrika’da kıtlığa sebep olan etkileyici bir kuraklık yaşanmıştır. Bunun nedeni ise, geçtiğimiz 15 yıl içinde yaşanan bozulmuş yağış düzeninden kaynaklanmaktadır. En çok Güney ve Somali’deki insanların etkilediği bu felakette 300.000 (çoğunluğu kadın ve çocuk olmaz üzere) kişi komşu ülke olan Kenya ve Etiyopya’ya göç etmek zorunda kalmışlardır. Dünyanın en büyük mülteci kamplarından biri olan Kenya’daki </a:t>
            </a:r>
            <a:r>
              <a:rPr lang="tr-TR" dirty="0" err="1"/>
              <a:t>Dadaab</a:t>
            </a:r>
            <a:r>
              <a:rPr lang="tr-TR" dirty="0"/>
              <a:t> kampı 10.000’i aşan iklim mültecisine ev sahipliği yapmaktadır. 2011 yılında, BM İnsani İlişkiler Departmanı, kapasitenin dört katı fazla olan 353.921 kişinin kampta bulunduğunu belirtmiştir (</a:t>
            </a:r>
            <a:r>
              <a:rPr lang="tr-TR" dirty="0" err="1"/>
              <a:t>Newswire</a:t>
            </a:r>
            <a:r>
              <a:rPr lang="tr-TR" dirty="0"/>
              <a:t>, 2011). İleriki yıllar için Doğu Afrika bölgesi için iki türlü tahmin bulunmaktadır. En kötü senaryo olarak 2050 ve 2020 yılları için tahminler verilmiş ve sayısal veriler paylaşılmıştır. Dünya Banka Grubu’nun (World Bank </a:t>
            </a:r>
            <a:r>
              <a:rPr lang="tr-TR" dirty="0" err="1"/>
              <a:t>Group</a:t>
            </a:r>
            <a:r>
              <a:rPr lang="tr-TR" dirty="0"/>
              <a:t>-WBG) verilerine göre 2050 yılına kadar Doğu Afrika’da 10.1 milyon iklim mültecisi olması beklenmektedir.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4099670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İKLİM MÜLTECİLERİNİN STATÜ SORUNU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21. yüzyılda giderek artan yer değiştirme eylemleri kitlesel göçleri açığa çıkarmış ve uluslararası alanda her devleti ilgilendirecek bir düzeye gelmiştir. Belki de “Göç Çağı” olarak adlandırılabileceğimiz bu yüzyıl, bu sorunla uğraşmayı ve çözüm bulmayı gerektiren bir dönem olmuştur. Yine de göç sorunu çok kolay bir şekilde çözülebilecek bir problem değildir. Özellikle mülteci tanımındaki sınırlılıklar dolayısıyla göç sorununun çözülmesi ve hem fikir olunması konusunda engeller çıkabilmektedir. Dolayısıyla tam anlamıyla “mülteci” tanımı yapılmadan bu sorunu çözmeye çalışmak beyhude bir çaba olacaktır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41</a:t>
            </a:fld>
            <a:endParaRPr lang="en-US"/>
          </a:p>
        </p:txBody>
      </p:sp>
    </p:spTree>
    <p:extLst>
      <p:ext uri="{BB962C8B-B14F-4D97-AF65-F5344CB8AC3E}">
        <p14:creationId xmlns:p14="http://schemas.microsoft.com/office/powerpoint/2010/main" val="1265549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7500" lnSpcReduction="20000"/>
          </a:bodyPr>
          <a:lstStyle/>
          <a:p>
            <a:pPr algn="just"/>
            <a:r>
              <a:rPr lang="tr-TR" dirty="0"/>
              <a:t>UNICEF mülteci tanımını yaparken “bulundukları yerlerde yaşamaları güç olan veya yaşadıkları yerlerde zarar göreceğinden korktukları için ülkesini terk etmek zorunda kalan kişilerdir. Buna sebep olan etmenler, depremler, seller gibi doğal afetler veya savaş gibi olaylardan kaynaklanıyor olabilir.” şeklinde açıklama yapmaktadır. Ancak çoğu kaynak, 1984 </a:t>
            </a:r>
            <a:r>
              <a:rPr lang="tr-TR" dirty="0" err="1"/>
              <a:t>Cartagena</a:t>
            </a:r>
            <a:r>
              <a:rPr lang="tr-TR" dirty="0"/>
              <a:t> Mülteciler Bildirgesi gibi, mülteci tanımını “kamu düzenini ciddi şekilde bozan olaylardan kaçan kişiler” olarak belirtişlerdir. Sadece UNICEF'in mültecilerin doğal afetler nedeniyle yerlerinden edilen kişileri içerdiğini söyleyecek kadar ileri gittiğini, diğer uluslararası belgelerin mülteci tanımında “kamu düzenini ciddi şekilde bozan olaylar” terimini dahil ettikleri görülmektedir.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42</a:t>
            </a:fld>
            <a:endParaRPr lang="en-US"/>
          </a:p>
        </p:txBody>
      </p:sp>
    </p:spTree>
    <p:extLst>
      <p:ext uri="{BB962C8B-B14F-4D97-AF65-F5344CB8AC3E}">
        <p14:creationId xmlns:p14="http://schemas.microsoft.com/office/powerpoint/2010/main" val="3339798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KLİM MÜLTECİLİĞİNİN DİĞER BİR ULUSLARARASI STATÜ SORUNU: VATANSIZLIK</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10000"/>
          </a:bodyPr>
          <a:lstStyle/>
          <a:p>
            <a:pPr algn="just"/>
            <a:r>
              <a:rPr lang="tr-TR" dirty="0"/>
              <a:t>Vatansızlık tanımı Göç Terimleri </a:t>
            </a:r>
            <a:r>
              <a:rPr lang="tr-TR" dirty="0" err="1"/>
              <a:t>Sözlüğü’nde</a:t>
            </a:r>
            <a:r>
              <a:rPr lang="tr-TR" dirty="0"/>
              <a:t> (</a:t>
            </a:r>
            <a:r>
              <a:rPr lang="tr-TR" dirty="0" err="1"/>
              <a:t>statelessness</a:t>
            </a:r>
            <a:r>
              <a:rPr lang="tr-TR" dirty="0"/>
              <a:t>), hiçbir devletin vatandaşlığını taşımayan bireylerin statüsü olarak ifade edilmektedir. Devletler arasındaki yasa çatışmaları, toprakların bir ülkeden diğer ülkeye egemenlik devri, ayrımcılık, evlilik ve vatandaşlık yasaları, doğum kayıtlarındaki düzensizlikler ve devletlerin vatandaşlıktan çıkarma irade ve uygulamaları sonucunda ortaya çıktığı bilinmektedir şeklinde tanımlanmaktadır.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43</a:t>
            </a:fld>
            <a:endParaRPr lang="en-US"/>
          </a:p>
        </p:txBody>
      </p:sp>
    </p:spTree>
    <p:extLst>
      <p:ext uri="{BB962C8B-B14F-4D97-AF65-F5344CB8AC3E}">
        <p14:creationId xmlns:p14="http://schemas.microsoft.com/office/powerpoint/2010/main" val="665068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20000"/>
          </a:bodyPr>
          <a:lstStyle/>
          <a:p>
            <a:pPr algn="just"/>
            <a:r>
              <a:rPr lang="tr-TR" dirty="0"/>
              <a:t>Vatansız olarak sayılabilecek kişinin uluslararası hukukta bulunan temel haklardan yararlanabilmesi için önce mülteci sayılması gerekmektedir. Bu durum ise, ada devletlerinde bulunan iklim mültecilerinin devletleri kaybolduktan sonra bile mülteci olarak sayılmadıkları için vatansız da sayılamayacaklarını göstermektedir. Devletlerinin sular altında kalacak olmasıyla geri dönmeleri mümkün bile olmayacak bu iklim mültecileri, başka devletlere sığınma talebinde bulunamadıkları takdirde insan hakları ihlali, özellikle yaşama hakkı ihlali kaçınılmaz olmaktadır. O yüzden başka bir sorunla karşılaşan bu insanlar için uluslararası boşluğun kapatılmasının önemli olduğu açıktır.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44</a:t>
            </a:fld>
            <a:endParaRPr lang="en-US"/>
          </a:p>
        </p:txBody>
      </p:sp>
    </p:spTree>
    <p:extLst>
      <p:ext uri="{BB962C8B-B14F-4D97-AF65-F5344CB8AC3E}">
        <p14:creationId xmlns:p14="http://schemas.microsoft.com/office/powerpoint/2010/main" val="707514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DEVLETLERİN İKLİM DEĞİŞİKLİĞİ ÜZERİNE ALDIĞI POLİTİKALARININ İKLİM MÜLTECİLERİ ÜZERİNDEKİ ETKİLERİ </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lstStyle/>
          <a:p>
            <a:pPr algn="just"/>
            <a:r>
              <a:rPr lang="tr-TR" dirty="0"/>
              <a:t>Amerika Birleşik Devletleri Eski Başkanı Donald </a:t>
            </a:r>
            <a:r>
              <a:rPr lang="tr-TR" dirty="0" err="1"/>
              <a:t>Trump’ın</a:t>
            </a:r>
            <a:r>
              <a:rPr lang="tr-TR" dirty="0"/>
              <a:t> iklim değişikliğine inanmadığını söylemesi ve Paris İklim Anlaşması’ndan çekilme düşüncesi ise, başka bir iklim sorunu olarak görülmektedir. Özellikle Pasifik kıyılarında geçmişten daha sık görülen sellerin, kışın ise aşırı soğuk ve kar yağışının olması ABD’nin iklim krizleriyle boğuştuğunun kanıtıdır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45</a:t>
            </a:fld>
            <a:endParaRPr lang="en-US"/>
          </a:p>
        </p:txBody>
      </p:sp>
    </p:spTree>
    <p:extLst>
      <p:ext uri="{BB962C8B-B14F-4D97-AF65-F5344CB8AC3E}">
        <p14:creationId xmlns:p14="http://schemas.microsoft.com/office/powerpoint/2010/main" val="36708812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70000" lnSpcReduction="20000"/>
          </a:bodyPr>
          <a:lstStyle/>
          <a:p>
            <a:pPr algn="just"/>
            <a:r>
              <a:rPr lang="tr-TR" dirty="0"/>
              <a:t>Sel gibi doğal afetlerin sık yaşanması kişileri zorunlu olarak yer değiştirmeye iten nedenlerden biridir. Buna rağmen, </a:t>
            </a:r>
            <a:r>
              <a:rPr lang="tr-TR" dirty="0" err="1"/>
              <a:t>Trump’ın</a:t>
            </a:r>
            <a:r>
              <a:rPr lang="tr-TR" dirty="0"/>
              <a:t> Paris Anlaşması’ndan çekilme fikri kamuoyu tarafından doğru bulunmamaktadır. Bunun yanı sıra Avrupa Birliği’nin (AB) karbon salınımı için verilen mücadele konusunda yapılan zirvede her ülke hemfikir olmamıştır. Buradaki amaç ise, AB ülkelerinin liderleri aracılığıyla 2050’ye kadar karbon salınımını sıfır seviyesine indirmekti. Maalesef, 28 üye ülkenin 25’i olumlu yanıt verirken, </a:t>
            </a:r>
            <a:r>
              <a:rPr lang="tr-TR" dirty="0" err="1"/>
              <a:t>Çekya</a:t>
            </a:r>
            <a:r>
              <a:rPr lang="tr-TR" dirty="0"/>
              <a:t>, Macaristan ve Polonya bu öneriyi reddetmişlerdir. Bu öneriyi veto etmeleri ise iklim değişikliğine en fazla zarar veren karbon salınımının durdurulamaması anlamına gelmektedir. Zirvenin ardından, 2050’ye kadar taslak sonuç olan net sıfır salım hedefi metinden çıkartılmış, bunun yerine “üye devletlerin çoğunluğu için net sıfır karbon ayak izinin 2050’ye kadar sağlanması gerekmektedir” maddesi konulmuştur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46</a:t>
            </a:fld>
            <a:endParaRPr lang="en-US"/>
          </a:p>
        </p:txBody>
      </p:sp>
    </p:spTree>
    <p:extLst>
      <p:ext uri="{BB962C8B-B14F-4D97-AF65-F5344CB8AC3E}">
        <p14:creationId xmlns:p14="http://schemas.microsoft.com/office/powerpoint/2010/main" val="660535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dirty="0"/>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lstStyle/>
          <a:p>
            <a:pPr algn="just"/>
            <a:r>
              <a:rPr lang="tr-TR" dirty="0"/>
              <a:t>Dolayısıyla Paris Anlaşması’nın ana hedefi olan “küresel sıcaklık artışının 1.5 derecede tutulması” gerekliliği yerine getirilememekte, bu durum ise kontrol altına alınamayan küresel sıcaklığın artması, dolayısıyla kuraklık, sel gibi doğal felaketlerin daha çok yaşanarak kitlesel göçlerin daha fazla oluşması anlamına </a:t>
            </a:r>
            <a:r>
              <a:rPr lang="tr-TR" dirty="0" err="1"/>
              <a:t>gelmektedi</a:t>
            </a:r>
            <a:endParaRPr lang="tr-TR" dirty="0"/>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47</a:t>
            </a:fld>
            <a:endParaRPr lang="en-US"/>
          </a:p>
        </p:txBody>
      </p:sp>
    </p:spTree>
    <p:extLst>
      <p:ext uri="{BB962C8B-B14F-4D97-AF65-F5344CB8AC3E}">
        <p14:creationId xmlns:p14="http://schemas.microsoft.com/office/powerpoint/2010/main" val="89356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85000" lnSpcReduction="10000"/>
          </a:bodyPr>
          <a:lstStyle/>
          <a:p>
            <a:pPr algn="just"/>
            <a:r>
              <a:rPr lang="tr-TR" dirty="0"/>
              <a:t>İklim göçü sorununu insan hakları hukuku bağlamında incelendiğinde, yaşama hakkı odaklı bakmak da mümkün olmaktadır. Çünkü iklim değişikliği nedeniyle göç eden iklim mültecileri başka bir devlete sığınamadıkları takdirde hayatlarını devam ettirmeleri çok zordur. Risk altında bulunan bu insanların, kendi devletlerinde hayatlarını sürdürmeleri söz konusu olmayabilir. Diğer yandan kuraklık nedeniyle göç eden insanların mahsul kaybına uğramaları ve beslenme şartlarının olumsuz yönde gitmesi ile su sıkıntısı çekmeleri yaşama haklarını sınırlayan nedenlerdendir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386327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10000"/>
          </a:bodyPr>
          <a:lstStyle/>
          <a:p>
            <a:pPr algn="just"/>
            <a:r>
              <a:rPr lang="tr-TR" dirty="0"/>
              <a:t>Çevre hakkı açısından bakıldığında bu göç sorunun hak ihlali olduğu daha net şekilde görülmektedir. Sağlıklı çevrede hayat sürdürmek herkesin temel hakkıyken, bu iklim mültecilerinin bu haklardan yoksun bırakıldığı görülmektedir. İklim değişikliği bir çevre sorunudur ve bu çevre sorunu bir çevre hakkı ihlalidir. Dolayısıyla bu insanların göç etmesi ve uluslararası hukukta göçmen olarak sayılmamaları çevre hukuku bakımından da bir boşluk yaratmaktadır.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518069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10000"/>
          </a:bodyPr>
          <a:lstStyle/>
          <a:p>
            <a:pPr algn="just"/>
            <a:r>
              <a:rPr lang="tr-TR" dirty="0"/>
              <a:t>Uluslararası hukuk açısından bakıldığında çevre hakkı üçüncü kuşak haklar olarak geçmektedir. Birinci ve ikinci kuşak haklara nazaran üçüncü kuşak haklar dayanışma hakları yani kolektif haklar kapsamında ele </a:t>
            </a:r>
            <a:r>
              <a:rPr lang="tr-TR" dirty="0" err="1"/>
              <a:t>alınmaktadır.Sonuç</a:t>
            </a:r>
            <a:r>
              <a:rPr lang="tr-TR" dirty="0"/>
              <a:t> olarak ise, çevre hakkı, birinci ve ikinci kuşak insan haklar içinde değerlendirilmemiş ve ayrı bir hak olarak görülmeye başlanmıştır Böylece, çevre hakkı birçok uluslararası anlaşmalarda ve anayasalarda tanımlanarak, farklı bir yerde konumlanmıştır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338936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r>
              <a:rPr lang="tr-TR" dirty="0"/>
              <a:t>Çevre Hakkının İnsan Hakları ile İlişkisi</a:t>
            </a: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20000"/>
          </a:bodyPr>
          <a:lstStyle/>
          <a:p>
            <a:pPr algn="just"/>
            <a:r>
              <a:rPr lang="tr-TR" dirty="0"/>
              <a:t>İnsan, hayatını devam ettirdiği sürece yaşama hakkı gibi elde ettiği temel hakları uluslararası anlaşmalar ve yasalar çerçevesinde çevre adı verilen olgu sayesinde kullanmaktadır. Dolayısıyla canlıların yaşamlarını devam ettirmeleri için çevrenin var olması gerekmektedir. Başka bir deyişle, çevrenin var olmadığı bir yerden bahsedilmesi, insanların sahip oldukları haklardan da mahrum kalacağı anlamına gelmektedir. Bunun için çevrenin, hayatın en önemli ve vazgeçilmez olgularından birini olduğunu söylemek mümkündür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178230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657C7D-D822-4815-988F-069CB7FC8C82}"/>
              </a:ext>
            </a:extLst>
          </p:cNvPr>
          <p:cNvSpPr>
            <a:spLocks noGrp="1"/>
          </p:cNvSpPr>
          <p:nvPr>
            <p:ph type="title"/>
          </p:nvPr>
        </p:nvSpPr>
        <p:spPr/>
        <p:txBody>
          <a:bodyPr>
            <a:normAutofit fontScale="90000"/>
          </a:bodyPr>
          <a:lstStyle/>
          <a:p>
            <a:endParaRPr lang="tr-TR"/>
          </a:p>
        </p:txBody>
      </p:sp>
      <p:sp>
        <p:nvSpPr>
          <p:cNvPr id="3" name="İçerik Yer Tutucusu 2">
            <a:extLst>
              <a:ext uri="{FF2B5EF4-FFF2-40B4-BE49-F238E27FC236}">
                <a16:creationId xmlns:a16="http://schemas.microsoft.com/office/drawing/2014/main" id="{151E6583-B413-43ED-909F-1CF90999A6F0}"/>
              </a:ext>
            </a:extLst>
          </p:cNvPr>
          <p:cNvSpPr>
            <a:spLocks noGrp="1"/>
          </p:cNvSpPr>
          <p:nvPr>
            <p:ph idx="1"/>
          </p:nvPr>
        </p:nvSpPr>
        <p:spPr/>
        <p:txBody>
          <a:bodyPr>
            <a:normAutofit fontScale="92500" lnSpcReduction="10000"/>
          </a:bodyPr>
          <a:lstStyle/>
          <a:p>
            <a:pPr algn="just"/>
            <a:r>
              <a:rPr lang="tr-TR" dirty="0"/>
              <a:t>Bununla beraber çevre hakkı, sağlıklı, güvenli, temiz, dengeli bir çevrede hayatımızı idame ettirmeyi sağlamaktadır ve bundan dolayı yaşama hakkını tamimiyle içine almaktadır. Hakkın konusu yalnızca kişilerin içinde bulundukları çevreyi içine almaz, aynı zamanda bütün insanların ortak değeri olarak adlandırılan ekosistemi de kapsar. Kısaca çevre hakkı eşitlik temelinde değerlendirilir ve herkes için herkesin sahip olduğu bir hakkı belirtmektedir</a:t>
            </a:r>
          </a:p>
        </p:txBody>
      </p:sp>
      <p:sp>
        <p:nvSpPr>
          <p:cNvPr id="4" name="Slayt Numarası Yer Tutucusu 3">
            <a:extLst>
              <a:ext uri="{FF2B5EF4-FFF2-40B4-BE49-F238E27FC236}">
                <a16:creationId xmlns:a16="http://schemas.microsoft.com/office/drawing/2014/main" id="{2BDDAB1C-BC8A-4318-ADDE-427C4BCBD9F3}"/>
              </a:ext>
            </a:extLst>
          </p:cNvPr>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3084257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TotalTime>
  <Words>4183</Words>
  <Application>Microsoft Office PowerPoint</Application>
  <PresentationFormat>Ekran Gösterisi (4:3)</PresentationFormat>
  <Paragraphs>118</Paragraphs>
  <Slides>47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47</vt:i4>
      </vt:variant>
    </vt:vector>
  </HeadingPairs>
  <TitlesOfParts>
    <vt:vector size="50" baseType="lpstr">
      <vt:lpstr>Arial</vt:lpstr>
      <vt:lpstr>Calibri</vt:lpstr>
      <vt:lpstr>Office Theme</vt:lpstr>
      <vt:lpstr>Doç. Dr. Afşın ÇETİNKAYA</vt:lpstr>
      <vt:lpstr>ÇEVRE HAKKI İHLALİ ÖRNEĞİ: İKLİM MÜLTECİLERİ </vt:lpstr>
      <vt:lpstr>PowerPoint Sunusu</vt:lpstr>
      <vt:lpstr>PowerPoint Sunusu</vt:lpstr>
      <vt:lpstr>PowerPoint Sunusu</vt:lpstr>
      <vt:lpstr>PowerPoint Sunusu</vt:lpstr>
      <vt:lpstr>PowerPoint Sunusu</vt:lpstr>
      <vt:lpstr>Çevre Hakkının İnsan Hakları ile İlişkisi</vt:lpstr>
      <vt:lpstr>PowerPoint Sunusu</vt:lpstr>
      <vt:lpstr>ÇEVRE HAKKININ TARAFLARI </vt:lpstr>
      <vt:lpstr>PowerPoint Sunusu</vt:lpstr>
      <vt:lpstr>PowerPoint Sunusu</vt:lpstr>
      <vt:lpstr>TÜRKİYE’NİN ÇEVRE HAKKI PERSPEKTİFİ ÜZERİNDEKİ UYGULAMALAR</vt:lpstr>
      <vt:lpstr>PowerPoint Sunusu</vt:lpstr>
      <vt:lpstr>PowerPoint Sunusu</vt:lpstr>
      <vt:lpstr>PowerPoint Sunusu</vt:lpstr>
      <vt:lpstr>PowerPoint Sunusu</vt:lpstr>
      <vt:lpstr>İKLİM DEĞİŞİKLİĞİNİN SONUÇLARI </vt:lpstr>
      <vt:lpstr>PowerPoint Sunusu</vt:lpstr>
      <vt:lpstr>PowerPoint Sunusu</vt:lpstr>
      <vt:lpstr>PowerPoint Sunusu</vt:lpstr>
      <vt:lpstr>ULUSLARARASI ALANDA İMZALANAN İKLİM DEĞİŞİKLİĞİ ANLAŞMALARI </vt:lpstr>
      <vt:lpstr>PowerPoint Sunusu</vt:lpstr>
      <vt:lpstr>PowerPoint Sunusu</vt:lpstr>
      <vt:lpstr>PowerPoint Sunusu</vt:lpstr>
      <vt:lpstr>PowerPoint Sunusu</vt:lpstr>
      <vt:lpstr>PowerPoint Sunusu</vt:lpstr>
      <vt:lpstr>PowerPoint Sunusu</vt:lpstr>
      <vt:lpstr> Kyoto Protokolü </vt:lpstr>
      <vt:lpstr>PowerPoint Sunusu</vt:lpstr>
      <vt:lpstr>Paris Anlaşması</vt:lpstr>
      <vt:lpstr>PowerPoint Sunusu</vt:lpstr>
      <vt:lpstr>PowerPoint Sunusu</vt:lpstr>
      <vt:lpstr>PowerPoint Sunusu</vt:lpstr>
      <vt:lpstr>TÜRKİYE VE İKLİM DEĞİŞİKLİĞİ POLİTİKALARI </vt:lpstr>
      <vt:lpstr>PowerPoint Sunusu</vt:lpstr>
      <vt:lpstr>Okyanusya Bölgesi </vt:lpstr>
      <vt:lpstr>Orta ve Güney Amerika Bölgesi </vt:lpstr>
      <vt:lpstr>PowerPoint Sunusu</vt:lpstr>
      <vt:lpstr>Afrika Bölgesi</vt:lpstr>
      <vt:lpstr>İKLİM MÜLTECİLERİNİN STATÜ SORUNU </vt:lpstr>
      <vt:lpstr>PowerPoint Sunusu</vt:lpstr>
      <vt:lpstr>KLİM MÜLTECİLİĞİNİN DİĞER BİR ULUSLARARASI STATÜ SORUNU: VATANSIZLIK</vt:lpstr>
      <vt:lpstr>PowerPoint Sunusu</vt:lpstr>
      <vt:lpstr>DEVLETLERİN İKLİM DEĞİŞİKLİĞİ ÜZERİNE ALDIĞI POLİTİKALARININ İKLİM MÜLTECİLERİ ÜZERİNDEKİ ETKİLERİ </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133</cp:revision>
  <cp:lastPrinted>2017-03-28T12:53:05Z</cp:lastPrinted>
  <dcterms:created xsi:type="dcterms:W3CDTF">2013-08-21T19:17:07Z</dcterms:created>
  <dcterms:modified xsi:type="dcterms:W3CDTF">2023-05-15T04:47:39Z</dcterms:modified>
</cp:coreProperties>
</file>